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1" r:id="rId1"/>
  </p:sldMasterIdLst>
  <p:sldIdLst>
    <p:sldId id="256" r:id="rId2"/>
    <p:sldId id="258" r:id="rId3"/>
    <p:sldId id="260" r:id="rId4"/>
    <p:sldId id="299" r:id="rId5"/>
    <p:sldId id="290" r:id="rId6"/>
    <p:sldId id="261" r:id="rId7"/>
    <p:sldId id="257" r:id="rId8"/>
    <p:sldId id="259" r:id="rId9"/>
    <p:sldId id="263" r:id="rId10"/>
    <p:sldId id="264" r:id="rId11"/>
    <p:sldId id="265" r:id="rId12"/>
    <p:sldId id="266" r:id="rId13"/>
    <p:sldId id="267" r:id="rId14"/>
    <p:sldId id="268" r:id="rId15"/>
    <p:sldId id="262" r:id="rId16"/>
    <p:sldId id="278" r:id="rId17"/>
    <p:sldId id="281" r:id="rId18"/>
    <p:sldId id="287" r:id="rId19"/>
    <p:sldId id="288" r:id="rId20"/>
    <p:sldId id="289" r:id="rId21"/>
    <p:sldId id="283" r:id="rId22"/>
    <p:sldId id="279" r:id="rId23"/>
    <p:sldId id="286" r:id="rId24"/>
    <p:sldId id="280" r:id="rId25"/>
    <p:sldId id="285" r:id="rId26"/>
    <p:sldId id="282" r:id="rId27"/>
    <p:sldId id="284" r:id="rId28"/>
    <p:sldId id="295" r:id="rId29"/>
    <p:sldId id="296" r:id="rId30"/>
    <p:sldId id="297" r:id="rId31"/>
    <p:sldId id="298" r:id="rId32"/>
    <p:sldId id="291" r:id="rId33"/>
    <p:sldId id="292" r:id="rId34"/>
    <p:sldId id="293" r:id="rId35"/>
    <p:sldId id="269" r:id="rId36"/>
    <p:sldId id="276" r:id="rId37"/>
    <p:sldId id="270" r:id="rId38"/>
    <p:sldId id="277" r:id="rId39"/>
    <p:sldId id="271" r:id="rId40"/>
    <p:sldId id="275" r:id="rId41"/>
    <p:sldId id="272" r:id="rId42"/>
    <p:sldId id="273" r:id="rId43"/>
    <p:sldId id="274" r:id="rId44"/>
    <p:sldId id="294" r:id="rId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CC99"/>
    <a:srgbClr val="CCFFCC"/>
    <a:srgbClr val="99FF99"/>
    <a:srgbClr val="CC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1" d="100"/>
          <a:sy n="71" d="100"/>
        </p:scale>
        <p:origin x="121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EC"/>
              <a:t>Evolución Exportación Rosas Ecuatorianas</a:t>
            </a:r>
          </a:p>
        </c:rich>
      </c:tx>
      <c:overlay val="0"/>
      <c:spPr>
        <a:noFill/>
        <a:ln w="25400">
          <a:noFill/>
        </a:ln>
      </c:spPr>
    </c:title>
    <c:autoTitleDeleted val="0"/>
    <c:plotArea>
      <c:layout/>
      <c:barChart>
        <c:barDir val="col"/>
        <c:grouping val="clustered"/>
        <c:varyColors val="0"/>
        <c:ser>
          <c:idx val="0"/>
          <c:order val="0"/>
          <c:spPr>
            <a:ln w="19050" cap="rnd">
              <a:solidFill>
                <a:schemeClr val="accent1"/>
              </a:solidFill>
              <a:round/>
            </a:ln>
            <a:effectLst/>
          </c:spPr>
          <c:invertIfNegative val="0"/>
          <c:dPt>
            <c:idx val="7"/>
            <c:invertIfNegative val="0"/>
            <c:bubble3D val="0"/>
            <c:spPr>
              <a:solidFill>
                <a:schemeClr val="accent5">
                  <a:lumMod val="40000"/>
                  <a:lumOff val="60000"/>
                </a:schemeClr>
              </a:solidFill>
              <a:ln w="19050" cap="rnd">
                <a:solidFill>
                  <a:schemeClr val="accent1"/>
                </a:solidFill>
                <a:prstDash val="sysDash"/>
                <a:round/>
              </a:ln>
              <a:effectLst/>
            </c:spPr>
            <c:extLst xmlns:c16r2="http://schemas.microsoft.com/office/drawing/2015/06/chart">
              <c:ext xmlns:c16="http://schemas.microsoft.com/office/drawing/2014/chart" uri="{C3380CC4-5D6E-409C-BE32-E72D297353CC}">
                <c16:uniqueId val="{00000001-9F81-4068-8E64-D2BD9EEE7323}"/>
              </c:ext>
            </c:extLst>
          </c:dPt>
          <c:dLbls>
            <c:dLbl>
              <c:idx val="5"/>
              <c:layout>
                <c:manualLayout>
                  <c:x val="-5.8050066277634729E-3"/>
                  <c:y val="0.25263643392975837"/>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CA9-4A5C-A34F-6F7E475A90E9}"/>
                </c:ext>
                <c:ext xmlns:c15="http://schemas.microsoft.com/office/drawing/2012/chart" uri="{CE6537A1-D6FC-4f65-9D91-7224C49458BB}"/>
              </c:extLst>
            </c:dLbl>
            <c:dLbl>
              <c:idx val="6"/>
              <c:layout>
                <c:manualLayout>
                  <c:x val="1.9350022092544908E-3"/>
                  <c:y val="0.2301805855124628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CA9-4A5C-A34F-6F7E475A90E9}"/>
                </c:ext>
                <c:ext xmlns:c15="http://schemas.microsoft.com/office/drawing/2012/chart" uri="{CE6537A1-D6FC-4f65-9D91-7224C49458BB}"/>
              </c:extLst>
            </c:dLbl>
            <c:spPr>
              <a:noFill/>
              <a:ln w="25400">
                <a:noFill/>
              </a:ln>
            </c:spPr>
            <c:txPr>
              <a:bodyPr rot="0" vert="horz"/>
              <a:lstStyle/>
              <a:p>
                <a:pPr>
                  <a:defRPr/>
                </a:pPr>
                <a:endParaRPr lang="es-EC"/>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Hoja1!$A$11:$A$18</c:f>
              <c:numCache>
                <c:formatCode>0_)</c:formatCode>
                <c:ptCount val="8"/>
                <c:pt idx="0">
                  <c:v>2009</c:v>
                </c:pt>
                <c:pt idx="1">
                  <c:v>2010</c:v>
                </c:pt>
                <c:pt idx="2">
                  <c:v>2011</c:v>
                </c:pt>
                <c:pt idx="3">
                  <c:v>2012</c:v>
                </c:pt>
                <c:pt idx="4">
                  <c:v>2013</c:v>
                </c:pt>
                <c:pt idx="5">
                  <c:v>2014</c:v>
                </c:pt>
                <c:pt idx="6">
                  <c:v>2015</c:v>
                </c:pt>
                <c:pt idx="7">
                  <c:v>2016</c:v>
                </c:pt>
              </c:numCache>
            </c:numRef>
          </c:cat>
          <c:val>
            <c:numRef>
              <c:f>Hoja1!$B$11:$B$18</c:f>
              <c:numCache>
                <c:formatCode>#,##0_);\(#,##0\)</c:formatCode>
                <c:ptCount val="8"/>
                <c:pt idx="0">
                  <c:v>546700.62</c:v>
                </c:pt>
                <c:pt idx="1">
                  <c:v>607765.09</c:v>
                </c:pt>
                <c:pt idx="2">
                  <c:v>675678.63000000012</c:v>
                </c:pt>
                <c:pt idx="3">
                  <c:v>713502.08</c:v>
                </c:pt>
                <c:pt idx="4">
                  <c:v>808134.67</c:v>
                </c:pt>
                <c:pt idx="5">
                  <c:v>798437.26000000013</c:v>
                </c:pt>
                <c:pt idx="6">
                  <c:v>820128.62</c:v>
                </c:pt>
                <c:pt idx="7">
                  <c:v>844732.47860000003</c:v>
                </c:pt>
              </c:numCache>
            </c:numRef>
          </c:val>
          <c:extLst xmlns:c16r2="http://schemas.microsoft.com/office/drawing/2015/06/chart">
            <c:ext xmlns:c16="http://schemas.microsoft.com/office/drawing/2014/chart" uri="{C3380CC4-5D6E-409C-BE32-E72D297353CC}">
              <c16:uniqueId val="{00000002-9F81-4068-8E64-D2BD9EEE7323}"/>
            </c:ext>
          </c:extLst>
        </c:ser>
        <c:dLbls>
          <c:showLegendKey val="0"/>
          <c:showVal val="0"/>
          <c:showCatName val="0"/>
          <c:showSerName val="0"/>
          <c:showPercent val="0"/>
          <c:showBubbleSize val="0"/>
        </c:dLbls>
        <c:gapWidth val="150"/>
        <c:axId val="-1532771664"/>
        <c:axId val="-1532771120"/>
      </c:barChart>
      <c:lineChart>
        <c:grouping val="stacked"/>
        <c:varyColors val="0"/>
        <c:ser>
          <c:idx val="1"/>
          <c:order val="1"/>
          <c:dPt>
            <c:idx val="7"/>
            <c:marker>
              <c:spPr>
                <a:ln>
                  <a:noFill/>
                </a:ln>
              </c:spPr>
            </c:marker>
            <c:bubble3D val="0"/>
            <c:spPr>
              <a:ln>
                <a:noFill/>
              </a:ln>
            </c:spPr>
            <c:extLst xmlns:c16r2="http://schemas.microsoft.com/office/drawing/2015/06/chart">
              <c:ext xmlns:c16="http://schemas.microsoft.com/office/drawing/2014/chart" uri="{C3380CC4-5D6E-409C-BE32-E72D297353CC}">
                <c16:uniqueId val="{00000004-9F81-4068-8E64-D2BD9EEE7323}"/>
              </c:ext>
            </c:extLst>
          </c:dPt>
          <c:dLbls>
            <c:spPr>
              <a:noFill/>
              <a:ln w="25400">
                <a:noFill/>
              </a:ln>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Hoja1!$A$11:$A$18</c:f>
              <c:numCache>
                <c:formatCode>0_)</c:formatCode>
                <c:ptCount val="8"/>
                <c:pt idx="0">
                  <c:v>2009</c:v>
                </c:pt>
                <c:pt idx="1">
                  <c:v>2010</c:v>
                </c:pt>
                <c:pt idx="2">
                  <c:v>2011</c:v>
                </c:pt>
                <c:pt idx="3">
                  <c:v>2012</c:v>
                </c:pt>
                <c:pt idx="4">
                  <c:v>2013</c:v>
                </c:pt>
                <c:pt idx="5">
                  <c:v>2014</c:v>
                </c:pt>
                <c:pt idx="6">
                  <c:v>2015</c:v>
                </c:pt>
                <c:pt idx="7">
                  <c:v>2016</c:v>
                </c:pt>
              </c:numCache>
            </c:numRef>
          </c:cat>
          <c:val>
            <c:numRef>
              <c:f>Hoja1!$C$11:$C$18</c:f>
              <c:numCache>
                <c:formatCode>#,##0_);\(#,##0\)</c:formatCode>
                <c:ptCount val="8"/>
                <c:pt idx="0">
                  <c:v>101</c:v>
                </c:pt>
                <c:pt idx="1">
                  <c:v>106</c:v>
                </c:pt>
                <c:pt idx="2">
                  <c:v>117</c:v>
                </c:pt>
                <c:pt idx="3">
                  <c:v>117</c:v>
                </c:pt>
                <c:pt idx="4">
                  <c:v>148</c:v>
                </c:pt>
                <c:pt idx="5">
                  <c:v>139</c:v>
                </c:pt>
                <c:pt idx="6">
                  <c:v>146</c:v>
                </c:pt>
                <c:pt idx="7">
                  <c:v>153.30000000000001</c:v>
                </c:pt>
              </c:numCache>
            </c:numRef>
          </c:val>
          <c:smooth val="0"/>
          <c:extLst xmlns:c16r2="http://schemas.microsoft.com/office/drawing/2015/06/chart">
            <c:ext xmlns:c16="http://schemas.microsoft.com/office/drawing/2014/chart" uri="{C3380CC4-5D6E-409C-BE32-E72D297353CC}">
              <c16:uniqueId val="{00000005-9F81-4068-8E64-D2BD9EEE7323}"/>
            </c:ext>
          </c:extLst>
        </c:ser>
        <c:dLbls>
          <c:showLegendKey val="0"/>
          <c:showVal val="0"/>
          <c:showCatName val="0"/>
          <c:showSerName val="0"/>
          <c:showPercent val="0"/>
          <c:showBubbleSize val="0"/>
        </c:dLbls>
        <c:marker val="1"/>
        <c:smooth val="0"/>
        <c:axId val="-1532768400"/>
        <c:axId val="-1532767312"/>
      </c:lineChart>
      <c:catAx>
        <c:axId val="-1532771664"/>
        <c:scaling>
          <c:orientation val="minMax"/>
        </c:scaling>
        <c:delete val="0"/>
        <c:axPos val="b"/>
        <c:majorGridlines>
          <c:spPr>
            <a:ln w="9525" cap="flat" cmpd="sng" algn="ctr">
              <a:solidFill>
                <a:schemeClr val="tx1">
                  <a:lumMod val="15000"/>
                  <a:lumOff val="85000"/>
                </a:schemeClr>
              </a:solidFill>
              <a:round/>
            </a:ln>
            <a:effectLst/>
          </c:spPr>
        </c:majorGridlines>
        <c:numFmt formatCode="0_)"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s-EC"/>
          </a:p>
        </c:txPr>
        <c:crossAx val="-1532771120"/>
        <c:crosses val="autoZero"/>
        <c:auto val="1"/>
        <c:lblAlgn val="ctr"/>
        <c:lblOffset val="100"/>
        <c:tickMarkSkip val="1"/>
        <c:noMultiLvlLbl val="0"/>
      </c:catAx>
      <c:valAx>
        <c:axId val="-1532771120"/>
        <c:scaling>
          <c:orientation val="minMax"/>
          <c:min val="40000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VALOR FOB USD (miles)</a:t>
                </a:r>
              </a:p>
            </c:rich>
          </c:tx>
          <c:overlay val="0"/>
        </c:title>
        <c:numFmt formatCode="#,##0_);\(#,##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s-EC"/>
          </a:p>
        </c:txPr>
        <c:crossAx val="-1532771664"/>
        <c:crosses val="autoZero"/>
        <c:crossBetween val="between"/>
        <c:majorUnit val="100000"/>
      </c:valAx>
      <c:catAx>
        <c:axId val="-1532768400"/>
        <c:scaling>
          <c:orientation val="minMax"/>
        </c:scaling>
        <c:delete val="1"/>
        <c:axPos val="b"/>
        <c:numFmt formatCode="0_)" sourceLinked="1"/>
        <c:majorTickMark val="out"/>
        <c:minorTickMark val="none"/>
        <c:tickLblPos val="nextTo"/>
        <c:crossAx val="-1532767312"/>
        <c:crosses val="autoZero"/>
        <c:auto val="1"/>
        <c:lblAlgn val="ctr"/>
        <c:lblOffset val="100"/>
        <c:noMultiLvlLbl val="0"/>
      </c:catAx>
      <c:valAx>
        <c:axId val="-1532767312"/>
        <c:scaling>
          <c:orientation val="minMax"/>
        </c:scaling>
        <c:delete val="0"/>
        <c:axPos val="r"/>
        <c:title>
          <c:tx>
            <c:rich>
              <a:bodyPr/>
              <a:lstStyle/>
              <a:p>
                <a:pPr>
                  <a:defRPr/>
                </a:pPr>
                <a:r>
                  <a:rPr lang="es-EC"/>
                  <a:t>VOLUMEN TM (miles)</a:t>
                </a:r>
              </a:p>
            </c:rich>
          </c:tx>
          <c:overlay val="0"/>
        </c:title>
        <c:numFmt formatCode="#,##0_);\(#,##0\)" sourceLinked="1"/>
        <c:majorTickMark val="out"/>
        <c:minorTickMark val="none"/>
        <c:tickLblPos val="nextTo"/>
        <c:crossAx val="-1532768400"/>
        <c:crosses val="max"/>
        <c:crossBetween val="between"/>
      </c:valAx>
      <c:spPr>
        <a:noFill/>
        <a:ln w="25400">
          <a:noFill/>
        </a:ln>
      </c:spPr>
    </c:plotArea>
    <c:plotVisOnly val="1"/>
    <c:dispBlanksAs val="gap"/>
    <c:showDLblsOverMax val="0"/>
  </c:chart>
  <c:spPr>
    <a:noFill/>
    <a:ln w="9525" cap="flat" cmpd="sng" algn="ctr">
      <a:noFill/>
      <a:round/>
    </a:ln>
    <a:effectLst/>
  </c:spPr>
  <c:txPr>
    <a:bodyPr/>
    <a:lstStyle/>
    <a:p>
      <a:pPr>
        <a:defRPr sz="1200"/>
      </a:pPr>
      <a:endParaRPr lang="es-EC"/>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904B3-1B38-426E-8794-ABA219611FB5}" type="doc">
      <dgm:prSet loTypeId="urn:microsoft.com/office/officeart/2005/8/layout/hList2" loCatId="relationship" qsTypeId="urn:microsoft.com/office/officeart/2005/8/quickstyle/simple1" qsCatId="simple" csTypeId="urn:microsoft.com/office/officeart/2005/8/colors/colorful2" csCatId="colorful" phldr="1"/>
      <dgm:spPr/>
      <dgm:t>
        <a:bodyPr/>
        <a:lstStyle/>
        <a:p>
          <a:endParaRPr lang="es-EC"/>
        </a:p>
      </dgm:t>
    </dgm:pt>
    <dgm:pt modelId="{68CB28CD-D176-4E90-87DA-A0F54D17ABE5}">
      <dgm:prSet phldrT="[Texto]"/>
      <dgm:spPr/>
      <dgm:t>
        <a:bodyPr/>
        <a:lstStyle/>
        <a:p>
          <a:r>
            <a:rPr lang="es-EC" dirty="0" smtClean="0"/>
            <a:t>Reto en 50 años</a:t>
          </a:r>
          <a:endParaRPr lang="es-EC" dirty="0"/>
        </a:p>
      </dgm:t>
    </dgm:pt>
    <dgm:pt modelId="{C4005BCB-4000-4B93-B6D3-F7861A84F400}" type="parTrans" cxnId="{7BF90A10-6394-4C40-A729-D5C364FEB58F}">
      <dgm:prSet/>
      <dgm:spPr/>
      <dgm:t>
        <a:bodyPr/>
        <a:lstStyle/>
        <a:p>
          <a:endParaRPr lang="es-EC"/>
        </a:p>
      </dgm:t>
    </dgm:pt>
    <dgm:pt modelId="{E3248B9D-5219-4DA2-B3C0-85E757B6A121}" type="sibTrans" cxnId="{7BF90A10-6394-4C40-A729-D5C364FEB58F}">
      <dgm:prSet/>
      <dgm:spPr/>
      <dgm:t>
        <a:bodyPr/>
        <a:lstStyle/>
        <a:p>
          <a:endParaRPr lang="es-EC"/>
        </a:p>
      </dgm:t>
    </dgm:pt>
    <dgm:pt modelId="{522F3D35-7D93-4E14-B42F-47BCAA871044}">
      <dgm:prSet phldrT="[Texto]" custT="1"/>
      <dgm:spPr/>
      <dgm:t>
        <a:bodyPr/>
        <a:lstStyle/>
        <a:p>
          <a:r>
            <a:rPr lang="es-EC" sz="2000" dirty="0" smtClean="0"/>
            <a:t>Población cercana 9000 millones</a:t>
          </a:r>
          <a:endParaRPr lang="es-EC" sz="2000" dirty="0"/>
        </a:p>
      </dgm:t>
    </dgm:pt>
    <dgm:pt modelId="{BDB4B79E-E55E-4366-9CF5-B5301E01BB0B}" type="parTrans" cxnId="{672AF65A-95B8-48CD-A394-44846F16A349}">
      <dgm:prSet/>
      <dgm:spPr/>
      <dgm:t>
        <a:bodyPr/>
        <a:lstStyle/>
        <a:p>
          <a:endParaRPr lang="es-EC"/>
        </a:p>
      </dgm:t>
    </dgm:pt>
    <dgm:pt modelId="{EA8ABC55-A5A5-4D90-B3BA-0A81E818462A}" type="sibTrans" cxnId="{672AF65A-95B8-48CD-A394-44846F16A349}">
      <dgm:prSet/>
      <dgm:spPr/>
      <dgm:t>
        <a:bodyPr/>
        <a:lstStyle/>
        <a:p>
          <a:endParaRPr lang="es-EC"/>
        </a:p>
      </dgm:t>
    </dgm:pt>
    <dgm:pt modelId="{E7A5B7D9-5E6E-4E9E-8A56-8C934E4FCCC6}">
      <dgm:prSet phldrT="[Texto]" custT="1"/>
      <dgm:spPr/>
      <dgm:t>
        <a:bodyPr/>
        <a:lstStyle/>
        <a:p>
          <a:r>
            <a:rPr lang="es-EC" sz="2000" dirty="0" smtClean="0"/>
            <a:t>Producir más alimentos </a:t>
          </a:r>
          <a:r>
            <a:rPr lang="es-EC" sz="2000" b="1" dirty="0" smtClean="0"/>
            <a:t>Sanos y Nutritivos</a:t>
          </a:r>
          <a:endParaRPr lang="es-EC" sz="2000" dirty="0"/>
        </a:p>
      </dgm:t>
    </dgm:pt>
    <dgm:pt modelId="{39284994-F5F9-428E-92AF-F582F7453F59}" type="parTrans" cxnId="{B8C13564-873F-4CEC-8F41-74914BFF18E7}">
      <dgm:prSet/>
      <dgm:spPr/>
      <dgm:t>
        <a:bodyPr/>
        <a:lstStyle/>
        <a:p>
          <a:endParaRPr lang="es-EC"/>
        </a:p>
      </dgm:t>
    </dgm:pt>
    <dgm:pt modelId="{6545CDBC-2676-4788-A795-430E369C9743}" type="sibTrans" cxnId="{B8C13564-873F-4CEC-8F41-74914BFF18E7}">
      <dgm:prSet/>
      <dgm:spPr/>
      <dgm:t>
        <a:bodyPr/>
        <a:lstStyle/>
        <a:p>
          <a:endParaRPr lang="es-EC"/>
        </a:p>
      </dgm:t>
    </dgm:pt>
    <dgm:pt modelId="{1823D5D6-36D3-4995-8DDE-FB22168FD194}">
      <dgm:prSet phldrT="[Texto]"/>
      <dgm:spPr/>
      <dgm:t>
        <a:bodyPr/>
        <a:lstStyle/>
        <a:p>
          <a:r>
            <a:rPr lang="es-EC" dirty="0" smtClean="0"/>
            <a:t>Hoy</a:t>
          </a:r>
          <a:endParaRPr lang="es-EC" dirty="0"/>
        </a:p>
      </dgm:t>
    </dgm:pt>
    <dgm:pt modelId="{C19FB710-2C02-44C8-BCD4-FB8444F95F20}" type="parTrans" cxnId="{DAAAA58F-C70E-4013-854D-93DCDB114011}">
      <dgm:prSet/>
      <dgm:spPr/>
      <dgm:t>
        <a:bodyPr/>
        <a:lstStyle/>
        <a:p>
          <a:endParaRPr lang="es-EC"/>
        </a:p>
      </dgm:t>
    </dgm:pt>
    <dgm:pt modelId="{411FCC9E-5F46-4DC4-A7DB-BE7435ACCB4B}" type="sibTrans" cxnId="{DAAAA58F-C70E-4013-854D-93DCDB114011}">
      <dgm:prSet/>
      <dgm:spPr/>
      <dgm:t>
        <a:bodyPr/>
        <a:lstStyle/>
        <a:p>
          <a:endParaRPr lang="es-EC"/>
        </a:p>
      </dgm:t>
    </dgm:pt>
    <dgm:pt modelId="{C16B06D7-2465-4486-A7DA-B45538B39F44}">
      <dgm:prSet phldrT="[Texto]"/>
      <dgm:spPr/>
      <dgm:t>
        <a:bodyPr/>
        <a:lstStyle/>
        <a:p>
          <a:r>
            <a:rPr lang="es-EC" dirty="0" smtClean="0"/>
            <a:t>¿Qué hacer?</a:t>
          </a:r>
          <a:endParaRPr lang="es-EC" dirty="0"/>
        </a:p>
      </dgm:t>
    </dgm:pt>
    <dgm:pt modelId="{39E36503-1696-48E6-87AC-80C1DA010FB4}" type="parTrans" cxnId="{1B7E3D9F-3C98-4B61-A538-1FF33ACF1380}">
      <dgm:prSet/>
      <dgm:spPr/>
      <dgm:t>
        <a:bodyPr/>
        <a:lstStyle/>
        <a:p>
          <a:endParaRPr lang="es-EC"/>
        </a:p>
      </dgm:t>
    </dgm:pt>
    <dgm:pt modelId="{A7799A50-B035-490F-9FF2-0AE713723778}" type="sibTrans" cxnId="{1B7E3D9F-3C98-4B61-A538-1FF33ACF1380}">
      <dgm:prSet/>
      <dgm:spPr/>
      <dgm:t>
        <a:bodyPr/>
        <a:lstStyle/>
        <a:p>
          <a:endParaRPr lang="es-EC"/>
        </a:p>
      </dgm:t>
    </dgm:pt>
    <dgm:pt modelId="{FF82D55B-3ACB-451A-9FBD-A83E894A67C1}">
      <dgm:prSet phldrT="[Texto]"/>
      <dgm:spPr/>
      <dgm:t>
        <a:bodyPr/>
        <a:lstStyle/>
        <a:p>
          <a:r>
            <a:rPr lang="es-EC" sz="1700" dirty="0" smtClean="0">
              <a:solidFill>
                <a:schemeClr val="tx1"/>
              </a:solidFill>
            </a:rPr>
            <a:t>M.O.</a:t>
          </a:r>
          <a:endParaRPr lang="es-EC" sz="1700" dirty="0">
            <a:solidFill>
              <a:schemeClr val="tx1"/>
            </a:solidFill>
          </a:endParaRPr>
        </a:p>
      </dgm:t>
    </dgm:pt>
    <dgm:pt modelId="{61E539EF-30C8-499B-A9C9-407274AF2A41}" type="parTrans" cxnId="{B1F7BFDF-B3A6-4E32-AA7C-541E8139A2D1}">
      <dgm:prSet/>
      <dgm:spPr/>
      <dgm:t>
        <a:bodyPr/>
        <a:lstStyle/>
        <a:p>
          <a:endParaRPr lang="es-EC"/>
        </a:p>
      </dgm:t>
    </dgm:pt>
    <dgm:pt modelId="{034945D3-7CE6-445B-90C5-4E6BB12BA6A7}" type="sibTrans" cxnId="{B1F7BFDF-B3A6-4E32-AA7C-541E8139A2D1}">
      <dgm:prSet/>
      <dgm:spPr/>
      <dgm:t>
        <a:bodyPr/>
        <a:lstStyle/>
        <a:p>
          <a:endParaRPr lang="es-EC"/>
        </a:p>
      </dgm:t>
    </dgm:pt>
    <dgm:pt modelId="{2CBF0EAC-488C-4E32-B6AB-84F8431BACE0}">
      <dgm:prSet phldrT="[Texto]"/>
      <dgm:spPr/>
      <dgm:t>
        <a:bodyPr/>
        <a:lstStyle/>
        <a:p>
          <a:r>
            <a:rPr lang="es-EC" sz="1700" dirty="0" smtClean="0">
              <a:solidFill>
                <a:schemeClr val="tx1"/>
              </a:solidFill>
            </a:rPr>
            <a:t>Cobertura</a:t>
          </a:r>
          <a:endParaRPr lang="es-EC" sz="1700" dirty="0">
            <a:solidFill>
              <a:schemeClr val="tx1"/>
            </a:solidFill>
          </a:endParaRPr>
        </a:p>
      </dgm:t>
    </dgm:pt>
    <dgm:pt modelId="{C4C0799A-9D53-4F23-ABE4-8F92928A3EA9}" type="parTrans" cxnId="{E0B41BAB-2185-4A60-A75D-5337B645F206}">
      <dgm:prSet/>
      <dgm:spPr/>
      <dgm:t>
        <a:bodyPr/>
        <a:lstStyle/>
        <a:p>
          <a:endParaRPr lang="es-EC"/>
        </a:p>
      </dgm:t>
    </dgm:pt>
    <dgm:pt modelId="{047F5E15-B3A9-4092-B7FB-E46F2B7A4B89}" type="sibTrans" cxnId="{E0B41BAB-2185-4A60-A75D-5337B645F206}">
      <dgm:prSet/>
      <dgm:spPr/>
      <dgm:t>
        <a:bodyPr/>
        <a:lstStyle/>
        <a:p>
          <a:endParaRPr lang="es-EC"/>
        </a:p>
      </dgm:t>
    </dgm:pt>
    <dgm:pt modelId="{DD437DBE-F4E3-4824-BB7F-FE26FB305695}">
      <dgm:prSet phldrT="[Texto]"/>
      <dgm:spPr/>
      <dgm:t>
        <a:bodyPr/>
        <a:lstStyle/>
        <a:p>
          <a:r>
            <a:rPr lang="es-EC" sz="1600" b="1" dirty="0" smtClean="0"/>
            <a:t>Salinización</a:t>
          </a:r>
          <a:endParaRPr lang="es-EC" sz="1600" b="1" dirty="0"/>
        </a:p>
      </dgm:t>
    </dgm:pt>
    <dgm:pt modelId="{911893DA-BCAF-47B5-AE52-2C6D28B2A538}" type="parTrans" cxnId="{DB89843D-DF87-4527-9538-329630F15E19}">
      <dgm:prSet/>
      <dgm:spPr/>
      <dgm:t>
        <a:bodyPr/>
        <a:lstStyle/>
        <a:p>
          <a:endParaRPr lang="es-EC"/>
        </a:p>
      </dgm:t>
    </dgm:pt>
    <dgm:pt modelId="{C20E0942-0F4A-4821-B5D7-876D90109997}" type="sibTrans" cxnId="{DB89843D-DF87-4527-9538-329630F15E19}">
      <dgm:prSet/>
      <dgm:spPr/>
      <dgm:t>
        <a:bodyPr/>
        <a:lstStyle/>
        <a:p>
          <a:endParaRPr lang="es-EC"/>
        </a:p>
      </dgm:t>
    </dgm:pt>
    <dgm:pt modelId="{D63F2DB0-DC30-4A58-B8D0-9413EAA468C4}">
      <dgm:prSet phldrT="[Texto]"/>
      <dgm:spPr/>
      <dgm:t>
        <a:bodyPr/>
        <a:lstStyle/>
        <a:p>
          <a:r>
            <a:rPr lang="es-EC" sz="1600" dirty="0" smtClean="0"/>
            <a:t>Compactación</a:t>
          </a:r>
          <a:endParaRPr lang="es-EC" sz="1600" dirty="0"/>
        </a:p>
      </dgm:t>
    </dgm:pt>
    <dgm:pt modelId="{3324E96D-938A-462E-8820-F2AAF79FA38D}" type="parTrans" cxnId="{956BA4F5-14B1-429A-9D24-7CF20263FDC8}">
      <dgm:prSet/>
      <dgm:spPr/>
      <dgm:t>
        <a:bodyPr/>
        <a:lstStyle/>
        <a:p>
          <a:endParaRPr lang="es-EC"/>
        </a:p>
      </dgm:t>
    </dgm:pt>
    <dgm:pt modelId="{D418784F-BD9B-454A-AB00-3D9D37756E76}" type="sibTrans" cxnId="{956BA4F5-14B1-429A-9D24-7CF20263FDC8}">
      <dgm:prSet/>
      <dgm:spPr/>
      <dgm:t>
        <a:bodyPr/>
        <a:lstStyle/>
        <a:p>
          <a:endParaRPr lang="es-EC"/>
        </a:p>
      </dgm:t>
    </dgm:pt>
    <dgm:pt modelId="{54F2333B-869C-4588-9BD9-09A2EC878124}">
      <dgm:prSet phldrT="[Texto]"/>
      <dgm:spPr/>
      <dgm:t>
        <a:bodyPr/>
        <a:lstStyle/>
        <a:p>
          <a:endParaRPr lang="es-EC" sz="1600" dirty="0"/>
        </a:p>
      </dgm:t>
    </dgm:pt>
    <dgm:pt modelId="{1B25463E-32C5-419E-8150-981EC26D2EA3}" type="parTrans" cxnId="{AD763F6F-5BC9-44C6-8195-D5FCF6126BD6}">
      <dgm:prSet/>
      <dgm:spPr/>
      <dgm:t>
        <a:bodyPr/>
        <a:lstStyle/>
        <a:p>
          <a:endParaRPr lang="es-EC"/>
        </a:p>
      </dgm:t>
    </dgm:pt>
    <dgm:pt modelId="{6CD3D522-D308-4ECF-B289-249FE8C8D0C7}" type="sibTrans" cxnId="{AD763F6F-5BC9-44C6-8195-D5FCF6126BD6}">
      <dgm:prSet/>
      <dgm:spPr/>
      <dgm:t>
        <a:bodyPr/>
        <a:lstStyle/>
        <a:p>
          <a:endParaRPr lang="es-EC"/>
        </a:p>
      </dgm:t>
    </dgm:pt>
    <dgm:pt modelId="{25E023AE-7E0B-4363-B188-6FE588B660BA}">
      <dgm:prSet phldrT="[Texto]"/>
      <dgm:spPr/>
      <dgm:t>
        <a:bodyPr/>
        <a:lstStyle/>
        <a:p>
          <a:r>
            <a:rPr lang="es-EC" sz="1600" dirty="0" smtClean="0"/>
            <a:t>Acidificación</a:t>
          </a:r>
          <a:endParaRPr lang="es-EC" sz="1600" dirty="0"/>
        </a:p>
      </dgm:t>
    </dgm:pt>
    <dgm:pt modelId="{DF1924AE-B46D-464D-B896-7EA2CFCEA417}" type="parTrans" cxnId="{A8B86704-2CBA-4630-BB39-67FAF504866A}">
      <dgm:prSet/>
      <dgm:spPr/>
      <dgm:t>
        <a:bodyPr/>
        <a:lstStyle/>
        <a:p>
          <a:endParaRPr lang="es-EC"/>
        </a:p>
      </dgm:t>
    </dgm:pt>
    <dgm:pt modelId="{E93A240F-EE5E-4A84-9DD8-6CCFD254961C}" type="sibTrans" cxnId="{A8B86704-2CBA-4630-BB39-67FAF504866A}">
      <dgm:prSet/>
      <dgm:spPr/>
      <dgm:t>
        <a:bodyPr/>
        <a:lstStyle/>
        <a:p>
          <a:endParaRPr lang="es-EC"/>
        </a:p>
      </dgm:t>
    </dgm:pt>
    <dgm:pt modelId="{6489ECEA-E2D9-44E7-9956-76A067CE234A}">
      <dgm:prSet phldrT="[Texto]"/>
      <dgm:spPr/>
      <dgm:t>
        <a:bodyPr/>
        <a:lstStyle/>
        <a:p>
          <a:endParaRPr lang="es-EC" sz="1600" dirty="0"/>
        </a:p>
      </dgm:t>
    </dgm:pt>
    <dgm:pt modelId="{859A3A76-A2C9-47F1-885C-96163A81F945}" type="parTrans" cxnId="{E6B85D6E-2D47-4AEE-8C4A-1D04F6B54B95}">
      <dgm:prSet/>
      <dgm:spPr/>
      <dgm:t>
        <a:bodyPr/>
        <a:lstStyle/>
        <a:p>
          <a:endParaRPr lang="es-EC"/>
        </a:p>
      </dgm:t>
    </dgm:pt>
    <dgm:pt modelId="{97B91DA4-A74F-4CD7-82B5-DCE766393AA7}" type="sibTrans" cxnId="{E6B85D6E-2D47-4AEE-8C4A-1D04F6B54B95}">
      <dgm:prSet/>
      <dgm:spPr/>
      <dgm:t>
        <a:bodyPr/>
        <a:lstStyle/>
        <a:p>
          <a:endParaRPr lang="es-EC"/>
        </a:p>
      </dgm:t>
    </dgm:pt>
    <dgm:pt modelId="{3F9EF202-9E2C-4FAB-9EC0-A42FF296A613}">
      <dgm:prSet phldrT="[Texto]"/>
      <dgm:spPr/>
      <dgm:t>
        <a:bodyPr/>
        <a:lstStyle/>
        <a:p>
          <a:r>
            <a:rPr lang="es-EC" sz="1600" dirty="0" smtClean="0"/>
            <a:t>Contaminación química</a:t>
          </a:r>
          <a:endParaRPr lang="es-EC" sz="1600" dirty="0"/>
        </a:p>
      </dgm:t>
    </dgm:pt>
    <dgm:pt modelId="{7FB90D9B-0712-46FB-B764-E065BF6293B4}" type="parTrans" cxnId="{6130CB12-97F0-438A-9956-4E9DEFEDF33B}">
      <dgm:prSet/>
      <dgm:spPr/>
      <dgm:t>
        <a:bodyPr/>
        <a:lstStyle/>
        <a:p>
          <a:endParaRPr lang="es-EC"/>
        </a:p>
      </dgm:t>
    </dgm:pt>
    <dgm:pt modelId="{30C2AE39-CCE3-4C1F-ADA9-5421EBD99C42}" type="sibTrans" cxnId="{6130CB12-97F0-438A-9956-4E9DEFEDF33B}">
      <dgm:prSet/>
      <dgm:spPr/>
      <dgm:t>
        <a:bodyPr/>
        <a:lstStyle/>
        <a:p>
          <a:endParaRPr lang="es-EC"/>
        </a:p>
      </dgm:t>
    </dgm:pt>
    <dgm:pt modelId="{3239C97E-B052-4B87-B2E2-9E5DE5F01543}">
      <dgm:prSet phldrT="[Texto]"/>
      <dgm:spPr/>
      <dgm:t>
        <a:bodyPr/>
        <a:lstStyle/>
        <a:p>
          <a:r>
            <a:rPr lang="es-EC" sz="1600" dirty="0" smtClean="0"/>
            <a:t>Agotamiento de nutrientes</a:t>
          </a:r>
          <a:endParaRPr lang="es-EC" sz="1600" dirty="0"/>
        </a:p>
      </dgm:t>
    </dgm:pt>
    <dgm:pt modelId="{8432D014-F9DD-4589-BBC9-1A867D1258B9}" type="parTrans" cxnId="{239B8003-976E-4234-97B6-7D23E9E4CD61}">
      <dgm:prSet/>
      <dgm:spPr/>
      <dgm:t>
        <a:bodyPr/>
        <a:lstStyle/>
        <a:p>
          <a:endParaRPr lang="es-EC"/>
        </a:p>
      </dgm:t>
    </dgm:pt>
    <dgm:pt modelId="{FC1C4276-7FE8-46F5-A245-6F8D399EFE53}" type="sibTrans" cxnId="{239B8003-976E-4234-97B6-7D23E9E4CD61}">
      <dgm:prSet/>
      <dgm:spPr/>
      <dgm:t>
        <a:bodyPr/>
        <a:lstStyle/>
        <a:p>
          <a:endParaRPr lang="es-EC"/>
        </a:p>
      </dgm:t>
    </dgm:pt>
    <dgm:pt modelId="{60A2C8D4-E2FB-4428-8BBC-7D06746182CB}">
      <dgm:prSet phldrT="[Texto]"/>
      <dgm:spPr/>
      <dgm:t>
        <a:bodyPr/>
        <a:lstStyle/>
        <a:p>
          <a:r>
            <a:rPr lang="es-EC" sz="1600" dirty="0" smtClean="0"/>
            <a:t>Erosión</a:t>
          </a:r>
          <a:endParaRPr lang="es-EC" sz="1600" dirty="0"/>
        </a:p>
      </dgm:t>
    </dgm:pt>
    <dgm:pt modelId="{234012BA-2A9F-4579-983B-672815CFE507}" type="parTrans" cxnId="{BDDEF6AA-2044-4E3C-B61F-5763EE6B32A6}">
      <dgm:prSet/>
      <dgm:spPr/>
      <dgm:t>
        <a:bodyPr/>
        <a:lstStyle/>
        <a:p>
          <a:endParaRPr lang="es-EC"/>
        </a:p>
      </dgm:t>
    </dgm:pt>
    <dgm:pt modelId="{12C55337-DC0E-4880-9B70-AAFF605FC9F0}" type="sibTrans" cxnId="{BDDEF6AA-2044-4E3C-B61F-5763EE6B32A6}">
      <dgm:prSet/>
      <dgm:spPr/>
      <dgm:t>
        <a:bodyPr/>
        <a:lstStyle/>
        <a:p>
          <a:endParaRPr lang="es-EC"/>
        </a:p>
      </dgm:t>
    </dgm:pt>
    <dgm:pt modelId="{DA4BD973-2287-49FE-A46B-AECE4A443B1E}">
      <dgm:prSet phldrT="[Texto]" custT="1"/>
      <dgm:spPr/>
      <dgm:t>
        <a:bodyPr/>
        <a:lstStyle/>
        <a:p>
          <a:r>
            <a:rPr lang="es-EC" sz="2000" dirty="0" smtClean="0"/>
            <a:t>33% del suelo degradado, por:</a:t>
          </a:r>
          <a:endParaRPr lang="es-EC" sz="2000" dirty="0"/>
        </a:p>
      </dgm:t>
    </dgm:pt>
    <dgm:pt modelId="{549B52BE-1216-4D8D-94F6-1E729C62C7DA}" type="parTrans" cxnId="{A2DF334C-8A6B-4413-B988-E2C7FE070580}">
      <dgm:prSet/>
      <dgm:spPr/>
      <dgm:t>
        <a:bodyPr/>
        <a:lstStyle/>
        <a:p>
          <a:endParaRPr lang="es-EC"/>
        </a:p>
      </dgm:t>
    </dgm:pt>
    <dgm:pt modelId="{65D04088-F82F-4D2D-9A3B-AFE3A13415C8}" type="sibTrans" cxnId="{A2DF334C-8A6B-4413-B988-E2C7FE070580}">
      <dgm:prSet/>
      <dgm:spPr/>
      <dgm:t>
        <a:bodyPr/>
        <a:lstStyle/>
        <a:p>
          <a:endParaRPr lang="es-EC"/>
        </a:p>
      </dgm:t>
    </dgm:pt>
    <dgm:pt modelId="{159DDADD-B4E0-46C6-A48D-7A25A2E7EDA9}">
      <dgm:prSet phldrT="[Texto]" custT="1"/>
      <dgm:spPr/>
      <dgm:t>
        <a:bodyPr/>
        <a:lstStyle/>
        <a:p>
          <a:r>
            <a:rPr lang="es-EC" sz="1800" dirty="0" smtClean="0">
              <a:solidFill>
                <a:schemeClr val="tx1"/>
              </a:solidFill>
            </a:rPr>
            <a:t>Incrementar el rendimiento medio del 58% de los cultivos, con:</a:t>
          </a:r>
          <a:endParaRPr lang="es-EC" sz="1800" dirty="0">
            <a:solidFill>
              <a:schemeClr val="tx1"/>
            </a:solidFill>
          </a:endParaRPr>
        </a:p>
      </dgm:t>
    </dgm:pt>
    <dgm:pt modelId="{F81D804F-4E98-4FE1-A3F8-E5E06167595E}" type="parTrans" cxnId="{F77F55B2-F3F3-46D8-B371-A15AB01410E2}">
      <dgm:prSet/>
      <dgm:spPr/>
      <dgm:t>
        <a:bodyPr/>
        <a:lstStyle/>
        <a:p>
          <a:endParaRPr lang="es-EC"/>
        </a:p>
      </dgm:t>
    </dgm:pt>
    <dgm:pt modelId="{4522E8E1-9042-438F-BBEB-AD25D34FB3FE}" type="sibTrans" cxnId="{F77F55B2-F3F3-46D8-B371-A15AB01410E2}">
      <dgm:prSet/>
      <dgm:spPr/>
      <dgm:t>
        <a:bodyPr/>
        <a:lstStyle/>
        <a:p>
          <a:endParaRPr lang="es-EC"/>
        </a:p>
      </dgm:t>
    </dgm:pt>
    <dgm:pt modelId="{5EAD1FA3-812A-4E2B-80B4-BEB464C1CD79}">
      <dgm:prSet phldrT="[Texto]"/>
      <dgm:spPr/>
      <dgm:t>
        <a:bodyPr/>
        <a:lstStyle/>
        <a:p>
          <a:r>
            <a:rPr lang="es-EC" sz="1700" dirty="0" smtClean="0">
              <a:solidFill>
                <a:schemeClr val="tx1"/>
              </a:solidFill>
            </a:rPr>
            <a:t>Nutrición sabia y eficiente</a:t>
          </a:r>
          <a:endParaRPr lang="es-EC" sz="1700" dirty="0">
            <a:solidFill>
              <a:schemeClr val="tx1"/>
            </a:solidFill>
          </a:endParaRPr>
        </a:p>
      </dgm:t>
    </dgm:pt>
    <dgm:pt modelId="{F11A0014-6905-496E-A93A-D7E6B361043F}" type="parTrans" cxnId="{675C6617-B7B9-4A12-BF3A-38285153AEC0}">
      <dgm:prSet/>
      <dgm:spPr/>
      <dgm:t>
        <a:bodyPr/>
        <a:lstStyle/>
        <a:p>
          <a:endParaRPr lang="es-EC"/>
        </a:p>
      </dgm:t>
    </dgm:pt>
    <dgm:pt modelId="{D6B92D17-FE80-489D-9CB3-CF1C57A237B5}" type="sibTrans" cxnId="{675C6617-B7B9-4A12-BF3A-38285153AEC0}">
      <dgm:prSet/>
      <dgm:spPr/>
      <dgm:t>
        <a:bodyPr/>
        <a:lstStyle/>
        <a:p>
          <a:endParaRPr lang="es-EC"/>
        </a:p>
      </dgm:t>
    </dgm:pt>
    <dgm:pt modelId="{DF6A49D5-B649-4BA2-9378-D1ADD8FEF4AA}">
      <dgm:prSet phldrT="[Texto]"/>
      <dgm:spPr/>
      <dgm:t>
        <a:bodyPr/>
        <a:lstStyle/>
        <a:p>
          <a:r>
            <a:rPr lang="es-EC" sz="1700" dirty="0" smtClean="0"/>
            <a:t>Rotación </a:t>
          </a:r>
          <a:endParaRPr lang="es-EC" sz="1700" dirty="0"/>
        </a:p>
      </dgm:t>
    </dgm:pt>
    <dgm:pt modelId="{01D8B512-171A-42B6-9595-4ABB85A148CE}" type="parTrans" cxnId="{8D0A2DD2-8E3F-4CE1-8DC0-A690D886E948}">
      <dgm:prSet/>
      <dgm:spPr/>
      <dgm:t>
        <a:bodyPr/>
        <a:lstStyle/>
        <a:p>
          <a:endParaRPr lang="es-EC"/>
        </a:p>
      </dgm:t>
    </dgm:pt>
    <dgm:pt modelId="{01C3C604-4688-4D0A-BE39-099B217E3B4F}" type="sibTrans" cxnId="{8D0A2DD2-8E3F-4CE1-8DC0-A690D886E948}">
      <dgm:prSet/>
      <dgm:spPr/>
      <dgm:t>
        <a:bodyPr/>
        <a:lstStyle/>
        <a:p>
          <a:endParaRPr lang="es-EC"/>
        </a:p>
      </dgm:t>
    </dgm:pt>
    <dgm:pt modelId="{1ADEC7BC-27BC-4435-82FF-A5719BA03E37}">
      <dgm:prSet phldrT="[Texto]"/>
      <dgm:spPr/>
      <dgm:t>
        <a:bodyPr/>
        <a:lstStyle/>
        <a:p>
          <a:endParaRPr lang="es-EC" sz="1700" dirty="0"/>
        </a:p>
      </dgm:t>
    </dgm:pt>
    <dgm:pt modelId="{531754E9-06F4-4AAB-829F-1C8DBEF5E2C4}" type="parTrans" cxnId="{7BC2110D-DA12-4F5A-B468-7A796D5341C6}">
      <dgm:prSet/>
      <dgm:spPr/>
      <dgm:t>
        <a:bodyPr/>
        <a:lstStyle/>
        <a:p>
          <a:endParaRPr lang="es-EC"/>
        </a:p>
      </dgm:t>
    </dgm:pt>
    <dgm:pt modelId="{0CBF2F57-B083-4E4E-90D2-AA3173A62A99}" type="sibTrans" cxnId="{7BC2110D-DA12-4F5A-B468-7A796D5341C6}">
      <dgm:prSet/>
      <dgm:spPr/>
      <dgm:t>
        <a:bodyPr/>
        <a:lstStyle/>
        <a:p>
          <a:endParaRPr lang="es-EC"/>
        </a:p>
      </dgm:t>
    </dgm:pt>
    <dgm:pt modelId="{B9F01245-5EF7-40BA-8852-EFCD2A6951E9}">
      <dgm:prSet phldrT="[Texto]"/>
      <dgm:spPr/>
      <dgm:t>
        <a:bodyPr/>
        <a:lstStyle/>
        <a:p>
          <a:r>
            <a:rPr lang="es-EC" sz="1700" dirty="0" smtClean="0"/>
            <a:t>Reducir erosión</a:t>
          </a:r>
          <a:endParaRPr lang="es-EC" sz="1700" dirty="0"/>
        </a:p>
      </dgm:t>
    </dgm:pt>
    <dgm:pt modelId="{56ABA600-3F0F-469D-A719-EF38898A5A1D}" type="parTrans" cxnId="{4605FE1C-7D1E-4109-BE35-31364551C611}">
      <dgm:prSet/>
      <dgm:spPr/>
      <dgm:t>
        <a:bodyPr/>
        <a:lstStyle/>
        <a:p>
          <a:endParaRPr lang="es-EC"/>
        </a:p>
      </dgm:t>
    </dgm:pt>
    <dgm:pt modelId="{9023849D-AC28-4AF7-B705-2A5944AB20D6}" type="sibTrans" cxnId="{4605FE1C-7D1E-4109-BE35-31364551C611}">
      <dgm:prSet/>
      <dgm:spPr/>
      <dgm:t>
        <a:bodyPr/>
        <a:lstStyle/>
        <a:p>
          <a:endParaRPr lang="es-EC"/>
        </a:p>
      </dgm:t>
    </dgm:pt>
    <dgm:pt modelId="{177A0154-BF9F-4D69-895D-D71034970DF6}">
      <dgm:prSet phldrT="[Texto]" custT="1"/>
      <dgm:spPr/>
      <dgm:t>
        <a:bodyPr/>
        <a:lstStyle/>
        <a:p>
          <a:endParaRPr lang="es-EC" sz="2000" dirty="0"/>
        </a:p>
      </dgm:t>
    </dgm:pt>
    <dgm:pt modelId="{40629E1D-3201-4D79-8CC2-A5F529868E2D}" type="parTrans" cxnId="{80B25B1D-E2F7-4C7E-95B6-938C16814DF4}">
      <dgm:prSet/>
      <dgm:spPr/>
      <dgm:t>
        <a:bodyPr/>
        <a:lstStyle/>
        <a:p>
          <a:endParaRPr lang="es-EC"/>
        </a:p>
      </dgm:t>
    </dgm:pt>
    <dgm:pt modelId="{5177A063-C299-4BB2-A290-871F3DC4A4EF}" type="sibTrans" cxnId="{80B25B1D-E2F7-4C7E-95B6-938C16814DF4}">
      <dgm:prSet/>
      <dgm:spPr/>
      <dgm:t>
        <a:bodyPr/>
        <a:lstStyle/>
        <a:p>
          <a:endParaRPr lang="es-EC"/>
        </a:p>
      </dgm:t>
    </dgm:pt>
    <dgm:pt modelId="{79CDA44A-F036-44E1-A4EC-26C34C4B3353}" type="pres">
      <dgm:prSet presAssocID="{105904B3-1B38-426E-8794-ABA219611FB5}" presName="linearFlow" presStyleCnt="0">
        <dgm:presLayoutVars>
          <dgm:dir/>
          <dgm:animLvl val="lvl"/>
          <dgm:resizeHandles/>
        </dgm:presLayoutVars>
      </dgm:prSet>
      <dgm:spPr/>
      <dgm:t>
        <a:bodyPr/>
        <a:lstStyle/>
        <a:p>
          <a:endParaRPr lang="es-EC"/>
        </a:p>
      </dgm:t>
    </dgm:pt>
    <dgm:pt modelId="{75CD1489-FA7A-4649-9BE3-3305201D69C9}" type="pres">
      <dgm:prSet presAssocID="{68CB28CD-D176-4E90-87DA-A0F54D17ABE5}" presName="compositeNode" presStyleCnt="0">
        <dgm:presLayoutVars>
          <dgm:bulletEnabled val="1"/>
        </dgm:presLayoutVars>
      </dgm:prSet>
      <dgm:spPr/>
    </dgm:pt>
    <dgm:pt modelId="{62ECEED1-8533-4F8F-A33F-DE34B516E8E8}" type="pres">
      <dgm:prSet presAssocID="{68CB28CD-D176-4E90-87DA-A0F54D17ABE5}" presName="image" presStyleLbl="fgImgPlace1" presStyleIdx="0" presStyleCnt="3" custScaleX="159732" custScaleY="111308"/>
      <dgm:spPr>
        <a:blipFill rotWithShape="1">
          <a:blip xmlns:r="http://schemas.openxmlformats.org/officeDocument/2006/relationships" r:embed="rId1"/>
          <a:stretch>
            <a:fillRect/>
          </a:stretch>
        </a:blipFill>
      </dgm:spPr>
    </dgm:pt>
    <dgm:pt modelId="{B6A2693C-15A1-4E66-AA29-6CF5B188FEB3}" type="pres">
      <dgm:prSet presAssocID="{68CB28CD-D176-4E90-87DA-A0F54D17ABE5}" presName="childNode" presStyleLbl="node1" presStyleIdx="0" presStyleCnt="3">
        <dgm:presLayoutVars>
          <dgm:bulletEnabled val="1"/>
        </dgm:presLayoutVars>
      </dgm:prSet>
      <dgm:spPr/>
      <dgm:t>
        <a:bodyPr/>
        <a:lstStyle/>
        <a:p>
          <a:endParaRPr lang="es-EC"/>
        </a:p>
      </dgm:t>
    </dgm:pt>
    <dgm:pt modelId="{D50B0B71-0342-4321-A05C-B38425111210}" type="pres">
      <dgm:prSet presAssocID="{68CB28CD-D176-4E90-87DA-A0F54D17ABE5}" presName="parentNode" presStyleLbl="revTx" presStyleIdx="0" presStyleCnt="3">
        <dgm:presLayoutVars>
          <dgm:chMax val="0"/>
          <dgm:bulletEnabled val="1"/>
        </dgm:presLayoutVars>
      </dgm:prSet>
      <dgm:spPr/>
      <dgm:t>
        <a:bodyPr/>
        <a:lstStyle/>
        <a:p>
          <a:endParaRPr lang="es-EC"/>
        </a:p>
      </dgm:t>
    </dgm:pt>
    <dgm:pt modelId="{FF422873-4434-4450-B419-16C29D46462C}" type="pres">
      <dgm:prSet presAssocID="{E3248B9D-5219-4DA2-B3C0-85E757B6A121}" presName="sibTrans" presStyleCnt="0"/>
      <dgm:spPr/>
    </dgm:pt>
    <dgm:pt modelId="{5B615856-8FFF-4D6E-AC11-D23142A22221}" type="pres">
      <dgm:prSet presAssocID="{1823D5D6-36D3-4995-8DDE-FB22168FD194}" presName="compositeNode" presStyleCnt="0">
        <dgm:presLayoutVars>
          <dgm:bulletEnabled val="1"/>
        </dgm:presLayoutVars>
      </dgm:prSet>
      <dgm:spPr/>
    </dgm:pt>
    <dgm:pt modelId="{E2F1BBEC-4DD7-4FD7-8B3C-DFC5E8DF7B35}" type="pres">
      <dgm:prSet presAssocID="{1823D5D6-36D3-4995-8DDE-FB22168FD194}" presName="image" presStyleLbl="fgImgPlace1" presStyleIdx="1" presStyleCnt="3" custScaleX="159732" custScaleY="111308"/>
      <dgm:spPr>
        <a:blipFill rotWithShape="1">
          <a:blip xmlns:r="http://schemas.openxmlformats.org/officeDocument/2006/relationships" r:embed="rId2"/>
          <a:stretch>
            <a:fillRect/>
          </a:stretch>
        </a:blipFill>
      </dgm:spPr>
    </dgm:pt>
    <dgm:pt modelId="{6D142B03-F6C9-4F2F-B4F6-3CE40D7C004E}" type="pres">
      <dgm:prSet presAssocID="{1823D5D6-36D3-4995-8DDE-FB22168FD194}" presName="childNode" presStyleLbl="node1" presStyleIdx="1" presStyleCnt="3" custScaleX="104204">
        <dgm:presLayoutVars>
          <dgm:bulletEnabled val="1"/>
        </dgm:presLayoutVars>
      </dgm:prSet>
      <dgm:spPr/>
      <dgm:t>
        <a:bodyPr/>
        <a:lstStyle/>
        <a:p>
          <a:endParaRPr lang="es-EC"/>
        </a:p>
      </dgm:t>
    </dgm:pt>
    <dgm:pt modelId="{E844392F-A892-4D03-A877-CB42AA9255E2}" type="pres">
      <dgm:prSet presAssocID="{1823D5D6-36D3-4995-8DDE-FB22168FD194}" presName="parentNode" presStyleLbl="revTx" presStyleIdx="1" presStyleCnt="3">
        <dgm:presLayoutVars>
          <dgm:chMax val="0"/>
          <dgm:bulletEnabled val="1"/>
        </dgm:presLayoutVars>
      </dgm:prSet>
      <dgm:spPr/>
      <dgm:t>
        <a:bodyPr/>
        <a:lstStyle/>
        <a:p>
          <a:endParaRPr lang="es-EC"/>
        </a:p>
      </dgm:t>
    </dgm:pt>
    <dgm:pt modelId="{44499FF0-19FA-48D3-BF4B-F10C1740C2CE}" type="pres">
      <dgm:prSet presAssocID="{411FCC9E-5F46-4DC4-A7DB-BE7435ACCB4B}" presName="sibTrans" presStyleCnt="0"/>
      <dgm:spPr/>
    </dgm:pt>
    <dgm:pt modelId="{BFA3961E-C24E-4648-8B7B-88CE6B3605E0}" type="pres">
      <dgm:prSet presAssocID="{C16B06D7-2465-4486-A7DA-B45538B39F44}" presName="compositeNode" presStyleCnt="0">
        <dgm:presLayoutVars>
          <dgm:bulletEnabled val="1"/>
        </dgm:presLayoutVars>
      </dgm:prSet>
      <dgm:spPr/>
    </dgm:pt>
    <dgm:pt modelId="{1E21D5B3-1D57-46A0-8EEC-62B871DD4911}" type="pres">
      <dgm:prSet presAssocID="{C16B06D7-2465-4486-A7DA-B45538B39F44}" presName="image" presStyleLbl="fgImgPlace1" presStyleIdx="2" presStyleCnt="3" custScaleX="159732" custScaleY="111308"/>
      <dgm:spPr>
        <a:blipFill rotWithShape="1">
          <a:blip xmlns:r="http://schemas.openxmlformats.org/officeDocument/2006/relationships" r:embed="rId3"/>
          <a:stretch>
            <a:fillRect/>
          </a:stretch>
        </a:blipFill>
      </dgm:spPr>
    </dgm:pt>
    <dgm:pt modelId="{FC5087F3-8F6C-4EF4-A735-6245216E178F}" type="pres">
      <dgm:prSet presAssocID="{C16B06D7-2465-4486-A7DA-B45538B39F44}" presName="childNode" presStyleLbl="node1" presStyleIdx="2" presStyleCnt="3">
        <dgm:presLayoutVars>
          <dgm:bulletEnabled val="1"/>
        </dgm:presLayoutVars>
      </dgm:prSet>
      <dgm:spPr/>
      <dgm:t>
        <a:bodyPr/>
        <a:lstStyle/>
        <a:p>
          <a:endParaRPr lang="es-EC"/>
        </a:p>
      </dgm:t>
    </dgm:pt>
    <dgm:pt modelId="{9C5377B3-2639-4136-BF9F-D8142FF82564}" type="pres">
      <dgm:prSet presAssocID="{C16B06D7-2465-4486-A7DA-B45538B39F44}" presName="parentNode" presStyleLbl="revTx" presStyleIdx="2" presStyleCnt="3">
        <dgm:presLayoutVars>
          <dgm:chMax val="0"/>
          <dgm:bulletEnabled val="1"/>
        </dgm:presLayoutVars>
      </dgm:prSet>
      <dgm:spPr/>
      <dgm:t>
        <a:bodyPr/>
        <a:lstStyle/>
        <a:p>
          <a:endParaRPr lang="es-EC"/>
        </a:p>
      </dgm:t>
    </dgm:pt>
  </dgm:ptLst>
  <dgm:cxnLst>
    <dgm:cxn modelId="{98D31555-C845-4CEF-8B43-AB3AF7BB9CF0}" type="presOf" srcId="{177A0154-BF9F-4D69-895D-D71034970DF6}" destId="{B6A2693C-15A1-4E66-AA29-6CF5B188FEB3}" srcOrd="0" destOrd="1" presId="urn:microsoft.com/office/officeart/2005/8/layout/hList2"/>
    <dgm:cxn modelId="{956BA4F5-14B1-429A-9D24-7CF20263FDC8}" srcId="{DA4BD973-2287-49FE-A46B-AECE4A443B1E}" destId="{D63F2DB0-DC30-4A58-B8D0-9413EAA468C4}" srcOrd="2" destOrd="0" parTransId="{3324E96D-938A-462E-8820-F2AAF79FA38D}" sibTransId="{D418784F-BD9B-454A-AB00-3D9D37756E76}"/>
    <dgm:cxn modelId="{AD763F6F-5BC9-44C6-8195-D5FCF6126BD6}" srcId="{1823D5D6-36D3-4995-8DDE-FB22168FD194}" destId="{54F2333B-869C-4588-9BD9-09A2EC878124}" srcOrd="2" destOrd="0" parTransId="{1B25463E-32C5-419E-8150-981EC26D2EA3}" sibTransId="{6CD3D522-D308-4ECF-B289-249FE8C8D0C7}"/>
    <dgm:cxn modelId="{DBC4A399-D89B-4A36-B337-028C7F19F834}" type="presOf" srcId="{DA4BD973-2287-49FE-A46B-AECE4A443B1E}" destId="{6D142B03-F6C9-4F2F-B4F6-3CE40D7C004E}" srcOrd="0" destOrd="0" presId="urn:microsoft.com/office/officeart/2005/8/layout/hList2"/>
    <dgm:cxn modelId="{9EAA9C5F-70F7-4CC3-A6A9-749B57EB0D9B}" type="presOf" srcId="{105904B3-1B38-426E-8794-ABA219611FB5}" destId="{79CDA44A-F036-44E1-A4EC-26C34C4B3353}" srcOrd="0" destOrd="0" presId="urn:microsoft.com/office/officeart/2005/8/layout/hList2"/>
    <dgm:cxn modelId="{F77F55B2-F3F3-46D8-B371-A15AB01410E2}" srcId="{C16B06D7-2465-4486-A7DA-B45538B39F44}" destId="{159DDADD-B4E0-46C6-A48D-7A25A2E7EDA9}" srcOrd="0" destOrd="0" parTransId="{F81D804F-4E98-4FE1-A3F8-E5E06167595E}" sibTransId="{4522E8E1-9042-438F-BBEB-AD25D34FB3FE}"/>
    <dgm:cxn modelId="{675C6617-B7B9-4A12-BF3A-38285153AEC0}" srcId="{159DDADD-B4E0-46C6-A48D-7A25A2E7EDA9}" destId="{5EAD1FA3-812A-4E2B-80B4-BEB464C1CD79}" srcOrd="2" destOrd="0" parTransId="{F11A0014-6905-496E-A93A-D7E6B361043F}" sibTransId="{D6B92D17-FE80-489D-9CB3-CF1C57A237B5}"/>
    <dgm:cxn modelId="{BDDEF6AA-2044-4E3C-B61F-5763EE6B32A6}" srcId="{DA4BD973-2287-49FE-A46B-AECE4A443B1E}" destId="{60A2C8D4-E2FB-4428-8BBC-7D06746182CB}" srcOrd="0" destOrd="0" parTransId="{234012BA-2A9F-4579-983B-672815CFE507}" sibTransId="{12C55337-DC0E-4880-9B70-AAFF605FC9F0}"/>
    <dgm:cxn modelId="{E3191925-E372-4959-B76B-EC17DBBFBD74}" type="presOf" srcId="{3F9EF202-9E2C-4FAB-9EC0-A42FF296A613}" destId="{6D142B03-F6C9-4F2F-B4F6-3CE40D7C004E}" srcOrd="0" destOrd="5" presId="urn:microsoft.com/office/officeart/2005/8/layout/hList2"/>
    <dgm:cxn modelId="{7BC2110D-DA12-4F5A-B468-7A796D5341C6}" srcId="{C16B06D7-2465-4486-A7DA-B45538B39F44}" destId="{1ADEC7BC-27BC-4435-82FF-A5719BA03E37}" srcOrd="1" destOrd="0" parTransId="{531754E9-06F4-4AAB-829F-1C8DBEF5E2C4}" sibTransId="{0CBF2F57-B083-4E4E-90D2-AA3173A62A99}"/>
    <dgm:cxn modelId="{672AF65A-95B8-48CD-A394-44846F16A349}" srcId="{68CB28CD-D176-4E90-87DA-A0F54D17ABE5}" destId="{522F3D35-7D93-4E14-B42F-47BCAA871044}" srcOrd="0" destOrd="0" parTransId="{BDB4B79E-E55E-4366-9CF5-B5301E01BB0B}" sibTransId="{EA8ABC55-A5A5-4D90-B3BA-0A81E818462A}"/>
    <dgm:cxn modelId="{DAAAA58F-C70E-4013-854D-93DCDB114011}" srcId="{105904B3-1B38-426E-8794-ABA219611FB5}" destId="{1823D5D6-36D3-4995-8DDE-FB22168FD194}" srcOrd="1" destOrd="0" parTransId="{C19FB710-2C02-44C8-BCD4-FB8444F95F20}" sibTransId="{411FCC9E-5F46-4DC4-A7DB-BE7435ACCB4B}"/>
    <dgm:cxn modelId="{7BF90A10-6394-4C40-A729-D5C364FEB58F}" srcId="{105904B3-1B38-426E-8794-ABA219611FB5}" destId="{68CB28CD-D176-4E90-87DA-A0F54D17ABE5}" srcOrd="0" destOrd="0" parTransId="{C4005BCB-4000-4B93-B6D3-F7861A84F400}" sibTransId="{E3248B9D-5219-4DA2-B3C0-85E757B6A121}"/>
    <dgm:cxn modelId="{74254F96-B4D1-4767-BF86-176639F3280E}" type="presOf" srcId="{25E023AE-7E0B-4363-B188-6FE588B660BA}" destId="{6D142B03-F6C9-4F2F-B4F6-3CE40D7C004E}" srcOrd="0" destOrd="4" presId="urn:microsoft.com/office/officeart/2005/8/layout/hList2"/>
    <dgm:cxn modelId="{FC4E9BE8-E97A-47F9-9C2A-479BDC846236}" type="presOf" srcId="{E7A5B7D9-5E6E-4E9E-8A56-8C934E4FCCC6}" destId="{B6A2693C-15A1-4E66-AA29-6CF5B188FEB3}" srcOrd="0" destOrd="2" presId="urn:microsoft.com/office/officeart/2005/8/layout/hList2"/>
    <dgm:cxn modelId="{7748B712-AABB-4B4D-B195-B75D57C72A47}" type="presOf" srcId="{5EAD1FA3-812A-4E2B-80B4-BEB464C1CD79}" destId="{FC5087F3-8F6C-4EF4-A735-6245216E178F}" srcOrd="0" destOrd="3" presId="urn:microsoft.com/office/officeart/2005/8/layout/hList2"/>
    <dgm:cxn modelId="{E0B41BAB-2185-4A60-A75D-5337B645F206}" srcId="{159DDADD-B4E0-46C6-A48D-7A25A2E7EDA9}" destId="{2CBF0EAC-488C-4E32-B6AB-84F8431BACE0}" srcOrd="1" destOrd="0" parTransId="{C4C0799A-9D53-4F23-ABE4-8F92928A3EA9}" sibTransId="{047F5E15-B3A9-4092-B7FB-E46F2B7A4B89}"/>
    <dgm:cxn modelId="{39817F65-6000-44A4-BE35-65294D711255}" type="presOf" srcId="{2CBF0EAC-488C-4E32-B6AB-84F8431BACE0}" destId="{FC5087F3-8F6C-4EF4-A735-6245216E178F}" srcOrd="0" destOrd="2" presId="urn:microsoft.com/office/officeart/2005/8/layout/hList2"/>
    <dgm:cxn modelId="{E71267FB-07F6-4884-9588-BD41AD46A4D9}" type="presOf" srcId="{FF82D55B-3ACB-451A-9FBD-A83E894A67C1}" destId="{FC5087F3-8F6C-4EF4-A735-6245216E178F}" srcOrd="0" destOrd="1" presId="urn:microsoft.com/office/officeart/2005/8/layout/hList2"/>
    <dgm:cxn modelId="{4DAC47A1-0AB1-4FC5-96D9-59FBB60494C6}" type="presOf" srcId="{C16B06D7-2465-4486-A7DA-B45538B39F44}" destId="{9C5377B3-2639-4136-BF9F-D8142FF82564}" srcOrd="0" destOrd="0" presId="urn:microsoft.com/office/officeart/2005/8/layout/hList2"/>
    <dgm:cxn modelId="{A8B86704-2CBA-4630-BB39-67FAF504866A}" srcId="{DA4BD973-2287-49FE-A46B-AECE4A443B1E}" destId="{25E023AE-7E0B-4363-B188-6FE588B660BA}" srcOrd="3" destOrd="0" parTransId="{DF1924AE-B46D-464D-B896-7EA2CFCEA417}" sibTransId="{E93A240F-EE5E-4A84-9DD8-6CCFD254961C}"/>
    <dgm:cxn modelId="{6130CB12-97F0-438A-9956-4E9DEFEDF33B}" srcId="{DA4BD973-2287-49FE-A46B-AECE4A443B1E}" destId="{3F9EF202-9E2C-4FAB-9EC0-A42FF296A613}" srcOrd="4" destOrd="0" parTransId="{7FB90D9B-0712-46FB-B764-E065BF6293B4}" sibTransId="{30C2AE39-CCE3-4C1F-ADA9-5421EBD99C42}"/>
    <dgm:cxn modelId="{DB89843D-DF87-4527-9538-329630F15E19}" srcId="{DA4BD973-2287-49FE-A46B-AECE4A443B1E}" destId="{DD437DBE-F4E3-4824-BB7F-FE26FB305695}" srcOrd="1" destOrd="0" parTransId="{911893DA-BCAF-47B5-AE52-2C6D28B2A538}" sibTransId="{C20E0942-0F4A-4821-B5D7-876D90109997}"/>
    <dgm:cxn modelId="{4895B653-2AA0-46C8-ADFF-2FE7AD56C44F}" type="presOf" srcId="{B9F01245-5EF7-40BA-8852-EFCD2A6951E9}" destId="{FC5087F3-8F6C-4EF4-A735-6245216E178F}" srcOrd="0" destOrd="5" presId="urn:microsoft.com/office/officeart/2005/8/layout/hList2"/>
    <dgm:cxn modelId="{6F0D3A9B-3114-4A75-BA8D-BF16BCD5173D}" type="presOf" srcId="{6489ECEA-E2D9-44E7-9956-76A067CE234A}" destId="{6D142B03-F6C9-4F2F-B4F6-3CE40D7C004E}" srcOrd="0" destOrd="7" presId="urn:microsoft.com/office/officeart/2005/8/layout/hList2"/>
    <dgm:cxn modelId="{E6B85D6E-2D47-4AEE-8C4A-1D04F6B54B95}" srcId="{1823D5D6-36D3-4995-8DDE-FB22168FD194}" destId="{6489ECEA-E2D9-44E7-9956-76A067CE234A}" srcOrd="1" destOrd="0" parTransId="{859A3A76-A2C9-47F1-885C-96163A81F945}" sibTransId="{97B91DA4-A74F-4CD7-82B5-DCE766393AA7}"/>
    <dgm:cxn modelId="{CA9E8AA2-B6B2-4970-AF25-30A31D1A5974}" type="presOf" srcId="{1ADEC7BC-27BC-4435-82FF-A5719BA03E37}" destId="{FC5087F3-8F6C-4EF4-A735-6245216E178F}" srcOrd="0" destOrd="6" presId="urn:microsoft.com/office/officeart/2005/8/layout/hList2"/>
    <dgm:cxn modelId="{34FEC856-880F-4EE6-9641-F3FDB474028A}" type="presOf" srcId="{D63F2DB0-DC30-4A58-B8D0-9413EAA468C4}" destId="{6D142B03-F6C9-4F2F-B4F6-3CE40D7C004E}" srcOrd="0" destOrd="3" presId="urn:microsoft.com/office/officeart/2005/8/layout/hList2"/>
    <dgm:cxn modelId="{1B7E3D9F-3C98-4B61-A538-1FF33ACF1380}" srcId="{105904B3-1B38-426E-8794-ABA219611FB5}" destId="{C16B06D7-2465-4486-A7DA-B45538B39F44}" srcOrd="2" destOrd="0" parTransId="{39E36503-1696-48E6-87AC-80C1DA010FB4}" sibTransId="{A7799A50-B035-490F-9FF2-0AE713723778}"/>
    <dgm:cxn modelId="{80B25B1D-E2F7-4C7E-95B6-938C16814DF4}" srcId="{68CB28CD-D176-4E90-87DA-A0F54D17ABE5}" destId="{177A0154-BF9F-4D69-895D-D71034970DF6}" srcOrd="1" destOrd="0" parTransId="{40629E1D-3201-4D79-8CC2-A5F529868E2D}" sibTransId="{5177A063-C299-4BB2-A290-871F3DC4A4EF}"/>
    <dgm:cxn modelId="{4605FE1C-7D1E-4109-BE35-31364551C611}" srcId="{159DDADD-B4E0-46C6-A48D-7A25A2E7EDA9}" destId="{B9F01245-5EF7-40BA-8852-EFCD2A6951E9}" srcOrd="4" destOrd="0" parTransId="{56ABA600-3F0F-469D-A719-EF38898A5A1D}" sibTransId="{9023849D-AC28-4AF7-B705-2A5944AB20D6}"/>
    <dgm:cxn modelId="{239B8003-976E-4234-97B6-7D23E9E4CD61}" srcId="{DA4BD973-2287-49FE-A46B-AECE4A443B1E}" destId="{3239C97E-B052-4B87-B2E2-9E5DE5F01543}" srcOrd="5" destOrd="0" parTransId="{8432D014-F9DD-4589-BBC9-1A867D1258B9}" sibTransId="{FC1C4276-7FE8-46F5-A245-6F8D399EFE53}"/>
    <dgm:cxn modelId="{B351FE10-6CE1-40C4-965A-800CE842B4EF}" type="presOf" srcId="{1823D5D6-36D3-4995-8DDE-FB22168FD194}" destId="{E844392F-A892-4D03-A877-CB42AA9255E2}" srcOrd="0" destOrd="0" presId="urn:microsoft.com/office/officeart/2005/8/layout/hList2"/>
    <dgm:cxn modelId="{A2DF334C-8A6B-4413-B988-E2C7FE070580}" srcId="{1823D5D6-36D3-4995-8DDE-FB22168FD194}" destId="{DA4BD973-2287-49FE-A46B-AECE4A443B1E}" srcOrd="0" destOrd="0" parTransId="{549B52BE-1216-4D8D-94F6-1E729C62C7DA}" sibTransId="{65D04088-F82F-4D2D-9A3B-AFE3A13415C8}"/>
    <dgm:cxn modelId="{8876D2F9-298A-48C0-B01E-DF5DBD869018}" type="presOf" srcId="{159DDADD-B4E0-46C6-A48D-7A25A2E7EDA9}" destId="{FC5087F3-8F6C-4EF4-A735-6245216E178F}" srcOrd="0" destOrd="0" presId="urn:microsoft.com/office/officeart/2005/8/layout/hList2"/>
    <dgm:cxn modelId="{336B6683-6F2B-4741-83D0-13FFFEE403EB}" type="presOf" srcId="{3239C97E-B052-4B87-B2E2-9E5DE5F01543}" destId="{6D142B03-F6C9-4F2F-B4F6-3CE40D7C004E}" srcOrd="0" destOrd="6" presId="urn:microsoft.com/office/officeart/2005/8/layout/hList2"/>
    <dgm:cxn modelId="{8D0A2DD2-8E3F-4CE1-8DC0-A690D886E948}" srcId="{159DDADD-B4E0-46C6-A48D-7A25A2E7EDA9}" destId="{DF6A49D5-B649-4BA2-9378-D1ADD8FEF4AA}" srcOrd="3" destOrd="0" parTransId="{01D8B512-171A-42B6-9595-4ABB85A148CE}" sibTransId="{01C3C604-4688-4D0A-BE39-099B217E3B4F}"/>
    <dgm:cxn modelId="{B1F7BFDF-B3A6-4E32-AA7C-541E8139A2D1}" srcId="{159DDADD-B4E0-46C6-A48D-7A25A2E7EDA9}" destId="{FF82D55B-3ACB-451A-9FBD-A83E894A67C1}" srcOrd="0" destOrd="0" parTransId="{61E539EF-30C8-499B-A9C9-407274AF2A41}" sibTransId="{034945D3-7CE6-445B-90C5-4E6BB12BA6A7}"/>
    <dgm:cxn modelId="{6ADDF6D1-FB1F-4339-871C-DD8409B88449}" type="presOf" srcId="{60A2C8D4-E2FB-4428-8BBC-7D06746182CB}" destId="{6D142B03-F6C9-4F2F-B4F6-3CE40D7C004E}" srcOrd="0" destOrd="1" presId="urn:microsoft.com/office/officeart/2005/8/layout/hList2"/>
    <dgm:cxn modelId="{C1A4EAFC-CBBB-45B9-9A8F-3B16C34AD52F}" type="presOf" srcId="{54F2333B-869C-4588-9BD9-09A2EC878124}" destId="{6D142B03-F6C9-4F2F-B4F6-3CE40D7C004E}" srcOrd="0" destOrd="8" presId="urn:microsoft.com/office/officeart/2005/8/layout/hList2"/>
    <dgm:cxn modelId="{08E3DEED-0441-4968-B240-2961490276DC}" type="presOf" srcId="{522F3D35-7D93-4E14-B42F-47BCAA871044}" destId="{B6A2693C-15A1-4E66-AA29-6CF5B188FEB3}" srcOrd="0" destOrd="0" presId="urn:microsoft.com/office/officeart/2005/8/layout/hList2"/>
    <dgm:cxn modelId="{36AB19F5-0692-49E8-B514-39E386C2BF05}" type="presOf" srcId="{DD437DBE-F4E3-4824-BB7F-FE26FB305695}" destId="{6D142B03-F6C9-4F2F-B4F6-3CE40D7C004E}" srcOrd="0" destOrd="2" presId="urn:microsoft.com/office/officeart/2005/8/layout/hList2"/>
    <dgm:cxn modelId="{8A73C285-989F-4E29-8E88-3E5C3A071C4D}" type="presOf" srcId="{DF6A49D5-B649-4BA2-9378-D1ADD8FEF4AA}" destId="{FC5087F3-8F6C-4EF4-A735-6245216E178F}" srcOrd="0" destOrd="4" presId="urn:microsoft.com/office/officeart/2005/8/layout/hList2"/>
    <dgm:cxn modelId="{609F232D-2FDC-4A3F-A6B0-988BD65F5317}" type="presOf" srcId="{68CB28CD-D176-4E90-87DA-A0F54D17ABE5}" destId="{D50B0B71-0342-4321-A05C-B38425111210}" srcOrd="0" destOrd="0" presId="urn:microsoft.com/office/officeart/2005/8/layout/hList2"/>
    <dgm:cxn modelId="{B8C13564-873F-4CEC-8F41-74914BFF18E7}" srcId="{68CB28CD-D176-4E90-87DA-A0F54D17ABE5}" destId="{E7A5B7D9-5E6E-4E9E-8A56-8C934E4FCCC6}" srcOrd="2" destOrd="0" parTransId="{39284994-F5F9-428E-92AF-F582F7453F59}" sibTransId="{6545CDBC-2676-4788-A795-430E369C9743}"/>
    <dgm:cxn modelId="{599A4EBD-3A34-489E-8DA2-62BF04F4761D}" type="presParOf" srcId="{79CDA44A-F036-44E1-A4EC-26C34C4B3353}" destId="{75CD1489-FA7A-4649-9BE3-3305201D69C9}" srcOrd="0" destOrd="0" presId="urn:microsoft.com/office/officeart/2005/8/layout/hList2"/>
    <dgm:cxn modelId="{5D6EEE16-4E18-4D1B-877B-692319987F31}" type="presParOf" srcId="{75CD1489-FA7A-4649-9BE3-3305201D69C9}" destId="{62ECEED1-8533-4F8F-A33F-DE34B516E8E8}" srcOrd="0" destOrd="0" presId="urn:microsoft.com/office/officeart/2005/8/layout/hList2"/>
    <dgm:cxn modelId="{28D36FD8-3D79-46B7-8B67-9F75EF41F2D6}" type="presParOf" srcId="{75CD1489-FA7A-4649-9BE3-3305201D69C9}" destId="{B6A2693C-15A1-4E66-AA29-6CF5B188FEB3}" srcOrd="1" destOrd="0" presId="urn:microsoft.com/office/officeart/2005/8/layout/hList2"/>
    <dgm:cxn modelId="{8ADC0409-0DC1-4F01-A0DE-7E2F111116D6}" type="presParOf" srcId="{75CD1489-FA7A-4649-9BE3-3305201D69C9}" destId="{D50B0B71-0342-4321-A05C-B38425111210}" srcOrd="2" destOrd="0" presId="urn:microsoft.com/office/officeart/2005/8/layout/hList2"/>
    <dgm:cxn modelId="{A235811D-CFBE-46B9-BE5B-F38E45C17B47}" type="presParOf" srcId="{79CDA44A-F036-44E1-A4EC-26C34C4B3353}" destId="{FF422873-4434-4450-B419-16C29D46462C}" srcOrd="1" destOrd="0" presId="urn:microsoft.com/office/officeart/2005/8/layout/hList2"/>
    <dgm:cxn modelId="{87EE1B93-7A2A-46F5-9AFD-FAB36882B012}" type="presParOf" srcId="{79CDA44A-F036-44E1-A4EC-26C34C4B3353}" destId="{5B615856-8FFF-4D6E-AC11-D23142A22221}" srcOrd="2" destOrd="0" presId="urn:microsoft.com/office/officeart/2005/8/layout/hList2"/>
    <dgm:cxn modelId="{8B5930C5-1A87-4BB5-A4C3-1E139FB85054}" type="presParOf" srcId="{5B615856-8FFF-4D6E-AC11-D23142A22221}" destId="{E2F1BBEC-4DD7-4FD7-8B3C-DFC5E8DF7B35}" srcOrd="0" destOrd="0" presId="urn:microsoft.com/office/officeart/2005/8/layout/hList2"/>
    <dgm:cxn modelId="{D6349C07-410E-4DC3-A43A-4DA457EB1349}" type="presParOf" srcId="{5B615856-8FFF-4D6E-AC11-D23142A22221}" destId="{6D142B03-F6C9-4F2F-B4F6-3CE40D7C004E}" srcOrd="1" destOrd="0" presId="urn:microsoft.com/office/officeart/2005/8/layout/hList2"/>
    <dgm:cxn modelId="{9126E5A6-AA42-4D72-888D-67B095E0B87E}" type="presParOf" srcId="{5B615856-8FFF-4D6E-AC11-D23142A22221}" destId="{E844392F-A892-4D03-A877-CB42AA9255E2}" srcOrd="2" destOrd="0" presId="urn:microsoft.com/office/officeart/2005/8/layout/hList2"/>
    <dgm:cxn modelId="{1D44693B-8DF8-42B6-9D90-1634D94130FA}" type="presParOf" srcId="{79CDA44A-F036-44E1-A4EC-26C34C4B3353}" destId="{44499FF0-19FA-48D3-BF4B-F10C1740C2CE}" srcOrd="3" destOrd="0" presId="urn:microsoft.com/office/officeart/2005/8/layout/hList2"/>
    <dgm:cxn modelId="{8E8CD984-60E9-4F4A-8063-213442C4C146}" type="presParOf" srcId="{79CDA44A-F036-44E1-A4EC-26C34C4B3353}" destId="{BFA3961E-C24E-4648-8B7B-88CE6B3605E0}" srcOrd="4" destOrd="0" presId="urn:microsoft.com/office/officeart/2005/8/layout/hList2"/>
    <dgm:cxn modelId="{B1273436-E1FE-4358-9ABE-03288864F906}" type="presParOf" srcId="{BFA3961E-C24E-4648-8B7B-88CE6B3605E0}" destId="{1E21D5B3-1D57-46A0-8EEC-62B871DD4911}" srcOrd="0" destOrd="0" presId="urn:microsoft.com/office/officeart/2005/8/layout/hList2"/>
    <dgm:cxn modelId="{325291AF-7170-450D-9F59-EB83A3744DDB}" type="presParOf" srcId="{BFA3961E-C24E-4648-8B7B-88CE6B3605E0}" destId="{FC5087F3-8F6C-4EF4-A735-6245216E178F}" srcOrd="1" destOrd="0" presId="urn:microsoft.com/office/officeart/2005/8/layout/hList2"/>
    <dgm:cxn modelId="{4DC8C1E9-633E-4739-97EA-B7384682C4AB}" type="presParOf" srcId="{BFA3961E-C24E-4648-8B7B-88CE6B3605E0}" destId="{9C5377B3-2639-4136-BF9F-D8142FF8256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D7AE82-7DF8-49F2-B42E-CDDF2AE44321}"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s-EC"/>
        </a:p>
      </dgm:t>
    </dgm:pt>
    <dgm:pt modelId="{82B87E57-F431-425B-9E18-F1A268156A46}">
      <dgm:prSet phldrT="[Texto]" custT="1">
        <dgm:style>
          <a:lnRef idx="2">
            <a:schemeClr val="accent1"/>
          </a:lnRef>
          <a:fillRef idx="1">
            <a:schemeClr val="lt1"/>
          </a:fillRef>
          <a:effectRef idx="0">
            <a:schemeClr val="accent1"/>
          </a:effectRef>
          <a:fontRef idx="minor">
            <a:schemeClr val="dk1"/>
          </a:fontRef>
        </dgm:style>
      </dgm:prSet>
      <dgm:spPr>
        <a:noFill/>
        <a:ln>
          <a:noFill/>
        </a:ln>
      </dgm:spPr>
      <dgm:t>
        <a:bodyPr/>
        <a:lstStyle/>
        <a:p>
          <a:pPr algn="ctr">
            <a:lnSpc>
              <a:spcPct val="100000"/>
            </a:lnSpc>
            <a:spcAft>
              <a:spcPts val="0"/>
            </a:spcAft>
          </a:pPr>
          <a:endParaRPr lang="es-EC" sz="6500" dirty="0">
            <a:solidFill>
              <a:sysClr val="windowText" lastClr="000000"/>
            </a:solidFill>
          </a:endParaRPr>
        </a:p>
      </dgm:t>
    </dgm:pt>
    <dgm:pt modelId="{C641BFAD-4135-4988-A1F9-ECB84940C30C}" type="parTrans" cxnId="{5917BD43-C3CC-45EB-9D61-BE39E75795D1}">
      <dgm:prSet/>
      <dgm:spPr/>
      <dgm:t>
        <a:bodyPr/>
        <a:lstStyle/>
        <a:p>
          <a:endParaRPr lang="es-EC"/>
        </a:p>
      </dgm:t>
    </dgm:pt>
    <dgm:pt modelId="{17EB1704-6A58-49B8-8186-D7405E24A986}" type="sibTrans" cxnId="{5917BD43-C3CC-45EB-9D61-BE39E75795D1}">
      <dgm:prSet/>
      <dgm:spPr/>
      <dgm:t>
        <a:bodyPr/>
        <a:lstStyle/>
        <a:p>
          <a:endParaRPr lang="es-EC"/>
        </a:p>
      </dgm:t>
    </dgm:pt>
    <dgm:pt modelId="{9DC2B9D8-90AF-4745-B6BB-8691891617F2}">
      <dgm:prSet phldrT="[Texto]" custT="1"/>
      <dgm:spPr/>
      <dgm:t>
        <a:bodyPr anchor="t"/>
        <a:lstStyle/>
        <a:p>
          <a:pPr algn="l"/>
          <a:r>
            <a:rPr lang="es-EC" sz="2000" b="1" dirty="0" smtClean="0"/>
            <a:t>AGRONÓMICAS</a:t>
          </a:r>
        </a:p>
        <a:p>
          <a:pPr algn="l"/>
          <a:r>
            <a:rPr lang="es-ES" sz="1700" dirty="0" smtClean="0"/>
            <a:t>- Longitud y diámetro de tallo (cm)</a:t>
          </a:r>
        </a:p>
        <a:p>
          <a:pPr algn="l"/>
          <a:r>
            <a:rPr lang="es-ES" sz="1700" dirty="0" smtClean="0"/>
            <a:t>- Longitud y diámetro de botón (mm) </a:t>
          </a:r>
        </a:p>
        <a:p>
          <a:pPr algn="l"/>
          <a:r>
            <a:rPr lang="es-ES" sz="1700" dirty="0" smtClean="0"/>
            <a:t>- Producción ( # tallos total)</a:t>
          </a:r>
        </a:p>
        <a:p>
          <a:pPr algn="l"/>
          <a:r>
            <a:rPr lang="es-ES" sz="1700" dirty="0" smtClean="0"/>
            <a:t>- Productividad (tallos.planta.mes)</a:t>
          </a:r>
        </a:p>
        <a:p>
          <a:pPr algn="l"/>
          <a:r>
            <a:rPr lang="es-ES" sz="1700" dirty="0" smtClean="0"/>
            <a:t>- Duración del ciclo (días) </a:t>
          </a:r>
          <a:endParaRPr lang="es-EC" sz="1700" dirty="0" smtClean="0"/>
        </a:p>
        <a:p>
          <a:pPr algn="l"/>
          <a:endParaRPr lang="es-EC" sz="1700" dirty="0"/>
        </a:p>
      </dgm:t>
    </dgm:pt>
    <dgm:pt modelId="{398C89C8-E884-400D-B5AF-3BCF8ECBD397}" type="parTrans" cxnId="{03224B1A-8C76-4ACC-9270-79FE8C52454F}">
      <dgm:prSet/>
      <dgm:spPr/>
      <dgm:t>
        <a:bodyPr/>
        <a:lstStyle/>
        <a:p>
          <a:endParaRPr lang="es-EC"/>
        </a:p>
      </dgm:t>
    </dgm:pt>
    <dgm:pt modelId="{5479B037-AC22-4A9B-A534-FBF2E07FB727}" type="sibTrans" cxnId="{03224B1A-8C76-4ACC-9270-79FE8C52454F}">
      <dgm:prSet/>
      <dgm:spPr/>
      <dgm:t>
        <a:bodyPr/>
        <a:lstStyle/>
        <a:p>
          <a:endParaRPr lang="es-EC"/>
        </a:p>
      </dgm:t>
    </dgm:pt>
    <dgm:pt modelId="{F997B3DA-EBC3-462B-BFFD-82C28371895B}">
      <dgm:prSet phldrT="[Texto]" custT="1"/>
      <dgm:spPr/>
      <dgm:t>
        <a:bodyPr anchor="t"/>
        <a:lstStyle/>
        <a:p>
          <a:pPr algn="l"/>
          <a:r>
            <a:rPr lang="es-EC" sz="2000" b="1" dirty="0" smtClean="0"/>
            <a:t>LABORATORIO</a:t>
          </a:r>
        </a:p>
        <a:p>
          <a:pPr algn="l"/>
          <a:r>
            <a:rPr lang="es-ES" sz="1700" dirty="0" smtClean="0"/>
            <a:t>- Análisis de suelo</a:t>
          </a:r>
        </a:p>
        <a:p>
          <a:pPr algn="l"/>
          <a:r>
            <a:rPr lang="es-ES" sz="1700" dirty="0" smtClean="0"/>
            <a:t>- Contenido nutrimental foliar (%, ppm)</a:t>
          </a:r>
        </a:p>
        <a:p>
          <a:pPr algn="l"/>
          <a:endParaRPr lang="es-ES" sz="1700" dirty="0" smtClean="0"/>
        </a:p>
        <a:p>
          <a:pPr algn="l"/>
          <a:endParaRPr lang="es-EC" sz="1700" dirty="0" smtClean="0"/>
        </a:p>
        <a:p>
          <a:pPr algn="l"/>
          <a:endParaRPr lang="es-EC" sz="1700" dirty="0"/>
        </a:p>
      </dgm:t>
    </dgm:pt>
    <dgm:pt modelId="{1676BBF8-3861-4382-BC88-1BB570B615F8}" type="parTrans" cxnId="{926F6A43-B23F-4CDF-AEC1-512A827D5A1A}">
      <dgm:prSet/>
      <dgm:spPr/>
      <dgm:t>
        <a:bodyPr/>
        <a:lstStyle/>
        <a:p>
          <a:endParaRPr lang="es-EC"/>
        </a:p>
      </dgm:t>
    </dgm:pt>
    <dgm:pt modelId="{CAF5CE3C-0B39-4FC2-94F4-5C3AA5D9EF27}" type="sibTrans" cxnId="{926F6A43-B23F-4CDF-AEC1-512A827D5A1A}">
      <dgm:prSet/>
      <dgm:spPr/>
      <dgm:t>
        <a:bodyPr/>
        <a:lstStyle/>
        <a:p>
          <a:endParaRPr lang="es-EC"/>
        </a:p>
      </dgm:t>
    </dgm:pt>
    <dgm:pt modelId="{AAAC0B31-43FD-4E16-B57A-5DCD61EBB210}" type="pres">
      <dgm:prSet presAssocID="{6BD7AE82-7DF8-49F2-B42E-CDDF2AE44321}" presName="composite" presStyleCnt="0">
        <dgm:presLayoutVars>
          <dgm:chMax val="1"/>
          <dgm:dir/>
          <dgm:resizeHandles val="exact"/>
        </dgm:presLayoutVars>
      </dgm:prSet>
      <dgm:spPr/>
      <dgm:t>
        <a:bodyPr/>
        <a:lstStyle/>
        <a:p>
          <a:endParaRPr lang="es-EC"/>
        </a:p>
      </dgm:t>
    </dgm:pt>
    <dgm:pt modelId="{A8A0430B-3B18-4C5F-8235-15CB045FDD5F}" type="pres">
      <dgm:prSet presAssocID="{82B87E57-F431-425B-9E18-F1A268156A46}" presName="roof" presStyleLbl="dkBgShp" presStyleIdx="0" presStyleCnt="2" custScaleY="42834" custLinFactNeighborX="-39923" custLinFactNeighborY="4990"/>
      <dgm:spPr/>
      <dgm:t>
        <a:bodyPr/>
        <a:lstStyle/>
        <a:p>
          <a:endParaRPr lang="es-EC"/>
        </a:p>
      </dgm:t>
    </dgm:pt>
    <dgm:pt modelId="{9F7D9EF4-1754-4A00-9DDE-6EACA00DDFC0}" type="pres">
      <dgm:prSet presAssocID="{82B87E57-F431-425B-9E18-F1A268156A46}" presName="pillars" presStyleCnt="0"/>
      <dgm:spPr/>
    </dgm:pt>
    <dgm:pt modelId="{476E2A23-9CCF-4ABF-ACC6-A8DF5214DE7F}" type="pres">
      <dgm:prSet presAssocID="{82B87E57-F431-425B-9E18-F1A268156A46}" presName="pillar1" presStyleLbl="node1" presStyleIdx="0" presStyleCnt="2" custScaleX="68141" custScaleY="158730">
        <dgm:presLayoutVars>
          <dgm:bulletEnabled val="1"/>
        </dgm:presLayoutVars>
      </dgm:prSet>
      <dgm:spPr/>
      <dgm:t>
        <a:bodyPr/>
        <a:lstStyle/>
        <a:p>
          <a:endParaRPr lang="es-EC"/>
        </a:p>
      </dgm:t>
    </dgm:pt>
    <dgm:pt modelId="{6F542510-A3DD-4292-8485-D37EE47DD668}" type="pres">
      <dgm:prSet presAssocID="{F997B3DA-EBC3-462B-BFFD-82C28371895B}" presName="pillarX" presStyleLbl="node1" presStyleIdx="1" presStyleCnt="2" custScaleX="27470" custScaleY="158730" custLinFactNeighborX="-821" custLinFactNeighborY="2050">
        <dgm:presLayoutVars>
          <dgm:bulletEnabled val="1"/>
        </dgm:presLayoutVars>
      </dgm:prSet>
      <dgm:spPr/>
      <dgm:t>
        <a:bodyPr/>
        <a:lstStyle/>
        <a:p>
          <a:endParaRPr lang="es-EC"/>
        </a:p>
      </dgm:t>
    </dgm:pt>
    <dgm:pt modelId="{4A65477B-7965-4B6F-B84B-C4AB2FD05E3C}" type="pres">
      <dgm:prSet presAssocID="{82B87E57-F431-425B-9E18-F1A268156A46}" presName="base" presStyleLbl="dkBgShp" presStyleIdx="1" presStyleCnt="2"/>
      <dgm:spPr/>
    </dgm:pt>
  </dgm:ptLst>
  <dgm:cxnLst>
    <dgm:cxn modelId="{3BB1CD53-A1B3-42F5-9913-8E9039C5DE85}" type="presOf" srcId="{9DC2B9D8-90AF-4745-B6BB-8691891617F2}" destId="{476E2A23-9CCF-4ABF-ACC6-A8DF5214DE7F}" srcOrd="0" destOrd="0" presId="urn:microsoft.com/office/officeart/2005/8/layout/hList3"/>
    <dgm:cxn modelId="{66A542C2-495F-41CA-9EC3-F53A317CF770}" type="presOf" srcId="{F997B3DA-EBC3-462B-BFFD-82C28371895B}" destId="{6F542510-A3DD-4292-8485-D37EE47DD668}" srcOrd="0" destOrd="0" presId="urn:microsoft.com/office/officeart/2005/8/layout/hList3"/>
    <dgm:cxn modelId="{5757368D-FD9D-4E1A-B302-73B83A7FFA45}" type="presOf" srcId="{6BD7AE82-7DF8-49F2-B42E-CDDF2AE44321}" destId="{AAAC0B31-43FD-4E16-B57A-5DCD61EBB210}" srcOrd="0" destOrd="0" presId="urn:microsoft.com/office/officeart/2005/8/layout/hList3"/>
    <dgm:cxn modelId="{CF52672E-61C6-4368-A7A8-4A44DB50B225}" type="presOf" srcId="{82B87E57-F431-425B-9E18-F1A268156A46}" destId="{A8A0430B-3B18-4C5F-8235-15CB045FDD5F}" srcOrd="0" destOrd="0" presId="urn:microsoft.com/office/officeart/2005/8/layout/hList3"/>
    <dgm:cxn modelId="{03224B1A-8C76-4ACC-9270-79FE8C52454F}" srcId="{82B87E57-F431-425B-9E18-F1A268156A46}" destId="{9DC2B9D8-90AF-4745-B6BB-8691891617F2}" srcOrd="0" destOrd="0" parTransId="{398C89C8-E884-400D-B5AF-3BCF8ECBD397}" sibTransId="{5479B037-AC22-4A9B-A534-FBF2E07FB727}"/>
    <dgm:cxn modelId="{926F6A43-B23F-4CDF-AEC1-512A827D5A1A}" srcId="{82B87E57-F431-425B-9E18-F1A268156A46}" destId="{F997B3DA-EBC3-462B-BFFD-82C28371895B}" srcOrd="1" destOrd="0" parTransId="{1676BBF8-3861-4382-BC88-1BB570B615F8}" sibTransId="{CAF5CE3C-0B39-4FC2-94F4-5C3AA5D9EF27}"/>
    <dgm:cxn modelId="{5917BD43-C3CC-45EB-9D61-BE39E75795D1}" srcId="{6BD7AE82-7DF8-49F2-B42E-CDDF2AE44321}" destId="{82B87E57-F431-425B-9E18-F1A268156A46}" srcOrd="0" destOrd="0" parTransId="{C641BFAD-4135-4988-A1F9-ECB84940C30C}" sibTransId="{17EB1704-6A58-49B8-8186-D7405E24A986}"/>
    <dgm:cxn modelId="{A2AEF463-F45D-4258-B46B-103383769E3A}" type="presParOf" srcId="{AAAC0B31-43FD-4E16-B57A-5DCD61EBB210}" destId="{A8A0430B-3B18-4C5F-8235-15CB045FDD5F}" srcOrd="0" destOrd="0" presId="urn:microsoft.com/office/officeart/2005/8/layout/hList3"/>
    <dgm:cxn modelId="{246DEBED-FBBF-404F-B8FC-9C6C30EF44F6}" type="presParOf" srcId="{AAAC0B31-43FD-4E16-B57A-5DCD61EBB210}" destId="{9F7D9EF4-1754-4A00-9DDE-6EACA00DDFC0}" srcOrd="1" destOrd="0" presId="urn:microsoft.com/office/officeart/2005/8/layout/hList3"/>
    <dgm:cxn modelId="{7D1316EC-D679-4D29-B260-75BE5C1DE9A8}" type="presParOf" srcId="{9F7D9EF4-1754-4A00-9DDE-6EACA00DDFC0}" destId="{476E2A23-9CCF-4ABF-ACC6-A8DF5214DE7F}" srcOrd="0" destOrd="0" presId="urn:microsoft.com/office/officeart/2005/8/layout/hList3"/>
    <dgm:cxn modelId="{C9AB2DE7-000F-4E5E-A640-13DB926E0100}" type="presParOf" srcId="{9F7D9EF4-1754-4A00-9DDE-6EACA00DDFC0}" destId="{6F542510-A3DD-4292-8485-D37EE47DD668}" srcOrd="1" destOrd="0" presId="urn:microsoft.com/office/officeart/2005/8/layout/hList3"/>
    <dgm:cxn modelId="{034F0838-751F-471F-B602-FE8BA974BDEE}" type="presParOf" srcId="{AAAC0B31-43FD-4E16-B57A-5DCD61EBB210}" destId="{4A65477B-7965-4B6F-B84B-C4AB2FD05E3C}"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7532" name="CorelDRAW" r:id="rId3" imgW="9151920" imgH="5621400" progId="">
                  <p:embed/>
                </p:oleObj>
              </mc:Choice>
              <mc:Fallback>
                <p:oleObj name="CorelDRAW" r:id="rId3" imgW="9151920" imgH="5621400" progId="">
                  <p:embed/>
                  <p:pic>
                    <p:nvPicPr>
                      <p:cNvPr id="0" name="Picture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400" smtClean="0"/>
          </a:p>
        </p:txBody>
      </p:sp>
      <p:sp>
        <p:nvSpPr>
          <p:cNvPr id="4" name="Rectangle 25"/>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400" smtClean="0"/>
          </a:p>
        </p:txBody>
      </p:sp>
      <p:sp>
        <p:nvSpPr>
          <p:cNvPr id="5" name="Rectangle 26"/>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400" smtClean="0"/>
          </a:p>
        </p:txBody>
      </p:sp>
      <p:sp>
        <p:nvSpPr>
          <p:cNvPr id="6" name="Rectangle 27"/>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400" smtClean="0"/>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mtClean="0"/>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213159"/>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537397124"/>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63096537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958658304"/>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75827156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03462896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700015698"/>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461515760"/>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97329"/>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994413599"/>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191894945"/>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mtClean="0"/>
          </a:p>
        </p:txBody>
      </p:sp>
      <p:sp>
        <p:nvSpPr>
          <p:cNvPr id="1027"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mtClean="0"/>
          </a:p>
        </p:txBody>
      </p:sp>
      <p:sp>
        <p:nvSpPr>
          <p:cNvPr id="1028"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fade thruBlk="1"/>
  </p:transition>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diagramLayout" Target="../diagrams/layout2.xml"/><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diagramData" Target="../diagrams/data2.xml"/><Relationship Id="rId16"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3.png"/><Relationship Id="rId5" Type="http://schemas.openxmlformats.org/officeDocument/2006/relationships/diagramColors" Target="../diagrams/colors2.xml"/><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diagramQuickStyle" Target="../diagrams/quickStyle2.xml"/><Relationship Id="rId9" Type="http://schemas.openxmlformats.org/officeDocument/2006/relationships/image" Target="../media/image21.png"/><Relationship Id="rId1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2.wdp"/><Relationship Id="rId9" Type="http://schemas.openxmlformats.org/officeDocument/2006/relationships/image" Target="../media/image41.jpeg"/></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68187" y="1586753"/>
            <a:ext cx="7597589" cy="2677656"/>
          </a:xfrm>
          <a:prstGeom prst="rect">
            <a:avLst/>
          </a:prstGeom>
          <a:noFill/>
        </p:spPr>
        <p:txBody>
          <a:bodyPr wrap="square" rtlCol="0">
            <a:spAutoFit/>
          </a:bodyPr>
          <a:lstStyle/>
          <a:p>
            <a:pPr algn="ctr"/>
            <a:r>
              <a:rPr lang="es-EC" sz="2800" b="1" dirty="0" smtClean="0"/>
              <a:t>“RESPUESTA </a:t>
            </a:r>
            <a:r>
              <a:rPr lang="es-EC" sz="2800" b="1" dirty="0"/>
              <a:t>DE DOS VARIEDADES DE ROSA A LA APLICACIÓN DE DOS FUENTES DE FERTILIZACIÓN SOLUBLE: CONVENCIONAL Y TECNOLOGÍA MICROCARBONO™ EN RUMIÑAHUI, </a:t>
            </a:r>
            <a:r>
              <a:rPr lang="es-EC" sz="2800" b="1" dirty="0" smtClean="0"/>
              <a:t>PICHINCHA”</a:t>
            </a:r>
            <a:endParaRPr lang="es-EC" sz="2800" dirty="0"/>
          </a:p>
        </p:txBody>
      </p:sp>
      <p:sp>
        <p:nvSpPr>
          <p:cNvPr id="3" name="CuadroTexto 2"/>
          <p:cNvSpPr txBox="1"/>
          <p:nvPr/>
        </p:nvSpPr>
        <p:spPr>
          <a:xfrm>
            <a:off x="3832412" y="5244353"/>
            <a:ext cx="4598894" cy="369332"/>
          </a:xfrm>
          <a:prstGeom prst="rect">
            <a:avLst/>
          </a:prstGeom>
          <a:noFill/>
        </p:spPr>
        <p:txBody>
          <a:bodyPr wrap="square" rtlCol="0">
            <a:spAutoFit/>
          </a:bodyPr>
          <a:lstStyle/>
          <a:p>
            <a:r>
              <a:rPr lang="es-EC" b="1" dirty="0" smtClean="0"/>
              <a:t>SANTIAGO DAVID TAIPE ECHEVERRÍA</a:t>
            </a:r>
            <a:endParaRPr lang="es-EC" b="1" dirty="0"/>
          </a:p>
        </p:txBody>
      </p:sp>
    </p:spTree>
    <p:extLst>
      <p:ext uri="{BB962C8B-B14F-4D97-AF65-F5344CB8AC3E}">
        <p14:creationId xmlns:p14="http://schemas.microsoft.com/office/powerpoint/2010/main" val="52164364"/>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p:cNvSpPr>
            <a:spLocks noGrp="1"/>
          </p:cNvSpPr>
          <p:nvPr>
            <p:ph type="title"/>
          </p:nvPr>
        </p:nvSpPr>
        <p:spPr/>
        <p:txBody>
          <a:bodyPr/>
          <a:lstStyle/>
          <a:p>
            <a:r>
              <a:rPr lang="es-EC" dirty="0">
                <a:solidFill>
                  <a:schemeClr val="tx1"/>
                </a:solidFill>
              </a:rPr>
              <a:t>Metodología</a:t>
            </a:r>
            <a:endParaRPr lang="es-EC" dirty="0"/>
          </a:p>
        </p:txBody>
      </p:sp>
      <p:sp>
        <p:nvSpPr>
          <p:cNvPr id="3" name="Marcador de contenido 2"/>
          <p:cNvSpPr>
            <a:spLocks noGrp="1"/>
          </p:cNvSpPr>
          <p:nvPr>
            <p:ph idx="1"/>
          </p:nvPr>
        </p:nvSpPr>
        <p:spPr/>
        <p:txBody>
          <a:bodyPr>
            <a:normAutofit/>
          </a:bodyPr>
          <a:lstStyle/>
          <a:p>
            <a:pPr marL="0" indent="0">
              <a:buNone/>
            </a:pPr>
            <a:r>
              <a:rPr lang="es-ES" sz="2200" b="1" dirty="0" smtClean="0"/>
              <a:t>					</a:t>
            </a:r>
          </a:p>
          <a:p>
            <a:pPr marL="0" indent="0">
              <a:buNone/>
            </a:pPr>
            <a:endParaRPr lang="es-ES" dirty="0" smtClean="0"/>
          </a:p>
        </p:txBody>
      </p:sp>
      <p:graphicFrame>
        <p:nvGraphicFramePr>
          <p:cNvPr id="11" name="Diagrama 10"/>
          <p:cNvGraphicFramePr/>
          <p:nvPr>
            <p:extLst>
              <p:ext uri="{D42A27DB-BD31-4B8C-83A1-F6EECF244321}">
                <p14:modId xmlns:p14="http://schemas.microsoft.com/office/powerpoint/2010/main" val="2763142395"/>
              </p:ext>
            </p:extLst>
          </p:nvPr>
        </p:nvGraphicFramePr>
        <p:xfrm>
          <a:off x="-1" y="913283"/>
          <a:ext cx="8982636" cy="4630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3799" y="4882435"/>
            <a:ext cx="1822142" cy="1024044"/>
          </a:xfrm>
          <a:prstGeom prst="rect">
            <a:avLst/>
          </a:prstGeom>
        </p:spPr>
      </p:pic>
      <p:pic>
        <p:nvPicPr>
          <p:cNvPr id="8" name="Imagen 7"/>
          <p:cNvPicPr>
            <a:picLocks noChangeAspect="1"/>
          </p:cNvPicPr>
          <p:nvPr/>
        </p:nvPicPr>
        <p:blipFill>
          <a:blip r:embed="rId8"/>
          <a:stretch>
            <a:fillRect/>
          </a:stretch>
        </p:blipFill>
        <p:spPr>
          <a:xfrm>
            <a:off x="517672" y="2939310"/>
            <a:ext cx="1112784" cy="1383847"/>
          </a:xfrm>
          <a:prstGeom prst="rect">
            <a:avLst/>
          </a:prstGeom>
        </p:spPr>
      </p:pic>
      <p:sp>
        <p:nvSpPr>
          <p:cNvPr id="12" name="Rectángulo 11"/>
          <p:cNvSpPr/>
          <p:nvPr/>
        </p:nvSpPr>
        <p:spPr>
          <a:xfrm>
            <a:off x="644108" y="414238"/>
            <a:ext cx="3190169" cy="461665"/>
          </a:xfrm>
          <a:prstGeom prst="rect">
            <a:avLst/>
          </a:prstGeom>
        </p:spPr>
        <p:txBody>
          <a:bodyPr wrap="none">
            <a:spAutoFit/>
          </a:bodyPr>
          <a:lstStyle/>
          <a:p>
            <a:pPr lvl="0" algn="ctr">
              <a:lnSpc>
                <a:spcPct val="100000"/>
              </a:lnSpc>
              <a:spcAft>
                <a:spcPts val="0"/>
              </a:spcAft>
            </a:pPr>
            <a:r>
              <a:rPr lang="es-EC" sz="2400" dirty="0" smtClean="0">
                <a:solidFill>
                  <a:sysClr val="windowText" lastClr="000000"/>
                </a:solidFill>
              </a:rPr>
              <a:t>VARIABLES EN ESTUDIO </a:t>
            </a:r>
            <a:endParaRPr lang="es-EC" sz="2400" dirty="0">
              <a:solidFill>
                <a:sysClr val="windowText" lastClr="000000"/>
              </a:solidFill>
            </a:endParaRPr>
          </a:p>
        </p:txBody>
      </p:sp>
      <p:pic>
        <p:nvPicPr>
          <p:cNvPr id="6" name="Imagen 5"/>
          <p:cNvPicPr>
            <a:picLocks noChangeAspect="1"/>
          </p:cNvPicPr>
          <p:nvPr/>
        </p:nvPicPr>
        <p:blipFill>
          <a:blip r:embed="rId9"/>
          <a:stretch>
            <a:fillRect/>
          </a:stretch>
        </p:blipFill>
        <p:spPr>
          <a:xfrm>
            <a:off x="2813741" y="4248334"/>
            <a:ext cx="1037170" cy="1658145"/>
          </a:xfrm>
          <a:prstGeom prst="rect">
            <a:avLst/>
          </a:prstGeom>
        </p:spPr>
      </p:pic>
      <p:pic>
        <p:nvPicPr>
          <p:cNvPr id="5" name="Imagen 4"/>
          <p:cNvPicPr>
            <a:picLocks noChangeAspect="1"/>
          </p:cNvPicPr>
          <p:nvPr/>
        </p:nvPicPr>
        <p:blipFill>
          <a:blip r:embed="rId10"/>
          <a:stretch>
            <a:fillRect/>
          </a:stretch>
        </p:blipFill>
        <p:spPr>
          <a:xfrm>
            <a:off x="1689602" y="2913640"/>
            <a:ext cx="1099180" cy="1378007"/>
          </a:xfrm>
          <a:prstGeom prst="rect">
            <a:avLst/>
          </a:prstGeom>
        </p:spPr>
      </p:pic>
      <p:pic>
        <p:nvPicPr>
          <p:cNvPr id="9" name="Imagen 8"/>
          <p:cNvPicPr>
            <a:picLocks noChangeAspect="1"/>
          </p:cNvPicPr>
          <p:nvPr/>
        </p:nvPicPr>
        <p:blipFill rotWithShape="1">
          <a:blip r:embed="rId11"/>
          <a:srcRect l="7257" r="9962"/>
          <a:stretch/>
        </p:blipFill>
        <p:spPr>
          <a:xfrm>
            <a:off x="2829389" y="2861742"/>
            <a:ext cx="2088107" cy="1417926"/>
          </a:xfrm>
          <a:prstGeom prst="rect">
            <a:avLst/>
          </a:prstGeom>
        </p:spPr>
      </p:pic>
      <p:pic>
        <p:nvPicPr>
          <p:cNvPr id="2" name="Imagen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459764" y="3268351"/>
            <a:ext cx="1858782" cy="1045565"/>
          </a:xfrm>
          <a:prstGeom prst="rect">
            <a:avLst/>
          </a:prstGeom>
        </p:spPr>
      </p:pic>
      <p:pic>
        <p:nvPicPr>
          <p:cNvPr id="4" name="Imagen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4279811" y="3629033"/>
            <a:ext cx="2915132" cy="1639761"/>
          </a:xfrm>
          <a:prstGeom prst="rect">
            <a:avLst/>
          </a:prstGeom>
        </p:spPr>
      </p:pic>
      <p:pic>
        <p:nvPicPr>
          <p:cNvPr id="13" name="Imagen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2523" y="4323157"/>
            <a:ext cx="1173256" cy="1564341"/>
          </a:xfrm>
          <a:prstGeom prst="rect">
            <a:avLst/>
          </a:prstGeom>
        </p:spPr>
      </p:pic>
      <p:pic>
        <p:nvPicPr>
          <p:cNvPr id="14" name="Imagen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3574735" y="4596988"/>
            <a:ext cx="1602302" cy="1016680"/>
          </a:xfrm>
          <a:prstGeom prst="rect">
            <a:avLst/>
          </a:prstGeom>
        </p:spPr>
      </p:pic>
      <p:pic>
        <p:nvPicPr>
          <p:cNvPr id="15" name="Imagen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04619" y="4310337"/>
            <a:ext cx="1192487" cy="1589982"/>
          </a:xfrm>
          <a:prstGeom prst="rect">
            <a:avLst/>
          </a:prstGeom>
        </p:spPr>
      </p:pic>
    </p:spTree>
    <p:extLst>
      <p:ext uri="{BB962C8B-B14F-4D97-AF65-F5344CB8AC3E}">
        <p14:creationId xmlns:p14="http://schemas.microsoft.com/office/powerpoint/2010/main" val="1104053219"/>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342898" y="1076208"/>
            <a:ext cx="4700588" cy="2921651"/>
          </a:xfrm>
          <a:prstGeom prst="roundRect">
            <a:avLst/>
          </a:prstGeom>
          <a:ln>
            <a:solidFill>
              <a:schemeClr val="bg1">
                <a:lumMod val="85000"/>
              </a:schemeClr>
            </a:solidFill>
          </a:ln>
        </p:spPr>
        <p:txBody>
          <a:bodyPr wrap="square">
            <a:spAutoFit/>
          </a:bodyPr>
          <a:lstStyle/>
          <a:p>
            <a:pPr lvl="0">
              <a:spcBef>
                <a:spcPct val="20000"/>
              </a:spcBef>
            </a:pPr>
            <a:r>
              <a:rPr lang="es-EC" i="1" dirty="0" smtClean="0">
                <a:solidFill>
                  <a:prstClr val="black"/>
                </a:solidFill>
              </a:rPr>
              <a:t>Diseño </a:t>
            </a:r>
            <a:r>
              <a:rPr lang="es-EC" i="1" dirty="0">
                <a:solidFill>
                  <a:prstClr val="black"/>
                </a:solidFill>
              </a:rPr>
              <a:t>completamente al azar en </a:t>
            </a:r>
            <a:r>
              <a:rPr lang="es-EC" i="1" dirty="0" smtClean="0">
                <a:solidFill>
                  <a:prstClr val="black"/>
                </a:solidFill>
              </a:rPr>
              <a:t>arreglo factorial (2x2), </a:t>
            </a:r>
            <a:r>
              <a:rPr lang="es-EC" i="1" dirty="0">
                <a:solidFill>
                  <a:prstClr val="black"/>
                </a:solidFill>
              </a:rPr>
              <a:t>con tres repeticiones.</a:t>
            </a:r>
          </a:p>
          <a:p>
            <a:pPr lvl="0">
              <a:spcBef>
                <a:spcPct val="20000"/>
              </a:spcBef>
            </a:pPr>
            <a:r>
              <a:rPr lang="es-EC" i="1" dirty="0">
                <a:solidFill>
                  <a:prstClr val="black"/>
                </a:solidFill>
              </a:rPr>
              <a:t>Factor A: Variedad</a:t>
            </a:r>
          </a:p>
          <a:p>
            <a:pPr lvl="0">
              <a:spcBef>
                <a:spcPct val="20000"/>
              </a:spcBef>
            </a:pPr>
            <a:r>
              <a:rPr lang="es-EC" i="1" dirty="0">
                <a:solidFill>
                  <a:prstClr val="black"/>
                </a:solidFill>
              </a:rPr>
              <a:t> 	V1: </a:t>
            </a:r>
            <a:r>
              <a:rPr lang="es-EC" i="1" dirty="0" smtClean="0">
                <a:solidFill>
                  <a:prstClr val="black"/>
                </a:solidFill>
              </a:rPr>
              <a:t>Night Fever</a:t>
            </a:r>
            <a:endParaRPr lang="es-EC" i="1" dirty="0">
              <a:solidFill>
                <a:prstClr val="black"/>
              </a:solidFill>
            </a:endParaRPr>
          </a:p>
          <a:p>
            <a:pPr lvl="0">
              <a:spcBef>
                <a:spcPct val="20000"/>
              </a:spcBef>
            </a:pPr>
            <a:r>
              <a:rPr lang="es-EC" i="1" dirty="0">
                <a:solidFill>
                  <a:prstClr val="black"/>
                </a:solidFill>
              </a:rPr>
              <a:t>	V2: </a:t>
            </a:r>
            <a:r>
              <a:rPr lang="es-EC" i="1" dirty="0" smtClean="0">
                <a:solidFill>
                  <a:prstClr val="black"/>
                </a:solidFill>
              </a:rPr>
              <a:t>Sonrisa</a:t>
            </a:r>
            <a:endParaRPr lang="es-EC" i="1" dirty="0">
              <a:solidFill>
                <a:prstClr val="black"/>
              </a:solidFill>
            </a:endParaRPr>
          </a:p>
          <a:p>
            <a:pPr lvl="0">
              <a:spcBef>
                <a:spcPct val="20000"/>
              </a:spcBef>
            </a:pPr>
            <a:r>
              <a:rPr lang="es-EC" i="1" dirty="0">
                <a:solidFill>
                  <a:prstClr val="black"/>
                </a:solidFill>
              </a:rPr>
              <a:t>Factor B: Fuente de </a:t>
            </a:r>
            <a:r>
              <a:rPr lang="es-EC" i="1" dirty="0" smtClean="0">
                <a:solidFill>
                  <a:prstClr val="black"/>
                </a:solidFill>
              </a:rPr>
              <a:t>fertilización </a:t>
            </a:r>
            <a:endParaRPr lang="es-EC" i="1" dirty="0">
              <a:solidFill>
                <a:prstClr val="black"/>
              </a:solidFill>
            </a:endParaRPr>
          </a:p>
          <a:p>
            <a:pPr lvl="0">
              <a:spcBef>
                <a:spcPct val="20000"/>
              </a:spcBef>
            </a:pPr>
            <a:r>
              <a:rPr lang="es-EC" i="1" dirty="0">
                <a:solidFill>
                  <a:prstClr val="black"/>
                </a:solidFill>
              </a:rPr>
              <a:t>	F1: Hidrosoluble convencional</a:t>
            </a:r>
          </a:p>
          <a:p>
            <a:pPr lvl="0">
              <a:spcBef>
                <a:spcPct val="20000"/>
              </a:spcBef>
            </a:pPr>
            <a:r>
              <a:rPr lang="es-EC" i="1" dirty="0">
                <a:solidFill>
                  <a:prstClr val="black"/>
                </a:solidFill>
              </a:rPr>
              <a:t>	F2: Líquida con TMC™</a:t>
            </a:r>
          </a:p>
        </p:txBody>
      </p:sp>
      <p:graphicFrame>
        <p:nvGraphicFramePr>
          <p:cNvPr id="10" name="Tabla 9"/>
          <p:cNvGraphicFramePr>
            <a:graphicFrameLocks noGrp="1"/>
          </p:cNvGraphicFramePr>
          <p:nvPr>
            <p:extLst>
              <p:ext uri="{D42A27DB-BD31-4B8C-83A1-F6EECF244321}">
                <p14:modId xmlns:p14="http://schemas.microsoft.com/office/powerpoint/2010/main" val="4264205478"/>
              </p:ext>
            </p:extLst>
          </p:nvPr>
        </p:nvGraphicFramePr>
        <p:xfrm>
          <a:off x="1069764" y="3997859"/>
          <a:ext cx="3054350" cy="1954345"/>
        </p:xfrm>
        <a:graphic>
          <a:graphicData uri="http://schemas.openxmlformats.org/drawingml/2006/table">
            <a:tbl>
              <a:tblPr firstRow="1" firstCol="1" bandRow="1"/>
              <a:tblGrid>
                <a:gridCol w="933814"/>
                <a:gridCol w="778178"/>
                <a:gridCol w="883233"/>
                <a:gridCol w="459125"/>
              </a:tblGrid>
              <a:tr h="491305">
                <a:tc>
                  <a:txBody>
                    <a:bodyPr/>
                    <a:lstStyle/>
                    <a:p>
                      <a:pPr algn="l">
                        <a:lnSpc>
                          <a:spcPct val="150000"/>
                        </a:lnSpc>
                        <a:spcAft>
                          <a:spcPts val="0"/>
                        </a:spcAft>
                      </a:pPr>
                      <a:r>
                        <a:rPr lang="es-EC"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Variedad</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Fuente</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Tratamiento</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300358">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V1F1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358">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V1F2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358">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V2F1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T3</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358">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V2F2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T4</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CuadroTexto 14"/>
          <p:cNvSpPr txBox="1"/>
          <p:nvPr/>
        </p:nvSpPr>
        <p:spPr>
          <a:xfrm>
            <a:off x="5980908" y="3219912"/>
            <a:ext cx="3500437" cy="369332"/>
          </a:xfrm>
          <a:prstGeom prst="rect">
            <a:avLst/>
          </a:prstGeom>
          <a:noFill/>
        </p:spPr>
        <p:txBody>
          <a:bodyPr wrap="square" rtlCol="0">
            <a:spAutoFit/>
          </a:bodyPr>
          <a:lstStyle/>
          <a:p>
            <a:r>
              <a:rPr lang="es-EC" b="1" dirty="0" smtClean="0"/>
              <a:t>Croquis del ensayo</a:t>
            </a:r>
            <a:endParaRPr lang="es-EC" b="1" dirty="0"/>
          </a:p>
        </p:txBody>
      </p:sp>
      <p:sp>
        <p:nvSpPr>
          <p:cNvPr id="16" name="CuadroTexto 15"/>
          <p:cNvSpPr txBox="1"/>
          <p:nvPr/>
        </p:nvSpPr>
        <p:spPr>
          <a:xfrm>
            <a:off x="5469730" y="1009325"/>
            <a:ext cx="3214687" cy="1975009"/>
          </a:xfrm>
          <a:prstGeom prst="roundRect">
            <a:avLst/>
          </a:prstGeom>
          <a:noFill/>
          <a:ln>
            <a:solidFill>
              <a:schemeClr val="bg1">
                <a:lumMod val="85000"/>
              </a:schemeClr>
            </a:solidFill>
          </a:ln>
        </p:spPr>
        <p:txBody>
          <a:bodyPr wrap="square" rtlCol="0">
            <a:spAutoFit/>
          </a:bodyPr>
          <a:lstStyle/>
          <a:p>
            <a:r>
              <a:rPr lang="es-EC" sz="2000" b="1" dirty="0" smtClean="0"/>
              <a:t>Características de la UE</a:t>
            </a:r>
          </a:p>
          <a:p>
            <a:r>
              <a:rPr lang="es-EC" dirty="0" smtClean="0"/>
              <a:t>Total: 12 UE</a:t>
            </a:r>
          </a:p>
          <a:p>
            <a:r>
              <a:rPr lang="es-EC" dirty="0" smtClean="0"/>
              <a:t>Tratamientos: 4 y 3 repeticiones</a:t>
            </a:r>
          </a:p>
          <a:p>
            <a:r>
              <a:rPr lang="es-EC" dirty="0" smtClean="0"/>
              <a:t>UE: 1 Cama de cultivo</a:t>
            </a:r>
          </a:p>
          <a:p>
            <a:r>
              <a:rPr lang="es-EC" dirty="0" smtClean="0"/>
              <a:t>Muestra: 25 tallos UE-1</a:t>
            </a:r>
            <a:endParaRPr lang="es-EC" dirty="0"/>
          </a:p>
        </p:txBody>
      </p:sp>
      <p:sp>
        <p:nvSpPr>
          <p:cNvPr id="4" name="Rectángulo 3"/>
          <p:cNvSpPr/>
          <p:nvPr/>
        </p:nvSpPr>
        <p:spPr>
          <a:xfrm>
            <a:off x="569749" y="614543"/>
            <a:ext cx="3124573" cy="461665"/>
          </a:xfrm>
          <a:prstGeom prst="rect">
            <a:avLst/>
          </a:prstGeom>
        </p:spPr>
        <p:txBody>
          <a:bodyPr wrap="none">
            <a:spAutoFit/>
          </a:bodyPr>
          <a:lstStyle/>
          <a:p>
            <a:r>
              <a:rPr lang="es-EC" sz="2400" dirty="0" smtClean="0">
                <a:solidFill>
                  <a:prstClr val="black"/>
                </a:solidFill>
              </a:rPr>
              <a:t>DISEÑO EXPERIMENTAL</a:t>
            </a:r>
            <a:endParaRPr lang="es-EC" sz="2400" dirty="0"/>
          </a:p>
        </p:txBody>
      </p:sp>
      <p:sp>
        <p:nvSpPr>
          <p:cNvPr id="3" name="Título 2"/>
          <p:cNvSpPr>
            <a:spLocks noGrp="1"/>
          </p:cNvSpPr>
          <p:nvPr>
            <p:ph type="title"/>
          </p:nvPr>
        </p:nvSpPr>
        <p:spPr/>
        <p:txBody>
          <a:bodyPr/>
          <a:lstStyle/>
          <a:p>
            <a:r>
              <a:rPr lang="es-EC" dirty="0">
                <a:solidFill>
                  <a:schemeClr val="tx1"/>
                </a:solidFill>
              </a:rPr>
              <a:t>Metodología</a:t>
            </a:r>
            <a:endParaRPr lang="es-EC" dirty="0"/>
          </a:p>
        </p:txBody>
      </p:sp>
      <p:pic>
        <p:nvPicPr>
          <p:cNvPr id="7" name="Marcador de contenido 6"/>
          <p:cNvPicPr>
            <a:picLocks noGrp="1" noChangeAspect="1"/>
          </p:cNvPicPr>
          <p:nvPr>
            <p:ph idx="1"/>
          </p:nvPr>
        </p:nvPicPr>
        <p:blipFill>
          <a:blip r:embed="rId2"/>
          <a:stretch>
            <a:fillRect/>
          </a:stretch>
        </p:blipFill>
        <p:spPr>
          <a:xfrm>
            <a:off x="5469730" y="3589244"/>
            <a:ext cx="2746608" cy="2267841"/>
          </a:xfrm>
          <a:prstGeom prst="rect">
            <a:avLst/>
          </a:prstGeom>
        </p:spPr>
      </p:pic>
    </p:spTree>
    <p:extLst>
      <p:ext uri="{BB962C8B-B14F-4D97-AF65-F5344CB8AC3E}">
        <p14:creationId xmlns:p14="http://schemas.microsoft.com/office/powerpoint/2010/main" val="318897825"/>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457200" y="1146412"/>
                <a:ext cx="4131129" cy="4708478"/>
              </a:xfrm>
            </p:spPr>
            <p:txBody>
              <a:bodyPr>
                <a:normAutofit/>
              </a:bodyPr>
              <a:lstStyle/>
              <a:p>
                <a:pPr marL="0" indent="0">
                  <a:buNone/>
                </a:pPr>
                <a:endParaRPr lang="es-EC" sz="1800" i="1" dirty="0" smtClean="0">
                  <a:solidFill>
                    <a:schemeClr val="tx1"/>
                  </a:solidFill>
                </a:endParaRPr>
              </a:p>
              <a:p>
                <a:pPr marL="0" indent="0">
                  <a:buNone/>
                </a:pPr>
                <a:r>
                  <a:rPr lang="es-EC" sz="1800" b="1" i="1" dirty="0" smtClean="0">
                    <a:solidFill>
                      <a:schemeClr val="tx1"/>
                    </a:solidFill>
                  </a:rPr>
                  <a:t>Modelo Matemático</a:t>
                </a:r>
              </a:p>
              <a:p>
                <a:pPr marL="0" indent="0">
                  <a:buNone/>
                </a:pPr>
                <a14:m>
                  <m:oMath xmlns:m="http://schemas.openxmlformats.org/officeDocument/2006/math">
                    <m:sSub>
                      <m:sSubPr>
                        <m:ctrlPr>
                          <a:rPr lang="es-EC" sz="1800" b="1" i="1">
                            <a:solidFill>
                              <a:schemeClr val="tx1"/>
                            </a:solidFill>
                            <a:latin typeface="Cambria Math" panose="02040503050406030204" pitchFamily="18" charset="0"/>
                          </a:rPr>
                        </m:ctrlPr>
                      </m:sSubPr>
                      <m:e>
                        <m:r>
                          <a:rPr lang="es-EC" sz="1800" b="1" i="1">
                            <a:solidFill>
                              <a:schemeClr val="tx1"/>
                            </a:solidFill>
                            <a:latin typeface="Cambria Math" panose="02040503050406030204" pitchFamily="18" charset="0"/>
                          </a:rPr>
                          <m:t>𝒀</m:t>
                        </m:r>
                      </m:e>
                      <m:sub>
                        <m:r>
                          <a:rPr lang="es-EC" sz="1800" b="1" i="1">
                            <a:solidFill>
                              <a:schemeClr val="tx1"/>
                            </a:solidFill>
                            <a:latin typeface="Cambria Math" panose="02040503050406030204" pitchFamily="18" charset="0"/>
                          </a:rPr>
                          <m:t>𝒊𝒋𝒌</m:t>
                        </m:r>
                      </m:sub>
                    </m:sSub>
                  </m:oMath>
                </a14:m>
                <a:r>
                  <a:rPr lang="es-EC" sz="1800" b="1" dirty="0">
                    <a:solidFill>
                      <a:schemeClr val="tx1"/>
                    </a:solidFill>
                  </a:rPr>
                  <a:t>= µ + </a:t>
                </a:r>
                <a14:m>
                  <m:oMath xmlns:m="http://schemas.openxmlformats.org/officeDocument/2006/math">
                    <m:sSub>
                      <m:sSubPr>
                        <m:ctrlPr>
                          <a:rPr lang="es-EC" sz="1800" b="1" i="1">
                            <a:solidFill>
                              <a:schemeClr val="tx1"/>
                            </a:solidFill>
                            <a:latin typeface="Cambria Math" panose="02040503050406030204" pitchFamily="18" charset="0"/>
                          </a:rPr>
                        </m:ctrlPr>
                      </m:sSubPr>
                      <m:e>
                        <m:r>
                          <a:rPr lang="es-EC" sz="1800" b="1" i="1">
                            <a:solidFill>
                              <a:schemeClr val="tx1"/>
                            </a:solidFill>
                            <a:latin typeface="Cambria Math" panose="02040503050406030204" pitchFamily="18" charset="0"/>
                          </a:rPr>
                          <m:t>𝑽</m:t>
                        </m:r>
                      </m:e>
                      <m:sub>
                        <m:r>
                          <a:rPr lang="es-EC" sz="1800" b="1" i="1">
                            <a:solidFill>
                              <a:schemeClr val="tx1"/>
                            </a:solidFill>
                            <a:latin typeface="Cambria Math" panose="02040503050406030204" pitchFamily="18" charset="0"/>
                          </a:rPr>
                          <m:t>𝒋</m:t>
                        </m:r>
                      </m:sub>
                    </m:sSub>
                  </m:oMath>
                </a14:m>
                <a:r>
                  <a:rPr lang="es-EC" sz="1800" b="1" dirty="0">
                    <a:solidFill>
                      <a:schemeClr val="tx1"/>
                    </a:solidFill>
                  </a:rPr>
                  <a:t> </a:t>
                </a:r>
                <a:r>
                  <a:rPr lang="es-EC" sz="1800" b="1" dirty="0" smtClean="0">
                    <a:solidFill>
                      <a:schemeClr val="tx1"/>
                    </a:solidFill>
                  </a:rPr>
                  <a:t>+ </a:t>
                </a:r>
                <a14:m>
                  <m:oMath xmlns:m="http://schemas.openxmlformats.org/officeDocument/2006/math">
                    <m:sSub>
                      <m:sSubPr>
                        <m:ctrlPr>
                          <a:rPr lang="es-EC" sz="1800" b="1" i="1">
                            <a:solidFill>
                              <a:schemeClr val="tx1"/>
                            </a:solidFill>
                            <a:latin typeface="Cambria Math" panose="02040503050406030204" pitchFamily="18" charset="0"/>
                          </a:rPr>
                        </m:ctrlPr>
                      </m:sSubPr>
                      <m:e>
                        <m:r>
                          <a:rPr lang="es-EC" sz="1800" b="1" i="1">
                            <a:solidFill>
                              <a:schemeClr val="tx1"/>
                            </a:solidFill>
                            <a:latin typeface="Cambria Math" panose="02040503050406030204" pitchFamily="18" charset="0"/>
                          </a:rPr>
                          <m:t>𝑭</m:t>
                        </m:r>
                      </m:e>
                      <m:sub>
                        <m:r>
                          <a:rPr lang="es-EC" sz="1800" b="1" i="1">
                            <a:solidFill>
                              <a:schemeClr val="tx1"/>
                            </a:solidFill>
                            <a:latin typeface="Cambria Math" panose="02040503050406030204" pitchFamily="18" charset="0"/>
                          </a:rPr>
                          <m:t>𝒊</m:t>
                        </m:r>
                      </m:sub>
                    </m:sSub>
                  </m:oMath>
                </a14:m>
                <a:r>
                  <a:rPr lang="es-EC" sz="1800" b="1" dirty="0">
                    <a:solidFill>
                      <a:schemeClr val="tx1"/>
                    </a:solidFill>
                  </a:rPr>
                  <a:t>+ </a:t>
                </a:r>
                <a14:m>
                  <m:oMath xmlns:m="http://schemas.openxmlformats.org/officeDocument/2006/math">
                    <m:sSub>
                      <m:sSubPr>
                        <m:ctrlPr>
                          <a:rPr lang="es-EC" sz="1800" b="1" i="1">
                            <a:solidFill>
                              <a:schemeClr val="tx1"/>
                            </a:solidFill>
                            <a:latin typeface="Cambria Math" panose="02040503050406030204" pitchFamily="18" charset="0"/>
                          </a:rPr>
                        </m:ctrlPr>
                      </m:sSubPr>
                      <m:e>
                        <m:r>
                          <a:rPr lang="es-EC" sz="1800" b="1" i="1">
                            <a:solidFill>
                              <a:schemeClr val="tx1"/>
                            </a:solidFill>
                            <a:latin typeface="Cambria Math" panose="02040503050406030204" pitchFamily="18" charset="0"/>
                          </a:rPr>
                          <m:t>𝑽𝑭</m:t>
                        </m:r>
                      </m:e>
                      <m:sub>
                        <m:r>
                          <a:rPr lang="es-EC" sz="1800" b="1" i="1">
                            <a:solidFill>
                              <a:schemeClr val="tx1"/>
                            </a:solidFill>
                            <a:latin typeface="Cambria Math" panose="02040503050406030204" pitchFamily="18" charset="0"/>
                          </a:rPr>
                          <m:t>𝒋𝒌</m:t>
                        </m:r>
                      </m:sub>
                    </m:sSub>
                  </m:oMath>
                </a14:m>
                <a:r>
                  <a:rPr lang="es-EC" sz="1800" b="1" dirty="0">
                    <a:solidFill>
                      <a:schemeClr val="tx1"/>
                    </a:solidFill>
                  </a:rPr>
                  <a:t>+</a:t>
                </a:r>
                <a14:m>
                  <m:oMath xmlns:m="http://schemas.openxmlformats.org/officeDocument/2006/math">
                    <m:sSub>
                      <m:sSubPr>
                        <m:ctrlPr>
                          <a:rPr lang="es-EC" sz="1800" b="1" i="1">
                            <a:solidFill>
                              <a:schemeClr val="tx1"/>
                            </a:solidFill>
                            <a:latin typeface="Cambria Math" panose="02040503050406030204" pitchFamily="18" charset="0"/>
                          </a:rPr>
                        </m:ctrlPr>
                      </m:sSubPr>
                      <m:e>
                        <m:r>
                          <a:rPr lang="es-EC" sz="1800" b="1" i="1">
                            <a:solidFill>
                              <a:schemeClr val="tx1"/>
                            </a:solidFill>
                            <a:latin typeface="Cambria Math" panose="02040503050406030204" pitchFamily="18" charset="0"/>
                          </a:rPr>
                          <m:t>𝒆</m:t>
                        </m:r>
                      </m:e>
                      <m:sub>
                        <m:r>
                          <a:rPr lang="es-EC" sz="1800" b="1" i="1" smtClean="0">
                            <a:solidFill>
                              <a:schemeClr val="tx1"/>
                            </a:solidFill>
                            <a:latin typeface="Cambria Math" panose="02040503050406030204" pitchFamily="18" charset="0"/>
                          </a:rPr>
                          <m:t>𝒊𝒋𝒌</m:t>
                        </m:r>
                      </m:sub>
                    </m:sSub>
                  </m:oMath>
                </a14:m>
                <a:endParaRPr lang="es-EC" sz="1800" dirty="0" smtClean="0">
                  <a:solidFill>
                    <a:schemeClr val="tx1"/>
                  </a:solidFill>
                </a:endParaRPr>
              </a:p>
              <a:p>
                <a:pPr marL="0" indent="0">
                  <a:buNone/>
                </a:pPr>
                <a:endParaRPr lang="es-EC" sz="1800" dirty="0" smtClean="0">
                  <a:solidFill>
                    <a:schemeClr val="tx1"/>
                  </a:solidFill>
                </a:endParaRPr>
              </a:p>
              <a:p>
                <a:pPr marL="0" indent="0">
                  <a:buNone/>
                </a:pPr>
                <a:r>
                  <a:rPr lang="es-EC" sz="1800" b="1" i="1" dirty="0" smtClean="0">
                    <a:solidFill>
                      <a:schemeClr val="tx1"/>
                    </a:solidFill>
                  </a:rPr>
                  <a:t>Análisis Funcional: </a:t>
                </a:r>
                <a:r>
                  <a:rPr lang="es-EC" sz="1800" dirty="0">
                    <a:solidFill>
                      <a:schemeClr val="tx1"/>
                    </a:solidFill>
                  </a:rPr>
                  <a:t>pruebas de significación de </a:t>
                </a:r>
                <a:r>
                  <a:rPr lang="es-EC" sz="1800" dirty="0" err="1">
                    <a:solidFill>
                      <a:schemeClr val="tx1"/>
                    </a:solidFill>
                  </a:rPr>
                  <a:t>Scheffé</a:t>
                </a:r>
                <a:r>
                  <a:rPr lang="es-EC" sz="1800" dirty="0">
                    <a:solidFill>
                      <a:schemeClr val="tx1"/>
                    </a:solidFill>
                  </a:rPr>
                  <a:t> al 5% </a:t>
                </a:r>
                <a:endParaRPr lang="es-EC" sz="1800" dirty="0" smtClean="0">
                  <a:solidFill>
                    <a:schemeClr val="tx1"/>
                  </a:solidFill>
                </a:endParaRPr>
              </a:p>
              <a:p>
                <a:pPr marL="0" indent="0">
                  <a:buNone/>
                </a:pPr>
                <a:endParaRPr lang="es-ES" dirty="0" smtClean="0">
                  <a:solidFill>
                    <a:schemeClr val="tx1"/>
                  </a:solidFill>
                </a:endParaRPr>
              </a:p>
              <a:p>
                <a:pPr marL="0" indent="0">
                  <a:buNone/>
                </a:pPr>
                <a:endParaRPr lang="es-ES" dirty="0" smtClean="0">
                  <a:solidFill>
                    <a:schemeClr val="tx1"/>
                  </a:solidFill>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457200" y="1146412"/>
                <a:ext cx="4131129" cy="4708478"/>
              </a:xfrm>
              <a:blipFill rotWithShape="0">
                <a:blip r:embed="rId2"/>
                <a:stretch>
                  <a:fillRect l="-1180"/>
                </a:stretch>
              </a:blipFill>
            </p:spPr>
            <p:txBody>
              <a:bodyPr/>
              <a:lstStyle/>
              <a:p>
                <a:r>
                  <a:rPr lang="es-EC">
                    <a:noFill/>
                  </a:rPr>
                  <a:t> </a:t>
                </a:r>
              </a:p>
            </p:txBody>
          </p:sp>
        </mc:Fallback>
      </mc:AlternateContent>
      <p:sp>
        <p:nvSpPr>
          <p:cNvPr id="4" name="Título 1"/>
          <p:cNvSpPr txBox="1">
            <a:spLocks/>
          </p:cNvSpPr>
          <p:nvPr/>
        </p:nvSpPr>
        <p:spPr>
          <a:xfrm>
            <a:off x="609600" y="1146412"/>
            <a:ext cx="2966113" cy="423626"/>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2842747256"/>
              </p:ext>
            </p:extLst>
          </p:nvPr>
        </p:nvGraphicFramePr>
        <p:xfrm>
          <a:off x="4588329" y="2216179"/>
          <a:ext cx="3722060" cy="2513813"/>
        </p:xfrm>
        <a:graphic>
          <a:graphicData uri="http://schemas.openxmlformats.org/drawingml/2006/table">
            <a:tbl>
              <a:tblPr firstRow="1" firstCol="1" bandRow="1">
                <a:tableStyleId>{2D5ABB26-0587-4C30-8999-92F81FD0307C}</a:tableStyleId>
              </a:tblPr>
              <a:tblGrid>
                <a:gridCol w="2270276"/>
                <a:gridCol w="1451784"/>
              </a:tblGrid>
              <a:tr h="456413">
                <a:tc>
                  <a:txBody>
                    <a:bodyPr/>
                    <a:lstStyle/>
                    <a:p>
                      <a:pPr marL="0" algn="ctr">
                        <a:lnSpc>
                          <a:spcPct val="150000"/>
                        </a:lnSpc>
                        <a:spcBef>
                          <a:spcPts val="0"/>
                        </a:spcBef>
                        <a:spcAft>
                          <a:spcPts val="0"/>
                        </a:spcAft>
                      </a:pPr>
                      <a:r>
                        <a:rPr lang="es-EC" sz="1800" dirty="0" smtClean="0">
                          <a:effectLst/>
                        </a:rPr>
                        <a:t>F. de V.</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a:lnSpc>
                          <a:spcPct val="150000"/>
                        </a:lnSpc>
                        <a:spcBef>
                          <a:spcPts val="0"/>
                        </a:spcBef>
                        <a:spcAft>
                          <a:spcPts val="0"/>
                        </a:spcAft>
                      </a:pPr>
                      <a:r>
                        <a:rPr lang="es-EC" sz="1800" dirty="0" smtClean="0">
                          <a:effectLst/>
                        </a:rPr>
                        <a:t>G. L.</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1727">
                <a:tc>
                  <a:txBody>
                    <a:bodyPr/>
                    <a:lstStyle/>
                    <a:p>
                      <a:pPr marL="0" algn="just">
                        <a:lnSpc>
                          <a:spcPct val="150000"/>
                        </a:lnSpc>
                        <a:spcBef>
                          <a:spcPts val="0"/>
                        </a:spcBef>
                        <a:spcAft>
                          <a:spcPts val="0"/>
                        </a:spcAft>
                      </a:pPr>
                      <a:r>
                        <a:rPr lang="es-EC" sz="1800" dirty="0">
                          <a:effectLst/>
                        </a:rPr>
                        <a:t>Total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l">
                        <a:lnSpc>
                          <a:spcPct val="150000"/>
                        </a:lnSpc>
                        <a:spcBef>
                          <a:spcPts val="0"/>
                        </a:spcBef>
                        <a:spcAft>
                          <a:spcPts val="0"/>
                        </a:spcAft>
                      </a:pPr>
                      <a:r>
                        <a:rPr lang="es-EC" sz="1800" dirty="0" smtClean="0">
                          <a:effectLst/>
                        </a:rPr>
                        <a:t>      11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381727">
                <a:tc>
                  <a:txBody>
                    <a:bodyPr/>
                    <a:lstStyle/>
                    <a:p>
                      <a:pPr marL="0" algn="just">
                        <a:lnSpc>
                          <a:spcPct val="150000"/>
                        </a:lnSpc>
                        <a:spcBef>
                          <a:spcPts val="0"/>
                        </a:spcBef>
                        <a:spcAft>
                          <a:spcPts val="0"/>
                        </a:spcAft>
                      </a:pPr>
                      <a:r>
                        <a:rPr lang="es-EC" sz="1800" dirty="0" smtClean="0">
                          <a:effectLst/>
                        </a:rPr>
                        <a:t>  Variedad </a:t>
                      </a:r>
                      <a:r>
                        <a:rPr lang="es-EC" sz="1800" dirty="0">
                          <a:effectLst/>
                        </a:rPr>
                        <a:t>(V)</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R w="12700" cap="flat" cmpd="sng" algn="ctr">
                      <a:solidFill>
                        <a:schemeClr val="tx1"/>
                      </a:solidFill>
                      <a:prstDash val="solid"/>
                      <a:round/>
                      <a:headEnd type="none" w="med" len="med"/>
                      <a:tailEnd type="none" w="med" len="med"/>
                    </a:lnR>
                  </a:tcPr>
                </a:tc>
                <a:tc>
                  <a:txBody>
                    <a:bodyPr/>
                    <a:lstStyle/>
                    <a:p>
                      <a:pPr marL="0" algn="l">
                        <a:lnSpc>
                          <a:spcPct val="150000"/>
                        </a:lnSpc>
                        <a:spcBef>
                          <a:spcPts val="0"/>
                        </a:spcBef>
                        <a:spcAft>
                          <a:spcPts val="0"/>
                        </a:spcAft>
                      </a:pPr>
                      <a:r>
                        <a:rPr lang="es-EC" sz="1800" dirty="0" smtClean="0">
                          <a:effectLst/>
                        </a:rPr>
                        <a:t>       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L w="12700" cap="flat" cmpd="sng" algn="ctr">
                      <a:solidFill>
                        <a:schemeClr val="tx1"/>
                      </a:solidFill>
                      <a:prstDash val="solid"/>
                      <a:round/>
                      <a:headEnd type="none" w="med" len="med"/>
                      <a:tailEnd type="none" w="med" len="med"/>
                    </a:lnL>
                  </a:tcPr>
                </a:tc>
              </a:tr>
              <a:tr h="381727">
                <a:tc>
                  <a:txBody>
                    <a:bodyPr/>
                    <a:lstStyle/>
                    <a:p>
                      <a:pPr marL="0" algn="just">
                        <a:lnSpc>
                          <a:spcPct val="150000"/>
                        </a:lnSpc>
                        <a:spcBef>
                          <a:spcPts val="0"/>
                        </a:spcBef>
                        <a:spcAft>
                          <a:spcPts val="0"/>
                        </a:spcAft>
                      </a:pPr>
                      <a:r>
                        <a:rPr lang="es-EC" sz="1800" dirty="0" smtClean="0">
                          <a:effectLst/>
                        </a:rPr>
                        <a:t>  Fuente </a:t>
                      </a:r>
                      <a:r>
                        <a:rPr lang="es-EC" sz="1800" dirty="0">
                          <a:effectLst/>
                        </a:rPr>
                        <a:t>(F)</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R w="12700" cap="flat" cmpd="sng" algn="ctr">
                      <a:solidFill>
                        <a:schemeClr val="tx1"/>
                      </a:solidFill>
                      <a:prstDash val="solid"/>
                      <a:round/>
                      <a:headEnd type="none" w="med" len="med"/>
                      <a:tailEnd type="none" w="med" len="med"/>
                    </a:lnR>
                  </a:tcPr>
                </a:tc>
                <a:tc>
                  <a:txBody>
                    <a:bodyPr/>
                    <a:lstStyle/>
                    <a:p>
                      <a:pPr marL="0" algn="l">
                        <a:lnSpc>
                          <a:spcPct val="150000"/>
                        </a:lnSpc>
                        <a:spcBef>
                          <a:spcPts val="0"/>
                        </a:spcBef>
                        <a:spcAft>
                          <a:spcPts val="0"/>
                        </a:spcAft>
                      </a:pPr>
                      <a:r>
                        <a:rPr lang="es-EC" sz="1800" dirty="0" smtClean="0">
                          <a:effectLst/>
                        </a:rPr>
                        <a:t>       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L w="12700" cap="flat" cmpd="sng" algn="ctr">
                      <a:solidFill>
                        <a:schemeClr val="tx1"/>
                      </a:solidFill>
                      <a:prstDash val="solid"/>
                      <a:round/>
                      <a:headEnd type="none" w="med" len="med"/>
                      <a:tailEnd type="none" w="med" len="med"/>
                    </a:lnL>
                  </a:tcPr>
                </a:tc>
              </a:tr>
              <a:tr h="381727">
                <a:tc>
                  <a:txBody>
                    <a:bodyPr/>
                    <a:lstStyle/>
                    <a:p>
                      <a:pPr marL="0" algn="just">
                        <a:lnSpc>
                          <a:spcPct val="150000"/>
                        </a:lnSpc>
                        <a:spcBef>
                          <a:spcPts val="0"/>
                        </a:spcBef>
                        <a:spcAft>
                          <a:spcPts val="0"/>
                        </a:spcAft>
                      </a:pPr>
                      <a:r>
                        <a:rPr lang="es-EC" sz="1800" dirty="0" smtClean="0">
                          <a:effectLst/>
                        </a:rPr>
                        <a:t>  V x F</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R w="12700" cap="flat" cmpd="sng" algn="ctr">
                      <a:solidFill>
                        <a:schemeClr val="tx1"/>
                      </a:solidFill>
                      <a:prstDash val="solid"/>
                      <a:round/>
                      <a:headEnd type="none" w="med" len="med"/>
                      <a:tailEnd type="none" w="med" len="med"/>
                    </a:lnR>
                  </a:tcPr>
                </a:tc>
                <a:tc>
                  <a:txBody>
                    <a:bodyPr/>
                    <a:lstStyle/>
                    <a:p>
                      <a:pPr marL="0" algn="l">
                        <a:lnSpc>
                          <a:spcPct val="150000"/>
                        </a:lnSpc>
                        <a:spcBef>
                          <a:spcPts val="0"/>
                        </a:spcBef>
                        <a:spcAft>
                          <a:spcPts val="0"/>
                        </a:spcAft>
                      </a:pPr>
                      <a:r>
                        <a:rPr lang="es-EC" sz="1800" dirty="0" smtClean="0">
                          <a:effectLst/>
                        </a:rPr>
                        <a:t>        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L w="12700" cap="flat" cmpd="sng" algn="ctr">
                      <a:solidFill>
                        <a:schemeClr val="tx1"/>
                      </a:solidFill>
                      <a:prstDash val="solid"/>
                      <a:round/>
                      <a:headEnd type="none" w="med" len="med"/>
                      <a:tailEnd type="none" w="med" len="med"/>
                    </a:lnL>
                  </a:tcPr>
                </a:tc>
              </a:tr>
              <a:tr h="381727">
                <a:tc>
                  <a:txBody>
                    <a:bodyPr/>
                    <a:lstStyle/>
                    <a:p>
                      <a:pPr marL="0" algn="just">
                        <a:lnSpc>
                          <a:spcPct val="150000"/>
                        </a:lnSpc>
                        <a:spcBef>
                          <a:spcPts val="0"/>
                        </a:spcBef>
                        <a:spcAft>
                          <a:spcPts val="0"/>
                        </a:spcAft>
                      </a:pPr>
                      <a:r>
                        <a:rPr lang="es-EC" sz="1800" dirty="0" smtClean="0">
                          <a:effectLst/>
                        </a:rPr>
                        <a:t>  Error Experimental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R w="12700" cap="flat" cmpd="sng" algn="ctr">
                      <a:solidFill>
                        <a:schemeClr val="tx1"/>
                      </a:solidFill>
                      <a:prstDash val="solid"/>
                      <a:round/>
                      <a:headEnd type="none" w="med" len="med"/>
                      <a:tailEnd type="none" w="med" len="med"/>
                    </a:lnR>
                  </a:tcPr>
                </a:tc>
                <a:tc>
                  <a:txBody>
                    <a:bodyPr/>
                    <a:lstStyle/>
                    <a:p>
                      <a:pPr marL="0" algn="l">
                        <a:lnSpc>
                          <a:spcPct val="150000"/>
                        </a:lnSpc>
                        <a:spcBef>
                          <a:spcPts val="0"/>
                        </a:spcBef>
                        <a:spcAft>
                          <a:spcPts val="0"/>
                        </a:spcAft>
                      </a:pPr>
                      <a:r>
                        <a:rPr lang="es-EC" sz="1800" dirty="0" smtClean="0">
                          <a:effectLst/>
                        </a:rPr>
                        <a:t>         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ctr">
                    <a:lnL w="12700" cap="flat" cmpd="sng" algn="ctr">
                      <a:solidFill>
                        <a:schemeClr val="tx1"/>
                      </a:solidFill>
                      <a:prstDash val="solid"/>
                      <a:round/>
                      <a:headEnd type="none" w="med" len="med"/>
                      <a:tailEnd type="none" w="med" len="med"/>
                    </a:lnL>
                  </a:tcPr>
                </a:tc>
              </a:tr>
            </a:tbl>
          </a:graphicData>
        </a:graphic>
      </p:graphicFrame>
      <p:sp>
        <p:nvSpPr>
          <p:cNvPr id="6" name="Rectangle 1"/>
          <p:cNvSpPr>
            <a:spLocks noChangeArrowheads="1"/>
          </p:cNvSpPr>
          <p:nvPr/>
        </p:nvSpPr>
        <p:spPr bwMode="auto">
          <a:xfrm>
            <a:off x="4995353" y="1586836"/>
            <a:ext cx="4297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b="1" dirty="0">
                <a:latin typeface="Times New Roman" panose="02020603050405020304" pitchFamily="18" charset="0"/>
                <a:ea typeface="Calibri" panose="020F0502020204030204" pitchFamily="34" charset="0"/>
                <a:cs typeface="Times New Roman" panose="02020603050405020304" pitchFamily="18" charset="0"/>
              </a:rPr>
              <a:t>E</a:t>
            </a:r>
            <a:r>
              <a:rPr kumimoji="0" lang="es-EC" altLang="es-EC"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squema de An</a:t>
            </a:r>
            <a:r>
              <a:rPr kumimoji="0" lang="es-EC" altLang="es-EC"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s-EC" altLang="es-EC"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lisis de varianza (ADEVA)</a:t>
            </a:r>
            <a:endParaRPr kumimoji="0" lang="es-EC" altLang="es-EC" b="0" i="0" u="none" strike="noStrike" cap="none" normalizeH="0" baseline="0" dirty="0" smtClean="0">
              <a:ln>
                <a:noFill/>
              </a:ln>
              <a:solidFill>
                <a:schemeClr val="tx1"/>
              </a:solidFill>
              <a:effectLst/>
            </a:endParaRPr>
          </a:p>
        </p:txBody>
      </p:sp>
      <p:sp>
        <p:nvSpPr>
          <p:cNvPr id="7" name="Título 6"/>
          <p:cNvSpPr>
            <a:spLocks noGrp="1"/>
          </p:cNvSpPr>
          <p:nvPr>
            <p:ph type="title"/>
          </p:nvPr>
        </p:nvSpPr>
        <p:spPr/>
        <p:txBody>
          <a:bodyPr/>
          <a:lstStyle/>
          <a:p>
            <a:r>
              <a:rPr lang="es-EC" dirty="0" smtClean="0">
                <a:solidFill>
                  <a:schemeClr val="tx1"/>
                </a:solidFill>
              </a:rPr>
              <a:t>Metodología</a:t>
            </a:r>
            <a:endParaRPr lang="es-EC" dirty="0">
              <a:solidFill>
                <a:schemeClr val="tx1"/>
              </a:solidFill>
            </a:endParaRPr>
          </a:p>
        </p:txBody>
      </p:sp>
    </p:spTree>
    <p:extLst>
      <p:ext uri="{BB962C8B-B14F-4D97-AF65-F5344CB8AC3E}">
        <p14:creationId xmlns:p14="http://schemas.microsoft.com/office/powerpoint/2010/main" val="3818125330"/>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705970"/>
            <a:ext cx="8229600" cy="4148920"/>
          </a:xfrm>
        </p:spPr>
        <p:txBody>
          <a:bodyPr>
            <a:normAutofit/>
          </a:bodyPr>
          <a:lstStyle/>
          <a:p>
            <a:pPr marL="0" indent="0">
              <a:buNone/>
            </a:pPr>
            <a:endParaRPr lang="es-ES" dirty="0" smtClean="0"/>
          </a:p>
          <a:p>
            <a:pPr marL="0" indent="0">
              <a:buNone/>
            </a:pPr>
            <a:endParaRPr lang="es-ES" dirty="0" smtClean="0"/>
          </a:p>
        </p:txBody>
      </p:sp>
      <p:sp>
        <p:nvSpPr>
          <p:cNvPr id="4" name="Título 1"/>
          <p:cNvSpPr txBox="1">
            <a:spLocks/>
          </p:cNvSpPr>
          <p:nvPr/>
        </p:nvSpPr>
        <p:spPr>
          <a:xfrm>
            <a:off x="8057865" y="5229433"/>
            <a:ext cx="2966113" cy="423626"/>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dirty="0"/>
          </a:p>
        </p:txBody>
      </p:sp>
      <p:sp>
        <p:nvSpPr>
          <p:cNvPr id="5" name="CuadroTexto 4"/>
          <p:cNvSpPr txBox="1"/>
          <p:nvPr/>
        </p:nvSpPr>
        <p:spPr>
          <a:xfrm>
            <a:off x="94129" y="1085567"/>
            <a:ext cx="9049871" cy="769441"/>
          </a:xfrm>
          <a:prstGeom prst="rect">
            <a:avLst/>
          </a:prstGeom>
          <a:noFill/>
        </p:spPr>
        <p:txBody>
          <a:bodyPr wrap="square" rtlCol="0">
            <a:spAutoFit/>
          </a:bodyPr>
          <a:lstStyle/>
          <a:p>
            <a:pPr algn="ctr"/>
            <a:r>
              <a:rPr lang="es-EC" sz="2200" dirty="0"/>
              <a:t>S</a:t>
            </a:r>
            <a:r>
              <a:rPr lang="es-EC" sz="2200" dirty="0" smtClean="0"/>
              <a:t>olución estándar para </a:t>
            </a:r>
            <a:r>
              <a:rPr lang="es-EC" sz="2200" dirty="0" err="1" smtClean="0"/>
              <a:t>fertirriego</a:t>
            </a:r>
            <a:r>
              <a:rPr lang="es-EC" sz="2200" dirty="0" smtClean="0"/>
              <a:t> en sistemas de producción abierta en rosa   </a:t>
            </a:r>
            <a:endParaRPr lang="es-EC" sz="2200" dirty="0"/>
          </a:p>
        </p:txBody>
      </p:sp>
      <p:graphicFrame>
        <p:nvGraphicFramePr>
          <p:cNvPr id="6" name="Tabla 5"/>
          <p:cNvGraphicFramePr>
            <a:graphicFrameLocks noGrp="1"/>
          </p:cNvGraphicFramePr>
          <p:nvPr>
            <p:extLst>
              <p:ext uri="{D42A27DB-BD31-4B8C-83A1-F6EECF244321}">
                <p14:modId xmlns:p14="http://schemas.microsoft.com/office/powerpoint/2010/main" val="2069956732"/>
              </p:ext>
            </p:extLst>
          </p:nvPr>
        </p:nvGraphicFramePr>
        <p:xfrm>
          <a:off x="1476473" y="1916564"/>
          <a:ext cx="3095527" cy="3657600"/>
        </p:xfrm>
        <a:graphic>
          <a:graphicData uri="http://schemas.openxmlformats.org/drawingml/2006/table">
            <a:tbl>
              <a:tblPr firstRow="1" bandRow="1">
                <a:tableStyleId>{EB344D84-9AFB-497E-A393-DC336BA19D2E}</a:tableStyleId>
              </a:tblPr>
              <a:tblGrid>
                <a:gridCol w="1680709"/>
                <a:gridCol w="1414818"/>
              </a:tblGrid>
              <a:tr h="370840">
                <a:tc>
                  <a:txBody>
                    <a:bodyPr/>
                    <a:lstStyle/>
                    <a:p>
                      <a:pPr algn="ctr"/>
                      <a:r>
                        <a:rPr lang="es-EC" sz="2400" dirty="0" smtClean="0">
                          <a:solidFill>
                            <a:schemeClr val="tx1"/>
                          </a:solidFill>
                        </a:rPr>
                        <a:t>Elemento</a:t>
                      </a:r>
                      <a:endParaRPr lang="es-EC" sz="2400"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2400" kern="1200" dirty="0" smtClean="0">
                          <a:solidFill>
                            <a:schemeClr val="tx1"/>
                          </a:solidFill>
                          <a:effectLst/>
                        </a:rPr>
                        <a:t>mmol l</a:t>
                      </a:r>
                      <a:r>
                        <a:rPr lang="es-EC" sz="2400" kern="1200" baseline="30000" dirty="0" smtClean="0">
                          <a:solidFill>
                            <a:schemeClr val="tx1"/>
                          </a:solidFill>
                          <a:effectLst/>
                        </a:rPr>
                        <a:t>-1</a:t>
                      </a:r>
                      <a:endParaRPr lang="es-EC" sz="2400" dirty="0">
                        <a:solidFill>
                          <a:schemeClr val="tx1"/>
                        </a:solidFill>
                      </a:endParaRPr>
                    </a:p>
                  </a:txBody>
                  <a:tcPr anchor="ctr"/>
                </a:tc>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2400" kern="1200" dirty="0" smtClean="0">
                          <a:effectLst/>
                        </a:rPr>
                        <a:t>NH</a:t>
                      </a:r>
                      <a:r>
                        <a:rPr lang="es-EC" sz="2400" kern="1200" baseline="-25000" dirty="0" smtClean="0">
                          <a:effectLst/>
                        </a:rPr>
                        <a:t>4</a:t>
                      </a:r>
                      <a:endParaRPr lang="es-EC" sz="2400" dirty="0"/>
                    </a:p>
                  </a:txBody>
                  <a:tcPr anchor="ctr"/>
                </a:tc>
                <a:tc>
                  <a:txBody>
                    <a:bodyPr/>
                    <a:lstStyle/>
                    <a:p>
                      <a:pPr algn="ctr"/>
                      <a:r>
                        <a:rPr lang="es-EC" sz="2400" dirty="0" smtClean="0"/>
                        <a:t>1,5</a:t>
                      </a:r>
                      <a:endParaRPr lang="es-EC" sz="2400" dirty="0"/>
                    </a:p>
                  </a:txBody>
                  <a:tcPr anchor="ctr"/>
                </a:tc>
              </a:tr>
              <a:tr h="370840">
                <a:tc>
                  <a:txBody>
                    <a:bodyPr/>
                    <a:lstStyle/>
                    <a:p>
                      <a:pPr algn="ctr"/>
                      <a:r>
                        <a:rPr lang="es-EC" sz="2400" dirty="0" smtClean="0"/>
                        <a:t>K</a:t>
                      </a:r>
                      <a:endParaRPr lang="es-EC" sz="2400" dirty="0"/>
                    </a:p>
                  </a:txBody>
                  <a:tcPr anchor="ctr"/>
                </a:tc>
                <a:tc>
                  <a:txBody>
                    <a:bodyPr/>
                    <a:lstStyle/>
                    <a:p>
                      <a:pPr algn="ctr"/>
                      <a:r>
                        <a:rPr lang="es-EC" sz="2400" dirty="0" smtClean="0"/>
                        <a:t>4,5</a:t>
                      </a:r>
                      <a:endParaRPr lang="es-EC" sz="2400" dirty="0"/>
                    </a:p>
                  </a:txBody>
                  <a:tcPr anchor="ctr"/>
                </a:tc>
              </a:tr>
              <a:tr h="370840">
                <a:tc>
                  <a:txBody>
                    <a:bodyPr/>
                    <a:lstStyle/>
                    <a:p>
                      <a:pPr algn="ctr"/>
                      <a:r>
                        <a:rPr lang="es-EC" sz="2400" dirty="0" smtClean="0"/>
                        <a:t>Ca</a:t>
                      </a:r>
                      <a:endParaRPr lang="es-EC" sz="2400" dirty="0"/>
                    </a:p>
                  </a:txBody>
                  <a:tcPr anchor="ctr"/>
                </a:tc>
                <a:tc>
                  <a:txBody>
                    <a:bodyPr/>
                    <a:lstStyle/>
                    <a:p>
                      <a:pPr algn="ctr"/>
                      <a:r>
                        <a:rPr lang="es-EC" sz="2400" dirty="0" smtClean="0"/>
                        <a:t>3,25</a:t>
                      </a:r>
                      <a:endParaRPr lang="es-EC" sz="2400" dirty="0"/>
                    </a:p>
                  </a:txBody>
                  <a:tcPr anchor="ctr"/>
                </a:tc>
              </a:tr>
              <a:tr h="370840">
                <a:tc>
                  <a:txBody>
                    <a:bodyPr/>
                    <a:lstStyle/>
                    <a:p>
                      <a:pPr algn="ctr"/>
                      <a:r>
                        <a:rPr lang="es-EC" sz="2400" dirty="0" smtClean="0"/>
                        <a:t>Mg</a:t>
                      </a:r>
                      <a:endParaRPr lang="es-EC" sz="2400" dirty="0"/>
                    </a:p>
                  </a:txBody>
                  <a:tcPr anchor="ctr"/>
                </a:tc>
                <a:tc>
                  <a:txBody>
                    <a:bodyPr/>
                    <a:lstStyle/>
                    <a:p>
                      <a:pPr algn="ctr"/>
                      <a:r>
                        <a:rPr lang="es-EC" sz="2400" dirty="0" smtClean="0"/>
                        <a:t>1,125</a:t>
                      </a:r>
                      <a:endParaRPr lang="es-EC" sz="2400" dirty="0"/>
                    </a:p>
                  </a:txBody>
                  <a:tcPr anchor="ctr"/>
                </a:tc>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2400" kern="1200" dirty="0" smtClean="0">
                          <a:effectLst/>
                        </a:rPr>
                        <a:t>NO</a:t>
                      </a:r>
                      <a:r>
                        <a:rPr lang="es-EC" sz="2400" kern="1200" baseline="-25000" dirty="0" smtClean="0">
                          <a:effectLst/>
                        </a:rPr>
                        <a:t>3</a:t>
                      </a:r>
                      <a:endParaRPr lang="es-EC" sz="2400" dirty="0"/>
                    </a:p>
                  </a:txBody>
                  <a:tcPr anchor="ctr"/>
                </a:tc>
                <a:tc>
                  <a:txBody>
                    <a:bodyPr/>
                    <a:lstStyle/>
                    <a:p>
                      <a:pPr algn="ctr"/>
                      <a:r>
                        <a:rPr lang="es-EC" sz="2400" dirty="0" smtClean="0"/>
                        <a:t>11,0</a:t>
                      </a:r>
                      <a:endParaRPr lang="es-EC" sz="2400" dirty="0"/>
                    </a:p>
                  </a:txBody>
                  <a:tcPr anchor="ctr"/>
                </a:tc>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2400" kern="1200" dirty="0" smtClean="0">
                          <a:effectLst/>
                        </a:rPr>
                        <a:t>SO</a:t>
                      </a:r>
                      <a:r>
                        <a:rPr lang="es-EC" sz="2400" kern="1200" baseline="-25000" dirty="0" smtClean="0">
                          <a:effectLst/>
                        </a:rPr>
                        <a:t>4</a:t>
                      </a:r>
                      <a:endParaRPr lang="es-EC" sz="2400" dirty="0"/>
                    </a:p>
                  </a:txBody>
                  <a:tcPr anchor="ctr"/>
                </a:tc>
                <a:tc>
                  <a:txBody>
                    <a:bodyPr/>
                    <a:lstStyle/>
                    <a:p>
                      <a:pPr algn="ctr"/>
                      <a:r>
                        <a:rPr lang="es-EC" sz="2400" dirty="0" smtClean="0"/>
                        <a:t>1,25</a:t>
                      </a:r>
                      <a:endParaRPr lang="es-EC" sz="2400" dirty="0"/>
                    </a:p>
                  </a:txBody>
                  <a:tcPr anchor="ctr"/>
                </a:tc>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2400" dirty="0" smtClean="0"/>
                        <a:t>P</a:t>
                      </a:r>
                      <a:endParaRPr lang="es-EC" sz="2400" dirty="0"/>
                    </a:p>
                  </a:txBody>
                  <a:tcPr anchor="ctr"/>
                </a:tc>
                <a:tc>
                  <a:txBody>
                    <a:bodyPr/>
                    <a:lstStyle/>
                    <a:p>
                      <a:pPr algn="ctr"/>
                      <a:r>
                        <a:rPr lang="es-EC" sz="2400" dirty="0" smtClean="0"/>
                        <a:t>1,25</a:t>
                      </a:r>
                      <a:endParaRPr lang="es-EC" sz="2400" dirty="0"/>
                    </a:p>
                  </a:txBody>
                  <a:tcPr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264254690"/>
              </p:ext>
            </p:extLst>
          </p:nvPr>
        </p:nvGraphicFramePr>
        <p:xfrm>
          <a:off x="5152391" y="1939743"/>
          <a:ext cx="3036868" cy="3634421"/>
        </p:xfrm>
        <a:graphic>
          <a:graphicData uri="http://schemas.openxmlformats.org/drawingml/2006/table">
            <a:tbl>
              <a:tblPr firstRow="1" bandRow="1">
                <a:tableStyleId>{74C1A8A3-306A-4EB7-A6B1-4F7E0EB9C5D6}</a:tableStyleId>
              </a:tblPr>
              <a:tblGrid>
                <a:gridCol w="1692162"/>
                <a:gridCol w="1344706"/>
              </a:tblGrid>
              <a:tr h="480797">
                <a:tc>
                  <a:txBody>
                    <a:bodyPr/>
                    <a:lstStyle/>
                    <a:p>
                      <a:pPr algn="ctr"/>
                      <a:r>
                        <a:rPr lang="es-EC" sz="2400" dirty="0" smtClean="0">
                          <a:solidFill>
                            <a:schemeClr val="tx1"/>
                          </a:solidFill>
                        </a:rPr>
                        <a:t>Elemento</a:t>
                      </a:r>
                      <a:endParaRPr lang="es-EC" sz="2400"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2400" b="1" kern="1200" dirty="0" smtClean="0">
                          <a:solidFill>
                            <a:schemeClr val="tx1"/>
                          </a:solidFill>
                          <a:effectLst/>
                          <a:latin typeface="+mn-lt"/>
                          <a:ea typeface="+mn-ea"/>
                          <a:cs typeface="+mn-cs"/>
                        </a:rPr>
                        <a:t>µmol l</a:t>
                      </a:r>
                      <a:r>
                        <a:rPr lang="es-EC" sz="2400" b="1" kern="1200" baseline="30000" dirty="0" smtClean="0">
                          <a:solidFill>
                            <a:schemeClr val="tx1"/>
                          </a:solidFill>
                          <a:effectLst/>
                          <a:latin typeface="+mn-lt"/>
                          <a:ea typeface="+mn-ea"/>
                          <a:cs typeface="+mn-cs"/>
                        </a:rPr>
                        <a:t>-1</a:t>
                      </a:r>
                      <a:endParaRPr lang="es-EC" sz="2400" dirty="0">
                        <a:solidFill>
                          <a:schemeClr val="tx1"/>
                        </a:solidFill>
                      </a:endParaRPr>
                    </a:p>
                  </a:txBody>
                  <a:tcPr anchor="ctr"/>
                </a:tc>
              </a:tr>
              <a:tr h="525604">
                <a:tc>
                  <a:txBody>
                    <a:bodyPr/>
                    <a:lstStyle/>
                    <a:p>
                      <a:pPr algn="ctr"/>
                      <a:r>
                        <a:rPr lang="es-EC" sz="2400" dirty="0" smtClean="0"/>
                        <a:t>Fe</a:t>
                      </a:r>
                      <a:endParaRPr lang="es-EC" sz="2400" dirty="0"/>
                    </a:p>
                  </a:txBody>
                  <a:tcPr anchor="ctr"/>
                </a:tc>
                <a:tc>
                  <a:txBody>
                    <a:bodyPr/>
                    <a:lstStyle/>
                    <a:p>
                      <a:pPr algn="ctr"/>
                      <a:r>
                        <a:rPr lang="es-EC" sz="2400" dirty="0" smtClean="0"/>
                        <a:t>25</a:t>
                      </a:r>
                      <a:endParaRPr lang="es-EC" sz="2400" dirty="0"/>
                    </a:p>
                  </a:txBody>
                  <a:tcPr anchor="ctr"/>
                </a:tc>
              </a:tr>
              <a:tr h="525604">
                <a:tc>
                  <a:txBody>
                    <a:bodyPr/>
                    <a:lstStyle/>
                    <a:p>
                      <a:pPr algn="ctr"/>
                      <a:r>
                        <a:rPr lang="es-EC" sz="2400" dirty="0" smtClean="0"/>
                        <a:t>Mn</a:t>
                      </a:r>
                      <a:endParaRPr lang="es-EC" sz="2400" dirty="0"/>
                    </a:p>
                  </a:txBody>
                  <a:tcPr anchor="ctr"/>
                </a:tc>
                <a:tc>
                  <a:txBody>
                    <a:bodyPr/>
                    <a:lstStyle/>
                    <a:p>
                      <a:pPr algn="ctr"/>
                      <a:r>
                        <a:rPr lang="es-EC" sz="2400" dirty="0" smtClean="0"/>
                        <a:t>5</a:t>
                      </a:r>
                      <a:endParaRPr lang="es-EC" sz="2400" dirty="0"/>
                    </a:p>
                  </a:txBody>
                  <a:tcPr anchor="ctr"/>
                </a:tc>
              </a:tr>
              <a:tr h="525604">
                <a:tc>
                  <a:txBody>
                    <a:bodyPr/>
                    <a:lstStyle/>
                    <a:p>
                      <a:pPr algn="ctr"/>
                      <a:r>
                        <a:rPr lang="es-EC" sz="2400" dirty="0" smtClean="0"/>
                        <a:t>Zn</a:t>
                      </a:r>
                      <a:endParaRPr lang="es-EC" sz="2400" dirty="0"/>
                    </a:p>
                  </a:txBody>
                  <a:tcPr anchor="ctr"/>
                </a:tc>
                <a:tc>
                  <a:txBody>
                    <a:bodyPr/>
                    <a:lstStyle/>
                    <a:p>
                      <a:pPr algn="ctr"/>
                      <a:r>
                        <a:rPr lang="es-EC" sz="2400" dirty="0" smtClean="0"/>
                        <a:t>3,5</a:t>
                      </a:r>
                      <a:endParaRPr lang="es-EC" sz="2400" dirty="0"/>
                    </a:p>
                  </a:txBody>
                  <a:tcPr anchor="ctr"/>
                </a:tc>
              </a:tr>
              <a:tr h="525604">
                <a:tc>
                  <a:txBody>
                    <a:bodyPr/>
                    <a:lstStyle/>
                    <a:p>
                      <a:pPr algn="ctr"/>
                      <a:r>
                        <a:rPr lang="es-EC" sz="2400" dirty="0" smtClean="0"/>
                        <a:t>B</a:t>
                      </a:r>
                      <a:endParaRPr lang="es-EC" sz="2400" dirty="0"/>
                    </a:p>
                  </a:txBody>
                  <a:tcPr anchor="ctr"/>
                </a:tc>
                <a:tc>
                  <a:txBody>
                    <a:bodyPr/>
                    <a:lstStyle/>
                    <a:p>
                      <a:pPr algn="ctr"/>
                      <a:r>
                        <a:rPr lang="es-EC" sz="2400" dirty="0" smtClean="0"/>
                        <a:t>12</a:t>
                      </a:r>
                      <a:endParaRPr lang="es-EC" sz="2400" dirty="0"/>
                    </a:p>
                  </a:txBody>
                  <a:tcPr anchor="ctr"/>
                </a:tc>
              </a:tr>
              <a:tr h="525604">
                <a:tc>
                  <a:txBody>
                    <a:bodyPr/>
                    <a:lstStyle/>
                    <a:p>
                      <a:pPr algn="ctr"/>
                      <a:r>
                        <a:rPr lang="es-EC" sz="2400" dirty="0" smtClean="0"/>
                        <a:t>Cu</a:t>
                      </a:r>
                      <a:endParaRPr lang="es-EC" sz="2400" dirty="0"/>
                    </a:p>
                  </a:txBody>
                  <a:tcPr anchor="ctr"/>
                </a:tc>
                <a:tc>
                  <a:txBody>
                    <a:bodyPr/>
                    <a:lstStyle/>
                    <a:p>
                      <a:pPr algn="ctr"/>
                      <a:r>
                        <a:rPr lang="es-EC" sz="2400" dirty="0" smtClean="0"/>
                        <a:t>0,75</a:t>
                      </a:r>
                      <a:endParaRPr lang="es-EC" sz="2400" dirty="0"/>
                    </a:p>
                  </a:txBody>
                  <a:tcPr anchor="ctr"/>
                </a:tc>
              </a:tr>
              <a:tr h="525604">
                <a:tc>
                  <a:txBody>
                    <a:bodyPr/>
                    <a:lstStyle/>
                    <a:p>
                      <a:pPr algn="ctr"/>
                      <a:r>
                        <a:rPr lang="es-EC" sz="2400" dirty="0" smtClean="0"/>
                        <a:t>Mo</a:t>
                      </a:r>
                      <a:endParaRPr lang="es-EC" sz="2400" dirty="0"/>
                    </a:p>
                  </a:txBody>
                  <a:tcPr anchor="ctr"/>
                </a:tc>
                <a:tc>
                  <a:txBody>
                    <a:bodyPr/>
                    <a:lstStyle/>
                    <a:p>
                      <a:pPr algn="ctr"/>
                      <a:r>
                        <a:rPr lang="es-EC" sz="2400" dirty="0" smtClean="0"/>
                        <a:t>0,5</a:t>
                      </a:r>
                      <a:endParaRPr lang="es-EC" sz="2400" dirty="0"/>
                    </a:p>
                  </a:txBody>
                  <a:tcPr anchor="ctr"/>
                </a:tc>
              </a:tr>
            </a:tbl>
          </a:graphicData>
        </a:graphic>
      </p:graphicFrame>
      <p:sp>
        <p:nvSpPr>
          <p:cNvPr id="8" name="Rectángulo 7"/>
          <p:cNvSpPr/>
          <p:nvPr/>
        </p:nvSpPr>
        <p:spPr>
          <a:xfrm>
            <a:off x="1354581" y="5625921"/>
            <a:ext cx="3736920" cy="369332"/>
          </a:xfrm>
          <a:prstGeom prst="rect">
            <a:avLst/>
          </a:prstGeom>
        </p:spPr>
        <p:txBody>
          <a:bodyPr wrap="none">
            <a:spAutoFit/>
          </a:bodyPr>
          <a:lstStyle/>
          <a:p>
            <a:r>
              <a:rPr lang="es-EC" dirty="0"/>
              <a:t>Fuente</a:t>
            </a:r>
            <a:r>
              <a:rPr lang="es-EC" dirty="0" smtClean="0"/>
              <a:t>: (PPO&amp; </a:t>
            </a:r>
            <a:r>
              <a:rPr lang="es-EC" dirty="0" err="1" smtClean="0"/>
              <a:t>Naaldwijk</a:t>
            </a:r>
            <a:r>
              <a:rPr lang="es-EC" dirty="0" smtClean="0"/>
              <a:t>., 2001).</a:t>
            </a:r>
            <a:endParaRPr lang="es-EC" dirty="0"/>
          </a:p>
        </p:txBody>
      </p:sp>
    </p:spTree>
    <p:extLst>
      <p:ext uri="{BB962C8B-B14F-4D97-AF65-F5344CB8AC3E}">
        <p14:creationId xmlns:p14="http://schemas.microsoft.com/office/powerpoint/2010/main" val="3235655883"/>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705970"/>
            <a:ext cx="8229600" cy="4148920"/>
          </a:xfrm>
        </p:spPr>
        <p:txBody>
          <a:bodyPr>
            <a:normAutofit/>
          </a:bodyPr>
          <a:lstStyle/>
          <a:p>
            <a:pPr marL="0" indent="0">
              <a:buNone/>
            </a:pPr>
            <a:endParaRPr lang="es-ES" dirty="0" smtClean="0"/>
          </a:p>
          <a:p>
            <a:pPr marL="0" indent="0">
              <a:buNone/>
            </a:pPr>
            <a:endParaRPr lang="es-ES" dirty="0" smtClean="0"/>
          </a:p>
        </p:txBody>
      </p:sp>
      <p:sp>
        <p:nvSpPr>
          <p:cNvPr id="4" name="Título 1"/>
          <p:cNvSpPr txBox="1">
            <a:spLocks/>
          </p:cNvSpPr>
          <p:nvPr/>
        </p:nvSpPr>
        <p:spPr>
          <a:xfrm>
            <a:off x="609600" y="1146412"/>
            <a:ext cx="2966113" cy="423626"/>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dirty="0"/>
          </a:p>
        </p:txBody>
      </p:sp>
      <p:sp>
        <p:nvSpPr>
          <p:cNvPr id="5" name="CuadroTexto 4"/>
          <p:cNvSpPr txBox="1"/>
          <p:nvPr/>
        </p:nvSpPr>
        <p:spPr>
          <a:xfrm>
            <a:off x="1000125" y="1146412"/>
            <a:ext cx="5800725" cy="2308324"/>
          </a:xfrm>
          <a:prstGeom prst="rect">
            <a:avLst/>
          </a:prstGeom>
          <a:noFill/>
        </p:spPr>
        <p:txBody>
          <a:bodyPr wrap="square" rtlCol="0">
            <a:spAutoFit/>
          </a:bodyPr>
          <a:lstStyle/>
          <a:p>
            <a:r>
              <a:rPr lang="es-EC" dirty="0"/>
              <a:t>Área de </a:t>
            </a:r>
            <a:r>
              <a:rPr lang="es-EC" dirty="0" smtClean="0"/>
              <a:t>estudio:  34c F1  (816m</a:t>
            </a:r>
            <a:r>
              <a:rPr lang="es-EC" baseline="30000" dirty="0" smtClean="0"/>
              <a:t>2</a:t>
            </a:r>
            <a:r>
              <a:rPr lang="es-EC" dirty="0" smtClean="0"/>
              <a:t>), 38c F2 (911m</a:t>
            </a:r>
            <a:r>
              <a:rPr lang="es-EC" baseline="30000" dirty="0" smtClean="0"/>
              <a:t>2</a:t>
            </a:r>
            <a:r>
              <a:rPr lang="es-EC" dirty="0" smtClean="0"/>
              <a:t>)</a:t>
            </a:r>
          </a:p>
          <a:p>
            <a:r>
              <a:rPr lang="es-EC" dirty="0" smtClean="0"/>
              <a:t>Lámina de riego: 4mm</a:t>
            </a:r>
          </a:p>
          <a:p>
            <a:r>
              <a:rPr lang="es-EC" dirty="0" smtClean="0"/>
              <a:t>Líneas de gotero: 2</a:t>
            </a:r>
          </a:p>
          <a:p>
            <a:r>
              <a:rPr lang="es-EC" dirty="0" smtClean="0"/>
              <a:t>Tiempo de riego: 10 min</a:t>
            </a:r>
          </a:p>
          <a:p>
            <a:r>
              <a:rPr lang="es-EC" dirty="0" smtClean="0"/>
              <a:t>Volumen de agua (solución madre) por tanque:  F1(1OO), F2(200)</a:t>
            </a:r>
          </a:p>
          <a:p>
            <a:r>
              <a:rPr lang="es-EC" dirty="0"/>
              <a:t>Relación de </a:t>
            </a:r>
            <a:r>
              <a:rPr lang="es-EC" dirty="0" smtClean="0"/>
              <a:t>inyección: F1 </a:t>
            </a:r>
            <a:r>
              <a:rPr lang="es-EC" dirty="0"/>
              <a:t>(</a:t>
            </a:r>
            <a:r>
              <a:rPr lang="es-EC" dirty="0" smtClean="0"/>
              <a:t>25L.m</a:t>
            </a:r>
            <a:r>
              <a:rPr lang="es-EC" baseline="30000" dirty="0" smtClean="0"/>
              <a:t>3</a:t>
            </a:r>
            <a:r>
              <a:rPr lang="es-EC" dirty="0" smtClean="0"/>
              <a:t> ), F2 (50 L.m</a:t>
            </a:r>
            <a:r>
              <a:rPr lang="es-EC" baseline="30000" dirty="0" smtClean="0"/>
              <a:t>3</a:t>
            </a:r>
            <a:r>
              <a:rPr lang="es-EC" dirty="0" smtClean="0"/>
              <a:t>) </a:t>
            </a:r>
            <a:endParaRPr lang="es-EC" dirty="0"/>
          </a:p>
          <a:p>
            <a:endParaRPr lang="es-EC"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725" y="3557588"/>
            <a:ext cx="2133600" cy="16002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870" y="3557588"/>
            <a:ext cx="2919530" cy="164077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945" y="3515670"/>
            <a:ext cx="1463040" cy="1950720"/>
          </a:xfrm>
          <a:prstGeom prst="rect">
            <a:avLst/>
          </a:prstGeom>
        </p:spPr>
      </p:pic>
      <p:sp>
        <p:nvSpPr>
          <p:cNvPr id="10" name="CuadroTexto 9"/>
          <p:cNvSpPr txBox="1"/>
          <p:nvPr/>
        </p:nvSpPr>
        <p:spPr>
          <a:xfrm>
            <a:off x="775540" y="182973"/>
            <a:ext cx="7796960" cy="830997"/>
          </a:xfrm>
          <a:prstGeom prst="rect">
            <a:avLst/>
          </a:prstGeom>
          <a:noFill/>
        </p:spPr>
        <p:txBody>
          <a:bodyPr wrap="square" rtlCol="0">
            <a:spAutoFit/>
          </a:bodyPr>
          <a:lstStyle/>
          <a:p>
            <a:pPr algn="ctr"/>
            <a:r>
              <a:rPr lang="es-EC" sz="2400" dirty="0" smtClean="0"/>
              <a:t>SOLUCIÓN ESTÁNDAR PARA FERTIRRIEGO EN SISTEMAS DE PRODUCCIÓN ABIERTA EN ROSA*   </a:t>
            </a:r>
            <a:endParaRPr lang="es-EC" sz="2400" dirty="0"/>
          </a:p>
        </p:txBody>
      </p:sp>
    </p:spTree>
    <p:extLst>
      <p:ext uri="{BB962C8B-B14F-4D97-AF65-F5344CB8AC3E}">
        <p14:creationId xmlns:p14="http://schemas.microsoft.com/office/powerpoint/2010/main" val="1087273634"/>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435583128"/>
              </p:ext>
            </p:extLst>
          </p:nvPr>
        </p:nvGraphicFramePr>
        <p:xfrm>
          <a:off x="282386" y="690045"/>
          <a:ext cx="8320192" cy="5344962"/>
        </p:xfrm>
        <a:graphic>
          <a:graphicData uri="http://schemas.openxmlformats.org/drawingml/2006/table">
            <a:tbl>
              <a:tblPr firstRow="1" firstCol="1" bandRow="1"/>
              <a:tblGrid>
                <a:gridCol w="2707072"/>
                <a:gridCol w="801507"/>
                <a:gridCol w="881913"/>
                <a:gridCol w="613346"/>
                <a:gridCol w="2464964"/>
                <a:gridCol w="851390"/>
              </a:tblGrid>
              <a:tr h="202339">
                <a:tc gridSpan="3">
                  <a:txBody>
                    <a:bodyPr/>
                    <a:lstStyle/>
                    <a:p>
                      <a:pPr indent="252095" algn="just">
                        <a:lnSpc>
                          <a:spcPct val="150000"/>
                        </a:lnSpc>
                        <a:spcAft>
                          <a:spcPts val="0"/>
                        </a:spcAft>
                      </a:pPr>
                      <a:r>
                        <a:rPr lang="es-EC" sz="1400" b="1" dirty="0">
                          <a:solidFill>
                            <a:srgbClr val="000000"/>
                          </a:solidFill>
                          <a:effectLst/>
                          <a:latin typeface="Arial" panose="020B0604020202020204" pitchFamily="34" charset="0"/>
                          <a:ea typeface="Calibri" panose="020F0502020204030204" pitchFamily="34" charset="0"/>
                          <a:cs typeface="Calibri" panose="020F0502020204030204" pitchFamily="34" charset="0"/>
                        </a:rPr>
                        <a:t>Fuente de fertilización convencional</a:t>
                      </a:r>
                      <a:endParaRPr lang="es-EC" sz="14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indent="252095" algn="just">
                        <a:lnSpc>
                          <a:spcPct val="150000"/>
                        </a:lnSpc>
                        <a:spcAft>
                          <a:spcPts val="0"/>
                        </a:spcAft>
                      </a:pPr>
                      <a:r>
                        <a:rPr lang="es-EC" sz="1400" b="1">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es-EC" sz="14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5643" marR="45643"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indent="252095" algn="just">
                        <a:lnSpc>
                          <a:spcPct val="150000"/>
                        </a:lnSpc>
                        <a:spcAft>
                          <a:spcPts val="0"/>
                        </a:spcAft>
                      </a:pPr>
                      <a:r>
                        <a:rPr lang="es-EC" sz="1400" b="1" dirty="0">
                          <a:solidFill>
                            <a:srgbClr val="000000"/>
                          </a:solidFill>
                          <a:effectLst/>
                          <a:latin typeface="Arial" panose="020B0604020202020204" pitchFamily="34" charset="0"/>
                          <a:ea typeface="Calibri" panose="020F0502020204030204" pitchFamily="34" charset="0"/>
                          <a:cs typeface="Calibri" panose="020F0502020204030204" pitchFamily="34" charset="0"/>
                        </a:rPr>
                        <a:t>Fuente de fertilización con TMC</a:t>
                      </a:r>
                      <a:endParaRPr lang="es-EC" sz="14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606001">
                <a:tc rowSpan="2">
                  <a:txBody>
                    <a:bodyPr/>
                    <a:lstStyle/>
                    <a:p>
                      <a:pPr indent="252095" algn="ctr">
                        <a:lnSpc>
                          <a:spcPct val="150000"/>
                        </a:lnSpc>
                        <a:spcAft>
                          <a:spcPts val="0"/>
                        </a:spcAft>
                      </a:pPr>
                      <a:r>
                        <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FERTILIZANTE</a:t>
                      </a:r>
                    </a:p>
                  </a:txBody>
                  <a:tcPr marL="45643" marR="4564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252095" algn="ctr">
                        <a:lnSpc>
                          <a:spcPct val="150000"/>
                        </a:lnSpc>
                        <a:spcAft>
                          <a:spcPts val="0"/>
                        </a:spcAft>
                      </a:pPr>
                      <a:r>
                        <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Cantidad en g. Tanque</a:t>
                      </a:r>
                    </a:p>
                  </a:txBody>
                  <a:tcPr marL="45643" marR="4564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indent="252095" algn="just">
                        <a:lnSpc>
                          <a:spcPct val="150000"/>
                        </a:lnSpc>
                        <a:spcAft>
                          <a:spcPts val="0"/>
                        </a:spcAft>
                      </a:pPr>
                      <a:r>
                        <a:rPr lang="es-EC" sz="8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rowSpan="2">
                  <a:txBody>
                    <a:bodyPr/>
                    <a:lstStyle/>
                    <a:p>
                      <a:pPr indent="252095" algn="ctr">
                        <a:lnSpc>
                          <a:spcPct val="150000"/>
                        </a:lnSpc>
                        <a:spcAft>
                          <a:spcPts val="0"/>
                        </a:spcAft>
                      </a:pPr>
                      <a:r>
                        <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FERTILIZANTE</a:t>
                      </a:r>
                    </a:p>
                  </a:txBody>
                  <a:tcPr marL="45643" marR="4564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Cantidad g. Tanque</a:t>
                      </a:r>
                    </a:p>
                  </a:txBody>
                  <a:tcPr marL="45643" marR="4564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339">
                <a:tc vMerge="1">
                  <a:txBody>
                    <a:bodyPr/>
                    <a:lstStyle/>
                    <a:p>
                      <a:endParaRPr lang="es-EC"/>
                    </a:p>
                  </a:txBody>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A</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B</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vMerge="1">
                  <a:txBody>
                    <a:bodyPr/>
                    <a:lstStyle/>
                    <a:p>
                      <a:endParaRPr lang="es-EC"/>
                    </a:p>
                  </a:txBody>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A</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50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Nitrato de Ca (26%) CaO2</a:t>
                      </a:r>
                    </a:p>
                  </a:txBody>
                  <a:tcPr marL="45643" marR="4564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2155</a:t>
                      </a:r>
                    </a:p>
                  </a:txBody>
                  <a:tcPr marL="45643" marR="4564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Calcium(8-0-0+10 Ca)</a:t>
                      </a:r>
                    </a:p>
                  </a:txBody>
                  <a:tcPr marL="45643" marR="4564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449.97</a:t>
                      </a:r>
                    </a:p>
                  </a:txBody>
                  <a:tcPr marL="45643" marR="45643" marT="0" marB="0">
                    <a:lnL>
                      <a:noFill/>
                    </a:lnL>
                    <a:lnR>
                      <a:noFill/>
                    </a:lnR>
                    <a:lnT w="12700" cap="flat" cmpd="sng" algn="ctr">
                      <a:solidFill>
                        <a:srgbClr val="000000"/>
                      </a:solidFill>
                      <a:prstDash val="solid"/>
                      <a:round/>
                      <a:headEnd type="none" w="med" len="med"/>
                      <a:tailEnd type="none" w="med" len="med"/>
                    </a:lnT>
                    <a:lnB>
                      <a:noFill/>
                    </a:lnB>
                  </a:tcPr>
                </a:tc>
              </a:tr>
              <a:tr h="20233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Nitrato de Amonio (34,5%) N</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44</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Phosmax (0-50-0)</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48.64</a:t>
                      </a:r>
                    </a:p>
                  </a:txBody>
                  <a:tcPr marL="45643" marR="45643" marT="0" marB="0">
                    <a:lnL>
                      <a:noFill/>
                    </a:lnL>
                    <a:lnR>
                      <a:noFill/>
                    </a:lnR>
                    <a:lnT>
                      <a:noFill/>
                    </a:lnT>
                    <a:lnB>
                      <a:noFill/>
                    </a:lnB>
                  </a:tcPr>
                </a:tc>
              </a:tr>
              <a:tr h="30350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Fe-EDDHA (6%)</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140.3</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Iron (12-0-0 +4S+6Fe)</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121.26</a:t>
                      </a:r>
                    </a:p>
                  </a:txBody>
                  <a:tcPr marL="45643" marR="45643" marT="0" marB="0">
                    <a:lnL>
                      <a:noFill/>
                    </a:lnL>
                    <a:lnR>
                      <a:noFill/>
                    </a:lnR>
                    <a:lnT>
                      <a:noFill/>
                    </a:lnT>
                    <a:lnB>
                      <a:noFill/>
                    </a:lnB>
                  </a:tcPr>
                </a:tc>
              </a:tr>
              <a:tr h="336667">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Mn-EDTA (13%)</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30</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n-US" sz="1200">
                          <a:solidFill>
                            <a:srgbClr val="000000"/>
                          </a:solidFill>
                          <a:effectLst/>
                          <a:latin typeface="Arial" panose="020B0604020202020204" pitchFamily="34" charset="0"/>
                          <a:ea typeface="Calibri" panose="020F0502020204030204" pitchFamily="34" charset="0"/>
                          <a:cs typeface="Calibri" panose="020F0502020204030204" pitchFamily="34" charset="0"/>
                        </a:rPr>
                        <a:t>Z-Max (8ZN+5S+2Mn+0,5Cu)</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16.44</a:t>
                      </a:r>
                    </a:p>
                  </a:txBody>
                  <a:tcPr marL="45643" marR="45643" marT="0" marB="0">
                    <a:lnL>
                      <a:noFill/>
                    </a:lnL>
                    <a:lnR>
                      <a:noFill/>
                    </a:lnR>
                    <a:lnT>
                      <a:noFill/>
                    </a:lnT>
                    <a:lnB>
                      <a:noFill/>
                    </a:lnB>
                  </a:tcPr>
                </a:tc>
              </a:tr>
              <a:tr h="20233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Zn-EDTA (15%)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15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Manganese (5Mn+2,5S)</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47.88</a:t>
                      </a:r>
                    </a:p>
                  </a:txBody>
                  <a:tcPr marL="45643" marR="45643" marT="0" marB="0">
                    <a:lnL>
                      <a:noFill/>
                    </a:lnL>
                    <a:lnR>
                      <a:noFill/>
                    </a:lnR>
                    <a:lnT>
                      <a:noFill/>
                    </a:lnT>
                    <a:lnB>
                      <a:noFill/>
                    </a:lnB>
                  </a:tcPr>
                </a:tc>
              </a:tr>
              <a:tr h="20233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Cu-EDTA (15%)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14</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44 Mag (0-0-0+5Mg+5,5S)</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141.12</a:t>
                      </a:r>
                    </a:p>
                  </a:txBody>
                  <a:tcPr marL="45643" marR="45643" marT="0" marB="0">
                    <a:lnL>
                      <a:noFill/>
                    </a:lnL>
                    <a:lnR>
                      <a:noFill/>
                    </a:lnR>
                    <a:lnT>
                      <a:noFill/>
                    </a:lnT>
                    <a:lnB>
                      <a:noFill/>
                    </a:lnB>
                  </a:tcPr>
                </a:tc>
              </a:tr>
              <a:tr h="303000">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Nitrato de K (46%) K2O</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907</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Boron (0-0-0+5B)</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20.06</a:t>
                      </a:r>
                    </a:p>
                  </a:txBody>
                  <a:tcPr marL="45643" marR="45643" marT="0" marB="0">
                    <a:lnL>
                      <a:noFill/>
                    </a:lnL>
                    <a:lnR>
                      <a:noFill/>
                    </a:lnR>
                    <a:lnT>
                      <a:noFill/>
                    </a:lnT>
                    <a:lnB>
                      <a:noFill/>
                    </a:lnB>
                  </a:tcPr>
                </a:tc>
              </a:tr>
              <a:tr h="336667">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Fosfato </a:t>
                      </a:r>
                      <a:r>
                        <a:rPr lang="es-EC" sz="1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Monopotásico</a:t>
                      </a: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(51%) P2O5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675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Super Nitro (30-0-0)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317.34</a:t>
                      </a:r>
                    </a:p>
                  </a:txBody>
                  <a:tcPr marL="45643" marR="45643" marT="0" marB="0">
                    <a:lnL>
                      <a:noFill/>
                    </a:lnL>
                    <a:lnR>
                      <a:noFill/>
                    </a:lnR>
                    <a:lnT>
                      <a:noFill/>
                    </a:lnT>
                    <a:lnB>
                      <a:noFill/>
                    </a:lnB>
                  </a:tcPr>
                </a:tc>
              </a:tr>
              <a:tr h="303000">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Sulfato de Amonio (21%) N</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225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Super K (0-0-40 )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132.3</a:t>
                      </a:r>
                    </a:p>
                  </a:txBody>
                  <a:tcPr marL="45643" marR="45643" marT="0" marB="0">
                    <a:lnL>
                      <a:noFill/>
                    </a:lnL>
                    <a:lnR>
                      <a:noFill/>
                    </a:lnR>
                    <a:lnT>
                      <a:noFill/>
                    </a:lnT>
                    <a:lnB>
                      <a:noFill/>
                    </a:lnB>
                  </a:tcPr>
                </a:tc>
              </a:tr>
              <a:tr h="303000">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Sulfato de Mg (16%) </a:t>
                      </a:r>
                      <a:r>
                        <a:rPr lang="es-EC" sz="1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MgO</a:t>
                      </a:r>
                      <a:endPar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415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r>
              <a:tr h="20233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Sulfato de K (50%) K2O</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28</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r>
              <a:tr h="202339">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Molibdato de Amonio (56,5%)</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3</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r>
              <a:tr h="303000">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Ácido Nítrico (68%)</a:t>
                      </a:r>
                    </a:p>
                  </a:txBody>
                  <a:tcPr marL="45643" marR="4564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604</a:t>
                      </a:r>
                    </a:p>
                  </a:txBody>
                  <a:tcPr marL="45643" marR="4564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a:noFill/>
                    </a:lnB>
                  </a:tcPr>
                </a:tc>
                <a:tc>
                  <a:txBody>
                    <a:bodyPr/>
                    <a:lstStyle/>
                    <a:p>
                      <a:pPr indent="252095" algn="just">
                        <a:lnSpc>
                          <a:spcPct val="150000"/>
                        </a:lnSpc>
                        <a:spcAft>
                          <a:spcPts val="0"/>
                        </a:spcAft>
                      </a:pPr>
                      <a:r>
                        <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Ácido nítrico</a:t>
                      </a:r>
                    </a:p>
                  </a:txBody>
                  <a:tcPr marL="45643" marR="4564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a:solidFill>
                            <a:srgbClr val="000000"/>
                          </a:solidFill>
                          <a:effectLst/>
                          <a:latin typeface="Arial" panose="020B0604020202020204" pitchFamily="34" charset="0"/>
                          <a:ea typeface="Calibri" panose="020F0502020204030204" pitchFamily="34" charset="0"/>
                          <a:cs typeface="Calibri" panose="020F0502020204030204" pitchFamily="34" charset="0"/>
                        </a:rPr>
                        <a:t>558</a:t>
                      </a:r>
                    </a:p>
                  </a:txBody>
                  <a:tcPr marL="45643" marR="45643" marT="0" marB="0">
                    <a:lnL>
                      <a:noFill/>
                    </a:lnL>
                    <a:lnR>
                      <a:noFill/>
                    </a:lnR>
                    <a:lnT>
                      <a:noFill/>
                    </a:lnT>
                    <a:lnB w="12700" cap="flat" cmpd="sng" algn="ctr">
                      <a:solidFill>
                        <a:srgbClr val="000000"/>
                      </a:solidFill>
                      <a:prstDash val="solid"/>
                      <a:round/>
                      <a:headEnd type="none" w="med" len="med"/>
                      <a:tailEnd type="none" w="med" len="med"/>
                    </a:lnB>
                  </a:tcPr>
                </a:tc>
              </a:tr>
              <a:tr h="303509">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TOTAL</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rPr>
                        <a:t>2806</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2449.3</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8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1853.01</a:t>
                      </a:r>
                    </a:p>
                  </a:txBody>
                  <a:tcPr marL="45643" marR="456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2586789" y="144379"/>
            <a:ext cx="6015789" cy="646331"/>
          </a:xfrm>
          <a:prstGeom prst="rect">
            <a:avLst/>
          </a:prstGeom>
          <a:noFill/>
        </p:spPr>
        <p:txBody>
          <a:bodyPr wrap="square" rtlCol="0">
            <a:spAutoFit/>
          </a:bodyPr>
          <a:lstStyle/>
          <a:p>
            <a:r>
              <a:rPr lang="es-EC" b="1" dirty="0" smtClean="0"/>
              <a:t>Fuentes </a:t>
            </a:r>
            <a:r>
              <a:rPr lang="es-EC" b="1" dirty="0"/>
              <a:t>de fertilizantes utilizadas en la investigación</a:t>
            </a:r>
          </a:p>
          <a:p>
            <a:endParaRPr lang="es-EC" dirty="0"/>
          </a:p>
        </p:txBody>
      </p:sp>
    </p:spTree>
    <p:extLst>
      <p:ext uri="{BB962C8B-B14F-4D97-AF65-F5344CB8AC3E}">
        <p14:creationId xmlns:p14="http://schemas.microsoft.com/office/powerpoint/2010/main" val="1428092402"/>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sp>
        <p:nvSpPr>
          <p:cNvPr id="4" name="Rectángulo 3"/>
          <p:cNvSpPr/>
          <p:nvPr/>
        </p:nvSpPr>
        <p:spPr>
          <a:xfrm>
            <a:off x="613610" y="1056587"/>
            <a:ext cx="3178461" cy="247778"/>
          </a:xfrm>
          <a:prstGeom prst="rect">
            <a:avLst/>
          </a:prstGeom>
          <a:solidFill>
            <a:srgbClr val="FFCC99"/>
          </a:solidFill>
        </p:spPr>
        <p:style>
          <a:lnRef idx="1">
            <a:schemeClr val="accent4"/>
          </a:lnRef>
          <a:fillRef idx="2">
            <a:schemeClr val="accent4"/>
          </a:fillRef>
          <a:effectRef idx="1">
            <a:schemeClr val="accent4"/>
          </a:effectRef>
          <a:fontRef idx="minor">
            <a:schemeClr val="dk1"/>
          </a:fontRef>
        </p:style>
        <p:txBody>
          <a:bodyPr rtlCol="0" anchor="ctr"/>
          <a:lstStyle/>
          <a:p>
            <a:r>
              <a:rPr lang="es-EC" dirty="0" smtClean="0"/>
              <a:t>CALIDAD DE FLOR</a:t>
            </a:r>
            <a:endParaRPr lang="es-EC" dirty="0"/>
          </a:p>
        </p:txBody>
      </p:sp>
      <p:sp>
        <p:nvSpPr>
          <p:cNvPr id="6" name="Rectángulo 5"/>
          <p:cNvSpPr/>
          <p:nvPr/>
        </p:nvSpPr>
        <p:spPr>
          <a:xfrm>
            <a:off x="613610" y="820271"/>
            <a:ext cx="2506107" cy="215153"/>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rtlCol="0" anchor="ctr"/>
          <a:lstStyle/>
          <a:p>
            <a:r>
              <a:rPr lang="es-EC" dirty="0" smtClean="0"/>
              <a:t>AGRONÓMICAS</a:t>
            </a:r>
            <a:endParaRPr lang="es-EC"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453877622"/>
              </p:ext>
            </p:extLst>
          </p:nvPr>
        </p:nvGraphicFramePr>
        <p:xfrm>
          <a:off x="613609" y="2220750"/>
          <a:ext cx="7925272" cy="3277027"/>
        </p:xfrm>
        <a:graphic>
          <a:graphicData uri="http://schemas.openxmlformats.org/drawingml/2006/table">
            <a:tbl>
              <a:tblPr firstRow="1" firstCol="1" bandRow="1"/>
              <a:tblGrid>
                <a:gridCol w="2148522"/>
                <a:gridCol w="420463"/>
                <a:gridCol w="1197858"/>
                <a:gridCol w="1386143"/>
                <a:gridCol w="1386143"/>
                <a:gridCol w="1386143"/>
              </a:tblGrid>
              <a:tr h="632460">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F de V</a:t>
                      </a:r>
                      <a:endParaRPr lang="es-EC" sz="1600" b="1"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b="1"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Largo de tallo (cm)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Diámetro de tallo (mm)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Largo de botón (mm)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Diámetro de botón (mm)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945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0236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0.053 </a:t>
                      </a:r>
                      <a:r>
                        <a:rPr lang="es-EC" sz="1600" baseline="30000" dirty="0" err="1">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1.84 </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62.11</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10.83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0236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4.32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0.67 </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3.31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2.99</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0236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0.013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0.040 </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0.24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0.16</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0236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Error Experimental</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0.0075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0.73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0.14</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16672">
                <a:tc gridSpan="6">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02365">
                <a:tc>
                  <a:txBody>
                    <a:bodyPr/>
                    <a:lstStyle/>
                    <a:p>
                      <a:pP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Promedio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4,508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44.825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33.1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02365">
                <a:tc>
                  <a:txBody>
                    <a:bodyPr/>
                    <a:lstStyle/>
                    <a:p>
                      <a:pP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CV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2.77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0.00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1.91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1.13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 name="Rectángulo redondeado 2"/>
          <p:cNvSpPr/>
          <p:nvPr/>
        </p:nvSpPr>
        <p:spPr>
          <a:xfrm>
            <a:off x="215153" y="5535899"/>
            <a:ext cx="6642847" cy="636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C" sz="1400" dirty="0" smtClean="0">
              <a:solidFill>
                <a:schemeClr val="tx1"/>
              </a:solidFill>
            </a:endParaRPr>
          </a:p>
          <a:p>
            <a:r>
              <a:rPr lang="es-EC" sz="1300" dirty="0" smtClean="0">
                <a:solidFill>
                  <a:schemeClr val="tx1"/>
                </a:solidFill>
              </a:rPr>
              <a:t>Según PPO&amp; </a:t>
            </a:r>
            <a:r>
              <a:rPr lang="es-EC" sz="1300" dirty="0" err="1" smtClean="0">
                <a:solidFill>
                  <a:schemeClr val="tx1"/>
                </a:solidFill>
              </a:rPr>
              <a:t>Naaldwijk</a:t>
            </a:r>
            <a:r>
              <a:rPr lang="es-EC" sz="1300" dirty="0" smtClean="0">
                <a:solidFill>
                  <a:schemeClr val="tx1"/>
                </a:solidFill>
              </a:rPr>
              <a:t> (2001): Factor limitante, condiciones climáticas, luz; poda.</a:t>
            </a:r>
          </a:p>
          <a:p>
            <a:r>
              <a:rPr lang="es-EC" sz="1300" dirty="0" smtClean="0">
                <a:solidFill>
                  <a:schemeClr val="tx1"/>
                </a:solidFill>
              </a:rPr>
              <a:t>DeRuiter </a:t>
            </a:r>
            <a:r>
              <a:rPr lang="es-EC" sz="1300" dirty="0">
                <a:solidFill>
                  <a:schemeClr val="tx1"/>
                </a:solidFill>
              </a:rPr>
              <a:t>(2017): </a:t>
            </a:r>
            <a:r>
              <a:rPr lang="es-EC" sz="1300" dirty="0" smtClean="0">
                <a:solidFill>
                  <a:schemeClr val="tx1"/>
                </a:solidFill>
              </a:rPr>
              <a:t>NF:LT 60-80, LB 5-7, S:LT 50-70, LB 5,5.</a:t>
            </a:r>
          </a:p>
          <a:p>
            <a:r>
              <a:rPr lang="es-EC" sz="1300" dirty="0" smtClean="0">
                <a:solidFill>
                  <a:schemeClr val="tx1"/>
                </a:solidFill>
              </a:rPr>
              <a:t>Cadahía (2000): Potencial genético, factores, requerimiento nutricional: época de corte</a:t>
            </a:r>
          </a:p>
          <a:p>
            <a:r>
              <a:rPr lang="es-EC" sz="1400" dirty="0" smtClean="0">
                <a:solidFill>
                  <a:schemeClr val="tx1"/>
                </a:solidFill>
              </a:rPr>
              <a:t>.</a:t>
            </a:r>
            <a:endParaRPr lang="es-EC" sz="1400" dirty="0">
              <a:solidFill>
                <a:schemeClr val="tx1"/>
              </a:solidFill>
            </a:endParaRPr>
          </a:p>
        </p:txBody>
      </p:sp>
      <p:sp>
        <p:nvSpPr>
          <p:cNvPr id="5" name="CuadroTexto 4"/>
          <p:cNvSpPr txBox="1"/>
          <p:nvPr/>
        </p:nvSpPr>
        <p:spPr>
          <a:xfrm>
            <a:off x="613609" y="1425438"/>
            <a:ext cx="7826187" cy="783869"/>
          </a:xfrm>
          <a:prstGeom prst="rect">
            <a:avLst/>
          </a:prstGeom>
          <a:noFill/>
        </p:spPr>
        <p:txBody>
          <a:bodyPr wrap="square" rtlCol="0">
            <a:spAutoFit/>
          </a:bodyPr>
          <a:lstStyle/>
          <a:p>
            <a:pPr algn="just">
              <a:lnSpc>
                <a:spcPct val="107000"/>
              </a:lnSpc>
              <a:spcAft>
                <a:spcPts val="800"/>
              </a:spcAft>
            </a:pPr>
            <a:r>
              <a:rPr lang="es-EC" sz="1400" dirty="0">
                <a:latin typeface="+mj-lt"/>
                <a:ea typeface="Calibri" panose="020F0502020204030204" pitchFamily="34" charset="0"/>
                <a:cs typeface="Times New Roman" panose="02020603050405020304" pitchFamily="18" charset="0"/>
              </a:rPr>
              <a:t>Tabla 1. </a:t>
            </a:r>
            <a:r>
              <a:rPr lang="es-EC" sz="1400" dirty="0" smtClean="0">
                <a:latin typeface="+mj-lt"/>
                <a:ea typeface="Calibri" panose="020F0502020204030204" pitchFamily="34" charset="0"/>
                <a:cs typeface="Times New Roman" panose="02020603050405020304" pitchFamily="18" charset="0"/>
              </a:rPr>
              <a:t>Análisis de varianza para variables </a:t>
            </a:r>
            <a:r>
              <a:rPr lang="es-EC" sz="1400" dirty="0">
                <a:latin typeface="+mj-lt"/>
                <a:ea typeface="Calibri" panose="020F0502020204030204" pitchFamily="34" charset="0"/>
                <a:cs typeface="Times New Roman" panose="02020603050405020304" pitchFamily="18" charset="0"/>
              </a:rPr>
              <a:t>agronómicas en el cultivo de rosas bajo los diferentes factores y tratamientos. Invernadero del proyecto florícola de la Carrera de Ingeniería Agropecuaria de la Universidad de las Fuerzas Armadas – ESPE. Sangolquí, Ecuador. </a:t>
            </a:r>
            <a:endParaRPr lang="es-EC"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9857842"/>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73405106"/>
              </p:ext>
            </p:extLst>
          </p:nvPr>
        </p:nvGraphicFramePr>
        <p:xfrm>
          <a:off x="457200" y="1896907"/>
          <a:ext cx="8229600" cy="2792265"/>
        </p:xfrm>
        <a:graphic>
          <a:graphicData uri="http://schemas.openxmlformats.org/drawingml/2006/table">
            <a:tbl>
              <a:tblPr firstRow="1" firstCol="1" bandRow="1"/>
              <a:tblGrid>
                <a:gridCol w="2191870"/>
                <a:gridCol w="1640541"/>
                <a:gridCol w="1519517"/>
                <a:gridCol w="1385047"/>
                <a:gridCol w="1492625"/>
              </a:tblGrid>
              <a:tr h="704889">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FACTORES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Diámetro de tallo (mm)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Largo de botón (mm)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Diámetro de botón (mm)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Variedad S (V1)</a:t>
                      </a:r>
                      <a:endParaRPr lang="es-EC" sz="160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t>4.90 a</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47.10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34.05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Variedad NF (V2)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4.12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42.55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32.15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Convencional (F1)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4.43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44.30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32.60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TMC (F2)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4.58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45.35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33.60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4.77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46.43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33.43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5.03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47.77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34.67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4.10 c</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42.17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31.77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34963">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V2F2</a:t>
                      </a:r>
                      <a:endParaRPr lang="es-EC" sz="1600">
                        <a:effectLst/>
                        <a:latin typeface="+mj-lt"/>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4.13c</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42.93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32.53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457200" y="1250576"/>
            <a:ext cx="8229600" cy="646331"/>
          </a:xfrm>
          <a:prstGeom prst="rect">
            <a:avLst/>
          </a:prstGeom>
          <a:noFill/>
        </p:spPr>
        <p:txBody>
          <a:bodyPr wrap="square" rtlCol="0">
            <a:spAutoFit/>
          </a:bodyPr>
          <a:lstStyle/>
          <a:p>
            <a:r>
              <a:rPr lang="es-EC" dirty="0" smtClean="0"/>
              <a:t>Tabla 2 Promedios </a:t>
            </a:r>
            <a:r>
              <a:rPr lang="es-EC" dirty="0"/>
              <a:t>y pruebas de significación de </a:t>
            </a:r>
            <a:r>
              <a:rPr lang="es-EC" dirty="0" err="1"/>
              <a:t>Scheffé</a:t>
            </a:r>
            <a:r>
              <a:rPr lang="es-EC" dirty="0"/>
              <a:t> al 5% para las variables </a:t>
            </a:r>
            <a:r>
              <a:rPr lang="es-EC" dirty="0" smtClean="0"/>
              <a:t>agronómicas</a:t>
            </a:r>
            <a:endParaRPr lang="es-EC" dirty="0"/>
          </a:p>
        </p:txBody>
      </p:sp>
    </p:spTree>
    <p:extLst>
      <p:ext uri="{BB962C8B-B14F-4D97-AF65-F5344CB8AC3E}">
        <p14:creationId xmlns:p14="http://schemas.microsoft.com/office/powerpoint/2010/main" val="3788478879"/>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87597771"/>
              </p:ext>
            </p:extLst>
          </p:nvPr>
        </p:nvGraphicFramePr>
        <p:xfrm>
          <a:off x="591670" y="1417639"/>
          <a:ext cx="8269942" cy="3913827"/>
        </p:xfrm>
        <a:graphic>
          <a:graphicData uri="http://schemas.openxmlformats.org/drawingml/2006/table">
            <a:tbl>
              <a:tblPr firstRow="1" firstCol="1" bandRow="1"/>
              <a:tblGrid>
                <a:gridCol w="1476317"/>
                <a:gridCol w="520717"/>
                <a:gridCol w="1297496"/>
                <a:gridCol w="1075765"/>
                <a:gridCol w="1277470"/>
                <a:gridCol w="1519518"/>
                <a:gridCol w="1102659"/>
              </a:tblGrid>
              <a:tr h="952053">
                <a:tc gridSpan="7">
                  <a:txBody>
                    <a:bodyPr/>
                    <a:lstStyle/>
                    <a:p>
                      <a:pPr algn="just">
                        <a:lnSpc>
                          <a:spcPct val="107000"/>
                        </a:lnSpc>
                        <a:spcAft>
                          <a:spcPts val="800"/>
                        </a:spcAft>
                      </a:pPr>
                      <a:r>
                        <a:rPr lang="es-EC" sz="1600" kern="1200" dirty="0" smtClean="0">
                          <a:solidFill>
                            <a:schemeClr val="tx1"/>
                          </a:solidFill>
                          <a:latin typeface="+mn-lt"/>
                          <a:ea typeface="Calibri" panose="020F0502020204030204" pitchFamily="34" charset="0"/>
                          <a:cs typeface="Times New Roman" panose="02020603050405020304" pitchFamily="18" charset="0"/>
                        </a:rPr>
                        <a:t>Tabla 3. Análisis de varianza para variables agronómicas en el cultivo de rosas bajo los diferentes factores y tratamientos. Invernadero del proyecto florícola de la Carrera de Ingeniería Agropecuaria de la Universidad de las Fuerzas Armadas – ESPE. Sangolquí, Ecuador. </a:t>
                      </a:r>
                      <a:endParaRPr lang="es-EC" sz="16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09629">
                <a:tc>
                  <a:txBody>
                    <a:bodyPr/>
                    <a:lstStyle/>
                    <a:p>
                      <a:pP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F de V</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Gl</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Producción total (tallos</a:t>
                      </a:r>
                      <a:r>
                        <a:rPr lang="es-EC" sz="1600" b="1" dirty="0" smtClean="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Tallos </a:t>
                      </a:r>
                      <a:r>
                        <a:rPr lang="es-EC" sz="1600" b="1" dirty="0" smtClean="0">
                          <a:solidFill>
                            <a:srgbClr val="000000"/>
                          </a:solidFill>
                          <a:effectLst/>
                          <a:latin typeface="+mj-lt"/>
                          <a:ea typeface="Times New Roman" panose="02020603050405020304" pitchFamily="18" charset="0"/>
                          <a:cs typeface="Times New Roman" panose="02020603050405020304" pitchFamily="18" charset="0"/>
                        </a:rPr>
                        <a:t>descarte</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Tallos </a:t>
                      </a:r>
                      <a:r>
                        <a:rPr lang="es-EC" sz="1600" b="1" dirty="0" smtClean="0">
                          <a:solidFill>
                            <a:srgbClr val="000000"/>
                          </a:solidFill>
                          <a:effectLst/>
                          <a:latin typeface="+mj-lt"/>
                          <a:ea typeface="Times New Roman" panose="02020603050405020304" pitchFamily="18" charset="0"/>
                          <a:cs typeface="Times New Roman" panose="02020603050405020304" pitchFamily="18" charset="0"/>
                        </a:rPr>
                        <a:t>vendibles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Productividad (tallos/planta/mes</a:t>
                      </a:r>
                      <a:r>
                        <a:rPr lang="es-EC" sz="1600" b="1" dirty="0" smtClean="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Ciclo de cultivo</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42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2583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3333.33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850.08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7550.08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0.11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2583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4332</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10.08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4760.08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0.12</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2583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120.33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126.75</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494.08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0.01</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2583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Error Exp.</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1908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127.67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1374.33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0.031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50668">
                <a:tc>
                  <a:txBody>
                    <a:bodyPr/>
                    <a:lstStyle/>
                    <a:p>
                      <a:pP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dirty="0">
                        <a:effectLst/>
                        <a:latin typeface="+mj-lt"/>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424">
                <a:tc>
                  <a:txBody>
                    <a:bodyPr/>
                    <a:lstStyle/>
                    <a:p>
                      <a:pPr>
                        <a:lnSpc>
                          <a:spcPct val="107000"/>
                        </a:lnSpc>
                      </a:pPr>
                      <a:r>
                        <a:rPr lang="es-EC" sz="1600" dirty="0" smtClean="0">
                          <a:effectLst/>
                          <a:latin typeface="+mj-lt"/>
                        </a:rPr>
                        <a:t>Promedio</a:t>
                      </a: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175.16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44.75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130.41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0.54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69.41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42424">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CV</a:t>
                      </a:r>
                      <a:r>
                        <a:rPr lang="es-EC" sz="1600" baseline="0" dirty="0" smtClean="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24.94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25.25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28.43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32.61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1.61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ángulo 6"/>
          <p:cNvSpPr/>
          <p:nvPr/>
        </p:nvSpPr>
        <p:spPr>
          <a:xfrm>
            <a:off x="591670" y="5572109"/>
            <a:ext cx="6225988" cy="692497"/>
          </a:xfrm>
          <a:prstGeom prst="rect">
            <a:avLst/>
          </a:prstGeom>
        </p:spPr>
        <p:txBody>
          <a:bodyPr wrap="square">
            <a:spAutoFit/>
          </a:bodyPr>
          <a:lstStyle/>
          <a:p>
            <a:pPr lvl="0"/>
            <a:r>
              <a:rPr lang="es-EC" sz="1300" dirty="0" smtClean="0">
                <a:solidFill>
                  <a:srgbClr val="000000"/>
                </a:solidFill>
              </a:rPr>
              <a:t>Según Fainstein (1997): Producción influenciada, altitud, luz </a:t>
            </a:r>
            <a:r>
              <a:rPr lang="es-EC" sz="1300" dirty="0" err="1" smtClean="0">
                <a:solidFill>
                  <a:srgbClr val="000000"/>
                </a:solidFill>
              </a:rPr>
              <a:t>T°</a:t>
            </a:r>
            <a:r>
              <a:rPr lang="es-EC" sz="1300" dirty="0" smtClean="0">
                <a:solidFill>
                  <a:srgbClr val="000000"/>
                </a:solidFill>
              </a:rPr>
              <a:t>; sufrimiento radicular.</a:t>
            </a:r>
            <a:endParaRPr lang="es-EC" sz="1300" dirty="0">
              <a:solidFill>
                <a:srgbClr val="000000"/>
              </a:solidFill>
            </a:endParaRPr>
          </a:p>
          <a:p>
            <a:pPr lvl="0"/>
            <a:r>
              <a:rPr lang="es-EC" sz="1300" dirty="0" smtClean="0">
                <a:solidFill>
                  <a:srgbClr val="000000"/>
                </a:solidFill>
              </a:rPr>
              <a:t>DeRuiter </a:t>
            </a:r>
            <a:r>
              <a:rPr lang="es-EC" sz="1300" dirty="0">
                <a:solidFill>
                  <a:srgbClr val="000000"/>
                </a:solidFill>
              </a:rPr>
              <a:t>(2017): </a:t>
            </a:r>
            <a:r>
              <a:rPr lang="es-EC" sz="1300" dirty="0" smtClean="0">
                <a:solidFill>
                  <a:srgbClr val="000000"/>
                </a:solidFill>
              </a:rPr>
              <a:t>NF: Productividad de 1,2 y S: 1,5.</a:t>
            </a:r>
            <a:endParaRPr lang="es-EC" sz="1300" dirty="0">
              <a:solidFill>
                <a:srgbClr val="000000"/>
              </a:solidFill>
            </a:endParaRPr>
          </a:p>
        </p:txBody>
      </p:sp>
      <p:sp>
        <p:nvSpPr>
          <p:cNvPr id="9" name="Rectángulo 8"/>
          <p:cNvSpPr/>
          <p:nvPr/>
        </p:nvSpPr>
        <p:spPr>
          <a:xfrm>
            <a:off x="591670" y="878408"/>
            <a:ext cx="2662518" cy="372167"/>
          </a:xfrm>
          <a:prstGeom prst="rect">
            <a:avLst/>
          </a:prstGeom>
          <a:solidFill>
            <a:schemeClr val="accent2">
              <a:lumMod val="20000"/>
              <a:lumOff val="80000"/>
            </a:schemeClr>
          </a:solidFill>
          <a:ln>
            <a:solidFill>
              <a:schemeClr val="tx1"/>
            </a:solidFill>
          </a:ln>
        </p:spPr>
        <p:txBody>
          <a:bodyPr wrap="square">
            <a:spAutoFit/>
          </a:bodyPr>
          <a:lstStyle/>
          <a:p>
            <a:r>
              <a:rPr lang="es-EC" dirty="0" smtClean="0"/>
              <a:t>PRODUCTIVAS</a:t>
            </a:r>
            <a:endParaRPr lang="es-EC" dirty="0"/>
          </a:p>
        </p:txBody>
      </p:sp>
    </p:spTree>
    <p:extLst>
      <p:ext uri="{BB962C8B-B14F-4D97-AF65-F5344CB8AC3E}">
        <p14:creationId xmlns:p14="http://schemas.microsoft.com/office/powerpoint/2010/main" val="2381468705"/>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72026239"/>
              </p:ext>
            </p:extLst>
          </p:nvPr>
        </p:nvGraphicFramePr>
        <p:xfrm>
          <a:off x="121025" y="1640542"/>
          <a:ext cx="8700245" cy="3254186"/>
        </p:xfrm>
        <a:graphic>
          <a:graphicData uri="http://schemas.openxmlformats.org/drawingml/2006/table">
            <a:tbl>
              <a:tblPr firstRow="1" firstCol="1" bandRow="1"/>
              <a:tblGrid>
                <a:gridCol w="2111187"/>
                <a:gridCol w="1250576"/>
                <a:gridCol w="1043522"/>
                <a:gridCol w="1178867"/>
                <a:gridCol w="1999264"/>
                <a:gridCol w="1116829"/>
              </a:tblGrid>
              <a:tr h="887506">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FACTORES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Tallos </a:t>
                      </a:r>
                      <a:r>
                        <a:rPr lang="es-EC" sz="1600" b="1" dirty="0" smtClean="0">
                          <a:solidFill>
                            <a:srgbClr val="000000"/>
                          </a:solidFill>
                          <a:effectLst/>
                          <a:latin typeface="+mj-lt"/>
                          <a:ea typeface="Times New Roman" panose="02020603050405020304" pitchFamily="18" charset="0"/>
                          <a:cs typeface="Times New Roman" panose="02020603050405020304" pitchFamily="18" charset="0"/>
                        </a:rPr>
                        <a:t>descarte</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Tallos </a:t>
                      </a:r>
                      <a:r>
                        <a:rPr lang="es-EC" sz="1600" b="1" dirty="0" smtClean="0">
                          <a:solidFill>
                            <a:srgbClr val="000000"/>
                          </a:solidFill>
                          <a:effectLst/>
                          <a:latin typeface="+mj-lt"/>
                          <a:ea typeface="Times New Roman" panose="02020603050405020304" pitchFamily="18" charset="0"/>
                          <a:cs typeface="Times New Roman" panose="02020603050405020304" pitchFamily="18" charset="0"/>
                        </a:rPr>
                        <a:t>vendibles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Ciclo de cultivo</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835">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Variedad S (V1)</a:t>
                      </a:r>
                      <a:endParaRPr lang="es-EC" sz="1600" dirty="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53.17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105.33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68.50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95835">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Variedad NF (V2)</a:t>
                      </a:r>
                      <a:endParaRPr lang="es-EC" sz="1600" dirty="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36.33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155.5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70.33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95835">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FF Convencional (F1)</a:t>
                      </a:r>
                      <a:endParaRPr lang="es-EC" sz="1600" dirty="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45.67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110.50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69.67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95835">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TMC (F2)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43.83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150.33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69.20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95835">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57.33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79.00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69.33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95835">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49.00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131.67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67.67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95835">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34.00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142.00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70.00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95835">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V2F2</a:t>
                      </a:r>
                      <a:endParaRPr lang="es-EC" sz="1600" dirty="0">
                        <a:effectLst/>
                        <a:latin typeface="+mj-lt"/>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38.67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169.00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70.67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121024" y="894599"/>
            <a:ext cx="8700245" cy="646331"/>
          </a:xfrm>
          <a:prstGeom prst="rect">
            <a:avLst/>
          </a:prstGeom>
        </p:spPr>
        <p:txBody>
          <a:bodyPr wrap="square">
            <a:spAutoFit/>
          </a:bodyPr>
          <a:lstStyle/>
          <a:p>
            <a:r>
              <a:rPr lang="es-EC" dirty="0"/>
              <a:t>Tabla 2 Promedios y pruebas de significación de </a:t>
            </a:r>
            <a:r>
              <a:rPr lang="es-EC" dirty="0" err="1"/>
              <a:t>Scheffé</a:t>
            </a:r>
            <a:r>
              <a:rPr lang="es-EC" dirty="0"/>
              <a:t> al 5% para las variables agronómicas</a:t>
            </a:r>
          </a:p>
        </p:txBody>
      </p:sp>
    </p:spTree>
    <p:extLst>
      <p:ext uri="{BB962C8B-B14F-4D97-AF65-F5344CB8AC3E}">
        <p14:creationId xmlns:p14="http://schemas.microsoft.com/office/powerpoint/2010/main" val="2706745498"/>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ANTECEDENTES</a:t>
            </a:r>
            <a:endParaRPr lang="es-EC" dirty="0">
              <a:solidFill>
                <a:schemeClr val="tx1"/>
              </a:solidFill>
            </a:endParaRPr>
          </a:p>
        </p:txBody>
      </p:sp>
      <p:sp>
        <p:nvSpPr>
          <p:cNvPr id="3" name="Marcador de contenido 2"/>
          <p:cNvSpPr>
            <a:spLocks noGrp="1"/>
          </p:cNvSpPr>
          <p:nvPr>
            <p:ph idx="1"/>
          </p:nvPr>
        </p:nvSpPr>
        <p:spPr>
          <a:xfrm>
            <a:off x="457200" y="833718"/>
            <a:ext cx="8229600" cy="5292445"/>
          </a:xfrm>
        </p:spPr>
        <p:txBody>
          <a:bodyPr/>
          <a:lstStyle/>
          <a:p>
            <a:r>
              <a:rPr lang="es-EC" dirty="0">
                <a:solidFill>
                  <a:schemeClr val="tx1"/>
                </a:solidFill>
              </a:rPr>
              <a:t>Importancia de la floricultura en el Ecuador</a:t>
            </a:r>
          </a:p>
          <a:p>
            <a:endParaRPr lang="es-EC" dirty="0">
              <a:solidFill>
                <a:schemeClr val="tx1"/>
              </a:solidFill>
            </a:endParaRPr>
          </a:p>
          <a:p>
            <a:endParaRPr lang="es-EC" dirty="0"/>
          </a:p>
        </p:txBody>
      </p:sp>
      <p:graphicFrame>
        <p:nvGraphicFramePr>
          <p:cNvPr id="4" name="Gráfico 3"/>
          <p:cNvGraphicFramePr>
            <a:graphicFrameLocks/>
          </p:cNvGraphicFramePr>
          <p:nvPr>
            <p:extLst>
              <p:ext uri="{D42A27DB-BD31-4B8C-83A1-F6EECF244321}">
                <p14:modId xmlns:p14="http://schemas.microsoft.com/office/powerpoint/2010/main" val="3270634285"/>
              </p:ext>
            </p:extLst>
          </p:nvPr>
        </p:nvGraphicFramePr>
        <p:xfrm>
          <a:off x="2892992" y="3180273"/>
          <a:ext cx="5379793" cy="2516975"/>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p:cNvPicPr>
            <a:picLocks noChangeAspect="1"/>
          </p:cNvPicPr>
          <p:nvPr/>
        </p:nvPicPr>
        <p:blipFill>
          <a:blip r:embed="rId3">
            <a:clrChange>
              <a:clrFrom>
                <a:srgbClr val="FFFFFF"/>
              </a:clrFrom>
              <a:clrTo>
                <a:srgbClr val="FFFFFF">
                  <a:alpha val="0"/>
                </a:srgbClr>
              </a:clrTo>
            </a:clrChange>
          </a:blip>
          <a:stretch>
            <a:fillRect/>
          </a:stretch>
        </p:blipFill>
        <p:spPr>
          <a:xfrm>
            <a:off x="2028797" y="1742502"/>
            <a:ext cx="502820" cy="502820"/>
          </a:xfrm>
          <a:prstGeom prst="rect">
            <a:avLst/>
          </a:prstGeom>
        </p:spPr>
      </p:pic>
      <p:pic>
        <p:nvPicPr>
          <p:cNvPr id="7" name="Imagen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835" y="2729951"/>
            <a:ext cx="623836" cy="487951"/>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227" y="2752410"/>
            <a:ext cx="444826" cy="493679"/>
          </a:xfrm>
          <a:prstGeom prst="rect">
            <a:avLst/>
          </a:prstGeom>
        </p:spPr>
      </p:pic>
      <p:pic>
        <p:nvPicPr>
          <p:cNvPr id="10" name="Imagen 9"/>
          <p:cNvPicPr>
            <a:picLocks noChangeAspect="1"/>
          </p:cNvPicPr>
          <p:nvPr/>
        </p:nvPicPr>
        <p:blipFill rotWithShape="1">
          <a:blip r:embed="rId6" cstate="print">
            <a:clrChange>
              <a:clrFrom>
                <a:srgbClr val="F9F9F9"/>
              </a:clrFrom>
              <a:clrTo>
                <a:srgbClr val="F9F9F9">
                  <a:alpha val="0"/>
                </a:srgbClr>
              </a:clrTo>
            </a:clrChange>
            <a:extLst>
              <a:ext uri="{28A0092B-C50C-407E-A947-70E740481C1C}">
                <a14:useLocalDpi xmlns:a14="http://schemas.microsoft.com/office/drawing/2010/main" val="0"/>
              </a:ext>
            </a:extLst>
          </a:blip>
          <a:srcRect l="43904" t="14540" r="15253" b="46697"/>
          <a:stretch/>
        </p:blipFill>
        <p:spPr>
          <a:xfrm>
            <a:off x="1800915" y="2783451"/>
            <a:ext cx="401391" cy="380949"/>
          </a:xfrm>
          <a:prstGeom prst="rect">
            <a:avLst/>
          </a:prstGeom>
        </p:spPr>
      </p:pic>
      <p:sp>
        <p:nvSpPr>
          <p:cNvPr id="12" name="Rectángulo 11"/>
          <p:cNvSpPr/>
          <p:nvPr/>
        </p:nvSpPr>
        <p:spPr>
          <a:xfrm>
            <a:off x="4711698" y="2335869"/>
            <a:ext cx="3922668" cy="430887"/>
          </a:xfrm>
          <a:prstGeom prst="rect">
            <a:avLst/>
          </a:prstGeom>
        </p:spPr>
        <p:txBody>
          <a:bodyPr wrap="square">
            <a:spAutoFit/>
          </a:bodyPr>
          <a:lstStyle/>
          <a:p>
            <a:pPr algn="r" fontAlgn="ctr"/>
            <a:r>
              <a:rPr lang="es-EC" sz="2200" dirty="0" smtClean="0"/>
              <a:t>115,5 USD </a:t>
            </a:r>
            <a:r>
              <a:rPr lang="es-EC" sz="2200" dirty="0"/>
              <a:t>(</a:t>
            </a:r>
            <a:r>
              <a:rPr lang="es-EC" sz="2200" dirty="0" smtClean="0"/>
              <a:t>millones)</a:t>
            </a:r>
            <a:endParaRPr lang="es-EC" sz="2200" b="1" dirty="0">
              <a:solidFill>
                <a:srgbClr val="000000"/>
              </a:solidFill>
              <a:latin typeface="Calibri" panose="020F0502020204030204" pitchFamily="34" charset="0"/>
            </a:endParaRPr>
          </a:p>
        </p:txBody>
      </p:sp>
      <p:sp>
        <p:nvSpPr>
          <p:cNvPr id="13" name="Rectángulo 12"/>
          <p:cNvSpPr/>
          <p:nvPr/>
        </p:nvSpPr>
        <p:spPr>
          <a:xfrm>
            <a:off x="336176" y="1363783"/>
            <a:ext cx="4066603" cy="400110"/>
          </a:xfrm>
          <a:prstGeom prst="rect">
            <a:avLst/>
          </a:prstGeom>
        </p:spPr>
        <p:txBody>
          <a:bodyPr wrap="square" anchor="ctr">
            <a:spAutoFit/>
          </a:bodyPr>
          <a:lstStyle/>
          <a:p>
            <a:pPr algn="just" fontAlgn="ctr"/>
            <a:r>
              <a:rPr lang="es-EC" sz="2000" dirty="0"/>
              <a:t>Exportaciones </a:t>
            </a:r>
            <a:r>
              <a:rPr lang="es-EC" sz="2000" dirty="0" smtClean="0"/>
              <a:t>petroleras 2017</a:t>
            </a:r>
            <a:endParaRPr lang="es-EC" sz="2000" b="1" dirty="0">
              <a:solidFill>
                <a:srgbClr val="000000"/>
              </a:solidFill>
              <a:latin typeface="Calibri" panose="020F0502020204030204" pitchFamily="34" charset="0"/>
            </a:endParaRPr>
          </a:p>
        </p:txBody>
      </p:sp>
      <p:sp>
        <p:nvSpPr>
          <p:cNvPr id="14" name="Rectángulo 13"/>
          <p:cNvSpPr/>
          <p:nvPr/>
        </p:nvSpPr>
        <p:spPr>
          <a:xfrm>
            <a:off x="336176" y="2286899"/>
            <a:ext cx="4230228" cy="400110"/>
          </a:xfrm>
          <a:prstGeom prst="rect">
            <a:avLst/>
          </a:prstGeom>
        </p:spPr>
        <p:txBody>
          <a:bodyPr wrap="square" anchor="ctr">
            <a:spAutoFit/>
          </a:bodyPr>
          <a:lstStyle/>
          <a:p>
            <a:pPr algn="just" fontAlgn="ctr"/>
            <a:r>
              <a:rPr lang="es-EC" sz="2000" dirty="0"/>
              <a:t>Exportaciones </a:t>
            </a:r>
            <a:r>
              <a:rPr lang="es-EC" sz="2000" b="1" dirty="0" smtClean="0"/>
              <a:t>no</a:t>
            </a:r>
            <a:r>
              <a:rPr lang="es-EC" sz="2000" dirty="0" smtClean="0"/>
              <a:t> </a:t>
            </a:r>
            <a:r>
              <a:rPr lang="es-EC" sz="2000" dirty="0"/>
              <a:t>p</a:t>
            </a:r>
            <a:r>
              <a:rPr lang="es-EC" sz="2000" dirty="0" smtClean="0"/>
              <a:t>etroleras 2017</a:t>
            </a:r>
            <a:endParaRPr lang="es-EC" sz="2000" b="1" dirty="0">
              <a:solidFill>
                <a:srgbClr val="000000"/>
              </a:solidFill>
              <a:latin typeface="Calibri" panose="020F0502020204030204" pitchFamily="34" charset="0"/>
            </a:endParaRPr>
          </a:p>
        </p:txBody>
      </p:sp>
      <p:sp>
        <p:nvSpPr>
          <p:cNvPr id="20" name="CuadroTexto 19"/>
          <p:cNvSpPr txBox="1"/>
          <p:nvPr/>
        </p:nvSpPr>
        <p:spPr>
          <a:xfrm>
            <a:off x="3807876" y="5821180"/>
            <a:ext cx="3550023" cy="369332"/>
          </a:xfrm>
          <a:prstGeom prst="rect">
            <a:avLst/>
          </a:prstGeom>
          <a:noFill/>
        </p:spPr>
        <p:txBody>
          <a:bodyPr wrap="square" rtlCol="0">
            <a:spAutoFit/>
          </a:bodyPr>
          <a:lstStyle/>
          <a:p>
            <a:r>
              <a:rPr lang="es-EC" dirty="0" smtClean="0"/>
              <a:t>Fuente: (Expoflores,2017)</a:t>
            </a:r>
            <a:endParaRPr lang="es-EC" dirty="0"/>
          </a:p>
        </p:txBody>
      </p:sp>
    </p:spTree>
    <p:extLst>
      <p:ext uri="{BB962C8B-B14F-4D97-AF65-F5344CB8AC3E}">
        <p14:creationId xmlns:p14="http://schemas.microsoft.com/office/powerpoint/2010/main" val="416993039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21009279"/>
              </p:ext>
            </p:extLst>
          </p:nvPr>
        </p:nvGraphicFramePr>
        <p:xfrm>
          <a:off x="309283" y="1438800"/>
          <a:ext cx="8606116" cy="4195501"/>
        </p:xfrm>
        <a:graphic>
          <a:graphicData uri="http://schemas.openxmlformats.org/drawingml/2006/table">
            <a:tbl>
              <a:tblPr firstRow="1" firstCol="1" bandRow="1"/>
              <a:tblGrid>
                <a:gridCol w="1354509"/>
                <a:gridCol w="569120"/>
                <a:gridCol w="1075702"/>
                <a:gridCol w="1203911"/>
                <a:gridCol w="1075702"/>
                <a:gridCol w="1461891"/>
                <a:gridCol w="1865281"/>
              </a:tblGrid>
              <a:tr h="1000204">
                <a:tc gridSpan="7">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C" sz="1600" kern="1200" dirty="0" smtClean="0">
                          <a:solidFill>
                            <a:schemeClr val="tx1"/>
                          </a:solidFill>
                          <a:latin typeface="+mn-lt"/>
                          <a:ea typeface="Calibri" panose="020F0502020204030204" pitchFamily="34" charset="0"/>
                          <a:cs typeface="Times New Roman" panose="02020603050405020304" pitchFamily="18" charset="0"/>
                        </a:rPr>
                        <a:t>Tabla 3. Análisis de varianza para análisis del suelo en el cultivo de rosas bajo los diferentes factores y tratamientos. Invernadero del proyecto florícola de la Carrera de Ingeniería Agropecuaria de la Universidad de las Fuerzas Armadas – ESPE. Sangolquí, Ecuador. 2016</a:t>
                      </a:r>
                      <a:endParaRPr lang="es-EC" sz="1600" kern="1200" dirty="0" smtClean="0">
                        <a:solidFill>
                          <a:schemeClr val="tx1"/>
                        </a:solidFill>
                        <a:effectLst/>
                        <a:latin typeface="+mn-lt"/>
                        <a:ea typeface="Calibri" panose="020F0502020204030204" pitchFamily="34" charset="0"/>
                        <a:cs typeface="Times New Roman" panose="02020603050405020304" pitchFamily="18" charset="0"/>
                      </a:endParaRPr>
                    </a:p>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60249">
                <a:tc>
                  <a:txBody>
                    <a:bodyPr/>
                    <a:lstStyle/>
                    <a:p>
                      <a:pP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F de V</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Sat </a:t>
                      </a:r>
                      <a:r>
                        <a:rPr lang="es-EC" sz="1600" b="1" dirty="0" smtClean="0">
                          <a:effectLst/>
                          <a:latin typeface="+mj-lt"/>
                          <a:ea typeface="Times New Roman" panose="02020603050405020304" pitchFamily="18" charset="0"/>
                          <a:cs typeface="Times New Roman" panose="02020603050405020304" pitchFamily="18" charset="0"/>
                        </a:rPr>
                        <a:t>1/2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smtClean="0">
                          <a:effectLst/>
                          <a:latin typeface="+mj-lt"/>
                          <a:ea typeface="Times New Roman" panose="02020603050405020304" pitchFamily="18" charset="0"/>
                          <a:cs typeface="Times New Roman" panose="02020603050405020304" pitchFamily="18" charset="0"/>
                        </a:rPr>
                        <a:t>PH</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C.E.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M. O.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CICE (</a:t>
                      </a:r>
                      <a:r>
                        <a:rPr lang="es-EC" sz="1600" b="1" dirty="0" smtClean="0">
                          <a:effectLst/>
                          <a:latin typeface="+mj-lt"/>
                          <a:ea typeface="Times New Roman" panose="02020603050405020304" pitchFamily="18" charset="0"/>
                          <a:cs typeface="Times New Roman" panose="02020603050405020304" pitchFamily="18" charset="0"/>
                        </a:rPr>
                        <a:t>meq/100g)</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760">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Total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61760">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5.33</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0.001</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0.55</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0.0075</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7.36</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61760">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0.002</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0.99</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0.24</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0.48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61760">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0.006</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0.88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0.067</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0.12</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54685">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Error </a:t>
                      </a:r>
                      <a:r>
                        <a:rPr lang="es-EC" sz="1600" dirty="0" err="1">
                          <a:solidFill>
                            <a:srgbClr val="000000"/>
                          </a:solidFill>
                          <a:effectLst/>
                          <a:latin typeface="+mj-lt"/>
                          <a:ea typeface="Times New Roman" panose="02020603050405020304" pitchFamily="18" charset="0"/>
                          <a:cs typeface="Times New Roman" panose="02020603050405020304" pitchFamily="18" charset="0"/>
                        </a:rPr>
                        <a:t>Exp</a:t>
                      </a:r>
                      <a:r>
                        <a:rPr lang="es-EC" sz="16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0.17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0.006</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0.014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54685">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685">
                <a:tc>
                  <a:txBody>
                    <a:bodyPr/>
                    <a:lstStyle/>
                    <a:p>
                      <a:pPr>
                        <a:lnSpc>
                          <a:spcPct val="107000"/>
                        </a:lnSpc>
                      </a:pPr>
                      <a:r>
                        <a:rPr lang="es-EC" sz="1600" dirty="0" smtClean="0">
                          <a:effectLst/>
                          <a:latin typeface="+mj-lt"/>
                        </a:rPr>
                        <a:t>X (ppm)</a:t>
                      </a: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39.83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6.15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1.065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4.04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19.25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61760">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CV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1.04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1.15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7.27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2.93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4.35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 name="Rectángulo 3"/>
          <p:cNvSpPr/>
          <p:nvPr/>
        </p:nvSpPr>
        <p:spPr>
          <a:xfrm>
            <a:off x="309283" y="1056586"/>
            <a:ext cx="4671083" cy="382214"/>
          </a:xfrm>
          <a:prstGeom prst="rect">
            <a:avLst/>
          </a:prstGeom>
          <a:solidFill>
            <a:srgbClr val="FFCC99"/>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PROPIEDADES QUÍMICAS DEL SUELO</a:t>
            </a:r>
            <a:endParaRPr lang="es-EC" dirty="0"/>
          </a:p>
        </p:txBody>
      </p:sp>
      <p:sp>
        <p:nvSpPr>
          <p:cNvPr id="6" name="Rectángulo 5"/>
          <p:cNvSpPr/>
          <p:nvPr/>
        </p:nvSpPr>
        <p:spPr>
          <a:xfrm>
            <a:off x="309283" y="820271"/>
            <a:ext cx="2506107" cy="21515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s-EC" dirty="0"/>
              <a:t>ANÁLISIS DE SUELO</a:t>
            </a:r>
          </a:p>
        </p:txBody>
      </p:sp>
      <p:sp>
        <p:nvSpPr>
          <p:cNvPr id="7" name="Rectángulo 6"/>
          <p:cNvSpPr/>
          <p:nvPr/>
        </p:nvSpPr>
        <p:spPr>
          <a:xfrm>
            <a:off x="309283" y="5745070"/>
            <a:ext cx="6589058" cy="492443"/>
          </a:xfrm>
          <a:prstGeom prst="rect">
            <a:avLst/>
          </a:prstGeom>
        </p:spPr>
        <p:txBody>
          <a:bodyPr wrap="square">
            <a:spAutoFit/>
          </a:bodyPr>
          <a:lstStyle/>
          <a:p>
            <a:pPr lvl="0"/>
            <a:r>
              <a:rPr lang="es-EC" sz="1300" dirty="0" smtClean="0">
                <a:solidFill>
                  <a:srgbClr val="000000"/>
                </a:solidFill>
              </a:rPr>
              <a:t>Según Navarro &amp; Simón (2013): Cambio de pH, manejo, fertilización y agua de riego.</a:t>
            </a:r>
            <a:endParaRPr lang="es-EC" sz="1300" dirty="0">
              <a:solidFill>
                <a:srgbClr val="000000"/>
              </a:solidFill>
            </a:endParaRPr>
          </a:p>
          <a:p>
            <a:pPr lvl="0"/>
            <a:r>
              <a:rPr lang="es-EC" sz="1300" dirty="0" err="1" smtClean="0">
                <a:solidFill>
                  <a:srgbClr val="000000"/>
                </a:solidFill>
              </a:rPr>
              <a:t>Calvache</a:t>
            </a:r>
            <a:r>
              <a:rPr lang="es-EC" sz="1300" dirty="0" smtClean="0">
                <a:solidFill>
                  <a:srgbClr val="000000"/>
                </a:solidFill>
              </a:rPr>
              <a:t> </a:t>
            </a:r>
            <a:r>
              <a:rPr lang="es-EC" sz="1300" dirty="0">
                <a:solidFill>
                  <a:srgbClr val="000000"/>
                </a:solidFill>
              </a:rPr>
              <a:t>(</a:t>
            </a:r>
            <a:r>
              <a:rPr lang="es-EC" sz="1300" dirty="0" smtClean="0">
                <a:solidFill>
                  <a:srgbClr val="000000"/>
                </a:solidFill>
              </a:rPr>
              <a:t>2015): Producción baja si CE es mayor a 1.2mS.cm-1.</a:t>
            </a:r>
            <a:endParaRPr lang="es-EC" sz="1300" dirty="0">
              <a:solidFill>
                <a:srgbClr val="000000"/>
              </a:solidFill>
            </a:endParaRPr>
          </a:p>
        </p:txBody>
      </p:sp>
    </p:spTree>
    <p:extLst>
      <p:ext uri="{BB962C8B-B14F-4D97-AF65-F5344CB8AC3E}">
        <p14:creationId xmlns:p14="http://schemas.microsoft.com/office/powerpoint/2010/main" val="838993901"/>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32904585"/>
              </p:ext>
            </p:extLst>
          </p:nvPr>
        </p:nvGraphicFramePr>
        <p:xfrm>
          <a:off x="457198" y="1963276"/>
          <a:ext cx="8364073" cy="3469335"/>
        </p:xfrm>
        <a:graphic>
          <a:graphicData uri="http://schemas.openxmlformats.org/drawingml/2006/table">
            <a:tbl>
              <a:tblPr firstRow="1" firstCol="1" bandRow="1"/>
              <a:tblGrid>
                <a:gridCol w="1727891"/>
                <a:gridCol w="1652399"/>
                <a:gridCol w="1185168"/>
                <a:gridCol w="1365601"/>
                <a:gridCol w="1261142"/>
                <a:gridCol w="1171872"/>
              </a:tblGrid>
              <a:tr h="830687">
                <a:tc>
                  <a:txBody>
                    <a:bodyPr/>
                    <a:lstStyle/>
                    <a:p>
                      <a:pPr algn="ctr">
                        <a:lnSpc>
                          <a:spcPct val="107000"/>
                        </a:lnSpc>
                        <a:spcAft>
                          <a:spcPts val="0"/>
                        </a:spcAft>
                      </a:pPr>
                      <a:r>
                        <a:rPr lang="es-EC" sz="1600" b="1" dirty="0" smtClean="0">
                          <a:effectLst/>
                          <a:latin typeface="+mj-lt"/>
                          <a:ea typeface="Times New Roman" panose="02020603050405020304" pitchFamily="18" charset="0"/>
                          <a:cs typeface="Times New Roman" panose="02020603050405020304" pitchFamily="18" charset="0"/>
                        </a:rPr>
                        <a:t>Factores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Sat </a:t>
                      </a:r>
                      <a:r>
                        <a:rPr lang="es-EC" sz="1600" b="1" dirty="0" smtClean="0">
                          <a:effectLst/>
                          <a:latin typeface="+mj-lt"/>
                          <a:ea typeface="Times New Roman" panose="02020603050405020304" pitchFamily="18" charset="0"/>
                          <a:cs typeface="Times New Roman" panose="02020603050405020304" pitchFamily="18" charset="0"/>
                        </a:rPr>
                        <a:t>1/2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C.E.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M. O.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CICE (</a:t>
                      </a:r>
                      <a:r>
                        <a:rPr lang="es-EC" sz="1600" b="1" dirty="0" smtClean="0">
                          <a:effectLst/>
                          <a:latin typeface="+mj-lt"/>
                          <a:ea typeface="Times New Roman" panose="02020603050405020304" pitchFamily="18" charset="0"/>
                          <a:cs typeface="Times New Roman" panose="02020603050405020304" pitchFamily="18" charset="0"/>
                        </a:rPr>
                        <a:t>meq/100g)</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Variedad 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40.5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1.28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20.03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Variedad NF</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39.17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0.85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18.47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FF Convencional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40.33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1.35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4.18 a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19.45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FF TMC</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39.33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0.78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3.9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19.05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V1F1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40.00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1.65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4.13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V1F2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41.00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0.91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3.99</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19.73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V2F1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40.66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1.05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4.23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18.57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29831">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V2F2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37.67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0.65 c</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18.37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457198" y="1417638"/>
            <a:ext cx="8364073" cy="584775"/>
          </a:xfrm>
          <a:prstGeom prst="rect">
            <a:avLst/>
          </a:prstGeom>
          <a:noFill/>
        </p:spPr>
        <p:txBody>
          <a:bodyPr wrap="square" rtlCol="0">
            <a:spAutoFit/>
          </a:bodyPr>
          <a:lstStyle/>
          <a:p>
            <a:r>
              <a:rPr lang="es-EC" sz="1600" dirty="0"/>
              <a:t>Tabla </a:t>
            </a:r>
            <a:r>
              <a:rPr lang="es-EC" sz="1600" dirty="0" smtClean="0"/>
              <a:t>4 </a:t>
            </a:r>
            <a:r>
              <a:rPr lang="es-EC" sz="1600" dirty="0"/>
              <a:t>Promedios y pruebas de significación de </a:t>
            </a:r>
            <a:r>
              <a:rPr lang="es-EC" sz="1600" dirty="0" err="1"/>
              <a:t>Scheffé</a:t>
            </a:r>
            <a:r>
              <a:rPr lang="es-EC" sz="1600" dirty="0"/>
              <a:t> al 5% para las variables </a:t>
            </a:r>
            <a:r>
              <a:rPr lang="es-EC" sz="1600" dirty="0" smtClean="0"/>
              <a:t>del       </a:t>
            </a:r>
          </a:p>
          <a:p>
            <a:r>
              <a:rPr lang="es-EC" sz="1600" dirty="0" smtClean="0"/>
              <a:t>análisis de suelo</a:t>
            </a:r>
            <a:endParaRPr lang="es-EC" sz="1600" dirty="0"/>
          </a:p>
        </p:txBody>
      </p:sp>
    </p:spTree>
    <p:extLst>
      <p:ext uri="{BB962C8B-B14F-4D97-AF65-F5344CB8AC3E}">
        <p14:creationId xmlns:p14="http://schemas.microsoft.com/office/powerpoint/2010/main" val="507149512"/>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a:t>
            </a:r>
            <a:r>
              <a:rPr lang="es-EC" dirty="0" smtClean="0">
                <a:solidFill>
                  <a:schemeClr val="tx1"/>
                </a:solidFill>
              </a:rPr>
              <a:t>DISCUSIÓN</a:t>
            </a:r>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1192780728"/>
              </p:ext>
            </p:extLst>
          </p:nvPr>
        </p:nvGraphicFramePr>
        <p:xfrm>
          <a:off x="342900" y="1269716"/>
          <a:ext cx="8585945" cy="4026005"/>
        </p:xfrm>
        <a:graphic>
          <a:graphicData uri="http://schemas.openxmlformats.org/drawingml/2006/table">
            <a:tbl>
              <a:tblPr firstRow="1" firstCol="1" bandRow="1"/>
              <a:tblGrid>
                <a:gridCol w="1204391"/>
                <a:gridCol w="424803"/>
                <a:gridCol w="957510"/>
                <a:gridCol w="1173913"/>
                <a:gridCol w="949575"/>
                <a:gridCol w="1316349"/>
                <a:gridCol w="1167121"/>
                <a:gridCol w="1392283"/>
              </a:tblGrid>
              <a:tr h="953105">
                <a:tc gridSpan="8">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C" sz="1600" kern="1200" dirty="0" smtClean="0">
                          <a:solidFill>
                            <a:schemeClr val="tx1"/>
                          </a:solidFill>
                          <a:latin typeface="+mn-lt"/>
                          <a:ea typeface="Calibri" panose="020F0502020204030204" pitchFamily="34" charset="0"/>
                          <a:cs typeface="Times New Roman" panose="02020603050405020304" pitchFamily="18" charset="0"/>
                        </a:rPr>
                        <a:t>Tabla 5. Análisis de varianza para variables del análisis de suelo en el cultivo de rosas bajo los diferentes factores y tratamientos. Invernadero del proyecto florícola de la Carrera de Ingeniería Agropecuaria de la Universidad de las Fuerzas Armadas – ESPE. Sangolquí, Ecuador.</a:t>
                      </a:r>
                      <a:endParaRPr lang="es-EC" sz="1600" kern="1200" dirty="0" smtClean="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02572">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F de V</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smtClean="0">
                          <a:effectLst/>
                          <a:latin typeface="+mj-lt"/>
                          <a:ea typeface="Times New Roman" panose="02020603050405020304" pitchFamily="18" charset="0"/>
                          <a:cs typeface="Times New Roman" panose="02020603050405020304" pitchFamily="18" charset="0"/>
                        </a:rPr>
                        <a:t>Nitrato</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smtClean="0">
                          <a:effectLst/>
                          <a:latin typeface="+mj-lt"/>
                          <a:ea typeface="Times New Roman" panose="02020603050405020304" pitchFamily="18" charset="0"/>
                          <a:cs typeface="Times New Roman" panose="02020603050405020304" pitchFamily="18" charset="0"/>
                        </a:rPr>
                        <a:t>Amonia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P </a:t>
                      </a:r>
                      <a:r>
                        <a:rPr lang="es-EC" sz="1600" b="1" dirty="0" smtClean="0">
                          <a:effectLst/>
                          <a:latin typeface="+mj-lt"/>
                          <a:ea typeface="Times New Roman" panose="02020603050405020304" pitchFamily="18" charset="0"/>
                          <a:cs typeface="Times New Roman" panose="02020603050405020304" pitchFamily="18" charset="0"/>
                        </a:rPr>
                        <a:t>Total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P </a:t>
                      </a:r>
                      <a:r>
                        <a:rPr lang="es-EC" sz="1600" b="1" dirty="0" smtClean="0">
                          <a:effectLst/>
                          <a:latin typeface="+mj-lt"/>
                          <a:ea typeface="Times New Roman" panose="02020603050405020304" pitchFamily="18" charset="0"/>
                          <a:cs typeface="Times New Roman" panose="02020603050405020304" pitchFamily="18" charset="0"/>
                        </a:rPr>
                        <a:t>Disponible</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K </a:t>
                      </a:r>
                      <a:r>
                        <a:rPr lang="es-EC" sz="1600" b="1" dirty="0" smtClean="0">
                          <a:effectLst/>
                          <a:latin typeface="+mj-lt"/>
                          <a:ea typeface="Times New Roman" panose="02020603050405020304" pitchFamily="18" charset="0"/>
                          <a:cs typeface="Times New Roman" panose="02020603050405020304" pitchFamily="18" charset="0"/>
                        </a:rPr>
                        <a:t>Total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K </a:t>
                      </a:r>
                      <a:r>
                        <a:rPr lang="es-EC" sz="1600" b="1" dirty="0" smtClean="0">
                          <a:effectLst/>
                          <a:latin typeface="+mj-lt"/>
                          <a:ea typeface="Times New Roman" panose="02020603050405020304" pitchFamily="18" charset="0"/>
                          <a:cs typeface="Times New Roman" panose="02020603050405020304" pitchFamily="18" charset="0"/>
                        </a:rPr>
                        <a:t>disponible</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97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1697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889.24</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3136.33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33.33</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17252.08</a:t>
                      </a:r>
                      <a:r>
                        <a:rPr lang="es-EC" sz="1600" kern="1200" baseline="30000" dirty="0" smtClean="0">
                          <a:solidFill>
                            <a:srgbClr val="000000"/>
                          </a:solidFill>
                          <a:effectLst/>
                          <a:latin typeface="+mn-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1026.75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1697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2326.87</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1925.33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73164.08</a:t>
                      </a:r>
                      <a:r>
                        <a:rPr lang="es-EC" sz="1600" kern="1200" baseline="30000" dirty="0" smtClean="0">
                          <a:solidFill>
                            <a:srgbClr val="000000"/>
                          </a:solidFill>
                          <a:effectLst/>
                          <a:latin typeface="+mn-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3234.08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1697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845.04</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408.33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12</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3300.08</a:t>
                      </a:r>
                      <a:r>
                        <a:rPr lang="es-EC" sz="1600" kern="1200" baseline="30000" dirty="0" smtClean="0">
                          <a:solidFill>
                            <a:srgbClr val="000000"/>
                          </a:solidFill>
                          <a:effectLst/>
                          <a:latin typeface="+mn-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1697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Error Exp.</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8.27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155.75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4.17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1255.08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29.17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7669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975">
                <a:tc>
                  <a:txBody>
                    <a:bodyPr/>
                    <a:lstStyle/>
                    <a:p>
                      <a:pP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X </a:t>
                      </a:r>
                      <a:r>
                        <a:rPr lang="es-EC" sz="1600" dirty="0">
                          <a:solidFill>
                            <a:srgbClr val="000000"/>
                          </a:solidFill>
                          <a:effectLst/>
                          <a:latin typeface="+mj-lt"/>
                          <a:ea typeface="Times New Roman" panose="02020603050405020304" pitchFamily="18" charset="0"/>
                          <a:cs typeface="Times New Roman" panose="02020603050405020304" pitchFamily="18" charset="0"/>
                        </a:rPr>
                        <a:t>(ppm)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15.74</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25.16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102</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24.33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301.08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56.91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16975">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C.V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18.27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6.28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12.24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8.39</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11.77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9.49</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Rectángulo 7"/>
          <p:cNvSpPr/>
          <p:nvPr/>
        </p:nvSpPr>
        <p:spPr>
          <a:xfrm>
            <a:off x="342900" y="846138"/>
            <a:ext cx="5466229" cy="38221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MACRONUTRIENTES PRIMARIOS EN EL SUELO</a:t>
            </a:r>
            <a:endParaRPr lang="es-EC" dirty="0"/>
          </a:p>
        </p:txBody>
      </p:sp>
      <p:sp>
        <p:nvSpPr>
          <p:cNvPr id="5" name="Rectángulo 4"/>
          <p:cNvSpPr/>
          <p:nvPr/>
        </p:nvSpPr>
        <p:spPr>
          <a:xfrm>
            <a:off x="342900" y="5337085"/>
            <a:ext cx="8585947" cy="707886"/>
          </a:xfrm>
          <a:prstGeom prst="rect">
            <a:avLst/>
          </a:prstGeom>
        </p:spPr>
        <p:txBody>
          <a:bodyPr wrap="square">
            <a:spAutoFit/>
          </a:bodyPr>
          <a:lstStyle/>
          <a:p>
            <a:pPr lvl="0"/>
            <a:r>
              <a:rPr lang="es-EC" sz="1300" dirty="0" smtClean="0">
                <a:solidFill>
                  <a:srgbClr val="000000"/>
                </a:solidFill>
              </a:rPr>
              <a:t>Según Navarro &amp; Simón (2013): NH4-NO3(lixivia)-</a:t>
            </a:r>
            <a:r>
              <a:rPr lang="es-EC" sz="1300" dirty="0" err="1" smtClean="0">
                <a:solidFill>
                  <a:srgbClr val="000000"/>
                </a:solidFill>
              </a:rPr>
              <a:t>nitritación</a:t>
            </a:r>
            <a:r>
              <a:rPr lang="es-EC" sz="1300" dirty="0" smtClean="0">
                <a:solidFill>
                  <a:srgbClr val="000000"/>
                </a:solidFill>
              </a:rPr>
              <a:t>, depende: amonio, reacción, aireación, H y T° del suelo.</a:t>
            </a:r>
          </a:p>
          <a:p>
            <a:pPr lvl="0"/>
            <a:r>
              <a:rPr lang="es-EC" sz="1300" dirty="0" smtClean="0">
                <a:solidFill>
                  <a:srgbClr val="000000"/>
                </a:solidFill>
              </a:rPr>
              <a:t>P: P2O5 rara vez </a:t>
            </a:r>
            <a:r>
              <a:rPr lang="es-EC" sz="1400" dirty="0" smtClean="0"/>
              <a:t>0.5</a:t>
            </a:r>
            <a:r>
              <a:rPr lang="es-EC" sz="1400" dirty="0"/>
              <a:t>% (1500ppm </a:t>
            </a:r>
            <a:r>
              <a:rPr lang="es-EC" sz="1400" dirty="0" err="1"/>
              <a:t>ó</a:t>
            </a:r>
            <a:r>
              <a:rPr lang="es-EC" sz="1400" dirty="0"/>
              <a:t> 3360 Kg.ha</a:t>
            </a:r>
            <a:r>
              <a:rPr lang="es-EC" sz="1400" baseline="30000" dirty="0"/>
              <a:t>-1</a:t>
            </a:r>
            <a:r>
              <a:rPr lang="es-EC" sz="1400" dirty="0" smtClean="0"/>
              <a:t>); K 3 formas en equilibrio (no, lenta, rápida) asimilable. </a:t>
            </a:r>
            <a:endParaRPr lang="es-EC" sz="1300" dirty="0">
              <a:solidFill>
                <a:srgbClr val="000000"/>
              </a:solidFill>
            </a:endParaRPr>
          </a:p>
        </p:txBody>
      </p:sp>
    </p:spTree>
    <p:extLst>
      <p:ext uri="{BB962C8B-B14F-4D97-AF65-F5344CB8AC3E}">
        <p14:creationId xmlns:p14="http://schemas.microsoft.com/office/powerpoint/2010/main" val="1499290952"/>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852182676"/>
              </p:ext>
            </p:extLst>
          </p:nvPr>
        </p:nvGraphicFramePr>
        <p:xfrm>
          <a:off x="282388" y="1586753"/>
          <a:ext cx="8404412" cy="4240496"/>
        </p:xfrm>
        <a:graphic>
          <a:graphicData uri="http://schemas.openxmlformats.org/drawingml/2006/table">
            <a:tbl>
              <a:tblPr firstRow="1" firstCol="1" bandRow="1"/>
              <a:tblGrid>
                <a:gridCol w="1714125"/>
                <a:gridCol w="1084040"/>
                <a:gridCol w="862797"/>
                <a:gridCol w="1200150"/>
                <a:gridCol w="1181100"/>
                <a:gridCol w="1123950"/>
                <a:gridCol w="1238250"/>
              </a:tblGrid>
              <a:tr h="985234">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Factores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Nitratos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P Total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P </a:t>
                      </a:r>
                      <a:r>
                        <a:rPr lang="es-EC" sz="1600" b="1" dirty="0" smtClean="0">
                          <a:effectLst/>
                          <a:latin typeface="+mj-lt"/>
                          <a:ea typeface="Times New Roman" panose="02020603050405020304" pitchFamily="18" charset="0"/>
                          <a:cs typeface="Times New Roman" panose="02020603050405020304" pitchFamily="18" charset="0"/>
                        </a:rPr>
                        <a:t>Disponible</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K</a:t>
                      </a:r>
                      <a:r>
                        <a:rPr lang="es-EC" sz="1600" b="1" dirty="0" smtClean="0">
                          <a:effectLst/>
                          <a:latin typeface="+mj-lt"/>
                          <a:ea typeface="Times New Roman" panose="02020603050405020304" pitchFamily="18" charset="0"/>
                          <a:cs typeface="Times New Roman" panose="02020603050405020304" pitchFamily="18" charset="0"/>
                        </a:rPr>
                        <a:t> </a:t>
                      </a:r>
                      <a:r>
                        <a:rPr lang="es-EC" sz="1600" b="1" dirty="0">
                          <a:effectLst/>
                          <a:latin typeface="+mj-lt"/>
                          <a:ea typeface="Times New Roman" panose="02020603050405020304" pitchFamily="18" charset="0"/>
                          <a:cs typeface="Times New Roman" panose="02020603050405020304" pitchFamily="18" charset="0"/>
                        </a:rPr>
                        <a:t>Total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smtClean="0">
                          <a:effectLst/>
                          <a:latin typeface="+mj-lt"/>
                          <a:ea typeface="Calibri" panose="020F0502020204030204" pitchFamily="34" charset="0"/>
                          <a:cs typeface="Times New Roman" panose="02020603050405020304" pitchFamily="18" charset="0"/>
                        </a:rPr>
                        <a:t>K</a:t>
                      </a:r>
                      <a:r>
                        <a:rPr lang="es-EC" sz="1600" b="1" baseline="0" dirty="0" smtClean="0">
                          <a:effectLst/>
                          <a:latin typeface="+mj-lt"/>
                          <a:ea typeface="Calibri" panose="020F0502020204030204" pitchFamily="34" charset="0"/>
                          <a:cs typeface="Times New Roman" panose="02020603050405020304" pitchFamily="18" charset="0"/>
                        </a:rPr>
                        <a:t> Disponible</a:t>
                      </a:r>
                      <a:endParaRPr lang="es-EC" sz="1600" b="1"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Variedad S (V1)</a:t>
                      </a:r>
                      <a:endParaRPr lang="es-EC" sz="160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24.35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118.17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22.67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339.00a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66,17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Variedad NF (V2)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7.13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85.83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26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263.17b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47,67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Convencional (F1)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29.66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114.67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22.33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379.17a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73,33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TMC (F2)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1.82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89.33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26.33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223.00b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40,5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46.67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125.00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19.67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433.67a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83,33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2.03 c</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111.33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25.67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244.33bc</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49,00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12.66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104.33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25.00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324.67b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63,33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91196">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V2F2</a:t>
                      </a:r>
                      <a:endParaRPr lang="es-EC" sz="1600">
                        <a:effectLst/>
                        <a:latin typeface="+mj-lt"/>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1.6 d</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67.33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27.00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201.67c</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32,00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147918" y="1001978"/>
            <a:ext cx="8794378" cy="584775"/>
          </a:xfrm>
          <a:prstGeom prst="rect">
            <a:avLst/>
          </a:prstGeom>
          <a:noFill/>
        </p:spPr>
        <p:txBody>
          <a:bodyPr wrap="square" rtlCol="0">
            <a:spAutoFit/>
          </a:bodyPr>
          <a:lstStyle/>
          <a:p>
            <a:r>
              <a:rPr lang="es-EC" sz="1600" dirty="0" smtClean="0"/>
              <a:t>Tabla 6 </a:t>
            </a:r>
            <a:r>
              <a:rPr lang="es-EC" sz="1600" dirty="0"/>
              <a:t>Promedios y pruebas de significación de </a:t>
            </a:r>
            <a:r>
              <a:rPr lang="es-EC" sz="1600" dirty="0" err="1"/>
              <a:t>Scheffé</a:t>
            </a:r>
            <a:r>
              <a:rPr lang="es-EC" sz="1600" dirty="0"/>
              <a:t> al 5% para las variables del       </a:t>
            </a:r>
          </a:p>
          <a:p>
            <a:r>
              <a:rPr lang="es-EC" sz="1600" dirty="0"/>
              <a:t>análisis de suelo</a:t>
            </a:r>
          </a:p>
        </p:txBody>
      </p:sp>
    </p:spTree>
    <p:extLst>
      <p:ext uri="{BB962C8B-B14F-4D97-AF65-F5344CB8AC3E}">
        <p14:creationId xmlns:p14="http://schemas.microsoft.com/office/powerpoint/2010/main" val="605604976"/>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08561093"/>
              </p:ext>
            </p:extLst>
          </p:nvPr>
        </p:nvGraphicFramePr>
        <p:xfrm>
          <a:off x="457200" y="1417638"/>
          <a:ext cx="7960658" cy="3593289"/>
        </p:xfrm>
        <a:graphic>
          <a:graphicData uri="http://schemas.openxmlformats.org/drawingml/2006/table">
            <a:tbl>
              <a:tblPr firstRow="1" firstCol="1" bandRow="1"/>
              <a:tblGrid>
                <a:gridCol w="2035403"/>
                <a:gridCol w="717569"/>
                <a:gridCol w="1844467"/>
                <a:gridCol w="1518752"/>
                <a:gridCol w="1844467"/>
              </a:tblGrid>
              <a:tr h="744147">
                <a:tc gridSpan="5">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C" sz="1600" kern="1200" dirty="0" smtClean="0">
                          <a:solidFill>
                            <a:schemeClr val="tx1"/>
                          </a:solidFill>
                          <a:latin typeface="+mn-lt"/>
                          <a:ea typeface="Calibri" panose="020F0502020204030204" pitchFamily="34" charset="0"/>
                          <a:cs typeface="Times New Roman" panose="02020603050405020304" pitchFamily="18" charset="0"/>
                        </a:rPr>
                        <a:t>Tabla 7. Análisis de varianza para variables del análisis de suelo en el cultivo de rosas bajo los diferentes factores y tratamientos. Invernadero del proyecto florícola de la Carrera de Ingeniería Agropecuaria de la Universidad de las Fuerzas Armadas – ESPE. Sangolquí, Ecuador.</a:t>
                      </a:r>
                      <a:endParaRPr lang="es-EC" sz="1600" kern="1200" dirty="0" smtClean="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62227">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F de V</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Ca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Mg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482">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47482">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179830.08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588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47482">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546.75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533.33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488.33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47482">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1220.08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2028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a:t>
                      </a:r>
                      <a:r>
                        <a:rPr lang="es-EC" sz="1600">
                          <a:solidFill>
                            <a:srgbClr val="000000"/>
                          </a:solidFill>
                          <a:effectLst/>
                          <a:latin typeface="+mj-lt"/>
                          <a:ea typeface="Times New Roman" panose="02020603050405020304" pitchFamily="18" charset="0"/>
                          <a:cs typeface="Times New Roman" panose="02020603050405020304" pitchFamily="18" charset="0"/>
                        </a:rPr>
                        <a:t>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47482">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Error Exp.</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14571.25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787.92</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8.75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4025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482">
                <a:tc>
                  <a:txBody>
                    <a:bodyPr/>
                    <a:lstStyle/>
                    <a:p>
                      <a:pP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X </a:t>
                      </a:r>
                      <a:r>
                        <a:rPr lang="es-EC" sz="1600" dirty="0">
                          <a:solidFill>
                            <a:srgbClr val="000000"/>
                          </a:solidFill>
                          <a:effectLst/>
                          <a:latin typeface="+mj-lt"/>
                          <a:ea typeface="Times New Roman" panose="02020603050405020304" pitchFamily="18" charset="0"/>
                          <a:cs typeface="Times New Roman" panose="02020603050405020304" pitchFamily="18" charset="0"/>
                        </a:rPr>
                        <a:t>(ppm)</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2566.91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665.33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26.33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47482">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CV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4.70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4.22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11.23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457198" y="927847"/>
            <a:ext cx="5943602" cy="489791"/>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MACRONUTRIENTES SECUNDARIOS EN EL SUELO</a:t>
            </a:r>
            <a:endParaRPr lang="es-EC" dirty="0"/>
          </a:p>
        </p:txBody>
      </p:sp>
      <p:sp>
        <p:nvSpPr>
          <p:cNvPr id="3" name="Rectángulo 2"/>
          <p:cNvSpPr/>
          <p:nvPr/>
        </p:nvSpPr>
        <p:spPr>
          <a:xfrm>
            <a:off x="457198" y="5235510"/>
            <a:ext cx="8431308" cy="492443"/>
          </a:xfrm>
          <a:prstGeom prst="rect">
            <a:avLst/>
          </a:prstGeom>
        </p:spPr>
        <p:txBody>
          <a:bodyPr wrap="square">
            <a:spAutoFit/>
          </a:bodyPr>
          <a:lstStyle/>
          <a:p>
            <a:pPr lvl="0"/>
            <a:r>
              <a:rPr lang="es-EC" sz="1300" dirty="0" smtClean="0">
                <a:solidFill>
                  <a:srgbClr val="000000"/>
                </a:solidFill>
              </a:rPr>
              <a:t>Según Navarro </a:t>
            </a:r>
            <a:r>
              <a:rPr lang="es-EC" sz="1300" dirty="0">
                <a:solidFill>
                  <a:srgbClr val="000000"/>
                </a:solidFill>
              </a:rPr>
              <a:t>&amp; Simón (2013): </a:t>
            </a:r>
            <a:r>
              <a:rPr lang="es-EC" sz="1300" dirty="0" smtClean="0">
                <a:solidFill>
                  <a:srgbClr val="000000"/>
                </a:solidFill>
              </a:rPr>
              <a:t>Ca y Mg variable, absorción de las plantas, lixiviación y erosión </a:t>
            </a:r>
            <a:r>
              <a:rPr lang="es-EC" sz="1300" dirty="0">
                <a:solidFill>
                  <a:srgbClr val="000000"/>
                </a:solidFill>
              </a:rPr>
              <a:t>del suelo.</a:t>
            </a:r>
          </a:p>
          <a:p>
            <a:pPr lvl="0"/>
            <a:r>
              <a:rPr lang="es-EC" sz="1300" dirty="0">
                <a:solidFill>
                  <a:srgbClr val="000000"/>
                </a:solidFill>
              </a:rPr>
              <a:t>P: P2O5 rara vez </a:t>
            </a:r>
            <a:r>
              <a:rPr lang="es-EC" sz="1300" dirty="0"/>
              <a:t>0.5% (1500ppm </a:t>
            </a:r>
            <a:r>
              <a:rPr lang="es-EC" sz="1300" dirty="0" err="1"/>
              <a:t>ó</a:t>
            </a:r>
            <a:r>
              <a:rPr lang="es-EC" sz="1300" dirty="0"/>
              <a:t> 3360 Kg.ha</a:t>
            </a:r>
            <a:r>
              <a:rPr lang="es-EC" sz="1300" baseline="30000" dirty="0"/>
              <a:t>-1</a:t>
            </a:r>
            <a:r>
              <a:rPr lang="es-EC" sz="1300" dirty="0"/>
              <a:t>); K 3 formas en equilibrio (no, lenta, rápida) asimilable. </a:t>
            </a:r>
            <a:endParaRPr lang="es-EC" sz="1300" dirty="0">
              <a:solidFill>
                <a:srgbClr val="000000"/>
              </a:solidFill>
            </a:endParaRPr>
          </a:p>
        </p:txBody>
      </p:sp>
    </p:spTree>
    <p:extLst>
      <p:ext uri="{BB962C8B-B14F-4D97-AF65-F5344CB8AC3E}">
        <p14:creationId xmlns:p14="http://schemas.microsoft.com/office/powerpoint/2010/main" val="856303869"/>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35099679"/>
              </p:ext>
            </p:extLst>
          </p:nvPr>
        </p:nvGraphicFramePr>
        <p:xfrm>
          <a:off x="457200" y="2003611"/>
          <a:ext cx="8229600" cy="3219156"/>
        </p:xfrm>
        <a:graphic>
          <a:graphicData uri="http://schemas.openxmlformats.org/drawingml/2006/table">
            <a:tbl>
              <a:tblPr firstRow="1" firstCol="1" bandRow="1"/>
              <a:tblGrid>
                <a:gridCol w="2810537"/>
                <a:gridCol w="1777431"/>
                <a:gridCol w="1692016"/>
                <a:gridCol w="1949616"/>
              </a:tblGrid>
              <a:tr h="416860">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Factores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Ca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287">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Variedad S (V1)</a:t>
                      </a:r>
                      <a:endParaRPr lang="es-EC" sz="1600" dirty="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2689.33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23.83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Variedad NF (V2)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2444.5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28.83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Convencional (F1)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2573.67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20.00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TMC (F2)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2560.17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32.67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2686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16.67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2692.67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31.00</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2461.33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23.33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50287">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V2F2</a:t>
                      </a:r>
                      <a:endParaRPr lang="es-EC" sz="1600">
                        <a:effectLst/>
                        <a:latin typeface="+mj-lt"/>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2427.67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34.33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457199" y="1549042"/>
            <a:ext cx="8229601" cy="523220"/>
          </a:xfrm>
          <a:prstGeom prst="rect">
            <a:avLst/>
          </a:prstGeom>
        </p:spPr>
        <p:txBody>
          <a:bodyPr wrap="square">
            <a:spAutoFit/>
          </a:bodyPr>
          <a:lstStyle/>
          <a:p>
            <a:r>
              <a:rPr lang="es-EC" sz="1400" dirty="0"/>
              <a:t>Tabla </a:t>
            </a:r>
            <a:r>
              <a:rPr lang="es-EC" sz="1400" dirty="0" smtClean="0"/>
              <a:t>8 </a:t>
            </a:r>
            <a:r>
              <a:rPr lang="es-EC" sz="1400" dirty="0"/>
              <a:t>Promedios y pruebas de significación de </a:t>
            </a:r>
            <a:r>
              <a:rPr lang="es-EC" sz="1400" dirty="0" err="1"/>
              <a:t>Scheffé</a:t>
            </a:r>
            <a:r>
              <a:rPr lang="es-EC" sz="1400" dirty="0"/>
              <a:t> al 5% para las variables del       </a:t>
            </a:r>
          </a:p>
          <a:p>
            <a:r>
              <a:rPr lang="es-EC" sz="1400" dirty="0"/>
              <a:t>análisis de suelo</a:t>
            </a:r>
          </a:p>
        </p:txBody>
      </p:sp>
    </p:spTree>
    <p:extLst>
      <p:ext uri="{BB962C8B-B14F-4D97-AF65-F5344CB8AC3E}">
        <p14:creationId xmlns:p14="http://schemas.microsoft.com/office/powerpoint/2010/main" val="3986818076"/>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23472751"/>
              </p:ext>
            </p:extLst>
          </p:nvPr>
        </p:nvGraphicFramePr>
        <p:xfrm>
          <a:off x="457198" y="1283564"/>
          <a:ext cx="8068237" cy="3823523"/>
        </p:xfrm>
        <a:graphic>
          <a:graphicData uri="http://schemas.openxmlformats.org/drawingml/2006/table">
            <a:tbl>
              <a:tblPr firstRow="1" firstCol="1" bandRow="1"/>
              <a:tblGrid>
                <a:gridCol w="1223683"/>
                <a:gridCol w="591671"/>
                <a:gridCol w="1398494"/>
                <a:gridCol w="924246"/>
                <a:gridCol w="960206"/>
                <a:gridCol w="1304930"/>
                <a:gridCol w="1665007"/>
              </a:tblGrid>
              <a:tr h="1015945">
                <a:tc gridSpan="7">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s-EC" sz="1600" kern="1200" dirty="0" smtClean="0">
                          <a:solidFill>
                            <a:schemeClr val="tx1"/>
                          </a:solidFill>
                          <a:latin typeface="+mn-lt"/>
                          <a:ea typeface="Calibri" panose="020F0502020204030204" pitchFamily="34" charset="0"/>
                          <a:cs typeface="Times New Roman" panose="02020603050405020304" pitchFamily="18" charset="0"/>
                        </a:rPr>
                        <a:t>Tabla 9. Análisis de varianza para variables del análisis de suelo en el cultivo de rosas bajo los diferentes factores y tratamientos. Invernadero del proyecto florícola de la Carrera de Ingeniería Agropecuaria de la Universidad de las Fuerzas Armadas – ESPE. Sangolquí, Ecuador.</a:t>
                      </a:r>
                      <a:endParaRPr lang="es-EC" sz="1600" kern="1200" dirty="0" smtClean="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24956">
                <a:tc>
                  <a:txBody>
                    <a:bodyPr/>
                    <a:lstStyle/>
                    <a:p>
                      <a:pPr algn="ctr">
                        <a:lnSpc>
                          <a:spcPct val="107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F de V</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Zn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Cu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B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Fe</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Mn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1796">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58693">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40.33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0.48</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6.45</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600" dirty="0" smtClean="0">
                          <a:solidFill>
                            <a:srgbClr val="000000"/>
                          </a:solidFill>
                          <a:effectLst/>
                          <a:latin typeface="+mj-lt"/>
                          <a:ea typeface="Calibri" panose="020F0502020204030204" pitchFamily="34" charset="0"/>
                          <a:cs typeface="Times New Roman" panose="02020603050405020304" pitchFamily="18" charset="0"/>
                        </a:rPr>
                        <a:t>32370,08</a:t>
                      </a:r>
                      <a:r>
                        <a:rPr lang="es-EC" sz="1600" kern="1200" baseline="30000" dirty="0" smtClean="0">
                          <a:solidFill>
                            <a:srgbClr val="000000"/>
                          </a:solidFill>
                          <a:effectLst/>
                          <a:latin typeface="+mn-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108.00</a:t>
                      </a:r>
                      <a:r>
                        <a:rPr lang="es-EC" sz="1600" baseline="30000">
                          <a:solidFill>
                            <a:srgbClr val="000000"/>
                          </a:solidFill>
                          <a:effectLst/>
                          <a:latin typeface="+mj-lt"/>
                          <a:ea typeface="Times New Roman" panose="02020603050405020304" pitchFamily="18" charset="0"/>
                          <a:cs typeface="Times New Roman" panose="02020603050405020304" pitchFamily="18" charset="0"/>
                        </a:rPr>
                        <a:t> 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45051">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21.33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0.96</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9690,08</a:t>
                      </a:r>
                      <a:r>
                        <a:rPr lang="es-EC" sz="1600" kern="1200" baseline="30000" dirty="0" smtClean="0">
                          <a:solidFill>
                            <a:srgbClr val="000000"/>
                          </a:solidFill>
                          <a:effectLst/>
                          <a:latin typeface="+mn-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161.33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8342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1.05x10</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-30ns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0.56</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0.75</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5852,08</a:t>
                      </a:r>
                      <a:r>
                        <a:rPr lang="es-EC" sz="1600" kern="1200" baseline="30000" dirty="0" smtClean="0">
                          <a:solidFill>
                            <a:srgbClr val="000000"/>
                          </a:solidFill>
                          <a:effectLst/>
                          <a:latin typeface="+mn-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21.33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 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58693">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Error Exp.</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9.75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0.24</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0.029</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821,08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21.25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58693">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693">
                <a:tc>
                  <a:txBody>
                    <a:bodyPr/>
                    <a:lstStyle/>
                    <a:p>
                      <a:pPr>
                        <a:lnSpc>
                          <a:spcPct val="107000"/>
                        </a:lnSpc>
                      </a:pPr>
                      <a:r>
                        <a:rPr lang="es-EC" sz="1600" dirty="0" smtClean="0">
                          <a:effectLst/>
                          <a:latin typeface="+mj-lt"/>
                        </a:rPr>
                        <a:t>X (ppm)</a:t>
                      </a: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20.16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5.93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255,08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26.33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47216">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CV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600">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15.49</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8.26</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solidFill>
                            <a:srgbClr val="000000"/>
                          </a:solidFill>
                          <a:effectLst/>
                          <a:latin typeface="+mj-lt"/>
                          <a:ea typeface="Times New Roman" panose="02020603050405020304" pitchFamily="18" charset="0"/>
                          <a:cs typeface="Times New Roman" panose="02020603050405020304" pitchFamily="18" charset="0"/>
                        </a:rPr>
                        <a:t>8.51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r>
                        <a:rPr lang="es-EC" sz="1600" dirty="0" smtClean="0">
                          <a:solidFill>
                            <a:srgbClr val="000000"/>
                          </a:solidFill>
                          <a:effectLst/>
                          <a:latin typeface="+mj-lt"/>
                          <a:ea typeface="Times New Roman" panose="02020603050405020304" pitchFamily="18" charset="0"/>
                          <a:cs typeface="Times New Roman" panose="02020603050405020304" pitchFamily="18" charset="0"/>
                        </a:rPr>
                        <a:t>11,23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17.51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457198" y="788076"/>
            <a:ext cx="4370296" cy="489791"/>
          </a:xfrm>
          <a:prstGeom prst="rect">
            <a:avLst/>
          </a:prstGeom>
          <a:solidFill>
            <a:srgbClr val="CCFFCC"/>
          </a:solidFill>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MICRONUTRIENTES EN EL SUELO</a:t>
            </a:r>
            <a:endParaRPr lang="es-EC" dirty="0"/>
          </a:p>
        </p:txBody>
      </p:sp>
      <p:sp>
        <p:nvSpPr>
          <p:cNvPr id="3" name="Rectángulo 2"/>
          <p:cNvSpPr/>
          <p:nvPr/>
        </p:nvSpPr>
        <p:spPr>
          <a:xfrm>
            <a:off x="376515" y="5083643"/>
            <a:ext cx="8229602" cy="892552"/>
          </a:xfrm>
          <a:prstGeom prst="rect">
            <a:avLst/>
          </a:prstGeom>
        </p:spPr>
        <p:txBody>
          <a:bodyPr wrap="square">
            <a:spAutoFit/>
          </a:bodyPr>
          <a:lstStyle/>
          <a:p>
            <a:pPr lvl="0" algn="just"/>
            <a:r>
              <a:rPr lang="es-EC" sz="1300" dirty="0" smtClean="0">
                <a:solidFill>
                  <a:srgbClr val="000000"/>
                </a:solidFill>
              </a:rPr>
              <a:t>Según Navarro </a:t>
            </a:r>
            <a:r>
              <a:rPr lang="es-EC" sz="1300" dirty="0">
                <a:solidFill>
                  <a:srgbClr val="000000"/>
                </a:solidFill>
              </a:rPr>
              <a:t>&amp; Simón (2013): </a:t>
            </a:r>
            <a:r>
              <a:rPr lang="es-EC" sz="1300" dirty="0" smtClean="0">
                <a:solidFill>
                  <a:srgbClr val="000000"/>
                </a:solidFill>
              </a:rPr>
              <a:t>Zn total 15-200pp y Zn asimilable ˂10, Zn y Cu estable por (pH 6-7, textura y composición; Fe=Cu y Zn, dependen de la MO y contenido de arcilla. Mn: 2 formas Mn2+ (Soluble) y  Mn4+(inerte), factores pH, MO, Actividad microbiana; B: regulado </a:t>
            </a:r>
            <a:r>
              <a:rPr lang="es-EC" sz="1300" dirty="0" smtClean="0"/>
              <a:t>(textura, pH, MO, componente mineral, clima, y elementos antagonistas Ca).</a:t>
            </a:r>
            <a:endParaRPr lang="es-EC" sz="1300" dirty="0"/>
          </a:p>
        </p:txBody>
      </p:sp>
    </p:spTree>
    <p:extLst>
      <p:ext uri="{BB962C8B-B14F-4D97-AF65-F5344CB8AC3E}">
        <p14:creationId xmlns:p14="http://schemas.microsoft.com/office/powerpoint/2010/main" val="2020039011"/>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5775142"/>
              </p:ext>
            </p:extLst>
          </p:nvPr>
        </p:nvGraphicFramePr>
        <p:xfrm>
          <a:off x="457200" y="1936377"/>
          <a:ext cx="8229600" cy="3536579"/>
        </p:xfrm>
        <a:graphic>
          <a:graphicData uri="http://schemas.openxmlformats.org/drawingml/2006/table">
            <a:tbl>
              <a:tblPr firstRow="1" firstCol="1" bandRow="1"/>
              <a:tblGrid>
                <a:gridCol w="2205318"/>
                <a:gridCol w="946444"/>
                <a:gridCol w="1162352"/>
                <a:gridCol w="1339312"/>
                <a:gridCol w="1339312"/>
                <a:gridCol w="1236862"/>
              </a:tblGrid>
              <a:tr h="846787">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Factores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smtClean="0">
                          <a:effectLst/>
                          <a:latin typeface="+mj-lt"/>
                          <a:ea typeface="Times New Roman" panose="02020603050405020304" pitchFamily="18" charset="0"/>
                          <a:cs typeface="Times New Roman" panose="02020603050405020304" pitchFamily="18" charset="0"/>
                        </a:rPr>
                        <a:t>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Fe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Mn</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224">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Variedad S (V1)</a:t>
                      </a:r>
                      <a:endParaRPr lang="es-EC" sz="160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2.73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202.67b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23.33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36224">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Variedad NF (V2)</a:t>
                      </a:r>
                      <a:endParaRPr lang="es-EC" sz="1600" dirty="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1.27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307.50a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36224">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FF Convencional (F1)</a:t>
                      </a:r>
                      <a:endParaRPr lang="es-EC" sz="1600" dirty="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2.28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226.67b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22.67b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36224">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FF TMC (F2)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1.72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283.50a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30.00a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36224">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2.77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196.33b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21.00b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36224">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V1F2</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2.7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209.00b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25.67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36224">
                <a:tc>
                  <a:txBody>
                    <a:bodyPr/>
                    <a:lstStyle/>
                    <a:p>
                      <a:pPr algn="ctr">
                        <a:lnSpc>
                          <a:spcPct val="106000"/>
                        </a:lnSpc>
                        <a:spcAft>
                          <a:spcPts val="0"/>
                        </a:spcAft>
                      </a:pPr>
                      <a:r>
                        <a:rPr lang="es-EC" sz="1600" kern="1200">
                          <a:solidFill>
                            <a:srgbClr val="000000"/>
                          </a:solidFill>
                          <a:effectLst/>
                          <a:latin typeface="+mj-lt"/>
                          <a:ea typeface="Times New Roman" panose="02020603050405020304" pitchFamily="18" charset="0"/>
                        </a:rPr>
                        <a:t>V2F1</a:t>
                      </a:r>
                      <a:endParaRPr lang="es-EC" sz="1600">
                        <a:effectLst/>
                        <a:latin typeface="+mj-lt"/>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1.8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257.00b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24.33ab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336224">
                <a:tc>
                  <a:txBody>
                    <a:bodyPr/>
                    <a:lstStyle/>
                    <a:p>
                      <a:pPr algn="ctr">
                        <a:lnSpc>
                          <a:spcPct val="106000"/>
                        </a:lnSpc>
                        <a:spcAft>
                          <a:spcPts val="0"/>
                        </a:spcAft>
                      </a:pPr>
                      <a:r>
                        <a:rPr lang="es-EC" sz="1600" kern="1200" dirty="0">
                          <a:solidFill>
                            <a:srgbClr val="000000"/>
                          </a:solidFill>
                          <a:effectLst/>
                          <a:latin typeface="+mj-lt"/>
                          <a:ea typeface="Times New Roman" panose="02020603050405020304" pitchFamily="18" charset="0"/>
                        </a:rPr>
                        <a:t>V2F2</a:t>
                      </a:r>
                      <a:endParaRPr lang="es-EC" sz="1600" dirty="0">
                        <a:effectLst/>
                        <a:latin typeface="+mj-lt"/>
                        <a:ea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0.73 c</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358.00a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34.33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403412" y="1336529"/>
            <a:ext cx="8337176" cy="584775"/>
          </a:xfrm>
          <a:prstGeom prst="rect">
            <a:avLst/>
          </a:prstGeom>
        </p:spPr>
        <p:txBody>
          <a:bodyPr wrap="square">
            <a:spAutoFit/>
          </a:bodyPr>
          <a:lstStyle/>
          <a:p>
            <a:r>
              <a:rPr lang="es-EC" sz="1600" dirty="0"/>
              <a:t>Tabla </a:t>
            </a:r>
            <a:r>
              <a:rPr lang="es-EC" sz="1600" dirty="0" smtClean="0"/>
              <a:t>10 </a:t>
            </a:r>
            <a:r>
              <a:rPr lang="es-EC" sz="1600" dirty="0"/>
              <a:t>Promedios y pruebas de significación de </a:t>
            </a:r>
            <a:r>
              <a:rPr lang="es-EC" sz="1600" dirty="0" err="1"/>
              <a:t>Scheffé</a:t>
            </a:r>
            <a:r>
              <a:rPr lang="es-EC" sz="1600" dirty="0"/>
              <a:t> al 5% para las variables del       </a:t>
            </a:r>
          </a:p>
          <a:p>
            <a:r>
              <a:rPr lang="es-EC" sz="1600" dirty="0"/>
              <a:t>análisis de suelo</a:t>
            </a:r>
          </a:p>
        </p:txBody>
      </p:sp>
    </p:spTree>
    <p:extLst>
      <p:ext uri="{BB962C8B-B14F-4D97-AF65-F5344CB8AC3E}">
        <p14:creationId xmlns:p14="http://schemas.microsoft.com/office/powerpoint/2010/main" val="661514179"/>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sp>
        <p:nvSpPr>
          <p:cNvPr id="4" name="Rectángulo 3"/>
          <p:cNvSpPr/>
          <p:nvPr/>
        </p:nvSpPr>
        <p:spPr>
          <a:xfrm>
            <a:off x="309282" y="1056586"/>
            <a:ext cx="6225989" cy="382214"/>
          </a:xfrm>
          <a:prstGeom prst="rect">
            <a:avLst/>
          </a:prstGeom>
          <a:solidFill>
            <a:srgbClr val="FFCC99"/>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CONTENIDO DE MACRONUTRIENTES A NIVEL FOLIAR</a:t>
            </a:r>
            <a:endParaRPr lang="es-EC" dirty="0">
              <a:solidFill>
                <a:srgbClr val="000000"/>
              </a:solidFill>
            </a:endParaRPr>
          </a:p>
        </p:txBody>
      </p:sp>
      <p:sp>
        <p:nvSpPr>
          <p:cNvPr id="6" name="Rectángulo 5"/>
          <p:cNvSpPr/>
          <p:nvPr/>
        </p:nvSpPr>
        <p:spPr>
          <a:xfrm>
            <a:off x="309283" y="820271"/>
            <a:ext cx="2506107" cy="215153"/>
          </a:xfrm>
          <a:prstGeom prst="rect">
            <a:avLst/>
          </a:prstGeom>
          <a:solidFill>
            <a:srgbClr val="CCFF66"/>
          </a:solidFill>
        </p:spPr>
        <p:style>
          <a:lnRef idx="1">
            <a:schemeClr val="accent2"/>
          </a:lnRef>
          <a:fillRef idx="2">
            <a:schemeClr val="accent2"/>
          </a:fillRef>
          <a:effectRef idx="1">
            <a:schemeClr val="accent2"/>
          </a:effectRef>
          <a:fontRef idx="minor">
            <a:schemeClr val="dk1"/>
          </a:fontRef>
        </p:style>
        <p:txBody>
          <a:bodyPr rtlCol="0" anchor="ctr"/>
          <a:lstStyle/>
          <a:p>
            <a:r>
              <a:rPr lang="es-EC" dirty="0">
                <a:solidFill>
                  <a:srgbClr val="000000"/>
                </a:solidFill>
              </a:rPr>
              <a:t>ANÁLISIS </a:t>
            </a:r>
            <a:r>
              <a:rPr lang="es-EC" dirty="0" smtClean="0">
                <a:solidFill>
                  <a:srgbClr val="000000"/>
                </a:solidFill>
              </a:rPr>
              <a:t>FOLIAR</a:t>
            </a:r>
            <a:endParaRPr lang="es-EC" dirty="0">
              <a:solidFill>
                <a:srgbClr val="000000"/>
              </a:solidFill>
            </a:endParaRPr>
          </a:p>
        </p:txBody>
      </p:sp>
      <p:sp>
        <p:nvSpPr>
          <p:cNvPr id="7" name="Rectángulo 6"/>
          <p:cNvSpPr/>
          <p:nvPr/>
        </p:nvSpPr>
        <p:spPr>
          <a:xfrm>
            <a:off x="213029" y="5384123"/>
            <a:ext cx="8678304" cy="292388"/>
          </a:xfrm>
          <a:prstGeom prst="rect">
            <a:avLst/>
          </a:prstGeom>
        </p:spPr>
        <p:txBody>
          <a:bodyPr wrap="square">
            <a:spAutoFit/>
          </a:bodyPr>
          <a:lstStyle/>
          <a:p>
            <a:r>
              <a:rPr lang="es-EC" sz="1300" dirty="0">
                <a:solidFill>
                  <a:srgbClr val="000000"/>
                </a:solidFill>
              </a:rPr>
              <a:t>Según </a:t>
            </a:r>
            <a:r>
              <a:rPr lang="es-EC" sz="1300" dirty="0" err="1">
                <a:solidFill>
                  <a:srgbClr val="000000"/>
                </a:solidFill>
              </a:rPr>
              <a:t>Cadahía</a:t>
            </a:r>
            <a:r>
              <a:rPr lang="es-EC" sz="1300" dirty="0">
                <a:solidFill>
                  <a:srgbClr val="000000"/>
                </a:solidFill>
              </a:rPr>
              <a:t> (2000): Mayor concentración de N al finalizar el </a:t>
            </a:r>
            <a:r>
              <a:rPr lang="es-EC" sz="1300" dirty="0" smtClean="0">
                <a:solidFill>
                  <a:srgbClr val="000000"/>
                </a:solidFill>
              </a:rPr>
              <a:t>ciclo.</a:t>
            </a:r>
            <a:endParaRPr lang="es-EC" sz="1300" dirty="0">
              <a:solidFill>
                <a:srgbClr val="000000"/>
              </a:solidFill>
            </a:endParaRPr>
          </a:p>
        </p:txBody>
      </p:sp>
      <p:graphicFrame>
        <p:nvGraphicFramePr>
          <p:cNvPr id="11" name="Marcador de contenido 10"/>
          <p:cNvGraphicFramePr>
            <a:graphicFrameLocks noGrp="1"/>
          </p:cNvGraphicFramePr>
          <p:nvPr>
            <p:ph idx="1"/>
            <p:extLst>
              <p:ext uri="{D42A27DB-BD31-4B8C-83A1-F6EECF244321}">
                <p14:modId xmlns:p14="http://schemas.microsoft.com/office/powerpoint/2010/main" val="3048760531"/>
              </p:ext>
            </p:extLst>
          </p:nvPr>
        </p:nvGraphicFramePr>
        <p:xfrm>
          <a:off x="309282" y="2611439"/>
          <a:ext cx="8582051" cy="2768816"/>
        </p:xfrm>
        <a:graphic>
          <a:graphicData uri="http://schemas.openxmlformats.org/drawingml/2006/table">
            <a:tbl>
              <a:tblPr firstRow="1" firstCol="1" bandRow="1"/>
              <a:tblGrid>
                <a:gridCol w="1471390"/>
                <a:gridCol w="397042"/>
                <a:gridCol w="890337"/>
                <a:gridCol w="1263315"/>
                <a:gridCol w="1143000"/>
                <a:gridCol w="1106906"/>
                <a:gridCol w="1191126"/>
                <a:gridCol w="1118935"/>
              </a:tblGrid>
              <a:tr h="420519">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F de V</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N %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P %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K %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Ca %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Mg %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S %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75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dirty="0">
                        <a:effectLst/>
                        <a:latin typeface="+mj-lt"/>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dirty="0">
                        <a:effectLst/>
                        <a:latin typeface="+mj-lt"/>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dirty="0">
                        <a:effectLst/>
                        <a:latin typeface="+mj-lt"/>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a:effectLst/>
                        <a:latin typeface="+mj-lt"/>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a:effectLst/>
                        <a:latin typeface="+mj-lt"/>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a:effectLst/>
                        <a:latin typeface="+mj-lt"/>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r>
              <a:tr h="24375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0.02</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0.00013</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0.0016</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0.047</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8.33x10</a:t>
                      </a:r>
                      <a:r>
                        <a:rPr lang="es-EC" sz="1600" baseline="30000">
                          <a:solidFill>
                            <a:srgbClr val="000000"/>
                          </a:solidFill>
                          <a:effectLst/>
                          <a:latin typeface="+mj-lt"/>
                          <a:ea typeface="Times New Roman" panose="02020603050405020304" pitchFamily="18" charset="0"/>
                          <a:cs typeface="Times New Roman" panose="02020603050405020304" pitchFamily="18" charset="0"/>
                        </a:rPr>
                        <a:t>-6</a:t>
                      </a:r>
                      <a:r>
                        <a:rPr lang="es-EC" sz="1600">
                          <a:solidFill>
                            <a:srgbClr val="000000"/>
                          </a:solidFill>
                          <a:effectLst/>
                          <a:latin typeface="+mj-lt"/>
                          <a:ea typeface="Times New Roman" panose="02020603050405020304" pitchFamily="18" charset="0"/>
                          <a:cs typeface="Times New Roman" panose="02020603050405020304" pitchFamily="18" charset="0"/>
                        </a:rPr>
                        <a:t>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0.00021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r>
              <a:tr h="24375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0.30</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0.000033</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0.013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0.02</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0.0024</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0.00067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r>
              <a:tr h="24375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0.07</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0.0012</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0.004</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0.0037</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0.0004 </a:t>
                      </a:r>
                      <a:r>
                        <a:rPr lang="es-EC" sz="1600" baseline="30000" dirty="0" err="1">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0.00021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a:noFill/>
                    </a:lnB>
                  </a:tcPr>
                </a:tc>
              </a:tr>
              <a:tr h="42755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Error Experimental</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0.012</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0.00017</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0.0024</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0.0011</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0.00015</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0.0003</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r>
              <a:tr h="69076">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75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Promedios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39495" marR="3949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2.92</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0.225</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1.32</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1.28</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0.32</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0.18</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w="12700" cap="flat" cmpd="sng" algn="ctr">
                      <a:solidFill>
                        <a:srgbClr val="000000"/>
                      </a:solidFill>
                      <a:prstDash val="solid"/>
                      <a:round/>
                      <a:headEnd type="none" w="med" len="med"/>
                      <a:tailEnd type="none" w="med" len="med"/>
                    </a:lnT>
                    <a:lnB>
                      <a:noFill/>
                    </a:lnB>
                  </a:tcPr>
                </a:tc>
              </a:tr>
              <a:tr h="243750">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CV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3.75</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5.79</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3.71</a:t>
                      </a:r>
                      <a:endParaRPr lang="es-EC" sz="160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2.59</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3.83</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9.62</a:t>
                      </a:r>
                      <a:endParaRPr lang="es-EC" sz="1600" dirty="0">
                        <a:effectLst/>
                        <a:latin typeface="+mj-lt"/>
                        <a:ea typeface="Calibri" panose="020F0502020204030204" pitchFamily="34" charset="0"/>
                        <a:cs typeface="Times New Roman" panose="02020603050405020304" pitchFamily="18" charset="0"/>
                      </a:endParaRPr>
                    </a:p>
                  </a:txBody>
                  <a:tcPr marL="39495" marR="39495"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3" name="CuadroTexto 12"/>
          <p:cNvSpPr txBox="1"/>
          <p:nvPr/>
        </p:nvSpPr>
        <p:spPr>
          <a:xfrm>
            <a:off x="213029" y="1417638"/>
            <a:ext cx="8678304" cy="1477328"/>
          </a:xfrm>
          <a:prstGeom prst="rect">
            <a:avLst/>
          </a:prstGeom>
          <a:noFill/>
        </p:spPr>
        <p:txBody>
          <a:bodyPr wrap="square" rtlCol="0">
            <a:spAutoFit/>
          </a:bodyPr>
          <a:lstStyle/>
          <a:p>
            <a:pPr algn="just"/>
            <a:r>
              <a:rPr lang="es-EC" dirty="0">
                <a:ea typeface="Calibri" panose="020F0502020204030204" pitchFamily="34" charset="0"/>
                <a:cs typeface="Times New Roman" panose="02020603050405020304" pitchFamily="18" charset="0"/>
              </a:rPr>
              <a:t>Tabla </a:t>
            </a:r>
            <a:r>
              <a:rPr lang="es-EC" dirty="0" smtClean="0">
                <a:ea typeface="Calibri" panose="020F0502020204030204" pitchFamily="34" charset="0"/>
                <a:cs typeface="Times New Roman" panose="02020603050405020304" pitchFamily="18" charset="0"/>
              </a:rPr>
              <a:t>11. </a:t>
            </a:r>
            <a:r>
              <a:rPr lang="es-EC" dirty="0">
                <a:ea typeface="Calibri" panose="020F0502020204030204" pitchFamily="34" charset="0"/>
                <a:cs typeface="Times New Roman" panose="02020603050405020304" pitchFamily="18" charset="0"/>
              </a:rPr>
              <a:t>Análisis de varianza para variables del análisis </a:t>
            </a:r>
            <a:r>
              <a:rPr lang="es-EC" dirty="0" smtClean="0">
                <a:ea typeface="Calibri" panose="020F0502020204030204" pitchFamily="34" charset="0"/>
                <a:cs typeface="Times New Roman" panose="02020603050405020304" pitchFamily="18" charset="0"/>
              </a:rPr>
              <a:t>foliar </a:t>
            </a:r>
            <a:r>
              <a:rPr lang="es-EC" dirty="0">
                <a:ea typeface="Calibri" panose="020F0502020204030204" pitchFamily="34" charset="0"/>
                <a:cs typeface="Times New Roman" panose="02020603050405020304" pitchFamily="18" charset="0"/>
              </a:rPr>
              <a:t>en el cultivo de rosas bajo los diferentes factores y tratamientos. Invernadero del proyecto florícola de la Carrera de Ingeniería Agropecuaria de la Universidad de las Fuerzas Armadas – ESPE. Sangolquí, Ecuador.</a:t>
            </a:r>
          </a:p>
          <a:p>
            <a:endParaRPr lang="es-EC" dirty="0"/>
          </a:p>
        </p:txBody>
      </p:sp>
    </p:spTree>
    <p:extLst>
      <p:ext uri="{BB962C8B-B14F-4D97-AF65-F5344CB8AC3E}">
        <p14:creationId xmlns:p14="http://schemas.microsoft.com/office/powerpoint/2010/main" val="4129446301"/>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436473340"/>
              </p:ext>
            </p:extLst>
          </p:nvPr>
        </p:nvGraphicFramePr>
        <p:xfrm>
          <a:off x="495300" y="1837427"/>
          <a:ext cx="8191500" cy="2658876"/>
        </p:xfrm>
        <a:graphic>
          <a:graphicData uri="http://schemas.openxmlformats.org/drawingml/2006/table">
            <a:tbl>
              <a:tblPr firstRow="1" firstCol="1" bandRow="1"/>
              <a:tblGrid>
                <a:gridCol w="2097505"/>
                <a:gridCol w="114300"/>
                <a:gridCol w="1311442"/>
                <a:gridCol w="782053"/>
                <a:gridCol w="1155032"/>
                <a:gridCol w="842210"/>
                <a:gridCol w="1118937"/>
                <a:gridCol w="770021"/>
              </a:tblGrid>
              <a:tr h="571500">
                <a:tc>
                  <a:txBody>
                    <a:bodyPr/>
                    <a:lstStyle/>
                    <a:p>
                      <a:pPr algn="l">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Factores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Times New Roman" panose="02020603050405020304" pitchFamily="18" charset="0"/>
                          <a:cs typeface="Times New Roman" panose="02020603050405020304" pitchFamily="18" charset="0"/>
                        </a:rPr>
                        <a:t>N %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P %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K %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Times New Roman" panose="02020603050405020304" pitchFamily="18" charset="0"/>
                          <a:cs typeface="Times New Roman" panose="02020603050405020304" pitchFamily="18" charset="0"/>
                        </a:rPr>
                        <a:t>Ca %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Mg %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Variedad S (V1)</a:t>
                      </a:r>
                      <a:endParaRPr lang="es-EC" sz="1600" dirty="0">
                        <a:effectLst/>
                        <a:latin typeface="+mj-lt"/>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2.88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0.23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1.32</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0.32</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Variedad NF (V2)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0.22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1.34</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1.22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0.32</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FF Convencional (F1)</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6000"/>
                        </a:lnSpc>
                        <a:spcAft>
                          <a:spcPts val="0"/>
                        </a:spcAft>
                      </a:pPr>
                      <a:r>
                        <a:rPr lang="es-EC" sz="1600">
                          <a:effectLst/>
                          <a:latin typeface="+mj-lt"/>
                          <a:ea typeface="Times New Roman" panose="02020603050405020304" pitchFamily="18" charset="0"/>
                        </a:rPr>
                        <a:t> </a:t>
                      </a: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3.08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0.22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1.36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0.34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FF TMC (F2)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6000"/>
                        </a:lnSpc>
                        <a:spcAft>
                          <a:spcPts val="0"/>
                        </a:spcAft>
                      </a:pPr>
                      <a:r>
                        <a:rPr lang="es-EC" sz="1600">
                          <a:effectLst/>
                          <a:latin typeface="+mj-lt"/>
                          <a:ea typeface="Times New Roman" panose="02020603050405020304" pitchFamily="18" charset="0"/>
                        </a:rPr>
                        <a:t> </a:t>
                      </a: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2.77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1.29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1.25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0.31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V1F1</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2.97 ab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0.22a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226695">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V1F2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2.8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0.24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1.26</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V2F1</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3.2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1.28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0.34</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r>
              <a:tr h="190500">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V2F2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2.73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0.21a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1.32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495300" y="1118691"/>
            <a:ext cx="8191500" cy="923330"/>
          </a:xfrm>
          <a:prstGeom prst="rect">
            <a:avLst/>
          </a:prstGeom>
          <a:noFill/>
        </p:spPr>
        <p:txBody>
          <a:bodyPr wrap="square" rtlCol="0">
            <a:spAutoFit/>
          </a:bodyPr>
          <a:lstStyle/>
          <a:p>
            <a:r>
              <a:rPr lang="es-EC" dirty="0"/>
              <a:t>Tabla </a:t>
            </a:r>
            <a:r>
              <a:rPr lang="es-EC" dirty="0" smtClean="0"/>
              <a:t>12 </a:t>
            </a:r>
            <a:r>
              <a:rPr lang="es-EC" dirty="0"/>
              <a:t>Promedios y pruebas de significación de </a:t>
            </a:r>
            <a:r>
              <a:rPr lang="es-EC" dirty="0" err="1"/>
              <a:t>Scheffé</a:t>
            </a:r>
            <a:r>
              <a:rPr lang="es-EC" dirty="0"/>
              <a:t> al 5% para las variables del  </a:t>
            </a:r>
            <a:r>
              <a:rPr lang="es-EC" dirty="0" smtClean="0"/>
              <a:t>análisis foliar</a:t>
            </a:r>
            <a:endParaRPr lang="es-EC" dirty="0"/>
          </a:p>
          <a:p>
            <a:endParaRPr lang="es-EC" dirty="0"/>
          </a:p>
        </p:txBody>
      </p:sp>
    </p:spTree>
    <p:extLst>
      <p:ext uri="{BB962C8B-B14F-4D97-AF65-F5344CB8AC3E}">
        <p14:creationId xmlns:p14="http://schemas.microsoft.com/office/powerpoint/2010/main" val="4228682257"/>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ANTECEDENTES</a:t>
            </a:r>
            <a:endParaRPr lang="es-EC" dirty="0">
              <a:solidFill>
                <a:schemeClr val="tx1"/>
              </a:solidFill>
            </a:endParaRPr>
          </a:p>
        </p:txBody>
      </p:sp>
      <p:sp>
        <p:nvSpPr>
          <p:cNvPr id="3" name="Marcador de contenido 2"/>
          <p:cNvSpPr>
            <a:spLocks noGrp="1"/>
          </p:cNvSpPr>
          <p:nvPr>
            <p:ph idx="1"/>
          </p:nvPr>
        </p:nvSpPr>
        <p:spPr>
          <a:xfrm>
            <a:off x="457200" y="995082"/>
            <a:ext cx="8229600" cy="5131081"/>
          </a:xfrm>
        </p:spPr>
        <p:txBody>
          <a:bodyPr/>
          <a:lstStyle/>
          <a:p>
            <a:r>
              <a:rPr lang="es-EC" dirty="0" smtClean="0">
                <a:solidFill>
                  <a:schemeClr val="tx1"/>
                </a:solidFill>
              </a:rPr>
              <a:t>Nuevas </a:t>
            </a:r>
            <a:r>
              <a:rPr lang="es-EC" dirty="0">
                <a:solidFill>
                  <a:schemeClr val="tx1"/>
                </a:solidFill>
              </a:rPr>
              <a:t>alternativas nutricionales sustentables en la floricultura del Ecuador</a:t>
            </a:r>
          </a:p>
          <a:p>
            <a:endParaRPr lang="es-EC" dirty="0"/>
          </a:p>
        </p:txBody>
      </p:sp>
      <p:graphicFrame>
        <p:nvGraphicFramePr>
          <p:cNvPr id="4" name="Marcador de contenido 3"/>
          <p:cNvGraphicFramePr>
            <a:graphicFrameLocks/>
          </p:cNvGraphicFramePr>
          <p:nvPr>
            <p:extLst>
              <p:ext uri="{D42A27DB-BD31-4B8C-83A1-F6EECF244321}">
                <p14:modId xmlns:p14="http://schemas.microsoft.com/office/powerpoint/2010/main" val="2582079099"/>
              </p:ext>
            </p:extLst>
          </p:nvPr>
        </p:nvGraphicFramePr>
        <p:xfrm>
          <a:off x="351064" y="1855694"/>
          <a:ext cx="8120583" cy="3992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1694329" y="5802704"/>
            <a:ext cx="4321733" cy="369332"/>
          </a:xfrm>
          <a:prstGeom prst="rect">
            <a:avLst/>
          </a:prstGeom>
          <a:noFill/>
        </p:spPr>
        <p:txBody>
          <a:bodyPr wrap="square" rtlCol="0">
            <a:spAutoFit/>
          </a:bodyPr>
          <a:lstStyle/>
          <a:p>
            <a:r>
              <a:rPr lang="es-EC" dirty="0" smtClean="0"/>
              <a:t>Fuente: (Montanarela, L.et al., 2016)</a:t>
            </a:r>
            <a:endParaRPr lang="es-EC" dirty="0"/>
          </a:p>
        </p:txBody>
      </p:sp>
    </p:spTree>
    <p:extLst>
      <p:ext uri="{BB962C8B-B14F-4D97-AF65-F5344CB8AC3E}">
        <p14:creationId xmlns:p14="http://schemas.microsoft.com/office/powerpoint/2010/main" val="1864397780"/>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sp>
        <p:nvSpPr>
          <p:cNvPr id="4" name="Rectángulo 3"/>
          <p:cNvSpPr/>
          <p:nvPr/>
        </p:nvSpPr>
        <p:spPr>
          <a:xfrm>
            <a:off x="309282" y="1056586"/>
            <a:ext cx="6139644" cy="382214"/>
          </a:xfrm>
          <a:prstGeom prst="rect">
            <a:avLst/>
          </a:prstGeom>
          <a:solidFill>
            <a:schemeClr val="accent5"/>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solidFill>
                  <a:srgbClr val="000000"/>
                </a:solidFill>
              </a:rPr>
              <a:t>CONTENIDO DE MICRONUTRIENTES A NIVEL FOLIAR</a:t>
            </a:r>
            <a:endParaRPr lang="es-EC" dirty="0">
              <a:solidFill>
                <a:srgbClr val="000000"/>
              </a:solidFill>
            </a:endParaRPr>
          </a:p>
        </p:txBody>
      </p:sp>
      <p:sp>
        <p:nvSpPr>
          <p:cNvPr id="6" name="Rectángulo 5"/>
          <p:cNvSpPr/>
          <p:nvPr/>
        </p:nvSpPr>
        <p:spPr>
          <a:xfrm>
            <a:off x="309283" y="820271"/>
            <a:ext cx="2506107" cy="215153"/>
          </a:xfrm>
          <a:prstGeom prst="rect">
            <a:avLst/>
          </a:prstGeom>
          <a:solidFill>
            <a:srgbClr val="CCFF66"/>
          </a:solidFill>
        </p:spPr>
        <p:style>
          <a:lnRef idx="1">
            <a:schemeClr val="accent2"/>
          </a:lnRef>
          <a:fillRef idx="2">
            <a:schemeClr val="accent2"/>
          </a:fillRef>
          <a:effectRef idx="1">
            <a:schemeClr val="accent2"/>
          </a:effectRef>
          <a:fontRef idx="minor">
            <a:schemeClr val="dk1"/>
          </a:fontRef>
        </p:style>
        <p:txBody>
          <a:bodyPr rtlCol="0" anchor="ctr"/>
          <a:lstStyle/>
          <a:p>
            <a:r>
              <a:rPr lang="es-EC" dirty="0">
                <a:solidFill>
                  <a:srgbClr val="000000"/>
                </a:solidFill>
              </a:rPr>
              <a:t>ANÁLISIS </a:t>
            </a:r>
            <a:r>
              <a:rPr lang="es-EC" dirty="0" smtClean="0">
                <a:solidFill>
                  <a:srgbClr val="000000"/>
                </a:solidFill>
              </a:rPr>
              <a:t>FOLIAR</a:t>
            </a:r>
            <a:endParaRPr lang="es-EC" dirty="0">
              <a:solidFill>
                <a:srgbClr val="000000"/>
              </a:solidFill>
            </a:endParaRPr>
          </a:p>
        </p:txBody>
      </p:sp>
      <p:sp>
        <p:nvSpPr>
          <p:cNvPr id="7" name="Rectángulo 6"/>
          <p:cNvSpPr/>
          <p:nvPr/>
        </p:nvSpPr>
        <p:spPr>
          <a:xfrm>
            <a:off x="309281" y="5247529"/>
            <a:ext cx="7019365" cy="492443"/>
          </a:xfrm>
          <a:prstGeom prst="rect">
            <a:avLst/>
          </a:prstGeom>
        </p:spPr>
        <p:txBody>
          <a:bodyPr wrap="square">
            <a:spAutoFit/>
          </a:bodyPr>
          <a:lstStyle/>
          <a:p>
            <a:endParaRPr lang="es-EC" sz="1300" dirty="0">
              <a:solidFill>
                <a:srgbClr val="000000"/>
              </a:solidFill>
            </a:endParaRPr>
          </a:p>
          <a:p>
            <a:endParaRPr lang="es-EC" sz="1300" dirty="0">
              <a:solidFill>
                <a:srgbClr val="000000"/>
              </a:solidFill>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336767883"/>
              </p:ext>
            </p:extLst>
          </p:nvPr>
        </p:nvGraphicFramePr>
        <p:xfrm>
          <a:off x="383243" y="2610503"/>
          <a:ext cx="8229596" cy="2520443"/>
        </p:xfrm>
        <a:graphic>
          <a:graphicData uri="http://schemas.openxmlformats.org/drawingml/2006/table">
            <a:tbl>
              <a:tblPr firstRow="1" firstCol="1" bandRow="1"/>
              <a:tblGrid>
                <a:gridCol w="2779291"/>
                <a:gridCol w="385010"/>
                <a:gridCol w="1010653"/>
                <a:gridCol w="1022684"/>
                <a:gridCol w="950495"/>
                <a:gridCol w="926431"/>
                <a:gridCol w="1155032"/>
              </a:tblGrid>
              <a:tr h="348917">
                <a:tc>
                  <a:txBody>
                    <a:bodyPr/>
                    <a:lstStyle/>
                    <a:p>
                      <a:pPr algn="ctr">
                        <a:lnSpc>
                          <a:spcPct val="107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F de V</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err="1">
                          <a:solidFill>
                            <a:srgbClr val="000000"/>
                          </a:solidFill>
                          <a:effectLst/>
                          <a:latin typeface="+mj-lt"/>
                          <a:ea typeface="Times New Roman" panose="02020603050405020304" pitchFamily="18" charset="0"/>
                          <a:cs typeface="Times New Roman" panose="02020603050405020304" pitchFamily="18" charset="0"/>
                        </a:rPr>
                        <a:t>Gl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Times New Roman" panose="02020603050405020304" pitchFamily="18" charset="0"/>
                          <a:cs typeface="Times New Roman" panose="02020603050405020304" pitchFamily="18" charset="0"/>
                        </a:rPr>
                        <a:t>B ppm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Fe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Zn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Cu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Times New Roman" panose="02020603050405020304" pitchFamily="18" charset="0"/>
                          <a:cs typeface="Times New Roman" panose="02020603050405020304" pitchFamily="18" charset="0"/>
                        </a:rPr>
                        <a:t>Mn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135">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Total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dirty="0">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dirty="0">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dirty="0">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s-EC" sz="1600">
                        <a:effectLst/>
                        <a:latin typeface="+mj-lt"/>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2822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Variedades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40.33</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270.75</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14.08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0.91</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225.33</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822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Fertilizantes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0.33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690.08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36.75</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2.00</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27.00</a:t>
                      </a:r>
                      <a:r>
                        <a:rPr lang="es-EC" sz="1600" baseline="30000">
                          <a:solidFill>
                            <a:srgbClr val="000000"/>
                          </a:solidFill>
                          <a:effectLst/>
                          <a:latin typeface="+mj-lt"/>
                          <a:ea typeface="Times New Roman" panose="02020603050405020304" pitchFamily="18" charset="0"/>
                          <a:cs typeface="Times New Roman" panose="02020603050405020304" pitchFamily="18" charset="0"/>
                        </a:rPr>
                        <a:t>*</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28224">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Interacción</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5.33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0.75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24.08</a:t>
                      </a:r>
                      <a:r>
                        <a:rPr lang="es-EC" sz="1600" baseline="30000" dirty="0">
                          <a:solidFill>
                            <a:srgbClr val="000000"/>
                          </a:solidFill>
                          <a:effectLst/>
                          <a:latin typeface="+mj-lt"/>
                          <a:ea typeface="Times New Roman" panose="02020603050405020304" pitchFamily="18" charset="0"/>
                          <a:cs typeface="Times New Roman" panose="02020603050405020304" pitchFamily="18" charset="0"/>
                        </a:rPr>
                        <a:t>*</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0.44 </a:t>
                      </a:r>
                      <a:r>
                        <a:rPr lang="es-EC" sz="1600" baseline="30000" dirty="0" err="1">
                          <a:solidFill>
                            <a:srgbClr val="000000"/>
                          </a:solidFill>
                          <a:effectLst/>
                          <a:latin typeface="+mj-lt"/>
                          <a:ea typeface="Times New Roman" panose="02020603050405020304" pitchFamily="18" charset="0"/>
                          <a:cs typeface="Times New Roman" panose="02020603050405020304" pitchFamily="18" charset="0"/>
                        </a:rPr>
                        <a:t>ns</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16.33 </a:t>
                      </a:r>
                      <a:r>
                        <a:rPr lang="es-EC" sz="1600" baseline="30000">
                          <a:solidFill>
                            <a:srgbClr val="000000"/>
                          </a:solidFill>
                          <a:effectLst/>
                          <a:latin typeface="+mj-lt"/>
                          <a:ea typeface="Times New Roman" panose="02020603050405020304" pitchFamily="18" charset="0"/>
                          <a:cs typeface="Times New Roman" panose="02020603050405020304" pitchFamily="18" charset="0"/>
                        </a:rPr>
                        <a:t>ns</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79786">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Error Experimental</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35.58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2.25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0.11</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3.25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r h="108284">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208">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Promedios (ppm)</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44.66</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102.75</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17.58</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4.89</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27.66</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168442">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CV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4.66</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0.00</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8.53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6.78</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6.52</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309282" y="1460922"/>
            <a:ext cx="8377518" cy="1477328"/>
          </a:xfrm>
          <a:prstGeom prst="rect">
            <a:avLst/>
          </a:prstGeom>
          <a:noFill/>
        </p:spPr>
        <p:txBody>
          <a:bodyPr wrap="square" rtlCol="0">
            <a:spAutoFit/>
          </a:bodyPr>
          <a:lstStyle/>
          <a:p>
            <a:pPr algn="just"/>
            <a:r>
              <a:rPr lang="es-EC" dirty="0">
                <a:ea typeface="Calibri" panose="020F0502020204030204" pitchFamily="34" charset="0"/>
                <a:cs typeface="Times New Roman" panose="02020603050405020304" pitchFamily="18" charset="0"/>
              </a:rPr>
              <a:t>Tabla </a:t>
            </a:r>
            <a:r>
              <a:rPr lang="es-EC" dirty="0" smtClean="0">
                <a:ea typeface="Calibri" panose="020F0502020204030204" pitchFamily="34" charset="0"/>
                <a:cs typeface="Times New Roman" panose="02020603050405020304" pitchFamily="18" charset="0"/>
              </a:rPr>
              <a:t>13. </a:t>
            </a:r>
            <a:r>
              <a:rPr lang="es-EC" dirty="0">
                <a:ea typeface="Calibri" panose="020F0502020204030204" pitchFamily="34" charset="0"/>
                <a:cs typeface="Times New Roman" panose="02020603050405020304" pitchFamily="18" charset="0"/>
              </a:rPr>
              <a:t>Análisis de varianza para variables del análisis foliar en el cultivo de rosas bajo los diferentes factores y tratamientos. Invernadero del proyecto florícola de la Carrera de Ingeniería Agropecuaria de la Universidad de las Fuerzas Armadas – ESPE. Sangolquí, Ecuador.</a:t>
            </a:r>
          </a:p>
          <a:p>
            <a:endParaRPr lang="es-EC" dirty="0"/>
          </a:p>
        </p:txBody>
      </p:sp>
    </p:spTree>
    <p:extLst>
      <p:ext uri="{BB962C8B-B14F-4D97-AF65-F5344CB8AC3E}">
        <p14:creationId xmlns:p14="http://schemas.microsoft.com/office/powerpoint/2010/main" val="2369628745"/>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3670592685"/>
              </p:ext>
            </p:extLst>
          </p:nvPr>
        </p:nvGraphicFramePr>
        <p:xfrm>
          <a:off x="661736" y="1937084"/>
          <a:ext cx="8025064" cy="2991947"/>
        </p:xfrm>
        <a:graphic>
          <a:graphicData uri="http://schemas.openxmlformats.org/drawingml/2006/table">
            <a:tbl>
              <a:tblPr firstRow="1" firstCol="1" bandRow="1"/>
              <a:tblGrid>
                <a:gridCol w="2370222"/>
                <a:gridCol w="180474"/>
                <a:gridCol w="1347536"/>
                <a:gridCol w="986590"/>
                <a:gridCol w="1034716"/>
                <a:gridCol w="1010652"/>
                <a:gridCol w="1094874"/>
              </a:tblGrid>
              <a:tr h="802130">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Factores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B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Fe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Zn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Times New Roman" panose="02020603050405020304" pitchFamily="18" charset="0"/>
                          <a:cs typeface="Times New Roman" panose="02020603050405020304" pitchFamily="18" charset="0"/>
                        </a:rPr>
                        <a:t>Cu ppm </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effectLst/>
                          <a:latin typeface="+mj-lt"/>
                          <a:ea typeface="Times New Roman" panose="02020603050405020304" pitchFamily="18" charset="0"/>
                          <a:cs typeface="Times New Roman" panose="02020603050405020304" pitchFamily="18" charset="0"/>
                        </a:rPr>
                        <a:t>Mn ppm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Variedad S (V1)</a:t>
                      </a:r>
                      <a:endParaRPr lang="es-EC" sz="1600" dirty="0">
                        <a:effectLst/>
                        <a:latin typeface="+mj-lt"/>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600" dirty="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46.5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107.5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18.67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5.17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32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Variedad NF (V2)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42.83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98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16.5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4.62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23.33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FF Convencional (F1)</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6000"/>
                        </a:lnSpc>
                        <a:spcAft>
                          <a:spcPts val="0"/>
                        </a:spcAft>
                      </a:pPr>
                      <a:r>
                        <a:rPr lang="es-EC" sz="1600">
                          <a:effectLst/>
                          <a:latin typeface="+mj-lt"/>
                          <a:ea typeface="Times New Roman" panose="02020603050405020304" pitchFamily="18" charset="0"/>
                        </a:rPr>
                        <a:t> </a:t>
                      </a:r>
                    </a:p>
                  </a:txBody>
                  <a:tcPr marL="44450" marR="44450" marT="0" marB="0" anchor="b">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44.83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110.33 a</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19.33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5.3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29.17 a</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FF TMC (F2)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6000"/>
                        </a:lnSpc>
                        <a:spcAft>
                          <a:spcPts val="0"/>
                        </a:spcAft>
                      </a:pPr>
                      <a:r>
                        <a:rPr lang="es-EC" sz="1600">
                          <a:effectLst/>
                          <a:latin typeface="+mj-lt"/>
                          <a:ea typeface="Times New Roman" panose="02020603050405020304" pitchFamily="18" charset="0"/>
                        </a:rPr>
                        <a:t> </a:t>
                      </a: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44.5</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95.17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15.83 b</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4.48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26.17 b</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V1F1</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47.33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115.33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19</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5.76</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34.67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318178">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V1F2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45.67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99.67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18.33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4.57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29.33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V2F1</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600">
                        <a:effectLst/>
                        <a:latin typeface="+mj-lt"/>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42.33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105.33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19.67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4.83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23.67</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r>
              <a:tr h="267377">
                <a:tc>
                  <a:txBody>
                    <a:bodyPr/>
                    <a:lstStyle/>
                    <a:p>
                      <a:pPr algn="l">
                        <a:lnSpc>
                          <a:spcPct val="106000"/>
                        </a:lnSpc>
                        <a:spcAft>
                          <a:spcPts val="0"/>
                        </a:spcAft>
                      </a:pPr>
                      <a:r>
                        <a:rPr lang="es-EC" sz="1600" kern="1200" dirty="0">
                          <a:solidFill>
                            <a:srgbClr val="000000"/>
                          </a:solidFill>
                          <a:effectLst/>
                          <a:latin typeface="+mj-lt"/>
                          <a:ea typeface="Times New Roman" panose="02020603050405020304" pitchFamily="18" charset="0"/>
                        </a:rPr>
                        <a:t>V2F2</a:t>
                      </a:r>
                      <a:endParaRPr lang="es-EC" sz="1600" dirty="0">
                        <a:effectLst/>
                        <a:latin typeface="+mj-lt"/>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43.33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90.67</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13.33</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4.4</a:t>
                      </a:r>
                      <a:endParaRPr lang="es-EC" sz="160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23</a:t>
                      </a:r>
                      <a:endParaRPr lang="es-EC" sz="1600" dirty="0">
                        <a:effectLst/>
                        <a:latin typeface="+mj-lt"/>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661736" y="1290753"/>
            <a:ext cx="8025064" cy="646331"/>
          </a:xfrm>
          <a:prstGeom prst="rect">
            <a:avLst/>
          </a:prstGeom>
        </p:spPr>
        <p:txBody>
          <a:bodyPr wrap="square">
            <a:spAutoFit/>
          </a:bodyPr>
          <a:lstStyle/>
          <a:p>
            <a:r>
              <a:rPr lang="es-EC" dirty="0"/>
              <a:t>Tabla </a:t>
            </a:r>
            <a:r>
              <a:rPr lang="es-EC" dirty="0" smtClean="0"/>
              <a:t>14 </a:t>
            </a:r>
            <a:r>
              <a:rPr lang="es-EC" dirty="0"/>
              <a:t>Promedios y pruebas de significación de </a:t>
            </a:r>
            <a:r>
              <a:rPr lang="es-EC" dirty="0" err="1"/>
              <a:t>Scheffé</a:t>
            </a:r>
            <a:r>
              <a:rPr lang="es-EC" dirty="0"/>
              <a:t> al 5% para las variables del  análisis foliar</a:t>
            </a:r>
          </a:p>
        </p:txBody>
      </p:sp>
    </p:spTree>
    <p:extLst>
      <p:ext uri="{BB962C8B-B14F-4D97-AF65-F5344CB8AC3E}">
        <p14:creationId xmlns:p14="http://schemas.microsoft.com/office/powerpoint/2010/main" val="2864271122"/>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393655965"/>
              </p:ext>
            </p:extLst>
          </p:nvPr>
        </p:nvGraphicFramePr>
        <p:xfrm>
          <a:off x="1999829" y="2188700"/>
          <a:ext cx="5594676" cy="1348740"/>
        </p:xfrm>
        <a:graphic>
          <a:graphicData uri="http://schemas.openxmlformats.org/drawingml/2006/table">
            <a:tbl>
              <a:tblPr firstRow="1" firstCol="1" bandRow="1"/>
              <a:tblGrid>
                <a:gridCol w="1227465"/>
                <a:gridCol w="1425388"/>
                <a:gridCol w="1330111"/>
                <a:gridCol w="1611712"/>
              </a:tblGrid>
              <a:tr h="147320">
                <a:tc>
                  <a:txBody>
                    <a:bodyPr/>
                    <a:lstStyle/>
                    <a:p>
                      <a:pPr indent="252095" algn="ctr">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Tratamiento</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Beneficio bruto</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Costo variable</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Beneficio neto</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320">
                <a:tc>
                  <a:txBody>
                    <a:bodyPr/>
                    <a:lstStyle/>
                    <a:p>
                      <a:pPr indent="252095" algn="just">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V1F1</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86,42</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47,64</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38,78</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47320">
                <a:tc>
                  <a:txBody>
                    <a:bodyPr/>
                    <a:lstStyle/>
                    <a:p>
                      <a:pPr indent="252095" algn="just">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V1F2</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113,28</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51,47</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61,81</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r>
              <a:tr h="147320">
                <a:tc>
                  <a:txBody>
                    <a:bodyPr/>
                    <a:lstStyle/>
                    <a:p>
                      <a:pPr indent="252095" algn="just">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V2F1</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104,75</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47,64</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57,12</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r>
              <a:tr h="147320">
                <a:tc>
                  <a:txBody>
                    <a:bodyPr/>
                    <a:lstStyle/>
                    <a:p>
                      <a:pPr indent="252095" algn="just">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V2F2</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130,25</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51,47</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78,78</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968188" y="1542369"/>
            <a:ext cx="754785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kumimoji="0" lang="es-EC" altLang="es-EC" sz="1200" b="1" i="0" u="none" strike="noStrike" cap="none" normalizeH="0" baseline="0" dirty="0" smtClean="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abla </a:t>
            </a:r>
            <a:r>
              <a:rPr kumimoji="0" lang="es-EC" altLang="es-EC" sz="1200" b="1" i="0" u="none" strike="noStrike" cap="none" normalizeH="0" baseline="0" dirty="0" smtClean="0" bmk="_Toc50870913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 Beneficios brutos, costos variables y beneficio neto de cada uno los tratamientos en estudio</a:t>
            </a:r>
            <a:endParaRPr kumimoji="0" lang="es-EC" altLang="es-EC" sz="800" b="0" i="0" u="none" strike="noStrike" cap="none" normalizeH="0" baseline="0" dirty="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65450" y="2459590"/>
            <a:ext cx="1379649" cy="776052"/>
          </a:xfrm>
          <a:prstGeom prst="rect">
            <a:avLst/>
          </a:prstGeom>
        </p:spPr>
      </p:pic>
      <p:pic>
        <p:nvPicPr>
          <p:cNvPr id="9" name="Imagen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5400000">
            <a:off x="706732" y="2459590"/>
            <a:ext cx="1379648" cy="776051"/>
          </a:xfrm>
          <a:prstGeom prst="rect">
            <a:avLst/>
          </a:prstGeom>
        </p:spPr>
      </p:pic>
      <p:sp>
        <p:nvSpPr>
          <p:cNvPr id="10" name="Rectángulo 9"/>
          <p:cNvSpPr/>
          <p:nvPr/>
        </p:nvSpPr>
        <p:spPr>
          <a:xfrm>
            <a:off x="1008530" y="1003826"/>
            <a:ext cx="2736647" cy="369332"/>
          </a:xfrm>
          <a:prstGeom prst="rect">
            <a:avLst/>
          </a:prstGeom>
          <a:solidFill>
            <a:srgbClr val="FFCC99"/>
          </a:solidFill>
          <a:ln>
            <a:solidFill>
              <a:schemeClr val="tx2"/>
            </a:solidFill>
          </a:ln>
        </p:spPr>
        <p:txBody>
          <a:bodyPr wrap="none">
            <a:spAutoFit/>
          </a:bodyPr>
          <a:lstStyle/>
          <a:p>
            <a:pPr lvl="0"/>
            <a:r>
              <a:rPr lang="es-EC" dirty="0">
                <a:solidFill>
                  <a:srgbClr val="000000"/>
                </a:solidFill>
              </a:rPr>
              <a:t>ANÁLISIS </a:t>
            </a:r>
            <a:r>
              <a:rPr lang="es-EC" dirty="0" smtClean="0">
                <a:solidFill>
                  <a:srgbClr val="000000"/>
                </a:solidFill>
              </a:rPr>
              <a:t>ECONÓMICO</a:t>
            </a:r>
            <a:endParaRPr lang="es-EC" dirty="0">
              <a:solidFill>
                <a:srgbClr val="000000"/>
              </a:solidFill>
            </a:endParaRPr>
          </a:p>
        </p:txBody>
      </p:sp>
    </p:spTree>
    <p:extLst>
      <p:ext uri="{BB962C8B-B14F-4D97-AF65-F5344CB8AC3E}">
        <p14:creationId xmlns:p14="http://schemas.microsoft.com/office/powerpoint/2010/main" val="1216291383"/>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270971010"/>
              </p:ext>
            </p:extLst>
          </p:nvPr>
        </p:nvGraphicFramePr>
        <p:xfrm>
          <a:off x="820860" y="2002413"/>
          <a:ext cx="6887136" cy="2038255"/>
        </p:xfrm>
        <a:graphic>
          <a:graphicData uri="http://schemas.openxmlformats.org/drawingml/2006/table">
            <a:tbl>
              <a:tblPr firstRow="1" firstCol="1" bandRow="1"/>
              <a:tblGrid>
                <a:gridCol w="1249554"/>
                <a:gridCol w="1498933"/>
                <a:gridCol w="1498933"/>
                <a:gridCol w="2639716"/>
              </a:tblGrid>
              <a:tr h="633555">
                <a:tc>
                  <a:txBody>
                    <a:bodyPr/>
                    <a:lstStyle/>
                    <a:p>
                      <a:pPr indent="252095" algn="ctr">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Tratamiento</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Beneficio neto</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Costo variable</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Tratamientos dominados</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175">
                <a:tc>
                  <a:txBody>
                    <a:bodyPr/>
                    <a:lstStyle/>
                    <a:p>
                      <a:pPr indent="252095"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V2F2</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78,782</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51,468</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just">
                        <a:lnSpc>
                          <a:spcPct val="150000"/>
                        </a:lnSpc>
                      </a:pPr>
                      <a:endParaRPr lang="es-EC" sz="1100">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351175">
                <a:tc>
                  <a:txBody>
                    <a:bodyPr/>
                    <a:lstStyle/>
                    <a:p>
                      <a:pPr indent="252095"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V1F2</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61,815</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51,468</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r>
              <a:tr h="351175">
                <a:tc>
                  <a:txBody>
                    <a:bodyPr/>
                    <a:lstStyle/>
                    <a:p>
                      <a:pPr indent="252095"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V2F1</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57,116</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47,636</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a:noFill/>
                    </a:lnB>
                  </a:tcPr>
                </a:tc>
                <a:tc>
                  <a:txBody>
                    <a:bodyPr/>
                    <a:lstStyle/>
                    <a:p>
                      <a:pPr indent="252095" algn="just">
                        <a:lnSpc>
                          <a:spcPct val="150000"/>
                        </a:lnSpc>
                      </a:pPr>
                      <a:endParaRPr lang="es-EC" sz="1100" dirty="0">
                        <a:effectLst/>
                        <a:latin typeface="Calibri" panose="020F0502020204030204" pitchFamily="34" charset="0"/>
                      </a:endParaRPr>
                    </a:p>
                  </a:txBody>
                  <a:tcPr marL="44450" marR="44450" marT="0" marB="0" anchor="b">
                    <a:lnL>
                      <a:noFill/>
                    </a:lnL>
                    <a:lnR>
                      <a:noFill/>
                    </a:lnR>
                    <a:lnT>
                      <a:noFill/>
                    </a:lnT>
                    <a:lnB>
                      <a:noFill/>
                    </a:lnB>
                  </a:tcPr>
                </a:tc>
              </a:tr>
              <a:tr h="351175">
                <a:tc>
                  <a:txBody>
                    <a:bodyPr/>
                    <a:lstStyle/>
                    <a:p>
                      <a:pPr indent="252095"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V1F1</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38,779</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47,636</a:t>
                      </a:r>
                      <a:endParaRPr lang="es-EC" sz="12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EC" sz="12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457200" y="1417638"/>
            <a:ext cx="68871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Tabla 16 Análisis de dominancia de los tratamientos en estudio</a:t>
            </a:r>
            <a:endParaRPr kumimoji="0" lang="es-EC" altLang="es-EC" sz="1600" b="0" i="0" u="none" strike="noStrike" cap="none" normalizeH="0" baseline="0" dirty="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altLang="es-EC" sz="1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282577022"/>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RESULTADOS Y DISCUSIÓN</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468869506"/>
              </p:ext>
            </p:extLst>
          </p:nvPr>
        </p:nvGraphicFramePr>
        <p:xfrm>
          <a:off x="739590" y="2018982"/>
          <a:ext cx="7947211" cy="2100154"/>
        </p:xfrm>
        <a:graphic>
          <a:graphicData uri="http://schemas.openxmlformats.org/drawingml/2006/table">
            <a:tbl>
              <a:tblPr firstRow="1" firstCol="1" bandRow="1"/>
              <a:tblGrid>
                <a:gridCol w="1503526"/>
                <a:gridCol w="1288737"/>
                <a:gridCol w="1288737"/>
                <a:gridCol w="1288737"/>
                <a:gridCol w="1288737"/>
                <a:gridCol w="1288737"/>
              </a:tblGrid>
              <a:tr h="960746">
                <a:tc>
                  <a:txBody>
                    <a:bodyPr/>
                    <a:lstStyle/>
                    <a:p>
                      <a:pPr indent="252095" algn="ctr">
                        <a:lnSpc>
                          <a:spcPct val="150000"/>
                        </a:lnSpc>
                        <a:spcAft>
                          <a:spcPts val="0"/>
                        </a:spcAft>
                      </a:pPr>
                      <a:r>
                        <a:rPr lang="es-EC"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Tratamiento</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Beneficio neto</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Costo variable</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Beneficio </a:t>
                      </a: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neto marginal</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Costo </a:t>
                      </a: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variable marginal</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TRM</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043">
                <a:tc>
                  <a:txBody>
                    <a:bodyPr/>
                    <a:lstStyle/>
                    <a:p>
                      <a:pPr indent="252095" algn="just">
                        <a:lnSpc>
                          <a:spcPct val="150000"/>
                        </a:lnSpc>
                        <a:spcAft>
                          <a:spcPts val="0"/>
                        </a:spcAft>
                      </a:pPr>
                      <a:r>
                        <a:rPr lang="es-EC"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V2F2</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78,78</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51,47</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21,67</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3,83</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524043">
                <a:tc>
                  <a:txBody>
                    <a:bodyPr/>
                    <a:lstStyle/>
                    <a:p>
                      <a:pPr indent="252095" algn="just">
                        <a:lnSpc>
                          <a:spcPct val="150000"/>
                        </a:lnSpc>
                        <a:spcAft>
                          <a:spcPts val="0"/>
                        </a:spcAft>
                      </a:pPr>
                      <a:r>
                        <a:rPr lang="es-EC"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V2F1</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57,12</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47,64</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EC" sz="16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0"/>
                        </a:spcAft>
                      </a:pPr>
                      <a:r>
                        <a:rPr lang="es-EC"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EC" sz="16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CuadroTexto 6"/>
          <p:cNvSpPr txBox="1"/>
          <p:nvPr/>
        </p:nvSpPr>
        <p:spPr>
          <a:xfrm>
            <a:off x="174812" y="1616495"/>
            <a:ext cx="8969187" cy="369332"/>
          </a:xfrm>
          <a:prstGeom prst="rect">
            <a:avLst/>
          </a:prstGeom>
          <a:noFill/>
        </p:spPr>
        <p:txBody>
          <a:bodyPr wrap="square" rtlCol="0">
            <a:spAutoFit/>
          </a:bodyPr>
          <a:lstStyle/>
          <a:p>
            <a:r>
              <a:rPr lang="es-EC" dirty="0" smtClean="0"/>
              <a:t>Tabla 17 Análisis </a:t>
            </a:r>
            <a:r>
              <a:rPr lang="es-EC" dirty="0"/>
              <a:t>de marginal de los tratamientos no dominados y obtención del </a:t>
            </a:r>
            <a:r>
              <a:rPr lang="es-EC" dirty="0" smtClean="0"/>
              <a:t>TRM</a:t>
            </a:r>
            <a:endParaRPr lang="es-EC" dirty="0"/>
          </a:p>
        </p:txBody>
      </p:sp>
    </p:spTree>
    <p:extLst>
      <p:ext uri="{BB962C8B-B14F-4D97-AF65-F5344CB8AC3E}">
        <p14:creationId xmlns:p14="http://schemas.microsoft.com/office/powerpoint/2010/main" val="1162553376"/>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938463"/>
            <a:ext cx="8229600" cy="4916427"/>
          </a:xfrm>
        </p:spPr>
        <p:txBody>
          <a:bodyPr>
            <a:normAutofit/>
          </a:bodyPr>
          <a:lstStyle/>
          <a:p>
            <a:pPr marL="0" indent="0" algn="just">
              <a:buNone/>
            </a:pPr>
            <a:endParaRPr lang="es-ES" dirty="0" smtClean="0">
              <a:solidFill>
                <a:schemeClr val="tx1"/>
              </a:solidFill>
              <a:latin typeface="+mj-lt"/>
            </a:endParaRPr>
          </a:p>
          <a:p>
            <a:pPr algn="just"/>
            <a:r>
              <a:rPr lang="es-EC" dirty="0">
                <a:solidFill>
                  <a:schemeClr val="tx1"/>
                </a:solidFill>
                <a:latin typeface="+mj-lt"/>
              </a:rPr>
              <a:t>Las respuestas de las variedades Sonrisa y Night Fever no están influenciadas de forma directa a las fuentes de fertilización aplicadas, </a:t>
            </a:r>
            <a:r>
              <a:rPr lang="es-EC" dirty="0" smtClean="0">
                <a:solidFill>
                  <a:schemeClr val="tx1"/>
                </a:solidFill>
                <a:latin typeface="+mj-lt"/>
              </a:rPr>
              <a:t>debido </a:t>
            </a:r>
            <a:r>
              <a:rPr lang="es-EC" dirty="0">
                <a:solidFill>
                  <a:schemeClr val="tx1"/>
                </a:solidFill>
                <a:latin typeface="+mj-lt"/>
              </a:rPr>
              <a:t>a que existen otros factores preponderantes </a:t>
            </a:r>
            <a:r>
              <a:rPr lang="es-EC" dirty="0" smtClean="0">
                <a:solidFill>
                  <a:schemeClr val="tx1"/>
                </a:solidFill>
                <a:latin typeface="+mj-lt"/>
              </a:rPr>
              <a:t>entre ellos la </a:t>
            </a:r>
            <a:r>
              <a:rPr lang="es-EC" dirty="0">
                <a:solidFill>
                  <a:schemeClr val="tx1"/>
                </a:solidFill>
                <a:latin typeface="+mj-lt"/>
              </a:rPr>
              <a:t>genética de cada variedad, condiciones ambientales y nutricionales</a:t>
            </a:r>
            <a:r>
              <a:rPr lang="es-EC" dirty="0" smtClean="0">
                <a:solidFill>
                  <a:schemeClr val="tx1"/>
                </a:solidFill>
                <a:latin typeface="+mj-lt"/>
              </a:rPr>
              <a:t>.</a:t>
            </a:r>
          </a:p>
          <a:p>
            <a:pPr algn="just"/>
            <a:endParaRPr lang="es-ES" dirty="0" smtClean="0">
              <a:solidFill>
                <a:schemeClr val="tx1"/>
              </a:solidFill>
              <a:latin typeface="+mj-lt"/>
            </a:endParaRPr>
          </a:p>
        </p:txBody>
      </p:sp>
      <p:sp>
        <p:nvSpPr>
          <p:cNvPr id="4" name="Título 1"/>
          <p:cNvSpPr txBox="1">
            <a:spLocks/>
          </p:cNvSpPr>
          <p:nvPr/>
        </p:nvSpPr>
        <p:spPr>
          <a:xfrm>
            <a:off x="609600" y="1146412"/>
            <a:ext cx="2966113" cy="423626"/>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dirty="0"/>
          </a:p>
        </p:txBody>
      </p:sp>
      <p:sp>
        <p:nvSpPr>
          <p:cNvPr id="7" name="Título 6"/>
          <p:cNvSpPr>
            <a:spLocks noGrp="1"/>
          </p:cNvSpPr>
          <p:nvPr>
            <p:ph type="title"/>
          </p:nvPr>
        </p:nvSpPr>
        <p:spPr/>
        <p:txBody>
          <a:bodyPr/>
          <a:lstStyle/>
          <a:p>
            <a:r>
              <a:rPr lang="es-EC" dirty="0" smtClean="0">
                <a:solidFill>
                  <a:schemeClr val="tx1"/>
                </a:solidFill>
              </a:rPr>
              <a:t>CONCLUSIONES</a:t>
            </a:r>
            <a:endParaRPr lang="es-EC" dirty="0">
              <a:solidFill>
                <a:schemeClr val="tx1"/>
              </a:solidFill>
            </a:endParaRPr>
          </a:p>
        </p:txBody>
      </p:sp>
    </p:spTree>
    <p:extLst>
      <p:ext uri="{BB962C8B-B14F-4D97-AF65-F5344CB8AC3E}">
        <p14:creationId xmlns:p14="http://schemas.microsoft.com/office/powerpoint/2010/main" val="368610854"/>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CONCLUSIONES</a:t>
            </a:r>
            <a:endParaRPr lang="es-EC" dirty="0"/>
          </a:p>
        </p:txBody>
      </p:sp>
      <p:sp>
        <p:nvSpPr>
          <p:cNvPr id="3" name="Marcador de contenido 2"/>
          <p:cNvSpPr>
            <a:spLocks noGrp="1"/>
          </p:cNvSpPr>
          <p:nvPr>
            <p:ph idx="1"/>
          </p:nvPr>
        </p:nvSpPr>
        <p:spPr/>
        <p:txBody>
          <a:bodyPr/>
          <a:lstStyle/>
          <a:p>
            <a:pPr algn="just"/>
            <a:r>
              <a:rPr lang="es-EC" dirty="0">
                <a:solidFill>
                  <a:schemeClr val="tx1"/>
                </a:solidFill>
              </a:rPr>
              <a:t>En términos generales la variedad Sonrisa alcanzó el mayor largo del tallo, diámetro del tallo, largo del botón y diámetro del botón y tallos para descarte, considerando estas respuestas como un comportamiento varietal. La variedad Night Fever presentó la mayor cantidad de tallos vendibles y una mayor duración del ciclo de producción.</a:t>
            </a:r>
            <a:endParaRPr lang="es-ES" dirty="0">
              <a:solidFill>
                <a:schemeClr val="tx1"/>
              </a:solidFill>
            </a:endParaRPr>
          </a:p>
          <a:p>
            <a:pPr algn="just"/>
            <a:endParaRPr lang="es-EC" dirty="0"/>
          </a:p>
        </p:txBody>
      </p:sp>
    </p:spTree>
    <p:extLst>
      <p:ext uri="{BB962C8B-B14F-4D97-AF65-F5344CB8AC3E}">
        <p14:creationId xmlns:p14="http://schemas.microsoft.com/office/powerpoint/2010/main" val="2970610766"/>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CONCLUSIONES</a:t>
            </a:r>
            <a:endParaRPr lang="es-EC" dirty="0"/>
          </a:p>
        </p:txBody>
      </p:sp>
      <p:sp>
        <p:nvSpPr>
          <p:cNvPr id="3" name="Marcador de contenido 2"/>
          <p:cNvSpPr>
            <a:spLocks noGrp="1"/>
          </p:cNvSpPr>
          <p:nvPr>
            <p:ph idx="1"/>
          </p:nvPr>
        </p:nvSpPr>
        <p:spPr>
          <a:xfrm>
            <a:off x="457200" y="926432"/>
            <a:ext cx="8229600" cy="5199731"/>
          </a:xfrm>
        </p:spPr>
        <p:txBody>
          <a:bodyPr/>
          <a:lstStyle/>
          <a:p>
            <a:pPr algn="just"/>
            <a:r>
              <a:rPr lang="es-EC" dirty="0" smtClean="0">
                <a:solidFill>
                  <a:schemeClr val="tx1"/>
                </a:solidFill>
              </a:rPr>
              <a:t>En </a:t>
            </a:r>
            <a:r>
              <a:rPr lang="es-EC" dirty="0">
                <a:solidFill>
                  <a:schemeClr val="tx1"/>
                </a:solidFill>
              </a:rPr>
              <a:t>la evaluación </a:t>
            </a:r>
            <a:r>
              <a:rPr lang="es-EC" dirty="0" smtClean="0">
                <a:solidFill>
                  <a:schemeClr val="tx1"/>
                </a:solidFill>
              </a:rPr>
              <a:t>final </a:t>
            </a:r>
            <a:r>
              <a:rPr lang="es-EC" dirty="0">
                <a:solidFill>
                  <a:schemeClr val="tx1"/>
                </a:solidFill>
              </a:rPr>
              <a:t>la aplicación de la fuente de fertilización líquida con </a:t>
            </a:r>
            <a:r>
              <a:rPr lang="es-EC" dirty="0" smtClean="0">
                <a:solidFill>
                  <a:schemeClr val="tx1"/>
                </a:solidFill>
              </a:rPr>
              <a:t>TMC superó </a:t>
            </a:r>
            <a:r>
              <a:rPr lang="es-EC" dirty="0">
                <a:solidFill>
                  <a:schemeClr val="tx1"/>
                </a:solidFill>
              </a:rPr>
              <a:t>en </a:t>
            </a:r>
            <a:r>
              <a:rPr lang="es-EC" dirty="0" smtClean="0">
                <a:solidFill>
                  <a:schemeClr val="tx1"/>
                </a:solidFill>
              </a:rPr>
              <a:t>el, </a:t>
            </a:r>
            <a:r>
              <a:rPr lang="es-EC" dirty="0">
                <a:solidFill>
                  <a:schemeClr val="tx1"/>
                </a:solidFill>
              </a:rPr>
              <a:t>diámetro del </a:t>
            </a:r>
            <a:r>
              <a:rPr lang="es-EC" dirty="0" smtClean="0">
                <a:solidFill>
                  <a:schemeClr val="tx1"/>
                </a:solidFill>
              </a:rPr>
              <a:t>tallo y diámetro </a:t>
            </a:r>
            <a:r>
              <a:rPr lang="es-EC" dirty="0">
                <a:solidFill>
                  <a:schemeClr val="tx1"/>
                </a:solidFill>
              </a:rPr>
              <a:t>del botón </a:t>
            </a:r>
            <a:r>
              <a:rPr lang="es-EC" dirty="0" smtClean="0">
                <a:solidFill>
                  <a:schemeClr val="tx1"/>
                </a:solidFill>
              </a:rPr>
              <a:t>a </a:t>
            </a:r>
            <a:r>
              <a:rPr lang="es-EC" dirty="0">
                <a:solidFill>
                  <a:schemeClr val="tx1"/>
                </a:solidFill>
              </a:rPr>
              <a:t>la fuente de fertilización </a:t>
            </a:r>
            <a:r>
              <a:rPr lang="es-EC" dirty="0" smtClean="0">
                <a:solidFill>
                  <a:schemeClr val="tx1"/>
                </a:solidFill>
              </a:rPr>
              <a:t>convencional.</a:t>
            </a:r>
          </a:p>
          <a:p>
            <a:pPr algn="just"/>
            <a:endParaRPr lang="es-EC" dirty="0" smtClean="0">
              <a:solidFill>
                <a:schemeClr val="tx1"/>
              </a:solidFill>
            </a:endParaRPr>
          </a:p>
          <a:p>
            <a:pPr algn="just"/>
            <a:endParaRPr lang="es-EC" dirty="0">
              <a:solidFill>
                <a:schemeClr val="tx1"/>
              </a:solidFill>
            </a:endParaRPr>
          </a:p>
        </p:txBody>
      </p:sp>
    </p:spTree>
    <p:extLst>
      <p:ext uri="{BB962C8B-B14F-4D97-AF65-F5344CB8AC3E}">
        <p14:creationId xmlns:p14="http://schemas.microsoft.com/office/powerpoint/2010/main" val="481561675"/>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CONCLUSIONES</a:t>
            </a:r>
            <a:endParaRPr lang="es-EC" dirty="0"/>
          </a:p>
        </p:txBody>
      </p:sp>
      <p:sp>
        <p:nvSpPr>
          <p:cNvPr id="3" name="Marcador de contenido 2"/>
          <p:cNvSpPr>
            <a:spLocks noGrp="1"/>
          </p:cNvSpPr>
          <p:nvPr>
            <p:ph idx="1"/>
          </p:nvPr>
        </p:nvSpPr>
        <p:spPr/>
        <p:txBody>
          <a:bodyPr/>
          <a:lstStyle/>
          <a:p>
            <a:pPr algn="just"/>
            <a:r>
              <a:rPr lang="es-EC" dirty="0">
                <a:solidFill>
                  <a:schemeClr val="tx1"/>
                </a:solidFill>
              </a:rPr>
              <a:t>De acuerdo a los análisis de suelo realizados en el laboratorio, el efecto de las aplicaciones de fuentes de fertilización convencional por fertirriego de forma periódica, incrementa la conductividad eléctrica, nitratos, fósforo total, potasio disponible, boro y materia orgánica en el suelo, a comparación de la fuente de fertilización con TMC equilibra la conductividad y presenta un incrementó los contenidos de fósforo disponible, azufre, manganeso y hierro en el suelo.</a:t>
            </a:r>
          </a:p>
          <a:p>
            <a:endParaRPr lang="es-EC" dirty="0"/>
          </a:p>
        </p:txBody>
      </p:sp>
    </p:spTree>
    <p:extLst>
      <p:ext uri="{BB962C8B-B14F-4D97-AF65-F5344CB8AC3E}">
        <p14:creationId xmlns:p14="http://schemas.microsoft.com/office/powerpoint/2010/main" val="231976722"/>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CONCLUSIONES</a:t>
            </a:r>
            <a:endParaRPr lang="es-EC" dirty="0"/>
          </a:p>
        </p:txBody>
      </p:sp>
      <p:sp>
        <p:nvSpPr>
          <p:cNvPr id="3" name="Marcador de contenido 2"/>
          <p:cNvSpPr>
            <a:spLocks noGrp="1"/>
          </p:cNvSpPr>
          <p:nvPr>
            <p:ph idx="1"/>
          </p:nvPr>
        </p:nvSpPr>
        <p:spPr>
          <a:xfrm>
            <a:off x="360948" y="846138"/>
            <a:ext cx="8229600" cy="4525963"/>
          </a:xfrm>
        </p:spPr>
        <p:txBody>
          <a:bodyPr/>
          <a:lstStyle/>
          <a:p>
            <a:pPr algn="just"/>
            <a:r>
              <a:rPr lang="es-EC" dirty="0" smtClean="0">
                <a:solidFill>
                  <a:schemeClr val="tx1"/>
                </a:solidFill>
              </a:rPr>
              <a:t>En los análisis foliares de laboratorio se observó la mayor concentración de nitrógeno, potasio, calcio, magnesio, hierro, zinc, cobre y manganeso con la fuente de fertilización convencional.  </a:t>
            </a:r>
          </a:p>
        </p:txBody>
      </p:sp>
    </p:spTree>
    <p:extLst>
      <p:ext uri="{BB962C8B-B14F-4D97-AF65-F5344CB8AC3E}">
        <p14:creationId xmlns:p14="http://schemas.microsoft.com/office/powerpoint/2010/main" val="3184222195"/>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REVISIÓN DE LITERATURA</a:t>
            </a:r>
            <a:endParaRPr lang="es-EC" dirty="0"/>
          </a:p>
        </p:txBody>
      </p:sp>
      <p:sp>
        <p:nvSpPr>
          <p:cNvPr id="3" name="Marcador de contenido 2"/>
          <p:cNvSpPr>
            <a:spLocks noGrp="1"/>
          </p:cNvSpPr>
          <p:nvPr>
            <p:ph idx="1"/>
          </p:nvPr>
        </p:nvSpPr>
        <p:spPr/>
        <p:txBody>
          <a:bodyPr/>
          <a:lstStyle/>
          <a:p>
            <a:pPr marL="0" indent="0">
              <a:buNone/>
            </a:pPr>
            <a:r>
              <a:rPr lang="es-EC" b="1" dirty="0" smtClean="0">
                <a:solidFill>
                  <a:schemeClr val="tx1"/>
                </a:solidFill>
              </a:rPr>
              <a:t>Variedades </a:t>
            </a:r>
            <a:r>
              <a:rPr lang="es-EC" b="1" dirty="0">
                <a:solidFill>
                  <a:schemeClr val="tx1"/>
                </a:solidFill>
              </a:rPr>
              <a:t>de rosa a ser evaluadas en la investigación</a:t>
            </a:r>
          </a:p>
        </p:txBody>
      </p:sp>
      <p:pic>
        <p:nvPicPr>
          <p:cNvPr id="5" name="Imagen 4"/>
          <p:cNvPicPr>
            <a:picLocks noChangeAspect="1"/>
          </p:cNvPicPr>
          <p:nvPr/>
        </p:nvPicPr>
        <p:blipFill>
          <a:blip r:embed="rId2"/>
          <a:stretch>
            <a:fillRect/>
          </a:stretch>
        </p:blipFill>
        <p:spPr>
          <a:xfrm>
            <a:off x="1476762" y="2278202"/>
            <a:ext cx="2261519" cy="2369553"/>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4188758" y="2278201"/>
            <a:ext cx="2817159" cy="2369553"/>
          </a:xfrm>
          <a:prstGeom prst="rect">
            <a:avLst/>
          </a:prstGeom>
          <a:noFill/>
          <a:ln>
            <a:noFill/>
          </a:ln>
        </p:spPr>
      </p:pic>
      <p:sp>
        <p:nvSpPr>
          <p:cNvPr id="7" name="Rectángulo 6"/>
          <p:cNvSpPr/>
          <p:nvPr/>
        </p:nvSpPr>
        <p:spPr>
          <a:xfrm>
            <a:off x="1476762" y="5002306"/>
            <a:ext cx="2261519" cy="510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Variedad </a:t>
            </a:r>
            <a:r>
              <a:rPr lang="es-EC" b="1" dirty="0">
                <a:solidFill>
                  <a:schemeClr val="tx1"/>
                </a:solidFill>
              </a:rPr>
              <a:t>Sonrisa </a:t>
            </a:r>
            <a:endParaRPr lang="es-EC" dirty="0">
              <a:solidFill>
                <a:schemeClr val="tx1"/>
              </a:solidFill>
            </a:endParaRPr>
          </a:p>
        </p:txBody>
      </p:sp>
      <p:sp>
        <p:nvSpPr>
          <p:cNvPr id="8" name="Rectángulo 7"/>
          <p:cNvSpPr/>
          <p:nvPr/>
        </p:nvSpPr>
        <p:spPr>
          <a:xfrm>
            <a:off x="4466577" y="5002306"/>
            <a:ext cx="2539340" cy="510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Variedad Night Fever</a:t>
            </a:r>
            <a:endParaRPr lang="es-EC" dirty="0">
              <a:solidFill>
                <a:schemeClr val="tx1"/>
              </a:solidFill>
            </a:endParaRPr>
          </a:p>
        </p:txBody>
      </p:sp>
    </p:spTree>
    <p:extLst>
      <p:ext uri="{BB962C8B-B14F-4D97-AF65-F5344CB8AC3E}">
        <p14:creationId xmlns:p14="http://schemas.microsoft.com/office/powerpoint/2010/main" val="936744339"/>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CONCLUSIONES</a:t>
            </a:r>
            <a:endParaRPr lang="es-EC" dirty="0"/>
          </a:p>
        </p:txBody>
      </p:sp>
      <p:sp>
        <p:nvSpPr>
          <p:cNvPr id="3" name="Marcador de contenido 2"/>
          <p:cNvSpPr>
            <a:spLocks noGrp="1"/>
          </p:cNvSpPr>
          <p:nvPr>
            <p:ph idx="1"/>
          </p:nvPr>
        </p:nvSpPr>
        <p:spPr/>
        <p:txBody>
          <a:bodyPr/>
          <a:lstStyle/>
          <a:p>
            <a:pPr algn="just"/>
            <a:r>
              <a:rPr lang="es-EC" dirty="0">
                <a:solidFill>
                  <a:schemeClr val="tx1"/>
                </a:solidFill>
              </a:rPr>
              <a:t>La utilización de fórmulas estándar para la fertilización de rosas, en el presente estudio no logra llegar a los niveles óptimos recomendados en los análisis foliares realizados en el laboratorio, por lo que se concluye que debemos adaptar y ajustar a las condiciones ambientales del medio ecuatoriano reajustando las cantidades de ppm. En los macro elementos: N, P, K hasta alcanzar los rangos promedios establecidos.</a:t>
            </a:r>
          </a:p>
          <a:p>
            <a:endParaRPr lang="es-EC" dirty="0"/>
          </a:p>
        </p:txBody>
      </p:sp>
    </p:spTree>
    <p:extLst>
      <p:ext uri="{BB962C8B-B14F-4D97-AF65-F5344CB8AC3E}">
        <p14:creationId xmlns:p14="http://schemas.microsoft.com/office/powerpoint/2010/main" val="127044165"/>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CONCLUSIONES</a:t>
            </a:r>
          </a:p>
        </p:txBody>
      </p:sp>
      <p:sp>
        <p:nvSpPr>
          <p:cNvPr id="3" name="Marcador de contenido 2"/>
          <p:cNvSpPr>
            <a:spLocks noGrp="1"/>
          </p:cNvSpPr>
          <p:nvPr>
            <p:ph idx="1"/>
          </p:nvPr>
        </p:nvSpPr>
        <p:spPr>
          <a:xfrm>
            <a:off x="457200" y="1094874"/>
            <a:ext cx="8229600" cy="4525963"/>
          </a:xfrm>
        </p:spPr>
        <p:txBody>
          <a:bodyPr/>
          <a:lstStyle/>
          <a:p>
            <a:pPr algn="just"/>
            <a:r>
              <a:rPr lang="es-EC" dirty="0" smtClean="0">
                <a:solidFill>
                  <a:schemeClr val="tx1"/>
                </a:solidFill>
              </a:rPr>
              <a:t>Los </a:t>
            </a:r>
            <a:r>
              <a:rPr lang="es-EC" dirty="0">
                <a:solidFill>
                  <a:schemeClr val="tx1"/>
                </a:solidFill>
              </a:rPr>
              <a:t>fertilizantes con tecnología de micro carbono son una alternativa rentable en el cultivo de rosas, ya que en el análisis de costo beneficio del cambio de tecnología el tratamiento variedad Night Fever con la fuente de fertilización líquida con TMC presenta un incremento en la tasa de retorno marginal de $5.65 adicional.  </a:t>
            </a:r>
          </a:p>
          <a:p>
            <a:endParaRPr lang="es-EC" dirty="0"/>
          </a:p>
        </p:txBody>
      </p:sp>
    </p:spTree>
    <p:extLst>
      <p:ext uri="{BB962C8B-B14F-4D97-AF65-F5344CB8AC3E}">
        <p14:creationId xmlns:p14="http://schemas.microsoft.com/office/powerpoint/2010/main" val="1708602947"/>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68362"/>
          </a:xfrm>
        </p:spPr>
        <p:txBody>
          <a:bodyPr/>
          <a:lstStyle/>
          <a:p>
            <a:r>
              <a:rPr lang="es-EC" dirty="0" smtClean="0">
                <a:solidFill>
                  <a:schemeClr val="tx1"/>
                </a:solidFill>
              </a:rPr>
              <a:t>RECOMENDACIONES</a:t>
            </a:r>
            <a:endParaRPr lang="es-EC" dirty="0">
              <a:solidFill>
                <a:schemeClr val="tx1"/>
              </a:solidFill>
            </a:endParaRPr>
          </a:p>
        </p:txBody>
      </p:sp>
      <p:sp>
        <p:nvSpPr>
          <p:cNvPr id="3" name="Marcador de contenido 2"/>
          <p:cNvSpPr>
            <a:spLocks noGrp="1"/>
          </p:cNvSpPr>
          <p:nvPr>
            <p:ph idx="1"/>
          </p:nvPr>
        </p:nvSpPr>
        <p:spPr>
          <a:xfrm>
            <a:off x="457200" y="1143000"/>
            <a:ext cx="8229600" cy="4983163"/>
          </a:xfrm>
        </p:spPr>
        <p:txBody>
          <a:bodyPr/>
          <a:lstStyle/>
          <a:p>
            <a:pPr algn="just"/>
            <a:r>
              <a:rPr lang="es-EC" dirty="0">
                <a:solidFill>
                  <a:schemeClr val="tx1"/>
                </a:solidFill>
              </a:rPr>
              <a:t>Investigar el requerimiento nutricional de la mayor parte de variedades de rosas con el fin de obtener una mejor respuesta genética</a:t>
            </a:r>
            <a:r>
              <a:rPr lang="es-EC" dirty="0" smtClean="0">
                <a:solidFill>
                  <a:schemeClr val="tx1"/>
                </a:solidFill>
              </a:rPr>
              <a:t>.</a:t>
            </a:r>
          </a:p>
          <a:p>
            <a:pPr marL="0" indent="0" algn="just">
              <a:buNone/>
            </a:pPr>
            <a:endParaRPr lang="es-EC" dirty="0" smtClean="0">
              <a:solidFill>
                <a:schemeClr val="tx1"/>
              </a:solidFill>
            </a:endParaRPr>
          </a:p>
          <a:p>
            <a:pPr algn="just"/>
            <a:r>
              <a:rPr lang="es-EC" dirty="0">
                <a:solidFill>
                  <a:schemeClr val="tx1"/>
                </a:solidFill>
              </a:rPr>
              <a:t>El resultado de los análisis foliares es fundamental en el seguimiento nutricional del cultivo de rosas, sin embargo si se observa deficiencias o valores por debajo a los </a:t>
            </a:r>
            <a:r>
              <a:rPr lang="es-EC" dirty="0" smtClean="0">
                <a:solidFill>
                  <a:schemeClr val="tx1"/>
                </a:solidFill>
              </a:rPr>
              <a:t>recomendados se debe realizar un diagnostico nutricional para ajustar </a:t>
            </a:r>
            <a:r>
              <a:rPr lang="es-EC" dirty="0">
                <a:solidFill>
                  <a:schemeClr val="tx1"/>
                </a:solidFill>
              </a:rPr>
              <a:t>la fórmula de fertirriego.</a:t>
            </a:r>
          </a:p>
          <a:p>
            <a:pPr marL="0" indent="0">
              <a:buNone/>
            </a:pPr>
            <a:endParaRPr lang="es-EC" dirty="0">
              <a:solidFill>
                <a:schemeClr val="tx1"/>
              </a:solidFill>
            </a:endParaRPr>
          </a:p>
          <a:p>
            <a:endParaRPr lang="es-EC" dirty="0"/>
          </a:p>
        </p:txBody>
      </p:sp>
    </p:spTree>
    <p:extLst>
      <p:ext uri="{BB962C8B-B14F-4D97-AF65-F5344CB8AC3E}">
        <p14:creationId xmlns:p14="http://schemas.microsoft.com/office/powerpoint/2010/main" val="2519724471"/>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28520"/>
          </a:xfrm>
        </p:spPr>
        <p:txBody>
          <a:bodyPr/>
          <a:lstStyle/>
          <a:p>
            <a:r>
              <a:rPr lang="es-EC" dirty="0">
                <a:solidFill>
                  <a:schemeClr val="tx1"/>
                </a:solidFill>
              </a:rPr>
              <a:t>RECOMENDACIONES</a:t>
            </a:r>
            <a:endParaRPr lang="es-EC" dirty="0"/>
          </a:p>
        </p:txBody>
      </p:sp>
      <p:sp>
        <p:nvSpPr>
          <p:cNvPr id="3" name="Marcador de contenido 2"/>
          <p:cNvSpPr>
            <a:spLocks noGrp="1"/>
          </p:cNvSpPr>
          <p:nvPr>
            <p:ph idx="1"/>
          </p:nvPr>
        </p:nvSpPr>
        <p:spPr/>
        <p:txBody>
          <a:bodyPr/>
          <a:lstStyle/>
          <a:p>
            <a:pPr algn="just"/>
            <a:r>
              <a:rPr lang="es-EC" dirty="0">
                <a:solidFill>
                  <a:schemeClr val="tx1"/>
                </a:solidFill>
              </a:rPr>
              <a:t>Realizar los ajustes pertinentes de </a:t>
            </a:r>
            <a:r>
              <a:rPr lang="es-EC" dirty="0" smtClean="0">
                <a:solidFill>
                  <a:schemeClr val="tx1"/>
                </a:solidFill>
              </a:rPr>
              <a:t>las </a:t>
            </a:r>
            <a:r>
              <a:rPr lang="es-EC" dirty="0">
                <a:solidFill>
                  <a:schemeClr val="tx1"/>
                </a:solidFill>
              </a:rPr>
              <a:t>fórmulas estándar al momento de utilizar en una determinada localidad, tomando en cuenta el factor climático </a:t>
            </a:r>
            <a:r>
              <a:rPr lang="es-EC" dirty="0" smtClean="0">
                <a:solidFill>
                  <a:schemeClr val="tx1"/>
                </a:solidFill>
              </a:rPr>
              <a:t>y </a:t>
            </a:r>
            <a:r>
              <a:rPr lang="es-EC" dirty="0">
                <a:solidFill>
                  <a:schemeClr val="tx1"/>
                </a:solidFill>
              </a:rPr>
              <a:t>los requerimientos de cada variedad.</a:t>
            </a:r>
          </a:p>
          <a:p>
            <a:pPr marL="0" indent="0" algn="just">
              <a:buNone/>
            </a:pPr>
            <a:endParaRPr lang="es-EC" dirty="0" smtClean="0">
              <a:solidFill>
                <a:schemeClr val="tx1"/>
              </a:solidFill>
            </a:endParaRPr>
          </a:p>
          <a:p>
            <a:pPr algn="just"/>
            <a:r>
              <a:rPr lang="es-EC" dirty="0" smtClean="0">
                <a:solidFill>
                  <a:schemeClr val="tx1"/>
                </a:solidFill>
              </a:rPr>
              <a:t>Al </a:t>
            </a:r>
            <a:r>
              <a:rPr lang="es-EC" dirty="0">
                <a:solidFill>
                  <a:schemeClr val="tx1"/>
                </a:solidFill>
              </a:rPr>
              <a:t>momento de hacer un cambio en las fuentes de fertilización, se debe tomar en </a:t>
            </a:r>
            <a:r>
              <a:rPr lang="es-EC" dirty="0" smtClean="0">
                <a:solidFill>
                  <a:schemeClr val="tx1"/>
                </a:solidFill>
              </a:rPr>
              <a:t>cuenta </a:t>
            </a:r>
            <a:r>
              <a:rPr lang="es-EC" dirty="0">
                <a:solidFill>
                  <a:schemeClr val="tx1"/>
                </a:solidFill>
              </a:rPr>
              <a:t>hacer un análisis comparativo del costo beneficio de las dos tecnologías estudiadas, para que se opte por la que mayor utilidad y rentabilidad les dé.</a:t>
            </a:r>
          </a:p>
          <a:p>
            <a:endParaRPr lang="es-EC" dirty="0"/>
          </a:p>
        </p:txBody>
      </p:sp>
    </p:spTree>
    <p:extLst>
      <p:ext uri="{BB962C8B-B14F-4D97-AF65-F5344CB8AC3E}">
        <p14:creationId xmlns:p14="http://schemas.microsoft.com/office/powerpoint/2010/main" val="1326679949"/>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5247" y="2057401"/>
            <a:ext cx="3550024" cy="847164"/>
          </a:xfrm>
        </p:spPr>
        <p:txBody>
          <a:bodyPr/>
          <a:lstStyle/>
          <a:p>
            <a:r>
              <a:rPr lang="es-EC" sz="5400" dirty="0" smtClean="0">
                <a:solidFill>
                  <a:schemeClr val="tx1"/>
                </a:solidFill>
              </a:rPr>
              <a:t>GRACIAS</a:t>
            </a:r>
            <a:endParaRPr lang="es-EC" sz="5400" dirty="0">
              <a:solidFill>
                <a:schemeClr val="tx1"/>
              </a:solidFill>
            </a:endParaRPr>
          </a:p>
        </p:txBody>
      </p:sp>
      <p:pic>
        <p:nvPicPr>
          <p:cNvPr id="4" name="Imagen 3"/>
          <p:cNvPicPr>
            <a:picLocks noChangeAspect="1"/>
          </p:cNvPicPr>
          <p:nvPr/>
        </p:nvPicPr>
        <p:blipFill>
          <a:blip r:embed="rId2"/>
          <a:stretch>
            <a:fillRect/>
          </a:stretch>
        </p:blipFill>
        <p:spPr>
          <a:xfrm>
            <a:off x="3823321" y="3186952"/>
            <a:ext cx="1873875" cy="1922930"/>
          </a:xfrm>
          <a:prstGeom prst="rect">
            <a:avLst/>
          </a:prstGeom>
        </p:spPr>
      </p:pic>
      <p:pic>
        <p:nvPicPr>
          <p:cNvPr id="5" name="Imagen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523" r="18181"/>
          <a:stretch/>
        </p:blipFill>
        <p:spPr>
          <a:xfrm rot="5400000">
            <a:off x="5495489" y="3482788"/>
            <a:ext cx="1734671" cy="1331257"/>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14793" t="18304" r="37633" b="8996"/>
          <a:stretch/>
        </p:blipFill>
        <p:spPr>
          <a:xfrm rot="5400000">
            <a:off x="6906664" y="3402871"/>
            <a:ext cx="1734670" cy="1491094"/>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5083" r="19806"/>
          <a:stretch/>
        </p:blipFill>
        <p:spPr>
          <a:xfrm>
            <a:off x="167961" y="3277585"/>
            <a:ext cx="2319745" cy="1738167"/>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l="24935" r="12003"/>
          <a:stretch/>
        </p:blipFill>
        <p:spPr>
          <a:xfrm>
            <a:off x="2487706" y="3277585"/>
            <a:ext cx="1461513" cy="1738167"/>
          </a:xfrm>
          <a:prstGeom prst="rect">
            <a:avLst/>
          </a:prstGeom>
        </p:spPr>
      </p:pic>
      <p:pic>
        <p:nvPicPr>
          <p:cNvPr id="24578" name="Imagen 1" descr="Tarjeta presentacion digital S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68" r="66812" b="26494"/>
          <a:stretch/>
        </p:blipFill>
        <p:spPr bwMode="auto">
          <a:xfrm>
            <a:off x="3949219" y="5307676"/>
            <a:ext cx="729883" cy="72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Image result for bio huma netic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0258" y="5204011"/>
            <a:ext cx="933637" cy="93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36099"/>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4976" y="274638"/>
            <a:ext cx="6521824" cy="505291"/>
          </a:xfrm>
        </p:spPr>
        <p:txBody>
          <a:bodyPr/>
          <a:lstStyle/>
          <a:p>
            <a:r>
              <a:rPr lang="es-EC" sz="2400" dirty="0">
                <a:solidFill>
                  <a:schemeClr val="tx1"/>
                </a:solidFill>
              </a:rPr>
              <a:t>REVISIÓN DE LITERATURA</a:t>
            </a:r>
            <a:endParaRPr lang="es-EC" sz="2400" dirty="0"/>
          </a:p>
        </p:txBody>
      </p:sp>
      <p:pic>
        <p:nvPicPr>
          <p:cNvPr id="49" name="Marcador de contenido 48"/>
          <p:cNvPicPr>
            <a:picLocks noGrp="1" noChangeAspect="1"/>
          </p:cNvPicPr>
          <p:nvPr>
            <p:ph idx="1"/>
          </p:nvPr>
        </p:nvPicPr>
        <p:blipFill>
          <a:blip r:embed="rId2"/>
          <a:stretch>
            <a:fillRect/>
          </a:stretch>
        </p:blipFill>
        <p:spPr>
          <a:xfrm>
            <a:off x="823950" y="1662722"/>
            <a:ext cx="6016921" cy="4222883"/>
          </a:xfrm>
          <a:prstGeom prst="rect">
            <a:avLst/>
          </a:prstGeom>
        </p:spPr>
      </p:pic>
      <p:sp>
        <p:nvSpPr>
          <p:cNvPr id="50" name="Rectángulo redondeado 49"/>
          <p:cNvSpPr/>
          <p:nvPr/>
        </p:nvSpPr>
        <p:spPr>
          <a:xfrm>
            <a:off x="948017" y="1583152"/>
            <a:ext cx="1008529" cy="787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Aire</a:t>
            </a:r>
            <a:endParaRPr lang="es-EC" dirty="0"/>
          </a:p>
        </p:txBody>
      </p:sp>
      <p:sp>
        <p:nvSpPr>
          <p:cNvPr id="51" name="Rectángulo redondeado 50"/>
          <p:cNvSpPr/>
          <p:nvPr/>
        </p:nvSpPr>
        <p:spPr>
          <a:xfrm>
            <a:off x="2080612" y="1583152"/>
            <a:ext cx="1976719" cy="7876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solidFill>
                  <a:schemeClr val="tx1"/>
                </a:solidFill>
              </a:rPr>
              <a:t>Petróleo</a:t>
            </a:r>
          </a:p>
          <a:p>
            <a:pPr algn="ctr"/>
            <a:r>
              <a:rPr lang="es-EC" dirty="0" smtClean="0">
                <a:solidFill>
                  <a:schemeClr val="tx1"/>
                </a:solidFill>
              </a:rPr>
              <a:t> gases naturales carbón</a:t>
            </a:r>
            <a:endParaRPr lang="es-EC" dirty="0">
              <a:solidFill>
                <a:schemeClr val="tx1"/>
              </a:solidFill>
            </a:endParaRPr>
          </a:p>
        </p:txBody>
      </p:sp>
      <p:sp>
        <p:nvSpPr>
          <p:cNvPr id="53" name="CuadroTexto 52"/>
          <p:cNvSpPr txBox="1"/>
          <p:nvPr/>
        </p:nvSpPr>
        <p:spPr>
          <a:xfrm>
            <a:off x="948017" y="5885605"/>
            <a:ext cx="3805517" cy="307777"/>
          </a:xfrm>
          <a:prstGeom prst="rect">
            <a:avLst/>
          </a:prstGeom>
          <a:noFill/>
        </p:spPr>
        <p:txBody>
          <a:bodyPr wrap="square" rtlCol="0">
            <a:spAutoFit/>
          </a:bodyPr>
          <a:lstStyle/>
          <a:p>
            <a:r>
              <a:rPr lang="es-EC" sz="1400" dirty="0" smtClean="0"/>
              <a:t>Fuente: (Navarro &amp; Simón.,2013)</a:t>
            </a:r>
            <a:endParaRPr lang="es-EC" sz="1400" dirty="0"/>
          </a:p>
        </p:txBody>
      </p:sp>
      <p:sp>
        <p:nvSpPr>
          <p:cNvPr id="54" name="CuadroTexto 53"/>
          <p:cNvSpPr txBox="1"/>
          <p:nvPr/>
        </p:nvSpPr>
        <p:spPr>
          <a:xfrm>
            <a:off x="948016" y="866274"/>
            <a:ext cx="5892855" cy="369332"/>
          </a:xfrm>
          <a:prstGeom prst="rect">
            <a:avLst/>
          </a:prstGeom>
          <a:noFill/>
        </p:spPr>
        <p:txBody>
          <a:bodyPr wrap="square" rtlCol="0">
            <a:spAutoFit/>
          </a:bodyPr>
          <a:lstStyle/>
          <a:p>
            <a:r>
              <a:rPr lang="es-EC" dirty="0" smtClean="0"/>
              <a:t>FUENTES DE FERTILIZACIÓN CONVENCIONAL</a:t>
            </a:r>
            <a:endParaRPr lang="es-EC" dirty="0"/>
          </a:p>
        </p:txBody>
      </p:sp>
      <p:sp>
        <p:nvSpPr>
          <p:cNvPr id="3" name="Rectángulo redondeado 2"/>
          <p:cNvSpPr/>
          <p:nvPr/>
        </p:nvSpPr>
        <p:spPr>
          <a:xfrm>
            <a:off x="4867833" y="4748823"/>
            <a:ext cx="1183343" cy="1728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000" dirty="0" smtClean="0"/>
              <a:t>Siglo </a:t>
            </a:r>
            <a:r>
              <a:rPr lang="es-EC" sz="1000" dirty="0" err="1" smtClean="0"/>
              <a:t>XlX</a:t>
            </a:r>
            <a:r>
              <a:rPr lang="es-EC" sz="1000" dirty="0" smtClean="0"/>
              <a:t> (1903)</a:t>
            </a:r>
            <a:endParaRPr lang="es-EC" sz="1000" dirty="0"/>
          </a:p>
        </p:txBody>
      </p:sp>
    </p:spTree>
    <p:extLst>
      <p:ext uri="{BB962C8B-B14F-4D97-AF65-F5344CB8AC3E}">
        <p14:creationId xmlns:p14="http://schemas.microsoft.com/office/powerpoint/2010/main" val="2155753412"/>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74233"/>
          </a:xfrm>
        </p:spPr>
        <p:txBody>
          <a:bodyPr/>
          <a:lstStyle/>
          <a:p>
            <a:r>
              <a:rPr lang="es-EC" sz="2400" dirty="0" smtClean="0">
                <a:solidFill>
                  <a:schemeClr val="tx1"/>
                </a:solidFill>
              </a:rPr>
              <a:t>REVISIÓN DE LITERATURA</a:t>
            </a:r>
            <a:endParaRPr lang="es-EC" sz="2400" dirty="0">
              <a:solidFill>
                <a:schemeClr val="tx1"/>
              </a:solidFill>
            </a:endParaRPr>
          </a:p>
        </p:txBody>
      </p:sp>
      <p:pic>
        <p:nvPicPr>
          <p:cNvPr id="6" name="Marcador de contenido 5"/>
          <p:cNvPicPr>
            <a:picLocks noGrp="1" noChangeAspect="1"/>
          </p:cNvPicPr>
          <p:nvPr>
            <p:ph idx="1"/>
          </p:nvPr>
        </p:nvPicPr>
        <p:blipFill>
          <a:blip r:embed="rId2"/>
          <a:stretch>
            <a:fillRect/>
          </a:stretch>
        </p:blipFill>
        <p:spPr>
          <a:xfrm>
            <a:off x="457200" y="1477123"/>
            <a:ext cx="8229599" cy="4177856"/>
          </a:xfrm>
          <a:prstGeom prst="rect">
            <a:avLst/>
          </a:prstGeom>
        </p:spPr>
      </p:pic>
      <p:sp>
        <p:nvSpPr>
          <p:cNvPr id="8" name="CuadroTexto 7"/>
          <p:cNvSpPr txBox="1"/>
          <p:nvPr/>
        </p:nvSpPr>
        <p:spPr>
          <a:xfrm>
            <a:off x="793376" y="5768788"/>
            <a:ext cx="2770095" cy="338554"/>
          </a:xfrm>
          <a:prstGeom prst="rect">
            <a:avLst/>
          </a:prstGeom>
          <a:noFill/>
        </p:spPr>
        <p:txBody>
          <a:bodyPr wrap="square" rtlCol="0">
            <a:spAutoFit/>
          </a:bodyPr>
          <a:lstStyle/>
          <a:p>
            <a:r>
              <a:rPr lang="es-EC" sz="1600" dirty="0" smtClean="0"/>
              <a:t>Fuente: (Campos, M.,2017)</a:t>
            </a:r>
            <a:endParaRPr lang="es-EC" sz="1600" dirty="0"/>
          </a:p>
        </p:txBody>
      </p:sp>
      <p:sp>
        <p:nvSpPr>
          <p:cNvPr id="9" name="CuadroTexto 8"/>
          <p:cNvSpPr txBox="1"/>
          <p:nvPr/>
        </p:nvSpPr>
        <p:spPr>
          <a:xfrm>
            <a:off x="551329" y="1048871"/>
            <a:ext cx="7449671" cy="369332"/>
          </a:xfrm>
          <a:prstGeom prst="rect">
            <a:avLst/>
          </a:prstGeom>
          <a:noFill/>
        </p:spPr>
        <p:txBody>
          <a:bodyPr wrap="square" rtlCol="0">
            <a:spAutoFit/>
          </a:bodyPr>
          <a:lstStyle/>
          <a:p>
            <a:r>
              <a:rPr lang="es-EC" dirty="0"/>
              <a:t>De la </a:t>
            </a:r>
            <a:r>
              <a:rPr lang="es-EC" dirty="0" err="1"/>
              <a:t>leonardita</a:t>
            </a:r>
            <a:r>
              <a:rPr lang="es-EC" dirty="0"/>
              <a:t> a Tecnología Micro Carbono (TMC™ )</a:t>
            </a:r>
          </a:p>
        </p:txBody>
      </p:sp>
      <p:sp>
        <p:nvSpPr>
          <p:cNvPr id="3" name="Rectángulo redondeado 2"/>
          <p:cNvSpPr/>
          <p:nvPr/>
        </p:nvSpPr>
        <p:spPr>
          <a:xfrm>
            <a:off x="672353" y="1397571"/>
            <a:ext cx="4921624" cy="34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Dr. </a:t>
            </a:r>
            <a:r>
              <a:rPr lang="es-EC" dirty="0" err="1" smtClean="0"/>
              <a:t>Jordan</a:t>
            </a:r>
            <a:r>
              <a:rPr lang="es-EC" dirty="0" smtClean="0"/>
              <a:t> </a:t>
            </a:r>
            <a:r>
              <a:rPr lang="es-EC" dirty="0" err="1" smtClean="0"/>
              <a:t>Smit</a:t>
            </a:r>
            <a:r>
              <a:rPr lang="es-EC" dirty="0" smtClean="0"/>
              <a:t>, Don </a:t>
            </a:r>
            <a:r>
              <a:rPr lang="es-EC" dirty="0" err="1" smtClean="0"/>
              <a:t>Organ</a:t>
            </a:r>
            <a:r>
              <a:rPr lang="es-EC" dirty="0" smtClean="0"/>
              <a:t> y </a:t>
            </a:r>
            <a:r>
              <a:rPr lang="es-EC" dirty="0" err="1" smtClean="0"/>
              <a:t>Delworth</a:t>
            </a:r>
            <a:r>
              <a:rPr lang="es-EC" dirty="0" smtClean="0"/>
              <a:t> (1973)</a:t>
            </a:r>
            <a:endParaRPr lang="es-EC" dirty="0"/>
          </a:p>
        </p:txBody>
      </p:sp>
      <p:sp>
        <p:nvSpPr>
          <p:cNvPr id="10" name="Rectángulo redondeado 9"/>
          <p:cNvSpPr/>
          <p:nvPr/>
        </p:nvSpPr>
        <p:spPr>
          <a:xfrm>
            <a:off x="672353" y="5294598"/>
            <a:ext cx="4921624" cy="34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Dr. </a:t>
            </a:r>
            <a:r>
              <a:rPr lang="es-EC" dirty="0" err="1" smtClean="0"/>
              <a:t>Susburst</a:t>
            </a:r>
            <a:r>
              <a:rPr lang="es-EC" dirty="0" smtClean="0"/>
              <a:t> descubre el proceso (1981)</a:t>
            </a:r>
            <a:endParaRPr lang="es-EC" dirty="0"/>
          </a:p>
        </p:txBody>
      </p:sp>
    </p:spTree>
    <p:extLst>
      <p:ext uri="{BB962C8B-B14F-4D97-AF65-F5344CB8AC3E}">
        <p14:creationId xmlns:p14="http://schemas.microsoft.com/office/powerpoint/2010/main" val="1752917508"/>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C" dirty="0" smtClean="0">
                <a:solidFill>
                  <a:schemeClr val="tx1"/>
                </a:solidFill>
              </a:rPr>
              <a:t>OBJETIVO GENERAL</a:t>
            </a:r>
            <a:endParaRPr lang="es-EC" dirty="0">
              <a:solidFill>
                <a:schemeClr val="tx1"/>
              </a:solidFill>
            </a:endParaRPr>
          </a:p>
        </p:txBody>
      </p:sp>
      <p:sp>
        <p:nvSpPr>
          <p:cNvPr id="6" name="Marcador de contenido 5"/>
          <p:cNvSpPr>
            <a:spLocks noGrp="1"/>
          </p:cNvSpPr>
          <p:nvPr>
            <p:ph idx="1"/>
          </p:nvPr>
        </p:nvSpPr>
        <p:spPr/>
        <p:txBody>
          <a:bodyPr/>
          <a:lstStyle/>
          <a:p>
            <a:r>
              <a:rPr lang="es-EC" sz="2800" dirty="0">
                <a:solidFill>
                  <a:schemeClr val="tx1"/>
                </a:solidFill>
              </a:rPr>
              <a:t>Evaluar la respuesta de dos variedades de rosas (Night Fever y Sonrisa) a la aplicación de dos fuentes de fertilización: hidrosoluble convencional y líquida con Tecnología de Micro Carbono </a:t>
            </a:r>
            <a:r>
              <a:rPr lang="es-EC" sz="2800" baseline="30000" dirty="0">
                <a:solidFill>
                  <a:schemeClr val="tx1"/>
                </a:solidFill>
              </a:rPr>
              <a:t>TM</a:t>
            </a:r>
            <a:r>
              <a:rPr lang="es-EC" sz="2800" dirty="0">
                <a:solidFill>
                  <a:schemeClr val="tx1"/>
                </a:solidFill>
              </a:rPr>
              <a:t> en el cantón Rumiñahui, Pichincha, Ecuador</a:t>
            </a:r>
          </a:p>
        </p:txBody>
      </p:sp>
    </p:spTree>
    <p:extLst>
      <p:ext uri="{BB962C8B-B14F-4D97-AF65-F5344CB8AC3E}">
        <p14:creationId xmlns:p14="http://schemas.microsoft.com/office/powerpoint/2010/main" val="2023416640"/>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OBJETIVOS ESPECÍFICOS</a:t>
            </a:r>
            <a:endParaRPr lang="es-EC" dirty="0">
              <a:solidFill>
                <a:schemeClr val="tx1"/>
              </a:solidFill>
            </a:endParaRPr>
          </a:p>
        </p:txBody>
      </p:sp>
      <p:sp>
        <p:nvSpPr>
          <p:cNvPr id="3" name="Marcador de contenido 2"/>
          <p:cNvSpPr>
            <a:spLocks noGrp="1"/>
          </p:cNvSpPr>
          <p:nvPr>
            <p:ph idx="1"/>
          </p:nvPr>
        </p:nvSpPr>
        <p:spPr/>
        <p:txBody>
          <a:bodyPr/>
          <a:lstStyle/>
          <a:p>
            <a:r>
              <a:rPr lang="es-EC" sz="2800" dirty="0">
                <a:solidFill>
                  <a:schemeClr val="tx1"/>
                </a:solidFill>
              </a:rPr>
              <a:t>Determinar variables agronómicas que permitan identificar la calidad y productividad en el cultivo</a:t>
            </a:r>
            <a:r>
              <a:rPr lang="es-EC" sz="2800" dirty="0" smtClean="0">
                <a:solidFill>
                  <a:schemeClr val="tx1"/>
                </a:solidFill>
              </a:rPr>
              <a:t>.</a:t>
            </a:r>
          </a:p>
          <a:p>
            <a:endParaRPr lang="es-EC" sz="2800" dirty="0">
              <a:solidFill>
                <a:schemeClr val="tx1"/>
              </a:solidFill>
            </a:endParaRPr>
          </a:p>
          <a:p>
            <a:r>
              <a:rPr lang="es-EC" sz="2800" dirty="0">
                <a:solidFill>
                  <a:schemeClr val="tx1"/>
                </a:solidFill>
              </a:rPr>
              <a:t>Evaluar las variables que se obtengan del laboratorio a fin de concatenar con la calidad y producción del cultivo</a:t>
            </a:r>
            <a:r>
              <a:rPr lang="es-EC" sz="2800" dirty="0" smtClean="0">
                <a:solidFill>
                  <a:schemeClr val="tx1"/>
                </a:solidFill>
              </a:rPr>
              <a:t>.</a:t>
            </a:r>
          </a:p>
          <a:p>
            <a:pPr marL="0" indent="0">
              <a:buNone/>
            </a:pPr>
            <a:r>
              <a:rPr lang="es-EC" sz="2800" dirty="0" smtClean="0">
                <a:solidFill>
                  <a:schemeClr val="tx1"/>
                </a:solidFill>
              </a:rPr>
              <a:t> </a:t>
            </a:r>
            <a:endParaRPr lang="es-EC" sz="2800" dirty="0">
              <a:solidFill>
                <a:schemeClr val="tx1"/>
              </a:solidFill>
            </a:endParaRPr>
          </a:p>
          <a:p>
            <a:r>
              <a:rPr lang="es-EC" sz="2800" dirty="0">
                <a:solidFill>
                  <a:schemeClr val="tx1"/>
                </a:solidFill>
              </a:rPr>
              <a:t>Evaluar el o los tratamientos más económicos</a:t>
            </a:r>
            <a:r>
              <a:rPr lang="es-EC" dirty="0">
                <a:solidFill>
                  <a:schemeClr val="tx1"/>
                </a:solidFill>
              </a:rPr>
              <a:t>.</a:t>
            </a:r>
          </a:p>
        </p:txBody>
      </p:sp>
    </p:spTree>
    <p:extLst>
      <p:ext uri="{BB962C8B-B14F-4D97-AF65-F5344CB8AC3E}">
        <p14:creationId xmlns:p14="http://schemas.microsoft.com/office/powerpoint/2010/main" val="12849184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17911" t="29644" r="12239" b="92"/>
          <a:stretch/>
        </p:blipFill>
        <p:spPr>
          <a:xfrm>
            <a:off x="345125" y="3211702"/>
            <a:ext cx="3570522" cy="2113320"/>
          </a:xfrm>
          <a:prstGeom prst="rect">
            <a:avLst/>
          </a:prstGeom>
        </p:spPr>
      </p:pic>
      <p:sp>
        <p:nvSpPr>
          <p:cNvPr id="13" name="CuadroTexto 12"/>
          <p:cNvSpPr txBox="1"/>
          <p:nvPr/>
        </p:nvSpPr>
        <p:spPr>
          <a:xfrm>
            <a:off x="0" y="767127"/>
            <a:ext cx="8800298" cy="400110"/>
          </a:xfrm>
          <a:prstGeom prst="rect">
            <a:avLst/>
          </a:prstGeom>
          <a:noFill/>
        </p:spPr>
        <p:txBody>
          <a:bodyPr wrap="square" rtlCol="0">
            <a:spAutoFit/>
          </a:bodyPr>
          <a:lstStyle/>
          <a:p>
            <a:pPr algn="ctr"/>
            <a:r>
              <a:rPr lang="es-EC" sz="2000" dirty="0" smtClean="0"/>
              <a:t>UBICACIÓN GEOGRÁFICA Y CARACTERÍSTICAS AMBIENTALES</a:t>
            </a:r>
            <a:endParaRPr lang="es-EC" sz="2000"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767" y="1153982"/>
            <a:ext cx="3026228" cy="226967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446288597"/>
              </p:ext>
            </p:extLst>
          </p:nvPr>
        </p:nvGraphicFramePr>
        <p:xfrm>
          <a:off x="3605210" y="3159069"/>
          <a:ext cx="5195088" cy="2494280"/>
        </p:xfrm>
        <a:graphic>
          <a:graphicData uri="http://schemas.openxmlformats.org/drawingml/2006/table">
            <a:tbl>
              <a:tblPr firstRow="1" bandRow="1">
                <a:tableStyleId>{EB344D84-9AFB-497E-A393-DC336BA19D2E}</a:tableStyleId>
              </a:tblPr>
              <a:tblGrid>
                <a:gridCol w="3337011"/>
                <a:gridCol w="1858077"/>
              </a:tblGrid>
              <a:tr h="370840">
                <a:tc>
                  <a:txBody>
                    <a:bodyPr/>
                    <a:lstStyle/>
                    <a:p>
                      <a:pPr algn="just"/>
                      <a:r>
                        <a:rPr lang="es-EC" dirty="0" smtClean="0">
                          <a:solidFill>
                            <a:sysClr val="windowText" lastClr="000000"/>
                          </a:solidFill>
                        </a:rPr>
                        <a:t>Provincia</a:t>
                      </a:r>
                      <a:endParaRPr lang="es-EC" dirty="0">
                        <a:solidFill>
                          <a:sysClr val="windowText" lastClr="000000"/>
                        </a:solidFill>
                      </a:endParaRPr>
                    </a:p>
                  </a:txBody>
                  <a:tcPr/>
                </a:tc>
                <a:tc>
                  <a:txBody>
                    <a:bodyPr/>
                    <a:lstStyle/>
                    <a:p>
                      <a:pPr algn="just"/>
                      <a:r>
                        <a:rPr lang="es-EC" dirty="0" smtClean="0">
                          <a:solidFill>
                            <a:sysClr val="windowText" lastClr="000000"/>
                          </a:solidFill>
                        </a:rPr>
                        <a:t>Pichincha</a:t>
                      </a:r>
                      <a:endParaRPr lang="es-EC" dirty="0">
                        <a:solidFill>
                          <a:sysClr val="windowText" lastClr="000000"/>
                        </a:solidFill>
                      </a:endParaRPr>
                    </a:p>
                  </a:txBody>
                  <a:tcPr/>
                </a:tc>
              </a:tr>
              <a:tr h="370840">
                <a:tc>
                  <a:txBody>
                    <a:bodyPr/>
                    <a:lstStyle/>
                    <a:p>
                      <a:pPr algn="just"/>
                      <a:r>
                        <a:rPr lang="es-EC" dirty="0" smtClean="0"/>
                        <a:t>Cantón</a:t>
                      </a:r>
                      <a:endParaRPr lang="es-EC" dirty="0"/>
                    </a:p>
                  </a:txBody>
                  <a:tcPr/>
                </a:tc>
                <a:tc>
                  <a:txBody>
                    <a:bodyPr/>
                    <a:lstStyle/>
                    <a:p>
                      <a:pPr algn="just"/>
                      <a:r>
                        <a:rPr lang="es-EC" dirty="0" smtClean="0"/>
                        <a:t>Rumiñahui</a:t>
                      </a:r>
                      <a:endParaRPr lang="es-EC" dirty="0"/>
                    </a:p>
                  </a:txBody>
                  <a:tcPr/>
                </a:tc>
              </a:tr>
              <a:tr h="370840">
                <a:tc>
                  <a:txBody>
                    <a:bodyPr/>
                    <a:lstStyle/>
                    <a:p>
                      <a:pPr algn="just"/>
                      <a:r>
                        <a:rPr lang="es-EC" dirty="0" smtClean="0"/>
                        <a:t>Sector</a:t>
                      </a:r>
                      <a:endParaRPr lang="es-EC" dirty="0"/>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C" dirty="0" smtClean="0"/>
                        <a:t>San Fernando</a:t>
                      </a:r>
                      <a:r>
                        <a:rPr lang="es-EC" baseline="0" dirty="0" smtClean="0"/>
                        <a:t>  </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C" baseline="0" dirty="0" err="1" smtClean="0"/>
                        <a:t>Hda</a:t>
                      </a:r>
                      <a:r>
                        <a:rPr lang="es-EC" baseline="0" dirty="0" smtClean="0"/>
                        <a:t>. El Prado</a:t>
                      </a:r>
                      <a:endParaRPr lang="es-EC" dirty="0"/>
                    </a:p>
                  </a:txBody>
                  <a:tcPr/>
                </a:tc>
              </a:tr>
              <a:tr h="37084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C" dirty="0" smtClean="0"/>
                        <a:t>Temperatura </a:t>
                      </a:r>
                      <a:r>
                        <a:rPr lang="es-EC" dirty="0" smtClean="0">
                          <a:latin typeface="MS Reference Sans Serif" panose="020B0604030504040204" pitchFamily="34" charset="0"/>
                        </a:rPr>
                        <a:t></a:t>
                      </a:r>
                      <a:r>
                        <a:rPr lang="es-EC" dirty="0" smtClean="0"/>
                        <a:t> (°C)</a:t>
                      </a:r>
                      <a:endParaRPr lang="es-EC" dirty="0"/>
                    </a:p>
                  </a:txBody>
                  <a:tcPr/>
                </a:tc>
                <a:tc>
                  <a:txBody>
                    <a:bodyPr/>
                    <a:lstStyle/>
                    <a:p>
                      <a:pPr algn="just"/>
                      <a:r>
                        <a:rPr lang="es-EC" dirty="0" smtClean="0"/>
                        <a:t>14</a:t>
                      </a:r>
                      <a:endParaRPr lang="es-EC" dirty="0"/>
                    </a:p>
                  </a:txBody>
                  <a:tcPr/>
                </a:tc>
              </a:tr>
              <a:tr h="370840">
                <a:tc>
                  <a:txBody>
                    <a:bodyPr/>
                    <a:lstStyle/>
                    <a:p>
                      <a:pPr algn="just"/>
                      <a:r>
                        <a:rPr lang="es-EC" dirty="0" smtClean="0"/>
                        <a:t>Precipitación (mm.</a:t>
                      </a:r>
                      <a:r>
                        <a:rPr lang="es-EC" baseline="0" dirty="0" smtClean="0"/>
                        <a:t>año-1) </a:t>
                      </a:r>
                      <a:endParaRPr lang="es-EC" dirty="0"/>
                    </a:p>
                  </a:txBody>
                  <a:tcPr/>
                </a:tc>
                <a:tc>
                  <a:txBody>
                    <a:bodyPr/>
                    <a:lstStyle/>
                    <a:p>
                      <a:pPr algn="just"/>
                      <a:r>
                        <a:rPr lang="es-EC" dirty="0" smtClean="0"/>
                        <a:t>1200</a:t>
                      </a:r>
                      <a:endParaRPr lang="es-EC" dirty="0"/>
                    </a:p>
                  </a:txBody>
                  <a:tcPr/>
                </a:tc>
              </a:tr>
              <a:tr h="370840">
                <a:tc>
                  <a:txBody>
                    <a:bodyPr/>
                    <a:lstStyle/>
                    <a:p>
                      <a:pPr algn="just"/>
                      <a:r>
                        <a:rPr lang="es-EC" dirty="0" smtClean="0"/>
                        <a:t>Formación ecológica</a:t>
                      </a:r>
                      <a:endParaRPr lang="es-EC" dirty="0"/>
                    </a:p>
                  </a:txBody>
                  <a:tcPr/>
                </a:tc>
                <a:tc>
                  <a:txBody>
                    <a:bodyPr/>
                    <a:lstStyle/>
                    <a:p>
                      <a:pPr algn="just"/>
                      <a:r>
                        <a:rPr lang="es-EC" dirty="0" smtClean="0"/>
                        <a:t>B.</a:t>
                      </a:r>
                      <a:r>
                        <a:rPr lang="es-EC" baseline="0" dirty="0" smtClean="0"/>
                        <a:t>H.M.B</a:t>
                      </a:r>
                      <a:endParaRPr lang="es-EC" dirty="0"/>
                    </a:p>
                  </a:txBody>
                  <a:tcPr/>
                </a:tc>
              </a:tr>
            </a:tbl>
          </a:graphicData>
        </a:graphic>
      </p:graphicFrame>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54496" t="10497" r="32014" b="76553"/>
          <a:stretch/>
        </p:blipFill>
        <p:spPr>
          <a:xfrm>
            <a:off x="6305818" y="1435735"/>
            <a:ext cx="1931808" cy="1390901"/>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681978789"/>
              </p:ext>
            </p:extLst>
          </p:nvPr>
        </p:nvGraphicFramePr>
        <p:xfrm>
          <a:off x="401819" y="1660233"/>
          <a:ext cx="3255781" cy="1005840"/>
        </p:xfrm>
        <a:graphic>
          <a:graphicData uri="http://schemas.openxmlformats.org/drawingml/2006/table">
            <a:tbl>
              <a:tblPr firstRow="1" bandRow="1">
                <a:tableStyleId>{EB344D84-9AFB-497E-A393-DC336BA19D2E}</a:tableStyleId>
              </a:tblPr>
              <a:tblGrid>
                <a:gridCol w="1608365"/>
                <a:gridCol w="1647416"/>
              </a:tblGrid>
              <a:tr h="199706">
                <a:tc>
                  <a:txBody>
                    <a:bodyPr/>
                    <a:lstStyle/>
                    <a:p>
                      <a:pPr algn="just"/>
                      <a:r>
                        <a:rPr lang="es-EC" sz="1600" dirty="0" smtClean="0">
                          <a:solidFill>
                            <a:sysClr val="windowText" lastClr="000000"/>
                          </a:solidFill>
                        </a:rPr>
                        <a:t>Altitud</a:t>
                      </a:r>
                      <a:endParaRPr lang="es-EC" sz="1600" dirty="0">
                        <a:solidFill>
                          <a:sysClr val="windowText" lastClr="000000"/>
                        </a:solidFill>
                      </a:endParaRPr>
                    </a:p>
                  </a:txBody>
                  <a:tcPr/>
                </a:tc>
                <a:tc>
                  <a:txBody>
                    <a:bodyPr/>
                    <a:lstStyle/>
                    <a:p>
                      <a:pPr algn="just"/>
                      <a:r>
                        <a:rPr lang="es-EC" sz="1600" dirty="0" smtClean="0">
                          <a:solidFill>
                            <a:sysClr val="windowText" lastClr="000000"/>
                          </a:solidFill>
                        </a:rPr>
                        <a:t>2748 m.s.n.m</a:t>
                      </a:r>
                      <a:endParaRPr lang="es-EC" sz="1600" dirty="0">
                        <a:solidFill>
                          <a:sysClr val="windowText" lastClr="000000"/>
                        </a:solidFill>
                      </a:endParaRPr>
                    </a:p>
                  </a:txBody>
                  <a:tcPr/>
                </a:tc>
              </a:tr>
              <a:tr h="199706">
                <a:tc>
                  <a:txBody>
                    <a:bodyPr/>
                    <a:lstStyle/>
                    <a:p>
                      <a:pPr algn="just"/>
                      <a:r>
                        <a:rPr lang="es-EC" sz="1600" dirty="0" smtClean="0"/>
                        <a:t>Latitud</a:t>
                      </a:r>
                      <a:endParaRPr lang="es-EC" sz="1600" dirty="0"/>
                    </a:p>
                  </a:txBody>
                  <a:tcPr/>
                </a:tc>
                <a:tc>
                  <a:txBody>
                    <a:bodyPr/>
                    <a:lstStyle/>
                    <a:p>
                      <a:pPr algn="just"/>
                      <a:r>
                        <a:rPr lang="es-EC" sz="1600" dirty="0" smtClean="0"/>
                        <a:t>0°23´20’’Sur</a:t>
                      </a:r>
                      <a:endParaRPr lang="es-EC" sz="1600" dirty="0"/>
                    </a:p>
                  </a:txBody>
                  <a:tcPr/>
                </a:tc>
              </a:tr>
              <a:tr h="199706">
                <a:tc>
                  <a:txBody>
                    <a:bodyPr/>
                    <a:lstStyle/>
                    <a:p>
                      <a:pPr algn="just"/>
                      <a:r>
                        <a:rPr lang="es-EC" sz="1600" dirty="0" smtClean="0"/>
                        <a:t>Longitud</a:t>
                      </a:r>
                      <a:endParaRPr lang="es-EC" sz="1600" dirty="0"/>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C" sz="1600" dirty="0" smtClean="0"/>
                        <a:t>78°24´44’’Oeste</a:t>
                      </a:r>
                      <a:endParaRPr lang="es-EC" sz="1600" dirty="0"/>
                    </a:p>
                  </a:txBody>
                  <a:tcPr/>
                </a:tc>
              </a:tr>
            </a:tbl>
          </a:graphicData>
        </a:graphic>
      </p:graphicFrame>
      <p:sp>
        <p:nvSpPr>
          <p:cNvPr id="9" name="Rectángulo 8"/>
          <p:cNvSpPr/>
          <p:nvPr/>
        </p:nvSpPr>
        <p:spPr>
          <a:xfrm>
            <a:off x="401818" y="5705982"/>
            <a:ext cx="3761107" cy="369332"/>
          </a:xfrm>
          <a:prstGeom prst="rect">
            <a:avLst/>
          </a:prstGeom>
        </p:spPr>
        <p:txBody>
          <a:bodyPr wrap="square">
            <a:spAutoFit/>
          </a:bodyPr>
          <a:lstStyle/>
          <a:p>
            <a:r>
              <a:rPr lang="es-EC" dirty="0"/>
              <a:t>Fuente</a:t>
            </a:r>
            <a:r>
              <a:rPr lang="es-EC" dirty="0" smtClean="0"/>
              <a:t>:  (MA-56, serie 1998-2018)</a:t>
            </a:r>
            <a:endParaRPr lang="es-EC" dirty="0"/>
          </a:p>
        </p:txBody>
      </p:sp>
      <p:sp>
        <p:nvSpPr>
          <p:cNvPr id="2" name="Título 1"/>
          <p:cNvSpPr>
            <a:spLocks noGrp="1"/>
          </p:cNvSpPr>
          <p:nvPr>
            <p:ph type="title"/>
          </p:nvPr>
        </p:nvSpPr>
        <p:spPr/>
        <p:txBody>
          <a:bodyPr/>
          <a:lstStyle/>
          <a:p>
            <a:r>
              <a:rPr lang="es-EC" dirty="0" smtClean="0">
                <a:solidFill>
                  <a:schemeClr val="tx1"/>
                </a:solidFill>
              </a:rPr>
              <a:t>Materiales y Métodos</a:t>
            </a:r>
            <a:endParaRPr lang="es-EC" dirty="0">
              <a:solidFill>
                <a:schemeClr val="tx1"/>
              </a:solidFill>
            </a:endParaRPr>
          </a:p>
        </p:txBody>
      </p:sp>
    </p:spTree>
    <p:extLst>
      <p:ext uri="{BB962C8B-B14F-4D97-AF65-F5344CB8AC3E}">
        <p14:creationId xmlns:p14="http://schemas.microsoft.com/office/powerpoint/2010/main" val="2066097656"/>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BD35F35B-72A3-437B-9F0E-650616088024}" vid="{FFC9C6A0-710E-43CA-AB44-9F2DE77ADB0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Tema1</Template>
  <TotalTime>1873</TotalTime>
  <Words>3486</Words>
  <Application>Microsoft Office PowerPoint</Application>
  <PresentationFormat>Presentación en pantalla (4:3)</PresentationFormat>
  <Paragraphs>1211</Paragraphs>
  <Slides>44</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51" baseType="lpstr">
      <vt:lpstr>Arial</vt:lpstr>
      <vt:lpstr>Calibri</vt:lpstr>
      <vt:lpstr>Cambria Math</vt:lpstr>
      <vt:lpstr>MS Reference Sans Serif</vt:lpstr>
      <vt:lpstr>Times New Roman</vt:lpstr>
      <vt:lpstr>Tema1</vt:lpstr>
      <vt:lpstr>CorelDRAW</vt:lpstr>
      <vt:lpstr>Presentación de PowerPoint</vt:lpstr>
      <vt:lpstr>ANTECEDENTES</vt:lpstr>
      <vt:lpstr>ANTECEDENTES</vt:lpstr>
      <vt:lpstr>REVISIÓN DE LITERATURA</vt:lpstr>
      <vt:lpstr>REVISIÓN DE LITERATURA</vt:lpstr>
      <vt:lpstr>REVISIÓN DE LITERATURA</vt:lpstr>
      <vt:lpstr>OBJETIVO GENERAL</vt:lpstr>
      <vt:lpstr>OBJETIVOS ESPECÍFICOS</vt:lpstr>
      <vt:lpstr>Materiales y Métodos</vt:lpstr>
      <vt:lpstr>Metodología</vt:lpstr>
      <vt:lpstr>Metodología</vt:lpstr>
      <vt:lpstr>Metodología</vt:lpstr>
      <vt:lpstr>Presentación de PowerPoint</vt:lpstr>
      <vt:lpstr>Presentación de PowerPoint</vt:lpstr>
      <vt:lpstr>Presentación de PowerPoint</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CONCLUSIONES</vt:lpstr>
      <vt:lpstr>CONCLUSIONES</vt:lpstr>
      <vt:lpstr>CONCLUSIONES</vt:lpstr>
      <vt:lpstr>CONCLUSIONES</vt:lpstr>
      <vt:lpstr>CONCLUSIONES</vt:lpstr>
      <vt:lpstr>CONCLUSIONES</vt:lpstr>
      <vt:lpstr>RECOMENDACIONES</vt:lpstr>
      <vt:lpstr>RECOMENDACIONES</vt:lpstr>
      <vt:lpstr>GRACIAS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jessik-2589@hotmail.com</dc:creator>
  <cp:lastModifiedBy>jessik-2589@hotmail.com</cp:lastModifiedBy>
  <cp:revision>90</cp:revision>
  <dcterms:created xsi:type="dcterms:W3CDTF">2018-03-12T23:50:10Z</dcterms:created>
  <dcterms:modified xsi:type="dcterms:W3CDTF">2018-05-08T12:45:36Z</dcterms:modified>
</cp:coreProperties>
</file>