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1" r:id="rId6"/>
    <p:sldId id="262" r:id="rId7"/>
    <p:sldId id="263" r:id="rId8"/>
    <p:sldId id="264" r:id="rId9"/>
    <p:sldId id="265" r:id="rId10"/>
    <p:sldId id="266" r:id="rId11"/>
    <p:sldId id="268" r:id="rId12"/>
    <p:sldId id="269" r:id="rId13"/>
    <p:sldId id="271" r:id="rId14"/>
    <p:sldId id="272" r:id="rId15"/>
    <p:sldId id="273" r:id="rId16"/>
    <p:sldId id="274" r:id="rId17"/>
    <p:sldId id="275" r:id="rId18"/>
    <p:sldId id="277" r:id="rId19"/>
    <p:sldId id="279" r:id="rId20"/>
    <p:sldId id="280" r:id="rId21"/>
    <p:sldId id="281" r:id="rId22"/>
    <p:sldId id="282" r:id="rId23"/>
    <p:sldId id="283" r:id="rId24"/>
    <p:sldId id="285" r:id="rId25"/>
    <p:sldId id="287" r:id="rId26"/>
    <p:sldId id="288" r:id="rId27"/>
    <p:sldId id="291" r:id="rId28"/>
    <p:sldId id="292" r:id="rId29"/>
    <p:sldId id="293" r:id="rId30"/>
    <p:sldId id="294" r:id="rId31"/>
    <p:sldId id="295" r:id="rId32"/>
    <p:sldId id="296" r:id="rId33"/>
    <p:sldId id="297" r:id="rId34"/>
    <p:sldId id="298" r:id="rId35"/>
    <p:sldId id="299" r:id="rId36"/>
    <p:sldId id="300"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7" r:id="rId51"/>
    <p:sldId id="318" r:id="rId52"/>
    <p:sldId id="31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0" d="100"/>
          <a:sy n="90" d="100"/>
        </p:scale>
        <p:origin x="-57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84588-6C91-44E4-9DC8-651516C03205}" type="datetimeFigureOut">
              <a:rPr lang="en-US" smtClean="0"/>
              <a:t>4/4/2018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025FF-F837-409D-8957-D5186D2E0962}" type="slidenum">
              <a:rPr lang="en-US" smtClean="0"/>
              <a:t>‹Nº›</a:t>
            </a:fld>
            <a:endParaRPr lang="en-US"/>
          </a:p>
        </p:txBody>
      </p:sp>
    </p:spTree>
    <p:extLst>
      <p:ext uri="{BB962C8B-B14F-4D97-AF65-F5344CB8AC3E}">
        <p14:creationId xmlns:p14="http://schemas.microsoft.com/office/powerpoint/2010/main" val="371922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B2416-A5F9-44C3-B25C-3F4992F6B98D}" type="slidenum">
              <a:rPr lang="es-VE" smtClean="0"/>
              <a:t>1</a:t>
            </a:fld>
            <a:endParaRPr lang="es-VE"/>
          </a:p>
        </p:txBody>
      </p:sp>
    </p:spTree>
    <p:extLst>
      <p:ext uri="{BB962C8B-B14F-4D97-AF65-F5344CB8AC3E}">
        <p14:creationId xmlns:p14="http://schemas.microsoft.com/office/powerpoint/2010/main" val="184527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F80B2416-A5F9-44C3-B25C-3F4992F6B98D}" type="slidenum">
              <a:rPr lang="es-VE" smtClean="0"/>
              <a:t>32</a:t>
            </a:fld>
            <a:endParaRPr lang="es-VE"/>
          </a:p>
        </p:txBody>
      </p:sp>
    </p:spTree>
    <p:extLst>
      <p:ext uri="{BB962C8B-B14F-4D97-AF65-F5344CB8AC3E}">
        <p14:creationId xmlns:p14="http://schemas.microsoft.com/office/powerpoint/2010/main" val="420493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D667F5A4-08BE-46AB-B28D-53B2CA10450E}" type="datetimeFigureOut">
              <a:rPr lang="en-US" smtClean="0"/>
              <a:t>4/4/2018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362516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667F5A4-08BE-46AB-B28D-53B2CA10450E}" type="datetimeFigureOut">
              <a:rPr lang="en-US" smtClean="0"/>
              <a:t>4/4/2018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147172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667F5A4-08BE-46AB-B28D-53B2CA10450E}" type="datetimeFigureOut">
              <a:rPr lang="en-US" smtClean="0"/>
              <a:t>4/4/2018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25736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667F5A4-08BE-46AB-B28D-53B2CA10450E}" type="datetimeFigureOut">
              <a:rPr lang="en-US" smtClean="0"/>
              <a:t>4/4/2018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36960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667F5A4-08BE-46AB-B28D-53B2CA10450E}" type="datetimeFigureOut">
              <a:rPr lang="en-US" smtClean="0"/>
              <a:t>4/4/2018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39152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667F5A4-08BE-46AB-B28D-53B2CA10450E}" type="datetimeFigureOut">
              <a:rPr lang="en-US" smtClean="0"/>
              <a:t>4/4/2018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22557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667F5A4-08BE-46AB-B28D-53B2CA10450E}" type="datetimeFigureOut">
              <a:rPr lang="en-US" smtClean="0"/>
              <a:t>4/4/2018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417385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667F5A4-08BE-46AB-B28D-53B2CA10450E}" type="datetimeFigureOut">
              <a:rPr lang="en-US" smtClean="0"/>
              <a:t>4/4/2018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123875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67F5A4-08BE-46AB-B28D-53B2CA10450E}" type="datetimeFigureOut">
              <a:rPr lang="en-US" smtClean="0"/>
              <a:t>4/4/2018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263735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667F5A4-08BE-46AB-B28D-53B2CA10450E}" type="datetimeFigureOut">
              <a:rPr lang="en-US" smtClean="0"/>
              <a:t>4/4/2018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226078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667F5A4-08BE-46AB-B28D-53B2CA10450E}" type="datetimeFigureOut">
              <a:rPr lang="en-US" smtClean="0"/>
              <a:t>4/4/2018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DD73FE3-4D80-4352-B74B-A4E32EC1637A}" type="slidenum">
              <a:rPr lang="en-US" smtClean="0"/>
              <a:t>‹Nº›</a:t>
            </a:fld>
            <a:endParaRPr lang="en-US"/>
          </a:p>
        </p:txBody>
      </p:sp>
    </p:spTree>
    <p:extLst>
      <p:ext uri="{BB962C8B-B14F-4D97-AF65-F5344CB8AC3E}">
        <p14:creationId xmlns:p14="http://schemas.microsoft.com/office/powerpoint/2010/main" val="127473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F5A4-08BE-46AB-B28D-53B2CA10450E}" type="datetimeFigureOut">
              <a:rPr lang="en-US" smtClean="0"/>
              <a:t>4/4/2018</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73FE3-4D80-4352-B74B-A4E32EC1637A}" type="slidenum">
              <a:rPr lang="en-US" smtClean="0"/>
              <a:t>‹Nº›</a:t>
            </a:fld>
            <a:endParaRPr lang="en-US"/>
          </a:p>
        </p:txBody>
      </p:sp>
    </p:spTree>
    <p:extLst>
      <p:ext uri="{BB962C8B-B14F-4D97-AF65-F5344CB8AC3E}">
        <p14:creationId xmlns:p14="http://schemas.microsoft.com/office/powerpoint/2010/main" val="426332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ontrolbiologico.com/Biocontrol/productos_biocontrol_formulario.ht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2295" y="1443790"/>
            <a:ext cx="11935327" cy="5382126"/>
          </a:xfrm>
        </p:spPr>
        <p:txBody>
          <a:bodyPr>
            <a:normAutofit fontScale="90000"/>
          </a:bodyPr>
          <a:lstStyle/>
          <a:p>
            <a:r>
              <a:rPr lang="es-ES" sz="2700" b="1" dirty="0">
                <a:latin typeface="Times New Roman" pitchFamily="18" charset="0"/>
                <a:cs typeface="Times New Roman" pitchFamily="18" charset="0"/>
              </a:rPr>
              <a:t>DEPARTAMENTO DE CIENCIAS DE LA VIDA Y DE LA AGRICULTURA</a:t>
            </a:r>
            <a:r>
              <a:rPr lang="es-VE" sz="2700" b="1" dirty="0">
                <a:latin typeface="Times New Roman" pitchFamily="18" charset="0"/>
                <a:cs typeface="Times New Roman" pitchFamily="18" charset="0"/>
              </a:rPr>
              <a:t/>
            </a:r>
            <a:br>
              <a:rPr lang="es-VE" sz="2700" b="1" dirty="0">
                <a:latin typeface="Times New Roman" pitchFamily="18" charset="0"/>
                <a:cs typeface="Times New Roman" pitchFamily="18" charset="0"/>
              </a:rPr>
            </a:br>
            <a:r>
              <a:rPr lang="es-ES" sz="2700" b="1" dirty="0">
                <a:latin typeface="Times New Roman" pitchFamily="18" charset="0"/>
                <a:cs typeface="Times New Roman" pitchFamily="18" charset="0"/>
              </a:rPr>
              <a:t>CARRERA DE INGENIERÍA AGROPECUARIA </a:t>
            </a:r>
            <a:r>
              <a:rPr lang="es-ES" sz="1600" b="1" dirty="0">
                <a:latin typeface="Times New Roman" pitchFamily="18" charset="0"/>
                <a:cs typeface="Times New Roman" pitchFamily="18" charset="0"/>
              </a:rPr>
              <a:t/>
            </a:r>
            <a:br>
              <a:rPr lang="es-ES" sz="1600" b="1" dirty="0">
                <a:latin typeface="Times New Roman" pitchFamily="18" charset="0"/>
                <a:cs typeface="Times New Roman" pitchFamily="18" charset="0"/>
              </a:rPr>
            </a:br>
            <a:r>
              <a:rPr lang="es-VE" sz="1600" b="1" dirty="0">
                <a:latin typeface="Times New Roman" pitchFamily="18" charset="0"/>
                <a:cs typeface="Times New Roman" pitchFamily="18" charset="0"/>
              </a:rPr>
              <a:t/>
            </a:r>
            <a:br>
              <a:rPr lang="es-VE" sz="1600" b="1" dirty="0">
                <a:latin typeface="Times New Roman" pitchFamily="18" charset="0"/>
                <a:cs typeface="Times New Roman" pitchFamily="18" charset="0"/>
              </a:rPr>
            </a:br>
            <a:r>
              <a:rPr lang="es-ES" sz="1600" b="1" dirty="0">
                <a:latin typeface="Times New Roman" pitchFamily="18" charset="0"/>
                <a:cs typeface="Times New Roman" pitchFamily="18" charset="0"/>
              </a:rPr>
              <a:t> </a:t>
            </a:r>
            <a:r>
              <a:rPr lang="es-VE" sz="1600" b="1" dirty="0">
                <a:latin typeface="Times New Roman" pitchFamily="18" charset="0"/>
                <a:cs typeface="Times New Roman" pitchFamily="18" charset="0"/>
              </a:rPr>
              <a:t/>
            </a:r>
            <a:br>
              <a:rPr lang="es-VE" sz="1600" b="1" dirty="0">
                <a:latin typeface="Times New Roman" pitchFamily="18" charset="0"/>
                <a:cs typeface="Times New Roman" pitchFamily="18" charset="0"/>
              </a:rPr>
            </a:br>
            <a:r>
              <a:rPr lang="es-ES" sz="2200" b="1" dirty="0">
                <a:latin typeface="Times New Roman" pitchFamily="18" charset="0"/>
                <a:cs typeface="Times New Roman" pitchFamily="18" charset="0"/>
              </a:rPr>
              <a:t>TRABAJO DE TITULACIÓN PREVIO A LA OBTENCIÓN DEL TÍTULO DE INGENIERO AGROPECUARIO</a:t>
            </a:r>
            <a:br>
              <a:rPr lang="es-ES" sz="2200" b="1" dirty="0">
                <a:latin typeface="Times New Roman" pitchFamily="18" charset="0"/>
                <a:cs typeface="Times New Roman" pitchFamily="18" charset="0"/>
              </a:rPr>
            </a:b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r>
              <a:rPr lang="es-ES" sz="2200" b="1" dirty="0">
                <a:latin typeface="Times New Roman" pitchFamily="18" charset="0"/>
                <a:cs typeface="Times New Roman" pitchFamily="18" charset="0"/>
              </a:rPr>
              <a:t> </a:t>
            </a:r>
            <a:r>
              <a:rPr lang="es-ES" sz="2200" b="1" dirty="0" smtClean="0">
                <a:latin typeface="Times New Roman" pitchFamily="18" charset="0"/>
                <a:cs typeface="Times New Roman" pitchFamily="18" charset="0"/>
              </a:rPr>
              <a:t>TEMA</a:t>
            </a:r>
            <a:r>
              <a:rPr lang="es-ES" sz="2200" b="1" dirty="0">
                <a:latin typeface="Times New Roman" pitchFamily="18" charset="0"/>
                <a:cs typeface="Times New Roman" pitchFamily="18" charset="0"/>
              </a:rPr>
              <a:t>: EVALUACIÓN DE DOS BIOPESTICIDAS Y DOS INSECTICIDAS DE SÍNTESIS PARA EL CONTROL DE </a:t>
            </a:r>
            <a:r>
              <a:rPr lang="es-ES" sz="2200" b="1" i="1" dirty="0" err="1">
                <a:latin typeface="Times New Roman" pitchFamily="18" charset="0"/>
                <a:cs typeface="Times New Roman" pitchFamily="18" charset="0"/>
              </a:rPr>
              <a:t>Melanagromyza</a:t>
            </a:r>
            <a:r>
              <a:rPr lang="es-ES" sz="2200" b="1" i="1" dirty="0">
                <a:latin typeface="Times New Roman" pitchFamily="18" charset="0"/>
                <a:cs typeface="Times New Roman" pitchFamily="18" charset="0"/>
              </a:rPr>
              <a:t> obtusa</a:t>
            </a:r>
            <a:r>
              <a:rPr lang="es-ES" sz="2200" b="1" dirty="0">
                <a:latin typeface="Times New Roman" pitchFamily="18" charset="0"/>
                <a:cs typeface="Times New Roman" pitchFamily="18" charset="0"/>
              </a:rPr>
              <a:t> MALLOCH EN GANDUL (</a:t>
            </a:r>
            <a:r>
              <a:rPr lang="es-ES" sz="2200" b="1" i="1" dirty="0" err="1">
                <a:latin typeface="Times New Roman" pitchFamily="18" charset="0"/>
                <a:cs typeface="Times New Roman" pitchFamily="18" charset="0"/>
              </a:rPr>
              <a:t>Cajanus</a:t>
            </a:r>
            <a:r>
              <a:rPr lang="es-ES" sz="2200" b="1" i="1" dirty="0">
                <a:latin typeface="Times New Roman" pitchFamily="18" charset="0"/>
                <a:cs typeface="Times New Roman" pitchFamily="18" charset="0"/>
              </a:rPr>
              <a:t> </a:t>
            </a:r>
            <a:r>
              <a:rPr lang="es-ES" sz="2200" b="1" i="1" dirty="0" err="1">
                <a:latin typeface="Times New Roman" pitchFamily="18" charset="0"/>
                <a:cs typeface="Times New Roman" pitchFamily="18" charset="0"/>
              </a:rPr>
              <a:t>cajan</a:t>
            </a:r>
            <a:r>
              <a:rPr lang="es-ES" sz="2200" b="1" i="1" dirty="0">
                <a:latin typeface="Times New Roman" pitchFamily="18" charset="0"/>
                <a:cs typeface="Times New Roman" pitchFamily="18" charset="0"/>
              </a:rPr>
              <a:t> </a:t>
            </a:r>
            <a:r>
              <a:rPr lang="es-ES" sz="2200" b="1" dirty="0">
                <a:latin typeface="Times New Roman" pitchFamily="18" charset="0"/>
                <a:cs typeface="Times New Roman" pitchFamily="18" charset="0"/>
              </a:rPr>
              <a:t>D.C.) EN EL CHOTA – ECUADOR.</a:t>
            </a:r>
            <a:br>
              <a:rPr lang="es-ES" sz="2200" b="1" dirty="0">
                <a:latin typeface="Times New Roman" pitchFamily="18" charset="0"/>
                <a:cs typeface="Times New Roman" pitchFamily="18" charset="0"/>
              </a:rPr>
            </a:b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r>
              <a:rPr lang="es-ES" sz="2200" b="1" dirty="0">
                <a:latin typeface="Times New Roman" pitchFamily="18" charset="0"/>
                <a:cs typeface="Times New Roman" pitchFamily="18" charset="0"/>
              </a:rPr>
              <a:t> </a:t>
            </a:r>
            <a:br>
              <a:rPr lang="es-ES" sz="2200" b="1" dirty="0">
                <a:latin typeface="Times New Roman" pitchFamily="18" charset="0"/>
                <a:cs typeface="Times New Roman" pitchFamily="18" charset="0"/>
              </a:rPr>
            </a:br>
            <a:r>
              <a:rPr lang="es-ES" sz="2200" b="1" dirty="0">
                <a:latin typeface="Times New Roman" pitchFamily="18" charset="0"/>
                <a:cs typeface="Times New Roman" pitchFamily="18" charset="0"/>
              </a:rPr>
              <a:t>AUTOR: </a:t>
            </a:r>
            <a:r>
              <a:rPr lang="es-ES" sz="2200" b="1" dirty="0" smtClean="0">
                <a:latin typeface="Times New Roman" pitchFamily="18" charset="0"/>
                <a:cs typeface="Times New Roman" pitchFamily="18" charset="0"/>
              </a:rPr>
              <a:t>MARQUÍNEZ </a:t>
            </a:r>
            <a:r>
              <a:rPr lang="es-ES" sz="2200" b="1" dirty="0">
                <a:latin typeface="Times New Roman" pitchFamily="18" charset="0"/>
                <a:cs typeface="Times New Roman" pitchFamily="18" charset="0"/>
              </a:rPr>
              <a:t>MARCILLO, SERGIO RAÚL</a:t>
            </a:r>
            <a:br>
              <a:rPr lang="es-ES" sz="2200" b="1" dirty="0">
                <a:latin typeface="Times New Roman" pitchFamily="18" charset="0"/>
                <a:cs typeface="Times New Roman" pitchFamily="18" charset="0"/>
              </a:rPr>
            </a:br>
            <a:r>
              <a:rPr lang="es-ES" sz="2200" b="1" dirty="0">
                <a:latin typeface="Times New Roman" pitchFamily="18" charset="0"/>
                <a:cs typeface="Times New Roman" pitchFamily="18" charset="0"/>
              </a:rPr>
              <a:t>  </a:t>
            </a: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r>
              <a:rPr lang="es-ES" sz="2200" b="1" dirty="0">
                <a:latin typeface="Times New Roman" pitchFamily="18" charset="0"/>
                <a:cs typeface="Times New Roman" pitchFamily="18" charset="0"/>
              </a:rPr>
              <a:t>DIRECTOR: </a:t>
            </a:r>
            <a:r>
              <a:rPr lang="es-ES" sz="2200" b="1" dirty="0" smtClean="0">
                <a:latin typeface="Times New Roman" pitchFamily="18" charset="0"/>
                <a:cs typeface="Times New Roman" pitchFamily="18" charset="0"/>
              </a:rPr>
              <a:t>ING. TIGRERO SALAS, JUAN OSWALDO</a:t>
            </a:r>
            <a:r>
              <a:rPr lang="es-ES" sz="2200" b="1" dirty="0">
                <a:latin typeface="Times New Roman" pitchFamily="18" charset="0"/>
                <a:cs typeface="Times New Roman" pitchFamily="18" charset="0"/>
              </a:rPr>
              <a:t/>
            </a:r>
            <a:br>
              <a:rPr lang="es-ES" sz="2200" b="1" dirty="0">
                <a:latin typeface="Times New Roman" pitchFamily="18" charset="0"/>
                <a:cs typeface="Times New Roman" pitchFamily="18" charset="0"/>
              </a:rPr>
            </a:b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r>
              <a:rPr lang="es-ES" sz="2200" b="1" dirty="0">
                <a:latin typeface="Times New Roman" pitchFamily="18" charset="0"/>
                <a:cs typeface="Times New Roman" pitchFamily="18" charset="0"/>
              </a:rPr>
              <a:t> </a:t>
            </a: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r>
              <a:rPr lang="es-ES" sz="2200" b="1" dirty="0">
                <a:latin typeface="Times New Roman" pitchFamily="18" charset="0"/>
                <a:cs typeface="Times New Roman" pitchFamily="18" charset="0"/>
              </a:rPr>
              <a:t>SANGOLQUÍ – ECUADOR</a:t>
            </a: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r>
              <a:rPr lang="es-ES" sz="2200" b="1" dirty="0">
                <a:latin typeface="Times New Roman" pitchFamily="18" charset="0"/>
                <a:cs typeface="Times New Roman" pitchFamily="18" charset="0"/>
              </a:rPr>
              <a:t>2018</a:t>
            </a:r>
            <a:r>
              <a:rPr lang="es-VE" sz="2200" b="1" dirty="0">
                <a:latin typeface="Times New Roman" pitchFamily="18" charset="0"/>
                <a:cs typeface="Times New Roman" pitchFamily="18" charset="0"/>
              </a:rPr>
              <a:t/>
            </a:r>
            <a:br>
              <a:rPr lang="es-VE" sz="2200" b="1" dirty="0">
                <a:latin typeface="Times New Roman" pitchFamily="18" charset="0"/>
                <a:cs typeface="Times New Roman" pitchFamily="18" charset="0"/>
              </a:rPr>
            </a:br>
            <a:endParaRPr lang="es-VE" sz="2200" b="1" dirty="0">
              <a:latin typeface="Times New Roman" pitchFamily="18" charset="0"/>
              <a:cs typeface="Times New Roman" pitchFamily="18" charset="0"/>
            </a:endParaRPr>
          </a:p>
        </p:txBody>
      </p:sp>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45735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843" y="1427677"/>
            <a:ext cx="11486146" cy="5129877"/>
          </a:xfrm>
        </p:spPr>
        <p:txBody>
          <a:bodyPr>
            <a:normAutofit lnSpcReduction="10000"/>
          </a:bodyPr>
          <a:lstStyle/>
          <a:p>
            <a:pPr marL="0" indent="0" algn="ctr">
              <a:buNone/>
            </a:pPr>
            <a:r>
              <a:rPr lang="es-ES" sz="3400" b="1" dirty="0" smtClean="0">
                <a:latin typeface="Times New Roman" pitchFamily="18" charset="0"/>
                <a:cs typeface="Times New Roman" pitchFamily="18" charset="0"/>
              </a:rPr>
              <a:t>Marco Teórico</a:t>
            </a:r>
          </a:p>
          <a:p>
            <a:pPr marL="0" indent="0">
              <a:buNone/>
            </a:pPr>
            <a:endParaRPr lang="es-ES" sz="3700" b="1" dirty="0">
              <a:latin typeface="Times New Roman" pitchFamily="18" charset="0"/>
              <a:cs typeface="Times New Roman" pitchFamily="18" charset="0"/>
            </a:endParaRPr>
          </a:p>
          <a:p>
            <a:pPr marL="0" indent="0">
              <a:buNone/>
            </a:pPr>
            <a:r>
              <a:rPr lang="es-ES" sz="2600" b="1" dirty="0" smtClean="0">
                <a:latin typeface="Times New Roman" pitchFamily="18" charset="0"/>
                <a:cs typeface="Times New Roman" pitchFamily="18" charset="0"/>
              </a:rPr>
              <a:t>Antecedentes investigativos</a:t>
            </a:r>
          </a:p>
          <a:p>
            <a:pPr marL="0" indent="0">
              <a:buNone/>
            </a:pPr>
            <a:endParaRPr lang="es-ES" sz="2400" b="1" dirty="0">
              <a:latin typeface="Times New Roman" pitchFamily="18" charset="0"/>
              <a:cs typeface="Times New Roman" pitchFamily="18" charset="0"/>
            </a:endParaRPr>
          </a:p>
          <a:p>
            <a:pPr marL="0" indent="0" algn="just">
              <a:buNone/>
            </a:pPr>
            <a:r>
              <a:rPr lang="es-EC" sz="2400" dirty="0">
                <a:latin typeface="Times New Roman" pitchFamily="18" charset="0"/>
                <a:cs typeface="Times New Roman" pitchFamily="18" charset="0"/>
              </a:rPr>
              <a:t>El daño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 en el </a:t>
            </a:r>
            <a:r>
              <a:rPr lang="es-EC" sz="2400" dirty="0" smtClean="0">
                <a:latin typeface="Times New Roman" pitchFamily="18" charset="0"/>
                <a:cs typeface="Times New Roman" pitchFamily="18" charset="0"/>
              </a:rPr>
              <a:t>gandul </a:t>
            </a:r>
            <a:r>
              <a:rPr lang="es-EC" sz="2400" dirty="0">
                <a:latin typeface="Times New Roman" pitchFamily="18" charset="0"/>
                <a:cs typeface="Times New Roman" pitchFamily="18" charset="0"/>
              </a:rPr>
              <a:t>lo hace la larva al alimentarse de los granos tiernos en la vaina. </a:t>
            </a:r>
          </a:p>
          <a:p>
            <a:pPr marL="0" indent="0" algn="just">
              <a:buNone/>
            </a:pPr>
            <a:endParaRPr lang="es-EC" sz="2400" dirty="0">
              <a:latin typeface="Times New Roman" pitchFamily="18" charset="0"/>
              <a:cs typeface="Times New Roman" pitchFamily="18" charset="0"/>
            </a:endParaRPr>
          </a:p>
          <a:p>
            <a:pPr marL="0" indent="0" algn="just">
              <a:buNone/>
            </a:pPr>
            <a:r>
              <a:rPr lang="es-EC" sz="2400" dirty="0">
                <a:latin typeface="Times New Roman" pitchFamily="18" charset="0"/>
                <a:cs typeface="Times New Roman" pitchFamily="18" charset="0"/>
              </a:rPr>
              <a:t>La infestación de los granos ha alcanzado hasta el 87 % en la India, 88-99 % en Vietnam y 70 % en Puerto Rico. </a:t>
            </a:r>
            <a:endParaRPr lang="es-EC" sz="2400" dirty="0" smtClean="0">
              <a:latin typeface="Times New Roman" pitchFamily="18" charset="0"/>
              <a:cs typeface="Times New Roman" pitchFamily="18" charset="0"/>
            </a:endParaRPr>
          </a:p>
          <a:p>
            <a:pPr marL="0" indent="0" algn="just">
              <a:buNone/>
            </a:pPr>
            <a:endParaRPr lang="es-EC" sz="2400" dirty="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En el año 2014 la Ingeniera Amanda Saavedra, evaluó los daños del barrenador de la semilla del gandul, y se identificó al agente causal. </a:t>
            </a:r>
          </a:p>
          <a:p>
            <a:pPr marL="0" indent="0" algn="just">
              <a:buNone/>
            </a:pPr>
            <a:endParaRPr lang="es-VE" sz="24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8858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842" y="1418156"/>
            <a:ext cx="11534274" cy="4525963"/>
          </a:xfrm>
        </p:spPr>
        <p:txBody>
          <a:bodyPr>
            <a:normAutofit/>
          </a:bodyPr>
          <a:lstStyle/>
          <a:p>
            <a:pPr marL="0" indent="0" algn="ctr">
              <a:buNone/>
            </a:pPr>
            <a:r>
              <a:rPr lang="es-ES" sz="3400" b="1" dirty="0" smtClean="0">
                <a:latin typeface="Times New Roman" pitchFamily="18" charset="0"/>
                <a:cs typeface="Times New Roman" pitchFamily="18" charset="0"/>
              </a:rPr>
              <a:t>Fundamentación </a:t>
            </a:r>
            <a:r>
              <a:rPr lang="es-ES" sz="3400" b="1" dirty="0">
                <a:latin typeface="Times New Roman" pitchFamily="18" charset="0"/>
                <a:cs typeface="Times New Roman" pitchFamily="18" charset="0"/>
              </a:rPr>
              <a:t>Conceptual</a:t>
            </a:r>
          </a:p>
          <a:p>
            <a:pPr marL="0" indent="0" algn="just">
              <a:buNone/>
            </a:pPr>
            <a:endParaRPr lang="es-VE" sz="2400" dirty="0">
              <a:latin typeface="Times New Roman" pitchFamily="18" charset="0"/>
              <a:cs typeface="Times New Roman" pitchFamily="18" charset="0"/>
            </a:endParaRPr>
          </a:p>
          <a:p>
            <a:pPr marL="0" indent="0" algn="just">
              <a:buNone/>
            </a:pPr>
            <a:r>
              <a:rPr lang="es-ES" sz="2600" b="1" dirty="0">
                <a:latin typeface="Times New Roman" pitchFamily="18" charset="0"/>
                <a:cs typeface="Times New Roman" pitchFamily="18" charset="0"/>
              </a:rPr>
              <a:t>El cultivo de </a:t>
            </a:r>
            <a:r>
              <a:rPr lang="es-ES" sz="2600" b="1" dirty="0" smtClean="0">
                <a:latin typeface="Times New Roman" pitchFamily="18" charset="0"/>
                <a:cs typeface="Times New Roman" pitchFamily="18" charset="0"/>
              </a:rPr>
              <a:t>Gandul </a:t>
            </a:r>
            <a:r>
              <a:rPr lang="es-ES" sz="2600" b="1" dirty="0">
                <a:latin typeface="Times New Roman" pitchFamily="18" charset="0"/>
                <a:cs typeface="Times New Roman" pitchFamily="18" charset="0"/>
              </a:rPr>
              <a:t>(</a:t>
            </a:r>
            <a:r>
              <a:rPr lang="es-ES" sz="2600" b="1" i="1" dirty="0" err="1">
                <a:latin typeface="Times New Roman" pitchFamily="18" charset="0"/>
                <a:cs typeface="Times New Roman" pitchFamily="18" charset="0"/>
              </a:rPr>
              <a:t>Cajanus</a:t>
            </a:r>
            <a:r>
              <a:rPr lang="es-ES" sz="2600" b="1" i="1" dirty="0">
                <a:latin typeface="Times New Roman" pitchFamily="18" charset="0"/>
                <a:cs typeface="Times New Roman" pitchFamily="18" charset="0"/>
              </a:rPr>
              <a:t> </a:t>
            </a:r>
            <a:r>
              <a:rPr lang="es-ES" sz="2600" b="1" i="1" dirty="0" err="1">
                <a:latin typeface="Times New Roman" pitchFamily="18" charset="0"/>
                <a:cs typeface="Times New Roman" pitchFamily="18" charset="0"/>
              </a:rPr>
              <a:t>cajan</a:t>
            </a:r>
            <a:r>
              <a:rPr lang="es-ES" sz="2600" b="1" i="1" dirty="0">
                <a:latin typeface="Times New Roman" pitchFamily="18" charset="0"/>
                <a:cs typeface="Times New Roman" pitchFamily="18" charset="0"/>
              </a:rPr>
              <a:t> </a:t>
            </a:r>
            <a:r>
              <a:rPr lang="es-ES" sz="2600" b="1" dirty="0">
                <a:latin typeface="Times New Roman" pitchFamily="18" charset="0"/>
                <a:cs typeface="Times New Roman" pitchFamily="18" charset="0"/>
              </a:rPr>
              <a:t>DC</a:t>
            </a:r>
            <a:r>
              <a:rPr lang="es-ES" sz="2600" b="1" dirty="0" smtClean="0">
                <a:latin typeface="Times New Roman" pitchFamily="18" charset="0"/>
                <a:cs typeface="Times New Roman" pitchFamily="18" charset="0"/>
              </a:rPr>
              <a:t>.)</a:t>
            </a:r>
          </a:p>
          <a:p>
            <a:pPr marL="0" indent="0" algn="just">
              <a:buNone/>
            </a:pPr>
            <a:endParaRPr lang="es-ES" sz="2600" b="1" dirty="0">
              <a:latin typeface="Times New Roman" pitchFamily="18" charset="0"/>
              <a:cs typeface="Times New Roman" pitchFamily="18" charset="0"/>
            </a:endParaRPr>
          </a:p>
          <a:p>
            <a:pPr marL="0" indent="0" algn="just">
              <a:buNone/>
            </a:pPr>
            <a:r>
              <a:rPr lang="es-ES" sz="2400" b="1" dirty="0">
                <a:latin typeface="Times New Roman" pitchFamily="18" charset="0"/>
                <a:cs typeface="Times New Roman" pitchFamily="18" charset="0"/>
              </a:rPr>
              <a:t>Origen: </a:t>
            </a:r>
            <a:r>
              <a:rPr lang="es-ES" sz="2400" dirty="0">
                <a:latin typeface="Times New Roman" pitchFamily="18" charset="0"/>
                <a:cs typeface="Times New Roman" pitchFamily="18" charset="0"/>
              </a:rPr>
              <a:t>S</a:t>
            </a:r>
            <a:r>
              <a:rPr lang="es-ES" sz="2400" dirty="0" smtClean="0">
                <a:latin typeface="Times New Roman" pitchFamily="18" charset="0"/>
                <a:cs typeface="Times New Roman" pitchFamily="18" charset="0"/>
              </a:rPr>
              <a:t>e </a:t>
            </a:r>
            <a:r>
              <a:rPr lang="es-ES" sz="2400" dirty="0">
                <a:latin typeface="Times New Roman" pitchFamily="18" charset="0"/>
                <a:cs typeface="Times New Roman" pitchFamily="18" charset="0"/>
              </a:rPr>
              <a:t>presume que procede de la </a:t>
            </a:r>
            <a:r>
              <a:rPr lang="es-ES" sz="2400" dirty="0" smtClean="0">
                <a:latin typeface="Times New Roman" pitchFamily="18" charset="0"/>
                <a:cs typeface="Times New Roman" pitchFamily="18" charset="0"/>
              </a:rPr>
              <a:t>India. También </a:t>
            </a:r>
            <a:r>
              <a:rPr lang="es-ES" sz="2400" dirty="0">
                <a:latin typeface="Times New Roman" pitchFamily="18" charset="0"/>
                <a:cs typeface="Times New Roman" pitchFamily="18" charset="0"/>
              </a:rPr>
              <a:t>se la registra en África Occidental, la cual se considera como el segundo centro de domesticación. A principios del siglo XVIII el cultivo de gandul se establece en China e India Oriental de donde posteriormente se dispersa hacia las islas del </a:t>
            </a:r>
            <a:r>
              <a:rPr lang="es-ES" sz="2400" dirty="0" smtClean="0">
                <a:latin typeface="Times New Roman" pitchFamily="18" charset="0"/>
                <a:cs typeface="Times New Roman" pitchFamily="18" charset="0"/>
              </a:rPr>
              <a:t>Pacífico</a:t>
            </a:r>
            <a:r>
              <a:rPr lang="es-ES" sz="2400" dirty="0">
                <a:latin typeface="Times New Roman" pitchFamily="18" charset="0"/>
                <a:cs typeface="Times New Roman" pitchFamily="18" charset="0"/>
              </a:rPr>
              <a:t>. Es transportado a través de los esclavos de África hacia las Bermudas, Indias Occidentales, Guineas y </a:t>
            </a:r>
            <a:r>
              <a:rPr lang="es-ES" sz="2400" dirty="0" smtClean="0">
                <a:latin typeface="Times New Roman" pitchFamily="18" charset="0"/>
                <a:cs typeface="Times New Roman" pitchFamily="18" charset="0"/>
              </a:rPr>
              <a:t>Brasil, para su posterior diseminación y propagación a lo largo del continente americano.</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04973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2697" y="1428819"/>
            <a:ext cx="11521440" cy="5154861"/>
          </a:xfrm>
        </p:spPr>
        <p:txBody>
          <a:bodyPr>
            <a:normAutofit fontScale="77500" lnSpcReduction="20000"/>
          </a:bodyPr>
          <a:lstStyle/>
          <a:p>
            <a:pPr marL="0" indent="0" algn="ctr">
              <a:buNone/>
            </a:pPr>
            <a:r>
              <a:rPr lang="es-ES" sz="3400" b="1" dirty="0">
                <a:latin typeface="Times New Roman" panose="02020603050405020304" pitchFamily="18" charset="0"/>
                <a:cs typeface="Times New Roman" panose="02020603050405020304" pitchFamily="18" charset="0"/>
              </a:rPr>
              <a:t>Clasificación </a:t>
            </a:r>
            <a:r>
              <a:rPr lang="es-ES" sz="3400" b="1" dirty="0" smtClean="0">
                <a:latin typeface="Times New Roman" panose="02020603050405020304" pitchFamily="18" charset="0"/>
                <a:cs typeface="Times New Roman" panose="02020603050405020304" pitchFamily="18" charset="0"/>
              </a:rPr>
              <a:t>Taxonómica</a:t>
            </a:r>
          </a:p>
          <a:p>
            <a:pPr marL="0" indent="0" algn="just">
              <a:buNone/>
            </a:pPr>
            <a:endParaRPr lang="es-ES" b="1" dirty="0">
              <a:latin typeface="Times New Roman" panose="02020603050405020304" pitchFamily="18" charset="0"/>
              <a:cs typeface="Times New Roman" panose="02020603050405020304" pitchFamily="18" charset="0"/>
            </a:endParaRPr>
          </a:p>
          <a:p>
            <a:pPr marL="0" indent="0" algn="just">
              <a:buNone/>
            </a:pPr>
            <a:r>
              <a:rPr lang="es-ES" sz="2400" dirty="0" smtClean="0">
                <a:latin typeface="Times New Roman" pitchFamily="18" charset="0"/>
                <a:cs typeface="Times New Roman" pitchFamily="18" charset="0"/>
              </a:rPr>
              <a:t>Según </a:t>
            </a:r>
            <a:r>
              <a:rPr lang="es-ES" sz="2400" dirty="0">
                <a:latin typeface="Times New Roman" pitchFamily="18" charset="0"/>
                <a:cs typeface="Times New Roman" pitchFamily="18" charset="0"/>
              </a:rPr>
              <a:t>Francis (2003) el </a:t>
            </a:r>
            <a:r>
              <a:rPr lang="es-ES" sz="2400" dirty="0" smtClean="0">
                <a:latin typeface="Times New Roman" pitchFamily="18" charset="0"/>
                <a:cs typeface="Times New Roman" pitchFamily="18" charset="0"/>
              </a:rPr>
              <a:t>gandul </a:t>
            </a:r>
            <a:r>
              <a:rPr lang="es-ES" sz="2400" dirty="0">
                <a:latin typeface="Times New Roman" pitchFamily="18" charset="0"/>
                <a:cs typeface="Times New Roman" pitchFamily="18" charset="0"/>
              </a:rPr>
              <a:t>pertenece al Orden </a:t>
            </a:r>
            <a:r>
              <a:rPr lang="es-ES" sz="2400" dirty="0" err="1">
                <a:latin typeface="Times New Roman" pitchFamily="18" charset="0"/>
                <a:cs typeface="Times New Roman" pitchFamily="18" charset="0"/>
              </a:rPr>
              <a:t>Fabales</a:t>
            </a:r>
            <a:r>
              <a:rPr lang="es-ES" sz="2400" dirty="0">
                <a:latin typeface="Times New Roman" pitchFamily="18" charset="0"/>
                <a:cs typeface="Times New Roman" pitchFamily="18" charset="0"/>
              </a:rPr>
              <a:t>; Familia </a:t>
            </a:r>
            <a:r>
              <a:rPr lang="es-ES" sz="2400" dirty="0" err="1">
                <a:latin typeface="Times New Roman" pitchFamily="18" charset="0"/>
                <a:cs typeface="Times New Roman" pitchFamily="18" charset="0"/>
              </a:rPr>
              <a:t>Fabaceae</a:t>
            </a:r>
            <a:r>
              <a:rPr lang="es-ES" sz="2400" dirty="0">
                <a:latin typeface="Times New Roman" pitchFamily="18" charset="0"/>
                <a:cs typeface="Times New Roman" pitchFamily="18" charset="0"/>
              </a:rPr>
              <a:t>; cuyo nombre científico es </a:t>
            </a:r>
            <a:r>
              <a:rPr lang="es-ES" sz="2400" i="1" dirty="0" err="1">
                <a:latin typeface="Times New Roman" pitchFamily="18" charset="0"/>
                <a:cs typeface="Times New Roman" pitchFamily="18" charset="0"/>
              </a:rPr>
              <a:t>Cajanus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cajan</a:t>
            </a:r>
            <a:r>
              <a:rPr lang="es-ES" sz="2400" dirty="0">
                <a:latin typeface="Times New Roman" pitchFamily="18" charset="0"/>
                <a:cs typeface="Times New Roman" pitchFamily="18" charset="0"/>
              </a:rPr>
              <a:t> DC</a:t>
            </a:r>
            <a:r>
              <a:rPr lang="es-ES" sz="2400" i="1" dirty="0">
                <a:latin typeface="Times New Roman" pitchFamily="18" charset="0"/>
                <a:cs typeface="Times New Roman" pitchFamily="18" charset="0"/>
              </a:rPr>
              <a:t>.</a:t>
            </a:r>
          </a:p>
          <a:p>
            <a:pPr marL="0" indent="0" algn="just">
              <a:buNone/>
            </a:pPr>
            <a:r>
              <a:rPr lang="es-ES" sz="2400" dirty="0" smtClean="0">
                <a:latin typeface="Times New Roman" pitchFamily="18" charset="0"/>
                <a:cs typeface="Times New Roman" pitchFamily="18" charset="0"/>
              </a:rPr>
              <a:t>En </a:t>
            </a:r>
            <a:r>
              <a:rPr lang="es-ES" sz="2400" dirty="0">
                <a:latin typeface="Times New Roman" pitchFamily="18" charset="0"/>
                <a:cs typeface="Times New Roman" pitchFamily="18" charset="0"/>
              </a:rPr>
              <a:t>muchos países se le conoce como: guandul, gandul, </a:t>
            </a:r>
            <a:r>
              <a:rPr lang="es-ES" sz="2400" dirty="0" smtClean="0">
                <a:latin typeface="Times New Roman" pitchFamily="18" charset="0"/>
                <a:cs typeface="Times New Roman" pitchFamily="18" charset="0"/>
              </a:rPr>
              <a:t>fréjol </a:t>
            </a:r>
            <a:r>
              <a:rPr lang="es-ES" sz="2400" dirty="0">
                <a:latin typeface="Times New Roman" pitchFamily="18" charset="0"/>
                <a:cs typeface="Times New Roman" pitchFamily="18" charset="0"/>
              </a:rPr>
              <a:t>de palo, </a:t>
            </a:r>
            <a:r>
              <a:rPr lang="es-ES" sz="2400" dirty="0" err="1">
                <a:latin typeface="Times New Roman" pitchFamily="18" charset="0"/>
                <a:cs typeface="Times New Roman" pitchFamily="18" charset="0"/>
              </a:rPr>
              <a:t>pigeonpea</a:t>
            </a:r>
            <a:r>
              <a:rPr lang="es-ES" sz="2400" dirty="0">
                <a:latin typeface="Times New Roman" pitchFamily="18" charset="0"/>
                <a:cs typeface="Times New Roman" pitchFamily="18" charset="0"/>
              </a:rPr>
              <a:t>, red </a:t>
            </a:r>
            <a:r>
              <a:rPr lang="es-ES" sz="2400" dirty="0" err="1">
                <a:latin typeface="Times New Roman" pitchFamily="18" charset="0"/>
                <a:cs typeface="Times New Roman" pitchFamily="18" charset="0"/>
              </a:rPr>
              <a:t>gram</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tuwer</a:t>
            </a:r>
            <a:r>
              <a:rPr lang="es-ES" sz="2400" dirty="0">
                <a:latin typeface="Times New Roman" pitchFamily="18" charset="0"/>
                <a:cs typeface="Times New Roman" pitchFamily="18" charset="0"/>
              </a:rPr>
              <a:t>, entre otros</a:t>
            </a:r>
            <a:r>
              <a:rPr lang="es-ES" sz="2400" dirty="0" smtClean="0">
                <a:latin typeface="Times New Roman" pitchFamily="18" charset="0"/>
                <a:cs typeface="Times New Roman" pitchFamily="18" charset="0"/>
              </a:rPr>
              <a:t>.</a:t>
            </a:r>
          </a:p>
          <a:p>
            <a:pPr marL="0" indent="0" algn="just">
              <a:buNone/>
            </a:pPr>
            <a:endParaRPr lang="es-ES" sz="2400" dirty="0">
              <a:latin typeface="Times New Roman" pitchFamily="18" charset="0"/>
              <a:cs typeface="Times New Roman" pitchFamily="18" charset="0"/>
            </a:endParaRPr>
          </a:p>
          <a:p>
            <a:pPr marL="0" indent="0" algn="ctr">
              <a:buNone/>
            </a:pPr>
            <a:r>
              <a:rPr lang="es-ES" sz="3600" b="1" dirty="0">
                <a:latin typeface="Times New Roman" pitchFamily="18" charset="0"/>
                <a:cs typeface="Times New Roman" pitchFamily="18" charset="0"/>
              </a:rPr>
              <a:t>Descripción Botánica</a:t>
            </a:r>
          </a:p>
          <a:p>
            <a:pPr marL="0" indent="0" algn="ctr">
              <a:buNone/>
            </a:pPr>
            <a:endParaRPr lang="es-ES" sz="2400" b="1" dirty="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Es </a:t>
            </a:r>
            <a:r>
              <a:rPr lang="es-ES" sz="2400" dirty="0">
                <a:latin typeface="Times New Roman" pitchFamily="18" charset="0"/>
                <a:cs typeface="Times New Roman" pitchFamily="18" charset="0"/>
              </a:rPr>
              <a:t>un arbusto anual o perenne que puede llegar a alcanzar 3 a 5 m de altura.</a:t>
            </a:r>
          </a:p>
          <a:p>
            <a:pPr marL="0" indent="0" algn="just">
              <a:buNone/>
            </a:pPr>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Hojas: Trifoliadas</a:t>
            </a:r>
          </a:p>
          <a:p>
            <a:pPr algn="just"/>
            <a:r>
              <a:rPr lang="es-ES" sz="2400" dirty="0">
                <a:latin typeface="Times New Roman" pitchFamily="18" charset="0"/>
                <a:cs typeface="Times New Roman" pitchFamily="18" charset="0"/>
              </a:rPr>
              <a:t>Flores: se presentan en racimos.</a:t>
            </a:r>
          </a:p>
          <a:p>
            <a:pPr algn="just"/>
            <a:r>
              <a:rPr lang="es-ES" sz="2400" dirty="0">
                <a:latin typeface="Times New Roman" pitchFamily="18" charset="0"/>
                <a:cs typeface="Times New Roman" pitchFamily="18" charset="0"/>
              </a:rPr>
              <a:t>Raíz: Pivotante </a:t>
            </a:r>
          </a:p>
          <a:p>
            <a:pPr algn="just"/>
            <a:r>
              <a:rPr lang="es-ES" sz="2400" dirty="0">
                <a:latin typeface="Times New Roman" pitchFamily="18" charset="0"/>
                <a:cs typeface="Times New Roman" pitchFamily="18" charset="0"/>
              </a:rPr>
              <a:t>Vainas: Indehiscente.</a:t>
            </a:r>
          </a:p>
          <a:p>
            <a:pPr algn="just"/>
            <a:r>
              <a:rPr lang="es-ES" sz="2400" dirty="0">
                <a:latin typeface="Times New Roman" pitchFamily="18" charset="0"/>
                <a:cs typeface="Times New Roman" pitchFamily="18" charset="0"/>
              </a:rPr>
              <a:t>Granos: Son redondeos con diámetro de 6 a 8 mm y en un </a:t>
            </a:r>
            <a:r>
              <a:rPr lang="es-ES" sz="2400" dirty="0" smtClean="0">
                <a:latin typeface="Times New Roman" pitchFamily="18" charset="0"/>
                <a:cs typeface="Times New Roman" pitchFamily="18" charset="0"/>
              </a:rPr>
              <a:t>número </a:t>
            </a:r>
            <a:r>
              <a:rPr lang="es-ES" sz="2400" dirty="0">
                <a:latin typeface="Times New Roman" pitchFamily="18" charset="0"/>
                <a:cs typeface="Times New Roman" pitchFamily="18" charset="0"/>
              </a:rPr>
              <a:t>de 2 a 5 granos por vaina.</a:t>
            </a:r>
            <a:endParaRPr lang="es-VE"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78051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9635" y="1447721"/>
            <a:ext cx="11495314" cy="4351338"/>
          </a:xfrm>
        </p:spPr>
        <p:txBody>
          <a:bodyPr>
            <a:normAutofit lnSpcReduction="10000"/>
          </a:bodyPr>
          <a:lstStyle/>
          <a:p>
            <a:pPr marL="0" indent="0" algn="ctr">
              <a:buNone/>
            </a:pPr>
            <a:r>
              <a:rPr lang="es-ES" sz="3400" b="1" dirty="0">
                <a:latin typeface="Times New Roman" pitchFamily="18" charset="0"/>
                <a:cs typeface="Times New Roman" pitchFamily="18" charset="0"/>
              </a:rPr>
              <a:t>Potencialidades y Usos del </a:t>
            </a:r>
            <a:r>
              <a:rPr lang="es-ES" sz="3400" b="1" dirty="0" smtClean="0">
                <a:latin typeface="Times New Roman" pitchFamily="18" charset="0"/>
                <a:cs typeface="Times New Roman" pitchFamily="18" charset="0"/>
              </a:rPr>
              <a:t>Gandul</a:t>
            </a:r>
            <a:endParaRPr lang="es-ES" sz="3400" b="1" dirty="0">
              <a:latin typeface="Times New Roman" pitchFamily="18" charset="0"/>
              <a:cs typeface="Times New Roman" pitchFamily="18" charset="0"/>
            </a:endParaRPr>
          </a:p>
          <a:p>
            <a:pPr marL="0" indent="0" algn="ctr">
              <a:buNone/>
            </a:pPr>
            <a:endParaRPr lang="es-ES" b="1" dirty="0">
              <a:latin typeface="Times New Roman" pitchFamily="18" charset="0"/>
              <a:cs typeface="Times New Roman" pitchFamily="18" charset="0"/>
            </a:endParaRPr>
          </a:p>
          <a:p>
            <a:r>
              <a:rPr lang="es-ES" sz="2400" dirty="0" smtClean="0">
                <a:latin typeface="Times New Roman" pitchFamily="18" charset="0"/>
                <a:cs typeface="Times New Roman" pitchFamily="18" charset="0"/>
              </a:rPr>
              <a:t>Barrera </a:t>
            </a:r>
            <a:r>
              <a:rPr lang="es-ES" sz="2400" dirty="0">
                <a:latin typeface="Times New Roman" pitchFamily="18" charset="0"/>
                <a:cs typeface="Times New Roman" pitchFamily="18" charset="0"/>
              </a:rPr>
              <a:t>Viva para detener </a:t>
            </a:r>
            <a:r>
              <a:rPr lang="es-ES" sz="2400" dirty="0" smtClean="0">
                <a:latin typeface="Times New Roman" pitchFamily="18" charset="0"/>
                <a:cs typeface="Times New Roman" pitchFamily="18" charset="0"/>
              </a:rPr>
              <a:t>erosión del suelo en zonas áridas.</a:t>
            </a:r>
            <a:endParaRPr lang="es-ES" sz="2400" dirty="0">
              <a:latin typeface="Times New Roman" pitchFamily="18" charset="0"/>
              <a:cs typeface="Times New Roman" pitchFamily="18" charset="0"/>
            </a:endParaRPr>
          </a:p>
          <a:p>
            <a:r>
              <a:rPr lang="es-ES" sz="2400" dirty="0" smtClean="0">
                <a:latin typeface="Times New Roman" pitchFamily="18" charset="0"/>
                <a:cs typeface="Times New Roman" pitchFamily="18" charset="0"/>
              </a:rPr>
              <a:t>Cercas Vivas entre lotes o cultivos.</a:t>
            </a:r>
          </a:p>
          <a:p>
            <a:r>
              <a:rPr lang="es-ES" sz="2400" dirty="0" smtClean="0">
                <a:latin typeface="Times New Roman" pitchFamily="18" charset="0"/>
                <a:cs typeface="Times New Roman" pitchFamily="18" charset="0"/>
              </a:rPr>
              <a:t>Cultivo </a:t>
            </a:r>
            <a:r>
              <a:rPr lang="es-ES" sz="2400" dirty="0">
                <a:latin typeface="Times New Roman" pitchFamily="18" charset="0"/>
                <a:cs typeface="Times New Roman" pitchFamily="18" charset="0"/>
              </a:rPr>
              <a:t>de Sombra en los almácigos.</a:t>
            </a:r>
          </a:p>
          <a:p>
            <a:r>
              <a:rPr lang="es-ES" sz="2400" dirty="0" smtClean="0">
                <a:latin typeface="Times New Roman" pitchFamily="18" charset="0"/>
                <a:cs typeface="Times New Roman" pitchFamily="18" charset="0"/>
              </a:rPr>
              <a:t>Cortina </a:t>
            </a:r>
            <a:r>
              <a:rPr lang="es-ES" sz="2400" dirty="0">
                <a:latin typeface="Times New Roman" pitchFamily="18" charset="0"/>
                <a:cs typeface="Times New Roman" pitchFamily="18" charset="0"/>
              </a:rPr>
              <a:t>rompe viento.</a:t>
            </a:r>
          </a:p>
          <a:p>
            <a:r>
              <a:rPr lang="es-ES" sz="2400" dirty="0" smtClean="0">
                <a:latin typeface="Times New Roman" pitchFamily="18" charset="0"/>
                <a:cs typeface="Times New Roman" pitchFamily="18" charset="0"/>
              </a:rPr>
              <a:t>Para recuperación </a:t>
            </a:r>
            <a:r>
              <a:rPr lang="es-ES" sz="2400" dirty="0">
                <a:latin typeface="Times New Roman" pitchFamily="18" charset="0"/>
                <a:cs typeface="Times New Roman" pitchFamily="18" charset="0"/>
              </a:rPr>
              <a:t>de suelos ácidos.</a:t>
            </a:r>
          </a:p>
          <a:p>
            <a:r>
              <a:rPr lang="es-ES" sz="2400" dirty="0">
                <a:latin typeface="Times New Roman" pitchFamily="18" charset="0"/>
                <a:cs typeface="Times New Roman" pitchFamily="18" charset="0"/>
              </a:rPr>
              <a:t>En asociación con cereales, por su fijación de Nitrógeno.</a:t>
            </a:r>
          </a:p>
          <a:p>
            <a:r>
              <a:rPr lang="es-ES" sz="2400" dirty="0" smtClean="0">
                <a:latin typeface="Times New Roman" pitchFamily="18" charset="0"/>
                <a:cs typeface="Times New Roman" pitchFamily="18" charset="0"/>
              </a:rPr>
              <a:t>Para la alimentación Humana, principalmente de grupos de atención prioritaria</a:t>
            </a:r>
            <a:endParaRPr lang="es-ES" sz="2400" dirty="0">
              <a:latin typeface="Times New Roman" pitchFamily="18" charset="0"/>
              <a:cs typeface="Times New Roman" pitchFamily="18" charset="0"/>
            </a:endParaRPr>
          </a:p>
          <a:p>
            <a:r>
              <a:rPr lang="es-ES" sz="2400" dirty="0" smtClean="0">
                <a:latin typeface="Times New Roman" pitchFamily="18" charset="0"/>
                <a:cs typeface="Times New Roman" pitchFamily="18" charset="0"/>
              </a:rPr>
              <a:t>Para alimentación animal, cuidando limites de inclusión.</a:t>
            </a: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48152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0" y="1370559"/>
            <a:ext cx="11469189" cy="4785395"/>
          </a:xfrm>
        </p:spPr>
        <p:txBody>
          <a:bodyPr>
            <a:normAutofit/>
          </a:bodyPr>
          <a:lstStyle/>
          <a:p>
            <a:pPr marL="0" indent="0" algn="ctr">
              <a:buNone/>
            </a:pPr>
            <a:r>
              <a:rPr lang="es-ES" sz="3400" b="1" dirty="0">
                <a:latin typeface="Times New Roman" pitchFamily="18" charset="0"/>
                <a:cs typeface="Times New Roman" pitchFamily="18" charset="0"/>
              </a:rPr>
              <a:t>Clima y </a:t>
            </a:r>
            <a:r>
              <a:rPr lang="es-ES" sz="3400" b="1" dirty="0" smtClean="0">
                <a:latin typeface="Times New Roman" pitchFamily="18" charset="0"/>
                <a:cs typeface="Times New Roman" pitchFamily="18" charset="0"/>
              </a:rPr>
              <a:t>Suelos</a:t>
            </a:r>
          </a:p>
          <a:p>
            <a:pPr marL="0" indent="0" algn="ctr">
              <a:buNone/>
            </a:pPr>
            <a:endParaRPr lang="es-ES" b="1"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Temperatura: entre 18 y 29°C es una de las leguminosas mas tolerantes a la sequia.</a:t>
            </a:r>
          </a:p>
          <a:p>
            <a:pPr marL="0" indent="0">
              <a:buNone/>
            </a:pPr>
            <a:endParaRPr lang="es-ES" sz="2400"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Precipitaciones: óptimas que oscilan entre los 400 y 750 mm por año.</a:t>
            </a:r>
          </a:p>
          <a:p>
            <a:pPr marL="0" indent="0">
              <a:buNone/>
            </a:pPr>
            <a:endParaRPr lang="es-ES" sz="2400" dirty="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Suelos: Es tolerante a </a:t>
            </a:r>
            <a:r>
              <a:rPr lang="es-ES" sz="2400" dirty="0" smtClean="0">
                <a:latin typeface="Times New Roman" pitchFamily="18" charset="0"/>
                <a:cs typeface="Times New Roman" pitchFamily="18" charset="0"/>
              </a:rPr>
              <a:t>suelos </a:t>
            </a:r>
            <a:r>
              <a:rPr lang="es-ES" sz="2400" dirty="0">
                <a:latin typeface="Times New Roman" pitchFamily="18" charset="0"/>
                <a:cs typeface="Times New Roman" pitchFamily="18" charset="0"/>
              </a:rPr>
              <a:t>pobres, y con poco contenido de fosforo; pH 4.5-8.4 (optimo 5.0-7.0); textura franco-arenoso a arcillosa, algunas variedades son tolerantes a la salinidad, produce bien en suelos drenados.</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77955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42837" y="469993"/>
            <a:ext cx="8536407" cy="1470025"/>
          </a:xfrm>
        </p:spPr>
        <p:txBody>
          <a:bodyPr>
            <a:normAutofit/>
          </a:bodyPr>
          <a:lstStyle/>
          <a:p>
            <a:r>
              <a:rPr lang="es-ES" sz="3400" b="1" dirty="0">
                <a:latin typeface="Times New Roman" pitchFamily="18" charset="0"/>
                <a:cs typeface="Times New Roman" pitchFamily="18" charset="0"/>
              </a:rPr>
              <a:t>Plagas Importantes en el cultivo del Gandul</a:t>
            </a:r>
            <a:endParaRPr lang="es-VE" sz="34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
        <p:nvSpPr>
          <p:cNvPr id="7" name="4 Rectángulo"/>
          <p:cNvSpPr/>
          <p:nvPr/>
        </p:nvSpPr>
        <p:spPr>
          <a:xfrm>
            <a:off x="1042737" y="2478670"/>
            <a:ext cx="10042357" cy="3785652"/>
          </a:xfrm>
          <a:prstGeom prst="rect">
            <a:avLst/>
          </a:prstGeom>
        </p:spPr>
        <p:txBody>
          <a:bodyPr wrap="square">
            <a:spAutoFit/>
          </a:bodyPr>
          <a:lstStyle/>
          <a:p>
            <a:pPr algn="just"/>
            <a:r>
              <a:rPr lang="es-ES" sz="2400" dirty="0">
                <a:latin typeface="Times New Roman" pitchFamily="18" charset="0"/>
                <a:cs typeface="Times New Roman" pitchFamily="18" charset="0"/>
              </a:rPr>
              <a:t>Se han descubierto que más de 250 especies </a:t>
            </a:r>
            <a:r>
              <a:rPr lang="es-ES" sz="2400" dirty="0" smtClean="0">
                <a:latin typeface="Times New Roman" pitchFamily="18" charset="0"/>
                <a:cs typeface="Times New Roman" pitchFamily="18" charset="0"/>
              </a:rPr>
              <a:t>de </a:t>
            </a:r>
            <a:r>
              <a:rPr lang="es-ES" sz="2400" dirty="0">
                <a:latin typeface="Times New Roman" pitchFamily="18" charset="0"/>
                <a:cs typeface="Times New Roman" pitchFamily="18" charset="0"/>
              </a:rPr>
              <a:t>insectos pertenecientes a 8 órdenes y 61 familias </a:t>
            </a:r>
            <a:r>
              <a:rPr lang="es-ES" sz="2400" dirty="0" smtClean="0">
                <a:latin typeface="Times New Roman" pitchFamily="18" charset="0"/>
                <a:cs typeface="Times New Roman" pitchFamily="18" charset="0"/>
              </a:rPr>
              <a:t>las cuales atacan </a:t>
            </a:r>
            <a:r>
              <a:rPr lang="es-ES" sz="2400" dirty="0">
                <a:latin typeface="Times New Roman" pitchFamily="18" charset="0"/>
                <a:cs typeface="Times New Roman" pitchFamily="18" charset="0"/>
              </a:rPr>
              <a:t>el gandul. Sin embargo, solo unos pocos causan un daño considerable al cultivo y son económicamente importantes como plagas.</a:t>
            </a:r>
          </a:p>
          <a:p>
            <a:pPr algn="just"/>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El barrenador de leguminosas </a:t>
            </a:r>
            <a:r>
              <a:rPr lang="es-ES" sz="2400" i="1" dirty="0">
                <a:latin typeface="Times New Roman" pitchFamily="18" charset="0"/>
                <a:cs typeface="Times New Roman" pitchFamily="18" charset="0"/>
              </a:rPr>
              <a:t>Maruca </a:t>
            </a:r>
            <a:r>
              <a:rPr lang="es-ES" sz="2400" i="1" dirty="0" err="1">
                <a:latin typeface="Times New Roman" pitchFamily="18" charset="0"/>
                <a:cs typeface="Times New Roman" pitchFamily="18" charset="0"/>
              </a:rPr>
              <a:t>vitrata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Geyer</a:t>
            </a:r>
            <a:r>
              <a:rPr lang="es-ES" sz="2400" dirty="0">
                <a:latin typeface="Times New Roman" pitchFamily="18" charset="0"/>
                <a:cs typeface="Times New Roman" pitchFamily="18" charset="0"/>
              </a:rPr>
              <a:t>), la mariposa de la pluma </a:t>
            </a:r>
            <a:r>
              <a:rPr lang="es-ES" sz="2400" i="1" dirty="0" err="1">
                <a:latin typeface="Times New Roman" pitchFamily="18" charset="0"/>
                <a:cs typeface="Times New Roman" pitchFamily="18" charset="0"/>
              </a:rPr>
              <a:t>Exelastis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atomosa</a:t>
            </a:r>
            <a:r>
              <a:rPr lang="es-ES" sz="2400" i="1" dirty="0">
                <a:latin typeface="Times New Roman" pitchFamily="18" charset="0"/>
                <a:cs typeface="Times New Roman" pitchFamily="18" charset="0"/>
              </a:rPr>
              <a:t>,</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Walsingham</a:t>
            </a:r>
            <a:r>
              <a:rPr lang="es-ES" sz="2400" dirty="0">
                <a:latin typeface="Times New Roman" pitchFamily="18" charset="0"/>
                <a:cs typeface="Times New Roman" pitchFamily="18" charset="0"/>
              </a:rPr>
              <a:t>), la mariposa azul </a:t>
            </a:r>
            <a:r>
              <a:rPr lang="es-ES" sz="2400" i="1" dirty="0" err="1">
                <a:latin typeface="Times New Roman" pitchFamily="18" charset="0"/>
                <a:cs typeface="Times New Roman" pitchFamily="18" charset="0"/>
              </a:rPr>
              <a:t>Lampides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boeticus</a:t>
            </a:r>
            <a:r>
              <a:rPr lang="es-ES" sz="2400" dirty="0">
                <a:latin typeface="Times New Roman" pitchFamily="18" charset="0"/>
                <a:cs typeface="Times New Roman" pitchFamily="18" charset="0"/>
              </a:rPr>
              <a:t> (L.), el barrenador de vainas </a:t>
            </a:r>
            <a:r>
              <a:rPr lang="es-ES" sz="2400" i="1" dirty="0" err="1">
                <a:latin typeface="Times New Roman" pitchFamily="18" charset="0"/>
                <a:cs typeface="Times New Roman" pitchFamily="18" charset="0"/>
              </a:rPr>
              <a:t>Helicoverpa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armigera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Hübner</a:t>
            </a:r>
            <a:r>
              <a:rPr lang="es-ES" sz="2400" dirty="0">
                <a:latin typeface="Times New Roman" pitchFamily="18" charset="0"/>
                <a:cs typeface="Times New Roman" pitchFamily="18" charset="0"/>
              </a:rPr>
              <a:t>) y la mosca de la vaina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 en el gandul son de gran importancia</a:t>
            </a:r>
          </a:p>
          <a:p>
            <a:pPr algn="just"/>
            <a:endParaRPr lang="es-VE" sz="2400" dirty="0">
              <a:latin typeface="Times New Roman" pitchFamily="18" charset="0"/>
              <a:cs typeface="Times New Roman" pitchFamily="18" charset="0"/>
            </a:endParaRPr>
          </a:p>
        </p:txBody>
      </p:sp>
    </p:spTree>
    <p:extLst>
      <p:ext uri="{BB962C8B-B14F-4D97-AF65-F5344CB8AC3E}">
        <p14:creationId xmlns:p14="http://schemas.microsoft.com/office/powerpoint/2010/main" val="60360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8968" y="507667"/>
            <a:ext cx="11470106" cy="1470025"/>
          </a:xfrm>
        </p:spPr>
        <p:txBody>
          <a:bodyPr>
            <a:normAutofit/>
          </a:bodyPr>
          <a:lstStyle/>
          <a:p>
            <a:r>
              <a:rPr lang="es-ES" sz="2800" b="1" dirty="0">
                <a:latin typeface="Times New Roman" pitchFamily="18" charset="0"/>
                <a:cs typeface="Times New Roman" pitchFamily="18" charset="0"/>
              </a:rPr>
              <a:t>Características de la plaga </a:t>
            </a:r>
            <a:r>
              <a:rPr lang="es-ES" sz="2800" b="1" i="1"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Melanagromyza</a:t>
            </a:r>
            <a:r>
              <a:rPr lang="es-ES" sz="2800" b="1" i="1" dirty="0">
                <a:latin typeface="Times New Roman" pitchFamily="18" charset="0"/>
                <a:cs typeface="Times New Roman" pitchFamily="18" charset="0"/>
              </a:rPr>
              <a:t> obtusa</a:t>
            </a:r>
            <a:r>
              <a:rPr lang="es-ES" sz="2800" b="1" dirty="0">
                <a:latin typeface="Times New Roman" pitchFamily="18" charset="0"/>
                <a:cs typeface="Times New Roman" pitchFamily="18" charset="0"/>
              </a:rPr>
              <a:t> (DIP: </a:t>
            </a:r>
            <a:r>
              <a:rPr lang="es-ES" sz="2800" b="1" dirty="0" err="1">
                <a:latin typeface="Times New Roman" pitchFamily="18" charset="0"/>
                <a:cs typeface="Times New Roman" pitchFamily="18" charset="0"/>
              </a:rPr>
              <a:t>Agromyzidae</a:t>
            </a:r>
            <a:r>
              <a:rPr lang="es-ES" sz="2800" b="1" u="sng" dirty="0">
                <a:latin typeface="Times New Roman" pitchFamily="18" charset="0"/>
                <a:cs typeface="Times New Roman" pitchFamily="18" charset="0"/>
              </a:rPr>
              <a:t>)</a:t>
            </a:r>
            <a:endParaRPr lang="es-VE" sz="2800" dirty="0">
              <a:latin typeface="Times New Roman" pitchFamily="18" charset="0"/>
              <a:cs typeface="Times New Roman" pitchFamily="18" charset="0"/>
            </a:endParaRPr>
          </a:p>
        </p:txBody>
      </p:sp>
      <p:sp>
        <p:nvSpPr>
          <p:cNvPr id="5" name="4 Rectángulo"/>
          <p:cNvSpPr/>
          <p:nvPr/>
        </p:nvSpPr>
        <p:spPr>
          <a:xfrm>
            <a:off x="368969" y="2341403"/>
            <a:ext cx="11470106" cy="4893647"/>
          </a:xfrm>
          <a:prstGeom prst="rect">
            <a:avLst/>
          </a:prstGeom>
        </p:spPr>
        <p:txBody>
          <a:bodyPr wrap="square">
            <a:spAutoFit/>
          </a:bodyPr>
          <a:lstStyle/>
          <a:p>
            <a:pPr algn="just"/>
            <a:r>
              <a:rPr lang="es-EC" sz="2400" dirty="0">
                <a:latin typeface="Times New Roman" pitchFamily="18" charset="0"/>
                <a:cs typeface="Times New Roman" pitchFamily="18" charset="0"/>
              </a:rPr>
              <a:t>El ciclo de vida de la mosca de la vaina: 4 a 5 semanas</a:t>
            </a:r>
            <a:r>
              <a:rPr lang="es-EC" sz="2400" dirty="0" smtClean="0">
                <a:latin typeface="Times New Roman" pitchFamily="18" charset="0"/>
                <a:cs typeface="Times New Roman" pitchFamily="18" charset="0"/>
              </a:rPr>
              <a:t>.</a:t>
            </a:r>
          </a:p>
          <a:p>
            <a:pPr algn="just"/>
            <a:endParaRPr lang="es-EC" sz="2400" dirty="0">
              <a:latin typeface="Times New Roman" pitchFamily="18" charset="0"/>
              <a:cs typeface="Times New Roman" pitchFamily="18" charset="0"/>
            </a:endParaRPr>
          </a:p>
          <a:p>
            <a:pPr algn="just"/>
            <a:r>
              <a:rPr lang="es-EC" sz="2400" b="1" dirty="0">
                <a:latin typeface="Times New Roman" pitchFamily="18" charset="0"/>
                <a:cs typeface="Times New Roman" pitchFamily="18" charset="0"/>
              </a:rPr>
              <a:t>Huevos: </a:t>
            </a:r>
            <a:r>
              <a:rPr lang="es-EC" sz="2400" dirty="0">
                <a:latin typeface="Times New Roman" pitchFamily="18" charset="0"/>
                <a:cs typeface="Times New Roman" pitchFamily="18" charset="0"/>
              </a:rPr>
              <a:t>Estos son de color blanco brillante, 1 mm de largo, período de incubación de los huevos es de 3 días.</a:t>
            </a:r>
          </a:p>
          <a:p>
            <a:pPr algn="just"/>
            <a:endParaRPr lang="es-EC" sz="2400" b="1" dirty="0">
              <a:latin typeface="Times New Roman" pitchFamily="18" charset="0"/>
              <a:cs typeface="Times New Roman" pitchFamily="18" charset="0"/>
            </a:endParaRPr>
          </a:p>
          <a:p>
            <a:pPr algn="just"/>
            <a:r>
              <a:rPr lang="es-EC" sz="2400" b="1" dirty="0">
                <a:latin typeface="Times New Roman" pitchFamily="18" charset="0"/>
                <a:cs typeface="Times New Roman" pitchFamily="18" charset="0"/>
              </a:rPr>
              <a:t>Larvas: </a:t>
            </a:r>
            <a:r>
              <a:rPr lang="es-EC" sz="2400" dirty="0">
                <a:latin typeface="Times New Roman" pitchFamily="18" charset="0"/>
                <a:cs typeface="Times New Roman" pitchFamily="18" charset="0"/>
              </a:rPr>
              <a:t>El promedio de duración del estado larval es de 6.1 días.</a:t>
            </a:r>
          </a:p>
          <a:p>
            <a:pPr algn="just"/>
            <a:endParaRPr lang="es-EC" sz="2400" b="1" dirty="0">
              <a:latin typeface="Times New Roman" pitchFamily="18" charset="0"/>
              <a:cs typeface="Times New Roman" pitchFamily="18" charset="0"/>
            </a:endParaRPr>
          </a:p>
          <a:p>
            <a:pPr algn="just"/>
            <a:r>
              <a:rPr lang="es-EC" sz="2400" b="1" dirty="0">
                <a:latin typeface="Times New Roman" pitchFamily="18" charset="0"/>
                <a:cs typeface="Times New Roman" pitchFamily="18" charset="0"/>
              </a:rPr>
              <a:t>Pupa: </a:t>
            </a:r>
            <a:r>
              <a:rPr lang="es-EC" sz="2400" dirty="0">
                <a:latin typeface="Times New Roman" pitchFamily="18" charset="0"/>
                <a:cs typeface="Times New Roman" pitchFamily="18" charset="0"/>
              </a:rPr>
              <a:t>La pupa es de color marrón y mide 2.5 </a:t>
            </a:r>
            <a:r>
              <a:rPr lang="es-EC" sz="2400" dirty="0" err="1">
                <a:latin typeface="Times New Roman" pitchFamily="18" charset="0"/>
                <a:cs typeface="Times New Roman" pitchFamily="18" charset="0"/>
              </a:rPr>
              <a:t>mm.</a:t>
            </a:r>
            <a:r>
              <a:rPr lang="es-EC" sz="2400" dirty="0">
                <a:latin typeface="Times New Roman" pitchFamily="18" charset="0"/>
                <a:cs typeface="Times New Roman" pitchFamily="18" charset="0"/>
              </a:rPr>
              <a:t> Bajo condiciones de campo tarda de 9 a 23 días.</a:t>
            </a:r>
          </a:p>
          <a:p>
            <a:pPr algn="just"/>
            <a:endParaRPr lang="es-EC" sz="2400" b="1" dirty="0">
              <a:latin typeface="Times New Roman" pitchFamily="18" charset="0"/>
              <a:cs typeface="Times New Roman" pitchFamily="18" charset="0"/>
            </a:endParaRPr>
          </a:p>
          <a:p>
            <a:pPr algn="just"/>
            <a:r>
              <a:rPr lang="es-EC" sz="2400" b="1" dirty="0">
                <a:latin typeface="Times New Roman" pitchFamily="18" charset="0"/>
                <a:cs typeface="Times New Roman" pitchFamily="18" charset="0"/>
              </a:rPr>
              <a:t>Adulto: </a:t>
            </a:r>
            <a:r>
              <a:rPr lang="es-EC" sz="2400" dirty="0">
                <a:latin typeface="Times New Roman" pitchFamily="18" charset="0"/>
                <a:cs typeface="Times New Roman" pitchFamily="18" charset="0"/>
              </a:rPr>
              <a:t>sólo vive de cinco a siete días</a:t>
            </a:r>
            <a:endParaRPr lang="es-EC" sz="2400" b="1" dirty="0">
              <a:latin typeface="Times New Roman" pitchFamily="18" charset="0"/>
              <a:cs typeface="Times New Roman" pitchFamily="18" charset="0"/>
            </a:endParaRPr>
          </a:p>
          <a:p>
            <a:pPr algn="just"/>
            <a:endParaRPr lang="es-EC" sz="2400" b="1" dirty="0">
              <a:latin typeface="Times New Roman" pitchFamily="18" charset="0"/>
              <a:cs typeface="Times New Roman" pitchFamily="18" charset="0"/>
            </a:endParaRPr>
          </a:p>
          <a:p>
            <a:endParaRPr lang="es-VE" sz="24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35900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011" y="1428818"/>
            <a:ext cx="11470105" cy="5445224"/>
          </a:xfrm>
        </p:spPr>
        <p:txBody>
          <a:bodyPr>
            <a:normAutofit lnSpcReduction="10000"/>
          </a:bodyPr>
          <a:lstStyle/>
          <a:p>
            <a:pPr marL="0" indent="0" algn="ctr">
              <a:buNone/>
            </a:pPr>
            <a:r>
              <a:rPr lang="es-EC" b="1" dirty="0">
                <a:latin typeface="Times New Roman" pitchFamily="18" charset="0"/>
                <a:cs typeface="Times New Roman" pitchFamily="18" charset="0"/>
              </a:rPr>
              <a:t>Estrategias de Control de la Mosca Asiática</a:t>
            </a:r>
          </a:p>
          <a:p>
            <a:pPr marL="0" indent="0" algn="ctr">
              <a:buNone/>
            </a:pPr>
            <a:endParaRPr lang="es-EC" b="1" dirty="0">
              <a:latin typeface="Times New Roman" pitchFamily="18" charset="0"/>
              <a:cs typeface="Times New Roman" pitchFamily="18" charset="0"/>
            </a:endParaRPr>
          </a:p>
          <a:p>
            <a:pPr marL="0" indent="0" algn="just">
              <a:buNone/>
            </a:pPr>
            <a:r>
              <a:rPr lang="es-EC" sz="2400" dirty="0">
                <a:latin typeface="Times New Roman" pitchFamily="18" charset="0"/>
                <a:cs typeface="Times New Roman" pitchFamily="18" charset="0"/>
              </a:rPr>
              <a:t>La mosca Asiática sin control daña entre un 60 y 80% de la producción</a:t>
            </a:r>
          </a:p>
          <a:p>
            <a:pPr marL="0" indent="0" algn="just">
              <a:buNone/>
            </a:pPr>
            <a:endParaRPr lang="es-EC" sz="2400" b="1" dirty="0">
              <a:latin typeface="Times New Roman" pitchFamily="18" charset="0"/>
              <a:cs typeface="Times New Roman" pitchFamily="18" charset="0"/>
            </a:endParaRPr>
          </a:p>
          <a:p>
            <a:pPr marL="0" indent="0" algn="just">
              <a:buNone/>
            </a:pPr>
            <a:r>
              <a:rPr lang="es-EC" sz="2400" b="1" dirty="0">
                <a:latin typeface="Times New Roman" pitchFamily="18" charset="0"/>
                <a:cs typeface="Times New Roman" pitchFamily="18" charset="0"/>
              </a:rPr>
              <a:t>Control Químico: </a:t>
            </a:r>
            <a:r>
              <a:rPr lang="es-EC" sz="2400" dirty="0">
                <a:latin typeface="Times New Roman" pitchFamily="18" charset="0"/>
                <a:cs typeface="Times New Roman" pitchFamily="18" charset="0"/>
              </a:rPr>
              <a:t>En el presente ensayo se utilizaron 2 insecticidas.</a:t>
            </a:r>
          </a:p>
          <a:p>
            <a:pPr marL="0" indent="0" algn="just">
              <a:buNone/>
            </a:pPr>
            <a:endParaRPr lang="es-EC" sz="2400" dirty="0">
              <a:latin typeface="Times New Roman" pitchFamily="18" charset="0"/>
              <a:cs typeface="Times New Roman" pitchFamily="18" charset="0"/>
            </a:endParaRPr>
          </a:p>
          <a:p>
            <a:pPr algn="just"/>
            <a:r>
              <a:rPr lang="es-EC" sz="2400" b="1" dirty="0" err="1"/>
              <a:t>Imidacloprid</a:t>
            </a:r>
            <a:r>
              <a:rPr lang="es-EC" sz="2400" b="1" dirty="0"/>
              <a:t> (Confidor): </a:t>
            </a:r>
            <a:r>
              <a:rPr lang="es-EC" sz="2400" dirty="0">
                <a:latin typeface="Times New Roman" pitchFamily="18" charset="0"/>
                <a:cs typeface="Times New Roman" pitchFamily="18" charset="0"/>
              </a:rPr>
              <a:t>Es un insecticida de acción sistémica y de contacto.</a:t>
            </a:r>
            <a:r>
              <a:rPr lang="es-EC" sz="2400" dirty="0"/>
              <a:t> </a:t>
            </a:r>
            <a:r>
              <a:rPr lang="es-EC" sz="2400" dirty="0">
                <a:latin typeface="Times New Roman" pitchFamily="18" charset="0"/>
                <a:cs typeface="Times New Roman" pitchFamily="18" charset="0"/>
              </a:rPr>
              <a:t>Su mecanismo de acción se basa en la interferencia de la trasmisión de los estímulos nerviosos de los insectos</a:t>
            </a:r>
            <a:r>
              <a:rPr lang="es-EC" sz="2400" dirty="0" smtClean="0">
                <a:latin typeface="Times New Roman" pitchFamily="18" charset="0"/>
                <a:cs typeface="Times New Roman" pitchFamily="18" charset="0"/>
              </a:rPr>
              <a:t>.</a:t>
            </a:r>
          </a:p>
          <a:p>
            <a:pPr algn="just"/>
            <a:r>
              <a:rPr lang="es-EC" sz="2400" b="1" dirty="0" err="1">
                <a:latin typeface="Times New Roman" pitchFamily="18" charset="0"/>
                <a:cs typeface="Times New Roman" pitchFamily="18" charset="0"/>
              </a:rPr>
              <a:t>Thiamethoxan</a:t>
            </a:r>
            <a:r>
              <a:rPr lang="es-EC" sz="2400" b="1" dirty="0">
                <a:latin typeface="Times New Roman" pitchFamily="18" charset="0"/>
                <a:cs typeface="Times New Roman" pitchFamily="18" charset="0"/>
              </a:rPr>
              <a:t> (</a:t>
            </a:r>
            <a:r>
              <a:rPr lang="es-EC" sz="2400" b="1" dirty="0" err="1">
                <a:latin typeface="Times New Roman" pitchFamily="18" charset="0"/>
                <a:cs typeface="Times New Roman" pitchFamily="18" charset="0"/>
              </a:rPr>
              <a:t>Actara</a:t>
            </a:r>
            <a:r>
              <a:rPr lang="es-EC" sz="2400" b="1" dirty="0">
                <a:latin typeface="Times New Roman" pitchFamily="18" charset="0"/>
                <a:cs typeface="Times New Roman" pitchFamily="18" charset="0"/>
              </a:rPr>
              <a:t> WG25): </a:t>
            </a:r>
            <a:r>
              <a:rPr lang="es-EC" sz="2400" dirty="0">
                <a:latin typeface="Times New Roman" pitchFamily="18" charset="0"/>
                <a:cs typeface="Times New Roman" pitchFamily="18" charset="0"/>
              </a:rPr>
              <a:t>es un insecticida que pertenece al grupo de los </a:t>
            </a:r>
            <a:r>
              <a:rPr lang="es-EC" sz="2400" dirty="0" err="1">
                <a:latin typeface="Times New Roman" pitchFamily="18" charset="0"/>
                <a:cs typeface="Times New Roman" pitchFamily="18" charset="0"/>
              </a:rPr>
              <a:t>neonicotinoides</a:t>
            </a:r>
            <a:r>
              <a:rPr lang="es-EC" sz="2400" dirty="0">
                <a:latin typeface="Times New Roman" pitchFamily="18" charset="0"/>
                <a:cs typeface="Times New Roman" pitchFamily="18" charset="0"/>
              </a:rPr>
              <a:t>, actúa por contacto y por ingestión ocasionando en las plagas a controlar un cese en la alimentación y después la muerte. También es sistémico que es rápidamente </a:t>
            </a:r>
            <a:r>
              <a:rPr lang="es-EC" sz="2400" dirty="0" err="1">
                <a:latin typeface="Times New Roman" pitchFamily="18" charset="0"/>
                <a:cs typeface="Times New Roman" pitchFamily="18" charset="0"/>
              </a:rPr>
              <a:t>traslocado</a:t>
            </a:r>
            <a:r>
              <a:rPr lang="es-EC" sz="2400" dirty="0">
                <a:latin typeface="Times New Roman" pitchFamily="18" charset="0"/>
                <a:cs typeface="Times New Roman" pitchFamily="18" charset="0"/>
              </a:rPr>
              <a:t> en los tejidos de la planta, actúa como agonista, es decir, que se une al receptor nicotínico de la acetilcolina y afecta a la sinapsis del sistema nervioso de los insectos. </a:t>
            </a:r>
            <a:endParaRPr lang="es-VE" sz="2400" dirty="0">
              <a:latin typeface="Times New Roman" pitchFamily="18" charset="0"/>
              <a:cs typeface="Times New Roman" pitchFamily="18" charset="0"/>
            </a:endParaRPr>
          </a:p>
          <a:p>
            <a:pPr algn="just"/>
            <a:endParaRPr lang="es-EC" sz="2400" dirty="0" smtClean="0">
              <a:latin typeface="Times New Roman" pitchFamily="18" charset="0"/>
              <a:cs typeface="Times New Roman" pitchFamily="18" charset="0"/>
            </a:endParaRPr>
          </a:p>
          <a:p>
            <a:pPr algn="just"/>
            <a:endParaRPr lang="es-EC" sz="2400" dirty="0">
              <a:latin typeface="Times New Roman" pitchFamily="18" charset="0"/>
              <a:cs typeface="Times New Roman" pitchFamily="18" charset="0"/>
            </a:endParaRPr>
          </a:p>
          <a:p>
            <a:pPr algn="just"/>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23930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825624"/>
            <a:ext cx="11566358" cy="4831849"/>
          </a:xfrm>
        </p:spPr>
        <p:txBody>
          <a:bodyPr>
            <a:normAutofit fontScale="92500" lnSpcReduction="10000"/>
          </a:bodyPr>
          <a:lstStyle/>
          <a:p>
            <a:pPr marL="0" indent="0">
              <a:buNone/>
            </a:pPr>
            <a:endParaRPr lang="es-ES" sz="2400" b="1" dirty="0">
              <a:latin typeface="Times New Roman" pitchFamily="18" charset="0"/>
              <a:cs typeface="Times New Roman" pitchFamily="18" charset="0"/>
            </a:endParaRPr>
          </a:p>
          <a:p>
            <a:pPr marL="0" indent="0" algn="just">
              <a:buNone/>
            </a:pPr>
            <a:r>
              <a:rPr lang="es-ES" sz="2400" b="1" dirty="0">
                <a:latin typeface="Times New Roman" pitchFamily="18" charset="0"/>
                <a:cs typeface="Times New Roman" pitchFamily="18" charset="0"/>
              </a:rPr>
              <a:t>Control con </a:t>
            </a:r>
            <a:r>
              <a:rPr lang="es-ES" sz="2400" b="1" dirty="0" err="1">
                <a:latin typeface="Times New Roman" pitchFamily="18" charset="0"/>
                <a:cs typeface="Times New Roman" pitchFamily="18" charset="0"/>
              </a:rPr>
              <a:t>Entomopatógenos</a:t>
            </a:r>
            <a:r>
              <a:rPr lang="es-ES" sz="2400" b="1" dirty="0">
                <a:latin typeface="Times New Roman" pitchFamily="18" charset="0"/>
                <a:cs typeface="Times New Roman" pitchFamily="18" charset="0"/>
              </a:rPr>
              <a:t>: </a:t>
            </a:r>
            <a:r>
              <a:rPr lang="es-ES" sz="2400" dirty="0">
                <a:latin typeface="Times New Roman" pitchFamily="18" charset="0"/>
                <a:cs typeface="Times New Roman" pitchFamily="18" charset="0"/>
              </a:rPr>
              <a:t>Tal como lo indica su nombre (</a:t>
            </a:r>
            <a:r>
              <a:rPr lang="es-ES" sz="2400" dirty="0" err="1">
                <a:latin typeface="Times New Roman" pitchFamily="18" charset="0"/>
                <a:cs typeface="Times New Roman" pitchFamily="18" charset="0"/>
              </a:rPr>
              <a:t>entomon</a:t>
            </a:r>
            <a:r>
              <a:rPr lang="es-ES" sz="2400" dirty="0">
                <a:latin typeface="Times New Roman" pitchFamily="18" charset="0"/>
                <a:cs typeface="Times New Roman" pitchFamily="18" charset="0"/>
              </a:rPr>
              <a:t>: insecto, pathos: enfermedad, </a:t>
            </a:r>
            <a:r>
              <a:rPr lang="es-ES" sz="2400" dirty="0" err="1">
                <a:latin typeface="Times New Roman" pitchFamily="18" charset="0"/>
                <a:cs typeface="Times New Roman" pitchFamily="18" charset="0"/>
              </a:rPr>
              <a:t>gennân</a:t>
            </a:r>
            <a:r>
              <a:rPr lang="es-ES" sz="2400" dirty="0">
                <a:latin typeface="Times New Roman" pitchFamily="18" charset="0"/>
                <a:cs typeface="Times New Roman" pitchFamily="18" charset="0"/>
              </a:rPr>
              <a:t>: engendrar), se trata de enfermedades de los insectos causadas por bacterias, hongos, virus, protozoos y nematodos. </a:t>
            </a:r>
          </a:p>
          <a:p>
            <a:pPr marL="0" indent="0" algn="just">
              <a:buNone/>
            </a:pPr>
            <a:endParaRPr lang="es-ES" sz="2400" dirty="0">
              <a:latin typeface="Times New Roman" pitchFamily="18" charset="0"/>
              <a:cs typeface="Times New Roman" pitchFamily="18" charset="0"/>
            </a:endParaRPr>
          </a:p>
          <a:p>
            <a:pPr marL="0" indent="0" algn="just">
              <a:buNone/>
            </a:pPr>
            <a:r>
              <a:rPr lang="es-ES" sz="2400" i="1" dirty="0">
                <a:latin typeface="Times New Roman" pitchFamily="18" charset="0"/>
                <a:cs typeface="Times New Roman" pitchFamily="18" charset="0"/>
              </a:rPr>
              <a:t>Entre ellos la Bacteria </a:t>
            </a:r>
            <a:r>
              <a:rPr lang="es-ES" sz="2400" i="1" dirty="0" err="1">
                <a:latin typeface="Times New Roman" pitchFamily="18" charset="0"/>
                <a:cs typeface="Times New Roman" pitchFamily="18" charset="0"/>
              </a:rPr>
              <a:t>Bacillus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thuringiensis</a:t>
            </a:r>
            <a:r>
              <a:rPr lang="es-ES" sz="2400" dirty="0">
                <a:latin typeface="Times New Roman" pitchFamily="18" charset="0"/>
                <a:cs typeface="Times New Roman" pitchFamily="18" charset="0"/>
              </a:rPr>
              <a:t> y los hongos </a:t>
            </a:r>
            <a:r>
              <a:rPr lang="es-ES" sz="2400" i="1" dirty="0" err="1">
                <a:latin typeface="Times New Roman" pitchFamily="18" charset="0"/>
                <a:cs typeface="Times New Roman" pitchFamily="18" charset="0"/>
              </a:rPr>
              <a:t>Entomophthora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sphaerosperma</a:t>
            </a:r>
            <a:r>
              <a:rPr lang="es-ES" sz="2400" dirty="0">
                <a:latin typeface="Times New Roman" pitchFamily="18" charset="0"/>
                <a:cs typeface="Times New Roman" pitchFamily="18" charset="0"/>
              </a:rPr>
              <a:t>, </a:t>
            </a:r>
            <a:r>
              <a:rPr lang="es-ES" sz="2400" i="1" dirty="0" err="1">
                <a:latin typeface="Times New Roman" pitchFamily="18" charset="0"/>
                <a:cs typeface="Times New Roman" pitchFamily="18" charset="0"/>
              </a:rPr>
              <a:t>Beauveria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bassiana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muscardina</a:t>
            </a:r>
            <a:r>
              <a:rPr lang="es-ES" sz="2400" dirty="0">
                <a:latin typeface="Times New Roman" pitchFamily="18" charset="0"/>
                <a:cs typeface="Times New Roman" pitchFamily="18" charset="0"/>
              </a:rPr>
              <a:t> blanca) y </a:t>
            </a:r>
            <a:r>
              <a:rPr lang="es-ES" sz="2400" i="1" dirty="0" err="1">
                <a:latin typeface="Times New Roman" pitchFamily="18" charset="0"/>
                <a:cs typeface="Times New Roman" pitchFamily="18" charset="0"/>
              </a:rPr>
              <a:t>Metarrhizum</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anisopliae</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muscardina</a:t>
            </a:r>
            <a:r>
              <a:rPr lang="es-ES" sz="2400" dirty="0">
                <a:latin typeface="Times New Roman" pitchFamily="18" charset="0"/>
                <a:cs typeface="Times New Roman" pitchFamily="18" charset="0"/>
              </a:rPr>
              <a:t> verde), atacan a una gran variedad de especies</a:t>
            </a:r>
            <a:r>
              <a:rPr lang="es-ES" sz="2400" dirty="0" smtClean="0"/>
              <a:t>.</a:t>
            </a:r>
          </a:p>
          <a:p>
            <a:pPr marL="0" indent="0" algn="just">
              <a:buNone/>
            </a:pPr>
            <a:endParaRPr lang="es-ES" sz="2400" dirty="0">
              <a:latin typeface="Times New Roman" pitchFamily="18" charset="0"/>
              <a:cs typeface="Times New Roman" pitchFamily="18" charset="0"/>
            </a:endParaRPr>
          </a:p>
          <a:p>
            <a:pPr marL="0" indent="0" algn="just">
              <a:buNone/>
            </a:pPr>
            <a:r>
              <a:rPr lang="es-ES" sz="2400" b="1" i="1" dirty="0" err="1">
                <a:latin typeface="Times New Roman" pitchFamily="18" charset="0"/>
                <a:cs typeface="Times New Roman" pitchFamily="18" charset="0"/>
              </a:rPr>
              <a:t>Beauveria</a:t>
            </a:r>
            <a:r>
              <a:rPr lang="es-ES" sz="2400" b="1" i="1" dirty="0">
                <a:latin typeface="Times New Roman" pitchFamily="18" charset="0"/>
                <a:cs typeface="Times New Roman" pitchFamily="18" charset="0"/>
              </a:rPr>
              <a:t> </a:t>
            </a:r>
            <a:r>
              <a:rPr lang="es-ES" sz="2400" b="1" i="1" dirty="0" err="1">
                <a:latin typeface="Times New Roman" pitchFamily="18" charset="0"/>
                <a:cs typeface="Times New Roman" pitchFamily="18" charset="0"/>
              </a:rPr>
              <a:t>bassiana</a:t>
            </a:r>
            <a:r>
              <a:rPr lang="es-ES" sz="2400" b="1" i="1" dirty="0">
                <a:latin typeface="Times New Roman" pitchFamily="18" charset="0"/>
                <a:cs typeface="Times New Roman" pitchFamily="18" charset="0"/>
              </a:rPr>
              <a:t>: </a:t>
            </a:r>
            <a:r>
              <a:rPr lang="es-VE" sz="2400" dirty="0">
                <a:latin typeface="Times New Roman" pitchFamily="18" charset="0"/>
                <a:cs typeface="Times New Roman" pitchFamily="18" charset="0"/>
              </a:rPr>
              <a:t>Es un hongo </a:t>
            </a:r>
            <a:r>
              <a:rPr lang="es-VE" sz="2400" dirty="0" err="1">
                <a:latin typeface="Times New Roman" pitchFamily="18" charset="0"/>
                <a:cs typeface="Times New Roman" pitchFamily="18" charset="0"/>
              </a:rPr>
              <a:t>deuteromicete</a:t>
            </a:r>
            <a:r>
              <a:rPr lang="es-VE" sz="2400" dirty="0">
                <a:latin typeface="Times New Roman" pitchFamily="18" charset="0"/>
                <a:cs typeface="Times New Roman" pitchFamily="18" charset="0"/>
              </a:rPr>
              <a:t> que crece formando una estructura algodonosa conocida como </a:t>
            </a:r>
            <a:r>
              <a:rPr lang="es-VE" sz="2400" dirty="0" err="1">
                <a:latin typeface="Times New Roman" pitchFamily="18" charset="0"/>
                <a:cs typeface="Times New Roman" pitchFamily="18" charset="0"/>
              </a:rPr>
              <a:t>muscardina</a:t>
            </a:r>
            <a:r>
              <a:rPr lang="es-VE" sz="2400" dirty="0">
                <a:latin typeface="Times New Roman" pitchFamily="18" charset="0"/>
                <a:cs typeface="Times New Roman" pitchFamily="18" charset="0"/>
              </a:rPr>
              <a:t> blanca. </a:t>
            </a:r>
            <a:r>
              <a:rPr lang="es-ES" sz="2400" dirty="0">
                <a:latin typeface="Times New Roman" pitchFamily="18" charset="0"/>
                <a:cs typeface="Times New Roman" pitchFamily="18" charset="0"/>
              </a:rPr>
              <a:t>El modo de acción de este hongo </a:t>
            </a:r>
            <a:r>
              <a:rPr lang="es-ES" sz="2400" dirty="0" err="1">
                <a:latin typeface="Times New Roman" pitchFamily="18" charset="0"/>
                <a:cs typeface="Times New Roman" pitchFamily="18" charset="0"/>
              </a:rPr>
              <a:t>entomopatógeno</a:t>
            </a:r>
            <a:r>
              <a:rPr lang="es-ES" sz="2400" dirty="0">
                <a:latin typeface="Times New Roman" pitchFamily="18" charset="0"/>
                <a:cs typeface="Times New Roman" pitchFamily="18" charset="0"/>
              </a:rPr>
              <a:t> consta de diferentes etapas. Primero invade la hemolinfa, por lo que la muerte del insecto se debe a una combinación de daños mecánicos producidos por el crecimiento del hongo, desnutrición y por la acción de los metabolitos secundarios o toxinas que el hongo produce.</a:t>
            </a:r>
            <a:endParaRPr lang="es-VE"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p:sp>
        <p:nvSpPr>
          <p:cNvPr id="5" name="1 Título"/>
          <p:cNvSpPr txBox="1">
            <a:spLocks/>
          </p:cNvSpPr>
          <p:nvPr/>
        </p:nvSpPr>
        <p:spPr>
          <a:xfrm>
            <a:off x="2168987" y="1240850"/>
            <a:ext cx="7772400" cy="7933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100" b="1" dirty="0" smtClean="0">
                <a:latin typeface="Times New Roman" pitchFamily="18" charset="0"/>
                <a:cs typeface="Times New Roman" pitchFamily="18" charset="0"/>
              </a:rPr>
              <a:t>Estrategias </a:t>
            </a:r>
            <a:r>
              <a:rPr lang="es-EC" sz="3100" b="1" dirty="0">
                <a:latin typeface="Times New Roman" pitchFamily="18" charset="0"/>
                <a:cs typeface="Times New Roman" pitchFamily="18" charset="0"/>
              </a:rPr>
              <a:t>de Control de la Mosca </a:t>
            </a:r>
            <a:r>
              <a:rPr lang="es-EC" sz="3100" b="1" dirty="0" smtClean="0">
                <a:latin typeface="Times New Roman" pitchFamily="18" charset="0"/>
                <a:cs typeface="Times New Roman" pitchFamily="18" charset="0"/>
              </a:rPr>
              <a:t>Asiática</a:t>
            </a:r>
            <a:endParaRPr lang="es-VE" dirty="0"/>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89970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96588" y="1389256"/>
            <a:ext cx="2679091" cy="615553"/>
          </a:xfrm>
          <a:prstGeom prst="rect">
            <a:avLst/>
          </a:prstGeom>
        </p:spPr>
        <p:txBody>
          <a:bodyPr wrap="square">
            <a:spAutoFit/>
          </a:bodyPr>
          <a:lstStyle/>
          <a:p>
            <a:pPr algn="ctr"/>
            <a:r>
              <a:rPr lang="es-ES" sz="3400" b="1" dirty="0" smtClean="0">
                <a:latin typeface="Times New Roman" pitchFamily="18" charset="0"/>
                <a:cs typeface="Times New Roman" pitchFamily="18" charset="0"/>
              </a:rPr>
              <a:t>Hipótesis|</a:t>
            </a:r>
            <a:endParaRPr lang="es-VE" sz="3400" dirty="0">
              <a:latin typeface="Times New Roman" pitchFamily="18" charset="0"/>
              <a:cs typeface="Times New Roman" pitchFamily="18" charset="0"/>
            </a:endParaRPr>
          </a:p>
        </p:txBody>
      </p:sp>
      <p:sp>
        <p:nvSpPr>
          <p:cNvPr id="6" name="5 Rectángulo"/>
          <p:cNvSpPr/>
          <p:nvPr/>
        </p:nvSpPr>
        <p:spPr>
          <a:xfrm>
            <a:off x="378823" y="2724016"/>
            <a:ext cx="11469187" cy="2308324"/>
          </a:xfrm>
          <a:prstGeom prst="rect">
            <a:avLst/>
          </a:prstGeom>
        </p:spPr>
        <p:txBody>
          <a:bodyPr wrap="square">
            <a:spAutoFit/>
          </a:bodyPr>
          <a:lstStyle/>
          <a:p>
            <a:pPr lvl="0" algn="just"/>
            <a:r>
              <a:rPr lang="es-ES" sz="2400" b="1" dirty="0">
                <a:latin typeface="Times New Roman" pitchFamily="18" charset="0"/>
                <a:cs typeface="Times New Roman" pitchFamily="18" charset="0"/>
              </a:rPr>
              <a:t>Ho:</a:t>
            </a:r>
            <a:r>
              <a:rPr lang="es-ES" sz="2400" dirty="0">
                <a:latin typeface="Times New Roman" pitchFamily="18" charset="0"/>
                <a:cs typeface="Times New Roman" pitchFamily="18" charset="0"/>
              </a:rPr>
              <a:t> Las cepas de </a:t>
            </a:r>
            <a:r>
              <a:rPr lang="es-ES" sz="2400" i="1" dirty="0" err="1">
                <a:latin typeface="Times New Roman" pitchFamily="18" charset="0"/>
                <a:cs typeface="Times New Roman" pitchFamily="18" charset="0"/>
              </a:rPr>
              <a:t>B</a:t>
            </a:r>
            <a:r>
              <a:rPr lang="es-ES" sz="2400" i="1" dirty="0" err="1" smtClean="0">
                <a:latin typeface="Times New Roman" pitchFamily="18" charset="0"/>
                <a:cs typeface="Times New Roman" pitchFamily="18" charset="0"/>
              </a:rPr>
              <a:t>eauveria</a:t>
            </a:r>
            <a:r>
              <a:rPr lang="es-ES" sz="2400" i="1" dirty="0" smtClean="0">
                <a:latin typeface="Times New Roman" pitchFamily="18" charset="0"/>
                <a:cs typeface="Times New Roman" pitchFamily="18" charset="0"/>
              </a:rPr>
              <a:t> </a:t>
            </a:r>
            <a:r>
              <a:rPr lang="es-ES" sz="2400" i="1" dirty="0" err="1">
                <a:latin typeface="Times New Roman" pitchFamily="18" charset="0"/>
                <a:cs typeface="Times New Roman" pitchFamily="18" charset="0"/>
              </a:rPr>
              <a:t>bassiana</a:t>
            </a:r>
            <a:r>
              <a:rPr lang="es-ES" sz="2400" dirty="0">
                <a:latin typeface="Times New Roman" pitchFamily="18" charset="0"/>
                <a:cs typeface="Times New Roman" pitchFamily="18" charset="0"/>
              </a:rPr>
              <a:t> y los químicos de síntesis no son capaces de controlar a </a:t>
            </a:r>
            <a:r>
              <a:rPr lang="es-ES" sz="2400" i="1" dirty="0">
                <a:latin typeface="Times New Roman" pitchFamily="18" charset="0"/>
                <a:cs typeface="Times New Roman" pitchFamily="18" charset="0"/>
              </a:rPr>
              <a:t>Melanagromyza obtusa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guandul.</a:t>
            </a:r>
          </a:p>
          <a:p>
            <a:pPr lvl="0" algn="just"/>
            <a:endParaRPr lang="es-VE" sz="2400" dirty="0">
              <a:latin typeface="Times New Roman" pitchFamily="18" charset="0"/>
              <a:cs typeface="Times New Roman" pitchFamily="18" charset="0"/>
            </a:endParaRPr>
          </a:p>
          <a:p>
            <a:pPr algn="just"/>
            <a:r>
              <a:rPr lang="es-EC" sz="2400" dirty="0">
                <a:latin typeface="Times New Roman" pitchFamily="18" charset="0"/>
                <a:cs typeface="Times New Roman" pitchFamily="18" charset="0"/>
              </a:rPr>
              <a:t> </a:t>
            </a:r>
            <a:endParaRPr lang="es-VE" sz="2400" dirty="0">
              <a:latin typeface="Times New Roman" pitchFamily="18" charset="0"/>
              <a:cs typeface="Times New Roman" pitchFamily="18" charset="0"/>
            </a:endParaRPr>
          </a:p>
          <a:p>
            <a:pPr lvl="0" algn="just"/>
            <a:r>
              <a:rPr lang="es-ES" sz="2400" b="1" dirty="0">
                <a:latin typeface="Times New Roman" pitchFamily="18" charset="0"/>
                <a:cs typeface="Times New Roman" pitchFamily="18" charset="0"/>
              </a:rPr>
              <a:t>Hi: Ho: </a:t>
            </a:r>
            <a:r>
              <a:rPr lang="es-ES" sz="2400" dirty="0">
                <a:latin typeface="Times New Roman" pitchFamily="18" charset="0"/>
                <a:cs typeface="Times New Roman" pitchFamily="18" charset="0"/>
              </a:rPr>
              <a:t>Las cepas de </a:t>
            </a:r>
            <a:r>
              <a:rPr lang="es-ES" sz="2400" i="1" dirty="0" err="1">
                <a:latin typeface="Times New Roman" pitchFamily="18" charset="0"/>
                <a:cs typeface="Times New Roman" pitchFamily="18" charset="0"/>
              </a:rPr>
              <a:t>B</a:t>
            </a:r>
            <a:r>
              <a:rPr lang="es-ES" sz="2400" i="1" dirty="0" err="1" smtClean="0">
                <a:latin typeface="Times New Roman" pitchFamily="18" charset="0"/>
                <a:cs typeface="Times New Roman" pitchFamily="18" charset="0"/>
              </a:rPr>
              <a:t>eauveria</a:t>
            </a:r>
            <a:r>
              <a:rPr lang="es-ES" sz="2400" i="1" dirty="0" smtClean="0">
                <a:latin typeface="Times New Roman" pitchFamily="18" charset="0"/>
                <a:cs typeface="Times New Roman" pitchFamily="18" charset="0"/>
              </a:rPr>
              <a:t> </a:t>
            </a:r>
            <a:r>
              <a:rPr lang="es-ES" sz="2400" i="1" dirty="0" err="1">
                <a:latin typeface="Times New Roman" pitchFamily="18" charset="0"/>
                <a:cs typeface="Times New Roman" pitchFamily="18" charset="0"/>
              </a:rPr>
              <a:t>bassiana</a:t>
            </a:r>
            <a:r>
              <a:rPr lang="es-ES" sz="2400" dirty="0">
                <a:latin typeface="Times New Roman" pitchFamily="18" charset="0"/>
                <a:cs typeface="Times New Roman" pitchFamily="18" charset="0"/>
              </a:rPr>
              <a:t> y los químicos </a:t>
            </a:r>
            <a:r>
              <a:rPr lang="es-ES" sz="2400" dirty="0" smtClean="0">
                <a:latin typeface="Times New Roman" pitchFamily="18" charset="0"/>
                <a:cs typeface="Times New Roman" pitchFamily="18" charset="0"/>
              </a:rPr>
              <a:t>de </a:t>
            </a:r>
            <a:r>
              <a:rPr lang="es-ES" sz="2400" dirty="0">
                <a:latin typeface="Times New Roman" pitchFamily="18" charset="0"/>
                <a:cs typeface="Times New Roman" pitchFamily="18" charset="0"/>
              </a:rPr>
              <a:t>síntesis si son capaces de controlar </a:t>
            </a:r>
            <a:r>
              <a:rPr lang="es-ES" sz="2400" i="1" dirty="0">
                <a:latin typeface="Times New Roman" pitchFamily="18" charset="0"/>
                <a:cs typeface="Times New Roman" pitchFamily="18" charset="0"/>
              </a:rPr>
              <a:t>Melanagromyza obtusa “</a:t>
            </a:r>
            <a:r>
              <a:rPr lang="es-ES" sz="2400" dirty="0">
                <a:latin typeface="Times New Roman" pitchFamily="18" charset="0"/>
                <a:cs typeface="Times New Roman" pitchFamily="18" charset="0"/>
              </a:rPr>
              <a:t>Malloch”</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guandul.</a:t>
            </a:r>
            <a:endParaRPr lang="es-VE" sz="2400" dirty="0">
              <a:latin typeface="Times New Roman" pitchFamily="18" charset="0"/>
              <a:cs typeface="Times New Roman" pitchFamily="18" charset="0"/>
            </a:endParaRPr>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93122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010" y="1333291"/>
            <a:ext cx="11470106" cy="4525963"/>
          </a:xfrm>
        </p:spPr>
        <p:txBody>
          <a:bodyPr>
            <a:noAutofit/>
          </a:bodyPr>
          <a:lstStyle/>
          <a:p>
            <a:pPr marL="0" indent="0" algn="ctr">
              <a:buNone/>
            </a:pPr>
            <a:r>
              <a:rPr lang="es-ES" sz="3400" b="1" dirty="0">
                <a:latin typeface="Times New Roman" pitchFamily="18" charset="0"/>
                <a:cs typeface="Times New Roman" pitchFamily="18" charset="0"/>
              </a:rPr>
              <a:t>Planteamiento del P</a:t>
            </a:r>
            <a:r>
              <a:rPr lang="es-ES" sz="3400" b="1" dirty="0" smtClean="0">
                <a:latin typeface="Times New Roman" pitchFamily="18" charset="0"/>
                <a:cs typeface="Times New Roman" pitchFamily="18" charset="0"/>
              </a:rPr>
              <a:t>roblema</a:t>
            </a:r>
            <a:endParaRPr lang="es-VE" sz="3400" dirty="0">
              <a:latin typeface="Times New Roman" pitchFamily="18" charset="0"/>
              <a:cs typeface="Times New Roman" pitchFamily="18" charset="0"/>
            </a:endParaRPr>
          </a:p>
          <a:p>
            <a:pPr marL="0" indent="0" algn="just">
              <a:buNone/>
            </a:pPr>
            <a:r>
              <a:rPr lang="es-ES" sz="900" dirty="0">
                <a:latin typeface="Times New Roman" pitchFamily="18" charset="0"/>
                <a:cs typeface="Times New Roman" pitchFamily="18" charset="0"/>
              </a:rPr>
              <a:t>	</a:t>
            </a:r>
          </a:p>
          <a:p>
            <a:pPr marL="0" indent="0" algn="just">
              <a:buNone/>
            </a:pPr>
            <a:r>
              <a:rPr lang="es-ES" sz="2400" dirty="0" smtClean="0">
                <a:latin typeface="Times New Roman" pitchFamily="18" charset="0"/>
                <a:cs typeface="Times New Roman" pitchFamily="18" charset="0"/>
              </a:rPr>
              <a:t>En </a:t>
            </a:r>
            <a:r>
              <a:rPr lang="es-ES" sz="2400" dirty="0">
                <a:latin typeface="Times New Roman" pitchFamily="18" charset="0"/>
                <a:cs typeface="Times New Roman" pitchFamily="18" charset="0"/>
              </a:rPr>
              <a:t>el Ecuador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Malloch)  es una plaga recientemente introducida. En el Valle del Chota, se determinó que el 23% de las semillas fueron destruidas por esta plaga. </a:t>
            </a:r>
            <a:endParaRPr lang="es-ES" sz="2400" dirty="0" smtClean="0">
              <a:latin typeface="Times New Roman" pitchFamily="18" charset="0"/>
              <a:cs typeface="Times New Roman" pitchFamily="18" charset="0"/>
            </a:endParaRPr>
          </a:p>
          <a:p>
            <a:pPr marL="0" indent="0" algn="just">
              <a:buNone/>
            </a:pPr>
            <a:endParaRPr lang="es-ES" sz="900" dirty="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En </a:t>
            </a:r>
            <a:r>
              <a:rPr lang="es-ES" sz="2400" dirty="0">
                <a:latin typeface="Times New Roman" pitchFamily="18" charset="0"/>
                <a:cs typeface="Times New Roman" pitchFamily="18" charset="0"/>
              </a:rPr>
              <a:t>otras latitudes se ha estimado que los barrenadores de vainas causan una pérdida del 60 al 90 por ciento en el rendimiento de grano del gandul .</a:t>
            </a:r>
          </a:p>
          <a:p>
            <a:pPr marL="0" indent="0" algn="just">
              <a:buNone/>
            </a:pPr>
            <a:endParaRPr lang="es-VE" sz="900" dirty="0" smtClean="0">
              <a:latin typeface="Times New Roman" pitchFamily="18" charset="0"/>
              <a:cs typeface="Times New Roman" pitchFamily="18" charset="0"/>
            </a:endParaRPr>
          </a:p>
          <a:p>
            <a:pPr marL="0" indent="0" algn="just">
              <a:buNone/>
            </a:pPr>
            <a:r>
              <a:rPr lang="es-VE" sz="2400" dirty="0" smtClean="0">
                <a:latin typeface="Times New Roman" pitchFamily="18" charset="0"/>
                <a:cs typeface="Times New Roman" pitchFamily="18" charset="0"/>
              </a:rPr>
              <a:t>E</a:t>
            </a:r>
            <a:r>
              <a:rPr lang="es-ES" sz="2400" dirty="0">
                <a:latin typeface="Times New Roman" pitchFamily="18" charset="0"/>
                <a:cs typeface="Times New Roman" pitchFamily="18" charset="0"/>
              </a:rPr>
              <a:t>n República Dominicana se encuentra afectando a </a:t>
            </a:r>
            <a:r>
              <a:rPr lang="es-ES" sz="2400" i="1" dirty="0" err="1">
                <a:latin typeface="Times New Roman" pitchFamily="18" charset="0"/>
                <a:cs typeface="Times New Roman" pitchFamily="18" charset="0"/>
              </a:rPr>
              <a:t>Rhynchosia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minima</a:t>
            </a:r>
            <a:r>
              <a:rPr lang="es-ES" sz="2400" dirty="0">
                <a:latin typeface="Times New Roman" pitchFamily="18" charset="0"/>
                <a:cs typeface="Times New Roman" pitchFamily="18" charset="0"/>
              </a:rPr>
              <a:t> (frijolito) y </a:t>
            </a:r>
            <a:r>
              <a:rPr lang="es-ES" sz="2400" i="1" dirty="0" err="1">
                <a:latin typeface="Times New Roman" pitchFamily="18" charset="0"/>
                <a:cs typeface="Times New Roman" pitchFamily="18" charset="0"/>
              </a:rPr>
              <a:t>Flemingia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macrophylla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flemingia</a:t>
            </a:r>
            <a:r>
              <a:rPr lang="es-ES" sz="2400" dirty="0">
                <a:latin typeface="Times New Roman" pitchFamily="18" charset="0"/>
                <a:cs typeface="Times New Roman" pitchFamily="18" charset="0"/>
              </a:rPr>
              <a:t>); y lo más importante es que se encuentra presente en </a:t>
            </a:r>
            <a:r>
              <a:rPr lang="es-ES" sz="2400" i="1" dirty="0" err="1">
                <a:latin typeface="Times New Roman" pitchFamily="18" charset="0"/>
                <a:cs typeface="Times New Roman" pitchFamily="18" charset="0"/>
              </a:rPr>
              <a:t>Phaseolus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vulgaris</a:t>
            </a:r>
            <a:r>
              <a:rPr lang="es-ES" sz="2400" dirty="0">
                <a:latin typeface="Times New Roman" pitchFamily="18" charset="0"/>
                <a:cs typeface="Times New Roman" pitchFamily="18" charset="0"/>
              </a:rPr>
              <a:t> (fréjol negro).</a:t>
            </a:r>
          </a:p>
          <a:p>
            <a:pPr marL="0" indent="0" algn="just">
              <a:buNone/>
            </a:pPr>
            <a:endParaRPr lang="es-ES" sz="900" dirty="0" smtClean="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En </a:t>
            </a:r>
            <a:r>
              <a:rPr lang="es-ES" sz="2400" dirty="0">
                <a:latin typeface="Times New Roman" pitchFamily="18" charset="0"/>
                <a:cs typeface="Times New Roman" pitchFamily="18" charset="0"/>
              </a:rPr>
              <a:t>el Valle del Chota, según trabajos de investigación realizados en la zona la plaga ataca únicamente al </a:t>
            </a:r>
            <a:r>
              <a:rPr lang="es-ES" sz="2400" dirty="0" smtClean="0">
                <a:latin typeface="Times New Roman" pitchFamily="18" charset="0"/>
                <a:cs typeface="Times New Roman" pitchFamily="18" charset="0"/>
              </a:rPr>
              <a:t>gandul </a:t>
            </a:r>
            <a:r>
              <a:rPr lang="es-ES" sz="2400" dirty="0">
                <a:latin typeface="Times New Roman" pitchFamily="18" charset="0"/>
                <a:cs typeface="Times New Roman" pitchFamily="18" charset="0"/>
              </a:rPr>
              <a:t>(</a:t>
            </a:r>
            <a:r>
              <a:rPr lang="es-ES" sz="2400" i="1" dirty="0" err="1">
                <a:latin typeface="Times New Roman" pitchFamily="18" charset="0"/>
                <a:cs typeface="Times New Roman" pitchFamily="18" charset="0"/>
              </a:rPr>
              <a:t>Cajanus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cajan</a:t>
            </a:r>
            <a:r>
              <a:rPr lang="es-ES" sz="2400" i="1" dirty="0">
                <a:latin typeface="Times New Roman" pitchFamily="18" charset="0"/>
                <a:cs typeface="Times New Roman" pitchFamily="18" charset="0"/>
              </a:rPr>
              <a:t> </a:t>
            </a:r>
            <a:r>
              <a:rPr lang="es-ES" sz="2400" dirty="0">
                <a:latin typeface="Times New Roman" pitchFamily="18" charset="0"/>
                <a:cs typeface="Times New Roman" pitchFamily="18" charset="0"/>
              </a:rPr>
              <a:t>DC.) </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402293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1" y="1032798"/>
            <a:ext cx="6544490" cy="5108259"/>
          </a:xfrm>
        </p:spPr>
        <p:txBody>
          <a:bodyPr>
            <a:normAutofit lnSpcReduction="10000"/>
          </a:bodyPr>
          <a:lstStyle/>
          <a:p>
            <a:pPr marL="0" indent="0">
              <a:buNone/>
            </a:pPr>
            <a:endParaRPr lang="es-ES" sz="2400" b="1" dirty="0" smtClean="0">
              <a:latin typeface="Times New Roman" pitchFamily="18" charset="0"/>
              <a:cs typeface="Times New Roman" pitchFamily="18" charset="0"/>
            </a:endParaRPr>
          </a:p>
          <a:p>
            <a:pPr marL="0" indent="0" algn="ctr">
              <a:buNone/>
            </a:pPr>
            <a:r>
              <a:rPr lang="es-ES" sz="3400" b="1" dirty="0" smtClean="0">
                <a:latin typeface="Times New Roman" pitchFamily="18" charset="0"/>
                <a:cs typeface="Times New Roman" pitchFamily="18" charset="0"/>
              </a:rPr>
              <a:t>Ubicación  del lugar de  Investigación</a:t>
            </a:r>
          </a:p>
          <a:p>
            <a:pPr marL="0" indent="0">
              <a:buNone/>
            </a:pPr>
            <a:endParaRPr lang="es-VE" sz="2400" dirty="0">
              <a:latin typeface="Times New Roman" pitchFamily="18" charset="0"/>
              <a:cs typeface="Times New Roman" pitchFamily="18" charset="0"/>
            </a:endParaRPr>
          </a:p>
          <a:p>
            <a:pPr marL="0" indent="0" algn="just">
              <a:buNone/>
            </a:pPr>
            <a:r>
              <a:rPr lang="es-ES" sz="2400" b="1" dirty="0">
                <a:latin typeface="Times New Roman" pitchFamily="18" charset="0"/>
                <a:cs typeface="Times New Roman" pitchFamily="18" charset="0"/>
              </a:rPr>
              <a:t>Ubicación Política: </a:t>
            </a:r>
            <a:r>
              <a:rPr lang="es-ES" sz="2400" dirty="0">
                <a:latin typeface="Times New Roman" pitchFamily="18" charset="0"/>
                <a:cs typeface="Times New Roman" pitchFamily="18" charset="0"/>
              </a:rPr>
              <a:t>La presente investigación se realizó en la provincia de Imbabura, cantón Ibarra, parroquia de </a:t>
            </a:r>
            <a:r>
              <a:rPr lang="es-ES" sz="2400" dirty="0" smtClean="0">
                <a:latin typeface="Times New Roman" pitchFamily="18" charset="0"/>
                <a:cs typeface="Times New Roman" pitchFamily="18" charset="0"/>
              </a:rPr>
              <a:t>Ambuquí; </a:t>
            </a:r>
            <a:r>
              <a:rPr lang="es-ES" sz="2400" dirty="0">
                <a:latin typeface="Times New Roman" pitchFamily="18" charset="0"/>
                <a:cs typeface="Times New Roman" pitchFamily="18" charset="0"/>
              </a:rPr>
              <a:t>perteneciente al Valle del Chota.</a:t>
            </a:r>
            <a:r>
              <a:rPr lang="es-ES" sz="2400" dirty="0"/>
              <a:t> </a:t>
            </a:r>
            <a:r>
              <a:rPr lang="es-ES" sz="2400" dirty="0">
                <a:latin typeface="Times New Roman" pitchFamily="18" charset="0"/>
                <a:cs typeface="Times New Roman" pitchFamily="18" charset="0"/>
              </a:rPr>
              <a:t>Las muestras recolectadas para evaluar el efecto de las aplicaciones de control </a:t>
            </a:r>
            <a:r>
              <a:rPr lang="es-ES" sz="2400" dirty="0" smtClean="0">
                <a:latin typeface="Times New Roman" pitchFamily="18" charset="0"/>
                <a:cs typeface="Times New Roman" pitchFamily="18" charset="0"/>
              </a:rPr>
              <a:t>fueron </a:t>
            </a:r>
            <a:r>
              <a:rPr lang="es-ES" sz="2400" dirty="0">
                <a:latin typeface="Times New Roman" pitchFamily="18" charset="0"/>
                <a:cs typeface="Times New Roman" pitchFamily="18" charset="0"/>
              </a:rPr>
              <a:t>analizadas en el laboratorio de Entomología.</a:t>
            </a:r>
          </a:p>
          <a:p>
            <a:pPr marL="0" indent="0" algn="just">
              <a:buNone/>
            </a:pPr>
            <a:endParaRPr lang="es-ES" sz="2400" dirty="0" smtClean="0">
              <a:latin typeface="Times New Roman" pitchFamily="18" charset="0"/>
              <a:cs typeface="Times New Roman" pitchFamily="18" charset="0"/>
            </a:endParaRPr>
          </a:p>
          <a:p>
            <a:pPr marL="0" indent="0" algn="just">
              <a:buNone/>
            </a:pPr>
            <a:r>
              <a:rPr lang="es-ES" sz="2400" b="1" dirty="0" smtClean="0">
                <a:latin typeface="Times New Roman" pitchFamily="18" charset="0"/>
                <a:cs typeface="Times New Roman" pitchFamily="18" charset="0"/>
              </a:rPr>
              <a:t>Ubicación </a:t>
            </a:r>
            <a:r>
              <a:rPr lang="es-ES" sz="2400" b="1" dirty="0">
                <a:latin typeface="Times New Roman" pitchFamily="18" charset="0"/>
                <a:cs typeface="Times New Roman" pitchFamily="18" charset="0"/>
              </a:rPr>
              <a:t>Geográfica</a:t>
            </a:r>
            <a:r>
              <a:rPr lang="es-ES" sz="2400" b="1" dirty="0" smtClean="0">
                <a:latin typeface="Times New Roman" pitchFamily="18" charset="0"/>
                <a:cs typeface="Times New Roman" pitchFamily="18" charset="0"/>
              </a:rPr>
              <a:t>: </a:t>
            </a:r>
            <a:r>
              <a:rPr lang="es-ES" sz="2400" dirty="0" smtClean="0">
                <a:latin typeface="Times New Roman" pitchFamily="18" charset="0"/>
                <a:cs typeface="Times New Roman" pitchFamily="18" charset="0"/>
              </a:rPr>
              <a:t>El </a:t>
            </a:r>
            <a:r>
              <a:rPr lang="es-ES" sz="2400" dirty="0">
                <a:latin typeface="Times New Roman" pitchFamily="18" charset="0"/>
                <a:cs typeface="Times New Roman" pitchFamily="18" charset="0"/>
              </a:rPr>
              <a:t>Valle del Chota se encuentra en una posición geográfica de 0° 27´ (N) y 78° 00´ (O) </a:t>
            </a:r>
          </a:p>
          <a:p>
            <a:pPr algn="just"/>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pic>
        <p:nvPicPr>
          <p:cNvPr id="1026" name="Picture 2" descr="Resultado de imagen para provincia de imbabura ambuq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331" y="1436167"/>
            <a:ext cx="4297703" cy="47310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98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0" y="915737"/>
            <a:ext cx="6831874" cy="5367496"/>
          </a:xfrm>
        </p:spPr>
        <p:txBody>
          <a:bodyPr>
            <a:normAutofit/>
          </a:bodyPr>
          <a:lstStyle/>
          <a:p>
            <a:pPr marL="0" indent="0" algn="just">
              <a:buNone/>
            </a:pPr>
            <a:endParaRPr lang="es-ES" sz="2400" b="1" dirty="0" smtClean="0">
              <a:latin typeface="Times New Roman" pitchFamily="18" charset="0"/>
              <a:cs typeface="Times New Roman" pitchFamily="18" charset="0"/>
            </a:endParaRPr>
          </a:p>
          <a:p>
            <a:pPr marL="0" indent="0" algn="ctr">
              <a:buNone/>
            </a:pPr>
            <a:r>
              <a:rPr lang="es-ES" sz="3400" b="1" dirty="0" smtClean="0">
                <a:latin typeface="Times New Roman" pitchFamily="18" charset="0"/>
                <a:cs typeface="Times New Roman" pitchFamily="18" charset="0"/>
              </a:rPr>
              <a:t>Selección </a:t>
            </a:r>
            <a:r>
              <a:rPr lang="es-ES" sz="3400" b="1" dirty="0">
                <a:latin typeface="Times New Roman" pitchFamily="18" charset="0"/>
                <a:cs typeface="Times New Roman" pitchFamily="18" charset="0"/>
              </a:rPr>
              <a:t>del </a:t>
            </a:r>
            <a:r>
              <a:rPr lang="es-ES" sz="3400" b="1" dirty="0" smtClean="0">
                <a:latin typeface="Times New Roman" pitchFamily="18" charset="0"/>
                <a:cs typeface="Times New Roman" pitchFamily="18" charset="0"/>
              </a:rPr>
              <a:t>Cultivar</a:t>
            </a:r>
            <a:endParaRPr lang="es-ES" sz="2400" b="1" dirty="0" smtClean="0">
              <a:latin typeface="Times New Roman" pitchFamily="18" charset="0"/>
              <a:cs typeface="Times New Roman" pitchFamily="18" charset="0"/>
            </a:endParaRPr>
          </a:p>
          <a:p>
            <a:pPr marL="0" indent="0" algn="just">
              <a:buNone/>
            </a:pPr>
            <a:endParaRPr lang="es-ES" sz="2400" b="1" dirty="0" smtClean="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Se </a:t>
            </a:r>
            <a:r>
              <a:rPr lang="es-ES" sz="2400" dirty="0">
                <a:latin typeface="Times New Roman" pitchFamily="18" charset="0"/>
                <a:cs typeface="Times New Roman" pitchFamily="18" charset="0"/>
              </a:rPr>
              <a:t>seleccionó </a:t>
            </a:r>
            <a:r>
              <a:rPr lang="es-ES" sz="2400" dirty="0" smtClean="0">
                <a:latin typeface="Times New Roman" pitchFamily="18" charset="0"/>
                <a:cs typeface="Times New Roman" pitchFamily="18" charset="0"/>
              </a:rPr>
              <a:t>el </a:t>
            </a:r>
            <a:r>
              <a:rPr lang="es-ES" sz="2400" dirty="0">
                <a:latin typeface="Times New Roman" pitchFamily="18" charset="0"/>
                <a:cs typeface="Times New Roman" pitchFamily="18" charset="0"/>
              </a:rPr>
              <a:t>gandul (</a:t>
            </a:r>
            <a:r>
              <a:rPr lang="es-ES" sz="2400" i="1" dirty="0">
                <a:latin typeface="Times New Roman" pitchFamily="18" charset="0"/>
                <a:cs typeface="Times New Roman" pitchFamily="18" charset="0"/>
              </a:rPr>
              <a:t>Cajanus cajan</a:t>
            </a:r>
            <a:r>
              <a:rPr lang="es-ES" sz="2400" dirty="0">
                <a:latin typeface="Times New Roman" pitchFamily="18" charset="0"/>
                <a:cs typeface="Times New Roman" pitchFamily="18" charset="0"/>
              </a:rPr>
              <a:t> DC</a:t>
            </a:r>
            <a:r>
              <a:rPr lang="es-ES" sz="2400" dirty="0" smtClean="0">
                <a:latin typeface="Times New Roman" pitchFamily="18" charset="0"/>
                <a:cs typeface="Times New Roman" pitchFamily="18" charset="0"/>
              </a:rPr>
              <a:t>.) debido a la importancia económica que tiene en las regiones subtropicales y cálidas, donde su consumo es de trascendental interés para los habitantes de la zona del El Chota al ser un sustituto de proteína en la dieta diaria alimenticia de sus pobladores; y al no tener registro de bibliografía en el tema de control de plagas en el Ecuador en dicho cultivo, sin embargo el motivo más importante fue </a:t>
            </a:r>
            <a:r>
              <a:rPr lang="es-ES" sz="2400" dirty="0" smtClean="0">
                <a:latin typeface="Times New Roman" pitchFamily="18" charset="0"/>
                <a:cs typeface="Times New Roman" pitchFamily="18" charset="0"/>
              </a:rPr>
              <a:t>que </a:t>
            </a:r>
            <a:r>
              <a:rPr lang="es-ES" sz="2400" dirty="0" smtClean="0">
                <a:latin typeface="Times New Roman" pitchFamily="18" charset="0"/>
                <a:cs typeface="Times New Roman" pitchFamily="18" charset="0"/>
              </a:rPr>
              <a:t>plaga es cuarentenaria y para fines de exportación en el país, sería un verdadero riesgo su presencia en otros cultivos.</a:t>
            </a:r>
            <a:endParaRPr lang="es-ES"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p:pic>
        <p:nvPicPr>
          <p:cNvPr id="5" name="4 Imagen" descr="F:\Fotos sergio\IMG-20180206-WA0062.jpg"/>
          <p:cNvPicPr/>
          <p:nvPr/>
        </p:nvPicPr>
        <p:blipFill>
          <a:blip r:embed="rId2">
            <a:extLst>
              <a:ext uri="{28A0092B-C50C-407E-A947-70E740481C1C}">
                <a14:useLocalDpi xmlns:a14="http://schemas.microsoft.com/office/drawing/2010/main" val="0"/>
              </a:ext>
            </a:extLst>
          </a:blip>
          <a:srcRect/>
          <a:stretch>
            <a:fillRect/>
          </a:stretch>
        </p:blipFill>
        <p:spPr bwMode="auto">
          <a:xfrm>
            <a:off x="7486394" y="2348339"/>
            <a:ext cx="4356588" cy="3707560"/>
          </a:xfrm>
          <a:prstGeom prst="rect">
            <a:avLst/>
          </a:prstGeom>
          <a:noFill/>
          <a:ln>
            <a:noFill/>
          </a:ln>
        </p:spPr>
      </p:pic>
      <p:pic>
        <p:nvPicPr>
          <p:cNvPr id="6"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87822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1" y="1490832"/>
            <a:ext cx="7158446" cy="4525963"/>
          </a:xfrm>
        </p:spPr>
        <p:txBody>
          <a:bodyPr>
            <a:normAutofit fontScale="92500"/>
          </a:bodyPr>
          <a:lstStyle/>
          <a:p>
            <a:pPr marL="0" indent="0" algn="just">
              <a:buNone/>
            </a:pPr>
            <a:r>
              <a:rPr lang="es-EC" sz="3400" b="1" dirty="0">
                <a:latin typeface="Times New Roman" pitchFamily="18" charset="0"/>
                <a:cs typeface="Times New Roman" pitchFamily="18" charset="0"/>
              </a:rPr>
              <a:t>Identificación de la plaga a </a:t>
            </a:r>
            <a:r>
              <a:rPr lang="es-EC" sz="3400" b="1" dirty="0" smtClean="0">
                <a:latin typeface="Times New Roman" pitchFamily="18" charset="0"/>
                <a:cs typeface="Times New Roman" pitchFamily="18" charset="0"/>
              </a:rPr>
              <a:t>controlar</a:t>
            </a:r>
          </a:p>
          <a:p>
            <a:pPr marL="0" indent="0" algn="just">
              <a:buNone/>
            </a:pPr>
            <a:endParaRPr lang="es-EC" b="1" dirty="0" smtClean="0">
              <a:latin typeface="Times New Roman" pitchFamily="18" charset="0"/>
              <a:cs typeface="Times New Roman" pitchFamily="18" charset="0"/>
            </a:endParaRPr>
          </a:p>
          <a:p>
            <a:pPr marL="0" indent="0" algn="just">
              <a:buNone/>
            </a:pPr>
            <a:r>
              <a:rPr lang="es-ES" sz="2400" i="1" dirty="0" err="1" smtClean="0">
                <a:latin typeface="Times New Roman" pitchFamily="18" charset="0"/>
                <a:cs typeface="Times New Roman" pitchFamily="18" charset="0"/>
              </a:rPr>
              <a:t>Melanagromyza</a:t>
            </a:r>
            <a:r>
              <a:rPr lang="es-ES" sz="2400" i="1" dirty="0" smtClean="0">
                <a:latin typeface="Times New Roman" pitchFamily="18" charset="0"/>
                <a:cs typeface="Times New Roman" pitchFamily="18" charset="0"/>
              </a:rPr>
              <a:t> </a:t>
            </a:r>
            <a:r>
              <a:rPr lang="es-ES" sz="2400" i="1" dirty="0">
                <a:latin typeface="Times New Roman" pitchFamily="18" charset="0"/>
                <a:cs typeface="Times New Roman" pitchFamily="18" charset="0"/>
              </a:rPr>
              <a:t>obtusa </a:t>
            </a:r>
            <a:r>
              <a:rPr lang="es-ES" sz="2400" dirty="0">
                <a:latin typeface="Times New Roman" pitchFamily="18" charset="0"/>
                <a:cs typeface="Times New Roman" pitchFamily="18" charset="0"/>
              </a:rPr>
              <a:t>Malloch. </a:t>
            </a:r>
            <a:r>
              <a:rPr lang="es-VE" sz="2400" dirty="0">
                <a:latin typeface="Times New Roman" pitchFamily="18" charset="0"/>
                <a:cs typeface="Times New Roman" pitchFamily="18" charset="0"/>
              </a:rPr>
              <a:t>Se realizó </a:t>
            </a:r>
            <a:r>
              <a:rPr lang="es-VE" sz="2400" dirty="0" smtClean="0">
                <a:latin typeface="Times New Roman" pitchFamily="18" charset="0"/>
                <a:cs typeface="Times New Roman" pitchFamily="18" charset="0"/>
              </a:rPr>
              <a:t>visitas de campo en la zona de estudio, para </a:t>
            </a:r>
            <a:r>
              <a:rPr lang="es-VE" sz="2400" dirty="0">
                <a:latin typeface="Times New Roman" pitchFamily="18" charset="0"/>
                <a:cs typeface="Times New Roman" pitchFamily="18" charset="0"/>
              </a:rPr>
              <a:t>determinar la presencia de la plaga en el Valle de El Chota, </a:t>
            </a:r>
            <a:r>
              <a:rPr lang="es-VE" sz="2400" dirty="0" smtClean="0">
                <a:latin typeface="Times New Roman" pitchFamily="18" charset="0"/>
                <a:cs typeface="Times New Roman" pitchFamily="18" charset="0"/>
              </a:rPr>
              <a:t>determinándose </a:t>
            </a:r>
            <a:r>
              <a:rPr lang="es-VE" sz="2400" dirty="0">
                <a:latin typeface="Times New Roman" pitchFamily="18" charset="0"/>
                <a:cs typeface="Times New Roman" pitchFamily="18" charset="0"/>
              </a:rPr>
              <a:t>por medio de recolección de muestras y posterior análisis en el laboratorio de Entomología </a:t>
            </a:r>
            <a:r>
              <a:rPr lang="es-VE" sz="2400" dirty="0" smtClean="0">
                <a:latin typeface="Times New Roman" pitchFamily="18" charset="0"/>
                <a:cs typeface="Times New Roman" pitchFamily="18" charset="0"/>
              </a:rPr>
              <a:t>la </a:t>
            </a:r>
            <a:r>
              <a:rPr lang="es-VE" sz="2400" dirty="0">
                <a:latin typeface="Times New Roman" pitchFamily="18" charset="0"/>
                <a:cs typeface="Times New Roman" pitchFamily="18" charset="0"/>
              </a:rPr>
              <a:t>existencia de la plaga a </a:t>
            </a:r>
            <a:r>
              <a:rPr lang="es-VE" sz="2400" dirty="0" smtClean="0">
                <a:latin typeface="Times New Roman" pitchFamily="18" charset="0"/>
                <a:cs typeface="Times New Roman" pitchFamily="18" charset="0"/>
              </a:rPr>
              <a:t>estudiarse.</a:t>
            </a:r>
          </a:p>
          <a:p>
            <a:pPr marL="0" indent="0" algn="just">
              <a:buNone/>
            </a:pPr>
            <a:endParaRPr lang="es-VE" sz="2400" dirty="0">
              <a:latin typeface="Times New Roman" pitchFamily="18" charset="0"/>
              <a:cs typeface="Times New Roman" pitchFamily="18" charset="0"/>
            </a:endParaRPr>
          </a:p>
          <a:p>
            <a:pPr marL="0" indent="0" algn="just">
              <a:buNone/>
            </a:pPr>
            <a:r>
              <a:rPr lang="es-VE" sz="2400" dirty="0" smtClean="0">
                <a:latin typeface="Times New Roman" pitchFamily="18" charset="0"/>
                <a:cs typeface="Times New Roman" pitchFamily="18" charset="0"/>
              </a:rPr>
              <a:t>Cabe recalcar que dicha plaga causa daños en cultivos de gandul establecidos en cercas vivas entre frutales en la zona, teniendo como hospederos alternativos a otras plantas </a:t>
            </a:r>
            <a:r>
              <a:rPr lang="es-VE" sz="2400" dirty="0" smtClean="0">
                <a:latin typeface="Times New Roman" pitchFamily="18" charset="0"/>
                <a:cs typeface="Times New Roman" pitchFamily="18" charset="0"/>
              </a:rPr>
              <a:t>donde </a:t>
            </a:r>
            <a:r>
              <a:rPr lang="es-VE" sz="2400" dirty="0" smtClean="0">
                <a:latin typeface="Times New Roman" pitchFamily="18" charset="0"/>
                <a:cs typeface="Times New Roman" pitchFamily="18" charset="0"/>
              </a:rPr>
              <a:t>sin ser su objetivo, también causa daños.</a:t>
            </a:r>
            <a:endParaRPr lang="es-VE" sz="2400" dirty="0">
              <a:latin typeface="Times New Roman" pitchFamily="18" charset="0"/>
              <a:cs typeface="Times New Roman" pitchFamily="18" charset="0"/>
            </a:endParaRPr>
          </a:p>
          <a:p>
            <a:pPr marL="0" indent="0">
              <a:buNone/>
            </a:pPr>
            <a:endParaRPr lang="es-ES" sz="2400" dirty="0">
              <a:latin typeface="Times New Roman" pitchFamily="18" charset="0"/>
              <a:cs typeface="Times New Roman" pitchFamily="18" charset="0"/>
            </a:endParaRPr>
          </a:p>
          <a:p>
            <a:pPr marL="0" indent="0">
              <a:buNone/>
            </a:pPr>
            <a:endParaRPr lang="es-VE" dirty="0">
              <a:latin typeface="Times New Roman" pitchFamily="18" charset="0"/>
              <a:cs typeface="Times New Roman" pitchFamily="18" charset="0"/>
            </a:endParaRPr>
          </a:p>
        </p:txBody>
      </p:sp>
      <p:pic>
        <p:nvPicPr>
          <p:cNvPr id="5" name="4 Imagen" descr="F:\Fotos sergio\fotos tesis sergio\DSC0008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964" y="1911106"/>
            <a:ext cx="3789047" cy="3732051"/>
          </a:xfrm>
          <a:prstGeom prst="rect">
            <a:avLst/>
          </a:prstGeom>
          <a:noFill/>
          <a:ln>
            <a:noFill/>
          </a:ln>
        </p:spPr>
      </p:pic>
      <p:pic>
        <p:nvPicPr>
          <p:cNvPr id="6"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48079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5129" y="1373265"/>
            <a:ext cx="11813177" cy="5484735"/>
          </a:xfrm>
        </p:spPr>
        <p:txBody>
          <a:bodyPr numCol="2">
            <a:normAutofit fontScale="92500" lnSpcReduction="10000"/>
          </a:bodyPr>
          <a:lstStyle/>
          <a:p>
            <a:pPr marL="0" indent="0" algn="ctr">
              <a:buNone/>
            </a:pPr>
            <a:r>
              <a:rPr lang="es-ES" sz="3700" b="1" dirty="0">
                <a:latin typeface="Times New Roman" panose="02020603050405020304" pitchFamily="18" charset="0"/>
                <a:cs typeface="Times New Roman" panose="02020603050405020304" pitchFamily="18" charset="0"/>
              </a:rPr>
              <a:t>Materiales de </a:t>
            </a:r>
            <a:r>
              <a:rPr lang="es-ES" sz="3700" b="1" dirty="0" smtClean="0">
                <a:latin typeface="Times New Roman" panose="02020603050405020304" pitchFamily="18" charset="0"/>
                <a:cs typeface="Times New Roman" panose="02020603050405020304" pitchFamily="18" charset="0"/>
              </a:rPr>
              <a:t>Campo</a:t>
            </a:r>
          </a:p>
          <a:p>
            <a:pPr marL="0" indent="0">
              <a:buNone/>
            </a:pPr>
            <a:endParaRPr lang="es-VE" dirty="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Insecticidas (</a:t>
            </a:r>
            <a:r>
              <a:rPr lang="es-EC" sz="2600" dirty="0" err="1" smtClean="0">
                <a:latin typeface="Times New Roman" panose="02020603050405020304" pitchFamily="18" charset="0"/>
                <a:cs typeface="Times New Roman" panose="02020603050405020304" pitchFamily="18" charset="0"/>
              </a:rPr>
              <a:t>Actara</a:t>
            </a:r>
            <a:r>
              <a:rPr lang="es-EC" sz="2600" dirty="0" smtClean="0">
                <a:latin typeface="Times New Roman" panose="02020603050405020304" pitchFamily="18" charset="0"/>
                <a:cs typeface="Times New Roman" panose="02020603050405020304" pitchFamily="18" charset="0"/>
              </a:rPr>
              <a:t> y </a:t>
            </a:r>
            <a:r>
              <a:rPr lang="es-EC" sz="2600" dirty="0" err="1" smtClean="0">
                <a:latin typeface="Times New Roman" panose="02020603050405020304" pitchFamily="18" charset="0"/>
                <a:cs typeface="Times New Roman" panose="02020603050405020304" pitchFamily="18" charset="0"/>
              </a:rPr>
              <a:t>Confidor</a:t>
            </a:r>
            <a:r>
              <a:rPr lang="es-EC" sz="2600" dirty="0" smtClean="0">
                <a:latin typeface="Times New Roman" panose="02020603050405020304" pitchFamily="18" charset="0"/>
                <a:cs typeface="Times New Roman" panose="02020603050405020304" pitchFamily="18" charset="0"/>
              </a:rPr>
              <a:t>)</a:t>
            </a:r>
          </a:p>
          <a:p>
            <a:pPr marL="0" indent="0">
              <a:buNone/>
            </a:pPr>
            <a:r>
              <a:rPr lang="es-EC" sz="2600" dirty="0" smtClean="0">
                <a:latin typeface="Times New Roman" panose="02020603050405020304" pitchFamily="18" charset="0"/>
                <a:cs typeface="Times New Roman" panose="02020603050405020304" pitchFamily="18" charset="0"/>
              </a:rPr>
              <a:t>Bomba </a:t>
            </a:r>
            <a:r>
              <a:rPr lang="es-EC" sz="2600" dirty="0">
                <a:latin typeface="Times New Roman" panose="02020603050405020304" pitchFamily="18" charset="0"/>
                <a:cs typeface="Times New Roman" panose="02020603050405020304" pitchFamily="18" charset="0"/>
              </a:rPr>
              <a:t>de mochila Senior</a:t>
            </a:r>
            <a:endParaRPr lang="es-VE" sz="2600" dirty="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Lupa 10X</a:t>
            </a:r>
          </a:p>
          <a:p>
            <a:pPr marL="0" indent="0">
              <a:buNone/>
            </a:pPr>
            <a:r>
              <a:rPr lang="es-EC" sz="2600" dirty="0" smtClean="0">
                <a:latin typeface="Times New Roman" panose="02020603050405020304" pitchFamily="18" charset="0"/>
                <a:cs typeface="Times New Roman" panose="02020603050405020304" pitchFamily="18" charset="0"/>
              </a:rPr>
              <a:t>Estiletes</a:t>
            </a:r>
            <a:endParaRPr lang="es-VE" sz="2600" dirty="0">
              <a:latin typeface="Times New Roman" panose="02020603050405020304" pitchFamily="18" charset="0"/>
              <a:cs typeface="Times New Roman" panose="02020603050405020304" pitchFamily="18" charset="0"/>
            </a:endParaRPr>
          </a:p>
          <a:p>
            <a:pPr marL="0" indent="0">
              <a:buNone/>
            </a:pPr>
            <a:r>
              <a:rPr lang="es-EC" sz="2600" dirty="0" err="1" smtClean="0">
                <a:latin typeface="Times New Roman" panose="02020603050405020304" pitchFamily="18" charset="0"/>
                <a:cs typeface="Times New Roman" panose="02020603050405020304" pitchFamily="18" charset="0"/>
              </a:rPr>
              <a:t>Estereomicroscopio</a:t>
            </a:r>
            <a:r>
              <a:rPr lang="es-EC" sz="2600" dirty="0">
                <a:latin typeface="Times New Roman" panose="02020603050405020304" pitchFamily="18" charset="0"/>
                <a:cs typeface="Times New Roman" panose="02020603050405020304" pitchFamily="18" charset="0"/>
              </a:rPr>
              <a:t>	</a:t>
            </a:r>
            <a:r>
              <a:rPr lang="es-EC" sz="2600" dirty="0" smtClean="0">
                <a:latin typeface="Times New Roman" panose="02020603050405020304" pitchFamily="18" charset="0"/>
                <a:cs typeface="Times New Roman" panose="02020603050405020304" pitchFamily="18" charset="0"/>
              </a:rPr>
              <a:t>	</a:t>
            </a:r>
            <a:endParaRPr lang="es-EC" sz="2600" dirty="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Computadora </a:t>
            </a:r>
            <a:r>
              <a:rPr lang="es-EC" sz="2600" dirty="0">
                <a:latin typeface="Times New Roman" panose="02020603050405020304" pitchFamily="18" charset="0"/>
                <a:cs typeface="Times New Roman" panose="02020603050405020304" pitchFamily="18" charset="0"/>
              </a:rPr>
              <a:t>y programas</a:t>
            </a:r>
            <a:endParaRPr lang="es-VE" sz="2600" dirty="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Cámara </a:t>
            </a:r>
            <a:r>
              <a:rPr lang="es-EC" sz="2600" dirty="0">
                <a:latin typeface="Times New Roman" panose="02020603050405020304" pitchFamily="18" charset="0"/>
                <a:cs typeface="Times New Roman" panose="02020603050405020304" pitchFamily="18" charset="0"/>
              </a:rPr>
              <a:t>fotográfica	</a:t>
            </a:r>
            <a:r>
              <a:rPr lang="es-EC" sz="2600" dirty="0" smtClean="0">
                <a:latin typeface="Times New Roman" panose="02020603050405020304" pitchFamily="18" charset="0"/>
                <a:cs typeface="Times New Roman" panose="02020603050405020304" pitchFamily="18" charset="0"/>
              </a:rPr>
              <a:t>		  </a:t>
            </a:r>
          </a:p>
          <a:p>
            <a:pPr marL="0" indent="0">
              <a:buNone/>
            </a:pPr>
            <a:r>
              <a:rPr lang="es-EC" sz="2600" dirty="0" smtClean="0">
                <a:latin typeface="Times New Roman" panose="02020603050405020304" pitchFamily="18" charset="0"/>
                <a:cs typeface="Times New Roman" panose="02020603050405020304" pitchFamily="18" charset="0"/>
              </a:rPr>
              <a:t>Fijador</a:t>
            </a:r>
            <a:endParaRPr lang="es-VE" sz="2600" dirty="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Equipo </a:t>
            </a:r>
            <a:r>
              <a:rPr lang="es-EC" sz="2600" dirty="0">
                <a:latin typeface="Times New Roman" panose="02020603050405020304" pitchFamily="18" charset="0"/>
                <a:cs typeface="Times New Roman" panose="02020603050405020304" pitchFamily="18" charset="0"/>
              </a:rPr>
              <a:t>de aplicación	</a:t>
            </a:r>
            <a:endParaRPr lang="es-EC" sz="2600" dirty="0" smtClean="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Pantalla</a:t>
            </a:r>
            <a:endParaRPr lang="es-VE" sz="2600" dirty="0">
              <a:latin typeface="Times New Roman" panose="02020603050405020304" pitchFamily="18" charset="0"/>
              <a:cs typeface="Times New Roman" panose="02020603050405020304" pitchFamily="18" charset="0"/>
            </a:endParaRPr>
          </a:p>
          <a:p>
            <a:pPr marL="0" indent="0">
              <a:buNone/>
            </a:pPr>
            <a:r>
              <a:rPr lang="es-EC" sz="2600" dirty="0" smtClean="0">
                <a:latin typeface="Times New Roman" panose="02020603050405020304" pitchFamily="18" charset="0"/>
                <a:cs typeface="Times New Roman" panose="02020603050405020304" pitchFamily="18" charset="0"/>
              </a:rPr>
              <a:t>Entomopatógenos</a:t>
            </a:r>
            <a:r>
              <a:rPr lang="es-EC" sz="2600" dirty="0">
                <a:latin typeface="Times New Roman" panose="02020603050405020304" pitchFamily="18" charset="0"/>
                <a:cs typeface="Times New Roman" panose="02020603050405020304" pitchFamily="18" charset="0"/>
              </a:rPr>
              <a:t>: 2 cepas de </a:t>
            </a:r>
            <a:r>
              <a:rPr lang="es-ES" sz="2600" i="1" dirty="0" err="1">
                <a:latin typeface="Times New Roman" panose="02020603050405020304" pitchFamily="18" charset="0"/>
                <a:cs typeface="Times New Roman" panose="02020603050405020304" pitchFamily="18" charset="0"/>
              </a:rPr>
              <a:t>B</a:t>
            </a:r>
            <a:r>
              <a:rPr lang="es-ES" sz="2600" i="1" dirty="0" err="1" smtClean="0">
                <a:latin typeface="Times New Roman" panose="02020603050405020304" pitchFamily="18" charset="0"/>
                <a:cs typeface="Times New Roman" panose="02020603050405020304" pitchFamily="18" charset="0"/>
              </a:rPr>
              <a:t>eauveria</a:t>
            </a:r>
            <a:r>
              <a:rPr lang="es-ES" sz="2600" i="1" dirty="0" smtClean="0">
                <a:latin typeface="Times New Roman" panose="02020603050405020304" pitchFamily="18" charset="0"/>
                <a:cs typeface="Times New Roman" panose="02020603050405020304" pitchFamily="18" charset="0"/>
              </a:rPr>
              <a:t> </a:t>
            </a:r>
            <a:r>
              <a:rPr lang="es-ES" sz="2600" i="1" dirty="0" err="1">
                <a:latin typeface="Times New Roman" panose="02020603050405020304" pitchFamily="18" charset="0"/>
                <a:cs typeface="Times New Roman" panose="02020603050405020304" pitchFamily="18" charset="0"/>
              </a:rPr>
              <a:t>bassiana</a:t>
            </a:r>
            <a:r>
              <a:rPr lang="es-ES" sz="2600" i="1" dirty="0" smtClean="0">
                <a:latin typeface="Times New Roman" panose="02020603050405020304" pitchFamily="18" charset="0"/>
                <a:cs typeface="Times New Roman" panose="02020603050405020304" pitchFamily="18" charset="0"/>
              </a:rPr>
              <a:t>.</a:t>
            </a:r>
          </a:p>
          <a:p>
            <a:pPr marL="914400" lvl="2" indent="0" algn="ctr">
              <a:buNone/>
            </a:pPr>
            <a:r>
              <a:rPr lang="es-ES" sz="3700" b="1" dirty="0" smtClean="0">
                <a:latin typeface="Times New Roman" pitchFamily="18" charset="0"/>
                <a:cs typeface="Times New Roman" pitchFamily="18" charset="0"/>
              </a:rPr>
              <a:t>Materiales </a:t>
            </a:r>
            <a:r>
              <a:rPr lang="es-ES" sz="3700" b="1" dirty="0">
                <a:latin typeface="Times New Roman" pitchFamily="18" charset="0"/>
                <a:cs typeface="Times New Roman" pitchFamily="18" charset="0"/>
              </a:rPr>
              <a:t>de Laboratorio</a:t>
            </a:r>
          </a:p>
          <a:p>
            <a:pPr marL="914400" lvl="2" indent="0" algn="just">
              <a:buNone/>
            </a:pPr>
            <a:endParaRPr lang="es-VE" dirty="0">
              <a:latin typeface="Times New Roman" panose="02020603050405020304" pitchFamily="18" charset="0"/>
              <a:cs typeface="Times New Roman" panose="02020603050405020304" pitchFamily="18" charset="0"/>
            </a:endParaRPr>
          </a:p>
          <a:p>
            <a:pPr marL="0" indent="0" algn="just">
              <a:buNone/>
            </a:pPr>
            <a:r>
              <a:rPr lang="es-ES" dirty="0">
                <a:latin typeface="Times New Roman" pitchFamily="18" charset="0"/>
                <a:cs typeface="Times New Roman" pitchFamily="18" charset="0"/>
              </a:rPr>
              <a:t>Tarrinas plásticas </a:t>
            </a:r>
            <a:r>
              <a:rPr lang="es-ES" dirty="0" smtClean="0">
                <a:latin typeface="Times New Roman" pitchFamily="18" charset="0"/>
                <a:cs typeface="Times New Roman" pitchFamily="18" charset="0"/>
              </a:rPr>
              <a:t>transparentes</a:t>
            </a:r>
          </a:p>
          <a:p>
            <a:pPr marL="0" indent="0" algn="just">
              <a:buNone/>
            </a:pPr>
            <a:r>
              <a:rPr lang="es-ES" dirty="0" smtClean="0">
                <a:latin typeface="Times New Roman" pitchFamily="18" charset="0"/>
                <a:cs typeface="Times New Roman" pitchFamily="18" charset="0"/>
              </a:rPr>
              <a:t>Frascos </a:t>
            </a:r>
            <a:r>
              <a:rPr lang="es-ES" dirty="0">
                <a:latin typeface="Times New Roman" pitchFamily="18" charset="0"/>
                <a:cs typeface="Times New Roman" pitchFamily="18" charset="0"/>
              </a:rPr>
              <a:t>de </a:t>
            </a:r>
            <a:r>
              <a:rPr lang="es-ES" dirty="0" smtClean="0">
                <a:latin typeface="Times New Roman" pitchFamily="18" charset="0"/>
                <a:cs typeface="Times New Roman" pitchFamily="18" charset="0"/>
              </a:rPr>
              <a:t>vidrio</a:t>
            </a:r>
          </a:p>
          <a:p>
            <a:pPr marL="0" indent="0" algn="just">
              <a:buNone/>
            </a:pPr>
            <a:r>
              <a:rPr lang="es-ES" dirty="0" smtClean="0">
                <a:latin typeface="Times New Roman" pitchFamily="18" charset="0"/>
                <a:cs typeface="Times New Roman" pitchFamily="18" charset="0"/>
              </a:rPr>
              <a:t>Ligas, pinzas y estiletes</a:t>
            </a:r>
          </a:p>
          <a:p>
            <a:pPr marL="0" indent="0" algn="just">
              <a:buNone/>
            </a:pPr>
            <a:r>
              <a:rPr lang="es-ES" dirty="0" smtClean="0">
                <a:latin typeface="Times New Roman" pitchFamily="18" charset="0"/>
                <a:cs typeface="Times New Roman" pitchFamily="18" charset="0"/>
              </a:rPr>
              <a:t>Alcohol </a:t>
            </a:r>
            <a:r>
              <a:rPr lang="es-ES" dirty="0" err="1" smtClean="0">
                <a:latin typeface="Times New Roman" pitchFamily="18" charset="0"/>
                <a:cs typeface="Times New Roman" pitchFamily="18" charset="0"/>
              </a:rPr>
              <a:t>glicerinado</a:t>
            </a:r>
            <a:endParaRPr lang="es-ES" dirty="0" smtClean="0">
              <a:latin typeface="Times New Roman" pitchFamily="18" charset="0"/>
              <a:cs typeface="Times New Roman" pitchFamily="18" charset="0"/>
            </a:endParaRPr>
          </a:p>
          <a:p>
            <a:pPr marL="0" indent="0" algn="just">
              <a:buNone/>
            </a:pPr>
            <a:r>
              <a:rPr lang="es-ES" dirty="0" smtClean="0">
                <a:latin typeface="Times New Roman" pitchFamily="18" charset="0"/>
                <a:cs typeface="Times New Roman" pitchFamily="18" charset="0"/>
              </a:rPr>
              <a:t>Etiquetas</a:t>
            </a:r>
          </a:p>
          <a:p>
            <a:pPr marL="0" indent="0" algn="just">
              <a:buNone/>
            </a:pPr>
            <a:r>
              <a:rPr lang="es-ES" dirty="0" smtClean="0">
                <a:latin typeface="Times New Roman" pitchFamily="18" charset="0"/>
                <a:cs typeface="Times New Roman" pitchFamily="18" charset="0"/>
              </a:rPr>
              <a:t>Goma</a:t>
            </a:r>
            <a:r>
              <a:rPr lang="es-ES" dirty="0">
                <a:latin typeface="Times New Roman" pitchFamily="18" charset="0"/>
                <a:cs typeface="Times New Roman" pitchFamily="18" charset="0"/>
              </a:rPr>
              <a:t>, </a:t>
            </a:r>
            <a:r>
              <a:rPr lang="es-ES" dirty="0" smtClean="0">
                <a:latin typeface="Times New Roman" pitchFamily="18" charset="0"/>
                <a:cs typeface="Times New Roman" pitchFamily="18" charset="0"/>
              </a:rPr>
              <a:t>alfileres</a:t>
            </a:r>
          </a:p>
          <a:p>
            <a:pPr marL="0" indent="0" algn="just">
              <a:buNone/>
            </a:pPr>
            <a:r>
              <a:rPr lang="es-ES" dirty="0" smtClean="0">
                <a:latin typeface="Times New Roman" pitchFamily="18" charset="0"/>
                <a:cs typeface="Times New Roman" pitchFamily="18" charset="0"/>
              </a:rPr>
              <a:t>Estereoscopio</a:t>
            </a:r>
            <a:r>
              <a:rPr lang="es-ES" dirty="0">
                <a:latin typeface="Times New Roman" pitchFamily="18" charset="0"/>
                <a:cs typeface="Times New Roman" pitchFamily="18" charset="0"/>
              </a:rPr>
              <a:t>.</a:t>
            </a:r>
            <a:endParaRPr lang="es-VE" dirty="0">
              <a:latin typeface="Times New Roman" panose="02020603050405020304" pitchFamily="18" charset="0"/>
              <a:cs typeface="Times New Roman" panose="02020603050405020304" pitchFamily="18" charset="0"/>
            </a:endParaRPr>
          </a:p>
          <a:p>
            <a:pPr marL="0" indent="0">
              <a:buNone/>
            </a:pPr>
            <a:endParaRPr lang="es-VE" dirty="0">
              <a:latin typeface="Times New Roman" panose="02020603050405020304" pitchFamily="18" charset="0"/>
              <a:cs typeface="Times New Roman" panose="02020603050405020304" pitchFamily="18" charset="0"/>
            </a:endParaRPr>
          </a:p>
          <a:p>
            <a:pPr marL="0" indent="0">
              <a:buNone/>
            </a:pPr>
            <a:endParaRPr lang="es-VE" dirty="0">
              <a:latin typeface="Times New Roman" panose="02020603050405020304" pitchFamily="18" charset="0"/>
              <a:cs typeface="Times New Roman" panose="02020603050405020304"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9736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6467" y="965415"/>
            <a:ext cx="5298531" cy="5108259"/>
          </a:xfrm>
        </p:spPr>
        <p:txBody>
          <a:bodyPr>
            <a:normAutofit/>
          </a:bodyPr>
          <a:lstStyle/>
          <a:p>
            <a:pPr marL="0" indent="0" algn="ctr">
              <a:buNone/>
            </a:pPr>
            <a:endParaRPr lang="es-ES" b="1" dirty="0">
              <a:latin typeface="Times New Roman" pitchFamily="18" charset="0"/>
              <a:cs typeface="Times New Roman" pitchFamily="18" charset="0"/>
            </a:endParaRPr>
          </a:p>
          <a:p>
            <a:pPr marL="0" indent="0" algn="ctr">
              <a:buNone/>
            </a:pPr>
            <a:r>
              <a:rPr lang="es-ES" b="1" dirty="0" smtClean="0">
                <a:latin typeface="Times New Roman" pitchFamily="18" charset="0"/>
                <a:cs typeface="Times New Roman" pitchFamily="18" charset="0"/>
              </a:rPr>
              <a:t>MÉTODOS</a:t>
            </a:r>
            <a:endParaRPr lang="es-ES" b="1" dirty="0">
              <a:latin typeface="Times New Roman" pitchFamily="18" charset="0"/>
              <a:cs typeface="Times New Roman" pitchFamily="18" charset="0"/>
            </a:endParaRPr>
          </a:p>
          <a:p>
            <a:pPr marL="0" indent="0" algn="ctr">
              <a:buNone/>
            </a:pPr>
            <a:endParaRPr lang="es-ES" b="1" dirty="0">
              <a:latin typeface="Times New Roman" pitchFamily="18" charset="0"/>
              <a:cs typeface="Times New Roman" pitchFamily="18" charset="0"/>
            </a:endParaRPr>
          </a:p>
          <a:p>
            <a:pPr marL="0" indent="0" algn="just">
              <a:buNone/>
            </a:pPr>
            <a:r>
              <a:rPr lang="es-EC" sz="2400" dirty="0">
                <a:latin typeface="Times New Roman" pitchFamily="18" charset="0"/>
                <a:cs typeface="Times New Roman" pitchFamily="18" charset="0"/>
              </a:rPr>
              <a:t>El trabajo de investigación se lo realizó en el Valle de El Chota, en el momento de mayor infestación de la mosca asiática </a:t>
            </a:r>
            <a:r>
              <a:rPr lang="es-EC" sz="2400" i="1" dirty="0" err="1">
                <a:latin typeface="Times New Roman" pitchFamily="18" charset="0"/>
                <a:cs typeface="Times New Roman" pitchFamily="18" charset="0"/>
              </a:rPr>
              <a:t>Melanagromyza</a:t>
            </a:r>
            <a:r>
              <a:rPr lang="es-EC" sz="2400" i="1" dirty="0">
                <a:latin typeface="Times New Roman" pitchFamily="18" charset="0"/>
                <a:cs typeface="Times New Roman" pitchFamily="18" charset="0"/>
              </a:rPr>
              <a:t> obtusa</a:t>
            </a:r>
            <a:r>
              <a:rPr lang="es-EC" sz="2400" dirty="0">
                <a:latin typeface="Times New Roman" pitchFamily="18" charset="0"/>
                <a:cs typeface="Times New Roman" pitchFamily="18" charset="0"/>
              </a:rPr>
              <a:t> Malloch; la cuál ataca a las </a:t>
            </a:r>
            <a:r>
              <a:rPr lang="es-EC" sz="2400" dirty="0" smtClean="0">
                <a:latin typeface="Times New Roman" pitchFamily="18" charset="0"/>
                <a:cs typeface="Times New Roman" pitchFamily="18" charset="0"/>
              </a:rPr>
              <a:t>vainas, </a:t>
            </a:r>
            <a:r>
              <a:rPr lang="es-EC" sz="2400" dirty="0">
                <a:latin typeface="Times New Roman" pitchFamily="18" charset="0"/>
                <a:cs typeface="Times New Roman" pitchFamily="18" charset="0"/>
              </a:rPr>
              <a:t>dentro de la </a:t>
            </a:r>
            <a:r>
              <a:rPr lang="es-EC" sz="2400" dirty="0" smtClean="0">
                <a:latin typeface="Times New Roman" pitchFamily="18" charset="0"/>
                <a:cs typeface="Times New Roman" pitchFamily="18" charset="0"/>
              </a:rPr>
              <a:t>cual se </a:t>
            </a:r>
            <a:r>
              <a:rPr lang="es-EC" sz="2400" dirty="0">
                <a:latin typeface="Times New Roman" pitchFamily="18" charset="0"/>
                <a:cs typeface="Times New Roman" pitchFamily="18" charset="0"/>
              </a:rPr>
              <a:t>encuentran los granos que son el fruto del cultivo de (</a:t>
            </a:r>
            <a:r>
              <a:rPr lang="es-EC" sz="2400" i="1" dirty="0" err="1">
                <a:latin typeface="Times New Roman" pitchFamily="18" charset="0"/>
                <a:cs typeface="Times New Roman" pitchFamily="18" charset="0"/>
              </a:rPr>
              <a:t>Cajanus</a:t>
            </a:r>
            <a:r>
              <a:rPr lang="es-EC" sz="2400" i="1" dirty="0">
                <a:latin typeface="Times New Roman" pitchFamily="18" charset="0"/>
                <a:cs typeface="Times New Roman" pitchFamily="18" charset="0"/>
              </a:rPr>
              <a:t> </a:t>
            </a:r>
            <a:r>
              <a:rPr lang="es-EC" sz="2400" i="1" dirty="0" err="1">
                <a:latin typeface="Times New Roman" pitchFamily="18" charset="0"/>
                <a:cs typeface="Times New Roman" pitchFamily="18" charset="0"/>
              </a:rPr>
              <a:t>cajan</a:t>
            </a:r>
            <a:r>
              <a:rPr lang="es-EC" sz="2400" dirty="0">
                <a:latin typeface="Times New Roman" pitchFamily="18" charset="0"/>
                <a:cs typeface="Times New Roman" pitchFamily="18" charset="0"/>
              </a:rPr>
              <a:t> D.C.) frijol de palo “Guandul”, para así evaluar de la mejor manera la efectividad de los diferentes tratamientos.</a:t>
            </a:r>
            <a:endParaRPr lang="es-VE" sz="2400" dirty="0">
              <a:latin typeface="Times New Roman" pitchFamily="18" charset="0"/>
              <a:cs typeface="Times New Roman" pitchFamily="18" charset="0"/>
            </a:endParaRPr>
          </a:p>
          <a:p>
            <a:pPr marL="0" indent="0" algn="just">
              <a:buNone/>
            </a:pPr>
            <a:endParaRPr lang="es-VE" sz="2400" b="1"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pic>
        <p:nvPicPr>
          <p:cNvPr id="2050" name="Picture 2" descr="Resultado de imagen para frejol de pa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147" y="2003612"/>
            <a:ext cx="4209767" cy="414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96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36177" y="1017904"/>
                <a:ext cx="11483788" cy="5507440"/>
              </a:xfrm>
            </p:spPr>
            <p:txBody>
              <a:bodyPr>
                <a:normAutofit lnSpcReduction="10000"/>
              </a:bodyPr>
              <a:lstStyle/>
              <a:p>
                <a:pPr marL="0" indent="0" algn="ctr">
                  <a:buNone/>
                </a:pPr>
                <a:endParaRPr lang="es-ES" b="1" dirty="0" smtClean="0">
                  <a:latin typeface="Times New Roman" pitchFamily="18" charset="0"/>
                  <a:cs typeface="Times New Roman" pitchFamily="18" charset="0"/>
                </a:endParaRPr>
              </a:p>
              <a:p>
                <a:pPr marL="0" indent="0" algn="just">
                  <a:buNone/>
                </a:pPr>
                <a:r>
                  <a:rPr lang="es-ES" sz="2400" b="1" dirty="0" smtClean="0">
                    <a:latin typeface="Times New Roman" pitchFamily="18" charset="0"/>
                    <a:cs typeface="Times New Roman" pitchFamily="18" charset="0"/>
                  </a:rPr>
                  <a:t>BIOPESTICIDAS</a:t>
                </a:r>
                <a:endParaRPr lang="es-VE" sz="2400" dirty="0">
                  <a:latin typeface="Times New Roman" pitchFamily="18" charset="0"/>
                  <a:cs typeface="Times New Roman" pitchFamily="18" charset="0"/>
                </a:endParaRPr>
              </a:p>
              <a:p>
                <a:pPr marL="0" indent="0" algn="just">
                  <a:buNone/>
                </a:pPr>
                <a:r>
                  <a:rPr lang="es-ES" sz="2400" b="1" dirty="0">
                    <a:latin typeface="Times New Roman" pitchFamily="18" charset="0"/>
                    <a:cs typeface="Times New Roman" pitchFamily="18" charset="0"/>
                  </a:rPr>
                  <a:t>	</a:t>
                </a:r>
              </a:p>
              <a:p>
                <a:pPr marL="0" indent="0" algn="just">
                  <a:buNone/>
                </a:pPr>
                <a:r>
                  <a:rPr lang="es-VE" sz="2400" dirty="0" err="1">
                    <a:latin typeface="Times New Roman" pitchFamily="18" charset="0"/>
                    <a:cs typeface="Times New Roman" pitchFamily="18" charset="0"/>
                  </a:rPr>
                  <a:t>Bassianil</a:t>
                </a:r>
                <a:r>
                  <a:rPr lang="es-VE" sz="2400" dirty="0">
                    <a:latin typeface="Times New Roman" pitchFamily="18" charset="0"/>
                    <a:cs typeface="Times New Roman" pitchFamily="18" charset="0"/>
                  </a:rPr>
                  <a:t> </a:t>
                </a:r>
                <a:r>
                  <a:rPr lang="es-VE" sz="2400" dirty="0" err="1">
                    <a:latin typeface="Times New Roman" pitchFamily="18" charset="0"/>
                    <a:cs typeface="Times New Roman" pitchFamily="18" charset="0"/>
                  </a:rPr>
                  <a:t>Wp</a:t>
                </a:r>
                <a:r>
                  <a:rPr lang="es-VE" sz="2400" dirty="0">
                    <a:latin typeface="Times New Roman" pitchFamily="18" charset="0"/>
                    <a:cs typeface="Times New Roman" pitchFamily="18" charset="0"/>
                  </a:rPr>
                  <a:t>: Es una solución a base de </a:t>
                </a:r>
                <a:r>
                  <a:rPr lang="es-VE" sz="2400" i="1" dirty="0" err="1">
                    <a:latin typeface="Times New Roman" pitchFamily="18" charset="0"/>
                    <a:cs typeface="Times New Roman" pitchFamily="18" charset="0"/>
                    <a:hlinkClick r:id="rId2"/>
                  </a:rPr>
                  <a:t>Beauveria</a:t>
                </a:r>
                <a:r>
                  <a:rPr lang="es-VE" sz="2400" i="1" dirty="0">
                    <a:latin typeface="Times New Roman" pitchFamily="18" charset="0"/>
                    <a:cs typeface="Times New Roman" pitchFamily="18" charset="0"/>
                    <a:hlinkClick r:id="rId2"/>
                  </a:rPr>
                  <a:t> </a:t>
                </a:r>
                <a:r>
                  <a:rPr lang="es-VE" sz="2400" i="1" dirty="0" err="1">
                    <a:latin typeface="Times New Roman" pitchFamily="18" charset="0"/>
                    <a:cs typeface="Times New Roman" pitchFamily="18" charset="0"/>
                    <a:hlinkClick r:id="rId2"/>
                  </a:rPr>
                  <a:t>bassiana</a:t>
                </a:r>
                <a:r>
                  <a:rPr lang="es-VE" sz="2400" dirty="0">
                    <a:latin typeface="Times New Roman" pitchFamily="18" charset="0"/>
                    <a:cs typeface="Times New Roman" pitchFamily="18" charset="0"/>
                  </a:rPr>
                  <a:t> que ataca los insectos del orden Hemíptero, Coleóptera; tales como: broca del café, chinches, picudos,  etc. </a:t>
                </a:r>
                <a:r>
                  <a:rPr lang="es-ES" sz="2400" dirty="0">
                    <a:latin typeface="Times New Roman" pitchFamily="18" charset="0"/>
                    <a:cs typeface="Times New Roman" pitchFamily="18" charset="0"/>
                  </a:rPr>
                  <a:t>Concentración: 1x10</a:t>
                </a:r>
                <a:r>
                  <a:rPr lang="es-ES" sz="2400" baseline="30000" dirty="0">
                    <a:latin typeface="Times New Roman" pitchFamily="18" charset="0"/>
                    <a:cs typeface="Times New Roman" pitchFamily="18" charset="0"/>
                  </a:rPr>
                  <a:t>9</a:t>
                </a:r>
                <a:r>
                  <a:rPr lang="es-ES" sz="2400" dirty="0">
                    <a:latin typeface="Times New Roman" pitchFamily="18" charset="0"/>
                    <a:cs typeface="Times New Roman" pitchFamily="18" charset="0"/>
                  </a:rPr>
                  <a:t>Unidades Formadoras de Conidios (UFC) por gramos.</a:t>
                </a:r>
              </a:p>
              <a:p>
                <a:pPr marL="0" indent="0" algn="just">
                  <a:buNone/>
                </a:pPr>
                <a:endParaRPr lang="es-VE" sz="2400" dirty="0">
                  <a:latin typeface="Times New Roman" pitchFamily="18" charset="0"/>
                  <a:cs typeface="Times New Roman" pitchFamily="18" charset="0"/>
                </a:endParaRPr>
              </a:p>
              <a:p>
                <a:pPr marL="0" lvl="0" indent="0" algn="just">
                  <a:buNone/>
                </a:pPr>
                <a:r>
                  <a:rPr lang="es-ES" sz="2400" b="1" dirty="0">
                    <a:latin typeface="Times New Roman" pitchFamily="18" charset="0"/>
                    <a:cs typeface="Times New Roman" pitchFamily="18" charset="0"/>
                  </a:rPr>
                  <a:t>Concentración 1:</a:t>
                </a:r>
                <a:r>
                  <a:rPr lang="es-ES" sz="2400" dirty="0">
                    <a:latin typeface="Times New Roman" pitchFamily="18" charset="0"/>
                    <a:cs typeface="Times New Roman" pitchFamily="18" charset="0"/>
                  </a:rPr>
                  <a:t> La formulación de (</a:t>
                </a:r>
                <a:r>
                  <a:rPr lang="es-ES" sz="2400" dirty="0" err="1">
                    <a:latin typeface="Times New Roman" pitchFamily="18" charset="0"/>
                    <a:cs typeface="Times New Roman" pitchFamily="18" charset="0"/>
                  </a:rPr>
                  <a:t>Bassianil</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Wp</a:t>
                </a:r>
                <a:r>
                  <a:rPr lang="es-ES" sz="2400" dirty="0">
                    <a:latin typeface="Times New Roman" pitchFamily="18" charset="0"/>
                    <a:cs typeface="Times New Roman" pitchFamily="18" charset="0"/>
                  </a:rPr>
                  <a:t>) tiene 1</a:t>
                </a:r>
                <a14:m>
                  <m:oMath xmlns:m="http://schemas.openxmlformats.org/officeDocument/2006/math">
                    <m:r>
                      <a:rPr lang="es-ES" sz="2400" i="1">
                        <a:latin typeface="Cambria Math" panose="02040503050406030204" pitchFamily="18" charset="0"/>
                      </a:rPr>
                      <m:t>×</m:t>
                    </m:r>
                    <m:sSup>
                      <m:sSupPr>
                        <m:ctrlPr>
                          <a:rPr lang="es-VE" sz="2400" i="1">
                            <a:latin typeface="Cambria Math"/>
                          </a:rPr>
                        </m:ctrlPr>
                      </m:sSupPr>
                      <m:e>
                        <m:r>
                          <a:rPr lang="es-ES" sz="2400" i="1">
                            <a:latin typeface="Cambria Math" panose="02040503050406030204" pitchFamily="18" charset="0"/>
                          </a:rPr>
                          <m:t>10</m:t>
                        </m:r>
                      </m:e>
                      <m:sup>
                        <m:r>
                          <a:rPr lang="es-ES" sz="2400" i="1">
                            <a:latin typeface="Cambria Math" panose="02040503050406030204" pitchFamily="18" charset="0"/>
                          </a:rPr>
                          <m:t>9</m:t>
                        </m:r>
                      </m:sup>
                    </m:sSup>
                    <m:r>
                      <a:rPr lang="es-ES" sz="2400" i="1">
                        <a:latin typeface="Cambria Math" panose="02040503050406030204" pitchFamily="18" charset="0"/>
                      </a:rPr>
                      <m:t> </m:t>
                    </m:r>
                  </m:oMath>
                </a14:m>
                <a:r>
                  <a:rPr lang="es-ES" sz="2400" dirty="0">
                    <a:latin typeface="Times New Roman" pitchFamily="18" charset="0"/>
                    <a:cs typeface="Times New Roman" pitchFamily="18" charset="0"/>
                  </a:rPr>
                  <a:t>esporas viables/ 1 gramo, se realizó la dilución para llevarlo a 3.85</a:t>
                </a:r>
                <a14:m>
                  <m:oMath xmlns:m="http://schemas.openxmlformats.org/officeDocument/2006/math">
                    <m:r>
                      <a:rPr lang="es-ES" sz="2400" i="1">
                        <a:latin typeface="Cambria Math" panose="02040503050406030204" pitchFamily="18" charset="0"/>
                      </a:rPr>
                      <m:t>×</m:t>
                    </m:r>
                    <m:sSup>
                      <m:sSupPr>
                        <m:ctrlPr>
                          <a:rPr lang="es-VE" sz="2400" i="1">
                            <a:latin typeface="Cambria Math"/>
                          </a:rPr>
                        </m:ctrlPr>
                      </m:sSupPr>
                      <m:e>
                        <m:r>
                          <a:rPr lang="es-ES" sz="2400" i="1">
                            <a:latin typeface="Cambria Math" panose="02040503050406030204" pitchFamily="18" charset="0"/>
                          </a:rPr>
                          <m:t>10</m:t>
                        </m:r>
                      </m:e>
                      <m:sup>
                        <m:r>
                          <a:rPr lang="es-ES" sz="2400" i="1">
                            <a:latin typeface="Cambria Math" panose="02040503050406030204" pitchFamily="18" charset="0"/>
                          </a:rPr>
                          <m:t>5</m:t>
                        </m:r>
                      </m:sup>
                    </m:sSup>
                  </m:oMath>
                </a14:m>
                <a:r>
                  <a:rPr lang="es-ES" sz="2400" dirty="0">
                    <a:latin typeface="Times New Roman" pitchFamily="18" charset="0"/>
                    <a:cs typeface="Times New Roman" pitchFamily="18" charset="0"/>
                  </a:rPr>
                  <a:t> en un litro de agua, dando como resultado 0,000385 gr/L, y para 100 Litros se diluyen 0,0385 gr de la formulación.</a:t>
                </a:r>
                <a:endParaRPr lang="es-VE" sz="2400" dirty="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 </a:t>
                </a:r>
                <a:endParaRPr lang="es-VE" sz="2400" dirty="0">
                  <a:latin typeface="Times New Roman" pitchFamily="18" charset="0"/>
                  <a:cs typeface="Times New Roman" pitchFamily="18" charset="0"/>
                </a:endParaRPr>
              </a:p>
              <a:p>
                <a:pPr marL="0" lvl="0" indent="0" algn="just">
                  <a:buNone/>
                </a:pPr>
                <a:r>
                  <a:rPr lang="es-ES" sz="2400" b="1" dirty="0">
                    <a:latin typeface="Times New Roman" pitchFamily="18" charset="0"/>
                    <a:cs typeface="Times New Roman" pitchFamily="18" charset="0"/>
                  </a:rPr>
                  <a:t>Concentración 2:</a:t>
                </a:r>
                <a:r>
                  <a:rPr lang="es-ES" sz="2400" dirty="0">
                    <a:latin typeface="Times New Roman" pitchFamily="18" charset="0"/>
                    <a:cs typeface="Times New Roman" pitchFamily="18" charset="0"/>
                  </a:rPr>
                  <a:t> La formulación de (</a:t>
                </a:r>
                <a:r>
                  <a:rPr lang="es-ES" sz="2400" dirty="0" err="1">
                    <a:latin typeface="Times New Roman" pitchFamily="18" charset="0"/>
                    <a:cs typeface="Times New Roman" pitchFamily="18" charset="0"/>
                  </a:rPr>
                  <a:t>Bassianil</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Wp</a:t>
                </a:r>
                <a:r>
                  <a:rPr lang="es-ES" sz="2400" dirty="0">
                    <a:latin typeface="Times New Roman" pitchFamily="18" charset="0"/>
                    <a:cs typeface="Times New Roman" pitchFamily="18" charset="0"/>
                  </a:rPr>
                  <a:t>) tiene 1</a:t>
                </a:r>
                <a14:m>
                  <m:oMath xmlns:m="http://schemas.openxmlformats.org/officeDocument/2006/math">
                    <m:r>
                      <a:rPr lang="es-ES" sz="2400" i="1">
                        <a:latin typeface="Cambria Math" panose="02040503050406030204" pitchFamily="18" charset="0"/>
                      </a:rPr>
                      <m:t>×</m:t>
                    </m:r>
                    <m:sSup>
                      <m:sSupPr>
                        <m:ctrlPr>
                          <a:rPr lang="es-VE" sz="2400" i="1">
                            <a:latin typeface="Cambria Math"/>
                          </a:rPr>
                        </m:ctrlPr>
                      </m:sSupPr>
                      <m:e>
                        <m:r>
                          <a:rPr lang="es-ES" sz="2400" i="1">
                            <a:latin typeface="Cambria Math" panose="02040503050406030204" pitchFamily="18" charset="0"/>
                          </a:rPr>
                          <m:t>10</m:t>
                        </m:r>
                      </m:e>
                      <m:sup>
                        <m:r>
                          <a:rPr lang="es-ES" sz="2400" i="1">
                            <a:latin typeface="Cambria Math" panose="02040503050406030204" pitchFamily="18" charset="0"/>
                          </a:rPr>
                          <m:t>9</m:t>
                        </m:r>
                      </m:sup>
                    </m:sSup>
                    <m:r>
                      <a:rPr lang="es-ES" sz="2400" i="1">
                        <a:latin typeface="Cambria Math" panose="02040503050406030204" pitchFamily="18" charset="0"/>
                      </a:rPr>
                      <m:t> </m:t>
                    </m:r>
                  </m:oMath>
                </a14:m>
                <a:r>
                  <a:rPr lang="es-ES" sz="2400" dirty="0">
                    <a:latin typeface="Times New Roman" pitchFamily="18" charset="0"/>
                    <a:cs typeface="Times New Roman" pitchFamily="18" charset="0"/>
                  </a:rPr>
                  <a:t>esporas viables/ 1 gramo, se realizó la dilución para llevarlo a 3.85</a:t>
                </a:r>
                <a14:m>
                  <m:oMath xmlns:m="http://schemas.openxmlformats.org/officeDocument/2006/math">
                    <m:r>
                      <a:rPr lang="es-ES" sz="2400" i="1">
                        <a:latin typeface="Cambria Math" panose="02040503050406030204" pitchFamily="18" charset="0"/>
                      </a:rPr>
                      <m:t>×</m:t>
                    </m:r>
                    <m:sSup>
                      <m:sSupPr>
                        <m:ctrlPr>
                          <a:rPr lang="es-VE" sz="2400" i="1">
                            <a:latin typeface="Cambria Math"/>
                          </a:rPr>
                        </m:ctrlPr>
                      </m:sSupPr>
                      <m:e>
                        <m:r>
                          <a:rPr lang="es-ES" sz="2400" i="1">
                            <a:latin typeface="Cambria Math" panose="02040503050406030204" pitchFamily="18" charset="0"/>
                          </a:rPr>
                          <m:t>10</m:t>
                        </m:r>
                      </m:e>
                      <m:sup>
                        <m:r>
                          <a:rPr lang="es-ES" sz="2400" i="1">
                            <a:latin typeface="Cambria Math" panose="02040503050406030204" pitchFamily="18" charset="0"/>
                          </a:rPr>
                          <m:t>6</m:t>
                        </m:r>
                      </m:sup>
                    </m:sSup>
                  </m:oMath>
                </a14:m>
                <a:r>
                  <a:rPr lang="es-ES" sz="2400" dirty="0">
                    <a:latin typeface="Times New Roman" pitchFamily="18" charset="0"/>
                    <a:cs typeface="Times New Roman" pitchFamily="18" charset="0"/>
                  </a:rPr>
                  <a:t>. en un litro de agua, 0,00385 gr/L y para 100 Litros se diluyen 0,385 gr de la formulación.</a:t>
                </a:r>
                <a:endParaRPr lang="es-VE"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36177" y="1017904"/>
                <a:ext cx="11483788" cy="5507440"/>
              </a:xfrm>
              <a:blipFill>
                <a:blip r:embed="rId3"/>
                <a:stretch>
                  <a:fillRect l="-796" r="-849"/>
                </a:stretch>
              </a:blipFill>
            </p:spPr>
            <p:txBody>
              <a:bodyPr/>
              <a:lstStyle/>
              <a:p>
                <a:r>
                  <a:rPr lang="en-US">
                    <a:noFill/>
                  </a:rPr>
                  <a:t> </a:t>
                </a:r>
              </a:p>
            </p:txBody>
          </p:sp>
        </mc:Fallback>
      </mc:AlternateContent>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90100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1" y="1462045"/>
            <a:ext cx="11482250" cy="5507440"/>
          </a:xfrm>
        </p:spPr>
        <p:txBody>
          <a:bodyPr>
            <a:normAutofit/>
          </a:bodyPr>
          <a:lstStyle/>
          <a:p>
            <a:pPr marL="0" indent="0" algn="just">
              <a:buNone/>
            </a:pPr>
            <a:r>
              <a:rPr lang="es-EC" sz="2400" b="1" dirty="0" smtClean="0">
                <a:latin typeface="Times New Roman" pitchFamily="18" charset="0"/>
                <a:cs typeface="Times New Roman" pitchFamily="18" charset="0"/>
              </a:rPr>
              <a:t>INSECTICIDAS</a:t>
            </a:r>
            <a:endParaRPr lang="es-EC" sz="2400" b="1" dirty="0">
              <a:latin typeface="Times New Roman" pitchFamily="18" charset="0"/>
              <a:cs typeface="Times New Roman" pitchFamily="18" charset="0"/>
            </a:endParaRPr>
          </a:p>
          <a:p>
            <a:pPr marL="0" indent="0" algn="just">
              <a:buNone/>
            </a:pPr>
            <a:endParaRPr lang="es-EC" sz="2400" b="1" dirty="0">
              <a:latin typeface="Times New Roman" pitchFamily="18" charset="0"/>
              <a:cs typeface="Times New Roman" pitchFamily="18" charset="0"/>
            </a:endParaRPr>
          </a:p>
          <a:p>
            <a:pPr marL="0" indent="0" algn="just">
              <a:buNone/>
            </a:pPr>
            <a:r>
              <a:rPr lang="es-EC" sz="2400" b="1" dirty="0">
                <a:latin typeface="Times New Roman" pitchFamily="18" charset="0"/>
                <a:cs typeface="Times New Roman" pitchFamily="18" charset="0"/>
              </a:rPr>
              <a:t>ACTARA WG25 (</a:t>
            </a:r>
            <a:r>
              <a:rPr lang="es-EC" sz="2400" b="1" dirty="0" err="1">
                <a:latin typeface="Times New Roman" pitchFamily="18" charset="0"/>
                <a:cs typeface="Times New Roman" pitchFamily="18" charset="0"/>
              </a:rPr>
              <a:t>Thiamethoxam</a:t>
            </a:r>
            <a:r>
              <a:rPr lang="es-EC" sz="2400" b="1" dirty="0">
                <a:latin typeface="Times New Roman" pitchFamily="18" charset="0"/>
                <a:cs typeface="Times New Roman" pitchFamily="18" charset="0"/>
              </a:rPr>
              <a:t>): </a:t>
            </a:r>
            <a:r>
              <a:rPr lang="es-VE" sz="2400" dirty="0">
                <a:latin typeface="Times New Roman" pitchFamily="18" charset="0"/>
                <a:cs typeface="Times New Roman" pitchFamily="18" charset="0"/>
              </a:rPr>
              <a:t>Para la preparación de la mezcla (caldo) se agregaron 250g de ACTARA® 25 WG, en 1000 litros de agua,  luego se agito hasta obtener una solución homogénea. El preparado se realizó el mismo día de la aplicación del producto. Luego se aplicó en (</a:t>
            </a:r>
            <a:r>
              <a:rPr lang="es-VE" sz="2400" dirty="0" err="1">
                <a:latin typeface="Times New Roman" pitchFamily="18" charset="0"/>
                <a:cs typeface="Times New Roman" pitchFamily="18" charset="0"/>
              </a:rPr>
              <a:t>drench</a:t>
            </a:r>
            <a:r>
              <a:rPr lang="es-VE" sz="2400" dirty="0">
                <a:latin typeface="Times New Roman" pitchFamily="18" charset="0"/>
                <a:cs typeface="Times New Roman" pitchFamily="18" charset="0"/>
              </a:rPr>
              <a:t>) dirigida a la base de la planta con una dosis de 100cc/planta, utilizando </a:t>
            </a:r>
            <a:r>
              <a:rPr lang="es-EC" sz="2400" dirty="0">
                <a:latin typeface="Times New Roman" pitchFamily="18" charset="0"/>
                <a:cs typeface="Times New Roman" pitchFamily="18" charset="0"/>
              </a:rPr>
              <a:t>una bomba de mochila marca (Senior), equipada con boquilla de cono hueco</a:t>
            </a:r>
            <a:r>
              <a:rPr lang="es-VE" sz="2400" dirty="0" smtClean="0">
                <a:latin typeface="Times New Roman" pitchFamily="18" charset="0"/>
                <a:cs typeface="Times New Roman" pitchFamily="18" charset="0"/>
              </a:rPr>
              <a:t>.</a:t>
            </a:r>
          </a:p>
          <a:p>
            <a:pPr marL="0" indent="0" algn="just">
              <a:buNone/>
            </a:pPr>
            <a:endParaRPr lang="es-VE" sz="2400" dirty="0">
              <a:latin typeface="Times New Roman" pitchFamily="18" charset="0"/>
              <a:cs typeface="Times New Roman" pitchFamily="18" charset="0"/>
            </a:endParaRPr>
          </a:p>
          <a:p>
            <a:pPr marL="0" indent="0" algn="just">
              <a:buNone/>
            </a:pPr>
            <a:r>
              <a:rPr lang="es-VE" sz="2400" b="1" dirty="0">
                <a:latin typeface="Times New Roman" pitchFamily="18" charset="0"/>
                <a:cs typeface="Times New Roman" pitchFamily="18" charset="0"/>
              </a:rPr>
              <a:t>CONFIDOR 350 SC (</a:t>
            </a:r>
            <a:r>
              <a:rPr lang="es-VE" sz="2400" b="1" dirty="0" err="1">
                <a:latin typeface="Times New Roman" pitchFamily="18" charset="0"/>
                <a:cs typeface="Times New Roman" pitchFamily="18" charset="0"/>
              </a:rPr>
              <a:t>Imidacloprid</a:t>
            </a:r>
            <a:r>
              <a:rPr lang="es-VE" sz="2400" b="1" dirty="0">
                <a:latin typeface="Times New Roman" pitchFamily="18" charset="0"/>
                <a:cs typeface="Times New Roman" pitchFamily="18" charset="0"/>
              </a:rPr>
              <a:t>):</a:t>
            </a:r>
            <a:r>
              <a:rPr lang="es-VE" sz="2400" dirty="0">
                <a:latin typeface="Times New Roman" pitchFamily="18" charset="0"/>
                <a:cs typeface="Times New Roman" pitchFamily="18" charset="0"/>
              </a:rPr>
              <a:t> Para la preparación de la mezcla (caldo) se agregaron 450 cc de CONFIDOR 350 SC, en 1000 litros de agua,  luego se agito hasta obtener una solución homogénea. El preparado se realizó el mismo día de la aplicación del producto. Luego se aplicó por vía foliar, utilizando </a:t>
            </a:r>
            <a:r>
              <a:rPr lang="es-EC" sz="2400" dirty="0">
                <a:latin typeface="Times New Roman" pitchFamily="18" charset="0"/>
                <a:cs typeface="Times New Roman" pitchFamily="18" charset="0"/>
              </a:rPr>
              <a:t>una bomba de mochila marca (Senior), equipada con boquilla de cono hueco</a:t>
            </a:r>
            <a:r>
              <a:rPr lang="es-VE" sz="2400" dirty="0">
                <a:latin typeface="Times New Roman" pitchFamily="18" charset="0"/>
                <a:cs typeface="Times New Roman" pitchFamily="18" charset="0"/>
              </a:rPr>
              <a:t>.</a:t>
            </a:r>
          </a:p>
          <a:p>
            <a:pPr marL="0" indent="0" algn="just">
              <a:buNone/>
            </a:pPr>
            <a:endParaRPr lang="es-VE"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51445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8823" y="1344479"/>
            <a:ext cx="11482251" cy="5507440"/>
          </a:xfrm>
        </p:spPr>
        <p:txBody>
          <a:bodyPr>
            <a:normAutofit fontScale="92500" lnSpcReduction="10000"/>
          </a:bodyPr>
          <a:lstStyle/>
          <a:p>
            <a:pPr marL="0" indent="0" algn="ctr">
              <a:buNone/>
            </a:pPr>
            <a:r>
              <a:rPr lang="es-ES" sz="3700" b="1" dirty="0" smtClean="0">
                <a:latin typeface="Times New Roman" pitchFamily="18" charset="0"/>
                <a:cs typeface="Times New Roman" pitchFamily="18" charset="0"/>
              </a:rPr>
              <a:t>Manejo </a:t>
            </a:r>
            <a:r>
              <a:rPr lang="es-ES" sz="3700" b="1" dirty="0">
                <a:latin typeface="Times New Roman" pitchFamily="18" charset="0"/>
                <a:cs typeface="Times New Roman" pitchFamily="18" charset="0"/>
              </a:rPr>
              <a:t>del Experimento</a:t>
            </a:r>
            <a:endParaRPr lang="es-VE" sz="3700" dirty="0">
              <a:latin typeface="Times New Roman" pitchFamily="18" charset="0"/>
              <a:cs typeface="Times New Roman" pitchFamily="18" charset="0"/>
            </a:endParaRPr>
          </a:p>
          <a:p>
            <a:pPr marL="0" indent="0" algn="just">
              <a:buNone/>
            </a:pPr>
            <a:r>
              <a:rPr lang="es-ES" sz="2400" b="1" dirty="0">
                <a:latin typeface="Times New Roman" pitchFamily="18" charset="0"/>
                <a:cs typeface="Times New Roman" pitchFamily="18" charset="0"/>
              </a:rPr>
              <a:t>	</a:t>
            </a:r>
          </a:p>
          <a:p>
            <a:pPr marL="0" indent="0">
              <a:buNone/>
            </a:pPr>
            <a:r>
              <a:rPr lang="es-EC" sz="2400" b="1" dirty="0"/>
              <a:t>Fechas de </a:t>
            </a:r>
            <a:r>
              <a:rPr lang="es-EC" sz="2400" b="1" dirty="0" smtClean="0"/>
              <a:t>inicio, </a:t>
            </a:r>
            <a:r>
              <a:rPr lang="es-EC" sz="2400" b="1" dirty="0"/>
              <a:t>evaluación y culminación del ensayo</a:t>
            </a:r>
            <a:endParaRPr lang="es-VE" sz="2400" dirty="0"/>
          </a:p>
          <a:p>
            <a:pPr marL="0" lvl="0" indent="0">
              <a:buNone/>
            </a:pPr>
            <a:r>
              <a:rPr lang="es-EC" sz="2400" dirty="0">
                <a:latin typeface="Times New Roman" pitchFamily="18" charset="0"/>
                <a:cs typeface="Times New Roman" pitchFamily="18" charset="0"/>
              </a:rPr>
              <a:t>Fecha de inicio</a:t>
            </a:r>
            <a:r>
              <a:rPr lang="es-EC" sz="2400" dirty="0" smtClean="0">
                <a:latin typeface="Times New Roman" pitchFamily="18" charset="0"/>
                <a:cs typeface="Times New Roman" pitchFamily="18" charset="0"/>
              </a:rPr>
              <a:t>:</a:t>
            </a:r>
            <a:r>
              <a:rPr lang="es-EC" sz="2400" dirty="0">
                <a:latin typeface="Times New Roman" pitchFamily="18" charset="0"/>
                <a:cs typeface="Times New Roman" pitchFamily="18" charset="0"/>
              </a:rPr>
              <a:t>	 </a:t>
            </a:r>
            <a:r>
              <a:rPr lang="es-EC" sz="2400" dirty="0" smtClean="0">
                <a:latin typeface="Times New Roman" pitchFamily="18" charset="0"/>
                <a:cs typeface="Times New Roman" pitchFamily="18" charset="0"/>
              </a:rPr>
              <a:t>     	      3 </a:t>
            </a:r>
            <a:r>
              <a:rPr lang="es-EC" sz="2400" dirty="0">
                <a:latin typeface="Times New Roman" pitchFamily="18" charset="0"/>
                <a:cs typeface="Times New Roman" pitchFamily="18" charset="0"/>
              </a:rPr>
              <a:t>de agosto de 2017</a:t>
            </a:r>
            <a:endParaRPr lang="es-VE" sz="2400" dirty="0">
              <a:latin typeface="Times New Roman" pitchFamily="18" charset="0"/>
              <a:cs typeface="Times New Roman" pitchFamily="18" charset="0"/>
            </a:endParaRPr>
          </a:p>
          <a:p>
            <a:pPr marL="0" lvl="0" indent="0">
              <a:buNone/>
            </a:pPr>
            <a:r>
              <a:rPr lang="es-EC" sz="2400" dirty="0">
                <a:latin typeface="Times New Roman" pitchFamily="18" charset="0"/>
                <a:cs typeface="Times New Roman" pitchFamily="18" charset="0"/>
              </a:rPr>
              <a:t>Fechas de evaluación:  </a:t>
            </a:r>
            <a:r>
              <a:rPr lang="es-EC" sz="2400" dirty="0" smtClean="0">
                <a:latin typeface="Times New Roman" pitchFamily="18" charset="0"/>
                <a:cs typeface="Times New Roman" pitchFamily="18" charset="0"/>
              </a:rPr>
              <a:t>        </a:t>
            </a:r>
            <a:r>
              <a:rPr lang="es-EC" sz="2400" dirty="0">
                <a:latin typeface="Times New Roman" pitchFamily="18" charset="0"/>
                <a:cs typeface="Times New Roman" pitchFamily="18" charset="0"/>
              </a:rPr>
              <a:t>3 de agosto (evaluación inicial)</a:t>
            </a:r>
            <a:endParaRPr lang="es-VE" sz="2400" dirty="0">
              <a:latin typeface="Times New Roman" pitchFamily="18" charset="0"/>
              <a:cs typeface="Times New Roman" pitchFamily="18" charset="0"/>
            </a:endParaRPr>
          </a:p>
          <a:p>
            <a:pPr marL="0" lvl="0" indent="0">
              <a:buNone/>
            </a:pPr>
            <a:r>
              <a:rPr lang="es-EC" sz="2400" dirty="0">
                <a:latin typeface="Times New Roman" pitchFamily="18" charset="0"/>
                <a:cs typeface="Times New Roman" pitchFamily="18" charset="0"/>
              </a:rPr>
              <a:t>Fechas de </a:t>
            </a:r>
            <a:r>
              <a:rPr lang="es-EC" sz="2400" dirty="0" smtClean="0">
                <a:latin typeface="Times New Roman" pitchFamily="18" charset="0"/>
                <a:cs typeface="Times New Roman" pitchFamily="18" charset="0"/>
              </a:rPr>
              <a:t>aplicación:</a:t>
            </a:r>
            <a:r>
              <a:rPr lang="es-EC" sz="2400" dirty="0">
                <a:latin typeface="Times New Roman" pitchFamily="18" charset="0"/>
                <a:cs typeface="Times New Roman" pitchFamily="18" charset="0"/>
              </a:rPr>
              <a:t>	 </a:t>
            </a:r>
            <a:r>
              <a:rPr lang="es-EC" sz="2400" dirty="0" smtClean="0">
                <a:latin typeface="Times New Roman" pitchFamily="18" charset="0"/>
                <a:cs typeface="Times New Roman" pitchFamily="18" charset="0"/>
              </a:rPr>
              <a:t>     8  </a:t>
            </a:r>
            <a:r>
              <a:rPr lang="es-EC" sz="2400" dirty="0">
                <a:latin typeface="Times New Roman" pitchFamily="18" charset="0"/>
                <a:cs typeface="Times New Roman" pitchFamily="18" charset="0"/>
              </a:rPr>
              <a:t>y 23 de agosto de 2017 </a:t>
            </a:r>
            <a:endParaRPr lang="es-EC" sz="2400" dirty="0" smtClean="0">
              <a:latin typeface="Times New Roman" pitchFamily="18" charset="0"/>
              <a:cs typeface="Times New Roman" pitchFamily="18" charset="0"/>
            </a:endParaRPr>
          </a:p>
          <a:p>
            <a:pPr marL="0" lvl="0" indent="0">
              <a:buNone/>
            </a:pPr>
            <a:r>
              <a:rPr lang="es-EC" sz="2400" dirty="0">
                <a:latin typeface="Times New Roman" pitchFamily="18" charset="0"/>
                <a:cs typeface="Times New Roman" pitchFamily="18" charset="0"/>
              </a:rPr>
              <a:t>	</a:t>
            </a:r>
            <a:r>
              <a:rPr lang="es-EC" sz="2400" dirty="0" smtClean="0">
                <a:latin typeface="Times New Roman" pitchFamily="18" charset="0"/>
                <a:cs typeface="Times New Roman" pitchFamily="18" charset="0"/>
              </a:rPr>
              <a:t>		(</a:t>
            </a:r>
            <a:r>
              <a:rPr lang="es-EC" sz="2400" dirty="0">
                <a:latin typeface="Times New Roman" pitchFamily="18" charset="0"/>
                <a:cs typeface="Times New Roman" pitchFamily="18" charset="0"/>
              </a:rPr>
              <a:t>primera y segunda aplicación de Biopesticidas respectivamente)</a:t>
            </a:r>
            <a:endParaRPr lang="es-VE" sz="2400" dirty="0">
              <a:latin typeface="Times New Roman" pitchFamily="18" charset="0"/>
              <a:cs typeface="Times New Roman" pitchFamily="18" charset="0"/>
            </a:endParaRPr>
          </a:p>
          <a:p>
            <a:pPr marL="0" indent="0">
              <a:buNone/>
            </a:pPr>
            <a:r>
              <a:rPr lang="es-EC" sz="2400" dirty="0">
                <a:latin typeface="Times New Roman" pitchFamily="18" charset="0"/>
                <a:cs typeface="Times New Roman" pitchFamily="18" charset="0"/>
              </a:rPr>
              <a:t>                                      </a:t>
            </a:r>
            <a:r>
              <a:rPr lang="es-EC" sz="2400" dirty="0" smtClean="0">
                <a:latin typeface="Times New Roman" pitchFamily="18" charset="0"/>
                <a:cs typeface="Times New Roman" pitchFamily="18" charset="0"/>
              </a:rPr>
              <a:t>      </a:t>
            </a:r>
            <a:r>
              <a:rPr lang="es-EC" sz="2400" dirty="0">
                <a:latin typeface="Times New Roman" pitchFamily="18" charset="0"/>
                <a:cs typeface="Times New Roman" pitchFamily="18" charset="0"/>
              </a:rPr>
              <a:t>18 de agosto y 2 de Octubre </a:t>
            </a:r>
            <a:endParaRPr lang="es-EC" sz="2400" dirty="0" smtClean="0">
              <a:latin typeface="Times New Roman" pitchFamily="18" charset="0"/>
              <a:cs typeface="Times New Roman" pitchFamily="18" charset="0"/>
            </a:endParaRPr>
          </a:p>
          <a:p>
            <a:pPr marL="0" indent="0">
              <a:buNone/>
            </a:pPr>
            <a:r>
              <a:rPr lang="es-EC" sz="2400" dirty="0">
                <a:latin typeface="Times New Roman" pitchFamily="18" charset="0"/>
                <a:cs typeface="Times New Roman" pitchFamily="18" charset="0"/>
              </a:rPr>
              <a:t>	</a:t>
            </a:r>
            <a:r>
              <a:rPr lang="es-EC" sz="2400" dirty="0" smtClean="0">
                <a:latin typeface="Times New Roman" pitchFamily="18" charset="0"/>
                <a:cs typeface="Times New Roman" pitchFamily="18" charset="0"/>
              </a:rPr>
              <a:t>		(</a:t>
            </a:r>
            <a:r>
              <a:rPr lang="es-EC" sz="2400" dirty="0">
                <a:latin typeface="Times New Roman" pitchFamily="18" charset="0"/>
                <a:cs typeface="Times New Roman" pitchFamily="18" charset="0"/>
              </a:rPr>
              <a:t>Primera y segunda  aplicación de Insecticidas sintéticos)</a:t>
            </a:r>
            <a:endParaRPr lang="es-VE" sz="2400" dirty="0">
              <a:latin typeface="Times New Roman" pitchFamily="18" charset="0"/>
              <a:cs typeface="Times New Roman" pitchFamily="18" charset="0"/>
            </a:endParaRPr>
          </a:p>
          <a:p>
            <a:pPr marL="0" lvl="0" indent="0">
              <a:buNone/>
            </a:pPr>
            <a:r>
              <a:rPr lang="es-EC" sz="2400" dirty="0">
                <a:latin typeface="Times New Roman" pitchFamily="18" charset="0"/>
                <a:cs typeface="Times New Roman" pitchFamily="18" charset="0"/>
              </a:rPr>
              <a:t>Fecha de </a:t>
            </a:r>
            <a:r>
              <a:rPr lang="es-EC" sz="2400" dirty="0" smtClean="0">
                <a:latin typeface="Times New Roman" pitchFamily="18" charset="0"/>
                <a:cs typeface="Times New Roman" pitchFamily="18" charset="0"/>
              </a:rPr>
              <a:t>culminación:</a:t>
            </a:r>
            <a:r>
              <a:rPr lang="es-EC" sz="2400" dirty="0">
                <a:latin typeface="Times New Roman" pitchFamily="18" charset="0"/>
                <a:cs typeface="Times New Roman" pitchFamily="18" charset="0"/>
              </a:rPr>
              <a:t> </a:t>
            </a:r>
            <a:r>
              <a:rPr lang="es-EC" sz="2400" dirty="0" smtClean="0">
                <a:latin typeface="Times New Roman" pitchFamily="18" charset="0"/>
                <a:cs typeface="Times New Roman" pitchFamily="18" charset="0"/>
              </a:rPr>
              <a:t>       17 </a:t>
            </a:r>
            <a:r>
              <a:rPr lang="es-EC" sz="2400" dirty="0">
                <a:latin typeface="Times New Roman" pitchFamily="18" charset="0"/>
                <a:cs typeface="Times New Roman" pitchFamily="18" charset="0"/>
              </a:rPr>
              <a:t>de octubre de </a:t>
            </a:r>
            <a:r>
              <a:rPr lang="es-EC" sz="2400" dirty="0" smtClean="0">
                <a:latin typeface="Times New Roman" pitchFamily="18" charset="0"/>
                <a:cs typeface="Times New Roman" pitchFamily="18" charset="0"/>
              </a:rPr>
              <a:t>2017</a:t>
            </a:r>
          </a:p>
          <a:p>
            <a:pPr marL="0" lvl="0" indent="0">
              <a:buNone/>
            </a:pPr>
            <a:endParaRPr lang="es-EC" sz="2400" dirty="0" smtClean="0">
              <a:latin typeface="Times New Roman" pitchFamily="18" charset="0"/>
              <a:cs typeface="Times New Roman" pitchFamily="18" charset="0"/>
            </a:endParaRPr>
          </a:p>
          <a:p>
            <a:pPr marL="0" indent="0">
              <a:buNone/>
            </a:pPr>
            <a:r>
              <a:rPr lang="es-EC" sz="2400" dirty="0">
                <a:latin typeface="Times New Roman" pitchFamily="18" charset="0"/>
                <a:cs typeface="Times New Roman" pitchFamily="18" charset="0"/>
              </a:rPr>
              <a:t>Se realizaron 2 aplicaciones  con intervalos de 15 días, tanto para los </a:t>
            </a:r>
            <a:r>
              <a:rPr lang="es-EC" sz="2400" dirty="0" err="1">
                <a:latin typeface="Times New Roman" pitchFamily="18" charset="0"/>
                <a:cs typeface="Times New Roman" pitchFamily="18" charset="0"/>
              </a:rPr>
              <a:t>biopesticidas</a:t>
            </a:r>
            <a:r>
              <a:rPr lang="es-EC" sz="2400" dirty="0">
                <a:latin typeface="Times New Roman" pitchFamily="18" charset="0"/>
                <a:cs typeface="Times New Roman" pitchFamily="18" charset="0"/>
              </a:rPr>
              <a:t> como los insecticidas sintéticos, separados por lotes, realizando la aplicación en primer lugar los </a:t>
            </a:r>
            <a:r>
              <a:rPr lang="es-EC" sz="2400" dirty="0" err="1">
                <a:latin typeface="Times New Roman" pitchFamily="18" charset="0"/>
                <a:cs typeface="Times New Roman" pitchFamily="18" charset="0"/>
              </a:rPr>
              <a:t>biopesticidas</a:t>
            </a:r>
            <a:r>
              <a:rPr lang="es-EC" sz="2400" dirty="0">
                <a:latin typeface="Times New Roman" pitchFamily="18" charset="0"/>
                <a:cs typeface="Times New Roman" pitchFamily="18" charset="0"/>
              </a:rPr>
              <a:t> y posteriormente los insecticidas de síntesis, como se detalla en las fechas de aplicación. </a:t>
            </a:r>
            <a:endParaRPr lang="es-VE" sz="2400" dirty="0">
              <a:latin typeface="Times New Roman" pitchFamily="18" charset="0"/>
              <a:cs typeface="Times New Roman" pitchFamily="18" charset="0"/>
            </a:endParaRPr>
          </a:p>
          <a:p>
            <a:pPr marL="0" lvl="0" indent="0">
              <a:buNone/>
            </a:pPr>
            <a:endParaRPr lang="es-VE"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208785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65761" y="1514294"/>
                <a:ext cx="11508376" cy="5507440"/>
              </a:xfrm>
            </p:spPr>
            <p:txBody>
              <a:bodyPr>
                <a:normAutofit fontScale="92500" lnSpcReduction="20000"/>
              </a:bodyPr>
              <a:lstStyle/>
              <a:p>
                <a:pPr marL="0" indent="0" algn="ctr">
                  <a:buNone/>
                </a:pPr>
                <a:r>
                  <a:rPr lang="es-ES" sz="3700" b="1" dirty="0" smtClean="0">
                    <a:latin typeface="Times New Roman" pitchFamily="18" charset="0"/>
                    <a:cs typeface="Times New Roman" pitchFamily="18" charset="0"/>
                  </a:rPr>
                  <a:t>Diseño </a:t>
                </a:r>
                <a:r>
                  <a:rPr lang="es-ES" sz="3700" b="1" dirty="0">
                    <a:latin typeface="Times New Roman" pitchFamily="18" charset="0"/>
                    <a:cs typeface="Times New Roman" pitchFamily="18" charset="0"/>
                  </a:rPr>
                  <a:t>de la investigación</a:t>
                </a:r>
              </a:p>
              <a:p>
                <a:pPr marL="0" indent="0">
                  <a:buNone/>
                </a:pPr>
                <a:r>
                  <a:rPr lang="es-ES" sz="2400" b="1" dirty="0">
                    <a:latin typeface="Times New Roman" pitchFamily="18" charset="0"/>
                    <a:cs typeface="Times New Roman" pitchFamily="18" charset="0"/>
                  </a:rPr>
                  <a:t>Factores de estudio:</a:t>
                </a:r>
              </a:p>
              <a:p>
                <a:pPr marL="0" indent="0">
                  <a:buNone/>
                </a:pPr>
                <a:r>
                  <a:rPr lang="es-ES" sz="2400" dirty="0">
                    <a:latin typeface="Times New Roman" pitchFamily="18" charset="0"/>
                    <a:cs typeface="Times New Roman" pitchFamily="18" charset="0"/>
                  </a:rPr>
                  <a:t>A. Biopesticidas</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m:rPr>
                            <m:sty m:val="p"/>
                          </m:rPr>
                          <a:rPr lang="es-ES" sz="2400">
                            <a:latin typeface="Cambria Math"/>
                          </a:rPr>
                          <m:t>B</m:t>
                        </m:r>
                      </m:e>
                      <m:sub>
                        <m:r>
                          <a:rPr lang="es-ES" sz="2400" i="1">
                            <a:latin typeface="Cambria Math"/>
                          </a:rPr>
                          <m:t>1</m:t>
                        </m:r>
                      </m:sub>
                    </m:sSub>
                  </m:oMath>
                </a14:m>
                <a:r>
                  <a:rPr lang="es-ES" sz="2400" dirty="0">
                    <a:latin typeface="Times New Roman" pitchFamily="18" charset="0"/>
                    <a:cs typeface="Times New Roman" pitchFamily="18" charset="0"/>
                  </a:rPr>
                  <a:t>= </a:t>
                </a:r>
                <a:r>
                  <a:rPr lang="es-ES" sz="2400" i="1" dirty="0" err="1">
                    <a:latin typeface="Times New Roman" pitchFamily="18" charset="0"/>
                    <a:cs typeface="Times New Roman" pitchFamily="18" charset="0"/>
                  </a:rPr>
                  <a:t>Beuveria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bassina</a:t>
                </a:r>
                <a:r>
                  <a:rPr lang="es-ES" sz="2400" dirty="0">
                    <a:latin typeface="Times New Roman" pitchFamily="18" charset="0"/>
                    <a:cs typeface="Times New Roman" pitchFamily="18" charset="0"/>
                  </a:rPr>
                  <a:t> (cepa 1)</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m:rPr>
                            <m:sty m:val="p"/>
                          </m:rPr>
                          <a:rPr lang="es-ES" sz="2400">
                            <a:latin typeface="Cambria Math"/>
                          </a:rPr>
                          <m:t>B</m:t>
                        </m:r>
                      </m:e>
                      <m:sub>
                        <m:r>
                          <a:rPr lang="es-ES" sz="2400" i="1">
                            <a:latin typeface="Cambria Math"/>
                          </a:rPr>
                          <m:t>2</m:t>
                        </m:r>
                      </m:sub>
                    </m:sSub>
                  </m:oMath>
                </a14:m>
                <a:r>
                  <a:rPr lang="es-ES" sz="2400" dirty="0">
                    <a:latin typeface="Times New Roman" pitchFamily="18" charset="0"/>
                    <a:cs typeface="Times New Roman" pitchFamily="18" charset="0"/>
                  </a:rPr>
                  <a:t>= </a:t>
                </a:r>
                <a:r>
                  <a:rPr lang="es-ES" sz="2400" i="1" dirty="0" err="1">
                    <a:latin typeface="Times New Roman" pitchFamily="18" charset="0"/>
                    <a:cs typeface="Times New Roman" pitchFamily="18" charset="0"/>
                  </a:rPr>
                  <a:t>Beuveria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bassina</a:t>
                </a:r>
                <a:r>
                  <a:rPr lang="es-ES" sz="2400" dirty="0">
                    <a:latin typeface="Times New Roman" pitchFamily="18" charset="0"/>
                    <a:cs typeface="Times New Roman" pitchFamily="18" charset="0"/>
                  </a:rPr>
                  <a:t> (cepa 2)</a:t>
                </a:r>
                <a:endParaRPr lang="es-VE" sz="2400"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B. Concentraciones</a:t>
                </a:r>
                <a:endParaRPr lang="es-VE" sz="2400" dirty="0">
                  <a:latin typeface="Times New Roman" pitchFamily="18" charset="0"/>
                  <a:cs typeface="Times New Roman" pitchFamily="18" charset="0"/>
                </a:endParaRPr>
              </a:p>
              <a:p>
                <a:pPr marL="0" indent="0">
                  <a:buNone/>
                </a:pPr>
                <a14:m>
                  <m:oMath xmlns:m="http://schemas.openxmlformats.org/officeDocument/2006/math">
                    <m:sSub>
                      <m:sSubPr>
                        <m:ctrlPr>
                          <a:rPr lang="es-VE" sz="2400" i="1">
                            <a:latin typeface="Cambria Math"/>
                          </a:rPr>
                        </m:ctrlPr>
                      </m:sSubPr>
                      <m:e>
                        <m:r>
                          <a:rPr lang="es-VE" sz="2400">
                            <a:latin typeface="Cambria Math"/>
                          </a:rPr>
                          <m:t>               </m:t>
                        </m:r>
                        <m:r>
                          <m:rPr>
                            <m:sty m:val="p"/>
                          </m:rPr>
                          <a:rPr lang="es-ES" sz="2400">
                            <a:latin typeface="Cambria Math"/>
                          </a:rPr>
                          <m:t>C</m:t>
                        </m:r>
                      </m:e>
                      <m:sub>
                        <m:r>
                          <a:rPr lang="es-ES" sz="2400" i="1">
                            <a:latin typeface="Cambria Math"/>
                          </a:rPr>
                          <m:t>1</m:t>
                        </m:r>
                      </m:sub>
                    </m:sSub>
                  </m:oMath>
                </a14:m>
                <a:r>
                  <a:rPr lang="es-ES" sz="2400" dirty="0">
                    <a:latin typeface="Times New Roman" pitchFamily="18" charset="0"/>
                    <a:cs typeface="Times New Roman" pitchFamily="18" charset="0"/>
                  </a:rPr>
                  <a:t>= 3.85</a:t>
                </a:r>
                <a14:m>
                  <m:oMath xmlns:m="http://schemas.openxmlformats.org/officeDocument/2006/math">
                    <m:r>
                      <a:rPr lang="es-ES" sz="2400" i="1">
                        <a:latin typeface="Cambria Math"/>
                      </a:rPr>
                      <m:t>×</m:t>
                    </m:r>
                    <m:sSup>
                      <m:sSupPr>
                        <m:ctrlPr>
                          <a:rPr lang="es-VE" sz="2400" i="1">
                            <a:latin typeface="Cambria Math"/>
                          </a:rPr>
                        </m:ctrlPr>
                      </m:sSupPr>
                      <m:e>
                        <m:r>
                          <a:rPr lang="es-ES" sz="2400" i="1">
                            <a:latin typeface="Cambria Math"/>
                          </a:rPr>
                          <m:t>10</m:t>
                        </m:r>
                      </m:e>
                      <m:sup>
                        <m:r>
                          <a:rPr lang="es-ES" sz="2400" i="1">
                            <a:latin typeface="Cambria Math"/>
                          </a:rPr>
                          <m:t>5</m:t>
                        </m:r>
                      </m:sup>
                    </m:sSup>
                    <m:r>
                      <a:rPr lang="es-ES" sz="2400" i="1">
                        <a:latin typeface="Cambria Math"/>
                      </a:rPr>
                      <m:t> </m:t>
                    </m:r>
                  </m:oMath>
                </a14:m>
                <a:r>
                  <a:rPr lang="es-ES" sz="2400" dirty="0">
                    <a:latin typeface="Times New Roman" pitchFamily="18" charset="0"/>
                    <a:cs typeface="Times New Roman" pitchFamily="18" charset="0"/>
                  </a:rPr>
                  <a:t>esporas viables/ gramo de suelo seco (concentración mínima).</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m:rPr>
                            <m:sty m:val="p"/>
                          </m:rPr>
                          <a:rPr lang="es-ES" sz="2400">
                            <a:latin typeface="Cambria Math"/>
                          </a:rPr>
                          <m:t>C</m:t>
                        </m:r>
                      </m:e>
                      <m:sub>
                        <m:r>
                          <a:rPr lang="es-ES" sz="2400" i="1">
                            <a:latin typeface="Cambria Math"/>
                          </a:rPr>
                          <m:t>2</m:t>
                        </m:r>
                      </m:sub>
                    </m:sSub>
                  </m:oMath>
                </a14:m>
                <a:r>
                  <a:rPr lang="es-ES" sz="2400" dirty="0">
                    <a:latin typeface="Times New Roman" pitchFamily="18" charset="0"/>
                    <a:cs typeface="Times New Roman" pitchFamily="18" charset="0"/>
                  </a:rPr>
                  <a:t>= 3.85</a:t>
                </a:r>
                <a14:m>
                  <m:oMath xmlns:m="http://schemas.openxmlformats.org/officeDocument/2006/math">
                    <m:r>
                      <a:rPr lang="es-ES" sz="2400" i="1">
                        <a:latin typeface="Cambria Math"/>
                      </a:rPr>
                      <m:t>×</m:t>
                    </m:r>
                    <m:sSup>
                      <m:sSupPr>
                        <m:ctrlPr>
                          <a:rPr lang="es-VE" sz="2400" i="1">
                            <a:latin typeface="Cambria Math"/>
                          </a:rPr>
                        </m:ctrlPr>
                      </m:sSupPr>
                      <m:e>
                        <m:r>
                          <a:rPr lang="es-ES" sz="2400" i="1">
                            <a:latin typeface="Cambria Math"/>
                          </a:rPr>
                          <m:t>10</m:t>
                        </m:r>
                      </m:e>
                      <m:sup>
                        <m:r>
                          <a:rPr lang="es-ES" sz="2400" i="1">
                            <a:latin typeface="Cambria Math"/>
                          </a:rPr>
                          <m:t>6</m:t>
                        </m:r>
                      </m:sup>
                    </m:sSup>
                    <m:r>
                      <a:rPr lang="es-ES" sz="2400" i="1">
                        <a:latin typeface="Cambria Math"/>
                      </a:rPr>
                      <m:t> </m:t>
                    </m:r>
                  </m:oMath>
                </a14:m>
                <a:r>
                  <a:rPr lang="es-ES" sz="2400" dirty="0">
                    <a:latin typeface="Times New Roman" pitchFamily="18" charset="0"/>
                    <a:cs typeface="Times New Roman" pitchFamily="18" charset="0"/>
                  </a:rPr>
                  <a:t>esporas viables/ gramo de suelo seco (concentración máxima).</a:t>
                </a:r>
                <a:endParaRPr lang="es-VE" sz="2400"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C. Moléculas de síntesis</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m:rPr>
                            <m:sty m:val="p"/>
                          </m:rPr>
                          <a:rPr lang="es-ES" sz="2400">
                            <a:latin typeface="Cambria Math"/>
                          </a:rPr>
                          <m:t>M</m:t>
                        </m:r>
                      </m:e>
                      <m:sub>
                        <m:r>
                          <a:rPr lang="es-ES" sz="2400" i="1">
                            <a:latin typeface="Cambria Math"/>
                          </a:rPr>
                          <m:t>1</m:t>
                        </m:r>
                      </m:sub>
                    </m:sSub>
                    <m:r>
                      <a:rPr lang="es-ES" sz="2400" i="1">
                        <a:latin typeface="Cambria Math"/>
                      </a:rPr>
                      <m:t>= </m:t>
                    </m:r>
                  </m:oMath>
                </a14:m>
                <a:r>
                  <a:rPr lang="es-ES" sz="2400" dirty="0" err="1">
                    <a:latin typeface="Times New Roman" pitchFamily="18" charset="0"/>
                    <a:cs typeface="Times New Roman" pitchFamily="18" charset="0"/>
                  </a:rPr>
                  <a:t>Thiamethoxan</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Actara</a:t>
                </a:r>
                <a:r>
                  <a:rPr lang="es-ES" sz="2400" dirty="0">
                    <a:latin typeface="Times New Roman" pitchFamily="18" charset="0"/>
                    <a:cs typeface="Times New Roman" pitchFamily="18" charset="0"/>
                  </a:rPr>
                  <a:t> WG25)</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m:rPr>
                            <m:sty m:val="p"/>
                          </m:rPr>
                          <a:rPr lang="es-ES" sz="2400">
                            <a:latin typeface="Cambria Math"/>
                          </a:rPr>
                          <m:t>M</m:t>
                        </m:r>
                      </m:e>
                      <m:sub>
                        <m:r>
                          <a:rPr lang="es-ES" sz="2400" i="1">
                            <a:latin typeface="Cambria Math"/>
                          </a:rPr>
                          <m:t>2</m:t>
                        </m:r>
                      </m:sub>
                    </m:sSub>
                    <m:r>
                      <a:rPr lang="es-ES" sz="2400" i="1">
                        <a:latin typeface="Cambria Math"/>
                      </a:rPr>
                      <m:t>= </m:t>
                    </m:r>
                  </m:oMath>
                </a14:m>
                <a:r>
                  <a:rPr lang="es-ES" sz="2400" dirty="0" err="1">
                    <a:latin typeface="Times New Roman" pitchFamily="18" charset="0"/>
                    <a:cs typeface="Times New Roman" pitchFamily="18" charset="0"/>
                  </a:rPr>
                  <a:t>Imidacloprid</a:t>
                </a:r>
                <a:r>
                  <a:rPr lang="es-ES" sz="2400" dirty="0">
                    <a:latin typeface="Times New Roman" pitchFamily="18" charset="0"/>
                    <a:cs typeface="Times New Roman" pitchFamily="18" charset="0"/>
                  </a:rPr>
                  <a:t> (Confidor)</a:t>
                </a:r>
                <a:endParaRPr lang="es-VE" sz="2400"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D. Concentraciones</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a:rPr lang="es-ES" sz="2400" i="1">
                            <a:latin typeface="Cambria Math"/>
                          </a:rPr>
                          <m:t>𝑄</m:t>
                        </m:r>
                      </m:e>
                      <m:sub>
                        <m:r>
                          <a:rPr lang="es-ES" sz="2400" i="1">
                            <a:latin typeface="Cambria Math"/>
                          </a:rPr>
                          <m:t>1</m:t>
                        </m:r>
                      </m:sub>
                    </m:sSub>
                    <m:r>
                      <a:rPr lang="es-ES" sz="2400" i="1">
                        <a:latin typeface="Cambria Math"/>
                      </a:rPr>
                      <m:t>=0.25 </m:t>
                    </m:r>
                    <m:r>
                      <m:rPr>
                        <m:sty m:val="p"/>
                      </m:rPr>
                      <a:rPr lang="es-ES" sz="2400">
                        <a:latin typeface="Cambria Math"/>
                      </a:rPr>
                      <m:t>g</m:t>
                    </m:r>
                    <m:r>
                      <a:rPr lang="es-ES" sz="2400">
                        <a:latin typeface="Cambria Math"/>
                      </a:rPr>
                      <m:t>/</m:t>
                    </m:r>
                    <m:r>
                      <m:rPr>
                        <m:sty m:val="p"/>
                      </m:rPr>
                      <a:rPr lang="es-ES" sz="2400">
                        <a:latin typeface="Cambria Math"/>
                      </a:rPr>
                      <m:t>l</m:t>
                    </m:r>
                    <m:r>
                      <a:rPr lang="es-ES" sz="2400">
                        <a:latin typeface="Cambria Math"/>
                      </a:rPr>
                      <m:t>.</m:t>
                    </m:r>
                  </m:oMath>
                </a14:m>
                <a:r>
                  <a:rPr lang="es-ES" sz="2400" dirty="0">
                    <a:latin typeface="Times New Roman" pitchFamily="18" charset="0"/>
                    <a:cs typeface="Times New Roman" pitchFamily="18" charset="0"/>
                  </a:rPr>
                  <a:t> de (</a:t>
                </a:r>
                <a:r>
                  <a:rPr lang="es-ES" sz="2400" dirty="0" err="1">
                    <a:latin typeface="Times New Roman" pitchFamily="18" charset="0"/>
                    <a:cs typeface="Times New Roman" pitchFamily="18" charset="0"/>
                  </a:rPr>
                  <a:t>Actara</a:t>
                </a:r>
                <a:r>
                  <a:rPr lang="es-ES" sz="2400" dirty="0">
                    <a:latin typeface="Times New Roman" pitchFamily="18" charset="0"/>
                    <a:cs typeface="Times New Roman" pitchFamily="18" charset="0"/>
                  </a:rPr>
                  <a:t> WG25)</a:t>
                </a:r>
                <a:endParaRPr lang="es-VE" sz="2400" dirty="0">
                  <a:latin typeface="Times New Roman" pitchFamily="18" charset="0"/>
                  <a:cs typeface="Times New Roman" pitchFamily="18" charset="0"/>
                </a:endParaRPr>
              </a:p>
              <a:p>
                <a:pPr marL="0" indent="0">
                  <a:buNone/>
                </a:pPr>
                <a:r>
                  <a:rPr lang="es-VE" sz="2400" dirty="0"/>
                  <a:t>               </a:t>
                </a:r>
                <a14:m>
                  <m:oMath xmlns:m="http://schemas.openxmlformats.org/officeDocument/2006/math">
                    <m:sSub>
                      <m:sSubPr>
                        <m:ctrlPr>
                          <a:rPr lang="es-VE" sz="2400" i="1">
                            <a:latin typeface="Cambria Math"/>
                          </a:rPr>
                        </m:ctrlPr>
                      </m:sSubPr>
                      <m:e>
                        <m:r>
                          <a:rPr lang="es-ES" sz="2400" i="1">
                            <a:latin typeface="Cambria Math"/>
                          </a:rPr>
                          <m:t>𝑄</m:t>
                        </m:r>
                      </m:e>
                      <m:sub>
                        <m:r>
                          <a:rPr lang="es-ES" sz="2400" i="1">
                            <a:latin typeface="Cambria Math"/>
                          </a:rPr>
                          <m:t>2</m:t>
                        </m:r>
                      </m:sub>
                    </m:sSub>
                    <m:r>
                      <a:rPr lang="es-ES" sz="2400" i="1">
                        <a:latin typeface="Cambria Math"/>
                      </a:rPr>
                      <m:t>=0.45 </m:t>
                    </m:r>
                    <m:r>
                      <m:rPr>
                        <m:sty m:val="p"/>
                      </m:rPr>
                      <a:rPr lang="es-ES" sz="2400">
                        <a:latin typeface="Cambria Math"/>
                      </a:rPr>
                      <m:t>cc</m:t>
                    </m:r>
                    <m:r>
                      <a:rPr lang="es-ES" sz="2400">
                        <a:latin typeface="Cambria Math"/>
                      </a:rPr>
                      <m:t>/</m:t>
                    </m:r>
                    <m:r>
                      <m:rPr>
                        <m:sty m:val="p"/>
                      </m:rPr>
                      <a:rPr lang="es-ES" sz="2400">
                        <a:latin typeface="Cambria Math"/>
                      </a:rPr>
                      <m:t>l</m:t>
                    </m:r>
                    <m:r>
                      <a:rPr lang="es-ES" sz="2400">
                        <a:latin typeface="Cambria Math"/>
                      </a:rPr>
                      <m:t>.</m:t>
                    </m:r>
                  </m:oMath>
                </a14:m>
                <a:r>
                  <a:rPr lang="es-ES" sz="2400" dirty="0">
                    <a:latin typeface="Times New Roman" pitchFamily="18" charset="0"/>
                    <a:cs typeface="Times New Roman" pitchFamily="18" charset="0"/>
                  </a:rPr>
                  <a:t> de (Confidor)</a:t>
                </a:r>
                <a:endParaRPr lang="es-VE" sz="2400" dirty="0">
                  <a:latin typeface="Times New Roman" pitchFamily="18" charset="0"/>
                  <a:cs typeface="Times New Roman" pitchFamily="18" charset="0"/>
                </a:endParaRPr>
              </a:p>
              <a:p>
                <a:pPr marL="0" indent="0">
                  <a:buNone/>
                </a:pPr>
                <a:endParaRPr lang="es-VE" sz="2400" dirty="0">
                  <a:latin typeface="Times New Roman" pitchFamily="18" charset="0"/>
                  <a:cs typeface="Times New Roman" pitchFamily="18"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65761" y="1514294"/>
                <a:ext cx="11508376" cy="5507440"/>
              </a:xfrm>
              <a:blipFill>
                <a:blip r:embed="rId2"/>
                <a:stretch>
                  <a:fillRect l="-689" t="-4204"/>
                </a:stretch>
              </a:blipFill>
            </p:spPr>
            <p:txBody>
              <a:bodyPr/>
              <a:lstStyle/>
              <a:p>
                <a:r>
                  <a:rPr lang="en-US">
                    <a:noFill/>
                  </a:rPr>
                  <a:t> </a:t>
                </a:r>
              </a:p>
            </p:txBody>
          </p:sp>
        </mc:Fallback>
      </mc:AlternateContent>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576366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4 Tabla"/>
              <p:cNvGraphicFramePr>
                <a:graphicFrameLocks noGrp="1"/>
              </p:cNvGraphicFramePr>
              <p:nvPr>
                <p:extLst>
                  <p:ext uri="{D42A27DB-BD31-4B8C-83A1-F6EECF244321}">
                    <p14:modId xmlns:p14="http://schemas.microsoft.com/office/powerpoint/2010/main" val="290875825"/>
                  </p:ext>
                </p:extLst>
              </p:nvPr>
            </p:nvGraphicFramePr>
            <p:xfrm>
              <a:off x="1903702" y="1903123"/>
              <a:ext cx="8352929" cy="4395980"/>
            </p:xfrm>
            <a:graphic>
              <a:graphicData uri="http://schemas.openxmlformats.org/drawingml/2006/table">
                <a:tbl>
                  <a:tblPr firstRow="1" firstCol="1" bandRow="1">
                    <a:tableStyleId>{5C22544A-7EE6-4342-B048-85BDC9FD1C3A}</a:tableStyleId>
                  </a:tblPr>
                  <a:tblGrid>
                    <a:gridCol w="1008113">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2664296">
                      <a:extLst>
                        <a:ext uri="{9D8B030D-6E8A-4147-A177-3AD203B41FA5}">
                          <a16:colId xmlns:a16="http://schemas.microsoft.com/office/drawing/2014/main" xmlns="" val="20002"/>
                        </a:ext>
                      </a:extLst>
                    </a:gridCol>
                    <a:gridCol w="2880320">
                      <a:extLst>
                        <a:ext uri="{9D8B030D-6E8A-4147-A177-3AD203B41FA5}">
                          <a16:colId xmlns:a16="http://schemas.microsoft.com/office/drawing/2014/main" xmlns="" val="20003"/>
                        </a:ext>
                      </a:extLst>
                    </a:gridCol>
                  </a:tblGrid>
                  <a:tr h="246406">
                    <a:tc rowSpan="2">
                      <a:txBody>
                        <a:bodyPr/>
                        <a:lstStyle/>
                        <a:p>
                          <a:pPr algn="l">
                            <a:lnSpc>
                              <a:spcPct val="115000"/>
                            </a:lnSpc>
                            <a:spcAft>
                              <a:spcPts val="0"/>
                            </a:spcAft>
                          </a:pPr>
                          <a:r>
                            <a:rPr lang="es-EC" sz="2000" dirty="0" err="1" smtClean="0">
                              <a:effectLst/>
                              <a:latin typeface="Times New Roman" pitchFamily="18" charset="0"/>
                              <a:cs typeface="Times New Roman" pitchFamily="18" charset="0"/>
                            </a:rPr>
                            <a:t>Trat</a:t>
                          </a:r>
                          <a:r>
                            <a:rPr lang="es-EC" sz="2000" dirty="0" smtClean="0">
                              <a:effectLst/>
                              <a:latin typeface="Times New Roman" pitchFamily="18" charset="0"/>
                              <a:cs typeface="Times New Roman" pitchFamily="18" charset="0"/>
                            </a:rPr>
                            <a:t>.</a:t>
                          </a:r>
                          <a:endParaRPr lang="es-VE" sz="2000" dirty="0">
                            <a:effectLst/>
                            <a:latin typeface="Times New Roman" pitchFamily="18" charset="0"/>
                            <a:ea typeface="Calibri"/>
                            <a:cs typeface="Times New Roman" pitchFamily="18" charset="0"/>
                          </a:endParaRPr>
                        </a:p>
                      </a:txBody>
                      <a:tcPr marL="68580" marR="68580" marT="0" marB="0"/>
                    </a:tc>
                    <a:tc rowSpan="2">
                      <a:txBody>
                        <a:bodyPr/>
                        <a:lstStyle/>
                        <a:p>
                          <a:pPr algn="l">
                            <a:lnSpc>
                              <a:spcPct val="115000"/>
                            </a:lnSpc>
                            <a:spcAft>
                              <a:spcPts val="0"/>
                            </a:spcAft>
                          </a:pPr>
                          <a:r>
                            <a:rPr lang="es-EC" sz="2000">
                              <a:effectLst/>
                              <a:latin typeface="Times New Roman" pitchFamily="18" charset="0"/>
                              <a:cs typeface="Times New Roman" pitchFamily="18" charset="0"/>
                            </a:rPr>
                            <a:t>Nomenclatura</a:t>
                          </a:r>
                          <a:endParaRPr lang="es-VE" sz="2000">
                            <a:effectLst/>
                            <a:latin typeface="Times New Roman" pitchFamily="18" charset="0"/>
                            <a:ea typeface="Calibri"/>
                            <a:cs typeface="Times New Roman" pitchFamily="18" charset="0"/>
                          </a:endParaRPr>
                        </a:p>
                      </a:txBody>
                      <a:tcPr marL="68580" marR="68580" marT="0" marB="0"/>
                    </a:tc>
                    <a:tc gridSpan="2">
                      <a:txBody>
                        <a:bodyPr/>
                        <a:lstStyle/>
                        <a:p>
                          <a:pPr algn="l">
                            <a:lnSpc>
                              <a:spcPct val="115000"/>
                            </a:lnSpc>
                            <a:spcAft>
                              <a:spcPts val="0"/>
                            </a:spcAft>
                          </a:pPr>
                          <a:r>
                            <a:rPr lang="es-EC" sz="2000">
                              <a:effectLst/>
                              <a:latin typeface="Times New Roman" pitchFamily="18" charset="0"/>
                              <a:cs typeface="Times New Roman" pitchFamily="18" charset="0"/>
                            </a:rPr>
                            <a:t>DESCRIPCIÓN</a:t>
                          </a:r>
                          <a:endParaRPr lang="es-VE" sz="2000">
                            <a:effectLst/>
                            <a:latin typeface="Times New Roman" pitchFamily="18" charset="0"/>
                            <a:ea typeface="Calibri"/>
                            <a:cs typeface="Times New Roman" pitchFamily="18" charset="0"/>
                          </a:endParaRPr>
                        </a:p>
                      </a:txBody>
                      <a:tcPr marL="68580" marR="68580" marT="0" marB="0"/>
                    </a:tc>
                    <a:tc hMerge="1">
                      <a:txBody>
                        <a:bodyPr/>
                        <a:lstStyle/>
                        <a:p>
                          <a:endParaRPr lang="es-VE"/>
                        </a:p>
                      </a:txBody>
                      <a:tcPr/>
                    </a:tc>
                    <a:extLst>
                      <a:ext uri="{0D108BD9-81ED-4DB2-BD59-A6C34878D82A}">
                        <a16:rowId xmlns:a16="http://schemas.microsoft.com/office/drawing/2014/main" xmlns="" val="10000"/>
                      </a:ext>
                    </a:extLst>
                  </a:tr>
                  <a:tr h="246406">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C" sz="2000">
                              <a:effectLst/>
                              <a:latin typeface="Times New Roman" pitchFamily="18" charset="0"/>
                              <a:cs typeface="Times New Roman" pitchFamily="18" charset="0"/>
                            </a:rPr>
                            <a:t>Pesticidas/Biopesticidas</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C" sz="2000">
                              <a:effectLst/>
                              <a:latin typeface="Times New Roman" pitchFamily="18" charset="0"/>
                              <a:cs typeface="Times New Roman" pitchFamily="18" charset="0"/>
                            </a:rPr>
                            <a:t>Concentraciones</a:t>
                          </a:r>
                          <a:endParaRPr lang="es-VE" sz="20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536120">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𝟏</m:t>
                                    </m:r>
                                  </m:sub>
                                </m:sSub>
                              </m:oMath>
                            </m:oMathPara>
                          </a14:m>
                          <a:endParaRPr lang="es-VE" sz="2000" dirty="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S" sz="2000">
                                        <a:effectLst/>
                                        <a:latin typeface="Cambria Math"/>
                                      </a:rPr>
                                      <m:t>B</m:t>
                                    </m:r>
                                  </m:e>
                                  <m:sub>
                                    <m:r>
                                      <a:rPr lang="es-ES" sz="2000">
                                        <a:effectLst/>
                                        <a:latin typeface="Cambria Math"/>
                                      </a:rPr>
                                      <m:t>1</m:t>
                                    </m:r>
                                  </m:sub>
                                </m:sSub>
                                <m:sSub>
                                  <m:sSubPr>
                                    <m:ctrlPr>
                                      <a:rPr lang="es-VE" sz="2000" i="1">
                                        <a:effectLst/>
                                        <a:latin typeface="Cambria Math"/>
                                      </a:rPr>
                                    </m:ctrlPr>
                                  </m:sSubPr>
                                  <m:e>
                                    <m:r>
                                      <m:rPr>
                                        <m:sty m:val="p"/>
                                      </m:rPr>
                                      <a:rPr lang="es-ES" sz="2000">
                                        <a:effectLst/>
                                        <a:latin typeface="Cambria Math"/>
                                      </a:rPr>
                                      <m:t>C</m:t>
                                    </m:r>
                                  </m:e>
                                  <m:sub>
                                    <m:r>
                                      <a:rPr lang="es-ES" sz="2000">
                                        <a:effectLst/>
                                        <a:latin typeface="Cambria Math"/>
                                      </a:rPr>
                                      <m:t>1</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Beuveria b. (cepa 1)</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3.85</a:t>
                          </a:r>
                          <a14:m>
                            <m:oMath xmlns:m="http://schemas.openxmlformats.org/officeDocument/2006/math">
                              <m:r>
                                <a:rPr lang="es-ES" sz="2000">
                                  <a:effectLst/>
                                  <a:latin typeface="Cambria Math"/>
                                </a:rPr>
                                <m:t>×</m:t>
                              </m:r>
                              <m:sSup>
                                <m:sSupPr>
                                  <m:ctrlPr>
                                    <a:rPr lang="es-VE" sz="2000" i="1">
                                      <a:effectLst/>
                                      <a:latin typeface="Cambria Math"/>
                                    </a:rPr>
                                  </m:ctrlPr>
                                </m:sSupPr>
                                <m:e>
                                  <m:r>
                                    <a:rPr lang="es-ES" sz="2000">
                                      <a:effectLst/>
                                      <a:latin typeface="Cambria Math"/>
                                    </a:rPr>
                                    <m:t>10</m:t>
                                  </m:r>
                                </m:e>
                                <m:sup>
                                  <m:r>
                                    <a:rPr lang="es-ES" sz="2000">
                                      <a:effectLst/>
                                      <a:latin typeface="Cambria Math"/>
                                    </a:rPr>
                                    <m:t>5</m:t>
                                  </m:r>
                                </m:sup>
                              </m:sSup>
                              <m:r>
                                <a:rPr lang="es-ES" sz="2000">
                                  <a:effectLst/>
                                  <a:latin typeface="Cambria Math"/>
                                </a:rPr>
                                <m:t> </m:t>
                              </m:r>
                            </m:oMath>
                          </a14:m>
                          <a:r>
                            <a:rPr lang="es-ES" sz="2000">
                              <a:effectLst/>
                              <a:latin typeface="Times New Roman" pitchFamily="18" charset="0"/>
                              <a:cs typeface="Times New Roman" pitchFamily="18" charset="0"/>
                            </a:rPr>
                            <a:t>esporas viables/g suelo seco</a:t>
                          </a:r>
                          <a:endParaRPr lang="es-VE" sz="20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532248">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𝟐</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S" sz="2000">
                                        <a:effectLst/>
                                        <a:latin typeface="Cambria Math"/>
                                      </a:rPr>
                                      <m:t>B</m:t>
                                    </m:r>
                                  </m:e>
                                  <m:sub>
                                    <m:r>
                                      <a:rPr lang="es-ES" sz="2000">
                                        <a:effectLst/>
                                        <a:latin typeface="Cambria Math"/>
                                      </a:rPr>
                                      <m:t>1</m:t>
                                    </m:r>
                                  </m:sub>
                                </m:sSub>
                                <m:sSub>
                                  <m:sSubPr>
                                    <m:ctrlPr>
                                      <a:rPr lang="es-VE" sz="2000" i="1">
                                        <a:effectLst/>
                                        <a:latin typeface="Cambria Math"/>
                                      </a:rPr>
                                    </m:ctrlPr>
                                  </m:sSubPr>
                                  <m:e>
                                    <m:r>
                                      <m:rPr>
                                        <m:sty m:val="p"/>
                                      </m:rPr>
                                      <a:rPr lang="es-ES" sz="2000">
                                        <a:effectLst/>
                                        <a:latin typeface="Cambria Math"/>
                                      </a:rPr>
                                      <m:t>C</m:t>
                                    </m:r>
                                  </m:e>
                                  <m:sub>
                                    <m:r>
                                      <a:rPr lang="es-ES" sz="2000">
                                        <a:effectLst/>
                                        <a:latin typeface="Cambria Math"/>
                                      </a:rPr>
                                      <m:t>2</m:t>
                                    </m:r>
                                  </m:sub>
                                </m:sSub>
                              </m:oMath>
                            </m:oMathPara>
                          </a14:m>
                          <a:endParaRPr lang="es-VE" sz="2000" dirty="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Beuveria b. (cepa 1)</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3.85</a:t>
                          </a:r>
                          <a14:m>
                            <m:oMath xmlns:m="http://schemas.openxmlformats.org/officeDocument/2006/math">
                              <m:r>
                                <a:rPr lang="es-ES" sz="2000">
                                  <a:effectLst/>
                                  <a:latin typeface="Cambria Math"/>
                                </a:rPr>
                                <m:t>×</m:t>
                              </m:r>
                              <m:sSup>
                                <m:sSupPr>
                                  <m:ctrlPr>
                                    <a:rPr lang="es-VE" sz="2000" i="1">
                                      <a:effectLst/>
                                      <a:latin typeface="Cambria Math"/>
                                    </a:rPr>
                                  </m:ctrlPr>
                                </m:sSupPr>
                                <m:e>
                                  <m:r>
                                    <a:rPr lang="es-ES" sz="2000">
                                      <a:effectLst/>
                                      <a:latin typeface="Cambria Math"/>
                                    </a:rPr>
                                    <m:t>10</m:t>
                                  </m:r>
                                </m:e>
                                <m:sup>
                                  <m:r>
                                    <a:rPr lang="es-ES" sz="2000">
                                      <a:effectLst/>
                                      <a:latin typeface="Cambria Math"/>
                                    </a:rPr>
                                    <m:t>6</m:t>
                                  </m:r>
                                </m:sup>
                              </m:sSup>
                              <m:r>
                                <a:rPr lang="es-ES" sz="2000">
                                  <a:effectLst/>
                                  <a:latin typeface="Cambria Math"/>
                                </a:rPr>
                                <m:t> </m:t>
                              </m:r>
                            </m:oMath>
                          </a14:m>
                          <a:r>
                            <a:rPr lang="es-ES" sz="2000">
                              <a:effectLst/>
                              <a:latin typeface="Times New Roman" pitchFamily="18" charset="0"/>
                              <a:cs typeface="Times New Roman" pitchFamily="18" charset="0"/>
                            </a:rPr>
                            <a:t>esporas viables/g suelo seco</a:t>
                          </a:r>
                          <a:endParaRPr lang="es-VE" sz="20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536120">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𝟑</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S" sz="2000">
                                        <a:effectLst/>
                                        <a:latin typeface="Cambria Math"/>
                                      </a:rPr>
                                      <m:t>B</m:t>
                                    </m:r>
                                  </m:e>
                                  <m:sub>
                                    <m:r>
                                      <a:rPr lang="es-ES" sz="2000">
                                        <a:effectLst/>
                                        <a:latin typeface="Cambria Math"/>
                                      </a:rPr>
                                      <m:t>2</m:t>
                                    </m:r>
                                  </m:sub>
                                </m:sSub>
                                <m:sSub>
                                  <m:sSubPr>
                                    <m:ctrlPr>
                                      <a:rPr lang="es-VE" sz="2000" i="1">
                                        <a:effectLst/>
                                        <a:latin typeface="Cambria Math"/>
                                      </a:rPr>
                                    </m:ctrlPr>
                                  </m:sSubPr>
                                  <m:e>
                                    <m:r>
                                      <m:rPr>
                                        <m:sty m:val="p"/>
                                      </m:rPr>
                                      <a:rPr lang="es-ES" sz="2000">
                                        <a:effectLst/>
                                        <a:latin typeface="Cambria Math"/>
                                      </a:rPr>
                                      <m:t>C</m:t>
                                    </m:r>
                                  </m:e>
                                  <m:sub>
                                    <m:r>
                                      <a:rPr lang="es-ES" sz="2000">
                                        <a:effectLst/>
                                        <a:latin typeface="Cambria Math"/>
                                      </a:rPr>
                                      <m:t>1</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Beuveria b. (cepa 2)</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3.85</a:t>
                          </a:r>
                          <a14:m>
                            <m:oMath xmlns:m="http://schemas.openxmlformats.org/officeDocument/2006/math">
                              <m:r>
                                <a:rPr lang="es-ES" sz="2000">
                                  <a:effectLst/>
                                  <a:latin typeface="Cambria Math"/>
                                </a:rPr>
                                <m:t>×</m:t>
                              </m:r>
                              <m:sSup>
                                <m:sSupPr>
                                  <m:ctrlPr>
                                    <a:rPr lang="es-VE" sz="2000" i="1">
                                      <a:effectLst/>
                                      <a:latin typeface="Cambria Math"/>
                                    </a:rPr>
                                  </m:ctrlPr>
                                </m:sSupPr>
                                <m:e>
                                  <m:r>
                                    <a:rPr lang="es-ES" sz="2000">
                                      <a:effectLst/>
                                      <a:latin typeface="Cambria Math"/>
                                    </a:rPr>
                                    <m:t>10</m:t>
                                  </m:r>
                                </m:e>
                                <m:sup>
                                  <m:r>
                                    <a:rPr lang="es-ES" sz="2000">
                                      <a:effectLst/>
                                      <a:latin typeface="Cambria Math"/>
                                    </a:rPr>
                                    <m:t>5</m:t>
                                  </m:r>
                                </m:sup>
                              </m:sSup>
                              <m:r>
                                <a:rPr lang="es-ES" sz="2000">
                                  <a:effectLst/>
                                  <a:latin typeface="Cambria Math"/>
                                </a:rPr>
                                <m:t> </m:t>
                              </m:r>
                            </m:oMath>
                          </a14:m>
                          <a:r>
                            <a:rPr lang="es-ES" sz="2000">
                              <a:effectLst/>
                              <a:latin typeface="Times New Roman" pitchFamily="18" charset="0"/>
                              <a:cs typeface="Times New Roman" pitchFamily="18" charset="0"/>
                            </a:rPr>
                            <a:t>esporas viables/g suelo seco</a:t>
                          </a:r>
                          <a:endParaRPr lang="es-VE" sz="20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r h="532248">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𝟒</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S" sz="2000">
                                        <a:effectLst/>
                                        <a:latin typeface="Cambria Math"/>
                                      </a:rPr>
                                      <m:t>B</m:t>
                                    </m:r>
                                  </m:e>
                                  <m:sub>
                                    <m:r>
                                      <a:rPr lang="es-ES" sz="2000">
                                        <a:effectLst/>
                                        <a:latin typeface="Cambria Math"/>
                                      </a:rPr>
                                      <m:t>2</m:t>
                                    </m:r>
                                  </m:sub>
                                </m:sSub>
                                <m:sSub>
                                  <m:sSubPr>
                                    <m:ctrlPr>
                                      <a:rPr lang="es-VE" sz="2000" i="1">
                                        <a:effectLst/>
                                        <a:latin typeface="Cambria Math"/>
                                      </a:rPr>
                                    </m:ctrlPr>
                                  </m:sSubPr>
                                  <m:e>
                                    <m:r>
                                      <m:rPr>
                                        <m:sty m:val="p"/>
                                      </m:rPr>
                                      <a:rPr lang="es-ES" sz="2000">
                                        <a:effectLst/>
                                        <a:latin typeface="Cambria Math"/>
                                      </a:rPr>
                                      <m:t>C</m:t>
                                    </m:r>
                                  </m:e>
                                  <m:sub>
                                    <m:r>
                                      <a:rPr lang="es-ES" sz="2000">
                                        <a:effectLst/>
                                        <a:latin typeface="Cambria Math"/>
                                      </a:rPr>
                                      <m:t>2</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Beuveria b. (cepa 2)</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dirty="0">
                              <a:effectLst/>
                              <a:latin typeface="Times New Roman" pitchFamily="18" charset="0"/>
                              <a:cs typeface="Times New Roman" pitchFamily="18" charset="0"/>
                            </a:rPr>
                            <a:t>3.85</a:t>
                          </a:r>
                          <a14:m>
                            <m:oMath xmlns:m="http://schemas.openxmlformats.org/officeDocument/2006/math">
                              <m:r>
                                <a:rPr lang="es-ES" sz="2000">
                                  <a:effectLst/>
                                  <a:latin typeface="Cambria Math"/>
                                </a:rPr>
                                <m:t>×</m:t>
                              </m:r>
                              <m:sSup>
                                <m:sSupPr>
                                  <m:ctrlPr>
                                    <a:rPr lang="es-VE" sz="2000" i="1">
                                      <a:effectLst/>
                                      <a:latin typeface="Cambria Math"/>
                                    </a:rPr>
                                  </m:ctrlPr>
                                </m:sSupPr>
                                <m:e>
                                  <m:r>
                                    <a:rPr lang="es-ES" sz="2000">
                                      <a:effectLst/>
                                      <a:latin typeface="Cambria Math"/>
                                    </a:rPr>
                                    <m:t>10</m:t>
                                  </m:r>
                                </m:e>
                                <m:sup>
                                  <m:r>
                                    <a:rPr lang="es-ES" sz="2000">
                                      <a:effectLst/>
                                      <a:latin typeface="Cambria Math"/>
                                    </a:rPr>
                                    <m:t>6</m:t>
                                  </m:r>
                                </m:sup>
                              </m:sSup>
                              <m:r>
                                <a:rPr lang="es-ES" sz="2000">
                                  <a:effectLst/>
                                  <a:latin typeface="Cambria Math"/>
                                </a:rPr>
                                <m:t> </m:t>
                              </m:r>
                            </m:oMath>
                          </a14:m>
                          <a:r>
                            <a:rPr lang="es-ES" sz="2000" dirty="0">
                              <a:effectLst/>
                              <a:latin typeface="Times New Roman" pitchFamily="18" charset="0"/>
                              <a:cs typeface="Times New Roman" pitchFamily="18" charset="0"/>
                            </a:rPr>
                            <a:t>esporas viables/g suelo seco</a:t>
                          </a:r>
                          <a:endParaRPr lang="es-VE" sz="20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5"/>
                      </a:ext>
                    </a:extLst>
                  </a:tr>
                  <a:tr h="282127">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𝟓</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S" sz="2000">
                                        <a:effectLst/>
                                        <a:latin typeface="Cambria Math"/>
                                      </a:rPr>
                                      <m:t>M</m:t>
                                    </m:r>
                                  </m:e>
                                  <m:sub>
                                    <m:r>
                                      <a:rPr lang="es-ES" sz="2000">
                                        <a:effectLst/>
                                        <a:latin typeface="Cambria Math"/>
                                      </a:rPr>
                                      <m:t>1</m:t>
                                    </m:r>
                                  </m:sub>
                                </m:sSub>
                                <m:sSub>
                                  <m:sSubPr>
                                    <m:ctrlPr>
                                      <a:rPr lang="es-VE" sz="2000" i="1">
                                        <a:effectLst/>
                                        <a:latin typeface="Cambria Math"/>
                                      </a:rPr>
                                    </m:ctrlPr>
                                  </m:sSubPr>
                                  <m:e>
                                    <m:r>
                                      <a:rPr lang="es-ES" sz="2000">
                                        <a:effectLst/>
                                        <a:latin typeface="Cambria Math"/>
                                      </a:rPr>
                                      <m:t>𝑄</m:t>
                                    </m:r>
                                  </m:e>
                                  <m:sub>
                                    <m:r>
                                      <a:rPr lang="es-ES" sz="2000">
                                        <a:effectLst/>
                                        <a:latin typeface="Cambria Math"/>
                                      </a:rPr>
                                      <m:t>1</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Thiamethoxan</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r>
                                  <a:rPr lang="es-ES" sz="2000">
                                    <a:effectLst/>
                                    <a:latin typeface="Cambria Math"/>
                                  </a:rPr>
                                  <m:t>0.25 </m:t>
                                </m:r>
                                <m:r>
                                  <m:rPr>
                                    <m:sty m:val="p"/>
                                  </m:rPr>
                                  <a:rPr lang="es-ES" sz="2000">
                                    <a:effectLst/>
                                    <a:latin typeface="Cambria Math"/>
                                  </a:rPr>
                                  <m:t>g</m:t>
                                </m:r>
                                <m:r>
                                  <a:rPr lang="es-ES" sz="2000">
                                    <a:effectLst/>
                                    <a:latin typeface="Cambria Math"/>
                                  </a:rPr>
                                  <m:t>/</m:t>
                                </m:r>
                                <m:r>
                                  <m:rPr>
                                    <m:sty m:val="p"/>
                                  </m:rPr>
                                  <a:rPr lang="es-ES" sz="2000">
                                    <a:effectLst/>
                                    <a:latin typeface="Cambria Math"/>
                                  </a:rPr>
                                  <m:t>l</m:t>
                                </m:r>
                                <m:r>
                                  <a:rPr lang="es-ES" sz="2000">
                                    <a:effectLst/>
                                    <a:latin typeface="Cambria Math"/>
                                  </a:rPr>
                                  <m:t>.</m:t>
                                </m:r>
                              </m:oMath>
                            </m:oMathPara>
                          </a14:m>
                          <a:endParaRPr lang="es-VE" sz="20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6"/>
                      </a:ext>
                    </a:extLst>
                  </a:tr>
                  <a:tr h="282127">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𝟔</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S" sz="2000">
                                        <a:effectLst/>
                                        <a:latin typeface="Cambria Math"/>
                                      </a:rPr>
                                      <m:t>M</m:t>
                                    </m:r>
                                  </m:e>
                                  <m:sub>
                                    <m:r>
                                      <a:rPr lang="es-ES" sz="2000">
                                        <a:effectLst/>
                                        <a:latin typeface="Cambria Math"/>
                                      </a:rPr>
                                      <m:t>2</m:t>
                                    </m:r>
                                  </m:sub>
                                </m:sSub>
                                <m:sSub>
                                  <m:sSubPr>
                                    <m:ctrlPr>
                                      <a:rPr lang="es-VE" sz="2000" i="1">
                                        <a:effectLst/>
                                        <a:latin typeface="Cambria Math"/>
                                      </a:rPr>
                                    </m:ctrlPr>
                                  </m:sSubPr>
                                  <m:e>
                                    <m:r>
                                      <a:rPr lang="es-ES" sz="2000">
                                        <a:effectLst/>
                                        <a:latin typeface="Cambria Math"/>
                                      </a:rPr>
                                      <m:t>𝑄</m:t>
                                    </m:r>
                                  </m:e>
                                  <m:sub>
                                    <m:r>
                                      <a:rPr lang="es-ES" sz="2000">
                                        <a:effectLst/>
                                        <a:latin typeface="Cambria Math"/>
                                      </a:rPr>
                                      <m:t>2</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a:effectLst/>
                              <a:latin typeface="Times New Roman" pitchFamily="18" charset="0"/>
                              <a:cs typeface="Times New Roman" pitchFamily="18" charset="0"/>
                            </a:rPr>
                            <a:t>Imidacloprid</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r>
                                  <a:rPr lang="es-ES" sz="2000">
                                    <a:effectLst/>
                                    <a:latin typeface="Cambria Math"/>
                                  </a:rPr>
                                  <m:t>0.45 </m:t>
                                </m:r>
                                <m:r>
                                  <m:rPr>
                                    <m:sty m:val="p"/>
                                  </m:rPr>
                                  <a:rPr lang="es-ES" sz="2000">
                                    <a:effectLst/>
                                    <a:latin typeface="Cambria Math"/>
                                  </a:rPr>
                                  <m:t>cc</m:t>
                                </m:r>
                                <m:r>
                                  <a:rPr lang="es-ES" sz="2000">
                                    <a:effectLst/>
                                    <a:latin typeface="Cambria Math"/>
                                  </a:rPr>
                                  <m:t>/</m:t>
                                </m:r>
                                <m:r>
                                  <m:rPr>
                                    <m:sty m:val="p"/>
                                  </m:rPr>
                                  <a:rPr lang="es-ES" sz="2000">
                                    <a:effectLst/>
                                    <a:latin typeface="Cambria Math"/>
                                  </a:rPr>
                                  <m:t>l</m:t>
                                </m:r>
                                <m:r>
                                  <a:rPr lang="es-ES" sz="2000">
                                    <a:effectLst/>
                                    <a:latin typeface="Cambria Math"/>
                                  </a:rPr>
                                  <m:t>.</m:t>
                                </m:r>
                              </m:oMath>
                            </m:oMathPara>
                          </a14:m>
                          <a:endParaRPr lang="es-VE" sz="20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7"/>
                      </a:ext>
                    </a:extLst>
                  </a:tr>
                  <a:tr h="261738">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VE" sz="2000" i="1">
                                        <a:effectLst/>
                                        <a:latin typeface="Cambria Math"/>
                                      </a:rPr>
                                    </m:ctrlPr>
                                  </m:sSubPr>
                                  <m:e>
                                    <m:r>
                                      <m:rPr>
                                        <m:sty m:val="p"/>
                                      </m:rPr>
                                      <a:rPr lang="es-EC" sz="2000">
                                        <a:effectLst/>
                                        <a:latin typeface="Cambria Math"/>
                                      </a:rPr>
                                      <m:t>T</m:t>
                                    </m:r>
                                  </m:e>
                                  <m:sub>
                                    <m:r>
                                      <a:rPr lang="es-EC" sz="2000">
                                        <a:effectLst/>
                                        <a:latin typeface="Cambria Math"/>
                                      </a:rPr>
                                      <m:t>𝟕</m:t>
                                    </m:r>
                                  </m:sub>
                                </m:sSub>
                              </m:oMath>
                            </m:oMathPara>
                          </a14:m>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C" sz="2000">
                              <a:effectLst/>
                              <a:latin typeface="Times New Roman" pitchFamily="18" charset="0"/>
                              <a:cs typeface="Times New Roman" pitchFamily="18" charset="0"/>
                            </a:rPr>
                            <a:t>T</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dirty="0">
                              <a:effectLst/>
                              <a:latin typeface="Times New Roman" pitchFamily="18" charset="0"/>
                              <a:cs typeface="Times New Roman" pitchFamily="18" charset="0"/>
                            </a:rPr>
                            <a:t>Testigo absoluto</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C" sz="2000" dirty="0">
                              <a:effectLst/>
                              <a:latin typeface="Times New Roman" pitchFamily="18" charset="0"/>
                              <a:cs typeface="Times New Roman" pitchFamily="18" charset="0"/>
                            </a:rPr>
                            <a:t> </a:t>
                          </a:r>
                          <a:endParaRPr lang="es-VE" sz="20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8"/>
                      </a:ext>
                    </a:extLst>
                  </a:tr>
                </a:tbl>
              </a:graphicData>
            </a:graphic>
          </p:graphicFrame>
        </mc:Choice>
        <mc:Fallback>
          <p:graphicFrame>
            <p:nvGraphicFramePr>
              <p:cNvPr id="5" name="4 Tabla"/>
              <p:cNvGraphicFramePr>
                <a:graphicFrameLocks noGrp="1"/>
              </p:cNvGraphicFramePr>
              <p:nvPr>
                <p:extLst>
                  <p:ext uri="{D42A27DB-BD31-4B8C-83A1-F6EECF244321}">
                    <p14:modId xmlns:p14="http://schemas.microsoft.com/office/powerpoint/2010/main" val="290875825"/>
                  </p:ext>
                </p:extLst>
              </p:nvPr>
            </p:nvGraphicFramePr>
            <p:xfrm>
              <a:off x="1903702" y="1903123"/>
              <a:ext cx="8352929" cy="4395980"/>
            </p:xfrm>
            <a:graphic>
              <a:graphicData uri="http://schemas.openxmlformats.org/drawingml/2006/table">
                <a:tbl>
                  <a:tblPr firstRow="1" firstCol="1" bandRow="1">
                    <a:tableStyleId>{5C22544A-7EE6-4342-B048-85BDC9FD1C3A}</a:tableStyleId>
                  </a:tblPr>
                  <a:tblGrid>
                    <a:gridCol w="1008113">
                      <a:extLst>
                        <a:ext uri="{9D8B030D-6E8A-4147-A177-3AD203B41FA5}">
                          <a16:colId xmlns:a16="http://schemas.microsoft.com/office/drawing/2014/main" xmlns:a14="http://schemas.microsoft.com/office/drawing/2010/main" xmlns="" val="20000"/>
                        </a:ext>
                      </a:extLst>
                    </a:gridCol>
                    <a:gridCol w="1800200">
                      <a:extLst>
                        <a:ext uri="{9D8B030D-6E8A-4147-A177-3AD203B41FA5}">
                          <a16:colId xmlns:a16="http://schemas.microsoft.com/office/drawing/2014/main" xmlns:a14="http://schemas.microsoft.com/office/drawing/2010/main" xmlns="" val="20001"/>
                        </a:ext>
                      </a:extLst>
                    </a:gridCol>
                    <a:gridCol w="2664296">
                      <a:extLst>
                        <a:ext uri="{9D8B030D-6E8A-4147-A177-3AD203B41FA5}">
                          <a16:colId xmlns:a16="http://schemas.microsoft.com/office/drawing/2014/main" xmlns:a14="http://schemas.microsoft.com/office/drawing/2010/main" xmlns="" val="20002"/>
                        </a:ext>
                      </a:extLst>
                    </a:gridCol>
                    <a:gridCol w="2880320">
                      <a:extLst>
                        <a:ext uri="{9D8B030D-6E8A-4147-A177-3AD203B41FA5}">
                          <a16:colId xmlns:a16="http://schemas.microsoft.com/office/drawing/2014/main" xmlns:a14="http://schemas.microsoft.com/office/drawing/2010/main" xmlns="" val="20003"/>
                        </a:ext>
                      </a:extLst>
                    </a:gridCol>
                  </a:tblGrid>
                  <a:tr h="322390">
                    <a:tc rowSpan="2">
                      <a:txBody>
                        <a:bodyPr/>
                        <a:lstStyle/>
                        <a:p>
                          <a:pPr algn="l">
                            <a:lnSpc>
                              <a:spcPct val="115000"/>
                            </a:lnSpc>
                            <a:spcAft>
                              <a:spcPts val="0"/>
                            </a:spcAft>
                          </a:pPr>
                          <a:r>
                            <a:rPr lang="es-EC" sz="2000" dirty="0" err="1" smtClean="0">
                              <a:effectLst/>
                              <a:latin typeface="Times New Roman" pitchFamily="18" charset="0"/>
                              <a:cs typeface="Times New Roman" pitchFamily="18" charset="0"/>
                            </a:rPr>
                            <a:t>Trat</a:t>
                          </a:r>
                          <a:r>
                            <a:rPr lang="es-EC" sz="2000" dirty="0" smtClean="0">
                              <a:effectLst/>
                              <a:latin typeface="Times New Roman" pitchFamily="18" charset="0"/>
                              <a:cs typeface="Times New Roman" pitchFamily="18" charset="0"/>
                            </a:rPr>
                            <a:t>.</a:t>
                          </a:r>
                          <a:endParaRPr lang="es-VE" sz="2000" dirty="0">
                            <a:effectLst/>
                            <a:latin typeface="Times New Roman" pitchFamily="18" charset="0"/>
                            <a:ea typeface="Calibri"/>
                            <a:cs typeface="Times New Roman" pitchFamily="18" charset="0"/>
                          </a:endParaRPr>
                        </a:p>
                      </a:txBody>
                      <a:tcPr marL="68580" marR="68580" marT="0" marB="0"/>
                    </a:tc>
                    <a:tc rowSpan="2">
                      <a:txBody>
                        <a:bodyPr/>
                        <a:lstStyle/>
                        <a:p>
                          <a:pPr algn="l">
                            <a:lnSpc>
                              <a:spcPct val="115000"/>
                            </a:lnSpc>
                            <a:spcAft>
                              <a:spcPts val="0"/>
                            </a:spcAft>
                          </a:pPr>
                          <a:r>
                            <a:rPr lang="es-EC" sz="2000">
                              <a:effectLst/>
                              <a:latin typeface="Times New Roman" pitchFamily="18" charset="0"/>
                              <a:cs typeface="Times New Roman" pitchFamily="18" charset="0"/>
                            </a:rPr>
                            <a:t>Nomenclatura</a:t>
                          </a:r>
                          <a:endParaRPr lang="es-VE" sz="2000">
                            <a:effectLst/>
                            <a:latin typeface="Times New Roman" pitchFamily="18" charset="0"/>
                            <a:ea typeface="Calibri"/>
                            <a:cs typeface="Times New Roman" pitchFamily="18" charset="0"/>
                          </a:endParaRPr>
                        </a:p>
                      </a:txBody>
                      <a:tcPr marL="68580" marR="68580" marT="0" marB="0"/>
                    </a:tc>
                    <a:tc gridSpan="2">
                      <a:txBody>
                        <a:bodyPr/>
                        <a:lstStyle/>
                        <a:p>
                          <a:pPr algn="l">
                            <a:lnSpc>
                              <a:spcPct val="115000"/>
                            </a:lnSpc>
                            <a:spcAft>
                              <a:spcPts val="0"/>
                            </a:spcAft>
                          </a:pPr>
                          <a:r>
                            <a:rPr lang="es-EC" sz="2000">
                              <a:effectLst/>
                              <a:latin typeface="Times New Roman" pitchFamily="18" charset="0"/>
                              <a:cs typeface="Times New Roman" pitchFamily="18" charset="0"/>
                            </a:rPr>
                            <a:t>DESCRIPCIÓN</a:t>
                          </a:r>
                          <a:endParaRPr lang="es-VE" sz="2000">
                            <a:effectLst/>
                            <a:latin typeface="Times New Roman" pitchFamily="18" charset="0"/>
                            <a:ea typeface="Calibri"/>
                            <a:cs typeface="Times New Roman" pitchFamily="18" charset="0"/>
                          </a:endParaRPr>
                        </a:p>
                      </a:txBody>
                      <a:tcPr marL="68580" marR="68580" marT="0" marB="0"/>
                    </a:tc>
                    <a:tc hMerge="1">
                      <a:txBody>
                        <a:bodyPr/>
                        <a:lstStyle/>
                        <a:p>
                          <a:endParaRPr lang="es-VE"/>
                        </a:p>
                      </a:txBody>
                      <a:tcPr/>
                    </a:tc>
                    <a:extLst>
                      <a:ext uri="{0D108BD9-81ED-4DB2-BD59-A6C34878D82A}">
                        <a16:rowId xmlns:a16="http://schemas.microsoft.com/office/drawing/2014/main" xmlns:a14="http://schemas.microsoft.com/office/drawing/2010/main" xmlns="" val="10000"/>
                      </a:ext>
                    </a:extLst>
                  </a:tr>
                  <a:tr h="322390">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C" sz="2000">
                              <a:effectLst/>
                              <a:latin typeface="Times New Roman" pitchFamily="18" charset="0"/>
                              <a:cs typeface="Times New Roman" pitchFamily="18" charset="0"/>
                            </a:rPr>
                            <a:t>Pesticidas/Biopesticidas</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C" sz="2000">
                              <a:effectLst/>
                              <a:latin typeface="Times New Roman" pitchFamily="18" charset="0"/>
                              <a:cs typeface="Times New Roman" pitchFamily="18" charset="0"/>
                            </a:rPr>
                            <a:t>Concentraciones</a:t>
                          </a:r>
                          <a:endParaRPr lang="es-VE" sz="20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a14="http://schemas.microsoft.com/office/drawing/2010/main" xmlns="" val="10001"/>
                      </a:ext>
                    </a:extLst>
                  </a:tr>
                  <a:tr h="676910">
                    <a:tc>
                      <a:txBody>
                        <a:bodyPr/>
                        <a:lstStyle/>
                        <a:p>
                          <a:endParaRPr lang="es-ES"/>
                        </a:p>
                      </a:txBody>
                      <a:tcPr marL="68580" marR="68580" marT="0" marB="0">
                        <a:blipFill rotWithShape="1">
                          <a:blip r:embed="rId2"/>
                          <a:stretch>
                            <a:fillRect t="-103604" r="-730909" b="-472973"/>
                          </a:stretch>
                        </a:blipFill>
                      </a:tcPr>
                    </a:tc>
                    <a:tc>
                      <a:txBody>
                        <a:bodyPr/>
                        <a:lstStyle/>
                        <a:p>
                          <a:endParaRPr lang="es-ES"/>
                        </a:p>
                      </a:txBody>
                      <a:tcPr marL="68580" marR="68580" marT="0" marB="0">
                        <a:blipFill rotWithShape="1">
                          <a:blip r:embed="rId2"/>
                          <a:stretch>
                            <a:fillRect l="-55743" t="-103604" r="-307432" b="-472973"/>
                          </a:stretch>
                        </a:blipFill>
                      </a:tcPr>
                    </a:tc>
                    <a:tc>
                      <a:txBody>
                        <a:bodyPr/>
                        <a:lstStyle/>
                        <a:p>
                          <a:pPr algn="l">
                            <a:lnSpc>
                              <a:spcPct val="115000"/>
                            </a:lnSpc>
                            <a:spcAft>
                              <a:spcPts val="0"/>
                            </a:spcAft>
                          </a:pPr>
                          <a:r>
                            <a:rPr lang="es-ES" sz="2000">
                              <a:effectLst/>
                              <a:latin typeface="Times New Roman" pitchFamily="18" charset="0"/>
                              <a:cs typeface="Times New Roman" pitchFamily="18" charset="0"/>
                            </a:rPr>
                            <a:t>Beuveria b. (cepa 1)</a:t>
                          </a:r>
                          <a:endParaRPr lang="es-VE" sz="2000">
                            <a:effectLst/>
                            <a:latin typeface="Times New Roman" pitchFamily="18" charset="0"/>
                            <a:ea typeface="Calibri"/>
                            <a:cs typeface="Times New Roman" pitchFamily="18" charset="0"/>
                          </a:endParaRPr>
                        </a:p>
                      </a:txBody>
                      <a:tcPr marL="68580" marR="68580" marT="0" marB="0"/>
                    </a:tc>
                    <a:tc>
                      <a:txBody>
                        <a:bodyPr/>
                        <a:lstStyle/>
                        <a:p>
                          <a:endParaRPr lang="es-ES"/>
                        </a:p>
                      </a:txBody>
                      <a:tcPr marL="68580" marR="68580" marT="0" marB="0">
                        <a:blipFill rotWithShape="1">
                          <a:blip r:embed="rId2"/>
                          <a:stretch>
                            <a:fillRect l="-189852" t="-103604" b="-472973"/>
                          </a:stretch>
                        </a:blipFill>
                      </a:tcPr>
                    </a:tc>
                    <a:extLst>
                      <a:ext uri="{0D108BD9-81ED-4DB2-BD59-A6C34878D82A}">
                        <a16:rowId xmlns:a16="http://schemas.microsoft.com/office/drawing/2014/main" xmlns:a14="http://schemas.microsoft.com/office/drawing/2010/main" xmlns="" val="10002"/>
                      </a:ext>
                    </a:extLst>
                  </a:tr>
                  <a:tr h="672910">
                    <a:tc>
                      <a:txBody>
                        <a:bodyPr/>
                        <a:lstStyle/>
                        <a:p>
                          <a:endParaRPr lang="es-ES"/>
                        </a:p>
                      </a:txBody>
                      <a:tcPr marL="68580" marR="68580" marT="0" marB="0">
                        <a:blipFill rotWithShape="1">
                          <a:blip r:embed="rId2"/>
                          <a:stretch>
                            <a:fillRect t="-205455" r="-730909" b="-377273"/>
                          </a:stretch>
                        </a:blipFill>
                      </a:tcPr>
                    </a:tc>
                    <a:tc>
                      <a:txBody>
                        <a:bodyPr/>
                        <a:lstStyle/>
                        <a:p>
                          <a:endParaRPr lang="es-ES"/>
                        </a:p>
                      </a:txBody>
                      <a:tcPr marL="68580" marR="68580" marT="0" marB="0">
                        <a:blipFill rotWithShape="1">
                          <a:blip r:embed="rId2"/>
                          <a:stretch>
                            <a:fillRect l="-55743" t="-205455" r="-307432" b="-377273"/>
                          </a:stretch>
                        </a:blipFill>
                      </a:tcPr>
                    </a:tc>
                    <a:tc>
                      <a:txBody>
                        <a:bodyPr/>
                        <a:lstStyle/>
                        <a:p>
                          <a:pPr algn="l">
                            <a:lnSpc>
                              <a:spcPct val="115000"/>
                            </a:lnSpc>
                            <a:spcAft>
                              <a:spcPts val="0"/>
                            </a:spcAft>
                          </a:pPr>
                          <a:r>
                            <a:rPr lang="es-ES" sz="2000">
                              <a:effectLst/>
                              <a:latin typeface="Times New Roman" pitchFamily="18" charset="0"/>
                              <a:cs typeface="Times New Roman" pitchFamily="18" charset="0"/>
                            </a:rPr>
                            <a:t>Beuveria b. (cepa 1)</a:t>
                          </a:r>
                          <a:endParaRPr lang="es-VE" sz="2000">
                            <a:effectLst/>
                            <a:latin typeface="Times New Roman" pitchFamily="18" charset="0"/>
                            <a:ea typeface="Calibri"/>
                            <a:cs typeface="Times New Roman" pitchFamily="18" charset="0"/>
                          </a:endParaRPr>
                        </a:p>
                      </a:txBody>
                      <a:tcPr marL="68580" marR="68580" marT="0" marB="0"/>
                    </a:tc>
                    <a:tc>
                      <a:txBody>
                        <a:bodyPr/>
                        <a:lstStyle/>
                        <a:p>
                          <a:endParaRPr lang="es-ES"/>
                        </a:p>
                      </a:txBody>
                      <a:tcPr marL="68580" marR="68580" marT="0" marB="0">
                        <a:blipFill rotWithShape="1">
                          <a:blip r:embed="rId2"/>
                          <a:stretch>
                            <a:fillRect l="-189852" t="-205455" b="-377273"/>
                          </a:stretch>
                        </a:blipFill>
                      </a:tcPr>
                    </a:tc>
                    <a:extLst>
                      <a:ext uri="{0D108BD9-81ED-4DB2-BD59-A6C34878D82A}">
                        <a16:rowId xmlns:a16="http://schemas.microsoft.com/office/drawing/2014/main" xmlns:a14="http://schemas.microsoft.com/office/drawing/2010/main" xmlns="" val="10003"/>
                      </a:ext>
                    </a:extLst>
                  </a:tr>
                  <a:tr h="676910">
                    <a:tc>
                      <a:txBody>
                        <a:bodyPr/>
                        <a:lstStyle/>
                        <a:p>
                          <a:endParaRPr lang="es-ES"/>
                        </a:p>
                      </a:txBody>
                      <a:tcPr marL="68580" marR="68580" marT="0" marB="0">
                        <a:blipFill rotWithShape="1">
                          <a:blip r:embed="rId2"/>
                          <a:stretch>
                            <a:fillRect t="-302703" r="-730909" b="-273874"/>
                          </a:stretch>
                        </a:blipFill>
                      </a:tcPr>
                    </a:tc>
                    <a:tc>
                      <a:txBody>
                        <a:bodyPr/>
                        <a:lstStyle/>
                        <a:p>
                          <a:endParaRPr lang="es-ES"/>
                        </a:p>
                      </a:txBody>
                      <a:tcPr marL="68580" marR="68580" marT="0" marB="0">
                        <a:blipFill rotWithShape="1">
                          <a:blip r:embed="rId2"/>
                          <a:stretch>
                            <a:fillRect l="-55743" t="-302703" r="-307432" b="-273874"/>
                          </a:stretch>
                        </a:blipFill>
                      </a:tcPr>
                    </a:tc>
                    <a:tc>
                      <a:txBody>
                        <a:bodyPr/>
                        <a:lstStyle/>
                        <a:p>
                          <a:pPr algn="l">
                            <a:lnSpc>
                              <a:spcPct val="115000"/>
                            </a:lnSpc>
                            <a:spcAft>
                              <a:spcPts val="0"/>
                            </a:spcAft>
                          </a:pPr>
                          <a:r>
                            <a:rPr lang="es-ES" sz="2000">
                              <a:effectLst/>
                              <a:latin typeface="Times New Roman" pitchFamily="18" charset="0"/>
                              <a:cs typeface="Times New Roman" pitchFamily="18" charset="0"/>
                            </a:rPr>
                            <a:t>Beuveria b. (cepa 2)</a:t>
                          </a:r>
                          <a:endParaRPr lang="es-VE" sz="2000">
                            <a:effectLst/>
                            <a:latin typeface="Times New Roman" pitchFamily="18" charset="0"/>
                            <a:ea typeface="Calibri"/>
                            <a:cs typeface="Times New Roman" pitchFamily="18" charset="0"/>
                          </a:endParaRPr>
                        </a:p>
                      </a:txBody>
                      <a:tcPr marL="68580" marR="68580" marT="0" marB="0"/>
                    </a:tc>
                    <a:tc>
                      <a:txBody>
                        <a:bodyPr/>
                        <a:lstStyle/>
                        <a:p>
                          <a:endParaRPr lang="es-ES"/>
                        </a:p>
                      </a:txBody>
                      <a:tcPr marL="68580" marR="68580" marT="0" marB="0">
                        <a:blipFill rotWithShape="1">
                          <a:blip r:embed="rId2"/>
                          <a:stretch>
                            <a:fillRect l="-189852" t="-302703" b="-273874"/>
                          </a:stretch>
                        </a:blipFill>
                      </a:tcPr>
                    </a:tc>
                    <a:extLst>
                      <a:ext uri="{0D108BD9-81ED-4DB2-BD59-A6C34878D82A}">
                        <a16:rowId xmlns:a16="http://schemas.microsoft.com/office/drawing/2014/main" xmlns:a14="http://schemas.microsoft.com/office/drawing/2010/main" xmlns="" val="10004"/>
                      </a:ext>
                    </a:extLst>
                  </a:tr>
                  <a:tr h="672910">
                    <a:tc>
                      <a:txBody>
                        <a:bodyPr/>
                        <a:lstStyle/>
                        <a:p>
                          <a:endParaRPr lang="es-ES"/>
                        </a:p>
                      </a:txBody>
                      <a:tcPr marL="68580" marR="68580" marT="0" marB="0">
                        <a:blipFill rotWithShape="1">
                          <a:blip r:embed="rId2"/>
                          <a:stretch>
                            <a:fillRect t="-402703" r="-730909" b="-173874"/>
                          </a:stretch>
                        </a:blipFill>
                      </a:tcPr>
                    </a:tc>
                    <a:tc>
                      <a:txBody>
                        <a:bodyPr/>
                        <a:lstStyle/>
                        <a:p>
                          <a:endParaRPr lang="es-ES"/>
                        </a:p>
                      </a:txBody>
                      <a:tcPr marL="68580" marR="68580" marT="0" marB="0">
                        <a:blipFill rotWithShape="1">
                          <a:blip r:embed="rId2"/>
                          <a:stretch>
                            <a:fillRect l="-55743" t="-402703" r="-307432" b="-173874"/>
                          </a:stretch>
                        </a:blipFill>
                      </a:tcPr>
                    </a:tc>
                    <a:tc>
                      <a:txBody>
                        <a:bodyPr/>
                        <a:lstStyle/>
                        <a:p>
                          <a:pPr algn="l">
                            <a:lnSpc>
                              <a:spcPct val="115000"/>
                            </a:lnSpc>
                            <a:spcAft>
                              <a:spcPts val="0"/>
                            </a:spcAft>
                          </a:pPr>
                          <a:r>
                            <a:rPr lang="es-ES" sz="2000">
                              <a:effectLst/>
                              <a:latin typeface="Times New Roman" pitchFamily="18" charset="0"/>
                              <a:cs typeface="Times New Roman" pitchFamily="18" charset="0"/>
                            </a:rPr>
                            <a:t>Beuveria b. (cepa 2)</a:t>
                          </a:r>
                          <a:endParaRPr lang="es-VE" sz="2000">
                            <a:effectLst/>
                            <a:latin typeface="Times New Roman" pitchFamily="18" charset="0"/>
                            <a:ea typeface="Calibri"/>
                            <a:cs typeface="Times New Roman" pitchFamily="18" charset="0"/>
                          </a:endParaRPr>
                        </a:p>
                      </a:txBody>
                      <a:tcPr marL="68580" marR="68580" marT="0" marB="0"/>
                    </a:tc>
                    <a:tc>
                      <a:txBody>
                        <a:bodyPr/>
                        <a:lstStyle/>
                        <a:p>
                          <a:endParaRPr lang="es-ES"/>
                        </a:p>
                      </a:txBody>
                      <a:tcPr marL="68580" marR="68580" marT="0" marB="0">
                        <a:blipFill rotWithShape="1">
                          <a:blip r:embed="rId2"/>
                          <a:stretch>
                            <a:fillRect l="-189852" t="-402703" b="-173874"/>
                          </a:stretch>
                        </a:blipFill>
                      </a:tcPr>
                    </a:tc>
                    <a:extLst>
                      <a:ext uri="{0D108BD9-81ED-4DB2-BD59-A6C34878D82A}">
                        <a16:rowId xmlns:a16="http://schemas.microsoft.com/office/drawing/2014/main" xmlns:a14="http://schemas.microsoft.com/office/drawing/2010/main" xmlns="" val="10005"/>
                      </a:ext>
                    </a:extLst>
                  </a:tr>
                  <a:tr h="350520">
                    <a:tc>
                      <a:txBody>
                        <a:bodyPr/>
                        <a:lstStyle/>
                        <a:p>
                          <a:endParaRPr lang="es-ES"/>
                        </a:p>
                      </a:txBody>
                      <a:tcPr marL="68580" marR="68580" marT="0" marB="0">
                        <a:blipFill rotWithShape="1">
                          <a:blip r:embed="rId2"/>
                          <a:stretch>
                            <a:fillRect t="-978947" r="-730909" b="-238596"/>
                          </a:stretch>
                        </a:blipFill>
                      </a:tcPr>
                    </a:tc>
                    <a:tc>
                      <a:txBody>
                        <a:bodyPr/>
                        <a:lstStyle/>
                        <a:p>
                          <a:endParaRPr lang="es-ES"/>
                        </a:p>
                      </a:txBody>
                      <a:tcPr marL="68580" marR="68580" marT="0" marB="0">
                        <a:blipFill rotWithShape="1">
                          <a:blip r:embed="rId2"/>
                          <a:stretch>
                            <a:fillRect l="-55743" t="-978947" r="-307432" b="-238596"/>
                          </a:stretch>
                        </a:blipFill>
                      </a:tcPr>
                    </a:tc>
                    <a:tc>
                      <a:txBody>
                        <a:bodyPr/>
                        <a:lstStyle/>
                        <a:p>
                          <a:pPr algn="l">
                            <a:lnSpc>
                              <a:spcPct val="115000"/>
                            </a:lnSpc>
                            <a:spcAft>
                              <a:spcPts val="0"/>
                            </a:spcAft>
                          </a:pPr>
                          <a:r>
                            <a:rPr lang="es-ES" sz="2000">
                              <a:effectLst/>
                              <a:latin typeface="Times New Roman" pitchFamily="18" charset="0"/>
                              <a:cs typeface="Times New Roman" pitchFamily="18" charset="0"/>
                            </a:rPr>
                            <a:t>Thiamethoxan</a:t>
                          </a:r>
                          <a:endParaRPr lang="es-VE" sz="2000">
                            <a:effectLst/>
                            <a:latin typeface="Times New Roman" pitchFamily="18" charset="0"/>
                            <a:ea typeface="Calibri"/>
                            <a:cs typeface="Times New Roman" pitchFamily="18" charset="0"/>
                          </a:endParaRPr>
                        </a:p>
                      </a:txBody>
                      <a:tcPr marL="68580" marR="68580" marT="0" marB="0"/>
                    </a:tc>
                    <a:tc>
                      <a:txBody>
                        <a:bodyPr/>
                        <a:lstStyle/>
                        <a:p>
                          <a:endParaRPr lang="es-ES"/>
                        </a:p>
                      </a:txBody>
                      <a:tcPr marL="68580" marR="68580" marT="0" marB="0">
                        <a:blipFill rotWithShape="1">
                          <a:blip r:embed="rId2"/>
                          <a:stretch>
                            <a:fillRect l="-189852" t="-978947" b="-238596"/>
                          </a:stretch>
                        </a:blipFill>
                      </a:tcPr>
                    </a:tc>
                    <a:extLst>
                      <a:ext uri="{0D108BD9-81ED-4DB2-BD59-A6C34878D82A}">
                        <a16:rowId xmlns:a16="http://schemas.microsoft.com/office/drawing/2014/main" xmlns:a14="http://schemas.microsoft.com/office/drawing/2010/main" xmlns="" val="10006"/>
                      </a:ext>
                    </a:extLst>
                  </a:tr>
                  <a:tr h="350520">
                    <a:tc>
                      <a:txBody>
                        <a:bodyPr/>
                        <a:lstStyle/>
                        <a:p>
                          <a:endParaRPr lang="es-ES"/>
                        </a:p>
                      </a:txBody>
                      <a:tcPr marL="68580" marR="68580" marT="0" marB="0">
                        <a:blipFill rotWithShape="1">
                          <a:blip r:embed="rId2"/>
                          <a:stretch>
                            <a:fillRect t="-1060345" r="-730909" b="-134483"/>
                          </a:stretch>
                        </a:blipFill>
                      </a:tcPr>
                    </a:tc>
                    <a:tc>
                      <a:txBody>
                        <a:bodyPr/>
                        <a:lstStyle/>
                        <a:p>
                          <a:endParaRPr lang="es-ES"/>
                        </a:p>
                      </a:txBody>
                      <a:tcPr marL="68580" marR="68580" marT="0" marB="0">
                        <a:blipFill rotWithShape="1">
                          <a:blip r:embed="rId2"/>
                          <a:stretch>
                            <a:fillRect l="-55743" t="-1060345" r="-307432" b="-134483"/>
                          </a:stretch>
                        </a:blipFill>
                      </a:tcPr>
                    </a:tc>
                    <a:tc>
                      <a:txBody>
                        <a:bodyPr/>
                        <a:lstStyle/>
                        <a:p>
                          <a:pPr algn="l">
                            <a:lnSpc>
                              <a:spcPct val="115000"/>
                            </a:lnSpc>
                            <a:spcAft>
                              <a:spcPts val="0"/>
                            </a:spcAft>
                          </a:pPr>
                          <a:r>
                            <a:rPr lang="es-ES" sz="2000">
                              <a:effectLst/>
                              <a:latin typeface="Times New Roman" pitchFamily="18" charset="0"/>
                              <a:cs typeface="Times New Roman" pitchFamily="18" charset="0"/>
                            </a:rPr>
                            <a:t>Imidacloprid</a:t>
                          </a:r>
                          <a:endParaRPr lang="es-VE" sz="2000">
                            <a:effectLst/>
                            <a:latin typeface="Times New Roman" pitchFamily="18" charset="0"/>
                            <a:ea typeface="Calibri"/>
                            <a:cs typeface="Times New Roman" pitchFamily="18" charset="0"/>
                          </a:endParaRPr>
                        </a:p>
                      </a:txBody>
                      <a:tcPr marL="68580" marR="68580" marT="0" marB="0"/>
                    </a:tc>
                    <a:tc>
                      <a:txBody>
                        <a:bodyPr/>
                        <a:lstStyle/>
                        <a:p>
                          <a:endParaRPr lang="es-ES"/>
                        </a:p>
                      </a:txBody>
                      <a:tcPr marL="68580" marR="68580" marT="0" marB="0">
                        <a:blipFill rotWithShape="1">
                          <a:blip r:embed="rId2"/>
                          <a:stretch>
                            <a:fillRect l="-189852" t="-1060345" b="-134483"/>
                          </a:stretch>
                        </a:blipFill>
                      </a:tcPr>
                    </a:tc>
                    <a:extLst>
                      <a:ext uri="{0D108BD9-81ED-4DB2-BD59-A6C34878D82A}">
                        <a16:rowId xmlns:a16="http://schemas.microsoft.com/office/drawing/2014/main" xmlns:a14="http://schemas.microsoft.com/office/drawing/2010/main" xmlns="" val="10007"/>
                      </a:ext>
                    </a:extLst>
                  </a:tr>
                  <a:tr h="350520">
                    <a:tc>
                      <a:txBody>
                        <a:bodyPr/>
                        <a:lstStyle/>
                        <a:p>
                          <a:endParaRPr lang="es-ES"/>
                        </a:p>
                      </a:txBody>
                      <a:tcPr marL="68580" marR="68580" marT="0" marB="0">
                        <a:blipFill rotWithShape="1">
                          <a:blip r:embed="rId2"/>
                          <a:stretch>
                            <a:fillRect t="-1180702" r="-730909" b="-36842"/>
                          </a:stretch>
                        </a:blipFill>
                      </a:tcPr>
                    </a:tc>
                    <a:tc>
                      <a:txBody>
                        <a:bodyPr/>
                        <a:lstStyle/>
                        <a:p>
                          <a:pPr algn="l">
                            <a:lnSpc>
                              <a:spcPct val="115000"/>
                            </a:lnSpc>
                            <a:spcAft>
                              <a:spcPts val="0"/>
                            </a:spcAft>
                          </a:pPr>
                          <a:r>
                            <a:rPr lang="es-EC" sz="2000">
                              <a:effectLst/>
                              <a:latin typeface="Times New Roman" pitchFamily="18" charset="0"/>
                              <a:cs typeface="Times New Roman" pitchFamily="18" charset="0"/>
                            </a:rPr>
                            <a:t>T</a:t>
                          </a:r>
                          <a:endParaRPr lang="es-VE" sz="200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S" sz="2000" dirty="0">
                              <a:effectLst/>
                              <a:latin typeface="Times New Roman" pitchFamily="18" charset="0"/>
                              <a:cs typeface="Times New Roman" pitchFamily="18" charset="0"/>
                            </a:rPr>
                            <a:t>Testigo absoluto</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s-EC" sz="2000" dirty="0">
                              <a:effectLst/>
                              <a:latin typeface="Times New Roman" pitchFamily="18" charset="0"/>
                              <a:cs typeface="Times New Roman" pitchFamily="18" charset="0"/>
                            </a:rPr>
                            <a:t> </a:t>
                          </a:r>
                          <a:endParaRPr lang="es-VE" sz="20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a14="http://schemas.microsoft.com/office/drawing/2010/main" xmlns="" val="10008"/>
                      </a:ext>
                    </a:extLst>
                  </a:tr>
                </a:tbl>
              </a:graphicData>
            </a:graphic>
          </p:graphicFrame>
        </mc:Fallback>
      </mc:AlternateContent>
      <p:sp>
        <p:nvSpPr>
          <p:cNvPr id="6" name="Rectangle 1"/>
          <p:cNvSpPr>
            <a:spLocks noChangeArrowheads="1"/>
          </p:cNvSpPr>
          <p:nvPr/>
        </p:nvSpPr>
        <p:spPr bwMode="auto">
          <a:xfrm>
            <a:off x="997618" y="1123842"/>
            <a:ext cx="1018099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C" sz="3400" b="1" dirty="0">
                <a:latin typeface="Times New Roman" pitchFamily="18" charset="0"/>
                <a:ea typeface="Calibri" pitchFamily="34" charset="0"/>
                <a:cs typeface="Times New Roman" pitchFamily="18" charset="0"/>
              </a:rPr>
              <a:t>Tabla 1. Tratamientos utilizados en el presente ensayo</a:t>
            </a:r>
            <a:endParaRPr lang="es-VE" sz="3400" dirty="0">
              <a:latin typeface="Times New Roman" pitchFamily="18" charset="0"/>
              <a:cs typeface="Times New Roman" pitchFamily="18" charset="0"/>
            </a:endParaRPr>
          </a:p>
          <a:p>
            <a:pPr eaLnBrk="0" fontAlgn="base" hangingPunct="0">
              <a:spcBef>
                <a:spcPct val="0"/>
              </a:spcBef>
              <a:spcAft>
                <a:spcPct val="0"/>
              </a:spcAft>
            </a:pPr>
            <a:endParaRPr lang="es-VE" sz="2400" dirty="0">
              <a:latin typeface="Times New Roman" pitchFamily="18" charset="0"/>
              <a:cs typeface="Times New Roman" pitchFamily="18" charset="0"/>
            </a:endParaRPr>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77750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337" y="1347160"/>
            <a:ext cx="11935325" cy="4137323"/>
          </a:xfrm>
        </p:spPr>
        <p:txBody>
          <a:bodyPr>
            <a:noAutofit/>
          </a:bodyPr>
          <a:lstStyle/>
          <a:p>
            <a:pPr marL="0" lvl="0" indent="0" algn="ctr">
              <a:buNone/>
            </a:pPr>
            <a:r>
              <a:rPr lang="es-ES" sz="3400" b="1" dirty="0" smtClean="0">
                <a:solidFill>
                  <a:prstClr val="black"/>
                </a:solidFill>
                <a:latin typeface="Times New Roman" pitchFamily="18" charset="0"/>
                <a:cs typeface="Times New Roman" pitchFamily="18" charset="0"/>
              </a:rPr>
              <a:t>Formulación </a:t>
            </a:r>
            <a:r>
              <a:rPr lang="es-ES" sz="3400" b="1" dirty="0">
                <a:solidFill>
                  <a:prstClr val="black"/>
                </a:solidFill>
                <a:latin typeface="Times New Roman" pitchFamily="18" charset="0"/>
                <a:cs typeface="Times New Roman" pitchFamily="18" charset="0"/>
              </a:rPr>
              <a:t>del </a:t>
            </a:r>
            <a:r>
              <a:rPr lang="es-ES" sz="3400" b="1" dirty="0" smtClean="0">
                <a:solidFill>
                  <a:prstClr val="black"/>
                </a:solidFill>
                <a:latin typeface="Times New Roman" pitchFamily="18" charset="0"/>
                <a:cs typeface="Times New Roman" pitchFamily="18" charset="0"/>
              </a:rPr>
              <a:t>Problema</a:t>
            </a:r>
          </a:p>
          <a:p>
            <a:pPr marL="0" lvl="0" indent="0" algn="ctr">
              <a:buNone/>
            </a:pPr>
            <a:endParaRPr lang="es-VE" sz="900" dirty="0">
              <a:solidFill>
                <a:prstClr val="black"/>
              </a:solidFill>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Un </a:t>
            </a:r>
            <a:r>
              <a:rPr lang="es-ES" sz="2400" dirty="0">
                <a:latin typeface="Times New Roman" pitchFamily="18" charset="0"/>
                <a:cs typeface="Times New Roman" pitchFamily="18" charset="0"/>
              </a:rPr>
              <a:t>inadecuado sistema de vigilancia fitosanitaria trae como consecuencia la introducción de plagas muchas de las cuales tienen importancia cuarentenaria como es el caso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Malloch.</a:t>
            </a:r>
          </a:p>
          <a:p>
            <a:pPr marL="0" indent="0" algn="just">
              <a:buNone/>
            </a:pPr>
            <a:endParaRPr lang="es-ES" sz="900" dirty="0">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Es </a:t>
            </a:r>
            <a:r>
              <a:rPr lang="es-ES" sz="2400" dirty="0">
                <a:latin typeface="Times New Roman" pitchFamily="18" charset="0"/>
                <a:cs typeface="Times New Roman" pitchFamily="18" charset="0"/>
              </a:rPr>
              <a:t>necesario implementar un plan de manejo para el control de la plaga, siendo este inexistente en el país ya que no hay información bibliográfica relevante para atacar el problema, por tal motivo se realizó un estudio para evaluar la eficiencia de pesticidas sintéticos y biopesticidas, en el control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Malloch. en el </a:t>
            </a:r>
            <a:r>
              <a:rPr lang="es-ES" sz="2400" dirty="0" smtClean="0">
                <a:latin typeface="Times New Roman" pitchFamily="18" charset="0"/>
                <a:cs typeface="Times New Roman" pitchFamily="18" charset="0"/>
              </a:rPr>
              <a:t>Gandul</a:t>
            </a:r>
            <a:r>
              <a:rPr lang="es-ES" sz="2400" dirty="0">
                <a:latin typeface="Times New Roman" pitchFamily="18" charset="0"/>
                <a:cs typeface="Times New Roman" pitchFamily="18" charset="0"/>
              </a:rPr>
              <a:t>.</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513107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1886" y="1686448"/>
            <a:ext cx="11403874" cy="4525963"/>
          </a:xfrm>
        </p:spPr>
        <p:txBody>
          <a:bodyPr>
            <a:normAutofit/>
          </a:bodyPr>
          <a:lstStyle/>
          <a:p>
            <a:pPr marL="0" indent="0">
              <a:buNone/>
            </a:pPr>
            <a:endParaRPr lang="es-ES" sz="2400" b="1" dirty="0">
              <a:latin typeface="Times New Roman" pitchFamily="18" charset="0"/>
              <a:cs typeface="Times New Roman" pitchFamily="18" charset="0"/>
            </a:endParaRPr>
          </a:p>
          <a:p>
            <a:pPr marL="0" indent="0" algn="ctr">
              <a:buNone/>
            </a:pPr>
            <a:r>
              <a:rPr lang="es-ES" sz="3400" b="1" dirty="0">
                <a:latin typeface="Times New Roman" pitchFamily="18" charset="0"/>
                <a:cs typeface="Times New Roman" pitchFamily="18" charset="0"/>
              </a:rPr>
              <a:t>Tipo de diseño Experimental</a:t>
            </a:r>
          </a:p>
          <a:p>
            <a:pPr marL="0" indent="0" algn="just">
              <a:buNone/>
            </a:pPr>
            <a:endParaRPr lang="es-EC" sz="2400" dirty="0">
              <a:latin typeface="Times New Roman" pitchFamily="18" charset="0"/>
              <a:cs typeface="Times New Roman" pitchFamily="18" charset="0"/>
            </a:endParaRPr>
          </a:p>
          <a:p>
            <a:pPr marL="0" indent="0" algn="just">
              <a:buNone/>
            </a:pPr>
            <a:endParaRPr lang="es-EC" sz="2400" dirty="0">
              <a:latin typeface="Times New Roman" pitchFamily="18" charset="0"/>
              <a:cs typeface="Times New Roman" pitchFamily="18" charset="0"/>
            </a:endParaRPr>
          </a:p>
          <a:p>
            <a:pPr marL="0" indent="0" algn="just">
              <a:buNone/>
            </a:pPr>
            <a:r>
              <a:rPr lang="es-EC" sz="2400" dirty="0">
                <a:latin typeface="Times New Roman" pitchFamily="18" charset="0"/>
                <a:cs typeface="Times New Roman" pitchFamily="18" charset="0"/>
              </a:rPr>
              <a:t>Se utilizó un diseño experimental de Bloques Completamente al Azar (DBCA) con siete tratamientos y cuatro repeticiones, prueba de significación de LSD Fisher (alfa=0,05), para el análisis estadístico de los resultados se utilizó el procesador INFOSTAT.ITRES.</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35513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3535" y="1713225"/>
            <a:ext cx="9614318" cy="4525963"/>
          </a:xfrm>
        </p:spPr>
        <p:txBody>
          <a:bodyPr>
            <a:normAutofit lnSpcReduction="10000"/>
          </a:bodyPr>
          <a:lstStyle/>
          <a:p>
            <a:pPr marL="0" indent="0" algn="ctr">
              <a:buNone/>
            </a:pPr>
            <a:r>
              <a:rPr lang="es-ES" sz="3400" b="1" dirty="0">
                <a:latin typeface="Times New Roman" pitchFamily="18" charset="0"/>
                <a:cs typeface="Times New Roman" pitchFamily="18" charset="0"/>
              </a:rPr>
              <a:t>Características de las Unidad Experimental:</a:t>
            </a:r>
          </a:p>
          <a:p>
            <a:pPr marL="0" indent="0">
              <a:buNone/>
            </a:pPr>
            <a:endParaRPr lang="es-ES" sz="2400" b="1"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La unidad experimental estuvo conformada por una parcela de las siguientes especificaciones:</a:t>
            </a:r>
          </a:p>
          <a:p>
            <a:pPr marL="0" indent="0">
              <a:buNone/>
            </a:pPr>
            <a:endParaRPr lang="es-VE" sz="2400" dirty="0">
              <a:latin typeface="Times New Roman" pitchFamily="18" charset="0"/>
              <a:cs typeface="Times New Roman" pitchFamily="18" charset="0"/>
            </a:endParaRPr>
          </a:p>
          <a:p>
            <a:pPr lvl="0"/>
            <a:r>
              <a:rPr lang="es-EC" sz="2400" dirty="0">
                <a:latin typeface="Times New Roman" pitchFamily="18" charset="0"/>
                <a:cs typeface="Times New Roman" pitchFamily="18" charset="0"/>
              </a:rPr>
              <a:t>Distancia de siembra: 1,5 m entre doble hilera  y 0,5 m entre planta.</a:t>
            </a:r>
            <a:endParaRPr lang="es-VE" sz="2400" dirty="0">
              <a:latin typeface="Times New Roman" pitchFamily="18" charset="0"/>
              <a:cs typeface="Times New Roman" pitchFamily="18" charset="0"/>
            </a:endParaRPr>
          </a:p>
          <a:p>
            <a:pPr lvl="0"/>
            <a:r>
              <a:rPr lang="es-EC" sz="2400" dirty="0">
                <a:latin typeface="Times New Roman" pitchFamily="18" charset="0"/>
                <a:cs typeface="Times New Roman" pitchFamily="18" charset="0"/>
              </a:rPr>
              <a:t>Tamaño de la parcela: (2 m x 1,5 m) 3 m²</a:t>
            </a:r>
            <a:endParaRPr lang="es-VE" sz="2400" dirty="0">
              <a:latin typeface="Times New Roman" pitchFamily="18" charset="0"/>
              <a:cs typeface="Times New Roman" pitchFamily="18" charset="0"/>
            </a:endParaRPr>
          </a:p>
          <a:p>
            <a:pPr lvl="0"/>
            <a:r>
              <a:rPr lang="es-EC" sz="2400" dirty="0">
                <a:latin typeface="Times New Roman" pitchFamily="18" charset="0"/>
                <a:cs typeface="Times New Roman" pitchFamily="18" charset="0"/>
              </a:rPr>
              <a:t>N° de plantas/parcela: 10</a:t>
            </a:r>
            <a:endParaRPr lang="es-VE" sz="2400" dirty="0">
              <a:latin typeface="Times New Roman" pitchFamily="18" charset="0"/>
              <a:cs typeface="Times New Roman" pitchFamily="18" charset="0"/>
            </a:endParaRPr>
          </a:p>
          <a:p>
            <a:pPr lvl="0"/>
            <a:r>
              <a:rPr lang="es-EC" sz="2400" dirty="0">
                <a:latin typeface="Times New Roman" pitchFamily="18" charset="0"/>
                <a:cs typeface="Times New Roman" pitchFamily="18" charset="0"/>
              </a:rPr>
              <a:t>N° de plantas/parcela neta: </a:t>
            </a:r>
            <a:r>
              <a:rPr lang="es-EC" sz="2400" dirty="0" smtClean="0">
                <a:latin typeface="Times New Roman" pitchFamily="18" charset="0"/>
                <a:cs typeface="Times New Roman" pitchFamily="18" charset="0"/>
              </a:rPr>
              <a:t>10</a:t>
            </a:r>
          </a:p>
          <a:p>
            <a:pPr lvl="0"/>
            <a:r>
              <a:rPr lang="es-EC" sz="2400" dirty="0" smtClean="0">
                <a:latin typeface="Times New Roman" pitchFamily="18" charset="0"/>
                <a:cs typeface="Times New Roman" pitchFamily="18" charset="0"/>
              </a:rPr>
              <a:t>N° de parcelas: 28</a:t>
            </a:r>
            <a:endParaRPr lang="es-VE" sz="2400" dirty="0">
              <a:latin typeface="Times New Roman" pitchFamily="18" charset="0"/>
              <a:cs typeface="Times New Roman" pitchFamily="18" charset="0"/>
            </a:endParaRPr>
          </a:p>
          <a:p>
            <a:pPr marL="0" indent="0">
              <a:buNone/>
            </a:pP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419080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56290" y="1830792"/>
            <a:ext cx="9673263" cy="4525963"/>
          </a:xfrm>
        </p:spPr>
        <p:txBody>
          <a:bodyPr>
            <a:normAutofit/>
          </a:bodyPr>
          <a:lstStyle/>
          <a:p>
            <a:pPr marL="0" indent="0">
              <a:buNone/>
            </a:pPr>
            <a:r>
              <a:rPr lang="es-ES" sz="3400" b="1" dirty="0">
                <a:latin typeface="Times New Roman" pitchFamily="18" charset="0"/>
                <a:cs typeface="Times New Roman" pitchFamily="18" charset="0"/>
              </a:rPr>
              <a:t>Variables Analizadas:</a:t>
            </a:r>
          </a:p>
          <a:p>
            <a:pPr marL="0" indent="0">
              <a:buNone/>
            </a:pPr>
            <a:endParaRPr lang="es-ES" sz="2400" b="1" dirty="0">
              <a:latin typeface="Times New Roman" pitchFamily="18" charset="0"/>
              <a:cs typeface="Times New Roman" pitchFamily="18" charset="0"/>
            </a:endParaRPr>
          </a:p>
          <a:p>
            <a:pPr marL="0" indent="0">
              <a:buNone/>
            </a:pPr>
            <a:endParaRPr lang="es-ES" sz="2400" b="1" dirty="0">
              <a:latin typeface="Times New Roman" pitchFamily="18" charset="0"/>
              <a:cs typeface="Times New Roman" pitchFamily="18" charset="0"/>
            </a:endParaRPr>
          </a:p>
          <a:p>
            <a:pPr marL="0" indent="0">
              <a:buNone/>
            </a:pPr>
            <a:endParaRPr lang="es-ES" sz="2400" b="1" dirty="0">
              <a:latin typeface="Times New Roman" pitchFamily="18" charset="0"/>
              <a:cs typeface="Times New Roman" pitchFamily="18" charset="0"/>
            </a:endParaRPr>
          </a:p>
          <a:p>
            <a:pPr marL="457200" indent="-457200">
              <a:buAutoNum type="arabicPeriod"/>
            </a:pPr>
            <a:r>
              <a:rPr lang="es-ES" sz="2400" dirty="0">
                <a:latin typeface="Times New Roman" pitchFamily="18" charset="0"/>
                <a:cs typeface="Times New Roman" pitchFamily="18" charset="0"/>
              </a:rPr>
              <a:t>Número de larvas vivas/vaina/planta/tratamiento</a:t>
            </a:r>
          </a:p>
          <a:p>
            <a:pPr marL="0" indent="0">
              <a:buNone/>
            </a:pPr>
            <a:endParaRPr lang="es-VE" sz="2400" dirty="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2. </a:t>
            </a:r>
            <a:r>
              <a:rPr lang="es-ES" sz="2400" dirty="0" smtClean="0">
                <a:latin typeface="Times New Roman" pitchFamily="18" charset="0"/>
                <a:cs typeface="Times New Roman" pitchFamily="18" charset="0"/>
              </a:rPr>
              <a:t>  Número </a:t>
            </a:r>
            <a:r>
              <a:rPr lang="es-ES" sz="2400" dirty="0">
                <a:latin typeface="Times New Roman" pitchFamily="18" charset="0"/>
                <a:cs typeface="Times New Roman" pitchFamily="18" charset="0"/>
              </a:rPr>
              <a:t>de larvas muertas/vaina/planta/tratamiento</a:t>
            </a:r>
            <a:endParaRPr lang="es-VE" sz="2400" dirty="0">
              <a:latin typeface="Times New Roman" pitchFamily="18" charset="0"/>
              <a:cs typeface="Times New Roman" pitchFamily="18" charset="0"/>
            </a:endParaRPr>
          </a:p>
          <a:p>
            <a:pPr marL="0" indent="0">
              <a:buNone/>
            </a:pPr>
            <a:endParaRPr lang="es-ES" sz="2400" b="1" dirty="0"/>
          </a:p>
        </p:txBody>
      </p:sp>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16264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1804338"/>
            <a:ext cx="11351623" cy="4308872"/>
          </a:xfrm>
          <a:prstGeom prst="rect">
            <a:avLst/>
          </a:prstGeom>
        </p:spPr>
        <p:txBody>
          <a:bodyPr wrap="square">
            <a:spAutoFit/>
          </a:bodyPr>
          <a:lstStyle/>
          <a:p>
            <a:pPr lvl="2" algn="ctr"/>
            <a:r>
              <a:rPr lang="es-ES" sz="3400" b="1" dirty="0">
                <a:latin typeface="Times New Roman" pitchFamily="18" charset="0"/>
                <a:cs typeface="Times New Roman" pitchFamily="18" charset="0"/>
              </a:rPr>
              <a:t>Técnicas de recolección de datos:</a:t>
            </a:r>
            <a:r>
              <a:rPr lang="es-ES" sz="2400" b="1" dirty="0">
                <a:latin typeface="Times New Roman" pitchFamily="18" charset="0"/>
                <a:cs typeface="Times New Roman" pitchFamily="18" charset="0"/>
              </a:rPr>
              <a:t> </a:t>
            </a:r>
          </a:p>
          <a:p>
            <a:pPr lvl="2" algn="just"/>
            <a:endParaRPr lang="es-ES" sz="2400" b="1" dirty="0">
              <a:latin typeface="Times New Roman" pitchFamily="18" charset="0"/>
              <a:cs typeface="Times New Roman" pitchFamily="18" charset="0"/>
            </a:endParaRPr>
          </a:p>
          <a:p>
            <a:pPr lvl="2" algn="just"/>
            <a:r>
              <a:rPr lang="es-EC" sz="2400" dirty="0" smtClean="0">
                <a:latin typeface="Times New Roman" pitchFamily="18" charset="0"/>
                <a:cs typeface="Times New Roman" pitchFamily="18" charset="0"/>
              </a:rPr>
              <a:t>Se </a:t>
            </a:r>
            <a:r>
              <a:rPr lang="es-EC" sz="2400" dirty="0">
                <a:latin typeface="Times New Roman" pitchFamily="18" charset="0"/>
                <a:cs typeface="Times New Roman" pitchFamily="18" charset="0"/>
              </a:rPr>
              <a:t>tomaron 5 plantas de la parcela neta, y se seleccionaron 5 vainas por cada estrato (tercio inferior, tercio medio y tercio superior), en cada evaluación a los 5 y 10 días de la primera aplicación y 5 Y 10 días en la segunda aplicación. </a:t>
            </a:r>
            <a:r>
              <a:rPr lang="es-ES" sz="2400" dirty="0">
                <a:latin typeface="Times New Roman" pitchFamily="18" charset="0"/>
                <a:cs typeface="Times New Roman" pitchFamily="18" charset="0"/>
              </a:rPr>
              <a:t>Se tomaron 15 vainas por planta,  que fueron separadas de la planta y colocadas en fundas de papel </a:t>
            </a:r>
            <a:r>
              <a:rPr lang="es-ES" sz="2400" dirty="0" err="1">
                <a:latin typeface="Times New Roman" pitchFamily="18" charset="0"/>
                <a:cs typeface="Times New Roman" pitchFamily="18" charset="0"/>
              </a:rPr>
              <a:t>kraft</a:t>
            </a:r>
            <a:r>
              <a:rPr lang="es-ES" sz="2400" dirty="0">
                <a:latin typeface="Times New Roman" pitchFamily="18" charset="0"/>
                <a:cs typeface="Times New Roman" pitchFamily="18" charset="0"/>
              </a:rPr>
              <a:t> y debidamente identificadas. Posteriormente las muestras recolectadas se colocaron en cajas de cartón con la finalidad de que no sufran daños durante el transporte.</a:t>
            </a:r>
            <a:endParaRPr lang="es-VE" sz="2400" dirty="0">
              <a:latin typeface="Times New Roman" pitchFamily="18" charset="0"/>
              <a:cs typeface="Times New Roman" pitchFamily="18" charset="0"/>
            </a:endParaRPr>
          </a:p>
          <a:p>
            <a:pPr lvl="2" algn="just"/>
            <a:endParaRPr lang="es-VE" sz="2400" dirty="0">
              <a:latin typeface="Times New Roman" pitchFamily="18" charset="0"/>
              <a:cs typeface="Times New Roman" pitchFamily="18" charset="0"/>
            </a:endParaRPr>
          </a:p>
          <a:p>
            <a:pPr lvl="2"/>
            <a:endParaRPr lang="es-VE" sz="24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74610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Users\Pedro Hernandez\AppData\Local\Microsoft\Windows\Temporary Internet Files\Content.Word\IMG-20180206-WA001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71785" y="2390381"/>
            <a:ext cx="2808312" cy="3312368"/>
          </a:xfrm>
          <a:prstGeom prst="rect">
            <a:avLst/>
          </a:prstGeom>
          <a:noFill/>
          <a:ln>
            <a:noFill/>
          </a:ln>
        </p:spPr>
      </p:pic>
      <p:pic>
        <p:nvPicPr>
          <p:cNvPr id="6" name="5 Imagen" descr="C:\Users\Pedro Hernandez\AppData\Local\Microsoft\Windows\Temporary Internet Files\Content.Word\IMG-20180206-WA0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083" y="2390381"/>
            <a:ext cx="2861935" cy="3312368"/>
          </a:xfrm>
          <a:prstGeom prst="rect">
            <a:avLst/>
          </a:prstGeom>
          <a:noFill/>
          <a:ln>
            <a:noFill/>
          </a:ln>
        </p:spPr>
      </p:pic>
      <p:sp>
        <p:nvSpPr>
          <p:cNvPr id="7" name="6 Rectángulo"/>
          <p:cNvSpPr/>
          <p:nvPr/>
        </p:nvSpPr>
        <p:spPr>
          <a:xfrm>
            <a:off x="2666714" y="5680717"/>
            <a:ext cx="4464748" cy="461665"/>
          </a:xfrm>
          <a:prstGeom prst="rect">
            <a:avLst/>
          </a:prstGeom>
        </p:spPr>
        <p:txBody>
          <a:bodyPr wrap="none">
            <a:spAutoFit/>
          </a:bodyPr>
          <a:lstStyle/>
          <a:p>
            <a:r>
              <a:rPr lang="es-ES" sz="2400" dirty="0">
                <a:latin typeface="Times New Roman" pitchFamily="18" charset="0"/>
                <a:cs typeface="Times New Roman" pitchFamily="18" charset="0"/>
              </a:rPr>
              <a:t>Figura 3. Recolección de muestras</a:t>
            </a:r>
            <a:r>
              <a:rPr lang="es-ES" dirty="0"/>
              <a:t>.</a:t>
            </a:r>
            <a:endParaRPr lang="es-VE" dirty="0"/>
          </a:p>
        </p:txBody>
      </p:sp>
      <p:pic>
        <p:nvPicPr>
          <p:cNvPr id="8" name="0 Imagen"/>
          <p:cNvPicPr/>
          <p:nvPr/>
        </p:nvPicPr>
        <p:blipFill>
          <a:blip r:embed="rId4">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613391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2067" y="1268764"/>
            <a:ext cx="11521439" cy="5539978"/>
          </a:xfrm>
          <a:prstGeom prst="rect">
            <a:avLst/>
          </a:prstGeom>
        </p:spPr>
        <p:txBody>
          <a:bodyPr wrap="square">
            <a:spAutoFit/>
          </a:bodyPr>
          <a:lstStyle/>
          <a:p>
            <a:pPr lvl="2" algn="just"/>
            <a:r>
              <a:rPr lang="es-ES" sz="2800" b="1" dirty="0">
                <a:latin typeface="Times New Roman" pitchFamily="18" charset="0"/>
                <a:cs typeface="Times New Roman" pitchFamily="18" charset="0"/>
              </a:rPr>
              <a:t>       </a:t>
            </a:r>
            <a:r>
              <a:rPr lang="es-ES" sz="3400" b="1" dirty="0">
                <a:latin typeface="Times New Roman" pitchFamily="18" charset="0"/>
                <a:cs typeface="Times New Roman" pitchFamily="18" charset="0"/>
              </a:rPr>
              <a:t>Técnicas de análisis de datos</a:t>
            </a:r>
          </a:p>
          <a:p>
            <a:pPr lvl="2" algn="just"/>
            <a:endParaRPr lang="es-VE" sz="2800" dirty="0">
              <a:latin typeface="Times New Roman" pitchFamily="18" charset="0"/>
              <a:cs typeface="Times New Roman" pitchFamily="18" charset="0"/>
            </a:endParaRPr>
          </a:p>
          <a:p>
            <a:pPr lvl="2" algn="just"/>
            <a:r>
              <a:rPr lang="es-EC" sz="2400" dirty="0" smtClean="0">
                <a:latin typeface="Times New Roman" pitchFamily="18" charset="0"/>
                <a:cs typeface="Times New Roman" pitchFamily="18" charset="0"/>
              </a:rPr>
              <a:t>Se </a:t>
            </a:r>
            <a:r>
              <a:rPr lang="es-EC" sz="2400" dirty="0">
                <a:latin typeface="Times New Roman" pitchFamily="18" charset="0"/>
                <a:cs typeface="Times New Roman" pitchFamily="18" charset="0"/>
              </a:rPr>
              <a:t>tomaron 5 plantas por parcela</a:t>
            </a:r>
            <a:r>
              <a:rPr lang="es-ES" sz="2400" dirty="0">
                <a:latin typeface="Times New Roman" pitchFamily="18" charset="0"/>
                <a:cs typeface="Times New Roman" pitchFamily="18" charset="0"/>
              </a:rPr>
              <a:t>, que fueron llevadas al laboratorio donde se realizó la apertura de vainas, las cuales se abrieron  con un estilete  </a:t>
            </a:r>
            <a:r>
              <a:rPr lang="es-EC" sz="2400" dirty="0">
                <a:latin typeface="Times New Roman" pitchFamily="18" charset="0"/>
                <a:cs typeface="Times New Roman" pitchFamily="18" charset="0"/>
              </a:rPr>
              <a:t>y se evaluó la presencia o ausencia de larvas en las vainas, </a:t>
            </a:r>
            <a:r>
              <a:rPr lang="es-ES" sz="2400" dirty="0">
                <a:latin typeface="Times New Roman" pitchFamily="18" charset="0"/>
                <a:cs typeface="Times New Roman" pitchFamily="18" charset="0"/>
              </a:rPr>
              <a:t>se contabilizaron las larvas presentes por vaina y por tratamiento, luego de las aplicaciones; se contabilizaron larvas muertas y vivas </a:t>
            </a:r>
            <a:r>
              <a:rPr lang="es-EC" sz="2400" dirty="0">
                <a:latin typeface="Times New Roman" pitchFamily="18" charset="0"/>
                <a:cs typeface="Times New Roman" pitchFamily="18" charset="0"/>
              </a:rPr>
              <a:t>utilizando un microscopio marca LEICA S4E</a:t>
            </a:r>
            <a:r>
              <a:rPr lang="es-ES" sz="2400" dirty="0">
                <a:latin typeface="Times New Roman" pitchFamily="18" charset="0"/>
                <a:cs typeface="Times New Roman" pitchFamily="18" charset="0"/>
              </a:rPr>
              <a:t>, todos los datos ingresaron, al formulario de laboratorio</a:t>
            </a:r>
            <a:r>
              <a:rPr lang="es-EC" sz="2400" dirty="0" smtClean="0">
                <a:latin typeface="Times New Roman" pitchFamily="18" charset="0"/>
                <a:cs typeface="Times New Roman" pitchFamily="18" charset="0"/>
              </a:rPr>
              <a:t>.</a:t>
            </a:r>
          </a:p>
          <a:p>
            <a:pPr lvl="2" algn="just"/>
            <a:endParaRPr lang="es-EC" sz="2400" dirty="0">
              <a:latin typeface="Times New Roman" pitchFamily="18" charset="0"/>
              <a:cs typeface="Times New Roman" pitchFamily="18" charset="0"/>
            </a:endParaRPr>
          </a:p>
          <a:p>
            <a:pPr lvl="2" algn="just"/>
            <a:r>
              <a:rPr lang="es-EC" sz="2400" dirty="0">
                <a:latin typeface="Times New Roman" pitchFamily="18" charset="0"/>
                <a:cs typeface="Times New Roman" pitchFamily="18" charset="0"/>
              </a:rPr>
              <a:t>El informe técnico sobre la investigación se estructuró según normas establecidas de redacción técnica y con análisis estadístico recomendado para este tipo de investigación (prueba de significación de LSD Fisher (alfa=0,05), para el análisis estadístico de los resultados se utilizó el procesador INFOSTAT.ITRES</a:t>
            </a:r>
            <a:endParaRPr lang="es-VE" sz="2400" dirty="0">
              <a:latin typeface="Times New Roman" pitchFamily="18" charset="0"/>
              <a:cs typeface="Times New Roman" pitchFamily="18" charset="0"/>
            </a:endParaRPr>
          </a:p>
          <a:p>
            <a:pPr lvl="2"/>
            <a:endParaRPr lang="es-VE" sz="28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115181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F:\Fotos sergio\DSC000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708" y="1318354"/>
            <a:ext cx="2448272" cy="2400143"/>
          </a:xfrm>
          <a:prstGeom prst="rect">
            <a:avLst/>
          </a:prstGeom>
          <a:noFill/>
          <a:ln>
            <a:noFill/>
          </a:ln>
        </p:spPr>
      </p:pic>
      <p:pic>
        <p:nvPicPr>
          <p:cNvPr id="6" name="5 Imagen" descr="F:\Fotos sergio\DSC000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714" y="3729450"/>
            <a:ext cx="2592289" cy="2066925"/>
          </a:xfrm>
          <a:prstGeom prst="rect">
            <a:avLst/>
          </a:prstGeom>
          <a:noFill/>
          <a:ln>
            <a:noFill/>
          </a:ln>
        </p:spPr>
      </p:pic>
      <p:pic>
        <p:nvPicPr>
          <p:cNvPr id="7" name="6 Imagen" descr="F:\Fotos sergio\DSC0004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1962" y="3729449"/>
            <a:ext cx="2646026" cy="2106436"/>
          </a:xfrm>
          <a:prstGeom prst="rect">
            <a:avLst/>
          </a:prstGeom>
          <a:noFill/>
          <a:ln>
            <a:noFill/>
          </a:ln>
        </p:spPr>
      </p:pic>
      <p:sp>
        <p:nvSpPr>
          <p:cNvPr id="8" name="7 Rectángulo"/>
          <p:cNvSpPr/>
          <p:nvPr/>
        </p:nvSpPr>
        <p:spPr>
          <a:xfrm>
            <a:off x="2623955" y="5796697"/>
            <a:ext cx="7252404" cy="830997"/>
          </a:xfrm>
          <a:prstGeom prst="rect">
            <a:avLst/>
          </a:prstGeom>
        </p:spPr>
        <p:txBody>
          <a:bodyPr wrap="square">
            <a:spAutoFit/>
          </a:bodyPr>
          <a:lstStyle/>
          <a:p>
            <a:r>
              <a:rPr lang="es-VE" sz="2400" dirty="0">
                <a:latin typeface="Times New Roman" pitchFamily="18" charset="0"/>
                <a:cs typeface="Times New Roman" pitchFamily="18" charset="0"/>
              </a:rPr>
              <a:t>Figura 4. Presencia o ausencia de larvas vivas o muertas por vaina.</a:t>
            </a:r>
          </a:p>
        </p:txBody>
      </p:sp>
      <p:pic>
        <p:nvPicPr>
          <p:cNvPr id="9" name="0 Imagen"/>
          <p:cNvPicPr/>
          <p:nvPr/>
        </p:nvPicPr>
        <p:blipFill>
          <a:blip r:embed="rId5">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97296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1593" y="1409793"/>
            <a:ext cx="9869582" cy="5147400"/>
          </a:xfrm>
        </p:spPr>
        <p:txBody>
          <a:bodyPr>
            <a:normAutofit/>
          </a:bodyPr>
          <a:lstStyle/>
          <a:p>
            <a:pPr marL="0" indent="0">
              <a:buNone/>
            </a:pPr>
            <a:r>
              <a:rPr lang="es-ES" sz="2400" b="1" dirty="0">
                <a:latin typeface="Times New Roman" pitchFamily="18" charset="0"/>
                <a:cs typeface="Times New Roman" pitchFamily="18" charset="0"/>
              </a:rPr>
              <a:t>RESULTADOS DE LA INVESTIGACIÓN</a:t>
            </a:r>
          </a:p>
          <a:p>
            <a:pPr marL="0" indent="0">
              <a:buNone/>
            </a:pPr>
            <a:endParaRPr lang="es-ES" sz="2400" b="1" dirty="0">
              <a:latin typeface="Times New Roman" pitchFamily="18" charset="0"/>
              <a:cs typeface="Times New Roman" pitchFamily="18" charset="0"/>
            </a:endParaRPr>
          </a:p>
          <a:p>
            <a:pPr marL="0" indent="0">
              <a:buNone/>
            </a:pPr>
            <a:r>
              <a:rPr lang="es-ES" sz="2400" b="1" dirty="0">
                <a:latin typeface="Times New Roman" pitchFamily="18" charset="0"/>
                <a:cs typeface="Times New Roman" pitchFamily="18" charset="0"/>
              </a:rPr>
              <a:t>Análisis de los resultados</a:t>
            </a:r>
          </a:p>
          <a:p>
            <a:pPr marL="0" indent="0">
              <a:buNone/>
            </a:pPr>
            <a:r>
              <a:rPr lang="es-ES" sz="2400" b="1" dirty="0"/>
              <a:t>Tabla 2</a:t>
            </a:r>
            <a:endParaRPr lang="es-VE" sz="2400" dirty="0"/>
          </a:p>
          <a:p>
            <a:pPr marL="0" indent="0" algn="just">
              <a:buNone/>
            </a:pPr>
            <a:r>
              <a:rPr lang="es-ES" sz="2000" b="1" dirty="0">
                <a:latin typeface="Times New Roman" pitchFamily="18" charset="0"/>
                <a:cs typeface="Times New Roman" pitchFamily="18" charset="0"/>
              </a:rPr>
              <a:t>Prueba de hipótesis secuenciales para analizar el efecto de los tratamientos y número de evaluación en la variable dependiente número de larvas vivas/vaina.</a:t>
            </a:r>
            <a:endParaRPr lang="es-VE" sz="2000" dirty="0">
              <a:latin typeface="Times New Roman" pitchFamily="18" charset="0"/>
              <a:cs typeface="Times New Roman" pitchFamily="18" charset="0"/>
            </a:endParaRPr>
          </a:p>
          <a:p>
            <a:pPr marL="0" indent="0">
              <a:buNone/>
            </a:pPr>
            <a:endParaRPr lang="es-VE" sz="2400" dirty="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691250638"/>
              </p:ext>
            </p:extLst>
          </p:nvPr>
        </p:nvGraphicFramePr>
        <p:xfrm>
          <a:off x="2253126" y="4180930"/>
          <a:ext cx="7704854" cy="2103120"/>
        </p:xfrm>
        <a:graphic>
          <a:graphicData uri="http://schemas.openxmlformats.org/drawingml/2006/table">
            <a:tbl>
              <a:tblPr firstRow="1" firstCol="1" bandRow="1">
                <a:tableStyleId>{5C22544A-7EE6-4342-B048-85BDC9FD1C3A}</a:tableStyleId>
              </a:tblPr>
              <a:tblGrid>
                <a:gridCol w="302433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2">
                  <a:extLst>
                    <a:ext uri="{9D8B030D-6E8A-4147-A177-3AD203B41FA5}">
                      <a16:colId xmlns:a16="http://schemas.microsoft.com/office/drawing/2014/main" xmlns="" val="20003"/>
                    </a:ext>
                  </a:extLst>
                </a:gridCol>
              </a:tblGrid>
              <a:tr h="217170">
                <a:tc>
                  <a:txBody>
                    <a:bodyPr/>
                    <a:lstStyle/>
                    <a:p>
                      <a:pPr algn="ctr">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err="1">
                          <a:effectLst/>
                          <a:latin typeface="Times New Roman" pitchFamily="18" charset="0"/>
                          <a:cs typeface="Times New Roman" pitchFamily="18" charset="0"/>
                        </a:rPr>
                        <a:t>numDF</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F-value</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p-value</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s-ES" sz="2000" dirty="0">
                          <a:effectLst/>
                          <a:latin typeface="Times New Roman" pitchFamily="18" charset="0"/>
                          <a:cs typeface="Times New Roman" pitchFamily="18" charset="0"/>
                        </a:rPr>
                        <a:t>(</a:t>
                      </a:r>
                      <a:r>
                        <a:rPr lang="es-ES" sz="2000" dirty="0" err="1">
                          <a:effectLst/>
                          <a:latin typeface="Times New Roman" pitchFamily="18" charset="0"/>
                          <a:cs typeface="Times New Roman" pitchFamily="18" charset="0"/>
                        </a:rPr>
                        <a:t>Intercept</a:t>
                      </a:r>
                      <a:r>
                        <a:rPr lang="es-ES" sz="2000" dirty="0">
                          <a:effectLst/>
                          <a:latin typeface="Times New Roman" pitchFamily="18" charset="0"/>
                          <a:cs typeface="Times New Roman" pitchFamily="18" charset="0"/>
                        </a:rPr>
                        <a:t>)</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1</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4230.91</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&lt;0.0001</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s-ES" sz="2000" dirty="0">
                          <a:effectLst/>
                          <a:latin typeface="Times New Roman" pitchFamily="18" charset="0"/>
                          <a:cs typeface="Times New Roman" pitchFamily="18" charset="0"/>
                        </a:rPr>
                        <a:t>N° EVALUACIÓN</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4</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66.65</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&lt;0.0001</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s-ES" sz="2000" dirty="0">
                          <a:effectLst/>
                          <a:latin typeface="Times New Roman" pitchFamily="18" charset="0"/>
                          <a:cs typeface="Times New Roman" pitchFamily="18" charset="0"/>
                        </a:rPr>
                        <a:t>TRATAMIENTO</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6</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17.63</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&lt;0.0001</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s-ES" sz="2000" dirty="0" err="1">
                          <a:effectLst/>
                          <a:latin typeface="Times New Roman" pitchFamily="18" charset="0"/>
                          <a:cs typeface="Times New Roman" pitchFamily="18" charset="0"/>
                        </a:rPr>
                        <a:t>N°.EVALUACIÓN:TRAT</a:t>
                      </a:r>
                      <a:r>
                        <a:rPr lang="es-ES" sz="2000" dirty="0">
                          <a:effectLst/>
                          <a:latin typeface="Times New Roman" pitchFamily="18" charset="0"/>
                          <a:cs typeface="Times New Roman" pitchFamily="18" charset="0"/>
                        </a:rPr>
                        <a:t>.</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24</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1.53</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0.0745</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bl>
          </a:graphicData>
        </a:graphic>
      </p:graphicFrame>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298740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2279577" y="3356992"/>
          <a:ext cx="7560839" cy="2523744"/>
        </p:xfrm>
        <a:graphic>
          <a:graphicData uri="http://schemas.openxmlformats.org/drawingml/2006/table">
            <a:tbl>
              <a:tblPr firstRow="1" firstCol="1" bandRow="1">
                <a:tableStyleId>{5C22544A-7EE6-4342-B048-85BDC9FD1C3A}</a:tableStyleId>
              </a:tblPr>
              <a:tblGrid>
                <a:gridCol w="2306891">
                  <a:extLst>
                    <a:ext uri="{9D8B030D-6E8A-4147-A177-3AD203B41FA5}">
                      <a16:colId xmlns:a16="http://schemas.microsoft.com/office/drawing/2014/main" xmlns="" val="20000"/>
                    </a:ext>
                  </a:extLst>
                </a:gridCol>
                <a:gridCol w="1266305">
                  <a:extLst>
                    <a:ext uri="{9D8B030D-6E8A-4147-A177-3AD203B41FA5}">
                      <a16:colId xmlns:a16="http://schemas.microsoft.com/office/drawing/2014/main" xmlns="" val="20001"/>
                    </a:ext>
                  </a:extLst>
                </a:gridCol>
                <a:gridCol w="1157909">
                  <a:extLst>
                    <a:ext uri="{9D8B030D-6E8A-4147-A177-3AD203B41FA5}">
                      <a16:colId xmlns:a16="http://schemas.microsoft.com/office/drawing/2014/main" xmlns="" val="20002"/>
                    </a:ext>
                  </a:extLst>
                </a:gridCol>
                <a:gridCol w="649091">
                  <a:extLst>
                    <a:ext uri="{9D8B030D-6E8A-4147-A177-3AD203B41FA5}">
                      <a16:colId xmlns:a16="http://schemas.microsoft.com/office/drawing/2014/main" xmlns="" val="20003"/>
                    </a:ext>
                  </a:extLst>
                </a:gridCol>
                <a:gridCol w="726881">
                  <a:extLst>
                    <a:ext uri="{9D8B030D-6E8A-4147-A177-3AD203B41FA5}">
                      <a16:colId xmlns:a16="http://schemas.microsoft.com/office/drawing/2014/main" xmlns="" val="20004"/>
                    </a:ext>
                  </a:extLst>
                </a:gridCol>
                <a:gridCol w="726881">
                  <a:extLst>
                    <a:ext uri="{9D8B030D-6E8A-4147-A177-3AD203B41FA5}">
                      <a16:colId xmlns:a16="http://schemas.microsoft.com/office/drawing/2014/main" xmlns="" val="20005"/>
                    </a:ext>
                  </a:extLst>
                </a:gridCol>
                <a:gridCol w="726881">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s-ES" sz="2400" dirty="0">
                          <a:effectLst/>
                          <a:latin typeface="Times New Roman" pitchFamily="18" charset="0"/>
                          <a:cs typeface="Times New Roman" pitchFamily="18" charset="0"/>
                        </a:rPr>
                        <a:t>N° Evaluación</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Medias</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E.E</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s-ES" sz="2400" dirty="0">
                          <a:effectLst/>
                          <a:latin typeface="Times New Roman" pitchFamily="18" charset="0"/>
                          <a:cs typeface="Times New Roman" pitchFamily="18" charset="0"/>
                        </a:rPr>
                        <a:t>1</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3.88</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A</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2.62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3</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2.32</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4</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2.26</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0.09</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D</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5</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2.02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D</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1919536" y="1484785"/>
            <a:ext cx="847110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400" b="1" dirty="0">
                <a:latin typeface="Times New Roman" pitchFamily="18" charset="0"/>
                <a:ea typeface="Calibri" pitchFamily="34" charset="0"/>
                <a:cs typeface="Times New Roman" pitchFamily="18" charset="0"/>
              </a:rPr>
              <a:t>Tabla 3</a:t>
            </a:r>
            <a:endParaRPr lang="es-VE" sz="2400" dirty="0">
              <a:latin typeface="Times New Roman" pitchFamily="18" charset="0"/>
              <a:cs typeface="Times New Roman" pitchFamily="18" charset="0"/>
            </a:endParaRPr>
          </a:p>
          <a:p>
            <a:pPr algn="just" eaLnBrk="0" fontAlgn="base" hangingPunct="0">
              <a:spcBef>
                <a:spcPct val="0"/>
              </a:spcBef>
              <a:spcAft>
                <a:spcPct val="0"/>
              </a:spcAft>
            </a:pPr>
            <a:r>
              <a:rPr lang="es-ES" sz="2400" b="1" dirty="0">
                <a:latin typeface="Times New Roman" pitchFamily="18" charset="0"/>
                <a:ea typeface="Calibri" pitchFamily="34" charset="0"/>
                <a:cs typeface="Times New Roman" pitchFamily="18" charset="0"/>
              </a:rPr>
              <a:t>Medias ajustadas y errores estándares para número de evaluación en la variable dependiente número de larvas vivas/ vaina</a:t>
            </a:r>
            <a:r>
              <a:rPr lang="es-ES" sz="1200" b="1" dirty="0">
                <a:latin typeface="Times New Roman" pitchFamily="18" charset="0"/>
                <a:ea typeface="Calibri" pitchFamily="34" charset="0"/>
                <a:cs typeface="Times New Roman" pitchFamily="18" charset="0"/>
              </a:rPr>
              <a:t>.</a:t>
            </a:r>
            <a:endParaRPr lang="es-VE" sz="900" dirty="0">
              <a:latin typeface="Arial" pitchFamily="34" charset="0"/>
              <a:cs typeface="Arial" pitchFamily="34" charset="0"/>
            </a:endParaRPr>
          </a:p>
          <a:p>
            <a:pPr eaLnBrk="0" fontAlgn="base" hangingPunct="0">
              <a:spcBef>
                <a:spcPct val="0"/>
              </a:spcBef>
              <a:spcAft>
                <a:spcPct val="0"/>
              </a:spcAft>
            </a:pPr>
            <a:endParaRPr lang="es-VE" dirty="0">
              <a:latin typeface="Arial" pitchFamily="34" charset="0"/>
              <a:cs typeface="Arial" pitchFamily="34" charset="0"/>
            </a:endParaRPr>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517353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nvPr>
        </p:nvGraphicFramePr>
        <p:xfrm>
          <a:off x="2698976" y="2852936"/>
          <a:ext cx="6840758" cy="3364992"/>
        </p:xfrm>
        <a:graphic>
          <a:graphicData uri="http://schemas.openxmlformats.org/drawingml/2006/table">
            <a:tbl>
              <a:tblPr firstRow="1" firstCol="1" bandRow="1">
                <a:tableStyleId>{5C22544A-7EE6-4342-B048-85BDC9FD1C3A}</a:tableStyleId>
              </a:tblPr>
              <a:tblGrid>
                <a:gridCol w="2087187">
                  <a:extLst>
                    <a:ext uri="{9D8B030D-6E8A-4147-A177-3AD203B41FA5}">
                      <a16:colId xmlns:a16="http://schemas.microsoft.com/office/drawing/2014/main" xmlns="" val="20000"/>
                    </a:ext>
                  </a:extLst>
                </a:gridCol>
                <a:gridCol w="1145703">
                  <a:extLst>
                    <a:ext uri="{9D8B030D-6E8A-4147-A177-3AD203B41FA5}">
                      <a16:colId xmlns:a16="http://schemas.microsoft.com/office/drawing/2014/main" xmlns="" val="20001"/>
                    </a:ext>
                  </a:extLst>
                </a:gridCol>
                <a:gridCol w="1047631">
                  <a:extLst>
                    <a:ext uri="{9D8B030D-6E8A-4147-A177-3AD203B41FA5}">
                      <a16:colId xmlns:a16="http://schemas.microsoft.com/office/drawing/2014/main" xmlns="" val="20002"/>
                    </a:ext>
                  </a:extLst>
                </a:gridCol>
                <a:gridCol w="587275">
                  <a:extLst>
                    <a:ext uri="{9D8B030D-6E8A-4147-A177-3AD203B41FA5}">
                      <a16:colId xmlns:a16="http://schemas.microsoft.com/office/drawing/2014/main" xmlns="" val="20003"/>
                    </a:ext>
                  </a:extLst>
                </a:gridCol>
                <a:gridCol w="657654">
                  <a:extLst>
                    <a:ext uri="{9D8B030D-6E8A-4147-A177-3AD203B41FA5}">
                      <a16:colId xmlns:a16="http://schemas.microsoft.com/office/drawing/2014/main" xmlns="" val="20004"/>
                    </a:ext>
                  </a:extLst>
                </a:gridCol>
                <a:gridCol w="657654">
                  <a:extLst>
                    <a:ext uri="{9D8B030D-6E8A-4147-A177-3AD203B41FA5}">
                      <a16:colId xmlns:a16="http://schemas.microsoft.com/office/drawing/2014/main" xmlns="" val="20005"/>
                    </a:ext>
                  </a:extLst>
                </a:gridCol>
                <a:gridCol w="657654">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s-ES" sz="2400" dirty="0">
                          <a:effectLst/>
                          <a:latin typeface="Times New Roman" pitchFamily="18" charset="0"/>
                          <a:cs typeface="Times New Roman" pitchFamily="18" charset="0"/>
                        </a:rPr>
                        <a:t>N° Evaluación</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Medias</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E.E</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s-ES" sz="2400" dirty="0">
                          <a:effectLst/>
                          <a:latin typeface="Times New Roman" pitchFamily="18" charset="0"/>
                          <a:cs typeface="Times New Roman" pitchFamily="18" charset="0"/>
                        </a:rPr>
                        <a:t>7</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3.44</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A</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4</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2.70</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s-ES" sz="2400" dirty="0">
                          <a:effectLst/>
                          <a:latin typeface="Times New Roman" pitchFamily="18" charset="0"/>
                          <a:cs typeface="Times New Roman" pitchFamily="18" charset="0"/>
                        </a:rPr>
                        <a:t>1</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2.66</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2.64</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3</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2.63</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5"/>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6</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2.29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6"/>
                  </a:ext>
                </a:extLst>
              </a:tr>
              <a:tr h="0">
                <a:tc>
                  <a:txBody>
                    <a:bodyPr/>
                    <a:lstStyle/>
                    <a:p>
                      <a:pPr algn="ctr">
                        <a:lnSpc>
                          <a:spcPct val="115000"/>
                        </a:lnSpc>
                        <a:spcAft>
                          <a:spcPts val="0"/>
                        </a:spcAft>
                      </a:pPr>
                      <a:r>
                        <a:rPr lang="es-ES" sz="2400">
                          <a:effectLst/>
                          <a:latin typeface="Times New Roman" pitchFamily="18" charset="0"/>
                          <a:cs typeface="Times New Roman" pitchFamily="18" charset="0"/>
                        </a:rPr>
                        <a:t>5</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1.99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0.11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D</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6" name="Rectangle 1"/>
          <p:cNvSpPr>
            <a:spLocks noGrp="1" noChangeArrowheads="1"/>
          </p:cNvSpPr>
          <p:nvPr>
            <p:ph type="ctrTitle"/>
          </p:nvPr>
        </p:nvSpPr>
        <p:spPr bwMode="auto">
          <a:xfrm>
            <a:off x="2448063" y="1124745"/>
            <a:ext cx="734258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indent="449263" algn="l" fontAlgn="base">
              <a:lnSpc>
                <a:spcPct val="100000"/>
              </a:lnSpc>
              <a:spcAft>
                <a:spcPct val="0"/>
              </a:spcAft>
            </a:pPr>
            <a:r>
              <a:rPr lang="es-ES" sz="2400" b="1" dirty="0">
                <a:latin typeface="Times New Roman" pitchFamily="18" charset="0"/>
                <a:ea typeface="Calibri" pitchFamily="34" charset="0"/>
                <a:cs typeface="Times New Roman" pitchFamily="18" charset="0"/>
              </a:rPr>
              <a:t>Tabla 4</a:t>
            </a:r>
            <a:endParaRPr lang="es-VE" sz="2400" dirty="0">
              <a:latin typeface="Times New Roman" pitchFamily="18" charset="0"/>
              <a:cs typeface="Times New Roman" pitchFamily="18" charset="0"/>
            </a:endParaRPr>
          </a:p>
          <a:p>
            <a:pPr indent="449263" algn="l" eaLnBrk="0" fontAlgn="base" hangingPunct="0">
              <a:lnSpc>
                <a:spcPct val="100000"/>
              </a:lnSpc>
              <a:spcAft>
                <a:spcPct val="0"/>
              </a:spcAft>
            </a:pPr>
            <a:r>
              <a:rPr lang="es-ES" sz="2400" b="1" dirty="0">
                <a:latin typeface="Times New Roman" pitchFamily="18" charset="0"/>
                <a:ea typeface="Calibri" pitchFamily="34" charset="0"/>
                <a:cs typeface="Times New Roman" pitchFamily="18" charset="0"/>
              </a:rPr>
              <a:t>Medias ajustadas y errores estándares para tratamientos, en la variable dependiente de Número de larvas vivas/ vaina.</a:t>
            </a:r>
            <a:endParaRPr lang="es-VE" sz="2400" dirty="0">
              <a:latin typeface="Times New Roman" pitchFamily="18" charset="0"/>
              <a:cs typeface="Times New Roman" pitchFamily="18" charset="0"/>
            </a:endParaRPr>
          </a:p>
          <a:p>
            <a:pPr indent="449263" algn="l" eaLnBrk="0" fontAlgn="base" hangingPunct="0">
              <a:lnSpc>
                <a:spcPct val="100000"/>
              </a:lnSpc>
              <a:spcAft>
                <a:spcPct val="0"/>
              </a:spcAft>
            </a:pPr>
            <a:endParaRPr lang="es-VE" sz="1800" dirty="0">
              <a:latin typeface="Arial" pitchFamily="34" charset="0"/>
              <a:cs typeface="Arial" pitchFamily="34" charset="0"/>
            </a:endParaRPr>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89083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471402"/>
            <a:ext cx="11518232" cy="5458785"/>
          </a:xfrm>
        </p:spPr>
        <p:txBody>
          <a:bodyPr>
            <a:normAutofit fontScale="92500" lnSpcReduction="20000"/>
          </a:bodyPr>
          <a:lstStyle/>
          <a:p>
            <a:pPr marL="0" lvl="0" indent="0" algn="ctr">
              <a:buNone/>
            </a:pPr>
            <a:r>
              <a:rPr lang="es-ES" sz="3700" b="1" dirty="0" smtClean="0">
                <a:solidFill>
                  <a:prstClr val="black"/>
                </a:solidFill>
                <a:latin typeface="Times New Roman" pitchFamily="18" charset="0"/>
                <a:cs typeface="Times New Roman" pitchFamily="18" charset="0"/>
              </a:rPr>
              <a:t>Antecedentes</a:t>
            </a:r>
          </a:p>
          <a:p>
            <a:pPr marL="0" lvl="0" indent="0" algn="just">
              <a:buNone/>
            </a:pPr>
            <a:endParaRPr lang="es-ES" sz="1200" b="1" dirty="0">
              <a:solidFill>
                <a:prstClr val="black"/>
              </a:solidFill>
              <a:latin typeface="Times New Roman" pitchFamily="18" charset="0"/>
              <a:cs typeface="Times New Roman" pitchFamily="18" charset="0"/>
            </a:endParaRPr>
          </a:p>
          <a:p>
            <a:pPr marL="0" indent="0" algn="just">
              <a:buNone/>
            </a:pPr>
            <a:r>
              <a:rPr lang="es-ES" sz="2600" dirty="0" smtClean="0">
                <a:latin typeface="Times New Roman" pitchFamily="18" charset="0"/>
                <a:cs typeface="Times New Roman" pitchFamily="18" charset="0"/>
              </a:rPr>
              <a:t>El gandul (</a:t>
            </a:r>
            <a:r>
              <a:rPr lang="es-ES" sz="2600" i="1" dirty="0" err="1" smtClean="0">
                <a:latin typeface="Times New Roman" pitchFamily="18" charset="0"/>
                <a:cs typeface="Times New Roman" pitchFamily="18" charset="0"/>
              </a:rPr>
              <a:t>Cajanus</a:t>
            </a:r>
            <a:r>
              <a:rPr lang="es-ES" sz="2600" i="1" dirty="0" smtClean="0">
                <a:latin typeface="Times New Roman" pitchFamily="18" charset="0"/>
                <a:cs typeface="Times New Roman" pitchFamily="18" charset="0"/>
              </a:rPr>
              <a:t> </a:t>
            </a:r>
            <a:r>
              <a:rPr lang="es-ES" sz="2600" i="1" dirty="0" err="1" smtClean="0">
                <a:latin typeface="Times New Roman" pitchFamily="18" charset="0"/>
                <a:cs typeface="Times New Roman" pitchFamily="18" charset="0"/>
              </a:rPr>
              <a:t>cajan</a:t>
            </a:r>
            <a:r>
              <a:rPr lang="es-ES" sz="2600" dirty="0" smtClean="0">
                <a:latin typeface="Times New Roman" pitchFamily="18" charset="0"/>
                <a:cs typeface="Times New Roman" pitchFamily="18" charset="0"/>
              </a:rPr>
              <a:t> DC.) es una leguminosa importante en zonas semiáridas tropicales y subtropicales del mundo. a nivel mundial se cultivan 4.92 millones de </a:t>
            </a:r>
            <a:r>
              <a:rPr lang="es-ES" sz="2600" dirty="0">
                <a:latin typeface="Times New Roman" pitchFamily="18" charset="0"/>
                <a:cs typeface="Times New Roman" pitchFamily="18" charset="0"/>
              </a:rPr>
              <a:t>h</a:t>
            </a:r>
            <a:r>
              <a:rPr lang="es-ES" sz="2600" dirty="0" smtClean="0">
                <a:latin typeface="Times New Roman" pitchFamily="18" charset="0"/>
                <a:cs typeface="Times New Roman" pitchFamily="18" charset="0"/>
              </a:rPr>
              <a:t>as</a:t>
            </a:r>
            <a:r>
              <a:rPr lang="es-ES" sz="2600" dirty="0" smtClean="0">
                <a:latin typeface="Times New Roman" pitchFamily="18" charset="0"/>
                <a:cs typeface="Times New Roman" pitchFamily="18" charset="0"/>
              </a:rPr>
              <a:t>, y de esto 72.7 % se encuentran en India.</a:t>
            </a:r>
          </a:p>
          <a:p>
            <a:pPr marL="0" indent="0" algn="just">
              <a:buNone/>
            </a:pPr>
            <a:endParaRPr lang="es-ES" sz="2600" dirty="0">
              <a:latin typeface="Times New Roman" pitchFamily="18" charset="0"/>
              <a:cs typeface="Times New Roman" pitchFamily="18" charset="0"/>
            </a:endParaRPr>
          </a:p>
          <a:p>
            <a:pPr marL="0" indent="0" algn="just">
              <a:buNone/>
            </a:pPr>
            <a:r>
              <a:rPr lang="es-ES" sz="2600" dirty="0">
                <a:latin typeface="Times New Roman" pitchFamily="18" charset="0"/>
                <a:cs typeface="Times New Roman" pitchFamily="18" charset="0"/>
              </a:rPr>
              <a:t>El </a:t>
            </a:r>
            <a:r>
              <a:rPr lang="es-ES" sz="2600" dirty="0" smtClean="0">
                <a:latin typeface="Times New Roman" pitchFamily="18" charset="0"/>
                <a:cs typeface="Times New Roman" pitchFamily="18" charset="0"/>
              </a:rPr>
              <a:t>gandul </a:t>
            </a:r>
            <a:r>
              <a:rPr lang="es-ES" sz="2600" dirty="0">
                <a:latin typeface="Times New Roman" pitchFamily="18" charset="0"/>
                <a:cs typeface="Times New Roman" pitchFamily="18" charset="0"/>
              </a:rPr>
              <a:t>es cultivado en 22 países: Asia, Myanmar (560.000 ha), China (150 000 ha) y Nepal (20.000 ha</a:t>
            </a:r>
            <a:r>
              <a:rPr lang="es-ES" sz="2600" dirty="0" smtClean="0">
                <a:latin typeface="Times New Roman" pitchFamily="18" charset="0"/>
                <a:cs typeface="Times New Roman" pitchFamily="18" charset="0"/>
              </a:rPr>
              <a:t>) África</a:t>
            </a:r>
            <a:r>
              <a:rPr lang="es-ES" sz="2600" dirty="0">
                <a:latin typeface="Times New Roman" pitchFamily="18" charset="0"/>
                <a:cs typeface="Times New Roman" pitchFamily="18" charset="0"/>
              </a:rPr>
              <a:t>: Kenia, Malawi, Uganda, Mozambique y Tanzania producen cantidades considerables de guandul.</a:t>
            </a:r>
          </a:p>
          <a:p>
            <a:pPr marL="0" indent="0" algn="just">
              <a:buNone/>
            </a:pPr>
            <a:endParaRPr lang="es-ES" sz="2600" dirty="0">
              <a:latin typeface="Times New Roman" pitchFamily="18" charset="0"/>
              <a:cs typeface="Times New Roman" pitchFamily="18" charset="0"/>
            </a:endParaRPr>
          </a:p>
          <a:p>
            <a:pPr marL="0" indent="0" algn="just">
              <a:buNone/>
            </a:pPr>
            <a:r>
              <a:rPr lang="es-ES" sz="2600" dirty="0" smtClean="0">
                <a:latin typeface="Times New Roman" pitchFamily="18" charset="0"/>
                <a:cs typeface="Times New Roman" pitchFamily="18" charset="0"/>
              </a:rPr>
              <a:t>Centroamérica, Las </a:t>
            </a:r>
            <a:r>
              <a:rPr lang="es-ES" sz="2600" dirty="0">
                <a:latin typeface="Times New Roman" pitchFamily="18" charset="0"/>
                <a:cs typeface="Times New Roman" pitchFamily="18" charset="0"/>
              </a:rPr>
              <a:t>islas del Caribe y algunos países de América del Sur también tienen áreas razonables bajo este cultivo.</a:t>
            </a:r>
          </a:p>
          <a:p>
            <a:pPr marL="0" indent="0" algn="just">
              <a:buNone/>
            </a:pPr>
            <a:endParaRPr lang="es-ES" sz="2600" dirty="0">
              <a:latin typeface="Times New Roman" pitchFamily="18" charset="0"/>
              <a:cs typeface="Times New Roman" pitchFamily="18" charset="0"/>
            </a:endParaRPr>
          </a:p>
          <a:p>
            <a:pPr marL="0" indent="0" algn="just">
              <a:buNone/>
            </a:pPr>
            <a:r>
              <a:rPr lang="es-ES" sz="2600" dirty="0">
                <a:latin typeface="Times New Roman" pitchFamily="18" charset="0"/>
                <a:cs typeface="Times New Roman" pitchFamily="18" charset="0"/>
              </a:rPr>
              <a:t>En Ecuador se encuentra distribuido en la zona Litoral, así como en el Valle del Chota, en la región Interandina.</a:t>
            </a:r>
            <a:endParaRPr lang="es-VE" sz="2600" dirty="0">
              <a:latin typeface="Times New Roman" pitchFamily="18" charset="0"/>
              <a:cs typeface="Times New Roman" pitchFamily="18" charset="0"/>
            </a:endParaRPr>
          </a:p>
          <a:p>
            <a:pPr marL="0" indent="0" algn="just">
              <a:buNone/>
            </a:pPr>
            <a:endParaRPr lang="es-VE" sz="3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491314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031269016"/>
              </p:ext>
            </p:extLst>
          </p:nvPr>
        </p:nvGraphicFramePr>
        <p:xfrm>
          <a:off x="2556583" y="3699080"/>
          <a:ext cx="7108615" cy="2523744"/>
        </p:xfrm>
        <a:graphic>
          <a:graphicData uri="http://schemas.openxmlformats.org/drawingml/2006/table">
            <a:tbl>
              <a:tblPr firstRow="1" firstCol="1" bandRow="1">
                <a:tableStyleId>{5C22544A-7EE6-4342-B048-85BDC9FD1C3A}</a:tableStyleId>
              </a:tblPr>
              <a:tblGrid>
                <a:gridCol w="2786195">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03960">
                  <a:extLst>
                    <a:ext uri="{9D8B030D-6E8A-4147-A177-3AD203B41FA5}">
                      <a16:colId xmlns:a16="http://schemas.microsoft.com/office/drawing/2014/main" xmlns="" val="20002"/>
                    </a:ext>
                  </a:extLst>
                </a:gridCol>
                <a:gridCol w="1750308">
                  <a:extLst>
                    <a:ext uri="{9D8B030D-6E8A-4147-A177-3AD203B41FA5}">
                      <a16:colId xmlns:a16="http://schemas.microsoft.com/office/drawing/2014/main" xmlns="" val="20003"/>
                    </a:ext>
                  </a:extLst>
                </a:gridCol>
              </a:tblGrid>
              <a:tr h="217170">
                <a:tc>
                  <a:txBody>
                    <a:bodyPr/>
                    <a:lstStyle/>
                    <a:p>
                      <a:pPr algn="ctr">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numDF</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F-value</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p-</a:t>
                      </a:r>
                      <a:r>
                        <a:rPr lang="es-ES" sz="2400" dirty="0" err="1">
                          <a:effectLst/>
                          <a:latin typeface="Times New Roman" pitchFamily="18" charset="0"/>
                          <a:cs typeface="Times New Roman" pitchFamily="18" charset="0"/>
                        </a:rPr>
                        <a:t>value</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s-ES" sz="2400" dirty="0">
                          <a:effectLst/>
                          <a:latin typeface="Times New Roman" pitchFamily="18" charset="0"/>
                          <a:cs typeface="Times New Roman" pitchFamily="18" charset="0"/>
                        </a:rPr>
                        <a:t>(</a:t>
                      </a:r>
                      <a:r>
                        <a:rPr lang="es-ES" sz="2400" dirty="0" err="1">
                          <a:effectLst/>
                          <a:latin typeface="Times New Roman" pitchFamily="18" charset="0"/>
                          <a:cs typeface="Times New Roman" pitchFamily="18" charset="0"/>
                        </a:rPr>
                        <a:t>Intercept</a:t>
                      </a:r>
                      <a:r>
                        <a:rPr lang="es-ES" sz="2400" dirty="0">
                          <a:effectLst/>
                          <a:latin typeface="Times New Roman" pitchFamily="18" charset="0"/>
                          <a:cs typeface="Times New Roman" pitchFamily="18" charset="0"/>
                        </a:rPr>
                        <a:t>)</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1</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5039.72</a:t>
                      </a:r>
                      <a:endParaRPr lang="es-VE"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&lt;0.0001</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s-ES" sz="2400" dirty="0">
                          <a:effectLst/>
                          <a:latin typeface="Times New Roman" pitchFamily="18" charset="0"/>
                          <a:cs typeface="Times New Roman" pitchFamily="18" charset="0"/>
                        </a:rPr>
                        <a:t>N° EVALUACIÓN</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4</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80.36</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&lt;0.0001</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s-ES" sz="2400" dirty="0">
                          <a:effectLst/>
                          <a:latin typeface="Times New Roman" pitchFamily="18" charset="0"/>
                          <a:cs typeface="Times New Roman" pitchFamily="18" charset="0"/>
                        </a:rPr>
                        <a:t>TRATAMIENTO</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6</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23.47</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a:effectLst/>
                          <a:latin typeface="Times New Roman" pitchFamily="18" charset="0"/>
                          <a:cs typeface="Times New Roman" pitchFamily="18" charset="0"/>
                        </a:rPr>
                        <a:t>&lt;0.0001</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s-ES" sz="2400" dirty="0" err="1">
                          <a:effectLst/>
                          <a:latin typeface="Times New Roman" pitchFamily="18" charset="0"/>
                          <a:cs typeface="Times New Roman" pitchFamily="18" charset="0"/>
                        </a:rPr>
                        <a:t>N°.EVALUACIÓN:TRAT</a:t>
                      </a:r>
                      <a:r>
                        <a:rPr lang="es-ES" sz="2400" dirty="0">
                          <a:effectLst/>
                          <a:latin typeface="Times New Roman" pitchFamily="18" charset="0"/>
                          <a:cs typeface="Times New Roman" pitchFamily="18" charset="0"/>
                        </a:rPr>
                        <a:t>.</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24</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7.24</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2400" dirty="0">
                          <a:effectLst/>
                          <a:latin typeface="Times New Roman" pitchFamily="18" charset="0"/>
                          <a:cs typeface="Times New Roman" pitchFamily="18" charset="0"/>
                        </a:rPr>
                        <a:t>&lt;0.0001</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bl>
          </a:graphicData>
        </a:graphic>
      </p:graphicFrame>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
        <p:nvSpPr>
          <p:cNvPr id="8" name="Rectangle 1"/>
          <p:cNvSpPr>
            <a:spLocks noChangeArrowheads="1"/>
          </p:cNvSpPr>
          <p:nvPr/>
        </p:nvSpPr>
        <p:spPr bwMode="auto">
          <a:xfrm>
            <a:off x="2976436" y="1526640"/>
            <a:ext cx="62858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400" b="1" dirty="0">
                <a:latin typeface="Times New Roman" pitchFamily="18" charset="0"/>
                <a:ea typeface="Calibri" pitchFamily="34" charset="0"/>
                <a:cs typeface="Times New Roman" pitchFamily="18" charset="0"/>
              </a:rPr>
              <a:t>Tabla </a:t>
            </a:r>
            <a:r>
              <a:rPr lang="es-ES" sz="2400" b="1" dirty="0" smtClean="0">
                <a:latin typeface="Times New Roman" pitchFamily="18" charset="0"/>
                <a:ea typeface="Calibri" pitchFamily="34" charset="0"/>
                <a:cs typeface="Times New Roman" pitchFamily="18" charset="0"/>
              </a:rPr>
              <a:t>5</a:t>
            </a:r>
          </a:p>
          <a:p>
            <a:pPr algn="just" fontAlgn="base">
              <a:spcBef>
                <a:spcPct val="0"/>
              </a:spcBef>
              <a:spcAft>
                <a:spcPct val="0"/>
              </a:spcAft>
            </a:pPr>
            <a:r>
              <a:rPr lang="es-ES" sz="2400" b="1" dirty="0" smtClean="0">
                <a:latin typeface="Times New Roman" pitchFamily="18" charset="0"/>
                <a:ea typeface="Calibri" pitchFamily="34" charset="0"/>
                <a:cs typeface="Times New Roman" pitchFamily="18" charset="0"/>
              </a:rPr>
              <a:t>Prueba de hipótesis secuenciales para analizar el efecto de los tratamientos y </a:t>
            </a:r>
            <a:r>
              <a:rPr lang="es-ES" sz="2400" b="1" dirty="0">
                <a:latin typeface="Times New Roman" pitchFamily="18" charset="0"/>
                <a:ea typeface="Calibri" pitchFamily="34" charset="0"/>
                <a:cs typeface="Times New Roman" pitchFamily="18" charset="0"/>
              </a:rPr>
              <a:t>n</a:t>
            </a:r>
            <a:r>
              <a:rPr lang="es-ES" sz="2400" b="1" dirty="0" smtClean="0">
                <a:latin typeface="Times New Roman" pitchFamily="18" charset="0"/>
                <a:ea typeface="Calibri" pitchFamily="34" charset="0"/>
                <a:cs typeface="Times New Roman" pitchFamily="18" charset="0"/>
              </a:rPr>
              <a:t>úmero de evaluación en la variable dependiente número de larvas muertas/vaina.</a:t>
            </a:r>
          </a:p>
        </p:txBody>
      </p:sp>
    </p:spTree>
    <p:extLst>
      <p:ext uri="{BB962C8B-B14F-4D97-AF65-F5344CB8AC3E}">
        <p14:creationId xmlns:p14="http://schemas.microsoft.com/office/powerpoint/2010/main" val="2933218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nvPr>
        </p:nvGraphicFramePr>
        <p:xfrm>
          <a:off x="2698976" y="2924944"/>
          <a:ext cx="6840759" cy="2674746"/>
        </p:xfrm>
        <a:graphic>
          <a:graphicData uri="http://schemas.openxmlformats.org/drawingml/2006/table">
            <a:tbl>
              <a:tblPr firstRow="1" firstCol="1" bandRow="1">
                <a:tableStyleId>{5C22544A-7EE6-4342-B048-85BDC9FD1C3A}</a:tableStyleId>
              </a:tblPr>
              <a:tblGrid>
                <a:gridCol w="2087188">
                  <a:extLst>
                    <a:ext uri="{9D8B030D-6E8A-4147-A177-3AD203B41FA5}">
                      <a16:colId xmlns:a16="http://schemas.microsoft.com/office/drawing/2014/main" xmlns="" val="20000"/>
                    </a:ext>
                  </a:extLst>
                </a:gridCol>
                <a:gridCol w="1145703">
                  <a:extLst>
                    <a:ext uri="{9D8B030D-6E8A-4147-A177-3AD203B41FA5}">
                      <a16:colId xmlns:a16="http://schemas.microsoft.com/office/drawing/2014/main" xmlns="" val="20001"/>
                    </a:ext>
                  </a:extLst>
                </a:gridCol>
                <a:gridCol w="1047632">
                  <a:extLst>
                    <a:ext uri="{9D8B030D-6E8A-4147-A177-3AD203B41FA5}">
                      <a16:colId xmlns:a16="http://schemas.microsoft.com/office/drawing/2014/main" xmlns="" val="20002"/>
                    </a:ext>
                  </a:extLst>
                </a:gridCol>
                <a:gridCol w="587274">
                  <a:extLst>
                    <a:ext uri="{9D8B030D-6E8A-4147-A177-3AD203B41FA5}">
                      <a16:colId xmlns:a16="http://schemas.microsoft.com/office/drawing/2014/main" xmlns="" val="20003"/>
                    </a:ext>
                  </a:extLst>
                </a:gridCol>
                <a:gridCol w="657654">
                  <a:extLst>
                    <a:ext uri="{9D8B030D-6E8A-4147-A177-3AD203B41FA5}">
                      <a16:colId xmlns:a16="http://schemas.microsoft.com/office/drawing/2014/main" xmlns="" val="20004"/>
                    </a:ext>
                  </a:extLst>
                </a:gridCol>
                <a:gridCol w="657654">
                  <a:extLst>
                    <a:ext uri="{9D8B030D-6E8A-4147-A177-3AD203B41FA5}">
                      <a16:colId xmlns:a16="http://schemas.microsoft.com/office/drawing/2014/main" xmlns="" val="20005"/>
                    </a:ext>
                  </a:extLst>
                </a:gridCol>
                <a:gridCol w="657654">
                  <a:extLst>
                    <a:ext uri="{9D8B030D-6E8A-4147-A177-3AD203B41FA5}">
                      <a16:colId xmlns:a16="http://schemas.microsoft.com/office/drawing/2014/main" xmlns="" val="20006"/>
                    </a:ext>
                  </a:extLst>
                </a:gridCol>
              </a:tblGrid>
              <a:tr h="445791">
                <a:tc>
                  <a:txBody>
                    <a:bodyPr/>
                    <a:lstStyle/>
                    <a:p>
                      <a:pPr algn="just">
                        <a:lnSpc>
                          <a:spcPct val="115000"/>
                        </a:lnSpc>
                        <a:spcAft>
                          <a:spcPts val="0"/>
                        </a:spcAft>
                      </a:pPr>
                      <a:r>
                        <a:rPr lang="es-ES" sz="2400" dirty="0">
                          <a:effectLst/>
                          <a:latin typeface="Times New Roman" pitchFamily="18" charset="0"/>
                          <a:cs typeface="Times New Roman" pitchFamily="18" charset="0"/>
                        </a:rPr>
                        <a:t>N° Evaluación</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Medias</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E.E</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445791">
                <a:tc>
                  <a:txBody>
                    <a:bodyPr/>
                    <a:lstStyle/>
                    <a:p>
                      <a:pPr algn="ctr">
                        <a:lnSpc>
                          <a:spcPct val="115000"/>
                        </a:lnSpc>
                        <a:spcAft>
                          <a:spcPts val="0"/>
                        </a:spcAft>
                      </a:pPr>
                      <a:r>
                        <a:rPr lang="es-ES" sz="2400" dirty="0">
                          <a:effectLst/>
                          <a:latin typeface="Times New Roman" pitchFamily="18" charset="0"/>
                          <a:cs typeface="Times New Roman" pitchFamily="18" charset="0"/>
                        </a:rPr>
                        <a:t>3</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2.33</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0.06</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A</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445791">
                <a:tc>
                  <a:txBody>
                    <a:bodyPr/>
                    <a:lstStyle/>
                    <a:p>
                      <a:pPr algn="ctr">
                        <a:lnSpc>
                          <a:spcPct val="115000"/>
                        </a:lnSpc>
                        <a:spcAft>
                          <a:spcPts val="0"/>
                        </a:spcAft>
                      </a:pPr>
                      <a:r>
                        <a:rPr lang="es-ES" sz="2400" dirty="0">
                          <a:effectLst/>
                          <a:latin typeface="Times New Roman" pitchFamily="18" charset="0"/>
                          <a:cs typeface="Times New Roman" pitchFamily="18" charset="0"/>
                        </a:rPr>
                        <a:t>4</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2.23</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0.06</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A</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445791">
                <a:tc>
                  <a:txBody>
                    <a:bodyPr/>
                    <a:lstStyle/>
                    <a:p>
                      <a:pPr algn="ctr">
                        <a:lnSpc>
                          <a:spcPct val="115000"/>
                        </a:lnSpc>
                        <a:spcAft>
                          <a:spcPts val="0"/>
                        </a:spcAft>
                      </a:pPr>
                      <a:r>
                        <a:rPr lang="es-ES" sz="2400">
                          <a:effectLst/>
                          <a:latin typeface="Times New Roman" pitchFamily="18" charset="0"/>
                          <a:cs typeface="Times New Roman" pitchFamily="18" charset="0"/>
                        </a:rPr>
                        <a:t>5</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2.16</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0.06</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445791">
                <a:tc>
                  <a:txBody>
                    <a:bodyPr/>
                    <a:lstStyle/>
                    <a:p>
                      <a:pPr algn="ctr">
                        <a:lnSpc>
                          <a:spcPct val="115000"/>
                        </a:lnSpc>
                        <a:spcAft>
                          <a:spcPts val="0"/>
                        </a:spcAft>
                      </a:pPr>
                      <a:r>
                        <a:rPr lang="es-ES" sz="2400">
                          <a:effectLst/>
                          <a:latin typeface="Times New Roman" pitchFamily="18" charset="0"/>
                          <a:cs typeface="Times New Roman" pitchFamily="18" charset="0"/>
                        </a:rPr>
                        <a:t>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1.88</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0.06</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r h="445791">
                <a:tc>
                  <a:txBody>
                    <a:bodyPr/>
                    <a:lstStyle/>
                    <a:p>
                      <a:pPr algn="ctr">
                        <a:lnSpc>
                          <a:spcPct val="115000"/>
                        </a:lnSpc>
                        <a:spcAft>
                          <a:spcPts val="0"/>
                        </a:spcAft>
                      </a:pPr>
                      <a:r>
                        <a:rPr lang="es-ES" sz="2400">
                          <a:effectLst/>
                          <a:latin typeface="Times New Roman" pitchFamily="18" charset="0"/>
                          <a:cs typeface="Times New Roman" pitchFamily="18" charset="0"/>
                        </a:rPr>
                        <a:t>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1.00</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0.06</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 </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D</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6" name="Rectangle 1"/>
          <p:cNvSpPr>
            <a:spLocks noChangeArrowheads="1"/>
          </p:cNvSpPr>
          <p:nvPr/>
        </p:nvSpPr>
        <p:spPr bwMode="auto">
          <a:xfrm>
            <a:off x="2399974" y="1283858"/>
            <a:ext cx="744315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2400" b="1" dirty="0">
                <a:latin typeface="Times New Roman" pitchFamily="18" charset="0"/>
                <a:ea typeface="Calibri" pitchFamily="34" charset="0"/>
                <a:cs typeface="Times New Roman" pitchFamily="18" charset="0"/>
              </a:rPr>
              <a:t>Tabla 6</a:t>
            </a:r>
            <a:endParaRPr lang="es-VE" sz="2400" dirty="0">
              <a:latin typeface="Times New Roman" pitchFamily="18" charset="0"/>
              <a:cs typeface="Times New Roman" pitchFamily="18" charset="0"/>
            </a:endParaRPr>
          </a:p>
          <a:p>
            <a:pPr algn="just" eaLnBrk="0" fontAlgn="base" hangingPunct="0">
              <a:spcBef>
                <a:spcPct val="0"/>
              </a:spcBef>
              <a:spcAft>
                <a:spcPct val="0"/>
              </a:spcAft>
            </a:pPr>
            <a:r>
              <a:rPr lang="es-ES" sz="2400" b="1" dirty="0">
                <a:latin typeface="Times New Roman" pitchFamily="18" charset="0"/>
                <a:ea typeface="Calibri" pitchFamily="34" charset="0"/>
                <a:cs typeface="Times New Roman" pitchFamily="18" charset="0"/>
              </a:rPr>
              <a:t>Medias ajustadas y errores estándares para número de evaluación en la variable dependiente, número de larvas muertas/ vaina</a:t>
            </a:r>
            <a:r>
              <a:rPr lang="es-ES" sz="1200" b="1" dirty="0">
                <a:latin typeface="Times New Roman" pitchFamily="18" charset="0"/>
                <a:ea typeface="Calibri" pitchFamily="34" charset="0"/>
                <a:cs typeface="Times New Roman" pitchFamily="18" charset="0"/>
              </a:rPr>
              <a:t>.</a:t>
            </a:r>
            <a:endParaRPr lang="es-VE" sz="900" dirty="0">
              <a:latin typeface="Arial" pitchFamily="34" charset="0"/>
              <a:cs typeface="Arial" pitchFamily="34" charset="0"/>
            </a:endParaRPr>
          </a:p>
          <a:p>
            <a:pPr eaLnBrk="0" fontAlgn="base" hangingPunct="0">
              <a:spcBef>
                <a:spcPct val="0"/>
              </a:spcBef>
              <a:spcAft>
                <a:spcPct val="0"/>
              </a:spcAft>
            </a:pPr>
            <a:endParaRPr lang="es-VE" dirty="0">
              <a:latin typeface="Arial" pitchFamily="34" charset="0"/>
              <a:cs typeface="Arial" pitchFamily="34" charset="0"/>
            </a:endParaRPr>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17705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nvPr>
        </p:nvGraphicFramePr>
        <p:xfrm>
          <a:off x="2976438" y="2780928"/>
          <a:ext cx="6573869" cy="3364992"/>
        </p:xfrm>
        <a:graphic>
          <a:graphicData uri="http://schemas.openxmlformats.org/drawingml/2006/table">
            <a:tbl>
              <a:tblPr firstRow="1" firstCol="1" bandRow="1">
                <a:tableStyleId>{5C22544A-7EE6-4342-B048-85BDC9FD1C3A}</a:tableStyleId>
              </a:tblPr>
              <a:tblGrid>
                <a:gridCol w="2123600">
                  <a:extLst>
                    <a:ext uri="{9D8B030D-6E8A-4147-A177-3AD203B41FA5}">
                      <a16:colId xmlns:a16="http://schemas.microsoft.com/office/drawing/2014/main" xmlns="" val="20000"/>
                    </a:ext>
                  </a:extLst>
                </a:gridCol>
                <a:gridCol w="1211987">
                  <a:extLst>
                    <a:ext uri="{9D8B030D-6E8A-4147-A177-3AD203B41FA5}">
                      <a16:colId xmlns:a16="http://schemas.microsoft.com/office/drawing/2014/main" xmlns="" val="20001"/>
                    </a:ext>
                  </a:extLst>
                </a:gridCol>
                <a:gridCol w="841403">
                  <a:extLst>
                    <a:ext uri="{9D8B030D-6E8A-4147-A177-3AD203B41FA5}">
                      <a16:colId xmlns:a16="http://schemas.microsoft.com/office/drawing/2014/main" xmlns="" val="20002"/>
                    </a:ext>
                  </a:extLst>
                </a:gridCol>
                <a:gridCol w="549803">
                  <a:extLst>
                    <a:ext uri="{9D8B030D-6E8A-4147-A177-3AD203B41FA5}">
                      <a16:colId xmlns:a16="http://schemas.microsoft.com/office/drawing/2014/main" xmlns="" val="20003"/>
                    </a:ext>
                  </a:extLst>
                </a:gridCol>
                <a:gridCol w="615692">
                  <a:extLst>
                    <a:ext uri="{9D8B030D-6E8A-4147-A177-3AD203B41FA5}">
                      <a16:colId xmlns:a16="http://schemas.microsoft.com/office/drawing/2014/main" xmlns="" val="20004"/>
                    </a:ext>
                  </a:extLst>
                </a:gridCol>
                <a:gridCol w="615692">
                  <a:extLst>
                    <a:ext uri="{9D8B030D-6E8A-4147-A177-3AD203B41FA5}">
                      <a16:colId xmlns:a16="http://schemas.microsoft.com/office/drawing/2014/main" xmlns="" val="20005"/>
                    </a:ext>
                  </a:extLst>
                </a:gridCol>
                <a:gridCol w="615692">
                  <a:extLst>
                    <a:ext uri="{9D8B030D-6E8A-4147-A177-3AD203B41FA5}">
                      <a16:colId xmlns:a16="http://schemas.microsoft.com/office/drawing/2014/main" xmlns="" val="20006"/>
                    </a:ext>
                  </a:extLst>
                </a:gridCol>
              </a:tblGrid>
              <a:tr h="369041">
                <a:tc>
                  <a:txBody>
                    <a:bodyPr/>
                    <a:lstStyle/>
                    <a:p>
                      <a:pPr algn="just">
                        <a:lnSpc>
                          <a:spcPct val="115000"/>
                        </a:lnSpc>
                        <a:spcAft>
                          <a:spcPts val="0"/>
                        </a:spcAft>
                      </a:pPr>
                      <a:r>
                        <a:rPr lang="es-ES" sz="2000" dirty="0">
                          <a:effectLst/>
                          <a:latin typeface="Times New Roman" pitchFamily="18" charset="0"/>
                          <a:cs typeface="Times New Roman" pitchFamily="18" charset="0"/>
                        </a:rPr>
                        <a:t>TRATAMIENTO</a:t>
                      </a:r>
                      <a:endParaRPr lang="es-VE" sz="20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Medias</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E.E</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6</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2.29</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A</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5</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2.17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0.07</a:t>
                      </a:r>
                      <a:endParaRPr lang="es-VE"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A</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2"/>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2.01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B</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3"/>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3</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1.94</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4"/>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4</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1.93</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5"/>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1</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1.92</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C</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6"/>
                  </a:ext>
                </a:extLst>
              </a:tr>
              <a:tr h="369041">
                <a:tc>
                  <a:txBody>
                    <a:bodyPr/>
                    <a:lstStyle/>
                    <a:p>
                      <a:pPr algn="ctr">
                        <a:lnSpc>
                          <a:spcPct val="115000"/>
                        </a:lnSpc>
                        <a:spcAft>
                          <a:spcPts val="0"/>
                        </a:spcAft>
                      </a:pPr>
                      <a:r>
                        <a:rPr lang="es-ES" sz="2400">
                          <a:effectLst/>
                          <a:latin typeface="Times New Roman" pitchFamily="18" charset="0"/>
                          <a:cs typeface="Times New Roman" pitchFamily="18" charset="0"/>
                        </a:rPr>
                        <a:t>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1.20</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0.07</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a:effectLst/>
                          <a:latin typeface="Times New Roman" pitchFamily="18" charset="0"/>
                          <a:cs typeface="Times New Roman" pitchFamily="18" charset="0"/>
                        </a:rPr>
                        <a:t> </a:t>
                      </a:r>
                      <a:endParaRPr lang="es-VE"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s-ES" sz="2400" dirty="0">
                          <a:effectLst/>
                          <a:latin typeface="Times New Roman" pitchFamily="18" charset="0"/>
                          <a:cs typeface="Times New Roman" pitchFamily="18" charset="0"/>
                        </a:rPr>
                        <a:t>D</a:t>
                      </a:r>
                      <a:endParaRPr lang="es-VE" sz="2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6" name="Rectangle 1"/>
          <p:cNvSpPr>
            <a:spLocks noChangeArrowheads="1"/>
          </p:cNvSpPr>
          <p:nvPr/>
        </p:nvSpPr>
        <p:spPr bwMode="auto">
          <a:xfrm>
            <a:off x="2976436" y="1063359"/>
            <a:ext cx="628583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400" b="1" dirty="0">
                <a:latin typeface="Times New Roman" pitchFamily="18" charset="0"/>
                <a:ea typeface="Calibri" pitchFamily="34" charset="0"/>
                <a:cs typeface="Times New Roman" pitchFamily="18" charset="0"/>
              </a:rPr>
              <a:t>Tabla 7</a:t>
            </a:r>
            <a:endParaRPr lang="es-VE" sz="2400" dirty="0">
              <a:latin typeface="Times New Roman" pitchFamily="18" charset="0"/>
              <a:cs typeface="Times New Roman" pitchFamily="18" charset="0"/>
            </a:endParaRPr>
          </a:p>
          <a:p>
            <a:pPr algn="just" eaLnBrk="0" fontAlgn="base" hangingPunct="0">
              <a:spcBef>
                <a:spcPct val="0"/>
              </a:spcBef>
              <a:spcAft>
                <a:spcPct val="0"/>
              </a:spcAft>
            </a:pPr>
            <a:r>
              <a:rPr lang="es-ES" sz="2400" b="1" dirty="0">
                <a:latin typeface="Times New Roman" pitchFamily="18" charset="0"/>
                <a:ea typeface="Calibri" pitchFamily="34" charset="0"/>
                <a:cs typeface="Times New Roman" pitchFamily="18" charset="0"/>
              </a:rPr>
              <a:t>Medias ajustadas y errores estándares para tratamientos, en la variable dependiente número de larvas muertas/ vaina.</a:t>
            </a:r>
            <a:endParaRPr lang="es-VE" sz="2400" dirty="0">
              <a:latin typeface="Times New Roman" pitchFamily="18" charset="0"/>
              <a:cs typeface="Times New Roman" pitchFamily="18" charset="0"/>
            </a:endParaRPr>
          </a:p>
          <a:p>
            <a:pPr eaLnBrk="0" fontAlgn="base" hangingPunct="0">
              <a:spcBef>
                <a:spcPct val="0"/>
              </a:spcBef>
              <a:spcAft>
                <a:spcPct val="0"/>
              </a:spcAft>
            </a:pPr>
            <a:endParaRPr lang="es-VE" dirty="0">
              <a:latin typeface="Arial" pitchFamily="34" charset="0"/>
              <a:cs typeface="Arial" pitchFamily="34" charset="0"/>
            </a:endParaRPr>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455126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981200" y="1600200"/>
                <a:ext cx="8229600" cy="4781128"/>
              </a:xfrm>
            </p:spPr>
            <p:txBody>
              <a:bodyPr>
                <a:normAutofit fontScale="62500" lnSpcReduction="20000"/>
              </a:bodyPr>
              <a:lstStyle/>
              <a:p>
                <a:pPr algn="just"/>
                <a:r>
                  <a:rPr lang="es-ES" sz="3800" b="1" dirty="0">
                    <a:latin typeface="Times New Roman" pitchFamily="18" charset="0"/>
                    <a:cs typeface="Times New Roman" pitchFamily="18" charset="0"/>
                  </a:rPr>
                  <a:t>Medias ajustadas y errores estándares para la interacción del número de evaluación y tratamientos, en la variable dependiente número de larvas muertas/ vaina.</a:t>
                </a:r>
                <a:endParaRPr lang="es-VE" sz="3800" dirty="0">
                  <a:latin typeface="Times New Roman" pitchFamily="18" charset="0"/>
                  <a:cs typeface="Times New Roman" pitchFamily="18" charset="0"/>
                </a:endParaRPr>
              </a:p>
              <a:p>
                <a:pPr marL="0" indent="0">
                  <a:buNone/>
                </a:pPr>
                <a:endParaRPr lang="es-VE" sz="3800" dirty="0">
                  <a:latin typeface="Times New Roman" pitchFamily="18" charset="0"/>
                  <a:cs typeface="Times New Roman" pitchFamily="18" charset="0"/>
                </a:endParaRPr>
              </a:p>
              <a:p>
                <a:pPr marL="0" indent="0">
                  <a:buNone/>
                </a:pPr>
                <a:endParaRPr lang="es-VE" dirty="0"/>
              </a:p>
              <a:p>
                <a:pPr marL="0" indent="0" algn="just">
                  <a:buNone/>
                </a:pPr>
                <a:r>
                  <a:rPr lang="es-ES" dirty="0" smtClean="0"/>
                  <a:t>	</a:t>
                </a:r>
                <a:r>
                  <a:rPr lang="es-ES" sz="3800" dirty="0">
                    <a:latin typeface="Times New Roman" pitchFamily="18" charset="0"/>
                    <a:cs typeface="Times New Roman" pitchFamily="18" charset="0"/>
                  </a:rPr>
                  <a:t>En la interacción entre el número de evaluación y tratamientos, se puede observar que el menor número de larvas muertas/ vaina ocurrió en la primera evaluación que involucra el ensayo inicial (sin aplicación de biopesticidas e insecticidas de síntesis), y el testigo que es el tratamiento 7, resaltando los mejores efectos después de los 10 días de la primera aplicación con insecticidas de síntesis, pero con valores estadísticamente similares con el 50% de los resultados utilizando biopesticidas siendo su mayor efecto después de la segunda aplicación y con la mayor concentración 3.85</a:t>
                </a:r>
                <a14:m>
                  <m:oMath xmlns:m="http://schemas.openxmlformats.org/officeDocument/2006/math">
                    <m:r>
                      <a:rPr lang="es-ES" sz="3800" i="1">
                        <a:latin typeface="Cambria Math"/>
                      </a:rPr>
                      <m:t>×</m:t>
                    </m:r>
                    <m:sSup>
                      <m:sSupPr>
                        <m:ctrlPr>
                          <a:rPr lang="es-VE" sz="3800" i="1">
                            <a:latin typeface="Cambria Math"/>
                          </a:rPr>
                        </m:ctrlPr>
                      </m:sSupPr>
                      <m:e>
                        <m:r>
                          <a:rPr lang="es-ES" sz="3800" i="1">
                            <a:latin typeface="Cambria Math"/>
                          </a:rPr>
                          <m:t>10</m:t>
                        </m:r>
                      </m:e>
                      <m:sup>
                        <m:r>
                          <a:rPr lang="es-ES" sz="3800" i="1">
                            <a:latin typeface="Cambria Math"/>
                          </a:rPr>
                          <m:t>6</m:t>
                        </m:r>
                      </m:sup>
                    </m:sSup>
                    <m:r>
                      <a:rPr lang="es-ES" sz="3800" i="1">
                        <a:latin typeface="Cambria Math"/>
                      </a:rPr>
                      <m:t> </m:t>
                    </m:r>
                  </m:oMath>
                </a14:m>
                <a:r>
                  <a:rPr lang="es-ES" sz="3800" dirty="0">
                    <a:latin typeface="Times New Roman" pitchFamily="18" charset="0"/>
                    <a:cs typeface="Times New Roman" pitchFamily="18" charset="0"/>
                  </a:rPr>
                  <a:t>esporas viables/g suelo seco</a:t>
                </a:r>
                <a:r>
                  <a:rPr lang="es-ES" sz="3400" dirty="0"/>
                  <a:t>.</a:t>
                </a:r>
                <a:endParaRPr lang="es-VE" sz="3400" dirty="0"/>
              </a:p>
              <a:p>
                <a:pPr marL="0" indent="0">
                  <a:buNone/>
                </a:pPr>
                <a:endParaRPr lang="es-VE"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981200" y="1600200"/>
                <a:ext cx="8229600" cy="4781128"/>
              </a:xfrm>
              <a:blipFill>
                <a:blip r:embed="rId2"/>
                <a:stretch>
                  <a:fillRect l="-1111" t="-3061" r="-1111"/>
                </a:stretch>
              </a:blipFill>
            </p:spPr>
            <p:txBody>
              <a:bodyPr/>
              <a:lstStyle/>
              <a:p>
                <a:r>
                  <a:rPr lang="en-US">
                    <a:noFill/>
                  </a:rPr>
                  <a:t> </a:t>
                </a:r>
              </a:p>
            </p:txBody>
          </p:sp>
        </mc:Fallback>
      </mc:AlternateContent>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38556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017905"/>
            <a:ext cx="8229600" cy="5108259"/>
          </a:xfrm>
        </p:spPr>
        <p:txBody>
          <a:bodyPr>
            <a:normAutofit/>
          </a:bodyPr>
          <a:lstStyle/>
          <a:p>
            <a:pPr marL="0" indent="0" algn="ctr">
              <a:buNone/>
            </a:pPr>
            <a:endParaRPr lang="es-ES" b="1" dirty="0">
              <a:latin typeface="Times New Roman" pitchFamily="18" charset="0"/>
              <a:cs typeface="Times New Roman" pitchFamily="18" charset="0"/>
            </a:endParaRPr>
          </a:p>
          <a:p>
            <a:pPr marL="0" indent="0" algn="ctr">
              <a:buNone/>
            </a:pPr>
            <a:r>
              <a:rPr lang="es-ES" b="1" dirty="0">
                <a:latin typeface="Times New Roman" pitchFamily="18" charset="0"/>
                <a:cs typeface="Times New Roman" pitchFamily="18" charset="0"/>
              </a:rPr>
              <a:t>Discusión de los resultados</a:t>
            </a:r>
          </a:p>
          <a:p>
            <a:pPr marL="0" indent="0" algn="ctr">
              <a:buNone/>
            </a:pPr>
            <a:endParaRPr lang="es-ES" b="1" dirty="0">
              <a:latin typeface="Times New Roman" pitchFamily="18" charset="0"/>
              <a:cs typeface="Times New Roman" pitchFamily="18" charset="0"/>
            </a:endParaRPr>
          </a:p>
          <a:p>
            <a:pPr marL="0" indent="0" algn="just">
              <a:buNone/>
            </a:pPr>
            <a:r>
              <a:rPr lang="es-ES" sz="2600" dirty="0">
                <a:latin typeface="Times New Roman" pitchFamily="18" charset="0"/>
                <a:cs typeface="Times New Roman" pitchFamily="18" charset="0"/>
              </a:rPr>
              <a:t>La prueba de hipótesis para la variable larvas muertas/vaina, mostraron diferencias altamente significativas para efectos del tratamiento, número de evaluación, y la interacción, exponiendo que se controló la plaga, con mejores resultados a partir de los diez días de la primera aplicación. Los insecticidas sistémicos arrojaron el mejor tratamiento para el control de la mosca asiática, resultados que se pueden comparar con los obtenidos por Segura, Y., </a:t>
            </a:r>
            <a:r>
              <a:rPr lang="es-ES" sz="2600" i="1" dirty="0">
                <a:latin typeface="Times New Roman" pitchFamily="18" charset="0"/>
                <a:cs typeface="Times New Roman" pitchFamily="18" charset="0"/>
              </a:rPr>
              <a:t>et al</a:t>
            </a:r>
            <a:r>
              <a:rPr lang="es-ES" sz="2600" dirty="0">
                <a:latin typeface="Times New Roman" pitchFamily="18" charset="0"/>
                <a:cs typeface="Times New Roman" pitchFamily="18" charset="0"/>
              </a:rPr>
              <a:t> (2005).</a:t>
            </a:r>
            <a:endParaRPr lang="es-VE"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958464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600" dirty="0" err="1">
                <a:latin typeface="Times New Roman" pitchFamily="18" charset="0"/>
                <a:cs typeface="Times New Roman" pitchFamily="18" charset="0"/>
              </a:rPr>
              <a:t>Jitendra</a:t>
            </a:r>
            <a:r>
              <a:rPr lang="es-EC" sz="2600" dirty="0">
                <a:latin typeface="Times New Roman" pitchFamily="18" charset="0"/>
                <a:cs typeface="Times New Roman" pitchFamily="18" charset="0"/>
              </a:rPr>
              <a:t>, K., </a:t>
            </a:r>
            <a:r>
              <a:rPr lang="es-EC" sz="2600" i="1" dirty="0">
                <a:latin typeface="Times New Roman" pitchFamily="18" charset="0"/>
                <a:cs typeface="Times New Roman" pitchFamily="18" charset="0"/>
              </a:rPr>
              <a:t>et al</a:t>
            </a:r>
            <a:r>
              <a:rPr lang="es-EC" sz="2600" dirty="0">
                <a:latin typeface="Times New Roman" pitchFamily="18" charset="0"/>
                <a:cs typeface="Times New Roman" pitchFamily="18" charset="0"/>
              </a:rPr>
              <a:t>, (2017). Consiguieron similar resultados con la aplicación secuencial de </a:t>
            </a:r>
            <a:r>
              <a:rPr lang="es-ES" sz="2600" dirty="0" err="1">
                <a:latin typeface="Times New Roman" pitchFamily="18" charset="0"/>
                <a:cs typeface="Times New Roman" pitchFamily="18" charset="0"/>
              </a:rPr>
              <a:t>Chlorantraniliprole</a:t>
            </a:r>
            <a:r>
              <a:rPr lang="es-ES" sz="2600" dirty="0">
                <a:latin typeface="Times New Roman" pitchFamily="18" charset="0"/>
                <a:cs typeface="Times New Roman" pitchFamily="18" charset="0"/>
              </a:rPr>
              <a:t> – </a:t>
            </a:r>
            <a:r>
              <a:rPr lang="es-ES" sz="2600" dirty="0" err="1">
                <a:latin typeface="Times New Roman" pitchFamily="18" charset="0"/>
                <a:cs typeface="Times New Roman" pitchFamily="18" charset="0"/>
              </a:rPr>
              <a:t>Indoxacarb</a:t>
            </a:r>
            <a:r>
              <a:rPr lang="es-ES" sz="2600" dirty="0">
                <a:latin typeface="Times New Roman" pitchFamily="18" charset="0"/>
                <a:cs typeface="Times New Roman" pitchFamily="18" charset="0"/>
              </a:rPr>
              <a:t>,- </a:t>
            </a:r>
            <a:r>
              <a:rPr lang="es-ES" sz="2600" dirty="0" err="1">
                <a:latin typeface="Times New Roman" pitchFamily="18" charset="0"/>
                <a:cs typeface="Times New Roman" pitchFamily="18" charset="0"/>
              </a:rPr>
              <a:t>Acetamiprid</a:t>
            </a:r>
            <a:r>
              <a:rPr lang="es-ES" sz="2600" dirty="0">
                <a:latin typeface="Times New Roman" pitchFamily="18" charset="0"/>
                <a:cs typeface="Times New Roman" pitchFamily="18" charset="0"/>
              </a:rPr>
              <a:t> y </a:t>
            </a:r>
            <a:r>
              <a:rPr lang="es-ES" sz="2600" dirty="0" err="1">
                <a:latin typeface="Times New Roman" pitchFamily="18" charset="0"/>
                <a:cs typeface="Times New Roman" pitchFamily="18" charset="0"/>
              </a:rPr>
              <a:t>Acephate</a:t>
            </a:r>
            <a:r>
              <a:rPr lang="es-ES" sz="2600" dirty="0">
                <a:latin typeface="Times New Roman" pitchFamily="18" charset="0"/>
                <a:cs typeface="Times New Roman" pitchFamily="18" charset="0"/>
              </a:rPr>
              <a:t>, proporcionando un mejor control de </a:t>
            </a:r>
            <a:r>
              <a:rPr lang="es-ES" sz="2600" i="1" dirty="0">
                <a:latin typeface="Times New Roman" pitchFamily="18" charset="0"/>
                <a:cs typeface="Times New Roman" pitchFamily="18" charset="0"/>
              </a:rPr>
              <a:t>M. obtusa</a:t>
            </a:r>
            <a:r>
              <a:rPr lang="es-ES" sz="2600" dirty="0">
                <a:latin typeface="Times New Roman" pitchFamily="18" charset="0"/>
                <a:cs typeface="Times New Roman" pitchFamily="18" charset="0"/>
              </a:rPr>
              <a:t>, </a:t>
            </a:r>
            <a:r>
              <a:rPr lang="es-ES" sz="2600" i="1" dirty="0">
                <a:latin typeface="Times New Roman" pitchFamily="18" charset="0"/>
                <a:cs typeface="Times New Roman" pitchFamily="18" charset="0"/>
              </a:rPr>
              <a:t>C. </a:t>
            </a:r>
            <a:r>
              <a:rPr lang="es-ES" sz="2600" i="1" dirty="0" err="1">
                <a:latin typeface="Times New Roman" pitchFamily="18" charset="0"/>
                <a:cs typeface="Times New Roman" pitchFamily="18" charset="0"/>
              </a:rPr>
              <a:t>gibbosa</a:t>
            </a:r>
            <a:r>
              <a:rPr lang="es-ES" sz="2600" dirty="0">
                <a:latin typeface="Times New Roman" pitchFamily="18" charset="0"/>
                <a:cs typeface="Times New Roman" pitchFamily="18" charset="0"/>
              </a:rPr>
              <a:t> y </a:t>
            </a:r>
            <a:r>
              <a:rPr lang="es-ES" sz="2600" i="1" dirty="0">
                <a:latin typeface="Times New Roman" pitchFamily="18" charset="0"/>
                <a:cs typeface="Times New Roman" pitchFamily="18" charset="0"/>
              </a:rPr>
              <a:t>H. </a:t>
            </a:r>
            <a:r>
              <a:rPr lang="es-ES" sz="2600" i="1" dirty="0" err="1">
                <a:latin typeface="Times New Roman" pitchFamily="18" charset="0"/>
                <a:cs typeface="Times New Roman" pitchFamily="18" charset="0"/>
              </a:rPr>
              <a:t>armigera</a:t>
            </a:r>
            <a:r>
              <a:rPr lang="es-ES" sz="2600" dirty="0">
                <a:latin typeface="Times New Roman" pitchFamily="18" charset="0"/>
                <a:cs typeface="Times New Roman" pitchFamily="18" charset="0"/>
              </a:rPr>
              <a:t> en gandul. Lo que concuerda con nuestra investigación donde se utilizó, </a:t>
            </a:r>
            <a:r>
              <a:rPr lang="es-ES" sz="2600" dirty="0" err="1">
                <a:latin typeface="Times New Roman" pitchFamily="18" charset="0"/>
                <a:cs typeface="Times New Roman" pitchFamily="18" charset="0"/>
              </a:rPr>
              <a:t>Thiamethoxan</a:t>
            </a:r>
            <a:r>
              <a:rPr lang="es-ES" sz="2600" dirty="0">
                <a:latin typeface="Times New Roman" pitchFamily="18" charset="0"/>
                <a:cs typeface="Times New Roman" pitchFamily="18" charset="0"/>
              </a:rPr>
              <a:t> (</a:t>
            </a:r>
            <a:r>
              <a:rPr lang="es-ES" sz="2600" dirty="0" err="1">
                <a:latin typeface="Times New Roman" pitchFamily="18" charset="0"/>
                <a:cs typeface="Times New Roman" pitchFamily="18" charset="0"/>
              </a:rPr>
              <a:t>Actara</a:t>
            </a:r>
            <a:r>
              <a:rPr lang="es-ES" sz="2600" dirty="0">
                <a:latin typeface="Times New Roman" pitchFamily="18" charset="0"/>
                <a:cs typeface="Times New Roman" pitchFamily="18" charset="0"/>
              </a:rPr>
              <a:t> WG25) 0.25 g/l e  </a:t>
            </a:r>
            <a:r>
              <a:rPr lang="es-ES" sz="2600" dirty="0" err="1">
                <a:latin typeface="Times New Roman" pitchFamily="18" charset="0"/>
                <a:cs typeface="Times New Roman" pitchFamily="18" charset="0"/>
              </a:rPr>
              <a:t>Imidacloprid</a:t>
            </a:r>
            <a:r>
              <a:rPr lang="es-ES" sz="2600" dirty="0">
                <a:latin typeface="Times New Roman" pitchFamily="18" charset="0"/>
                <a:cs typeface="Times New Roman" pitchFamily="18" charset="0"/>
              </a:rPr>
              <a:t> (Confidor) 0.45 cc/l. que son insecticidas sistémicos, arrojando los mejores resultados.</a:t>
            </a:r>
            <a:endParaRPr lang="es-VE" sz="2600" dirty="0">
              <a:latin typeface="Times New Roman" pitchFamily="18" charset="0"/>
              <a:cs typeface="Times New Roman" pitchFamily="18" charset="0"/>
            </a:endParaRPr>
          </a:p>
          <a:p>
            <a:endParaRPr lang="es-VE" dirty="0"/>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79715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2400" dirty="0" err="1">
                <a:latin typeface="Times New Roman" pitchFamily="18" charset="0"/>
                <a:cs typeface="Times New Roman" pitchFamily="18" charset="0"/>
              </a:rPr>
              <a:t>Cedano</a:t>
            </a:r>
            <a:r>
              <a:rPr lang="es-ES" sz="2400" dirty="0">
                <a:latin typeface="Times New Roman" pitchFamily="18" charset="0"/>
                <a:cs typeface="Times New Roman" pitchFamily="18" charset="0"/>
              </a:rPr>
              <a:t>, J. </a:t>
            </a:r>
            <a:r>
              <a:rPr lang="es-ES" sz="2400" i="1" dirty="0">
                <a:latin typeface="Times New Roman" pitchFamily="18" charset="0"/>
                <a:cs typeface="Times New Roman" pitchFamily="18" charset="0"/>
              </a:rPr>
              <a:t>et al</a:t>
            </a:r>
            <a:r>
              <a:rPr lang="es-ES" sz="2400" dirty="0">
                <a:latin typeface="Times New Roman" pitchFamily="18" charset="0"/>
                <a:cs typeface="Times New Roman" pitchFamily="18" charset="0"/>
              </a:rPr>
              <a:t>. 2002, evaluaron en República Dominicana 7 insecticidas los cuales consistieron en: 4 de contacto y 3 de síntesis; con aplicaciones a intervalos de 12 días, donde encontraron un porcentaje de daño de 27% menor en los tratamientos que recibieron insecticida, en contraste con el testigo. Los daños fueron menores en un 10% cuando se aplicaron insecticidas sistémicos, en oposición a los de contacto; en nuestro caso, los tratamientos presentaron mejores resultados con la aplicación de insecticida sistémico, tenemos un 52% daño menor en </a:t>
            </a:r>
            <a:r>
              <a:rPr lang="es-ES" sz="2400" dirty="0" err="1">
                <a:latin typeface="Times New Roman" pitchFamily="18" charset="0"/>
                <a:cs typeface="Times New Roman" pitchFamily="18" charset="0"/>
              </a:rPr>
              <a:t>en</a:t>
            </a:r>
            <a:r>
              <a:rPr lang="es-ES" sz="2400" dirty="0">
                <a:latin typeface="Times New Roman" pitchFamily="18" charset="0"/>
                <a:cs typeface="Times New Roman" pitchFamily="18" charset="0"/>
              </a:rPr>
              <a:t> comparación con el testigo.  </a:t>
            </a:r>
            <a:endParaRPr lang="es-VE" sz="2400" dirty="0">
              <a:latin typeface="Times New Roman" pitchFamily="18" charset="0"/>
              <a:cs typeface="Times New Roman" pitchFamily="18" charset="0"/>
            </a:endParaRPr>
          </a:p>
          <a:p>
            <a:pPr algn="just"/>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574191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844825"/>
            <a:ext cx="8229600" cy="4281339"/>
          </a:xfrm>
        </p:spPr>
        <p:txBody>
          <a:bodyPr>
            <a:normAutofit/>
          </a:bodyPr>
          <a:lstStyle/>
          <a:p>
            <a:pPr algn="just"/>
            <a:r>
              <a:rPr lang="es-EC" sz="2600" dirty="0">
                <a:latin typeface="Times New Roman" pitchFamily="18" charset="0"/>
                <a:cs typeface="Times New Roman" pitchFamily="18" charset="0"/>
              </a:rPr>
              <a:t>En cuanto al control con biopesticidas en el presente estudio se observó que la aplicación del hongo </a:t>
            </a:r>
            <a:r>
              <a:rPr lang="es-EC" sz="2600" i="1" dirty="0" err="1">
                <a:latin typeface="Times New Roman" pitchFamily="18" charset="0"/>
                <a:cs typeface="Times New Roman" pitchFamily="18" charset="0"/>
              </a:rPr>
              <a:t>Bauveria</a:t>
            </a:r>
            <a:r>
              <a:rPr lang="es-EC" sz="2600" i="1" dirty="0">
                <a:latin typeface="Times New Roman" pitchFamily="18" charset="0"/>
                <a:cs typeface="Times New Roman" pitchFamily="18" charset="0"/>
              </a:rPr>
              <a:t> </a:t>
            </a:r>
            <a:r>
              <a:rPr lang="es-EC" sz="2600" i="1" dirty="0" err="1">
                <a:latin typeface="Times New Roman" pitchFamily="18" charset="0"/>
                <a:cs typeface="Times New Roman" pitchFamily="18" charset="0"/>
              </a:rPr>
              <a:t>bassiana</a:t>
            </a:r>
            <a:r>
              <a:rPr lang="es-EC" sz="2600" dirty="0">
                <a:latin typeface="Times New Roman" pitchFamily="18" charset="0"/>
                <a:cs typeface="Times New Roman" pitchFamily="18" charset="0"/>
              </a:rPr>
              <a:t>, causo efecto en el control de la mosca asiática </a:t>
            </a:r>
            <a:r>
              <a:rPr lang="es-EC" sz="2600" i="1" dirty="0" err="1">
                <a:latin typeface="Times New Roman" pitchFamily="18" charset="0"/>
                <a:cs typeface="Times New Roman" pitchFamily="18" charset="0"/>
              </a:rPr>
              <a:t>Melanagromyza</a:t>
            </a:r>
            <a:r>
              <a:rPr lang="es-EC" sz="2600" i="1" dirty="0">
                <a:latin typeface="Times New Roman" pitchFamily="18" charset="0"/>
                <a:cs typeface="Times New Roman" pitchFamily="18" charset="0"/>
              </a:rPr>
              <a:t> obtusa</a:t>
            </a:r>
            <a:r>
              <a:rPr lang="es-EC" sz="2600" dirty="0">
                <a:latin typeface="Times New Roman" pitchFamily="18" charset="0"/>
                <a:cs typeface="Times New Roman" pitchFamily="18" charset="0"/>
              </a:rPr>
              <a:t> </a:t>
            </a:r>
            <a:r>
              <a:rPr lang="es-EC" sz="2600" dirty="0" err="1">
                <a:latin typeface="Times New Roman" pitchFamily="18" charset="0"/>
                <a:cs typeface="Times New Roman" pitchFamily="18" charset="0"/>
              </a:rPr>
              <a:t>Malloch</a:t>
            </a:r>
            <a:r>
              <a:rPr lang="es-EC" sz="2600" dirty="0">
                <a:latin typeface="Times New Roman" pitchFamily="18" charset="0"/>
                <a:cs typeface="Times New Roman" pitchFamily="18" charset="0"/>
              </a:rPr>
              <a:t>, siendo superado por el control químico con insecticidas de síntesis, similar resultados se observó en otros estudios, llegando a recomendar la</a:t>
            </a:r>
            <a:r>
              <a:rPr lang="es-ES" sz="2600" dirty="0">
                <a:latin typeface="Times New Roman" pitchFamily="18" charset="0"/>
                <a:cs typeface="Times New Roman" pitchFamily="18" charset="0"/>
              </a:rPr>
              <a:t> combinación de insecticidas químicos y biopesticidas ya que demostraron ser más efectivos en comparación con los tratamientos donde solo se usaban los biopesticidas </a:t>
            </a:r>
            <a:r>
              <a:rPr lang="es-EC" sz="2600" dirty="0">
                <a:latin typeface="Times New Roman" pitchFamily="18" charset="0"/>
                <a:cs typeface="Times New Roman" pitchFamily="18" charset="0"/>
              </a:rPr>
              <a:t>(</a:t>
            </a:r>
            <a:r>
              <a:rPr lang="es-EC" sz="2600" dirty="0" err="1">
                <a:latin typeface="Times New Roman" pitchFamily="18" charset="0"/>
                <a:cs typeface="Times New Roman" pitchFamily="18" charset="0"/>
              </a:rPr>
              <a:t>Snehel</a:t>
            </a:r>
            <a:r>
              <a:rPr lang="es-EC" sz="2600" dirty="0">
                <a:latin typeface="Times New Roman" pitchFamily="18" charset="0"/>
                <a:cs typeface="Times New Roman" pitchFamily="18" charset="0"/>
              </a:rPr>
              <a:t>, C., &amp; </a:t>
            </a:r>
            <a:r>
              <a:rPr lang="es-EC" sz="2600" dirty="0" err="1">
                <a:latin typeface="Times New Roman" pitchFamily="18" charset="0"/>
                <a:cs typeface="Times New Roman" pitchFamily="18" charset="0"/>
              </a:rPr>
              <a:t>Meena</a:t>
            </a:r>
            <a:r>
              <a:rPr lang="es-EC" sz="2600" dirty="0">
                <a:latin typeface="Times New Roman" pitchFamily="18" charset="0"/>
                <a:cs typeface="Times New Roman" pitchFamily="18" charset="0"/>
              </a:rPr>
              <a:t> A., 2016).</a:t>
            </a:r>
            <a:r>
              <a:rPr lang="es-EC" dirty="0"/>
              <a:t> </a:t>
            </a:r>
            <a:endParaRPr lang="es-VE" dirty="0"/>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31098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017905"/>
            <a:ext cx="8229600" cy="5108259"/>
          </a:xfrm>
        </p:spPr>
        <p:txBody>
          <a:bodyPr>
            <a:normAutofit/>
          </a:bodyPr>
          <a:lstStyle/>
          <a:p>
            <a:pPr marL="0" indent="0" algn="ctr">
              <a:buNone/>
            </a:pPr>
            <a:endParaRPr lang="es-ES" b="1" dirty="0">
              <a:latin typeface="Times New Roman" pitchFamily="18" charset="0"/>
              <a:cs typeface="Times New Roman" pitchFamily="18" charset="0"/>
            </a:endParaRPr>
          </a:p>
          <a:p>
            <a:pPr marL="0" indent="0" algn="ctr">
              <a:buNone/>
            </a:pPr>
            <a:endParaRPr lang="es-ES" b="1" dirty="0">
              <a:latin typeface="Times New Roman" pitchFamily="18" charset="0"/>
              <a:cs typeface="Times New Roman" pitchFamily="18" charset="0"/>
            </a:endParaRPr>
          </a:p>
          <a:p>
            <a:pPr marL="0" indent="0" algn="ctr">
              <a:buNone/>
            </a:pPr>
            <a:r>
              <a:rPr lang="es-ES" b="1" dirty="0">
                <a:latin typeface="Times New Roman" pitchFamily="18" charset="0"/>
                <a:cs typeface="Times New Roman" pitchFamily="18" charset="0"/>
              </a:rPr>
              <a:t>Comprobación de hipótesis</a:t>
            </a:r>
          </a:p>
          <a:p>
            <a:pPr marL="0" indent="0" algn="ctr">
              <a:buNone/>
            </a:pPr>
            <a:endParaRPr lang="es-ES" b="1" dirty="0">
              <a:latin typeface="Times New Roman" pitchFamily="18" charset="0"/>
              <a:cs typeface="Times New Roman" pitchFamily="18" charset="0"/>
            </a:endParaRPr>
          </a:p>
          <a:p>
            <a:pPr lvl="0" algn="just"/>
            <a:r>
              <a:rPr lang="es-ES" sz="2400" dirty="0">
                <a:latin typeface="Times New Roman" pitchFamily="18" charset="0"/>
                <a:cs typeface="Times New Roman" pitchFamily="18" charset="0"/>
              </a:rPr>
              <a:t>Hi: Ho: Las cepas de </a:t>
            </a:r>
            <a:r>
              <a:rPr lang="es-ES" sz="2400" i="1" dirty="0" err="1">
                <a:latin typeface="Times New Roman" pitchFamily="18" charset="0"/>
                <a:cs typeface="Times New Roman" pitchFamily="18" charset="0"/>
              </a:rPr>
              <a:t>B</a:t>
            </a:r>
            <a:r>
              <a:rPr lang="es-ES" sz="2400" i="1" dirty="0" err="1" smtClean="0">
                <a:latin typeface="Times New Roman" pitchFamily="18" charset="0"/>
                <a:cs typeface="Times New Roman" pitchFamily="18" charset="0"/>
              </a:rPr>
              <a:t>eauveria</a:t>
            </a:r>
            <a:r>
              <a:rPr lang="es-ES" sz="2400" i="1" dirty="0" smtClean="0">
                <a:latin typeface="Times New Roman" pitchFamily="18" charset="0"/>
                <a:cs typeface="Times New Roman" pitchFamily="18" charset="0"/>
              </a:rPr>
              <a:t> </a:t>
            </a:r>
            <a:r>
              <a:rPr lang="es-ES" sz="2400" i="1" dirty="0" err="1">
                <a:latin typeface="Times New Roman" pitchFamily="18" charset="0"/>
                <a:cs typeface="Times New Roman" pitchFamily="18" charset="0"/>
              </a:rPr>
              <a:t>bassiana</a:t>
            </a:r>
            <a:r>
              <a:rPr lang="es-ES" sz="2400" dirty="0">
                <a:latin typeface="Times New Roman" pitchFamily="18" charset="0"/>
                <a:cs typeface="Times New Roman" pitchFamily="18" charset="0"/>
              </a:rPr>
              <a:t> y los químicos de síntesis (</a:t>
            </a:r>
            <a:r>
              <a:rPr lang="es-ES" sz="2400" dirty="0" err="1">
                <a:latin typeface="Times New Roman" pitchFamily="18" charset="0"/>
                <a:cs typeface="Times New Roman" pitchFamily="18" charset="0"/>
              </a:rPr>
              <a:t>Thiamethoxan</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Actara</a:t>
            </a:r>
            <a:r>
              <a:rPr lang="es-ES" sz="2400" dirty="0">
                <a:latin typeface="Times New Roman" pitchFamily="18" charset="0"/>
                <a:cs typeface="Times New Roman" pitchFamily="18" charset="0"/>
              </a:rPr>
              <a:t> WG25) 0.25 g/l, o  </a:t>
            </a:r>
            <a:r>
              <a:rPr lang="es-ES" sz="2400" dirty="0" err="1">
                <a:latin typeface="Times New Roman" pitchFamily="18" charset="0"/>
                <a:cs typeface="Times New Roman" pitchFamily="18" charset="0"/>
              </a:rPr>
              <a:t>Imidacloprid</a:t>
            </a:r>
            <a:r>
              <a:rPr lang="es-ES" sz="2400" dirty="0">
                <a:latin typeface="Times New Roman" pitchFamily="18" charset="0"/>
                <a:cs typeface="Times New Roman" pitchFamily="18" charset="0"/>
              </a:rPr>
              <a:t> (Confidor) 0.45 cc/l.) son capaces de controlar </a:t>
            </a:r>
            <a:r>
              <a:rPr lang="es-ES" sz="2400" i="1" dirty="0">
                <a:latin typeface="Times New Roman" pitchFamily="18" charset="0"/>
                <a:cs typeface="Times New Roman" pitchFamily="18" charset="0"/>
              </a:rPr>
              <a:t>Melanagromyza obtusa  </a:t>
            </a:r>
            <a:r>
              <a:rPr lang="es-ES" sz="2400" dirty="0">
                <a:latin typeface="Times New Roman" pitchFamily="18" charset="0"/>
                <a:cs typeface="Times New Roman" pitchFamily="18" charset="0"/>
              </a:rPr>
              <a:t>“</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frejol de palo “guandul”.</a:t>
            </a:r>
            <a:endParaRPr lang="es-VE" sz="2400" dirty="0">
              <a:latin typeface="Times New Roman" pitchFamily="18" charset="0"/>
              <a:cs typeface="Times New Roman" pitchFamily="18" charset="0"/>
            </a:endParaRPr>
          </a:p>
          <a:p>
            <a:pPr marL="0" indent="0" algn="ctr">
              <a:buNone/>
            </a:pPr>
            <a:endParaRPr lang="es-VE"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77235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2698" y="1436915"/>
            <a:ext cx="11508376" cy="5159828"/>
          </a:xfrm>
        </p:spPr>
        <p:txBody>
          <a:bodyPr>
            <a:normAutofit lnSpcReduction="10000"/>
          </a:bodyPr>
          <a:lstStyle/>
          <a:p>
            <a:pPr marL="0" indent="0" algn="ctr">
              <a:buNone/>
            </a:pPr>
            <a:r>
              <a:rPr lang="es-ES" sz="3400" b="1" dirty="0" smtClean="0">
                <a:latin typeface="Times New Roman" pitchFamily="18" charset="0"/>
                <a:cs typeface="Times New Roman" pitchFamily="18" charset="0"/>
              </a:rPr>
              <a:t>Conclusiones</a:t>
            </a:r>
            <a:endParaRPr lang="es-ES" sz="3400" b="1" dirty="0">
              <a:latin typeface="Times New Roman" pitchFamily="18" charset="0"/>
              <a:cs typeface="Times New Roman" pitchFamily="18" charset="0"/>
            </a:endParaRPr>
          </a:p>
          <a:p>
            <a:pPr marL="0" indent="0" algn="ctr">
              <a:buNone/>
            </a:pPr>
            <a:endParaRPr lang="es-ES" b="1" dirty="0">
              <a:latin typeface="Times New Roman" pitchFamily="18" charset="0"/>
              <a:cs typeface="Times New Roman" pitchFamily="18" charset="0"/>
            </a:endParaRPr>
          </a:p>
          <a:p>
            <a:pPr marL="0" lvl="0" indent="0" algn="just">
              <a:buNone/>
            </a:pP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 es una plaga que se controla con la aplicación de </a:t>
            </a:r>
            <a:r>
              <a:rPr lang="es-ES" sz="2400" dirty="0" err="1">
                <a:latin typeface="Times New Roman" pitchFamily="18" charset="0"/>
                <a:cs typeface="Times New Roman" pitchFamily="18" charset="0"/>
              </a:rPr>
              <a:t>Thiamethoxan</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Actara</a:t>
            </a:r>
            <a:r>
              <a:rPr lang="es-ES" sz="2400" dirty="0">
                <a:latin typeface="Times New Roman" pitchFamily="18" charset="0"/>
                <a:cs typeface="Times New Roman" pitchFamily="18" charset="0"/>
              </a:rPr>
              <a:t> WG25) 0.25 g/l, o  </a:t>
            </a:r>
            <a:r>
              <a:rPr lang="es-ES" sz="2400" dirty="0" err="1">
                <a:latin typeface="Times New Roman" pitchFamily="18" charset="0"/>
                <a:cs typeface="Times New Roman" pitchFamily="18" charset="0"/>
              </a:rPr>
              <a:t>Imidacloprid</a:t>
            </a:r>
            <a:r>
              <a:rPr lang="es-ES" sz="2400" dirty="0">
                <a:latin typeface="Times New Roman" pitchFamily="18" charset="0"/>
                <a:cs typeface="Times New Roman" pitchFamily="18" charset="0"/>
              </a:rPr>
              <a:t> (Confidor) 0.45 cc/l.</a:t>
            </a:r>
            <a:endParaRPr lang="es-VE" sz="2400" dirty="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 </a:t>
            </a:r>
            <a:endParaRPr lang="es-VE" sz="2400" dirty="0">
              <a:latin typeface="Times New Roman" pitchFamily="18" charset="0"/>
              <a:cs typeface="Times New Roman" pitchFamily="18" charset="0"/>
            </a:endParaRPr>
          </a:p>
          <a:p>
            <a:pPr marL="0" lvl="0" indent="0" algn="just">
              <a:buNone/>
            </a:pPr>
            <a:r>
              <a:rPr lang="es-ES" sz="2400" dirty="0">
                <a:latin typeface="Times New Roman" pitchFamily="18" charset="0"/>
                <a:cs typeface="Times New Roman" pitchFamily="18" charset="0"/>
              </a:rPr>
              <a:t>El uso de </a:t>
            </a:r>
            <a:r>
              <a:rPr lang="es-ES" sz="2400" i="1" dirty="0" err="1">
                <a:latin typeface="Times New Roman" pitchFamily="18" charset="0"/>
                <a:cs typeface="Times New Roman" pitchFamily="18" charset="0"/>
              </a:rPr>
              <a:t>Beauveria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basiana</a:t>
            </a:r>
            <a:r>
              <a:rPr lang="es-ES" sz="2400" dirty="0">
                <a:latin typeface="Times New Roman" pitchFamily="18" charset="0"/>
                <a:cs typeface="Times New Roman" pitchFamily="18" charset="0"/>
              </a:rPr>
              <a:t> controló hasta el 50% de infestación de </a:t>
            </a:r>
            <a:r>
              <a:rPr lang="es-ES" sz="2400" i="1" dirty="0" err="1">
                <a:latin typeface="Times New Roman" pitchFamily="18" charset="0"/>
                <a:cs typeface="Times New Roman" pitchFamily="18" charset="0"/>
              </a:rPr>
              <a:t>Melanagromiza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 En el fruto de la vaina del cultivo de (</a:t>
            </a:r>
            <a:r>
              <a:rPr lang="es-ES" sz="2400" i="1" dirty="0" err="1">
                <a:latin typeface="Times New Roman" pitchFamily="18" charset="0"/>
                <a:cs typeface="Times New Roman" pitchFamily="18" charset="0"/>
              </a:rPr>
              <a:t>Cajanus</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cajan</a:t>
            </a:r>
            <a:r>
              <a:rPr lang="es-ES" sz="2400" dirty="0">
                <a:latin typeface="Times New Roman" pitchFamily="18" charset="0"/>
                <a:cs typeface="Times New Roman" pitchFamily="18" charset="0"/>
              </a:rPr>
              <a:t> D.C.) frijol de palo (Guandul</a:t>
            </a:r>
            <a:r>
              <a:rPr lang="es-ES" sz="2400" dirty="0" smtClean="0">
                <a:latin typeface="Times New Roman" pitchFamily="18" charset="0"/>
                <a:cs typeface="Times New Roman" pitchFamily="18" charset="0"/>
              </a:rPr>
              <a:t>).</a:t>
            </a:r>
          </a:p>
          <a:p>
            <a:pPr marL="0" lvl="0" indent="0" algn="just">
              <a:buNone/>
            </a:pPr>
            <a:endParaRPr lang="es-VE" sz="2400" dirty="0" smtClean="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Con la combinación de </a:t>
            </a:r>
            <a:r>
              <a:rPr lang="es-ES" sz="2400" dirty="0" err="1">
                <a:latin typeface="Times New Roman" pitchFamily="18" charset="0"/>
                <a:cs typeface="Times New Roman" pitchFamily="18" charset="0"/>
              </a:rPr>
              <a:t>de</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Thiamethoxan</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Actara</a:t>
            </a:r>
            <a:r>
              <a:rPr lang="es-ES" sz="2400" dirty="0">
                <a:latin typeface="Times New Roman" pitchFamily="18" charset="0"/>
                <a:cs typeface="Times New Roman" pitchFamily="18" charset="0"/>
              </a:rPr>
              <a:t> WG25) 0.25 g/l, o  </a:t>
            </a:r>
            <a:r>
              <a:rPr lang="es-ES" sz="2400" dirty="0" err="1">
                <a:latin typeface="Times New Roman" pitchFamily="18" charset="0"/>
                <a:cs typeface="Times New Roman" pitchFamily="18" charset="0"/>
              </a:rPr>
              <a:t>Imidacloprid</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Confidor</a:t>
            </a:r>
            <a:r>
              <a:rPr lang="es-ES" sz="2400" dirty="0">
                <a:latin typeface="Times New Roman" pitchFamily="18" charset="0"/>
                <a:cs typeface="Times New Roman" pitchFamily="18" charset="0"/>
              </a:rPr>
              <a:t>) 0.45 cc/l. y los </a:t>
            </a:r>
            <a:r>
              <a:rPr lang="es-ES" sz="2400" dirty="0" err="1">
                <a:latin typeface="Times New Roman" pitchFamily="18" charset="0"/>
                <a:cs typeface="Times New Roman" pitchFamily="18" charset="0"/>
              </a:rPr>
              <a:t>biopesticidas</a:t>
            </a:r>
            <a:r>
              <a:rPr lang="es-ES" sz="2400" dirty="0">
                <a:latin typeface="Times New Roman" pitchFamily="18" charset="0"/>
                <a:cs typeface="Times New Roman" pitchFamily="18" charset="0"/>
              </a:rPr>
              <a:t> a base de </a:t>
            </a:r>
            <a:r>
              <a:rPr lang="es-ES" sz="2400" i="1" dirty="0" err="1">
                <a:latin typeface="Times New Roman" pitchFamily="18" charset="0"/>
                <a:cs typeface="Times New Roman" pitchFamily="18" charset="0"/>
              </a:rPr>
              <a:t>Beauveria</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basiana</a:t>
            </a:r>
            <a:r>
              <a:rPr lang="es-ES" sz="2400" i="1" dirty="0">
                <a:latin typeface="Times New Roman" pitchFamily="18" charset="0"/>
                <a:cs typeface="Times New Roman" pitchFamily="18" charset="0"/>
              </a:rPr>
              <a:t>, </a:t>
            </a:r>
            <a:r>
              <a:rPr lang="es-ES" sz="2400" dirty="0">
                <a:latin typeface="Times New Roman" pitchFamily="18" charset="0"/>
                <a:cs typeface="Times New Roman" pitchFamily="18" charset="0"/>
              </a:rPr>
              <a:t>permiten un control </a:t>
            </a:r>
            <a:r>
              <a:rPr lang="es-ES" sz="2400" dirty="0" err="1">
                <a:latin typeface="Times New Roman" pitchFamily="18" charset="0"/>
                <a:cs typeface="Times New Roman" pitchFamily="18" charset="0"/>
              </a:rPr>
              <a:t>protectante</a:t>
            </a:r>
            <a:r>
              <a:rPr lang="es-ES" sz="2400" dirty="0">
                <a:latin typeface="Times New Roman" pitchFamily="18" charset="0"/>
                <a:cs typeface="Times New Roman" pitchFamily="18" charset="0"/>
              </a:rPr>
              <a:t>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“Malloch” en frejol de palo “Guandul”, Además permite proteger otros cultivos de mayor importancia como el frejol (</a:t>
            </a:r>
            <a:r>
              <a:rPr lang="es-ES" sz="2400" i="1" dirty="0">
                <a:latin typeface="Times New Roman" pitchFamily="18" charset="0"/>
                <a:cs typeface="Times New Roman" pitchFamily="18" charset="0"/>
              </a:rPr>
              <a:t>P. </a:t>
            </a:r>
            <a:r>
              <a:rPr lang="es-ES" sz="2400" i="1" dirty="0" err="1">
                <a:latin typeface="Times New Roman" pitchFamily="18" charset="0"/>
                <a:cs typeface="Times New Roman" pitchFamily="18" charset="0"/>
              </a:rPr>
              <a:t>vulgaris</a:t>
            </a:r>
            <a:r>
              <a:rPr lang="es-ES" sz="2400" dirty="0">
                <a:latin typeface="Times New Roman" pitchFamily="18" charset="0"/>
                <a:cs typeface="Times New Roman" pitchFamily="18" charset="0"/>
              </a:rPr>
              <a:t>). </a:t>
            </a:r>
            <a:endParaRPr lang="es-VE" sz="2400" dirty="0">
              <a:latin typeface="Times New Roman" pitchFamily="18" charset="0"/>
              <a:cs typeface="Times New Roman" pitchFamily="18" charset="0"/>
            </a:endParaRPr>
          </a:p>
          <a:p>
            <a:pPr marL="0" indent="0" algn="just">
              <a:buNone/>
            </a:pPr>
            <a:endParaRPr lang="es-VE" sz="2600" dirty="0">
              <a:latin typeface="Times New Roman" pitchFamily="18" charset="0"/>
              <a:cs typeface="Times New Roman" pitchFamily="18" charset="0"/>
            </a:endParaRPr>
          </a:p>
          <a:p>
            <a:pPr marL="0" lvl="0" indent="0" algn="just">
              <a:buNone/>
            </a:pPr>
            <a:endParaRPr lang="es-VE" sz="2400" dirty="0">
              <a:latin typeface="Times New Roman" pitchFamily="18" charset="0"/>
              <a:cs typeface="Times New Roman" pitchFamily="18" charset="0"/>
            </a:endParaRPr>
          </a:p>
          <a:p>
            <a:pPr marL="0" indent="0" algn="just">
              <a:buNone/>
            </a:pPr>
            <a:endParaRPr lang="es-VE" sz="2400" dirty="0">
              <a:latin typeface="Times New Roman" pitchFamily="18" charset="0"/>
              <a:cs typeface="Times New Roman" pitchFamily="18" charset="0"/>
            </a:endParaRPr>
          </a:p>
          <a:p>
            <a:pPr marL="0" indent="0" algn="ctr">
              <a:buNone/>
            </a:pPr>
            <a:endParaRPr lang="es-VE"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263691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2926" y="1313190"/>
            <a:ext cx="11518231" cy="3939540"/>
          </a:xfrm>
          <a:prstGeom prst="rect">
            <a:avLst/>
          </a:prstGeom>
        </p:spPr>
        <p:txBody>
          <a:bodyPr wrap="square">
            <a:spAutoFit/>
          </a:bodyPr>
          <a:lstStyle/>
          <a:p>
            <a:pPr algn="ctr"/>
            <a:r>
              <a:rPr lang="es-ES" sz="3400" b="1" dirty="0" smtClean="0">
                <a:solidFill>
                  <a:prstClr val="black"/>
                </a:solidFill>
                <a:latin typeface="Times New Roman" pitchFamily="18" charset="0"/>
                <a:cs typeface="Times New Roman" pitchFamily="18" charset="0"/>
              </a:rPr>
              <a:t>Antecedentes</a:t>
            </a:r>
          </a:p>
          <a:p>
            <a:pPr algn="ctr"/>
            <a:endParaRPr lang="es-ES" sz="2400" dirty="0" smtClean="0">
              <a:latin typeface="Times New Roman" pitchFamily="18" charset="0"/>
              <a:cs typeface="Times New Roman" pitchFamily="18" charset="0"/>
            </a:endParaRPr>
          </a:p>
          <a:p>
            <a:pPr algn="just"/>
            <a:r>
              <a:rPr lang="es-ES" sz="2400" dirty="0" smtClean="0">
                <a:latin typeface="Times New Roman" pitchFamily="18" charset="0"/>
                <a:cs typeface="Times New Roman" pitchFamily="18" charset="0"/>
              </a:rPr>
              <a:t>En </a:t>
            </a:r>
            <a:r>
              <a:rPr lang="es-ES" sz="2400" dirty="0">
                <a:latin typeface="Times New Roman" pitchFamily="18" charset="0"/>
                <a:cs typeface="Times New Roman" pitchFamily="18" charset="0"/>
              </a:rPr>
              <a:t>países como Kenia, Malawi, Tanzania, Uganda, los insectos plaga causan graves daños y pérdidas al cultivo de </a:t>
            </a:r>
            <a:r>
              <a:rPr lang="es-ES" sz="2400" dirty="0" smtClean="0">
                <a:latin typeface="Times New Roman" pitchFamily="18" charset="0"/>
                <a:cs typeface="Times New Roman" pitchFamily="18" charset="0"/>
              </a:rPr>
              <a:t>gandul</a:t>
            </a:r>
            <a:r>
              <a:rPr lang="es-ES" sz="2400" dirty="0">
                <a:latin typeface="Times New Roman" pitchFamily="18" charset="0"/>
                <a:cs typeface="Times New Roman" pitchFamily="18" charset="0"/>
              </a:rPr>
              <a:t>. </a:t>
            </a:r>
          </a:p>
          <a:p>
            <a:pPr algn="just"/>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El orden </a:t>
            </a:r>
            <a:r>
              <a:rPr lang="es-ES" sz="2400" dirty="0" smtClean="0">
                <a:latin typeface="Times New Roman" pitchFamily="18" charset="0"/>
                <a:cs typeface="Times New Roman" pitchFamily="18" charset="0"/>
              </a:rPr>
              <a:t>Heteróptera </a:t>
            </a:r>
            <a:r>
              <a:rPr lang="es-ES" sz="2400" dirty="0">
                <a:latin typeface="Times New Roman" pitchFamily="18" charset="0"/>
                <a:cs typeface="Times New Roman" pitchFamily="18" charset="0"/>
              </a:rPr>
              <a:t>y a las familias </a:t>
            </a:r>
            <a:r>
              <a:rPr lang="es-ES" sz="2400" dirty="0" err="1">
                <a:latin typeface="Times New Roman" pitchFamily="18" charset="0"/>
                <a:cs typeface="Times New Roman" pitchFamily="18" charset="0"/>
              </a:rPr>
              <a:t>Aleyrodidae</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Coreidae</a:t>
            </a:r>
            <a:r>
              <a:rPr lang="es-ES" sz="2400" dirty="0">
                <a:latin typeface="Times New Roman" pitchFamily="18" charset="0"/>
                <a:cs typeface="Times New Roman" pitchFamily="18" charset="0"/>
              </a:rPr>
              <a:t> y </a:t>
            </a:r>
            <a:r>
              <a:rPr lang="es-ES" sz="2400" dirty="0" err="1">
                <a:latin typeface="Times New Roman" pitchFamily="18" charset="0"/>
                <a:cs typeface="Times New Roman" pitchFamily="18" charset="0"/>
              </a:rPr>
              <a:t>Pentatomidae</a:t>
            </a:r>
            <a:r>
              <a:rPr lang="es-ES" sz="2400" dirty="0">
                <a:latin typeface="Times New Roman" pitchFamily="18" charset="0"/>
                <a:cs typeface="Times New Roman" pitchFamily="18" charset="0"/>
              </a:rPr>
              <a:t>, están involucrados con pérdidas del 50% y 75% en Tanzania y Malawi, respectivamente. </a:t>
            </a:r>
          </a:p>
          <a:p>
            <a:pPr algn="just"/>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En estos dos países (Tanzania y Malawi), insectos del orden Lepidóptera y Díptera, que también atacan las vainas, han provocado pérdidas de 35% y 46%, respectivamente.</a:t>
            </a:r>
            <a:endParaRPr lang="es-VE" sz="24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530982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2697" y="1523973"/>
            <a:ext cx="11469189" cy="4536504"/>
          </a:xfrm>
        </p:spPr>
        <p:txBody>
          <a:bodyPr>
            <a:normAutofit fontScale="92500" lnSpcReduction="10000"/>
          </a:bodyPr>
          <a:lstStyle/>
          <a:p>
            <a:pPr marL="0" indent="0" algn="ctr">
              <a:buNone/>
            </a:pPr>
            <a:r>
              <a:rPr lang="es-ES" sz="3700" b="1" dirty="0">
                <a:latin typeface="Times New Roman" pitchFamily="18" charset="0"/>
                <a:cs typeface="Times New Roman" pitchFamily="18" charset="0"/>
              </a:rPr>
              <a:t>Recomendaciones</a:t>
            </a:r>
          </a:p>
          <a:p>
            <a:pPr marL="0" indent="0" algn="ctr">
              <a:buNone/>
            </a:pPr>
            <a:endParaRPr lang="es-ES" b="1" dirty="0">
              <a:latin typeface="Times New Roman" pitchFamily="18" charset="0"/>
              <a:cs typeface="Times New Roman" pitchFamily="18" charset="0"/>
            </a:endParaRPr>
          </a:p>
          <a:p>
            <a:pPr marL="0" indent="0" algn="ctr">
              <a:buNone/>
            </a:pPr>
            <a:endParaRPr lang="es-ES" b="1" dirty="0">
              <a:latin typeface="Times New Roman" pitchFamily="18" charset="0"/>
              <a:cs typeface="Times New Roman" pitchFamily="18" charset="0"/>
            </a:endParaRPr>
          </a:p>
          <a:p>
            <a:pPr marL="0" lvl="0" indent="0" algn="just">
              <a:buNone/>
            </a:pPr>
            <a:r>
              <a:rPr lang="es-ES" sz="2600" dirty="0"/>
              <a:t>La aplicación de </a:t>
            </a:r>
            <a:r>
              <a:rPr lang="es-ES" sz="2600" dirty="0" err="1"/>
              <a:t>Thiamethoxan</a:t>
            </a:r>
            <a:r>
              <a:rPr lang="es-ES" sz="2600" dirty="0"/>
              <a:t> (</a:t>
            </a:r>
            <a:r>
              <a:rPr lang="es-ES" sz="2600" dirty="0" err="1"/>
              <a:t>Actara</a:t>
            </a:r>
            <a:r>
              <a:rPr lang="es-ES" sz="2600" dirty="0"/>
              <a:t> WG25) 0.25 g/l, o  </a:t>
            </a:r>
            <a:r>
              <a:rPr lang="es-ES" sz="2600" dirty="0" err="1"/>
              <a:t>Imidacloprid</a:t>
            </a:r>
            <a:r>
              <a:rPr lang="es-ES" sz="2600" dirty="0"/>
              <a:t> (Confidor) 0.45 cc/l. son sintéticos eficaces para el control de </a:t>
            </a:r>
            <a:r>
              <a:rPr lang="es-ES" sz="2600" i="1" dirty="0"/>
              <a:t> </a:t>
            </a:r>
            <a:r>
              <a:rPr lang="es-ES" sz="2600" i="1" dirty="0" err="1"/>
              <a:t>Melanagromyza</a:t>
            </a:r>
            <a:r>
              <a:rPr lang="es-ES" sz="2600" i="1" dirty="0"/>
              <a:t> obtusa</a:t>
            </a:r>
            <a:r>
              <a:rPr lang="es-ES" sz="2600" dirty="0"/>
              <a:t> “</a:t>
            </a:r>
            <a:r>
              <a:rPr lang="es-ES" sz="2600" dirty="0" err="1"/>
              <a:t>Malloch</a:t>
            </a:r>
            <a:r>
              <a:rPr lang="es-ES" sz="2600" dirty="0"/>
              <a:t>” en el Guandul.</a:t>
            </a:r>
            <a:endParaRPr lang="es-VE" sz="2600" dirty="0"/>
          </a:p>
          <a:p>
            <a:pPr marL="0" indent="0" algn="just">
              <a:buNone/>
            </a:pPr>
            <a:endParaRPr lang="es-VE" sz="2600" dirty="0"/>
          </a:p>
          <a:p>
            <a:pPr marL="0" lvl="0" indent="0" algn="just">
              <a:buNone/>
            </a:pPr>
            <a:r>
              <a:rPr lang="es-ES" sz="2600" dirty="0"/>
              <a:t>Es factible utilizar los biopesticidas a base de </a:t>
            </a:r>
            <a:r>
              <a:rPr lang="es-ES" sz="2600" i="1" dirty="0" err="1"/>
              <a:t>Beauveria</a:t>
            </a:r>
            <a:r>
              <a:rPr lang="es-ES" sz="2600" i="1" dirty="0"/>
              <a:t> </a:t>
            </a:r>
            <a:r>
              <a:rPr lang="es-ES" sz="2600" i="1" dirty="0" err="1"/>
              <a:t>basiana</a:t>
            </a:r>
            <a:r>
              <a:rPr lang="es-ES" sz="2600" i="1" dirty="0"/>
              <a:t>,</a:t>
            </a:r>
            <a:r>
              <a:rPr lang="es-ES" sz="2600" dirty="0"/>
              <a:t> en combinación con insecticidas de síntesis (</a:t>
            </a:r>
            <a:r>
              <a:rPr lang="es-ES" sz="2600" dirty="0" err="1"/>
              <a:t>Thiamethoxan</a:t>
            </a:r>
            <a:r>
              <a:rPr lang="es-ES" sz="2600" dirty="0"/>
              <a:t> (</a:t>
            </a:r>
            <a:r>
              <a:rPr lang="es-ES" sz="2600" dirty="0" err="1"/>
              <a:t>Actara</a:t>
            </a:r>
            <a:r>
              <a:rPr lang="es-ES" sz="2600" dirty="0"/>
              <a:t> WG25) 0.25 g/l, o  </a:t>
            </a:r>
            <a:r>
              <a:rPr lang="es-ES" sz="2600" dirty="0" err="1"/>
              <a:t>Imidacloprid</a:t>
            </a:r>
            <a:r>
              <a:rPr lang="es-ES" sz="2600" dirty="0"/>
              <a:t> (Confidor 0.45 cc/l.) para complementar su efecto ya que tiene el potencial de controlar el 50% la plaga.</a:t>
            </a:r>
            <a:endParaRPr lang="es-VE" sz="2600" dirty="0"/>
          </a:p>
          <a:p>
            <a:pPr marL="0" indent="0" algn="just">
              <a:buNone/>
            </a:pPr>
            <a:r>
              <a:rPr lang="es-ES" sz="3800" dirty="0"/>
              <a:t> </a:t>
            </a:r>
            <a:endParaRPr lang="es-VE" sz="3800" dirty="0"/>
          </a:p>
          <a:p>
            <a:pPr marL="0" indent="0" algn="ctr">
              <a:buNone/>
            </a:pPr>
            <a:endParaRPr lang="es-VE" dirty="0">
              <a:latin typeface="Times New Roman" pitchFamily="18" charset="0"/>
              <a:cs typeface="Times New Roman" pitchFamily="18" charset="0"/>
            </a:endParaRPr>
          </a:p>
          <a:p>
            <a:pPr marL="0" indent="0">
              <a:buNone/>
            </a:pPr>
            <a:endParaRPr lang="es-VE" dirty="0"/>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715066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2697" y="1508760"/>
            <a:ext cx="11495313" cy="5179423"/>
          </a:xfrm>
        </p:spPr>
        <p:txBody>
          <a:bodyPr>
            <a:normAutofit fontScale="85000" lnSpcReduction="20000"/>
          </a:bodyPr>
          <a:lstStyle/>
          <a:p>
            <a:pPr marL="0" indent="0" algn="ctr">
              <a:buNone/>
            </a:pPr>
            <a:r>
              <a:rPr lang="es-ES" sz="4000" b="1" dirty="0">
                <a:latin typeface="Times New Roman" pitchFamily="18" charset="0"/>
                <a:cs typeface="Times New Roman" pitchFamily="18" charset="0"/>
              </a:rPr>
              <a:t>Recomendaciones</a:t>
            </a:r>
          </a:p>
          <a:p>
            <a:pPr marL="0" indent="0" algn="ctr">
              <a:buNone/>
            </a:pPr>
            <a:endParaRPr lang="es-ES" b="1" dirty="0" smtClean="0">
              <a:latin typeface="Times New Roman" pitchFamily="18" charset="0"/>
              <a:cs typeface="Times New Roman" pitchFamily="18" charset="0"/>
            </a:endParaRPr>
          </a:p>
          <a:p>
            <a:pPr marL="0" indent="0" algn="just">
              <a:buNone/>
            </a:pPr>
            <a:r>
              <a:rPr lang="es-ES" dirty="0">
                <a:latin typeface="Times New Roman" pitchFamily="18" charset="0"/>
                <a:cs typeface="Times New Roman" pitchFamily="18" charset="0"/>
              </a:rPr>
              <a:t>Aumentar otros medios de </a:t>
            </a:r>
            <a:r>
              <a:rPr lang="es-ES" dirty="0" smtClean="0">
                <a:latin typeface="Times New Roman" pitchFamily="18" charset="0"/>
                <a:cs typeface="Times New Roman" pitchFamily="18" charset="0"/>
              </a:rPr>
              <a:t>control, </a:t>
            </a:r>
            <a:r>
              <a:rPr lang="es-ES" dirty="0">
                <a:latin typeface="Times New Roman" pitchFamily="18" charset="0"/>
                <a:cs typeface="Times New Roman" pitchFamily="18" charset="0"/>
              </a:rPr>
              <a:t>como trampas de luz o trampas amarillas, en combinación con los métodos estudiados para generar más eficiencia</a:t>
            </a:r>
            <a:r>
              <a:rPr lang="es-ES" dirty="0" smtClean="0">
                <a:latin typeface="Times New Roman" pitchFamily="18" charset="0"/>
                <a:cs typeface="Times New Roman" pitchFamily="18" charset="0"/>
              </a:rPr>
              <a:t>.</a:t>
            </a:r>
          </a:p>
          <a:p>
            <a:pPr marL="0" indent="0" algn="just">
              <a:buNone/>
            </a:pPr>
            <a:endParaRPr lang="es-ES" dirty="0">
              <a:latin typeface="Times New Roman" pitchFamily="18" charset="0"/>
              <a:cs typeface="Times New Roman" pitchFamily="18" charset="0"/>
            </a:endParaRPr>
          </a:p>
          <a:p>
            <a:pPr marL="0" indent="0" algn="just">
              <a:buNone/>
            </a:pPr>
            <a:r>
              <a:rPr lang="es-ES" dirty="0" smtClean="0">
                <a:latin typeface="Times New Roman" pitchFamily="18" charset="0"/>
                <a:cs typeface="Times New Roman" pitchFamily="18" charset="0"/>
              </a:rPr>
              <a:t>Sin duda alguna el uso de pesticidas químicos manejan altos porcentajes de eficiencia en el control de plagas, sin embargo, desde el punto de vista ético, hay q manejar todos los productos de acuerdo a las recomendaciones de la casa comercial y en base a los resultados encontrados en esta investigación y validaciones posteriores.</a:t>
            </a:r>
          </a:p>
          <a:p>
            <a:pPr marL="0" indent="0" algn="just">
              <a:buNone/>
            </a:pPr>
            <a:endParaRPr lang="es-ES" dirty="0">
              <a:latin typeface="Times New Roman" pitchFamily="18" charset="0"/>
              <a:cs typeface="Times New Roman" pitchFamily="18" charset="0"/>
            </a:endParaRPr>
          </a:p>
          <a:p>
            <a:pPr marL="0" indent="0" algn="just">
              <a:buNone/>
            </a:pPr>
            <a:r>
              <a:rPr lang="es-ES" dirty="0">
                <a:latin typeface="Times New Roman" pitchFamily="18" charset="0"/>
                <a:cs typeface="Times New Roman" pitchFamily="18" charset="0"/>
              </a:rPr>
              <a:t>E</a:t>
            </a:r>
            <a:r>
              <a:rPr lang="es-ES" dirty="0" smtClean="0">
                <a:latin typeface="Times New Roman" pitchFamily="18" charset="0"/>
                <a:cs typeface="Times New Roman" pitchFamily="18" charset="0"/>
              </a:rPr>
              <a:t>l uso de </a:t>
            </a:r>
            <a:r>
              <a:rPr lang="es-ES" dirty="0" err="1" smtClean="0">
                <a:latin typeface="Times New Roman" pitchFamily="18" charset="0"/>
                <a:cs typeface="Times New Roman" pitchFamily="18" charset="0"/>
              </a:rPr>
              <a:t>biopesticidas</a:t>
            </a:r>
            <a:r>
              <a:rPr lang="es-ES" dirty="0" smtClean="0">
                <a:latin typeface="Times New Roman" pitchFamily="18" charset="0"/>
                <a:cs typeface="Times New Roman" pitchFamily="18" charset="0"/>
              </a:rPr>
              <a:t> para el control de plagas, ha sido recomendado mundialmente, más aún, teniendo en cuenta las exigencias por parte de los consumidores de obtener de los productores, alimentos sin residuos tóxicos provenientes del manejo agrícola, responsables con el medio ambiente y sobre todo limpios sanos y con los nutrientes necesarios para satisfacer las necesidades alimenticias de la población. </a:t>
            </a:r>
            <a:endParaRPr lang="es-VE" dirty="0">
              <a:latin typeface="Times New Roman" pitchFamily="18" charset="0"/>
              <a:cs typeface="Times New Roman" pitchFamily="18" charset="0"/>
            </a:endParaRPr>
          </a:p>
          <a:p>
            <a:pPr marL="0" indent="0" algn="ctr">
              <a:buNone/>
            </a:pPr>
            <a:endParaRPr lang="es-ES" b="1"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855750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6181" y="2342148"/>
            <a:ext cx="5148645" cy="2037347"/>
          </a:xfrm>
        </p:spPr>
        <p:txBody>
          <a:bodyPr>
            <a:normAutofit/>
          </a:bodyPr>
          <a:lstStyle/>
          <a:p>
            <a:pPr marL="0" indent="0" algn="ctr">
              <a:buNone/>
            </a:pPr>
            <a:endParaRPr lang="es-ES" sz="3600" b="1" dirty="0">
              <a:latin typeface="Times New Roman" pitchFamily="18" charset="0"/>
              <a:cs typeface="Times New Roman" pitchFamily="18" charset="0"/>
            </a:endParaRPr>
          </a:p>
          <a:p>
            <a:pPr marL="0" indent="0" algn="ctr">
              <a:buNone/>
            </a:pPr>
            <a:r>
              <a:rPr lang="es-ES" sz="5400" b="1" dirty="0" smtClean="0">
                <a:latin typeface="Times New Roman" pitchFamily="18" charset="0"/>
                <a:cs typeface="Times New Roman" pitchFamily="18" charset="0"/>
              </a:rPr>
              <a:t> </a:t>
            </a:r>
            <a:r>
              <a:rPr lang="es-ES" sz="5400" b="1" dirty="0">
                <a:latin typeface="Times New Roman" pitchFamily="18" charset="0"/>
                <a:cs typeface="Times New Roman" pitchFamily="18" charset="0"/>
              </a:rPr>
              <a:t>GRACIAS</a:t>
            </a:r>
          </a:p>
          <a:p>
            <a:pPr marL="0" indent="0" algn="ctr">
              <a:buNone/>
            </a:pPr>
            <a:endParaRPr lang="es-ES" b="1"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182070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011" y="1379611"/>
            <a:ext cx="11421977" cy="3960440"/>
          </a:xfrm>
        </p:spPr>
        <p:txBody>
          <a:bodyPr>
            <a:normAutofit/>
          </a:bodyPr>
          <a:lstStyle/>
          <a:p>
            <a:pPr marL="0" indent="0" algn="ctr">
              <a:buNone/>
            </a:pPr>
            <a:r>
              <a:rPr lang="es-ES" sz="3400" b="1" dirty="0" smtClean="0">
                <a:solidFill>
                  <a:prstClr val="black"/>
                </a:solidFill>
                <a:latin typeface="Times New Roman" pitchFamily="18" charset="0"/>
                <a:cs typeface="Times New Roman" pitchFamily="18" charset="0"/>
              </a:rPr>
              <a:t>Justificación</a:t>
            </a:r>
          </a:p>
          <a:p>
            <a:pPr marL="0" indent="0" algn="ctr">
              <a:buNone/>
            </a:pPr>
            <a:endParaRPr lang="es-ES" sz="900" b="1" dirty="0" smtClean="0">
              <a:solidFill>
                <a:prstClr val="black"/>
              </a:solidFill>
              <a:latin typeface="Times New Roman" pitchFamily="18" charset="0"/>
              <a:cs typeface="Times New Roman" pitchFamily="18" charset="0"/>
            </a:endParaRPr>
          </a:p>
          <a:p>
            <a:pPr marL="0" indent="0" algn="ctr">
              <a:buNone/>
            </a:pPr>
            <a:endParaRPr lang="es-ES" sz="900" b="1" dirty="0">
              <a:solidFill>
                <a:prstClr val="black"/>
              </a:solidFill>
              <a:latin typeface="Times New Roman" pitchFamily="18" charset="0"/>
              <a:cs typeface="Times New Roman" pitchFamily="18" charset="0"/>
            </a:endParaRPr>
          </a:p>
          <a:p>
            <a:pPr marL="0" indent="0" algn="ctr">
              <a:buNone/>
            </a:pPr>
            <a:endParaRPr lang="es-ES" sz="900" b="1" dirty="0" smtClean="0">
              <a:solidFill>
                <a:prstClr val="black"/>
              </a:solidFill>
              <a:latin typeface="Times New Roman" pitchFamily="18" charset="0"/>
              <a:cs typeface="Times New Roman" pitchFamily="18" charset="0"/>
            </a:endParaRPr>
          </a:p>
          <a:p>
            <a:pPr marL="0" indent="0" algn="just">
              <a:buNone/>
            </a:pPr>
            <a:r>
              <a:rPr lang="es-ES" sz="2400" dirty="0" smtClean="0">
                <a:latin typeface="Times New Roman" pitchFamily="18" charset="0"/>
                <a:cs typeface="Times New Roman" pitchFamily="18" charset="0"/>
              </a:rPr>
              <a:t>Por lo </a:t>
            </a:r>
            <a:r>
              <a:rPr lang="es-ES" sz="2400" dirty="0">
                <a:latin typeface="Times New Roman" pitchFamily="18" charset="0"/>
                <a:cs typeface="Times New Roman" pitchFamily="18" charset="0"/>
              </a:rPr>
              <a:t>anterior expuesto justifico la necesidad de utilizar un mecanismo para el control de</a:t>
            </a:r>
            <a:r>
              <a:rPr lang="es-ES" sz="2400" i="1" dirty="0">
                <a:latin typeface="Times New Roman" pitchFamily="18" charset="0"/>
                <a:cs typeface="Times New Roman" pitchFamily="18" charset="0"/>
              </a:rPr>
              <a:t>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a:t>
            </a:r>
            <a:r>
              <a:rPr lang="es-ES" sz="2400" dirty="0">
                <a:latin typeface="Times New Roman" pitchFamily="18" charset="0"/>
                <a:cs typeface="Times New Roman" pitchFamily="18" charset="0"/>
              </a:rPr>
              <a:t> Malloch en el </a:t>
            </a:r>
            <a:r>
              <a:rPr lang="es-ES" sz="2400" dirty="0" smtClean="0">
                <a:latin typeface="Times New Roman" pitchFamily="18" charset="0"/>
                <a:cs typeface="Times New Roman" pitchFamily="18" charset="0"/>
              </a:rPr>
              <a:t>gandul</a:t>
            </a:r>
            <a:endParaRPr lang="es-ES" sz="2400" dirty="0">
              <a:latin typeface="Times New Roman" pitchFamily="18" charset="0"/>
              <a:cs typeface="Times New Roman" pitchFamily="18" charset="0"/>
            </a:endParaRPr>
          </a:p>
          <a:p>
            <a:pPr marL="0" indent="0" algn="just">
              <a:buNone/>
            </a:pPr>
            <a:endParaRPr lang="es-ES" sz="2400" dirty="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El </a:t>
            </a:r>
            <a:r>
              <a:rPr lang="es-ES" sz="2400" dirty="0" smtClean="0">
                <a:latin typeface="Times New Roman" pitchFamily="18" charset="0"/>
                <a:cs typeface="Times New Roman" pitchFamily="18" charset="0"/>
              </a:rPr>
              <a:t>gandul </a:t>
            </a:r>
            <a:r>
              <a:rPr lang="es-ES" sz="2400" dirty="0">
                <a:latin typeface="Times New Roman" pitchFamily="18" charset="0"/>
                <a:cs typeface="Times New Roman" pitchFamily="18" charset="0"/>
              </a:rPr>
              <a:t>es una fuente de alimento importante para los agricultores del Valle del Chota ya que posee un contenido proteico del 25% </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6124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842" y="1403131"/>
            <a:ext cx="11502190" cy="3096344"/>
          </a:xfrm>
        </p:spPr>
        <p:txBody>
          <a:bodyPr>
            <a:noAutofit/>
          </a:bodyPr>
          <a:lstStyle/>
          <a:p>
            <a:pPr marL="0" indent="0" algn="ctr">
              <a:buNone/>
            </a:pPr>
            <a:r>
              <a:rPr lang="es-ES" sz="3400" b="1" dirty="0" smtClean="0">
                <a:solidFill>
                  <a:prstClr val="black"/>
                </a:solidFill>
                <a:latin typeface="Times New Roman" pitchFamily="18" charset="0"/>
                <a:cs typeface="Times New Roman" pitchFamily="18" charset="0"/>
              </a:rPr>
              <a:t>Objetivos:</a:t>
            </a:r>
          </a:p>
          <a:p>
            <a:pPr marL="0" indent="0" algn="just">
              <a:buNone/>
            </a:pPr>
            <a:endParaRPr lang="es-ES" sz="2400" b="1" dirty="0" smtClean="0">
              <a:latin typeface="Times New Roman" pitchFamily="18" charset="0"/>
              <a:cs typeface="Times New Roman" pitchFamily="18" charset="0"/>
            </a:endParaRPr>
          </a:p>
          <a:p>
            <a:pPr marL="0" indent="0" algn="just">
              <a:buNone/>
            </a:pPr>
            <a:r>
              <a:rPr lang="es-ES" sz="2600" b="1" dirty="0" smtClean="0">
                <a:latin typeface="Times New Roman" pitchFamily="18" charset="0"/>
                <a:cs typeface="Times New Roman" pitchFamily="18" charset="0"/>
              </a:rPr>
              <a:t>Objetivo </a:t>
            </a:r>
            <a:r>
              <a:rPr lang="es-ES" sz="2600" b="1" dirty="0">
                <a:latin typeface="Times New Roman" pitchFamily="18" charset="0"/>
                <a:cs typeface="Times New Roman" pitchFamily="18" charset="0"/>
              </a:rPr>
              <a:t>General </a:t>
            </a:r>
            <a:endParaRPr lang="es-ES" sz="2600" b="1" dirty="0" smtClean="0">
              <a:latin typeface="Times New Roman" pitchFamily="18" charset="0"/>
              <a:cs typeface="Times New Roman" pitchFamily="18" charset="0"/>
            </a:endParaRPr>
          </a:p>
          <a:p>
            <a:pPr marL="0" indent="0" algn="just">
              <a:buNone/>
            </a:pPr>
            <a:endParaRPr lang="es-VE" sz="2600" dirty="0">
              <a:latin typeface="Times New Roman" pitchFamily="18" charset="0"/>
              <a:cs typeface="Times New Roman" pitchFamily="18" charset="0"/>
            </a:endParaRPr>
          </a:p>
          <a:p>
            <a:pPr marL="0" indent="0" algn="just">
              <a:buNone/>
            </a:pPr>
            <a:r>
              <a:rPr lang="es-ES" sz="2400" dirty="0">
                <a:latin typeface="Times New Roman" pitchFamily="18" charset="0"/>
                <a:cs typeface="Times New Roman" pitchFamily="18" charset="0"/>
              </a:rPr>
              <a:t>Evaluar dos biopesticidas y dos insecticidas de síntesis para el control de </a:t>
            </a:r>
            <a:r>
              <a:rPr lang="es-ES" sz="2400" i="1" dirty="0">
                <a:latin typeface="Times New Roman" pitchFamily="18" charset="0"/>
                <a:cs typeface="Times New Roman" pitchFamily="18" charset="0"/>
              </a:rPr>
              <a:t>M</a:t>
            </a:r>
            <a:r>
              <a:rPr lang="es-ES" sz="2400" i="1" dirty="0" smtClean="0">
                <a:latin typeface="Times New Roman" pitchFamily="18" charset="0"/>
                <a:cs typeface="Times New Roman" pitchFamily="18" charset="0"/>
              </a:rPr>
              <a:t>elanagromyza </a:t>
            </a:r>
            <a:r>
              <a:rPr lang="es-ES" sz="2400" i="1" dirty="0">
                <a:latin typeface="Times New Roman" pitchFamily="18" charset="0"/>
                <a:cs typeface="Times New Roman" pitchFamily="18" charset="0"/>
              </a:rPr>
              <a:t>obtusa</a:t>
            </a:r>
            <a:r>
              <a:rPr lang="es-ES" sz="2400" dirty="0">
                <a:latin typeface="Times New Roman" pitchFamily="18" charset="0"/>
                <a:cs typeface="Times New Roman" pitchFamily="18" charset="0"/>
              </a:rPr>
              <a:t> “Malloch” en el cultivo del (</a:t>
            </a:r>
            <a:r>
              <a:rPr lang="es-ES" sz="2400" i="1" dirty="0">
                <a:latin typeface="Times New Roman" pitchFamily="18" charset="0"/>
                <a:cs typeface="Times New Roman" pitchFamily="18" charset="0"/>
              </a:rPr>
              <a:t>Cajanus cajan </a:t>
            </a:r>
            <a:r>
              <a:rPr lang="es-ES" sz="2400" dirty="0">
                <a:latin typeface="Times New Roman" pitchFamily="18" charset="0"/>
                <a:cs typeface="Times New Roman" pitchFamily="18" charset="0"/>
              </a:rPr>
              <a:t>D.C</a:t>
            </a:r>
            <a:r>
              <a:rPr lang="es-ES" sz="2400" i="1" dirty="0">
                <a:latin typeface="Times New Roman" pitchFamily="18" charset="0"/>
                <a:cs typeface="Times New Roman" pitchFamily="18" charset="0"/>
              </a:rPr>
              <a:t>.</a:t>
            </a:r>
            <a:r>
              <a:rPr lang="es-ES" sz="2400" dirty="0">
                <a:latin typeface="Times New Roman" pitchFamily="18" charset="0"/>
                <a:cs typeface="Times New Roman" pitchFamily="18" charset="0"/>
              </a:rPr>
              <a:t>) Frejol de palo “</a:t>
            </a:r>
            <a:r>
              <a:rPr lang="es-ES" sz="2400" dirty="0" smtClean="0">
                <a:latin typeface="Times New Roman" pitchFamily="18" charset="0"/>
                <a:cs typeface="Times New Roman" pitchFamily="18" charset="0"/>
              </a:rPr>
              <a:t>gandul</a:t>
            </a:r>
            <a:r>
              <a:rPr lang="es-ES" sz="2400" dirty="0">
                <a:latin typeface="Times New Roman" pitchFamily="18" charset="0"/>
                <a:cs typeface="Times New Roman" pitchFamily="18" charset="0"/>
              </a:rPr>
              <a:t>” en el Chota – Ecuador</a:t>
            </a:r>
            <a:r>
              <a:rPr lang="es-ES" sz="2400" dirty="0" smtClean="0">
                <a:latin typeface="Times New Roman" pitchFamily="18" charset="0"/>
                <a:cs typeface="Times New Roman" pitchFamily="18" charset="0"/>
              </a:rPr>
              <a:t>.</a:t>
            </a:r>
            <a:endParaRPr lang="es-VE" sz="2400" dirty="0">
              <a:latin typeface="Times New Roman" pitchFamily="18" charset="0"/>
              <a:cs typeface="Times New Roman" pitchFamily="18" charset="0"/>
            </a:endParaRP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310081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011" y="1395470"/>
            <a:ext cx="11470105" cy="4351338"/>
          </a:xfrm>
        </p:spPr>
        <p:txBody>
          <a:bodyPr>
            <a:normAutofit/>
          </a:bodyPr>
          <a:lstStyle/>
          <a:p>
            <a:pPr marL="0" lvl="0" indent="0" algn="ctr">
              <a:buNone/>
            </a:pPr>
            <a:r>
              <a:rPr lang="es-ES" sz="3400" b="1" dirty="0">
                <a:solidFill>
                  <a:prstClr val="black"/>
                </a:solidFill>
                <a:latin typeface="Times New Roman" pitchFamily="18" charset="0"/>
                <a:cs typeface="Times New Roman" pitchFamily="18" charset="0"/>
              </a:rPr>
              <a:t>Objetivos</a:t>
            </a:r>
            <a:r>
              <a:rPr lang="es-ES" sz="3400" b="1" dirty="0" smtClean="0">
                <a:solidFill>
                  <a:prstClr val="black"/>
                </a:solidFill>
                <a:latin typeface="Times New Roman" pitchFamily="18" charset="0"/>
                <a:cs typeface="Times New Roman" pitchFamily="18" charset="0"/>
              </a:rPr>
              <a:t>:</a:t>
            </a:r>
          </a:p>
          <a:p>
            <a:pPr marL="0" lvl="0" indent="0" algn="ctr">
              <a:buNone/>
            </a:pPr>
            <a:endParaRPr lang="es-ES" sz="3400" b="1" dirty="0">
              <a:solidFill>
                <a:prstClr val="black"/>
              </a:solidFill>
              <a:latin typeface="Times New Roman" pitchFamily="18" charset="0"/>
              <a:cs typeface="Times New Roman" pitchFamily="18" charset="0"/>
            </a:endParaRPr>
          </a:p>
          <a:p>
            <a:pPr marL="0" indent="0" algn="just">
              <a:buNone/>
            </a:pPr>
            <a:r>
              <a:rPr lang="es-ES" sz="2600" b="1" dirty="0" smtClean="0">
                <a:latin typeface="Times New Roman" pitchFamily="18" charset="0"/>
                <a:cs typeface="Times New Roman" pitchFamily="18" charset="0"/>
              </a:rPr>
              <a:t>Objetivos Específicos</a:t>
            </a:r>
          </a:p>
          <a:p>
            <a:pPr marL="0" indent="0" algn="just">
              <a:buNone/>
            </a:pPr>
            <a:endParaRPr lang="es-VE" sz="2400" dirty="0">
              <a:latin typeface="Times New Roman" pitchFamily="18" charset="0"/>
              <a:cs typeface="Times New Roman" pitchFamily="18" charset="0"/>
            </a:endParaRPr>
          </a:p>
          <a:p>
            <a:pPr marL="0" lvl="0" indent="0" algn="just">
              <a:buNone/>
            </a:pPr>
            <a:r>
              <a:rPr lang="es-EC" sz="2400" dirty="0">
                <a:latin typeface="Times New Roman" pitchFamily="18" charset="0"/>
                <a:cs typeface="Times New Roman" pitchFamily="18" charset="0"/>
              </a:rPr>
              <a:t>Evaluar la eficiencia de biopesticidas en base a dos cepas de </a:t>
            </a:r>
            <a:r>
              <a:rPr lang="es-EC" sz="2400" i="1" dirty="0" err="1">
                <a:latin typeface="Times New Roman" pitchFamily="18" charset="0"/>
                <a:cs typeface="Times New Roman" pitchFamily="18" charset="0"/>
              </a:rPr>
              <a:t>Beauveria</a:t>
            </a:r>
            <a:r>
              <a:rPr lang="es-EC" sz="2400" i="1" dirty="0">
                <a:latin typeface="Times New Roman" pitchFamily="18" charset="0"/>
                <a:cs typeface="Times New Roman" pitchFamily="18" charset="0"/>
              </a:rPr>
              <a:t> </a:t>
            </a:r>
            <a:r>
              <a:rPr lang="es-EC" sz="2400" i="1" dirty="0" err="1">
                <a:latin typeface="Times New Roman" pitchFamily="18" charset="0"/>
                <a:cs typeface="Times New Roman" pitchFamily="18" charset="0"/>
              </a:rPr>
              <a:t>bassiana</a:t>
            </a:r>
            <a:r>
              <a:rPr lang="es-EC" sz="2400" dirty="0">
                <a:latin typeface="Times New Roman" pitchFamily="18" charset="0"/>
                <a:cs typeface="Times New Roman" pitchFamily="18" charset="0"/>
              </a:rPr>
              <a:t>, para el control de las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a:t>
            </a:r>
            <a:r>
              <a:rPr lang="es-EC" sz="2400" dirty="0" smtClean="0">
                <a:latin typeface="Times New Roman" pitchFamily="18" charset="0"/>
                <a:cs typeface="Times New Roman" pitchFamily="18" charset="0"/>
              </a:rPr>
              <a:t>gandul</a:t>
            </a:r>
            <a:r>
              <a:rPr lang="es-EC" sz="2400" dirty="0">
                <a:latin typeface="Times New Roman" pitchFamily="18" charset="0"/>
                <a:cs typeface="Times New Roman" pitchFamily="18" charset="0"/>
              </a:rPr>
              <a:t>.</a:t>
            </a:r>
          </a:p>
          <a:p>
            <a:pPr marL="0" indent="0" algn="just">
              <a:buNone/>
            </a:pPr>
            <a:endParaRPr lang="es-VE" sz="2400" dirty="0">
              <a:latin typeface="Times New Roman" pitchFamily="18" charset="0"/>
              <a:cs typeface="Times New Roman" pitchFamily="18" charset="0"/>
            </a:endParaRPr>
          </a:p>
          <a:p>
            <a:pPr marL="0" lvl="0" indent="0" algn="just">
              <a:buNone/>
            </a:pPr>
            <a:r>
              <a:rPr lang="es-EC" sz="2400" dirty="0">
                <a:latin typeface="Times New Roman" pitchFamily="18" charset="0"/>
                <a:cs typeface="Times New Roman" pitchFamily="18" charset="0"/>
              </a:rPr>
              <a:t>Evaluar la eficiencia de dos insecticidas sintéticos, (</a:t>
            </a:r>
            <a:r>
              <a:rPr lang="es-EC" sz="2400" dirty="0" err="1">
                <a:latin typeface="Times New Roman" pitchFamily="18" charset="0"/>
                <a:cs typeface="Times New Roman" pitchFamily="18" charset="0"/>
              </a:rPr>
              <a:t>Imidacloprid</a:t>
            </a:r>
            <a:r>
              <a:rPr lang="es-EC" sz="2400" dirty="0">
                <a:latin typeface="Times New Roman" pitchFamily="18" charset="0"/>
                <a:cs typeface="Times New Roman" pitchFamily="18" charset="0"/>
              </a:rPr>
              <a:t> y </a:t>
            </a:r>
            <a:r>
              <a:rPr lang="es-EC" sz="2400" dirty="0" err="1">
                <a:latin typeface="Times New Roman" pitchFamily="18" charset="0"/>
                <a:cs typeface="Times New Roman" pitchFamily="18" charset="0"/>
              </a:rPr>
              <a:t>Thiamethoxan</a:t>
            </a:r>
            <a:r>
              <a:rPr lang="es-EC" sz="2400" dirty="0">
                <a:latin typeface="Times New Roman" pitchFamily="18" charset="0"/>
                <a:cs typeface="Times New Roman" pitchFamily="18" charset="0"/>
              </a:rPr>
              <a:t>) para el control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 “</a:t>
            </a:r>
            <a:r>
              <a:rPr lang="es-ES" sz="2400" dirty="0" err="1">
                <a:latin typeface="Times New Roman" pitchFamily="18" charset="0"/>
                <a:cs typeface="Times New Roman" pitchFamily="18" charset="0"/>
              </a:rPr>
              <a:t>Malloch</a:t>
            </a:r>
            <a:r>
              <a:rPr lang="es-ES" sz="2400" dirty="0">
                <a:latin typeface="Times New Roman" pitchFamily="18" charset="0"/>
                <a:cs typeface="Times New Roman" pitchFamily="18" charset="0"/>
              </a:rPr>
              <a:t>”</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Frejol de palo “</a:t>
            </a:r>
            <a:r>
              <a:rPr lang="es-EC" sz="2400" dirty="0" smtClean="0">
                <a:latin typeface="Times New Roman" pitchFamily="18" charset="0"/>
                <a:cs typeface="Times New Roman" pitchFamily="18" charset="0"/>
              </a:rPr>
              <a:t>gandul”.</a:t>
            </a:r>
            <a:endParaRPr lang="es-EC" sz="2400" dirty="0">
              <a:latin typeface="Times New Roman" pitchFamily="18" charset="0"/>
              <a:cs typeface="Times New Roman" pitchFamily="18" charset="0"/>
            </a:endParaRP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Tree>
    <p:extLst>
      <p:ext uri="{BB962C8B-B14F-4D97-AF65-F5344CB8AC3E}">
        <p14:creationId xmlns:p14="http://schemas.microsoft.com/office/powerpoint/2010/main" val="422615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3711896" y="99804"/>
            <a:ext cx="4591050" cy="1066800"/>
          </a:xfrm>
          <a:prstGeom prst="rect">
            <a:avLst/>
          </a:prstGeom>
        </p:spPr>
      </p:pic>
      <p:sp>
        <p:nvSpPr>
          <p:cNvPr id="7" name="2 Marcador de contenido"/>
          <p:cNvSpPr txBox="1">
            <a:spLocks/>
          </p:cNvSpPr>
          <p:nvPr/>
        </p:nvSpPr>
        <p:spPr>
          <a:xfrm>
            <a:off x="320841" y="1385385"/>
            <a:ext cx="114861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400" b="1" dirty="0" smtClean="0">
                <a:solidFill>
                  <a:prstClr val="black"/>
                </a:solidFill>
                <a:latin typeface="Times New Roman" pitchFamily="18" charset="0"/>
                <a:cs typeface="Times New Roman" pitchFamily="18" charset="0"/>
              </a:rPr>
              <a:t>Objetivos:</a:t>
            </a:r>
          </a:p>
          <a:p>
            <a:pPr marL="0" indent="0" algn="ctr">
              <a:buFont typeface="Arial" panose="020B0604020202020204" pitchFamily="34" charset="0"/>
              <a:buNone/>
            </a:pPr>
            <a:endParaRPr lang="es-ES" sz="3400" b="1" dirty="0" smtClean="0">
              <a:solidFill>
                <a:prstClr val="black"/>
              </a:solidFill>
              <a:latin typeface="Times New Roman" pitchFamily="18" charset="0"/>
              <a:cs typeface="Times New Roman" pitchFamily="18" charset="0"/>
            </a:endParaRPr>
          </a:p>
          <a:p>
            <a:pPr marL="0" indent="0" algn="just">
              <a:buFont typeface="Arial" panose="020B0604020202020204" pitchFamily="34" charset="0"/>
              <a:buNone/>
            </a:pPr>
            <a:r>
              <a:rPr lang="es-ES" sz="2600" b="1" dirty="0" smtClean="0">
                <a:latin typeface="Times New Roman" pitchFamily="18" charset="0"/>
                <a:cs typeface="Times New Roman" pitchFamily="18" charset="0"/>
              </a:rPr>
              <a:t>Objetivos Específicos</a:t>
            </a:r>
          </a:p>
          <a:p>
            <a:pPr marL="0" indent="0" algn="just">
              <a:buFont typeface="Arial" panose="020B0604020202020204" pitchFamily="34" charset="0"/>
              <a:buNone/>
            </a:pPr>
            <a:endParaRPr lang="es-VE" sz="2400" dirty="0" smtClean="0">
              <a:latin typeface="Times New Roman" pitchFamily="18" charset="0"/>
              <a:cs typeface="Times New Roman" pitchFamily="18" charset="0"/>
            </a:endParaRPr>
          </a:p>
          <a:p>
            <a:pPr marL="0" lvl="0" indent="0" algn="just">
              <a:buNone/>
            </a:pPr>
            <a:r>
              <a:rPr lang="es-EC" sz="2400" dirty="0">
                <a:latin typeface="Times New Roman" pitchFamily="18" charset="0"/>
                <a:cs typeface="Times New Roman" pitchFamily="18" charset="0"/>
              </a:rPr>
              <a:t>Comparar la eficiencia de los </a:t>
            </a:r>
            <a:r>
              <a:rPr lang="es-EC" sz="2400" dirty="0" err="1">
                <a:latin typeface="Times New Roman" pitchFamily="18" charset="0"/>
                <a:cs typeface="Times New Roman" pitchFamily="18" charset="0"/>
              </a:rPr>
              <a:t>biopesticidas</a:t>
            </a:r>
            <a:r>
              <a:rPr lang="es-EC" sz="2400" dirty="0">
                <a:latin typeface="Times New Roman" pitchFamily="18" charset="0"/>
                <a:cs typeface="Times New Roman" pitchFamily="18" charset="0"/>
              </a:rPr>
              <a:t> y los insecticidas sintéticos en el control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 “</a:t>
            </a:r>
            <a:r>
              <a:rPr lang="es-ES" sz="2400" dirty="0">
                <a:latin typeface="Times New Roman" pitchFamily="18" charset="0"/>
                <a:cs typeface="Times New Roman" pitchFamily="18" charset="0"/>
              </a:rPr>
              <a:t>Malloch”</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Frejol de palo “</a:t>
            </a:r>
            <a:r>
              <a:rPr lang="es-EC" sz="2400" dirty="0" smtClean="0">
                <a:latin typeface="Times New Roman" pitchFamily="18" charset="0"/>
                <a:cs typeface="Times New Roman" pitchFamily="18" charset="0"/>
              </a:rPr>
              <a:t>gandul</a:t>
            </a:r>
            <a:r>
              <a:rPr lang="es-EC" sz="2400" dirty="0">
                <a:latin typeface="Times New Roman" pitchFamily="18" charset="0"/>
                <a:cs typeface="Times New Roman" pitchFamily="18" charset="0"/>
              </a:rPr>
              <a:t>”. </a:t>
            </a:r>
          </a:p>
          <a:p>
            <a:pPr marL="0" indent="0" algn="just">
              <a:buNone/>
            </a:pPr>
            <a:endParaRPr lang="es-VE" sz="2400" dirty="0">
              <a:latin typeface="Times New Roman" pitchFamily="18" charset="0"/>
              <a:cs typeface="Times New Roman" pitchFamily="18" charset="0"/>
            </a:endParaRPr>
          </a:p>
          <a:p>
            <a:pPr marL="0" lvl="0" indent="0" algn="just">
              <a:buNone/>
            </a:pPr>
            <a:r>
              <a:rPr lang="es-ES" sz="2400" dirty="0">
                <a:latin typeface="Times New Roman" pitchFamily="18" charset="0"/>
                <a:cs typeface="Times New Roman" pitchFamily="18" charset="0"/>
              </a:rPr>
              <a:t>Determinar cuál es el Tratamiento más eficiente en el control de </a:t>
            </a:r>
            <a:r>
              <a:rPr lang="es-ES" sz="2400" i="1" dirty="0" err="1">
                <a:latin typeface="Times New Roman" pitchFamily="18" charset="0"/>
                <a:cs typeface="Times New Roman" pitchFamily="18" charset="0"/>
              </a:rPr>
              <a:t>Melanagromyza</a:t>
            </a:r>
            <a:r>
              <a:rPr lang="es-ES" sz="2400" i="1" dirty="0">
                <a:latin typeface="Times New Roman" pitchFamily="18" charset="0"/>
                <a:cs typeface="Times New Roman" pitchFamily="18" charset="0"/>
              </a:rPr>
              <a:t> obtusa “</a:t>
            </a:r>
            <a:r>
              <a:rPr lang="es-ES" sz="2400" dirty="0">
                <a:latin typeface="Times New Roman" pitchFamily="18" charset="0"/>
                <a:cs typeface="Times New Roman" pitchFamily="18" charset="0"/>
              </a:rPr>
              <a:t>Malloch”</a:t>
            </a:r>
            <a:r>
              <a:rPr lang="es-ES" sz="2400" b="1" i="1"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C" sz="2400" dirty="0">
                <a:latin typeface="Times New Roman" pitchFamily="18" charset="0"/>
                <a:cs typeface="Times New Roman" pitchFamily="18" charset="0"/>
              </a:rPr>
              <a:t>en el cultivo de Frejol de palo “</a:t>
            </a:r>
            <a:r>
              <a:rPr lang="es-EC" sz="2400" dirty="0" smtClean="0">
                <a:latin typeface="Times New Roman" pitchFamily="18" charset="0"/>
                <a:cs typeface="Times New Roman" pitchFamily="18" charset="0"/>
              </a:rPr>
              <a:t>gandul</a:t>
            </a:r>
            <a:r>
              <a:rPr lang="es-EC" sz="2400" dirty="0">
                <a:latin typeface="Times New Roman" pitchFamily="18" charset="0"/>
                <a:cs typeface="Times New Roman" pitchFamily="18" charset="0"/>
              </a:rPr>
              <a:t>”</a:t>
            </a:r>
            <a:r>
              <a:rPr lang="es-ES" sz="2400" dirty="0" smtClean="0">
                <a:latin typeface="Times New Roman" pitchFamily="18" charset="0"/>
                <a:cs typeface="Times New Roman" pitchFamily="18" charset="0"/>
              </a:rPr>
              <a:t>.</a:t>
            </a:r>
            <a:endParaRPr lang="es-VE" sz="2400" dirty="0">
              <a:latin typeface="Times New Roman" pitchFamily="18" charset="0"/>
              <a:cs typeface="Times New Roman" pitchFamily="18" charset="0"/>
            </a:endParaRPr>
          </a:p>
        </p:txBody>
      </p:sp>
    </p:spTree>
    <p:extLst>
      <p:ext uri="{BB962C8B-B14F-4D97-AF65-F5344CB8AC3E}">
        <p14:creationId xmlns:p14="http://schemas.microsoft.com/office/powerpoint/2010/main" val="19809492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3485</Words>
  <Application>Microsoft Office PowerPoint</Application>
  <PresentationFormat>Personalizado</PresentationFormat>
  <Paragraphs>576</Paragraphs>
  <Slides>52</Slides>
  <Notes>2</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DEPARTAMENTO DE CIENCIAS DE LA VIDA Y DE LA AGRICULTURA CARRERA DE INGENIERÍA AGROPECUARIA     TRABAJO DE TITULACIÓN PREVIO A LA OBTENCIÓN DEL TÍTULO DE INGENIERO AGROPECUARIO   TEMA: EVALUACIÓN DE DOS BIOPESTICIDAS Y DOS INSECTICIDAS DE SÍNTESIS PARA EL CONTROL DE Melanagromyza obtusa MALLOCH EN GANDUL (Cajanus cajan D.C.) EN EL CHOTA – ECUADOR.    AUTOR: MARQUÍNEZ MARCILLO, SERGIO RAÚL    DIRECTOR: ING. TIGRERO SALAS, JUAN OSWALDO    SANGOLQUÍ – ECUADOR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Plagas Importantes en el cultivo del Gandul</vt:lpstr>
      <vt:lpstr>Características de la plaga  Melanagromyza obtusa (DIP: Agromyzidae)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Tabla 4 Medias ajustadas y errores estándares para tratamientos, en la variable dependiente de Número de larvas vivas/ vaina.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VIDA Y DE LA AGRICULTURA CARRERA DE INGENIERÍA AGROPECUARIA     TRABAJO DE TITULACIÓN PREVIO A LA OBTENCIÓN DEL TÍTULO DE INGENIERO AGROPECUARIO    TEMA: EVALUACIÓN DE DOS BIOPESTICIDAS Y DOS INSECTICIDAS DE SÍNTESIS PARA EL CONTROL DE Melanagromyza obtusa MALLOCH EN GANDUL (Cajanus cajan D.C.) EN EL CHOTA – ECUADOR.    AUTOR: MARQUINEZ MARCILLO, SERGIO RAÚL    DIRECTOR: INGENIERO JUAN TIGRERO    SANGOLQUÍ – ECUADOR 2018 </dc:title>
  <dc:creator>Usuario de Windows</dc:creator>
  <cp:lastModifiedBy>g7</cp:lastModifiedBy>
  <cp:revision>29</cp:revision>
  <dcterms:created xsi:type="dcterms:W3CDTF">2018-03-15T03:53:28Z</dcterms:created>
  <dcterms:modified xsi:type="dcterms:W3CDTF">2018-04-04T17:51:46Z</dcterms:modified>
</cp:coreProperties>
</file>