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41"/>
  </p:notesMasterIdLst>
  <p:sldIdLst>
    <p:sldId id="386" r:id="rId2"/>
    <p:sldId id="376" r:id="rId3"/>
    <p:sldId id="361" r:id="rId4"/>
    <p:sldId id="329" r:id="rId5"/>
    <p:sldId id="377" r:id="rId6"/>
    <p:sldId id="330" r:id="rId7"/>
    <p:sldId id="378" r:id="rId8"/>
    <p:sldId id="331" r:id="rId9"/>
    <p:sldId id="332" r:id="rId10"/>
    <p:sldId id="379" r:id="rId11"/>
    <p:sldId id="333" r:id="rId12"/>
    <p:sldId id="380" r:id="rId13"/>
    <p:sldId id="334" r:id="rId14"/>
    <p:sldId id="381" r:id="rId15"/>
    <p:sldId id="335" r:id="rId16"/>
    <p:sldId id="382" r:id="rId17"/>
    <p:sldId id="336" r:id="rId18"/>
    <p:sldId id="337" r:id="rId19"/>
    <p:sldId id="357" r:id="rId20"/>
    <p:sldId id="358" r:id="rId21"/>
    <p:sldId id="340" r:id="rId22"/>
    <p:sldId id="359" r:id="rId23"/>
    <p:sldId id="360" r:id="rId24"/>
    <p:sldId id="343" r:id="rId25"/>
    <p:sldId id="344" r:id="rId26"/>
    <p:sldId id="345" r:id="rId27"/>
    <p:sldId id="346" r:id="rId28"/>
    <p:sldId id="383" r:id="rId29"/>
    <p:sldId id="366" r:id="rId30"/>
    <p:sldId id="367" r:id="rId31"/>
    <p:sldId id="368" r:id="rId32"/>
    <p:sldId id="370" r:id="rId33"/>
    <p:sldId id="371" r:id="rId34"/>
    <p:sldId id="372" r:id="rId35"/>
    <p:sldId id="373" r:id="rId36"/>
    <p:sldId id="385" r:id="rId37"/>
    <p:sldId id="374" r:id="rId38"/>
    <p:sldId id="375" r:id="rId39"/>
    <p:sldId id="384" r:id="rId4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34ECDA-A979-4C1A-8EE3-5D41F3C3B466}">
  <a:tblStyle styleId="{0134ECDA-A979-4C1A-8EE3-5D41F3C3B466}"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52" autoAdjust="0"/>
    <p:restoredTop sz="94246" autoAdjust="0"/>
  </p:normalViewPr>
  <p:slideViewPr>
    <p:cSldViewPr snapToGrid="0">
      <p:cViewPr varScale="1">
        <p:scale>
          <a:sx n="93" d="100"/>
          <a:sy n="93"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5944143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78191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8705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9461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67322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12730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3793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29358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63516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1347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4953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841772"/>
            <a:ext cx="6858000" cy="1790700"/>
          </a:xfrm>
        </p:spPr>
        <p:txBody>
          <a:bodyPr anchor="b"/>
          <a:lstStyle>
            <a:lvl1pPr algn="ctr">
              <a:defRPr sz="45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D00DEF94-E26C-4662-927E-CC8A1193D814}" type="datetimeFigureOut">
              <a:rPr lang="es-EC" smtClean="0"/>
              <a:t>13/6/2018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5862562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D00DEF94-E26C-4662-927E-CC8A1193D814}" type="datetimeFigureOut">
              <a:rPr lang="es-EC" smtClean="0"/>
              <a:t>13/6/2018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95334720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273844"/>
            <a:ext cx="1971675" cy="4358879"/>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628650" y="273844"/>
            <a:ext cx="5800725" cy="435887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D00DEF94-E26C-4662-927E-CC8A1193D814}" type="datetimeFigureOut">
              <a:rPr lang="es-EC" smtClean="0"/>
              <a:t>13/6/2018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157465779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4" name="Shape 14"/>
          <p:cNvSpPr txBox="1">
            <a:spLocks noGrp="1"/>
          </p:cNvSpPr>
          <p:nvPr>
            <p:ph type="ctrTitle"/>
          </p:nvPr>
        </p:nvSpPr>
        <p:spPr>
          <a:xfrm>
            <a:off x="1028475" y="0"/>
            <a:ext cx="5238600" cy="4020000"/>
          </a:xfrm>
          <a:prstGeom prst="rect">
            <a:avLst/>
          </a:prstGeom>
        </p:spPr>
        <p:txBody>
          <a:bodyPr lIns="91425" tIns="91425" rIns="91425" bIns="91425" anchor="b" anchorCtr="0"/>
          <a:lstStyle>
            <a:lvl1pPr lvl="0">
              <a:spcBef>
                <a:spcPts val="0"/>
              </a:spcBef>
              <a:buSzPct val="100000"/>
              <a:defRPr sz="52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Tree>
    <p:extLst>
      <p:ext uri="{BB962C8B-B14F-4D97-AF65-F5344CB8AC3E}">
        <p14:creationId xmlns:p14="http://schemas.microsoft.com/office/powerpoint/2010/main" val="2748732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ubtitle">
    <p:spTree>
      <p:nvGrpSpPr>
        <p:cNvPr id="1" name="Shape 15"/>
        <p:cNvGrpSpPr/>
        <p:nvPr/>
      </p:nvGrpSpPr>
      <p:grpSpPr>
        <a:xfrm>
          <a:off x="0" y="0"/>
          <a:ext cx="0" cy="0"/>
          <a:chOff x="0" y="0"/>
          <a:chExt cx="0" cy="0"/>
        </a:xfrm>
      </p:grpSpPr>
      <p:sp>
        <p:nvSpPr>
          <p:cNvPr id="19" name="Shape 19"/>
          <p:cNvSpPr txBox="1">
            <a:spLocks noGrp="1"/>
          </p:cNvSpPr>
          <p:nvPr>
            <p:ph type="ctrTitle"/>
          </p:nvPr>
        </p:nvSpPr>
        <p:spPr>
          <a:xfrm>
            <a:off x="1028475" y="2345350"/>
            <a:ext cx="5220000" cy="1159800"/>
          </a:xfrm>
          <a:prstGeom prst="rect">
            <a:avLst/>
          </a:prstGeom>
        </p:spPr>
        <p:txBody>
          <a:bodyPr lIns="91425" tIns="91425" rIns="91425" bIns="91425" anchor="b"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20" name="Shape 20"/>
          <p:cNvSpPr txBox="1">
            <a:spLocks noGrp="1"/>
          </p:cNvSpPr>
          <p:nvPr>
            <p:ph type="subTitle" idx="1"/>
          </p:nvPr>
        </p:nvSpPr>
        <p:spPr>
          <a:xfrm>
            <a:off x="1028475" y="3449650"/>
            <a:ext cx="5220000" cy="570000"/>
          </a:xfrm>
          <a:prstGeom prst="rect">
            <a:avLst/>
          </a:prstGeom>
        </p:spPr>
        <p:txBody>
          <a:bodyPr lIns="91425" tIns="91425" rIns="91425" bIns="91425" anchor="t" anchorCtr="0"/>
          <a:lstStyle>
            <a:lvl1pPr lvl="0" rtl="0">
              <a:spcBef>
                <a:spcPts val="0"/>
              </a:spcBef>
              <a:buClr>
                <a:srgbClr val="222222"/>
              </a:buClr>
              <a:buSzPct val="100000"/>
              <a:buNone/>
              <a:defRPr sz="2400"/>
            </a:lvl1pPr>
            <a:lvl2pPr lvl="1" rtl="0">
              <a:spcBef>
                <a:spcPts val="0"/>
              </a:spcBef>
              <a:buClr>
                <a:srgbClr val="222222"/>
              </a:buClr>
              <a:buNone/>
              <a:defRPr/>
            </a:lvl2pPr>
            <a:lvl3pPr lvl="2" rtl="0">
              <a:spcBef>
                <a:spcPts val="0"/>
              </a:spcBef>
              <a:buClr>
                <a:srgbClr val="222222"/>
              </a:buClr>
              <a:buNone/>
              <a:defRPr/>
            </a:lvl3pPr>
            <a:lvl4pPr lvl="3" rtl="0">
              <a:spcBef>
                <a:spcPts val="0"/>
              </a:spcBef>
              <a:buClr>
                <a:srgbClr val="222222"/>
              </a:buClr>
              <a:buSzPct val="100000"/>
              <a:buNone/>
              <a:defRPr sz="2400"/>
            </a:lvl4pPr>
            <a:lvl5pPr lvl="4" rtl="0">
              <a:spcBef>
                <a:spcPts val="0"/>
              </a:spcBef>
              <a:buClr>
                <a:srgbClr val="222222"/>
              </a:buClr>
              <a:buSzPct val="100000"/>
              <a:buNone/>
              <a:defRPr sz="2400"/>
            </a:lvl5pPr>
            <a:lvl6pPr lvl="5" rtl="0">
              <a:spcBef>
                <a:spcPts val="0"/>
              </a:spcBef>
              <a:buClr>
                <a:srgbClr val="222222"/>
              </a:buClr>
              <a:buSzPct val="100000"/>
              <a:buNone/>
              <a:defRPr sz="2400"/>
            </a:lvl6pPr>
            <a:lvl7pPr lvl="6" rtl="0">
              <a:spcBef>
                <a:spcPts val="0"/>
              </a:spcBef>
              <a:buClr>
                <a:srgbClr val="222222"/>
              </a:buClr>
              <a:buSzPct val="100000"/>
              <a:buNone/>
              <a:defRPr sz="2400"/>
            </a:lvl7pPr>
            <a:lvl8pPr lvl="7" rtl="0">
              <a:spcBef>
                <a:spcPts val="0"/>
              </a:spcBef>
              <a:buClr>
                <a:srgbClr val="222222"/>
              </a:buClr>
              <a:buSzPct val="100000"/>
              <a:buNone/>
              <a:defRPr sz="2400"/>
            </a:lvl8pPr>
            <a:lvl9pPr lvl="8" rtl="0">
              <a:spcBef>
                <a:spcPts val="0"/>
              </a:spcBef>
              <a:buClr>
                <a:srgbClr val="222222"/>
              </a:buClr>
              <a:buSzPct val="100000"/>
              <a:buNone/>
              <a:defRPr sz="2400"/>
            </a:lvl9pPr>
          </a:lstStyle>
          <a:p>
            <a:endParaRPr/>
          </a:p>
        </p:txBody>
      </p:sp>
    </p:spTree>
    <p:extLst>
      <p:ext uri="{BB962C8B-B14F-4D97-AF65-F5344CB8AC3E}">
        <p14:creationId xmlns:p14="http://schemas.microsoft.com/office/powerpoint/2010/main" val="1266153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0"/>
        <p:cNvGrpSpPr/>
        <p:nvPr/>
      </p:nvGrpSpPr>
      <p:grpSpPr>
        <a:xfrm>
          <a:off x="0" y="0"/>
          <a:ext cx="0" cy="0"/>
          <a:chOff x="0" y="0"/>
          <a:chExt cx="0" cy="0"/>
        </a:xfrm>
      </p:grpSpPr>
      <p:sp>
        <p:nvSpPr>
          <p:cNvPr id="47" name="Shape 47"/>
          <p:cNvSpPr txBox="1">
            <a:spLocks noGrp="1"/>
          </p:cNvSpPr>
          <p:nvPr>
            <p:ph type="title"/>
          </p:nvPr>
        </p:nvSpPr>
        <p:spPr>
          <a:xfrm>
            <a:off x="1101386" y="272850"/>
            <a:ext cx="7574400" cy="749100"/>
          </a:xfrm>
          <a:prstGeom prst="rect">
            <a:avLst/>
          </a:prstGeom>
        </p:spPr>
        <p:txBody>
          <a:bodyPr lIns="91425" tIns="91425" rIns="91425" bIns="91425" anchor="ctr" anchorCtr="0"/>
          <a:lstStyle>
            <a:lvl1pPr lvl="0">
              <a:spcBef>
                <a:spcPts val="0"/>
              </a:spcBef>
              <a:buSzPct val="100000"/>
              <a:defRPr sz="2400" b="0"/>
            </a:lvl1pPr>
            <a:lvl2pPr lvl="1">
              <a:spcBef>
                <a:spcPts val="0"/>
              </a:spcBef>
              <a:buSzPct val="100000"/>
              <a:defRPr sz="2400" b="0"/>
            </a:lvl2pPr>
            <a:lvl3pPr lvl="2">
              <a:spcBef>
                <a:spcPts val="0"/>
              </a:spcBef>
              <a:buSzPct val="100000"/>
              <a:defRPr sz="2400" b="0"/>
            </a:lvl3pPr>
            <a:lvl4pPr lvl="3">
              <a:spcBef>
                <a:spcPts val="0"/>
              </a:spcBef>
              <a:buSzPct val="100000"/>
              <a:defRPr sz="2400" b="0"/>
            </a:lvl4pPr>
            <a:lvl5pPr lvl="4">
              <a:spcBef>
                <a:spcPts val="0"/>
              </a:spcBef>
              <a:buSzPct val="100000"/>
              <a:defRPr sz="2400" b="0"/>
            </a:lvl5pPr>
            <a:lvl6pPr lvl="5">
              <a:spcBef>
                <a:spcPts val="0"/>
              </a:spcBef>
              <a:buSzPct val="100000"/>
              <a:defRPr sz="2400" b="0"/>
            </a:lvl6pPr>
            <a:lvl7pPr lvl="6">
              <a:spcBef>
                <a:spcPts val="0"/>
              </a:spcBef>
              <a:buSzPct val="100000"/>
              <a:defRPr sz="2400" b="0"/>
            </a:lvl7pPr>
            <a:lvl8pPr lvl="7">
              <a:spcBef>
                <a:spcPts val="0"/>
              </a:spcBef>
              <a:buSzPct val="100000"/>
              <a:defRPr sz="2400" b="0"/>
            </a:lvl8pPr>
            <a:lvl9pPr lvl="8">
              <a:spcBef>
                <a:spcPts val="0"/>
              </a:spcBef>
              <a:buSzPct val="100000"/>
              <a:defRPr sz="2400" b="0"/>
            </a:lvl9pPr>
          </a:lstStyle>
          <a:p>
            <a:endParaRPr/>
          </a:p>
        </p:txBody>
      </p:sp>
      <p:sp>
        <p:nvSpPr>
          <p:cNvPr id="48" name="Shape 48"/>
          <p:cNvSpPr txBox="1">
            <a:spLocks noGrp="1"/>
          </p:cNvSpPr>
          <p:nvPr>
            <p:ph type="body" idx="1"/>
          </p:nvPr>
        </p:nvSpPr>
        <p:spPr>
          <a:xfrm>
            <a:off x="1101375"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49" name="Shape 49"/>
          <p:cNvSpPr txBox="1">
            <a:spLocks noGrp="1"/>
          </p:cNvSpPr>
          <p:nvPr>
            <p:ph type="body" idx="2"/>
          </p:nvPr>
        </p:nvSpPr>
        <p:spPr>
          <a:xfrm>
            <a:off x="5004949"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50" name="Shape 5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‹Nº›</a:t>
            </a:fld>
            <a:endParaRPr lang="en"/>
          </a:p>
        </p:txBody>
      </p:sp>
    </p:spTree>
    <p:extLst>
      <p:ext uri="{BB962C8B-B14F-4D97-AF65-F5344CB8AC3E}">
        <p14:creationId xmlns:p14="http://schemas.microsoft.com/office/powerpoint/2010/main" val="604426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Quote">
    <p:spTree>
      <p:nvGrpSpPr>
        <p:cNvPr id="1" name="Shape 21"/>
        <p:cNvGrpSpPr/>
        <p:nvPr/>
      </p:nvGrpSpPr>
      <p:grpSpPr>
        <a:xfrm>
          <a:off x="0" y="0"/>
          <a:ext cx="0" cy="0"/>
          <a:chOff x="0" y="0"/>
          <a:chExt cx="0" cy="0"/>
        </a:xfrm>
      </p:grpSpPr>
      <p:sp>
        <p:nvSpPr>
          <p:cNvPr id="24" name="Shape 24"/>
          <p:cNvSpPr txBox="1">
            <a:spLocks noGrp="1"/>
          </p:cNvSpPr>
          <p:nvPr>
            <p:ph type="body" idx="1"/>
          </p:nvPr>
        </p:nvSpPr>
        <p:spPr>
          <a:xfrm>
            <a:off x="990375" y="1021950"/>
            <a:ext cx="7343100" cy="3372600"/>
          </a:xfrm>
          <a:prstGeom prst="rect">
            <a:avLst/>
          </a:prstGeom>
        </p:spPr>
        <p:txBody>
          <a:bodyPr lIns="91425" tIns="91425" rIns="91425" bIns="91425" anchor="ctr" anchorCtr="0"/>
          <a:lstStyle>
            <a:lvl1pPr lvl="0" rtl="0">
              <a:spcBef>
                <a:spcPts val="0"/>
              </a:spcBef>
              <a:buSzPct val="100000"/>
              <a:defRPr sz="3600" i="1"/>
            </a:lvl1pPr>
            <a:lvl2pPr lvl="1" rtl="0">
              <a:spcBef>
                <a:spcPts val="0"/>
              </a:spcBef>
              <a:buSzPct val="100000"/>
              <a:defRPr sz="3600" i="1"/>
            </a:lvl2pPr>
            <a:lvl3pPr lvl="2" rtl="0">
              <a:spcBef>
                <a:spcPts val="0"/>
              </a:spcBef>
              <a:buSzPct val="100000"/>
              <a:defRPr sz="3600" i="1"/>
            </a:lvl3pPr>
            <a:lvl4pPr lvl="3" rtl="0">
              <a:spcBef>
                <a:spcPts val="0"/>
              </a:spcBef>
              <a:buSzPct val="100000"/>
              <a:defRPr sz="3600" i="1"/>
            </a:lvl4pPr>
            <a:lvl5pPr lvl="4" rtl="0">
              <a:spcBef>
                <a:spcPts val="0"/>
              </a:spcBef>
              <a:buSzPct val="100000"/>
              <a:defRPr sz="3600" i="1"/>
            </a:lvl5pPr>
            <a:lvl6pPr lvl="5" rtl="0">
              <a:spcBef>
                <a:spcPts val="0"/>
              </a:spcBef>
              <a:buSzPct val="100000"/>
              <a:defRPr sz="3600" i="1"/>
            </a:lvl6pPr>
            <a:lvl7pPr lvl="6" rtl="0">
              <a:spcBef>
                <a:spcPts val="0"/>
              </a:spcBef>
              <a:buSzPct val="100000"/>
              <a:defRPr sz="3600" i="1"/>
            </a:lvl7pPr>
            <a:lvl8pPr lvl="7" rtl="0">
              <a:spcBef>
                <a:spcPts val="0"/>
              </a:spcBef>
              <a:buSzPct val="100000"/>
              <a:defRPr sz="3600" i="1"/>
            </a:lvl8pPr>
            <a:lvl9pPr lvl="8">
              <a:spcBef>
                <a:spcPts val="0"/>
              </a:spcBef>
              <a:buSzPct val="100000"/>
              <a:defRPr sz="3600" i="1"/>
            </a:lvl9pPr>
          </a:lstStyle>
          <a:p>
            <a:endParaRPr/>
          </a:p>
        </p:txBody>
      </p:sp>
    </p:spTree>
    <p:extLst>
      <p:ext uri="{BB962C8B-B14F-4D97-AF65-F5344CB8AC3E}">
        <p14:creationId xmlns:p14="http://schemas.microsoft.com/office/powerpoint/2010/main" val="1864088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0"/>
        <p:cNvGrpSpPr/>
        <p:nvPr/>
      </p:nvGrpSpPr>
      <p:grpSpPr>
        <a:xfrm>
          <a:off x="0" y="0"/>
          <a:ext cx="0" cy="0"/>
          <a:chOff x="0" y="0"/>
          <a:chExt cx="0" cy="0"/>
        </a:xfrm>
      </p:grpSpPr>
      <p:sp>
        <p:nvSpPr>
          <p:cNvPr id="37" name="Shape 37"/>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1"/>
          </p:nvPr>
        </p:nvSpPr>
        <p:spPr>
          <a:xfrm>
            <a:off x="1104900" y="1277625"/>
            <a:ext cx="7581900" cy="3648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‹Nº›</a:t>
            </a:fld>
            <a:endParaRPr lang="en"/>
          </a:p>
        </p:txBody>
      </p:sp>
    </p:spTree>
    <p:extLst>
      <p:ext uri="{BB962C8B-B14F-4D97-AF65-F5344CB8AC3E}">
        <p14:creationId xmlns:p14="http://schemas.microsoft.com/office/powerpoint/2010/main" val="1250166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72"/>
        <p:cNvGrpSpPr/>
        <p:nvPr/>
      </p:nvGrpSpPr>
      <p:grpSpPr>
        <a:xfrm>
          <a:off x="0" y="0"/>
          <a:ext cx="0" cy="0"/>
          <a:chOff x="0" y="0"/>
          <a:chExt cx="0" cy="0"/>
        </a:xfrm>
      </p:grpSpPr>
      <p:sp>
        <p:nvSpPr>
          <p:cNvPr id="79" name="Shape 79"/>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‹Nº›</a:t>
            </a:fld>
            <a:endParaRPr lang="en"/>
          </a:p>
        </p:txBody>
      </p:sp>
    </p:spTree>
    <p:extLst>
      <p:ext uri="{BB962C8B-B14F-4D97-AF65-F5344CB8AC3E}">
        <p14:creationId xmlns:p14="http://schemas.microsoft.com/office/powerpoint/2010/main" val="2588628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Blank inverted">
    <p:spTree>
      <p:nvGrpSpPr>
        <p:cNvPr id="1" name="Shape 95"/>
        <p:cNvGrpSpPr/>
        <p:nvPr/>
      </p:nvGrpSpPr>
      <p:grpSpPr>
        <a:xfrm>
          <a:off x="0" y="0"/>
          <a:ext cx="0" cy="0"/>
          <a:chOff x="0" y="0"/>
          <a:chExt cx="0" cy="0"/>
        </a:xfrm>
      </p:grpSpPr>
      <p:sp>
        <p:nvSpPr>
          <p:cNvPr id="100" name="Shape 10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‹Nº›</a:t>
            </a:fld>
            <a:endParaRPr lang="en"/>
          </a:p>
        </p:txBody>
      </p:sp>
    </p:spTree>
    <p:extLst>
      <p:ext uri="{BB962C8B-B14F-4D97-AF65-F5344CB8AC3E}">
        <p14:creationId xmlns:p14="http://schemas.microsoft.com/office/powerpoint/2010/main" val="97197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D00DEF94-E26C-4662-927E-CC8A1193D814}" type="datetimeFigureOut">
              <a:rPr lang="es-EC" smtClean="0"/>
              <a:t>13/6/2018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6967759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282304"/>
            <a:ext cx="7886700" cy="2139553"/>
          </a:xfrm>
        </p:spPr>
        <p:txBody>
          <a:bodyPr anchor="b"/>
          <a:lstStyle>
            <a:lvl1pPr>
              <a:defRPr sz="45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00DEF94-E26C-4662-927E-CC8A1193D814}" type="datetimeFigureOut">
              <a:rPr lang="es-EC" smtClean="0"/>
              <a:t>13/6/2018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90636904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628650" y="1369219"/>
            <a:ext cx="3886200" cy="326350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4629150" y="1369219"/>
            <a:ext cx="3886200" cy="326350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D00DEF94-E26C-4662-927E-CC8A1193D814}" type="datetimeFigureOut">
              <a:rPr lang="es-EC" smtClean="0"/>
              <a:t>13/6/2018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174049709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273844"/>
            <a:ext cx="7886700" cy="994172"/>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Marcador de contenido 3"/>
          <p:cNvSpPr>
            <a:spLocks noGrp="1"/>
          </p:cNvSpPr>
          <p:nvPr>
            <p:ph sz="half" idx="2"/>
          </p:nvPr>
        </p:nvSpPr>
        <p:spPr>
          <a:xfrm>
            <a:off x="629842" y="1878806"/>
            <a:ext cx="3868340" cy="276344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Marcador de contenido 5"/>
          <p:cNvSpPr>
            <a:spLocks noGrp="1"/>
          </p:cNvSpPr>
          <p:nvPr>
            <p:ph sz="quarter" idx="4"/>
          </p:nvPr>
        </p:nvSpPr>
        <p:spPr>
          <a:xfrm>
            <a:off x="4629150" y="1878806"/>
            <a:ext cx="3887391" cy="276344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D00DEF94-E26C-4662-927E-CC8A1193D814}" type="datetimeFigureOut">
              <a:rPr lang="es-EC" smtClean="0"/>
              <a:t>13/6/2018</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165842952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D00DEF94-E26C-4662-927E-CC8A1193D814}" type="datetimeFigureOut">
              <a:rPr lang="es-EC" smtClean="0"/>
              <a:t>13/6/2018</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07368283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00DEF94-E26C-4662-927E-CC8A1193D814}" type="datetimeFigureOut">
              <a:rPr lang="es-EC" smtClean="0"/>
              <a:t>13/6/2018</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15875752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42900"/>
            <a:ext cx="2949178" cy="1200150"/>
          </a:xfrm>
        </p:spPr>
        <p:txBody>
          <a:bodyPr anchor="b"/>
          <a:lstStyle>
            <a:lvl1pPr>
              <a:defRPr sz="24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00DEF94-E26C-4662-927E-CC8A1193D814}" type="datetimeFigureOut">
              <a:rPr lang="es-EC" smtClean="0"/>
              <a:t>13/6/2018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151556582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42900"/>
            <a:ext cx="2949178" cy="1200150"/>
          </a:xfrm>
        </p:spPr>
        <p:txBody>
          <a:bodyPr anchor="b"/>
          <a:lstStyle>
            <a:lvl1pPr>
              <a:defRPr sz="24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C"/>
          </a:p>
        </p:txBody>
      </p:sp>
      <p:sp>
        <p:nvSpPr>
          <p:cNvPr id="4" name="Marcador de texto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00DEF94-E26C-4662-927E-CC8A1193D814}" type="datetimeFigureOut">
              <a:rPr lang="es-EC" smtClean="0"/>
              <a:t>13/6/2018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5095329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00DEF94-E26C-4662-927E-CC8A1193D814}" type="datetimeFigureOut">
              <a:rPr lang="es-EC" smtClean="0"/>
              <a:t>13/6/2018</a:t>
            </a:fld>
            <a:endParaRPr lang="es-EC"/>
          </a:p>
        </p:txBody>
      </p:sp>
      <p:sp>
        <p:nvSpPr>
          <p:cNvPr id="5" name="Marcador de pie de página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lvl="0" algn="ctr">
              <a:spcBef>
                <a:spcPts val="0"/>
              </a:spcBef>
              <a:buNone/>
            </a:pPr>
            <a:fld id="{00000000-1234-1234-1234-123412341234}" type="slidenum">
              <a:rPr lang="en" sz="1300" b="1" smtClean="0">
                <a:solidFill>
                  <a:srgbClr val="FFFFFF"/>
                </a:solidFill>
                <a:latin typeface="Roboto"/>
                <a:ea typeface="Roboto"/>
                <a:cs typeface="Roboto"/>
                <a:sym typeface="Roboto"/>
              </a:rPr>
              <a:t>‹Nº›</a:t>
            </a:fld>
            <a:endParaRPr lang="en" sz="1300" b="1">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912175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C"/>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C"/>
          </a:p>
        </p:txBody>
      </p:sp>
      <p:sp>
        <p:nvSpPr>
          <p:cNvPr id="3" name="Subtítulo 2"/>
          <p:cNvSpPr>
            <a:spLocks noGrp="1"/>
          </p:cNvSpPr>
          <p:nvPr>
            <p:ph type="subTitle" idx="1"/>
          </p:nvPr>
        </p:nvSpPr>
        <p:spPr/>
        <p:txBody>
          <a:bodyPr/>
          <a:lstStyle/>
          <a:p>
            <a:endParaRPr lang="es-EC"/>
          </a:p>
        </p:txBody>
      </p:sp>
      <p:pic>
        <p:nvPicPr>
          <p:cNvPr id="4" name="Picture 2" descr="Resultado de imagen para imagenes de gimnastas masculinos a manos lib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731700"/>
            <a:ext cx="8859471" cy="393408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29384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4. Hipótesis</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382" y="365803"/>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Resultado de imagen para como mejorar la tecnica en manos libres varones gimnas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2445" y="2930875"/>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858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50520" y="1325880"/>
            <a:ext cx="8694419" cy="3138253"/>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a:buClr>
                <a:srgbClr val="FF8700"/>
              </a:buClr>
              <a:buSzPct val="100000"/>
              <a:buFont typeface="Roboto"/>
              <a:buChar char="▸"/>
              <a:defRPr sz="3600" i="1">
                <a:solidFill>
                  <a:srgbClr val="222222"/>
                </a:solidFill>
                <a:latin typeface="Roboto"/>
                <a:ea typeface="Roboto"/>
                <a:cs typeface="Roboto"/>
                <a:sym typeface="Roboto"/>
              </a:defRPr>
            </a:lvl1pPr>
            <a:lvl2pPr>
              <a:buClr>
                <a:srgbClr val="FF8700"/>
              </a:buClr>
              <a:buSzPct val="100000"/>
              <a:buFont typeface="Roboto"/>
              <a:buChar char="▹"/>
              <a:defRPr sz="3600" i="1">
                <a:solidFill>
                  <a:srgbClr val="222222"/>
                </a:solidFill>
                <a:latin typeface="Roboto"/>
                <a:ea typeface="Roboto"/>
                <a:cs typeface="Roboto"/>
                <a:sym typeface="Roboto"/>
              </a:defRPr>
            </a:lvl2pPr>
            <a:lvl3pPr>
              <a:buClr>
                <a:srgbClr val="FF8700"/>
              </a:buClr>
              <a:buSzPct val="100000"/>
              <a:buFont typeface="Roboto"/>
              <a:buChar char="▹"/>
              <a:defRPr sz="3600" i="1">
                <a:solidFill>
                  <a:srgbClr val="222222"/>
                </a:solidFill>
                <a:latin typeface="Roboto"/>
                <a:ea typeface="Roboto"/>
                <a:cs typeface="Roboto"/>
                <a:sym typeface="Roboto"/>
              </a:defRPr>
            </a:lvl3pPr>
            <a:lvl4pPr>
              <a:buClr>
                <a:srgbClr val="FF8700"/>
              </a:buClr>
              <a:buSzPct val="100000"/>
              <a:buFont typeface="Roboto"/>
              <a:buChar char="▹"/>
              <a:defRPr sz="3600" i="1">
                <a:solidFill>
                  <a:srgbClr val="222222"/>
                </a:solidFill>
                <a:latin typeface="Roboto"/>
                <a:ea typeface="Roboto"/>
                <a:cs typeface="Roboto"/>
                <a:sym typeface="Roboto"/>
              </a:defRPr>
            </a:lvl4pPr>
            <a:lvl5pPr>
              <a:buClr>
                <a:srgbClr val="FF8700"/>
              </a:buClr>
              <a:buSzPct val="100000"/>
              <a:buFont typeface="Roboto"/>
              <a:buChar char="▹"/>
              <a:defRPr sz="3600" i="1">
                <a:solidFill>
                  <a:srgbClr val="222222"/>
                </a:solidFill>
                <a:latin typeface="Roboto"/>
                <a:ea typeface="Roboto"/>
                <a:cs typeface="Roboto"/>
                <a:sym typeface="Roboto"/>
              </a:defRPr>
            </a:lvl5pPr>
            <a:lvl6pPr>
              <a:buClr>
                <a:srgbClr val="FF8700"/>
              </a:buClr>
              <a:buSzPct val="100000"/>
              <a:buFont typeface="Roboto"/>
              <a:buChar char="▹"/>
              <a:defRPr sz="3600" i="1">
                <a:solidFill>
                  <a:srgbClr val="222222"/>
                </a:solidFill>
                <a:latin typeface="Roboto"/>
                <a:ea typeface="Roboto"/>
                <a:cs typeface="Roboto"/>
                <a:sym typeface="Roboto"/>
              </a:defRPr>
            </a:lvl6pPr>
            <a:lvl7pPr>
              <a:buClr>
                <a:srgbClr val="FF8700"/>
              </a:buClr>
              <a:buSzPct val="100000"/>
              <a:buFont typeface="Roboto"/>
              <a:buChar char="▹"/>
              <a:defRPr sz="3600" i="1">
                <a:solidFill>
                  <a:srgbClr val="222222"/>
                </a:solidFill>
                <a:latin typeface="Roboto"/>
                <a:ea typeface="Roboto"/>
                <a:cs typeface="Roboto"/>
                <a:sym typeface="Roboto"/>
              </a:defRPr>
            </a:lvl7pPr>
            <a:lvl8pPr>
              <a:buClr>
                <a:srgbClr val="FF8700"/>
              </a:buClr>
              <a:buSzPct val="100000"/>
              <a:buFont typeface="Roboto"/>
              <a:buChar char="▹"/>
              <a:defRPr sz="3600" i="1">
                <a:solidFill>
                  <a:srgbClr val="222222"/>
                </a:solidFill>
                <a:latin typeface="Roboto"/>
                <a:ea typeface="Roboto"/>
                <a:cs typeface="Roboto"/>
                <a:sym typeface="Roboto"/>
              </a:defRPr>
            </a:lvl8pPr>
            <a:lvl9pPr>
              <a:buClr>
                <a:srgbClr val="FF8700"/>
              </a:buClr>
              <a:buSzPct val="100000"/>
              <a:buFont typeface="Roboto"/>
              <a:buChar char="▹"/>
              <a:defRPr sz="3600" i="1">
                <a:solidFill>
                  <a:srgbClr val="222222"/>
                </a:solidFill>
                <a:latin typeface="Roboto"/>
                <a:ea typeface="Roboto"/>
                <a:cs typeface="Roboto"/>
                <a:sym typeface="Roboto"/>
              </a:defRPr>
            </a:lvl9pPr>
          </a:lstStyle>
          <a:p>
            <a:pPr algn="just"/>
            <a:r>
              <a:rPr lang="es-CO" sz="2800" b="1" i="0" dirty="0">
                <a:latin typeface="Segoe UI" panose="020B0502040204020203" pitchFamily="34" charset="0"/>
                <a:cs typeface="Segoe UI" panose="020B0502040204020203" pitchFamily="34" charset="0"/>
              </a:rPr>
              <a:t>El diseño y aplicación de un grupo de normativas técnicas permitirá mejorar el nivel de la técnica de manos libres en gimnastas entre los 13 y los 14 años edad de la Unidad Educativa San Antonio de Padua</a:t>
            </a:r>
          </a:p>
        </p:txBody>
      </p:sp>
      <p:sp>
        <p:nvSpPr>
          <p:cNvPr id="4"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HIPÓTESIS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745089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5. Tipo de Investigación</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12" y="283609"/>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Resultado de imagen para como mejorar la tecnica en manos libres varones gimnas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4246" y="2975366"/>
            <a:ext cx="3153508" cy="174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264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CuadroTexto"/>
          <p:cNvSpPr txBox="1"/>
          <p:nvPr/>
        </p:nvSpPr>
        <p:spPr>
          <a:xfrm>
            <a:off x="1085850" y="543088"/>
            <a:ext cx="5022056" cy="461665"/>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a:buClr>
                <a:srgbClr val="FFFFFF"/>
              </a:buClr>
              <a:buSzPct val="100000"/>
              <a:buFont typeface="Dosis"/>
              <a:defRPr sz="2400">
                <a:solidFill>
                  <a:srgbClr val="FFFFFF"/>
                </a:solidFill>
                <a:latin typeface="Dosis"/>
                <a:ea typeface="Dosis"/>
                <a:cs typeface="Dosis"/>
                <a:sym typeface="Dosis"/>
              </a:defRPr>
            </a:lvl1pPr>
            <a:lvl2pPr>
              <a:buClr>
                <a:srgbClr val="FFFFFF"/>
              </a:buClr>
              <a:buSzPct val="100000"/>
              <a:buFont typeface="Dosis"/>
              <a:defRPr sz="2400">
                <a:solidFill>
                  <a:srgbClr val="FFFFFF"/>
                </a:solidFill>
                <a:latin typeface="Dosis"/>
                <a:ea typeface="Dosis"/>
                <a:cs typeface="Dosis"/>
                <a:sym typeface="Dosis"/>
              </a:defRPr>
            </a:lvl2pPr>
            <a:lvl3pPr>
              <a:buClr>
                <a:srgbClr val="FFFFFF"/>
              </a:buClr>
              <a:buSzPct val="100000"/>
              <a:buFont typeface="Dosis"/>
              <a:defRPr sz="2400">
                <a:solidFill>
                  <a:srgbClr val="FFFFFF"/>
                </a:solidFill>
                <a:latin typeface="Dosis"/>
                <a:ea typeface="Dosis"/>
                <a:cs typeface="Dosis"/>
                <a:sym typeface="Dosis"/>
              </a:defRPr>
            </a:lvl3pPr>
            <a:lvl4pPr>
              <a:buClr>
                <a:srgbClr val="FFFFFF"/>
              </a:buClr>
              <a:buSzPct val="100000"/>
              <a:buFont typeface="Dosis"/>
              <a:defRPr sz="2400">
                <a:solidFill>
                  <a:srgbClr val="FFFFFF"/>
                </a:solidFill>
                <a:latin typeface="Dosis"/>
                <a:ea typeface="Dosis"/>
                <a:cs typeface="Dosis"/>
                <a:sym typeface="Dosis"/>
              </a:defRPr>
            </a:lvl4pPr>
            <a:lvl5pPr>
              <a:buClr>
                <a:srgbClr val="FFFFFF"/>
              </a:buClr>
              <a:buSzPct val="100000"/>
              <a:buFont typeface="Dosis"/>
              <a:defRPr sz="2400">
                <a:solidFill>
                  <a:srgbClr val="FFFFFF"/>
                </a:solidFill>
                <a:latin typeface="Dosis"/>
                <a:ea typeface="Dosis"/>
                <a:cs typeface="Dosis"/>
                <a:sym typeface="Dosis"/>
              </a:defRPr>
            </a:lvl5pPr>
            <a:lvl6pPr>
              <a:buClr>
                <a:srgbClr val="FFFFFF"/>
              </a:buClr>
              <a:buSzPct val="100000"/>
              <a:buFont typeface="Dosis"/>
              <a:defRPr sz="2400">
                <a:solidFill>
                  <a:srgbClr val="FFFFFF"/>
                </a:solidFill>
                <a:latin typeface="Dosis"/>
                <a:ea typeface="Dosis"/>
                <a:cs typeface="Dosis"/>
                <a:sym typeface="Dosis"/>
              </a:defRPr>
            </a:lvl6pPr>
            <a:lvl7pPr>
              <a:buClr>
                <a:srgbClr val="FFFFFF"/>
              </a:buClr>
              <a:buSzPct val="100000"/>
              <a:buFont typeface="Dosis"/>
              <a:defRPr sz="2400">
                <a:solidFill>
                  <a:srgbClr val="FFFFFF"/>
                </a:solidFill>
                <a:latin typeface="Dosis"/>
                <a:ea typeface="Dosis"/>
                <a:cs typeface="Dosis"/>
                <a:sym typeface="Dosis"/>
              </a:defRPr>
            </a:lvl7pPr>
            <a:lvl8pPr>
              <a:buClr>
                <a:srgbClr val="FFFFFF"/>
              </a:buClr>
              <a:buSzPct val="100000"/>
              <a:buFont typeface="Dosis"/>
              <a:defRPr sz="2400">
                <a:solidFill>
                  <a:srgbClr val="FFFFFF"/>
                </a:solidFill>
                <a:latin typeface="Dosis"/>
                <a:ea typeface="Dosis"/>
                <a:cs typeface="Dosis"/>
                <a:sym typeface="Dosis"/>
              </a:defRPr>
            </a:lvl8pPr>
            <a:lvl9pPr>
              <a:buClr>
                <a:srgbClr val="FFFFFF"/>
              </a:buClr>
              <a:buSzPct val="100000"/>
              <a:buFont typeface="Dosis"/>
              <a:defRPr sz="2400">
                <a:solidFill>
                  <a:srgbClr val="FFFFFF"/>
                </a:solidFill>
                <a:latin typeface="Dosis"/>
                <a:ea typeface="Dosis"/>
                <a:cs typeface="Dosis"/>
                <a:sym typeface="Dosis"/>
              </a:defRPr>
            </a:lvl9pPr>
          </a:lstStyle>
          <a:p>
            <a:r>
              <a:rPr lang="es-CO" dirty="0" smtClean="0"/>
              <a:t>TIPO DE INVESTIGACIÓN</a:t>
            </a:r>
            <a:endParaRPr lang="es-ES_tradnl" dirty="0"/>
          </a:p>
        </p:txBody>
      </p:sp>
      <p:sp>
        <p:nvSpPr>
          <p:cNvPr id="8" name="7 CuadroTexto"/>
          <p:cNvSpPr txBox="1"/>
          <p:nvPr/>
        </p:nvSpPr>
        <p:spPr>
          <a:xfrm>
            <a:off x="274320" y="1485899"/>
            <a:ext cx="8763000" cy="330450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a:buClr>
                <a:srgbClr val="FF8700"/>
              </a:buClr>
              <a:buSzPct val="100000"/>
              <a:buFont typeface="Roboto"/>
              <a:buChar char="▸"/>
              <a:defRPr sz="3000">
                <a:solidFill>
                  <a:srgbClr val="222222"/>
                </a:solidFill>
                <a:latin typeface="Roboto"/>
                <a:ea typeface="Roboto"/>
                <a:cs typeface="Roboto"/>
                <a:sym typeface="Roboto"/>
              </a:defRPr>
            </a:lvl1pPr>
            <a:lvl2pPr>
              <a:buClr>
                <a:srgbClr val="FF8700"/>
              </a:buClr>
              <a:buSzPct val="100000"/>
              <a:buFont typeface="Roboto"/>
              <a:buChar char="▹"/>
              <a:defRPr sz="2400">
                <a:solidFill>
                  <a:srgbClr val="222222"/>
                </a:solidFill>
                <a:latin typeface="Roboto"/>
                <a:ea typeface="Roboto"/>
                <a:cs typeface="Roboto"/>
                <a:sym typeface="Roboto"/>
              </a:defRPr>
            </a:lvl2pPr>
            <a:lvl3pPr>
              <a:buClr>
                <a:srgbClr val="FF8700"/>
              </a:buClr>
              <a:buSzPct val="100000"/>
              <a:buFont typeface="Roboto"/>
              <a:buChar char="▹"/>
              <a:defRPr sz="2400">
                <a:solidFill>
                  <a:srgbClr val="222222"/>
                </a:solidFill>
                <a:latin typeface="Roboto"/>
                <a:ea typeface="Roboto"/>
                <a:cs typeface="Roboto"/>
                <a:sym typeface="Roboto"/>
              </a:defRPr>
            </a:lvl3pPr>
            <a:lvl4pPr>
              <a:buClr>
                <a:srgbClr val="FF8700"/>
              </a:buClr>
              <a:buSzPct val="100000"/>
              <a:buFont typeface="Roboto"/>
              <a:buChar char="▹"/>
              <a:defRPr sz="1800">
                <a:solidFill>
                  <a:srgbClr val="222222"/>
                </a:solidFill>
                <a:latin typeface="Roboto"/>
                <a:ea typeface="Roboto"/>
                <a:cs typeface="Roboto"/>
                <a:sym typeface="Roboto"/>
              </a:defRPr>
            </a:lvl4pPr>
            <a:lvl5pPr>
              <a:buClr>
                <a:srgbClr val="FF8700"/>
              </a:buClr>
              <a:buSzPct val="100000"/>
              <a:buFont typeface="Roboto"/>
              <a:buChar char="▹"/>
              <a:defRPr sz="1800">
                <a:solidFill>
                  <a:srgbClr val="222222"/>
                </a:solidFill>
                <a:latin typeface="Roboto"/>
                <a:ea typeface="Roboto"/>
                <a:cs typeface="Roboto"/>
                <a:sym typeface="Roboto"/>
              </a:defRPr>
            </a:lvl5pPr>
            <a:lvl6pPr>
              <a:buClr>
                <a:srgbClr val="FF8700"/>
              </a:buClr>
              <a:buSzPct val="100000"/>
              <a:buFont typeface="Roboto"/>
              <a:buChar char="▹"/>
              <a:defRPr sz="1800">
                <a:solidFill>
                  <a:srgbClr val="222222"/>
                </a:solidFill>
                <a:latin typeface="Roboto"/>
                <a:ea typeface="Roboto"/>
                <a:cs typeface="Roboto"/>
                <a:sym typeface="Roboto"/>
              </a:defRPr>
            </a:lvl6pPr>
            <a:lvl7pPr>
              <a:buClr>
                <a:srgbClr val="FF8700"/>
              </a:buClr>
              <a:buSzPct val="100000"/>
              <a:buFont typeface="Roboto"/>
              <a:buChar char="▹"/>
              <a:defRPr sz="1800">
                <a:solidFill>
                  <a:srgbClr val="222222"/>
                </a:solidFill>
                <a:latin typeface="Roboto"/>
                <a:ea typeface="Roboto"/>
                <a:cs typeface="Roboto"/>
                <a:sym typeface="Roboto"/>
              </a:defRPr>
            </a:lvl7pPr>
            <a:lvl8pPr>
              <a:buClr>
                <a:srgbClr val="FF8700"/>
              </a:buClr>
              <a:buSzPct val="100000"/>
              <a:buFont typeface="Roboto"/>
              <a:buChar char="▹"/>
              <a:defRPr sz="1800">
                <a:solidFill>
                  <a:srgbClr val="222222"/>
                </a:solidFill>
                <a:latin typeface="Roboto"/>
                <a:ea typeface="Roboto"/>
                <a:cs typeface="Roboto"/>
                <a:sym typeface="Roboto"/>
              </a:defRPr>
            </a:lvl8pPr>
            <a:lvl9pPr>
              <a:buClr>
                <a:srgbClr val="FF8700"/>
              </a:buClr>
              <a:buSzPct val="100000"/>
              <a:buFont typeface="Roboto"/>
              <a:buChar char="▹"/>
              <a:defRPr sz="1800">
                <a:solidFill>
                  <a:srgbClr val="222222"/>
                </a:solidFill>
                <a:latin typeface="Roboto"/>
                <a:ea typeface="Roboto"/>
                <a:cs typeface="Roboto"/>
                <a:sym typeface="Roboto"/>
              </a:defRPr>
            </a:lvl9pPr>
          </a:lstStyle>
          <a:p>
            <a:pPr algn="just">
              <a:buNone/>
            </a:pPr>
            <a:r>
              <a:rPr lang="es-CO" sz="2800" b="1" dirty="0">
                <a:latin typeface="Segoe UI" panose="020B0502040204020203" pitchFamily="34" charset="0"/>
                <a:cs typeface="Segoe UI" panose="020B0502040204020203" pitchFamily="34" charset="0"/>
              </a:rPr>
              <a:t>La investigación realizada, dado que </a:t>
            </a:r>
            <a:r>
              <a:rPr lang="es-CO" sz="2800" b="1" dirty="0">
                <a:solidFill>
                  <a:srgbClr val="C00000"/>
                </a:solidFill>
                <a:latin typeface="Segoe UI" panose="020B0502040204020203" pitchFamily="34" charset="0"/>
                <a:cs typeface="Segoe UI" panose="020B0502040204020203" pitchFamily="34" charset="0"/>
              </a:rPr>
              <a:t>relaciona dos </a:t>
            </a:r>
            <a:r>
              <a:rPr lang="es-CO" sz="2800" b="1" dirty="0">
                <a:latin typeface="Segoe UI" panose="020B0502040204020203" pitchFamily="34" charset="0"/>
                <a:cs typeface="Segoe UI" panose="020B0502040204020203" pitchFamily="34" charset="0"/>
              </a:rPr>
              <a:t>variables, se cataloga de </a:t>
            </a:r>
            <a:r>
              <a:rPr lang="es-CO" sz="2800" b="1" dirty="0" smtClean="0">
                <a:solidFill>
                  <a:srgbClr val="C00000"/>
                </a:solidFill>
                <a:latin typeface="Segoe UI" panose="020B0502040204020203" pitchFamily="34" charset="0"/>
                <a:cs typeface="Segoe UI" panose="020B0502040204020203" pitchFamily="34" charset="0"/>
              </a:rPr>
              <a:t>correlacional</a:t>
            </a:r>
            <a:r>
              <a:rPr lang="es-CO" sz="2800" b="1" dirty="0">
                <a:latin typeface="Segoe UI" panose="020B0502040204020203" pitchFamily="34" charset="0"/>
                <a:cs typeface="Segoe UI" panose="020B0502040204020203" pitchFamily="34" charset="0"/>
              </a:rPr>
              <a:t> </a:t>
            </a:r>
            <a:r>
              <a:rPr lang="es-CO" sz="2800" b="1" dirty="0" smtClean="0">
                <a:latin typeface="Segoe UI" panose="020B0502040204020203" pitchFamily="34" charset="0"/>
                <a:cs typeface="Segoe UI" panose="020B0502040204020203" pitchFamily="34" charset="0"/>
              </a:rPr>
              <a:t>y considerando </a:t>
            </a:r>
            <a:r>
              <a:rPr lang="es-CO" sz="2800" b="1" dirty="0">
                <a:latin typeface="Segoe UI" panose="020B0502040204020203" pitchFamily="34" charset="0"/>
                <a:cs typeface="Segoe UI" panose="020B0502040204020203" pitchFamily="34" charset="0"/>
              </a:rPr>
              <a:t>que </a:t>
            </a:r>
            <a:r>
              <a:rPr lang="es-CO" sz="2800" b="1" dirty="0" smtClean="0">
                <a:latin typeface="Segoe UI" panose="020B0502040204020203" pitchFamily="34" charset="0"/>
                <a:cs typeface="Segoe UI" panose="020B0502040204020203" pitchFamily="34" charset="0"/>
              </a:rPr>
              <a:t>la variable independiente (grupo de normativas técnicas) se </a:t>
            </a:r>
            <a:r>
              <a:rPr lang="es-CO" sz="2800" b="1" dirty="0" smtClean="0">
                <a:solidFill>
                  <a:srgbClr val="FF0000"/>
                </a:solidFill>
                <a:latin typeface="Segoe UI" panose="020B0502040204020203" pitchFamily="34" charset="0"/>
                <a:cs typeface="Segoe UI" panose="020B0502040204020203" pitchFamily="34" charset="0"/>
              </a:rPr>
              <a:t>aplica</a:t>
            </a:r>
            <a:r>
              <a:rPr lang="es-CO" sz="2800" b="1" dirty="0" smtClean="0">
                <a:latin typeface="Segoe UI" panose="020B0502040204020203" pitchFamily="34" charset="0"/>
                <a:cs typeface="Segoe UI" panose="020B0502040204020203" pitchFamily="34" charset="0"/>
              </a:rPr>
              <a:t> sobre un mismo </a:t>
            </a:r>
            <a:r>
              <a:rPr lang="es-CO" sz="2800" b="1" dirty="0" smtClean="0">
                <a:solidFill>
                  <a:srgbClr val="FF0000"/>
                </a:solidFill>
                <a:latin typeface="Segoe UI" panose="020B0502040204020203" pitchFamily="34" charset="0"/>
                <a:cs typeface="Segoe UI" panose="020B0502040204020203" pitchFamily="34" charset="0"/>
              </a:rPr>
              <a:t>grupo</a:t>
            </a:r>
            <a:r>
              <a:rPr lang="es-CO" sz="2800" b="1" dirty="0" smtClean="0">
                <a:latin typeface="Segoe UI" panose="020B0502040204020203" pitchFamily="34" charset="0"/>
                <a:cs typeface="Segoe UI" panose="020B0502040204020203" pitchFamily="34" charset="0"/>
              </a:rPr>
              <a:t>, sin disponer de control grupal se </a:t>
            </a:r>
            <a:r>
              <a:rPr lang="es-CO" sz="2800" b="1" dirty="0" smtClean="0">
                <a:solidFill>
                  <a:srgbClr val="FF0000"/>
                </a:solidFill>
                <a:latin typeface="Segoe UI" panose="020B0502040204020203" pitchFamily="34" charset="0"/>
                <a:cs typeface="Segoe UI" panose="020B0502040204020203" pitchFamily="34" charset="0"/>
              </a:rPr>
              <a:t>considera</a:t>
            </a:r>
            <a:r>
              <a:rPr lang="es-CO" sz="2800" b="1" dirty="0" smtClean="0">
                <a:latin typeface="Segoe UI" panose="020B0502040204020203" pitchFamily="34" charset="0"/>
                <a:cs typeface="Segoe UI" panose="020B0502040204020203" pitchFamily="34" charset="0"/>
              </a:rPr>
              <a:t> </a:t>
            </a:r>
            <a:r>
              <a:rPr lang="es-CO" sz="2800" b="1" dirty="0" smtClean="0">
                <a:solidFill>
                  <a:srgbClr val="FF0000"/>
                </a:solidFill>
                <a:latin typeface="Segoe UI" panose="020B0502040204020203" pitchFamily="34" charset="0"/>
                <a:cs typeface="Segoe UI" panose="020B0502040204020203" pitchFamily="34" charset="0"/>
              </a:rPr>
              <a:t>cuasi</a:t>
            </a:r>
            <a:r>
              <a:rPr lang="es-CO" sz="2800" b="1" dirty="0" smtClean="0">
                <a:latin typeface="Segoe UI" panose="020B0502040204020203" pitchFamily="34" charset="0"/>
                <a:cs typeface="Segoe UI" panose="020B0502040204020203" pitchFamily="34" charset="0"/>
              </a:rPr>
              <a:t> experimental.</a:t>
            </a:r>
            <a:endParaRPr lang="es-CO" sz="2800" b="1" dirty="0">
              <a:latin typeface="Segoe UI" panose="020B0502040204020203" pitchFamily="34" charset="0"/>
              <a:cs typeface="Segoe UI" panose="020B0502040204020203" pitchFamily="34" charset="0"/>
            </a:endParaRPr>
          </a:p>
        </p:txBody>
      </p:sp>
      <p:sp>
        <p:nvSpPr>
          <p:cNvPr id="4"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TIPO DE INVESTIGACIÓN</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916860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6. Población y Muestra</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38" y="263061"/>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3" descr="Resultado de imagen para varios gimnasia artistica motivacional masculino"/>
          <p:cNvPicPr/>
          <p:nvPr/>
        </p:nvPicPr>
        <p:blipFill>
          <a:blip r:embed="rId4">
            <a:extLst>
              <a:ext uri="{28A0092B-C50C-407E-A947-70E740481C1C}">
                <a14:useLocalDpi xmlns:a14="http://schemas.microsoft.com/office/drawing/2010/main" val="0"/>
              </a:ext>
            </a:extLst>
          </a:blip>
          <a:srcRect/>
          <a:stretch>
            <a:fillRect/>
          </a:stretch>
        </p:blipFill>
        <p:spPr bwMode="auto">
          <a:xfrm>
            <a:off x="3011646" y="3017520"/>
            <a:ext cx="2590800" cy="1844921"/>
          </a:xfrm>
          <a:prstGeom prst="rect">
            <a:avLst/>
          </a:prstGeom>
          <a:noFill/>
          <a:ln>
            <a:noFill/>
          </a:ln>
        </p:spPr>
      </p:pic>
    </p:spTree>
    <p:extLst>
      <p:ext uri="{BB962C8B-B14F-4D97-AF65-F5344CB8AC3E}">
        <p14:creationId xmlns:p14="http://schemas.microsoft.com/office/powerpoint/2010/main" val="2061703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251460" y="1284254"/>
            <a:ext cx="8709660" cy="354682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a:buClr>
                <a:srgbClr val="FF8700"/>
              </a:buClr>
              <a:buSzPct val="100000"/>
              <a:buFont typeface="Roboto"/>
              <a:buChar char="▸"/>
              <a:defRPr sz="3000">
                <a:solidFill>
                  <a:srgbClr val="222222"/>
                </a:solidFill>
                <a:latin typeface="Roboto"/>
                <a:ea typeface="Roboto"/>
                <a:cs typeface="Roboto"/>
                <a:sym typeface="Roboto"/>
              </a:defRPr>
            </a:lvl1pPr>
            <a:lvl2pPr>
              <a:buClr>
                <a:srgbClr val="FF8700"/>
              </a:buClr>
              <a:buSzPct val="100000"/>
              <a:buFont typeface="Roboto"/>
              <a:buChar char="▹"/>
              <a:defRPr sz="2400">
                <a:solidFill>
                  <a:srgbClr val="222222"/>
                </a:solidFill>
                <a:latin typeface="Roboto"/>
                <a:ea typeface="Roboto"/>
                <a:cs typeface="Roboto"/>
                <a:sym typeface="Roboto"/>
              </a:defRPr>
            </a:lvl2pPr>
            <a:lvl3pPr>
              <a:buClr>
                <a:srgbClr val="FF8700"/>
              </a:buClr>
              <a:buSzPct val="100000"/>
              <a:buFont typeface="Roboto"/>
              <a:buChar char="▹"/>
              <a:defRPr sz="2400">
                <a:solidFill>
                  <a:srgbClr val="222222"/>
                </a:solidFill>
                <a:latin typeface="Roboto"/>
                <a:ea typeface="Roboto"/>
                <a:cs typeface="Roboto"/>
                <a:sym typeface="Roboto"/>
              </a:defRPr>
            </a:lvl3pPr>
            <a:lvl4pPr>
              <a:buClr>
                <a:srgbClr val="FF8700"/>
              </a:buClr>
              <a:buSzPct val="100000"/>
              <a:buFont typeface="Roboto"/>
              <a:buChar char="▹"/>
              <a:defRPr sz="1800">
                <a:solidFill>
                  <a:srgbClr val="222222"/>
                </a:solidFill>
                <a:latin typeface="Roboto"/>
                <a:ea typeface="Roboto"/>
                <a:cs typeface="Roboto"/>
                <a:sym typeface="Roboto"/>
              </a:defRPr>
            </a:lvl4pPr>
            <a:lvl5pPr>
              <a:buClr>
                <a:srgbClr val="FF8700"/>
              </a:buClr>
              <a:buSzPct val="100000"/>
              <a:buFont typeface="Roboto"/>
              <a:buChar char="▹"/>
              <a:defRPr sz="1800">
                <a:solidFill>
                  <a:srgbClr val="222222"/>
                </a:solidFill>
                <a:latin typeface="Roboto"/>
                <a:ea typeface="Roboto"/>
                <a:cs typeface="Roboto"/>
                <a:sym typeface="Roboto"/>
              </a:defRPr>
            </a:lvl5pPr>
            <a:lvl6pPr>
              <a:buClr>
                <a:srgbClr val="FF8700"/>
              </a:buClr>
              <a:buSzPct val="100000"/>
              <a:buFont typeface="Roboto"/>
              <a:buChar char="▹"/>
              <a:defRPr sz="1800">
                <a:solidFill>
                  <a:srgbClr val="222222"/>
                </a:solidFill>
                <a:latin typeface="Roboto"/>
                <a:ea typeface="Roboto"/>
                <a:cs typeface="Roboto"/>
                <a:sym typeface="Roboto"/>
              </a:defRPr>
            </a:lvl6pPr>
            <a:lvl7pPr>
              <a:buClr>
                <a:srgbClr val="FF8700"/>
              </a:buClr>
              <a:buSzPct val="100000"/>
              <a:buFont typeface="Roboto"/>
              <a:buChar char="▹"/>
              <a:defRPr sz="1800">
                <a:solidFill>
                  <a:srgbClr val="222222"/>
                </a:solidFill>
                <a:latin typeface="Roboto"/>
                <a:ea typeface="Roboto"/>
                <a:cs typeface="Roboto"/>
                <a:sym typeface="Roboto"/>
              </a:defRPr>
            </a:lvl7pPr>
            <a:lvl8pPr>
              <a:buClr>
                <a:srgbClr val="FF8700"/>
              </a:buClr>
              <a:buSzPct val="100000"/>
              <a:buFont typeface="Roboto"/>
              <a:buChar char="▹"/>
              <a:defRPr sz="1800">
                <a:solidFill>
                  <a:srgbClr val="222222"/>
                </a:solidFill>
                <a:latin typeface="Roboto"/>
                <a:ea typeface="Roboto"/>
                <a:cs typeface="Roboto"/>
                <a:sym typeface="Roboto"/>
              </a:defRPr>
            </a:lvl8pPr>
            <a:lvl9pPr>
              <a:buClr>
                <a:srgbClr val="FF8700"/>
              </a:buClr>
              <a:buSzPct val="100000"/>
              <a:buFont typeface="Roboto"/>
              <a:buChar char="▹"/>
              <a:defRPr sz="1800">
                <a:solidFill>
                  <a:srgbClr val="222222"/>
                </a:solidFill>
                <a:latin typeface="Roboto"/>
                <a:ea typeface="Roboto"/>
                <a:cs typeface="Roboto"/>
                <a:sym typeface="Roboto"/>
              </a:defRPr>
            </a:lvl9pPr>
          </a:lstStyle>
          <a:p>
            <a:pPr algn="just">
              <a:buNone/>
            </a:pPr>
            <a:r>
              <a:rPr lang="es-CO" sz="2000" b="1" dirty="0">
                <a:latin typeface="Segoe UI" panose="020B0502040204020203" pitchFamily="34" charset="0"/>
                <a:cs typeface="Segoe UI" panose="020B0502040204020203" pitchFamily="34" charset="0"/>
              </a:rPr>
              <a:t>En la investigación intervienen varios sujetos </a:t>
            </a:r>
            <a:r>
              <a:rPr lang="es-CO" sz="2000" b="1" dirty="0" smtClean="0">
                <a:latin typeface="Segoe UI" panose="020B0502040204020203" pitchFamily="34" charset="0"/>
                <a:cs typeface="Segoe UI" panose="020B0502040204020203" pitchFamily="34" charset="0"/>
              </a:rPr>
              <a:t>asociados </a:t>
            </a:r>
            <a:r>
              <a:rPr lang="es-CO" sz="2000" b="1" dirty="0">
                <a:latin typeface="Segoe UI" panose="020B0502040204020203" pitchFamily="34" charset="0"/>
                <a:cs typeface="Segoe UI" panose="020B0502040204020203" pitchFamily="34" charset="0"/>
              </a:rPr>
              <a:t>por </a:t>
            </a:r>
            <a:r>
              <a:rPr lang="es-CO" sz="2000" b="1" dirty="0" smtClean="0">
                <a:latin typeface="Segoe UI" panose="020B0502040204020203" pitchFamily="34" charset="0"/>
                <a:cs typeface="Segoe UI" panose="020B0502040204020203" pitchFamily="34" charset="0"/>
              </a:rPr>
              <a:t>grupos:</a:t>
            </a:r>
          </a:p>
          <a:p>
            <a:pPr algn="just">
              <a:buNone/>
            </a:pPr>
            <a:endParaRPr lang="es-CO" sz="2000" b="1" dirty="0">
              <a:latin typeface="Segoe UI" panose="020B0502040204020203" pitchFamily="34" charset="0"/>
              <a:cs typeface="Segoe UI" panose="020B0502040204020203" pitchFamily="34" charset="0"/>
            </a:endParaRPr>
          </a:p>
          <a:p>
            <a:pPr marL="457200" indent="-457200" algn="just">
              <a:buFont typeface="+mj-lt"/>
              <a:buAutoNum type="alphaLcParenR"/>
            </a:pPr>
            <a:r>
              <a:rPr lang="es-CO" sz="2000" b="1" dirty="0" smtClean="0">
                <a:latin typeface="Segoe UI" panose="020B0502040204020203" pitchFamily="34" charset="0"/>
                <a:cs typeface="Segoe UI" panose="020B0502040204020203" pitchFamily="34" charset="0"/>
              </a:rPr>
              <a:t>Gimnastas </a:t>
            </a:r>
            <a:r>
              <a:rPr lang="es-CO" sz="2000" b="1" dirty="0">
                <a:latin typeface="Segoe UI" panose="020B0502040204020203" pitchFamily="34" charset="0"/>
                <a:cs typeface="Segoe UI" panose="020B0502040204020203" pitchFamily="34" charset="0"/>
              </a:rPr>
              <a:t>entre los </a:t>
            </a:r>
            <a:r>
              <a:rPr lang="es-CO" sz="2000" b="1" dirty="0">
                <a:solidFill>
                  <a:srgbClr val="FF0000"/>
                </a:solidFill>
                <a:latin typeface="Segoe UI" panose="020B0502040204020203" pitchFamily="34" charset="0"/>
                <a:cs typeface="Segoe UI" panose="020B0502040204020203" pitchFamily="34" charset="0"/>
              </a:rPr>
              <a:t>13 y los 14 años de edad </a:t>
            </a:r>
            <a:r>
              <a:rPr lang="es-CO" sz="2000" b="1" dirty="0">
                <a:latin typeface="Segoe UI" panose="020B0502040204020203" pitchFamily="34" charset="0"/>
                <a:cs typeface="Segoe UI" panose="020B0502040204020203" pitchFamily="34" charset="0"/>
              </a:rPr>
              <a:t>(sexo masculino) de la Unidad Educativa San Antonio de Padua, a los cuales se les intervino mediante un grupo de </a:t>
            </a:r>
            <a:r>
              <a:rPr lang="es-CO" sz="2000" b="1" dirty="0">
                <a:solidFill>
                  <a:srgbClr val="FF0000"/>
                </a:solidFill>
                <a:latin typeface="Segoe UI" panose="020B0502040204020203" pitchFamily="34" charset="0"/>
                <a:cs typeface="Segoe UI" panose="020B0502040204020203" pitchFamily="34" charset="0"/>
              </a:rPr>
              <a:t>ejercicios básicos y específicos </a:t>
            </a:r>
            <a:r>
              <a:rPr lang="es-CO" sz="2000" b="1" dirty="0">
                <a:latin typeface="Segoe UI" panose="020B0502040204020203" pitchFamily="34" charset="0"/>
                <a:cs typeface="Segoe UI" panose="020B0502040204020203" pitchFamily="34" charset="0"/>
              </a:rPr>
              <a:t>durante </a:t>
            </a:r>
            <a:r>
              <a:rPr lang="es-CO" sz="2000" b="1" dirty="0">
                <a:solidFill>
                  <a:srgbClr val="FF0000"/>
                </a:solidFill>
                <a:latin typeface="Segoe UI" panose="020B0502040204020203" pitchFamily="34" charset="0"/>
                <a:cs typeface="Segoe UI" panose="020B0502040204020203" pitchFamily="34" charset="0"/>
              </a:rPr>
              <a:t>seis meses </a:t>
            </a:r>
            <a:r>
              <a:rPr lang="es-CO" sz="2000" b="1" dirty="0">
                <a:latin typeface="Segoe UI" panose="020B0502040204020203" pitchFamily="34" charset="0"/>
                <a:cs typeface="Segoe UI" panose="020B0502040204020203" pitchFamily="34" charset="0"/>
              </a:rPr>
              <a:t>para potenciarles la técnica de manos libres.</a:t>
            </a:r>
          </a:p>
          <a:p>
            <a:pPr marL="457200" indent="-457200" algn="just">
              <a:buFont typeface="+mj-lt"/>
              <a:buAutoNum type="alphaLcParenR"/>
            </a:pPr>
            <a:r>
              <a:rPr lang="es-CO" sz="2000" b="1" dirty="0" smtClean="0">
                <a:latin typeface="Segoe UI" panose="020B0502040204020203" pitchFamily="34" charset="0"/>
                <a:cs typeface="Segoe UI" panose="020B0502040204020203" pitchFamily="34" charset="0"/>
              </a:rPr>
              <a:t>Para </a:t>
            </a:r>
            <a:r>
              <a:rPr lang="es-CO" sz="2000" b="1" dirty="0">
                <a:latin typeface="Segoe UI" panose="020B0502040204020203" pitchFamily="34" charset="0"/>
                <a:cs typeface="Segoe UI" panose="020B0502040204020203" pitchFamily="34" charset="0"/>
              </a:rPr>
              <a:t>el diseño de la propuesta de las normas técnicas a aplicar interviene </a:t>
            </a:r>
            <a:r>
              <a:rPr lang="es-CO" sz="2000" b="1" dirty="0">
                <a:solidFill>
                  <a:srgbClr val="FF0000"/>
                </a:solidFill>
                <a:latin typeface="Segoe UI" panose="020B0502040204020203" pitchFamily="34" charset="0"/>
                <a:cs typeface="Segoe UI" panose="020B0502040204020203" pitchFamily="34" charset="0"/>
              </a:rPr>
              <a:t>10 profesores de gimnasia artística </a:t>
            </a:r>
            <a:r>
              <a:rPr lang="es-CO" sz="2000" b="1" dirty="0">
                <a:latin typeface="Segoe UI" panose="020B0502040204020203" pitchFamily="34" charset="0"/>
                <a:cs typeface="Segoe UI" panose="020B0502040204020203" pitchFamily="34" charset="0"/>
              </a:rPr>
              <a:t>masculina. Además estos profesores fueron sometidos al método de encuesta para valorar sus criterios sobre tres preguntas relacionadas con el proceso.</a:t>
            </a:r>
          </a:p>
        </p:txBody>
      </p:sp>
      <p:sp>
        <p:nvSpPr>
          <p:cNvPr id="6"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POBLACIÓN Y MUESTRA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3346895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7. Propuesta</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287" y="273335"/>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3" descr="Resultado de imagen para varios gimnasia artistica motivacional masculino"/>
          <p:cNvPicPr/>
          <p:nvPr/>
        </p:nvPicPr>
        <p:blipFill>
          <a:blip r:embed="rId4">
            <a:extLst>
              <a:ext uri="{28A0092B-C50C-407E-A947-70E740481C1C}">
                <a14:useLocalDpi xmlns:a14="http://schemas.microsoft.com/office/drawing/2010/main" val="0"/>
              </a:ext>
            </a:extLst>
          </a:blip>
          <a:srcRect/>
          <a:stretch>
            <a:fillRect/>
          </a:stretch>
        </p:blipFill>
        <p:spPr bwMode="auto">
          <a:xfrm>
            <a:off x="3324217" y="2990370"/>
            <a:ext cx="2825261" cy="18331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36042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1 Marcador de pie de página"/>
          <p:cNvSpPr>
            <a:spLocks noGrp="1"/>
          </p:cNvSpPr>
          <p:nvPr>
            <p:ph type="ftr" sz="quarter" idx="4294967295"/>
          </p:nvPr>
        </p:nvSpPr>
        <p:spPr bwMode="auto">
          <a:xfrm>
            <a:off x="0" y="4767263"/>
            <a:ext cx="2171700" cy="274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defRPr>
            </a:lvl5pPr>
            <a:lvl6pPr marL="18859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2288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5717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9146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Tx/>
              <a:buNone/>
            </a:pPr>
            <a:r>
              <a:rPr lang="pt-BR" altLang="es-ES" sz="900" dirty="0">
                <a:solidFill>
                  <a:srgbClr val="FFFFFF"/>
                </a:solidFill>
                <a:latin typeface="Arial" panose="020B0604020202020204" pitchFamily="34" charset="0"/>
                <a:cs typeface="Arial" panose="020B0604020202020204" pitchFamily="34" charset="0"/>
              </a:rPr>
              <a:t>Sr. CORTEZ FLORES LEANDRO FABRICIO</a:t>
            </a:r>
            <a:endParaRPr lang="es-ES" altLang="es-ES" sz="900" dirty="0">
              <a:solidFill>
                <a:srgbClr val="FFFFFF"/>
              </a:solidFill>
              <a:latin typeface="Arial" panose="020B0604020202020204" pitchFamily="34" charset="0"/>
              <a:cs typeface="Arial" panose="020B0604020202020204" pitchFamily="34" charset="0"/>
            </a:endParaRPr>
          </a:p>
        </p:txBody>
      </p:sp>
      <p:pic>
        <p:nvPicPr>
          <p:cNvPr id="1434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7300" y="1813561"/>
            <a:ext cx="7014076" cy="2853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7 CuadroTexto"/>
          <p:cNvSpPr txBox="1"/>
          <p:nvPr/>
        </p:nvSpPr>
        <p:spPr>
          <a:xfrm>
            <a:off x="1348979" y="1248942"/>
            <a:ext cx="6669881" cy="461665"/>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a:buClr>
                <a:srgbClr val="FFFFFF"/>
              </a:buClr>
              <a:buSzPct val="100000"/>
              <a:buFont typeface="Dosis"/>
              <a:defRPr sz="2400">
                <a:solidFill>
                  <a:srgbClr val="FFFFFF"/>
                </a:solidFill>
                <a:latin typeface="Dosis"/>
                <a:ea typeface="Dosis"/>
                <a:cs typeface="Dosis"/>
                <a:sym typeface="Dosis"/>
              </a:defRPr>
            </a:lvl1pPr>
            <a:lvl2pPr>
              <a:buClr>
                <a:srgbClr val="FFFFFF"/>
              </a:buClr>
              <a:buSzPct val="100000"/>
              <a:buFont typeface="Dosis"/>
              <a:defRPr sz="2400">
                <a:solidFill>
                  <a:srgbClr val="FFFFFF"/>
                </a:solidFill>
                <a:latin typeface="Dosis"/>
                <a:ea typeface="Dosis"/>
                <a:cs typeface="Dosis"/>
                <a:sym typeface="Dosis"/>
              </a:defRPr>
            </a:lvl2pPr>
            <a:lvl3pPr>
              <a:buClr>
                <a:srgbClr val="FFFFFF"/>
              </a:buClr>
              <a:buSzPct val="100000"/>
              <a:buFont typeface="Dosis"/>
              <a:defRPr sz="2400">
                <a:solidFill>
                  <a:srgbClr val="FFFFFF"/>
                </a:solidFill>
                <a:latin typeface="Dosis"/>
                <a:ea typeface="Dosis"/>
                <a:cs typeface="Dosis"/>
                <a:sym typeface="Dosis"/>
              </a:defRPr>
            </a:lvl3pPr>
            <a:lvl4pPr>
              <a:buClr>
                <a:srgbClr val="FFFFFF"/>
              </a:buClr>
              <a:buSzPct val="100000"/>
              <a:buFont typeface="Dosis"/>
              <a:defRPr sz="2400">
                <a:solidFill>
                  <a:srgbClr val="FFFFFF"/>
                </a:solidFill>
                <a:latin typeface="Dosis"/>
                <a:ea typeface="Dosis"/>
                <a:cs typeface="Dosis"/>
                <a:sym typeface="Dosis"/>
              </a:defRPr>
            </a:lvl4pPr>
            <a:lvl5pPr>
              <a:buClr>
                <a:srgbClr val="FFFFFF"/>
              </a:buClr>
              <a:buSzPct val="100000"/>
              <a:buFont typeface="Dosis"/>
              <a:defRPr sz="2400">
                <a:solidFill>
                  <a:srgbClr val="FFFFFF"/>
                </a:solidFill>
                <a:latin typeface="Dosis"/>
                <a:ea typeface="Dosis"/>
                <a:cs typeface="Dosis"/>
                <a:sym typeface="Dosis"/>
              </a:defRPr>
            </a:lvl5pPr>
            <a:lvl6pPr>
              <a:buClr>
                <a:srgbClr val="FFFFFF"/>
              </a:buClr>
              <a:buSzPct val="100000"/>
              <a:buFont typeface="Dosis"/>
              <a:defRPr sz="2400">
                <a:solidFill>
                  <a:srgbClr val="FFFFFF"/>
                </a:solidFill>
                <a:latin typeface="Dosis"/>
                <a:ea typeface="Dosis"/>
                <a:cs typeface="Dosis"/>
                <a:sym typeface="Dosis"/>
              </a:defRPr>
            </a:lvl6pPr>
            <a:lvl7pPr>
              <a:buClr>
                <a:srgbClr val="FFFFFF"/>
              </a:buClr>
              <a:buSzPct val="100000"/>
              <a:buFont typeface="Dosis"/>
              <a:defRPr sz="2400">
                <a:solidFill>
                  <a:srgbClr val="FFFFFF"/>
                </a:solidFill>
                <a:latin typeface="Dosis"/>
                <a:ea typeface="Dosis"/>
                <a:cs typeface="Dosis"/>
                <a:sym typeface="Dosis"/>
              </a:defRPr>
            </a:lvl7pPr>
            <a:lvl8pPr>
              <a:buClr>
                <a:srgbClr val="FFFFFF"/>
              </a:buClr>
              <a:buSzPct val="100000"/>
              <a:buFont typeface="Dosis"/>
              <a:defRPr sz="2400">
                <a:solidFill>
                  <a:srgbClr val="FFFFFF"/>
                </a:solidFill>
                <a:latin typeface="Dosis"/>
                <a:ea typeface="Dosis"/>
                <a:cs typeface="Dosis"/>
                <a:sym typeface="Dosis"/>
              </a:defRPr>
            </a:lvl8pPr>
            <a:lvl9pPr>
              <a:buClr>
                <a:srgbClr val="FFFFFF"/>
              </a:buClr>
              <a:buSzPct val="100000"/>
              <a:buFont typeface="Dosis"/>
              <a:defRPr sz="2400">
                <a:solidFill>
                  <a:srgbClr val="FFFFFF"/>
                </a:solidFill>
                <a:latin typeface="Dosis"/>
                <a:ea typeface="Dosis"/>
                <a:cs typeface="Dosis"/>
                <a:sym typeface="Dosis"/>
              </a:defRPr>
            </a:lvl9pPr>
          </a:lstStyle>
          <a:p>
            <a:r>
              <a:rPr lang="es-CO" sz="1800" b="1" dirty="0" smtClean="0">
                <a:solidFill>
                  <a:schemeClr val="tx1"/>
                </a:solidFill>
                <a:latin typeface="Segoe UI" panose="020B0502040204020203" pitchFamily="34" charset="0"/>
                <a:cs typeface="Segoe UI" panose="020B0502040204020203" pitchFamily="34" charset="0"/>
              </a:rPr>
              <a:t>INDICADORES DE LA MAESTRÍA TÉCNICO-DEPORTIVA</a:t>
            </a:r>
            <a:endParaRPr lang="es-CO" sz="1800" b="1" dirty="0">
              <a:solidFill>
                <a:schemeClr val="tx1"/>
              </a:solidFill>
              <a:latin typeface="Segoe UI" panose="020B0502040204020203" pitchFamily="34" charset="0"/>
              <a:cs typeface="Segoe UI" panose="020B0502040204020203" pitchFamily="34" charset="0"/>
            </a:endParaRPr>
          </a:p>
        </p:txBody>
      </p:sp>
      <p:sp>
        <p:nvSpPr>
          <p:cNvPr id="6"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1212414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59519" y="1253883"/>
            <a:ext cx="7486940" cy="369332"/>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smtClean="0">
                <a:latin typeface="Segoe UI" panose="020B0502040204020203" pitchFamily="34" charset="0"/>
                <a:cs typeface="Segoe UI" panose="020B0502040204020203" pitchFamily="34" charset="0"/>
              </a:rPr>
              <a:t>NORMATIVAS TÉCNICA PARA LOS EJERCICIOS A MANOS LIBRES</a:t>
            </a:r>
            <a:endParaRPr lang="es-CO" b="1" dirty="0">
              <a:latin typeface="Segoe UI" panose="020B0502040204020203" pitchFamily="34" charset="0"/>
              <a:cs typeface="Segoe UI" panose="020B0502040204020203" pitchFamily="34" charset="0"/>
            </a:endParaRPr>
          </a:p>
        </p:txBody>
      </p:sp>
      <p:sp>
        <p:nvSpPr>
          <p:cNvPr id="10" name="9 CuadroTexto"/>
          <p:cNvSpPr txBox="1"/>
          <p:nvPr/>
        </p:nvSpPr>
        <p:spPr>
          <a:xfrm>
            <a:off x="81023" y="1577067"/>
            <a:ext cx="8935655" cy="3122256"/>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8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ES" sz="1500" b="1" dirty="0">
                <a:latin typeface="Segoe UI" panose="020B0502040204020203" pitchFamily="34" charset="0"/>
                <a:cs typeface="Segoe UI" panose="020B0502040204020203" pitchFamily="34" charset="0"/>
              </a:rPr>
              <a:t>N1: </a:t>
            </a:r>
            <a:r>
              <a:rPr lang="es-ES" sz="1500" dirty="0" err="1">
                <a:latin typeface="Segoe UI" panose="020B0502040204020203" pitchFamily="34" charset="0"/>
                <a:cs typeface="Segoe UI" panose="020B0502040204020203" pitchFamily="34" charset="0"/>
              </a:rPr>
              <a:t>Courbet</a:t>
            </a:r>
            <a:r>
              <a:rPr lang="es-ES" sz="1500" dirty="0">
                <a:latin typeface="Segoe UI" panose="020B0502040204020203" pitchFamily="34" charset="0"/>
                <a:cs typeface="Segoe UI" panose="020B0502040204020203" pitchFamily="34" charset="0"/>
              </a:rPr>
              <a:t> tres </a:t>
            </a:r>
            <a:r>
              <a:rPr lang="es-ES" sz="1500" dirty="0" err="1">
                <a:latin typeface="Segoe UI" panose="020B0502040204020203" pitchFamily="34" charset="0"/>
                <a:cs typeface="Segoe UI" panose="020B0502040204020203" pitchFamily="34" charset="0"/>
              </a:rPr>
              <a:t>flics</a:t>
            </a:r>
            <a:r>
              <a:rPr lang="es-ES" sz="1500" dirty="0">
                <a:latin typeface="Segoe UI" panose="020B0502040204020203" pitchFamily="34" charset="0"/>
                <a:cs typeface="Segoe UI" panose="020B0502040204020203" pitchFamily="34" charset="0"/>
              </a:rPr>
              <a:t> de espalda a mortal extendido. (comienza desde parada de mano  con un pequeño arqueo patear para darle velocidad a los </a:t>
            </a:r>
            <a:r>
              <a:rPr lang="es-ES" sz="1500" dirty="0" err="1">
                <a:latin typeface="Segoe UI" panose="020B0502040204020203" pitchFamily="34" charset="0"/>
                <a:cs typeface="Segoe UI" panose="020B0502040204020203" pitchFamily="34" charset="0"/>
              </a:rPr>
              <a:t>flics</a:t>
            </a:r>
            <a:r>
              <a:rPr lang="es-ES" sz="1500" dirty="0">
                <a:latin typeface="Segoe UI" panose="020B0502040204020203" pitchFamily="34" charset="0"/>
                <a:cs typeface="Segoe UI" panose="020B0502040204020203" pitchFamily="34" charset="0"/>
              </a:rPr>
              <a:t> de espalda y que  el mortal extendido tenga más amplitud).</a:t>
            </a:r>
          </a:p>
          <a:p>
            <a:r>
              <a:rPr lang="es-ES" sz="1500" b="1" dirty="0">
                <a:latin typeface="Segoe UI" panose="020B0502040204020203" pitchFamily="34" charset="0"/>
                <a:cs typeface="Segoe UI" panose="020B0502040204020203" pitchFamily="34" charset="0"/>
              </a:rPr>
              <a:t>N2: </a:t>
            </a:r>
            <a:r>
              <a:rPr lang="es-ES" sz="1500" dirty="0" err="1">
                <a:latin typeface="Segoe UI" panose="020B0502040204020203" pitchFamily="34" charset="0"/>
                <a:cs typeface="Segoe UI" panose="020B0502040204020203" pitchFamily="34" charset="0"/>
              </a:rPr>
              <a:t>Rondof</a:t>
            </a:r>
            <a:r>
              <a:rPr lang="es-ES" sz="1500" dirty="0">
                <a:latin typeface="Segoe UI" panose="020B0502040204020203" pitchFamily="34" charset="0"/>
                <a:cs typeface="Segoe UI" panose="020B0502040204020203" pitchFamily="34" charset="0"/>
              </a:rPr>
              <a:t> </a:t>
            </a:r>
            <a:r>
              <a:rPr lang="es-ES" sz="1500" dirty="0" err="1">
                <a:latin typeface="Segoe UI" panose="020B0502040204020203" pitchFamily="34" charset="0"/>
                <a:cs typeface="Segoe UI" panose="020B0502040204020203" pitchFamily="34" charset="0"/>
              </a:rPr>
              <a:t>flic</a:t>
            </a:r>
            <a:r>
              <a:rPr lang="es-ES" sz="1500" dirty="0">
                <a:latin typeface="Segoe UI" panose="020B0502040204020203" pitchFamily="34" charset="0"/>
                <a:cs typeface="Segoe UI" panose="020B0502040204020203" pitchFamily="34" charset="0"/>
              </a:rPr>
              <a:t> con doble giro. (el </a:t>
            </a:r>
            <a:r>
              <a:rPr lang="es-ES" sz="1500" dirty="0" err="1">
                <a:latin typeface="Segoe UI" panose="020B0502040204020203" pitchFamily="34" charset="0"/>
                <a:cs typeface="Segoe UI" panose="020B0502040204020203" pitchFamily="34" charset="0"/>
              </a:rPr>
              <a:t>rondof</a:t>
            </a:r>
            <a:r>
              <a:rPr lang="es-ES" sz="1500" dirty="0">
                <a:latin typeface="Segoe UI" panose="020B0502040204020203" pitchFamily="34" charset="0"/>
                <a:cs typeface="Segoe UI" panose="020B0502040204020203" pitchFamily="34" charset="0"/>
              </a:rPr>
              <a:t> es parecido a la campana pero se unen las piernas antes de hacer contacto los pies con el tapiz, luego se mantiene el mismo recorrido de espalda, llevar los brazos atrás hasta hacer contacto con el suelo pasando por la posición de parada de manos, posteriormente se hace un mortal extendido atrás con dos giros en el eje vertical.</a:t>
            </a:r>
          </a:p>
          <a:p>
            <a:r>
              <a:rPr lang="es-ES" sz="1500" b="1" dirty="0">
                <a:latin typeface="Segoe UI" panose="020B0502040204020203" pitchFamily="34" charset="0"/>
                <a:cs typeface="Segoe UI" panose="020B0502040204020203" pitchFamily="34" charset="0"/>
              </a:rPr>
              <a:t>N3: </a:t>
            </a:r>
            <a:r>
              <a:rPr lang="es-ES" sz="1500" dirty="0" err="1">
                <a:latin typeface="Segoe UI" panose="020B0502040204020203" pitchFamily="34" charset="0"/>
                <a:cs typeface="Segoe UI" panose="020B0502040204020203" pitchFamily="34" charset="0"/>
              </a:rPr>
              <a:t>Flic</a:t>
            </a:r>
            <a:r>
              <a:rPr lang="es-ES" sz="1500" dirty="0">
                <a:latin typeface="Segoe UI" panose="020B0502040204020203" pitchFamily="34" charset="0"/>
                <a:cs typeface="Segoe UI" panose="020B0502040204020203" pitchFamily="34" charset="0"/>
              </a:rPr>
              <a:t> de frente full de frente. (se realiza una pequeña carrera de impulso y en movimiento poner las dos manos en el tapiz empujándose con las piernas hasta  </a:t>
            </a:r>
            <a:r>
              <a:rPr lang="es-ES" sz="1500" dirty="0" smtClean="0">
                <a:latin typeface="Segoe UI" panose="020B0502040204020203" pitchFamily="34" charset="0"/>
                <a:cs typeface="Segoe UI" panose="020B0502040204020203" pitchFamily="34" charset="0"/>
              </a:rPr>
              <a:t>llegar  </a:t>
            </a:r>
            <a:r>
              <a:rPr lang="es-ES" sz="1500" dirty="0">
                <a:latin typeface="Segoe UI" panose="020B0502040204020203" pitchFamily="34" charset="0"/>
                <a:cs typeface="Segoe UI" panose="020B0502040204020203" pitchFamily="34" charset="0"/>
              </a:rPr>
              <a:t>a  la  posición  de  pie,  posteriormente  realizar  un  mortal extendido al frente con un giro en la vertical).</a:t>
            </a:r>
          </a:p>
          <a:p>
            <a:r>
              <a:rPr lang="es-ES" sz="1500" b="1" dirty="0">
                <a:latin typeface="Segoe UI" panose="020B0502040204020203" pitchFamily="34" charset="0"/>
                <a:cs typeface="Segoe UI" panose="020B0502040204020203" pitchFamily="34" charset="0"/>
              </a:rPr>
              <a:t>N4: </a:t>
            </a:r>
            <a:r>
              <a:rPr lang="es-ES" sz="1500" dirty="0">
                <a:latin typeface="Segoe UI" panose="020B0502040204020203" pitchFamily="34" charset="0"/>
                <a:cs typeface="Segoe UI" panose="020B0502040204020203" pitchFamily="34" charset="0"/>
              </a:rPr>
              <a:t>Dos mortales extendidos de frente seguidos.</a:t>
            </a:r>
          </a:p>
          <a:p>
            <a:r>
              <a:rPr lang="es-ES" sz="1500" b="1" dirty="0">
                <a:latin typeface="Segoe UI" panose="020B0502040204020203" pitchFamily="34" charset="0"/>
                <a:cs typeface="Segoe UI" panose="020B0502040204020203" pitchFamily="34" charset="0"/>
              </a:rPr>
              <a:t>N5: </a:t>
            </a:r>
            <a:r>
              <a:rPr lang="es-ES" sz="1500" dirty="0" err="1">
                <a:latin typeface="Segoe UI" panose="020B0502040204020203" pitchFamily="34" charset="0"/>
                <a:cs typeface="Segoe UI" panose="020B0502040204020203" pitchFamily="34" charset="0"/>
              </a:rPr>
              <a:t>Rondof</a:t>
            </a:r>
            <a:r>
              <a:rPr lang="es-ES" sz="1500" dirty="0">
                <a:latin typeface="Segoe UI" panose="020B0502040204020203" pitchFamily="34" charset="0"/>
                <a:cs typeface="Segoe UI" panose="020B0502040204020203" pitchFamily="34" charset="0"/>
              </a:rPr>
              <a:t> </a:t>
            </a:r>
            <a:r>
              <a:rPr lang="es-ES" sz="1500" dirty="0" err="1">
                <a:latin typeface="Segoe UI" panose="020B0502040204020203" pitchFamily="34" charset="0"/>
                <a:cs typeface="Segoe UI" panose="020B0502040204020203" pitchFamily="34" charset="0"/>
              </a:rPr>
              <a:t>flic</a:t>
            </a:r>
            <a:r>
              <a:rPr lang="es-ES" sz="1500" dirty="0">
                <a:latin typeface="Segoe UI" panose="020B0502040204020203" pitchFamily="34" charset="0"/>
                <a:cs typeface="Segoe UI" panose="020B0502040204020203" pitchFamily="34" charset="0"/>
              </a:rPr>
              <a:t> doble mortal agrupado. (parecido al segundo ejercicio pero no se gira sino se realizan dos mortales agrupados de espalda en el aire después del </a:t>
            </a:r>
            <a:r>
              <a:rPr lang="es-ES" sz="1500" dirty="0" err="1">
                <a:latin typeface="Segoe UI" panose="020B0502040204020203" pitchFamily="34" charset="0"/>
                <a:cs typeface="Segoe UI" panose="020B0502040204020203" pitchFamily="34" charset="0"/>
              </a:rPr>
              <a:t>rondof</a:t>
            </a:r>
            <a:r>
              <a:rPr lang="es-ES" sz="1500" dirty="0">
                <a:latin typeface="Segoe UI" panose="020B0502040204020203" pitchFamily="34" charset="0"/>
                <a:cs typeface="Segoe UI" panose="020B0502040204020203" pitchFamily="34" charset="0"/>
              </a:rPr>
              <a:t> </a:t>
            </a:r>
            <a:r>
              <a:rPr lang="es-ES" sz="1500" dirty="0" err="1">
                <a:latin typeface="Segoe UI" panose="020B0502040204020203" pitchFamily="34" charset="0"/>
                <a:cs typeface="Segoe UI" panose="020B0502040204020203" pitchFamily="34" charset="0"/>
              </a:rPr>
              <a:t>flic</a:t>
            </a:r>
            <a:r>
              <a:rPr lang="es-ES" sz="1500" dirty="0">
                <a:latin typeface="Segoe UI" panose="020B0502040204020203" pitchFamily="34" charset="0"/>
                <a:cs typeface="Segoe UI" panose="020B0502040204020203" pitchFamily="34" charset="0"/>
              </a:rPr>
              <a:t>.)</a:t>
            </a:r>
          </a:p>
        </p:txBody>
      </p:sp>
      <p:sp>
        <p:nvSpPr>
          <p:cNvPr id="9"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Segoe UI" panose="020B0502040204020203" pitchFamily="34" charset="0"/>
                <a:cs typeface="Segoe UI" panose="020B0502040204020203" pitchFamily="34" charset="0"/>
              </a:rPr>
              <a:t>LIC. JAIRO NAVARRETE MONTENEGRO</a:t>
            </a:r>
            <a:endParaRPr lang="es-ES" altLang="es-ES" sz="900" dirty="0">
              <a:solidFill>
                <a:srgbClr val="FFFFFF"/>
              </a:solidFill>
              <a:latin typeface="Segoe UI" panose="020B0502040204020203" pitchFamily="34" charset="0"/>
              <a:cs typeface="Segoe UI" panose="020B0502040204020203" pitchFamily="34" charset="0"/>
            </a:endParaRPr>
          </a:p>
        </p:txBody>
      </p:sp>
      <p:sp>
        <p:nvSpPr>
          <p:cNvPr id="7"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3821298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706056" y="1311752"/>
            <a:ext cx="7940403" cy="374407"/>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smtClean="0"/>
              <a:t>NORMATIVAS TÉCNICA PARA LOS EJERCICIOS A MANOS LIBRES</a:t>
            </a:r>
            <a:endParaRPr lang="es-CO" b="1" dirty="0"/>
          </a:p>
        </p:txBody>
      </p:sp>
      <p:sp>
        <p:nvSpPr>
          <p:cNvPr id="9"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
        <p:nvSpPr>
          <p:cNvPr id="6" name="9 CuadroTexto"/>
          <p:cNvSpPr txBox="1"/>
          <p:nvPr/>
        </p:nvSpPr>
        <p:spPr>
          <a:xfrm>
            <a:off x="189706" y="1686160"/>
            <a:ext cx="8699651" cy="280784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500" b="1">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ES" dirty="0">
                <a:latin typeface="Segoe UI" panose="020B0502040204020203" pitchFamily="34" charset="0"/>
                <a:cs typeface="Segoe UI" panose="020B0502040204020203" pitchFamily="34" charset="0"/>
              </a:rPr>
              <a:t>N6: </a:t>
            </a:r>
            <a:r>
              <a:rPr lang="es-ES" b="0" dirty="0">
                <a:latin typeface="Segoe UI" panose="020B0502040204020203" pitchFamily="34" charset="0"/>
                <a:cs typeface="Segoe UI" panose="020B0502040204020203" pitchFamily="34" charset="0"/>
              </a:rPr>
              <a:t>Un elemento D acrobático. A continuación los elementos mas realizados por los gimnastas. (</a:t>
            </a:r>
            <a:r>
              <a:rPr lang="es-ES" b="0" dirty="0" err="1">
                <a:latin typeface="Segoe UI" panose="020B0502040204020203" pitchFamily="34" charset="0"/>
                <a:cs typeface="Segoe UI" panose="020B0502040204020203" pitchFamily="34" charset="0"/>
              </a:rPr>
              <a:t>Zukajara</a:t>
            </a:r>
            <a:r>
              <a:rPr lang="es-ES" b="0" dirty="0">
                <a:latin typeface="Segoe UI" panose="020B0502040204020203" pitchFamily="34" charset="0"/>
                <a:cs typeface="Segoe UI" panose="020B0502040204020203" pitchFamily="34" charset="0"/>
              </a:rPr>
              <a:t>, elemento inventado por un gimnasta japonés que consiste en dos mortales agrupados atrás con un giro en la vertical, doble mortal al frente, </a:t>
            </a:r>
            <a:r>
              <a:rPr lang="es-ES" b="0" dirty="0" err="1">
                <a:latin typeface="Segoe UI" panose="020B0502040204020203" pitchFamily="34" charset="0"/>
                <a:cs typeface="Segoe UI" panose="020B0502040204020203" pitchFamily="34" charset="0"/>
              </a:rPr>
              <a:t>rondof</a:t>
            </a:r>
            <a:r>
              <a:rPr lang="es-ES" b="0" dirty="0">
                <a:latin typeface="Segoe UI" panose="020B0502040204020203" pitchFamily="34" charset="0"/>
                <a:cs typeface="Segoe UI" panose="020B0502040204020203" pitchFamily="34" charset="0"/>
              </a:rPr>
              <a:t> </a:t>
            </a:r>
            <a:r>
              <a:rPr lang="es-ES" b="0" dirty="0" err="1">
                <a:latin typeface="Segoe UI" panose="020B0502040204020203" pitchFamily="34" charset="0"/>
                <a:cs typeface="Segoe UI" panose="020B0502040204020203" pitchFamily="34" charset="0"/>
              </a:rPr>
              <a:t>flic</a:t>
            </a:r>
            <a:r>
              <a:rPr lang="es-ES" b="0" dirty="0">
                <a:latin typeface="Segoe UI" panose="020B0502040204020203" pitchFamily="34" charset="0"/>
                <a:cs typeface="Segoe UI" panose="020B0502040204020203" pitchFamily="34" charset="0"/>
              </a:rPr>
              <a:t> medio giro doble mortal de frente).</a:t>
            </a:r>
          </a:p>
          <a:p>
            <a:r>
              <a:rPr lang="es-ES" dirty="0">
                <a:latin typeface="Segoe UI" panose="020B0502040204020203" pitchFamily="34" charset="0"/>
                <a:cs typeface="Segoe UI" panose="020B0502040204020203" pitchFamily="34" charset="0"/>
              </a:rPr>
              <a:t>N7: </a:t>
            </a:r>
            <a:r>
              <a:rPr lang="es-ES" b="0" dirty="0">
                <a:latin typeface="Segoe UI" panose="020B0502040204020203" pitchFamily="34" charset="0"/>
                <a:cs typeface="Segoe UI" panose="020B0502040204020203" pitchFamily="34" charset="0"/>
              </a:rPr>
              <a:t>Un elemento C no acrobático. Este puede ser puramente de fuerza o de flexibilidad los más realizados son (Magna, desde la posición de sentado en ele con las manos puestas en el tapiz  elevar las piernas hasta180 grados y mantener en la posición 3 segundos y  Cruz invertida, consiste en pararse de manos con los brazos mucho más abierto que el ancho de los hombros).</a:t>
            </a:r>
          </a:p>
          <a:p>
            <a:r>
              <a:rPr lang="es-ES" dirty="0">
                <a:latin typeface="Segoe UI" panose="020B0502040204020203" pitchFamily="34" charset="0"/>
                <a:cs typeface="Segoe UI" panose="020B0502040204020203" pitchFamily="34" charset="0"/>
              </a:rPr>
              <a:t>N8: </a:t>
            </a:r>
            <a:r>
              <a:rPr lang="es-ES" b="0" dirty="0">
                <a:latin typeface="Segoe UI" panose="020B0502040204020203" pitchFamily="34" charset="0"/>
                <a:cs typeface="Segoe UI" panose="020B0502040204020203" pitchFamily="34" charset="0"/>
              </a:rPr>
              <a:t>Cinco molinos en el piso.</a:t>
            </a:r>
          </a:p>
          <a:p>
            <a:r>
              <a:rPr lang="es-ES" dirty="0">
                <a:latin typeface="Segoe UI" panose="020B0502040204020203" pitchFamily="34" charset="0"/>
                <a:cs typeface="Segoe UI" panose="020B0502040204020203" pitchFamily="34" charset="0"/>
              </a:rPr>
              <a:t>N9: </a:t>
            </a:r>
            <a:r>
              <a:rPr lang="es-ES" b="0" dirty="0">
                <a:latin typeface="Segoe UI" panose="020B0502040204020203" pitchFamily="34" charset="0"/>
                <a:cs typeface="Segoe UI" panose="020B0502040204020203" pitchFamily="34" charset="0"/>
              </a:rPr>
              <a:t>Cuatro Thomas.( Tijeras que se realizan elevando los más  vertical posible las piernas)</a:t>
            </a:r>
          </a:p>
          <a:p>
            <a:r>
              <a:rPr lang="es-ES" dirty="0">
                <a:latin typeface="Segoe UI" panose="020B0502040204020203" pitchFamily="34" charset="0"/>
                <a:cs typeface="Segoe UI" panose="020B0502040204020203" pitchFamily="34" charset="0"/>
              </a:rPr>
              <a:t>N10: </a:t>
            </a:r>
            <a:r>
              <a:rPr lang="es-ES" b="0" dirty="0">
                <a:latin typeface="Segoe UI" panose="020B0502040204020203" pitchFamily="34" charset="0"/>
                <a:cs typeface="Segoe UI" panose="020B0502040204020203" pitchFamily="34" charset="0"/>
              </a:rPr>
              <a:t>Molinos con rusas a </a:t>
            </a:r>
            <a:r>
              <a:rPr lang="es-ES" b="0" dirty="0" smtClean="0">
                <a:latin typeface="Segoe UI" panose="020B0502040204020203" pitchFamily="34" charset="0"/>
                <a:cs typeface="Segoe UI" panose="020B0502040204020203" pitchFamily="34" charset="0"/>
              </a:rPr>
              <a:t>180 </a:t>
            </a:r>
            <a:r>
              <a:rPr lang="es-ES" b="0" dirty="0">
                <a:latin typeface="Segoe UI" panose="020B0502040204020203" pitchFamily="34" charset="0"/>
                <a:cs typeface="Segoe UI" panose="020B0502040204020203" pitchFamily="34" charset="0"/>
              </a:rPr>
              <a:t>grados.</a:t>
            </a:r>
          </a:p>
        </p:txBody>
      </p:sp>
      <p:sp>
        <p:nvSpPr>
          <p:cNvPr id="7"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3842561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43840" y="3002895"/>
            <a:ext cx="8900160" cy="830997"/>
          </a:xfrm>
          <a:prstGeom prst="rect">
            <a:avLst/>
          </a:prstGeom>
        </p:spPr>
        <p:txBody>
          <a:bodyPr wrap="square">
            <a:spAutoFit/>
          </a:bodyPr>
          <a:lstStyle/>
          <a:p>
            <a:pPr algn="ctr"/>
            <a:r>
              <a:rPr lang="es-EC" sz="1600" b="1" dirty="0" smtClean="0">
                <a:solidFill>
                  <a:srgbClr val="002060"/>
                </a:solidFill>
                <a:latin typeface="Segoe UI" panose="020B0502040204020203" pitchFamily="34" charset="0"/>
                <a:cs typeface="Segoe UI" panose="020B0502040204020203" pitchFamily="34" charset="0"/>
              </a:rPr>
              <a:t>Postulante:</a:t>
            </a:r>
            <a:r>
              <a:rPr lang="es-EC" sz="1600" dirty="0" smtClean="0">
                <a:solidFill>
                  <a:srgbClr val="002060"/>
                </a:solidFill>
                <a:latin typeface="Segoe UI" panose="020B0502040204020203" pitchFamily="34" charset="0"/>
                <a:cs typeface="Segoe UI" panose="020B0502040204020203" pitchFamily="34" charset="0"/>
              </a:rPr>
              <a:t> Lic. Jairo Navarrete Montenegro.</a:t>
            </a:r>
          </a:p>
          <a:p>
            <a:pPr algn="ctr"/>
            <a:r>
              <a:rPr lang="es-EC" sz="1600" b="1" dirty="0" smtClean="0">
                <a:solidFill>
                  <a:srgbClr val="002060"/>
                </a:solidFill>
                <a:latin typeface="Segoe UI" panose="020B0502040204020203" pitchFamily="34" charset="0"/>
                <a:cs typeface="Segoe UI" panose="020B0502040204020203" pitchFamily="34" charset="0"/>
              </a:rPr>
              <a:t>Director:</a:t>
            </a:r>
            <a:r>
              <a:rPr lang="es-EC" sz="1600" dirty="0" smtClean="0">
                <a:solidFill>
                  <a:srgbClr val="002060"/>
                </a:solidFill>
                <a:latin typeface="Segoe UI" panose="020B0502040204020203" pitchFamily="34" charset="0"/>
                <a:cs typeface="Segoe UI" panose="020B0502040204020203" pitchFamily="34" charset="0"/>
              </a:rPr>
              <a:t> </a:t>
            </a:r>
            <a:r>
              <a:rPr lang="es-EC" sz="1600" dirty="0" err="1" smtClean="0">
                <a:solidFill>
                  <a:srgbClr val="002060"/>
                </a:solidFill>
                <a:latin typeface="Segoe UI" panose="020B0502040204020203" pitchFamily="34" charset="0"/>
                <a:cs typeface="Segoe UI" panose="020B0502040204020203" pitchFamily="34" charset="0"/>
              </a:rPr>
              <a:t>MSc</a:t>
            </a:r>
            <a:r>
              <a:rPr lang="es-EC" sz="1600" dirty="0" smtClean="0">
                <a:solidFill>
                  <a:srgbClr val="002060"/>
                </a:solidFill>
                <a:latin typeface="Segoe UI" panose="020B0502040204020203" pitchFamily="34" charset="0"/>
                <a:cs typeface="Segoe UI" panose="020B0502040204020203" pitchFamily="34" charset="0"/>
              </a:rPr>
              <a:t>. Mario Vaca García</a:t>
            </a:r>
          </a:p>
          <a:p>
            <a:pPr algn="ctr"/>
            <a:r>
              <a:rPr lang="es-EC" sz="1600" b="1" dirty="0" smtClean="0">
                <a:solidFill>
                  <a:srgbClr val="002060"/>
                </a:solidFill>
                <a:latin typeface="Segoe UI" panose="020B0502040204020203" pitchFamily="34" charset="0"/>
                <a:cs typeface="Segoe UI" panose="020B0502040204020203" pitchFamily="34" charset="0"/>
              </a:rPr>
              <a:t>Oponente:</a:t>
            </a:r>
            <a:r>
              <a:rPr lang="es-EC" sz="1600" dirty="0" smtClean="0">
                <a:solidFill>
                  <a:srgbClr val="002060"/>
                </a:solidFill>
                <a:latin typeface="Segoe UI" panose="020B0502040204020203" pitchFamily="34" charset="0"/>
                <a:cs typeface="Segoe UI" panose="020B0502040204020203" pitchFamily="34" charset="0"/>
              </a:rPr>
              <a:t> </a:t>
            </a:r>
            <a:r>
              <a:rPr lang="es-EC" sz="1600" dirty="0" err="1" smtClean="0">
                <a:solidFill>
                  <a:srgbClr val="002060"/>
                </a:solidFill>
                <a:latin typeface="Segoe UI" panose="020B0502040204020203" pitchFamily="34" charset="0"/>
                <a:cs typeface="Segoe UI" panose="020B0502040204020203" pitchFamily="34" charset="0"/>
              </a:rPr>
              <a:t>Msc</a:t>
            </a:r>
            <a:r>
              <a:rPr lang="es-EC" sz="1600" dirty="0" smtClean="0">
                <a:solidFill>
                  <a:srgbClr val="002060"/>
                </a:solidFill>
                <a:latin typeface="Segoe UI" panose="020B0502040204020203" pitchFamily="34" charset="0"/>
                <a:cs typeface="Segoe UI" panose="020B0502040204020203" pitchFamily="34" charset="0"/>
              </a:rPr>
              <a:t>. Lorena Sandoval</a:t>
            </a:r>
            <a:endParaRPr lang="es-EC" sz="1600" dirty="0">
              <a:solidFill>
                <a:srgbClr val="002060"/>
              </a:solidFill>
              <a:latin typeface="Segoe UI" panose="020B0502040204020203" pitchFamily="34" charset="0"/>
              <a:cs typeface="Segoe UI" panose="020B0502040204020203" pitchFamily="34" charset="0"/>
            </a:endParaRPr>
          </a:p>
        </p:txBody>
      </p:sp>
      <p:sp>
        <p:nvSpPr>
          <p:cNvPr id="9" name="1 Título"/>
          <p:cNvSpPr txBox="1">
            <a:spLocks/>
          </p:cNvSpPr>
          <p:nvPr/>
        </p:nvSpPr>
        <p:spPr>
          <a:xfrm>
            <a:off x="223520" y="2123904"/>
            <a:ext cx="8524240" cy="751376"/>
          </a:xfrm>
          <a:prstGeom prst="rect">
            <a:avLst/>
          </a:prstGeom>
        </p:spPr>
        <p:txBody>
          <a:bodyPr>
            <a:noAutofit/>
            <a:scene3d>
              <a:camera prst="orthographicFront"/>
              <a:lightRig rig="flat" dir="tl">
                <a:rot lat="0" lon="0" rev="6600000"/>
              </a:lightRig>
            </a:scene3d>
            <a:sp3d extrusionH="25400" contourW="8890">
              <a:bevelT w="38100" h="31750"/>
              <a:contourClr>
                <a:srgbClr val="0070C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EC" sz="2000" b="1" dirty="0" smtClean="0">
                <a:ln w="11430"/>
                <a:solidFill>
                  <a:srgbClr val="00206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“Perfeccionamiento </a:t>
            </a:r>
            <a:r>
              <a:rPr lang="es-EC" sz="2000" b="1" dirty="0">
                <a:ln w="11430"/>
                <a:solidFill>
                  <a:srgbClr val="00206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del nivel técnico en manos libres en gimnastas entre los 13 – 14 años de la Unidad Educativa San Antonio de </a:t>
            </a:r>
            <a:r>
              <a:rPr lang="es-EC" sz="2000" b="1" dirty="0" smtClean="0">
                <a:ln w="11430"/>
                <a:solidFill>
                  <a:srgbClr val="00206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Padua.”</a:t>
            </a:r>
            <a:endParaRPr lang="es-EC" sz="2000" b="1" dirty="0">
              <a:ln w="11430"/>
              <a:solidFill>
                <a:srgbClr val="00206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sp>
        <p:nvSpPr>
          <p:cNvPr id="10" name="1 Título"/>
          <p:cNvSpPr txBox="1">
            <a:spLocks/>
          </p:cNvSpPr>
          <p:nvPr/>
        </p:nvSpPr>
        <p:spPr>
          <a:xfrm>
            <a:off x="0" y="1284496"/>
            <a:ext cx="9144000" cy="546428"/>
          </a:xfrm>
          <a:prstGeom prst="rect">
            <a:avLst/>
          </a:prstGeom>
        </p:spPr>
        <p:txBody>
          <a:bodyPr>
            <a:noAutofit/>
            <a:scene3d>
              <a:camera prst="orthographicFront"/>
              <a:lightRig rig="flat" dir="tl">
                <a:rot lat="0" lon="0" rev="6600000"/>
              </a:lightRig>
            </a:scene3d>
            <a:sp3d extrusionH="25400" contourW="8890">
              <a:bevelT w="38100" h="31750"/>
              <a:contourClr>
                <a:srgbClr val="FF000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b="1" dirty="0" smtClean="0">
                <a:ln w="11430"/>
                <a:solidFill>
                  <a:srgbClr val="FF000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Tesis</a:t>
            </a:r>
            <a:endParaRPr lang="es-EC" sz="4000" b="1" dirty="0">
              <a:ln w="11430"/>
              <a:solidFill>
                <a:srgbClr val="FF000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sp>
        <p:nvSpPr>
          <p:cNvPr id="11" name="1 Título"/>
          <p:cNvSpPr txBox="1">
            <a:spLocks/>
          </p:cNvSpPr>
          <p:nvPr/>
        </p:nvSpPr>
        <p:spPr>
          <a:xfrm>
            <a:off x="0" y="728103"/>
            <a:ext cx="9144000" cy="54189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32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Universidad de las Fuerzas Armadas</a:t>
            </a:r>
            <a:endParaRPr lang="es-EC" sz="32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sp>
        <p:nvSpPr>
          <p:cNvPr id="12" name="Rectángulo 11"/>
          <p:cNvSpPr/>
          <p:nvPr/>
        </p:nvSpPr>
        <p:spPr>
          <a:xfrm>
            <a:off x="0" y="4047251"/>
            <a:ext cx="9144000" cy="338554"/>
          </a:xfrm>
          <a:prstGeom prst="rect">
            <a:avLst/>
          </a:prstGeom>
        </p:spPr>
        <p:txBody>
          <a:bodyPr wrap="square">
            <a:spAutoFit/>
          </a:bodyPr>
          <a:lstStyle/>
          <a:p>
            <a:pPr algn="ctr"/>
            <a:r>
              <a:rPr lang="es-EC" sz="1600" b="1" dirty="0" smtClean="0">
                <a:solidFill>
                  <a:srgbClr val="002060"/>
                </a:solidFill>
                <a:latin typeface="Segoe UI" panose="020B0502040204020203" pitchFamily="34" charset="0"/>
                <a:cs typeface="Segoe UI" panose="020B0502040204020203" pitchFamily="34" charset="0"/>
              </a:rPr>
              <a:t>Quito 2018</a:t>
            </a:r>
            <a:endParaRPr lang="es-EC" sz="16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8466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1 Marcador de pie de página"/>
          <p:cNvSpPr>
            <a:spLocks noGrp="1"/>
          </p:cNvSpPr>
          <p:nvPr>
            <p:ph type="ftr" sz="quarter" idx="4294967295"/>
          </p:nvPr>
        </p:nvSpPr>
        <p:spPr bwMode="auto">
          <a:xfrm>
            <a:off x="0" y="4767263"/>
            <a:ext cx="2171700" cy="274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defRPr>
            </a:lvl5pPr>
            <a:lvl6pPr marL="18859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2288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5717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9146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Tx/>
              <a:buNone/>
            </a:pPr>
            <a:r>
              <a:rPr lang="pt-BR" altLang="es-ES" sz="900">
                <a:solidFill>
                  <a:srgbClr val="FFFFFF"/>
                </a:solidFill>
                <a:latin typeface="Arial" panose="020B0604020202020204" pitchFamily="34" charset="0"/>
                <a:cs typeface="Arial" panose="020B0604020202020204" pitchFamily="34" charset="0"/>
              </a:rPr>
              <a:t>Sr. CORTEZ FLORES LEANDRO FABRICIO</a:t>
            </a:r>
            <a:endParaRPr lang="es-ES" altLang="es-ES" sz="900">
              <a:solidFill>
                <a:srgbClr val="FFFFFF"/>
              </a:solidFill>
              <a:latin typeface="Arial" panose="020B0604020202020204" pitchFamily="34" charset="0"/>
              <a:cs typeface="Arial" panose="020B0604020202020204" pitchFamily="34" charset="0"/>
            </a:endParaRPr>
          </a:p>
        </p:txBody>
      </p:sp>
      <p:sp>
        <p:nvSpPr>
          <p:cNvPr id="11"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
        <p:nvSpPr>
          <p:cNvPr id="7" name="7 CuadroTexto"/>
          <p:cNvSpPr txBox="1"/>
          <p:nvPr/>
        </p:nvSpPr>
        <p:spPr>
          <a:xfrm>
            <a:off x="1398992" y="1380369"/>
            <a:ext cx="6669881" cy="369332"/>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smtClean="0"/>
              <a:t>BAREMO DE EVALUACIÓN DE LA CALIDAD TÉCNICA</a:t>
            </a:r>
            <a:endParaRPr lang="es-CO" b="1"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150" y="1875100"/>
            <a:ext cx="7993566" cy="252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7621487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59519" y="1222129"/>
            <a:ext cx="7150763" cy="646331"/>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a:latin typeface="Segoe UI" panose="020B0502040204020203" pitchFamily="34" charset="0"/>
                <a:cs typeface="Segoe UI" panose="020B0502040204020203" pitchFamily="34" charset="0"/>
              </a:rPr>
              <a:t>TÉCNICAS, COMBINACIONES Y EJERCICIOS PROPUESTOS</a:t>
            </a:r>
          </a:p>
        </p:txBody>
      </p:sp>
      <p:sp>
        <p:nvSpPr>
          <p:cNvPr id="9" name="8 CuadroTexto"/>
          <p:cNvSpPr txBox="1"/>
          <p:nvPr/>
        </p:nvSpPr>
        <p:spPr>
          <a:xfrm>
            <a:off x="439838" y="1690690"/>
            <a:ext cx="8403220" cy="286232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500" b="1">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marL="342900" indent="-342900">
              <a:buFont typeface="+mj-lt"/>
              <a:buAutoNum type="arabicPeriod"/>
            </a:pPr>
            <a:r>
              <a:rPr lang="es-CO" b="0" dirty="0">
                <a:latin typeface="Segoe UI" panose="020B0502040204020203" pitchFamily="34" charset="0"/>
                <a:cs typeface="Segoe UI" panose="020B0502040204020203" pitchFamily="34" charset="0"/>
              </a:rPr>
              <a:t>La propuesta parte de la </a:t>
            </a:r>
            <a:r>
              <a:rPr lang="es-CO" b="0" dirty="0">
                <a:solidFill>
                  <a:srgbClr val="FF0000"/>
                </a:solidFill>
                <a:latin typeface="Segoe UI" panose="020B0502040204020203" pitchFamily="34" charset="0"/>
                <a:cs typeface="Segoe UI" panose="020B0502040204020203" pitchFamily="34" charset="0"/>
              </a:rPr>
              <a:t>implementación</a:t>
            </a:r>
            <a:r>
              <a:rPr lang="es-CO" b="0" dirty="0">
                <a:latin typeface="Segoe UI" panose="020B0502040204020203" pitchFamily="34" charset="0"/>
                <a:cs typeface="Segoe UI" panose="020B0502040204020203" pitchFamily="34" charset="0"/>
              </a:rPr>
              <a:t> de ejercicios básicos </a:t>
            </a:r>
            <a:r>
              <a:rPr lang="es-CO" b="0" dirty="0">
                <a:solidFill>
                  <a:srgbClr val="FF0000"/>
                </a:solidFill>
                <a:latin typeface="Segoe UI" panose="020B0502040204020203" pitchFamily="34" charset="0"/>
                <a:cs typeface="Segoe UI" panose="020B0502040204020203" pitchFamily="34" charset="0"/>
              </a:rPr>
              <a:t>adaptados</a:t>
            </a:r>
            <a:r>
              <a:rPr lang="es-CO" b="0" dirty="0">
                <a:latin typeface="Segoe UI" panose="020B0502040204020203" pitchFamily="34" charset="0"/>
                <a:cs typeface="Segoe UI" panose="020B0502040204020203" pitchFamily="34" charset="0"/>
              </a:rPr>
              <a:t> al contexto de la </a:t>
            </a:r>
            <a:r>
              <a:rPr lang="es-CO" b="0" dirty="0">
                <a:solidFill>
                  <a:srgbClr val="FF0000"/>
                </a:solidFill>
                <a:latin typeface="Segoe UI" panose="020B0502040204020203" pitchFamily="34" charset="0"/>
                <a:cs typeface="Segoe UI" panose="020B0502040204020203" pitchFamily="34" charset="0"/>
              </a:rPr>
              <a:t>escuela y del Ecuador</a:t>
            </a:r>
            <a:r>
              <a:rPr lang="es-CO" b="0" dirty="0">
                <a:latin typeface="Segoe UI" panose="020B0502040204020203" pitchFamily="34" charset="0"/>
                <a:cs typeface="Segoe UI" panose="020B0502040204020203" pitchFamily="34" charset="0"/>
              </a:rPr>
              <a:t>, para lo cual se modificó los aportes de Capote, Rendón, &amp; </a:t>
            </a:r>
            <a:r>
              <a:rPr lang="es-CO" b="0" dirty="0" err="1">
                <a:latin typeface="Segoe UI" panose="020B0502040204020203" pitchFamily="34" charset="0"/>
                <a:cs typeface="Segoe UI" panose="020B0502040204020203" pitchFamily="34" charset="0"/>
              </a:rPr>
              <a:t>Analuiza</a:t>
            </a:r>
            <a:r>
              <a:rPr lang="es-CO" b="0" dirty="0">
                <a:latin typeface="Segoe UI" panose="020B0502040204020203" pitchFamily="34" charset="0"/>
                <a:cs typeface="Segoe UI" panose="020B0502040204020203" pitchFamily="34" charset="0"/>
              </a:rPr>
              <a:t> (2015, 2016). Los ejercicios implementados se describen a continuación:</a:t>
            </a:r>
          </a:p>
          <a:p>
            <a:r>
              <a:rPr lang="es-ES" b="0" dirty="0">
                <a:latin typeface="Segoe UI" panose="020B0502040204020203" pitchFamily="34" charset="0"/>
                <a:cs typeface="Segoe UI" panose="020B0502040204020203" pitchFamily="34" charset="0"/>
              </a:rPr>
              <a:t>Técnica y pasos Metodológicos  para la enseñanza de los ejercicios básicos de piso:</a:t>
            </a:r>
          </a:p>
          <a:p>
            <a:pPr lvl="2"/>
            <a:r>
              <a:rPr lang="es-ES" sz="1500" b="0" dirty="0">
                <a:latin typeface="Segoe UI" panose="020B0502040204020203" pitchFamily="34" charset="0"/>
                <a:cs typeface="Segoe UI" panose="020B0502040204020203" pitchFamily="34" charset="0"/>
              </a:rPr>
              <a:t>Roll adelante</a:t>
            </a:r>
          </a:p>
          <a:p>
            <a:pPr lvl="2"/>
            <a:r>
              <a:rPr lang="es-ES" sz="1500" b="0" dirty="0">
                <a:latin typeface="Segoe UI" panose="020B0502040204020203" pitchFamily="34" charset="0"/>
                <a:cs typeface="Segoe UI" panose="020B0502040204020203" pitchFamily="34" charset="0"/>
              </a:rPr>
              <a:t>Roll atrás</a:t>
            </a:r>
          </a:p>
          <a:p>
            <a:pPr lvl="2"/>
            <a:r>
              <a:rPr lang="es-ES" sz="1500" b="0" dirty="0">
                <a:latin typeface="Segoe UI" panose="020B0502040204020203" pitchFamily="34" charset="0"/>
                <a:cs typeface="Segoe UI" panose="020B0502040204020203" pitchFamily="34" charset="0"/>
              </a:rPr>
              <a:t>Parada de tres puntos</a:t>
            </a:r>
          </a:p>
          <a:p>
            <a:pPr lvl="2"/>
            <a:r>
              <a:rPr lang="es-ES" sz="1500" b="0" dirty="0">
                <a:latin typeface="Segoe UI" panose="020B0502040204020203" pitchFamily="34" charset="0"/>
                <a:cs typeface="Segoe UI" panose="020B0502040204020203" pitchFamily="34" charset="0"/>
              </a:rPr>
              <a:t>Parada de manos </a:t>
            </a:r>
          </a:p>
          <a:p>
            <a:pPr lvl="2"/>
            <a:r>
              <a:rPr lang="es-ES" sz="1500" b="0" dirty="0">
                <a:latin typeface="Segoe UI" panose="020B0502040204020203" pitchFamily="34" charset="0"/>
                <a:cs typeface="Segoe UI" panose="020B0502040204020203" pitchFamily="34" charset="0"/>
              </a:rPr>
              <a:t>Media luna</a:t>
            </a:r>
          </a:p>
          <a:p>
            <a:endParaRPr lang="es-CO" b="0" dirty="0">
              <a:latin typeface="Segoe UI" panose="020B0502040204020203" pitchFamily="34" charset="0"/>
              <a:cs typeface="Segoe UI" panose="020B0502040204020203" pitchFamily="34" charset="0"/>
            </a:endParaRPr>
          </a:p>
        </p:txBody>
      </p:sp>
      <p:sp>
        <p:nvSpPr>
          <p:cNvPr id="5"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
        <p:nvSpPr>
          <p:cNvPr id="7"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3904098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59519" y="1222129"/>
            <a:ext cx="7150763" cy="646331"/>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a:latin typeface="Segoe UI" panose="020B0502040204020203" pitchFamily="34" charset="0"/>
                <a:cs typeface="Segoe UI" panose="020B0502040204020203" pitchFamily="34" charset="0"/>
              </a:rPr>
              <a:t>TÉCNICAS, COMBINACIONES Y EJERCICIOS PROPUESTOS</a:t>
            </a:r>
          </a:p>
        </p:txBody>
      </p:sp>
      <p:sp>
        <p:nvSpPr>
          <p:cNvPr id="9" name="8 CuadroTexto"/>
          <p:cNvSpPr txBox="1"/>
          <p:nvPr/>
        </p:nvSpPr>
        <p:spPr>
          <a:xfrm>
            <a:off x="532435" y="1794865"/>
            <a:ext cx="8322197" cy="286232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500" b="1">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marL="342900" indent="-342900">
              <a:buFont typeface="+mj-lt"/>
              <a:buAutoNum type="arabicPeriod" startAt="2"/>
            </a:pPr>
            <a:r>
              <a:rPr lang="es-ES" b="0" dirty="0" smtClean="0">
                <a:latin typeface="Segoe UI" panose="020B0502040204020203" pitchFamily="34" charset="0"/>
                <a:cs typeface="Segoe UI" panose="020B0502040204020203" pitchFamily="34" charset="0"/>
              </a:rPr>
              <a:t>Combinaciones </a:t>
            </a:r>
            <a:r>
              <a:rPr lang="es-ES" b="0" dirty="0">
                <a:latin typeface="Segoe UI" panose="020B0502040204020203" pitchFamily="34" charset="0"/>
                <a:cs typeface="Segoe UI" panose="020B0502040204020203" pitchFamily="34" charset="0"/>
              </a:rPr>
              <a:t>de ejercicios básicos </a:t>
            </a:r>
            <a:r>
              <a:rPr lang="es-ES" b="0">
                <a:latin typeface="Segoe UI" panose="020B0502040204020203" pitchFamily="34" charset="0"/>
                <a:cs typeface="Segoe UI" panose="020B0502040204020203" pitchFamily="34" charset="0"/>
              </a:rPr>
              <a:t>a </a:t>
            </a:r>
            <a:r>
              <a:rPr lang="es-ES" b="0" smtClean="0">
                <a:latin typeface="Segoe UI" panose="020B0502040204020203" pitchFamily="34" charset="0"/>
                <a:cs typeface="Segoe UI" panose="020B0502040204020203" pitchFamily="34" charset="0"/>
              </a:rPr>
              <a:t>complementar </a:t>
            </a:r>
            <a:r>
              <a:rPr lang="es-ES" b="0" dirty="0">
                <a:latin typeface="Segoe UI" panose="020B0502040204020203" pitchFamily="34" charset="0"/>
                <a:cs typeface="Segoe UI" panose="020B0502040204020203" pitchFamily="34" charset="0"/>
              </a:rPr>
              <a:t>en las edades estudiadas, esto serían</a:t>
            </a:r>
            <a:r>
              <a:rPr lang="es-ES" b="0" dirty="0" smtClean="0">
                <a:latin typeface="Segoe UI" panose="020B0502040204020203" pitchFamily="34" charset="0"/>
                <a:cs typeface="Segoe UI" panose="020B0502040204020203" pitchFamily="34" charset="0"/>
              </a:rPr>
              <a:t>:</a:t>
            </a:r>
            <a:endParaRPr lang="es-CO" b="0" dirty="0">
              <a:latin typeface="Segoe UI" panose="020B0502040204020203" pitchFamily="34" charset="0"/>
              <a:cs typeface="Segoe UI" panose="020B0502040204020203" pitchFamily="34" charset="0"/>
            </a:endParaRPr>
          </a:p>
          <a:p>
            <a:r>
              <a:rPr lang="es-ES" b="0" dirty="0">
                <a:latin typeface="Segoe UI" panose="020B0502040204020203" pitchFamily="34" charset="0"/>
                <a:cs typeface="Segoe UI" panose="020B0502040204020203" pitchFamily="34" charset="0"/>
              </a:rPr>
              <a:t>Rondada </a:t>
            </a:r>
            <a:r>
              <a:rPr lang="es-ES" b="0" dirty="0" err="1">
                <a:latin typeface="Segoe UI" panose="020B0502040204020203" pitchFamily="34" charset="0"/>
                <a:cs typeface="Segoe UI" panose="020B0502040204020203" pitchFamily="34" charset="0"/>
              </a:rPr>
              <a:t>flic</a:t>
            </a:r>
            <a:r>
              <a:rPr lang="es-ES" b="0" dirty="0">
                <a:latin typeface="Segoe UI" panose="020B0502040204020203" pitchFamily="34" charset="0"/>
                <a:cs typeface="Segoe UI" panose="020B0502040204020203" pitchFamily="34" charset="0"/>
              </a:rPr>
              <a:t> mortal agrupado</a:t>
            </a:r>
          </a:p>
          <a:p>
            <a:r>
              <a:rPr lang="es-ES" b="0" dirty="0">
                <a:latin typeface="Segoe UI" panose="020B0502040204020203" pitchFamily="34" charset="0"/>
                <a:cs typeface="Segoe UI" panose="020B0502040204020203" pitchFamily="34" charset="0"/>
              </a:rPr>
              <a:t>Rondada </a:t>
            </a:r>
            <a:r>
              <a:rPr lang="es-ES" b="0" dirty="0" err="1">
                <a:latin typeface="Segoe UI" panose="020B0502040204020203" pitchFamily="34" charset="0"/>
                <a:cs typeface="Segoe UI" panose="020B0502040204020203" pitchFamily="34" charset="0"/>
              </a:rPr>
              <a:t>flic</a:t>
            </a:r>
            <a:r>
              <a:rPr lang="es-ES" b="0" dirty="0">
                <a:latin typeface="Segoe UI" panose="020B0502040204020203" pitchFamily="34" charset="0"/>
                <a:cs typeface="Segoe UI" panose="020B0502040204020203" pitchFamily="34" charset="0"/>
              </a:rPr>
              <a:t> mortal extendido</a:t>
            </a:r>
          </a:p>
          <a:p>
            <a:r>
              <a:rPr lang="es-ES" b="0" dirty="0">
                <a:latin typeface="Segoe UI" panose="020B0502040204020203" pitchFamily="34" charset="0"/>
                <a:cs typeface="Segoe UI" panose="020B0502040204020203" pitchFamily="34" charset="0"/>
              </a:rPr>
              <a:t>Rondada </a:t>
            </a:r>
            <a:r>
              <a:rPr lang="es-ES" b="0" dirty="0" err="1">
                <a:latin typeface="Segoe UI" panose="020B0502040204020203" pitchFamily="34" charset="0"/>
                <a:cs typeface="Segoe UI" panose="020B0502040204020203" pitchFamily="34" charset="0"/>
              </a:rPr>
              <a:t>flic</a:t>
            </a:r>
            <a:r>
              <a:rPr lang="es-ES" b="0" dirty="0">
                <a:latin typeface="Segoe UI" panose="020B0502040204020203" pitchFamily="34" charset="0"/>
                <a:cs typeface="Segoe UI" panose="020B0502040204020203" pitchFamily="34" charset="0"/>
              </a:rPr>
              <a:t> mortal extendido con 1 giro</a:t>
            </a:r>
          </a:p>
          <a:p>
            <a:r>
              <a:rPr lang="es-ES" b="0" dirty="0">
                <a:latin typeface="Segoe UI" panose="020B0502040204020203" pitchFamily="34" charset="0"/>
                <a:cs typeface="Segoe UI" panose="020B0502040204020203" pitchFamily="34" charset="0"/>
              </a:rPr>
              <a:t>Mortal de frente</a:t>
            </a:r>
          </a:p>
          <a:p>
            <a:r>
              <a:rPr lang="es-ES" b="0" dirty="0">
                <a:latin typeface="Segoe UI" panose="020B0502040204020203" pitchFamily="34" charset="0"/>
                <a:cs typeface="Segoe UI" panose="020B0502040204020203" pitchFamily="34" charset="0"/>
              </a:rPr>
              <a:t>Mortal de frente - Mortal de frente</a:t>
            </a:r>
          </a:p>
          <a:p>
            <a:r>
              <a:rPr lang="es-ES" b="0" dirty="0">
                <a:latin typeface="Segoe UI" panose="020B0502040204020203" pitchFamily="34" charset="0"/>
                <a:cs typeface="Segoe UI" panose="020B0502040204020203" pitchFamily="34" charset="0"/>
              </a:rPr>
              <a:t>Varios Mortales de frente continuados</a:t>
            </a:r>
          </a:p>
          <a:p>
            <a:r>
              <a:rPr lang="es-ES" b="0" dirty="0" err="1">
                <a:latin typeface="Segoe UI" panose="020B0502040204020203" pitchFamily="34" charset="0"/>
                <a:cs typeface="Segoe UI" panose="020B0502040204020203" pitchFamily="34" charset="0"/>
              </a:rPr>
              <a:t>Flic</a:t>
            </a:r>
            <a:r>
              <a:rPr lang="es-ES" b="0" dirty="0">
                <a:latin typeface="Segoe UI" panose="020B0502040204020203" pitchFamily="34" charset="0"/>
                <a:cs typeface="Segoe UI" panose="020B0502040204020203" pitchFamily="34" charset="0"/>
              </a:rPr>
              <a:t> de frente mortal de frente agrupado</a:t>
            </a:r>
          </a:p>
          <a:p>
            <a:r>
              <a:rPr lang="es-ES" b="0" dirty="0" err="1">
                <a:latin typeface="Segoe UI" panose="020B0502040204020203" pitchFamily="34" charset="0"/>
                <a:cs typeface="Segoe UI" panose="020B0502040204020203" pitchFamily="34" charset="0"/>
              </a:rPr>
              <a:t>Flic</a:t>
            </a:r>
            <a:r>
              <a:rPr lang="es-ES" b="0" dirty="0">
                <a:latin typeface="Segoe UI" panose="020B0502040204020203" pitchFamily="34" charset="0"/>
                <a:cs typeface="Segoe UI" panose="020B0502040204020203" pitchFamily="34" charset="0"/>
              </a:rPr>
              <a:t> de frente mortal de frente extendido</a:t>
            </a:r>
          </a:p>
          <a:p>
            <a:endParaRPr lang="es-CO" b="0" dirty="0">
              <a:latin typeface="Segoe UI" panose="020B0502040204020203" pitchFamily="34" charset="0"/>
              <a:cs typeface="Segoe UI" panose="020B0502040204020203" pitchFamily="34" charset="0"/>
            </a:endParaRPr>
          </a:p>
        </p:txBody>
      </p:sp>
      <p:sp>
        <p:nvSpPr>
          <p:cNvPr id="6"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9579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474563" y="1864310"/>
            <a:ext cx="7974956" cy="286232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500" b="1">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marL="342900" indent="-342900">
              <a:buFont typeface="+mj-lt"/>
              <a:buAutoNum type="arabicPeriod" startAt="3"/>
            </a:pPr>
            <a:r>
              <a:rPr lang="es-CO" b="0" dirty="0" smtClean="0">
                <a:latin typeface="Segoe UI" panose="020B0502040204020203" pitchFamily="34" charset="0"/>
                <a:cs typeface="Segoe UI" panose="020B0502040204020203" pitchFamily="34" charset="0"/>
              </a:rPr>
              <a:t>Ejercicios </a:t>
            </a:r>
            <a:r>
              <a:rPr lang="es-CO" b="0" dirty="0">
                <a:latin typeface="Segoe UI" panose="020B0502040204020203" pitchFamily="34" charset="0"/>
                <a:cs typeface="Segoe UI" panose="020B0502040204020203" pitchFamily="34" charset="0"/>
              </a:rPr>
              <a:t>de dificultad que puede realizar para tener un nivel de competición Internacional</a:t>
            </a:r>
          </a:p>
          <a:p>
            <a:pPr eaLnBrk="1" hangingPunct="1">
              <a:defRPr/>
            </a:pPr>
            <a:r>
              <a:rPr lang="es-CO" b="0" dirty="0">
                <a:latin typeface="Segoe UI" panose="020B0502040204020203" pitchFamily="34" charset="0"/>
                <a:cs typeface="Segoe UI" panose="020B0502040204020203" pitchFamily="34" charset="0"/>
              </a:rPr>
              <a:t>Rondada </a:t>
            </a:r>
            <a:r>
              <a:rPr lang="es-CO" b="0" dirty="0" err="1">
                <a:latin typeface="Segoe UI" panose="020B0502040204020203" pitchFamily="34" charset="0"/>
                <a:cs typeface="Segoe UI" panose="020B0502040204020203" pitchFamily="34" charset="0"/>
              </a:rPr>
              <a:t>flic</a:t>
            </a:r>
            <a:r>
              <a:rPr lang="es-CO" b="0" dirty="0">
                <a:latin typeface="Segoe UI" panose="020B0502040204020203" pitchFamily="34" charset="0"/>
                <a:cs typeface="Segoe UI" panose="020B0502040204020203" pitchFamily="34" charset="0"/>
              </a:rPr>
              <a:t> mortal extendido con 1 giro 1/2</a:t>
            </a:r>
          </a:p>
          <a:p>
            <a:pPr eaLnBrk="1" hangingPunct="1">
              <a:defRPr/>
            </a:pPr>
            <a:r>
              <a:rPr lang="es-CO" b="0" dirty="0" smtClean="0">
                <a:latin typeface="Segoe UI" panose="020B0502040204020203" pitchFamily="34" charset="0"/>
                <a:cs typeface="Segoe UI" panose="020B0502040204020203" pitchFamily="34" charset="0"/>
              </a:rPr>
              <a:t>Rondada </a:t>
            </a:r>
            <a:r>
              <a:rPr lang="es-CO" b="0" dirty="0" err="1">
                <a:latin typeface="Segoe UI" panose="020B0502040204020203" pitchFamily="34" charset="0"/>
                <a:cs typeface="Segoe UI" panose="020B0502040204020203" pitchFamily="34" charset="0"/>
              </a:rPr>
              <a:t>flic</a:t>
            </a:r>
            <a:r>
              <a:rPr lang="es-CO" b="0" dirty="0">
                <a:latin typeface="Segoe UI" panose="020B0502040204020203" pitchFamily="34" charset="0"/>
                <a:cs typeface="Segoe UI" panose="020B0502040204020203" pitchFamily="34" charset="0"/>
              </a:rPr>
              <a:t> mortal extendido con 2 giro</a:t>
            </a:r>
          </a:p>
          <a:p>
            <a:pPr eaLnBrk="1" hangingPunct="1">
              <a:defRPr/>
            </a:pPr>
            <a:r>
              <a:rPr lang="es-CO" b="0" dirty="0" smtClean="0">
                <a:latin typeface="Segoe UI" panose="020B0502040204020203" pitchFamily="34" charset="0"/>
                <a:cs typeface="Segoe UI" panose="020B0502040204020203" pitchFamily="34" charset="0"/>
              </a:rPr>
              <a:t>Rondada </a:t>
            </a:r>
            <a:r>
              <a:rPr lang="es-CO" b="0" dirty="0" err="1">
                <a:latin typeface="Segoe UI" panose="020B0502040204020203" pitchFamily="34" charset="0"/>
                <a:cs typeface="Segoe UI" panose="020B0502040204020203" pitchFamily="34" charset="0"/>
              </a:rPr>
              <a:t>flic</a:t>
            </a:r>
            <a:r>
              <a:rPr lang="es-CO" b="0" dirty="0">
                <a:latin typeface="Segoe UI" panose="020B0502040204020203" pitchFamily="34" charset="0"/>
                <a:cs typeface="Segoe UI" panose="020B0502040204020203" pitchFamily="34" charset="0"/>
              </a:rPr>
              <a:t> mortal extendido con 2 giro ½</a:t>
            </a:r>
          </a:p>
          <a:p>
            <a:pPr eaLnBrk="1" hangingPunct="1">
              <a:defRPr/>
            </a:pPr>
            <a:r>
              <a:rPr lang="es-CO" b="0" dirty="0" smtClean="0">
                <a:latin typeface="Segoe UI" panose="020B0502040204020203" pitchFamily="34" charset="0"/>
                <a:cs typeface="Segoe UI" panose="020B0502040204020203" pitchFamily="34" charset="0"/>
              </a:rPr>
              <a:t>Rondada </a:t>
            </a:r>
            <a:r>
              <a:rPr lang="es-CO" b="0" dirty="0" err="1">
                <a:latin typeface="Segoe UI" panose="020B0502040204020203" pitchFamily="34" charset="0"/>
                <a:cs typeface="Segoe UI" panose="020B0502040204020203" pitchFamily="34" charset="0"/>
              </a:rPr>
              <a:t>flic</a:t>
            </a:r>
            <a:r>
              <a:rPr lang="es-CO" b="0" dirty="0">
                <a:latin typeface="Segoe UI" panose="020B0502040204020203" pitchFamily="34" charset="0"/>
                <a:cs typeface="Segoe UI" panose="020B0502040204020203" pitchFamily="34" charset="0"/>
              </a:rPr>
              <a:t> mortal extendido con 1 giro ½ mortal de frente</a:t>
            </a:r>
          </a:p>
          <a:p>
            <a:pPr eaLnBrk="1" hangingPunct="1">
              <a:defRPr/>
            </a:pPr>
            <a:r>
              <a:rPr lang="es-CO" b="0" dirty="0" smtClean="0">
                <a:latin typeface="Segoe UI" panose="020B0502040204020203" pitchFamily="34" charset="0"/>
                <a:cs typeface="Segoe UI" panose="020B0502040204020203" pitchFamily="34" charset="0"/>
              </a:rPr>
              <a:t>Rondada </a:t>
            </a:r>
            <a:r>
              <a:rPr lang="es-CO" b="0" dirty="0" err="1">
                <a:latin typeface="Segoe UI" panose="020B0502040204020203" pitchFamily="34" charset="0"/>
                <a:cs typeface="Segoe UI" panose="020B0502040204020203" pitchFamily="34" charset="0"/>
              </a:rPr>
              <a:t>flic</a:t>
            </a:r>
            <a:r>
              <a:rPr lang="es-CO" b="0" dirty="0">
                <a:latin typeface="Segoe UI" panose="020B0502040204020203" pitchFamily="34" charset="0"/>
                <a:cs typeface="Segoe UI" panose="020B0502040204020203" pitchFamily="34" charset="0"/>
              </a:rPr>
              <a:t> mortal extendido con 2 giro mortal de frente</a:t>
            </a:r>
          </a:p>
          <a:p>
            <a:pPr eaLnBrk="1" hangingPunct="1">
              <a:defRPr/>
            </a:pPr>
            <a:r>
              <a:rPr lang="es-CO" b="0" dirty="0" smtClean="0">
                <a:latin typeface="Segoe UI" panose="020B0502040204020203" pitchFamily="34" charset="0"/>
                <a:cs typeface="Segoe UI" panose="020B0502040204020203" pitchFamily="34" charset="0"/>
              </a:rPr>
              <a:t>Rondada </a:t>
            </a:r>
            <a:r>
              <a:rPr lang="es-CO" b="0" dirty="0" err="1">
                <a:latin typeface="Segoe UI" panose="020B0502040204020203" pitchFamily="34" charset="0"/>
                <a:cs typeface="Segoe UI" panose="020B0502040204020203" pitchFamily="34" charset="0"/>
              </a:rPr>
              <a:t>flic</a:t>
            </a:r>
            <a:r>
              <a:rPr lang="es-CO" b="0" dirty="0">
                <a:latin typeface="Segoe UI" panose="020B0502040204020203" pitchFamily="34" charset="0"/>
                <a:cs typeface="Segoe UI" panose="020B0502040204020203" pitchFamily="34" charset="0"/>
              </a:rPr>
              <a:t> doble mortal agrupado</a:t>
            </a:r>
          </a:p>
          <a:p>
            <a:pPr eaLnBrk="1" hangingPunct="1">
              <a:defRPr/>
            </a:pPr>
            <a:r>
              <a:rPr lang="es-CO" b="0" dirty="0" smtClean="0">
                <a:latin typeface="Segoe UI" panose="020B0502040204020203" pitchFamily="34" charset="0"/>
                <a:cs typeface="Segoe UI" panose="020B0502040204020203" pitchFamily="34" charset="0"/>
              </a:rPr>
              <a:t>Rondada </a:t>
            </a:r>
            <a:r>
              <a:rPr lang="es-CO" b="0" dirty="0" err="1">
                <a:latin typeface="Segoe UI" panose="020B0502040204020203" pitchFamily="34" charset="0"/>
                <a:cs typeface="Segoe UI" panose="020B0502040204020203" pitchFamily="34" charset="0"/>
              </a:rPr>
              <a:t>flic</a:t>
            </a:r>
            <a:r>
              <a:rPr lang="es-CO" b="0" dirty="0">
                <a:latin typeface="Segoe UI" panose="020B0502040204020203" pitchFamily="34" charset="0"/>
                <a:cs typeface="Segoe UI" panose="020B0502040204020203" pitchFamily="34" charset="0"/>
              </a:rPr>
              <a:t> doble mortal </a:t>
            </a:r>
            <a:r>
              <a:rPr lang="es-CO" b="0" dirty="0" err="1">
                <a:latin typeface="Segoe UI" panose="020B0502040204020203" pitchFamily="34" charset="0"/>
                <a:cs typeface="Segoe UI" panose="020B0502040204020203" pitchFamily="34" charset="0"/>
              </a:rPr>
              <a:t>carpado</a:t>
            </a:r>
            <a:endParaRPr lang="es-CO" b="0" dirty="0">
              <a:latin typeface="Segoe UI" panose="020B0502040204020203" pitchFamily="34" charset="0"/>
              <a:cs typeface="Segoe UI" panose="020B0502040204020203" pitchFamily="34" charset="0"/>
            </a:endParaRPr>
          </a:p>
          <a:p>
            <a:endParaRPr lang="es-CO" b="0" dirty="0">
              <a:latin typeface="Segoe UI" panose="020B0502040204020203" pitchFamily="34" charset="0"/>
              <a:cs typeface="Segoe UI" panose="020B0502040204020203" pitchFamily="34" charset="0"/>
            </a:endParaRPr>
          </a:p>
        </p:txBody>
      </p:sp>
      <p:sp>
        <p:nvSpPr>
          <p:cNvPr id="5" name="7 CuadroTexto"/>
          <p:cNvSpPr txBox="1"/>
          <p:nvPr/>
        </p:nvSpPr>
        <p:spPr>
          <a:xfrm>
            <a:off x="1210236" y="1125772"/>
            <a:ext cx="6878170" cy="646331"/>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a:latin typeface="Segoe UI" panose="020B0502040204020203" pitchFamily="34" charset="0"/>
                <a:cs typeface="Segoe UI" panose="020B0502040204020203" pitchFamily="34" charset="0"/>
              </a:rPr>
              <a:t>TÉCNICAS, COMBINACIONES Y EJERCICIOS PROPUESTOS</a:t>
            </a:r>
          </a:p>
        </p:txBody>
      </p:sp>
      <p:sp>
        <p:nvSpPr>
          <p:cNvPr id="6"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7994984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43001" y="1211917"/>
            <a:ext cx="7718611" cy="420123"/>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a:t>TÉCNICAS, COMBINACIONES Y EJERCICIOS PROPUESTOS</a:t>
            </a:r>
          </a:p>
        </p:txBody>
      </p:sp>
      <p:sp>
        <p:nvSpPr>
          <p:cNvPr id="9" name="8 CuadroTexto"/>
          <p:cNvSpPr txBox="1"/>
          <p:nvPr/>
        </p:nvSpPr>
        <p:spPr>
          <a:xfrm>
            <a:off x="162046" y="1731851"/>
            <a:ext cx="8854632" cy="316424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marL="342900" indent="-342900" algn="just">
              <a:buClr>
                <a:srgbClr val="FF8700"/>
              </a:buClr>
              <a:buSzPct val="100000"/>
              <a:buFont typeface="+mj-lt"/>
              <a:buAutoNum type="arabicPeriod" startAt="3"/>
              <a:defRPr sz="15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a:buFont typeface="+mj-lt"/>
              <a:buAutoNum type="arabicPeriod" startAt="4"/>
            </a:pPr>
            <a:r>
              <a:rPr lang="es-CO" sz="1400" dirty="0" smtClean="0">
                <a:latin typeface="Segoe UI" panose="020B0502040204020203" pitchFamily="34" charset="0"/>
                <a:cs typeface="Segoe UI" panose="020B0502040204020203" pitchFamily="34" charset="0"/>
              </a:rPr>
              <a:t>Ejercicio</a:t>
            </a:r>
            <a:r>
              <a:rPr lang="es-CO" sz="1400" dirty="0">
                <a:latin typeface="Segoe UI" panose="020B0502040204020203" pitchFamily="34" charset="0"/>
                <a:cs typeface="Segoe UI" panose="020B0502040204020203" pitchFamily="34" charset="0"/>
              </a:rPr>
              <a:t>: Rol adelante. Objetivo: Capacidad coordinativa que desarrolla: orientación, equilibrio.</a:t>
            </a:r>
          </a:p>
          <a:p>
            <a:pPr marL="0" indent="0">
              <a:buNone/>
            </a:pPr>
            <a:r>
              <a:rPr lang="es-CO" sz="1400" dirty="0">
                <a:latin typeface="Segoe UI" panose="020B0502040204020203" pitchFamily="34" charset="0"/>
                <a:cs typeface="Segoe UI" panose="020B0502040204020203" pitchFamily="34" charset="0"/>
              </a:rPr>
              <a:t>Técnica del ejercicio: Desde la parada de firme brazos arriba se realiza una </a:t>
            </a:r>
            <a:r>
              <a:rPr lang="es-CO" sz="1400" dirty="0" err="1">
                <a:latin typeface="Segoe UI" panose="020B0502040204020203" pitchFamily="34" charset="0"/>
                <a:cs typeface="Segoe UI" panose="020B0502040204020203" pitchFamily="34" charset="0"/>
              </a:rPr>
              <a:t>cuclilla</a:t>
            </a:r>
            <a:r>
              <a:rPr lang="es-CO" sz="1400" dirty="0">
                <a:latin typeface="Segoe UI" panose="020B0502040204020203" pitchFamily="34" charset="0"/>
                <a:cs typeface="Segoe UI" panose="020B0502040204020203" pitchFamily="34" charset="0"/>
              </a:rPr>
              <a:t> con brazos al frente, se colocan las manos en la colchoneta delante de las rodillas aproximadamente al ancho de los hombros, dedos abiertos, se levanta ligeramente la cadera, introduce la cabeza pegándola lo más posible al pecho, rodando por la espalda con el cuerpo lo más redondeado posible para caer nuevamente en la posición de </a:t>
            </a:r>
            <a:r>
              <a:rPr lang="es-CO" sz="1400" dirty="0" err="1">
                <a:latin typeface="Segoe UI" panose="020B0502040204020203" pitchFamily="34" charset="0"/>
                <a:cs typeface="Segoe UI" panose="020B0502040204020203" pitchFamily="34" charset="0"/>
              </a:rPr>
              <a:t>cuclilla</a:t>
            </a:r>
            <a:r>
              <a:rPr lang="es-CO" sz="1400" dirty="0">
                <a:latin typeface="Segoe UI" panose="020B0502040204020203" pitchFamily="34" charset="0"/>
                <a:cs typeface="Segoe UI" panose="020B0502040204020203" pitchFamily="34" charset="0"/>
              </a:rPr>
              <a:t> con brazos al frente poniéndose de pie.</a:t>
            </a:r>
          </a:p>
          <a:p>
            <a:pPr marL="0" indent="0">
              <a:buNone/>
            </a:pPr>
            <a:r>
              <a:rPr lang="es-CO" sz="1400" dirty="0">
                <a:latin typeface="Segoe UI" panose="020B0502040204020203" pitchFamily="34" charset="0"/>
                <a:cs typeface="Segoe UI" panose="020B0502040204020203" pitchFamily="34" charset="0"/>
              </a:rPr>
              <a:t>Pasos metodológicos para su </a:t>
            </a:r>
            <a:r>
              <a:rPr lang="es-CO" sz="1400" dirty="0" smtClean="0">
                <a:latin typeface="Segoe UI" panose="020B0502040204020203" pitchFamily="34" charset="0"/>
                <a:cs typeface="Segoe UI" panose="020B0502040204020203" pitchFamily="34" charset="0"/>
              </a:rPr>
              <a:t>enseñanza:</a:t>
            </a:r>
            <a:endParaRPr lang="es-CO" sz="1400" dirty="0">
              <a:latin typeface="Segoe UI" panose="020B0502040204020203" pitchFamily="34" charset="0"/>
              <a:cs typeface="Segoe UI" panose="020B0502040204020203" pitchFamily="34" charset="0"/>
            </a:endParaRPr>
          </a:p>
          <a:p>
            <a:pPr>
              <a:buFont typeface="Roboto"/>
              <a:buChar char="▸"/>
              <a:defRPr/>
            </a:pPr>
            <a:r>
              <a:rPr lang="es-CO" sz="1100" dirty="0">
                <a:latin typeface="Segoe UI" panose="020B0502040204020203" pitchFamily="34" charset="0"/>
                <a:cs typeface="Segoe UI" panose="020B0502040204020203" pitchFamily="34" charset="0"/>
              </a:rPr>
              <a:t>Realizar bateas continuas.</a:t>
            </a:r>
          </a:p>
          <a:p>
            <a:pPr>
              <a:buFont typeface="Roboto"/>
              <a:buChar char="▸"/>
              <a:defRPr/>
            </a:pPr>
            <a:r>
              <a:rPr lang="es-CO" sz="1100" dirty="0">
                <a:latin typeface="Segoe UI" panose="020B0502040204020203" pitchFamily="34" charset="0"/>
                <a:cs typeface="Segoe UI" panose="020B0502040204020203" pitchFamily="34" charset="0"/>
              </a:rPr>
              <a:t>Realizar bateas y pararse con ayuda de un compañero</a:t>
            </a:r>
          </a:p>
          <a:p>
            <a:pPr>
              <a:buFont typeface="Roboto"/>
              <a:buChar char="▸"/>
              <a:defRPr/>
            </a:pPr>
            <a:r>
              <a:rPr lang="es-CO" sz="1100" dirty="0">
                <a:latin typeface="Segoe UI" panose="020B0502040204020203" pitchFamily="34" charset="0"/>
                <a:cs typeface="Segoe UI" panose="020B0502040204020203" pitchFamily="34" charset="0"/>
              </a:rPr>
              <a:t>Realizar bateas y pararse solo</a:t>
            </a:r>
          </a:p>
          <a:p>
            <a:pPr>
              <a:buFont typeface="Roboto"/>
              <a:buChar char="▸"/>
              <a:defRPr/>
            </a:pPr>
            <a:r>
              <a:rPr lang="es-CO" sz="1100" dirty="0">
                <a:latin typeface="Segoe UI" panose="020B0502040204020203" pitchFamily="34" charset="0"/>
                <a:cs typeface="Segoe UI" panose="020B0502040204020203" pitchFamily="34" charset="0"/>
              </a:rPr>
              <a:t>Enseñanza de la colocación de las manos</a:t>
            </a:r>
          </a:p>
          <a:p>
            <a:pPr>
              <a:buFont typeface="Roboto"/>
              <a:buChar char="▸"/>
              <a:defRPr/>
            </a:pPr>
            <a:r>
              <a:rPr lang="es-CO" sz="1100" dirty="0">
                <a:latin typeface="Segoe UI" panose="020B0502040204020203" pitchFamily="34" charset="0"/>
                <a:cs typeface="Segoe UI" panose="020B0502040204020203" pitchFamily="34" charset="0"/>
              </a:rPr>
              <a:t>Enseñanza de la colocación de la cabeza</a:t>
            </a:r>
          </a:p>
          <a:p>
            <a:pPr>
              <a:buFont typeface="Roboto"/>
              <a:buChar char="▸"/>
              <a:defRPr/>
            </a:pPr>
            <a:r>
              <a:rPr lang="es-CO" sz="1100" dirty="0">
                <a:latin typeface="Segoe UI" panose="020B0502040204020203" pitchFamily="34" charset="0"/>
                <a:cs typeface="Segoe UI" panose="020B0502040204020203" pitchFamily="34" charset="0"/>
              </a:rPr>
              <a:t>Realizar el ejercicio en un plano inclinado con ayuda del profesor</a:t>
            </a:r>
          </a:p>
          <a:p>
            <a:pPr>
              <a:buFont typeface="Roboto"/>
              <a:buChar char="▸"/>
              <a:defRPr/>
            </a:pPr>
            <a:r>
              <a:rPr lang="es-CO" sz="1100" dirty="0">
                <a:latin typeface="Segoe UI" panose="020B0502040204020203" pitchFamily="34" charset="0"/>
                <a:cs typeface="Segoe UI" panose="020B0502040204020203" pitchFamily="34" charset="0"/>
              </a:rPr>
              <a:t>Realizar el ejercicio en un plano inclinado solo</a:t>
            </a:r>
          </a:p>
          <a:p>
            <a:pPr>
              <a:buFont typeface="Roboto"/>
              <a:buChar char="▸"/>
              <a:defRPr/>
            </a:pPr>
            <a:r>
              <a:rPr lang="es-CO" sz="1100" dirty="0">
                <a:latin typeface="Segoe UI" panose="020B0502040204020203" pitchFamily="34" charset="0"/>
                <a:cs typeface="Segoe UI" panose="020B0502040204020203" pitchFamily="34" charset="0"/>
              </a:rPr>
              <a:t>Realizar el ejercicio en una superficie plana con ayuda del profesor</a:t>
            </a:r>
          </a:p>
          <a:p>
            <a:pPr>
              <a:buFont typeface="Roboto"/>
              <a:buChar char="▸"/>
              <a:defRPr/>
            </a:pPr>
            <a:r>
              <a:rPr lang="es-CO" sz="1100" dirty="0">
                <a:latin typeface="Segoe UI" panose="020B0502040204020203" pitchFamily="34" charset="0"/>
                <a:cs typeface="Segoe UI" panose="020B0502040204020203" pitchFamily="34" charset="0"/>
              </a:rPr>
              <a:t>Realización del ejercicio solo en una superficie plana</a:t>
            </a:r>
          </a:p>
        </p:txBody>
      </p:sp>
      <p:sp>
        <p:nvSpPr>
          <p:cNvPr id="7"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4250706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43001" y="1082715"/>
            <a:ext cx="7893423" cy="646331"/>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a:latin typeface="Segoe UI" panose="020B0502040204020203" pitchFamily="34" charset="0"/>
                <a:cs typeface="Segoe UI" panose="020B0502040204020203" pitchFamily="34" charset="0"/>
              </a:rPr>
              <a:t>TÉCNICAS, COMBINACIONES Y EJERCICIOS PROPUESTOS</a:t>
            </a:r>
          </a:p>
        </p:txBody>
      </p:sp>
      <p:sp>
        <p:nvSpPr>
          <p:cNvPr id="9" name="8 CuadroTexto"/>
          <p:cNvSpPr txBox="1"/>
          <p:nvPr/>
        </p:nvSpPr>
        <p:spPr>
          <a:xfrm>
            <a:off x="115748" y="1497489"/>
            <a:ext cx="8920676" cy="3398603"/>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marL="342900" indent="-342900" algn="just">
              <a:buClr>
                <a:srgbClr val="FF8700"/>
              </a:buClr>
              <a:buSzPct val="100000"/>
              <a:buFont typeface="+mj-lt"/>
              <a:buAutoNum type="arabicPeriod" startAt="4"/>
              <a:defRPr sz="15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a:buFont typeface="+mj-lt"/>
              <a:buAutoNum type="arabicPeriod" startAt="5"/>
            </a:pPr>
            <a:r>
              <a:rPr lang="es-CO" dirty="0" smtClean="0">
                <a:latin typeface="Segoe UI" panose="020B0502040204020203" pitchFamily="34" charset="0"/>
                <a:cs typeface="Segoe UI" panose="020B0502040204020203" pitchFamily="34" charset="0"/>
              </a:rPr>
              <a:t>Ejercicio</a:t>
            </a:r>
            <a:r>
              <a:rPr lang="es-CO" dirty="0">
                <a:latin typeface="Segoe UI" panose="020B0502040204020203" pitchFamily="34" charset="0"/>
                <a:cs typeface="Segoe UI" panose="020B0502040204020203" pitchFamily="34" charset="0"/>
              </a:rPr>
              <a:t>: Rol atrás. Objetivo: Capacidad coordinativa que desarrolla: orientación, equilibrio.</a:t>
            </a:r>
          </a:p>
          <a:p>
            <a:pPr marL="0" indent="0">
              <a:buNone/>
            </a:pPr>
            <a:r>
              <a:rPr lang="es-CO" dirty="0">
                <a:latin typeface="Segoe UI" panose="020B0502040204020203" pitchFamily="34" charset="0"/>
                <a:cs typeface="Segoe UI" panose="020B0502040204020203" pitchFamily="34" charset="0"/>
              </a:rPr>
              <a:t>Técnica del ejercicio: Desde la parada de firme brazos arriba se realiza una </a:t>
            </a:r>
            <a:r>
              <a:rPr lang="es-CO" dirty="0" err="1">
                <a:latin typeface="Segoe UI" panose="020B0502040204020203" pitchFamily="34" charset="0"/>
                <a:cs typeface="Segoe UI" panose="020B0502040204020203" pitchFamily="34" charset="0"/>
              </a:rPr>
              <a:t>cuclilla</a:t>
            </a:r>
            <a:r>
              <a:rPr lang="es-CO" dirty="0">
                <a:latin typeface="Segoe UI" panose="020B0502040204020203" pitchFamily="34" charset="0"/>
                <a:cs typeface="Segoe UI" panose="020B0502040204020203" pitchFamily="34" charset="0"/>
              </a:rPr>
              <a:t> con brazos al frente flexionados a los hombros palma de las manos arriba, redondeando ligeramente la espalda, se lleva la cabeza al pecho, rodándose por la espalda, el cuerpo lo más redondeado posible rodillas unidas, colocándose las manos en el piso una vez que estas hacen contacto con la colchoneta se realiza un empuje de las mismas para caer en la posición de cuclillas brazos al frente poniéndose de pie.</a:t>
            </a:r>
          </a:p>
          <a:p>
            <a:pPr marL="0" indent="0">
              <a:buNone/>
            </a:pPr>
            <a:r>
              <a:rPr lang="es-ES" sz="1400" dirty="0">
                <a:latin typeface="Segoe UI" panose="020B0502040204020203" pitchFamily="34" charset="0"/>
                <a:cs typeface="Segoe UI" panose="020B0502040204020203" pitchFamily="34" charset="0"/>
              </a:rPr>
              <a:t>Pasos metodológicos para su enseñanza</a:t>
            </a:r>
          </a:p>
          <a:p>
            <a:pPr>
              <a:buFont typeface="Roboto"/>
              <a:buChar char="▸"/>
              <a:defRPr/>
            </a:pPr>
            <a:r>
              <a:rPr lang="es-ES" sz="1200" dirty="0">
                <a:latin typeface="Segoe UI" panose="020B0502040204020203" pitchFamily="34" charset="0"/>
                <a:cs typeface="Segoe UI" panose="020B0502040204020203" pitchFamily="34" charset="0"/>
              </a:rPr>
              <a:t>Realizar bateas continuas.</a:t>
            </a:r>
          </a:p>
          <a:p>
            <a:pPr>
              <a:buFont typeface="Roboto"/>
              <a:buChar char="▸"/>
              <a:defRPr/>
            </a:pPr>
            <a:r>
              <a:rPr lang="es-ES" sz="1200" dirty="0">
                <a:latin typeface="Segoe UI" panose="020B0502040204020203" pitchFamily="34" charset="0"/>
                <a:cs typeface="Segoe UI" panose="020B0502040204020203" pitchFamily="34" charset="0"/>
              </a:rPr>
              <a:t>Enseñanza de la colocación de las manos.</a:t>
            </a:r>
          </a:p>
          <a:p>
            <a:pPr>
              <a:buFont typeface="Roboto"/>
              <a:buChar char="▸"/>
              <a:defRPr/>
            </a:pPr>
            <a:r>
              <a:rPr lang="es-ES" sz="1200" dirty="0">
                <a:latin typeface="Segoe UI" panose="020B0502040204020203" pitchFamily="34" charset="0"/>
                <a:cs typeface="Segoe UI" panose="020B0502040204020203" pitchFamily="34" charset="0"/>
              </a:rPr>
              <a:t>Enseñanza de la posición de la </a:t>
            </a:r>
            <a:r>
              <a:rPr lang="es-ES" sz="1200">
                <a:latin typeface="Segoe UI" panose="020B0502040204020203" pitchFamily="34" charset="0"/>
                <a:cs typeface="Segoe UI" panose="020B0502040204020203" pitchFamily="34" charset="0"/>
              </a:rPr>
              <a:t>cabeza</a:t>
            </a:r>
            <a:r>
              <a:rPr lang="es-ES" sz="1200" smtClean="0">
                <a:latin typeface="Segoe UI" panose="020B0502040204020203" pitchFamily="34" charset="0"/>
                <a:cs typeface="Segoe UI" panose="020B0502040204020203" pitchFamily="34" charset="0"/>
              </a:rPr>
              <a:t>.</a:t>
            </a:r>
            <a:endParaRPr lang="es-ES" sz="1200" dirty="0">
              <a:latin typeface="Segoe UI" panose="020B0502040204020203" pitchFamily="34" charset="0"/>
              <a:cs typeface="Segoe UI" panose="020B0502040204020203" pitchFamily="34" charset="0"/>
            </a:endParaRPr>
          </a:p>
          <a:p>
            <a:pPr>
              <a:buFont typeface="Roboto"/>
              <a:buChar char="▸"/>
              <a:defRPr/>
            </a:pPr>
            <a:r>
              <a:rPr lang="es-ES" sz="1200" dirty="0">
                <a:latin typeface="Segoe UI" panose="020B0502040204020203" pitchFamily="34" charset="0"/>
                <a:cs typeface="Segoe UI" panose="020B0502040204020203" pitchFamily="34" charset="0"/>
              </a:rPr>
              <a:t>Realizar el ejercicio en un plano inclinado con ayuda del profesor.</a:t>
            </a:r>
          </a:p>
          <a:p>
            <a:pPr>
              <a:buFont typeface="Roboto"/>
              <a:buChar char="▸"/>
              <a:defRPr/>
            </a:pPr>
            <a:r>
              <a:rPr lang="es-ES" sz="1200" dirty="0">
                <a:latin typeface="Segoe UI" panose="020B0502040204020203" pitchFamily="34" charset="0"/>
                <a:cs typeface="Segoe UI" panose="020B0502040204020203" pitchFamily="34" charset="0"/>
              </a:rPr>
              <a:t>Realizar el ejercicio en un plano inclinado solo.</a:t>
            </a:r>
          </a:p>
          <a:p>
            <a:pPr>
              <a:buFont typeface="Roboto"/>
              <a:buChar char="▸"/>
              <a:defRPr/>
            </a:pPr>
            <a:r>
              <a:rPr lang="es-ES" sz="1200" dirty="0">
                <a:latin typeface="Segoe UI" panose="020B0502040204020203" pitchFamily="34" charset="0"/>
                <a:cs typeface="Segoe UI" panose="020B0502040204020203" pitchFamily="34" charset="0"/>
              </a:rPr>
              <a:t>Realizar el ejercicio en una superficie plana con ayuda del profesor</a:t>
            </a:r>
          </a:p>
          <a:p>
            <a:pPr>
              <a:buFont typeface="Roboto"/>
              <a:buChar char="▸"/>
              <a:defRPr/>
            </a:pPr>
            <a:r>
              <a:rPr lang="es-ES" sz="1200" dirty="0">
                <a:latin typeface="Segoe UI" panose="020B0502040204020203" pitchFamily="34" charset="0"/>
                <a:cs typeface="Segoe UI" panose="020B0502040204020203" pitchFamily="34" charset="0"/>
              </a:rPr>
              <a:t>Realización del ejercicio en una superficie plana solo.</a:t>
            </a:r>
          </a:p>
        </p:txBody>
      </p:sp>
      <p:sp>
        <p:nvSpPr>
          <p:cNvPr id="7" name="Título 3"/>
          <p:cNvSpPr txBox="1">
            <a:spLocks/>
          </p:cNvSpPr>
          <p:nvPr/>
        </p:nvSpPr>
        <p:spPr>
          <a:xfrm>
            <a:off x="0" y="700985"/>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6686564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43001" y="1170461"/>
            <a:ext cx="7671546" cy="646331"/>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a:latin typeface="Segoe UI" panose="020B0502040204020203" pitchFamily="34" charset="0"/>
                <a:cs typeface="Segoe UI" panose="020B0502040204020203" pitchFamily="34" charset="0"/>
              </a:rPr>
              <a:t>TÉCNICAS, COMBINACIONES Y EJERCICIOS PROPUESTOS</a:t>
            </a:r>
          </a:p>
        </p:txBody>
      </p:sp>
      <p:sp>
        <p:nvSpPr>
          <p:cNvPr id="9" name="8 CuadroTexto"/>
          <p:cNvSpPr txBox="1"/>
          <p:nvPr/>
        </p:nvSpPr>
        <p:spPr>
          <a:xfrm>
            <a:off x="0" y="1603359"/>
            <a:ext cx="9051403" cy="3047266"/>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marL="342900" indent="-342900" algn="just">
              <a:buClr>
                <a:srgbClr val="FF8700"/>
              </a:buClr>
              <a:buSzPct val="100000"/>
              <a:buFont typeface="+mj-lt"/>
              <a:buAutoNum type="arabicPeriod" startAt="5"/>
              <a:defRPr sz="15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a:buFont typeface="+mj-lt"/>
              <a:buAutoNum type="arabicPeriod" startAt="6"/>
            </a:pPr>
            <a:r>
              <a:rPr lang="es-ES" sz="1400" dirty="0" smtClean="0">
                <a:latin typeface="Segoe UI" panose="020B0502040204020203" pitchFamily="34" charset="0"/>
                <a:cs typeface="Segoe UI" panose="020B0502040204020203" pitchFamily="34" charset="0"/>
              </a:rPr>
              <a:t>Ejercicio</a:t>
            </a:r>
            <a:r>
              <a:rPr lang="es-ES" sz="1400" dirty="0">
                <a:latin typeface="Segoe UI" panose="020B0502040204020203" pitchFamily="34" charset="0"/>
                <a:cs typeface="Segoe UI" panose="020B0502040204020203" pitchFamily="34" charset="0"/>
              </a:rPr>
              <a:t>: Parada de tres puntos. Objetivo: Capacidad coordinativa que desarrolla: orientación, equilibrio.</a:t>
            </a:r>
          </a:p>
          <a:p>
            <a:pPr marL="0" indent="0">
              <a:buNone/>
            </a:pPr>
            <a:r>
              <a:rPr lang="es-ES" sz="1400" dirty="0" smtClean="0">
                <a:latin typeface="Segoe UI" panose="020B0502040204020203" pitchFamily="34" charset="0"/>
                <a:cs typeface="Segoe UI" panose="020B0502040204020203" pitchFamily="34" charset="0"/>
              </a:rPr>
              <a:t>Técnica </a:t>
            </a:r>
            <a:r>
              <a:rPr lang="es-ES" sz="1400" dirty="0">
                <a:latin typeface="Segoe UI" panose="020B0502040204020203" pitchFamily="34" charset="0"/>
                <a:cs typeface="Segoe UI" panose="020B0502040204020203" pitchFamily="34" charset="0"/>
              </a:rPr>
              <a:t>del ejercicio: Desde la parada de firme, piernas abiertas al ancho de los hombros, brazos arriba, se realiza una flexión del tronco al frente, colocándose las manos en la colchoneta pegando el pecho lo más posible a las piernas, los dedos de las manos bien abiertos colocándose la frente en el piso (nacimiento del pelo) formando un triángulo entre las manos y la frente, realizando un impulso de las piernas hasta llegar a la vertical con piernas unidas; para regresar se realiza una flexión del tronco colocando las piernas en el piso flexionando las rodillas para caer en la posición de </a:t>
            </a:r>
            <a:r>
              <a:rPr lang="es-ES" sz="1400" dirty="0" err="1">
                <a:latin typeface="Segoe UI" panose="020B0502040204020203" pitchFamily="34" charset="0"/>
                <a:cs typeface="Segoe UI" panose="020B0502040204020203" pitchFamily="34" charset="0"/>
              </a:rPr>
              <a:t>cuclilla</a:t>
            </a:r>
            <a:r>
              <a:rPr lang="es-ES" sz="1400" dirty="0">
                <a:latin typeface="Segoe UI" panose="020B0502040204020203" pitchFamily="34" charset="0"/>
                <a:cs typeface="Segoe UI" panose="020B0502040204020203" pitchFamily="34" charset="0"/>
              </a:rPr>
              <a:t> y poniéndose de pie.</a:t>
            </a:r>
          </a:p>
          <a:p>
            <a:pPr marL="0" indent="0">
              <a:buNone/>
              <a:defRPr/>
            </a:pPr>
            <a:r>
              <a:rPr lang="es-CO" sz="1400" dirty="0">
                <a:latin typeface="Segoe UI" panose="020B0502040204020203" pitchFamily="34" charset="0"/>
                <a:cs typeface="Segoe UI" panose="020B0502040204020203" pitchFamily="34" charset="0"/>
              </a:rPr>
              <a:t>Pasos metodológicos para su enseñanza</a:t>
            </a:r>
          </a:p>
          <a:p>
            <a:pPr>
              <a:buFont typeface="Roboto"/>
              <a:buChar char="▸"/>
              <a:defRPr/>
            </a:pPr>
            <a:r>
              <a:rPr lang="es-CO" sz="1100" dirty="0">
                <a:latin typeface="Segoe UI" panose="020B0502040204020203" pitchFamily="34" charset="0"/>
                <a:cs typeface="Segoe UI" panose="020B0502040204020203" pitchFamily="34" charset="0"/>
              </a:rPr>
              <a:t>Enseñanza de la colocación de las manos.</a:t>
            </a:r>
          </a:p>
          <a:p>
            <a:pPr>
              <a:buFont typeface="Roboto"/>
              <a:buChar char="▸"/>
              <a:defRPr/>
            </a:pPr>
            <a:r>
              <a:rPr lang="es-CO" sz="1100" dirty="0">
                <a:latin typeface="Segoe UI" panose="020B0502040204020203" pitchFamily="34" charset="0"/>
                <a:cs typeface="Segoe UI" panose="020B0502040204020203" pitchFamily="34" charset="0"/>
              </a:rPr>
              <a:t>Enseñanza de la colocación de la frente (nacimiento del pelo)</a:t>
            </a:r>
          </a:p>
          <a:p>
            <a:pPr>
              <a:buFont typeface="Roboto"/>
              <a:buChar char="▸"/>
              <a:defRPr/>
            </a:pPr>
            <a:r>
              <a:rPr lang="es-CO" sz="1100" dirty="0">
                <a:latin typeface="Segoe UI" panose="020B0502040204020203" pitchFamily="34" charset="0"/>
                <a:cs typeface="Segoe UI" panose="020B0502040204020203" pitchFamily="34" charset="0"/>
              </a:rPr>
              <a:t>Realizar impulsos continuos de las piernas.</a:t>
            </a:r>
          </a:p>
          <a:p>
            <a:pPr>
              <a:buFont typeface="Roboto"/>
              <a:buChar char="▸"/>
              <a:defRPr/>
            </a:pPr>
            <a:r>
              <a:rPr lang="es-CO" sz="1100" dirty="0">
                <a:latin typeface="Segoe UI" panose="020B0502040204020203" pitchFamily="34" charset="0"/>
                <a:cs typeface="Segoe UI" panose="020B0502040204020203" pitchFamily="34" charset="0"/>
              </a:rPr>
              <a:t>Realizar el ejercicio apoyado de la pared con ayuda del profesor.</a:t>
            </a:r>
          </a:p>
          <a:p>
            <a:pPr>
              <a:buFont typeface="Roboto"/>
              <a:buChar char="▸"/>
              <a:defRPr/>
            </a:pPr>
            <a:r>
              <a:rPr lang="es-CO" sz="1100" dirty="0">
                <a:latin typeface="Segoe UI" panose="020B0502040204020203" pitchFamily="34" charset="0"/>
                <a:cs typeface="Segoe UI" panose="020B0502040204020203" pitchFamily="34" charset="0"/>
              </a:rPr>
              <a:t>Realizar el ejercicio apoyado de la pared solo</a:t>
            </a:r>
          </a:p>
          <a:p>
            <a:pPr>
              <a:buFont typeface="Roboto"/>
              <a:buChar char="▸"/>
              <a:defRPr/>
            </a:pPr>
            <a:r>
              <a:rPr lang="es-CO" sz="1100" dirty="0">
                <a:latin typeface="Segoe UI" panose="020B0502040204020203" pitchFamily="34" charset="0"/>
                <a:cs typeface="Segoe UI" panose="020B0502040204020203" pitchFamily="34" charset="0"/>
              </a:rPr>
              <a:t>Realizar el ejercicio con ayuda del profesor.</a:t>
            </a:r>
          </a:p>
          <a:p>
            <a:pPr>
              <a:buFont typeface="Roboto"/>
              <a:buChar char="▸"/>
              <a:defRPr/>
            </a:pPr>
            <a:r>
              <a:rPr lang="es-CO" sz="1100" dirty="0">
                <a:latin typeface="Segoe UI" panose="020B0502040204020203" pitchFamily="34" charset="0"/>
                <a:cs typeface="Segoe UI" panose="020B0502040204020203" pitchFamily="34" charset="0"/>
              </a:rPr>
              <a:t>Realizar el ejercicio solo.</a:t>
            </a:r>
          </a:p>
        </p:txBody>
      </p:sp>
      <p:sp>
        <p:nvSpPr>
          <p:cNvPr id="7"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361009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49725" y="1244761"/>
            <a:ext cx="7449669" cy="646331"/>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b="1" dirty="0">
                <a:latin typeface="Segoe UI" panose="020B0502040204020203" pitchFamily="34" charset="0"/>
                <a:cs typeface="Segoe UI" panose="020B0502040204020203" pitchFamily="34" charset="0"/>
              </a:rPr>
              <a:t>TÉCNICAS, COMBINACIONES Y EJERCICIOS PROPUESTOS</a:t>
            </a:r>
          </a:p>
        </p:txBody>
      </p:sp>
      <p:sp>
        <p:nvSpPr>
          <p:cNvPr id="9" name="8 CuadroTexto"/>
          <p:cNvSpPr txBox="1"/>
          <p:nvPr/>
        </p:nvSpPr>
        <p:spPr>
          <a:xfrm>
            <a:off x="115747" y="1753250"/>
            <a:ext cx="8912506" cy="3061818"/>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marL="342900" indent="-342900" algn="just">
              <a:buClr>
                <a:srgbClr val="FF8700"/>
              </a:buClr>
              <a:buSzPct val="100000"/>
              <a:buFont typeface="+mj-lt"/>
              <a:buAutoNum type="arabicPeriod" startAt="6"/>
              <a:defRPr sz="15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a:buFont typeface="+mj-lt"/>
              <a:buAutoNum type="arabicPeriod" startAt="7"/>
            </a:pPr>
            <a:r>
              <a:rPr lang="es-CO" dirty="0" smtClean="0">
                <a:latin typeface="Segoe UI" panose="020B0502040204020203" pitchFamily="34" charset="0"/>
                <a:cs typeface="Segoe UI" panose="020B0502040204020203" pitchFamily="34" charset="0"/>
              </a:rPr>
              <a:t>Ejercicio</a:t>
            </a:r>
            <a:r>
              <a:rPr lang="es-CO" dirty="0">
                <a:latin typeface="Segoe UI" panose="020B0502040204020203" pitchFamily="34" charset="0"/>
                <a:cs typeface="Segoe UI" panose="020B0502040204020203" pitchFamily="34" charset="0"/>
              </a:rPr>
              <a:t>: Parada de manos. Objetivo: Capacidad coordinativa que desarrolla: orientación, equilibrio.</a:t>
            </a:r>
          </a:p>
          <a:p>
            <a:pPr marL="0" indent="0">
              <a:buNone/>
            </a:pPr>
            <a:r>
              <a:rPr lang="es-CO" dirty="0">
                <a:latin typeface="Segoe UI" panose="020B0502040204020203" pitchFamily="34" charset="0"/>
                <a:cs typeface="Segoe UI" panose="020B0502040204020203" pitchFamily="34" charset="0"/>
              </a:rPr>
              <a:t>Técnica del ejercicio: Desde la posición de firme brazos arriba se realiza un asalto profundo al frente colocándose las manos en la colchoneta aproximadamente a la anchura de los hombros dedos abiertos al momento se realiza un impulso de las piernas hasta llegar a la vertical con piernas unidas; para regresar se abren ambas piernas colocándose en el piso la primera pierna que se puso cuando se inició el ejercicio y la segunda pierna atrás, realizando un empuje de las manos para pararse.</a:t>
            </a:r>
          </a:p>
          <a:p>
            <a:pPr marL="0" indent="0">
              <a:buNone/>
            </a:pPr>
            <a:r>
              <a:rPr lang="es-ES" dirty="0" smtClean="0">
                <a:latin typeface="Segoe UI" panose="020B0502040204020203" pitchFamily="34" charset="0"/>
                <a:cs typeface="Segoe UI" panose="020B0502040204020203" pitchFamily="34" charset="0"/>
              </a:rPr>
              <a:t>Pasos </a:t>
            </a:r>
            <a:r>
              <a:rPr lang="es-ES" dirty="0">
                <a:latin typeface="Segoe UI" panose="020B0502040204020203" pitchFamily="34" charset="0"/>
                <a:cs typeface="Segoe UI" panose="020B0502040204020203" pitchFamily="34" charset="0"/>
              </a:rPr>
              <a:t>metodológicos para su enseñanza</a:t>
            </a:r>
          </a:p>
          <a:p>
            <a:pPr>
              <a:buFont typeface="Roboto"/>
              <a:buChar char="▸"/>
              <a:defRPr/>
            </a:pPr>
            <a:r>
              <a:rPr lang="es-ES" sz="1200" dirty="0" smtClean="0">
                <a:latin typeface="Segoe UI" panose="020B0502040204020203" pitchFamily="34" charset="0"/>
                <a:cs typeface="Segoe UI" panose="020B0502040204020203" pitchFamily="34" charset="0"/>
              </a:rPr>
              <a:t>Enseñanza </a:t>
            </a:r>
            <a:r>
              <a:rPr lang="es-ES" sz="1200" dirty="0">
                <a:latin typeface="Segoe UI" panose="020B0502040204020203" pitchFamily="34" charset="0"/>
                <a:cs typeface="Segoe UI" panose="020B0502040204020203" pitchFamily="34" charset="0"/>
              </a:rPr>
              <a:t>de la colocación de las manos.</a:t>
            </a:r>
          </a:p>
          <a:p>
            <a:pPr>
              <a:buFont typeface="Roboto"/>
              <a:buChar char="▸"/>
              <a:defRPr/>
            </a:pPr>
            <a:r>
              <a:rPr lang="es-ES" sz="1200" dirty="0">
                <a:latin typeface="Segoe UI" panose="020B0502040204020203" pitchFamily="34" charset="0"/>
                <a:cs typeface="Segoe UI" panose="020B0502040204020203" pitchFamily="34" charset="0"/>
              </a:rPr>
              <a:t>Desde la posición de asalto al frente realizar varios impulsos de las piernas.</a:t>
            </a:r>
          </a:p>
          <a:p>
            <a:pPr>
              <a:buFont typeface="Roboto"/>
              <a:buChar char="▸"/>
              <a:defRPr/>
            </a:pPr>
            <a:r>
              <a:rPr lang="es-ES" sz="1200" dirty="0">
                <a:latin typeface="Segoe UI" panose="020B0502040204020203" pitchFamily="34" charset="0"/>
                <a:cs typeface="Segoe UI" panose="020B0502040204020203" pitchFamily="34" charset="0"/>
              </a:rPr>
              <a:t>Realizar el ejercicio apoyado de la pared con ayuda del profesor</a:t>
            </a:r>
          </a:p>
          <a:p>
            <a:pPr>
              <a:buFont typeface="Roboto"/>
              <a:buChar char="▸"/>
              <a:defRPr/>
            </a:pPr>
            <a:r>
              <a:rPr lang="es-ES" sz="1200" dirty="0">
                <a:latin typeface="Segoe UI" panose="020B0502040204020203" pitchFamily="34" charset="0"/>
                <a:cs typeface="Segoe UI" panose="020B0502040204020203" pitchFamily="34" charset="0"/>
              </a:rPr>
              <a:t>Realizar el ejercicio apoyado de la pared solo.</a:t>
            </a:r>
          </a:p>
          <a:p>
            <a:pPr>
              <a:buFont typeface="Roboto"/>
              <a:buChar char="▸"/>
              <a:defRPr/>
            </a:pPr>
            <a:r>
              <a:rPr lang="es-ES" sz="1200" dirty="0">
                <a:latin typeface="Segoe UI" panose="020B0502040204020203" pitchFamily="34" charset="0"/>
                <a:cs typeface="Segoe UI" panose="020B0502040204020203" pitchFamily="34" charset="0"/>
              </a:rPr>
              <a:t>Realizar el ejercicio con ayuda del profesor.</a:t>
            </a:r>
          </a:p>
          <a:p>
            <a:pPr>
              <a:buFont typeface="Roboto"/>
              <a:buChar char="▸"/>
              <a:defRPr/>
            </a:pPr>
            <a:r>
              <a:rPr lang="es-ES" sz="1200" dirty="0">
                <a:latin typeface="Segoe UI" panose="020B0502040204020203" pitchFamily="34" charset="0"/>
                <a:cs typeface="Segoe UI" panose="020B0502040204020203" pitchFamily="34" charset="0"/>
              </a:rPr>
              <a:t>Realizar el ejercicio solo.</a:t>
            </a:r>
          </a:p>
        </p:txBody>
      </p:sp>
      <p:sp>
        <p:nvSpPr>
          <p:cNvPr id="6"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PROPUESTA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1134756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8. Resultados</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91" y="345254"/>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3" descr="Imagen relacionada"/>
          <p:cNvPicPr/>
          <p:nvPr/>
        </p:nvPicPr>
        <p:blipFill>
          <a:blip r:embed="rId4">
            <a:extLst>
              <a:ext uri="{28A0092B-C50C-407E-A947-70E740481C1C}">
                <a14:useLocalDpi xmlns:a14="http://schemas.microsoft.com/office/drawing/2010/main" val="0"/>
              </a:ext>
            </a:extLst>
          </a:blip>
          <a:srcRect/>
          <a:stretch>
            <a:fillRect/>
          </a:stretch>
        </p:blipFill>
        <p:spPr bwMode="auto">
          <a:xfrm>
            <a:off x="6679521" y="2472829"/>
            <a:ext cx="2356338" cy="2278820"/>
          </a:xfrm>
          <a:prstGeom prst="rect">
            <a:avLst/>
          </a:prstGeom>
          <a:noFill/>
          <a:ln>
            <a:noFill/>
          </a:ln>
        </p:spPr>
      </p:pic>
    </p:spTree>
    <p:extLst>
      <p:ext uri="{BB962C8B-B14F-4D97-AF65-F5344CB8AC3E}">
        <p14:creationId xmlns:p14="http://schemas.microsoft.com/office/powerpoint/2010/main" val="5203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277793" y="1484907"/>
            <a:ext cx="8542116" cy="319126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a:buClr>
                <a:srgbClr val="FF8700"/>
              </a:buClr>
              <a:buSzPct val="100000"/>
              <a:buFont typeface="Roboto"/>
              <a:buChar char="▸"/>
              <a:defRPr sz="3000">
                <a:solidFill>
                  <a:srgbClr val="222222"/>
                </a:solidFill>
                <a:latin typeface="Roboto"/>
                <a:ea typeface="Roboto"/>
                <a:cs typeface="Roboto"/>
                <a:sym typeface="Roboto"/>
              </a:defRPr>
            </a:lvl1pPr>
            <a:lvl2pPr>
              <a:buClr>
                <a:srgbClr val="FF8700"/>
              </a:buClr>
              <a:buSzPct val="100000"/>
              <a:buFont typeface="Roboto"/>
              <a:buChar char="▹"/>
              <a:defRPr sz="2400">
                <a:solidFill>
                  <a:srgbClr val="222222"/>
                </a:solidFill>
                <a:latin typeface="Roboto"/>
                <a:ea typeface="Roboto"/>
                <a:cs typeface="Roboto"/>
                <a:sym typeface="Roboto"/>
              </a:defRPr>
            </a:lvl2pPr>
            <a:lvl3pPr>
              <a:buClr>
                <a:srgbClr val="FF8700"/>
              </a:buClr>
              <a:buSzPct val="100000"/>
              <a:buFont typeface="Roboto"/>
              <a:buChar char="▹"/>
              <a:defRPr sz="2400">
                <a:solidFill>
                  <a:srgbClr val="222222"/>
                </a:solidFill>
                <a:latin typeface="Roboto"/>
                <a:ea typeface="Roboto"/>
                <a:cs typeface="Roboto"/>
                <a:sym typeface="Roboto"/>
              </a:defRPr>
            </a:lvl3pPr>
            <a:lvl4pPr>
              <a:buClr>
                <a:srgbClr val="FF8700"/>
              </a:buClr>
              <a:buSzPct val="100000"/>
              <a:buFont typeface="Roboto"/>
              <a:buChar char="▹"/>
              <a:defRPr sz="1800">
                <a:solidFill>
                  <a:srgbClr val="222222"/>
                </a:solidFill>
                <a:latin typeface="Roboto"/>
                <a:ea typeface="Roboto"/>
                <a:cs typeface="Roboto"/>
                <a:sym typeface="Roboto"/>
              </a:defRPr>
            </a:lvl4pPr>
            <a:lvl5pPr>
              <a:buClr>
                <a:srgbClr val="FF8700"/>
              </a:buClr>
              <a:buSzPct val="100000"/>
              <a:buFont typeface="Roboto"/>
              <a:buChar char="▹"/>
              <a:defRPr sz="1800">
                <a:solidFill>
                  <a:srgbClr val="222222"/>
                </a:solidFill>
                <a:latin typeface="Roboto"/>
                <a:ea typeface="Roboto"/>
                <a:cs typeface="Roboto"/>
                <a:sym typeface="Roboto"/>
              </a:defRPr>
            </a:lvl5pPr>
            <a:lvl6pPr>
              <a:buClr>
                <a:srgbClr val="FF8700"/>
              </a:buClr>
              <a:buSzPct val="100000"/>
              <a:buFont typeface="Roboto"/>
              <a:buChar char="▹"/>
              <a:defRPr sz="1800">
                <a:solidFill>
                  <a:srgbClr val="222222"/>
                </a:solidFill>
                <a:latin typeface="Roboto"/>
                <a:ea typeface="Roboto"/>
                <a:cs typeface="Roboto"/>
                <a:sym typeface="Roboto"/>
              </a:defRPr>
            </a:lvl6pPr>
            <a:lvl7pPr>
              <a:buClr>
                <a:srgbClr val="FF8700"/>
              </a:buClr>
              <a:buSzPct val="100000"/>
              <a:buFont typeface="Roboto"/>
              <a:buChar char="▹"/>
              <a:defRPr sz="1800">
                <a:solidFill>
                  <a:srgbClr val="222222"/>
                </a:solidFill>
                <a:latin typeface="Roboto"/>
                <a:ea typeface="Roboto"/>
                <a:cs typeface="Roboto"/>
                <a:sym typeface="Roboto"/>
              </a:defRPr>
            </a:lvl7pPr>
            <a:lvl8pPr>
              <a:buClr>
                <a:srgbClr val="FF8700"/>
              </a:buClr>
              <a:buSzPct val="100000"/>
              <a:buFont typeface="Roboto"/>
              <a:buChar char="▹"/>
              <a:defRPr sz="1800">
                <a:solidFill>
                  <a:srgbClr val="222222"/>
                </a:solidFill>
                <a:latin typeface="Roboto"/>
                <a:ea typeface="Roboto"/>
                <a:cs typeface="Roboto"/>
                <a:sym typeface="Roboto"/>
              </a:defRPr>
            </a:lvl8pPr>
            <a:lvl9pPr>
              <a:buClr>
                <a:srgbClr val="FF8700"/>
              </a:buClr>
              <a:buSzPct val="100000"/>
              <a:buFont typeface="Roboto"/>
              <a:buChar char="▹"/>
              <a:defRPr sz="1800">
                <a:solidFill>
                  <a:srgbClr val="222222"/>
                </a:solidFill>
                <a:latin typeface="Roboto"/>
                <a:ea typeface="Roboto"/>
                <a:cs typeface="Roboto"/>
                <a:sym typeface="Roboto"/>
              </a:defRPr>
            </a:lvl9pPr>
          </a:lstStyle>
          <a:p>
            <a:pPr algn="just"/>
            <a:r>
              <a:rPr lang="es-ES" sz="1800" dirty="0">
                <a:latin typeface="Segoe UI" panose="020B0502040204020203" pitchFamily="34" charset="0"/>
                <a:cs typeface="Segoe UI" panose="020B0502040204020203" pitchFamily="34" charset="0"/>
              </a:rPr>
              <a:t>En la pregunta #1 ¿Considera usted que el cumplimiento de las normativas técnicas inciden en el mejoramiento de los niveles  preparación de los gimnastas?.</a:t>
            </a:r>
          </a:p>
          <a:p>
            <a:pPr algn="just"/>
            <a:r>
              <a:rPr lang="es-ES" sz="1800" dirty="0" smtClean="0">
                <a:latin typeface="Segoe UI" panose="020B0502040204020203" pitchFamily="34" charset="0"/>
                <a:cs typeface="Segoe UI" panose="020B0502040204020203" pitchFamily="34" charset="0"/>
              </a:rPr>
              <a:t>El </a:t>
            </a:r>
            <a:r>
              <a:rPr lang="es-ES" sz="1800" dirty="0">
                <a:latin typeface="Segoe UI" panose="020B0502040204020203" pitchFamily="34" charset="0"/>
                <a:cs typeface="Segoe UI" panose="020B0502040204020203" pitchFamily="34" charset="0"/>
              </a:rPr>
              <a:t>100% coinciden  en que las normativas técnicas son de vital importancia para evaluar el nivel técnico en esta categoría, ya que esta, </a:t>
            </a:r>
            <a:r>
              <a:rPr lang="es-ES" sz="1800" dirty="0">
                <a:solidFill>
                  <a:srgbClr val="FF0000"/>
                </a:solidFill>
                <a:latin typeface="Segoe UI" panose="020B0502040204020203" pitchFamily="34" charset="0"/>
                <a:cs typeface="Segoe UI" panose="020B0502040204020203" pitchFamily="34" charset="0"/>
              </a:rPr>
              <a:t>es ante sala a la pre-selección nacional ecuatoriana</a:t>
            </a:r>
            <a:r>
              <a:rPr lang="es-ES" sz="1800" dirty="0">
                <a:latin typeface="Segoe UI" panose="020B0502040204020203" pitchFamily="34" charset="0"/>
                <a:cs typeface="Segoe UI" panose="020B0502040204020203" pitchFamily="34" charset="0"/>
              </a:rPr>
              <a:t>, y con el cumplimiento de las mismas nos  </a:t>
            </a:r>
            <a:r>
              <a:rPr lang="es-ES" sz="1800" dirty="0">
                <a:solidFill>
                  <a:srgbClr val="FF0000"/>
                </a:solidFill>
                <a:latin typeface="Segoe UI" panose="020B0502040204020203" pitchFamily="34" charset="0"/>
                <a:cs typeface="Segoe UI" panose="020B0502040204020203" pitchFamily="34" charset="0"/>
              </a:rPr>
              <a:t>posibilita</a:t>
            </a:r>
            <a:r>
              <a:rPr lang="es-ES" sz="1800" dirty="0">
                <a:latin typeface="Segoe UI" panose="020B0502040204020203" pitchFamily="34" charset="0"/>
                <a:cs typeface="Segoe UI" panose="020B0502040204020203" pitchFamily="34" charset="0"/>
              </a:rPr>
              <a:t> determinar el </a:t>
            </a:r>
            <a:r>
              <a:rPr lang="es-ES" sz="1800" dirty="0">
                <a:solidFill>
                  <a:srgbClr val="FF0000"/>
                </a:solidFill>
                <a:latin typeface="Segoe UI" panose="020B0502040204020203" pitchFamily="34" charset="0"/>
                <a:cs typeface="Segoe UI" panose="020B0502040204020203" pitchFamily="34" charset="0"/>
              </a:rPr>
              <a:t>nivel de preparación </a:t>
            </a:r>
            <a:r>
              <a:rPr lang="es-ES" sz="1800" dirty="0">
                <a:latin typeface="Segoe UI" panose="020B0502040204020203" pitchFamily="34" charset="0"/>
                <a:cs typeface="Segoe UI" panose="020B0502040204020203" pitchFamily="34" charset="0"/>
              </a:rPr>
              <a:t>que </a:t>
            </a:r>
            <a:r>
              <a:rPr lang="es-ES" sz="1800" dirty="0">
                <a:solidFill>
                  <a:srgbClr val="FF0000"/>
                </a:solidFill>
                <a:latin typeface="Segoe UI" panose="020B0502040204020203" pitchFamily="34" charset="0"/>
                <a:cs typeface="Segoe UI" panose="020B0502040204020203" pitchFamily="34" charset="0"/>
              </a:rPr>
              <a:t>alcanzan los gimnastas</a:t>
            </a:r>
            <a:r>
              <a:rPr lang="es-ES" sz="1800" dirty="0">
                <a:latin typeface="Segoe UI" panose="020B0502040204020203" pitchFamily="34" charset="0"/>
                <a:cs typeface="Segoe UI" panose="020B0502040204020203" pitchFamily="34" charset="0"/>
              </a:rPr>
              <a:t>,   de esta forma </a:t>
            </a:r>
            <a:r>
              <a:rPr lang="es-ES" sz="1800" dirty="0">
                <a:solidFill>
                  <a:srgbClr val="FF0000"/>
                </a:solidFill>
                <a:latin typeface="Segoe UI" panose="020B0502040204020203" pitchFamily="34" charset="0"/>
                <a:cs typeface="Segoe UI" panose="020B0502040204020203" pitchFamily="34" charset="0"/>
              </a:rPr>
              <a:t>elevar los niveles </a:t>
            </a:r>
            <a:r>
              <a:rPr lang="es-ES" sz="1800" dirty="0">
                <a:latin typeface="Segoe UI" panose="020B0502040204020203" pitchFamily="34" charset="0"/>
                <a:cs typeface="Segoe UI" panose="020B0502040204020203" pitchFamily="34" charset="0"/>
              </a:rPr>
              <a:t>de dificultad </a:t>
            </a:r>
            <a:r>
              <a:rPr lang="es-ES" sz="1800" dirty="0">
                <a:solidFill>
                  <a:srgbClr val="FF0000"/>
                </a:solidFill>
                <a:latin typeface="Segoe UI" panose="020B0502040204020203" pitchFamily="34" charset="0"/>
                <a:cs typeface="Segoe UI" panose="020B0502040204020203" pitchFamily="34" charset="0"/>
              </a:rPr>
              <a:t>técnica en las selecciones y en categorías superiores</a:t>
            </a:r>
            <a:r>
              <a:rPr lang="es-ES" sz="1800" dirty="0">
                <a:latin typeface="Segoe UI" panose="020B0502040204020203" pitchFamily="34" charset="0"/>
                <a:cs typeface="Segoe UI" panose="020B0502040204020203" pitchFamily="34" charset="0"/>
              </a:rPr>
              <a:t>, alcanzar </a:t>
            </a:r>
            <a:r>
              <a:rPr lang="es-ES" sz="1800" dirty="0">
                <a:solidFill>
                  <a:srgbClr val="FF0000"/>
                </a:solidFill>
                <a:latin typeface="Segoe UI" panose="020B0502040204020203" pitchFamily="34" charset="0"/>
                <a:cs typeface="Segoe UI" panose="020B0502040204020203" pitchFamily="34" charset="0"/>
              </a:rPr>
              <a:t>mejores resultados</a:t>
            </a:r>
            <a:r>
              <a:rPr lang="es-ES" sz="1800" dirty="0">
                <a:latin typeface="Segoe UI" panose="020B0502040204020203" pitchFamily="34" charset="0"/>
                <a:cs typeface="Segoe UI" panose="020B0502040204020203" pitchFamily="34" charset="0"/>
              </a:rPr>
              <a:t>. Además, el 20% también plantea que se puede  detectar </a:t>
            </a:r>
            <a:r>
              <a:rPr lang="es-ES" sz="1800" dirty="0">
                <a:solidFill>
                  <a:srgbClr val="FF0000"/>
                </a:solidFill>
                <a:latin typeface="Segoe UI" panose="020B0502040204020203" pitchFamily="34" charset="0"/>
                <a:cs typeface="Segoe UI" panose="020B0502040204020203" pitchFamily="34" charset="0"/>
              </a:rPr>
              <a:t>qué  gimnasta  reúne  las  condiciones  </a:t>
            </a:r>
            <a:r>
              <a:rPr lang="es-ES" sz="1800" dirty="0">
                <a:latin typeface="Segoe UI" panose="020B0502040204020203" pitchFamily="34" charset="0"/>
                <a:cs typeface="Segoe UI" panose="020B0502040204020203" pitchFamily="34" charset="0"/>
              </a:rPr>
              <a:t>para  </a:t>
            </a:r>
            <a:r>
              <a:rPr lang="es-ES" sz="1800" dirty="0">
                <a:solidFill>
                  <a:srgbClr val="FF0000"/>
                </a:solidFill>
                <a:latin typeface="Segoe UI" panose="020B0502040204020203" pitchFamily="34" charset="0"/>
                <a:cs typeface="Segoe UI" panose="020B0502040204020203" pitchFamily="34" charset="0"/>
              </a:rPr>
              <a:t>ser promovido  a  la preselección nacional.</a:t>
            </a:r>
          </a:p>
        </p:txBody>
      </p:sp>
      <p:sp>
        <p:nvSpPr>
          <p:cNvPr id="6"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RESULTADOS DE LA ENCUESTA OPERATIVA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978129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1. Introducción</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754" y="33498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Resultado de imagen para imagenes de gimnastas masculinos a manos lib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1815" y="2891450"/>
            <a:ext cx="3540369" cy="1752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33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243068" y="1745247"/>
            <a:ext cx="8588415" cy="280076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6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ES" sz="1800" dirty="0"/>
              <a:t>En la pregunta #2  ¿Estima  usted necesario  modificar las normativas técnicas de acuerdo a los cambios del código de puntuación?  Si ----- No   ---------. Argumente.</a:t>
            </a:r>
          </a:p>
          <a:p>
            <a:pPr>
              <a:buNone/>
            </a:pPr>
            <a:endParaRPr lang="es-ES" sz="1800" dirty="0"/>
          </a:p>
          <a:p>
            <a:r>
              <a:rPr lang="es-ES" sz="1800" dirty="0"/>
              <a:t>El 100 % de los encuestados manifestó, que sí es necesario modificar las pruebas ya que estas deben estar acorde a los cambios y modificaciones de las </a:t>
            </a:r>
            <a:r>
              <a:rPr lang="es-ES" sz="1800" dirty="0">
                <a:solidFill>
                  <a:srgbClr val="FF0000"/>
                </a:solidFill>
              </a:rPr>
              <a:t>reglamentaciones del deporte </a:t>
            </a:r>
            <a:r>
              <a:rPr lang="es-ES" sz="1800" dirty="0"/>
              <a:t>para poder cumplir con las mismas, </a:t>
            </a:r>
            <a:r>
              <a:rPr lang="es-ES" sz="1800" dirty="0">
                <a:solidFill>
                  <a:srgbClr val="FF0000"/>
                </a:solidFill>
              </a:rPr>
              <a:t>y elevar el rigor técnico</a:t>
            </a:r>
            <a:r>
              <a:rPr lang="es-ES" sz="1800" dirty="0"/>
              <a:t> </a:t>
            </a:r>
            <a:r>
              <a:rPr lang="es-ES" sz="1800" dirty="0">
                <a:sym typeface="Roboto"/>
              </a:rPr>
              <a:t>de</a:t>
            </a:r>
            <a:r>
              <a:rPr lang="es-ES" sz="1800" dirty="0"/>
              <a:t> las selecciones de nuestros gimnastas, obteniendo así resultados </a:t>
            </a:r>
            <a:r>
              <a:rPr lang="es-ES" sz="1800" dirty="0">
                <a:solidFill>
                  <a:srgbClr val="FF0000"/>
                </a:solidFill>
              </a:rPr>
              <a:t>sobresalientes</a:t>
            </a:r>
            <a:r>
              <a:rPr lang="es-ES" sz="1800" dirty="0"/>
              <a:t> en las competencias </a:t>
            </a:r>
            <a:r>
              <a:rPr lang="es-ES" sz="1800" dirty="0">
                <a:solidFill>
                  <a:srgbClr val="FF0000"/>
                </a:solidFill>
              </a:rPr>
              <a:t>donde participen</a:t>
            </a:r>
            <a:r>
              <a:rPr lang="es-ES" sz="1800" dirty="0"/>
              <a:t>.</a:t>
            </a:r>
          </a:p>
        </p:txBody>
      </p:sp>
      <p:sp>
        <p:nvSpPr>
          <p:cNvPr id="5"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
        <p:nvSpPr>
          <p:cNvPr id="7"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RESULTADOS DE LA ENCUESTA OPERATIVA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9322659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324091" y="1874075"/>
            <a:ext cx="8252749" cy="230832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6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ES" sz="1800" dirty="0">
                <a:latin typeface="Segoe UI" panose="020B0502040204020203" pitchFamily="34" charset="0"/>
                <a:cs typeface="Segoe UI" panose="020B0502040204020203" pitchFamily="34" charset="0"/>
              </a:rPr>
              <a:t>En la pregunta ·#3  ¿Las normativas  técnicas actuales responden a las exigencias o línea de trabajo que tiene la Gimnasia Artística en estos tiempos?</a:t>
            </a:r>
          </a:p>
          <a:p>
            <a:pPr>
              <a:buNone/>
            </a:pPr>
            <a:endParaRPr lang="es-ES" sz="1800" dirty="0">
              <a:latin typeface="Segoe UI" panose="020B0502040204020203" pitchFamily="34" charset="0"/>
              <a:cs typeface="Segoe UI" panose="020B0502040204020203" pitchFamily="34" charset="0"/>
            </a:endParaRPr>
          </a:p>
          <a:p>
            <a:r>
              <a:rPr lang="es-ES" sz="1800" dirty="0">
                <a:latin typeface="Segoe UI" panose="020B0502040204020203" pitchFamily="34" charset="0"/>
                <a:cs typeface="Segoe UI" panose="020B0502040204020203" pitchFamily="34" charset="0"/>
              </a:rPr>
              <a:t>El 100% manifiestan que sí responden a las exigencias actuales ya que se </a:t>
            </a:r>
            <a:r>
              <a:rPr lang="es-ES" sz="1800" dirty="0">
                <a:solidFill>
                  <a:srgbClr val="FF0000"/>
                </a:solidFill>
                <a:latin typeface="Segoe UI" panose="020B0502040204020203" pitchFamily="34" charset="0"/>
                <a:cs typeface="Segoe UI" panose="020B0502040204020203" pitchFamily="34" charset="0"/>
              </a:rPr>
              <a:t>adecuaron</a:t>
            </a:r>
            <a:r>
              <a:rPr lang="es-ES" sz="1800" dirty="0">
                <a:latin typeface="Segoe UI" panose="020B0502040204020203" pitchFamily="34" charset="0"/>
                <a:cs typeface="Segoe UI" panose="020B0502040204020203" pitchFamily="34" charset="0"/>
              </a:rPr>
              <a:t> según la nueva </a:t>
            </a:r>
            <a:r>
              <a:rPr lang="es-ES" sz="1800" dirty="0">
                <a:solidFill>
                  <a:srgbClr val="FF0000"/>
                </a:solidFill>
                <a:latin typeface="Segoe UI" panose="020B0502040204020203" pitchFamily="34" charset="0"/>
                <a:cs typeface="Segoe UI" panose="020B0502040204020203" pitchFamily="34" charset="0"/>
              </a:rPr>
              <a:t>reglamentación vigente </a:t>
            </a:r>
            <a:r>
              <a:rPr lang="es-ES" sz="1800" dirty="0">
                <a:latin typeface="Segoe UI" panose="020B0502040204020203" pitchFamily="34" charset="0"/>
                <a:cs typeface="Segoe UI" panose="020B0502040204020203" pitchFamily="34" charset="0"/>
              </a:rPr>
              <a:t>en el deporte y la preparación </a:t>
            </a:r>
            <a:r>
              <a:rPr lang="es-ES" sz="1800" dirty="0">
                <a:solidFill>
                  <a:srgbClr val="FF0000"/>
                </a:solidFill>
                <a:latin typeface="Segoe UI" panose="020B0502040204020203" pitchFamily="34" charset="0"/>
                <a:cs typeface="Segoe UI" panose="020B0502040204020203" pitchFamily="34" charset="0"/>
              </a:rPr>
              <a:t>está encaminada al logro del cumplimiento de las mismas</a:t>
            </a:r>
            <a:r>
              <a:rPr lang="es-ES" sz="1800" dirty="0">
                <a:latin typeface="Segoe UI" panose="020B0502040204020203" pitchFamily="34" charset="0"/>
                <a:cs typeface="Segoe UI" panose="020B0502040204020203" pitchFamily="34" charset="0"/>
              </a:rPr>
              <a:t>.</a:t>
            </a:r>
          </a:p>
          <a:p>
            <a:pPr>
              <a:buNone/>
            </a:pPr>
            <a:endParaRPr lang="es-ES" sz="1800" dirty="0">
              <a:latin typeface="Segoe UI" panose="020B0502040204020203" pitchFamily="34" charset="0"/>
              <a:cs typeface="Segoe UI" panose="020B0502040204020203" pitchFamily="34" charset="0"/>
            </a:endParaRPr>
          </a:p>
        </p:txBody>
      </p:sp>
      <p:sp>
        <p:nvSpPr>
          <p:cNvPr id="5"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
        <p:nvSpPr>
          <p:cNvPr id="7"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RESULTADOS DE LA ENCUESTA OPERATIVA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63189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0" y="1491688"/>
            <a:ext cx="9029700" cy="369332"/>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pPr algn="ctr"/>
            <a:r>
              <a:rPr lang="es-CO" b="1" dirty="0" smtClean="0">
                <a:latin typeface="Segoe UI" panose="020B0502040204020203" pitchFamily="34" charset="0"/>
                <a:cs typeface="Segoe UI" panose="020B0502040204020203" pitchFamily="34" charset="0"/>
              </a:rPr>
              <a:t>PUNTAJE INDIVIDUAL EN LAS NORMATIVAS ESTUDIADAS. PRIMER TEST</a:t>
            </a:r>
            <a:endParaRPr lang="es-CO" b="1" dirty="0">
              <a:latin typeface="Segoe UI" panose="020B0502040204020203" pitchFamily="34" charset="0"/>
              <a:cs typeface="Segoe UI" panose="020B0502040204020203" pitchFamily="34" charset="0"/>
            </a:endParaRPr>
          </a:p>
        </p:txBody>
      </p:sp>
      <p:pic>
        <p:nvPicPr>
          <p:cNvPr id="297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0489" y="1861020"/>
            <a:ext cx="4244579" cy="141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0" y="3112319"/>
            <a:ext cx="9029700" cy="1691176"/>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6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CO" sz="1100" dirty="0">
                <a:latin typeface="Segoe UI" panose="020B0502040204020203" pitchFamily="34" charset="0"/>
                <a:cs typeface="Segoe UI" panose="020B0502040204020203" pitchFamily="34" charset="0"/>
              </a:rPr>
              <a:t>El prestes estableció un promedio en cada normativa estudiada, siendo en la mayoría de ellos menor que dos puntos, lo que equivaldría a una calidad técnica de ejecución con mala definición o peor, según se estableció con los parámetros dispuestos en la tabla 1. Por ejemplo: en la normativa 1 (N1) solo se alcanzó 2 puntos como promedio, siendo este el valor más alto en puntaje, por lo cual se estableció  un </a:t>
            </a:r>
            <a:r>
              <a:rPr lang="es-CO" sz="1100" dirty="0" err="1">
                <a:latin typeface="Segoe UI" panose="020B0502040204020203" pitchFamily="34" charset="0"/>
                <a:cs typeface="Segoe UI" panose="020B0502040204020203" pitchFamily="34" charset="0"/>
              </a:rPr>
              <a:t>Courbet</a:t>
            </a:r>
            <a:r>
              <a:rPr lang="es-CO" sz="1100" dirty="0">
                <a:latin typeface="Segoe UI" panose="020B0502040204020203" pitchFamily="34" charset="0"/>
                <a:cs typeface="Segoe UI" panose="020B0502040204020203" pitchFamily="34" charset="0"/>
              </a:rPr>
              <a:t> tres </a:t>
            </a:r>
            <a:r>
              <a:rPr lang="es-CO" sz="1100" dirty="0" err="1">
                <a:latin typeface="Segoe UI" panose="020B0502040204020203" pitchFamily="34" charset="0"/>
                <a:cs typeface="Segoe UI" panose="020B0502040204020203" pitchFamily="34" charset="0"/>
              </a:rPr>
              <a:t>flics</a:t>
            </a:r>
            <a:r>
              <a:rPr lang="es-CO" sz="1100" dirty="0">
                <a:latin typeface="Segoe UI" panose="020B0502040204020203" pitchFamily="34" charset="0"/>
                <a:cs typeface="Segoe UI" panose="020B0502040204020203" pitchFamily="34" charset="0"/>
              </a:rPr>
              <a:t> de espalda a mortal extendido ejecutado pero con mala definición (2 puntos). Por otra parte, el </a:t>
            </a:r>
            <a:r>
              <a:rPr lang="es-CO" sz="1100" dirty="0" err="1">
                <a:latin typeface="Segoe UI" panose="020B0502040204020203" pitchFamily="34" charset="0"/>
                <a:cs typeface="Segoe UI" panose="020B0502040204020203" pitchFamily="34" charset="0"/>
              </a:rPr>
              <a:t>Rondof</a:t>
            </a:r>
            <a:r>
              <a:rPr lang="es-CO" sz="1100" dirty="0">
                <a:latin typeface="Segoe UI" panose="020B0502040204020203" pitchFamily="34" charset="0"/>
                <a:cs typeface="Segoe UI" panose="020B0502040204020203" pitchFamily="34" charset="0"/>
              </a:rPr>
              <a:t> </a:t>
            </a:r>
            <a:r>
              <a:rPr lang="es-CO" sz="1100" dirty="0" err="1">
                <a:latin typeface="Segoe UI" panose="020B0502040204020203" pitchFamily="34" charset="0"/>
                <a:cs typeface="Segoe UI" panose="020B0502040204020203" pitchFamily="34" charset="0"/>
              </a:rPr>
              <a:t>flic</a:t>
            </a:r>
            <a:r>
              <a:rPr lang="es-CO" sz="1100" dirty="0">
                <a:latin typeface="Segoe UI" panose="020B0502040204020203" pitchFamily="34" charset="0"/>
                <a:cs typeface="Segoe UI" panose="020B0502040204020203" pitchFamily="34" charset="0"/>
              </a:rPr>
              <a:t> con doble giro (N2) determinó una media de 1,6 puntos (1 punto), el </a:t>
            </a:r>
            <a:r>
              <a:rPr lang="es-CO" sz="1100" dirty="0" err="1">
                <a:latin typeface="Segoe UI" panose="020B0502040204020203" pitchFamily="34" charset="0"/>
                <a:cs typeface="Segoe UI" panose="020B0502040204020203" pitchFamily="34" charset="0"/>
              </a:rPr>
              <a:t>Flic</a:t>
            </a:r>
            <a:r>
              <a:rPr lang="es-CO" sz="1100" dirty="0">
                <a:latin typeface="Segoe UI" panose="020B0502040204020203" pitchFamily="34" charset="0"/>
                <a:cs typeface="Segoe UI" panose="020B0502040204020203" pitchFamily="34" charset="0"/>
              </a:rPr>
              <a:t> de frente full de frente (N3) con una media o promedio de 0,6 puntos, los dos mortales extendidos de frente seguidos (N4) obtuvo un promedio de 0,7 (menos de un punto), el </a:t>
            </a:r>
            <a:r>
              <a:rPr lang="es-CO" sz="1100" dirty="0" err="1">
                <a:latin typeface="Segoe UI" panose="020B0502040204020203" pitchFamily="34" charset="0"/>
                <a:cs typeface="Segoe UI" panose="020B0502040204020203" pitchFamily="34" charset="0"/>
              </a:rPr>
              <a:t>Rondof</a:t>
            </a:r>
            <a:r>
              <a:rPr lang="es-CO" sz="1100" dirty="0">
                <a:latin typeface="Segoe UI" panose="020B0502040204020203" pitchFamily="34" charset="0"/>
                <a:cs typeface="Segoe UI" panose="020B0502040204020203" pitchFamily="34" charset="0"/>
              </a:rPr>
              <a:t> </a:t>
            </a:r>
            <a:r>
              <a:rPr lang="es-CO" sz="1100" dirty="0" err="1">
                <a:latin typeface="Segoe UI" panose="020B0502040204020203" pitchFamily="34" charset="0"/>
                <a:cs typeface="Segoe UI" panose="020B0502040204020203" pitchFamily="34" charset="0"/>
              </a:rPr>
              <a:t>flic</a:t>
            </a:r>
            <a:r>
              <a:rPr lang="es-CO" sz="1100" dirty="0">
                <a:latin typeface="Segoe UI" panose="020B0502040204020203" pitchFamily="34" charset="0"/>
                <a:cs typeface="Segoe UI" panose="020B0502040204020203" pitchFamily="34" charset="0"/>
              </a:rPr>
              <a:t> doble mortal agrupado (N5) con un promedio de 0,4, el elemento D acrobático con un promedio de 0,4 (N6) y el elemento C no acrobático con un promedio de 1,7 (N7). Por otra parte, en la normativa número 8 (N8: Cinco molinos en el piso) se estableció un promedio en la evaluación de 1,3, mientras que en las dos últimas normativas (N9: Cuatro Thomas; N10: Molinos con rusas a  </a:t>
            </a:r>
            <a:r>
              <a:rPr lang="es-CO" sz="1100" dirty="0" smtClean="0">
                <a:latin typeface="Segoe UI" panose="020B0502040204020203" pitchFamily="34" charset="0"/>
                <a:cs typeface="Segoe UI" panose="020B0502040204020203" pitchFamily="34" charset="0"/>
              </a:rPr>
              <a:t>180 </a:t>
            </a:r>
            <a:r>
              <a:rPr lang="es-CO" sz="1100" dirty="0">
                <a:latin typeface="Segoe UI" panose="020B0502040204020203" pitchFamily="34" charset="0"/>
                <a:cs typeface="Segoe UI" panose="020B0502040204020203" pitchFamily="34" charset="0"/>
              </a:rPr>
              <a:t>grados) no se obtuvo una puntuación al ser está del todo deficiente.</a:t>
            </a:r>
            <a:r>
              <a:rPr lang="es-ES" sz="1100" dirty="0">
                <a:latin typeface="Segoe UI" panose="020B0502040204020203" pitchFamily="34" charset="0"/>
                <a:cs typeface="Segoe UI" panose="020B0502040204020203" pitchFamily="34" charset="0"/>
              </a:rPr>
              <a:t> </a:t>
            </a:r>
          </a:p>
        </p:txBody>
      </p:sp>
      <p:sp>
        <p:nvSpPr>
          <p:cNvPr id="6"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Segoe UI" panose="020B0502040204020203" pitchFamily="34" charset="0"/>
                <a:cs typeface="Segoe UI" panose="020B0502040204020203" pitchFamily="34" charset="0"/>
              </a:rPr>
              <a:t>LIC. JAIRO NAVARRETE MONTENEGRO</a:t>
            </a:r>
            <a:endParaRPr lang="es-ES" altLang="es-ES" sz="900" dirty="0">
              <a:solidFill>
                <a:srgbClr val="FFFFFF"/>
              </a:solidFill>
              <a:latin typeface="Segoe UI" panose="020B0502040204020203" pitchFamily="34" charset="0"/>
              <a:cs typeface="Segoe UI" panose="020B0502040204020203" pitchFamily="34" charset="0"/>
            </a:endParaRPr>
          </a:p>
        </p:txBody>
      </p:sp>
      <p:sp>
        <p:nvSpPr>
          <p:cNvPr id="9"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RESULTADOS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229714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5747" y="1610802"/>
            <a:ext cx="9028251" cy="380043"/>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pPr algn="ctr"/>
            <a:r>
              <a:rPr lang="es-CO" b="1" dirty="0" smtClean="0">
                <a:latin typeface="Segoe UI" panose="020B0502040204020203" pitchFamily="34" charset="0"/>
                <a:cs typeface="Segoe UI" panose="020B0502040204020203" pitchFamily="34" charset="0"/>
              </a:rPr>
              <a:t>PUNTAJE INDIVIDUAL EN LAS NORMATIVAS ESTUDIADAS. SEGUNDO TEST</a:t>
            </a:r>
            <a:endParaRPr lang="es-CO" b="1" dirty="0">
              <a:latin typeface="Segoe UI" panose="020B0502040204020203" pitchFamily="34" charset="0"/>
              <a:cs typeface="Segoe UI" panose="020B0502040204020203" pitchFamily="34" charset="0"/>
            </a:endParaRPr>
          </a:p>
        </p:txBody>
      </p:sp>
      <p:sp>
        <p:nvSpPr>
          <p:cNvPr id="10" name="9 CuadroTexto"/>
          <p:cNvSpPr txBox="1"/>
          <p:nvPr/>
        </p:nvSpPr>
        <p:spPr>
          <a:xfrm>
            <a:off x="0" y="3742037"/>
            <a:ext cx="9143999" cy="99201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2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CO" sz="1100" dirty="0">
                <a:latin typeface="Segoe UI" panose="020B0502040204020203" pitchFamily="34" charset="0"/>
                <a:cs typeface="Segoe UI" panose="020B0502040204020203" pitchFamily="34" charset="0"/>
              </a:rPr>
              <a:t>La evaluación de la tabla anterior estableció, a grande rasgos, para el caso de la normativa uno, 2,9 puntos como promedio, para la norma dos se estableció 2,7 puntos como promedio, para la norma tres se estableció 1,6 puntos como promedio, para la norma cuatro se estableció 2,1 como promedio, para la norma cinco se estableció 1,3 puntos como promedio, para la norma seis se estableció 1,4 puntos como promedio, para la norma siete se estableció 3 puntos como promedio, para la norma ocho se estableció 2,4 puntos como promedio en la evaluación técnica, y para las normas nueve o diez se estableció 0,1 puntos y 0,6 puntos como promedios respectivamente. </a:t>
            </a:r>
            <a:endParaRPr lang="es-ES" sz="1100" dirty="0">
              <a:latin typeface="Segoe UI" panose="020B0502040204020203" pitchFamily="34" charset="0"/>
              <a:cs typeface="Segoe UI" panose="020B0502040204020203" pitchFamily="34" charset="0"/>
            </a:endParaRPr>
          </a:p>
        </p:txBody>
      </p:sp>
      <p:pic>
        <p:nvPicPr>
          <p:cNvPr id="307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271" y="2041555"/>
            <a:ext cx="5518714" cy="1837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Segoe UI" panose="020B0502040204020203" pitchFamily="34" charset="0"/>
                <a:cs typeface="Segoe UI" panose="020B0502040204020203" pitchFamily="34" charset="0"/>
              </a:rPr>
              <a:t>LIC. JAIRO NAVARRETE MONTENEGRO</a:t>
            </a:r>
            <a:endParaRPr lang="es-ES" altLang="es-ES" sz="900" dirty="0">
              <a:solidFill>
                <a:srgbClr val="FFFFFF"/>
              </a:solidFill>
              <a:latin typeface="Segoe UI" panose="020B0502040204020203" pitchFamily="34" charset="0"/>
              <a:cs typeface="Segoe UI" panose="020B0502040204020203" pitchFamily="34" charset="0"/>
            </a:endParaRPr>
          </a:p>
        </p:txBody>
      </p:sp>
      <p:sp>
        <p:nvSpPr>
          <p:cNvPr id="9"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RESULTADOS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2029098"/>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11255" y="1528291"/>
            <a:ext cx="9032745" cy="489393"/>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pPr algn="ctr"/>
            <a:r>
              <a:rPr lang="es-CO" b="1" dirty="0" smtClean="0">
                <a:latin typeface="Segoe UI" panose="020B0502040204020203" pitchFamily="34" charset="0"/>
                <a:cs typeface="Segoe UI" panose="020B0502040204020203" pitchFamily="34" charset="0"/>
              </a:rPr>
              <a:t>PUNTAJE INDIVIDUAL EN LAS NORMATIVAS ESTUDIADAS. TERCER TEST</a:t>
            </a:r>
            <a:endParaRPr lang="es-CO" b="1" dirty="0">
              <a:latin typeface="Segoe UI" panose="020B0502040204020203" pitchFamily="34" charset="0"/>
              <a:cs typeface="Segoe UI" panose="020B0502040204020203" pitchFamily="34" charset="0"/>
            </a:endParaRPr>
          </a:p>
        </p:txBody>
      </p:sp>
      <p:sp>
        <p:nvSpPr>
          <p:cNvPr id="10" name="9 CuadroTexto"/>
          <p:cNvSpPr txBox="1"/>
          <p:nvPr/>
        </p:nvSpPr>
        <p:spPr>
          <a:xfrm>
            <a:off x="92597" y="3400652"/>
            <a:ext cx="8924081" cy="145133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2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CO" dirty="0">
                <a:latin typeface="Segoe UI" panose="020B0502040204020203" pitchFamily="34" charset="0"/>
                <a:cs typeface="Segoe UI" panose="020B0502040204020203" pitchFamily="34" charset="0"/>
              </a:rPr>
              <a:t>Los promedios establecidos en las 10 normativas, evidenciaron evaluaciones mayores de tres puntos en las normativas uno (3,7), dos (3,9), cuatro (3,3), y siete (4) puntos, y menores de tres puntos en las normativas restantes, siendo las peores normativas las que se establecieron en un promedio inferior a dos puntos, para el caso que se establece las normativas nueve (N9: 1,3 puntos; Cuatro Thomas. Tijeras que se realizan elevando el más vertical posible las piernas) y la normativa  diez (N10: 1,7 puntos; Molinos con rusas </a:t>
            </a:r>
            <a:r>
              <a:rPr lang="es-CO">
                <a:latin typeface="Segoe UI" panose="020B0502040204020203" pitchFamily="34" charset="0"/>
                <a:cs typeface="Segoe UI" panose="020B0502040204020203" pitchFamily="34" charset="0"/>
              </a:rPr>
              <a:t>a </a:t>
            </a:r>
            <a:r>
              <a:rPr lang="es-CO" smtClean="0">
                <a:latin typeface="Segoe UI" panose="020B0502040204020203" pitchFamily="34" charset="0"/>
                <a:cs typeface="Segoe UI" panose="020B0502040204020203" pitchFamily="34" charset="0"/>
              </a:rPr>
              <a:t>180 </a:t>
            </a:r>
            <a:r>
              <a:rPr lang="es-CO" dirty="0">
                <a:latin typeface="Segoe UI" panose="020B0502040204020203" pitchFamily="34" charset="0"/>
                <a:cs typeface="Segoe UI" panose="020B0502040204020203" pitchFamily="34" charset="0"/>
              </a:rPr>
              <a:t>grados). Lo anterior infiere que se ha cumplido el objetivo en algunas normativas y en otras no, aunque se pudo establecer crecimientos dado el incremento en los puntajes cualitativos en las evaluaciones de todas las normativas.</a:t>
            </a:r>
          </a:p>
          <a:p>
            <a:endParaRPr lang="es-ES" dirty="0">
              <a:latin typeface="Segoe UI" panose="020B0502040204020203" pitchFamily="34" charset="0"/>
              <a:cs typeface="Segoe UI" panose="020B0502040204020203" pitchFamily="34" charset="0"/>
            </a:endParaRPr>
          </a:p>
        </p:txBody>
      </p:sp>
      <p:pic>
        <p:nvPicPr>
          <p:cNvPr id="317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643" y="2087135"/>
            <a:ext cx="4244579" cy="141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Segoe UI" panose="020B0502040204020203" pitchFamily="34" charset="0"/>
                <a:cs typeface="Segoe UI" panose="020B0502040204020203" pitchFamily="34" charset="0"/>
              </a:rPr>
              <a:t>LIC. JAIRO NAVARRETE MONTENEGRO</a:t>
            </a:r>
            <a:endParaRPr lang="es-ES" altLang="es-ES" sz="900" dirty="0">
              <a:solidFill>
                <a:srgbClr val="FFFFFF"/>
              </a:solidFill>
              <a:latin typeface="Segoe UI" panose="020B0502040204020203" pitchFamily="34" charset="0"/>
              <a:cs typeface="Segoe UI" panose="020B0502040204020203" pitchFamily="34" charset="0"/>
            </a:endParaRPr>
          </a:p>
        </p:txBody>
      </p:sp>
      <p:sp>
        <p:nvSpPr>
          <p:cNvPr id="9"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RESULTADOS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44124570"/>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0" y="1505668"/>
            <a:ext cx="9144000" cy="39258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1800">
                <a:solidFill>
                  <a:schemeClr val="tx1"/>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pPr algn="ctr"/>
            <a:r>
              <a:rPr lang="es-CO" b="1" dirty="0" smtClean="0">
                <a:latin typeface="Segoe UI" panose="020B0502040204020203" pitchFamily="34" charset="0"/>
                <a:cs typeface="Segoe UI" panose="020B0502040204020203" pitchFamily="34" charset="0"/>
              </a:rPr>
              <a:t>PUNTAJE INDIVIDUAL EN LAS NORMATIVAS ESTUDIADAS. TERCER TEST</a:t>
            </a:r>
            <a:endParaRPr lang="es-CO" b="1" dirty="0">
              <a:latin typeface="Segoe UI" panose="020B0502040204020203" pitchFamily="34" charset="0"/>
              <a:cs typeface="Segoe UI" panose="020B0502040204020203" pitchFamily="34" charset="0"/>
            </a:endParaRPr>
          </a:p>
        </p:txBody>
      </p:sp>
      <p:sp>
        <p:nvSpPr>
          <p:cNvPr id="10" name="9 CuadroTexto"/>
          <p:cNvSpPr txBox="1"/>
          <p:nvPr/>
        </p:nvSpPr>
        <p:spPr>
          <a:xfrm>
            <a:off x="2433919" y="2638738"/>
            <a:ext cx="5888278" cy="120032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2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r>
              <a:rPr lang="es-ES" dirty="0">
                <a:latin typeface="Segoe UI" panose="020B0502040204020203" pitchFamily="34" charset="0"/>
                <a:cs typeface="Segoe UI" panose="020B0502040204020203" pitchFamily="34" charset="0"/>
              </a:rPr>
              <a:t>La Prueba de Friedman determinó la existencia de diferencias significativas (p=0,002), siendo el mejor rango promedio el establecido en la tercera prueba o test (2,93), seguido de la segunda prueba y primera respectivamente (1,93 y 1,14). Lo anterior infiere una evolución consecutiva del rendimiento técnico evaluado a medida que se fue implementando la propuesta de mejora. </a:t>
            </a:r>
          </a:p>
        </p:txBody>
      </p:sp>
      <p:pic>
        <p:nvPicPr>
          <p:cNvPr id="3277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63871"/>
          <a:stretch/>
        </p:blipFill>
        <p:spPr bwMode="auto">
          <a:xfrm>
            <a:off x="209962" y="1748392"/>
            <a:ext cx="2013995" cy="2915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Segoe UI" panose="020B0502040204020203" pitchFamily="34" charset="0"/>
                <a:cs typeface="Segoe UI" panose="020B0502040204020203" pitchFamily="34" charset="0"/>
              </a:rPr>
              <a:t>LIC. JAIRO NAVARRETE MONTENEGRO</a:t>
            </a:r>
            <a:endParaRPr lang="es-ES" altLang="es-ES" sz="900" dirty="0">
              <a:solidFill>
                <a:srgbClr val="FFFFFF"/>
              </a:solidFill>
              <a:latin typeface="Segoe UI" panose="020B0502040204020203" pitchFamily="34" charset="0"/>
              <a:cs typeface="Segoe UI" panose="020B0502040204020203" pitchFamily="34" charset="0"/>
            </a:endParaRPr>
          </a:p>
        </p:txBody>
      </p:sp>
      <p:sp>
        <p:nvSpPr>
          <p:cNvPr id="9"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RESULTADOS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22056766"/>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9. Conclusiones </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10" y="304158"/>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3" descr="Resultado de imagen para varios gimnasia artistica motivacional masculino"/>
          <p:cNvPicPr/>
          <p:nvPr/>
        </p:nvPicPr>
        <p:blipFill>
          <a:blip r:embed="rId4">
            <a:extLst>
              <a:ext uri="{28A0092B-C50C-407E-A947-70E740481C1C}">
                <a14:useLocalDpi xmlns:a14="http://schemas.microsoft.com/office/drawing/2010/main" val="0"/>
              </a:ext>
            </a:extLst>
          </a:blip>
          <a:srcRect/>
          <a:stretch>
            <a:fillRect/>
          </a:stretch>
        </p:blipFill>
        <p:spPr bwMode="auto">
          <a:xfrm>
            <a:off x="3484257" y="2921813"/>
            <a:ext cx="2965425" cy="1798029"/>
          </a:xfrm>
          <a:prstGeom prst="rect">
            <a:avLst/>
          </a:prstGeom>
          <a:noFill/>
          <a:ln>
            <a:noFill/>
          </a:ln>
        </p:spPr>
      </p:pic>
    </p:spTree>
    <p:extLst>
      <p:ext uri="{BB962C8B-B14F-4D97-AF65-F5344CB8AC3E}">
        <p14:creationId xmlns:p14="http://schemas.microsoft.com/office/powerpoint/2010/main" val="30773449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CuadroTexto"/>
          <p:cNvSpPr txBox="1"/>
          <p:nvPr/>
        </p:nvSpPr>
        <p:spPr>
          <a:xfrm>
            <a:off x="3472942" y="605700"/>
            <a:ext cx="2667140" cy="461665"/>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a:buClr>
                <a:srgbClr val="FFFFFF"/>
              </a:buClr>
              <a:buSzPct val="100000"/>
              <a:buFont typeface="Dosis"/>
              <a:defRPr sz="2400">
                <a:solidFill>
                  <a:srgbClr val="FFFFFF"/>
                </a:solidFill>
                <a:latin typeface="Dosis"/>
                <a:ea typeface="Dosis"/>
                <a:cs typeface="Dosis"/>
                <a:sym typeface="Dosis"/>
              </a:defRPr>
            </a:lvl1pPr>
            <a:lvl2pPr>
              <a:buClr>
                <a:srgbClr val="FFFFFF"/>
              </a:buClr>
              <a:buSzPct val="100000"/>
              <a:buFont typeface="Dosis"/>
              <a:defRPr sz="2400">
                <a:solidFill>
                  <a:srgbClr val="FFFFFF"/>
                </a:solidFill>
                <a:latin typeface="Dosis"/>
                <a:ea typeface="Dosis"/>
                <a:cs typeface="Dosis"/>
                <a:sym typeface="Dosis"/>
              </a:defRPr>
            </a:lvl2pPr>
            <a:lvl3pPr>
              <a:buClr>
                <a:srgbClr val="FFFFFF"/>
              </a:buClr>
              <a:buSzPct val="100000"/>
              <a:buFont typeface="Dosis"/>
              <a:defRPr sz="2400">
                <a:solidFill>
                  <a:srgbClr val="FFFFFF"/>
                </a:solidFill>
                <a:latin typeface="Dosis"/>
                <a:ea typeface="Dosis"/>
                <a:cs typeface="Dosis"/>
                <a:sym typeface="Dosis"/>
              </a:defRPr>
            </a:lvl3pPr>
            <a:lvl4pPr>
              <a:buClr>
                <a:srgbClr val="FFFFFF"/>
              </a:buClr>
              <a:buSzPct val="100000"/>
              <a:buFont typeface="Dosis"/>
              <a:defRPr sz="2400">
                <a:solidFill>
                  <a:srgbClr val="FFFFFF"/>
                </a:solidFill>
                <a:latin typeface="Dosis"/>
                <a:ea typeface="Dosis"/>
                <a:cs typeface="Dosis"/>
                <a:sym typeface="Dosis"/>
              </a:defRPr>
            </a:lvl4pPr>
            <a:lvl5pPr>
              <a:buClr>
                <a:srgbClr val="FFFFFF"/>
              </a:buClr>
              <a:buSzPct val="100000"/>
              <a:buFont typeface="Dosis"/>
              <a:defRPr sz="2400">
                <a:solidFill>
                  <a:srgbClr val="FFFFFF"/>
                </a:solidFill>
                <a:latin typeface="Dosis"/>
                <a:ea typeface="Dosis"/>
                <a:cs typeface="Dosis"/>
                <a:sym typeface="Dosis"/>
              </a:defRPr>
            </a:lvl5pPr>
            <a:lvl6pPr>
              <a:buClr>
                <a:srgbClr val="FFFFFF"/>
              </a:buClr>
              <a:buSzPct val="100000"/>
              <a:buFont typeface="Dosis"/>
              <a:defRPr sz="2400">
                <a:solidFill>
                  <a:srgbClr val="FFFFFF"/>
                </a:solidFill>
                <a:latin typeface="Dosis"/>
                <a:ea typeface="Dosis"/>
                <a:cs typeface="Dosis"/>
                <a:sym typeface="Dosis"/>
              </a:defRPr>
            </a:lvl6pPr>
            <a:lvl7pPr>
              <a:buClr>
                <a:srgbClr val="FFFFFF"/>
              </a:buClr>
              <a:buSzPct val="100000"/>
              <a:buFont typeface="Dosis"/>
              <a:defRPr sz="2400">
                <a:solidFill>
                  <a:srgbClr val="FFFFFF"/>
                </a:solidFill>
                <a:latin typeface="Dosis"/>
                <a:ea typeface="Dosis"/>
                <a:cs typeface="Dosis"/>
                <a:sym typeface="Dosis"/>
              </a:defRPr>
            </a:lvl7pPr>
            <a:lvl8pPr>
              <a:buClr>
                <a:srgbClr val="FFFFFF"/>
              </a:buClr>
              <a:buSzPct val="100000"/>
              <a:buFont typeface="Dosis"/>
              <a:defRPr sz="2400">
                <a:solidFill>
                  <a:srgbClr val="FFFFFF"/>
                </a:solidFill>
                <a:latin typeface="Dosis"/>
                <a:ea typeface="Dosis"/>
                <a:cs typeface="Dosis"/>
                <a:sym typeface="Dosis"/>
              </a:defRPr>
            </a:lvl8pPr>
            <a:lvl9pPr>
              <a:buClr>
                <a:srgbClr val="FFFFFF"/>
              </a:buClr>
              <a:buSzPct val="100000"/>
              <a:buFont typeface="Dosis"/>
              <a:defRPr sz="2400">
                <a:solidFill>
                  <a:srgbClr val="FFFFFF"/>
                </a:solidFill>
                <a:latin typeface="Dosis"/>
                <a:ea typeface="Dosis"/>
                <a:cs typeface="Dosis"/>
                <a:sym typeface="Dosis"/>
              </a:defRPr>
            </a:lvl9pPr>
          </a:lstStyle>
          <a:p>
            <a:r>
              <a:rPr lang="es-CO" dirty="0" smtClean="0"/>
              <a:t>CONCLUSIONES</a:t>
            </a:r>
            <a:endParaRPr lang="es-ES_tradnl" dirty="0"/>
          </a:p>
        </p:txBody>
      </p:sp>
      <p:sp>
        <p:nvSpPr>
          <p:cNvPr id="8" name="7 CuadroTexto"/>
          <p:cNvSpPr txBox="1"/>
          <p:nvPr/>
        </p:nvSpPr>
        <p:spPr>
          <a:xfrm>
            <a:off x="185196" y="1246703"/>
            <a:ext cx="8762034" cy="3371596"/>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200">
                <a:solidFill>
                  <a:srgbClr val="222222"/>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marL="342900" indent="-342900">
              <a:buFont typeface="+mj-lt"/>
              <a:buAutoNum type="arabicPeriod"/>
            </a:pPr>
            <a:r>
              <a:rPr lang="es-CO" sz="1800" dirty="0">
                <a:solidFill>
                  <a:schemeClr val="tx1"/>
                </a:solidFill>
                <a:latin typeface="Segoe UI" panose="020B0502040204020203" pitchFamily="34" charset="0"/>
                <a:cs typeface="Segoe UI" panose="020B0502040204020203" pitchFamily="34" charset="0"/>
              </a:rPr>
              <a:t>La investigación ha constatado los fundamentos teóricos y metodológicos fundamentales que sustentan el proceso de enseñanza-aprendizaje de las técnicas de manos libres en la gimnasia masculina.</a:t>
            </a:r>
          </a:p>
          <a:p>
            <a:pPr marL="342900" indent="-342900">
              <a:buFont typeface="+mj-lt"/>
              <a:buAutoNum type="arabicPeriod"/>
            </a:pPr>
            <a:r>
              <a:rPr lang="es-CO" sz="1800" dirty="0">
                <a:solidFill>
                  <a:schemeClr val="tx1"/>
                </a:solidFill>
                <a:latin typeface="Segoe UI" panose="020B0502040204020203" pitchFamily="34" charset="0"/>
                <a:cs typeface="Segoe UI" panose="020B0502040204020203" pitchFamily="34" charset="0"/>
              </a:rPr>
              <a:t>Se reconoce la importancia de las normativas técnicas nacionales e internacionales para la edad de estudio. Las mismas dictan los contenidos de la preparación del deportista en función del incremento progresivo </a:t>
            </a:r>
            <a:r>
              <a:rPr lang="es-CO" sz="1800">
                <a:solidFill>
                  <a:schemeClr val="tx1"/>
                </a:solidFill>
                <a:latin typeface="Segoe UI" panose="020B0502040204020203" pitchFamily="34" charset="0"/>
                <a:cs typeface="Segoe UI" panose="020B0502040204020203" pitchFamily="34" charset="0"/>
              </a:rPr>
              <a:t>y </a:t>
            </a:r>
            <a:r>
              <a:rPr lang="es-CO" sz="1800" smtClean="0">
                <a:solidFill>
                  <a:schemeClr val="tx1"/>
                </a:solidFill>
                <a:latin typeface="Segoe UI" panose="020B0502040204020203" pitchFamily="34" charset="0"/>
                <a:cs typeface="Segoe UI" panose="020B0502040204020203" pitchFamily="34" charset="0"/>
              </a:rPr>
              <a:t>en </a:t>
            </a:r>
            <a:r>
              <a:rPr lang="es-CO" sz="1800" dirty="0">
                <a:solidFill>
                  <a:schemeClr val="tx1"/>
                </a:solidFill>
                <a:latin typeface="Segoe UI" panose="020B0502040204020203" pitchFamily="34" charset="0"/>
                <a:cs typeface="Segoe UI" panose="020B0502040204020203" pitchFamily="34" charset="0"/>
              </a:rPr>
              <a:t>el principio de asequibilidad.</a:t>
            </a:r>
          </a:p>
          <a:p>
            <a:pPr marL="342900" indent="-342900">
              <a:buFont typeface="+mj-lt"/>
              <a:buAutoNum type="arabicPeriod"/>
            </a:pPr>
            <a:r>
              <a:rPr lang="es-CO" sz="1800" dirty="0">
                <a:solidFill>
                  <a:schemeClr val="tx1"/>
                </a:solidFill>
                <a:latin typeface="Segoe UI" panose="020B0502040204020203" pitchFamily="34" charset="0"/>
                <a:cs typeface="Segoe UI" panose="020B0502040204020203" pitchFamily="34" charset="0"/>
              </a:rPr>
              <a:t>Existió una mejora progresiva en todos los promedios obtenidos de las 10 normativas técnicas del gimnasta evaluadas. Estas mejoras fueron desde el punto de vista matemático significativas, obteniendo en la mayoría de las normas 3 puntos como promedio en la evaluación cualitativa realizadas por los expertos.</a:t>
            </a:r>
          </a:p>
        </p:txBody>
      </p:sp>
      <p:sp>
        <p:nvSpPr>
          <p:cNvPr id="4"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
        <p:nvSpPr>
          <p:cNvPr id="5"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CONCLUSIONES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72641605"/>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CuadroTexto"/>
          <p:cNvSpPr txBox="1"/>
          <p:nvPr/>
        </p:nvSpPr>
        <p:spPr>
          <a:xfrm>
            <a:off x="2913674" y="567187"/>
            <a:ext cx="5022056" cy="461665"/>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RPr/>
            </a:defPPr>
            <a:lvl1pPr>
              <a:buClr>
                <a:srgbClr val="FFFFFF"/>
              </a:buClr>
              <a:buSzPct val="100000"/>
              <a:buFont typeface="Dosis"/>
              <a:defRPr sz="2400">
                <a:solidFill>
                  <a:srgbClr val="FFFFFF"/>
                </a:solidFill>
                <a:latin typeface="Dosis"/>
                <a:ea typeface="Dosis"/>
                <a:cs typeface="Dosis"/>
              </a:defRPr>
            </a:lvl1pPr>
            <a:lvl2pPr>
              <a:buClr>
                <a:srgbClr val="FFFFFF"/>
              </a:buClr>
              <a:buSzPct val="100000"/>
              <a:buFont typeface="Dosis"/>
              <a:defRPr sz="2400">
                <a:solidFill>
                  <a:srgbClr val="FFFFFF"/>
                </a:solidFill>
                <a:latin typeface="Dosis"/>
                <a:ea typeface="Dosis"/>
                <a:cs typeface="Dosis"/>
              </a:defRPr>
            </a:lvl2pPr>
            <a:lvl3pPr>
              <a:buClr>
                <a:srgbClr val="FFFFFF"/>
              </a:buClr>
              <a:buSzPct val="100000"/>
              <a:buFont typeface="Dosis"/>
              <a:defRPr sz="2400">
                <a:solidFill>
                  <a:srgbClr val="FFFFFF"/>
                </a:solidFill>
                <a:latin typeface="Dosis"/>
                <a:ea typeface="Dosis"/>
                <a:cs typeface="Dosis"/>
              </a:defRPr>
            </a:lvl3pPr>
            <a:lvl4pPr>
              <a:buClr>
                <a:srgbClr val="FFFFFF"/>
              </a:buClr>
              <a:buSzPct val="100000"/>
              <a:buFont typeface="Dosis"/>
              <a:defRPr sz="2400">
                <a:solidFill>
                  <a:srgbClr val="FFFFFF"/>
                </a:solidFill>
                <a:latin typeface="Dosis"/>
                <a:ea typeface="Dosis"/>
                <a:cs typeface="Dosis"/>
              </a:defRPr>
            </a:lvl4pPr>
            <a:lvl5pPr>
              <a:buClr>
                <a:srgbClr val="FFFFFF"/>
              </a:buClr>
              <a:buSzPct val="100000"/>
              <a:buFont typeface="Dosis"/>
              <a:defRPr sz="2400">
                <a:solidFill>
                  <a:srgbClr val="FFFFFF"/>
                </a:solidFill>
                <a:latin typeface="Dosis"/>
                <a:ea typeface="Dosis"/>
                <a:cs typeface="Dosis"/>
              </a:defRPr>
            </a:lvl5pPr>
            <a:lvl6pPr>
              <a:buClr>
                <a:srgbClr val="FFFFFF"/>
              </a:buClr>
              <a:buSzPct val="100000"/>
              <a:buFont typeface="Dosis"/>
              <a:defRPr sz="2400">
                <a:solidFill>
                  <a:srgbClr val="FFFFFF"/>
                </a:solidFill>
                <a:latin typeface="Dosis"/>
                <a:ea typeface="Dosis"/>
                <a:cs typeface="Dosis"/>
              </a:defRPr>
            </a:lvl6pPr>
            <a:lvl7pPr>
              <a:buClr>
                <a:srgbClr val="FFFFFF"/>
              </a:buClr>
              <a:buSzPct val="100000"/>
              <a:buFont typeface="Dosis"/>
              <a:defRPr sz="2400">
                <a:solidFill>
                  <a:srgbClr val="FFFFFF"/>
                </a:solidFill>
                <a:latin typeface="Dosis"/>
                <a:ea typeface="Dosis"/>
                <a:cs typeface="Dosis"/>
              </a:defRPr>
            </a:lvl7pPr>
            <a:lvl8pPr>
              <a:buClr>
                <a:srgbClr val="FFFFFF"/>
              </a:buClr>
              <a:buSzPct val="100000"/>
              <a:buFont typeface="Dosis"/>
              <a:defRPr sz="2400">
                <a:solidFill>
                  <a:srgbClr val="FFFFFF"/>
                </a:solidFill>
                <a:latin typeface="Dosis"/>
                <a:ea typeface="Dosis"/>
                <a:cs typeface="Dosis"/>
              </a:defRPr>
            </a:lvl8pPr>
            <a:lvl9pPr>
              <a:buClr>
                <a:srgbClr val="FFFFFF"/>
              </a:buClr>
              <a:buSzPct val="100000"/>
              <a:buFont typeface="Dosis"/>
              <a:defRPr sz="2400">
                <a:solidFill>
                  <a:srgbClr val="FFFFFF"/>
                </a:solidFill>
                <a:latin typeface="Dosis"/>
                <a:ea typeface="Dosis"/>
                <a:cs typeface="Dosis"/>
              </a:defRPr>
            </a:lvl9pPr>
          </a:lstStyle>
          <a:p>
            <a:r>
              <a:rPr lang="es-CO" dirty="0" smtClean="0"/>
              <a:t>RECOMENDACIONES</a:t>
            </a:r>
            <a:endParaRPr lang="es-ES_tradnl" dirty="0"/>
          </a:p>
        </p:txBody>
      </p:sp>
      <p:sp>
        <p:nvSpPr>
          <p:cNvPr id="8" name="7 CuadroTexto"/>
          <p:cNvSpPr txBox="1"/>
          <p:nvPr/>
        </p:nvSpPr>
        <p:spPr>
          <a:xfrm>
            <a:off x="231494" y="1715989"/>
            <a:ext cx="8681011" cy="1652243"/>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RPr/>
            </a:defPPr>
            <a:lvl1pPr algn="just">
              <a:buClr>
                <a:srgbClr val="FF8700"/>
              </a:buClr>
              <a:buSzPct val="100000"/>
              <a:buFont typeface="Roboto"/>
              <a:buChar char="▸"/>
              <a:defRPr sz="1600">
                <a:solidFill>
                  <a:schemeClr val="bg1"/>
                </a:solidFill>
                <a:latin typeface="Roboto"/>
                <a:ea typeface="Roboto"/>
                <a:cs typeface="Roboto"/>
              </a:defRPr>
            </a:lvl1pPr>
            <a:lvl2pPr>
              <a:buClr>
                <a:srgbClr val="FF8700"/>
              </a:buClr>
              <a:buSzPct val="100000"/>
              <a:buFont typeface="Roboto"/>
              <a:buChar char="▹"/>
              <a:defRPr sz="2400">
                <a:solidFill>
                  <a:srgbClr val="222222"/>
                </a:solidFill>
                <a:latin typeface="Roboto"/>
                <a:ea typeface="Roboto"/>
                <a:cs typeface="Roboto"/>
              </a:defRPr>
            </a:lvl2pPr>
            <a:lvl3pPr>
              <a:buClr>
                <a:srgbClr val="FF8700"/>
              </a:buClr>
              <a:buSzPct val="100000"/>
              <a:buFont typeface="Roboto"/>
              <a:buChar char="▹"/>
              <a:defRPr sz="2400">
                <a:solidFill>
                  <a:srgbClr val="222222"/>
                </a:solidFill>
                <a:latin typeface="Roboto"/>
                <a:ea typeface="Roboto"/>
                <a:cs typeface="Roboto"/>
              </a:defRPr>
            </a:lvl3pPr>
            <a:lvl4pPr>
              <a:buClr>
                <a:srgbClr val="FF8700"/>
              </a:buClr>
              <a:buSzPct val="100000"/>
              <a:buFont typeface="Roboto"/>
              <a:buChar char="▹"/>
              <a:defRPr sz="1800">
                <a:solidFill>
                  <a:srgbClr val="222222"/>
                </a:solidFill>
                <a:latin typeface="Roboto"/>
                <a:ea typeface="Roboto"/>
                <a:cs typeface="Roboto"/>
              </a:defRPr>
            </a:lvl4pPr>
            <a:lvl5pPr>
              <a:buClr>
                <a:srgbClr val="FF8700"/>
              </a:buClr>
              <a:buSzPct val="100000"/>
              <a:buFont typeface="Roboto"/>
              <a:buChar char="▹"/>
              <a:defRPr sz="1800">
                <a:solidFill>
                  <a:srgbClr val="222222"/>
                </a:solidFill>
                <a:latin typeface="Roboto"/>
                <a:ea typeface="Roboto"/>
                <a:cs typeface="Roboto"/>
              </a:defRPr>
            </a:lvl5pPr>
            <a:lvl6pPr>
              <a:buClr>
                <a:srgbClr val="FF8700"/>
              </a:buClr>
              <a:buSzPct val="100000"/>
              <a:buFont typeface="Roboto"/>
              <a:buChar char="▹"/>
              <a:defRPr sz="1800">
                <a:solidFill>
                  <a:srgbClr val="222222"/>
                </a:solidFill>
                <a:latin typeface="Roboto"/>
                <a:ea typeface="Roboto"/>
                <a:cs typeface="Roboto"/>
              </a:defRPr>
            </a:lvl6pPr>
            <a:lvl7pPr>
              <a:buClr>
                <a:srgbClr val="FF8700"/>
              </a:buClr>
              <a:buSzPct val="100000"/>
              <a:buFont typeface="Roboto"/>
              <a:buChar char="▹"/>
              <a:defRPr sz="1800">
                <a:solidFill>
                  <a:srgbClr val="222222"/>
                </a:solidFill>
                <a:latin typeface="Roboto"/>
                <a:ea typeface="Roboto"/>
                <a:cs typeface="Roboto"/>
              </a:defRPr>
            </a:lvl7pPr>
            <a:lvl8pPr>
              <a:buClr>
                <a:srgbClr val="FF8700"/>
              </a:buClr>
              <a:buSzPct val="100000"/>
              <a:buFont typeface="Roboto"/>
              <a:buChar char="▹"/>
              <a:defRPr sz="1800">
                <a:solidFill>
                  <a:srgbClr val="222222"/>
                </a:solidFill>
                <a:latin typeface="Roboto"/>
                <a:ea typeface="Roboto"/>
                <a:cs typeface="Roboto"/>
              </a:defRPr>
            </a:lvl8pPr>
            <a:lvl9pPr>
              <a:buClr>
                <a:srgbClr val="FF8700"/>
              </a:buClr>
              <a:buSzPct val="100000"/>
              <a:buFont typeface="Roboto"/>
              <a:buChar char="▹"/>
              <a:defRPr sz="1800">
                <a:solidFill>
                  <a:srgbClr val="222222"/>
                </a:solidFill>
                <a:latin typeface="Roboto"/>
                <a:ea typeface="Roboto"/>
                <a:cs typeface="Roboto"/>
              </a:defRPr>
            </a:lvl9pPr>
          </a:lstStyle>
          <a:p>
            <a:pPr marL="342900" indent="-342900">
              <a:buFont typeface="+mj-lt"/>
              <a:buAutoNum type="arabicPeriod" startAt="4"/>
            </a:pPr>
            <a:r>
              <a:rPr lang="es-CO" sz="1800" dirty="0">
                <a:solidFill>
                  <a:schemeClr val="tx1"/>
                </a:solidFill>
                <a:latin typeface="Segoe UI" panose="020B0502040204020203" pitchFamily="34" charset="0"/>
                <a:cs typeface="Segoe UI" panose="020B0502040204020203" pitchFamily="34" charset="0"/>
              </a:rPr>
              <a:t>Aplicar la investigación en otras categorías o edades de estudio, adaptadas a las normativas exigidas</a:t>
            </a:r>
            <a:r>
              <a:rPr lang="es-CO" sz="1800" dirty="0" smtClean="0">
                <a:solidFill>
                  <a:schemeClr val="tx1"/>
                </a:solidFill>
                <a:latin typeface="Segoe UI" panose="020B0502040204020203" pitchFamily="34" charset="0"/>
                <a:cs typeface="Segoe UI" panose="020B0502040204020203" pitchFamily="34" charset="0"/>
              </a:rPr>
              <a:t>.</a:t>
            </a:r>
          </a:p>
          <a:p>
            <a:pPr marL="342900" indent="-342900">
              <a:buFont typeface="+mj-lt"/>
              <a:buAutoNum type="arabicPeriod" startAt="4"/>
            </a:pPr>
            <a:endParaRPr lang="es-CO" sz="1800" dirty="0">
              <a:solidFill>
                <a:schemeClr val="tx1"/>
              </a:solidFill>
              <a:latin typeface="Segoe UI" panose="020B0502040204020203" pitchFamily="34" charset="0"/>
              <a:cs typeface="Segoe UI" panose="020B0502040204020203" pitchFamily="34" charset="0"/>
            </a:endParaRPr>
          </a:p>
          <a:p>
            <a:pPr marL="342900" indent="-342900">
              <a:buFont typeface="+mj-lt"/>
              <a:buAutoNum type="arabicPeriod" startAt="4"/>
            </a:pPr>
            <a:r>
              <a:rPr lang="es-CO" sz="1800" dirty="0">
                <a:solidFill>
                  <a:schemeClr val="tx1"/>
                </a:solidFill>
                <a:latin typeface="Segoe UI" panose="020B0502040204020203" pitchFamily="34" charset="0"/>
                <a:cs typeface="Segoe UI" panose="020B0502040204020203" pitchFamily="34" charset="0"/>
              </a:rPr>
              <a:t>Incrementar los ejercicios con otros aspectos de la preparación, con énfasis en las capacidades físicas y psicológicas.</a:t>
            </a:r>
          </a:p>
        </p:txBody>
      </p:sp>
      <p:sp>
        <p:nvSpPr>
          <p:cNvPr id="4"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
        <p:nvSpPr>
          <p:cNvPr id="5"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RECOMENDA</a:t>
            </a:r>
            <a:r>
              <a:rPr lang="es-EC" b="1" dirty="0">
                <a:latin typeface="Segoe UI" panose="020B0502040204020203" pitchFamily="34" charset="0"/>
                <a:cs typeface="Segoe UI" panose="020B0502040204020203" pitchFamily="34" charset="0"/>
              </a:rPr>
              <a:t>C</a:t>
            </a:r>
            <a:r>
              <a:rPr lang="es-EC" b="1" dirty="0" smtClean="0">
                <a:latin typeface="Segoe UI" panose="020B0502040204020203" pitchFamily="34" charset="0"/>
                <a:cs typeface="Segoe UI" panose="020B0502040204020203" pitchFamily="34" charset="0"/>
              </a:rPr>
              <a:t>IONES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68969647"/>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1876183"/>
            <a:ext cx="9144000" cy="131405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80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Gracias…!</a:t>
            </a:r>
            <a:endParaRPr lang="es-EC" sz="80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13" y="293883"/>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2383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689410"/>
            <a:ext cx="9144000" cy="518705"/>
          </a:xfrm>
          <a:noFill/>
        </p:spPr>
        <p:txBody>
          <a:bodyPr/>
          <a:lstStyle/>
          <a:p>
            <a:r>
              <a:rPr lang="es-EC" b="1" dirty="0" smtClean="0">
                <a:latin typeface="Segoe UI" panose="020B0502040204020203" pitchFamily="34" charset="0"/>
                <a:cs typeface="Segoe UI" panose="020B0502040204020203" pitchFamily="34" charset="0"/>
              </a:rPr>
              <a:t>INTRODUCCIÓN</a:t>
            </a:r>
            <a:endParaRPr lang="es-ES" b="1" dirty="0">
              <a:latin typeface="Segoe UI" panose="020B0502040204020203" pitchFamily="34" charset="0"/>
              <a:cs typeface="Segoe UI" panose="020B0502040204020203" pitchFamily="34" charset="0"/>
            </a:endParaRPr>
          </a:p>
        </p:txBody>
      </p:sp>
      <p:sp>
        <p:nvSpPr>
          <p:cNvPr id="7172" name="12 Marcador de número de diapositiva"/>
          <p:cNvSpPr txBox="1">
            <a:spLocks noGrp="1"/>
          </p:cNvSpPr>
          <p:nvPr/>
        </p:nvSpPr>
        <p:spPr bwMode="auto">
          <a:xfrm>
            <a:off x="8801100" y="4869656"/>
            <a:ext cx="3429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A27EFA5C-4A14-4A46-BFB5-C99B72913B88}" type="slidenum">
              <a:rPr lang="es-ES" sz="750">
                <a:solidFill>
                  <a:srgbClr val="AFADA5"/>
                </a:solidFill>
                <a:latin typeface="Arial" panose="020B0604020202020204" pitchFamily="34" charset="0"/>
              </a:rPr>
              <a:pPr algn="r" eaLnBrk="1" hangingPunct="1">
                <a:spcBef>
                  <a:spcPct val="0"/>
                </a:spcBef>
                <a:buFontTx/>
                <a:buNone/>
              </a:pPr>
              <a:t>4</a:t>
            </a:fld>
            <a:endParaRPr lang="es-ES" sz="750" dirty="0">
              <a:solidFill>
                <a:srgbClr val="AFADA5"/>
              </a:solidFill>
              <a:latin typeface="Arial" panose="020B0604020202020204" pitchFamily="34" charset="0"/>
            </a:endParaRPr>
          </a:p>
        </p:txBody>
      </p:sp>
      <p:sp>
        <p:nvSpPr>
          <p:cNvPr id="8" name="7 CuadroTexto"/>
          <p:cNvSpPr txBox="1"/>
          <p:nvPr/>
        </p:nvSpPr>
        <p:spPr>
          <a:xfrm>
            <a:off x="91440" y="1492175"/>
            <a:ext cx="8869679" cy="3469341"/>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a:buClr>
                <a:srgbClr val="FF8700"/>
              </a:buClr>
              <a:buSzPct val="100000"/>
              <a:buFont typeface="Roboto"/>
              <a:buChar char="▸"/>
              <a:defRPr sz="2600">
                <a:solidFill>
                  <a:srgbClr val="222222"/>
                </a:solidFill>
                <a:latin typeface="Roboto"/>
                <a:ea typeface="Roboto"/>
                <a:cs typeface="Roboto"/>
                <a:sym typeface="Roboto"/>
              </a:defRPr>
            </a:lvl1pPr>
            <a:lvl2pPr>
              <a:buClr>
                <a:srgbClr val="FF8700"/>
              </a:buClr>
              <a:buSzPct val="100000"/>
              <a:buFont typeface="Roboto"/>
              <a:buChar char="▹"/>
              <a:defRPr sz="2600">
                <a:solidFill>
                  <a:srgbClr val="222222"/>
                </a:solidFill>
                <a:latin typeface="Roboto"/>
                <a:ea typeface="Roboto"/>
                <a:cs typeface="Roboto"/>
                <a:sym typeface="Roboto"/>
              </a:defRPr>
            </a:lvl2pPr>
            <a:lvl3pPr>
              <a:buClr>
                <a:srgbClr val="FF8700"/>
              </a:buClr>
              <a:buSzPct val="100000"/>
              <a:buFont typeface="Roboto"/>
              <a:buChar char="▹"/>
              <a:defRPr sz="2600">
                <a:solidFill>
                  <a:srgbClr val="222222"/>
                </a:solidFill>
                <a:latin typeface="Roboto"/>
                <a:ea typeface="Roboto"/>
                <a:cs typeface="Roboto"/>
                <a:sym typeface="Roboto"/>
              </a:defRPr>
            </a:lvl3pPr>
            <a:lvl4pPr>
              <a:buClr>
                <a:srgbClr val="FF8700"/>
              </a:buClr>
              <a:buSzPct val="100000"/>
              <a:buFont typeface="Roboto"/>
              <a:buChar char="▹"/>
              <a:defRPr sz="2600">
                <a:solidFill>
                  <a:srgbClr val="222222"/>
                </a:solidFill>
                <a:latin typeface="Roboto"/>
                <a:ea typeface="Roboto"/>
                <a:cs typeface="Roboto"/>
                <a:sym typeface="Roboto"/>
              </a:defRPr>
            </a:lvl4pPr>
            <a:lvl5pPr>
              <a:buClr>
                <a:srgbClr val="FF8700"/>
              </a:buClr>
              <a:buSzPct val="100000"/>
              <a:buFont typeface="Roboto"/>
              <a:buChar char="▹"/>
              <a:defRPr sz="2600">
                <a:solidFill>
                  <a:srgbClr val="222222"/>
                </a:solidFill>
                <a:latin typeface="Roboto"/>
                <a:ea typeface="Roboto"/>
                <a:cs typeface="Roboto"/>
                <a:sym typeface="Roboto"/>
              </a:defRPr>
            </a:lvl5pPr>
            <a:lvl6pPr>
              <a:buClr>
                <a:srgbClr val="FF8700"/>
              </a:buClr>
              <a:buSzPct val="100000"/>
              <a:buFont typeface="Roboto"/>
              <a:buChar char="▹"/>
              <a:defRPr sz="2600">
                <a:solidFill>
                  <a:srgbClr val="222222"/>
                </a:solidFill>
                <a:latin typeface="Roboto"/>
                <a:ea typeface="Roboto"/>
                <a:cs typeface="Roboto"/>
                <a:sym typeface="Roboto"/>
              </a:defRPr>
            </a:lvl6pPr>
            <a:lvl7pPr>
              <a:buClr>
                <a:srgbClr val="FF8700"/>
              </a:buClr>
              <a:buSzPct val="100000"/>
              <a:buFont typeface="Roboto"/>
              <a:buChar char="▹"/>
              <a:defRPr sz="2600">
                <a:solidFill>
                  <a:srgbClr val="222222"/>
                </a:solidFill>
                <a:latin typeface="Roboto"/>
                <a:ea typeface="Roboto"/>
                <a:cs typeface="Roboto"/>
                <a:sym typeface="Roboto"/>
              </a:defRPr>
            </a:lvl7pPr>
            <a:lvl8pPr>
              <a:buClr>
                <a:srgbClr val="FF8700"/>
              </a:buClr>
              <a:buSzPct val="100000"/>
              <a:buFont typeface="Roboto"/>
              <a:buChar char="▹"/>
              <a:defRPr sz="2600">
                <a:solidFill>
                  <a:srgbClr val="222222"/>
                </a:solidFill>
                <a:latin typeface="Roboto"/>
                <a:ea typeface="Roboto"/>
                <a:cs typeface="Roboto"/>
                <a:sym typeface="Roboto"/>
              </a:defRPr>
            </a:lvl8pPr>
            <a:lvl9pPr>
              <a:buClr>
                <a:srgbClr val="FF8700"/>
              </a:buClr>
              <a:buSzPct val="100000"/>
              <a:buFont typeface="Roboto"/>
              <a:buChar char="▹"/>
              <a:defRPr sz="2600">
                <a:solidFill>
                  <a:srgbClr val="222222"/>
                </a:solidFill>
                <a:latin typeface="Roboto"/>
                <a:ea typeface="Roboto"/>
                <a:cs typeface="Roboto"/>
                <a:sym typeface="Roboto"/>
              </a:defRPr>
            </a:lvl9pPr>
          </a:lstStyle>
          <a:p>
            <a:pPr algn="just"/>
            <a:r>
              <a:rPr lang="es-CO" sz="1400" b="1" dirty="0">
                <a:latin typeface="Segoe UI" panose="020B0502040204020203" pitchFamily="34" charset="0"/>
                <a:cs typeface="Segoe UI" panose="020B0502040204020203" pitchFamily="34" charset="0"/>
              </a:rPr>
              <a:t>La gimnasia es un deporte que requiere una alta precisión y control motor, </a:t>
            </a:r>
            <a:r>
              <a:rPr lang="es-CO" sz="1400" b="1" dirty="0">
                <a:solidFill>
                  <a:srgbClr val="FF0000"/>
                </a:solidFill>
                <a:latin typeface="Segoe UI" panose="020B0502040204020203" pitchFamily="34" charset="0"/>
                <a:cs typeface="Segoe UI" panose="020B0502040204020203" pitchFamily="34" charset="0"/>
              </a:rPr>
              <a:t>potenciando capacidades </a:t>
            </a:r>
            <a:r>
              <a:rPr lang="es-CO" sz="1400" b="1" dirty="0">
                <a:latin typeface="Segoe UI" panose="020B0502040204020203" pitchFamily="34" charset="0"/>
                <a:cs typeface="Segoe UI" panose="020B0502040204020203" pitchFamily="34" charset="0"/>
              </a:rPr>
              <a:t>físicas como la </a:t>
            </a:r>
            <a:r>
              <a:rPr lang="es-CO" sz="1400" b="1" dirty="0">
                <a:solidFill>
                  <a:srgbClr val="FF0000"/>
                </a:solidFill>
                <a:latin typeface="Segoe UI" panose="020B0502040204020203" pitchFamily="34" charset="0"/>
                <a:cs typeface="Segoe UI" panose="020B0502040204020203" pitchFamily="34" charset="0"/>
              </a:rPr>
              <a:t>coordinación, la fuerza, la velocidad y la resistencia</a:t>
            </a:r>
            <a:r>
              <a:rPr lang="es-CO" sz="1400" b="1" dirty="0">
                <a:latin typeface="Segoe UI" panose="020B0502040204020203" pitchFamily="34" charset="0"/>
                <a:cs typeface="Segoe UI" panose="020B0502040204020203" pitchFamily="34" charset="0"/>
              </a:rPr>
              <a:t>. Es por ello, que mejorar el nivel de la técnica de manos libres en gimnastas masculinos entre los 13 y 14 años de edad pertenecientes a la Unidad Educativa “San Antonio de Padua”  es el </a:t>
            </a:r>
            <a:r>
              <a:rPr lang="es-CO" sz="1400" b="1" dirty="0">
                <a:solidFill>
                  <a:srgbClr val="FF0000"/>
                </a:solidFill>
                <a:latin typeface="Segoe UI" panose="020B0502040204020203" pitchFamily="34" charset="0"/>
                <a:cs typeface="Segoe UI" panose="020B0502040204020203" pitchFamily="34" charset="0"/>
              </a:rPr>
              <a:t>objetivo</a:t>
            </a:r>
            <a:r>
              <a:rPr lang="es-CO" sz="1400" b="1" dirty="0">
                <a:latin typeface="Segoe UI" panose="020B0502040204020203" pitchFamily="34" charset="0"/>
                <a:cs typeface="Segoe UI" panose="020B0502040204020203" pitchFamily="34" charset="0"/>
              </a:rPr>
              <a:t> principal de la investigación. La </a:t>
            </a:r>
            <a:r>
              <a:rPr lang="es-CO" sz="1400" b="1" dirty="0">
                <a:solidFill>
                  <a:srgbClr val="FF0000"/>
                </a:solidFill>
                <a:latin typeface="Segoe UI" panose="020B0502040204020203" pitchFamily="34" charset="0"/>
                <a:cs typeface="Segoe UI" panose="020B0502040204020203" pitchFamily="34" charset="0"/>
              </a:rPr>
              <a:t>investigación</a:t>
            </a:r>
            <a:r>
              <a:rPr lang="es-CO" sz="1400" b="1" dirty="0">
                <a:latin typeface="Segoe UI" panose="020B0502040204020203" pitchFamily="34" charset="0"/>
                <a:cs typeface="Segoe UI" panose="020B0502040204020203" pitchFamily="34" charset="0"/>
              </a:rPr>
              <a:t> realizada es de tipo </a:t>
            </a:r>
            <a:r>
              <a:rPr lang="es-CO" sz="1400" b="1" dirty="0">
                <a:solidFill>
                  <a:srgbClr val="FF0000"/>
                </a:solidFill>
                <a:latin typeface="Segoe UI" panose="020B0502040204020203" pitchFamily="34" charset="0"/>
                <a:cs typeface="Segoe UI" panose="020B0502040204020203" pitchFamily="34" charset="0"/>
              </a:rPr>
              <a:t>descriptiva y correlacional</a:t>
            </a:r>
            <a:r>
              <a:rPr lang="es-CO" sz="1400" b="1" dirty="0">
                <a:latin typeface="Segoe UI" panose="020B0502040204020203" pitchFamily="34" charset="0"/>
                <a:cs typeface="Segoe UI" panose="020B0502040204020203" pitchFamily="34" charset="0"/>
              </a:rPr>
              <a:t>, </a:t>
            </a:r>
            <a:r>
              <a:rPr lang="es-CO" sz="1400" b="1" dirty="0">
                <a:solidFill>
                  <a:srgbClr val="C00000"/>
                </a:solidFill>
                <a:latin typeface="Segoe UI" panose="020B0502040204020203" pitchFamily="34" charset="0"/>
                <a:cs typeface="Segoe UI" panose="020B0502040204020203" pitchFamily="34" charset="0"/>
              </a:rPr>
              <a:t>estudiando</a:t>
            </a:r>
            <a:r>
              <a:rPr lang="es-CO" sz="1400" b="1" dirty="0">
                <a:latin typeface="Segoe UI" panose="020B0502040204020203" pitchFamily="34" charset="0"/>
                <a:cs typeface="Segoe UI" panose="020B0502040204020203" pitchFamily="34" charset="0"/>
              </a:rPr>
              <a:t> a la población de gimnastas masculinos (7 sujetos) a los cuales se les realizó una intervención con ejercicios básicos y específicos durante seis meses para potenciarles la técnica de manos libres. Por otra parte, también se </a:t>
            </a:r>
            <a:r>
              <a:rPr lang="es-CO" sz="1400" b="1" dirty="0">
                <a:solidFill>
                  <a:srgbClr val="C00000"/>
                </a:solidFill>
                <a:latin typeface="Segoe UI" panose="020B0502040204020203" pitchFamily="34" charset="0"/>
                <a:cs typeface="Segoe UI" panose="020B0502040204020203" pitchFamily="34" charset="0"/>
              </a:rPr>
              <a:t>encuestaron</a:t>
            </a:r>
            <a:r>
              <a:rPr lang="es-CO" sz="1400" b="1" dirty="0">
                <a:latin typeface="Segoe UI" panose="020B0502040204020203" pitchFamily="34" charset="0"/>
                <a:cs typeface="Segoe UI" panose="020B0502040204020203" pitchFamily="34" charset="0"/>
              </a:rPr>
              <a:t> a 10 </a:t>
            </a:r>
            <a:r>
              <a:rPr lang="es-CO" sz="1400" b="1" dirty="0">
                <a:solidFill>
                  <a:srgbClr val="C00000"/>
                </a:solidFill>
                <a:latin typeface="Segoe UI" panose="020B0502040204020203" pitchFamily="34" charset="0"/>
                <a:cs typeface="Segoe UI" panose="020B0502040204020203" pitchFamily="34" charset="0"/>
              </a:rPr>
              <a:t>especialistas en gimnasia </a:t>
            </a:r>
            <a:r>
              <a:rPr lang="es-CO" sz="1400" b="1" dirty="0">
                <a:latin typeface="Segoe UI" panose="020B0502040204020203" pitchFamily="34" charset="0"/>
                <a:cs typeface="Segoe UI" panose="020B0502040204020203" pitchFamily="34" charset="0"/>
              </a:rPr>
              <a:t>con preguntas relacionadas con el </a:t>
            </a:r>
            <a:r>
              <a:rPr lang="es-CO" sz="1400" b="1" dirty="0">
                <a:solidFill>
                  <a:srgbClr val="C00000"/>
                </a:solidFill>
                <a:latin typeface="Segoe UI" panose="020B0502040204020203" pitchFamily="34" charset="0"/>
                <a:cs typeface="Segoe UI" panose="020B0502040204020203" pitchFamily="34" charset="0"/>
              </a:rPr>
              <a:t>campo de acción estudiado</a:t>
            </a:r>
            <a:r>
              <a:rPr lang="es-CO" sz="1400" b="1" dirty="0">
                <a:latin typeface="Segoe UI" panose="020B0502040204020203" pitchFamily="34" charset="0"/>
                <a:cs typeface="Segoe UI" panose="020B0502040204020203" pitchFamily="34" charset="0"/>
              </a:rPr>
              <a:t>. Se constató los fundamentos teóricos y metodológicos esenciales que sustentan el </a:t>
            </a:r>
            <a:r>
              <a:rPr lang="es-CO" sz="1400" b="1" dirty="0">
                <a:solidFill>
                  <a:srgbClr val="C00000"/>
                </a:solidFill>
                <a:latin typeface="Segoe UI" panose="020B0502040204020203" pitchFamily="34" charset="0"/>
                <a:cs typeface="Segoe UI" panose="020B0502040204020203" pitchFamily="34" charset="0"/>
              </a:rPr>
              <a:t>proceso de enseñanza-aprendizaje </a:t>
            </a:r>
            <a:r>
              <a:rPr lang="es-CO" sz="1400" b="1" dirty="0">
                <a:latin typeface="Segoe UI" panose="020B0502040204020203" pitchFamily="34" charset="0"/>
                <a:cs typeface="Segoe UI" panose="020B0502040204020203" pitchFamily="34" charset="0"/>
              </a:rPr>
              <a:t>de la gimnasia, reconociendo la </a:t>
            </a:r>
            <a:r>
              <a:rPr lang="es-CO" sz="1400" b="1" dirty="0">
                <a:solidFill>
                  <a:srgbClr val="C00000"/>
                </a:solidFill>
                <a:latin typeface="Segoe UI" panose="020B0502040204020203" pitchFamily="34" charset="0"/>
                <a:cs typeface="Segoe UI" panose="020B0502040204020203" pitchFamily="34" charset="0"/>
              </a:rPr>
              <a:t>importancia de las normativas </a:t>
            </a:r>
            <a:r>
              <a:rPr lang="es-CO" sz="1400" b="1" dirty="0">
                <a:latin typeface="Segoe UI" panose="020B0502040204020203" pitchFamily="34" charset="0"/>
                <a:cs typeface="Segoe UI" panose="020B0502040204020203" pitchFamily="34" charset="0"/>
              </a:rPr>
              <a:t>como guía para el diseño de los contenidos de la preparación del deportista según la edad estudiada. </a:t>
            </a:r>
            <a:r>
              <a:rPr lang="es-CO" sz="1400" b="1" dirty="0">
                <a:solidFill>
                  <a:srgbClr val="C00000"/>
                </a:solidFill>
                <a:latin typeface="Segoe UI" panose="020B0502040204020203" pitchFamily="34" charset="0"/>
                <a:cs typeface="Segoe UI" panose="020B0502040204020203" pitchFamily="34" charset="0"/>
              </a:rPr>
              <a:t>La investigación permitió mejorar </a:t>
            </a:r>
            <a:r>
              <a:rPr lang="es-CO" sz="1400" b="1" dirty="0">
                <a:latin typeface="Segoe UI" panose="020B0502040204020203" pitchFamily="34" charset="0"/>
                <a:cs typeface="Segoe UI" panose="020B0502040204020203" pitchFamily="34" charset="0"/>
              </a:rPr>
              <a:t>progresivamente en las 10 normas técnicas evaluadas, evidenciando una mejora significativa según las pruebas </a:t>
            </a:r>
            <a:r>
              <a:rPr lang="es-CO" sz="1400" b="1" dirty="0">
                <a:solidFill>
                  <a:srgbClr val="C00000"/>
                </a:solidFill>
                <a:latin typeface="Segoe UI" panose="020B0502040204020203" pitchFamily="34" charset="0"/>
                <a:cs typeface="Segoe UI" panose="020B0502040204020203" pitchFamily="34" charset="0"/>
              </a:rPr>
              <a:t>no paramétricas aplicadas</a:t>
            </a:r>
            <a:r>
              <a:rPr lang="es-CO" sz="1400" b="1" dirty="0">
                <a:latin typeface="Segoe UI" panose="020B0502040204020203" pitchFamily="34" charset="0"/>
                <a:cs typeface="Segoe UI" panose="020B0502040204020203" pitchFamily="34" charset="0"/>
              </a:rPr>
              <a:t>, por lo cual se demostró que la </a:t>
            </a:r>
            <a:r>
              <a:rPr lang="es-CO" sz="1400" b="1" dirty="0">
                <a:solidFill>
                  <a:srgbClr val="C00000"/>
                </a:solidFill>
                <a:latin typeface="Segoe UI" panose="020B0502040204020203" pitchFamily="34" charset="0"/>
                <a:cs typeface="Segoe UI" panose="020B0502040204020203" pitchFamily="34" charset="0"/>
              </a:rPr>
              <a:t>propuesta fue efectiva,</a:t>
            </a:r>
            <a:r>
              <a:rPr lang="es-CO" sz="1400" b="1" dirty="0">
                <a:latin typeface="Segoe UI" panose="020B0502040204020203" pitchFamily="34" charset="0"/>
                <a:cs typeface="Segoe UI" panose="020B0502040204020203" pitchFamily="34" charset="0"/>
              </a:rPr>
              <a:t> mejorando la técnica de manos libres en la muestra estudiada. </a:t>
            </a:r>
          </a:p>
        </p:txBody>
      </p:sp>
      <p:sp>
        <p:nvSpPr>
          <p:cNvPr id="13" name="21 Marcador de pie de página"/>
          <p:cNvSpPr txBox="1">
            <a:spLocks/>
          </p:cNvSpPr>
          <p:nvPr/>
        </p:nvSpPr>
        <p:spPr bwMode="auto">
          <a:xfrm>
            <a:off x="1032061" y="4972050"/>
            <a:ext cx="326427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marR="0" lvl="0" algn="l" rtl="0">
              <a:lnSpc>
                <a:spcPct val="100000"/>
              </a:lnSpc>
              <a:spcBef>
                <a:spcPts val="0"/>
              </a:spcBef>
              <a:spcAft>
                <a:spcPts val="0"/>
              </a:spcAft>
            </a:defPPr>
            <a:lvl1pPr marR="0" lvl="0" algn="l" rtl="0">
              <a:lnSpc>
                <a:spcPct val="100000"/>
              </a:lnSpc>
              <a:spcBef>
                <a:spcPct val="20000"/>
              </a:spcBef>
              <a:spcAft>
                <a:spcPts val="0"/>
              </a:spcAft>
              <a:buFont typeface="Arial" panose="020B0604020202020204" pitchFamily="34" charset="0"/>
              <a:buChar char="•"/>
              <a:defRPr sz="2400" b="0" i="0" u="none" strike="noStrike" cap="none">
                <a:solidFill>
                  <a:schemeClr val="tx1"/>
                </a:solidFill>
                <a:latin typeface="Calibri" panose="020F0502020204030204" pitchFamily="34" charset="0"/>
                <a:ea typeface="Arial"/>
                <a:cs typeface="Arial"/>
                <a:sym typeface="Arial"/>
              </a:defRPr>
            </a:lvl1pPr>
            <a:lvl2pPr marL="557213" marR="0" lvl="1" indent="-214313" algn="l" rtl="0">
              <a:lnSpc>
                <a:spcPct val="100000"/>
              </a:lnSpc>
              <a:spcBef>
                <a:spcPct val="20000"/>
              </a:spcBef>
              <a:spcAft>
                <a:spcPts val="0"/>
              </a:spcAft>
              <a:buFont typeface="Arial" panose="020B0604020202020204" pitchFamily="34" charset="0"/>
              <a:buChar char="–"/>
              <a:defRPr sz="2100" b="0" i="0" u="none" strike="noStrike" cap="none">
                <a:solidFill>
                  <a:schemeClr val="tx1"/>
                </a:solidFill>
                <a:latin typeface="Calibri" panose="020F0502020204030204" pitchFamily="34" charset="0"/>
                <a:ea typeface="Arial"/>
                <a:cs typeface="Arial"/>
                <a:sym typeface="Arial"/>
              </a:defRPr>
            </a:lvl2pPr>
            <a:lvl3pPr marL="857250" marR="0" lvl="2" indent="-171450" algn="l" rtl="0">
              <a:lnSpc>
                <a:spcPct val="100000"/>
              </a:lnSpc>
              <a:spcBef>
                <a:spcPct val="20000"/>
              </a:spcBef>
              <a:spcAft>
                <a:spcPts val="0"/>
              </a:spcAft>
              <a:buFont typeface="Arial" panose="020B0604020202020204" pitchFamily="34" charset="0"/>
              <a:buChar char="•"/>
              <a:defRPr sz="1800" b="0" i="0" u="none" strike="noStrike" cap="none">
                <a:solidFill>
                  <a:schemeClr val="tx1"/>
                </a:solidFill>
                <a:latin typeface="Calibri" panose="020F0502020204030204" pitchFamily="34" charset="0"/>
                <a:ea typeface="Arial"/>
                <a:cs typeface="Arial"/>
                <a:sym typeface="Arial"/>
              </a:defRPr>
            </a:lvl3pPr>
            <a:lvl4pPr marL="1200150" marR="0" lvl="3"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4pPr>
            <a:lvl5pPr marL="1543050" marR="0" lvl="4" indent="-171450" algn="l" rtl="0">
              <a:lnSpc>
                <a:spcPct val="100000"/>
              </a:lnSpc>
              <a:spcBef>
                <a:spcPct val="20000"/>
              </a:spcBef>
              <a:spcAft>
                <a:spcPts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5pPr>
            <a:lvl6pPr marL="1885950" marR="0" lvl="5"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6pPr>
            <a:lvl7pPr marL="2228850" marR="0" lvl="6"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7pPr>
            <a:lvl8pPr marL="2571750" marR="0" lvl="7"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8pPr>
            <a:lvl9pPr marL="2914650" marR="0" lvl="8" indent="-171450" algn="l" rtl="0" eaLnBrk="0" fontAlgn="base" hangingPunct="0">
              <a:lnSpc>
                <a:spcPct val="100000"/>
              </a:lnSpc>
              <a:spcBef>
                <a:spcPct val="20000"/>
              </a:spcBef>
              <a:spcAft>
                <a:spcPct val="0"/>
              </a:spcAft>
              <a:buFont typeface="Arial" panose="020B0604020202020204" pitchFamily="34" charset="0"/>
              <a:buChar char="»"/>
              <a:defRPr sz="1500" b="0" i="0" u="none" strike="noStrike" cap="none">
                <a:solidFill>
                  <a:schemeClr val="tx1"/>
                </a:solidFill>
                <a:latin typeface="Calibri" panose="020F0502020204030204" pitchFamily="34" charset="0"/>
                <a:ea typeface="Arial"/>
                <a:cs typeface="Arial"/>
                <a:sym typeface="Arial"/>
              </a:defRPr>
            </a:lvl9pPr>
          </a:lstStyle>
          <a:p>
            <a:pPr>
              <a:spcBef>
                <a:spcPct val="0"/>
              </a:spcBef>
              <a:buFontTx/>
              <a:buNone/>
            </a:pPr>
            <a:r>
              <a:rPr lang="pt-BR" altLang="es-ES" sz="900" dirty="0" smtClean="0">
                <a:solidFill>
                  <a:srgbClr val="FFFFFF"/>
                </a:solidFill>
                <a:latin typeface="Arial" panose="020B0604020202020204" pitchFamily="34" charset="0"/>
                <a:cs typeface="Arial" panose="020B0604020202020204" pitchFamily="34" charset="0"/>
              </a:rPr>
              <a:t>LIC. JAIRO NAVARRETE MONTENEGRO</a:t>
            </a:r>
            <a:endParaRPr lang="es-ES" altLang="es-ES" sz="9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79115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2. Problema</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383" y="355774"/>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Resultado de imagen para problema en gimnasia artistiva de investigacion varon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5523" y="2813407"/>
            <a:ext cx="3996647" cy="1927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678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65760" y="1351280"/>
            <a:ext cx="8636000" cy="270256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a:buClr>
                <a:srgbClr val="FF8700"/>
              </a:buClr>
              <a:buSzPct val="100000"/>
              <a:buFont typeface="Roboto"/>
              <a:buChar char="▸"/>
              <a:defRPr sz="3600" i="1">
                <a:solidFill>
                  <a:srgbClr val="222222"/>
                </a:solidFill>
                <a:latin typeface="Roboto"/>
                <a:ea typeface="Roboto"/>
                <a:cs typeface="Roboto"/>
                <a:sym typeface="Roboto"/>
              </a:defRPr>
            </a:lvl1pPr>
            <a:lvl2pPr>
              <a:buClr>
                <a:srgbClr val="FF8700"/>
              </a:buClr>
              <a:buSzPct val="100000"/>
              <a:buFont typeface="Roboto"/>
              <a:buChar char="▹"/>
              <a:defRPr sz="3600" i="1">
                <a:solidFill>
                  <a:srgbClr val="222222"/>
                </a:solidFill>
                <a:latin typeface="Roboto"/>
                <a:ea typeface="Roboto"/>
                <a:cs typeface="Roboto"/>
                <a:sym typeface="Roboto"/>
              </a:defRPr>
            </a:lvl2pPr>
            <a:lvl3pPr>
              <a:buClr>
                <a:srgbClr val="FF8700"/>
              </a:buClr>
              <a:buSzPct val="100000"/>
              <a:buFont typeface="Roboto"/>
              <a:buChar char="▹"/>
              <a:defRPr sz="3600" i="1">
                <a:solidFill>
                  <a:srgbClr val="222222"/>
                </a:solidFill>
                <a:latin typeface="Roboto"/>
                <a:ea typeface="Roboto"/>
                <a:cs typeface="Roboto"/>
                <a:sym typeface="Roboto"/>
              </a:defRPr>
            </a:lvl3pPr>
            <a:lvl4pPr>
              <a:buClr>
                <a:srgbClr val="FF8700"/>
              </a:buClr>
              <a:buSzPct val="100000"/>
              <a:buFont typeface="Roboto"/>
              <a:buChar char="▹"/>
              <a:defRPr sz="3600" i="1">
                <a:solidFill>
                  <a:srgbClr val="222222"/>
                </a:solidFill>
                <a:latin typeface="Roboto"/>
                <a:ea typeface="Roboto"/>
                <a:cs typeface="Roboto"/>
                <a:sym typeface="Roboto"/>
              </a:defRPr>
            </a:lvl4pPr>
            <a:lvl5pPr>
              <a:buClr>
                <a:srgbClr val="FF8700"/>
              </a:buClr>
              <a:buSzPct val="100000"/>
              <a:buFont typeface="Roboto"/>
              <a:buChar char="▹"/>
              <a:defRPr sz="3600" i="1">
                <a:solidFill>
                  <a:srgbClr val="222222"/>
                </a:solidFill>
                <a:latin typeface="Roboto"/>
                <a:ea typeface="Roboto"/>
                <a:cs typeface="Roboto"/>
                <a:sym typeface="Roboto"/>
              </a:defRPr>
            </a:lvl5pPr>
            <a:lvl6pPr>
              <a:buClr>
                <a:srgbClr val="FF8700"/>
              </a:buClr>
              <a:buSzPct val="100000"/>
              <a:buFont typeface="Roboto"/>
              <a:buChar char="▹"/>
              <a:defRPr sz="3600" i="1">
                <a:solidFill>
                  <a:srgbClr val="222222"/>
                </a:solidFill>
                <a:latin typeface="Roboto"/>
                <a:ea typeface="Roboto"/>
                <a:cs typeface="Roboto"/>
                <a:sym typeface="Roboto"/>
              </a:defRPr>
            </a:lvl6pPr>
            <a:lvl7pPr>
              <a:buClr>
                <a:srgbClr val="FF8700"/>
              </a:buClr>
              <a:buSzPct val="100000"/>
              <a:buFont typeface="Roboto"/>
              <a:buChar char="▹"/>
              <a:defRPr sz="3600" i="1">
                <a:solidFill>
                  <a:srgbClr val="222222"/>
                </a:solidFill>
                <a:latin typeface="Roboto"/>
                <a:ea typeface="Roboto"/>
                <a:cs typeface="Roboto"/>
                <a:sym typeface="Roboto"/>
              </a:defRPr>
            </a:lvl7pPr>
            <a:lvl8pPr>
              <a:buClr>
                <a:srgbClr val="FF8700"/>
              </a:buClr>
              <a:buSzPct val="100000"/>
              <a:buFont typeface="Roboto"/>
              <a:buChar char="▹"/>
              <a:defRPr sz="3600" i="1">
                <a:solidFill>
                  <a:srgbClr val="222222"/>
                </a:solidFill>
                <a:latin typeface="Roboto"/>
                <a:ea typeface="Roboto"/>
                <a:cs typeface="Roboto"/>
                <a:sym typeface="Roboto"/>
              </a:defRPr>
            </a:lvl8pPr>
            <a:lvl9pPr>
              <a:buClr>
                <a:srgbClr val="FF8700"/>
              </a:buClr>
              <a:buSzPct val="100000"/>
              <a:buFont typeface="Roboto"/>
              <a:buChar char="▹"/>
              <a:defRPr sz="3600" i="1">
                <a:solidFill>
                  <a:srgbClr val="222222"/>
                </a:solidFill>
                <a:latin typeface="Roboto"/>
                <a:ea typeface="Roboto"/>
                <a:cs typeface="Roboto"/>
                <a:sym typeface="Roboto"/>
              </a:defRPr>
            </a:lvl9pPr>
          </a:lstStyle>
          <a:p>
            <a:pPr algn="just">
              <a:buNone/>
            </a:pPr>
            <a:r>
              <a:rPr lang="es-CO" sz="2800" b="1" i="0" dirty="0">
                <a:latin typeface="Segoe UI" panose="020B0502040204020203" pitchFamily="34" charset="0"/>
                <a:cs typeface="Segoe UI" panose="020B0502040204020203" pitchFamily="34" charset="0"/>
              </a:rPr>
              <a:t>¿Cómo mejorar el nivel técnico en manos libres en gimnastas entre los 13-14 años de edad pertenecientes a la Unidad Educativa San Antonio de Padua?</a:t>
            </a:r>
          </a:p>
        </p:txBody>
      </p:sp>
      <p:sp>
        <p:nvSpPr>
          <p:cNvPr id="4"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PROBLEMA</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55583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5" name="1 Título"/>
          <p:cNvSpPr txBox="1">
            <a:spLocks/>
          </p:cNvSpPr>
          <p:nvPr/>
        </p:nvSpPr>
        <p:spPr>
          <a:xfrm>
            <a:off x="0" y="2079383"/>
            <a:ext cx="9144000" cy="938137"/>
          </a:xfrm>
          <a:prstGeom prst="rect">
            <a:avLst/>
          </a:prstGeom>
        </p:spPr>
        <p:txBody>
          <a:bodyPr>
            <a:noAutofit/>
            <a:scene3d>
              <a:camera prst="orthographicFront"/>
              <a:lightRig rig="flat" dir="tl">
                <a:rot lat="0" lon="0" rev="6600000"/>
              </a:lightRig>
            </a:scene3d>
            <a:sp3d extrusionH="25400" contourW="8890">
              <a:bevelT w="38100" h="31750"/>
              <a:contourClr>
                <a:srgbClr val="00B050"/>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800" b="1" dirty="0" smtClean="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rPr>
              <a:t>3. Objetivos</a:t>
            </a:r>
            <a:endParaRPr lang="es-EC" sz="4800" b="1" dirty="0">
              <a:ln w="11430"/>
              <a:solidFill>
                <a:srgbClr val="00B050"/>
              </a:solidFill>
              <a:effectLst>
                <a:outerShdw blurRad="50800" dist="39000" dir="5460000" algn="tl">
                  <a:srgbClr val="000000">
                    <a:alpha val="38000"/>
                  </a:srgbClr>
                </a:outerShdw>
              </a:effectLst>
              <a:latin typeface="Segoe UI" panose="020B0502040204020203" pitchFamily="34" charset="0"/>
              <a:cs typeface="Segoe UI" panose="020B0502040204020203" pitchFamily="34" charset="0"/>
            </a:endParaRPr>
          </a:p>
        </p:txBody>
      </p:sp>
      <p:pic>
        <p:nvPicPr>
          <p:cNvPr id="3" name="Picture 9" descr="Resultado de imagen para logo ecuador ama la v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9" y="334981"/>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Resultado de imagen para como mejorar la tecnica en manos libres varones gimnas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3685" y="3017520"/>
            <a:ext cx="3326179" cy="1831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95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220980" y="1722119"/>
            <a:ext cx="8770619" cy="2438401"/>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a:buClr>
                <a:srgbClr val="FF8700"/>
              </a:buClr>
              <a:buSzPct val="100000"/>
              <a:buFont typeface="Roboto"/>
              <a:buChar char="▸"/>
              <a:defRPr sz="3600" i="1">
                <a:solidFill>
                  <a:srgbClr val="222222"/>
                </a:solidFill>
                <a:latin typeface="Roboto"/>
                <a:ea typeface="Roboto"/>
                <a:cs typeface="Roboto"/>
                <a:sym typeface="Roboto"/>
              </a:defRPr>
            </a:lvl1pPr>
            <a:lvl2pPr>
              <a:buClr>
                <a:srgbClr val="FF8700"/>
              </a:buClr>
              <a:buSzPct val="100000"/>
              <a:buFont typeface="Roboto"/>
              <a:buChar char="▹"/>
              <a:defRPr sz="3600" i="1">
                <a:solidFill>
                  <a:srgbClr val="222222"/>
                </a:solidFill>
                <a:latin typeface="Roboto"/>
                <a:ea typeface="Roboto"/>
                <a:cs typeface="Roboto"/>
                <a:sym typeface="Roboto"/>
              </a:defRPr>
            </a:lvl2pPr>
            <a:lvl3pPr>
              <a:buClr>
                <a:srgbClr val="FF8700"/>
              </a:buClr>
              <a:buSzPct val="100000"/>
              <a:buFont typeface="Roboto"/>
              <a:buChar char="▹"/>
              <a:defRPr sz="3600" i="1">
                <a:solidFill>
                  <a:srgbClr val="222222"/>
                </a:solidFill>
                <a:latin typeface="Roboto"/>
                <a:ea typeface="Roboto"/>
                <a:cs typeface="Roboto"/>
                <a:sym typeface="Roboto"/>
              </a:defRPr>
            </a:lvl3pPr>
            <a:lvl4pPr>
              <a:buClr>
                <a:srgbClr val="FF8700"/>
              </a:buClr>
              <a:buSzPct val="100000"/>
              <a:buFont typeface="Roboto"/>
              <a:buChar char="▹"/>
              <a:defRPr sz="3600" i="1">
                <a:solidFill>
                  <a:srgbClr val="222222"/>
                </a:solidFill>
                <a:latin typeface="Roboto"/>
                <a:ea typeface="Roboto"/>
                <a:cs typeface="Roboto"/>
                <a:sym typeface="Roboto"/>
              </a:defRPr>
            </a:lvl4pPr>
            <a:lvl5pPr>
              <a:buClr>
                <a:srgbClr val="FF8700"/>
              </a:buClr>
              <a:buSzPct val="100000"/>
              <a:buFont typeface="Roboto"/>
              <a:buChar char="▹"/>
              <a:defRPr sz="3600" i="1">
                <a:solidFill>
                  <a:srgbClr val="222222"/>
                </a:solidFill>
                <a:latin typeface="Roboto"/>
                <a:ea typeface="Roboto"/>
                <a:cs typeface="Roboto"/>
                <a:sym typeface="Roboto"/>
              </a:defRPr>
            </a:lvl5pPr>
            <a:lvl6pPr>
              <a:buClr>
                <a:srgbClr val="FF8700"/>
              </a:buClr>
              <a:buSzPct val="100000"/>
              <a:buFont typeface="Roboto"/>
              <a:buChar char="▹"/>
              <a:defRPr sz="3600" i="1">
                <a:solidFill>
                  <a:srgbClr val="222222"/>
                </a:solidFill>
                <a:latin typeface="Roboto"/>
                <a:ea typeface="Roboto"/>
                <a:cs typeface="Roboto"/>
                <a:sym typeface="Roboto"/>
              </a:defRPr>
            </a:lvl6pPr>
            <a:lvl7pPr>
              <a:buClr>
                <a:srgbClr val="FF8700"/>
              </a:buClr>
              <a:buSzPct val="100000"/>
              <a:buFont typeface="Roboto"/>
              <a:buChar char="▹"/>
              <a:defRPr sz="3600" i="1">
                <a:solidFill>
                  <a:srgbClr val="222222"/>
                </a:solidFill>
                <a:latin typeface="Roboto"/>
                <a:ea typeface="Roboto"/>
                <a:cs typeface="Roboto"/>
                <a:sym typeface="Roboto"/>
              </a:defRPr>
            </a:lvl7pPr>
            <a:lvl8pPr>
              <a:buClr>
                <a:srgbClr val="FF8700"/>
              </a:buClr>
              <a:buSzPct val="100000"/>
              <a:buFont typeface="Roboto"/>
              <a:buChar char="▹"/>
              <a:defRPr sz="3600" i="1">
                <a:solidFill>
                  <a:srgbClr val="222222"/>
                </a:solidFill>
                <a:latin typeface="Roboto"/>
                <a:ea typeface="Roboto"/>
                <a:cs typeface="Roboto"/>
                <a:sym typeface="Roboto"/>
              </a:defRPr>
            </a:lvl8pPr>
            <a:lvl9pPr>
              <a:buClr>
                <a:srgbClr val="FF8700"/>
              </a:buClr>
              <a:buSzPct val="100000"/>
              <a:buFont typeface="Roboto"/>
              <a:buChar char="▹"/>
              <a:defRPr sz="3600" i="1">
                <a:solidFill>
                  <a:srgbClr val="222222"/>
                </a:solidFill>
                <a:latin typeface="Roboto"/>
                <a:ea typeface="Roboto"/>
                <a:cs typeface="Roboto"/>
                <a:sym typeface="Roboto"/>
              </a:defRPr>
            </a:lvl9pPr>
          </a:lstStyle>
          <a:p>
            <a:pPr algn="just">
              <a:buNone/>
            </a:pPr>
            <a:r>
              <a:rPr lang="es-CO" sz="2800" b="1" i="0" dirty="0">
                <a:latin typeface="Segoe UI" panose="020B0502040204020203" pitchFamily="34" charset="0"/>
                <a:cs typeface="Segoe UI" panose="020B0502040204020203" pitchFamily="34" charset="0"/>
              </a:rPr>
              <a:t>Mejorar el nivel de la técnica de manos libres en gimnastas entre los 13-14 años de edad pertenecientes a la Unidad Educativa San Antonio de </a:t>
            </a:r>
            <a:r>
              <a:rPr lang="es-CO" sz="2800" b="1" i="0" dirty="0" smtClean="0">
                <a:latin typeface="Segoe UI" panose="020B0502040204020203" pitchFamily="34" charset="0"/>
                <a:cs typeface="Segoe UI" panose="020B0502040204020203" pitchFamily="34" charset="0"/>
              </a:rPr>
              <a:t>Padua.</a:t>
            </a:r>
            <a:endParaRPr lang="es-CO" sz="2800" b="1" i="0" dirty="0">
              <a:latin typeface="Segoe UI" panose="020B0502040204020203" pitchFamily="34" charset="0"/>
              <a:cs typeface="Segoe UI" panose="020B0502040204020203" pitchFamily="34" charset="0"/>
            </a:endParaRPr>
          </a:p>
        </p:txBody>
      </p:sp>
      <p:sp>
        <p:nvSpPr>
          <p:cNvPr id="4"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OBJETIVO GENERAL</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0735559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29540" y="1203249"/>
            <a:ext cx="8892540" cy="3817435"/>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a:buClr>
                <a:srgbClr val="FF8700"/>
              </a:buClr>
              <a:buSzPct val="100000"/>
              <a:buFont typeface="Roboto"/>
              <a:buChar char="▸"/>
              <a:defRPr sz="3600" i="1">
                <a:solidFill>
                  <a:srgbClr val="222222"/>
                </a:solidFill>
                <a:latin typeface="Roboto"/>
                <a:ea typeface="Roboto"/>
                <a:cs typeface="Roboto"/>
                <a:sym typeface="Roboto"/>
              </a:defRPr>
            </a:lvl1pPr>
            <a:lvl2pPr>
              <a:buClr>
                <a:srgbClr val="FF8700"/>
              </a:buClr>
              <a:buSzPct val="100000"/>
              <a:buFont typeface="Roboto"/>
              <a:buChar char="▹"/>
              <a:defRPr sz="3600" i="1">
                <a:solidFill>
                  <a:srgbClr val="222222"/>
                </a:solidFill>
                <a:latin typeface="Roboto"/>
                <a:ea typeface="Roboto"/>
                <a:cs typeface="Roboto"/>
                <a:sym typeface="Roboto"/>
              </a:defRPr>
            </a:lvl2pPr>
            <a:lvl3pPr>
              <a:buClr>
                <a:srgbClr val="FF8700"/>
              </a:buClr>
              <a:buSzPct val="100000"/>
              <a:buFont typeface="Roboto"/>
              <a:buChar char="▹"/>
              <a:defRPr sz="3600" i="1">
                <a:solidFill>
                  <a:srgbClr val="222222"/>
                </a:solidFill>
                <a:latin typeface="Roboto"/>
                <a:ea typeface="Roboto"/>
                <a:cs typeface="Roboto"/>
                <a:sym typeface="Roboto"/>
              </a:defRPr>
            </a:lvl3pPr>
            <a:lvl4pPr>
              <a:buClr>
                <a:srgbClr val="FF8700"/>
              </a:buClr>
              <a:buSzPct val="100000"/>
              <a:buFont typeface="Roboto"/>
              <a:buChar char="▹"/>
              <a:defRPr sz="3600" i="1">
                <a:solidFill>
                  <a:srgbClr val="222222"/>
                </a:solidFill>
                <a:latin typeface="Roboto"/>
                <a:ea typeface="Roboto"/>
                <a:cs typeface="Roboto"/>
                <a:sym typeface="Roboto"/>
              </a:defRPr>
            </a:lvl4pPr>
            <a:lvl5pPr>
              <a:buClr>
                <a:srgbClr val="FF8700"/>
              </a:buClr>
              <a:buSzPct val="100000"/>
              <a:buFont typeface="Roboto"/>
              <a:buChar char="▹"/>
              <a:defRPr sz="3600" i="1">
                <a:solidFill>
                  <a:srgbClr val="222222"/>
                </a:solidFill>
                <a:latin typeface="Roboto"/>
                <a:ea typeface="Roboto"/>
                <a:cs typeface="Roboto"/>
                <a:sym typeface="Roboto"/>
              </a:defRPr>
            </a:lvl5pPr>
            <a:lvl6pPr>
              <a:buClr>
                <a:srgbClr val="FF8700"/>
              </a:buClr>
              <a:buSzPct val="100000"/>
              <a:buFont typeface="Roboto"/>
              <a:buChar char="▹"/>
              <a:defRPr sz="3600" i="1">
                <a:solidFill>
                  <a:srgbClr val="222222"/>
                </a:solidFill>
                <a:latin typeface="Roboto"/>
                <a:ea typeface="Roboto"/>
                <a:cs typeface="Roboto"/>
                <a:sym typeface="Roboto"/>
              </a:defRPr>
            </a:lvl6pPr>
            <a:lvl7pPr>
              <a:buClr>
                <a:srgbClr val="FF8700"/>
              </a:buClr>
              <a:buSzPct val="100000"/>
              <a:buFont typeface="Roboto"/>
              <a:buChar char="▹"/>
              <a:defRPr sz="3600" i="1">
                <a:solidFill>
                  <a:srgbClr val="222222"/>
                </a:solidFill>
                <a:latin typeface="Roboto"/>
                <a:ea typeface="Roboto"/>
                <a:cs typeface="Roboto"/>
                <a:sym typeface="Roboto"/>
              </a:defRPr>
            </a:lvl7pPr>
            <a:lvl8pPr>
              <a:buClr>
                <a:srgbClr val="FF8700"/>
              </a:buClr>
              <a:buSzPct val="100000"/>
              <a:buFont typeface="Roboto"/>
              <a:buChar char="▹"/>
              <a:defRPr sz="3600" i="1">
                <a:solidFill>
                  <a:srgbClr val="222222"/>
                </a:solidFill>
                <a:latin typeface="Roboto"/>
                <a:ea typeface="Roboto"/>
                <a:cs typeface="Roboto"/>
                <a:sym typeface="Roboto"/>
              </a:defRPr>
            </a:lvl8pPr>
            <a:lvl9pPr>
              <a:buClr>
                <a:srgbClr val="FF8700"/>
              </a:buClr>
              <a:buSzPct val="100000"/>
              <a:buFont typeface="Roboto"/>
              <a:buChar char="▹"/>
              <a:defRPr sz="3600" i="1">
                <a:solidFill>
                  <a:srgbClr val="222222"/>
                </a:solidFill>
                <a:latin typeface="Roboto"/>
                <a:ea typeface="Roboto"/>
                <a:cs typeface="Roboto"/>
                <a:sym typeface="Roboto"/>
              </a:defRPr>
            </a:lvl9pPr>
          </a:lstStyle>
          <a:p>
            <a:pPr marL="457200" indent="-457200" algn="just">
              <a:buFont typeface="+mj-lt"/>
              <a:buAutoNum type="arabicPeriod"/>
            </a:pPr>
            <a:r>
              <a:rPr lang="es-CO" sz="2400" b="1" i="0" dirty="0">
                <a:latin typeface="Segoe UI" panose="020B0502040204020203" pitchFamily="34" charset="0"/>
                <a:cs typeface="Segoe UI" panose="020B0502040204020203" pitchFamily="34" charset="0"/>
              </a:rPr>
              <a:t>Analizar los fundamentos teóricos y metodológicos en las normativas internacionales. </a:t>
            </a:r>
          </a:p>
          <a:p>
            <a:pPr marL="457200" indent="-457200" algn="just">
              <a:buFont typeface="+mj-lt"/>
              <a:buAutoNum type="arabicPeriod"/>
            </a:pPr>
            <a:r>
              <a:rPr lang="es-CO" sz="2400" b="1" i="0" dirty="0">
                <a:latin typeface="Segoe UI" panose="020B0502040204020203" pitchFamily="34" charset="0"/>
                <a:cs typeface="Segoe UI" panose="020B0502040204020203" pitchFamily="34" charset="0"/>
              </a:rPr>
              <a:t>Diagnosticar el nivel técnico de la muestra estudiada en el campo de acción establecido.</a:t>
            </a:r>
          </a:p>
          <a:p>
            <a:pPr marL="457200" indent="-457200" algn="just">
              <a:buFont typeface="+mj-lt"/>
              <a:buAutoNum type="arabicPeriod"/>
            </a:pPr>
            <a:r>
              <a:rPr lang="es-CO" sz="2400" b="1" i="0" dirty="0">
                <a:latin typeface="Segoe UI" panose="020B0502040204020203" pitchFamily="34" charset="0"/>
                <a:cs typeface="Segoe UI" panose="020B0502040204020203" pitchFamily="34" charset="0"/>
              </a:rPr>
              <a:t>Diseñar y aplicar un grupo de normativas técnicas a los gimnastas sometidos a estudio.</a:t>
            </a:r>
          </a:p>
          <a:p>
            <a:pPr marL="457200" indent="-457200" algn="just">
              <a:buFont typeface="+mj-lt"/>
              <a:buAutoNum type="arabicPeriod"/>
            </a:pPr>
            <a:r>
              <a:rPr lang="es-CO" sz="2400" b="1" i="0" dirty="0">
                <a:latin typeface="Segoe UI" panose="020B0502040204020203" pitchFamily="34" charset="0"/>
                <a:cs typeface="Segoe UI" panose="020B0502040204020203" pitchFamily="34" charset="0"/>
              </a:rPr>
              <a:t>Demostrar la existencia de mejoras en el proceso de entrenamiento deportivo relacionado con la técnica de manos libres.</a:t>
            </a:r>
          </a:p>
        </p:txBody>
      </p:sp>
      <p:sp>
        <p:nvSpPr>
          <p:cNvPr id="4" name="Título 3"/>
          <p:cNvSpPr txBox="1">
            <a:spLocks/>
          </p:cNvSpPr>
          <p:nvPr/>
        </p:nvSpPr>
        <p:spPr>
          <a:xfrm>
            <a:off x="0" y="689410"/>
            <a:ext cx="9144000" cy="518705"/>
          </a:xfrm>
          <a:prstGeom prst="rect">
            <a:avLst/>
          </a:prstGeom>
          <a:no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C" b="1" dirty="0" smtClean="0">
                <a:latin typeface="Segoe UI" panose="020B0502040204020203" pitchFamily="34" charset="0"/>
                <a:cs typeface="Segoe UI" panose="020B0502040204020203" pitchFamily="34" charset="0"/>
              </a:rPr>
              <a:t>OBJETIVOS ESPECÍFICOS</a:t>
            </a:r>
            <a:endParaRPr lang="es-ES"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742733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4"/>
                                        </p:tgtEl>
                                        <p:attrNameLst>
                                          <p:attrName>style.color</p:attrName>
                                        </p:attrNameLst>
                                      </p:cBhvr>
                                      <p:by>
                                        <p:hsl h="0" s="-12549" l="-25098"/>
                                      </p:by>
                                    </p:animClr>
                                    <p:animClr clrSpc="hsl" dir="cw">
                                      <p:cBhvr>
                                        <p:cTn id="7" dur="500" fill="hold"/>
                                        <p:tgtEl>
                                          <p:spTgt spid="4"/>
                                        </p:tgtEl>
                                        <p:attrNameLst>
                                          <p:attrName>fillcolor</p:attrName>
                                        </p:attrNameLst>
                                      </p:cBhvr>
                                      <p:by>
                                        <p:hsl h="0" s="-12549" l="-25098"/>
                                      </p:by>
                                    </p:animClr>
                                    <p:animClr clrSpc="hsl" dir="cw">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1753</TotalTime>
  <Words>3148</Words>
  <Application>Microsoft Office PowerPoint</Application>
  <PresentationFormat>Presentación en pantalla (16:9)</PresentationFormat>
  <Paragraphs>184</Paragraphs>
  <Slides>39</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39</vt:i4>
      </vt:variant>
    </vt:vector>
  </HeadingPairs>
  <TitlesOfParts>
    <vt:vector size="46" baseType="lpstr">
      <vt:lpstr>Arial</vt:lpstr>
      <vt:lpstr>Calibri</vt:lpstr>
      <vt:lpstr>Calibri Light</vt:lpstr>
      <vt:lpstr>Dosis</vt:lpstr>
      <vt:lpstr>Roboto</vt:lpstr>
      <vt:lpstr>Segoe UI</vt:lpstr>
      <vt:lpstr>Tema de Office</vt:lpstr>
      <vt:lpstr>Presentación de PowerPoint</vt:lpstr>
      <vt:lpstr>Presentación de PowerPoint</vt:lpstr>
      <vt:lpstr>Presentación de PowerPoint</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PRUEBAS</dc:title>
  <dc:creator>Janeth Ortega</dc:creator>
  <cp:lastModifiedBy>Vaca Garcia Mario Rene</cp:lastModifiedBy>
  <cp:revision>253</cp:revision>
  <dcterms:modified xsi:type="dcterms:W3CDTF">2018-06-13T13:58:17Z</dcterms:modified>
</cp:coreProperties>
</file>