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4" r:id="rId2"/>
    <p:sldId id="261" r:id="rId3"/>
    <p:sldId id="308" r:id="rId4"/>
    <p:sldId id="266" r:id="rId5"/>
    <p:sldId id="336" r:id="rId6"/>
    <p:sldId id="335" r:id="rId7"/>
    <p:sldId id="349" r:id="rId8"/>
    <p:sldId id="274" r:id="rId9"/>
    <p:sldId id="347" r:id="rId10"/>
    <p:sldId id="319" r:id="rId11"/>
    <p:sldId id="320" r:id="rId12"/>
    <p:sldId id="275" r:id="rId13"/>
    <p:sldId id="278" r:id="rId14"/>
    <p:sldId id="309" r:id="rId15"/>
    <p:sldId id="338" r:id="rId16"/>
    <p:sldId id="341" r:id="rId17"/>
    <p:sldId id="342" r:id="rId18"/>
    <p:sldId id="343" r:id="rId19"/>
    <p:sldId id="344" r:id="rId20"/>
    <p:sldId id="345" r:id="rId21"/>
    <p:sldId id="339" r:id="rId22"/>
    <p:sldId id="307" r:id="rId23"/>
    <p:sldId id="332" r:id="rId24"/>
    <p:sldId id="333" r:id="rId25"/>
    <p:sldId id="350" r:id="rId26"/>
    <p:sldId id="306"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CFF99"/>
    <a:srgbClr val="E5B4EA"/>
    <a:srgbClr val="33CCCC"/>
    <a:srgbClr val="F5BDE5"/>
    <a:srgbClr val="FFFF99"/>
    <a:srgbClr val="00FF00"/>
    <a:srgbClr val="006666"/>
    <a:srgbClr val="422C16"/>
    <a:srgbClr val="0C7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7" autoAdjust="0"/>
    <p:restoredTop sz="94652" autoAdjust="0"/>
  </p:normalViewPr>
  <p:slideViewPr>
    <p:cSldViewPr>
      <p:cViewPr varScale="1">
        <p:scale>
          <a:sx n="69" d="100"/>
          <a:sy n="69" d="100"/>
        </p:scale>
        <p:origin x="12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y\Desktop\TESIS%20MARY\Graficos%20y%20pregunta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y\AppData\Roaming\Microsoft\Excel\Graficos%20y%20preguntas,%20(version%201).xlsb"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ry\Desktop\TESIS%20MARY\Graficos%20y%20preguntas,.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1" Type="http://schemas.openxmlformats.org/officeDocument/2006/relationships/oleObject" Target="file:///C:\Users\Mary\Desktop\TESIS%20MARY\Graficos%20y%20pregunt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y\Desktop\TESIS%20MARY\Graficos%20y%20pregunta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y\Desktop\TESIS%20MARY\Graficos%20y%20pregunta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y\AppData\Roaming\Microsoft\Excel\Graficos%20y%20preguntas,%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y\AppData\Roaming\Microsoft\Excel\Graficos%20y%20preguntas,%20(version%201).xlsb"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numFmt formatCode="General" sourceLinked="0"/>
            <c:spPr>
              <a:solidFill>
                <a:schemeClr val="tx2"/>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PREG5!$C$3:$C$5</c:f>
              <c:strCache>
                <c:ptCount val="3"/>
                <c:pt idx="0">
                  <c:v>Prevención de accidentes</c:v>
                </c:pt>
                <c:pt idx="1">
                  <c:v>Higiene y salud laboral</c:v>
                </c:pt>
                <c:pt idx="2">
                  <c:v>Inducción y desarrollo de actividades</c:v>
                </c:pt>
              </c:strCache>
            </c:strRef>
          </c:cat>
          <c:val>
            <c:numRef>
              <c:f>PREG5!$F$3:$F$5</c:f>
              <c:numCache>
                <c:formatCode>0.0</c:formatCode>
                <c:ptCount val="3"/>
                <c:pt idx="0">
                  <c:v>48.8</c:v>
                </c:pt>
                <c:pt idx="1">
                  <c:v>38.799999999999997</c:v>
                </c:pt>
                <c:pt idx="2">
                  <c:v>12.4</c:v>
                </c:pt>
              </c:numCache>
            </c:numRef>
          </c:val>
          <c:extLst>
            <c:ext xmlns:c16="http://schemas.microsoft.com/office/drawing/2014/chart" uri="{C3380CC4-5D6E-409C-BE32-E72D297353CC}">
              <c16:uniqueId val="{00000000-9D41-4660-9794-C72A02D0BB60}"/>
            </c:ext>
          </c:extLst>
        </c:ser>
        <c:dLbls>
          <c:showLegendKey val="0"/>
          <c:showVal val="1"/>
          <c:showCatName val="0"/>
          <c:showSerName val="0"/>
          <c:showPercent val="0"/>
          <c:showBubbleSize val="0"/>
        </c:dLbls>
        <c:gapWidth val="79"/>
        <c:shape val="box"/>
        <c:axId val="366598208"/>
        <c:axId val="366595856"/>
        <c:axId val="0"/>
      </c:bar3DChart>
      <c:catAx>
        <c:axId val="366598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S"/>
          </a:p>
        </c:txPr>
        <c:crossAx val="366595856"/>
        <c:crosses val="autoZero"/>
        <c:auto val="1"/>
        <c:lblAlgn val="ctr"/>
        <c:lblOffset val="100"/>
        <c:noMultiLvlLbl val="0"/>
      </c:catAx>
      <c:valAx>
        <c:axId val="366595856"/>
        <c:scaling>
          <c:orientation val="minMax"/>
        </c:scaling>
        <c:delete val="1"/>
        <c:axPos val="l"/>
        <c:numFmt formatCode="0.0" sourceLinked="1"/>
        <c:majorTickMark val="none"/>
        <c:minorTickMark val="none"/>
        <c:tickLblPos val="nextTo"/>
        <c:crossAx val="366598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s-ES" sz="1200" dirty="0"/>
              <a:t>PLAN</a:t>
            </a:r>
            <a:r>
              <a:rPr lang="es-ES" sz="1200" baseline="0" dirty="0"/>
              <a:t> DE EMERGENCIA</a:t>
            </a:r>
            <a:endParaRPr lang="es-ES" sz="1200" dirty="0"/>
          </a:p>
        </c:rich>
      </c:tx>
      <c:overlay val="0"/>
    </c:title>
    <c:autoTitleDeleted val="0"/>
    <c:plotArea>
      <c:layout/>
      <c:pieChart>
        <c:varyColors val="1"/>
        <c:ser>
          <c:idx val="0"/>
          <c:order val="0"/>
          <c:dPt>
            <c:idx val="0"/>
            <c:bubble3D val="0"/>
            <c:spPr>
              <a:solidFill>
                <a:schemeClr val="accent6">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566-463F-927E-BB1BBDA339F9}"/>
              </c:ext>
            </c:extLst>
          </c:dPt>
          <c:dPt>
            <c:idx val="1"/>
            <c:bubble3D val="0"/>
            <c:spPr>
              <a:solidFill>
                <a:schemeClr val="accent6">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566-463F-927E-BB1BBDA339F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PREG15!$C$3:$C$4</c:f>
              <c:strCache>
                <c:ptCount val="2"/>
                <c:pt idx="0">
                  <c:v>Si</c:v>
                </c:pt>
                <c:pt idx="1">
                  <c:v>No</c:v>
                </c:pt>
              </c:strCache>
            </c:strRef>
          </c:cat>
          <c:val>
            <c:numRef>
              <c:f>PREG15!$E$3:$E$4</c:f>
              <c:numCache>
                <c:formatCode>General</c:formatCode>
                <c:ptCount val="2"/>
                <c:pt idx="0">
                  <c:v>71.5</c:v>
                </c:pt>
                <c:pt idx="1">
                  <c:v>28.5</c:v>
                </c:pt>
              </c:numCache>
            </c:numRef>
          </c:val>
          <c:extLst>
            <c:ext xmlns:c16="http://schemas.microsoft.com/office/drawing/2014/chart" uri="{C3380CC4-5D6E-409C-BE32-E72D297353CC}">
              <c16:uniqueId val="{00000004-9566-463F-927E-BB1BBDA339F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PREG16!$C$10:$C$12</c:f>
              <c:strCache>
                <c:ptCount val="3"/>
                <c:pt idx="0">
                  <c:v>Dolores de espalda</c:v>
                </c:pt>
                <c:pt idx="1">
                  <c:v>Cansancio</c:v>
                </c:pt>
                <c:pt idx="2">
                  <c:v>Fatiga</c:v>
                </c:pt>
              </c:strCache>
            </c:strRef>
          </c:cat>
          <c:val>
            <c:numRef>
              <c:f>PREG16!$E$10:$E$12</c:f>
              <c:numCache>
                <c:formatCode>General</c:formatCode>
                <c:ptCount val="3"/>
                <c:pt idx="0">
                  <c:v>35.200000000000003</c:v>
                </c:pt>
                <c:pt idx="1">
                  <c:v>45.3</c:v>
                </c:pt>
                <c:pt idx="2">
                  <c:v>19.5</c:v>
                </c:pt>
              </c:numCache>
            </c:numRef>
          </c:val>
          <c:extLst>
            <c:ext xmlns:c16="http://schemas.microsoft.com/office/drawing/2014/chart" uri="{C3380CC4-5D6E-409C-BE32-E72D297353CC}">
              <c16:uniqueId val="{00000000-D361-4B14-A385-84E5FD01BF2A}"/>
            </c:ext>
          </c:extLst>
        </c:ser>
        <c:dLbls>
          <c:showLegendKey val="0"/>
          <c:showVal val="0"/>
          <c:showCatName val="0"/>
          <c:showSerName val="0"/>
          <c:showPercent val="0"/>
          <c:showBubbleSize val="0"/>
        </c:dLbls>
        <c:gapWidth val="150"/>
        <c:shape val="box"/>
        <c:axId val="368642024"/>
        <c:axId val="368642416"/>
        <c:axId val="0"/>
      </c:bar3DChart>
      <c:catAx>
        <c:axId val="368642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8642416"/>
        <c:crosses val="autoZero"/>
        <c:auto val="1"/>
        <c:lblAlgn val="ctr"/>
        <c:lblOffset val="100"/>
        <c:noMultiLvlLbl val="0"/>
      </c:catAx>
      <c:valAx>
        <c:axId val="36864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8642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s-ES" sz="1200" dirty="0"/>
              <a:t>PAUSAS ACTIVAS</a:t>
            </a:r>
          </a:p>
        </c:rich>
      </c:tx>
      <c:overlay val="0"/>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D9A-48C1-ADC6-0D3420F4E14D}"/>
              </c:ext>
            </c:extLst>
          </c:dPt>
          <c:dPt>
            <c:idx val="1"/>
            <c:bubble3D val="0"/>
            <c:spPr>
              <a:solidFill>
                <a:schemeClr val="accent2">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D9A-48C1-ADC6-0D3420F4E14D}"/>
              </c:ext>
            </c:extLst>
          </c:dPt>
          <c:dPt>
            <c:idx val="2"/>
            <c:bubble3D val="0"/>
            <c:spPr>
              <a:solidFill>
                <a:schemeClr val="accent2">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D9A-48C1-ADC6-0D3420F4E14D}"/>
              </c:ext>
            </c:extLst>
          </c:dPt>
          <c:dPt>
            <c:idx val="3"/>
            <c:bubble3D val="0"/>
            <c:spPr>
              <a:solidFill>
                <a:schemeClr val="accent2">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D9A-48C1-ADC6-0D3420F4E14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PREG17!$C$3:$C$6</c:f>
              <c:strCache>
                <c:ptCount val="4"/>
                <c:pt idx="0">
                  <c:v>Una vez</c:v>
                </c:pt>
                <c:pt idx="1">
                  <c:v>Dos veces</c:v>
                </c:pt>
                <c:pt idx="2">
                  <c:v>A veces</c:v>
                </c:pt>
                <c:pt idx="3">
                  <c:v>Ninguna vez</c:v>
                </c:pt>
              </c:strCache>
            </c:strRef>
          </c:cat>
          <c:val>
            <c:numRef>
              <c:f>PREG17!$E$3:$E$6</c:f>
              <c:numCache>
                <c:formatCode>General</c:formatCode>
                <c:ptCount val="4"/>
                <c:pt idx="0">
                  <c:v>78</c:v>
                </c:pt>
                <c:pt idx="1">
                  <c:v>2.4</c:v>
                </c:pt>
                <c:pt idx="2">
                  <c:v>11</c:v>
                </c:pt>
                <c:pt idx="3">
                  <c:v>8.6</c:v>
                </c:pt>
              </c:numCache>
            </c:numRef>
          </c:val>
          <c:extLst>
            <c:ext xmlns:c16="http://schemas.microsoft.com/office/drawing/2014/chart" uri="{C3380CC4-5D6E-409C-BE32-E72D297353CC}">
              <c16:uniqueId val="{00000008-DD9A-48C1-ADC6-0D3420F4E14D}"/>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w="9525"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hade val="58000"/>
                </a:schemeClr>
              </a:solidFill>
              <a:ln>
                <a:noFill/>
              </a:ln>
              <a:effectLst/>
              <a:sp3d>
                <a:contourClr>
                  <a:schemeClr val="lt1"/>
                </a:contourClr>
              </a:sp3d>
            </c:spPr>
            <c:extLst>
              <c:ext xmlns:c16="http://schemas.microsoft.com/office/drawing/2014/chart" uri="{C3380CC4-5D6E-409C-BE32-E72D297353CC}">
                <c16:uniqueId val="{00000001-54C0-480E-B555-93E494909960}"/>
              </c:ext>
            </c:extLst>
          </c:dPt>
          <c:dPt>
            <c:idx val="1"/>
            <c:bubble3D val="0"/>
            <c:spPr>
              <a:solidFill>
                <a:schemeClr val="accent1">
                  <a:shade val="86000"/>
                </a:schemeClr>
              </a:solidFill>
              <a:ln>
                <a:noFill/>
              </a:ln>
              <a:effectLst/>
              <a:sp3d>
                <a:contourClr>
                  <a:schemeClr val="lt1"/>
                </a:contourClr>
              </a:sp3d>
            </c:spPr>
            <c:extLst>
              <c:ext xmlns:c16="http://schemas.microsoft.com/office/drawing/2014/chart" uri="{C3380CC4-5D6E-409C-BE32-E72D297353CC}">
                <c16:uniqueId val="{00000003-54C0-480E-B555-93E494909960}"/>
              </c:ext>
            </c:extLst>
          </c:dPt>
          <c:dPt>
            <c:idx val="2"/>
            <c:bubble3D val="0"/>
            <c:spPr>
              <a:solidFill>
                <a:schemeClr val="accent1">
                  <a:tint val="86000"/>
                </a:schemeClr>
              </a:solidFill>
              <a:ln>
                <a:noFill/>
              </a:ln>
              <a:effectLst/>
              <a:sp3d>
                <a:contourClr>
                  <a:schemeClr val="lt1"/>
                </a:contourClr>
              </a:sp3d>
            </c:spPr>
            <c:extLst>
              <c:ext xmlns:c16="http://schemas.microsoft.com/office/drawing/2014/chart" uri="{C3380CC4-5D6E-409C-BE32-E72D297353CC}">
                <c16:uniqueId val="{00000005-54C0-480E-B555-93E494909960}"/>
              </c:ext>
            </c:extLst>
          </c:dPt>
          <c:dPt>
            <c:idx val="3"/>
            <c:bubble3D val="0"/>
            <c:spPr>
              <a:solidFill>
                <a:schemeClr val="accent1">
                  <a:tint val="58000"/>
                </a:schemeClr>
              </a:solidFill>
              <a:ln>
                <a:noFill/>
              </a:ln>
              <a:effectLst/>
              <a:sp3d>
                <a:contourClr>
                  <a:schemeClr val="lt1"/>
                </a:contourClr>
              </a:sp3d>
            </c:spPr>
            <c:extLst>
              <c:ext xmlns:c16="http://schemas.microsoft.com/office/drawing/2014/chart" uri="{C3380CC4-5D6E-409C-BE32-E72D297353CC}">
                <c16:uniqueId val="{00000007-54C0-480E-B555-93E494909960}"/>
              </c:ext>
            </c:extLst>
          </c:dPt>
          <c:dLbls>
            <c:dLbl>
              <c:idx val="3"/>
              <c:layout>
                <c:manualLayout>
                  <c:x val="4.138950480413895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4C0-480E-B555-93E4949099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PREG19!$C$4:$C$7</c:f>
              <c:strCache>
                <c:ptCount val="4"/>
                <c:pt idx="0">
                  <c:v>Entre 300 y 400 dólares</c:v>
                </c:pt>
                <c:pt idx="1">
                  <c:v>Entre 400 y 500 Dólares</c:v>
                </c:pt>
                <c:pt idx="2">
                  <c:v>Entre 500 y  600 dólares</c:v>
                </c:pt>
                <c:pt idx="3">
                  <c:v>Entre 600 y  700 dólares</c:v>
                </c:pt>
              </c:strCache>
            </c:strRef>
          </c:cat>
          <c:val>
            <c:numRef>
              <c:f>PREG19!$E$4:$E$7</c:f>
              <c:numCache>
                <c:formatCode>General</c:formatCode>
                <c:ptCount val="4"/>
                <c:pt idx="0">
                  <c:v>28.5</c:v>
                </c:pt>
                <c:pt idx="1">
                  <c:v>58.8</c:v>
                </c:pt>
                <c:pt idx="2">
                  <c:v>8.6</c:v>
                </c:pt>
                <c:pt idx="3">
                  <c:v>4.0999999999999996</c:v>
                </c:pt>
              </c:numCache>
            </c:numRef>
          </c:val>
          <c:extLst>
            <c:ext xmlns:c16="http://schemas.microsoft.com/office/drawing/2014/chart" uri="{C3380CC4-5D6E-409C-BE32-E72D297353CC}">
              <c16:uniqueId val="{00000008-54C0-480E-B555-93E494909960}"/>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S" sz="1200" dirty="0"/>
              <a:t>INGRESOS</a:t>
            </a:r>
            <a:r>
              <a:rPr lang="es-ES" sz="1200" baseline="0" dirty="0"/>
              <a:t> ADICIONALES</a:t>
            </a:r>
            <a:endParaRPr lang="es-ES" sz="12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1642156862745098"/>
          <c:w val="0.88611111111111107"/>
          <c:h val="0.83578431372549022"/>
        </c:manualLayout>
      </c:layout>
      <c:pie3DChart>
        <c:varyColors val="1"/>
        <c:ser>
          <c:idx val="0"/>
          <c:order val="0"/>
          <c:dPt>
            <c:idx val="0"/>
            <c:bubble3D val="0"/>
            <c:spPr>
              <a:solidFill>
                <a:schemeClr val="accent3">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CF9-4ED2-948D-A64945252D45}"/>
              </c:ext>
            </c:extLst>
          </c:dPt>
          <c:dPt>
            <c:idx val="1"/>
            <c:bubble3D val="0"/>
            <c:spPr>
              <a:solidFill>
                <a:schemeClr val="accent3">
                  <a:tint val="77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CF9-4ED2-948D-A64945252D4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PREG20!$C$4:$C$5</c:f>
              <c:strCache>
                <c:ptCount val="2"/>
                <c:pt idx="0">
                  <c:v>Si</c:v>
                </c:pt>
                <c:pt idx="1">
                  <c:v>No</c:v>
                </c:pt>
              </c:strCache>
            </c:strRef>
          </c:cat>
          <c:val>
            <c:numRef>
              <c:f>PREG20!$E$4:$E$5</c:f>
              <c:numCache>
                <c:formatCode>General</c:formatCode>
                <c:ptCount val="2"/>
                <c:pt idx="0">
                  <c:v>21.3</c:v>
                </c:pt>
                <c:pt idx="1">
                  <c:v>78.7</c:v>
                </c:pt>
              </c:numCache>
            </c:numRef>
          </c:val>
          <c:extLst>
            <c:ext xmlns:c16="http://schemas.microsoft.com/office/drawing/2014/chart" uri="{C3380CC4-5D6E-409C-BE32-E72D297353CC}">
              <c16:uniqueId val="{00000004-1CF9-4ED2-948D-A64945252D45}"/>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ES" sz="1200" dirty="0"/>
              <a:t>RIESGOS FÍSICOS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S"/>
        </a:p>
      </c:txPr>
    </c:title>
    <c:autoTitleDeleted val="0"/>
    <c:view3D>
      <c:rotX val="30"/>
      <c:rotY val="0"/>
      <c:depthPercent val="100"/>
      <c:rAngAx val="0"/>
    </c:view3D>
    <c:floor>
      <c:thickness val="0"/>
      <c:spPr>
        <a:noFill/>
        <a:ln w="9525"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431946006749158E-2"/>
          <c:y val="0.11027383792009712"/>
          <c:w val="0.87772114200010709"/>
          <c:h val="0.83156958800345393"/>
        </c:manualLayout>
      </c:layout>
      <c:pie3DChart>
        <c:varyColors val="1"/>
        <c:ser>
          <c:idx val="0"/>
          <c:order val="0"/>
          <c:explosion val="1"/>
          <c:dPt>
            <c:idx val="0"/>
            <c:bubble3D val="0"/>
            <c:spPr>
              <a:solidFill>
                <a:schemeClr val="accent2">
                  <a:shade val="58000"/>
                </a:schemeClr>
              </a:solidFill>
              <a:ln>
                <a:noFill/>
              </a:ln>
              <a:effectLst/>
              <a:sp3d/>
            </c:spPr>
            <c:extLst>
              <c:ext xmlns:c16="http://schemas.microsoft.com/office/drawing/2014/chart" uri="{C3380CC4-5D6E-409C-BE32-E72D297353CC}">
                <c16:uniqueId val="{00000001-8109-4704-BE78-2419B9E6E956}"/>
              </c:ext>
            </c:extLst>
          </c:dPt>
          <c:dPt>
            <c:idx val="1"/>
            <c:bubble3D val="0"/>
            <c:spPr>
              <a:solidFill>
                <a:schemeClr val="accent2">
                  <a:shade val="86000"/>
                </a:schemeClr>
              </a:solidFill>
              <a:ln>
                <a:noFill/>
              </a:ln>
              <a:effectLst/>
              <a:sp3d/>
            </c:spPr>
            <c:extLst>
              <c:ext xmlns:c16="http://schemas.microsoft.com/office/drawing/2014/chart" uri="{C3380CC4-5D6E-409C-BE32-E72D297353CC}">
                <c16:uniqueId val="{00000003-8109-4704-BE78-2419B9E6E956}"/>
              </c:ext>
            </c:extLst>
          </c:dPt>
          <c:dPt>
            <c:idx val="2"/>
            <c:bubble3D val="0"/>
            <c:spPr>
              <a:solidFill>
                <a:schemeClr val="accent2">
                  <a:tint val="86000"/>
                </a:schemeClr>
              </a:solidFill>
              <a:ln>
                <a:noFill/>
              </a:ln>
              <a:effectLst/>
              <a:sp3d/>
            </c:spPr>
            <c:extLst>
              <c:ext xmlns:c16="http://schemas.microsoft.com/office/drawing/2014/chart" uri="{C3380CC4-5D6E-409C-BE32-E72D297353CC}">
                <c16:uniqueId val="{00000005-8109-4704-BE78-2419B9E6E956}"/>
              </c:ext>
            </c:extLst>
          </c:dPt>
          <c:dPt>
            <c:idx val="3"/>
            <c:bubble3D val="0"/>
            <c:spPr>
              <a:solidFill>
                <a:schemeClr val="accent2">
                  <a:tint val="58000"/>
                </a:schemeClr>
              </a:solidFill>
              <a:ln>
                <a:noFill/>
              </a:ln>
              <a:effectLst/>
              <a:sp3d/>
            </c:spPr>
            <c:extLst>
              <c:ext xmlns:c16="http://schemas.microsoft.com/office/drawing/2014/chart" uri="{C3380CC4-5D6E-409C-BE32-E72D297353CC}">
                <c16:uniqueId val="{00000007-8109-4704-BE78-2419B9E6E956}"/>
              </c:ext>
            </c:extLst>
          </c:dPt>
          <c:dLbls>
            <c:dLbl>
              <c:idx val="0"/>
              <c:layout>
                <c:manualLayout>
                  <c:x val="-1.0185067526415994E-16"/>
                  <c:y val="-9.259259259259258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09-4704-BE78-2419B9E6E956}"/>
                </c:ext>
              </c:extLst>
            </c:dLbl>
            <c:dLbl>
              <c:idx val="1"/>
              <c:layout>
                <c:manualLayout>
                  <c:x val="-0.13333333333333333"/>
                  <c:y val="0"/>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109-4704-BE78-2419B9E6E9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030A0"/>
                    </a:solidFill>
                    <a:latin typeface="+mn-lt"/>
                    <a:ea typeface="+mn-ea"/>
                    <a:cs typeface="+mn-cs"/>
                  </a:defRPr>
                </a:pPr>
                <a:endParaRPr lang="es-ES"/>
              </a:p>
            </c:txPr>
            <c:dLblPos val="outEnd"/>
            <c:showLegendKey val="0"/>
            <c:showVal val="1"/>
            <c:showCatName val="1"/>
            <c:showSerName val="0"/>
            <c:showPercent val="1"/>
            <c:showBubbleSize val="0"/>
            <c:showLeaderLines val="1"/>
            <c:leaderLines>
              <c:spPr>
                <a:ln w="9525" cap="flat" cmpd="sng" algn="ctr">
                  <a:solidFill>
                    <a:schemeClr val="tx2">
                      <a:lumMod val="35000"/>
                      <a:lumOff val="65000"/>
                    </a:schemeClr>
                  </a:solidFill>
                  <a:prstDash val="solid"/>
                  <a:round/>
                </a:ln>
                <a:effectLst/>
              </c:spPr>
            </c:leaderLines>
            <c:extLst>
              <c:ext xmlns:c15="http://schemas.microsoft.com/office/drawing/2012/chart" uri="{CE6537A1-D6FC-4f65-9D91-7224C49458BB}"/>
            </c:extLst>
          </c:dLbls>
          <c:cat>
            <c:strRef>
              <c:f>PREG22!$C$3:$C$6</c:f>
              <c:strCache>
                <c:ptCount val="4"/>
                <c:pt idx="0">
                  <c:v>Ruido</c:v>
                </c:pt>
                <c:pt idx="1">
                  <c:v>Vibración</c:v>
                </c:pt>
                <c:pt idx="2">
                  <c:v>Temperatura</c:v>
                </c:pt>
                <c:pt idx="3">
                  <c:v>Iluminación</c:v>
                </c:pt>
              </c:strCache>
            </c:strRef>
          </c:cat>
          <c:val>
            <c:numRef>
              <c:f>PREG22!$E$3:$E$6</c:f>
              <c:numCache>
                <c:formatCode>0.0</c:formatCode>
                <c:ptCount val="4"/>
                <c:pt idx="0" formatCode="General">
                  <c:v>42.6</c:v>
                </c:pt>
                <c:pt idx="1">
                  <c:v>18.600000000000001</c:v>
                </c:pt>
                <c:pt idx="2">
                  <c:v>15.8</c:v>
                </c:pt>
                <c:pt idx="3">
                  <c:v>23</c:v>
                </c:pt>
              </c:numCache>
            </c:numRef>
          </c:val>
          <c:extLst>
            <c:ext xmlns:c16="http://schemas.microsoft.com/office/drawing/2014/chart" uri="{C3380CC4-5D6E-409C-BE32-E72D297353CC}">
              <c16:uniqueId val="{00000008-8109-4704-BE78-2419B9E6E956}"/>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prstDash val="solid"/>
      <a:round/>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s-ES" sz="1200" dirty="0"/>
              <a:t>JEFES</a:t>
            </a:r>
          </a:p>
        </c:rich>
      </c:tx>
      <c:overlay val="0"/>
    </c:title>
    <c:autoTitleDeleted val="0"/>
    <c:plotArea>
      <c:layout/>
      <c:barChart>
        <c:barDir val="col"/>
        <c:grouping val="stacked"/>
        <c:varyColors val="0"/>
        <c:ser>
          <c:idx val="0"/>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PREG23!$C$3:$C$5</c:f>
              <c:strCache>
                <c:ptCount val="3"/>
                <c:pt idx="0">
                  <c:v>Muy buena</c:v>
                </c:pt>
                <c:pt idx="1">
                  <c:v>Buena</c:v>
                </c:pt>
                <c:pt idx="2">
                  <c:v>Regular</c:v>
                </c:pt>
              </c:strCache>
            </c:strRef>
          </c:cat>
          <c:val>
            <c:numRef>
              <c:f>PREG23!$E$3:$E$5</c:f>
              <c:numCache>
                <c:formatCode>General</c:formatCode>
                <c:ptCount val="3"/>
                <c:pt idx="0">
                  <c:v>21</c:v>
                </c:pt>
                <c:pt idx="1">
                  <c:v>69.8</c:v>
                </c:pt>
                <c:pt idx="2">
                  <c:v>9.3000000000000007</c:v>
                </c:pt>
              </c:numCache>
            </c:numRef>
          </c:val>
          <c:extLst>
            <c:ext xmlns:c16="http://schemas.microsoft.com/office/drawing/2014/chart" uri="{C3380CC4-5D6E-409C-BE32-E72D297353CC}">
              <c16:uniqueId val="{00000000-FC25-46B6-BE91-3383578695AA}"/>
            </c:ext>
          </c:extLst>
        </c:ser>
        <c:dLbls>
          <c:dLblPos val="ctr"/>
          <c:showLegendKey val="0"/>
          <c:showVal val="1"/>
          <c:showCatName val="0"/>
          <c:showSerName val="0"/>
          <c:showPercent val="0"/>
          <c:showBubbleSize val="0"/>
        </c:dLbls>
        <c:gapWidth val="150"/>
        <c:overlap val="100"/>
        <c:axId val="368643592"/>
        <c:axId val="368640456"/>
      </c:barChart>
      <c:catAx>
        <c:axId val="368643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368640456"/>
        <c:crosses val="autoZero"/>
        <c:auto val="1"/>
        <c:lblAlgn val="ctr"/>
        <c:lblOffset val="100"/>
        <c:noMultiLvlLbl val="0"/>
      </c:catAx>
      <c:valAx>
        <c:axId val="3686404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68643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s-ES" sz="1200" dirty="0"/>
              <a:t>COMPAÑEROS</a:t>
            </a:r>
          </a:p>
        </c:rich>
      </c:tx>
      <c:overlay val="0"/>
    </c:title>
    <c:autoTitleDeleted val="0"/>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Hoja3!$E$88:$E$90</c:f>
              <c:strCache>
                <c:ptCount val="3"/>
                <c:pt idx="0">
                  <c:v>Muy buena</c:v>
                </c:pt>
                <c:pt idx="1">
                  <c:v>Buena</c:v>
                </c:pt>
                <c:pt idx="2">
                  <c:v>Regular</c:v>
                </c:pt>
              </c:strCache>
            </c:strRef>
          </c:cat>
          <c:val>
            <c:numRef>
              <c:f>Hoja3!$F$88:$F$90</c:f>
              <c:numCache>
                <c:formatCode>0.00%</c:formatCode>
                <c:ptCount val="3"/>
                <c:pt idx="0">
                  <c:v>0.58099999999999996</c:v>
                </c:pt>
                <c:pt idx="1">
                  <c:v>0.39200000000000002</c:v>
                </c:pt>
                <c:pt idx="2">
                  <c:v>2.7E-2</c:v>
                </c:pt>
              </c:numCache>
            </c:numRef>
          </c:val>
          <c:extLst>
            <c:ext xmlns:c16="http://schemas.microsoft.com/office/drawing/2014/chart" uri="{C3380CC4-5D6E-409C-BE32-E72D297353CC}">
              <c16:uniqueId val="{00000000-B3A8-4B79-9E14-3113148EC5ED}"/>
            </c:ext>
          </c:extLst>
        </c:ser>
        <c:dLbls>
          <c:showLegendKey val="0"/>
          <c:showVal val="1"/>
          <c:showCatName val="0"/>
          <c:showSerName val="0"/>
          <c:showPercent val="0"/>
          <c:showBubbleSize val="0"/>
        </c:dLbls>
        <c:gapWidth val="150"/>
        <c:shape val="cylinder"/>
        <c:axId val="368644376"/>
        <c:axId val="368644768"/>
        <c:axId val="0"/>
      </c:bar3DChart>
      <c:catAx>
        <c:axId val="36864437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368644768"/>
        <c:crosses val="autoZero"/>
        <c:auto val="1"/>
        <c:lblAlgn val="ctr"/>
        <c:lblOffset val="100"/>
        <c:noMultiLvlLbl val="0"/>
      </c:catAx>
      <c:valAx>
        <c:axId val="368644768"/>
        <c:scaling>
          <c:orientation val="minMax"/>
        </c:scaling>
        <c:delete val="1"/>
        <c:axPos val="l"/>
        <c:numFmt formatCode="0.00%" sourceLinked="1"/>
        <c:majorTickMark val="out"/>
        <c:minorTickMark val="none"/>
        <c:tickLblPos val="nextTo"/>
        <c:crossAx val="368644376"/>
        <c:crosses val="autoZero"/>
        <c:crossBetween val="between"/>
      </c:valAx>
      <c:spPr>
        <a:noFill/>
        <a:ln>
          <a:noFill/>
        </a:ln>
        <a:effectLst/>
      </c:spPr>
    </c:plotArea>
    <c:plotVisOnly val="1"/>
    <c:dispBlanksAs val="gap"/>
    <c:showDLblsOverMax val="0"/>
  </c:chart>
  <c:spPr>
    <a:solidFill>
      <a:schemeClr val="bg1"/>
    </a:solidFill>
    <a:ln w="6350" cap="flat" cmpd="sng" algn="ctr">
      <a:solidFill>
        <a:schemeClr val="tx1">
          <a:tint val="75000"/>
        </a:schemeClr>
      </a:solidFill>
      <a:prstDash val="solid"/>
      <a:round/>
    </a:ln>
    <a:effectLst/>
  </c:spPr>
  <c:txPr>
    <a:bodyPr/>
    <a:lstStyle/>
    <a:p>
      <a:pPr>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35363962742025"/>
          <c:y val="4.1820363393781007E-2"/>
          <c:w val="0.89015328705213626"/>
          <c:h val="0.88844978904857519"/>
        </c:manualLayout>
      </c:layout>
      <c:bar3DChart>
        <c:barDir val="col"/>
        <c:grouping val="clustered"/>
        <c:varyColors val="0"/>
        <c:ser>
          <c:idx val="0"/>
          <c:order val="0"/>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Hoja3!$E$131:$E$133</c:f>
              <c:strCache>
                <c:ptCount val="3"/>
                <c:pt idx="0">
                  <c:v>Muy satisfecho</c:v>
                </c:pt>
                <c:pt idx="1">
                  <c:v>Satisfecho</c:v>
                </c:pt>
                <c:pt idx="2">
                  <c:v>Insatisfecho</c:v>
                </c:pt>
              </c:strCache>
            </c:strRef>
          </c:cat>
          <c:val>
            <c:numRef>
              <c:f>Hoja3!$F$131:$F$133</c:f>
              <c:numCache>
                <c:formatCode>0.00%</c:formatCode>
                <c:ptCount val="3"/>
                <c:pt idx="0">
                  <c:v>0.151</c:v>
                </c:pt>
                <c:pt idx="1">
                  <c:v>0.749</c:v>
                </c:pt>
                <c:pt idx="2" formatCode="0%">
                  <c:v>0.1</c:v>
                </c:pt>
              </c:numCache>
            </c:numRef>
          </c:val>
          <c:extLst>
            <c:ext xmlns:c16="http://schemas.microsoft.com/office/drawing/2014/chart" uri="{C3380CC4-5D6E-409C-BE32-E72D297353CC}">
              <c16:uniqueId val="{00000000-F5E3-4129-B6DC-B3A53B5080A5}"/>
            </c:ext>
          </c:extLst>
        </c:ser>
        <c:dLbls>
          <c:showLegendKey val="0"/>
          <c:showVal val="1"/>
          <c:showCatName val="0"/>
          <c:showSerName val="0"/>
          <c:showPercent val="0"/>
          <c:showBubbleSize val="0"/>
        </c:dLbls>
        <c:gapWidth val="65"/>
        <c:shape val="cylinder"/>
        <c:axId val="369064992"/>
        <c:axId val="369071264"/>
        <c:axId val="0"/>
      </c:bar3DChart>
      <c:catAx>
        <c:axId val="369064992"/>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369071264"/>
        <c:crosses val="autoZero"/>
        <c:auto val="1"/>
        <c:lblAlgn val="ctr"/>
        <c:lblOffset val="100"/>
        <c:noMultiLvlLbl val="0"/>
      </c:catAx>
      <c:valAx>
        <c:axId val="369071264"/>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crossAx val="369064992"/>
        <c:crosses val="autoZero"/>
        <c:crossBetween val="between"/>
      </c:valAx>
      <c:spPr>
        <a:solidFill>
          <a:schemeClr val="accent3">
            <a:lumMod val="40000"/>
            <a:lumOff val="60000"/>
          </a:schemeClr>
        </a:solid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s-ES" sz="1200" dirty="0"/>
              <a:t>DESEMPEÑO</a:t>
            </a:r>
            <a:r>
              <a:rPr lang="es-ES" sz="1200" baseline="0" dirty="0"/>
              <a:t> LABORAL</a:t>
            </a:r>
            <a:endParaRPr lang="es-ES" sz="1200" dirty="0"/>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136482939632549E-2"/>
          <c:y val="7.407407407407407E-2"/>
          <c:w val="0.90286351706036749"/>
          <c:h val="0.8416746864975212"/>
        </c:manualLayout>
      </c:layout>
      <c:bar3DChart>
        <c:barDir val="col"/>
        <c:grouping val="stacked"/>
        <c:varyColors val="0"/>
        <c:ser>
          <c:idx val="0"/>
          <c:order val="0"/>
          <c:spPr>
            <a:solidFill>
              <a:schemeClr val="accent2"/>
            </a:solidFill>
            <a:ln>
              <a:noFill/>
            </a:ln>
            <a:effectLst/>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PREG7!$C$3:$C$4</c:f>
              <c:strCache>
                <c:ptCount val="2"/>
                <c:pt idx="0">
                  <c:v>Si</c:v>
                </c:pt>
                <c:pt idx="1">
                  <c:v>No</c:v>
                </c:pt>
              </c:strCache>
            </c:strRef>
          </c:cat>
          <c:val>
            <c:numRef>
              <c:f>PREG7!$E$3:$E$4</c:f>
              <c:numCache>
                <c:formatCode>General</c:formatCode>
                <c:ptCount val="2"/>
                <c:pt idx="0">
                  <c:v>85.2</c:v>
                </c:pt>
                <c:pt idx="1">
                  <c:v>14.8</c:v>
                </c:pt>
              </c:numCache>
            </c:numRef>
          </c:val>
          <c:extLst>
            <c:ext xmlns:c16="http://schemas.microsoft.com/office/drawing/2014/chart" uri="{C3380CC4-5D6E-409C-BE32-E72D297353CC}">
              <c16:uniqueId val="{00000000-81EB-4298-9D0A-74781289B58A}"/>
            </c:ext>
          </c:extLst>
        </c:ser>
        <c:dLbls>
          <c:showLegendKey val="0"/>
          <c:showVal val="1"/>
          <c:showCatName val="0"/>
          <c:showSerName val="0"/>
          <c:showPercent val="0"/>
          <c:showBubbleSize val="0"/>
        </c:dLbls>
        <c:gapWidth val="150"/>
        <c:shape val="box"/>
        <c:axId val="366599384"/>
        <c:axId val="366594680"/>
        <c:axId val="0"/>
      </c:bar3DChart>
      <c:catAx>
        <c:axId val="366599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S"/>
          </a:p>
        </c:txPr>
        <c:crossAx val="366594680"/>
        <c:crosses val="autoZero"/>
        <c:auto val="1"/>
        <c:lblAlgn val="ctr"/>
        <c:lblOffset val="100"/>
        <c:noMultiLvlLbl val="0"/>
      </c:catAx>
      <c:valAx>
        <c:axId val="3665946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6599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258092738407695E-2"/>
          <c:y val="0.11074561403508772"/>
          <c:w val="0.8985295661571715"/>
          <c:h val="0.85745614035087714"/>
        </c:manualLayout>
      </c:layout>
      <c:pie3DChart>
        <c:varyColors val="1"/>
        <c:ser>
          <c:idx val="0"/>
          <c:order val="0"/>
          <c:dPt>
            <c:idx val="0"/>
            <c:bubble3D val="0"/>
            <c:spPr>
              <a:solidFill>
                <a:schemeClr val="accent2">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EB5-497B-9243-6540AA049BCB}"/>
              </c:ext>
            </c:extLst>
          </c:dPt>
          <c:dPt>
            <c:idx val="1"/>
            <c:bubble3D val="0"/>
            <c:spPr>
              <a:solidFill>
                <a:schemeClr val="accent2">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EB5-497B-9243-6540AA049BCB}"/>
              </c:ext>
            </c:extLst>
          </c:dPt>
          <c:dPt>
            <c:idx val="2"/>
            <c:bubble3D val="0"/>
            <c:spPr>
              <a:solidFill>
                <a:schemeClr val="accent2">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EB5-497B-9243-6540AA049BCB}"/>
              </c:ext>
            </c:extLst>
          </c:dPt>
          <c:dPt>
            <c:idx val="3"/>
            <c:bubble3D val="0"/>
            <c:spPr>
              <a:solidFill>
                <a:schemeClr val="accent2">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EB5-497B-9243-6540AA049BC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bestFit"/>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PREG8!$C$5:$C$8</c:f>
              <c:strCache>
                <c:ptCount val="4"/>
                <c:pt idx="0">
                  <c:v>Capacitación</c:v>
                </c:pt>
                <c:pt idx="1">
                  <c:v>Implementos y materiales</c:v>
                </c:pt>
                <c:pt idx="2">
                  <c:v>Apoyo de la empresa</c:v>
                </c:pt>
                <c:pt idx="3">
                  <c:v>Supervision adecuada</c:v>
                </c:pt>
              </c:strCache>
            </c:strRef>
          </c:cat>
          <c:val>
            <c:numRef>
              <c:f>PREG8!$E$5:$E$8</c:f>
              <c:numCache>
                <c:formatCode>General</c:formatCode>
                <c:ptCount val="4"/>
                <c:pt idx="0">
                  <c:v>25.4</c:v>
                </c:pt>
                <c:pt idx="1">
                  <c:v>43.3</c:v>
                </c:pt>
                <c:pt idx="2">
                  <c:v>21.6</c:v>
                </c:pt>
                <c:pt idx="3">
                  <c:v>9.6999999999999993</c:v>
                </c:pt>
              </c:numCache>
            </c:numRef>
          </c:val>
          <c:extLst>
            <c:ext xmlns:c16="http://schemas.microsoft.com/office/drawing/2014/chart" uri="{C3380CC4-5D6E-409C-BE32-E72D297353CC}">
              <c16:uniqueId val="{00000008-FEB5-497B-9243-6540AA049BCB}"/>
            </c:ext>
          </c:extLst>
        </c:ser>
        <c:dLbls>
          <c:dLblPos val="bestFit"/>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PREG10!$C$3:$C$5</c:f>
              <c:strCache>
                <c:ptCount val="3"/>
                <c:pt idx="0">
                  <c:v>Iniciativa de la empresa</c:v>
                </c:pt>
                <c:pt idx="1">
                  <c:v>Solo cuando asciende</c:v>
                </c:pt>
                <c:pt idx="2">
                  <c:v>Nunca</c:v>
                </c:pt>
              </c:strCache>
            </c:strRef>
          </c:cat>
          <c:val>
            <c:numRef>
              <c:f>PREG10!$F$3:$F$5</c:f>
              <c:numCache>
                <c:formatCode>General</c:formatCode>
                <c:ptCount val="3"/>
                <c:pt idx="0">
                  <c:v>67.7</c:v>
                </c:pt>
                <c:pt idx="1">
                  <c:v>20.2</c:v>
                </c:pt>
                <c:pt idx="2">
                  <c:v>12.1</c:v>
                </c:pt>
              </c:numCache>
            </c:numRef>
          </c:val>
          <c:extLst>
            <c:ext xmlns:c16="http://schemas.microsoft.com/office/drawing/2014/chart" uri="{C3380CC4-5D6E-409C-BE32-E72D297353CC}">
              <c16:uniqueId val="{00000000-726D-4BB9-9A88-D1BC581DE8B2}"/>
            </c:ext>
          </c:extLst>
        </c:ser>
        <c:dLbls>
          <c:showLegendKey val="0"/>
          <c:showVal val="1"/>
          <c:showCatName val="0"/>
          <c:showSerName val="0"/>
          <c:showPercent val="0"/>
          <c:showBubbleSize val="0"/>
        </c:dLbls>
        <c:gapWidth val="150"/>
        <c:shape val="box"/>
        <c:axId val="366597424"/>
        <c:axId val="366595072"/>
        <c:axId val="0"/>
      </c:bar3DChart>
      <c:catAx>
        <c:axId val="366597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366595072"/>
        <c:crosses val="autoZero"/>
        <c:auto val="1"/>
        <c:lblAlgn val="ctr"/>
        <c:lblOffset val="100"/>
        <c:noMultiLvlLbl val="0"/>
      </c:catAx>
      <c:valAx>
        <c:axId val="366595072"/>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3665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S" sz="1200" dirty="0"/>
              <a:t>ASCENSO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567147856517937E-2"/>
          <c:y val="5.4726368159203981E-2"/>
          <c:w val="0.88621062992125987"/>
          <c:h val="0.86102252843394578"/>
        </c:manualLayout>
      </c:layout>
      <c:bar3DChart>
        <c:barDir val="bar"/>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PREG9!$C$3:$C$4</c:f>
              <c:strCache>
                <c:ptCount val="2"/>
                <c:pt idx="0">
                  <c:v>Si</c:v>
                </c:pt>
                <c:pt idx="1">
                  <c:v>No</c:v>
                </c:pt>
              </c:strCache>
            </c:strRef>
          </c:cat>
          <c:val>
            <c:numRef>
              <c:f>PREG9!$F$3:$F$4</c:f>
              <c:numCache>
                <c:formatCode>General</c:formatCode>
                <c:ptCount val="2"/>
                <c:pt idx="0">
                  <c:v>22.3</c:v>
                </c:pt>
                <c:pt idx="1">
                  <c:v>77.7</c:v>
                </c:pt>
              </c:numCache>
            </c:numRef>
          </c:val>
          <c:extLst>
            <c:ext xmlns:c16="http://schemas.microsoft.com/office/drawing/2014/chart" uri="{C3380CC4-5D6E-409C-BE32-E72D297353CC}">
              <c16:uniqueId val="{00000000-0D2C-4382-A532-3C336E48C601}"/>
            </c:ext>
          </c:extLst>
        </c:ser>
        <c:dLbls>
          <c:showLegendKey val="0"/>
          <c:showVal val="0"/>
          <c:showCatName val="0"/>
          <c:showSerName val="0"/>
          <c:showPercent val="0"/>
          <c:showBubbleSize val="0"/>
        </c:dLbls>
        <c:gapWidth val="150"/>
        <c:shape val="box"/>
        <c:axId val="366597816"/>
        <c:axId val="366598992"/>
        <c:axId val="0"/>
      </c:bar3DChart>
      <c:catAx>
        <c:axId val="36659781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366598992"/>
        <c:crosses val="autoZero"/>
        <c:auto val="1"/>
        <c:lblAlgn val="ctr"/>
        <c:lblOffset val="100"/>
        <c:noMultiLvlLbl val="0"/>
      </c:catAx>
      <c:valAx>
        <c:axId val="366598992"/>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366597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accent2">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DA-42A4-A7C8-FE5FC971F788}"/>
              </c:ext>
            </c:extLst>
          </c:dPt>
          <c:dPt>
            <c:idx val="1"/>
            <c:bubble3D val="0"/>
            <c:explosion val="2"/>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DA-42A4-A7C8-FE5FC971F788}"/>
              </c:ext>
            </c:extLst>
          </c:dPt>
          <c:dPt>
            <c:idx val="2"/>
            <c:bubble3D val="0"/>
            <c:spPr>
              <a:solidFill>
                <a:schemeClr val="accent2">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DA-42A4-A7C8-FE5FC971F78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PREG11!$C$3:$C$5</c:f>
              <c:strCache>
                <c:ptCount val="3"/>
                <c:pt idx="0">
                  <c:v>DE 7:30 AM A 5:00 PM</c:v>
                </c:pt>
                <c:pt idx="1">
                  <c:v>DE 7:30 AM A 5:30 PM</c:v>
                </c:pt>
                <c:pt idx="2">
                  <c:v>DE 7:30 AM A 6:00 PM EN ADELANTE</c:v>
                </c:pt>
              </c:strCache>
            </c:strRef>
          </c:cat>
          <c:val>
            <c:numRef>
              <c:f>PREG11!$F$3:$F$5</c:f>
              <c:numCache>
                <c:formatCode>General</c:formatCode>
                <c:ptCount val="3"/>
                <c:pt idx="0">
                  <c:v>54.3</c:v>
                </c:pt>
                <c:pt idx="1">
                  <c:v>26.8</c:v>
                </c:pt>
                <c:pt idx="2">
                  <c:v>18.899999999999999</c:v>
                </c:pt>
              </c:numCache>
            </c:numRef>
          </c:val>
          <c:extLst>
            <c:ext xmlns:c16="http://schemas.microsoft.com/office/drawing/2014/chart" uri="{C3380CC4-5D6E-409C-BE32-E72D297353CC}">
              <c16:uniqueId val="{00000006-EDDA-42A4-A7C8-FE5FC971F78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113-4776-B1A8-16D66FB9E04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113-4776-B1A8-16D66FB9E04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113-4776-B1A8-16D66FB9E04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113-4776-B1A8-16D66FB9E04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PREG12!$C$3:$C$6</c:f>
              <c:strCache>
                <c:ptCount val="4"/>
                <c:pt idx="0">
                  <c:v>De 1 a 3 meses</c:v>
                </c:pt>
                <c:pt idx="1">
                  <c:v>De 4 a 7 meses</c:v>
                </c:pt>
                <c:pt idx="2">
                  <c:v>De 7 a 11 meses</c:v>
                </c:pt>
                <c:pt idx="3">
                  <c:v>Más de 1 año</c:v>
                </c:pt>
              </c:strCache>
            </c:strRef>
          </c:cat>
          <c:val>
            <c:numRef>
              <c:f>PREG12!$E$3:$E$6</c:f>
              <c:numCache>
                <c:formatCode>General</c:formatCode>
                <c:ptCount val="4"/>
                <c:pt idx="0">
                  <c:v>28.5</c:v>
                </c:pt>
                <c:pt idx="1">
                  <c:v>32.6</c:v>
                </c:pt>
                <c:pt idx="2">
                  <c:v>18.899999999999999</c:v>
                </c:pt>
                <c:pt idx="3">
                  <c:v>19.899999999999999</c:v>
                </c:pt>
              </c:numCache>
            </c:numRef>
          </c:val>
          <c:extLst>
            <c:ext xmlns:c16="http://schemas.microsoft.com/office/drawing/2014/chart" uri="{C3380CC4-5D6E-409C-BE32-E72D297353CC}">
              <c16:uniqueId val="{00000008-4113-4776-B1A8-16D66FB9E04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748789114833435E-2"/>
          <c:y val="6.4814814814814811E-2"/>
          <c:w val="0.93888888888888888"/>
          <c:h val="0.8416746864975212"/>
        </c:manualLayout>
      </c:layout>
      <c:bar3DChart>
        <c:barDir val="col"/>
        <c:grouping val="standar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PREG13!$C$3:$C$5</c:f>
              <c:strCache>
                <c:ptCount val="3"/>
                <c:pt idx="0">
                  <c:v>Fijo</c:v>
                </c:pt>
                <c:pt idx="1">
                  <c:v>Ocasional</c:v>
                </c:pt>
                <c:pt idx="2">
                  <c:v>Por obra</c:v>
                </c:pt>
              </c:strCache>
            </c:strRef>
          </c:cat>
          <c:val>
            <c:numRef>
              <c:f>PREG13!$E$3:$E$5</c:f>
              <c:numCache>
                <c:formatCode>General</c:formatCode>
                <c:ptCount val="3"/>
                <c:pt idx="0">
                  <c:v>26.5</c:v>
                </c:pt>
                <c:pt idx="1">
                  <c:v>2.7</c:v>
                </c:pt>
                <c:pt idx="2">
                  <c:v>70.8</c:v>
                </c:pt>
              </c:numCache>
            </c:numRef>
          </c:val>
          <c:extLst>
            <c:ext xmlns:c16="http://schemas.microsoft.com/office/drawing/2014/chart" uri="{C3380CC4-5D6E-409C-BE32-E72D297353CC}">
              <c16:uniqueId val="{00000000-B003-4B94-802F-8EE6156BDB4C}"/>
            </c:ext>
          </c:extLst>
        </c:ser>
        <c:dLbls>
          <c:showLegendKey val="0"/>
          <c:showVal val="1"/>
          <c:showCatName val="0"/>
          <c:showSerName val="0"/>
          <c:showPercent val="0"/>
          <c:showBubbleSize val="0"/>
        </c:dLbls>
        <c:gapWidth val="84"/>
        <c:gapDepth val="53"/>
        <c:shape val="box"/>
        <c:axId val="368640848"/>
        <c:axId val="368646728"/>
        <c:axId val="305346920"/>
      </c:bar3DChart>
      <c:catAx>
        <c:axId val="368640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368646728"/>
        <c:crosses val="autoZero"/>
        <c:auto val="1"/>
        <c:lblAlgn val="ctr"/>
        <c:lblOffset val="100"/>
        <c:noMultiLvlLbl val="0"/>
      </c:catAx>
      <c:valAx>
        <c:axId val="368646728"/>
        <c:scaling>
          <c:orientation val="minMax"/>
        </c:scaling>
        <c:delete val="1"/>
        <c:axPos val="l"/>
        <c:numFmt formatCode="General" sourceLinked="1"/>
        <c:majorTickMark val="out"/>
        <c:minorTickMark val="none"/>
        <c:tickLblPos val="nextTo"/>
        <c:crossAx val="368640848"/>
        <c:crosses val="autoZero"/>
        <c:crossBetween val="between"/>
      </c:valAx>
      <c:serAx>
        <c:axId val="305346920"/>
        <c:scaling>
          <c:orientation val="minMax"/>
        </c:scaling>
        <c:delete val="1"/>
        <c:axPos val="b"/>
        <c:majorTickMark val="none"/>
        <c:minorTickMark val="none"/>
        <c:tickLblPos val="nextTo"/>
        <c:crossAx val="368646728"/>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S" sz="1200" dirty="0"/>
              <a:t>SEGURO PRIVADO</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Hoja2!$D$7</c:f>
              <c:strCache>
                <c:ptCount val="1"/>
                <c:pt idx="0">
                  <c:v>No</c:v>
                </c:pt>
              </c:strCache>
            </c:strRef>
          </c:tx>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No</c:v>
              </c:pt>
            </c:strLit>
          </c:cat>
          <c:val>
            <c:numRef>
              <c:f>Hoja2!$E$7</c:f>
              <c:numCache>
                <c:formatCode>0%</c:formatCode>
                <c:ptCount val="1"/>
                <c:pt idx="0">
                  <c:v>1</c:v>
                </c:pt>
              </c:numCache>
            </c:numRef>
          </c:val>
          <c:extLst>
            <c:ext xmlns:c16="http://schemas.microsoft.com/office/drawing/2014/chart" uri="{C3380CC4-5D6E-409C-BE32-E72D297353CC}">
              <c16:uniqueId val="{00000000-83D8-4C01-9FBD-5B898F1B5728}"/>
            </c:ext>
          </c:extLst>
        </c:ser>
        <c:dLbls>
          <c:showLegendKey val="0"/>
          <c:showVal val="1"/>
          <c:showCatName val="0"/>
          <c:showSerName val="0"/>
          <c:showPercent val="0"/>
          <c:showBubbleSize val="0"/>
        </c:dLbls>
        <c:gapWidth val="150"/>
        <c:shape val="cylinder"/>
        <c:axId val="368641632"/>
        <c:axId val="368645552"/>
        <c:axId val="0"/>
      </c:bar3DChart>
      <c:catAx>
        <c:axId val="368641632"/>
        <c:scaling>
          <c:orientation val="minMax"/>
        </c:scaling>
        <c:delete val="0"/>
        <c:axPos val="b"/>
        <c:numFmt formatCode="General" sourceLinked="0"/>
        <c:majorTickMark val="none"/>
        <c:minorTickMark val="none"/>
        <c:tickLblPos val="nextTo"/>
        <c:crossAx val="368645552"/>
        <c:crosses val="autoZero"/>
        <c:auto val="1"/>
        <c:lblAlgn val="ctr"/>
        <c:lblOffset val="100"/>
        <c:noMultiLvlLbl val="0"/>
      </c:catAx>
      <c:valAx>
        <c:axId val="368645552"/>
        <c:scaling>
          <c:orientation val="minMax"/>
        </c:scaling>
        <c:delete val="1"/>
        <c:axPos val="l"/>
        <c:numFmt formatCode="0%" sourceLinked="1"/>
        <c:majorTickMark val="out"/>
        <c:minorTickMark val="none"/>
        <c:tickLblPos val="nextTo"/>
        <c:crossAx val="368641632"/>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366D7-A563-4144-8A0B-C3504D79F509}" type="doc">
      <dgm:prSet loTypeId="urn:microsoft.com/office/officeart/2005/8/layout/pyramid2" loCatId="list" qsTypeId="urn:microsoft.com/office/officeart/2005/8/quickstyle/simple1" qsCatId="simple" csTypeId="urn:microsoft.com/office/officeart/2005/8/colors/accent6_5" csCatId="accent6" phldr="1"/>
      <dgm:spPr/>
    </dgm:pt>
    <dgm:pt modelId="{3A369EB4-1A1A-4CE9-8AF4-1C03CFFC7E4D}">
      <dgm:prSet phldrT="[Texto]"/>
      <dgm:spPr/>
      <dgm:t>
        <a:bodyPr/>
        <a:lstStyle/>
        <a:p>
          <a:r>
            <a:rPr lang="es-EC" b="1" dirty="0"/>
            <a:t>Autorrealización</a:t>
          </a:r>
          <a:r>
            <a:rPr lang="es-EC" dirty="0"/>
            <a:t>: crecimiento, desarrollo personal, éxito profesional </a:t>
          </a:r>
        </a:p>
      </dgm:t>
    </dgm:pt>
    <dgm:pt modelId="{E924CC8C-AECB-4F2B-87E1-C6009D1A925B}" type="parTrans" cxnId="{FACD30AF-3230-435D-B7EE-CE89F106AE24}">
      <dgm:prSet/>
      <dgm:spPr/>
      <dgm:t>
        <a:bodyPr/>
        <a:lstStyle/>
        <a:p>
          <a:endParaRPr lang="es-EC"/>
        </a:p>
      </dgm:t>
    </dgm:pt>
    <dgm:pt modelId="{FCE4E27B-6F6E-4515-894F-2484254028C4}" type="sibTrans" cxnId="{FACD30AF-3230-435D-B7EE-CE89F106AE24}">
      <dgm:prSet/>
      <dgm:spPr/>
      <dgm:t>
        <a:bodyPr/>
        <a:lstStyle/>
        <a:p>
          <a:endParaRPr lang="es-EC"/>
        </a:p>
      </dgm:t>
    </dgm:pt>
    <dgm:pt modelId="{3D92A690-6E27-4852-B102-353E832A9ACA}">
      <dgm:prSet phldrT="[Texto]"/>
      <dgm:spPr/>
      <dgm:t>
        <a:bodyPr/>
        <a:lstStyle/>
        <a:p>
          <a:r>
            <a:rPr lang="es-EC" b="1" dirty="0"/>
            <a:t>Sociales</a:t>
          </a:r>
          <a:r>
            <a:rPr lang="es-EC" dirty="0"/>
            <a:t>: amistad, amor, pertenencia a un grupo, actividades sociales</a:t>
          </a:r>
        </a:p>
      </dgm:t>
    </dgm:pt>
    <dgm:pt modelId="{D56B1F2E-8078-4B8C-AF49-74760799008A}" type="parTrans" cxnId="{82C4F257-0828-4CB1-86DE-149F7E2241C5}">
      <dgm:prSet/>
      <dgm:spPr/>
      <dgm:t>
        <a:bodyPr/>
        <a:lstStyle/>
        <a:p>
          <a:endParaRPr lang="es-EC"/>
        </a:p>
      </dgm:t>
    </dgm:pt>
    <dgm:pt modelId="{82C9B132-D656-4932-B0B4-39F7289C53F1}" type="sibTrans" cxnId="{82C4F257-0828-4CB1-86DE-149F7E2241C5}">
      <dgm:prSet/>
      <dgm:spPr/>
      <dgm:t>
        <a:bodyPr/>
        <a:lstStyle/>
        <a:p>
          <a:endParaRPr lang="es-EC"/>
        </a:p>
      </dgm:t>
    </dgm:pt>
    <dgm:pt modelId="{E4BC86CF-5418-402A-810A-4FBDA2D9A4B8}">
      <dgm:prSet phldrT="[Texto]"/>
      <dgm:spPr/>
      <dgm:t>
        <a:bodyPr/>
        <a:lstStyle/>
        <a:p>
          <a:r>
            <a:rPr lang="es-EC" b="1" dirty="0"/>
            <a:t>Fisiológicas</a:t>
          </a:r>
          <a:r>
            <a:rPr lang="es-EC" dirty="0"/>
            <a:t>: hambre, sed, sueño, vestimenta, sexo</a:t>
          </a:r>
        </a:p>
      </dgm:t>
    </dgm:pt>
    <dgm:pt modelId="{D353C93C-F033-45E5-A4C4-B01ECBA30BAF}" type="parTrans" cxnId="{A48E2FA2-F0AF-40C3-80E2-BCE10BB0E435}">
      <dgm:prSet/>
      <dgm:spPr/>
      <dgm:t>
        <a:bodyPr/>
        <a:lstStyle/>
        <a:p>
          <a:endParaRPr lang="es-EC"/>
        </a:p>
      </dgm:t>
    </dgm:pt>
    <dgm:pt modelId="{4804883C-7953-40D8-91CA-487DBCC788A4}" type="sibTrans" cxnId="{A48E2FA2-F0AF-40C3-80E2-BCE10BB0E435}">
      <dgm:prSet/>
      <dgm:spPr/>
      <dgm:t>
        <a:bodyPr/>
        <a:lstStyle/>
        <a:p>
          <a:endParaRPr lang="es-EC"/>
        </a:p>
      </dgm:t>
    </dgm:pt>
    <dgm:pt modelId="{FF5F1B88-C9B5-4206-863C-9C696C4046D3}">
      <dgm:prSet phldrT="[Texto]"/>
      <dgm:spPr/>
      <dgm:t>
        <a:bodyPr/>
        <a:lstStyle/>
        <a:p>
          <a:r>
            <a:rPr lang="es-EC" b="1" dirty="0"/>
            <a:t>Seguridad</a:t>
          </a:r>
          <a:r>
            <a:rPr lang="es-EC" dirty="0"/>
            <a:t>: protección, vivienda, ausencia de peligro, estabilidad</a:t>
          </a:r>
        </a:p>
      </dgm:t>
    </dgm:pt>
    <dgm:pt modelId="{57B42FAA-791E-4B37-BC31-16C0F002DCF2}" type="parTrans" cxnId="{ADFB4766-37EE-43E0-99D2-BFC2DDD2EDD2}">
      <dgm:prSet/>
      <dgm:spPr/>
      <dgm:t>
        <a:bodyPr/>
        <a:lstStyle/>
        <a:p>
          <a:endParaRPr lang="es-EC"/>
        </a:p>
      </dgm:t>
    </dgm:pt>
    <dgm:pt modelId="{DABD28DE-7B05-4740-80F5-E68C3C004E31}" type="sibTrans" cxnId="{ADFB4766-37EE-43E0-99D2-BFC2DDD2EDD2}">
      <dgm:prSet/>
      <dgm:spPr/>
      <dgm:t>
        <a:bodyPr/>
        <a:lstStyle/>
        <a:p>
          <a:endParaRPr lang="es-EC"/>
        </a:p>
      </dgm:t>
    </dgm:pt>
    <dgm:pt modelId="{18B382EB-7C7B-4A98-A934-6BCF7E9D3454}">
      <dgm:prSet phldrT="[Texto]"/>
      <dgm:spPr/>
      <dgm:t>
        <a:bodyPr/>
        <a:lstStyle/>
        <a:p>
          <a:r>
            <a:rPr lang="es-EC" b="1" dirty="0"/>
            <a:t>Estima</a:t>
          </a:r>
          <a:r>
            <a:rPr lang="es-EC" dirty="0"/>
            <a:t>: prestigio, </a:t>
          </a:r>
          <a:r>
            <a:rPr lang="es-EC" dirty="0" err="1"/>
            <a:t>autorespeto</a:t>
          </a:r>
          <a:r>
            <a:rPr lang="es-EC" dirty="0"/>
            <a:t>, autoconfianza, reconocimiento</a:t>
          </a:r>
        </a:p>
      </dgm:t>
    </dgm:pt>
    <dgm:pt modelId="{EB15C66F-E62B-4B50-BC29-20D280FB9B38}" type="parTrans" cxnId="{956F6684-A914-4D57-8F90-63E97AF1C9CD}">
      <dgm:prSet/>
      <dgm:spPr/>
      <dgm:t>
        <a:bodyPr/>
        <a:lstStyle/>
        <a:p>
          <a:endParaRPr lang="es-EC"/>
        </a:p>
      </dgm:t>
    </dgm:pt>
    <dgm:pt modelId="{3B6CC90E-DFC1-43DB-96D2-C658D2B01279}" type="sibTrans" cxnId="{956F6684-A914-4D57-8F90-63E97AF1C9CD}">
      <dgm:prSet/>
      <dgm:spPr/>
      <dgm:t>
        <a:bodyPr/>
        <a:lstStyle/>
        <a:p>
          <a:endParaRPr lang="es-EC"/>
        </a:p>
      </dgm:t>
    </dgm:pt>
    <dgm:pt modelId="{7DAAFCF9-671D-4B0C-9E11-28F9AE42E054}" type="pres">
      <dgm:prSet presAssocID="{B77366D7-A563-4144-8A0B-C3504D79F509}" presName="compositeShape" presStyleCnt="0">
        <dgm:presLayoutVars>
          <dgm:dir/>
          <dgm:resizeHandles/>
        </dgm:presLayoutVars>
      </dgm:prSet>
      <dgm:spPr/>
    </dgm:pt>
    <dgm:pt modelId="{105CBDC8-0A90-45B8-96B1-D6288E0BC227}" type="pres">
      <dgm:prSet presAssocID="{B77366D7-A563-4144-8A0B-C3504D79F509}" presName="pyramid" presStyleLbl="node1" presStyleIdx="0" presStyleCnt="1" custLinFactNeighborX="-3839" custLinFactNeighborY="-3274"/>
      <dgm:spPr/>
    </dgm:pt>
    <dgm:pt modelId="{EC24B7E5-24C2-4922-8ED8-2A709E650085}" type="pres">
      <dgm:prSet presAssocID="{B77366D7-A563-4144-8A0B-C3504D79F509}" presName="theList" presStyleCnt="0"/>
      <dgm:spPr/>
    </dgm:pt>
    <dgm:pt modelId="{B61B77A9-9831-4C6C-A344-D65EE662C3C3}" type="pres">
      <dgm:prSet presAssocID="{3A369EB4-1A1A-4CE9-8AF4-1C03CFFC7E4D}" presName="aNode" presStyleLbl="fgAcc1" presStyleIdx="0" presStyleCnt="5">
        <dgm:presLayoutVars>
          <dgm:bulletEnabled val="1"/>
        </dgm:presLayoutVars>
      </dgm:prSet>
      <dgm:spPr/>
    </dgm:pt>
    <dgm:pt modelId="{D08D2D62-82A6-4B05-A41C-16D5ADB164AF}" type="pres">
      <dgm:prSet presAssocID="{3A369EB4-1A1A-4CE9-8AF4-1C03CFFC7E4D}" presName="aSpace" presStyleCnt="0"/>
      <dgm:spPr/>
    </dgm:pt>
    <dgm:pt modelId="{CCBB136B-A50E-44A0-91BF-D8E340D87292}" type="pres">
      <dgm:prSet presAssocID="{18B382EB-7C7B-4A98-A934-6BCF7E9D3454}" presName="aNode" presStyleLbl="fgAcc1" presStyleIdx="1" presStyleCnt="5">
        <dgm:presLayoutVars>
          <dgm:bulletEnabled val="1"/>
        </dgm:presLayoutVars>
      </dgm:prSet>
      <dgm:spPr/>
    </dgm:pt>
    <dgm:pt modelId="{99A834FF-AE46-4564-83BF-8F7F30447F30}" type="pres">
      <dgm:prSet presAssocID="{18B382EB-7C7B-4A98-A934-6BCF7E9D3454}" presName="aSpace" presStyleCnt="0"/>
      <dgm:spPr/>
    </dgm:pt>
    <dgm:pt modelId="{70FC069E-69A5-4D53-A3E7-42B9073EED2F}" type="pres">
      <dgm:prSet presAssocID="{3D92A690-6E27-4852-B102-353E832A9ACA}" presName="aNode" presStyleLbl="fgAcc1" presStyleIdx="2" presStyleCnt="5">
        <dgm:presLayoutVars>
          <dgm:bulletEnabled val="1"/>
        </dgm:presLayoutVars>
      </dgm:prSet>
      <dgm:spPr/>
    </dgm:pt>
    <dgm:pt modelId="{8ABCB544-0BF6-4A2C-9BAB-2318E6970BCE}" type="pres">
      <dgm:prSet presAssocID="{3D92A690-6E27-4852-B102-353E832A9ACA}" presName="aSpace" presStyleCnt="0"/>
      <dgm:spPr/>
    </dgm:pt>
    <dgm:pt modelId="{2F2C3DD9-D94C-4B76-ACBB-24572D978373}" type="pres">
      <dgm:prSet presAssocID="{FF5F1B88-C9B5-4206-863C-9C696C4046D3}" presName="aNode" presStyleLbl="fgAcc1" presStyleIdx="3" presStyleCnt="5">
        <dgm:presLayoutVars>
          <dgm:bulletEnabled val="1"/>
        </dgm:presLayoutVars>
      </dgm:prSet>
      <dgm:spPr/>
    </dgm:pt>
    <dgm:pt modelId="{8A960DB7-0180-41E1-BFAC-3FC4A9CF4D08}" type="pres">
      <dgm:prSet presAssocID="{FF5F1B88-C9B5-4206-863C-9C696C4046D3}" presName="aSpace" presStyleCnt="0"/>
      <dgm:spPr/>
    </dgm:pt>
    <dgm:pt modelId="{46F48600-DCCC-4E1B-A340-6C7767AAD426}" type="pres">
      <dgm:prSet presAssocID="{E4BC86CF-5418-402A-810A-4FBDA2D9A4B8}" presName="aNode" presStyleLbl="fgAcc1" presStyleIdx="4" presStyleCnt="5">
        <dgm:presLayoutVars>
          <dgm:bulletEnabled val="1"/>
        </dgm:presLayoutVars>
      </dgm:prSet>
      <dgm:spPr/>
    </dgm:pt>
    <dgm:pt modelId="{23005B10-7BCF-4C1E-A07E-02DF6BC048D0}" type="pres">
      <dgm:prSet presAssocID="{E4BC86CF-5418-402A-810A-4FBDA2D9A4B8}" presName="aSpace" presStyleCnt="0"/>
      <dgm:spPr/>
    </dgm:pt>
  </dgm:ptLst>
  <dgm:cxnLst>
    <dgm:cxn modelId="{9380801A-5DAA-462A-BC86-C5FE7FE8AAF5}" type="presOf" srcId="{FF5F1B88-C9B5-4206-863C-9C696C4046D3}" destId="{2F2C3DD9-D94C-4B76-ACBB-24572D978373}" srcOrd="0" destOrd="0" presId="urn:microsoft.com/office/officeart/2005/8/layout/pyramid2"/>
    <dgm:cxn modelId="{ADFB4766-37EE-43E0-99D2-BFC2DDD2EDD2}" srcId="{B77366D7-A563-4144-8A0B-C3504D79F509}" destId="{FF5F1B88-C9B5-4206-863C-9C696C4046D3}" srcOrd="3" destOrd="0" parTransId="{57B42FAA-791E-4B37-BC31-16C0F002DCF2}" sibTransId="{DABD28DE-7B05-4740-80F5-E68C3C004E31}"/>
    <dgm:cxn modelId="{174FE146-883A-4F17-B03B-1BCA0982AFEB}" type="presOf" srcId="{B77366D7-A563-4144-8A0B-C3504D79F509}" destId="{7DAAFCF9-671D-4B0C-9E11-28F9AE42E054}" srcOrd="0" destOrd="0" presId="urn:microsoft.com/office/officeart/2005/8/layout/pyramid2"/>
    <dgm:cxn modelId="{82C4F257-0828-4CB1-86DE-149F7E2241C5}" srcId="{B77366D7-A563-4144-8A0B-C3504D79F509}" destId="{3D92A690-6E27-4852-B102-353E832A9ACA}" srcOrd="2" destOrd="0" parTransId="{D56B1F2E-8078-4B8C-AF49-74760799008A}" sibTransId="{82C9B132-D656-4932-B0B4-39F7289C53F1}"/>
    <dgm:cxn modelId="{956F6684-A914-4D57-8F90-63E97AF1C9CD}" srcId="{B77366D7-A563-4144-8A0B-C3504D79F509}" destId="{18B382EB-7C7B-4A98-A934-6BCF7E9D3454}" srcOrd="1" destOrd="0" parTransId="{EB15C66F-E62B-4B50-BC29-20D280FB9B38}" sibTransId="{3B6CC90E-DFC1-43DB-96D2-C658D2B01279}"/>
    <dgm:cxn modelId="{5C2F8890-0BB2-4F2B-9820-57F07A0C7765}" type="presOf" srcId="{E4BC86CF-5418-402A-810A-4FBDA2D9A4B8}" destId="{46F48600-DCCC-4E1B-A340-6C7767AAD426}" srcOrd="0" destOrd="0" presId="urn:microsoft.com/office/officeart/2005/8/layout/pyramid2"/>
    <dgm:cxn modelId="{A48E2FA2-F0AF-40C3-80E2-BCE10BB0E435}" srcId="{B77366D7-A563-4144-8A0B-C3504D79F509}" destId="{E4BC86CF-5418-402A-810A-4FBDA2D9A4B8}" srcOrd="4" destOrd="0" parTransId="{D353C93C-F033-45E5-A4C4-B01ECBA30BAF}" sibTransId="{4804883C-7953-40D8-91CA-487DBCC788A4}"/>
    <dgm:cxn modelId="{7B155EA6-2ADC-49DA-A529-D621E904545D}" type="presOf" srcId="{3A369EB4-1A1A-4CE9-8AF4-1C03CFFC7E4D}" destId="{B61B77A9-9831-4C6C-A344-D65EE662C3C3}" srcOrd="0" destOrd="0" presId="urn:microsoft.com/office/officeart/2005/8/layout/pyramid2"/>
    <dgm:cxn modelId="{7289D0AE-CA50-41CA-A8D7-A193115A4A5D}" type="presOf" srcId="{3D92A690-6E27-4852-B102-353E832A9ACA}" destId="{70FC069E-69A5-4D53-A3E7-42B9073EED2F}" srcOrd="0" destOrd="0" presId="urn:microsoft.com/office/officeart/2005/8/layout/pyramid2"/>
    <dgm:cxn modelId="{FACD30AF-3230-435D-B7EE-CE89F106AE24}" srcId="{B77366D7-A563-4144-8A0B-C3504D79F509}" destId="{3A369EB4-1A1A-4CE9-8AF4-1C03CFFC7E4D}" srcOrd="0" destOrd="0" parTransId="{E924CC8C-AECB-4F2B-87E1-C6009D1A925B}" sibTransId="{FCE4E27B-6F6E-4515-894F-2484254028C4}"/>
    <dgm:cxn modelId="{AB012BC5-C04D-4787-8291-C3645B929763}" type="presOf" srcId="{18B382EB-7C7B-4A98-A934-6BCF7E9D3454}" destId="{CCBB136B-A50E-44A0-91BF-D8E340D87292}" srcOrd="0" destOrd="0" presId="urn:microsoft.com/office/officeart/2005/8/layout/pyramid2"/>
    <dgm:cxn modelId="{0B711B04-3605-46ED-97C4-DAA9D6585D09}" type="presParOf" srcId="{7DAAFCF9-671D-4B0C-9E11-28F9AE42E054}" destId="{105CBDC8-0A90-45B8-96B1-D6288E0BC227}" srcOrd="0" destOrd="0" presId="urn:microsoft.com/office/officeart/2005/8/layout/pyramid2"/>
    <dgm:cxn modelId="{E95869C5-985A-47B5-B687-84119A516811}" type="presParOf" srcId="{7DAAFCF9-671D-4B0C-9E11-28F9AE42E054}" destId="{EC24B7E5-24C2-4922-8ED8-2A709E650085}" srcOrd="1" destOrd="0" presId="urn:microsoft.com/office/officeart/2005/8/layout/pyramid2"/>
    <dgm:cxn modelId="{F5BA10A5-CA69-4777-B0F0-CD54B3C0CCF0}" type="presParOf" srcId="{EC24B7E5-24C2-4922-8ED8-2A709E650085}" destId="{B61B77A9-9831-4C6C-A344-D65EE662C3C3}" srcOrd="0" destOrd="0" presId="urn:microsoft.com/office/officeart/2005/8/layout/pyramid2"/>
    <dgm:cxn modelId="{B5A4B618-5550-4F40-97AC-70B5AC8ACF07}" type="presParOf" srcId="{EC24B7E5-24C2-4922-8ED8-2A709E650085}" destId="{D08D2D62-82A6-4B05-A41C-16D5ADB164AF}" srcOrd="1" destOrd="0" presId="urn:microsoft.com/office/officeart/2005/8/layout/pyramid2"/>
    <dgm:cxn modelId="{B4A25AA7-E2CA-4C2E-A9EE-D643BB94AA51}" type="presParOf" srcId="{EC24B7E5-24C2-4922-8ED8-2A709E650085}" destId="{CCBB136B-A50E-44A0-91BF-D8E340D87292}" srcOrd="2" destOrd="0" presId="urn:microsoft.com/office/officeart/2005/8/layout/pyramid2"/>
    <dgm:cxn modelId="{D45FBB54-FFC4-45EB-9402-91FAA11CC2B9}" type="presParOf" srcId="{EC24B7E5-24C2-4922-8ED8-2A709E650085}" destId="{99A834FF-AE46-4564-83BF-8F7F30447F30}" srcOrd="3" destOrd="0" presId="urn:microsoft.com/office/officeart/2005/8/layout/pyramid2"/>
    <dgm:cxn modelId="{54A090DD-BDB2-4880-A822-F1054F720F39}" type="presParOf" srcId="{EC24B7E5-24C2-4922-8ED8-2A709E650085}" destId="{70FC069E-69A5-4D53-A3E7-42B9073EED2F}" srcOrd="4" destOrd="0" presId="urn:microsoft.com/office/officeart/2005/8/layout/pyramid2"/>
    <dgm:cxn modelId="{92BE843C-BC6F-4E16-9EDC-CDE3356035A1}" type="presParOf" srcId="{EC24B7E5-24C2-4922-8ED8-2A709E650085}" destId="{8ABCB544-0BF6-4A2C-9BAB-2318E6970BCE}" srcOrd="5" destOrd="0" presId="urn:microsoft.com/office/officeart/2005/8/layout/pyramid2"/>
    <dgm:cxn modelId="{6A6D5726-51FA-4538-BAA4-1E784B722FBE}" type="presParOf" srcId="{EC24B7E5-24C2-4922-8ED8-2A709E650085}" destId="{2F2C3DD9-D94C-4B76-ACBB-24572D978373}" srcOrd="6" destOrd="0" presId="urn:microsoft.com/office/officeart/2005/8/layout/pyramid2"/>
    <dgm:cxn modelId="{DBB12635-0CA1-4352-B596-58A5B42CE502}" type="presParOf" srcId="{EC24B7E5-24C2-4922-8ED8-2A709E650085}" destId="{8A960DB7-0180-41E1-BFAC-3FC4A9CF4D08}" srcOrd="7" destOrd="0" presId="urn:microsoft.com/office/officeart/2005/8/layout/pyramid2"/>
    <dgm:cxn modelId="{8D1D8D5F-0645-4B64-8D48-AA92BB8607AC}" type="presParOf" srcId="{EC24B7E5-24C2-4922-8ED8-2A709E650085}" destId="{46F48600-DCCC-4E1B-A340-6C7767AAD426}" srcOrd="8" destOrd="0" presId="urn:microsoft.com/office/officeart/2005/8/layout/pyramid2"/>
    <dgm:cxn modelId="{F2E779A3-A58D-49F0-8D5D-6B0CB636F69B}" type="presParOf" srcId="{EC24B7E5-24C2-4922-8ED8-2A709E650085}" destId="{23005B10-7BCF-4C1E-A07E-02DF6BC048D0}" srcOrd="9" destOrd="0" presId="urn:microsoft.com/office/officeart/2005/8/layout/pyramid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8C9B2-D370-46E9-BF18-226751B3D14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00F978AF-8331-4EB0-827E-035D713F405C}">
      <dgm:prSet phldrT="[Texto]" custT="1"/>
      <dgm:spPr>
        <a:solidFill>
          <a:srgbClr val="33CCCC"/>
        </a:solidFill>
      </dgm:spPr>
      <dgm:t>
        <a:bodyPr/>
        <a:lstStyle/>
        <a:p>
          <a:pPr algn="just"/>
          <a:r>
            <a:rPr lang="es-ES" sz="2000" dirty="0">
              <a:solidFill>
                <a:schemeClr val="tx1"/>
              </a:solidFill>
            </a:rPr>
            <a:t>La atención a los factores de higiene, ayuda a mejorar la condición laboral de los trabajadores de la construcción</a:t>
          </a:r>
          <a:endParaRPr lang="es-EC" sz="2000" dirty="0">
            <a:solidFill>
              <a:schemeClr val="tx1"/>
            </a:solidFill>
          </a:endParaRPr>
        </a:p>
      </dgm:t>
    </dgm:pt>
    <dgm:pt modelId="{3392234E-321A-4F98-ABBC-F38197FC438C}" type="parTrans" cxnId="{9B229FF2-51E1-4EF8-BFAF-A60744450DA7}">
      <dgm:prSet/>
      <dgm:spPr/>
      <dgm:t>
        <a:bodyPr/>
        <a:lstStyle/>
        <a:p>
          <a:pPr algn="just"/>
          <a:endParaRPr lang="es-EC" sz="1500"/>
        </a:p>
      </dgm:t>
    </dgm:pt>
    <dgm:pt modelId="{01193A0D-464B-4886-A8E7-EE6B04557385}" type="sibTrans" cxnId="{9B229FF2-51E1-4EF8-BFAF-A60744450DA7}">
      <dgm:prSet/>
      <dgm:spPr/>
      <dgm:t>
        <a:bodyPr/>
        <a:lstStyle/>
        <a:p>
          <a:pPr algn="just"/>
          <a:endParaRPr lang="es-EC" sz="1500"/>
        </a:p>
      </dgm:t>
    </dgm:pt>
    <dgm:pt modelId="{95DDD7FB-E8B6-479E-B3CF-A01C4572B854}" type="pres">
      <dgm:prSet presAssocID="{EF88C9B2-D370-46E9-BF18-226751B3D14B}" presName="layout" presStyleCnt="0">
        <dgm:presLayoutVars>
          <dgm:chMax/>
          <dgm:chPref/>
          <dgm:dir/>
          <dgm:animOne val="branch"/>
          <dgm:animLvl val="lvl"/>
          <dgm:resizeHandles/>
        </dgm:presLayoutVars>
      </dgm:prSet>
      <dgm:spPr/>
    </dgm:pt>
    <dgm:pt modelId="{3FB6E0B7-C60B-4CF7-849E-12F59B43E244}" type="pres">
      <dgm:prSet presAssocID="{00F978AF-8331-4EB0-827E-035D713F405C}" presName="root" presStyleCnt="0">
        <dgm:presLayoutVars>
          <dgm:chMax/>
          <dgm:chPref val="4"/>
        </dgm:presLayoutVars>
      </dgm:prSet>
      <dgm:spPr/>
    </dgm:pt>
    <dgm:pt modelId="{C054E953-414C-4873-A44C-47FCF0CA72F3}" type="pres">
      <dgm:prSet presAssocID="{00F978AF-8331-4EB0-827E-035D713F405C}" presName="rootComposite" presStyleCnt="0">
        <dgm:presLayoutVars/>
      </dgm:prSet>
      <dgm:spPr/>
    </dgm:pt>
    <dgm:pt modelId="{8A2D9856-B196-48A1-9202-FFC06C5C7189}" type="pres">
      <dgm:prSet presAssocID="{00F978AF-8331-4EB0-827E-035D713F405C}" presName="rootText" presStyleLbl="node0" presStyleIdx="0" presStyleCnt="1" custScaleX="105061" custScaleY="137960" custLinFactNeighborX="-557" custLinFactNeighborY="90301">
        <dgm:presLayoutVars>
          <dgm:chMax/>
          <dgm:chPref val="4"/>
        </dgm:presLayoutVars>
      </dgm:prSet>
      <dgm:spPr/>
    </dgm:pt>
    <dgm:pt modelId="{5380B3A2-A7C7-41B3-A92E-EB1C2C174D4A}" type="pres">
      <dgm:prSet presAssocID="{00F978AF-8331-4EB0-827E-035D713F405C}" presName="childShape" presStyleCnt="0">
        <dgm:presLayoutVars>
          <dgm:chMax val="0"/>
          <dgm:chPref val="0"/>
        </dgm:presLayoutVars>
      </dgm:prSet>
      <dgm:spPr/>
    </dgm:pt>
  </dgm:ptLst>
  <dgm:cxnLst>
    <dgm:cxn modelId="{1FA4A69B-AE90-47C6-AB0E-F6E478CAF417}" type="presOf" srcId="{00F978AF-8331-4EB0-827E-035D713F405C}" destId="{8A2D9856-B196-48A1-9202-FFC06C5C7189}" srcOrd="0" destOrd="0" presId="urn:microsoft.com/office/officeart/2008/layout/PictureAccentList"/>
    <dgm:cxn modelId="{AD5951AF-C0B2-4198-88B3-EFAD689F0F34}" type="presOf" srcId="{EF88C9B2-D370-46E9-BF18-226751B3D14B}" destId="{95DDD7FB-E8B6-479E-B3CF-A01C4572B854}" srcOrd="0" destOrd="0" presId="urn:microsoft.com/office/officeart/2008/layout/PictureAccentList"/>
    <dgm:cxn modelId="{9B229FF2-51E1-4EF8-BFAF-A60744450DA7}" srcId="{EF88C9B2-D370-46E9-BF18-226751B3D14B}" destId="{00F978AF-8331-4EB0-827E-035D713F405C}" srcOrd="0" destOrd="0" parTransId="{3392234E-321A-4F98-ABBC-F38197FC438C}" sibTransId="{01193A0D-464B-4886-A8E7-EE6B04557385}"/>
    <dgm:cxn modelId="{50C48CDA-B5FE-453B-AC25-F6F635162C4B}" type="presParOf" srcId="{95DDD7FB-E8B6-479E-B3CF-A01C4572B854}" destId="{3FB6E0B7-C60B-4CF7-849E-12F59B43E244}" srcOrd="0" destOrd="0" presId="urn:microsoft.com/office/officeart/2008/layout/PictureAccentList"/>
    <dgm:cxn modelId="{1E8AFE95-7363-4980-A6DC-43927AE3581F}" type="presParOf" srcId="{3FB6E0B7-C60B-4CF7-849E-12F59B43E244}" destId="{C054E953-414C-4873-A44C-47FCF0CA72F3}" srcOrd="0" destOrd="0" presId="urn:microsoft.com/office/officeart/2008/layout/PictureAccentList"/>
    <dgm:cxn modelId="{00F1D862-E27F-4589-90F9-FF7C3A140580}" type="presParOf" srcId="{C054E953-414C-4873-A44C-47FCF0CA72F3}" destId="{8A2D9856-B196-48A1-9202-FFC06C5C7189}" srcOrd="0" destOrd="0" presId="urn:microsoft.com/office/officeart/2008/layout/PictureAccentList"/>
    <dgm:cxn modelId="{76F335E7-43FD-44EA-8EA0-6A31C5B1CF14}" type="presParOf" srcId="{3FB6E0B7-C60B-4CF7-849E-12F59B43E244}" destId="{5380B3A2-A7C7-41B3-A92E-EB1C2C174D4A}" srcOrd="1" destOrd="0" presId="urn:microsoft.com/office/officeart/2008/layout/Picture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8C9B2-D370-46E9-BF18-226751B3D14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00F978AF-8331-4EB0-827E-035D713F405C}">
      <dgm:prSet phldrT="[Texto]" custT="1"/>
      <dgm:spPr>
        <a:solidFill>
          <a:srgbClr val="33CCCC"/>
        </a:solidFill>
      </dgm:spPr>
      <dgm:t>
        <a:bodyPr/>
        <a:lstStyle/>
        <a:p>
          <a:pPr algn="just"/>
          <a:r>
            <a:rPr lang="es-EC" sz="1500" b="1" dirty="0">
              <a:solidFill>
                <a:schemeClr val="tx1"/>
              </a:solidFill>
            </a:rPr>
            <a:t>Objetivo General</a:t>
          </a:r>
        </a:p>
        <a:p>
          <a:pPr algn="just"/>
          <a:endParaRPr lang="es-EC" sz="1500" dirty="0">
            <a:solidFill>
              <a:schemeClr val="tx1"/>
            </a:solidFill>
          </a:endParaRPr>
        </a:p>
        <a:p>
          <a:pPr algn="just"/>
          <a:r>
            <a:rPr lang="es-EC" sz="1500" dirty="0">
              <a:solidFill>
                <a:schemeClr val="tx1"/>
              </a:solidFill>
            </a:rPr>
            <a:t>Determinar la condición laboral de los trabajadores del sector de la construcción, identificando los factores que lo producen; para proponer estrategias que permitan alcanzar la satisfacción laboral.</a:t>
          </a:r>
        </a:p>
      </dgm:t>
    </dgm:pt>
    <dgm:pt modelId="{3392234E-321A-4F98-ABBC-F38197FC438C}" type="parTrans" cxnId="{9B229FF2-51E1-4EF8-BFAF-A60744450DA7}">
      <dgm:prSet/>
      <dgm:spPr/>
      <dgm:t>
        <a:bodyPr/>
        <a:lstStyle/>
        <a:p>
          <a:pPr algn="just"/>
          <a:endParaRPr lang="es-EC" sz="1500"/>
        </a:p>
      </dgm:t>
    </dgm:pt>
    <dgm:pt modelId="{01193A0D-464B-4886-A8E7-EE6B04557385}" type="sibTrans" cxnId="{9B229FF2-51E1-4EF8-BFAF-A60744450DA7}">
      <dgm:prSet/>
      <dgm:spPr/>
      <dgm:t>
        <a:bodyPr/>
        <a:lstStyle/>
        <a:p>
          <a:pPr algn="just"/>
          <a:endParaRPr lang="es-EC" sz="1500"/>
        </a:p>
      </dgm:t>
    </dgm:pt>
    <dgm:pt modelId="{C21138DF-6254-4163-A267-B09D0C799A33}">
      <dgm:prSet phldrT="[Texto]" custT="1"/>
      <dgm:spPr>
        <a:solidFill>
          <a:srgbClr val="FFC000"/>
        </a:solidFill>
      </dgm:spPr>
      <dgm:t>
        <a:bodyPr/>
        <a:lstStyle/>
        <a:p>
          <a:pPr algn="just"/>
          <a:r>
            <a:rPr lang="es-EC" sz="1500" dirty="0">
              <a:solidFill>
                <a:schemeClr val="tx1"/>
              </a:solidFill>
            </a:rPr>
            <a:t>Identificar los factores que producen la condición de satisfacción o insatisfacción laboral de los trabajadores </a:t>
          </a:r>
        </a:p>
      </dgm:t>
    </dgm:pt>
    <dgm:pt modelId="{3E26632E-3729-47D6-8F0F-1416BF48CE03}" type="parTrans" cxnId="{277F315C-5463-48BD-9AFE-E4DD2F52D879}">
      <dgm:prSet/>
      <dgm:spPr/>
      <dgm:t>
        <a:bodyPr/>
        <a:lstStyle/>
        <a:p>
          <a:pPr algn="just"/>
          <a:endParaRPr lang="es-EC" sz="1500"/>
        </a:p>
      </dgm:t>
    </dgm:pt>
    <dgm:pt modelId="{F0E55B65-8B6B-451D-9C46-3F886C5D1083}" type="sibTrans" cxnId="{277F315C-5463-48BD-9AFE-E4DD2F52D879}">
      <dgm:prSet/>
      <dgm:spPr/>
      <dgm:t>
        <a:bodyPr/>
        <a:lstStyle/>
        <a:p>
          <a:pPr algn="just"/>
          <a:endParaRPr lang="es-EC" sz="1500"/>
        </a:p>
      </dgm:t>
    </dgm:pt>
    <dgm:pt modelId="{CB402036-1938-4307-9D10-CEDEAB9A7E8C}">
      <dgm:prSet phldrT="[Texto]" custT="1"/>
      <dgm:spPr>
        <a:solidFill>
          <a:srgbClr val="FFC000"/>
        </a:solidFill>
      </dgm:spPr>
      <dgm:t>
        <a:bodyPr/>
        <a:lstStyle/>
        <a:p>
          <a:pPr algn="just"/>
          <a:r>
            <a:rPr lang="es-EC" sz="1500" dirty="0">
              <a:solidFill>
                <a:schemeClr val="tx1"/>
              </a:solidFill>
            </a:rPr>
            <a:t>Diseñar estrategias sistémicas que aporten al mejoramiento de la calidad de vida de los trabajadores de la construcción.</a:t>
          </a:r>
        </a:p>
      </dgm:t>
    </dgm:pt>
    <dgm:pt modelId="{46768959-9404-4AB3-AD5E-5831B8C4D8D1}" type="parTrans" cxnId="{A9B54699-D726-4DE9-B614-FB281975C2D5}">
      <dgm:prSet/>
      <dgm:spPr/>
      <dgm:t>
        <a:bodyPr/>
        <a:lstStyle/>
        <a:p>
          <a:pPr algn="just"/>
          <a:endParaRPr lang="es-EC" sz="1500"/>
        </a:p>
      </dgm:t>
    </dgm:pt>
    <dgm:pt modelId="{921BA719-90FD-48F2-98D5-1E2017F9D72E}" type="sibTrans" cxnId="{A9B54699-D726-4DE9-B614-FB281975C2D5}">
      <dgm:prSet/>
      <dgm:spPr/>
      <dgm:t>
        <a:bodyPr/>
        <a:lstStyle/>
        <a:p>
          <a:pPr algn="just"/>
          <a:endParaRPr lang="es-EC" sz="1500"/>
        </a:p>
      </dgm:t>
    </dgm:pt>
    <dgm:pt modelId="{D007011A-5829-47D3-91D9-64B7A459A27B}">
      <dgm:prSet phldrT="[Texto]" custT="1"/>
      <dgm:spPr>
        <a:solidFill>
          <a:srgbClr val="FFC000"/>
        </a:solidFill>
      </dgm:spPr>
      <dgm:t>
        <a:bodyPr/>
        <a:lstStyle/>
        <a:p>
          <a:pPr algn="just"/>
          <a:endParaRPr lang="es-EC" sz="1500" dirty="0">
            <a:solidFill>
              <a:schemeClr val="tx1"/>
            </a:solidFill>
          </a:endParaRPr>
        </a:p>
        <a:p>
          <a:pPr algn="just"/>
          <a:r>
            <a:rPr lang="es-EC" sz="1500" dirty="0">
              <a:solidFill>
                <a:schemeClr val="tx1"/>
              </a:solidFill>
            </a:rPr>
            <a:t>Realizar el diagnóstico de la situación laboral  de los trabajadores del sector de la construcción</a:t>
          </a:r>
        </a:p>
      </dgm:t>
    </dgm:pt>
    <dgm:pt modelId="{ED8AC218-E3CD-4471-8458-461278A44689}" type="parTrans" cxnId="{2AFDBA22-91B2-42C0-BCD7-852E855A37A4}">
      <dgm:prSet/>
      <dgm:spPr/>
      <dgm:t>
        <a:bodyPr/>
        <a:lstStyle/>
        <a:p>
          <a:pPr algn="just"/>
          <a:endParaRPr lang="es-ES" sz="1500"/>
        </a:p>
      </dgm:t>
    </dgm:pt>
    <dgm:pt modelId="{8EEC6E47-7818-42FE-9BB9-1EA66882EBBB}" type="sibTrans" cxnId="{2AFDBA22-91B2-42C0-BCD7-852E855A37A4}">
      <dgm:prSet/>
      <dgm:spPr/>
      <dgm:t>
        <a:bodyPr/>
        <a:lstStyle/>
        <a:p>
          <a:pPr algn="just"/>
          <a:endParaRPr lang="es-ES" sz="1500"/>
        </a:p>
      </dgm:t>
    </dgm:pt>
    <dgm:pt modelId="{999FCADC-DBF1-4309-A786-310D108397ED}">
      <dgm:prSet/>
      <dgm:spPr/>
      <dgm:t>
        <a:bodyPr/>
        <a:lstStyle/>
        <a:p>
          <a:pPr algn="just"/>
          <a:endParaRPr lang="es-EC" sz="1500" dirty="0">
            <a:solidFill>
              <a:schemeClr val="tx1"/>
            </a:solidFill>
          </a:endParaRPr>
        </a:p>
      </dgm:t>
    </dgm:pt>
    <dgm:pt modelId="{2C49C983-6A9B-4BF3-9EB1-534AAC58C428}" type="parTrans" cxnId="{233D32CB-FEF8-4B59-B3CF-8A8306738646}">
      <dgm:prSet/>
      <dgm:spPr/>
      <dgm:t>
        <a:bodyPr/>
        <a:lstStyle/>
        <a:p>
          <a:endParaRPr lang="es-ES"/>
        </a:p>
      </dgm:t>
    </dgm:pt>
    <dgm:pt modelId="{912CFD6F-C557-4885-90B0-DC8C313A5C47}" type="sibTrans" cxnId="{233D32CB-FEF8-4B59-B3CF-8A8306738646}">
      <dgm:prSet/>
      <dgm:spPr/>
      <dgm:t>
        <a:bodyPr/>
        <a:lstStyle/>
        <a:p>
          <a:endParaRPr lang="es-ES"/>
        </a:p>
      </dgm:t>
    </dgm:pt>
    <dgm:pt modelId="{95DDD7FB-E8B6-479E-B3CF-A01C4572B854}" type="pres">
      <dgm:prSet presAssocID="{EF88C9B2-D370-46E9-BF18-226751B3D14B}" presName="layout" presStyleCnt="0">
        <dgm:presLayoutVars>
          <dgm:chMax/>
          <dgm:chPref/>
          <dgm:dir/>
          <dgm:animOne val="branch"/>
          <dgm:animLvl val="lvl"/>
          <dgm:resizeHandles/>
        </dgm:presLayoutVars>
      </dgm:prSet>
      <dgm:spPr/>
    </dgm:pt>
    <dgm:pt modelId="{3FB6E0B7-C60B-4CF7-849E-12F59B43E244}" type="pres">
      <dgm:prSet presAssocID="{00F978AF-8331-4EB0-827E-035D713F405C}" presName="root" presStyleCnt="0">
        <dgm:presLayoutVars>
          <dgm:chMax/>
          <dgm:chPref val="4"/>
        </dgm:presLayoutVars>
      </dgm:prSet>
      <dgm:spPr/>
    </dgm:pt>
    <dgm:pt modelId="{C054E953-414C-4873-A44C-47FCF0CA72F3}" type="pres">
      <dgm:prSet presAssocID="{00F978AF-8331-4EB0-827E-035D713F405C}" presName="rootComposite" presStyleCnt="0">
        <dgm:presLayoutVars/>
      </dgm:prSet>
      <dgm:spPr/>
    </dgm:pt>
    <dgm:pt modelId="{8A2D9856-B196-48A1-9202-FFC06C5C7189}" type="pres">
      <dgm:prSet presAssocID="{00F978AF-8331-4EB0-827E-035D713F405C}" presName="rootText" presStyleLbl="node0" presStyleIdx="0" presStyleCnt="1" custScaleX="105061" custScaleY="119131">
        <dgm:presLayoutVars>
          <dgm:chMax/>
          <dgm:chPref val="4"/>
        </dgm:presLayoutVars>
      </dgm:prSet>
      <dgm:spPr/>
    </dgm:pt>
    <dgm:pt modelId="{5380B3A2-A7C7-41B3-A92E-EB1C2C174D4A}" type="pres">
      <dgm:prSet presAssocID="{00F978AF-8331-4EB0-827E-035D713F405C}" presName="childShape" presStyleCnt="0">
        <dgm:presLayoutVars>
          <dgm:chMax val="0"/>
          <dgm:chPref val="0"/>
        </dgm:presLayoutVars>
      </dgm:prSet>
      <dgm:spPr/>
    </dgm:pt>
    <dgm:pt modelId="{7F5774E1-4467-4AF2-A107-442B4A59A95D}" type="pres">
      <dgm:prSet presAssocID="{D007011A-5829-47D3-91D9-64B7A459A27B}" presName="childComposite" presStyleCnt="0">
        <dgm:presLayoutVars>
          <dgm:chMax val="0"/>
          <dgm:chPref val="0"/>
        </dgm:presLayoutVars>
      </dgm:prSet>
      <dgm:spPr/>
    </dgm:pt>
    <dgm:pt modelId="{AE89B987-16FC-4B8B-A1D8-78E75B02FABC}" type="pres">
      <dgm:prSet presAssocID="{D007011A-5829-47D3-91D9-64B7A459A27B}" presName="Image" presStyleLbl="node1" presStyleIdx="0" presStyleCnt="3" custScaleX="67896" custScaleY="77490" custLinFactNeighborX="25158" custLinFactNeighborY="73"/>
      <dgm:spPr>
        <a:blipFill rotWithShape="1">
          <a:blip xmlns:r="http://schemas.openxmlformats.org/officeDocument/2006/relationships" r:embed="rId1"/>
          <a:stretch>
            <a:fillRect/>
          </a:stretch>
        </a:blipFill>
      </dgm:spPr>
    </dgm:pt>
    <dgm:pt modelId="{04621E9A-A016-4B7C-A4A7-61BBCF641F1B}" type="pres">
      <dgm:prSet presAssocID="{D007011A-5829-47D3-91D9-64B7A459A27B}" presName="childText" presStyleLbl="lnNode1" presStyleIdx="0" presStyleCnt="3" custScaleX="87881">
        <dgm:presLayoutVars>
          <dgm:chMax val="0"/>
          <dgm:chPref val="0"/>
          <dgm:bulletEnabled val="1"/>
        </dgm:presLayoutVars>
      </dgm:prSet>
      <dgm:spPr/>
    </dgm:pt>
    <dgm:pt modelId="{DA4E5A32-782B-499F-B7D5-DD40854408C5}" type="pres">
      <dgm:prSet presAssocID="{C21138DF-6254-4163-A267-B09D0C799A33}" presName="childComposite" presStyleCnt="0">
        <dgm:presLayoutVars>
          <dgm:chMax val="0"/>
          <dgm:chPref val="0"/>
        </dgm:presLayoutVars>
      </dgm:prSet>
      <dgm:spPr/>
    </dgm:pt>
    <dgm:pt modelId="{1FB4920F-ECC7-49D9-A6CC-8D56268C1C09}" type="pres">
      <dgm:prSet presAssocID="{C21138DF-6254-4163-A267-B09D0C799A33}" presName="Image" presStyleLbl="node1" presStyleIdx="1" presStyleCnt="3" custScaleX="90007" custScaleY="67898" custLinFactNeighborX="20100" custLinFactNeighborY="-487"/>
      <dgm:spPr/>
    </dgm:pt>
    <dgm:pt modelId="{1D3A0015-5479-44F3-B301-22AA0F9ADC38}" type="pres">
      <dgm:prSet presAssocID="{C21138DF-6254-4163-A267-B09D0C799A33}" presName="childText" presStyleLbl="lnNode1" presStyleIdx="1" presStyleCnt="3" custScaleX="87858">
        <dgm:presLayoutVars>
          <dgm:chMax val="0"/>
          <dgm:chPref val="0"/>
          <dgm:bulletEnabled val="1"/>
        </dgm:presLayoutVars>
      </dgm:prSet>
      <dgm:spPr/>
    </dgm:pt>
    <dgm:pt modelId="{CF90C0E6-37EB-4BA5-98CE-1AAE4719A329}" type="pres">
      <dgm:prSet presAssocID="{CB402036-1938-4307-9D10-CEDEAB9A7E8C}" presName="childComposite" presStyleCnt="0">
        <dgm:presLayoutVars>
          <dgm:chMax val="0"/>
          <dgm:chPref val="0"/>
        </dgm:presLayoutVars>
      </dgm:prSet>
      <dgm:spPr/>
    </dgm:pt>
    <dgm:pt modelId="{DDD4F915-178E-4807-8F8D-6CAE221DEA25}" type="pres">
      <dgm:prSet presAssocID="{CB402036-1938-4307-9D10-CEDEAB9A7E8C}" presName="Image" presStyleLbl="node1" presStyleIdx="2" presStyleCnt="3" custScaleX="76605" custScaleY="80849" custLinFactNeighborX="28701" custLinFactNeighborY="7124"/>
      <dgm:spPr>
        <a:blipFill rotWithShape="1">
          <a:blip xmlns:r="http://schemas.openxmlformats.org/officeDocument/2006/relationships" r:embed="rId2"/>
          <a:stretch>
            <a:fillRect/>
          </a:stretch>
        </a:blipFill>
      </dgm:spPr>
    </dgm:pt>
    <dgm:pt modelId="{168DFD29-1178-4901-8F4B-9E6089B1064A}" type="pres">
      <dgm:prSet presAssocID="{CB402036-1938-4307-9D10-CEDEAB9A7E8C}" presName="childText" presStyleLbl="lnNode1" presStyleIdx="2" presStyleCnt="3" custScaleX="88019">
        <dgm:presLayoutVars>
          <dgm:chMax val="0"/>
          <dgm:chPref val="0"/>
          <dgm:bulletEnabled val="1"/>
        </dgm:presLayoutVars>
      </dgm:prSet>
      <dgm:spPr/>
    </dgm:pt>
  </dgm:ptLst>
  <dgm:cxnLst>
    <dgm:cxn modelId="{0F6D6F1A-CE7E-4F90-AA36-6AC08304FBAA}" type="presOf" srcId="{C21138DF-6254-4163-A267-B09D0C799A33}" destId="{1D3A0015-5479-44F3-B301-22AA0F9ADC38}" srcOrd="0" destOrd="0" presId="urn:microsoft.com/office/officeart/2008/layout/PictureAccentList"/>
    <dgm:cxn modelId="{2AFDBA22-91B2-42C0-BCD7-852E855A37A4}" srcId="{00F978AF-8331-4EB0-827E-035D713F405C}" destId="{D007011A-5829-47D3-91D9-64B7A459A27B}" srcOrd="0" destOrd="0" parTransId="{ED8AC218-E3CD-4471-8458-461278A44689}" sibTransId="{8EEC6E47-7818-42FE-9BB9-1EA66882EBBB}"/>
    <dgm:cxn modelId="{143C483D-CC86-4BB8-98F3-D4717569ED9F}" type="presOf" srcId="{CB402036-1938-4307-9D10-CEDEAB9A7E8C}" destId="{168DFD29-1178-4901-8F4B-9E6089B1064A}" srcOrd="0" destOrd="0" presId="urn:microsoft.com/office/officeart/2008/layout/PictureAccentList"/>
    <dgm:cxn modelId="{277F315C-5463-48BD-9AFE-E4DD2F52D879}" srcId="{00F978AF-8331-4EB0-827E-035D713F405C}" destId="{C21138DF-6254-4163-A267-B09D0C799A33}" srcOrd="1" destOrd="0" parTransId="{3E26632E-3729-47D6-8F0F-1416BF48CE03}" sibTransId="{F0E55B65-8B6B-451D-9C46-3F886C5D1083}"/>
    <dgm:cxn modelId="{A9B54699-D726-4DE9-B614-FB281975C2D5}" srcId="{00F978AF-8331-4EB0-827E-035D713F405C}" destId="{CB402036-1938-4307-9D10-CEDEAB9A7E8C}" srcOrd="2" destOrd="0" parTransId="{46768959-9404-4AB3-AD5E-5831B8C4D8D1}" sibTransId="{921BA719-90FD-48F2-98D5-1E2017F9D72E}"/>
    <dgm:cxn modelId="{1FA4A69B-AE90-47C6-AB0E-F6E478CAF417}" type="presOf" srcId="{00F978AF-8331-4EB0-827E-035D713F405C}" destId="{8A2D9856-B196-48A1-9202-FFC06C5C7189}" srcOrd="0" destOrd="0" presId="urn:microsoft.com/office/officeart/2008/layout/PictureAccentList"/>
    <dgm:cxn modelId="{AD5951AF-C0B2-4198-88B3-EFAD689F0F34}" type="presOf" srcId="{EF88C9B2-D370-46E9-BF18-226751B3D14B}" destId="{95DDD7FB-E8B6-479E-B3CF-A01C4572B854}" srcOrd="0" destOrd="0" presId="urn:microsoft.com/office/officeart/2008/layout/PictureAccentList"/>
    <dgm:cxn modelId="{233D32CB-FEF8-4B59-B3CF-8A8306738646}" srcId="{D007011A-5829-47D3-91D9-64B7A459A27B}" destId="{999FCADC-DBF1-4309-A786-310D108397ED}" srcOrd="0" destOrd="0" parTransId="{2C49C983-6A9B-4BF3-9EB1-534AAC58C428}" sibTransId="{912CFD6F-C557-4885-90B0-DC8C313A5C47}"/>
    <dgm:cxn modelId="{80FD12CD-B4F2-41FD-813D-B01CBA44D5DB}" type="presOf" srcId="{D007011A-5829-47D3-91D9-64B7A459A27B}" destId="{04621E9A-A016-4B7C-A4A7-61BBCF641F1B}" srcOrd="0" destOrd="0" presId="urn:microsoft.com/office/officeart/2008/layout/PictureAccentList"/>
    <dgm:cxn modelId="{3EDC63E5-C3AC-4789-A58A-8FB90DE00730}" type="presOf" srcId="{999FCADC-DBF1-4309-A786-310D108397ED}" destId="{04621E9A-A016-4B7C-A4A7-61BBCF641F1B}" srcOrd="0" destOrd="1" presId="urn:microsoft.com/office/officeart/2008/layout/PictureAccentList"/>
    <dgm:cxn modelId="{9B229FF2-51E1-4EF8-BFAF-A60744450DA7}" srcId="{EF88C9B2-D370-46E9-BF18-226751B3D14B}" destId="{00F978AF-8331-4EB0-827E-035D713F405C}" srcOrd="0" destOrd="0" parTransId="{3392234E-321A-4F98-ABBC-F38197FC438C}" sibTransId="{01193A0D-464B-4886-A8E7-EE6B04557385}"/>
    <dgm:cxn modelId="{50C48CDA-B5FE-453B-AC25-F6F635162C4B}" type="presParOf" srcId="{95DDD7FB-E8B6-479E-B3CF-A01C4572B854}" destId="{3FB6E0B7-C60B-4CF7-849E-12F59B43E244}" srcOrd="0" destOrd="0" presId="urn:microsoft.com/office/officeart/2008/layout/PictureAccentList"/>
    <dgm:cxn modelId="{1E8AFE95-7363-4980-A6DC-43927AE3581F}" type="presParOf" srcId="{3FB6E0B7-C60B-4CF7-849E-12F59B43E244}" destId="{C054E953-414C-4873-A44C-47FCF0CA72F3}" srcOrd="0" destOrd="0" presId="urn:microsoft.com/office/officeart/2008/layout/PictureAccentList"/>
    <dgm:cxn modelId="{00F1D862-E27F-4589-90F9-FF7C3A140580}" type="presParOf" srcId="{C054E953-414C-4873-A44C-47FCF0CA72F3}" destId="{8A2D9856-B196-48A1-9202-FFC06C5C7189}" srcOrd="0" destOrd="0" presId="urn:microsoft.com/office/officeart/2008/layout/PictureAccentList"/>
    <dgm:cxn modelId="{76F335E7-43FD-44EA-8EA0-6A31C5B1CF14}" type="presParOf" srcId="{3FB6E0B7-C60B-4CF7-849E-12F59B43E244}" destId="{5380B3A2-A7C7-41B3-A92E-EB1C2C174D4A}" srcOrd="1" destOrd="0" presId="urn:microsoft.com/office/officeart/2008/layout/PictureAccentList"/>
    <dgm:cxn modelId="{28D4BB7A-72F4-4106-BA46-98B6DAFE37BC}" type="presParOf" srcId="{5380B3A2-A7C7-41B3-A92E-EB1C2C174D4A}" destId="{7F5774E1-4467-4AF2-A107-442B4A59A95D}" srcOrd="0" destOrd="0" presId="urn:microsoft.com/office/officeart/2008/layout/PictureAccentList"/>
    <dgm:cxn modelId="{7CDD8040-0265-4E24-872A-0981CA1A2FD7}" type="presParOf" srcId="{7F5774E1-4467-4AF2-A107-442B4A59A95D}" destId="{AE89B987-16FC-4B8B-A1D8-78E75B02FABC}" srcOrd="0" destOrd="0" presId="urn:microsoft.com/office/officeart/2008/layout/PictureAccentList"/>
    <dgm:cxn modelId="{F8E95683-72C5-4860-8537-888583364D13}" type="presParOf" srcId="{7F5774E1-4467-4AF2-A107-442B4A59A95D}" destId="{04621E9A-A016-4B7C-A4A7-61BBCF641F1B}" srcOrd="1" destOrd="0" presId="urn:microsoft.com/office/officeart/2008/layout/PictureAccentList"/>
    <dgm:cxn modelId="{35809075-F8DA-4217-9A7B-3D97AEEFB5D3}" type="presParOf" srcId="{5380B3A2-A7C7-41B3-A92E-EB1C2C174D4A}" destId="{DA4E5A32-782B-499F-B7D5-DD40854408C5}" srcOrd="1" destOrd="0" presId="urn:microsoft.com/office/officeart/2008/layout/PictureAccentList"/>
    <dgm:cxn modelId="{9E65B054-84AC-4C77-A381-70819AFC6B8B}" type="presParOf" srcId="{DA4E5A32-782B-499F-B7D5-DD40854408C5}" destId="{1FB4920F-ECC7-49D9-A6CC-8D56268C1C09}" srcOrd="0" destOrd="0" presId="urn:microsoft.com/office/officeart/2008/layout/PictureAccentList"/>
    <dgm:cxn modelId="{F0A453D5-22DF-42A2-BC3F-ED35C53B6C94}" type="presParOf" srcId="{DA4E5A32-782B-499F-B7D5-DD40854408C5}" destId="{1D3A0015-5479-44F3-B301-22AA0F9ADC38}" srcOrd="1" destOrd="0" presId="urn:microsoft.com/office/officeart/2008/layout/PictureAccentList"/>
    <dgm:cxn modelId="{BBBC9B65-7AF8-4D0A-B5CA-D05AE1EF0D78}" type="presParOf" srcId="{5380B3A2-A7C7-41B3-A92E-EB1C2C174D4A}" destId="{CF90C0E6-37EB-4BA5-98CE-1AAE4719A329}" srcOrd="2" destOrd="0" presId="urn:microsoft.com/office/officeart/2008/layout/PictureAccentList"/>
    <dgm:cxn modelId="{8581004C-2A17-4DF9-9F1C-D53A960B1EFC}" type="presParOf" srcId="{CF90C0E6-37EB-4BA5-98CE-1AAE4719A329}" destId="{DDD4F915-178E-4807-8F8D-6CAE221DEA25}" srcOrd="0" destOrd="0" presId="urn:microsoft.com/office/officeart/2008/layout/PictureAccentList"/>
    <dgm:cxn modelId="{0F403667-51EF-4E28-ABDF-F5B63E70FC0A}" type="presParOf" srcId="{CF90C0E6-37EB-4BA5-98CE-1AAE4719A329}" destId="{168DFD29-1178-4901-8F4B-9E6089B1064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67DDB3-3019-4933-9C08-293B0FBE5ED6}" type="doc">
      <dgm:prSet loTypeId="urn:microsoft.com/office/officeart/2008/layout/VerticalCurvedList" loCatId="list" qsTypeId="urn:microsoft.com/office/officeart/2005/8/quickstyle/simple1" qsCatId="simple" csTypeId="urn:microsoft.com/office/officeart/2005/8/colors/colorful5" csCatId="colorful" phldr="1"/>
      <dgm:spPr/>
    </dgm:pt>
    <dgm:pt modelId="{1029B23C-D868-4397-A3B5-CE81BAB4B44E}">
      <dgm:prSet phldrT="[Texto]" custT="1"/>
      <dgm:spPr>
        <a:solidFill>
          <a:schemeClr val="accent1">
            <a:lumMod val="60000"/>
            <a:lumOff val="40000"/>
          </a:schemeClr>
        </a:solidFill>
      </dgm:spPr>
      <dgm:t>
        <a:bodyPr/>
        <a:lstStyle/>
        <a:p>
          <a:r>
            <a:rPr lang="es-EC" sz="1600" dirty="0">
              <a:solidFill>
                <a:schemeClr val="tx1"/>
              </a:solidFill>
              <a:latin typeface="Times New Roman" panose="02020603050405020304" pitchFamily="18" charset="0"/>
              <a:cs typeface="Times New Roman" panose="02020603050405020304" pitchFamily="18" charset="0"/>
            </a:rPr>
            <a:t>El 99% género masculino</a:t>
          </a:r>
        </a:p>
        <a:p>
          <a:r>
            <a:rPr lang="es-EC" sz="1600" dirty="0">
              <a:solidFill>
                <a:schemeClr val="tx1"/>
              </a:solidFill>
              <a:latin typeface="Times New Roman" panose="02020603050405020304" pitchFamily="18" charset="0"/>
              <a:cs typeface="Times New Roman" panose="02020603050405020304" pitchFamily="18" charset="0"/>
            </a:rPr>
            <a:t>El 1% género femenino</a:t>
          </a:r>
          <a:endParaRPr lang="es-EC" sz="1600" dirty="0">
            <a:solidFill>
              <a:schemeClr val="tx1"/>
            </a:solidFill>
          </a:endParaRPr>
        </a:p>
      </dgm:t>
    </dgm:pt>
    <dgm:pt modelId="{6305796E-2238-487A-81BD-E9018C19AB87}" type="parTrans" cxnId="{1EDEAA2D-410B-4484-945F-00E80070177A}">
      <dgm:prSet/>
      <dgm:spPr/>
      <dgm:t>
        <a:bodyPr/>
        <a:lstStyle/>
        <a:p>
          <a:endParaRPr lang="es-EC" sz="1800">
            <a:solidFill>
              <a:schemeClr val="tx1"/>
            </a:solidFill>
          </a:endParaRPr>
        </a:p>
      </dgm:t>
    </dgm:pt>
    <dgm:pt modelId="{37EAB067-42C4-473F-91FC-FBC0725D92A4}" type="sibTrans" cxnId="{1EDEAA2D-410B-4484-945F-00E80070177A}">
      <dgm:prSet/>
      <dgm:spPr/>
      <dgm:t>
        <a:bodyPr/>
        <a:lstStyle/>
        <a:p>
          <a:endParaRPr lang="es-EC" sz="1800">
            <a:solidFill>
              <a:schemeClr val="tx1"/>
            </a:solidFill>
          </a:endParaRPr>
        </a:p>
      </dgm:t>
    </dgm:pt>
    <dgm:pt modelId="{0E20A9F1-29B9-453F-A974-E3191D11A6C6}">
      <dgm:prSet phldrT="[Texto]" custT="1"/>
      <dgm:spPr>
        <a:solidFill>
          <a:schemeClr val="accent1">
            <a:lumMod val="60000"/>
            <a:lumOff val="40000"/>
          </a:schemeClr>
        </a:solidFill>
      </dgm:spPr>
      <dgm:t>
        <a:bodyPr/>
        <a:lstStyle/>
        <a:p>
          <a:r>
            <a:rPr lang="es-EC" sz="1400" dirty="0">
              <a:solidFill>
                <a:schemeClr val="tx1"/>
              </a:solidFill>
              <a:latin typeface="Times New Roman" panose="02020603050405020304" pitchFamily="18" charset="0"/>
              <a:cs typeface="Times New Roman" panose="02020603050405020304" pitchFamily="18" charset="0"/>
            </a:rPr>
            <a:t>Instrucción primaria el 52% </a:t>
          </a:r>
        </a:p>
        <a:p>
          <a:r>
            <a:rPr lang="es-EC" sz="1400" dirty="0">
              <a:solidFill>
                <a:schemeClr val="tx1"/>
              </a:solidFill>
              <a:latin typeface="Times New Roman" panose="02020603050405020304" pitchFamily="18" charset="0"/>
              <a:cs typeface="Times New Roman" panose="02020603050405020304" pitchFamily="18" charset="0"/>
            </a:rPr>
            <a:t>Ciclo medio el 22%</a:t>
          </a:r>
        </a:p>
        <a:p>
          <a:r>
            <a:rPr lang="es-EC" sz="1400" dirty="0">
              <a:solidFill>
                <a:schemeClr val="tx1"/>
              </a:solidFill>
              <a:latin typeface="Times New Roman" panose="02020603050405020304" pitchFamily="18" charset="0"/>
              <a:cs typeface="Times New Roman" panose="02020603050405020304" pitchFamily="18" charset="0"/>
            </a:rPr>
            <a:t>Bachillerato el 19%</a:t>
          </a:r>
        </a:p>
        <a:p>
          <a:r>
            <a:rPr lang="es-EC" sz="1400" dirty="0">
              <a:solidFill>
                <a:schemeClr val="tx1"/>
              </a:solidFill>
              <a:latin typeface="Times New Roman" panose="02020603050405020304" pitchFamily="18" charset="0"/>
              <a:cs typeface="Times New Roman" panose="02020603050405020304" pitchFamily="18" charset="0"/>
            </a:rPr>
            <a:t>Formación técnica 6%</a:t>
          </a:r>
        </a:p>
        <a:p>
          <a:r>
            <a:rPr lang="es-EC" sz="1400" dirty="0">
              <a:solidFill>
                <a:schemeClr val="tx1"/>
              </a:solidFill>
              <a:latin typeface="Times New Roman" panose="02020603050405020304" pitchFamily="18" charset="0"/>
              <a:cs typeface="Times New Roman" panose="02020603050405020304" pitchFamily="18" charset="0"/>
            </a:rPr>
            <a:t>Ninguna 1%</a:t>
          </a:r>
        </a:p>
      </dgm:t>
    </dgm:pt>
    <dgm:pt modelId="{A8748012-E321-41D0-B50D-F14B694FD7CD}" type="parTrans" cxnId="{1F421EDC-05CE-4196-BB25-B686585B2E68}">
      <dgm:prSet/>
      <dgm:spPr/>
      <dgm:t>
        <a:bodyPr/>
        <a:lstStyle/>
        <a:p>
          <a:endParaRPr lang="es-EC" sz="1800">
            <a:solidFill>
              <a:schemeClr val="tx1"/>
            </a:solidFill>
          </a:endParaRPr>
        </a:p>
      </dgm:t>
    </dgm:pt>
    <dgm:pt modelId="{8D7EF9B9-E97D-4D7A-9004-211FA8CF8847}" type="sibTrans" cxnId="{1F421EDC-05CE-4196-BB25-B686585B2E68}">
      <dgm:prSet/>
      <dgm:spPr/>
      <dgm:t>
        <a:bodyPr/>
        <a:lstStyle/>
        <a:p>
          <a:endParaRPr lang="es-EC" sz="1800">
            <a:solidFill>
              <a:schemeClr val="tx1"/>
            </a:solidFill>
          </a:endParaRPr>
        </a:p>
      </dgm:t>
    </dgm:pt>
    <dgm:pt modelId="{D6BFD2D2-A938-4281-B283-959E03BB06B7}">
      <dgm:prSet phldrT="[Texto]" custT="1"/>
      <dgm:spPr>
        <a:solidFill>
          <a:schemeClr val="accent1">
            <a:lumMod val="60000"/>
            <a:lumOff val="40000"/>
          </a:schemeClr>
        </a:solidFill>
      </dgm:spPr>
      <dgm:t>
        <a:bodyPr/>
        <a:lstStyle/>
        <a:p>
          <a:r>
            <a:rPr lang="es-EC" sz="1600" dirty="0">
              <a:solidFill>
                <a:schemeClr val="tx1"/>
              </a:solidFill>
              <a:latin typeface="Times New Roman" panose="02020603050405020304" pitchFamily="18" charset="0"/>
              <a:cs typeface="Times New Roman" panose="02020603050405020304" pitchFamily="18" charset="0"/>
            </a:rPr>
            <a:t>El 54% peones</a:t>
          </a:r>
        </a:p>
        <a:p>
          <a:r>
            <a:rPr lang="es-EC" sz="1600" dirty="0">
              <a:solidFill>
                <a:schemeClr val="tx1"/>
              </a:solidFill>
              <a:latin typeface="Times New Roman" panose="02020603050405020304" pitchFamily="18" charset="0"/>
              <a:cs typeface="Times New Roman" panose="02020603050405020304" pitchFamily="18" charset="0"/>
            </a:rPr>
            <a:t>El 29% albañiles</a:t>
          </a:r>
        </a:p>
        <a:p>
          <a:r>
            <a:rPr lang="es-EC" sz="1600" dirty="0">
              <a:solidFill>
                <a:schemeClr val="tx1"/>
              </a:solidFill>
              <a:latin typeface="Times New Roman" panose="02020603050405020304" pitchFamily="18" charset="0"/>
              <a:cs typeface="Times New Roman" panose="02020603050405020304" pitchFamily="18" charset="0"/>
            </a:rPr>
            <a:t>El 17% entre carpinteros, brigadistas, pintores y personal de limpieza</a:t>
          </a:r>
        </a:p>
      </dgm:t>
    </dgm:pt>
    <dgm:pt modelId="{6500FCA3-3653-43AD-89A2-ED6D66D4C3D8}" type="parTrans" cxnId="{DFCD7456-FD29-4368-8F47-7DF5BB1D0759}">
      <dgm:prSet/>
      <dgm:spPr/>
      <dgm:t>
        <a:bodyPr/>
        <a:lstStyle/>
        <a:p>
          <a:endParaRPr lang="es-EC" sz="1800">
            <a:solidFill>
              <a:schemeClr val="tx1"/>
            </a:solidFill>
          </a:endParaRPr>
        </a:p>
      </dgm:t>
    </dgm:pt>
    <dgm:pt modelId="{675B24A9-03B8-4FA8-8A0F-5AC6B9EE25DE}" type="sibTrans" cxnId="{DFCD7456-FD29-4368-8F47-7DF5BB1D0759}">
      <dgm:prSet/>
      <dgm:spPr/>
      <dgm:t>
        <a:bodyPr/>
        <a:lstStyle/>
        <a:p>
          <a:endParaRPr lang="es-EC" sz="1800">
            <a:solidFill>
              <a:schemeClr val="tx1"/>
            </a:solidFill>
          </a:endParaRPr>
        </a:p>
      </dgm:t>
    </dgm:pt>
    <dgm:pt modelId="{4A80578B-CA77-4BDA-9DD0-B8023558D65D}" type="pres">
      <dgm:prSet presAssocID="{2567DDB3-3019-4933-9C08-293B0FBE5ED6}" presName="Name0" presStyleCnt="0">
        <dgm:presLayoutVars>
          <dgm:chMax val="7"/>
          <dgm:chPref val="7"/>
          <dgm:dir/>
        </dgm:presLayoutVars>
      </dgm:prSet>
      <dgm:spPr/>
    </dgm:pt>
    <dgm:pt modelId="{A22729F5-9270-4A5B-904A-21EFA343FB21}" type="pres">
      <dgm:prSet presAssocID="{2567DDB3-3019-4933-9C08-293B0FBE5ED6}" presName="Name1" presStyleCnt="0"/>
      <dgm:spPr/>
    </dgm:pt>
    <dgm:pt modelId="{A49FF1D9-6D42-4636-ABB6-964C5C65074F}" type="pres">
      <dgm:prSet presAssocID="{2567DDB3-3019-4933-9C08-293B0FBE5ED6}" presName="cycle" presStyleCnt="0"/>
      <dgm:spPr/>
    </dgm:pt>
    <dgm:pt modelId="{F74A14D9-D97F-480A-8097-477DE0025E77}" type="pres">
      <dgm:prSet presAssocID="{2567DDB3-3019-4933-9C08-293B0FBE5ED6}" presName="srcNode" presStyleLbl="node1" presStyleIdx="0" presStyleCnt="3"/>
      <dgm:spPr/>
    </dgm:pt>
    <dgm:pt modelId="{9E9B6420-A183-4677-854B-4FB2B9B5F196}" type="pres">
      <dgm:prSet presAssocID="{2567DDB3-3019-4933-9C08-293B0FBE5ED6}" presName="conn" presStyleLbl="parChTrans1D2" presStyleIdx="0" presStyleCnt="1"/>
      <dgm:spPr/>
    </dgm:pt>
    <dgm:pt modelId="{C6AAA577-8559-4C6F-9ABF-F082BB748C58}" type="pres">
      <dgm:prSet presAssocID="{2567DDB3-3019-4933-9C08-293B0FBE5ED6}" presName="extraNode" presStyleLbl="node1" presStyleIdx="0" presStyleCnt="3"/>
      <dgm:spPr/>
    </dgm:pt>
    <dgm:pt modelId="{F7844E4B-2018-4AAF-89D5-133A149FE816}" type="pres">
      <dgm:prSet presAssocID="{2567DDB3-3019-4933-9C08-293B0FBE5ED6}" presName="dstNode" presStyleLbl="node1" presStyleIdx="0" presStyleCnt="3"/>
      <dgm:spPr/>
    </dgm:pt>
    <dgm:pt modelId="{72C54ADE-1436-4A9D-AEB8-F031A505F733}" type="pres">
      <dgm:prSet presAssocID="{1029B23C-D868-4397-A3B5-CE81BAB4B44E}" presName="text_1" presStyleLbl="node1" presStyleIdx="0" presStyleCnt="3" custScaleX="97521">
        <dgm:presLayoutVars>
          <dgm:bulletEnabled val="1"/>
        </dgm:presLayoutVars>
      </dgm:prSet>
      <dgm:spPr/>
    </dgm:pt>
    <dgm:pt modelId="{40CC4494-7FD0-4CE6-A2BB-9DEBB5E94554}" type="pres">
      <dgm:prSet presAssocID="{1029B23C-D868-4397-A3B5-CE81BAB4B44E}" presName="accent_1" presStyleCnt="0"/>
      <dgm:spPr/>
    </dgm:pt>
    <dgm:pt modelId="{9F7EE840-99FA-43B0-A1AD-B5370D3F832D}" type="pres">
      <dgm:prSet presAssocID="{1029B23C-D868-4397-A3B5-CE81BAB4B44E}" presName="accentRepeatNode" presStyleLbl="solidFgAcc1" presStyleIdx="0" presStyleCnt="3" custScaleX="107318" custScaleY="101330"/>
      <dgm:spPr>
        <a:blipFill rotWithShape="0">
          <a:blip xmlns:r="http://schemas.openxmlformats.org/officeDocument/2006/relationships" r:embed="rId1"/>
          <a:srcRect/>
          <a:stretch>
            <a:fillRect l="-50000" r="-50000"/>
          </a:stretch>
        </a:blipFill>
      </dgm:spPr>
    </dgm:pt>
    <dgm:pt modelId="{02288923-3944-4290-9445-3DFCEF101444}" type="pres">
      <dgm:prSet presAssocID="{D6BFD2D2-A938-4281-B283-959E03BB06B7}" presName="text_2" presStyleLbl="node1" presStyleIdx="1" presStyleCnt="3" custScaleX="96684" custScaleY="118894" custLinFactNeighborX="860" custLinFactNeighborY="-13611">
        <dgm:presLayoutVars>
          <dgm:bulletEnabled val="1"/>
        </dgm:presLayoutVars>
      </dgm:prSet>
      <dgm:spPr/>
    </dgm:pt>
    <dgm:pt modelId="{C3BA680C-7724-4197-A7AA-CA5A018355FB}" type="pres">
      <dgm:prSet presAssocID="{D6BFD2D2-A938-4281-B283-959E03BB06B7}" presName="accent_2" presStyleCnt="0"/>
      <dgm:spPr/>
    </dgm:pt>
    <dgm:pt modelId="{5222255A-301F-4CC6-B67D-A8C74C92D10F}" type="pres">
      <dgm:prSet presAssocID="{D6BFD2D2-A938-4281-B283-959E03BB06B7}" presName="accentRepeatNode" presStyleLbl="solidFgAcc1" presStyleIdx="1" presStyleCnt="3" custScaleX="110831" custScaleY="111771"/>
      <dgm:spPr>
        <a:blipFill rotWithShape="0">
          <a:blip xmlns:r="http://schemas.openxmlformats.org/officeDocument/2006/relationships" r:embed="rId2"/>
          <a:srcRect/>
          <a:stretch>
            <a:fillRect l="-69000" r="-69000"/>
          </a:stretch>
        </a:blipFill>
      </dgm:spPr>
    </dgm:pt>
    <dgm:pt modelId="{77C48A27-E0E5-466C-A9CD-E6C7AC173243}" type="pres">
      <dgm:prSet presAssocID="{0E20A9F1-29B9-453F-A974-E3191D11A6C6}" presName="text_3" presStyleLbl="node1" presStyleIdx="2" presStyleCnt="3" custScaleX="96708" custScaleY="125544" custLinFactNeighborX="344" custLinFactNeighborY="3045">
        <dgm:presLayoutVars>
          <dgm:bulletEnabled val="1"/>
        </dgm:presLayoutVars>
      </dgm:prSet>
      <dgm:spPr/>
    </dgm:pt>
    <dgm:pt modelId="{7B31D38F-D2E3-449F-B44C-8E8217CDDE52}" type="pres">
      <dgm:prSet presAssocID="{0E20A9F1-29B9-453F-A974-E3191D11A6C6}" presName="accent_3" presStyleCnt="0"/>
      <dgm:spPr/>
    </dgm:pt>
    <dgm:pt modelId="{161B89D9-ADA2-4368-A2F9-19833F927ADD}" type="pres">
      <dgm:prSet presAssocID="{0E20A9F1-29B9-453F-A974-E3191D11A6C6}" presName="accentRepeatNode" presStyleLbl="solidFgAcc1" presStyleIdx="2" presStyleCnt="3" custScaleX="114547" custScaleY="111324"/>
      <dgm:spPr>
        <a:blipFill rotWithShape="0">
          <a:blip xmlns:r="http://schemas.openxmlformats.org/officeDocument/2006/relationships" r:embed="rId3"/>
          <a:srcRect/>
          <a:stretch>
            <a:fillRect l="-32000" r="-32000"/>
          </a:stretch>
        </a:blipFill>
      </dgm:spPr>
    </dgm:pt>
  </dgm:ptLst>
  <dgm:cxnLst>
    <dgm:cxn modelId="{1EDEAA2D-410B-4484-945F-00E80070177A}" srcId="{2567DDB3-3019-4933-9C08-293B0FBE5ED6}" destId="{1029B23C-D868-4397-A3B5-CE81BAB4B44E}" srcOrd="0" destOrd="0" parTransId="{6305796E-2238-487A-81BD-E9018C19AB87}" sibTransId="{37EAB067-42C4-473F-91FC-FBC0725D92A4}"/>
    <dgm:cxn modelId="{E4D9DD68-EC83-47BA-9CA5-60C3C6ECF1D3}" type="presOf" srcId="{2567DDB3-3019-4933-9C08-293B0FBE5ED6}" destId="{4A80578B-CA77-4BDA-9DD0-B8023558D65D}" srcOrd="0" destOrd="0" presId="urn:microsoft.com/office/officeart/2008/layout/VerticalCurvedList"/>
    <dgm:cxn modelId="{CA4BD053-F080-42CA-99D1-E1E7F2C04D50}" type="presOf" srcId="{1029B23C-D868-4397-A3B5-CE81BAB4B44E}" destId="{72C54ADE-1436-4A9D-AEB8-F031A505F733}" srcOrd="0" destOrd="0" presId="urn:microsoft.com/office/officeart/2008/layout/VerticalCurvedList"/>
    <dgm:cxn modelId="{DFCD7456-FD29-4368-8F47-7DF5BB1D0759}" srcId="{2567DDB3-3019-4933-9C08-293B0FBE5ED6}" destId="{D6BFD2D2-A938-4281-B283-959E03BB06B7}" srcOrd="1" destOrd="0" parTransId="{6500FCA3-3653-43AD-89A2-ED6D66D4C3D8}" sibTransId="{675B24A9-03B8-4FA8-8A0F-5AC6B9EE25DE}"/>
    <dgm:cxn modelId="{9F066659-083D-4736-8C12-DBAAD0C9FD89}" type="presOf" srcId="{37EAB067-42C4-473F-91FC-FBC0725D92A4}" destId="{9E9B6420-A183-4677-854B-4FB2B9B5F196}" srcOrd="0" destOrd="0" presId="urn:microsoft.com/office/officeart/2008/layout/VerticalCurvedList"/>
    <dgm:cxn modelId="{832B9587-D83B-4FC9-825E-809120AC2232}" type="presOf" srcId="{0E20A9F1-29B9-453F-A974-E3191D11A6C6}" destId="{77C48A27-E0E5-466C-A9CD-E6C7AC173243}" srcOrd="0" destOrd="0" presId="urn:microsoft.com/office/officeart/2008/layout/VerticalCurvedList"/>
    <dgm:cxn modelId="{83CC21B7-68EC-4E8C-AFE2-F6137FC862CF}" type="presOf" srcId="{D6BFD2D2-A938-4281-B283-959E03BB06B7}" destId="{02288923-3944-4290-9445-3DFCEF101444}" srcOrd="0" destOrd="0" presId="urn:microsoft.com/office/officeart/2008/layout/VerticalCurvedList"/>
    <dgm:cxn modelId="{1F421EDC-05CE-4196-BB25-B686585B2E68}" srcId="{2567DDB3-3019-4933-9C08-293B0FBE5ED6}" destId="{0E20A9F1-29B9-453F-A974-E3191D11A6C6}" srcOrd="2" destOrd="0" parTransId="{A8748012-E321-41D0-B50D-F14B694FD7CD}" sibTransId="{8D7EF9B9-E97D-4D7A-9004-211FA8CF8847}"/>
    <dgm:cxn modelId="{22E703C5-9E97-4D4B-9E23-F9CDFC7D6CCC}" type="presParOf" srcId="{4A80578B-CA77-4BDA-9DD0-B8023558D65D}" destId="{A22729F5-9270-4A5B-904A-21EFA343FB21}" srcOrd="0" destOrd="0" presId="urn:microsoft.com/office/officeart/2008/layout/VerticalCurvedList"/>
    <dgm:cxn modelId="{6959144C-6FE3-42F8-ABD2-E692584B72C7}" type="presParOf" srcId="{A22729F5-9270-4A5B-904A-21EFA343FB21}" destId="{A49FF1D9-6D42-4636-ABB6-964C5C65074F}" srcOrd="0" destOrd="0" presId="urn:microsoft.com/office/officeart/2008/layout/VerticalCurvedList"/>
    <dgm:cxn modelId="{BE2F112A-6691-4161-9C37-4865497B5FA7}" type="presParOf" srcId="{A49FF1D9-6D42-4636-ABB6-964C5C65074F}" destId="{F74A14D9-D97F-480A-8097-477DE0025E77}" srcOrd="0" destOrd="0" presId="urn:microsoft.com/office/officeart/2008/layout/VerticalCurvedList"/>
    <dgm:cxn modelId="{5B0400E3-4DB6-42CF-8985-9DCD49573A22}" type="presParOf" srcId="{A49FF1D9-6D42-4636-ABB6-964C5C65074F}" destId="{9E9B6420-A183-4677-854B-4FB2B9B5F196}" srcOrd="1" destOrd="0" presId="urn:microsoft.com/office/officeart/2008/layout/VerticalCurvedList"/>
    <dgm:cxn modelId="{C3C325C9-C20B-4868-A4A4-38CD928E5B66}" type="presParOf" srcId="{A49FF1D9-6D42-4636-ABB6-964C5C65074F}" destId="{C6AAA577-8559-4C6F-9ABF-F082BB748C58}" srcOrd="2" destOrd="0" presId="urn:microsoft.com/office/officeart/2008/layout/VerticalCurvedList"/>
    <dgm:cxn modelId="{51652E10-132D-4277-B978-6B943096BC79}" type="presParOf" srcId="{A49FF1D9-6D42-4636-ABB6-964C5C65074F}" destId="{F7844E4B-2018-4AAF-89D5-133A149FE816}" srcOrd="3" destOrd="0" presId="urn:microsoft.com/office/officeart/2008/layout/VerticalCurvedList"/>
    <dgm:cxn modelId="{79013710-4F2C-4BE7-B789-D75B924B494A}" type="presParOf" srcId="{A22729F5-9270-4A5B-904A-21EFA343FB21}" destId="{72C54ADE-1436-4A9D-AEB8-F031A505F733}" srcOrd="1" destOrd="0" presId="urn:microsoft.com/office/officeart/2008/layout/VerticalCurvedList"/>
    <dgm:cxn modelId="{C5956DA4-F7A3-4FAA-A9C6-D760140226F9}" type="presParOf" srcId="{A22729F5-9270-4A5B-904A-21EFA343FB21}" destId="{40CC4494-7FD0-4CE6-A2BB-9DEBB5E94554}" srcOrd="2" destOrd="0" presId="urn:microsoft.com/office/officeart/2008/layout/VerticalCurvedList"/>
    <dgm:cxn modelId="{6DD5F065-C600-4F47-8275-8ED8A6B95414}" type="presParOf" srcId="{40CC4494-7FD0-4CE6-A2BB-9DEBB5E94554}" destId="{9F7EE840-99FA-43B0-A1AD-B5370D3F832D}" srcOrd="0" destOrd="0" presId="urn:microsoft.com/office/officeart/2008/layout/VerticalCurvedList"/>
    <dgm:cxn modelId="{EB2CBE7C-F817-41C5-9D15-B4D2FA087439}" type="presParOf" srcId="{A22729F5-9270-4A5B-904A-21EFA343FB21}" destId="{02288923-3944-4290-9445-3DFCEF101444}" srcOrd="3" destOrd="0" presId="urn:microsoft.com/office/officeart/2008/layout/VerticalCurvedList"/>
    <dgm:cxn modelId="{8F7FF43A-5A33-4B56-86BA-5EFF7989D9BE}" type="presParOf" srcId="{A22729F5-9270-4A5B-904A-21EFA343FB21}" destId="{C3BA680C-7724-4197-A7AA-CA5A018355FB}" srcOrd="4" destOrd="0" presId="urn:microsoft.com/office/officeart/2008/layout/VerticalCurvedList"/>
    <dgm:cxn modelId="{2D0C4640-F526-4243-BDB5-96B11DA4DE45}" type="presParOf" srcId="{C3BA680C-7724-4197-A7AA-CA5A018355FB}" destId="{5222255A-301F-4CC6-B67D-A8C74C92D10F}" srcOrd="0" destOrd="0" presId="urn:microsoft.com/office/officeart/2008/layout/VerticalCurvedList"/>
    <dgm:cxn modelId="{4219B386-F225-4EDA-BEC2-4973476F296E}" type="presParOf" srcId="{A22729F5-9270-4A5B-904A-21EFA343FB21}" destId="{77C48A27-E0E5-466C-A9CD-E6C7AC173243}" srcOrd="5" destOrd="0" presId="urn:microsoft.com/office/officeart/2008/layout/VerticalCurvedList"/>
    <dgm:cxn modelId="{B9DB2BC7-47BE-4532-8955-2D9EBE5AD4A4}" type="presParOf" srcId="{A22729F5-9270-4A5B-904A-21EFA343FB21}" destId="{7B31D38F-D2E3-449F-B44C-8E8217CDDE52}" srcOrd="6" destOrd="0" presId="urn:microsoft.com/office/officeart/2008/layout/VerticalCurvedList"/>
    <dgm:cxn modelId="{11A94DD6-D653-4EA7-9E91-8CF61A6CC0F8}" type="presParOf" srcId="{7B31D38F-D2E3-449F-B44C-8E8217CDDE52}" destId="{161B89D9-ADA2-4368-A2F9-19833F927A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CBDC8-0A90-45B8-96B1-D6288E0BC227}">
      <dsp:nvSpPr>
        <dsp:cNvPr id="0" name=""/>
        <dsp:cNvSpPr/>
      </dsp:nvSpPr>
      <dsp:spPr>
        <a:xfrm>
          <a:off x="565725" y="0"/>
          <a:ext cx="4536504" cy="4536504"/>
        </a:xfrm>
        <a:prstGeom prst="triangl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B77A9-9831-4C6C-A344-D65EE662C3C3}">
      <dsp:nvSpPr>
        <dsp:cNvPr id="0" name=""/>
        <dsp:cNvSpPr/>
      </dsp:nvSpPr>
      <dsp:spPr>
        <a:xfrm>
          <a:off x="3008134" y="454093"/>
          <a:ext cx="2948727" cy="645034"/>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b="1" kern="1200" dirty="0"/>
            <a:t>Autorrealización</a:t>
          </a:r>
          <a:r>
            <a:rPr lang="es-EC" sz="1300" kern="1200" dirty="0"/>
            <a:t>: crecimiento, desarrollo personal, éxito profesional </a:t>
          </a:r>
        </a:p>
      </dsp:txBody>
      <dsp:txXfrm>
        <a:off x="3039622" y="485581"/>
        <a:ext cx="2885751" cy="582058"/>
      </dsp:txXfrm>
    </dsp:sp>
    <dsp:sp modelId="{CCBB136B-A50E-44A0-91BF-D8E340D87292}">
      <dsp:nvSpPr>
        <dsp:cNvPr id="0" name=""/>
        <dsp:cNvSpPr/>
      </dsp:nvSpPr>
      <dsp:spPr>
        <a:xfrm>
          <a:off x="3008134" y="1179756"/>
          <a:ext cx="2948727" cy="645034"/>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b="1" kern="1200" dirty="0"/>
            <a:t>Estima</a:t>
          </a:r>
          <a:r>
            <a:rPr lang="es-EC" sz="1300" kern="1200" dirty="0"/>
            <a:t>: prestigio, </a:t>
          </a:r>
          <a:r>
            <a:rPr lang="es-EC" sz="1300" kern="1200" dirty="0" err="1"/>
            <a:t>autorespeto</a:t>
          </a:r>
          <a:r>
            <a:rPr lang="es-EC" sz="1300" kern="1200" dirty="0"/>
            <a:t>, autoconfianza, reconocimiento</a:t>
          </a:r>
        </a:p>
      </dsp:txBody>
      <dsp:txXfrm>
        <a:off x="3039622" y="1211244"/>
        <a:ext cx="2885751" cy="582058"/>
      </dsp:txXfrm>
    </dsp:sp>
    <dsp:sp modelId="{70FC069E-69A5-4D53-A3E7-42B9073EED2F}">
      <dsp:nvSpPr>
        <dsp:cNvPr id="0" name=""/>
        <dsp:cNvSpPr/>
      </dsp:nvSpPr>
      <dsp:spPr>
        <a:xfrm>
          <a:off x="3008134" y="1905420"/>
          <a:ext cx="2948727" cy="645034"/>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b="1" kern="1200" dirty="0"/>
            <a:t>Sociales</a:t>
          </a:r>
          <a:r>
            <a:rPr lang="es-EC" sz="1300" kern="1200" dirty="0"/>
            <a:t>: amistad, amor, pertenencia a un grupo, actividades sociales</a:t>
          </a:r>
        </a:p>
      </dsp:txBody>
      <dsp:txXfrm>
        <a:off x="3039622" y="1936908"/>
        <a:ext cx="2885751" cy="582058"/>
      </dsp:txXfrm>
    </dsp:sp>
    <dsp:sp modelId="{2F2C3DD9-D94C-4B76-ACBB-24572D978373}">
      <dsp:nvSpPr>
        <dsp:cNvPr id="0" name=""/>
        <dsp:cNvSpPr/>
      </dsp:nvSpPr>
      <dsp:spPr>
        <a:xfrm>
          <a:off x="3008134" y="2631083"/>
          <a:ext cx="2948727" cy="645034"/>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b="1" kern="1200" dirty="0"/>
            <a:t>Seguridad</a:t>
          </a:r>
          <a:r>
            <a:rPr lang="es-EC" sz="1300" kern="1200" dirty="0"/>
            <a:t>: protección, vivienda, ausencia de peligro, estabilidad</a:t>
          </a:r>
        </a:p>
      </dsp:txBody>
      <dsp:txXfrm>
        <a:off x="3039622" y="2662571"/>
        <a:ext cx="2885751" cy="582058"/>
      </dsp:txXfrm>
    </dsp:sp>
    <dsp:sp modelId="{46F48600-DCCC-4E1B-A340-6C7767AAD426}">
      <dsp:nvSpPr>
        <dsp:cNvPr id="0" name=""/>
        <dsp:cNvSpPr/>
      </dsp:nvSpPr>
      <dsp:spPr>
        <a:xfrm>
          <a:off x="3008134" y="3356747"/>
          <a:ext cx="2948727" cy="645034"/>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b="1" kern="1200" dirty="0"/>
            <a:t>Fisiológicas</a:t>
          </a:r>
          <a:r>
            <a:rPr lang="es-EC" sz="1300" kern="1200" dirty="0"/>
            <a:t>: hambre, sed, sueño, vestimenta, sexo</a:t>
          </a:r>
        </a:p>
      </dsp:txBody>
      <dsp:txXfrm>
        <a:off x="3039622" y="3388235"/>
        <a:ext cx="2885751" cy="582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9856-B196-48A1-9202-FFC06C5C7189}">
      <dsp:nvSpPr>
        <dsp:cNvPr id="0" name=""/>
        <dsp:cNvSpPr/>
      </dsp:nvSpPr>
      <dsp:spPr>
        <a:xfrm>
          <a:off x="0" y="2299978"/>
          <a:ext cx="6332337" cy="1370127"/>
        </a:xfrm>
        <a:prstGeom prst="roundRect">
          <a:avLst>
            <a:gd name="adj" fmla="val 10000"/>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solidFill>
                <a:schemeClr val="tx1"/>
              </a:solidFill>
            </a:rPr>
            <a:t>La atención a los factores de higiene, ayuda a mejorar la condición laboral de los trabajadores de la construcción</a:t>
          </a:r>
          <a:endParaRPr lang="es-EC" sz="2000" kern="1200" dirty="0">
            <a:solidFill>
              <a:schemeClr val="tx1"/>
            </a:solidFill>
          </a:endParaRPr>
        </a:p>
      </dsp:txBody>
      <dsp:txXfrm>
        <a:off x="40130" y="2340108"/>
        <a:ext cx="6252077" cy="1289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9856-B196-48A1-9202-FFC06C5C7189}">
      <dsp:nvSpPr>
        <dsp:cNvPr id="0" name=""/>
        <dsp:cNvSpPr/>
      </dsp:nvSpPr>
      <dsp:spPr>
        <a:xfrm>
          <a:off x="365245" y="726"/>
          <a:ext cx="7484279" cy="1328423"/>
        </a:xfrm>
        <a:prstGeom prst="roundRect">
          <a:avLst>
            <a:gd name="adj" fmla="val 10000"/>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just" defTabSz="666750">
            <a:lnSpc>
              <a:spcPct val="90000"/>
            </a:lnSpc>
            <a:spcBef>
              <a:spcPct val="0"/>
            </a:spcBef>
            <a:spcAft>
              <a:spcPct val="35000"/>
            </a:spcAft>
            <a:buNone/>
          </a:pPr>
          <a:r>
            <a:rPr lang="es-EC" sz="1500" b="1" kern="1200" dirty="0">
              <a:solidFill>
                <a:schemeClr val="tx1"/>
              </a:solidFill>
            </a:rPr>
            <a:t>Objetivo General</a:t>
          </a:r>
        </a:p>
        <a:p>
          <a:pPr marL="0" lvl="0" indent="0" algn="just" defTabSz="666750">
            <a:lnSpc>
              <a:spcPct val="90000"/>
            </a:lnSpc>
            <a:spcBef>
              <a:spcPct val="0"/>
            </a:spcBef>
            <a:spcAft>
              <a:spcPct val="35000"/>
            </a:spcAft>
            <a:buNone/>
          </a:pPr>
          <a:endParaRPr lang="es-EC" sz="1500" kern="1200" dirty="0">
            <a:solidFill>
              <a:schemeClr val="tx1"/>
            </a:solidFill>
          </a:endParaRPr>
        </a:p>
        <a:p>
          <a:pPr marL="0" lvl="0" indent="0" algn="just" defTabSz="666750">
            <a:lnSpc>
              <a:spcPct val="90000"/>
            </a:lnSpc>
            <a:spcBef>
              <a:spcPct val="0"/>
            </a:spcBef>
            <a:spcAft>
              <a:spcPct val="35000"/>
            </a:spcAft>
            <a:buNone/>
          </a:pPr>
          <a:r>
            <a:rPr lang="es-EC" sz="1500" kern="1200" dirty="0">
              <a:solidFill>
                <a:schemeClr val="tx1"/>
              </a:solidFill>
            </a:rPr>
            <a:t>Determinar la condición laboral de los trabajadores del sector de la construcción, identificando los factores que lo producen; para proponer estrategias que permitan alcanzar la satisfacción laboral.</a:t>
          </a:r>
        </a:p>
      </dsp:txBody>
      <dsp:txXfrm>
        <a:off x="404153" y="39634"/>
        <a:ext cx="7406463" cy="1250607"/>
      </dsp:txXfrm>
    </dsp:sp>
    <dsp:sp modelId="{AE89B987-16FC-4B8B-A1D8-78E75B02FABC}">
      <dsp:nvSpPr>
        <dsp:cNvPr id="0" name=""/>
        <dsp:cNvSpPr/>
      </dsp:nvSpPr>
      <dsp:spPr>
        <a:xfrm>
          <a:off x="1156863" y="1656184"/>
          <a:ext cx="757104" cy="864086"/>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21E9A-A016-4B7C-A4A7-61BBCF641F1B}">
      <dsp:nvSpPr>
        <dsp:cNvPr id="0" name=""/>
        <dsp:cNvSpPr/>
      </dsp:nvSpPr>
      <dsp:spPr>
        <a:xfrm>
          <a:off x="2239373" y="1529866"/>
          <a:ext cx="5221666" cy="1115094"/>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just" defTabSz="666750">
            <a:lnSpc>
              <a:spcPct val="90000"/>
            </a:lnSpc>
            <a:spcBef>
              <a:spcPct val="0"/>
            </a:spcBef>
            <a:spcAft>
              <a:spcPct val="35000"/>
            </a:spcAft>
            <a:buNone/>
          </a:pPr>
          <a:endParaRPr lang="es-EC" sz="1500" kern="1200" dirty="0">
            <a:solidFill>
              <a:schemeClr val="tx1"/>
            </a:solidFill>
          </a:endParaRPr>
        </a:p>
        <a:p>
          <a:pPr marL="0" lvl="0" indent="0" algn="just" defTabSz="666750">
            <a:lnSpc>
              <a:spcPct val="90000"/>
            </a:lnSpc>
            <a:spcBef>
              <a:spcPct val="0"/>
            </a:spcBef>
            <a:spcAft>
              <a:spcPct val="35000"/>
            </a:spcAft>
            <a:buNone/>
          </a:pPr>
          <a:r>
            <a:rPr lang="es-EC" sz="1500" kern="1200" dirty="0">
              <a:solidFill>
                <a:schemeClr val="tx1"/>
              </a:solidFill>
            </a:rPr>
            <a:t>Realizar el diagnóstico de la situación laboral  de los trabajadores del sector de la construcción</a:t>
          </a:r>
        </a:p>
        <a:p>
          <a:pPr marL="114300" lvl="1" indent="-114300" algn="just" defTabSz="666750">
            <a:lnSpc>
              <a:spcPct val="90000"/>
            </a:lnSpc>
            <a:spcBef>
              <a:spcPct val="0"/>
            </a:spcBef>
            <a:spcAft>
              <a:spcPct val="15000"/>
            </a:spcAft>
            <a:buChar char="•"/>
          </a:pPr>
          <a:endParaRPr lang="es-EC" sz="1500" kern="1200" dirty="0">
            <a:solidFill>
              <a:schemeClr val="tx1"/>
            </a:solidFill>
          </a:endParaRPr>
        </a:p>
      </dsp:txBody>
      <dsp:txXfrm>
        <a:off x="2293817" y="1584310"/>
        <a:ext cx="5112778" cy="1006206"/>
      </dsp:txXfrm>
    </dsp:sp>
    <dsp:sp modelId="{1FB4920F-ECC7-49D9-A6CC-8D56268C1C09}">
      <dsp:nvSpPr>
        <dsp:cNvPr id="0" name=""/>
        <dsp:cNvSpPr/>
      </dsp:nvSpPr>
      <dsp:spPr>
        <a:xfrm>
          <a:off x="977865" y="2952326"/>
          <a:ext cx="1003663" cy="75712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A0015-5479-44F3-B301-22AA0F9ADC38}">
      <dsp:nvSpPr>
        <dsp:cNvPr id="0" name=""/>
        <dsp:cNvSpPr/>
      </dsp:nvSpPr>
      <dsp:spPr>
        <a:xfrm>
          <a:off x="2240739" y="2778772"/>
          <a:ext cx="5220299" cy="1115094"/>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666750">
            <a:lnSpc>
              <a:spcPct val="90000"/>
            </a:lnSpc>
            <a:spcBef>
              <a:spcPct val="0"/>
            </a:spcBef>
            <a:spcAft>
              <a:spcPct val="35000"/>
            </a:spcAft>
            <a:buNone/>
          </a:pPr>
          <a:r>
            <a:rPr lang="es-EC" sz="1500" kern="1200" dirty="0">
              <a:solidFill>
                <a:schemeClr val="tx1"/>
              </a:solidFill>
            </a:rPr>
            <a:t>Identificar los factores que producen la condición de satisfacción o insatisfacción laboral de los trabajadores </a:t>
          </a:r>
        </a:p>
      </dsp:txBody>
      <dsp:txXfrm>
        <a:off x="2295183" y="2833216"/>
        <a:ext cx="5111411" cy="1006206"/>
      </dsp:txXfrm>
    </dsp:sp>
    <dsp:sp modelId="{DDD4F915-178E-4807-8F8D-6CAE221DEA25}">
      <dsp:nvSpPr>
        <dsp:cNvPr id="0" name=""/>
        <dsp:cNvSpPr/>
      </dsp:nvSpPr>
      <dsp:spPr>
        <a:xfrm>
          <a:off x="1143714" y="4213894"/>
          <a:ext cx="854218" cy="901542"/>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DFD29-1178-4901-8F4B-9E6089B1064A}">
      <dsp:nvSpPr>
        <dsp:cNvPr id="0" name=""/>
        <dsp:cNvSpPr/>
      </dsp:nvSpPr>
      <dsp:spPr>
        <a:xfrm>
          <a:off x="2231173" y="4027679"/>
          <a:ext cx="5229865" cy="1115094"/>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666750">
            <a:lnSpc>
              <a:spcPct val="90000"/>
            </a:lnSpc>
            <a:spcBef>
              <a:spcPct val="0"/>
            </a:spcBef>
            <a:spcAft>
              <a:spcPct val="35000"/>
            </a:spcAft>
            <a:buNone/>
          </a:pPr>
          <a:r>
            <a:rPr lang="es-EC" sz="1500" kern="1200" dirty="0">
              <a:solidFill>
                <a:schemeClr val="tx1"/>
              </a:solidFill>
            </a:rPr>
            <a:t>Diseñar estrategias sistémicas que aporten al mejoramiento de la calidad de vida de los trabajadores de la construcción.</a:t>
          </a:r>
        </a:p>
      </dsp:txBody>
      <dsp:txXfrm>
        <a:off x="2285617" y="4082123"/>
        <a:ext cx="5120977" cy="100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B6420-A183-4677-854B-4FB2B9B5F196}">
      <dsp:nvSpPr>
        <dsp:cNvPr id="0" name=""/>
        <dsp:cNvSpPr/>
      </dsp:nvSpPr>
      <dsp:spPr>
        <a:xfrm>
          <a:off x="-5889502" y="-915357"/>
          <a:ext cx="7121168" cy="7121168"/>
        </a:xfrm>
        <a:prstGeom prst="blockArc">
          <a:avLst>
            <a:gd name="adj1" fmla="val 18900000"/>
            <a:gd name="adj2" fmla="val 2700000"/>
            <a:gd name="adj3" fmla="val 30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54ADE-1436-4A9D-AEB8-F031A505F733}">
      <dsp:nvSpPr>
        <dsp:cNvPr id="0" name=""/>
        <dsp:cNvSpPr/>
      </dsp:nvSpPr>
      <dsp:spPr>
        <a:xfrm>
          <a:off x="910729" y="529045"/>
          <a:ext cx="6730300" cy="1058090"/>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859"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El 99% género masculino</a:t>
          </a:r>
        </a:p>
        <a:p>
          <a:pPr marL="0" lvl="0" indent="0" algn="l"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El 1% género femenino</a:t>
          </a:r>
          <a:endParaRPr lang="es-EC" sz="1600" kern="1200" dirty="0">
            <a:solidFill>
              <a:schemeClr val="tx1"/>
            </a:solidFill>
          </a:endParaRPr>
        </a:p>
      </dsp:txBody>
      <dsp:txXfrm>
        <a:off x="910729" y="529045"/>
        <a:ext cx="6730300" cy="1058090"/>
      </dsp:txXfrm>
    </dsp:sp>
    <dsp:sp modelId="{9F7EE840-99FA-43B0-A1AD-B5370D3F832D}">
      <dsp:nvSpPr>
        <dsp:cNvPr id="0" name=""/>
        <dsp:cNvSpPr/>
      </dsp:nvSpPr>
      <dsp:spPr>
        <a:xfrm>
          <a:off x="115485" y="387988"/>
          <a:ext cx="1419402" cy="1340204"/>
        </a:xfrm>
        <a:prstGeom prst="ellipse">
          <a:avLst/>
        </a:prstGeom>
        <a:blipFill rotWithShape="0">
          <a:blip xmlns:r="http://schemas.openxmlformats.org/officeDocument/2006/relationships" r:embed="rId1"/>
          <a:srcRect/>
          <a:stretch>
            <a:fillRect l="-50000" r="-50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88923-3944-4290-9445-3DFCEF101444}">
      <dsp:nvSpPr>
        <dsp:cNvPr id="0" name=""/>
        <dsp:cNvSpPr/>
      </dsp:nvSpPr>
      <dsp:spPr>
        <a:xfrm>
          <a:off x="1373894" y="1872206"/>
          <a:ext cx="6300673" cy="1258006"/>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859"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El 54% peones</a:t>
          </a:r>
        </a:p>
        <a:p>
          <a:pPr marL="0" lvl="0" indent="0" algn="l"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El 29% albañiles</a:t>
          </a:r>
        </a:p>
        <a:p>
          <a:pPr marL="0" lvl="0" indent="0" algn="l"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El 17% entre carpinteros, brigadistas, pintores y personal de limpieza</a:t>
          </a:r>
        </a:p>
      </dsp:txBody>
      <dsp:txXfrm>
        <a:off x="1373894" y="1872206"/>
        <a:ext cx="6300673" cy="1258006"/>
      </dsp:txXfrm>
    </dsp:sp>
    <dsp:sp modelId="{5222255A-301F-4CC6-B67D-A8C74C92D10F}">
      <dsp:nvSpPr>
        <dsp:cNvPr id="0" name=""/>
        <dsp:cNvSpPr/>
      </dsp:nvSpPr>
      <dsp:spPr>
        <a:xfrm>
          <a:off x="476869" y="1906077"/>
          <a:ext cx="1465865" cy="1478298"/>
        </a:xfrm>
        <a:prstGeom prst="ellipse">
          <a:avLst/>
        </a:prstGeom>
        <a:blipFill rotWithShape="0">
          <a:blip xmlns:r="http://schemas.openxmlformats.org/officeDocument/2006/relationships" r:embed="rId2"/>
          <a:srcRect/>
          <a:stretch>
            <a:fillRect l="-69000" r="-69000"/>
          </a:stretch>
        </a:blip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sp>
    <dsp:sp modelId="{77C48A27-E0E5-466C-A9CD-E6C7AC173243}">
      <dsp:nvSpPr>
        <dsp:cNvPr id="0" name=""/>
        <dsp:cNvSpPr/>
      </dsp:nvSpPr>
      <dsp:spPr>
        <a:xfrm>
          <a:off x="962523" y="3600396"/>
          <a:ext cx="6674192" cy="1328369"/>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859"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Instrucción primaria el 52% </a:t>
          </a:r>
        </a:p>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Ciclo medio el 22%</a:t>
          </a:r>
        </a:p>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Bachillerato el 19%</a:t>
          </a:r>
        </a:p>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Formación técnica 6%</a:t>
          </a:r>
        </a:p>
        <a:p>
          <a:pPr marL="0" lvl="0" indent="0" algn="l"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Ninguna 1%</a:t>
          </a:r>
        </a:p>
      </dsp:txBody>
      <dsp:txXfrm>
        <a:off x="962523" y="3600396"/>
        <a:ext cx="6674192" cy="1328369"/>
      </dsp:txXfrm>
    </dsp:sp>
    <dsp:sp modelId="{161B89D9-ADA2-4368-A2F9-19833F927ADD}">
      <dsp:nvSpPr>
        <dsp:cNvPr id="0" name=""/>
        <dsp:cNvSpPr/>
      </dsp:nvSpPr>
      <dsp:spPr>
        <a:xfrm>
          <a:off x="67679" y="3496169"/>
          <a:ext cx="1515013" cy="1472385"/>
        </a:xfrm>
        <a:prstGeom prst="ellipse">
          <a:avLst/>
        </a:prstGeom>
        <a:blipFill rotWithShape="0">
          <a:blip xmlns:r="http://schemas.openxmlformats.org/officeDocument/2006/relationships" r:embed="rId3"/>
          <a:srcRect/>
          <a:stretch>
            <a:fillRect l="-32000" r="-32000"/>
          </a:stretch>
        </a:blip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6C0F7-3703-4B52-9B74-2D86CF48AEEB}" type="datetimeFigureOut">
              <a:rPr lang="es-ES" smtClean="0"/>
              <a:t>26/07/2018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1050D-D73B-4237-99E6-665EC9165926}" type="slidenum">
              <a:rPr lang="es-ES" smtClean="0"/>
              <a:t>‹Nº›</a:t>
            </a:fld>
            <a:endParaRPr lang="es-ES"/>
          </a:p>
        </p:txBody>
      </p:sp>
    </p:spTree>
    <p:extLst>
      <p:ext uri="{BB962C8B-B14F-4D97-AF65-F5344CB8AC3E}">
        <p14:creationId xmlns:p14="http://schemas.microsoft.com/office/powerpoint/2010/main" val="404415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66452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p>
        </p:txBody>
      </p:sp>
      <p:sp>
        <p:nvSpPr>
          <p:cNvPr id="5" name="4 Marcador de pie de página"/>
          <p:cNvSpPr>
            <a:spLocks noGrp="1"/>
          </p:cNvSpPr>
          <p:nvPr>
            <p:ph type="ftr" sz="quarter" idx="11"/>
          </p:nvPr>
        </p:nvSpPr>
        <p:spPr/>
        <p:txBody>
          <a:bodyPr/>
          <a:lstStyle>
            <a:lvl1pPr>
              <a:defRPr/>
            </a:lvl1pPr>
          </a:lstStyle>
          <a:p>
            <a:endParaRPr lang="es-ES" altLang="es-EC"/>
          </a:p>
        </p:txBody>
      </p:sp>
      <p:sp>
        <p:nvSpPr>
          <p:cNvPr id="6" name="5 Marcador de número de diapositiva"/>
          <p:cNvSpPr>
            <a:spLocks noGrp="1"/>
          </p:cNvSpPr>
          <p:nvPr>
            <p:ph type="sldNum" sz="quarter" idx="12"/>
          </p:nvPr>
        </p:nvSpPr>
        <p:spPr/>
        <p:txBody>
          <a:bodyPr/>
          <a:lstStyle>
            <a:lvl1pPr>
              <a:defRPr/>
            </a:lvl1pPr>
          </a:lstStyle>
          <a:p>
            <a:fld id="{80BD5308-0864-4F70-967F-0F6293F3359E}" type="slidenum">
              <a:rPr lang="es-ES" altLang="es-EC"/>
              <a:pPr/>
              <a:t>‹Nº›</a:t>
            </a:fld>
            <a:endParaRPr lang="es-ES" altLang="es-EC"/>
          </a:p>
        </p:txBody>
      </p:sp>
    </p:spTree>
    <p:extLst>
      <p:ext uri="{BB962C8B-B14F-4D97-AF65-F5344CB8AC3E}">
        <p14:creationId xmlns:p14="http://schemas.microsoft.com/office/powerpoint/2010/main" val="140182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p>
        </p:txBody>
      </p:sp>
      <p:sp>
        <p:nvSpPr>
          <p:cNvPr id="5" name="4 Marcador de pie de página"/>
          <p:cNvSpPr>
            <a:spLocks noGrp="1"/>
          </p:cNvSpPr>
          <p:nvPr>
            <p:ph type="ftr" sz="quarter" idx="11"/>
          </p:nvPr>
        </p:nvSpPr>
        <p:spPr/>
        <p:txBody>
          <a:bodyPr/>
          <a:lstStyle>
            <a:lvl1pPr>
              <a:defRPr/>
            </a:lvl1pPr>
          </a:lstStyle>
          <a:p>
            <a:endParaRPr lang="es-ES" altLang="es-EC"/>
          </a:p>
        </p:txBody>
      </p:sp>
      <p:sp>
        <p:nvSpPr>
          <p:cNvPr id="6" name="5 Marcador de número de diapositiva"/>
          <p:cNvSpPr>
            <a:spLocks noGrp="1"/>
          </p:cNvSpPr>
          <p:nvPr>
            <p:ph type="sldNum" sz="quarter" idx="12"/>
          </p:nvPr>
        </p:nvSpPr>
        <p:spPr/>
        <p:txBody>
          <a:bodyPr/>
          <a:lstStyle>
            <a:lvl1pPr>
              <a:defRPr/>
            </a:lvl1pPr>
          </a:lstStyle>
          <a:p>
            <a:fld id="{11443F56-327A-460A-8F54-8E1EECF66AB7}" type="slidenum">
              <a:rPr lang="es-ES" altLang="es-EC"/>
              <a:pPr/>
              <a:t>‹Nº›</a:t>
            </a:fld>
            <a:endParaRPr lang="es-ES" altLang="es-EC"/>
          </a:p>
        </p:txBody>
      </p:sp>
    </p:spTree>
    <p:extLst>
      <p:ext uri="{BB962C8B-B14F-4D97-AF65-F5344CB8AC3E}">
        <p14:creationId xmlns:p14="http://schemas.microsoft.com/office/powerpoint/2010/main" val="60858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p>
        </p:txBody>
      </p:sp>
      <p:sp>
        <p:nvSpPr>
          <p:cNvPr id="5" name="4 Marcador de pie de página"/>
          <p:cNvSpPr>
            <a:spLocks noGrp="1"/>
          </p:cNvSpPr>
          <p:nvPr>
            <p:ph type="ftr" sz="quarter" idx="11"/>
          </p:nvPr>
        </p:nvSpPr>
        <p:spPr/>
        <p:txBody>
          <a:bodyPr/>
          <a:lstStyle>
            <a:lvl1pPr>
              <a:defRPr/>
            </a:lvl1pPr>
          </a:lstStyle>
          <a:p>
            <a:endParaRPr lang="es-ES" altLang="es-EC"/>
          </a:p>
        </p:txBody>
      </p:sp>
      <p:sp>
        <p:nvSpPr>
          <p:cNvPr id="6" name="5 Marcador de número de diapositiva"/>
          <p:cNvSpPr>
            <a:spLocks noGrp="1"/>
          </p:cNvSpPr>
          <p:nvPr>
            <p:ph type="sldNum" sz="quarter" idx="12"/>
          </p:nvPr>
        </p:nvSpPr>
        <p:spPr/>
        <p:txBody>
          <a:bodyPr/>
          <a:lstStyle>
            <a:lvl1pPr>
              <a:defRPr/>
            </a:lvl1pPr>
          </a:lstStyle>
          <a:p>
            <a:fld id="{E2B3E403-8D8B-4970-ADD2-E2CEBA38B666}" type="slidenum">
              <a:rPr lang="es-ES" altLang="es-EC"/>
              <a:pPr/>
              <a:t>‹Nº›</a:t>
            </a:fld>
            <a:endParaRPr lang="es-ES" altLang="es-EC"/>
          </a:p>
        </p:txBody>
      </p:sp>
    </p:spTree>
    <p:extLst>
      <p:ext uri="{BB962C8B-B14F-4D97-AF65-F5344CB8AC3E}">
        <p14:creationId xmlns:p14="http://schemas.microsoft.com/office/powerpoint/2010/main" val="350966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209"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151098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p>
        </p:txBody>
      </p:sp>
      <p:sp>
        <p:nvSpPr>
          <p:cNvPr id="5" name="4 Marcador de pie de página"/>
          <p:cNvSpPr>
            <a:spLocks noGrp="1"/>
          </p:cNvSpPr>
          <p:nvPr>
            <p:ph type="ftr" sz="quarter" idx="11"/>
          </p:nvPr>
        </p:nvSpPr>
        <p:spPr/>
        <p:txBody>
          <a:bodyPr/>
          <a:lstStyle>
            <a:lvl1pPr>
              <a:defRPr/>
            </a:lvl1pPr>
          </a:lstStyle>
          <a:p>
            <a:endParaRPr lang="es-ES" altLang="es-EC"/>
          </a:p>
        </p:txBody>
      </p:sp>
      <p:sp>
        <p:nvSpPr>
          <p:cNvPr id="6" name="5 Marcador de número de diapositiva"/>
          <p:cNvSpPr>
            <a:spLocks noGrp="1"/>
          </p:cNvSpPr>
          <p:nvPr>
            <p:ph type="sldNum" sz="quarter" idx="12"/>
          </p:nvPr>
        </p:nvSpPr>
        <p:spPr/>
        <p:txBody>
          <a:bodyPr/>
          <a:lstStyle>
            <a:lvl1pPr>
              <a:defRPr/>
            </a:lvl1pPr>
          </a:lstStyle>
          <a:p>
            <a:fld id="{080B8356-248A-4C32-A8FC-23C3BCF09CA6}" type="slidenum">
              <a:rPr lang="es-ES" altLang="es-EC"/>
              <a:pPr/>
              <a:t>‹Nº›</a:t>
            </a:fld>
            <a:endParaRPr lang="es-ES" altLang="es-EC"/>
          </a:p>
        </p:txBody>
      </p:sp>
    </p:spTree>
    <p:extLst>
      <p:ext uri="{BB962C8B-B14F-4D97-AF65-F5344CB8AC3E}">
        <p14:creationId xmlns:p14="http://schemas.microsoft.com/office/powerpoint/2010/main" val="287108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p>
        </p:txBody>
      </p:sp>
      <p:sp>
        <p:nvSpPr>
          <p:cNvPr id="5" name="4 Marcador de pie de página"/>
          <p:cNvSpPr>
            <a:spLocks noGrp="1"/>
          </p:cNvSpPr>
          <p:nvPr>
            <p:ph type="ftr" sz="quarter" idx="11"/>
          </p:nvPr>
        </p:nvSpPr>
        <p:spPr/>
        <p:txBody>
          <a:bodyPr/>
          <a:lstStyle>
            <a:lvl1pPr>
              <a:defRPr/>
            </a:lvl1pPr>
          </a:lstStyle>
          <a:p>
            <a:endParaRPr lang="es-ES" altLang="es-EC"/>
          </a:p>
        </p:txBody>
      </p:sp>
      <p:sp>
        <p:nvSpPr>
          <p:cNvPr id="6" name="5 Marcador de número de diapositiva"/>
          <p:cNvSpPr>
            <a:spLocks noGrp="1"/>
          </p:cNvSpPr>
          <p:nvPr>
            <p:ph type="sldNum" sz="quarter" idx="12"/>
          </p:nvPr>
        </p:nvSpPr>
        <p:spPr/>
        <p:txBody>
          <a:bodyPr/>
          <a:lstStyle>
            <a:lvl1pPr>
              <a:defRPr/>
            </a:lvl1pPr>
          </a:lstStyle>
          <a:p>
            <a:fld id="{12097766-2B28-4A91-95CE-02AB6546870A}" type="slidenum">
              <a:rPr lang="es-ES" altLang="es-EC"/>
              <a:pPr/>
              <a:t>‹Nº›</a:t>
            </a:fld>
            <a:endParaRPr lang="es-ES" altLang="es-EC"/>
          </a:p>
        </p:txBody>
      </p:sp>
    </p:spTree>
    <p:extLst>
      <p:ext uri="{BB962C8B-B14F-4D97-AF65-F5344CB8AC3E}">
        <p14:creationId xmlns:p14="http://schemas.microsoft.com/office/powerpoint/2010/main" val="25865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p>
        </p:txBody>
      </p:sp>
      <p:sp>
        <p:nvSpPr>
          <p:cNvPr id="6" name="5 Marcador de pie de página"/>
          <p:cNvSpPr>
            <a:spLocks noGrp="1"/>
          </p:cNvSpPr>
          <p:nvPr>
            <p:ph type="ftr" sz="quarter" idx="11"/>
          </p:nvPr>
        </p:nvSpPr>
        <p:spPr/>
        <p:txBody>
          <a:bodyPr/>
          <a:lstStyle>
            <a:lvl1pPr>
              <a:defRPr/>
            </a:lvl1pPr>
          </a:lstStyle>
          <a:p>
            <a:endParaRPr lang="es-ES" altLang="es-EC"/>
          </a:p>
        </p:txBody>
      </p:sp>
      <p:sp>
        <p:nvSpPr>
          <p:cNvPr id="7" name="6 Marcador de número de diapositiva"/>
          <p:cNvSpPr>
            <a:spLocks noGrp="1"/>
          </p:cNvSpPr>
          <p:nvPr>
            <p:ph type="sldNum" sz="quarter" idx="12"/>
          </p:nvPr>
        </p:nvSpPr>
        <p:spPr/>
        <p:txBody>
          <a:bodyPr/>
          <a:lstStyle>
            <a:lvl1pPr>
              <a:defRPr/>
            </a:lvl1pPr>
          </a:lstStyle>
          <a:p>
            <a:fld id="{8028F331-1B0D-456C-8432-56FBC37D6228}" type="slidenum">
              <a:rPr lang="es-ES" altLang="es-EC"/>
              <a:pPr/>
              <a:t>‹Nº›</a:t>
            </a:fld>
            <a:endParaRPr lang="es-ES" altLang="es-EC"/>
          </a:p>
        </p:txBody>
      </p:sp>
    </p:spTree>
    <p:extLst>
      <p:ext uri="{BB962C8B-B14F-4D97-AF65-F5344CB8AC3E}">
        <p14:creationId xmlns:p14="http://schemas.microsoft.com/office/powerpoint/2010/main" val="72833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p>
        </p:txBody>
      </p:sp>
      <p:sp>
        <p:nvSpPr>
          <p:cNvPr id="8" name="7 Marcador de pie de página"/>
          <p:cNvSpPr>
            <a:spLocks noGrp="1"/>
          </p:cNvSpPr>
          <p:nvPr>
            <p:ph type="ftr" sz="quarter" idx="11"/>
          </p:nvPr>
        </p:nvSpPr>
        <p:spPr/>
        <p:txBody>
          <a:bodyPr/>
          <a:lstStyle>
            <a:lvl1pPr>
              <a:defRPr/>
            </a:lvl1pPr>
          </a:lstStyle>
          <a:p>
            <a:endParaRPr lang="es-ES" altLang="es-EC"/>
          </a:p>
        </p:txBody>
      </p:sp>
      <p:sp>
        <p:nvSpPr>
          <p:cNvPr id="9" name="8 Marcador de número de diapositiva"/>
          <p:cNvSpPr>
            <a:spLocks noGrp="1"/>
          </p:cNvSpPr>
          <p:nvPr>
            <p:ph type="sldNum" sz="quarter" idx="12"/>
          </p:nvPr>
        </p:nvSpPr>
        <p:spPr/>
        <p:txBody>
          <a:bodyPr/>
          <a:lstStyle>
            <a:lvl1pPr>
              <a:defRPr/>
            </a:lvl1pPr>
          </a:lstStyle>
          <a:p>
            <a:fld id="{58DF9290-D3A9-448A-AA1D-51E19C8E51FC}" type="slidenum">
              <a:rPr lang="es-ES" altLang="es-EC"/>
              <a:pPr/>
              <a:t>‹Nº›</a:t>
            </a:fld>
            <a:endParaRPr lang="es-ES" altLang="es-EC"/>
          </a:p>
        </p:txBody>
      </p:sp>
    </p:spTree>
    <p:extLst>
      <p:ext uri="{BB962C8B-B14F-4D97-AF65-F5344CB8AC3E}">
        <p14:creationId xmlns:p14="http://schemas.microsoft.com/office/powerpoint/2010/main" val="21013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p>
        </p:txBody>
      </p:sp>
      <p:sp>
        <p:nvSpPr>
          <p:cNvPr id="4" name="3 Marcador de pie de página"/>
          <p:cNvSpPr>
            <a:spLocks noGrp="1"/>
          </p:cNvSpPr>
          <p:nvPr>
            <p:ph type="ftr" sz="quarter" idx="11"/>
          </p:nvPr>
        </p:nvSpPr>
        <p:spPr/>
        <p:txBody>
          <a:bodyPr/>
          <a:lstStyle>
            <a:lvl1pPr>
              <a:defRPr/>
            </a:lvl1pPr>
          </a:lstStyle>
          <a:p>
            <a:endParaRPr lang="es-ES" altLang="es-EC"/>
          </a:p>
        </p:txBody>
      </p:sp>
      <p:sp>
        <p:nvSpPr>
          <p:cNvPr id="5" name="4 Marcador de número de diapositiva"/>
          <p:cNvSpPr>
            <a:spLocks noGrp="1"/>
          </p:cNvSpPr>
          <p:nvPr>
            <p:ph type="sldNum" sz="quarter" idx="12"/>
          </p:nvPr>
        </p:nvSpPr>
        <p:spPr/>
        <p:txBody>
          <a:bodyPr/>
          <a:lstStyle>
            <a:lvl1pPr>
              <a:defRPr/>
            </a:lvl1pPr>
          </a:lstStyle>
          <a:p>
            <a:fld id="{FC64F6DE-CA2D-4040-BAB3-25D89A519196}" type="slidenum">
              <a:rPr lang="es-ES" altLang="es-EC"/>
              <a:pPr/>
              <a:t>‹Nº›</a:t>
            </a:fld>
            <a:endParaRPr lang="es-ES" altLang="es-EC"/>
          </a:p>
        </p:txBody>
      </p:sp>
    </p:spTree>
    <p:extLst>
      <p:ext uri="{BB962C8B-B14F-4D97-AF65-F5344CB8AC3E}">
        <p14:creationId xmlns:p14="http://schemas.microsoft.com/office/powerpoint/2010/main" val="74482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p>
        </p:txBody>
      </p:sp>
      <p:sp>
        <p:nvSpPr>
          <p:cNvPr id="3" name="2 Marcador de pie de página"/>
          <p:cNvSpPr>
            <a:spLocks noGrp="1"/>
          </p:cNvSpPr>
          <p:nvPr>
            <p:ph type="ftr" sz="quarter" idx="11"/>
          </p:nvPr>
        </p:nvSpPr>
        <p:spPr/>
        <p:txBody>
          <a:bodyPr/>
          <a:lstStyle>
            <a:lvl1pPr>
              <a:defRPr/>
            </a:lvl1pPr>
          </a:lstStyle>
          <a:p>
            <a:endParaRPr lang="es-ES" altLang="es-EC"/>
          </a:p>
        </p:txBody>
      </p:sp>
      <p:sp>
        <p:nvSpPr>
          <p:cNvPr id="4" name="3 Marcador de número de diapositiva"/>
          <p:cNvSpPr>
            <a:spLocks noGrp="1"/>
          </p:cNvSpPr>
          <p:nvPr>
            <p:ph type="sldNum" sz="quarter" idx="12"/>
          </p:nvPr>
        </p:nvSpPr>
        <p:spPr/>
        <p:txBody>
          <a:bodyPr/>
          <a:lstStyle>
            <a:lvl1pPr>
              <a:defRPr/>
            </a:lvl1pPr>
          </a:lstStyle>
          <a:p>
            <a:fld id="{395F9317-2410-47F0-8EDB-1284910C0C6D}" type="slidenum">
              <a:rPr lang="es-ES" altLang="es-EC"/>
              <a:pPr/>
              <a:t>‹Nº›</a:t>
            </a:fld>
            <a:endParaRPr lang="es-ES" altLang="es-EC"/>
          </a:p>
        </p:txBody>
      </p:sp>
    </p:spTree>
    <p:extLst>
      <p:ext uri="{BB962C8B-B14F-4D97-AF65-F5344CB8AC3E}">
        <p14:creationId xmlns:p14="http://schemas.microsoft.com/office/powerpoint/2010/main" val="210409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p>
        </p:txBody>
      </p:sp>
      <p:sp>
        <p:nvSpPr>
          <p:cNvPr id="6" name="5 Marcador de pie de página"/>
          <p:cNvSpPr>
            <a:spLocks noGrp="1"/>
          </p:cNvSpPr>
          <p:nvPr>
            <p:ph type="ftr" sz="quarter" idx="11"/>
          </p:nvPr>
        </p:nvSpPr>
        <p:spPr/>
        <p:txBody>
          <a:bodyPr/>
          <a:lstStyle>
            <a:lvl1pPr>
              <a:defRPr/>
            </a:lvl1pPr>
          </a:lstStyle>
          <a:p>
            <a:endParaRPr lang="es-ES" altLang="es-EC"/>
          </a:p>
        </p:txBody>
      </p:sp>
      <p:sp>
        <p:nvSpPr>
          <p:cNvPr id="7" name="6 Marcador de número de diapositiva"/>
          <p:cNvSpPr>
            <a:spLocks noGrp="1"/>
          </p:cNvSpPr>
          <p:nvPr>
            <p:ph type="sldNum" sz="quarter" idx="12"/>
          </p:nvPr>
        </p:nvSpPr>
        <p:spPr/>
        <p:txBody>
          <a:bodyPr/>
          <a:lstStyle>
            <a:lvl1pPr>
              <a:defRPr/>
            </a:lvl1pPr>
          </a:lstStyle>
          <a:p>
            <a:fld id="{CC435C28-F48E-472B-B24B-002448404C0C}" type="slidenum">
              <a:rPr lang="es-ES" altLang="es-EC"/>
              <a:pPr/>
              <a:t>‹Nº›</a:t>
            </a:fld>
            <a:endParaRPr lang="es-ES" altLang="es-EC"/>
          </a:p>
        </p:txBody>
      </p:sp>
    </p:spTree>
    <p:extLst>
      <p:ext uri="{BB962C8B-B14F-4D97-AF65-F5344CB8AC3E}">
        <p14:creationId xmlns:p14="http://schemas.microsoft.com/office/powerpoint/2010/main" val="19394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p>
        </p:txBody>
      </p:sp>
      <p:sp>
        <p:nvSpPr>
          <p:cNvPr id="6" name="5 Marcador de pie de página"/>
          <p:cNvSpPr>
            <a:spLocks noGrp="1"/>
          </p:cNvSpPr>
          <p:nvPr>
            <p:ph type="ftr" sz="quarter" idx="11"/>
          </p:nvPr>
        </p:nvSpPr>
        <p:spPr/>
        <p:txBody>
          <a:bodyPr/>
          <a:lstStyle>
            <a:lvl1pPr>
              <a:defRPr/>
            </a:lvl1pPr>
          </a:lstStyle>
          <a:p>
            <a:endParaRPr lang="es-ES" altLang="es-EC"/>
          </a:p>
        </p:txBody>
      </p:sp>
      <p:sp>
        <p:nvSpPr>
          <p:cNvPr id="7" name="6 Marcador de número de diapositiva"/>
          <p:cNvSpPr>
            <a:spLocks noGrp="1"/>
          </p:cNvSpPr>
          <p:nvPr>
            <p:ph type="sldNum" sz="quarter" idx="12"/>
          </p:nvPr>
        </p:nvSpPr>
        <p:spPr/>
        <p:txBody>
          <a:bodyPr/>
          <a:lstStyle>
            <a:lvl1pPr>
              <a:defRPr/>
            </a:lvl1pPr>
          </a:lstStyle>
          <a:p>
            <a:fld id="{C0E47BC4-940B-48C0-B307-53904FCEE96C}" type="slidenum">
              <a:rPr lang="es-ES" altLang="es-EC"/>
              <a:pPr/>
              <a:t>‹Nº›</a:t>
            </a:fld>
            <a:endParaRPr lang="es-ES" altLang="es-EC"/>
          </a:p>
        </p:txBody>
      </p:sp>
    </p:spTree>
    <p:extLst>
      <p:ext uri="{BB962C8B-B14F-4D97-AF65-F5344CB8AC3E}">
        <p14:creationId xmlns:p14="http://schemas.microsoft.com/office/powerpoint/2010/main" val="193798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97C59B-3335-40BA-8388-57EBD7BB8257}" type="slidenum">
              <a:rPr lang="es-ES" altLang="es-EC"/>
              <a:pPr/>
              <a:t>‹Nº›</a:t>
            </a:fld>
            <a:endParaRPr lang="es-ES"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2.gi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hyperlink" Target="PAPERS.xls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9.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3.xml"/><Relationship Id="rId7" Type="http://schemas.openxmlformats.org/officeDocument/2006/relationships/image" Target="../media/image9.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E66ECD9-18D0-4CAA-ACCB-7A696E764A79}"/>
              </a:ext>
            </a:extLst>
          </p:cNvPr>
          <p:cNvSpPr/>
          <p:nvPr/>
        </p:nvSpPr>
        <p:spPr>
          <a:xfrm>
            <a:off x="971600" y="1052736"/>
            <a:ext cx="7848872" cy="4154984"/>
          </a:xfrm>
          <a:prstGeom prst="rect">
            <a:avLst/>
          </a:prstGeom>
        </p:spPr>
        <p:txBody>
          <a:bodyPr wrap="square">
            <a:spAutoFit/>
          </a:bodyPr>
          <a:lstStyle/>
          <a:p>
            <a:pPr algn="ctr"/>
            <a:r>
              <a:rPr lang="es-ES" b="1" dirty="0">
                <a:latin typeface="+mj-lt"/>
              </a:rPr>
              <a:t>UNIVERSIDAD DE LAS FUERZAS ARMADAS “ESPE”</a:t>
            </a:r>
          </a:p>
          <a:p>
            <a:pPr algn="ctr"/>
            <a:endParaRPr lang="es-ES" b="1" dirty="0">
              <a:latin typeface="+mj-lt"/>
            </a:endParaRPr>
          </a:p>
          <a:p>
            <a:pPr algn="ctr"/>
            <a:r>
              <a:rPr lang="es-ES" b="1" dirty="0">
                <a:latin typeface="+mj-lt"/>
              </a:rPr>
              <a:t>DEPARTAMENTO DE CIENCIAS ECONÓMICAS, ADMINISTRATIVAS Y DE COMERCIO</a:t>
            </a:r>
          </a:p>
          <a:p>
            <a:pPr algn="ctr"/>
            <a:endParaRPr lang="es-ES" sz="1600" b="1" dirty="0">
              <a:latin typeface="+mj-lt"/>
            </a:endParaRPr>
          </a:p>
          <a:p>
            <a:pPr algn="ctr"/>
            <a:r>
              <a:rPr lang="es-ES" sz="1600" b="1" dirty="0">
                <a:latin typeface="+mj-lt"/>
              </a:rPr>
              <a:t>CARRERA DE ADMINISTRACIÓN DE EMPRESAS</a:t>
            </a:r>
          </a:p>
          <a:p>
            <a:pPr algn="ctr"/>
            <a:endParaRPr lang="es-ES" sz="1600" b="1" dirty="0">
              <a:latin typeface="+mj-lt"/>
            </a:endParaRPr>
          </a:p>
          <a:p>
            <a:pPr algn="ctr"/>
            <a:r>
              <a:rPr lang="es-ES" sz="1600" b="1" dirty="0">
                <a:latin typeface="+mj-lt"/>
              </a:rPr>
              <a:t>TEMA “ANÁLISIS DE LAS CONDICIONES LABORALES DE LOS TRABAJADORES DEL SECTOR DE LA CONSTRUCCIÓN DEL CENTRO – NORTE DEL DMQ”</a:t>
            </a:r>
          </a:p>
          <a:p>
            <a:pPr algn="ctr"/>
            <a:endParaRPr lang="es-ES" sz="1600" b="1" dirty="0">
              <a:latin typeface="+mj-lt"/>
            </a:endParaRPr>
          </a:p>
          <a:p>
            <a:pPr algn="ctr"/>
            <a:r>
              <a:rPr lang="es-ES" sz="1600" b="1" dirty="0">
                <a:latin typeface="+mj-lt"/>
              </a:rPr>
              <a:t>AUTOR: TIPANTUÑA CHALUISA, </a:t>
            </a:r>
            <a:r>
              <a:rPr lang="es-ES" sz="1600" b="1" dirty="0"/>
              <a:t>MARÍA NARCISA </a:t>
            </a:r>
            <a:endParaRPr lang="es-ES" sz="1600" b="1" dirty="0">
              <a:latin typeface="+mj-lt"/>
            </a:endParaRPr>
          </a:p>
          <a:p>
            <a:pPr algn="ctr"/>
            <a:endParaRPr lang="es-ES" sz="1600" b="1" dirty="0">
              <a:latin typeface="+mj-lt"/>
            </a:endParaRPr>
          </a:p>
          <a:p>
            <a:pPr algn="ctr"/>
            <a:r>
              <a:rPr lang="es-ES" sz="1600" b="1" dirty="0">
                <a:latin typeface="+mj-lt"/>
              </a:rPr>
              <a:t>DIRECTORA: MARTÍNEZ CAÑIZAREZ, JUANA AMPARO. </a:t>
            </a:r>
            <a:r>
              <a:rPr lang="es-ES" sz="1600" b="1" dirty="0" err="1">
                <a:latin typeface="+mj-lt"/>
              </a:rPr>
              <a:t>Ph</a:t>
            </a:r>
            <a:r>
              <a:rPr lang="es-ES" sz="1600" b="1" dirty="0">
                <a:latin typeface="+mj-lt"/>
              </a:rPr>
              <a:t>. D.</a:t>
            </a:r>
          </a:p>
          <a:p>
            <a:pPr algn="ctr"/>
            <a:endParaRPr lang="es-ES" sz="1600" b="1" dirty="0">
              <a:latin typeface="+mj-lt"/>
            </a:endParaRPr>
          </a:p>
          <a:p>
            <a:pPr algn="ctr"/>
            <a:r>
              <a:rPr lang="es-ES" sz="1600" b="1" dirty="0">
                <a:latin typeface="+mj-lt"/>
              </a:rPr>
              <a:t>SANGOLQUÍ, 2018</a:t>
            </a:r>
          </a:p>
        </p:txBody>
      </p:sp>
    </p:spTree>
    <p:extLst>
      <p:ext uri="{BB962C8B-B14F-4D97-AF65-F5344CB8AC3E}">
        <p14:creationId xmlns:p14="http://schemas.microsoft.com/office/powerpoint/2010/main" val="395728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Resultado de imagen para fotos del sector de la construcción">
            <a:extLst>
              <a:ext uri="{FF2B5EF4-FFF2-40B4-BE49-F238E27FC236}">
                <a16:creationId xmlns:a16="http://schemas.microsoft.com/office/drawing/2014/main" id="{AE869EFA-7E4C-4A49-BEB2-EF99427A28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65" y="876428"/>
            <a:ext cx="3621572" cy="2552572"/>
          </a:xfrm>
          <a:prstGeom prst="rect">
            <a:avLst/>
          </a:prstGeom>
          <a:noFill/>
          <a:ln>
            <a:noFill/>
          </a:ln>
        </p:spPr>
      </p:pic>
      <p:pic>
        <p:nvPicPr>
          <p:cNvPr id="17" name="Imagen 16">
            <a:extLst>
              <a:ext uri="{FF2B5EF4-FFF2-40B4-BE49-F238E27FC236}">
                <a16:creationId xmlns:a16="http://schemas.microsoft.com/office/drawing/2014/main" id="{375DCA91-D515-4DEB-AEF6-479B6B2767C9}"/>
              </a:ext>
            </a:extLst>
          </p:cNvPr>
          <p:cNvPicPr>
            <a:picLocks noChangeAspect="1"/>
          </p:cNvPicPr>
          <p:nvPr/>
        </p:nvPicPr>
        <p:blipFill>
          <a:blip r:embed="rId3"/>
          <a:stretch>
            <a:fillRect/>
          </a:stretch>
        </p:blipFill>
        <p:spPr>
          <a:xfrm>
            <a:off x="374366" y="3645024"/>
            <a:ext cx="3621572" cy="2429513"/>
          </a:xfrm>
          <a:prstGeom prst="rect">
            <a:avLst/>
          </a:prstGeom>
        </p:spPr>
      </p:pic>
      <p:graphicFrame>
        <p:nvGraphicFramePr>
          <p:cNvPr id="3" name="Tabla 2">
            <a:extLst>
              <a:ext uri="{FF2B5EF4-FFF2-40B4-BE49-F238E27FC236}">
                <a16:creationId xmlns:a16="http://schemas.microsoft.com/office/drawing/2014/main" id="{81558CBC-51E8-414B-8199-A28D8D2D5E35}"/>
              </a:ext>
            </a:extLst>
          </p:cNvPr>
          <p:cNvGraphicFramePr>
            <a:graphicFrameLocks noGrp="1"/>
          </p:cNvGraphicFramePr>
          <p:nvPr>
            <p:extLst>
              <p:ext uri="{D42A27DB-BD31-4B8C-83A1-F6EECF244321}">
                <p14:modId xmlns:p14="http://schemas.microsoft.com/office/powerpoint/2010/main" val="930860915"/>
              </p:ext>
            </p:extLst>
          </p:nvPr>
        </p:nvGraphicFramePr>
        <p:xfrm>
          <a:off x="4283968" y="876428"/>
          <a:ext cx="4656832" cy="5423290"/>
        </p:xfrm>
        <a:graphic>
          <a:graphicData uri="http://schemas.openxmlformats.org/drawingml/2006/table">
            <a:tbl>
              <a:tblPr>
                <a:tableStyleId>{21E4AEA4-8DFA-4A89-87EB-49C32662AFE0}</a:tableStyleId>
              </a:tblPr>
              <a:tblGrid>
                <a:gridCol w="2456174">
                  <a:extLst>
                    <a:ext uri="{9D8B030D-6E8A-4147-A177-3AD203B41FA5}">
                      <a16:colId xmlns:a16="http://schemas.microsoft.com/office/drawing/2014/main" val="4078984366"/>
                    </a:ext>
                  </a:extLst>
                </a:gridCol>
                <a:gridCol w="1537330">
                  <a:extLst>
                    <a:ext uri="{9D8B030D-6E8A-4147-A177-3AD203B41FA5}">
                      <a16:colId xmlns:a16="http://schemas.microsoft.com/office/drawing/2014/main" val="2853756682"/>
                    </a:ext>
                  </a:extLst>
                </a:gridCol>
                <a:gridCol w="663328">
                  <a:extLst>
                    <a:ext uri="{9D8B030D-6E8A-4147-A177-3AD203B41FA5}">
                      <a16:colId xmlns:a16="http://schemas.microsoft.com/office/drawing/2014/main" val="3416622862"/>
                    </a:ext>
                  </a:extLst>
                </a:gridCol>
              </a:tblGrid>
              <a:tr h="366213">
                <a:tc>
                  <a:txBody>
                    <a:bodyPr/>
                    <a:lstStyle/>
                    <a:p>
                      <a:pPr algn="ctr" fontAlgn="ctr"/>
                      <a:r>
                        <a:rPr lang="es-EC" sz="1200" b="1" u="none" strike="noStrike" dirty="0">
                          <a:effectLst/>
                        </a:rPr>
                        <a:t>Constructora</a:t>
                      </a:r>
                      <a:endParaRPr lang="es-ES" sz="1200" b="1" i="0" u="none" strike="noStrike" dirty="0">
                        <a:solidFill>
                          <a:srgbClr val="000000"/>
                        </a:solidFill>
                        <a:effectLst/>
                        <a:latin typeface="+mn-lt"/>
                      </a:endParaRPr>
                    </a:p>
                  </a:txBody>
                  <a:tcPr marL="9525" marR="9525" marT="9525" marB="0" anchor="ctr">
                    <a:solidFill>
                      <a:schemeClr val="accent5">
                        <a:lumMod val="90000"/>
                      </a:schemeClr>
                    </a:solidFill>
                  </a:tcPr>
                </a:tc>
                <a:tc>
                  <a:txBody>
                    <a:bodyPr/>
                    <a:lstStyle/>
                    <a:p>
                      <a:pPr algn="ctr" fontAlgn="ctr"/>
                      <a:r>
                        <a:rPr lang="es-EC" sz="1200" b="1" u="none" strike="noStrike" dirty="0">
                          <a:effectLst/>
                        </a:rPr>
                        <a:t>Proyecto</a:t>
                      </a:r>
                      <a:endParaRPr lang="es-ES" sz="1200" b="1" i="0" u="none" strike="noStrike" dirty="0">
                        <a:solidFill>
                          <a:srgbClr val="000000"/>
                        </a:solidFill>
                        <a:effectLst/>
                        <a:latin typeface="+mn-lt"/>
                      </a:endParaRPr>
                    </a:p>
                  </a:txBody>
                  <a:tcPr marL="9525" marR="9525" marT="9525" marB="0" anchor="ctr">
                    <a:solidFill>
                      <a:schemeClr val="accent5">
                        <a:lumMod val="90000"/>
                      </a:schemeClr>
                    </a:solidFill>
                  </a:tcPr>
                </a:tc>
                <a:tc>
                  <a:txBody>
                    <a:bodyPr/>
                    <a:lstStyle/>
                    <a:p>
                      <a:pPr algn="ctr" fontAlgn="ctr"/>
                      <a:r>
                        <a:rPr lang="es-EC" sz="1200" b="1" u="none" strike="noStrike" dirty="0">
                          <a:effectLst/>
                        </a:rPr>
                        <a:t>Obreros</a:t>
                      </a:r>
                      <a:endParaRPr lang="es-ES" sz="1200" b="1" i="0" u="none" strike="noStrike" dirty="0">
                        <a:solidFill>
                          <a:srgbClr val="000000"/>
                        </a:solidFill>
                        <a:effectLst/>
                        <a:latin typeface="+mn-lt"/>
                      </a:endParaRPr>
                    </a:p>
                  </a:txBody>
                  <a:tcPr marL="9525" marR="9525" marT="9525" marB="0" anchor="ctr">
                    <a:solidFill>
                      <a:schemeClr val="accent5">
                        <a:lumMod val="90000"/>
                      </a:schemeClr>
                    </a:solidFill>
                  </a:tcPr>
                </a:tc>
                <a:extLst>
                  <a:ext uri="{0D108BD9-81ED-4DB2-BD59-A6C34878D82A}">
                    <a16:rowId xmlns:a16="http://schemas.microsoft.com/office/drawing/2014/main" val="4175806781"/>
                  </a:ext>
                </a:extLst>
              </a:tr>
              <a:tr h="305312">
                <a:tc>
                  <a:txBody>
                    <a:bodyPr/>
                    <a:lstStyle/>
                    <a:p>
                      <a:pPr algn="l" fontAlgn="ctr"/>
                      <a:r>
                        <a:rPr lang="es-EC" sz="1200" u="none" strike="noStrike" dirty="0">
                          <a:effectLst/>
                        </a:rPr>
                        <a:t>Constructora Estrella Viteri</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a:effectLst/>
                        </a:rPr>
                        <a:t>Nativa</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dirty="0">
                          <a:effectLst/>
                        </a:rPr>
                        <a:t>78</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633372309"/>
                  </a:ext>
                </a:extLst>
              </a:tr>
              <a:tr h="305312">
                <a:tc>
                  <a:txBody>
                    <a:bodyPr/>
                    <a:lstStyle/>
                    <a:p>
                      <a:pPr algn="l" fontAlgn="ctr"/>
                      <a:r>
                        <a:rPr lang="es-EC" sz="1200" u="none" strike="noStrike" dirty="0">
                          <a:effectLst/>
                        </a:rPr>
                        <a:t>Muñoz Duque Constructores</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a:effectLst/>
                        </a:rPr>
                        <a:t>San Antonio III</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dirty="0">
                          <a:effectLst/>
                        </a:rPr>
                        <a:t>72</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886520263"/>
                  </a:ext>
                </a:extLst>
              </a:tr>
              <a:tr h="305312">
                <a:tc>
                  <a:txBody>
                    <a:bodyPr/>
                    <a:lstStyle/>
                    <a:p>
                      <a:pPr algn="l" fontAlgn="ctr"/>
                      <a:r>
                        <a:rPr lang="es-EC" sz="1200" u="none" strike="noStrike" dirty="0">
                          <a:effectLst/>
                        </a:rPr>
                        <a:t>Romero &amp; Pazmiño</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a:effectLst/>
                        </a:rPr>
                        <a:t>Mare Nostrum</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dirty="0">
                          <a:effectLst/>
                        </a:rPr>
                        <a:t>86</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978205703"/>
                  </a:ext>
                </a:extLst>
              </a:tr>
              <a:tr h="291434">
                <a:tc rowSpan="2">
                  <a:txBody>
                    <a:bodyPr/>
                    <a:lstStyle/>
                    <a:p>
                      <a:pPr algn="l" fontAlgn="ctr"/>
                      <a:r>
                        <a:rPr lang="es-EC" sz="1200" u="none" strike="noStrike" dirty="0" err="1">
                          <a:effectLst/>
                        </a:rPr>
                        <a:t>Eks</a:t>
                      </a:r>
                      <a:r>
                        <a:rPr lang="es-EC" sz="1200" u="none" strike="noStrike" dirty="0">
                          <a:effectLst/>
                        </a:rPr>
                        <a:t> Constructora</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a:effectLst/>
                        </a:rPr>
                        <a:t>Edificio Artemis</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a:effectLst/>
                        </a:rPr>
                        <a:t>105</a:t>
                      </a:r>
                      <a:endParaRPr lang="es-ES" sz="1200" b="0" i="0" u="none" strike="noStrike">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127639176"/>
                  </a:ext>
                </a:extLst>
              </a:tr>
              <a:tr h="305312">
                <a:tc vMerge="1">
                  <a:txBody>
                    <a:bodyPr/>
                    <a:lstStyle/>
                    <a:p>
                      <a:endParaRPr lang="es-ES"/>
                    </a:p>
                  </a:txBody>
                  <a:tcPr/>
                </a:tc>
                <a:tc>
                  <a:txBody>
                    <a:bodyPr/>
                    <a:lstStyle/>
                    <a:p>
                      <a:pPr algn="l" fontAlgn="ctr"/>
                      <a:r>
                        <a:rPr lang="es-EC" sz="1200" u="none" strike="noStrike" dirty="0" err="1">
                          <a:effectLst/>
                        </a:rPr>
                        <a:t>Arbat</a:t>
                      </a:r>
                      <a:endParaRPr lang="es-ES" sz="1200" b="0" i="0" u="none" strike="noStrike" dirty="0">
                        <a:solidFill>
                          <a:srgbClr val="000000"/>
                        </a:solidFill>
                        <a:effectLst/>
                        <a:latin typeface="+mn-lt"/>
                      </a:endParaRPr>
                    </a:p>
                  </a:txBody>
                  <a:tcPr marL="9525" marR="9525" marT="9525" marB="0" anchor="ctr"/>
                </a:tc>
                <a:tc>
                  <a:txBody>
                    <a:bodyPr/>
                    <a:lstStyle/>
                    <a:p>
                      <a:pPr algn="r" fontAlgn="ctr"/>
                      <a:r>
                        <a:rPr lang="es-EC" sz="1200" u="none" strike="noStrike" dirty="0">
                          <a:effectLst/>
                        </a:rPr>
                        <a:t>70</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727700683"/>
                  </a:ext>
                </a:extLst>
              </a:tr>
              <a:tr h="305312">
                <a:tc>
                  <a:txBody>
                    <a:bodyPr/>
                    <a:lstStyle/>
                    <a:p>
                      <a:pPr algn="l" fontAlgn="ctr"/>
                      <a:r>
                        <a:rPr lang="es-EC" sz="1200" u="none" strike="noStrike" dirty="0">
                          <a:effectLst/>
                        </a:rPr>
                        <a:t>RFS Constructora</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a:effectLst/>
                        </a:rPr>
                        <a:t>Edificio Kiana</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dirty="0">
                          <a:effectLst/>
                        </a:rPr>
                        <a:t>91</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776873482"/>
                  </a:ext>
                </a:extLst>
              </a:tr>
              <a:tr h="305312">
                <a:tc>
                  <a:txBody>
                    <a:bodyPr/>
                    <a:lstStyle/>
                    <a:p>
                      <a:pPr algn="l" fontAlgn="ctr"/>
                      <a:r>
                        <a:rPr lang="es-EC" sz="1200" u="none" strike="noStrike" dirty="0" err="1">
                          <a:effectLst/>
                        </a:rPr>
                        <a:t>Acrecersa</a:t>
                      </a:r>
                      <a:r>
                        <a:rPr lang="es-EC" sz="1200" u="none" strike="noStrike" dirty="0">
                          <a:effectLst/>
                        </a:rPr>
                        <a:t> Cía. Ltda.</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dirty="0">
                          <a:effectLst/>
                        </a:rPr>
                        <a:t>Torre Capitalina</a:t>
                      </a:r>
                      <a:endParaRPr lang="es-ES" sz="1200" b="0" i="0" u="none" strike="noStrike" dirty="0">
                        <a:solidFill>
                          <a:srgbClr val="000000"/>
                        </a:solidFill>
                        <a:effectLst/>
                        <a:latin typeface="+mn-lt"/>
                      </a:endParaRPr>
                    </a:p>
                  </a:txBody>
                  <a:tcPr marL="9525" marR="9525" marT="9525" marB="0" anchor="ctr"/>
                </a:tc>
                <a:tc>
                  <a:txBody>
                    <a:bodyPr/>
                    <a:lstStyle/>
                    <a:p>
                      <a:pPr algn="r" fontAlgn="ctr"/>
                      <a:r>
                        <a:rPr lang="es-EC" sz="1200" u="none" strike="noStrike" dirty="0">
                          <a:effectLst/>
                        </a:rPr>
                        <a:t>104</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967623569"/>
                  </a:ext>
                </a:extLst>
              </a:tr>
              <a:tr h="546787">
                <a:tc>
                  <a:txBody>
                    <a:bodyPr/>
                    <a:lstStyle/>
                    <a:p>
                      <a:pPr algn="l" fontAlgn="ctr"/>
                      <a:r>
                        <a:rPr lang="es-EC" sz="1200" u="none" strike="noStrike" dirty="0">
                          <a:effectLst/>
                        </a:rPr>
                        <a:t>CAV Construcción y Consultoría S.A</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a:effectLst/>
                        </a:rPr>
                        <a:t>El Pedregal</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dirty="0">
                          <a:effectLst/>
                        </a:rPr>
                        <a:t>19</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232476557"/>
                  </a:ext>
                </a:extLst>
              </a:tr>
              <a:tr h="305312">
                <a:tc>
                  <a:txBody>
                    <a:bodyPr/>
                    <a:lstStyle/>
                    <a:p>
                      <a:pPr algn="l" fontAlgn="ctr"/>
                      <a:r>
                        <a:rPr lang="es-EC" sz="1200" u="none" strike="noStrike">
                          <a:effectLst/>
                        </a:rPr>
                        <a:t>Álvarez Bravo Constructores</a:t>
                      </a:r>
                      <a:endParaRPr lang="es-ES" sz="1200" b="0" i="0" u="none" strike="noStrike">
                        <a:solidFill>
                          <a:srgbClr val="000000"/>
                        </a:solidFill>
                        <a:effectLst/>
                        <a:latin typeface="+mn-lt"/>
                      </a:endParaRPr>
                    </a:p>
                  </a:txBody>
                  <a:tcPr marL="9525" marR="9525" marT="9525" marB="0" anchor="ctr"/>
                </a:tc>
                <a:tc>
                  <a:txBody>
                    <a:bodyPr/>
                    <a:lstStyle/>
                    <a:p>
                      <a:pPr algn="l" fontAlgn="ctr"/>
                      <a:r>
                        <a:rPr lang="es-EC" sz="1200" u="none" strike="noStrike">
                          <a:effectLst/>
                        </a:rPr>
                        <a:t>Torre Centre</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dirty="0">
                          <a:effectLst/>
                        </a:rPr>
                        <a:t>119</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287594291"/>
                  </a:ext>
                </a:extLst>
              </a:tr>
              <a:tr h="291434">
                <a:tc rowSpan="2">
                  <a:txBody>
                    <a:bodyPr/>
                    <a:lstStyle/>
                    <a:p>
                      <a:pPr algn="l" fontAlgn="ctr"/>
                      <a:r>
                        <a:rPr lang="es-EC" sz="1200" u="none" strike="noStrike">
                          <a:effectLst/>
                        </a:rPr>
                        <a:t>Rosero Constructora</a:t>
                      </a:r>
                      <a:endParaRPr lang="es-ES" sz="1200" b="0" i="0" u="none" strike="noStrike">
                        <a:solidFill>
                          <a:srgbClr val="000000"/>
                        </a:solidFill>
                        <a:effectLst/>
                        <a:latin typeface="+mn-lt"/>
                      </a:endParaRPr>
                    </a:p>
                  </a:txBody>
                  <a:tcPr marL="9525" marR="9525" marT="9525" marB="0" anchor="ctr"/>
                </a:tc>
                <a:tc>
                  <a:txBody>
                    <a:bodyPr/>
                    <a:lstStyle/>
                    <a:p>
                      <a:pPr algn="l" fontAlgn="ctr"/>
                      <a:r>
                        <a:rPr lang="es-EC" sz="1200" u="none" strike="noStrike" dirty="0" err="1">
                          <a:effectLst/>
                        </a:rPr>
                        <a:t>Elize</a:t>
                      </a:r>
                      <a:r>
                        <a:rPr lang="es-EC" sz="1200" u="none" strike="noStrike" dirty="0">
                          <a:effectLst/>
                        </a:rPr>
                        <a:t> </a:t>
                      </a:r>
                      <a:endParaRPr lang="es-ES" sz="1200" b="0" i="0" u="none" strike="noStrike" dirty="0">
                        <a:solidFill>
                          <a:srgbClr val="000000"/>
                        </a:solidFill>
                        <a:effectLst/>
                        <a:latin typeface="+mn-lt"/>
                      </a:endParaRPr>
                    </a:p>
                  </a:txBody>
                  <a:tcPr marL="9525" marR="9525" marT="9525" marB="0" anchor="ctr"/>
                </a:tc>
                <a:tc>
                  <a:txBody>
                    <a:bodyPr/>
                    <a:lstStyle/>
                    <a:p>
                      <a:pPr algn="r" fontAlgn="ctr"/>
                      <a:r>
                        <a:rPr lang="es-EC" sz="1200" u="none" strike="noStrike" dirty="0">
                          <a:effectLst/>
                        </a:rPr>
                        <a:t>30</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4108623166"/>
                  </a:ext>
                </a:extLst>
              </a:tr>
              <a:tr h="305312">
                <a:tc vMerge="1">
                  <a:txBody>
                    <a:bodyPr/>
                    <a:lstStyle/>
                    <a:p>
                      <a:endParaRPr lang="es-ES"/>
                    </a:p>
                  </a:txBody>
                  <a:tcPr/>
                </a:tc>
                <a:tc>
                  <a:txBody>
                    <a:bodyPr/>
                    <a:lstStyle/>
                    <a:p>
                      <a:pPr algn="l" fontAlgn="ctr"/>
                      <a:r>
                        <a:rPr lang="es-EC" sz="1200" u="none" strike="noStrike" dirty="0">
                          <a:effectLst/>
                        </a:rPr>
                        <a:t>Suites </a:t>
                      </a:r>
                      <a:r>
                        <a:rPr lang="es-EC" sz="1200" u="none" strike="noStrike" dirty="0" err="1">
                          <a:effectLst/>
                        </a:rPr>
                        <a:t>studio</a:t>
                      </a:r>
                      <a:endParaRPr lang="es-ES" sz="1200" b="0" i="0" u="none" strike="noStrike" dirty="0">
                        <a:solidFill>
                          <a:srgbClr val="000000"/>
                        </a:solidFill>
                        <a:effectLst/>
                        <a:latin typeface="+mn-lt"/>
                      </a:endParaRPr>
                    </a:p>
                  </a:txBody>
                  <a:tcPr marL="9525" marR="9525" marT="9525" marB="0" anchor="ctr"/>
                </a:tc>
                <a:tc>
                  <a:txBody>
                    <a:bodyPr/>
                    <a:lstStyle/>
                    <a:p>
                      <a:pPr algn="r" fontAlgn="ctr"/>
                      <a:r>
                        <a:rPr lang="es-EC" sz="1200" u="none" strike="noStrike" dirty="0">
                          <a:effectLst/>
                        </a:rPr>
                        <a:t>45</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649141284"/>
                  </a:ext>
                </a:extLst>
              </a:tr>
              <a:tr h="291434">
                <a:tc rowSpan="4">
                  <a:txBody>
                    <a:bodyPr/>
                    <a:lstStyle/>
                    <a:p>
                      <a:pPr algn="l" fontAlgn="ctr"/>
                      <a:r>
                        <a:rPr lang="es-EC" sz="1200" u="none" strike="noStrike" dirty="0">
                          <a:effectLst/>
                        </a:rPr>
                        <a:t>Uribe &amp; </a:t>
                      </a:r>
                      <a:r>
                        <a:rPr lang="es-EC" sz="1200" u="none" strike="noStrike" dirty="0" err="1">
                          <a:effectLst/>
                        </a:rPr>
                        <a:t>Schwarzkopf</a:t>
                      </a:r>
                      <a:endParaRPr lang="es-ES" sz="1200" b="0" i="0" u="none" strike="noStrike" dirty="0">
                        <a:solidFill>
                          <a:srgbClr val="000000"/>
                        </a:solidFill>
                        <a:effectLst/>
                        <a:latin typeface="+mn-lt"/>
                      </a:endParaRPr>
                    </a:p>
                  </a:txBody>
                  <a:tcPr marL="9525" marR="9525" marT="9525" marB="0" anchor="ctr"/>
                </a:tc>
                <a:tc>
                  <a:txBody>
                    <a:bodyPr/>
                    <a:lstStyle/>
                    <a:p>
                      <a:pPr algn="l" fontAlgn="ctr"/>
                      <a:r>
                        <a:rPr lang="es-EC" sz="1200" u="none" strike="noStrike" dirty="0" err="1">
                          <a:effectLst/>
                        </a:rPr>
                        <a:t>One</a:t>
                      </a:r>
                      <a:endParaRPr lang="es-ES" sz="1200" b="0" i="0" u="none" strike="noStrike" dirty="0">
                        <a:solidFill>
                          <a:srgbClr val="000000"/>
                        </a:solidFill>
                        <a:effectLst/>
                        <a:latin typeface="+mn-lt"/>
                      </a:endParaRPr>
                    </a:p>
                  </a:txBody>
                  <a:tcPr marL="9525" marR="9525" marT="9525" marB="0" anchor="ctr"/>
                </a:tc>
                <a:tc>
                  <a:txBody>
                    <a:bodyPr/>
                    <a:lstStyle/>
                    <a:p>
                      <a:pPr algn="r" fontAlgn="ctr"/>
                      <a:r>
                        <a:rPr lang="es-EC" sz="1200" u="none" strike="noStrike" dirty="0">
                          <a:effectLst/>
                        </a:rPr>
                        <a:t>150</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954651160"/>
                  </a:ext>
                </a:extLst>
              </a:tr>
              <a:tr h="291434">
                <a:tc vMerge="1">
                  <a:txBody>
                    <a:bodyPr/>
                    <a:lstStyle/>
                    <a:p>
                      <a:endParaRPr lang="es-ES"/>
                    </a:p>
                  </a:txBody>
                  <a:tcPr/>
                </a:tc>
                <a:tc>
                  <a:txBody>
                    <a:bodyPr/>
                    <a:lstStyle/>
                    <a:p>
                      <a:pPr algn="l" fontAlgn="ctr"/>
                      <a:r>
                        <a:rPr lang="es-EC" sz="1200" u="none" strike="noStrike" dirty="0" err="1">
                          <a:effectLst/>
                        </a:rPr>
                        <a:t>Unique</a:t>
                      </a:r>
                      <a:endParaRPr lang="es-ES" sz="1200" b="0" i="0" u="none" strike="noStrike" dirty="0">
                        <a:solidFill>
                          <a:srgbClr val="000000"/>
                        </a:solidFill>
                        <a:effectLst/>
                        <a:latin typeface="+mn-lt"/>
                      </a:endParaRPr>
                    </a:p>
                  </a:txBody>
                  <a:tcPr marL="9525" marR="9525" marT="9525" marB="0" anchor="ctr"/>
                </a:tc>
                <a:tc>
                  <a:txBody>
                    <a:bodyPr/>
                    <a:lstStyle/>
                    <a:p>
                      <a:pPr algn="r" fontAlgn="ctr"/>
                      <a:r>
                        <a:rPr lang="es-EC" sz="1200" u="none" strike="noStrike" dirty="0">
                          <a:effectLst/>
                        </a:rPr>
                        <a:t>15</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432121003"/>
                  </a:ext>
                </a:extLst>
              </a:tr>
              <a:tr h="291434">
                <a:tc vMerge="1">
                  <a:txBody>
                    <a:bodyPr/>
                    <a:lstStyle/>
                    <a:p>
                      <a:endParaRPr lang="es-ES"/>
                    </a:p>
                  </a:txBody>
                  <a:tcPr/>
                </a:tc>
                <a:tc>
                  <a:txBody>
                    <a:bodyPr/>
                    <a:lstStyle/>
                    <a:p>
                      <a:pPr algn="l" fontAlgn="ctr"/>
                      <a:r>
                        <a:rPr lang="es-EC" sz="1200" u="none" strike="noStrike" dirty="0">
                          <a:effectLst/>
                        </a:rPr>
                        <a:t>OH</a:t>
                      </a:r>
                      <a:endParaRPr lang="es-ES" sz="1200" b="0" i="0" u="none" strike="noStrike" dirty="0">
                        <a:solidFill>
                          <a:srgbClr val="000000"/>
                        </a:solidFill>
                        <a:effectLst/>
                        <a:latin typeface="+mn-lt"/>
                      </a:endParaRPr>
                    </a:p>
                  </a:txBody>
                  <a:tcPr marL="9525" marR="9525" marT="9525" marB="0" anchor="ctr"/>
                </a:tc>
                <a:tc>
                  <a:txBody>
                    <a:bodyPr/>
                    <a:lstStyle/>
                    <a:p>
                      <a:pPr algn="r" fontAlgn="ctr"/>
                      <a:r>
                        <a:rPr lang="es-EC" sz="1200" u="none" strike="noStrike" dirty="0">
                          <a:effectLst/>
                        </a:rPr>
                        <a:t>120</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280423397"/>
                  </a:ext>
                </a:extLst>
              </a:tr>
              <a:tr h="305312">
                <a:tc vMerge="1">
                  <a:txBody>
                    <a:bodyPr/>
                    <a:lstStyle/>
                    <a:p>
                      <a:endParaRPr lang="es-ES"/>
                    </a:p>
                  </a:txBody>
                  <a:tcPr/>
                </a:tc>
                <a:tc>
                  <a:txBody>
                    <a:bodyPr/>
                    <a:lstStyle/>
                    <a:p>
                      <a:pPr algn="l" fontAlgn="ctr"/>
                      <a:r>
                        <a:rPr lang="es-EC" sz="1200" u="none" strike="noStrike">
                          <a:effectLst/>
                        </a:rPr>
                        <a:t>12 Parc</a:t>
                      </a:r>
                      <a:endParaRPr lang="es-ES" sz="1200" b="0" i="0" u="none" strike="noStrike">
                        <a:solidFill>
                          <a:srgbClr val="000000"/>
                        </a:solidFill>
                        <a:effectLst/>
                        <a:latin typeface="+mn-lt"/>
                      </a:endParaRPr>
                    </a:p>
                  </a:txBody>
                  <a:tcPr marL="9525" marR="9525" marT="9525" marB="0" anchor="ctr"/>
                </a:tc>
                <a:tc>
                  <a:txBody>
                    <a:bodyPr/>
                    <a:lstStyle/>
                    <a:p>
                      <a:pPr algn="r" fontAlgn="ctr"/>
                      <a:r>
                        <a:rPr lang="es-EC" sz="1200" u="none" strike="noStrike" dirty="0">
                          <a:effectLst/>
                        </a:rPr>
                        <a:t>90</a:t>
                      </a:r>
                      <a:endParaRPr lang="es-ES" sz="12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807998403"/>
                  </a:ext>
                </a:extLst>
              </a:tr>
              <a:tr h="305312">
                <a:tc>
                  <a:txBody>
                    <a:bodyPr/>
                    <a:lstStyle/>
                    <a:p>
                      <a:pPr algn="l" fontAlgn="ctr"/>
                      <a:r>
                        <a:rPr lang="es-EC" sz="1200" b="1" u="none" strike="noStrike" dirty="0">
                          <a:effectLst/>
                        </a:rPr>
                        <a:t>TOTAL</a:t>
                      </a:r>
                      <a:endParaRPr lang="es-ES" sz="1200" b="1" i="0" u="none" strike="noStrike" dirty="0">
                        <a:solidFill>
                          <a:srgbClr val="000000"/>
                        </a:solidFill>
                        <a:effectLst/>
                        <a:latin typeface="+mn-lt"/>
                      </a:endParaRPr>
                    </a:p>
                  </a:txBody>
                  <a:tcPr marL="9525" marR="9525" marT="9525" marB="0" anchor="ctr">
                    <a:solidFill>
                      <a:schemeClr val="accent5">
                        <a:lumMod val="90000"/>
                      </a:schemeClr>
                    </a:solidFill>
                  </a:tcPr>
                </a:tc>
                <a:tc>
                  <a:txBody>
                    <a:bodyPr/>
                    <a:lstStyle/>
                    <a:p>
                      <a:pPr algn="l" fontAlgn="ctr"/>
                      <a:r>
                        <a:rPr lang="es-EC" sz="1100" b="1" u="none" strike="noStrike" dirty="0">
                          <a:effectLst/>
                        </a:rPr>
                        <a:t> </a:t>
                      </a:r>
                      <a:endParaRPr lang="es-ES" sz="1100" b="1" i="0" u="none" strike="noStrike" dirty="0">
                        <a:solidFill>
                          <a:srgbClr val="000000"/>
                        </a:solidFill>
                        <a:effectLst/>
                        <a:latin typeface="+mn-lt"/>
                      </a:endParaRPr>
                    </a:p>
                  </a:txBody>
                  <a:tcPr marL="9525" marR="9525" marT="9525" marB="0" anchor="ctr">
                    <a:solidFill>
                      <a:schemeClr val="accent5">
                        <a:lumMod val="90000"/>
                      </a:schemeClr>
                    </a:solidFill>
                  </a:tcPr>
                </a:tc>
                <a:tc>
                  <a:txBody>
                    <a:bodyPr/>
                    <a:lstStyle/>
                    <a:p>
                      <a:pPr algn="r" fontAlgn="ctr"/>
                      <a:r>
                        <a:rPr lang="es-EC" sz="1200" b="1" u="none" strike="noStrike" dirty="0">
                          <a:effectLst/>
                        </a:rPr>
                        <a:t>1194</a:t>
                      </a:r>
                      <a:endParaRPr lang="es-ES" sz="1200" b="1" i="0" u="none" strike="noStrike" dirty="0">
                        <a:solidFill>
                          <a:srgbClr val="000000"/>
                        </a:solidFill>
                        <a:effectLst/>
                        <a:latin typeface="+mn-lt"/>
                      </a:endParaRPr>
                    </a:p>
                  </a:txBody>
                  <a:tcPr marL="9525" marR="9525" marT="9525" marB="0" anchor="ctr">
                    <a:solidFill>
                      <a:schemeClr val="accent5">
                        <a:lumMod val="90000"/>
                      </a:schemeClr>
                    </a:solidFill>
                  </a:tcPr>
                </a:tc>
                <a:extLst>
                  <a:ext uri="{0D108BD9-81ED-4DB2-BD59-A6C34878D82A}">
                    <a16:rowId xmlns:a16="http://schemas.microsoft.com/office/drawing/2014/main" val="1233012209"/>
                  </a:ext>
                </a:extLst>
              </a:tr>
            </a:tbl>
          </a:graphicData>
        </a:graphic>
      </p:graphicFrame>
      <p:pic>
        <p:nvPicPr>
          <p:cNvPr id="5" name="Picture 8" descr="Resultado de imagen para espe">
            <a:extLst>
              <a:ext uri="{FF2B5EF4-FFF2-40B4-BE49-F238E27FC236}">
                <a16:creationId xmlns:a16="http://schemas.microsoft.com/office/drawing/2014/main" id="{93ECFA31-9F65-425D-96A9-5A6BDC2D9F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50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53031" y="1144508"/>
            <a:ext cx="1660186" cy="504057"/>
          </a:xfrm>
          <a:prstGeom prst="roundRect">
            <a:avLst/>
          </a:prstGeom>
          <a:solidFill>
            <a:srgbClr val="E5B4EA"/>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FÓRMULA</a:t>
            </a:r>
          </a:p>
        </p:txBody>
      </p:sp>
      <mc:AlternateContent xmlns:mc="http://schemas.openxmlformats.org/markup-compatibility/2006" xmlns:a14="http://schemas.microsoft.com/office/drawing/2010/main">
        <mc:Choice Requires="a14">
          <p:sp>
            <p:nvSpPr>
              <p:cNvPr id="5" name="4 Redondear rectángulo de esquina diagonal"/>
              <p:cNvSpPr/>
              <p:nvPr/>
            </p:nvSpPr>
            <p:spPr>
              <a:xfrm>
                <a:off x="169218" y="2745155"/>
                <a:ext cx="2026518" cy="1512168"/>
              </a:xfrm>
              <a:prstGeom prst="round2DiagRect">
                <a:avLst/>
              </a:prstGeom>
              <a:solidFill>
                <a:srgbClr val="E5B4EA"/>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S" sz="10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r>
                        <a:rPr lang="es-ES" sz="10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p>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num>
                        <m:den>
                          <m:d>
                            <m:dPr>
                              <m:ctrlP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sSup>
                            <m:sSupPr>
                              <m:ctrlP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m:t>
                              </m:r>
                            </m:e>
                            <m:sup>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p>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S" sz="1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den>
                      </m:f>
                    </m:oMath>
                  </m:oMathPara>
                </a14:m>
                <a:endParaRPr lang="es-ES" sz="1000" dirty="0">
                  <a:effectLst/>
                  <a:ea typeface="Calibri" panose="020F0502020204030204" pitchFamily="34" charset="0"/>
                  <a:cs typeface="Times New Roman" panose="02020603050405020304" pitchFamily="18" charset="0"/>
                </a:endParaRPr>
              </a:p>
              <a:p>
                <a:pPr algn="ctr"/>
                <a:endParaRPr lang="es-MX" sz="1400" dirty="0">
                  <a:solidFill>
                    <a:schemeClr val="tx1"/>
                  </a:solidFill>
                </a:endParaRPr>
              </a:p>
            </p:txBody>
          </p:sp>
        </mc:Choice>
        <mc:Fallback xmlns="">
          <p:sp>
            <p:nvSpPr>
              <p:cNvPr id="5" name="4 Redondear rectángulo de esquina diagonal"/>
              <p:cNvSpPr>
                <a:spLocks noRot="1" noChangeAspect="1" noMove="1" noResize="1" noEditPoints="1" noAdjustHandles="1" noChangeArrowheads="1" noChangeShapeType="1" noTextEdit="1"/>
              </p:cNvSpPr>
              <p:nvPr/>
            </p:nvSpPr>
            <p:spPr>
              <a:xfrm>
                <a:off x="169218" y="2745155"/>
                <a:ext cx="2026518" cy="1512168"/>
              </a:xfrm>
              <a:prstGeom prst="round2DiagRect">
                <a:avLst/>
              </a:prstGeom>
              <a:blipFill>
                <a:blip r:embed="rId2"/>
                <a:stretch>
                  <a:fillRect/>
                </a:stretch>
              </a:blipFill>
              <a:effectLst>
                <a:glow rad="139700">
                  <a:schemeClr val="accent2">
                    <a:satMod val="175000"/>
                    <a:alpha val="40000"/>
                  </a:schemeClr>
                </a:glow>
              </a:effectLst>
            </p:spPr>
            <p:txBody>
              <a:bodyPr/>
              <a:lstStyle/>
              <a:p>
                <a:r>
                  <a:rPr lang="es-ES">
                    <a:noFill/>
                  </a:rPr>
                  <a:t> </a:t>
                </a:r>
              </a:p>
            </p:txBody>
          </p:sp>
        </mc:Fallback>
      </mc:AlternateContent>
      <p:sp>
        <p:nvSpPr>
          <p:cNvPr id="7" name="6 Redondear rectángulo de esquina diagonal"/>
          <p:cNvSpPr/>
          <p:nvPr/>
        </p:nvSpPr>
        <p:spPr>
          <a:xfrm>
            <a:off x="2513708" y="2675322"/>
            <a:ext cx="2911175" cy="3485451"/>
          </a:xfrm>
          <a:prstGeom prst="round2DiagRect">
            <a:avLst/>
          </a:prstGeom>
          <a:solidFill>
            <a:srgbClr val="E5B4EA"/>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ES" sz="1200" dirty="0">
                <a:solidFill>
                  <a:schemeClr val="tx1"/>
                </a:solidFill>
              </a:rPr>
              <a:t>n = Tamaño de la muestra</a:t>
            </a:r>
          </a:p>
          <a:p>
            <a:pPr>
              <a:lnSpc>
                <a:spcPct val="150000"/>
              </a:lnSpc>
            </a:pPr>
            <a:r>
              <a:rPr lang="es-ES" sz="1200" dirty="0">
                <a:solidFill>
                  <a:schemeClr val="tx1"/>
                </a:solidFill>
              </a:rPr>
              <a:t>N = Tamaño de la población de estudio</a:t>
            </a:r>
          </a:p>
          <a:p>
            <a:pPr>
              <a:lnSpc>
                <a:spcPct val="150000"/>
              </a:lnSpc>
            </a:pPr>
            <a:r>
              <a:rPr lang="es-ES" sz="1200" dirty="0">
                <a:solidFill>
                  <a:schemeClr val="tx1"/>
                </a:solidFill>
              </a:rPr>
              <a:t>Z = Valor critico correspondiente un coeficiente de confianza del cual se desea hacer la investigación.</a:t>
            </a:r>
          </a:p>
          <a:p>
            <a:pPr>
              <a:lnSpc>
                <a:spcPct val="150000"/>
              </a:lnSpc>
            </a:pPr>
            <a:r>
              <a:rPr lang="es-ES" sz="1200" dirty="0">
                <a:solidFill>
                  <a:schemeClr val="tx1"/>
                </a:solidFill>
              </a:rPr>
              <a:t>P = Proporción proporcional de ocurrencia de un evento.</a:t>
            </a:r>
          </a:p>
          <a:p>
            <a:pPr>
              <a:lnSpc>
                <a:spcPct val="150000"/>
              </a:lnSpc>
            </a:pPr>
            <a:r>
              <a:rPr lang="es-ES" sz="1200" dirty="0">
                <a:solidFill>
                  <a:schemeClr val="tx1"/>
                </a:solidFill>
              </a:rPr>
              <a:t>Q = Proporción proporcional de no ocurrencia de un evento.</a:t>
            </a:r>
          </a:p>
          <a:p>
            <a:pPr>
              <a:lnSpc>
                <a:spcPct val="150000"/>
              </a:lnSpc>
            </a:pPr>
            <a:r>
              <a:rPr lang="es-ES" sz="1200" dirty="0">
                <a:solidFill>
                  <a:schemeClr val="tx1"/>
                </a:solidFill>
              </a:rPr>
              <a:t>E = Error admisible</a:t>
            </a:r>
            <a:r>
              <a:rPr lang="es-ES" sz="1400" dirty="0">
                <a:solidFill>
                  <a:schemeClr val="tx1"/>
                </a:solidFill>
              </a:rPr>
              <a:t>.</a:t>
            </a:r>
          </a:p>
          <a:p>
            <a:endParaRPr lang="es-EC" sz="1400" dirty="0">
              <a:solidFill>
                <a:schemeClr val="tx1"/>
              </a:solidFill>
            </a:endParaRPr>
          </a:p>
        </p:txBody>
      </p:sp>
      <p:sp>
        <p:nvSpPr>
          <p:cNvPr id="8" name="7 Rectángulo redondeado"/>
          <p:cNvSpPr/>
          <p:nvPr/>
        </p:nvSpPr>
        <p:spPr>
          <a:xfrm>
            <a:off x="3070798" y="1106018"/>
            <a:ext cx="2088232" cy="504056"/>
          </a:xfrm>
          <a:prstGeom prst="roundRect">
            <a:avLst/>
          </a:prstGeom>
          <a:solidFill>
            <a:srgbClr val="E5B4EA"/>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TERMINOLOGIA</a:t>
            </a:r>
          </a:p>
        </p:txBody>
      </p:sp>
      <p:sp>
        <p:nvSpPr>
          <p:cNvPr id="17" name="16 Rectángulo redondeado"/>
          <p:cNvSpPr/>
          <p:nvPr/>
        </p:nvSpPr>
        <p:spPr>
          <a:xfrm>
            <a:off x="6116612" y="1144508"/>
            <a:ext cx="2088232" cy="504056"/>
          </a:xfrm>
          <a:prstGeom prst="roundRect">
            <a:avLst/>
          </a:prstGeom>
          <a:solidFill>
            <a:srgbClr val="E5B4EA"/>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CÁLCULO</a:t>
            </a:r>
          </a:p>
        </p:txBody>
      </p:sp>
      <mc:AlternateContent xmlns:mc="http://schemas.openxmlformats.org/markup-compatibility/2006" xmlns:a14="http://schemas.microsoft.com/office/drawing/2010/main">
        <mc:Choice Requires="a14">
          <p:sp>
            <p:nvSpPr>
              <p:cNvPr id="18" name="17 Redondear rectángulo de esquina diagonal"/>
              <p:cNvSpPr/>
              <p:nvPr/>
            </p:nvSpPr>
            <p:spPr>
              <a:xfrm>
                <a:off x="5742855" y="2745155"/>
                <a:ext cx="3231928" cy="2484045"/>
              </a:xfrm>
              <a:prstGeom prst="round2DiagRect">
                <a:avLst/>
              </a:prstGeom>
              <a:solidFill>
                <a:srgbClr val="E5B4EA"/>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solidFill>
                      <a:schemeClr val="tx1"/>
                    </a:solidFill>
                  </a:rPr>
                  <a:t> </a:t>
                </a:r>
                <a:endParaRPr lang="es-ES" sz="1200" dirty="0">
                  <a:solidFill>
                    <a:schemeClr val="tx1"/>
                  </a:solidFill>
                </a:endParaRPr>
              </a:p>
              <a:p>
                <a:pPr/>
                <a14:m>
                  <m:oMathPara xmlns:m="http://schemas.openxmlformats.org/officeDocument/2006/math">
                    <m:oMathParaPr>
                      <m:jc m:val="centerGroup"/>
                    </m:oMathParaPr>
                    <m:oMath xmlns:m="http://schemas.openxmlformats.org/officeDocument/2006/math">
                      <m:r>
                        <a:rPr lang="es-ES" sz="1100" i="1">
                          <a:solidFill>
                            <a:schemeClr val="tx1"/>
                          </a:solidFill>
                          <a:latin typeface="Cambria Math" panose="02040503050406030204" pitchFamily="18" charset="0"/>
                        </a:rPr>
                        <m:t>𝑁</m:t>
                      </m:r>
                      <m:r>
                        <a:rPr lang="es-ES" sz="1100" i="1">
                          <a:solidFill>
                            <a:schemeClr val="tx1"/>
                          </a:solidFill>
                          <a:latin typeface="Cambria Math" panose="02040503050406030204" pitchFamily="18" charset="0"/>
                        </a:rPr>
                        <m:t>=</m:t>
                      </m:r>
                      <m:f>
                        <m:fPr>
                          <m:ctrlPr>
                            <a:rPr lang="es-ES" sz="1100" i="1" smtClean="0">
                              <a:solidFill>
                                <a:schemeClr val="tx1"/>
                              </a:solidFill>
                              <a:latin typeface="Cambria Math" panose="02040503050406030204" pitchFamily="18" charset="0"/>
                            </a:rPr>
                          </m:ctrlPr>
                        </m:fPr>
                        <m:num>
                          <m:sSup>
                            <m:sSupPr>
                              <m:ctrlPr>
                                <a:rPr lang="es-ES" sz="1100" i="1">
                                  <a:solidFill>
                                    <a:schemeClr val="tx1"/>
                                  </a:solidFill>
                                  <a:latin typeface="Cambria Math" panose="02040503050406030204" pitchFamily="18" charset="0"/>
                                </a:rPr>
                              </m:ctrlPr>
                            </m:sSupPr>
                            <m:e>
                              <m:r>
                                <a:rPr lang="es-ES" sz="1100" i="1">
                                  <a:solidFill>
                                    <a:schemeClr val="tx1"/>
                                  </a:solidFill>
                                  <a:latin typeface="Cambria Math" panose="02040503050406030204" pitchFamily="18" charset="0"/>
                                </a:rPr>
                                <m:t>(1.96)</m:t>
                              </m:r>
                            </m:e>
                            <m:sup>
                              <m:r>
                                <a:rPr lang="es-ES" sz="1100" i="1">
                                  <a:solidFill>
                                    <a:schemeClr val="tx1"/>
                                  </a:solidFill>
                                  <a:latin typeface="Cambria Math" panose="02040503050406030204" pitchFamily="18" charset="0"/>
                                </a:rPr>
                                <m:t>2</m:t>
                              </m:r>
                            </m:sup>
                          </m:sSup>
                          <m:r>
                            <a:rPr lang="es-ES" sz="1100" i="1">
                              <a:solidFill>
                                <a:schemeClr val="tx1"/>
                              </a:solidFill>
                              <a:latin typeface="Cambria Math" panose="02040503050406030204" pitchFamily="18" charset="0"/>
                            </a:rPr>
                            <m:t>∗1194∗0.50∗0.50</m:t>
                          </m:r>
                        </m:num>
                        <m:den>
                          <m:d>
                            <m:dPr>
                              <m:ctrlPr>
                                <a:rPr lang="es-ES" sz="1100" i="1">
                                  <a:solidFill>
                                    <a:schemeClr val="tx1"/>
                                  </a:solidFill>
                                  <a:latin typeface="Cambria Math" panose="02040503050406030204" pitchFamily="18" charset="0"/>
                                </a:rPr>
                              </m:ctrlPr>
                            </m:dPr>
                            <m:e>
                              <m:r>
                                <a:rPr lang="es-ES" sz="1100" i="1">
                                  <a:solidFill>
                                    <a:schemeClr val="tx1"/>
                                  </a:solidFill>
                                  <a:latin typeface="Cambria Math" panose="02040503050406030204" pitchFamily="18" charset="0"/>
                                </a:rPr>
                                <m:t>1194−1</m:t>
                              </m:r>
                            </m:e>
                          </m:d>
                          <m:r>
                            <a:rPr lang="es-ES" sz="1100" i="1">
                              <a:solidFill>
                                <a:schemeClr val="tx1"/>
                              </a:solidFill>
                              <a:latin typeface="Cambria Math" panose="02040503050406030204" pitchFamily="18" charset="0"/>
                            </a:rPr>
                            <m:t>(</m:t>
                          </m:r>
                          <m:sSup>
                            <m:sSupPr>
                              <m:ctrlPr>
                                <a:rPr lang="es-ES" sz="1100" i="1">
                                  <a:solidFill>
                                    <a:schemeClr val="tx1"/>
                                  </a:solidFill>
                                  <a:latin typeface="Cambria Math" panose="02040503050406030204" pitchFamily="18" charset="0"/>
                                </a:rPr>
                              </m:ctrlPr>
                            </m:sSupPr>
                            <m:e>
                              <m:r>
                                <a:rPr lang="es-ES" sz="1100" i="1">
                                  <a:solidFill>
                                    <a:schemeClr val="tx1"/>
                                  </a:solidFill>
                                  <a:latin typeface="Cambria Math" panose="02040503050406030204" pitchFamily="18" charset="0"/>
                                </a:rPr>
                                <m:t>0.05)</m:t>
                              </m:r>
                            </m:e>
                            <m:sup>
                              <m:r>
                                <a:rPr lang="es-ES" sz="1100" i="1">
                                  <a:solidFill>
                                    <a:schemeClr val="tx1"/>
                                  </a:solidFill>
                                  <a:latin typeface="Cambria Math" panose="02040503050406030204" pitchFamily="18" charset="0"/>
                                </a:rPr>
                                <m:t>2</m:t>
                              </m:r>
                            </m:sup>
                          </m:sSup>
                          <m:r>
                            <a:rPr lang="es-ES" sz="1100" i="1">
                              <a:solidFill>
                                <a:schemeClr val="tx1"/>
                              </a:solidFill>
                              <a:latin typeface="Cambria Math" panose="02040503050406030204" pitchFamily="18" charset="0"/>
                            </a:rPr>
                            <m:t>+</m:t>
                          </m:r>
                          <m:sSup>
                            <m:sSupPr>
                              <m:ctrlPr>
                                <a:rPr lang="es-ES" sz="1100" i="1">
                                  <a:solidFill>
                                    <a:schemeClr val="tx1"/>
                                  </a:solidFill>
                                  <a:latin typeface="Cambria Math" panose="02040503050406030204" pitchFamily="18" charset="0"/>
                                </a:rPr>
                              </m:ctrlPr>
                            </m:sSupPr>
                            <m:e>
                              <m:r>
                                <a:rPr lang="es-ES" sz="1100" i="1">
                                  <a:solidFill>
                                    <a:schemeClr val="tx1"/>
                                  </a:solidFill>
                                  <a:latin typeface="Cambria Math" panose="02040503050406030204" pitchFamily="18" charset="0"/>
                                </a:rPr>
                                <m:t>(1.96)</m:t>
                              </m:r>
                            </m:e>
                            <m:sup>
                              <m:r>
                                <a:rPr lang="es-ES" sz="1100" i="1">
                                  <a:solidFill>
                                    <a:schemeClr val="tx1"/>
                                  </a:solidFill>
                                  <a:latin typeface="Cambria Math" panose="02040503050406030204" pitchFamily="18" charset="0"/>
                                </a:rPr>
                                <m:t>2</m:t>
                              </m:r>
                            </m:sup>
                          </m:sSup>
                          <m:r>
                            <a:rPr lang="es-ES" sz="1100" i="1">
                              <a:solidFill>
                                <a:schemeClr val="tx1"/>
                              </a:solidFill>
                              <a:latin typeface="Cambria Math" panose="02040503050406030204" pitchFamily="18" charset="0"/>
                            </a:rPr>
                            <m:t>∗0.50∗0.50</m:t>
                          </m:r>
                        </m:den>
                      </m:f>
                    </m:oMath>
                  </m:oMathPara>
                </a14:m>
                <a:endParaRPr lang="es-ES" sz="1100" dirty="0">
                  <a:solidFill>
                    <a:schemeClr val="tx1"/>
                  </a:solidFill>
                </a:endParaRPr>
              </a:p>
              <a:p>
                <a:r>
                  <a:rPr lang="es-ES" sz="1100" dirty="0">
                    <a:solidFill>
                      <a:schemeClr val="tx1"/>
                    </a:solidFill>
                  </a:rPr>
                  <a:t> </a:t>
                </a:r>
              </a:p>
              <a:p>
                <a:pPr/>
                <a14:m>
                  <m:oMathPara xmlns:m="http://schemas.openxmlformats.org/officeDocument/2006/math">
                    <m:oMathParaPr>
                      <m:jc m:val="centerGroup"/>
                    </m:oMathParaPr>
                    <m:oMath xmlns:m="http://schemas.openxmlformats.org/officeDocument/2006/math">
                      <m:r>
                        <a:rPr lang="es-ES" sz="1100" i="1">
                          <a:solidFill>
                            <a:schemeClr val="tx1"/>
                          </a:solidFill>
                          <a:latin typeface="Cambria Math" panose="02040503050406030204" pitchFamily="18" charset="0"/>
                        </a:rPr>
                        <m:t>𝑁</m:t>
                      </m:r>
                      <m:r>
                        <a:rPr lang="es-ES" sz="1100" i="1">
                          <a:solidFill>
                            <a:schemeClr val="tx1"/>
                          </a:solidFill>
                          <a:latin typeface="Cambria Math" panose="02040503050406030204" pitchFamily="18" charset="0"/>
                        </a:rPr>
                        <m:t>=</m:t>
                      </m:r>
                      <m:f>
                        <m:fPr>
                          <m:ctrlPr>
                            <a:rPr lang="es-ES" sz="1100" i="1">
                              <a:solidFill>
                                <a:schemeClr val="tx1"/>
                              </a:solidFill>
                              <a:latin typeface="Cambria Math" panose="02040503050406030204" pitchFamily="18" charset="0"/>
                            </a:rPr>
                          </m:ctrlPr>
                        </m:fPr>
                        <m:num>
                          <m:sSup>
                            <m:sSupPr>
                              <m:ctrlPr>
                                <a:rPr lang="es-ES" sz="1100" i="1">
                                  <a:solidFill>
                                    <a:schemeClr val="tx1"/>
                                  </a:solidFill>
                                  <a:latin typeface="Cambria Math" panose="02040503050406030204" pitchFamily="18" charset="0"/>
                                </a:rPr>
                              </m:ctrlPr>
                            </m:sSupPr>
                            <m:e>
                              <m:r>
                                <a:rPr lang="es-ES" sz="1100" i="1">
                                  <a:solidFill>
                                    <a:schemeClr val="tx1"/>
                                  </a:solidFill>
                                  <a:latin typeface="Cambria Math" panose="02040503050406030204" pitchFamily="18" charset="0"/>
                                </a:rPr>
                                <m:t>(1.96)</m:t>
                              </m:r>
                            </m:e>
                            <m:sup>
                              <m:r>
                                <a:rPr lang="es-ES" sz="1100" i="1">
                                  <a:solidFill>
                                    <a:schemeClr val="tx1"/>
                                  </a:solidFill>
                                  <a:latin typeface="Cambria Math" panose="02040503050406030204" pitchFamily="18" charset="0"/>
                                </a:rPr>
                                <m:t>2</m:t>
                              </m:r>
                            </m:sup>
                          </m:sSup>
                          <m:r>
                            <a:rPr lang="es-ES" sz="1100" i="1">
                              <a:solidFill>
                                <a:schemeClr val="tx1"/>
                              </a:solidFill>
                              <a:latin typeface="Cambria Math" panose="02040503050406030204" pitchFamily="18" charset="0"/>
                            </a:rPr>
                            <m:t>∗1194∗0.50∗0.50</m:t>
                          </m:r>
                        </m:num>
                        <m:den>
                          <m:d>
                            <m:dPr>
                              <m:ctrlPr>
                                <a:rPr lang="es-ES" sz="1100" i="1">
                                  <a:solidFill>
                                    <a:schemeClr val="tx1"/>
                                  </a:solidFill>
                                  <a:latin typeface="Cambria Math" panose="02040503050406030204" pitchFamily="18" charset="0"/>
                                </a:rPr>
                              </m:ctrlPr>
                            </m:dPr>
                            <m:e>
                              <m:r>
                                <a:rPr lang="es-ES" sz="1100" i="1">
                                  <a:solidFill>
                                    <a:schemeClr val="tx1"/>
                                  </a:solidFill>
                                  <a:latin typeface="Cambria Math" panose="02040503050406030204" pitchFamily="18" charset="0"/>
                                </a:rPr>
                                <m:t>1194−1</m:t>
                              </m:r>
                            </m:e>
                          </m:d>
                          <m:sSup>
                            <m:sSupPr>
                              <m:ctrlPr>
                                <a:rPr lang="es-ES" sz="1100" i="1">
                                  <a:solidFill>
                                    <a:schemeClr val="tx1"/>
                                  </a:solidFill>
                                  <a:latin typeface="Cambria Math" panose="02040503050406030204" pitchFamily="18" charset="0"/>
                                </a:rPr>
                              </m:ctrlPr>
                            </m:sSupPr>
                            <m:e>
                              <m:r>
                                <a:rPr lang="es-ES" sz="1100" i="1">
                                  <a:solidFill>
                                    <a:schemeClr val="tx1"/>
                                  </a:solidFill>
                                  <a:latin typeface="Cambria Math" panose="02040503050406030204" pitchFamily="18" charset="0"/>
                                </a:rPr>
                                <m:t>0.05</m:t>
                              </m:r>
                            </m:e>
                            <m:sup>
                              <m:r>
                                <a:rPr lang="es-ES" sz="1100" i="1">
                                  <a:solidFill>
                                    <a:schemeClr val="tx1"/>
                                  </a:solidFill>
                                  <a:latin typeface="Cambria Math" panose="02040503050406030204" pitchFamily="18" charset="0"/>
                                </a:rPr>
                                <m:t>2</m:t>
                              </m:r>
                            </m:sup>
                          </m:sSup>
                          <m:r>
                            <a:rPr lang="es-ES" sz="1100" i="1">
                              <a:solidFill>
                                <a:schemeClr val="tx1"/>
                              </a:solidFill>
                              <a:latin typeface="Cambria Math" panose="02040503050406030204" pitchFamily="18" charset="0"/>
                            </a:rPr>
                            <m:t>+</m:t>
                          </m:r>
                          <m:sSup>
                            <m:sSupPr>
                              <m:ctrlPr>
                                <a:rPr lang="es-ES" sz="1100" i="1">
                                  <a:solidFill>
                                    <a:schemeClr val="tx1"/>
                                  </a:solidFill>
                                  <a:latin typeface="Cambria Math" panose="02040503050406030204" pitchFamily="18" charset="0"/>
                                </a:rPr>
                              </m:ctrlPr>
                            </m:sSupPr>
                            <m:e>
                              <m:r>
                                <a:rPr lang="es-ES" sz="1100" i="1">
                                  <a:solidFill>
                                    <a:schemeClr val="tx1"/>
                                  </a:solidFill>
                                  <a:latin typeface="Cambria Math" panose="02040503050406030204" pitchFamily="18" charset="0"/>
                                </a:rPr>
                                <m:t>1.96</m:t>
                              </m:r>
                            </m:e>
                            <m:sup>
                              <m:r>
                                <a:rPr lang="es-ES" sz="1100" i="1">
                                  <a:solidFill>
                                    <a:schemeClr val="tx1"/>
                                  </a:solidFill>
                                  <a:latin typeface="Cambria Math" panose="02040503050406030204" pitchFamily="18" charset="0"/>
                                </a:rPr>
                                <m:t>2</m:t>
                              </m:r>
                            </m:sup>
                          </m:sSup>
                          <m:r>
                            <a:rPr lang="es-ES" sz="1100" i="1">
                              <a:solidFill>
                                <a:schemeClr val="tx1"/>
                              </a:solidFill>
                              <a:latin typeface="Cambria Math" panose="02040503050406030204" pitchFamily="18" charset="0"/>
                            </a:rPr>
                            <m:t>∗0.50∗0.50</m:t>
                          </m:r>
                        </m:den>
                      </m:f>
                    </m:oMath>
                  </m:oMathPara>
                </a14:m>
                <a:endParaRPr lang="es-ES" sz="1100" dirty="0">
                  <a:solidFill>
                    <a:schemeClr val="tx1"/>
                  </a:solidFill>
                </a:endParaRPr>
              </a:p>
              <a:p>
                <a:endParaRPr lang="es-ES" sz="1100" dirty="0">
                  <a:solidFill>
                    <a:schemeClr val="tx1"/>
                  </a:solidFill>
                </a:endParaRPr>
              </a:p>
              <a:p>
                <a:pPr algn="ctr"/>
                <a14:m>
                  <m:oMathPara xmlns:m="http://schemas.openxmlformats.org/officeDocument/2006/math">
                    <m:oMathParaPr>
                      <m:jc m:val="centerGroup"/>
                    </m:oMathParaPr>
                    <m:oMath xmlns:m="http://schemas.openxmlformats.org/officeDocument/2006/math">
                      <m:r>
                        <a:rPr lang="es-ES" sz="1100" i="1">
                          <a:solidFill>
                            <a:schemeClr val="tx1"/>
                          </a:solidFill>
                          <a:latin typeface="Cambria Math" panose="02040503050406030204" pitchFamily="18" charset="0"/>
                        </a:rPr>
                        <m:t>𝑁</m:t>
                      </m:r>
                      <m:r>
                        <a:rPr lang="es-ES" sz="1100" i="1">
                          <a:solidFill>
                            <a:schemeClr val="tx1"/>
                          </a:solidFill>
                          <a:latin typeface="Cambria Math" panose="02040503050406030204" pitchFamily="18" charset="0"/>
                        </a:rPr>
                        <m:t>=</m:t>
                      </m:r>
                      <m:f>
                        <m:fPr>
                          <m:ctrlPr>
                            <a:rPr lang="es-ES" sz="1100" i="1">
                              <a:solidFill>
                                <a:schemeClr val="tx1"/>
                              </a:solidFill>
                              <a:latin typeface="Cambria Math" panose="02040503050406030204" pitchFamily="18" charset="0"/>
                            </a:rPr>
                          </m:ctrlPr>
                        </m:fPr>
                        <m:num>
                          <m:r>
                            <a:rPr lang="es-ES" sz="1100" i="1">
                              <a:solidFill>
                                <a:schemeClr val="tx1"/>
                              </a:solidFill>
                              <a:latin typeface="Cambria Math" panose="02040503050406030204" pitchFamily="18" charset="0"/>
                            </a:rPr>
                            <m:t>1146.7176</m:t>
                          </m:r>
                        </m:num>
                        <m:den>
                          <m:r>
                            <a:rPr lang="es-ES" sz="1100" i="1">
                              <a:solidFill>
                                <a:schemeClr val="tx1"/>
                              </a:solidFill>
                              <a:latin typeface="Cambria Math" panose="02040503050406030204" pitchFamily="18" charset="0"/>
                            </a:rPr>
                            <m:t>3.9429</m:t>
                          </m:r>
                        </m:den>
                      </m:f>
                    </m:oMath>
                  </m:oMathPara>
                </a14:m>
                <a:endParaRPr lang="es-ES" sz="1100" dirty="0">
                  <a:solidFill>
                    <a:schemeClr val="tx1"/>
                  </a:solidFill>
                </a:endParaRPr>
              </a:p>
              <a:p>
                <a:pPr algn="ctr"/>
                <a:endParaRPr lang="es-ES" sz="1100" dirty="0">
                  <a:solidFill>
                    <a:schemeClr val="tx1"/>
                  </a:solidFill>
                </a:endParaRPr>
              </a:p>
              <a:p>
                <a:pPr/>
                <a14:m>
                  <m:oMathPara xmlns:m="http://schemas.openxmlformats.org/officeDocument/2006/math">
                    <m:oMathParaPr>
                      <m:jc m:val="centerGroup"/>
                    </m:oMathParaPr>
                    <m:oMath xmlns:m="http://schemas.openxmlformats.org/officeDocument/2006/math">
                      <m:r>
                        <a:rPr lang="es-ES" sz="1100" b="1" i="1">
                          <a:solidFill>
                            <a:schemeClr val="tx1"/>
                          </a:solidFill>
                          <a:latin typeface="Cambria Math" panose="02040503050406030204" pitchFamily="18" charset="0"/>
                        </a:rPr>
                        <m:t>𝑵</m:t>
                      </m:r>
                      <m:r>
                        <a:rPr lang="es-ES" sz="1100" b="1" i="1">
                          <a:solidFill>
                            <a:schemeClr val="tx1"/>
                          </a:solidFill>
                          <a:latin typeface="Cambria Math" panose="02040503050406030204" pitchFamily="18" charset="0"/>
                        </a:rPr>
                        <m:t>=</m:t>
                      </m:r>
                      <m:r>
                        <a:rPr lang="es-ES" sz="1100" b="1" i="1">
                          <a:solidFill>
                            <a:schemeClr val="tx1"/>
                          </a:solidFill>
                          <a:latin typeface="Cambria Math" panose="02040503050406030204" pitchFamily="18" charset="0"/>
                        </a:rPr>
                        <m:t>𝟐𝟗𝟏</m:t>
                      </m:r>
                    </m:oMath>
                  </m:oMathPara>
                </a14:m>
                <a:endParaRPr lang="es-ES" sz="1100" dirty="0">
                  <a:solidFill>
                    <a:schemeClr val="tx1"/>
                  </a:solidFill>
                </a:endParaRPr>
              </a:p>
              <a:p>
                <a:endParaRPr lang="es-EC" sz="1200" dirty="0">
                  <a:solidFill>
                    <a:schemeClr val="tx1"/>
                  </a:solidFill>
                  <a:latin typeface="+mj-lt"/>
                </a:endParaRPr>
              </a:p>
            </p:txBody>
          </p:sp>
        </mc:Choice>
        <mc:Fallback xmlns="">
          <p:sp>
            <p:nvSpPr>
              <p:cNvPr id="18" name="17 Redondear rectángulo de esquina diagonal"/>
              <p:cNvSpPr>
                <a:spLocks noRot="1" noChangeAspect="1" noMove="1" noResize="1" noEditPoints="1" noAdjustHandles="1" noChangeArrowheads="1" noChangeShapeType="1" noTextEdit="1"/>
              </p:cNvSpPr>
              <p:nvPr/>
            </p:nvSpPr>
            <p:spPr>
              <a:xfrm>
                <a:off x="5742855" y="2745155"/>
                <a:ext cx="3231928" cy="2484045"/>
              </a:xfrm>
              <a:prstGeom prst="round2DiagRect">
                <a:avLst/>
              </a:prstGeom>
              <a:blipFill>
                <a:blip r:embed="rId3"/>
                <a:stretch>
                  <a:fillRect/>
                </a:stretch>
              </a:blipFill>
              <a:effectLst>
                <a:glow rad="139700">
                  <a:schemeClr val="accent2">
                    <a:satMod val="175000"/>
                    <a:alpha val="40000"/>
                  </a:schemeClr>
                </a:glow>
              </a:effectLst>
            </p:spPr>
            <p:txBody>
              <a:bodyPr/>
              <a:lstStyle/>
              <a:p>
                <a:r>
                  <a:rPr lang="es-ES">
                    <a:noFill/>
                  </a:rPr>
                  <a:t> </a:t>
                </a:r>
              </a:p>
            </p:txBody>
          </p:sp>
        </mc:Fallback>
      </mc:AlternateContent>
      <p:pic>
        <p:nvPicPr>
          <p:cNvPr id="9" name="Picture 4" descr="Gifs ANimados Flechas (1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78336" y="1943398"/>
            <a:ext cx="409575" cy="385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fs ANimados Flechas (1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103516" y="1851094"/>
            <a:ext cx="409575" cy="4122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ifs ANimados Flechas (1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64507" y="1815472"/>
            <a:ext cx="409575" cy="483480"/>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4838" y="5517232"/>
            <a:ext cx="1495142" cy="1340768"/>
          </a:xfrm>
          <a:prstGeom prst="ellipse">
            <a:avLst/>
          </a:prstGeom>
          <a:ln>
            <a:noFill/>
          </a:ln>
          <a:effectLst>
            <a:softEdge rad="112500"/>
          </a:effectLst>
        </p:spPr>
      </p:pic>
      <p:sp>
        <p:nvSpPr>
          <p:cNvPr id="15" name="1 Título">
            <a:extLst>
              <a:ext uri="{FF2B5EF4-FFF2-40B4-BE49-F238E27FC236}">
                <a16:creationId xmlns:a16="http://schemas.microsoft.com/office/drawing/2014/main" id="{618F3A54-2681-4A22-A147-70DA16BF8DAE}"/>
              </a:ext>
            </a:extLst>
          </p:cNvPr>
          <p:cNvSpPr>
            <a:spLocks noGrp="1"/>
          </p:cNvSpPr>
          <p:nvPr>
            <p:ph type="title"/>
          </p:nvPr>
        </p:nvSpPr>
        <p:spPr>
          <a:xfrm>
            <a:off x="2113217" y="143273"/>
            <a:ext cx="5112568" cy="504056"/>
          </a:xfrm>
          <a:solidFill>
            <a:schemeClr val="bg2">
              <a:lumMod val="20000"/>
              <a:lumOff val="80000"/>
            </a:schemeClr>
          </a:solidFill>
        </p:spPr>
        <p:txBody>
          <a:bodyPr/>
          <a:lstStyle/>
          <a:p>
            <a:r>
              <a:rPr lang="es-EC" sz="2800" b="1" dirty="0"/>
              <a:t>CÁLCULO DE LA MUESTRA</a:t>
            </a:r>
            <a:endParaRPr lang="es-EC" dirty="0"/>
          </a:p>
        </p:txBody>
      </p:sp>
      <p:pic>
        <p:nvPicPr>
          <p:cNvPr id="13" name="Picture 8" descr="Resultado de imagen para espe">
            <a:extLst>
              <a:ext uri="{FF2B5EF4-FFF2-40B4-BE49-F238E27FC236}">
                <a16:creationId xmlns:a16="http://schemas.microsoft.com/office/drawing/2014/main" id="{8285F8E1-5A49-4A69-9DCA-B874B2E901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4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9" y="48575"/>
            <a:ext cx="5184575" cy="788137"/>
          </a:xfrm>
          <a:solidFill>
            <a:schemeClr val="bg2">
              <a:lumMod val="20000"/>
              <a:lumOff val="80000"/>
            </a:schemeClr>
          </a:solidFill>
        </p:spPr>
        <p:txBody>
          <a:bodyPr>
            <a:normAutofit fontScale="90000"/>
          </a:bodyPr>
          <a:lstStyle/>
          <a:p>
            <a:r>
              <a:rPr lang="es-EC" sz="2400" b="1" dirty="0"/>
              <a:t>MATRIZ DE OPERACIONALIZACIÓN DE VARIABLES</a:t>
            </a:r>
            <a:endParaRPr lang="es-EC" sz="2400" dirty="0"/>
          </a:p>
        </p:txBody>
      </p:sp>
      <p:graphicFrame>
        <p:nvGraphicFramePr>
          <p:cNvPr id="6" name="Tabla 5">
            <a:extLst>
              <a:ext uri="{FF2B5EF4-FFF2-40B4-BE49-F238E27FC236}">
                <a16:creationId xmlns:a16="http://schemas.microsoft.com/office/drawing/2014/main" id="{68EF875D-FF40-4735-AD35-6F9B1EA198F1}"/>
              </a:ext>
            </a:extLst>
          </p:cNvPr>
          <p:cNvGraphicFramePr>
            <a:graphicFrameLocks noGrp="1"/>
          </p:cNvGraphicFramePr>
          <p:nvPr>
            <p:extLst>
              <p:ext uri="{D42A27DB-BD31-4B8C-83A1-F6EECF244321}">
                <p14:modId xmlns:p14="http://schemas.microsoft.com/office/powerpoint/2010/main" val="2994771656"/>
              </p:ext>
            </p:extLst>
          </p:nvPr>
        </p:nvGraphicFramePr>
        <p:xfrm>
          <a:off x="35496" y="1124744"/>
          <a:ext cx="9155484" cy="3888431"/>
        </p:xfrm>
        <a:graphic>
          <a:graphicData uri="http://schemas.openxmlformats.org/drawingml/2006/table">
            <a:tbl>
              <a:tblPr firstRow="1" firstCol="1" bandRow="1">
                <a:tableStyleId>{21E4AEA4-8DFA-4A89-87EB-49C32662AFE0}</a:tableStyleId>
              </a:tblPr>
              <a:tblGrid>
                <a:gridCol w="371748">
                  <a:extLst>
                    <a:ext uri="{9D8B030D-6E8A-4147-A177-3AD203B41FA5}">
                      <a16:colId xmlns:a16="http://schemas.microsoft.com/office/drawing/2014/main" val="3043499572"/>
                    </a:ext>
                  </a:extLst>
                </a:gridCol>
                <a:gridCol w="938221">
                  <a:extLst>
                    <a:ext uri="{9D8B030D-6E8A-4147-A177-3AD203B41FA5}">
                      <a16:colId xmlns:a16="http://schemas.microsoft.com/office/drawing/2014/main" val="198885160"/>
                    </a:ext>
                  </a:extLst>
                </a:gridCol>
                <a:gridCol w="521814">
                  <a:extLst>
                    <a:ext uri="{9D8B030D-6E8A-4147-A177-3AD203B41FA5}">
                      <a16:colId xmlns:a16="http://schemas.microsoft.com/office/drawing/2014/main" val="1372826752"/>
                    </a:ext>
                  </a:extLst>
                </a:gridCol>
                <a:gridCol w="1460839">
                  <a:extLst>
                    <a:ext uri="{9D8B030D-6E8A-4147-A177-3AD203B41FA5}">
                      <a16:colId xmlns:a16="http://schemas.microsoft.com/office/drawing/2014/main" val="3353169096"/>
                    </a:ext>
                  </a:extLst>
                </a:gridCol>
                <a:gridCol w="623143">
                  <a:extLst>
                    <a:ext uri="{9D8B030D-6E8A-4147-A177-3AD203B41FA5}">
                      <a16:colId xmlns:a16="http://schemas.microsoft.com/office/drawing/2014/main" val="3439025790"/>
                    </a:ext>
                  </a:extLst>
                </a:gridCol>
                <a:gridCol w="4431620">
                  <a:extLst>
                    <a:ext uri="{9D8B030D-6E8A-4147-A177-3AD203B41FA5}">
                      <a16:colId xmlns:a16="http://schemas.microsoft.com/office/drawing/2014/main" val="3967815455"/>
                    </a:ext>
                  </a:extLst>
                </a:gridCol>
                <a:gridCol w="808099">
                  <a:extLst>
                    <a:ext uri="{9D8B030D-6E8A-4147-A177-3AD203B41FA5}">
                      <a16:colId xmlns:a16="http://schemas.microsoft.com/office/drawing/2014/main" val="1598463566"/>
                    </a:ext>
                  </a:extLst>
                </a:gridCol>
              </a:tblGrid>
              <a:tr h="811729">
                <a:tc gridSpan="2">
                  <a:txBody>
                    <a:bodyPr/>
                    <a:lstStyle/>
                    <a:p>
                      <a:pPr algn="ctr" rtl="0" fontAlgn="ctr"/>
                      <a:r>
                        <a:rPr lang="es-ES" sz="1200" u="none" strike="noStrike" dirty="0">
                          <a:effectLst/>
                        </a:rPr>
                        <a:t>Dimensión</a:t>
                      </a:r>
                      <a:endParaRPr lang="es-ES" sz="1200" b="1" i="0" u="none" strike="noStrike" dirty="0">
                        <a:solidFill>
                          <a:srgbClr val="FFFFFF"/>
                        </a:solidFill>
                        <a:effectLst/>
                        <a:latin typeface="Arial" panose="020B0604020202020204" pitchFamily="34" charset="0"/>
                      </a:endParaRPr>
                    </a:p>
                  </a:txBody>
                  <a:tcPr marL="9185" marR="9185" marT="9185" marB="0" anchor="ctr"/>
                </a:tc>
                <a:tc hMerge="1">
                  <a:txBody>
                    <a:bodyPr/>
                    <a:lstStyle/>
                    <a:p>
                      <a:endParaRPr lang="es-ES"/>
                    </a:p>
                  </a:txBody>
                  <a:tcPr/>
                </a:tc>
                <a:tc gridSpan="2">
                  <a:txBody>
                    <a:bodyPr/>
                    <a:lstStyle/>
                    <a:p>
                      <a:pPr algn="ctr" rtl="0" fontAlgn="ctr"/>
                      <a:r>
                        <a:rPr lang="es-ES" sz="1200" u="none" strike="noStrike" dirty="0">
                          <a:effectLst/>
                        </a:rPr>
                        <a:t>Variable</a:t>
                      </a:r>
                      <a:endParaRPr lang="es-ES" sz="1200" b="1" i="0" u="none" strike="noStrike" dirty="0">
                        <a:solidFill>
                          <a:srgbClr val="FFFFFF"/>
                        </a:solidFill>
                        <a:effectLst/>
                        <a:latin typeface="Arial" panose="020B0604020202020204" pitchFamily="34" charset="0"/>
                      </a:endParaRPr>
                    </a:p>
                  </a:txBody>
                  <a:tcPr marL="9185" marR="9185" marT="9185" marB="0" anchor="ctr"/>
                </a:tc>
                <a:tc hMerge="1">
                  <a:txBody>
                    <a:bodyPr/>
                    <a:lstStyle/>
                    <a:p>
                      <a:endParaRPr lang="es-ES"/>
                    </a:p>
                  </a:txBody>
                  <a:tcPr/>
                </a:tc>
                <a:tc gridSpan="2">
                  <a:txBody>
                    <a:bodyPr/>
                    <a:lstStyle/>
                    <a:p>
                      <a:pPr algn="ctr" rtl="0" fontAlgn="ctr"/>
                      <a:r>
                        <a:rPr lang="es-ES" sz="1200" u="none" strike="noStrike" dirty="0">
                          <a:effectLst/>
                        </a:rPr>
                        <a:t>Ítems</a:t>
                      </a:r>
                      <a:endParaRPr lang="es-ES" sz="1200" b="1" i="0" u="none" strike="noStrike" dirty="0">
                        <a:solidFill>
                          <a:srgbClr val="FFFFFF"/>
                        </a:solidFill>
                        <a:effectLst/>
                        <a:latin typeface="Arial" panose="020B0604020202020204" pitchFamily="34" charset="0"/>
                      </a:endParaRPr>
                    </a:p>
                  </a:txBody>
                  <a:tcPr marL="9185" marR="9185" marT="9185" marB="0" anchor="ctr"/>
                </a:tc>
                <a:tc hMerge="1">
                  <a:txBody>
                    <a:bodyPr/>
                    <a:lstStyle/>
                    <a:p>
                      <a:endParaRPr lang="es-ES"/>
                    </a:p>
                  </a:txBody>
                  <a:tcPr/>
                </a:tc>
                <a:tc>
                  <a:txBody>
                    <a:bodyPr/>
                    <a:lstStyle/>
                    <a:p>
                      <a:pPr algn="ctr" rtl="0" fontAlgn="ctr"/>
                      <a:r>
                        <a:rPr lang="es-ES" sz="1200" u="none" strike="noStrike" dirty="0">
                          <a:effectLst/>
                        </a:rPr>
                        <a:t>Técnica o instrumento</a:t>
                      </a:r>
                      <a:endParaRPr lang="es-ES" sz="1200" b="1" i="0" u="none" strike="noStrike" dirty="0">
                        <a:solidFill>
                          <a:srgbClr val="FFFFFF"/>
                        </a:solidFill>
                        <a:effectLst/>
                        <a:latin typeface="Arial" panose="020B0604020202020204" pitchFamily="34" charset="0"/>
                      </a:endParaRPr>
                    </a:p>
                  </a:txBody>
                  <a:tcPr marL="9185" marR="9185" marT="9185" marB="0" anchor="ctr"/>
                </a:tc>
                <a:extLst>
                  <a:ext uri="{0D108BD9-81ED-4DB2-BD59-A6C34878D82A}">
                    <a16:rowId xmlns:a16="http://schemas.microsoft.com/office/drawing/2014/main" val="968904501"/>
                  </a:ext>
                </a:extLst>
              </a:tr>
              <a:tr h="410898">
                <a:tc rowSpan="7">
                  <a:txBody>
                    <a:bodyPr/>
                    <a:lstStyle/>
                    <a:p>
                      <a:pPr algn="ctr" rtl="0" fontAlgn="ctr"/>
                      <a:r>
                        <a:rPr lang="es-ES" sz="1200" u="none" strike="noStrike">
                          <a:effectLst/>
                        </a:rPr>
                        <a:t>1</a:t>
                      </a:r>
                      <a:endParaRPr lang="es-ES" sz="1200" b="1" i="0" u="none" strike="noStrike">
                        <a:solidFill>
                          <a:srgbClr val="FFFFFF"/>
                        </a:solidFill>
                        <a:effectLst/>
                        <a:latin typeface="Arial" panose="020B0604020202020204" pitchFamily="34" charset="0"/>
                      </a:endParaRPr>
                    </a:p>
                  </a:txBody>
                  <a:tcPr marL="9185" marR="9185" marT="9185" marB="0" anchor="ctr"/>
                </a:tc>
                <a:tc rowSpan="7">
                  <a:txBody>
                    <a:bodyPr/>
                    <a:lstStyle/>
                    <a:p>
                      <a:pPr algn="ctr" rtl="0" fontAlgn="ctr"/>
                      <a:r>
                        <a:rPr lang="es-ES" sz="1200" u="none" strike="noStrike" dirty="0">
                          <a:effectLst/>
                        </a:rPr>
                        <a:t>Factores motivacionales </a:t>
                      </a:r>
                      <a:endParaRPr lang="es-ES" sz="1200" b="0" i="0" u="none" strike="noStrike" dirty="0">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1.1</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Situación profesional</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1.1.1</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¿Qué estudios ha podido completar?</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ctr" rtl="0" fontAlgn="ctr"/>
                      <a:r>
                        <a:rPr lang="es-ES" sz="1200" u="none" strike="noStrike">
                          <a:effectLst/>
                        </a:rPr>
                        <a:t>Encuesta</a:t>
                      </a:r>
                      <a:endParaRPr lang="es-ES" sz="1200" b="0" i="0" u="none" strike="noStrike">
                        <a:solidFill>
                          <a:srgbClr val="000000"/>
                        </a:solidFill>
                        <a:effectLst/>
                        <a:latin typeface="Arial" panose="020B0604020202020204" pitchFamily="34" charset="0"/>
                      </a:endParaRPr>
                    </a:p>
                  </a:txBody>
                  <a:tcPr marL="9185" marR="9185" marT="9185" marB="0" anchor="ctr"/>
                </a:tc>
                <a:extLst>
                  <a:ext uri="{0D108BD9-81ED-4DB2-BD59-A6C34878D82A}">
                    <a16:rowId xmlns:a16="http://schemas.microsoft.com/office/drawing/2014/main" val="81452670"/>
                  </a:ext>
                </a:extLst>
              </a:tr>
              <a:tr h="611314">
                <a:tc vMerge="1">
                  <a:txBody>
                    <a:bodyPr/>
                    <a:lstStyle/>
                    <a:p>
                      <a:endParaRPr lang="es-ES"/>
                    </a:p>
                  </a:txBody>
                  <a:tcPr/>
                </a:tc>
                <a:tc vMerge="1">
                  <a:txBody>
                    <a:bodyPr/>
                    <a:lstStyle/>
                    <a:p>
                      <a:endParaRPr lang="es-ES"/>
                    </a:p>
                  </a:txBody>
                  <a:tcPr/>
                </a:tc>
                <a:tc>
                  <a:txBody>
                    <a:bodyPr/>
                    <a:lstStyle/>
                    <a:p>
                      <a:pPr algn="just" rtl="0" fontAlgn="ctr"/>
                      <a:r>
                        <a:rPr lang="es-ES" sz="1200" u="none" strike="noStrike" dirty="0">
                          <a:effectLst/>
                        </a:rPr>
                        <a:t>1.2</a:t>
                      </a:r>
                      <a:endParaRPr lang="es-ES" sz="1200" b="0" i="0" u="none" strike="noStrike" dirty="0">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Capacitación y desarrollo</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just" rtl="0" fontAlgn="ctr"/>
                      <a:r>
                        <a:rPr lang="es-ES" sz="1200" u="none" strike="noStrike">
                          <a:effectLst/>
                        </a:rPr>
                        <a:t>1.2.1</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just" rtl="0" fontAlgn="ctr"/>
                      <a:r>
                        <a:rPr lang="es-ES" sz="1200" u="none" strike="noStrike" dirty="0">
                          <a:effectLst/>
                        </a:rPr>
                        <a:t>¿La organización brinda programas de capacitación pertinentes?</a:t>
                      </a:r>
                      <a:endParaRPr lang="es-ES" sz="1200" b="0" i="0" u="none" strike="noStrike" dirty="0">
                        <a:solidFill>
                          <a:srgbClr val="000000"/>
                        </a:solidFill>
                        <a:effectLst/>
                        <a:latin typeface="Arial" panose="020B0604020202020204" pitchFamily="34" charset="0"/>
                      </a:endParaRPr>
                    </a:p>
                  </a:txBody>
                  <a:tcPr marL="9185" marR="9185" marT="9185" marB="0" anchor="ctr"/>
                </a:tc>
                <a:tc>
                  <a:txBody>
                    <a:bodyPr/>
                    <a:lstStyle/>
                    <a:p>
                      <a:pPr algn="ctr" rtl="0" fontAlgn="ctr"/>
                      <a:r>
                        <a:rPr lang="es-ES" sz="1200" u="none" strike="noStrike">
                          <a:effectLst/>
                        </a:rPr>
                        <a:t>Encuesta</a:t>
                      </a:r>
                      <a:endParaRPr lang="es-ES" sz="1200" b="0" i="0" u="none" strike="noStrike">
                        <a:solidFill>
                          <a:srgbClr val="000000"/>
                        </a:solidFill>
                        <a:effectLst/>
                        <a:latin typeface="Arial" panose="020B0604020202020204" pitchFamily="34" charset="0"/>
                      </a:endParaRPr>
                    </a:p>
                  </a:txBody>
                  <a:tcPr marL="9185" marR="9185" marT="9185" marB="0" anchor="ctr"/>
                </a:tc>
                <a:extLst>
                  <a:ext uri="{0D108BD9-81ED-4DB2-BD59-A6C34878D82A}">
                    <a16:rowId xmlns:a16="http://schemas.microsoft.com/office/drawing/2014/main" val="2731324932"/>
                  </a:ext>
                </a:extLst>
              </a:tr>
              <a:tr h="410898">
                <a:tc vMerge="1">
                  <a:txBody>
                    <a:bodyPr/>
                    <a:lstStyle/>
                    <a:p>
                      <a:endParaRPr lang="es-ES"/>
                    </a:p>
                  </a:txBody>
                  <a:tcPr/>
                </a:tc>
                <a:tc vMerge="1">
                  <a:txBody>
                    <a:bodyPr/>
                    <a:lstStyle/>
                    <a:p>
                      <a:endParaRPr lang="es-ES"/>
                    </a:p>
                  </a:txBody>
                  <a:tcPr/>
                </a:tc>
                <a:tc rowSpan="3">
                  <a:txBody>
                    <a:bodyPr/>
                    <a:lstStyle/>
                    <a:p>
                      <a:pPr algn="just" rtl="0" fontAlgn="ctr"/>
                      <a:r>
                        <a:rPr lang="es-ES" sz="1200" u="none" strike="noStrike" dirty="0">
                          <a:effectLst/>
                        </a:rPr>
                        <a:t>1.3</a:t>
                      </a:r>
                      <a:endParaRPr lang="es-ES" sz="1200" b="0" i="0" u="none" strike="noStrike" dirty="0">
                        <a:solidFill>
                          <a:srgbClr val="000000"/>
                        </a:solidFill>
                        <a:effectLst/>
                        <a:latin typeface="Arial" panose="020B0604020202020204" pitchFamily="34" charset="0"/>
                      </a:endParaRPr>
                    </a:p>
                  </a:txBody>
                  <a:tcPr marL="9185" marR="9185" marT="9185" marB="0" anchor="ctr"/>
                </a:tc>
                <a:tc rowSpan="3">
                  <a:txBody>
                    <a:bodyPr/>
                    <a:lstStyle/>
                    <a:p>
                      <a:pPr algn="l" rtl="0" fontAlgn="ctr"/>
                      <a:r>
                        <a:rPr lang="es-ES" sz="1200" u="none" strike="noStrike" dirty="0">
                          <a:effectLst/>
                        </a:rPr>
                        <a:t>Reconocimiento propio</a:t>
                      </a:r>
                      <a:endParaRPr lang="es-ES" sz="1200" b="0" i="0" u="none" strike="noStrike" dirty="0">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1.3.1</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dirty="0">
                          <a:effectLst/>
                        </a:rPr>
                        <a:t>¿Le gusta el trabajo que desempeña? </a:t>
                      </a:r>
                      <a:endParaRPr lang="es-ES" sz="1200" b="0" i="0" u="none" strike="noStrike" dirty="0">
                        <a:solidFill>
                          <a:srgbClr val="000000"/>
                        </a:solidFill>
                        <a:effectLst/>
                        <a:latin typeface="Arial" panose="020B0604020202020204" pitchFamily="34" charset="0"/>
                      </a:endParaRPr>
                    </a:p>
                  </a:txBody>
                  <a:tcPr marL="9185" marR="9185" marT="9185" marB="0" anchor="ctr"/>
                </a:tc>
                <a:tc rowSpan="3">
                  <a:txBody>
                    <a:bodyPr/>
                    <a:lstStyle/>
                    <a:p>
                      <a:pPr algn="ctr" rtl="0" fontAlgn="ctr"/>
                      <a:r>
                        <a:rPr lang="es-ES" sz="1200" u="none" strike="noStrike" dirty="0">
                          <a:effectLst/>
                        </a:rPr>
                        <a:t>Encuesta</a:t>
                      </a:r>
                      <a:endParaRPr lang="es-ES" sz="1200" b="0" i="0" u="none" strike="noStrike" dirty="0">
                        <a:solidFill>
                          <a:srgbClr val="000000"/>
                        </a:solidFill>
                        <a:effectLst/>
                        <a:latin typeface="Arial" panose="020B0604020202020204" pitchFamily="34" charset="0"/>
                      </a:endParaRPr>
                    </a:p>
                  </a:txBody>
                  <a:tcPr marL="9185" marR="9185" marT="9185" marB="0" anchor="ctr"/>
                </a:tc>
                <a:extLst>
                  <a:ext uri="{0D108BD9-81ED-4DB2-BD59-A6C34878D82A}">
                    <a16:rowId xmlns:a16="http://schemas.microsoft.com/office/drawing/2014/main" val="2126912182"/>
                  </a:ext>
                </a:extLst>
              </a:tr>
              <a:tr h="41089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1200" u="none" strike="noStrike">
                          <a:effectLst/>
                        </a:rPr>
                        <a:t>1.3.2</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dirty="0">
                          <a:effectLst/>
                        </a:rPr>
                        <a:t>¿Cree que su trabajo podría ser de calidad?</a:t>
                      </a:r>
                      <a:endParaRPr lang="es-ES" sz="1200" b="0" i="0" u="none" strike="noStrike" dirty="0">
                        <a:solidFill>
                          <a:srgbClr val="000000"/>
                        </a:solidFill>
                        <a:effectLst/>
                        <a:latin typeface="Arial" panose="020B0604020202020204" pitchFamily="34" charset="0"/>
                      </a:endParaRPr>
                    </a:p>
                  </a:txBody>
                  <a:tcPr marL="9185" marR="9185" marT="9185" marB="0" anchor="ctr"/>
                </a:tc>
                <a:tc vMerge="1">
                  <a:txBody>
                    <a:bodyPr/>
                    <a:lstStyle/>
                    <a:p>
                      <a:endParaRPr lang="es-ES"/>
                    </a:p>
                  </a:txBody>
                  <a:tcPr/>
                </a:tc>
                <a:extLst>
                  <a:ext uri="{0D108BD9-81ED-4DB2-BD59-A6C34878D82A}">
                    <a16:rowId xmlns:a16="http://schemas.microsoft.com/office/drawing/2014/main" val="1161303597"/>
                  </a:ext>
                </a:extLst>
              </a:tr>
              <a:tr h="41089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1200" u="none" strike="noStrike">
                          <a:effectLst/>
                        </a:rPr>
                        <a:t>1.3.3</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dirty="0">
                          <a:effectLst/>
                        </a:rPr>
                        <a:t>¿Qué necesita para hacer mejor su trabajo?</a:t>
                      </a:r>
                      <a:endParaRPr lang="es-ES" sz="1200" b="0" i="0" u="none" strike="noStrike" dirty="0">
                        <a:solidFill>
                          <a:srgbClr val="000000"/>
                        </a:solidFill>
                        <a:effectLst/>
                        <a:latin typeface="Arial" panose="020B0604020202020204" pitchFamily="34" charset="0"/>
                      </a:endParaRPr>
                    </a:p>
                  </a:txBody>
                  <a:tcPr marL="9185" marR="9185" marT="9185" marB="0" anchor="ctr"/>
                </a:tc>
                <a:tc vMerge="1">
                  <a:txBody>
                    <a:bodyPr/>
                    <a:lstStyle/>
                    <a:p>
                      <a:endParaRPr lang="es-ES"/>
                    </a:p>
                  </a:txBody>
                  <a:tcPr/>
                </a:tc>
                <a:extLst>
                  <a:ext uri="{0D108BD9-81ED-4DB2-BD59-A6C34878D82A}">
                    <a16:rowId xmlns:a16="http://schemas.microsoft.com/office/drawing/2014/main" val="3443180258"/>
                  </a:ext>
                </a:extLst>
              </a:tr>
              <a:tr h="410898">
                <a:tc vMerge="1">
                  <a:txBody>
                    <a:bodyPr/>
                    <a:lstStyle/>
                    <a:p>
                      <a:endParaRPr lang="es-ES"/>
                    </a:p>
                  </a:txBody>
                  <a:tcPr/>
                </a:tc>
                <a:tc vMerge="1">
                  <a:txBody>
                    <a:bodyPr/>
                    <a:lstStyle/>
                    <a:p>
                      <a:endParaRPr lang="es-ES"/>
                    </a:p>
                  </a:txBody>
                  <a:tcPr/>
                </a:tc>
                <a:tc rowSpan="2">
                  <a:txBody>
                    <a:bodyPr/>
                    <a:lstStyle/>
                    <a:p>
                      <a:pPr algn="l" rtl="0" fontAlgn="ctr"/>
                      <a:r>
                        <a:rPr lang="es-ES" sz="1200" u="none" strike="noStrike" dirty="0">
                          <a:effectLst/>
                        </a:rPr>
                        <a:t>1.4</a:t>
                      </a:r>
                      <a:endParaRPr lang="es-ES" sz="1200" b="0" i="0" u="none" strike="noStrike" dirty="0">
                        <a:solidFill>
                          <a:srgbClr val="000000"/>
                        </a:solidFill>
                        <a:effectLst/>
                        <a:latin typeface="Arial" panose="020B0604020202020204" pitchFamily="34" charset="0"/>
                      </a:endParaRPr>
                    </a:p>
                  </a:txBody>
                  <a:tcPr marL="9185" marR="9185" marT="9185" marB="0" anchor="ctr"/>
                </a:tc>
                <a:tc rowSpan="2">
                  <a:txBody>
                    <a:bodyPr/>
                    <a:lstStyle/>
                    <a:p>
                      <a:pPr algn="l" rtl="0" fontAlgn="ctr"/>
                      <a:r>
                        <a:rPr lang="es-ES" sz="1200" u="none" strike="noStrike" dirty="0">
                          <a:effectLst/>
                        </a:rPr>
                        <a:t>Reconocimiento de los demás</a:t>
                      </a:r>
                      <a:endParaRPr lang="es-ES" sz="1200" b="0" i="0" u="none" strike="noStrike" dirty="0">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1.4.1</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l" rtl="0" fontAlgn="ctr"/>
                      <a:r>
                        <a:rPr lang="es-ES" sz="1200" u="none" strike="noStrike">
                          <a:effectLst/>
                        </a:rPr>
                        <a:t>¿Ha sido considerado para un ascenso? </a:t>
                      </a:r>
                      <a:endParaRPr lang="es-ES" sz="1200" b="0" i="0" u="none" strike="noStrike">
                        <a:solidFill>
                          <a:srgbClr val="000000"/>
                        </a:solidFill>
                        <a:effectLst/>
                        <a:latin typeface="Arial" panose="020B0604020202020204" pitchFamily="34" charset="0"/>
                      </a:endParaRPr>
                    </a:p>
                  </a:txBody>
                  <a:tcPr marL="9185" marR="9185" marT="9185" marB="0" anchor="ctr"/>
                </a:tc>
                <a:tc rowSpan="2">
                  <a:txBody>
                    <a:bodyPr/>
                    <a:lstStyle/>
                    <a:p>
                      <a:pPr algn="ctr" rtl="0" fontAlgn="ctr"/>
                      <a:r>
                        <a:rPr lang="es-ES" sz="1200" u="none" strike="noStrike">
                          <a:effectLst/>
                        </a:rPr>
                        <a:t>Encuesta</a:t>
                      </a:r>
                      <a:endParaRPr lang="es-ES" sz="1200" b="0" i="0" u="none" strike="noStrike">
                        <a:solidFill>
                          <a:srgbClr val="000000"/>
                        </a:solidFill>
                        <a:effectLst/>
                        <a:latin typeface="Arial" panose="020B0604020202020204" pitchFamily="34" charset="0"/>
                      </a:endParaRPr>
                    </a:p>
                  </a:txBody>
                  <a:tcPr marL="9185" marR="9185" marT="9185" marB="0" anchor="ctr"/>
                </a:tc>
                <a:extLst>
                  <a:ext uri="{0D108BD9-81ED-4DB2-BD59-A6C34878D82A}">
                    <a16:rowId xmlns:a16="http://schemas.microsoft.com/office/drawing/2014/main" val="759148421"/>
                  </a:ext>
                </a:extLst>
              </a:tr>
              <a:tr h="41089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rtl="0" fontAlgn="ctr"/>
                      <a:r>
                        <a:rPr lang="es-ES" sz="1200" u="none" strike="noStrike">
                          <a:effectLst/>
                        </a:rPr>
                        <a:t>1.4.2</a:t>
                      </a:r>
                      <a:endParaRPr lang="es-ES" sz="1200" b="0" i="0" u="none" strike="noStrike">
                        <a:solidFill>
                          <a:srgbClr val="000000"/>
                        </a:solidFill>
                        <a:effectLst/>
                        <a:latin typeface="Arial" panose="020B0604020202020204" pitchFamily="34" charset="0"/>
                      </a:endParaRPr>
                    </a:p>
                  </a:txBody>
                  <a:tcPr marL="9185" marR="9185" marT="9185" marB="0" anchor="ctr"/>
                </a:tc>
                <a:tc>
                  <a:txBody>
                    <a:bodyPr/>
                    <a:lstStyle/>
                    <a:p>
                      <a:pPr algn="just" rtl="0" fontAlgn="ctr"/>
                      <a:r>
                        <a:rPr lang="es-ES" sz="1200" u="none" strike="noStrike" dirty="0">
                          <a:effectLst/>
                        </a:rPr>
                        <a:t>¿Con qué frecuencia se incrementa la remuneración? </a:t>
                      </a:r>
                      <a:endParaRPr lang="es-ES" sz="1200" b="0" i="0" u="none" strike="noStrike" dirty="0">
                        <a:solidFill>
                          <a:srgbClr val="000000"/>
                        </a:solidFill>
                        <a:effectLst/>
                        <a:latin typeface="Arial" panose="020B0604020202020204" pitchFamily="34" charset="0"/>
                      </a:endParaRPr>
                    </a:p>
                  </a:txBody>
                  <a:tcPr marL="9185" marR="9185" marT="9185" marB="0" anchor="ctr"/>
                </a:tc>
                <a:tc vMerge="1">
                  <a:txBody>
                    <a:bodyPr/>
                    <a:lstStyle/>
                    <a:p>
                      <a:endParaRPr lang="es-ES"/>
                    </a:p>
                  </a:txBody>
                  <a:tcPr/>
                </a:tc>
                <a:extLst>
                  <a:ext uri="{0D108BD9-81ED-4DB2-BD59-A6C34878D82A}">
                    <a16:rowId xmlns:a16="http://schemas.microsoft.com/office/drawing/2014/main" val="1871929126"/>
                  </a:ext>
                </a:extLst>
              </a:tr>
            </a:tbl>
          </a:graphicData>
        </a:graphic>
      </p:graphicFrame>
      <p:pic>
        <p:nvPicPr>
          <p:cNvPr id="7" name="Picture 8" descr="Resultado de imagen para espe">
            <a:extLst>
              <a:ext uri="{FF2B5EF4-FFF2-40B4-BE49-F238E27FC236}">
                <a16:creationId xmlns:a16="http://schemas.microsoft.com/office/drawing/2014/main" id="{729C49F0-517B-4EF1-BC21-A84BFC29C9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5" y="74339"/>
            <a:ext cx="1663765" cy="586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 relacionada">
            <a:hlinkClick r:id="rId3" action="ppaction://hlinksldjump"/>
            <a:extLst>
              <a:ext uri="{FF2B5EF4-FFF2-40B4-BE49-F238E27FC236}">
                <a16:creationId xmlns:a16="http://schemas.microsoft.com/office/drawing/2014/main" id="{70CDDE78-3F18-41C0-884A-6D44E2FC2B6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589240"/>
            <a:ext cx="1224137" cy="1152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3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presupuesto gif animado">
            <a:hlinkClick r:id="rId2" action="ppaction://hlinksldjump"/>
            <a:extLst>
              <a:ext uri="{FF2B5EF4-FFF2-40B4-BE49-F238E27FC236}">
                <a16:creationId xmlns:a16="http://schemas.microsoft.com/office/drawing/2014/main" id="{C15BAFB2-E6DF-402F-9E71-8D030D93A31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687" y="5793196"/>
            <a:ext cx="1396396" cy="11247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DA3FF587-7830-4143-893C-2AF226D3B3F4}"/>
              </a:ext>
            </a:extLst>
          </p:cNvPr>
          <p:cNvGraphicFramePr>
            <a:graphicFrameLocks noGrp="1"/>
          </p:cNvGraphicFramePr>
          <p:nvPr>
            <p:extLst>
              <p:ext uri="{D42A27DB-BD31-4B8C-83A1-F6EECF244321}">
                <p14:modId xmlns:p14="http://schemas.microsoft.com/office/powerpoint/2010/main" val="761024328"/>
              </p:ext>
            </p:extLst>
          </p:nvPr>
        </p:nvGraphicFramePr>
        <p:xfrm>
          <a:off x="107503" y="112296"/>
          <a:ext cx="9008579" cy="5764974"/>
        </p:xfrm>
        <a:graphic>
          <a:graphicData uri="http://schemas.openxmlformats.org/drawingml/2006/table">
            <a:tbl>
              <a:tblPr firstRow="1" firstCol="1" bandRow="1">
                <a:tableStyleId>{21E4AEA4-8DFA-4A89-87EB-49C32662AFE0}</a:tableStyleId>
              </a:tblPr>
              <a:tblGrid>
                <a:gridCol w="412606">
                  <a:extLst>
                    <a:ext uri="{9D8B030D-6E8A-4147-A177-3AD203B41FA5}">
                      <a16:colId xmlns:a16="http://schemas.microsoft.com/office/drawing/2014/main" val="3381081072"/>
                    </a:ext>
                  </a:extLst>
                </a:gridCol>
                <a:gridCol w="822441">
                  <a:extLst>
                    <a:ext uri="{9D8B030D-6E8A-4147-A177-3AD203B41FA5}">
                      <a16:colId xmlns:a16="http://schemas.microsoft.com/office/drawing/2014/main" val="2291097363"/>
                    </a:ext>
                  </a:extLst>
                </a:gridCol>
                <a:gridCol w="435899">
                  <a:extLst>
                    <a:ext uri="{9D8B030D-6E8A-4147-A177-3AD203B41FA5}">
                      <a16:colId xmlns:a16="http://schemas.microsoft.com/office/drawing/2014/main" val="3571171596"/>
                    </a:ext>
                  </a:extLst>
                </a:gridCol>
                <a:gridCol w="1452997">
                  <a:extLst>
                    <a:ext uri="{9D8B030D-6E8A-4147-A177-3AD203B41FA5}">
                      <a16:colId xmlns:a16="http://schemas.microsoft.com/office/drawing/2014/main" val="3697926701"/>
                    </a:ext>
                  </a:extLst>
                </a:gridCol>
                <a:gridCol w="508549">
                  <a:extLst>
                    <a:ext uri="{9D8B030D-6E8A-4147-A177-3AD203B41FA5}">
                      <a16:colId xmlns:a16="http://schemas.microsoft.com/office/drawing/2014/main" val="2767472906"/>
                    </a:ext>
                  </a:extLst>
                </a:gridCol>
                <a:gridCol w="4576940">
                  <a:extLst>
                    <a:ext uri="{9D8B030D-6E8A-4147-A177-3AD203B41FA5}">
                      <a16:colId xmlns:a16="http://schemas.microsoft.com/office/drawing/2014/main" val="1459202738"/>
                    </a:ext>
                  </a:extLst>
                </a:gridCol>
                <a:gridCol w="799147">
                  <a:extLst>
                    <a:ext uri="{9D8B030D-6E8A-4147-A177-3AD203B41FA5}">
                      <a16:colId xmlns:a16="http://schemas.microsoft.com/office/drawing/2014/main" val="508491600"/>
                    </a:ext>
                  </a:extLst>
                </a:gridCol>
              </a:tblGrid>
              <a:tr h="607807">
                <a:tc gridSpan="2">
                  <a:txBody>
                    <a:bodyPr/>
                    <a:lstStyle/>
                    <a:p>
                      <a:pPr algn="ctr" rtl="0" fontAlgn="ctr"/>
                      <a:r>
                        <a:rPr lang="es-ES" sz="1200" u="none" strike="noStrike">
                          <a:effectLst/>
                          <a:latin typeface="+mn-lt"/>
                        </a:rPr>
                        <a:t>Dimensión</a:t>
                      </a:r>
                      <a:endParaRPr lang="es-ES" sz="1200" b="1" i="0" u="none" strike="noStrike">
                        <a:solidFill>
                          <a:srgbClr val="FFFFFF"/>
                        </a:solidFill>
                        <a:effectLst/>
                        <a:latin typeface="+mn-lt"/>
                      </a:endParaRPr>
                    </a:p>
                  </a:txBody>
                  <a:tcPr marL="7500" marR="7500" marT="7500" marB="0" anchor="ctr"/>
                </a:tc>
                <a:tc hMerge="1">
                  <a:txBody>
                    <a:bodyPr/>
                    <a:lstStyle/>
                    <a:p>
                      <a:endParaRPr lang="es-ES"/>
                    </a:p>
                  </a:txBody>
                  <a:tcPr/>
                </a:tc>
                <a:tc gridSpan="2">
                  <a:txBody>
                    <a:bodyPr/>
                    <a:lstStyle/>
                    <a:p>
                      <a:pPr algn="ctr" rtl="0" fontAlgn="ctr"/>
                      <a:r>
                        <a:rPr lang="es-ES" sz="1200" u="none" strike="noStrike">
                          <a:effectLst/>
                          <a:latin typeface="+mn-lt"/>
                        </a:rPr>
                        <a:t>Variable</a:t>
                      </a:r>
                      <a:endParaRPr lang="es-ES" sz="1200" b="1" i="0" u="none" strike="noStrike">
                        <a:solidFill>
                          <a:srgbClr val="FFFFFF"/>
                        </a:solidFill>
                        <a:effectLst/>
                        <a:latin typeface="+mn-lt"/>
                      </a:endParaRPr>
                    </a:p>
                  </a:txBody>
                  <a:tcPr marL="7500" marR="7500" marT="7500" marB="0" anchor="ctr"/>
                </a:tc>
                <a:tc hMerge="1">
                  <a:txBody>
                    <a:bodyPr/>
                    <a:lstStyle/>
                    <a:p>
                      <a:endParaRPr lang="es-ES"/>
                    </a:p>
                  </a:txBody>
                  <a:tcPr/>
                </a:tc>
                <a:tc gridSpan="2">
                  <a:txBody>
                    <a:bodyPr/>
                    <a:lstStyle/>
                    <a:p>
                      <a:pPr algn="ctr" rtl="0" fontAlgn="ctr"/>
                      <a:r>
                        <a:rPr lang="es-ES" sz="1200" u="none" strike="noStrike">
                          <a:effectLst/>
                          <a:latin typeface="+mn-lt"/>
                        </a:rPr>
                        <a:t>Items</a:t>
                      </a:r>
                      <a:endParaRPr lang="es-ES" sz="1200" b="1" i="0" u="none" strike="noStrike">
                        <a:solidFill>
                          <a:srgbClr val="FFFFFF"/>
                        </a:solidFill>
                        <a:effectLst/>
                        <a:latin typeface="+mn-lt"/>
                      </a:endParaRPr>
                    </a:p>
                  </a:txBody>
                  <a:tcPr marL="7500" marR="7500" marT="7500" marB="0" anchor="ctr"/>
                </a:tc>
                <a:tc hMerge="1">
                  <a:txBody>
                    <a:bodyPr/>
                    <a:lstStyle/>
                    <a:p>
                      <a:endParaRPr lang="es-ES"/>
                    </a:p>
                  </a:txBody>
                  <a:tcPr/>
                </a:tc>
                <a:tc>
                  <a:txBody>
                    <a:bodyPr/>
                    <a:lstStyle/>
                    <a:p>
                      <a:pPr algn="ctr" rtl="0" fontAlgn="ctr"/>
                      <a:r>
                        <a:rPr lang="es-ES" sz="1200" u="none" strike="noStrike">
                          <a:effectLst/>
                          <a:latin typeface="+mn-lt"/>
                        </a:rPr>
                        <a:t>Técnica o instrumento</a:t>
                      </a:r>
                      <a:endParaRPr lang="es-ES" sz="1200" b="1" i="0" u="none" strike="noStrike">
                        <a:solidFill>
                          <a:srgbClr val="FFFFFF"/>
                        </a:solidFill>
                        <a:effectLst/>
                        <a:latin typeface="+mn-lt"/>
                      </a:endParaRPr>
                    </a:p>
                  </a:txBody>
                  <a:tcPr marL="7500" marR="7500" marT="7500" marB="0" anchor="ctr"/>
                </a:tc>
                <a:extLst>
                  <a:ext uri="{0D108BD9-81ED-4DB2-BD59-A6C34878D82A}">
                    <a16:rowId xmlns:a16="http://schemas.microsoft.com/office/drawing/2014/main" val="4040711377"/>
                  </a:ext>
                </a:extLst>
              </a:tr>
              <a:tr h="442878">
                <a:tc rowSpan="13">
                  <a:txBody>
                    <a:bodyPr/>
                    <a:lstStyle/>
                    <a:p>
                      <a:pPr algn="ctr" rtl="0" fontAlgn="ctr"/>
                      <a:r>
                        <a:rPr lang="es-ES" sz="1200" u="none" strike="noStrike">
                          <a:effectLst/>
                          <a:latin typeface="+mn-lt"/>
                        </a:rPr>
                        <a:t>2</a:t>
                      </a:r>
                      <a:endParaRPr lang="es-ES" sz="1200" b="1" i="0" u="none" strike="noStrike">
                        <a:solidFill>
                          <a:srgbClr val="FFFFFF"/>
                        </a:solidFill>
                        <a:effectLst/>
                        <a:latin typeface="+mn-lt"/>
                      </a:endParaRPr>
                    </a:p>
                  </a:txBody>
                  <a:tcPr marL="7500" marR="7500" marT="7500" marB="0" anchor="ctr"/>
                </a:tc>
                <a:tc rowSpan="13">
                  <a:txBody>
                    <a:bodyPr/>
                    <a:lstStyle/>
                    <a:p>
                      <a:pPr algn="ctr" rtl="0" fontAlgn="ctr"/>
                      <a:r>
                        <a:rPr lang="es-ES" sz="1200" u="none" strike="noStrike">
                          <a:effectLst/>
                          <a:latin typeface="+mn-lt"/>
                        </a:rPr>
                        <a:t>Factores Higiénicos </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2.1</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Horarios de trabajo</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2.1.1</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¿A qué hora inicia y termina su jornada laboral?</a:t>
                      </a:r>
                      <a:endParaRPr lang="es-ES" sz="1200" b="0" i="0" u="none" strike="noStrike">
                        <a:solidFill>
                          <a:srgbClr val="000000"/>
                        </a:solidFill>
                        <a:effectLst/>
                        <a:latin typeface="+mn-lt"/>
                      </a:endParaRPr>
                    </a:p>
                  </a:txBody>
                  <a:tcPr marL="7500" marR="7500" marT="7500" marB="0" anchor="ctr"/>
                </a:tc>
                <a:tc>
                  <a:txBody>
                    <a:bodyPr/>
                    <a:lstStyle/>
                    <a:p>
                      <a:pPr algn="ctr" rtl="0" fontAlgn="ctr"/>
                      <a:r>
                        <a:rPr lang="es-ES" sz="1200" u="none" strike="noStrike">
                          <a:effectLst/>
                          <a:latin typeface="+mn-lt"/>
                        </a:rPr>
                        <a:t>Encuesta</a:t>
                      </a:r>
                      <a:endParaRPr lang="es-ES" sz="1200" b="0" i="0" u="none" strike="noStrike">
                        <a:solidFill>
                          <a:srgbClr val="000000"/>
                        </a:solidFill>
                        <a:effectLst/>
                        <a:latin typeface="+mn-lt"/>
                      </a:endParaRPr>
                    </a:p>
                  </a:txBody>
                  <a:tcPr marL="7500" marR="7500" marT="7500" marB="0" anchor="ctr"/>
                </a:tc>
                <a:extLst>
                  <a:ext uri="{0D108BD9-81ED-4DB2-BD59-A6C34878D82A}">
                    <a16:rowId xmlns:a16="http://schemas.microsoft.com/office/drawing/2014/main" val="4251042505"/>
                  </a:ext>
                </a:extLst>
              </a:tr>
              <a:tr h="442878">
                <a:tc vMerge="1">
                  <a:txBody>
                    <a:bodyPr/>
                    <a:lstStyle/>
                    <a:p>
                      <a:endParaRPr lang="es-ES"/>
                    </a:p>
                  </a:txBody>
                  <a:tcPr/>
                </a:tc>
                <a:tc vMerge="1">
                  <a:txBody>
                    <a:bodyPr/>
                    <a:lstStyle/>
                    <a:p>
                      <a:endParaRPr lang="es-ES"/>
                    </a:p>
                  </a:txBody>
                  <a:tcPr/>
                </a:tc>
                <a:tc rowSpan="2">
                  <a:txBody>
                    <a:bodyPr/>
                    <a:lstStyle/>
                    <a:p>
                      <a:pPr algn="l" rtl="0" fontAlgn="ctr"/>
                      <a:r>
                        <a:rPr lang="es-ES" sz="1200" u="none" strike="noStrike">
                          <a:effectLst/>
                          <a:latin typeface="+mn-lt"/>
                        </a:rPr>
                        <a:t>2.2</a:t>
                      </a:r>
                      <a:endParaRPr lang="es-ES" sz="1200" b="0" i="0" u="none" strike="noStrike">
                        <a:solidFill>
                          <a:srgbClr val="000000"/>
                        </a:solidFill>
                        <a:effectLst/>
                        <a:latin typeface="+mn-lt"/>
                      </a:endParaRPr>
                    </a:p>
                  </a:txBody>
                  <a:tcPr marL="7500" marR="7500" marT="7500" marB="0" anchor="ctr"/>
                </a:tc>
                <a:tc rowSpan="2">
                  <a:txBody>
                    <a:bodyPr/>
                    <a:lstStyle/>
                    <a:p>
                      <a:pPr algn="l" rtl="0" fontAlgn="ctr"/>
                      <a:r>
                        <a:rPr lang="es-ES" sz="1200" u="none" strike="noStrike">
                          <a:effectLst/>
                          <a:latin typeface="+mn-lt"/>
                        </a:rPr>
                        <a:t>Estabilidad laboral</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2.2.1</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¿Cuánto tiempo se encuentra en el trabajo actual? </a:t>
                      </a:r>
                      <a:endParaRPr lang="es-ES" sz="1200" b="0" i="0" u="none" strike="noStrike">
                        <a:solidFill>
                          <a:srgbClr val="000000"/>
                        </a:solidFill>
                        <a:effectLst/>
                        <a:latin typeface="+mn-lt"/>
                      </a:endParaRPr>
                    </a:p>
                  </a:txBody>
                  <a:tcPr marL="7500" marR="7500" marT="7500" marB="0" anchor="ctr"/>
                </a:tc>
                <a:tc rowSpan="2">
                  <a:txBody>
                    <a:bodyPr/>
                    <a:lstStyle/>
                    <a:p>
                      <a:pPr algn="ctr" rtl="0" fontAlgn="ctr"/>
                      <a:r>
                        <a:rPr lang="es-ES" sz="1200" u="none" strike="noStrike">
                          <a:effectLst/>
                          <a:latin typeface="+mn-lt"/>
                        </a:rPr>
                        <a:t>Encuesta</a:t>
                      </a:r>
                      <a:endParaRPr lang="es-ES" sz="1200" b="0" i="0" u="none" strike="noStrike">
                        <a:solidFill>
                          <a:srgbClr val="000000"/>
                        </a:solidFill>
                        <a:effectLst/>
                        <a:latin typeface="+mn-lt"/>
                      </a:endParaRPr>
                    </a:p>
                  </a:txBody>
                  <a:tcPr marL="7500" marR="7500" marT="7500" marB="0" anchor="ctr"/>
                </a:tc>
                <a:extLst>
                  <a:ext uri="{0D108BD9-81ED-4DB2-BD59-A6C34878D82A}">
                    <a16:rowId xmlns:a16="http://schemas.microsoft.com/office/drawing/2014/main" val="3503525443"/>
                  </a:ext>
                </a:extLst>
              </a:tr>
              <a:tr h="236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rtl="0" fontAlgn="ctr"/>
                      <a:r>
                        <a:rPr lang="es-ES" sz="1200" u="none" strike="noStrike">
                          <a:effectLst/>
                          <a:latin typeface="+mn-lt"/>
                        </a:rPr>
                        <a:t>2.2.2</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¿Su condición laboral actual es?</a:t>
                      </a:r>
                      <a:endParaRPr lang="es-ES" sz="1200" b="0" i="0" u="none" strike="noStrike">
                        <a:solidFill>
                          <a:srgbClr val="000000"/>
                        </a:solidFill>
                        <a:effectLst/>
                        <a:latin typeface="+mn-lt"/>
                      </a:endParaRPr>
                    </a:p>
                  </a:txBody>
                  <a:tcPr marL="7500" marR="7500" marT="7500" marB="0" anchor="ctr"/>
                </a:tc>
                <a:tc vMerge="1">
                  <a:txBody>
                    <a:bodyPr/>
                    <a:lstStyle/>
                    <a:p>
                      <a:endParaRPr lang="es-ES"/>
                    </a:p>
                  </a:txBody>
                  <a:tcPr/>
                </a:tc>
                <a:extLst>
                  <a:ext uri="{0D108BD9-81ED-4DB2-BD59-A6C34878D82A}">
                    <a16:rowId xmlns:a16="http://schemas.microsoft.com/office/drawing/2014/main" val="704298160"/>
                  </a:ext>
                </a:extLst>
              </a:tr>
              <a:tr h="442878">
                <a:tc vMerge="1">
                  <a:txBody>
                    <a:bodyPr/>
                    <a:lstStyle/>
                    <a:p>
                      <a:endParaRPr lang="es-ES"/>
                    </a:p>
                  </a:txBody>
                  <a:tcPr/>
                </a:tc>
                <a:tc vMerge="1">
                  <a:txBody>
                    <a:bodyPr/>
                    <a:lstStyle/>
                    <a:p>
                      <a:endParaRPr lang="es-ES"/>
                    </a:p>
                  </a:txBody>
                  <a:tcPr/>
                </a:tc>
                <a:tc rowSpan="2">
                  <a:txBody>
                    <a:bodyPr/>
                    <a:lstStyle/>
                    <a:p>
                      <a:pPr algn="l" rtl="0" fontAlgn="ctr"/>
                      <a:r>
                        <a:rPr lang="es-ES" sz="1200" u="none" strike="noStrike">
                          <a:effectLst/>
                          <a:latin typeface="+mn-lt"/>
                        </a:rPr>
                        <a:t>2.3</a:t>
                      </a:r>
                      <a:endParaRPr lang="es-ES" sz="1200" b="0" i="0" u="none" strike="noStrike">
                        <a:solidFill>
                          <a:srgbClr val="000000"/>
                        </a:solidFill>
                        <a:effectLst/>
                        <a:latin typeface="+mn-lt"/>
                      </a:endParaRPr>
                    </a:p>
                  </a:txBody>
                  <a:tcPr marL="7500" marR="7500" marT="7500" marB="0" anchor="ctr"/>
                </a:tc>
                <a:tc rowSpan="2">
                  <a:txBody>
                    <a:bodyPr/>
                    <a:lstStyle/>
                    <a:p>
                      <a:pPr algn="l" rtl="0" fontAlgn="ctr"/>
                      <a:r>
                        <a:rPr lang="es-ES" sz="1200" u="none" strike="noStrike">
                          <a:effectLst/>
                          <a:latin typeface="+mn-lt"/>
                        </a:rPr>
                        <a:t>Seguridad y salud laboral</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2.3.1</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¿La empresa cuenta con algún seguro a más del IESS? </a:t>
                      </a:r>
                      <a:endParaRPr lang="es-ES" sz="1200" b="0" i="0" u="none" strike="noStrike">
                        <a:solidFill>
                          <a:srgbClr val="000000"/>
                        </a:solidFill>
                        <a:effectLst/>
                        <a:latin typeface="+mn-lt"/>
                      </a:endParaRPr>
                    </a:p>
                  </a:txBody>
                  <a:tcPr marL="7500" marR="7500" marT="7500" marB="0" anchor="ctr"/>
                </a:tc>
                <a:tc rowSpan="2">
                  <a:txBody>
                    <a:bodyPr/>
                    <a:lstStyle/>
                    <a:p>
                      <a:pPr algn="ctr" rtl="0" fontAlgn="ctr"/>
                      <a:r>
                        <a:rPr lang="es-ES" sz="1200" u="none" strike="noStrike">
                          <a:effectLst/>
                          <a:latin typeface="+mn-lt"/>
                        </a:rPr>
                        <a:t>Encuesta</a:t>
                      </a:r>
                      <a:endParaRPr lang="es-ES" sz="1200" b="0" i="0" u="none" strike="noStrike">
                        <a:solidFill>
                          <a:srgbClr val="000000"/>
                        </a:solidFill>
                        <a:effectLst/>
                        <a:latin typeface="+mn-lt"/>
                      </a:endParaRPr>
                    </a:p>
                  </a:txBody>
                  <a:tcPr marL="7500" marR="7500" marT="7500" marB="0" anchor="ctr"/>
                </a:tc>
                <a:extLst>
                  <a:ext uri="{0D108BD9-81ED-4DB2-BD59-A6C34878D82A}">
                    <a16:rowId xmlns:a16="http://schemas.microsoft.com/office/drawing/2014/main" val="628533303"/>
                  </a:ext>
                </a:extLst>
              </a:tr>
              <a:tr h="236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rtl="0" fontAlgn="ctr"/>
                      <a:r>
                        <a:rPr lang="es-ES" sz="1200" u="none" strike="noStrike">
                          <a:effectLst/>
                          <a:latin typeface="+mn-lt"/>
                        </a:rPr>
                        <a:t>2.3.2</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¿La empresa tiene un plan de emergencia?</a:t>
                      </a:r>
                      <a:endParaRPr lang="es-ES" sz="1200" b="0" i="0" u="none" strike="noStrike">
                        <a:solidFill>
                          <a:srgbClr val="000000"/>
                        </a:solidFill>
                        <a:effectLst/>
                        <a:latin typeface="+mn-lt"/>
                      </a:endParaRPr>
                    </a:p>
                  </a:txBody>
                  <a:tcPr marL="7500" marR="7500" marT="7500" marB="0" anchor="ctr"/>
                </a:tc>
                <a:tc vMerge="1">
                  <a:txBody>
                    <a:bodyPr/>
                    <a:lstStyle/>
                    <a:p>
                      <a:endParaRPr lang="es-ES"/>
                    </a:p>
                  </a:txBody>
                  <a:tcPr/>
                </a:tc>
                <a:extLst>
                  <a:ext uri="{0D108BD9-81ED-4DB2-BD59-A6C34878D82A}">
                    <a16:rowId xmlns:a16="http://schemas.microsoft.com/office/drawing/2014/main" val="3886514000"/>
                  </a:ext>
                </a:extLst>
              </a:tr>
              <a:tr h="442878">
                <a:tc vMerge="1">
                  <a:txBody>
                    <a:bodyPr/>
                    <a:lstStyle/>
                    <a:p>
                      <a:endParaRPr lang="es-ES"/>
                    </a:p>
                  </a:txBody>
                  <a:tcPr/>
                </a:tc>
                <a:tc vMerge="1">
                  <a:txBody>
                    <a:bodyPr/>
                    <a:lstStyle/>
                    <a:p>
                      <a:endParaRPr lang="es-ES"/>
                    </a:p>
                  </a:txBody>
                  <a:tcPr/>
                </a:tc>
                <a:tc rowSpan="2">
                  <a:txBody>
                    <a:bodyPr/>
                    <a:lstStyle/>
                    <a:p>
                      <a:pPr algn="l" rtl="0" fontAlgn="b"/>
                      <a:r>
                        <a:rPr lang="es-ES" sz="1200" u="none" strike="noStrike">
                          <a:effectLst/>
                          <a:latin typeface="+mn-lt"/>
                        </a:rPr>
                        <a:t>2.4</a:t>
                      </a:r>
                      <a:endParaRPr lang="es-ES" sz="1200" b="0" i="0" u="none" strike="noStrike">
                        <a:solidFill>
                          <a:srgbClr val="000000"/>
                        </a:solidFill>
                        <a:effectLst/>
                        <a:latin typeface="+mn-lt"/>
                      </a:endParaRPr>
                    </a:p>
                  </a:txBody>
                  <a:tcPr marL="7500" marR="7500" marT="7500" marB="0" anchor="ctr"/>
                </a:tc>
                <a:tc rowSpan="2">
                  <a:txBody>
                    <a:bodyPr/>
                    <a:lstStyle/>
                    <a:p>
                      <a:pPr algn="l" rtl="0" fontAlgn="b"/>
                      <a:r>
                        <a:rPr lang="es-ES" sz="1200" u="none" strike="noStrike">
                          <a:effectLst/>
                          <a:latin typeface="+mn-lt"/>
                        </a:rPr>
                        <a:t>Carga de trabajo</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2.4.1</a:t>
                      </a:r>
                      <a:endParaRPr lang="es-ES" sz="1200" b="0" i="0" u="none" strike="noStrike">
                        <a:solidFill>
                          <a:srgbClr val="000000"/>
                        </a:solidFill>
                        <a:effectLst/>
                        <a:latin typeface="+mn-lt"/>
                      </a:endParaRPr>
                    </a:p>
                  </a:txBody>
                  <a:tcPr marL="7500" marR="7500" marT="7500" marB="0" anchor="ctr"/>
                </a:tc>
                <a:tc>
                  <a:txBody>
                    <a:bodyPr/>
                    <a:lstStyle/>
                    <a:p>
                      <a:pPr algn="l" rtl="0" fontAlgn="b"/>
                      <a:r>
                        <a:rPr lang="es-ES" sz="1200" u="none" strike="noStrike">
                          <a:effectLst/>
                          <a:latin typeface="+mn-lt"/>
                        </a:rPr>
                        <a:t>¿Puede usted cumplir con las actividades asignadas diariamente? </a:t>
                      </a:r>
                      <a:endParaRPr lang="es-ES" sz="1200" b="0" i="0" u="none" strike="noStrike">
                        <a:solidFill>
                          <a:srgbClr val="000000"/>
                        </a:solidFill>
                        <a:effectLst/>
                        <a:latin typeface="+mn-lt"/>
                      </a:endParaRPr>
                    </a:p>
                  </a:txBody>
                  <a:tcPr marL="7500" marR="7500" marT="7500" marB="0" anchor="ctr"/>
                </a:tc>
                <a:tc rowSpan="2">
                  <a:txBody>
                    <a:bodyPr/>
                    <a:lstStyle/>
                    <a:p>
                      <a:pPr algn="ctr" rtl="0" fontAlgn="ctr"/>
                      <a:r>
                        <a:rPr lang="es-ES" sz="1200" u="none" strike="noStrike">
                          <a:effectLst/>
                          <a:latin typeface="+mn-lt"/>
                        </a:rPr>
                        <a:t>Encuesta</a:t>
                      </a:r>
                      <a:endParaRPr lang="es-ES" sz="1200" b="0" i="0" u="none" strike="noStrike">
                        <a:solidFill>
                          <a:srgbClr val="000000"/>
                        </a:solidFill>
                        <a:effectLst/>
                        <a:latin typeface="+mn-lt"/>
                      </a:endParaRPr>
                    </a:p>
                  </a:txBody>
                  <a:tcPr marL="7500" marR="7500" marT="7500" marB="0" anchor="ctr"/>
                </a:tc>
                <a:extLst>
                  <a:ext uri="{0D108BD9-81ED-4DB2-BD59-A6C34878D82A}">
                    <a16:rowId xmlns:a16="http://schemas.microsoft.com/office/drawing/2014/main" val="1335329182"/>
                  </a:ext>
                </a:extLst>
              </a:tr>
              <a:tr h="44287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rtl="0" fontAlgn="ctr"/>
                      <a:r>
                        <a:rPr lang="es-ES" sz="1200" u="none" strike="noStrike">
                          <a:effectLst/>
                          <a:latin typeface="+mn-lt"/>
                        </a:rPr>
                        <a:t>2.4.2</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¿Es política de la empresa realizar pausas activas durante el día?</a:t>
                      </a:r>
                      <a:endParaRPr lang="es-ES" sz="1200" b="0" i="0" u="none" strike="noStrike">
                        <a:solidFill>
                          <a:srgbClr val="000000"/>
                        </a:solidFill>
                        <a:effectLst/>
                        <a:latin typeface="+mn-lt"/>
                      </a:endParaRPr>
                    </a:p>
                  </a:txBody>
                  <a:tcPr marL="7500" marR="7500" marT="7500" marB="0" anchor="ctr"/>
                </a:tc>
                <a:tc vMerge="1">
                  <a:txBody>
                    <a:bodyPr/>
                    <a:lstStyle/>
                    <a:p>
                      <a:endParaRPr lang="es-ES"/>
                    </a:p>
                  </a:txBody>
                  <a:tcPr/>
                </a:tc>
                <a:extLst>
                  <a:ext uri="{0D108BD9-81ED-4DB2-BD59-A6C34878D82A}">
                    <a16:rowId xmlns:a16="http://schemas.microsoft.com/office/drawing/2014/main" val="1958194248"/>
                  </a:ext>
                </a:extLst>
              </a:tr>
              <a:tr h="247293">
                <a:tc vMerge="1">
                  <a:txBody>
                    <a:bodyPr/>
                    <a:lstStyle/>
                    <a:p>
                      <a:endParaRPr lang="es-ES"/>
                    </a:p>
                  </a:txBody>
                  <a:tcPr/>
                </a:tc>
                <a:tc vMerge="1">
                  <a:txBody>
                    <a:bodyPr/>
                    <a:lstStyle/>
                    <a:p>
                      <a:endParaRPr lang="es-ES"/>
                    </a:p>
                  </a:txBody>
                  <a:tcPr/>
                </a:tc>
                <a:tc rowSpan="3">
                  <a:txBody>
                    <a:bodyPr/>
                    <a:lstStyle/>
                    <a:p>
                      <a:pPr algn="l" rtl="0" fontAlgn="ctr"/>
                      <a:r>
                        <a:rPr lang="es-ES" sz="1200" u="none" strike="noStrike">
                          <a:effectLst/>
                          <a:latin typeface="+mn-lt"/>
                        </a:rPr>
                        <a:t>2.5</a:t>
                      </a:r>
                      <a:endParaRPr lang="es-ES" sz="1200" b="0" i="0" u="none" strike="noStrike">
                        <a:solidFill>
                          <a:srgbClr val="000000"/>
                        </a:solidFill>
                        <a:effectLst/>
                        <a:latin typeface="+mn-lt"/>
                      </a:endParaRPr>
                    </a:p>
                  </a:txBody>
                  <a:tcPr marL="7500" marR="7500" marT="7500" marB="0" anchor="ctr"/>
                </a:tc>
                <a:tc rowSpan="3">
                  <a:txBody>
                    <a:bodyPr/>
                    <a:lstStyle/>
                    <a:p>
                      <a:pPr algn="l" rtl="0" fontAlgn="ctr"/>
                      <a:r>
                        <a:rPr lang="es-ES" sz="1200" u="none" strike="noStrike">
                          <a:effectLst/>
                          <a:latin typeface="+mn-lt"/>
                        </a:rPr>
                        <a:t>Remuneración e incentivos</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2.5.1</a:t>
                      </a:r>
                      <a:endParaRPr lang="es-ES" sz="1200" b="0" i="0" u="none" strike="noStrike">
                        <a:solidFill>
                          <a:srgbClr val="000000"/>
                        </a:solidFill>
                        <a:effectLst/>
                        <a:latin typeface="+mn-lt"/>
                      </a:endParaRPr>
                    </a:p>
                  </a:txBody>
                  <a:tcPr marL="7500" marR="7500" marT="7500" marB="0" anchor="ctr"/>
                </a:tc>
                <a:tc>
                  <a:txBody>
                    <a:bodyPr/>
                    <a:lstStyle/>
                    <a:p>
                      <a:pPr algn="just" rtl="0" fontAlgn="ctr"/>
                      <a:r>
                        <a:rPr lang="es-ES" sz="1200" u="none" strike="noStrike">
                          <a:effectLst/>
                          <a:latin typeface="+mn-lt"/>
                        </a:rPr>
                        <a:t>¿Está de acuerdo con el sueldo?</a:t>
                      </a:r>
                      <a:endParaRPr lang="es-ES" sz="1200" b="0" i="0" u="none" strike="noStrike">
                        <a:solidFill>
                          <a:srgbClr val="000000"/>
                        </a:solidFill>
                        <a:effectLst/>
                        <a:latin typeface="+mn-lt"/>
                      </a:endParaRPr>
                    </a:p>
                  </a:txBody>
                  <a:tcPr marL="7500" marR="7500" marT="7500" marB="0" anchor="ctr"/>
                </a:tc>
                <a:tc rowSpan="3">
                  <a:txBody>
                    <a:bodyPr/>
                    <a:lstStyle/>
                    <a:p>
                      <a:pPr algn="ctr" rtl="0" fontAlgn="ctr"/>
                      <a:r>
                        <a:rPr lang="es-ES" sz="1200" u="none" strike="noStrike">
                          <a:effectLst/>
                          <a:latin typeface="+mn-lt"/>
                        </a:rPr>
                        <a:t>Encuesta</a:t>
                      </a:r>
                      <a:endParaRPr lang="es-ES" sz="1200" b="0" i="0" u="none" strike="noStrike">
                        <a:solidFill>
                          <a:srgbClr val="000000"/>
                        </a:solidFill>
                        <a:effectLst/>
                        <a:latin typeface="+mn-lt"/>
                      </a:endParaRPr>
                    </a:p>
                  </a:txBody>
                  <a:tcPr marL="7500" marR="7500" marT="7500" marB="0" anchor="ctr"/>
                </a:tc>
                <a:extLst>
                  <a:ext uri="{0D108BD9-81ED-4DB2-BD59-A6C34878D82A}">
                    <a16:rowId xmlns:a16="http://schemas.microsoft.com/office/drawing/2014/main" val="287442512"/>
                  </a:ext>
                </a:extLst>
              </a:tr>
              <a:tr h="44287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1200" u="none" strike="noStrike">
                          <a:effectLst/>
                          <a:latin typeface="+mn-lt"/>
                        </a:rPr>
                        <a:t>2.5.2</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¿Cuál es el promedio de ingresos mensuales que recibe? </a:t>
                      </a:r>
                      <a:endParaRPr lang="es-ES" sz="1200" b="0" i="0" u="none" strike="noStrike">
                        <a:solidFill>
                          <a:srgbClr val="000000"/>
                        </a:solidFill>
                        <a:effectLst/>
                        <a:latin typeface="+mn-lt"/>
                      </a:endParaRPr>
                    </a:p>
                  </a:txBody>
                  <a:tcPr marL="7500" marR="7500" marT="7500" marB="0" anchor="ctr"/>
                </a:tc>
                <a:tc vMerge="1">
                  <a:txBody>
                    <a:bodyPr/>
                    <a:lstStyle/>
                    <a:p>
                      <a:endParaRPr lang="es-ES"/>
                    </a:p>
                  </a:txBody>
                  <a:tcPr/>
                </a:tc>
                <a:extLst>
                  <a:ext uri="{0D108BD9-81ED-4DB2-BD59-A6C34878D82A}">
                    <a16:rowId xmlns:a16="http://schemas.microsoft.com/office/drawing/2014/main" val="2115591538"/>
                  </a:ext>
                </a:extLst>
              </a:tr>
              <a:tr h="236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1200" u="none" strike="noStrike">
                          <a:effectLst/>
                          <a:latin typeface="+mn-lt"/>
                        </a:rPr>
                        <a:t>2.5.3</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¿Cuenta con ingresos adicionales?</a:t>
                      </a:r>
                      <a:endParaRPr lang="es-ES" sz="1200" b="0" i="0" u="none" strike="noStrike">
                        <a:solidFill>
                          <a:srgbClr val="000000"/>
                        </a:solidFill>
                        <a:effectLst/>
                        <a:latin typeface="+mn-lt"/>
                      </a:endParaRPr>
                    </a:p>
                  </a:txBody>
                  <a:tcPr marL="7500" marR="7500" marT="7500" marB="0" anchor="ctr"/>
                </a:tc>
                <a:tc vMerge="1">
                  <a:txBody>
                    <a:bodyPr/>
                    <a:lstStyle/>
                    <a:p>
                      <a:endParaRPr lang="es-ES"/>
                    </a:p>
                  </a:txBody>
                  <a:tcPr/>
                </a:tc>
                <a:extLst>
                  <a:ext uri="{0D108BD9-81ED-4DB2-BD59-A6C34878D82A}">
                    <a16:rowId xmlns:a16="http://schemas.microsoft.com/office/drawing/2014/main" val="1874937851"/>
                  </a:ext>
                </a:extLst>
              </a:tr>
              <a:tr h="658697">
                <a:tc vMerge="1">
                  <a:txBody>
                    <a:bodyPr/>
                    <a:lstStyle/>
                    <a:p>
                      <a:endParaRPr lang="es-ES"/>
                    </a:p>
                  </a:txBody>
                  <a:tcPr/>
                </a:tc>
                <a:tc vMerge="1">
                  <a:txBody>
                    <a:bodyPr/>
                    <a:lstStyle/>
                    <a:p>
                      <a:endParaRPr lang="es-ES"/>
                    </a:p>
                  </a:txBody>
                  <a:tcPr/>
                </a:tc>
                <a:tc>
                  <a:txBody>
                    <a:bodyPr/>
                    <a:lstStyle/>
                    <a:p>
                      <a:pPr algn="l" rtl="0" fontAlgn="ctr"/>
                      <a:r>
                        <a:rPr lang="es-ES" sz="1200" u="none" strike="noStrike">
                          <a:effectLst/>
                          <a:latin typeface="+mn-lt"/>
                        </a:rPr>
                        <a:t>2.6</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Ambiente físico</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2.6.1</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¿Los riesgos físicos a los que está expuesto cuál es que mayores problemas le ha generado?</a:t>
                      </a:r>
                      <a:endParaRPr lang="es-ES" sz="1200" b="0" i="0" u="none" strike="noStrike">
                        <a:solidFill>
                          <a:srgbClr val="000000"/>
                        </a:solidFill>
                        <a:effectLst/>
                        <a:latin typeface="+mn-lt"/>
                      </a:endParaRPr>
                    </a:p>
                  </a:txBody>
                  <a:tcPr marL="7500" marR="7500" marT="7500" marB="0" anchor="ctr"/>
                </a:tc>
                <a:tc>
                  <a:txBody>
                    <a:bodyPr/>
                    <a:lstStyle/>
                    <a:p>
                      <a:pPr algn="ctr" rtl="0" fontAlgn="ctr"/>
                      <a:r>
                        <a:rPr lang="es-ES" sz="1200" u="none" strike="noStrike">
                          <a:effectLst/>
                          <a:latin typeface="+mn-lt"/>
                        </a:rPr>
                        <a:t>Encuesta</a:t>
                      </a:r>
                      <a:endParaRPr lang="es-ES" sz="1200" b="0" i="0" u="none" strike="noStrike">
                        <a:solidFill>
                          <a:srgbClr val="000000"/>
                        </a:solidFill>
                        <a:effectLst/>
                        <a:latin typeface="+mn-lt"/>
                      </a:endParaRPr>
                    </a:p>
                  </a:txBody>
                  <a:tcPr marL="7500" marR="7500" marT="7500" marB="0" anchor="ctr"/>
                </a:tc>
                <a:extLst>
                  <a:ext uri="{0D108BD9-81ED-4DB2-BD59-A6C34878D82A}">
                    <a16:rowId xmlns:a16="http://schemas.microsoft.com/office/drawing/2014/main" val="587719928"/>
                  </a:ext>
                </a:extLst>
              </a:tr>
              <a:tr h="442878">
                <a:tc vMerge="1">
                  <a:txBody>
                    <a:bodyPr/>
                    <a:lstStyle/>
                    <a:p>
                      <a:endParaRPr lang="es-ES"/>
                    </a:p>
                  </a:txBody>
                  <a:tcPr/>
                </a:tc>
                <a:tc vMerge="1">
                  <a:txBody>
                    <a:bodyPr/>
                    <a:lstStyle/>
                    <a:p>
                      <a:endParaRPr lang="es-ES"/>
                    </a:p>
                  </a:txBody>
                  <a:tcPr/>
                </a:tc>
                <a:tc>
                  <a:txBody>
                    <a:bodyPr/>
                    <a:lstStyle/>
                    <a:p>
                      <a:pPr algn="l" rtl="0" fontAlgn="ctr"/>
                      <a:r>
                        <a:rPr lang="es-ES" sz="1200" u="none" strike="noStrike">
                          <a:effectLst/>
                          <a:latin typeface="+mn-lt"/>
                        </a:rPr>
                        <a:t>2.7</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Relaciones interpersonales</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2.7.1</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¿Cómo es su relación con: jefes, compañeros y colaboradores?</a:t>
                      </a:r>
                      <a:endParaRPr lang="es-ES" sz="1200" b="0" i="0" u="none" strike="noStrike">
                        <a:solidFill>
                          <a:srgbClr val="000000"/>
                        </a:solidFill>
                        <a:effectLst/>
                        <a:latin typeface="+mn-lt"/>
                      </a:endParaRPr>
                    </a:p>
                  </a:txBody>
                  <a:tcPr marL="7500" marR="7500" marT="7500" marB="0" anchor="ctr"/>
                </a:tc>
                <a:tc>
                  <a:txBody>
                    <a:bodyPr/>
                    <a:lstStyle/>
                    <a:p>
                      <a:pPr algn="ctr" rtl="0" fontAlgn="ctr"/>
                      <a:r>
                        <a:rPr lang="es-ES" sz="1200" u="none" strike="noStrike">
                          <a:effectLst/>
                          <a:latin typeface="+mn-lt"/>
                        </a:rPr>
                        <a:t>Encuesta</a:t>
                      </a:r>
                      <a:endParaRPr lang="es-ES" sz="1200" b="0" i="0" u="none" strike="noStrike">
                        <a:solidFill>
                          <a:srgbClr val="000000"/>
                        </a:solidFill>
                        <a:effectLst/>
                        <a:latin typeface="+mn-lt"/>
                      </a:endParaRPr>
                    </a:p>
                  </a:txBody>
                  <a:tcPr marL="7500" marR="7500" marT="7500" marB="0" anchor="ctr"/>
                </a:tc>
                <a:extLst>
                  <a:ext uri="{0D108BD9-81ED-4DB2-BD59-A6C34878D82A}">
                    <a16:rowId xmlns:a16="http://schemas.microsoft.com/office/drawing/2014/main" val="3421212350"/>
                  </a:ext>
                </a:extLst>
              </a:tr>
              <a:tr h="442878">
                <a:tc vMerge="1">
                  <a:txBody>
                    <a:bodyPr/>
                    <a:lstStyle/>
                    <a:p>
                      <a:endParaRPr lang="es-ES"/>
                    </a:p>
                  </a:txBody>
                  <a:tcPr/>
                </a:tc>
                <a:tc vMerge="1">
                  <a:txBody>
                    <a:bodyPr/>
                    <a:lstStyle/>
                    <a:p>
                      <a:endParaRPr lang="es-ES"/>
                    </a:p>
                  </a:txBody>
                  <a:tcPr/>
                </a:tc>
                <a:tc>
                  <a:txBody>
                    <a:bodyPr/>
                    <a:lstStyle/>
                    <a:p>
                      <a:pPr algn="l" rtl="0" fontAlgn="ctr"/>
                      <a:r>
                        <a:rPr lang="es-ES" sz="1200" u="none" strike="noStrike">
                          <a:effectLst/>
                          <a:latin typeface="+mn-lt"/>
                        </a:rPr>
                        <a:t>2.8</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Supervisión</a:t>
                      </a:r>
                      <a:endParaRPr lang="es-ES" sz="1200" b="0" i="0" u="none" strike="noStrike">
                        <a:solidFill>
                          <a:srgbClr val="000000"/>
                        </a:solidFill>
                        <a:effectLst/>
                        <a:latin typeface="+mn-lt"/>
                      </a:endParaRPr>
                    </a:p>
                  </a:txBody>
                  <a:tcPr marL="7500" marR="7500" marT="7500" marB="0" anchor="ctr"/>
                </a:tc>
                <a:tc>
                  <a:txBody>
                    <a:bodyPr/>
                    <a:lstStyle/>
                    <a:p>
                      <a:pPr algn="l" rtl="0" fontAlgn="ctr"/>
                      <a:r>
                        <a:rPr lang="es-ES" sz="1200" u="none" strike="noStrike">
                          <a:effectLst/>
                          <a:latin typeface="+mn-lt"/>
                        </a:rPr>
                        <a:t>2.8.1</a:t>
                      </a:r>
                      <a:endParaRPr lang="es-ES" sz="1200" b="0" i="0" u="none" strike="noStrike">
                        <a:solidFill>
                          <a:srgbClr val="000000"/>
                        </a:solidFill>
                        <a:effectLst/>
                        <a:latin typeface="+mn-lt"/>
                      </a:endParaRPr>
                    </a:p>
                  </a:txBody>
                  <a:tcPr marL="7500" marR="7500" marT="7500" marB="0" anchor="ctr"/>
                </a:tc>
                <a:tc>
                  <a:txBody>
                    <a:bodyPr/>
                    <a:lstStyle/>
                    <a:p>
                      <a:pPr algn="l" rtl="0" fontAlgn="b"/>
                      <a:r>
                        <a:rPr lang="es-ES" sz="1200" u="none" strike="noStrike">
                          <a:effectLst/>
                          <a:latin typeface="+mn-lt"/>
                        </a:rPr>
                        <a:t>¿Se encuentra satisfecho con la supervisión?</a:t>
                      </a:r>
                      <a:endParaRPr lang="es-ES" sz="1200" b="0" i="0" u="none" strike="noStrike">
                        <a:solidFill>
                          <a:srgbClr val="000000"/>
                        </a:solidFill>
                        <a:effectLst/>
                        <a:latin typeface="+mn-lt"/>
                      </a:endParaRPr>
                    </a:p>
                  </a:txBody>
                  <a:tcPr marL="7500" marR="7500" marT="7500" marB="0" anchor="ctr"/>
                </a:tc>
                <a:tc>
                  <a:txBody>
                    <a:bodyPr/>
                    <a:lstStyle/>
                    <a:p>
                      <a:pPr algn="ctr" rtl="0" fontAlgn="ctr"/>
                      <a:r>
                        <a:rPr lang="es-ES" sz="1200" u="none" strike="noStrike" dirty="0">
                          <a:effectLst/>
                          <a:latin typeface="+mn-lt"/>
                        </a:rPr>
                        <a:t>Encuesta</a:t>
                      </a:r>
                      <a:endParaRPr lang="es-ES" sz="1200" b="0" i="0" u="none" strike="noStrike" dirty="0">
                        <a:solidFill>
                          <a:srgbClr val="000000"/>
                        </a:solidFill>
                        <a:effectLst/>
                        <a:latin typeface="+mn-lt"/>
                      </a:endParaRPr>
                    </a:p>
                  </a:txBody>
                  <a:tcPr marL="7500" marR="7500" marT="7500" marB="0" anchor="ctr"/>
                </a:tc>
                <a:extLst>
                  <a:ext uri="{0D108BD9-81ED-4DB2-BD59-A6C34878D82A}">
                    <a16:rowId xmlns:a16="http://schemas.microsoft.com/office/drawing/2014/main" val="2135634984"/>
                  </a:ext>
                </a:extLst>
              </a:tr>
            </a:tbl>
          </a:graphicData>
        </a:graphic>
      </p:graphicFrame>
    </p:spTree>
    <p:extLst>
      <p:ext uri="{BB962C8B-B14F-4D97-AF65-F5344CB8AC3E}">
        <p14:creationId xmlns:p14="http://schemas.microsoft.com/office/powerpoint/2010/main" val="2357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997" y="2348137"/>
            <a:ext cx="8229600" cy="1143000"/>
          </a:xfrm>
        </p:spPr>
        <p:txBody>
          <a:bodyPr/>
          <a:lstStyle/>
          <a:p>
            <a:r>
              <a:rPr lang="es-EC" sz="8000" b="1" dirty="0"/>
              <a:t>RESULTADOS DE </a:t>
            </a:r>
            <a:r>
              <a:rPr lang="es-EC" sz="7200" b="1" dirty="0"/>
              <a:t>LA</a:t>
            </a:r>
            <a:r>
              <a:rPr lang="es-EC" sz="8000" b="1" dirty="0"/>
              <a:t> INVESTIGACIÓN</a:t>
            </a:r>
          </a:p>
        </p:txBody>
      </p:sp>
      <p:pic>
        <p:nvPicPr>
          <p:cNvPr id="3" name="Picture 8" descr="Resultado de imagen para espe">
            <a:extLst>
              <a:ext uri="{FF2B5EF4-FFF2-40B4-BE49-F238E27FC236}">
                <a16:creationId xmlns:a16="http://schemas.microsoft.com/office/drawing/2014/main" id="{92755F44-2F8D-4F06-8882-9C9FE8AD09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Resultado de imagen para espe">
            <a:extLst>
              <a:ext uri="{FF2B5EF4-FFF2-40B4-BE49-F238E27FC236}">
                <a16:creationId xmlns:a16="http://schemas.microsoft.com/office/drawing/2014/main" id="{86972412-D44D-477E-870A-CDE7AF30E1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4 Diagrama">
            <a:extLst>
              <a:ext uri="{FF2B5EF4-FFF2-40B4-BE49-F238E27FC236}">
                <a16:creationId xmlns:a16="http://schemas.microsoft.com/office/drawing/2014/main" id="{147F32D0-4083-4163-9E52-B7DFF8B8B656}"/>
              </a:ext>
            </a:extLst>
          </p:cNvPr>
          <p:cNvGraphicFramePr/>
          <p:nvPr>
            <p:extLst>
              <p:ext uri="{D42A27DB-BD31-4B8C-83A1-F6EECF244321}">
                <p14:modId xmlns:p14="http://schemas.microsoft.com/office/powerpoint/2010/main" val="2531122059"/>
              </p:ext>
            </p:extLst>
          </p:nvPr>
        </p:nvGraphicFramePr>
        <p:xfrm>
          <a:off x="535699" y="1124744"/>
          <a:ext cx="7708709" cy="5290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2 Grupo">
            <a:extLst>
              <a:ext uri="{FF2B5EF4-FFF2-40B4-BE49-F238E27FC236}">
                <a16:creationId xmlns:a16="http://schemas.microsoft.com/office/drawing/2014/main" id="{CB9CAEB7-72EF-4856-8ADE-082B0D71D718}"/>
              </a:ext>
            </a:extLst>
          </p:cNvPr>
          <p:cNvGrpSpPr/>
          <p:nvPr/>
        </p:nvGrpSpPr>
        <p:grpSpPr>
          <a:xfrm>
            <a:off x="3083094" y="690923"/>
            <a:ext cx="2977812" cy="352477"/>
            <a:chOff x="2743199" y="408582"/>
            <a:chExt cx="2641600" cy="962025"/>
          </a:xfrm>
        </p:grpSpPr>
        <p:sp>
          <p:nvSpPr>
            <p:cNvPr id="15" name="4 Rectángulo redondeado">
              <a:extLst>
                <a:ext uri="{FF2B5EF4-FFF2-40B4-BE49-F238E27FC236}">
                  <a16:creationId xmlns:a16="http://schemas.microsoft.com/office/drawing/2014/main" id="{5F1D1D07-CBE6-42EA-89D2-472CC4F06DD5}"/>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5 Rectángulo">
              <a:extLst>
                <a:ext uri="{FF2B5EF4-FFF2-40B4-BE49-F238E27FC236}">
                  <a16:creationId xmlns:a16="http://schemas.microsoft.com/office/drawing/2014/main" id="{E2C8A481-3E52-445D-95AE-11E2DA6FFDEB}"/>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kern="1200" dirty="0"/>
                <a:t>1.1 SITUACIÓN PROFESIONAL</a:t>
              </a:r>
            </a:p>
          </p:txBody>
        </p:sp>
      </p:grpSp>
    </p:spTree>
    <p:extLst>
      <p:ext uri="{BB962C8B-B14F-4D97-AF65-F5344CB8AC3E}">
        <p14:creationId xmlns:p14="http://schemas.microsoft.com/office/powerpoint/2010/main" val="194013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4B07B62F-1CD2-4F40-80A1-D62092C2A050}"/>
              </a:ext>
            </a:extLst>
          </p:cNvPr>
          <p:cNvGraphicFramePr>
            <a:graphicFrameLocks/>
          </p:cNvGraphicFramePr>
          <p:nvPr>
            <p:extLst>
              <p:ext uri="{D42A27DB-BD31-4B8C-83A1-F6EECF244321}">
                <p14:modId xmlns:p14="http://schemas.microsoft.com/office/powerpoint/2010/main" val="2074770736"/>
              </p:ext>
            </p:extLst>
          </p:nvPr>
        </p:nvGraphicFramePr>
        <p:xfrm>
          <a:off x="58332" y="1700808"/>
          <a:ext cx="4009612" cy="288032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2 Grupo">
            <a:extLst>
              <a:ext uri="{FF2B5EF4-FFF2-40B4-BE49-F238E27FC236}">
                <a16:creationId xmlns:a16="http://schemas.microsoft.com/office/drawing/2014/main" id="{50C513A6-1084-49EF-9B50-9274E326244C}"/>
              </a:ext>
            </a:extLst>
          </p:cNvPr>
          <p:cNvGrpSpPr/>
          <p:nvPr/>
        </p:nvGrpSpPr>
        <p:grpSpPr>
          <a:xfrm>
            <a:off x="1259632" y="905576"/>
            <a:ext cx="2257732" cy="352477"/>
            <a:chOff x="2743199" y="408582"/>
            <a:chExt cx="2641600" cy="962025"/>
          </a:xfrm>
        </p:grpSpPr>
        <p:sp>
          <p:nvSpPr>
            <p:cNvPr id="11" name="4 Rectángulo redondeado">
              <a:extLst>
                <a:ext uri="{FF2B5EF4-FFF2-40B4-BE49-F238E27FC236}">
                  <a16:creationId xmlns:a16="http://schemas.microsoft.com/office/drawing/2014/main" id="{5794E42B-39B2-48D6-ADF8-91562A2E4BDF}"/>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5 Rectángulo">
              <a:extLst>
                <a:ext uri="{FF2B5EF4-FFF2-40B4-BE49-F238E27FC236}">
                  <a16:creationId xmlns:a16="http://schemas.microsoft.com/office/drawing/2014/main" id="{CE085F5C-1877-4826-9113-822D3D072037}"/>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kern="1200" dirty="0"/>
                <a:t>1.2 CAPAC</a:t>
              </a:r>
              <a:r>
                <a:rPr lang="es-EC" sz="1400" dirty="0"/>
                <a:t>ITACIÓN</a:t>
              </a:r>
              <a:endParaRPr lang="es-EC" sz="1400" kern="1200" dirty="0"/>
            </a:p>
          </p:txBody>
        </p:sp>
      </p:grpSp>
      <p:grpSp>
        <p:nvGrpSpPr>
          <p:cNvPr id="13" name="2 Grupo">
            <a:extLst>
              <a:ext uri="{FF2B5EF4-FFF2-40B4-BE49-F238E27FC236}">
                <a16:creationId xmlns:a16="http://schemas.microsoft.com/office/drawing/2014/main" id="{55CF096B-0AE3-4FD9-A7B1-98040CA7164A}"/>
              </a:ext>
            </a:extLst>
          </p:cNvPr>
          <p:cNvGrpSpPr/>
          <p:nvPr/>
        </p:nvGrpSpPr>
        <p:grpSpPr>
          <a:xfrm>
            <a:off x="5174712" y="905576"/>
            <a:ext cx="3260932" cy="352477"/>
            <a:chOff x="2743199" y="408582"/>
            <a:chExt cx="2641600" cy="962025"/>
          </a:xfrm>
        </p:grpSpPr>
        <p:sp>
          <p:nvSpPr>
            <p:cNvPr id="14" name="4 Rectángulo redondeado">
              <a:extLst>
                <a:ext uri="{FF2B5EF4-FFF2-40B4-BE49-F238E27FC236}">
                  <a16:creationId xmlns:a16="http://schemas.microsoft.com/office/drawing/2014/main" id="{16070283-5111-4811-9087-49BF22219614}"/>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5 Rectángulo">
              <a:extLst>
                <a:ext uri="{FF2B5EF4-FFF2-40B4-BE49-F238E27FC236}">
                  <a16:creationId xmlns:a16="http://schemas.microsoft.com/office/drawing/2014/main" id="{6789F6C9-356A-4859-A164-09465EB17C27}"/>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kern="1200" dirty="0"/>
                <a:t>1.3 RECONOCIMIENTO PROPIO</a:t>
              </a:r>
            </a:p>
          </p:txBody>
        </p:sp>
      </p:grpSp>
      <p:graphicFrame>
        <p:nvGraphicFramePr>
          <p:cNvPr id="17" name="Gráfico 16">
            <a:extLst>
              <a:ext uri="{FF2B5EF4-FFF2-40B4-BE49-F238E27FC236}">
                <a16:creationId xmlns:a16="http://schemas.microsoft.com/office/drawing/2014/main" id="{73208BEA-8F12-483E-973A-A72E2AEA4E9D}"/>
              </a:ext>
            </a:extLst>
          </p:cNvPr>
          <p:cNvGraphicFramePr>
            <a:graphicFrameLocks/>
          </p:cNvGraphicFramePr>
          <p:nvPr>
            <p:extLst>
              <p:ext uri="{D42A27DB-BD31-4B8C-83A1-F6EECF244321}">
                <p14:modId xmlns:p14="http://schemas.microsoft.com/office/powerpoint/2010/main" val="4042262172"/>
              </p:ext>
            </p:extLst>
          </p:nvPr>
        </p:nvGraphicFramePr>
        <p:xfrm>
          <a:off x="4860032" y="1700808"/>
          <a:ext cx="3579595"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a:extLst>
              <a:ext uri="{FF2B5EF4-FFF2-40B4-BE49-F238E27FC236}">
                <a16:creationId xmlns:a16="http://schemas.microsoft.com/office/drawing/2014/main" id="{3901A1F3-0B59-4CF3-9EDC-7570C3072FC0}"/>
              </a:ext>
            </a:extLst>
          </p:cNvPr>
          <p:cNvGraphicFramePr/>
          <p:nvPr>
            <p:extLst>
              <p:ext uri="{D42A27DB-BD31-4B8C-83A1-F6EECF244321}">
                <p14:modId xmlns:p14="http://schemas.microsoft.com/office/powerpoint/2010/main" val="605864280"/>
              </p:ext>
            </p:extLst>
          </p:nvPr>
        </p:nvGraphicFramePr>
        <p:xfrm>
          <a:off x="4572000" y="4221088"/>
          <a:ext cx="4353694" cy="2448272"/>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8" descr="Resultado de imagen para espe">
            <a:extLst>
              <a:ext uri="{FF2B5EF4-FFF2-40B4-BE49-F238E27FC236}">
                <a16:creationId xmlns:a16="http://schemas.microsoft.com/office/drawing/2014/main" id="{0C6E1A79-28BD-4120-9278-2CE9D9FB5F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2 Grupo">
            <a:extLst>
              <a:ext uri="{FF2B5EF4-FFF2-40B4-BE49-F238E27FC236}">
                <a16:creationId xmlns:a16="http://schemas.microsoft.com/office/drawing/2014/main" id="{55CF096B-0AE3-4FD9-A7B1-98040CA7164A}"/>
              </a:ext>
            </a:extLst>
          </p:cNvPr>
          <p:cNvGrpSpPr/>
          <p:nvPr/>
        </p:nvGrpSpPr>
        <p:grpSpPr>
          <a:xfrm>
            <a:off x="5148064" y="451162"/>
            <a:ext cx="3260932" cy="352477"/>
            <a:chOff x="2743199" y="408582"/>
            <a:chExt cx="2641600" cy="962025"/>
          </a:xfrm>
        </p:grpSpPr>
        <p:sp>
          <p:nvSpPr>
            <p:cNvPr id="14" name="4 Rectángulo redondeado">
              <a:extLst>
                <a:ext uri="{FF2B5EF4-FFF2-40B4-BE49-F238E27FC236}">
                  <a16:creationId xmlns:a16="http://schemas.microsoft.com/office/drawing/2014/main" id="{16070283-5111-4811-9087-49BF22219614}"/>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5 Rectángulo">
              <a:extLst>
                <a:ext uri="{FF2B5EF4-FFF2-40B4-BE49-F238E27FC236}">
                  <a16:creationId xmlns:a16="http://schemas.microsoft.com/office/drawing/2014/main" id="{6789F6C9-356A-4859-A164-09465EB17C27}"/>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dirty="0"/>
                <a:t>2</a:t>
              </a:r>
              <a:r>
                <a:rPr lang="es-EC" sz="1400" kern="1200" dirty="0"/>
                <a:t>.1 HORARIOS DE TRABAJO</a:t>
              </a:r>
            </a:p>
          </p:txBody>
        </p:sp>
      </p:grpSp>
      <p:grpSp>
        <p:nvGrpSpPr>
          <p:cNvPr id="18" name="2 Grupo">
            <a:extLst>
              <a:ext uri="{FF2B5EF4-FFF2-40B4-BE49-F238E27FC236}">
                <a16:creationId xmlns:a16="http://schemas.microsoft.com/office/drawing/2014/main" id="{D0304A9D-CA82-4A5C-89FD-E16627D9CC6A}"/>
              </a:ext>
            </a:extLst>
          </p:cNvPr>
          <p:cNvGrpSpPr/>
          <p:nvPr/>
        </p:nvGrpSpPr>
        <p:grpSpPr>
          <a:xfrm>
            <a:off x="467544" y="433956"/>
            <a:ext cx="3816423" cy="352477"/>
            <a:chOff x="2743199" y="408582"/>
            <a:chExt cx="2641600" cy="962025"/>
          </a:xfrm>
        </p:grpSpPr>
        <p:sp>
          <p:nvSpPr>
            <p:cNvPr id="19" name="4 Rectángulo redondeado">
              <a:extLst>
                <a:ext uri="{FF2B5EF4-FFF2-40B4-BE49-F238E27FC236}">
                  <a16:creationId xmlns:a16="http://schemas.microsoft.com/office/drawing/2014/main" id="{7A8A2C31-7C27-4352-A54A-5A7728FCF42B}"/>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5 Rectángulo">
              <a:extLst>
                <a:ext uri="{FF2B5EF4-FFF2-40B4-BE49-F238E27FC236}">
                  <a16:creationId xmlns:a16="http://schemas.microsoft.com/office/drawing/2014/main" id="{988B1D27-C513-40CA-8B88-9D9BE730D51F}"/>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kern="1200" dirty="0"/>
                <a:t>1.4 RECONOCIMIENTO DE LOS DEMÁS</a:t>
              </a:r>
            </a:p>
          </p:txBody>
        </p:sp>
      </p:grpSp>
      <p:graphicFrame>
        <p:nvGraphicFramePr>
          <p:cNvPr id="21" name="Gráfico 20">
            <a:extLst>
              <a:ext uri="{FF2B5EF4-FFF2-40B4-BE49-F238E27FC236}">
                <a16:creationId xmlns:a16="http://schemas.microsoft.com/office/drawing/2014/main" id="{43EF5153-90D7-4A3E-86ED-7949E9CFDA25}"/>
              </a:ext>
            </a:extLst>
          </p:cNvPr>
          <p:cNvGraphicFramePr>
            <a:graphicFrameLocks/>
          </p:cNvGraphicFramePr>
          <p:nvPr>
            <p:extLst>
              <p:ext uri="{D42A27DB-BD31-4B8C-83A1-F6EECF244321}">
                <p14:modId xmlns:p14="http://schemas.microsoft.com/office/powerpoint/2010/main" val="4006937912"/>
              </p:ext>
            </p:extLst>
          </p:nvPr>
        </p:nvGraphicFramePr>
        <p:xfrm>
          <a:off x="287523" y="3839318"/>
          <a:ext cx="4176464"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a:extLst>
              <a:ext uri="{FF2B5EF4-FFF2-40B4-BE49-F238E27FC236}">
                <a16:creationId xmlns:a16="http://schemas.microsoft.com/office/drawing/2014/main" id="{F3667F46-C81F-4A82-A61B-A0E437B61F6E}"/>
              </a:ext>
            </a:extLst>
          </p:cNvPr>
          <p:cNvGraphicFramePr/>
          <p:nvPr>
            <p:extLst>
              <p:ext uri="{D42A27DB-BD31-4B8C-83A1-F6EECF244321}">
                <p14:modId xmlns:p14="http://schemas.microsoft.com/office/powerpoint/2010/main" val="3302073979"/>
              </p:ext>
            </p:extLst>
          </p:nvPr>
        </p:nvGraphicFramePr>
        <p:xfrm>
          <a:off x="251520" y="1052736"/>
          <a:ext cx="4176464" cy="2520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a:extLst>
              <a:ext uri="{FF2B5EF4-FFF2-40B4-BE49-F238E27FC236}">
                <a16:creationId xmlns:a16="http://schemas.microsoft.com/office/drawing/2014/main" id="{CB2162C2-6445-4463-8139-D73A25848700}"/>
              </a:ext>
            </a:extLst>
          </p:cNvPr>
          <p:cNvGraphicFramePr/>
          <p:nvPr>
            <p:extLst>
              <p:ext uri="{D42A27DB-BD31-4B8C-83A1-F6EECF244321}">
                <p14:modId xmlns:p14="http://schemas.microsoft.com/office/powerpoint/2010/main" val="3108631044"/>
              </p:ext>
            </p:extLst>
          </p:nvPr>
        </p:nvGraphicFramePr>
        <p:xfrm>
          <a:off x="4716016" y="1700809"/>
          <a:ext cx="4176464" cy="32696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285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2 Grupo">
            <a:extLst>
              <a:ext uri="{FF2B5EF4-FFF2-40B4-BE49-F238E27FC236}">
                <a16:creationId xmlns:a16="http://schemas.microsoft.com/office/drawing/2014/main" id="{55CF096B-0AE3-4FD9-A7B1-98040CA7164A}"/>
              </a:ext>
            </a:extLst>
          </p:cNvPr>
          <p:cNvGrpSpPr/>
          <p:nvPr/>
        </p:nvGrpSpPr>
        <p:grpSpPr>
          <a:xfrm>
            <a:off x="5148064" y="451162"/>
            <a:ext cx="3260932" cy="352477"/>
            <a:chOff x="2743199" y="408582"/>
            <a:chExt cx="2641600" cy="962025"/>
          </a:xfrm>
        </p:grpSpPr>
        <p:sp>
          <p:nvSpPr>
            <p:cNvPr id="14" name="4 Rectángulo redondeado">
              <a:extLst>
                <a:ext uri="{FF2B5EF4-FFF2-40B4-BE49-F238E27FC236}">
                  <a16:creationId xmlns:a16="http://schemas.microsoft.com/office/drawing/2014/main" id="{16070283-5111-4811-9087-49BF22219614}"/>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5 Rectángulo">
              <a:extLst>
                <a:ext uri="{FF2B5EF4-FFF2-40B4-BE49-F238E27FC236}">
                  <a16:creationId xmlns:a16="http://schemas.microsoft.com/office/drawing/2014/main" id="{6789F6C9-356A-4859-A164-09465EB17C27}"/>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dirty="0"/>
                <a:t>2</a:t>
              </a:r>
              <a:r>
                <a:rPr lang="es-EC" sz="1400" kern="1200" dirty="0"/>
                <a:t>.3 SEGURIDAD Y SALUD</a:t>
              </a:r>
            </a:p>
          </p:txBody>
        </p:sp>
      </p:grpSp>
      <p:grpSp>
        <p:nvGrpSpPr>
          <p:cNvPr id="18" name="2 Grupo">
            <a:extLst>
              <a:ext uri="{FF2B5EF4-FFF2-40B4-BE49-F238E27FC236}">
                <a16:creationId xmlns:a16="http://schemas.microsoft.com/office/drawing/2014/main" id="{D0304A9D-CA82-4A5C-89FD-E16627D9CC6A}"/>
              </a:ext>
            </a:extLst>
          </p:cNvPr>
          <p:cNvGrpSpPr/>
          <p:nvPr/>
        </p:nvGrpSpPr>
        <p:grpSpPr>
          <a:xfrm>
            <a:off x="467544" y="433956"/>
            <a:ext cx="3816423" cy="352477"/>
            <a:chOff x="2743199" y="408582"/>
            <a:chExt cx="2641600" cy="962025"/>
          </a:xfrm>
        </p:grpSpPr>
        <p:sp>
          <p:nvSpPr>
            <p:cNvPr id="19" name="4 Rectángulo redondeado">
              <a:extLst>
                <a:ext uri="{FF2B5EF4-FFF2-40B4-BE49-F238E27FC236}">
                  <a16:creationId xmlns:a16="http://schemas.microsoft.com/office/drawing/2014/main" id="{7A8A2C31-7C27-4352-A54A-5A7728FCF42B}"/>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5 Rectángulo">
              <a:extLst>
                <a:ext uri="{FF2B5EF4-FFF2-40B4-BE49-F238E27FC236}">
                  <a16:creationId xmlns:a16="http://schemas.microsoft.com/office/drawing/2014/main" id="{988B1D27-C513-40CA-8B88-9D9BE730D51F}"/>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dirty="0"/>
                <a:t>2</a:t>
              </a:r>
              <a:r>
                <a:rPr lang="es-EC" sz="1400" kern="1200" dirty="0"/>
                <a:t>.2 ESTABILIDAD LABORAL</a:t>
              </a:r>
            </a:p>
          </p:txBody>
        </p:sp>
      </p:grpSp>
      <p:graphicFrame>
        <p:nvGraphicFramePr>
          <p:cNvPr id="11" name="Gráfico 10">
            <a:extLst>
              <a:ext uri="{FF2B5EF4-FFF2-40B4-BE49-F238E27FC236}">
                <a16:creationId xmlns:a16="http://schemas.microsoft.com/office/drawing/2014/main" id="{06FFA1D2-8168-493A-8D41-25631D9B52EA}"/>
              </a:ext>
            </a:extLst>
          </p:cNvPr>
          <p:cNvGraphicFramePr>
            <a:graphicFrameLocks/>
          </p:cNvGraphicFramePr>
          <p:nvPr>
            <p:extLst>
              <p:ext uri="{D42A27DB-BD31-4B8C-83A1-F6EECF244321}">
                <p14:modId xmlns:p14="http://schemas.microsoft.com/office/powerpoint/2010/main" val="800100860"/>
              </p:ext>
            </p:extLst>
          </p:nvPr>
        </p:nvGraphicFramePr>
        <p:xfrm>
          <a:off x="522072" y="1268760"/>
          <a:ext cx="3694047" cy="2419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C393B077-9D7F-40D1-867C-E0FB6B56C5C8}"/>
              </a:ext>
            </a:extLst>
          </p:cNvPr>
          <p:cNvGraphicFramePr>
            <a:graphicFrameLocks/>
          </p:cNvGraphicFramePr>
          <p:nvPr>
            <p:extLst>
              <p:ext uri="{D42A27DB-BD31-4B8C-83A1-F6EECF244321}">
                <p14:modId xmlns:p14="http://schemas.microsoft.com/office/powerpoint/2010/main" val="1428907634"/>
              </p:ext>
            </p:extLst>
          </p:nvPr>
        </p:nvGraphicFramePr>
        <p:xfrm>
          <a:off x="355883" y="3861048"/>
          <a:ext cx="381642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a:extLst>
              <a:ext uri="{FF2B5EF4-FFF2-40B4-BE49-F238E27FC236}">
                <a16:creationId xmlns:a16="http://schemas.microsoft.com/office/drawing/2014/main" id="{35D62253-F074-44FC-A57F-15E3B00A7575}"/>
              </a:ext>
            </a:extLst>
          </p:cNvPr>
          <p:cNvGraphicFramePr/>
          <p:nvPr>
            <p:extLst>
              <p:ext uri="{D42A27DB-BD31-4B8C-83A1-F6EECF244321}">
                <p14:modId xmlns:p14="http://schemas.microsoft.com/office/powerpoint/2010/main" val="2996932838"/>
              </p:ext>
            </p:extLst>
          </p:nvPr>
        </p:nvGraphicFramePr>
        <p:xfrm>
          <a:off x="5652120" y="1507777"/>
          <a:ext cx="2498402" cy="1921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a:extLst>
              <a:ext uri="{FF2B5EF4-FFF2-40B4-BE49-F238E27FC236}">
                <a16:creationId xmlns:a16="http://schemas.microsoft.com/office/drawing/2014/main" id="{6B3C496E-8CC4-4F81-80AD-C9B68DFF6C0E}"/>
              </a:ext>
            </a:extLst>
          </p:cNvPr>
          <p:cNvGraphicFramePr/>
          <p:nvPr>
            <p:extLst>
              <p:ext uri="{D42A27DB-BD31-4B8C-83A1-F6EECF244321}">
                <p14:modId xmlns:p14="http://schemas.microsoft.com/office/powerpoint/2010/main" val="2525245641"/>
              </p:ext>
            </p:extLst>
          </p:nvPr>
        </p:nvGraphicFramePr>
        <p:xfrm>
          <a:off x="5445790" y="3938445"/>
          <a:ext cx="3342327" cy="26658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130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2 Grupo">
            <a:extLst>
              <a:ext uri="{FF2B5EF4-FFF2-40B4-BE49-F238E27FC236}">
                <a16:creationId xmlns:a16="http://schemas.microsoft.com/office/drawing/2014/main" id="{55CF096B-0AE3-4FD9-A7B1-98040CA7164A}"/>
              </a:ext>
            </a:extLst>
          </p:cNvPr>
          <p:cNvGrpSpPr/>
          <p:nvPr/>
        </p:nvGrpSpPr>
        <p:grpSpPr>
          <a:xfrm>
            <a:off x="5148064" y="451162"/>
            <a:ext cx="2736304" cy="352477"/>
            <a:chOff x="2743199" y="408582"/>
            <a:chExt cx="2641600" cy="962025"/>
          </a:xfrm>
        </p:grpSpPr>
        <p:sp>
          <p:nvSpPr>
            <p:cNvPr id="14" name="4 Rectángulo redondeado">
              <a:extLst>
                <a:ext uri="{FF2B5EF4-FFF2-40B4-BE49-F238E27FC236}">
                  <a16:creationId xmlns:a16="http://schemas.microsoft.com/office/drawing/2014/main" id="{16070283-5111-4811-9087-49BF22219614}"/>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5 Rectángulo">
              <a:extLst>
                <a:ext uri="{FF2B5EF4-FFF2-40B4-BE49-F238E27FC236}">
                  <a16:creationId xmlns:a16="http://schemas.microsoft.com/office/drawing/2014/main" id="{6789F6C9-356A-4859-A164-09465EB17C27}"/>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dirty="0"/>
                <a:t>2</a:t>
              </a:r>
              <a:r>
                <a:rPr lang="es-EC" sz="1400" kern="1200" dirty="0"/>
                <a:t>.5 REMUNERACIÓN</a:t>
              </a:r>
            </a:p>
          </p:txBody>
        </p:sp>
      </p:grpSp>
      <p:grpSp>
        <p:nvGrpSpPr>
          <p:cNvPr id="18" name="2 Grupo">
            <a:extLst>
              <a:ext uri="{FF2B5EF4-FFF2-40B4-BE49-F238E27FC236}">
                <a16:creationId xmlns:a16="http://schemas.microsoft.com/office/drawing/2014/main" id="{D0304A9D-CA82-4A5C-89FD-E16627D9CC6A}"/>
              </a:ext>
            </a:extLst>
          </p:cNvPr>
          <p:cNvGrpSpPr/>
          <p:nvPr/>
        </p:nvGrpSpPr>
        <p:grpSpPr>
          <a:xfrm>
            <a:off x="467544" y="433956"/>
            <a:ext cx="3260933" cy="352477"/>
            <a:chOff x="2743199" y="408582"/>
            <a:chExt cx="2641600" cy="962025"/>
          </a:xfrm>
        </p:grpSpPr>
        <p:sp>
          <p:nvSpPr>
            <p:cNvPr id="19" name="4 Rectángulo redondeado">
              <a:extLst>
                <a:ext uri="{FF2B5EF4-FFF2-40B4-BE49-F238E27FC236}">
                  <a16:creationId xmlns:a16="http://schemas.microsoft.com/office/drawing/2014/main" id="{7A8A2C31-7C27-4352-A54A-5A7728FCF42B}"/>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5 Rectángulo">
              <a:extLst>
                <a:ext uri="{FF2B5EF4-FFF2-40B4-BE49-F238E27FC236}">
                  <a16:creationId xmlns:a16="http://schemas.microsoft.com/office/drawing/2014/main" id="{988B1D27-C513-40CA-8B88-9D9BE730D51F}"/>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dirty="0"/>
                <a:t>2</a:t>
              </a:r>
              <a:r>
                <a:rPr lang="es-EC" sz="1400" kern="1200" dirty="0"/>
                <a:t>.4 CARGA DE TRABAJO</a:t>
              </a:r>
            </a:p>
          </p:txBody>
        </p:sp>
      </p:grpSp>
      <p:graphicFrame>
        <p:nvGraphicFramePr>
          <p:cNvPr id="12" name="Gráfico 11">
            <a:extLst>
              <a:ext uri="{FF2B5EF4-FFF2-40B4-BE49-F238E27FC236}">
                <a16:creationId xmlns:a16="http://schemas.microsoft.com/office/drawing/2014/main" id="{02467F71-46CB-4E8A-A28B-0FCEEA629FBF}"/>
              </a:ext>
            </a:extLst>
          </p:cNvPr>
          <p:cNvGraphicFramePr>
            <a:graphicFrameLocks/>
          </p:cNvGraphicFramePr>
          <p:nvPr>
            <p:extLst>
              <p:ext uri="{D42A27DB-BD31-4B8C-83A1-F6EECF244321}">
                <p14:modId xmlns:p14="http://schemas.microsoft.com/office/powerpoint/2010/main" val="723114421"/>
              </p:ext>
            </p:extLst>
          </p:nvPr>
        </p:nvGraphicFramePr>
        <p:xfrm>
          <a:off x="114106" y="1124744"/>
          <a:ext cx="4169862"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áfico 20">
            <a:extLst>
              <a:ext uri="{FF2B5EF4-FFF2-40B4-BE49-F238E27FC236}">
                <a16:creationId xmlns:a16="http://schemas.microsoft.com/office/drawing/2014/main" id="{158A6A97-D885-40A7-8339-187069CF0030}"/>
              </a:ext>
            </a:extLst>
          </p:cNvPr>
          <p:cNvGraphicFramePr/>
          <p:nvPr>
            <p:extLst>
              <p:ext uri="{D42A27DB-BD31-4B8C-83A1-F6EECF244321}">
                <p14:modId xmlns:p14="http://schemas.microsoft.com/office/powerpoint/2010/main" val="4206684985"/>
              </p:ext>
            </p:extLst>
          </p:nvPr>
        </p:nvGraphicFramePr>
        <p:xfrm>
          <a:off x="130518" y="3933055"/>
          <a:ext cx="4169862" cy="2591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a:extLst>
              <a:ext uri="{FF2B5EF4-FFF2-40B4-BE49-F238E27FC236}">
                <a16:creationId xmlns:a16="http://schemas.microsoft.com/office/drawing/2014/main" id="{C1570D6A-1C4F-4FC2-A16F-7DCA079EC420}"/>
              </a:ext>
            </a:extLst>
          </p:cNvPr>
          <p:cNvGraphicFramePr/>
          <p:nvPr>
            <p:extLst>
              <p:ext uri="{D42A27DB-BD31-4B8C-83A1-F6EECF244321}">
                <p14:modId xmlns:p14="http://schemas.microsoft.com/office/powerpoint/2010/main" val="1211670932"/>
              </p:ext>
            </p:extLst>
          </p:nvPr>
        </p:nvGraphicFramePr>
        <p:xfrm>
          <a:off x="5105075" y="4013163"/>
          <a:ext cx="3672408" cy="2559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a:extLst>
              <a:ext uri="{FF2B5EF4-FFF2-40B4-BE49-F238E27FC236}">
                <a16:creationId xmlns:a16="http://schemas.microsoft.com/office/drawing/2014/main" id="{0271762E-1532-4168-A018-6BE2B9B34D6D}"/>
              </a:ext>
            </a:extLst>
          </p:cNvPr>
          <p:cNvGraphicFramePr/>
          <p:nvPr>
            <p:extLst>
              <p:ext uri="{D42A27DB-BD31-4B8C-83A1-F6EECF244321}">
                <p14:modId xmlns:p14="http://schemas.microsoft.com/office/powerpoint/2010/main" val="4124407234"/>
              </p:ext>
            </p:extLst>
          </p:nvPr>
        </p:nvGraphicFramePr>
        <p:xfrm>
          <a:off x="5076056" y="1332076"/>
          <a:ext cx="3672408" cy="2152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618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4925" y="4411245"/>
            <a:ext cx="1763937" cy="5474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600" dirty="0"/>
              <a:t>Reconocimiento propio </a:t>
            </a:r>
          </a:p>
        </p:txBody>
      </p:sp>
      <p:sp>
        <p:nvSpPr>
          <p:cNvPr id="5" name="4 CuadroTexto"/>
          <p:cNvSpPr txBox="1"/>
          <p:nvPr/>
        </p:nvSpPr>
        <p:spPr>
          <a:xfrm>
            <a:off x="1213358" y="2905391"/>
            <a:ext cx="689411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1600" b="1" dirty="0">
                <a:latin typeface="Cambria" panose="02040503050406030204" pitchFamily="18" charset="0"/>
              </a:rPr>
              <a:t>CONDICIONES LABORALES DE LOS TRABAJADORES DEL SECTOR DE LA CONSTRUCCIÓN</a:t>
            </a:r>
            <a:endParaRPr lang="es-EC" sz="1600" dirty="0">
              <a:latin typeface="Cambria" panose="02040503050406030204" pitchFamily="18" charset="0"/>
            </a:endParaRPr>
          </a:p>
        </p:txBody>
      </p:sp>
      <p:sp>
        <p:nvSpPr>
          <p:cNvPr id="6" name="5 Rectángulo"/>
          <p:cNvSpPr/>
          <p:nvPr/>
        </p:nvSpPr>
        <p:spPr>
          <a:xfrm>
            <a:off x="1426606" y="1715318"/>
            <a:ext cx="2787561" cy="58477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600" dirty="0"/>
              <a:t>Satisfacción laboral</a:t>
            </a:r>
          </a:p>
        </p:txBody>
      </p:sp>
      <p:pic>
        <p:nvPicPr>
          <p:cNvPr id="8" name="Picture 2" descr="flecha azu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76035" y="2296172"/>
            <a:ext cx="790080" cy="6108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lecha azu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02733" y="3366464"/>
            <a:ext cx="651119" cy="7682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lecha azu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946218" y="2286376"/>
            <a:ext cx="762867" cy="610822"/>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1143224" y="841786"/>
            <a:ext cx="7127958" cy="369332"/>
          </a:xfrm>
          <a:prstGeom prst="rect">
            <a:avLst/>
          </a:prstGeom>
        </p:spPr>
        <p:txBody>
          <a:bodyPr wrap="square">
            <a:spAutoFit/>
          </a:bodyPr>
          <a:lstStyle/>
          <a:p>
            <a:pPr lvl="0" algn="just"/>
            <a:r>
              <a:rPr lang="es-EC" dirty="0"/>
              <a:t>                         Inadecuado clima organizacional</a:t>
            </a:r>
          </a:p>
        </p:txBody>
      </p:sp>
      <p:sp>
        <p:nvSpPr>
          <p:cNvPr id="20" name="19 Rectángulo"/>
          <p:cNvSpPr/>
          <p:nvPr/>
        </p:nvSpPr>
        <p:spPr>
          <a:xfrm>
            <a:off x="5023382" y="1733729"/>
            <a:ext cx="2555673" cy="56051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600" dirty="0"/>
              <a:t>Insatisfacción laboral</a:t>
            </a:r>
          </a:p>
        </p:txBody>
      </p:sp>
      <p:sp>
        <p:nvSpPr>
          <p:cNvPr id="29" name="28 Rectángulo"/>
          <p:cNvSpPr/>
          <p:nvPr/>
        </p:nvSpPr>
        <p:spPr>
          <a:xfrm>
            <a:off x="5186305" y="4058587"/>
            <a:ext cx="2730921" cy="46935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600" dirty="0"/>
              <a:t>Factores de higiene</a:t>
            </a:r>
          </a:p>
        </p:txBody>
      </p:sp>
      <p:sp>
        <p:nvSpPr>
          <p:cNvPr id="13" name="12 Rectángulo"/>
          <p:cNvSpPr/>
          <p:nvPr/>
        </p:nvSpPr>
        <p:spPr>
          <a:xfrm>
            <a:off x="2915236" y="4417373"/>
            <a:ext cx="176393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s-EC" sz="1600" dirty="0"/>
              <a:t>Reconocimiento de los demás</a:t>
            </a:r>
          </a:p>
        </p:txBody>
      </p:sp>
      <p:pic>
        <p:nvPicPr>
          <p:cNvPr id="30" name="Picture 2" descr="flecha azu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90727" y="3486369"/>
            <a:ext cx="646402" cy="571791"/>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30 Conector recto"/>
          <p:cNvCxnSpPr>
            <a:cxnSpLocks/>
          </p:cNvCxnSpPr>
          <p:nvPr/>
        </p:nvCxnSpPr>
        <p:spPr>
          <a:xfrm flipV="1">
            <a:off x="1652530" y="4038177"/>
            <a:ext cx="2261753" cy="9729"/>
          </a:xfrm>
          <a:prstGeom prst="line">
            <a:avLst/>
          </a:prstGeom>
          <a:ln w="76200"/>
        </p:spPr>
        <p:style>
          <a:lnRef idx="3">
            <a:schemeClr val="accent2"/>
          </a:lnRef>
          <a:fillRef idx="0">
            <a:schemeClr val="accent2"/>
          </a:fillRef>
          <a:effectRef idx="2">
            <a:schemeClr val="accent2"/>
          </a:effectRef>
          <a:fontRef idx="minor">
            <a:schemeClr val="tx1"/>
          </a:fontRef>
        </p:style>
      </p:cxnSp>
      <p:pic>
        <p:nvPicPr>
          <p:cNvPr id="32" name="Picture 2" descr="flecha azu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64210" y="3972006"/>
            <a:ext cx="475839" cy="5717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lecha azu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99081" y="3948910"/>
            <a:ext cx="475626" cy="571791"/>
          </a:xfrm>
          <a:prstGeom prst="rect">
            <a:avLst/>
          </a:prstGeom>
          <a:noFill/>
          <a:extLst>
            <a:ext uri="{909E8E84-426E-40DD-AFC4-6F175D3DCCD1}">
              <a14:hiddenFill xmlns:a14="http://schemas.microsoft.com/office/drawing/2010/main">
                <a:solidFill>
                  <a:srgbClr val="FFFFFF"/>
                </a:solidFill>
              </a14:hiddenFill>
            </a:ext>
          </a:extLst>
        </p:spPr>
      </p:pic>
      <p:sp>
        <p:nvSpPr>
          <p:cNvPr id="36" name="1 Título">
            <a:extLst>
              <a:ext uri="{FF2B5EF4-FFF2-40B4-BE49-F238E27FC236}">
                <a16:creationId xmlns:a16="http://schemas.microsoft.com/office/drawing/2014/main" id="{ABD75EE5-7DC7-436E-B7DD-3BA45078B8FF}"/>
              </a:ext>
            </a:extLst>
          </p:cNvPr>
          <p:cNvSpPr>
            <a:spLocks noGrp="1"/>
          </p:cNvSpPr>
          <p:nvPr>
            <p:ph type="title"/>
          </p:nvPr>
        </p:nvSpPr>
        <p:spPr>
          <a:xfrm>
            <a:off x="1652530" y="74339"/>
            <a:ext cx="6264696" cy="504056"/>
          </a:xfrm>
          <a:solidFill>
            <a:schemeClr val="bg2">
              <a:lumMod val="20000"/>
              <a:lumOff val="80000"/>
            </a:schemeClr>
          </a:solidFill>
        </p:spPr>
        <p:txBody>
          <a:bodyPr/>
          <a:lstStyle/>
          <a:p>
            <a:r>
              <a:rPr lang="es-EC" sz="2800" b="1" dirty="0"/>
              <a:t>PLANTEAMIENTO DEL PROBLEMA</a:t>
            </a:r>
            <a:endParaRPr lang="es-EC" dirty="0"/>
          </a:p>
        </p:txBody>
      </p:sp>
      <p:pic>
        <p:nvPicPr>
          <p:cNvPr id="34" name="Picture 8" descr="Resultado de imagen para espe">
            <a:extLst>
              <a:ext uri="{FF2B5EF4-FFF2-40B4-BE49-F238E27FC236}">
                <a16:creationId xmlns:a16="http://schemas.microsoft.com/office/drawing/2014/main" id="{3E2941EB-1400-4B24-A7C6-788137B4DD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9" y="58748"/>
            <a:ext cx="1518616" cy="5352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lecha azul">
            <a:extLst>
              <a:ext uri="{FF2B5EF4-FFF2-40B4-BE49-F238E27FC236}">
                <a16:creationId xmlns:a16="http://schemas.microsoft.com/office/drawing/2014/main" id="{C48F04CB-9250-4E1F-A5F4-84D8D7D099EC}"/>
              </a:ext>
            </a:extLst>
          </p:cNvPr>
          <p:cNvPicPr>
            <a:picLocks noChangeAspect="1" noChangeArrowheads="1" noCrop="1"/>
          </p:cNvPicPr>
          <p:nvPr/>
        </p:nvPicPr>
        <p:blipFill>
          <a:blip r:embed="rId4">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13477903">
            <a:off x="5684711" y="1318989"/>
            <a:ext cx="675058" cy="3548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lecha azul">
            <a:extLst>
              <a:ext uri="{FF2B5EF4-FFF2-40B4-BE49-F238E27FC236}">
                <a16:creationId xmlns:a16="http://schemas.microsoft.com/office/drawing/2014/main" id="{AC3B246B-DF03-47FE-AD7A-C4D324004834}"/>
              </a:ext>
            </a:extLst>
          </p:cNvPr>
          <p:cNvPicPr>
            <a:picLocks noChangeAspect="1" noChangeArrowheads="1" noCrop="1"/>
          </p:cNvPicPr>
          <p:nvPr/>
        </p:nvPicPr>
        <p:blipFill>
          <a:blip r:embed="rId4">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19236949">
            <a:off x="2656555" y="1330118"/>
            <a:ext cx="650986" cy="332549"/>
          </a:xfrm>
          <a:prstGeom prst="rect">
            <a:avLst/>
          </a:prstGeom>
          <a:noFill/>
          <a:extLst/>
        </p:spPr>
      </p:pic>
      <p:sp>
        <p:nvSpPr>
          <p:cNvPr id="25" name="28 Rectángulo">
            <a:extLst>
              <a:ext uri="{FF2B5EF4-FFF2-40B4-BE49-F238E27FC236}">
                <a16:creationId xmlns:a16="http://schemas.microsoft.com/office/drawing/2014/main" id="{56B7FD67-BBB2-461A-B393-77CC005A061E}"/>
              </a:ext>
            </a:extLst>
          </p:cNvPr>
          <p:cNvSpPr/>
          <p:nvPr/>
        </p:nvSpPr>
        <p:spPr>
          <a:xfrm>
            <a:off x="6213594" y="4945510"/>
            <a:ext cx="2730921" cy="168730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es-EC" sz="1600" dirty="0"/>
              <a:t>Sueldos y beneficios</a:t>
            </a:r>
          </a:p>
          <a:p>
            <a:pPr lvl="0"/>
            <a:r>
              <a:rPr lang="es-EC" sz="1600" dirty="0"/>
              <a:t>Relaciones interpersonales</a:t>
            </a:r>
          </a:p>
          <a:p>
            <a:pPr lvl="0"/>
            <a:r>
              <a:rPr lang="es-EC" sz="1600" dirty="0"/>
              <a:t>Ambiente físico</a:t>
            </a:r>
          </a:p>
          <a:p>
            <a:pPr lvl="0"/>
            <a:r>
              <a:rPr lang="es-EC" sz="1600" dirty="0"/>
              <a:t>Supervisión</a:t>
            </a:r>
          </a:p>
          <a:p>
            <a:pPr lvl="0"/>
            <a:r>
              <a:rPr lang="es-EC" sz="1600" dirty="0"/>
              <a:t>Seguridad laboral</a:t>
            </a:r>
          </a:p>
          <a:p>
            <a:pPr lvl="0"/>
            <a:r>
              <a:rPr lang="es-EC" sz="1600" dirty="0"/>
              <a:t>Status</a:t>
            </a:r>
          </a:p>
          <a:p>
            <a:pPr lvl="0" algn="ctr"/>
            <a:endParaRPr lang="es-EC" sz="1600" dirty="0"/>
          </a:p>
        </p:txBody>
      </p:sp>
      <p:pic>
        <p:nvPicPr>
          <p:cNvPr id="26" name="Picture 2" descr="flecha azul">
            <a:extLst>
              <a:ext uri="{FF2B5EF4-FFF2-40B4-BE49-F238E27FC236}">
                <a16:creationId xmlns:a16="http://schemas.microsoft.com/office/drawing/2014/main" id="{5DDB3C21-2270-46AE-8303-44F308A808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58405" y="5471686"/>
            <a:ext cx="584776" cy="40488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30 Conector recto">
            <a:extLst>
              <a:ext uri="{FF2B5EF4-FFF2-40B4-BE49-F238E27FC236}">
                <a16:creationId xmlns:a16="http://schemas.microsoft.com/office/drawing/2014/main" id="{00927EA0-FEAF-421F-9A04-1F314DEE07E4}"/>
              </a:ext>
            </a:extLst>
          </p:cNvPr>
          <p:cNvCxnSpPr>
            <a:cxnSpLocks/>
          </p:cNvCxnSpPr>
          <p:nvPr/>
        </p:nvCxnSpPr>
        <p:spPr>
          <a:xfrm flipV="1">
            <a:off x="5657407" y="4550349"/>
            <a:ext cx="0" cy="1174636"/>
          </a:xfrm>
          <a:prstGeom prst="line">
            <a:avLst/>
          </a:prstGeom>
          <a:ln w="762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1423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6"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par>
                          <p:cTn id="35" fill="hold">
                            <p:stCondLst>
                              <p:cond delay="5000"/>
                            </p:stCondLst>
                            <p:childTnLst>
                              <p:par>
                                <p:cTn id="36" presetID="2" presetClass="entr" presetSubtype="4"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6"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par>
                          <p:cTn id="57" fill="hold">
                            <p:stCondLst>
                              <p:cond delay="7500"/>
                            </p:stCondLst>
                            <p:childTnLst>
                              <p:par>
                                <p:cTn id="58" presetID="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 grpId="0" animBg="1"/>
      <p:bldP spid="29" grpId="0" animBg="1"/>
      <p:bldP spid="13"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2 Grupo">
            <a:extLst>
              <a:ext uri="{FF2B5EF4-FFF2-40B4-BE49-F238E27FC236}">
                <a16:creationId xmlns:a16="http://schemas.microsoft.com/office/drawing/2014/main" id="{55CF096B-0AE3-4FD9-A7B1-98040CA7164A}"/>
              </a:ext>
            </a:extLst>
          </p:cNvPr>
          <p:cNvGrpSpPr/>
          <p:nvPr/>
        </p:nvGrpSpPr>
        <p:grpSpPr>
          <a:xfrm>
            <a:off x="5175439" y="352721"/>
            <a:ext cx="3672407" cy="352477"/>
            <a:chOff x="2743199" y="408582"/>
            <a:chExt cx="2641600" cy="962025"/>
          </a:xfrm>
        </p:grpSpPr>
        <p:sp>
          <p:nvSpPr>
            <p:cNvPr id="14" name="4 Rectángulo redondeado">
              <a:extLst>
                <a:ext uri="{FF2B5EF4-FFF2-40B4-BE49-F238E27FC236}">
                  <a16:creationId xmlns:a16="http://schemas.microsoft.com/office/drawing/2014/main" id="{16070283-5111-4811-9087-49BF22219614}"/>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5 Rectángulo">
              <a:extLst>
                <a:ext uri="{FF2B5EF4-FFF2-40B4-BE49-F238E27FC236}">
                  <a16:creationId xmlns:a16="http://schemas.microsoft.com/office/drawing/2014/main" id="{6789F6C9-356A-4859-A164-09465EB17C27}"/>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C" sz="1400" dirty="0"/>
                <a:t>2</a:t>
              </a:r>
              <a:r>
                <a:rPr lang="es-EC" sz="1400" kern="1200" dirty="0"/>
                <a:t>.7 RELACIONES INTERPERSONALES</a:t>
              </a:r>
            </a:p>
          </p:txBody>
        </p:sp>
      </p:grpSp>
      <p:grpSp>
        <p:nvGrpSpPr>
          <p:cNvPr id="18" name="2 Grupo">
            <a:extLst>
              <a:ext uri="{FF2B5EF4-FFF2-40B4-BE49-F238E27FC236}">
                <a16:creationId xmlns:a16="http://schemas.microsoft.com/office/drawing/2014/main" id="{D0304A9D-CA82-4A5C-89FD-E16627D9CC6A}"/>
              </a:ext>
            </a:extLst>
          </p:cNvPr>
          <p:cNvGrpSpPr/>
          <p:nvPr/>
        </p:nvGrpSpPr>
        <p:grpSpPr>
          <a:xfrm>
            <a:off x="470903" y="352721"/>
            <a:ext cx="3096344" cy="352477"/>
            <a:chOff x="2743199" y="408582"/>
            <a:chExt cx="2641600" cy="962025"/>
          </a:xfrm>
        </p:grpSpPr>
        <p:sp>
          <p:nvSpPr>
            <p:cNvPr id="19" name="4 Rectángulo redondeado">
              <a:extLst>
                <a:ext uri="{FF2B5EF4-FFF2-40B4-BE49-F238E27FC236}">
                  <a16:creationId xmlns:a16="http://schemas.microsoft.com/office/drawing/2014/main" id="{7A8A2C31-7C27-4352-A54A-5A7728FCF42B}"/>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5 Rectángulo">
              <a:extLst>
                <a:ext uri="{FF2B5EF4-FFF2-40B4-BE49-F238E27FC236}">
                  <a16:creationId xmlns:a16="http://schemas.microsoft.com/office/drawing/2014/main" id="{988B1D27-C513-40CA-8B88-9D9BE730D51F}"/>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400" dirty="0"/>
                <a:t>2</a:t>
              </a:r>
              <a:r>
                <a:rPr lang="es-EC" sz="1400" kern="1200" dirty="0"/>
                <a:t>.6 </a:t>
              </a:r>
              <a:r>
                <a:rPr lang="es-EC" sz="1400" dirty="0"/>
                <a:t>AMBIENTE FÍSICO</a:t>
              </a:r>
              <a:endParaRPr lang="es-EC" sz="1400" kern="1200" dirty="0"/>
            </a:p>
          </p:txBody>
        </p:sp>
      </p:grpSp>
      <p:grpSp>
        <p:nvGrpSpPr>
          <p:cNvPr id="16" name="2 Grupo">
            <a:extLst>
              <a:ext uri="{FF2B5EF4-FFF2-40B4-BE49-F238E27FC236}">
                <a16:creationId xmlns:a16="http://schemas.microsoft.com/office/drawing/2014/main" id="{394E3062-23F8-4C95-BFED-19A7EA5E72DC}"/>
              </a:ext>
            </a:extLst>
          </p:cNvPr>
          <p:cNvGrpSpPr/>
          <p:nvPr/>
        </p:nvGrpSpPr>
        <p:grpSpPr>
          <a:xfrm>
            <a:off x="2982563" y="4623970"/>
            <a:ext cx="3398410" cy="352477"/>
            <a:chOff x="2743199" y="408582"/>
            <a:chExt cx="2641600" cy="962025"/>
          </a:xfrm>
        </p:grpSpPr>
        <p:sp>
          <p:nvSpPr>
            <p:cNvPr id="17" name="4 Rectángulo redondeado">
              <a:extLst>
                <a:ext uri="{FF2B5EF4-FFF2-40B4-BE49-F238E27FC236}">
                  <a16:creationId xmlns:a16="http://schemas.microsoft.com/office/drawing/2014/main" id="{BA0C8F34-DA8C-4274-9611-A24E12395F08}"/>
                </a:ext>
              </a:extLst>
            </p:cNvPr>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5 Rectángulo">
              <a:extLst>
                <a:ext uri="{FF2B5EF4-FFF2-40B4-BE49-F238E27FC236}">
                  <a16:creationId xmlns:a16="http://schemas.microsoft.com/office/drawing/2014/main" id="{9D1518AA-F5E3-4356-80E6-6DE6FF361B35}"/>
                </a:ext>
              </a:extLst>
            </p:cNvPr>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400" dirty="0"/>
                <a:t>2.8 SUPERVISION</a:t>
              </a:r>
              <a:endParaRPr lang="es-EC" sz="1400" kern="1200" dirty="0"/>
            </a:p>
          </p:txBody>
        </p:sp>
      </p:grpSp>
      <p:graphicFrame>
        <p:nvGraphicFramePr>
          <p:cNvPr id="23" name="Gráfico 22">
            <a:extLst>
              <a:ext uri="{FF2B5EF4-FFF2-40B4-BE49-F238E27FC236}">
                <a16:creationId xmlns:a16="http://schemas.microsoft.com/office/drawing/2014/main" id="{319B036A-E0C6-4F85-8401-601136E50AF5}"/>
              </a:ext>
            </a:extLst>
          </p:cNvPr>
          <p:cNvGraphicFramePr/>
          <p:nvPr>
            <p:extLst>
              <p:ext uri="{D42A27DB-BD31-4B8C-83A1-F6EECF244321}">
                <p14:modId xmlns:p14="http://schemas.microsoft.com/office/powerpoint/2010/main" val="875560490"/>
              </p:ext>
            </p:extLst>
          </p:nvPr>
        </p:nvGraphicFramePr>
        <p:xfrm>
          <a:off x="261150" y="1057035"/>
          <a:ext cx="3539698" cy="3165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Gráfico 24">
            <a:extLst>
              <a:ext uri="{FF2B5EF4-FFF2-40B4-BE49-F238E27FC236}">
                <a16:creationId xmlns:a16="http://schemas.microsoft.com/office/drawing/2014/main" id="{3CE57F52-6D4E-4C2C-BFA3-F1B87A7AAC3A}"/>
              </a:ext>
            </a:extLst>
          </p:cNvPr>
          <p:cNvGraphicFramePr/>
          <p:nvPr>
            <p:extLst>
              <p:ext uri="{D42A27DB-BD31-4B8C-83A1-F6EECF244321}">
                <p14:modId xmlns:p14="http://schemas.microsoft.com/office/powerpoint/2010/main" val="30804863"/>
              </p:ext>
            </p:extLst>
          </p:nvPr>
        </p:nvGraphicFramePr>
        <p:xfrm>
          <a:off x="5343154" y="962981"/>
          <a:ext cx="3336975" cy="1526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Gráfico 26">
            <a:extLst>
              <a:ext uri="{FF2B5EF4-FFF2-40B4-BE49-F238E27FC236}">
                <a16:creationId xmlns:a16="http://schemas.microsoft.com/office/drawing/2014/main" id="{1442E6C0-5966-4F97-A3EC-34278A69C7FE}"/>
              </a:ext>
            </a:extLst>
          </p:cNvPr>
          <p:cNvGraphicFramePr/>
          <p:nvPr>
            <p:extLst>
              <p:ext uri="{D42A27DB-BD31-4B8C-83A1-F6EECF244321}">
                <p14:modId xmlns:p14="http://schemas.microsoft.com/office/powerpoint/2010/main" val="3994546029"/>
              </p:ext>
            </p:extLst>
          </p:nvPr>
        </p:nvGraphicFramePr>
        <p:xfrm>
          <a:off x="5369992" y="2696046"/>
          <a:ext cx="3398409" cy="1526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áfico 28">
            <a:extLst>
              <a:ext uri="{FF2B5EF4-FFF2-40B4-BE49-F238E27FC236}">
                <a16:creationId xmlns:a16="http://schemas.microsoft.com/office/drawing/2014/main" id="{FAFD6568-3509-40FD-9827-E558023E7A88}"/>
              </a:ext>
            </a:extLst>
          </p:cNvPr>
          <p:cNvGraphicFramePr/>
          <p:nvPr>
            <p:extLst>
              <p:ext uri="{D42A27DB-BD31-4B8C-83A1-F6EECF244321}">
                <p14:modId xmlns:p14="http://schemas.microsoft.com/office/powerpoint/2010/main" val="1292337880"/>
              </p:ext>
            </p:extLst>
          </p:nvPr>
        </p:nvGraphicFramePr>
        <p:xfrm>
          <a:off x="2604958" y="5189491"/>
          <a:ext cx="3934084" cy="15260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082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8678098-8A21-479B-B0E0-EE9535AF9D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757" y="764704"/>
            <a:ext cx="4373721" cy="2915469"/>
          </a:xfrm>
          <a:prstGeom prst="rect">
            <a:avLst/>
          </a:prstGeom>
          <a:noFill/>
          <a:ln>
            <a:solidFill>
              <a:schemeClr val="accent1"/>
            </a:solidFill>
          </a:ln>
        </p:spPr>
      </p:pic>
      <p:pic>
        <p:nvPicPr>
          <p:cNvPr id="7" name="Picture 8" descr="Resultado de imagen para espe">
            <a:extLst>
              <a:ext uri="{FF2B5EF4-FFF2-40B4-BE49-F238E27FC236}">
                <a16:creationId xmlns:a16="http://schemas.microsoft.com/office/drawing/2014/main" id="{92EDB25E-2D8C-48F1-A57C-98EE43E76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a:extLst>
              <a:ext uri="{FF2B5EF4-FFF2-40B4-BE49-F238E27FC236}">
                <a16:creationId xmlns:a16="http://schemas.microsoft.com/office/drawing/2014/main" id="{5AF41DF8-5194-42FF-A816-C644F4CA0E80}"/>
              </a:ext>
            </a:extLst>
          </p:cNvPr>
          <p:cNvSpPr>
            <a:spLocks noGrp="1"/>
          </p:cNvSpPr>
          <p:nvPr>
            <p:ph type="title"/>
          </p:nvPr>
        </p:nvSpPr>
        <p:spPr>
          <a:xfrm>
            <a:off x="2687499" y="143872"/>
            <a:ext cx="3769002" cy="479539"/>
          </a:xfrm>
          <a:solidFill>
            <a:schemeClr val="bg2">
              <a:lumMod val="20000"/>
              <a:lumOff val="80000"/>
            </a:schemeClr>
          </a:solidFill>
        </p:spPr>
        <p:txBody>
          <a:bodyPr>
            <a:normAutofit/>
          </a:bodyPr>
          <a:lstStyle/>
          <a:p>
            <a:r>
              <a:rPr lang="es-EC" sz="2400" b="1" dirty="0"/>
              <a:t>ANÁLISIS CUALITATIVO</a:t>
            </a:r>
            <a:endParaRPr lang="es-EC" sz="2400" dirty="0"/>
          </a:p>
        </p:txBody>
      </p:sp>
      <p:pic>
        <p:nvPicPr>
          <p:cNvPr id="11" name="Imagen 10">
            <a:extLst>
              <a:ext uri="{FF2B5EF4-FFF2-40B4-BE49-F238E27FC236}">
                <a16:creationId xmlns:a16="http://schemas.microsoft.com/office/drawing/2014/main" id="{A62616A5-9951-4682-B1AC-BC9D33033E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91669"/>
            <a:ext cx="4482243" cy="2894153"/>
          </a:xfrm>
          <a:prstGeom prst="rect">
            <a:avLst/>
          </a:prstGeom>
          <a:noFill/>
          <a:ln>
            <a:solidFill>
              <a:schemeClr val="accent1"/>
            </a:solidFill>
          </a:ln>
        </p:spPr>
      </p:pic>
      <p:pic>
        <p:nvPicPr>
          <p:cNvPr id="13" name="Imagen 12">
            <a:extLst>
              <a:ext uri="{FF2B5EF4-FFF2-40B4-BE49-F238E27FC236}">
                <a16:creationId xmlns:a16="http://schemas.microsoft.com/office/drawing/2014/main" id="{114D3F5A-F58D-4DFF-A3B9-D8F89134200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835299"/>
            <a:ext cx="5400600" cy="2894153"/>
          </a:xfrm>
          <a:prstGeom prst="rect">
            <a:avLst/>
          </a:prstGeom>
          <a:noFill/>
          <a:ln>
            <a:solidFill>
              <a:schemeClr val="accent1"/>
            </a:solidFill>
          </a:ln>
        </p:spPr>
      </p:pic>
    </p:spTree>
    <p:extLst>
      <p:ext uri="{BB962C8B-B14F-4D97-AF65-F5344CB8AC3E}">
        <p14:creationId xmlns:p14="http://schemas.microsoft.com/office/powerpoint/2010/main" val="3765403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Título">
            <a:extLst>
              <a:ext uri="{FF2B5EF4-FFF2-40B4-BE49-F238E27FC236}">
                <a16:creationId xmlns:a16="http://schemas.microsoft.com/office/drawing/2014/main" id="{4F634272-6B77-4D54-9C91-3B9267C77A2F}"/>
              </a:ext>
            </a:extLst>
          </p:cNvPr>
          <p:cNvSpPr>
            <a:spLocks noGrp="1"/>
          </p:cNvSpPr>
          <p:nvPr>
            <p:ph type="title"/>
          </p:nvPr>
        </p:nvSpPr>
        <p:spPr>
          <a:xfrm>
            <a:off x="2303748" y="64687"/>
            <a:ext cx="4536504" cy="586568"/>
          </a:xfrm>
          <a:solidFill>
            <a:schemeClr val="bg2">
              <a:lumMod val="20000"/>
              <a:lumOff val="80000"/>
            </a:schemeClr>
          </a:solidFill>
        </p:spPr>
        <p:txBody>
          <a:bodyPr>
            <a:normAutofit fontScale="90000"/>
          </a:bodyPr>
          <a:lstStyle/>
          <a:p>
            <a:pPr algn="just"/>
            <a:r>
              <a:rPr lang="es-EC" sz="2800" b="1" dirty="0"/>
              <a:t>PROPUESTA ESTRATÉGICA</a:t>
            </a:r>
            <a:endParaRPr lang="es-EC" sz="2800" dirty="0"/>
          </a:p>
        </p:txBody>
      </p:sp>
      <p:pic>
        <p:nvPicPr>
          <p:cNvPr id="25" name="Picture 8" descr="Resultado de imagen para espe">
            <a:extLst>
              <a:ext uri="{FF2B5EF4-FFF2-40B4-BE49-F238E27FC236}">
                <a16:creationId xmlns:a16="http://schemas.microsoft.com/office/drawing/2014/main" id="{B7084762-7ADF-40B5-8854-BACBF668EA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 name="Tabla 70">
            <a:extLst>
              <a:ext uri="{FF2B5EF4-FFF2-40B4-BE49-F238E27FC236}">
                <a16:creationId xmlns:a16="http://schemas.microsoft.com/office/drawing/2014/main" id="{B6987B7A-E39B-4D4A-871F-4C522DC09C03}"/>
              </a:ext>
            </a:extLst>
          </p:cNvPr>
          <p:cNvGraphicFramePr>
            <a:graphicFrameLocks noGrp="1"/>
          </p:cNvGraphicFramePr>
          <p:nvPr>
            <p:extLst>
              <p:ext uri="{D42A27DB-BD31-4B8C-83A1-F6EECF244321}">
                <p14:modId xmlns:p14="http://schemas.microsoft.com/office/powerpoint/2010/main" val="3843169817"/>
              </p:ext>
            </p:extLst>
          </p:nvPr>
        </p:nvGraphicFramePr>
        <p:xfrm>
          <a:off x="467544" y="1248346"/>
          <a:ext cx="8208912" cy="4340891"/>
        </p:xfrm>
        <a:graphic>
          <a:graphicData uri="http://schemas.openxmlformats.org/drawingml/2006/table">
            <a:tbl>
              <a:tblPr>
                <a:tableStyleId>{E8B1032C-EA38-4F05-BA0D-38AFFFC7BED3}</a:tableStyleId>
              </a:tblPr>
              <a:tblGrid>
                <a:gridCol w="1454942">
                  <a:extLst>
                    <a:ext uri="{9D8B030D-6E8A-4147-A177-3AD203B41FA5}">
                      <a16:colId xmlns:a16="http://schemas.microsoft.com/office/drawing/2014/main" val="3910076243"/>
                    </a:ext>
                  </a:extLst>
                </a:gridCol>
                <a:gridCol w="1747311">
                  <a:extLst>
                    <a:ext uri="{9D8B030D-6E8A-4147-A177-3AD203B41FA5}">
                      <a16:colId xmlns:a16="http://schemas.microsoft.com/office/drawing/2014/main" val="3651503881"/>
                    </a:ext>
                  </a:extLst>
                </a:gridCol>
                <a:gridCol w="3086720">
                  <a:extLst>
                    <a:ext uri="{9D8B030D-6E8A-4147-A177-3AD203B41FA5}">
                      <a16:colId xmlns:a16="http://schemas.microsoft.com/office/drawing/2014/main" val="1498791104"/>
                    </a:ext>
                  </a:extLst>
                </a:gridCol>
                <a:gridCol w="1919939">
                  <a:extLst>
                    <a:ext uri="{9D8B030D-6E8A-4147-A177-3AD203B41FA5}">
                      <a16:colId xmlns:a16="http://schemas.microsoft.com/office/drawing/2014/main" val="1358855453"/>
                    </a:ext>
                  </a:extLst>
                </a:gridCol>
              </a:tblGrid>
              <a:tr h="606965">
                <a:tc>
                  <a:txBody>
                    <a:bodyPr/>
                    <a:lstStyle/>
                    <a:p>
                      <a:pPr algn="ctr" rtl="0" fontAlgn="b"/>
                      <a:r>
                        <a:rPr lang="es-ES" sz="1600" b="1" u="none" strike="noStrike" dirty="0">
                          <a:effectLst/>
                        </a:rPr>
                        <a:t>OBJETIVO</a:t>
                      </a:r>
                      <a:endParaRPr lang="es-ES" sz="1600" b="1" i="0" u="none" strike="noStrike" dirty="0">
                        <a:solidFill>
                          <a:srgbClr val="000000"/>
                        </a:solidFill>
                        <a:effectLst/>
                        <a:latin typeface="Arial" panose="020B0604020202020204" pitchFamily="34" charset="0"/>
                      </a:endParaRPr>
                    </a:p>
                  </a:txBody>
                  <a:tcPr marL="7706" marR="7706" marT="7706" marB="0" anchor="ctr">
                    <a:solidFill>
                      <a:schemeClr val="accent2">
                        <a:lumMod val="40000"/>
                        <a:lumOff val="60000"/>
                      </a:schemeClr>
                    </a:solidFill>
                  </a:tcPr>
                </a:tc>
                <a:tc>
                  <a:txBody>
                    <a:bodyPr/>
                    <a:lstStyle/>
                    <a:p>
                      <a:pPr algn="ctr" rtl="0" fontAlgn="b"/>
                      <a:r>
                        <a:rPr lang="es-ES" sz="1600" b="1" u="none" strike="noStrike" dirty="0">
                          <a:effectLst/>
                        </a:rPr>
                        <a:t>ESTRATEGIA</a:t>
                      </a:r>
                      <a:endParaRPr lang="es-ES" sz="1600" b="1" i="0" u="none" strike="noStrike" dirty="0">
                        <a:solidFill>
                          <a:srgbClr val="000000"/>
                        </a:solidFill>
                        <a:effectLst/>
                        <a:latin typeface="Arial" panose="020B0604020202020204" pitchFamily="34" charset="0"/>
                      </a:endParaRPr>
                    </a:p>
                  </a:txBody>
                  <a:tcPr marL="7706" marR="7706" marT="7706" marB="0" anchor="ctr">
                    <a:solidFill>
                      <a:schemeClr val="accent2">
                        <a:lumMod val="40000"/>
                        <a:lumOff val="60000"/>
                      </a:schemeClr>
                    </a:solidFill>
                  </a:tcPr>
                </a:tc>
                <a:tc>
                  <a:txBody>
                    <a:bodyPr/>
                    <a:lstStyle/>
                    <a:p>
                      <a:pPr algn="ctr" rtl="0" fontAlgn="b"/>
                      <a:r>
                        <a:rPr lang="es-ES" sz="1600" b="1" u="none" strike="noStrike" dirty="0">
                          <a:effectLst/>
                        </a:rPr>
                        <a:t>ACCIONES</a:t>
                      </a:r>
                      <a:endParaRPr lang="es-ES" sz="1600" b="1" i="0" u="none" strike="noStrike" dirty="0">
                        <a:solidFill>
                          <a:srgbClr val="000000"/>
                        </a:solidFill>
                        <a:effectLst/>
                        <a:latin typeface="Arial" panose="020B0604020202020204" pitchFamily="34" charset="0"/>
                      </a:endParaRPr>
                    </a:p>
                  </a:txBody>
                  <a:tcPr marL="7706" marR="7706" marT="7706" marB="0" anchor="ctr">
                    <a:solidFill>
                      <a:schemeClr val="accent2">
                        <a:lumMod val="40000"/>
                        <a:lumOff val="60000"/>
                      </a:schemeClr>
                    </a:solidFill>
                  </a:tcPr>
                </a:tc>
                <a:tc rowSpan="4">
                  <a:txBody>
                    <a:bodyPr/>
                    <a:lstStyle/>
                    <a:p>
                      <a:pPr algn="ctr" rtl="0" fontAlgn="b"/>
                      <a:endParaRPr lang="es-ES" sz="1600" b="1" i="0" u="none" strike="noStrike" dirty="0">
                        <a:solidFill>
                          <a:srgbClr val="000000"/>
                        </a:solidFill>
                        <a:effectLst/>
                        <a:latin typeface="Arial" panose="020B0604020202020204" pitchFamily="34" charset="0"/>
                      </a:endParaRPr>
                    </a:p>
                  </a:txBody>
                  <a:tcPr marL="7706" marR="7706" marT="7706" marB="0" anchor="ctr">
                    <a:noFill/>
                  </a:tcPr>
                </a:tc>
                <a:extLst>
                  <a:ext uri="{0D108BD9-81ED-4DB2-BD59-A6C34878D82A}">
                    <a16:rowId xmlns:a16="http://schemas.microsoft.com/office/drawing/2014/main" val="3535197827"/>
                  </a:ext>
                </a:extLst>
              </a:tr>
              <a:tr h="533418">
                <a:tc rowSpan="3">
                  <a:txBody>
                    <a:bodyPr/>
                    <a:lstStyle/>
                    <a:p>
                      <a:pPr algn="ctr" rtl="0" fontAlgn="b"/>
                      <a:r>
                        <a:rPr lang="es-ES" sz="1400" b="1" u="none" strike="noStrike" dirty="0">
                          <a:effectLst/>
                        </a:rPr>
                        <a:t>1. Prevenir los riesgos laborales</a:t>
                      </a:r>
                      <a:endParaRPr lang="es-ES" sz="1400" b="1" i="0" u="none" strike="noStrike" dirty="0">
                        <a:solidFill>
                          <a:srgbClr val="000000"/>
                        </a:solidFill>
                        <a:effectLst/>
                        <a:latin typeface="Arial" panose="020B0604020202020204" pitchFamily="34" charset="0"/>
                      </a:endParaRPr>
                    </a:p>
                  </a:txBody>
                  <a:tcPr marL="7706" marR="7706" marT="7706" marB="0" anchor="ctr"/>
                </a:tc>
                <a:tc rowSpan="3">
                  <a:txBody>
                    <a:bodyPr/>
                    <a:lstStyle/>
                    <a:p>
                      <a:pPr algn="ctr" rtl="0" fontAlgn="b"/>
                      <a:r>
                        <a:rPr lang="es-ES" sz="1400" u="none" strike="noStrike">
                          <a:effectLst/>
                        </a:rPr>
                        <a:t>Elaborar un Manual de Seguridad y Salud Laboral</a:t>
                      </a:r>
                      <a:endParaRPr lang="es-ES" sz="1400" b="0" i="0" u="none" strike="noStrike">
                        <a:solidFill>
                          <a:srgbClr val="000000"/>
                        </a:solidFill>
                        <a:effectLst/>
                        <a:latin typeface="Arial" panose="020B0604020202020204" pitchFamily="34" charset="0"/>
                      </a:endParaRPr>
                    </a:p>
                  </a:txBody>
                  <a:tcPr marL="7706" marR="7706" marT="7706" marB="0" anchor="ctr"/>
                </a:tc>
                <a:tc>
                  <a:txBody>
                    <a:bodyPr/>
                    <a:lstStyle/>
                    <a:p>
                      <a:pPr marL="82550" indent="0" algn="l" rtl="0" fontAlgn="b"/>
                      <a:r>
                        <a:rPr lang="es-ES" sz="1400" u="none" strike="noStrike" dirty="0">
                          <a:effectLst/>
                        </a:rPr>
                        <a:t>Necesidades del sector</a:t>
                      </a:r>
                      <a:endParaRPr lang="es-ES" sz="1400" b="0" i="0" u="none" strike="noStrike" dirty="0">
                        <a:solidFill>
                          <a:srgbClr val="000000"/>
                        </a:solidFill>
                        <a:effectLst/>
                        <a:latin typeface="Arial" panose="020B0604020202020204" pitchFamily="34" charset="0"/>
                      </a:endParaRPr>
                    </a:p>
                  </a:txBody>
                  <a:tcPr marL="7706" marR="7706" marT="7706" marB="0" anchor="ctr"/>
                </a:tc>
                <a:tc vMerge="1">
                  <a:txBody>
                    <a:bodyPr/>
                    <a:lstStyle/>
                    <a:p>
                      <a:pPr marL="82550" indent="0" algn="l" rtl="0" fontAlgn="b"/>
                      <a:endParaRPr lang="es-ES" sz="1400" b="0" i="0" u="none" strike="noStrike" dirty="0">
                        <a:solidFill>
                          <a:srgbClr val="000000"/>
                        </a:solidFill>
                        <a:effectLst/>
                        <a:latin typeface="Arial" panose="020B0604020202020204" pitchFamily="34" charset="0"/>
                      </a:endParaRPr>
                    </a:p>
                  </a:txBody>
                  <a:tcPr marL="7706" marR="7706" marT="7706" marB="0" anchor="ctr"/>
                </a:tc>
                <a:extLst>
                  <a:ext uri="{0D108BD9-81ED-4DB2-BD59-A6C34878D82A}">
                    <a16:rowId xmlns:a16="http://schemas.microsoft.com/office/drawing/2014/main" val="4244059101"/>
                  </a:ext>
                </a:extLst>
              </a:tr>
              <a:tr h="533418">
                <a:tc vMerge="1">
                  <a:txBody>
                    <a:bodyPr/>
                    <a:lstStyle/>
                    <a:p>
                      <a:endParaRPr lang="es-ES"/>
                    </a:p>
                  </a:txBody>
                  <a:tcPr/>
                </a:tc>
                <a:tc vMerge="1">
                  <a:txBody>
                    <a:bodyPr/>
                    <a:lstStyle/>
                    <a:p>
                      <a:endParaRPr lang="es-ES"/>
                    </a:p>
                  </a:txBody>
                  <a:tcPr/>
                </a:tc>
                <a:tc>
                  <a:txBody>
                    <a:bodyPr/>
                    <a:lstStyle/>
                    <a:p>
                      <a:pPr marL="82550" indent="0" algn="l" rtl="0" fontAlgn="b"/>
                      <a:r>
                        <a:rPr lang="es-ES" sz="1400" u="none" strike="noStrike" dirty="0">
                          <a:effectLst/>
                        </a:rPr>
                        <a:t>Normativa nacional e internacional</a:t>
                      </a:r>
                      <a:endParaRPr lang="es-ES" sz="1400" b="0" i="0" u="none" strike="noStrike" dirty="0">
                        <a:solidFill>
                          <a:srgbClr val="000000"/>
                        </a:solidFill>
                        <a:effectLst/>
                        <a:latin typeface="Arial" panose="020B0604020202020204" pitchFamily="34" charset="0"/>
                      </a:endParaRPr>
                    </a:p>
                  </a:txBody>
                  <a:tcPr marL="7706" marR="7706" marT="7706" marB="0" anchor="ctr"/>
                </a:tc>
                <a:tc vMerge="1">
                  <a:txBody>
                    <a:bodyPr/>
                    <a:lstStyle/>
                    <a:p>
                      <a:pPr marL="82550" indent="0" algn="l" rtl="0" fontAlgn="b"/>
                      <a:endParaRPr lang="es-ES" sz="1400" b="0" i="0" u="none" strike="noStrike" dirty="0">
                        <a:solidFill>
                          <a:srgbClr val="000000"/>
                        </a:solidFill>
                        <a:effectLst/>
                        <a:latin typeface="Arial" panose="020B0604020202020204" pitchFamily="34" charset="0"/>
                      </a:endParaRPr>
                    </a:p>
                  </a:txBody>
                  <a:tcPr marL="7706" marR="7706" marT="7706" marB="0" anchor="ctr"/>
                </a:tc>
                <a:extLst>
                  <a:ext uri="{0D108BD9-81ED-4DB2-BD59-A6C34878D82A}">
                    <a16:rowId xmlns:a16="http://schemas.microsoft.com/office/drawing/2014/main" val="598648728"/>
                  </a:ext>
                </a:extLst>
              </a:tr>
              <a:tr h="533418">
                <a:tc vMerge="1">
                  <a:txBody>
                    <a:bodyPr/>
                    <a:lstStyle/>
                    <a:p>
                      <a:endParaRPr lang="es-ES"/>
                    </a:p>
                  </a:txBody>
                  <a:tcPr/>
                </a:tc>
                <a:tc vMerge="1">
                  <a:txBody>
                    <a:bodyPr/>
                    <a:lstStyle/>
                    <a:p>
                      <a:endParaRPr lang="es-ES"/>
                    </a:p>
                  </a:txBody>
                  <a:tcPr/>
                </a:tc>
                <a:tc>
                  <a:txBody>
                    <a:bodyPr/>
                    <a:lstStyle/>
                    <a:p>
                      <a:pPr marL="82550" indent="0" algn="l" rtl="0" fontAlgn="b"/>
                      <a:r>
                        <a:rPr lang="es-ES" sz="1400" u="none" strike="noStrike" dirty="0">
                          <a:effectLst/>
                        </a:rPr>
                        <a:t>MRL, IESS, CAMICON</a:t>
                      </a:r>
                      <a:endParaRPr lang="es-ES" sz="1400" b="0" i="0" u="none" strike="noStrike" dirty="0">
                        <a:solidFill>
                          <a:srgbClr val="000000"/>
                        </a:solidFill>
                        <a:effectLst/>
                        <a:latin typeface="Arial" panose="020B0604020202020204" pitchFamily="34" charset="0"/>
                      </a:endParaRPr>
                    </a:p>
                  </a:txBody>
                  <a:tcPr marL="7706" marR="7706" marT="7706" marB="0" anchor="ctr"/>
                </a:tc>
                <a:tc vMerge="1">
                  <a:txBody>
                    <a:bodyPr/>
                    <a:lstStyle/>
                    <a:p>
                      <a:pPr marL="82550" indent="0" algn="l" rtl="0" fontAlgn="b"/>
                      <a:endParaRPr lang="es-ES" sz="1400" b="0" i="0" u="none" strike="noStrike" dirty="0">
                        <a:solidFill>
                          <a:srgbClr val="000000"/>
                        </a:solidFill>
                        <a:effectLst/>
                        <a:latin typeface="Arial" panose="020B0604020202020204" pitchFamily="34" charset="0"/>
                      </a:endParaRPr>
                    </a:p>
                  </a:txBody>
                  <a:tcPr marL="7706" marR="7706" marT="7706" marB="0" anchor="ctr"/>
                </a:tc>
                <a:extLst>
                  <a:ext uri="{0D108BD9-81ED-4DB2-BD59-A6C34878D82A}">
                    <a16:rowId xmlns:a16="http://schemas.microsoft.com/office/drawing/2014/main" val="3619486853"/>
                  </a:ext>
                </a:extLst>
              </a:tr>
              <a:tr h="533418">
                <a:tc rowSpan="4">
                  <a:txBody>
                    <a:bodyPr/>
                    <a:lstStyle/>
                    <a:p>
                      <a:pPr algn="ctr" rtl="0" fontAlgn="b"/>
                      <a:r>
                        <a:rPr lang="es-ES" sz="1400" b="1" u="none" strike="noStrike" dirty="0">
                          <a:effectLst/>
                        </a:rPr>
                        <a:t>2. Alcanzar la satisfacción plena</a:t>
                      </a:r>
                      <a:endParaRPr lang="es-ES" sz="1400" b="1" i="0" u="none" strike="noStrike" dirty="0">
                        <a:solidFill>
                          <a:srgbClr val="000000"/>
                        </a:solidFill>
                        <a:effectLst/>
                        <a:latin typeface="Arial" panose="020B0604020202020204" pitchFamily="34" charset="0"/>
                      </a:endParaRPr>
                    </a:p>
                  </a:txBody>
                  <a:tcPr marL="7706" marR="7706" marT="7706" marB="0" anchor="ctr"/>
                </a:tc>
                <a:tc rowSpan="2">
                  <a:txBody>
                    <a:bodyPr/>
                    <a:lstStyle/>
                    <a:p>
                      <a:pPr algn="ctr" rtl="0" fontAlgn="b"/>
                      <a:r>
                        <a:rPr lang="es-ES" sz="1400" u="none" strike="noStrike">
                          <a:effectLst/>
                        </a:rPr>
                        <a:t>Remuneración</a:t>
                      </a:r>
                      <a:endParaRPr lang="es-ES" sz="1400" b="0" i="0" u="none" strike="noStrike">
                        <a:solidFill>
                          <a:srgbClr val="000000"/>
                        </a:solidFill>
                        <a:effectLst/>
                        <a:latin typeface="Arial" panose="020B0604020202020204" pitchFamily="34" charset="0"/>
                      </a:endParaRPr>
                    </a:p>
                  </a:txBody>
                  <a:tcPr marL="7706" marR="7706" marT="7706" marB="0" anchor="ctr"/>
                </a:tc>
                <a:tc>
                  <a:txBody>
                    <a:bodyPr/>
                    <a:lstStyle/>
                    <a:p>
                      <a:pPr marL="82550" indent="0" algn="l" rtl="0" fontAlgn="b"/>
                      <a:r>
                        <a:rPr lang="es-ES" sz="1400" u="none" strike="noStrike" dirty="0">
                          <a:effectLst/>
                        </a:rPr>
                        <a:t>Análisis a profundidad</a:t>
                      </a:r>
                      <a:endParaRPr lang="es-ES" sz="1400" b="0" i="0" u="none" strike="noStrike" dirty="0">
                        <a:solidFill>
                          <a:srgbClr val="000000"/>
                        </a:solidFill>
                        <a:effectLst/>
                        <a:latin typeface="Arial" panose="020B0604020202020204" pitchFamily="34" charset="0"/>
                      </a:endParaRPr>
                    </a:p>
                  </a:txBody>
                  <a:tcPr marL="7706" marR="7706" marT="7706" marB="0" anchor="ctr"/>
                </a:tc>
                <a:tc rowSpan="2">
                  <a:txBody>
                    <a:bodyPr/>
                    <a:lstStyle/>
                    <a:p>
                      <a:pPr marL="82550" indent="0" algn="l" rtl="0" fontAlgn="b"/>
                      <a:r>
                        <a:rPr lang="es-ES" sz="1000" b="1" i="0" u="none" strike="noStrike" dirty="0">
                          <a:solidFill>
                            <a:srgbClr val="000000"/>
                          </a:solidFill>
                          <a:effectLst/>
                          <a:latin typeface="Arial" panose="020B0604020202020204" pitchFamily="34" charset="0"/>
                        </a:rPr>
                        <a:t>$798,98</a:t>
                      </a:r>
                    </a:p>
                  </a:txBody>
                  <a:tcPr marL="7706" marR="7706" marT="7706" marB="0" anchor="ctr"/>
                </a:tc>
                <a:extLst>
                  <a:ext uri="{0D108BD9-81ED-4DB2-BD59-A6C34878D82A}">
                    <a16:rowId xmlns:a16="http://schemas.microsoft.com/office/drawing/2014/main" val="3272411575"/>
                  </a:ext>
                </a:extLst>
              </a:tr>
              <a:tr h="533418">
                <a:tc vMerge="1">
                  <a:txBody>
                    <a:bodyPr/>
                    <a:lstStyle/>
                    <a:p>
                      <a:endParaRPr lang="es-ES"/>
                    </a:p>
                  </a:txBody>
                  <a:tcPr/>
                </a:tc>
                <a:tc vMerge="1">
                  <a:txBody>
                    <a:bodyPr/>
                    <a:lstStyle/>
                    <a:p>
                      <a:endParaRPr lang="es-ES"/>
                    </a:p>
                  </a:txBody>
                  <a:tcPr/>
                </a:tc>
                <a:tc>
                  <a:txBody>
                    <a:bodyPr/>
                    <a:lstStyle/>
                    <a:p>
                      <a:pPr marL="82550" indent="0" algn="l" rtl="0" fontAlgn="b"/>
                      <a:r>
                        <a:rPr lang="es-ES" sz="1400" u="none" strike="noStrike" dirty="0">
                          <a:effectLst/>
                        </a:rPr>
                        <a:t>Canasta básica familiar</a:t>
                      </a:r>
                      <a:endParaRPr lang="es-ES" sz="1400" b="0" i="0" u="none" strike="noStrike" dirty="0">
                        <a:solidFill>
                          <a:srgbClr val="000000"/>
                        </a:solidFill>
                        <a:effectLst/>
                        <a:latin typeface="Arial" panose="020B0604020202020204" pitchFamily="34" charset="0"/>
                      </a:endParaRPr>
                    </a:p>
                  </a:txBody>
                  <a:tcPr marL="7706" marR="7706" marT="7706" marB="0" anchor="ctr"/>
                </a:tc>
                <a:tc vMerge="1">
                  <a:txBody>
                    <a:bodyPr/>
                    <a:lstStyle/>
                    <a:p>
                      <a:pPr marL="82550" indent="0" algn="l" rtl="0" fontAlgn="b"/>
                      <a:endParaRPr lang="es-ES" sz="1400" b="0" i="0" u="none" strike="noStrike" dirty="0">
                        <a:solidFill>
                          <a:srgbClr val="000000"/>
                        </a:solidFill>
                        <a:effectLst/>
                        <a:latin typeface="Arial" panose="020B0604020202020204" pitchFamily="34" charset="0"/>
                      </a:endParaRPr>
                    </a:p>
                  </a:txBody>
                  <a:tcPr marL="7706" marR="7706" marT="7706" marB="0" anchor="ctr"/>
                </a:tc>
                <a:extLst>
                  <a:ext uri="{0D108BD9-81ED-4DB2-BD59-A6C34878D82A}">
                    <a16:rowId xmlns:a16="http://schemas.microsoft.com/office/drawing/2014/main" val="3815152499"/>
                  </a:ext>
                </a:extLst>
              </a:tr>
              <a:tr h="533418">
                <a:tc vMerge="1">
                  <a:txBody>
                    <a:bodyPr/>
                    <a:lstStyle/>
                    <a:p>
                      <a:endParaRPr lang="es-ES"/>
                    </a:p>
                  </a:txBody>
                  <a:tcPr/>
                </a:tc>
                <a:tc rowSpan="2">
                  <a:txBody>
                    <a:bodyPr/>
                    <a:lstStyle/>
                    <a:p>
                      <a:pPr algn="ctr" rtl="0" fontAlgn="b"/>
                      <a:r>
                        <a:rPr lang="es-ES" sz="1400" u="none" strike="noStrike" dirty="0">
                          <a:effectLst/>
                        </a:rPr>
                        <a:t>Planes de carrera</a:t>
                      </a:r>
                      <a:endParaRPr lang="es-ES" sz="1400" b="0" i="0" u="none" strike="noStrike" dirty="0">
                        <a:solidFill>
                          <a:srgbClr val="000000"/>
                        </a:solidFill>
                        <a:effectLst/>
                        <a:latin typeface="Arial" panose="020B0604020202020204" pitchFamily="34" charset="0"/>
                      </a:endParaRPr>
                    </a:p>
                  </a:txBody>
                  <a:tcPr marL="7706" marR="7706" marT="7706" marB="0" anchor="ctr"/>
                </a:tc>
                <a:tc>
                  <a:txBody>
                    <a:bodyPr/>
                    <a:lstStyle/>
                    <a:p>
                      <a:pPr marL="82550" indent="0" algn="l" rtl="0" fontAlgn="b"/>
                      <a:r>
                        <a:rPr lang="es-ES" sz="1400" u="none" strike="noStrike" dirty="0">
                          <a:effectLst/>
                        </a:rPr>
                        <a:t>Capacitación permanente</a:t>
                      </a:r>
                      <a:endParaRPr lang="es-ES" sz="1400" b="0" i="0" u="none" strike="noStrike" dirty="0">
                        <a:solidFill>
                          <a:srgbClr val="000000"/>
                        </a:solidFill>
                        <a:effectLst/>
                        <a:latin typeface="Arial" panose="020B0604020202020204" pitchFamily="34" charset="0"/>
                      </a:endParaRPr>
                    </a:p>
                  </a:txBody>
                  <a:tcPr marL="7706" marR="7706" marT="7706" marB="0" anchor="ctr"/>
                </a:tc>
                <a:tc rowSpan="2">
                  <a:txBody>
                    <a:bodyPr/>
                    <a:lstStyle/>
                    <a:p>
                      <a:pPr marL="82550" indent="0" algn="l" rtl="0" fontAlgn="b"/>
                      <a:endParaRPr lang="es-ES" sz="1400" b="0" i="0" u="none" strike="noStrike" dirty="0">
                        <a:solidFill>
                          <a:srgbClr val="000000"/>
                        </a:solidFill>
                        <a:effectLst/>
                        <a:latin typeface="Arial" panose="020B0604020202020204" pitchFamily="34" charset="0"/>
                      </a:endParaRPr>
                    </a:p>
                  </a:txBody>
                  <a:tcPr marL="7706" marR="7706" marT="7706" marB="0" anchor="ctr"/>
                </a:tc>
                <a:extLst>
                  <a:ext uri="{0D108BD9-81ED-4DB2-BD59-A6C34878D82A}">
                    <a16:rowId xmlns:a16="http://schemas.microsoft.com/office/drawing/2014/main" val="2357240402"/>
                  </a:ext>
                </a:extLst>
              </a:tr>
              <a:tr h="533418">
                <a:tc vMerge="1">
                  <a:txBody>
                    <a:bodyPr/>
                    <a:lstStyle/>
                    <a:p>
                      <a:endParaRPr lang="es-ES"/>
                    </a:p>
                  </a:txBody>
                  <a:tcPr/>
                </a:tc>
                <a:tc vMerge="1">
                  <a:txBody>
                    <a:bodyPr/>
                    <a:lstStyle/>
                    <a:p>
                      <a:endParaRPr lang="es-ES"/>
                    </a:p>
                  </a:txBody>
                  <a:tcPr/>
                </a:tc>
                <a:tc>
                  <a:txBody>
                    <a:bodyPr/>
                    <a:lstStyle/>
                    <a:p>
                      <a:pPr marL="82550" indent="0" algn="l" rtl="0" fontAlgn="b"/>
                      <a:r>
                        <a:rPr lang="es-ES" sz="1400" u="none" strike="noStrike" dirty="0">
                          <a:effectLst/>
                        </a:rPr>
                        <a:t>Horarios flexibles (8 horas)</a:t>
                      </a:r>
                      <a:endParaRPr lang="es-ES" sz="1400" b="0" i="0" u="none" strike="noStrike" dirty="0">
                        <a:solidFill>
                          <a:srgbClr val="000000"/>
                        </a:solidFill>
                        <a:effectLst/>
                        <a:latin typeface="Arial" panose="020B0604020202020204" pitchFamily="34" charset="0"/>
                      </a:endParaRPr>
                    </a:p>
                  </a:txBody>
                  <a:tcPr marL="7706" marR="7706" marT="7706" marB="0" anchor="ctr"/>
                </a:tc>
                <a:tc vMerge="1">
                  <a:txBody>
                    <a:bodyPr/>
                    <a:lstStyle/>
                    <a:p>
                      <a:pPr marL="82550" indent="0" algn="l" rtl="0" fontAlgn="b"/>
                      <a:endParaRPr lang="es-ES" sz="1400" b="0" i="0" u="none" strike="noStrike" dirty="0">
                        <a:solidFill>
                          <a:srgbClr val="000000"/>
                        </a:solidFill>
                        <a:effectLst/>
                        <a:latin typeface="Arial" panose="020B0604020202020204" pitchFamily="34" charset="0"/>
                      </a:endParaRPr>
                    </a:p>
                  </a:txBody>
                  <a:tcPr marL="7706" marR="7706" marT="7706" marB="0" anchor="ctr"/>
                </a:tc>
                <a:extLst>
                  <a:ext uri="{0D108BD9-81ED-4DB2-BD59-A6C34878D82A}">
                    <a16:rowId xmlns:a16="http://schemas.microsoft.com/office/drawing/2014/main" val="805215816"/>
                  </a:ext>
                </a:extLst>
              </a:tr>
            </a:tbl>
          </a:graphicData>
        </a:graphic>
      </p:graphicFrame>
      <p:pic>
        <p:nvPicPr>
          <p:cNvPr id="72" name="Imagen 71">
            <a:extLst>
              <a:ext uri="{FF2B5EF4-FFF2-40B4-BE49-F238E27FC236}">
                <a16:creationId xmlns:a16="http://schemas.microsoft.com/office/drawing/2014/main" id="{F8D5A16F-507D-4965-955C-D2FAF77ADB6B}"/>
              </a:ext>
            </a:extLst>
          </p:cNvPr>
          <p:cNvPicPr>
            <a:picLocks noChangeAspect="1"/>
          </p:cNvPicPr>
          <p:nvPr/>
        </p:nvPicPr>
        <p:blipFill>
          <a:blip r:embed="rId3"/>
          <a:stretch>
            <a:fillRect/>
          </a:stretch>
        </p:blipFill>
        <p:spPr>
          <a:xfrm>
            <a:off x="6840252" y="1412776"/>
            <a:ext cx="1761372" cy="1828800"/>
          </a:xfrm>
          <a:prstGeom prst="rect">
            <a:avLst/>
          </a:prstGeom>
        </p:spPr>
      </p:pic>
      <p:pic>
        <p:nvPicPr>
          <p:cNvPr id="73" name="Imagen 72">
            <a:extLst>
              <a:ext uri="{FF2B5EF4-FFF2-40B4-BE49-F238E27FC236}">
                <a16:creationId xmlns:a16="http://schemas.microsoft.com/office/drawing/2014/main" id="{E002D0B9-6161-499F-AA31-34246DD89FB0}"/>
              </a:ext>
            </a:extLst>
          </p:cNvPr>
          <p:cNvPicPr>
            <a:picLocks noChangeAspect="1"/>
          </p:cNvPicPr>
          <p:nvPr/>
        </p:nvPicPr>
        <p:blipFill rotWithShape="1">
          <a:blip r:embed="rId4"/>
          <a:srcRect l="51575" t="9425" r="2751" b="18576"/>
          <a:stretch/>
        </p:blipFill>
        <p:spPr>
          <a:xfrm>
            <a:off x="7452320" y="3574474"/>
            <a:ext cx="1133846" cy="840932"/>
          </a:xfrm>
          <a:prstGeom prst="rect">
            <a:avLst/>
          </a:prstGeom>
        </p:spPr>
      </p:pic>
      <p:pic>
        <p:nvPicPr>
          <p:cNvPr id="75" name="Imagen 74">
            <a:extLst>
              <a:ext uri="{FF2B5EF4-FFF2-40B4-BE49-F238E27FC236}">
                <a16:creationId xmlns:a16="http://schemas.microsoft.com/office/drawing/2014/main" id="{1809B3AC-C434-416A-A42E-6FAD8029F03D}"/>
              </a:ext>
            </a:extLst>
          </p:cNvPr>
          <p:cNvPicPr>
            <a:picLocks noChangeAspect="1"/>
          </p:cNvPicPr>
          <p:nvPr/>
        </p:nvPicPr>
        <p:blipFill rotWithShape="1">
          <a:blip r:embed="rId5"/>
          <a:srcRect l="1327" t="2633" r="50000" b="57579"/>
          <a:stretch/>
        </p:blipFill>
        <p:spPr>
          <a:xfrm>
            <a:off x="6982856" y="4581127"/>
            <a:ext cx="1476164" cy="936101"/>
          </a:xfrm>
          <a:prstGeom prst="rect">
            <a:avLst/>
          </a:prstGeom>
        </p:spPr>
      </p:pic>
    </p:spTree>
    <p:extLst>
      <p:ext uri="{BB962C8B-B14F-4D97-AF65-F5344CB8AC3E}">
        <p14:creationId xmlns:p14="http://schemas.microsoft.com/office/powerpoint/2010/main" val="384740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5622776"/>
            <a:ext cx="2016895" cy="1224136"/>
          </a:xfrm>
          <a:prstGeom prst="rect">
            <a:avLst/>
          </a:prstGeom>
        </p:spPr>
      </p:pic>
      <p:pic>
        <p:nvPicPr>
          <p:cNvPr id="24" name="Picture 2" descr="Imagen relacionada">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682" y="780296"/>
            <a:ext cx="1152164" cy="9205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n relacionada">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70" y="1860832"/>
            <a:ext cx="1196540" cy="9559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n relacionada">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356" y="3156977"/>
            <a:ext cx="1152164" cy="920512"/>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a:extLst>
              <a:ext uri="{FF2B5EF4-FFF2-40B4-BE49-F238E27FC236}">
                <a16:creationId xmlns:a16="http://schemas.microsoft.com/office/drawing/2014/main" id="{DC850CB8-5E2E-4CB0-98CA-FAFE8A9D5B66}"/>
              </a:ext>
            </a:extLst>
          </p:cNvPr>
          <p:cNvSpPr>
            <a:spLocks noGrp="1"/>
          </p:cNvSpPr>
          <p:nvPr>
            <p:ph type="title"/>
          </p:nvPr>
        </p:nvSpPr>
        <p:spPr>
          <a:xfrm>
            <a:off x="3275856" y="102981"/>
            <a:ext cx="2952328" cy="586568"/>
          </a:xfrm>
          <a:solidFill>
            <a:schemeClr val="bg2">
              <a:lumMod val="20000"/>
              <a:lumOff val="80000"/>
            </a:schemeClr>
          </a:solidFill>
        </p:spPr>
        <p:txBody>
          <a:bodyPr>
            <a:normAutofit fontScale="90000"/>
          </a:bodyPr>
          <a:lstStyle/>
          <a:p>
            <a:pPr algn="just"/>
            <a:r>
              <a:rPr lang="es-EC" sz="2800" b="1" dirty="0"/>
              <a:t>CONCLUSIONES</a:t>
            </a:r>
            <a:endParaRPr lang="es-EC" sz="2800" dirty="0"/>
          </a:p>
        </p:txBody>
      </p:sp>
      <p:pic>
        <p:nvPicPr>
          <p:cNvPr id="12" name="Picture 8" descr="Resultado de imagen para espe">
            <a:extLst>
              <a:ext uri="{FF2B5EF4-FFF2-40B4-BE49-F238E27FC236}">
                <a16:creationId xmlns:a16="http://schemas.microsoft.com/office/drawing/2014/main" id="{C6A1E626-B090-47F5-818B-2FAA22BD5D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ED249086-0035-402F-8D50-E5668C883511}"/>
              </a:ext>
            </a:extLst>
          </p:cNvPr>
          <p:cNvSpPr/>
          <p:nvPr/>
        </p:nvSpPr>
        <p:spPr>
          <a:xfrm>
            <a:off x="1188295" y="1700808"/>
            <a:ext cx="7488832" cy="830997"/>
          </a:xfrm>
          <a:prstGeom prst="rect">
            <a:avLst/>
          </a:prstGeom>
        </p:spPr>
        <p:txBody>
          <a:bodyPr wrap="square">
            <a:spAutoFit/>
          </a:bodyPr>
          <a:lstStyle/>
          <a:p>
            <a:pPr algn="just"/>
            <a:endParaRPr lang="es-ES" sz="1600" dirty="0"/>
          </a:p>
          <a:p>
            <a:pPr algn="just"/>
            <a:endParaRPr lang="es-ES" sz="1600" dirty="0"/>
          </a:p>
          <a:p>
            <a:pPr algn="just"/>
            <a:endParaRPr lang="es-ES" sz="1600" dirty="0"/>
          </a:p>
        </p:txBody>
      </p:sp>
      <p:sp>
        <p:nvSpPr>
          <p:cNvPr id="19" name="Rectángulo 18">
            <a:extLst>
              <a:ext uri="{FF2B5EF4-FFF2-40B4-BE49-F238E27FC236}">
                <a16:creationId xmlns:a16="http://schemas.microsoft.com/office/drawing/2014/main" id="{DB7918E5-22AF-4D84-B60B-3772451613AB}"/>
              </a:ext>
            </a:extLst>
          </p:cNvPr>
          <p:cNvSpPr/>
          <p:nvPr/>
        </p:nvSpPr>
        <p:spPr>
          <a:xfrm>
            <a:off x="1007604" y="971865"/>
            <a:ext cx="7488832" cy="5262979"/>
          </a:xfrm>
          <a:prstGeom prst="rect">
            <a:avLst/>
          </a:prstGeom>
        </p:spPr>
        <p:txBody>
          <a:bodyPr wrap="square">
            <a:spAutoFit/>
          </a:bodyPr>
          <a:lstStyle/>
          <a:p>
            <a:pPr algn="just"/>
            <a:r>
              <a:rPr lang="es-ES" sz="1600" dirty="0"/>
              <a:t>Los  factores de riesgo laboral a los que están expuestos los trabajadores del sector de la construcción son físicos y psicológicos.</a:t>
            </a:r>
          </a:p>
          <a:p>
            <a:pPr algn="just"/>
            <a:endParaRPr lang="es-ES" sz="1600" dirty="0"/>
          </a:p>
          <a:p>
            <a:pPr algn="just"/>
            <a:r>
              <a:rPr lang="es-ES" sz="1600" dirty="0"/>
              <a:t>Los factores motivacionales que sustentan el  crecimiento y el desarrollo profesional de los trabajadores se encuentran en un nivel bajo (plan de carrera).</a:t>
            </a:r>
          </a:p>
          <a:p>
            <a:pPr algn="just"/>
            <a:r>
              <a:rPr lang="es-ES" sz="1600" dirty="0"/>
              <a:t>La mayoría de los obreros tiene una instrucción básica que los hace menos competitivos en una  sociedad extremadamente dinámica, obligándolos a ubicarse dentro de una unidad doméstica (Wallerstein, 1988).</a:t>
            </a:r>
          </a:p>
          <a:p>
            <a:pPr algn="just"/>
            <a:endParaRPr lang="es-ES" sz="1600" dirty="0"/>
          </a:p>
          <a:p>
            <a:pPr algn="just"/>
            <a:r>
              <a:rPr lang="es-ES" sz="1600" dirty="0"/>
              <a:t>Los  factores de higiene que inciden en la insatisfacción laboral son la remuneración, ausencia de beneficios sociales e incentivos que deberían ser parte de la masa salarial; aspectos que afectan negativamente en la calidad  de vida.</a:t>
            </a:r>
          </a:p>
          <a:p>
            <a:pPr algn="just"/>
            <a:endParaRPr lang="es-ES" sz="1600" dirty="0"/>
          </a:p>
          <a:p>
            <a:pPr algn="just"/>
            <a:r>
              <a:rPr lang="es-ES" sz="1600" dirty="0"/>
              <a:t> La contratación en su mayoría es por obra, generando inestabilidad, inseguridad, falta de concentración que  puede llevar a ocasionar  accidentes, los mismos que son la principal preocupación por parte del empleador y el empleado.</a:t>
            </a:r>
          </a:p>
          <a:p>
            <a:pPr algn="just"/>
            <a:endParaRPr lang="es-ES" sz="1600" dirty="0"/>
          </a:p>
          <a:p>
            <a:pPr algn="just"/>
            <a:r>
              <a:rPr lang="es-ES" sz="1600" dirty="0"/>
              <a:t>Las jornadas laborales extensas, en donde se realiza actividades repetitivas, no constituyen un desafío para la mente.</a:t>
            </a:r>
          </a:p>
        </p:txBody>
      </p:sp>
      <p:pic>
        <p:nvPicPr>
          <p:cNvPr id="11" name="Picture 2" descr="Imagen relacionada">
            <a:hlinkClick r:id="" action="ppaction://noaction"/>
            <a:extLst>
              <a:ext uri="{FF2B5EF4-FFF2-40B4-BE49-F238E27FC236}">
                <a16:creationId xmlns:a16="http://schemas.microsoft.com/office/drawing/2014/main" id="{19FEC280-FA2E-4C1C-9AD2-B7E2BCD743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356" y="4439776"/>
            <a:ext cx="1152164" cy="9205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n relacionada">
            <a:hlinkClick r:id="" action="ppaction://noaction"/>
            <a:extLst>
              <a:ext uri="{FF2B5EF4-FFF2-40B4-BE49-F238E27FC236}">
                <a16:creationId xmlns:a16="http://schemas.microsoft.com/office/drawing/2014/main" id="{0B0B87C5-4C6A-4C66-8F93-173108B298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356" y="5425879"/>
            <a:ext cx="1152164" cy="92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63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n relacionad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4" y="1272118"/>
            <a:ext cx="908818" cy="634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n relacionad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414867"/>
            <a:ext cx="908818" cy="702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n relacionad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4" y="3609803"/>
            <a:ext cx="880904" cy="702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sultado de imagen para espe">
            <a:extLst>
              <a:ext uri="{FF2B5EF4-FFF2-40B4-BE49-F238E27FC236}">
                <a16:creationId xmlns:a16="http://schemas.microsoft.com/office/drawing/2014/main" id="{0D9A1BAB-9750-48F7-929F-3F95714D82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4" y="74339"/>
            <a:ext cx="1591757" cy="53523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a:extLst>
              <a:ext uri="{FF2B5EF4-FFF2-40B4-BE49-F238E27FC236}">
                <a16:creationId xmlns:a16="http://schemas.microsoft.com/office/drawing/2014/main" id="{A840A363-1853-4809-B090-591C531A1D9C}"/>
              </a:ext>
            </a:extLst>
          </p:cNvPr>
          <p:cNvSpPr>
            <a:spLocks noGrp="1"/>
          </p:cNvSpPr>
          <p:nvPr>
            <p:ph type="title"/>
          </p:nvPr>
        </p:nvSpPr>
        <p:spPr>
          <a:xfrm>
            <a:off x="2699792" y="102981"/>
            <a:ext cx="3528392" cy="586568"/>
          </a:xfrm>
          <a:solidFill>
            <a:schemeClr val="bg2">
              <a:lumMod val="20000"/>
              <a:lumOff val="80000"/>
            </a:schemeClr>
          </a:solidFill>
        </p:spPr>
        <p:txBody>
          <a:bodyPr>
            <a:normAutofit fontScale="90000"/>
          </a:bodyPr>
          <a:lstStyle/>
          <a:p>
            <a:pPr algn="just"/>
            <a:r>
              <a:rPr lang="es-EC" sz="2800" b="1" dirty="0"/>
              <a:t>RECOMENDACIONES</a:t>
            </a:r>
            <a:endParaRPr lang="es-EC" sz="2800" dirty="0"/>
          </a:p>
        </p:txBody>
      </p:sp>
      <p:pic>
        <p:nvPicPr>
          <p:cNvPr id="14" name="Imagen 13">
            <a:extLst>
              <a:ext uri="{FF2B5EF4-FFF2-40B4-BE49-F238E27FC236}">
                <a16:creationId xmlns:a16="http://schemas.microsoft.com/office/drawing/2014/main" id="{1D93E5B8-F87F-4665-93FC-9C1934AE5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279" y="5490466"/>
            <a:ext cx="2016895" cy="1323439"/>
          </a:xfrm>
          <a:prstGeom prst="rect">
            <a:avLst/>
          </a:prstGeom>
        </p:spPr>
      </p:pic>
      <p:sp>
        <p:nvSpPr>
          <p:cNvPr id="16" name="Rectángulo 15">
            <a:extLst>
              <a:ext uri="{FF2B5EF4-FFF2-40B4-BE49-F238E27FC236}">
                <a16:creationId xmlns:a16="http://schemas.microsoft.com/office/drawing/2014/main" id="{348F75AA-8AF3-4EA9-9453-9A0D8F4C0197}"/>
              </a:ext>
            </a:extLst>
          </p:cNvPr>
          <p:cNvSpPr/>
          <p:nvPr/>
        </p:nvSpPr>
        <p:spPr>
          <a:xfrm>
            <a:off x="863607" y="1061816"/>
            <a:ext cx="7813519" cy="1077218"/>
          </a:xfrm>
          <a:prstGeom prst="rect">
            <a:avLst/>
          </a:prstGeom>
        </p:spPr>
        <p:txBody>
          <a:bodyPr wrap="square">
            <a:spAutoFit/>
          </a:bodyPr>
          <a:lstStyle/>
          <a:p>
            <a:pPr lvl="0" algn="just"/>
            <a:r>
              <a:rPr lang="es-ES" sz="1600" dirty="0"/>
              <a:t>Elaborar el manual de salud y seguridad laboral de acuerdo con las necesidades del sector de la construcción, para la prevenir y evaluación los accidentes laborales  tomando como referencia  la información de la Matriz de Riesgos Laborales del MRL y INSHTI, cuyo contenido se presenta con mayor avance que otros sectores. </a:t>
            </a:r>
            <a:endParaRPr lang="es-EC" sz="1600" dirty="0"/>
          </a:p>
        </p:txBody>
      </p:sp>
      <p:sp>
        <p:nvSpPr>
          <p:cNvPr id="17" name="Rectángulo 16">
            <a:extLst>
              <a:ext uri="{FF2B5EF4-FFF2-40B4-BE49-F238E27FC236}">
                <a16:creationId xmlns:a16="http://schemas.microsoft.com/office/drawing/2014/main" id="{66205E14-D2D7-48CC-8483-5F5AA58CACCB}"/>
              </a:ext>
            </a:extLst>
          </p:cNvPr>
          <p:cNvSpPr/>
          <p:nvPr/>
        </p:nvSpPr>
        <p:spPr>
          <a:xfrm>
            <a:off x="823792" y="2259890"/>
            <a:ext cx="7813519" cy="830997"/>
          </a:xfrm>
          <a:prstGeom prst="rect">
            <a:avLst/>
          </a:prstGeom>
        </p:spPr>
        <p:txBody>
          <a:bodyPr wrap="square">
            <a:spAutoFit/>
          </a:bodyPr>
          <a:lstStyle/>
          <a:p>
            <a:pPr algn="just"/>
            <a:r>
              <a:rPr lang="es-ES" sz="1600" dirty="0"/>
              <a:t>Diseñar un plan de carrera, que visibilice el apoyo de la organización  en la formación y capacitación  aprovechando los programas que ofrece el gobierno  “Ser Bachiller”.</a:t>
            </a:r>
            <a:endParaRPr lang="es-EC" sz="1600" dirty="0"/>
          </a:p>
        </p:txBody>
      </p:sp>
      <p:sp>
        <p:nvSpPr>
          <p:cNvPr id="18" name="Rectángulo 17">
            <a:extLst>
              <a:ext uri="{FF2B5EF4-FFF2-40B4-BE49-F238E27FC236}">
                <a16:creationId xmlns:a16="http://schemas.microsoft.com/office/drawing/2014/main" id="{42E8FFD0-50F7-4AD0-A7C1-AF36C4A05BF8}"/>
              </a:ext>
            </a:extLst>
          </p:cNvPr>
          <p:cNvSpPr/>
          <p:nvPr/>
        </p:nvSpPr>
        <p:spPr>
          <a:xfrm>
            <a:off x="863607" y="4980551"/>
            <a:ext cx="7858730" cy="1077218"/>
          </a:xfrm>
          <a:prstGeom prst="rect">
            <a:avLst/>
          </a:prstGeom>
        </p:spPr>
        <p:txBody>
          <a:bodyPr wrap="square">
            <a:spAutoFit/>
          </a:bodyPr>
          <a:lstStyle/>
          <a:p>
            <a:pPr algn="just"/>
            <a:r>
              <a:rPr lang="es-ES" sz="1600" dirty="0"/>
              <a:t>Plantear procedimientos que dinamicen el trabajo a través diseño de los cargos, en los que se incluya  actividades como pausas activas durante las jornadas laborales, con el fin de minimizar el nivel de estrés y cansancio físico en el medio donde se desenvuelven los trabajadores. </a:t>
            </a:r>
            <a:endParaRPr lang="es-EC" sz="1600" dirty="0"/>
          </a:p>
        </p:txBody>
      </p:sp>
      <p:sp>
        <p:nvSpPr>
          <p:cNvPr id="15" name="Rectángulo 14">
            <a:extLst>
              <a:ext uri="{FF2B5EF4-FFF2-40B4-BE49-F238E27FC236}">
                <a16:creationId xmlns:a16="http://schemas.microsoft.com/office/drawing/2014/main" id="{0FA8649C-D70D-4105-A900-1B2EE49B92D6}"/>
              </a:ext>
            </a:extLst>
          </p:cNvPr>
          <p:cNvSpPr/>
          <p:nvPr/>
        </p:nvSpPr>
        <p:spPr>
          <a:xfrm>
            <a:off x="842895" y="3127778"/>
            <a:ext cx="7794416" cy="1815882"/>
          </a:xfrm>
          <a:prstGeom prst="rect">
            <a:avLst/>
          </a:prstGeom>
        </p:spPr>
        <p:txBody>
          <a:bodyPr wrap="square">
            <a:spAutoFit/>
          </a:bodyPr>
          <a:lstStyle/>
          <a:p>
            <a:pPr algn="just"/>
            <a:r>
              <a:rPr lang="es-ES" sz="1600" dirty="0"/>
              <a:t>Crear un ambiente motivacional que conjugue los principios de equidad interna y competitividad externa en los beneficios económicos y no económicos de las organizaciones dedicadas a la construcción.</a:t>
            </a:r>
          </a:p>
          <a:p>
            <a:pPr algn="just"/>
            <a:endParaRPr lang="es-ES" sz="1600" dirty="0"/>
          </a:p>
          <a:p>
            <a:pPr algn="just"/>
            <a:r>
              <a:rPr lang="es-ES" sz="1600" dirty="0"/>
              <a:t>Implementar un proceso de evaluación  del rendimiento (360 grados) que permita identificar a los empleados y obreros competentes y comprometidos que pasen a la condición ocasionales a fijos.</a:t>
            </a:r>
          </a:p>
        </p:txBody>
      </p:sp>
      <p:pic>
        <p:nvPicPr>
          <p:cNvPr id="19" name="Picture 2" descr="Imagen relacionada">
            <a:extLst>
              <a:ext uri="{FF2B5EF4-FFF2-40B4-BE49-F238E27FC236}">
                <a16:creationId xmlns:a16="http://schemas.microsoft.com/office/drawing/2014/main" id="{67F2143D-004D-49C3-9959-4D18C0F2AA6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4" y="4804739"/>
            <a:ext cx="1080437" cy="65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2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Resultado de imagen para espe">
            <a:extLst>
              <a:ext uri="{FF2B5EF4-FFF2-40B4-BE49-F238E27FC236}">
                <a16:creationId xmlns:a16="http://schemas.microsoft.com/office/drawing/2014/main" id="{0D9A1BAB-9750-48F7-929F-3F95714D82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4" y="74339"/>
            <a:ext cx="1591757" cy="53523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a:extLst>
              <a:ext uri="{FF2B5EF4-FFF2-40B4-BE49-F238E27FC236}">
                <a16:creationId xmlns:a16="http://schemas.microsoft.com/office/drawing/2014/main" id="{A840A363-1853-4809-B090-591C531A1D9C}"/>
              </a:ext>
            </a:extLst>
          </p:cNvPr>
          <p:cNvSpPr>
            <a:spLocks noGrp="1"/>
          </p:cNvSpPr>
          <p:nvPr>
            <p:ph type="title"/>
          </p:nvPr>
        </p:nvSpPr>
        <p:spPr>
          <a:xfrm>
            <a:off x="2627784" y="311162"/>
            <a:ext cx="3528392" cy="828523"/>
          </a:xfrm>
          <a:solidFill>
            <a:schemeClr val="bg2">
              <a:lumMod val="20000"/>
              <a:lumOff val="80000"/>
            </a:schemeClr>
          </a:solidFill>
        </p:spPr>
        <p:txBody>
          <a:bodyPr>
            <a:normAutofit fontScale="90000"/>
          </a:bodyPr>
          <a:lstStyle/>
          <a:p>
            <a:r>
              <a:rPr lang="es-EC" sz="2800" b="1" dirty="0"/>
              <a:t>COMPROBACIÓN DE LA HIPÓTESIS</a:t>
            </a:r>
            <a:endParaRPr lang="es-EC" sz="2800" dirty="0"/>
          </a:p>
        </p:txBody>
      </p:sp>
      <p:sp>
        <p:nvSpPr>
          <p:cNvPr id="16" name="Rectángulo 15">
            <a:extLst>
              <a:ext uri="{FF2B5EF4-FFF2-40B4-BE49-F238E27FC236}">
                <a16:creationId xmlns:a16="http://schemas.microsoft.com/office/drawing/2014/main" id="{348F75AA-8AF3-4EA9-9453-9A0D8F4C0197}"/>
              </a:ext>
            </a:extLst>
          </p:cNvPr>
          <p:cNvSpPr/>
          <p:nvPr/>
        </p:nvSpPr>
        <p:spPr>
          <a:xfrm>
            <a:off x="706332" y="4221088"/>
            <a:ext cx="7813519" cy="1077218"/>
          </a:xfrm>
          <a:prstGeom prst="rect">
            <a:avLst/>
          </a:prstGeom>
        </p:spPr>
        <p:txBody>
          <a:bodyPr wrap="square">
            <a:spAutoFit/>
          </a:bodyPr>
          <a:lstStyle/>
          <a:p>
            <a:pPr lvl="0" algn="just"/>
            <a:r>
              <a:rPr lang="es-EC" sz="1600" dirty="0"/>
              <a:t>Estudiar los factores de higiene que se involucran en el comportamiento del ser humano ha permitido conocer el énfasis que se debe hacer en cada unos de ellos para mejorar la situación laboral de los trabajadores, razón por la cual se comprueba la hipótesis y se acepta.</a:t>
            </a:r>
          </a:p>
        </p:txBody>
      </p:sp>
      <p:pic>
        <p:nvPicPr>
          <p:cNvPr id="2" name="Imagen 1">
            <a:extLst>
              <a:ext uri="{FF2B5EF4-FFF2-40B4-BE49-F238E27FC236}">
                <a16:creationId xmlns:a16="http://schemas.microsoft.com/office/drawing/2014/main" id="{D9CDF1FE-AC57-4C71-804D-64A15417095C}"/>
              </a:ext>
            </a:extLst>
          </p:cNvPr>
          <p:cNvPicPr>
            <a:picLocks noChangeAspect="1"/>
          </p:cNvPicPr>
          <p:nvPr/>
        </p:nvPicPr>
        <p:blipFill>
          <a:blip r:embed="rId3"/>
          <a:stretch>
            <a:fillRect/>
          </a:stretch>
        </p:blipFill>
        <p:spPr>
          <a:xfrm>
            <a:off x="1763688" y="1412776"/>
            <a:ext cx="5544616" cy="2448272"/>
          </a:xfrm>
          <a:prstGeom prst="rect">
            <a:avLst/>
          </a:prstGeom>
        </p:spPr>
      </p:pic>
    </p:spTree>
    <p:extLst>
      <p:ext uri="{BB962C8B-B14F-4D97-AF65-F5344CB8AC3E}">
        <p14:creationId xmlns:p14="http://schemas.microsoft.com/office/powerpoint/2010/main" val="10069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 fill="hold"/>
                                        <p:tgtEl>
                                          <p:spTgt spid="2"/>
                                        </p:tgtEl>
                                        <p:attrNameLst>
                                          <p:attrName>ppt_w</p:attrName>
                                        </p:attrNameLst>
                                      </p:cBhvr>
                                      <p:tavLst>
                                        <p:tav tm="0">
                                          <p:val>
                                            <p:fltVal val="0"/>
                                          </p:val>
                                        </p:tav>
                                        <p:tav tm="100000">
                                          <p:val>
                                            <p:strVal val="#ppt_w"/>
                                          </p:val>
                                        </p:tav>
                                      </p:tavLst>
                                    </p:anim>
                                    <p:anim calcmode="lin" valueType="num">
                                      <p:cBhvr>
                                        <p:cTn id="8" dur="700" fill="hold"/>
                                        <p:tgtEl>
                                          <p:spTgt spid="2"/>
                                        </p:tgtEl>
                                        <p:attrNameLst>
                                          <p:attrName>ppt_h</p:attrName>
                                        </p:attrNameLst>
                                      </p:cBhvr>
                                      <p:tavLst>
                                        <p:tav tm="0">
                                          <p:val>
                                            <p:fltVal val="0"/>
                                          </p:val>
                                        </p:tav>
                                        <p:tav tm="100000">
                                          <p:val>
                                            <p:strVal val="#ppt_h"/>
                                          </p:val>
                                        </p:tav>
                                      </p:tavLst>
                                    </p:anim>
                                    <p:animEffect transition="in" filter="fade">
                                      <p:cBhvr>
                                        <p:cTn id="9"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gracias animadas con movimiento para power poin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3"/>
            <a:ext cx="7920880" cy="317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5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102027"/>
            <a:ext cx="5544616" cy="504056"/>
          </a:xfrm>
          <a:solidFill>
            <a:schemeClr val="bg2">
              <a:lumMod val="20000"/>
              <a:lumOff val="80000"/>
            </a:schemeClr>
          </a:solidFill>
        </p:spPr>
        <p:txBody>
          <a:bodyPr/>
          <a:lstStyle/>
          <a:p>
            <a:r>
              <a:rPr lang="es-EC" sz="2800" b="1" dirty="0"/>
              <a:t>MATRIZ DEL MARCO TEORICO</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050137510"/>
              </p:ext>
            </p:extLst>
          </p:nvPr>
        </p:nvGraphicFramePr>
        <p:xfrm>
          <a:off x="107504" y="836710"/>
          <a:ext cx="2869378" cy="5256585"/>
        </p:xfrm>
        <a:graphic>
          <a:graphicData uri="http://schemas.openxmlformats.org/drawingml/2006/table">
            <a:tbl>
              <a:tblPr firstRow="1" bandRow="1">
                <a:tableStyleId>{5DA37D80-6434-44D0-A028-1B22A696006F}</a:tableStyleId>
              </a:tblPr>
              <a:tblGrid>
                <a:gridCol w="1383678">
                  <a:extLst>
                    <a:ext uri="{9D8B030D-6E8A-4147-A177-3AD203B41FA5}">
                      <a16:colId xmlns:a16="http://schemas.microsoft.com/office/drawing/2014/main" val="20000"/>
                    </a:ext>
                  </a:extLst>
                </a:gridCol>
                <a:gridCol w="1485700">
                  <a:extLst>
                    <a:ext uri="{9D8B030D-6E8A-4147-A177-3AD203B41FA5}">
                      <a16:colId xmlns:a16="http://schemas.microsoft.com/office/drawing/2014/main" val="20001"/>
                    </a:ext>
                  </a:extLst>
                </a:gridCol>
              </a:tblGrid>
              <a:tr h="58424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11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sz="1100" dirty="0">
                          <a:effectLst/>
                        </a:rPr>
                        <a:t>TEORÍAS DE SOPORTE</a:t>
                      </a:r>
                      <a:endParaRPr lang="es-EC" sz="1100" b="1" dirty="0">
                        <a:effectLst/>
                        <a:latin typeface="+mj-lt"/>
                        <a:ea typeface="Calibri"/>
                        <a:cs typeface="Times New Roman"/>
                      </a:endParaRPr>
                    </a:p>
                  </a:txBody>
                  <a:tcPr anchor="ctr">
                    <a:solidFill>
                      <a:schemeClr val="bg2">
                        <a:lumMod val="20000"/>
                        <a:lumOff val="80000"/>
                      </a:schemeClr>
                    </a:solidFill>
                  </a:tcPr>
                </a:tc>
                <a:tc hMerge="1">
                  <a:txBody>
                    <a:bodyPr/>
                    <a:lstStyle/>
                    <a:p>
                      <a:endParaRPr lang="es-EC" dirty="0"/>
                    </a:p>
                  </a:txBody>
                  <a:tcPr/>
                </a:tc>
                <a:extLst>
                  <a:ext uri="{0D108BD9-81ED-4DB2-BD59-A6C34878D82A}">
                    <a16:rowId xmlns:a16="http://schemas.microsoft.com/office/drawing/2014/main" val="10000"/>
                  </a:ext>
                </a:extLst>
              </a:tr>
              <a:tr h="17827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200" dirty="0">
                          <a:solidFill>
                            <a:schemeClr val="tx1"/>
                          </a:solidFill>
                          <a:effectLst/>
                          <a:hlinkClick r:id="rId2" action="ppaction://hlinksldjump"/>
                        </a:rPr>
                        <a:t>Teoría de las necesidades </a:t>
                      </a:r>
                      <a:endParaRPr lang="es-EC" sz="1200" dirty="0">
                        <a:solidFill>
                          <a:schemeClr val="tx1"/>
                        </a:solidFill>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00" dirty="0">
                        <a:solidFill>
                          <a:schemeClr val="tx1"/>
                        </a:solidFill>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00" dirty="0">
                          <a:solidFill>
                            <a:schemeClr val="tx1"/>
                          </a:solidFill>
                          <a:effectLst/>
                        </a:rPr>
                        <a:t>A theory </a:t>
                      </a:r>
                      <a:r>
                        <a:rPr lang="es-EC" sz="1100" dirty="0" err="1">
                          <a:solidFill>
                            <a:schemeClr val="tx1"/>
                          </a:solidFill>
                          <a:effectLst/>
                        </a:rPr>
                        <a:t>of</a:t>
                      </a:r>
                      <a:r>
                        <a:rPr lang="es-EC" sz="1100" dirty="0">
                          <a:solidFill>
                            <a:schemeClr val="tx1"/>
                          </a:solidFill>
                          <a:effectLst/>
                        </a:rPr>
                        <a:t> human motivation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00" dirty="0">
                        <a:solidFill>
                          <a:schemeClr val="tx1"/>
                        </a:solidFill>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00" dirty="0">
                          <a:solidFill>
                            <a:schemeClr val="tx1"/>
                          </a:solidFill>
                          <a:latin typeface="+mj-lt"/>
                        </a:rPr>
                        <a:t>Autor: Abraham Maslow (1943) </a:t>
                      </a:r>
                    </a:p>
                  </a:txBody>
                  <a:tcPr>
                    <a:solidFill>
                      <a:schemeClr val="bg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a:solidFill>
                            <a:schemeClr val="tx1"/>
                          </a:solidFill>
                          <a:latin typeface="+mj-lt"/>
                          <a:ea typeface="+mn-ea"/>
                          <a:cs typeface="+mn-cs"/>
                          <a:hlinkClick r:id="rId3" action="ppaction://hlinksldjump"/>
                        </a:rPr>
                        <a:t>Teoría de los dos factores</a:t>
                      </a:r>
                      <a:endParaRPr lang="es-ES" sz="1200" b="0" i="0" u="none" strike="noStrike" kern="1200" baseline="0" dirty="0">
                        <a:solidFill>
                          <a:schemeClr val="tx1"/>
                        </a:solidFill>
                        <a:latin typeface="+mj-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100" b="0" i="0" u="none" strike="noStrike" kern="1200" baseline="0" dirty="0">
                        <a:solidFill>
                          <a:schemeClr val="tx1"/>
                        </a:solidFill>
                        <a:latin typeface="+mj-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a:solidFill>
                            <a:schemeClr val="tx1"/>
                          </a:solidFill>
                          <a:latin typeface="+mj-lt"/>
                          <a:ea typeface="+mn-ea"/>
                          <a:cs typeface="+mn-cs"/>
                        </a:rPr>
                        <a:t>The motivation to work</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00" b="0" i="0" u="none" strike="noStrike" kern="1200" baseline="0" dirty="0">
                        <a:solidFill>
                          <a:schemeClr val="tx1"/>
                        </a:solidFill>
                        <a:latin typeface="+mj-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00" b="0" i="0" u="none" strike="noStrike" kern="1200" baseline="0" dirty="0">
                          <a:solidFill>
                            <a:schemeClr val="tx1"/>
                          </a:solidFill>
                          <a:latin typeface="+mj-lt"/>
                          <a:ea typeface="+mn-ea"/>
                          <a:cs typeface="+mn-cs"/>
                        </a:rPr>
                        <a:t>Autor:  Frederick Herzberg (1959)</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00" b="0" i="0" u="none" strike="noStrike" kern="1200" baseline="0" dirty="0">
                        <a:solidFill>
                          <a:schemeClr val="tx1"/>
                        </a:solidFill>
                        <a:latin typeface="+mj-lt"/>
                        <a:ea typeface="+mn-ea"/>
                        <a:cs typeface="+mn-cs"/>
                      </a:endParaRPr>
                    </a:p>
                  </a:txBody>
                  <a:tcPr>
                    <a:solidFill>
                      <a:schemeClr val="bg2">
                        <a:lumMod val="20000"/>
                        <a:lumOff val="80000"/>
                      </a:schemeClr>
                    </a:solidFill>
                  </a:tcPr>
                </a:tc>
                <a:extLst>
                  <a:ext uri="{0D108BD9-81ED-4DB2-BD59-A6C34878D82A}">
                    <a16:rowId xmlns:a16="http://schemas.microsoft.com/office/drawing/2014/main" val="10001"/>
                  </a:ext>
                </a:extLst>
              </a:tr>
              <a:tr h="342951">
                <a:tc gridSpan="2">
                  <a:txBody>
                    <a:bodyPr/>
                    <a:lstStyle/>
                    <a:p>
                      <a:pPr algn="ctr"/>
                      <a:r>
                        <a:rPr lang="es-EC" sz="1100" b="1" dirty="0"/>
                        <a:t>VARIABLES</a:t>
                      </a:r>
                      <a:endParaRPr lang="es-EC" sz="1100" b="1" dirty="0">
                        <a:latin typeface="+mj-lt"/>
                      </a:endParaRPr>
                    </a:p>
                  </a:txBody>
                  <a:tcPr anchor="ctr">
                    <a:solidFill>
                      <a:schemeClr val="bg2">
                        <a:lumMod val="20000"/>
                        <a:lumOff val="80000"/>
                      </a:schemeClr>
                    </a:solidFill>
                  </a:tcPr>
                </a:tc>
                <a:tc hMerge="1">
                  <a:txBody>
                    <a:bodyPr/>
                    <a:lstStyle/>
                    <a:p>
                      <a:endParaRPr lang="es-EC" sz="1200" dirty="0"/>
                    </a:p>
                  </a:txBody>
                  <a:tcPr/>
                </a:tc>
                <a:extLst>
                  <a:ext uri="{0D108BD9-81ED-4DB2-BD59-A6C34878D82A}">
                    <a16:rowId xmlns:a16="http://schemas.microsoft.com/office/drawing/2014/main" val="10002"/>
                  </a:ext>
                </a:extLst>
              </a:tr>
              <a:tr h="711211">
                <a:tc>
                  <a:txBody>
                    <a:bodyPr/>
                    <a:lstStyle/>
                    <a:p>
                      <a:pPr algn="just"/>
                      <a:r>
                        <a:rPr lang="es-EC" sz="1100" dirty="0"/>
                        <a:t>Necesidades básicas</a:t>
                      </a:r>
                      <a:endParaRPr lang="es-EC" sz="1100" kern="1200" dirty="0">
                        <a:solidFill>
                          <a:schemeClr val="tx1"/>
                        </a:solidFill>
                        <a:latin typeface="+mn-lt"/>
                        <a:ea typeface="+mn-ea"/>
                        <a:cs typeface="+mn-cs"/>
                      </a:endParaRPr>
                    </a:p>
                  </a:txBody>
                  <a:tcPr anchor="ctr">
                    <a:solidFill>
                      <a:schemeClr val="bg2">
                        <a:lumMod val="20000"/>
                        <a:lumOff val="80000"/>
                      </a:schemeClr>
                    </a:solidFill>
                  </a:tcPr>
                </a:tc>
                <a:tc>
                  <a:txBody>
                    <a:bodyPr/>
                    <a:lstStyle/>
                    <a:p>
                      <a:pPr algn="just"/>
                      <a:r>
                        <a:rPr lang="es-EC" sz="1100" dirty="0">
                          <a:latin typeface="+mj-lt"/>
                        </a:rPr>
                        <a:t>Factores higiénicos</a:t>
                      </a:r>
                    </a:p>
                  </a:txBody>
                  <a:tcPr anchor="ctr">
                    <a:solidFill>
                      <a:schemeClr val="bg2">
                        <a:lumMod val="20000"/>
                        <a:lumOff val="80000"/>
                      </a:schemeClr>
                    </a:solidFill>
                  </a:tcPr>
                </a:tc>
                <a:extLst>
                  <a:ext uri="{0D108BD9-81ED-4DB2-BD59-A6C34878D82A}">
                    <a16:rowId xmlns:a16="http://schemas.microsoft.com/office/drawing/2014/main" val="10003"/>
                  </a:ext>
                </a:extLst>
              </a:tr>
              <a:tr h="650717">
                <a:tc>
                  <a:txBody>
                    <a:bodyPr/>
                    <a:lstStyle/>
                    <a:p>
                      <a:pPr algn="just"/>
                      <a:r>
                        <a:rPr lang="es-EC" sz="1100" dirty="0"/>
                        <a:t>Necesidades complejas</a:t>
                      </a:r>
                      <a:endParaRPr lang="es-EC" sz="1100" kern="1200" dirty="0">
                        <a:solidFill>
                          <a:schemeClr val="tx1"/>
                        </a:solidFill>
                        <a:latin typeface="+mn-lt"/>
                        <a:ea typeface="+mn-ea"/>
                        <a:cs typeface="+mn-cs"/>
                      </a:endParaRPr>
                    </a:p>
                  </a:txBody>
                  <a:tcPr anchor="ctr">
                    <a:solidFill>
                      <a:schemeClr val="bg2">
                        <a:lumMod val="20000"/>
                        <a:lumOff val="80000"/>
                      </a:schemeClr>
                    </a:solidFill>
                  </a:tcPr>
                </a:tc>
                <a:tc>
                  <a:txBody>
                    <a:bodyPr/>
                    <a:lstStyle/>
                    <a:p>
                      <a:pPr algn="just"/>
                      <a:r>
                        <a:rPr lang="es-EC" sz="1100" kern="1200" dirty="0">
                          <a:solidFill>
                            <a:schemeClr val="tx1"/>
                          </a:solidFill>
                          <a:latin typeface="+mn-lt"/>
                          <a:ea typeface="+mn-ea"/>
                          <a:cs typeface="+mn-cs"/>
                        </a:rPr>
                        <a:t>Factores motivacionales</a:t>
                      </a:r>
                    </a:p>
                  </a:txBody>
                  <a:tcPr anchor="ctr">
                    <a:solidFill>
                      <a:schemeClr val="bg2">
                        <a:lumMod val="20000"/>
                        <a:lumOff val="80000"/>
                      </a:schemeClr>
                    </a:solidFill>
                  </a:tcPr>
                </a:tc>
                <a:extLst>
                  <a:ext uri="{0D108BD9-81ED-4DB2-BD59-A6C34878D82A}">
                    <a16:rowId xmlns:a16="http://schemas.microsoft.com/office/drawing/2014/main" val="10004"/>
                  </a:ext>
                </a:extLst>
              </a:tr>
              <a:tr h="619805">
                <a:tc>
                  <a:txBody>
                    <a:bodyPr/>
                    <a:lstStyle/>
                    <a:p>
                      <a:pPr algn="just"/>
                      <a:r>
                        <a:rPr lang="es-EC" sz="1100" dirty="0"/>
                        <a:t>Motivación</a:t>
                      </a:r>
                      <a:endParaRPr lang="es-EC" sz="1100" dirty="0">
                        <a:latin typeface="+mj-lt"/>
                      </a:endParaRPr>
                    </a:p>
                  </a:txBody>
                  <a:tcPr anchor="ctr">
                    <a:solidFill>
                      <a:schemeClr val="bg2">
                        <a:lumMod val="20000"/>
                        <a:lumOff val="80000"/>
                      </a:schemeClr>
                    </a:solidFill>
                  </a:tcPr>
                </a:tc>
                <a:tc>
                  <a:txBody>
                    <a:bodyPr/>
                    <a:lstStyle/>
                    <a:p>
                      <a:pPr algn="just"/>
                      <a:r>
                        <a:rPr lang="es-EC" sz="1100" dirty="0">
                          <a:latin typeface="+mj-lt"/>
                        </a:rPr>
                        <a:t>Satisfacción</a:t>
                      </a:r>
                    </a:p>
                  </a:txBody>
                  <a:tcPr anchor="ctr">
                    <a:solidFill>
                      <a:schemeClr val="bg2">
                        <a:lumMod val="20000"/>
                        <a:lumOff val="80000"/>
                      </a:schemeClr>
                    </a:solidFill>
                  </a:tcPr>
                </a:tc>
                <a:extLst>
                  <a:ext uri="{0D108BD9-81ED-4DB2-BD59-A6C34878D82A}">
                    <a16:rowId xmlns:a16="http://schemas.microsoft.com/office/drawing/2014/main" val="10005"/>
                  </a:ext>
                </a:extLst>
              </a:tr>
              <a:tr h="564861">
                <a:tc>
                  <a:txBody>
                    <a:bodyPr/>
                    <a:lstStyle/>
                    <a:p>
                      <a:pPr algn="just"/>
                      <a:r>
                        <a:rPr lang="es-EC" sz="1100" dirty="0">
                          <a:latin typeface="+mj-lt"/>
                        </a:rPr>
                        <a:t>Personalidad</a:t>
                      </a:r>
                    </a:p>
                  </a:txBody>
                  <a:tcPr anchor="ctr">
                    <a:solidFill>
                      <a:schemeClr val="bg2">
                        <a:lumMod val="20000"/>
                        <a:lumOff val="80000"/>
                      </a:schemeClr>
                    </a:solidFill>
                  </a:tcPr>
                </a:tc>
                <a:tc>
                  <a:txBody>
                    <a:bodyPr/>
                    <a:lstStyle/>
                    <a:p>
                      <a:pPr algn="just"/>
                      <a:r>
                        <a:rPr lang="es-EC" sz="1100" dirty="0">
                          <a:latin typeface="+mj-lt"/>
                        </a:rPr>
                        <a:t>Insatisfacción</a:t>
                      </a:r>
                    </a:p>
                  </a:txBody>
                  <a:tcPr anchor="ctr">
                    <a:solidFill>
                      <a:schemeClr val="bg2">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008121223"/>
              </p:ext>
            </p:extLst>
          </p:nvPr>
        </p:nvGraphicFramePr>
        <p:xfrm>
          <a:off x="5364088" y="836711"/>
          <a:ext cx="3672408" cy="5256585"/>
        </p:xfrm>
        <a:graphic>
          <a:graphicData uri="http://schemas.openxmlformats.org/drawingml/2006/table">
            <a:tbl>
              <a:tblPr firstRow="1" bandRow="1">
                <a:tableStyleId>{5DA37D80-6434-44D0-A028-1B22A696006F}</a:tableStyleId>
              </a:tblPr>
              <a:tblGrid>
                <a:gridCol w="1296144">
                  <a:extLst>
                    <a:ext uri="{9D8B030D-6E8A-4147-A177-3AD203B41FA5}">
                      <a16:colId xmlns:a16="http://schemas.microsoft.com/office/drawing/2014/main" val="20000"/>
                    </a:ext>
                  </a:extLst>
                </a:gridCol>
                <a:gridCol w="1261426">
                  <a:extLst>
                    <a:ext uri="{9D8B030D-6E8A-4147-A177-3AD203B41FA5}">
                      <a16:colId xmlns:a16="http://schemas.microsoft.com/office/drawing/2014/main" val="1224019355"/>
                    </a:ext>
                  </a:extLst>
                </a:gridCol>
                <a:gridCol w="1114838">
                  <a:extLst>
                    <a:ext uri="{9D8B030D-6E8A-4147-A177-3AD203B41FA5}">
                      <a16:colId xmlns:a16="http://schemas.microsoft.com/office/drawing/2014/main" val="20002"/>
                    </a:ext>
                  </a:extLst>
                </a:gridCol>
              </a:tblGrid>
              <a:tr h="3600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100" b="1" dirty="0">
                          <a:effectLst/>
                          <a:hlinkClick r:id="rId4" action="ppaction://hlinkfile"/>
                        </a:rPr>
                        <a:t> PAPERS RELACIONADOS</a:t>
                      </a:r>
                      <a:endParaRPr lang="es-EC" sz="1100" b="1" dirty="0">
                        <a:effectLst/>
                        <a:latin typeface="+mj-lt"/>
                      </a:endParaRPr>
                    </a:p>
                  </a:txBody>
                  <a:tcPr anchor="ctr">
                    <a:solidFill>
                      <a:schemeClr val="bg1">
                        <a:lumMod val="85000"/>
                      </a:schemeClr>
                    </a:solidFill>
                  </a:tcPr>
                </a:tc>
                <a:tc hMerge="1">
                  <a:txBody>
                    <a:bodyPr/>
                    <a:lstStyle/>
                    <a:p>
                      <a:endParaRPr lang="es-ES"/>
                    </a:p>
                  </a:txBody>
                  <a:tcPr/>
                </a:tc>
                <a:tc hMerge="1">
                  <a:txBody>
                    <a:bodyPr/>
                    <a:lstStyle/>
                    <a:p>
                      <a:endParaRPr lang="es-EC"/>
                    </a:p>
                  </a:txBody>
                  <a:tcPr/>
                </a:tc>
                <a:extLst>
                  <a:ext uri="{0D108BD9-81ED-4DB2-BD59-A6C34878D82A}">
                    <a16:rowId xmlns:a16="http://schemas.microsoft.com/office/drawing/2014/main" val="10000"/>
                  </a:ext>
                </a:extLst>
              </a:tr>
              <a:tr h="471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100" b="1" dirty="0">
                          <a:effectLst/>
                        </a:rPr>
                        <a:t>PAPER 1</a:t>
                      </a:r>
                      <a:endParaRPr lang="es-EC" sz="1100" b="1" dirty="0">
                        <a:effectLst/>
                        <a:latin typeface="+mj-lt"/>
                        <a:ea typeface="Calibri"/>
                        <a:cs typeface="Times New Roman"/>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100" b="1">
                          <a:effectLst/>
                        </a:rPr>
                        <a:t>PAPER 2</a:t>
                      </a:r>
                      <a:endParaRPr lang="es-EC" sz="1100" b="1" dirty="0">
                        <a:effectLst/>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100" b="1" dirty="0">
                          <a:effectLst/>
                        </a:rPr>
                        <a:t>PAPER 3</a:t>
                      </a:r>
                    </a:p>
                    <a:p>
                      <a:pPr algn="ctr"/>
                      <a:endParaRPr lang="es-EC" sz="1100" b="1" dirty="0">
                        <a:latin typeface="+mj-lt"/>
                      </a:endParaRPr>
                    </a:p>
                  </a:txBody>
                  <a:tcPr anchor="ctr">
                    <a:solidFill>
                      <a:schemeClr val="bg1">
                        <a:lumMod val="85000"/>
                      </a:schemeClr>
                    </a:solidFill>
                  </a:tcPr>
                </a:tc>
                <a:extLst>
                  <a:ext uri="{0D108BD9-81ED-4DB2-BD59-A6C34878D82A}">
                    <a16:rowId xmlns:a16="http://schemas.microsoft.com/office/drawing/2014/main" val="10001"/>
                  </a:ext>
                </a:extLst>
              </a:tr>
              <a:tr h="193843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dirty="0">
                          <a:effectLst/>
                        </a:rPr>
                        <a:t>Desarrollo de un instrumento de variables que podrían influir en la satisfacción laboral de los trabajadores de la construcción en Santiago de Chile</a:t>
                      </a:r>
                      <a:endParaRPr lang="es-EC" sz="1100" dirty="0">
                        <a:effectLst/>
                        <a:latin typeface="+mj-lt"/>
                        <a:ea typeface="Calibri"/>
                        <a:cs typeface="Times New Roman"/>
                      </a:endParaRPr>
                    </a:p>
                  </a:txBody>
                  <a:tcP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dirty="0">
                          <a:effectLst/>
                        </a:rPr>
                        <a:t>Impacto de las condiciones de trabajo en calidad de vida laboral Caso del sector manufacturero de la Región Caribe colombiana</a:t>
                      </a:r>
                      <a:endParaRPr lang="es-EC" sz="1100" dirty="0">
                        <a:effectLst/>
                        <a:latin typeface="+mj-lt"/>
                        <a:ea typeface="Calibri"/>
                        <a:cs typeface="Times New Roman"/>
                      </a:endParaRPr>
                    </a:p>
                  </a:txBody>
                  <a:tcP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00" dirty="0">
                          <a:effectLst/>
                        </a:rPr>
                        <a:t>Revisión de la motivación de los trabajadores de la construcción: 1968-2008</a:t>
                      </a:r>
                      <a:endParaRPr lang="es-EC" sz="1100" dirty="0">
                        <a:effectLst/>
                        <a:latin typeface="+mj-lt"/>
                        <a:ea typeface="Calibri"/>
                        <a:cs typeface="Times New Roman"/>
                      </a:endParaRPr>
                    </a:p>
                  </a:txBody>
                  <a:tcPr>
                    <a:solidFill>
                      <a:schemeClr val="bg1">
                        <a:lumMod val="85000"/>
                      </a:schemeClr>
                    </a:solidFill>
                  </a:tcPr>
                </a:tc>
                <a:extLst>
                  <a:ext uri="{0D108BD9-81ED-4DB2-BD59-A6C34878D82A}">
                    <a16:rowId xmlns:a16="http://schemas.microsoft.com/office/drawing/2014/main" val="10002"/>
                  </a:ext>
                </a:extLst>
              </a:tr>
              <a:tr h="374762">
                <a:tc gridSpan="3">
                  <a:txBody>
                    <a:bodyPr/>
                    <a:lstStyle/>
                    <a:p>
                      <a:pPr algn="ctr"/>
                      <a:r>
                        <a:rPr lang="es-EC" sz="1100" b="1" dirty="0">
                          <a:latin typeface="+mj-lt"/>
                        </a:rPr>
                        <a:t>VARIABLE</a:t>
                      </a:r>
                    </a:p>
                  </a:txBody>
                  <a:tcPr anchor="ctr">
                    <a:solidFill>
                      <a:schemeClr val="bg1">
                        <a:lumMod val="85000"/>
                      </a:schemeClr>
                    </a:solidFill>
                  </a:tcPr>
                </a:tc>
                <a:tc hMerge="1">
                  <a:txBody>
                    <a:bodyPr/>
                    <a:lstStyle/>
                    <a:p>
                      <a:endParaRPr lang="es-ES"/>
                    </a:p>
                  </a:txBody>
                  <a:tcPr/>
                </a:tc>
                <a:tc hMerge="1">
                  <a:txBody>
                    <a:bodyPr/>
                    <a:lstStyle/>
                    <a:p>
                      <a:endParaRPr lang="es-EC"/>
                    </a:p>
                  </a:txBody>
                  <a:tcPr/>
                </a:tc>
                <a:extLst>
                  <a:ext uri="{0D108BD9-81ED-4DB2-BD59-A6C34878D82A}">
                    <a16:rowId xmlns:a16="http://schemas.microsoft.com/office/drawing/2014/main" val="10003"/>
                  </a:ext>
                </a:extLst>
              </a:tr>
              <a:tr h="599619">
                <a:tc>
                  <a:txBody>
                    <a:bodyPr/>
                    <a:lstStyle/>
                    <a:p>
                      <a:pPr algn="just"/>
                      <a:r>
                        <a:rPr lang="es-EC" sz="1100" dirty="0">
                          <a:latin typeface="+mj-lt"/>
                        </a:rPr>
                        <a:t>Ambiente laboral</a:t>
                      </a:r>
                    </a:p>
                  </a:txBody>
                  <a:tcPr anchor="ctr">
                    <a:solidFill>
                      <a:schemeClr val="bg1">
                        <a:lumMod val="85000"/>
                      </a:schemeClr>
                    </a:solidFill>
                  </a:tcPr>
                </a:tc>
                <a:tc>
                  <a:txBody>
                    <a:bodyPr/>
                    <a:lstStyle/>
                    <a:p>
                      <a:pPr algn="just"/>
                      <a:r>
                        <a:rPr lang="es-EC" sz="1100" dirty="0">
                          <a:latin typeface="+mj-lt"/>
                        </a:rPr>
                        <a:t>Carga de trabajo</a:t>
                      </a:r>
                    </a:p>
                  </a:txBody>
                  <a:tcPr anchor="ctr">
                    <a:solidFill>
                      <a:schemeClr val="bg1">
                        <a:lumMod val="85000"/>
                      </a:schemeClr>
                    </a:solidFill>
                  </a:tcPr>
                </a:tc>
                <a:tc>
                  <a:txBody>
                    <a:bodyPr/>
                    <a:lstStyle/>
                    <a:p>
                      <a:pPr algn="just"/>
                      <a:r>
                        <a:rPr lang="es-EC" sz="1100" dirty="0">
                          <a:latin typeface="+mj-lt"/>
                        </a:rPr>
                        <a:t>Compromiso organizacional</a:t>
                      </a:r>
                    </a:p>
                  </a:txBody>
                  <a:tcPr anchor="ctr">
                    <a:solidFill>
                      <a:schemeClr val="bg1">
                        <a:lumMod val="85000"/>
                      </a:schemeClr>
                    </a:solidFill>
                  </a:tcPr>
                </a:tc>
                <a:extLst>
                  <a:ext uri="{0D108BD9-81ED-4DB2-BD59-A6C34878D82A}">
                    <a16:rowId xmlns:a16="http://schemas.microsoft.com/office/drawing/2014/main" val="10004"/>
                  </a:ext>
                </a:extLst>
              </a:tr>
              <a:tr h="551397">
                <a:tc>
                  <a:txBody>
                    <a:bodyPr/>
                    <a:lstStyle/>
                    <a:p>
                      <a:pPr algn="just"/>
                      <a:r>
                        <a:rPr lang="es-EC" sz="1100" dirty="0"/>
                        <a:t>Ambiente administrativo</a:t>
                      </a:r>
                      <a:endParaRPr lang="es-EC" sz="1100" dirty="0">
                        <a:latin typeface="+mj-lt"/>
                      </a:endParaRPr>
                    </a:p>
                  </a:txBody>
                  <a:tcPr anchor="ctr">
                    <a:solidFill>
                      <a:schemeClr val="bg1">
                        <a:lumMod val="85000"/>
                      </a:schemeClr>
                    </a:solidFill>
                  </a:tcPr>
                </a:tc>
                <a:tc>
                  <a:txBody>
                    <a:bodyPr/>
                    <a:lstStyle/>
                    <a:p>
                      <a:pPr algn="just"/>
                      <a:r>
                        <a:rPr lang="es-EC" sz="1100" dirty="0">
                          <a:latin typeface="+mj-lt"/>
                        </a:rPr>
                        <a:t>Riesgos físicos</a:t>
                      </a:r>
                    </a:p>
                  </a:txBody>
                  <a:tcPr anchor="ctr">
                    <a:solidFill>
                      <a:schemeClr val="bg1">
                        <a:lumMod val="85000"/>
                      </a:schemeClr>
                    </a:solidFill>
                  </a:tcPr>
                </a:tc>
                <a:tc>
                  <a:txBody>
                    <a:bodyPr/>
                    <a:lstStyle/>
                    <a:p>
                      <a:pPr algn="just"/>
                      <a:r>
                        <a:rPr lang="es-EC" sz="1100" dirty="0">
                          <a:latin typeface="+mj-lt"/>
                        </a:rPr>
                        <a:t>Cultura organizacional</a:t>
                      </a:r>
                    </a:p>
                  </a:txBody>
                  <a:tcPr anchor="ctr">
                    <a:solidFill>
                      <a:schemeClr val="bg1">
                        <a:lumMod val="85000"/>
                      </a:schemeClr>
                    </a:solidFill>
                  </a:tcPr>
                </a:tc>
                <a:extLst>
                  <a:ext uri="{0D108BD9-81ED-4DB2-BD59-A6C34878D82A}">
                    <a16:rowId xmlns:a16="http://schemas.microsoft.com/office/drawing/2014/main" val="10005"/>
                  </a:ext>
                </a:extLst>
              </a:tr>
              <a:tr h="517132">
                <a:tc>
                  <a:txBody>
                    <a:bodyPr/>
                    <a:lstStyle/>
                    <a:p>
                      <a:pPr algn="just"/>
                      <a:r>
                        <a:rPr lang="es-EC" sz="1100" dirty="0">
                          <a:latin typeface="+mj-lt"/>
                        </a:rPr>
                        <a:t>Políticas de la empresa</a:t>
                      </a:r>
                    </a:p>
                  </a:txBody>
                  <a:tcPr anchor="ctr">
                    <a:solidFill>
                      <a:schemeClr val="bg1">
                        <a:lumMod val="85000"/>
                      </a:schemeClr>
                    </a:solidFill>
                  </a:tcPr>
                </a:tc>
                <a:tc>
                  <a:txBody>
                    <a:bodyPr/>
                    <a:lstStyle/>
                    <a:p>
                      <a:pPr algn="just"/>
                      <a:r>
                        <a:rPr lang="es-EC" sz="1100" dirty="0">
                          <a:latin typeface="+mj-lt"/>
                        </a:rPr>
                        <a:t>Riesgos laborales</a:t>
                      </a:r>
                    </a:p>
                  </a:txBody>
                  <a:tcPr anchor="ctr">
                    <a:solidFill>
                      <a:schemeClr val="bg1">
                        <a:lumMod val="85000"/>
                      </a:schemeClr>
                    </a:solidFill>
                  </a:tcPr>
                </a:tc>
                <a:tc>
                  <a:txBody>
                    <a:bodyPr/>
                    <a:lstStyle/>
                    <a:p>
                      <a:pPr algn="just"/>
                      <a:r>
                        <a:rPr lang="es-EC" sz="1100" dirty="0">
                          <a:latin typeface="+mj-lt"/>
                        </a:rPr>
                        <a:t>Capacitaciones</a:t>
                      </a:r>
                    </a:p>
                  </a:txBody>
                  <a:tcPr anchor="ctr">
                    <a:solidFill>
                      <a:schemeClr val="bg1">
                        <a:lumMod val="85000"/>
                      </a:schemeClr>
                    </a:solidFill>
                  </a:tcPr>
                </a:tc>
                <a:extLst>
                  <a:ext uri="{0D108BD9-81ED-4DB2-BD59-A6C34878D82A}">
                    <a16:rowId xmlns:a16="http://schemas.microsoft.com/office/drawing/2014/main" val="10006"/>
                  </a:ext>
                </a:extLst>
              </a:tr>
              <a:tr h="443910">
                <a:tc>
                  <a:txBody>
                    <a:bodyPr/>
                    <a:lstStyle/>
                    <a:p>
                      <a:pPr algn="just"/>
                      <a:r>
                        <a:rPr lang="es-EC" sz="1100" kern="1200" dirty="0">
                          <a:solidFill>
                            <a:schemeClr val="tx1"/>
                          </a:solidFill>
                          <a:latin typeface="+mn-lt"/>
                          <a:ea typeface="+mn-ea"/>
                          <a:cs typeface="+mn-cs"/>
                        </a:rPr>
                        <a:t>Expectativas</a:t>
                      </a:r>
                    </a:p>
                  </a:txBody>
                  <a:tcPr anchor="ctr">
                    <a:solidFill>
                      <a:schemeClr val="bg1">
                        <a:lumMod val="85000"/>
                      </a:schemeClr>
                    </a:solidFill>
                  </a:tcPr>
                </a:tc>
                <a:tc>
                  <a:txBody>
                    <a:bodyPr/>
                    <a:lstStyle/>
                    <a:p>
                      <a:r>
                        <a:rPr lang="es-EC" sz="1100" dirty="0"/>
                        <a:t>Seguridad y salud</a:t>
                      </a:r>
                      <a:endParaRPr lang="es-EC" dirty="0"/>
                    </a:p>
                  </a:txBody>
                  <a:tcPr anchor="ctr">
                    <a:solidFill>
                      <a:schemeClr val="bg1">
                        <a:lumMod val="85000"/>
                      </a:schemeClr>
                    </a:solidFill>
                  </a:tcPr>
                </a:tc>
                <a:tc>
                  <a:txBody>
                    <a:bodyPr/>
                    <a:lstStyle/>
                    <a:p>
                      <a:pPr algn="just"/>
                      <a:r>
                        <a:rPr lang="es-EC" sz="1100" dirty="0">
                          <a:latin typeface="+mj-lt"/>
                        </a:rPr>
                        <a:t>Prevención de accidentes</a:t>
                      </a:r>
                    </a:p>
                  </a:txBody>
                  <a:tcPr anchor="ctr">
                    <a:solidFill>
                      <a:schemeClr val="bg1">
                        <a:lumMod val="85000"/>
                      </a:schemeClr>
                    </a:solidFill>
                  </a:tcPr>
                </a:tc>
                <a:extLst>
                  <a:ext uri="{0D108BD9-81ED-4DB2-BD59-A6C34878D82A}">
                    <a16:rowId xmlns:a16="http://schemas.microsoft.com/office/drawing/2014/main" val="10007"/>
                  </a:ext>
                </a:extLst>
              </a:tr>
            </a:tbl>
          </a:graphicData>
        </a:graphic>
      </p:graphicFrame>
      <p:graphicFrame>
        <p:nvGraphicFramePr>
          <p:cNvPr id="5" name="4 Tabla"/>
          <p:cNvGraphicFramePr>
            <a:graphicFrameLocks noGrp="1"/>
          </p:cNvGraphicFramePr>
          <p:nvPr>
            <p:extLst/>
          </p:nvPr>
        </p:nvGraphicFramePr>
        <p:xfrm>
          <a:off x="2990826" y="836712"/>
          <a:ext cx="2359318" cy="5263945"/>
        </p:xfrm>
        <a:graphic>
          <a:graphicData uri="http://schemas.openxmlformats.org/drawingml/2006/table">
            <a:tbl>
              <a:tblPr firstRow="1" bandRow="1">
                <a:tableStyleId>{5DA37D80-6434-44D0-A028-1B22A696006F}</a:tableStyleId>
              </a:tblPr>
              <a:tblGrid>
                <a:gridCol w="2359318">
                  <a:extLst>
                    <a:ext uri="{9D8B030D-6E8A-4147-A177-3AD203B41FA5}">
                      <a16:colId xmlns:a16="http://schemas.microsoft.com/office/drawing/2014/main" val="20000"/>
                    </a:ext>
                  </a:extLst>
                </a:gridCol>
              </a:tblGrid>
              <a:tr h="5711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100" dirty="0">
                          <a:effectLst/>
                          <a:hlinkClick r:id="rId4" action="ppaction://hlinkfile"/>
                        </a:rPr>
                        <a:t>PAPER BASE</a:t>
                      </a:r>
                      <a:endParaRPr lang="es-EC" sz="1100" dirty="0">
                        <a:effectLst/>
                      </a:endParaRPr>
                    </a:p>
                  </a:txBody>
                  <a:tcPr anchor="ctr"/>
                </a:tc>
                <a:extLst>
                  <a:ext uri="{0D108BD9-81ED-4DB2-BD59-A6C34878D82A}">
                    <a16:rowId xmlns:a16="http://schemas.microsoft.com/office/drawing/2014/main" val="10000"/>
                  </a:ext>
                </a:extLst>
              </a:tr>
              <a:tr h="8386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1" dirty="0">
                          <a:effectLst/>
                        </a:rPr>
                        <a:t>Título: </a:t>
                      </a:r>
                      <a:r>
                        <a:rPr lang="es-ES" sz="1100" dirty="0">
                          <a:effectLst/>
                        </a:rPr>
                        <a:t>El sector español de la construcción bajo la perspectiva de género: Análisis de las condiciones laborales.</a:t>
                      </a:r>
                      <a:endParaRPr lang="es-EC" sz="1100" dirty="0">
                        <a:effectLst/>
                        <a:latin typeface="+mj-lt"/>
                        <a:ea typeface="Calibri"/>
                        <a:cs typeface="Times New Roman"/>
                      </a:endParaRPr>
                    </a:p>
                  </a:txBody>
                  <a:tcPr anchor="ctr"/>
                </a:tc>
                <a:extLst>
                  <a:ext uri="{0D108BD9-81ED-4DB2-BD59-A6C34878D82A}">
                    <a16:rowId xmlns:a16="http://schemas.microsoft.com/office/drawing/2014/main" val="10001"/>
                  </a:ext>
                </a:extLst>
              </a:tr>
              <a:tr h="277368">
                <a:tc>
                  <a:txBody>
                    <a:bodyPr/>
                    <a:lstStyle/>
                    <a:p>
                      <a:pPr algn="ctr"/>
                      <a:r>
                        <a:rPr lang="es-EC" sz="1100" b="1" dirty="0"/>
                        <a:t>VARIABLES</a:t>
                      </a:r>
                      <a:endParaRPr lang="es-EC" sz="1100" b="1" dirty="0">
                        <a:latin typeface="+mj-lt"/>
                      </a:endParaRPr>
                    </a:p>
                  </a:txBody>
                  <a:tcPr anchor="ctr"/>
                </a:tc>
                <a:extLst>
                  <a:ext uri="{0D108BD9-81ED-4DB2-BD59-A6C34878D82A}">
                    <a16:rowId xmlns:a16="http://schemas.microsoft.com/office/drawing/2014/main" val="10002"/>
                  </a:ext>
                </a:extLst>
              </a:tr>
              <a:tr h="372229">
                <a:tc>
                  <a:txBody>
                    <a:bodyPr/>
                    <a:lstStyle/>
                    <a:p>
                      <a:pPr algn="just"/>
                      <a:r>
                        <a:rPr lang="es-EC" sz="1100" dirty="0">
                          <a:latin typeface="+mj-lt"/>
                        </a:rPr>
                        <a:t>El empleo en el sector</a:t>
                      </a:r>
                    </a:p>
                  </a:txBody>
                  <a:tcPr anchor="ctr"/>
                </a:tc>
                <a:extLst>
                  <a:ext uri="{0D108BD9-81ED-4DB2-BD59-A6C34878D82A}">
                    <a16:rowId xmlns:a16="http://schemas.microsoft.com/office/drawing/2014/main" val="10003"/>
                  </a:ext>
                </a:extLst>
              </a:tr>
              <a:tr h="365114">
                <a:tc>
                  <a:txBody>
                    <a:bodyPr/>
                    <a:lstStyle/>
                    <a:p>
                      <a:pPr algn="just"/>
                      <a:r>
                        <a:rPr lang="es-EC" sz="1100" dirty="0">
                          <a:latin typeface="+mj-lt"/>
                        </a:rPr>
                        <a:t>Situación profesional</a:t>
                      </a:r>
                    </a:p>
                  </a:txBody>
                  <a:tcPr anchor="ctr"/>
                </a:tc>
                <a:extLst>
                  <a:ext uri="{0D108BD9-81ED-4DB2-BD59-A6C34878D82A}">
                    <a16:rowId xmlns:a16="http://schemas.microsoft.com/office/drawing/2014/main" val="10004"/>
                  </a:ext>
                </a:extLst>
              </a:tr>
              <a:tr h="365114">
                <a:tc>
                  <a:txBody>
                    <a:bodyPr/>
                    <a:lstStyle/>
                    <a:p>
                      <a:pPr algn="just"/>
                      <a:r>
                        <a:rPr lang="es-EC" sz="1100" dirty="0"/>
                        <a:t>Condiciones de contratación</a:t>
                      </a:r>
                      <a:endParaRPr lang="es-EC" sz="1100" dirty="0">
                        <a:latin typeface="+mj-lt"/>
                      </a:endParaRPr>
                    </a:p>
                  </a:txBody>
                  <a:tcPr anchor="ctr"/>
                </a:tc>
                <a:extLst>
                  <a:ext uri="{0D108BD9-81ED-4DB2-BD59-A6C34878D82A}">
                    <a16:rowId xmlns:a16="http://schemas.microsoft.com/office/drawing/2014/main" val="10005"/>
                  </a:ext>
                </a:extLst>
              </a:tr>
              <a:tr h="365114">
                <a:tc>
                  <a:txBody>
                    <a:bodyPr/>
                    <a:lstStyle/>
                    <a:p>
                      <a:pPr algn="just"/>
                      <a:r>
                        <a:rPr lang="es-EC" sz="1100" dirty="0">
                          <a:latin typeface="+mj-lt"/>
                        </a:rPr>
                        <a:t>Status socio-económico</a:t>
                      </a:r>
                    </a:p>
                  </a:txBody>
                  <a:tcPr anchor="ctr"/>
                </a:tc>
                <a:extLst>
                  <a:ext uri="{0D108BD9-81ED-4DB2-BD59-A6C34878D82A}">
                    <a16:rowId xmlns:a16="http://schemas.microsoft.com/office/drawing/2014/main" val="10006"/>
                  </a:ext>
                </a:extLst>
              </a:tr>
              <a:tr h="325604">
                <a:tc>
                  <a:txBody>
                    <a:bodyPr/>
                    <a:lstStyle/>
                    <a:p>
                      <a:pPr algn="ctr"/>
                      <a:r>
                        <a:rPr lang="es-EC" sz="1100" b="1" dirty="0">
                          <a:latin typeface="+mj-lt"/>
                        </a:rPr>
                        <a:t>NUEVAS INVESTIGACIONES</a:t>
                      </a:r>
                    </a:p>
                  </a:txBody>
                  <a:tcPr anchor="ctr"/>
                </a:tc>
                <a:extLst>
                  <a:ext uri="{0D108BD9-81ED-4DB2-BD59-A6C34878D82A}">
                    <a16:rowId xmlns:a16="http://schemas.microsoft.com/office/drawing/2014/main" val="10007"/>
                  </a:ext>
                </a:extLst>
              </a:tr>
              <a:tr h="518661">
                <a:tc>
                  <a:txBody>
                    <a:bodyPr/>
                    <a:lstStyle/>
                    <a:p>
                      <a:pPr algn="just"/>
                      <a:r>
                        <a:rPr lang="es-ES" sz="1100" dirty="0">
                          <a:latin typeface="+mj-lt"/>
                        </a:rPr>
                        <a:t>Desaparición de desigualdades salariales injustificadas.</a:t>
                      </a:r>
                      <a:endParaRPr lang="es-EC" sz="1100" dirty="0">
                        <a:latin typeface="+mj-lt"/>
                      </a:endParaRPr>
                    </a:p>
                  </a:txBody>
                  <a:tcPr anchor="ctr"/>
                </a:tc>
                <a:extLst>
                  <a:ext uri="{0D108BD9-81ED-4DB2-BD59-A6C34878D82A}">
                    <a16:rowId xmlns:a16="http://schemas.microsoft.com/office/drawing/2014/main" val="10008"/>
                  </a:ext>
                </a:extLst>
              </a:tr>
              <a:tr h="1257561">
                <a:tc>
                  <a:txBody>
                    <a:bodyPr/>
                    <a:lstStyle/>
                    <a:p>
                      <a:pPr algn="just"/>
                      <a:r>
                        <a:rPr lang="es-ES" sz="1100" dirty="0">
                          <a:latin typeface="+mj-lt"/>
                        </a:rPr>
                        <a:t>El primer paso para continuar trabajando en herramientas y/o instrumentos robustos que permitan aplicar métodos analíticos más sofisticados para el análisis de la seguridad industrial y el bienestar de los trabajadores</a:t>
                      </a:r>
                      <a:endParaRPr lang="es-EC" sz="1100" dirty="0">
                        <a:latin typeface="+mj-lt"/>
                      </a:endParaRPr>
                    </a:p>
                  </a:txBody>
                  <a:tcPr anchor="ctr"/>
                </a:tc>
                <a:extLst>
                  <a:ext uri="{0D108BD9-81ED-4DB2-BD59-A6C34878D82A}">
                    <a16:rowId xmlns:a16="http://schemas.microsoft.com/office/drawing/2014/main" val="10009"/>
                  </a:ext>
                </a:extLst>
              </a:tr>
            </a:tbl>
          </a:graphicData>
        </a:graphic>
      </p:graphicFrame>
      <p:sp>
        <p:nvSpPr>
          <p:cNvPr id="6" name="5 Botón de acción: Hacia delante o Siguiente">
            <a:hlinkClick r:id="rId5" action="ppaction://hlinksldjump" highlightClick="1"/>
          </p:cNvPr>
          <p:cNvSpPr/>
          <p:nvPr/>
        </p:nvSpPr>
        <p:spPr>
          <a:xfrm>
            <a:off x="8532440" y="6093296"/>
            <a:ext cx="504056"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8" descr="Resultado de imagen para espe">
            <a:extLst>
              <a:ext uri="{FF2B5EF4-FFF2-40B4-BE49-F238E27FC236}">
                <a16:creationId xmlns:a16="http://schemas.microsoft.com/office/drawing/2014/main" id="{E797F2CD-3E87-4ED3-8872-E0F54965FB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09" y="58748"/>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574336" y="196593"/>
            <a:ext cx="3869872" cy="640119"/>
            <a:chOff x="2774110" y="408582"/>
            <a:chExt cx="2641600" cy="962025"/>
          </a:xfrm>
        </p:grpSpPr>
        <p:sp>
          <p:nvSpPr>
            <p:cNvPr id="5" name="4 Rectángulo redondeado"/>
            <p:cNvSpPr/>
            <p:nvPr/>
          </p:nvSpPr>
          <p:spPr>
            <a:xfrm>
              <a:off x="2774110"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dirty="0"/>
                <a:t>MARCO TEÓRICO</a:t>
              </a:r>
            </a:p>
            <a:p>
              <a:pPr lvl="0" algn="ctr" defTabSz="800100">
                <a:lnSpc>
                  <a:spcPct val="90000"/>
                </a:lnSpc>
                <a:spcBef>
                  <a:spcPct val="0"/>
                </a:spcBef>
                <a:spcAft>
                  <a:spcPct val="35000"/>
                </a:spcAft>
              </a:pPr>
              <a:r>
                <a:rPr lang="es-EC" dirty="0">
                  <a:hlinkClick r:id="rId2" action="ppaction://hlinksldjump"/>
                </a:rPr>
                <a:t>TEORÍA DE LAS NECESIDADES</a:t>
              </a:r>
              <a:endParaRPr lang="es-EC" sz="1800" kern="1200" dirty="0"/>
            </a:p>
          </p:txBody>
        </p:sp>
      </p:grpSp>
      <p:sp>
        <p:nvSpPr>
          <p:cNvPr id="8" name="16 Rectángulo">
            <a:extLst>
              <a:ext uri="{FF2B5EF4-FFF2-40B4-BE49-F238E27FC236}">
                <a16:creationId xmlns:a16="http://schemas.microsoft.com/office/drawing/2014/main" id="{E7024A9D-763B-4F7F-916F-2A8A294F6B62}"/>
              </a:ext>
            </a:extLst>
          </p:cNvPr>
          <p:cNvSpPr/>
          <p:nvPr/>
        </p:nvSpPr>
        <p:spPr>
          <a:xfrm>
            <a:off x="899592" y="1196752"/>
            <a:ext cx="7416824" cy="489654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aphicFrame>
        <p:nvGraphicFramePr>
          <p:cNvPr id="9" name="Diagrama 8">
            <a:extLst>
              <a:ext uri="{FF2B5EF4-FFF2-40B4-BE49-F238E27FC236}">
                <a16:creationId xmlns:a16="http://schemas.microsoft.com/office/drawing/2014/main" id="{B30DA3CA-15E3-4F49-B98A-8039ED69526E}"/>
              </a:ext>
            </a:extLst>
          </p:cNvPr>
          <p:cNvGraphicFramePr/>
          <p:nvPr>
            <p:extLst>
              <p:ext uri="{D42A27DB-BD31-4B8C-83A1-F6EECF244321}">
                <p14:modId xmlns:p14="http://schemas.microsoft.com/office/powerpoint/2010/main" val="2333761248"/>
              </p:ext>
            </p:extLst>
          </p:nvPr>
        </p:nvGraphicFramePr>
        <p:xfrm>
          <a:off x="1115616" y="1340768"/>
          <a:ext cx="669674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8" descr="Resultado de imagen para espe">
            <a:extLst>
              <a:ext uri="{FF2B5EF4-FFF2-40B4-BE49-F238E27FC236}">
                <a16:creationId xmlns:a16="http://schemas.microsoft.com/office/drawing/2014/main" id="{9752AB0B-390E-45F6-B374-51F48CECCE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09" y="58748"/>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662471" y="237973"/>
            <a:ext cx="3869872" cy="413953"/>
            <a:chOff x="2743199" y="408582"/>
            <a:chExt cx="2641600" cy="962025"/>
          </a:xfrm>
        </p:grpSpPr>
        <p:sp>
          <p:nvSpPr>
            <p:cNvPr id="5" name="4 Rectángulo redondeado"/>
            <p:cNvSpPr/>
            <p:nvPr/>
          </p:nvSpPr>
          <p:spPr>
            <a:xfrm>
              <a:off x="2743199" y="408582"/>
              <a:ext cx="2641600" cy="962025"/>
            </a:xfrm>
            <a:prstGeom prst="roundRect">
              <a:avLst/>
            </a:prstGeom>
            <a:effectLst>
              <a:glow rad="228600">
                <a:schemeClr val="accent2">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dirty="0">
                  <a:hlinkClick r:id="rId2" action="ppaction://hlinksldjump"/>
                </a:rPr>
                <a:t>TEORÍA DE LOS DOS FACTORES</a:t>
              </a:r>
              <a:endParaRPr lang="es-EC" sz="1800" kern="1200" dirty="0"/>
            </a:p>
          </p:txBody>
        </p:sp>
      </p:grpSp>
      <p:sp>
        <p:nvSpPr>
          <p:cNvPr id="8" name="16 Rectángulo">
            <a:extLst>
              <a:ext uri="{FF2B5EF4-FFF2-40B4-BE49-F238E27FC236}">
                <a16:creationId xmlns:a16="http://schemas.microsoft.com/office/drawing/2014/main" id="{E7024A9D-763B-4F7F-916F-2A8A294F6B62}"/>
              </a:ext>
            </a:extLst>
          </p:cNvPr>
          <p:cNvSpPr/>
          <p:nvPr/>
        </p:nvSpPr>
        <p:spPr>
          <a:xfrm>
            <a:off x="762234" y="1310730"/>
            <a:ext cx="7619531" cy="449452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solidFill>
                <a:schemeClr val="accent5">
                  <a:lumMod val="90000"/>
                </a:schemeClr>
              </a:solidFill>
            </a:endParaRPr>
          </a:p>
        </p:txBody>
      </p:sp>
      <p:sp>
        <p:nvSpPr>
          <p:cNvPr id="2" name="Flecha: a la izquierda y derecha 23">
            <a:extLst>
              <a:ext uri="{FF2B5EF4-FFF2-40B4-BE49-F238E27FC236}">
                <a16:creationId xmlns:a16="http://schemas.microsoft.com/office/drawing/2014/main" id="{55703C23-1BB9-45F6-AC4C-BB6E41D0E327}"/>
              </a:ext>
            </a:extLst>
          </p:cNvPr>
          <p:cNvSpPr>
            <a:spLocks noChangeArrowheads="1"/>
          </p:cNvSpPr>
          <p:nvPr/>
        </p:nvSpPr>
        <p:spPr bwMode="auto">
          <a:xfrm>
            <a:off x="3057525" y="2590701"/>
            <a:ext cx="3156884" cy="880076"/>
          </a:xfrm>
          <a:prstGeom prst="leftRightArrow">
            <a:avLst>
              <a:gd name="adj1" fmla="val 50000"/>
              <a:gd name="adj2" fmla="val 50028"/>
            </a:avLst>
          </a:prstGeom>
          <a:solidFill>
            <a:schemeClr val="accent5">
              <a:lumMod val="9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300" b="1" i="0" u="none" strike="noStrike" cap="none" normalizeH="0" baseline="0" dirty="0">
                <a:solidFill>
                  <a:schemeClr val="tx1"/>
                </a:solidFill>
                <a:effectLst/>
                <a:latin typeface="+mn-lt"/>
                <a:ea typeface="Calibri" panose="020F0502020204030204" pitchFamily="34" charset="0"/>
                <a:cs typeface="Times New Roman" panose="02020603050405020304" pitchFamily="18" charset="0"/>
              </a:rPr>
              <a:t>FACTORES MOTIVACIONALES</a:t>
            </a:r>
            <a:endParaRPr kumimoji="0" lang="es-ES" altLang="es-ES" sz="1300" b="0" i="0" u="none" strike="noStrike" cap="none" normalizeH="0" baseline="0" dirty="0">
              <a:solidFill>
                <a:schemeClr val="tx1"/>
              </a:solidFill>
              <a:effectLst/>
              <a:latin typeface="+mn-lt"/>
            </a:endParaRPr>
          </a:p>
        </p:txBody>
      </p:sp>
      <p:sp>
        <p:nvSpPr>
          <p:cNvPr id="4" name="Flecha: a la izquierda y derecha 24">
            <a:extLst>
              <a:ext uri="{FF2B5EF4-FFF2-40B4-BE49-F238E27FC236}">
                <a16:creationId xmlns:a16="http://schemas.microsoft.com/office/drawing/2014/main" id="{DFA842C0-2901-4777-ABD3-813DAA2B256E}"/>
              </a:ext>
            </a:extLst>
          </p:cNvPr>
          <p:cNvSpPr>
            <a:spLocks noChangeArrowheads="1"/>
          </p:cNvSpPr>
          <p:nvPr/>
        </p:nvSpPr>
        <p:spPr bwMode="auto">
          <a:xfrm>
            <a:off x="3093529" y="3759002"/>
            <a:ext cx="3122162" cy="866643"/>
          </a:xfrm>
          <a:prstGeom prst="leftRightArrow">
            <a:avLst>
              <a:gd name="adj1" fmla="val 50000"/>
              <a:gd name="adj2" fmla="val 50028"/>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3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FACTORES HIGIÉNICOS</a:t>
            </a:r>
            <a:endParaRPr kumimoji="0" lang="es-ES" altLang="es-ES" sz="1300" b="0" i="0" u="none" strike="noStrike" cap="none" normalizeH="0" baseline="0" dirty="0">
              <a:ln>
                <a:noFill/>
              </a:ln>
              <a:solidFill>
                <a:schemeClr val="tx1"/>
              </a:solidFill>
              <a:effectLst/>
              <a:latin typeface="+mn-lt"/>
            </a:endParaRPr>
          </a:p>
        </p:txBody>
      </p:sp>
      <p:sp>
        <p:nvSpPr>
          <p:cNvPr id="10" name="Rectángulo 25">
            <a:extLst>
              <a:ext uri="{FF2B5EF4-FFF2-40B4-BE49-F238E27FC236}">
                <a16:creationId xmlns:a16="http://schemas.microsoft.com/office/drawing/2014/main" id="{5557E3B5-E366-4291-B878-5829A36224E8}"/>
              </a:ext>
            </a:extLst>
          </p:cNvPr>
          <p:cNvSpPr>
            <a:spLocks noChangeArrowheads="1"/>
          </p:cNvSpPr>
          <p:nvPr/>
        </p:nvSpPr>
        <p:spPr bwMode="auto">
          <a:xfrm>
            <a:off x="6706114" y="2679155"/>
            <a:ext cx="109660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Máxima    satisfacción</a:t>
            </a:r>
            <a:endParaRPr kumimoji="0" lang="es-ES" altLang="es-ES" sz="1200" b="0" i="0" u="none" strike="noStrike" cap="none" normalizeH="0" baseline="0" dirty="0">
              <a:ln>
                <a:noFill/>
              </a:ln>
              <a:solidFill>
                <a:schemeClr val="tx1"/>
              </a:solidFill>
              <a:effectLst/>
              <a:latin typeface="+mn-lt"/>
            </a:endParaRPr>
          </a:p>
        </p:txBody>
      </p:sp>
      <p:sp>
        <p:nvSpPr>
          <p:cNvPr id="11" name="Rectángulo 26">
            <a:extLst>
              <a:ext uri="{FF2B5EF4-FFF2-40B4-BE49-F238E27FC236}">
                <a16:creationId xmlns:a16="http://schemas.microsoft.com/office/drawing/2014/main" id="{D55989E3-C866-4D40-AFCA-42949C6028E2}"/>
              </a:ext>
            </a:extLst>
          </p:cNvPr>
          <p:cNvSpPr>
            <a:spLocks noChangeArrowheads="1"/>
          </p:cNvSpPr>
          <p:nvPr/>
        </p:nvSpPr>
        <p:spPr bwMode="auto">
          <a:xfrm>
            <a:off x="6347368" y="3985543"/>
            <a:ext cx="379448" cy="3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2" name="Rectángulo 27">
            <a:extLst>
              <a:ext uri="{FF2B5EF4-FFF2-40B4-BE49-F238E27FC236}">
                <a16:creationId xmlns:a16="http://schemas.microsoft.com/office/drawing/2014/main" id="{7F5896D8-2001-4363-BBBE-0EEB85E04725}"/>
              </a:ext>
            </a:extLst>
          </p:cNvPr>
          <p:cNvSpPr>
            <a:spLocks noChangeArrowheads="1"/>
          </p:cNvSpPr>
          <p:nvPr/>
        </p:nvSpPr>
        <p:spPr bwMode="auto">
          <a:xfrm>
            <a:off x="6801585" y="4008811"/>
            <a:ext cx="1226799"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Ninguna   insatisfacción</a:t>
            </a:r>
            <a:endParaRPr kumimoji="0" lang="es-ES" altLang="es-ES" sz="1200" b="0" i="0" u="none" strike="noStrike" cap="none" normalizeH="0" baseline="0" dirty="0">
              <a:ln>
                <a:noFill/>
              </a:ln>
              <a:solidFill>
                <a:schemeClr val="tx1"/>
              </a:solidFill>
              <a:effectLst/>
              <a:latin typeface="+mn-lt"/>
            </a:endParaRPr>
          </a:p>
        </p:txBody>
      </p:sp>
      <p:sp>
        <p:nvSpPr>
          <p:cNvPr id="13" name="Rectángulo 29">
            <a:extLst>
              <a:ext uri="{FF2B5EF4-FFF2-40B4-BE49-F238E27FC236}">
                <a16:creationId xmlns:a16="http://schemas.microsoft.com/office/drawing/2014/main" id="{8B208F62-30ED-4995-B4DE-F6B09432C50E}"/>
              </a:ext>
            </a:extLst>
          </p:cNvPr>
          <p:cNvSpPr>
            <a:spLocks noChangeArrowheads="1"/>
          </p:cNvSpPr>
          <p:nvPr/>
        </p:nvSpPr>
        <p:spPr bwMode="auto">
          <a:xfrm>
            <a:off x="6364866" y="2833563"/>
            <a:ext cx="3619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ángulo 30">
            <a:extLst>
              <a:ext uri="{FF2B5EF4-FFF2-40B4-BE49-F238E27FC236}">
                <a16:creationId xmlns:a16="http://schemas.microsoft.com/office/drawing/2014/main" id="{06BE4D3E-7AAE-405A-96B8-A38E1728B6E5}"/>
              </a:ext>
            </a:extLst>
          </p:cNvPr>
          <p:cNvSpPr>
            <a:spLocks noChangeArrowheads="1"/>
          </p:cNvSpPr>
          <p:nvPr/>
        </p:nvSpPr>
        <p:spPr bwMode="auto">
          <a:xfrm>
            <a:off x="2579926" y="4012727"/>
            <a:ext cx="361950" cy="27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5" name="Rectángulo 31">
            <a:extLst>
              <a:ext uri="{FF2B5EF4-FFF2-40B4-BE49-F238E27FC236}">
                <a16:creationId xmlns:a16="http://schemas.microsoft.com/office/drawing/2014/main" id="{7BA57FB0-B329-4488-8BBB-730AC0E26AEC}"/>
              </a:ext>
            </a:extLst>
          </p:cNvPr>
          <p:cNvSpPr>
            <a:spLocks noChangeArrowheads="1"/>
          </p:cNvSpPr>
          <p:nvPr/>
        </p:nvSpPr>
        <p:spPr bwMode="auto">
          <a:xfrm>
            <a:off x="2598159" y="2885654"/>
            <a:ext cx="361950" cy="2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Rectángulo 33">
            <a:extLst>
              <a:ext uri="{FF2B5EF4-FFF2-40B4-BE49-F238E27FC236}">
                <a16:creationId xmlns:a16="http://schemas.microsoft.com/office/drawing/2014/main" id="{B92BC513-CC41-4692-99D4-3FF19991E3EB}"/>
              </a:ext>
            </a:extLst>
          </p:cNvPr>
          <p:cNvSpPr>
            <a:spLocks noChangeArrowheads="1"/>
          </p:cNvSpPr>
          <p:nvPr/>
        </p:nvSpPr>
        <p:spPr bwMode="auto">
          <a:xfrm>
            <a:off x="1295351" y="4024808"/>
            <a:ext cx="1209806"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Máxima    insatisfacción</a:t>
            </a:r>
            <a:endParaRPr kumimoji="0" lang="es-ES" altLang="es-ES" sz="1200" b="0" i="0" u="none" strike="noStrike" cap="none" normalizeH="0" baseline="0" dirty="0">
              <a:ln>
                <a:noFill/>
              </a:ln>
              <a:solidFill>
                <a:schemeClr val="tx1"/>
              </a:solidFill>
              <a:effectLst/>
              <a:latin typeface="+mn-lt"/>
            </a:endParaRPr>
          </a:p>
        </p:txBody>
      </p:sp>
      <p:sp>
        <p:nvSpPr>
          <p:cNvPr id="17" name="Rectángulo 34">
            <a:extLst>
              <a:ext uri="{FF2B5EF4-FFF2-40B4-BE49-F238E27FC236}">
                <a16:creationId xmlns:a16="http://schemas.microsoft.com/office/drawing/2014/main" id="{3A77061B-54F0-45E4-AC36-069EABFEE180}"/>
              </a:ext>
            </a:extLst>
          </p:cNvPr>
          <p:cNvSpPr>
            <a:spLocks noChangeArrowheads="1"/>
          </p:cNvSpPr>
          <p:nvPr/>
        </p:nvSpPr>
        <p:spPr bwMode="auto">
          <a:xfrm>
            <a:off x="1334589" y="2604963"/>
            <a:ext cx="113133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Ninguna    satisfacción</a:t>
            </a:r>
            <a:endParaRPr kumimoji="0" lang="es-ES" altLang="es-ES" sz="12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(neutralidad)</a:t>
            </a:r>
            <a:endParaRPr kumimoji="0" lang="es-ES" altLang="es-ES" sz="1200" b="0" i="0" u="none" strike="noStrike" cap="none" normalizeH="0" baseline="0" dirty="0">
              <a:ln>
                <a:noFill/>
              </a:ln>
              <a:solidFill>
                <a:schemeClr val="tx1"/>
              </a:solidFill>
              <a:effectLst/>
              <a:latin typeface="+mn-lt"/>
            </a:endParaRPr>
          </a:p>
        </p:txBody>
      </p:sp>
      <p:sp>
        <p:nvSpPr>
          <p:cNvPr id="18" name="Rectangle 11">
            <a:extLst>
              <a:ext uri="{FF2B5EF4-FFF2-40B4-BE49-F238E27FC236}">
                <a16:creationId xmlns:a16="http://schemas.microsoft.com/office/drawing/2014/main" id="{6663D6E8-BB98-448F-8383-CCC950036F1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9" name="Rectangle 22">
            <a:extLst>
              <a:ext uri="{FF2B5EF4-FFF2-40B4-BE49-F238E27FC236}">
                <a16:creationId xmlns:a16="http://schemas.microsoft.com/office/drawing/2014/main" id="{36372A14-83F5-4C9C-9949-181FE310F28D}"/>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 name="Picture 8" descr="Resultado de imagen para espe">
            <a:extLst>
              <a:ext uri="{FF2B5EF4-FFF2-40B4-BE49-F238E27FC236}">
                <a16:creationId xmlns:a16="http://schemas.microsoft.com/office/drawing/2014/main" id="{A66A790E-BEAD-45A8-A8E3-F6900A28EF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9" y="58748"/>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49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85606482"/>
              </p:ext>
            </p:extLst>
          </p:nvPr>
        </p:nvGraphicFramePr>
        <p:xfrm>
          <a:off x="1577929" y="1340768"/>
          <a:ext cx="6336705"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Trabajo\Pictures\rrqhkw.jpg"/>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5373216"/>
            <a:ext cx="1340102" cy="1340102"/>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a:extLst>
              <a:ext uri="{FF2B5EF4-FFF2-40B4-BE49-F238E27FC236}">
                <a16:creationId xmlns:a16="http://schemas.microsoft.com/office/drawing/2014/main" id="{31EAAC38-0A6F-44A9-AE53-1F1D4A093EFC}"/>
              </a:ext>
            </a:extLst>
          </p:cNvPr>
          <p:cNvSpPr>
            <a:spLocks noGrp="1"/>
          </p:cNvSpPr>
          <p:nvPr>
            <p:ph type="title"/>
          </p:nvPr>
        </p:nvSpPr>
        <p:spPr>
          <a:xfrm>
            <a:off x="3203848" y="595701"/>
            <a:ext cx="2736304" cy="504056"/>
          </a:xfrm>
          <a:solidFill>
            <a:schemeClr val="bg2">
              <a:lumMod val="20000"/>
              <a:lumOff val="80000"/>
            </a:schemeClr>
          </a:solidFill>
        </p:spPr>
        <p:txBody>
          <a:bodyPr/>
          <a:lstStyle/>
          <a:p>
            <a:r>
              <a:rPr lang="es-EC" sz="2800" b="1" dirty="0"/>
              <a:t>HIPÓTESÍS</a:t>
            </a:r>
            <a:endParaRPr lang="es-EC" dirty="0"/>
          </a:p>
        </p:txBody>
      </p:sp>
      <p:pic>
        <p:nvPicPr>
          <p:cNvPr id="7" name="Picture 8" descr="Resultado de imagen para espe">
            <a:extLst>
              <a:ext uri="{FF2B5EF4-FFF2-40B4-BE49-F238E27FC236}">
                <a16:creationId xmlns:a16="http://schemas.microsoft.com/office/drawing/2014/main" id="{6E677ECE-2727-466E-91AE-BA06E4A24F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hipotesis">
            <a:extLst>
              <a:ext uri="{FF2B5EF4-FFF2-40B4-BE49-F238E27FC236}">
                <a16:creationId xmlns:a16="http://schemas.microsoft.com/office/drawing/2014/main" id="{883D47B9-237D-4DDA-955D-1A164E0631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1733534"/>
            <a:ext cx="1534141" cy="127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551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395535" y="980728"/>
          <a:ext cx="8214771"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Trabajo\Pictures\rrqhkw.jp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5390456"/>
            <a:ext cx="1467544" cy="146754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D543BD72-A845-4A94-A94A-075F019C2D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2" y="3861048"/>
            <a:ext cx="1196151" cy="864096"/>
          </a:xfrm>
          <a:prstGeom prst="rect">
            <a:avLst/>
          </a:prstGeom>
        </p:spPr>
      </p:pic>
      <p:sp>
        <p:nvSpPr>
          <p:cNvPr id="6" name="1 Título">
            <a:extLst>
              <a:ext uri="{FF2B5EF4-FFF2-40B4-BE49-F238E27FC236}">
                <a16:creationId xmlns:a16="http://schemas.microsoft.com/office/drawing/2014/main" id="{31EAAC38-0A6F-44A9-AE53-1F1D4A093EFC}"/>
              </a:ext>
            </a:extLst>
          </p:cNvPr>
          <p:cNvSpPr>
            <a:spLocks noGrp="1"/>
          </p:cNvSpPr>
          <p:nvPr>
            <p:ph type="title"/>
          </p:nvPr>
        </p:nvSpPr>
        <p:spPr>
          <a:xfrm>
            <a:off x="3134768" y="89931"/>
            <a:ext cx="2736304" cy="504056"/>
          </a:xfrm>
          <a:solidFill>
            <a:schemeClr val="bg2">
              <a:lumMod val="20000"/>
              <a:lumOff val="80000"/>
            </a:schemeClr>
          </a:solidFill>
        </p:spPr>
        <p:txBody>
          <a:bodyPr/>
          <a:lstStyle/>
          <a:p>
            <a:r>
              <a:rPr lang="es-EC" sz="2800" b="1" dirty="0"/>
              <a:t>OBJETIVOS</a:t>
            </a:r>
            <a:endParaRPr lang="es-EC" dirty="0"/>
          </a:p>
        </p:txBody>
      </p:sp>
      <p:pic>
        <p:nvPicPr>
          <p:cNvPr id="7" name="Picture 8" descr="Resultado de imagen para espe">
            <a:extLst>
              <a:ext uri="{FF2B5EF4-FFF2-40B4-BE49-F238E27FC236}">
                <a16:creationId xmlns:a16="http://schemas.microsoft.com/office/drawing/2014/main" id="{6E677ECE-2727-466E-91AE-BA06E4A24FA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E4435F35-DEC3-40FE-91EA-83F23AD55D46}"/>
              </a:ext>
            </a:extLst>
          </p:cNvPr>
          <p:cNvGrpSpPr/>
          <p:nvPr/>
        </p:nvGrpSpPr>
        <p:grpSpPr>
          <a:xfrm rot="16200000">
            <a:off x="-592037" y="4042769"/>
            <a:ext cx="2839244" cy="500655"/>
            <a:chOff x="2239373" y="1529866"/>
            <a:chExt cx="5221666" cy="1115094"/>
          </a:xfrm>
        </p:grpSpPr>
        <p:sp>
          <p:nvSpPr>
            <p:cNvPr id="9" name="Rectángulo: esquinas redondeadas 8">
              <a:extLst>
                <a:ext uri="{FF2B5EF4-FFF2-40B4-BE49-F238E27FC236}">
                  <a16:creationId xmlns:a16="http://schemas.microsoft.com/office/drawing/2014/main" id="{511115F1-FB5C-4D68-AF84-1380116E9D43}"/>
                </a:ext>
              </a:extLst>
            </p:cNvPr>
            <p:cNvSpPr/>
            <p:nvPr/>
          </p:nvSpPr>
          <p:spPr>
            <a:xfrm>
              <a:off x="2239373" y="1529866"/>
              <a:ext cx="5221666" cy="1115094"/>
            </a:xfrm>
            <a:prstGeom prst="roundRect">
              <a:avLst>
                <a:gd name="adj" fmla="val 1667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E8226C29-6635-4C51-86E5-37632C6C3BDD}"/>
                </a:ext>
              </a:extLst>
            </p:cNvPr>
            <p:cNvSpPr txBox="1"/>
            <p:nvPr/>
          </p:nvSpPr>
          <p:spPr>
            <a:xfrm>
              <a:off x="2293816" y="1584308"/>
              <a:ext cx="4921088" cy="1006205"/>
            </a:xfrm>
            <a:prstGeom prst="rect">
              <a:avLst/>
            </a:prstGeom>
          </p:spPr>
          <p:style>
            <a:lnRef idx="0">
              <a:scrgbClr r="0" g="0" b="0"/>
            </a:lnRef>
            <a:fillRef idx="0">
              <a:scrgbClr r="0" g="0" b="0"/>
            </a:fillRef>
            <a:effectRef idx="0">
              <a:scrgbClr r="0" g="0" b="0"/>
            </a:effectRef>
            <a:fontRef idx="minor">
              <a:schemeClr val="lt1"/>
            </a:fontRef>
          </p:style>
          <p:txBody>
            <a:bodyPr spcFirstLastPara="0" vert="wordArtVert" wrap="square" lIns="106680" tIns="106680" rIns="106680" bIns="106680" numCol="1" spcCol="1270" anchor="t" anchorCtr="0">
              <a:noAutofit/>
            </a:bodyPr>
            <a:lstStyle/>
            <a:p>
              <a:pPr marL="0" lvl="0" indent="0" algn="just" defTabSz="666750">
                <a:lnSpc>
                  <a:spcPct val="90000"/>
                </a:lnSpc>
                <a:spcBef>
                  <a:spcPct val="0"/>
                </a:spcBef>
                <a:spcAft>
                  <a:spcPct val="35000"/>
                </a:spcAft>
                <a:buNone/>
              </a:pPr>
              <a:r>
                <a:rPr lang="es-EC" sz="1500" b="1" dirty="0">
                  <a:solidFill>
                    <a:schemeClr val="tx1"/>
                  </a:solidFill>
                </a:rPr>
                <a:t>Específicos</a:t>
              </a:r>
              <a:endParaRPr lang="es-EC" sz="1500" b="1" kern="1200" dirty="0">
                <a:solidFill>
                  <a:schemeClr val="tx1"/>
                </a:solidFill>
              </a:endParaRPr>
            </a:p>
            <a:p>
              <a:pPr marL="114300" lvl="1" indent="-114300" algn="just" defTabSz="666750">
                <a:lnSpc>
                  <a:spcPct val="90000"/>
                </a:lnSpc>
                <a:spcBef>
                  <a:spcPct val="0"/>
                </a:spcBef>
                <a:spcAft>
                  <a:spcPct val="15000"/>
                </a:spcAft>
                <a:buChar char="•"/>
              </a:pPr>
              <a:endParaRPr lang="es-EC" sz="1500" kern="1200" dirty="0">
                <a:solidFill>
                  <a:schemeClr val="tx1"/>
                </a:solidFill>
              </a:endParaRPr>
            </a:p>
          </p:txBody>
        </p:sp>
      </p:grpSp>
    </p:spTree>
    <p:extLst>
      <p:ext uri="{BB962C8B-B14F-4D97-AF65-F5344CB8AC3E}">
        <p14:creationId xmlns:p14="http://schemas.microsoft.com/office/powerpoint/2010/main" val="29864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71221" y="2914941"/>
            <a:ext cx="5344675" cy="6108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2400" b="1" dirty="0">
                <a:solidFill>
                  <a:schemeClr val="bg1"/>
                </a:solidFill>
                <a:latin typeface="Cambria" panose="02040503050406030204" pitchFamily="18" charset="0"/>
                <a:hlinkClick r:id="rId2" action="ppaction://hlinksldjump"/>
              </a:rPr>
              <a:t>POBLACIÓN</a:t>
            </a:r>
            <a:r>
              <a:rPr lang="es-ES" sz="2400" b="1" dirty="0">
                <a:solidFill>
                  <a:schemeClr val="bg1"/>
                </a:solidFill>
                <a:latin typeface="Cambria" panose="02040503050406030204" pitchFamily="18" charset="0"/>
              </a:rPr>
              <a:t> </a:t>
            </a:r>
          </a:p>
        </p:txBody>
      </p:sp>
      <p:sp>
        <p:nvSpPr>
          <p:cNvPr id="5" name="4 Rectángulo"/>
          <p:cNvSpPr/>
          <p:nvPr/>
        </p:nvSpPr>
        <p:spPr>
          <a:xfrm>
            <a:off x="3339823" y="4136582"/>
            <a:ext cx="5344675" cy="7635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sz="2400" b="1" dirty="0">
                <a:latin typeface="Cambria" panose="02040503050406030204" pitchFamily="18" charset="0"/>
                <a:hlinkClick r:id="rId3" action="ppaction://hlinksldjump"/>
              </a:rPr>
              <a:t>MATRIZ DE OPERACIONALIZACIÓN DE VARIABLES</a:t>
            </a:r>
            <a:endParaRPr lang="es-EC" sz="2400" b="1" dirty="0">
              <a:latin typeface="Cambria" panose="02040503050406030204" pitchFamily="18" charset="0"/>
            </a:endParaRPr>
          </a:p>
        </p:txBody>
      </p:sp>
      <p:sp>
        <p:nvSpPr>
          <p:cNvPr id="6" name="5 Rectángulo"/>
          <p:cNvSpPr/>
          <p:nvPr/>
        </p:nvSpPr>
        <p:spPr>
          <a:xfrm>
            <a:off x="3338754" y="1817136"/>
            <a:ext cx="5344675" cy="6108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2400" b="1" dirty="0">
                <a:latin typeface="Cambria" panose="02040503050406030204" pitchFamily="18" charset="0"/>
                <a:hlinkClick r:id="rId4" action="ppaction://hlinksldjump"/>
              </a:rPr>
              <a:t>INSTRUMENTOS</a:t>
            </a:r>
            <a:endParaRPr lang="es-EC" sz="2400" b="1" dirty="0">
              <a:latin typeface="Cambria" panose="02040503050406030204" pitchFamily="18" charset="0"/>
            </a:endParaRPr>
          </a:p>
        </p:txBody>
      </p:sp>
      <p:sp>
        <p:nvSpPr>
          <p:cNvPr id="8" name="1 Título"/>
          <p:cNvSpPr>
            <a:spLocks noGrp="1"/>
          </p:cNvSpPr>
          <p:nvPr>
            <p:ph type="title"/>
          </p:nvPr>
        </p:nvSpPr>
        <p:spPr>
          <a:xfrm>
            <a:off x="1979712" y="85249"/>
            <a:ext cx="5184576" cy="634082"/>
          </a:xfrm>
          <a:solidFill>
            <a:schemeClr val="bg2">
              <a:lumMod val="20000"/>
              <a:lumOff val="80000"/>
            </a:schemeClr>
          </a:solidFill>
        </p:spPr>
        <p:txBody>
          <a:bodyPr/>
          <a:lstStyle/>
          <a:p>
            <a:r>
              <a:rPr lang="es-EC" sz="3000" b="1" dirty="0"/>
              <a:t>MARCO METODOLÓGICO                </a:t>
            </a:r>
            <a:endParaRPr lang="es-EC" sz="3000" dirty="0"/>
          </a:p>
        </p:txBody>
      </p:sp>
      <p:pic>
        <p:nvPicPr>
          <p:cNvPr id="9" name="Picture 2" descr="Resultado de imagen para mapa de quito"/>
          <p:cNvPicPr>
            <a:picLocks noChangeAspect="1" noChangeArrowheads="1"/>
          </p:cNvPicPr>
          <p:nvPr/>
        </p:nvPicPr>
        <p:blipFill rotWithShape="1">
          <a:blip r:embed="rId5">
            <a:extLst>
              <a:ext uri="{28A0092B-C50C-407E-A947-70E740481C1C}">
                <a14:useLocalDpi xmlns:a14="http://schemas.microsoft.com/office/drawing/2010/main" val="0"/>
              </a:ext>
            </a:extLst>
          </a:blip>
          <a:srcRect l="12934" t="6214" b="7076"/>
          <a:stretch/>
        </p:blipFill>
        <p:spPr bwMode="auto">
          <a:xfrm>
            <a:off x="179510" y="1412776"/>
            <a:ext cx="2952330" cy="4608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para espe">
            <a:extLst>
              <a:ext uri="{FF2B5EF4-FFF2-40B4-BE49-F238E27FC236}">
                <a16:creationId xmlns:a16="http://schemas.microsoft.com/office/drawing/2014/main" id="{60078B6C-7BE5-40C9-B719-D927EF7F33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15" y="74339"/>
            <a:ext cx="1518616" cy="5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 calcmode="lin" valueType="num">
                                      <p:cBhvr>
                                        <p:cTn id="9" dur="3000" fill="hold"/>
                                        <p:tgtEl>
                                          <p:spTgt spid="9"/>
                                        </p:tgtEl>
                                        <p:attrNameLst>
                                          <p:attrName>style.rotation</p:attrName>
                                        </p:attrNameLst>
                                      </p:cBhvr>
                                      <p:tavLst>
                                        <p:tav tm="0">
                                          <p:val>
                                            <p:fltVal val="90"/>
                                          </p:val>
                                        </p:tav>
                                        <p:tav tm="100000">
                                          <p:val>
                                            <p:fltVal val="0"/>
                                          </p:val>
                                        </p:tav>
                                      </p:tavLst>
                                    </p:anim>
                                    <p:animEffect transition="in" filter="fade">
                                      <p:cBhvr>
                                        <p:cTn id="10"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7901B842-B2C1-4FCC-A470-A906DD556352}"/>
              </a:ext>
            </a:extLst>
          </p:cNvPr>
          <p:cNvSpPr txBox="1">
            <a:spLocks/>
          </p:cNvSpPr>
          <p:nvPr/>
        </p:nvSpPr>
        <p:spPr bwMode="auto">
          <a:xfrm>
            <a:off x="1912894" y="172645"/>
            <a:ext cx="4896544" cy="504056"/>
          </a:xfrm>
          <a:prstGeom prst="rect">
            <a:avLst/>
          </a:prstGeom>
          <a:solidFill>
            <a:schemeClr val="bg2">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C" sz="2800" b="1" kern="0" dirty="0"/>
              <a:t>INVESTIGACIÓN MIXTA</a:t>
            </a:r>
            <a:endParaRPr lang="es-EC" kern="0" dirty="0"/>
          </a:p>
        </p:txBody>
      </p:sp>
      <p:grpSp>
        <p:nvGrpSpPr>
          <p:cNvPr id="8" name="Grupo 7">
            <a:extLst>
              <a:ext uri="{FF2B5EF4-FFF2-40B4-BE49-F238E27FC236}">
                <a16:creationId xmlns:a16="http://schemas.microsoft.com/office/drawing/2014/main" id="{2BEC9B31-CE62-4375-A1EF-7FD686E1B559}"/>
              </a:ext>
            </a:extLst>
          </p:cNvPr>
          <p:cNvGrpSpPr/>
          <p:nvPr/>
        </p:nvGrpSpPr>
        <p:grpSpPr>
          <a:xfrm>
            <a:off x="986206" y="1151863"/>
            <a:ext cx="2736304" cy="789268"/>
            <a:chOff x="988615" y="602"/>
            <a:chExt cx="1708546" cy="1708546"/>
          </a:xfrm>
          <a:solidFill>
            <a:schemeClr val="accent1">
              <a:lumMod val="75000"/>
            </a:schemeClr>
          </a:solidFill>
        </p:grpSpPr>
        <p:sp>
          <p:nvSpPr>
            <p:cNvPr id="9" name="Elipse 8">
              <a:extLst>
                <a:ext uri="{FF2B5EF4-FFF2-40B4-BE49-F238E27FC236}">
                  <a16:creationId xmlns:a16="http://schemas.microsoft.com/office/drawing/2014/main" id="{64CA9AE3-A1FF-4592-AAD7-9D2F04AAF24B}"/>
                </a:ext>
              </a:extLst>
            </p:cNvPr>
            <p:cNvSpPr/>
            <p:nvPr/>
          </p:nvSpPr>
          <p:spPr>
            <a:xfrm>
              <a:off x="988615" y="602"/>
              <a:ext cx="1708546" cy="1708546"/>
            </a:xfrm>
            <a:prstGeom prst="ellipse">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Elipse 4">
              <a:extLst>
                <a:ext uri="{FF2B5EF4-FFF2-40B4-BE49-F238E27FC236}">
                  <a16:creationId xmlns:a16="http://schemas.microsoft.com/office/drawing/2014/main" id="{144E3B1A-9073-4E20-BC47-DD3190887F51}"/>
                </a:ext>
              </a:extLst>
            </p:cNvPr>
            <p:cNvSpPr txBox="1"/>
            <p:nvPr/>
          </p:nvSpPr>
          <p:spPr>
            <a:xfrm>
              <a:off x="1238826" y="250813"/>
              <a:ext cx="1208124" cy="12081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Aft>
                  <a:spcPct val="35000"/>
                </a:spcAft>
              </a:pPr>
              <a:r>
                <a:rPr lang="es-ES" sz="1600" b="1" dirty="0"/>
                <a:t>Investigación cuantitativa</a:t>
              </a:r>
              <a:endParaRPr lang="es-MX" sz="1600" kern="1200" dirty="0">
                <a:latin typeface="Times New Roman" panose="02020603050405020304" pitchFamily="18" charset="0"/>
                <a:cs typeface="Times New Roman" panose="02020603050405020304" pitchFamily="18" charset="0"/>
              </a:endParaRPr>
            </a:p>
          </p:txBody>
        </p:sp>
      </p:grpSp>
      <p:grpSp>
        <p:nvGrpSpPr>
          <p:cNvPr id="11" name="Grupo 10">
            <a:extLst>
              <a:ext uri="{FF2B5EF4-FFF2-40B4-BE49-F238E27FC236}">
                <a16:creationId xmlns:a16="http://schemas.microsoft.com/office/drawing/2014/main" id="{57D5FEEE-2BE9-466A-9552-1C69002CF422}"/>
              </a:ext>
            </a:extLst>
          </p:cNvPr>
          <p:cNvGrpSpPr/>
          <p:nvPr/>
        </p:nvGrpSpPr>
        <p:grpSpPr>
          <a:xfrm>
            <a:off x="884851" y="2827565"/>
            <a:ext cx="2918052" cy="685002"/>
            <a:chOff x="365245" y="726"/>
            <a:chExt cx="7484279" cy="1328423"/>
          </a:xfrm>
          <a:solidFill>
            <a:srgbClr val="66FF99"/>
          </a:solidFill>
        </p:grpSpPr>
        <p:sp>
          <p:nvSpPr>
            <p:cNvPr id="12" name="Rectángulo: esquinas redondeadas 11">
              <a:extLst>
                <a:ext uri="{FF2B5EF4-FFF2-40B4-BE49-F238E27FC236}">
                  <a16:creationId xmlns:a16="http://schemas.microsoft.com/office/drawing/2014/main" id="{98E13DB9-76B1-45AD-AD69-02E27AE29A15}"/>
                </a:ext>
              </a:extLst>
            </p:cNvPr>
            <p:cNvSpPr/>
            <p:nvPr/>
          </p:nvSpPr>
          <p:spPr>
            <a:xfrm>
              <a:off x="365245" y="726"/>
              <a:ext cx="7484279" cy="132842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ángulo: esquinas redondeadas 4">
              <a:extLst>
                <a:ext uri="{FF2B5EF4-FFF2-40B4-BE49-F238E27FC236}">
                  <a16:creationId xmlns:a16="http://schemas.microsoft.com/office/drawing/2014/main" id="{8C552A8A-2879-423D-85E1-5945EA4CF1DB}"/>
                </a:ext>
              </a:extLst>
            </p:cNvPr>
            <p:cNvSpPr txBox="1"/>
            <p:nvPr/>
          </p:nvSpPr>
          <p:spPr>
            <a:xfrm>
              <a:off x="404153" y="39634"/>
              <a:ext cx="7406463" cy="12506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algn="ctr" defTabSz="666750">
                <a:lnSpc>
                  <a:spcPct val="90000"/>
                </a:lnSpc>
                <a:spcAft>
                  <a:spcPct val="35000"/>
                </a:spcAft>
              </a:pPr>
              <a:r>
                <a:rPr lang="es-ES" sz="1600" dirty="0">
                  <a:solidFill>
                    <a:schemeClr val="tx1"/>
                  </a:solidFill>
                </a:rPr>
                <a:t>Análisis descriptivo</a:t>
              </a:r>
            </a:p>
          </p:txBody>
        </p:sp>
      </p:grpSp>
      <p:pic>
        <p:nvPicPr>
          <p:cNvPr id="15" name="Picture 2" descr="Imagen relacionada">
            <a:hlinkClick r:id="" action="ppaction://noaction"/>
            <a:extLst>
              <a:ext uri="{FF2B5EF4-FFF2-40B4-BE49-F238E27FC236}">
                <a16:creationId xmlns:a16="http://schemas.microsoft.com/office/drawing/2014/main" id="{147F4E7B-3348-4C83-88BD-9CC80F9A9F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00297" y="1941930"/>
            <a:ext cx="1138956" cy="92051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08A087CC-C5C0-4745-A120-2699310054EF}"/>
              </a:ext>
            </a:extLst>
          </p:cNvPr>
          <p:cNvGrpSpPr/>
          <p:nvPr/>
        </p:nvGrpSpPr>
        <p:grpSpPr>
          <a:xfrm>
            <a:off x="5169857" y="1128240"/>
            <a:ext cx="2736304" cy="812890"/>
            <a:chOff x="988615" y="602"/>
            <a:chExt cx="1708546" cy="1708546"/>
          </a:xfrm>
          <a:solidFill>
            <a:schemeClr val="accent1">
              <a:lumMod val="75000"/>
            </a:schemeClr>
          </a:solidFill>
        </p:grpSpPr>
        <p:sp>
          <p:nvSpPr>
            <p:cNvPr id="17" name="Elipse 16">
              <a:extLst>
                <a:ext uri="{FF2B5EF4-FFF2-40B4-BE49-F238E27FC236}">
                  <a16:creationId xmlns:a16="http://schemas.microsoft.com/office/drawing/2014/main" id="{BDB4011E-2E1D-4DD8-9F94-052ED52646BA}"/>
                </a:ext>
              </a:extLst>
            </p:cNvPr>
            <p:cNvSpPr/>
            <p:nvPr/>
          </p:nvSpPr>
          <p:spPr>
            <a:xfrm>
              <a:off x="988615" y="602"/>
              <a:ext cx="1708546" cy="1708546"/>
            </a:xfrm>
            <a:prstGeom prst="ellipse">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Elipse 4">
              <a:extLst>
                <a:ext uri="{FF2B5EF4-FFF2-40B4-BE49-F238E27FC236}">
                  <a16:creationId xmlns:a16="http://schemas.microsoft.com/office/drawing/2014/main" id="{ED2321A8-C1ED-43DA-8CAE-416663AF2467}"/>
                </a:ext>
              </a:extLst>
            </p:cNvPr>
            <p:cNvSpPr txBox="1"/>
            <p:nvPr/>
          </p:nvSpPr>
          <p:spPr>
            <a:xfrm>
              <a:off x="1238826" y="250813"/>
              <a:ext cx="1208124" cy="12081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Aft>
                  <a:spcPct val="35000"/>
                </a:spcAft>
              </a:pPr>
              <a:r>
                <a:rPr lang="es-ES" sz="1600" b="1" dirty="0"/>
                <a:t>Investigación cualitativa</a:t>
              </a:r>
              <a:endParaRPr lang="es-MX" sz="1600" kern="1200" dirty="0">
                <a:latin typeface="Times New Roman" panose="02020603050405020304" pitchFamily="18" charset="0"/>
                <a:cs typeface="Times New Roman" panose="02020603050405020304" pitchFamily="18" charset="0"/>
              </a:endParaRPr>
            </a:p>
          </p:txBody>
        </p:sp>
      </p:grpSp>
      <p:grpSp>
        <p:nvGrpSpPr>
          <p:cNvPr id="19" name="Grupo 18">
            <a:extLst>
              <a:ext uri="{FF2B5EF4-FFF2-40B4-BE49-F238E27FC236}">
                <a16:creationId xmlns:a16="http://schemas.microsoft.com/office/drawing/2014/main" id="{82BE44E9-FA70-4155-A668-BDF1BCCBB96F}"/>
              </a:ext>
            </a:extLst>
          </p:cNvPr>
          <p:cNvGrpSpPr/>
          <p:nvPr/>
        </p:nvGrpSpPr>
        <p:grpSpPr>
          <a:xfrm>
            <a:off x="5078982" y="2724067"/>
            <a:ext cx="2918052" cy="768437"/>
            <a:chOff x="365245" y="726"/>
            <a:chExt cx="7484279" cy="1328423"/>
          </a:xfrm>
          <a:solidFill>
            <a:srgbClr val="66FF99"/>
          </a:solidFill>
        </p:grpSpPr>
        <p:sp>
          <p:nvSpPr>
            <p:cNvPr id="20" name="Rectángulo: esquinas redondeadas 19">
              <a:extLst>
                <a:ext uri="{FF2B5EF4-FFF2-40B4-BE49-F238E27FC236}">
                  <a16:creationId xmlns:a16="http://schemas.microsoft.com/office/drawing/2014/main" id="{F6040AA2-A037-454F-9B1A-42E5EBCFA9B9}"/>
                </a:ext>
              </a:extLst>
            </p:cNvPr>
            <p:cNvSpPr/>
            <p:nvPr/>
          </p:nvSpPr>
          <p:spPr>
            <a:xfrm>
              <a:off x="365245" y="726"/>
              <a:ext cx="7484279" cy="132842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ángulo: esquinas redondeadas 4">
              <a:extLst>
                <a:ext uri="{FF2B5EF4-FFF2-40B4-BE49-F238E27FC236}">
                  <a16:creationId xmlns:a16="http://schemas.microsoft.com/office/drawing/2014/main" id="{6CD46CD5-DB43-4E1C-97DD-2B210DE74A37}"/>
                </a:ext>
              </a:extLst>
            </p:cNvPr>
            <p:cNvSpPr txBox="1"/>
            <p:nvPr/>
          </p:nvSpPr>
          <p:spPr>
            <a:xfrm>
              <a:off x="404153" y="39634"/>
              <a:ext cx="7406463" cy="12506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algn="ctr" defTabSz="666750">
                <a:lnSpc>
                  <a:spcPct val="90000"/>
                </a:lnSpc>
                <a:spcAft>
                  <a:spcPct val="35000"/>
                </a:spcAft>
              </a:pPr>
              <a:r>
                <a:rPr lang="es-ES" sz="1600" dirty="0">
                  <a:solidFill>
                    <a:schemeClr val="tx1"/>
                  </a:solidFill>
                </a:rPr>
                <a:t>Análisis interpretativo (hermenéutica) </a:t>
              </a:r>
            </a:p>
          </p:txBody>
        </p:sp>
      </p:grpSp>
      <p:pic>
        <p:nvPicPr>
          <p:cNvPr id="22" name="Picture 2" descr="Imagen relacionada">
            <a:hlinkClick r:id="" action="ppaction://noaction"/>
            <a:extLst>
              <a:ext uri="{FF2B5EF4-FFF2-40B4-BE49-F238E27FC236}">
                <a16:creationId xmlns:a16="http://schemas.microsoft.com/office/drawing/2014/main" id="{5997EA7C-AD8C-480A-B9BC-C1B1976E958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18171" y="1903852"/>
            <a:ext cx="1138956" cy="920512"/>
          </a:xfrm>
          <a:prstGeom prst="rect">
            <a:avLst/>
          </a:prstGeom>
          <a:noFill/>
          <a:extLst>
            <a:ext uri="{909E8E84-426E-40DD-AFC4-6F175D3DCCD1}">
              <a14:hiddenFill xmlns:a14="http://schemas.microsoft.com/office/drawing/2010/main">
                <a:solidFill>
                  <a:srgbClr val="FFFFFF"/>
                </a:solidFill>
              </a14:hiddenFill>
            </a:ext>
          </a:extLst>
        </p:spPr>
      </p:pic>
      <p:sp>
        <p:nvSpPr>
          <p:cNvPr id="23" name="2 Rectángulo">
            <a:extLst>
              <a:ext uri="{FF2B5EF4-FFF2-40B4-BE49-F238E27FC236}">
                <a16:creationId xmlns:a16="http://schemas.microsoft.com/office/drawing/2014/main" id="{A7D2BDE1-9F3B-4039-99E4-34B8B818B19D}"/>
              </a:ext>
            </a:extLst>
          </p:cNvPr>
          <p:cNvSpPr/>
          <p:nvPr/>
        </p:nvSpPr>
        <p:spPr>
          <a:xfrm>
            <a:off x="1543429" y="4177014"/>
            <a:ext cx="1600895" cy="369332"/>
          </a:xfrm>
          <a:prstGeom prst="rect">
            <a:avLst/>
          </a:prstGeom>
          <a:solidFill>
            <a:schemeClr val="tx1">
              <a:lumMod val="85000"/>
              <a:lumOff val="15000"/>
            </a:schemeClr>
          </a:solidFill>
        </p:spPr>
        <p:txBody>
          <a:bodyPr wrap="square">
            <a:spAutoFit/>
          </a:bodyPr>
          <a:lstStyle/>
          <a:p>
            <a:pPr algn="ctr"/>
            <a:r>
              <a:rPr lang="es-EC"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ENCUESTA</a:t>
            </a:r>
          </a:p>
        </p:txBody>
      </p:sp>
      <p:sp>
        <p:nvSpPr>
          <p:cNvPr id="25" name="6 Rectángulo">
            <a:extLst>
              <a:ext uri="{FF2B5EF4-FFF2-40B4-BE49-F238E27FC236}">
                <a16:creationId xmlns:a16="http://schemas.microsoft.com/office/drawing/2014/main" id="{0D29BCBE-8137-48FB-98AA-46A79FD6E01F}"/>
              </a:ext>
            </a:extLst>
          </p:cNvPr>
          <p:cNvSpPr/>
          <p:nvPr/>
        </p:nvSpPr>
        <p:spPr>
          <a:xfrm>
            <a:off x="5691206" y="4175344"/>
            <a:ext cx="1693605" cy="369332"/>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s-EC"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ENTREVISTA</a:t>
            </a:r>
          </a:p>
        </p:txBody>
      </p:sp>
      <p:sp>
        <p:nvSpPr>
          <p:cNvPr id="26" name="16 Rectángulo">
            <a:extLst>
              <a:ext uri="{FF2B5EF4-FFF2-40B4-BE49-F238E27FC236}">
                <a16:creationId xmlns:a16="http://schemas.microsoft.com/office/drawing/2014/main" id="{7D8700FD-372F-4C3F-AB54-D97D6B1FE0E8}"/>
              </a:ext>
            </a:extLst>
          </p:cNvPr>
          <p:cNvSpPr/>
          <p:nvPr/>
        </p:nvSpPr>
        <p:spPr>
          <a:xfrm>
            <a:off x="1361922" y="4685772"/>
            <a:ext cx="2161293" cy="73866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r>
              <a:rPr lang="es-EC" sz="1400" b="1" dirty="0"/>
              <a:t>Confiabilidad</a:t>
            </a:r>
          </a:p>
          <a:p>
            <a:pPr lvl="0"/>
            <a:r>
              <a:rPr lang="es-EC" sz="1400" b="1" dirty="0"/>
              <a:t>Validez</a:t>
            </a:r>
          </a:p>
          <a:p>
            <a:pPr lvl="0"/>
            <a:r>
              <a:rPr lang="es-EC" sz="1400" b="1" dirty="0"/>
              <a:t>Objetividad</a:t>
            </a:r>
          </a:p>
        </p:txBody>
      </p:sp>
      <p:sp>
        <p:nvSpPr>
          <p:cNvPr id="27" name="4 Rectángulo">
            <a:extLst>
              <a:ext uri="{FF2B5EF4-FFF2-40B4-BE49-F238E27FC236}">
                <a16:creationId xmlns:a16="http://schemas.microsoft.com/office/drawing/2014/main" id="{822B92D4-8A45-4010-869E-277B5313C07B}"/>
              </a:ext>
            </a:extLst>
          </p:cNvPr>
          <p:cNvSpPr/>
          <p:nvPr/>
        </p:nvSpPr>
        <p:spPr>
          <a:xfrm>
            <a:off x="5446315" y="4746480"/>
            <a:ext cx="2411284"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s-EC" sz="1400" b="1" dirty="0"/>
              <a:t>Veracidad</a:t>
            </a:r>
          </a:p>
          <a:p>
            <a:pPr algn="just"/>
            <a:r>
              <a:rPr lang="es-EC" sz="1400" b="1" dirty="0"/>
              <a:t>A profundidad</a:t>
            </a:r>
          </a:p>
        </p:txBody>
      </p:sp>
      <p:pic>
        <p:nvPicPr>
          <p:cNvPr id="28" name="5 Imagen">
            <a:extLst>
              <a:ext uri="{FF2B5EF4-FFF2-40B4-BE49-F238E27FC236}">
                <a16:creationId xmlns:a16="http://schemas.microsoft.com/office/drawing/2014/main" id="{27D47A1C-2B58-4A62-BB7E-35AE878AB7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161" y="5805264"/>
            <a:ext cx="1237839" cy="1029924"/>
          </a:xfrm>
          <a:prstGeom prst="rect">
            <a:avLst/>
          </a:prstGeom>
        </p:spPr>
      </p:pic>
      <p:pic>
        <p:nvPicPr>
          <p:cNvPr id="24" name="Picture 2" descr="Imagen relacionada">
            <a:hlinkClick r:id="" action="ppaction://noaction"/>
            <a:extLst>
              <a:ext uri="{FF2B5EF4-FFF2-40B4-BE49-F238E27FC236}">
                <a16:creationId xmlns:a16="http://schemas.microsoft.com/office/drawing/2014/main" id="{147F4E7B-3348-4C83-88BD-9CC80F9A9F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74399" y="3331946"/>
            <a:ext cx="1138956" cy="9205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n relacionada">
            <a:hlinkClick r:id="" action="ppaction://noaction"/>
            <a:extLst>
              <a:ext uri="{FF2B5EF4-FFF2-40B4-BE49-F238E27FC236}">
                <a16:creationId xmlns:a16="http://schemas.microsoft.com/office/drawing/2014/main" id="{5997EA7C-AD8C-480A-B9BC-C1B1976E958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68530" y="3331946"/>
            <a:ext cx="1138956" cy="920512"/>
          </a:xfrm>
          <a:prstGeom prst="rect">
            <a:avLst/>
          </a:prstGeom>
          <a:noFill/>
          <a:extLst>
            <a:ext uri="{909E8E84-426E-40DD-AFC4-6F175D3DCCD1}">
              <a14:hiddenFill xmlns:a14="http://schemas.microsoft.com/office/drawing/2010/main">
                <a:solidFill>
                  <a:srgbClr val="FFFFFF"/>
                </a:solidFill>
              </a14:hiddenFill>
            </a:ext>
          </a:extLst>
        </p:spPr>
      </p:pic>
      <p:sp>
        <p:nvSpPr>
          <p:cNvPr id="30" name="16 Rectángulo">
            <a:extLst>
              <a:ext uri="{FF2B5EF4-FFF2-40B4-BE49-F238E27FC236}">
                <a16:creationId xmlns:a16="http://schemas.microsoft.com/office/drawing/2014/main" id="{7D8700FD-372F-4C3F-AB54-D97D6B1FE0E8}"/>
              </a:ext>
            </a:extLst>
          </p:cNvPr>
          <p:cNvSpPr/>
          <p:nvPr/>
        </p:nvSpPr>
        <p:spPr>
          <a:xfrm>
            <a:off x="1783119" y="5700828"/>
            <a:ext cx="1417204" cy="523220"/>
          </a:xfrm>
          <a:prstGeom prst="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lvl="0"/>
            <a:r>
              <a:rPr lang="es-EC" sz="1400" b="1" dirty="0"/>
              <a:t>Cuestionario</a:t>
            </a:r>
          </a:p>
          <a:p>
            <a:pPr lvl="0"/>
            <a:r>
              <a:rPr lang="es-EC" sz="1400" b="1" dirty="0"/>
              <a:t>SPSS</a:t>
            </a:r>
          </a:p>
        </p:txBody>
      </p:sp>
      <p:sp>
        <p:nvSpPr>
          <p:cNvPr id="31" name="16 Rectángulo">
            <a:extLst>
              <a:ext uri="{FF2B5EF4-FFF2-40B4-BE49-F238E27FC236}">
                <a16:creationId xmlns:a16="http://schemas.microsoft.com/office/drawing/2014/main" id="{7D8700FD-372F-4C3F-AB54-D97D6B1FE0E8}"/>
              </a:ext>
            </a:extLst>
          </p:cNvPr>
          <p:cNvSpPr/>
          <p:nvPr/>
        </p:nvSpPr>
        <p:spPr>
          <a:xfrm>
            <a:off x="5940152" y="5648527"/>
            <a:ext cx="1444660" cy="523220"/>
          </a:xfrm>
          <a:prstGeom prst="rect">
            <a:avLst/>
          </a:prstGeom>
          <a:solidFill>
            <a:schemeClr val="accent5">
              <a:lumMod val="5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lvl="0"/>
            <a:r>
              <a:rPr lang="es-EC" sz="1400" b="1" dirty="0"/>
              <a:t>3 Personas</a:t>
            </a:r>
          </a:p>
          <a:p>
            <a:pPr lvl="0"/>
            <a:r>
              <a:rPr lang="es-EC" sz="1400" b="1" dirty="0"/>
              <a:t>Atlas TI</a:t>
            </a:r>
          </a:p>
        </p:txBody>
      </p:sp>
      <p:pic>
        <p:nvPicPr>
          <p:cNvPr id="33" name="Picture 2" descr="flecha azu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80967" y="5421381"/>
            <a:ext cx="323200" cy="2956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lecha azu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90357" y="5386737"/>
            <a:ext cx="323200" cy="295691"/>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34 Grupo"/>
          <p:cNvGrpSpPr/>
          <p:nvPr/>
        </p:nvGrpSpPr>
        <p:grpSpPr>
          <a:xfrm>
            <a:off x="4045303" y="1151862"/>
            <a:ext cx="745665" cy="802731"/>
            <a:chOff x="1347410" y="1847882"/>
            <a:chExt cx="990957" cy="990957"/>
          </a:xfrm>
          <a:solidFill>
            <a:schemeClr val="accent5">
              <a:lumMod val="50000"/>
            </a:schemeClr>
          </a:solidFill>
        </p:grpSpPr>
        <p:sp>
          <p:nvSpPr>
            <p:cNvPr id="36" name="35 Más"/>
            <p:cNvSpPr/>
            <p:nvPr/>
          </p:nvSpPr>
          <p:spPr>
            <a:xfrm>
              <a:off x="1347410" y="1847882"/>
              <a:ext cx="990957" cy="990957"/>
            </a:xfrm>
            <a:prstGeom prst="mathPlus">
              <a:avLst/>
            </a:prstGeom>
            <a:grp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Más 4"/>
            <p:cNvSpPr/>
            <p:nvPr/>
          </p:nvSpPr>
          <p:spPr>
            <a:xfrm>
              <a:off x="1478761" y="2226824"/>
              <a:ext cx="728255" cy="2330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8752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ppt_w</p:attrName>
                                        </p:attrNameLst>
                                      </p:cBhvr>
                                      <p:tavLst>
                                        <p:tav tm="0" fmla="#ppt_w*sin(2.5*pi*$)">
                                          <p:val>
                                            <p:fltVal val="0"/>
                                          </p:val>
                                        </p:tav>
                                        <p:tav tm="100000">
                                          <p:val>
                                            <p:fltVal val="1"/>
                                          </p:val>
                                        </p:tav>
                                      </p:tavLst>
                                    </p:anim>
                                    <p:anim calcmode="lin" valueType="num">
                                      <p:cBhvr>
                                        <p:cTn id="1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9036</TotalTime>
  <Words>1597</Words>
  <Application>Microsoft Office PowerPoint</Application>
  <PresentationFormat>Presentación en pantalla (4:3)</PresentationFormat>
  <Paragraphs>356</Paragraphs>
  <Slides>26</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3" baseType="lpstr">
      <vt:lpstr>Arial</vt:lpstr>
      <vt:lpstr>Calibri</vt:lpstr>
      <vt:lpstr>Cambria</vt:lpstr>
      <vt:lpstr>Cambria Math</vt:lpstr>
      <vt:lpstr>Times New Roman</vt:lpstr>
      <vt:lpstr>Diseño predeterminado</vt:lpstr>
      <vt:lpstr>CorelDRAW</vt:lpstr>
      <vt:lpstr>Presentación de PowerPoint</vt:lpstr>
      <vt:lpstr>PLANTEAMIENTO DEL PROBLEMA</vt:lpstr>
      <vt:lpstr>MATRIZ DEL MARCO TEORICO</vt:lpstr>
      <vt:lpstr>Presentación de PowerPoint</vt:lpstr>
      <vt:lpstr>Presentación de PowerPoint</vt:lpstr>
      <vt:lpstr>HIPÓTESÍS</vt:lpstr>
      <vt:lpstr>OBJETIVOS</vt:lpstr>
      <vt:lpstr>MARCO METODOLÓGICO                </vt:lpstr>
      <vt:lpstr>Presentación de PowerPoint</vt:lpstr>
      <vt:lpstr>Presentación de PowerPoint</vt:lpstr>
      <vt:lpstr>CÁLCULO DE LA MUESTRA</vt:lpstr>
      <vt:lpstr>MATRIZ DE OPERACIONALIZACIÓN DE VARIABLES</vt:lpstr>
      <vt:lpstr>Presentación de PowerPoint</vt:lpstr>
      <vt:lpstr>RESULTADOS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ANÁLISIS CUALITATIVO</vt:lpstr>
      <vt:lpstr>PROPUESTA ESTRATÉGICA</vt:lpstr>
      <vt:lpstr>CONCLUSIONES</vt:lpstr>
      <vt:lpstr>RECOMENDACIONES</vt:lpstr>
      <vt:lpstr>COMPROBACIÓN DE LA HIPÓTESIS</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María Tipantuña</cp:lastModifiedBy>
  <cp:revision>1121</cp:revision>
  <dcterms:created xsi:type="dcterms:W3CDTF">2010-05-23T14:28:12Z</dcterms:created>
  <dcterms:modified xsi:type="dcterms:W3CDTF">2018-07-26T11:23:18Z</dcterms:modified>
</cp:coreProperties>
</file>