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58" r:id="rId3"/>
    <p:sldId id="259" r:id="rId4"/>
    <p:sldId id="261" r:id="rId5"/>
    <p:sldId id="31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18"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078" autoAdjust="0"/>
  </p:normalViewPr>
  <p:slideViewPr>
    <p:cSldViewPr>
      <p:cViewPr varScale="1">
        <p:scale>
          <a:sx n="64" d="100"/>
          <a:sy n="64" d="100"/>
        </p:scale>
        <p:origin x="-15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ocuments\presupuesto%20te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esktop\Disco%20Geova\Usuario\Desktop\TESIS\encuestas%20sr%20mes&#237;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Disco%20Geova\Usuario\Desktop\TESIS\encuestas%20sr%20mes&#237;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ocuments\presupuesto%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ocuments\presupuesto%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Disco%20Geova\Usuario\Desktop\TESIS\presupuesto%20te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Disco%20Geova\Usuario\Desktop\TESIS\tabulaci&#243;n%20definitiv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Disco%20Geova\Usuario\Desktop\TESIS\tabulaci&#243;n%20definitiv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Disco%20Geova\Usuario\Desktop\TESIS\tabulaci&#243;n%20definitiv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esktop\Disco%20Geova\Usuario\Desktop\TESIS\encuestas%20sr%20mes&#237;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Disco%20Geova\Usuario\Desktop\TESIS\encuestas%20sr%20mes&#237;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itchFamily="18" charset="0"/>
                <a:ea typeface="+mn-ea"/>
                <a:cs typeface="Times New Roman" pitchFamily="18" charset="0"/>
              </a:defRPr>
            </a:pPr>
            <a:r>
              <a:rPr lang="es-EC" b="1">
                <a:latin typeface="Times New Roman" pitchFamily="18" charset="0"/>
                <a:cs typeface="Times New Roman" pitchFamily="18" charset="0"/>
              </a:rPr>
              <a:t>Huella de carbono en el DMQ</a:t>
            </a:r>
          </a:p>
        </c:rich>
      </c:tx>
      <c:layout/>
      <c:overlay val="0"/>
      <c:spPr>
        <a:noFill/>
        <a:ln>
          <a:noFill/>
        </a:ln>
        <a:effectLst/>
      </c:spPr>
    </c:title>
    <c:autoTitleDeleted val="0"/>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2AA4-4502-8997-D7ACB42C8AC1}"/>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2AA4-4502-8997-D7ACB42C8AC1}"/>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2AA4-4502-8997-D7ACB42C8AC1}"/>
              </c:ext>
            </c:extLst>
          </c:dPt>
          <c:dPt>
            <c:idx val="3"/>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AA4-4502-8997-D7ACB42C8AC1}"/>
              </c:ext>
            </c:extLst>
          </c:dPt>
          <c:dLbls>
            <c:dLbl>
              <c:idx val="0"/>
              <c:layout>
                <c:manualLayout>
                  <c:x val="-1.4169030970024889E-2"/>
                  <c:y val="-0.260421130456404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A4-4502-8997-D7ACB42C8AC1}"/>
                </c:ext>
              </c:extLst>
            </c:dLbl>
            <c:dLbl>
              <c:idx val="1"/>
              <c:layout>
                <c:manualLayout>
                  <c:x val="-1.1171851552149252E-2"/>
                  <c:y val="-7.131515810412592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A4-4502-8997-D7ACB42C8AC1}"/>
                </c:ext>
              </c:extLst>
            </c:dLbl>
            <c:dLbl>
              <c:idx val="2"/>
              <c:layout>
                <c:manualLayout>
                  <c:x val="1.5968374989843463E-3"/>
                  <c:y val="1.3907846218145075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AA4-4502-8997-D7ACB42C8AC1}"/>
                </c:ext>
              </c:extLst>
            </c:dLbl>
            <c:dLbl>
              <c:idx val="3"/>
              <c:layout>
                <c:manualLayout>
                  <c:x val="2.2877018639719988E-2"/>
                  <c:y val="8.9017886901455387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AA4-4502-8997-D7ACB42C8AC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itchFamily="18" charset="0"/>
                    <a:ea typeface="+mn-ea"/>
                    <a:cs typeface="Times New Roman"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Hoja3!$B$14:$B$17</c:f>
              <c:strCache>
                <c:ptCount val="4"/>
                <c:pt idx="0">
                  <c:v>Sector transporte                   (2.902.402 ton CO2 eq)</c:v>
                </c:pt>
                <c:pt idx="1">
                  <c:v>Sector residencial, comercial e institucional                  (1.016.305 ton CO2 eq)</c:v>
                </c:pt>
                <c:pt idx="2">
                  <c:v>Sector residuos sólidos  (661.689 ton CO2 eq)</c:v>
                </c:pt>
                <c:pt idx="3">
                  <c:v>Sector industrial                           (584. 550 ton CO2 eq)</c:v>
                </c:pt>
              </c:strCache>
            </c:strRef>
          </c:cat>
          <c:val>
            <c:numRef>
              <c:f>Hoja3!$C$14:$C$17</c:f>
              <c:numCache>
                <c:formatCode>0%</c:formatCode>
                <c:ptCount val="4"/>
                <c:pt idx="0">
                  <c:v>0.56000000000000005</c:v>
                </c:pt>
                <c:pt idx="1">
                  <c:v>0.2</c:v>
                </c:pt>
                <c:pt idx="2">
                  <c:v>0.13</c:v>
                </c:pt>
                <c:pt idx="3">
                  <c:v>0.11</c:v>
                </c:pt>
              </c:numCache>
            </c:numRef>
          </c:val>
          <c:extLst xmlns:c16r2="http://schemas.microsoft.com/office/drawing/2015/06/chart">
            <c:ext xmlns:c16="http://schemas.microsoft.com/office/drawing/2014/chart" uri="{C3380CC4-5D6E-409C-BE32-E72D297353CC}">
              <c16:uniqueId val="{00000008-2AA4-4502-8997-D7ACB42C8AC1}"/>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es-EC"/>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es-EC"/>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es-EC"/>
          </a:p>
        </c:txPr>
      </c:legendEntry>
      <c:legendEntry>
        <c:idx val="3"/>
        <c:txPr>
          <a:bodyPr rot="0" spcFirstLastPara="1" vertOverflow="ellipsis" vert="horz" wrap="square" anchor="ctr" anchorCtr="1"/>
          <a:lstStyle/>
          <a:p>
            <a:pPr>
              <a:defRPr sz="105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es-EC"/>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dirty="0"/>
              <a:t>¿Qué le añadiría a la </a:t>
            </a:r>
            <a:r>
              <a:rPr lang="es-EC" sz="1600" dirty="0" err="1"/>
              <a:t>ciclovía</a:t>
            </a:r>
            <a:r>
              <a:rPr lang="es-EC" sz="1600" dirty="0"/>
              <a:t> para</a:t>
            </a:r>
            <a:r>
              <a:rPr lang="es-EC" sz="1600" baseline="0" dirty="0"/>
              <a:t> sentirse seguro?</a:t>
            </a:r>
            <a:endParaRPr lang="es-EC" sz="1600" dirty="0"/>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2"/>
              <c:layout>
                <c:manualLayout>
                  <c:x val="8.6301071741032367E-2"/>
                  <c:y val="4.7898804316127148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Tabulaciones!$AN$102:$AN$104</c:f>
              <c:strCache>
                <c:ptCount val="3"/>
                <c:pt idx="0">
                  <c:v>Postes delimitadores</c:v>
                </c:pt>
                <c:pt idx="1">
                  <c:v>Bordillo</c:v>
                </c:pt>
                <c:pt idx="2">
                  <c:v>Hitos de concreto</c:v>
                </c:pt>
              </c:strCache>
            </c:strRef>
          </c:cat>
          <c:val>
            <c:numRef>
              <c:f>Tabulaciones!$AO$102:$AO$104</c:f>
              <c:numCache>
                <c:formatCode>General</c:formatCode>
                <c:ptCount val="3"/>
                <c:pt idx="0">
                  <c:v>38</c:v>
                </c:pt>
                <c:pt idx="1">
                  <c:v>37</c:v>
                </c:pt>
                <c:pt idx="2">
                  <c:v>21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a:pPr>
            <a:r>
              <a:rPr lang="es-EC" sz="1600" dirty="0"/>
              <a:t>¿Le gustaría que entreguen casco y chaleco?</a:t>
            </a:r>
          </a:p>
        </c:rich>
      </c:tx>
      <c:overlay val="0"/>
    </c:title>
    <c:autoTitleDeleted val="0"/>
    <c:plotArea>
      <c:layout/>
      <c:doughnutChart>
        <c:varyColors val="1"/>
        <c:ser>
          <c:idx val="0"/>
          <c:order val="0"/>
          <c:dLbls>
            <c:showLegendKey val="0"/>
            <c:showVal val="0"/>
            <c:showCatName val="1"/>
            <c:showSerName val="0"/>
            <c:showPercent val="1"/>
            <c:showBubbleSize val="0"/>
            <c:showLeaderLines val="1"/>
          </c:dLbls>
          <c:cat>
            <c:strRef>
              <c:f>Tabulaciones!$AP$102:$AP$103</c:f>
              <c:strCache>
                <c:ptCount val="2"/>
                <c:pt idx="0">
                  <c:v>SI</c:v>
                </c:pt>
                <c:pt idx="1">
                  <c:v>NO</c:v>
                </c:pt>
              </c:strCache>
            </c:strRef>
          </c:cat>
          <c:val>
            <c:numRef>
              <c:f>Tabulaciones!$AQ$102:$AQ$103</c:f>
              <c:numCache>
                <c:formatCode>General</c:formatCode>
                <c:ptCount val="2"/>
                <c:pt idx="0">
                  <c:v>76</c:v>
                </c:pt>
                <c:pt idx="1">
                  <c:v>20</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s-EC"/>
              <a:t>Tiempo de espera de los usuarios</a:t>
            </a:r>
          </a:p>
        </c:rich>
      </c:tx>
      <c:overlay val="0"/>
    </c:title>
    <c:autoTitleDeleted val="0"/>
    <c:plotArea>
      <c:layout/>
      <c:barChart>
        <c:barDir val="col"/>
        <c:grouping val="clustered"/>
        <c:varyColors val="0"/>
        <c:ser>
          <c:idx val="0"/>
          <c:order val="0"/>
          <c:invertIfNegative val="0"/>
          <c:cat>
            <c:strRef>
              <c:f>Hoja1!$A$1:$A$6</c:f>
              <c:strCache>
                <c:ptCount val="6"/>
                <c:pt idx="0">
                  <c:v>Menos de 5 minutos</c:v>
                </c:pt>
                <c:pt idx="1">
                  <c:v>5 minutos</c:v>
                </c:pt>
                <c:pt idx="2">
                  <c:v>10 minutos</c:v>
                </c:pt>
                <c:pt idx="3">
                  <c:v>15 minutos</c:v>
                </c:pt>
                <c:pt idx="4">
                  <c:v>20 minutos</c:v>
                </c:pt>
                <c:pt idx="5">
                  <c:v>Más de 20 minutos</c:v>
                </c:pt>
              </c:strCache>
            </c:strRef>
          </c:cat>
          <c:val>
            <c:numRef>
              <c:f>Hoja1!$B$1:$B$6</c:f>
              <c:numCache>
                <c:formatCode>0.00%</c:formatCode>
                <c:ptCount val="6"/>
                <c:pt idx="0">
                  <c:v>2.0400000000000001E-2</c:v>
                </c:pt>
                <c:pt idx="1">
                  <c:v>0.13739999999999999</c:v>
                </c:pt>
                <c:pt idx="2">
                  <c:v>0.35930000000000001</c:v>
                </c:pt>
                <c:pt idx="3">
                  <c:v>0.31019999999999998</c:v>
                </c:pt>
                <c:pt idx="4">
                  <c:v>0.1153</c:v>
                </c:pt>
                <c:pt idx="5">
                  <c:v>5.7500000000000002E-2</c:v>
                </c:pt>
              </c:numCache>
            </c:numRef>
          </c:val>
        </c:ser>
        <c:dLbls>
          <c:showLegendKey val="0"/>
          <c:showVal val="1"/>
          <c:showCatName val="0"/>
          <c:showSerName val="0"/>
          <c:showPercent val="0"/>
          <c:showBubbleSize val="0"/>
        </c:dLbls>
        <c:gapWidth val="150"/>
        <c:overlap val="-25"/>
        <c:axId val="250192256"/>
        <c:axId val="250193792"/>
      </c:barChart>
      <c:catAx>
        <c:axId val="250192256"/>
        <c:scaling>
          <c:orientation val="minMax"/>
        </c:scaling>
        <c:delete val="0"/>
        <c:axPos val="b"/>
        <c:majorTickMark val="none"/>
        <c:minorTickMark val="none"/>
        <c:tickLblPos val="nextTo"/>
        <c:crossAx val="250193792"/>
        <c:crosses val="autoZero"/>
        <c:auto val="1"/>
        <c:lblAlgn val="ctr"/>
        <c:lblOffset val="100"/>
        <c:noMultiLvlLbl val="0"/>
      </c:catAx>
      <c:valAx>
        <c:axId val="250193792"/>
        <c:scaling>
          <c:orientation val="minMax"/>
        </c:scaling>
        <c:delete val="1"/>
        <c:axPos val="l"/>
        <c:numFmt formatCode="0.00%" sourceLinked="1"/>
        <c:majorTickMark val="out"/>
        <c:minorTickMark val="none"/>
        <c:tickLblPos val="nextTo"/>
        <c:crossAx val="25019225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400"/>
              <a:t>¿El</a:t>
            </a:r>
            <a:r>
              <a:rPr lang="es-EC" sz="1400" baseline="0"/>
              <a:t>  horario del servicio que brindan las unidades en su ruta es acorde a su necesidad?</a:t>
            </a:r>
            <a:endParaRPr lang="es-EC" sz="1400"/>
          </a:p>
        </c:rich>
      </c:tx>
      <c:layout>
        <c:manualLayout>
          <c:xMode val="edge"/>
          <c:yMode val="edge"/>
          <c:x val="0.12039588801399825"/>
          <c:y val="4.6296296296296294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strRef>
              <c:f>Hoja1!$A$20:$A$26</c:f>
              <c:strCache>
                <c:ptCount val="7"/>
                <c:pt idx="0">
                  <c:v>Deficiente</c:v>
                </c:pt>
                <c:pt idx="1">
                  <c:v>Malo</c:v>
                </c:pt>
                <c:pt idx="2">
                  <c:v>Regular</c:v>
                </c:pt>
                <c:pt idx="3">
                  <c:v>Bueno</c:v>
                </c:pt>
                <c:pt idx="4">
                  <c:v>Muy bueno</c:v>
                </c:pt>
                <c:pt idx="5">
                  <c:v>Excelente</c:v>
                </c:pt>
                <c:pt idx="6">
                  <c:v>Desconoce</c:v>
                </c:pt>
              </c:strCache>
            </c:strRef>
          </c:cat>
          <c:val>
            <c:numRef>
              <c:f>Hoja1!$B$20:$B$26</c:f>
              <c:numCache>
                <c:formatCode>0.00%</c:formatCode>
                <c:ptCount val="7"/>
                <c:pt idx="0">
                  <c:v>1.2999999999999999E-2</c:v>
                </c:pt>
                <c:pt idx="1">
                  <c:v>3.9E-2</c:v>
                </c:pt>
                <c:pt idx="2">
                  <c:v>0.11600000000000001</c:v>
                </c:pt>
                <c:pt idx="3">
                  <c:v>0.245</c:v>
                </c:pt>
                <c:pt idx="4">
                  <c:v>0.34499999999999997</c:v>
                </c:pt>
                <c:pt idx="5">
                  <c:v>0.23799999999999999</c:v>
                </c:pt>
                <c:pt idx="6">
                  <c:v>4.0000000000000001E-3</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Cuadro</a:t>
            </a:r>
            <a:r>
              <a:rPr lang="es-EC" baseline="0"/>
              <a:t> comparativo de habitantes por macrozona</a:t>
            </a:r>
            <a:endParaRPr lang="es-EC"/>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v>Año 2011</c:v>
          </c:tx>
          <c:spPr>
            <a:solidFill>
              <a:schemeClr val="accent1"/>
            </a:solidFill>
            <a:ln>
              <a:noFill/>
            </a:ln>
            <a:effectLst/>
            <a:sp3d/>
          </c:spPr>
          <c:invertIfNegative val="0"/>
          <c:cat>
            <c:strRef>
              <c:f>Hoja6!$R$21:$R$29</c:f>
              <c:strCache>
                <c:ptCount val="9"/>
                <c:pt idx="0">
                  <c:v>Quitumbe-Sur urbano</c:v>
                </c:pt>
                <c:pt idx="1">
                  <c:v>Centro</c:v>
                </c:pt>
                <c:pt idx="2">
                  <c:v>Norte</c:v>
                </c:pt>
                <c:pt idx="3">
                  <c:v>La Delicia urbano-Calderón</c:v>
                </c:pt>
                <c:pt idx="4">
                  <c:v>Tumbaco-Aeropuerto</c:v>
                </c:pt>
                <c:pt idx="5">
                  <c:v>Los Chillos</c:v>
                </c:pt>
                <c:pt idx="6">
                  <c:v>Sur rural-La Delicia rural-Noroccidente-Norcentral</c:v>
                </c:pt>
                <c:pt idx="7">
                  <c:v>Mejía</c:v>
                </c:pt>
                <c:pt idx="8">
                  <c:v>Rumiñahui</c:v>
                </c:pt>
              </c:strCache>
            </c:strRef>
          </c:cat>
          <c:val>
            <c:numRef>
              <c:f>Hoja6!$S$21:$S$29</c:f>
              <c:numCache>
                <c:formatCode>#,##0</c:formatCode>
                <c:ptCount val="9"/>
                <c:pt idx="0">
                  <c:v>744849</c:v>
                </c:pt>
                <c:pt idx="1">
                  <c:v>235253</c:v>
                </c:pt>
                <c:pt idx="2">
                  <c:v>443947</c:v>
                </c:pt>
                <c:pt idx="3">
                  <c:v>417563</c:v>
                </c:pt>
                <c:pt idx="4">
                  <c:v>162959</c:v>
                </c:pt>
                <c:pt idx="5">
                  <c:v>150519</c:v>
                </c:pt>
                <c:pt idx="6">
                  <c:v>85239</c:v>
                </c:pt>
                <c:pt idx="7">
                  <c:v>53915</c:v>
                </c:pt>
                <c:pt idx="8">
                  <c:v>76641</c:v>
                </c:pt>
              </c:numCache>
            </c:numRef>
          </c:val>
          <c:extLst xmlns:c16r2="http://schemas.microsoft.com/office/drawing/2015/06/chart">
            <c:ext xmlns:c16="http://schemas.microsoft.com/office/drawing/2014/chart" uri="{C3380CC4-5D6E-409C-BE32-E72D297353CC}">
              <c16:uniqueId val="{00000000-F511-43CB-80B2-B2C91972E2C8}"/>
            </c:ext>
          </c:extLst>
        </c:ser>
        <c:ser>
          <c:idx val="1"/>
          <c:order val="1"/>
          <c:tx>
            <c:v>Año 2018</c:v>
          </c:tx>
          <c:spPr>
            <a:solidFill>
              <a:schemeClr val="accent2"/>
            </a:solidFill>
            <a:ln>
              <a:noFill/>
            </a:ln>
            <a:effectLst/>
            <a:sp3d/>
          </c:spPr>
          <c:invertIfNegative val="0"/>
          <c:cat>
            <c:strRef>
              <c:f>Hoja6!$R$21:$R$29</c:f>
              <c:strCache>
                <c:ptCount val="9"/>
                <c:pt idx="0">
                  <c:v>Quitumbe-Sur urbano</c:v>
                </c:pt>
                <c:pt idx="1">
                  <c:v>Centro</c:v>
                </c:pt>
                <c:pt idx="2">
                  <c:v>Norte</c:v>
                </c:pt>
                <c:pt idx="3">
                  <c:v>La Delicia urbano-Calderón</c:v>
                </c:pt>
                <c:pt idx="4">
                  <c:v>Tumbaco-Aeropuerto</c:v>
                </c:pt>
                <c:pt idx="5">
                  <c:v>Los Chillos</c:v>
                </c:pt>
                <c:pt idx="6">
                  <c:v>Sur rural-La Delicia rural-Noroccidente-Norcentral</c:v>
                </c:pt>
                <c:pt idx="7">
                  <c:v>Mejía</c:v>
                </c:pt>
                <c:pt idx="8">
                  <c:v>Rumiñahui</c:v>
                </c:pt>
              </c:strCache>
            </c:strRef>
          </c:cat>
          <c:val>
            <c:numRef>
              <c:f>Hoja6!$T$21:$T$29</c:f>
              <c:numCache>
                <c:formatCode>General</c:formatCode>
                <c:ptCount val="9"/>
                <c:pt idx="0">
                  <c:v>827237</c:v>
                </c:pt>
                <c:pt idx="1">
                  <c:v>261274</c:v>
                </c:pt>
                <c:pt idx="2">
                  <c:v>493052</c:v>
                </c:pt>
                <c:pt idx="3">
                  <c:v>648887</c:v>
                </c:pt>
                <c:pt idx="4">
                  <c:v>198926</c:v>
                </c:pt>
                <c:pt idx="5">
                  <c:v>209407</c:v>
                </c:pt>
                <c:pt idx="6">
                  <c:v>122441</c:v>
                </c:pt>
                <c:pt idx="7">
                  <c:v>65680</c:v>
                </c:pt>
                <c:pt idx="8">
                  <c:v>93875</c:v>
                </c:pt>
              </c:numCache>
            </c:numRef>
          </c:val>
          <c:extLst xmlns:c16r2="http://schemas.microsoft.com/office/drawing/2015/06/chart">
            <c:ext xmlns:c16="http://schemas.microsoft.com/office/drawing/2014/chart" uri="{C3380CC4-5D6E-409C-BE32-E72D297353CC}">
              <c16:uniqueId val="{00000001-F511-43CB-80B2-B2C91972E2C8}"/>
            </c:ext>
          </c:extLst>
        </c:ser>
        <c:dLbls>
          <c:showLegendKey val="0"/>
          <c:showVal val="0"/>
          <c:showCatName val="0"/>
          <c:showSerName val="0"/>
          <c:showPercent val="0"/>
          <c:showBubbleSize val="0"/>
        </c:dLbls>
        <c:gapWidth val="150"/>
        <c:shape val="box"/>
        <c:axId val="249456896"/>
        <c:axId val="249459072"/>
        <c:axId val="0"/>
      </c:bar3DChart>
      <c:catAx>
        <c:axId val="2494568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Macrozonas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9459072"/>
        <c:crosses val="autoZero"/>
        <c:auto val="1"/>
        <c:lblAlgn val="ctr"/>
        <c:lblOffset val="100"/>
        <c:noMultiLvlLbl val="0"/>
      </c:catAx>
      <c:valAx>
        <c:axId val="24945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habitantes por macrozona</a:t>
                </a:r>
                <a:endParaRPr lang="es-EC"/>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9456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C"/>
              <a:t>Movilidad</a:t>
            </a:r>
            <a:r>
              <a:rPr lang="es-EC" baseline="0"/>
              <a:t> mecanizada en Quito</a:t>
            </a:r>
            <a:endParaRPr lang="es-EC"/>
          </a:p>
        </c:rich>
      </c:tx>
      <c:overlay val="0"/>
      <c:spPr>
        <a:noFill/>
        <a:ln>
          <a:noFill/>
        </a:ln>
        <a:effectLst/>
      </c:spPr>
    </c:title>
    <c:autoTitleDeleted val="0"/>
    <c:plotArea>
      <c:layout/>
      <c:barChart>
        <c:barDir val="col"/>
        <c:grouping val="clustered"/>
        <c:varyColors val="0"/>
        <c:ser>
          <c:idx val="0"/>
          <c:order val="0"/>
          <c:tx>
            <c:v>Viajes</c:v>
          </c:tx>
          <c:spPr>
            <a:solidFill>
              <a:schemeClr val="accent1"/>
            </a:solidFill>
            <a:ln>
              <a:noFill/>
            </a:ln>
            <a:effectLst/>
          </c:spPr>
          <c:invertIfNegative val="0"/>
          <c:cat>
            <c:multiLvlStrRef>
              <c:f>Hoja7!$I$2:$J$7</c:f>
              <c:multiLvlStrCache>
                <c:ptCount val="5"/>
                <c:lvl>
                  <c:pt idx="0">
                    <c:v>Uso general</c:v>
                  </c:pt>
                  <c:pt idx="1">
                    <c:v>Escolar y empresarial</c:v>
                  </c:pt>
                  <c:pt idx="3">
                    <c:v>Auto</c:v>
                  </c:pt>
                  <c:pt idx="4">
                    <c:v>Taxi</c:v>
                  </c:pt>
                </c:lvl>
                <c:lvl>
                  <c:pt idx="0">
                    <c:v>Público</c:v>
                  </c:pt>
                  <c:pt idx="3">
                    <c:v>Privado</c:v>
                  </c:pt>
                </c:lvl>
              </c:multiLvlStrCache>
            </c:multiLvlStrRef>
          </c:cat>
          <c:val>
            <c:numRef>
              <c:f>Hoja7!$K$2:$K$7</c:f>
              <c:numCache>
                <c:formatCode>#,##0</c:formatCode>
                <c:ptCount val="6"/>
                <c:pt idx="0">
                  <c:v>2230584</c:v>
                </c:pt>
                <c:pt idx="1">
                  <c:v>398474</c:v>
                </c:pt>
                <c:pt idx="3">
                  <c:v>833279</c:v>
                </c:pt>
                <c:pt idx="4">
                  <c:v>141271</c:v>
                </c:pt>
              </c:numCache>
            </c:numRef>
          </c:val>
          <c:extLst xmlns:c16r2="http://schemas.microsoft.com/office/drawing/2015/06/chart">
            <c:ext xmlns:c16="http://schemas.microsoft.com/office/drawing/2014/chart" uri="{C3380CC4-5D6E-409C-BE32-E72D297353CC}">
              <c16:uniqueId val="{00000000-BA59-4E42-A06E-A5360F80E64F}"/>
            </c:ext>
          </c:extLst>
        </c:ser>
        <c:ser>
          <c:idx val="1"/>
          <c:order val="1"/>
          <c:tx>
            <c:v>Etapas</c:v>
          </c:tx>
          <c:spPr>
            <a:solidFill>
              <a:schemeClr val="accent2"/>
            </a:solidFill>
            <a:ln>
              <a:noFill/>
            </a:ln>
            <a:effectLst/>
          </c:spPr>
          <c:invertIfNegative val="0"/>
          <c:cat>
            <c:multiLvlStrRef>
              <c:f>Hoja7!$I$2:$J$7</c:f>
              <c:multiLvlStrCache>
                <c:ptCount val="5"/>
                <c:lvl>
                  <c:pt idx="0">
                    <c:v>Uso general</c:v>
                  </c:pt>
                  <c:pt idx="1">
                    <c:v>Escolar y empresarial</c:v>
                  </c:pt>
                  <c:pt idx="3">
                    <c:v>Auto</c:v>
                  </c:pt>
                  <c:pt idx="4">
                    <c:v>Taxi</c:v>
                  </c:pt>
                </c:lvl>
                <c:lvl>
                  <c:pt idx="0">
                    <c:v>Público</c:v>
                  </c:pt>
                  <c:pt idx="3">
                    <c:v>Privado</c:v>
                  </c:pt>
                </c:lvl>
              </c:multiLvlStrCache>
            </c:multiLvlStrRef>
          </c:cat>
          <c:val>
            <c:numRef>
              <c:f>Hoja7!$L$2:$L$7</c:f>
              <c:numCache>
                <c:formatCode>#,##0</c:formatCode>
                <c:ptCount val="6"/>
                <c:pt idx="0">
                  <c:v>3050272</c:v>
                </c:pt>
                <c:pt idx="1">
                  <c:v>417107</c:v>
                </c:pt>
                <c:pt idx="3">
                  <c:v>856800</c:v>
                </c:pt>
                <c:pt idx="4">
                  <c:v>207848</c:v>
                </c:pt>
              </c:numCache>
            </c:numRef>
          </c:val>
          <c:extLst xmlns:c16r2="http://schemas.microsoft.com/office/drawing/2015/06/chart">
            <c:ext xmlns:c16="http://schemas.microsoft.com/office/drawing/2014/chart" uri="{C3380CC4-5D6E-409C-BE32-E72D297353CC}">
              <c16:uniqueId val="{00000001-BA59-4E42-A06E-A5360F80E64F}"/>
            </c:ext>
          </c:extLst>
        </c:ser>
        <c:dLbls>
          <c:showLegendKey val="0"/>
          <c:showVal val="0"/>
          <c:showCatName val="0"/>
          <c:showSerName val="0"/>
          <c:showPercent val="0"/>
          <c:showBubbleSize val="0"/>
        </c:dLbls>
        <c:gapWidth val="150"/>
        <c:axId val="249799040"/>
        <c:axId val="249800576"/>
      </c:barChart>
      <c:catAx>
        <c:axId val="2497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49800576"/>
        <c:crosses val="autoZero"/>
        <c:auto val="1"/>
        <c:lblAlgn val="ctr"/>
        <c:lblOffset val="100"/>
        <c:noMultiLvlLbl val="0"/>
      </c:catAx>
      <c:valAx>
        <c:axId val="249800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EC">
                    <a:latin typeface="Times New Roman" panose="02020603050405020304" pitchFamily="18" charset="0"/>
                    <a:cs typeface="Times New Roman" panose="02020603050405020304" pitchFamily="18" charset="0"/>
                  </a:rPr>
                  <a:t>Número</a:t>
                </a:r>
                <a:r>
                  <a:rPr lang="es-EC" baseline="0">
                    <a:latin typeface="Times New Roman" panose="02020603050405020304" pitchFamily="18" charset="0"/>
                    <a:cs typeface="Times New Roman" panose="02020603050405020304" pitchFamily="18" charset="0"/>
                  </a:rPr>
                  <a:t> de desplazamientos</a:t>
                </a:r>
                <a:endParaRPr lang="es-EC">
                  <a:latin typeface="Times New Roman" panose="02020603050405020304" pitchFamily="18" charset="0"/>
                  <a:cs typeface="Times New Roman" panose="02020603050405020304" pitchFamily="18" charset="0"/>
                </a:endParaRP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249799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C"/>
          </a:p>
        </c:tx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Usuarios registrados en el Sistema BiciQuito</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13309284776902888"/>
                  <c:y val="-0.20900298920968213"/>
                </c:manualLayout>
              </c:layout>
              <c:tx>
                <c:rich>
                  <a:bodyPr/>
                  <a:lstStyle/>
                  <a:p>
                    <a:r>
                      <a:rPr lang="en-US"/>
                      <a:t>75,20%</a:t>
                    </a:r>
                  </a:p>
                </c:rich>
              </c:tx>
              <c:showLegendKey val="0"/>
              <c:showVal val="0"/>
              <c:showCatName val="0"/>
              <c:showSerName val="0"/>
              <c:showPercent val="1"/>
              <c:showBubbleSize val="0"/>
            </c:dLbl>
            <c:dLbl>
              <c:idx val="1"/>
              <c:tx>
                <c:rich>
                  <a:bodyPr/>
                  <a:lstStyle/>
                  <a:p>
                    <a:r>
                      <a:rPr lang="en-US"/>
                      <a:t>0,14%</a:t>
                    </a:r>
                  </a:p>
                </c:rich>
              </c:tx>
              <c:showLegendKey val="0"/>
              <c:showVal val="0"/>
              <c:showCatName val="0"/>
              <c:showSerName val="0"/>
              <c:showPercent val="1"/>
              <c:showBubbleSize val="0"/>
            </c:dLbl>
            <c:dLbl>
              <c:idx val="2"/>
              <c:tx>
                <c:rich>
                  <a:bodyPr/>
                  <a:lstStyle/>
                  <a:p>
                    <a:r>
                      <a:rPr lang="en-US"/>
                      <a:t>24,41%</a:t>
                    </a:r>
                  </a:p>
                </c:rich>
              </c:tx>
              <c:showLegendKey val="0"/>
              <c:showVal val="0"/>
              <c:showCatName val="0"/>
              <c:showSerName val="0"/>
              <c:showPercent val="1"/>
              <c:showBubbleSize val="0"/>
            </c:dLbl>
            <c:dLbl>
              <c:idx val="3"/>
              <c:tx>
                <c:rich>
                  <a:bodyPr/>
                  <a:lstStyle/>
                  <a:p>
                    <a:r>
                      <a:rPr lang="en-US"/>
                      <a:t>0,23%</a:t>
                    </a:r>
                  </a:p>
                </c:rich>
              </c:tx>
              <c:showLegendKey val="0"/>
              <c:showVal val="0"/>
              <c:showCatName val="0"/>
              <c:showSerName val="0"/>
              <c:showPercent val="1"/>
              <c:showBubbleSize val="0"/>
            </c:dLbl>
            <c:showLegendKey val="0"/>
            <c:showVal val="0"/>
            <c:showCatName val="0"/>
            <c:showSerName val="0"/>
            <c:showPercent val="1"/>
            <c:showBubbleSize val="0"/>
            <c:showLeaderLines val="1"/>
          </c:dLbls>
          <c:cat>
            <c:multiLvlStrRef>
              <c:f>Hoja10!$B$1:$E$2</c:f>
              <c:multiLvlStrCache>
                <c:ptCount val="4"/>
                <c:lvl>
                  <c:pt idx="0">
                    <c:v>activo </c:v>
                  </c:pt>
                  <c:pt idx="1">
                    <c:v>inactivo</c:v>
                  </c:pt>
                  <c:pt idx="2">
                    <c:v>activo </c:v>
                  </c:pt>
                  <c:pt idx="3">
                    <c:v>inactivo</c:v>
                  </c:pt>
                </c:lvl>
                <c:lvl>
                  <c:pt idx="0">
                    <c:v>Masculino</c:v>
                  </c:pt>
                  <c:pt idx="1">
                    <c:v>Masculino</c:v>
                  </c:pt>
                  <c:pt idx="2">
                    <c:v>Femenino</c:v>
                  </c:pt>
                  <c:pt idx="3">
                    <c:v>Femenino</c:v>
                  </c:pt>
                </c:lvl>
              </c:multiLvlStrCache>
            </c:multiLvlStrRef>
          </c:cat>
          <c:val>
            <c:numRef>
              <c:f>Hoja10!$B$3:$E$3</c:f>
              <c:numCache>
                <c:formatCode>General</c:formatCode>
                <c:ptCount val="4"/>
                <c:pt idx="0">
                  <c:v>7114</c:v>
                </c:pt>
                <c:pt idx="1">
                  <c:v>22</c:v>
                </c:pt>
                <c:pt idx="2">
                  <c:v>2309</c:v>
                </c:pt>
                <c:pt idx="3">
                  <c:v>14</c:v>
                </c:pt>
              </c:numCache>
            </c:numRef>
          </c:val>
        </c:ser>
        <c:ser>
          <c:idx val="1"/>
          <c:order val="1"/>
          <c:dLbls>
            <c:showLegendKey val="0"/>
            <c:showVal val="0"/>
            <c:showCatName val="0"/>
            <c:showSerName val="0"/>
            <c:showPercent val="1"/>
            <c:showBubbleSize val="0"/>
            <c:showLeaderLines val="1"/>
          </c:dLbls>
          <c:cat>
            <c:multiLvlStrRef>
              <c:f>Hoja10!$B$1:$E$2</c:f>
              <c:multiLvlStrCache>
                <c:ptCount val="4"/>
                <c:lvl>
                  <c:pt idx="0">
                    <c:v>activo </c:v>
                  </c:pt>
                  <c:pt idx="1">
                    <c:v>inactivo</c:v>
                  </c:pt>
                  <c:pt idx="2">
                    <c:v>activo </c:v>
                  </c:pt>
                  <c:pt idx="3">
                    <c:v>inactivo</c:v>
                  </c:pt>
                </c:lvl>
                <c:lvl>
                  <c:pt idx="0">
                    <c:v>Masculino</c:v>
                  </c:pt>
                  <c:pt idx="1">
                    <c:v>Masculino</c:v>
                  </c:pt>
                  <c:pt idx="2">
                    <c:v>Femenino</c:v>
                  </c:pt>
                  <c:pt idx="3">
                    <c:v>Femenino</c:v>
                  </c:pt>
                </c:lvl>
              </c:multiLvlStrCache>
            </c:multiLvlStrRef>
          </c:cat>
          <c:val>
            <c:numRef>
              <c:f>Hoja10!$B$4:$E$4</c:f>
              <c:numCache>
                <c:formatCode>0.00000%</c:formatCode>
                <c:ptCount val="4"/>
                <c:pt idx="0">
                  <c:v>0.75208795855798716</c:v>
                </c:pt>
                <c:pt idx="1">
                  <c:v>2.3258272544666456E-3</c:v>
                </c:pt>
                <c:pt idx="2">
                  <c:v>0.24410614229834021</c:v>
                </c:pt>
                <c:pt idx="3">
                  <c:v>1.4800718892060472E-3</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¿Qué</a:t>
            </a:r>
            <a:r>
              <a:rPr lang="es-EC" baseline="0"/>
              <a:t> se puede mejorar?</a:t>
            </a:r>
            <a:endParaRPr lang="es-EC"/>
          </a:p>
        </c:rich>
      </c:tx>
      <c:overlay val="0"/>
      <c:spPr>
        <a:noFill/>
        <a:ln>
          <a:noFill/>
        </a:ln>
        <a:effectLst/>
      </c:spPr>
    </c:title>
    <c:autoTitleDeleted val="0"/>
    <c:plotArea>
      <c:layout/>
      <c:barChart>
        <c:barDir val="bar"/>
        <c:grouping val="clustered"/>
        <c:varyColors val="0"/>
        <c:ser>
          <c:idx val="0"/>
          <c:order val="0"/>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041-4375-B1DC-426EB12DAA8B}"/>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041-4375-B1DC-426EB12DAA8B}"/>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041-4375-B1DC-426EB12DAA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Tabulaciones!$AF$105:$AF$109</c:f>
              <c:strCache>
                <c:ptCount val="5"/>
                <c:pt idx="0">
                  <c:v>Atención</c:v>
                </c:pt>
                <c:pt idx="1">
                  <c:v>Mantenimiento</c:v>
                </c:pt>
                <c:pt idx="2">
                  <c:v>Seguridad</c:v>
                </c:pt>
                <c:pt idx="3">
                  <c:v>Concientización</c:v>
                </c:pt>
                <c:pt idx="4">
                  <c:v>Otros</c:v>
                </c:pt>
              </c:strCache>
            </c:strRef>
          </c:cat>
          <c:val>
            <c:numRef>
              <c:f>Tabulaciones!$AG$105:$AG$109</c:f>
              <c:numCache>
                <c:formatCode>General</c:formatCode>
                <c:ptCount val="5"/>
                <c:pt idx="0">
                  <c:v>10</c:v>
                </c:pt>
                <c:pt idx="1">
                  <c:v>31</c:v>
                </c:pt>
                <c:pt idx="2">
                  <c:v>22</c:v>
                </c:pt>
                <c:pt idx="3">
                  <c:v>21</c:v>
                </c:pt>
                <c:pt idx="4">
                  <c:v>12</c:v>
                </c:pt>
              </c:numCache>
            </c:numRef>
          </c:val>
          <c:extLst xmlns:c16r2="http://schemas.microsoft.com/office/drawing/2015/06/chart">
            <c:ext xmlns:c16="http://schemas.microsoft.com/office/drawing/2014/chart" uri="{C3380CC4-5D6E-409C-BE32-E72D297353CC}">
              <c16:uniqueId val="{00000006-E041-4375-B1DC-426EB12DAA8B}"/>
            </c:ext>
          </c:extLst>
        </c:ser>
        <c:dLbls>
          <c:showLegendKey val="0"/>
          <c:showVal val="0"/>
          <c:showCatName val="0"/>
          <c:showSerName val="0"/>
          <c:showPercent val="0"/>
          <c:showBubbleSize val="0"/>
        </c:dLbls>
        <c:gapWidth val="100"/>
        <c:axId val="249932416"/>
        <c:axId val="249938304"/>
      </c:barChart>
      <c:catAx>
        <c:axId val="249932416"/>
        <c:scaling>
          <c:orientation val="minMax"/>
        </c:scaling>
        <c:delete val="0"/>
        <c:axPos val="l"/>
        <c:majorTickMark val="out"/>
        <c:minorTickMark val="none"/>
        <c:tickLblPos val="nextTo"/>
        <c:crossAx val="249938304"/>
        <c:crosses val="autoZero"/>
        <c:auto val="1"/>
        <c:lblAlgn val="ctr"/>
        <c:lblOffset val="100"/>
        <c:noMultiLvlLbl val="0"/>
      </c:catAx>
      <c:valAx>
        <c:axId val="249938304"/>
        <c:scaling>
          <c:orientation val="minMax"/>
        </c:scaling>
        <c:delete val="0"/>
        <c:axPos val="b"/>
        <c:majorGridlines/>
        <c:numFmt formatCode="General" sourceLinked="1"/>
        <c:majorTickMark val="out"/>
        <c:minorTickMark val="none"/>
        <c:tickLblPos val="nextTo"/>
        <c:crossAx val="249932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¿Qué</a:t>
            </a:r>
            <a:r>
              <a:rPr lang="es-EC" baseline="0"/>
              <a:t> se puede implementar?</a:t>
            </a:r>
            <a:endParaRPr lang="es-EC"/>
          </a:p>
        </c:rich>
      </c:tx>
      <c:overlay val="0"/>
      <c:spPr>
        <a:noFill/>
        <a:ln>
          <a:noFill/>
        </a:ln>
        <a:effectLst/>
      </c:spPr>
    </c:title>
    <c:autoTitleDeleted val="0"/>
    <c:plotArea>
      <c:layout/>
      <c:barChart>
        <c:barDir val="col"/>
        <c:grouping val="clustered"/>
        <c:varyColors val="0"/>
        <c:ser>
          <c:idx val="0"/>
          <c:order val="0"/>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A7B-42E1-941F-AC9073FAE35E}"/>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A7B-42E1-941F-AC9073FAE35E}"/>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A7B-42E1-941F-AC9073FAE3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Tabulaciones!$AH$105:$AH$109</c:f>
              <c:strCache>
                <c:ptCount val="5"/>
                <c:pt idx="0">
                  <c:v>Nuevas rutas y estaciones</c:v>
                </c:pt>
                <c:pt idx="1">
                  <c:v>Nuevas bicicletas</c:v>
                </c:pt>
                <c:pt idx="2">
                  <c:v>Estado físico</c:v>
                </c:pt>
                <c:pt idx="3">
                  <c:v>Concientización</c:v>
                </c:pt>
                <c:pt idx="4">
                  <c:v>Otros</c:v>
                </c:pt>
              </c:strCache>
            </c:strRef>
          </c:cat>
          <c:val>
            <c:numRef>
              <c:f>Tabulaciones!$AI$105:$AI$109</c:f>
              <c:numCache>
                <c:formatCode>General</c:formatCode>
                <c:ptCount val="5"/>
                <c:pt idx="0">
                  <c:v>21</c:v>
                </c:pt>
                <c:pt idx="1">
                  <c:v>18</c:v>
                </c:pt>
                <c:pt idx="2">
                  <c:v>27</c:v>
                </c:pt>
                <c:pt idx="3">
                  <c:v>11</c:v>
                </c:pt>
                <c:pt idx="4">
                  <c:v>19</c:v>
                </c:pt>
              </c:numCache>
            </c:numRef>
          </c:val>
          <c:extLst xmlns:c16r2="http://schemas.microsoft.com/office/drawing/2015/06/chart">
            <c:ext xmlns:c16="http://schemas.microsoft.com/office/drawing/2014/chart" uri="{C3380CC4-5D6E-409C-BE32-E72D297353CC}">
              <c16:uniqueId val="{00000006-8A7B-42E1-941F-AC9073FAE35E}"/>
            </c:ext>
          </c:extLst>
        </c:ser>
        <c:dLbls>
          <c:showLegendKey val="0"/>
          <c:showVal val="0"/>
          <c:showCatName val="0"/>
          <c:showSerName val="0"/>
          <c:showPercent val="0"/>
          <c:showBubbleSize val="0"/>
        </c:dLbls>
        <c:gapWidth val="100"/>
        <c:axId val="250425344"/>
        <c:axId val="250426880"/>
      </c:barChart>
      <c:catAx>
        <c:axId val="250425344"/>
        <c:scaling>
          <c:orientation val="minMax"/>
        </c:scaling>
        <c:delete val="0"/>
        <c:axPos val="b"/>
        <c:majorTickMark val="out"/>
        <c:minorTickMark val="none"/>
        <c:tickLblPos val="nextTo"/>
        <c:crossAx val="250426880"/>
        <c:crosses val="autoZero"/>
        <c:auto val="1"/>
        <c:lblAlgn val="ctr"/>
        <c:lblOffset val="100"/>
        <c:noMultiLvlLbl val="0"/>
      </c:catAx>
      <c:valAx>
        <c:axId val="250426880"/>
        <c:scaling>
          <c:orientation val="minMax"/>
        </c:scaling>
        <c:delete val="0"/>
        <c:axPos val="l"/>
        <c:majorGridlines/>
        <c:numFmt formatCode="General" sourceLinked="1"/>
        <c:majorTickMark val="out"/>
        <c:minorTickMark val="none"/>
        <c:tickLblPos val="nextTo"/>
        <c:crossAx val="2504253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¿Qué se debe eliminar?</a:t>
            </a:r>
          </a:p>
        </c:rich>
      </c:tx>
      <c:overlay val="0"/>
      <c:spPr>
        <a:noFill/>
        <a:ln>
          <a:noFill/>
        </a:ln>
        <a:effectLst/>
      </c:spPr>
    </c:title>
    <c:autoTitleDeleted val="0"/>
    <c:view3D>
      <c:rotX val="15"/>
      <c:rotY val="20"/>
      <c:rAngAx val="0"/>
      <c:perspective val="30"/>
    </c:view3D>
    <c:floor>
      <c:thickness val="0"/>
    </c:floor>
    <c:sideWall>
      <c:thickness val="0"/>
      <c:spPr>
        <a:noFill/>
        <a:ln>
          <a:noFill/>
        </a:ln>
        <a:effectLst/>
      </c:spPr>
    </c:sideWall>
    <c:backWall>
      <c:thickness val="0"/>
      <c:spPr>
        <a:noFill/>
        <a:ln>
          <a:noFill/>
        </a:ln>
        <a:effectLst/>
      </c:spPr>
    </c:backWall>
    <c:plotArea>
      <c:layout/>
      <c:bar3DChart>
        <c:barDir val="col"/>
        <c:grouping val="clustered"/>
        <c:varyColors val="0"/>
        <c:ser>
          <c:idx val="0"/>
          <c:order val="0"/>
          <c:invertIfNegative val="0"/>
          <c:dPt>
            <c:idx val="0"/>
            <c:invertIfNegative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BC4-47A0-B23A-EA7F52A18003}"/>
              </c:ext>
            </c:extLst>
          </c:dPt>
          <c:dPt>
            <c:idx val="1"/>
            <c:invertIfNegative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BC4-47A0-B23A-EA7F52A18003}"/>
              </c:ext>
            </c:extLst>
          </c:dPt>
          <c:dPt>
            <c:idx val="2"/>
            <c:invertIfNegative val="0"/>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BC4-47A0-B23A-EA7F52A1800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Tabulaciones!$AJ$105:$AJ$109</c:f>
              <c:strCache>
                <c:ptCount val="5"/>
                <c:pt idx="0">
                  <c:v>Nada</c:v>
                </c:pt>
                <c:pt idx="1">
                  <c:v>tiempo de préstamo</c:v>
                </c:pt>
                <c:pt idx="2">
                  <c:v>bicicletas viejas</c:v>
                </c:pt>
                <c:pt idx="3">
                  <c:v>Otros</c:v>
                </c:pt>
                <c:pt idx="4">
                  <c:v>Vías compartidas</c:v>
                </c:pt>
              </c:strCache>
            </c:strRef>
          </c:cat>
          <c:val>
            <c:numRef>
              <c:f>Tabulaciones!$AK$105:$AK$109</c:f>
              <c:numCache>
                <c:formatCode>General</c:formatCode>
                <c:ptCount val="5"/>
                <c:pt idx="0">
                  <c:v>44</c:v>
                </c:pt>
                <c:pt idx="1">
                  <c:v>17</c:v>
                </c:pt>
                <c:pt idx="2">
                  <c:v>20</c:v>
                </c:pt>
                <c:pt idx="3">
                  <c:v>9</c:v>
                </c:pt>
                <c:pt idx="4">
                  <c:v>6</c:v>
                </c:pt>
              </c:numCache>
            </c:numRef>
          </c:val>
          <c:extLst xmlns:c16r2="http://schemas.microsoft.com/office/drawing/2015/06/chart">
            <c:ext xmlns:c16="http://schemas.microsoft.com/office/drawing/2014/chart" uri="{C3380CC4-5D6E-409C-BE32-E72D297353CC}">
              <c16:uniqueId val="{00000006-4BC4-47A0-B23A-EA7F52A18003}"/>
            </c:ext>
          </c:extLst>
        </c:ser>
        <c:dLbls>
          <c:showLegendKey val="0"/>
          <c:showVal val="0"/>
          <c:showCatName val="0"/>
          <c:showSerName val="0"/>
          <c:showPercent val="0"/>
          <c:showBubbleSize val="0"/>
        </c:dLbls>
        <c:gapWidth val="100"/>
        <c:shape val="box"/>
        <c:axId val="250349056"/>
        <c:axId val="250350592"/>
        <c:axId val="0"/>
      </c:bar3DChart>
      <c:catAx>
        <c:axId val="250349056"/>
        <c:scaling>
          <c:orientation val="minMax"/>
        </c:scaling>
        <c:delete val="0"/>
        <c:axPos val="b"/>
        <c:majorTickMark val="out"/>
        <c:minorTickMark val="none"/>
        <c:tickLblPos val="nextTo"/>
        <c:crossAx val="250350592"/>
        <c:crosses val="autoZero"/>
        <c:auto val="1"/>
        <c:lblAlgn val="ctr"/>
        <c:lblOffset val="100"/>
        <c:noMultiLvlLbl val="0"/>
      </c:catAx>
      <c:valAx>
        <c:axId val="250350592"/>
        <c:scaling>
          <c:orientation val="minMax"/>
        </c:scaling>
        <c:delete val="0"/>
        <c:axPos val="l"/>
        <c:majorGridlines/>
        <c:numFmt formatCode="General" sourceLinked="1"/>
        <c:majorTickMark val="out"/>
        <c:minorTickMark val="none"/>
        <c:tickLblPos val="nextTo"/>
        <c:crossAx val="250349056"/>
        <c:crosses val="autoZero"/>
        <c:crossBetween val="between"/>
      </c:valAx>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s-EC" sz="1600" dirty="0"/>
              <a:t>¿Cuál es el propósito de su viaje en</a:t>
            </a:r>
            <a:r>
              <a:rPr lang="es-EC" sz="1600" baseline="0" dirty="0"/>
              <a:t> BiciQuito?</a:t>
            </a:r>
            <a:endParaRPr lang="es-EC" sz="1600" dirty="0"/>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Tabulaciones!$E$102:$E$107</c:f>
              <c:strCache>
                <c:ptCount val="6"/>
                <c:pt idx="0">
                  <c:v>Trabajo</c:v>
                </c:pt>
                <c:pt idx="1">
                  <c:v>Educación</c:v>
                </c:pt>
                <c:pt idx="2">
                  <c:v>Recreación</c:v>
                </c:pt>
                <c:pt idx="3">
                  <c:v>Mandados/Negocios</c:v>
                </c:pt>
                <c:pt idx="4">
                  <c:v>Compras </c:v>
                </c:pt>
                <c:pt idx="5">
                  <c:v>Otros</c:v>
                </c:pt>
              </c:strCache>
            </c:strRef>
          </c:cat>
          <c:val>
            <c:numRef>
              <c:f>Tabulaciones!$F$102:$F$107</c:f>
              <c:numCache>
                <c:formatCode>General</c:formatCode>
                <c:ptCount val="6"/>
                <c:pt idx="0">
                  <c:v>49</c:v>
                </c:pt>
                <c:pt idx="1">
                  <c:v>32</c:v>
                </c:pt>
                <c:pt idx="2">
                  <c:v>5</c:v>
                </c:pt>
                <c:pt idx="3">
                  <c:v>8</c:v>
                </c:pt>
                <c:pt idx="4">
                  <c:v>0</c:v>
                </c:pt>
                <c:pt idx="5">
                  <c:v>2</c:v>
                </c:pt>
              </c:numCache>
            </c:numRef>
          </c:val>
        </c:ser>
        <c:dLbls>
          <c:showLegendKey val="0"/>
          <c:showVal val="0"/>
          <c:showCatName val="0"/>
          <c:showSerName val="0"/>
          <c:showPercent val="0"/>
          <c:showBubbleSize val="0"/>
        </c:dLbls>
        <c:gapWidth val="95"/>
        <c:gapDepth val="95"/>
        <c:shape val="box"/>
        <c:axId val="250397056"/>
        <c:axId val="250398592"/>
        <c:axId val="0"/>
      </c:bar3DChart>
      <c:catAx>
        <c:axId val="250397056"/>
        <c:scaling>
          <c:orientation val="minMax"/>
        </c:scaling>
        <c:delete val="0"/>
        <c:axPos val="l"/>
        <c:majorTickMark val="none"/>
        <c:minorTickMark val="none"/>
        <c:tickLblPos val="nextTo"/>
        <c:crossAx val="250398592"/>
        <c:crosses val="autoZero"/>
        <c:auto val="1"/>
        <c:lblAlgn val="ctr"/>
        <c:lblOffset val="100"/>
        <c:noMultiLvlLbl val="0"/>
      </c:catAx>
      <c:valAx>
        <c:axId val="250398592"/>
        <c:scaling>
          <c:orientation val="minMax"/>
        </c:scaling>
        <c:delete val="0"/>
        <c:axPos val="b"/>
        <c:majorGridlines/>
        <c:numFmt formatCode="General" sourceLinked="1"/>
        <c:majorTickMark val="none"/>
        <c:minorTickMark val="none"/>
        <c:tickLblPos val="nextTo"/>
        <c:crossAx val="2503970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s-EC" sz="1600" dirty="0"/>
              <a:t>¿Qué</a:t>
            </a:r>
            <a:r>
              <a:rPr lang="es-EC" sz="1600" baseline="0" dirty="0"/>
              <a:t> medio de transporte usaría si no existiera BiciQuito?</a:t>
            </a:r>
            <a:endParaRPr lang="es-EC" sz="1600" dirty="0"/>
          </a:p>
        </c:rich>
      </c:tx>
      <c:layout>
        <c:manualLayout>
          <c:xMode val="edge"/>
          <c:yMode val="edge"/>
          <c:x val="0.12820023965591124"/>
          <c:y val="3.0125620962750178E-3"/>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Tabulaciones!$M$102:$M$109</c:f>
              <c:strCache>
                <c:ptCount val="8"/>
                <c:pt idx="0">
                  <c:v>Trolebús/Metrobús/Ecovía</c:v>
                </c:pt>
                <c:pt idx="1">
                  <c:v>Convencional/Alimentador</c:v>
                </c:pt>
                <c:pt idx="2">
                  <c:v>Taxi</c:v>
                </c:pt>
                <c:pt idx="3">
                  <c:v>Auto privado</c:v>
                </c:pt>
                <c:pt idx="4">
                  <c:v>Motocicleta</c:v>
                </c:pt>
                <c:pt idx="5">
                  <c:v>A pie</c:v>
                </c:pt>
                <c:pt idx="6">
                  <c:v>No realiza recorrido</c:v>
                </c:pt>
                <c:pt idx="7">
                  <c:v>Otro</c:v>
                </c:pt>
              </c:strCache>
            </c:strRef>
          </c:cat>
          <c:val>
            <c:numRef>
              <c:f>Tabulaciones!$N$102:$N$109</c:f>
              <c:numCache>
                <c:formatCode>General</c:formatCode>
                <c:ptCount val="8"/>
              </c:numCache>
            </c:numRef>
          </c:val>
        </c:ser>
        <c:ser>
          <c:idx val="1"/>
          <c:order val="1"/>
          <c:invertIfNegative val="0"/>
          <c:cat>
            <c:strRef>
              <c:f>Tabulaciones!$M$102:$M$109</c:f>
              <c:strCache>
                <c:ptCount val="8"/>
                <c:pt idx="0">
                  <c:v>Trolebús/Metrobús/Ecovía</c:v>
                </c:pt>
                <c:pt idx="1">
                  <c:v>Convencional/Alimentador</c:v>
                </c:pt>
                <c:pt idx="2">
                  <c:v>Taxi</c:v>
                </c:pt>
                <c:pt idx="3">
                  <c:v>Auto privado</c:v>
                </c:pt>
                <c:pt idx="4">
                  <c:v>Motocicleta</c:v>
                </c:pt>
                <c:pt idx="5">
                  <c:v>A pie</c:v>
                </c:pt>
                <c:pt idx="6">
                  <c:v>No realiza recorrido</c:v>
                </c:pt>
                <c:pt idx="7">
                  <c:v>Otro</c:v>
                </c:pt>
              </c:strCache>
            </c:strRef>
          </c:cat>
          <c:val>
            <c:numRef>
              <c:f>Tabulaciones!$O$102:$O$109</c:f>
              <c:numCache>
                <c:formatCode>General</c:formatCode>
                <c:ptCount val="8"/>
              </c:numCache>
            </c:numRef>
          </c:val>
        </c:ser>
        <c:ser>
          <c:idx val="2"/>
          <c:order val="2"/>
          <c:invertIfNegative val="0"/>
          <c:cat>
            <c:strRef>
              <c:f>Tabulaciones!$M$102:$M$109</c:f>
              <c:strCache>
                <c:ptCount val="8"/>
                <c:pt idx="0">
                  <c:v>Trolebús/Metrobús/Ecovía</c:v>
                </c:pt>
                <c:pt idx="1">
                  <c:v>Convencional/Alimentador</c:v>
                </c:pt>
                <c:pt idx="2">
                  <c:v>Taxi</c:v>
                </c:pt>
                <c:pt idx="3">
                  <c:v>Auto privado</c:v>
                </c:pt>
                <c:pt idx="4">
                  <c:v>Motocicleta</c:v>
                </c:pt>
                <c:pt idx="5">
                  <c:v>A pie</c:v>
                </c:pt>
                <c:pt idx="6">
                  <c:v>No realiza recorrido</c:v>
                </c:pt>
                <c:pt idx="7">
                  <c:v>Otro</c:v>
                </c:pt>
              </c:strCache>
            </c:strRef>
          </c:cat>
          <c:val>
            <c:numRef>
              <c:f>Tabulaciones!$P$102:$P$109</c:f>
              <c:numCache>
                <c:formatCode>General</c:formatCode>
                <c:ptCount val="8"/>
                <c:pt idx="0">
                  <c:v>21</c:v>
                </c:pt>
                <c:pt idx="1">
                  <c:v>31</c:v>
                </c:pt>
                <c:pt idx="2">
                  <c:v>6</c:v>
                </c:pt>
                <c:pt idx="3">
                  <c:v>14</c:v>
                </c:pt>
                <c:pt idx="4">
                  <c:v>1</c:v>
                </c:pt>
                <c:pt idx="5">
                  <c:v>20</c:v>
                </c:pt>
                <c:pt idx="6">
                  <c:v>0</c:v>
                </c:pt>
                <c:pt idx="7">
                  <c:v>2</c:v>
                </c:pt>
              </c:numCache>
            </c:numRef>
          </c:val>
        </c:ser>
        <c:dLbls>
          <c:showLegendKey val="0"/>
          <c:showVal val="0"/>
          <c:showCatName val="0"/>
          <c:showSerName val="0"/>
          <c:showPercent val="0"/>
          <c:showBubbleSize val="0"/>
        </c:dLbls>
        <c:gapWidth val="150"/>
        <c:shape val="cylinder"/>
        <c:axId val="250102912"/>
        <c:axId val="250104448"/>
        <c:axId val="0"/>
      </c:bar3DChart>
      <c:catAx>
        <c:axId val="250102912"/>
        <c:scaling>
          <c:orientation val="minMax"/>
        </c:scaling>
        <c:delete val="0"/>
        <c:axPos val="l"/>
        <c:majorTickMark val="none"/>
        <c:minorTickMark val="none"/>
        <c:tickLblPos val="nextTo"/>
        <c:crossAx val="250104448"/>
        <c:crosses val="autoZero"/>
        <c:auto val="1"/>
        <c:lblAlgn val="ctr"/>
        <c:lblOffset val="100"/>
        <c:noMultiLvlLbl val="0"/>
      </c:catAx>
      <c:valAx>
        <c:axId val="250104448"/>
        <c:scaling>
          <c:orientation val="minMax"/>
        </c:scaling>
        <c:delete val="0"/>
        <c:axPos val="b"/>
        <c:majorGridlines/>
        <c:numFmt formatCode="General" sourceLinked="1"/>
        <c:majorTickMark val="none"/>
        <c:minorTickMark val="none"/>
        <c:tickLblPos val="nextTo"/>
        <c:crossAx val="25010291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6B7D1-4E36-45DB-B033-B330AC47AF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C3303732-FE7B-473F-B082-988BE2538915}">
      <dgm:prSet phldrT="[Texto]"/>
      <dgm:spPr/>
      <dgm:t>
        <a:bodyPr/>
        <a:lstStyle/>
        <a:p>
          <a:r>
            <a:rPr lang="es-EC" b="1" dirty="0" smtClean="0"/>
            <a:t>Objetivos específicos</a:t>
          </a:r>
          <a:endParaRPr lang="es-EC" b="1" dirty="0"/>
        </a:p>
      </dgm:t>
    </dgm:pt>
    <dgm:pt modelId="{39D722F2-7BD2-4DFE-8AD0-DE4E1DDF215B}" type="parTrans" cxnId="{54D45A0C-A6EE-4733-A76E-EFCB71910856}">
      <dgm:prSet/>
      <dgm:spPr/>
      <dgm:t>
        <a:bodyPr/>
        <a:lstStyle/>
        <a:p>
          <a:endParaRPr lang="es-EC"/>
        </a:p>
      </dgm:t>
    </dgm:pt>
    <dgm:pt modelId="{5AC5B462-7E11-494F-831D-F97DA543297F}" type="sibTrans" cxnId="{54D45A0C-A6EE-4733-A76E-EFCB71910856}">
      <dgm:prSet/>
      <dgm:spPr/>
      <dgm:t>
        <a:bodyPr/>
        <a:lstStyle/>
        <a:p>
          <a:endParaRPr lang="es-EC"/>
        </a:p>
      </dgm:t>
    </dgm:pt>
    <dgm:pt modelId="{B0EBDD2D-A14C-4325-AAE9-B974E87DDC55}">
      <dgm:prSet phldrT="[Texto]"/>
      <dgm:spPr/>
      <dgm:t>
        <a:bodyPr/>
        <a:lstStyle/>
        <a:p>
          <a:r>
            <a:rPr lang="es-EC" dirty="0" smtClean="0"/>
            <a:t>Examinar las estrategias de transporte para la mitigación del cambio climático, implementadas en los países desarrollados, cuyo objetivo es la reducción de las emisiones de dióxido de carbono CO2.</a:t>
          </a:r>
          <a:endParaRPr lang="es-EC" dirty="0"/>
        </a:p>
      </dgm:t>
    </dgm:pt>
    <dgm:pt modelId="{7BD32FA1-A4FD-4104-B87D-AED9D402E29C}" type="parTrans" cxnId="{DF590F47-2371-4CBB-AE9B-277194DDBC84}">
      <dgm:prSet/>
      <dgm:spPr/>
      <dgm:t>
        <a:bodyPr/>
        <a:lstStyle/>
        <a:p>
          <a:endParaRPr lang="es-EC"/>
        </a:p>
      </dgm:t>
    </dgm:pt>
    <dgm:pt modelId="{F2DBACED-9369-43DC-8460-AF4084F4CFB8}" type="sibTrans" cxnId="{DF590F47-2371-4CBB-AE9B-277194DDBC84}">
      <dgm:prSet/>
      <dgm:spPr/>
      <dgm:t>
        <a:bodyPr/>
        <a:lstStyle/>
        <a:p>
          <a:endParaRPr lang="es-EC"/>
        </a:p>
      </dgm:t>
    </dgm:pt>
    <dgm:pt modelId="{50E4B46E-E772-4046-9228-B130561C06EA}">
      <dgm:prSet phldrT="[Texto]"/>
      <dgm:spPr/>
      <dgm:t>
        <a:bodyPr/>
        <a:lstStyle/>
        <a:p>
          <a:r>
            <a:rPr lang="es-EC" dirty="0" smtClean="0"/>
            <a:t>Evaluar el actual sistema de transporte de las parroquias urbanas del Distrito Metropolitano de Quito, con sus consecuentes emisiones de dióxido de carbono.</a:t>
          </a:r>
          <a:endParaRPr lang="es-EC" dirty="0"/>
        </a:p>
      </dgm:t>
    </dgm:pt>
    <dgm:pt modelId="{E3C5CF6A-26FA-42C0-80BE-03CFC54B2C76}" type="parTrans" cxnId="{E6A33E22-EF0B-4C77-A404-98FC3C089D83}">
      <dgm:prSet/>
      <dgm:spPr/>
      <dgm:t>
        <a:bodyPr/>
        <a:lstStyle/>
        <a:p>
          <a:endParaRPr lang="es-EC"/>
        </a:p>
      </dgm:t>
    </dgm:pt>
    <dgm:pt modelId="{1D73E4A4-DB88-4415-ACE7-E895F0C82B5B}" type="sibTrans" cxnId="{E6A33E22-EF0B-4C77-A404-98FC3C089D83}">
      <dgm:prSet/>
      <dgm:spPr/>
      <dgm:t>
        <a:bodyPr/>
        <a:lstStyle/>
        <a:p>
          <a:endParaRPr lang="es-EC"/>
        </a:p>
      </dgm:t>
    </dgm:pt>
    <dgm:pt modelId="{1F4DF7AF-DE1B-4A72-A72B-2496FCA714B8}">
      <dgm:prSet phldrT="[Texto]"/>
      <dgm:spPr/>
      <dgm:t>
        <a:bodyPr/>
        <a:lstStyle/>
        <a:p>
          <a:r>
            <a:rPr lang="es-EC" dirty="0" smtClean="0"/>
            <a:t>Determinar modos de transporte sostenible viables a aplicarse en el Distrito Metropolitano de Quito para enfrentar el cambio climático.</a:t>
          </a:r>
          <a:endParaRPr lang="es-EC" dirty="0"/>
        </a:p>
      </dgm:t>
    </dgm:pt>
    <dgm:pt modelId="{08059514-A411-4FB5-A236-EECF12D7A2F9}" type="parTrans" cxnId="{64D506C2-C246-481A-8FBA-B9EAE9AFC426}">
      <dgm:prSet/>
      <dgm:spPr/>
      <dgm:t>
        <a:bodyPr/>
        <a:lstStyle/>
        <a:p>
          <a:endParaRPr lang="es-EC"/>
        </a:p>
      </dgm:t>
    </dgm:pt>
    <dgm:pt modelId="{5E29DCDD-3DFF-4282-92FE-01631C50AF9C}" type="sibTrans" cxnId="{64D506C2-C246-481A-8FBA-B9EAE9AFC426}">
      <dgm:prSet/>
      <dgm:spPr/>
      <dgm:t>
        <a:bodyPr/>
        <a:lstStyle/>
        <a:p>
          <a:endParaRPr lang="es-EC"/>
        </a:p>
      </dgm:t>
    </dgm:pt>
    <dgm:pt modelId="{83844737-BD87-4EE0-95EE-4D20E45B9E96}" type="pres">
      <dgm:prSet presAssocID="{07A6B7D1-4E36-45DB-B033-B330AC47AF46}" presName="vert0" presStyleCnt="0">
        <dgm:presLayoutVars>
          <dgm:dir/>
          <dgm:animOne val="branch"/>
          <dgm:animLvl val="lvl"/>
        </dgm:presLayoutVars>
      </dgm:prSet>
      <dgm:spPr/>
      <dgm:t>
        <a:bodyPr/>
        <a:lstStyle/>
        <a:p>
          <a:endParaRPr lang="es-EC"/>
        </a:p>
      </dgm:t>
    </dgm:pt>
    <dgm:pt modelId="{DAA8572D-AFD5-4999-97EA-E527A391B241}" type="pres">
      <dgm:prSet presAssocID="{C3303732-FE7B-473F-B082-988BE2538915}" presName="thickLine" presStyleLbl="alignNode1" presStyleIdx="0" presStyleCnt="1"/>
      <dgm:spPr/>
    </dgm:pt>
    <dgm:pt modelId="{9C2F9509-A075-4833-9B90-93EA62DC4D65}" type="pres">
      <dgm:prSet presAssocID="{C3303732-FE7B-473F-B082-988BE2538915}" presName="horz1" presStyleCnt="0"/>
      <dgm:spPr/>
    </dgm:pt>
    <dgm:pt modelId="{4CC70F11-9DB8-427D-9F74-D3A32B1C0CE5}" type="pres">
      <dgm:prSet presAssocID="{C3303732-FE7B-473F-B082-988BE2538915}" presName="tx1" presStyleLbl="revTx" presStyleIdx="0" presStyleCnt="4"/>
      <dgm:spPr/>
      <dgm:t>
        <a:bodyPr/>
        <a:lstStyle/>
        <a:p>
          <a:endParaRPr lang="es-EC"/>
        </a:p>
      </dgm:t>
    </dgm:pt>
    <dgm:pt modelId="{2AB52F34-B564-477E-AF21-57705B6B096F}" type="pres">
      <dgm:prSet presAssocID="{C3303732-FE7B-473F-B082-988BE2538915}" presName="vert1" presStyleCnt="0"/>
      <dgm:spPr/>
    </dgm:pt>
    <dgm:pt modelId="{BC694E0D-5D64-4DCE-9584-87823BDE2EA2}" type="pres">
      <dgm:prSet presAssocID="{B0EBDD2D-A14C-4325-AAE9-B974E87DDC55}" presName="vertSpace2a" presStyleCnt="0"/>
      <dgm:spPr/>
    </dgm:pt>
    <dgm:pt modelId="{020EA80A-97A1-48D5-9611-80B65DC1A7E0}" type="pres">
      <dgm:prSet presAssocID="{B0EBDD2D-A14C-4325-AAE9-B974E87DDC55}" presName="horz2" presStyleCnt="0"/>
      <dgm:spPr/>
    </dgm:pt>
    <dgm:pt modelId="{5AFBBFAB-E812-4BDE-B8C8-CBF93A2CA268}" type="pres">
      <dgm:prSet presAssocID="{B0EBDD2D-A14C-4325-AAE9-B974E87DDC55}" presName="horzSpace2" presStyleCnt="0"/>
      <dgm:spPr/>
    </dgm:pt>
    <dgm:pt modelId="{9707B425-BE9B-432A-8214-ECD7F53EE1ED}" type="pres">
      <dgm:prSet presAssocID="{B0EBDD2D-A14C-4325-AAE9-B974E87DDC55}" presName="tx2" presStyleLbl="revTx" presStyleIdx="1" presStyleCnt="4"/>
      <dgm:spPr/>
      <dgm:t>
        <a:bodyPr/>
        <a:lstStyle/>
        <a:p>
          <a:endParaRPr lang="es-EC"/>
        </a:p>
      </dgm:t>
    </dgm:pt>
    <dgm:pt modelId="{17F24A92-D775-4677-98BD-E8898D76CC00}" type="pres">
      <dgm:prSet presAssocID="{B0EBDD2D-A14C-4325-AAE9-B974E87DDC55}" presName="vert2" presStyleCnt="0"/>
      <dgm:spPr/>
    </dgm:pt>
    <dgm:pt modelId="{EFE28571-8687-45C9-A180-FD98F5D591A7}" type="pres">
      <dgm:prSet presAssocID="{B0EBDD2D-A14C-4325-AAE9-B974E87DDC55}" presName="thinLine2b" presStyleLbl="callout" presStyleIdx="0" presStyleCnt="3"/>
      <dgm:spPr/>
    </dgm:pt>
    <dgm:pt modelId="{E611EFE0-C0A9-4ED5-A381-454B2C50F1CE}" type="pres">
      <dgm:prSet presAssocID="{B0EBDD2D-A14C-4325-AAE9-B974E87DDC55}" presName="vertSpace2b" presStyleCnt="0"/>
      <dgm:spPr/>
    </dgm:pt>
    <dgm:pt modelId="{30AD3D1F-ADA8-4835-B4C7-010B8C528060}" type="pres">
      <dgm:prSet presAssocID="{50E4B46E-E772-4046-9228-B130561C06EA}" presName="horz2" presStyleCnt="0"/>
      <dgm:spPr/>
    </dgm:pt>
    <dgm:pt modelId="{0AF7B796-36C1-41AE-9696-C8E3FC0410F4}" type="pres">
      <dgm:prSet presAssocID="{50E4B46E-E772-4046-9228-B130561C06EA}" presName="horzSpace2" presStyleCnt="0"/>
      <dgm:spPr/>
    </dgm:pt>
    <dgm:pt modelId="{DB76B1B8-F7CD-4DDE-8005-24DF5556FCA1}" type="pres">
      <dgm:prSet presAssocID="{50E4B46E-E772-4046-9228-B130561C06EA}" presName="tx2" presStyleLbl="revTx" presStyleIdx="2" presStyleCnt="4"/>
      <dgm:spPr/>
      <dgm:t>
        <a:bodyPr/>
        <a:lstStyle/>
        <a:p>
          <a:endParaRPr lang="es-EC"/>
        </a:p>
      </dgm:t>
    </dgm:pt>
    <dgm:pt modelId="{BE22B1C6-99BB-42DE-B731-1511DF512F97}" type="pres">
      <dgm:prSet presAssocID="{50E4B46E-E772-4046-9228-B130561C06EA}" presName="vert2" presStyleCnt="0"/>
      <dgm:spPr/>
    </dgm:pt>
    <dgm:pt modelId="{53022183-FC8A-4C2D-9788-4815F0AAFB83}" type="pres">
      <dgm:prSet presAssocID="{50E4B46E-E772-4046-9228-B130561C06EA}" presName="thinLine2b" presStyleLbl="callout" presStyleIdx="1" presStyleCnt="3"/>
      <dgm:spPr/>
    </dgm:pt>
    <dgm:pt modelId="{AA39863A-C7CE-41BD-95FE-F813D0A6D1CD}" type="pres">
      <dgm:prSet presAssocID="{50E4B46E-E772-4046-9228-B130561C06EA}" presName="vertSpace2b" presStyleCnt="0"/>
      <dgm:spPr/>
    </dgm:pt>
    <dgm:pt modelId="{B3B1499A-D494-416C-B971-2D886F6094E2}" type="pres">
      <dgm:prSet presAssocID="{1F4DF7AF-DE1B-4A72-A72B-2496FCA714B8}" presName="horz2" presStyleCnt="0"/>
      <dgm:spPr/>
    </dgm:pt>
    <dgm:pt modelId="{D4EB33A6-3180-422A-B944-EFB238A98079}" type="pres">
      <dgm:prSet presAssocID="{1F4DF7AF-DE1B-4A72-A72B-2496FCA714B8}" presName="horzSpace2" presStyleCnt="0"/>
      <dgm:spPr/>
    </dgm:pt>
    <dgm:pt modelId="{4E5ACB4D-3E0F-4CFC-B7C0-A7B277E7BEF8}" type="pres">
      <dgm:prSet presAssocID="{1F4DF7AF-DE1B-4A72-A72B-2496FCA714B8}" presName="tx2" presStyleLbl="revTx" presStyleIdx="3" presStyleCnt="4"/>
      <dgm:spPr/>
      <dgm:t>
        <a:bodyPr/>
        <a:lstStyle/>
        <a:p>
          <a:endParaRPr lang="es-EC"/>
        </a:p>
      </dgm:t>
    </dgm:pt>
    <dgm:pt modelId="{880B640A-4CEA-4540-90EB-9064AD9FFDC9}" type="pres">
      <dgm:prSet presAssocID="{1F4DF7AF-DE1B-4A72-A72B-2496FCA714B8}" presName="vert2" presStyleCnt="0"/>
      <dgm:spPr/>
    </dgm:pt>
    <dgm:pt modelId="{E32291B4-3943-4D84-B74E-845CCC536DB0}" type="pres">
      <dgm:prSet presAssocID="{1F4DF7AF-DE1B-4A72-A72B-2496FCA714B8}" presName="thinLine2b" presStyleLbl="callout" presStyleIdx="2" presStyleCnt="3"/>
      <dgm:spPr/>
    </dgm:pt>
    <dgm:pt modelId="{AA4474F9-B842-4ACB-943A-717936ED38FC}" type="pres">
      <dgm:prSet presAssocID="{1F4DF7AF-DE1B-4A72-A72B-2496FCA714B8}" presName="vertSpace2b" presStyleCnt="0"/>
      <dgm:spPr/>
    </dgm:pt>
  </dgm:ptLst>
  <dgm:cxnLst>
    <dgm:cxn modelId="{8B171825-469A-4D76-8363-85535E550C47}" type="presOf" srcId="{C3303732-FE7B-473F-B082-988BE2538915}" destId="{4CC70F11-9DB8-427D-9F74-D3A32B1C0CE5}" srcOrd="0" destOrd="0" presId="urn:microsoft.com/office/officeart/2008/layout/LinedList"/>
    <dgm:cxn modelId="{54D45A0C-A6EE-4733-A76E-EFCB71910856}" srcId="{07A6B7D1-4E36-45DB-B033-B330AC47AF46}" destId="{C3303732-FE7B-473F-B082-988BE2538915}" srcOrd="0" destOrd="0" parTransId="{39D722F2-7BD2-4DFE-8AD0-DE4E1DDF215B}" sibTransId="{5AC5B462-7E11-494F-831D-F97DA543297F}"/>
    <dgm:cxn modelId="{E6A33E22-EF0B-4C77-A404-98FC3C089D83}" srcId="{C3303732-FE7B-473F-B082-988BE2538915}" destId="{50E4B46E-E772-4046-9228-B130561C06EA}" srcOrd="1" destOrd="0" parTransId="{E3C5CF6A-26FA-42C0-80BE-03CFC54B2C76}" sibTransId="{1D73E4A4-DB88-4415-ACE7-E895F0C82B5B}"/>
    <dgm:cxn modelId="{4299F0C7-7DAB-4828-B1B3-D9CC673AEC0F}" type="presOf" srcId="{07A6B7D1-4E36-45DB-B033-B330AC47AF46}" destId="{83844737-BD87-4EE0-95EE-4D20E45B9E96}" srcOrd="0" destOrd="0" presId="urn:microsoft.com/office/officeart/2008/layout/LinedList"/>
    <dgm:cxn modelId="{64D506C2-C246-481A-8FBA-B9EAE9AFC426}" srcId="{C3303732-FE7B-473F-B082-988BE2538915}" destId="{1F4DF7AF-DE1B-4A72-A72B-2496FCA714B8}" srcOrd="2" destOrd="0" parTransId="{08059514-A411-4FB5-A236-EECF12D7A2F9}" sibTransId="{5E29DCDD-3DFF-4282-92FE-01631C50AF9C}"/>
    <dgm:cxn modelId="{7871672F-123F-4845-9EF9-EC2209EF391F}" type="presOf" srcId="{B0EBDD2D-A14C-4325-AAE9-B974E87DDC55}" destId="{9707B425-BE9B-432A-8214-ECD7F53EE1ED}" srcOrd="0" destOrd="0" presId="urn:microsoft.com/office/officeart/2008/layout/LinedList"/>
    <dgm:cxn modelId="{EB07DE03-3C97-41B8-B9B5-D7C52C063827}" type="presOf" srcId="{1F4DF7AF-DE1B-4A72-A72B-2496FCA714B8}" destId="{4E5ACB4D-3E0F-4CFC-B7C0-A7B277E7BEF8}" srcOrd="0" destOrd="0" presId="urn:microsoft.com/office/officeart/2008/layout/LinedList"/>
    <dgm:cxn modelId="{DF590F47-2371-4CBB-AE9B-277194DDBC84}" srcId="{C3303732-FE7B-473F-B082-988BE2538915}" destId="{B0EBDD2D-A14C-4325-AAE9-B974E87DDC55}" srcOrd="0" destOrd="0" parTransId="{7BD32FA1-A4FD-4104-B87D-AED9D402E29C}" sibTransId="{F2DBACED-9369-43DC-8460-AF4084F4CFB8}"/>
    <dgm:cxn modelId="{81D6D881-6200-460C-89E9-4157D5564F1A}" type="presOf" srcId="{50E4B46E-E772-4046-9228-B130561C06EA}" destId="{DB76B1B8-F7CD-4DDE-8005-24DF5556FCA1}" srcOrd="0" destOrd="0" presId="urn:microsoft.com/office/officeart/2008/layout/LinedList"/>
    <dgm:cxn modelId="{F3C57494-D0F6-4B7E-B747-2821C2DC9AD6}" type="presParOf" srcId="{83844737-BD87-4EE0-95EE-4D20E45B9E96}" destId="{DAA8572D-AFD5-4999-97EA-E527A391B241}" srcOrd="0" destOrd="0" presId="urn:microsoft.com/office/officeart/2008/layout/LinedList"/>
    <dgm:cxn modelId="{FDC545B5-F49B-4FD7-A2D9-4ECA2294535B}" type="presParOf" srcId="{83844737-BD87-4EE0-95EE-4D20E45B9E96}" destId="{9C2F9509-A075-4833-9B90-93EA62DC4D65}" srcOrd="1" destOrd="0" presId="urn:microsoft.com/office/officeart/2008/layout/LinedList"/>
    <dgm:cxn modelId="{9FF28AA1-2978-4E77-91D6-922F71ABD3F0}" type="presParOf" srcId="{9C2F9509-A075-4833-9B90-93EA62DC4D65}" destId="{4CC70F11-9DB8-427D-9F74-D3A32B1C0CE5}" srcOrd="0" destOrd="0" presId="urn:microsoft.com/office/officeart/2008/layout/LinedList"/>
    <dgm:cxn modelId="{96882079-452D-4489-A783-45BDE02A3426}" type="presParOf" srcId="{9C2F9509-A075-4833-9B90-93EA62DC4D65}" destId="{2AB52F34-B564-477E-AF21-57705B6B096F}" srcOrd="1" destOrd="0" presId="urn:microsoft.com/office/officeart/2008/layout/LinedList"/>
    <dgm:cxn modelId="{F016063C-A737-4F8F-AC60-18DEF7074D4D}" type="presParOf" srcId="{2AB52F34-B564-477E-AF21-57705B6B096F}" destId="{BC694E0D-5D64-4DCE-9584-87823BDE2EA2}" srcOrd="0" destOrd="0" presId="urn:microsoft.com/office/officeart/2008/layout/LinedList"/>
    <dgm:cxn modelId="{F5EE2DAD-4BE3-40E2-A012-B7453A2D5D79}" type="presParOf" srcId="{2AB52F34-B564-477E-AF21-57705B6B096F}" destId="{020EA80A-97A1-48D5-9611-80B65DC1A7E0}" srcOrd="1" destOrd="0" presId="urn:microsoft.com/office/officeart/2008/layout/LinedList"/>
    <dgm:cxn modelId="{D2F5AB4C-6B81-4763-8DC1-FD3C63EC6460}" type="presParOf" srcId="{020EA80A-97A1-48D5-9611-80B65DC1A7E0}" destId="{5AFBBFAB-E812-4BDE-B8C8-CBF93A2CA268}" srcOrd="0" destOrd="0" presId="urn:microsoft.com/office/officeart/2008/layout/LinedList"/>
    <dgm:cxn modelId="{5047B23B-783B-4D97-952F-A013F7CCADDB}" type="presParOf" srcId="{020EA80A-97A1-48D5-9611-80B65DC1A7E0}" destId="{9707B425-BE9B-432A-8214-ECD7F53EE1ED}" srcOrd="1" destOrd="0" presId="urn:microsoft.com/office/officeart/2008/layout/LinedList"/>
    <dgm:cxn modelId="{B980837C-A137-4D8B-B665-5EC474CFF745}" type="presParOf" srcId="{020EA80A-97A1-48D5-9611-80B65DC1A7E0}" destId="{17F24A92-D775-4677-98BD-E8898D76CC00}" srcOrd="2" destOrd="0" presId="urn:microsoft.com/office/officeart/2008/layout/LinedList"/>
    <dgm:cxn modelId="{3C08160E-46DC-4828-AC16-C2D80AA58344}" type="presParOf" srcId="{2AB52F34-B564-477E-AF21-57705B6B096F}" destId="{EFE28571-8687-45C9-A180-FD98F5D591A7}" srcOrd="2" destOrd="0" presId="urn:microsoft.com/office/officeart/2008/layout/LinedList"/>
    <dgm:cxn modelId="{91FC94C4-53BD-42F5-B9FF-E699C5061FCB}" type="presParOf" srcId="{2AB52F34-B564-477E-AF21-57705B6B096F}" destId="{E611EFE0-C0A9-4ED5-A381-454B2C50F1CE}" srcOrd="3" destOrd="0" presId="urn:microsoft.com/office/officeart/2008/layout/LinedList"/>
    <dgm:cxn modelId="{841A488F-C82E-49F2-922B-4350D57A3A07}" type="presParOf" srcId="{2AB52F34-B564-477E-AF21-57705B6B096F}" destId="{30AD3D1F-ADA8-4835-B4C7-010B8C528060}" srcOrd="4" destOrd="0" presId="urn:microsoft.com/office/officeart/2008/layout/LinedList"/>
    <dgm:cxn modelId="{B5FB3117-9913-4F25-8171-B311B3DFB474}" type="presParOf" srcId="{30AD3D1F-ADA8-4835-B4C7-010B8C528060}" destId="{0AF7B796-36C1-41AE-9696-C8E3FC0410F4}" srcOrd="0" destOrd="0" presId="urn:microsoft.com/office/officeart/2008/layout/LinedList"/>
    <dgm:cxn modelId="{E263DCC9-0130-4369-B11D-98E19984E9D9}" type="presParOf" srcId="{30AD3D1F-ADA8-4835-B4C7-010B8C528060}" destId="{DB76B1B8-F7CD-4DDE-8005-24DF5556FCA1}" srcOrd="1" destOrd="0" presId="urn:microsoft.com/office/officeart/2008/layout/LinedList"/>
    <dgm:cxn modelId="{C3DE4247-85B8-4F4A-8908-649C929627D8}" type="presParOf" srcId="{30AD3D1F-ADA8-4835-B4C7-010B8C528060}" destId="{BE22B1C6-99BB-42DE-B731-1511DF512F97}" srcOrd="2" destOrd="0" presId="urn:microsoft.com/office/officeart/2008/layout/LinedList"/>
    <dgm:cxn modelId="{A6F3CA53-3F43-485F-8DE7-139EFFB7AFF2}" type="presParOf" srcId="{2AB52F34-B564-477E-AF21-57705B6B096F}" destId="{53022183-FC8A-4C2D-9788-4815F0AAFB83}" srcOrd="5" destOrd="0" presId="urn:microsoft.com/office/officeart/2008/layout/LinedList"/>
    <dgm:cxn modelId="{CE15BDB0-2EDB-4A25-9C6D-B700869B65CA}" type="presParOf" srcId="{2AB52F34-B564-477E-AF21-57705B6B096F}" destId="{AA39863A-C7CE-41BD-95FE-F813D0A6D1CD}" srcOrd="6" destOrd="0" presId="urn:microsoft.com/office/officeart/2008/layout/LinedList"/>
    <dgm:cxn modelId="{6417A552-279E-4B4E-865A-DA2AA32787B9}" type="presParOf" srcId="{2AB52F34-B564-477E-AF21-57705B6B096F}" destId="{B3B1499A-D494-416C-B971-2D886F6094E2}" srcOrd="7" destOrd="0" presId="urn:microsoft.com/office/officeart/2008/layout/LinedList"/>
    <dgm:cxn modelId="{263A3D84-DE88-4E13-B824-A2C8CEFC0BD3}" type="presParOf" srcId="{B3B1499A-D494-416C-B971-2D886F6094E2}" destId="{D4EB33A6-3180-422A-B944-EFB238A98079}" srcOrd="0" destOrd="0" presId="urn:microsoft.com/office/officeart/2008/layout/LinedList"/>
    <dgm:cxn modelId="{A462B1F4-C04C-4346-839E-5DA803FB5E88}" type="presParOf" srcId="{B3B1499A-D494-416C-B971-2D886F6094E2}" destId="{4E5ACB4D-3E0F-4CFC-B7C0-A7B277E7BEF8}" srcOrd="1" destOrd="0" presId="urn:microsoft.com/office/officeart/2008/layout/LinedList"/>
    <dgm:cxn modelId="{950365D6-57D7-4842-8A8B-FC38426C0921}" type="presParOf" srcId="{B3B1499A-D494-416C-B971-2D886F6094E2}" destId="{880B640A-4CEA-4540-90EB-9064AD9FFDC9}" srcOrd="2" destOrd="0" presId="urn:microsoft.com/office/officeart/2008/layout/LinedList"/>
    <dgm:cxn modelId="{50F22D78-F223-46E0-A26D-AB87944EED25}" type="presParOf" srcId="{2AB52F34-B564-477E-AF21-57705B6B096F}" destId="{E32291B4-3943-4D84-B74E-845CCC536DB0}" srcOrd="8" destOrd="0" presId="urn:microsoft.com/office/officeart/2008/layout/LinedList"/>
    <dgm:cxn modelId="{E0ACF585-7D74-434D-BC58-43FE49E2AF98}" type="presParOf" srcId="{2AB52F34-B564-477E-AF21-57705B6B096F}" destId="{AA4474F9-B842-4ACB-943A-717936ED38F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80E677-1A37-4351-A1B5-C69E4EBEEA8D}" type="doc">
      <dgm:prSet loTypeId="urn:microsoft.com/office/officeart/2005/8/layout/hProcess9" loCatId="process" qsTypeId="urn:microsoft.com/office/officeart/2005/8/quickstyle/simple1" qsCatId="simple" csTypeId="urn:microsoft.com/office/officeart/2005/8/colors/accent3_4" csCatId="accent3" phldr="1"/>
      <dgm:spPr/>
    </dgm:pt>
    <dgm:pt modelId="{77F5057C-5B67-465E-AE85-8A511F9229C7}">
      <dgm:prSet phldrT="[Texto]" custT="1"/>
      <dgm:spPr/>
      <dgm:t>
        <a:bodyPr/>
        <a:lstStyle/>
        <a:p>
          <a:r>
            <a:rPr lang="es-EC" sz="1200" dirty="0" smtClean="0"/>
            <a:t>Durante la construcción del Metro se emitirán 1000.000 ton CO2, el 75% de las emisiones corresponden a las tuneladoras, el 25% a maquinaria necesaria para movimiento de tierras.</a:t>
          </a:r>
          <a:endParaRPr lang="es-EC" sz="1200" dirty="0"/>
        </a:p>
      </dgm:t>
    </dgm:pt>
    <dgm:pt modelId="{912537E6-FAFF-44AA-A554-E7C24AC89894}" type="parTrans" cxnId="{CAD8957A-D718-4342-AC04-E234E2140EB7}">
      <dgm:prSet/>
      <dgm:spPr/>
      <dgm:t>
        <a:bodyPr/>
        <a:lstStyle/>
        <a:p>
          <a:endParaRPr lang="es-EC"/>
        </a:p>
      </dgm:t>
    </dgm:pt>
    <dgm:pt modelId="{7614D565-B2ED-4428-8F72-2086DA511739}" type="sibTrans" cxnId="{CAD8957A-D718-4342-AC04-E234E2140EB7}">
      <dgm:prSet/>
      <dgm:spPr/>
      <dgm:t>
        <a:bodyPr/>
        <a:lstStyle/>
        <a:p>
          <a:endParaRPr lang="es-EC"/>
        </a:p>
      </dgm:t>
    </dgm:pt>
    <dgm:pt modelId="{8666147F-BF11-47F8-93BC-DC9B78D982AA}">
      <dgm:prSet phldrT="[Texto]" custT="1"/>
      <dgm:spPr/>
      <dgm:t>
        <a:bodyPr/>
        <a:lstStyle/>
        <a:p>
          <a:r>
            <a:rPr lang="es-EC" sz="1200" dirty="0" smtClean="0"/>
            <a:t>El impacto en la emisión de GEI se mide mediante datos de REMMAQ que mide concentraciones de CO, SO2, NO2 y O3. Al estar el Metro en funcionamiento se estima que se reducirán 163.942 ton de CO2 eq anualmente</a:t>
          </a:r>
          <a:endParaRPr lang="es-EC" sz="1200" dirty="0"/>
        </a:p>
      </dgm:t>
    </dgm:pt>
    <dgm:pt modelId="{562FE293-69B9-445B-9010-F2A023E77089}" type="parTrans" cxnId="{247371B5-3DFE-42BD-BBA4-11B6AB476313}">
      <dgm:prSet/>
      <dgm:spPr/>
      <dgm:t>
        <a:bodyPr/>
        <a:lstStyle/>
        <a:p>
          <a:endParaRPr lang="es-EC"/>
        </a:p>
      </dgm:t>
    </dgm:pt>
    <dgm:pt modelId="{AC12931F-4D55-448D-9FFB-BAD41F8BB3F6}" type="sibTrans" cxnId="{247371B5-3DFE-42BD-BBA4-11B6AB476313}">
      <dgm:prSet/>
      <dgm:spPr/>
      <dgm:t>
        <a:bodyPr/>
        <a:lstStyle/>
        <a:p>
          <a:endParaRPr lang="es-EC"/>
        </a:p>
      </dgm:t>
    </dgm:pt>
    <dgm:pt modelId="{7BF8AC68-B861-4BB1-B06D-07E6173693FD}">
      <dgm:prSet phldrT="[Texto]" custT="1"/>
      <dgm:spPr/>
      <dgm:t>
        <a:bodyPr/>
        <a:lstStyle/>
        <a:p>
          <a:r>
            <a:rPr lang="es-EC" sz="1200" dirty="0" smtClean="0"/>
            <a:t>Entre los factores que tienen un impacto positivo muy alto durante la construcción se tiene: Afectación al clima y microclima, Afectación al medio por emisión de gases,  por emisiones acústicas, afectación a la movilidad y accesibilidad urbana</a:t>
          </a:r>
          <a:endParaRPr lang="es-EC" sz="1200" dirty="0"/>
        </a:p>
      </dgm:t>
    </dgm:pt>
    <dgm:pt modelId="{6A5B7995-CCA0-4489-A33B-AC96C446D1CD}" type="parTrans" cxnId="{00893147-BF86-4593-8368-7260579265D2}">
      <dgm:prSet/>
      <dgm:spPr/>
      <dgm:t>
        <a:bodyPr/>
        <a:lstStyle/>
        <a:p>
          <a:endParaRPr lang="es-EC"/>
        </a:p>
      </dgm:t>
    </dgm:pt>
    <dgm:pt modelId="{0890AB93-D8DB-481C-8134-BFDF69D68868}" type="sibTrans" cxnId="{00893147-BF86-4593-8368-7260579265D2}">
      <dgm:prSet/>
      <dgm:spPr/>
      <dgm:t>
        <a:bodyPr/>
        <a:lstStyle/>
        <a:p>
          <a:endParaRPr lang="es-EC"/>
        </a:p>
      </dgm:t>
    </dgm:pt>
    <dgm:pt modelId="{36CA6824-A10B-4761-A21A-E7A37F2CD39E}" type="pres">
      <dgm:prSet presAssocID="{2780E677-1A37-4351-A1B5-C69E4EBEEA8D}" presName="CompostProcess" presStyleCnt="0">
        <dgm:presLayoutVars>
          <dgm:dir/>
          <dgm:resizeHandles val="exact"/>
        </dgm:presLayoutVars>
      </dgm:prSet>
      <dgm:spPr/>
    </dgm:pt>
    <dgm:pt modelId="{452AF3D0-C13B-4F3D-AE25-79E6B3D7000E}" type="pres">
      <dgm:prSet presAssocID="{2780E677-1A37-4351-A1B5-C69E4EBEEA8D}" presName="arrow" presStyleLbl="bgShp" presStyleIdx="0" presStyleCnt="1"/>
      <dgm:spPr/>
    </dgm:pt>
    <dgm:pt modelId="{8051A65C-E3C2-4601-B050-E2D50C87C1AF}" type="pres">
      <dgm:prSet presAssocID="{2780E677-1A37-4351-A1B5-C69E4EBEEA8D}" presName="linearProcess" presStyleCnt="0"/>
      <dgm:spPr/>
    </dgm:pt>
    <dgm:pt modelId="{D52A347E-CAD6-4553-9DAC-5382B49A6A1D}" type="pres">
      <dgm:prSet presAssocID="{77F5057C-5B67-465E-AE85-8A511F9229C7}" presName="textNode" presStyleLbl="node1" presStyleIdx="0" presStyleCnt="3" custScaleY="159987">
        <dgm:presLayoutVars>
          <dgm:bulletEnabled val="1"/>
        </dgm:presLayoutVars>
      </dgm:prSet>
      <dgm:spPr/>
      <dgm:t>
        <a:bodyPr/>
        <a:lstStyle/>
        <a:p>
          <a:endParaRPr lang="es-EC"/>
        </a:p>
      </dgm:t>
    </dgm:pt>
    <dgm:pt modelId="{5C508BDB-7704-4C77-93B0-D670240153DE}" type="pres">
      <dgm:prSet presAssocID="{7614D565-B2ED-4428-8F72-2086DA511739}" presName="sibTrans" presStyleCnt="0"/>
      <dgm:spPr/>
    </dgm:pt>
    <dgm:pt modelId="{C93DBAB7-1D7A-4450-A4AA-841725FDF1A4}" type="pres">
      <dgm:prSet presAssocID="{8666147F-BF11-47F8-93BC-DC9B78D982AA}" presName="textNode" presStyleLbl="node1" presStyleIdx="1" presStyleCnt="3" custScaleY="159987">
        <dgm:presLayoutVars>
          <dgm:bulletEnabled val="1"/>
        </dgm:presLayoutVars>
      </dgm:prSet>
      <dgm:spPr/>
      <dgm:t>
        <a:bodyPr/>
        <a:lstStyle/>
        <a:p>
          <a:endParaRPr lang="es-EC"/>
        </a:p>
      </dgm:t>
    </dgm:pt>
    <dgm:pt modelId="{E210F6A7-F618-459B-A621-AED515C38393}" type="pres">
      <dgm:prSet presAssocID="{AC12931F-4D55-448D-9FFB-BAD41F8BB3F6}" presName="sibTrans" presStyleCnt="0"/>
      <dgm:spPr/>
    </dgm:pt>
    <dgm:pt modelId="{663E4DD3-C14A-47C7-9BB8-F1A7EAAB544D}" type="pres">
      <dgm:prSet presAssocID="{7BF8AC68-B861-4BB1-B06D-07E6173693FD}" presName="textNode" presStyleLbl="node1" presStyleIdx="2" presStyleCnt="3" custScaleX="110002" custScaleY="148736">
        <dgm:presLayoutVars>
          <dgm:bulletEnabled val="1"/>
        </dgm:presLayoutVars>
      </dgm:prSet>
      <dgm:spPr/>
      <dgm:t>
        <a:bodyPr/>
        <a:lstStyle/>
        <a:p>
          <a:endParaRPr lang="es-EC"/>
        </a:p>
      </dgm:t>
    </dgm:pt>
  </dgm:ptLst>
  <dgm:cxnLst>
    <dgm:cxn modelId="{CAD8957A-D718-4342-AC04-E234E2140EB7}" srcId="{2780E677-1A37-4351-A1B5-C69E4EBEEA8D}" destId="{77F5057C-5B67-465E-AE85-8A511F9229C7}" srcOrd="0" destOrd="0" parTransId="{912537E6-FAFF-44AA-A554-E7C24AC89894}" sibTransId="{7614D565-B2ED-4428-8F72-2086DA511739}"/>
    <dgm:cxn modelId="{F5718B30-28C6-489F-8688-7761EF257B25}" type="presOf" srcId="{77F5057C-5B67-465E-AE85-8A511F9229C7}" destId="{D52A347E-CAD6-4553-9DAC-5382B49A6A1D}" srcOrd="0" destOrd="0" presId="urn:microsoft.com/office/officeart/2005/8/layout/hProcess9"/>
    <dgm:cxn modelId="{00893147-BF86-4593-8368-7260579265D2}" srcId="{2780E677-1A37-4351-A1B5-C69E4EBEEA8D}" destId="{7BF8AC68-B861-4BB1-B06D-07E6173693FD}" srcOrd="2" destOrd="0" parTransId="{6A5B7995-CCA0-4489-A33B-AC96C446D1CD}" sibTransId="{0890AB93-D8DB-481C-8134-BFDF69D68868}"/>
    <dgm:cxn modelId="{409C6EA9-1C10-4A36-A7B4-2B94E78422BE}" type="presOf" srcId="{7BF8AC68-B861-4BB1-B06D-07E6173693FD}" destId="{663E4DD3-C14A-47C7-9BB8-F1A7EAAB544D}" srcOrd="0" destOrd="0" presId="urn:microsoft.com/office/officeart/2005/8/layout/hProcess9"/>
    <dgm:cxn modelId="{247371B5-3DFE-42BD-BBA4-11B6AB476313}" srcId="{2780E677-1A37-4351-A1B5-C69E4EBEEA8D}" destId="{8666147F-BF11-47F8-93BC-DC9B78D982AA}" srcOrd="1" destOrd="0" parTransId="{562FE293-69B9-445B-9010-F2A023E77089}" sibTransId="{AC12931F-4D55-448D-9FFB-BAD41F8BB3F6}"/>
    <dgm:cxn modelId="{08DC95F1-9767-44B7-B55F-62778EE01020}" type="presOf" srcId="{2780E677-1A37-4351-A1B5-C69E4EBEEA8D}" destId="{36CA6824-A10B-4761-A21A-E7A37F2CD39E}" srcOrd="0" destOrd="0" presId="urn:microsoft.com/office/officeart/2005/8/layout/hProcess9"/>
    <dgm:cxn modelId="{BC825533-6E88-4CE3-8A4C-3064007ACE07}" type="presOf" srcId="{8666147F-BF11-47F8-93BC-DC9B78D982AA}" destId="{C93DBAB7-1D7A-4450-A4AA-841725FDF1A4}" srcOrd="0" destOrd="0" presId="urn:microsoft.com/office/officeart/2005/8/layout/hProcess9"/>
    <dgm:cxn modelId="{936354C9-8ABC-4634-9366-83DF3BB8FB33}" type="presParOf" srcId="{36CA6824-A10B-4761-A21A-E7A37F2CD39E}" destId="{452AF3D0-C13B-4F3D-AE25-79E6B3D7000E}" srcOrd="0" destOrd="0" presId="urn:microsoft.com/office/officeart/2005/8/layout/hProcess9"/>
    <dgm:cxn modelId="{5DDE2F9D-CFF3-43D0-A1A1-5F311860553F}" type="presParOf" srcId="{36CA6824-A10B-4761-A21A-E7A37F2CD39E}" destId="{8051A65C-E3C2-4601-B050-E2D50C87C1AF}" srcOrd="1" destOrd="0" presId="urn:microsoft.com/office/officeart/2005/8/layout/hProcess9"/>
    <dgm:cxn modelId="{53A7B353-B724-4B3F-8D36-F886D606694A}" type="presParOf" srcId="{8051A65C-E3C2-4601-B050-E2D50C87C1AF}" destId="{D52A347E-CAD6-4553-9DAC-5382B49A6A1D}" srcOrd="0" destOrd="0" presId="urn:microsoft.com/office/officeart/2005/8/layout/hProcess9"/>
    <dgm:cxn modelId="{0C2FECD1-DCDB-475F-A257-7D11F1BA00D6}" type="presParOf" srcId="{8051A65C-E3C2-4601-B050-E2D50C87C1AF}" destId="{5C508BDB-7704-4C77-93B0-D670240153DE}" srcOrd="1" destOrd="0" presId="urn:microsoft.com/office/officeart/2005/8/layout/hProcess9"/>
    <dgm:cxn modelId="{E4F77973-B59A-4201-8B7D-D292AED2E6A6}" type="presParOf" srcId="{8051A65C-E3C2-4601-B050-E2D50C87C1AF}" destId="{C93DBAB7-1D7A-4450-A4AA-841725FDF1A4}" srcOrd="2" destOrd="0" presId="urn:microsoft.com/office/officeart/2005/8/layout/hProcess9"/>
    <dgm:cxn modelId="{C00FCB10-7B30-4EE2-8512-E1CF47652710}" type="presParOf" srcId="{8051A65C-E3C2-4601-B050-E2D50C87C1AF}" destId="{E210F6A7-F618-459B-A621-AED515C38393}" srcOrd="3" destOrd="0" presId="urn:microsoft.com/office/officeart/2005/8/layout/hProcess9"/>
    <dgm:cxn modelId="{E860BD72-3872-45CB-96C5-5E4C0D1BBC02}" type="presParOf" srcId="{8051A65C-E3C2-4601-B050-E2D50C87C1AF}" destId="{663E4DD3-C14A-47C7-9BB8-F1A7EAAB544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D60FB3-308D-4138-9D73-1E23A18DC91D}" type="doc">
      <dgm:prSet loTypeId="urn:microsoft.com/office/officeart/2008/layout/HorizontalMultiLevelHierarchy" loCatId="hierarchy" qsTypeId="urn:microsoft.com/office/officeart/2005/8/quickstyle/simple1" qsCatId="simple" csTypeId="urn:microsoft.com/office/officeart/2005/8/colors/accent2_4" csCatId="accent2" phldr="1"/>
      <dgm:spPr/>
      <dgm:t>
        <a:bodyPr/>
        <a:lstStyle/>
        <a:p>
          <a:endParaRPr lang="es-EC"/>
        </a:p>
      </dgm:t>
    </dgm:pt>
    <dgm:pt modelId="{D729A6FF-B70D-47AD-9BB6-E10714F64C7C}">
      <dgm:prSet phldrT="[Texto]"/>
      <dgm:spPr/>
      <dgm:t>
        <a:bodyPr/>
        <a:lstStyle/>
        <a:p>
          <a:r>
            <a:rPr lang="es-EC" dirty="0" smtClean="0"/>
            <a:t>Medidas en la gestión y demanda fiscal</a:t>
          </a:r>
          <a:endParaRPr lang="es-EC" dirty="0"/>
        </a:p>
      </dgm:t>
    </dgm:pt>
    <dgm:pt modelId="{C182F871-A343-4AE7-8055-AE7815D218D0}" type="parTrans" cxnId="{89EFB0CB-AD78-4E6F-8F2B-25A7C5BB03EA}">
      <dgm:prSet/>
      <dgm:spPr/>
      <dgm:t>
        <a:bodyPr/>
        <a:lstStyle/>
        <a:p>
          <a:endParaRPr lang="es-EC"/>
        </a:p>
      </dgm:t>
    </dgm:pt>
    <dgm:pt modelId="{4D535B2F-5EA4-4F8E-8DF7-AAF4D8F13D58}" type="sibTrans" cxnId="{89EFB0CB-AD78-4E6F-8F2B-25A7C5BB03EA}">
      <dgm:prSet/>
      <dgm:spPr/>
      <dgm:t>
        <a:bodyPr/>
        <a:lstStyle/>
        <a:p>
          <a:endParaRPr lang="es-EC"/>
        </a:p>
      </dgm:t>
    </dgm:pt>
    <dgm:pt modelId="{7A321D1A-DF5F-4CA7-A8C2-513E3FC87143}">
      <dgm:prSet phldrT="[Texto]" custT="1"/>
      <dgm:spPr/>
      <dgm:t>
        <a:bodyPr/>
        <a:lstStyle/>
        <a:p>
          <a:r>
            <a:rPr lang="es-EC" sz="1600" dirty="0" smtClean="0"/>
            <a:t>Impuesto a la circulación y tarifas de congestión</a:t>
          </a:r>
          <a:endParaRPr lang="es-EC" sz="1600" dirty="0"/>
        </a:p>
      </dgm:t>
    </dgm:pt>
    <dgm:pt modelId="{F6D00287-72EB-4922-BE9A-99E2A752B4F4}" type="parTrans" cxnId="{54DD8D8B-CDA4-43B4-BDC2-746751887A05}">
      <dgm:prSet/>
      <dgm:spPr/>
      <dgm:t>
        <a:bodyPr/>
        <a:lstStyle/>
        <a:p>
          <a:endParaRPr lang="es-EC"/>
        </a:p>
      </dgm:t>
    </dgm:pt>
    <dgm:pt modelId="{C07C6B52-A41D-4C26-9107-2474940F34CC}" type="sibTrans" cxnId="{54DD8D8B-CDA4-43B4-BDC2-746751887A05}">
      <dgm:prSet/>
      <dgm:spPr/>
      <dgm:t>
        <a:bodyPr/>
        <a:lstStyle/>
        <a:p>
          <a:endParaRPr lang="es-EC"/>
        </a:p>
      </dgm:t>
    </dgm:pt>
    <dgm:pt modelId="{38500D98-5686-4671-8F5F-657A39FAEF7D}">
      <dgm:prSet phldrT="[Texto]" custT="1"/>
      <dgm:spPr/>
      <dgm:t>
        <a:bodyPr/>
        <a:lstStyle/>
        <a:p>
          <a:r>
            <a:rPr lang="es-EC" sz="1600" dirty="0" smtClean="0"/>
            <a:t>Costos de parqueo</a:t>
          </a:r>
          <a:endParaRPr lang="es-EC" sz="1600" dirty="0"/>
        </a:p>
      </dgm:t>
    </dgm:pt>
    <dgm:pt modelId="{226F428B-A5A4-40FF-9175-1E9669008A11}" type="parTrans" cxnId="{EE2AAA76-D310-4D6F-BFD5-186D60BDA68E}">
      <dgm:prSet/>
      <dgm:spPr/>
      <dgm:t>
        <a:bodyPr/>
        <a:lstStyle/>
        <a:p>
          <a:endParaRPr lang="es-EC"/>
        </a:p>
      </dgm:t>
    </dgm:pt>
    <dgm:pt modelId="{53E460CE-80A3-4D7C-8683-190695DCCD7B}" type="sibTrans" cxnId="{EE2AAA76-D310-4D6F-BFD5-186D60BDA68E}">
      <dgm:prSet/>
      <dgm:spPr/>
      <dgm:t>
        <a:bodyPr/>
        <a:lstStyle/>
        <a:p>
          <a:endParaRPr lang="es-EC"/>
        </a:p>
      </dgm:t>
    </dgm:pt>
    <dgm:pt modelId="{84865D8C-30E3-42F7-AF38-82AEA861878E}">
      <dgm:prSet phldrT="[Texto]" custT="1"/>
      <dgm:spPr/>
      <dgm:t>
        <a:bodyPr/>
        <a:lstStyle/>
        <a:p>
          <a:r>
            <a:rPr lang="es-EC" sz="1600" dirty="0" smtClean="0"/>
            <a:t>Incentivos a los vehículos con bajas emisiones</a:t>
          </a:r>
          <a:endParaRPr lang="es-EC" sz="1600" dirty="0"/>
        </a:p>
      </dgm:t>
    </dgm:pt>
    <dgm:pt modelId="{877BA4F1-6F00-44D5-B896-F2EEC7FDEE1E}" type="parTrans" cxnId="{5C7D06BD-2111-40F7-905E-B818A12F9460}">
      <dgm:prSet/>
      <dgm:spPr/>
      <dgm:t>
        <a:bodyPr/>
        <a:lstStyle/>
        <a:p>
          <a:endParaRPr lang="es-EC"/>
        </a:p>
      </dgm:t>
    </dgm:pt>
    <dgm:pt modelId="{CBB1CC4E-2D11-4542-9185-8382194F0279}" type="sibTrans" cxnId="{5C7D06BD-2111-40F7-905E-B818A12F9460}">
      <dgm:prSet/>
      <dgm:spPr/>
      <dgm:t>
        <a:bodyPr/>
        <a:lstStyle/>
        <a:p>
          <a:endParaRPr lang="es-EC"/>
        </a:p>
      </dgm:t>
    </dgm:pt>
    <dgm:pt modelId="{E53A8D84-6C9D-445D-BD0E-0E5FE56B8B5E}">
      <dgm:prSet custT="1"/>
      <dgm:spPr/>
      <dgm:t>
        <a:bodyPr/>
        <a:lstStyle/>
        <a:p>
          <a:r>
            <a:rPr lang="es-EC" sz="1200" dirty="0" smtClean="0"/>
            <a:t>Impuesto al rodaje recaudado por la ANT</a:t>
          </a:r>
          <a:endParaRPr lang="es-EC" sz="1200" dirty="0"/>
        </a:p>
      </dgm:t>
    </dgm:pt>
    <dgm:pt modelId="{383A0BEA-564B-4544-9282-73CED2B8DD84}" type="parTrans" cxnId="{FB235747-0A70-4FE6-9FB0-1174E9896008}">
      <dgm:prSet/>
      <dgm:spPr/>
      <dgm:t>
        <a:bodyPr/>
        <a:lstStyle/>
        <a:p>
          <a:endParaRPr lang="es-EC"/>
        </a:p>
      </dgm:t>
    </dgm:pt>
    <dgm:pt modelId="{1898893B-8EEA-4932-9008-543281DC7FED}" type="sibTrans" cxnId="{FB235747-0A70-4FE6-9FB0-1174E9896008}">
      <dgm:prSet/>
      <dgm:spPr/>
      <dgm:t>
        <a:bodyPr/>
        <a:lstStyle/>
        <a:p>
          <a:endParaRPr lang="es-EC"/>
        </a:p>
      </dgm:t>
    </dgm:pt>
    <dgm:pt modelId="{782B9FC8-12FC-4DE0-BC1F-BF8A1A5E0DCE}">
      <dgm:prSet custT="1"/>
      <dgm:spPr/>
      <dgm:t>
        <a:bodyPr/>
        <a:lstStyle/>
        <a:p>
          <a:r>
            <a:rPr lang="es-EC" sz="1200" dirty="0" smtClean="0"/>
            <a:t>Estacionamiento Rotativo Tarifado Zona Azul, 8.883 plazas en 6 zonas</a:t>
          </a:r>
        </a:p>
        <a:p>
          <a:r>
            <a:rPr lang="es-EC" sz="1200" dirty="0" smtClean="0"/>
            <a:t>Red de estacionamientos de parques de Quito, 2.368 plazas.</a:t>
          </a:r>
        </a:p>
        <a:p>
          <a:r>
            <a:rPr lang="es-EC" sz="1200" dirty="0" smtClean="0"/>
            <a:t>Estacionamiento en edificios del centro histórico: 1.927 plazas. </a:t>
          </a:r>
          <a:endParaRPr lang="es-EC" sz="1200" dirty="0"/>
        </a:p>
      </dgm:t>
    </dgm:pt>
    <dgm:pt modelId="{6956F378-75FC-4238-A3B7-E7D6A128522F}" type="parTrans" cxnId="{DDB05D31-F93D-44A7-B5E1-05C54E19ECD7}">
      <dgm:prSet/>
      <dgm:spPr/>
      <dgm:t>
        <a:bodyPr/>
        <a:lstStyle/>
        <a:p>
          <a:endParaRPr lang="es-EC"/>
        </a:p>
      </dgm:t>
    </dgm:pt>
    <dgm:pt modelId="{E039BFCE-8D08-4F7E-915E-9E55527C23BB}" type="sibTrans" cxnId="{DDB05D31-F93D-44A7-B5E1-05C54E19ECD7}">
      <dgm:prSet/>
      <dgm:spPr/>
      <dgm:t>
        <a:bodyPr/>
        <a:lstStyle/>
        <a:p>
          <a:endParaRPr lang="es-EC"/>
        </a:p>
      </dgm:t>
    </dgm:pt>
    <dgm:pt modelId="{5160EAAA-0CA8-4CF7-8890-6D1F552B5E19}">
      <dgm:prSet/>
      <dgm:spPr/>
      <dgm:t>
        <a:bodyPr/>
        <a:lstStyle/>
        <a:p>
          <a:r>
            <a:rPr lang="es-EC" dirty="0" smtClean="0"/>
            <a:t>SRI impone el Impuesto Ambiental a la Contaminación Vehicula IACV, grava la contaminación ambiental producida por vehículos motorizados de transporte terrestre</a:t>
          </a:r>
          <a:endParaRPr lang="es-EC" dirty="0"/>
        </a:p>
      </dgm:t>
    </dgm:pt>
    <dgm:pt modelId="{7516AFA8-943F-4778-92DF-B6611DFE9FE9}" type="parTrans" cxnId="{512DDEC8-D00A-4916-ADB4-126B6518C38E}">
      <dgm:prSet/>
      <dgm:spPr/>
      <dgm:t>
        <a:bodyPr/>
        <a:lstStyle/>
        <a:p>
          <a:endParaRPr lang="es-EC"/>
        </a:p>
      </dgm:t>
    </dgm:pt>
    <dgm:pt modelId="{82610D44-F2FC-4507-9AE5-538FDAA471AF}" type="sibTrans" cxnId="{512DDEC8-D00A-4916-ADB4-126B6518C38E}">
      <dgm:prSet/>
      <dgm:spPr/>
      <dgm:t>
        <a:bodyPr/>
        <a:lstStyle/>
        <a:p>
          <a:endParaRPr lang="es-EC"/>
        </a:p>
      </dgm:t>
    </dgm:pt>
    <dgm:pt modelId="{32B97EDE-DB70-4096-A990-E7D1B8594509}" type="pres">
      <dgm:prSet presAssocID="{CFD60FB3-308D-4138-9D73-1E23A18DC91D}" presName="Name0" presStyleCnt="0">
        <dgm:presLayoutVars>
          <dgm:chPref val="1"/>
          <dgm:dir/>
          <dgm:animOne val="branch"/>
          <dgm:animLvl val="lvl"/>
          <dgm:resizeHandles val="exact"/>
        </dgm:presLayoutVars>
      </dgm:prSet>
      <dgm:spPr/>
      <dgm:t>
        <a:bodyPr/>
        <a:lstStyle/>
        <a:p>
          <a:endParaRPr lang="es-EC"/>
        </a:p>
      </dgm:t>
    </dgm:pt>
    <dgm:pt modelId="{F1A2B440-954F-4961-B3C2-C170593C93F3}" type="pres">
      <dgm:prSet presAssocID="{D729A6FF-B70D-47AD-9BB6-E10714F64C7C}" presName="root1" presStyleCnt="0"/>
      <dgm:spPr/>
    </dgm:pt>
    <dgm:pt modelId="{354BDBEE-9E20-4699-9828-0D442A106215}" type="pres">
      <dgm:prSet presAssocID="{D729A6FF-B70D-47AD-9BB6-E10714F64C7C}" presName="LevelOneTextNode" presStyleLbl="node0" presStyleIdx="0" presStyleCnt="1">
        <dgm:presLayoutVars>
          <dgm:chPref val="3"/>
        </dgm:presLayoutVars>
      </dgm:prSet>
      <dgm:spPr/>
      <dgm:t>
        <a:bodyPr/>
        <a:lstStyle/>
        <a:p>
          <a:endParaRPr lang="es-EC"/>
        </a:p>
      </dgm:t>
    </dgm:pt>
    <dgm:pt modelId="{69EBF239-7D52-4094-997A-30045C7BDA09}" type="pres">
      <dgm:prSet presAssocID="{D729A6FF-B70D-47AD-9BB6-E10714F64C7C}" presName="level2hierChild" presStyleCnt="0"/>
      <dgm:spPr/>
    </dgm:pt>
    <dgm:pt modelId="{701BAC17-7B1F-4B05-94E8-7BB9BFC7A8DC}" type="pres">
      <dgm:prSet presAssocID="{F6D00287-72EB-4922-BE9A-99E2A752B4F4}" presName="conn2-1" presStyleLbl="parChTrans1D2" presStyleIdx="0" presStyleCnt="3"/>
      <dgm:spPr/>
      <dgm:t>
        <a:bodyPr/>
        <a:lstStyle/>
        <a:p>
          <a:endParaRPr lang="es-EC"/>
        </a:p>
      </dgm:t>
    </dgm:pt>
    <dgm:pt modelId="{CEF26D45-19AA-4881-9BB6-EEE13969AF8E}" type="pres">
      <dgm:prSet presAssocID="{F6D00287-72EB-4922-BE9A-99E2A752B4F4}" presName="connTx" presStyleLbl="parChTrans1D2" presStyleIdx="0" presStyleCnt="3"/>
      <dgm:spPr/>
      <dgm:t>
        <a:bodyPr/>
        <a:lstStyle/>
        <a:p>
          <a:endParaRPr lang="es-EC"/>
        </a:p>
      </dgm:t>
    </dgm:pt>
    <dgm:pt modelId="{BCC3C5EE-C85C-4BF2-9840-D1B69B04C5F9}" type="pres">
      <dgm:prSet presAssocID="{7A321D1A-DF5F-4CA7-A8C2-513E3FC87143}" presName="root2" presStyleCnt="0"/>
      <dgm:spPr/>
    </dgm:pt>
    <dgm:pt modelId="{55537C38-7A1B-4FA1-A779-03CCDA5A0052}" type="pres">
      <dgm:prSet presAssocID="{7A321D1A-DF5F-4CA7-A8C2-513E3FC87143}" presName="LevelTwoTextNode" presStyleLbl="node2" presStyleIdx="0" presStyleCnt="3">
        <dgm:presLayoutVars>
          <dgm:chPref val="3"/>
        </dgm:presLayoutVars>
      </dgm:prSet>
      <dgm:spPr/>
      <dgm:t>
        <a:bodyPr/>
        <a:lstStyle/>
        <a:p>
          <a:endParaRPr lang="es-EC"/>
        </a:p>
      </dgm:t>
    </dgm:pt>
    <dgm:pt modelId="{2E481CB9-2C3F-41A2-8286-695A8AC712B6}" type="pres">
      <dgm:prSet presAssocID="{7A321D1A-DF5F-4CA7-A8C2-513E3FC87143}" presName="level3hierChild" presStyleCnt="0"/>
      <dgm:spPr/>
    </dgm:pt>
    <dgm:pt modelId="{9AD3B03B-A36B-45F2-A231-03367512B8A9}" type="pres">
      <dgm:prSet presAssocID="{383A0BEA-564B-4544-9282-73CED2B8DD84}" presName="conn2-1" presStyleLbl="parChTrans1D3" presStyleIdx="0" presStyleCnt="3"/>
      <dgm:spPr/>
      <dgm:t>
        <a:bodyPr/>
        <a:lstStyle/>
        <a:p>
          <a:endParaRPr lang="es-EC"/>
        </a:p>
      </dgm:t>
    </dgm:pt>
    <dgm:pt modelId="{14FF73A6-4818-4FD1-9E49-CD950C4BA60A}" type="pres">
      <dgm:prSet presAssocID="{383A0BEA-564B-4544-9282-73CED2B8DD84}" presName="connTx" presStyleLbl="parChTrans1D3" presStyleIdx="0" presStyleCnt="3"/>
      <dgm:spPr/>
      <dgm:t>
        <a:bodyPr/>
        <a:lstStyle/>
        <a:p>
          <a:endParaRPr lang="es-EC"/>
        </a:p>
      </dgm:t>
    </dgm:pt>
    <dgm:pt modelId="{A1D55D40-DFA2-42A6-A4CC-E0892041304F}" type="pres">
      <dgm:prSet presAssocID="{E53A8D84-6C9D-445D-BD0E-0E5FE56B8B5E}" presName="root2" presStyleCnt="0"/>
      <dgm:spPr/>
    </dgm:pt>
    <dgm:pt modelId="{2AF0E09A-16F3-494A-B11E-091CDD7F1530}" type="pres">
      <dgm:prSet presAssocID="{E53A8D84-6C9D-445D-BD0E-0E5FE56B8B5E}" presName="LevelTwoTextNode" presStyleLbl="node3" presStyleIdx="0" presStyleCnt="3" custLinFactNeighborX="-472" custLinFactNeighborY="-48366">
        <dgm:presLayoutVars>
          <dgm:chPref val="3"/>
        </dgm:presLayoutVars>
      </dgm:prSet>
      <dgm:spPr/>
      <dgm:t>
        <a:bodyPr/>
        <a:lstStyle/>
        <a:p>
          <a:endParaRPr lang="es-EC"/>
        </a:p>
      </dgm:t>
    </dgm:pt>
    <dgm:pt modelId="{5B68A8A6-5588-4191-880A-CF4787D4A386}" type="pres">
      <dgm:prSet presAssocID="{E53A8D84-6C9D-445D-BD0E-0E5FE56B8B5E}" presName="level3hierChild" presStyleCnt="0"/>
      <dgm:spPr/>
    </dgm:pt>
    <dgm:pt modelId="{B0228B9C-05B9-461E-9EE5-6ED40C4F6E96}" type="pres">
      <dgm:prSet presAssocID="{226F428B-A5A4-40FF-9175-1E9669008A11}" presName="conn2-1" presStyleLbl="parChTrans1D2" presStyleIdx="1" presStyleCnt="3"/>
      <dgm:spPr/>
      <dgm:t>
        <a:bodyPr/>
        <a:lstStyle/>
        <a:p>
          <a:endParaRPr lang="es-EC"/>
        </a:p>
      </dgm:t>
    </dgm:pt>
    <dgm:pt modelId="{0912FB67-1F0F-49D6-A285-3149CDDE55FA}" type="pres">
      <dgm:prSet presAssocID="{226F428B-A5A4-40FF-9175-1E9669008A11}" presName="connTx" presStyleLbl="parChTrans1D2" presStyleIdx="1" presStyleCnt="3"/>
      <dgm:spPr/>
      <dgm:t>
        <a:bodyPr/>
        <a:lstStyle/>
        <a:p>
          <a:endParaRPr lang="es-EC"/>
        </a:p>
      </dgm:t>
    </dgm:pt>
    <dgm:pt modelId="{1F8A569F-C9B0-4179-ADC0-AE5DD64F130B}" type="pres">
      <dgm:prSet presAssocID="{38500D98-5686-4671-8F5F-657A39FAEF7D}" presName="root2" presStyleCnt="0"/>
      <dgm:spPr/>
    </dgm:pt>
    <dgm:pt modelId="{4C6B898A-E89A-4812-8D34-B8824DF8316C}" type="pres">
      <dgm:prSet presAssocID="{38500D98-5686-4671-8F5F-657A39FAEF7D}" presName="LevelTwoTextNode" presStyleLbl="node2" presStyleIdx="1" presStyleCnt="3">
        <dgm:presLayoutVars>
          <dgm:chPref val="3"/>
        </dgm:presLayoutVars>
      </dgm:prSet>
      <dgm:spPr/>
      <dgm:t>
        <a:bodyPr/>
        <a:lstStyle/>
        <a:p>
          <a:endParaRPr lang="es-EC"/>
        </a:p>
      </dgm:t>
    </dgm:pt>
    <dgm:pt modelId="{E8CEE7CE-DD96-4095-94DD-E3068C64CA9C}" type="pres">
      <dgm:prSet presAssocID="{38500D98-5686-4671-8F5F-657A39FAEF7D}" presName="level3hierChild" presStyleCnt="0"/>
      <dgm:spPr/>
    </dgm:pt>
    <dgm:pt modelId="{A7B1FB73-93B3-46D0-B758-B26363396459}" type="pres">
      <dgm:prSet presAssocID="{6956F378-75FC-4238-A3B7-E7D6A128522F}" presName="conn2-1" presStyleLbl="parChTrans1D3" presStyleIdx="1" presStyleCnt="3"/>
      <dgm:spPr/>
      <dgm:t>
        <a:bodyPr/>
        <a:lstStyle/>
        <a:p>
          <a:endParaRPr lang="es-EC"/>
        </a:p>
      </dgm:t>
    </dgm:pt>
    <dgm:pt modelId="{EE5C6248-6719-4FF4-BA87-270445B3D937}" type="pres">
      <dgm:prSet presAssocID="{6956F378-75FC-4238-A3B7-E7D6A128522F}" presName="connTx" presStyleLbl="parChTrans1D3" presStyleIdx="1" presStyleCnt="3"/>
      <dgm:spPr/>
      <dgm:t>
        <a:bodyPr/>
        <a:lstStyle/>
        <a:p>
          <a:endParaRPr lang="es-EC"/>
        </a:p>
      </dgm:t>
    </dgm:pt>
    <dgm:pt modelId="{E1B1B9A6-FF1E-4928-831F-EEB80CE3A25A}" type="pres">
      <dgm:prSet presAssocID="{782B9FC8-12FC-4DE0-BC1F-BF8A1A5E0DCE}" presName="root2" presStyleCnt="0"/>
      <dgm:spPr/>
    </dgm:pt>
    <dgm:pt modelId="{C669119F-BE93-4883-BE11-647AC9F1574B}" type="pres">
      <dgm:prSet presAssocID="{782B9FC8-12FC-4DE0-BC1F-BF8A1A5E0DCE}" presName="LevelTwoTextNode" presStyleLbl="node3" presStyleIdx="1" presStyleCnt="3" custScaleY="179302">
        <dgm:presLayoutVars>
          <dgm:chPref val="3"/>
        </dgm:presLayoutVars>
      </dgm:prSet>
      <dgm:spPr/>
      <dgm:t>
        <a:bodyPr/>
        <a:lstStyle/>
        <a:p>
          <a:endParaRPr lang="es-EC"/>
        </a:p>
      </dgm:t>
    </dgm:pt>
    <dgm:pt modelId="{0729D347-02C1-42C2-BA0E-BD9EF0F6F317}" type="pres">
      <dgm:prSet presAssocID="{782B9FC8-12FC-4DE0-BC1F-BF8A1A5E0DCE}" presName="level3hierChild" presStyleCnt="0"/>
      <dgm:spPr/>
    </dgm:pt>
    <dgm:pt modelId="{7ED5687C-96F5-4950-AF14-26E65234288A}" type="pres">
      <dgm:prSet presAssocID="{877BA4F1-6F00-44D5-B896-F2EEC7FDEE1E}" presName="conn2-1" presStyleLbl="parChTrans1D2" presStyleIdx="2" presStyleCnt="3"/>
      <dgm:spPr/>
      <dgm:t>
        <a:bodyPr/>
        <a:lstStyle/>
        <a:p>
          <a:endParaRPr lang="es-EC"/>
        </a:p>
      </dgm:t>
    </dgm:pt>
    <dgm:pt modelId="{CAAEDA0D-CECF-4872-84FF-B0A62DE57755}" type="pres">
      <dgm:prSet presAssocID="{877BA4F1-6F00-44D5-B896-F2EEC7FDEE1E}" presName="connTx" presStyleLbl="parChTrans1D2" presStyleIdx="2" presStyleCnt="3"/>
      <dgm:spPr/>
      <dgm:t>
        <a:bodyPr/>
        <a:lstStyle/>
        <a:p>
          <a:endParaRPr lang="es-EC"/>
        </a:p>
      </dgm:t>
    </dgm:pt>
    <dgm:pt modelId="{91C12996-6855-4733-B8E0-A63870DC8354}" type="pres">
      <dgm:prSet presAssocID="{84865D8C-30E3-42F7-AF38-82AEA861878E}" presName="root2" presStyleCnt="0"/>
      <dgm:spPr/>
    </dgm:pt>
    <dgm:pt modelId="{ABDF5891-8C1C-41A9-BB59-2C271FF1848E}" type="pres">
      <dgm:prSet presAssocID="{84865D8C-30E3-42F7-AF38-82AEA861878E}" presName="LevelTwoTextNode" presStyleLbl="node2" presStyleIdx="2" presStyleCnt="3">
        <dgm:presLayoutVars>
          <dgm:chPref val="3"/>
        </dgm:presLayoutVars>
      </dgm:prSet>
      <dgm:spPr/>
      <dgm:t>
        <a:bodyPr/>
        <a:lstStyle/>
        <a:p>
          <a:endParaRPr lang="es-EC"/>
        </a:p>
      </dgm:t>
    </dgm:pt>
    <dgm:pt modelId="{76908A11-3D97-48F3-B0D2-4DD6776E6683}" type="pres">
      <dgm:prSet presAssocID="{84865D8C-30E3-42F7-AF38-82AEA861878E}" presName="level3hierChild" presStyleCnt="0"/>
      <dgm:spPr/>
    </dgm:pt>
    <dgm:pt modelId="{688266E5-2823-452C-8D3F-EDA5FA1D6778}" type="pres">
      <dgm:prSet presAssocID="{7516AFA8-943F-4778-92DF-B6611DFE9FE9}" presName="conn2-1" presStyleLbl="parChTrans1D3" presStyleIdx="2" presStyleCnt="3"/>
      <dgm:spPr/>
      <dgm:t>
        <a:bodyPr/>
        <a:lstStyle/>
        <a:p>
          <a:endParaRPr lang="es-EC"/>
        </a:p>
      </dgm:t>
    </dgm:pt>
    <dgm:pt modelId="{EEA751BF-E460-469E-B5A1-51AF5C55FF8F}" type="pres">
      <dgm:prSet presAssocID="{7516AFA8-943F-4778-92DF-B6611DFE9FE9}" presName="connTx" presStyleLbl="parChTrans1D3" presStyleIdx="2" presStyleCnt="3"/>
      <dgm:spPr/>
      <dgm:t>
        <a:bodyPr/>
        <a:lstStyle/>
        <a:p>
          <a:endParaRPr lang="es-EC"/>
        </a:p>
      </dgm:t>
    </dgm:pt>
    <dgm:pt modelId="{8705B454-D50C-4D4C-B098-787895661987}" type="pres">
      <dgm:prSet presAssocID="{5160EAAA-0CA8-4CF7-8890-6D1F552B5E19}" presName="root2" presStyleCnt="0"/>
      <dgm:spPr/>
    </dgm:pt>
    <dgm:pt modelId="{69B438CE-1C97-4F60-9E66-CA330D252715}" type="pres">
      <dgm:prSet presAssocID="{5160EAAA-0CA8-4CF7-8890-6D1F552B5E19}" presName="LevelTwoTextNode" presStyleLbl="node3" presStyleIdx="2" presStyleCnt="3" custScaleY="136377">
        <dgm:presLayoutVars>
          <dgm:chPref val="3"/>
        </dgm:presLayoutVars>
      </dgm:prSet>
      <dgm:spPr/>
      <dgm:t>
        <a:bodyPr/>
        <a:lstStyle/>
        <a:p>
          <a:endParaRPr lang="es-EC"/>
        </a:p>
      </dgm:t>
    </dgm:pt>
    <dgm:pt modelId="{18A77847-2936-472A-8D84-095A99044DAD}" type="pres">
      <dgm:prSet presAssocID="{5160EAAA-0CA8-4CF7-8890-6D1F552B5E19}" presName="level3hierChild" presStyleCnt="0"/>
      <dgm:spPr/>
    </dgm:pt>
  </dgm:ptLst>
  <dgm:cxnLst>
    <dgm:cxn modelId="{CA88B8CF-BD62-4204-B6C5-B113E8A85543}" type="presOf" srcId="{38500D98-5686-4671-8F5F-657A39FAEF7D}" destId="{4C6B898A-E89A-4812-8D34-B8824DF8316C}" srcOrd="0" destOrd="0" presId="urn:microsoft.com/office/officeart/2008/layout/HorizontalMultiLevelHierarchy"/>
    <dgm:cxn modelId="{FB235747-0A70-4FE6-9FB0-1174E9896008}" srcId="{7A321D1A-DF5F-4CA7-A8C2-513E3FC87143}" destId="{E53A8D84-6C9D-445D-BD0E-0E5FE56B8B5E}" srcOrd="0" destOrd="0" parTransId="{383A0BEA-564B-4544-9282-73CED2B8DD84}" sibTransId="{1898893B-8EEA-4932-9008-543281DC7FED}"/>
    <dgm:cxn modelId="{DE0C7333-9149-4875-B17E-FB69C3371B6B}" type="presOf" srcId="{6956F378-75FC-4238-A3B7-E7D6A128522F}" destId="{A7B1FB73-93B3-46D0-B758-B26363396459}" srcOrd="0" destOrd="0" presId="urn:microsoft.com/office/officeart/2008/layout/HorizontalMultiLevelHierarchy"/>
    <dgm:cxn modelId="{54DD8D8B-CDA4-43B4-BDC2-746751887A05}" srcId="{D729A6FF-B70D-47AD-9BB6-E10714F64C7C}" destId="{7A321D1A-DF5F-4CA7-A8C2-513E3FC87143}" srcOrd="0" destOrd="0" parTransId="{F6D00287-72EB-4922-BE9A-99E2A752B4F4}" sibTransId="{C07C6B52-A41D-4C26-9107-2474940F34CC}"/>
    <dgm:cxn modelId="{1A106C00-3C63-432A-A9C1-9687D114A3FB}" type="presOf" srcId="{7516AFA8-943F-4778-92DF-B6611DFE9FE9}" destId="{688266E5-2823-452C-8D3F-EDA5FA1D6778}" srcOrd="0" destOrd="0" presId="urn:microsoft.com/office/officeart/2008/layout/HorizontalMultiLevelHierarchy"/>
    <dgm:cxn modelId="{512DDEC8-D00A-4916-ADB4-126B6518C38E}" srcId="{84865D8C-30E3-42F7-AF38-82AEA861878E}" destId="{5160EAAA-0CA8-4CF7-8890-6D1F552B5E19}" srcOrd="0" destOrd="0" parTransId="{7516AFA8-943F-4778-92DF-B6611DFE9FE9}" sibTransId="{82610D44-F2FC-4507-9AE5-538FDAA471AF}"/>
    <dgm:cxn modelId="{44CD8CA9-BE90-4C41-8BE7-8DF3EC3860A8}" type="presOf" srcId="{84865D8C-30E3-42F7-AF38-82AEA861878E}" destId="{ABDF5891-8C1C-41A9-BB59-2C271FF1848E}" srcOrd="0" destOrd="0" presId="urn:microsoft.com/office/officeart/2008/layout/HorizontalMultiLevelHierarchy"/>
    <dgm:cxn modelId="{64C00380-2ED2-4492-8840-6870B71A6E12}" type="presOf" srcId="{F6D00287-72EB-4922-BE9A-99E2A752B4F4}" destId="{CEF26D45-19AA-4881-9BB6-EEE13969AF8E}" srcOrd="1" destOrd="0" presId="urn:microsoft.com/office/officeart/2008/layout/HorizontalMultiLevelHierarchy"/>
    <dgm:cxn modelId="{3CBF77A1-88F7-4902-9E9F-6DF6FEB3AE64}" type="presOf" srcId="{877BA4F1-6F00-44D5-B896-F2EEC7FDEE1E}" destId="{7ED5687C-96F5-4950-AF14-26E65234288A}" srcOrd="0" destOrd="0" presId="urn:microsoft.com/office/officeart/2008/layout/HorizontalMultiLevelHierarchy"/>
    <dgm:cxn modelId="{00B060CA-7FC3-4757-AC59-DAB8A49A3869}" type="presOf" srcId="{7A321D1A-DF5F-4CA7-A8C2-513E3FC87143}" destId="{55537C38-7A1B-4FA1-A779-03CCDA5A0052}" srcOrd="0" destOrd="0" presId="urn:microsoft.com/office/officeart/2008/layout/HorizontalMultiLevelHierarchy"/>
    <dgm:cxn modelId="{2F3C1158-CADD-4294-ADC2-71C0F3C6A16F}" type="presOf" srcId="{E53A8D84-6C9D-445D-BD0E-0E5FE56B8B5E}" destId="{2AF0E09A-16F3-494A-B11E-091CDD7F1530}" srcOrd="0" destOrd="0" presId="urn:microsoft.com/office/officeart/2008/layout/HorizontalMultiLevelHierarchy"/>
    <dgm:cxn modelId="{89EFB0CB-AD78-4E6F-8F2B-25A7C5BB03EA}" srcId="{CFD60FB3-308D-4138-9D73-1E23A18DC91D}" destId="{D729A6FF-B70D-47AD-9BB6-E10714F64C7C}" srcOrd="0" destOrd="0" parTransId="{C182F871-A343-4AE7-8055-AE7815D218D0}" sibTransId="{4D535B2F-5EA4-4F8E-8DF7-AAF4D8F13D58}"/>
    <dgm:cxn modelId="{6194A92D-6C29-42EF-A59F-2235C31B32BB}" type="presOf" srcId="{F6D00287-72EB-4922-BE9A-99E2A752B4F4}" destId="{701BAC17-7B1F-4B05-94E8-7BB9BFC7A8DC}" srcOrd="0" destOrd="0" presId="urn:microsoft.com/office/officeart/2008/layout/HorizontalMultiLevelHierarchy"/>
    <dgm:cxn modelId="{42A5E5D2-EF18-4FCC-9DF9-884C5E76E88F}" type="presOf" srcId="{877BA4F1-6F00-44D5-B896-F2EEC7FDEE1E}" destId="{CAAEDA0D-CECF-4872-84FF-B0A62DE57755}" srcOrd="1" destOrd="0" presId="urn:microsoft.com/office/officeart/2008/layout/HorizontalMultiLevelHierarchy"/>
    <dgm:cxn modelId="{CF920AE5-28F1-41CD-B109-A41410E2101E}" type="presOf" srcId="{782B9FC8-12FC-4DE0-BC1F-BF8A1A5E0DCE}" destId="{C669119F-BE93-4883-BE11-647AC9F1574B}" srcOrd="0" destOrd="0" presId="urn:microsoft.com/office/officeart/2008/layout/HorizontalMultiLevelHierarchy"/>
    <dgm:cxn modelId="{50CCAB92-6C47-454A-88B2-8F53CAD4D589}" type="presOf" srcId="{D729A6FF-B70D-47AD-9BB6-E10714F64C7C}" destId="{354BDBEE-9E20-4699-9828-0D442A106215}" srcOrd="0" destOrd="0" presId="urn:microsoft.com/office/officeart/2008/layout/HorizontalMultiLevelHierarchy"/>
    <dgm:cxn modelId="{0AB34B6A-A00F-47A8-B500-2526C03AFAC0}" type="presOf" srcId="{5160EAAA-0CA8-4CF7-8890-6D1F552B5E19}" destId="{69B438CE-1C97-4F60-9E66-CA330D252715}" srcOrd="0" destOrd="0" presId="urn:microsoft.com/office/officeart/2008/layout/HorizontalMultiLevelHierarchy"/>
    <dgm:cxn modelId="{CB677910-E7A6-4953-8688-96B2229C1746}" type="presOf" srcId="{7516AFA8-943F-4778-92DF-B6611DFE9FE9}" destId="{EEA751BF-E460-469E-B5A1-51AF5C55FF8F}" srcOrd="1" destOrd="0" presId="urn:microsoft.com/office/officeart/2008/layout/HorizontalMultiLevelHierarchy"/>
    <dgm:cxn modelId="{5C7D06BD-2111-40F7-905E-B818A12F9460}" srcId="{D729A6FF-B70D-47AD-9BB6-E10714F64C7C}" destId="{84865D8C-30E3-42F7-AF38-82AEA861878E}" srcOrd="2" destOrd="0" parTransId="{877BA4F1-6F00-44D5-B896-F2EEC7FDEE1E}" sibTransId="{CBB1CC4E-2D11-4542-9185-8382194F0279}"/>
    <dgm:cxn modelId="{CA50A5AC-F93D-45FC-BF9C-CFD34C0DEC67}" type="presOf" srcId="{383A0BEA-564B-4544-9282-73CED2B8DD84}" destId="{14FF73A6-4818-4FD1-9E49-CD950C4BA60A}" srcOrd="1" destOrd="0" presId="urn:microsoft.com/office/officeart/2008/layout/HorizontalMultiLevelHierarchy"/>
    <dgm:cxn modelId="{7EF48780-92CF-4ECD-BB3E-28999B96E8EE}" type="presOf" srcId="{CFD60FB3-308D-4138-9D73-1E23A18DC91D}" destId="{32B97EDE-DB70-4096-A990-E7D1B8594509}" srcOrd="0" destOrd="0" presId="urn:microsoft.com/office/officeart/2008/layout/HorizontalMultiLevelHierarchy"/>
    <dgm:cxn modelId="{766002E0-5F6D-42C1-AD75-CE03BD9A4B13}" type="presOf" srcId="{6956F378-75FC-4238-A3B7-E7D6A128522F}" destId="{EE5C6248-6719-4FF4-BA87-270445B3D937}" srcOrd="1" destOrd="0" presId="urn:microsoft.com/office/officeart/2008/layout/HorizontalMultiLevelHierarchy"/>
    <dgm:cxn modelId="{EE2AAA76-D310-4D6F-BFD5-186D60BDA68E}" srcId="{D729A6FF-B70D-47AD-9BB6-E10714F64C7C}" destId="{38500D98-5686-4671-8F5F-657A39FAEF7D}" srcOrd="1" destOrd="0" parTransId="{226F428B-A5A4-40FF-9175-1E9669008A11}" sibTransId="{53E460CE-80A3-4D7C-8683-190695DCCD7B}"/>
    <dgm:cxn modelId="{796FB3D3-92DC-4409-B186-0A74DB518FEE}" type="presOf" srcId="{226F428B-A5A4-40FF-9175-1E9669008A11}" destId="{0912FB67-1F0F-49D6-A285-3149CDDE55FA}" srcOrd="1" destOrd="0" presId="urn:microsoft.com/office/officeart/2008/layout/HorizontalMultiLevelHierarchy"/>
    <dgm:cxn modelId="{0E841F97-4D58-4F8D-88DE-F8550F472F64}" type="presOf" srcId="{226F428B-A5A4-40FF-9175-1E9669008A11}" destId="{B0228B9C-05B9-461E-9EE5-6ED40C4F6E96}" srcOrd="0" destOrd="0" presId="urn:microsoft.com/office/officeart/2008/layout/HorizontalMultiLevelHierarchy"/>
    <dgm:cxn modelId="{7E6D721A-CB5B-4500-9C43-D20BE8B6AD1B}" type="presOf" srcId="{383A0BEA-564B-4544-9282-73CED2B8DD84}" destId="{9AD3B03B-A36B-45F2-A231-03367512B8A9}" srcOrd="0" destOrd="0" presId="urn:microsoft.com/office/officeart/2008/layout/HorizontalMultiLevelHierarchy"/>
    <dgm:cxn modelId="{DDB05D31-F93D-44A7-B5E1-05C54E19ECD7}" srcId="{38500D98-5686-4671-8F5F-657A39FAEF7D}" destId="{782B9FC8-12FC-4DE0-BC1F-BF8A1A5E0DCE}" srcOrd="0" destOrd="0" parTransId="{6956F378-75FC-4238-A3B7-E7D6A128522F}" sibTransId="{E039BFCE-8D08-4F7E-915E-9E55527C23BB}"/>
    <dgm:cxn modelId="{5573A90D-9DEB-4A43-93B0-DA807E04BC67}" type="presParOf" srcId="{32B97EDE-DB70-4096-A990-E7D1B8594509}" destId="{F1A2B440-954F-4961-B3C2-C170593C93F3}" srcOrd="0" destOrd="0" presId="urn:microsoft.com/office/officeart/2008/layout/HorizontalMultiLevelHierarchy"/>
    <dgm:cxn modelId="{B743EE75-C039-440B-B69F-A22747EDDB5A}" type="presParOf" srcId="{F1A2B440-954F-4961-B3C2-C170593C93F3}" destId="{354BDBEE-9E20-4699-9828-0D442A106215}" srcOrd="0" destOrd="0" presId="urn:microsoft.com/office/officeart/2008/layout/HorizontalMultiLevelHierarchy"/>
    <dgm:cxn modelId="{57C61B2B-EA4D-44AF-BA11-C79E96B136A9}" type="presParOf" srcId="{F1A2B440-954F-4961-B3C2-C170593C93F3}" destId="{69EBF239-7D52-4094-997A-30045C7BDA09}" srcOrd="1" destOrd="0" presId="urn:microsoft.com/office/officeart/2008/layout/HorizontalMultiLevelHierarchy"/>
    <dgm:cxn modelId="{D2239B6D-C86C-46A9-80A7-0917D1E13186}" type="presParOf" srcId="{69EBF239-7D52-4094-997A-30045C7BDA09}" destId="{701BAC17-7B1F-4B05-94E8-7BB9BFC7A8DC}" srcOrd="0" destOrd="0" presId="urn:microsoft.com/office/officeart/2008/layout/HorizontalMultiLevelHierarchy"/>
    <dgm:cxn modelId="{C8177A5A-72A9-4539-89AD-51DE76F75CAE}" type="presParOf" srcId="{701BAC17-7B1F-4B05-94E8-7BB9BFC7A8DC}" destId="{CEF26D45-19AA-4881-9BB6-EEE13969AF8E}" srcOrd="0" destOrd="0" presId="urn:microsoft.com/office/officeart/2008/layout/HorizontalMultiLevelHierarchy"/>
    <dgm:cxn modelId="{2730DE30-40C5-4436-A069-D1B81857AF38}" type="presParOf" srcId="{69EBF239-7D52-4094-997A-30045C7BDA09}" destId="{BCC3C5EE-C85C-4BF2-9840-D1B69B04C5F9}" srcOrd="1" destOrd="0" presId="urn:microsoft.com/office/officeart/2008/layout/HorizontalMultiLevelHierarchy"/>
    <dgm:cxn modelId="{C14989A7-684D-4460-81FA-2A074C7B929C}" type="presParOf" srcId="{BCC3C5EE-C85C-4BF2-9840-D1B69B04C5F9}" destId="{55537C38-7A1B-4FA1-A779-03CCDA5A0052}" srcOrd="0" destOrd="0" presId="urn:microsoft.com/office/officeart/2008/layout/HorizontalMultiLevelHierarchy"/>
    <dgm:cxn modelId="{A6868E86-81D7-4EBC-A50B-6F8A517C1C00}" type="presParOf" srcId="{BCC3C5EE-C85C-4BF2-9840-D1B69B04C5F9}" destId="{2E481CB9-2C3F-41A2-8286-695A8AC712B6}" srcOrd="1" destOrd="0" presId="urn:microsoft.com/office/officeart/2008/layout/HorizontalMultiLevelHierarchy"/>
    <dgm:cxn modelId="{9297543A-6ED8-48F9-969D-147453BEBE27}" type="presParOf" srcId="{2E481CB9-2C3F-41A2-8286-695A8AC712B6}" destId="{9AD3B03B-A36B-45F2-A231-03367512B8A9}" srcOrd="0" destOrd="0" presId="urn:microsoft.com/office/officeart/2008/layout/HorizontalMultiLevelHierarchy"/>
    <dgm:cxn modelId="{54AE17B1-B061-4556-BD13-93D629F62AFE}" type="presParOf" srcId="{9AD3B03B-A36B-45F2-A231-03367512B8A9}" destId="{14FF73A6-4818-4FD1-9E49-CD950C4BA60A}" srcOrd="0" destOrd="0" presId="urn:microsoft.com/office/officeart/2008/layout/HorizontalMultiLevelHierarchy"/>
    <dgm:cxn modelId="{45FFD055-99C5-4EB0-B16D-2D14E2C41767}" type="presParOf" srcId="{2E481CB9-2C3F-41A2-8286-695A8AC712B6}" destId="{A1D55D40-DFA2-42A6-A4CC-E0892041304F}" srcOrd="1" destOrd="0" presId="urn:microsoft.com/office/officeart/2008/layout/HorizontalMultiLevelHierarchy"/>
    <dgm:cxn modelId="{BA139FC3-EE97-4C5B-BC51-CD8BCCC1D351}" type="presParOf" srcId="{A1D55D40-DFA2-42A6-A4CC-E0892041304F}" destId="{2AF0E09A-16F3-494A-B11E-091CDD7F1530}" srcOrd="0" destOrd="0" presId="urn:microsoft.com/office/officeart/2008/layout/HorizontalMultiLevelHierarchy"/>
    <dgm:cxn modelId="{4C734CD1-CFF1-4F32-B2D7-B871F5B6481B}" type="presParOf" srcId="{A1D55D40-DFA2-42A6-A4CC-E0892041304F}" destId="{5B68A8A6-5588-4191-880A-CF4787D4A386}" srcOrd="1" destOrd="0" presId="urn:microsoft.com/office/officeart/2008/layout/HorizontalMultiLevelHierarchy"/>
    <dgm:cxn modelId="{B06D9D3A-21CB-46E5-8294-83F0D641CDFB}" type="presParOf" srcId="{69EBF239-7D52-4094-997A-30045C7BDA09}" destId="{B0228B9C-05B9-461E-9EE5-6ED40C4F6E96}" srcOrd="2" destOrd="0" presId="urn:microsoft.com/office/officeart/2008/layout/HorizontalMultiLevelHierarchy"/>
    <dgm:cxn modelId="{FE4ABD94-6C48-4438-92FA-CE6F9C7F508D}" type="presParOf" srcId="{B0228B9C-05B9-461E-9EE5-6ED40C4F6E96}" destId="{0912FB67-1F0F-49D6-A285-3149CDDE55FA}" srcOrd="0" destOrd="0" presId="urn:microsoft.com/office/officeart/2008/layout/HorizontalMultiLevelHierarchy"/>
    <dgm:cxn modelId="{C2790D6C-55D5-4DDA-A7B2-6085C43322E5}" type="presParOf" srcId="{69EBF239-7D52-4094-997A-30045C7BDA09}" destId="{1F8A569F-C9B0-4179-ADC0-AE5DD64F130B}" srcOrd="3" destOrd="0" presId="urn:microsoft.com/office/officeart/2008/layout/HorizontalMultiLevelHierarchy"/>
    <dgm:cxn modelId="{714E46F8-C98A-45DC-AFBE-EEAE9424E590}" type="presParOf" srcId="{1F8A569F-C9B0-4179-ADC0-AE5DD64F130B}" destId="{4C6B898A-E89A-4812-8D34-B8824DF8316C}" srcOrd="0" destOrd="0" presId="urn:microsoft.com/office/officeart/2008/layout/HorizontalMultiLevelHierarchy"/>
    <dgm:cxn modelId="{684F03A0-EC3C-4602-BEFA-9A4D63EC13E3}" type="presParOf" srcId="{1F8A569F-C9B0-4179-ADC0-AE5DD64F130B}" destId="{E8CEE7CE-DD96-4095-94DD-E3068C64CA9C}" srcOrd="1" destOrd="0" presId="urn:microsoft.com/office/officeart/2008/layout/HorizontalMultiLevelHierarchy"/>
    <dgm:cxn modelId="{EAD45238-FC7F-4575-8189-BBEF6150A353}" type="presParOf" srcId="{E8CEE7CE-DD96-4095-94DD-E3068C64CA9C}" destId="{A7B1FB73-93B3-46D0-B758-B26363396459}" srcOrd="0" destOrd="0" presId="urn:microsoft.com/office/officeart/2008/layout/HorizontalMultiLevelHierarchy"/>
    <dgm:cxn modelId="{238B2450-54CE-463E-93CD-539FCF8E2CE0}" type="presParOf" srcId="{A7B1FB73-93B3-46D0-B758-B26363396459}" destId="{EE5C6248-6719-4FF4-BA87-270445B3D937}" srcOrd="0" destOrd="0" presId="urn:microsoft.com/office/officeart/2008/layout/HorizontalMultiLevelHierarchy"/>
    <dgm:cxn modelId="{43630208-63D6-478C-87B5-83F0E199E67A}" type="presParOf" srcId="{E8CEE7CE-DD96-4095-94DD-E3068C64CA9C}" destId="{E1B1B9A6-FF1E-4928-831F-EEB80CE3A25A}" srcOrd="1" destOrd="0" presId="urn:microsoft.com/office/officeart/2008/layout/HorizontalMultiLevelHierarchy"/>
    <dgm:cxn modelId="{12890425-4CD2-4B68-9FB9-DED96DEBDBB9}" type="presParOf" srcId="{E1B1B9A6-FF1E-4928-831F-EEB80CE3A25A}" destId="{C669119F-BE93-4883-BE11-647AC9F1574B}" srcOrd="0" destOrd="0" presId="urn:microsoft.com/office/officeart/2008/layout/HorizontalMultiLevelHierarchy"/>
    <dgm:cxn modelId="{60A41758-3527-49FE-9327-C0F54EEE1751}" type="presParOf" srcId="{E1B1B9A6-FF1E-4928-831F-EEB80CE3A25A}" destId="{0729D347-02C1-42C2-BA0E-BD9EF0F6F317}" srcOrd="1" destOrd="0" presId="urn:microsoft.com/office/officeart/2008/layout/HorizontalMultiLevelHierarchy"/>
    <dgm:cxn modelId="{FD00775B-AEF3-4DE8-AEBC-625752935685}" type="presParOf" srcId="{69EBF239-7D52-4094-997A-30045C7BDA09}" destId="{7ED5687C-96F5-4950-AF14-26E65234288A}" srcOrd="4" destOrd="0" presId="urn:microsoft.com/office/officeart/2008/layout/HorizontalMultiLevelHierarchy"/>
    <dgm:cxn modelId="{26933533-C1DF-4BEC-977F-D3A012F1C72F}" type="presParOf" srcId="{7ED5687C-96F5-4950-AF14-26E65234288A}" destId="{CAAEDA0D-CECF-4872-84FF-B0A62DE57755}" srcOrd="0" destOrd="0" presId="urn:microsoft.com/office/officeart/2008/layout/HorizontalMultiLevelHierarchy"/>
    <dgm:cxn modelId="{E8652FBA-C087-4018-8038-57BE79E9F313}" type="presParOf" srcId="{69EBF239-7D52-4094-997A-30045C7BDA09}" destId="{91C12996-6855-4733-B8E0-A63870DC8354}" srcOrd="5" destOrd="0" presId="urn:microsoft.com/office/officeart/2008/layout/HorizontalMultiLevelHierarchy"/>
    <dgm:cxn modelId="{AAC71B05-8BFE-435F-A188-FE56854FCAB5}" type="presParOf" srcId="{91C12996-6855-4733-B8E0-A63870DC8354}" destId="{ABDF5891-8C1C-41A9-BB59-2C271FF1848E}" srcOrd="0" destOrd="0" presId="urn:microsoft.com/office/officeart/2008/layout/HorizontalMultiLevelHierarchy"/>
    <dgm:cxn modelId="{716D76BF-4AAE-4789-BD07-BFDC91D21B0D}" type="presParOf" srcId="{91C12996-6855-4733-B8E0-A63870DC8354}" destId="{76908A11-3D97-48F3-B0D2-4DD6776E6683}" srcOrd="1" destOrd="0" presId="urn:microsoft.com/office/officeart/2008/layout/HorizontalMultiLevelHierarchy"/>
    <dgm:cxn modelId="{093E2AED-F67E-4EA1-BF9C-ECB24B5D21DB}" type="presParOf" srcId="{76908A11-3D97-48F3-B0D2-4DD6776E6683}" destId="{688266E5-2823-452C-8D3F-EDA5FA1D6778}" srcOrd="0" destOrd="0" presId="urn:microsoft.com/office/officeart/2008/layout/HorizontalMultiLevelHierarchy"/>
    <dgm:cxn modelId="{01DB7FB6-BF8A-45E8-9545-6401492DAA1F}" type="presParOf" srcId="{688266E5-2823-452C-8D3F-EDA5FA1D6778}" destId="{EEA751BF-E460-469E-B5A1-51AF5C55FF8F}" srcOrd="0" destOrd="0" presId="urn:microsoft.com/office/officeart/2008/layout/HorizontalMultiLevelHierarchy"/>
    <dgm:cxn modelId="{A68C2155-67F4-4AEB-B6D6-2C2DD5B01BD3}" type="presParOf" srcId="{76908A11-3D97-48F3-B0D2-4DD6776E6683}" destId="{8705B454-D50C-4D4C-B098-787895661987}" srcOrd="1" destOrd="0" presId="urn:microsoft.com/office/officeart/2008/layout/HorizontalMultiLevelHierarchy"/>
    <dgm:cxn modelId="{1E8D229F-9635-418C-BC41-591583CB69F5}" type="presParOf" srcId="{8705B454-D50C-4D4C-B098-787895661987}" destId="{69B438CE-1C97-4F60-9E66-CA330D252715}" srcOrd="0" destOrd="0" presId="urn:microsoft.com/office/officeart/2008/layout/HorizontalMultiLevelHierarchy"/>
    <dgm:cxn modelId="{DD662CD0-80CF-4607-8B19-B2FB0A6D3721}" type="presParOf" srcId="{8705B454-D50C-4D4C-B098-787895661987}" destId="{18A77847-2936-472A-8D84-095A99044DA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DA8C24-2CA7-4252-9AAB-2F1F735F9990}" type="doc">
      <dgm:prSet loTypeId="urn:microsoft.com/office/officeart/2008/layout/HorizontalMultiLevelHierarchy" loCatId="hierarchy" qsTypeId="urn:microsoft.com/office/officeart/2005/8/quickstyle/simple1" qsCatId="simple" csTypeId="urn:microsoft.com/office/officeart/2005/8/colors/accent5_2" csCatId="accent5" phldr="1"/>
      <dgm:spPr/>
      <dgm:t>
        <a:bodyPr/>
        <a:lstStyle/>
        <a:p>
          <a:endParaRPr lang="es-EC"/>
        </a:p>
      </dgm:t>
    </dgm:pt>
    <dgm:pt modelId="{BE62A087-0827-415C-91EF-0A6C90C99C04}">
      <dgm:prSet phldrT="[Texto]"/>
      <dgm:spPr/>
      <dgm:t>
        <a:bodyPr/>
        <a:lstStyle/>
        <a:p>
          <a:r>
            <a:rPr lang="es-EC" dirty="0" smtClean="0"/>
            <a:t>Medidas de cambio comportamental</a:t>
          </a:r>
          <a:endParaRPr lang="es-EC" dirty="0"/>
        </a:p>
      </dgm:t>
    </dgm:pt>
    <dgm:pt modelId="{370F9456-33CC-4871-983C-2E18A60558D5}" type="parTrans" cxnId="{44CF88BB-9F2B-4A07-8061-D621A5726C05}">
      <dgm:prSet/>
      <dgm:spPr/>
      <dgm:t>
        <a:bodyPr/>
        <a:lstStyle/>
        <a:p>
          <a:endParaRPr lang="es-EC"/>
        </a:p>
      </dgm:t>
    </dgm:pt>
    <dgm:pt modelId="{F4B5DD58-FB97-4A64-9DDB-DAACA12E8FAA}" type="sibTrans" cxnId="{44CF88BB-9F2B-4A07-8061-D621A5726C05}">
      <dgm:prSet/>
      <dgm:spPr/>
      <dgm:t>
        <a:bodyPr/>
        <a:lstStyle/>
        <a:p>
          <a:endParaRPr lang="es-EC"/>
        </a:p>
      </dgm:t>
    </dgm:pt>
    <dgm:pt modelId="{E7CE641B-ECB2-464E-97A4-EB901BDC1534}">
      <dgm:prSet phldrT="[Texto]" custT="1"/>
      <dgm:spPr/>
      <dgm:t>
        <a:bodyPr/>
        <a:lstStyle/>
        <a:p>
          <a:r>
            <a:rPr lang="es-EC" sz="1400" dirty="0" smtClean="0"/>
            <a:t>Expandir e impulsar los servicios del transporte público</a:t>
          </a:r>
          <a:endParaRPr lang="es-EC" sz="1400" dirty="0"/>
        </a:p>
      </dgm:t>
    </dgm:pt>
    <dgm:pt modelId="{8AA07279-1F77-4447-BA58-9EBA39640C51}" type="parTrans" cxnId="{1258A54F-9A6F-426F-80A3-446093DA7925}">
      <dgm:prSet/>
      <dgm:spPr/>
      <dgm:t>
        <a:bodyPr/>
        <a:lstStyle/>
        <a:p>
          <a:endParaRPr lang="es-EC"/>
        </a:p>
      </dgm:t>
    </dgm:pt>
    <dgm:pt modelId="{64CE715D-E31B-406F-84B3-11BAEE14756B}" type="sibTrans" cxnId="{1258A54F-9A6F-426F-80A3-446093DA7925}">
      <dgm:prSet/>
      <dgm:spPr/>
      <dgm:t>
        <a:bodyPr/>
        <a:lstStyle/>
        <a:p>
          <a:endParaRPr lang="es-EC"/>
        </a:p>
      </dgm:t>
    </dgm:pt>
    <dgm:pt modelId="{0C87419E-205C-42F4-A3E7-DE1F54645CA1}">
      <dgm:prSet phldrT="[Texto]" custT="1"/>
      <dgm:spPr/>
      <dgm:t>
        <a:bodyPr/>
        <a:lstStyle/>
        <a:p>
          <a:r>
            <a:rPr lang="es-EC" sz="1400" dirty="0" smtClean="0"/>
            <a:t>Mejorar las vías para ciclistas y peatones</a:t>
          </a:r>
          <a:endParaRPr lang="es-EC" sz="1400" dirty="0"/>
        </a:p>
      </dgm:t>
    </dgm:pt>
    <dgm:pt modelId="{3C3D413D-CFB9-45A0-A191-16CB7B40B314}" type="parTrans" cxnId="{E66FAF8C-9F65-40D1-BD62-0C24C04A9A4C}">
      <dgm:prSet/>
      <dgm:spPr/>
      <dgm:t>
        <a:bodyPr/>
        <a:lstStyle/>
        <a:p>
          <a:endParaRPr lang="es-EC"/>
        </a:p>
      </dgm:t>
    </dgm:pt>
    <dgm:pt modelId="{3A597E67-ACD9-4DB3-AEC8-BF2663BF9425}" type="sibTrans" cxnId="{E66FAF8C-9F65-40D1-BD62-0C24C04A9A4C}">
      <dgm:prSet/>
      <dgm:spPr/>
      <dgm:t>
        <a:bodyPr/>
        <a:lstStyle/>
        <a:p>
          <a:endParaRPr lang="es-EC"/>
        </a:p>
      </dgm:t>
    </dgm:pt>
    <dgm:pt modelId="{2E3CD898-5724-48DA-9E21-DA12F3AD866C}">
      <dgm:prSet phldrT="[Texto]" custT="1"/>
      <dgm:spPr/>
      <dgm:t>
        <a:bodyPr/>
        <a:lstStyle/>
        <a:p>
          <a:r>
            <a:rPr lang="es-EC" sz="1400" dirty="0" smtClean="0"/>
            <a:t>Coche compartido</a:t>
          </a:r>
          <a:endParaRPr lang="es-EC" sz="1400" dirty="0"/>
        </a:p>
      </dgm:t>
    </dgm:pt>
    <dgm:pt modelId="{60BE31F7-81ED-40B9-8440-A6B0B9635730}" type="parTrans" cxnId="{CFF2BC33-B120-45C1-81DE-0FC0D6EA560C}">
      <dgm:prSet/>
      <dgm:spPr/>
      <dgm:t>
        <a:bodyPr/>
        <a:lstStyle/>
        <a:p>
          <a:endParaRPr lang="es-EC"/>
        </a:p>
      </dgm:t>
    </dgm:pt>
    <dgm:pt modelId="{0072AB21-D13C-4240-824D-A5857C0D9F0A}" type="sibTrans" cxnId="{CFF2BC33-B120-45C1-81DE-0FC0D6EA560C}">
      <dgm:prSet/>
      <dgm:spPr/>
      <dgm:t>
        <a:bodyPr/>
        <a:lstStyle/>
        <a:p>
          <a:endParaRPr lang="es-EC"/>
        </a:p>
      </dgm:t>
    </dgm:pt>
    <dgm:pt modelId="{FA0BF7F0-165D-40EB-81E6-71775A3FA1D0}">
      <dgm:prSet custT="1"/>
      <dgm:spPr/>
      <dgm:t>
        <a:bodyPr/>
        <a:lstStyle/>
        <a:p>
          <a:r>
            <a:rPr lang="es-EC" sz="1400" dirty="0" smtClean="0"/>
            <a:t>El SMT está conformado por 2 subsistemas: Convencional(rutas y frecuencias) y el Metrobús-Q. El uno es de administración privada con esquema de cooperativa, poca inversión en gestión y en mejora de tecnología, el segundo de administración pública tiene un modelo empresarial.</a:t>
          </a:r>
        </a:p>
      </dgm:t>
    </dgm:pt>
    <dgm:pt modelId="{5A9498B9-E19F-4A0F-940C-F6D1C7E89F54}" type="parTrans" cxnId="{D774A585-F370-4D28-9E7F-02C182EA21B6}">
      <dgm:prSet/>
      <dgm:spPr/>
      <dgm:t>
        <a:bodyPr/>
        <a:lstStyle/>
        <a:p>
          <a:endParaRPr lang="es-EC"/>
        </a:p>
      </dgm:t>
    </dgm:pt>
    <dgm:pt modelId="{FA9F7EC7-D6AD-4174-926A-83402A8DB562}" type="sibTrans" cxnId="{D774A585-F370-4D28-9E7F-02C182EA21B6}">
      <dgm:prSet/>
      <dgm:spPr/>
      <dgm:t>
        <a:bodyPr/>
        <a:lstStyle/>
        <a:p>
          <a:endParaRPr lang="es-EC"/>
        </a:p>
      </dgm:t>
    </dgm:pt>
    <dgm:pt modelId="{529AC62D-81BE-42F2-BE4C-0C5F579F4339}">
      <dgm:prSet custT="1"/>
      <dgm:spPr/>
      <dgm:t>
        <a:bodyPr/>
        <a:lstStyle/>
        <a:p>
          <a:r>
            <a:rPr lang="es-EC" sz="1400" dirty="0" smtClean="0"/>
            <a:t>Existen 109.61 km de redes para ciclistas, Son de tres tipos, carril segregado ancho 1.50, carril compartido Tipo I (3,10 M), carril compartido tipo II (3.80 m)</a:t>
          </a:r>
          <a:endParaRPr lang="es-EC" sz="1400" dirty="0"/>
        </a:p>
      </dgm:t>
    </dgm:pt>
    <dgm:pt modelId="{7DEC0E81-B4DA-467D-A60F-5835781E7248}" type="parTrans" cxnId="{A1AEC17C-0F4E-49F4-8660-C3AC8C1CEBBB}">
      <dgm:prSet/>
      <dgm:spPr/>
      <dgm:t>
        <a:bodyPr/>
        <a:lstStyle/>
        <a:p>
          <a:endParaRPr lang="es-EC"/>
        </a:p>
      </dgm:t>
    </dgm:pt>
    <dgm:pt modelId="{CEA684DF-97ED-4CB4-BB38-ED30ABBA9E18}" type="sibTrans" cxnId="{A1AEC17C-0F4E-49F4-8660-C3AC8C1CEBBB}">
      <dgm:prSet/>
      <dgm:spPr/>
      <dgm:t>
        <a:bodyPr/>
        <a:lstStyle/>
        <a:p>
          <a:endParaRPr lang="es-EC"/>
        </a:p>
      </dgm:t>
    </dgm:pt>
    <dgm:pt modelId="{0CB51572-920E-4460-AEEB-93D696DBCF69}">
      <dgm:prSet/>
      <dgm:spPr/>
      <dgm:t>
        <a:bodyPr/>
        <a:lstStyle/>
        <a:p>
          <a:r>
            <a:rPr lang="es-EC" dirty="0" smtClean="0"/>
            <a:t>Alternativa al Pico y Placa, alrededor del mundo se tiene aplicaciones como </a:t>
          </a:r>
          <a:r>
            <a:rPr lang="es-EC" dirty="0" err="1" smtClean="0"/>
            <a:t>Bla</a:t>
          </a:r>
          <a:r>
            <a:rPr lang="es-EC" dirty="0" smtClean="0"/>
            <a:t> </a:t>
          </a:r>
          <a:r>
            <a:rPr lang="es-EC" dirty="0" err="1" smtClean="0"/>
            <a:t>Bla</a:t>
          </a:r>
          <a:r>
            <a:rPr lang="es-EC" dirty="0" smtClean="0"/>
            <a:t> Car, y </a:t>
          </a:r>
          <a:r>
            <a:rPr lang="es-EC" dirty="0" err="1" smtClean="0"/>
            <a:t>SocialCar</a:t>
          </a:r>
          <a:r>
            <a:rPr lang="es-EC" dirty="0" smtClean="0"/>
            <a:t>, en Ecuador se tiene </a:t>
          </a:r>
          <a:r>
            <a:rPr lang="es-EC" dirty="0" err="1" smtClean="0"/>
            <a:t>AutoCompartido</a:t>
          </a:r>
          <a:endParaRPr lang="es-EC" dirty="0"/>
        </a:p>
      </dgm:t>
    </dgm:pt>
    <dgm:pt modelId="{8EC2D87D-3568-4DA6-917F-39AE6F997F53}" type="parTrans" cxnId="{3578BEA8-ADBA-49BC-8A28-59A04B0F2F38}">
      <dgm:prSet/>
      <dgm:spPr/>
      <dgm:t>
        <a:bodyPr/>
        <a:lstStyle/>
        <a:p>
          <a:endParaRPr lang="es-EC"/>
        </a:p>
      </dgm:t>
    </dgm:pt>
    <dgm:pt modelId="{FDB4C157-6042-4270-A3D1-8168C4539538}" type="sibTrans" cxnId="{3578BEA8-ADBA-49BC-8A28-59A04B0F2F38}">
      <dgm:prSet/>
      <dgm:spPr/>
      <dgm:t>
        <a:bodyPr/>
        <a:lstStyle/>
        <a:p>
          <a:endParaRPr lang="es-EC"/>
        </a:p>
      </dgm:t>
    </dgm:pt>
    <dgm:pt modelId="{EA182752-E92D-4A17-9BAA-F06966131318}" type="pres">
      <dgm:prSet presAssocID="{01DA8C24-2CA7-4252-9AAB-2F1F735F9990}" presName="Name0" presStyleCnt="0">
        <dgm:presLayoutVars>
          <dgm:chPref val="1"/>
          <dgm:dir/>
          <dgm:animOne val="branch"/>
          <dgm:animLvl val="lvl"/>
          <dgm:resizeHandles val="exact"/>
        </dgm:presLayoutVars>
      </dgm:prSet>
      <dgm:spPr/>
      <dgm:t>
        <a:bodyPr/>
        <a:lstStyle/>
        <a:p>
          <a:endParaRPr lang="es-EC"/>
        </a:p>
      </dgm:t>
    </dgm:pt>
    <dgm:pt modelId="{4277F48D-343C-439B-8C5A-6A5BE516066C}" type="pres">
      <dgm:prSet presAssocID="{BE62A087-0827-415C-91EF-0A6C90C99C04}" presName="root1" presStyleCnt="0"/>
      <dgm:spPr/>
    </dgm:pt>
    <dgm:pt modelId="{615ADA4A-0083-450E-8781-A81FB0DC4D14}" type="pres">
      <dgm:prSet presAssocID="{BE62A087-0827-415C-91EF-0A6C90C99C04}" presName="LevelOneTextNode" presStyleLbl="node0" presStyleIdx="0" presStyleCnt="1">
        <dgm:presLayoutVars>
          <dgm:chPref val="3"/>
        </dgm:presLayoutVars>
      </dgm:prSet>
      <dgm:spPr/>
      <dgm:t>
        <a:bodyPr/>
        <a:lstStyle/>
        <a:p>
          <a:endParaRPr lang="es-EC"/>
        </a:p>
      </dgm:t>
    </dgm:pt>
    <dgm:pt modelId="{1553DE0E-ABCC-4ACC-A909-AC7D936927DF}" type="pres">
      <dgm:prSet presAssocID="{BE62A087-0827-415C-91EF-0A6C90C99C04}" presName="level2hierChild" presStyleCnt="0"/>
      <dgm:spPr/>
    </dgm:pt>
    <dgm:pt modelId="{9F22C591-F770-4372-9C13-0839E02A6985}" type="pres">
      <dgm:prSet presAssocID="{8AA07279-1F77-4447-BA58-9EBA39640C51}" presName="conn2-1" presStyleLbl="parChTrans1D2" presStyleIdx="0" presStyleCnt="3"/>
      <dgm:spPr/>
      <dgm:t>
        <a:bodyPr/>
        <a:lstStyle/>
        <a:p>
          <a:endParaRPr lang="es-EC"/>
        </a:p>
      </dgm:t>
    </dgm:pt>
    <dgm:pt modelId="{11D7284D-9B22-4419-B14E-224784EF5C7C}" type="pres">
      <dgm:prSet presAssocID="{8AA07279-1F77-4447-BA58-9EBA39640C51}" presName="connTx" presStyleLbl="parChTrans1D2" presStyleIdx="0" presStyleCnt="3"/>
      <dgm:spPr/>
      <dgm:t>
        <a:bodyPr/>
        <a:lstStyle/>
        <a:p>
          <a:endParaRPr lang="es-EC"/>
        </a:p>
      </dgm:t>
    </dgm:pt>
    <dgm:pt modelId="{B068A78A-54F4-4704-96EB-F86EA62E3C28}" type="pres">
      <dgm:prSet presAssocID="{E7CE641B-ECB2-464E-97A4-EB901BDC1534}" presName="root2" presStyleCnt="0"/>
      <dgm:spPr/>
    </dgm:pt>
    <dgm:pt modelId="{7507EDE7-00EC-44A1-8EDC-DA175E70B329}" type="pres">
      <dgm:prSet presAssocID="{E7CE641B-ECB2-464E-97A4-EB901BDC1534}" presName="LevelTwoTextNode" presStyleLbl="node2" presStyleIdx="0" presStyleCnt="3">
        <dgm:presLayoutVars>
          <dgm:chPref val="3"/>
        </dgm:presLayoutVars>
      </dgm:prSet>
      <dgm:spPr/>
      <dgm:t>
        <a:bodyPr/>
        <a:lstStyle/>
        <a:p>
          <a:endParaRPr lang="es-EC"/>
        </a:p>
      </dgm:t>
    </dgm:pt>
    <dgm:pt modelId="{A9BC72B3-406B-4600-B65D-834EB2158B2D}" type="pres">
      <dgm:prSet presAssocID="{E7CE641B-ECB2-464E-97A4-EB901BDC1534}" presName="level3hierChild" presStyleCnt="0"/>
      <dgm:spPr/>
    </dgm:pt>
    <dgm:pt modelId="{8F4F51F0-F8EC-4F56-B054-CAAC3302C8A6}" type="pres">
      <dgm:prSet presAssocID="{5A9498B9-E19F-4A0F-940C-F6D1C7E89F54}" presName="conn2-1" presStyleLbl="parChTrans1D3" presStyleIdx="0" presStyleCnt="3"/>
      <dgm:spPr/>
      <dgm:t>
        <a:bodyPr/>
        <a:lstStyle/>
        <a:p>
          <a:endParaRPr lang="es-EC"/>
        </a:p>
      </dgm:t>
    </dgm:pt>
    <dgm:pt modelId="{FC51CFE2-0353-413B-8C69-826567499011}" type="pres">
      <dgm:prSet presAssocID="{5A9498B9-E19F-4A0F-940C-F6D1C7E89F54}" presName="connTx" presStyleLbl="parChTrans1D3" presStyleIdx="0" presStyleCnt="3"/>
      <dgm:spPr/>
      <dgm:t>
        <a:bodyPr/>
        <a:lstStyle/>
        <a:p>
          <a:endParaRPr lang="es-EC"/>
        </a:p>
      </dgm:t>
    </dgm:pt>
    <dgm:pt modelId="{C5C0DA22-78E6-4F44-9D1B-F687B6BCE780}" type="pres">
      <dgm:prSet presAssocID="{FA0BF7F0-165D-40EB-81E6-71775A3FA1D0}" presName="root2" presStyleCnt="0"/>
      <dgm:spPr/>
    </dgm:pt>
    <dgm:pt modelId="{C912DADE-3AFD-4819-B445-0544805BA835}" type="pres">
      <dgm:prSet presAssocID="{FA0BF7F0-165D-40EB-81E6-71775A3FA1D0}" presName="LevelTwoTextNode" presStyleLbl="node3" presStyleIdx="0" presStyleCnt="3" custScaleX="108338" custScaleY="233353" custLinFactNeighborX="-1524" custLinFactNeighborY="-39827">
        <dgm:presLayoutVars>
          <dgm:chPref val="3"/>
        </dgm:presLayoutVars>
      </dgm:prSet>
      <dgm:spPr/>
      <dgm:t>
        <a:bodyPr/>
        <a:lstStyle/>
        <a:p>
          <a:endParaRPr lang="es-EC"/>
        </a:p>
      </dgm:t>
    </dgm:pt>
    <dgm:pt modelId="{934334BB-F09B-4239-A0AA-21681932416C}" type="pres">
      <dgm:prSet presAssocID="{FA0BF7F0-165D-40EB-81E6-71775A3FA1D0}" presName="level3hierChild" presStyleCnt="0"/>
      <dgm:spPr/>
    </dgm:pt>
    <dgm:pt modelId="{45332A03-CD1F-438C-8052-204C0334B35A}" type="pres">
      <dgm:prSet presAssocID="{3C3D413D-CFB9-45A0-A191-16CB7B40B314}" presName="conn2-1" presStyleLbl="parChTrans1D2" presStyleIdx="1" presStyleCnt="3"/>
      <dgm:spPr/>
      <dgm:t>
        <a:bodyPr/>
        <a:lstStyle/>
        <a:p>
          <a:endParaRPr lang="es-EC"/>
        </a:p>
      </dgm:t>
    </dgm:pt>
    <dgm:pt modelId="{8DF8E9FC-EA1B-49A7-A937-558A81DCED3C}" type="pres">
      <dgm:prSet presAssocID="{3C3D413D-CFB9-45A0-A191-16CB7B40B314}" presName="connTx" presStyleLbl="parChTrans1D2" presStyleIdx="1" presStyleCnt="3"/>
      <dgm:spPr/>
      <dgm:t>
        <a:bodyPr/>
        <a:lstStyle/>
        <a:p>
          <a:endParaRPr lang="es-EC"/>
        </a:p>
      </dgm:t>
    </dgm:pt>
    <dgm:pt modelId="{1FF7F2F2-11BC-448B-B6FE-FBA58E570F20}" type="pres">
      <dgm:prSet presAssocID="{0C87419E-205C-42F4-A3E7-DE1F54645CA1}" presName="root2" presStyleCnt="0"/>
      <dgm:spPr/>
    </dgm:pt>
    <dgm:pt modelId="{4459EA68-F32A-45E4-86F7-062158BDF092}" type="pres">
      <dgm:prSet presAssocID="{0C87419E-205C-42F4-A3E7-DE1F54645CA1}" presName="LevelTwoTextNode" presStyleLbl="node2" presStyleIdx="1" presStyleCnt="3">
        <dgm:presLayoutVars>
          <dgm:chPref val="3"/>
        </dgm:presLayoutVars>
      </dgm:prSet>
      <dgm:spPr/>
      <dgm:t>
        <a:bodyPr/>
        <a:lstStyle/>
        <a:p>
          <a:endParaRPr lang="es-EC"/>
        </a:p>
      </dgm:t>
    </dgm:pt>
    <dgm:pt modelId="{D41861C0-82A9-4B2D-8E3F-51FDD86312CA}" type="pres">
      <dgm:prSet presAssocID="{0C87419E-205C-42F4-A3E7-DE1F54645CA1}" presName="level3hierChild" presStyleCnt="0"/>
      <dgm:spPr/>
    </dgm:pt>
    <dgm:pt modelId="{BA1229E0-4DF6-48FD-BF9C-BE8A3BC8054D}" type="pres">
      <dgm:prSet presAssocID="{7DEC0E81-B4DA-467D-A60F-5835781E7248}" presName="conn2-1" presStyleLbl="parChTrans1D3" presStyleIdx="1" presStyleCnt="3"/>
      <dgm:spPr/>
      <dgm:t>
        <a:bodyPr/>
        <a:lstStyle/>
        <a:p>
          <a:endParaRPr lang="es-EC"/>
        </a:p>
      </dgm:t>
    </dgm:pt>
    <dgm:pt modelId="{AF766E9E-D3C1-4865-8368-5E033CE0765E}" type="pres">
      <dgm:prSet presAssocID="{7DEC0E81-B4DA-467D-A60F-5835781E7248}" presName="connTx" presStyleLbl="parChTrans1D3" presStyleIdx="1" presStyleCnt="3"/>
      <dgm:spPr/>
      <dgm:t>
        <a:bodyPr/>
        <a:lstStyle/>
        <a:p>
          <a:endParaRPr lang="es-EC"/>
        </a:p>
      </dgm:t>
    </dgm:pt>
    <dgm:pt modelId="{1A141DC2-4371-4482-AC86-6A1644C4EA0C}" type="pres">
      <dgm:prSet presAssocID="{529AC62D-81BE-42F2-BE4C-0C5F579F4339}" presName="root2" presStyleCnt="0"/>
      <dgm:spPr/>
    </dgm:pt>
    <dgm:pt modelId="{4AEBE924-EEA1-4E50-AAB2-744110247F71}" type="pres">
      <dgm:prSet presAssocID="{529AC62D-81BE-42F2-BE4C-0C5F579F4339}" presName="LevelTwoTextNode" presStyleLbl="node3" presStyleIdx="1" presStyleCnt="3" custScaleX="109189" custScaleY="152728">
        <dgm:presLayoutVars>
          <dgm:chPref val="3"/>
        </dgm:presLayoutVars>
      </dgm:prSet>
      <dgm:spPr/>
      <dgm:t>
        <a:bodyPr/>
        <a:lstStyle/>
        <a:p>
          <a:endParaRPr lang="es-EC"/>
        </a:p>
      </dgm:t>
    </dgm:pt>
    <dgm:pt modelId="{753FE3C0-EFFA-4C6E-8D12-71B2A5CF35D6}" type="pres">
      <dgm:prSet presAssocID="{529AC62D-81BE-42F2-BE4C-0C5F579F4339}" presName="level3hierChild" presStyleCnt="0"/>
      <dgm:spPr/>
    </dgm:pt>
    <dgm:pt modelId="{BE7E100A-FB51-4866-8466-24BDE52C7000}" type="pres">
      <dgm:prSet presAssocID="{60BE31F7-81ED-40B9-8440-A6B0B9635730}" presName="conn2-1" presStyleLbl="parChTrans1D2" presStyleIdx="2" presStyleCnt="3"/>
      <dgm:spPr/>
      <dgm:t>
        <a:bodyPr/>
        <a:lstStyle/>
        <a:p>
          <a:endParaRPr lang="es-EC"/>
        </a:p>
      </dgm:t>
    </dgm:pt>
    <dgm:pt modelId="{94AFA825-F809-4CFD-BB72-0E1C3B3CCB8D}" type="pres">
      <dgm:prSet presAssocID="{60BE31F7-81ED-40B9-8440-A6B0B9635730}" presName="connTx" presStyleLbl="parChTrans1D2" presStyleIdx="2" presStyleCnt="3"/>
      <dgm:spPr/>
      <dgm:t>
        <a:bodyPr/>
        <a:lstStyle/>
        <a:p>
          <a:endParaRPr lang="es-EC"/>
        </a:p>
      </dgm:t>
    </dgm:pt>
    <dgm:pt modelId="{E79284D0-6AE9-4D05-8798-E205EEACBF1E}" type="pres">
      <dgm:prSet presAssocID="{2E3CD898-5724-48DA-9E21-DA12F3AD866C}" presName="root2" presStyleCnt="0"/>
      <dgm:spPr/>
    </dgm:pt>
    <dgm:pt modelId="{347878E4-1E60-4BE7-925B-F555DCFFF5B7}" type="pres">
      <dgm:prSet presAssocID="{2E3CD898-5724-48DA-9E21-DA12F3AD866C}" presName="LevelTwoTextNode" presStyleLbl="node2" presStyleIdx="2" presStyleCnt="3">
        <dgm:presLayoutVars>
          <dgm:chPref val="3"/>
        </dgm:presLayoutVars>
      </dgm:prSet>
      <dgm:spPr/>
      <dgm:t>
        <a:bodyPr/>
        <a:lstStyle/>
        <a:p>
          <a:endParaRPr lang="es-EC"/>
        </a:p>
      </dgm:t>
    </dgm:pt>
    <dgm:pt modelId="{C02CA1BF-314F-49E4-B102-485CBF975BC3}" type="pres">
      <dgm:prSet presAssocID="{2E3CD898-5724-48DA-9E21-DA12F3AD866C}" presName="level3hierChild" presStyleCnt="0"/>
      <dgm:spPr/>
    </dgm:pt>
    <dgm:pt modelId="{89E85193-5C58-4A06-8D9B-74CE9314FF9E}" type="pres">
      <dgm:prSet presAssocID="{8EC2D87D-3568-4DA6-917F-39AE6F997F53}" presName="conn2-1" presStyleLbl="parChTrans1D3" presStyleIdx="2" presStyleCnt="3"/>
      <dgm:spPr/>
      <dgm:t>
        <a:bodyPr/>
        <a:lstStyle/>
        <a:p>
          <a:endParaRPr lang="es-EC"/>
        </a:p>
      </dgm:t>
    </dgm:pt>
    <dgm:pt modelId="{695AA711-9A1D-4814-8C3E-3BDB0909014B}" type="pres">
      <dgm:prSet presAssocID="{8EC2D87D-3568-4DA6-917F-39AE6F997F53}" presName="connTx" presStyleLbl="parChTrans1D3" presStyleIdx="2" presStyleCnt="3"/>
      <dgm:spPr/>
      <dgm:t>
        <a:bodyPr/>
        <a:lstStyle/>
        <a:p>
          <a:endParaRPr lang="es-EC"/>
        </a:p>
      </dgm:t>
    </dgm:pt>
    <dgm:pt modelId="{84EBBBF4-5E86-4BD5-AFF2-7396191F6672}" type="pres">
      <dgm:prSet presAssocID="{0CB51572-920E-4460-AEEB-93D696DBCF69}" presName="root2" presStyleCnt="0"/>
      <dgm:spPr/>
    </dgm:pt>
    <dgm:pt modelId="{AB1D02C0-4661-4BEA-BA98-57AA86073B7A}" type="pres">
      <dgm:prSet presAssocID="{0CB51572-920E-4460-AEEB-93D696DBCF69}" presName="LevelTwoTextNode" presStyleLbl="node3" presStyleIdx="2" presStyleCnt="3" custScaleX="105296">
        <dgm:presLayoutVars>
          <dgm:chPref val="3"/>
        </dgm:presLayoutVars>
      </dgm:prSet>
      <dgm:spPr/>
      <dgm:t>
        <a:bodyPr/>
        <a:lstStyle/>
        <a:p>
          <a:endParaRPr lang="es-EC"/>
        </a:p>
      </dgm:t>
    </dgm:pt>
    <dgm:pt modelId="{73B6C399-281A-4E57-A9B1-6546605CAD52}" type="pres">
      <dgm:prSet presAssocID="{0CB51572-920E-4460-AEEB-93D696DBCF69}" presName="level3hierChild" presStyleCnt="0"/>
      <dgm:spPr/>
    </dgm:pt>
  </dgm:ptLst>
  <dgm:cxnLst>
    <dgm:cxn modelId="{5C8107E4-6343-44D6-9A2D-85E1065DEE7C}" type="presOf" srcId="{FA0BF7F0-165D-40EB-81E6-71775A3FA1D0}" destId="{C912DADE-3AFD-4819-B445-0544805BA835}" srcOrd="0" destOrd="0" presId="urn:microsoft.com/office/officeart/2008/layout/HorizontalMultiLevelHierarchy"/>
    <dgm:cxn modelId="{961D01C2-C4BA-47FE-B7DD-0827C41032A0}" type="presOf" srcId="{E7CE641B-ECB2-464E-97A4-EB901BDC1534}" destId="{7507EDE7-00EC-44A1-8EDC-DA175E70B329}" srcOrd="0" destOrd="0" presId="urn:microsoft.com/office/officeart/2008/layout/HorizontalMultiLevelHierarchy"/>
    <dgm:cxn modelId="{89D1681B-DBC6-4A92-8668-B63D3CD23640}" type="presOf" srcId="{BE62A087-0827-415C-91EF-0A6C90C99C04}" destId="{615ADA4A-0083-450E-8781-A81FB0DC4D14}" srcOrd="0" destOrd="0" presId="urn:microsoft.com/office/officeart/2008/layout/HorizontalMultiLevelHierarchy"/>
    <dgm:cxn modelId="{16457ED4-6D1A-4C80-BA15-58DD7F7017F2}" type="presOf" srcId="{2E3CD898-5724-48DA-9E21-DA12F3AD866C}" destId="{347878E4-1E60-4BE7-925B-F555DCFFF5B7}" srcOrd="0" destOrd="0" presId="urn:microsoft.com/office/officeart/2008/layout/HorizontalMultiLevelHierarchy"/>
    <dgm:cxn modelId="{0F660410-D186-41F1-956E-BD4C7BF28629}" type="presOf" srcId="{3C3D413D-CFB9-45A0-A191-16CB7B40B314}" destId="{8DF8E9FC-EA1B-49A7-A937-558A81DCED3C}" srcOrd="1" destOrd="0" presId="urn:microsoft.com/office/officeart/2008/layout/HorizontalMultiLevelHierarchy"/>
    <dgm:cxn modelId="{44CF88BB-9F2B-4A07-8061-D621A5726C05}" srcId="{01DA8C24-2CA7-4252-9AAB-2F1F735F9990}" destId="{BE62A087-0827-415C-91EF-0A6C90C99C04}" srcOrd="0" destOrd="0" parTransId="{370F9456-33CC-4871-983C-2E18A60558D5}" sibTransId="{F4B5DD58-FB97-4A64-9DDB-DAACA12E8FAA}"/>
    <dgm:cxn modelId="{9F300944-37EE-40B2-9719-3A3761859D3A}" type="presOf" srcId="{8EC2D87D-3568-4DA6-917F-39AE6F997F53}" destId="{89E85193-5C58-4A06-8D9B-74CE9314FF9E}" srcOrd="0" destOrd="0" presId="urn:microsoft.com/office/officeart/2008/layout/HorizontalMultiLevelHierarchy"/>
    <dgm:cxn modelId="{D774A585-F370-4D28-9E7F-02C182EA21B6}" srcId="{E7CE641B-ECB2-464E-97A4-EB901BDC1534}" destId="{FA0BF7F0-165D-40EB-81E6-71775A3FA1D0}" srcOrd="0" destOrd="0" parTransId="{5A9498B9-E19F-4A0F-940C-F6D1C7E89F54}" sibTransId="{FA9F7EC7-D6AD-4174-926A-83402A8DB562}"/>
    <dgm:cxn modelId="{FAA54A5E-ED79-4D3A-A0B8-939C2968A2FA}" type="presOf" srcId="{0CB51572-920E-4460-AEEB-93D696DBCF69}" destId="{AB1D02C0-4661-4BEA-BA98-57AA86073B7A}" srcOrd="0" destOrd="0" presId="urn:microsoft.com/office/officeart/2008/layout/HorizontalMultiLevelHierarchy"/>
    <dgm:cxn modelId="{AA3FA894-BAEF-4068-8A5A-4596A0D9BCCE}" type="presOf" srcId="{60BE31F7-81ED-40B9-8440-A6B0B9635730}" destId="{BE7E100A-FB51-4866-8466-24BDE52C7000}" srcOrd="0" destOrd="0" presId="urn:microsoft.com/office/officeart/2008/layout/HorizontalMultiLevelHierarchy"/>
    <dgm:cxn modelId="{7B40D3AC-E95B-48FF-9DB2-27520ECC9B88}" type="presOf" srcId="{7DEC0E81-B4DA-467D-A60F-5835781E7248}" destId="{AF766E9E-D3C1-4865-8368-5E033CE0765E}" srcOrd="1" destOrd="0" presId="urn:microsoft.com/office/officeart/2008/layout/HorizontalMultiLevelHierarchy"/>
    <dgm:cxn modelId="{FAB18933-44E0-47FB-9494-57DB84D62C8C}" type="presOf" srcId="{5A9498B9-E19F-4A0F-940C-F6D1C7E89F54}" destId="{8F4F51F0-F8EC-4F56-B054-CAAC3302C8A6}" srcOrd="0" destOrd="0" presId="urn:microsoft.com/office/officeart/2008/layout/HorizontalMultiLevelHierarchy"/>
    <dgm:cxn modelId="{D0BE05F4-1084-4759-B5AD-BEED91FFB4B8}" type="presOf" srcId="{7DEC0E81-B4DA-467D-A60F-5835781E7248}" destId="{BA1229E0-4DF6-48FD-BF9C-BE8A3BC8054D}" srcOrd="0" destOrd="0" presId="urn:microsoft.com/office/officeart/2008/layout/HorizontalMultiLevelHierarchy"/>
    <dgm:cxn modelId="{1258A54F-9A6F-426F-80A3-446093DA7925}" srcId="{BE62A087-0827-415C-91EF-0A6C90C99C04}" destId="{E7CE641B-ECB2-464E-97A4-EB901BDC1534}" srcOrd="0" destOrd="0" parTransId="{8AA07279-1F77-4447-BA58-9EBA39640C51}" sibTransId="{64CE715D-E31B-406F-84B3-11BAEE14756B}"/>
    <dgm:cxn modelId="{A1AEC17C-0F4E-49F4-8660-C3AC8C1CEBBB}" srcId="{0C87419E-205C-42F4-A3E7-DE1F54645CA1}" destId="{529AC62D-81BE-42F2-BE4C-0C5F579F4339}" srcOrd="0" destOrd="0" parTransId="{7DEC0E81-B4DA-467D-A60F-5835781E7248}" sibTransId="{CEA684DF-97ED-4CB4-BB38-ED30ABBA9E18}"/>
    <dgm:cxn modelId="{DAFABEC8-9D05-403D-A998-8EEC171AE2EA}" type="presOf" srcId="{3C3D413D-CFB9-45A0-A191-16CB7B40B314}" destId="{45332A03-CD1F-438C-8052-204C0334B35A}" srcOrd="0" destOrd="0" presId="urn:microsoft.com/office/officeart/2008/layout/HorizontalMultiLevelHierarchy"/>
    <dgm:cxn modelId="{E66FAF8C-9F65-40D1-BD62-0C24C04A9A4C}" srcId="{BE62A087-0827-415C-91EF-0A6C90C99C04}" destId="{0C87419E-205C-42F4-A3E7-DE1F54645CA1}" srcOrd="1" destOrd="0" parTransId="{3C3D413D-CFB9-45A0-A191-16CB7B40B314}" sibTransId="{3A597E67-ACD9-4DB3-AEC8-BF2663BF9425}"/>
    <dgm:cxn modelId="{1A66F02E-BE9E-458E-A326-F165C47243D1}" type="presOf" srcId="{8AA07279-1F77-4447-BA58-9EBA39640C51}" destId="{9F22C591-F770-4372-9C13-0839E02A6985}" srcOrd="0" destOrd="0" presId="urn:microsoft.com/office/officeart/2008/layout/HorizontalMultiLevelHierarchy"/>
    <dgm:cxn modelId="{D412243F-4437-4953-A09E-18C2668D7616}" type="presOf" srcId="{5A9498B9-E19F-4A0F-940C-F6D1C7E89F54}" destId="{FC51CFE2-0353-413B-8C69-826567499011}" srcOrd="1" destOrd="0" presId="urn:microsoft.com/office/officeart/2008/layout/HorizontalMultiLevelHierarchy"/>
    <dgm:cxn modelId="{556E93B4-F4B4-48AE-8199-66096F7BBF2E}" type="presOf" srcId="{8EC2D87D-3568-4DA6-917F-39AE6F997F53}" destId="{695AA711-9A1D-4814-8C3E-3BDB0909014B}" srcOrd="1" destOrd="0" presId="urn:microsoft.com/office/officeart/2008/layout/HorizontalMultiLevelHierarchy"/>
    <dgm:cxn modelId="{B1C9AFBA-BCC4-4D4F-8B2D-8CFDB3923272}" type="presOf" srcId="{60BE31F7-81ED-40B9-8440-A6B0B9635730}" destId="{94AFA825-F809-4CFD-BB72-0E1C3B3CCB8D}" srcOrd="1" destOrd="0" presId="urn:microsoft.com/office/officeart/2008/layout/HorizontalMultiLevelHierarchy"/>
    <dgm:cxn modelId="{6A0FEE5E-06B9-43AA-8EA4-C6FC83EB113B}" type="presOf" srcId="{0C87419E-205C-42F4-A3E7-DE1F54645CA1}" destId="{4459EA68-F32A-45E4-86F7-062158BDF092}" srcOrd="0" destOrd="0" presId="urn:microsoft.com/office/officeart/2008/layout/HorizontalMultiLevelHierarchy"/>
    <dgm:cxn modelId="{46A556B5-994A-4F66-98F4-BBDF8B900309}" type="presOf" srcId="{8AA07279-1F77-4447-BA58-9EBA39640C51}" destId="{11D7284D-9B22-4419-B14E-224784EF5C7C}" srcOrd="1" destOrd="0" presId="urn:microsoft.com/office/officeart/2008/layout/HorizontalMultiLevelHierarchy"/>
    <dgm:cxn modelId="{3578BEA8-ADBA-49BC-8A28-59A04B0F2F38}" srcId="{2E3CD898-5724-48DA-9E21-DA12F3AD866C}" destId="{0CB51572-920E-4460-AEEB-93D696DBCF69}" srcOrd="0" destOrd="0" parTransId="{8EC2D87D-3568-4DA6-917F-39AE6F997F53}" sibTransId="{FDB4C157-6042-4270-A3D1-8168C4539538}"/>
    <dgm:cxn modelId="{7EEC6C71-7C7F-42EE-97B9-EC8538C65722}" type="presOf" srcId="{529AC62D-81BE-42F2-BE4C-0C5F579F4339}" destId="{4AEBE924-EEA1-4E50-AAB2-744110247F71}" srcOrd="0" destOrd="0" presId="urn:microsoft.com/office/officeart/2008/layout/HorizontalMultiLevelHierarchy"/>
    <dgm:cxn modelId="{CFF2BC33-B120-45C1-81DE-0FC0D6EA560C}" srcId="{BE62A087-0827-415C-91EF-0A6C90C99C04}" destId="{2E3CD898-5724-48DA-9E21-DA12F3AD866C}" srcOrd="2" destOrd="0" parTransId="{60BE31F7-81ED-40B9-8440-A6B0B9635730}" sibTransId="{0072AB21-D13C-4240-824D-A5857C0D9F0A}"/>
    <dgm:cxn modelId="{7911B8D0-5E88-4DE4-8FEF-F3E83345A392}" type="presOf" srcId="{01DA8C24-2CA7-4252-9AAB-2F1F735F9990}" destId="{EA182752-E92D-4A17-9BAA-F06966131318}" srcOrd="0" destOrd="0" presId="urn:microsoft.com/office/officeart/2008/layout/HorizontalMultiLevelHierarchy"/>
    <dgm:cxn modelId="{438CFDD6-63F2-415B-AB04-63FD3D93F11D}" type="presParOf" srcId="{EA182752-E92D-4A17-9BAA-F06966131318}" destId="{4277F48D-343C-439B-8C5A-6A5BE516066C}" srcOrd="0" destOrd="0" presId="urn:microsoft.com/office/officeart/2008/layout/HorizontalMultiLevelHierarchy"/>
    <dgm:cxn modelId="{31753F0A-9757-42A6-91E9-A447FFF5D0B3}" type="presParOf" srcId="{4277F48D-343C-439B-8C5A-6A5BE516066C}" destId="{615ADA4A-0083-450E-8781-A81FB0DC4D14}" srcOrd="0" destOrd="0" presId="urn:microsoft.com/office/officeart/2008/layout/HorizontalMultiLevelHierarchy"/>
    <dgm:cxn modelId="{91B2049A-FA79-4E6B-9FAC-8775D759D8B6}" type="presParOf" srcId="{4277F48D-343C-439B-8C5A-6A5BE516066C}" destId="{1553DE0E-ABCC-4ACC-A909-AC7D936927DF}" srcOrd="1" destOrd="0" presId="urn:microsoft.com/office/officeart/2008/layout/HorizontalMultiLevelHierarchy"/>
    <dgm:cxn modelId="{B79A4F0E-03A3-4543-AE1B-014AAE2AB598}" type="presParOf" srcId="{1553DE0E-ABCC-4ACC-A909-AC7D936927DF}" destId="{9F22C591-F770-4372-9C13-0839E02A6985}" srcOrd="0" destOrd="0" presId="urn:microsoft.com/office/officeart/2008/layout/HorizontalMultiLevelHierarchy"/>
    <dgm:cxn modelId="{45E3032E-4EDA-4C0E-9F31-847FB4ADE0F8}" type="presParOf" srcId="{9F22C591-F770-4372-9C13-0839E02A6985}" destId="{11D7284D-9B22-4419-B14E-224784EF5C7C}" srcOrd="0" destOrd="0" presId="urn:microsoft.com/office/officeart/2008/layout/HorizontalMultiLevelHierarchy"/>
    <dgm:cxn modelId="{F836B7BA-1310-461C-B041-D44978F36C00}" type="presParOf" srcId="{1553DE0E-ABCC-4ACC-A909-AC7D936927DF}" destId="{B068A78A-54F4-4704-96EB-F86EA62E3C28}" srcOrd="1" destOrd="0" presId="urn:microsoft.com/office/officeart/2008/layout/HorizontalMultiLevelHierarchy"/>
    <dgm:cxn modelId="{19BF153D-84CD-47F2-B7F4-6B75073C8C95}" type="presParOf" srcId="{B068A78A-54F4-4704-96EB-F86EA62E3C28}" destId="{7507EDE7-00EC-44A1-8EDC-DA175E70B329}" srcOrd="0" destOrd="0" presId="urn:microsoft.com/office/officeart/2008/layout/HorizontalMultiLevelHierarchy"/>
    <dgm:cxn modelId="{31711FDD-5240-407E-A351-3502346D0E08}" type="presParOf" srcId="{B068A78A-54F4-4704-96EB-F86EA62E3C28}" destId="{A9BC72B3-406B-4600-B65D-834EB2158B2D}" srcOrd="1" destOrd="0" presId="urn:microsoft.com/office/officeart/2008/layout/HorizontalMultiLevelHierarchy"/>
    <dgm:cxn modelId="{596C2D22-B436-480C-9F92-00F83D6C8889}" type="presParOf" srcId="{A9BC72B3-406B-4600-B65D-834EB2158B2D}" destId="{8F4F51F0-F8EC-4F56-B054-CAAC3302C8A6}" srcOrd="0" destOrd="0" presId="urn:microsoft.com/office/officeart/2008/layout/HorizontalMultiLevelHierarchy"/>
    <dgm:cxn modelId="{3D27C8D4-92F3-481F-A706-0CACBEFC2BFC}" type="presParOf" srcId="{8F4F51F0-F8EC-4F56-B054-CAAC3302C8A6}" destId="{FC51CFE2-0353-413B-8C69-826567499011}" srcOrd="0" destOrd="0" presId="urn:microsoft.com/office/officeart/2008/layout/HorizontalMultiLevelHierarchy"/>
    <dgm:cxn modelId="{F318BEE1-6260-46FC-9B71-2DB6575312F2}" type="presParOf" srcId="{A9BC72B3-406B-4600-B65D-834EB2158B2D}" destId="{C5C0DA22-78E6-4F44-9D1B-F687B6BCE780}" srcOrd="1" destOrd="0" presId="urn:microsoft.com/office/officeart/2008/layout/HorizontalMultiLevelHierarchy"/>
    <dgm:cxn modelId="{05E99FFE-9261-47E7-9F6E-01D6423EAF33}" type="presParOf" srcId="{C5C0DA22-78E6-4F44-9D1B-F687B6BCE780}" destId="{C912DADE-3AFD-4819-B445-0544805BA835}" srcOrd="0" destOrd="0" presId="urn:microsoft.com/office/officeart/2008/layout/HorizontalMultiLevelHierarchy"/>
    <dgm:cxn modelId="{3B1CF5F3-05A6-4F42-995D-38B692401DA6}" type="presParOf" srcId="{C5C0DA22-78E6-4F44-9D1B-F687B6BCE780}" destId="{934334BB-F09B-4239-A0AA-21681932416C}" srcOrd="1" destOrd="0" presId="urn:microsoft.com/office/officeart/2008/layout/HorizontalMultiLevelHierarchy"/>
    <dgm:cxn modelId="{2C225C63-B6CB-41B2-8D6C-5297B3A2D9CB}" type="presParOf" srcId="{1553DE0E-ABCC-4ACC-A909-AC7D936927DF}" destId="{45332A03-CD1F-438C-8052-204C0334B35A}" srcOrd="2" destOrd="0" presId="urn:microsoft.com/office/officeart/2008/layout/HorizontalMultiLevelHierarchy"/>
    <dgm:cxn modelId="{5747CB59-8F3E-40B0-8139-757F5738BDDF}" type="presParOf" srcId="{45332A03-CD1F-438C-8052-204C0334B35A}" destId="{8DF8E9FC-EA1B-49A7-A937-558A81DCED3C}" srcOrd="0" destOrd="0" presId="urn:microsoft.com/office/officeart/2008/layout/HorizontalMultiLevelHierarchy"/>
    <dgm:cxn modelId="{7311F126-BF48-4EB2-83AC-727412FB386B}" type="presParOf" srcId="{1553DE0E-ABCC-4ACC-A909-AC7D936927DF}" destId="{1FF7F2F2-11BC-448B-B6FE-FBA58E570F20}" srcOrd="3" destOrd="0" presId="urn:microsoft.com/office/officeart/2008/layout/HorizontalMultiLevelHierarchy"/>
    <dgm:cxn modelId="{911B1326-0DFF-447E-B2A3-BA8AE7217C37}" type="presParOf" srcId="{1FF7F2F2-11BC-448B-B6FE-FBA58E570F20}" destId="{4459EA68-F32A-45E4-86F7-062158BDF092}" srcOrd="0" destOrd="0" presId="urn:microsoft.com/office/officeart/2008/layout/HorizontalMultiLevelHierarchy"/>
    <dgm:cxn modelId="{E2BDC0AA-4BE1-4BFA-B5A6-EA45BEDCA312}" type="presParOf" srcId="{1FF7F2F2-11BC-448B-B6FE-FBA58E570F20}" destId="{D41861C0-82A9-4B2D-8E3F-51FDD86312CA}" srcOrd="1" destOrd="0" presId="urn:microsoft.com/office/officeart/2008/layout/HorizontalMultiLevelHierarchy"/>
    <dgm:cxn modelId="{BCFCCB2A-DE66-4D7D-AF58-0AA64AED59FE}" type="presParOf" srcId="{D41861C0-82A9-4B2D-8E3F-51FDD86312CA}" destId="{BA1229E0-4DF6-48FD-BF9C-BE8A3BC8054D}" srcOrd="0" destOrd="0" presId="urn:microsoft.com/office/officeart/2008/layout/HorizontalMultiLevelHierarchy"/>
    <dgm:cxn modelId="{CBAED96D-43B7-49BF-A882-35A18C82A488}" type="presParOf" srcId="{BA1229E0-4DF6-48FD-BF9C-BE8A3BC8054D}" destId="{AF766E9E-D3C1-4865-8368-5E033CE0765E}" srcOrd="0" destOrd="0" presId="urn:microsoft.com/office/officeart/2008/layout/HorizontalMultiLevelHierarchy"/>
    <dgm:cxn modelId="{5DFFCC27-746B-47C0-8F7F-EC1EA09FF8E2}" type="presParOf" srcId="{D41861C0-82A9-4B2D-8E3F-51FDD86312CA}" destId="{1A141DC2-4371-4482-AC86-6A1644C4EA0C}" srcOrd="1" destOrd="0" presId="urn:microsoft.com/office/officeart/2008/layout/HorizontalMultiLevelHierarchy"/>
    <dgm:cxn modelId="{2F587B23-7905-4D78-98E2-C70FDB21924B}" type="presParOf" srcId="{1A141DC2-4371-4482-AC86-6A1644C4EA0C}" destId="{4AEBE924-EEA1-4E50-AAB2-744110247F71}" srcOrd="0" destOrd="0" presId="urn:microsoft.com/office/officeart/2008/layout/HorizontalMultiLevelHierarchy"/>
    <dgm:cxn modelId="{F0A12C68-27CE-4ED8-8AB6-CB2A076D16B0}" type="presParOf" srcId="{1A141DC2-4371-4482-AC86-6A1644C4EA0C}" destId="{753FE3C0-EFFA-4C6E-8D12-71B2A5CF35D6}" srcOrd="1" destOrd="0" presId="urn:microsoft.com/office/officeart/2008/layout/HorizontalMultiLevelHierarchy"/>
    <dgm:cxn modelId="{DC8B8CF0-CFF9-49A2-9C7B-70A7068696B3}" type="presParOf" srcId="{1553DE0E-ABCC-4ACC-A909-AC7D936927DF}" destId="{BE7E100A-FB51-4866-8466-24BDE52C7000}" srcOrd="4" destOrd="0" presId="urn:microsoft.com/office/officeart/2008/layout/HorizontalMultiLevelHierarchy"/>
    <dgm:cxn modelId="{F11AB980-891E-48EB-889D-9F34020C0744}" type="presParOf" srcId="{BE7E100A-FB51-4866-8466-24BDE52C7000}" destId="{94AFA825-F809-4CFD-BB72-0E1C3B3CCB8D}" srcOrd="0" destOrd="0" presId="urn:microsoft.com/office/officeart/2008/layout/HorizontalMultiLevelHierarchy"/>
    <dgm:cxn modelId="{27751F89-034E-4392-AB04-11564DD9A972}" type="presParOf" srcId="{1553DE0E-ABCC-4ACC-A909-AC7D936927DF}" destId="{E79284D0-6AE9-4D05-8798-E205EEACBF1E}" srcOrd="5" destOrd="0" presId="urn:microsoft.com/office/officeart/2008/layout/HorizontalMultiLevelHierarchy"/>
    <dgm:cxn modelId="{E1C3A5CD-BB22-456D-B10F-7C2F430FA3B6}" type="presParOf" srcId="{E79284D0-6AE9-4D05-8798-E205EEACBF1E}" destId="{347878E4-1E60-4BE7-925B-F555DCFFF5B7}" srcOrd="0" destOrd="0" presId="urn:microsoft.com/office/officeart/2008/layout/HorizontalMultiLevelHierarchy"/>
    <dgm:cxn modelId="{6CC1AAC4-D02E-4839-9D05-2553840BBA05}" type="presParOf" srcId="{E79284D0-6AE9-4D05-8798-E205EEACBF1E}" destId="{C02CA1BF-314F-49E4-B102-485CBF975BC3}" srcOrd="1" destOrd="0" presId="urn:microsoft.com/office/officeart/2008/layout/HorizontalMultiLevelHierarchy"/>
    <dgm:cxn modelId="{A5C07148-806F-4182-8843-3E4EF2F5D22C}" type="presParOf" srcId="{C02CA1BF-314F-49E4-B102-485CBF975BC3}" destId="{89E85193-5C58-4A06-8D9B-74CE9314FF9E}" srcOrd="0" destOrd="0" presId="urn:microsoft.com/office/officeart/2008/layout/HorizontalMultiLevelHierarchy"/>
    <dgm:cxn modelId="{2D9EA7A5-35D9-4AC7-8D2A-AF22861E674C}" type="presParOf" srcId="{89E85193-5C58-4A06-8D9B-74CE9314FF9E}" destId="{695AA711-9A1D-4814-8C3E-3BDB0909014B}" srcOrd="0" destOrd="0" presId="urn:microsoft.com/office/officeart/2008/layout/HorizontalMultiLevelHierarchy"/>
    <dgm:cxn modelId="{DB129E1E-5BD2-4906-976B-B858AB71660B}" type="presParOf" srcId="{C02CA1BF-314F-49E4-B102-485CBF975BC3}" destId="{84EBBBF4-5E86-4BD5-AFF2-7396191F6672}" srcOrd="1" destOrd="0" presId="urn:microsoft.com/office/officeart/2008/layout/HorizontalMultiLevelHierarchy"/>
    <dgm:cxn modelId="{BEE5EA7E-7F55-47E7-A0B2-4249E79014A8}" type="presParOf" srcId="{84EBBBF4-5E86-4BD5-AFF2-7396191F6672}" destId="{AB1D02C0-4661-4BEA-BA98-57AA86073B7A}" srcOrd="0" destOrd="0" presId="urn:microsoft.com/office/officeart/2008/layout/HorizontalMultiLevelHierarchy"/>
    <dgm:cxn modelId="{81A6373C-E7EB-4835-8BE7-D409BE733912}" type="presParOf" srcId="{84EBBBF4-5E86-4BD5-AFF2-7396191F6672}" destId="{73B6C399-281A-4E57-A9B1-6546605CAD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715F96-E3A3-4D81-9BCD-5651E39AC93E}"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s-EC"/>
        </a:p>
      </dgm:t>
    </dgm:pt>
    <dgm:pt modelId="{148155D5-D446-49F6-9D10-A2CB903FD7FE}">
      <dgm:prSet phldrT="[Texto]" custT="1"/>
      <dgm:spPr/>
      <dgm:t>
        <a:bodyPr/>
        <a:lstStyle/>
        <a:p>
          <a:r>
            <a:rPr lang="es-EC" sz="1800" dirty="0" smtClean="0"/>
            <a:t>Tecnologías limpias para reducir las emisiones de GEI</a:t>
          </a:r>
          <a:endParaRPr lang="es-EC" sz="1800" dirty="0"/>
        </a:p>
      </dgm:t>
    </dgm:pt>
    <dgm:pt modelId="{01350B5F-9A50-42E4-8E8B-590814E6AC00}" type="parTrans" cxnId="{53AB99AC-647E-422C-988A-0E642A084CD4}">
      <dgm:prSet/>
      <dgm:spPr/>
      <dgm:t>
        <a:bodyPr/>
        <a:lstStyle/>
        <a:p>
          <a:endParaRPr lang="es-EC"/>
        </a:p>
      </dgm:t>
    </dgm:pt>
    <dgm:pt modelId="{38827246-DAE1-413A-8F78-48653765C3E1}" type="sibTrans" cxnId="{53AB99AC-647E-422C-988A-0E642A084CD4}">
      <dgm:prSet/>
      <dgm:spPr/>
      <dgm:t>
        <a:bodyPr/>
        <a:lstStyle/>
        <a:p>
          <a:endParaRPr lang="es-EC"/>
        </a:p>
      </dgm:t>
    </dgm:pt>
    <dgm:pt modelId="{08B9F9D7-E6E3-412F-BE7B-CB1A100BEF30}">
      <dgm:prSet phldrT="[Texto]" custT="1"/>
      <dgm:spPr/>
      <dgm:t>
        <a:bodyPr/>
        <a:lstStyle/>
        <a:p>
          <a:r>
            <a:rPr lang="es-EC" sz="1600" dirty="0" smtClean="0"/>
            <a:t>Carros eléctricos, Híbridos y otras tecnologías nuevas</a:t>
          </a:r>
          <a:endParaRPr lang="es-EC" sz="1600" dirty="0"/>
        </a:p>
      </dgm:t>
    </dgm:pt>
    <dgm:pt modelId="{B034D96E-7AB9-4F08-AB87-8EBEB5F86A7E}" type="parTrans" cxnId="{A15EF823-D4EB-4FD2-A09B-B9F2EC86D8C4}">
      <dgm:prSet/>
      <dgm:spPr/>
      <dgm:t>
        <a:bodyPr/>
        <a:lstStyle/>
        <a:p>
          <a:endParaRPr lang="es-EC"/>
        </a:p>
      </dgm:t>
    </dgm:pt>
    <dgm:pt modelId="{A870C54C-EB87-4797-93FD-EF10F8290B3F}" type="sibTrans" cxnId="{A15EF823-D4EB-4FD2-A09B-B9F2EC86D8C4}">
      <dgm:prSet/>
      <dgm:spPr/>
      <dgm:t>
        <a:bodyPr/>
        <a:lstStyle/>
        <a:p>
          <a:endParaRPr lang="es-EC"/>
        </a:p>
      </dgm:t>
    </dgm:pt>
    <dgm:pt modelId="{767FEB58-9145-451E-8468-93434AD9B465}">
      <dgm:prSet phldrT="[Texto]" custT="1"/>
      <dgm:spPr/>
      <dgm:t>
        <a:bodyPr/>
        <a:lstStyle/>
        <a:p>
          <a:r>
            <a:rPr lang="es-EC" sz="1600" dirty="0" smtClean="0"/>
            <a:t>Biocombustibles y combustibles bajos en carbono</a:t>
          </a:r>
          <a:endParaRPr lang="es-EC" sz="1600" dirty="0"/>
        </a:p>
      </dgm:t>
    </dgm:pt>
    <dgm:pt modelId="{108EB809-3507-434F-A05E-1657C8A3C8C3}" type="parTrans" cxnId="{3B929FEE-ED71-4BC6-A2ED-6D5C5B8663B2}">
      <dgm:prSet/>
      <dgm:spPr/>
      <dgm:t>
        <a:bodyPr/>
        <a:lstStyle/>
        <a:p>
          <a:endParaRPr lang="es-EC"/>
        </a:p>
      </dgm:t>
    </dgm:pt>
    <dgm:pt modelId="{48B36AA6-FEE9-4DC0-A19F-5B76877F2792}" type="sibTrans" cxnId="{3B929FEE-ED71-4BC6-A2ED-6D5C5B8663B2}">
      <dgm:prSet/>
      <dgm:spPr/>
      <dgm:t>
        <a:bodyPr/>
        <a:lstStyle/>
        <a:p>
          <a:endParaRPr lang="es-EC"/>
        </a:p>
      </dgm:t>
    </dgm:pt>
    <dgm:pt modelId="{17D0F402-A454-47BA-BDA6-DB04D2A85259}" type="pres">
      <dgm:prSet presAssocID="{AE715F96-E3A3-4D81-9BCD-5651E39AC93E}" presName="mainComposite" presStyleCnt="0">
        <dgm:presLayoutVars>
          <dgm:chPref val="1"/>
          <dgm:dir/>
          <dgm:animOne val="branch"/>
          <dgm:animLvl val="lvl"/>
          <dgm:resizeHandles val="exact"/>
        </dgm:presLayoutVars>
      </dgm:prSet>
      <dgm:spPr/>
      <dgm:t>
        <a:bodyPr/>
        <a:lstStyle/>
        <a:p>
          <a:endParaRPr lang="es-EC"/>
        </a:p>
      </dgm:t>
    </dgm:pt>
    <dgm:pt modelId="{D255F4A1-7E21-4B09-9ADA-9F4173014A28}" type="pres">
      <dgm:prSet presAssocID="{AE715F96-E3A3-4D81-9BCD-5651E39AC93E}" presName="hierFlow" presStyleCnt="0"/>
      <dgm:spPr/>
    </dgm:pt>
    <dgm:pt modelId="{D413D99C-22CF-40BE-9054-D3BC990F99C7}" type="pres">
      <dgm:prSet presAssocID="{AE715F96-E3A3-4D81-9BCD-5651E39AC93E}" presName="hierChild1" presStyleCnt="0">
        <dgm:presLayoutVars>
          <dgm:chPref val="1"/>
          <dgm:animOne val="branch"/>
          <dgm:animLvl val="lvl"/>
        </dgm:presLayoutVars>
      </dgm:prSet>
      <dgm:spPr/>
    </dgm:pt>
    <dgm:pt modelId="{987EB429-8946-4A8F-A1B7-67BA808F0238}" type="pres">
      <dgm:prSet presAssocID="{148155D5-D446-49F6-9D10-A2CB903FD7FE}" presName="Name14" presStyleCnt="0"/>
      <dgm:spPr/>
    </dgm:pt>
    <dgm:pt modelId="{3F3FFEED-2812-4228-AA29-F1DE39349364}" type="pres">
      <dgm:prSet presAssocID="{148155D5-D446-49F6-9D10-A2CB903FD7FE}" presName="level1Shape" presStyleLbl="node0" presStyleIdx="0" presStyleCnt="1" custScaleX="134792">
        <dgm:presLayoutVars>
          <dgm:chPref val="3"/>
        </dgm:presLayoutVars>
      </dgm:prSet>
      <dgm:spPr/>
      <dgm:t>
        <a:bodyPr/>
        <a:lstStyle/>
        <a:p>
          <a:endParaRPr lang="es-EC"/>
        </a:p>
      </dgm:t>
    </dgm:pt>
    <dgm:pt modelId="{EBF52BF6-60B3-45D7-A03F-A82C1395D5CA}" type="pres">
      <dgm:prSet presAssocID="{148155D5-D446-49F6-9D10-A2CB903FD7FE}" presName="hierChild2" presStyleCnt="0"/>
      <dgm:spPr/>
    </dgm:pt>
    <dgm:pt modelId="{D9FE4ED5-DA1B-481C-AE24-F5EB3F1FA6D0}" type="pres">
      <dgm:prSet presAssocID="{B034D96E-7AB9-4F08-AB87-8EBEB5F86A7E}" presName="Name19" presStyleLbl="parChTrans1D2" presStyleIdx="0" presStyleCnt="2"/>
      <dgm:spPr/>
      <dgm:t>
        <a:bodyPr/>
        <a:lstStyle/>
        <a:p>
          <a:endParaRPr lang="es-EC"/>
        </a:p>
      </dgm:t>
    </dgm:pt>
    <dgm:pt modelId="{8446CAA1-0170-4735-B605-A858140976D0}" type="pres">
      <dgm:prSet presAssocID="{08B9F9D7-E6E3-412F-BE7B-CB1A100BEF30}" presName="Name21" presStyleCnt="0"/>
      <dgm:spPr/>
    </dgm:pt>
    <dgm:pt modelId="{762F9B05-AD88-458F-B40D-DC3EFB3BB009}" type="pres">
      <dgm:prSet presAssocID="{08B9F9D7-E6E3-412F-BE7B-CB1A100BEF30}" presName="level2Shape" presStyleLbl="node2" presStyleIdx="0" presStyleCnt="2" custScaleX="156434" custLinFactNeighborX="-50547" custLinFactNeighborY="4526"/>
      <dgm:spPr/>
      <dgm:t>
        <a:bodyPr/>
        <a:lstStyle/>
        <a:p>
          <a:endParaRPr lang="es-EC"/>
        </a:p>
      </dgm:t>
    </dgm:pt>
    <dgm:pt modelId="{DB92B75D-F8DC-4EFF-8B50-7150DA80D074}" type="pres">
      <dgm:prSet presAssocID="{08B9F9D7-E6E3-412F-BE7B-CB1A100BEF30}" presName="hierChild3" presStyleCnt="0"/>
      <dgm:spPr/>
    </dgm:pt>
    <dgm:pt modelId="{547346AD-4455-4A67-B183-0BD882EF3431}" type="pres">
      <dgm:prSet presAssocID="{108EB809-3507-434F-A05E-1657C8A3C8C3}" presName="Name19" presStyleLbl="parChTrans1D2" presStyleIdx="1" presStyleCnt="2"/>
      <dgm:spPr/>
      <dgm:t>
        <a:bodyPr/>
        <a:lstStyle/>
        <a:p>
          <a:endParaRPr lang="es-EC"/>
        </a:p>
      </dgm:t>
    </dgm:pt>
    <dgm:pt modelId="{697DA378-9C19-4D44-8783-EC80D6C151AA}" type="pres">
      <dgm:prSet presAssocID="{767FEB58-9145-451E-8468-93434AD9B465}" presName="Name21" presStyleCnt="0"/>
      <dgm:spPr/>
    </dgm:pt>
    <dgm:pt modelId="{7B424242-E3AF-4555-97B8-F742AA225B5F}" type="pres">
      <dgm:prSet presAssocID="{767FEB58-9145-451E-8468-93434AD9B465}" presName="level2Shape" presStyleLbl="node2" presStyleIdx="1" presStyleCnt="2" custScaleX="150547" custLinFactNeighborX="70514" custLinFactNeighborY="3001"/>
      <dgm:spPr/>
      <dgm:t>
        <a:bodyPr/>
        <a:lstStyle/>
        <a:p>
          <a:endParaRPr lang="es-EC"/>
        </a:p>
      </dgm:t>
    </dgm:pt>
    <dgm:pt modelId="{EAB0A151-E7AF-4551-92E0-3FD4A16FB7D1}" type="pres">
      <dgm:prSet presAssocID="{767FEB58-9145-451E-8468-93434AD9B465}" presName="hierChild3" presStyleCnt="0"/>
      <dgm:spPr/>
    </dgm:pt>
    <dgm:pt modelId="{A99118F8-92BE-46BA-A18B-BE73C9ECFABA}" type="pres">
      <dgm:prSet presAssocID="{AE715F96-E3A3-4D81-9BCD-5651E39AC93E}" presName="bgShapesFlow" presStyleCnt="0"/>
      <dgm:spPr/>
    </dgm:pt>
  </dgm:ptLst>
  <dgm:cxnLst>
    <dgm:cxn modelId="{A15EF823-D4EB-4FD2-A09B-B9F2EC86D8C4}" srcId="{148155D5-D446-49F6-9D10-A2CB903FD7FE}" destId="{08B9F9D7-E6E3-412F-BE7B-CB1A100BEF30}" srcOrd="0" destOrd="0" parTransId="{B034D96E-7AB9-4F08-AB87-8EBEB5F86A7E}" sibTransId="{A870C54C-EB87-4797-93FD-EF10F8290B3F}"/>
    <dgm:cxn modelId="{A0430023-71DC-4077-830F-BC903074457E}" type="presOf" srcId="{AE715F96-E3A3-4D81-9BCD-5651E39AC93E}" destId="{17D0F402-A454-47BA-BDA6-DB04D2A85259}" srcOrd="0" destOrd="0" presId="urn:microsoft.com/office/officeart/2005/8/layout/hierarchy6"/>
    <dgm:cxn modelId="{D406132D-AA0A-4AE2-BA1A-7929C39C168E}" type="presOf" srcId="{B034D96E-7AB9-4F08-AB87-8EBEB5F86A7E}" destId="{D9FE4ED5-DA1B-481C-AE24-F5EB3F1FA6D0}" srcOrd="0" destOrd="0" presId="urn:microsoft.com/office/officeart/2005/8/layout/hierarchy6"/>
    <dgm:cxn modelId="{53AB99AC-647E-422C-988A-0E642A084CD4}" srcId="{AE715F96-E3A3-4D81-9BCD-5651E39AC93E}" destId="{148155D5-D446-49F6-9D10-A2CB903FD7FE}" srcOrd="0" destOrd="0" parTransId="{01350B5F-9A50-42E4-8E8B-590814E6AC00}" sibTransId="{38827246-DAE1-413A-8F78-48653765C3E1}"/>
    <dgm:cxn modelId="{0E04D6CC-B15C-4090-ABC7-82E43BADA121}" type="presOf" srcId="{148155D5-D446-49F6-9D10-A2CB903FD7FE}" destId="{3F3FFEED-2812-4228-AA29-F1DE39349364}" srcOrd="0" destOrd="0" presId="urn:microsoft.com/office/officeart/2005/8/layout/hierarchy6"/>
    <dgm:cxn modelId="{3B929FEE-ED71-4BC6-A2ED-6D5C5B8663B2}" srcId="{148155D5-D446-49F6-9D10-A2CB903FD7FE}" destId="{767FEB58-9145-451E-8468-93434AD9B465}" srcOrd="1" destOrd="0" parTransId="{108EB809-3507-434F-A05E-1657C8A3C8C3}" sibTransId="{48B36AA6-FEE9-4DC0-A19F-5B76877F2792}"/>
    <dgm:cxn modelId="{80A962C1-E31B-4A69-8961-29E5924C1F79}" type="presOf" srcId="{767FEB58-9145-451E-8468-93434AD9B465}" destId="{7B424242-E3AF-4555-97B8-F742AA225B5F}" srcOrd="0" destOrd="0" presId="urn:microsoft.com/office/officeart/2005/8/layout/hierarchy6"/>
    <dgm:cxn modelId="{34EBE30A-C977-4B22-8231-A07100AB7D2E}" type="presOf" srcId="{108EB809-3507-434F-A05E-1657C8A3C8C3}" destId="{547346AD-4455-4A67-B183-0BD882EF3431}" srcOrd="0" destOrd="0" presId="urn:microsoft.com/office/officeart/2005/8/layout/hierarchy6"/>
    <dgm:cxn modelId="{541DD980-242D-4520-9262-7BBB009B63F3}" type="presOf" srcId="{08B9F9D7-E6E3-412F-BE7B-CB1A100BEF30}" destId="{762F9B05-AD88-458F-B40D-DC3EFB3BB009}" srcOrd="0" destOrd="0" presId="urn:microsoft.com/office/officeart/2005/8/layout/hierarchy6"/>
    <dgm:cxn modelId="{D52885BD-1C00-4FE7-BB6D-340C6DDCDD99}" type="presParOf" srcId="{17D0F402-A454-47BA-BDA6-DB04D2A85259}" destId="{D255F4A1-7E21-4B09-9ADA-9F4173014A28}" srcOrd="0" destOrd="0" presId="urn:microsoft.com/office/officeart/2005/8/layout/hierarchy6"/>
    <dgm:cxn modelId="{038E921C-C407-4099-9472-743EF239A0B8}" type="presParOf" srcId="{D255F4A1-7E21-4B09-9ADA-9F4173014A28}" destId="{D413D99C-22CF-40BE-9054-D3BC990F99C7}" srcOrd="0" destOrd="0" presId="urn:microsoft.com/office/officeart/2005/8/layout/hierarchy6"/>
    <dgm:cxn modelId="{9C8CD990-6E19-4176-A445-1122323F4D0D}" type="presParOf" srcId="{D413D99C-22CF-40BE-9054-D3BC990F99C7}" destId="{987EB429-8946-4A8F-A1B7-67BA808F0238}" srcOrd="0" destOrd="0" presId="urn:microsoft.com/office/officeart/2005/8/layout/hierarchy6"/>
    <dgm:cxn modelId="{54076B2A-9828-4FAE-BF2E-B1AAE7345E4F}" type="presParOf" srcId="{987EB429-8946-4A8F-A1B7-67BA808F0238}" destId="{3F3FFEED-2812-4228-AA29-F1DE39349364}" srcOrd="0" destOrd="0" presId="urn:microsoft.com/office/officeart/2005/8/layout/hierarchy6"/>
    <dgm:cxn modelId="{FC946A6B-EF04-4808-9F76-9450715A847A}" type="presParOf" srcId="{987EB429-8946-4A8F-A1B7-67BA808F0238}" destId="{EBF52BF6-60B3-45D7-A03F-A82C1395D5CA}" srcOrd="1" destOrd="0" presId="urn:microsoft.com/office/officeart/2005/8/layout/hierarchy6"/>
    <dgm:cxn modelId="{5595717E-FEBF-455C-8FCB-615F3BF4099A}" type="presParOf" srcId="{EBF52BF6-60B3-45D7-A03F-A82C1395D5CA}" destId="{D9FE4ED5-DA1B-481C-AE24-F5EB3F1FA6D0}" srcOrd="0" destOrd="0" presId="urn:microsoft.com/office/officeart/2005/8/layout/hierarchy6"/>
    <dgm:cxn modelId="{8662C364-C980-41CF-9BF4-5680D4198D69}" type="presParOf" srcId="{EBF52BF6-60B3-45D7-A03F-A82C1395D5CA}" destId="{8446CAA1-0170-4735-B605-A858140976D0}" srcOrd="1" destOrd="0" presId="urn:microsoft.com/office/officeart/2005/8/layout/hierarchy6"/>
    <dgm:cxn modelId="{BA5CDDDA-5D53-4CFA-A993-5222EE1DD47C}" type="presParOf" srcId="{8446CAA1-0170-4735-B605-A858140976D0}" destId="{762F9B05-AD88-458F-B40D-DC3EFB3BB009}" srcOrd="0" destOrd="0" presId="urn:microsoft.com/office/officeart/2005/8/layout/hierarchy6"/>
    <dgm:cxn modelId="{E45D2386-29F2-4BB5-A51E-5F11ACFE179A}" type="presParOf" srcId="{8446CAA1-0170-4735-B605-A858140976D0}" destId="{DB92B75D-F8DC-4EFF-8B50-7150DA80D074}" srcOrd="1" destOrd="0" presId="urn:microsoft.com/office/officeart/2005/8/layout/hierarchy6"/>
    <dgm:cxn modelId="{EDC66765-8382-40C0-8191-9E21A82330A1}" type="presParOf" srcId="{EBF52BF6-60B3-45D7-A03F-A82C1395D5CA}" destId="{547346AD-4455-4A67-B183-0BD882EF3431}" srcOrd="2" destOrd="0" presId="urn:microsoft.com/office/officeart/2005/8/layout/hierarchy6"/>
    <dgm:cxn modelId="{BC4DFDC6-892A-48AA-9E07-F8A5DD904271}" type="presParOf" srcId="{EBF52BF6-60B3-45D7-A03F-A82C1395D5CA}" destId="{697DA378-9C19-4D44-8783-EC80D6C151AA}" srcOrd="3" destOrd="0" presId="urn:microsoft.com/office/officeart/2005/8/layout/hierarchy6"/>
    <dgm:cxn modelId="{81F4E913-9400-4305-B87B-A797FEDE60DF}" type="presParOf" srcId="{697DA378-9C19-4D44-8783-EC80D6C151AA}" destId="{7B424242-E3AF-4555-97B8-F742AA225B5F}" srcOrd="0" destOrd="0" presId="urn:microsoft.com/office/officeart/2005/8/layout/hierarchy6"/>
    <dgm:cxn modelId="{3C2251EC-FBF9-4D00-BE11-CA8DFAACEF8A}" type="presParOf" srcId="{697DA378-9C19-4D44-8783-EC80D6C151AA}" destId="{EAB0A151-E7AF-4551-92E0-3FD4A16FB7D1}" srcOrd="1" destOrd="0" presId="urn:microsoft.com/office/officeart/2005/8/layout/hierarchy6"/>
    <dgm:cxn modelId="{0D606EE7-691E-49BD-9EFB-7A44CFFC2E1C}" type="presParOf" srcId="{17D0F402-A454-47BA-BDA6-DB04D2A85259}" destId="{A99118F8-92BE-46BA-A18B-BE73C9ECFAB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F96FCD-E48F-4013-8308-99DA2B9569DE}" type="doc">
      <dgm:prSet loTypeId="urn:microsoft.com/office/officeart/2005/8/layout/cycle2" loCatId="cycle" qsTypeId="urn:microsoft.com/office/officeart/2005/8/quickstyle/simple1" qsCatId="simple" csTypeId="urn:microsoft.com/office/officeart/2005/8/colors/accent5_3" csCatId="accent5" phldr="1"/>
      <dgm:spPr/>
      <dgm:t>
        <a:bodyPr/>
        <a:lstStyle/>
        <a:p>
          <a:endParaRPr lang="es-EC"/>
        </a:p>
      </dgm:t>
    </dgm:pt>
    <dgm:pt modelId="{4FDACCBA-3B5B-407D-9B59-B2F2FEC80E2D}">
      <dgm:prSet phldrT="[Texto]" custT="1"/>
      <dgm:spPr/>
      <dgm:t>
        <a:bodyPr/>
        <a:lstStyle/>
        <a:p>
          <a:r>
            <a:rPr lang="es-EC" sz="1400" dirty="0" smtClean="0"/>
            <a:t>Medidas de adaptación</a:t>
          </a:r>
          <a:endParaRPr lang="es-EC" sz="1400" dirty="0"/>
        </a:p>
      </dgm:t>
    </dgm:pt>
    <dgm:pt modelId="{B5B058CB-1981-4E19-A55C-C14660B73026}" type="parTrans" cxnId="{F739AF9F-B8B7-493B-80CD-C617084F659D}">
      <dgm:prSet/>
      <dgm:spPr/>
      <dgm:t>
        <a:bodyPr/>
        <a:lstStyle/>
        <a:p>
          <a:endParaRPr lang="es-EC"/>
        </a:p>
      </dgm:t>
    </dgm:pt>
    <dgm:pt modelId="{519213A0-8C3F-4FE7-A7F3-326028C87636}" type="sibTrans" cxnId="{F739AF9F-B8B7-493B-80CD-C617084F659D}">
      <dgm:prSet/>
      <dgm:spPr/>
      <dgm:t>
        <a:bodyPr/>
        <a:lstStyle/>
        <a:p>
          <a:endParaRPr lang="es-EC"/>
        </a:p>
      </dgm:t>
    </dgm:pt>
    <dgm:pt modelId="{80CB38C4-1282-434B-8E49-9FAA5E325B7B}">
      <dgm:prSet phldrT="[Texto]" custT="1"/>
      <dgm:spPr/>
      <dgm:t>
        <a:bodyPr/>
        <a:lstStyle/>
        <a:p>
          <a:r>
            <a:rPr lang="es-EC" sz="1400" dirty="0" smtClean="0"/>
            <a:t>Planes para mejorar los drenajes</a:t>
          </a:r>
          <a:endParaRPr lang="es-EC" sz="1400" dirty="0"/>
        </a:p>
      </dgm:t>
    </dgm:pt>
    <dgm:pt modelId="{0B41A24B-E006-4A33-B65B-500D8FB36F34}" type="parTrans" cxnId="{029FFC68-3359-4FF5-9786-BDB68B84604C}">
      <dgm:prSet/>
      <dgm:spPr/>
      <dgm:t>
        <a:bodyPr/>
        <a:lstStyle/>
        <a:p>
          <a:endParaRPr lang="es-EC"/>
        </a:p>
      </dgm:t>
    </dgm:pt>
    <dgm:pt modelId="{5D0AC3D4-E506-4246-83C1-AF5227A96B4B}" type="sibTrans" cxnId="{029FFC68-3359-4FF5-9786-BDB68B84604C}">
      <dgm:prSet/>
      <dgm:spPr/>
      <dgm:t>
        <a:bodyPr/>
        <a:lstStyle/>
        <a:p>
          <a:endParaRPr lang="es-EC"/>
        </a:p>
      </dgm:t>
    </dgm:pt>
    <dgm:pt modelId="{7ED5E6B1-C502-4E5B-8287-C0541976FB37}">
      <dgm:prSet phldrT="[Texto]" custT="1"/>
      <dgm:spPr/>
      <dgm:t>
        <a:bodyPr/>
        <a:lstStyle/>
        <a:p>
          <a:r>
            <a:rPr lang="es-EC" sz="1100" dirty="0" smtClean="0"/>
            <a:t>«</a:t>
          </a:r>
          <a:r>
            <a:rPr lang="es-EC" sz="1200" dirty="0" smtClean="0"/>
            <a:t>Plan Lluvias 2017-2018», inversión de 31.5 millones. Apunta a 4 ejes</a:t>
          </a:r>
          <a:endParaRPr lang="es-EC" sz="1200" dirty="0"/>
        </a:p>
      </dgm:t>
    </dgm:pt>
    <dgm:pt modelId="{EA9ADA17-4C9F-4D1E-AB95-E1B185257260}" type="parTrans" cxnId="{0B3B547A-6EA2-4160-A8A1-5CA24F524CD4}">
      <dgm:prSet/>
      <dgm:spPr/>
      <dgm:t>
        <a:bodyPr/>
        <a:lstStyle/>
        <a:p>
          <a:endParaRPr lang="es-EC"/>
        </a:p>
      </dgm:t>
    </dgm:pt>
    <dgm:pt modelId="{D7794856-CA0B-4910-BCD4-75595C9BF0D4}" type="sibTrans" cxnId="{0B3B547A-6EA2-4160-A8A1-5CA24F524CD4}">
      <dgm:prSet/>
      <dgm:spPr/>
      <dgm:t>
        <a:bodyPr/>
        <a:lstStyle/>
        <a:p>
          <a:endParaRPr lang="es-EC"/>
        </a:p>
      </dgm:t>
    </dgm:pt>
    <dgm:pt modelId="{9DA08F34-2F16-41E4-AAFF-FE6F007620DA}">
      <dgm:prSet phldrT="[Texto]" custT="1"/>
      <dgm:spPr/>
      <dgm:t>
        <a:bodyPr/>
        <a:lstStyle/>
        <a:p>
          <a:r>
            <a:rPr lang="es-EC" sz="1200" dirty="0" smtClean="0"/>
            <a:t>Limpieza de sumideros, mantenimiento de quebradas</a:t>
          </a:r>
          <a:endParaRPr lang="es-EC" sz="1200" dirty="0"/>
        </a:p>
      </dgm:t>
    </dgm:pt>
    <dgm:pt modelId="{2D3BC069-2EC1-474A-8ABE-FA8D169898E7}" type="parTrans" cxnId="{68E2B7C8-64A4-437C-BD03-457D40DB029F}">
      <dgm:prSet/>
      <dgm:spPr/>
      <dgm:t>
        <a:bodyPr/>
        <a:lstStyle/>
        <a:p>
          <a:endParaRPr lang="es-EC"/>
        </a:p>
      </dgm:t>
    </dgm:pt>
    <dgm:pt modelId="{9E432B27-2A4C-44C3-B4FA-28C02D77A43C}" type="sibTrans" cxnId="{68E2B7C8-64A4-437C-BD03-457D40DB029F}">
      <dgm:prSet/>
      <dgm:spPr/>
      <dgm:t>
        <a:bodyPr/>
        <a:lstStyle/>
        <a:p>
          <a:endParaRPr lang="es-EC"/>
        </a:p>
      </dgm:t>
    </dgm:pt>
    <dgm:pt modelId="{4CC98CD3-9139-4DA6-9BC6-A02369CF761D}">
      <dgm:prSet phldrT="[Texto]" custT="1"/>
      <dgm:spPr/>
      <dgm:t>
        <a:bodyPr/>
        <a:lstStyle/>
        <a:p>
          <a:r>
            <a:rPr lang="es-EC" sz="1200" dirty="0" smtClean="0"/>
            <a:t>Colectores de alivia, nuevos colectores y mejoramientos y ampliaciones en sistemas de alcantarillado</a:t>
          </a:r>
          <a:endParaRPr lang="es-EC" sz="1200" dirty="0"/>
        </a:p>
      </dgm:t>
    </dgm:pt>
    <dgm:pt modelId="{24A47B07-1ED2-4461-AA30-88DFD803D1AD}" type="parTrans" cxnId="{1AC1170E-7717-45AD-893D-12C488773639}">
      <dgm:prSet/>
      <dgm:spPr/>
      <dgm:t>
        <a:bodyPr/>
        <a:lstStyle/>
        <a:p>
          <a:endParaRPr lang="es-EC"/>
        </a:p>
      </dgm:t>
    </dgm:pt>
    <dgm:pt modelId="{7BC5C510-F2A2-41CB-9EB2-02BFFA72EF60}" type="sibTrans" cxnId="{1AC1170E-7717-45AD-893D-12C488773639}">
      <dgm:prSet/>
      <dgm:spPr/>
      <dgm:t>
        <a:bodyPr/>
        <a:lstStyle/>
        <a:p>
          <a:endParaRPr lang="es-EC"/>
        </a:p>
      </dgm:t>
    </dgm:pt>
    <dgm:pt modelId="{F48B65AC-7E1D-48E5-8567-A46FEBB1D36A}" type="pres">
      <dgm:prSet presAssocID="{F1F96FCD-E48F-4013-8308-99DA2B9569DE}" presName="cycle" presStyleCnt="0">
        <dgm:presLayoutVars>
          <dgm:dir/>
          <dgm:resizeHandles val="exact"/>
        </dgm:presLayoutVars>
      </dgm:prSet>
      <dgm:spPr/>
      <dgm:t>
        <a:bodyPr/>
        <a:lstStyle/>
        <a:p>
          <a:endParaRPr lang="es-EC"/>
        </a:p>
      </dgm:t>
    </dgm:pt>
    <dgm:pt modelId="{F17578F4-B437-4058-B336-B52433A43E46}" type="pres">
      <dgm:prSet presAssocID="{4FDACCBA-3B5B-407D-9B59-B2F2FEC80E2D}" presName="node" presStyleLbl="node1" presStyleIdx="0" presStyleCnt="5">
        <dgm:presLayoutVars>
          <dgm:bulletEnabled val="1"/>
        </dgm:presLayoutVars>
      </dgm:prSet>
      <dgm:spPr/>
      <dgm:t>
        <a:bodyPr/>
        <a:lstStyle/>
        <a:p>
          <a:endParaRPr lang="es-EC"/>
        </a:p>
      </dgm:t>
    </dgm:pt>
    <dgm:pt modelId="{A3B8D4AC-1F87-44FB-B7CA-77D3968DF3A3}" type="pres">
      <dgm:prSet presAssocID="{519213A0-8C3F-4FE7-A7F3-326028C87636}" presName="sibTrans" presStyleLbl="sibTrans2D1" presStyleIdx="0" presStyleCnt="5"/>
      <dgm:spPr/>
      <dgm:t>
        <a:bodyPr/>
        <a:lstStyle/>
        <a:p>
          <a:endParaRPr lang="es-EC"/>
        </a:p>
      </dgm:t>
    </dgm:pt>
    <dgm:pt modelId="{1B803FD3-FCFE-487A-B85D-237C697050CB}" type="pres">
      <dgm:prSet presAssocID="{519213A0-8C3F-4FE7-A7F3-326028C87636}" presName="connectorText" presStyleLbl="sibTrans2D1" presStyleIdx="0" presStyleCnt="5"/>
      <dgm:spPr/>
      <dgm:t>
        <a:bodyPr/>
        <a:lstStyle/>
        <a:p>
          <a:endParaRPr lang="es-EC"/>
        </a:p>
      </dgm:t>
    </dgm:pt>
    <dgm:pt modelId="{56B4E283-1A59-493A-A12E-25F67EC8369B}" type="pres">
      <dgm:prSet presAssocID="{80CB38C4-1282-434B-8E49-9FAA5E325B7B}" presName="node" presStyleLbl="node1" presStyleIdx="1" presStyleCnt="5" custRadScaleRad="118840" custRadScaleInc="-1202">
        <dgm:presLayoutVars>
          <dgm:bulletEnabled val="1"/>
        </dgm:presLayoutVars>
      </dgm:prSet>
      <dgm:spPr/>
      <dgm:t>
        <a:bodyPr/>
        <a:lstStyle/>
        <a:p>
          <a:endParaRPr lang="es-EC"/>
        </a:p>
      </dgm:t>
    </dgm:pt>
    <dgm:pt modelId="{66E55969-6C40-440E-ABF4-B78C0DF33997}" type="pres">
      <dgm:prSet presAssocID="{5D0AC3D4-E506-4246-83C1-AF5227A96B4B}" presName="sibTrans" presStyleLbl="sibTrans2D1" presStyleIdx="1" presStyleCnt="5"/>
      <dgm:spPr/>
      <dgm:t>
        <a:bodyPr/>
        <a:lstStyle/>
        <a:p>
          <a:endParaRPr lang="es-EC"/>
        </a:p>
      </dgm:t>
    </dgm:pt>
    <dgm:pt modelId="{1615B2B0-E76F-4B56-9929-B7083C9A3345}" type="pres">
      <dgm:prSet presAssocID="{5D0AC3D4-E506-4246-83C1-AF5227A96B4B}" presName="connectorText" presStyleLbl="sibTrans2D1" presStyleIdx="1" presStyleCnt="5"/>
      <dgm:spPr/>
      <dgm:t>
        <a:bodyPr/>
        <a:lstStyle/>
        <a:p>
          <a:endParaRPr lang="es-EC"/>
        </a:p>
      </dgm:t>
    </dgm:pt>
    <dgm:pt modelId="{72690059-0018-4F47-B3A9-F34B9C2BFC6A}" type="pres">
      <dgm:prSet presAssocID="{7ED5E6B1-C502-4E5B-8287-C0541976FB37}" presName="node" presStyleLbl="node1" presStyleIdx="2" presStyleCnt="5" custRadScaleRad="116116" custRadScaleInc="-10339">
        <dgm:presLayoutVars>
          <dgm:bulletEnabled val="1"/>
        </dgm:presLayoutVars>
      </dgm:prSet>
      <dgm:spPr/>
      <dgm:t>
        <a:bodyPr/>
        <a:lstStyle/>
        <a:p>
          <a:endParaRPr lang="es-EC"/>
        </a:p>
      </dgm:t>
    </dgm:pt>
    <dgm:pt modelId="{C3845D32-4F6E-49B7-A765-1CBD3ADA44DD}" type="pres">
      <dgm:prSet presAssocID="{D7794856-CA0B-4910-BCD4-75595C9BF0D4}" presName="sibTrans" presStyleLbl="sibTrans2D1" presStyleIdx="2" presStyleCnt="5"/>
      <dgm:spPr/>
      <dgm:t>
        <a:bodyPr/>
        <a:lstStyle/>
        <a:p>
          <a:endParaRPr lang="es-EC"/>
        </a:p>
      </dgm:t>
    </dgm:pt>
    <dgm:pt modelId="{48414291-06BA-433B-8A9E-0EA13539BF05}" type="pres">
      <dgm:prSet presAssocID="{D7794856-CA0B-4910-BCD4-75595C9BF0D4}" presName="connectorText" presStyleLbl="sibTrans2D1" presStyleIdx="2" presStyleCnt="5"/>
      <dgm:spPr/>
      <dgm:t>
        <a:bodyPr/>
        <a:lstStyle/>
        <a:p>
          <a:endParaRPr lang="es-EC"/>
        </a:p>
      </dgm:t>
    </dgm:pt>
    <dgm:pt modelId="{77F88641-8BD9-4294-B1E7-EFF2993F2278}" type="pres">
      <dgm:prSet presAssocID="{9DA08F34-2F16-41E4-AAFF-FE6F007620DA}" presName="node" presStyleLbl="node1" presStyleIdx="3" presStyleCnt="5" custScaleX="105703" custRadScaleRad="119864" custRadScaleInc="16199">
        <dgm:presLayoutVars>
          <dgm:bulletEnabled val="1"/>
        </dgm:presLayoutVars>
      </dgm:prSet>
      <dgm:spPr/>
      <dgm:t>
        <a:bodyPr/>
        <a:lstStyle/>
        <a:p>
          <a:endParaRPr lang="es-EC"/>
        </a:p>
      </dgm:t>
    </dgm:pt>
    <dgm:pt modelId="{60211807-2923-4B85-BFE6-E65C36544678}" type="pres">
      <dgm:prSet presAssocID="{9E432B27-2A4C-44C3-B4FA-28C02D77A43C}" presName="sibTrans" presStyleLbl="sibTrans2D1" presStyleIdx="3" presStyleCnt="5"/>
      <dgm:spPr/>
      <dgm:t>
        <a:bodyPr/>
        <a:lstStyle/>
        <a:p>
          <a:endParaRPr lang="es-EC"/>
        </a:p>
      </dgm:t>
    </dgm:pt>
    <dgm:pt modelId="{17CF69F0-E3A7-4152-AAF3-91310838099E}" type="pres">
      <dgm:prSet presAssocID="{9E432B27-2A4C-44C3-B4FA-28C02D77A43C}" presName="connectorText" presStyleLbl="sibTrans2D1" presStyleIdx="3" presStyleCnt="5"/>
      <dgm:spPr/>
      <dgm:t>
        <a:bodyPr/>
        <a:lstStyle/>
        <a:p>
          <a:endParaRPr lang="es-EC"/>
        </a:p>
      </dgm:t>
    </dgm:pt>
    <dgm:pt modelId="{62C192A0-3968-4B1D-8693-642E71DFFD16}" type="pres">
      <dgm:prSet presAssocID="{4CC98CD3-9139-4DA6-9BC6-A02369CF761D}" presName="node" presStyleLbl="node1" presStyleIdx="4" presStyleCnt="5" custScaleX="117045" custRadScaleRad="117516" custRadScaleInc="1800">
        <dgm:presLayoutVars>
          <dgm:bulletEnabled val="1"/>
        </dgm:presLayoutVars>
      </dgm:prSet>
      <dgm:spPr/>
      <dgm:t>
        <a:bodyPr/>
        <a:lstStyle/>
        <a:p>
          <a:endParaRPr lang="es-EC"/>
        </a:p>
      </dgm:t>
    </dgm:pt>
    <dgm:pt modelId="{41CB6126-17E7-49F0-82F3-08728570F2DD}" type="pres">
      <dgm:prSet presAssocID="{7BC5C510-F2A2-41CB-9EB2-02BFFA72EF60}" presName="sibTrans" presStyleLbl="sibTrans2D1" presStyleIdx="4" presStyleCnt="5"/>
      <dgm:spPr/>
      <dgm:t>
        <a:bodyPr/>
        <a:lstStyle/>
        <a:p>
          <a:endParaRPr lang="es-EC"/>
        </a:p>
      </dgm:t>
    </dgm:pt>
    <dgm:pt modelId="{501C3014-DEB3-4E1A-8F3B-1DF7ABBE08F9}" type="pres">
      <dgm:prSet presAssocID="{7BC5C510-F2A2-41CB-9EB2-02BFFA72EF60}" presName="connectorText" presStyleLbl="sibTrans2D1" presStyleIdx="4" presStyleCnt="5"/>
      <dgm:spPr/>
      <dgm:t>
        <a:bodyPr/>
        <a:lstStyle/>
        <a:p>
          <a:endParaRPr lang="es-EC"/>
        </a:p>
      </dgm:t>
    </dgm:pt>
  </dgm:ptLst>
  <dgm:cxnLst>
    <dgm:cxn modelId="{1AC1170E-7717-45AD-893D-12C488773639}" srcId="{F1F96FCD-E48F-4013-8308-99DA2B9569DE}" destId="{4CC98CD3-9139-4DA6-9BC6-A02369CF761D}" srcOrd="4" destOrd="0" parTransId="{24A47B07-1ED2-4461-AA30-88DFD803D1AD}" sibTransId="{7BC5C510-F2A2-41CB-9EB2-02BFFA72EF60}"/>
    <dgm:cxn modelId="{677B9D26-E157-4DFB-830E-53777F6AF0B9}" type="presOf" srcId="{7BC5C510-F2A2-41CB-9EB2-02BFFA72EF60}" destId="{41CB6126-17E7-49F0-82F3-08728570F2DD}" srcOrd="0" destOrd="0" presId="urn:microsoft.com/office/officeart/2005/8/layout/cycle2"/>
    <dgm:cxn modelId="{6766343C-7E8F-427C-8AD2-2E1B0A271735}" type="presOf" srcId="{4FDACCBA-3B5B-407D-9B59-B2F2FEC80E2D}" destId="{F17578F4-B437-4058-B336-B52433A43E46}" srcOrd="0" destOrd="0" presId="urn:microsoft.com/office/officeart/2005/8/layout/cycle2"/>
    <dgm:cxn modelId="{029FFC68-3359-4FF5-9786-BDB68B84604C}" srcId="{F1F96FCD-E48F-4013-8308-99DA2B9569DE}" destId="{80CB38C4-1282-434B-8E49-9FAA5E325B7B}" srcOrd="1" destOrd="0" parTransId="{0B41A24B-E006-4A33-B65B-500D8FB36F34}" sibTransId="{5D0AC3D4-E506-4246-83C1-AF5227A96B4B}"/>
    <dgm:cxn modelId="{588A311E-E889-4429-B8F4-F2416173264A}" type="presOf" srcId="{7ED5E6B1-C502-4E5B-8287-C0541976FB37}" destId="{72690059-0018-4F47-B3A9-F34B9C2BFC6A}" srcOrd="0" destOrd="0" presId="urn:microsoft.com/office/officeart/2005/8/layout/cycle2"/>
    <dgm:cxn modelId="{A5364468-2142-4916-863C-EAC8F8486BA1}" type="presOf" srcId="{5D0AC3D4-E506-4246-83C1-AF5227A96B4B}" destId="{66E55969-6C40-440E-ABF4-B78C0DF33997}" srcOrd="0" destOrd="0" presId="urn:microsoft.com/office/officeart/2005/8/layout/cycle2"/>
    <dgm:cxn modelId="{27C20AFE-2EAA-44A3-8B4E-42CCA33BF066}" type="presOf" srcId="{F1F96FCD-E48F-4013-8308-99DA2B9569DE}" destId="{F48B65AC-7E1D-48E5-8567-A46FEBB1D36A}" srcOrd="0" destOrd="0" presId="urn:microsoft.com/office/officeart/2005/8/layout/cycle2"/>
    <dgm:cxn modelId="{3393E5C1-ED14-4C3A-81D2-2FB0934B9AF4}" type="presOf" srcId="{80CB38C4-1282-434B-8E49-9FAA5E325B7B}" destId="{56B4E283-1A59-493A-A12E-25F67EC8369B}" srcOrd="0" destOrd="0" presId="urn:microsoft.com/office/officeart/2005/8/layout/cycle2"/>
    <dgm:cxn modelId="{00945BF2-5DB1-4DF0-AB66-1CAAB5D1552C}" type="presOf" srcId="{519213A0-8C3F-4FE7-A7F3-326028C87636}" destId="{A3B8D4AC-1F87-44FB-B7CA-77D3968DF3A3}" srcOrd="0" destOrd="0" presId="urn:microsoft.com/office/officeart/2005/8/layout/cycle2"/>
    <dgm:cxn modelId="{D567B27B-0849-4A67-B46A-8DCAFBDC62C2}" type="presOf" srcId="{9E432B27-2A4C-44C3-B4FA-28C02D77A43C}" destId="{60211807-2923-4B85-BFE6-E65C36544678}" srcOrd="0" destOrd="0" presId="urn:microsoft.com/office/officeart/2005/8/layout/cycle2"/>
    <dgm:cxn modelId="{E84E9A4D-551B-4849-B910-47C2E7E2E998}" type="presOf" srcId="{519213A0-8C3F-4FE7-A7F3-326028C87636}" destId="{1B803FD3-FCFE-487A-B85D-237C697050CB}" srcOrd="1" destOrd="0" presId="urn:microsoft.com/office/officeart/2005/8/layout/cycle2"/>
    <dgm:cxn modelId="{0B3B547A-6EA2-4160-A8A1-5CA24F524CD4}" srcId="{F1F96FCD-E48F-4013-8308-99DA2B9569DE}" destId="{7ED5E6B1-C502-4E5B-8287-C0541976FB37}" srcOrd="2" destOrd="0" parTransId="{EA9ADA17-4C9F-4D1E-AB95-E1B185257260}" sibTransId="{D7794856-CA0B-4910-BCD4-75595C9BF0D4}"/>
    <dgm:cxn modelId="{C07024A7-A1E0-44A9-B2A8-696A99E45E6A}" type="presOf" srcId="{5D0AC3D4-E506-4246-83C1-AF5227A96B4B}" destId="{1615B2B0-E76F-4B56-9929-B7083C9A3345}" srcOrd="1" destOrd="0" presId="urn:microsoft.com/office/officeart/2005/8/layout/cycle2"/>
    <dgm:cxn modelId="{0BFC1C61-F516-4F92-9AF9-DB88DF451B33}" type="presOf" srcId="{4CC98CD3-9139-4DA6-9BC6-A02369CF761D}" destId="{62C192A0-3968-4B1D-8693-642E71DFFD16}" srcOrd="0" destOrd="0" presId="urn:microsoft.com/office/officeart/2005/8/layout/cycle2"/>
    <dgm:cxn modelId="{72FD569E-921C-44A8-9059-1D0A36134F38}" type="presOf" srcId="{D7794856-CA0B-4910-BCD4-75595C9BF0D4}" destId="{48414291-06BA-433B-8A9E-0EA13539BF05}" srcOrd="1" destOrd="0" presId="urn:microsoft.com/office/officeart/2005/8/layout/cycle2"/>
    <dgm:cxn modelId="{77DA7034-957D-4CC8-B46E-DBEC3A01F380}" type="presOf" srcId="{9E432B27-2A4C-44C3-B4FA-28C02D77A43C}" destId="{17CF69F0-E3A7-4152-AAF3-91310838099E}" srcOrd="1" destOrd="0" presId="urn:microsoft.com/office/officeart/2005/8/layout/cycle2"/>
    <dgm:cxn modelId="{0A49A110-6D7A-44CF-A5E5-EC305550B9F8}" type="presOf" srcId="{7BC5C510-F2A2-41CB-9EB2-02BFFA72EF60}" destId="{501C3014-DEB3-4E1A-8F3B-1DF7ABBE08F9}" srcOrd="1" destOrd="0" presId="urn:microsoft.com/office/officeart/2005/8/layout/cycle2"/>
    <dgm:cxn modelId="{E645F740-081F-429A-8C60-296B1536AF1A}" type="presOf" srcId="{D7794856-CA0B-4910-BCD4-75595C9BF0D4}" destId="{C3845D32-4F6E-49B7-A765-1CBD3ADA44DD}" srcOrd="0" destOrd="0" presId="urn:microsoft.com/office/officeart/2005/8/layout/cycle2"/>
    <dgm:cxn modelId="{F739AF9F-B8B7-493B-80CD-C617084F659D}" srcId="{F1F96FCD-E48F-4013-8308-99DA2B9569DE}" destId="{4FDACCBA-3B5B-407D-9B59-B2F2FEC80E2D}" srcOrd="0" destOrd="0" parTransId="{B5B058CB-1981-4E19-A55C-C14660B73026}" sibTransId="{519213A0-8C3F-4FE7-A7F3-326028C87636}"/>
    <dgm:cxn modelId="{68E2B7C8-64A4-437C-BD03-457D40DB029F}" srcId="{F1F96FCD-E48F-4013-8308-99DA2B9569DE}" destId="{9DA08F34-2F16-41E4-AAFF-FE6F007620DA}" srcOrd="3" destOrd="0" parTransId="{2D3BC069-2EC1-474A-8ABE-FA8D169898E7}" sibTransId="{9E432B27-2A4C-44C3-B4FA-28C02D77A43C}"/>
    <dgm:cxn modelId="{AD05564E-9013-4888-914F-975FD2AB5187}" type="presOf" srcId="{9DA08F34-2F16-41E4-AAFF-FE6F007620DA}" destId="{77F88641-8BD9-4294-B1E7-EFF2993F2278}" srcOrd="0" destOrd="0" presId="urn:microsoft.com/office/officeart/2005/8/layout/cycle2"/>
    <dgm:cxn modelId="{13B039F4-143F-48B5-BB3E-395B7A6B189B}" type="presParOf" srcId="{F48B65AC-7E1D-48E5-8567-A46FEBB1D36A}" destId="{F17578F4-B437-4058-B336-B52433A43E46}" srcOrd="0" destOrd="0" presId="urn:microsoft.com/office/officeart/2005/8/layout/cycle2"/>
    <dgm:cxn modelId="{2058FE31-791A-4E86-B386-7DA6CBC7CEED}" type="presParOf" srcId="{F48B65AC-7E1D-48E5-8567-A46FEBB1D36A}" destId="{A3B8D4AC-1F87-44FB-B7CA-77D3968DF3A3}" srcOrd="1" destOrd="0" presId="urn:microsoft.com/office/officeart/2005/8/layout/cycle2"/>
    <dgm:cxn modelId="{B7068A43-417C-4E40-A0FC-2F90844510F2}" type="presParOf" srcId="{A3B8D4AC-1F87-44FB-B7CA-77D3968DF3A3}" destId="{1B803FD3-FCFE-487A-B85D-237C697050CB}" srcOrd="0" destOrd="0" presId="urn:microsoft.com/office/officeart/2005/8/layout/cycle2"/>
    <dgm:cxn modelId="{2A28FD0D-109F-4E5A-BDE6-AB31450AFB4F}" type="presParOf" srcId="{F48B65AC-7E1D-48E5-8567-A46FEBB1D36A}" destId="{56B4E283-1A59-493A-A12E-25F67EC8369B}" srcOrd="2" destOrd="0" presId="urn:microsoft.com/office/officeart/2005/8/layout/cycle2"/>
    <dgm:cxn modelId="{AAE3F348-1F1A-443E-B65D-524D2E6F4A49}" type="presParOf" srcId="{F48B65AC-7E1D-48E5-8567-A46FEBB1D36A}" destId="{66E55969-6C40-440E-ABF4-B78C0DF33997}" srcOrd="3" destOrd="0" presId="urn:microsoft.com/office/officeart/2005/8/layout/cycle2"/>
    <dgm:cxn modelId="{9F5F5DA9-A518-47CF-9390-F9029F1A9F17}" type="presParOf" srcId="{66E55969-6C40-440E-ABF4-B78C0DF33997}" destId="{1615B2B0-E76F-4B56-9929-B7083C9A3345}" srcOrd="0" destOrd="0" presId="urn:microsoft.com/office/officeart/2005/8/layout/cycle2"/>
    <dgm:cxn modelId="{DAF72324-BFA0-4D4E-8484-CD2CDD04909C}" type="presParOf" srcId="{F48B65AC-7E1D-48E5-8567-A46FEBB1D36A}" destId="{72690059-0018-4F47-B3A9-F34B9C2BFC6A}" srcOrd="4" destOrd="0" presId="urn:microsoft.com/office/officeart/2005/8/layout/cycle2"/>
    <dgm:cxn modelId="{0CAD1786-FD3D-422C-9E3E-9F786699686E}" type="presParOf" srcId="{F48B65AC-7E1D-48E5-8567-A46FEBB1D36A}" destId="{C3845D32-4F6E-49B7-A765-1CBD3ADA44DD}" srcOrd="5" destOrd="0" presId="urn:microsoft.com/office/officeart/2005/8/layout/cycle2"/>
    <dgm:cxn modelId="{6D2E8B52-3D53-4FA8-8831-73A00A109914}" type="presParOf" srcId="{C3845D32-4F6E-49B7-A765-1CBD3ADA44DD}" destId="{48414291-06BA-433B-8A9E-0EA13539BF05}" srcOrd="0" destOrd="0" presId="urn:microsoft.com/office/officeart/2005/8/layout/cycle2"/>
    <dgm:cxn modelId="{C83E8AEC-8B57-42A6-ACA5-71D928010117}" type="presParOf" srcId="{F48B65AC-7E1D-48E5-8567-A46FEBB1D36A}" destId="{77F88641-8BD9-4294-B1E7-EFF2993F2278}" srcOrd="6" destOrd="0" presId="urn:microsoft.com/office/officeart/2005/8/layout/cycle2"/>
    <dgm:cxn modelId="{CD00B8D1-8C84-4BC3-9869-72FDE0042662}" type="presParOf" srcId="{F48B65AC-7E1D-48E5-8567-A46FEBB1D36A}" destId="{60211807-2923-4B85-BFE6-E65C36544678}" srcOrd="7" destOrd="0" presId="urn:microsoft.com/office/officeart/2005/8/layout/cycle2"/>
    <dgm:cxn modelId="{42013B36-F8BF-4574-9ED8-73BA4EFF03EB}" type="presParOf" srcId="{60211807-2923-4B85-BFE6-E65C36544678}" destId="{17CF69F0-E3A7-4152-AAF3-91310838099E}" srcOrd="0" destOrd="0" presId="urn:microsoft.com/office/officeart/2005/8/layout/cycle2"/>
    <dgm:cxn modelId="{1AD5DEDB-8525-47DB-836B-6737DB6D7CC0}" type="presParOf" srcId="{F48B65AC-7E1D-48E5-8567-A46FEBB1D36A}" destId="{62C192A0-3968-4B1D-8693-642E71DFFD16}" srcOrd="8" destOrd="0" presId="urn:microsoft.com/office/officeart/2005/8/layout/cycle2"/>
    <dgm:cxn modelId="{D5DA177F-1C27-4E50-A9DF-C261F20A7777}" type="presParOf" srcId="{F48B65AC-7E1D-48E5-8567-A46FEBB1D36A}" destId="{41CB6126-17E7-49F0-82F3-08728570F2DD}" srcOrd="9" destOrd="0" presId="urn:microsoft.com/office/officeart/2005/8/layout/cycle2"/>
    <dgm:cxn modelId="{E7EC9D50-B6C9-492A-B128-55947517EE87}" type="presParOf" srcId="{41CB6126-17E7-49F0-82F3-08728570F2DD}" destId="{501C3014-DEB3-4E1A-8F3B-1DF7ABBE08F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F38E7B-782D-4758-8854-B3230E9C1D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EB5427BA-2901-4D22-A240-12ACFC04508D}">
      <dgm:prSet phldrT="[Texto]"/>
      <dgm:spPr/>
      <dgm:t>
        <a:bodyPr/>
        <a:lstStyle/>
        <a:p>
          <a:r>
            <a:rPr lang="es-EC" dirty="0" smtClean="0"/>
            <a:t>Planes de mitigación en la infraestructura vial</a:t>
          </a:r>
          <a:endParaRPr lang="es-EC" dirty="0"/>
        </a:p>
      </dgm:t>
    </dgm:pt>
    <dgm:pt modelId="{03437A50-B8E3-4A22-BE18-109C8DFF071A}" type="parTrans" cxnId="{E3A0E6F9-4A72-4924-9328-7F375F95CC2C}">
      <dgm:prSet/>
      <dgm:spPr/>
      <dgm:t>
        <a:bodyPr/>
        <a:lstStyle/>
        <a:p>
          <a:endParaRPr lang="es-EC"/>
        </a:p>
      </dgm:t>
    </dgm:pt>
    <dgm:pt modelId="{1541EA07-98B2-4288-84C7-4C719F2EE63F}" type="sibTrans" cxnId="{E3A0E6F9-4A72-4924-9328-7F375F95CC2C}">
      <dgm:prSet/>
      <dgm:spPr/>
      <dgm:t>
        <a:bodyPr/>
        <a:lstStyle/>
        <a:p>
          <a:endParaRPr lang="es-EC"/>
        </a:p>
      </dgm:t>
    </dgm:pt>
    <dgm:pt modelId="{CE9261E4-4DB6-4C47-8615-1D0B24CDA10A}">
      <dgm:prSet phldrT="[Texto]"/>
      <dgm:spPr/>
      <dgm:t>
        <a:bodyPr/>
        <a:lstStyle/>
        <a:p>
          <a:r>
            <a:rPr lang="es-EC" dirty="0" smtClean="0"/>
            <a:t>Planeamiento del transporte</a:t>
          </a:r>
          <a:endParaRPr lang="es-EC" dirty="0"/>
        </a:p>
      </dgm:t>
    </dgm:pt>
    <dgm:pt modelId="{C4327390-4DC2-4610-918C-F462AFC1DCBF}" type="parTrans" cxnId="{0CE069CC-4D08-45E1-99D0-727828DC0EA3}">
      <dgm:prSet/>
      <dgm:spPr/>
      <dgm:t>
        <a:bodyPr/>
        <a:lstStyle/>
        <a:p>
          <a:endParaRPr lang="es-EC"/>
        </a:p>
      </dgm:t>
    </dgm:pt>
    <dgm:pt modelId="{F3868386-3F20-4B29-AC0C-B3C675836312}" type="sibTrans" cxnId="{0CE069CC-4D08-45E1-99D0-727828DC0EA3}">
      <dgm:prSet/>
      <dgm:spPr/>
      <dgm:t>
        <a:bodyPr/>
        <a:lstStyle/>
        <a:p>
          <a:endParaRPr lang="es-EC"/>
        </a:p>
      </dgm:t>
    </dgm:pt>
    <dgm:pt modelId="{1549DE4A-ED26-481D-9953-BAE72064F51D}">
      <dgm:prSet phldrT="[Texto]"/>
      <dgm:spPr/>
      <dgm:t>
        <a:bodyPr/>
        <a:lstStyle/>
        <a:p>
          <a:r>
            <a:rPr lang="es-EC" dirty="0" smtClean="0"/>
            <a:t>Inclusión del manejo ambiental en la planificación de proyectos nuevos</a:t>
          </a:r>
          <a:endParaRPr lang="es-EC" dirty="0"/>
        </a:p>
      </dgm:t>
    </dgm:pt>
    <dgm:pt modelId="{543FD44D-980A-450B-B676-B01B703286DB}" type="parTrans" cxnId="{40BF308F-D052-4E3E-9C22-D6869FE7E362}">
      <dgm:prSet/>
      <dgm:spPr/>
      <dgm:t>
        <a:bodyPr/>
        <a:lstStyle/>
        <a:p>
          <a:endParaRPr lang="es-EC"/>
        </a:p>
      </dgm:t>
    </dgm:pt>
    <dgm:pt modelId="{0A2DF8DB-C53E-4F08-B09B-2BBD7E1EBA11}" type="sibTrans" cxnId="{40BF308F-D052-4E3E-9C22-D6869FE7E362}">
      <dgm:prSet/>
      <dgm:spPr/>
      <dgm:t>
        <a:bodyPr/>
        <a:lstStyle/>
        <a:p>
          <a:endParaRPr lang="es-EC"/>
        </a:p>
      </dgm:t>
    </dgm:pt>
    <dgm:pt modelId="{B25510F7-CDF1-4623-970F-914DB133169F}" type="pres">
      <dgm:prSet presAssocID="{88F38E7B-782D-4758-8854-B3230E9C1D97}" presName="hierChild1" presStyleCnt="0">
        <dgm:presLayoutVars>
          <dgm:orgChart val="1"/>
          <dgm:chPref val="1"/>
          <dgm:dir/>
          <dgm:animOne val="branch"/>
          <dgm:animLvl val="lvl"/>
          <dgm:resizeHandles/>
        </dgm:presLayoutVars>
      </dgm:prSet>
      <dgm:spPr/>
      <dgm:t>
        <a:bodyPr/>
        <a:lstStyle/>
        <a:p>
          <a:endParaRPr lang="es-EC"/>
        </a:p>
      </dgm:t>
    </dgm:pt>
    <dgm:pt modelId="{FD3E1D4D-3BBB-4C53-9229-F5718C99FDCF}" type="pres">
      <dgm:prSet presAssocID="{EB5427BA-2901-4D22-A240-12ACFC04508D}" presName="hierRoot1" presStyleCnt="0">
        <dgm:presLayoutVars>
          <dgm:hierBranch val="init"/>
        </dgm:presLayoutVars>
      </dgm:prSet>
      <dgm:spPr/>
    </dgm:pt>
    <dgm:pt modelId="{7ABCC9F9-E4AB-4D5A-9C9F-96548624C7E9}" type="pres">
      <dgm:prSet presAssocID="{EB5427BA-2901-4D22-A240-12ACFC04508D}" presName="rootComposite1" presStyleCnt="0"/>
      <dgm:spPr/>
    </dgm:pt>
    <dgm:pt modelId="{A66131E5-BC9C-4BA4-A583-8084EDE79163}" type="pres">
      <dgm:prSet presAssocID="{EB5427BA-2901-4D22-A240-12ACFC04508D}" presName="rootText1" presStyleLbl="node0" presStyleIdx="0" presStyleCnt="1" custScaleX="121007">
        <dgm:presLayoutVars>
          <dgm:chPref val="3"/>
        </dgm:presLayoutVars>
      </dgm:prSet>
      <dgm:spPr/>
      <dgm:t>
        <a:bodyPr/>
        <a:lstStyle/>
        <a:p>
          <a:endParaRPr lang="es-EC"/>
        </a:p>
      </dgm:t>
    </dgm:pt>
    <dgm:pt modelId="{3ACBD4C2-9D1B-4074-9EA1-02246238BD10}" type="pres">
      <dgm:prSet presAssocID="{EB5427BA-2901-4D22-A240-12ACFC04508D}" presName="rootConnector1" presStyleLbl="node1" presStyleIdx="0" presStyleCnt="0"/>
      <dgm:spPr/>
      <dgm:t>
        <a:bodyPr/>
        <a:lstStyle/>
        <a:p>
          <a:endParaRPr lang="es-EC"/>
        </a:p>
      </dgm:t>
    </dgm:pt>
    <dgm:pt modelId="{CC090D12-FD24-4908-A043-FD79FB619B0A}" type="pres">
      <dgm:prSet presAssocID="{EB5427BA-2901-4D22-A240-12ACFC04508D}" presName="hierChild2" presStyleCnt="0"/>
      <dgm:spPr/>
    </dgm:pt>
    <dgm:pt modelId="{1078F40D-AFA6-43E8-A9D4-7466F50BCCFD}" type="pres">
      <dgm:prSet presAssocID="{C4327390-4DC2-4610-918C-F462AFC1DCBF}" presName="Name37" presStyleLbl="parChTrans1D2" presStyleIdx="0" presStyleCnt="2"/>
      <dgm:spPr/>
      <dgm:t>
        <a:bodyPr/>
        <a:lstStyle/>
        <a:p>
          <a:endParaRPr lang="es-EC"/>
        </a:p>
      </dgm:t>
    </dgm:pt>
    <dgm:pt modelId="{61A966E2-D1E0-4497-98FB-63836F48C945}" type="pres">
      <dgm:prSet presAssocID="{CE9261E4-4DB6-4C47-8615-1D0B24CDA10A}" presName="hierRoot2" presStyleCnt="0">
        <dgm:presLayoutVars>
          <dgm:hierBranch val="init"/>
        </dgm:presLayoutVars>
      </dgm:prSet>
      <dgm:spPr/>
    </dgm:pt>
    <dgm:pt modelId="{786635B9-C622-4C44-82A3-4829E1A919C1}" type="pres">
      <dgm:prSet presAssocID="{CE9261E4-4DB6-4C47-8615-1D0B24CDA10A}" presName="rootComposite" presStyleCnt="0"/>
      <dgm:spPr/>
    </dgm:pt>
    <dgm:pt modelId="{36EB9F5C-F7C6-4F07-89F2-87F9CA20913E}" type="pres">
      <dgm:prSet presAssocID="{CE9261E4-4DB6-4C47-8615-1D0B24CDA10A}" presName="rootText" presStyleLbl="node2" presStyleIdx="0" presStyleCnt="2" custLinFactNeighborX="-81861" custLinFactNeighborY="-28118">
        <dgm:presLayoutVars>
          <dgm:chPref val="3"/>
        </dgm:presLayoutVars>
      </dgm:prSet>
      <dgm:spPr/>
      <dgm:t>
        <a:bodyPr/>
        <a:lstStyle/>
        <a:p>
          <a:endParaRPr lang="es-EC"/>
        </a:p>
      </dgm:t>
    </dgm:pt>
    <dgm:pt modelId="{07A9CE88-3B3F-427D-B3B9-4FDB214A9CE8}" type="pres">
      <dgm:prSet presAssocID="{CE9261E4-4DB6-4C47-8615-1D0B24CDA10A}" presName="rootConnector" presStyleLbl="node2" presStyleIdx="0" presStyleCnt="2"/>
      <dgm:spPr/>
      <dgm:t>
        <a:bodyPr/>
        <a:lstStyle/>
        <a:p>
          <a:endParaRPr lang="es-EC"/>
        </a:p>
      </dgm:t>
    </dgm:pt>
    <dgm:pt modelId="{4C62B47D-4F52-4F37-96B4-8AE01E24AB1B}" type="pres">
      <dgm:prSet presAssocID="{CE9261E4-4DB6-4C47-8615-1D0B24CDA10A}" presName="hierChild4" presStyleCnt="0"/>
      <dgm:spPr/>
    </dgm:pt>
    <dgm:pt modelId="{258AB976-9A13-4271-99F1-2970B263068A}" type="pres">
      <dgm:prSet presAssocID="{CE9261E4-4DB6-4C47-8615-1D0B24CDA10A}" presName="hierChild5" presStyleCnt="0"/>
      <dgm:spPr/>
    </dgm:pt>
    <dgm:pt modelId="{28D42B5D-776B-4BD8-A3A0-CB4FC664D3ED}" type="pres">
      <dgm:prSet presAssocID="{543FD44D-980A-450B-B676-B01B703286DB}" presName="Name37" presStyleLbl="parChTrans1D2" presStyleIdx="1" presStyleCnt="2"/>
      <dgm:spPr/>
      <dgm:t>
        <a:bodyPr/>
        <a:lstStyle/>
        <a:p>
          <a:endParaRPr lang="es-EC"/>
        </a:p>
      </dgm:t>
    </dgm:pt>
    <dgm:pt modelId="{815CCEB1-5F94-4861-9A1E-1AE114B70E57}" type="pres">
      <dgm:prSet presAssocID="{1549DE4A-ED26-481D-9953-BAE72064F51D}" presName="hierRoot2" presStyleCnt="0">
        <dgm:presLayoutVars>
          <dgm:hierBranch val="init"/>
        </dgm:presLayoutVars>
      </dgm:prSet>
      <dgm:spPr/>
    </dgm:pt>
    <dgm:pt modelId="{19CE7942-8AF3-4B90-92EA-B397402EAE48}" type="pres">
      <dgm:prSet presAssocID="{1549DE4A-ED26-481D-9953-BAE72064F51D}" presName="rootComposite" presStyleCnt="0"/>
      <dgm:spPr/>
    </dgm:pt>
    <dgm:pt modelId="{34D77668-E1D8-4D5F-84D3-516B1E468D8D}" type="pres">
      <dgm:prSet presAssocID="{1549DE4A-ED26-481D-9953-BAE72064F51D}" presName="rootText" presStyleLbl="node2" presStyleIdx="1" presStyleCnt="2" custLinFactNeighborX="74917" custLinFactNeighborY="-21000">
        <dgm:presLayoutVars>
          <dgm:chPref val="3"/>
        </dgm:presLayoutVars>
      </dgm:prSet>
      <dgm:spPr/>
      <dgm:t>
        <a:bodyPr/>
        <a:lstStyle/>
        <a:p>
          <a:endParaRPr lang="es-EC"/>
        </a:p>
      </dgm:t>
    </dgm:pt>
    <dgm:pt modelId="{F665E038-5ECB-4F14-A89F-D49000C6B925}" type="pres">
      <dgm:prSet presAssocID="{1549DE4A-ED26-481D-9953-BAE72064F51D}" presName="rootConnector" presStyleLbl="node2" presStyleIdx="1" presStyleCnt="2"/>
      <dgm:spPr/>
      <dgm:t>
        <a:bodyPr/>
        <a:lstStyle/>
        <a:p>
          <a:endParaRPr lang="es-EC"/>
        </a:p>
      </dgm:t>
    </dgm:pt>
    <dgm:pt modelId="{D4F3985C-26AB-4A6D-8ACB-F3E1A7107764}" type="pres">
      <dgm:prSet presAssocID="{1549DE4A-ED26-481D-9953-BAE72064F51D}" presName="hierChild4" presStyleCnt="0"/>
      <dgm:spPr/>
    </dgm:pt>
    <dgm:pt modelId="{5FA8210E-7C32-43F5-A569-DFA03CEF8AC7}" type="pres">
      <dgm:prSet presAssocID="{1549DE4A-ED26-481D-9953-BAE72064F51D}" presName="hierChild5" presStyleCnt="0"/>
      <dgm:spPr/>
    </dgm:pt>
    <dgm:pt modelId="{324E7070-5341-4184-8FF3-641F66620255}" type="pres">
      <dgm:prSet presAssocID="{EB5427BA-2901-4D22-A240-12ACFC04508D}" presName="hierChild3" presStyleCnt="0"/>
      <dgm:spPr/>
    </dgm:pt>
  </dgm:ptLst>
  <dgm:cxnLst>
    <dgm:cxn modelId="{F4DF9A23-62B1-4782-87F8-19A130F6552D}" type="presOf" srcId="{EB5427BA-2901-4D22-A240-12ACFC04508D}" destId="{3ACBD4C2-9D1B-4074-9EA1-02246238BD10}" srcOrd="1" destOrd="0" presId="urn:microsoft.com/office/officeart/2005/8/layout/orgChart1"/>
    <dgm:cxn modelId="{D50D100F-FE22-4F87-9953-8811F20DFE24}" type="presOf" srcId="{543FD44D-980A-450B-B676-B01B703286DB}" destId="{28D42B5D-776B-4BD8-A3A0-CB4FC664D3ED}" srcOrd="0" destOrd="0" presId="urn:microsoft.com/office/officeart/2005/8/layout/orgChart1"/>
    <dgm:cxn modelId="{C1648500-B263-4E78-923F-7DC5FC1AD77C}" type="presOf" srcId="{EB5427BA-2901-4D22-A240-12ACFC04508D}" destId="{A66131E5-BC9C-4BA4-A583-8084EDE79163}" srcOrd="0" destOrd="0" presId="urn:microsoft.com/office/officeart/2005/8/layout/orgChart1"/>
    <dgm:cxn modelId="{C10952E3-ACED-4C6F-A6FB-31A4FC11F127}" type="presOf" srcId="{1549DE4A-ED26-481D-9953-BAE72064F51D}" destId="{34D77668-E1D8-4D5F-84D3-516B1E468D8D}" srcOrd="0" destOrd="0" presId="urn:microsoft.com/office/officeart/2005/8/layout/orgChart1"/>
    <dgm:cxn modelId="{0CE069CC-4D08-45E1-99D0-727828DC0EA3}" srcId="{EB5427BA-2901-4D22-A240-12ACFC04508D}" destId="{CE9261E4-4DB6-4C47-8615-1D0B24CDA10A}" srcOrd="0" destOrd="0" parTransId="{C4327390-4DC2-4610-918C-F462AFC1DCBF}" sibTransId="{F3868386-3F20-4B29-AC0C-B3C675836312}"/>
    <dgm:cxn modelId="{353FBCE1-3F63-4FD8-9472-CCEB09800AA5}" type="presOf" srcId="{88F38E7B-782D-4758-8854-B3230E9C1D97}" destId="{B25510F7-CDF1-4623-970F-914DB133169F}" srcOrd="0" destOrd="0" presId="urn:microsoft.com/office/officeart/2005/8/layout/orgChart1"/>
    <dgm:cxn modelId="{7B65AC85-7DDA-4CF3-A32D-F07CF620A680}" type="presOf" srcId="{C4327390-4DC2-4610-918C-F462AFC1DCBF}" destId="{1078F40D-AFA6-43E8-A9D4-7466F50BCCFD}" srcOrd="0" destOrd="0" presId="urn:microsoft.com/office/officeart/2005/8/layout/orgChart1"/>
    <dgm:cxn modelId="{76018CB0-65B1-44D0-94B9-196FB1FEB371}" type="presOf" srcId="{CE9261E4-4DB6-4C47-8615-1D0B24CDA10A}" destId="{07A9CE88-3B3F-427D-B3B9-4FDB214A9CE8}" srcOrd="1" destOrd="0" presId="urn:microsoft.com/office/officeart/2005/8/layout/orgChart1"/>
    <dgm:cxn modelId="{ACF8EECB-F49A-4591-BAFF-FA8041CB8DC1}" type="presOf" srcId="{1549DE4A-ED26-481D-9953-BAE72064F51D}" destId="{F665E038-5ECB-4F14-A89F-D49000C6B925}" srcOrd="1" destOrd="0" presId="urn:microsoft.com/office/officeart/2005/8/layout/orgChart1"/>
    <dgm:cxn modelId="{E3A0E6F9-4A72-4924-9328-7F375F95CC2C}" srcId="{88F38E7B-782D-4758-8854-B3230E9C1D97}" destId="{EB5427BA-2901-4D22-A240-12ACFC04508D}" srcOrd="0" destOrd="0" parTransId="{03437A50-B8E3-4A22-BE18-109C8DFF071A}" sibTransId="{1541EA07-98B2-4288-84C7-4C719F2EE63F}"/>
    <dgm:cxn modelId="{026A3E64-0BEA-42E8-BF8F-5B4E2C1651B3}" type="presOf" srcId="{CE9261E4-4DB6-4C47-8615-1D0B24CDA10A}" destId="{36EB9F5C-F7C6-4F07-89F2-87F9CA20913E}" srcOrd="0" destOrd="0" presId="urn:microsoft.com/office/officeart/2005/8/layout/orgChart1"/>
    <dgm:cxn modelId="{40BF308F-D052-4E3E-9C22-D6869FE7E362}" srcId="{EB5427BA-2901-4D22-A240-12ACFC04508D}" destId="{1549DE4A-ED26-481D-9953-BAE72064F51D}" srcOrd="1" destOrd="0" parTransId="{543FD44D-980A-450B-B676-B01B703286DB}" sibTransId="{0A2DF8DB-C53E-4F08-B09B-2BBD7E1EBA11}"/>
    <dgm:cxn modelId="{096B8B46-05E9-4A76-9CBA-734D66351F3F}" type="presParOf" srcId="{B25510F7-CDF1-4623-970F-914DB133169F}" destId="{FD3E1D4D-3BBB-4C53-9229-F5718C99FDCF}" srcOrd="0" destOrd="0" presId="urn:microsoft.com/office/officeart/2005/8/layout/orgChart1"/>
    <dgm:cxn modelId="{DA26C2B6-8076-4D82-9544-6628CB9C641C}" type="presParOf" srcId="{FD3E1D4D-3BBB-4C53-9229-F5718C99FDCF}" destId="{7ABCC9F9-E4AB-4D5A-9C9F-96548624C7E9}" srcOrd="0" destOrd="0" presId="urn:microsoft.com/office/officeart/2005/8/layout/orgChart1"/>
    <dgm:cxn modelId="{6941B26D-8307-46EB-844A-6C35BFFDD8F4}" type="presParOf" srcId="{7ABCC9F9-E4AB-4D5A-9C9F-96548624C7E9}" destId="{A66131E5-BC9C-4BA4-A583-8084EDE79163}" srcOrd="0" destOrd="0" presId="urn:microsoft.com/office/officeart/2005/8/layout/orgChart1"/>
    <dgm:cxn modelId="{630236F2-4538-4D9D-B8E9-AA153F615B6A}" type="presParOf" srcId="{7ABCC9F9-E4AB-4D5A-9C9F-96548624C7E9}" destId="{3ACBD4C2-9D1B-4074-9EA1-02246238BD10}" srcOrd="1" destOrd="0" presId="urn:microsoft.com/office/officeart/2005/8/layout/orgChart1"/>
    <dgm:cxn modelId="{C26A61B4-03BF-4B78-BE47-31C475CB5D53}" type="presParOf" srcId="{FD3E1D4D-3BBB-4C53-9229-F5718C99FDCF}" destId="{CC090D12-FD24-4908-A043-FD79FB619B0A}" srcOrd="1" destOrd="0" presId="urn:microsoft.com/office/officeart/2005/8/layout/orgChart1"/>
    <dgm:cxn modelId="{01F2C091-CA08-4A9A-89B2-20E1A543088E}" type="presParOf" srcId="{CC090D12-FD24-4908-A043-FD79FB619B0A}" destId="{1078F40D-AFA6-43E8-A9D4-7466F50BCCFD}" srcOrd="0" destOrd="0" presId="urn:microsoft.com/office/officeart/2005/8/layout/orgChart1"/>
    <dgm:cxn modelId="{92386BA9-60FE-40AB-A7D6-394FD424F9A9}" type="presParOf" srcId="{CC090D12-FD24-4908-A043-FD79FB619B0A}" destId="{61A966E2-D1E0-4497-98FB-63836F48C945}" srcOrd="1" destOrd="0" presId="urn:microsoft.com/office/officeart/2005/8/layout/orgChart1"/>
    <dgm:cxn modelId="{D4273784-675B-4DB5-98A2-5A79862DD544}" type="presParOf" srcId="{61A966E2-D1E0-4497-98FB-63836F48C945}" destId="{786635B9-C622-4C44-82A3-4829E1A919C1}" srcOrd="0" destOrd="0" presId="urn:microsoft.com/office/officeart/2005/8/layout/orgChart1"/>
    <dgm:cxn modelId="{EA3DE0ED-BEDA-4DEB-843B-BA2B0DE1A2B5}" type="presParOf" srcId="{786635B9-C622-4C44-82A3-4829E1A919C1}" destId="{36EB9F5C-F7C6-4F07-89F2-87F9CA20913E}" srcOrd="0" destOrd="0" presId="urn:microsoft.com/office/officeart/2005/8/layout/orgChart1"/>
    <dgm:cxn modelId="{468931AC-759D-4E8D-95B6-94EEED408BB9}" type="presParOf" srcId="{786635B9-C622-4C44-82A3-4829E1A919C1}" destId="{07A9CE88-3B3F-427D-B3B9-4FDB214A9CE8}" srcOrd="1" destOrd="0" presId="urn:microsoft.com/office/officeart/2005/8/layout/orgChart1"/>
    <dgm:cxn modelId="{84F3D43B-8330-4829-80FC-D5D86E6182BA}" type="presParOf" srcId="{61A966E2-D1E0-4497-98FB-63836F48C945}" destId="{4C62B47D-4F52-4F37-96B4-8AE01E24AB1B}" srcOrd="1" destOrd="0" presId="urn:microsoft.com/office/officeart/2005/8/layout/orgChart1"/>
    <dgm:cxn modelId="{333180B2-7C4D-470A-A954-B6488BDFE5DC}" type="presParOf" srcId="{61A966E2-D1E0-4497-98FB-63836F48C945}" destId="{258AB976-9A13-4271-99F1-2970B263068A}" srcOrd="2" destOrd="0" presId="urn:microsoft.com/office/officeart/2005/8/layout/orgChart1"/>
    <dgm:cxn modelId="{BF1F12D7-AD7D-4B7B-8C05-C430589E9062}" type="presParOf" srcId="{CC090D12-FD24-4908-A043-FD79FB619B0A}" destId="{28D42B5D-776B-4BD8-A3A0-CB4FC664D3ED}" srcOrd="2" destOrd="0" presId="urn:microsoft.com/office/officeart/2005/8/layout/orgChart1"/>
    <dgm:cxn modelId="{3F1D4FA9-70F2-4774-8409-475179D04244}" type="presParOf" srcId="{CC090D12-FD24-4908-A043-FD79FB619B0A}" destId="{815CCEB1-5F94-4861-9A1E-1AE114B70E57}" srcOrd="3" destOrd="0" presId="urn:microsoft.com/office/officeart/2005/8/layout/orgChart1"/>
    <dgm:cxn modelId="{79904742-6FE1-442E-B267-36C6CF97D9F8}" type="presParOf" srcId="{815CCEB1-5F94-4861-9A1E-1AE114B70E57}" destId="{19CE7942-8AF3-4B90-92EA-B397402EAE48}" srcOrd="0" destOrd="0" presId="urn:microsoft.com/office/officeart/2005/8/layout/orgChart1"/>
    <dgm:cxn modelId="{E697DF41-5570-485B-8DBC-CF90BA594CE2}" type="presParOf" srcId="{19CE7942-8AF3-4B90-92EA-B397402EAE48}" destId="{34D77668-E1D8-4D5F-84D3-516B1E468D8D}" srcOrd="0" destOrd="0" presId="urn:microsoft.com/office/officeart/2005/8/layout/orgChart1"/>
    <dgm:cxn modelId="{0C64F936-B261-45EB-A619-399E56CB3AE8}" type="presParOf" srcId="{19CE7942-8AF3-4B90-92EA-B397402EAE48}" destId="{F665E038-5ECB-4F14-A89F-D49000C6B925}" srcOrd="1" destOrd="0" presId="urn:microsoft.com/office/officeart/2005/8/layout/orgChart1"/>
    <dgm:cxn modelId="{2F06B3E1-4939-4923-A972-C1C38CB424CC}" type="presParOf" srcId="{815CCEB1-5F94-4861-9A1E-1AE114B70E57}" destId="{D4F3985C-26AB-4A6D-8ACB-F3E1A7107764}" srcOrd="1" destOrd="0" presId="urn:microsoft.com/office/officeart/2005/8/layout/orgChart1"/>
    <dgm:cxn modelId="{2E9EE6C1-2905-4596-B387-D2B34115356B}" type="presParOf" srcId="{815CCEB1-5F94-4861-9A1E-1AE114B70E57}" destId="{5FA8210E-7C32-43F5-A569-DFA03CEF8AC7}" srcOrd="2" destOrd="0" presId="urn:microsoft.com/office/officeart/2005/8/layout/orgChart1"/>
    <dgm:cxn modelId="{384D9727-23A1-4F03-A4FF-5D183895761A}" type="presParOf" srcId="{FD3E1D4D-3BBB-4C53-9229-F5718C99FDCF}" destId="{324E7070-5341-4184-8FF3-641F666202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B017B-95BA-4FAC-8574-73F63EE432F5}"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s-EC"/>
        </a:p>
      </dgm:t>
    </dgm:pt>
    <dgm:pt modelId="{89B40445-4907-439D-B3A9-90E0CD82EC70}">
      <dgm:prSet phldrT="[Texto]"/>
      <dgm:spPr/>
      <dgm:t>
        <a:bodyPr/>
        <a:lstStyle/>
        <a:p>
          <a:r>
            <a:rPr lang="es-EC" dirty="0" smtClean="0"/>
            <a:t>Importancia</a:t>
          </a:r>
          <a:endParaRPr lang="es-EC" dirty="0"/>
        </a:p>
      </dgm:t>
    </dgm:pt>
    <dgm:pt modelId="{F1C4C7B0-6B5B-41CA-BC00-41F3308A8F69}" type="parTrans" cxnId="{74C93D9E-FFA1-40F0-AE5E-AA2FF8EBD8B6}">
      <dgm:prSet/>
      <dgm:spPr/>
      <dgm:t>
        <a:bodyPr/>
        <a:lstStyle/>
        <a:p>
          <a:endParaRPr lang="es-EC"/>
        </a:p>
      </dgm:t>
    </dgm:pt>
    <dgm:pt modelId="{70A8FC62-1A48-4DD7-8E38-5B8610837283}" type="sibTrans" cxnId="{74C93D9E-FFA1-40F0-AE5E-AA2FF8EBD8B6}">
      <dgm:prSet/>
      <dgm:spPr/>
      <dgm:t>
        <a:bodyPr/>
        <a:lstStyle/>
        <a:p>
          <a:endParaRPr lang="es-EC"/>
        </a:p>
      </dgm:t>
    </dgm:pt>
    <dgm:pt modelId="{03D69427-1E1B-4FE9-B258-44280B68AEE0}">
      <dgm:prSet phldrT="[Texto]"/>
      <dgm:spPr/>
      <dgm:t>
        <a:bodyPr/>
        <a:lstStyle/>
        <a:p>
          <a:r>
            <a:rPr lang="es-EC" dirty="0" smtClean="0"/>
            <a:t>La presente investigación pretende recomendar a las autoridades del Municipio de Quito, en función de las buenas prácticas que funcionan en otras ciudades, algunas alternativas para el desarrollo de una ciudad sostenible, enfocadas en el sector del transporte, las cuales tendrán como objetivo principal la reducción de las emisiones de gases de efecto invernadero.</a:t>
          </a:r>
          <a:endParaRPr lang="es-EC" dirty="0"/>
        </a:p>
      </dgm:t>
    </dgm:pt>
    <dgm:pt modelId="{999EBA1F-C76F-492C-8A43-A1961FCCF612}" type="parTrans" cxnId="{8E253493-27A3-44B4-A529-6812B0549702}">
      <dgm:prSet/>
      <dgm:spPr/>
      <dgm:t>
        <a:bodyPr/>
        <a:lstStyle/>
        <a:p>
          <a:endParaRPr lang="es-EC"/>
        </a:p>
      </dgm:t>
    </dgm:pt>
    <dgm:pt modelId="{6231AC8F-7008-4071-A899-1DF43C4323A3}" type="sibTrans" cxnId="{8E253493-27A3-44B4-A529-6812B0549702}">
      <dgm:prSet/>
      <dgm:spPr/>
      <dgm:t>
        <a:bodyPr/>
        <a:lstStyle/>
        <a:p>
          <a:endParaRPr lang="es-EC"/>
        </a:p>
      </dgm:t>
    </dgm:pt>
    <dgm:pt modelId="{39A960CC-935A-4DB5-BB56-84A26F0B53DA}">
      <dgm:prSet phldrT="[Texto]"/>
      <dgm:spPr/>
      <dgm:t>
        <a:bodyPr/>
        <a:lstStyle/>
        <a:p>
          <a:r>
            <a:rPr lang="es-EC" dirty="0" smtClean="0"/>
            <a:t>Justificación </a:t>
          </a:r>
          <a:endParaRPr lang="es-EC" dirty="0"/>
        </a:p>
      </dgm:t>
    </dgm:pt>
    <dgm:pt modelId="{73F48EA1-A2CF-4707-BC5F-3A939FA1AEF3}" type="parTrans" cxnId="{16283B5A-CE5C-43EA-A2B3-8EE4EA0BCCCD}">
      <dgm:prSet/>
      <dgm:spPr/>
      <dgm:t>
        <a:bodyPr/>
        <a:lstStyle/>
        <a:p>
          <a:endParaRPr lang="es-EC"/>
        </a:p>
      </dgm:t>
    </dgm:pt>
    <dgm:pt modelId="{2EB78F16-9567-4B60-9452-BE95A05D6742}" type="sibTrans" cxnId="{16283B5A-CE5C-43EA-A2B3-8EE4EA0BCCCD}">
      <dgm:prSet/>
      <dgm:spPr/>
      <dgm:t>
        <a:bodyPr/>
        <a:lstStyle/>
        <a:p>
          <a:endParaRPr lang="es-EC"/>
        </a:p>
      </dgm:t>
    </dgm:pt>
    <dgm:pt modelId="{8CFF83C8-40C3-491D-AA2A-5A39C8F45A17}">
      <dgm:prSet phldrT="[Texto]"/>
      <dgm:spPr/>
      <dgm:t>
        <a:bodyPr/>
        <a:lstStyle/>
        <a:p>
          <a:r>
            <a:rPr lang="es-EC" dirty="0" smtClean="0"/>
            <a:t>El sector del transporte es la mayor fuente de contaminación según el Inventario de Emisiones de Gases del Efecto de Invernadero en el Distrito Metropolitano de Quito, realizado en el 2007. (DMQ, 2011)</a:t>
          </a:r>
          <a:endParaRPr lang="es-EC" dirty="0"/>
        </a:p>
      </dgm:t>
    </dgm:pt>
    <dgm:pt modelId="{2326AB8B-AE08-41A5-9187-478B830562DF}" type="parTrans" cxnId="{2D069F15-55F6-4323-B903-267338A1DF13}">
      <dgm:prSet/>
      <dgm:spPr/>
      <dgm:t>
        <a:bodyPr/>
        <a:lstStyle/>
        <a:p>
          <a:endParaRPr lang="es-EC"/>
        </a:p>
      </dgm:t>
    </dgm:pt>
    <dgm:pt modelId="{3D117E2D-6FDC-423F-BFDC-D158F632D466}" type="sibTrans" cxnId="{2D069F15-55F6-4323-B903-267338A1DF13}">
      <dgm:prSet/>
      <dgm:spPr/>
      <dgm:t>
        <a:bodyPr/>
        <a:lstStyle/>
        <a:p>
          <a:endParaRPr lang="es-EC"/>
        </a:p>
      </dgm:t>
    </dgm:pt>
    <dgm:pt modelId="{49B83432-B228-48D8-8EB0-7DB174C0C456}">
      <dgm:prSet/>
      <dgm:spPr/>
      <dgm:t>
        <a:bodyPr/>
        <a:lstStyle/>
        <a:p>
          <a:r>
            <a:rPr lang="es-EC" dirty="0" smtClean="0"/>
            <a:t>De acuerdo a los estudios existentes, este sector presenta una tendencia de incremento acelerado, relacionado con la demanda de energía y transporte de la población, pues en los últimos 10 años el parque vehicular a tenidos incrementos entre el 5% y el 10%, lo que ha significado un incremento de entre 15.000 y 35.000 vehículos por año; de seguir con esta tendencia, para el año 2030 la situación de la movilidad podría ser insostenible. </a:t>
          </a:r>
          <a:endParaRPr lang="es-EC" dirty="0"/>
        </a:p>
      </dgm:t>
    </dgm:pt>
    <dgm:pt modelId="{2A2697FF-26BD-43CD-9431-F594F1125DC8}" type="parTrans" cxnId="{69DF48F0-F9BF-435F-B683-1A6DFC3EEF67}">
      <dgm:prSet/>
      <dgm:spPr/>
      <dgm:t>
        <a:bodyPr/>
        <a:lstStyle/>
        <a:p>
          <a:endParaRPr lang="es-EC"/>
        </a:p>
      </dgm:t>
    </dgm:pt>
    <dgm:pt modelId="{02D7E5F9-A7F0-4575-839C-C1C91B8E4F26}" type="sibTrans" cxnId="{69DF48F0-F9BF-435F-B683-1A6DFC3EEF67}">
      <dgm:prSet/>
      <dgm:spPr/>
      <dgm:t>
        <a:bodyPr/>
        <a:lstStyle/>
        <a:p>
          <a:endParaRPr lang="es-EC"/>
        </a:p>
      </dgm:t>
    </dgm:pt>
    <dgm:pt modelId="{4CAD04CA-9B3B-4194-98C8-EFB5CA7519D5}" type="pres">
      <dgm:prSet presAssocID="{E71B017B-95BA-4FAC-8574-73F63EE432F5}" presName="Name0" presStyleCnt="0">
        <dgm:presLayoutVars>
          <dgm:dir/>
          <dgm:animLvl val="lvl"/>
          <dgm:resizeHandles/>
        </dgm:presLayoutVars>
      </dgm:prSet>
      <dgm:spPr/>
      <dgm:t>
        <a:bodyPr/>
        <a:lstStyle/>
        <a:p>
          <a:endParaRPr lang="es-EC"/>
        </a:p>
      </dgm:t>
    </dgm:pt>
    <dgm:pt modelId="{BDE05711-C993-4D94-87DE-67044775E4DA}" type="pres">
      <dgm:prSet presAssocID="{89B40445-4907-439D-B3A9-90E0CD82EC70}" presName="linNode" presStyleCnt="0"/>
      <dgm:spPr/>
    </dgm:pt>
    <dgm:pt modelId="{8466872A-413C-4C4A-BD66-30E230985457}" type="pres">
      <dgm:prSet presAssocID="{89B40445-4907-439D-B3A9-90E0CD82EC70}" presName="parentShp" presStyleLbl="node1" presStyleIdx="0" presStyleCnt="2" custScaleX="47042">
        <dgm:presLayoutVars>
          <dgm:bulletEnabled val="1"/>
        </dgm:presLayoutVars>
      </dgm:prSet>
      <dgm:spPr/>
      <dgm:t>
        <a:bodyPr/>
        <a:lstStyle/>
        <a:p>
          <a:endParaRPr lang="es-EC"/>
        </a:p>
      </dgm:t>
    </dgm:pt>
    <dgm:pt modelId="{468A8CA7-FC6A-444C-B5EC-BE74AFC43D58}" type="pres">
      <dgm:prSet presAssocID="{89B40445-4907-439D-B3A9-90E0CD82EC70}" presName="childShp" presStyleLbl="bgAccFollowNode1" presStyleIdx="0" presStyleCnt="2" custScaleX="138766">
        <dgm:presLayoutVars>
          <dgm:bulletEnabled val="1"/>
        </dgm:presLayoutVars>
      </dgm:prSet>
      <dgm:spPr/>
      <dgm:t>
        <a:bodyPr/>
        <a:lstStyle/>
        <a:p>
          <a:endParaRPr lang="es-EC"/>
        </a:p>
      </dgm:t>
    </dgm:pt>
    <dgm:pt modelId="{03E25F75-3778-4AFE-9514-98CA7413936D}" type="pres">
      <dgm:prSet presAssocID="{70A8FC62-1A48-4DD7-8E38-5B8610837283}" presName="spacing" presStyleCnt="0"/>
      <dgm:spPr/>
    </dgm:pt>
    <dgm:pt modelId="{485A55F0-5750-464E-B5EE-11B52D5F9356}" type="pres">
      <dgm:prSet presAssocID="{39A960CC-935A-4DB5-BB56-84A26F0B53DA}" presName="linNode" presStyleCnt="0"/>
      <dgm:spPr/>
    </dgm:pt>
    <dgm:pt modelId="{C421A8D4-7645-4325-88C0-6A9B79EBBD45}" type="pres">
      <dgm:prSet presAssocID="{39A960CC-935A-4DB5-BB56-84A26F0B53DA}" presName="parentShp" presStyleLbl="node1" presStyleIdx="1" presStyleCnt="2" custScaleX="52232">
        <dgm:presLayoutVars>
          <dgm:bulletEnabled val="1"/>
        </dgm:presLayoutVars>
      </dgm:prSet>
      <dgm:spPr/>
      <dgm:t>
        <a:bodyPr/>
        <a:lstStyle/>
        <a:p>
          <a:endParaRPr lang="es-EC"/>
        </a:p>
      </dgm:t>
    </dgm:pt>
    <dgm:pt modelId="{37943A22-F2FB-4335-AAC1-3EBBBE95A568}" type="pres">
      <dgm:prSet presAssocID="{39A960CC-935A-4DB5-BB56-84A26F0B53DA}" presName="childShp" presStyleLbl="bgAccFollowNode1" presStyleIdx="1" presStyleCnt="2" custScaleX="138766">
        <dgm:presLayoutVars>
          <dgm:bulletEnabled val="1"/>
        </dgm:presLayoutVars>
      </dgm:prSet>
      <dgm:spPr/>
      <dgm:t>
        <a:bodyPr/>
        <a:lstStyle/>
        <a:p>
          <a:endParaRPr lang="es-EC"/>
        </a:p>
      </dgm:t>
    </dgm:pt>
  </dgm:ptLst>
  <dgm:cxnLst>
    <dgm:cxn modelId="{8E253493-27A3-44B4-A529-6812B0549702}" srcId="{89B40445-4907-439D-B3A9-90E0CD82EC70}" destId="{03D69427-1E1B-4FE9-B258-44280B68AEE0}" srcOrd="0" destOrd="0" parTransId="{999EBA1F-C76F-492C-8A43-A1961FCCF612}" sibTransId="{6231AC8F-7008-4071-A899-1DF43C4323A3}"/>
    <dgm:cxn modelId="{2D069F15-55F6-4323-B903-267338A1DF13}" srcId="{39A960CC-935A-4DB5-BB56-84A26F0B53DA}" destId="{8CFF83C8-40C3-491D-AA2A-5A39C8F45A17}" srcOrd="0" destOrd="0" parTransId="{2326AB8B-AE08-41A5-9187-478B830562DF}" sibTransId="{3D117E2D-6FDC-423F-BFDC-D158F632D466}"/>
    <dgm:cxn modelId="{69DF48F0-F9BF-435F-B683-1A6DFC3EEF67}" srcId="{39A960CC-935A-4DB5-BB56-84A26F0B53DA}" destId="{49B83432-B228-48D8-8EB0-7DB174C0C456}" srcOrd="1" destOrd="0" parTransId="{2A2697FF-26BD-43CD-9431-F594F1125DC8}" sibTransId="{02D7E5F9-A7F0-4575-839C-C1C91B8E4F26}"/>
    <dgm:cxn modelId="{A251BC7C-B30D-4B52-8291-3C1C752B56C1}" type="presOf" srcId="{49B83432-B228-48D8-8EB0-7DB174C0C456}" destId="{37943A22-F2FB-4335-AAC1-3EBBBE95A568}" srcOrd="0" destOrd="1" presId="urn:microsoft.com/office/officeart/2005/8/layout/vList6"/>
    <dgm:cxn modelId="{EA8BAC09-1512-4E03-9970-D430FB7DDB13}" type="presOf" srcId="{89B40445-4907-439D-B3A9-90E0CD82EC70}" destId="{8466872A-413C-4C4A-BD66-30E230985457}" srcOrd="0" destOrd="0" presId="urn:microsoft.com/office/officeart/2005/8/layout/vList6"/>
    <dgm:cxn modelId="{FA3BD4C2-56F6-4B89-A588-AA3B520F45FD}" type="presOf" srcId="{03D69427-1E1B-4FE9-B258-44280B68AEE0}" destId="{468A8CA7-FC6A-444C-B5EC-BE74AFC43D58}" srcOrd="0" destOrd="0" presId="urn:microsoft.com/office/officeart/2005/8/layout/vList6"/>
    <dgm:cxn modelId="{F7F4C9E7-0F49-46A4-963D-DD2E48CA777B}" type="presOf" srcId="{E71B017B-95BA-4FAC-8574-73F63EE432F5}" destId="{4CAD04CA-9B3B-4194-98C8-EFB5CA7519D5}" srcOrd="0" destOrd="0" presId="urn:microsoft.com/office/officeart/2005/8/layout/vList6"/>
    <dgm:cxn modelId="{B9DDF6B2-E1AB-452F-AC75-D8E49286925A}" type="presOf" srcId="{39A960CC-935A-4DB5-BB56-84A26F0B53DA}" destId="{C421A8D4-7645-4325-88C0-6A9B79EBBD45}" srcOrd="0" destOrd="0" presId="urn:microsoft.com/office/officeart/2005/8/layout/vList6"/>
    <dgm:cxn modelId="{D809E423-2E43-42EB-8C57-A99CF6155A2D}" type="presOf" srcId="{8CFF83C8-40C3-491D-AA2A-5A39C8F45A17}" destId="{37943A22-F2FB-4335-AAC1-3EBBBE95A568}" srcOrd="0" destOrd="0" presId="urn:microsoft.com/office/officeart/2005/8/layout/vList6"/>
    <dgm:cxn modelId="{74C93D9E-FFA1-40F0-AE5E-AA2FF8EBD8B6}" srcId="{E71B017B-95BA-4FAC-8574-73F63EE432F5}" destId="{89B40445-4907-439D-B3A9-90E0CD82EC70}" srcOrd="0" destOrd="0" parTransId="{F1C4C7B0-6B5B-41CA-BC00-41F3308A8F69}" sibTransId="{70A8FC62-1A48-4DD7-8E38-5B8610837283}"/>
    <dgm:cxn modelId="{16283B5A-CE5C-43EA-A2B3-8EE4EA0BCCCD}" srcId="{E71B017B-95BA-4FAC-8574-73F63EE432F5}" destId="{39A960CC-935A-4DB5-BB56-84A26F0B53DA}" srcOrd="1" destOrd="0" parTransId="{73F48EA1-A2CF-4707-BC5F-3A939FA1AEF3}" sibTransId="{2EB78F16-9567-4B60-9452-BE95A05D6742}"/>
    <dgm:cxn modelId="{8328C016-0451-45A5-AD54-F688B13A54BB}" type="presParOf" srcId="{4CAD04CA-9B3B-4194-98C8-EFB5CA7519D5}" destId="{BDE05711-C993-4D94-87DE-67044775E4DA}" srcOrd="0" destOrd="0" presId="urn:microsoft.com/office/officeart/2005/8/layout/vList6"/>
    <dgm:cxn modelId="{C87D5511-FA91-4CC1-ADAC-0F71AD1BDFDB}" type="presParOf" srcId="{BDE05711-C993-4D94-87DE-67044775E4DA}" destId="{8466872A-413C-4C4A-BD66-30E230985457}" srcOrd="0" destOrd="0" presId="urn:microsoft.com/office/officeart/2005/8/layout/vList6"/>
    <dgm:cxn modelId="{9DB9987C-E39E-4109-830B-C4876EB69E33}" type="presParOf" srcId="{BDE05711-C993-4D94-87DE-67044775E4DA}" destId="{468A8CA7-FC6A-444C-B5EC-BE74AFC43D58}" srcOrd="1" destOrd="0" presId="urn:microsoft.com/office/officeart/2005/8/layout/vList6"/>
    <dgm:cxn modelId="{50F0D524-457F-4DB3-815D-8B81EE063755}" type="presParOf" srcId="{4CAD04CA-9B3B-4194-98C8-EFB5CA7519D5}" destId="{03E25F75-3778-4AFE-9514-98CA7413936D}" srcOrd="1" destOrd="0" presId="urn:microsoft.com/office/officeart/2005/8/layout/vList6"/>
    <dgm:cxn modelId="{147B7CDB-FECC-424B-90A6-E56F12B5A5A7}" type="presParOf" srcId="{4CAD04CA-9B3B-4194-98C8-EFB5CA7519D5}" destId="{485A55F0-5750-464E-B5EE-11B52D5F9356}" srcOrd="2" destOrd="0" presId="urn:microsoft.com/office/officeart/2005/8/layout/vList6"/>
    <dgm:cxn modelId="{7F5FC9D2-9393-4123-A6E2-4A6F50CF2E61}" type="presParOf" srcId="{485A55F0-5750-464E-B5EE-11B52D5F9356}" destId="{C421A8D4-7645-4325-88C0-6A9B79EBBD45}" srcOrd="0" destOrd="0" presId="urn:microsoft.com/office/officeart/2005/8/layout/vList6"/>
    <dgm:cxn modelId="{CA168C49-6092-4BA8-B7AB-B8C2499EFE36}" type="presParOf" srcId="{485A55F0-5750-464E-B5EE-11B52D5F9356}" destId="{37943A22-F2FB-4335-AAC1-3EBBBE95A56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C8FC6-049D-4740-9B7D-DC0CA140CC55}" type="doc">
      <dgm:prSet loTypeId="urn:microsoft.com/office/officeart/2005/8/layout/process1" loCatId="process" qsTypeId="urn:microsoft.com/office/officeart/2005/8/quickstyle/simple1" qsCatId="simple" csTypeId="urn:microsoft.com/office/officeart/2005/8/colors/accent3_3" csCatId="accent3" phldr="1"/>
      <dgm:spPr/>
    </dgm:pt>
    <dgm:pt modelId="{F4673ED1-D209-446E-85E7-2C108AB9CEBF}">
      <dgm:prSet phldrT="[Texto]"/>
      <dgm:spPr/>
      <dgm:t>
        <a:bodyPr/>
        <a:lstStyle/>
        <a:p>
          <a:r>
            <a:rPr lang="es-EC" dirty="0" smtClean="0"/>
            <a:t>El riesgo de sufrir desastres naturales es mayor en países pobres</a:t>
          </a:r>
          <a:endParaRPr lang="es-EC" dirty="0"/>
        </a:p>
      </dgm:t>
    </dgm:pt>
    <dgm:pt modelId="{04E025BA-89DD-4EDB-98E2-5E991FBCBA84}" type="parTrans" cxnId="{F15E3954-A0A0-4786-B8B6-A00EA18617B0}">
      <dgm:prSet/>
      <dgm:spPr/>
      <dgm:t>
        <a:bodyPr/>
        <a:lstStyle/>
        <a:p>
          <a:endParaRPr lang="es-EC"/>
        </a:p>
      </dgm:t>
    </dgm:pt>
    <dgm:pt modelId="{C0905F2B-F6B7-4DBF-954D-A9AFD4D175E9}" type="sibTrans" cxnId="{F15E3954-A0A0-4786-B8B6-A00EA18617B0}">
      <dgm:prSet/>
      <dgm:spPr/>
      <dgm:t>
        <a:bodyPr/>
        <a:lstStyle/>
        <a:p>
          <a:endParaRPr lang="es-EC"/>
        </a:p>
      </dgm:t>
    </dgm:pt>
    <dgm:pt modelId="{52ADFED9-CE16-4A11-818E-9F26DFBB1683}">
      <dgm:prSet phldrT="[Texto]"/>
      <dgm:spPr/>
      <dgm:t>
        <a:bodyPr/>
        <a:lstStyle/>
        <a:p>
          <a:r>
            <a:rPr lang="es-EC" dirty="0" smtClean="0"/>
            <a:t>Es medido a través de pérdidas anuales como un % del PIB</a:t>
          </a:r>
          <a:endParaRPr lang="es-EC" dirty="0"/>
        </a:p>
      </dgm:t>
    </dgm:pt>
    <dgm:pt modelId="{E98F4645-10BD-4C46-BC4A-859B4EF87A64}" type="parTrans" cxnId="{2784A682-696D-41CC-B88D-F210B0FA8ED2}">
      <dgm:prSet/>
      <dgm:spPr/>
      <dgm:t>
        <a:bodyPr/>
        <a:lstStyle/>
        <a:p>
          <a:endParaRPr lang="es-EC"/>
        </a:p>
      </dgm:t>
    </dgm:pt>
    <dgm:pt modelId="{ECE19B2A-33D5-4037-8A80-A2FCC8F17AC5}" type="sibTrans" cxnId="{2784A682-696D-41CC-B88D-F210B0FA8ED2}">
      <dgm:prSet/>
      <dgm:spPr/>
      <dgm:t>
        <a:bodyPr/>
        <a:lstStyle/>
        <a:p>
          <a:endParaRPr lang="es-EC"/>
        </a:p>
      </dgm:t>
    </dgm:pt>
    <dgm:pt modelId="{6F0FA690-D8D7-4F55-B6D0-A38F52D2B417}">
      <dgm:prSet phldrT="[Texto]"/>
      <dgm:spPr/>
      <dgm:t>
        <a:bodyPr/>
        <a:lstStyle/>
        <a:p>
          <a:r>
            <a:rPr lang="es-EC" dirty="0" smtClean="0"/>
            <a:t>Ecuador se encuentra dentro de los países que sufrirán pérdidas anuales de más del 1% del PIB anual</a:t>
          </a:r>
          <a:endParaRPr lang="es-EC" dirty="0"/>
        </a:p>
      </dgm:t>
    </dgm:pt>
    <dgm:pt modelId="{53B6C331-EEED-4603-BBCD-2EC2FA3F5ED2}" type="parTrans" cxnId="{BBACD0D9-86F9-462F-95E7-A698879B226F}">
      <dgm:prSet/>
      <dgm:spPr/>
      <dgm:t>
        <a:bodyPr/>
        <a:lstStyle/>
        <a:p>
          <a:endParaRPr lang="es-EC"/>
        </a:p>
      </dgm:t>
    </dgm:pt>
    <dgm:pt modelId="{B652CB13-3F4E-4A42-BB0C-39FE0043278A}" type="sibTrans" cxnId="{BBACD0D9-86F9-462F-95E7-A698879B226F}">
      <dgm:prSet/>
      <dgm:spPr/>
      <dgm:t>
        <a:bodyPr/>
        <a:lstStyle/>
        <a:p>
          <a:endParaRPr lang="es-EC"/>
        </a:p>
      </dgm:t>
    </dgm:pt>
    <dgm:pt modelId="{F439BF07-4348-49FE-8C29-0FE2B96222B8}" type="pres">
      <dgm:prSet presAssocID="{713C8FC6-049D-4740-9B7D-DC0CA140CC55}" presName="Name0" presStyleCnt="0">
        <dgm:presLayoutVars>
          <dgm:dir/>
          <dgm:resizeHandles val="exact"/>
        </dgm:presLayoutVars>
      </dgm:prSet>
      <dgm:spPr/>
    </dgm:pt>
    <dgm:pt modelId="{8BFC6DFB-222A-4CE1-B91B-B7D4F3F16A5E}" type="pres">
      <dgm:prSet presAssocID="{F4673ED1-D209-446E-85E7-2C108AB9CEBF}" presName="node" presStyleLbl="node1" presStyleIdx="0" presStyleCnt="3" custScaleX="115735">
        <dgm:presLayoutVars>
          <dgm:bulletEnabled val="1"/>
        </dgm:presLayoutVars>
      </dgm:prSet>
      <dgm:spPr/>
      <dgm:t>
        <a:bodyPr/>
        <a:lstStyle/>
        <a:p>
          <a:endParaRPr lang="es-EC"/>
        </a:p>
      </dgm:t>
    </dgm:pt>
    <dgm:pt modelId="{3ECFEFB6-52FD-4A21-8305-B980C9CD5012}" type="pres">
      <dgm:prSet presAssocID="{C0905F2B-F6B7-4DBF-954D-A9AFD4D175E9}" presName="sibTrans" presStyleLbl="sibTrans2D1" presStyleIdx="0" presStyleCnt="2"/>
      <dgm:spPr/>
      <dgm:t>
        <a:bodyPr/>
        <a:lstStyle/>
        <a:p>
          <a:endParaRPr lang="es-EC"/>
        </a:p>
      </dgm:t>
    </dgm:pt>
    <dgm:pt modelId="{7586D9DA-99BB-41FD-A430-BACC63173728}" type="pres">
      <dgm:prSet presAssocID="{C0905F2B-F6B7-4DBF-954D-A9AFD4D175E9}" presName="connectorText" presStyleLbl="sibTrans2D1" presStyleIdx="0" presStyleCnt="2"/>
      <dgm:spPr/>
      <dgm:t>
        <a:bodyPr/>
        <a:lstStyle/>
        <a:p>
          <a:endParaRPr lang="es-EC"/>
        </a:p>
      </dgm:t>
    </dgm:pt>
    <dgm:pt modelId="{19F14329-7448-4988-8064-B0DF125A87BB}" type="pres">
      <dgm:prSet presAssocID="{52ADFED9-CE16-4A11-818E-9F26DFBB1683}" presName="node" presStyleLbl="node1" presStyleIdx="1" presStyleCnt="3" custScaleX="132457">
        <dgm:presLayoutVars>
          <dgm:bulletEnabled val="1"/>
        </dgm:presLayoutVars>
      </dgm:prSet>
      <dgm:spPr/>
      <dgm:t>
        <a:bodyPr/>
        <a:lstStyle/>
        <a:p>
          <a:endParaRPr lang="es-EC"/>
        </a:p>
      </dgm:t>
    </dgm:pt>
    <dgm:pt modelId="{95A4FEDF-FE18-439E-A790-4ECB61B91B05}" type="pres">
      <dgm:prSet presAssocID="{ECE19B2A-33D5-4037-8A80-A2FCC8F17AC5}" presName="sibTrans" presStyleLbl="sibTrans2D1" presStyleIdx="1" presStyleCnt="2"/>
      <dgm:spPr/>
      <dgm:t>
        <a:bodyPr/>
        <a:lstStyle/>
        <a:p>
          <a:endParaRPr lang="es-EC"/>
        </a:p>
      </dgm:t>
    </dgm:pt>
    <dgm:pt modelId="{42E9C820-935F-453E-85F7-0B61CAF9E719}" type="pres">
      <dgm:prSet presAssocID="{ECE19B2A-33D5-4037-8A80-A2FCC8F17AC5}" presName="connectorText" presStyleLbl="sibTrans2D1" presStyleIdx="1" presStyleCnt="2"/>
      <dgm:spPr/>
      <dgm:t>
        <a:bodyPr/>
        <a:lstStyle/>
        <a:p>
          <a:endParaRPr lang="es-EC"/>
        </a:p>
      </dgm:t>
    </dgm:pt>
    <dgm:pt modelId="{78D8292D-759A-48E1-A5AC-D3006DDD42A0}" type="pres">
      <dgm:prSet presAssocID="{6F0FA690-D8D7-4F55-B6D0-A38F52D2B417}" presName="node" presStyleLbl="node1" presStyleIdx="2" presStyleCnt="3" custScaleX="132966">
        <dgm:presLayoutVars>
          <dgm:bulletEnabled val="1"/>
        </dgm:presLayoutVars>
      </dgm:prSet>
      <dgm:spPr/>
      <dgm:t>
        <a:bodyPr/>
        <a:lstStyle/>
        <a:p>
          <a:endParaRPr lang="es-EC"/>
        </a:p>
      </dgm:t>
    </dgm:pt>
  </dgm:ptLst>
  <dgm:cxnLst>
    <dgm:cxn modelId="{68183AFF-0297-4CDA-98C3-BD4E89B54574}" type="presOf" srcId="{713C8FC6-049D-4740-9B7D-DC0CA140CC55}" destId="{F439BF07-4348-49FE-8C29-0FE2B96222B8}" srcOrd="0" destOrd="0" presId="urn:microsoft.com/office/officeart/2005/8/layout/process1"/>
    <dgm:cxn modelId="{F15E3954-A0A0-4786-B8B6-A00EA18617B0}" srcId="{713C8FC6-049D-4740-9B7D-DC0CA140CC55}" destId="{F4673ED1-D209-446E-85E7-2C108AB9CEBF}" srcOrd="0" destOrd="0" parTransId="{04E025BA-89DD-4EDB-98E2-5E991FBCBA84}" sibTransId="{C0905F2B-F6B7-4DBF-954D-A9AFD4D175E9}"/>
    <dgm:cxn modelId="{90970000-F119-45EA-8552-FF16DA9B2C07}" type="presOf" srcId="{ECE19B2A-33D5-4037-8A80-A2FCC8F17AC5}" destId="{95A4FEDF-FE18-439E-A790-4ECB61B91B05}" srcOrd="0" destOrd="0" presId="urn:microsoft.com/office/officeart/2005/8/layout/process1"/>
    <dgm:cxn modelId="{2784A682-696D-41CC-B88D-F210B0FA8ED2}" srcId="{713C8FC6-049D-4740-9B7D-DC0CA140CC55}" destId="{52ADFED9-CE16-4A11-818E-9F26DFBB1683}" srcOrd="1" destOrd="0" parTransId="{E98F4645-10BD-4C46-BC4A-859B4EF87A64}" sibTransId="{ECE19B2A-33D5-4037-8A80-A2FCC8F17AC5}"/>
    <dgm:cxn modelId="{A33ED146-0A23-42E8-9C1C-41A12F04162D}" type="presOf" srcId="{C0905F2B-F6B7-4DBF-954D-A9AFD4D175E9}" destId="{3ECFEFB6-52FD-4A21-8305-B980C9CD5012}" srcOrd="0" destOrd="0" presId="urn:microsoft.com/office/officeart/2005/8/layout/process1"/>
    <dgm:cxn modelId="{BBACD0D9-86F9-462F-95E7-A698879B226F}" srcId="{713C8FC6-049D-4740-9B7D-DC0CA140CC55}" destId="{6F0FA690-D8D7-4F55-B6D0-A38F52D2B417}" srcOrd="2" destOrd="0" parTransId="{53B6C331-EEED-4603-BBCD-2EC2FA3F5ED2}" sibTransId="{B652CB13-3F4E-4A42-BB0C-39FE0043278A}"/>
    <dgm:cxn modelId="{605D4A0C-CD34-4C25-BF14-20A30D4FDC67}" type="presOf" srcId="{6F0FA690-D8D7-4F55-B6D0-A38F52D2B417}" destId="{78D8292D-759A-48E1-A5AC-D3006DDD42A0}" srcOrd="0" destOrd="0" presId="urn:microsoft.com/office/officeart/2005/8/layout/process1"/>
    <dgm:cxn modelId="{EF9151EC-C5E4-481B-A060-B57638795F23}" type="presOf" srcId="{C0905F2B-F6B7-4DBF-954D-A9AFD4D175E9}" destId="{7586D9DA-99BB-41FD-A430-BACC63173728}" srcOrd="1" destOrd="0" presId="urn:microsoft.com/office/officeart/2005/8/layout/process1"/>
    <dgm:cxn modelId="{4D625830-AC7E-4388-BE0E-D54A1EF44139}" type="presOf" srcId="{ECE19B2A-33D5-4037-8A80-A2FCC8F17AC5}" destId="{42E9C820-935F-453E-85F7-0B61CAF9E719}" srcOrd="1" destOrd="0" presId="urn:microsoft.com/office/officeart/2005/8/layout/process1"/>
    <dgm:cxn modelId="{43590439-9CF5-4474-958D-D79471CB6986}" type="presOf" srcId="{52ADFED9-CE16-4A11-818E-9F26DFBB1683}" destId="{19F14329-7448-4988-8064-B0DF125A87BB}" srcOrd="0" destOrd="0" presId="urn:microsoft.com/office/officeart/2005/8/layout/process1"/>
    <dgm:cxn modelId="{F108848A-104B-4E1C-B582-49CAC7557BEA}" type="presOf" srcId="{F4673ED1-D209-446E-85E7-2C108AB9CEBF}" destId="{8BFC6DFB-222A-4CE1-B91B-B7D4F3F16A5E}" srcOrd="0" destOrd="0" presId="urn:microsoft.com/office/officeart/2005/8/layout/process1"/>
    <dgm:cxn modelId="{98837445-B725-4537-8833-67E5D8433B1F}" type="presParOf" srcId="{F439BF07-4348-49FE-8C29-0FE2B96222B8}" destId="{8BFC6DFB-222A-4CE1-B91B-B7D4F3F16A5E}" srcOrd="0" destOrd="0" presId="urn:microsoft.com/office/officeart/2005/8/layout/process1"/>
    <dgm:cxn modelId="{BE167039-4A01-4A67-8AC6-A9C3AB8C8FA5}" type="presParOf" srcId="{F439BF07-4348-49FE-8C29-0FE2B96222B8}" destId="{3ECFEFB6-52FD-4A21-8305-B980C9CD5012}" srcOrd="1" destOrd="0" presId="urn:microsoft.com/office/officeart/2005/8/layout/process1"/>
    <dgm:cxn modelId="{DFE2CDBE-2E8F-4571-9004-DDCBBDEE1A73}" type="presParOf" srcId="{3ECFEFB6-52FD-4A21-8305-B980C9CD5012}" destId="{7586D9DA-99BB-41FD-A430-BACC63173728}" srcOrd="0" destOrd="0" presId="urn:microsoft.com/office/officeart/2005/8/layout/process1"/>
    <dgm:cxn modelId="{88D813E3-CADB-4FB4-9A48-B1A3B20DC6EE}" type="presParOf" srcId="{F439BF07-4348-49FE-8C29-0FE2B96222B8}" destId="{19F14329-7448-4988-8064-B0DF125A87BB}" srcOrd="2" destOrd="0" presId="urn:microsoft.com/office/officeart/2005/8/layout/process1"/>
    <dgm:cxn modelId="{DB1A77CD-C4DA-4FD2-A1AE-0824C4298B00}" type="presParOf" srcId="{F439BF07-4348-49FE-8C29-0FE2B96222B8}" destId="{95A4FEDF-FE18-439E-A790-4ECB61B91B05}" srcOrd="3" destOrd="0" presId="urn:microsoft.com/office/officeart/2005/8/layout/process1"/>
    <dgm:cxn modelId="{9540898C-001D-47AC-938F-1911893F42FE}" type="presParOf" srcId="{95A4FEDF-FE18-439E-A790-4ECB61B91B05}" destId="{42E9C820-935F-453E-85F7-0B61CAF9E719}" srcOrd="0" destOrd="0" presId="urn:microsoft.com/office/officeart/2005/8/layout/process1"/>
    <dgm:cxn modelId="{86D091B6-D1CF-4111-8F33-143CF69028E1}" type="presParOf" srcId="{F439BF07-4348-49FE-8C29-0FE2B96222B8}" destId="{78D8292D-759A-48E1-A5AC-D3006DDD42A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8E0DF-861B-4987-8138-F2FFB4288747}"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es-EC"/>
        </a:p>
      </dgm:t>
    </dgm:pt>
    <dgm:pt modelId="{232232D1-C172-43FE-91EC-14DDD6B17FEA}">
      <dgm:prSet phldrT="[Texto]"/>
      <dgm:spPr/>
      <dgm:t>
        <a:bodyPr/>
        <a:lstStyle/>
        <a:p>
          <a:r>
            <a:rPr lang="es-EC" dirty="0" smtClean="0"/>
            <a:t>Falta de información y limitaciones de conocimiento climático en la región</a:t>
          </a:r>
          <a:endParaRPr lang="es-EC" dirty="0"/>
        </a:p>
      </dgm:t>
    </dgm:pt>
    <dgm:pt modelId="{23325AE0-2130-4D24-B1B1-496A52B6AC72}" type="parTrans" cxnId="{6D3B903C-5DBC-4E4A-9248-D1EB5F1B33F4}">
      <dgm:prSet/>
      <dgm:spPr/>
      <dgm:t>
        <a:bodyPr/>
        <a:lstStyle/>
        <a:p>
          <a:endParaRPr lang="es-EC"/>
        </a:p>
      </dgm:t>
    </dgm:pt>
    <dgm:pt modelId="{458111F3-8CDA-4DB8-AE45-D4734B85704B}" type="sibTrans" cxnId="{6D3B903C-5DBC-4E4A-9248-D1EB5F1B33F4}">
      <dgm:prSet/>
      <dgm:spPr/>
      <dgm:t>
        <a:bodyPr/>
        <a:lstStyle/>
        <a:p>
          <a:endParaRPr lang="es-EC"/>
        </a:p>
      </dgm:t>
    </dgm:pt>
    <dgm:pt modelId="{6856E735-1AD6-4218-80F3-0F0768E4C612}" type="asst">
      <dgm:prSet phldrT="[Texto]"/>
      <dgm:spPr/>
      <dgm:t>
        <a:bodyPr/>
        <a:lstStyle/>
        <a:p>
          <a:r>
            <a:rPr lang="es-EC" dirty="0" smtClean="0"/>
            <a:t>Avance lento en temas de transporte sostenible, hasta el año 2000 no existían Observatorios de Movilidad Urbana</a:t>
          </a:r>
          <a:endParaRPr lang="es-EC" dirty="0"/>
        </a:p>
      </dgm:t>
    </dgm:pt>
    <dgm:pt modelId="{B2ADAD89-4EDE-4422-8CDE-2F07627F3DCF}" type="parTrans" cxnId="{7D574AF7-E5EC-40F7-97D9-A524F7681C8A}">
      <dgm:prSet/>
      <dgm:spPr/>
      <dgm:t>
        <a:bodyPr/>
        <a:lstStyle/>
        <a:p>
          <a:endParaRPr lang="es-EC"/>
        </a:p>
      </dgm:t>
    </dgm:pt>
    <dgm:pt modelId="{136E8FE0-4267-4B44-8F78-77E03AA67219}" type="sibTrans" cxnId="{7D574AF7-E5EC-40F7-97D9-A524F7681C8A}">
      <dgm:prSet/>
      <dgm:spPr/>
      <dgm:t>
        <a:bodyPr/>
        <a:lstStyle/>
        <a:p>
          <a:endParaRPr lang="es-EC"/>
        </a:p>
      </dgm:t>
    </dgm:pt>
    <dgm:pt modelId="{8E84D0D1-CEC9-47CE-94AF-20AD33C29522}">
      <dgm:prSet phldrT="[Texto]"/>
      <dgm:spPr/>
      <dgm:t>
        <a:bodyPr/>
        <a:lstStyle/>
        <a:p>
          <a:r>
            <a:rPr lang="es-EC" dirty="0" smtClean="0"/>
            <a:t>2003, Brasil es el primer país en crear «Sistemas de Informaciones de Movilidad Urbana», 2007 se creo el OMU</a:t>
          </a:r>
          <a:endParaRPr lang="es-EC" dirty="0"/>
        </a:p>
      </dgm:t>
    </dgm:pt>
    <dgm:pt modelId="{1BCD7BD7-4601-4756-BC33-466813074A04}" type="parTrans" cxnId="{38AFEB0A-1B77-4780-B1D6-37D19855E88D}">
      <dgm:prSet/>
      <dgm:spPr/>
      <dgm:t>
        <a:bodyPr/>
        <a:lstStyle/>
        <a:p>
          <a:endParaRPr lang="es-EC"/>
        </a:p>
      </dgm:t>
    </dgm:pt>
    <dgm:pt modelId="{3494AB14-564E-4696-9567-3957983B540B}" type="sibTrans" cxnId="{38AFEB0A-1B77-4780-B1D6-37D19855E88D}">
      <dgm:prSet/>
      <dgm:spPr/>
      <dgm:t>
        <a:bodyPr/>
        <a:lstStyle/>
        <a:p>
          <a:endParaRPr lang="es-EC"/>
        </a:p>
      </dgm:t>
    </dgm:pt>
    <dgm:pt modelId="{43950BB6-A237-4B17-AEF8-F1C69D2DDDB0}">
      <dgm:prSet phldrT="[Texto]"/>
      <dgm:spPr/>
      <dgm:t>
        <a:bodyPr/>
        <a:lstStyle/>
        <a:p>
          <a:r>
            <a:rPr lang="es-EC" dirty="0" smtClean="0"/>
            <a:t>Actualmente se conocen los datos de 29 áreas metropolitanas, 277.000 km de sistema vial, sólo el 0.8% destinado exclusivas para transporte colectivo, y 1,2% a ciclistas. </a:t>
          </a:r>
          <a:endParaRPr lang="es-EC" dirty="0"/>
        </a:p>
      </dgm:t>
    </dgm:pt>
    <dgm:pt modelId="{E34CFC19-E1B2-409B-9C0F-EC7AB24F822A}" type="parTrans" cxnId="{DF6669BD-E72C-4602-A23C-BDD524DFFA41}">
      <dgm:prSet/>
      <dgm:spPr/>
      <dgm:t>
        <a:bodyPr/>
        <a:lstStyle/>
        <a:p>
          <a:endParaRPr lang="es-EC"/>
        </a:p>
      </dgm:t>
    </dgm:pt>
    <dgm:pt modelId="{53C10866-CD1E-4776-A1FA-2812BF1FF34B}" type="sibTrans" cxnId="{DF6669BD-E72C-4602-A23C-BDD524DFFA41}">
      <dgm:prSet/>
      <dgm:spPr/>
      <dgm:t>
        <a:bodyPr/>
        <a:lstStyle/>
        <a:p>
          <a:endParaRPr lang="es-EC"/>
        </a:p>
      </dgm:t>
    </dgm:pt>
    <dgm:pt modelId="{C21204E7-A40E-4376-AD7F-2FF3FCBC9B7E}">
      <dgm:prSet phldrT="[Texto]"/>
      <dgm:spPr/>
      <dgm:t>
        <a:bodyPr/>
        <a:lstStyle/>
        <a:p>
          <a:r>
            <a:rPr lang="es-EC" dirty="0" smtClean="0"/>
            <a:t>En vehículos de uso individual se genera la emisión de 2.300 ton de contaminantes locales y 1.300 ton de CO2. </a:t>
          </a:r>
        </a:p>
        <a:p>
          <a:r>
            <a:rPr lang="es-EC" dirty="0" smtClean="0"/>
            <a:t>En transporte público 1.300 ton de contaminantes locales y  73.000 ton de CO2</a:t>
          </a:r>
          <a:endParaRPr lang="es-EC" dirty="0"/>
        </a:p>
      </dgm:t>
    </dgm:pt>
    <dgm:pt modelId="{7AD2D263-C630-4341-87D3-583C1D08803A}" type="parTrans" cxnId="{F9DFF7EC-3158-432A-9C68-DDF734B045BD}">
      <dgm:prSet/>
      <dgm:spPr/>
      <dgm:t>
        <a:bodyPr/>
        <a:lstStyle/>
        <a:p>
          <a:endParaRPr lang="es-EC"/>
        </a:p>
      </dgm:t>
    </dgm:pt>
    <dgm:pt modelId="{FEF753A1-AB82-4B51-A312-172F7A5592DD}" type="sibTrans" cxnId="{F9DFF7EC-3158-432A-9C68-DDF734B045BD}">
      <dgm:prSet/>
      <dgm:spPr/>
      <dgm:t>
        <a:bodyPr/>
        <a:lstStyle/>
        <a:p>
          <a:endParaRPr lang="es-EC"/>
        </a:p>
      </dgm:t>
    </dgm:pt>
    <dgm:pt modelId="{77593DD8-F536-4069-933D-A4F810C453E4}" type="pres">
      <dgm:prSet presAssocID="{52D8E0DF-861B-4987-8138-F2FFB4288747}" presName="hierChild1" presStyleCnt="0">
        <dgm:presLayoutVars>
          <dgm:orgChart val="1"/>
          <dgm:chPref val="1"/>
          <dgm:dir/>
          <dgm:animOne val="branch"/>
          <dgm:animLvl val="lvl"/>
          <dgm:resizeHandles/>
        </dgm:presLayoutVars>
      </dgm:prSet>
      <dgm:spPr/>
      <dgm:t>
        <a:bodyPr/>
        <a:lstStyle/>
        <a:p>
          <a:endParaRPr lang="es-EC"/>
        </a:p>
      </dgm:t>
    </dgm:pt>
    <dgm:pt modelId="{B9515875-E651-4F09-8BC8-17884D6752CA}" type="pres">
      <dgm:prSet presAssocID="{232232D1-C172-43FE-91EC-14DDD6B17FEA}" presName="hierRoot1" presStyleCnt="0">
        <dgm:presLayoutVars>
          <dgm:hierBranch val="init"/>
        </dgm:presLayoutVars>
      </dgm:prSet>
      <dgm:spPr/>
    </dgm:pt>
    <dgm:pt modelId="{8A2A84CD-D826-45E1-ADC6-7D1B831E7946}" type="pres">
      <dgm:prSet presAssocID="{232232D1-C172-43FE-91EC-14DDD6B17FEA}" presName="rootComposite1" presStyleCnt="0"/>
      <dgm:spPr/>
    </dgm:pt>
    <dgm:pt modelId="{8D60F781-497B-418B-9B8A-4BDE99FBCF6D}" type="pres">
      <dgm:prSet presAssocID="{232232D1-C172-43FE-91EC-14DDD6B17FEA}" presName="rootText1" presStyleLbl="node0" presStyleIdx="0" presStyleCnt="1" custScaleX="145453" custScaleY="92905" custLinFactNeighborX="-470" custLinFactNeighborY="538">
        <dgm:presLayoutVars>
          <dgm:chPref val="3"/>
        </dgm:presLayoutVars>
      </dgm:prSet>
      <dgm:spPr/>
      <dgm:t>
        <a:bodyPr/>
        <a:lstStyle/>
        <a:p>
          <a:endParaRPr lang="es-EC"/>
        </a:p>
      </dgm:t>
    </dgm:pt>
    <dgm:pt modelId="{2687CF34-7593-4212-B8E3-172943B5EC38}" type="pres">
      <dgm:prSet presAssocID="{232232D1-C172-43FE-91EC-14DDD6B17FEA}" presName="rootConnector1" presStyleLbl="node1" presStyleIdx="0" presStyleCnt="0"/>
      <dgm:spPr/>
      <dgm:t>
        <a:bodyPr/>
        <a:lstStyle/>
        <a:p>
          <a:endParaRPr lang="es-EC"/>
        </a:p>
      </dgm:t>
    </dgm:pt>
    <dgm:pt modelId="{45C6C104-5DAD-4F76-92A1-284B96BB50EE}" type="pres">
      <dgm:prSet presAssocID="{232232D1-C172-43FE-91EC-14DDD6B17FEA}" presName="hierChild2" presStyleCnt="0"/>
      <dgm:spPr/>
    </dgm:pt>
    <dgm:pt modelId="{E62993CC-5842-422B-B7EA-7AB2797E7D41}" type="pres">
      <dgm:prSet presAssocID="{1BCD7BD7-4601-4756-BC33-466813074A04}" presName="Name37" presStyleLbl="parChTrans1D2" presStyleIdx="0" presStyleCnt="4"/>
      <dgm:spPr/>
      <dgm:t>
        <a:bodyPr/>
        <a:lstStyle/>
        <a:p>
          <a:endParaRPr lang="es-EC"/>
        </a:p>
      </dgm:t>
    </dgm:pt>
    <dgm:pt modelId="{13CE3C79-004B-4C95-936E-C10F13F27FAE}" type="pres">
      <dgm:prSet presAssocID="{8E84D0D1-CEC9-47CE-94AF-20AD33C29522}" presName="hierRoot2" presStyleCnt="0">
        <dgm:presLayoutVars>
          <dgm:hierBranch val="init"/>
        </dgm:presLayoutVars>
      </dgm:prSet>
      <dgm:spPr/>
    </dgm:pt>
    <dgm:pt modelId="{9BC2EF25-CE5F-4EB9-9282-097F326FCC2E}" type="pres">
      <dgm:prSet presAssocID="{8E84D0D1-CEC9-47CE-94AF-20AD33C29522}" presName="rootComposite" presStyleCnt="0"/>
      <dgm:spPr/>
    </dgm:pt>
    <dgm:pt modelId="{6F17DE12-D51D-46E9-AF7F-6005A660433F}" type="pres">
      <dgm:prSet presAssocID="{8E84D0D1-CEC9-47CE-94AF-20AD33C29522}" presName="rootText" presStyleLbl="node2" presStyleIdx="0" presStyleCnt="3" custScaleY="137518" custLinFactNeighborX="-4896" custLinFactNeighborY="1542">
        <dgm:presLayoutVars>
          <dgm:chPref val="3"/>
        </dgm:presLayoutVars>
      </dgm:prSet>
      <dgm:spPr/>
      <dgm:t>
        <a:bodyPr/>
        <a:lstStyle/>
        <a:p>
          <a:endParaRPr lang="es-EC"/>
        </a:p>
      </dgm:t>
    </dgm:pt>
    <dgm:pt modelId="{2B7F32CD-1884-4415-8E71-6AEFC9CE703C}" type="pres">
      <dgm:prSet presAssocID="{8E84D0D1-CEC9-47CE-94AF-20AD33C29522}" presName="rootConnector" presStyleLbl="node2" presStyleIdx="0" presStyleCnt="3"/>
      <dgm:spPr/>
      <dgm:t>
        <a:bodyPr/>
        <a:lstStyle/>
        <a:p>
          <a:endParaRPr lang="es-EC"/>
        </a:p>
      </dgm:t>
    </dgm:pt>
    <dgm:pt modelId="{5FC3B7A8-81B2-4DD9-9777-AA9689BBB498}" type="pres">
      <dgm:prSet presAssocID="{8E84D0D1-CEC9-47CE-94AF-20AD33C29522}" presName="hierChild4" presStyleCnt="0"/>
      <dgm:spPr/>
    </dgm:pt>
    <dgm:pt modelId="{3E41F640-1619-4169-91E9-78F7A8EC6EC2}" type="pres">
      <dgm:prSet presAssocID="{8E84D0D1-CEC9-47CE-94AF-20AD33C29522}" presName="hierChild5" presStyleCnt="0"/>
      <dgm:spPr/>
    </dgm:pt>
    <dgm:pt modelId="{E439C42F-2345-49D4-8422-91AFD0D3EB06}" type="pres">
      <dgm:prSet presAssocID="{E34CFC19-E1B2-409B-9C0F-EC7AB24F822A}" presName="Name37" presStyleLbl="parChTrans1D2" presStyleIdx="1" presStyleCnt="4"/>
      <dgm:spPr/>
      <dgm:t>
        <a:bodyPr/>
        <a:lstStyle/>
        <a:p>
          <a:endParaRPr lang="es-EC"/>
        </a:p>
      </dgm:t>
    </dgm:pt>
    <dgm:pt modelId="{437C8B93-1C48-494C-92EF-9EEFC2CE503F}" type="pres">
      <dgm:prSet presAssocID="{43950BB6-A237-4B17-AEF8-F1C69D2DDDB0}" presName="hierRoot2" presStyleCnt="0">
        <dgm:presLayoutVars>
          <dgm:hierBranch val="init"/>
        </dgm:presLayoutVars>
      </dgm:prSet>
      <dgm:spPr/>
    </dgm:pt>
    <dgm:pt modelId="{2FB6B3B9-A75A-4198-AC7C-AC1CC1DBC529}" type="pres">
      <dgm:prSet presAssocID="{43950BB6-A237-4B17-AEF8-F1C69D2DDDB0}" presName="rootComposite" presStyleCnt="0"/>
      <dgm:spPr/>
    </dgm:pt>
    <dgm:pt modelId="{C021CAC7-CF9B-4D17-82AD-DF5922973870}" type="pres">
      <dgm:prSet presAssocID="{43950BB6-A237-4B17-AEF8-F1C69D2DDDB0}" presName="rootText" presStyleLbl="node2" presStyleIdx="1" presStyleCnt="3" custScaleY="139527">
        <dgm:presLayoutVars>
          <dgm:chPref val="3"/>
        </dgm:presLayoutVars>
      </dgm:prSet>
      <dgm:spPr/>
      <dgm:t>
        <a:bodyPr/>
        <a:lstStyle/>
        <a:p>
          <a:endParaRPr lang="es-EC"/>
        </a:p>
      </dgm:t>
    </dgm:pt>
    <dgm:pt modelId="{487AFE9C-991C-45D8-BAF4-7B3508330D30}" type="pres">
      <dgm:prSet presAssocID="{43950BB6-A237-4B17-AEF8-F1C69D2DDDB0}" presName="rootConnector" presStyleLbl="node2" presStyleIdx="1" presStyleCnt="3"/>
      <dgm:spPr/>
      <dgm:t>
        <a:bodyPr/>
        <a:lstStyle/>
        <a:p>
          <a:endParaRPr lang="es-EC"/>
        </a:p>
      </dgm:t>
    </dgm:pt>
    <dgm:pt modelId="{CF630DA2-169C-4715-AD18-235D8A9EC01D}" type="pres">
      <dgm:prSet presAssocID="{43950BB6-A237-4B17-AEF8-F1C69D2DDDB0}" presName="hierChild4" presStyleCnt="0"/>
      <dgm:spPr/>
    </dgm:pt>
    <dgm:pt modelId="{F62DFA6C-1E67-4E06-8410-50B1F426EE6D}" type="pres">
      <dgm:prSet presAssocID="{43950BB6-A237-4B17-AEF8-F1C69D2DDDB0}" presName="hierChild5" presStyleCnt="0"/>
      <dgm:spPr/>
    </dgm:pt>
    <dgm:pt modelId="{79BD75B7-1F50-47B9-A4AC-06F2B079A8D0}" type="pres">
      <dgm:prSet presAssocID="{7AD2D263-C630-4341-87D3-583C1D08803A}" presName="Name37" presStyleLbl="parChTrans1D2" presStyleIdx="2" presStyleCnt="4"/>
      <dgm:spPr/>
      <dgm:t>
        <a:bodyPr/>
        <a:lstStyle/>
        <a:p>
          <a:endParaRPr lang="es-EC"/>
        </a:p>
      </dgm:t>
    </dgm:pt>
    <dgm:pt modelId="{145CEB32-04CF-4A5E-B91E-5D6570EA7FB5}" type="pres">
      <dgm:prSet presAssocID="{C21204E7-A40E-4376-AD7F-2FF3FCBC9B7E}" presName="hierRoot2" presStyleCnt="0">
        <dgm:presLayoutVars>
          <dgm:hierBranch val="init"/>
        </dgm:presLayoutVars>
      </dgm:prSet>
      <dgm:spPr/>
    </dgm:pt>
    <dgm:pt modelId="{1FED481A-D818-493E-B911-13F538F85B55}" type="pres">
      <dgm:prSet presAssocID="{C21204E7-A40E-4376-AD7F-2FF3FCBC9B7E}" presName="rootComposite" presStyleCnt="0"/>
      <dgm:spPr/>
    </dgm:pt>
    <dgm:pt modelId="{749EFE8B-E5D9-4324-9153-84061B561C7E}" type="pres">
      <dgm:prSet presAssocID="{C21204E7-A40E-4376-AD7F-2FF3FCBC9B7E}" presName="rootText" presStyleLbl="node2" presStyleIdx="2" presStyleCnt="3" custScaleX="109793" custScaleY="138452">
        <dgm:presLayoutVars>
          <dgm:chPref val="3"/>
        </dgm:presLayoutVars>
      </dgm:prSet>
      <dgm:spPr/>
      <dgm:t>
        <a:bodyPr/>
        <a:lstStyle/>
        <a:p>
          <a:endParaRPr lang="es-EC"/>
        </a:p>
      </dgm:t>
    </dgm:pt>
    <dgm:pt modelId="{79F15063-637F-4671-AB10-5EAB3D426254}" type="pres">
      <dgm:prSet presAssocID="{C21204E7-A40E-4376-AD7F-2FF3FCBC9B7E}" presName="rootConnector" presStyleLbl="node2" presStyleIdx="2" presStyleCnt="3"/>
      <dgm:spPr/>
      <dgm:t>
        <a:bodyPr/>
        <a:lstStyle/>
        <a:p>
          <a:endParaRPr lang="es-EC"/>
        </a:p>
      </dgm:t>
    </dgm:pt>
    <dgm:pt modelId="{4CEFB25F-00E9-41CC-899C-5C2BCB0DC1CB}" type="pres">
      <dgm:prSet presAssocID="{C21204E7-A40E-4376-AD7F-2FF3FCBC9B7E}" presName="hierChild4" presStyleCnt="0"/>
      <dgm:spPr/>
    </dgm:pt>
    <dgm:pt modelId="{E7C43767-4D1C-4EBF-8E75-0A9E86AA512D}" type="pres">
      <dgm:prSet presAssocID="{C21204E7-A40E-4376-AD7F-2FF3FCBC9B7E}" presName="hierChild5" presStyleCnt="0"/>
      <dgm:spPr/>
    </dgm:pt>
    <dgm:pt modelId="{22569220-4ABA-466A-8530-297F22ED3FD7}" type="pres">
      <dgm:prSet presAssocID="{232232D1-C172-43FE-91EC-14DDD6B17FEA}" presName="hierChild3" presStyleCnt="0"/>
      <dgm:spPr/>
    </dgm:pt>
    <dgm:pt modelId="{E863B5C5-7467-447D-9A2B-0702DC95E1FE}" type="pres">
      <dgm:prSet presAssocID="{B2ADAD89-4EDE-4422-8CDE-2F07627F3DCF}" presName="Name111" presStyleLbl="parChTrans1D2" presStyleIdx="3" presStyleCnt="4"/>
      <dgm:spPr/>
      <dgm:t>
        <a:bodyPr/>
        <a:lstStyle/>
        <a:p>
          <a:endParaRPr lang="es-EC"/>
        </a:p>
      </dgm:t>
    </dgm:pt>
    <dgm:pt modelId="{EB31067E-7B6F-447E-BA35-D6B295D7843B}" type="pres">
      <dgm:prSet presAssocID="{6856E735-1AD6-4218-80F3-0F0768E4C612}" presName="hierRoot3" presStyleCnt="0">
        <dgm:presLayoutVars>
          <dgm:hierBranch val="init"/>
        </dgm:presLayoutVars>
      </dgm:prSet>
      <dgm:spPr/>
    </dgm:pt>
    <dgm:pt modelId="{F19B854E-23F1-43ED-AC15-57F09CBE4628}" type="pres">
      <dgm:prSet presAssocID="{6856E735-1AD6-4218-80F3-0F0768E4C612}" presName="rootComposite3" presStyleCnt="0"/>
      <dgm:spPr/>
    </dgm:pt>
    <dgm:pt modelId="{F8A80EF3-4762-4C5B-9BCB-88025D91850D}" type="pres">
      <dgm:prSet presAssocID="{6856E735-1AD6-4218-80F3-0F0768E4C612}" presName="rootText3" presStyleLbl="asst1" presStyleIdx="0" presStyleCnt="1" custScaleX="129502" custScaleY="133166" custLinFactNeighborX="271" custLinFactNeighborY="-20559">
        <dgm:presLayoutVars>
          <dgm:chPref val="3"/>
        </dgm:presLayoutVars>
      </dgm:prSet>
      <dgm:spPr/>
      <dgm:t>
        <a:bodyPr/>
        <a:lstStyle/>
        <a:p>
          <a:endParaRPr lang="es-EC"/>
        </a:p>
      </dgm:t>
    </dgm:pt>
    <dgm:pt modelId="{B3D43696-5B63-443D-B04C-596886BCE2A7}" type="pres">
      <dgm:prSet presAssocID="{6856E735-1AD6-4218-80F3-0F0768E4C612}" presName="rootConnector3" presStyleLbl="asst1" presStyleIdx="0" presStyleCnt="1"/>
      <dgm:spPr/>
      <dgm:t>
        <a:bodyPr/>
        <a:lstStyle/>
        <a:p>
          <a:endParaRPr lang="es-EC"/>
        </a:p>
      </dgm:t>
    </dgm:pt>
    <dgm:pt modelId="{57A509F6-D4AE-4274-B5F0-697D5D7811B1}" type="pres">
      <dgm:prSet presAssocID="{6856E735-1AD6-4218-80F3-0F0768E4C612}" presName="hierChild6" presStyleCnt="0"/>
      <dgm:spPr/>
    </dgm:pt>
    <dgm:pt modelId="{DB3722C5-0CDD-4934-B87C-925A5DE6344E}" type="pres">
      <dgm:prSet presAssocID="{6856E735-1AD6-4218-80F3-0F0768E4C612}" presName="hierChild7" presStyleCnt="0"/>
      <dgm:spPr/>
    </dgm:pt>
  </dgm:ptLst>
  <dgm:cxnLst>
    <dgm:cxn modelId="{4FDF9CFF-C7CF-4310-9829-DCF43F43488B}" type="presOf" srcId="{E34CFC19-E1B2-409B-9C0F-EC7AB24F822A}" destId="{E439C42F-2345-49D4-8422-91AFD0D3EB06}" srcOrd="0" destOrd="0" presId="urn:microsoft.com/office/officeart/2005/8/layout/orgChart1"/>
    <dgm:cxn modelId="{486418F5-62A3-4262-9E36-22739CA0334C}" type="presOf" srcId="{232232D1-C172-43FE-91EC-14DDD6B17FEA}" destId="{2687CF34-7593-4212-B8E3-172943B5EC38}" srcOrd="1" destOrd="0" presId="urn:microsoft.com/office/officeart/2005/8/layout/orgChart1"/>
    <dgm:cxn modelId="{7D574AF7-E5EC-40F7-97D9-A524F7681C8A}" srcId="{232232D1-C172-43FE-91EC-14DDD6B17FEA}" destId="{6856E735-1AD6-4218-80F3-0F0768E4C612}" srcOrd="0" destOrd="0" parTransId="{B2ADAD89-4EDE-4422-8CDE-2F07627F3DCF}" sibTransId="{136E8FE0-4267-4B44-8F78-77E03AA67219}"/>
    <dgm:cxn modelId="{0813AB16-5DF3-4008-818B-64BDAD5188F7}" type="presOf" srcId="{43950BB6-A237-4B17-AEF8-F1C69D2DDDB0}" destId="{C021CAC7-CF9B-4D17-82AD-DF5922973870}" srcOrd="0" destOrd="0" presId="urn:microsoft.com/office/officeart/2005/8/layout/orgChart1"/>
    <dgm:cxn modelId="{9880CCDC-C393-40FF-9EED-83B57B2F60B0}" type="presOf" srcId="{232232D1-C172-43FE-91EC-14DDD6B17FEA}" destId="{8D60F781-497B-418B-9B8A-4BDE99FBCF6D}" srcOrd="0" destOrd="0" presId="urn:microsoft.com/office/officeart/2005/8/layout/orgChart1"/>
    <dgm:cxn modelId="{5C287E07-F21A-499C-8F3E-833E073DBDFB}" type="presOf" srcId="{B2ADAD89-4EDE-4422-8CDE-2F07627F3DCF}" destId="{E863B5C5-7467-447D-9A2B-0702DC95E1FE}" srcOrd="0" destOrd="0" presId="urn:microsoft.com/office/officeart/2005/8/layout/orgChart1"/>
    <dgm:cxn modelId="{2F15EDF6-EDE6-400E-B7E8-2A1C4FE8E092}" type="presOf" srcId="{C21204E7-A40E-4376-AD7F-2FF3FCBC9B7E}" destId="{79F15063-637F-4671-AB10-5EAB3D426254}" srcOrd="1" destOrd="0" presId="urn:microsoft.com/office/officeart/2005/8/layout/orgChart1"/>
    <dgm:cxn modelId="{47600557-D0D1-4801-A625-A4F08BF0D64A}" type="presOf" srcId="{6856E735-1AD6-4218-80F3-0F0768E4C612}" destId="{B3D43696-5B63-443D-B04C-596886BCE2A7}" srcOrd="1" destOrd="0" presId="urn:microsoft.com/office/officeart/2005/8/layout/orgChart1"/>
    <dgm:cxn modelId="{11FB6888-05AE-47D5-8FE9-65ECB472A5A3}" type="presOf" srcId="{6856E735-1AD6-4218-80F3-0F0768E4C612}" destId="{F8A80EF3-4762-4C5B-9BCB-88025D91850D}" srcOrd="0" destOrd="0" presId="urn:microsoft.com/office/officeart/2005/8/layout/orgChart1"/>
    <dgm:cxn modelId="{82ECF164-3802-4459-B423-BB502062E1F4}" type="presOf" srcId="{8E84D0D1-CEC9-47CE-94AF-20AD33C29522}" destId="{6F17DE12-D51D-46E9-AF7F-6005A660433F}" srcOrd="0" destOrd="0" presId="urn:microsoft.com/office/officeart/2005/8/layout/orgChart1"/>
    <dgm:cxn modelId="{6D3B903C-5DBC-4E4A-9248-D1EB5F1B33F4}" srcId="{52D8E0DF-861B-4987-8138-F2FFB4288747}" destId="{232232D1-C172-43FE-91EC-14DDD6B17FEA}" srcOrd="0" destOrd="0" parTransId="{23325AE0-2130-4D24-B1B1-496A52B6AC72}" sibTransId="{458111F3-8CDA-4DB8-AE45-D4734B85704B}"/>
    <dgm:cxn modelId="{38AFEB0A-1B77-4780-B1D6-37D19855E88D}" srcId="{232232D1-C172-43FE-91EC-14DDD6B17FEA}" destId="{8E84D0D1-CEC9-47CE-94AF-20AD33C29522}" srcOrd="1" destOrd="0" parTransId="{1BCD7BD7-4601-4756-BC33-466813074A04}" sibTransId="{3494AB14-564E-4696-9567-3957983B540B}"/>
    <dgm:cxn modelId="{B98B8A49-AB51-46F6-B09B-87F68682DAC1}" type="presOf" srcId="{7AD2D263-C630-4341-87D3-583C1D08803A}" destId="{79BD75B7-1F50-47B9-A4AC-06F2B079A8D0}" srcOrd="0" destOrd="0" presId="urn:microsoft.com/office/officeart/2005/8/layout/orgChart1"/>
    <dgm:cxn modelId="{F6FA6F3F-8777-466C-9167-9019613F214F}" type="presOf" srcId="{43950BB6-A237-4B17-AEF8-F1C69D2DDDB0}" destId="{487AFE9C-991C-45D8-BAF4-7B3508330D30}" srcOrd="1" destOrd="0" presId="urn:microsoft.com/office/officeart/2005/8/layout/orgChart1"/>
    <dgm:cxn modelId="{DCBB4631-F146-4F4D-937A-33EA549B58B9}" type="presOf" srcId="{C21204E7-A40E-4376-AD7F-2FF3FCBC9B7E}" destId="{749EFE8B-E5D9-4324-9153-84061B561C7E}" srcOrd="0" destOrd="0" presId="urn:microsoft.com/office/officeart/2005/8/layout/orgChart1"/>
    <dgm:cxn modelId="{DF6669BD-E72C-4602-A23C-BDD524DFFA41}" srcId="{232232D1-C172-43FE-91EC-14DDD6B17FEA}" destId="{43950BB6-A237-4B17-AEF8-F1C69D2DDDB0}" srcOrd="2" destOrd="0" parTransId="{E34CFC19-E1B2-409B-9C0F-EC7AB24F822A}" sibTransId="{53C10866-CD1E-4776-A1FA-2812BF1FF34B}"/>
    <dgm:cxn modelId="{8D049244-1966-4E02-BBDA-0194336222E7}" type="presOf" srcId="{8E84D0D1-CEC9-47CE-94AF-20AD33C29522}" destId="{2B7F32CD-1884-4415-8E71-6AEFC9CE703C}" srcOrd="1" destOrd="0" presId="urn:microsoft.com/office/officeart/2005/8/layout/orgChart1"/>
    <dgm:cxn modelId="{F9DFF7EC-3158-432A-9C68-DDF734B045BD}" srcId="{232232D1-C172-43FE-91EC-14DDD6B17FEA}" destId="{C21204E7-A40E-4376-AD7F-2FF3FCBC9B7E}" srcOrd="3" destOrd="0" parTransId="{7AD2D263-C630-4341-87D3-583C1D08803A}" sibTransId="{FEF753A1-AB82-4B51-A312-172F7A5592DD}"/>
    <dgm:cxn modelId="{E95C0E4E-338B-4292-919C-ADBD17718D72}" type="presOf" srcId="{52D8E0DF-861B-4987-8138-F2FFB4288747}" destId="{77593DD8-F536-4069-933D-A4F810C453E4}" srcOrd="0" destOrd="0" presId="urn:microsoft.com/office/officeart/2005/8/layout/orgChart1"/>
    <dgm:cxn modelId="{8262C5A3-BF7A-4066-91A2-3EBDA2B76F5B}" type="presOf" srcId="{1BCD7BD7-4601-4756-BC33-466813074A04}" destId="{E62993CC-5842-422B-B7EA-7AB2797E7D41}" srcOrd="0" destOrd="0" presId="urn:microsoft.com/office/officeart/2005/8/layout/orgChart1"/>
    <dgm:cxn modelId="{0A320820-D6B0-41A9-A908-75E1012D2B54}" type="presParOf" srcId="{77593DD8-F536-4069-933D-A4F810C453E4}" destId="{B9515875-E651-4F09-8BC8-17884D6752CA}" srcOrd="0" destOrd="0" presId="urn:microsoft.com/office/officeart/2005/8/layout/orgChart1"/>
    <dgm:cxn modelId="{DCF62D7D-00C2-438B-B71C-FDF71B9611E2}" type="presParOf" srcId="{B9515875-E651-4F09-8BC8-17884D6752CA}" destId="{8A2A84CD-D826-45E1-ADC6-7D1B831E7946}" srcOrd="0" destOrd="0" presId="urn:microsoft.com/office/officeart/2005/8/layout/orgChart1"/>
    <dgm:cxn modelId="{2A8EF368-6CED-4FEB-BE76-AC17B7E7BE1C}" type="presParOf" srcId="{8A2A84CD-D826-45E1-ADC6-7D1B831E7946}" destId="{8D60F781-497B-418B-9B8A-4BDE99FBCF6D}" srcOrd="0" destOrd="0" presId="urn:microsoft.com/office/officeart/2005/8/layout/orgChart1"/>
    <dgm:cxn modelId="{FA0EA3B2-10DD-44FE-A4A1-5E0A1A0A5012}" type="presParOf" srcId="{8A2A84CD-D826-45E1-ADC6-7D1B831E7946}" destId="{2687CF34-7593-4212-B8E3-172943B5EC38}" srcOrd="1" destOrd="0" presId="urn:microsoft.com/office/officeart/2005/8/layout/orgChart1"/>
    <dgm:cxn modelId="{48A4BB19-C367-473F-B788-1599CD61AA31}" type="presParOf" srcId="{B9515875-E651-4F09-8BC8-17884D6752CA}" destId="{45C6C104-5DAD-4F76-92A1-284B96BB50EE}" srcOrd="1" destOrd="0" presId="urn:microsoft.com/office/officeart/2005/8/layout/orgChart1"/>
    <dgm:cxn modelId="{550D5B7F-C5FC-4CE3-A51F-F0C2BC3D9344}" type="presParOf" srcId="{45C6C104-5DAD-4F76-92A1-284B96BB50EE}" destId="{E62993CC-5842-422B-B7EA-7AB2797E7D41}" srcOrd="0" destOrd="0" presId="urn:microsoft.com/office/officeart/2005/8/layout/orgChart1"/>
    <dgm:cxn modelId="{67AC6779-9802-44FC-A004-2A41229E4CB2}" type="presParOf" srcId="{45C6C104-5DAD-4F76-92A1-284B96BB50EE}" destId="{13CE3C79-004B-4C95-936E-C10F13F27FAE}" srcOrd="1" destOrd="0" presId="urn:microsoft.com/office/officeart/2005/8/layout/orgChart1"/>
    <dgm:cxn modelId="{FC1F5E7E-C78A-4332-B391-01B734FEEE98}" type="presParOf" srcId="{13CE3C79-004B-4C95-936E-C10F13F27FAE}" destId="{9BC2EF25-CE5F-4EB9-9282-097F326FCC2E}" srcOrd="0" destOrd="0" presId="urn:microsoft.com/office/officeart/2005/8/layout/orgChart1"/>
    <dgm:cxn modelId="{7EB530DC-5002-4ECF-A375-2E35CE2B9167}" type="presParOf" srcId="{9BC2EF25-CE5F-4EB9-9282-097F326FCC2E}" destId="{6F17DE12-D51D-46E9-AF7F-6005A660433F}" srcOrd="0" destOrd="0" presId="urn:microsoft.com/office/officeart/2005/8/layout/orgChart1"/>
    <dgm:cxn modelId="{3181BF9E-924C-412C-B9D1-6222C1FDE926}" type="presParOf" srcId="{9BC2EF25-CE5F-4EB9-9282-097F326FCC2E}" destId="{2B7F32CD-1884-4415-8E71-6AEFC9CE703C}" srcOrd="1" destOrd="0" presId="urn:microsoft.com/office/officeart/2005/8/layout/orgChart1"/>
    <dgm:cxn modelId="{3171A967-835A-4252-BD25-5199B8606F87}" type="presParOf" srcId="{13CE3C79-004B-4C95-936E-C10F13F27FAE}" destId="{5FC3B7A8-81B2-4DD9-9777-AA9689BBB498}" srcOrd="1" destOrd="0" presId="urn:microsoft.com/office/officeart/2005/8/layout/orgChart1"/>
    <dgm:cxn modelId="{FDA354A5-2D4B-4A66-83E1-838C2EEEC797}" type="presParOf" srcId="{13CE3C79-004B-4C95-936E-C10F13F27FAE}" destId="{3E41F640-1619-4169-91E9-78F7A8EC6EC2}" srcOrd="2" destOrd="0" presId="urn:microsoft.com/office/officeart/2005/8/layout/orgChart1"/>
    <dgm:cxn modelId="{4CA287F1-BE13-49E8-B2C8-AD257881792F}" type="presParOf" srcId="{45C6C104-5DAD-4F76-92A1-284B96BB50EE}" destId="{E439C42F-2345-49D4-8422-91AFD0D3EB06}" srcOrd="2" destOrd="0" presId="urn:microsoft.com/office/officeart/2005/8/layout/orgChart1"/>
    <dgm:cxn modelId="{7EDFEDED-1F10-47A9-BD76-61A6930528D7}" type="presParOf" srcId="{45C6C104-5DAD-4F76-92A1-284B96BB50EE}" destId="{437C8B93-1C48-494C-92EF-9EEFC2CE503F}" srcOrd="3" destOrd="0" presId="urn:microsoft.com/office/officeart/2005/8/layout/orgChart1"/>
    <dgm:cxn modelId="{644FAED0-2E57-4E29-A1D2-D2D596AA111E}" type="presParOf" srcId="{437C8B93-1C48-494C-92EF-9EEFC2CE503F}" destId="{2FB6B3B9-A75A-4198-AC7C-AC1CC1DBC529}" srcOrd="0" destOrd="0" presId="urn:microsoft.com/office/officeart/2005/8/layout/orgChart1"/>
    <dgm:cxn modelId="{B2D8E3D6-CE40-4B88-B8D3-A747E490C653}" type="presParOf" srcId="{2FB6B3B9-A75A-4198-AC7C-AC1CC1DBC529}" destId="{C021CAC7-CF9B-4D17-82AD-DF5922973870}" srcOrd="0" destOrd="0" presId="urn:microsoft.com/office/officeart/2005/8/layout/orgChart1"/>
    <dgm:cxn modelId="{57EC2971-0C53-44D2-8954-6914A422ECA9}" type="presParOf" srcId="{2FB6B3B9-A75A-4198-AC7C-AC1CC1DBC529}" destId="{487AFE9C-991C-45D8-BAF4-7B3508330D30}" srcOrd="1" destOrd="0" presId="urn:microsoft.com/office/officeart/2005/8/layout/orgChart1"/>
    <dgm:cxn modelId="{ED6BB1E1-D04F-4781-95F5-74E4F513BFC8}" type="presParOf" srcId="{437C8B93-1C48-494C-92EF-9EEFC2CE503F}" destId="{CF630DA2-169C-4715-AD18-235D8A9EC01D}" srcOrd="1" destOrd="0" presId="urn:microsoft.com/office/officeart/2005/8/layout/orgChart1"/>
    <dgm:cxn modelId="{B54A72A6-10AB-4B73-BE58-EB08DDFEC47A}" type="presParOf" srcId="{437C8B93-1C48-494C-92EF-9EEFC2CE503F}" destId="{F62DFA6C-1E67-4E06-8410-50B1F426EE6D}" srcOrd="2" destOrd="0" presId="urn:microsoft.com/office/officeart/2005/8/layout/orgChart1"/>
    <dgm:cxn modelId="{5D5DB945-16EE-4C32-B47C-B154A2751710}" type="presParOf" srcId="{45C6C104-5DAD-4F76-92A1-284B96BB50EE}" destId="{79BD75B7-1F50-47B9-A4AC-06F2B079A8D0}" srcOrd="4" destOrd="0" presId="urn:microsoft.com/office/officeart/2005/8/layout/orgChart1"/>
    <dgm:cxn modelId="{6E937AC7-A32B-4924-9A7A-6F3145F2165A}" type="presParOf" srcId="{45C6C104-5DAD-4F76-92A1-284B96BB50EE}" destId="{145CEB32-04CF-4A5E-B91E-5D6570EA7FB5}" srcOrd="5" destOrd="0" presId="urn:microsoft.com/office/officeart/2005/8/layout/orgChart1"/>
    <dgm:cxn modelId="{6D611432-70BF-4115-8F24-7532181D4ED0}" type="presParOf" srcId="{145CEB32-04CF-4A5E-B91E-5D6570EA7FB5}" destId="{1FED481A-D818-493E-B911-13F538F85B55}" srcOrd="0" destOrd="0" presId="urn:microsoft.com/office/officeart/2005/8/layout/orgChart1"/>
    <dgm:cxn modelId="{163D2176-38EC-4144-8F68-3B7C2760662B}" type="presParOf" srcId="{1FED481A-D818-493E-B911-13F538F85B55}" destId="{749EFE8B-E5D9-4324-9153-84061B561C7E}" srcOrd="0" destOrd="0" presId="urn:microsoft.com/office/officeart/2005/8/layout/orgChart1"/>
    <dgm:cxn modelId="{A4280B9E-FE79-44A9-BF22-E15B3DBA119A}" type="presParOf" srcId="{1FED481A-D818-493E-B911-13F538F85B55}" destId="{79F15063-637F-4671-AB10-5EAB3D426254}" srcOrd="1" destOrd="0" presId="urn:microsoft.com/office/officeart/2005/8/layout/orgChart1"/>
    <dgm:cxn modelId="{69461822-4C05-4247-8DDB-913611208719}" type="presParOf" srcId="{145CEB32-04CF-4A5E-B91E-5D6570EA7FB5}" destId="{4CEFB25F-00E9-41CC-899C-5C2BCB0DC1CB}" srcOrd="1" destOrd="0" presId="urn:microsoft.com/office/officeart/2005/8/layout/orgChart1"/>
    <dgm:cxn modelId="{A6E2EA88-DE74-4C62-A03D-81926FA3DBA8}" type="presParOf" srcId="{145CEB32-04CF-4A5E-B91E-5D6570EA7FB5}" destId="{E7C43767-4D1C-4EBF-8E75-0A9E86AA512D}" srcOrd="2" destOrd="0" presId="urn:microsoft.com/office/officeart/2005/8/layout/orgChart1"/>
    <dgm:cxn modelId="{CD0F913C-5BF8-48DA-A6DE-E0F167E8F7FE}" type="presParOf" srcId="{B9515875-E651-4F09-8BC8-17884D6752CA}" destId="{22569220-4ABA-466A-8530-297F22ED3FD7}" srcOrd="2" destOrd="0" presId="urn:microsoft.com/office/officeart/2005/8/layout/orgChart1"/>
    <dgm:cxn modelId="{5ABA7E0E-49AA-4CCC-892C-32E03BD9297F}" type="presParOf" srcId="{22569220-4ABA-466A-8530-297F22ED3FD7}" destId="{E863B5C5-7467-447D-9A2B-0702DC95E1FE}" srcOrd="0" destOrd="0" presId="urn:microsoft.com/office/officeart/2005/8/layout/orgChart1"/>
    <dgm:cxn modelId="{D9B4D90F-AFB9-4FBB-A83D-7FD0585076D5}" type="presParOf" srcId="{22569220-4ABA-466A-8530-297F22ED3FD7}" destId="{EB31067E-7B6F-447E-BA35-D6B295D7843B}" srcOrd="1" destOrd="0" presId="urn:microsoft.com/office/officeart/2005/8/layout/orgChart1"/>
    <dgm:cxn modelId="{0A6DB33F-ADD3-49C9-B829-3293D85CBBC2}" type="presParOf" srcId="{EB31067E-7B6F-447E-BA35-D6B295D7843B}" destId="{F19B854E-23F1-43ED-AC15-57F09CBE4628}" srcOrd="0" destOrd="0" presId="urn:microsoft.com/office/officeart/2005/8/layout/orgChart1"/>
    <dgm:cxn modelId="{C2BFF2B9-48FD-475B-9995-9A0E9FF73F3B}" type="presParOf" srcId="{F19B854E-23F1-43ED-AC15-57F09CBE4628}" destId="{F8A80EF3-4762-4C5B-9BCB-88025D91850D}" srcOrd="0" destOrd="0" presId="urn:microsoft.com/office/officeart/2005/8/layout/orgChart1"/>
    <dgm:cxn modelId="{83097641-88CE-46A9-B6CA-0C31216E0CA9}" type="presParOf" srcId="{F19B854E-23F1-43ED-AC15-57F09CBE4628}" destId="{B3D43696-5B63-443D-B04C-596886BCE2A7}" srcOrd="1" destOrd="0" presId="urn:microsoft.com/office/officeart/2005/8/layout/orgChart1"/>
    <dgm:cxn modelId="{46782ACD-94FE-47CB-B740-AB8F88751972}" type="presParOf" srcId="{EB31067E-7B6F-447E-BA35-D6B295D7843B}" destId="{57A509F6-D4AE-4274-B5F0-697D5D7811B1}" srcOrd="1" destOrd="0" presId="urn:microsoft.com/office/officeart/2005/8/layout/orgChart1"/>
    <dgm:cxn modelId="{8416C23D-55E0-4628-BDAD-4DC18EF1B15D}" type="presParOf" srcId="{EB31067E-7B6F-447E-BA35-D6B295D7843B}" destId="{DB3722C5-0CDD-4934-B87C-925A5DE634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EEF846-A128-476B-A65F-BE27E30B2E05}"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s-EC"/>
        </a:p>
      </dgm:t>
    </dgm:pt>
    <dgm:pt modelId="{5733E6A9-E941-4CAB-BDE5-63579FD27462}">
      <dgm:prSet phldrT="[Texto]"/>
      <dgm:spPr/>
      <dgm:t>
        <a:bodyPr/>
        <a:lstStyle/>
        <a:p>
          <a:r>
            <a:rPr lang="es-EC" dirty="0" smtClean="0"/>
            <a:t>Desde el año 1992 en la Convención Marco de las Naciones Unidas sobre el Cambio Climático se vienen realizando esfuerzos globales para reducir las emisiones de GEI</a:t>
          </a:r>
          <a:endParaRPr lang="es-EC" dirty="0"/>
        </a:p>
      </dgm:t>
    </dgm:pt>
    <dgm:pt modelId="{1143FF7B-943D-4820-9FF1-C69DA584C7BE}" type="parTrans" cxnId="{8B756EB0-F884-419B-80C2-D09393CA6BBD}">
      <dgm:prSet/>
      <dgm:spPr/>
      <dgm:t>
        <a:bodyPr/>
        <a:lstStyle/>
        <a:p>
          <a:endParaRPr lang="es-EC"/>
        </a:p>
      </dgm:t>
    </dgm:pt>
    <dgm:pt modelId="{81EC1185-7425-4679-9AAD-9044440CAF5E}" type="sibTrans" cxnId="{8B756EB0-F884-419B-80C2-D09393CA6BBD}">
      <dgm:prSet/>
      <dgm:spPr/>
      <dgm:t>
        <a:bodyPr/>
        <a:lstStyle/>
        <a:p>
          <a:endParaRPr lang="es-EC"/>
        </a:p>
      </dgm:t>
    </dgm:pt>
    <dgm:pt modelId="{22CCDA49-8E25-4B7D-A84C-7D5D0976CDFA}">
      <dgm:prSet phldrT="[Texto]"/>
      <dgm:spPr/>
      <dgm:t>
        <a:bodyPr/>
        <a:lstStyle/>
        <a:p>
          <a:r>
            <a:rPr lang="es-EC" dirty="0" smtClean="0"/>
            <a:t>El 11 de diciembre de 1997, se firma el Protocolo de </a:t>
          </a:r>
          <a:r>
            <a:rPr lang="es-EC" dirty="0" err="1" smtClean="0"/>
            <a:t>Kyoto</a:t>
          </a:r>
          <a:r>
            <a:rPr lang="es-EC" dirty="0" smtClean="0"/>
            <a:t>, el cuál consta de dos períodos de compromiso </a:t>
          </a:r>
          <a:endParaRPr lang="es-EC" dirty="0"/>
        </a:p>
      </dgm:t>
    </dgm:pt>
    <dgm:pt modelId="{C6302C7E-B576-4ED2-B64F-FC30B71018F6}" type="parTrans" cxnId="{BD3ED315-4248-4E17-9E53-BFB928082938}">
      <dgm:prSet/>
      <dgm:spPr/>
      <dgm:t>
        <a:bodyPr/>
        <a:lstStyle/>
        <a:p>
          <a:endParaRPr lang="es-EC"/>
        </a:p>
      </dgm:t>
    </dgm:pt>
    <dgm:pt modelId="{CD9D0B2B-16E9-4049-A649-95B23EF5E464}" type="sibTrans" cxnId="{BD3ED315-4248-4E17-9E53-BFB928082938}">
      <dgm:prSet/>
      <dgm:spPr/>
      <dgm:t>
        <a:bodyPr/>
        <a:lstStyle/>
        <a:p>
          <a:endParaRPr lang="es-EC"/>
        </a:p>
      </dgm:t>
    </dgm:pt>
    <dgm:pt modelId="{15C96E4E-8763-4232-BBC2-2B22569D0037}">
      <dgm:prSet phldrT="[Texto]"/>
      <dgm:spPr/>
      <dgm:t>
        <a:bodyPr/>
        <a:lstStyle/>
        <a:p>
          <a:r>
            <a:rPr lang="es-EC" dirty="0" smtClean="0"/>
            <a:t>El primero comenzó en 2008 y culminó en 2012</a:t>
          </a:r>
          <a:endParaRPr lang="es-EC" dirty="0"/>
        </a:p>
      </dgm:t>
    </dgm:pt>
    <dgm:pt modelId="{F485F6A5-9057-4C20-9305-AE8E4544087E}" type="parTrans" cxnId="{AB3BCA1F-0780-4112-8936-D2F1CC6F3912}">
      <dgm:prSet/>
      <dgm:spPr/>
      <dgm:t>
        <a:bodyPr/>
        <a:lstStyle/>
        <a:p>
          <a:endParaRPr lang="es-EC"/>
        </a:p>
      </dgm:t>
    </dgm:pt>
    <dgm:pt modelId="{AEF3E0E0-F0A8-45B3-914D-55FBBC278FAA}" type="sibTrans" cxnId="{AB3BCA1F-0780-4112-8936-D2F1CC6F3912}">
      <dgm:prSet/>
      <dgm:spPr/>
      <dgm:t>
        <a:bodyPr/>
        <a:lstStyle/>
        <a:p>
          <a:endParaRPr lang="es-EC"/>
        </a:p>
      </dgm:t>
    </dgm:pt>
    <dgm:pt modelId="{83AB3921-A3DE-4B34-9C21-018A8FF8CA32}">
      <dgm:prSet phldrT="[Texto]"/>
      <dgm:spPr/>
      <dgm:t>
        <a:bodyPr/>
        <a:lstStyle/>
        <a:p>
          <a:r>
            <a:rPr lang="es-EC" dirty="0" smtClean="0"/>
            <a:t>El segundo se encuentra en vigencia desde el 2013 hasta el 2020</a:t>
          </a:r>
          <a:endParaRPr lang="es-EC" dirty="0"/>
        </a:p>
      </dgm:t>
    </dgm:pt>
    <dgm:pt modelId="{AD34641C-F119-4C39-AE95-D13251EA4C38}" type="parTrans" cxnId="{E3061297-FA55-42AA-AC3A-D7EF4DE62018}">
      <dgm:prSet/>
      <dgm:spPr/>
      <dgm:t>
        <a:bodyPr/>
        <a:lstStyle/>
        <a:p>
          <a:endParaRPr lang="es-EC"/>
        </a:p>
      </dgm:t>
    </dgm:pt>
    <dgm:pt modelId="{8061F672-6D26-4DCF-9E06-B6A3C1D4BF96}" type="sibTrans" cxnId="{E3061297-FA55-42AA-AC3A-D7EF4DE62018}">
      <dgm:prSet/>
      <dgm:spPr/>
      <dgm:t>
        <a:bodyPr/>
        <a:lstStyle/>
        <a:p>
          <a:endParaRPr lang="es-EC"/>
        </a:p>
      </dgm:t>
    </dgm:pt>
    <dgm:pt modelId="{321BDBAB-338A-466D-9137-0679D932460B}">
      <dgm:prSet phldrT="[Texto]"/>
      <dgm:spPr/>
      <dgm:t>
        <a:bodyPr/>
        <a:lstStyle/>
        <a:p>
          <a:r>
            <a:rPr lang="es-EC" dirty="0" smtClean="0"/>
            <a:t>A raíz de estos esfuerzos gubernamentales se han promovido políticas de reducción de contaminación basadas en 4 campos de acción</a:t>
          </a:r>
          <a:endParaRPr lang="es-EC" dirty="0"/>
        </a:p>
      </dgm:t>
    </dgm:pt>
    <dgm:pt modelId="{61A3BABB-F6CF-4836-823C-A5C76A5B1406}" type="parTrans" cxnId="{C0015745-473A-48ED-8395-9549B7E78CB7}">
      <dgm:prSet/>
      <dgm:spPr/>
      <dgm:t>
        <a:bodyPr/>
        <a:lstStyle/>
        <a:p>
          <a:endParaRPr lang="es-EC"/>
        </a:p>
      </dgm:t>
    </dgm:pt>
    <dgm:pt modelId="{0CCD2C2F-F541-4274-B139-0B9D21ECE3D4}" type="sibTrans" cxnId="{C0015745-473A-48ED-8395-9549B7E78CB7}">
      <dgm:prSet/>
      <dgm:spPr/>
      <dgm:t>
        <a:bodyPr/>
        <a:lstStyle/>
        <a:p>
          <a:endParaRPr lang="es-EC"/>
        </a:p>
      </dgm:t>
    </dgm:pt>
    <dgm:pt modelId="{F29E8E5C-0FD4-423B-B144-7426AF4F929B}">
      <dgm:prSet phldrT="[Texto]"/>
      <dgm:spPr/>
      <dgm:t>
        <a:bodyPr/>
        <a:lstStyle/>
        <a:p>
          <a:r>
            <a:rPr lang="es-EC" dirty="0" smtClean="0"/>
            <a:t>Medidas en la gestión y demanda fiscal</a:t>
          </a:r>
          <a:endParaRPr lang="es-EC" dirty="0"/>
        </a:p>
      </dgm:t>
    </dgm:pt>
    <dgm:pt modelId="{18F8C845-F1AF-48B8-8CD6-9B0DECD52EF7}" type="parTrans" cxnId="{2BA4F0DE-13DA-42CE-9297-E35BEE5C36A6}">
      <dgm:prSet/>
      <dgm:spPr/>
      <dgm:t>
        <a:bodyPr/>
        <a:lstStyle/>
        <a:p>
          <a:endParaRPr lang="es-EC"/>
        </a:p>
      </dgm:t>
    </dgm:pt>
    <dgm:pt modelId="{2E97BA96-FAF5-4FF8-B5F3-F8837A50E8D2}" type="sibTrans" cxnId="{2BA4F0DE-13DA-42CE-9297-E35BEE5C36A6}">
      <dgm:prSet/>
      <dgm:spPr/>
      <dgm:t>
        <a:bodyPr/>
        <a:lstStyle/>
        <a:p>
          <a:endParaRPr lang="es-EC"/>
        </a:p>
      </dgm:t>
    </dgm:pt>
    <dgm:pt modelId="{224D5CA1-9772-4791-8436-D7092D08A4BF}">
      <dgm:prSet/>
      <dgm:spPr/>
      <dgm:t>
        <a:bodyPr/>
        <a:lstStyle/>
        <a:p>
          <a:r>
            <a:rPr lang="es-EC" dirty="0" smtClean="0"/>
            <a:t>Medidas de cambio comportamental</a:t>
          </a:r>
          <a:endParaRPr lang="es-EC" dirty="0"/>
        </a:p>
      </dgm:t>
    </dgm:pt>
    <dgm:pt modelId="{0DB0D6F6-72AF-4BF5-A376-6F76F4C377FF}" type="parTrans" cxnId="{14532FA0-21B9-4D78-8EDF-0FCC302BF307}">
      <dgm:prSet/>
      <dgm:spPr/>
      <dgm:t>
        <a:bodyPr/>
        <a:lstStyle/>
        <a:p>
          <a:endParaRPr lang="es-EC"/>
        </a:p>
      </dgm:t>
    </dgm:pt>
    <dgm:pt modelId="{5BDA1402-421E-49B9-9738-7C842AFE47F2}" type="sibTrans" cxnId="{14532FA0-21B9-4D78-8EDF-0FCC302BF307}">
      <dgm:prSet/>
      <dgm:spPr/>
      <dgm:t>
        <a:bodyPr/>
        <a:lstStyle/>
        <a:p>
          <a:endParaRPr lang="es-EC"/>
        </a:p>
      </dgm:t>
    </dgm:pt>
    <dgm:pt modelId="{2820FD88-8A94-4CC3-AF08-781C89620BA0}">
      <dgm:prSet/>
      <dgm:spPr/>
      <dgm:t>
        <a:bodyPr/>
        <a:lstStyle/>
        <a:p>
          <a:r>
            <a:rPr lang="es-EC" dirty="0" smtClean="0"/>
            <a:t>Tecnologías limpias para reducir  las emisiones de gases de efecto invernadero</a:t>
          </a:r>
          <a:endParaRPr lang="es-EC" dirty="0"/>
        </a:p>
      </dgm:t>
    </dgm:pt>
    <dgm:pt modelId="{0890A2F5-8B13-42B0-B6AC-9906F77BBEAF}" type="parTrans" cxnId="{AACBAE8C-DD77-40C9-A67C-524C9705BDEE}">
      <dgm:prSet/>
      <dgm:spPr/>
      <dgm:t>
        <a:bodyPr/>
        <a:lstStyle/>
        <a:p>
          <a:endParaRPr lang="es-EC"/>
        </a:p>
      </dgm:t>
    </dgm:pt>
    <dgm:pt modelId="{F07A996C-FBFD-42E0-BEE6-5BEC810D0E56}" type="sibTrans" cxnId="{AACBAE8C-DD77-40C9-A67C-524C9705BDEE}">
      <dgm:prSet/>
      <dgm:spPr/>
      <dgm:t>
        <a:bodyPr/>
        <a:lstStyle/>
        <a:p>
          <a:endParaRPr lang="es-EC"/>
        </a:p>
      </dgm:t>
    </dgm:pt>
    <dgm:pt modelId="{780C3591-B5DF-46B3-ACA8-5919DC1514F5}">
      <dgm:prSet/>
      <dgm:spPr/>
      <dgm:t>
        <a:bodyPr/>
        <a:lstStyle/>
        <a:p>
          <a:r>
            <a:rPr lang="es-EC" dirty="0" smtClean="0"/>
            <a:t>Medidas de adaptación</a:t>
          </a:r>
          <a:endParaRPr lang="es-EC" dirty="0"/>
        </a:p>
      </dgm:t>
    </dgm:pt>
    <dgm:pt modelId="{48D993C1-01A8-4C35-9D19-F86A6D1E63FA}" type="parTrans" cxnId="{ABBA7130-7793-4C00-9669-030CB18C0FA2}">
      <dgm:prSet/>
      <dgm:spPr/>
      <dgm:t>
        <a:bodyPr/>
        <a:lstStyle/>
        <a:p>
          <a:endParaRPr lang="es-EC"/>
        </a:p>
      </dgm:t>
    </dgm:pt>
    <dgm:pt modelId="{7A3CB9DB-B14C-41A3-8A28-7DEBB06199C3}" type="sibTrans" cxnId="{ABBA7130-7793-4C00-9669-030CB18C0FA2}">
      <dgm:prSet/>
      <dgm:spPr/>
      <dgm:t>
        <a:bodyPr/>
        <a:lstStyle/>
        <a:p>
          <a:endParaRPr lang="es-EC"/>
        </a:p>
      </dgm:t>
    </dgm:pt>
    <dgm:pt modelId="{62F3A398-0897-457F-AE60-236D4B71E8DA}" type="pres">
      <dgm:prSet presAssocID="{F4EEF846-A128-476B-A65F-BE27E30B2E05}" presName="diagram" presStyleCnt="0">
        <dgm:presLayoutVars>
          <dgm:chPref val="1"/>
          <dgm:dir/>
          <dgm:animOne val="branch"/>
          <dgm:animLvl val="lvl"/>
          <dgm:resizeHandles val="exact"/>
        </dgm:presLayoutVars>
      </dgm:prSet>
      <dgm:spPr/>
      <dgm:t>
        <a:bodyPr/>
        <a:lstStyle/>
        <a:p>
          <a:endParaRPr lang="es-EC"/>
        </a:p>
      </dgm:t>
    </dgm:pt>
    <dgm:pt modelId="{12F708A8-9276-46E2-88B1-725313E790E9}" type="pres">
      <dgm:prSet presAssocID="{5733E6A9-E941-4CAB-BDE5-63579FD27462}" presName="root1" presStyleCnt="0"/>
      <dgm:spPr/>
    </dgm:pt>
    <dgm:pt modelId="{900DBABC-8ADA-495A-AF0D-3CEB63A85857}" type="pres">
      <dgm:prSet presAssocID="{5733E6A9-E941-4CAB-BDE5-63579FD27462}" presName="LevelOneTextNode" presStyleLbl="node0" presStyleIdx="0" presStyleCnt="1" custScaleY="145105">
        <dgm:presLayoutVars>
          <dgm:chPref val="3"/>
        </dgm:presLayoutVars>
      </dgm:prSet>
      <dgm:spPr/>
      <dgm:t>
        <a:bodyPr/>
        <a:lstStyle/>
        <a:p>
          <a:endParaRPr lang="es-EC"/>
        </a:p>
      </dgm:t>
    </dgm:pt>
    <dgm:pt modelId="{8566FDA6-6731-4108-9C5D-23183AFF8D54}" type="pres">
      <dgm:prSet presAssocID="{5733E6A9-E941-4CAB-BDE5-63579FD27462}" presName="level2hierChild" presStyleCnt="0"/>
      <dgm:spPr/>
    </dgm:pt>
    <dgm:pt modelId="{9234BBE7-8549-496A-ADE0-B391B15484A1}" type="pres">
      <dgm:prSet presAssocID="{C6302C7E-B576-4ED2-B64F-FC30B71018F6}" presName="conn2-1" presStyleLbl="parChTrans1D2" presStyleIdx="0" presStyleCnt="2"/>
      <dgm:spPr/>
      <dgm:t>
        <a:bodyPr/>
        <a:lstStyle/>
        <a:p>
          <a:endParaRPr lang="es-EC"/>
        </a:p>
      </dgm:t>
    </dgm:pt>
    <dgm:pt modelId="{76555745-1CA7-4CD8-B4DB-13BD970EC17E}" type="pres">
      <dgm:prSet presAssocID="{C6302C7E-B576-4ED2-B64F-FC30B71018F6}" presName="connTx" presStyleLbl="parChTrans1D2" presStyleIdx="0" presStyleCnt="2"/>
      <dgm:spPr/>
      <dgm:t>
        <a:bodyPr/>
        <a:lstStyle/>
        <a:p>
          <a:endParaRPr lang="es-EC"/>
        </a:p>
      </dgm:t>
    </dgm:pt>
    <dgm:pt modelId="{7B0A87DB-3838-4F85-AC51-106A5F4BCDCA}" type="pres">
      <dgm:prSet presAssocID="{22CCDA49-8E25-4B7D-A84C-7D5D0976CDFA}" presName="root2" presStyleCnt="0"/>
      <dgm:spPr/>
    </dgm:pt>
    <dgm:pt modelId="{75D8C205-16B9-4F61-9E32-3ACA99EC1C63}" type="pres">
      <dgm:prSet presAssocID="{22CCDA49-8E25-4B7D-A84C-7D5D0976CDFA}" presName="LevelTwoTextNode" presStyleLbl="node2" presStyleIdx="0" presStyleCnt="2">
        <dgm:presLayoutVars>
          <dgm:chPref val="3"/>
        </dgm:presLayoutVars>
      </dgm:prSet>
      <dgm:spPr/>
      <dgm:t>
        <a:bodyPr/>
        <a:lstStyle/>
        <a:p>
          <a:endParaRPr lang="es-EC"/>
        </a:p>
      </dgm:t>
    </dgm:pt>
    <dgm:pt modelId="{5C1ABFE7-6489-461F-A6ED-B02FC7976092}" type="pres">
      <dgm:prSet presAssocID="{22CCDA49-8E25-4B7D-A84C-7D5D0976CDFA}" presName="level3hierChild" presStyleCnt="0"/>
      <dgm:spPr/>
    </dgm:pt>
    <dgm:pt modelId="{83B52AC1-6F6B-4CC6-B769-E7D9E4BB0747}" type="pres">
      <dgm:prSet presAssocID="{F485F6A5-9057-4C20-9305-AE8E4544087E}" presName="conn2-1" presStyleLbl="parChTrans1D3" presStyleIdx="0" presStyleCnt="6"/>
      <dgm:spPr/>
      <dgm:t>
        <a:bodyPr/>
        <a:lstStyle/>
        <a:p>
          <a:endParaRPr lang="es-EC"/>
        </a:p>
      </dgm:t>
    </dgm:pt>
    <dgm:pt modelId="{8B82660F-DC22-4F88-847C-70EA509FFEEA}" type="pres">
      <dgm:prSet presAssocID="{F485F6A5-9057-4C20-9305-AE8E4544087E}" presName="connTx" presStyleLbl="parChTrans1D3" presStyleIdx="0" presStyleCnt="6"/>
      <dgm:spPr/>
      <dgm:t>
        <a:bodyPr/>
        <a:lstStyle/>
        <a:p>
          <a:endParaRPr lang="es-EC"/>
        </a:p>
      </dgm:t>
    </dgm:pt>
    <dgm:pt modelId="{FA709F14-47F1-445D-837E-E491FE5FCEDF}" type="pres">
      <dgm:prSet presAssocID="{15C96E4E-8763-4232-BBC2-2B22569D0037}" presName="root2" presStyleCnt="0"/>
      <dgm:spPr/>
    </dgm:pt>
    <dgm:pt modelId="{0E5E8489-0311-4EB0-B82F-E5CC4D346BAC}" type="pres">
      <dgm:prSet presAssocID="{15C96E4E-8763-4232-BBC2-2B22569D0037}" presName="LevelTwoTextNode" presStyleLbl="node3" presStyleIdx="0" presStyleCnt="6" custScaleY="46435">
        <dgm:presLayoutVars>
          <dgm:chPref val="3"/>
        </dgm:presLayoutVars>
      </dgm:prSet>
      <dgm:spPr/>
      <dgm:t>
        <a:bodyPr/>
        <a:lstStyle/>
        <a:p>
          <a:endParaRPr lang="es-EC"/>
        </a:p>
      </dgm:t>
    </dgm:pt>
    <dgm:pt modelId="{0AEE4C73-5241-49D1-9B46-889115D2FBB2}" type="pres">
      <dgm:prSet presAssocID="{15C96E4E-8763-4232-BBC2-2B22569D0037}" presName="level3hierChild" presStyleCnt="0"/>
      <dgm:spPr/>
    </dgm:pt>
    <dgm:pt modelId="{D4613766-5224-4A32-896E-87F8D519D0BF}" type="pres">
      <dgm:prSet presAssocID="{AD34641C-F119-4C39-AE95-D13251EA4C38}" presName="conn2-1" presStyleLbl="parChTrans1D3" presStyleIdx="1" presStyleCnt="6"/>
      <dgm:spPr/>
      <dgm:t>
        <a:bodyPr/>
        <a:lstStyle/>
        <a:p>
          <a:endParaRPr lang="es-EC"/>
        </a:p>
      </dgm:t>
    </dgm:pt>
    <dgm:pt modelId="{92F1A4FA-3BC5-4DC8-876F-6CE94DED6250}" type="pres">
      <dgm:prSet presAssocID="{AD34641C-F119-4C39-AE95-D13251EA4C38}" presName="connTx" presStyleLbl="parChTrans1D3" presStyleIdx="1" presStyleCnt="6"/>
      <dgm:spPr/>
      <dgm:t>
        <a:bodyPr/>
        <a:lstStyle/>
        <a:p>
          <a:endParaRPr lang="es-EC"/>
        </a:p>
      </dgm:t>
    </dgm:pt>
    <dgm:pt modelId="{42308306-73DD-4D5F-82ED-107D1FC661C0}" type="pres">
      <dgm:prSet presAssocID="{83AB3921-A3DE-4B34-9C21-018A8FF8CA32}" presName="root2" presStyleCnt="0"/>
      <dgm:spPr/>
    </dgm:pt>
    <dgm:pt modelId="{5702D5A6-FF10-4132-9765-F2C9603D26A4}" type="pres">
      <dgm:prSet presAssocID="{83AB3921-A3DE-4B34-9C21-018A8FF8CA32}" presName="LevelTwoTextNode" presStyleLbl="node3" presStyleIdx="1" presStyleCnt="6" custScaleY="61921">
        <dgm:presLayoutVars>
          <dgm:chPref val="3"/>
        </dgm:presLayoutVars>
      </dgm:prSet>
      <dgm:spPr/>
      <dgm:t>
        <a:bodyPr/>
        <a:lstStyle/>
        <a:p>
          <a:endParaRPr lang="es-EC"/>
        </a:p>
      </dgm:t>
    </dgm:pt>
    <dgm:pt modelId="{BB1F6F29-6A6D-43B7-8965-6A82117EC074}" type="pres">
      <dgm:prSet presAssocID="{83AB3921-A3DE-4B34-9C21-018A8FF8CA32}" presName="level3hierChild" presStyleCnt="0"/>
      <dgm:spPr/>
    </dgm:pt>
    <dgm:pt modelId="{AAFE96FA-A16F-40BB-A3C4-6F2EB8CDCFD2}" type="pres">
      <dgm:prSet presAssocID="{61A3BABB-F6CF-4836-823C-A5C76A5B1406}" presName="conn2-1" presStyleLbl="parChTrans1D2" presStyleIdx="1" presStyleCnt="2"/>
      <dgm:spPr/>
      <dgm:t>
        <a:bodyPr/>
        <a:lstStyle/>
        <a:p>
          <a:endParaRPr lang="es-EC"/>
        </a:p>
      </dgm:t>
    </dgm:pt>
    <dgm:pt modelId="{0A81E1BA-477B-46F4-B660-6D259526BD2A}" type="pres">
      <dgm:prSet presAssocID="{61A3BABB-F6CF-4836-823C-A5C76A5B1406}" presName="connTx" presStyleLbl="parChTrans1D2" presStyleIdx="1" presStyleCnt="2"/>
      <dgm:spPr/>
      <dgm:t>
        <a:bodyPr/>
        <a:lstStyle/>
        <a:p>
          <a:endParaRPr lang="es-EC"/>
        </a:p>
      </dgm:t>
    </dgm:pt>
    <dgm:pt modelId="{51474E36-0544-414D-A1E9-58DD015BF5BC}" type="pres">
      <dgm:prSet presAssocID="{321BDBAB-338A-466D-9137-0679D932460B}" presName="root2" presStyleCnt="0"/>
      <dgm:spPr/>
    </dgm:pt>
    <dgm:pt modelId="{8467D95F-FCC8-4F52-96F4-7A410E79720D}" type="pres">
      <dgm:prSet presAssocID="{321BDBAB-338A-466D-9137-0679D932460B}" presName="LevelTwoTextNode" presStyleLbl="node2" presStyleIdx="1" presStyleCnt="2">
        <dgm:presLayoutVars>
          <dgm:chPref val="3"/>
        </dgm:presLayoutVars>
      </dgm:prSet>
      <dgm:spPr/>
      <dgm:t>
        <a:bodyPr/>
        <a:lstStyle/>
        <a:p>
          <a:endParaRPr lang="es-EC"/>
        </a:p>
      </dgm:t>
    </dgm:pt>
    <dgm:pt modelId="{67EF19FD-D1AC-4E9C-AC02-2C7CB1C15CBC}" type="pres">
      <dgm:prSet presAssocID="{321BDBAB-338A-466D-9137-0679D932460B}" presName="level3hierChild" presStyleCnt="0"/>
      <dgm:spPr/>
    </dgm:pt>
    <dgm:pt modelId="{544E407E-FCD9-44A1-A27F-B6DF032B5E23}" type="pres">
      <dgm:prSet presAssocID="{18F8C845-F1AF-48B8-8CD6-9B0DECD52EF7}" presName="conn2-1" presStyleLbl="parChTrans1D3" presStyleIdx="2" presStyleCnt="6"/>
      <dgm:spPr/>
      <dgm:t>
        <a:bodyPr/>
        <a:lstStyle/>
        <a:p>
          <a:endParaRPr lang="es-EC"/>
        </a:p>
      </dgm:t>
    </dgm:pt>
    <dgm:pt modelId="{ECFB5D80-2786-4941-A6C2-5DA79B92E022}" type="pres">
      <dgm:prSet presAssocID="{18F8C845-F1AF-48B8-8CD6-9B0DECD52EF7}" presName="connTx" presStyleLbl="parChTrans1D3" presStyleIdx="2" presStyleCnt="6"/>
      <dgm:spPr/>
      <dgm:t>
        <a:bodyPr/>
        <a:lstStyle/>
        <a:p>
          <a:endParaRPr lang="es-EC"/>
        </a:p>
      </dgm:t>
    </dgm:pt>
    <dgm:pt modelId="{81000D7C-B8F1-4DCF-B97B-6331B5E2D071}" type="pres">
      <dgm:prSet presAssocID="{F29E8E5C-0FD4-423B-B144-7426AF4F929B}" presName="root2" presStyleCnt="0"/>
      <dgm:spPr/>
    </dgm:pt>
    <dgm:pt modelId="{8E831585-C4C7-42C1-88BC-02EA18C28FE3}" type="pres">
      <dgm:prSet presAssocID="{F29E8E5C-0FD4-423B-B144-7426AF4F929B}" presName="LevelTwoTextNode" presStyleLbl="node3" presStyleIdx="2" presStyleCnt="6" custScaleY="55994">
        <dgm:presLayoutVars>
          <dgm:chPref val="3"/>
        </dgm:presLayoutVars>
      </dgm:prSet>
      <dgm:spPr/>
      <dgm:t>
        <a:bodyPr/>
        <a:lstStyle/>
        <a:p>
          <a:endParaRPr lang="es-EC"/>
        </a:p>
      </dgm:t>
    </dgm:pt>
    <dgm:pt modelId="{0EE3595F-4308-4D38-83AA-091C7DBC3FA9}" type="pres">
      <dgm:prSet presAssocID="{F29E8E5C-0FD4-423B-B144-7426AF4F929B}" presName="level3hierChild" presStyleCnt="0"/>
      <dgm:spPr/>
    </dgm:pt>
    <dgm:pt modelId="{F040922C-8DB4-4195-9819-3958965B2B09}" type="pres">
      <dgm:prSet presAssocID="{0DB0D6F6-72AF-4BF5-A376-6F76F4C377FF}" presName="conn2-1" presStyleLbl="parChTrans1D3" presStyleIdx="3" presStyleCnt="6"/>
      <dgm:spPr/>
      <dgm:t>
        <a:bodyPr/>
        <a:lstStyle/>
        <a:p>
          <a:endParaRPr lang="es-EC"/>
        </a:p>
      </dgm:t>
    </dgm:pt>
    <dgm:pt modelId="{11CEB9F6-7594-4F5B-B521-5E64E1593587}" type="pres">
      <dgm:prSet presAssocID="{0DB0D6F6-72AF-4BF5-A376-6F76F4C377FF}" presName="connTx" presStyleLbl="parChTrans1D3" presStyleIdx="3" presStyleCnt="6"/>
      <dgm:spPr/>
      <dgm:t>
        <a:bodyPr/>
        <a:lstStyle/>
        <a:p>
          <a:endParaRPr lang="es-EC"/>
        </a:p>
      </dgm:t>
    </dgm:pt>
    <dgm:pt modelId="{9B1B4F34-D504-4544-B6D5-C6534E0300DA}" type="pres">
      <dgm:prSet presAssocID="{224D5CA1-9772-4791-8436-D7092D08A4BF}" presName="root2" presStyleCnt="0"/>
      <dgm:spPr/>
    </dgm:pt>
    <dgm:pt modelId="{180D7715-CB92-4BDE-8C23-BD575E68ACCE}" type="pres">
      <dgm:prSet presAssocID="{224D5CA1-9772-4791-8436-D7092D08A4BF}" presName="LevelTwoTextNode" presStyleLbl="node3" presStyleIdx="3" presStyleCnt="6" custScaleY="44720">
        <dgm:presLayoutVars>
          <dgm:chPref val="3"/>
        </dgm:presLayoutVars>
      </dgm:prSet>
      <dgm:spPr/>
      <dgm:t>
        <a:bodyPr/>
        <a:lstStyle/>
        <a:p>
          <a:endParaRPr lang="es-EC"/>
        </a:p>
      </dgm:t>
    </dgm:pt>
    <dgm:pt modelId="{CFBA8821-772E-4277-9CB9-CDE3B039A350}" type="pres">
      <dgm:prSet presAssocID="{224D5CA1-9772-4791-8436-D7092D08A4BF}" presName="level3hierChild" presStyleCnt="0"/>
      <dgm:spPr/>
    </dgm:pt>
    <dgm:pt modelId="{694A47AE-3019-4F21-A609-8274D4477E49}" type="pres">
      <dgm:prSet presAssocID="{0890A2F5-8B13-42B0-B6AC-9906F77BBEAF}" presName="conn2-1" presStyleLbl="parChTrans1D3" presStyleIdx="4" presStyleCnt="6"/>
      <dgm:spPr/>
      <dgm:t>
        <a:bodyPr/>
        <a:lstStyle/>
        <a:p>
          <a:endParaRPr lang="es-EC"/>
        </a:p>
      </dgm:t>
    </dgm:pt>
    <dgm:pt modelId="{FB817630-846A-4B51-9555-207E760235B0}" type="pres">
      <dgm:prSet presAssocID="{0890A2F5-8B13-42B0-B6AC-9906F77BBEAF}" presName="connTx" presStyleLbl="parChTrans1D3" presStyleIdx="4" presStyleCnt="6"/>
      <dgm:spPr/>
      <dgm:t>
        <a:bodyPr/>
        <a:lstStyle/>
        <a:p>
          <a:endParaRPr lang="es-EC"/>
        </a:p>
      </dgm:t>
    </dgm:pt>
    <dgm:pt modelId="{DC68FB89-58E2-4C97-8386-FCF94C6FB386}" type="pres">
      <dgm:prSet presAssocID="{2820FD88-8A94-4CC3-AF08-781C89620BA0}" presName="root2" presStyleCnt="0"/>
      <dgm:spPr/>
    </dgm:pt>
    <dgm:pt modelId="{6D214878-E7D0-4B4C-AEA5-5791ECD2B1E4}" type="pres">
      <dgm:prSet presAssocID="{2820FD88-8A94-4CC3-AF08-781C89620BA0}" presName="LevelTwoTextNode" presStyleLbl="node3" presStyleIdx="4" presStyleCnt="6" custScaleY="84956">
        <dgm:presLayoutVars>
          <dgm:chPref val="3"/>
        </dgm:presLayoutVars>
      </dgm:prSet>
      <dgm:spPr/>
      <dgm:t>
        <a:bodyPr/>
        <a:lstStyle/>
        <a:p>
          <a:endParaRPr lang="es-EC"/>
        </a:p>
      </dgm:t>
    </dgm:pt>
    <dgm:pt modelId="{E088FF90-039F-4F74-8896-EE99C81B1EF9}" type="pres">
      <dgm:prSet presAssocID="{2820FD88-8A94-4CC3-AF08-781C89620BA0}" presName="level3hierChild" presStyleCnt="0"/>
      <dgm:spPr/>
    </dgm:pt>
    <dgm:pt modelId="{C7116E12-7D0F-404E-8689-7B137E8478B7}" type="pres">
      <dgm:prSet presAssocID="{48D993C1-01A8-4C35-9D19-F86A6D1E63FA}" presName="conn2-1" presStyleLbl="parChTrans1D3" presStyleIdx="5" presStyleCnt="6"/>
      <dgm:spPr/>
      <dgm:t>
        <a:bodyPr/>
        <a:lstStyle/>
        <a:p>
          <a:endParaRPr lang="es-EC"/>
        </a:p>
      </dgm:t>
    </dgm:pt>
    <dgm:pt modelId="{2B628F8C-97F2-4F00-A36F-A61C720A9ADB}" type="pres">
      <dgm:prSet presAssocID="{48D993C1-01A8-4C35-9D19-F86A6D1E63FA}" presName="connTx" presStyleLbl="parChTrans1D3" presStyleIdx="5" presStyleCnt="6"/>
      <dgm:spPr/>
      <dgm:t>
        <a:bodyPr/>
        <a:lstStyle/>
        <a:p>
          <a:endParaRPr lang="es-EC"/>
        </a:p>
      </dgm:t>
    </dgm:pt>
    <dgm:pt modelId="{8DFEFC77-576E-4213-8101-9282A87A780D}" type="pres">
      <dgm:prSet presAssocID="{780C3591-B5DF-46B3-ACA8-5919DC1514F5}" presName="root2" presStyleCnt="0"/>
      <dgm:spPr/>
    </dgm:pt>
    <dgm:pt modelId="{9CB487D5-99A3-46CD-8F05-52D325BCA99D}" type="pres">
      <dgm:prSet presAssocID="{780C3591-B5DF-46B3-ACA8-5919DC1514F5}" presName="LevelTwoTextNode" presStyleLbl="node3" presStyleIdx="5" presStyleCnt="6" custScaleY="52437">
        <dgm:presLayoutVars>
          <dgm:chPref val="3"/>
        </dgm:presLayoutVars>
      </dgm:prSet>
      <dgm:spPr/>
      <dgm:t>
        <a:bodyPr/>
        <a:lstStyle/>
        <a:p>
          <a:endParaRPr lang="es-EC"/>
        </a:p>
      </dgm:t>
    </dgm:pt>
    <dgm:pt modelId="{397D09F1-33AB-4D03-BCB4-A2439DED2694}" type="pres">
      <dgm:prSet presAssocID="{780C3591-B5DF-46B3-ACA8-5919DC1514F5}" presName="level3hierChild" presStyleCnt="0"/>
      <dgm:spPr/>
    </dgm:pt>
  </dgm:ptLst>
  <dgm:cxnLst>
    <dgm:cxn modelId="{3CF7618A-3D14-4C71-9A4F-DA080E49588C}" type="presOf" srcId="{61A3BABB-F6CF-4836-823C-A5C76A5B1406}" destId="{0A81E1BA-477B-46F4-B660-6D259526BD2A}" srcOrd="1" destOrd="0" presId="urn:microsoft.com/office/officeart/2005/8/layout/hierarchy2"/>
    <dgm:cxn modelId="{66F35976-58AD-4A1F-AFB1-AEE954D78CCB}" type="presOf" srcId="{F485F6A5-9057-4C20-9305-AE8E4544087E}" destId="{83B52AC1-6F6B-4CC6-B769-E7D9E4BB0747}" srcOrd="0" destOrd="0" presId="urn:microsoft.com/office/officeart/2005/8/layout/hierarchy2"/>
    <dgm:cxn modelId="{335632B5-9625-485D-8BE0-9297CEC4A669}" type="presOf" srcId="{321BDBAB-338A-466D-9137-0679D932460B}" destId="{8467D95F-FCC8-4F52-96F4-7A410E79720D}" srcOrd="0" destOrd="0" presId="urn:microsoft.com/office/officeart/2005/8/layout/hierarchy2"/>
    <dgm:cxn modelId="{F383FF99-25EE-40EA-9AF3-38F0307B3EA1}" type="presOf" srcId="{780C3591-B5DF-46B3-ACA8-5919DC1514F5}" destId="{9CB487D5-99A3-46CD-8F05-52D325BCA99D}" srcOrd="0" destOrd="0" presId="urn:microsoft.com/office/officeart/2005/8/layout/hierarchy2"/>
    <dgm:cxn modelId="{1C492EE3-A714-4369-A34A-D317E44A58D1}" type="presOf" srcId="{0DB0D6F6-72AF-4BF5-A376-6F76F4C377FF}" destId="{F040922C-8DB4-4195-9819-3958965B2B09}" srcOrd="0" destOrd="0" presId="urn:microsoft.com/office/officeart/2005/8/layout/hierarchy2"/>
    <dgm:cxn modelId="{AACBAE8C-DD77-40C9-A67C-524C9705BDEE}" srcId="{321BDBAB-338A-466D-9137-0679D932460B}" destId="{2820FD88-8A94-4CC3-AF08-781C89620BA0}" srcOrd="2" destOrd="0" parTransId="{0890A2F5-8B13-42B0-B6AC-9906F77BBEAF}" sibTransId="{F07A996C-FBFD-42E0-BEE6-5BEC810D0E56}"/>
    <dgm:cxn modelId="{C0015745-473A-48ED-8395-9549B7E78CB7}" srcId="{5733E6A9-E941-4CAB-BDE5-63579FD27462}" destId="{321BDBAB-338A-466D-9137-0679D932460B}" srcOrd="1" destOrd="0" parTransId="{61A3BABB-F6CF-4836-823C-A5C76A5B1406}" sibTransId="{0CCD2C2F-F541-4274-B139-0B9D21ECE3D4}"/>
    <dgm:cxn modelId="{BA8CB5B3-BD23-408F-9506-F79ED88D68F2}" type="presOf" srcId="{18F8C845-F1AF-48B8-8CD6-9B0DECD52EF7}" destId="{ECFB5D80-2786-4941-A6C2-5DA79B92E022}" srcOrd="1" destOrd="0" presId="urn:microsoft.com/office/officeart/2005/8/layout/hierarchy2"/>
    <dgm:cxn modelId="{05D3E5C0-8007-460B-BF52-B3C6B7657F11}" type="presOf" srcId="{22CCDA49-8E25-4B7D-A84C-7D5D0976CDFA}" destId="{75D8C205-16B9-4F61-9E32-3ACA99EC1C63}" srcOrd="0" destOrd="0" presId="urn:microsoft.com/office/officeart/2005/8/layout/hierarchy2"/>
    <dgm:cxn modelId="{FEA6A9C7-5323-4C80-B099-7E384B15B769}" type="presOf" srcId="{AD34641C-F119-4C39-AE95-D13251EA4C38}" destId="{D4613766-5224-4A32-896E-87F8D519D0BF}" srcOrd="0" destOrd="0" presId="urn:microsoft.com/office/officeart/2005/8/layout/hierarchy2"/>
    <dgm:cxn modelId="{B708C772-5C44-45EE-BE99-E6BF85EAA2B9}" type="presOf" srcId="{0890A2F5-8B13-42B0-B6AC-9906F77BBEAF}" destId="{FB817630-846A-4B51-9555-207E760235B0}" srcOrd="1" destOrd="0" presId="urn:microsoft.com/office/officeart/2005/8/layout/hierarchy2"/>
    <dgm:cxn modelId="{0D8A8E14-8A1D-498E-B616-D7BD7D98C1F0}" type="presOf" srcId="{F4EEF846-A128-476B-A65F-BE27E30B2E05}" destId="{62F3A398-0897-457F-AE60-236D4B71E8DA}" srcOrd="0" destOrd="0" presId="urn:microsoft.com/office/officeart/2005/8/layout/hierarchy2"/>
    <dgm:cxn modelId="{F4E79453-6216-4F65-A0D0-D2BA60339CA1}" type="presOf" srcId="{15C96E4E-8763-4232-BBC2-2B22569D0037}" destId="{0E5E8489-0311-4EB0-B82F-E5CC4D346BAC}" srcOrd="0" destOrd="0" presId="urn:microsoft.com/office/officeart/2005/8/layout/hierarchy2"/>
    <dgm:cxn modelId="{EB138E5D-CD8F-4236-8DB9-E415BF2B5D6B}" type="presOf" srcId="{5733E6A9-E941-4CAB-BDE5-63579FD27462}" destId="{900DBABC-8ADA-495A-AF0D-3CEB63A85857}" srcOrd="0" destOrd="0" presId="urn:microsoft.com/office/officeart/2005/8/layout/hierarchy2"/>
    <dgm:cxn modelId="{9D1968D3-5508-433E-96D6-FDC317D8DC8D}" type="presOf" srcId="{48D993C1-01A8-4C35-9D19-F86A6D1E63FA}" destId="{2B628F8C-97F2-4F00-A36F-A61C720A9ADB}" srcOrd="1" destOrd="0" presId="urn:microsoft.com/office/officeart/2005/8/layout/hierarchy2"/>
    <dgm:cxn modelId="{14532FA0-21B9-4D78-8EDF-0FCC302BF307}" srcId="{321BDBAB-338A-466D-9137-0679D932460B}" destId="{224D5CA1-9772-4791-8436-D7092D08A4BF}" srcOrd="1" destOrd="0" parTransId="{0DB0D6F6-72AF-4BF5-A376-6F76F4C377FF}" sibTransId="{5BDA1402-421E-49B9-9738-7C842AFE47F2}"/>
    <dgm:cxn modelId="{ABBA7130-7793-4C00-9669-030CB18C0FA2}" srcId="{321BDBAB-338A-466D-9137-0679D932460B}" destId="{780C3591-B5DF-46B3-ACA8-5919DC1514F5}" srcOrd="3" destOrd="0" parTransId="{48D993C1-01A8-4C35-9D19-F86A6D1E63FA}" sibTransId="{7A3CB9DB-B14C-41A3-8A28-7DEBB06199C3}"/>
    <dgm:cxn modelId="{4FD90A48-A3F1-4C38-BD72-3DEC892DA455}" type="presOf" srcId="{F29E8E5C-0FD4-423B-B144-7426AF4F929B}" destId="{8E831585-C4C7-42C1-88BC-02EA18C28FE3}" srcOrd="0" destOrd="0" presId="urn:microsoft.com/office/officeart/2005/8/layout/hierarchy2"/>
    <dgm:cxn modelId="{9181D46C-D477-433B-8A80-3762FEB5DF6B}" type="presOf" srcId="{2820FD88-8A94-4CC3-AF08-781C89620BA0}" destId="{6D214878-E7D0-4B4C-AEA5-5791ECD2B1E4}" srcOrd="0" destOrd="0" presId="urn:microsoft.com/office/officeart/2005/8/layout/hierarchy2"/>
    <dgm:cxn modelId="{AB3BCA1F-0780-4112-8936-D2F1CC6F3912}" srcId="{22CCDA49-8E25-4B7D-A84C-7D5D0976CDFA}" destId="{15C96E4E-8763-4232-BBC2-2B22569D0037}" srcOrd="0" destOrd="0" parTransId="{F485F6A5-9057-4C20-9305-AE8E4544087E}" sibTransId="{AEF3E0E0-F0A8-45B3-914D-55FBBC278FAA}"/>
    <dgm:cxn modelId="{8629CDE0-F57F-4DB5-AEEA-B1619CF2C427}" type="presOf" srcId="{C6302C7E-B576-4ED2-B64F-FC30B71018F6}" destId="{76555745-1CA7-4CD8-B4DB-13BD970EC17E}" srcOrd="1" destOrd="0" presId="urn:microsoft.com/office/officeart/2005/8/layout/hierarchy2"/>
    <dgm:cxn modelId="{F418F7B0-9802-47D8-8688-961E4B8EF6F9}" type="presOf" srcId="{0890A2F5-8B13-42B0-B6AC-9906F77BBEAF}" destId="{694A47AE-3019-4F21-A609-8274D4477E49}" srcOrd="0" destOrd="0" presId="urn:microsoft.com/office/officeart/2005/8/layout/hierarchy2"/>
    <dgm:cxn modelId="{0297B164-CB7D-47F1-B6E3-365F8427640B}" type="presOf" srcId="{61A3BABB-F6CF-4836-823C-A5C76A5B1406}" destId="{AAFE96FA-A16F-40BB-A3C4-6F2EB8CDCFD2}" srcOrd="0" destOrd="0" presId="urn:microsoft.com/office/officeart/2005/8/layout/hierarchy2"/>
    <dgm:cxn modelId="{7DB1BDD8-9DCB-4DEC-9875-651E92C8C333}" type="presOf" srcId="{83AB3921-A3DE-4B34-9C21-018A8FF8CA32}" destId="{5702D5A6-FF10-4132-9765-F2C9603D26A4}" srcOrd="0" destOrd="0" presId="urn:microsoft.com/office/officeart/2005/8/layout/hierarchy2"/>
    <dgm:cxn modelId="{1FD8945B-0238-45AF-BD33-2E39C512E221}" type="presOf" srcId="{224D5CA1-9772-4791-8436-D7092D08A4BF}" destId="{180D7715-CB92-4BDE-8C23-BD575E68ACCE}" srcOrd="0" destOrd="0" presId="urn:microsoft.com/office/officeart/2005/8/layout/hierarchy2"/>
    <dgm:cxn modelId="{2BA4F0DE-13DA-42CE-9297-E35BEE5C36A6}" srcId="{321BDBAB-338A-466D-9137-0679D932460B}" destId="{F29E8E5C-0FD4-423B-B144-7426AF4F929B}" srcOrd="0" destOrd="0" parTransId="{18F8C845-F1AF-48B8-8CD6-9B0DECD52EF7}" sibTransId="{2E97BA96-FAF5-4FF8-B5F3-F8837A50E8D2}"/>
    <dgm:cxn modelId="{7A5FFFF0-D9D1-42EF-9C84-7B12DD91B049}" type="presOf" srcId="{48D993C1-01A8-4C35-9D19-F86A6D1E63FA}" destId="{C7116E12-7D0F-404E-8689-7B137E8478B7}" srcOrd="0" destOrd="0" presId="urn:microsoft.com/office/officeart/2005/8/layout/hierarchy2"/>
    <dgm:cxn modelId="{74444B35-01DE-4618-960C-F70DB7D244A5}" type="presOf" srcId="{0DB0D6F6-72AF-4BF5-A376-6F76F4C377FF}" destId="{11CEB9F6-7594-4F5B-B521-5E64E1593587}" srcOrd="1" destOrd="0" presId="urn:microsoft.com/office/officeart/2005/8/layout/hierarchy2"/>
    <dgm:cxn modelId="{E3061297-FA55-42AA-AC3A-D7EF4DE62018}" srcId="{22CCDA49-8E25-4B7D-A84C-7D5D0976CDFA}" destId="{83AB3921-A3DE-4B34-9C21-018A8FF8CA32}" srcOrd="1" destOrd="0" parTransId="{AD34641C-F119-4C39-AE95-D13251EA4C38}" sibTransId="{8061F672-6D26-4DCF-9E06-B6A3C1D4BF96}"/>
    <dgm:cxn modelId="{8B756EB0-F884-419B-80C2-D09393CA6BBD}" srcId="{F4EEF846-A128-476B-A65F-BE27E30B2E05}" destId="{5733E6A9-E941-4CAB-BDE5-63579FD27462}" srcOrd="0" destOrd="0" parTransId="{1143FF7B-943D-4820-9FF1-C69DA584C7BE}" sibTransId="{81EC1185-7425-4679-9AAD-9044440CAF5E}"/>
    <dgm:cxn modelId="{BD3ED315-4248-4E17-9E53-BFB928082938}" srcId="{5733E6A9-E941-4CAB-BDE5-63579FD27462}" destId="{22CCDA49-8E25-4B7D-A84C-7D5D0976CDFA}" srcOrd="0" destOrd="0" parTransId="{C6302C7E-B576-4ED2-B64F-FC30B71018F6}" sibTransId="{CD9D0B2B-16E9-4049-A649-95B23EF5E464}"/>
    <dgm:cxn modelId="{03A7D205-9D44-4D25-8042-53178E0A958D}" type="presOf" srcId="{C6302C7E-B576-4ED2-B64F-FC30B71018F6}" destId="{9234BBE7-8549-496A-ADE0-B391B15484A1}" srcOrd="0" destOrd="0" presId="urn:microsoft.com/office/officeart/2005/8/layout/hierarchy2"/>
    <dgm:cxn modelId="{A26DD476-DF17-4D1E-917E-813960A21E4A}" type="presOf" srcId="{F485F6A5-9057-4C20-9305-AE8E4544087E}" destId="{8B82660F-DC22-4F88-847C-70EA509FFEEA}" srcOrd="1" destOrd="0" presId="urn:microsoft.com/office/officeart/2005/8/layout/hierarchy2"/>
    <dgm:cxn modelId="{E35A7060-35C7-405A-9312-0123C84A4AF3}" type="presOf" srcId="{18F8C845-F1AF-48B8-8CD6-9B0DECD52EF7}" destId="{544E407E-FCD9-44A1-A27F-B6DF032B5E23}" srcOrd="0" destOrd="0" presId="urn:microsoft.com/office/officeart/2005/8/layout/hierarchy2"/>
    <dgm:cxn modelId="{921E4B61-A406-4438-8730-6E2F79BA44B5}" type="presOf" srcId="{AD34641C-F119-4C39-AE95-D13251EA4C38}" destId="{92F1A4FA-3BC5-4DC8-876F-6CE94DED6250}" srcOrd="1" destOrd="0" presId="urn:microsoft.com/office/officeart/2005/8/layout/hierarchy2"/>
    <dgm:cxn modelId="{91B4EBA7-526F-4387-8495-B32BDF6B9053}" type="presParOf" srcId="{62F3A398-0897-457F-AE60-236D4B71E8DA}" destId="{12F708A8-9276-46E2-88B1-725313E790E9}" srcOrd="0" destOrd="0" presId="urn:microsoft.com/office/officeart/2005/8/layout/hierarchy2"/>
    <dgm:cxn modelId="{FF3915A6-E15D-4A84-8B8F-42DE65EF65AF}" type="presParOf" srcId="{12F708A8-9276-46E2-88B1-725313E790E9}" destId="{900DBABC-8ADA-495A-AF0D-3CEB63A85857}" srcOrd="0" destOrd="0" presId="urn:microsoft.com/office/officeart/2005/8/layout/hierarchy2"/>
    <dgm:cxn modelId="{C5695775-931A-46E8-9C28-4221C2AA91B2}" type="presParOf" srcId="{12F708A8-9276-46E2-88B1-725313E790E9}" destId="{8566FDA6-6731-4108-9C5D-23183AFF8D54}" srcOrd="1" destOrd="0" presId="urn:microsoft.com/office/officeart/2005/8/layout/hierarchy2"/>
    <dgm:cxn modelId="{CB52E4C3-062A-4BBE-B447-D3976CFB4939}" type="presParOf" srcId="{8566FDA6-6731-4108-9C5D-23183AFF8D54}" destId="{9234BBE7-8549-496A-ADE0-B391B15484A1}" srcOrd="0" destOrd="0" presId="urn:microsoft.com/office/officeart/2005/8/layout/hierarchy2"/>
    <dgm:cxn modelId="{E5FACAAF-EB5D-443E-A077-4218518762F6}" type="presParOf" srcId="{9234BBE7-8549-496A-ADE0-B391B15484A1}" destId="{76555745-1CA7-4CD8-B4DB-13BD970EC17E}" srcOrd="0" destOrd="0" presId="urn:microsoft.com/office/officeart/2005/8/layout/hierarchy2"/>
    <dgm:cxn modelId="{DCB2312C-3426-4371-97F5-C331555D376D}" type="presParOf" srcId="{8566FDA6-6731-4108-9C5D-23183AFF8D54}" destId="{7B0A87DB-3838-4F85-AC51-106A5F4BCDCA}" srcOrd="1" destOrd="0" presId="urn:microsoft.com/office/officeart/2005/8/layout/hierarchy2"/>
    <dgm:cxn modelId="{C1CBECDF-6357-4530-9A47-D7E9D3DB8A51}" type="presParOf" srcId="{7B0A87DB-3838-4F85-AC51-106A5F4BCDCA}" destId="{75D8C205-16B9-4F61-9E32-3ACA99EC1C63}" srcOrd="0" destOrd="0" presId="urn:microsoft.com/office/officeart/2005/8/layout/hierarchy2"/>
    <dgm:cxn modelId="{3ED3195C-2061-4B4E-94BA-D10AC32D3471}" type="presParOf" srcId="{7B0A87DB-3838-4F85-AC51-106A5F4BCDCA}" destId="{5C1ABFE7-6489-461F-A6ED-B02FC7976092}" srcOrd="1" destOrd="0" presId="urn:microsoft.com/office/officeart/2005/8/layout/hierarchy2"/>
    <dgm:cxn modelId="{7CD964CA-836B-41B6-A411-1F7ABD880664}" type="presParOf" srcId="{5C1ABFE7-6489-461F-A6ED-B02FC7976092}" destId="{83B52AC1-6F6B-4CC6-B769-E7D9E4BB0747}" srcOrd="0" destOrd="0" presId="urn:microsoft.com/office/officeart/2005/8/layout/hierarchy2"/>
    <dgm:cxn modelId="{82158FF2-B8E9-4B60-9E1C-62F239B891FF}" type="presParOf" srcId="{83B52AC1-6F6B-4CC6-B769-E7D9E4BB0747}" destId="{8B82660F-DC22-4F88-847C-70EA509FFEEA}" srcOrd="0" destOrd="0" presId="urn:microsoft.com/office/officeart/2005/8/layout/hierarchy2"/>
    <dgm:cxn modelId="{236E390A-6803-4EE3-B7C9-8890A47E5FD9}" type="presParOf" srcId="{5C1ABFE7-6489-461F-A6ED-B02FC7976092}" destId="{FA709F14-47F1-445D-837E-E491FE5FCEDF}" srcOrd="1" destOrd="0" presId="urn:microsoft.com/office/officeart/2005/8/layout/hierarchy2"/>
    <dgm:cxn modelId="{AD5A7FDC-73A4-41A7-BE4D-02B34CD559EA}" type="presParOf" srcId="{FA709F14-47F1-445D-837E-E491FE5FCEDF}" destId="{0E5E8489-0311-4EB0-B82F-E5CC4D346BAC}" srcOrd="0" destOrd="0" presId="urn:microsoft.com/office/officeart/2005/8/layout/hierarchy2"/>
    <dgm:cxn modelId="{FE289016-E549-4273-9C30-4DB314A3B4BC}" type="presParOf" srcId="{FA709F14-47F1-445D-837E-E491FE5FCEDF}" destId="{0AEE4C73-5241-49D1-9B46-889115D2FBB2}" srcOrd="1" destOrd="0" presId="urn:microsoft.com/office/officeart/2005/8/layout/hierarchy2"/>
    <dgm:cxn modelId="{45A1DE25-4698-4B83-AE2F-2FF6D6313A8A}" type="presParOf" srcId="{5C1ABFE7-6489-461F-A6ED-B02FC7976092}" destId="{D4613766-5224-4A32-896E-87F8D519D0BF}" srcOrd="2" destOrd="0" presId="urn:microsoft.com/office/officeart/2005/8/layout/hierarchy2"/>
    <dgm:cxn modelId="{F581F2B0-26F8-463B-8A4F-8A61221A89A5}" type="presParOf" srcId="{D4613766-5224-4A32-896E-87F8D519D0BF}" destId="{92F1A4FA-3BC5-4DC8-876F-6CE94DED6250}" srcOrd="0" destOrd="0" presId="urn:microsoft.com/office/officeart/2005/8/layout/hierarchy2"/>
    <dgm:cxn modelId="{1DA7E105-4D1B-41B2-BC15-6B545311C71B}" type="presParOf" srcId="{5C1ABFE7-6489-461F-A6ED-B02FC7976092}" destId="{42308306-73DD-4D5F-82ED-107D1FC661C0}" srcOrd="3" destOrd="0" presId="urn:microsoft.com/office/officeart/2005/8/layout/hierarchy2"/>
    <dgm:cxn modelId="{2C61EA4C-66CE-4390-BAA1-1C0382987736}" type="presParOf" srcId="{42308306-73DD-4D5F-82ED-107D1FC661C0}" destId="{5702D5A6-FF10-4132-9765-F2C9603D26A4}" srcOrd="0" destOrd="0" presId="urn:microsoft.com/office/officeart/2005/8/layout/hierarchy2"/>
    <dgm:cxn modelId="{69D1795E-F2EC-4043-8F1B-33DFABD3FF49}" type="presParOf" srcId="{42308306-73DD-4D5F-82ED-107D1FC661C0}" destId="{BB1F6F29-6A6D-43B7-8965-6A82117EC074}" srcOrd="1" destOrd="0" presId="urn:microsoft.com/office/officeart/2005/8/layout/hierarchy2"/>
    <dgm:cxn modelId="{6B1E4123-E721-436C-8C59-506949DD8362}" type="presParOf" srcId="{8566FDA6-6731-4108-9C5D-23183AFF8D54}" destId="{AAFE96FA-A16F-40BB-A3C4-6F2EB8CDCFD2}" srcOrd="2" destOrd="0" presId="urn:microsoft.com/office/officeart/2005/8/layout/hierarchy2"/>
    <dgm:cxn modelId="{02031C90-B3D6-4130-A8BB-A239647255A8}" type="presParOf" srcId="{AAFE96FA-A16F-40BB-A3C4-6F2EB8CDCFD2}" destId="{0A81E1BA-477B-46F4-B660-6D259526BD2A}" srcOrd="0" destOrd="0" presId="urn:microsoft.com/office/officeart/2005/8/layout/hierarchy2"/>
    <dgm:cxn modelId="{7119881B-0C1C-42E2-ADBE-7962F1B38537}" type="presParOf" srcId="{8566FDA6-6731-4108-9C5D-23183AFF8D54}" destId="{51474E36-0544-414D-A1E9-58DD015BF5BC}" srcOrd="3" destOrd="0" presId="urn:microsoft.com/office/officeart/2005/8/layout/hierarchy2"/>
    <dgm:cxn modelId="{FDCD395C-8635-497C-8E73-EA97CBC238A3}" type="presParOf" srcId="{51474E36-0544-414D-A1E9-58DD015BF5BC}" destId="{8467D95F-FCC8-4F52-96F4-7A410E79720D}" srcOrd="0" destOrd="0" presId="urn:microsoft.com/office/officeart/2005/8/layout/hierarchy2"/>
    <dgm:cxn modelId="{A6FC154D-3FAF-43B5-9348-207B2F8062B1}" type="presParOf" srcId="{51474E36-0544-414D-A1E9-58DD015BF5BC}" destId="{67EF19FD-D1AC-4E9C-AC02-2C7CB1C15CBC}" srcOrd="1" destOrd="0" presId="urn:microsoft.com/office/officeart/2005/8/layout/hierarchy2"/>
    <dgm:cxn modelId="{7DCA9302-D856-4F15-A8DF-BBE2B2B7CBDD}" type="presParOf" srcId="{67EF19FD-D1AC-4E9C-AC02-2C7CB1C15CBC}" destId="{544E407E-FCD9-44A1-A27F-B6DF032B5E23}" srcOrd="0" destOrd="0" presId="urn:microsoft.com/office/officeart/2005/8/layout/hierarchy2"/>
    <dgm:cxn modelId="{626DAF34-1681-4382-A39C-566D3F0E7DF5}" type="presParOf" srcId="{544E407E-FCD9-44A1-A27F-B6DF032B5E23}" destId="{ECFB5D80-2786-4941-A6C2-5DA79B92E022}" srcOrd="0" destOrd="0" presId="urn:microsoft.com/office/officeart/2005/8/layout/hierarchy2"/>
    <dgm:cxn modelId="{42A504D4-B9B9-4FC5-9546-EF484CEA0EEE}" type="presParOf" srcId="{67EF19FD-D1AC-4E9C-AC02-2C7CB1C15CBC}" destId="{81000D7C-B8F1-4DCF-B97B-6331B5E2D071}" srcOrd="1" destOrd="0" presId="urn:microsoft.com/office/officeart/2005/8/layout/hierarchy2"/>
    <dgm:cxn modelId="{FC7BF9A2-BAE8-4B0D-87ED-E6336AB45426}" type="presParOf" srcId="{81000D7C-B8F1-4DCF-B97B-6331B5E2D071}" destId="{8E831585-C4C7-42C1-88BC-02EA18C28FE3}" srcOrd="0" destOrd="0" presId="urn:microsoft.com/office/officeart/2005/8/layout/hierarchy2"/>
    <dgm:cxn modelId="{A34D7774-08CD-40A9-9A86-4F4A978AEC87}" type="presParOf" srcId="{81000D7C-B8F1-4DCF-B97B-6331B5E2D071}" destId="{0EE3595F-4308-4D38-83AA-091C7DBC3FA9}" srcOrd="1" destOrd="0" presId="urn:microsoft.com/office/officeart/2005/8/layout/hierarchy2"/>
    <dgm:cxn modelId="{2868535B-7A58-4100-BB18-CDD407C5A97B}" type="presParOf" srcId="{67EF19FD-D1AC-4E9C-AC02-2C7CB1C15CBC}" destId="{F040922C-8DB4-4195-9819-3958965B2B09}" srcOrd="2" destOrd="0" presId="urn:microsoft.com/office/officeart/2005/8/layout/hierarchy2"/>
    <dgm:cxn modelId="{0580F240-BEA1-4DFE-9581-DBD2DE113493}" type="presParOf" srcId="{F040922C-8DB4-4195-9819-3958965B2B09}" destId="{11CEB9F6-7594-4F5B-B521-5E64E1593587}" srcOrd="0" destOrd="0" presId="urn:microsoft.com/office/officeart/2005/8/layout/hierarchy2"/>
    <dgm:cxn modelId="{0C18F72C-1656-4703-92DE-ECE26539A84F}" type="presParOf" srcId="{67EF19FD-D1AC-4E9C-AC02-2C7CB1C15CBC}" destId="{9B1B4F34-D504-4544-B6D5-C6534E0300DA}" srcOrd="3" destOrd="0" presId="urn:microsoft.com/office/officeart/2005/8/layout/hierarchy2"/>
    <dgm:cxn modelId="{D76B9873-22D3-4B3F-A16F-EEB6B841D87B}" type="presParOf" srcId="{9B1B4F34-D504-4544-B6D5-C6534E0300DA}" destId="{180D7715-CB92-4BDE-8C23-BD575E68ACCE}" srcOrd="0" destOrd="0" presId="urn:microsoft.com/office/officeart/2005/8/layout/hierarchy2"/>
    <dgm:cxn modelId="{64A7A76F-8C3E-4AC8-A6D5-84571F43C03A}" type="presParOf" srcId="{9B1B4F34-D504-4544-B6D5-C6534E0300DA}" destId="{CFBA8821-772E-4277-9CB9-CDE3B039A350}" srcOrd="1" destOrd="0" presId="urn:microsoft.com/office/officeart/2005/8/layout/hierarchy2"/>
    <dgm:cxn modelId="{923BA438-EE7D-418D-8E34-F1D1D65AB3A3}" type="presParOf" srcId="{67EF19FD-D1AC-4E9C-AC02-2C7CB1C15CBC}" destId="{694A47AE-3019-4F21-A609-8274D4477E49}" srcOrd="4" destOrd="0" presId="urn:microsoft.com/office/officeart/2005/8/layout/hierarchy2"/>
    <dgm:cxn modelId="{CE8990F4-D336-47BB-8DA4-DDE4E4B2C073}" type="presParOf" srcId="{694A47AE-3019-4F21-A609-8274D4477E49}" destId="{FB817630-846A-4B51-9555-207E760235B0}" srcOrd="0" destOrd="0" presId="urn:microsoft.com/office/officeart/2005/8/layout/hierarchy2"/>
    <dgm:cxn modelId="{02C54CD5-3D35-4029-AC2E-D2711E53E486}" type="presParOf" srcId="{67EF19FD-D1AC-4E9C-AC02-2C7CB1C15CBC}" destId="{DC68FB89-58E2-4C97-8386-FCF94C6FB386}" srcOrd="5" destOrd="0" presId="urn:microsoft.com/office/officeart/2005/8/layout/hierarchy2"/>
    <dgm:cxn modelId="{E355689E-198C-4B5C-A871-C3C4E651D4AA}" type="presParOf" srcId="{DC68FB89-58E2-4C97-8386-FCF94C6FB386}" destId="{6D214878-E7D0-4B4C-AEA5-5791ECD2B1E4}" srcOrd="0" destOrd="0" presId="urn:microsoft.com/office/officeart/2005/8/layout/hierarchy2"/>
    <dgm:cxn modelId="{F169835B-E537-44BF-8AE3-530CC5C62CDC}" type="presParOf" srcId="{DC68FB89-58E2-4C97-8386-FCF94C6FB386}" destId="{E088FF90-039F-4F74-8896-EE99C81B1EF9}" srcOrd="1" destOrd="0" presId="urn:microsoft.com/office/officeart/2005/8/layout/hierarchy2"/>
    <dgm:cxn modelId="{27541CD3-EDE6-4AD9-B14A-D944A4943999}" type="presParOf" srcId="{67EF19FD-D1AC-4E9C-AC02-2C7CB1C15CBC}" destId="{C7116E12-7D0F-404E-8689-7B137E8478B7}" srcOrd="6" destOrd="0" presId="urn:microsoft.com/office/officeart/2005/8/layout/hierarchy2"/>
    <dgm:cxn modelId="{FC535B21-03E2-400C-AE7A-901B1C9579A7}" type="presParOf" srcId="{C7116E12-7D0F-404E-8689-7B137E8478B7}" destId="{2B628F8C-97F2-4F00-A36F-A61C720A9ADB}" srcOrd="0" destOrd="0" presId="urn:microsoft.com/office/officeart/2005/8/layout/hierarchy2"/>
    <dgm:cxn modelId="{84273098-0EEB-43B4-9079-EDAA1403A4C8}" type="presParOf" srcId="{67EF19FD-D1AC-4E9C-AC02-2C7CB1C15CBC}" destId="{8DFEFC77-576E-4213-8101-9282A87A780D}" srcOrd="7" destOrd="0" presId="urn:microsoft.com/office/officeart/2005/8/layout/hierarchy2"/>
    <dgm:cxn modelId="{4F4F4FCC-BBFA-42B4-9FC4-EA15E4573BEF}" type="presParOf" srcId="{8DFEFC77-576E-4213-8101-9282A87A780D}" destId="{9CB487D5-99A3-46CD-8F05-52D325BCA99D}" srcOrd="0" destOrd="0" presId="urn:microsoft.com/office/officeart/2005/8/layout/hierarchy2"/>
    <dgm:cxn modelId="{CD36263B-4046-4EE3-B27F-2A58519D1423}" type="presParOf" srcId="{8DFEFC77-576E-4213-8101-9282A87A780D}" destId="{397D09F1-33AB-4D03-BCB4-A2439DED26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EE8536-62BB-479C-90C6-979882FB9F7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47A885BA-90C8-4705-9105-EAF376FA5CC2}">
      <dgm:prSet phldrT="[Texto]"/>
      <dgm:spPr/>
      <dgm:t>
        <a:bodyPr/>
        <a:lstStyle/>
        <a:p>
          <a:r>
            <a:rPr lang="es-EC" dirty="0" smtClean="0"/>
            <a:t>Medidas en la gestión y demanda fiscal</a:t>
          </a:r>
          <a:endParaRPr lang="es-EC" dirty="0"/>
        </a:p>
      </dgm:t>
    </dgm:pt>
    <dgm:pt modelId="{7BD5D76D-FA19-41C8-B46A-B39D8EE434BA}" type="parTrans" cxnId="{E6C05F29-B469-4953-80C4-D8358E28A805}">
      <dgm:prSet/>
      <dgm:spPr/>
      <dgm:t>
        <a:bodyPr/>
        <a:lstStyle/>
        <a:p>
          <a:endParaRPr lang="es-EC"/>
        </a:p>
      </dgm:t>
    </dgm:pt>
    <dgm:pt modelId="{2BDC21B9-33A1-4C24-BC2B-9CA192CBF110}" type="sibTrans" cxnId="{E6C05F29-B469-4953-80C4-D8358E28A805}">
      <dgm:prSet/>
      <dgm:spPr/>
      <dgm:t>
        <a:bodyPr/>
        <a:lstStyle/>
        <a:p>
          <a:endParaRPr lang="es-EC"/>
        </a:p>
      </dgm:t>
    </dgm:pt>
    <dgm:pt modelId="{87C0468D-C52B-401A-AF35-D3776D64DB08}">
      <dgm:prSet phldrT="[Texto]"/>
      <dgm:spPr/>
      <dgm:t>
        <a:bodyPr/>
        <a:lstStyle/>
        <a:p>
          <a:r>
            <a:rPr lang="es-EC" dirty="0" smtClean="0"/>
            <a:t>Impuesto a la circulación y tarifas de congestión</a:t>
          </a:r>
          <a:endParaRPr lang="es-EC" dirty="0"/>
        </a:p>
      </dgm:t>
    </dgm:pt>
    <dgm:pt modelId="{7635B28F-59D5-4CE9-8E56-9BEDE0221D55}" type="parTrans" cxnId="{736E82A0-88FF-40C4-A0BC-B69F47CA1FEA}">
      <dgm:prSet/>
      <dgm:spPr/>
      <dgm:t>
        <a:bodyPr/>
        <a:lstStyle/>
        <a:p>
          <a:endParaRPr lang="es-EC"/>
        </a:p>
      </dgm:t>
    </dgm:pt>
    <dgm:pt modelId="{2499F61C-05AA-446A-A2BF-AFF8FB986365}" type="sibTrans" cxnId="{736E82A0-88FF-40C4-A0BC-B69F47CA1FEA}">
      <dgm:prSet/>
      <dgm:spPr/>
      <dgm:t>
        <a:bodyPr/>
        <a:lstStyle/>
        <a:p>
          <a:endParaRPr lang="es-EC"/>
        </a:p>
      </dgm:t>
    </dgm:pt>
    <dgm:pt modelId="{BF70A6A3-A093-43BD-B24F-ADE47CD85906}">
      <dgm:prSet phldrT="[Texto]"/>
      <dgm:spPr/>
      <dgm:t>
        <a:bodyPr/>
        <a:lstStyle/>
        <a:p>
          <a:r>
            <a:rPr lang="es-EC" dirty="0" smtClean="0"/>
            <a:t>Costos de parqueo</a:t>
          </a:r>
          <a:endParaRPr lang="es-EC" dirty="0"/>
        </a:p>
      </dgm:t>
    </dgm:pt>
    <dgm:pt modelId="{EEF867B8-B196-4AAE-B07C-D30AB2FDB5E0}" type="parTrans" cxnId="{1E8A332E-0650-44DF-90BA-B715D98402FA}">
      <dgm:prSet/>
      <dgm:spPr/>
      <dgm:t>
        <a:bodyPr/>
        <a:lstStyle/>
        <a:p>
          <a:endParaRPr lang="es-EC"/>
        </a:p>
      </dgm:t>
    </dgm:pt>
    <dgm:pt modelId="{031B54B8-DDB1-4737-99DF-19262C7E8FDA}" type="sibTrans" cxnId="{1E8A332E-0650-44DF-90BA-B715D98402FA}">
      <dgm:prSet/>
      <dgm:spPr/>
      <dgm:t>
        <a:bodyPr/>
        <a:lstStyle/>
        <a:p>
          <a:endParaRPr lang="es-EC"/>
        </a:p>
      </dgm:t>
    </dgm:pt>
    <dgm:pt modelId="{10B80FE6-F6CE-4309-AB73-0BAF5CF7D989}">
      <dgm:prSet phldrT="[Texto]"/>
      <dgm:spPr/>
      <dgm:t>
        <a:bodyPr/>
        <a:lstStyle/>
        <a:p>
          <a:r>
            <a:rPr lang="es-EC" dirty="0" smtClean="0"/>
            <a:t>Incentivos para vehículos con bajas emisiones</a:t>
          </a:r>
          <a:endParaRPr lang="es-EC" dirty="0"/>
        </a:p>
      </dgm:t>
    </dgm:pt>
    <dgm:pt modelId="{8FBAC09A-C77D-4E63-A787-9C6900C787BA}" type="parTrans" cxnId="{24A95DFD-2F1F-4AB5-B369-CD21D936E07C}">
      <dgm:prSet/>
      <dgm:spPr/>
      <dgm:t>
        <a:bodyPr/>
        <a:lstStyle/>
        <a:p>
          <a:endParaRPr lang="es-EC"/>
        </a:p>
      </dgm:t>
    </dgm:pt>
    <dgm:pt modelId="{B8F74BA4-3030-4E30-A247-10E97C372A8D}" type="sibTrans" cxnId="{24A95DFD-2F1F-4AB5-B369-CD21D936E07C}">
      <dgm:prSet/>
      <dgm:spPr/>
      <dgm:t>
        <a:bodyPr/>
        <a:lstStyle/>
        <a:p>
          <a:endParaRPr lang="es-EC"/>
        </a:p>
      </dgm:t>
    </dgm:pt>
    <dgm:pt modelId="{8CA75A77-E9CA-4E82-B7D3-672BB73CFF08}">
      <dgm:prSet/>
      <dgm:spPr/>
      <dgm:t>
        <a:bodyPr/>
        <a:lstStyle/>
        <a:p>
          <a:r>
            <a:rPr lang="es-EC" dirty="0" smtClean="0"/>
            <a:t>Sistemas de cobro basados en km viajados, y recargos económicos por circular por ciertas zonas dentro de la ciudad</a:t>
          </a:r>
          <a:endParaRPr lang="es-EC" dirty="0"/>
        </a:p>
      </dgm:t>
    </dgm:pt>
    <dgm:pt modelId="{829D3357-E50B-4573-B298-19512507D485}" type="parTrans" cxnId="{233B135E-BF54-43BF-BF68-9C19E6FB4B41}">
      <dgm:prSet/>
      <dgm:spPr/>
      <dgm:t>
        <a:bodyPr/>
        <a:lstStyle/>
        <a:p>
          <a:endParaRPr lang="es-EC"/>
        </a:p>
      </dgm:t>
    </dgm:pt>
    <dgm:pt modelId="{98CF0D34-6C32-4B2D-B5A7-1A893F0AE190}" type="sibTrans" cxnId="{233B135E-BF54-43BF-BF68-9C19E6FB4B41}">
      <dgm:prSet/>
      <dgm:spPr/>
      <dgm:t>
        <a:bodyPr/>
        <a:lstStyle/>
        <a:p>
          <a:endParaRPr lang="es-EC"/>
        </a:p>
      </dgm:t>
    </dgm:pt>
    <dgm:pt modelId="{E51E14C4-2218-42BF-88C3-92408A1597F2}">
      <dgm:prSet/>
      <dgm:spPr/>
      <dgm:t>
        <a:bodyPr/>
        <a:lstStyle/>
        <a:p>
          <a:r>
            <a:rPr lang="es-EC" dirty="0" smtClean="0"/>
            <a:t>Restricción de lugares de libre estacionamiento en zonas urbanas y densamente pobladas</a:t>
          </a:r>
          <a:endParaRPr lang="es-EC" dirty="0"/>
        </a:p>
      </dgm:t>
    </dgm:pt>
    <dgm:pt modelId="{C0F3E08F-2B6D-4475-AAAC-CEF40EB1AEA0}" type="parTrans" cxnId="{7F8C189E-C032-4F50-83C9-748C771E661C}">
      <dgm:prSet/>
      <dgm:spPr/>
      <dgm:t>
        <a:bodyPr/>
        <a:lstStyle/>
        <a:p>
          <a:endParaRPr lang="es-EC"/>
        </a:p>
      </dgm:t>
    </dgm:pt>
    <dgm:pt modelId="{84A5A347-D667-475F-B557-2352846ED20D}" type="sibTrans" cxnId="{7F8C189E-C032-4F50-83C9-748C771E661C}">
      <dgm:prSet/>
      <dgm:spPr/>
      <dgm:t>
        <a:bodyPr/>
        <a:lstStyle/>
        <a:p>
          <a:endParaRPr lang="es-EC"/>
        </a:p>
      </dgm:t>
    </dgm:pt>
    <dgm:pt modelId="{82B5F67A-450D-4C48-8ABF-95E0FCC3C0C8}">
      <dgm:prSet/>
      <dgm:spPr/>
      <dgm:t>
        <a:bodyPr/>
        <a:lstStyle/>
        <a:p>
          <a:r>
            <a:rPr lang="es-EC" dirty="0" smtClean="0"/>
            <a:t>Subsidios en forma de reducción de peajes e impuestos para vehículos con bajas emisiones y estimulación económica a la industria automotriz para promover creación de estos vehículos</a:t>
          </a:r>
          <a:endParaRPr lang="es-EC" dirty="0"/>
        </a:p>
      </dgm:t>
    </dgm:pt>
    <dgm:pt modelId="{4C843C3D-0DBC-42B1-8F4D-4711700DDD3D}" type="parTrans" cxnId="{480AD477-F9C2-486E-B265-BDFC26C0D134}">
      <dgm:prSet/>
      <dgm:spPr/>
      <dgm:t>
        <a:bodyPr/>
        <a:lstStyle/>
        <a:p>
          <a:endParaRPr lang="es-EC"/>
        </a:p>
      </dgm:t>
    </dgm:pt>
    <dgm:pt modelId="{5CC1197D-0BCE-43B0-9C5A-F26CF1CBD209}" type="sibTrans" cxnId="{480AD477-F9C2-486E-B265-BDFC26C0D134}">
      <dgm:prSet/>
      <dgm:spPr/>
      <dgm:t>
        <a:bodyPr/>
        <a:lstStyle/>
        <a:p>
          <a:endParaRPr lang="es-EC"/>
        </a:p>
      </dgm:t>
    </dgm:pt>
    <dgm:pt modelId="{330FEF15-248C-4BAB-AC1C-25754FD5AA43}" type="pres">
      <dgm:prSet presAssocID="{91EE8536-62BB-479C-90C6-979882FB9F7E}" presName="Name0" presStyleCnt="0">
        <dgm:presLayoutVars>
          <dgm:chPref val="1"/>
          <dgm:dir/>
          <dgm:animOne val="branch"/>
          <dgm:animLvl val="lvl"/>
          <dgm:resizeHandles val="exact"/>
        </dgm:presLayoutVars>
      </dgm:prSet>
      <dgm:spPr/>
      <dgm:t>
        <a:bodyPr/>
        <a:lstStyle/>
        <a:p>
          <a:endParaRPr lang="es-EC"/>
        </a:p>
      </dgm:t>
    </dgm:pt>
    <dgm:pt modelId="{789EF8A7-9ED4-496B-98F1-A1CB35FD25C3}" type="pres">
      <dgm:prSet presAssocID="{47A885BA-90C8-4705-9105-EAF376FA5CC2}" presName="root1" presStyleCnt="0"/>
      <dgm:spPr/>
    </dgm:pt>
    <dgm:pt modelId="{F9F1863F-A112-4E6D-94E6-DF5E165D5FBF}" type="pres">
      <dgm:prSet presAssocID="{47A885BA-90C8-4705-9105-EAF376FA5CC2}" presName="LevelOneTextNode" presStyleLbl="node0" presStyleIdx="0" presStyleCnt="1">
        <dgm:presLayoutVars>
          <dgm:chPref val="3"/>
        </dgm:presLayoutVars>
      </dgm:prSet>
      <dgm:spPr/>
      <dgm:t>
        <a:bodyPr/>
        <a:lstStyle/>
        <a:p>
          <a:endParaRPr lang="es-EC"/>
        </a:p>
      </dgm:t>
    </dgm:pt>
    <dgm:pt modelId="{55C5CFB7-0AFB-4512-9346-45800AFF5952}" type="pres">
      <dgm:prSet presAssocID="{47A885BA-90C8-4705-9105-EAF376FA5CC2}" presName="level2hierChild" presStyleCnt="0"/>
      <dgm:spPr/>
    </dgm:pt>
    <dgm:pt modelId="{18DC652E-5EAF-4779-ABB2-2F92F239B008}" type="pres">
      <dgm:prSet presAssocID="{7635B28F-59D5-4CE9-8E56-9BEDE0221D55}" presName="conn2-1" presStyleLbl="parChTrans1D2" presStyleIdx="0" presStyleCnt="3"/>
      <dgm:spPr/>
      <dgm:t>
        <a:bodyPr/>
        <a:lstStyle/>
        <a:p>
          <a:endParaRPr lang="es-EC"/>
        </a:p>
      </dgm:t>
    </dgm:pt>
    <dgm:pt modelId="{E1B8F9DA-48EC-48C2-9931-EEFCD89D1068}" type="pres">
      <dgm:prSet presAssocID="{7635B28F-59D5-4CE9-8E56-9BEDE0221D55}" presName="connTx" presStyleLbl="parChTrans1D2" presStyleIdx="0" presStyleCnt="3"/>
      <dgm:spPr/>
      <dgm:t>
        <a:bodyPr/>
        <a:lstStyle/>
        <a:p>
          <a:endParaRPr lang="es-EC"/>
        </a:p>
      </dgm:t>
    </dgm:pt>
    <dgm:pt modelId="{2910BDE3-CCC2-404E-9554-34C038ED5293}" type="pres">
      <dgm:prSet presAssocID="{87C0468D-C52B-401A-AF35-D3776D64DB08}" presName="root2" presStyleCnt="0"/>
      <dgm:spPr/>
    </dgm:pt>
    <dgm:pt modelId="{F05F9187-B51F-4946-99D3-6E2922378DF0}" type="pres">
      <dgm:prSet presAssocID="{87C0468D-C52B-401A-AF35-D3776D64DB08}" presName="LevelTwoTextNode" presStyleLbl="node2" presStyleIdx="0" presStyleCnt="3" custLinFactY="-100000" custLinFactNeighborX="-5892" custLinFactNeighborY="-102311">
        <dgm:presLayoutVars>
          <dgm:chPref val="3"/>
        </dgm:presLayoutVars>
      </dgm:prSet>
      <dgm:spPr/>
      <dgm:t>
        <a:bodyPr/>
        <a:lstStyle/>
        <a:p>
          <a:endParaRPr lang="es-EC"/>
        </a:p>
      </dgm:t>
    </dgm:pt>
    <dgm:pt modelId="{310692DF-75B6-41A6-A314-A94382CB321B}" type="pres">
      <dgm:prSet presAssocID="{87C0468D-C52B-401A-AF35-D3776D64DB08}" presName="level3hierChild" presStyleCnt="0"/>
      <dgm:spPr/>
    </dgm:pt>
    <dgm:pt modelId="{DCE9F174-DACF-459F-94D3-8940444B3F3B}" type="pres">
      <dgm:prSet presAssocID="{829D3357-E50B-4573-B298-19512507D485}" presName="conn2-1" presStyleLbl="parChTrans1D3" presStyleIdx="0" presStyleCnt="3"/>
      <dgm:spPr/>
      <dgm:t>
        <a:bodyPr/>
        <a:lstStyle/>
        <a:p>
          <a:endParaRPr lang="es-EC"/>
        </a:p>
      </dgm:t>
    </dgm:pt>
    <dgm:pt modelId="{F9DADBB8-9D4C-4F03-B4F3-50C923C56C1F}" type="pres">
      <dgm:prSet presAssocID="{829D3357-E50B-4573-B298-19512507D485}" presName="connTx" presStyleLbl="parChTrans1D3" presStyleIdx="0" presStyleCnt="3"/>
      <dgm:spPr/>
      <dgm:t>
        <a:bodyPr/>
        <a:lstStyle/>
        <a:p>
          <a:endParaRPr lang="es-EC"/>
        </a:p>
      </dgm:t>
    </dgm:pt>
    <dgm:pt modelId="{F04DF179-E100-423D-ACAD-80385D1E6DAE}" type="pres">
      <dgm:prSet presAssocID="{8CA75A77-E9CA-4E82-B7D3-672BB73CFF08}" presName="root2" presStyleCnt="0"/>
      <dgm:spPr/>
    </dgm:pt>
    <dgm:pt modelId="{8A34530B-779B-4701-B8E0-BCB91EF04097}" type="pres">
      <dgm:prSet presAssocID="{8CA75A77-E9CA-4E82-B7D3-672BB73CFF08}" presName="LevelTwoTextNode" presStyleLbl="node3" presStyleIdx="0" presStyleCnt="3" custScaleY="172884" custLinFactY="-100000" custLinFactNeighborX="-4297" custLinFactNeighborY="-103133">
        <dgm:presLayoutVars>
          <dgm:chPref val="3"/>
        </dgm:presLayoutVars>
      </dgm:prSet>
      <dgm:spPr/>
      <dgm:t>
        <a:bodyPr/>
        <a:lstStyle/>
        <a:p>
          <a:endParaRPr lang="es-EC"/>
        </a:p>
      </dgm:t>
    </dgm:pt>
    <dgm:pt modelId="{927A20F0-AF65-4452-A7D5-C34CB2F3C381}" type="pres">
      <dgm:prSet presAssocID="{8CA75A77-E9CA-4E82-B7D3-672BB73CFF08}" presName="level3hierChild" presStyleCnt="0"/>
      <dgm:spPr/>
    </dgm:pt>
    <dgm:pt modelId="{8F6D3E1D-2284-4AAE-ACAC-AD74333166EB}" type="pres">
      <dgm:prSet presAssocID="{EEF867B8-B196-4AAE-B07C-D30AB2FDB5E0}" presName="conn2-1" presStyleLbl="parChTrans1D2" presStyleIdx="1" presStyleCnt="3"/>
      <dgm:spPr/>
      <dgm:t>
        <a:bodyPr/>
        <a:lstStyle/>
        <a:p>
          <a:endParaRPr lang="es-EC"/>
        </a:p>
      </dgm:t>
    </dgm:pt>
    <dgm:pt modelId="{F0DCD36F-1E4D-4CFF-B8B1-BA18DA870F43}" type="pres">
      <dgm:prSet presAssocID="{EEF867B8-B196-4AAE-B07C-D30AB2FDB5E0}" presName="connTx" presStyleLbl="parChTrans1D2" presStyleIdx="1" presStyleCnt="3"/>
      <dgm:spPr/>
      <dgm:t>
        <a:bodyPr/>
        <a:lstStyle/>
        <a:p>
          <a:endParaRPr lang="es-EC"/>
        </a:p>
      </dgm:t>
    </dgm:pt>
    <dgm:pt modelId="{B1717233-2EA9-4EFF-9872-F0135D7DED47}" type="pres">
      <dgm:prSet presAssocID="{BF70A6A3-A093-43BD-B24F-ADE47CD85906}" presName="root2" presStyleCnt="0"/>
      <dgm:spPr/>
    </dgm:pt>
    <dgm:pt modelId="{35A4EBB4-A862-40C5-83DE-9B17B7B6A78B}" type="pres">
      <dgm:prSet presAssocID="{BF70A6A3-A093-43BD-B24F-ADE47CD85906}" presName="LevelTwoTextNode" presStyleLbl="node2" presStyleIdx="1" presStyleCnt="3">
        <dgm:presLayoutVars>
          <dgm:chPref val="3"/>
        </dgm:presLayoutVars>
      </dgm:prSet>
      <dgm:spPr/>
      <dgm:t>
        <a:bodyPr/>
        <a:lstStyle/>
        <a:p>
          <a:endParaRPr lang="es-EC"/>
        </a:p>
      </dgm:t>
    </dgm:pt>
    <dgm:pt modelId="{51822F18-60A2-4A17-9FAD-01EE2BEFA13B}" type="pres">
      <dgm:prSet presAssocID="{BF70A6A3-A093-43BD-B24F-ADE47CD85906}" presName="level3hierChild" presStyleCnt="0"/>
      <dgm:spPr/>
    </dgm:pt>
    <dgm:pt modelId="{EBCB114E-A31A-4D76-A5B1-74CA3659DA6A}" type="pres">
      <dgm:prSet presAssocID="{C0F3E08F-2B6D-4475-AAAC-CEF40EB1AEA0}" presName="conn2-1" presStyleLbl="parChTrans1D3" presStyleIdx="1" presStyleCnt="3"/>
      <dgm:spPr/>
      <dgm:t>
        <a:bodyPr/>
        <a:lstStyle/>
        <a:p>
          <a:endParaRPr lang="es-EC"/>
        </a:p>
      </dgm:t>
    </dgm:pt>
    <dgm:pt modelId="{B6A89E89-32AF-4ABF-AF6C-45E5D2A526F5}" type="pres">
      <dgm:prSet presAssocID="{C0F3E08F-2B6D-4475-AAAC-CEF40EB1AEA0}" presName="connTx" presStyleLbl="parChTrans1D3" presStyleIdx="1" presStyleCnt="3"/>
      <dgm:spPr/>
      <dgm:t>
        <a:bodyPr/>
        <a:lstStyle/>
        <a:p>
          <a:endParaRPr lang="es-EC"/>
        </a:p>
      </dgm:t>
    </dgm:pt>
    <dgm:pt modelId="{6A3A9A37-9B9A-4F7E-AA39-12457A690D5E}" type="pres">
      <dgm:prSet presAssocID="{E51E14C4-2218-42BF-88C3-92408A1597F2}" presName="root2" presStyleCnt="0"/>
      <dgm:spPr/>
    </dgm:pt>
    <dgm:pt modelId="{8CE36B72-6D2B-4E61-AA2C-828A794BA2FA}" type="pres">
      <dgm:prSet presAssocID="{E51E14C4-2218-42BF-88C3-92408A1597F2}" presName="LevelTwoTextNode" presStyleLbl="node3" presStyleIdx="1" presStyleCnt="3" custScaleY="183965" custLinFactNeighborX="-266" custLinFactNeighborY="56857">
        <dgm:presLayoutVars>
          <dgm:chPref val="3"/>
        </dgm:presLayoutVars>
      </dgm:prSet>
      <dgm:spPr/>
      <dgm:t>
        <a:bodyPr/>
        <a:lstStyle/>
        <a:p>
          <a:endParaRPr lang="es-EC"/>
        </a:p>
      </dgm:t>
    </dgm:pt>
    <dgm:pt modelId="{7150F6F5-BA4F-4079-ACB4-146488DAE8AF}" type="pres">
      <dgm:prSet presAssocID="{E51E14C4-2218-42BF-88C3-92408A1597F2}" presName="level3hierChild" presStyleCnt="0"/>
      <dgm:spPr/>
    </dgm:pt>
    <dgm:pt modelId="{970E0785-78C0-4B96-8FC2-546E898EC0EF}" type="pres">
      <dgm:prSet presAssocID="{8FBAC09A-C77D-4E63-A787-9C6900C787BA}" presName="conn2-1" presStyleLbl="parChTrans1D2" presStyleIdx="2" presStyleCnt="3"/>
      <dgm:spPr/>
      <dgm:t>
        <a:bodyPr/>
        <a:lstStyle/>
        <a:p>
          <a:endParaRPr lang="es-EC"/>
        </a:p>
      </dgm:t>
    </dgm:pt>
    <dgm:pt modelId="{5233AD51-1DDB-4A73-BCB8-2DE08C9E9E27}" type="pres">
      <dgm:prSet presAssocID="{8FBAC09A-C77D-4E63-A787-9C6900C787BA}" presName="connTx" presStyleLbl="parChTrans1D2" presStyleIdx="2" presStyleCnt="3"/>
      <dgm:spPr/>
      <dgm:t>
        <a:bodyPr/>
        <a:lstStyle/>
        <a:p>
          <a:endParaRPr lang="es-EC"/>
        </a:p>
      </dgm:t>
    </dgm:pt>
    <dgm:pt modelId="{CCE4533D-37CD-4D80-8AC7-1CC4A6DAC657}" type="pres">
      <dgm:prSet presAssocID="{10B80FE6-F6CE-4309-AB73-0BAF5CF7D989}" presName="root2" presStyleCnt="0"/>
      <dgm:spPr/>
    </dgm:pt>
    <dgm:pt modelId="{60CA240A-9028-400F-A265-18002967626C}" type="pres">
      <dgm:prSet presAssocID="{10B80FE6-F6CE-4309-AB73-0BAF5CF7D989}" presName="LevelTwoTextNode" presStyleLbl="node2" presStyleIdx="2" presStyleCnt="3" custLinFactY="100000" custLinFactNeighborX="-2692" custLinFactNeighborY="113628">
        <dgm:presLayoutVars>
          <dgm:chPref val="3"/>
        </dgm:presLayoutVars>
      </dgm:prSet>
      <dgm:spPr/>
      <dgm:t>
        <a:bodyPr/>
        <a:lstStyle/>
        <a:p>
          <a:endParaRPr lang="es-EC"/>
        </a:p>
      </dgm:t>
    </dgm:pt>
    <dgm:pt modelId="{26060474-E9B5-4C23-9217-2CD7EBB2A052}" type="pres">
      <dgm:prSet presAssocID="{10B80FE6-F6CE-4309-AB73-0BAF5CF7D989}" presName="level3hierChild" presStyleCnt="0"/>
      <dgm:spPr/>
    </dgm:pt>
    <dgm:pt modelId="{18316268-1257-4B89-B49D-0CD648462643}" type="pres">
      <dgm:prSet presAssocID="{4C843C3D-0DBC-42B1-8F4D-4711700DDD3D}" presName="conn2-1" presStyleLbl="parChTrans1D3" presStyleIdx="2" presStyleCnt="3"/>
      <dgm:spPr/>
      <dgm:t>
        <a:bodyPr/>
        <a:lstStyle/>
        <a:p>
          <a:endParaRPr lang="es-EC"/>
        </a:p>
      </dgm:t>
    </dgm:pt>
    <dgm:pt modelId="{BFD14687-C6B5-4807-B6F2-C9343B7F2B18}" type="pres">
      <dgm:prSet presAssocID="{4C843C3D-0DBC-42B1-8F4D-4711700DDD3D}" presName="connTx" presStyleLbl="parChTrans1D3" presStyleIdx="2" presStyleCnt="3"/>
      <dgm:spPr/>
      <dgm:t>
        <a:bodyPr/>
        <a:lstStyle/>
        <a:p>
          <a:endParaRPr lang="es-EC"/>
        </a:p>
      </dgm:t>
    </dgm:pt>
    <dgm:pt modelId="{01827665-06CF-4738-999C-7816D9886F46}" type="pres">
      <dgm:prSet presAssocID="{82B5F67A-450D-4C48-8ABF-95E0FCC3C0C8}" presName="root2" presStyleCnt="0"/>
      <dgm:spPr/>
    </dgm:pt>
    <dgm:pt modelId="{DE0324CB-0987-4C20-B8E0-EC9EACE38C6C}" type="pres">
      <dgm:prSet presAssocID="{82B5F67A-450D-4C48-8ABF-95E0FCC3C0C8}" presName="LevelTwoTextNode" presStyleLbl="node3" presStyleIdx="2" presStyleCnt="3" custScaleY="204955" custLinFactY="59676" custLinFactNeighborX="-1017" custLinFactNeighborY="100000">
        <dgm:presLayoutVars>
          <dgm:chPref val="3"/>
        </dgm:presLayoutVars>
      </dgm:prSet>
      <dgm:spPr/>
      <dgm:t>
        <a:bodyPr/>
        <a:lstStyle/>
        <a:p>
          <a:endParaRPr lang="es-EC"/>
        </a:p>
      </dgm:t>
    </dgm:pt>
    <dgm:pt modelId="{0A3CD262-C35F-419F-B8E8-F0373BC5C17F}" type="pres">
      <dgm:prSet presAssocID="{82B5F67A-450D-4C48-8ABF-95E0FCC3C0C8}" presName="level3hierChild" presStyleCnt="0"/>
      <dgm:spPr/>
    </dgm:pt>
  </dgm:ptLst>
  <dgm:cxnLst>
    <dgm:cxn modelId="{2227E232-4813-4073-BC18-13A555AAD42A}" type="presOf" srcId="{87C0468D-C52B-401A-AF35-D3776D64DB08}" destId="{F05F9187-B51F-4946-99D3-6E2922378DF0}" srcOrd="0" destOrd="0" presId="urn:microsoft.com/office/officeart/2008/layout/HorizontalMultiLevelHierarchy"/>
    <dgm:cxn modelId="{462DF146-01CA-4F0B-931A-6B0B9A97C34A}" type="presOf" srcId="{7635B28F-59D5-4CE9-8E56-9BEDE0221D55}" destId="{E1B8F9DA-48EC-48C2-9931-EEFCD89D1068}" srcOrd="1" destOrd="0" presId="urn:microsoft.com/office/officeart/2008/layout/HorizontalMultiLevelHierarchy"/>
    <dgm:cxn modelId="{F8194B8B-FBF2-4A81-9C44-72DB4B7CD1E5}" type="presOf" srcId="{4C843C3D-0DBC-42B1-8F4D-4711700DDD3D}" destId="{BFD14687-C6B5-4807-B6F2-C9343B7F2B18}" srcOrd="1" destOrd="0" presId="urn:microsoft.com/office/officeart/2008/layout/HorizontalMultiLevelHierarchy"/>
    <dgm:cxn modelId="{30B270F9-AED2-425C-B6C6-1803A65DE9A6}" type="presOf" srcId="{829D3357-E50B-4573-B298-19512507D485}" destId="{F9DADBB8-9D4C-4F03-B4F3-50C923C56C1F}" srcOrd="1" destOrd="0" presId="urn:microsoft.com/office/officeart/2008/layout/HorizontalMultiLevelHierarchy"/>
    <dgm:cxn modelId="{3FF07077-5646-4041-ACBD-4C7D3E084899}" type="presOf" srcId="{10B80FE6-F6CE-4309-AB73-0BAF5CF7D989}" destId="{60CA240A-9028-400F-A265-18002967626C}" srcOrd="0" destOrd="0" presId="urn:microsoft.com/office/officeart/2008/layout/HorizontalMultiLevelHierarchy"/>
    <dgm:cxn modelId="{E6C05F29-B469-4953-80C4-D8358E28A805}" srcId="{91EE8536-62BB-479C-90C6-979882FB9F7E}" destId="{47A885BA-90C8-4705-9105-EAF376FA5CC2}" srcOrd="0" destOrd="0" parTransId="{7BD5D76D-FA19-41C8-B46A-B39D8EE434BA}" sibTransId="{2BDC21B9-33A1-4C24-BC2B-9CA192CBF110}"/>
    <dgm:cxn modelId="{4F07E103-1016-4F47-A5F8-620DABDDC3C5}" type="presOf" srcId="{4C843C3D-0DBC-42B1-8F4D-4711700DDD3D}" destId="{18316268-1257-4B89-B49D-0CD648462643}" srcOrd="0" destOrd="0" presId="urn:microsoft.com/office/officeart/2008/layout/HorizontalMultiLevelHierarchy"/>
    <dgm:cxn modelId="{FB5A1F26-8390-4579-8114-DDB310E50FEC}" type="presOf" srcId="{47A885BA-90C8-4705-9105-EAF376FA5CC2}" destId="{F9F1863F-A112-4E6D-94E6-DF5E165D5FBF}" srcOrd="0" destOrd="0" presId="urn:microsoft.com/office/officeart/2008/layout/HorizontalMultiLevelHierarchy"/>
    <dgm:cxn modelId="{7F6855B6-8247-4C18-A132-49AEF1E915CE}" type="presOf" srcId="{8FBAC09A-C77D-4E63-A787-9C6900C787BA}" destId="{5233AD51-1DDB-4A73-BCB8-2DE08C9E9E27}" srcOrd="1" destOrd="0" presId="urn:microsoft.com/office/officeart/2008/layout/HorizontalMultiLevelHierarchy"/>
    <dgm:cxn modelId="{136D70A7-2720-46F5-BC84-BE4D6A508AC5}" type="presOf" srcId="{8FBAC09A-C77D-4E63-A787-9C6900C787BA}" destId="{970E0785-78C0-4B96-8FC2-546E898EC0EF}" srcOrd="0" destOrd="0" presId="urn:microsoft.com/office/officeart/2008/layout/HorizontalMultiLevelHierarchy"/>
    <dgm:cxn modelId="{480AD477-F9C2-486E-B265-BDFC26C0D134}" srcId="{10B80FE6-F6CE-4309-AB73-0BAF5CF7D989}" destId="{82B5F67A-450D-4C48-8ABF-95E0FCC3C0C8}" srcOrd="0" destOrd="0" parTransId="{4C843C3D-0DBC-42B1-8F4D-4711700DDD3D}" sibTransId="{5CC1197D-0BCE-43B0-9C5A-F26CF1CBD209}"/>
    <dgm:cxn modelId="{EDCFC841-9A9B-4EFA-AD2C-13B48639CA97}" type="presOf" srcId="{7635B28F-59D5-4CE9-8E56-9BEDE0221D55}" destId="{18DC652E-5EAF-4779-ABB2-2F92F239B008}" srcOrd="0" destOrd="0" presId="urn:microsoft.com/office/officeart/2008/layout/HorizontalMultiLevelHierarchy"/>
    <dgm:cxn modelId="{7F8C189E-C032-4F50-83C9-748C771E661C}" srcId="{BF70A6A3-A093-43BD-B24F-ADE47CD85906}" destId="{E51E14C4-2218-42BF-88C3-92408A1597F2}" srcOrd="0" destOrd="0" parTransId="{C0F3E08F-2B6D-4475-AAAC-CEF40EB1AEA0}" sibTransId="{84A5A347-D667-475F-B557-2352846ED20D}"/>
    <dgm:cxn modelId="{24A95DFD-2F1F-4AB5-B369-CD21D936E07C}" srcId="{47A885BA-90C8-4705-9105-EAF376FA5CC2}" destId="{10B80FE6-F6CE-4309-AB73-0BAF5CF7D989}" srcOrd="2" destOrd="0" parTransId="{8FBAC09A-C77D-4E63-A787-9C6900C787BA}" sibTransId="{B8F74BA4-3030-4E30-A247-10E97C372A8D}"/>
    <dgm:cxn modelId="{72B9C176-0617-4D4B-98BE-BAD49A885E74}" type="presOf" srcId="{C0F3E08F-2B6D-4475-AAAC-CEF40EB1AEA0}" destId="{EBCB114E-A31A-4D76-A5B1-74CA3659DA6A}" srcOrd="0" destOrd="0" presId="urn:microsoft.com/office/officeart/2008/layout/HorizontalMultiLevelHierarchy"/>
    <dgm:cxn modelId="{82D2AAF7-7839-421A-9273-1E833D05857B}" type="presOf" srcId="{C0F3E08F-2B6D-4475-AAAC-CEF40EB1AEA0}" destId="{B6A89E89-32AF-4ABF-AF6C-45E5D2A526F5}" srcOrd="1" destOrd="0" presId="urn:microsoft.com/office/officeart/2008/layout/HorizontalMultiLevelHierarchy"/>
    <dgm:cxn modelId="{5CEA5091-B3F8-466D-8F20-3839A5C62253}" type="presOf" srcId="{91EE8536-62BB-479C-90C6-979882FB9F7E}" destId="{330FEF15-248C-4BAB-AC1C-25754FD5AA43}" srcOrd="0" destOrd="0" presId="urn:microsoft.com/office/officeart/2008/layout/HorizontalMultiLevelHierarchy"/>
    <dgm:cxn modelId="{07298452-47DA-4003-9AC9-1D026E77AC8A}" type="presOf" srcId="{8CA75A77-E9CA-4E82-B7D3-672BB73CFF08}" destId="{8A34530B-779B-4701-B8E0-BCB91EF04097}" srcOrd="0" destOrd="0" presId="urn:microsoft.com/office/officeart/2008/layout/HorizontalMultiLevelHierarchy"/>
    <dgm:cxn modelId="{736E82A0-88FF-40C4-A0BC-B69F47CA1FEA}" srcId="{47A885BA-90C8-4705-9105-EAF376FA5CC2}" destId="{87C0468D-C52B-401A-AF35-D3776D64DB08}" srcOrd="0" destOrd="0" parTransId="{7635B28F-59D5-4CE9-8E56-9BEDE0221D55}" sibTransId="{2499F61C-05AA-446A-A2BF-AFF8FB986365}"/>
    <dgm:cxn modelId="{3734CF09-372D-48D9-8E6E-06291E7D3695}" type="presOf" srcId="{829D3357-E50B-4573-B298-19512507D485}" destId="{DCE9F174-DACF-459F-94D3-8940444B3F3B}" srcOrd="0" destOrd="0" presId="urn:microsoft.com/office/officeart/2008/layout/HorizontalMultiLevelHierarchy"/>
    <dgm:cxn modelId="{5A41452E-FF25-4DDA-8930-1E8384F84AB4}" type="presOf" srcId="{82B5F67A-450D-4C48-8ABF-95E0FCC3C0C8}" destId="{DE0324CB-0987-4C20-B8E0-EC9EACE38C6C}" srcOrd="0" destOrd="0" presId="urn:microsoft.com/office/officeart/2008/layout/HorizontalMultiLevelHierarchy"/>
    <dgm:cxn modelId="{74B69A46-B438-41FE-B877-0682C92D5501}" type="presOf" srcId="{BF70A6A3-A093-43BD-B24F-ADE47CD85906}" destId="{35A4EBB4-A862-40C5-83DE-9B17B7B6A78B}" srcOrd="0" destOrd="0" presId="urn:microsoft.com/office/officeart/2008/layout/HorizontalMultiLevelHierarchy"/>
    <dgm:cxn modelId="{DC461D22-9EAF-4E31-987F-AD08AF5467EB}" type="presOf" srcId="{EEF867B8-B196-4AAE-B07C-D30AB2FDB5E0}" destId="{8F6D3E1D-2284-4AAE-ACAC-AD74333166EB}" srcOrd="0" destOrd="0" presId="urn:microsoft.com/office/officeart/2008/layout/HorizontalMultiLevelHierarchy"/>
    <dgm:cxn modelId="{942A11CD-DAE2-4826-BFC8-41CDE5C75F9D}" type="presOf" srcId="{EEF867B8-B196-4AAE-B07C-D30AB2FDB5E0}" destId="{F0DCD36F-1E4D-4CFF-B8B1-BA18DA870F43}" srcOrd="1" destOrd="0" presId="urn:microsoft.com/office/officeart/2008/layout/HorizontalMultiLevelHierarchy"/>
    <dgm:cxn modelId="{1E8A332E-0650-44DF-90BA-B715D98402FA}" srcId="{47A885BA-90C8-4705-9105-EAF376FA5CC2}" destId="{BF70A6A3-A093-43BD-B24F-ADE47CD85906}" srcOrd="1" destOrd="0" parTransId="{EEF867B8-B196-4AAE-B07C-D30AB2FDB5E0}" sibTransId="{031B54B8-DDB1-4737-99DF-19262C7E8FDA}"/>
    <dgm:cxn modelId="{B6C8EDE5-1C5C-43D1-B370-AE3246D1D464}" type="presOf" srcId="{E51E14C4-2218-42BF-88C3-92408A1597F2}" destId="{8CE36B72-6D2B-4E61-AA2C-828A794BA2FA}" srcOrd="0" destOrd="0" presId="urn:microsoft.com/office/officeart/2008/layout/HorizontalMultiLevelHierarchy"/>
    <dgm:cxn modelId="{233B135E-BF54-43BF-BF68-9C19E6FB4B41}" srcId="{87C0468D-C52B-401A-AF35-D3776D64DB08}" destId="{8CA75A77-E9CA-4E82-B7D3-672BB73CFF08}" srcOrd="0" destOrd="0" parTransId="{829D3357-E50B-4573-B298-19512507D485}" sibTransId="{98CF0D34-6C32-4B2D-B5A7-1A893F0AE190}"/>
    <dgm:cxn modelId="{9FC4F04F-07BB-40DD-A2C9-B2F481E2C9D6}" type="presParOf" srcId="{330FEF15-248C-4BAB-AC1C-25754FD5AA43}" destId="{789EF8A7-9ED4-496B-98F1-A1CB35FD25C3}" srcOrd="0" destOrd="0" presId="urn:microsoft.com/office/officeart/2008/layout/HorizontalMultiLevelHierarchy"/>
    <dgm:cxn modelId="{EDE1852B-644A-40AA-AE8C-4151E4DFB7D0}" type="presParOf" srcId="{789EF8A7-9ED4-496B-98F1-A1CB35FD25C3}" destId="{F9F1863F-A112-4E6D-94E6-DF5E165D5FBF}" srcOrd="0" destOrd="0" presId="urn:microsoft.com/office/officeart/2008/layout/HorizontalMultiLevelHierarchy"/>
    <dgm:cxn modelId="{00E9E336-C22E-4A04-A80C-A31080BE47C7}" type="presParOf" srcId="{789EF8A7-9ED4-496B-98F1-A1CB35FD25C3}" destId="{55C5CFB7-0AFB-4512-9346-45800AFF5952}" srcOrd="1" destOrd="0" presId="urn:microsoft.com/office/officeart/2008/layout/HorizontalMultiLevelHierarchy"/>
    <dgm:cxn modelId="{65B77830-4596-4968-B660-2F506CBFB6CF}" type="presParOf" srcId="{55C5CFB7-0AFB-4512-9346-45800AFF5952}" destId="{18DC652E-5EAF-4779-ABB2-2F92F239B008}" srcOrd="0" destOrd="0" presId="urn:microsoft.com/office/officeart/2008/layout/HorizontalMultiLevelHierarchy"/>
    <dgm:cxn modelId="{70991CB6-31C9-49A9-B00C-CB2C0E6F40C7}" type="presParOf" srcId="{18DC652E-5EAF-4779-ABB2-2F92F239B008}" destId="{E1B8F9DA-48EC-48C2-9931-EEFCD89D1068}" srcOrd="0" destOrd="0" presId="urn:microsoft.com/office/officeart/2008/layout/HorizontalMultiLevelHierarchy"/>
    <dgm:cxn modelId="{C4E37E5C-9DE7-4486-99CD-621D5BE464B5}" type="presParOf" srcId="{55C5CFB7-0AFB-4512-9346-45800AFF5952}" destId="{2910BDE3-CCC2-404E-9554-34C038ED5293}" srcOrd="1" destOrd="0" presId="urn:microsoft.com/office/officeart/2008/layout/HorizontalMultiLevelHierarchy"/>
    <dgm:cxn modelId="{6AF22307-689D-4CC5-A011-E92F69F3CB96}" type="presParOf" srcId="{2910BDE3-CCC2-404E-9554-34C038ED5293}" destId="{F05F9187-B51F-4946-99D3-6E2922378DF0}" srcOrd="0" destOrd="0" presId="urn:microsoft.com/office/officeart/2008/layout/HorizontalMultiLevelHierarchy"/>
    <dgm:cxn modelId="{00536EB2-64C1-482D-9512-D34AB0CB362C}" type="presParOf" srcId="{2910BDE3-CCC2-404E-9554-34C038ED5293}" destId="{310692DF-75B6-41A6-A314-A94382CB321B}" srcOrd="1" destOrd="0" presId="urn:microsoft.com/office/officeart/2008/layout/HorizontalMultiLevelHierarchy"/>
    <dgm:cxn modelId="{8E189957-F74F-40FB-8BBE-E5E892DE184D}" type="presParOf" srcId="{310692DF-75B6-41A6-A314-A94382CB321B}" destId="{DCE9F174-DACF-459F-94D3-8940444B3F3B}" srcOrd="0" destOrd="0" presId="urn:microsoft.com/office/officeart/2008/layout/HorizontalMultiLevelHierarchy"/>
    <dgm:cxn modelId="{5D690561-0D01-44A2-843A-7C8C441DD4A6}" type="presParOf" srcId="{DCE9F174-DACF-459F-94D3-8940444B3F3B}" destId="{F9DADBB8-9D4C-4F03-B4F3-50C923C56C1F}" srcOrd="0" destOrd="0" presId="urn:microsoft.com/office/officeart/2008/layout/HorizontalMultiLevelHierarchy"/>
    <dgm:cxn modelId="{9CDDE818-9629-4D31-9377-E5D2EC6F4358}" type="presParOf" srcId="{310692DF-75B6-41A6-A314-A94382CB321B}" destId="{F04DF179-E100-423D-ACAD-80385D1E6DAE}" srcOrd="1" destOrd="0" presId="urn:microsoft.com/office/officeart/2008/layout/HorizontalMultiLevelHierarchy"/>
    <dgm:cxn modelId="{883AA01A-7601-4EE3-A17E-F530C608AE41}" type="presParOf" srcId="{F04DF179-E100-423D-ACAD-80385D1E6DAE}" destId="{8A34530B-779B-4701-B8E0-BCB91EF04097}" srcOrd="0" destOrd="0" presId="urn:microsoft.com/office/officeart/2008/layout/HorizontalMultiLevelHierarchy"/>
    <dgm:cxn modelId="{CF1CAE26-9ADA-49CD-9F67-B4501DB11C04}" type="presParOf" srcId="{F04DF179-E100-423D-ACAD-80385D1E6DAE}" destId="{927A20F0-AF65-4452-A7D5-C34CB2F3C381}" srcOrd="1" destOrd="0" presId="urn:microsoft.com/office/officeart/2008/layout/HorizontalMultiLevelHierarchy"/>
    <dgm:cxn modelId="{D3CB5051-B19A-4909-9BCF-4925DEEE192D}" type="presParOf" srcId="{55C5CFB7-0AFB-4512-9346-45800AFF5952}" destId="{8F6D3E1D-2284-4AAE-ACAC-AD74333166EB}" srcOrd="2" destOrd="0" presId="urn:microsoft.com/office/officeart/2008/layout/HorizontalMultiLevelHierarchy"/>
    <dgm:cxn modelId="{F0802807-697D-4482-AF83-9766AB3DB206}" type="presParOf" srcId="{8F6D3E1D-2284-4AAE-ACAC-AD74333166EB}" destId="{F0DCD36F-1E4D-4CFF-B8B1-BA18DA870F43}" srcOrd="0" destOrd="0" presId="urn:microsoft.com/office/officeart/2008/layout/HorizontalMultiLevelHierarchy"/>
    <dgm:cxn modelId="{AC7EACD6-EFB4-4BDE-9349-7AFD6F7F38BA}" type="presParOf" srcId="{55C5CFB7-0AFB-4512-9346-45800AFF5952}" destId="{B1717233-2EA9-4EFF-9872-F0135D7DED47}" srcOrd="3" destOrd="0" presId="urn:microsoft.com/office/officeart/2008/layout/HorizontalMultiLevelHierarchy"/>
    <dgm:cxn modelId="{51DE339F-04A4-4522-86E7-AF2671B58A4B}" type="presParOf" srcId="{B1717233-2EA9-4EFF-9872-F0135D7DED47}" destId="{35A4EBB4-A862-40C5-83DE-9B17B7B6A78B}" srcOrd="0" destOrd="0" presId="urn:microsoft.com/office/officeart/2008/layout/HorizontalMultiLevelHierarchy"/>
    <dgm:cxn modelId="{839314A9-C5F6-4760-8325-B14FE070644B}" type="presParOf" srcId="{B1717233-2EA9-4EFF-9872-F0135D7DED47}" destId="{51822F18-60A2-4A17-9FAD-01EE2BEFA13B}" srcOrd="1" destOrd="0" presId="urn:microsoft.com/office/officeart/2008/layout/HorizontalMultiLevelHierarchy"/>
    <dgm:cxn modelId="{77CA6F77-2707-41FB-9BF6-D48E04886F8A}" type="presParOf" srcId="{51822F18-60A2-4A17-9FAD-01EE2BEFA13B}" destId="{EBCB114E-A31A-4D76-A5B1-74CA3659DA6A}" srcOrd="0" destOrd="0" presId="urn:microsoft.com/office/officeart/2008/layout/HorizontalMultiLevelHierarchy"/>
    <dgm:cxn modelId="{31061F2D-CDE8-430D-A5C1-F0B5D08FA666}" type="presParOf" srcId="{EBCB114E-A31A-4D76-A5B1-74CA3659DA6A}" destId="{B6A89E89-32AF-4ABF-AF6C-45E5D2A526F5}" srcOrd="0" destOrd="0" presId="urn:microsoft.com/office/officeart/2008/layout/HorizontalMultiLevelHierarchy"/>
    <dgm:cxn modelId="{9193F06B-5909-4C75-8FB0-A6C37A1154B9}" type="presParOf" srcId="{51822F18-60A2-4A17-9FAD-01EE2BEFA13B}" destId="{6A3A9A37-9B9A-4F7E-AA39-12457A690D5E}" srcOrd="1" destOrd="0" presId="urn:microsoft.com/office/officeart/2008/layout/HorizontalMultiLevelHierarchy"/>
    <dgm:cxn modelId="{5A0AB187-28E2-47B3-AF57-241752E4AD71}" type="presParOf" srcId="{6A3A9A37-9B9A-4F7E-AA39-12457A690D5E}" destId="{8CE36B72-6D2B-4E61-AA2C-828A794BA2FA}" srcOrd="0" destOrd="0" presId="urn:microsoft.com/office/officeart/2008/layout/HorizontalMultiLevelHierarchy"/>
    <dgm:cxn modelId="{691E34D9-1C0E-412C-AF43-20EC0046A9E1}" type="presParOf" srcId="{6A3A9A37-9B9A-4F7E-AA39-12457A690D5E}" destId="{7150F6F5-BA4F-4079-ACB4-146488DAE8AF}" srcOrd="1" destOrd="0" presId="urn:microsoft.com/office/officeart/2008/layout/HorizontalMultiLevelHierarchy"/>
    <dgm:cxn modelId="{DCFF477F-14F9-482E-9F12-6F1949945705}" type="presParOf" srcId="{55C5CFB7-0AFB-4512-9346-45800AFF5952}" destId="{970E0785-78C0-4B96-8FC2-546E898EC0EF}" srcOrd="4" destOrd="0" presId="urn:microsoft.com/office/officeart/2008/layout/HorizontalMultiLevelHierarchy"/>
    <dgm:cxn modelId="{D60621EE-FBBD-4CE1-B387-4100ECB1F355}" type="presParOf" srcId="{970E0785-78C0-4B96-8FC2-546E898EC0EF}" destId="{5233AD51-1DDB-4A73-BCB8-2DE08C9E9E27}" srcOrd="0" destOrd="0" presId="urn:microsoft.com/office/officeart/2008/layout/HorizontalMultiLevelHierarchy"/>
    <dgm:cxn modelId="{FD692E24-A164-462B-A5B6-1E5F9C093194}" type="presParOf" srcId="{55C5CFB7-0AFB-4512-9346-45800AFF5952}" destId="{CCE4533D-37CD-4D80-8AC7-1CC4A6DAC657}" srcOrd="5" destOrd="0" presId="urn:microsoft.com/office/officeart/2008/layout/HorizontalMultiLevelHierarchy"/>
    <dgm:cxn modelId="{9C469244-F827-4035-873D-37FFE2E393B1}" type="presParOf" srcId="{CCE4533D-37CD-4D80-8AC7-1CC4A6DAC657}" destId="{60CA240A-9028-400F-A265-18002967626C}" srcOrd="0" destOrd="0" presId="urn:microsoft.com/office/officeart/2008/layout/HorizontalMultiLevelHierarchy"/>
    <dgm:cxn modelId="{9AF87F59-2109-408D-BDF4-A52F35CB7ADB}" type="presParOf" srcId="{CCE4533D-37CD-4D80-8AC7-1CC4A6DAC657}" destId="{26060474-E9B5-4C23-9217-2CD7EBB2A052}" srcOrd="1" destOrd="0" presId="urn:microsoft.com/office/officeart/2008/layout/HorizontalMultiLevelHierarchy"/>
    <dgm:cxn modelId="{7AD0D622-BCF2-41E4-A805-8485AF42C05F}" type="presParOf" srcId="{26060474-E9B5-4C23-9217-2CD7EBB2A052}" destId="{18316268-1257-4B89-B49D-0CD648462643}" srcOrd="0" destOrd="0" presId="urn:microsoft.com/office/officeart/2008/layout/HorizontalMultiLevelHierarchy"/>
    <dgm:cxn modelId="{924F4230-C15B-460A-8A04-9982F64FF56E}" type="presParOf" srcId="{18316268-1257-4B89-B49D-0CD648462643}" destId="{BFD14687-C6B5-4807-B6F2-C9343B7F2B18}" srcOrd="0" destOrd="0" presId="urn:microsoft.com/office/officeart/2008/layout/HorizontalMultiLevelHierarchy"/>
    <dgm:cxn modelId="{21701423-EBAF-4558-83FA-9BDF53DF5765}" type="presParOf" srcId="{26060474-E9B5-4C23-9217-2CD7EBB2A052}" destId="{01827665-06CF-4738-999C-7816D9886F46}" srcOrd="1" destOrd="0" presId="urn:microsoft.com/office/officeart/2008/layout/HorizontalMultiLevelHierarchy"/>
    <dgm:cxn modelId="{E31CF609-5061-4330-BEEC-BDF1191190FE}" type="presParOf" srcId="{01827665-06CF-4738-999C-7816D9886F46}" destId="{DE0324CB-0987-4C20-B8E0-EC9EACE38C6C}" srcOrd="0" destOrd="0" presId="urn:microsoft.com/office/officeart/2008/layout/HorizontalMultiLevelHierarchy"/>
    <dgm:cxn modelId="{C4C56120-40D1-4328-8D11-D8095AE0756E}" type="presParOf" srcId="{01827665-06CF-4738-999C-7816D9886F46}" destId="{0A3CD262-C35F-419F-B8E8-F0373BC5C1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EDAD2E-FF05-4C3D-80B4-C8DD797FBF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03ED60EE-C9D7-4895-8EC1-F3A9BB04028B}">
      <dgm:prSet phldrT="[Texto]"/>
      <dgm:spPr/>
      <dgm:t>
        <a:bodyPr/>
        <a:lstStyle/>
        <a:p>
          <a:r>
            <a:rPr lang="es-EC" dirty="0" smtClean="0"/>
            <a:t>Medidas de cambio comportamental</a:t>
          </a:r>
          <a:endParaRPr lang="es-EC" dirty="0"/>
        </a:p>
      </dgm:t>
    </dgm:pt>
    <dgm:pt modelId="{C1669C53-A93E-4542-8E6C-B3BAF13EED0D}" type="parTrans" cxnId="{D1C7BCD0-8C94-4CE4-B0C4-4EF810909E76}">
      <dgm:prSet/>
      <dgm:spPr/>
      <dgm:t>
        <a:bodyPr/>
        <a:lstStyle/>
        <a:p>
          <a:endParaRPr lang="es-EC"/>
        </a:p>
      </dgm:t>
    </dgm:pt>
    <dgm:pt modelId="{DDFC480A-F18F-40EF-8BF5-A088DAB7A2F9}" type="sibTrans" cxnId="{D1C7BCD0-8C94-4CE4-B0C4-4EF810909E76}">
      <dgm:prSet/>
      <dgm:spPr/>
      <dgm:t>
        <a:bodyPr/>
        <a:lstStyle/>
        <a:p>
          <a:endParaRPr lang="es-EC"/>
        </a:p>
      </dgm:t>
    </dgm:pt>
    <dgm:pt modelId="{11111628-8DB6-48BC-923E-5132B86C528C}">
      <dgm:prSet phldrT="[Texto]"/>
      <dgm:spPr/>
      <dgm:t>
        <a:bodyPr/>
        <a:lstStyle/>
        <a:p>
          <a:r>
            <a:rPr lang="es-EC" dirty="0" smtClean="0"/>
            <a:t>Expandir e impulsar los servicios del transporte público</a:t>
          </a:r>
          <a:endParaRPr lang="es-EC" dirty="0"/>
        </a:p>
      </dgm:t>
    </dgm:pt>
    <dgm:pt modelId="{D3BD671E-0533-4D8E-8943-72FA8AA88053}" type="parTrans" cxnId="{9DC7BF1D-59DD-4B8F-96D3-71CF5320F64E}">
      <dgm:prSet/>
      <dgm:spPr/>
      <dgm:t>
        <a:bodyPr/>
        <a:lstStyle/>
        <a:p>
          <a:endParaRPr lang="es-EC"/>
        </a:p>
      </dgm:t>
    </dgm:pt>
    <dgm:pt modelId="{19CE5818-788B-4A25-B905-85CE0DBDA11C}" type="sibTrans" cxnId="{9DC7BF1D-59DD-4B8F-96D3-71CF5320F64E}">
      <dgm:prSet/>
      <dgm:spPr/>
      <dgm:t>
        <a:bodyPr/>
        <a:lstStyle/>
        <a:p>
          <a:endParaRPr lang="es-EC"/>
        </a:p>
      </dgm:t>
    </dgm:pt>
    <dgm:pt modelId="{FE659DE6-0E15-499E-88A8-24778E339E5C}">
      <dgm:prSet phldrT="[Texto]"/>
      <dgm:spPr/>
      <dgm:t>
        <a:bodyPr/>
        <a:lstStyle/>
        <a:p>
          <a:r>
            <a:rPr lang="es-EC" dirty="0" smtClean="0"/>
            <a:t>Transporte público innovador</a:t>
          </a:r>
          <a:endParaRPr lang="es-EC" dirty="0"/>
        </a:p>
      </dgm:t>
    </dgm:pt>
    <dgm:pt modelId="{CEB77913-9C3B-4A81-BFBC-999810D8BCC3}" type="parTrans" cxnId="{86230E11-18D1-4F2A-A661-4C156498DF75}">
      <dgm:prSet/>
      <dgm:spPr/>
      <dgm:t>
        <a:bodyPr/>
        <a:lstStyle/>
        <a:p>
          <a:endParaRPr lang="es-EC"/>
        </a:p>
      </dgm:t>
    </dgm:pt>
    <dgm:pt modelId="{434E6C2F-7E05-416E-9E4F-1C6CCF1771B3}" type="sibTrans" cxnId="{86230E11-18D1-4F2A-A661-4C156498DF75}">
      <dgm:prSet/>
      <dgm:spPr/>
      <dgm:t>
        <a:bodyPr/>
        <a:lstStyle/>
        <a:p>
          <a:endParaRPr lang="es-EC"/>
        </a:p>
      </dgm:t>
    </dgm:pt>
    <dgm:pt modelId="{901AE84E-D726-4D28-AF67-2D69116B87A9}">
      <dgm:prSet phldrT="[Texto]"/>
      <dgm:spPr/>
      <dgm:t>
        <a:bodyPr/>
        <a:lstStyle/>
        <a:p>
          <a:r>
            <a:rPr lang="es-EC" dirty="0" smtClean="0"/>
            <a:t>Mejorar las vías para ciclistas y peatones</a:t>
          </a:r>
          <a:endParaRPr lang="es-EC" dirty="0"/>
        </a:p>
      </dgm:t>
    </dgm:pt>
    <dgm:pt modelId="{30A2A084-D5E4-4CA6-BD80-E1BB040A3E5B}" type="parTrans" cxnId="{173A0D1F-2F69-45CB-9B40-4E4301B6526F}">
      <dgm:prSet/>
      <dgm:spPr/>
      <dgm:t>
        <a:bodyPr/>
        <a:lstStyle/>
        <a:p>
          <a:endParaRPr lang="es-EC"/>
        </a:p>
      </dgm:t>
    </dgm:pt>
    <dgm:pt modelId="{9F82421C-B6C6-4E1B-9D61-DF37DAC87C24}" type="sibTrans" cxnId="{173A0D1F-2F69-45CB-9B40-4E4301B6526F}">
      <dgm:prSet/>
      <dgm:spPr/>
      <dgm:t>
        <a:bodyPr/>
        <a:lstStyle/>
        <a:p>
          <a:endParaRPr lang="es-EC"/>
        </a:p>
      </dgm:t>
    </dgm:pt>
    <dgm:pt modelId="{1C509C66-D336-4688-9901-4A09673B1693}">
      <dgm:prSet/>
      <dgm:spPr/>
      <dgm:t>
        <a:bodyPr/>
        <a:lstStyle/>
        <a:p>
          <a:r>
            <a:rPr lang="es-EC" dirty="0" smtClean="0"/>
            <a:t>Coche compartido</a:t>
          </a:r>
          <a:endParaRPr lang="es-EC" dirty="0"/>
        </a:p>
      </dgm:t>
    </dgm:pt>
    <dgm:pt modelId="{364B85BB-A375-4FCA-B2C0-91A8194C3326}" type="parTrans" cxnId="{AF0941A3-3EDE-4A50-89FE-0A11BB3B7DF4}">
      <dgm:prSet/>
      <dgm:spPr/>
      <dgm:t>
        <a:bodyPr/>
        <a:lstStyle/>
        <a:p>
          <a:endParaRPr lang="es-EC"/>
        </a:p>
      </dgm:t>
    </dgm:pt>
    <dgm:pt modelId="{6EE5C92E-EAA6-43C6-BEE5-89876FAC317B}" type="sibTrans" cxnId="{AF0941A3-3EDE-4A50-89FE-0A11BB3B7DF4}">
      <dgm:prSet/>
      <dgm:spPr/>
      <dgm:t>
        <a:bodyPr/>
        <a:lstStyle/>
        <a:p>
          <a:endParaRPr lang="es-EC"/>
        </a:p>
      </dgm:t>
    </dgm:pt>
    <dgm:pt modelId="{0C05B97C-6586-471C-BAEC-8D1989A318BC}">
      <dgm:prSet/>
      <dgm:spPr/>
      <dgm:t>
        <a:bodyPr/>
        <a:lstStyle/>
        <a:p>
          <a:r>
            <a:rPr lang="es-EC" dirty="0" smtClean="0"/>
            <a:t>Medidas que lo hagan más atractivo a los ciudadanos por encima del vehículo privado: expansión del TP, mejora de comodidad, promover amabilidad, provisión de vehículos adecuados y aumento de conciencia pública</a:t>
          </a:r>
          <a:endParaRPr lang="es-EC" dirty="0"/>
        </a:p>
      </dgm:t>
    </dgm:pt>
    <dgm:pt modelId="{6335CEA9-75C3-4E31-A0DF-2B68BC7DE448}" type="parTrans" cxnId="{F50AD61F-D77F-476E-BB2A-D385FB0573E8}">
      <dgm:prSet/>
      <dgm:spPr/>
      <dgm:t>
        <a:bodyPr/>
        <a:lstStyle/>
        <a:p>
          <a:endParaRPr lang="es-EC"/>
        </a:p>
      </dgm:t>
    </dgm:pt>
    <dgm:pt modelId="{944137B5-C732-4FA7-877A-9489BA7066DC}" type="sibTrans" cxnId="{F50AD61F-D77F-476E-BB2A-D385FB0573E8}">
      <dgm:prSet/>
      <dgm:spPr/>
      <dgm:t>
        <a:bodyPr/>
        <a:lstStyle/>
        <a:p>
          <a:endParaRPr lang="es-EC"/>
        </a:p>
      </dgm:t>
    </dgm:pt>
    <dgm:pt modelId="{D1E19761-964E-4D60-91EF-AE3158F0389C}">
      <dgm:prSet/>
      <dgm:spPr/>
      <dgm:t>
        <a:bodyPr/>
        <a:lstStyle/>
        <a:p>
          <a:r>
            <a:rPr lang="es-EC" dirty="0" smtClean="0"/>
            <a:t>Chile es uno de los países de América Latina que más avanzado en temas de movilidad se encuentra: Bmov-Trici y ascensores eléctricos de Valparaíso</a:t>
          </a:r>
          <a:endParaRPr lang="es-EC" dirty="0"/>
        </a:p>
      </dgm:t>
    </dgm:pt>
    <dgm:pt modelId="{337AE0E7-DC9E-4BC2-B8B8-D21759213B52}" type="parTrans" cxnId="{C688EFAE-4883-4824-91C2-3CD58671B7B9}">
      <dgm:prSet/>
      <dgm:spPr/>
      <dgm:t>
        <a:bodyPr/>
        <a:lstStyle/>
        <a:p>
          <a:endParaRPr lang="es-EC"/>
        </a:p>
      </dgm:t>
    </dgm:pt>
    <dgm:pt modelId="{B2CBDD7F-005B-4574-BC1A-19F40AEA74E6}" type="sibTrans" cxnId="{C688EFAE-4883-4824-91C2-3CD58671B7B9}">
      <dgm:prSet/>
      <dgm:spPr/>
      <dgm:t>
        <a:bodyPr/>
        <a:lstStyle/>
        <a:p>
          <a:endParaRPr lang="es-EC"/>
        </a:p>
      </dgm:t>
    </dgm:pt>
    <dgm:pt modelId="{F9228194-9D37-407C-85E1-A14C62562259}">
      <dgm:prSet/>
      <dgm:spPr/>
      <dgm:t>
        <a:bodyPr/>
        <a:lstStyle/>
        <a:p>
          <a:r>
            <a:rPr lang="es-EC" dirty="0" smtClean="0"/>
            <a:t>Entre el 50 y 60% de la población usa este sistema: Copenhague «ciudad </a:t>
          </a:r>
          <a:r>
            <a:rPr lang="es-EC" dirty="0" err="1" smtClean="0"/>
            <a:t>bicic</a:t>
          </a:r>
          <a:r>
            <a:rPr lang="es-EC" dirty="0" smtClean="0"/>
            <a:t> amigable», 180% de impuestos a carros nuevos, «Green Wave», serpiente de bicicletas «</a:t>
          </a:r>
          <a:r>
            <a:rPr lang="es-EC" dirty="0" err="1" smtClean="0"/>
            <a:t>Cykelslagen</a:t>
          </a:r>
          <a:r>
            <a:rPr lang="es-EC" dirty="0" smtClean="0"/>
            <a:t>»</a:t>
          </a:r>
          <a:endParaRPr lang="es-EC" dirty="0"/>
        </a:p>
      </dgm:t>
    </dgm:pt>
    <dgm:pt modelId="{502EE23E-5D9B-4E4E-9E29-1309877F3CA5}" type="parTrans" cxnId="{F9535E0E-C100-4868-9CDF-770C84C04C72}">
      <dgm:prSet/>
      <dgm:spPr/>
      <dgm:t>
        <a:bodyPr/>
        <a:lstStyle/>
        <a:p>
          <a:endParaRPr lang="es-EC"/>
        </a:p>
      </dgm:t>
    </dgm:pt>
    <dgm:pt modelId="{22175E52-2E67-43C7-AD54-AF323CAC0580}" type="sibTrans" cxnId="{F9535E0E-C100-4868-9CDF-770C84C04C72}">
      <dgm:prSet/>
      <dgm:spPr/>
      <dgm:t>
        <a:bodyPr/>
        <a:lstStyle/>
        <a:p>
          <a:endParaRPr lang="es-EC"/>
        </a:p>
      </dgm:t>
    </dgm:pt>
    <dgm:pt modelId="{D0696FD0-1A48-44A6-9B7D-9CE00D6DFE10}">
      <dgm:prSet/>
      <dgm:spPr/>
      <dgm:t>
        <a:bodyPr/>
        <a:lstStyle/>
        <a:p>
          <a:r>
            <a:rPr lang="es-EC" dirty="0" smtClean="0"/>
            <a:t>Menos demanda de tráfico, menos costos y menos impactos ambientales. Se reemplaza el uso de entre 4 y 10 vehículos por tan solo 1, reduce al menos la emisión de 15 Ton de CO2. </a:t>
          </a:r>
          <a:endParaRPr lang="es-EC" dirty="0"/>
        </a:p>
      </dgm:t>
    </dgm:pt>
    <dgm:pt modelId="{89C327C1-D1B8-419E-8DBF-0864208EAE9B}" type="parTrans" cxnId="{E5050B4C-D398-4486-A81F-6D85323693DC}">
      <dgm:prSet/>
      <dgm:spPr/>
      <dgm:t>
        <a:bodyPr/>
        <a:lstStyle/>
        <a:p>
          <a:endParaRPr lang="es-EC"/>
        </a:p>
      </dgm:t>
    </dgm:pt>
    <dgm:pt modelId="{9E0CA6BE-E87A-4275-923C-B3E75B5A7DFC}" type="sibTrans" cxnId="{E5050B4C-D398-4486-A81F-6D85323693DC}">
      <dgm:prSet/>
      <dgm:spPr/>
      <dgm:t>
        <a:bodyPr/>
        <a:lstStyle/>
        <a:p>
          <a:endParaRPr lang="es-EC"/>
        </a:p>
      </dgm:t>
    </dgm:pt>
    <dgm:pt modelId="{F35B2EFC-3222-4606-8613-218705AF1153}" type="pres">
      <dgm:prSet presAssocID="{8DEDAD2E-FF05-4C3D-80B4-C8DD797FBFAA}" presName="hierChild1" presStyleCnt="0">
        <dgm:presLayoutVars>
          <dgm:chPref val="1"/>
          <dgm:dir/>
          <dgm:animOne val="branch"/>
          <dgm:animLvl val="lvl"/>
          <dgm:resizeHandles/>
        </dgm:presLayoutVars>
      </dgm:prSet>
      <dgm:spPr/>
      <dgm:t>
        <a:bodyPr/>
        <a:lstStyle/>
        <a:p>
          <a:endParaRPr lang="es-EC"/>
        </a:p>
      </dgm:t>
    </dgm:pt>
    <dgm:pt modelId="{6463014E-022C-4BFB-B407-34E15590C719}" type="pres">
      <dgm:prSet presAssocID="{03ED60EE-C9D7-4895-8EC1-F3A9BB04028B}" presName="hierRoot1" presStyleCnt="0"/>
      <dgm:spPr/>
    </dgm:pt>
    <dgm:pt modelId="{9C0CC9DC-FEA5-4A2A-81C4-9C6B044C4126}" type="pres">
      <dgm:prSet presAssocID="{03ED60EE-C9D7-4895-8EC1-F3A9BB04028B}" presName="composite" presStyleCnt="0"/>
      <dgm:spPr/>
    </dgm:pt>
    <dgm:pt modelId="{802E1122-1DEA-4FC1-84CE-E23A2B622860}" type="pres">
      <dgm:prSet presAssocID="{03ED60EE-C9D7-4895-8EC1-F3A9BB04028B}" presName="background" presStyleLbl="node0" presStyleIdx="0" presStyleCnt="1"/>
      <dgm:spPr/>
    </dgm:pt>
    <dgm:pt modelId="{BE4F81D2-AD13-49AB-9BDC-AA8991F1A99C}" type="pres">
      <dgm:prSet presAssocID="{03ED60EE-C9D7-4895-8EC1-F3A9BB04028B}" presName="text" presStyleLbl="fgAcc0" presStyleIdx="0" presStyleCnt="1">
        <dgm:presLayoutVars>
          <dgm:chPref val="3"/>
        </dgm:presLayoutVars>
      </dgm:prSet>
      <dgm:spPr/>
      <dgm:t>
        <a:bodyPr/>
        <a:lstStyle/>
        <a:p>
          <a:endParaRPr lang="es-EC"/>
        </a:p>
      </dgm:t>
    </dgm:pt>
    <dgm:pt modelId="{54338E8F-43A5-4963-A01A-9D34DEB78549}" type="pres">
      <dgm:prSet presAssocID="{03ED60EE-C9D7-4895-8EC1-F3A9BB04028B}" presName="hierChild2" presStyleCnt="0"/>
      <dgm:spPr/>
    </dgm:pt>
    <dgm:pt modelId="{986EBE20-F97A-4D5D-BA1C-F71F6A8FD43B}" type="pres">
      <dgm:prSet presAssocID="{D3BD671E-0533-4D8E-8943-72FA8AA88053}" presName="Name10" presStyleLbl="parChTrans1D2" presStyleIdx="0" presStyleCnt="4"/>
      <dgm:spPr/>
      <dgm:t>
        <a:bodyPr/>
        <a:lstStyle/>
        <a:p>
          <a:endParaRPr lang="es-EC"/>
        </a:p>
      </dgm:t>
    </dgm:pt>
    <dgm:pt modelId="{74657A89-C93D-4820-8783-62A9AA84A9A1}" type="pres">
      <dgm:prSet presAssocID="{11111628-8DB6-48BC-923E-5132B86C528C}" presName="hierRoot2" presStyleCnt="0"/>
      <dgm:spPr/>
    </dgm:pt>
    <dgm:pt modelId="{B9F8F9D7-3B53-4F6F-8AA6-BB3790A04B67}" type="pres">
      <dgm:prSet presAssocID="{11111628-8DB6-48BC-923E-5132B86C528C}" presName="composite2" presStyleCnt="0"/>
      <dgm:spPr/>
    </dgm:pt>
    <dgm:pt modelId="{A6BF90F7-011A-40D6-A730-8DA2369C0DE8}" type="pres">
      <dgm:prSet presAssocID="{11111628-8DB6-48BC-923E-5132B86C528C}" presName="background2" presStyleLbl="node2" presStyleIdx="0" presStyleCnt="4"/>
      <dgm:spPr/>
    </dgm:pt>
    <dgm:pt modelId="{7CB6B795-E732-486B-AA00-0711F5003FC1}" type="pres">
      <dgm:prSet presAssocID="{11111628-8DB6-48BC-923E-5132B86C528C}" presName="text2" presStyleLbl="fgAcc2" presStyleIdx="0" presStyleCnt="4">
        <dgm:presLayoutVars>
          <dgm:chPref val="3"/>
        </dgm:presLayoutVars>
      </dgm:prSet>
      <dgm:spPr/>
      <dgm:t>
        <a:bodyPr/>
        <a:lstStyle/>
        <a:p>
          <a:endParaRPr lang="es-EC"/>
        </a:p>
      </dgm:t>
    </dgm:pt>
    <dgm:pt modelId="{6F37A249-F539-4733-ADBD-2F7B81755C06}" type="pres">
      <dgm:prSet presAssocID="{11111628-8DB6-48BC-923E-5132B86C528C}" presName="hierChild3" presStyleCnt="0"/>
      <dgm:spPr/>
    </dgm:pt>
    <dgm:pt modelId="{43E5A9FB-8FA9-4117-9AC0-D3DA12E2FA05}" type="pres">
      <dgm:prSet presAssocID="{6335CEA9-75C3-4E31-A0DF-2B68BC7DE448}" presName="Name17" presStyleLbl="parChTrans1D3" presStyleIdx="0" presStyleCnt="4"/>
      <dgm:spPr/>
      <dgm:t>
        <a:bodyPr/>
        <a:lstStyle/>
        <a:p>
          <a:endParaRPr lang="es-EC"/>
        </a:p>
      </dgm:t>
    </dgm:pt>
    <dgm:pt modelId="{9B721052-B112-4890-AF4C-057886AE74AE}" type="pres">
      <dgm:prSet presAssocID="{0C05B97C-6586-471C-BAEC-8D1989A318BC}" presName="hierRoot3" presStyleCnt="0"/>
      <dgm:spPr/>
    </dgm:pt>
    <dgm:pt modelId="{43982F00-2D96-4D47-B1C5-CEA985E5A8C2}" type="pres">
      <dgm:prSet presAssocID="{0C05B97C-6586-471C-BAEC-8D1989A318BC}" presName="composite3" presStyleCnt="0"/>
      <dgm:spPr/>
    </dgm:pt>
    <dgm:pt modelId="{6D76F077-631C-4F74-9682-3FD0A2C35C4C}" type="pres">
      <dgm:prSet presAssocID="{0C05B97C-6586-471C-BAEC-8D1989A318BC}" presName="background3" presStyleLbl="node3" presStyleIdx="0" presStyleCnt="4"/>
      <dgm:spPr/>
    </dgm:pt>
    <dgm:pt modelId="{792B8CA3-D678-45B7-9C79-EC1CB10E663A}" type="pres">
      <dgm:prSet presAssocID="{0C05B97C-6586-471C-BAEC-8D1989A318BC}" presName="text3" presStyleLbl="fgAcc3" presStyleIdx="0" presStyleCnt="4" custLinFactNeighborX="1332" custLinFactNeighborY="-18838">
        <dgm:presLayoutVars>
          <dgm:chPref val="3"/>
        </dgm:presLayoutVars>
      </dgm:prSet>
      <dgm:spPr/>
      <dgm:t>
        <a:bodyPr/>
        <a:lstStyle/>
        <a:p>
          <a:endParaRPr lang="es-EC"/>
        </a:p>
      </dgm:t>
    </dgm:pt>
    <dgm:pt modelId="{4625F3DD-3625-4718-9C68-59E9DE046A07}" type="pres">
      <dgm:prSet presAssocID="{0C05B97C-6586-471C-BAEC-8D1989A318BC}" presName="hierChild4" presStyleCnt="0"/>
      <dgm:spPr/>
    </dgm:pt>
    <dgm:pt modelId="{C11AB5DA-1A9A-4274-B172-5B50796E7DBC}" type="pres">
      <dgm:prSet presAssocID="{CEB77913-9C3B-4A81-BFBC-999810D8BCC3}" presName="Name10" presStyleLbl="parChTrans1D2" presStyleIdx="1" presStyleCnt="4"/>
      <dgm:spPr/>
      <dgm:t>
        <a:bodyPr/>
        <a:lstStyle/>
        <a:p>
          <a:endParaRPr lang="es-EC"/>
        </a:p>
      </dgm:t>
    </dgm:pt>
    <dgm:pt modelId="{DE698718-A90E-416C-8BCF-6906E8C8A14F}" type="pres">
      <dgm:prSet presAssocID="{FE659DE6-0E15-499E-88A8-24778E339E5C}" presName="hierRoot2" presStyleCnt="0"/>
      <dgm:spPr/>
    </dgm:pt>
    <dgm:pt modelId="{D0105F3E-83C0-4970-B133-FE067B493000}" type="pres">
      <dgm:prSet presAssocID="{FE659DE6-0E15-499E-88A8-24778E339E5C}" presName="composite2" presStyleCnt="0"/>
      <dgm:spPr/>
    </dgm:pt>
    <dgm:pt modelId="{28277B88-EE0A-4364-878C-34791E43536F}" type="pres">
      <dgm:prSet presAssocID="{FE659DE6-0E15-499E-88A8-24778E339E5C}" presName="background2" presStyleLbl="node2" presStyleIdx="1" presStyleCnt="4"/>
      <dgm:spPr/>
    </dgm:pt>
    <dgm:pt modelId="{F2F6910E-8039-4541-80A6-48D51ECBE95B}" type="pres">
      <dgm:prSet presAssocID="{FE659DE6-0E15-499E-88A8-24778E339E5C}" presName="text2" presStyleLbl="fgAcc2" presStyleIdx="1" presStyleCnt="4">
        <dgm:presLayoutVars>
          <dgm:chPref val="3"/>
        </dgm:presLayoutVars>
      </dgm:prSet>
      <dgm:spPr/>
      <dgm:t>
        <a:bodyPr/>
        <a:lstStyle/>
        <a:p>
          <a:endParaRPr lang="es-EC"/>
        </a:p>
      </dgm:t>
    </dgm:pt>
    <dgm:pt modelId="{26DC0218-0D60-4005-92DA-EAD29CE6290A}" type="pres">
      <dgm:prSet presAssocID="{FE659DE6-0E15-499E-88A8-24778E339E5C}" presName="hierChild3" presStyleCnt="0"/>
      <dgm:spPr/>
    </dgm:pt>
    <dgm:pt modelId="{8D88282D-38D3-49CF-8CC3-A038E6704EA5}" type="pres">
      <dgm:prSet presAssocID="{337AE0E7-DC9E-4BC2-B8B8-D21759213B52}" presName="Name17" presStyleLbl="parChTrans1D3" presStyleIdx="1" presStyleCnt="4"/>
      <dgm:spPr/>
      <dgm:t>
        <a:bodyPr/>
        <a:lstStyle/>
        <a:p>
          <a:endParaRPr lang="es-EC"/>
        </a:p>
      </dgm:t>
    </dgm:pt>
    <dgm:pt modelId="{9C3A40CB-8BB2-403B-820A-1660EFB52066}" type="pres">
      <dgm:prSet presAssocID="{D1E19761-964E-4D60-91EF-AE3158F0389C}" presName="hierRoot3" presStyleCnt="0"/>
      <dgm:spPr/>
    </dgm:pt>
    <dgm:pt modelId="{EC137F73-75D7-4B0A-82A0-FD4CE4B6C393}" type="pres">
      <dgm:prSet presAssocID="{D1E19761-964E-4D60-91EF-AE3158F0389C}" presName="composite3" presStyleCnt="0"/>
      <dgm:spPr/>
    </dgm:pt>
    <dgm:pt modelId="{77EBE5B3-642D-492B-BE46-0B52440C3F15}" type="pres">
      <dgm:prSet presAssocID="{D1E19761-964E-4D60-91EF-AE3158F0389C}" presName="background3" presStyleLbl="node3" presStyleIdx="1" presStyleCnt="4"/>
      <dgm:spPr/>
    </dgm:pt>
    <dgm:pt modelId="{DA4A0807-6A83-4B1A-99CE-DDD8AE5AC0C8}" type="pres">
      <dgm:prSet presAssocID="{D1E19761-964E-4D60-91EF-AE3158F0389C}" presName="text3" presStyleLbl="fgAcc3" presStyleIdx="1" presStyleCnt="4" custLinFactNeighborX="1006" custLinFactNeighborY="-18838">
        <dgm:presLayoutVars>
          <dgm:chPref val="3"/>
        </dgm:presLayoutVars>
      </dgm:prSet>
      <dgm:spPr/>
      <dgm:t>
        <a:bodyPr/>
        <a:lstStyle/>
        <a:p>
          <a:endParaRPr lang="es-EC"/>
        </a:p>
      </dgm:t>
    </dgm:pt>
    <dgm:pt modelId="{76FA24F4-FDC1-44A0-A762-21D3E04E405B}" type="pres">
      <dgm:prSet presAssocID="{D1E19761-964E-4D60-91EF-AE3158F0389C}" presName="hierChild4" presStyleCnt="0"/>
      <dgm:spPr/>
    </dgm:pt>
    <dgm:pt modelId="{B43EB34F-E6EE-45A3-A18A-BE3C5DFE15A6}" type="pres">
      <dgm:prSet presAssocID="{30A2A084-D5E4-4CA6-BD80-E1BB040A3E5B}" presName="Name10" presStyleLbl="parChTrans1D2" presStyleIdx="2" presStyleCnt="4"/>
      <dgm:spPr/>
      <dgm:t>
        <a:bodyPr/>
        <a:lstStyle/>
        <a:p>
          <a:endParaRPr lang="es-EC"/>
        </a:p>
      </dgm:t>
    </dgm:pt>
    <dgm:pt modelId="{CDFAE96C-382E-485A-B408-CBE6434C184C}" type="pres">
      <dgm:prSet presAssocID="{901AE84E-D726-4D28-AF67-2D69116B87A9}" presName="hierRoot2" presStyleCnt="0"/>
      <dgm:spPr/>
    </dgm:pt>
    <dgm:pt modelId="{D01EF0E3-D081-4E93-9329-43DC63CF0D5A}" type="pres">
      <dgm:prSet presAssocID="{901AE84E-D726-4D28-AF67-2D69116B87A9}" presName="composite2" presStyleCnt="0"/>
      <dgm:spPr/>
    </dgm:pt>
    <dgm:pt modelId="{3A51DB31-992A-49A0-86EC-49D25DDA3A84}" type="pres">
      <dgm:prSet presAssocID="{901AE84E-D726-4D28-AF67-2D69116B87A9}" presName="background2" presStyleLbl="node2" presStyleIdx="2" presStyleCnt="4"/>
      <dgm:spPr/>
    </dgm:pt>
    <dgm:pt modelId="{5D2E064D-474B-43C9-8491-3F977C668208}" type="pres">
      <dgm:prSet presAssocID="{901AE84E-D726-4D28-AF67-2D69116B87A9}" presName="text2" presStyleLbl="fgAcc2" presStyleIdx="2" presStyleCnt="4">
        <dgm:presLayoutVars>
          <dgm:chPref val="3"/>
        </dgm:presLayoutVars>
      </dgm:prSet>
      <dgm:spPr/>
      <dgm:t>
        <a:bodyPr/>
        <a:lstStyle/>
        <a:p>
          <a:endParaRPr lang="es-EC"/>
        </a:p>
      </dgm:t>
    </dgm:pt>
    <dgm:pt modelId="{D961B4C4-2473-4624-A8C9-A94892DDB9FD}" type="pres">
      <dgm:prSet presAssocID="{901AE84E-D726-4D28-AF67-2D69116B87A9}" presName="hierChild3" presStyleCnt="0"/>
      <dgm:spPr/>
    </dgm:pt>
    <dgm:pt modelId="{B282673B-1B24-4703-AE84-AC2B27262C53}" type="pres">
      <dgm:prSet presAssocID="{502EE23E-5D9B-4E4E-9E29-1309877F3CA5}" presName="Name17" presStyleLbl="parChTrans1D3" presStyleIdx="2" presStyleCnt="4"/>
      <dgm:spPr/>
      <dgm:t>
        <a:bodyPr/>
        <a:lstStyle/>
        <a:p>
          <a:endParaRPr lang="es-EC"/>
        </a:p>
      </dgm:t>
    </dgm:pt>
    <dgm:pt modelId="{C63586C3-2861-4E5D-82F1-85F229FAD1D6}" type="pres">
      <dgm:prSet presAssocID="{F9228194-9D37-407C-85E1-A14C62562259}" presName="hierRoot3" presStyleCnt="0"/>
      <dgm:spPr/>
    </dgm:pt>
    <dgm:pt modelId="{E87B233F-AEEC-4FF5-95BD-7C64FB9571C6}" type="pres">
      <dgm:prSet presAssocID="{F9228194-9D37-407C-85E1-A14C62562259}" presName="composite3" presStyleCnt="0"/>
      <dgm:spPr/>
    </dgm:pt>
    <dgm:pt modelId="{513F7732-AAF1-43DB-BD66-D20AF4C827AF}" type="pres">
      <dgm:prSet presAssocID="{F9228194-9D37-407C-85E1-A14C62562259}" presName="background3" presStyleLbl="node3" presStyleIdx="2" presStyleCnt="4"/>
      <dgm:spPr/>
    </dgm:pt>
    <dgm:pt modelId="{8DA7BB23-B74C-48ED-8989-A200913AA6D5}" type="pres">
      <dgm:prSet presAssocID="{F9228194-9D37-407C-85E1-A14C62562259}" presName="text3" presStyleLbl="fgAcc3" presStyleIdx="2" presStyleCnt="4" custLinFactNeighborX="1646" custLinFactNeighborY="-26077">
        <dgm:presLayoutVars>
          <dgm:chPref val="3"/>
        </dgm:presLayoutVars>
      </dgm:prSet>
      <dgm:spPr/>
      <dgm:t>
        <a:bodyPr/>
        <a:lstStyle/>
        <a:p>
          <a:endParaRPr lang="es-EC"/>
        </a:p>
      </dgm:t>
    </dgm:pt>
    <dgm:pt modelId="{F4C69D10-EE73-4C9E-8AF5-8FE9461423D9}" type="pres">
      <dgm:prSet presAssocID="{F9228194-9D37-407C-85E1-A14C62562259}" presName="hierChild4" presStyleCnt="0"/>
      <dgm:spPr/>
    </dgm:pt>
    <dgm:pt modelId="{C1CAA288-00D9-4760-B359-0F92BE561180}" type="pres">
      <dgm:prSet presAssocID="{364B85BB-A375-4FCA-B2C0-91A8194C3326}" presName="Name10" presStyleLbl="parChTrans1D2" presStyleIdx="3" presStyleCnt="4"/>
      <dgm:spPr/>
      <dgm:t>
        <a:bodyPr/>
        <a:lstStyle/>
        <a:p>
          <a:endParaRPr lang="es-EC"/>
        </a:p>
      </dgm:t>
    </dgm:pt>
    <dgm:pt modelId="{1EDFDC6D-5751-41C9-9A30-9CC6C352A3EC}" type="pres">
      <dgm:prSet presAssocID="{1C509C66-D336-4688-9901-4A09673B1693}" presName="hierRoot2" presStyleCnt="0"/>
      <dgm:spPr/>
    </dgm:pt>
    <dgm:pt modelId="{237C0762-5719-4103-8C16-FC1C3639D49F}" type="pres">
      <dgm:prSet presAssocID="{1C509C66-D336-4688-9901-4A09673B1693}" presName="composite2" presStyleCnt="0"/>
      <dgm:spPr/>
    </dgm:pt>
    <dgm:pt modelId="{C246385B-4D71-428F-92F6-B94DB634605B}" type="pres">
      <dgm:prSet presAssocID="{1C509C66-D336-4688-9901-4A09673B1693}" presName="background2" presStyleLbl="node2" presStyleIdx="3" presStyleCnt="4"/>
      <dgm:spPr/>
    </dgm:pt>
    <dgm:pt modelId="{2A5EAA3D-F49B-4B70-BA16-1F07CE959BA9}" type="pres">
      <dgm:prSet presAssocID="{1C509C66-D336-4688-9901-4A09673B1693}" presName="text2" presStyleLbl="fgAcc2" presStyleIdx="3" presStyleCnt="4">
        <dgm:presLayoutVars>
          <dgm:chPref val="3"/>
        </dgm:presLayoutVars>
      </dgm:prSet>
      <dgm:spPr/>
      <dgm:t>
        <a:bodyPr/>
        <a:lstStyle/>
        <a:p>
          <a:endParaRPr lang="es-EC"/>
        </a:p>
      </dgm:t>
    </dgm:pt>
    <dgm:pt modelId="{37A1F8A2-0FF0-440E-A88B-5872E94A93AB}" type="pres">
      <dgm:prSet presAssocID="{1C509C66-D336-4688-9901-4A09673B1693}" presName="hierChild3" presStyleCnt="0"/>
      <dgm:spPr/>
    </dgm:pt>
    <dgm:pt modelId="{904EF61C-FD2F-46D0-B358-C6BE3A5F0A41}" type="pres">
      <dgm:prSet presAssocID="{89C327C1-D1B8-419E-8DBF-0864208EAE9B}" presName="Name17" presStyleLbl="parChTrans1D3" presStyleIdx="3" presStyleCnt="4"/>
      <dgm:spPr/>
      <dgm:t>
        <a:bodyPr/>
        <a:lstStyle/>
        <a:p>
          <a:endParaRPr lang="es-EC"/>
        </a:p>
      </dgm:t>
    </dgm:pt>
    <dgm:pt modelId="{C0466C31-8255-4A0B-AF2F-CA5A6B4C69E7}" type="pres">
      <dgm:prSet presAssocID="{D0696FD0-1A48-44A6-9B7D-9CE00D6DFE10}" presName="hierRoot3" presStyleCnt="0"/>
      <dgm:spPr/>
    </dgm:pt>
    <dgm:pt modelId="{E5CA922E-2A9E-4CFC-84DD-71AA95E9DC1B}" type="pres">
      <dgm:prSet presAssocID="{D0696FD0-1A48-44A6-9B7D-9CE00D6DFE10}" presName="composite3" presStyleCnt="0"/>
      <dgm:spPr/>
    </dgm:pt>
    <dgm:pt modelId="{45485B23-5929-446E-8C15-EB9667AB4459}" type="pres">
      <dgm:prSet presAssocID="{D0696FD0-1A48-44A6-9B7D-9CE00D6DFE10}" presName="background3" presStyleLbl="node3" presStyleIdx="3" presStyleCnt="4"/>
      <dgm:spPr/>
    </dgm:pt>
    <dgm:pt modelId="{F749E8C1-AD27-4E55-A963-FED7C0E39249}" type="pres">
      <dgm:prSet presAssocID="{D0696FD0-1A48-44A6-9B7D-9CE00D6DFE10}" presName="text3" presStyleLbl="fgAcc3" presStyleIdx="3" presStyleCnt="4" custLinFactNeighborX="166" custLinFactNeighborY="-26077">
        <dgm:presLayoutVars>
          <dgm:chPref val="3"/>
        </dgm:presLayoutVars>
      </dgm:prSet>
      <dgm:spPr/>
      <dgm:t>
        <a:bodyPr/>
        <a:lstStyle/>
        <a:p>
          <a:endParaRPr lang="es-EC"/>
        </a:p>
      </dgm:t>
    </dgm:pt>
    <dgm:pt modelId="{05BEA246-41AC-4BD6-9FEB-8954DF99BCCA}" type="pres">
      <dgm:prSet presAssocID="{D0696FD0-1A48-44A6-9B7D-9CE00D6DFE10}" presName="hierChild4" presStyleCnt="0"/>
      <dgm:spPr/>
    </dgm:pt>
  </dgm:ptLst>
  <dgm:cxnLst>
    <dgm:cxn modelId="{50A67322-6B05-4473-86FF-887D50883F16}" type="presOf" srcId="{30A2A084-D5E4-4CA6-BD80-E1BB040A3E5B}" destId="{B43EB34F-E6EE-45A3-A18A-BE3C5DFE15A6}" srcOrd="0" destOrd="0" presId="urn:microsoft.com/office/officeart/2005/8/layout/hierarchy1"/>
    <dgm:cxn modelId="{173A0D1F-2F69-45CB-9B40-4E4301B6526F}" srcId="{03ED60EE-C9D7-4895-8EC1-F3A9BB04028B}" destId="{901AE84E-D726-4D28-AF67-2D69116B87A9}" srcOrd="2" destOrd="0" parTransId="{30A2A084-D5E4-4CA6-BD80-E1BB040A3E5B}" sibTransId="{9F82421C-B6C6-4E1B-9D61-DF37DAC87C24}"/>
    <dgm:cxn modelId="{A5368559-CAB2-408A-99C9-29321670EA87}" type="presOf" srcId="{03ED60EE-C9D7-4895-8EC1-F3A9BB04028B}" destId="{BE4F81D2-AD13-49AB-9BDC-AA8991F1A99C}" srcOrd="0" destOrd="0" presId="urn:microsoft.com/office/officeart/2005/8/layout/hierarchy1"/>
    <dgm:cxn modelId="{2412CEC4-27E4-48B6-BC90-18779348AAE6}" type="presOf" srcId="{D0696FD0-1A48-44A6-9B7D-9CE00D6DFE10}" destId="{F749E8C1-AD27-4E55-A963-FED7C0E39249}" srcOrd="0" destOrd="0" presId="urn:microsoft.com/office/officeart/2005/8/layout/hierarchy1"/>
    <dgm:cxn modelId="{BA35B501-8209-45C9-9861-30E6FEC8CC83}" type="presOf" srcId="{1C509C66-D336-4688-9901-4A09673B1693}" destId="{2A5EAA3D-F49B-4B70-BA16-1F07CE959BA9}" srcOrd="0" destOrd="0" presId="urn:microsoft.com/office/officeart/2005/8/layout/hierarchy1"/>
    <dgm:cxn modelId="{0AB2A5D2-C4AD-4B83-A772-1748207D20AF}" type="presOf" srcId="{901AE84E-D726-4D28-AF67-2D69116B87A9}" destId="{5D2E064D-474B-43C9-8491-3F977C668208}" srcOrd="0" destOrd="0" presId="urn:microsoft.com/office/officeart/2005/8/layout/hierarchy1"/>
    <dgm:cxn modelId="{AF0941A3-3EDE-4A50-89FE-0A11BB3B7DF4}" srcId="{03ED60EE-C9D7-4895-8EC1-F3A9BB04028B}" destId="{1C509C66-D336-4688-9901-4A09673B1693}" srcOrd="3" destOrd="0" parTransId="{364B85BB-A375-4FCA-B2C0-91A8194C3326}" sibTransId="{6EE5C92E-EAA6-43C6-BEE5-89876FAC317B}"/>
    <dgm:cxn modelId="{D1C7BCD0-8C94-4CE4-B0C4-4EF810909E76}" srcId="{8DEDAD2E-FF05-4C3D-80B4-C8DD797FBFAA}" destId="{03ED60EE-C9D7-4895-8EC1-F3A9BB04028B}" srcOrd="0" destOrd="0" parTransId="{C1669C53-A93E-4542-8E6C-B3BAF13EED0D}" sibTransId="{DDFC480A-F18F-40EF-8BF5-A088DAB7A2F9}"/>
    <dgm:cxn modelId="{54F36AE7-0C60-4EF7-8F30-4C80FC4E17E2}" type="presOf" srcId="{364B85BB-A375-4FCA-B2C0-91A8194C3326}" destId="{C1CAA288-00D9-4760-B359-0F92BE561180}" srcOrd="0" destOrd="0" presId="urn:microsoft.com/office/officeart/2005/8/layout/hierarchy1"/>
    <dgm:cxn modelId="{294C2A83-702A-496A-8950-FF12915B08DE}" type="presOf" srcId="{502EE23E-5D9B-4E4E-9E29-1309877F3CA5}" destId="{B282673B-1B24-4703-AE84-AC2B27262C53}" srcOrd="0" destOrd="0" presId="urn:microsoft.com/office/officeart/2005/8/layout/hierarchy1"/>
    <dgm:cxn modelId="{9DC7BF1D-59DD-4B8F-96D3-71CF5320F64E}" srcId="{03ED60EE-C9D7-4895-8EC1-F3A9BB04028B}" destId="{11111628-8DB6-48BC-923E-5132B86C528C}" srcOrd="0" destOrd="0" parTransId="{D3BD671E-0533-4D8E-8943-72FA8AA88053}" sibTransId="{19CE5818-788B-4A25-B905-85CE0DBDA11C}"/>
    <dgm:cxn modelId="{24D565A7-B806-45C9-87F6-65AC5CA17C09}" type="presOf" srcId="{FE659DE6-0E15-499E-88A8-24778E339E5C}" destId="{F2F6910E-8039-4541-80A6-48D51ECBE95B}" srcOrd="0" destOrd="0" presId="urn:microsoft.com/office/officeart/2005/8/layout/hierarchy1"/>
    <dgm:cxn modelId="{AB61F420-B526-40C7-B4F7-8895BD2A12F9}" type="presOf" srcId="{8DEDAD2E-FF05-4C3D-80B4-C8DD797FBFAA}" destId="{F35B2EFC-3222-4606-8613-218705AF1153}" srcOrd="0" destOrd="0" presId="urn:microsoft.com/office/officeart/2005/8/layout/hierarchy1"/>
    <dgm:cxn modelId="{3E104FF7-4359-4744-AC03-4AA95DC09553}" type="presOf" srcId="{89C327C1-D1B8-419E-8DBF-0864208EAE9B}" destId="{904EF61C-FD2F-46D0-B358-C6BE3A5F0A41}" srcOrd="0" destOrd="0" presId="urn:microsoft.com/office/officeart/2005/8/layout/hierarchy1"/>
    <dgm:cxn modelId="{E5050B4C-D398-4486-A81F-6D85323693DC}" srcId="{1C509C66-D336-4688-9901-4A09673B1693}" destId="{D0696FD0-1A48-44A6-9B7D-9CE00D6DFE10}" srcOrd="0" destOrd="0" parTransId="{89C327C1-D1B8-419E-8DBF-0864208EAE9B}" sibTransId="{9E0CA6BE-E87A-4275-923C-B3E75B5A7DFC}"/>
    <dgm:cxn modelId="{0B248F34-A5DD-4565-BCA0-A731EE6E8C2D}" type="presOf" srcId="{11111628-8DB6-48BC-923E-5132B86C528C}" destId="{7CB6B795-E732-486B-AA00-0711F5003FC1}" srcOrd="0" destOrd="0" presId="urn:microsoft.com/office/officeart/2005/8/layout/hierarchy1"/>
    <dgm:cxn modelId="{C2EE6FB1-AB94-4957-819B-E1E5ED20AD7B}" type="presOf" srcId="{6335CEA9-75C3-4E31-A0DF-2B68BC7DE448}" destId="{43E5A9FB-8FA9-4117-9AC0-D3DA12E2FA05}" srcOrd="0" destOrd="0" presId="urn:microsoft.com/office/officeart/2005/8/layout/hierarchy1"/>
    <dgm:cxn modelId="{F9535E0E-C100-4868-9CDF-770C84C04C72}" srcId="{901AE84E-D726-4D28-AF67-2D69116B87A9}" destId="{F9228194-9D37-407C-85E1-A14C62562259}" srcOrd="0" destOrd="0" parTransId="{502EE23E-5D9B-4E4E-9E29-1309877F3CA5}" sibTransId="{22175E52-2E67-43C7-AD54-AF323CAC0580}"/>
    <dgm:cxn modelId="{CEDF9FF3-CC99-4CC6-8466-EB8ED4C78415}" type="presOf" srcId="{D3BD671E-0533-4D8E-8943-72FA8AA88053}" destId="{986EBE20-F97A-4D5D-BA1C-F71F6A8FD43B}" srcOrd="0" destOrd="0" presId="urn:microsoft.com/office/officeart/2005/8/layout/hierarchy1"/>
    <dgm:cxn modelId="{5ED92F16-D705-4CC5-A1F6-C4F76AC60D1F}" type="presOf" srcId="{CEB77913-9C3B-4A81-BFBC-999810D8BCC3}" destId="{C11AB5DA-1A9A-4274-B172-5B50796E7DBC}" srcOrd="0" destOrd="0" presId="urn:microsoft.com/office/officeart/2005/8/layout/hierarchy1"/>
    <dgm:cxn modelId="{86230E11-18D1-4F2A-A661-4C156498DF75}" srcId="{03ED60EE-C9D7-4895-8EC1-F3A9BB04028B}" destId="{FE659DE6-0E15-499E-88A8-24778E339E5C}" srcOrd="1" destOrd="0" parTransId="{CEB77913-9C3B-4A81-BFBC-999810D8BCC3}" sibTransId="{434E6C2F-7E05-416E-9E4F-1C6CCF1771B3}"/>
    <dgm:cxn modelId="{53A01FC4-6CB1-4C8B-BE24-97DD6EE55DD6}" type="presOf" srcId="{337AE0E7-DC9E-4BC2-B8B8-D21759213B52}" destId="{8D88282D-38D3-49CF-8CC3-A038E6704EA5}" srcOrd="0" destOrd="0" presId="urn:microsoft.com/office/officeart/2005/8/layout/hierarchy1"/>
    <dgm:cxn modelId="{4DF477D0-ED4D-4F09-9985-7DCA28BD77C7}" type="presOf" srcId="{F9228194-9D37-407C-85E1-A14C62562259}" destId="{8DA7BB23-B74C-48ED-8989-A200913AA6D5}" srcOrd="0" destOrd="0" presId="urn:microsoft.com/office/officeart/2005/8/layout/hierarchy1"/>
    <dgm:cxn modelId="{F50AD61F-D77F-476E-BB2A-D385FB0573E8}" srcId="{11111628-8DB6-48BC-923E-5132B86C528C}" destId="{0C05B97C-6586-471C-BAEC-8D1989A318BC}" srcOrd="0" destOrd="0" parTransId="{6335CEA9-75C3-4E31-A0DF-2B68BC7DE448}" sibTransId="{944137B5-C732-4FA7-877A-9489BA7066DC}"/>
    <dgm:cxn modelId="{C12674A6-6A30-4AB6-8DCA-B8BC46984F35}" type="presOf" srcId="{D1E19761-964E-4D60-91EF-AE3158F0389C}" destId="{DA4A0807-6A83-4B1A-99CE-DDD8AE5AC0C8}" srcOrd="0" destOrd="0" presId="urn:microsoft.com/office/officeart/2005/8/layout/hierarchy1"/>
    <dgm:cxn modelId="{C688EFAE-4883-4824-91C2-3CD58671B7B9}" srcId="{FE659DE6-0E15-499E-88A8-24778E339E5C}" destId="{D1E19761-964E-4D60-91EF-AE3158F0389C}" srcOrd="0" destOrd="0" parTransId="{337AE0E7-DC9E-4BC2-B8B8-D21759213B52}" sibTransId="{B2CBDD7F-005B-4574-BC1A-19F40AEA74E6}"/>
    <dgm:cxn modelId="{0163234E-CB31-43AE-91EC-95F2F8EB6AB1}" type="presOf" srcId="{0C05B97C-6586-471C-BAEC-8D1989A318BC}" destId="{792B8CA3-D678-45B7-9C79-EC1CB10E663A}" srcOrd="0" destOrd="0" presId="urn:microsoft.com/office/officeart/2005/8/layout/hierarchy1"/>
    <dgm:cxn modelId="{BA6629EA-BEDF-4D8C-8116-DA4B741BAF58}" type="presParOf" srcId="{F35B2EFC-3222-4606-8613-218705AF1153}" destId="{6463014E-022C-4BFB-B407-34E15590C719}" srcOrd="0" destOrd="0" presId="urn:microsoft.com/office/officeart/2005/8/layout/hierarchy1"/>
    <dgm:cxn modelId="{69E95253-CA40-4F2A-9905-C74415DCF278}" type="presParOf" srcId="{6463014E-022C-4BFB-B407-34E15590C719}" destId="{9C0CC9DC-FEA5-4A2A-81C4-9C6B044C4126}" srcOrd="0" destOrd="0" presId="urn:microsoft.com/office/officeart/2005/8/layout/hierarchy1"/>
    <dgm:cxn modelId="{415AC133-CA1F-49EE-B925-3081889EC50B}" type="presParOf" srcId="{9C0CC9DC-FEA5-4A2A-81C4-9C6B044C4126}" destId="{802E1122-1DEA-4FC1-84CE-E23A2B622860}" srcOrd="0" destOrd="0" presId="urn:microsoft.com/office/officeart/2005/8/layout/hierarchy1"/>
    <dgm:cxn modelId="{1EE2CCAE-45CD-4490-B1EC-B95AA0E5713F}" type="presParOf" srcId="{9C0CC9DC-FEA5-4A2A-81C4-9C6B044C4126}" destId="{BE4F81D2-AD13-49AB-9BDC-AA8991F1A99C}" srcOrd="1" destOrd="0" presId="urn:microsoft.com/office/officeart/2005/8/layout/hierarchy1"/>
    <dgm:cxn modelId="{0B8E3C43-37E8-4BE0-8362-23EC7762BBA7}" type="presParOf" srcId="{6463014E-022C-4BFB-B407-34E15590C719}" destId="{54338E8F-43A5-4963-A01A-9D34DEB78549}" srcOrd="1" destOrd="0" presId="urn:microsoft.com/office/officeart/2005/8/layout/hierarchy1"/>
    <dgm:cxn modelId="{D5F0B8E2-ACAE-4D20-81B7-F7E099AC26AF}" type="presParOf" srcId="{54338E8F-43A5-4963-A01A-9D34DEB78549}" destId="{986EBE20-F97A-4D5D-BA1C-F71F6A8FD43B}" srcOrd="0" destOrd="0" presId="urn:microsoft.com/office/officeart/2005/8/layout/hierarchy1"/>
    <dgm:cxn modelId="{3DACE3BA-794C-4804-9227-DEE34379925D}" type="presParOf" srcId="{54338E8F-43A5-4963-A01A-9D34DEB78549}" destId="{74657A89-C93D-4820-8783-62A9AA84A9A1}" srcOrd="1" destOrd="0" presId="urn:microsoft.com/office/officeart/2005/8/layout/hierarchy1"/>
    <dgm:cxn modelId="{EAA25172-44BC-4F31-9D66-98FCFAF97714}" type="presParOf" srcId="{74657A89-C93D-4820-8783-62A9AA84A9A1}" destId="{B9F8F9D7-3B53-4F6F-8AA6-BB3790A04B67}" srcOrd="0" destOrd="0" presId="urn:microsoft.com/office/officeart/2005/8/layout/hierarchy1"/>
    <dgm:cxn modelId="{D792172B-5701-427E-9802-969F9C25B905}" type="presParOf" srcId="{B9F8F9D7-3B53-4F6F-8AA6-BB3790A04B67}" destId="{A6BF90F7-011A-40D6-A730-8DA2369C0DE8}" srcOrd="0" destOrd="0" presId="urn:microsoft.com/office/officeart/2005/8/layout/hierarchy1"/>
    <dgm:cxn modelId="{75CCE67F-2B72-403E-8CAD-D3AD309EB0A7}" type="presParOf" srcId="{B9F8F9D7-3B53-4F6F-8AA6-BB3790A04B67}" destId="{7CB6B795-E732-486B-AA00-0711F5003FC1}" srcOrd="1" destOrd="0" presId="urn:microsoft.com/office/officeart/2005/8/layout/hierarchy1"/>
    <dgm:cxn modelId="{3E84B8ED-65BE-4C95-845C-C0A6A36D728F}" type="presParOf" srcId="{74657A89-C93D-4820-8783-62A9AA84A9A1}" destId="{6F37A249-F539-4733-ADBD-2F7B81755C06}" srcOrd="1" destOrd="0" presId="urn:microsoft.com/office/officeart/2005/8/layout/hierarchy1"/>
    <dgm:cxn modelId="{97B54490-44A4-4FE8-85B5-9839353CD01A}" type="presParOf" srcId="{6F37A249-F539-4733-ADBD-2F7B81755C06}" destId="{43E5A9FB-8FA9-4117-9AC0-D3DA12E2FA05}" srcOrd="0" destOrd="0" presId="urn:microsoft.com/office/officeart/2005/8/layout/hierarchy1"/>
    <dgm:cxn modelId="{E3C19F8B-5030-4EC0-A64C-1759468F2F53}" type="presParOf" srcId="{6F37A249-F539-4733-ADBD-2F7B81755C06}" destId="{9B721052-B112-4890-AF4C-057886AE74AE}" srcOrd="1" destOrd="0" presId="urn:microsoft.com/office/officeart/2005/8/layout/hierarchy1"/>
    <dgm:cxn modelId="{D76F0CA1-DB1F-4777-A7B7-D16E74DA2D42}" type="presParOf" srcId="{9B721052-B112-4890-AF4C-057886AE74AE}" destId="{43982F00-2D96-4D47-B1C5-CEA985E5A8C2}" srcOrd="0" destOrd="0" presId="urn:microsoft.com/office/officeart/2005/8/layout/hierarchy1"/>
    <dgm:cxn modelId="{57E01E58-CEBC-4054-B544-7943668118A5}" type="presParOf" srcId="{43982F00-2D96-4D47-B1C5-CEA985E5A8C2}" destId="{6D76F077-631C-4F74-9682-3FD0A2C35C4C}" srcOrd="0" destOrd="0" presId="urn:microsoft.com/office/officeart/2005/8/layout/hierarchy1"/>
    <dgm:cxn modelId="{9672DE69-C256-4630-BD68-E8EEA218A567}" type="presParOf" srcId="{43982F00-2D96-4D47-B1C5-CEA985E5A8C2}" destId="{792B8CA3-D678-45B7-9C79-EC1CB10E663A}" srcOrd="1" destOrd="0" presId="urn:microsoft.com/office/officeart/2005/8/layout/hierarchy1"/>
    <dgm:cxn modelId="{E1A7D5B8-4187-465A-9AFD-08AD84AEF1ED}" type="presParOf" srcId="{9B721052-B112-4890-AF4C-057886AE74AE}" destId="{4625F3DD-3625-4718-9C68-59E9DE046A07}" srcOrd="1" destOrd="0" presId="urn:microsoft.com/office/officeart/2005/8/layout/hierarchy1"/>
    <dgm:cxn modelId="{CD74A62D-CF2F-4F73-B18C-BCC3CFAE23EA}" type="presParOf" srcId="{54338E8F-43A5-4963-A01A-9D34DEB78549}" destId="{C11AB5DA-1A9A-4274-B172-5B50796E7DBC}" srcOrd="2" destOrd="0" presId="urn:microsoft.com/office/officeart/2005/8/layout/hierarchy1"/>
    <dgm:cxn modelId="{1C3BE59B-E9E1-4D22-92FD-F7D9BE517482}" type="presParOf" srcId="{54338E8F-43A5-4963-A01A-9D34DEB78549}" destId="{DE698718-A90E-416C-8BCF-6906E8C8A14F}" srcOrd="3" destOrd="0" presId="urn:microsoft.com/office/officeart/2005/8/layout/hierarchy1"/>
    <dgm:cxn modelId="{5E1DF394-910E-4CA3-9EE3-5497726B2B40}" type="presParOf" srcId="{DE698718-A90E-416C-8BCF-6906E8C8A14F}" destId="{D0105F3E-83C0-4970-B133-FE067B493000}" srcOrd="0" destOrd="0" presId="urn:microsoft.com/office/officeart/2005/8/layout/hierarchy1"/>
    <dgm:cxn modelId="{511FF09C-1F97-4268-9033-31F88E9F40F9}" type="presParOf" srcId="{D0105F3E-83C0-4970-B133-FE067B493000}" destId="{28277B88-EE0A-4364-878C-34791E43536F}" srcOrd="0" destOrd="0" presId="urn:microsoft.com/office/officeart/2005/8/layout/hierarchy1"/>
    <dgm:cxn modelId="{E7CCC6C1-2933-496C-B0E7-6A1C3F8FD87F}" type="presParOf" srcId="{D0105F3E-83C0-4970-B133-FE067B493000}" destId="{F2F6910E-8039-4541-80A6-48D51ECBE95B}" srcOrd="1" destOrd="0" presId="urn:microsoft.com/office/officeart/2005/8/layout/hierarchy1"/>
    <dgm:cxn modelId="{D28BCD6D-1E30-41D1-88F9-CE074C4A2326}" type="presParOf" srcId="{DE698718-A90E-416C-8BCF-6906E8C8A14F}" destId="{26DC0218-0D60-4005-92DA-EAD29CE6290A}" srcOrd="1" destOrd="0" presId="urn:microsoft.com/office/officeart/2005/8/layout/hierarchy1"/>
    <dgm:cxn modelId="{81BF2E22-5C9D-4297-A78F-233BA413FAC0}" type="presParOf" srcId="{26DC0218-0D60-4005-92DA-EAD29CE6290A}" destId="{8D88282D-38D3-49CF-8CC3-A038E6704EA5}" srcOrd="0" destOrd="0" presId="urn:microsoft.com/office/officeart/2005/8/layout/hierarchy1"/>
    <dgm:cxn modelId="{FBF93417-996B-4F0A-8A67-F6D2F59AB34B}" type="presParOf" srcId="{26DC0218-0D60-4005-92DA-EAD29CE6290A}" destId="{9C3A40CB-8BB2-403B-820A-1660EFB52066}" srcOrd="1" destOrd="0" presId="urn:microsoft.com/office/officeart/2005/8/layout/hierarchy1"/>
    <dgm:cxn modelId="{D4D65DF3-280C-4BC4-A7F0-1975A7A2A4DD}" type="presParOf" srcId="{9C3A40CB-8BB2-403B-820A-1660EFB52066}" destId="{EC137F73-75D7-4B0A-82A0-FD4CE4B6C393}" srcOrd="0" destOrd="0" presId="urn:microsoft.com/office/officeart/2005/8/layout/hierarchy1"/>
    <dgm:cxn modelId="{D99F2473-7E37-402A-8DA0-BF22593FB430}" type="presParOf" srcId="{EC137F73-75D7-4B0A-82A0-FD4CE4B6C393}" destId="{77EBE5B3-642D-492B-BE46-0B52440C3F15}" srcOrd="0" destOrd="0" presId="urn:microsoft.com/office/officeart/2005/8/layout/hierarchy1"/>
    <dgm:cxn modelId="{5829514F-776E-4520-A8B2-C78325A54297}" type="presParOf" srcId="{EC137F73-75D7-4B0A-82A0-FD4CE4B6C393}" destId="{DA4A0807-6A83-4B1A-99CE-DDD8AE5AC0C8}" srcOrd="1" destOrd="0" presId="urn:microsoft.com/office/officeart/2005/8/layout/hierarchy1"/>
    <dgm:cxn modelId="{FCBC2889-8198-4192-A821-FBFD980BECAC}" type="presParOf" srcId="{9C3A40CB-8BB2-403B-820A-1660EFB52066}" destId="{76FA24F4-FDC1-44A0-A762-21D3E04E405B}" srcOrd="1" destOrd="0" presId="urn:microsoft.com/office/officeart/2005/8/layout/hierarchy1"/>
    <dgm:cxn modelId="{12AA3295-D7C5-4410-802F-D984D118AE05}" type="presParOf" srcId="{54338E8F-43A5-4963-A01A-9D34DEB78549}" destId="{B43EB34F-E6EE-45A3-A18A-BE3C5DFE15A6}" srcOrd="4" destOrd="0" presId="urn:microsoft.com/office/officeart/2005/8/layout/hierarchy1"/>
    <dgm:cxn modelId="{EF1CD56F-5700-48BA-A2B3-B62863D82CBC}" type="presParOf" srcId="{54338E8F-43A5-4963-A01A-9D34DEB78549}" destId="{CDFAE96C-382E-485A-B408-CBE6434C184C}" srcOrd="5" destOrd="0" presId="urn:microsoft.com/office/officeart/2005/8/layout/hierarchy1"/>
    <dgm:cxn modelId="{39D11890-0E7D-4CF0-AFDC-A7AC26F26081}" type="presParOf" srcId="{CDFAE96C-382E-485A-B408-CBE6434C184C}" destId="{D01EF0E3-D081-4E93-9329-43DC63CF0D5A}" srcOrd="0" destOrd="0" presId="urn:microsoft.com/office/officeart/2005/8/layout/hierarchy1"/>
    <dgm:cxn modelId="{38FE4BF2-7B74-42F2-9E26-BD7E929AB505}" type="presParOf" srcId="{D01EF0E3-D081-4E93-9329-43DC63CF0D5A}" destId="{3A51DB31-992A-49A0-86EC-49D25DDA3A84}" srcOrd="0" destOrd="0" presId="urn:microsoft.com/office/officeart/2005/8/layout/hierarchy1"/>
    <dgm:cxn modelId="{B50EE2D0-1ACB-468C-AF49-6E477F3B3E6B}" type="presParOf" srcId="{D01EF0E3-D081-4E93-9329-43DC63CF0D5A}" destId="{5D2E064D-474B-43C9-8491-3F977C668208}" srcOrd="1" destOrd="0" presId="urn:microsoft.com/office/officeart/2005/8/layout/hierarchy1"/>
    <dgm:cxn modelId="{E7511D06-42A6-4305-8D8A-AE514B92B588}" type="presParOf" srcId="{CDFAE96C-382E-485A-B408-CBE6434C184C}" destId="{D961B4C4-2473-4624-A8C9-A94892DDB9FD}" srcOrd="1" destOrd="0" presId="urn:microsoft.com/office/officeart/2005/8/layout/hierarchy1"/>
    <dgm:cxn modelId="{57EEE163-F3E6-4AA2-9C9D-50236856A3FF}" type="presParOf" srcId="{D961B4C4-2473-4624-A8C9-A94892DDB9FD}" destId="{B282673B-1B24-4703-AE84-AC2B27262C53}" srcOrd="0" destOrd="0" presId="urn:microsoft.com/office/officeart/2005/8/layout/hierarchy1"/>
    <dgm:cxn modelId="{8638D158-72D5-4FC6-A934-75CD0F288EDA}" type="presParOf" srcId="{D961B4C4-2473-4624-A8C9-A94892DDB9FD}" destId="{C63586C3-2861-4E5D-82F1-85F229FAD1D6}" srcOrd="1" destOrd="0" presId="urn:microsoft.com/office/officeart/2005/8/layout/hierarchy1"/>
    <dgm:cxn modelId="{DBE674D6-5368-441B-BB3D-76E34848BA34}" type="presParOf" srcId="{C63586C3-2861-4E5D-82F1-85F229FAD1D6}" destId="{E87B233F-AEEC-4FF5-95BD-7C64FB9571C6}" srcOrd="0" destOrd="0" presId="urn:microsoft.com/office/officeart/2005/8/layout/hierarchy1"/>
    <dgm:cxn modelId="{9716F6F4-6BDE-47CB-BEFB-54D0A638DAA6}" type="presParOf" srcId="{E87B233F-AEEC-4FF5-95BD-7C64FB9571C6}" destId="{513F7732-AAF1-43DB-BD66-D20AF4C827AF}" srcOrd="0" destOrd="0" presId="urn:microsoft.com/office/officeart/2005/8/layout/hierarchy1"/>
    <dgm:cxn modelId="{DB3FF24A-3361-48C1-B881-D2BCBD0DDB81}" type="presParOf" srcId="{E87B233F-AEEC-4FF5-95BD-7C64FB9571C6}" destId="{8DA7BB23-B74C-48ED-8989-A200913AA6D5}" srcOrd="1" destOrd="0" presId="urn:microsoft.com/office/officeart/2005/8/layout/hierarchy1"/>
    <dgm:cxn modelId="{6AE71023-83D5-4843-92EB-35B8C8368749}" type="presParOf" srcId="{C63586C3-2861-4E5D-82F1-85F229FAD1D6}" destId="{F4C69D10-EE73-4C9E-8AF5-8FE9461423D9}" srcOrd="1" destOrd="0" presId="urn:microsoft.com/office/officeart/2005/8/layout/hierarchy1"/>
    <dgm:cxn modelId="{252629AD-D271-46EF-9AA6-4C0062EA83AB}" type="presParOf" srcId="{54338E8F-43A5-4963-A01A-9D34DEB78549}" destId="{C1CAA288-00D9-4760-B359-0F92BE561180}" srcOrd="6" destOrd="0" presId="urn:microsoft.com/office/officeart/2005/8/layout/hierarchy1"/>
    <dgm:cxn modelId="{A3D3820B-24C0-4490-BAFC-F0E29A40E700}" type="presParOf" srcId="{54338E8F-43A5-4963-A01A-9D34DEB78549}" destId="{1EDFDC6D-5751-41C9-9A30-9CC6C352A3EC}" srcOrd="7" destOrd="0" presId="urn:microsoft.com/office/officeart/2005/8/layout/hierarchy1"/>
    <dgm:cxn modelId="{035927A2-1C92-4EF2-98D8-4C1EEB993C8A}" type="presParOf" srcId="{1EDFDC6D-5751-41C9-9A30-9CC6C352A3EC}" destId="{237C0762-5719-4103-8C16-FC1C3639D49F}" srcOrd="0" destOrd="0" presId="urn:microsoft.com/office/officeart/2005/8/layout/hierarchy1"/>
    <dgm:cxn modelId="{04C86458-3AD4-4715-9352-40E8FC7179C2}" type="presParOf" srcId="{237C0762-5719-4103-8C16-FC1C3639D49F}" destId="{C246385B-4D71-428F-92F6-B94DB634605B}" srcOrd="0" destOrd="0" presId="urn:microsoft.com/office/officeart/2005/8/layout/hierarchy1"/>
    <dgm:cxn modelId="{D1194175-5DE8-4FED-A02F-DFDDF9DF6613}" type="presParOf" srcId="{237C0762-5719-4103-8C16-FC1C3639D49F}" destId="{2A5EAA3D-F49B-4B70-BA16-1F07CE959BA9}" srcOrd="1" destOrd="0" presId="urn:microsoft.com/office/officeart/2005/8/layout/hierarchy1"/>
    <dgm:cxn modelId="{E83B144A-C65C-4782-837C-276A2B85A8A5}" type="presParOf" srcId="{1EDFDC6D-5751-41C9-9A30-9CC6C352A3EC}" destId="{37A1F8A2-0FF0-440E-A88B-5872E94A93AB}" srcOrd="1" destOrd="0" presId="urn:microsoft.com/office/officeart/2005/8/layout/hierarchy1"/>
    <dgm:cxn modelId="{FE9367ED-A9B0-4276-AF7D-B26078C1F6A3}" type="presParOf" srcId="{37A1F8A2-0FF0-440E-A88B-5872E94A93AB}" destId="{904EF61C-FD2F-46D0-B358-C6BE3A5F0A41}" srcOrd="0" destOrd="0" presId="urn:microsoft.com/office/officeart/2005/8/layout/hierarchy1"/>
    <dgm:cxn modelId="{D0744BAF-7342-401F-AC37-EB2E0AEE9D55}" type="presParOf" srcId="{37A1F8A2-0FF0-440E-A88B-5872E94A93AB}" destId="{C0466C31-8255-4A0B-AF2F-CA5A6B4C69E7}" srcOrd="1" destOrd="0" presId="urn:microsoft.com/office/officeart/2005/8/layout/hierarchy1"/>
    <dgm:cxn modelId="{F5235D89-84A8-4762-A4B8-4CDECCAA0045}" type="presParOf" srcId="{C0466C31-8255-4A0B-AF2F-CA5A6B4C69E7}" destId="{E5CA922E-2A9E-4CFC-84DD-71AA95E9DC1B}" srcOrd="0" destOrd="0" presId="urn:microsoft.com/office/officeart/2005/8/layout/hierarchy1"/>
    <dgm:cxn modelId="{ADEC5BCF-81A8-4F42-A4A5-BA41DE664E0F}" type="presParOf" srcId="{E5CA922E-2A9E-4CFC-84DD-71AA95E9DC1B}" destId="{45485B23-5929-446E-8C15-EB9667AB4459}" srcOrd="0" destOrd="0" presId="urn:microsoft.com/office/officeart/2005/8/layout/hierarchy1"/>
    <dgm:cxn modelId="{53577422-5B06-4BB4-95F9-76C64D46F1C1}" type="presParOf" srcId="{E5CA922E-2A9E-4CFC-84DD-71AA95E9DC1B}" destId="{F749E8C1-AD27-4E55-A963-FED7C0E39249}" srcOrd="1" destOrd="0" presId="urn:microsoft.com/office/officeart/2005/8/layout/hierarchy1"/>
    <dgm:cxn modelId="{3F5ACB5C-6E06-42E4-8EAF-2CF7E524D17E}" type="presParOf" srcId="{C0466C31-8255-4A0B-AF2F-CA5A6B4C69E7}" destId="{05BEA246-41AC-4BD6-9FEB-8954DF99BC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E1D4C-2A6B-43C7-A04E-3FD62ED2D5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271601D8-B35E-412F-BFF2-2392C80D46B4}">
      <dgm:prSet phldrT="[Texto]"/>
      <dgm:spPr/>
      <dgm:t>
        <a:bodyPr/>
        <a:lstStyle/>
        <a:p>
          <a:r>
            <a:rPr lang="es-EC" dirty="0" smtClean="0"/>
            <a:t>Tecnologías limpias para reducir la emisión de GEI</a:t>
          </a:r>
          <a:endParaRPr lang="es-EC" dirty="0"/>
        </a:p>
      </dgm:t>
    </dgm:pt>
    <dgm:pt modelId="{A1661A56-C09D-420F-A797-112B54D7C9DE}" type="parTrans" cxnId="{CC32D294-C558-4616-9DC4-32B00A63E961}">
      <dgm:prSet/>
      <dgm:spPr/>
      <dgm:t>
        <a:bodyPr/>
        <a:lstStyle/>
        <a:p>
          <a:endParaRPr lang="es-EC"/>
        </a:p>
      </dgm:t>
    </dgm:pt>
    <dgm:pt modelId="{242D7AEE-8257-423A-BEDF-D47D1FD418AE}" type="sibTrans" cxnId="{CC32D294-C558-4616-9DC4-32B00A63E961}">
      <dgm:prSet/>
      <dgm:spPr/>
      <dgm:t>
        <a:bodyPr/>
        <a:lstStyle/>
        <a:p>
          <a:endParaRPr lang="es-EC"/>
        </a:p>
      </dgm:t>
    </dgm:pt>
    <dgm:pt modelId="{F435294F-31C4-4A46-AB63-A9715E266027}">
      <dgm:prSet phldrT="[Texto]"/>
      <dgm:spPr/>
      <dgm:t>
        <a:bodyPr/>
        <a:lstStyle/>
        <a:p>
          <a:r>
            <a:rPr lang="es-EC" dirty="0" smtClean="0"/>
            <a:t>Eficiencia potencial del combustible para la combustión interna de los motores de los vehículos ligeros.</a:t>
          </a:r>
          <a:endParaRPr lang="es-EC" dirty="0"/>
        </a:p>
      </dgm:t>
    </dgm:pt>
    <dgm:pt modelId="{76C708A2-2C0A-46F1-A85B-8F388498ED37}" type="parTrans" cxnId="{1034252A-5766-4A55-8F4E-8CF8063DCED4}">
      <dgm:prSet/>
      <dgm:spPr/>
      <dgm:t>
        <a:bodyPr/>
        <a:lstStyle/>
        <a:p>
          <a:endParaRPr lang="es-EC"/>
        </a:p>
      </dgm:t>
    </dgm:pt>
    <dgm:pt modelId="{C3262C58-FA96-4FF2-8747-C6C1DEC5048E}" type="sibTrans" cxnId="{1034252A-5766-4A55-8F4E-8CF8063DCED4}">
      <dgm:prSet/>
      <dgm:spPr/>
      <dgm:t>
        <a:bodyPr/>
        <a:lstStyle/>
        <a:p>
          <a:endParaRPr lang="es-EC"/>
        </a:p>
      </dgm:t>
    </dgm:pt>
    <dgm:pt modelId="{E60CF880-4032-4633-927B-3C012D921389}">
      <dgm:prSet phldrT="[Texto]"/>
      <dgm:spPr/>
      <dgm:t>
        <a:bodyPr/>
        <a:lstStyle/>
        <a:p>
          <a:r>
            <a:rPr lang="es-EC" dirty="0" smtClean="0"/>
            <a:t>Mejora de la eficiencia del combustible de los vehículos pesados</a:t>
          </a:r>
          <a:endParaRPr lang="es-EC" dirty="0"/>
        </a:p>
      </dgm:t>
    </dgm:pt>
    <dgm:pt modelId="{42091D7A-E862-41E5-A43F-2F81FC69BBE3}" type="parTrans" cxnId="{1AABF8B4-8298-433C-9BE3-C89F318F54B7}">
      <dgm:prSet/>
      <dgm:spPr/>
      <dgm:t>
        <a:bodyPr/>
        <a:lstStyle/>
        <a:p>
          <a:endParaRPr lang="es-EC"/>
        </a:p>
      </dgm:t>
    </dgm:pt>
    <dgm:pt modelId="{0F7A23CB-E837-4A6E-AADB-DBCA2EEA9E22}" type="sibTrans" cxnId="{1AABF8B4-8298-433C-9BE3-C89F318F54B7}">
      <dgm:prSet/>
      <dgm:spPr/>
      <dgm:t>
        <a:bodyPr/>
        <a:lstStyle/>
        <a:p>
          <a:endParaRPr lang="es-EC"/>
        </a:p>
      </dgm:t>
    </dgm:pt>
    <dgm:pt modelId="{65182668-FA23-4804-8607-62F3C892DA12}">
      <dgm:prSet phldrT="[Texto]"/>
      <dgm:spPr/>
      <dgm:t>
        <a:bodyPr/>
        <a:lstStyle/>
        <a:p>
          <a:r>
            <a:rPr lang="es-EC" dirty="0" smtClean="0"/>
            <a:t>Carros eléctricos, híbridos y otras tecnologías nuevas.</a:t>
          </a:r>
          <a:endParaRPr lang="es-EC" dirty="0"/>
        </a:p>
      </dgm:t>
    </dgm:pt>
    <dgm:pt modelId="{3FDB1C71-F9E7-4A4F-B6FC-683AD16BFB14}" type="parTrans" cxnId="{479DD559-FEFF-4DF6-AE75-FA4C84DE0865}">
      <dgm:prSet/>
      <dgm:spPr/>
      <dgm:t>
        <a:bodyPr/>
        <a:lstStyle/>
        <a:p>
          <a:endParaRPr lang="es-EC"/>
        </a:p>
      </dgm:t>
    </dgm:pt>
    <dgm:pt modelId="{C8BD91BE-AC25-4BFA-B49F-5DF26453D7CB}" type="sibTrans" cxnId="{479DD559-FEFF-4DF6-AE75-FA4C84DE0865}">
      <dgm:prSet/>
      <dgm:spPr/>
      <dgm:t>
        <a:bodyPr/>
        <a:lstStyle/>
        <a:p>
          <a:endParaRPr lang="es-EC"/>
        </a:p>
      </dgm:t>
    </dgm:pt>
    <dgm:pt modelId="{488081D3-BD94-4C35-A7A7-3EC3D957E29C}">
      <dgm:prSet/>
      <dgm:spPr/>
      <dgm:t>
        <a:bodyPr/>
        <a:lstStyle/>
        <a:p>
          <a:r>
            <a:rPr lang="es-EC" dirty="0" smtClean="0"/>
            <a:t>Biocombustibles y combustibles bajos en carbono</a:t>
          </a:r>
          <a:endParaRPr lang="es-EC" dirty="0"/>
        </a:p>
      </dgm:t>
    </dgm:pt>
    <dgm:pt modelId="{FFDE20B4-89BD-45A1-BEE0-D9B88A99D970}" type="parTrans" cxnId="{64955507-7626-4721-9EE5-3C8FF2381711}">
      <dgm:prSet/>
      <dgm:spPr/>
      <dgm:t>
        <a:bodyPr/>
        <a:lstStyle/>
        <a:p>
          <a:endParaRPr lang="es-EC"/>
        </a:p>
      </dgm:t>
    </dgm:pt>
    <dgm:pt modelId="{B25841DD-1F05-4578-B057-708FA97C7118}" type="sibTrans" cxnId="{64955507-7626-4721-9EE5-3C8FF2381711}">
      <dgm:prSet/>
      <dgm:spPr/>
      <dgm:t>
        <a:bodyPr/>
        <a:lstStyle/>
        <a:p>
          <a:endParaRPr lang="es-EC"/>
        </a:p>
      </dgm:t>
    </dgm:pt>
    <dgm:pt modelId="{E86ACCA5-45A2-42AB-A6B9-22359C706085}">
      <dgm:prSet/>
      <dgm:spPr/>
      <dgm:t>
        <a:bodyPr/>
        <a:lstStyle/>
        <a:p>
          <a:r>
            <a:rPr lang="es-EC" dirty="0" smtClean="0"/>
            <a:t>Noruega tiene la más alta tasa de VE per cápita. Para lograr eficiencia de motores pequeños se usa: inyección directa, turbo y súper carga, cilindros de compresión variable, elevación y sincronización variable de válvulas y operación sin levas</a:t>
          </a:r>
          <a:endParaRPr lang="es-EC" dirty="0"/>
        </a:p>
      </dgm:t>
    </dgm:pt>
    <dgm:pt modelId="{E9249F63-29C6-47EB-9F12-6F75B6AE9A9C}" type="parTrans" cxnId="{0958F5FD-69AC-4E83-843A-E0DD702B11D6}">
      <dgm:prSet/>
      <dgm:spPr/>
      <dgm:t>
        <a:bodyPr/>
        <a:lstStyle/>
        <a:p>
          <a:endParaRPr lang="es-EC"/>
        </a:p>
      </dgm:t>
    </dgm:pt>
    <dgm:pt modelId="{AABF7BAB-3D7A-4691-B533-548BE3AB82B6}" type="sibTrans" cxnId="{0958F5FD-69AC-4E83-843A-E0DD702B11D6}">
      <dgm:prSet/>
      <dgm:spPr/>
      <dgm:t>
        <a:bodyPr/>
        <a:lstStyle/>
        <a:p>
          <a:endParaRPr lang="es-EC"/>
        </a:p>
      </dgm:t>
    </dgm:pt>
    <dgm:pt modelId="{22C335C6-AF59-487C-91B8-D16716FA2BEC}">
      <dgm:prSet/>
      <dgm:spPr/>
      <dgm:t>
        <a:bodyPr/>
        <a:lstStyle/>
        <a:p>
          <a:r>
            <a:rPr lang="es-EC" dirty="0" smtClean="0"/>
            <a:t>Actualmente se tiene un sistema relativamente eficiente de compresión-ignición a diesel. Según la IEA se estima que para el 2050 la eficiencia de estos vehículos mejore en un 20%</a:t>
          </a:r>
          <a:endParaRPr lang="es-EC" dirty="0"/>
        </a:p>
      </dgm:t>
    </dgm:pt>
    <dgm:pt modelId="{7F25992A-F4CC-4678-9E2A-D779904D6C08}" type="parTrans" cxnId="{A6040A4A-6EAE-4589-B1E8-CAEC96066EB9}">
      <dgm:prSet/>
      <dgm:spPr/>
      <dgm:t>
        <a:bodyPr/>
        <a:lstStyle/>
        <a:p>
          <a:endParaRPr lang="es-EC"/>
        </a:p>
      </dgm:t>
    </dgm:pt>
    <dgm:pt modelId="{C9F6DF4B-7CA4-48EC-9C2F-E62B13C28F07}" type="sibTrans" cxnId="{A6040A4A-6EAE-4589-B1E8-CAEC96066EB9}">
      <dgm:prSet/>
      <dgm:spPr/>
      <dgm:t>
        <a:bodyPr/>
        <a:lstStyle/>
        <a:p>
          <a:endParaRPr lang="es-EC"/>
        </a:p>
      </dgm:t>
    </dgm:pt>
    <dgm:pt modelId="{7331E61E-DBA8-4FC1-927B-88C8763DFDC1}">
      <dgm:prSet/>
      <dgm:spPr/>
      <dgm:t>
        <a:bodyPr/>
        <a:lstStyle/>
        <a:p>
          <a:r>
            <a:rPr lang="es-EC" dirty="0" smtClean="0"/>
            <a:t>De las mejores opciones para des carbonizar la movilidad, usan otro motor y tecnologías de propulsión (propano, gas natural comprimido, batería eléctrica e híbrida)</a:t>
          </a:r>
          <a:endParaRPr lang="es-EC" dirty="0"/>
        </a:p>
      </dgm:t>
    </dgm:pt>
    <dgm:pt modelId="{6335D1B5-AB4D-4541-94BA-1D61F8855E21}" type="parTrans" cxnId="{5427FEE1-D211-41C1-99B4-5AE8C001F644}">
      <dgm:prSet/>
      <dgm:spPr/>
      <dgm:t>
        <a:bodyPr/>
        <a:lstStyle/>
        <a:p>
          <a:endParaRPr lang="es-EC"/>
        </a:p>
      </dgm:t>
    </dgm:pt>
    <dgm:pt modelId="{61E793CA-E615-4A31-9646-D1B29C68F58D}" type="sibTrans" cxnId="{5427FEE1-D211-41C1-99B4-5AE8C001F644}">
      <dgm:prSet/>
      <dgm:spPr/>
      <dgm:t>
        <a:bodyPr/>
        <a:lstStyle/>
        <a:p>
          <a:endParaRPr lang="es-EC"/>
        </a:p>
      </dgm:t>
    </dgm:pt>
    <dgm:pt modelId="{E9E85705-F682-485D-B671-7A13CBF94C9C}">
      <dgm:prSet/>
      <dgm:spPr/>
      <dgm:t>
        <a:bodyPr/>
        <a:lstStyle/>
        <a:p>
          <a:r>
            <a:rPr lang="es-EC" dirty="0" smtClean="0"/>
            <a:t>El combustible para el transporte es dominado por el petróleo en un 95%. Sin embargo, estas opciones están jugando un importante papel en temas de escasos recursos, seguridad energéticas, contaminación del aire y GEI</a:t>
          </a:r>
          <a:endParaRPr lang="es-EC" dirty="0"/>
        </a:p>
      </dgm:t>
    </dgm:pt>
    <dgm:pt modelId="{CE928A63-088B-4327-ADA0-3E1664156C32}" type="parTrans" cxnId="{647EA61F-8D6F-4E25-863D-7DDEC9360F49}">
      <dgm:prSet/>
      <dgm:spPr/>
      <dgm:t>
        <a:bodyPr/>
        <a:lstStyle/>
        <a:p>
          <a:endParaRPr lang="es-EC"/>
        </a:p>
      </dgm:t>
    </dgm:pt>
    <dgm:pt modelId="{B61A3D54-F330-4F3F-A934-173DA7A0FA92}" type="sibTrans" cxnId="{647EA61F-8D6F-4E25-863D-7DDEC9360F49}">
      <dgm:prSet/>
      <dgm:spPr/>
      <dgm:t>
        <a:bodyPr/>
        <a:lstStyle/>
        <a:p>
          <a:endParaRPr lang="es-EC"/>
        </a:p>
      </dgm:t>
    </dgm:pt>
    <dgm:pt modelId="{D1CA25B8-4E18-43C4-A7A8-EC7E4F01CDA5}" type="pres">
      <dgm:prSet presAssocID="{8DBE1D4C-2A6B-43C7-A04E-3FD62ED2D527}" presName="vert0" presStyleCnt="0">
        <dgm:presLayoutVars>
          <dgm:dir/>
          <dgm:animOne val="branch"/>
          <dgm:animLvl val="lvl"/>
        </dgm:presLayoutVars>
      </dgm:prSet>
      <dgm:spPr/>
      <dgm:t>
        <a:bodyPr/>
        <a:lstStyle/>
        <a:p>
          <a:endParaRPr lang="es-EC"/>
        </a:p>
      </dgm:t>
    </dgm:pt>
    <dgm:pt modelId="{6591976B-B2DE-4E52-8283-D66BFC3B0319}" type="pres">
      <dgm:prSet presAssocID="{271601D8-B35E-412F-BFF2-2392C80D46B4}" presName="thickLine" presStyleLbl="alignNode1" presStyleIdx="0" presStyleCnt="1"/>
      <dgm:spPr/>
    </dgm:pt>
    <dgm:pt modelId="{73D88FDD-8937-46FC-A4DE-510D43917FEE}" type="pres">
      <dgm:prSet presAssocID="{271601D8-B35E-412F-BFF2-2392C80D46B4}" presName="horz1" presStyleCnt="0"/>
      <dgm:spPr/>
    </dgm:pt>
    <dgm:pt modelId="{0A74DE3B-F1E0-4984-B44B-56DAB191CE0D}" type="pres">
      <dgm:prSet presAssocID="{271601D8-B35E-412F-BFF2-2392C80D46B4}" presName="tx1" presStyleLbl="revTx" presStyleIdx="0" presStyleCnt="9"/>
      <dgm:spPr/>
      <dgm:t>
        <a:bodyPr/>
        <a:lstStyle/>
        <a:p>
          <a:endParaRPr lang="es-EC"/>
        </a:p>
      </dgm:t>
    </dgm:pt>
    <dgm:pt modelId="{22DE7655-A4C8-41A1-B6ED-DEEFCE66A301}" type="pres">
      <dgm:prSet presAssocID="{271601D8-B35E-412F-BFF2-2392C80D46B4}" presName="vert1" presStyleCnt="0"/>
      <dgm:spPr/>
    </dgm:pt>
    <dgm:pt modelId="{E8006EA6-DF72-4254-A957-677DC521B68E}" type="pres">
      <dgm:prSet presAssocID="{F435294F-31C4-4A46-AB63-A9715E266027}" presName="vertSpace2a" presStyleCnt="0"/>
      <dgm:spPr/>
    </dgm:pt>
    <dgm:pt modelId="{947D589F-5916-4EA4-84D9-1EA9E72AC158}" type="pres">
      <dgm:prSet presAssocID="{F435294F-31C4-4A46-AB63-A9715E266027}" presName="horz2" presStyleCnt="0"/>
      <dgm:spPr/>
    </dgm:pt>
    <dgm:pt modelId="{48A0BE30-49E9-4566-B11A-E7FF025B16A8}" type="pres">
      <dgm:prSet presAssocID="{F435294F-31C4-4A46-AB63-A9715E266027}" presName="horzSpace2" presStyleCnt="0"/>
      <dgm:spPr/>
    </dgm:pt>
    <dgm:pt modelId="{D37F6DC1-D924-471D-B534-2DC45B394BB2}" type="pres">
      <dgm:prSet presAssocID="{F435294F-31C4-4A46-AB63-A9715E266027}" presName="tx2" presStyleLbl="revTx" presStyleIdx="1" presStyleCnt="9"/>
      <dgm:spPr/>
      <dgm:t>
        <a:bodyPr/>
        <a:lstStyle/>
        <a:p>
          <a:endParaRPr lang="es-EC"/>
        </a:p>
      </dgm:t>
    </dgm:pt>
    <dgm:pt modelId="{E32BB24F-F383-4CE2-8598-4107CA7BBE29}" type="pres">
      <dgm:prSet presAssocID="{F435294F-31C4-4A46-AB63-A9715E266027}" presName="vert2" presStyleCnt="0"/>
      <dgm:spPr/>
    </dgm:pt>
    <dgm:pt modelId="{0EF90B26-F627-4E1E-A7E6-4DBD47DC9C20}" type="pres">
      <dgm:prSet presAssocID="{E86ACCA5-45A2-42AB-A6B9-22359C706085}" presName="horz3" presStyleCnt="0"/>
      <dgm:spPr/>
    </dgm:pt>
    <dgm:pt modelId="{4658CA45-92D9-4ACB-838A-130AD2A6B97B}" type="pres">
      <dgm:prSet presAssocID="{E86ACCA5-45A2-42AB-A6B9-22359C706085}" presName="horzSpace3" presStyleCnt="0"/>
      <dgm:spPr/>
    </dgm:pt>
    <dgm:pt modelId="{BAD27D50-5B39-4806-87A6-E21CFDB02E91}" type="pres">
      <dgm:prSet presAssocID="{E86ACCA5-45A2-42AB-A6B9-22359C706085}" presName="tx3" presStyleLbl="revTx" presStyleIdx="2" presStyleCnt="9"/>
      <dgm:spPr/>
      <dgm:t>
        <a:bodyPr/>
        <a:lstStyle/>
        <a:p>
          <a:endParaRPr lang="es-EC"/>
        </a:p>
      </dgm:t>
    </dgm:pt>
    <dgm:pt modelId="{AFFEFD7D-DB24-4E97-82D8-2C5C661E563B}" type="pres">
      <dgm:prSet presAssocID="{E86ACCA5-45A2-42AB-A6B9-22359C706085}" presName="vert3" presStyleCnt="0"/>
      <dgm:spPr/>
    </dgm:pt>
    <dgm:pt modelId="{8835C677-0523-4015-BD17-DF8C1814455E}" type="pres">
      <dgm:prSet presAssocID="{F435294F-31C4-4A46-AB63-A9715E266027}" presName="thinLine2b" presStyleLbl="callout" presStyleIdx="0" presStyleCnt="4"/>
      <dgm:spPr/>
    </dgm:pt>
    <dgm:pt modelId="{2CFA9E27-B51C-4E28-B700-964348A048D5}" type="pres">
      <dgm:prSet presAssocID="{F435294F-31C4-4A46-AB63-A9715E266027}" presName="vertSpace2b" presStyleCnt="0"/>
      <dgm:spPr/>
    </dgm:pt>
    <dgm:pt modelId="{944260FF-41A3-43A3-A2CD-36BFE3CB82E3}" type="pres">
      <dgm:prSet presAssocID="{E60CF880-4032-4633-927B-3C012D921389}" presName="horz2" presStyleCnt="0"/>
      <dgm:spPr/>
    </dgm:pt>
    <dgm:pt modelId="{4B4FB9C6-70B4-41FB-8DC2-F51CFEDC0732}" type="pres">
      <dgm:prSet presAssocID="{E60CF880-4032-4633-927B-3C012D921389}" presName="horzSpace2" presStyleCnt="0"/>
      <dgm:spPr/>
    </dgm:pt>
    <dgm:pt modelId="{50712888-3D5E-4365-9BBA-24F13FAB54C3}" type="pres">
      <dgm:prSet presAssocID="{E60CF880-4032-4633-927B-3C012D921389}" presName="tx2" presStyleLbl="revTx" presStyleIdx="3" presStyleCnt="9"/>
      <dgm:spPr/>
      <dgm:t>
        <a:bodyPr/>
        <a:lstStyle/>
        <a:p>
          <a:endParaRPr lang="es-EC"/>
        </a:p>
      </dgm:t>
    </dgm:pt>
    <dgm:pt modelId="{E78430CD-9B7B-4129-A264-A734103F61B8}" type="pres">
      <dgm:prSet presAssocID="{E60CF880-4032-4633-927B-3C012D921389}" presName="vert2" presStyleCnt="0"/>
      <dgm:spPr/>
    </dgm:pt>
    <dgm:pt modelId="{91BBAFEF-C27A-4453-A34A-1C64970C8CFB}" type="pres">
      <dgm:prSet presAssocID="{22C335C6-AF59-487C-91B8-D16716FA2BEC}" presName="horz3" presStyleCnt="0"/>
      <dgm:spPr/>
    </dgm:pt>
    <dgm:pt modelId="{A46A8CDD-E476-46CC-A940-26184C59D09F}" type="pres">
      <dgm:prSet presAssocID="{22C335C6-AF59-487C-91B8-D16716FA2BEC}" presName="horzSpace3" presStyleCnt="0"/>
      <dgm:spPr/>
    </dgm:pt>
    <dgm:pt modelId="{828FA660-7FE3-4E98-AE9E-A88E02A86F96}" type="pres">
      <dgm:prSet presAssocID="{22C335C6-AF59-487C-91B8-D16716FA2BEC}" presName="tx3" presStyleLbl="revTx" presStyleIdx="4" presStyleCnt="9"/>
      <dgm:spPr/>
      <dgm:t>
        <a:bodyPr/>
        <a:lstStyle/>
        <a:p>
          <a:endParaRPr lang="es-EC"/>
        </a:p>
      </dgm:t>
    </dgm:pt>
    <dgm:pt modelId="{0CC80602-F3A3-4E5E-BB5A-F7B41D6B157E}" type="pres">
      <dgm:prSet presAssocID="{22C335C6-AF59-487C-91B8-D16716FA2BEC}" presName="vert3" presStyleCnt="0"/>
      <dgm:spPr/>
    </dgm:pt>
    <dgm:pt modelId="{62BF817B-D8D3-4D20-A53E-765D160F4B79}" type="pres">
      <dgm:prSet presAssocID="{E60CF880-4032-4633-927B-3C012D921389}" presName="thinLine2b" presStyleLbl="callout" presStyleIdx="1" presStyleCnt="4"/>
      <dgm:spPr/>
    </dgm:pt>
    <dgm:pt modelId="{45781C6F-9E60-4052-8B65-AAFA3FEE772E}" type="pres">
      <dgm:prSet presAssocID="{E60CF880-4032-4633-927B-3C012D921389}" presName="vertSpace2b" presStyleCnt="0"/>
      <dgm:spPr/>
    </dgm:pt>
    <dgm:pt modelId="{9E58D1F0-D1E6-4808-82ED-0C358206A7BE}" type="pres">
      <dgm:prSet presAssocID="{65182668-FA23-4804-8607-62F3C892DA12}" presName="horz2" presStyleCnt="0"/>
      <dgm:spPr/>
    </dgm:pt>
    <dgm:pt modelId="{348325DB-2042-4D0C-90DE-CF963EB6963E}" type="pres">
      <dgm:prSet presAssocID="{65182668-FA23-4804-8607-62F3C892DA12}" presName="horzSpace2" presStyleCnt="0"/>
      <dgm:spPr/>
    </dgm:pt>
    <dgm:pt modelId="{B6C80026-FDBB-49B6-8DF9-7362AF2B10B1}" type="pres">
      <dgm:prSet presAssocID="{65182668-FA23-4804-8607-62F3C892DA12}" presName="tx2" presStyleLbl="revTx" presStyleIdx="5" presStyleCnt="9"/>
      <dgm:spPr/>
      <dgm:t>
        <a:bodyPr/>
        <a:lstStyle/>
        <a:p>
          <a:endParaRPr lang="es-EC"/>
        </a:p>
      </dgm:t>
    </dgm:pt>
    <dgm:pt modelId="{9A06385D-808D-45F6-8AA7-B8DC897CD3AE}" type="pres">
      <dgm:prSet presAssocID="{65182668-FA23-4804-8607-62F3C892DA12}" presName="vert2" presStyleCnt="0"/>
      <dgm:spPr/>
    </dgm:pt>
    <dgm:pt modelId="{F9DEF307-83FD-4F6E-BE45-9DC4DA915CB8}" type="pres">
      <dgm:prSet presAssocID="{7331E61E-DBA8-4FC1-927B-88C8763DFDC1}" presName="horz3" presStyleCnt="0"/>
      <dgm:spPr/>
    </dgm:pt>
    <dgm:pt modelId="{40FB8B0F-0F42-4913-8FA7-AC4F651AE9F3}" type="pres">
      <dgm:prSet presAssocID="{7331E61E-DBA8-4FC1-927B-88C8763DFDC1}" presName="horzSpace3" presStyleCnt="0"/>
      <dgm:spPr/>
    </dgm:pt>
    <dgm:pt modelId="{3432CE05-D4F9-4C15-B992-B8EB8248B0CF}" type="pres">
      <dgm:prSet presAssocID="{7331E61E-DBA8-4FC1-927B-88C8763DFDC1}" presName="tx3" presStyleLbl="revTx" presStyleIdx="6" presStyleCnt="9"/>
      <dgm:spPr/>
      <dgm:t>
        <a:bodyPr/>
        <a:lstStyle/>
        <a:p>
          <a:endParaRPr lang="es-EC"/>
        </a:p>
      </dgm:t>
    </dgm:pt>
    <dgm:pt modelId="{F69A6692-FAEC-4042-9EAA-FCAE8FF0FCE8}" type="pres">
      <dgm:prSet presAssocID="{7331E61E-DBA8-4FC1-927B-88C8763DFDC1}" presName="vert3" presStyleCnt="0"/>
      <dgm:spPr/>
    </dgm:pt>
    <dgm:pt modelId="{68FF39C5-EB3F-48F8-AF3F-A7B1E8692456}" type="pres">
      <dgm:prSet presAssocID="{65182668-FA23-4804-8607-62F3C892DA12}" presName="thinLine2b" presStyleLbl="callout" presStyleIdx="2" presStyleCnt="4"/>
      <dgm:spPr/>
    </dgm:pt>
    <dgm:pt modelId="{1BDCB0F9-22F5-4E51-9212-99135BC2632D}" type="pres">
      <dgm:prSet presAssocID="{65182668-FA23-4804-8607-62F3C892DA12}" presName="vertSpace2b" presStyleCnt="0"/>
      <dgm:spPr/>
    </dgm:pt>
    <dgm:pt modelId="{25E168CF-EE95-4732-A3BA-E1D63D1DC8FA}" type="pres">
      <dgm:prSet presAssocID="{488081D3-BD94-4C35-A7A7-3EC3D957E29C}" presName="horz2" presStyleCnt="0"/>
      <dgm:spPr/>
    </dgm:pt>
    <dgm:pt modelId="{9BF07A07-6AB8-4DF8-B74F-2C9C3F64E830}" type="pres">
      <dgm:prSet presAssocID="{488081D3-BD94-4C35-A7A7-3EC3D957E29C}" presName="horzSpace2" presStyleCnt="0"/>
      <dgm:spPr/>
    </dgm:pt>
    <dgm:pt modelId="{220B8C59-B221-4A59-91C3-619F9FEF79BE}" type="pres">
      <dgm:prSet presAssocID="{488081D3-BD94-4C35-A7A7-3EC3D957E29C}" presName="tx2" presStyleLbl="revTx" presStyleIdx="7" presStyleCnt="9"/>
      <dgm:spPr/>
      <dgm:t>
        <a:bodyPr/>
        <a:lstStyle/>
        <a:p>
          <a:endParaRPr lang="es-EC"/>
        </a:p>
      </dgm:t>
    </dgm:pt>
    <dgm:pt modelId="{5B74C600-9F11-4CD0-ADCF-CFAA7F331D50}" type="pres">
      <dgm:prSet presAssocID="{488081D3-BD94-4C35-A7A7-3EC3D957E29C}" presName="vert2" presStyleCnt="0"/>
      <dgm:spPr/>
    </dgm:pt>
    <dgm:pt modelId="{93EBE5DB-BCD5-474E-9E76-714654FC01D4}" type="pres">
      <dgm:prSet presAssocID="{E9E85705-F682-485D-B671-7A13CBF94C9C}" presName="horz3" presStyleCnt="0"/>
      <dgm:spPr/>
    </dgm:pt>
    <dgm:pt modelId="{474E3BC2-927E-48D5-9927-3E9562E4F833}" type="pres">
      <dgm:prSet presAssocID="{E9E85705-F682-485D-B671-7A13CBF94C9C}" presName="horzSpace3" presStyleCnt="0"/>
      <dgm:spPr/>
    </dgm:pt>
    <dgm:pt modelId="{33334ABD-BDE6-40C8-BEC5-BCD0B80134BB}" type="pres">
      <dgm:prSet presAssocID="{E9E85705-F682-485D-B671-7A13CBF94C9C}" presName="tx3" presStyleLbl="revTx" presStyleIdx="8" presStyleCnt="9"/>
      <dgm:spPr/>
      <dgm:t>
        <a:bodyPr/>
        <a:lstStyle/>
        <a:p>
          <a:endParaRPr lang="es-EC"/>
        </a:p>
      </dgm:t>
    </dgm:pt>
    <dgm:pt modelId="{FB6FC598-207F-45D0-A869-EE886111840E}" type="pres">
      <dgm:prSet presAssocID="{E9E85705-F682-485D-B671-7A13CBF94C9C}" presName="vert3" presStyleCnt="0"/>
      <dgm:spPr/>
    </dgm:pt>
    <dgm:pt modelId="{CB936FB3-61CA-4591-8A2D-A5CEB025F09E}" type="pres">
      <dgm:prSet presAssocID="{488081D3-BD94-4C35-A7A7-3EC3D957E29C}" presName="thinLine2b" presStyleLbl="callout" presStyleIdx="3" presStyleCnt="4"/>
      <dgm:spPr/>
    </dgm:pt>
    <dgm:pt modelId="{07C24960-1538-47D1-9F03-AC50BA2FC1CA}" type="pres">
      <dgm:prSet presAssocID="{488081D3-BD94-4C35-A7A7-3EC3D957E29C}" presName="vertSpace2b" presStyleCnt="0"/>
      <dgm:spPr/>
    </dgm:pt>
  </dgm:ptLst>
  <dgm:cxnLst>
    <dgm:cxn modelId="{0958F5FD-69AC-4E83-843A-E0DD702B11D6}" srcId="{F435294F-31C4-4A46-AB63-A9715E266027}" destId="{E86ACCA5-45A2-42AB-A6B9-22359C706085}" srcOrd="0" destOrd="0" parTransId="{E9249F63-29C6-47EB-9F12-6F75B6AE9A9C}" sibTransId="{AABF7BAB-3D7A-4691-B533-548BE3AB82B6}"/>
    <dgm:cxn modelId="{CC32D294-C558-4616-9DC4-32B00A63E961}" srcId="{8DBE1D4C-2A6B-43C7-A04E-3FD62ED2D527}" destId="{271601D8-B35E-412F-BFF2-2392C80D46B4}" srcOrd="0" destOrd="0" parTransId="{A1661A56-C09D-420F-A797-112B54D7C9DE}" sibTransId="{242D7AEE-8257-423A-BEDF-D47D1FD418AE}"/>
    <dgm:cxn modelId="{A1773182-90C9-444F-8DFA-173482854D3D}" type="presOf" srcId="{488081D3-BD94-4C35-A7A7-3EC3D957E29C}" destId="{220B8C59-B221-4A59-91C3-619F9FEF79BE}" srcOrd="0" destOrd="0" presId="urn:microsoft.com/office/officeart/2008/layout/LinedList"/>
    <dgm:cxn modelId="{39EC601C-A70C-43D3-8133-BD3683512FDD}" type="presOf" srcId="{22C335C6-AF59-487C-91B8-D16716FA2BEC}" destId="{828FA660-7FE3-4E98-AE9E-A88E02A86F96}" srcOrd="0" destOrd="0" presId="urn:microsoft.com/office/officeart/2008/layout/LinedList"/>
    <dgm:cxn modelId="{42FF4103-69B8-4AA5-A242-F84C43FB832F}" type="presOf" srcId="{7331E61E-DBA8-4FC1-927B-88C8763DFDC1}" destId="{3432CE05-D4F9-4C15-B992-B8EB8248B0CF}" srcOrd="0" destOrd="0" presId="urn:microsoft.com/office/officeart/2008/layout/LinedList"/>
    <dgm:cxn modelId="{5A842CAC-A192-46FB-94A9-33B20A70C0C7}" type="presOf" srcId="{F435294F-31C4-4A46-AB63-A9715E266027}" destId="{D37F6DC1-D924-471D-B534-2DC45B394BB2}" srcOrd="0" destOrd="0" presId="urn:microsoft.com/office/officeart/2008/layout/LinedList"/>
    <dgm:cxn modelId="{1AABF8B4-8298-433C-9BE3-C89F318F54B7}" srcId="{271601D8-B35E-412F-BFF2-2392C80D46B4}" destId="{E60CF880-4032-4633-927B-3C012D921389}" srcOrd="1" destOrd="0" parTransId="{42091D7A-E862-41E5-A43F-2F81FC69BBE3}" sibTransId="{0F7A23CB-E837-4A6E-AADB-DBCA2EEA9E22}"/>
    <dgm:cxn modelId="{1034252A-5766-4A55-8F4E-8CF8063DCED4}" srcId="{271601D8-B35E-412F-BFF2-2392C80D46B4}" destId="{F435294F-31C4-4A46-AB63-A9715E266027}" srcOrd="0" destOrd="0" parTransId="{76C708A2-2C0A-46F1-A85B-8F388498ED37}" sibTransId="{C3262C58-FA96-4FF2-8747-C6C1DEC5048E}"/>
    <dgm:cxn modelId="{5427FEE1-D211-41C1-99B4-5AE8C001F644}" srcId="{65182668-FA23-4804-8607-62F3C892DA12}" destId="{7331E61E-DBA8-4FC1-927B-88C8763DFDC1}" srcOrd="0" destOrd="0" parTransId="{6335D1B5-AB4D-4541-94BA-1D61F8855E21}" sibTransId="{61E793CA-E615-4A31-9646-D1B29C68F58D}"/>
    <dgm:cxn modelId="{5A590739-6282-4FDB-B1A3-BE5DB78B011C}" type="presOf" srcId="{8DBE1D4C-2A6B-43C7-A04E-3FD62ED2D527}" destId="{D1CA25B8-4E18-43C4-A7A8-EC7E4F01CDA5}" srcOrd="0" destOrd="0" presId="urn:microsoft.com/office/officeart/2008/layout/LinedList"/>
    <dgm:cxn modelId="{4635F0B9-343A-4E36-81D2-E14D46F79288}" type="presOf" srcId="{E86ACCA5-45A2-42AB-A6B9-22359C706085}" destId="{BAD27D50-5B39-4806-87A6-E21CFDB02E91}" srcOrd="0" destOrd="0" presId="urn:microsoft.com/office/officeart/2008/layout/LinedList"/>
    <dgm:cxn modelId="{55AA3A33-ADD7-4444-85EF-791802B342F3}" type="presOf" srcId="{E9E85705-F682-485D-B671-7A13CBF94C9C}" destId="{33334ABD-BDE6-40C8-BEC5-BCD0B80134BB}" srcOrd="0" destOrd="0" presId="urn:microsoft.com/office/officeart/2008/layout/LinedList"/>
    <dgm:cxn modelId="{C9EE75EE-8438-40E1-BFB6-8F4ECB8C8DC8}" type="presOf" srcId="{271601D8-B35E-412F-BFF2-2392C80D46B4}" destId="{0A74DE3B-F1E0-4984-B44B-56DAB191CE0D}" srcOrd="0" destOrd="0" presId="urn:microsoft.com/office/officeart/2008/layout/LinedList"/>
    <dgm:cxn modelId="{64955507-7626-4721-9EE5-3C8FF2381711}" srcId="{271601D8-B35E-412F-BFF2-2392C80D46B4}" destId="{488081D3-BD94-4C35-A7A7-3EC3D957E29C}" srcOrd="3" destOrd="0" parTransId="{FFDE20B4-89BD-45A1-BEE0-D9B88A99D970}" sibTransId="{B25841DD-1F05-4578-B057-708FA97C7118}"/>
    <dgm:cxn modelId="{371AB052-C049-4494-BA2A-DBFCF528F09B}" type="presOf" srcId="{E60CF880-4032-4633-927B-3C012D921389}" destId="{50712888-3D5E-4365-9BBA-24F13FAB54C3}" srcOrd="0" destOrd="0" presId="urn:microsoft.com/office/officeart/2008/layout/LinedList"/>
    <dgm:cxn modelId="{A6040A4A-6EAE-4589-B1E8-CAEC96066EB9}" srcId="{E60CF880-4032-4633-927B-3C012D921389}" destId="{22C335C6-AF59-487C-91B8-D16716FA2BEC}" srcOrd="0" destOrd="0" parTransId="{7F25992A-F4CC-4678-9E2A-D779904D6C08}" sibTransId="{C9F6DF4B-7CA4-48EC-9C2F-E62B13C28F07}"/>
    <dgm:cxn modelId="{D2241050-4470-4CE7-AB43-37DD36D9106F}" type="presOf" srcId="{65182668-FA23-4804-8607-62F3C892DA12}" destId="{B6C80026-FDBB-49B6-8DF9-7362AF2B10B1}" srcOrd="0" destOrd="0" presId="urn:microsoft.com/office/officeart/2008/layout/LinedList"/>
    <dgm:cxn modelId="{479DD559-FEFF-4DF6-AE75-FA4C84DE0865}" srcId="{271601D8-B35E-412F-BFF2-2392C80D46B4}" destId="{65182668-FA23-4804-8607-62F3C892DA12}" srcOrd="2" destOrd="0" parTransId="{3FDB1C71-F9E7-4A4F-B6FC-683AD16BFB14}" sibTransId="{C8BD91BE-AC25-4BFA-B49F-5DF26453D7CB}"/>
    <dgm:cxn modelId="{647EA61F-8D6F-4E25-863D-7DDEC9360F49}" srcId="{488081D3-BD94-4C35-A7A7-3EC3D957E29C}" destId="{E9E85705-F682-485D-B671-7A13CBF94C9C}" srcOrd="0" destOrd="0" parTransId="{CE928A63-088B-4327-ADA0-3E1664156C32}" sibTransId="{B61A3D54-F330-4F3F-A934-173DA7A0FA92}"/>
    <dgm:cxn modelId="{B47BCD1B-A9F6-4652-9BC8-09E6D937BE86}" type="presParOf" srcId="{D1CA25B8-4E18-43C4-A7A8-EC7E4F01CDA5}" destId="{6591976B-B2DE-4E52-8283-D66BFC3B0319}" srcOrd="0" destOrd="0" presId="urn:microsoft.com/office/officeart/2008/layout/LinedList"/>
    <dgm:cxn modelId="{E19380C4-FE6E-4295-8CB6-79D3274232BE}" type="presParOf" srcId="{D1CA25B8-4E18-43C4-A7A8-EC7E4F01CDA5}" destId="{73D88FDD-8937-46FC-A4DE-510D43917FEE}" srcOrd="1" destOrd="0" presId="urn:microsoft.com/office/officeart/2008/layout/LinedList"/>
    <dgm:cxn modelId="{B3E58C76-5678-42F3-AF9F-75E9D3BA33A3}" type="presParOf" srcId="{73D88FDD-8937-46FC-A4DE-510D43917FEE}" destId="{0A74DE3B-F1E0-4984-B44B-56DAB191CE0D}" srcOrd="0" destOrd="0" presId="urn:microsoft.com/office/officeart/2008/layout/LinedList"/>
    <dgm:cxn modelId="{66CEA220-339B-40DB-BE18-8D9E169CA1D1}" type="presParOf" srcId="{73D88FDD-8937-46FC-A4DE-510D43917FEE}" destId="{22DE7655-A4C8-41A1-B6ED-DEEFCE66A301}" srcOrd="1" destOrd="0" presId="urn:microsoft.com/office/officeart/2008/layout/LinedList"/>
    <dgm:cxn modelId="{2BA189E7-AF5F-41DC-A5E7-3CDEE65108C8}" type="presParOf" srcId="{22DE7655-A4C8-41A1-B6ED-DEEFCE66A301}" destId="{E8006EA6-DF72-4254-A957-677DC521B68E}" srcOrd="0" destOrd="0" presId="urn:microsoft.com/office/officeart/2008/layout/LinedList"/>
    <dgm:cxn modelId="{0F804E3C-BA61-476E-BB76-0B52E0EE685A}" type="presParOf" srcId="{22DE7655-A4C8-41A1-B6ED-DEEFCE66A301}" destId="{947D589F-5916-4EA4-84D9-1EA9E72AC158}" srcOrd="1" destOrd="0" presId="urn:microsoft.com/office/officeart/2008/layout/LinedList"/>
    <dgm:cxn modelId="{0DFCD7B1-E936-4FED-8539-EEF4C1524CD3}" type="presParOf" srcId="{947D589F-5916-4EA4-84D9-1EA9E72AC158}" destId="{48A0BE30-49E9-4566-B11A-E7FF025B16A8}" srcOrd="0" destOrd="0" presId="urn:microsoft.com/office/officeart/2008/layout/LinedList"/>
    <dgm:cxn modelId="{7990BFAE-16BA-4150-9442-AA95A3CDA9ED}" type="presParOf" srcId="{947D589F-5916-4EA4-84D9-1EA9E72AC158}" destId="{D37F6DC1-D924-471D-B534-2DC45B394BB2}" srcOrd="1" destOrd="0" presId="urn:microsoft.com/office/officeart/2008/layout/LinedList"/>
    <dgm:cxn modelId="{8B778173-35B7-4815-9AA8-243F7AF96192}" type="presParOf" srcId="{947D589F-5916-4EA4-84D9-1EA9E72AC158}" destId="{E32BB24F-F383-4CE2-8598-4107CA7BBE29}" srcOrd="2" destOrd="0" presId="urn:microsoft.com/office/officeart/2008/layout/LinedList"/>
    <dgm:cxn modelId="{6930024C-DDAA-47E6-AB81-5685F74D175C}" type="presParOf" srcId="{E32BB24F-F383-4CE2-8598-4107CA7BBE29}" destId="{0EF90B26-F627-4E1E-A7E6-4DBD47DC9C20}" srcOrd="0" destOrd="0" presId="urn:microsoft.com/office/officeart/2008/layout/LinedList"/>
    <dgm:cxn modelId="{B66F0C57-398F-4BF2-8605-55A35C1339D8}" type="presParOf" srcId="{0EF90B26-F627-4E1E-A7E6-4DBD47DC9C20}" destId="{4658CA45-92D9-4ACB-838A-130AD2A6B97B}" srcOrd="0" destOrd="0" presId="urn:microsoft.com/office/officeart/2008/layout/LinedList"/>
    <dgm:cxn modelId="{68402C45-BC3E-4622-9DD2-7D5A94D5CDA9}" type="presParOf" srcId="{0EF90B26-F627-4E1E-A7E6-4DBD47DC9C20}" destId="{BAD27D50-5B39-4806-87A6-E21CFDB02E91}" srcOrd="1" destOrd="0" presId="urn:microsoft.com/office/officeart/2008/layout/LinedList"/>
    <dgm:cxn modelId="{E913609C-F2BF-4F1A-A001-A2BAF90F6B14}" type="presParOf" srcId="{0EF90B26-F627-4E1E-A7E6-4DBD47DC9C20}" destId="{AFFEFD7D-DB24-4E97-82D8-2C5C661E563B}" srcOrd="2" destOrd="0" presId="urn:microsoft.com/office/officeart/2008/layout/LinedList"/>
    <dgm:cxn modelId="{9E60F595-8820-4F16-A7BA-16CE7E6A0FA4}" type="presParOf" srcId="{22DE7655-A4C8-41A1-B6ED-DEEFCE66A301}" destId="{8835C677-0523-4015-BD17-DF8C1814455E}" srcOrd="2" destOrd="0" presId="urn:microsoft.com/office/officeart/2008/layout/LinedList"/>
    <dgm:cxn modelId="{24EB820C-99CE-40FA-B13F-FCEFC4FBA5F6}" type="presParOf" srcId="{22DE7655-A4C8-41A1-B6ED-DEEFCE66A301}" destId="{2CFA9E27-B51C-4E28-B700-964348A048D5}" srcOrd="3" destOrd="0" presId="urn:microsoft.com/office/officeart/2008/layout/LinedList"/>
    <dgm:cxn modelId="{90FB1554-6D21-4B8E-B9FE-2AD5239A7C80}" type="presParOf" srcId="{22DE7655-A4C8-41A1-B6ED-DEEFCE66A301}" destId="{944260FF-41A3-43A3-A2CD-36BFE3CB82E3}" srcOrd="4" destOrd="0" presId="urn:microsoft.com/office/officeart/2008/layout/LinedList"/>
    <dgm:cxn modelId="{FA847EDD-3515-46A4-AC9C-3B8AAC6D24B8}" type="presParOf" srcId="{944260FF-41A3-43A3-A2CD-36BFE3CB82E3}" destId="{4B4FB9C6-70B4-41FB-8DC2-F51CFEDC0732}" srcOrd="0" destOrd="0" presId="urn:microsoft.com/office/officeart/2008/layout/LinedList"/>
    <dgm:cxn modelId="{62504C8E-A8B0-4AA2-B196-8B5082C30E34}" type="presParOf" srcId="{944260FF-41A3-43A3-A2CD-36BFE3CB82E3}" destId="{50712888-3D5E-4365-9BBA-24F13FAB54C3}" srcOrd="1" destOrd="0" presId="urn:microsoft.com/office/officeart/2008/layout/LinedList"/>
    <dgm:cxn modelId="{67277305-2A0C-462B-8382-6BF320FFD4BF}" type="presParOf" srcId="{944260FF-41A3-43A3-A2CD-36BFE3CB82E3}" destId="{E78430CD-9B7B-4129-A264-A734103F61B8}" srcOrd="2" destOrd="0" presId="urn:microsoft.com/office/officeart/2008/layout/LinedList"/>
    <dgm:cxn modelId="{0BD276FE-2EE5-4340-BDC3-FC65C8D1DCB9}" type="presParOf" srcId="{E78430CD-9B7B-4129-A264-A734103F61B8}" destId="{91BBAFEF-C27A-4453-A34A-1C64970C8CFB}" srcOrd="0" destOrd="0" presId="urn:microsoft.com/office/officeart/2008/layout/LinedList"/>
    <dgm:cxn modelId="{2C278DC0-A0ED-4AAA-BB46-925CC94C8A9E}" type="presParOf" srcId="{91BBAFEF-C27A-4453-A34A-1C64970C8CFB}" destId="{A46A8CDD-E476-46CC-A940-26184C59D09F}" srcOrd="0" destOrd="0" presId="urn:microsoft.com/office/officeart/2008/layout/LinedList"/>
    <dgm:cxn modelId="{6D5C860F-C300-4528-8440-298B103E679E}" type="presParOf" srcId="{91BBAFEF-C27A-4453-A34A-1C64970C8CFB}" destId="{828FA660-7FE3-4E98-AE9E-A88E02A86F96}" srcOrd="1" destOrd="0" presId="urn:microsoft.com/office/officeart/2008/layout/LinedList"/>
    <dgm:cxn modelId="{43D84DF2-B741-431A-9856-CF39F8237684}" type="presParOf" srcId="{91BBAFEF-C27A-4453-A34A-1C64970C8CFB}" destId="{0CC80602-F3A3-4E5E-BB5A-F7B41D6B157E}" srcOrd="2" destOrd="0" presId="urn:microsoft.com/office/officeart/2008/layout/LinedList"/>
    <dgm:cxn modelId="{8AF4DE8F-CB1B-4A8D-8EA9-D1F024A974B3}" type="presParOf" srcId="{22DE7655-A4C8-41A1-B6ED-DEEFCE66A301}" destId="{62BF817B-D8D3-4D20-A53E-765D160F4B79}" srcOrd="5" destOrd="0" presId="urn:microsoft.com/office/officeart/2008/layout/LinedList"/>
    <dgm:cxn modelId="{36C0B743-5792-45A0-A7EC-519AD8751B67}" type="presParOf" srcId="{22DE7655-A4C8-41A1-B6ED-DEEFCE66A301}" destId="{45781C6F-9E60-4052-8B65-AAFA3FEE772E}" srcOrd="6" destOrd="0" presId="urn:microsoft.com/office/officeart/2008/layout/LinedList"/>
    <dgm:cxn modelId="{D83496BF-401E-4005-9CE6-BB1CAD2C95D1}" type="presParOf" srcId="{22DE7655-A4C8-41A1-B6ED-DEEFCE66A301}" destId="{9E58D1F0-D1E6-4808-82ED-0C358206A7BE}" srcOrd="7" destOrd="0" presId="urn:microsoft.com/office/officeart/2008/layout/LinedList"/>
    <dgm:cxn modelId="{0E2B0338-B380-4E45-8656-93BE29017B9B}" type="presParOf" srcId="{9E58D1F0-D1E6-4808-82ED-0C358206A7BE}" destId="{348325DB-2042-4D0C-90DE-CF963EB6963E}" srcOrd="0" destOrd="0" presId="urn:microsoft.com/office/officeart/2008/layout/LinedList"/>
    <dgm:cxn modelId="{AA161785-FA6E-4F9D-9A1E-028198CA16E3}" type="presParOf" srcId="{9E58D1F0-D1E6-4808-82ED-0C358206A7BE}" destId="{B6C80026-FDBB-49B6-8DF9-7362AF2B10B1}" srcOrd="1" destOrd="0" presId="urn:microsoft.com/office/officeart/2008/layout/LinedList"/>
    <dgm:cxn modelId="{7F332E27-B28B-4B13-BF20-31250D0CE6EF}" type="presParOf" srcId="{9E58D1F0-D1E6-4808-82ED-0C358206A7BE}" destId="{9A06385D-808D-45F6-8AA7-B8DC897CD3AE}" srcOrd="2" destOrd="0" presId="urn:microsoft.com/office/officeart/2008/layout/LinedList"/>
    <dgm:cxn modelId="{55F158AF-A347-4B84-A6D9-7C6496B8BB54}" type="presParOf" srcId="{9A06385D-808D-45F6-8AA7-B8DC897CD3AE}" destId="{F9DEF307-83FD-4F6E-BE45-9DC4DA915CB8}" srcOrd="0" destOrd="0" presId="urn:microsoft.com/office/officeart/2008/layout/LinedList"/>
    <dgm:cxn modelId="{7E490C3E-AF81-447A-83CA-5EDF62813B67}" type="presParOf" srcId="{F9DEF307-83FD-4F6E-BE45-9DC4DA915CB8}" destId="{40FB8B0F-0F42-4913-8FA7-AC4F651AE9F3}" srcOrd="0" destOrd="0" presId="urn:microsoft.com/office/officeart/2008/layout/LinedList"/>
    <dgm:cxn modelId="{E80B750D-90BF-4F4A-9F97-33C831B0BAD3}" type="presParOf" srcId="{F9DEF307-83FD-4F6E-BE45-9DC4DA915CB8}" destId="{3432CE05-D4F9-4C15-B992-B8EB8248B0CF}" srcOrd="1" destOrd="0" presId="urn:microsoft.com/office/officeart/2008/layout/LinedList"/>
    <dgm:cxn modelId="{87F9AD6A-D61E-4379-A549-A64180EE6C29}" type="presParOf" srcId="{F9DEF307-83FD-4F6E-BE45-9DC4DA915CB8}" destId="{F69A6692-FAEC-4042-9EAA-FCAE8FF0FCE8}" srcOrd="2" destOrd="0" presId="urn:microsoft.com/office/officeart/2008/layout/LinedList"/>
    <dgm:cxn modelId="{E944A375-4E26-4F49-B499-D289229ECAC0}" type="presParOf" srcId="{22DE7655-A4C8-41A1-B6ED-DEEFCE66A301}" destId="{68FF39C5-EB3F-48F8-AF3F-A7B1E8692456}" srcOrd="8" destOrd="0" presId="urn:microsoft.com/office/officeart/2008/layout/LinedList"/>
    <dgm:cxn modelId="{AEB7E6A6-C92C-4362-B670-4CFCEFC233C0}" type="presParOf" srcId="{22DE7655-A4C8-41A1-B6ED-DEEFCE66A301}" destId="{1BDCB0F9-22F5-4E51-9212-99135BC2632D}" srcOrd="9" destOrd="0" presId="urn:microsoft.com/office/officeart/2008/layout/LinedList"/>
    <dgm:cxn modelId="{D0197A05-8FBC-41B4-9402-D3E64B4E53E0}" type="presParOf" srcId="{22DE7655-A4C8-41A1-B6ED-DEEFCE66A301}" destId="{25E168CF-EE95-4732-A3BA-E1D63D1DC8FA}" srcOrd="10" destOrd="0" presId="urn:microsoft.com/office/officeart/2008/layout/LinedList"/>
    <dgm:cxn modelId="{479FDF19-1897-4A1A-BFC0-FEF40E556639}" type="presParOf" srcId="{25E168CF-EE95-4732-A3BA-E1D63D1DC8FA}" destId="{9BF07A07-6AB8-4DF8-B74F-2C9C3F64E830}" srcOrd="0" destOrd="0" presId="urn:microsoft.com/office/officeart/2008/layout/LinedList"/>
    <dgm:cxn modelId="{5ACD4841-E08D-43FA-9D55-7AAA29050A52}" type="presParOf" srcId="{25E168CF-EE95-4732-A3BA-E1D63D1DC8FA}" destId="{220B8C59-B221-4A59-91C3-619F9FEF79BE}" srcOrd="1" destOrd="0" presId="urn:microsoft.com/office/officeart/2008/layout/LinedList"/>
    <dgm:cxn modelId="{C4DDB1F1-B96B-4869-96B3-A55A36FB2364}" type="presParOf" srcId="{25E168CF-EE95-4732-A3BA-E1D63D1DC8FA}" destId="{5B74C600-9F11-4CD0-ADCF-CFAA7F331D50}" srcOrd="2" destOrd="0" presId="urn:microsoft.com/office/officeart/2008/layout/LinedList"/>
    <dgm:cxn modelId="{F05DC9FC-9F61-4A05-8DC1-C54B5F3AA0FB}" type="presParOf" srcId="{5B74C600-9F11-4CD0-ADCF-CFAA7F331D50}" destId="{93EBE5DB-BCD5-474E-9E76-714654FC01D4}" srcOrd="0" destOrd="0" presId="urn:microsoft.com/office/officeart/2008/layout/LinedList"/>
    <dgm:cxn modelId="{1585DE99-FAFF-4356-9889-DC17BF3D98AE}" type="presParOf" srcId="{93EBE5DB-BCD5-474E-9E76-714654FC01D4}" destId="{474E3BC2-927E-48D5-9927-3E9562E4F833}" srcOrd="0" destOrd="0" presId="urn:microsoft.com/office/officeart/2008/layout/LinedList"/>
    <dgm:cxn modelId="{0CE7E7D6-43A0-4C39-89F3-2F842BB825A4}" type="presParOf" srcId="{93EBE5DB-BCD5-474E-9E76-714654FC01D4}" destId="{33334ABD-BDE6-40C8-BEC5-BCD0B80134BB}" srcOrd="1" destOrd="0" presId="urn:microsoft.com/office/officeart/2008/layout/LinedList"/>
    <dgm:cxn modelId="{7AC4DE19-3E9C-4050-92E0-24E3E6D00E2D}" type="presParOf" srcId="{93EBE5DB-BCD5-474E-9E76-714654FC01D4}" destId="{FB6FC598-207F-45D0-A869-EE886111840E}" srcOrd="2" destOrd="0" presId="urn:microsoft.com/office/officeart/2008/layout/LinedList"/>
    <dgm:cxn modelId="{F0E816E4-2DD9-4EE5-8754-1B349A7BE919}" type="presParOf" srcId="{22DE7655-A4C8-41A1-B6ED-DEEFCE66A301}" destId="{CB936FB3-61CA-4591-8A2D-A5CEB025F09E}" srcOrd="11" destOrd="0" presId="urn:microsoft.com/office/officeart/2008/layout/LinedList"/>
    <dgm:cxn modelId="{49C9D387-9B7D-4B76-8167-17F753D955A1}" type="presParOf" srcId="{22DE7655-A4C8-41A1-B6ED-DEEFCE66A301}" destId="{07C24960-1538-47D1-9F03-AC50BA2FC1C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246C94-1880-4E49-859D-086E6AD0EC06}" type="doc">
      <dgm:prSet loTypeId="urn:microsoft.com/office/officeart/2005/8/layout/process1" loCatId="process" qsTypeId="urn:microsoft.com/office/officeart/2005/8/quickstyle/simple1" qsCatId="simple" csTypeId="urn:microsoft.com/office/officeart/2005/8/colors/accent1_2" csCatId="accent1" phldr="1"/>
      <dgm:spPr/>
    </dgm:pt>
    <dgm:pt modelId="{B11530BE-B0D7-4638-855C-73C5471F00D5}">
      <dgm:prSet phldrT="[Texto]"/>
      <dgm:spPr/>
      <dgm:t>
        <a:bodyPr/>
        <a:lstStyle/>
        <a:p>
          <a:r>
            <a:rPr lang="es-EC" dirty="0" smtClean="0"/>
            <a:t>Medidas de adaptación</a:t>
          </a:r>
          <a:endParaRPr lang="es-EC" dirty="0"/>
        </a:p>
      </dgm:t>
    </dgm:pt>
    <dgm:pt modelId="{16C0F294-75D2-4839-B275-2D5FB4854382}" type="parTrans" cxnId="{DDEBD6BE-6A0D-40CB-9EA3-35636B614490}">
      <dgm:prSet/>
      <dgm:spPr/>
      <dgm:t>
        <a:bodyPr/>
        <a:lstStyle/>
        <a:p>
          <a:endParaRPr lang="es-EC"/>
        </a:p>
      </dgm:t>
    </dgm:pt>
    <dgm:pt modelId="{5415465D-166F-4A58-BDD9-85BA13619295}" type="sibTrans" cxnId="{DDEBD6BE-6A0D-40CB-9EA3-35636B614490}">
      <dgm:prSet/>
      <dgm:spPr/>
      <dgm:t>
        <a:bodyPr/>
        <a:lstStyle/>
        <a:p>
          <a:endParaRPr lang="es-EC"/>
        </a:p>
      </dgm:t>
    </dgm:pt>
    <dgm:pt modelId="{7CF192B4-5E76-4B20-B3C8-871565815451}">
      <dgm:prSet phldrT="[Texto]"/>
      <dgm:spPr/>
      <dgm:t>
        <a:bodyPr/>
        <a:lstStyle/>
        <a:p>
          <a:r>
            <a:rPr lang="es-EC" dirty="0" smtClean="0"/>
            <a:t>El Banco mundial ha indicado que para adaptar al mundo al cambio climático los países en vías de desarrollo requieren entre $75-100 billones por año durante los próximos 40, y los costos para mitigación están estimados entre $140-175 billones por año para el 2030</a:t>
          </a:r>
          <a:endParaRPr lang="es-EC" dirty="0"/>
        </a:p>
      </dgm:t>
    </dgm:pt>
    <dgm:pt modelId="{3D4DF939-B376-4EFB-AB2C-A68B3B8BB245}" type="parTrans" cxnId="{6BBC5B98-8F16-48DF-831D-C3AC4F4E6EAE}">
      <dgm:prSet/>
      <dgm:spPr/>
      <dgm:t>
        <a:bodyPr/>
        <a:lstStyle/>
        <a:p>
          <a:endParaRPr lang="es-EC"/>
        </a:p>
      </dgm:t>
    </dgm:pt>
    <dgm:pt modelId="{0D407A63-3F03-4C02-BD98-1E16431BFA20}" type="sibTrans" cxnId="{6BBC5B98-8F16-48DF-831D-C3AC4F4E6EAE}">
      <dgm:prSet/>
      <dgm:spPr/>
      <dgm:t>
        <a:bodyPr/>
        <a:lstStyle/>
        <a:p>
          <a:endParaRPr lang="es-EC"/>
        </a:p>
      </dgm:t>
    </dgm:pt>
    <dgm:pt modelId="{5A47A38D-9D33-4229-8873-993ACDE4DDA7}" type="pres">
      <dgm:prSet presAssocID="{11246C94-1880-4E49-859D-086E6AD0EC06}" presName="Name0" presStyleCnt="0">
        <dgm:presLayoutVars>
          <dgm:dir/>
          <dgm:resizeHandles val="exact"/>
        </dgm:presLayoutVars>
      </dgm:prSet>
      <dgm:spPr/>
    </dgm:pt>
    <dgm:pt modelId="{0E0DE39E-07B3-4F77-BB66-6DA90C759809}" type="pres">
      <dgm:prSet presAssocID="{B11530BE-B0D7-4638-855C-73C5471F00D5}" presName="node" presStyleLbl="node1" presStyleIdx="0" presStyleCnt="2">
        <dgm:presLayoutVars>
          <dgm:bulletEnabled val="1"/>
        </dgm:presLayoutVars>
      </dgm:prSet>
      <dgm:spPr/>
      <dgm:t>
        <a:bodyPr/>
        <a:lstStyle/>
        <a:p>
          <a:endParaRPr lang="es-EC"/>
        </a:p>
      </dgm:t>
    </dgm:pt>
    <dgm:pt modelId="{9B2DF37C-B26E-48CF-A122-863A95880FED}" type="pres">
      <dgm:prSet presAssocID="{5415465D-166F-4A58-BDD9-85BA13619295}" presName="sibTrans" presStyleLbl="sibTrans2D1" presStyleIdx="0" presStyleCnt="1"/>
      <dgm:spPr/>
      <dgm:t>
        <a:bodyPr/>
        <a:lstStyle/>
        <a:p>
          <a:endParaRPr lang="es-EC"/>
        </a:p>
      </dgm:t>
    </dgm:pt>
    <dgm:pt modelId="{250B35F7-1BEB-4B4C-BA0F-4F362E6ED03E}" type="pres">
      <dgm:prSet presAssocID="{5415465D-166F-4A58-BDD9-85BA13619295}" presName="connectorText" presStyleLbl="sibTrans2D1" presStyleIdx="0" presStyleCnt="1"/>
      <dgm:spPr/>
      <dgm:t>
        <a:bodyPr/>
        <a:lstStyle/>
        <a:p>
          <a:endParaRPr lang="es-EC"/>
        </a:p>
      </dgm:t>
    </dgm:pt>
    <dgm:pt modelId="{36EB2E25-7BFE-453C-9DF6-C18DDD839297}" type="pres">
      <dgm:prSet presAssocID="{7CF192B4-5E76-4B20-B3C8-871565815451}" presName="node" presStyleLbl="node1" presStyleIdx="1" presStyleCnt="2">
        <dgm:presLayoutVars>
          <dgm:bulletEnabled val="1"/>
        </dgm:presLayoutVars>
      </dgm:prSet>
      <dgm:spPr/>
      <dgm:t>
        <a:bodyPr/>
        <a:lstStyle/>
        <a:p>
          <a:endParaRPr lang="es-EC"/>
        </a:p>
      </dgm:t>
    </dgm:pt>
  </dgm:ptLst>
  <dgm:cxnLst>
    <dgm:cxn modelId="{DDEBD6BE-6A0D-40CB-9EA3-35636B614490}" srcId="{11246C94-1880-4E49-859D-086E6AD0EC06}" destId="{B11530BE-B0D7-4638-855C-73C5471F00D5}" srcOrd="0" destOrd="0" parTransId="{16C0F294-75D2-4839-B275-2D5FB4854382}" sibTransId="{5415465D-166F-4A58-BDD9-85BA13619295}"/>
    <dgm:cxn modelId="{93AD155B-4EA1-4463-A828-7D0A0AE23542}" type="presOf" srcId="{7CF192B4-5E76-4B20-B3C8-871565815451}" destId="{36EB2E25-7BFE-453C-9DF6-C18DDD839297}" srcOrd="0" destOrd="0" presId="urn:microsoft.com/office/officeart/2005/8/layout/process1"/>
    <dgm:cxn modelId="{667E32B2-ED3C-45FD-8363-BDE0B74557A8}" type="presOf" srcId="{11246C94-1880-4E49-859D-086E6AD0EC06}" destId="{5A47A38D-9D33-4229-8873-993ACDE4DDA7}" srcOrd="0" destOrd="0" presId="urn:microsoft.com/office/officeart/2005/8/layout/process1"/>
    <dgm:cxn modelId="{6BBC5B98-8F16-48DF-831D-C3AC4F4E6EAE}" srcId="{11246C94-1880-4E49-859D-086E6AD0EC06}" destId="{7CF192B4-5E76-4B20-B3C8-871565815451}" srcOrd="1" destOrd="0" parTransId="{3D4DF939-B376-4EFB-AB2C-A68B3B8BB245}" sibTransId="{0D407A63-3F03-4C02-BD98-1E16431BFA20}"/>
    <dgm:cxn modelId="{99CE6E40-7D5D-43FC-8F86-9F8B2ED15579}" type="presOf" srcId="{5415465D-166F-4A58-BDD9-85BA13619295}" destId="{9B2DF37C-B26E-48CF-A122-863A95880FED}" srcOrd="0" destOrd="0" presId="urn:microsoft.com/office/officeart/2005/8/layout/process1"/>
    <dgm:cxn modelId="{5F66A322-C04F-480E-B7C0-90257922FC23}" type="presOf" srcId="{B11530BE-B0D7-4638-855C-73C5471F00D5}" destId="{0E0DE39E-07B3-4F77-BB66-6DA90C759809}" srcOrd="0" destOrd="0" presId="urn:microsoft.com/office/officeart/2005/8/layout/process1"/>
    <dgm:cxn modelId="{2C7DAF29-4159-4A45-B78F-3CA911BEDA61}" type="presOf" srcId="{5415465D-166F-4A58-BDD9-85BA13619295}" destId="{250B35F7-1BEB-4B4C-BA0F-4F362E6ED03E}" srcOrd="1" destOrd="0" presId="urn:microsoft.com/office/officeart/2005/8/layout/process1"/>
    <dgm:cxn modelId="{7C39CCA8-0AC6-4148-8CAC-3D6CBB8A1CD1}" type="presParOf" srcId="{5A47A38D-9D33-4229-8873-993ACDE4DDA7}" destId="{0E0DE39E-07B3-4F77-BB66-6DA90C759809}" srcOrd="0" destOrd="0" presId="urn:microsoft.com/office/officeart/2005/8/layout/process1"/>
    <dgm:cxn modelId="{9F3602A5-8DCF-4512-B74B-DD8DE2FDB83F}" type="presParOf" srcId="{5A47A38D-9D33-4229-8873-993ACDE4DDA7}" destId="{9B2DF37C-B26E-48CF-A122-863A95880FED}" srcOrd="1" destOrd="0" presId="urn:microsoft.com/office/officeart/2005/8/layout/process1"/>
    <dgm:cxn modelId="{A5B7B2D1-BB4A-487C-8D53-12C8B201B727}" type="presParOf" srcId="{9B2DF37C-B26E-48CF-A122-863A95880FED}" destId="{250B35F7-1BEB-4B4C-BA0F-4F362E6ED03E}" srcOrd="0" destOrd="0" presId="urn:microsoft.com/office/officeart/2005/8/layout/process1"/>
    <dgm:cxn modelId="{6CE9D69F-7730-4437-8338-3490ABD149DF}" type="presParOf" srcId="{5A47A38D-9D33-4229-8873-993ACDE4DDA7}" destId="{36EB2E25-7BFE-453C-9DF6-C18DDD83929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8572D-AFD5-4999-97EA-E527A391B241}">
      <dsp:nvSpPr>
        <dsp:cNvPr id="0" name=""/>
        <dsp:cNvSpPr/>
      </dsp:nvSpPr>
      <dsp:spPr>
        <a:xfrm>
          <a:off x="0" y="0"/>
          <a:ext cx="6624736" cy="0"/>
        </a:xfrm>
        <a:prstGeom prst="line">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70F11-9DB8-427D-9F74-D3A32B1C0CE5}">
      <dsp:nvSpPr>
        <dsp:cNvPr id="0" name=""/>
        <dsp:cNvSpPr/>
      </dsp:nvSpPr>
      <dsp:spPr>
        <a:xfrm>
          <a:off x="0" y="0"/>
          <a:ext cx="1324947"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1" kern="1200" dirty="0" smtClean="0"/>
            <a:t>Objetivos específicos</a:t>
          </a:r>
          <a:endParaRPr lang="es-EC" sz="1500" b="1" kern="1200" dirty="0"/>
        </a:p>
      </dsp:txBody>
      <dsp:txXfrm>
        <a:off x="0" y="0"/>
        <a:ext cx="1324947" cy="4064000"/>
      </dsp:txXfrm>
    </dsp:sp>
    <dsp:sp modelId="{9707B425-BE9B-432A-8214-ECD7F53EE1ED}">
      <dsp:nvSpPr>
        <dsp:cNvPr id="0" name=""/>
        <dsp:cNvSpPr/>
      </dsp:nvSpPr>
      <dsp:spPr>
        <a:xfrm>
          <a:off x="1424318" y="63500"/>
          <a:ext cx="5200417"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Examinar las estrategias de transporte para la mitigación del cambio climático, implementadas en los países desarrollados, cuyo objetivo es la reducción de las emisiones de dióxido de carbono CO2.</a:t>
          </a:r>
          <a:endParaRPr lang="es-EC" sz="1600" kern="1200" dirty="0"/>
        </a:p>
      </dsp:txBody>
      <dsp:txXfrm>
        <a:off x="1424318" y="63500"/>
        <a:ext cx="5200417" cy="1269999"/>
      </dsp:txXfrm>
    </dsp:sp>
    <dsp:sp modelId="{EFE28571-8687-45C9-A180-FD98F5D591A7}">
      <dsp:nvSpPr>
        <dsp:cNvPr id="0" name=""/>
        <dsp:cNvSpPr/>
      </dsp:nvSpPr>
      <dsp:spPr>
        <a:xfrm>
          <a:off x="1324947" y="1333499"/>
          <a:ext cx="5299788"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6B1B8-F7CD-4DDE-8005-24DF5556FCA1}">
      <dsp:nvSpPr>
        <dsp:cNvPr id="0" name=""/>
        <dsp:cNvSpPr/>
      </dsp:nvSpPr>
      <dsp:spPr>
        <a:xfrm>
          <a:off x="1424318" y="1396999"/>
          <a:ext cx="5200417"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Evaluar el actual sistema de transporte de las parroquias urbanas del Distrito Metropolitano de Quito, con sus consecuentes emisiones de dióxido de carbono.</a:t>
          </a:r>
          <a:endParaRPr lang="es-EC" sz="1600" kern="1200" dirty="0"/>
        </a:p>
      </dsp:txBody>
      <dsp:txXfrm>
        <a:off x="1424318" y="1396999"/>
        <a:ext cx="5200417" cy="1269999"/>
      </dsp:txXfrm>
    </dsp:sp>
    <dsp:sp modelId="{53022183-FC8A-4C2D-9788-4815F0AAFB83}">
      <dsp:nvSpPr>
        <dsp:cNvPr id="0" name=""/>
        <dsp:cNvSpPr/>
      </dsp:nvSpPr>
      <dsp:spPr>
        <a:xfrm>
          <a:off x="1324947" y="2666999"/>
          <a:ext cx="5299788"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ACB4D-3E0F-4CFC-B7C0-A7B277E7BEF8}">
      <dsp:nvSpPr>
        <dsp:cNvPr id="0" name=""/>
        <dsp:cNvSpPr/>
      </dsp:nvSpPr>
      <dsp:spPr>
        <a:xfrm>
          <a:off x="1424318" y="2730499"/>
          <a:ext cx="5200417"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Determinar modos de transporte sostenible viables a aplicarse en el Distrito Metropolitano de Quito para enfrentar el cambio climático.</a:t>
          </a:r>
          <a:endParaRPr lang="es-EC" sz="1600" kern="1200" dirty="0"/>
        </a:p>
      </dsp:txBody>
      <dsp:txXfrm>
        <a:off x="1424318" y="2730499"/>
        <a:ext cx="5200417" cy="1269999"/>
      </dsp:txXfrm>
    </dsp:sp>
    <dsp:sp modelId="{E32291B4-3943-4D84-B74E-845CCC536DB0}">
      <dsp:nvSpPr>
        <dsp:cNvPr id="0" name=""/>
        <dsp:cNvSpPr/>
      </dsp:nvSpPr>
      <dsp:spPr>
        <a:xfrm>
          <a:off x="1324947" y="4000499"/>
          <a:ext cx="5299788"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A8CA7-FC6A-444C-B5EC-BE74AFC43D58}">
      <dsp:nvSpPr>
        <dsp:cNvPr id="0" name=""/>
        <dsp:cNvSpPr/>
      </dsp:nvSpPr>
      <dsp:spPr>
        <a:xfrm>
          <a:off x="1434006" y="518"/>
          <a:ext cx="6342198" cy="2022587"/>
        </a:xfrm>
        <a:prstGeom prst="rightArrow">
          <a:avLst>
            <a:gd name="adj1" fmla="val 75000"/>
            <a:gd name="adj2" fmla="val 50000"/>
          </a:avLst>
        </a:prstGeom>
        <a:solidFill>
          <a:schemeClr val="accent5">
            <a:alpha val="90000"/>
            <a:tint val="40000"/>
            <a:hueOff val="0"/>
            <a:satOff val="0"/>
            <a:lumOff val="0"/>
            <a:alphaOff val="0"/>
          </a:schemeClr>
        </a:solidFill>
        <a:ln w="425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La presente investigación pretende recomendar a las autoridades del Municipio de Quito, en función de las buenas prácticas que funcionan en otras ciudades, algunas alternativas para el desarrollo de una ciudad sostenible, enfocadas en el sector del transporte, las cuales tendrán como objetivo principal la reducción de las emisiones de gases de efecto invernadero.</a:t>
          </a:r>
          <a:endParaRPr lang="es-EC" sz="1100" kern="1200" dirty="0"/>
        </a:p>
      </dsp:txBody>
      <dsp:txXfrm>
        <a:off x="1434006" y="253341"/>
        <a:ext cx="5583728" cy="1516941"/>
      </dsp:txXfrm>
    </dsp:sp>
    <dsp:sp modelId="{8466872A-413C-4C4A-BD66-30E230985457}">
      <dsp:nvSpPr>
        <dsp:cNvPr id="0" name=""/>
        <dsp:cNvSpPr/>
      </dsp:nvSpPr>
      <dsp:spPr>
        <a:xfrm>
          <a:off x="659" y="518"/>
          <a:ext cx="1433346" cy="2022587"/>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smtClean="0"/>
            <a:t>Importancia</a:t>
          </a:r>
          <a:endParaRPr lang="es-EC" sz="1500" kern="1200" dirty="0"/>
        </a:p>
      </dsp:txBody>
      <dsp:txXfrm>
        <a:off x="70629" y="70488"/>
        <a:ext cx="1293406" cy="1882647"/>
      </dsp:txXfrm>
    </dsp:sp>
    <dsp:sp modelId="{37943A22-F2FB-4335-AAC1-3EBBBE95A568}">
      <dsp:nvSpPr>
        <dsp:cNvPr id="0" name=""/>
        <dsp:cNvSpPr/>
      </dsp:nvSpPr>
      <dsp:spPr>
        <a:xfrm>
          <a:off x="1560439" y="2225365"/>
          <a:ext cx="6215733" cy="2022587"/>
        </a:xfrm>
        <a:prstGeom prst="rightArrow">
          <a:avLst>
            <a:gd name="adj1" fmla="val 75000"/>
            <a:gd name="adj2" fmla="val 50000"/>
          </a:avLst>
        </a:prstGeom>
        <a:solidFill>
          <a:schemeClr val="accent5">
            <a:alpha val="90000"/>
            <a:tint val="40000"/>
            <a:hueOff val="0"/>
            <a:satOff val="0"/>
            <a:lumOff val="0"/>
            <a:alphaOff val="0"/>
          </a:schemeClr>
        </a:solidFill>
        <a:ln w="425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El sector del transporte es la mayor fuente de contaminación según el Inventario de Emisiones de Gases del Efecto de Invernadero en el Distrito Metropolitano de Quito, realizado en el 2007. (DMQ, 2011)</a:t>
          </a:r>
          <a:endParaRPr lang="es-EC" sz="1100" kern="1200" dirty="0"/>
        </a:p>
        <a:p>
          <a:pPr marL="57150" lvl="1" indent="-57150" algn="l" defTabSz="488950">
            <a:lnSpc>
              <a:spcPct val="90000"/>
            </a:lnSpc>
            <a:spcBef>
              <a:spcPct val="0"/>
            </a:spcBef>
            <a:spcAft>
              <a:spcPct val="15000"/>
            </a:spcAft>
            <a:buChar char="••"/>
          </a:pPr>
          <a:r>
            <a:rPr lang="es-EC" sz="1100" kern="1200" dirty="0" smtClean="0"/>
            <a:t>De acuerdo a los estudios existentes, este sector presenta una tendencia de incremento acelerado, relacionado con la demanda de energía y transporte de la población, pues en los últimos 10 años el parque vehicular a tenidos incrementos entre el 5% y el 10%, lo que ha significado un incremento de entre 15.000 y 35.000 vehículos por año; de seguir con esta tendencia, para el año 2030 la situación de la movilidad podría ser insostenible. </a:t>
          </a:r>
          <a:endParaRPr lang="es-EC" sz="1100" kern="1200" dirty="0"/>
        </a:p>
      </dsp:txBody>
      <dsp:txXfrm>
        <a:off x="1560439" y="2478188"/>
        <a:ext cx="5457263" cy="1516941"/>
      </dsp:txXfrm>
    </dsp:sp>
    <dsp:sp modelId="{C421A8D4-7645-4325-88C0-6A9B79EBBD45}">
      <dsp:nvSpPr>
        <dsp:cNvPr id="0" name=""/>
        <dsp:cNvSpPr/>
      </dsp:nvSpPr>
      <dsp:spPr>
        <a:xfrm>
          <a:off x="690" y="2225365"/>
          <a:ext cx="1559748" cy="2022587"/>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smtClean="0"/>
            <a:t>Justificación </a:t>
          </a:r>
          <a:endParaRPr lang="es-EC" sz="1500" kern="1200" dirty="0"/>
        </a:p>
      </dsp:txBody>
      <dsp:txXfrm>
        <a:off x="76831" y="2301506"/>
        <a:ext cx="1407466" cy="1870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C6DFB-222A-4CE1-B91B-B7D4F3F16A5E}">
      <dsp:nvSpPr>
        <dsp:cNvPr id="0" name=""/>
        <dsp:cNvSpPr/>
      </dsp:nvSpPr>
      <dsp:spPr>
        <a:xfrm>
          <a:off x="891" y="1254684"/>
          <a:ext cx="1997867" cy="1554630"/>
        </a:xfrm>
        <a:prstGeom prst="roundRect">
          <a:avLst>
            <a:gd name="adj" fmla="val 10000"/>
          </a:avLst>
        </a:prstGeom>
        <a:solidFill>
          <a:schemeClr val="accent3">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 riesgo de sufrir desastres naturales es mayor en países pobres</a:t>
          </a:r>
          <a:endParaRPr lang="es-EC" sz="1500" kern="1200" dirty="0"/>
        </a:p>
      </dsp:txBody>
      <dsp:txXfrm>
        <a:off x="46425" y="1300218"/>
        <a:ext cx="1906799" cy="1463562"/>
      </dsp:txXfrm>
    </dsp:sp>
    <dsp:sp modelId="{3ECFEFB6-52FD-4A21-8305-B980C9CD5012}">
      <dsp:nvSpPr>
        <dsp:cNvPr id="0" name=""/>
        <dsp:cNvSpPr/>
      </dsp:nvSpPr>
      <dsp:spPr>
        <a:xfrm>
          <a:off x="2171383" y="1817945"/>
          <a:ext cx="365963" cy="42810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171383" y="1903567"/>
        <a:ext cx="256174" cy="256864"/>
      </dsp:txXfrm>
    </dsp:sp>
    <dsp:sp modelId="{19F14329-7448-4988-8064-B0DF125A87BB}">
      <dsp:nvSpPr>
        <dsp:cNvPr id="0" name=""/>
        <dsp:cNvSpPr/>
      </dsp:nvSpPr>
      <dsp:spPr>
        <a:xfrm>
          <a:off x="2689256" y="1254684"/>
          <a:ext cx="2286530" cy="1554630"/>
        </a:xfrm>
        <a:prstGeom prst="roundRect">
          <a:avLst>
            <a:gd name="adj" fmla="val 10000"/>
          </a:avLst>
        </a:prstGeom>
        <a:solidFill>
          <a:schemeClr val="accent3">
            <a:shade val="80000"/>
            <a:hueOff val="266734"/>
            <a:satOff val="-25391"/>
            <a:lumOff val="1889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 medido a través de pérdidas anuales como un % del PIB</a:t>
          </a:r>
          <a:endParaRPr lang="es-EC" sz="1500" kern="1200" dirty="0"/>
        </a:p>
      </dsp:txBody>
      <dsp:txXfrm>
        <a:off x="2734790" y="1300218"/>
        <a:ext cx="2195462" cy="1463562"/>
      </dsp:txXfrm>
    </dsp:sp>
    <dsp:sp modelId="{95A4FEDF-FE18-439E-A790-4ECB61B91B05}">
      <dsp:nvSpPr>
        <dsp:cNvPr id="0" name=""/>
        <dsp:cNvSpPr/>
      </dsp:nvSpPr>
      <dsp:spPr>
        <a:xfrm>
          <a:off x="5148410" y="1817945"/>
          <a:ext cx="365963" cy="428108"/>
        </a:xfrm>
        <a:prstGeom prst="rightArrow">
          <a:avLst>
            <a:gd name="adj1" fmla="val 60000"/>
            <a:gd name="adj2" fmla="val 50000"/>
          </a:avLst>
        </a:prstGeom>
        <a:solidFill>
          <a:schemeClr val="accent3">
            <a:shade val="90000"/>
            <a:hueOff val="533686"/>
            <a:satOff val="-50149"/>
            <a:lumOff val="361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5148410" y="1903567"/>
        <a:ext cx="256174" cy="256864"/>
      </dsp:txXfrm>
    </dsp:sp>
    <dsp:sp modelId="{78D8292D-759A-48E1-A5AC-D3006DDD42A0}">
      <dsp:nvSpPr>
        <dsp:cNvPr id="0" name=""/>
        <dsp:cNvSpPr/>
      </dsp:nvSpPr>
      <dsp:spPr>
        <a:xfrm>
          <a:off x="5666283" y="1254684"/>
          <a:ext cx="2295316" cy="1554630"/>
        </a:xfrm>
        <a:prstGeom prst="roundRect">
          <a:avLst>
            <a:gd name="adj" fmla="val 10000"/>
          </a:avLst>
        </a:prstGeom>
        <a:solidFill>
          <a:schemeClr val="accent3">
            <a:shade val="80000"/>
            <a:hueOff val="533469"/>
            <a:satOff val="-50782"/>
            <a:lumOff val="3779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Ecuador se encuentra dentro de los países que sufrirán pérdidas anuales de más del 1% del PIB anual</a:t>
          </a:r>
          <a:endParaRPr lang="es-EC" sz="1500" kern="1200" dirty="0"/>
        </a:p>
      </dsp:txBody>
      <dsp:txXfrm>
        <a:off x="5711817" y="1300218"/>
        <a:ext cx="2204248" cy="1463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11" name="10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B575B83-33C0-41D5-88CE-F5E16D7B5373}" type="datetimeFigureOut">
              <a:rPr lang="es-EC" smtClean="0"/>
              <a:t>9/9/2018</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14D41907-8A50-4BFB-8520-283FBF8D1D2F}" type="slidenum">
              <a:rPr lang="es-EC" smtClean="0"/>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575B83-33C0-41D5-88CE-F5E16D7B5373}" type="datetimeFigureOut">
              <a:rPr lang="es-EC" smtClean="0"/>
              <a:t>9/9/2018</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D41907-8A50-4BFB-8520-283FBF8D1D2F}"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13.xml"/><Relationship Id="rId7" Type="http://schemas.openxmlformats.org/officeDocument/2006/relationships/image" Target="../media/image43.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5.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15.xml"/><Relationship Id="rId7" Type="http://schemas.openxmlformats.org/officeDocument/2006/relationships/image" Target="../media/image46.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3812" y="3068960"/>
            <a:ext cx="7772400" cy="1828800"/>
          </a:xfrm>
        </p:spPr>
        <p:txBody>
          <a:bodyPr>
            <a:normAutofit/>
          </a:bodyPr>
          <a:lstStyle/>
          <a:p>
            <a:r>
              <a:rPr lang="es-EC" sz="2400" dirty="0" smtClean="0"/>
              <a:t>TRANSPORTE SOSTENIBLE EN LAS PARROQUIAS URBANAS DEL DISTRITO METROPOLITANO DE QUITO FRENTE AL CAMBIO CLIMÁTICO</a:t>
            </a:r>
            <a:endParaRPr lang="es-EC" sz="2400" dirty="0"/>
          </a:p>
        </p:txBody>
      </p:sp>
      <p:sp>
        <p:nvSpPr>
          <p:cNvPr id="3" name="2 Subtítulo"/>
          <p:cNvSpPr>
            <a:spLocks noGrp="1"/>
          </p:cNvSpPr>
          <p:nvPr>
            <p:ph type="subTitle" idx="1"/>
          </p:nvPr>
        </p:nvSpPr>
        <p:spPr>
          <a:xfrm>
            <a:off x="709128" y="2562307"/>
            <a:ext cx="7772400" cy="914400"/>
          </a:xfrm>
        </p:spPr>
        <p:txBody>
          <a:bodyPr/>
          <a:lstStyle/>
          <a:p>
            <a:r>
              <a:rPr lang="es-EC" dirty="0" smtClean="0"/>
              <a:t>TRABAJO DE TITULACIÓN PREVIO A LA OBTENCIÓN DEL TÍTULO DE INGENIERA CIVIL</a:t>
            </a:r>
            <a:endParaRPr lang="es-EC" dirty="0"/>
          </a:p>
        </p:txBody>
      </p:sp>
      <p:pic>
        <p:nvPicPr>
          <p:cNvPr id="4" name="3 Imagen" descr="http://blogs.espe.edu.ec/wp-content/uploads/2013/09/Logo-RP-UFA-ESPE.jpg"/>
          <p:cNvPicPr/>
          <p:nvPr/>
        </p:nvPicPr>
        <p:blipFill rotWithShape="1">
          <a:blip r:embed="rId2" cstate="email">
            <a:extLst>
              <a:ext uri="{28A0092B-C50C-407E-A947-70E740481C1C}">
                <a14:useLocalDpi xmlns:a14="http://schemas.microsoft.com/office/drawing/2010/main"/>
              </a:ext>
            </a:extLst>
          </a:blip>
          <a:srcRect/>
          <a:stretch/>
        </p:blipFill>
        <p:spPr bwMode="auto">
          <a:xfrm>
            <a:off x="2051719" y="616437"/>
            <a:ext cx="5019675" cy="1453515"/>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1115616" y="2038149"/>
            <a:ext cx="7704856" cy="646331"/>
          </a:xfrm>
          <a:prstGeom prst="rect">
            <a:avLst/>
          </a:prstGeom>
          <a:noFill/>
        </p:spPr>
        <p:txBody>
          <a:bodyPr wrap="square" rtlCol="0">
            <a:spAutoFit/>
          </a:bodyPr>
          <a:lstStyle/>
          <a:p>
            <a:pPr algn="r"/>
            <a:r>
              <a:rPr lang="es-EC" dirty="0" smtClean="0"/>
              <a:t>DEPARTAMENTO DE CIENCIAS DE LA TIERRA Y LA CONSTRUCCIÓN </a:t>
            </a:r>
            <a:endParaRPr lang="es-EC" dirty="0"/>
          </a:p>
        </p:txBody>
      </p:sp>
      <p:sp>
        <p:nvSpPr>
          <p:cNvPr id="7" name="6 Rectángulo"/>
          <p:cNvSpPr/>
          <p:nvPr/>
        </p:nvSpPr>
        <p:spPr>
          <a:xfrm>
            <a:off x="683568" y="4869160"/>
            <a:ext cx="7848872" cy="1323439"/>
          </a:xfrm>
          <a:prstGeom prst="rect">
            <a:avLst/>
          </a:prstGeom>
        </p:spPr>
        <p:txBody>
          <a:bodyPr wrap="square">
            <a:spAutoFit/>
          </a:bodyPr>
          <a:lstStyle/>
          <a:p>
            <a:pPr algn="ctr"/>
            <a:r>
              <a:rPr lang="es-EC" sz="1600" dirty="0" smtClean="0"/>
              <a:t>AUTOR: GAIBOR PAZMIÑO, KAREN GEOVANNA</a:t>
            </a:r>
          </a:p>
          <a:p>
            <a:pPr algn="ctr"/>
            <a:r>
              <a:rPr lang="es-EC" sz="1600" dirty="0" smtClean="0"/>
              <a:t>DIRECTOR: ING. CARRIÓN ESTUPIÑAN, LUIS EDUARDO MSC. MBA</a:t>
            </a:r>
          </a:p>
          <a:p>
            <a:pPr algn="ctr"/>
            <a:endParaRPr lang="es-EC" sz="1600" dirty="0"/>
          </a:p>
          <a:p>
            <a:pPr algn="ctr"/>
            <a:r>
              <a:rPr lang="es-EC" sz="1600" dirty="0" smtClean="0"/>
              <a:t>SANGOLQUÍ</a:t>
            </a:r>
          </a:p>
          <a:p>
            <a:pPr algn="ctr"/>
            <a:r>
              <a:rPr lang="es-EC" sz="1600" dirty="0" smtClean="0"/>
              <a:t>2018</a:t>
            </a:r>
            <a:endParaRPr lang="es-EC" sz="1600" dirty="0"/>
          </a:p>
        </p:txBody>
      </p:sp>
      <p:pic>
        <p:nvPicPr>
          <p:cNvPr id="2052" name="Picture 4" descr="Resultado de imagen para transporte soste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453935"/>
            <a:ext cx="2272503" cy="96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608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tretch>
            <a:fillRect/>
          </a:stretch>
        </p:blipFill>
        <p:spPr>
          <a:xfrm>
            <a:off x="416598" y="1088740"/>
            <a:ext cx="5451546" cy="3204356"/>
          </a:xfrm>
          <a:prstGeom prst="rect">
            <a:avLst/>
          </a:prstGeom>
        </p:spPr>
      </p:pic>
      <p:sp>
        <p:nvSpPr>
          <p:cNvPr id="3" name="2 CuadroTexto"/>
          <p:cNvSpPr txBox="1"/>
          <p:nvPr/>
        </p:nvSpPr>
        <p:spPr>
          <a:xfrm>
            <a:off x="395536" y="476672"/>
            <a:ext cx="8496944" cy="584775"/>
          </a:xfrm>
          <a:prstGeom prst="rect">
            <a:avLst/>
          </a:prstGeom>
          <a:noFill/>
        </p:spPr>
        <p:txBody>
          <a:bodyPr wrap="square" rtlCol="0">
            <a:spAutoFit/>
          </a:bodyPr>
          <a:lstStyle/>
          <a:p>
            <a:r>
              <a:rPr lang="es-EC" sz="1600" dirty="0" smtClean="0"/>
              <a:t>Consumo de tiempo en diferentes tipos de transporte, según el Banco de Desarrollo de América Latina CAF, 2018</a:t>
            </a:r>
            <a:endParaRPr lang="es-EC" sz="1600" dirty="0"/>
          </a:p>
        </p:txBody>
      </p:sp>
      <p:sp>
        <p:nvSpPr>
          <p:cNvPr id="4" name="3 Rectángulo"/>
          <p:cNvSpPr/>
          <p:nvPr/>
        </p:nvSpPr>
        <p:spPr>
          <a:xfrm>
            <a:off x="5868144" y="1268760"/>
            <a:ext cx="1449003"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Quito es de las ciudades cuyos viajes en bus son los que más tiempo ocupan </a:t>
            </a:r>
            <a:endParaRPr lang="es-EC" sz="1200" dirty="0"/>
          </a:p>
        </p:txBody>
      </p:sp>
      <p:pic>
        <p:nvPicPr>
          <p:cNvPr id="5" name="4 Imagen"/>
          <p:cNvPicPr/>
          <p:nvPr/>
        </p:nvPicPr>
        <p:blipFill>
          <a:blip r:embed="rId3"/>
          <a:stretch>
            <a:fillRect/>
          </a:stretch>
        </p:blipFill>
        <p:spPr>
          <a:xfrm>
            <a:off x="5761696" y="2852936"/>
            <a:ext cx="2986768" cy="3456384"/>
          </a:xfrm>
          <a:prstGeom prst="rect">
            <a:avLst/>
          </a:prstGeom>
        </p:spPr>
      </p:pic>
      <p:sp>
        <p:nvSpPr>
          <p:cNvPr id="6" name="5 Rectángulo"/>
          <p:cNvSpPr/>
          <p:nvPr/>
        </p:nvSpPr>
        <p:spPr>
          <a:xfrm>
            <a:off x="2233304" y="4797152"/>
            <a:ext cx="3528392"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smtClean="0"/>
              <a:t>Según el consumo diario de energía, Quito tiene uno de los porcentajes más altos de consumo de energía por el transporte individual, y esto tiene relación directa con el grave problema de congestión de la ciudad.</a:t>
            </a:r>
            <a:endParaRPr lang="es-EC" sz="1200" dirty="0"/>
          </a:p>
        </p:txBody>
      </p:sp>
    </p:spTree>
    <p:extLst>
      <p:ext uri="{BB962C8B-B14F-4D97-AF65-F5344CB8AC3E}">
        <p14:creationId xmlns:p14="http://schemas.microsoft.com/office/powerpoint/2010/main" val="163918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992888" cy="646331"/>
          </a:xfrm>
          <a:prstGeom prst="rect">
            <a:avLst/>
          </a:prstGeom>
          <a:noFill/>
        </p:spPr>
        <p:txBody>
          <a:bodyPr wrap="square" rtlCol="0">
            <a:spAutoFit/>
          </a:bodyPr>
          <a:lstStyle/>
          <a:p>
            <a:r>
              <a:rPr lang="es-EC" b="1" dirty="0" smtClean="0">
                <a:solidFill>
                  <a:srgbClr val="FF0000"/>
                </a:solidFill>
              </a:rPr>
              <a:t>Buenas prácticas mundiales para reducir las emisiones de CO2 del sector del transporte</a:t>
            </a:r>
            <a:endParaRPr lang="es-EC" b="1" dirty="0">
              <a:solidFill>
                <a:srgbClr val="FF0000"/>
              </a:solidFill>
            </a:endParaRPr>
          </a:p>
        </p:txBody>
      </p:sp>
      <p:graphicFrame>
        <p:nvGraphicFramePr>
          <p:cNvPr id="3" name="2 Diagrama"/>
          <p:cNvGraphicFramePr/>
          <p:nvPr>
            <p:extLst>
              <p:ext uri="{D42A27DB-BD31-4B8C-83A1-F6EECF244321}">
                <p14:modId xmlns:p14="http://schemas.microsoft.com/office/powerpoint/2010/main" val="2953861621"/>
              </p:ext>
            </p:extLst>
          </p:nvPr>
        </p:nvGraphicFramePr>
        <p:xfrm>
          <a:off x="611560" y="1397000"/>
          <a:ext cx="799288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82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18913626"/>
              </p:ext>
            </p:extLst>
          </p:nvPr>
        </p:nvGraphicFramePr>
        <p:xfrm>
          <a:off x="611560" y="692696"/>
          <a:ext cx="6096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Sign post with reference to the vignette duty on motorways in Austria. Stock Photo"/>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2469" y="583229"/>
            <a:ext cx="1440160" cy="2527782"/>
          </a:xfrm>
          <a:prstGeom prst="rect">
            <a:avLst/>
          </a:prstGeom>
          <a:noFill/>
          <a:ln>
            <a:noFill/>
          </a:ln>
        </p:spPr>
      </p:pic>
      <p:pic>
        <p:nvPicPr>
          <p:cNvPr id="4" name="3 Imagen"/>
          <p:cNvPicPr/>
          <p:nvPr/>
        </p:nvPicPr>
        <p:blipFill>
          <a:blip r:embed="rId8" cstate="email">
            <a:extLst>
              <a:ext uri="{28A0092B-C50C-407E-A947-70E740481C1C}">
                <a14:useLocalDpi xmlns:a14="http://schemas.microsoft.com/office/drawing/2010/main"/>
              </a:ext>
            </a:extLst>
          </a:blip>
          <a:stretch>
            <a:fillRect/>
          </a:stretch>
        </p:blipFill>
        <p:spPr>
          <a:xfrm>
            <a:off x="4788024" y="1897628"/>
            <a:ext cx="2376264" cy="1224137"/>
          </a:xfrm>
          <a:prstGeom prst="rect">
            <a:avLst/>
          </a:prstGeom>
        </p:spPr>
      </p:pic>
      <p:pic>
        <p:nvPicPr>
          <p:cNvPr id="5" name="4 Imagen"/>
          <p:cNvPicPr/>
          <p:nvPr/>
        </p:nvPicPr>
        <p:blipFill>
          <a:blip r:embed="rId9" cstate="email">
            <a:extLst>
              <a:ext uri="{28A0092B-C50C-407E-A947-70E740481C1C}">
                <a14:useLocalDpi xmlns:a14="http://schemas.microsoft.com/office/drawing/2010/main"/>
              </a:ext>
            </a:extLst>
          </a:blip>
          <a:stretch>
            <a:fillRect/>
          </a:stretch>
        </p:blipFill>
        <p:spPr>
          <a:xfrm>
            <a:off x="6644766" y="3186003"/>
            <a:ext cx="2175706" cy="1611149"/>
          </a:xfrm>
          <a:prstGeom prst="rect">
            <a:avLst/>
          </a:prstGeom>
        </p:spPr>
      </p:pic>
    </p:spTree>
    <p:extLst>
      <p:ext uri="{BB962C8B-B14F-4D97-AF65-F5344CB8AC3E}">
        <p14:creationId xmlns:p14="http://schemas.microsoft.com/office/powerpoint/2010/main" val="3419251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090685801"/>
              </p:ext>
            </p:extLst>
          </p:nvPr>
        </p:nvGraphicFramePr>
        <p:xfrm>
          <a:off x="395536" y="548680"/>
          <a:ext cx="8748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p:nvPr/>
        </p:nvPicPr>
        <p:blipFill rotWithShape="1">
          <a:blip r:embed="rId7" cstate="email">
            <a:extLst>
              <a:ext uri="{28A0092B-C50C-407E-A947-70E740481C1C}">
                <a14:useLocalDpi xmlns:a14="http://schemas.microsoft.com/office/drawing/2010/main"/>
              </a:ext>
            </a:extLst>
          </a:blip>
          <a:srcRect/>
          <a:stretch/>
        </p:blipFill>
        <p:spPr bwMode="auto">
          <a:xfrm>
            <a:off x="434800" y="4463259"/>
            <a:ext cx="3124225" cy="2003212"/>
          </a:xfrm>
          <a:prstGeom prst="rect">
            <a:avLst/>
          </a:prstGeom>
          <a:ln>
            <a:noFill/>
          </a:ln>
          <a:extLst>
            <a:ext uri="{53640926-AAD7-44D8-BBD7-CCE9431645EC}">
              <a14:shadowObscured xmlns:a14="http://schemas.microsoft.com/office/drawing/2010/main"/>
            </a:ext>
          </a:extLst>
        </p:spPr>
      </p:pic>
      <p:pic>
        <p:nvPicPr>
          <p:cNvPr id="4" name="3 Imagen"/>
          <p:cNvPicPr/>
          <p:nvPr/>
        </p:nvPicPr>
        <p:blipFill rotWithShape="1">
          <a:blip r:embed="rId8" cstate="email">
            <a:extLst>
              <a:ext uri="{28A0092B-C50C-407E-A947-70E740481C1C}">
                <a14:useLocalDpi xmlns:a14="http://schemas.microsoft.com/office/drawing/2010/main"/>
              </a:ext>
            </a:extLst>
          </a:blip>
          <a:srcRect/>
          <a:stretch/>
        </p:blipFill>
        <p:spPr bwMode="auto">
          <a:xfrm>
            <a:off x="3923928" y="4541542"/>
            <a:ext cx="2952328" cy="1832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163387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1945164"/>
              </p:ext>
            </p:extLst>
          </p:nvPr>
        </p:nvGraphicFramePr>
        <p:xfrm>
          <a:off x="539552" y="620688"/>
          <a:ext cx="77768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39704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476672"/>
            <a:ext cx="4104456" cy="2880320"/>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539552" y="3367658"/>
            <a:ext cx="4104456" cy="523220"/>
          </a:xfrm>
          <a:prstGeom prst="rect">
            <a:avLst/>
          </a:prstGeom>
          <a:noFill/>
        </p:spPr>
        <p:txBody>
          <a:bodyPr wrap="square" rtlCol="0">
            <a:spAutoFit/>
          </a:bodyPr>
          <a:lstStyle/>
          <a:p>
            <a:r>
              <a:rPr lang="es-EC" sz="1400" dirty="0" smtClean="0"/>
              <a:t>Iniciativas de Santiago de Chile para promover una movilidad eléctrica</a:t>
            </a:r>
            <a:endParaRPr lang="es-EC" sz="1400" dirty="0"/>
          </a:p>
        </p:txBody>
      </p:sp>
      <p:pic>
        <p:nvPicPr>
          <p:cNvPr id="6" name="0 Imagen"/>
          <p:cNvPicPr/>
          <p:nvPr/>
        </p:nvPicPr>
        <p:blipFill rotWithShape="1">
          <a:blip r:embed="rId3" cstate="email">
            <a:extLst>
              <a:ext uri="{28A0092B-C50C-407E-A947-70E740481C1C}">
                <a14:useLocalDpi xmlns:a14="http://schemas.microsoft.com/office/drawing/2010/main"/>
              </a:ext>
            </a:extLst>
          </a:blip>
          <a:srcRect r="45472" b="6186"/>
          <a:stretch/>
        </p:blipFill>
        <p:spPr bwMode="auto">
          <a:xfrm>
            <a:off x="5217029" y="476672"/>
            <a:ext cx="2948955" cy="3266554"/>
          </a:xfrm>
          <a:prstGeom prst="rect">
            <a:avLst/>
          </a:prstGeom>
          <a:ln>
            <a:noFill/>
          </a:ln>
          <a:extLst>
            <a:ext uri="{53640926-AAD7-44D8-BBD7-CCE9431645EC}">
              <a14:shadowObscured xmlns:a14="http://schemas.microsoft.com/office/drawing/2010/main"/>
            </a:ext>
          </a:extLst>
        </p:spPr>
      </p:pic>
      <p:sp>
        <p:nvSpPr>
          <p:cNvPr id="8" name="7 CuadroTexto"/>
          <p:cNvSpPr txBox="1"/>
          <p:nvPr/>
        </p:nvSpPr>
        <p:spPr>
          <a:xfrm>
            <a:off x="5220156" y="3652996"/>
            <a:ext cx="3240275" cy="307777"/>
          </a:xfrm>
          <a:prstGeom prst="rect">
            <a:avLst/>
          </a:prstGeom>
          <a:noFill/>
        </p:spPr>
        <p:txBody>
          <a:bodyPr wrap="square" rtlCol="0">
            <a:spAutoFit/>
          </a:bodyPr>
          <a:lstStyle/>
          <a:p>
            <a:r>
              <a:rPr lang="es-EC" sz="1400" dirty="0" smtClean="0"/>
              <a:t>Bus de hidrógeno</a:t>
            </a:r>
            <a:endParaRPr lang="es-EC" sz="1400" dirty="0"/>
          </a:p>
        </p:txBody>
      </p:sp>
      <p:pic>
        <p:nvPicPr>
          <p:cNvPr id="9" name="8 Imagen" descr="Resultado de imagen para buse conducido por biomasa"/>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4015977"/>
            <a:ext cx="3672408" cy="2058873"/>
          </a:xfrm>
          <a:prstGeom prst="rect">
            <a:avLst/>
          </a:prstGeom>
          <a:noFill/>
          <a:ln>
            <a:noFill/>
          </a:ln>
        </p:spPr>
      </p:pic>
      <p:sp>
        <p:nvSpPr>
          <p:cNvPr id="10" name="9 CuadroTexto"/>
          <p:cNvSpPr txBox="1"/>
          <p:nvPr/>
        </p:nvSpPr>
        <p:spPr>
          <a:xfrm>
            <a:off x="531962" y="6074850"/>
            <a:ext cx="5388066" cy="307777"/>
          </a:xfrm>
          <a:prstGeom prst="rect">
            <a:avLst/>
          </a:prstGeom>
          <a:noFill/>
        </p:spPr>
        <p:txBody>
          <a:bodyPr wrap="square" rtlCol="0">
            <a:spAutoFit/>
          </a:bodyPr>
          <a:lstStyle/>
          <a:p>
            <a:r>
              <a:rPr lang="es-EC" sz="1400" dirty="0" smtClean="0"/>
              <a:t>Bus en Australia que funciona con paneles solares</a:t>
            </a:r>
            <a:endParaRPr lang="es-EC" sz="1400" dirty="0"/>
          </a:p>
        </p:txBody>
      </p:sp>
      <p:pic>
        <p:nvPicPr>
          <p:cNvPr id="11" name="10 Imagen" descr="Biobus."/>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088" y="4331322"/>
            <a:ext cx="3096343" cy="1771502"/>
          </a:xfrm>
          <a:prstGeom prst="rect">
            <a:avLst/>
          </a:prstGeom>
          <a:noFill/>
          <a:ln>
            <a:noFill/>
          </a:ln>
        </p:spPr>
      </p:pic>
      <p:sp>
        <p:nvSpPr>
          <p:cNvPr id="12" name="11 CuadroTexto"/>
          <p:cNvSpPr txBox="1"/>
          <p:nvPr/>
        </p:nvSpPr>
        <p:spPr>
          <a:xfrm>
            <a:off x="5364088" y="6064598"/>
            <a:ext cx="3572657" cy="523220"/>
          </a:xfrm>
          <a:prstGeom prst="rect">
            <a:avLst/>
          </a:prstGeom>
          <a:noFill/>
        </p:spPr>
        <p:txBody>
          <a:bodyPr wrap="square" rtlCol="0">
            <a:spAutoFit/>
          </a:bodyPr>
          <a:lstStyle/>
          <a:p>
            <a:r>
              <a:rPr lang="es-EC" sz="1400" dirty="0" smtClean="0"/>
              <a:t>Autobús propulsado por metano en Pamplona</a:t>
            </a:r>
            <a:endParaRPr lang="es-EC" sz="1400" dirty="0"/>
          </a:p>
        </p:txBody>
      </p:sp>
    </p:spTree>
    <p:extLst>
      <p:ext uri="{BB962C8B-B14F-4D97-AF65-F5344CB8AC3E}">
        <p14:creationId xmlns:p14="http://schemas.microsoft.com/office/powerpoint/2010/main" val="382463674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920952845"/>
              </p:ext>
            </p:extLst>
          </p:nvPr>
        </p:nvGraphicFramePr>
        <p:xfrm>
          <a:off x="611560" y="476672"/>
          <a:ext cx="792088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47323" y="3284984"/>
            <a:ext cx="8352928" cy="1569660"/>
          </a:xfrm>
          <a:prstGeom prst="rect">
            <a:avLst/>
          </a:prstGeom>
          <a:noFill/>
        </p:spPr>
        <p:txBody>
          <a:bodyPr wrap="square" rtlCol="0">
            <a:spAutoFit/>
          </a:bodyPr>
          <a:lstStyle/>
          <a:p>
            <a:pPr algn="just"/>
            <a:r>
              <a:rPr lang="es-EC" sz="1600" dirty="0" smtClean="0"/>
              <a:t>Debido a los efectos de este cambio climático las vías deben ser modificadas para adaptarse a estas condiciones extremas, con cambios en: Mejorar las instalaciones de drenaje de las escorrentías, dar estabilidad a los movimientos de tierra (en taludes), no construir en zonas propensas a inundaciones, mejorar la durabilidad del pavimento e incrementar áreas de vegetación alrededor de los caminos.</a:t>
            </a:r>
            <a:endParaRPr lang="es-EC" sz="1600" dirty="0"/>
          </a:p>
        </p:txBody>
      </p:sp>
      <p:sp>
        <p:nvSpPr>
          <p:cNvPr id="4" name="3 Rectángulo"/>
          <p:cNvSpPr/>
          <p:nvPr/>
        </p:nvSpPr>
        <p:spPr>
          <a:xfrm>
            <a:off x="467544" y="4854644"/>
            <a:ext cx="8064896" cy="1526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468848" y="4881517"/>
            <a:ext cx="8063592" cy="1569660"/>
          </a:xfrm>
          <a:prstGeom prst="rect">
            <a:avLst/>
          </a:prstGeom>
          <a:noFill/>
        </p:spPr>
        <p:txBody>
          <a:bodyPr wrap="square" rtlCol="0">
            <a:spAutoFit/>
          </a:bodyPr>
          <a:lstStyle/>
          <a:p>
            <a:r>
              <a:rPr lang="es-EC" sz="1600" dirty="0" smtClean="0"/>
              <a:t>Un ejemplo mundial </a:t>
            </a:r>
            <a:r>
              <a:rPr lang="es-EC" sz="1600" dirty="0"/>
              <a:t>es el Programa para la Adaptación al Cambio Climático de África (CCAA) como una iniciativa del Departamento para el Desarrollo Internacional de Reino Unido </a:t>
            </a:r>
            <a:r>
              <a:rPr lang="es-EC" sz="1600" dirty="0" smtClean="0"/>
              <a:t>y </a:t>
            </a:r>
            <a:r>
              <a:rPr lang="es-EC" sz="1600" dirty="0"/>
              <a:t>el Centro de Investigación de Canadá para el Desarrollo </a:t>
            </a:r>
            <a:r>
              <a:rPr lang="es-EC" sz="1600" dirty="0" smtClean="0"/>
              <a:t>Internacional, </a:t>
            </a:r>
            <a:r>
              <a:rPr lang="es-EC" sz="1600" dirty="0"/>
              <a:t>este programa realiza un balance de los posibles efectos del cambio climático en África </a:t>
            </a:r>
            <a:r>
              <a:rPr lang="es-EC" sz="1600" dirty="0" smtClean="0"/>
              <a:t>y </a:t>
            </a:r>
            <a:r>
              <a:rPr lang="es-EC" sz="1600" dirty="0"/>
              <a:t>apoya la investigación y la construcción sostenible para reducir la vulnerabilidad al cambio </a:t>
            </a:r>
            <a:r>
              <a:rPr lang="es-EC" sz="1600" dirty="0" smtClean="0"/>
              <a:t>climático.</a:t>
            </a:r>
            <a:endParaRPr lang="es-EC" sz="1600" dirty="0"/>
          </a:p>
        </p:txBody>
      </p:sp>
    </p:spTree>
    <p:extLst>
      <p:ext uri="{BB962C8B-B14F-4D97-AF65-F5344CB8AC3E}">
        <p14:creationId xmlns:p14="http://schemas.microsoft.com/office/powerpoint/2010/main" val="292351400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76672"/>
            <a:ext cx="8208912" cy="1077218"/>
          </a:xfrm>
          <a:prstGeom prst="rect">
            <a:avLst/>
          </a:prstGeom>
          <a:noFill/>
        </p:spPr>
        <p:txBody>
          <a:bodyPr wrap="square" rtlCol="0">
            <a:spAutoFit/>
          </a:bodyPr>
          <a:lstStyle/>
          <a:p>
            <a:pPr algn="ctr"/>
            <a:r>
              <a:rPr lang="es-EC" b="1" dirty="0" smtClean="0"/>
              <a:t>4. Movilidad actual en el DMQ</a:t>
            </a:r>
          </a:p>
          <a:p>
            <a:pPr algn="ctr"/>
            <a:endParaRPr lang="es-EC" b="1" dirty="0" smtClean="0"/>
          </a:p>
          <a:p>
            <a:pPr algn="ctr"/>
            <a:r>
              <a:rPr lang="es-EC" sz="1400" dirty="0" smtClean="0"/>
              <a:t>El último estudio de movilidad se realizó en el año 2011 previo a la construcción del Metro-Q mediante encuestas domiciliarias. </a:t>
            </a:r>
            <a:endParaRPr lang="es-EC" sz="1400" b="1" dirty="0"/>
          </a:p>
        </p:txBody>
      </p:sp>
      <p:graphicFrame>
        <p:nvGraphicFramePr>
          <p:cNvPr id="3" name="2 Tabla"/>
          <p:cNvGraphicFramePr>
            <a:graphicFrameLocks noGrp="1"/>
          </p:cNvGraphicFramePr>
          <p:nvPr>
            <p:extLst>
              <p:ext uri="{D42A27DB-BD31-4B8C-83A1-F6EECF244321}">
                <p14:modId xmlns:p14="http://schemas.microsoft.com/office/powerpoint/2010/main" val="4018364850"/>
              </p:ext>
            </p:extLst>
          </p:nvPr>
        </p:nvGraphicFramePr>
        <p:xfrm>
          <a:off x="611560" y="1606526"/>
          <a:ext cx="6048672" cy="3840480"/>
        </p:xfrm>
        <a:graphic>
          <a:graphicData uri="http://schemas.openxmlformats.org/drawingml/2006/table">
            <a:tbl>
              <a:tblPr bandRow="1">
                <a:tableStyleId>{5C22544A-7EE6-4342-B048-85BDC9FD1C3A}</a:tableStyleId>
              </a:tblPr>
              <a:tblGrid>
                <a:gridCol w="2500970"/>
                <a:gridCol w="1243446"/>
                <a:gridCol w="1184451"/>
                <a:gridCol w="1119805"/>
              </a:tblGrid>
              <a:tr h="154305">
                <a:tc>
                  <a:txBody>
                    <a:bodyPr/>
                    <a:lstStyle/>
                    <a:p>
                      <a:pPr marL="38735" indent="180340" algn="just">
                        <a:lnSpc>
                          <a:spcPct val="150000"/>
                        </a:lnSpc>
                        <a:spcAft>
                          <a:spcPts val="800"/>
                        </a:spcAft>
                      </a:pPr>
                      <a:r>
                        <a:rPr lang="es-EC" sz="1200">
                          <a:effectLst/>
                        </a:rPr>
                        <a:t>Macrozona</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Habitantes</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Hogares</a:t>
                      </a:r>
                      <a:endParaRPr lang="es-EC" sz="1100">
                        <a:effectLst/>
                        <a:latin typeface="Calibri"/>
                        <a:ea typeface="Calibri"/>
                        <a:cs typeface="Times New Roman"/>
                      </a:endParaRPr>
                    </a:p>
                  </a:txBody>
                  <a:tcPr marL="68580" marR="68580" marT="0" marB="0"/>
                </a:tc>
                <a:tc>
                  <a:txBody>
                    <a:bodyPr/>
                    <a:lstStyle/>
                    <a:p>
                      <a:pPr marL="38735" algn="just">
                        <a:lnSpc>
                          <a:spcPct val="150000"/>
                        </a:lnSpc>
                        <a:spcAft>
                          <a:spcPts val="0"/>
                        </a:spcAft>
                      </a:pPr>
                      <a:r>
                        <a:rPr lang="es-EC" sz="1200">
                          <a:effectLst/>
                        </a:rPr>
                        <a:t>Pers/hogar</a:t>
                      </a:r>
                      <a:endParaRPr lang="es-EC" sz="1100">
                        <a:effectLst/>
                        <a:latin typeface="Calibri"/>
                        <a:ea typeface="Calibri"/>
                        <a:cs typeface="Times New Roman"/>
                      </a:endParaRPr>
                    </a:p>
                  </a:txBody>
                  <a:tcPr marL="68580" marR="68580" marT="0" marB="0"/>
                </a:tc>
              </a:tr>
              <a:tr h="166370">
                <a:tc>
                  <a:txBody>
                    <a:bodyPr/>
                    <a:lstStyle/>
                    <a:p>
                      <a:pPr marL="38735" indent="180340" algn="just">
                        <a:lnSpc>
                          <a:spcPct val="150000"/>
                        </a:lnSpc>
                        <a:spcAft>
                          <a:spcPts val="0"/>
                        </a:spcAft>
                      </a:pPr>
                      <a:r>
                        <a:rPr lang="es-EC" sz="1200">
                          <a:effectLst/>
                        </a:rPr>
                        <a:t>Quitumbe-Sur urbano</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744.849</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183.130</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4.07</a:t>
                      </a:r>
                      <a:endParaRPr lang="es-EC" sz="1100">
                        <a:effectLst/>
                        <a:latin typeface="Calibri"/>
                        <a:ea typeface="Calibri"/>
                        <a:cs typeface="Times New Roman"/>
                      </a:endParaRPr>
                    </a:p>
                  </a:txBody>
                  <a:tcPr marL="68580" marR="68580" marT="0" marB="0"/>
                </a:tc>
              </a:tr>
              <a:tr h="162560">
                <a:tc>
                  <a:txBody>
                    <a:bodyPr/>
                    <a:lstStyle/>
                    <a:p>
                      <a:pPr marL="38735" indent="180340" algn="just">
                        <a:lnSpc>
                          <a:spcPct val="150000"/>
                        </a:lnSpc>
                        <a:spcAft>
                          <a:spcPts val="0"/>
                        </a:spcAft>
                      </a:pPr>
                      <a:r>
                        <a:rPr lang="es-EC" sz="1200">
                          <a:effectLst/>
                        </a:rPr>
                        <a:t>Centro</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235.253</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59.981</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3.92</a:t>
                      </a:r>
                      <a:endParaRPr lang="es-EC" sz="1100">
                        <a:effectLst/>
                        <a:latin typeface="Calibri"/>
                        <a:ea typeface="Calibri"/>
                        <a:cs typeface="Times New Roman"/>
                      </a:endParaRPr>
                    </a:p>
                  </a:txBody>
                  <a:tcPr marL="68580" marR="68580" marT="0" marB="0"/>
                </a:tc>
              </a:tr>
              <a:tr h="142240">
                <a:tc>
                  <a:txBody>
                    <a:bodyPr/>
                    <a:lstStyle/>
                    <a:p>
                      <a:pPr marL="38735" indent="180340" algn="just">
                        <a:lnSpc>
                          <a:spcPct val="150000"/>
                        </a:lnSpc>
                        <a:spcAft>
                          <a:spcPts val="0"/>
                        </a:spcAft>
                      </a:pPr>
                      <a:r>
                        <a:rPr lang="es-EC" sz="1200">
                          <a:effectLst/>
                        </a:rPr>
                        <a:t>Norte</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443.947</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123.730</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3.59</a:t>
                      </a:r>
                      <a:endParaRPr lang="es-EC" sz="1100">
                        <a:effectLst/>
                        <a:latin typeface="Calibri"/>
                        <a:ea typeface="Calibri"/>
                        <a:cs typeface="Times New Roman"/>
                      </a:endParaRPr>
                    </a:p>
                  </a:txBody>
                  <a:tcPr marL="68580" marR="68580" marT="0" marB="0"/>
                </a:tc>
              </a:tr>
              <a:tr h="173990">
                <a:tc>
                  <a:txBody>
                    <a:bodyPr/>
                    <a:lstStyle/>
                    <a:p>
                      <a:pPr marL="38735" indent="180340" algn="just">
                        <a:lnSpc>
                          <a:spcPct val="150000"/>
                        </a:lnSpc>
                        <a:spcAft>
                          <a:spcPts val="0"/>
                        </a:spcAft>
                      </a:pPr>
                      <a:r>
                        <a:rPr lang="es-EC" sz="1200">
                          <a:effectLst/>
                        </a:rPr>
                        <a:t>La Delicia urbano-Calderón</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417.563</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103.528</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4.03</a:t>
                      </a:r>
                      <a:endParaRPr lang="es-EC" sz="1100">
                        <a:effectLst/>
                        <a:latin typeface="Calibri"/>
                        <a:ea typeface="Calibri"/>
                        <a:cs typeface="Times New Roman"/>
                      </a:endParaRPr>
                    </a:p>
                  </a:txBody>
                  <a:tcPr marL="68580" marR="68580" marT="0" marB="0"/>
                </a:tc>
              </a:tr>
              <a:tr h="177800">
                <a:tc>
                  <a:txBody>
                    <a:bodyPr/>
                    <a:lstStyle/>
                    <a:p>
                      <a:pPr marL="38735" indent="180340" algn="just">
                        <a:lnSpc>
                          <a:spcPct val="150000"/>
                        </a:lnSpc>
                        <a:spcAft>
                          <a:spcPts val="0"/>
                        </a:spcAft>
                      </a:pPr>
                      <a:r>
                        <a:rPr lang="es-EC" sz="1200">
                          <a:effectLst/>
                        </a:rPr>
                        <a:t>Tumbaco-Aeropuerto</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162.959</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39.637</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4.11</a:t>
                      </a:r>
                      <a:endParaRPr lang="es-EC" sz="1100">
                        <a:effectLst/>
                        <a:latin typeface="Calibri"/>
                        <a:ea typeface="Calibri"/>
                        <a:cs typeface="Times New Roman"/>
                      </a:endParaRPr>
                    </a:p>
                  </a:txBody>
                  <a:tcPr marL="68580" marR="68580" marT="0" marB="0"/>
                </a:tc>
              </a:tr>
              <a:tr h="178435">
                <a:tc>
                  <a:txBody>
                    <a:bodyPr/>
                    <a:lstStyle/>
                    <a:p>
                      <a:pPr marL="38735" indent="180340" algn="just">
                        <a:lnSpc>
                          <a:spcPct val="150000"/>
                        </a:lnSpc>
                        <a:spcAft>
                          <a:spcPts val="0"/>
                        </a:spcAft>
                      </a:pPr>
                      <a:r>
                        <a:rPr lang="es-EC" sz="1200">
                          <a:effectLst/>
                        </a:rPr>
                        <a:t>Los Chillos</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150.519</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36.456</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4.13</a:t>
                      </a:r>
                      <a:endParaRPr lang="es-EC" sz="1100">
                        <a:effectLst/>
                        <a:latin typeface="Calibri"/>
                        <a:ea typeface="Calibri"/>
                        <a:cs typeface="Times New Roman"/>
                      </a:endParaRPr>
                    </a:p>
                  </a:txBody>
                  <a:tcPr marL="68580" marR="68580" marT="0" marB="0"/>
                </a:tc>
              </a:tr>
              <a:tr h="166370">
                <a:tc>
                  <a:txBody>
                    <a:bodyPr/>
                    <a:lstStyle/>
                    <a:p>
                      <a:pPr marL="38735" indent="180340" algn="just">
                        <a:lnSpc>
                          <a:spcPct val="150000"/>
                        </a:lnSpc>
                        <a:spcAft>
                          <a:spcPts val="0"/>
                        </a:spcAft>
                      </a:pPr>
                      <a:r>
                        <a:rPr lang="es-EC" sz="1200">
                          <a:effectLst/>
                        </a:rPr>
                        <a:t>Sur rural-La Delicia rural-Noroccidente-Norcentral</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85.239</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21.842</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3.9</a:t>
                      </a:r>
                      <a:endParaRPr lang="es-EC" sz="1100">
                        <a:effectLst/>
                        <a:latin typeface="Calibri"/>
                        <a:ea typeface="Calibri"/>
                        <a:cs typeface="Times New Roman"/>
                      </a:endParaRPr>
                    </a:p>
                  </a:txBody>
                  <a:tcPr marL="68580" marR="68580" marT="0" marB="0"/>
                </a:tc>
              </a:tr>
              <a:tr h="201930">
                <a:tc>
                  <a:txBody>
                    <a:bodyPr/>
                    <a:lstStyle/>
                    <a:p>
                      <a:pPr marL="38735" indent="180340" algn="just">
                        <a:lnSpc>
                          <a:spcPct val="150000"/>
                        </a:lnSpc>
                        <a:spcAft>
                          <a:spcPts val="0"/>
                        </a:spcAft>
                      </a:pPr>
                      <a:r>
                        <a:rPr lang="es-EC" sz="1200">
                          <a:effectLst/>
                        </a:rPr>
                        <a:t>Total, DMQ</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2’240.328</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568.305</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3.94</a:t>
                      </a:r>
                      <a:endParaRPr lang="es-EC" sz="1100">
                        <a:effectLst/>
                        <a:latin typeface="Calibri"/>
                        <a:ea typeface="Calibri"/>
                        <a:cs typeface="Times New Roman"/>
                      </a:endParaRPr>
                    </a:p>
                  </a:txBody>
                  <a:tcPr marL="68580" marR="68580" marT="0" marB="0"/>
                </a:tc>
              </a:tr>
              <a:tr h="154305">
                <a:tc>
                  <a:txBody>
                    <a:bodyPr/>
                    <a:lstStyle/>
                    <a:p>
                      <a:pPr marL="38735" indent="180340"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r>
              <a:tr h="178435">
                <a:tc>
                  <a:txBody>
                    <a:bodyPr/>
                    <a:lstStyle/>
                    <a:p>
                      <a:pPr marL="38735" indent="180340" algn="just">
                        <a:lnSpc>
                          <a:spcPct val="150000"/>
                        </a:lnSpc>
                        <a:spcAft>
                          <a:spcPts val="0"/>
                        </a:spcAft>
                      </a:pPr>
                      <a:r>
                        <a:rPr lang="es-EC" sz="1200">
                          <a:effectLst/>
                        </a:rPr>
                        <a:t>Mejía</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53.915</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12.712</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4.24</a:t>
                      </a:r>
                      <a:endParaRPr lang="es-EC" sz="1100">
                        <a:effectLst/>
                        <a:latin typeface="Calibri"/>
                        <a:ea typeface="Calibri"/>
                        <a:cs typeface="Times New Roman"/>
                      </a:endParaRPr>
                    </a:p>
                  </a:txBody>
                  <a:tcPr marL="68580" marR="68580" marT="0" marB="0"/>
                </a:tc>
              </a:tr>
              <a:tr h="178435">
                <a:tc>
                  <a:txBody>
                    <a:bodyPr/>
                    <a:lstStyle/>
                    <a:p>
                      <a:pPr marL="38735" indent="180340" algn="just">
                        <a:lnSpc>
                          <a:spcPct val="150000"/>
                        </a:lnSpc>
                        <a:spcAft>
                          <a:spcPts val="0"/>
                        </a:spcAft>
                      </a:pPr>
                      <a:r>
                        <a:rPr lang="es-EC" sz="1200">
                          <a:effectLst/>
                        </a:rPr>
                        <a:t>Rumiñahui</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76.641</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18.604</a:t>
                      </a:r>
                      <a:endParaRPr lang="es-EC" sz="110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a:effectLst/>
                        </a:rPr>
                        <a:t>4.12</a:t>
                      </a:r>
                      <a:endParaRPr lang="es-EC" sz="1100">
                        <a:effectLst/>
                        <a:latin typeface="Calibri"/>
                        <a:ea typeface="Calibri"/>
                        <a:cs typeface="Times New Roman"/>
                      </a:endParaRPr>
                    </a:p>
                  </a:txBody>
                  <a:tcPr marL="68580" marR="68580" marT="0" marB="0"/>
                </a:tc>
              </a:tr>
              <a:tr h="189865">
                <a:tc>
                  <a:txBody>
                    <a:bodyPr/>
                    <a:lstStyle/>
                    <a:p>
                      <a:pPr marL="38735" indent="180340" algn="just">
                        <a:lnSpc>
                          <a:spcPct val="150000"/>
                        </a:lnSpc>
                        <a:spcAft>
                          <a:spcPts val="0"/>
                        </a:spcAft>
                      </a:pPr>
                      <a:r>
                        <a:rPr lang="es-EC" sz="1200" b="1" dirty="0">
                          <a:effectLst/>
                        </a:rPr>
                        <a:t>Total, ámbito de estudio</a:t>
                      </a:r>
                      <a:endParaRPr lang="es-EC" sz="1100" b="1" dirty="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b="1" dirty="0">
                          <a:effectLst/>
                        </a:rPr>
                        <a:t>2’370.884</a:t>
                      </a:r>
                      <a:endParaRPr lang="es-EC" sz="1100" b="1" dirty="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b="1" dirty="0">
                          <a:effectLst/>
                        </a:rPr>
                        <a:t>599.621</a:t>
                      </a:r>
                      <a:endParaRPr lang="es-EC" sz="1100" b="1" dirty="0">
                        <a:effectLst/>
                        <a:latin typeface="Calibri"/>
                        <a:ea typeface="Calibri"/>
                        <a:cs typeface="Times New Roman"/>
                      </a:endParaRPr>
                    </a:p>
                  </a:txBody>
                  <a:tcPr marL="68580" marR="68580" marT="0" marB="0"/>
                </a:tc>
                <a:tc>
                  <a:txBody>
                    <a:bodyPr/>
                    <a:lstStyle/>
                    <a:p>
                      <a:pPr marL="38735" indent="180340" algn="just">
                        <a:lnSpc>
                          <a:spcPct val="150000"/>
                        </a:lnSpc>
                        <a:spcAft>
                          <a:spcPts val="0"/>
                        </a:spcAft>
                      </a:pPr>
                      <a:r>
                        <a:rPr lang="es-EC" sz="1200" b="1" dirty="0">
                          <a:effectLst/>
                        </a:rPr>
                        <a:t>3.95</a:t>
                      </a:r>
                      <a:endParaRPr lang="es-EC" sz="1100" b="1" dirty="0">
                        <a:effectLst/>
                        <a:latin typeface="Calibri"/>
                        <a:ea typeface="Calibri"/>
                        <a:cs typeface="Times New Roman"/>
                      </a:endParaRPr>
                    </a:p>
                  </a:txBody>
                  <a:tcPr marL="68580" marR="68580" marT="0" marB="0"/>
                </a:tc>
              </a:tr>
            </a:tbl>
          </a:graphicData>
        </a:graphic>
      </p:graphicFrame>
      <p:cxnSp>
        <p:nvCxnSpPr>
          <p:cNvPr id="5" name="4 Conector angular"/>
          <p:cNvCxnSpPr/>
          <p:nvPr/>
        </p:nvCxnSpPr>
        <p:spPr>
          <a:xfrm rot="16200000" flipH="1">
            <a:off x="3815916" y="5553236"/>
            <a:ext cx="504056" cy="144016"/>
          </a:xfrm>
          <a:prstGeom prst="bentConnector3">
            <a:avLst/>
          </a:prstGeom>
          <a:ln>
            <a:tailEnd type="arrow"/>
          </a:ln>
        </p:spPr>
        <p:style>
          <a:lnRef idx="2">
            <a:schemeClr val="accent3"/>
          </a:lnRef>
          <a:fillRef idx="0">
            <a:schemeClr val="accent3"/>
          </a:fillRef>
          <a:effectRef idx="1">
            <a:schemeClr val="accent3"/>
          </a:effectRef>
          <a:fontRef idx="minor">
            <a:schemeClr val="tx1"/>
          </a:fontRef>
        </p:style>
      </p:cxnSp>
      <p:sp>
        <p:nvSpPr>
          <p:cNvPr id="6" name="5 CuadroTexto"/>
          <p:cNvSpPr txBox="1"/>
          <p:nvPr/>
        </p:nvSpPr>
        <p:spPr>
          <a:xfrm>
            <a:off x="1835696" y="5877272"/>
            <a:ext cx="4248472" cy="523220"/>
          </a:xfrm>
          <a:prstGeom prst="rect">
            <a:avLst/>
          </a:prstGeom>
          <a:noFill/>
        </p:spPr>
        <p:txBody>
          <a:bodyPr wrap="square" rtlCol="0">
            <a:spAutoFit/>
          </a:bodyPr>
          <a:lstStyle/>
          <a:p>
            <a:r>
              <a:rPr lang="es-EC" sz="1400" dirty="0" smtClean="0"/>
              <a:t>Proyección mediante método geométrico con la tasa de crecimiento poblacional INEC</a:t>
            </a:r>
            <a:endParaRPr lang="es-EC" sz="1400" dirty="0"/>
          </a:p>
        </p:txBody>
      </p:sp>
      <p:cxnSp>
        <p:nvCxnSpPr>
          <p:cNvPr id="8" name="7 Conector recto de flecha"/>
          <p:cNvCxnSpPr/>
          <p:nvPr/>
        </p:nvCxnSpPr>
        <p:spPr>
          <a:xfrm>
            <a:off x="6228184" y="6138882"/>
            <a:ext cx="50405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CuadroTexto"/>
          <p:cNvSpPr txBox="1"/>
          <p:nvPr/>
        </p:nvSpPr>
        <p:spPr>
          <a:xfrm>
            <a:off x="6733794" y="5375580"/>
            <a:ext cx="2088232" cy="1200329"/>
          </a:xfrm>
          <a:prstGeom prst="rect">
            <a:avLst/>
          </a:prstGeom>
          <a:noFill/>
        </p:spPr>
        <p:txBody>
          <a:bodyPr wrap="square" rtlCol="0">
            <a:spAutoFit/>
          </a:bodyPr>
          <a:lstStyle/>
          <a:p>
            <a:r>
              <a:rPr lang="es-EC" dirty="0" smtClean="0"/>
              <a:t>La población es de 2’920.779 habitantes al 2018</a:t>
            </a:r>
            <a:endParaRPr lang="es-EC" dirty="0"/>
          </a:p>
        </p:txBody>
      </p:sp>
    </p:spTree>
    <p:extLst>
      <p:ext uri="{BB962C8B-B14F-4D97-AF65-F5344CB8AC3E}">
        <p14:creationId xmlns:p14="http://schemas.microsoft.com/office/powerpoint/2010/main" val="405836315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B728356-D16F-4113-A37F-D150BBEA3914}"/>
              </a:ext>
            </a:extLst>
          </p:cNvPr>
          <p:cNvGraphicFramePr/>
          <p:nvPr>
            <p:extLst>
              <p:ext uri="{D42A27DB-BD31-4B8C-83A1-F6EECF244321}">
                <p14:modId xmlns:p14="http://schemas.microsoft.com/office/powerpoint/2010/main" val="4052403204"/>
              </p:ext>
            </p:extLst>
          </p:nvPr>
        </p:nvGraphicFramePr>
        <p:xfrm>
          <a:off x="1835696" y="2996952"/>
          <a:ext cx="5472608"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865087844"/>
              </p:ext>
            </p:extLst>
          </p:nvPr>
        </p:nvGraphicFramePr>
        <p:xfrm>
          <a:off x="539552" y="476672"/>
          <a:ext cx="7272808" cy="2468880"/>
        </p:xfrm>
        <a:graphic>
          <a:graphicData uri="http://schemas.openxmlformats.org/drawingml/2006/table">
            <a:tbl>
              <a:tblPr bandRow="1">
                <a:tableStyleId>{5C22544A-7EE6-4342-B048-85BDC9FD1C3A}</a:tableStyleId>
              </a:tblPr>
              <a:tblGrid>
                <a:gridCol w="1356316"/>
                <a:gridCol w="1109397"/>
                <a:gridCol w="1109397"/>
                <a:gridCol w="1231986"/>
                <a:gridCol w="1232856"/>
                <a:gridCol w="1232856"/>
              </a:tblGrid>
              <a:tr h="173990">
                <a:tc rowSpan="2">
                  <a:txBody>
                    <a:bodyPr/>
                    <a:lstStyle/>
                    <a:p>
                      <a:pPr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gridSpan="3">
                  <a:txBody>
                    <a:bodyPr/>
                    <a:lstStyle/>
                    <a:p>
                      <a:pPr algn="just">
                        <a:lnSpc>
                          <a:spcPct val="150000"/>
                        </a:lnSpc>
                        <a:spcAft>
                          <a:spcPts val="0"/>
                        </a:spcAft>
                      </a:pPr>
                      <a:r>
                        <a:rPr lang="es-EC" sz="1200">
                          <a:effectLst/>
                        </a:rPr>
                        <a:t>Años</a:t>
                      </a:r>
                      <a:endParaRPr lang="es-EC" sz="110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gridSpan="2">
                  <a:txBody>
                    <a:bodyPr/>
                    <a:lstStyle/>
                    <a:p>
                      <a:pPr algn="just">
                        <a:lnSpc>
                          <a:spcPct val="150000"/>
                        </a:lnSpc>
                        <a:spcAft>
                          <a:spcPts val="0"/>
                        </a:spcAft>
                      </a:pPr>
                      <a:r>
                        <a:rPr lang="es-EC" sz="1200">
                          <a:effectLst/>
                        </a:rPr>
                        <a:t>Tasa de crecimiento anual</a:t>
                      </a:r>
                      <a:endParaRPr lang="es-EC" sz="1100">
                        <a:effectLst/>
                        <a:latin typeface="Calibri"/>
                        <a:ea typeface="Calibri"/>
                        <a:cs typeface="Times New Roman"/>
                      </a:endParaRPr>
                    </a:p>
                  </a:txBody>
                  <a:tcPr marL="68580" marR="68580" marT="0" marB="0"/>
                </a:tc>
                <a:tc hMerge="1">
                  <a:txBody>
                    <a:bodyPr/>
                    <a:lstStyle/>
                    <a:p>
                      <a:endParaRPr lang="es-EC"/>
                    </a:p>
                  </a:txBody>
                  <a:tcPr/>
                </a:tc>
              </a:tr>
              <a:tr h="180975">
                <a:tc vMerge="1">
                  <a:txBody>
                    <a:bodyPr/>
                    <a:lstStyle/>
                    <a:p>
                      <a:endParaRPr lang="es-EC"/>
                    </a:p>
                  </a:txBody>
                  <a:tcPr/>
                </a:tc>
                <a:tc>
                  <a:txBody>
                    <a:bodyPr/>
                    <a:lstStyle/>
                    <a:p>
                      <a:pPr algn="just">
                        <a:lnSpc>
                          <a:spcPct val="150000"/>
                        </a:lnSpc>
                        <a:spcAft>
                          <a:spcPts val="0"/>
                        </a:spcAft>
                      </a:pPr>
                      <a:r>
                        <a:rPr lang="es-EC" sz="1200">
                          <a:effectLst/>
                        </a:rPr>
                        <a:t>1990</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2001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2010</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1990-2001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2001-2010</a:t>
                      </a:r>
                      <a:endParaRPr lang="es-EC" sz="1100">
                        <a:effectLst/>
                        <a:latin typeface="Calibri"/>
                        <a:ea typeface="Calibri"/>
                        <a:cs typeface="Times New Roman"/>
                      </a:endParaRPr>
                    </a:p>
                  </a:txBody>
                  <a:tcPr marL="68580" marR="68580" marT="0" marB="0"/>
                </a:tc>
              </a:tr>
              <a:tr h="135890">
                <a:tc>
                  <a:txBody>
                    <a:bodyPr/>
                    <a:lstStyle/>
                    <a:p>
                      <a:pPr algn="just">
                        <a:lnSpc>
                          <a:spcPct val="150000"/>
                        </a:lnSpc>
                        <a:spcAft>
                          <a:spcPts val="0"/>
                        </a:spcAft>
                      </a:pPr>
                      <a:r>
                        <a:rPr lang="es-EC" sz="1200">
                          <a:effectLst/>
                        </a:rPr>
                        <a:t>Calderón </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36.297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84.848</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152.242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7.72%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6.50%</a:t>
                      </a:r>
                      <a:endParaRPr lang="es-EC" sz="1100">
                        <a:effectLst/>
                        <a:latin typeface="Calibri"/>
                        <a:ea typeface="Calibri"/>
                        <a:cs typeface="Times New Roman"/>
                      </a:endParaRPr>
                    </a:p>
                  </a:txBody>
                  <a:tcPr marL="68580" marR="68580" marT="0" marB="0"/>
                </a:tc>
              </a:tr>
              <a:tr h="154940">
                <a:tc>
                  <a:txBody>
                    <a:bodyPr/>
                    <a:lstStyle/>
                    <a:p>
                      <a:pPr algn="just">
                        <a:lnSpc>
                          <a:spcPct val="150000"/>
                        </a:lnSpc>
                        <a:spcAft>
                          <a:spcPts val="0"/>
                        </a:spcAft>
                      </a:pPr>
                      <a:r>
                        <a:rPr lang="es-EC" sz="1200">
                          <a:effectLst/>
                        </a:rPr>
                        <a:t>Tumbaco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23.229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38.498</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49.944</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4.59%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2.89%</a:t>
                      </a:r>
                      <a:endParaRPr lang="es-EC" sz="1100">
                        <a:effectLst/>
                        <a:latin typeface="Calibri"/>
                        <a:ea typeface="Calibri"/>
                        <a:cs typeface="Times New Roman"/>
                      </a:endParaRPr>
                    </a:p>
                  </a:txBody>
                  <a:tcPr marL="68580" marR="68580" marT="0" marB="0"/>
                </a:tc>
              </a:tr>
              <a:tr h="190500">
                <a:tc>
                  <a:txBody>
                    <a:bodyPr/>
                    <a:lstStyle/>
                    <a:p>
                      <a:pPr algn="just">
                        <a:lnSpc>
                          <a:spcPct val="150000"/>
                        </a:lnSpc>
                        <a:spcAft>
                          <a:spcPts val="0"/>
                        </a:spcAft>
                      </a:pPr>
                      <a:r>
                        <a:rPr lang="es-EC" sz="1200">
                          <a:effectLst/>
                        </a:rPr>
                        <a:t>Conocoto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29.164</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53.137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82.072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5.45%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4.83%</a:t>
                      </a:r>
                      <a:endParaRPr lang="es-EC" sz="1100">
                        <a:effectLst/>
                        <a:latin typeface="Calibri"/>
                        <a:ea typeface="Calibri"/>
                        <a:cs typeface="Times New Roman"/>
                      </a:endParaRPr>
                    </a:p>
                  </a:txBody>
                  <a:tcPr marL="68580" marR="68580" marT="0" marB="0"/>
                </a:tc>
              </a:tr>
              <a:tr h="190500">
                <a:tc>
                  <a:txBody>
                    <a:bodyPr/>
                    <a:lstStyle/>
                    <a:p>
                      <a:pPr algn="just">
                        <a:lnSpc>
                          <a:spcPct val="150000"/>
                        </a:lnSpc>
                        <a:spcAft>
                          <a:spcPts val="0"/>
                        </a:spcAft>
                      </a:pPr>
                      <a:r>
                        <a:rPr lang="es-EC" sz="1200">
                          <a:effectLst/>
                        </a:rPr>
                        <a:t>Nayón</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5.767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9.693</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15.635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4.72%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5.31%</a:t>
                      </a:r>
                      <a:endParaRPr lang="es-EC" sz="1100">
                        <a:effectLst/>
                        <a:latin typeface="Calibri"/>
                        <a:ea typeface="Calibri"/>
                        <a:cs typeface="Times New Roman"/>
                      </a:endParaRPr>
                    </a:p>
                  </a:txBody>
                  <a:tcPr marL="68580" marR="68580" marT="0" marB="0"/>
                </a:tc>
              </a:tr>
              <a:tr h="173990">
                <a:tc>
                  <a:txBody>
                    <a:bodyPr/>
                    <a:lstStyle/>
                    <a:p>
                      <a:pPr algn="just">
                        <a:lnSpc>
                          <a:spcPct val="150000"/>
                        </a:lnSpc>
                        <a:spcAft>
                          <a:spcPts val="0"/>
                        </a:spcAft>
                      </a:pPr>
                      <a:r>
                        <a:rPr lang="es-EC" sz="1200">
                          <a:effectLst/>
                        </a:rPr>
                        <a:t>Mejía</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46.687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62.888</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81.335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2.70%</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2.86%</a:t>
                      </a:r>
                      <a:endParaRPr lang="es-EC" sz="1100">
                        <a:effectLst/>
                        <a:latin typeface="Calibri"/>
                        <a:ea typeface="Calibri"/>
                        <a:cs typeface="Times New Roman"/>
                      </a:endParaRPr>
                    </a:p>
                  </a:txBody>
                  <a:tcPr marL="68580" marR="68580" marT="0" marB="0"/>
                </a:tc>
              </a:tr>
              <a:tr h="145415">
                <a:tc>
                  <a:txBody>
                    <a:bodyPr/>
                    <a:lstStyle/>
                    <a:p>
                      <a:pPr algn="just">
                        <a:lnSpc>
                          <a:spcPct val="150000"/>
                        </a:lnSpc>
                        <a:spcAft>
                          <a:spcPts val="0"/>
                        </a:spcAft>
                      </a:pPr>
                      <a:r>
                        <a:rPr lang="es-EC" sz="1200">
                          <a:effectLst/>
                        </a:rPr>
                        <a:t>Rumiñahui</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46.215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65.882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85.852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1.68%</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2.94%</a:t>
                      </a:r>
                      <a:endParaRPr lang="es-EC" sz="1100">
                        <a:effectLst/>
                        <a:latin typeface="Calibri"/>
                        <a:ea typeface="Calibri"/>
                        <a:cs typeface="Times New Roman"/>
                      </a:endParaRPr>
                    </a:p>
                  </a:txBody>
                  <a:tcPr marL="68580" marR="68580" marT="0" marB="0"/>
                </a:tc>
              </a:tr>
              <a:tr h="164465">
                <a:tc>
                  <a:txBody>
                    <a:bodyPr/>
                    <a:lstStyle/>
                    <a:p>
                      <a:pPr algn="just">
                        <a:lnSpc>
                          <a:spcPct val="150000"/>
                        </a:lnSpc>
                        <a:spcAft>
                          <a:spcPts val="0"/>
                        </a:spcAft>
                      </a:pPr>
                      <a:r>
                        <a:rPr lang="es-EC" sz="1200">
                          <a:effectLst/>
                        </a:rPr>
                        <a:t>Quito urbano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1’112.575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1’413.179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1’619.146</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2.17%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1.51%</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7004978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221093020"/>
              </p:ext>
            </p:extLst>
          </p:nvPr>
        </p:nvGraphicFramePr>
        <p:xfrm>
          <a:off x="513954" y="641490"/>
          <a:ext cx="6048673" cy="1371600"/>
        </p:xfrm>
        <a:graphic>
          <a:graphicData uri="http://schemas.openxmlformats.org/drawingml/2006/table">
            <a:tbl>
              <a:tblPr bandRow="1">
                <a:tableStyleId>{5C22544A-7EE6-4342-B048-85BDC9FD1C3A}</a:tableStyleId>
              </a:tblPr>
              <a:tblGrid>
                <a:gridCol w="1392601"/>
                <a:gridCol w="1096497"/>
                <a:gridCol w="697708"/>
                <a:gridCol w="997327"/>
                <a:gridCol w="697708"/>
                <a:gridCol w="1166832"/>
              </a:tblGrid>
              <a:tr h="126365">
                <a:tc>
                  <a:txBody>
                    <a:bodyPr/>
                    <a:lstStyle/>
                    <a:p>
                      <a:pPr algn="just">
                        <a:lnSpc>
                          <a:spcPct val="150000"/>
                        </a:lnSpc>
                        <a:spcAft>
                          <a:spcPts val="0"/>
                        </a:spcAft>
                      </a:pPr>
                      <a:r>
                        <a:rPr lang="es-EC" sz="1200">
                          <a:effectLst/>
                        </a:rPr>
                        <a:t>Movilidad en día laborable</a:t>
                      </a:r>
                      <a:endParaRPr lang="es-EC" sz="1100">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C" sz="1200">
                          <a:effectLst/>
                        </a:rPr>
                        <a:t>Viajes</a:t>
                      </a:r>
                      <a:endParaRPr lang="es-EC" sz="1100">
                        <a:effectLst/>
                        <a:latin typeface="Calibri"/>
                        <a:ea typeface="Calibri"/>
                        <a:cs typeface="Times New Roman"/>
                      </a:endParaRPr>
                    </a:p>
                  </a:txBody>
                  <a:tcPr marL="68580" marR="68580" marT="0" marB="0"/>
                </a:tc>
                <a:tc hMerge="1">
                  <a:txBody>
                    <a:bodyPr/>
                    <a:lstStyle/>
                    <a:p>
                      <a:endParaRPr lang="es-EC"/>
                    </a:p>
                  </a:txBody>
                  <a:tcPr/>
                </a:tc>
                <a:tc gridSpan="2">
                  <a:txBody>
                    <a:bodyPr/>
                    <a:lstStyle/>
                    <a:p>
                      <a:pPr algn="just">
                        <a:lnSpc>
                          <a:spcPct val="150000"/>
                        </a:lnSpc>
                        <a:spcAft>
                          <a:spcPts val="0"/>
                        </a:spcAft>
                      </a:pPr>
                      <a:r>
                        <a:rPr lang="es-EC" sz="1200">
                          <a:effectLst/>
                        </a:rPr>
                        <a:t>Etapas</a:t>
                      </a:r>
                      <a:endParaRPr lang="es-EC" sz="1100">
                        <a:effectLst/>
                        <a:latin typeface="Calibri"/>
                        <a:ea typeface="Calibri"/>
                        <a:cs typeface="Times New Roman"/>
                      </a:endParaRPr>
                    </a:p>
                  </a:txBody>
                  <a:tcPr marL="68580" marR="68580" marT="0" marB="0"/>
                </a:tc>
                <a:tc hMerge="1">
                  <a:txBody>
                    <a:bodyPr/>
                    <a:lstStyle/>
                    <a:p>
                      <a:endParaRPr lang="es-EC"/>
                    </a:p>
                  </a:txBody>
                  <a:tcPr/>
                </a:tc>
                <a:tc>
                  <a:txBody>
                    <a:bodyPr/>
                    <a:lstStyle/>
                    <a:p>
                      <a:pPr algn="just">
                        <a:lnSpc>
                          <a:spcPct val="150000"/>
                        </a:lnSpc>
                        <a:spcAft>
                          <a:spcPts val="0"/>
                        </a:spcAft>
                      </a:pPr>
                      <a:r>
                        <a:rPr lang="es-EC" sz="1200">
                          <a:effectLst/>
                        </a:rPr>
                        <a:t>Etapas/viaje</a:t>
                      </a:r>
                      <a:endParaRPr lang="es-EC" sz="1100">
                        <a:effectLst/>
                        <a:latin typeface="Calibri"/>
                        <a:ea typeface="Calibri"/>
                        <a:cs typeface="Times New Roman"/>
                      </a:endParaRPr>
                    </a:p>
                  </a:txBody>
                  <a:tcPr marL="68580" marR="68580" marT="0" marB="0"/>
                </a:tc>
              </a:tr>
              <a:tr h="184785">
                <a:tc>
                  <a:txBody>
                    <a:bodyPr/>
                    <a:lstStyle/>
                    <a:p>
                      <a:pPr algn="just">
                        <a:lnSpc>
                          <a:spcPct val="150000"/>
                        </a:lnSpc>
                        <a:spcAft>
                          <a:spcPts val="0"/>
                        </a:spcAft>
                      </a:pPr>
                      <a:r>
                        <a:rPr lang="es-EC" sz="1200">
                          <a:effectLst/>
                        </a:rPr>
                        <a:t>Mecanizados</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3.603.609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84.4%</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4.532.027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87.2%</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1.26</a:t>
                      </a:r>
                      <a:endParaRPr lang="es-EC" sz="1100">
                        <a:effectLst/>
                        <a:latin typeface="Calibri"/>
                        <a:ea typeface="Calibri"/>
                        <a:cs typeface="Times New Roman"/>
                      </a:endParaRPr>
                    </a:p>
                  </a:txBody>
                  <a:tcPr marL="68580" marR="68580" marT="0" marB="0"/>
                </a:tc>
              </a:tr>
              <a:tr h="170180">
                <a:tc>
                  <a:txBody>
                    <a:bodyPr/>
                    <a:lstStyle/>
                    <a:p>
                      <a:pPr algn="just">
                        <a:lnSpc>
                          <a:spcPct val="150000"/>
                        </a:lnSpc>
                        <a:spcAft>
                          <a:spcPts val="0"/>
                        </a:spcAft>
                      </a:pPr>
                      <a:r>
                        <a:rPr lang="es-EC" sz="1200">
                          <a:effectLst/>
                        </a:rPr>
                        <a:t>No mecanizados </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667.957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15.6%</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667.957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12.8%</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1.00</a:t>
                      </a:r>
                      <a:endParaRPr lang="es-EC" sz="1100">
                        <a:effectLst/>
                        <a:latin typeface="Calibri"/>
                        <a:ea typeface="Calibri"/>
                        <a:cs typeface="Times New Roman"/>
                      </a:endParaRPr>
                    </a:p>
                  </a:txBody>
                  <a:tcPr marL="68580" marR="68580" marT="0" marB="0"/>
                </a:tc>
              </a:tr>
              <a:tr h="204470">
                <a:tc>
                  <a:txBody>
                    <a:bodyPr/>
                    <a:lstStyle/>
                    <a:p>
                      <a:pPr algn="just">
                        <a:lnSpc>
                          <a:spcPct val="150000"/>
                        </a:lnSpc>
                        <a:spcAft>
                          <a:spcPts val="0"/>
                        </a:spcAft>
                      </a:pPr>
                      <a:r>
                        <a:rPr lang="es-EC" sz="1200">
                          <a:effectLst/>
                        </a:rPr>
                        <a:t>Total</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4.271.566</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100%</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5.190.984</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100%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2.26</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650859824"/>
              </p:ext>
            </p:extLst>
          </p:nvPr>
        </p:nvGraphicFramePr>
        <p:xfrm>
          <a:off x="539552" y="2492896"/>
          <a:ext cx="4358005" cy="1097280"/>
        </p:xfrm>
        <a:graphic>
          <a:graphicData uri="http://schemas.openxmlformats.org/drawingml/2006/table">
            <a:tbl>
              <a:tblPr bandRow="1">
                <a:tableStyleId>{5C22544A-7EE6-4342-B048-85BDC9FD1C3A}</a:tableStyleId>
              </a:tblPr>
              <a:tblGrid>
                <a:gridCol w="1089660"/>
                <a:gridCol w="1546860"/>
                <a:gridCol w="1721485"/>
              </a:tblGrid>
              <a:tr h="136525">
                <a:tc>
                  <a:txBody>
                    <a:bodyPr/>
                    <a:lstStyle/>
                    <a:p>
                      <a:pPr indent="180340"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gridSpan="2">
                  <a:txBody>
                    <a:bodyPr/>
                    <a:lstStyle/>
                    <a:p>
                      <a:pPr indent="180340" algn="just">
                        <a:lnSpc>
                          <a:spcPct val="150000"/>
                        </a:lnSpc>
                        <a:spcAft>
                          <a:spcPts val="0"/>
                        </a:spcAft>
                      </a:pPr>
                      <a:r>
                        <a:rPr lang="es-EC" sz="1200">
                          <a:effectLst/>
                        </a:rPr>
                        <a:t>Viajes</a:t>
                      </a:r>
                      <a:endParaRPr lang="es-EC" sz="1100">
                        <a:effectLst/>
                        <a:latin typeface="Calibri"/>
                        <a:ea typeface="Calibri"/>
                        <a:cs typeface="Times New Roman"/>
                      </a:endParaRPr>
                    </a:p>
                  </a:txBody>
                  <a:tcPr marL="68580" marR="68580" marT="0" marB="0"/>
                </a:tc>
                <a:tc hMerge="1">
                  <a:txBody>
                    <a:bodyPr/>
                    <a:lstStyle/>
                    <a:p>
                      <a:endParaRPr lang="es-EC"/>
                    </a:p>
                  </a:txBody>
                  <a:tcPr/>
                </a:tc>
              </a:tr>
              <a:tr h="170180">
                <a:tc>
                  <a:txBody>
                    <a:bodyPr/>
                    <a:lstStyle/>
                    <a:p>
                      <a:pPr indent="180340" algn="just">
                        <a:lnSpc>
                          <a:spcPct val="150000"/>
                        </a:lnSpc>
                        <a:spcAft>
                          <a:spcPts val="0"/>
                        </a:spcAft>
                      </a:pPr>
                      <a:r>
                        <a:rPr lang="es-EC" sz="1200">
                          <a:effectLst/>
                        </a:rPr>
                        <a:t>Andando</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654.751</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98.02%</a:t>
                      </a:r>
                      <a:endParaRPr lang="es-EC" sz="1100">
                        <a:effectLst/>
                        <a:latin typeface="Calibri"/>
                        <a:ea typeface="Calibri"/>
                        <a:cs typeface="Times New Roman"/>
                      </a:endParaRPr>
                    </a:p>
                  </a:txBody>
                  <a:tcPr marL="68580" marR="68580" marT="0" marB="0"/>
                </a:tc>
              </a:tr>
              <a:tr h="184785">
                <a:tc>
                  <a:txBody>
                    <a:bodyPr/>
                    <a:lstStyle/>
                    <a:p>
                      <a:pPr indent="180340" algn="just">
                        <a:lnSpc>
                          <a:spcPct val="150000"/>
                        </a:lnSpc>
                        <a:spcAft>
                          <a:spcPts val="0"/>
                        </a:spcAft>
                      </a:pPr>
                      <a:r>
                        <a:rPr lang="es-EC" sz="1200">
                          <a:effectLst/>
                        </a:rPr>
                        <a:t>Bicicleta</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13.206</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1.98%</a:t>
                      </a:r>
                      <a:endParaRPr lang="es-EC" sz="1100">
                        <a:effectLst/>
                        <a:latin typeface="Calibri"/>
                        <a:ea typeface="Calibri"/>
                        <a:cs typeface="Times New Roman"/>
                      </a:endParaRPr>
                    </a:p>
                  </a:txBody>
                  <a:tcPr marL="68580" marR="68580" marT="0" marB="0"/>
                </a:tc>
              </a:tr>
              <a:tr h="170180">
                <a:tc>
                  <a:txBody>
                    <a:bodyPr/>
                    <a:lstStyle/>
                    <a:p>
                      <a:pPr indent="180340" algn="just">
                        <a:lnSpc>
                          <a:spcPct val="150000"/>
                        </a:lnSpc>
                        <a:spcAft>
                          <a:spcPts val="0"/>
                        </a:spcAft>
                      </a:pPr>
                      <a:r>
                        <a:rPr lang="es-EC" sz="1200">
                          <a:effectLst/>
                        </a:rPr>
                        <a:t>Total</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667.957</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100% </a:t>
                      </a:r>
                      <a:endParaRPr lang="es-EC" sz="1100" dirty="0">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545019" y="316561"/>
            <a:ext cx="4896544" cy="338554"/>
          </a:xfrm>
          <a:prstGeom prst="rect">
            <a:avLst/>
          </a:prstGeom>
          <a:noFill/>
        </p:spPr>
        <p:txBody>
          <a:bodyPr wrap="square" rtlCol="0">
            <a:spAutoFit/>
          </a:bodyPr>
          <a:lstStyle/>
          <a:p>
            <a:r>
              <a:rPr lang="es-EC" sz="1600" dirty="0" smtClean="0"/>
              <a:t>Movilidad total en un día laborable</a:t>
            </a:r>
            <a:endParaRPr lang="es-EC" sz="1600" dirty="0"/>
          </a:p>
        </p:txBody>
      </p:sp>
      <p:sp>
        <p:nvSpPr>
          <p:cNvPr id="7" name="6 CuadroTexto"/>
          <p:cNvSpPr txBox="1"/>
          <p:nvPr/>
        </p:nvSpPr>
        <p:spPr>
          <a:xfrm>
            <a:off x="539552" y="2204864"/>
            <a:ext cx="6048672" cy="338554"/>
          </a:xfrm>
          <a:prstGeom prst="rect">
            <a:avLst/>
          </a:prstGeom>
          <a:noFill/>
        </p:spPr>
        <p:txBody>
          <a:bodyPr wrap="square" rtlCol="0">
            <a:spAutoFit/>
          </a:bodyPr>
          <a:lstStyle/>
          <a:p>
            <a:r>
              <a:rPr lang="es-EC" sz="1600" dirty="0" smtClean="0"/>
              <a:t>Movilidad no mecanizada en un día laborable</a:t>
            </a:r>
            <a:endParaRPr lang="es-EC" sz="1600" dirty="0"/>
          </a:p>
        </p:txBody>
      </p:sp>
      <p:graphicFrame>
        <p:nvGraphicFramePr>
          <p:cNvPr id="8" name="7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53F4B02C-57CE-40E3-85E1-60F70BF86931}"/>
              </a:ext>
            </a:extLst>
          </p:cNvPr>
          <p:cNvGraphicFramePr/>
          <p:nvPr>
            <p:extLst>
              <p:ext uri="{D42A27DB-BD31-4B8C-83A1-F6EECF244321}">
                <p14:modId xmlns:p14="http://schemas.microsoft.com/office/powerpoint/2010/main" val="2659533793"/>
              </p:ext>
            </p:extLst>
          </p:nvPr>
        </p:nvGraphicFramePr>
        <p:xfrm>
          <a:off x="827584" y="3573016"/>
          <a:ext cx="6552728" cy="3114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717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universidad de las fuerzas arma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CuadroTexto"/>
          <p:cNvSpPr txBox="1"/>
          <p:nvPr/>
        </p:nvSpPr>
        <p:spPr>
          <a:xfrm>
            <a:off x="611560" y="772378"/>
            <a:ext cx="7560840" cy="461665"/>
          </a:xfrm>
          <a:prstGeom prst="rect">
            <a:avLst/>
          </a:prstGeom>
          <a:noFill/>
        </p:spPr>
        <p:txBody>
          <a:bodyPr wrap="square" rtlCol="0">
            <a:spAutoFit/>
          </a:bodyPr>
          <a:lstStyle/>
          <a:p>
            <a:r>
              <a:rPr lang="es-EC" sz="2400" b="1" dirty="0" smtClean="0"/>
              <a:t>CONTENIDO</a:t>
            </a:r>
            <a:endParaRPr lang="es-EC" sz="2400" b="1" dirty="0"/>
          </a:p>
        </p:txBody>
      </p:sp>
      <p:sp>
        <p:nvSpPr>
          <p:cNvPr id="13" name="12 Proceso"/>
          <p:cNvSpPr/>
          <p:nvPr/>
        </p:nvSpPr>
        <p:spPr>
          <a:xfrm>
            <a:off x="899592" y="1331476"/>
            <a:ext cx="2664296"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13 CuadroTexto"/>
          <p:cNvSpPr txBox="1"/>
          <p:nvPr/>
        </p:nvSpPr>
        <p:spPr>
          <a:xfrm>
            <a:off x="899592" y="1331476"/>
            <a:ext cx="3348372" cy="369332"/>
          </a:xfrm>
          <a:prstGeom prst="rect">
            <a:avLst/>
          </a:prstGeom>
          <a:noFill/>
        </p:spPr>
        <p:txBody>
          <a:bodyPr wrap="square" rtlCol="0">
            <a:spAutoFit/>
          </a:bodyPr>
          <a:lstStyle/>
          <a:p>
            <a:r>
              <a:rPr lang="es-EC" dirty="0" smtClean="0"/>
              <a:t>1. Objetivos</a:t>
            </a:r>
            <a:endParaRPr lang="es-EC" dirty="0"/>
          </a:p>
        </p:txBody>
      </p:sp>
      <p:sp>
        <p:nvSpPr>
          <p:cNvPr id="15" name="14 Proceso"/>
          <p:cNvSpPr/>
          <p:nvPr/>
        </p:nvSpPr>
        <p:spPr>
          <a:xfrm>
            <a:off x="1262960" y="1853208"/>
            <a:ext cx="3741087"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15 Proceso"/>
          <p:cNvSpPr/>
          <p:nvPr/>
        </p:nvSpPr>
        <p:spPr>
          <a:xfrm>
            <a:off x="1604999" y="2402465"/>
            <a:ext cx="2664296"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7" name="16 Proceso"/>
          <p:cNvSpPr/>
          <p:nvPr/>
        </p:nvSpPr>
        <p:spPr>
          <a:xfrm>
            <a:off x="1907704" y="2903401"/>
            <a:ext cx="3672408"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8" name="17 Proceso"/>
          <p:cNvSpPr/>
          <p:nvPr/>
        </p:nvSpPr>
        <p:spPr>
          <a:xfrm>
            <a:off x="2200550" y="3406026"/>
            <a:ext cx="4819721"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9" name="18 Proceso"/>
          <p:cNvSpPr/>
          <p:nvPr/>
        </p:nvSpPr>
        <p:spPr>
          <a:xfrm>
            <a:off x="1907704" y="3927758"/>
            <a:ext cx="4176464"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0" name="19 Proceso"/>
          <p:cNvSpPr/>
          <p:nvPr/>
        </p:nvSpPr>
        <p:spPr>
          <a:xfrm>
            <a:off x="1604999" y="4466996"/>
            <a:ext cx="3155662"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1" name="20 Proceso"/>
          <p:cNvSpPr/>
          <p:nvPr/>
        </p:nvSpPr>
        <p:spPr>
          <a:xfrm>
            <a:off x="1262960" y="4988728"/>
            <a:ext cx="3129019"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2" name="21 Proceso"/>
          <p:cNvSpPr/>
          <p:nvPr/>
        </p:nvSpPr>
        <p:spPr>
          <a:xfrm>
            <a:off x="523213" y="5510460"/>
            <a:ext cx="4608512" cy="3693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4" name="23 CuadroTexto"/>
          <p:cNvSpPr txBox="1"/>
          <p:nvPr/>
        </p:nvSpPr>
        <p:spPr>
          <a:xfrm>
            <a:off x="1262961" y="1853208"/>
            <a:ext cx="3741087" cy="369332"/>
          </a:xfrm>
          <a:prstGeom prst="rect">
            <a:avLst/>
          </a:prstGeom>
          <a:noFill/>
        </p:spPr>
        <p:txBody>
          <a:bodyPr wrap="square" rtlCol="0">
            <a:spAutoFit/>
          </a:bodyPr>
          <a:lstStyle/>
          <a:p>
            <a:r>
              <a:rPr lang="es-EC" dirty="0" smtClean="0"/>
              <a:t>2. Importancia y Justificación </a:t>
            </a:r>
            <a:endParaRPr lang="es-EC" dirty="0"/>
          </a:p>
        </p:txBody>
      </p:sp>
      <p:sp>
        <p:nvSpPr>
          <p:cNvPr id="25" name="24 CuadroTexto"/>
          <p:cNvSpPr txBox="1"/>
          <p:nvPr/>
        </p:nvSpPr>
        <p:spPr>
          <a:xfrm>
            <a:off x="1744199" y="2410169"/>
            <a:ext cx="3259848" cy="369332"/>
          </a:xfrm>
          <a:prstGeom prst="rect">
            <a:avLst/>
          </a:prstGeom>
          <a:noFill/>
        </p:spPr>
        <p:txBody>
          <a:bodyPr wrap="square" rtlCol="0">
            <a:spAutoFit/>
          </a:bodyPr>
          <a:lstStyle/>
          <a:p>
            <a:r>
              <a:rPr lang="es-EC" dirty="0" smtClean="0"/>
              <a:t>3. Marco Teórico</a:t>
            </a:r>
            <a:endParaRPr lang="es-EC" dirty="0"/>
          </a:p>
        </p:txBody>
      </p:sp>
      <p:sp>
        <p:nvSpPr>
          <p:cNvPr id="26" name="25 CuadroTexto"/>
          <p:cNvSpPr txBox="1"/>
          <p:nvPr/>
        </p:nvSpPr>
        <p:spPr>
          <a:xfrm>
            <a:off x="1943708" y="2903401"/>
            <a:ext cx="3780420" cy="369332"/>
          </a:xfrm>
          <a:prstGeom prst="rect">
            <a:avLst/>
          </a:prstGeom>
          <a:noFill/>
        </p:spPr>
        <p:txBody>
          <a:bodyPr wrap="square" rtlCol="0">
            <a:spAutoFit/>
          </a:bodyPr>
          <a:lstStyle/>
          <a:p>
            <a:r>
              <a:rPr lang="es-EC" dirty="0" smtClean="0"/>
              <a:t>4. Movilidad actual en el DMQ</a:t>
            </a:r>
            <a:endParaRPr lang="es-EC" dirty="0"/>
          </a:p>
        </p:txBody>
      </p:sp>
      <p:sp>
        <p:nvSpPr>
          <p:cNvPr id="28" name="27 CuadroTexto"/>
          <p:cNvSpPr txBox="1"/>
          <p:nvPr/>
        </p:nvSpPr>
        <p:spPr>
          <a:xfrm>
            <a:off x="2242789" y="3434652"/>
            <a:ext cx="5035745" cy="369332"/>
          </a:xfrm>
          <a:prstGeom prst="rect">
            <a:avLst/>
          </a:prstGeom>
          <a:noFill/>
        </p:spPr>
        <p:txBody>
          <a:bodyPr wrap="square" rtlCol="0">
            <a:spAutoFit/>
          </a:bodyPr>
          <a:lstStyle/>
          <a:p>
            <a:r>
              <a:rPr lang="es-EC" dirty="0" smtClean="0"/>
              <a:t>5. Encuestas a los usuarios de BiciQuito</a:t>
            </a:r>
            <a:endParaRPr lang="es-EC" dirty="0"/>
          </a:p>
        </p:txBody>
      </p:sp>
      <p:sp>
        <p:nvSpPr>
          <p:cNvPr id="29" name="28 CuadroTexto"/>
          <p:cNvSpPr txBox="1"/>
          <p:nvPr/>
        </p:nvSpPr>
        <p:spPr>
          <a:xfrm>
            <a:off x="1943708" y="3927758"/>
            <a:ext cx="5076563" cy="369332"/>
          </a:xfrm>
          <a:prstGeom prst="rect">
            <a:avLst/>
          </a:prstGeom>
          <a:noFill/>
        </p:spPr>
        <p:txBody>
          <a:bodyPr wrap="square" rtlCol="0">
            <a:spAutoFit/>
          </a:bodyPr>
          <a:lstStyle/>
          <a:p>
            <a:r>
              <a:rPr lang="es-EC" dirty="0" smtClean="0"/>
              <a:t>6. Resultados de la investigación </a:t>
            </a:r>
            <a:endParaRPr lang="es-EC" dirty="0"/>
          </a:p>
        </p:txBody>
      </p:sp>
      <p:sp>
        <p:nvSpPr>
          <p:cNvPr id="30" name="29 CuadroTexto"/>
          <p:cNvSpPr txBox="1"/>
          <p:nvPr/>
        </p:nvSpPr>
        <p:spPr>
          <a:xfrm>
            <a:off x="1744199" y="4466996"/>
            <a:ext cx="2866211" cy="369332"/>
          </a:xfrm>
          <a:prstGeom prst="rect">
            <a:avLst/>
          </a:prstGeom>
          <a:noFill/>
        </p:spPr>
        <p:txBody>
          <a:bodyPr wrap="square" rtlCol="0">
            <a:spAutoFit/>
          </a:bodyPr>
          <a:lstStyle/>
          <a:p>
            <a:r>
              <a:rPr lang="es-EC" dirty="0" smtClean="0"/>
              <a:t>7. Propuesta planteada</a:t>
            </a:r>
            <a:endParaRPr lang="es-EC" dirty="0"/>
          </a:p>
        </p:txBody>
      </p:sp>
      <p:sp>
        <p:nvSpPr>
          <p:cNvPr id="31" name="30 CuadroTexto"/>
          <p:cNvSpPr txBox="1"/>
          <p:nvPr/>
        </p:nvSpPr>
        <p:spPr>
          <a:xfrm>
            <a:off x="1262961" y="4988728"/>
            <a:ext cx="3497700" cy="369332"/>
          </a:xfrm>
          <a:prstGeom prst="rect">
            <a:avLst/>
          </a:prstGeom>
          <a:noFill/>
        </p:spPr>
        <p:txBody>
          <a:bodyPr wrap="square" rtlCol="0">
            <a:spAutoFit/>
          </a:bodyPr>
          <a:lstStyle/>
          <a:p>
            <a:r>
              <a:rPr lang="es-EC" dirty="0" smtClean="0"/>
              <a:t>8. Valoración Económica</a:t>
            </a:r>
            <a:endParaRPr lang="es-EC" dirty="0"/>
          </a:p>
        </p:txBody>
      </p:sp>
      <p:sp>
        <p:nvSpPr>
          <p:cNvPr id="32" name="31 CuadroTexto"/>
          <p:cNvSpPr txBox="1"/>
          <p:nvPr/>
        </p:nvSpPr>
        <p:spPr>
          <a:xfrm>
            <a:off x="721235" y="5510460"/>
            <a:ext cx="4824536" cy="369332"/>
          </a:xfrm>
          <a:prstGeom prst="rect">
            <a:avLst/>
          </a:prstGeom>
          <a:noFill/>
        </p:spPr>
        <p:txBody>
          <a:bodyPr wrap="square" rtlCol="0">
            <a:spAutoFit/>
          </a:bodyPr>
          <a:lstStyle/>
          <a:p>
            <a:r>
              <a:rPr lang="es-EC" dirty="0" smtClean="0"/>
              <a:t>9. Conclusiones y Recomendaciones</a:t>
            </a:r>
            <a:endParaRPr lang="es-EC" dirty="0"/>
          </a:p>
        </p:txBody>
      </p:sp>
    </p:spTree>
    <p:extLst>
      <p:ext uri="{BB962C8B-B14F-4D97-AF65-F5344CB8AC3E}">
        <p14:creationId xmlns:p14="http://schemas.microsoft.com/office/powerpoint/2010/main" val="166204109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tretch>
            <a:fillRect/>
          </a:stretch>
        </p:blipFill>
        <p:spPr>
          <a:xfrm>
            <a:off x="2101745" y="613474"/>
            <a:ext cx="5219700" cy="2775585"/>
          </a:xfrm>
          <a:prstGeom prst="rect">
            <a:avLst/>
          </a:prstGeom>
        </p:spPr>
      </p:pic>
      <p:sp>
        <p:nvSpPr>
          <p:cNvPr id="3" name="2 CuadroTexto"/>
          <p:cNvSpPr txBox="1"/>
          <p:nvPr/>
        </p:nvSpPr>
        <p:spPr>
          <a:xfrm>
            <a:off x="2070162" y="316201"/>
            <a:ext cx="5219700" cy="338554"/>
          </a:xfrm>
          <a:prstGeom prst="rect">
            <a:avLst/>
          </a:prstGeom>
          <a:noFill/>
        </p:spPr>
        <p:txBody>
          <a:bodyPr wrap="square" rtlCol="0">
            <a:spAutoFit/>
          </a:bodyPr>
          <a:lstStyle/>
          <a:p>
            <a:r>
              <a:rPr lang="es-EC" sz="1600" dirty="0" smtClean="0"/>
              <a:t>Distribución horaria de la movilidad mecanizada</a:t>
            </a:r>
            <a:endParaRPr lang="es-EC" sz="1600" dirty="0"/>
          </a:p>
        </p:txBody>
      </p:sp>
      <p:pic>
        <p:nvPicPr>
          <p:cNvPr id="4" name="3 Imagen"/>
          <p:cNvPicPr/>
          <p:nvPr/>
        </p:nvPicPr>
        <p:blipFill>
          <a:blip r:embed="rId3" cstate="email">
            <a:extLst>
              <a:ext uri="{28A0092B-C50C-407E-A947-70E740481C1C}">
                <a14:useLocalDpi xmlns:a14="http://schemas.microsoft.com/office/drawing/2010/main"/>
              </a:ext>
            </a:extLst>
          </a:blip>
          <a:stretch>
            <a:fillRect/>
          </a:stretch>
        </p:blipFill>
        <p:spPr>
          <a:xfrm>
            <a:off x="133773" y="3477861"/>
            <a:ext cx="4528304" cy="2905760"/>
          </a:xfrm>
          <a:prstGeom prst="rect">
            <a:avLst/>
          </a:prstGeom>
        </p:spPr>
      </p:pic>
      <p:pic>
        <p:nvPicPr>
          <p:cNvPr id="5" name="4 Imagen"/>
          <p:cNvPicPr/>
          <p:nvPr/>
        </p:nvPicPr>
        <p:blipFill>
          <a:blip r:embed="rId4" cstate="email">
            <a:extLst>
              <a:ext uri="{28A0092B-C50C-407E-A947-70E740481C1C}">
                <a14:useLocalDpi xmlns:a14="http://schemas.microsoft.com/office/drawing/2010/main"/>
              </a:ext>
            </a:extLst>
          </a:blip>
          <a:stretch>
            <a:fillRect/>
          </a:stretch>
        </p:blipFill>
        <p:spPr>
          <a:xfrm>
            <a:off x="4680012" y="3477861"/>
            <a:ext cx="4292168" cy="2931035"/>
          </a:xfrm>
          <a:prstGeom prst="rect">
            <a:avLst/>
          </a:prstGeom>
        </p:spPr>
      </p:pic>
    </p:spTree>
    <p:extLst>
      <p:ext uri="{BB962C8B-B14F-4D97-AF65-F5344CB8AC3E}">
        <p14:creationId xmlns:p14="http://schemas.microsoft.com/office/powerpoint/2010/main" val="143686120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76672"/>
            <a:ext cx="7992888" cy="338554"/>
          </a:xfrm>
          <a:prstGeom prst="rect">
            <a:avLst/>
          </a:prstGeom>
          <a:noFill/>
        </p:spPr>
        <p:txBody>
          <a:bodyPr wrap="square" rtlCol="0">
            <a:spAutoFit/>
          </a:bodyPr>
          <a:lstStyle/>
          <a:p>
            <a:r>
              <a:rPr lang="es-EC" sz="1600" b="1" dirty="0" smtClean="0">
                <a:solidFill>
                  <a:srgbClr val="FF0000"/>
                </a:solidFill>
              </a:rPr>
              <a:t>Impacto de la construcción Metro de Quito en el cambio climático</a:t>
            </a:r>
            <a:endParaRPr lang="es-EC" sz="1600" b="1" dirty="0">
              <a:solidFill>
                <a:srgbClr val="FF0000"/>
              </a:solidFill>
            </a:endParaRPr>
          </a:p>
        </p:txBody>
      </p:sp>
      <p:pic>
        <p:nvPicPr>
          <p:cNvPr id="3" name="2 Imagen"/>
          <p:cNvPicPr/>
          <p:nvPr/>
        </p:nvPicPr>
        <p:blipFill>
          <a:blip r:embed="rId2" cstate="email">
            <a:extLst>
              <a:ext uri="{28A0092B-C50C-407E-A947-70E740481C1C}">
                <a14:useLocalDpi xmlns:a14="http://schemas.microsoft.com/office/drawing/2010/main"/>
              </a:ext>
            </a:extLst>
          </a:blip>
          <a:stretch>
            <a:fillRect/>
          </a:stretch>
        </p:blipFill>
        <p:spPr>
          <a:xfrm>
            <a:off x="467544" y="815226"/>
            <a:ext cx="4824536" cy="2901806"/>
          </a:xfrm>
          <a:prstGeom prst="rect">
            <a:avLst/>
          </a:prstGeom>
        </p:spPr>
      </p:pic>
      <p:pic>
        <p:nvPicPr>
          <p:cNvPr id="4" name="3 Imagen"/>
          <p:cNvPicPr/>
          <p:nvPr/>
        </p:nvPicPr>
        <p:blipFill rotWithShape="1">
          <a:blip r:embed="rId3" cstate="email">
            <a:extLst>
              <a:ext uri="{28A0092B-C50C-407E-A947-70E740481C1C}">
                <a14:useLocalDpi xmlns:a14="http://schemas.microsoft.com/office/drawing/2010/main"/>
              </a:ext>
            </a:extLst>
          </a:blip>
          <a:srcRect/>
          <a:stretch/>
        </p:blipFill>
        <p:spPr bwMode="auto">
          <a:xfrm>
            <a:off x="5358362" y="990691"/>
            <a:ext cx="3384376" cy="2550875"/>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4" cstate="email">
            <a:extLst>
              <a:ext uri="{28A0092B-C50C-407E-A947-70E740481C1C}">
                <a14:useLocalDpi xmlns:a14="http://schemas.microsoft.com/office/drawing/2010/main"/>
              </a:ext>
            </a:extLst>
          </a:blip>
          <a:srcRect/>
          <a:stretch/>
        </p:blipFill>
        <p:spPr bwMode="auto">
          <a:xfrm>
            <a:off x="490428" y="3717032"/>
            <a:ext cx="4010660" cy="2438400"/>
          </a:xfrm>
          <a:prstGeom prst="rect">
            <a:avLst/>
          </a:prstGeom>
          <a:noFill/>
          <a:ln>
            <a:noFill/>
          </a:ln>
          <a:extLst>
            <a:ext uri="{53640926-AAD7-44D8-BBD7-CCE9431645EC}">
              <a14:shadowObscured xmlns:a14="http://schemas.microsoft.com/office/drawing/2010/main"/>
            </a:ext>
          </a:extLst>
        </p:spPr>
      </p:pic>
      <p:sp>
        <p:nvSpPr>
          <p:cNvPr id="6" name="5 CuadroTexto"/>
          <p:cNvSpPr txBox="1"/>
          <p:nvPr/>
        </p:nvSpPr>
        <p:spPr>
          <a:xfrm>
            <a:off x="4644008" y="3717032"/>
            <a:ext cx="4098730" cy="2554545"/>
          </a:xfrm>
          <a:prstGeom prst="rect">
            <a:avLst/>
          </a:prstGeom>
          <a:noFill/>
        </p:spPr>
        <p:txBody>
          <a:bodyPr wrap="square" rtlCol="0">
            <a:spAutoFit/>
          </a:bodyPr>
          <a:lstStyle/>
          <a:p>
            <a:r>
              <a:rPr lang="es-EC" sz="1600" dirty="0" smtClean="0"/>
              <a:t>Este proyecto nace en el año 2009 con la firma del Protocolo General para el desarrollo del SITMQ denominado Metro de Quito, dicha línea va desde Quitumbe hasta el Labrador, 22 km, 25 estaciones. Velocidad promedio de 37.5 km/h, recorrido de 34 minutos, 6 vagones, 119 m de longitud, capacidad de 1000 a 1200 personas, 18 unidades</a:t>
            </a:r>
            <a:endParaRPr lang="es-EC" sz="1600" dirty="0"/>
          </a:p>
        </p:txBody>
      </p:sp>
    </p:spTree>
    <p:extLst>
      <p:ext uri="{BB962C8B-B14F-4D97-AF65-F5344CB8AC3E}">
        <p14:creationId xmlns:p14="http://schemas.microsoft.com/office/powerpoint/2010/main" val="4040299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08131691"/>
              </p:ext>
            </p:extLst>
          </p:nvPr>
        </p:nvGraphicFramePr>
        <p:xfrm>
          <a:off x="611560" y="1556792"/>
          <a:ext cx="4536504" cy="2194560"/>
        </p:xfrm>
        <a:graphic>
          <a:graphicData uri="http://schemas.openxmlformats.org/drawingml/2006/table">
            <a:tbl>
              <a:tblPr bandRow="1">
                <a:tableStyleId>{5C22544A-7EE6-4342-B048-85BDC9FD1C3A}</a:tableStyleId>
              </a:tblPr>
              <a:tblGrid>
                <a:gridCol w="1712325"/>
                <a:gridCol w="2824179"/>
              </a:tblGrid>
              <a:tr h="0">
                <a:tc>
                  <a:txBody>
                    <a:bodyPr/>
                    <a:lstStyle/>
                    <a:p>
                      <a:pPr indent="180340" algn="just">
                        <a:lnSpc>
                          <a:spcPct val="150000"/>
                        </a:lnSpc>
                        <a:spcAft>
                          <a:spcPts val="1000"/>
                        </a:spcAft>
                      </a:pPr>
                      <a:r>
                        <a:rPr lang="es-EC" sz="1200" dirty="0">
                          <a:effectLst/>
                        </a:rPr>
                        <a:t>Mayor a 8.1</a:t>
                      </a:r>
                      <a:endParaRPr lang="es-EC" sz="900" i="1" dirty="0">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positivo muy alto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6.1 a 8</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positivo alto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2.1 a 6</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positivo medio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0 a 2</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positivo bajo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0 a -2</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negativo bajo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-2.1 a -6</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negativo medio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De -6.1 a -8</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a:effectLst/>
                        </a:rPr>
                        <a:t>Impacto negativo alto</a:t>
                      </a:r>
                      <a:endParaRPr lang="es-EC" sz="900" i="1">
                        <a:solidFill>
                          <a:srgbClr val="44546A"/>
                        </a:solidFill>
                        <a:effectLst/>
                        <a:latin typeface="Calibri"/>
                        <a:ea typeface="Calibri"/>
                        <a:cs typeface="Times New Roman"/>
                      </a:endParaRPr>
                    </a:p>
                  </a:txBody>
                  <a:tcPr marL="68580" marR="68580" marT="0" marB="0"/>
                </a:tc>
              </a:tr>
              <a:tr h="0">
                <a:tc>
                  <a:txBody>
                    <a:bodyPr/>
                    <a:lstStyle/>
                    <a:p>
                      <a:pPr indent="180340" algn="just">
                        <a:lnSpc>
                          <a:spcPct val="150000"/>
                        </a:lnSpc>
                        <a:spcAft>
                          <a:spcPts val="1000"/>
                        </a:spcAft>
                      </a:pPr>
                      <a:r>
                        <a:rPr lang="es-EC" sz="1200">
                          <a:effectLst/>
                        </a:rPr>
                        <a:t>Menor de -8.1</a:t>
                      </a:r>
                      <a:endParaRPr lang="es-EC" sz="900" i="1">
                        <a:solidFill>
                          <a:srgbClr val="44546A"/>
                        </a:solidFill>
                        <a:effectLst/>
                        <a:latin typeface="Calibri"/>
                        <a:ea typeface="Calibri"/>
                        <a:cs typeface="Times New Roman"/>
                      </a:endParaRPr>
                    </a:p>
                  </a:txBody>
                  <a:tcPr marL="68580" marR="68580" marT="0" marB="0"/>
                </a:tc>
                <a:tc>
                  <a:txBody>
                    <a:bodyPr/>
                    <a:lstStyle/>
                    <a:p>
                      <a:pPr indent="180340" algn="just">
                        <a:lnSpc>
                          <a:spcPct val="150000"/>
                        </a:lnSpc>
                        <a:spcAft>
                          <a:spcPts val="1000"/>
                        </a:spcAft>
                      </a:pPr>
                      <a:r>
                        <a:rPr lang="es-EC" sz="1200" dirty="0">
                          <a:effectLst/>
                        </a:rPr>
                        <a:t>Impacto negativo muy alto</a:t>
                      </a:r>
                      <a:endParaRPr lang="es-EC" sz="900" i="1" dirty="0">
                        <a:solidFill>
                          <a:srgbClr val="44546A"/>
                        </a:solidFill>
                        <a:effectLst/>
                        <a:latin typeface="Calibri"/>
                        <a:ea typeface="Calibri"/>
                        <a:cs typeface="Times New Roman"/>
                      </a:endParaRPr>
                    </a:p>
                  </a:txBody>
                  <a:tcPr marL="68580" marR="68580" marT="0" marB="0"/>
                </a:tc>
              </a:tr>
            </a:tbl>
          </a:graphicData>
        </a:graphic>
      </p:graphicFrame>
      <p:sp>
        <p:nvSpPr>
          <p:cNvPr id="3" name="2 CuadroTexto"/>
          <p:cNvSpPr txBox="1"/>
          <p:nvPr/>
        </p:nvSpPr>
        <p:spPr>
          <a:xfrm>
            <a:off x="467544" y="404664"/>
            <a:ext cx="8352928" cy="1077218"/>
          </a:xfrm>
          <a:prstGeom prst="rect">
            <a:avLst/>
          </a:prstGeom>
          <a:noFill/>
        </p:spPr>
        <p:txBody>
          <a:bodyPr wrap="square" rtlCol="0">
            <a:spAutoFit/>
          </a:bodyPr>
          <a:lstStyle/>
          <a:p>
            <a:pPr algn="just"/>
            <a:r>
              <a:rPr lang="es-EC" sz="1600" dirty="0" smtClean="0"/>
              <a:t>Para la obtención de la licencia ambiental, se valoró cada uno de los impactos ambientales mediante el cálculo del VIA (Valor del índice Ambiental). Este valor se asigna tomando en cuenta  la naturaleza, intensidad, extensión, duración, reversibilidad, riesgo y magnitud.</a:t>
            </a:r>
            <a:endParaRPr lang="es-EC" sz="1600" dirty="0"/>
          </a:p>
        </p:txBody>
      </p:sp>
      <p:graphicFrame>
        <p:nvGraphicFramePr>
          <p:cNvPr id="4" name="3 Diagrama"/>
          <p:cNvGraphicFramePr/>
          <p:nvPr>
            <p:extLst>
              <p:ext uri="{D42A27DB-BD31-4B8C-83A1-F6EECF244321}">
                <p14:modId xmlns:p14="http://schemas.microsoft.com/office/powerpoint/2010/main" val="4246607850"/>
              </p:ext>
            </p:extLst>
          </p:nvPr>
        </p:nvGraphicFramePr>
        <p:xfrm>
          <a:off x="899592" y="3501008"/>
          <a:ext cx="7776864"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148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64014"/>
            <a:ext cx="8208912" cy="369332"/>
          </a:xfrm>
          <a:prstGeom prst="rect">
            <a:avLst/>
          </a:prstGeom>
          <a:noFill/>
        </p:spPr>
        <p:txBody>
          <a:bodyPr wrap="square" rtlCol="0">
            <a:spAutoFit/>
          </a:bodyPr>
          <a:lstStyle/>
          <a:p>
            <a:pPr algn="ctr"/>
            <a:r>
              <a:rPr lang="es-EC" b="1" dirty="0" smtClean="0"/>
              <a:t>5. Encuestas a los usuarios de BiciQuito</a:t>
            </a:r>
            <a:endParaRPr lang="es-EC" b="1" dirty="0"/>
          </a:p>
        </p:txBody>
      </p:sp>
      <p:pic>
        <p:nvPicPr>
          <p:cNvPr id="3" name="2 Imagen"/>
          <p:cNvPicPr/>
          <p:nvPr/>
        </p:nvPicPr>
        <p:blipFill>
          <a:blip r:embed="rId2" cstate="email">
            <a:extLst>
              <a:ext uri="{28A0092B-C50C-407E-A947-70E740481C1C}">
                <a14:useLocalDpi xmlns:a14="http://schemas.microsoft.com/office/drawing/2010/main"/>
              </a:ext>
            </a:extLst>
          </a:blip>
          <a:stretch>
            <a:fillRect/>
          </a:stretch>
        </p:blipFill>
        <p:spPr>
          <a:xfrm>
            <a:off x="611560" y="980728"/>
            <a:ext cx="4320480" cy="1728192"/>
          </a:xfrm>
          <a:prstGeom prst="rect">
            <a:avLst/>
          </a:prstGeom>
        </p:spPr>
      </p:pic>
      <p:pic>
        <p:nvPicPr>
          <p:cNvPr id="4" name="3 Imagen"/>
          <p:cNvPicPr/>
          <p:nvPr/>
        </p:nvPicPr>
        <p:blipFill>
          <a:blip r:embed="rId3" cstate="email">
            <a:extLst>
              <a:ext uri="{28A0092B-C50C-407E-A947-70E740481C1C}">
                <a14:useLocalDpi xmlns:a14="http://schemas.microsoft.com/office/drawing/2010/main"/>
              </a:ext>
            </a:extLst>
          </a:blip>
          <a:stretch>
            <a:fillRect/>
          </a:stretch>
        </p:blipFill>
        <p:spPr>
          <a:xfrm>
            <a:off x="742975" y="2708921"/>
            <a:ext cx="3901033" cy="2160240"/>
          </a:xfrm>
          <a:prstGeom prst="rect">
            <a:avLst/>
          </a:prstGeom>
        </p:spPr>
      </p:pic>
      <p:sp>
        <p:nvSpPr>
          <p:cNvPr id="5" name="4 CuadroTexto"/>
          <p:cNvSpPr txBox="1"/>
          <p:nvPr/>
        </p:nvSpPr>
        <p:spPr>
          <a:xfrm>
            <a:off x="5076056" y="910578"/>
            <a:ext cx="3744416" cy="2062103"/>
          </a:xfrm>
          <a:prstGeom prst="rect">
            <a:avLst/>
          </a:prstGeom>
          <a:noFill/>
        </p:spPr>
        <p:txBody>
          <a:bodyPr wrap="square" rtlCol="0">
            <a:spAutoFit/>
          </a:bodyPr>
          <a:lstStyle/>
          <a:p>
            <a:pPr algn="just"/>
            <a:r>
              <a:rPr lang="es-EC" sz="1600" dirty="0" smtClean="0"/>
              <a:t>La bicicleta es el medio de transporte más amigables con el medio ambiente y la salud humana, una bicicleta emite tan sólo 21-22 gr de CO2 por km recorrido, un vehículo emite 271 gr por la misma distancia recorrida. </a:t>
            </a:r>
            <a:endParaRPr lang="es-EC" sz="1600" dirty="0"/>
          </a:p>
        </p:txBody>
      </p:sp>
      <p:graphicFrame>
        <p:nvGraphicFramePr>
          <p:cNvPr id="6" name="5 Tabla"/>
          <p:cNvGraphicFramePr>
            <a:graphicFrameLocks noGrp="1"/>
          </p:cNvGraphicFramePr>
          <p:nvPr>
            <p:extLst>
              <p:ext uri="{D42A27DB-BD31-4B8C-83A1-F6EECF244321}">
                <p14:modId xmlns:p14="http://schemas.microsoft.com/office/powerpoint/2010/main" val="3640075047"/>
              </p:ext>
            </p:extLst>
          </p:nvPr>
        </p:nvGraphicFramePr>
        <p:xfrm>
          <a:off x="611560" y="5346702"/>
          <a:ext cx="5076190" cy="1097280"/>
        </p:xfrm>
        <a:graphic>
          <a:graphicData uri="http://schemas.openxmlformats.org/drawingml/2006/table">
            <a:tbl>
              <a:tblPr bandRow="1">
                <a:tableStyleId>{5C22544A-7EE6-4342-B048-85BDC9FD1C3A}</a:tableStyleId>
              </a:tblPr>
              <a:tblGrid>
                <a:gridCol w="1438275"/>
                <a:gridCol w="900430"/>
                <a:gridCol w="899795"/>
                <a:gridCol w="900430"/>
                <a:gridCol w="937260"/>
              </a:tblGrid>
              <a:tr h="204470">
                <a:tc>
                  <a:txBody>
                    <a:bodyPr/>
                    <a:lstStyle/>
                    <a:p>
                      <a:pPr algn="just">
                        <a:lnSpc>
                          <a:spcPct val="150000"/>
                        </a:lnSpc>
                        <a:spcAft>
                          <a:spcPts val="0"/>
                        </a:spcAft>
                      </a:pPr>
                      <a:r>
                        <a:rPr lang="es-EC" sz="1200">
                          <a:effectLst/>
                        </a:rPr>
                        <a:t>Género</a:t>
                      </a:r>
                      <a:endParaRPr lang="es-EC" sz="1100">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es-EC" sz="1200">
                          <a:effectLst/>
                        </a:rPr>
                        <a:t>Masculino</a:t>
                      </a:r>
                      <a:endParaRPr lang="es-EC" sz="1100">
                        <a:effectLst/>
                        <a:latin typeface="Calibri"/>
                        <a:ea typeface="Calibri"/>
                        <a:cs typeface="Times New Roman"/>
                      </a:endParaRPr>
                    </a:p>
                  </a:txBody>
                  <a:tcPr marL="68580" marR="68580" marT="0" marB="0"/>
                </a:tc>
                <a:tc hMerge="1">
                  <a:txBody>
                    <a:bodyPr/>
                    <a:lstStyle/>
                    <a:p>
                      <a:endParaRPr lang="es-EC"/>
                    </a:p>
                  </a:txBody>
                  <a:tcPr/>
                </a:tc>
                <a:tc gridSpan="2">
                  <a:txBody>
                    <a:bodyPr/>
                    <a:lstStyle/>
                    <a:p>
                      <a:pPr algn="just">
                        <a:lnSpc>
                          <a:spcPct val="150000"/>
                        </a:lnSpc>
                        <a:spcAft>
                          <a:spcPts val="0"/>
                        </a:spcAft>
                      </a:pPr>
                      <a:r>
                        <a:rPr lang="es-EC" sz="1200">
                          <a:effectLst/>
                        </a:rPr>
                        <a:t>Femenino</a:t>
                      </a:r>
                      <a:endParaRPr lang="es-EC" sz="1100">
                        <a:effectLst/>
                        <a:latin typeface="Calibri"/>
                        <a:ea typeface="Calibri"/>
                        <a:cs typeface="Times New Roman"/>
                      </a:endParaRPr>
                    </a:p>
                  </a:txBody>
                  <a:tcPr marL="68580" marR="68580" marT="0" marB="0"/>
                </a:tc>
                <a:tc hMerge="1">
                  <a:txBody>
                    <a:bodyPr/>
                    <a:lstStyle/>
                    <a:p>
                      <a:endParaRPr lang="es-EC"/>
                    </a:p>
                  </a:txBody>
                  <a:tcPr/>
                </a:tc>
              </a:tr>
              <a:tr h="213995">
                <a:tc>
                  <a:txBody>
                    <a:bodyPr/>
                    <a:lstStyle/>
                    <a:p>
                      <a:pPr algn="just">
                        <a:lnSpc>
                          <a:spcPct val="150000"/>
                        </a:lnSpc>
                        <a:spcAft>
                          <a:spcPts val="0"/>
                        </a:spcAft>
                      </a:pPr>
                      <a:r>
                        <a:rPr lang="es-EC" sz="1200">
                          <a:effectLst/>
                        </a:rPr>
                        <a:t>Estado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Activo </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Inactivo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Activo</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Inactivo</a:t>
                      </a:r>
                      <a:endParaRPr lang="es-EC" sz="1100">
                        <a:effectLst/>
                        <a:latin typeface="Calibri"/>
                        <a:ea typeface="Calibri"/>
                        <a:cs typeface="Times New Roman"/>
                      </a:endParaRPr>
                    </a:p>
                  </a:txBody>
                  <a:tcPr marL="68580" marR="68580" marT="0" marB="0"/>
                </a:tc>
              </a:tr>
              <a:tr h="146050">
                <a:tc>
                  <a:txBody>
                    <a:bodyPr/>
                    <a:lstStyle/>
                    <a:p>
                      <a:pPr algn="just">
                        <a:lnSpc>
                          <a:spcPct val="150000"/>
                        </a:lnSpc>
                        <a:spcAft>
                          <a:spcPts val="0"/>
                        </a:spcAft>
                      </a:pPr>
                      <a:r>
                        <a:rPr lang="es-EC" sz="1200">
                          <a:effectLst/>
                        </a:rPr>
                        <a:t>Cantidad de usuarios</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7114</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2309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14</a:t>
                      </a:r>
                      <a:endParaRPr lang="es-EC" sz="1100" dirty="0">
                        <a:effectLst/>
                        <a:latin typeface="Calibri"/>
                        <a:ea typeface="Calibri"/>
                        <a:cs typeface="Times New Roman"/>
                      </a:endParaRPr>
                    </a:p>
                  </a:txBody>
                  <a:tcPr marL="68580" marR="68580" marT="0" marB="0"/>
                </a:tc>
              </a:tr>
            </a:tbl>
          </a:graphicData>
        </a:graphic>
      </p:graphicFrame>
      <p:graphicFrame>
        <p:nvGraphicFramePr>
          <p:cNvPr id="7" name="6 Gráfico"/>
          <p:cNvGraphicFramePr/>
          <p:nvPr>
            <p:extLst>
              <p:ext uri="{D42A27DB-BD31-4B8C-83A1-F6EECF244321}">
                <p14:modId xmlns:p14="http://schemas.microsoft.com/office/powerpoint/2010/main" val="174886877"/>
              </p:ext>
            </p:extLst>
          </p:nvPr>
        </p:nvGraphicFramePr>
        <p:xfrm>
          <a:off x="4950296" y="2983798"/>
          <a:ext cx="3995936" cy="31214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434091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2748424" y="548680"/>
                <a:ext cx="3647152" cy="369332"/>
              </a:xfrm>
              <a:prstGeom prst="rect">
                <a:avLst/>
              </a:prstGeom>
            </p:spPr>
            <p:txBody>
              <a:bodyPr wrap="none">
                <a:spAutoFit/>
              </a:bodyPr>
              <a:lstStyle/>
              <a:p>
                <a14:m>
                  <m:oMath xmlns:m="http://schemas.openxmlformats.org/officeDocument/2006/math">
                    <m:r>
                      <a:rPr lang="es-EC" i="1">
                        <a:latin typeface="Cambria Math"/>
                      </a:rPr>
                      <m:t>𝑃𝑜𝑏𝑙𝑎𝑐𝑖</m:t>
                    </m:r>
                    <m:r>
                      <a:rPr lang="es-EC" i="1">
                        <a:latin typeface="Cambria Math"/>
                      </a:rPr>
                      <m:t>ó</m:t>
                    </m:r>
                    <m:r>
                      <a:rPr lang="es-EC" i="1">
                        <a:latin typeface="Cambria Math"/>
                      </a:rPr>
                      <m:t>𝑛</m:t>
                    </m:r>
                    <m:r>
                      <a:rPr lang="es-EC" i="1">
                        <a:latin typeface="Cambria Math"/>
                      </a:rPr>
                      <m:t>=7114+2309=942</m:t>
                    </m:r>
                  </m:oMath>
                </a14:m>
                <a:r>
                  <a:rPr lang="es-EC" dirty="0"/>
                  <a:t>3</a:t>
                </a:r>
              </a:p>
            </p:txBody>
          </p:sp>
        </mc:Choice>
        <mc:Fallback xmlns="">
          <p:sp>
            <p:nvSpPr>
              <p:cNvPr id="2" name="1 Rectángulo"/>
              <p:cNvSpPr>
                <a:spLocks noRot="1" noChangeAspect="1" noMove="1" noResize="1" noEditPoints="1" noAdjustHandles="1" noChangeArrowheads="1" noChangeShapeType="1" noTextEdit="1"/>
              </p:cNvSpPr>
              <p:nvPr/>
            </p:nvSpPr>
            <p:spPr>
              <a:xfrm>
                <a:off x="2748424" y="548680"/>
                <a:ext cx="3647152" cy="369332"/>
              </a:xfrm>
              <a:prstGeom prst="rect">
                <a:avLst/>
              </a:prstGeom>
              <a:blipFill rotWithShape="1">
                <a:blip r:embed="rId2"/>
                <a:stretch>
                  <a:fillRect t="-8197" r="-502" b="-245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827584" y="1124744"/>
                <a:ext cx="2862322" cy="7439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f>
                        <m:fPr>
                          <m:ctrlPr>
                            <a:rPr lang="es-EC" i="1">
                              <a:latin typeface="Cambria Math"/>
                            </a:rPr>
                          </m:ctrlPr>
                        </m:fPr>
                        <m:num>
                          <m:r>
                            <a:rPr lang="es-EC" i="1">
                              <a:latin typeface="Cambria Math"/>
                            </a:rPr>
                            <m:t>𝑁</m:t>
                          </m:r>
                          <m:r>
                            <a:rPr lang="es-EC" i="1">
                              <a:latin typeface="Cambria Math"/>
                            </a:rPr>
                            <m:t>∗</m:t>
                          </m:r>
                          <m:sSup>
                            <m:sSupPr>
                              <m:ctrlPr>
                                <a:rPr lang="es-EC" i="1">
                                  <a:latin typeface="Cambria Math"/>
                                </a:rPr>
                              </m:ctrlPr>
                            </m:sSupPr>
                            <m:e>
                              <m:r>
                                <a:rPr lang="es-EC" i="1">
                                  <a:latin typeface="Cambria Math"/>
                                </a:rPr>
                                <m:t>𝜎</m:t>
                              </m:r>
                            </m:e>
                            <m:sup>
                              <m:r>
                                <a:rPr lang="es-EC" i="1">
                                  <a:latin typeface="Cambria Math"/>
                                </a:rPr>
                                <m:t>2</m:t>
                              </m:r>
                            </m:sup>
                          </m:sSup>
                          <m:r>
                            <a:rPr lang="es-EC" i="1">
                              <a:latin typeface="Cambria Math"/>
                            </a:rPr>
                            <m:t>∗</m:t>
                          </m:r>
                          <m:sSup>
                            <m:sSupPr>
                              <m:ctrlPr>
                                <a:rPr lang="es-EC" i="1">
                                  <a:latin typeface="Cambria Math"/>
                                </a:rPr>
                              </m:ctrlPr>
                            </m:sSupPr>
                            <m:e>
                              <m:r>
                                <a:rPr lang="es-EC" i="1">
                                  <a:latin typeface="Cambria Math"/>
                                </a:rPr>
                                <m:t>𝑍</m:t>
                              </m:r>
                            </m:e>
                            <m:sup>
                              <m:r>
                                <a:rPr lang="es-EC" i="1">
                                  <a:latin typeface="Cambria Math"/>
                                </a:rPr>
                                <m:t>2</m:t>
                              </m:r>
                            </m:sup>
                          </m:sSup>
                        </m:num>
                        <m:den>
                          <m:d>
                            <m:dPr>
                              <m:ctrlPr>
                                <a:rPr lang="es-EC" i="1">
                                  <a:latin typeface="Cambria Math"/>
                                </a:rPr>
                              </m:ctrlPr>
                            </m:dPr>
                            <m:e>
                              <m:r>
                                <a:rPr lang="es-EC" i="1">
                                  <a:latin typeface="Cambria Math"/>
                                </a:rPr>
                                <m:t>𝑁</m:t>
                              </m:r>
                              <m:r>
                                <a:rPr lang="es-EC" i="1">
                                  <a:latin typeface="Cambria Math"/>
                                </a:rPr>
                                <m:t>−1</m:t>
                              </m:r>
                            </m:e>
                          </m:d>
                          <m:r>
                            <a:rPr lang="es-EC" i="1">
                              <a:latin typeface="Cambria Math"/>
                            </a:rPr>
                            <m:t>∗</m:t>
                          </m:r>
                          <m:sSup>
                            <m:sSupPr>
                              <m:ctrlPr>
                                <a:rPr lang="es-EC" i="1">
                                  <a:latin typeface="Cambria Math"/>
                                </a:rPr>
                              </m:ctrlPr>
                            </m:sSupPr>
                            <m:e>
                              <m:r>
                                <a:rPr lang="es-EC" i="1">
                                  <a:latin typeface="Cambria Math"/>
                                </a:rPr>
                                <m:t>𝑒</m:t>
                              </m:r>
                            </m:e>
                            <m:sup>
                              <m:r>
                                <a:rPr lang="es-EC" i="1">
                                  <a:latin typeface="Cambria Math"/>
                                </a:rPr>
                                <m:t>2</m:t>
                              </m:r>
                            </m:sup>
                          </m:sSup>
                          <m:r>
                            <a:rPr lang="es-EC" i="1">
                              <a:latin typeface="Cambria Math"/>
                            </a:rPr>
                            <m:t>+</m:t>
                          </m:r>
                          <m:sSup>
                            <m:sSupPr>
                              <m:ctrlPr>
                                <a:rPr lang="es-EC" i="1">
                                  <a:latin typeface="Cambria Math"/>
                                </a:rPr>
                              </m:ctrlPr>
                            </m:sSupPr>
                            <m:e>
                              <m:r>
                                <a:rPr lang="es-EC" i="1">
                                  <a:latin typeface="Cambria Math"/>
                                </a:rPr>
                                <m:t>𝜎</m:t>
                              </m:r>
                            </m:e>
                            <m:sup>
                              <m:r>
                                <a:rPr lang="es-EC" i="1">
                                  <a:latin typeface="Cambria Math"/>
                                </a:rPr>
                                <m:t>2</m:t>
                              </m:r>
                            </m:sup>
                          </m:sSup>
                          <m:r>
                            <a:rPr lang="es-EC" i="1">
                              <a:latin typeface="Cambria Math"/>
                            </a:rPr>
                            <m:t>∗</m:t>
                          </m:r>
                          <m:sSup>
                            <m:sSupPr>
                              <m:ctrlPr>
                                <a:rPr lang="es-EC" i="1">
                                  <a:latin typeface="Cambria Math"/>
                                </a:rPr>
                              </m:ctrlPr>
                            </m:sSupPr>
                            <m:e>
                              <m:r>
                                <a:rPr lang="es-EC" i="1">
                                  <a:latin typeface="Cambria Math"/>
                                </a:rPr>
                                <m:t>𝑍</m:t>
                              </m:r>
                            </m:e>
                            <m:sup>
                              <m:r>
                                <a:rPr lang="es-EC" i="1">
                                  <a:latin typeface="Cambria Math"/>
                                </a:rPr>
                                <m:t>2</m:t>
                              </m:r>
                            </m:sup>
                          </m:sSup>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827584" y="1124744"/>
                <a:ext cx="2862322" cy="74392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3955117" y="1124744"/>
                <a:ext cx="4614405" cy="8304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𝑛</m:t>
                      </m:r>
                      <m:r>
                        <a:rPr lang="es-EC" i="1" smtClean="0">
                          <a:latin typeface="Cambria Math"/>
                        </a:rPr>
                        <m:t>=</m:t>
                      </m:r>
                      <m:f>
                        <m:fPr>
                          <m:ctrlPr>
                            <a:rPr lang="es-EC" i="1">
                              <a:latin typeface="Cambria Math"/>
                            </a:rPr>
                          </m:ctrlPr>
                        </m:fPr>
                        <m:num>
                          <m:sSup>
                            <m:sSupPr>
                              <m:ctrlPr>
                                <a:rPr lang="es-EC" i="1">
                                  <a:latin typeface="Cambria Math"/>
                                </a:rPr>
                              </m:ctrlPr>
                            </m:sSupPr>
                            <m:e>
                              <m:r>
                                <a:rPr lang="es-EC" i="1">
                                  <a:latin typeface="Cambria Math"/>
                                </a:rPr>
                                <m:t>9423∗</m:t>
                              </m:r>
                              <m:sSup>
                                <m:sSupPr>
                                  <m:ctrlPr>
                                    <a:rPr lang="es-EC" i="1">
                                      <a:latin typeface="Cambria Math"/>
                                    </a:rPr>
                                  </m:ctrlPr>
                                </m:sSupPr>
                                <m:e>
                                  <m:r>
                                    <a:rPr lang="es-EC" i="1">
                                      <a:latin typeface="Cambria Math"/>
                                    </a:rPr>
                                    <m:t>0.5</m:t>
                                  </m:r>
                                </m:e>
                                <m:sup>
                                  <m:r>
                                    <a:rPr lang="es-EC" i="1">
                                      <a:latin typeface="Cambria Math"/>
                                    </a:rPr>
                                    <m:t>2</m:t>
                                  </m:r>
                                </m:sup>
                              </m:sSup>
                              <m:r>
                                <a:rPr lang="es-EC" i="1">
                                  <a:latin typeface="Cambria Math"/>
                                </a:rPr>
                                <m:t>∗1.96</m:t>
                              </m:r>
                            </m:e>
                            <m:sup>
                              <m:r>
                                <a:rPr lang="es-EC" i="1">
                                  <a:latin typeface="Cambria Math"/>
                                </a:rPr>
                                <m:t>2</m:t>
                              </m:r>
                            </m:sup>
                          </m:sSup>
                        </m:num>
                        <m:den>
                          <m:d>
                            <m:dPr>
                              <m:ctrlPr>
                                <a:rPr lang="es-EC" i="1">
                                  <a:latin typeface="Cambria Math"/>
                                </a:rPr>
                              </m:ctrlPr>
                            </m:dPr>
                            <m:e>
                              <m:r>
                                <a:rPr lang="es-EC" i="1">
                                  <a:latin typeface="Cambria Math"/>
                                </a:rPr>
                                <m:t>9423−1</m:t>
                              </m:r>
                            </m:e>
                          </m:d>
                          <m:r>
                            <a:rPr lang="es-EC" i="1">
                              <a:latin typeface="Cambria Math"/>
                            </a:rPr>
                            <m:t>∗</m:t>
                          </m:r>
                          <m:sSup>
                            <m:sSupPr>
                              <m:ctrlPr>
                                <a:rPr lang="es-EC" i="1">
                                  <a:latin typeface="Cambria Math"/>
                                </a:rPr>
                              </m:ctrlPr>
                            </m:sSupPr>
                            <m:e>
                              <m:r>
                                <a:rPr lang="es-EC" i="1">
                                  <a:latin typeface="Cambria Math"/>
                                </a:rPr>
                                <m:t>0.1</m:t>
                              </m:r>
                            </m:e>
                            <m:sup>
                              <m:r>
                                <a:rPr lang="es-EC" i="1">
                                  <a:latin typeface="Cambria Math"/>
                                </a:rPr>
                                <m:t>2</m:t>
                              </m:r>
                            </m:sup>
                          </m:sSup>
                          <m:r>
                            <a:rPr lang="es-EC" i="1">
                              <a:latin typeface="Cambria Math"/>
                            </a:rPr>
                            <m:t>+</m:t>
                          </m:r>
                          <m:sSup>
                            <m:sSupPr>
                              <m:ctrlPr>
                                <a:rPr lang="es-EC" i="1">
                                  <a:latin typeface="Cambria Math"/>
                                </a:rPr>
                              </m:ctrlPr>
                            </m:sSupPr>
                            <m:e>
                              <m:r>
                                <a:rPr lang="es-EC" i="1">
                                  <a:latin typeface="Cambria Math"/>
                                </a:rPr>
                                <m:t>(</m:t>
                              </m:r>
                              <m:sSup>
                                <m:sSupPr>
                                  <m:ctrlPr>
                                    <a:rPr lang="es-EC" i="1">
                                      <a:latin typeface="Cambria Math"/>
                                    </a:rPr>
                                  </m:ctrlPr>
                                </m:sSupPr>
                                <m:e>
                                  <m:r>
                                    <a:rPr lang="es-EC" i="1">
                                      <a:latin typeface="Cambria Math"/>
                                    </a:rPr>
                                    <m:t>0.5</m:t>
                                  </m:r>
                                </m:e>
                                <m:sup>
                                  <m:r>
                                    <a:rPr lang="es-EC" i="1">
                                      <a:latin typeface="Cambria Math"/>
                                    </a:rPr>
                                    <m:t>2</m:t>
                                  </m:r>
                                </m:sup>
                              </m:sSup>
                              <m:r>
                                <a:rPr lang="es-EC" b="0" i="1" smtClean="0">
                                  <a:latin typeface="Cambria Math"/>
                                </a:rPr>
                                <m:t>∗1.96</m:t>
                              </m:r>
                            </m:e>
                            <m:sup>
                              <m:r>
                                <a:rPr lang="es-EC" i="1">
                                  <a:latin typeface="Cambria Math"/>
                                </a:rPr>
                                <m:t>2</m:t>
                              </m:r>
                            </m:sup>
                          </m:sSup>
                          <m:r>
                            <a:rPr lang="es-EC" i="1">
                              <a:latin typeface="Cambria Math"/>
                            </a:rPr>
                            <m:t>)</m:t>
                          </m:r>
                        </m:den>
                      </m:f>
                      <m:r>
                        <a:rPr lang="es-EC" i="1">
                          <a:latin typeface="Cambria Math"/>
                        </a:rPr>
                        <m:t>=96</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955117" y="1124744"/>
                <a:ext cx="4614405" cy="830484"/>
              </a:xfrm>
              <a:prstGeom prst="rect">
                <a:avLst/>
              </a:prstGeom>
              <a:blipFill rotWithShape="1">
                <a:blip r:embed="rId4"/>
                <a:stretch>
                  <a:fillRect/>
                </a:stretch>
              </a:blipFill>
            </p:spPr>
            <p:txBody>
              <a:bodyPr/>
              <a:lstStyle/>
              <a:p>
                <a:r>
                  <a:rPr lang="es-EC">
                    <a:noFill/>
                  </a:rPr>
                  <a:t> </a:t>
                </a:r>
              </a:p>
            </p:txBody>
          </p:sp>
        </mc:Fallback>
      </mc:AlternateContent>
      <p:pic>
        <p:nvPicPr>
          <p:cNvPr id="5" name="4 Imagen"/>
          <p:cNvPicPr/>
          <p:nvPr/>
        </p:nvPicPr>
        <p:blipFill rotWithShape="1">
          <a:blip r:embed="rId5" cstate="email">
            <a:extLst>
              <a:ext uri="{28A0092B-C50C-407E-A947-70E740481C1C}">
                <a14:useLocalDpi xmlns:a14="http://schemas.microsoft.com/office/drawing/2010/main"/>
              </a:ext>
            </a:extLst>
          </a:blip>
          <a:srcRect t="-2"/>
          <a:stretch/>
        </p:blipFill>
        <p:spPr bwMode="auto">
          <a:xfrm>
            <a:off x="522389" y="1955228"/>
            <a:ext cx="4040644" cy="4470203"/>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4048" y="2134072"/>
            <a:ext cx="3259791" cy="4269398"/>
          </a:xfrm>
          <a:prstGeom prst="rect">
            <a:avLst/>
          </a:prstGeom>
          <a:noFill/>
          <a:ln>
            <a:noFill/>
          </a:ln>
        </p:spPr>
      </p:pic>
    </p:spTree>
    <p:extLst>
      <p:ext uri="{BB962C8B-B14F-4D97-AF65-F5344CB8AC3E}">
        <p14:creationId xmlns:p14="http://schemas.microsoft.com/office/powerpoint/2010/main" val="1988308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548680"/>
            <a:ext cx="7344816" cy="369332"/>
          </a:xfrm>
          <a:prstGeom prst="rect">
            <a:avLst/>
          </a:prstGeom>
          <a:noFill/>
        </p:spPr>
        <p:txBody>
          <a:bodyPr wrap="square" rtlCol="0">
            <a:spAutoFit/>
          </a:bodyPr>
          <a:lstStyle/>
          <a:p>
            <a:pPr algn="ctr"/>
            <a:r>
              <a:rPr lang="es-EC" b="1" dirty="0" smtClean="0"/>
              <a:t>6. Resultados de la investigación </a:t>
            </a:r>
            <a:endParaRPr lang="es-EC" b="1" dirty="0"/>
          </a:p>
        </p:txBody>
      </p:sp>
      <p:graphicFrame>
        <p:nvGraphicFramePr>
          <p:cNvPr id="3" name="2 Diagrama"/>
          <p:cNvGraphicFramePr/>
          <p:nvPr>
            <p:extLst>
              <p:ext uri="{D42A27DB-BD31-4B8C-83A1-F6EECF244321}">
                <p14:modId xmlns:p14="http://schemas.microsoft.com/office/powerpoint/2010/main" val="1108873812"/>
              </p:ext>
            </p:extLst>
          </p:nvPr>
        </p:nvGraphicFramePr>
        <p:xfrm>
          <a:off x="395536" y="894004"/>
          <a:ext cx="8136904" cy="5415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94273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noticiasquito.gob.ec/modules/umFileManager/pndata/test/zona_azul_1710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573" y="3861048"/>
            <a:ext cx="2880319" cy="2268400"/>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2401495263"/>
              </p:ext>
            </p:extLst>
          </p:nvPr>
        </p:nvGraphicFramePr>
        <p:xfrm>
          <a:off x="503548" y="959242"/>
          <a:ext cx="3816424" cy="2743200"/>
        </p:xfrm>
        <a:graphic>
          <a:graphicData uri="http://schemas.openxmlformats.org/drawingml/2006/table">
            <a:tbl>
              <a:tblPr bandRow="1">
                <a:tableStyleId>{5C22544A-7EE6-4342-B048-85BDC9FD1C3A}</a:tableStyleId>
              </a:tblPr>
              <a:tblGrid>
                <a:gridCol w="1296144"/>
                <a:gridCol w="1512168"/>
                <a:gridCol w="1008112"/>
              </a:tblGrid>
              <a:tr h="120015">
                <a:tc gridSpan="2">
                  <a:txBody>
                    <a:bodyPr/>
                    <a:lstStyle/>
                    <a:p>
                      <a:pPr indent="180340" algn="just">
                        <a:lnSpc>
                          <a:spcPct val="150000"/>
                        </a:lnSpc>
                        <a:spcBef>
                          <a:spcPts val="600"/>
                        </a:spcBef>
                        <a:spcAft>
                          <a:spcPts val="600"/>
                        </a:spcAft>
                      </a:pPr>
                      <a:r>
                        <a:rPr lang="es-EC" sz="1200" dirty="0">
                          <a:effectLst/>
                        </a:rPr>
                        <a:t>Base imponible</a:t>
                      </a:r>
                      <a:endParaRPr lang="es-EC" sz="1100" dirty="0">
                        <a:effectLst/>
                        <a:latin typeface="Calibri"/>
                        <a:ea typeface="Calibri"/>
                        <a:cs typeface="Times New Roman"/>
                      </a:endParaRPr>
                    </a:p>
                  </a:txBody>
                  <a:tcPr marL="68580" marR="68580" marT="0" marB="0"/>
                </a:tc>
                <a:tc hMerge="1">
                  <a:txBody>
                    <a:bodyPr/>
                    <a:lstStyle/>
                    <a:p>
                      <a:endParaRPr lang="es-EC"/>
                    </a:p>
                  </a:txBody>
                  <a:tcPr/>
                </a:tc>
                <a:tc>
                  <a:txBody>
                    <a:bodyPr/>
                    <a:lstStyle/>
                    <a:p>
                      <a:pPr indent="180340" algn="just">
                        <a:lnSpc>
                          <a:spcPct val="150000"/>
                        </a:lnSpc>
                        <a:spcBef>
                          <a:spcPts val="600"/>
                        </a:spcBef>
                        <a:spcAft>
                          <a:spcPts val="600"/>
                        </a:spcAft>
                      </a:pPr>
                      <a:r>
                        <a:rPr lang="es-EC" sz="1200" dirty="0">
                          <a:effectLst/>
                        </a:rPr>
                        <a:t>Tarifa</a:t>
                      </a:r>
                      <a:endParaRPr lang="es-EC" sz="1100" dirty="0">
                        <a:effectLst/>
                        <a:latin typeface="Calibri"/>
                        <a:ea typeface="Calibri"/>
                        <a:cs typeface="Times New Roman"/>
                      </a:endParaRPr>
                    </a:p>
                  </a:txBody>
                  <a:tcPr marL="68580" marR="68580" marT="0" marB="0"/>
                </a:tc>
              </a:tr>
              <a:tr h="238125">
                <a:tc>
                  <a:txBody>
                    <a:bodyPr/>
                    <a:lstStyle/>
                    <a:p>
                      <a:pPr indent="180340" algn="just">
                        <a:lnSpc>
                          <a:spcPct val="150000"/>
                        </a:lnSpc>
                        <a:spcBef>
                          <a:spcPts val="600"/>
                        </a:spcBef>
                        <a:spcAft>
                          <a:spcPts val="600"/>
                        </a:spcAft>
                      </a:pPr>
                      <a:r>
                        <a:rPr lang="es-EC" sz="1200" dirty="0">
                          <a:effectLst/>
                        </a:rPr>
                        <a:t>Desde USD</a:t>
                      </a:r>
                      <a:endParaRPr lang="es-EC" sz="1100" dirty="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dirty="0">
                          <a:effectLst/>
                        </a:rPr>
                        <a:t>Hasta USD</a:t>
                      </a:r>
                      <a:endParaRPr lang="es-EC" sz="1100" dirty="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US $</a:t>
                      </a:r>
                      <a:endParaRPr lang="es-EC" sz="1100">
                        <a:effectLst/>
                        <a:latin typeface="Calibri"/>
                        <a:ea typeface="Calibri"/>
                        <a:cs typeface="Times New Roman"/>
                      </a:endParaRPr>
                    </a:p>
                  </a:txBody>
                  <a:tcPr marL="68580" marR="68580" marT="0" marB="0"/>
                </a:tc>
              </a:tr>
              <a:tr h="209550">
                <a:tc>
                  <a:txBody>
                    <a:bodyPr/>
                    <a:lstStyle/>
                    <a:p>
                      <a:pPr indent="180340" algn="just">
                        <a:lnSpc>
                          <a:spcPct val="150000"/>
                        </a:lnSpc>
                        <a:spcBef>
                          <a:spcPts val="600"/>
                        </a:spcBef>
                        <a:spcAft>
                          <a:spcPts val="600"/>
                        </a:spcAft>
                      </a:pPr>
                      <a:r>
                        <a:rPr lang="es-EC" sz="1200">
                          <a:effectLst/>
                        </a:rPr>
                        <a:t>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4,000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5</a:t>
                      </a:r>
                      <a:endParaRPr lang="es-EC" sz="1100">
                        <a:effectLst/>
                        <a:latin typeface="Calibri"/>
                        <a:ea typeface="Calibri"/>
                        <a:cs typeface="Times New Roman"/>
                      </a:endParaRPr>
                    </a:p>
                  </a:txBody>
                  <a:tcPr marL="68580" marR="68580" marT="0" marB="0"/>
                </a:tc>
              </a:tr>
              <a:tr h="238125">
                <a:tc>
                  <a:txBody>
                    <a:bodyPr/>
                    <a:lstStyle/>
                    <a:p>
                      <a:pPr indent="180340" algn="just">
                        <a:lnSpc>
                          <a:spcPct val="150000"/>
                        </a:lnSpc>
                        <a:spcBef>
                          <a:spcPts val="600"/>
                        </a:spcBef>
                        <a:spcAft>
                          <a:spcPts val="600"/>
                        </a:spcAft>
                      </a:pPr>
                      <a:r>
                        <a:rPr lang="es-EC" sz="1200">
                          <a:effectLst/>
                        </a:rPr>
                        <a:t>4,001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8,000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10</a:t>
                      </a:r>
                      <a:endParaRPr lang="es-EC" sz="1100">
                        <a:effectLst/>
                        <a:latin typeface="Calibri"/>
                        <a:ea typeface="Calibri"/>
                        <a:cs typeface="Times New Roman"/>
                      </a:endParaRPr>
                    </a:p>
                  </a:txBody>
                  <a:tcPr marL="68580" marR="68580" marT="0" marB="0"/>
                </a:tc>
              </a:tr>
              <a:tr h="196215">
                <a:tc>
                  <a:txBody>
                    <a:bodyPr/>
                    <a:lstStyle/>
                    <a:p>
                      <a:pPr indent="180340" algn="just">
                        <a:lnSpc>
                          <a:spcPct val="150000"/>
                        </a:lnSpc>
                        <a:spcBef>
                          <a:spcPts val="600"/>
                        </a:spcBef>
                        <a:spcAft>
                          <a:spcPts val="600"/>
                        </a:spcAft>
                      </a:pPr>
                      <a:r>
                        <a:rPr lang="es-EC" sz="1200">
                          <a:effectLst/>
                        </a:rPr>
                        <a:t>8,001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12,000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15</a:t>
                      </a:r>
                      <a:endParaRPr lang="es-EC" sz="1100">
                        <a:effectLst/>
                        <a:latin typeface="Calibri"/>
                        <a:ea typeface="Calibri"/>
                        <a:cs typeface="Times New Roman"/>
                      </a:endParaRPr>
                    </a:p>
                  </a:txBody>
                  <a:tcPr marL="68580" marR="68580" marT="0" marB="0"/>
                </a:tc>
              </a:tr>
              <a:tr h="158115">
                <a:tc>
                  <a:txBody>
                    <a:bodyPr/>
                    <a:lstStyle/>
                    <a:p>
                      <a:pPr indent="180340" algn="just">
                        <a:lnSpc>
                          <a:spcPct val="150000"/>
                        </a:lnSpc>
                        <a:spcBef>
                          <a:spcPts val="600"/>
                        </a:spcBef>
                        <a:spcAft>
                          <a:spcPts val="600"/>
                        </a:spcAft>
                      </a:pPr>
                      <a:r>
                        <a:rPr lang="es-EC" sz="1200">
                          <a:effectLst/>
                        </a:rPr>
                        <a:t>12,001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16,000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20</a:t>
                      </a:r>
                      <a:endParaRPr lang="es-EC" sz="1100">
                        <a:effectLst/>
                        <a:latin typeface="Calibri"/>
                        <a:ea typeface="Calibri"/>
                        <a:cs typeface="Times New Roman"/>
                      </a:endParaRPr>
                    </a:p>
                  </a:txBody>
                  <a:tcPr marL="68580" marR="68580" marT="0" marB="0"/>
                </a:tc>
              </a:tr>
              <a:tr h="228600">
                <a:tc>
                  <a:txBody>
                    <a:bodyPr/>
                    <a:lstStyle/>
                    <a:p>
                      <a:pPr indent="180340" algn="just">
                        <a:lnSpc>
                          <a:spcPct val="150000"/>
                        </a:lnSpc>
                        <a:spcBef>
                          <a:spcPts val="600"/>
                        </a:spcBef>
                        <a:spcAft>
                          <a:spcPts val="600"/>
                        </a:spcAft>
                      </a:pPr>
                      <a:r>
                        <a:rPr lang="es-EC" sz="1200">
                          <a:effectLst/>
                        </a:rPr>
                        <a:t>16.001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20,000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25</a:t>
                      </a:r>
                      <a:endParaRPr lang="es-EC" sz="1100">
                        <a:effectLst/>
                        <a:latin typeface="Calibri"/>
                        <a:ea typeface="Calibri"/>
                        <a:cs typeface="Times New Roman"/>
                      </a:endParaRPr>
                    </a:p>
                  </a:txBody>
                  <a:tcPr marL="68580" marR="68580" marT="0" marB="0"/>
                </a:tc>
              </a:tr>
              <a:tr h="196215">
                <a:tc>
                  <a:txBody>
                    <a:bodyPr/>
                    <a:lstStyle/>
                    <a:p>
                      <a:pPr indent="180340" algn="just">
                        <a:lnSpc>
                          <a:spcPct val="150000"/>
                        </a:lnSpc>
                        <a:spcBef>
                          <a:spcPts val="600"/>
                        </a:spcBef>
                        <a:spcAft>
                          <a:spcPts val="600"/>
                        </a:spcAft>
                      </a:pPr>
                      <a:r>
                        <a:rPr lang="es-EC" sz="1200">
                          <a:effectLst/>
                        </a:rPr>
                        <a:t>20,001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30,000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30</a:t>
                      </a:r>
                      <a:endParaRPr lang="es-EC" sz="1100">
                        <a:effectLst/>
                        <a:latin typeface="Calibri"/>
                        <a:ea typeface="Calibri"/>
                        <a:cs typeface="Times New Roman"/>
                      </a:endParaRPr>
                    </a:p>
                  </a:txBody>
                  <a:tcPr marL="68580" marR="68580" marT="0" marB="0"/>
                </a:tc>
              </a:tr>
              <a:tr h="228600">
                <a:tc>
                  <a:txBody>
                    <a:bodyPr/>
                    <a:lstStyle/>
                    <a:p>
                      <a:pPr indent="180340" algn="just">
                        <a:lnSpc>
                          <a:spcPct val="150000"/>
                        </a:lnSpc>
                        <a:spcBef>
                          <a:spcPts val="600"/>
                        </a:spcBef>
                        <a:spcAft>
                          <a:spcPts val="600"/>
                        </a:spcAft>
                      </a:pPr>
                      <a:r>
                        <a:rPr lang="es-EC" sz="1200">
                          <a:effectLst/>
                        </a:rPr>
                        <a:t>30,001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40,000</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a:effectLst/>
                        </a:rPr>
                        <a:t>50</a:t>
                      </a:r>
                      <a:endParaRPr lang="es-EC" sz="1100">
                        <a:effectLst/>
                        <a:latin typeface="Calibri"/>
                        <a:ea typeface="Calibri"/>
                        <a:cs typeface="Times New Roman"/>
                      </a:endParaRPr>
                    </a:p>
                  </a:txBody>
                  <a:tcPr marL="68580" marR="68580" marT="0" marB="0"/>
                </a:tc>
              </a:tr>
              <a:tr h="177165">
                <a:tc>
                  <a:txBody>
                    <a:bodyPr/>
                    <a:lstStyle/>
                    <a:p>
                      <a:pPr indent="180340" algn="just">
                        <a:lnSpc>
                          <a:spcPct val="150000"/>
                        </a:lnSpc>
                        <a:spcBef>
                          <a:spcPts val="600"/>
                        </a:spcBef>
                        <a:spcAft>
                          <a:spcPts val="600"/>
                        </a:spcAft>
                      </a:pPr>
                      <a:r>
                        <a:rPr lang="es-EC" sz="1200">
                          <a:effectLst/>
                        </a:rPr>
                        <a:t>40,001</a:t>
                      </a:r>
                      <a:endParaRPr lang="es-EC" sz="110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dirty="0">
                          <a:effectLst/>
                        </a:rPr>
                        <a:t>En adelante</a:t>
                      </a:r>
                      <a:endParaRPr lang="es-EC" sz="1100" dirty="0">
                        <a:effectLst/>
                        <a:latin typeface="Calibri"/>
                        <a:ea typeface="Calibri"/>
                        <a:cs typeface="Times New Roman"/>
                      </a:endParaRPr>
                    </a:p>
                  </a:txBody>
                  <a:tcPr marL="68580" marR="68580" marT="0" marB="0"/>
                </a:tc>
                <a:tc>
                  <a:txBody>
                    <a:bodyPr/>
                    <a:lstStyle/>
                    <a:p>
                      <a:pPr indent="180340" algn="just">
                        <a:lnSpc>
                          <a:spcPct val="150000"/>
                        </a:lnSpc>
                        <a:spcBef>
                          <a:spcPts val="600"/>
                        </a:spcBef>
                        <a:spcAft>
                          <a:spcPts val="600"/>
                        </a:spcAft>
                      </a:pPr>
                      <a:r>
                        <a:rPr lang="es-EC" sz="1200" dirty="0">
                          <a:effectLst/>
                        </a:rPr>
                        <a:t>70</a:t>
                      </a:r>
                      <a:endParaRPr lang="es-EC" sz="1100" dirty="0">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429593" y="544905"/>
            <a:ext cx="7704856" cy="338554"/>
          </a:xfrm>
          <a:prstGeom prst="rect">
            <a:avLst/>
          </a:prstGeom>
          <a:noFill/>
        </p:spPr>
        <p:txBody>
          <a:bodyPr wrap="square" rtlCol="0">
            <a:spAutoFit/>
          </a:bodyPr>
          <a:lstStyle/>
          <a:p>
            <a:r>
              <a:rPr lang="es-EC" sz="1600" b="1" dirty="0" smtClean="0">
                <a:solidFill>
                  <a:srgbClr val="FF0000"/>
                </a:solidFill>
              </a:rPr>
              <a:t>Impuesto al rodaje recaudado por ANT</a:t>
            </a:r>
            <a:endParaRPr lang="es-EC" sz="1600" b="1" dirty="0">
              <a:solidFill>
                <a:srgbClr val="FF0000"/>
              </a:solidFill>
            </a:endParaRPr>
          </a:p>
        </p:txBody>
      </p:sp>
      <p:sp>
        <p:nvSpPr>
          <p:cNvPr id="5" name="4 CuadroTexto"/>
          <p:cNvSpPr txBox="1"/>
          <p:nvPr/>
        </p:nvSpPr>
        <p:spPr>
          <a:xfrm>
            <a:off x="5220072" y="544905"/>
            <a:ext cx="3744416" cy="338554"/>
          </a:xfrm>
          <a:prstGeom prst="rect">
            <a:avLst/>
          </a:prstGeom>
          <a:noFill/>
        </p:spPr>
        <p:txBody>
          <a:bodyPr wrap="square" rtlCol="0">
            <a:spAutoFit/>
          </a:bodyPr>
          <a:lstStyle/>
          <a:p>
            <a:r>
              <a:rPr lang="es-EC" sz="1600" b="1" dirty="0" smtClean="0">
                <a:solidFill>
                  <a:srgbClr val="FF0000"/>
                </a:solidFill>
              </a:rPr>
              <a:t>Costos de parqueo</a:t>
            </a:r>
            <a:endParaRPr lang="es-EC" sz="1600" b="1" dirty="0">
              <a:solidFill>
                <a:srgbClr val="FF0000"/>
              </a:solidFill>
            </a:endParaRPr>
          </a:p>
        </p:txBody>
      </p:sp>
      <p:pic>
        <p:nvPicPr>
          <p:cNvPr id="6" name="5 Imagen"/>
          <p:cNvPicPr/>
          <p:nvPr/>
        </p:nvPicPr>
        <p:blipFill>
          <a:blip r:embed="rId3" cstate="email">
            <a:extLst>
              <a:ext uri="{28A0092B-C50C-407E-A947-70E740481C1C}">
                <a14:useLocalDpi xmlns:a14="http://schemas.microsoft.com/office/drawing/2010/main"/>
              </a:ext>
            </a:extLst>
          </a:blip>
          <a:stretch>
            <a:fillRect/>
          </a:stretch>
        </p:blipFill>
        <p:spPr>
          <a:xfrm>
            <a:off x="4571999" y="1052736"/>
            <a:ext cx="4104457" cy="1800200"/>
          </a:xfrm>
          <a:prstGeom prst="rect">
            <a:avLst/>
          </a:prstGeom>
        </p:spPr>
      </p:pic>
      <p:sp>
        <p:nvSpPr>
          <p:cNvPr id="7" name="6 CuadroTexto"/>
          <p:cNvSpPr txBox="1"/>
          <p:nvPr/>
        </p:nvSpPr>
        <p:spPr>
          <a:xfrm>
            <a:off x="4571999" y="2852936"/>
            <a:ext cx="5328592" cy="276999"/>
          </a:xfrm>
          <a:prstGeom prst="rect">
            <a:avLst/>
          </a:prstGeom>
          <a:noFill/>
        </p:spPr>
        <p:txBody>
          <a:bodyPr wrap="square" rtlCol="0">
            <a:spAutoFit/>
          </a:bodyPr>
          <a:lstStyle/>
          <a:p>
            <a:r>
              <a:rPr lang="es-EC" sz="1200" dirty="0" smtClean="0"/>
              <a:t>Estacionamientos en edificios del Centro Histórico</a:t>
            </a:r>
            <a:endParaRPr lang="es-EC" sz="1200" dirty="0"/>
          </a:p>
        </p:txBody>
      </p:sp>
      <p:pic>
        <p:nvPicPr>
          <p:cNvPr id="8" name="7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3400435"/>
            <a:ext cx="3257550" cy="2446655"/>
          </a:xfrm>
          <a:prstGeom prst="rect">
            <a:avLst/>
          </a:prstGeom>
          <a:noFill/>
          <a:ln>
            <a:noFill/>
          </a:ln>
        </p:spPr>
      </p:pic>
      <p:sp>
        <p:nvSpPr>
          <p:cNvPr id="9" name="8 CuadroTexto"/>
          <p:cNvSpPr txBox="1"/>
          <p:nvPr/>
        </p:nvSpPr>
        <p:spPr>
          <a:xfrm>
            <a:off x="4571999" y="5852449"/>
            <a:ext cx="5328592" cy="276999"/>
          </a:xfrm>
          <a:prstGeom prst="rect">
            <a:avLst/>
          </a:prstGeom>
          <a:noFill/>
        </p:spPr>
        <p:txBody>
          <a:bodyPr wrap="square" rtlCol="0">
            <a:spAutoFit/>
          </a:bodyPr>
          <a:lstStyle/>
          <a:p>
            <a:r>
              <a:rPr lang="es-EC" sz="1200" dirty="0" smtClean="0"/>
              <a:t>Red de estacionamientos en parque «La Carolina»</a:t>
            </a:r>
            <a:endParaRPr lang="es-EC" sz="1200" dirty="0"/>
          </a:p>
        </p:txBody>
      </p:sp>
      <p:pic>
        <p:nvPicPr>
          <p:cNvPr id="10" name="9 Imagen"/>
          <p:cNvPicPr/>
          <p:nvPr/>
        </p:nvPicPr>
        <p:blipFill rotWithShape="1">
          <a:blip r:embed="rId5" cstate="email">
            <a:extLst>
              <a:ext uri="{28A0092B-C50C-407E-A947-70E740481C1C}">
                <a14:useLocalDpi xmlns:a14="http://schemas.microsoft.com/office/drawing/2010/main"/>
              </a:ext>
            </a:extLst>
          </a:blip>
          <a:srcRect l="53470"/>
          <a:stretch/>
        </p:blipFill>
        <p:spPr bwMode="auto">
          <a:xfrm>
            <a:off x="3328892" y="3861048"/>
            <a:ext cx="991080" cy="2268400"/>
          </a:xfrm>
          <a:prstGeom prst="rect">
            <a:avLst/>
          </a:prstGeom>
          <a:ln>
            <a:noFill/>
          </a:ln>
          <a:extLst>
            <a:ext uri="{53640926-AAD7-44D8-BBD7-CCE9431645EC}">
              <a14:shadowObscured xmlns:a14="http://schemas.microsoft.com/office/drawing/2010/main"/>
            </a:ext>
          </a:extLst>
        </p:spPr>
      </p:pic>
      <p:sp>
        <p:nvSpPr>
          <p:cNvPr id="11" name="10 CuadroTexto"/>
          <p:cNvSpPr txBox="1"/>
          <p:nvPr/>
        </p:nvSpPr>
        <p:spPr>
          <a:xfrm>
            <a:off x="431540" y="6129448"/>
            <a:ext cx="3888432" cy="276999"/>
          </a:xfrm>
          <a:prstGeom prst="rect">
            <a:avLst/>
          </a:prstGeom>
          <a:noFill/>
        </p:spPr>
        <p:txBody>
          <a:bodyPr wrap="square" rtlCol="0">
            <a:spAutoFit/>
          </a:bodyPr>
          <a:lstStyle/>
          <a:p>
            <a:r>
              <a:rPr lang="es-EC" sz="1200" dirty="0" smtClean="0"/>
              <a:t>Estacionamiento rotativo tarifado Zona Azul</a:t>
            </a:r>
            <a:endParaRPr lang="es-EC" sz="1200" dirty="0"/>
          </a:p>
        </p:txBody>
      </p:sp>
    </p:spTree>
    <p:extLst>
      <p:ext uri="{BB962C8B-B14F-4D97-AF65-F5344CB8AC3E}">
        <p14:creationId xmlns:p14="http://schemas.microsoft.com/office/powerpoint/2010/main" val="2208860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24529" y="548680"/>
            <a:ext cx="7416824" cy="338554"/>
          </a:xfrm>
          <a:prstGeom prst="rect">
            <a:avLst/>
          </a:prstGeom>
          <a:noFill/>
        </p:spPr>
        <p:txBody>
          <a:bodyPr wrap="square" rtlCol="0">
            <a:spAutoFit/>
          </a:bodyPr>
          <a:lstStyle/>
          <a:p>
            <a:r>
              <a:rPr lang="es-EC" sz="1600" b="1" dirty="0" smtClean="0">
                <a:solidFill>
                  <a:srgbClr val="FF0000"/>
                </a:solidFill>
              </a:rPr>
              <a:t>Incentivos a los vehículos con bajas emisiones</a:t>
            </a:r>
            <a:endParaRPr lang="es-EC" sz="1600" b="1" dirty="0">
              <a:solidFill>
                <a:srgbClr val="FF0000"/>
              </a:solidFill>
            </a:endParaRPr>
          </a:p>
        </p:txBody>
      </p:sp>
      <mc:AlternateContent xmlns:mc="http://schemas.openxmlformats.org/markup-compatibility/2006" xmlns:a14="http://schemas.microsoft.com/office/drawing/2010/main">
        <mc:Choice Requires="a14">
          <p:sp>
            <p:nvSpPr>
              <p:cNvPr id="9" name="8 Rectángulo"/>
              <p:cNvSpPr/>
              <p:nvPr/>
            </p:nvSpPr>
            <p:spPr>
              <a:xfrm>
                <a:off x="683568" y="887234"/>
                <a:ext cx="6912768" cy="17543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𝐼𝐴𝐶𝑉</m:t>
                      </m:r>
                      <m:r>
                        <a:rPr lang="es-EC" i="1">
                          <a:latin typeface="Cambria Math"/>
                        </a:rPr>
                        <m:t>=</m:t>
                      </m:r>
                      <m:d>
                        <m:dPr>
                          <m:begChr m:val="["/>
                          <m:endChr m:val="]"/>
                          <m:ctrlPr>
                            <a:rPr lang="es-EC" i="1">
                              <a:latin typeface="Cambria Math"/>
                            </a:rPr>
                          </m:ctrlPr>
                        </m:dPr>
                        <m:e>
                          <m:d>
                            <m:dPr>
                              <m:ctrlPr>
                                <a:rPr lang="es-EC" i="1">
                                  <a:latin typeface="Cambria Math"/>
                                </a:rPr>
                              </m:ctrlPr>
                            </m:dPr>
                            <m:e>
                              <m:r>
                                <a:rPr lang="es-EC" i="1">
                                  <a:latin typeface="Cambria Math"/>
                                </a:rPr>
                                <m:t>𝑏</m:t>
                              </m:r>
                              <m:r>
                                <a:rPr lang="es-EC" i="1">
                                  <a:latin typeface="Cambria Math"/>
                                </a:rPr>
                                <m:t>−1500</m:t>
                              </m:r>
                            </m:e>
                          </m:d>
                          <m:r>
                            <a:rPr lang="es-EC" i="1">
                              <a:latin typeface="Cambria Math"/>
                            </a:rPr>
                            <m:t>∗</m:t>
                          </m:r>
                          <m:r>
                            <a:rPr lang="es-EC" i="1">
                              <a:latin typeface="Cambria Math"/>
                            </a:rPr>
                            <m:t>𝑡</m:t>
                          </m:r>
                        </m:e>
                      </m:d>
                      <m:r>
                        <a:rPr lang="es-EC" i="1">
                          <a:latin typeface="Cambria Math"/>
                        </a:rPr>
                        <m:t>∗</m:t>
                      </m:r>
                      <m:d>
                        <m:dPr>
                          <m:ctrlPr>
                            <a:rPr lang="es-EC" i="1">
                              <a:latin typeface="Cambria Math"/>
                            </a:rPr>
                          </m:ctrlPr>
                        </m:dPr>
                        <m:e>
                          <m:r>
                            <a:rPr lang="es-EC" i="1">
                              <a:latin typeface="Cambria Math"/>
                            </a:rPr>
                            <m:t>1+</m:t>
                          </m:r>
                          <m:r>
                            <a:rPr lang="es-EC" i="1">
                              <a:latin typeface="Cambria Math"/>
                            </a:rPr>
                            <m:t>𝐹𝐴</m:t>
                          </m:r>
                        </m:e>
                      </m:d>
                    </m:oMath>
                  </m:oMathPara>
                </a14:m>
                <a:endParaRPr lang="es-EC" dirty="0" smtClean="0"/>
              </a:p>
              <a:p>
                <a:endParaRPr lang="es-EC" dirty="0"/>
              </a:p>
              <a:p>
                <a:r>
                  <a:rPr lang="es-EC" dirty="0"/>
                  <a:t>Dónde:</a:t>
                </a:r>
              </a:p>
              <a:p>
                <a14:m>
                  <m:oMath xmlns:m="http://schemas.openxmlformats.org/officeDocument/2006/math">
                    <m:r>
                      <a:rPr lang="es-EC" i="1">
                        <a:latin typeface="Cambria Math"/>
                      </a:rPr>
                      <m:t>𝑏</m:t>
                    </m:r>
                  </m:oMath>
                </a14:m>
                <a:r>
                  <a:rPr lang="es-EC" dirty="0"/>
                  <a:t>= base imponible (cilindraje en centímetros cúbicos)</a:t>
                </a:r>
              </a:p>
              <a:p>
                <a14:m>
                  <m:oMath xmlns:m="http://schemas.openxmlformats.org/officeDocument/2006/math">
                    <m:r>
                      <a:rPr lang="es-EC" i="1">
                        <a:latin typeface="Cambria Math"/>
                      </a:rPr>
                      <m:t>𝑡</m:t>
                    </m:r>
                  </m:oMath>
                </a14:m>
                <a:r>
                  <a:rPr lang="es-EC" dirty="0"/>
                  <a:t>= valor de imposición específica</a:t>
                </a:r>
              </a:p>
              <a:p>
                <a14:m>
                  <m:oMath xmlns:m="http://schemas.openxmlformats.org/officeDocument/2006/math">
                    <m:r>
                      <a:rPr lang="es-EC" i="1">
                        <a:latin typeface="Cambria Math"/>
                      </a:rPr>
                      <m:t>𝐹𝐴</m:t>
                    </m:r>
                  </m:oMath>
                </a14:m>
                <a:r>
                  <a:rPr lang="es-EC" dirty="0"/>
                  <a:t>=factor de ajuste</a:t>
                </a:r>
              </a:p>
            </p:txBody>
          </p:sp>
        </mc:Choice>
        <mc:Fallback xmlns="">
          <p:sp>
            <p:nvSpPr>
              <p:cNvPr id="9" name="8 Rectángulo"/>
              <p:cNvSpPr>
                <a:spLocks noRot="1" noChangeAspect="1" noMove="1" noResize="1" noEditPoints="1" noAdjustHandles="1" noChangeArrowheads="1" noChangeShapeType="1" noTextEdit="1"/>
              </p:cNvSpPr>
              <p:nvPr/>
            </p:nvSpPr>
            <p:spPr>
              <a:xfrm>
                <a:off x="683568" y="887234"/>
                <a:ext cx="6912768" cy="1754326"/>
              </a:xfrm>
              <a:prstGeom prst="rect">
                <a:avLst/>
              </a:prstGeom>
              <a:blipFill rotWithShape="1">
                <a:blip r:embed="rId2"/>
                <a:stretch>
                  <a:fillRect l="-705" b="-4878"/>
                </a:stretch>
              </a:blipFill>
            </p:spPr>
            <p:txBody>
              <a:bodyPr/>
              <a:lstStyle/>
              <a:p>
                <a:r>
                  <a:rPr lang="es-EC">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443007954"/>
              </p:ext>
            </p:extLst>
          </p:nvPr>
        </p:nvGraphicFramePr>
        <p:xfrm>
          <a:off x="450002" y="2924944"/>
          <a:ext cx="3977982" cy="2468880"/>
        </p:xfrm>
        <a:graphic>
          <a:graphicData uri="http://schemas.openxmlformats.org/drawingml/2006/table">
            <a:tbl>
              <a:tblPr bandRow="1">
                <a:tableStyleId>{5C22544A-7EE6-4342-B048-85BDC9FD1C3A}</a:tableStyleId>
              </a:tblPr>
              <a:tblGrid>
                <a:gridCol w="521598"/>
                <a:gridCol w="2448272"/>
                <a:gridCol w="1008112"/>
              </a:tblGrid>
              <a:tr h="0">
                <a:tc>
                  <a:txBody>
                    <a:bodyPr/>
                    <a:lstStyle/>
                    <a:p>
                      <a:pPr algn="just">
                        <a:lnSpc>
                          <a:spcPct val="150000"/>
                        </a:lnSpc>
                        <a:spcBef>
                          <a:spcPts val="600"/>
                        </a:spcBef>
                        <a:spcAft>
                          <a:spcPts val="600"/>
                        </a:spcAft>
                      </a:pPr>
                      <a:r>
                        <a:rPr lang="es-EC" sz="1200">
                          <a:effectLst/>
                        </a:rPr>
                        <a:t>N°</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Tramo cilindraje-automóviles y motocicletas (b)*</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cc (t)*</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1</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Menor a 1.500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0.00</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2</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1.501-2.000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0.08</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3</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2.001-2.500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0.09</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4</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2.501-3.000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0.11</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5</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dirty="0">
                          <a:effectLst/>
                        </a:rPr>
                        <a:t>3.001-3.500 </a:t>
                      </a:r>
                      <a:r>
                        <a:rPr lang="es-EC" sz="1200" dirty="0" smtClean="0">
                          <a:effectLst/>
                        </a:rPr>
                        <a:t>cc</a:t>
                      </a:r>
                      <a:endParaRPr lang="es-EC" sz="1100" dirty="0">
                        <a:effectLst/>
                      </a:endParaRPr>
                    </a:p>
                  </a:txBody>
                  <a:tcPr marL="68580" marR="68580" marT="0" marB="0"/>
                </a:tc>
                <a:tc>
                  <a:txBody>
                    <a:bodyPr/>
                    <a:lstStyle/>
                    <a:p>
                      <a:pPr algn="just">
                        <a:lnSpc>
                          <a:spcPct val="150000"/>
                        </a:lnSpc>
                        <a:spcBef>
                          <a:spcPts val="600"/>
                        </a:spcBef>
                        <a:spcAft>
                          <a:spcPts val="600"/>
                        </a:spcAft>
                      </a:pPr>
                      <a:r>
                        <a:rPr lang="es-EC" sz="1200">
                          <a:effectLst/>
                        </a:rPr>
                        <a:t>0.12</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6</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3.501-4.000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0.24</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7</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Más de 4.000 cc</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dirty="0">
                          <a:effectLst/>
                        </a:rPr>
                        <a:t>0.35</a:t>
                      </a:r>
                      <a:endParaRPr lang="es-EC" sz="1100" dirty="0">
                        <a:effectLst/>
                        <a:latin typeface="Calibri"/>
                        <a:ea typeface="Calibri"/>
                        <a:cs typeface="Times New Roman"/>
                      </a:endParaRPr>
                    </a:p>
                  </a:txBody>
                  <a:tcPr marL="68580" marR="68580" marT="0" marB="0"/>
                </a:tc>
              </a:tr>
            </a:tbl>
          </a:graphicData>
        </a:graphic>
      </p:graphicFrame>
      <p:sp>
        <p:nvSpPr>
          <p:cNvPr id="11" name="1137 Flecha derecha"/>
          <p:cNvSpPr/>
          <p:nvPr/>
        </p:nvSpPr>
        <p:spPr>
          <a:xfrm>
            <a:off x="6878638" y="10628313"/>
            <a:ext cx="8001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aphicFrame>
        <p:nvGraphicFramePr>
          <p:cNvPr id="12" name="11 Tabla"/>
          <p:cNvGraphicFramePr>
            <a:graphicFrameLocks noGrp="1"/>
          </p:cNvGraphicFramePr>
          <p:nvPr>
            <p:extLst>
              <p:ext uri="{D42A27DB-BD31-4B8C-83A1-F6EECF244321}">
                <p14:modId xmlns:p14="http://schemas.microsoft.com/office/powerpoint/2010/main" val="1403610361"/>
              </p:ext>
            </p:extLst>
          </p:nvPr>
        </p:nvGraphicFramePr>
        <p:xfrm>
          <a:off x="5078438" y="2996952"/>
          <a:ext cx="3600400" cy="2194560"/>
        </p:xfrm>
        <a:graphic>
          <a:graphicData uri="http://schemas.openxmlformats.org/drawingml/2006/table">
            <a:tbl>
              <a:tblPr bandRow="1">
                <a:tableStyleId>{5C22544A-7EE6-4342-B048-85BDC9FD1C3A}</a:tableStyleId>
              </a:tblPr>
              <a:tblGrid>
                <a:gridCol w="504056"/>
                <a:gridCol w="2088232"/>
                <a:gridCol w="1008112"/>
              </a:tblGrid>
              <a:tr h="0">
                <a:tc>
                  <a:txBody>
                    <a:bodyPr/>
                    <a:lstStyle/>
                    <a:p>
                      <a:pPr algn="just">
                        <a:lnSpc>
                          <a:spcPct val="150000"/>
                        </a:lnSpc>
                        <a:spcBef>
                          <a:spcPts val="600"/>
                        </a:spcBef>
                        <a:spcAft>
                          <a:spcPts val="600"/>
                        </a:spcAft>
                      </a:pPr>
                      <a:r>
                        <a:rPr lang="es-EC" sz="1200" dirty="0">
                          <a:effectLst/>
                        </a:rPr>
                        <a:t>N°</a:t>
                      </a:r>
                      <a:endParaRPr lang="es-EC" sz="1100" dirty="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Tramo de antigüedad (años) automóviles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Factor (FA)</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1</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Menor a 5 años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0%</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2</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De 5 a 10 años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5%</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3</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De 11 a 15 años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10%</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4</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De 16 a 20 años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15%</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5</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Mayor a 20 años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20%</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6</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Híbridos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dirty="0">
                          <a:effectLst/>
                        </a:rPr>
                        <a:t>-20%</a:t>
                      </a:r>
                      <a:endParaRPr lang="es-EC" sz="1100" dirty="0">
                        <a:effectLst/>
                        <a:latin typeface="Calibri"/>
                        <a:ea typeface="Calibri"/>
                        <a:cs typeface="Times New Roman"/>
                      </a:endParaRPr>
                    </a:p>
                  </a:txBody>
                  <a:tcPr marL="68580" marR="68580" marT="0" marB="0"/>
                </a:tc>
              </a:tr>
            </a:tbl>
          </a:graphicData>
        </a:graphic>
      </p:graphicFrame>
      <p:sp>
        <p:nvSpPr>
          <p:cNvPr id="13" name="12 CuadroTexto"/>
          <p:cNvSpPr txBox="1"/>
          <p:nvPr/>
        </p:nvSpPr>
        <p:spPr>
          <a:xfrm>
            <a:off x="5006430" y="5183614"/>
            <a:ext cx="3744416" cy="523220"/>
          </a:xfrm>
          <a:prstGeom prst="rect">
            <a:avLst/>
          </a:prstGeom>
          <a:noFill/>
        </p:spPr>
        <p:txBody>
          <a:bodyPr wrap="square" rtlCol="0">
            <a:spAutoFit/>
          </a:bodyPr>
          <a:lstStyle/>
          <a:p>
            <a:r>
              <a:rPr lang="es-EC" sz="1400" dirty="0" smtClean="0"/>
              <a:t>Factor de ajuste dependiendo de la antigüedad de los vehículos </a:t>
            </a:r>
            <a:endParaRPr lang="es-EC" sz="1400" dirty="0"/>
          </a:p>
        </p:txBody>
      </p:sp>
      <p:sp>
        <p:nvSpPr>
          <p:cNvPr id="14" name="13 CuadroTexto"/>
          <p:cNvSpPr txBox="1"/>
          <p:nvPr/>
        </p:nvSpPr>
        <p:spPr>
          <a:xfrm>
            <a:off x="424528" y="5445224"/>
            <a:ext cx="4435503" cy="523220"/>
          </a:xfrm>
          <a:prstGeom prst="rect">
            <a:avLst/>
          </a:prstGeom>
          <a:noFill/>
        </p:spPr>
        <p:txBody>
          <a:bodyPr wrap="square" rtlCol="0">
            <a:spAutoFit/>
          </a:bodyPr>
          <a:lstStyle/>
          <a:p>
            <a:r>
              <a:rPr lang="es-EC" sz="1400" dirty="0" smtClean="0"/>
              <a:t>Base imponible según el cilindraje de los vehículos</a:t>
            </a:r>
            <a:endParaRPr lang="es-EC" sz="1400" dirty="0"/>
          </a:p>
        </p:txBody>
      </p:sp>
    </p:spTree>
    <p:extLst>
      <p:ext uri="{BB962C8B-B14F-4D97-AF65-F5344CB8AC3E}">
        <p14:creationId xmlns:p14="http://schemas.microsoft.com/office/powerpoint/2010/main" val="4173171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4021806"/>
              </p:ext>
            </p:extLst>
          </p:nvPr>
        </p:nvGraphicFramePr>
        <p:xfrm>
          <a:off x="395536" y="764704"/>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8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email">
            <a:extLst>
              <a:ext uri="{28A0092B-C50C-407E-A947-70E740481C1C}">
                <a14:useLocalDpi xmlns:a14="http://schemas.microsoft.com/office/drawing/2010/main"/>
              </a:ext>
            </a:extLst>
          </a:blip>
          <a:srcRect b="26454"/>
          <a:stretch/>
        </p:blipFill>
        <p:spPr bwMode="auto">
          <a:xfrm>
            <a:off x="411648" y="743218"/>
            <a:ext cx="5184575" cy="2859791"/>
          </a:xfrm>
          <a:prstGeom prst="rect">
            <a:avLst/>
          </a:prstGeom>
          <a:ln>
            <a:noFill/>
          </a:ln>
          <a:extLst>
            <a:ext uri="{53640926-AAD7-44D8-BBD7-CCE9431645EC}">
              <a14:shadowObscured xmlns:a14="http://schemas.microsoft.com/office/drawing/2010/main"/>
            </a:ext>
          </a:extLst>
        </p:spPr>
      </p:pic>
      <p:pic>
        <p:nvPicPr>
          <p:cNvPr id="3" name="2 Imagen" descr="C:\Users\User\Downloads\WhatsApp Image 2018-05-13 at 20.32.04 (1).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6222" y="745076"/>
            <a:ext cx="3152241" cy="2376264"/>
          </a:xfrm>
          <a:prstGeom prst="rect">
            <a:avLst/>
          </a:prstGeom>
          <a:noFill/>
          <a:ln>
            <a:noFill/>
          </a:ln>
        </p:spPr>
      </p:pic>
      <p:sp>
        <p:nvSpPr>
          <p:cNvPr id="4" name="3 CuadroTexto"/>
          <p:cNvSpPr txBox="1"/>
          <p:nvPr/>
        </p:nvSpPr>
        <p:spPr>
          <a:xfrm>
            <a:off x="395536" y="404664"/>
            <a:ext cx="8064896" cy="338554"/>
          </a:xfrm>
          <a:prstGeom prst="rect">
            <a:avLst/>
          </a:prstGeom>
          <a:noFill/>
        </p:spPr>
        <p:txBody>
          <a:bodyPr wrap="square" rtlCol="0">
            <a:spAutoFit/>
          </a:bodyPr>
          <a:lstStyle/>
          <a:p>
            <a:r>
              <a:rPr lang="es-EC" sz="1600" b="1" dirty="0" smtClean="0">
                <a:solidFill>
                  <a:srgbClr val="FF0000"/>
                </a:solidFill>
              </a:rPr>
              <a:t>Expandir e impulsar servicios del transporte público</a:t>
            </a:r>
            <a:endParaRPr lang="es-EC" sz="1600" b="1"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866249978"/>
              </p:ext>
            </p:extLst>
          </p:nvPr>
        </p:nvGraphicFramePr>
        <p:xfrm>
          <a:off x="411648" y="3628125"/>
          <a:ext cx="7056782" cy="3024000"/>
        </p:xfrm>
        <a:graphic>
          <a:graphicData uri="http://schemas.openxmlformats.org/drawingml/2006/table">
            <a:tbl>
              <a:tblPr bandRow="1">
                <a:tableStyleId>{5C22544A-7EE6-4342-B048-85BDC9FD1C3A}</a:tableStyleId>
              </a:tblPr>
              <a:tblGrid>
                <a:gridCol w="5256582"/>
                <a:gridCol w="864096"/>
                <a:gridCol w="936104"/>
              </a:tblGrid>
              <a:tr h="216000">
                <a:tc>
                  <a:txBody>
                    <a:bodyPr/>
                    <a:lstStyle/>
                    <a:p>
                      <a:pPr algn="just">
                        <a:lnSpc>
                          <a:spcPct val="100000"/>
                        </a:lnSpc>
                        <a:spcAft>
                          <a:spcPts val="0"/>
                        </a:spcAft>
                      </a:pPr>
                      <a:r>
                        <a:rPr lang="es-EC" sz="700" dirty="0">
                          <a:effectLst/>
                        </a:rPr>
                        <a:t>Mejoramiento de la calidad del servicio del transporte público</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Sí ha mejorado</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No ha mejorado</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¿Existe buena predisposición y cordialidad por parte de los conductores y ayudantes hacia los usuarios?</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79.1 %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20.9 %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¿Existe buena presencia de conductores y ayudantes durante el horario de trabajo? (uniforme)</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84.1 %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15.9 %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¿Transportan pasajeros respetando el límite de capacidad de la unidad y circula con puertas cerradas?</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73.9 %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26.1 %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¿Los conductores respetan las señales de tránsito?</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81.3 %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18.7%</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¿Los conductores respetan los límites de velocidad? (máximo 40 kilómetros por hora)</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78.1 %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21.9 %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¿Existe respeto a paradas? (embarca y desembarca pasajeros en lugares autorizados)</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77.9 %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22.1 %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¿Existe respeto, apoyo y colaboración de los conductores y ayudantes para los usuarios con movilidad reducida?</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78.8 %</a:t>
                      </a:r>
                      <a:endParaRPr lang="es-EC" sz="60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21.2 %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¿Existe mejoras en las unidades en cuanto a adecuación para usuarios de movilidad reducida?</a:t>
                      </a:r>
                      <a:endParaRPr lang="es-EC" sz="600" dirty="0">
                        <a:effectLst/>
                      </a:endParaRPr>
                    </a:p>
                    <a:p>
                      <a:pPr algn="just">
                        <a:lnSpc>
                          <a:spcPct val="100000"/>
                        </a:lnSpc>
                        <a:spcAft>
                          <a:spcPts val="0"/>
                        </a:spcAft>
                      </a:pPr>
                      <a:r>
                        <a:rPr lang="es-EC" sz="700" dirty="0">
                          <a:effectLst/>
                        </a:rPr>
                        <a:t>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83.3 %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16. 7 %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¿Valore la imagen de las unidades de transporte en cuánto a limpieza?</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86.1 %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13.9 %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¿El rótulo de información de la ruta es claro y entendible?</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91.4 %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8.6 %</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smtClean="0">
                          <a:effectLst/>
                        </a:rPr>
                        <a:t>Costos ¿</a:t>
                      </a:r>
                      <a:r>
                        <a:rPr lang="es-EC" sz="700" dirty="0">
                          <a:effectLst/>
                        </a:rPr>
                        <a:t>Las unidades de transporte público se encuentran en buen estado?</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89.0%</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a:effectLst/>
                        </a:rPr>
                        <a:t>11.0%</a:t>
                      </a:r>
                      <a:endParaRPr lang="es-EC" sz="60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¿El horario del servicio que brindan las unidades en esta ruta es acorde a su necesidad?</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82.8 %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17.2 %</a:t>
                      </a:r>
                      <a:endParaRPr lang="es-EC" sz="600" dirty="0">
                        <a:effectLst/>
                        <a:latin typeface="Calibri"/>
                        <a:ea typeface="Calibri"/>
                        <a:cs typeface="Times New Roman"/>
                      </a:endParaRPr>
                    </a:p>
                  </a:txBody>
                  <a:tcPr marL="40268" marR="40268" marT="0" marB="0"/>
                </a:tc>
              </a:tr>
              <a:tr h="216000">
                <a:tc>
                  <a:txBody>
                    <a:bodyPr/>
                    <a:lstStyle/>
                    <a:p>
                      <a:pPr algn="just">
                        <a:lnSpc>
                          <a:spcPct val="100000"/>
                        </a:lnSpc>
                        <a:spcAft>
                          <a:spcPts val="0"/>
                        </a:spcAft>
                      </a:pPr>
                      <a:r>
                        <a:rPr lang="es-EC" sz="700" dirty="0">
                          <a:effectLst/>
                        </a:rPr>
                        <a:t>Promedio</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82.2 %</a:t>
                      </a:r>
                      <a:endParaRPr lang="es-EC" sz="600" dirty="0">
                        <a:effectLst/>
                        <a:latin typeface="Calibri"/>
                        <a:ea typeface="Calibri"/>
                        <a:cs typeface="Times New Roman"/>
                      </a:endParaRPr>
                    </a:p>
                  </a:txBody>
                  <a:tcPr marL="40268" marR="40268" marT="0" marB="0"/>
                </a:tc>
                <a:tc>
                  <a:txBody>
                    <a:bodyPr/>
                    <a:lstStyle/>
                    <a:p>
                      <a:pPr algn="just">
                        <a:lnSpc>
                          <a:spcPct val="100000"/>
                        </a:lnSpc>
                        <a:spcAft>
                          <a:spcPts val="0"/>
                        </a:spcAft>
                      </a:pPr>
                      <a:r>
                        <a:rPr lang="es-EC" sz="700" dirty="0">
                          <a:effectLst/>
                        </a:rPr>
                        <a:t>17.8 %</a:t>
                      </a:r>
                      <a:endParaRPr lang="es-EC" sz="600" dirty="0">
                        <a:effectLst/>
                        <a:latin typeface="Calibri"/>
                        <a:ea typeface="Calibri"/>
                        <a:cs typeface="Times New Roman"/>
                      </a:endParaRPr>
                    </a:p>
                  </a:txBody>
                  <a:tcPr marL="40268" marR="40268" marT="0" marB="0"/>
                </a:tc>
              </a:tr>
            </a:tbl>
          </a:graphicData>
        </a:graphic>
      </p:graphicFrame>
      <p:sp>
        <p:nvSpPr>
          <p:cNvPr id="6" name="1155 Flecha derecha"/>
          <p:cNvSpPr/>
          <p:nvPr/>
        </p:nvSpPr>
        <p:spPr>
          <a:xfrm>
            <a:off x="7797800" y="9798050"/>
            <a:ext cx="781050" cy="13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7" name="6 CuadroTexto"/>
          <p:cNvSpPr txBox="1"/>
          <p:nvPr/>
        </p:nvSpPr>
        <p:spPr>
          <a:xfrm>
            <a:off x="5596223" y="3121340"/>
            <a:ext cx="3152240" cy="307777"/>
          </a:xfrm>
          <a:prstGeom prst="rect">
            <a:avLst/>
          </a:prstGeom>
          <a:noFill/>
        </p:spPr>
        <p:txBody>
          <a:bodyPr wrap="square" rtlCol="0">
            <a:spAutoFit/>
          </a:bodyPr>
          <a:lstStyle/>
          <a:p>
            <a:r>
              <a:rPr lang="es-EC" sz="1400" dirty="0" smtClean="0"/>
              <a:t>Estación multimodal El Labrador</a:t>
            </a:r>
            <a:endParaRPr lang="es-EC" sz="1400" dirty="0"/>
          </a:p>
        </p:txBody>
      </p:sp>
      <p:sp>
        <p:nvSpPr>
          <p:cNvPr id="8" name="7 CuadroTexto"/>
          <p:cNvSpPr txBox="1"/>
          <p:nvPr/>
        </p:nvSpPr>
        <p:spPr>
          <a:xfrm>
            <a:off x="7468245" y="3603009"/>
            <a:ext cx="1440160" cy="3046988"/>
          </a:xfrm>
          <a:prstGeom prst="rect">
            <a:avLst/>
          </a:prstGeom>
          <a:noFill/>
        </p:spPr>
        <p:txBody>
          <a:bodyPr wrap="square" rtlCol="0">
            <a:spAutoFit/>
          </a:bodyPr>
          <a:lstStyle/>
          <a:p>
            <a:r>
              <a:rPr lang="es-EC" sz="1200" dirty="0" smtClean="0"/>
              <a:t>Desde 2014 se realizan planes para fortalecer el TP, Plan de fortalecimiento de Calidad el Servicio del TP, Plan Integral de Optimización de Mejoramiento del Servicio de Transporte. </a:t>
            </a:r>
          </a:p>
          <a:p>
            <a:r>
              <a:rPr lang="es-EC" sz="1200" dirty="0" smtClean="0"/>
              <a:t>Encuesta realizada por AMT a  2406 encuestados</a:t>
            </a:r>
            <a:endParaRPr lang="es-EC" sz="1200" dirty="0"/>
          </a:p>
        </p:txBody>
      </p:sp>
    </p:spTree>
    <p:extLst>
      <p:ext uri="{BB962C8B-B14F-4D97-AF65-F5344CB8AC3E}">
        <p14:creationId xmlns:p14="http://schemas.microsoft.com/office/powerpoint/2010/main" val="353616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8208912" cy="2862322"/>
          </a:xfrm>
          <a:prstGeom prst="rect">
            <a:avLst/>
          </a:prstGeom>
          <a:noFill/>
        </p:spPr>
        <p:txBody>
          <a:bodyPr wrap="square" rtlCol="0">
            <a:spAutoFit/>
          </a:bodyPr>
          <a:lstStyle/>
          <a:p>
            <a:pPr algn="ctr"/>
            <a:r>
              <a:rPr lang="es-EC" b="1" dirty="0" smtClean="0"/>
              <a:t>1. OBJETIVOS</a:t>
            </a:r>
          </a:p>
          <a:p>
            <a:r>
              <a:rPr lang="es-EC" b="1" dirty="0" smtClean="0"/>
              <a:t>Objetivo General</a:t>
            </a:r>
            <a:endParaRPr lang="es-EC" b="1" dirty="0"/>
          </a:p>
          <a:p>
            <a:r>
              <a:rPr lang="es-EC" dirty="0"/>
              <a:t>Evaluar el transporte y la movilidad en el marco del desarrollo sostenible en las parroquias urbanas del Distrito Metropolitano de Quito, mediante la comparación de las políticas de mitigación alrededor del mundo y la situación actual del Distrito, para reducir la emisión de gases de efecto invernadero</a:t>
            </a:r>
            <a:r>
              <a:rPr lang="es-EC" dirty="0" smtClean="0"/>
              <a:t>.</a:t>
            </a:r>
          </a:p>
          <a:p>
            <a:endParaRPr lang="es-EC" dirty="0"/>
          </a:p>
          <a:p>
            <a:endParaRPr lang="es-EC" b="1" dirty="0" smtClean="0"/>
          </a:p>
          <a:p>
            <a:endParaRPr lang="es-EC" b="1" dirty="0"/>
          </a:p>
        </p:txBody>
      </p:sp>
      <p:graphicFrame>
        <p:nvGraphicFramePr>
          <p:cNvPr id="3" name="2 Diagrama"/>
          <p:cNvGraphicFramePr/>
          <p:nvPr>
            <p:extLst>
              <p:ext uri="{D42A27DB-BD31-4B8C-83A1-F6EECF244321}">
                <p14:modId xmlns:p14="http://schemas.microsoft.com/office/powerpoint/2010/main" val="2559206438"/>
              </p:ext>
            </p:extLst>
          </p:nvPr>
        </p:nvGraphicFramePr>
        <p:xfrm>
          <a:off x="467544" y="2794000"/>
          <a:ext cx="66247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estrategias de transporte sosteni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5924" y="2708920"/>
            <a:ext cx="1856317" cy="13922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sistema de transporte de qui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99149" y="4177201"/>
            <a:ext cx="1873092" cy="11240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modos de transporte sostenible"/>
          <p:cNvPicPr>
            <a:picLocks noChangeAspect="1" noChangeArrowheads="1"/>
          </p:cNvPicPr>
          <p:nvPr/>
        </p:nvPicPr>
        <p:blipFill rotWithShape="1">
          <a:blip r:embed="rId9">
            <a:extLst>
              <a:ext uri="{28A0092B-C50C-407E-A947-70E740481C1C}">
                <a14:useLocalDpi xmlns:a14="http://schemas.microsoft.com/office/drawing/2010/main" val="0"/>
              </a:ext>
            </a:extLst>
          </a:blip>
          <a:srcRect l="15584" r="16400"/>
          <a:stretch/>
        </p:blipFill>
        <p:spPr bwMode="auto">
          <a:xfrm>
            <a:off x="7215925" y="5425946"/>
            <a:ext cx="1856316" cy="102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5266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1946" y="485245"/>
            <a:ext cx="7704856" cy="338554"/>
          </a:xfrm>
          <a:prstGeom prst="rect">
            <a:avLst/>
          </a:prstGeom>
          <a:noFill/>
        </p:spPr>
        <p:txBody>
          <a:bodyPr wrap="square" rtlCol="0">
            <a:spAutoFit/>
          </a:bodyPr>
          <a:lstStyle/>
          <a:p>
            <a:r>
              <a:rPr lang="es-EC" sz="1600" b="1" dirty="0" smtClean="0">
                <a:solidFill>
                  <a:srgbClr val="FF0000"/>
                </a:solidFill>
              </a:rPr>
              <a:t>Mejorar las vías para ciclistas y peatones</a:t>
            </a:r>
            <a:endParaRPr lang="es-EC" sz="1600" b="1" dirty="0">
              <a:solidFill>
                <a:srgbClr val="FF0000"/>
              </a:solidFill>
            </a:endParaRPr>
          </a:p>
        </p:txBody>
      </p:sp>
      <p:pic>
        <p:nvPicPr>
          <p:cNvPr id="3" name="2 Imagen"/>
          <p:cNvPicPr/>
          <p:nvPr/>
        </p:nvPicPr>
        <p:blipFill>
          <a:blip r:embed="rId2" cstate="email">
            <a:extLst>
              <a:ext uri="{28A0092B-C50C-407E-A947-70E740481C1C}">
                <a14:useLocalDpi xmlns:a14="http://schemas.microsoft.com/office/drawing/2010/main"/>
              </a:ext>
            </a:extLst>
          </a:blip>
          <a:stretch>
            <a:fillRect/>
          </a:stretch>
        </p:blipFill>
        <p:spPr>
          <a:xfrm>
            <a:off x="441947" y="823799"/>
            <a:ext cx="3698006" cy="2034928"/>
          </a:xfrm>
          <a:prstGeom prst="rect">
            <a:avLst/>
          </a:prstGeom>
        </p:spPr>
      </p:pic>
      <p:pic>
        <p:nvPicPr>
          <p:cNvPr id="4" name="3 Imagen"/>
          <p:cNvPicPr/>
          <p:nvPr/>
        </p:nvPicPr>
        <p:blipFill>
          <a:blip r:embed="rId3" cstate="email">
            <a:extLst>
              <a:ext uri="{28A0092B-C50C-407E-A947-70E740481C1C}">
                <a14:useLocalDpi xmlns:a14="http://schemas.microsoft.com/office/drawing/2010/main"/>
              </a:ext>
            </a:extLst>
          </a:blip>
          <a:stretch>
            <a:fillRect/>
          </a:stretch>
        </p:blipFill>
        <p:spPr>
          <a:xfrm>
            <a:off x="4139953" y="840341"/>
            <a:ext cx="3618458" cy="2034928"/>
          </a:xfrm>
          <a:prstGeom prst="rect">
            <a:avLst/>
          </a:prstGeom>
        </p:spPr>
      </p:pic>
      <p:pic>
        <p:nvPicPr>
          <p:cNvPr id="5" name="0 Imagen"/>
          <p:cNvPicPr/>
          <p:nvPr/>
        </p:nvPicPr>
        <p:blipFill rotWithShape="1">
          <a:blip r:embed="rId4" cstate="email">
            <a:extLst>
              <a:ext uri="{28A0092B-C50C-407E-A947-70E740481C1C}">
                <a14:useLocalDpi xmlns:a14="http://schemas.microsoft.com/office/drawing/2010/main"/>
              </a:ext>
            </a:extLst>
          </a:blip>
          <a:srcRect/>
          <a:stretch/>
        </p:blipFill>
        <p:spPr bwMode="auto">
          <a:xfrm>
            <a:off x="530709" y="3353816"/>
            <a:ext cx="3200400" cy="2202180"/>
          </a:xfrm>
          <a:prstGeom prst="rect">
            <a:avLst/>
          </a:prstGeom>
          <a:ln>
            <a:noFill/>
          </a:ln>
          <a:extLst>
            <a:ext uri="{53640926-AAD7-44D8-BBD7-CCE9431645EC}">
              <a14:shadowObscured xmlns:a14="http://schemas.microsoft.com/office/drawing/2010/main"/>
            </a:ext>
          </a:extLst>
        </p:spPr>
      </p:pic>
      <p:pic>
        <p:nvPicPr>
          <p:cNvPr id="6" name="0 Imagen"/>
          <p:cNvPicPr/>
          <p:nvPr/>
        </p:nvPicPr>
        <p:blipFill rotWithShape="1">
          <a:blip r:embed="rId5" cstate="email">
            <a:extLst>
              <a:ext uri="{28A0092B-C50C-407E-A947-70E740481C1C}">
                <a14:useLocalDpi xmlns:a14="http://schemas.microsoft.com/office/drawing/2010/main"/>
              </a:ext>
            </a:extLst>
          </a:blip>
          <a:srcRect/>
          <a:stretch/>
        </p:blipFill>
        <p:spPr bwMode="auto">
          <a:xfrm>
            <a:off x="3694847" y="3403385"/>
            <a:ext cx="2981964" cy="2103041"/>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441946" y="2858727"/>
            <a:ext cx="7704856" cy="307777"/>
          </a:xfrm>
          <a:prstGeom prst="rect">
            <a:avLst/>
          </a:prstGeom>
          <a:noFill/>
        </p:spPr>
        <p:txBody>
          <a:bodyPr wrap="square" rtlCol="0">
            <a:spAutoFit/>
          </a:bodyPr>
          <a:lstStyle/>
          <a:p>
            <a:r>
              <a:rPr lang="es-EC" sz="1400" dirty="0" smtClean="0"/>
              <a:t>Km de Ciclovía en la ciudad de Quito</a:t>
            </a:r>
            <a:endParaRPr lang="es-EC" sz="1400" dirty="0"/>
          </a:p>
        </p:txBody>
      </p:sp>
      <p:sp>
        <p:nvSpPr>
          <p:cNvPr id="8" name="7 CuadroTexto"/>
          <p:cNvSpPr txBox="1"/>
          <p:nvPr/>
        </p:nvSpPr>
        <p:spPr>
          <a:xfrm>
            <a:off x="530709" y="5491852"/>
            <a:ext cx="6578325" cy="307777"/>
          </a:xfrm>
          <a:prstGeom prst="rect">
            <a:avLst/>
          </a:prstGeom>
          <a:noFill/>
        </p:spPr>
        <p:txBody>
          <a:bodyPr wrap="square" rtlCol="0">
            <a:spAutoFit/>
          </a:bodyPr>
          <a:lstStyle/>
          <a:p>
            <a:r>
              <a:rPr lang="es-EC" sz="1400" dirty="0" smtClean="0"/>
              <a:t>Carriles de Ciclovía segregado y compartido</a:t>
            </a:r>
            <a:endParaRPr lang="es-EC" sz="1400" dirty="0"/>
          </a:p>
        </p:txBody>
      </p:sp>
    </p:spTree>
    <p:extLst>
      <p:ext uri="{BB962C8B-B14F-4D97-AF65-F5344CB8AC3E}">
        <p14:creationId xmlns:p14="http://schemas.microsoft.com/office/powerpoint/2010/main" val="354523419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tretch>
            <a:fillRect/>
          </a:stretch>
        </p:blipFill>
        <p:spPr>
          <a:xfrm>
            <a:off x="539552" y="654522"/>
            <a:ext cx="3240360" cy="2016224"/>
          </a:xfrm>
          <a:prstGeom prst="rect">
            <a:avLst/>
          </a:prstGeom>
        </p:spPr>
      </p:pic>
      <p:sp>
        <p:nvSpPr>
          <p:cNvPr id="3" name="2 CuadroTexto"/>
          <p:cNvSpPr txBox="1"/>
          <p:nvPr/>
        </p:nvSpPr>
        <p:spPr>
          <a:xfrm>
            <a:off x="549699" y="315968"/>
            <a:ext cx="3240360" cy="338554"/>
          </a:xfrm>
          <a:prstGeom prst="rect">
            <a:avLst/>
          </a:prstGeom>
          <a:noFill/>
        </p:spPr>
        <p:txBody>
          <a:bodyPr wrap="square" rtlCol="0">
            <a:spAutoFit/>
          </a:bodyPr>
          <a:lstStyle/>
          <a:p>
            <a:r>
              <a:rPr lang="es-EC" sz="1600" b="1" dirty="0" smtClean="0">
                <a:solidFill>
                  <a:srgbClr val="FF0000"/>
                </a:solidFill>
              </a:rPr>
              <a:t>Coche compartido</a:t>
            </a:r>
            <a:endParaRPr lang="es-EC" sz="1600" b="1" dirty="0">
              <a:solidFill>
                <a:srgbClr val="FF0000"/>
              </a:solidFill>
            </a:endParaRPr>
          </a:p>
        </p:txBody>
      </p:sp>
      <p:sp>
        <p:nvSpPr>
          <p:cNvPr id="4" name="3 CuadroTexto"/>
          <p:cNvSpPr txBox="1"/>
          <p:nvPr/>
        </p:nvSpPr>
        <p:spPr>
          <a:xfrm>
            <a:off x="483925" y="2670746"/>
            <a:ext cx="3672408" cy="307777"/>
          </a:xfrm>
          <a:prstGeom prst="rect">
            <a:avLst/>
          </a:prstGeom>
          <a:noFill/>
        </p:spPr>
        <p:txBody>
          <a:bodyPr wrap="square" rtlCol="0">
            <a:spAutoFit/>
          </a:bodyPr>
          <a:lstStyle/>
          <a:p>
            <a:r>
              <a:rPr lang="es-EC" sz="1400" dirty="0" smtClean="0"/>
              <a:t>Aplicación Auto Compartido Quito</a:t>
            </a:r>
            <a:endParaRPr lang="es-EC" sz="1400" dirty="0"/>
          </a:p>
        </p:txBody>
      </p:sp>
      <p:sp>
        <p:nvSpPr>
          <p:cNvPr id="7" name="6 Flecha derecha"/>
          <p:cNvSpPr/>
          <p:nvPr/>
        </p:nvSpPr>
        <p:spPr>
          <a:xfrm>
            <a:off x="3923928" y="1545950"/>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4355976" y="554931"/>
            <a:ext cx="2736304" cy="15841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CuadroTexto"/>
          <p:cNvSpPr txBox="1"/>
          <p:nvPr/>
        </p:nvSpPr>
        <p:spPr>
          <a:xfrm>
            <a:off x="4470356" y="654522"/>
            <a:ext cx="2723568" cy="1384995"/>
          </a:xfrm>
          <a:prstGeom prst="rect">
            <a:avLst/>
          </a:prstGeom>
          <a:noFill/>
        </p:spPr>
        <p:txBody>
          <a:bodyPr wrap="square" rtlCol="0">
            <a:spAutoFit/>
          </a:bodyPr>
          <a:lstStyle/>
          <a:p>
            <a:r>
              <a:rPr lang="es-EC" sz="1400" dirty="0"/>
              <a:t>3’658.786 kg de CO2 ahorrados, 1’024.460 autos fuera de circulación, 12.33 millones de km no recorridos y 945.430 litros de gasolina ahorrados. </a:t>
            </a:r>
          </a:p>
        </p:txBody>
      </p:sp>
      <p:sp>
        <p:nvSpPr>
          <p:cNvPr id="10" name="9 CuadroTexto"/>
          <p:cNvSpPr txBox="1"/>
          <p:nvPr/>
        </p:nvSpPr>
        <p:spPr>
          <a:xfrm>
            <a:off x="516688" y="3031729"/>
            <a:ext cx="4680520" cy="338554"/>
          </a:xfrm>
          <a:prstGeom prst="rect">
            <a:avLst/>
          </a:prstGeom>
          <a:noFill/>
        </p:spPr>
        <p:txBody>
          <a:bodyPr wrap="square" rtlCol="0">
            <a:spAutoFit/>
          </a:bodyPr>
          <a:lstStyle/>
          <a:p>
            <a:r>
              <a:rPr lang="es-EC" sz="1600" b="1" dirty="0" smtClean="0">
                <a:solidFill>
                  <a:srgbClr val="FF0000"/>
                </a:solidFill>
              </a:rPr>
              <a:t>Restricción de circulación Pico y Placa</a:t>
            </a:r>
            <a:endParaRPr lang="es-EC" sz="1600" b="1" dirty="0">
              <a:solidFill>
                <a:srgbClr val="FF0000"/>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219569746"/>
              </p:ext>
            </p:extLst>
          </p:nvPr>
        </p:nvGraphicFramePr>
        <p:xfrm>
          <a:off x="516688" y="3370283"/>
          <a:ext cx="8064898" cy="3234251"/>
        </p:xfrm>
        <a:graphic>
          <a:graphicData uri="http://schemas.openxmlformats.org/drawingml/2006/table">
            <a:tbl>
              <a:tblPr bandRow="1">
                <a:tableStyleId>{5C22544A-7EE6-4342-B048-85BDC9FD1C3A}</a:tableStyleId>
              </a:tblPr>
              <a:tblGrid>
                <a:gridCol w="4320480"/>
                <a:gridCol w="576064"/>
                <a:gridCol w="576064"/>
                <a:gridCol w="648072"/>
                <a:gridCol w="648072"/>
                <a:gridCol w="648072"/>
                <a:gridCol w="648074"/>
              </a:tblGrid>
              <a:tr h="1150812">
                <a:tc>
                  <a:txBody>
                    <a:bodyPr/>
                    <a:lstStyle/>
                    <a:p>
                      <a:pPr algn="just">
                        <a:lnSpc>
                          <a:spcPct val="150000"/>
                        </a:lnSpc>
                        <a:spcAft>
                          <a:spcPts val="0"/>
                        </a:spcAft>
                      </a:pPr>
                      <a:r>
                        <a:rPr lang="es-EC" sz="1200" dirty="0">
                          <a:effectLst/>
                        </a:rPr>
                        <a:t>Fases de evaluación</a:t>
                      </a:r>
                      <a:endParaRPr lang="es-EC" sz="1100" dirty="0">
                        <a:effectLst/>
                        <a:latin typeface="Calibri"/>
                        <a:ea typeface="Calibri"/>
                        <a:cs typeface="Times New Roman"/>
                      </a:endParaRPr>
                    </a:p>
                  </a:txBody>
                  <a:tcPr marL="68580" marR="68580" marT="0" marB="0"/>
                </a:tc>
                <a:tc>
                  <a:txBody>
                    <a:bodyPr/>
                    <a:lstStyle/>
                    <a:p>
                      <a:pPr marL="71755" marR="71755" algn="just">
                        <a:lnSpc>
                          <a:spcPct val="150000"/>
                        </a:lnSpc>
                        <a:spcAft>
                          <a:spcPts val="0"/>
                        </a:spcAft>
                      </a:pPr>
                      <a:r>
                        <a:rPr lang="es-EC" sz="900" dirty="0">
                          <a:effectLst/>
                        </a:rPr>
                        <a:t>Autos</a:t>
                      </a:r>
                      <a:endParaRPr lang="es-EC" sz="900" dirty="0">
                        <a:effectLst/>
                        <a:latin typeface="Calibri"/>
                        <a:ea typeface="Calibri"/>
                        <a:cs typeface="Times New Roman"/>
                      </a:endParaRPr>
                    </a:p>
                  </a:txBody>
                  <a:tcPr marL="68580" marR="68580" marT="0" marB="0" vert="vert270"/>
                </a:tc>
                <a:tc>
                  <a:txBody>
                    <a:bodyPr/>
                    <a:lstStyle/>
                    <a:p>
                      <a:pPr marL="71755" marR="71755" algn="just">
                        <a:lnSpc>
                          <a:spcPct val="150000"/>
                        </a:lnSpc>
                        <a:spcAft>
                          <a:spcPts val="0"/>
                        </a:spcAft>
                      </a:pPr>
                      <a:r>
                        <a:rPr lang="es-EC" sz="900" dirty="0">
                          <a:effectLst/>
                        </a:rPr>
                        <a:t>Incremento respecto a  Fase I</a:t>
                      </a:r>
                      <a:endParaRPr lang="es-EC" sz="900" dirty="0">
                        <a:effectLst/>
                        <a:latin typeface="Calibri"/>
                        <a:ea typeface="Calibri"/>
                        <a:cs typeface="Times New Roman"/>
                      </a:endParaRPr>
                    </a:p>
                  </a:txBody>
                  <a:tcPr marL="68580" marR="68580" marT="0" marB="0" vert="vert270"/>
                </a:tc>
                <a:tc>
                  <a:txBody>
                    <a:bodyPr/>
                    <a:lstStyle/>
                    <a:p>
                      <a:pPr marL="71755" marR="71755" algn="just">
                        <a:lnSpc>
                          <a:spcPct val="150000"/>
                        </a:lnSpc>
                        <a:spcAft>
                          <a:spcPts val="0"/>
                        </a:spcAft>
                      </a:pPr>
                      <a:r>
                        <a:rPr lang="es-EC" sz="900" dirty="0">
                          <a:effectLst/>
                        </a:rPr>
                        <a:t>Taxis</a:t>
                      </a:r>
                      <a:endParaRPr lang="es-EC" sz="900" dirty="0">
                        <a:effectLst/>
                        <a:latin typeface="Calibri"/>
                        <a:ea typeface="Calibri"/>
                        <a:cs typeface="Times New Roman"/>
                      </a:endParaRPr>
                    </a:p>
                  </a:txBody>
                  <a:tcPr marL="68580" marR="68580" marT="0" marB="0" vert="vert270"/>
                </a:tc>
                <a:tc>
                  <a:txBody>
                    <a:bodyPr/>
                    <a:lstStyle/>
                    <a:p>
                      <a:pPr marL="71755" marR="71755" algn="just">
                        <a:lnSpc>
                          <a:spcPct val="150000"/>
                        </a:lnSpc>
                        <a:spcAft>
                          <a:spcPts val="0"/>
                        </a:spcAft>
                      </a:pPr>
                      <a:r>
                        <a:rPr lang="es-EC" sz="900" dirty="0">
                          <a:effectLst/>
                        </a:rPr>
                        <a:t>Incremento respecto a Fase I</a:t>
                      </a:r>
                      <a:endParaRPr lang="es-EC" sz="900" dirty="0">
                        <a:effectLst/>
                        <a:latin typeface="Calibri"/>
                        <a:ea typeface="Calibri"/>
                        <a:cs typeface="Times New Roman"/>
                      </a:endParaRPr>
                    </a:p>
                  </a:txBody>
                  <a:tcPr marL="68580" marR="68580" marT="0" marB="0" vert="vert270"/>
                </a:tc>
                <a:tc>
                  <a:txBody>
                    <a:bodyPr/>
                    <a:lstStyle/>
                    <a:p>
                      <a:pPr marL="71755" marR="71755" algn="just">
                        <a:lnSpc>
                          <a:spcPct val="150000"/>
                        </a:lnSpc>
                        <a:spcAft>
                          <a:spcPts val="0"/>
                        </a:spcAft>
                      </a:pPr>
                      <a:r>
                        <a:rPr lang="es-EC" sz="900" dirty="0">
                          <a:effectLst/>
                        </a:rPr>
                        <a:t>Motos</a:t>
                      </a:r>
                      <a:endParaRPr lang="es-EC" sz="900" dirty="0">
                        <a:effectLst/>
                        <a:latin typeface="Calibri"/>
                        <a:ea typeface="Calibri"/>
                        <a:cs typeface="Times New Roman"/>
                      </a:endParaRPr>
                    </a:p>
                  </a:txBody>
                  <a:tcPr marL="68580" marR="68580" marT="0" marB="0" vert="vert270"/>
                </a:tc>
                <a:tc>
                  <a:txBody>
                    <a:bodyPr/>
                    <a:lstStyle/>
                    <a:p>
                      <a:pPr marL="71755" marR="71755" algn="just">
                        <a:lnSpc>
                          <a:spcPct val="150000"/>
                        </a:lnSpc>
                        <a:spcAft>
                          <a:spcPts val="0"/>
                        </a:spcAft>
                      </a:pPr>
                      <a:r>
                        <a:rPr lang="es-EC" sz="900" dirty="0">
                          <a:effectLst/>
                        </a:rPr>
                        <a:t>Incremento respecto a Fase I</a:t>
                      </a:r>
                      <a:endParaRPr lang="es-EC" sz="900" dirty="0">
                        <a:effectLst/>
                        <a:latin typeface="Calibri"/>
                        <a:ea typeface="Calibri"/>
                        <a:cs typeface="Times New Roman"/>
                      </a:endParaRPr>
                    </a:p>
                  </a:txBody>
                  <a:tcPr marL="68580" marR="68580" marT="0" marB="0" vert="vert270"/>
                </a:tc>
              </a:tr>
              <a:tr h="460013">
                <a:tc>
                  <a:txBody>
                    <a:bodyPr/>
                    <a:lstStyle/>
                    <a:p>
                      <a:pPr algn="just">
                        <a:lnSpc>
                          <a:spcPct val="150000"/>
                        </a:lnSpc>
                        <a:spcAft>
                          <a:spcPts val="0"/>
                        </a:spcAft>
                      </a:pPr>
                      <a:r>
                        <a:rPr lang="es-EC" sz="1200">
                          <a:effectLst/>
                        </a:rPr>
                        <a:t>Fase I-Abril 2010 (antes de la medida)</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1,69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0,99</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 </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1,22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 </a:t>
                      </a:r>
                      <a:endParaRPr lang="es-EC" sz="1100">
                        <a:effectLst/>
                        <a:latin typeface="Calibri"/>
                        <a:ea typeface="Calibri"/>
                        <a:cs typeface="Times New Roman"/>
                      </a:endParaRPr>
                    </a:p>
                  </a:txBody>
                  <a:tcPr marL="68580" marR="68580" marT="0" marB="0"/>
                </a:tc>
              </a:tr>
              <a:tr h="703400">
                <a:tc>
                  <a:txBody>
                    <a:bodyPr/>
                    <a:lstStyle/>
                    <a:p>
                      <a:pPr algn="just">
                        <a:lnSpc>
                          <a:spcPct val="150000"/>
                        </a:lnSpc>
                        <a:spcAft>
                          <a:spcPts val="0"/>
                        </a:spcAft>
                      </a:pPr>
                      <a:r>
                        <a:rPr lang="es-EC" sz="1200" dirty="0">
                          <a:effectLst/>
                        </a:rPr>
                        <a:t>Fase II-Agosto 2010 (3 meses después del inicio de la medida)</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1,81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7,1%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1,05</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-1,6%</a:t>
                      </a:r>
                      <a:endParaRPr lang="es-EC" sz="1100">
                        <a:effectLst/>
                        <a:latin typeface="Calibri"/>
                        <a:ea typeface="Calibri"/>
                        <a:cs typeface="Times New Roman"/>
                      </a:endParaRPr>
                    </a:p>
                  </a:txBody>
                  <a:tcPr marL="68580" marR="68580" marT="0" marB="0"/>
                </a:tc>
              </a:tr>
              <a:tr h="460013">
                <a:tc>
                  <a:txBody>
                    <a:bodyPr/>
                    <a:lstStyle/>
                    <a:p>
                      <a:pPr algn="just">
                        <a:lnSpc>
                          <a:spcPct val="150000"/>
                        </a:lnSpc>
                        <a:spcAft>
                          <a:spcPts val="0"/>
                        </a:spcAft>
                      </a:pPr>
                      <a:r>
                        <a:rPr lang="es-EC" sz="1200">
                          <a:effectLst/>
                        </a:rPr>
                        <a:t>Fase III-Noviembre 2010 (7 meses después)</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1,71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1,07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8,1%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1,23</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0,8%</a:t>
                      </a:r>
                      <a:endParaRPr lang="es-EC" sz="1100">
                        <a:effectLst/>
                        <a:latin typeface="Calibri"/>
                        <a:ea typeface="Calibri"/>
                        <a:cs typeface="Times New Roman"/>
                      </a:endParaRPr>
                    </a:p>
                  </a:txBody>
                  <a:tcPr marL="68580" marR="68580" marT="0" marB="0"/>
                </a:tc>
              </a:tr>
              <a:tr h="460013">
                <a:tc>
                  <a:txBody>
                    <a:bodyPr/>
                    <a:lstStyle/>
                    <a:p>
                      <a:pPr algn="just">
                        <a:lnSpc>
                          <a:spcPct val="150000"/>
                        </a:lnSpc>
                        <a:spcAft>
                          <a:spcPts val="0"/>
                        </a:spcAft>
                      </a:pPr>
                      <a:r>
                        <a:rPr lang="es-EC" sz="1200" dirty="0">
                          <a:effectLst/>
                        </a:rPr>
                        <a:t>Fase IV-Mayo 2011 (1 año después)</a:t>
                      </a:r>
                      <a:endParaRPr lang="es-EC"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1,72</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1,8%</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1,05</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6,1%</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a:effectLst/>
                        </a:rPr>
                        <a:t>1,17</a:t>
                      </a:r>
                      <a:endParaRPr lang="es-EC"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200" dirty="0">
                          <a:effectLst/>
                        </a:rPr>
                        <a:t>-4,1%</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407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95805133"/>
              </p:ext>
            </p:extLst>
          </p:nvPr>
        </p:nvGraphicFramePr>
        <p:xfrm>
          <a:off x="323528" y="300645"/>
          <a:ext cx="792088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38175" y="6550223"/>
            <a:ext cx="5474623" cy="307777"/>
          </a:xfrm>
          <a:prstGeom prst="rect">
            <a:avLst/>
          </a:prstGeom>
          <a:noFill/>
        </p:spPr>
        <p:txBody>
          <a:bodyPr wrap="square" rtlCol="0">
            <a:spAutoFit/>
          </a:bodyPr>
          <a:lstStyle/>
          <a:p>
            <a:r>
              <a:rPr lang="es-EC" sz="1400" dirty="0" smtClean="0"/>
              <a:t>Asociación de empresas automotrices del Ecuador AEADE</a:t>
            </a:r>
            <a:endParaRPr lang="es-EC" sz="1400" dirty="0"/>
          </a:p>
        </p:txBody>
      </p:sp>
      <p:pic>
        <p:nvPicPr>
          <p:cNvPr id="5" name="4 Imagen"/>
          <p:cNvPicPr/>
          <p:nvPr/>
        </p:nvPicPr>
        <p:blipFill>
          <a:blip r:embed="rId7" cstate="email">
            <a:extLst>
              <a:ext uri="{28A0092B-C50C-407E-A947-70E740481C1C}">
                <a14:useLocalDpi xmlns:a14="http://schemas.microsoft.com/office/drawing/2010/main"/>
              </a:ext>
            </a:extLst>
          </a:blip>
          <a:stretch>
            <a:fillRect/>
          </a:stretch>
        </p:blipFill>
        <p:spPr>
          <a:xfrm>
            <a:off x="107504" y="3087967"/>
            <a:ext cx="4924425" cy="3562985"/>
          </a:xfrm>
          <a:prstGeom prst="rect">
            <a:avLst/>
          </a:prstGeom>
        </p:spPr>
      </p:pic>
      <p:pic>
        <p:nvPicPr>
          <p:cNvPr id="6" name="5 Imagen"/>
          <p:cNvPicPr/>
          <p:nvPr/>
        </p:nvPicPr>
        <p:blipFill rotWithShape="1">
          <a:blip r:embed="rId8"/>
          <a:srcRect r="46650"/>
          <a:stretch/>
        </p:blipFill>
        <p:spPr>
          <a:xfrm>
            <a:off x="5508104" y="3100346"/>
            <a:ext cx="2952328" cy="1440160"/>
          </a:xfrm>
          <a:prstGeom prst="rect">
            <a:avLst/>
          </a:prstGeom>
        </p:spPr>
      </p:pic>
      <p:pic>
        <p:nvPicPr>
          <p:cNvPr id="7" name="6 Imagen"/>
          <p:cNvPicPr/>
          <p:nvPr/>
        </p:nvPicPr>
        <p:blipFill rotWithShape="1">
          <a:blip r:embed="rId8"/>
          <a:srcRect l="53892"/>
          <a:stretch/>
        </p:blipFill>
        <p:spPr>
          <a:xfrm>
            <a:off x="5609770" y="4515711"/>
            <a:ext cx="2850662" cy="1505577"/>
          </a:xfrm>
          <a:prstGeom prst="rect">
            <a:avLst/>
          </a:prstGeom>
        </p:spPr>
      </p:pic>
    </p:spTree>
    <p:extLst>
      <p:ext uri="{BB962C8B-B14F-4D97-AF65-F5344CB8AC3E}">
        <p14:creationId xmlns:p14="http://schemas.microsoft.com/office/powerpoint/2010/main" val="3263620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72456157"/>
              </p:ext>
            </p:extLst>
          </p:nvPr>
        </p:nvGraphicFramePr>
        <p:xfrm>
          <a:off x="971600" y="620688"/>
          <a:ext cx="73448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rotWithShape="1">
          <a:blip r:embed="rId7" cstate="email">
            <a:extLst>
              <a:ext uri="{28A0092B-C50C-407E-A947-70E740481C1C}">
                <a14:useLocalDpi xmlns:a14="http://schemas.microsoft.com/office/drawing/2010/main"/>
              </a:ext>
            </a:extLst>
          </a:blip>
          <a:srcRect/>
          <a:stretch/>
        </p:blipFill>
        <p:spPr bwMode="auto">
          <a:xfrm>
            <a:off x="3391864" y="2564904"/>
            <a:ext cx="2578884" cy="1802904"/>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6876256" y="4653136"/>
            <a:ext cx="2051720" cy="1384995"/>
          </a:xfrm>
          <a:prstGeom prst="rect">
            <a:avLst/>
          </a:prstGeom>
          <a:noFill/>
        </p:spPr>
        <p:txBody>
          <a:bodyPr wrap="square" rtlCol="0">
            <a:spAutoFit/>
          </a:bodyPr>
          <a:lstStyle/>
          <a:p>
            <a:r>
              <a:rPr lang="es-EC" sz="1400" dirty="0" smtClean="0"/>
              <a:t>Se tienen 117.000 sumideros en Quito, se realizarán 210.000 limpiezas con inversión de $1’050.000</a:t>
            </a:r>
            <a:endParaRPr lang="es-EC" sz="1400" dirty="0"/>
          </a:p>
        </p:txBody>
      </p:sp>
      <p:sp>
        <p:nvSpPr>
          <p:cNvPr id="6" name="5 CuadroTexto"/>
          <p:cNvSpPr txBox="1"/>
          <p:nvPr/>
        </p:nvSpPr>
        <p:spPr>
          <a:xfrm>
            <a:off x="323528" y="4869160"/>
            <a:ext cx="2016224" cy="1384995"/>
          </a:xfrm>
          <a:prstGeom prst="rect">
            <a:avLst/>
          </a:prstGeom>
          <a:noFill/>
        </p:spPr>
        <p:txBody>
          <a:bodyPr wrap="square" rtlCol="0">
            <a:spAutoFit/>
          </a:bodyPr>
          <a:lstStyle/>
          <a:p>
            <a:r>
              <a:rPr lang="es-EC" sz="1400" dirty="0" smtClean="0"/>
              <a:t>En quebradas se realizará el mantenimiento a 113 estructuras de captación, inversión de $500.000</a:t>
            </a:r>
            <a:endParaRPr lang="es-EC" sz="1400" dirty="0"/>
          </a:p>
        </p:txBody>
      </p:sp>
      <p:sp>
        <p:nvSpPr>
          <p:cNvPr id="7" name="6 CuadroTexto"/>
          <p:cNvSpPr txBox="1"/>
          <p:nvPr/>
        </p:nvSpPr>
        <p:spPr>
          <a:xfrm>
            <a:off x="323528" y="476672"/>
            <a:ext cx="3312368" cy="954107"/>
          </a:xfrm>
          <a:prstGeom prst="rect">
            <a:avLst/>
          </a:prstGeom>
          <a:noFill/>
        </p:spPr>
        <p:txBody>
          <a:bodyPr wrap="square" rtlCol="0">
            <a:spAutoFit/>
          </a:bodyPr>
          <a:lstStyle/>
          <a:p>
            <a:r>
              <a:rPr lang="es-EC" sz="1400" dirty="0" smtClean="0"/>
              <a:t>Inversión para construcción de colectores de alivio es de $16’500.000, en alcantarillado de $8’000.000</a:t>
            </a:r>
            <a:endParaRPr lang="es-EC" sz="1400" dirty="0"/>
          </a:p>
        </p:txBody>
      </p:sp>
    </p:spTree>
    <p:extLst>
      <p:ext uri="{BB962C8B-B14F-4D97-AF65-F5344CB8AC3E}">
        <p14:creationId xmlns:p14="http://schemas.microsoft.com/office/powerpoint/2010/main" val="3602352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161404983"/>
              </p:ext>
            </p:extLst>
          </p:nvPr>
        </p:nvGraphicFramePr>
        <p:xfrm>
          <a:off x="755576" y="548680"/>
          <a:ext cx="792088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95536" y="2708920"/>
            <a:ext cx="3240360" cy="954107"/>
          </a:xfrm>
          <a:prstGeom prst="rect">
            <a:avLst/>
          </a:prstGeom>
          <a:noFill/>
        </p:spPr>
        <p:txBody>
          <a:bodyPr wrap="square" rtlCol="0">
            <a:spAutoFit/>
          </a:bodyPr>
          <a:lstStyle/>
          <a:p>
            <a:pPr algn="just"/>
            <a:r>
              <a:rPr lang="es-EC" sz="1400" dirty="0" smtClean="0"/>
              <a:t>Dos consultorías con la Agencia de Ecología Urbana de Barcelona: revitalización CH, medidas para mejorar el ST de Quito</a:t>
            </a:r>
            <a:endParaRPr lang="es-EC" sz="1400" dirty="0"/>
          </a:p>
        </p:txBody>
      </p:sp>
      <p:pic>
        <p:nvPicPr>
          <p:cNvPr id="4" name="3 Imagen" descr="http://www.bcnecologia.net/sites/default/files/proyectos/banner-rotativo/dossier_proyectos_bcnecologia11_0.jpg?slideshow=true&amp;slideshowAuto=false&amp;slideshowSpeed=4000&amp;speed=350&amp;transition=fade"/>
          <p:cNvPicPr/>
          <p:nvPr/>
        </p:nvPicPr>
        <p:blipFill rotWithShape="1">
          <a:blip r:embed="rId7" cstate="email">
            <a:extLst>
              <a:ext uri="{28A0092B-C50C-407E-A947-70E740481C1C}">
                <a14:useLocalDpi xmlns:a14="http://schemas.microsoft.com/office/drawing/2010/main"/>
              </a:ext>
            </a:extLst>
          </a:blip>
          <a:srcRect/>
          <a:stretch/>
        </p:blipFill>
        <p:spPr bwMode="auto">
          <a:xfrm>
            <a:off x="360578" y="3620392"/>
            <a:ext cx="2880320" cy="1957967"/>
          </a:xfrm>
          <a:prstGeom prst="rect">
            <a:avLst/>
          </a:prstGeom>
          <a:noFill/>
          <a:ln>
            <a:noFill/>
          </a:ln>
          <a:extLst>
            <a:ext uri="{53640926-AAD7-44D8-BBD7-CCE9431645EC}">
              <a14:shadowObscured xmlns:a14="http://schemas.microsoft.com/office/drawing/2010/main"/>
            </a:ext>
          </a:extLst>
        </p:spPr>
      </p:pic>
      <p:pic>
        <p:nvPicPr>
          <p:cNvPr id="5" name="4 Imagen" descr="C:\Users\User\Downloads\WhatsApp Image 2018-05-13 at 21.43.05 (1).jpeg"/>
          <p:cNvPicPr/>
          <p:nvPr/>
        </p:nvPicPr>
        <p:blipFill>
          <a:blip r:embed="rId8" cstate="email">
            <a:extLst>
              <a:ext uri="{28A0092B-C50C-407E-A947-70E740481C1C}">
                <a14:useLocalDpi xmlns:a14="http://schemas.microsoft.com/office/drawing/2010/main"/>
              </a:ext>
            </a:extLst>
          </a:blip>
          <a:srcRect/>
          <a:stretch>
            <a:fillRect/>
          </a:stretch>
        </p:blipFill>
        <p:spPr bwMode="auto">
          <a:xfrm>
            <a:off x="2987824" y="4784276"/>
            <a:ext cx="2414389" cy="1627300"/>
          </a:xfrm>
          <a:prstGeom prst="rect">
            <a:avLst/>
          </a:prstGeom>
          <a:noFill/>
          <a:ln>
            <a:noFill/>
          </a:ln>
        </p:spPr>
      </p:pic>
      <p:sp>
        <p:nvSpPr>
          <p:cNvPr id="6" name="5 CuadroTexto"/>
          <p:cNvSpPr txBox="1"/>
          <p:nvPr/>
        </p:nvSpPr>
        <p:spPr>
          <a:xfrm>
            <a:off x="5076056" y="2729231"/>
            <a:ext cx="3744416" cy="2031325"/>
          </a:xfrm>
          <a:prstGeom prst="rect">
            <a:avLst/>
          </a:prstGeom>
          <a:noFill/>
        </p:spPr>
        <p:txBody>
          <a:bodyPr wrap="square" rtlCol="0">
            <a:spAutoFit/>
          </a:bodyPr>
          <a:lstStyle/>
          <a:p>
            <a:pPr algn="just"/>
            <a:r>
              <a:rPr lang="es-EC" sz="1400" dirty="0" smtClean="0"/>
              <a:t>En Quito </a:t>
            </a:r>
            <a:r>
              <a:rPr lang="es-EC" sz="1400" dirty="0"/>
              <a:t>se encuentra vigente la Ordenanza N° 0138  </a:t>
            </a:r>
            <a:r>
              <a:rPr lang="es-EC" sz="1400" dirty="0" smtClean="0"/>
              <a:t>que </a:t>
            </a:r>
            <a:r>
              <a:rPr lang="es-EC" sz="1400" dirty="0"/>
              <a:t>establece el Sistema de Manejo Ambiental del Distrito Metropolitano de Quito. Esta ordenanza busca en el marco del desarrollo sostenible el mejoramiento continuo, transparencia y eficiencia en el ciclo de vida de todas las actividades y los </a:t>
            </a:r>
            <a:r>
              <a:rPr lang="es-EC" sz="1400" dirty="0" smtClean="0"/>
              <a:t>proyectos. </a:t>
            </a:r>
            <a:endParaRPr lang="es-EC" sz="1400" dirty="0"/>
          </a:p>
        </p:txBody>
      </p:sp>
    </p:spTree>
    <p:extLst>
      <p:ext uri="{BB962C8B-B14F-4D97-AF65-F5344CB8AC3E}">
        <p14:creationId xmlns:p14="http://schemas.microsoft.com/office/powerpoint/2010/main" val="337045311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7992888" cy="338554"/>
          </a:xfrm>
          <a:prstGeom prst="rect">
            <a:avLst/>
          </a:prstGeom>
          <a:noFill/>
        </p:spPr>
        <p:txBody>
          <a:bodyPr wrap="square" rtlCol="0">
            <a:spAutoFit/>
          </a:bodyPr>
          <a:lstStyle/>
          <a:p>
            <a:r>
              <a:rPr lang="es-EC" sz="1600" b="1" dirty="0" smtClean="0">
                <a:solidFill>
                  <a:srgbClr val="FF0000"/>
                </a:solidFill>
              </a:rPr>
              <a:t>Estadísticas de emisiones de GEI en Quito</a:t>
            </a:r>
            <a:endParaRPr lang="es-EC" sz="1600" b="1" dirty="0">
              <a:solidFill>
                <a:srgbClr val="FF0000"/>
              </a:solidFill>
            </a:endParaRPr>
          </a:p>
        </p:txBody>
      </p:sp>
      <p:pic>
        <p:nvPicPr>
          <p:cNvPr id="3" name="2 Imagen"/>
          <p:cNvPicPr/>
          <p:nvPr/>
        </p:nvPicPr>
        <p:blipFill>
          <a:blip r:embed="rId2"/>
          <a:stretch>
            <a:fillRect/>
          </a:stretch>
        </p:blipFill>
        <p:spPr>
          <a:xfrm>
            <a:off x="535265" y="980728"/>
            <a:ext cx="3198887" cy="5184793"/>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1165419947"/>
              </p:ext>
            </p:extLst>
          </p:nvPr>
        </p:nvGraphicFramePr>
        <p:xfrm>
          <a:off x="3851920" y="980728"/>
          <a:ext cx="4968552" cy="3017520"/>
        </p:xfrm>
        <a:graphic>
          <a:graphicData uri="http://schemas.openxmlformats.org/drawingml/2006/table">
            <a:tbl>
              <a:tblPr bandRow="1">
                <a:tableStyleId>{5C22544A-7EE6-4342-B048-85BDC9FD1C3A}</a:tableStyleId>
              </a:tblPr>
              <a:tblGrid>
                <a:gridCol w="1944216"/>
                <a:gridCol w="504056"/>
                <a:gridCol w="504056"/>
                <a:gridCol w="432048"/>
                <a:gridCol w="504056"/>
                <a:gridCol w="576064"/>
                <a:gridCol w="504056"/>
              </a:tblGrid>
              <a:tr h="209550">
                <a:tc rowSpan="2">
                  <a:txBody>
                    <a:bodyPr/>
                    <a:lstStyle/>
                    <a:p>
                      <a:pPr algn="just">
                        <a:lnSpc>
                          <a:spcPct val="150000"/>
                        </a:lnSpc>
                        <a:spcBef>
                          <a:spcPts val="600"/>
                        </a:spcBef>
                        <a:spcAft>
                          <a:spcPts val="600"/>
                        </a:spcAft>
                      </a:pPr>
                      <a:r>
                        <a:rPr lang="es-EC" sz="1200" dirty="0">
                          <a:effectLst/>
                        </a:rPr>
                        <a:t>Estación</a:t>
                      </a:r>
                      <a:endParaRPr lang="es-EC" sz="1100" dirty="0">
                        <a:effectLst/>
                        <a:latin typeface="Calibri"/>
                        <a:ea typeface="Calibri"/>
                        <a:cs typeface="Times New Roman"/>
                      </a:endParaRPr>
                    </a:p>
                  </a:txBody>
                  <a:tcPr marL="68580" marR="68580" marT="0" marB="0"/>
                </a:tc>
                <a:tc gridSpan="6">
                  <a:txBody>
                    <a:bodyPr/>
                    <a:lstStyle/>
                    <a:p>
                      <a:pPr algn="just">
                        <a:lnSpc>
                          <a:spcPct val="150000"/>
                        </a:lnSpc>
                        <a:spcBef>
                          <a:spcPts val="600"/>
                        </a:spcBef>
                        <a:spcAft>
                          <a:spcPts val="600"/>
                        </a:spcAft>
                      </a:pPr>
                      <a:r>
                        <a:rPr lang="es-EC" sz="1200" dirty="0">
                          <a:effectLst/>
                        </a:rPr>
                        <a:t>Contaminante</a:t>
                      </a:r>
                      <a:endParaRPr lang="es-EC" sz="1100" dirty="0">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vMerge="1">
                  <a:txBody>
                    <a:bodyPr/>
                    <a:lstStyle/>
                    <a:p>
                      <a:endParaRPr lang="es-EC"/>
                    </a:p>
                  </a:txBody>
                  <a:tcPr/>
                </a:tc>
                <a:tc>
                  <a:txBody>
                    <a:bodyPr/>
                    <a:lstStyle/>
                    <a:p>
                      <a:pPr algn="just">
                        <a:lnSpc>
                          <a:spcPct val="150000"/>
                        </a:lnSpc>
                        <a:spcBef>
                          <a:spcPts val="600"/>
                        </a:spcBef>
                        <a:spcAft>
                          <a:spcPts val="600"/>
                        </a:spcAft>
                      </a:pPr>
                      <a:r>
                        <a:rPr lang="es-EC" sz="1200">
                          <a:effectLst/>
                        </a:rPr>
                        <a:t>CO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NO</a:t>
                      </a:r>
                      <a:r>
                        <a:rPr lang="es-EC" sz="1200" baseline="-25000">
                          <a:effectLst/>
                        </a:rPr>
                        <a:t>2</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O</a:t>
                      </a:r>
                      <a:r>
                        <a:rPr lang="es-EC" sz="1200" baseline="-25000">
                          <a:effectLst/>
                        </a:rPr>
                        <a:t>3</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SO</a:t>
                      </a:r>
                      <a:r>
                        <a:rPr lang="es-EC" sz="1200" baseline="-25000">
                          <a:effectLst/>
                        </a:rPr>
                        <a:t>2</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PM</a:t>
                      </a:r>
                      <a:r>
                        <a:rPr lang="es-EC" sz="1200" baseline="-25000">
                          <a:effectLst/>
                        </a:rPr>
                        <a:t>2.5</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PM</a:t>
                      </a:r>
                      <a:r>
                        <a:rPr lang="es-EC" sz="1200" baseline="-25000">
                          <a:effectLst/>
                        </a:rPr>
                        <a:t>10</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Carapungo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Cotocollao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Belisario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Centro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El Camal</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Guamaní</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Los Chillos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a:effectLst/>
                        </a:rPr>
                        <a:t>Tumbaco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r>
              <a:tr h="0">
                <a:tc>
                  <a:txBody>
                    <a:bodyPr/>
                    <a:lstStyle/>
                    <a:p>
                      <a:pPr algn="just">
                        <a:lnSpc>
                          <a:spcPct val="150000"/>
                        </a:lnSpc>
                        <a:spcBef>
                          <a:spcPts val="600"/>
                        </a:spcBef>
                        <a:spcAft>
                          <a:spcPts val="600"/>
                        </a:spcAft>
                      </a:pPr>
                      <a:r>
                        <a:rPr lang="es-EC" sz="1200" dirty="0">
                          <a:effectLst/>
                        </a:rPr>
                        <a:t>San </a:t>
                      </a:r>
                      <a:r>
                        <a:rPr lang="es-EC" sz="1200" dirty="0" smtClean="0">
                          <a:effectLst/>
                        </a:rPr>
                        <a:t>Antonio</a:t>
                      </a:r>
                      <a:r>
                        <a:rPr lang="es-EC" sz="1200" baseline="0" dirty="0" smtClean="0">
                          <a:effectLst/>
                        </a:rPr>
                        <a:t> P</a:t>
                      </a:r>
                      <a:endParaRPr lang="es-EC" sz="1100" dirty="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 </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X</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dirty="0">
                          <a:effectLst/>
                        </a:rPr>
                        <a:t>X</a:t>
                      </a:r>
                      <a:endParaRPr lang="es-EC" sz="1100" dirty="0">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146378004"/>
              </p:ext>
            </p:extLst>
          </p:nvPr>
        </p:nvGraphicFramePr>
        <p:xfrm>
          <a:off x="3759625" y="4293096"/>
          <a:ext cx="5133167" cy="1645920"/>
        </p:xfrm>
        <a:graphic>
          <a:graphicData uri="http://schemas.openxmlformats.org/drawingml/2006/table">
            <a:tbl>
              <a:tblPr bandRow="1">
                <a:tableStyleId>{5C22544A-7EE6-4342-B048-85BDC9FD1C3A}</a:tableStyleId>
              </a:tblPr>
              <a:tblGrid>
                <a:gridCol w="524655"/>
                <a:gridCol w="576064"/>
                <a:gridCol w="936104"/>
                <a:gridCol w="1806138"/>
                <a:gridCol w="1290206"/>
              </a:tblGrid>
              <a:tr h="0">
                <a:tc>
                  <a:txBody>
                    <a:bodyPr/>
                    <a:lstStyle/>
                    <a:p>
                      <a:pPr algn="just">
                        <a:lnSpc>
                          <a:spcPct val="150000"/>
                        </a:lnSpc>
                        <a:spcBef>
                          <a:spcPts val="600"/>
                        </a:spcBef>
                        <a:spcAft>
                          <a:spcPts val="600"/>
                        </a:spcAft>
                      </a:pPr>
                      <a:endParaRPr lang="es-EC" sz="1100" dirty="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Valor</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Unidad</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Período de medición</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Excedencia permitida</a:t>
                      </a:r>
                      <a:endParaRPr lang="es-EC" sz="1100">
                        <a:effectLst/>
                        <a:latin typeface="Calibri"/>
                        <a:ea typeface="Calibri"/>
                        <a:cs typeface="Times New Roman"/>
                      </a:endParaRPr>
                    </a:p>
                  </a:txBody>
                  <a:tcPr marL="68580" marR="68580" marT="0" marB="0"/>
                </a:tc>
              </a:tr>
              <a:tr h="209550">
                <a:tc rowSpan="2">
                  <a:txBody>
                    <a:bodyPr/>
                    <a:lstStyle/>
                    <a:p>
                      <a:pPr algn="just">
                        <a:lnSpc>
                          <a:spcPct val="150000"/>
                        </a:lnSpc>
                        <a:spcBef>
                          <a:spcPts val="600"/>
                        </a:spcBef>
                        <a:spcAft>
                          <a:spcPts val="600"/>
                        </a:spcAft>
                      </a:pPr>
                      <a:r>
                        <a:rPr lang="es-EC" sz="1200">
                          <a:effectLst/>
                        </a:rPr>
                        <a:t>CO</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10</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mg/m</a:t>
                      </a:r>
                      <a:r>
                        <a:rPr lang="es-EC" sz="1200" baseline="30000">
                          <a:effectLst/>
                        </a:rPr>
                        <a:t>3</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Concentración en 8 horas consecutivas</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1 vez por año</a:t>
                      </a:r>
                      <a:endParaRPr lang="es-EC" sz="1100">
                        <a:effectLst/>
                        <a:latin typeface="Calibri"/>
                        <a:ea typeface="Calibri"/>
                        <a:cs typeface="Times New Roman"/>
                      </a:endParaRPr>
                    </a:p>
                  </a:txBody>
                  <a:tcPr marL="68580" marR="68580" marT="0" marB="0"/>
                </a:tc>
              </a:tr>
              <a:tr h="209550">
                <a:tc vMerge="1">
                  <a:txBody>
                    <a:bodyPr/>
                    <a:lstStyle/>
                    <a:p>
                      <a:endParaRPr lang="es-EC"/>
                    </a:p>
                  </a:txBody>
                  <a:tcPr/>
                </a:tc>
                <a:tc>
                  <a:txBody>
                    <a:bodyPr/>
                    <a:lstStyle/>
                    <a:p>
                      <a:pPr algn="just">
                        <a:lnSpc>
                          <a:spcPct val="150000"/>
                        </a:lnSpc>
                        <a:spcBef>
                          <a:spcPts val="600"/>
                        </a:spcBef>
                        <a:spcAft>
                          <a:spcPts val="600"/>
                        </a:spcAft>
                      </a:pPr>
                      <a:r>
                        <a:rPr lang="es-EC" sz="1200">
                          <a:effectLst/>
                        </a:rPr>
                        <a:t>30</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mg/m</a:t>
                      </a:r>
                      <a:r>
                        <a:rPr lang="es-EC" sz="1200" baseline="30000">
                          <a:effectLst/>
                        </a:rPr>
                        <a:t>3</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a:effectLst/>
                        </a:rPr>
                        <a:t>Concentración máxima en1 hora</a:t>
                      </a:r>
                      <a:endParaRPr lang="es-EC" sz="1100">
                        <a:effectLst/>
                        <a:latin typeface="Calibri"/>
                        <a:ea typeface="Calibri"/>
                        <a:cs typeface="Times New Roman"/>
                      </a:endParaRPr>
                    </a:p>
                  </a:txBody>
                  <a:tcPr marL="68580" marR="68580" marT="0" marB="0"/>
                </a:tc>
                <a:tc>
                  <a:txBody>
                    <a:bodyPr/>
                    <a:lstStyle/>
                    <a:p>
                      <a:pPr algn="just">
                        <a:lnSpc>
                          <a:spcPct val="150000"/>
                        </a:lnSpc>
                        <a:spcBef>
                          <a:spcPts val="600"/>
                        </a:spcBef>
                        <a:spcAft>
                          <a:spcPts val="600"/>
                        </a:spcAft>
                      </a:pPr>
                      <a:r>
                        <a:rPr lang="es-EC" sz="1200" dirty="0">
                          <a:effectLst/>
                        </a:rPr>
                        <a:t>1 vez por año</a:t>
                      </a:r>
                      <a:endParaRPr lang="es-EC" sz="1100" dirty="0">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3734152" y="5857744"/>
            <a:ext cx="5158328" cy="307777"/>
          </a:xfrm>
          <a:prstGeom prst="rect">
            <a:avLst/>
          </a:prstGeom>
          <a:noFill/>
        </p:spPr>
        <p:txBody>
          <a:bodyPr wrap="square" rtlCol="0">
            <a:spAutoFit/>
          </a:bodyPr>
          <a:lstStyle/>
          <a:p>
            <a:r>
              <a:rPr lang="es-EC" sz="1400" dirty="0" smtClean="0"/>
              <a:t>Límites máximos permitidos para CO</a:t>
            </a:r>
            <a:endParaRPr lang="es-EC" sz="1400" dirty="0"/>
          </a:p>
        </p:txBody>
      </p:sp>
    </p:spTree>
    <p:extLst>
      <p:ext uri="{BB962C8B-B14F-4D97-AF65-F5344CB8AC3E}">
        <p14:creationId xmlns:p14="http://schemas.microsoft.com/office/powerpoint/2010/main" val="38993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email">
            <a:extLst>
              <a:ext uri="{28A0092B-C50C-407E-A947-70E740481C1C}">
                <a14:useLocalDpi xmlns:a14="http://schemas.microsoft.com/office/drawing/2010/main"/>
              </a:ext>
            </a:extLst>
          </a:blip>
          <a:stretch>
            <a:fillRect/>
          </a:stretch>
        </p:blipFill>
        <p:spPr>
          <a:xfrm>
            <a:off x="539552" y="437755"/>
            <a:ext cx="4248472" cy="2461490"/>
          </a:xfrm>
          <a:prstGeom prst="rect">
            <a:avLst/>
          </a:prstGeom>
        </p:spPr>
      </p:pic>
      <p:sp>
        <p:nvSpPr>
          <p:cNvPr id="3" name="2 CuadroTexto"/>
          <p:cNvSpPr txBox="1"/>
          <p:nvPr/>
        </p:nvSpPr>
        <p:spPr>
          <a:xfrm>
            <a:off x="395536" y="2855371"/>
            <a:ext cx="5544820" cy="307777"/>
          </a:xfrm>
          <a:prstGeom prst="rect">
            <a:avLst/>
          </a:prstGeom>
          <a:noFill/>
        </p:spPr>
        <p:txBody>
          <a:bodyPr wrap="square" rtlCol="0">
            <a:spAutoFit/>
          </a:bodyPr>
          <a:lstStyle/>
          <a:p>
            <a:r>
              <a:rPr lang="es-EC" sz="1400" dirty="0" smtClean="0"/>
              <a:t>Concentraciones medias mensuales de CO (mg/m3)</a:t>
            </a:r>
            <a:endParaRPr lang="es-EC" sz="1400" dirty="0"/>
          </a:p>
        </p:txBody>
      </p:sp>
      <p:pic>
        <p:nvPicPr>
          <p:cNvPr id="4" name="3 Imagen"/>
          <p:cNvPicPr/>
          <p:nvPr/>
        </p:nvPicPr>
        <p:blipFill>
          <a:blip r:embed="rId3" cstate="email">
            <a:extLst>
              <a:ext uri="{28A0092B-C50C-407E-A947-70E740481C1C}">
                <a14:useLocalDpi xmlns:a14="http://schemas.microsoft.com/office/drawing/2010/main"/>
              </a:ext>
            </a:extLst>
          </a:blip>
          <a:stretch>
            <a:fillRect/>
          </a:stretch>
        </p:blipFill>
        <p:spPr>
          <a:xfrm>
            <a:off x="4211960" y="3161880"/>
            <a:ext cx="4558680" cy="3026926"/>
          </a:xfrm>
          <a:prstGeom prst="rect">
            <a:avLst/>
          </a:prstGeom>
        </p:spPr>
      </p:pic>
      <p:sp>
        <p:nvSpPr>
          <p:cNvPr id="5" name="4 CuadroTexto"/>
          <p:cNvSpPr txBox="1"/>
          <p:nvPr/>
        </p:nvSpPr>
        <p:spPr>
          <a:xfrm>
            <a:off x="2151496" y="6181528"/>
            <a:ext cx="6624736" cy="307777"/>
          </a:xfrm>
          <a:prstGeom prst="rect">
            <a:avLst/>
          </a:prstGeom>
          <a:noFill/>
        </p:spPr>
        <p:txBody>
          <a:bodyPr wrap="square" rtlCol="0">
            <a:spAutoFit/>
          </a:bodyPr>
          <a:lstStyle/>
          <a:p>
            <a:r>
              <a:rPr lang="es-EC" sz="1400" dirty="0" smtClean="0"/>
              <a:t>      Tendencias CO (mg/m3) 2004-2016, máximo promedio octohorario</a:t>
            </a:r>
            <a:endParaRPr lang="es-EC" sz="1400" dirty="0"/>
          </a:p>
        </p:txBody>
      </p:sp>
    </p:spTree>
    <p:extLst>
      <p:ext uri="{BB962C8B-B14F-4D97-AF65-F5344CB8AC3E}">
        <p14:creationId xmlns:p14="http://schemas.microsoft.com/office/powerpoint/2010/main" val="412718397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8756" y="436764"/>
            <a:ext cx="8136904" cy="338554"/>
          </a:xfrm>
          <a:prstGeom prst="rect">
            <a:avLst/>
          </a:prstGeom>
          <a:noFill/>
        </p:spPr>
        <p:txBody>
          <a:bodyPr wrap="square" rtlCol="0">
            <a:spAutoFit/>
          </a:bodyPr>
          <a:lstStyle/>
          <a:p>
            <a:r>
              <a:rPr lang="es-EC" sz="1600" b="1" dirty="0" smtClean="0">
                <a:solidFill>
                  <a:srgbClr val="FF0000"/>
                </a:solidFill>
              </a:rPr>
              <a:t>Tabulación de las encuestas a los usuarios de BiciQuito</a:t>
            </a:r>
            <a:endParaRPr lang="es-EC" sz="1600" b="1" dirty="0">
              <a:solidFill>
                <a:srgbClr val="FF0000"/>
              </a:solidFill>
            </a:endParaRPr>
          </a:p>
        </p:txBody>
      </p:sp>
      <p:pic>
        <p:nvPicPr>
          <p:cNvPr id="3" name="2 Imagen" descr="C:\Users\User\Downloads\33154336_1955719477795966_6154534577202266112_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52736"/>
            <a:ext cx="2106930" cy="2809875"/>
          </a:xfrm>
          <a:prstGeom prst="rect">
            <a:avLst/>
          </a:prstGeom>
          <a:noFill/>
          <a:ln>
            <a:noFill/>
          </a:ln>
        </p:spPr>
      </p:pic>
      <p:graphicFrame>
        <p:nvGraphicFramePr>
          <p:cNvPr id="6" name="5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C55F3E1-3C81-4003-B26D-EE4FD0063005}"/>
              </a:ext>
            </a:extLst>
          </p:cNvPr>
          <p:cNvGraphicFramePr/>
          <p:nvPr>
            <p:extLst>
              <p:ext uri="{D42A27DB-BD31-4B8C-83A1-F6EECF244321}">
                <p14:modId xmlns:p14="http://schemas.microsoft.com/office/powerpoint/2010/main" val="3542865325"/>
              </p:ext>
            </p:extLst>
          </p:nvPr>
        </p:nvGraphicFramePr>
        <p:xfrm>
          <a:off x="3131840" y="1052736"/>
          <a:ext cx="4248150" cy="211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2B3BEC3-DAA1-4366-A70B-BC2E22BEFE6C}"/>
              </a:ext>
            </a:extLst>
          </p:cNvPr>
          <p:cNvGraphicFramePr/>
          <p:nvPr>
            <p:extLst>
              <p:ext uri="{D42A27DB-BD31-4B8C-83A1-F6EECF244321}">
                <p14:modId xmlns:p14="http://schemas.microsoft.com/office/powerpoint/2010/main" val="1635373323"/>
              </p:ext>
            </p:extLst>
          </p:nvPr>
        </p:nvGraphicFramePr>
        <p:xfrm>
          <a:off x="251520" y="3868881"/>
          <a:ext cx="4419600" cy="2295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F118FEB-A4C0-46FC-A5AF-45E581235AC2}"/>
              </a:ext>
            </a:extLst>
          </p:cNvPr>
          <p:cNvGraphicFramePr/>
          <p:nvPr>
            <p:extLst>
              <p:ext uri="{D42A27DB-BD31-4B8C-83A1-F6EECF244321}">
                <p14:modId xmlns:p14="http://schemas.microsoft.com/office/powerpoint/2010/main" val="3487092042"/>
              </p:ext>
            </p:extLst>
          </p:nvPr>
        </p:nvGraphicFramePr>
        <p:xfrm>
          <a:off x="4716016" y="3868881"/>
          <a:ext cx="4305300" cy="23907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618226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660407159"/>
              </p:ext>
            </p:extLst>
          </p:nvPr>
        </p:nvGraphicFramePr>
        <p:xfrm>
          <a:off x="395536" y="476672"/>
          <a:ext cx="5328592" cy="3000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967817942"/>
              </p:ext>
            </p:extLst>
          </p:nvPr>
        </p:nvGraphicFramePr>
        <p:xfrm>
          <a:off x="611560" y="3645024"/>
          <a:ext cx="5040560"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extLst>
              <p:ext uri="{D42A27DB-BD31-4B8C-83A1-F6EECF244321}">
                <p14:modId xmlns:p14="http://schemas.microsoft.com/office/powerpoint/2010/main" val="823032186"/>
              </p:ext>
            </p:extLst>
          </p:nvPr>
        </p:nvGraphicFramePr>
        <p:xfrm>
          <a:off x="5004048" y="548680"/>
          <a:ext cx="4276725" cy="2466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4 Gráfico"/>
          <p:cNvGraphicFramePr/>
          <p:nvPr>
            <p:extLst>
              <p:ext uri="{D42A27DB-BD31-4B8C-83A1-F6EECF244321}">
                <p14:modId xmlns:p14="http://schemas.microsoft.com/office/powerpoint/2010/main" val="3720994919"/>
              </p:ext>
            </p:extLst>
          </p:nvPr>
        </p:nvGraphicFramePr>
        <p:xfrm>
          <a:off x="5220072" y="3789040"/>
          <a:ext cx="4095750" cy="2152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84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75073676"/>
              </p:ext>
            </p:extLst>
          </p:nvPr>
        </p:nvGraphicFramePr>
        <p:xfrm>
          <a:off x="467544" y="476672"/>
          <a:ext cx="4032448" cy="6093789"/>
        </p:xfrm>
        <a:graphic>
          <a:graphicData uri="http://schemas.openxmlformats.org/drawingml/2006/table">
            <a:tbl>
              <a:tblPr bandRow="1">
                <a:tableStyleId>{5C22544A-7EE6-4342-B048-85BDC9FD1C3A}</a:tableStyleId>
              </a:tblPr>
              <a:tblGrid>
                <a:gridCol w="3600400"/>
                <a:gridCol w="432048"/>
              </a:tblGrid>
              <a:tr h="155105">
                <a:tc>
                  <a:txBody>
                    <a:bodyPr/>
                    <a:lstStyle/>
                    <a:p>
                      <a:pPr algn="just">
                        <a:lnSpc>
                          <a:spcPct val="150000"/>
                        </a:lnSpc>
                        <a:spcAft>
                          <a:spcPts val="0"/>
                        </a:spcAft>
                      </a:pPr>
                      <a:r>
                        <a:rPr lang="es-EC" sz="1100" dirty="0">
                          <a:effectLst/>
                        </a:rPr>
                        <a:t>Ninguna</a:t>
                      </a:r>
                      <a:endParaRPr lang="es-EC" sz="1100" dirty="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dirty="0">
                          <a:effectLst/>
                        </a:rPr>
                        <a:t>58</a:t>
                      </a:r>
                      <a:endParaRPr lang="es-EC" sz="1100" dirty="0">
                        <a:effectLst/>
                        <a:latin typeface="Calibri"/>
                        <a:ea typeface="Calibri"/>
                        <a:cs typeface="Times New Roman"/>
                      </a:endParaRPr>
                    </a:p>
                  </a:txBody>
                  <a:tcPr marL="38776" marR="38776" marT="0" marB="0"/>
                </a:tc>
              </a:tr>
              <a:tr h="204935">
                <a:tc>
                  <a:txBody>
                    <a:bodyPr/>
                    <a:lstStyle/>
                    <a:p>
                      <a:pPr algn="just">
                        <a:lnSpc>
                          <a:spcPct val="150000"/>
                        </a:lnSpc>
                        <a:spcAft>
                          <a:spcPts val="0"/>
                        </a:spcAft>
                      </a:pPr>
                      <a:r>
                        <a:rPr lang="es-EC" sz="1100" dirty="0">
                          <a:effectLst/>
                        </a:rPr>
                        <a:t>Playón de la </a:t>
                      </a:r>
                      <a:r>
                        <a:rPr lang="es-EC" sz="1100" dirty="0" smtClean="0">
                          <a:effectLst/>
                        </a:rPr>
                        <a:t>Marín</a:t>
                      </a:r>
                      <a:endParaRPr lang="es-EC" sz="1100" dirty="0">
                        <a:effectLst/>
                      </a:endParaRPr>
                    </a:p>
                  </a:txBody>
                  <a:tcPr marL="38776" marR="38776" marT="0" marB="0"/>
                </a:tc>
                <a:tc>
                  <a:txBody>
                    <a:bodyPr/>
                    <a:lstStyle/>
                    <a:p>
                      <a:pPr algn="just">
                        <a:lnSpc>
                          <a:spcPct val="150000"/>
                        </a:lnSpc>
                        <a:spcAft>
                          <a:spcPts val="0"/>
                        </a:spcAft>
                      </a:pPr>
                      <a:r>
                        <a:rPr lang="es-EC" sz="1100" dirty="0">
                          <a:effectLst/>
                        </a:rPr>
                        <a:t>6</a:t>
                      </a:r>
                      <a:endParaRPr lang="es-EC" sz="1100" dirty="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Udla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3</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Recreo</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Parque Cumandá</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2</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Av. Gonzáles Suárez </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H Carlos Andrade Marín</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Estación Rio Coca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4</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La Magdalena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2</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Colegio Mejía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Pasteurizadora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Teatro Sucre</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Colegio 24 de mayo</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10 de agosto y Orellana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CNE</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Parque bicentenario</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Estación La Ofelia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CC El Bosque</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310209">
                <a:tc>
                  <a:txBody>
                    <a:bodyPr/>
                    <a:lstStyle/>
                    <a:p>
                      <a:pPr algn="just">
                        <a:lnSpc>
                          <a:spcPct val="150000"/>
                        </a:lnSpc>
                        <a:spcAft>
                          <a:spcPts val="0"/>
                        </a:spcAft>
                      </a:pPr>
                      <a:r>
                        <a:rPr lang="es-EC" sz="1100">
                          <a:effectLst/>
                        </a:rPr>
                        <a:t>Redondel de la Av. 6 diciembre e Interoceánica</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H Baca Ortiz</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3</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Plaza Artigas</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2</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H Metropolitano</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Colegio Montufar</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a:effectLst/>
                        </a:rPr>
                        <a:t>1</a:t>
                      </a:r>
                      <a:endParaRPr lang="es-EC" sz="1100">
                        <a:effectLst/>
                        <a:latin typeface="Calibri"/>
                        <a:ea typeface="Calibri"/>
                        <a:cs typeface="Times New Roman"/>
                      </a:endParaRPr>
                    </a:p>
                  </a:txBody>
                  <a:tcPr marL="38776" marR="38776" marT="0" marB="0"/>
                </a:tc>
              </a:tr>
              <a:tr h="155105">
                <a:tc>
                  <a:txBody>
                    <a:bodyPr/>
                    <a:lstStyle/>
                    <a:p>
                      <a:pPr algn="just">
                        <a:lnSpc>
                          <a:spcPct val="150000"/>
                        </a:lnSpc>
                        <a:spcAft>
                          <a:spcPts val="0"/>
                        </a:spcAft>
                      </a:pPr>
                      <a:r>
                        <a:rPr lang="es-EC" sz="1100">
                          <a:effectLst/>
                        </a:rPr>
                        <a:t>Cumbayá</a:t>
                      </a:r>
                      <a:endParaRPr lang="es-EC" sz="1100">
                        <a:effectLst/>
                        <a:latin typeface="Calibri"/>
                        <a:ea typeface="Calibri"/>
                        <a:cs typeface="Times New Roman"/>
                      </a:endParaRPr>
                    </a:p>
                  </a:txBody>
                  <a:tcPr marL="38776" marR="38776" marT="0" marB="0"/>
                </a:tc>
                <a:tc>
                  <a:txBody>
                    <a:bodyPr/>
                    <a:lstStyle/>
                    <a:p>
                      <a:pPr algn="just">
                        <a:lnSpc>
                          <a:spcPct val="150000"/>
                        </a:lnSpc>
                        <a:spcAft>
                          <a:spcPts val="0"/>
                        </a:spcAft>
                      </a:pPr>
                      <a:r>
                        <a:rPr lang="es-EC" sz="1100" dirty="0">
                          <a:effectLst/>
                        </a:rPr>
                        <a:t>1</a:t>
                      </a:r>
                      <a:endParaRPr lang="es-EC" sz="1100" dirty="0">
                        <a:effectLst/>
                        <a:latin typeface="Calibri"/>
                        <a:ea typeface="Calibri"/>
                        <a:cs typeface="Times New Roman"/>
                      </a:endParaRPr>
                    </a:p>
                  </a:txBody>
                  <a:tcPr marL="38776" marR="38776" marT="0" marB="0"/>
                </a:tc>
              </a:tr>
            </a:tbl>
          </a:graphicData>
        </a:graphic>
      </p:graphicFrame>
      <p:sp>
        <p:nvSpPr>
          <p:cNvPr id="4" name="3 CuadroTexto"/>
          <p:cNvSpPr txBox="1"/>
          <p:nvPr/>
        </p:nvSpPr>
        <p:spPr>
          <a:xfrm>
            <a:off x="4644008" y="1052736"/>
            <a:ext cx="4032448" cy="4801314"/>
          </a:xfrm>
          <a:prstGeom prst="rect">
            <a:avLst/>
          </a:prstGeom>
          <a:noFill/>
        </p:spPr>
        <p:txBody>
          <a:bodyPr wrap="square" rtlCol="0">
            <a:spAutoFit/>
          </a:bodyPr>
          <a:lstStyle/>
          <a:p>
            <a:r>
              <a:rPr lang="es-EC" sz="1600" dirty="0" smtClean="0"/>
              <a:t>-Sexo masculino mayoritario.</a:t>
            </a:r>
          </a:p>
          <a:p>
            <a:r>
              <a:rPr lang="es-EC" sz="1600" dirty="0" smtClean="0"/>
              <a:t>-Población joven (25-35 años)</a:t>
            </a:r>
          </a:p>
          <a:p>
            <a:r>
              <a:rPr lang="es-EC" sz="1600" dirty="0" smtClean="0"/>
              <a:t>-60% uso diario</a:t>
            </a:r>
          </a:p>
          <a:p>
            <a:r>
              <a:rPr lang="es-EC" sz="1600" dirty="0" smtClean="0"/>
              <a:t>-Comodidad y velocidad principales motivos</a:t>
            </a:r>
          </a:p>
          <a:p>
            <a:r>
              <a:rPr lang="es-EC" sz="1600" dirty="0" smtClean="0"/>
              <a:t>-Motivo ambiental (11%)</a:t>
            </a:r>
          </a:p>
          <a:p>
            <a:r>
              <a:rPr lang="es-EC" sz="1600" dirty="0" smtClean="0"/>
              <a:t>-Peligro de tráfico, falta de carriles segregados y cultura de respeto son principales problemas.</a:t>
            </a:r>
          </a:p>
          <a:p>
            <a:r>
              <a:rPr lang="es-EC" sz="1600" dirty="0" smtClean="0"/>
              <a:t>-53% consideran que existe dificultad en intersecciones.</a:t>
            </a:r>
          </a:p>
          <a:p>
            <a:r>
              <a:rPr lang="es-EC" sz="1600" dirty="0" smtClean="0"/>
              <a:t>-Ampliación del servicio al sur, restricción de tiempo, automatización del servicio y más bicicletas eléctricas es necesario para mejorar el servicio.</a:t>
            </a:r>
          </a:p>
          <a:p>
            <a:r>
              <a:rPr lang="es-EC" sz="1600" dirty="0" smtClean="0"/>
              <a:t>-Necesario seguridad adicional en Ciclovía.</a:t>
            </a:r>
          </a:p>
          <a:p>
            <a:endParaRPr lang="es-EC" dirty="0"/>
          </a:p>
        </p:txBody>
      </p:sp>
      <p:sp>
        <p:nvSpPr>
          <p:cNvPr id="5" name="4 CuadroTexto"/>
          <p:cNvSpPr txBox="1"/>
          <p:nvPr/>
        </p:nvSpPr>
        <p:spPr>
          <a:xfrm>
            <a:off x="4644008" y="548680"/>
            <a:ext cx="3888432" cy="369332"/>
          </a:xfrm>
          <a:prstGeom prst="rect">
            <a:avLst/>
          </a:prstGeom>
          <a:noFill/>
        </p:spPr>
        <p:txBody>
          <a:bodyPr wrap="square" rtlCol="0">
            <a:spAutoFit/>
          </a:bodyPr>
          <a:lstStyle/>
          <a:p>
            <a:r>
              <a:rPr lang="es-EC" dirty="0" smtClean="0"/>
              <a:t>Principales resultados obtenidos</a:t>
            </a:r>
            <a:endParaRPr lang="es-EC" dirty="0"/>
          </a:p>
        </p:txBody>
      </p:sp>
      <p:sp>
        <p:nvSpPr>
          <p:cNvPr id="7" name="6 Rectángulo"/>
          <p:cNvSpPr/>
          <p:nvPr/>
        </p:nvSpPr>
        <p:spPr>
          <a:xfrm>
            <a:off x="4644008" y="548680"/>
            <a:ext cx="3888432" cy="36933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38611344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8352928" cy="369332"/>
          </a:xfrm>
          <a:prstGeom prst="rect">
            <a:avLst/>
          </a:prstGeom>
          <a:noFill/>
        </p:spPr>
        <p:txBody>
          <a:bodyPr wrap="square" rtlCol="0">
            <a:spAutoFit/>
          </a:bodyPr>
          <a:lstStyle/>
          <a:p>
            <a:pPr algn="ctr"/>
            <a:r>
              <a:rPr lang="es-EC" b="1" dirty="0" smtClean="0"/>
              <a:t>2. IMPORTANCIA Y JUSTIFICACIÓN </a:t>
            </a:r>
            <a:endParaRPr lang="es-EC" b="1" dirty="0"/>
          </a:p>
        </p:txBody>
      </p:sp>
      <p:graphicFrame>
        <p:nvGraphicFramePr>
          <p:cNvPr id="3" name="2 Diagrama"/>
          <p:cNvGraphicFramePr/>
          <p:nvPr>
            <p:extLst>
              <p:ext uri="{D42A27DB-BD31-4B8C-83A1-F6EECF244321}">
                <p14:modId xmlns:p14="http://schemas.microsoft.com/office/powerpoint/2010/main" val="4205597915"/>
              </p:ext>
            </p:extLst>
          </p:nvPr>
        </p:nvGraphicFramePr>
        <p:xfrm>
          <a:off x="683568" y="1340768"/>
          <a:ext cx="777686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914792"/>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8" y="483504"/>
            <a:ext cx="8064896" cy="369332"/>
          </a:xfrm>
          <a:prstGeom prst="rect">
            <a:avLst/>
          </a:prstGeom>
          <a:noFill/>
        </p:spPr>
        <p:txBody>
          <a:bodyPr wrap="square" rtlCol="0">
            <a:spAutoFit/>
          </a:bodyPr>
          <a:lstStyle/>
          <a:p>
            <a:pPr algn="ctr"/>
            <a:r>
              <a:rPr lang="es-EC" b="1" dirty="0" smtClean="0"/>
              <a:t>7. Propuesta Planteada</a:t>
            </a:r>
            <a:endParaRPr lang="es-EC" b="1" dirty="0"/>
          </a:p>
        </p:txBody>
      </p:sp>
      <p:sp>
        <p:nvSpPr>
          <p:cNvPr id="3" name="2 CuadroTexto"/>
          <p:cNvSpPr txBox="1"/>
          <p:nvPr/>
        </p:nvSpPr>
        <p:spPr>
          <a:xfrm>
            <a:off x="323528" y="924813"/>
            <a:ext cx="8064896" cy="338554"/>
          </a:xfrm>
          <a:prstGeom prst="rect">
            <a:avLst/>
          </a:prstGeom>
          <a:noFill/>
        </p:spPr>
        <p:txBody>
          <a:bodyPr wrap="square" rtlCol="0">
            <a:spAutoFit/>
          </a:bodyPr>
          <a:lstStyle/>
          <a:p>
            <a:r>
              <a:rPr lang="es-EC" sz="1600" b="1" dirty="0" smtClean="0">
                <a:solidFill>
                  <a:srgbClr val="FF0000"/>
                </a:solidFill>
              </a:rPr>
              <a:t>Estrategias encaminadas al Transporte Público</a:t>
            </a:r>
            <a:endParaRPr lang="es-EC" sz="1600" b="1" dirty="0">
              <a:solidFill>
                <a:srgbClr val="FF0000"/>
              </a:solidFill>
            </a:endParaRPr>
          </a:p>
        </p:txBody>
      </p:sp>
      <p:pic>
        <p:nvPicPr>
          <p:cNvPr id="4" name="3 Imagen"/>
          <p:cNvPicPr/>
          <p:nvPr/>
        </p:nvPicPr>
        <p:blipFill rotWithShape="1">
          <a:blip r:embed="rId2" cstate="email">
            <a:extLst>
              <a:ext uri="{28A0092B-C50C-407E-A947-70E740481C1C}">
                <a14:useLocalDpi xmlns:a14="http://schemas.microsoft.com/office/drawing/2010/main"/>
              </a:ext>
            </a:extLst>
          </a:blip>
          <a:srcRect/>
          <a:stretch/>
        </p:blipFill>
        <p:spPr bwMode="auto">
          <a:xfrm>
            <a:off x="346412" y="1862234"/>
            <a:ext cx="3920926" cy="2942608"/>
          </a:xfrm>
          <a:prstGeom prst="rect">
            <a:avLst/>
          </a:prstGeom>
          <a:ln>
            <a:noFill/>
          </a:ln>
          <a:extLst>
            <a:ext uri="{53640926-AAD7-44D8-BBD7-CCE9431645EC}">
              <a14:shadowObscured xmlns:a14="http://schemas.microsoft.com/office/drawing/2010/main"/>
            </a:ext>
          </a:extLst>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4355976" y="1263367"/>
            <a:ext cx="4353098" cy="2070171"/>
          </a:xfrm>
          <a:prstGeom prst="rect">
            <a:avLst/>
          </a:prstGeom>
        </p:spPr>
      </p:pic>
      <p:pic>
        <p:nvPicPr>
          <p:cNvPr id="6" name="5 Imagen"/>
          <p:cNvPicPr/>
          <p:nvPr/>
        </p:nvPicPr>
        <p:blipFill>
          <a:blip r:embed="rId4" cstate="email">
            <a:extLst>
              <a:ext uri="{28A0092B-C50C-407E-A947-70E740481C1C}">
                <a14:useLocalDpi xmlns:a14="http://schemas.microsoft.com/office/drawing/2010/main"/>
              </a:ext>
            </a:extLst>
          </a:blip>
          <a:stretch>
            <a:fillRect/>
          </a:stretch>
        </p:blipFill>
        <p:spPr>
          <a:xfrm>
            <a:off x="4376251" y="3718567"/>
            <a:ext cx="4035575" cy="2675890"/>
          </a:xfrm>
          <a:prstGeom prst="rect">
            <a:avLst/>
          </a:prstGeom>
        </p:spPr>
      </p:pic>
      <p:sp>
        <p:nvSpPr>
          <p:cNvPr id="7" name="6 CuadroTexto"/>
          <p:cNvSpPr txBox="1"/>
          <p:nvPr/>
        </p:nvSpPr>
        <p:spPr>
          <a:xfrm>
            <a:off x="323528" y="4757072"/>
            <a:ext cx="4009564" cy="307777"/>
          </a:xfrm>
          <a:prstGeom prst="rect">
            <a:avLst/>
          </a:prstGeom>
          <a:noFill/>
        </p:spPr>
        <p:txBody>
          <a:bodyPr wrap="square" rtlCol="0">
            <a:spAutoFit/>
          </a:bodyPr>
          <a:lstStyle/>
          <a:p>
            <a:r>
              <a:rPr lang="es-EC" sz="1400" dirty="0" smtClean="0"/>
              <a:t>Transporte público DMQ actual</a:t>
            </a:r>
            <a:endParaRPr lang="es-EC" sz="1400" dirty="0"/>
          </a:p>
        </p:txBody>
      </p:sp>
      <p:sp>
        <p:nvSpPr>
          <p:cNvPr id="8" name="7 CuadroTexto"/>
          <p:cNvSpPr txBox="1"/>
          <p:nvPr/>
        </p:nvSpPr>
        <p:spPr>
          <a:xfrm>
            <a:off x="4376251" y="3179649"/>
            <a:ext cx="4464496" cy="307777"/>
          </a:xfrm>
          <a:prstGeom prst="rect">
            <a:avLst/>
          </a:prstGeom>
          <a:noFill/>
        </p:spPr>
        <p:txBody>
          <a:bodyPr wrap="square" rtlCol="0">
            <a:spAutoFit/>
          </a:bodyPr>
          <a:lstStyle/>
          <a:p>
            <a:r>
              <a:rPr lang="es-EC" sz="1400" dirty="0" smtClean="0"/>
              <a:t>Nuevas líneas que se proponen</a:t>
            </a:r>
            <a:endParaRPr lang="es-EC" sz="1400" dirty="0"/>
          </a:p>
        </p:txBody>
      </p:sp>
      <p:sp>
        <p:nvSpPr>
          <p:cNvPr id="9" name="8 CuadroTexto"/>
          <p:cNvSpPr txBox="1"/>
          <p:nvPr/>
        </p:nvSpPr>
        <p:spPr>
          <a:xfrm>
            <a:off x="4355976" y="6261521"/>
            <a:ext cx="4188683" cy="307777"/>
          </a:xfrm>
          <a:prstGeom prst="rect">
            <a:avLst/>
          </a:prstGeom>
          <a:noFill/>
        </p:spPr>
        <p:txBody>
          <a:bodyPr wrap="square" rtlCol="0">
            <a:spAutoFit/>
          </a:bodyPr>
          <a:lstStyle/>
          <a:p>
            <a:r>
              <a:rPr lang="es-EC" sz="1400" dirty="0" smtClean="0"/>
              <a:t>Nuevo TP que se propone</a:t>
            </a:r>
            <a:endParaRPr lang="es-EC" sz="1400" dirty="0"/>
          </a:p>
        </p:txBody>
      </p:sp>
    </p:spTree>
    <p:extLst>
      <p:ext uri="{BB962C8B-B14F-4D97-AF65-F5344CB8AC3E}">
        <p14:creationId xmlns:p14="http://schemas.microsoft.com/office/powerpoint/2010/main" val="1347764088"/>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627710840"/>
              </p:ext>
            </p:extLst>
          </p:nvPr>
        </p:nvGraphicFramePr>
        <p:xfrm>
          <a:off x="179512" y="47667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1869729396"/>
              </p:ext>
            </p:extLst>
          </p:nvPr>
        </p:nvGraphicFramePr>
        <p:xfrm>
          <a:off x="16775" y="3573016"/>
          <a:ext cx="4572000" cy="25622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3 Imagen"/>
          <p:cNvPicPr/>
          <p:nvPr/>
        </p:nvPicPr>
        <p:blipFill>
          <a:blip r:embed="rId4"/>
          <a:stretch>
            <a:fillRect/>
          </a:stretch>
        </p:blipFill>
        <p:spPr>
          <a:xfrm>
            <a:off x="4644009" y="476672"/>
            <a:ext cx="4176464" cy="2808312"/>
          </a:xfrm>
          <a:prstGeom prst="rect">
            <a:avLst/>
          </a:prstGeom>
        </p:spPr>
      </p:pic>
      <p:sp>
        <p:nvSpPr>
          <p:cNvPr id="5" name="4 CuadroTexto"/>
          <p:cNvSpPr txBox="1"/>
          <p:nvPr/>
        </p:nvSpPr>
        <p:spPr>
          <a:xfrm>
            <a:off x="4644009" y="3284984"/>
            <a:ext cx="4032447" cy="3170099"/>
          </a:xfrm>
          <a:prstGeom prst="rect">
            <a:avLst/>
          </a:prstGeom>
          <a:noFill/>
        </p:spPr>
        <p:txBody>
          <a:bodyPr wrap="square" rtlCol="0">
            <a:spAutoFit/>
          </a:bodyPr>
          <a:lstStyle/>
          <a:p>
            <a:r>
              <a:rPr lang="es-EC" sz="1400" dirty="0" smtClean="0"/>
              <a:t>Horarios que se proponen:</a:t>
            </a:r>
          </a:p>
          <a:p>
            <a:r>
              <a:rPr lang="es-EC" sz="1400" dirty="0" smtClean="0"/>
              <a:t>-Corredores BRT, cada 5 min en horario laboral, cada 6 min sábado domingos y feriados.</a:t>
            </a:r>
          </a:p>
          <a:p>
            <a:r>
              <a:rPr lang="es-EC" sz="1400" dirty="0" smtClean="0"/>
              <a:t>-Líneas verticales o transversales: </a:t>
            </a:r>
            <a:r>
              <a:rPr lang="es-EC" sz="1400" dirty="0"/>
              <a:t>cada 5 </a:t>
            </a:r>
            <a:r>
              <a:rPr lang="es-EC" sz="1400" dirty="0" smtClean="0"/>
              <a:t>min </a:t>
            </a:r>
            <a:r>
              <a:rPr lang="es-EC" sz="1400" dirty="0"/>
              <a:t>en horario laboral, cada </a:t>
            </a:r>
            <a:r>
              <a:rPr lang="es-EC" sz="1400" dirty="0" smtClean="0"/>
              <a:t>7 </a:t>
            </a:r>
            <a:r>
              <a:rPr lang="es-EC" sz="1400" dirty="0"/>
              <a:t>min sábado domingos y feriados</a:t>
            </a:r>
            <a:r>
              <a:rPr lang="es-EC" sz="1400" dirty="0" smtClean="0"/>
              <a:t>.</a:t>
            </a:r>
          </a:p>
          <a:p>
            <a:r>
              <a:rPr lang="es-EC" sz="1400" dirty="0" smtClean="0"/>
              <a:t>-Rutas alimentadoras: </a:t>
            </a:r>
            <a:r>
              <a:rPr lang="es-EC" sz="1400" dirty="0"/>
              <a:t>cada 5 min en horario laboral, cada 7 min sábado domingos y feriados.</a:t>
            </a:r>
          </a:p>
          <a:p>
            <a:r>
              <a:rPr lang="es-EC" sz="1400" dirty="0" smtClean="0"/>
              <a:t>-Corredores metropolitanos: sus frecuencias se establecen por el horario en cremallera</a:t>
            </a:r>
            <a:endParaRPr lang="es-EC" sz="1400" dirty="0"/>
          </a:p>
          <a:p>
            <a:endParaRPr lang="es-EC" dirty="0"/>
          </a:p>
        </p:txBody>
      </p:sp>
    </p:spTree>
    <p:extLst>
      <p:ext uri="{BB962C8B-B14F-4D97-AF65-F5344CB8AC3E}">
        <p14:creationId xmlns:p14="http://schemas.microsoft.com/office/powerpoint/2010/main" val="42020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7920880" cy="2062103"/>
          </a:xfrm>
          <a:prstGeom prst="rect">
            <a:avLst/>
          </a:prstGeom>
          <a:noFill/>
        </p:spPr>
        <p:txBody>
          <a:bodyPr wrap="square" rtlCol="0">
            <a:spAutoFit/>
          </a:bodyPr>
          <a:lstStyle/>
          <a:p>
            <a:pPr algn="just"/>
            <a:r>
              <a:rPr lang="es-EC" sz="1600" b="1" dirty="0" smtClean="0"/>
              <a:t>Digitalización del pago del pasaje en el TP: </a:t>
            </a:r>
            <a:r>
              <a:rPr lang="es-EC" sz="1600" dirty="0" smtClean="0"/>
              <a:t>Cuenca es la primera ciudad en implementar este sistema, aumenta la comodidad, reduce el tiempo de transacción y permite que el ayudante se encargue de las personas con discapacidad.</a:t>
            </a:r>
          </a:p>
          <a:p>
            <a:pPr algn="just"/>
            <a:r>
              <a:rPr lang="es-EC" sz="1600" b="1" dirty="0" smtClean="0"/>
              <a:t>Mejora de la eficiencia energética del transporte público: </a:t>
            </a:r>
            <a:r>
              <a:rPr lang="es-EC" sz="1600" dirty="0" smtClean="0"/>
              <a:t>mejorar la cobertura y sostenibilidad, en el Corredor Central Norte se probó un bus eléctrico durante 3 meses, transportó a 130.000 personas, recorrió 9.000 km y durante este tiempo e evitó la polución de 12 ton de CO2 eq</a:t>
            </a:r>
            <a:endParaRPr lang="es-EC" sz="1600" dirty="0"/>
          </a:p>
        </p:txBody>
      </p:sp>
      <p:pic>
        <p:nvPicPr>
          <p:cNvPr id="3" name="2 Imagen"/>
          <p:cNvPicPr/>
          <p:nvPr/>
        </p:nvPicPr>
        <p:blipFill rotWithShape="1">
          <a:blip r:embed="rId2" cstate="email">
            <a:extLst>
              <a:ext uri="{28A0092B-C50C-407E-A947-70E740481C1C}">
                <a14:useLocalDpi xmlns:a14="http://schemas.microsoft.com/office/drawing/2010/main"/>
              </a:ext>
            </a:extLst>
          </a:blip>
          <a:srcRect t="12239"/>
          <a:stretch/>
        </p:blipFill>
        <p:spPr>
          <a:xfrm>
            <a:off x="2327151" y="2682790"/>
            <a:ext cx="4476750" cy="1878047"/>
          </a:xfrm>
          <a:prstGeom prst="rect">
            <a:avLst/>
          </a:prstGeom>
        </p:spPr>
      </p:pic>
      <p:sp>
        <p:nvSpPr>
          <p:cNvPr id="4" name="3 CuadroTexto"/>
          <p:cNvSpPr txBox="1"/>
          <p:nvPr/>
        </p:nvSpPr>
        <p:spPr>
          <a:xfrm>
            <a:off x="323528" y="4616624"/>
            <a:ext cx="9295506" cy="338554"/>
          </a:xfrm>
          <a:prstGeom prst="rect">
            <a:avLst/>
          </a:prstGeom>
          <a:noFill/>
        </p:spPr>
        <p:txBody>
          <a:bodyPr wrap="square" rtlCol="0">
            <a:spAutoFit/>
          </a:bodyPr>
          <a:lstStyle/>
          <a:p>
            <a:r>
              <a:rPr lang="es-EC" sz="1600" b="1" dirty="0" smtClean="0"/>
              <a:t>Facilidades en buses convencionales para personas con capacidad reducida </a:t>
            </a:r>
            <a:endParaRPr lang="es-EC" sz="1600" b="1" dirty="0"/>
          </a:p>
        </p:txBody>
      </p:sp>
      <p:pic>
        <p:nvPicPr>
          <p:cNvPr id="5" name="0 Imagen"/>
          <p:cNvPicPr/>
          <p:nvPr/>
        </p:nvPicPr>
        <p:blipFill rotWithShape="1">
          <a:blip r:embed="rId3" cstate="email">
            <a:extLst>
              <a:ext uri="{28A0092B-C50C-407E-A947-70E740481C1C}">
                <a14:useLocalDpi xmlns:a14="http://schemas.microsoft.com/office/drawing/2010/main"/>
              </a:ext>
            </a:extLst>
          </a:blip>
          <a:srcRect/>
          <a:stretch/>
        </p:blipFill>
        <p:spPr bwMode="auto">
          <a:xfrm>
            <a:off x="2084263" y="4925310"/>
            <a:ext cx="4962525" cy="1543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9699263"/>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7992888" cy="338554"/>
          </a:xfrm>
          <a:prstGeom prst="rect">
            <a:avLst/>
          </a:prstGeom>
          <a:noFill/>
        </p:spPr>
        <p:txBody>
          <a:bodyPr wrap="square" rtlCol="0">
            <a:spAutoFit/>
          </a:bodyPr>
          <a:lstStyle/>
          <a:p>
            <a:r>
              <a:rPr lang="es-EC" sz="1600" b="1" dirty="0" smtClean="0">
                <a:solidFill>
                  <a:srgbClr val="FF0000"/>
                </a:solidFill>
              </a:rPr>
              <a:t>Mejorar la infraestructura para impulsar el uso de la caminata</a:t>
            </a:r>
            <a:endParaRPr lang="es-EC" sz="1600" b="1" dirty="0">
              <a:solidFill>
                <a:srgbClr val="FF0000"/>
              </a:solidFill>
            </a:endParaRPr>
          </a:p>
        </p:txBody>
      </p:sp>
      <p:sp>
        <p:nvSpPr>
          <p:cNvPr id="3" name="2 CuadroTexto"/>
          <p:cNvSpPr txBox="1"/>
          <p:nvPr/>
        </p:nvSpPr>
        <p:spPr>
          <a:xfrm>
            <a:off x="395536" y="916388"/>
            <a:ext cx="8496944" cy="584775"/>
          </a:xfrm>
          <a:prstGeom prst="rect">
            <a:avLst/>
          </a:prstGeom>
          <a:noFill/>
        </p:spPr>
        <p:txBody>
          <a:bodyPr wrap="square" rtlCol="0">
            <a:spAutoFit/>
          </a:bodyPr>
          <a:lstStyle/>
          <a:p>
            <a:pPr algn="just"/>
            <a:r>
              <a:rPr lang="es-EC" sz="1600" dirty="0" smtClean="0"/>
              <a:t>Peatonalización del Centro Histórico: </a:t>
            </a:r>
            <a:r>
              <a:rPr lang="es-EC" sz="1600" dirty="0" err="1" smtClean="0"/>
              <a:t>sup</a:t>
            </a:r>
            <a:r>
              <a:rPr lang="es-EC" sz="1600" dirty="0" smtClean="0"/>
              <a:t> 3.75 km2, 130 edificaciones monumentales entre iglesias, conventos, plazas, piletas, etc. </a:t>
            </a:r>
            <a:endParaRPr lang="es-EC" sz="1600" dirty="0"/>
          </a:p>
        </p:txBody>
      </p:sp>
      <p:pic>
        <p:nvPicPr>
          <p:cNvPr id="4" name="3 Imagen"/>
          <p:cNvPicPr/>
          <p:nvPr/>
        </p:nvPicPr>
        <p:blipFill>
          <a:blip r:embed="rId2" cstate="email">
            <a:extLst>
              <a:ext uri="{28A0092B-C50C-407E-A947-70E740481C1C}">
                <a14:useLocalDpi xmlns:a14="http://schemas.microsoft.com/office/drawing/2010/main"/>
              </a:ext>
            </a:extLst>
          </a:blip>
          <a:stretch>
            <a:fillRect/>
          </a:stretch>
        </p:blipFill>
        <p:spPr>
          <a:xfrm>
            <a:off x="523046" y="1501163"/>
            <a:ext cx="3904938" cy="2719925"/>
          </a:xfrm>
          <a:prstGeom prst="rect">
            <a:avLst/>
          </a:prstGeom>
        </p:spPr>
      </p:pic>
      <p:pic>
        <p:nvPicPr>
          <p:cNvPr id="5" name="0 Imagen"/>
          <p:cNvPicPr/>
          <p:nvPr/>
        </p:nvPicPr>
        <p:blipFill rotWithShape="1">
          <a:blip r:embed="rId3" cstate="email">
            <a:extLst>
              <a:ext uri="{28A0092B-C50C-407E-A947-70E740481C1C}">
                <a14:useLocalDpi xmlns:a14="http://schemas.microsoft.com/office/drawing/2010/main"/>
              </a:ext>
            </a:extLst>
          </a:blip>
          <a:srcRect/>
          <a:stretch/>
        </p:blipFill>
        <p:spPr bwMode="auto">
          <a:xfrm>
            <a:off x="4860032" y="1501164"/>
            <a:ext cx="3456384" cy="2409092"/>
          </a:xfrm>
          <a:prstGeom prst="rect">
            <a:avLst/>
          </a:prstGeom>
          <a:ln>
            <a:noFill/>
          </a:ln>
          <a:extLst>
            <a:ext uri="{53640926-AAD7-44D8-BBD7-CCE9431645EC}">
              <a14:shadowObscured xmlns:a14="http://schemas.microsoft.com/office/drawing/2010/main"/>
            </a:ext>
          </a:extLst>
        </p:spPr>
      </p:pic>
      <p:pic>
        <p:nvPicPr>
          <p:cNvPr id="6" name="0 Imagen"/>
          <p:cNvPicPr/>
          <p:nvPr/>
        </p:nvPicPr>
        <p:blipFill rotWithShape="1">
          <a:blip r:embed="rId4" cstate="email">
            <a:extLst>
              <a:ext uri="{28A0092B-C50C-407E-A947-70E740481C1C}">
                <a14:useLocalDpi xmlns:a14="http://schemas.microsoft.com/office/drawing/2010/main"/>
              </a:ext>
            </a:extLst>
          </a:blip>
          <a:srcRect/>
          <a:stretch/>
        </p:blipFill>
        <p:spPr bwMode="auto">
          <a:xfrm>
            <a:off x="3103115" y="3717032"/>
            <a:ext cx="3456384" cy="2736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1933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20688"/>
            <a:ext cx="8280920" cy="1077218"/>
          </a:xfrm>
          <a:prstGeom prst="rect">
            <a:avLst/>
          </a:prstGeom>
          <a:noFill/>
        </p:spPr>
        <p:txBody>
          <a:bodyPr wrap="square" rtlCol="0">
            <a:spAutoFit/>
          </a:bodyPr>
          <a:lstStyle/>
          <a:p>
            <a:pPr algn="just"/>
            <a:r>
              <a:rPr lang="es-EC" sz="1600" b="1" dirty="0" smtClean="0"/>
              <a:t>Mejora de la infraestructura para peatones: </a:t>
            </a:r>
            <a:r>
              <a:rPr lang="es-EC" sz="1600" dirty="0" smtClean="0"/>
              <a:t>Art 198,199 y 200, Sección 1, Cap. 1, LOTTTSV, se indica que los peatones deben tener una señalización clara, amplio espacio de circulación y cero impedimentos. Quito y Guayaquil ciudades con mayor número de muertes por atropellamientos</a:t>
            </a:r>
            <a:endParaRPr lang="es-EC" sz="1600" dirty="0"/>
          </a:p>
        </p:txBody>
      </p:sp>
      <p:pic>
        <p:nvPicPr>
          <p:cNvPr id="3" name="2 Imagen"/>
          <p:cNvPicPr/>
          <p:nvPr/>
        </p:nvPicPr>
        <p:blipFill>
          <a:blip r:embed="rId2" cstate="email">
            <a:extLst>
              <a:ext uri="{28A0092B-C50C-407E-A947-70E740481C1C}">
                <a14:useLocalDpi xmlns:a14="http://schemas.microsoft.com/office/drawing/2010/main"/>
              </a:ext>
            </a:extLst>
          </a:blip>
          <a:stretch>
            <a:fillRect/>
          </a:stretch>
        </p:blipFill>
        <p:spPr>
          <a:xfrm>
            <a:off x="424654" y="1697906"/>
            <a:ext cx="4867426" cy="1155030"/>
          </a:xfrm>
          <a:prstGeom prst="rect">
            <a:avLst/>
          </a:prstGeom>
        </p:spPr>
      </p:pic>
      <p:pic>
        <p:nvPicPr>
          <p:cNvPr id="4" name="3 Imagen"/>
          <p:cNvPicPr/>
          <p:nvPr/>
        </p:nvPicPr>
        <p:blipFill>
          <a:blip r:embed="rId3"/>
          <a:stretch>
            <a:fillRect/>
          </a:stretch>
        </p:blipFill>
        <p:spPr>
          <a:xfrm>
            <a:off x="424654" y="2810349"/>
            <a:ext cx="4896544" cy="2390052"/>
          </a:xfrm>
          <a:prstGeom prst="rect">
            <a:avLst/>
          </a:prstGeom>
        </p:spPr>
      </p:pic>
      <p:pic>
        <p:nvPicPr>
          <p:cNvPr id="5" name="4 Imagen"/>
          <p:cNvPicPr/>
          <p:nvPr/>
        </p:nvPicPr>
        <p:blipFill>
          <a:blip r:embed="rId4" cstate="email">
            <a:extLst>
              <a:ext uri="{28A0092B-C50C-407E-A947-70E740481C1C}">
                <a14:useLocalDpi xmlns:a14="http://schemas.microsoft.com/office/drawing/2010/main"/>
              </a:ext>
            </a:extLst>
          </a:blip>
          <a:stretch>
            <a:fillRect/>
          </a:stretch>
        </p:blipFill>
        <p:spPr>
          <a:xfrm>
            <a:off x="3651801" y="5200401"/>
            <a:ext cx="5024655" cy="1241272"/>
          </a:xfrm>
          <a:prstGeom prst="rect">
            <a:avLst/>
          </a:prstGeom>
        </p:spPr>
      </p:pic>
    </p:spTree>
    <p:extLst>
      <p:ext uri="{BB962C8B-B14F-4D97-AF65-F5344CB8AC3E}">
        <p14:creationId xmlns:p14="http://schemas.microsoft.com/office/powerpoint/2010/main" val="367943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548680"/>
            <a:ext cx="8136904" cy="338554"/>
          </a:xfrm>
          <a:prstGeom prst="rect">
            <a:avLst/>
          </a:prstGeom>
          <a:noFill/>
        </p:spPr>
        <p:txBody>
          <a:bodyPr wrap="square" rtlCol="0">
            <a:spAutoFit/>
          </a:bodyPr>
          <a:lstStyle/>
          <a:p>
            <a:r>
              <a:rPr lang="es-EC" sz="1600" b="1" dirty="0" smtClean="0">
                <a:solidFill>
                  <a:srgbClr val="FF0000"/>
                </a:solidFill>
              </a:rPr>
              <a:t>Mejora de la infraestructura para impulsar el uso de la bicicleta</a:t>
            </a:r>
            <a:endParaRPr lang="es-EC" sz="1600" b="1" dirty="0">
              <a:solidFill>
                <a:srgbClr val="FF0000"/>
              </a:solidFill>
            </a:endParaRPr>
          </a:p>
        </p:txBody>
      </p:sp>
      <p:sp>
        <p:nvSpPr>
          <p:cNvPr id="3" name="2 CuadroTexto"/>
          <p:cNvSpPr txBox="1"/>
          <p:nvPr/>
        </p:nvSpPr>
        <p:spPr>
          <a:xfrm>
            <a:off x="323528" y="887234"/>
            <a:ext cx="5184576" cy="523220"/>
          </a:xfrm>
          <a:prstGeom prst="rect">
            <a:avLst/>
          </a:prstGeom>
          <a:noFill/>
        </p:spPr>
        <p:txBody>
          <a:bodyPr wrap="square" rtlCol="0">
            <a:spAutoFit/>
          </a:bodyPr>
          <a:lstStyle/>
          <a:p>
            <a:r>
              <a:rPr lang="es-EC" sz="1400" b="1" dirty="0" smtClean="0"/>
              <a:t>Conexión de BiciQuito con otros medios de transporte</a:t>
            </a:r>
            <a:endParaRPr lang="es-EC" sz="1400" b="1" dirty="0"/>
          </a:p>
        </p:txBody>
      </p:sp>
      <p:pic>
        <p:nvPicPr>
          <p:cNvPr id="4" name="3 Imagen"/>
          <p:cNvPicPr/>
          <p:nvPr/>
        </p:nvPicPr>
        <p:blipFill>
          <a:blip r:embed="rId2" cstate="email">
            <a:extLst>
              <a:ext uri="{28A0092B-C50C-407E-A947-70E740481C1C}">
                <a14:useLocalDpi xmlns:a14="http://schemas.microsoft.com/office/drawing/2010/main"/>
              </a:ext>
            </a:extLst>
          </a:blip>
          <a:stretch>
            <a:fillRect/>
          </a:stretch>
        </p:blipFill>
        <p:spPr>
          <a:xfrm>
            <a:off x="683568" y="1533565"/>
            <a:ext cx="4061564" cy="3838218"/>
          </a:xfrm>
          <a:prstGeom prst="rect">
            <a:avLst/>
          </a:prstGeom>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449288" y="5371783"/>
            <a:ext cx="4295844" cy="1153561"/>
          </a:xfrm>
          <a:prstGeom prst="rect">
            <a:avLst/>
          </a:prstGeom>
        </p:spPr>
      </p:pic>
      <p:sp>
        <p:nvSpPr>
          <p:cNvPr id="6" name="5 CuadroTexto"/>
          <p:cNvSpPr txBox="1"/>
          <p:nvPr/>
        </p:nvSpPr>
        <p:spPr>
          <a:xfrm>
            <a:off x="5076056" y="912128"/>
            <a:ext cx="3312368" cy="2462213"/>
          </a:xfrm>
          <a:prstGeom prst="rect">
            <a:avLst/>
          </a:prstGeom>
          <a:noFill/>
        </p:spPr>
        <p:txBody>
          <a:bodyPr wrap="square" rtlCol="0">
            <a:spAutoFit/>
          </a:bodyPr>
          <a:lstStyle/>
          <a:p>
            <a:r>
              <a:rPr lang="es-EC" sz="1400" b="1" dirty="0" smtClean="0"/>
              <a:t>Automatización del servicio de préstamo de bicicletas: </a:t>
            </a:r>
            <a:r>
              <a:rPr lang="es-EC" sz="1400" dirty="0" smtClean="0"/>
              <a:t>es rápido, cómodo, personalizado y efectivo, funciona mediantes tarjeta RFID, lector de código QR.</a:t>
            </a:r>
          </a:p>
          <a:p>
            <a:r>
              <a:rPr lang="es-EC" sz="1400" b="1" dirty="0" smtClean="0"/>
              <a:t>Incorporación de más bicicletas eléctricas: </a:t>
            </a:r>
            <a:r>
              <a:rPr lang="es-EC" sz="1400" dirty="0" smtClean="0"/>
              <a:t>sistema de asistencia al pedaleo, ideales en DMQ por pendientes.</a:t>
            </a:r>
          </a:p>
          <a:p>
            <a:r>
              <a:rPr lang="es-EC" sz="1400" b="1" dirty="0" smtClean="0"/>
              <a:t>Adecuar el TP para trasladar bicicletas: </a:t>
            </a:r>
            <a:endParaRPr lang="es-EC" sz="1400" b="1" dirty="0"/>
          </a:p>
        </p:txBody>
      </p:sp>
      <p:pic>
        <p:nvPicPr>
          <p:cNvPr id="7" name="6 Imagen"/>
          <p:cNvPicPr/>
          <p:nvPr/>
        </p:nvPicPr>
        <p:blipFill rotWithShape="1">
          <a:blip r:embed="rId4" cstate="email">
            <a:extLst>
              <a:ext uri="{28A0092B-C50C-407E-A947-70E740481C1C}">
                <a14:useLocalDpi xmlns:a14="http://schemas.microsoft.com/office/drawing/2010/main"/>
              </a:ext>
            </a:extLst>
          </a:blip>
          <a:srcRect r="47876"/>
          <a:stretch/>
        </p:blipFill>
        <p:spPr>
          <a:xfrm>
            <a:off x="5292080" y="3374341"/>
            <a:ext cx="2448272" cy="1566827"/>
          </a:xfrm>
          <a:prstGeom prst="rect">
            <a:avLst/>
          </a:prstGeom>
        </p:spPr>
      </p:pic>
      <p:pic>
        <p:nvPicPr>
          <p:cNvPr id="8" name="7 Imagen"/>
          <p:cNvPicPr/>
          <p:nvPr/>
        </p:nvPicPr>
        <p:blipFill rotWithShape="1">
          <a:blip r:embed="rId4" cstate="email">
            <a:extLst>
              <a:ext uri="{28A0092B-C50C-407E-A947-70E740481C1C}">
                <a14:useLocalDpi xmlns:a14="http://schemas.microsoft.com/office/drawing/2010/main"/>
              </a:ext>
            </a:extLst>
          </a:blip>
          <a:srcRect l="52378"/>
          <a:stretch/>
        </p:blipFill>
        <p:spPr>
          <a:xfrm>
            <a:off x="5292081" y="4911301"/>
            <a:ext cx="2448272" cy="1614044"/>
          </a:xfrm>
          <a:prstGeom prst="rect">
            <a:avLst/>
          </a:prstGeom>
        </p:spPr>
      </p:pic>
    </p:spTree>
    <p:extLst>
      <p:ext uri="{BB962C8B-B14F-4D97-AF65-F5344CB8AC3E}">
        <p14:creationId xmlns:p14="http://schemas.microsoft.com/office/powerpoint/2010/main" val="307242719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46733"/>
            <a:ext cx="8064896" cy="338554"/>
          </a:xfrm>
          <a:prstGeom prst="rect">
            <a:avLst/>
          </a:prstGeom>
          <a:noFill/>
        </p:spPr>
        <p:txBody>
          <a:bodyPr wrap="square" rtlCol="0">
            <a:spAutoFit/>
          </a:bodyPr>
          <a:lstStyle/>
          <a:p>
            <a:r>
              <a:rPr lang="es-EC" sz="1600" b="1" dirty="0" smtClean="0"/>
              <a:t>Expansión de las ciclovías y del servicio BiciQuito</a:t>
            </a:r>
            <a:endParaRPr lang="es-EC" sz="1600" b="1" dirty="0"/>
          </a:p>
        </p:txBody>
      </p:sp>
      <p:pic>
        <p:nvPicPr>
          <p:cNvPr id="3"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453556" y="836713"/>
            <a:ext cx="3656603" cy="5688632"/>
          </a:xfrm>
          <a:prstGeom prst="rect">
            <a:avLst/>
          </a:prstGeom>
          <a:ln>
            <a:noFill/>
          </a:ln>
          <a:extLst>
            <a:ext uri="{53640926-AAD7-44D8-BBD7-CCE9431645EC}">
              <a14:shadowObscured xmlns:a14="http://schemas.microsoft.com/office/drawing/2010/main"/>
            </a:ext>
          </a:extLst>
        </p:spPr>
      </p:pic>
      <p:pic>
        <p:nvPicPr>
          <p:cNvPr id="4" name="0 Imagen"/>
          <p:cNvPicPr/>
          <p:nvPr/>
        </p:nvPicPr>
        <p:blipFill rotWithShape="1">
          <a:blip r:embed="rId3" cstate="email">
            <a:extLst>
              <a:ext uri="{28A0092B-C50C-407E-A947-70E740481C1C}">
                <a14:useLocalDpi xmlns:a14="http://schemas.microsoft.com/office/drawing/2010/main"/>
              </a:ext>
            </a:extLst>
          </a:blip>
          <a:srcRect/>
          <a:stretch/>
        </p:blipFill>
        <p:spPr bwMode="auto">
          <a:xfrm>
            <a:off x="4386064" y="840533"/>
            <a:ext cx="3066256" cy="5684812"/>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7452320" y="840533"/>
            <a:ext cx="1296144" cy="3108543"/>
          </a:xfrm>
          <a:prstGeom prst="rect">
            <a:avLst/>
          </a:prstGeom>
          <a:noFill/>
        </p:spPr>
        <p:txBody>
          <a:bodyPr wrap="square" rtlCol="0">
            <a:spAutoFit/>
          </a:bodyPr>
          <a:lstStyle/>
          <a:p>
            <a:r>
              <a:rPr lang="es-EC" sz="1400" dirty="0" smtClean="0"/>
              <a:t>22 estaciones más,</a:t>
            </a:r>
          </a:p>
          <a:p>
            <a:endParaRPr lang="es-EC" sz="1400" dirty="0"/>
          </a:p>
          <a:p>
            <a:r>
              <a:rPr lang="es-EC" sz="1400" dirty="0" smtClean="0"/>
              <a:t>46,50 km al norte y </a:t>
            </a:r>
          </a:p>
          <a:p>
            <a:endParaRPr lang="es-EC" sz="1400" dirty="0"/>
          </a:p>
          <a:p>
            <a:r>
              <a:rPr lang="es-EC" sz="1400" dirty="0" smtClean="0"/>
              <a:t>62,80 km al sur</a:t>
            </a:r>
          </a:p>
          <a:p>
            <a:endParaRPr lang="es-EC" sz="1400" dirty="0"/>
          </a:p>
          <a:p>
            <a:r>
              <a:rPr lang="es-EC" sz="1400" dirty="0" smtClean="0"/>
              <a:t>Alrededor de 110 km más de Ciclovía</a:t>
            </a:r>
            <a:endParaRPr lang="es-EC" sz="1400" dirty="0"/>
          </a:p>
        </p:txBody>
      </p:sp>
    </p:spTree>
    <p:extLst>
      <p:ext uri="{BB962C8B-B14F-4D97-AF65-F5344CB8AC3E}">
        <p14:creationId xmlns:p14="http://schemas.microsoft.com/office/powerpoint/2010/main" val="266956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8136904" cy="1261884"/>
          </a:xfrm>
          <a:prstGeom prst="rect">
            <a:avLst/>
          </a:prstGeom>
          <a:noFill/>
        </p:spPr>
        <p:txBody>
          <a:bodyPr wrap="square" rtlCol="0">
            <a:spAutoFit/>
          </a:bodyPr>
          <a:lstStyle/>
          <a:p>
            <a:r>
              <a:rPr lang="es-EC" sz="1600" b="1" dirty="0" smtClean="0">
                <a:solidFill>
                  <a:srgbClr val="FF0000"/>
                </a:solidFill>
              </a:rPr>
              <a:t>Medidas para desincentivar el uso del vehículo privado</a:t>
            </a:r>
          </a:p>
          <a:p>
            <a:endParaRPr lang="es-EC" dirty="0"/>
          </a:p>
          <a:p>
            <a:r>
              <a:rPr lang="es-EC" sz="1400" b="1" dirty="0" smtClean="0"/>
              <a:t>-Extender la restricción Pico y Placa</a:t>
            </a:r>
          </a:p>
          <a:p>
            <a:endParaRPr lang="es-EC" sz="1400" b="1" dirty="0"/>
          </a:p>
          <a:p>
            <a:r>
              <a:rPr lang="es-EC" sz="1400" b="1" dirty="0" smtClean="0"/>
              <a:t>-Impuesto a la circulación </a:t>
            </a:r>
            <a:endParaRPr lang="es-EC" sz="1400" b="1" dirty="0"/>
          </a:p>
        </p:txBody>
      </p:sp>
      <p:pic>
        <p:nvPicPr>
          <p:cNvPr id="3" name="2 Imagen"/>
          <p:cNvPicPr/>
          <p:nvPr/>
        </p:nvPicPr>
        <p:blipFill>
          <a:blip r:embed="rId2"/>
          <a:stretch>
            <a:fillRect/>
          </a:stretch>
        </p:blipFill>
        <p:spPr>
          <a:xfrm>
            <a:off x="539552" y="1810564"/>
            <a:ext cx="2376264" cy="4354740"/>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266935998"/>
              </p:ext>
            </p:extLst>
          </p:nvPr>
        </p:nvGraphicFramePr>
        <p:xfrm>
          <a:off x="1907704" y="4869160"/>
          <a:ext cx="4392488" cy="1645920"/>
        </p:xfrm>
        <a:graphic>
          <a:graphicData uri="http://schemas.openxmlformats.org/drawingml/2006/table">
            <a:tbl>
              <a:tblPr bandRow="1">
                <a:tableStyleId>{5C22544A-7EE6-4342-B048-85BDC9FD1C3A}</a:tableStyleId>
              </a:tblPr>
              <a:tblGrid>
                <a:gridCol w="1368152"/>
                <a:gridCol w="1440160"/>
                <a:gridCol w="1584176"/>
              </a:tblGrid>
              <a:tr h="182880">
                <a:tc>
                  <a:txBody>
                    <a:bodyPr/>
                    <a:lstStyle/>
                    <a:p>
                      <a:pPr indent="180340" algn="just">
                        <a:lnSpc>
                          <a:spcPct val="150000"/>
                        </a:lnSpc>
                        <a:spcAft>
                          <a:spcPts val="0"/>
                        </a:spcAft>
                      </a:pPr>
                      <a:r>
                        <a:rPr lang="es-EC" sz="1200">
                          <a:effectLst/>
                        </a:rPr>
                        <a:t>Duración del Sticker</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Motocicletas ($)</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Vehículos livianos ($)</a:t>
                      </a:r>
                      <a:endParaRPr lang="es-EC" sz="1100">
                        <a:effectLst/>
                        <a:latin typeface="Calibri"/>
                        <a:ea typeface="Calibri"/>
                        <a:cs typeface="Times New Roman"/>
                      </a:endParaRPr>
                    </a:p>
                  </a:txBody>
                  <a:tcPr marL="68580" marR="68580" marT="0" marB="0"/>
                </a:tc>
              </a:tr>
              <a:tr h="123825">
                <a:tc>
                  <a:txBody>
                    <a:bodyPr/>
                    <a:lstStyle/>
                    <a:p>
                      <a:pPr indent="180340" algn="just">
                        <a:lnSpc>
                          <a:spcPct val="150000"/>
                        </a:lnSpc>
                        <a:spcAft>
                          <a:spcPts val="0"/>
                        </a:spcAft>
                      </a:pPr>
                      <a:r>
                        <a:rPr lang="es-EC" sz="1200">
                          <a:effectLst/>
                        </a:rPr>
                        <a:t>1 año</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34.70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87.30</a:t>
                      </a:r>
                      <a:endParaRPr lang="es-EC" sz="1100">
                        <a:effectLst/>
                        <a:latin typeface="Calibri"/>
                        <a:ea typeface="Calibri"/>
                        <a:cs typeface="Times New Roman"/>
                      </a:endParaRPr>
                    </a:p>
                  </a:txBody>
                  <a:tcPr marL="68580" marR="68580" marT="0" marB="0"/>
                </a:tc>
              </a:tr>
              <a:tr h="209550">
                <a:tc>
                  <a:txBody>
                    <a:bodyPr/>
                    <a:lstStyle/>
                    <a:p>
                      <a:pPr indent="180340" algn="just">
                        <a:lnSpc>
                          <a:spcPct val="150000"/>
                        </a:lnSpc>
                        <a:spcAft>
                          <a:spcPts val="0"/>
                        </a:spcAft>
                      </a:pPr>
                      <a:r>
                        <a:rPr lang="es-EC" sz="1200">
                          <a:effectLst/>
                        </a:rPr>
                        <a:t>2 meses</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13.10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26.20</a:t>
                      </a:r>
                      <a:endParaRPr lang="es-EC" sz="1100">
                        <a:effectLst/>
                        <a:latin typeface="Calibri"/>
                        <a:ea typeface="Calibri"/>
                        <a:cs typeface="Times New Roman"/>
                      </a:endParaRPr>
                    </a:p>
                  </a:txBody>
                  <a:tcPr marL="68580" marR="68580" marT="0" marB="0"/>
                </a:tc>
              </a:tr>
              <a:tr h="209550">
                <a:tc>
                  <a:txBody>
                    <a:bodyPr/>
                    <a:lstStyle/>
                    <a:p>
                      <a:pPr indent="180340" algn="just">
                        <a:lnSpc>
                          <a:spcPct val="150000"/>
                        </a:lnSpc>
                        <a:spcAft>
                          <a:spcPts val="0"/>
                        </a:spcAft>
                      </a:pPr>
                      <a:r>
                        <a:rPr lang="es-EC" sz="1200">
                          <a:effectLst/>
                        </a:rPr>
                        <a:t>10 días consecutivos</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a:effectLst/>
                        </a:rPr>
                        <a:t>5.20</a:t>
                      </a:r>
                      <a:endParaRPr lang="es-EC" sz="1100">
                        <a:effectLst/>
                        <a:latin typeface="Calibri"/>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9.00</a:t>
                      </a:r>
                      <a:endParaRPr lang="es-EC" sz="1100" dirty="0">
                        <a:effectLst/>
                        <a:latin typeface="Calibri"/>
                        <a:ea typeface="Calibri"/>
                        <a:cs typeface="Times New Roman"/>
                      </a:endParaRPr>
                    </a:p>
                  </a:txBody>
                  <a:tcPr marL="68580" marR="68580" marT="0" marB="0"/>
                </a:tc>
              </a:tr>
            </a:tbl>
          </a:graphicData>
        </a:graphic>
      </p:graphicFrame>
      <p:sp>
        <p:nvSpPr>
          <p:cNvPr id="5" name="4 CuadroTexto"/>
          <p:cNvSpPr txBox="1"/>
          <p:nvPr/>
        </p:nvSpPr>
        <p:spPr>
          <a:xfrm>
            <a:off x="4716016" y="1045295"/>
            <a:ext cx="3960440" cy="307777"/>
          </a:xfrm>
          <a:prstGeom prst="rect">
            <a:avLst/>
          </a:prstGeom>
          <a:noFill/>
        </p:spPr>
        <p:txBody>
          <a:bodyPr wrap="square" rtlCol="0">
            <a:spAutoFit/>
          </a:bodyPr>
          <a:lstStyle/>
          <a:p>
            <a:r>
              <a:rPr lang="es-EC" sz="1400" b="1" dirty="0" smtClean="0"/>
              <a:t>-Tarifas de congestión</a:t>
            </a:r>
            <a:endParaRPr lang="es-EC" sz="1400" b="1" dirty="0"/>
          </a:p>
        </p:txBody>
      </p:sp>
      <p:pic>
        <p:nvPicPr>
          <p:cNvPr id="6" name="5 Imagen"/>
          <p:cNvPicPr/>
          <p:nvPr/>
        </p:nvPicPr>
        <p:blipFill>
          <a:blip r:embed="rId3" cstate="email">
            <a:extLst>
              <a:ext uri="{28A0092B-C50C-407E-A947-70E740481C1C}">
                <a14:useLocalDpi xmlns:a14="http://schemas.microsoft.com/office/drawing/2010/main"/>
              </a:ext>
            </a:extLst>
          </a:blip>
          <a:stretch>
            <a:fillRect/>
          </a:stretch>
        </p:blipFill>
        <p:spPr>
          <a:xfrm>
            <a:off x="4468017" y="1384173"/>
            <a:ext cx="3960440" cy="2862183"/>
          </a:xfrm>
          <a:prstGeom prst="rect">
            <a:avLst/>
          </a:prstGeom>
        </p:spPr>
      </p:pic>
      <p:sp>
        <p:nvSpPr>
          <p:cNvPr id="7" name="6 CuadroTexto"/>
          <p:cNvSpPr txBox="1"/>
          <p:nvPr/>
        </p:nvSpPr>
        <p:spPr>
          <a:xfrm>
            <a:off x="4468017" y="4239416"/>
            <a:ext cx="4680520" cy="523220"/>
          </a:xfrm>
          <a:prstGeom prst="rect">
            <a:avLst/>
          </a:prstGeom>
          <a:noFill/>
        </p:spPr>
        <p:txBody>
          <a:bodyPr wrap="square" rtlCol="0">
            <a:spAutoFit/>
          </a:bodyPr>
          <a:lstStyle/>
          <a:p>
            <a:r>
              <a:rPr lang="es-EC" sz="1400" dirty="0" smtClean="0"/>
              <a:t>El valor determinado por Benchmarking será de $8.30 diarios o $40 mensuales</a:t>
            </a:r>
            <a:endParaRPr lang="es-EC" sz="1400" dirty="0"/>
          </a:p>
        </p:txBody>
      </p:sp>
      <p:sp>
        <p:nvSpPr>
          <p:cNvPr id="8" name="7 CuadroTexto"/>
          <p:cNvSpPr txBox="1"/>
          <p:nvPr/>
        </p:nvSpPr>
        <p:spPr>
          <a:xfrm>
            <a:off x="6448237" y="4941168"/>
            <a:ext cx="2372235" cy="1384995"/>
          </a:xfrm>
          <a:prstGeom prst="rect">
            <a:avLst/>
          </a:prstGeom>
          <a:noFill/>
        </p:spPr>
        <p:txBody>
          <a:bodyPr wrap="square" rtlCol="0">
            <a:spAutoFit/>
          </a:bodyPr>
          <a:lstStyle/>
          <a:p>
            <a:r>
              <a:rPr lang="es-EC" sz="1400" b="1" dirty="0" smtClean="0"/>
              <a:t>-Aumento del costo del parqueo Zona Azul.</a:t>
            </a:r>
          </a:p>
          <a:p>
            <a:r>
              <a:rPr lang="es-EC" sz="1400" b="1" dirty="0" smtClean="0"/>
              <a:t>-Fomento del uso de vehículo con bajas emisiones</a:t>
            </a:r>
            <a:endParaRPr lang="es-EC" sz="1400" b="1" dirty="0"/>
          </a:p>
        </p:txBody>
      </p:sp>
    </p:spTree>
    <p:extLst>
      <p:ext uri="{BB962C8B-B14F-4D97-AF65-F5344CB8AC3E}">
        <p14:creationId xmlns:p14="http://schemas.microsoft.com/office/powerpoint/2010/main" val="1805775558"/>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379403"/>
            <a:ext cx="8352928" cy="338554"/>
          </a:xfrm>
          <a:prstGeom prst="rect">
            <a:avLst/>
          </a:prstGeom>
          <a:noFill/>
        </p:spPr>
        <p:txBody>
          <a:bodyPr wrap="square" rtlCol="0">
            <a:spAutoFit/>
          </a:bodyPr>
          <a:lstStyle/>
          <a:p>
            <a:r>
              <a:rPr lang="es-EC" sz="1600" b="1" dirty="0" smtClean="0">
                <a:solidFill>
                  <a:srgbClr val="FF0000"/>
                </a:solidFill>
              </a:rPr>
              <a:t>Metodología para ejecutar la propuesta</a:t>
            </a:r>
            <a:endParaRPr lang="es-EC" sz="1600" b="1" dirty="0">
              <a:solidFill>
                <a:srgbClr val="FF0000"/>
              </a:solidFill>
            </a:endParaRPr>
          </a:p>
        </p:txBody>
      </p:sp>
      <p:sp>
        <p:nvSpPr>
          <p:cNvPr id="3" name="2 CuadroTexto"/>
          <p:cNvSpPr txBox="1"/>
          <p:nvPr/>
        </p:nvSpPr>
        <p:spPr>
          <a:xfrm>
            <a:off x="395536" y="908720"/>
            <a:ext cx="8352928" cy="523220"/>
          </a:xfrm>
          <a:prstGeom prst="rect">
            <a:avLst/>
          </a:prstGeom>
          <a:noFill/>
        </p:spPr>
        <p:txBody>
          <a:bodyPr wrap="square" rtlCol="0">
            <a:spAutoFit/>
          </a:bodyPr>
          <a:lstStyle/>
          <a:p>
            <a:r>
              <a:rPr lang="es-EC" sz="1400" dirty="0" smtClean="0"/>
              <a:t>Basada en el Balance Score Card, también llamado Cuadro de Mando Integral, gestión estratégica que permite tener visión general y conglomerada.</a:t>
            </a:r>
            <a:endParaRPr lang="es-EC" sz="1400" dirty="0"/>
          </a:p>
        </p:txBody>
      </p:sp>
      <p:pic>
        <p:nvPicPr>
          <p:cNvPr id="4" name="0 Imagen"/>
          <p:cNvPicPr/>
          <p:nvPr/>
        </p:nvPicPr>
        <p:blipFill rotWithShape="1">
          <a:blip r:embed="rId2" cstate="email">
            <a:extLst>
              <a:ext uri="{28A0092B-C50C-407E-A947-70E740481C1C}">
                <a14:useLocalDpi xmlns:a14="http://schemas.microsoft.com/office/drawing/2010/main"/>
              </a:ext>
            </a:extLst>
          </a:blip>
          <a:srcRect t="2627" r="54697" b="67816"/>
          <a:stretch/>
        </p:blipFill>
        <p:spPr bwMode="auto">
          <a:xfrm>
            <a:off x="2843808" y="1929205"/>
            <a:ext cx="5687144" cy="3756248"/>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395536" y="1722062"/>
            <a:ext cx="2592288" cy="4401205"/>
          </a:xfrm>
          <a:prstGeom prst="rect">
            <a:avLst/>
          </a:prstGeom>
        </p:spPr>
        <p:txBody>
          <a:bodyPr wrap="square">
            <a:spAutoFit/>
          </a:bodyPr>
          <a:lstStyle/>
          <a:p>
            <a:pPr lvl="0"/>
            <a:r>
              <a:rPr lang="es-EC" sz="1400" b="1" dirty="0" smtClean="0"/>
              <a:t>Proceso para implementar el BSC</a:t>
            </a:r>
          </a:p>
          <a:p>
            <a:pPr marL="342900" lvl="0" indent="-342900">
              <a:buAutoNum type="arabicPeriod"/>
            </a:pPr>
            <a:r>
              <a:rPr lang="es-EC" sz="1400" dirty="0" smtClean="0"/>
              <a:t>Plantear </a:t>
            </a:r>
            <a:r>
              <a:rPr lang="es-EC" sz="1400" dirty="0"/>
              <a:t>los objetivos que se desean cumplir</a:t>
            </a:r>
            <a:r>
              <a:rPr lang="es-EC" sz="1400" dirty="0" smtClean="0"/>
              <a:t>.</a:t>
            </a:r>
          </a:p>
          <a:p>
            <a:pPr marL="342900" lvl="0" indent="-342900">
              <a:buAutoNum type="arabicPeriod"/>
            </a:pPr>
            <a:endParaRPr lang="es-EC" sz="1400" dirty="0"/>
          </a:p>
          <a:p>
            <a:pPr lvl="0"/>
            <a:r>
              <a:rPr lang="es-EC" sz="1400" dirty="0" smtClean="0"/>
              <a:t>2. Elaborar </a:t>
            </a:r>
            <a:r>
              <a:rPr lang="es-EC" sz="1400" dirty="0"/>
              <a:t>los indicadores o mediciones que reflejen el nivel de cumplimiento de los objetivos</a:t>
            </a:r>
            <a:r>
              <a:rPr lang="es-EC" sz="1400" dirty="0" smtClean="0"/>
              <a:t>.</a:t>
            </a:r>
          </a:p>
          <a:p>
            <a:pPr lvl="0"/>
            <a:endParaRPr lang="es-EC" sz="1400" dirty="0"/>
          </a:p>
          <a:p>
            <a:pPr lvl="0"/>
            <a:r>
              <a:rPr lang="es-EC" sz="1400" dirty="0" smtClean="0"/>
              <a:t>3. Definir </a:t>
            </a:r>
            <a:r>
              <a:rPr lang="es-EC" sz="1400" dirty="0"/>
              <a:t>las metas concretas en relación a los resultados de cada indicador</a:t>
            </a:r>
            <a:r>
              <a:rPr lang="es-EC" sz="1400" dirty="0" smtClean="0"/>
              <a:t>.</a:t>
            </a:r>
          </a:p>
          <a:p>
            <a:pPr lvl="0"/>
            <a:endParaRPr lang="es-EC" sz="1400" dirty="0"/>
          </a:p>
          <a:p>
            <a:r>
              <a:rPr lang="es-EC" sz="1400" dirty="0" smtClean="0"/>
              <a:t>4. Definir </a:t>
            </a:r>
            <a:r>
              <a:rPr lang="es-EC" sz="1400" dirty="0"/>
              <a:t>las acciones, iniciativas, estrategias, proyectos, etc. que se van a implementar para lograr los </a:t>
            </a:r>
            <a:r>
              <a:rPr lang="es-EC" sz="1400" dirty="0" smtClean="0"/>
              <a:t>objetivos</a:t>
            </a:r>
            <a:endParaRPr lang="es-EC" sz="1400" dirty="0"/>
          </a:p>
        </p:txBody>
      </p:sp>
    </p:spTree>
    <p:extLst>
      <p:ext uri="{BB962C8B-B14F-4D97-AF65-F5344CB8AC3E}">
        <p14:creationId xmlns:p14="http://schemas.microsoft.com/office/powerpoint/2010/main" val="1848900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76672"/>
            <a:ext cx="8424936" cy="369332"/>
          </a:xfrm>
          <a:prstGeom prst="rect">
            <a:avLst/>
          </a:prstGeom>
          <a:noFill/>
        </p:spPr>
        <p:txBody>
          <a:bodyPr wrap="square" rtlCol="0">
            <a:spAutoFit/>
          </a:bodyPr>
          <a:lstStyle/>
          <a:p>
            <a:pPr algn="ctr"/>
            <a:r>
              <a:rPr lang="es-EC" b="1" dirty="0" smtClean="0"/>
              <a:t>8. Valoración Económica</a:t>
            </a:r>
            <a:endParaRPr lang="es-EC" b="1" dirty="0"/>
          </a:p>
        </p:txBody>
      </p:sp>
      <p:graphicFrame>
        <p:nvGraphicFramePr>
          <p:cNvPr id="6" name="5 Tabla"/>
          <p:cNvGraphicFramePr>
            <a:graphicFrameLocks noGrp="1"/>
          </p:cNvGraphicFramePr>
          <p:nvPr>
            <p:extLst>
              <p:ext uri="{D42A27DB-BD31-4B8C-83A1-F6EECF244321}">
                <p14:modId xmlns:p14="http://schemas.microsoft.com/office/powerpoint/2010/main" val="1112242052"/>
              </p:ext>
            </p:extLst>
          </p:nvPr>
        </p:nvGraphicFramePr>
        <p:xfrm>
          <a:off x="467544" y="1628800"/>
          <a:ext cx="7695102" cy="4259468"/>
        </p:xfrm>
        <a:graphic>
          <a:graphicData uri="http://schemas.openxmlformats.org/drawingml/2006/table">
            <a:tbl>
              <a:tblPr bandRow="1">
                <a:tableStyleId>{5C22544A-7EE6-4342-B048-85BDC9FD1C3A}</a:tableStyleId>
              </a:tblPr>
              <a:tblGrid>
                <a:gridCol w="1842909"/>
                <a:gridCol w="1950731"/>
                <a:gridCol w="1950731"/>
                <a:gridCol w="1950731"/>
              </a:tblGrid>
              <a:tr h="492685">
                <a:tc>
                  <a:txBody>
                    <a:bodyPr/>
                    <a:lstStyle/>
                    <a:p>
                      <a:pPr marL="3810" indent="180340" algn="just">
                        <a:lnSpc>
                          <a:spcPct val="150000"/>
                        </a:lnSpc>
                        <a:spcAft>
                          <a:spcPts val="0"/>
                        </a:spcAft>
                      </a:pPr>
                      <a:r>
                        <a:rPr lang="es-EC" sz="1100" dirty="0">
                          <a:effectLst/>
                        </a:rPr>
                        <a:t>Segmento de la movilidad</a:t>
                      </a:r>
                      <a:endParaRPr lang="es-EC" sz="1000" dirty="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Estrategias a aplicar</a:t>
                      </a:r>
                      <a:endParaRPr lang="es-EC" sz="1000">
                        <a:effectLst/>
                        <a:latin typeface="Calibri"/>
                        <a:ea typeface="Calibri"/>
                        <a:cs typeface="Times New Roman"/>
                      </a:endParaRPr>
                    </a:p>
                  </a:txBody>
                  <a:tcPr marL="61586" marR="61586" marT="0" marB="0"/>
                </a:tc>
                <a:tc>
                  <a:txBody>
                    <a:bodyPr/>
                    <a:lstStyle/>
                    <a:p>
                      <a:pPr algn="just">
                        <a:lnSpc>
                          <a:spcPct val="150000"/>
                        </a:lnSpc>
                        <a:spcAft>
                          <a:spcPts val="0"/>
                        </a:spcAft>
                      </a:pPr>
                      <a:r>
                        <a:rPr lang="es-EC" sz="1100">
                          <a:effectLst/>
                        </a:rPr>
                        <a:t>Herramientas necesarias</a:t>
                      </a:r>
                      <a:endParaRPr lang="es-EC" sz="1000">
                        <a:effectLst/>
                        <a:latin typeface="Calibri"/>
                        <a:ea typeface="Calibri"/>
                        <a:cs typeface="Times New Roman"/>
                      </a:endParaRPr>
                    </a:p>
                  </a:txBody>
                  <a:tcPr marL="61586" marR="61586" marT="0" marB="0"/>
                </a:tc>
                <a:tc>
                  <a:txBody>
                    <a:bodyPr/>
                    <a:lstStyle/>
                    <a:p>
                      <a:pPr marL="3175" algn="just">
                        <a:lnSpc>
                          <a:spcPct val="150000"/>
                        </a:lnSpc>
                        <a:spcAft>
                          <a:spcPts val="0"/>
                        </a:spcAft>
                      </a:pPr>
                      <a:r>
                        <a:rPr lang="es-EC" sz="1100">
                          <a:effectLst/>
                        </a:rPr>
                        <a:t>Presupuesto referencial</a:t>
                      </a:r>
                      <a:endParaRPr lang="es-EC" sz="1000">
                        <a:effectLst/>
                        <a:latin typeface="Calibri"/>
                        <a:ea typeface="Calibri"/>
                        <a:cs typeface="Times New Roman"/>
                      </a:endParaRPr>
                    </a:p>
                  </a:txBody>
                  <a:tcPr marL="61586" marR="61586" marT="0" marB="0"/>
                </a:tc>
              </a:tr>
              <a:tr h="739028">
                <a:tc rowSpan="7">
                  <a:txBody>
                    <a:bodyPr/>
                    <a:lstStyle/>
                    <a:p>
                      <a:pPr marL="3810" indent="180340" algn="just">
                        <a:lnSpc>
                          <a:spcPct val="150000"/>
                        </a:lnSpc>
                        <a:spcAft>
                          <a:spcPts val="0"/>
                        </a:spcAft>
                      </a:pPr>
                      <a:r>
                        <a:rPr lang="es-EC" sz="1100">
                          <a:effectLst/>
                        </a:rPr>
                        <a:t>Transporte público</a:t>
                      </a:r>
                      <a:endParaRPr lang="es-EC" sz="1000">
                        <a:effectLst/>
                        <a:latin typeface="Calibri"/>
                        <a:ea typeface="Calibri"/>
                        <a:cs typeface="Times New Roman"/>
                      </a:endParaRPr>
                    </a:p>
                  </a:txBody>
                  <a:tcPr marL="61586" marR="61586" marT="0" marB="0"/>
                </a:tc>
                <a:tc rowSpan="3">
                  <a:txBody>
                    <a:bodyPr/>
                    <a:lstStyle/>
                    <a:p>
                      <a:pPr marL="3810" indent="180340" algn="just">
                        <a:lnSpc>
                          <a:spcPct val="150000"/>
                        </a:lnSpc>
                        <a:spcAft>
                          <a:spcPts val="0"/>
                        </a:spcAft>
                      </a:pPr>
                      <a:r>
                        <a:rPr lang="es-EC" sz="1100">
                          <a:effectLst/>
                        </a:rPr>
                        <a:t>Expansión e impulso de los servicios del TP</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Mejoras en infraestructura vial e intermodal</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$68´606.700,00</a:t>
                      </a:r>
                      <a:endParaRPr lang="es-EC" sz="1000">
                        <a:effectLst/>
                        <a:latin typeface="Calibri"/>
                        <a:ea typeface="Calibri"/>
                        <a:cs typeface="Times New Roman"/>
                      </a:endParaRPr>
                    </a:p>
                  </a:txBody>
                  <a:tcPr marL="61586" marR="61586" marT="0" marB="0"/>
                </a:tc>
              </a:tr>
              <a:tr h="492685">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Implementación del SITP-Q</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$29’473,407,00</a:t>
                      </a:r>
                      <a:endParaRPr lang="es-EC" sz="1000">
                        <a:effectLst/>
                        <a:latin typeface="Calibri"/>
                        <a:ea typeface="Calibri"/>
                        <a:cs typeface="Times New Roman"/>
                      </a:endParaRPr>
                    </a:p>
                  </a:txBody>
                  <a:tcPr marL="61586" marR="61586" marT="0" marB="0"/>
                </a:tc>
              </a:tr>
              <a:tr h="492685">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Costos de comunicación</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$4´904.005,00</a:t>
                      </a:r>
                      <a:endParaRPr lang="es-EC" sz="1000">
                        <a:effectLst/>
                        <a:latin typeface="Calibri"/>
                        <a:ea typeface="Calibri"/>
                        <a:cs typeface="Times New Roman"/>
                      </a:endParaRPr>
                    </a:p>
                  </a:txBody>
                  <a:tcPr marL="61586" marR="61586" marT="0" marB="0"/>
                </a:tc>
              </a:tr>
              <a:tr h="246343">
                <a:tc vMerge="1">
                  <a:txBody>
                    <a:bodyPr/>
                    <a:lstStyle/>
                    <a:p>
                      <a:endParaRPr lang="es-EC"/>
                    </a:p>
                  </a:txBody>
                  <a:tcPr/>
                </a:tc>
                <a:tc gridSpan="2">
                  <a:txBody>
                    <a:bodyPr/>
                    <a:lstStyle/>
                    <a:p>
                      <a:pPr marL="3810" indent="180340" algn="just">
                        <a:lnSpc>
                          <a:spcPct val="150000"/>
                        </a:lnSpc>
                        <a:spcAft>
                          <a:spcPts val="0"/>
                        </a:spcAft>
                      </a:pPr>
                      <a:r>
                        <a:rPr lang="es-EC" sz="1100">
                          <a:effectLst/>
                        </a:rPr>
                        <a:t>Digitalización del pago del pasaje</a:t>
                      </a:r>
                      <a:endParaRPr lang="es-EC" sz="1000">
                        <a:effectLst/>
                        <a:latin typeface="Calibri"/>
                        <a:ea typeface="Calibri"/>
                        <a:cs typeface="Times New Roman"/>
                      </a:endParaRPr>
                    </a:p>
                  </a:txBody>
                  <a:tcPr marL="61586" marR="61586" marT="0" marB="0"/>
                </a:tc>
                <a:tc hMerge="1">
                  <a:txBody>
                    <a:bodyPr/>
                    <a:lstStyle/>
                    <a:p>
                      <a:endParaRPr lang="es-EC"/>
                    </a:p>
                  </a:txBody>
                  <a:tcPr/>
                </a:tc>
                <a:tc>
                  <a:txBody>
                    <a:bodyPr/>
                    <a:lstStyle/>
                    <a:p>
                      <a:pPr marL="3810" indent="180340" algn="just">
                        <a:lnSpc>
                          <a:spcPct val="150000"/>
                        </a:lnSpc>
                        <a:spcAft>
                          <a:spcPts val="0"/>
                        </a:spcAft>
                      </a:pPr>
                      <a:r>
                        <a:rPr lang="es-EC" sz="1100">
                          <a:effectLst/>
                        </a:rPr>
                        <a:t>$215.810,00</a:t>
                      </a:r>
                      <a:endParaRPr lang="es-EC" sz="1000">
                        <a:effectLst/>
                        <a:latin typeface="Calibri"/>
                        <a:ea typeface="Calibri"/>
                        <a:cs typeface="Times New Roman"/>
                      </a:endParaRPr>
                    </a:p>
                  </a:txBody>
                  <a:tcPr marL="61586" marR="61586" marT="0" marB="0"/>
                </a:tc>
              </a:tr>
              <a:tr h="739028">
                <a:tc vMerge="1">
                  <a:txBody>
                    <a:bodyPr/>
                    <a:lstStyle/>
                    <a:p>
                      <a:endParaRPr lang="es-EC"/>
                    </a:p>
                  </a:txBody>
                  <a:tcPr/>
                </a:tc>
                <a:tc>
                  <a:txBody>
                    <a:bodyPr/>
                    <a:lstStyle/>
                    <a:p>
                      <a:pPr marL="3810" indent="180340" algn="just">
                        <a:lnSpc>
                          <a:spcPct val="150000"/>
                        </a:lnSpc>
                        <a:spcAft>
                          <a:spcPts val="0"/>
                        </a:spcAft>
                      </a:pPr>
                      <a:r>
                        <a:rPr lang="es-EC" sz="1100">
                          <a:effectLst/>
                        </a:rPr>
                        <a:t>Mejora de la eficiencia energética del TP</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Adquisición de buses articulados eléctricos</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$71´905.330,00</a:t>
                      </a:r>
                      <a:endParaRPr lang="es-EC" sz="1000">
                        <a:effectLst/>
                        <a:latin typeface="Calibri"/>
                        <a:ea typeface="Calibri"/>
                        <a:cs typeface="Times New Roman"/>
                      </a:endParaRPr>
                    </a:p>
                  </a:txBody>
                  <a:tcPr marL="61586" marR="61586" marT="0" marB="0"/>
                </a:tc>
              </a:tr>
              <a:tr h="492685">
                <a:tc vMerge="1">
                  <a:txBody>
                    <a:bodyPr/>
                    <a:lstStyle/>
                    <a:p>
                      <a:endParaRPr lang="es-EC"/>
                    </a:p>
                  </a:txBody>
                  <a:tcPr/>
                </a:tc>
                <a:tc gridSpan="2">
                  <a:txBody>
                    <a:bodyPr/>
                    <a:lstStyle/>
                    <a:p>
                      <a:pPr marL="3810" indent="180340" algn="just">
                        <a:lnSpc>
                          <a:spcPct val="150000"/>
                        </a:lnSpc>
                        <a:spcAft>
                          <a:spcPts val="0"/>
                        </a:spcAft>
                      </a:pPr>
                      <a:r>
                        <a:rPr lang="es-EC" sz="1100">
                          <a:effectLst/>
                        </a:rPr>
                        <a:t>Buses con facilidades para personas con discapacidad</a:t>
                      </a:r>
                      <a:endParaRPr lang="es-EC" sz="1000">
                        <a:effectLst/>
                        <a:latin typeface="Calibri"/>
                        <a:ea typeface="Calibri"/>
                        <a:cs typeface="Times New Roman"/>
                      </a:endParaRPr>
                    </a:p>
                  </a:txBody>
                  <a:tcPr marL="61586" marR="61586" marT="0" marB="0"/>
                </a:tc>
                <a:tc hMerge="1">
                  <a:txBody>
                    <a:bodyPr/>
                    <a:lstStyle/>
                    <a:p>
                      <a:endParaRPr lang="es-EC"/>
                    </a:p>
                  </a:txBody>
                  <a:tcPr/>
                </a:tc>
                <a:tc>
                  <a:txBody>
                    <a:bodyPr/>
                    <a:lstStyle/>
                    <a:p>
                      <a:pPr marL="3810" indent="180340" algn="just">
                        <a:lnSpc>
                          <a:spcPct val="150000"/>
                        </a:lnSpc>
                        <a:spcAft>
                          <a:spcPts val="0"/>
                        </a:spcAft>
                      </a:pPr>
                      <a:r>
                        <a:rPr lang="es-EC" sz="1100">
                          <a:effectLst/>
                        </a:rPr>
                        <a:t>$2´560.000,00</a:t>
                      </a:r>
                      <a:endParaRPr lang="es-EC" sz="1000">
                        <a:effectLst/>
                        <a:latin typeface="Calibri"/>
                        <a:ea typeface="Calibri"/>
                        <a:cs typeface="Times New Roman"/>
                      </a:endParaRPr>
                    </a:p>
                  </a:txBody>
                  <a:tcPr marL="61586" marR="61586" marT="0" marB="0"/>
                </a:tc>
              </a:tr>
              <a:tr h="492685">
                <a:tc vMerge="1">
                  <a:txBody>
                    <a:bodyPr/>
                    <a:lstStyle/>
                    <a:p>
                      <a:endParaRPr lang="es-EC"/>
                    </a:p>
                  </a:txBody>
                  <a:tcPr/>
                </a:tc>
                <a:tc>
                  <a:txBody>
                    <a:bodyPr/>
                    <a:lstStyle/>
                    <a:p>
                      <a:pPr marL="3810" indent="180340" algn="just">
                        <a:lnSpc>
                          <a:spcPct val="150000"/>
                        </a:lnSpc>
                        <a:spcAft>
                          <a:spcPts val="0"/>
                        </a:spcAft>
                      </a:pPr>
                      <a:r>
                        <a:rPr lang="es-EC" sz="1100">
                          <a:effectLst/>
                        </a:rPr>
                        <a:t>Actualización de la norma INEN 2207</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a:effectLst/>
                        </a:rPr>
                        <a:t>Consultoría para actualizar la norma</a:t>
                      </a:r>
                      <a:endParaRPr lang="es-EC" sz="1000">
                        <a:effectLst/>
                        <a:latin typeface="Calibri"/>
                        <a:ea typeface="Calibri"/>
                        <a:cs typeface="Times New Roman"/>
                      </a:endParaRPr>
                    </a:p>
                  </a:txBody>
                  <a:tcPr marL="61586" marR="61586" marT="0" marB="0"/>
                </a:tc>
                <a:tc>
                  <a:txBody>
                    <a:bodyPr/>
                    <a:lstStyle/>
                    <a:p>
                      <a:pPr marL="3810" indent="180340" algn="just">
                        <a:lnSpc>
                          <a:spcPct val="150000"/>
                        </a:lnSpc>
                        <a:spcAft>
                          <a:spcPts val="0"/>
                        </a:spcAft>
                      </a:pPr>
                      <a:r>
                        <a:rPr lang="es-EC" sz="1100" dirty="0">
                          <a:effectLst/>
                        </a:rPr>
                        <a:t>$130.050,00</a:t>
                      </a:r>
                      <a:endParaRPr lang="es-EC" sz="1000" dirty="0">
                        <a:effectLst/>
                        <a:latin typeface="Calibri"/>
                        <a:ea typeface="Calibri"/>
                        <a:cs typeface="Times New Roman"/>
                      </a:endParaRPr>
                    </a:p>
                  </a:txBody>
                  <a:tcPr marL="61586" marR="61586" marT="0" marB="0"/>
                </a:tc>
              </a:tr>
            </a:tbl>
          </a:graphicData>
        </a:graphic>
      </p:graphicFrame>
      <p:sp>
        <p:nvSpPr>
          <p:cNvPr id="7" name="6 Rectángulo"/>
          <p:cNvSpPr/>
          <p:nvPr/>
        </p:nvSpPr>
        <p:spPr>
          <a:xfrm>
            <a:off x="467544" y="846004"/>
            <a:ext cx="7920880" cy="584775"/>
          </a:xfrm>
          <a:prstGeom prst="rect">
            <a:avLst/>
          </a:prstGeom>
        </p:spPr>
        <p:txBody>
          <a:bodyPr wrap="square">
            <a:spAutoFit/>
          </a:bodyPr>
          <a:lstStyle/>
          <a:p>
            <a:r>
              <a:rPr lang="es-EC" sz="1600" dirty="0"/>
              <a:t>E</a:t>
            </a:r>
            <a:r>
              <a:rPr lang="es-EC" sz="1600" dirty="0" smtClean="0"/>
              <a:t>l </a:t>
            </a:r>
            <a:r>
              <a:rPr lang="es-EC" sz="1600" dirty="0"/>
              <a:t>Cabildo necesita una inversión de alrededor de $206´734.746,95 </a:t>
            </a:r>
            <a:r>
              <a:rPr lang="es-EC" sz="1600" dirty="0" smtClean="0"/>
              <a:t>para implementar la propuesta</a:t>
            </a:r>
            <a:endParaRPr lang="es-EC" sz="1600" dirty="0"/>
          </a:p>
        </p:txBody>
      </p:sp>
    </p:spTree>
    <p:extLst>
      <p:ext uri="{BB962C8B-B14F-4D97-AF65-F5344CB8AC3E}">
        <p14:creationId xmlns:p14="http://schemas.microsoft.com/office/powerpoint/2010/main" val="10628980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486497D-2F04-4F21-91D2-24F5A528D4A7}"/>
              </a:ext>
            </a:extLst>
          </p:cNvPr>
          <p:cNvGraphicFramePr/>
          <p:nvPr>
            <p:extLst>
              <p:ext uri="{D42A27DB-BD31-4B8C-83A1-F6EECF244321}">
                <p14:modId xmlns:p14="http://schemas.microsoft.com/office/powerpoint/2010/main" val="4072251638"/>
              </p:ext>
            </p:extLst>
          </p:nvPr>
        </p:nvGraphicFramePr>
        <p:xfrm>
          <a:off x="467544" y="620688"/>
          <a:ext cx="4824536"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3" name="2 Imagen"/>
          <p:cNvPicPr/>
          <p:nvPr/>
        </p:nvPicPr>
        <p:blipFill>
          <a:blip r:embed="rId3" cstate="email">
            <a:extLst>
              <a:ext uri="{28A0092B-C50C-407E-A947-70E740481C1C}">
                <a14:useLocalDpi xmlns:a14="http://schemas.microsoft.com/office/drawing/2010/main"/>
              </a:ext>
            </a:extLst>
          </a:blip>
          <a:stretch>
            <a:fillRect/>
          </a:stretch>
        </p:blipFill>
        <p:spPr>
          <a:xfrm>
            <a:off x="3957679" y="3439933"/>
            <a:ext cx="4619625" cy="2818765"/>
          </a:xfrm>
          <a:prstGeom prst="rect">
            <a:avLst/>
          </a:prstGeom>
        </p:spPr>
      </p:pic>
      <p:sp>
        <p:nvSpPr>
          <p:cNvPr id="4" name="3 CuadroTexto"/>
          <p:cNvSpPr txBox="1"/>
          <p:nvPr/>
        </p:nvSpPr>
        <p:spPr>
          <a:xfrm>
            <a:off x="3936621" y="6120198"/>
            <a:ext cx="5040560" cy="276999"/>
          </a:xfrm>
          <a:prstGeom prst="rect">
            <a:avLst/>
          </a:prstGeom>
          <a:noFill/>
        </p:spPr>
        <p:txBody>
          <a:bodyPr wrap="square" rtlCol="0">
            <a:spAutoFit/>
          </a:bodyPr>
          <a:lstStyle/>
          <a:p>
            <a:r>
              <a:rPr lang="es-EC" sz="1200" b="1" dirty="0" smtClean="0"/>
              <a:t>Evolución y proyección del parque automotor en el DMQ</a:t>
            </a:r>
            <a:endParaRPr lang="es-EC" sz="1200" b="1" dirty="0"/>
          </a:p>
        </p:txBody>
      </p:sp>
    </p:spTree>
    <p:extLst>
      <p:ext uri="{BB962C8B-B14F-4D97-AF65-F5344CB8AC3E}">
        <p14:creationId xmlns:p14="http://schemas.microsoft.com/office/powerpoint/2010/main" val="3679510072"/>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91658846"/>
              </p:ext>
            </p:extLst>
          </p:nvPr>
        </p:nvGraphicFramePr>
        <p:xfrm>
          <a:off x="611560" y="620688"/>
          <a:ext cx="7776864" cy="4501880"/>
        </p:xfrm>
        <a:graphic>
          <a:graphicData uri="http://schemas.openxmlformats.org/drawingml/2006/table">
            <a:tbl>
              <a:tblPr bandRow="1">
                <a:tableStyleId>{5C22544A-7EE6-4342-B048-85BDC9FD1C3A}</a:tableStyleId>
              </a:tblPr>
              <a:tblGrid>
                <a:gridCol w="1862490"/>
                <a:gridCol w="1971458"/>
                <a:gridCol w="1971458"/>
                <a:gridCol w="1971458"/>
              </a:tblGrid>
              <a:tr h="631977">
                <a:tc rowSpan="10">
                  <a:txBody>
                    <a:bodyPr/>
                    <a:lstStyle/>
                    <a:p>
                      <a:pPr marL="3810" indent="180340" algn="just">
                        <a:lnSpc>
                          <a:spcPct val="150000"/>
                        </a:lnSpc>
                        <a:spcAft>
                          <a:spcPts val="0"/>
                        </a:spcAft>
                      </a:pPr>
                      <a:r>
                        <a:rPr lang="es-EC" sz="1100" dirty="0">
                          <a:effectLst/>
                        </a:rPr>
                        <a:t>Impulso al uso de bicicleta</a:t>
                      </a:r>
                      <a:endParaRPr lang="es-EC" sz="1100" dirty="0">
                        <a:effectLst/>
                        <a:latin typeface="Calibri"/>
                        <a:ea typeface="Calibri"/>
                        <a:cs typeface="Times New Roman"/>
                      </a:endParaRPr>
                    </a:p>
                  </a:txBody>
                  <a:tcPr marL="52665" marR="52665" marT="0" marB="0"/>
                </a:tc>
                <a:tc rowSpan="2">
                  <a:txBody>
                    <a:bodyPr/>
                    <a:lstStyle/>
                    <a:p>
                      <a:pPr marL="3810" indent="180340" algn="just">
                        <a:lnSpc>
                          <a:spcPct val="150000"/>
                        </a:lnSpc>
                        <a:spcAft>
                          <a:spcPts val="0"/>
                        </a:spcAft>
                      </a:pPr>
                      <a:r>
                        <a:rPr lang="es-EC" sz="1100" dirty="0">
                          <a:effectLst/>
                        </a:rPr>
                        <a:t>Incorporación de estaciones BiciQuito </a:t>
                      </a:r>
                      <a:endParaRPr lang="es-EC" sz="1100" dirty="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Construcción e instalación de estaciones tipo</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$274.998,98</a:t>
                      </a:r>
                      <a:endParaRPr lang="es-EC" sz="1100">
                        <a:effectLst/>
                        <a:latin typeface="Calibri"/>
                        <a:ea typeface="Calibri"/>
                        <a:cs typeface="Times New Roman"/>
                      </a:endParaRPr>
                    </a:p>
                  </a:txBody>
                  <a:tcPr marL="52665" marR="52665" marT="0" marB="0"/>
                </a:tc>
              </a:tr>
              <a:tr h="631977">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Actualización de la aplicación Movilízate UIO       </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$2.196,00</a:t>
                      </a:r>
                      <a:endParaRPr lang="es-EC" sz="1100">
                        <a:effectLst/>
                        <a:latin typeface="Calibri"/>
                        <a:ea typeface="Calibri"/>
                        <a:cs typeface="Times New Roman"/>
                      </a:endParaRPr>
                    </a:p>
                  </a:txBody>
                  <a:tcPr marL="52665" marR="52665" marT="0" marB="0"/>
                </a:tc>
              </a:tr>
              <a:tr h="421318">
                <a:tc vMerge="1">
                  <a:txBody>
                    <a:bodyPr/>
                    <a:lstStyle/>
                    <a:p>
                      <a:endParaRPr lang="es-EC"/>
                    </a:p>
                  </a:txBody>
                  <a:tcPr/>
                </a:tc>
                <a:tc gridSpan="2">
                  <a:txBody>
                    <a:bodyPr/>
                    <a:lstStyle/>
                    <a:p>
                      <a:pPr marL="3810" indent="180340" algn="just">
                        <a:lnSpc>
                          <a:spcPct val="150000"/>
                        </a:lnSpc>
                        <a:spcAft>
                          <a:spcPts val="0"/>
                        </a:spcAft>
                      </a:pPr>
                      <a:r>
                        <a:rPr lang="es-EC" sz="1100" dirty="0">
                          <a:effectLst/>
                        </a:rPr>
                        <a:t>Implementación de ciclovías al norte y sur de la ciudad</a:t>
                      </a:r>
                      <a:endParaRPr lang="es-EC" sz="1100" dirty="0">
                        <a:effectLst/>
                        <a:latin typeface="Calibri"/>
                        <a:ea typeface="Calibri"/>
                        <a:cs typeface="Times New Roman"/>
                      </a:endParaRPr>
                    </a:p>
                  </a:txBody>
                  <a:tcPr marL="52665" marR="52665" marT="0" marB="0"/>
                </a:tc>
                <a:tc hMerge="1">
                  <a:txBody>
                    <a:bodyPr/>
                    <a:lstStyle/>
                    <a:p>
                      <a:endParaRPr lang="es-EC"/>
                    </a:p>
                  </a:txBody>
                  <a:tcPr/>
                </a:tc>
                <a:tc>
                  <a:txBody>
                    <a:bodyPr/>
                    <a:lstStyle/>
                    <a:p>
                      <a:pPr marL="3810" indent="180340" algn="just">
                        <a:lnSpc>
                          <a:spcPct val="150000"/>
                        </a:lnSpc>
                        <a:spcAft>
                          <a:spcPts val="0"/>
                        </a:spcAft>
                      </a:pPr>
                      <a:r>
                        <a:rPr lang="es-EC" sz="1100">
                          <a:effectLst/>
                        </a:rPr>
                        <a:t>$8´505.319,00</a:t>
                      </a:r>
                      <a:endParaRPr lang="es-EC" sz="1100">
                        <a:effectLst/>
                        <a:latin typeface="Calibri"/>
                        <a:ea typeface="Calibri"/>
                        <a:cs typeface="Times New Roman"/>
                      </a:endParaRPr>
                    </a:p>
                  </a:txBody>
                  <a:tcPr marL="52665" marR="52665" marT="0" marB="0"/>
                </a:tc>
              </a:tr>
              <a:tr h="263324">
                <a:tc vMerge="1">
                  <a:txBody>
                    <a:bodyPr/>
                    <a:lstStyle/>
                    <a:p>
                      <a:endParaRPr lang="es-EC"/>
                    </a:p>
                  </a:txBody>
                  <a:tcPr/>
                </a:tc>
                <a:tc rowSpan="2">
                  <a:txBody>
                    <a:bodyPr/>
                    <a:lstStyle/>
                    <a:p>
                      <a:pPr marL="3810" indent="180340" algn="just">
                        <a:lnSpc>
                          <a:spcPct val="150000"/>
                        </a:lnSpc>
                        <a:spcAft>
                          <a:spcPts val="0"/>
                        </a:spcAft>
                      </a:pPr>
                      <a:r>
                        <a:rPr lang="es-EC" sz="1100" dirty="0">
                          <a:effectLst/>
                        </a:rPr>
                        <a:t>Automatización del servicio BiciQuito</a:t>
                      </a:r>
                      <a:endParaRPr lang="es-EC" sz="1100" dirty="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dirty="0">
                          <a:effectLst/>
                        </a:rPr>
                        <a:t>Ciclo estaciones</a:t>
                      </a:r>
                      <a:endParaRPr lang="es-EC" sz="1100" dirty="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$1´403.560,55</a:t>
                      </a:r>
                      <a:endParaRPr lang="es-EC" sz="1100">
                        <a:effectLst/>
                        <a:latin typeface="Calibri"/>
                        <a:ea typeface="Calibri"/>
                        <a:cs typeface="Times New Roman"/>
                      </a:endParaRPr>
                    </a:p>
                  </a:txBody>
                  <a:tcPr marL="52665" marR="52665" marT="0" marB="0"/>
                </a:tc>
              </a:tr>
              <a:tr h="842636">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dirty="0">
                          <a:effectLst/>
                        </a:rPr>
                        <a:t>Plataforma de administración </a:t>
                      </a:r>
                      <a:r>
                        <a:rPr lang="es-EC" sz="1100" dirty="0" smtClean="0">
                          <a:effectLst/>
                        </a:rPr>
                        <a:t>informática.</a:t>
                      </a:r>
                      <a:endParaRPr lang="es-EC" sz="1100" dirty="0">
                        <a:effectLst/>
                      </a:endParaRPr>
                    </a:p>
                  </a:txBody>
                  <a:tcPr marL="52665" marR="52665" marT="0" marB="0"/>
                </a:tc>
                <a:tc>
                  <a:txBody>
                    <a:bodyPr/>
                    <a:lstStyle/>
                    <a:p>
                      <a:pPr marL="3810" indent="180340" algn="just">
                        <a:lnSpc>
                          <a:spcPct val="150000"/>
                        </a:lnSpc>
                        <a:spcAft>
                          <a:spcPts val="0"/>
                        </a:spcAft>
                      </a:pPr>
                      <a:r>
                        <a:rPr lang="es-EC" sz="1100">
                          <a:effectLst/>
                        </a:rPr>
                        <a:t>$640.302,15</a:t>
                      </a:r>
                      <a:endParaRPr lang="es-EC" sz="1100">
                        <a:effectLst/>
                        <a:latin typeface="Calibri"/>
                        <a:ea typeface="Calibri"/>
                        <a:cs typeface="Times New Roman"/>
                      </a:endParaRPr>
                    </a:p>
                  </a:txBody>
                  <a:tcPr marL="52665" marR="52665" marT="0" marB="0"/>
                </a:tc>
              </a:tr>
              <a:tr h="210659">
                <a:tc vMerge="1">
                  <a:txBody>
                    <a:bodyPr/>
                    <a:lstStyle/>
                    <a:p>
                      <a:endParaRPr lang="es-EC"/>
                    </a:p>
                  </a:txBody>
                  <a:tcPr/>
                </a:tc>
                <a:tc gridSpan="2">
                  <a:txBody>
                    <a:bodyPr/>
                    <a:lstStyle/>
                    <a:p>
                      <a:pPr marL="3810" indent="180340" algn="just">
                        <a:lnSpc>
                          <a:spcPct val="150000"/>
                        </a:lnSpc>
                        <a:spcAft>
                          <a:spcPts val="0"/>
                        </a:spcAft>
                      </a:pPr>
                      <a:r>
                        <a:rPr lang="es-EC" sz="1100" dirty="0">
                          <a:effectLst/>
                        </a:rPr>
                        <a:t>Adquisición de bicicletas eléctricas</a:t>
                      </a:r>
                      <a:endParaRPr lang="es-EC" sz="1100" dirty="0">
                        <a:effectLst/>
                        <a:latin typeface="Calibri"/>
                        <a:ea typeface="Calibri"/>
                        <a:cs typeface="Times New Roman"/>
                      </a:endParaRPr>
                    </a:p>
                  </a:txBody>
                  <a:tcPr marL="52665" marR="52665" marT="0" marB="0"/>
                </a:tc>
                <a:tc hMerge="1">
                  <a:txBody>
                    <a:bodyPr/>
                    <a:lstStyle/>
                    <a:p>
                      <a:endParaRPr lang="es-EC"/>
                    </a:p>
                  </a:txBody>
                  <a:tcPr/>
                </a:tc>
                <a:tc>
                  <a:txBody>
                    <a:bodyPr/>
                    <a:lstStyle/>
                    <a:p>
                      <a:pPr marL="3810" indent="180340" algn="just">
                        <a:lnSpc>
                          <a:spcPct val="150000"/>
                        </a:lnSpc>
                        <a:spcAft>
                          <a:spcPts val="0"/>
                        </a:spcAft>
                      </a:pPr>
                      <a:r>
                        <a:rPr lang="es-EC" sz="1100">
                          <a:effectLst/>
                        </a:rPr>
                        <a:t>$ 1’481.845,00</a:t>
                      </a:r>
                      <a:endParaRPr lang="es-EC" sz="1100">
                        <a:effectLst/>
                        <a:latin typeface="Calibri"/>
                        <a:ea typeface="Calibri"/>
                        <a:cs typeface="Times New Roman"/>
                      </a:endParaRPr>
                    </a:p>
                  </a:txBody>
                  <a:tcPr marL="52665" marR="52665" marT="0" marB="0"/>
                </a:tc>
              </a:tr>
              <a:tr h="233090">
                <a:tc vMerge="1">
                  <a:txBody>
                    <a:bodyPr/>
                    <a:lstStyle/>
                    <a:p>
                      <a:endParaRPr lang="es-EC"/>
                    </a:p>
                  </a:txBody>
                  <a:tcPr/>
                </a:tc>
                <a:tc rowSpan="2">
                  <a:txBody>
                    <a:bodyPr/>
                    <a:lstStyle/>
                    <a:p>
                      <a:pPr marL="3810" indent="180340" algn="just">
                        <a:lnSpc>
                          <a:spcPct val="150000"/>
                        </a:lnSpc>
                        <a:spcAft>
                          <a:spcPts val="0"/>
                        </a:spcAft>
                      </a:pPr>
                      <a:r>
                        <a:rPr lang="es-EC" sz="1100">
                          <a:effectLst/>
                        </a:rPr>
                        <a:t>Mantenimiento de bicicletas</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dirty="0">
                          <a:effectLst/>
                        </a:rPr>
                        <a:t>Repuestos</a:t>
                      </a:r>
                      <a:endParaRPr lang="es-EC" sz="1100" dirty="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dirty="0">
                          <a:effectLst/>
                        </a:rPr>
                        <a:t>$105.550,64</a:t>
                      </a:r>
                      <a:endParaRPr lang="es-EC" sz="1100" dirty="0">
                        <a:effectLst/>
                        <a:latin typeface="Calibri"/>
                        <a:ea typeface="Calibri"/>
                        <a:cs typeface="Times New Roman"/>
                      </a:endParaRPr>
                    </a:p>
                  </a:txBody>
                  <a:tcPr marL="52665" marR="52665" marT="0" marB="0"/>
                </a:tc>
              </a:tr>
              <a:tr h="241380">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Mano de obra</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dirty="0">
                          <a:effectLst/>
                        </a:rPr>
                        <a:t>$12.227,76</a:t>
                      </a:r>
                      <a:endParaRPr lang="es-EC" sz="1100" dirty="0">
                        <a:effectLst/>
                        <a:latin typeface="Calibri"/>
                        <a:ea typeface="Calibri"/>
                        <a:cs typeface="Times New Roman"/>
                      </a:endParaRPr>
                    </a:p>
                  </a:txBody>
                  <a:tcPr marL="52665" marR="52665" marT="0" marB="0"/>
                </a:tc>
              </a:tr>
              <a:tr h="210659">
                <a:tc vMerge="1">
                  <a:txBody>
                    <a:bodyPr/>
                    <a:lstStyle/>
                    <a:p>
                      <a:endParaRPr lang="es-EC"/>
                    </a:p>
                  </a:txBody>
                  <a:tcPr/>
                </a:tc>
                <a:tc rowSpan="2">
                  <a:txBody>
                    <a:bodyPr/>
                    <a:lstStyle/>
                    <a:p>
                      <a:pPr marL="3810" indent="180340" algn="just">
                        <a:lnSpc>
                          <a:spcPct val="150000"/>
                        </a:lnSpc>
                        <a:spcAft>
                          <a:spcPts val="0"/>
                        </a:spcAft>
                      </a:pPr>
                      <a:r>
                        <a:rPr lang="es-EC" sz="1100">
                          <a:effectLst/>
                        </a:rPr>
                        <a:t>Traslado de bicicletas en transporte público</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Porta bicicletas</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a:effectLst/>
                        </a:rPr>
                        <a:t>$714.100,00</a:t>
                      </a:r>
                      <a:endParaRPr lang="es-EC" sz="1100">
                        <a:effectLst/>
                        <a:latin typeface="Calibri"/>
                        <a:ea typeface="Calibri"/>
                        <a:cs typeface="Times New Roman"/>
                      </a:endParaRPr>
                    </a:p>
                  </a:txBody>
                  <a:tcPr marL="52665" marR="52665" marT="0" marB="0"/>
                </a:tc>
              </a:tr>
              <a:tr h="500803">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Parqueaderos</a:t>
                      </a:r>
                      <a:endParaRPr lang="es-EC" sz="1100">
                        <a:effectLst/>
                        <a:latin typeface="Calibri"/>
                        <a:ea typeface="Calibri"/>
                        <a:cs typeface="Times New Roman"/>
                      </a:endParaRPr>
                    </a:p>
                  </a:txBody>
                  <a:tcPr marL="52665" marR="52665" marT="0" marB="0"/>
                </a:tc>
                <a:tc>
                  <a:txBody>
                    <a:bodyPr/>
                    <a:lstStyle/>
                    <a:p>
                      <a:pPr marL="3810" indent="180340" algn="just">
                        <a:lnSpc>
                          <a:spcPct val="150000"/>
                        </a:lnSpc>
                        <a:spcAft>
                          <a:spcPts val="0"/>
                        </a:spcAft>
                      </a:pPr>
                      <a:r>
                        <a:rPr lang="es-EC" sz="1100" dirty="0">
                          <a:effectLst/>
                        </a:rPr>
                        <a:t>$48.000,00</a:t>
                      </a:r>
                      <a:endParaRPr lang="es-EC" sz="1100" dirty="0">
                        <a:effectLst/>
                        <a:latin typeface="Calibri"/>
                        <a:ea typeface="Calibri"/>
                        <a:cs typeface="Times New Roman"/>
                      </a:endParaRPr>
                    </a:p>
                  </a:txBody>
                  <a:tcPr marL="52665" marR="52665" marT="0" marB="0"/>
                </a:tc>
              </a:tr>
            </a:tbl>
          </a:graphicData>
        </a:graphic>
      </p:graphicFrame>
    </p:spTree>
    <p:extLst>
      <p:ext uri="{BB962C8B-B14F-4D97-AF65-F5344CB8AC3E}">
        <p14:creationId xmlns:p14="http://schemas.microsoft.com/office/powerpoint/2010/main" val="3410089794"/>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44476649"/>
              </p:ext>
            </p:extLst>
          </p:nvPr>
        </p:nvGraphicFramePr>
        <p:xfrm>
          <a:off x="467544" y="548680"/>
          <a:ext cx="8136903" cy="6037362"/>
        </p:xfrm>
        <a:graphic>
          <a:graphicData uri="http://schemas.openxmlformats.org/drawingml/2006/table">
            <a:tbl>
              <a:tblPr bandRow="1">
                <a:tableStyleId>{5C22544A-7EE6-4342-B048-85BDC9FD1C3A}</a:tableStyleId>
              </a:tblPr>
              <a:tblGrid>
                <a:gridCol w="1948716"/>
                <a:gridCol w="2062729"/>
                <a:gridCol w="2062729"/>
                <a:gridCol w="2062729"/>
              </a:tblGrid>
              <a:tr h="125923">
                <a:tc rowSpan="7">
                  <a:txBody>
                    <a:bodyPr/>
                    <a:lstStyle/>
                    <a:p>
                      <a:pPr marL="3810" indent="180340" algn="just">
                        <a:lnSpc>
                          <a:spcPct val="150000"/>
                        </a:lnSpc>
                        <a:spcAft>
                          <a:spcPts val="0"/>
                        </a:spcAft>
                      </a:pPr>
                      <a:r>
                        <a:rPr lang="es-EC" sz="1100" dirty="0">
                          <a:effectLst/>
                        </a:rPr>
                        <a:t>Impulso al uso de la caminata</a:t>
                      </a:r>
                      <a:endParaRPr lang="es-EC" sz="1100" dirty="0">
                        <a:effectLst/>
                        <a:latin typeface="Calibri"/>
                        <a:ea typeface="Calibri"/>
                        <a:cs typeface="Times New Roman"/>
                      </a:endParaRPr>
                    </a:p>
                  </a:txBody>
                  <a:tcPr marL="31481" marR="31481" marT="0" marB="0"/>
                </a:tc>
                <a:tc gridSpan="2">
                  <a:txBody>
                    <a:bodyPr/>
                    <a:lstStyle/>
                    <a:p>
                      <a:pPr marL="3810" indent="180340" algn="just">
                        <a:lnSpc>
                          <a:spcPct val="150000"/>
                        </a:lnSpc>
                        <a:spcAft>
                          <a:spcPts val="0"/>
                        </a:spcAft>
                      </a:pPr>
                      <a:r>
                        <a:rPr lang="es-EC" sz="1100">
                          <a:effectLst/>
                        </a:rPr>
                        <a:t>Peatonalización del Centro Histórico</a:t>
                      </a:r>
                      <a:endParaRPr lang="es-EC" sz="1100">
                        <a:effectLst/>
                        <a:latin typeface="Calibri"/>
                        <a:ea typeface="Calibri"/>
                        <a:cs typeface="Times New Roman"/>
                      </a:endParaRPr>
                    </a:p>
                  </a:txBody>
                  <a:tcPr marL="31481" marR="31481" marT="0" marB="0"/>
                </a:tc>
                <a:tc hMerge="1">
                  <a:txBody>
                    <a:bodyPr/>
                    <a:lstStyle/>
                    <a:p>
                      <a:endParaRPr lang="es-EC"/>
                    </a:p>
                  </a:txBody>
                  <a:tcPr/>
                </a:tc>
                <a:tc>
                  <a:txBody>
                    <a:bodyPr/>
                    <a:lstStyle/>
                    <a:p>
                      <a:pPr marL="3810" indent="180340" algn="just">
                        <a:lnSpc>
                          <a:spcPct val="150000"/>
                        </a:lnSpc>
                        <a:spcAft>
                          <a:spcPts val="0"/>
                        </a:spcAft>
                      </a:pPr>
                      <a:r>
                        <a:rPr lang="es-EC" sz="1100">
                          <a:effectLst/>
                        </a:rPr>
                        <a:t>$ 1’351.289,52</a:t>
                      </a:r>
                      <a:endParaRPr lang="es-EC" sz="1100">
                        <a:effectLst/>
                        <a:latin typeface="Calibri"/>
                        <a:ea typeface="Calibri"/>
                        <a:cs typeface="Times New Roman"/>
                      </a:endParaRPr>
                    </a:p>
                  </a:txBody>
                  <a:tcPr marL="31481" marR="31481" marT="0" marB="0"/>
                </a:tc>
              </a:tr>
              <a:tr h="125923">
                <a:tc vMerge="1">
                  <a:txBody>
                    <a:bodyPr/>
                    <a:lstStyle/>
                    <a:p>
                      <a:endParaRPr lang="es-EC"/>
                    </a:p>
                  </a:txBody>
                  <a:tcPr/>
                </a:tc>
                <a:tc rowSpan="3">
                  <a:txBody>
                    <a:bodyPr/>
                    <a:lstStyle/>
                    <a:p>
                      <a:pPr marL="3810" indent="180340" algn="just">
                        <a:lnSpc>
                          <a:spcPct val="150000"/>
                        </a:lnSpc>
                        <a:spcAft>
                          <a:spcPts val="0"/>
                        </a:spcAft>
                      </a:pPr>
                      <a:r>
                        <a:rPr lang="es-EC" sz="1100" dirty="0">
                          <a:effectLst/>
                        </a:rPr>
                        <a:t>Construcción de puentes peatonales</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Infraestructura</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$894.012,40</a:t>
                      </a:r>
                      <a:endParaRPr lang="es-EC" sz="1100">
                        <a:effectLst/>
                        <a:latin typeface="Calibri"/>
                        <a:ea typeface="Calibri"/>
                        <a:cs typeface="Times New Roman"/>
                      </a:endParaRPr>
                    </a:p>
                  </a:txBody>
                  <a:tcPr marL="31481" marR="31481" marT="0" marB="0"/>
                </a:tc>
              </a:tr>
              <a:tr h="125923">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Superestructura</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$2´910.898,60</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Rubros Ambientales</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$56.828,20</a:t>
                      </a:r>
                      <a:endParaRPr lang="es-EC" sz="1100">
                        <a:effectLst/>
                        <a:latin typeface="Calibri"/>
                        <a:ea typeface="Calibri"/>
                        <a:cs typeface="Times New Roman"/>
                      </a:endParaRPr>
                    </a:p>
                  </a:txBody>
                  <a:tcPr marL="31481" marR="31481" marT="0" marB="0"/>
                </a:tc>
              </a:tr>
              <a:tr h="148659">
                <a:tc vMerge="1">
                  <a:txBody>
                    <a:bodyPr/>
                    <a:lstStyle/>
                    <a:p>
                      <a:endParaRPr lang="es-EC"/>
                    </a:p>
                  </a:txBody>
                  <a:tcPr/>
                </a:tc>
                <a:tc rowSpan="2">
                  <a:txBody>
                    <a:bodyPr/>
                    <a:lstStyle/>
                    <a:p>
                      <a:pPr marL="3810" indent="180340" algn="just">
                        <a:lnSpc>
                          <a:spcPct val="150000"/>
                        </a:lnSpc>
                        <a:spcAft>
                          <a:spcPts val="0"/>
                        </a:spcAft>
                      </a:pPr>
                      <a:r>
                        <a:rPr lang="es-EC" sz="1100" dirty="0">
                          <a:effectLst/>
                        </a:rPr>
                        <a:t>Señalización en cruces peatonales</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Horizontal</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$448.800,00</a:t>
                      </a:r>
                      <a:endParaRPr lang="es-EC" sz="1100">
                        <a:effectLst/>
                        <a:latin typeface="Calibri"/>
                        <a:ea typeface="Calibri"/>
                        <a:cs typeface="Times New Roman"/>
                      </a:endParaRPr>
                    </a:p>
                  </a:txBody>
                  <a:tcPr marL="31481" marR="31481" marT="0" marB="0"/>
                </a:tc>
              </a:tr>
              <a:tr h="135542">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Vertical</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$285.345,00</a:t>
                      </a:r>
                      <a:endParaRPr lang="es-EC" sz="1100">
                        <a:effectLst/>
                        <a:latin typeface="Calibri"/>
                        <a:ea typeface="Calibri"/>
                        <a:cs typeface="Times New Roman"/>
                      </a:endParaRPr>
                    </a:p>
                  </a:txBody>
                  <a:tcPr marL="31481" marR="31481" marT="0" marB="0"/>
                </a:tc>
              </a:tr>
              <a:tr h="125923">
                <a:tc vMerge="1">
                  <a:txBody>
                    <a:bodyPr/>
                    <a:lstStyle/>
                    <a:p>
                      <a:endParaRPr lang="es-EC"/>
                    </a:p>
                  </a:txBody>
                  <a:tcPr/>
                </a:tc>
                <a:tc gridSpan="2">
                  <a:txBody>
                    <a:bodyPr/>
                    <a:lstStyle/>
                    <a:p>
                      <a:pPr marL="3810" indent="180340" algn="just">
                        <a:lnSpc>
                          <a:spcPct val="150000"/>
                        </a:lnSpc>
                        <a:spcAft>
                          <a:spcPts val="0"/>
                        </a:spcAft>
                      </a:pPr>
                      <a:r>
                        <a:rPr lang="es-EC" sz="1100" dirty="0">
                          <a:effectLst/>
                        </a:rPr>
                        <a:t>Mantenimiento de aceras</a:t>
                      </a:r>
                      <a:endParaRPr lang="es-EC" sz="1100" dirty="0">
                        <a:effectLst/>
                        <a:latin typeface="Calibri"/>
                        <a:ea typeface="Calibri"/>
                        <a:cs typeface="Times New Roman"/>
                      </a:endParaRPr>
                    </a:p>
                  </a:txBody>
                  <a:tcPr marL="31481" marR="31481" marT="0" marB="0"/>
                </a:tc>
                <a:tc hMerge="1">
                  <a:txBody>
                    <a:bodyPr/>
                    <a:lstStyle/>
                    <a:p>
                      <a:endParaRPr lang="es-EC"/>
                    </a:p>
                  </a:txBody>
                  <a:tcPr/>
                </a:tc>
                <a:tc>
                  <a:txBody>
                    <a:bodyPr/>
                    <a:lstStyle/>
                    <a:p>
                      <a:pPr marL="3810" indent="180340" algn="just">
                        <a:lnSpc>
                          <a:spcPct val="150000"/>
                        </a:lnSpc>
                        <a:spcAft>
                          <a:spcPts val="0"/>
                        </a:spcAft>
                      </a:pPr>
                      <a:r>
                        <a:rPr lang="es-EC" sz="1100">
                          <a:effectLst/>
                        </a:rPr>
                        <a:t>$ 7´777.500,00</a:t>
                      </a:r>
                      <a:endParaRPr lang="es-EC" sz="1100">
                        <a:effectLst/>
                        <a:latin typeface="Calibri"/>
                        <a:ea typeface="Calibri"/>
                        <a:cs typeface="Times New Roman"/>
                      </a:endParaRPr>
                    </a:p>
                  </a:txBody>
                  <a:tcPr marL="31481" marR="31481" marT="0" marB="0"/>
                </a:tc>
              </a:tr>
              <a:tr h="377770">
                <a:tc rowSpan="9">
                  <a:txBody>
                    <a:bodyPr/>
                    <a:lstStyle/>
                    <a:p>
                      <a:pPr marL="3810" indent="180340" algn="just">
                        <a:lnSpc>
                          <a:spcPct val="150000"/>
                        </a:lnSpc>
                        <a:spcAft>
                          <a:spcPts val="0"/>
                        </a:spcAft>
                      </a:pPr>
                      <a:r>
                        <a:rPr lang="es-EC" sz="1100">
                          <a:effectLst/>
                        </a:rPr>
                        <a:t>Vehículos privados</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Ampliación de la restricción “Pico y Placa”</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Material comunicacional</a:t>
                      </a:r>
                    </a:p>
                    <a:p>
                      <a:pPr marL="3810" indent="180340" algn="just">
                        <a:lnSpc>
                          <a:spcPct val="150000"/>
                        </a:lnSpc>
                        <a:spcAft>
                          <a:spcPts val="0"/>
                        </a:spcAft>
                      </a:pPr>
                      <a:r>
                        <a:rPr lang="es-EC" sz="1100" dirty="0">
                          <a:effectLst/>
                        </a:rPr>
                        <a:t> </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$13.520,65</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rowSpan="2">
                  <a:txBody>
                    <a:bodyPr/>
                    <a:lstStyle/>
                    <a:p>
                      <a:pPr marL="3810" indent="180340" algn="just">
                        <a:lnSpc>
                          <a:spcPct val="150000"/>
                        </a:lnSpc>
                        <a:spcAft>
                          <a:spcPts val="0"/>
                        </a:spcAft>
                      </a:pPr>
                      <a:r>
                        <a:rPr lang="es-EC" sz="1100">
                          <a:effectLst/>
                        </a:rPr>
                        <a:t>Impuesto a la circulación</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Material comunicacional</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$13.520,65</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dirty="0">
                          <a:effectLst/>
                        </a:rPr>
                        <a:t>Stickers de circulación</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$ 900.000,00</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rowSpan="2">
                  <a:txBody>
                    <a:bodyPr/>
                    <a:lstStyle/>
                    <a:p>
                      <a:pPr marL="3810" indent="180340" algn="just">
                        <a:lnSpc>
                          <a:spcPct val="150000"/>
                        </a:lnSpc>
                        <a:spcAft>
                          <a:spcPts val="0"/>
                        </a:spcAft>
                      </a:pPr>
                      <a:r>
                        <a:rPr lang="es-EC" sz="1100">
                          <a:effectLst/>
                        </a:rPr>
                        <a:t>Tarifas de congestión</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Material comunicacional</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$13.520,65</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dirty="0">
                          <a:effectLst/>
                        </a:rPr>
                        <a:t>Señalización vertical</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$1.785,00</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rowSpan="3">
                  <a:txBody>
                    <a:bodyPr/>
                    <a:lstStyle/>
                    <a:p>
                      <a:pPr marL="3810" indent="180340" algn="just">
                        <a:lnSpc>
                          <a:spcPct val="150000"/>
                        </a:lnSpc>
                        <a:spcAft>
                          <a:spcPts val="0"/>
                        </a:spcAft>
                      </a:pPr>
                      <a:r>
                        <a:rPr lang="es-EC" sz="1100">
                          <a:effectLst/>
                        </a:rPr>
                        <a:t>Aumento del costo de la “Zona Azul”</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Automatización del servicio</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$920.654,41</a:t>
                      </a:r>
                      <a:endParaRPr lang="es-EC" sz="1100">
                        <a:effectLst/>
                        <a:latin typeface="Calibri"/>
                        <a:ea typeface="Calibri"/>
                        <a:cs typeface="Times New Roman"/>
                      </a:endParaRPr>
                    </a:p>
                  </a:txBody>
                  <a:tcPr marL="31481" marR="31481" marT="0" marB="0"/>
                </a:tc>
              </a:tr>
              <a:tr h="377770">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dirty="0">
                          <a:effectLst/>
                        </a:rPr>
                        <a:t>Señalización vertical</a:t>
                      </a:r>
                    </a:p>
                    <a:p>
                      <a:pPr marL="3810" indent="180340" algn="just">
                        <a:lnSpc>
                          <a:spcPct val="150000"/>
                        </a:lnSpc>
                        <a:spcAft>
                          <a:spcPts val="0"/>
                        </a:spcAft>
                      </a:pPr>
                      <a:r>
                        <a:rPr lang="es-EC" sz="1100" dirty="0">
                          <a:effectLst/>
                        </a:rPr>
                        <a:t>CONTINÚA</a:t>
                      </a:r>
                      <a:endParaRPr lang="es-EC" sz="1100" dirty="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$1.785,00</a:t>
                      </a:r>
                      <a:endParaRPr lang="es-EC" sz="1100">
                        <a:effectLst/>
                        <a:latin typeface="Calibri"/>
                        <a:ea typeface="Calibri"/>
                        <a:cs typeface="Times New Roman"/>
                      </a:endParaRPr>
                    </a:p>
                  </a:txBody>
                  <a:tcPr marL="31481" marR="31481" marT="0" marB="0"/>
                </a:tc>
              </a:tr>
              <a:tr h="251847">
                <a:tc vMerge="1">
                  <a:txBody>
                    <a:bodyPr/>
                    <a:lstStyle/>
                    <a:p>
                      <a:endParaRPr lang="es-EC"/>
                    </a:p>
                  </a:txBody>
                  <a:tcPr/>
                </a:tc>
                <a:tc vMerge="1">
                  <a:txBody>
                    <a:bodyPr/>
                    <a:lstStyle/>
                    <a:p>
                      <a:endParaRPr lang="es-EC"/>
                    </a:p>
                  </a:txBody>
                  <a:tcPr/>
                </a:tc>
                <a:tc>
                  <a:txBody>
                    <a:bodyPr/>
                    <a:lstStyle/>
                    <a:p>
                      <a:pPr marL="3810" indent="180340" algn="just">
                        <a:lnSpc>
                          <a:spcPct val="150000"/>
                        </a:lnSpc>
                        <a:spcAft>
                          <a:spcPts val="0"/>
                        </a:spcAft>
                      </a:pPr>
                      <a:r>
                        <a:rPr lang="es-EC" sz="1100">
                          <a:effectLst/>
                        </a:rPr>
                        <a:t>Material comunicacional</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$13.520,65</a:t>
                      </a:r>
                      <a:endParaRPr lang="es-EC" sz="1100" dirty="0">
                        <a:effectLst/>
                        <a:latin typeface="Calibri"/>
                        <a:ea typeface="Calibri"/>
                        <a:cs typeface="Times New Roman"/>
                      </a:endParaRPr>
                    </a:p>
                  </a:txBody>
                  <a:tcPr marL="31481" marR="31481" marT="0" marB="0"/>
                </a:tc>
              </a:tr>
              <a:tr h="503693">
                <a:tc vMerge="1">
                  <a:txBody>
                    <a:bodyPr/>
                    <a:lstStyle/>
                    <a:p>
                      <a:endParaRPr lang="es-EC"/>
                    </a:p>
                  </a:txBody>
                  <a:tcPr/>
                </a:tc>
                <a:tc>
                  <a:txBody>
                    <a:bodyPr/>
                    <a:lstStyle/>
                    <a:p>
                      <a:pPr marL="3810" indent="180340" algn="just">
                        <a:lnSpc>
                          <a:spcPct val="150000"/>
                        </a:lnSpc>
                        <a:spcAft>
                          <a:spcPts val="0"/>
                        </a:spcAft>
                      </a:pPr>
                      <a:r>
                        <a:rPr lang="es-EC" sz="1100">
                          <a:effectLst/>
                        </a:rPr>
                        <a:t>Fomento de uso de vehículos con eficiencia tecnológica</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a:effectLst/>
                        </a:rPr>
                        <a:t>Material comunicacional</a:t>
                      </a:r>
                      <a:endParaRPr lang="es-EC" sz="1100">
                        <a:effectLst/>
                        <a:latin typeface="Calibri"/>
                        <a:ea typeface="Calibri"/>
                        <a:cs typeface="Times New Roman"/>
                      </a:endParaRPr>
                    </a:p>
                  </a:txBody>
                  <a:tcPr marL="31481" marR="31481" marT="0" marB="0"/>
                </a:tc>
                <a:tc>
                  <a:txBody>
                    <a:bodyPr/>
                    <a:lstStyle/>
                    <a:p>
                      <a:pPr marL="3810" indent="180340" algn="just">
                        <a:lnSpc>
                          <a:spcPct val="150000"/>
                        </a:lnSpc>
                        <a:spcAft>
                          <a:spcPts val="0"/>
                        </a:spcAft>
                      </a:pPr>
                      <a:r>
                        <a:rPr lang="es-EC" sz="1100" dirty="0">
                          <a:effectLst/>
                        </a:rPr>
                        <a:t>$13.520,65</a:t>
                      </a:r>
                      <a:endParaRPr lang="es-EC" sz="1100" dirty="0">
                        <a:effectLst/>
                        <a:latin typeface="Calibri"/>
                        <a:ea typeface="Calibri"/>
                        <a:cs typeface="Times New Roman"/>
                      </a:endParaRPr>
                    </a:p>
                  </a:txBody>
                  <a:tcPr marL="31481" marR="31481" marT="0" marB="0"/>
                </a:tc>
              </a:tr>
              <a:tr h="251847">
                <a:tc rowSpan="2">
                  <a:txBody>
                    <a:bodyPr/>
                    <a:lstStyle/>
                    <a:p>
                      <a:pPr marL="3810" indent="180340" algn="just">
                        <a:lnSpc>
                          <a:spcPct val="150000"/>
                        </a:lnSpc>
                        <a:spcAft>
                          <a:spcPts val="0"/>
                        </a:spcAft>
                      </a:pPr>
                      <a:r>
                        <a:rPr lang="es-EC" sz="1100" dirty="0">
                          <a:effectLst/>
                        </a:rPr>
                        <a:t>Costo Arborización</a:t>
                      </a:r>
                      <a:endParaRPr lang="es-EC" sz="1100" dirty="0">
                        <a:effectLst/>
                        <a:latin typeface="Calibri"/>
                        <a:ea typeface="Calibri"/>
                        <a:cs typeface="Times New Roman"/>
                      </a:endParaRPr>
                    </a:p>
                  </a:txBody>
                  <a:tcPr marL="31481" marR="31481" marT="0" marB="0"/>
                </a:tc>
                <a:tc gridSpan="2">
                  <a:txBody>
                    <a:bodyPr/>
                    <a:lstStyle/>
                    <a:p>
                      <a:pPr marL="3810" indent="180340" algn="just">
                        <a:lnSpc>
                          <a:spcPct val="150000"/>
                        </a:lnSpc>
                        <a:spcAft>
                          <a:spcPts val="0"/>
                        </a:spcAft>
                      </a:pPr>
                      <a:r>
                        <a:rPr lang="es-EC" sz="1100">
                          <a:effectLst/>
                        </a:rPr>
                        <a:t>Servicio de cuadrilla forestal para establecimiento de plantaciones</a:t>
                      </a:r>
                      <a:endParaRPr lang="es-EC" sz="1100">
                        <a:effectLst/>
                        <a:latin typeface="Calibri"/>
                        <a:ea typeface="Calibri"/>
                        <a:cs typeface="Times New Roman"/>
                      </a:endParaRPr>
                    </a:p>
                  </a:txBody>
                  <a:tcPr marL="31481" marR="31481" marT="0" marB="0"/>
                </a:tc>
                <a:tc hMerge="1">
                  <a:txBody>
                    <a:bodyPr/>
                    <a:lstStyle/>
                    <a:p>
                      <a:endParaRPr lang="es-EC"/>
                    </a:p>
                  </a:txBody>
                  <a:tcPr/>
                </a:tc>
                <a:tc>
                  <a:txBody>
                    <a:bodyPr/>
                    <a:lstStyle/>
                    <a:p>
                      <a:pPr marL="3810" indent="180340" algn="just">
                        <a:lnSpc>
                          <a:spcPct val="150000"/>
                        </a:lnSpc>
                        <a:spcAft>
                          <a:spcPts val="0"/>
                        </a:spcAft>
                      </a:pPr>
                      <a:r>
                        <a:rPr lang="es-EC" sz="1100" dirty="0">
                          <a:effectLst/>
                        </a:rPr>
                        <a:t>$83.700,00</a:t>
                      </a:r>
                      <a:endParaRPr lang="es-EC" sz="1100" dirty="0">
                        <a:effectLst/>
                        <a:latin typeface="Calibri"/>
                        <a:ea typeface="Calibri"/>
                        <a:cs typeface="Times New Roman"/>
                      </a:endParaRPr>
                    </a:p>
                  </a:txBody>
                  <a:tcPr marL="31481" marR="31481" marT="0" marB="0"/>
                </a:tc>
              </a:tr>
              <a:tr h="125923">
                <a:tc vMerge="1">
                  <a:txBody>
                    <a:bodyPr/>
                    <a:lstStyle/>
                    <a:p>
                      <a:endParaRPr lang="es-EC"/>
                    </a:p>
                  </a:txBody>
                  <a:tcPr/>
                </a:tc>
                <a:tc gridSpan="2">
                  <a:txBody>
                    <a:bodyPr/>
                    <a:lstStyle/>
                    <a:p>
                      <a:pPr marL="3810" indent="180340" algn="just">
                        <a:lnSpc>
                          <a:spcPct val="150000"/>
                        </a:lnSpc>
                        <a:spcAft>
                          <a:spcPts val="0"/>
                        </a:spcAft>
                      </a:pPr>
                      <a:r>
                        <a:rPr lang="es-EC" sz="1100">
                          <a:effectLst/>
                        </a:rPr>
                        <a:t>Adquisición de plantas forestales</a:t>
                      </a:r>
                      <a:endParaRPr lang="es-EC" sz="1100">
                        <a:effectLst/>
                        <a:latin typeface="Calibri"/>
                        <a:ea typeface="Calibri"/>
                        <a:cs typeface="Times New Roman"/>
                      </a:endParaRPr>
                    </a:p>
                  </a:txBody>
                  <a:tcPr marL="31481" marR="31481" marT="0" marB="0"/>
                </a:tc>
                <a:tc hMerge="1">
                  <a:txBody>
                    <a:bodyPr/>
                    <a:lstStyle/>
                    <a:p>
                      <a:endParaRPr lang="es-EC"/>
                    </a:p>
                  </a:txBody>
                  <a:tcPr/>
                </a:tc>
                <a:tc>
                  <a:txBody>
                    <a:bodyPr/>
                    <a:lstStyle/>
                    <a:p>
                      <a:pPr marL="3810" indent="180340" algn="just">
                        <a:lnSpc>
                          <a:spcPct val="150000"/>
                        </a:lnSpc>
                        <a:spcAft>
                          <a:spcPts val="0"/>
                        </a:spcAft>
                      </a:pPr>
                      <a:r>
                        <a:rPr lang="es-EC" sz="1100" dirty="0">
                          <a:effectLst/>
                        </a:rPr>
                        <a:t>$58.907,00</a:t>
                      </a:r>
                      <a:endParaRPr lang="es-EC" sz="1100" dirty="0">
                        <a:effectLst/>
                        <a:latin typeface="Calibri"/>
                        <a:ea typeface="Calibri"/>
                        <a:cs typeface="Times New Roman"/>
                      </a:endParaRPr>
                    </a:p>
                  </a:txBody>
                  <a:tcPr marL="31481" marR="31481" marT="0" marB="0"/>
                </a:tc>
              </a:tr>
            </a:tbl>
          </a:graphicData>
        </a:graphic>
      </p:graphicFrame>
      <p:sp>
        <p:nvSpPr>
          <p:cNvPr id="3" name="1106 Flecha derecha"/>
          <p:cNvSpPr/>
          <p:nvPr/>
        </p:nvSpPr>
        <p:spPr>
          <a:xfrm>
            <a:off x="7953375" y="9283700"/>
            <a:ext cx="876300"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6000911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8064896" cy="1569660"/>
          </a:xfrm>
          <a:prstGeom prst="rect">
            <a:avLst/>
          </a:prstGeom>
        </p:spPr>
        <p:txBody>
          <a:bodyPr wrap="square">
            <a:spAutoFit/>
          </a:bodyPr>
          <a:lstStyle/>
          <a:p>
            <a:pPr algn="just"/>
            <a:r>
              <a:rPr lang="es-EC" sz="1600" b="1" dirty="0" smtClean="0"/>
              <a:t>Ingresos: </a:t>
            </a:r>
            <a:r>
              <a:rPr lang="es-EC" sz="1600" dirty="0" smtClean="0"/>
              <a:t>los </a:t>
            </a:r>
            <a:r>
              <a:rPr lang="es-EC" sz="1600" dirty="0"/>
              <a:t>valores que se recaudarán por concepto de pasajes del TP, mensualidades por uso de BiciQuito eléctrica y pagos realizados por los vehículos privados, estos suman: $10´131.090,00 mensual por concepto de transporte público, $197.880,00 mensual por BiciQuito eléctrica, $35´337.136,50 por concepto de recaudación a vehículos privados, lo que equivale a una recaudación total anual de $547´993.278,00 </a:t>
            </a:r>
          </a:p>
        </p:txBody>
      </p:sp>
      <p:graphicFrame>
        <p:nvGraphicFramePr>
          <p:cNvPr id="4" name="3 Tabla"/>
          <p:cNvGraphicFramePr>
            <a:graphicFrameLocks noGrp="1"/>
          </p:cNvGraphicFramePr>
          <p:nvPr>
            <p:extLst>
              <p:ext uri="{D42A27DB-BD31-4B8C-83A1-F6EECF244321}">
                <p14:modId xmlns:p14="http://schemas.microsoft.com/office/powerpoint/2010/main" val="1119893996"/>
              </p:ext>
            </p:extLst>
          </p:nvPr>
        </p:nvGraphicFramePr>
        <p:xfrm>
          <a:off x="562954" y="2046332"/>
          <a:ext cx="5089166" cy="4389120"/>
        </p:xfrm>
        <a:graphic>
          <a:graphicData uri="http://schemas.openxmlformats.org/drawingml/2006/table">
            <a:tbl>
              <a:tblPr bandRow="1">
                <a:tableStyleId>{5C22544A-7EE6-4342-B048-85BDC9FD1C3A}</a:tableStyleId>
              </a:tblPr>
              <a:tblGrid>
                <a:gridCol w="696678"/>
                <a:gridCol w="1584176"/>
                <a:gridCol w="648072"/>
                <a:gridCol w="2160240"/>
              </a:tblGrid>
              <a:tr h="174493">
                <a:tc>
                  <a:txBody>
                    <a:bodyPr/>
                    <a:lstStyle/>
                    <a:p>
                      <a:pPr>
                        <a:lnSpc>
                          <a:spcPct val="150000"/>
                        </a:lnSpc>
                        <a:spcAft>
                          <a:spcPts val="0"/>
                        </a:spcAft>
                      </a:pPr>
                      <a:r>
                        <a:rPr lang="es-EC" sz="800" dirty="0">
                          <a:effectLst/>
                        </a:rPr>
                        <a:t>Año</a:t>
                      </a:r>
                      <a:endParaRPr lang="es-EC" sz="800" dirty="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FNE </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(1+i)n</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FNE/(1+i)n</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0</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-402.677.438,09 </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1,000</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-402.677.438,09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$ 352.447.271,15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1,146</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307.626.142,23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2</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$ 352.447.271,15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1,313</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268.504.968,34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3</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$ 352.447.271,15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1,504</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234.358.879,59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4</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$ 352.447.271,15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1,723</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204.555.188,61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$ 354.639.325,97</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1,974</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179.652.112,10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6</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$ 354.639.325,97</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2,262</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156.805.544,30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7</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$ 356.831.380,79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2,591</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137.710.371,17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$ 356.831.380,79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2,969</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120.197.583,29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$ 357.927.408,19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3,401</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105.234.159,76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10</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$ 357.927.408,19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3,897</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91.851.409,41 </a:t>
                      </a:r>
                      <a:endParaRPr lang="es-EC" sz="800">
                        <a:effectLst/>
                        <a:latin typeface="Calibri"/>
                        <a:ea typeface="Calibri"/>
                        <a:cs typeface="Times New Roman"/>
                      </a:endParaRPr>
                    </a:p>
                  </a:txBody>
                  <a:tcPr marL="43623" marR="43623" marT="0" marB="0"/>
                </a:tc>
              </a:tr>
              <a:tr h="348985">
                <a:tc>
                  <a:txBody>
                    <a:bodyPr/>
                    <a:lstStyle/>
                    <a:p>
                      <a:pPr algn="r">
                        <a:lnSpc>
                          <a:spcPct val="150000"/>
                        </a:lnSpc>
                        <a:spcAft>
                          <a:spcPts val="0"/>
                        </a:spcAft>
                      </a:pPr>
                      <a:r>
                        <a:rPr lang="es-EC" sz="800" dirty="0">
                          <a:effectLst/>
                        </a:rPr>
                        <a:t>11</a:t>
                      </a:r>
                      <a:endParaRPr lang="es-EC" sz="800" dirty="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dirty="0">
                          <a:effectLst/>
                        </a:rPr>
                        <a:t>$ 359.208.310,38</a:t>
                      </a:r>
                      <a:endParaRPr lang="es-EC" sz="800" dirty="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dirty="0" smtClean="0">
                          <a:effectLst/>
                        </a:rPr>
                        <a:t>4,465</a:t>
                      </a:r>
                    </a:p>
                  </a:txBody>
                  <a:tcPr marL="43623" marR="43623" marT="0" marB="0"/>
                </a:tc>
                <a:tc>
                  <a:txBody>
                    <a:bodyPr/>
                    <a:lstStyle/>
                    <a:p>
                      <a:pPr>
                        <a:lnSpc>
                          <a:spcPct val="150000"/>
                        </a:lnSpc>
                        <a:spcAft>
                          <a:spcPts val="0"/>
                        </a:spcAft>
                      </a:pPr>
                      <a:r>
                        <a:rPr lang="es-EC" sz="800" dirty="0">
                          <a:effectLst/>
                        </a:rPr>
                        <a:t> $                   </a:t>
                      </a:r>
                      <a:r>
                        <a:rPr lang="es-EC" sz="800" dirty="0" smtClean="0">
                          <a:effectLst/>
                        </a:rPr>
                        <a:t>80.457.462,52</a:t>
                      </a:r>
                    </a:p>
                    <a:p>
                      <a:pPr>
                        <a:lnSpc>
                          <a:spcPct val="150000"/>
                        </a:lnSpc>
                        <a:spcAft>
                          <a:spcPts val="0"/>
                        </a:spcAft>
                      </a:pPr>
                      <a:endParaRPr lang="es-EC" sz="800" dirty="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12</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$ 359.208.310,38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5,115</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70.225.593,54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13</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$ 359.208.310,38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5,860</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61.294.923,23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14</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$ 360.304.337,78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6,714</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53.663.217,40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15</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$ 360.304.337,78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7,692</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46.838.803,70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16</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$ 360.304.337,78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8,813</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40.882.258,62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17</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$ 360.304.337,78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10,097</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35.683.214,30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18</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$ 361.400.365,19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11,568</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31.240.081,01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19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$ 361.400.365,19</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13,254</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27.267.243,62 </a:t>
                      </a:r>
                      <a:endParaRPr lang="es-EC" sz="800">
                        <a:effectLst/>
                        <a:latin typeface="Calibri"/>
                        <a:ea typeface="Calibri"/>
                        <a:cs typeface="Times New Roman"/>
                      </a:endParaRPr>
                    </a:p>
                  </a:txBody>
                  <a:tcPr marL="43623" marR="43623" marT="0" marB="0"/>
                </a:tc>
              </a:tr>
              <a:tr h="174493">
                <a:tc>
                  <a:txBody>
                    <a:bodyPr/>
                    <a:lstStyle/>
                    <a:p>
                      <a:pPr algn="r">
                        <a:lnSpc>
                          <a:spcPct val="150000"/>
                        </a:lnSpc>
                        <a:spcAft>
                          <a:spcPts val="0"/>
                        </a:spcAft>
                      </a:pPr>
                      <a:r>
                        <a:rPr lang="es-EC" sz="800">
                          <a:effectLst/>
                        </a:rPr>
                        <a:t>20</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$ 634.107.851,27</a:t>
                      </a:r>
                      <a:endParaRPr lang="es-EC" sz="800">
                        <a:effectLst/>
                        <a:latin typeface="Calibri"/>
                        <a:ea typeface="Calibri"/>
                        <a:cs typeface="Times New Roman"/>
                      </a:endParaRPr>
                    </a:p>
                  </a:txBody>
                  <a:tcPr marL="43623" marR="43623" marT="0" marB="0"/>
                </a:tc>
                <a:tc>
                  <a:txBody>
                    <a:bodyPr/>
                    <a:lstStyle/>
                    <a:p>
                      <a:pPr algn="r">
                        <a:lnSpc>
                          <a:spcPct val="150000"/>
                        </a:lnSpc>
                        <a:spcAft>
                          <a:spcPts val="0"/>
                        </a:spcAft>
                      </a:pPr>
                      <a:r>
                        <a:rPr lang="es-EC" sz="800">
                          <a:effectLst/>
                        </a:rPr>
                        <a:t>15,185</a:t>
                      </a:r>
                      <a:endParaRPr lang="es-EC" sz="800">
                        <a:effectLst/>
                        <a:latin typeface="Calibri"/>
                        <a:ea typeface="Calibri"/>
                        <a:cs typeface="Times New Roman"/>
                      </a:endParaRPr>
                    </a:p>
                  </a:txBody>
                  <a:tcPr marL="43623" marR="43623" marT="0" marB="0"/>
                </a:tc>
                <a:tc>
                  <a:txBody>
                    <a:bodyPr/>
                    <a:lstStyle/>
                    <a:p>
                      <a:pPr>
                        <a:lnSpc>
                          <a:spcPct val="150000"/>
                        </a:lnSpc>
                        <a:spcAft>
                          <a:spcPts val="0"/>
                        </a:spcAft>
                      </a:pPr>
                      <a:r>
                        <a:rPr lang="es-EC" sz="800">
                          <a:effectLst/>
                        </a:rPr>
                        <a:t> $                   41.758.497,94 </a:t>
                      </a:r>
                      <a:endParaRPr lang="es-EC" sz="800">
                        <a:effectLst/>
                        <a:latin typeface="Calibri"/>
                        <a:ea typeface="Calibri"/>
                        <a:cs typeface="Times New Roman"/>
                      </a:endParaRPr>
                    </a:p>
                  </a:txBody>
                  <a:tcPr marL="43623" marR="43623" marT="0" marB="0"/>
                </a:tc>
              </a:tr>
              <a:tr h="174493">
                <a:tc gridSpan="3">
                  <a:txBody>
                    <a:bodyPr/>
                    <a:lstStyle/>
                    <a:p>
                      <a:pPr algn="ctr">
                        <a:lnSpc>
                          <a:spcPct val="150000"/>
                        </a:lnSpc>
                        <a:spcAft>
                          <a:spcPts val="0"/>
                        </a:spcAft>
                      </a:pPr>
                      <a:r>
                        <a:rPr lang="es-EC" sz="800">
                          <a:effectLst/>
                        </a:rPr>
                        <a:t>Valor Actual Neto</a:t>
                      </a:r>
                      <a:endParaRPr lang="es-EC" sz="800">
                        <a:effectLst/>
                        <a:latin typeface="Calibri"/>
                        <a:ea typeface="Calibri"/>
                        <a:cs typeface="Times New Roman"/>
                      </a:endParaRPr>
                    </a:p>
                  </a:txBody>
                  <a:tcPr marL="43623" marR="43623" marT="0" marB="0"/>
                </a:tc>
                <a:tc hMerge="1">
                  <a:txBody>
                    <a:bodyPr/>
                    <a:lstStyle/>
                    <a:p>
                      <a:endParaRPr lang="es-EC"/>
                    </a:p>
                  </a:txBody>
                  <a:tcPr/>
                </a:tc>
                <a:tc hMerge="1">
                  <a:txBody>
                    <a:bodyPr/>
                    <a:lstStyle/>
                    <a:p>
                      <a:endParaRPr lang="es-EC"/>
                    </a:p>
                  </a:txBody>
                  <a:tcPr/>
                </a:tc>
                <a:tc>
                  <a:txBody>
                    <a:bodyPr/>
                    <a:lstStyle/>
                    <a:p>
                      <a:pPr>
                        <a:lnSpc>
                          <a:spcPct val="150000"/>
                        </a:lnSpc>
                        <a:spcAft>
                          <a:spcPts val="0"/>
                        </a:spcAft>
                      </a:pPr>
                      <a:r>
                        <a:rPr lang="es-EC" sz="800" dirty="0">
                          <a:effectLst/>
                        </a:rPr>
                        <a:t> $             1.893.130.216,58 </a:t>
                      </a:r>
                      <a:endParaRPr lang="es-EC" sz="800" dirty="0">
                        <a:effectLst/>
                        <a:latin typeface="Calibri"/>
                        <a:ea typeface="Calibri"/>
                        <a:cs typeface="Times New Roman"/>
                      </a:endParaRPr>
                    </a:p>
                  </a:txBody>
                  <a:tcPr marL="43623" marR="43623" marT="0" marB="0"/>
                </a:tc>
              </a:tr>
            </a:tbl>
          </a:graphicData>
        </a:graphic>
      </p:graphicFrame>
      <p:sp>
        <p:nvSpPr>
          <p:cNvPr id="6" name="5 CuadroTexto"/>
          <p:cNvSpPr txBox="1"/>
          <p:nvPr/>
        </p:nvSpPr>
        <p:spPr>
          <a:xfrm>
            <a:off x="5868144" y="2276872"/>
            <a:ext cx="2736304" cy="1815882"/>
          </a:xfrm>
          <a:prstGeom prst="rect">
            <a:avLst/>
          </a:prstGeom>
          <a:noFill/>
        </p:spPr>
        <p:txBody>
          <a:bodyPr wrap="square" rtlCol="0">
            <a:spAutoFit/>
          </a:bodyPr>
          <a:lstStyle/>
          <a:p>
            <a:r>
              <a:rPr lang="es-EC" sz="1400" dirty="0" smtClean="0"/>
              <a:t>Vida útil de 20 años</a:t>
            </a:r>
          </a:p>
          <a:p>
            <a:r>
              <a:rPr lang="es-EC" sz="1400" dirty="0" smtClean="0"/>
              <a:t>Municipio financiará 15% y 85% con BDE, i=7%</a:t>
            </a:r>
          </a:p>
          <a:p>
            <a:r>
              <a:rPr lang="es-EC" sz="1400" dirty="0" smtClean="0"/>
              <a:t>Según CFN valor de rescate 2%</a:t>
            </a:r>
          </a:p>
          <a:p>
            <a:r>
              <a:rPr lang="es-EC" sz="1400" dirty="0" smtClean="0"/>
              <a:t>Tasa libre de riesgo 2,90%</a:t>
            </a:r>
          </a:p>
          <a:p>
            <a:r>
              <a:rPr lang="es-EC" sz="1400" dirty="0" smtClean="0"/>
              <a:t>Tasa de inflación 4,87%</a:t>
            </a:r>
          </a:p>
          <a:p>
            <a:r>
              <a:rPr lang="es-EC" sz="1400" dirty="0" smtClean="0"/>
              <a:t>Tasa riesgo país 4,80%</a:t>
            </a:r>
            <a:endParaRPr lang="es-EC" sz="1400" dirty="0"/>
          </a:p>
        </p:txBody>
      </p:sp>
      <p:sp>
        <p:nvSpPr>
          <p:cNvPr id="7" name="6 Rectángulo"/>
          <p:cNvSpPr/>
          <p:nvPr/>
        </p:nvSpPr>
        <p:spPr>
          <a:xfrm>
            <a:off x="6012160" y="4437112"/>
            <a:ext cx="2592288"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6012160" y="4437112"/>
            <a:ext cx="2592288" cy="646331"/>
          </a:xfrm>
          <a:prstGeom prst="rect">
            <a:avLst/>
          </a:prstGeom>
          <a:noFill/>
        </p:spPr>
        <p:txBody>
          <a:bodyPr wrap="square" rtlCol="0">
            <a:spAutoFit/>
          </a:bodyPr>
          <a:lstStyle/>
          <a:p>
            <a:r>
              <a:rPr lang="es-EC" dirty="0" smtClean="0"/>
              <a:t>VAN</a:t>
            </a:r>
          </a:p>
          <a:p>
            <a:r>
              <a:rPr lang="es-EC" dirty="0" smtClean="0"/>
              <a:t>$1.893’130.216,58</a:t>
            </a:r>
            <a:endParaRPr lang="es-EC" dirty="0"/>
          </a:p>
        </p:txBody>
      </p:sp>
    </p:spTree>
    <p:extLst>
      <p:ext uri="{BB962C8B-B14F-4D97-AF65-F5344CB8AC3E}">
        <p14:creationId xmlns:p14="http://schemas.microsoft.com/office/powerpoint/2010/main" val="149649656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41911218"/>
              </p:ext>
            </p:extLst>
          </p:nvPr>
        </p:nvGraphicFramePr>
        <p:xfrm>
          <a:off x="611560" y="908720"/>
          <a:ext cx="2952328" cy="4187826"/>
        </p:xfrm>
        <a:graphic>
          <a:graphicData uri="http://schemas.openxmlformats.org/drawingml/2006/table">
            <a:tbl>
              <a:tblPr bandRow="1">
                <a:tableStyleId>{5C22544A-7EE6-4342-B048-85BDC9FD1C3A}</a:tableStyleId>
              </a:tblPr>
              <a:tblGrid>
                <a:gridCol w="1088355"/>
                <a:gridCol w="1863973"/>
              </a:tblGrid>
              <a:tr h="232657">
                <a:tc>
                  <a:txBody>
                    <a:bodyPr/>
                    <a:lstStyle/>
                    <a:p>
                      <a:pPr indent="180340" algn="r">
                        <a:lnSpc>
                          <a:spcPct val="150000"/>
                        </a:lnSpc>
                        <a:spcAft>
                          <a:spcPts val="0"/>
                        </a:spcAft>
                      </a:pPr>
                      <a:r>
                        <a:rPr lang="es-EC" sz="1000">
                          <a:effectLst/>
                        </a:rPr>
                        <a:t>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$7.021.658.740,34</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10%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$2.425.339.282,10</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20%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$1.109.635.477,80</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30%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$594.027.389,60</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40%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$342.986.460,50</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50%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$202.317.384,72</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60%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$115.968.291,63</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70%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$59.618.020,63</a:t>
                      </a:r>
                      <a:endParaRPr lang="es-EC" sz="900">
                        <a:effectLst/>
                        <a:latin typeface="Calibri"/>
                        <a:ea typeface="Calibri"/>
                        <a:cs typeface="Times New Roman"/>
                      </a:endParaRPr>
                    </a:p>
                  </a:txBody>
                  <a:tcPr marL="58164" marR="58164" marT="0" marB="0"/>
                </a:tc>
              </a:tr>
              <a:tr h="465314">
                <a:tc>
                  <a:txBody>
                    <a:bodyPr/>
                    <a:lstStyle/>
                    <a:p>
                      <a:pPr indent="180340" algn="r">
                        <a:lnSpc>
                          <a:spcPct val="150000"/>
                        </a:lnSpc>
                        <a:spcAft>
                          <a:spcPts val="0"/>
                        </a:spcAft>
                      </a:pPr>
                      <a:r>
                        <a:rPr lang="es-EC" sz="1000">
                          <a:effectLst/>
                        </a:rPr>
                        <a:t>75%</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dirty="0">
                          <a:effectLst/>
                        </a:rPr>
                        <a:t>$</a:t>
                      </a:r>
                      <a:r>
                        <a:rPr lang="es-EC" sz="1000" dirty="0" smtClean="0">
                          <a:effectLst/>
                        </a:rPr>
                        <a:t>38.678.190,47</a:t>
                      </a:r>
                      <a:endParaRPr lang="es-EC" sz="900" dirty="0">
                        <a:effectLst/>
                      </a:endParaRPr>
                    </a:p>
                  </a:txBody>
                  <a:tcPr marL="58164" marR="58164" marT="0" marB="0"/>
                </a:tc>
              </a:tr>
              <a:tr h="232657">
                <a:tc>
                  <a:txBody>
                    <a:bodyPr/>
                    <a:lstStyle/>
                    <a:p>
                      <a:pPr indent="180340" algn="r">
                        <a:lnSpc>
                          <a:spcPct val="150000"/>
                        </a:lnSpc>
                        <a:spcAft>
                          <a:spcPts val="0"/>
                        </a:spcAft>
                      </a:pPr>
                      <a:r>
                        <a:rPr lang="es-EC" sz="1000">
                          <a:effectLst/>
                        </a:rPr>
                        <a:t>80%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$21.244.146,41</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82%</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$15.092.348,27</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84%</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$9.353.605,92</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86%</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$3.995.281,00</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88%</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$-1.012.136,91</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90%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$-5.695.386,02</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95%</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a:effectLst/>
                        </a:rPr>
                        <a:t>$-16.139.233,32</a:t>
                      </a:r>
                      <a:endParaRPr lang="es-EC" sz="900">
                        <a:effectLst/>
                        <a:latin typeface="Calibri"/>
                        <a:ea typeface="Calibri"/>
                        <a:cs typeface="Times New Roman"/>
                      </a:endParaRPr>
                    </a:p>
                  </a:txBody>
                  <a:tcPr marL="58164" marR="58164" marT="0" marB="0"/>
                </a:tc>
              </a:tr>
              <a:tr h="232657">
                <a:tc>
                  <a:txBody>
                    <a:bodyPr/>
                    <a:lstStyle/>
                    <a:p>
                      <a:pPr indent="180340" algn="r">
                        <a:lnSpc>
                          <a:spcPct val="150000"/>
                        </a:lnSpc>
                        <a:spcAft>
                          <a:spcPts val="0"/>
                        </a:spcAft>
                      </a:pPr>
                      <a:r>
                        <a:rPr lang="es-EC" sz="1000">
                          <a:effectLst/>
                        </a:rPr>
                        <a:t>100%</a:t>
                      </a:r>
                      <a:endParaRPr lang="es-EC" sz="900">
                        <a:effectLst/>
                        <a:latin typeface="Calibri"/>
                        <a:ea typeface="Calibri"/>
                        <a:cs typeface="Times New Roman"/>
                      </a:endParaRPr>
                    </a:p>
                  </a:txBody>
                  <a:tcPr marL="58164" marR="58164" marT="0" marB="0"/>
                </a:tc>
                <a:tc>
                  <a:txBody>
                    <a:bodyPr/>
                    <a:lstStyle/>
                    <a:p>
                      <a:pPr indent="180340" algn="r">
                        <a:lnSpc>
                          <a:spcPct val="150000"/>
                        </a:lnSpc>
                        <a:spcAft>
                          <a:spcPts val="0"/>
                        </a:spcAft>
                      </a:pPr>
                      <a:r>
                        <a:rPr lang="es-EC" sz="1000" dirty="0">
                          <a:effectLst/>
                        </a:rPr>
                        <a:t>$-25.026.661,42</a:t>
                      </a:r>
                      <a:endParaRPr lang="es-EC" sz="900" dirty="0">
                        <a:effectLst/>
                        <a:latin typeface="Calibri"/>
                        <a:ea typeface="Calibri"/>
                        <a:cs typeface="Times New Roman"/>
                      </a:endParaRPr>
                    </a:p>
                  </a:txBody>
                  <a:tcPr marL="58164" marR="58164" marT="0" marB="0"/>
                </a:tc>
              </a:tr>
            </a:tbl>
          </a:graphicData>
        </a:graphic>
      </p:graphicFrame>
      <p:sp>
        <p:nvSpPr>
          <p:cNvPr id="4" name="3 CuadroTexto"/>
          <p:cNvSpPr txBox="1"/>
          <p:nvPr/>
        </p:nvSpPr>
        <p:spPr>
          <a:xfrm>
            <a:off x="467544" y="404664"/>
            <a:ext cx="3096344" cy="307777"/>
          </a:xfrm>
          <a:prstGeom prst="rect">
            <a:avLst/>
          </a:prstGeom>
          <a:noFill/>
        </p:spPr>
        <p:txBody>
          <a:bodyPr wrap="square" rtlCol="0">
            <a:spAutoFit/>
          </a:bodyPr>
          <a:lstStyle/>
          <a:p>
            <a:r>
              <a:rPr lang="es-EC" sz="1400" b="1" dirty="0" smtClean="0"/>
              <a:t>Cálculo de TIR</a:t>
            </a:r>
            <a:endParaRPr lang="es-EC" sz="1400" b="1" dirty="0"/>
          </a:p>
        </p:txBody>
      </p:sp>
      <p:sp>
        <p:nvSpPr>
          <p:cNvPr id="5" name="4 Rectángulo"/>
          <p:cNvSpPr/>
          <p:nvPr/>
        </p:nvSpPr>
        <p:spPr>
          <a:xfrm>
            <a:off x="719572" y="5373216"/>
            <a:ext cx="2124236"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868760" y="5501848"/>
            <a:ext cx="2412268" cy="369332"/>
          </a:xfrm>
          <a:prstGeom prst="rect">
            <a:avLst/>
          </a:prstGeom>
          <a:noFill/>
        </p:spPr>
        <p:txBody>
          <a:bodyPr wrap="square" rtlCol="0">
            <a:spAutoFit/>
          </a:bodyPr>
          <a:lstStyle/>
          <a:p>
            <a:r>
              <a:rPr lang="es-EC" dirty="0" smtClean="0"/>
              <a:t>TIR 87,58%</a:t>
            </a:r>
            <a:endParaRPr lang="es-EC" dirty="0"/>
          </a:p>
        </p:txBody>
      </p:sp>
      <mc:AlternateContent xmlns:mc="http://schemas.openxmlformats.org/markup-compatibility/2006" xmlns:a14="http://schemas.microsoft.com/office/drawing/2010/main">
        <mc:Choice Requires="a14">
          <p:sp>
            <p:nvSpPr>
              <p:cNvPr id="7" name="6 Rectángulo"/>
              <p:cNvSpPr/>
              <p:nvPr/>
            </p:nvSpPr>
            <p:spPr>
              <a:xfrm>
                <a:off x="3019475" y="1181894"/>
                <a:ext cx="6345410" cy="14614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a:rPr>
                          </m:ctrlPr>
                        </m:fPr>
                        <m:num>
                          <m:r>
                            <a:rPr lang="es-EC" i="1">
                              <a:latin typeface="Cambria Math"/>
                            </a:rPr>
                            <m:t>𝐵</m:t>
                          </m:r>
                        </m:num>
                        <m:den>
                          <m:r>
                            <a:rPr lang="es-EC" i="1">
                              <a:latin typeface="Cambria Math"/>
                            </a:rPr>
                            <m:t>𝐶</m:t>
                          </m:r>
                        </m:den>
                      </m:f>
                      <m:r>
                        <a:rPr lang="es-EC" i="1">
                          <a:latin typeface="Cambria Math"/>
                        </a:rPr>
                        <m:t>=</m:t>
                      </m:r>
                      <m:f>
                        <m:fPr>
                          <m:ctrlPr>
                            <a:rPr lang="es-EC" i="1">
                              <a:latin typeface="Cambria Math"/>
                            </a:rPr>
                          </m:ctrlPr>
                        </m:fPr>
                        <m:num>
                          <m:nary>
                            <m:naryPr>
                              <m:chr m:val="∑"/>
                              <m:limLoc m:val="undOvr"/>
                              <m:subHide m:val="on"/>
                              <m:supHide m:val="on"/>
                              <m:ctrlPr>
                                <a:rPr lang="es-EC" i="1">
                                  <a:latin typeface="Cambria Math"/>
                                </a:rPr>
                              </m:ctrlPr>
                            </m:naryPr>
                            <m:sub/>
                            <m:sup/>
                            <m:e>
                              <m:r>
                                <a:rPr lang="es-EC" i="1">
                                  <a:latin typeface="Cambria Math"/>
                                </a:rPr>
                                <m:t>𝐹𝑁𝐸</m:t>
                              </m:r>
                            </m:e>
                          </m:nary>
                        </m:num>
                        <m:den>
                          <m:r>
                            <a:rPr lang="es-EC" i="1">
                              <a:latin typeface="Cambria Math"/>
                            </a:rPr>
                            <m:t>𝑖𝑛𝑣𝑒𝑟𝑠𝑖</m:t>
                          </m:r>
                          <m:r>
                            <a:rPr lang="es-EC" i="1">
                              <a:latin typeface="Cambria Math"/>
                            </a:rPr>
                            <m:t>ó</m:t>
                          </m:r>
                          <m:r>
                            <a:rPr lang="es-EC" i="1">
                              <a:latin typeface="Cambria Math"/>
                            </a:rPr>
                            <m:t>𝑛</m:t>
                          </m:r>
                          <m:r>
                            <a:rPr lang="es-EC" i="1">
                              <a:latin typeface="Cambria Math"/>
                            </a:rPr>
                            <m:t> </m:t>
                          </m:r>
                          <m:r>
                            <a:rPr lang="es-EC" i="1">
                              <a:latin typeface="Cambria Math"/>
                            </a:rPr>
                            <m:t>𝑖𝑛𝑖𝑐𝑖𝑎𝑙</m:t>
                          </m:r>
                        </m:den>
                      </m:f>
                    </m:oMath>
                  </m:oMathPara>
                </a14:m>
                <a:endParaRPr lang="es-EC" i="1" dirty="0" smtClean="0"/>
              </a:p>
              <a:p>
                <a:endParaRPr lang="es-EC" i="1" dirty="0" smtClean="0"/>
              </a:p>
              <a:p>
                <a:pPr/>
                <a14:m>
                  <m:oMathPara xmlns:m="http://schemas.openxmlformats.org/officeDocument/2006/math">
                    <m:oMathParaPr>
                      <m:jc m:val="centerGroup"/>
                    </m:oMathParaPr>
                    <m:oMath xmlns:m="http://schemas.openxmlformats.org/officeDocument/2006/math">
                      <m:f>
                        <m:fPr>
                          <m:ctrlPr>
                            <a:rPr lang="es-EC" i="1">
                              <a:latin typeface="Cambria Math"/>
                            </a:rPr>
                          </m:ctrlPr>
                        </m:fPr>
                        <m:num>
                          <m:r>
                            <a:rPr lang="es-EC" i="1">
                              <a:latin typeface="Cambria Math"/>
                            </a:rPr>
                            <m:t>𝐵</m:t>
                          </m:r>
                        </m:num>
                        <m:den>
                          <m:r>
                            <a:rPr lang="es-EC" i="1">
                              <a:latin typeface="Cambria Math"/>
                            </a:rPr>
                            <m:t>𝐶</m:t>
                          </m:r>
                        </m:den>
                      </m:f>
                      <m:r>
                        <a:rPr lang="es-EC" i="1">
                          <a:latin typeface="Cambria Math"/>
                        </a:rPr>
                        <m:t>=</m:t>
                      </m:r>
                      <m:f>
                        <m:fPr>
                          <m:ctrlPr>
                            <a:rPr lang="es-EC" i="1">
                              <a:latin typeface="Cambria Math"/>
                            </a:rPr>
                          </m:ctrlPr>
                        </m:fPr>
                        <m:num>
                          <m:r>
                            <a:rPr lang="es-EC" i="1">
                              <a:latin typeface="Cambria Math"/>
                            </a:rPr>
                            <m:t>7.425´034.078,79</m:t>
                          </m:r>
                        </m:num>
                        <m:den>
                          <m:r>
                            <a:rPr lang="es-EC" i="1">
                              <a:latin typeface="Cambria Math"/>
                            </a:rPr>
                            <m:t>402´392.222,69</m:t>
                          </m:r>
                        </m:den>
                      </m:f>
                      <m:r>
                        <a:rPr lang="es-EC" i="1">
                          <a:latin typeface="Cambria Math"/>
                        </a:rPr>
                        <m:t>=18,44</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019475" y="1181894"/>
                <a:ext cx="6345410" cy="1461490"/>
              </a:xfrm>
              <a:prstGeom prst="rect">
                <a:avLst/>
              </a:prstGeom>
              <a:blipFill rotWithShape="1">
                <a:blip r:embed="rId2"/>
                <a:stretch>
                  <a:fillRect/>
                </a:stretch>
              </a:blipFill>
            </p:spPr>
            <p:txBody>
              <a:bodyPr/>
              <a:lstStyle/>
              <a:p>
                <a:r>
                  <a:rPr lang="es-EC">
                    <a:noFill/>
                  </a:rPr>
                  <a:t> </a:t>
                </a:r>
              </a:p>
            </p:txBody>
          </p:sp>
        </mc:Fallback>
      </mc:AlternateContent>
      <p:sp>
        <p:nvSpPr>
          <p:cNvPr id="8" name="7 CuadroTexto"/>
          <p:cNvSpPr txBox="1"/>
          <p:nvPr/>
        </p:nvSpPr>
        <p:spPr>
          <a:xfrm>
            <a:off x="4139952" y="712441"/>
            <a:ext cx="4104456" cy="338554"/>
          </a:xfrm>
          <a:prstGeom prst="rect">
            <a:avLst/>
          </a:prstGeom>
          <a:noFill/>
        </p:spPr>
        <p:txBody>
          <a:bodyPr wrap="square" rtlCol="0">
            <a:spAutoFit/>
          </a:bodyPr>
          <a:lstStyle/>
          <a:p>
            <a:r>
              <a:rPr lang="es-EC" sz="1600" b="1" dirty="0" smtClean="0"/>
              <a:t>Relación Beneficio Costo</a:t>
            </a:r>
            <a:endParaRPr lang="es-EC" sz="1600" b="1" dirty="0"/>
          </a:p>
        </p:txBody>
      </p:sp>
    </p:spTree>
    <p:extLst>
      <p:ext uri="{BB962C8B-B14F-4D97-AF65-F5344CB8AC3E}">
        <p14:creationId xmlns:p14="http://schemas.microsoft.com/office/powerpoint/2010/main" val="4239854602"/>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548680"/>
            <a:ext cx="8208912" cy="646331"/>
          </a:xfrm>
          <a:prstGeom prst="rect">
            <a:avLst/>
          </a:prstGeom>
          <a:noFill/>
        </p:spPr>
        <p:txBody>
          <a:bodyPr wrap="square" rtlCol="0">
            <a:spAutoFit/>
          </a:bodyPr>
          <a:lstStyle/>
          <a:p>
            <a:pPr algn="ctr"/>
            <a:r>
              <a:rPr lang="es-EC" b="1" dirty="0" smtClean="0"/>
              <a:t>9. Conclusiones y Recomendaciones</a:t>
            </a:r>
          </a:p>
          <a:p>
            <a:r>
              <a:rPr lang="es-EC" b="1" dirty="0" smtClean="0">
                <a:solidFill>
                  <a:srgbClr val="FF0000"/>
                </a:solidFill>
              </a:rPr>
              <a:t>Conclusiones</a:t>
            </a:r>
            <a:endParaRPr lang="es-EC" b="1" dirty="0">
              <a:solidFill>
                <a:srgbClr val="FF0000"/>
              </a:solidFill>
            </a:endParaRPr>
          </a:p>
        </p:txBody>
      </p:sp>
      <p:sp>
        <p:nvSpPr>
          <p:cNvPr id="3" name="2 Rectángulo"/>
          <p:cNvSpPr/>
          <p:nvPr/>
        </p:nvSpPr>
        <p:spPr>
          <a:xfrm>
            <a:off x="423618" y="1214916"/>
            <a:ext cx="8208912" cy="5262979"/>
          </a:xfrm>
          <a:prstGeom prst="rect">
            <a:avLst/>
          </a:prstGeom>
        </p:spPr>
        <p:txBody>
          <a:bodyPr wrap="square">
            <a:spAutoFit/>
          </a:bodyPr>
          <a:lstStyle/>
          <a:p>
            <a:r>
              <a:rPr lang="es-EC" sz="1600" dirty="0" smtClean="0"/>
              <a:t>-Aún nos </a:t>
            </a:r>
            <a:r>
              <a:rPr lang="es-EC" sz="1600" dirty="0"/>
              <a:t>falta mucho camino por recorrer en temas de sostenibilidad; el principal problema de los quiteños es el uso de vehículo privado y aunque el municipio sí ha realizado esfuerzos </a:t>
            </a:r>
            <a:r>
              <a:rPr lang="es-EC" sz="1600" dirty="0" smtClean="0"/>
              <a:t>estos </a:t>
            </a:r>
            <a:r>
              <a:rPr lang="es-EC" sz="1600" dirty="0"/>
              <a:t>no han sido suficiente para solucionar este problema </a:t>
            </a:r>
            <a:endParaRPr lang="es-EC" sz="1600" dirty="0" smtClean="0"/>
          </a:p>
          <a:p>
            <a:endParaRPr lang="es-EC" sz="1600" dirty="0" smtClean="0"/>
          </a:p>
          <a:p>
            <a:pPr algn="just"/>
            <a:r>
              <a:rPr lang="es-EC" sz="1600" dirty="0" smtClean="0"/>
              <a:t>-Las estrategias con mejores </a:t>
            </a:r>
            <a:r>
              <a:rPr lang="es-EC" sz="1600" dirty="0"/>
              <a:t>resultados son: i) promover el uso de la </a:t>
            </a:r>
            <a:r>
              <a:rPr lang="es-EC" sz="1600" dirty="0" smtClean="0"/>
              <a:t>bicicleta. </a:t>
            </a:r>
            <a:r>
              <a:rPr lang="es-EC" sz="1600" dirty="0"/>
              <a:t>ii) promover el uso de la </a:t>
            </a:r>
            <a:r>
              <a:rPr lang="es-EC" sz="1600" dirty="0" smtClean="0"/>
              <a:t>caminata. </a:t>
            </a:r>
            <a:r>
              <a:rPr lang="es-EC" sz="1600" dirty="0"/>
              <a:t>iii) desincentivar el uso del automóvil privado </a:t>
            </a:r>
            <a:r>
              <a:rPr lang="es-EC" sz="1600" dirty="0" smtClean="0"/>
              <a:t>y</a:t>
            </a:r>
            <a:r>
              <a:rPr lang="es-EC" sz="1600" dirty="0"/>
              <a:t>, iv) fomentar la eficiencia tecnológica en buses del transporte público y en vehículos privados </a:t>
            </a:r>
            <a:endParaRPr lang="es-EC" sz="1600" dirty="0" smtClean="0"/>
          </a:p>
          <a:p>
            <a:pPr algn="just"/>
            <a:endParaRPr lang="es-EC" sz="1600" dirty="0"/>
          </a:p>
          <a:p>
            <a:pPr algn="just"/>
            <a:r>
              <a:rPr lang="es-EC" sz="1600" dirty="0" smtClean="0"/>
              <a:t>-La mayoría </a:t>
            </a:r>
            <a:r>
              <a:rPr lang="es-EC" sz="1600" dirty="0"/>
              <a:t>de actividades se concentran en el hipercentro de </a:t>
            </a:r>
            <a:r>
              <a:rPr lang="es-EC" sz="1600" dirty="0" smtClean="0"/>
              <a:t>Quito, donde </a:t>
            </a:r>
            <a:r>
              <a:rPr lang="es-EC" sz="1600" dirty="0"/>
              <a:t>se dirigen la mayoría de viajes en un día laborable, </a:t>
            </a:r>
            <a:r>
              <a:rPr lang="es-EC" sz="1600" dirty="0" smtClean="0"/>
              <a:t>84,4</a:t>
            </a:r>
            <a:r>
              <a:rPr lang="es-EC" sz="1600" dirty="0"/>
              <a:t>% se realizan en modos mecanizados, y el 15,6% en modos no mecanizados, del total de viajes mecanizados el 73% se realiza en transporte público y el 22% en transportes privados. </a:t>
            </a:r>
            <a:endParaRPr lang="es-EC" sz="1600" dirty="0" smtClean="0"/>
          </a:p>
          <a:p>
            <a:pPr algn="just"/>
            <a:endParaRPr lang="es-EC" sz="1600" dirty="0"/>
          </a:p>
          <a:p>
            <a:r>
              <a:rPr lang="es-EC" sz="1600" dirty="0" smtClean="0"/>
              <a:t>-El </a:t>
            </a:r>
            <a:r>
              <a:rPr lang="es-EC" sz="1600" dirty="0"/>
              <a:t>sector del transporte es la mayor fuente contaminante de gases de efecto invernadero en la ciudad de Quito, aunque los valores de estos se han mantenido dentro de los límites deseables según la Secretaría del Ambiente, </a:t>
            </a:r>
            <a:r>
              <a:rPr lang="es-EC" sz="1600" dirty="0" smtClean="0"/>
              <a:t>el </a:t>
            </a:r>
            <a:r>
              <a:rPr lang="es-EC" sz="1600" dirty="0"/>
              <a:t>exceso de vehículos en la ciudad no sólo afecta al medio ambiente, sino que se ve reflejado en la calidad de vida de los </a:t>
            </a:r>
            <a:r>
              <a:rPr lang="es-EC" sz="1600" dirty="0" smtClean="0"/>
              <a:t>quiteños.</a:t>
            </a:r>
          </a:p>
        </p:txBody>
      </p:sp>
    </p:spTree>
    <p:extLst>
      <p:ext uri="{BB962C8B-B14F-4D97-AF65-F5344CB8AC3E}">
        <p14:creationId xmlns:p14="http://schemas.microsoft.com/office/powerpoint/2010/main" val="4216302841"/>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304053" cy="6001643"/>
          </a:xfrm>
          <a:prstGeom prst="rect">
            <a:avLst/>
          </a:prstGeom>
        </p:spPr>
        <p:txBody>
          <a:bodyPr wrap="square">
            <a:spAutoFit/>
          </a:bodyPr>
          <a:lstStyle/>
          <a:p>
            <a:pPr algn="just"/>
            <a:r>
              <a:rPr lang="es-EC" sz="1600" dirty="0" smtClean="0"/>
              <a:t>- Los </a:t>
            </a:r>
            <a:r>
              <a:rPr lang="es-EC" sz="1600" dirty="0"/>
              <a:t>cambios de modos de transporte hacia estilos más sostenibles con el medio ambiente sí son posibles aunque demanden de drásticas medidas implantadas por las autoridades, tiempo prolongado de cambio y </a:t>
            </a:r>
            <a:r>
              <a:rPr lang="es-EC" sz="1600" dirty="0" smtClean="0"/>
              <a:t>adaptación, sólo </a:t>
            </a:r>
            <a:r>
              <a:rPr lang="es-EC" sz="1600" dirty="0"/>
              <a:t>de esta forma se han logrado </a:t>
            </a:r>
            <a:r>
              <a:rPr lang="es-EC" sz="1600" dirty="0" smtClean="0"/>
              <a:t>alcanzar objetivos </a:t>
            </a:r>
            <a:r>
              <a:rPr lang="es-EC" sz="1600" dirty="0"/>
              <a:t>de </a:t>
            </a:r>
            <a:r>
              <a:rPr lang="es-EC" sz="1600" dirty="0" smtClean="0"/>
              <a:t>sostenibilidad.</a:t>
            </a:r>
          </a:p>
          <a:p>
            <a:pPr algn="just"/>
            <a:endParaRPr lang="es-EC" sz="1600" dirty="0"/>
          </a:p>
          <a:p>
            <a:pPr algn="just"/>
            <a:r>
              <a:rPr lang="es-EC" sz="1600" dirty="0" smtClean="0"/>
              <a:t>-El </a:t>
            </a:r>
            <a:r>
              <a:rPr lang="es-EC" sz="1600" dirty="0"/>
              <a:t>cambio de la red de transporte público en la ciudad de Quito es la solución más viable para eliminar la redundancia de rutas dentro de la ciudad, aumentar la cobertura hacia lugares donde no llega este servicio, aumentar la frecuencia del servicio y por lo tanto disminuir los tiempos de espera, organizar los tipos de transporte (BRT, urbano, metropolitano y </a:t>
            </a:r>
            <a:r>
              <a:rPr lang="es-EC" sz="1600" dirty="0" smtClean="0"/>
              <a:t>parroquial).</a:t>
            </a:r>
          </a:p>
          <a:p>
            <a:pPr algn="just"/>
            <a:endParaRPr lang="es-EC" sz="1600" dirty="0"/>
          </a:p>
          <a:p>
            <a:pPr algn="just"/>
            <a:r>
              <a:rPr lang="es-EC" sz="1600" dirty="0" smtClean="0"/>
              <a:t>-Al </a:t>
            </a:r>
            <a:r>
              <a:rPr lang="es-EC" sz="1600" dirty="0"/>
              <a:t>realizar encuestas de campo a los usuarios del sistema BiciQuito se </a:t>
            </a:r>
            <a:r>
              <a:rPr lang="es-EC" sz="1600" dirty="0" smtClean="0"/>
              <a:t>determinan </a:t>
            </a:r>
            <a:r>
              <a:rPr lang="es-EC" sz="1600" dirty="0"/>
              <a:t>necesidades de los usuarios y demandas de </a:t>
            </a:r>
            <a:r>
              <a:rPr lang="es-EC" sz="1600" dirty="0" smtClean="0"/>
              <a:t>ellos; es </a:t>
            </a:r>
            <a:r>
              <a:rPr lang="es-EC" sz="1600" dirty="0"/>
              <a:t>necesaria la implementación de más ciclovías al norte y sur de la ciudad de preferencia segregada, pues los usuarios no sienten seguridad en ciclovías compartidas, el uso de casco y chaleco debería ser </a:t>
            </a:r>
            <a:r>
              <a:rPr lang="es-EC" sz="1600" dirty="0" smtClean="0"/>
              <a:t>obligatorio, es </a:t>
            </a:r>
            <a:r>
              <a:rPr lang="es-EC" sz="1600" dirty="0"/>
              <a:t>necesario la conexión de este servicio con otro modos de </a:t>
            </a:r>
            <a:r>
              <a:rPr lang="es-EC" sz="1600" dirty="0" smtClean="0"/>
              <a:t>transporte.</a:t>
            </a:r>
          </a:p>
          <a:p>
            <a:pPr algn="just"/>
            <a:r>
              <a:rPr lang="es-EC" sz="1600" dirty="0" smtClean="0"/>
              <a:t> </a:t>
            </a:r>
            <a:endParaRPr lang="es-EC" sz="1600" dirty="0"/>
          </a:p>
          <a:p>
            <a:pPr algn="just"/>
            <a:r>
              <a:rPr lang="es-EC" sz="1600" dirty="0" smtClean="0"/>
              <a:t>-Para </a:t>
            </a:r>
            <a:r>
              <a:rPr lang="es-EC" sz="1600" dirty="0"/>
              <a:t>tener una mayor cobertura </a:t>
            </a:r>
            <a:r>
              <a:rPr lang="es-EC" sz="1600" dirty="0" smtClean="0"/>
              <a:t>de </a:t>
            </a:r>
            <a:r>
              <a:rPr lang="es-EC" sz="1600" dirty="0"/>
              <a:t>BiciQuito es necesaria la implementación de  110 km de Ciclovía aproximadamente, adquisición de más bicicletas manuales y se propone duplicar la flota de bicicletas eléctricas pues por sus características son ideales para pendientes </a:t>
            </a:r>
            <a:r>
              <a:rPr lang="es-EC" sz="1600" dirty="0" smtClean="0"/>
              <a:t>pronunciadas; </a:t>
            </a:r>
            <a:r>
              <a:rPr lang="es-EC" sz="1600" dirty="0"/>
              <a:t>cobrar por el uso de estas bicicletas mensualmente o anualmente aseguran el cuidado de las mismas y su correcto mantenimiento.</a:t>
            </a:r>
          </a:p>
        </p:txBody>
      </p:sp>
    </p:spTree>
    <p:extLst>
      <p:ext uri="{BB962C8B-B14F-4D97-AF65-F5344CB8AC3E}">
        <p14:creationId xmlns:p14="http://schemas.microsoft.com/office/powerpoint/2010/main" val="238914089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80920" cy="6001643"/>
          </a:xfrm>
          <a:prstGeom prst="rect">
            <a:avLst/>
          </a:prstGeom>
        </p:spPr>
        <p:txBody>
          <a:bodyPr wrap="square">
            <a:spAutoFit/>
          </a:bodyPr>
          <a:lstStyle/>
          <a:p>
            <a:pPr algn="just"/>
            <a:r>
              <a:rPr lang="es-EC" sz="1600" dirty="0" smtClean="0"/>
              <a:t>- Evitar </a:t>
            </a:r>
            <a:r>
              <a:rPr lang="es-EC" sz="1600" dirty="0"/>
              <a:t>el uso del vehículo privado solo será posible si se aplican medidas económicas, ya que se ha demostrado que medidas como el “Pico y Placa” sólo generan una demanda </a:t>
            </a:r>
            <a:r>
              <a:rPr lang="es-EC" sz="1600" dirty="0" smtClean="0"/>
              <a:t>inducida, es </a:t>
            </a:r>
            <a:r>
              <a:rPr lang="es-EC" sz="1600" dirty="0"/>
              <a:t>por eso que se aplican medidas como el impuesto a la circulación y tarifas de congestión, así como igualar el costo del parqueadero “Zona Azul” con el resto de parqueaderos de la </a:t>
            </a:r>
            <a:r>
              <a:rPr lang="es-EC" sz="1600" dirty="0" smtClean="0"/>
              <a:t>zona.</a:t>
            </a:r>
          </a:p>
          <a:p>
            <a:pPr algn="just"/>
            <a:endParaRPr lang="es-EC" sz="1600" dirty="0"/>
          </a:p>
          <a:p>
            <a:pPr algn="just"/>
            <a:r>
              <a:rPr lang="es-EC" sz="1600" dirty="0" smtClean="0"/>
              <a:t>-La </a:t>
            </a:r>
            <a:r>
              <a:rPr lang="es-EC" sz="1600" dirty="0"/>
              <a:t>mejora de la eficiencia energética de los automóviles y buses se ha venido dando en los últimos años por las compañías automotrices, en la ciudad de Quito para incentivar la compra y uso de estos vehículos se ha impuesto que estos están exentos de cancelar los valores por la circulación así como el estacionamiento; por otro lado es imperioso que la municipalidad adquiera biarticulados </a:t>
            </a:r>
            <a:r>
              <a:rPr lang="es-EC" sz="1600" dirty="0" smtClean="0"/>
              <a:t>eléctricos.</a:t>
            </a:r>
          </a:p>
          <a:p>
            <a:pPr algn="just"/>
            <a:endParaRPr lang="es-EC" sz="1600" dirty="0"/>
          </a:p>
          <a:p>
            <a:pPr algn="just"/>
            <a:r>
              <a:rPr lang="es-EC" sz="1600" dirty="0" smtClean="0"/>
              <a:t>-La </a:t>
            </a:r>
            <a:r>
              <a:rPr lang="es-EC" sz="1600" dirty="0"/>
              <a:t>aplicación de esta propuesta sí es posible para las autoridades, pues luego de realizar la valoración económica todos los índices financieros han determinado que el proyecto es económicamente viable y a largo plazo si representará un beneficio para las autoridades y sobre todo para el medio ambiente</a:t>
            </a:r>
            <a:r>
              <a:rPr lang="es-EC" sz="1600" dirty="0" smtClean="0"/>
              <a:t>.</a:t>
            </a:r>
          </a:p>
          <a:p>
            <a:pPr algn="just"/>
            <a:endParaRPr lang="es-EC" sz="1600" dirty="0"/>
          </a:p>
          <a:p>
            <a:pPr algn="just"/>
            <a:r>
              <a:rPr lang="es-EC" sz="1600" dirty="0" smtClean="0"/>
              <a:t>-La </a:t>
            </a:r>
            <a:r>
              <a:rPr lang="es-EC" sz="1600" dirty="0"/>
              <a:t>contaminación al medio ambiente no es un problema aislado o sectorizado, no significa que ciertas partes del mundo al ser las más contaminantes, concentren sus GEI en su área atmosférica, sino que es un problema global y la contaminación se dispersa por toda la atmósfera mundial, lo cual lo convierte en un problema de todos. </a:t>
            </a:r>
          </a:p>
        </p:txBody>
      </p:sp>
    </p:spTree>
    <p:extLst>
      <p:ext uri="{BB962C8B-B14F-4D97-AF65-F5344CB8AC3E}">
        <p14:creationId xmlns:p14="http://schemas.microsoft.com/office/powerpoint/2010/main" val="386459323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476672"/>
            <a:ext cx="5688632" cy="369332"/>
          </a:xfrm>
          <a:prstGeom prst="rect">
            <a:avLst/>
          </a:prstGeom>
          <a:noFill/>
        </p:spPr>
        <p:txBody>
          <a:bodyPr wrap="square" rtlCol="0">
            <a:spAutoFit/>
          </a:bodyPr>
          <a:lstStyle/>
          <a:p>
            <a:r>
              <a:rPr lang="es-EC" b="1" dirty="0" smtClean="0">
                <a:solidFill>
                  <a:srgbClr val="FF0000"/>
                </a:solidFill>
              </a:rPr>
              <a:t>Recomendaciones</a:t>
            </a:r>
            <a:endParaRPr lang="es-EC" b="1" dirty="0">
              <a:solidFill>
                <a:srgbClr val="FF0000"/>
              </a:solidFill>
            </a:endParaRPr>
          </a:p>
        </p:txBody>
      </p:sp>
      <p:sp>
        <p:nvSpPr>
          <p:cNvPr id="3" name="2 Rectángulo"/>
          <p:cNvSpPr/>
          <p:nvPr/>
        </p:nvSpPr>
        <p:spPr>
          <a:xfrm>
            <a:off x="397513" y="856357"/>
            <a:ext cx="8136904" cy="5509200"/>
          </a:xfrm>
          <a:prstGeom prst="rect">
            <a:avLst/>
          </a:prstGeom>
        </p:spPr>
        <p:txBody>
          <a:bodyPr wrap="square">
            <a:spAutoFit/>
          </a:bodyPr>
          <a:lstStyle/>
          <a:p>
            <a:pPr algn="just"/>
            <a:r>
              <a:rPr lang="es-EC" sz="1600" dirty="0" smtClean="0"/>
              <a:t>-Dar </a:t>
            </a:r>
            <a:r>
              <a:rPr lang="es-EC" sz="1600" dirty="0"/>
              <a:t>continuidad a la presente investigación para evaluar los logros alcanzados con la implementación de esta propuesta y aplicar nuevas estrategias que estén tomando impulso alrededor del </a:t>
            </a:r>
            <a:r>
              <a:rPr lang="es-EC" sz="1600" dirty="0" smtClean="0"/>
              <a:t>mundo.</a:t>
            </a:r>
          </a:p>
          <a:p>
            <a:pPr algn="just"/>
            <a:endParaRPr lang="es-EC" sz="1600" dirty="0"/>
          </a:p>
          <a:p>
            <a:pPr algn="just"/>
            <a:r>
              <a:rPr lang="es-EC" sz="1600" dirty="0" smtClean="0"/>
              <a:t>-Realizar un estudio de demanda peatonal en toda la ciudad de Quito pues tan sólo se han presentado pocos ejemplos de lugares donde los peatones tienen conflictos en las intersecciones.</a:t>
            </a:r>
          </a:p>
          <a:p>
            <a:pPr algn="just"/>
            <a:endParaRPr lang="es-EC" sz="1600" dirty="0"/>
          </a:p>
          <a:p>
            <a:pPr algn="just"/>
            <a:r>
              <a:rPr lang="es-EC" sz="1600" dirty="0" smtClean="0"/>
              <a:t>-Rediseñar </a:t>
            </a:r>
            <a:r>
              <a:rPr lang="es-EC" sz="1600" dirty="0"/>
              <a:t>la Ciclovía en el centro histórico de Quito para que los ciclistas no compartan su vía con el Trolebús-Q, pues es el tramo donde más dificultades se tiene debido a que sus velocidades de circulación son completamente distintas, y al depender la bicicleta de la tracción humana en estas pendientes pronunciadas se dificulta su </a:t>
            </a:r>
            <a:r>
              <a:rPr lang="es-EC" sz="1600" dirty="0" smtClean="0"/>
              <a:t>aceleración.</a:t>
            </a:r>
          </a:p>
          <a:p>
            <a:pPr algn="just"/>
            <a:endParaRPr lang="es-EC" sz="1600" dirty="0"/>
          </a:p>
          <a:p>
            <a:pPr algn="just"/>
            <a:r>
              <a:rPr lang="es-EC" sz="1600" dirty="0" smtClean="0"/>
              <a:t>-Promover </a:t>
            </a:r>
            <a:r>
              <a:rPr lang="es-EC" sz="1600" dirty="0"/>
              <a:t>campañas de concientización sobre la cantidad de emisiones de GEI que se envían a la atmósfera diariamente con el uso del vehículo privado y el grave problema ambiental que esto representa</a:t>
            </a:r>
            <a:r>
              <a:rPr lang="es-EC" sz="1600" dirty="0" smtClean="0"/>
              <a:t>.</a:t>
            </a:r>
          </a:p>
          <a:p>
            <a:pPr algn="just"/>
            <a:endParaRPr lang="es-EC" sz="1600" dirty="0"/>
          </a:p>
          <a:p>
            <a:pPr algn="just"/>
            <a:r>
              <a:rPr lang="es-EC" sz="1600" dirty="0" smtClean="0"/>
              <a:t>-Tener </a:t>
            </a:r>
            <a:r>
              <a:rPr lang="es-EC" sz="1600" dirty="0"/>
              <a:t>acercamientos con la ciudadanía constantemente, implementando encuestas para conocer el grado de satisfacción de ellos con los servicios que se brindan, sus demandas y propuestas para mejorarlos y conocer en qué puntos se han realizado aciertos que beneficien a la sociedad. </a:t>
            </a:r>
          </a:p>
        </p:txBody>
      </p:sp>
    </p:spTree>
    <p:extLst>
      <p:ext uri="{BB962C8B-B14F-4D97-AF65-F5344CB8AC3E}">
        <p14:creationId xmlns:p14="http://schemas.microsoft.com/office/powerpoint/2010/main" val="174147919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5576" y="308399"/>
            <a:ext cx="8280920" cy="6247864"/>
          </a:xfrm>
          <a:prstGeom prst="rect">
            <a:avLst/>
          </a:prstGeom>
        </p:spPr>
        <p:txBody>
          <a:bodyPr wrap="square">
            <a:spAutoFit/>
          </a:bodyPr>
          <a:lstStyle/>
          <a:p>
            <a:pPr algn="just"/>
            <a:r>
              <a:rPr lang="es-EC" sz="1600" dirty="0" smtClean="0"/>
              <a:t>-Evaluar </a:t>
            </a:r>
            <a:r>
              <a:rPr lang="es-EC" sz="1600" dirty="0"/>
              <a:t>las facilidades financieras para implementar el proyecto en Bancos estatales del país, así como en entidades bancarias mundiales que promueven este tipo de proyectos como el Banco Mundial o el Banco Interamericano de Desarrollo pues </a:t>
            </a:r>
            <a:r>
              <a:rPr lang="es-EC" sz="1600" dirty="0" smtClean="0"/>
              <a:t>pueden </a:t>
            </a:r>
            <a:r>
              <a:rPr lang="es-EC" sz="1600" dirty="0"/>
              <a:t>brindar su apoyo técnico y experticia para adherir más estrategias al presente proyecto</a:t>
            </a:r>
            <a:r>
              <a:rPr lang="es-EC" sz="1600" dirty="0" smtClean="0"/>
              <a:t>.</a:t>
            </a:r>
          </a:p>
          <a:p>
            <a:pPr algn="just"/>
            <a:endParaRPr lang="es-EC" sz="1600" dirty="0"/>
          </a:p>
          <a:p>
            <a:pPr algn="just"/>
            <a:r>
              <a:rPr lang="es-EC" sz="1600" dirty="0" smtClean="0"/>
              <a:t>-Utilizar </a:t>
            </a:r>
            <a:r>
              <a:rPr lang="es-EC" sz="1600" dirty="0"/>
              <a:t>el ejemplo de la aplicación Auto-Compartido y desarrollarla como un emprendimiento por y para los estudiantes de la Universidad de las Fuerzas Armadas-ESPE </a:t>
            </a:r>
            <a:endParaRPr lang="es-EC" sz="1600" dirty="0" smtClean="0"/>
          </a:p>
          <a:p>
            <a:pPr algn="just"/>
            <a:endParaRPr lang="es-EC" sz="1600" dirty="0"/>
          </a:p>
          <a:p>
            <a:pPr algn="just"/>
            <a:r>
              <a:rPr lang="es-EC" sz="1600" dirty="0" smtClean="0"/>
              <a:t>-Implementar </a:t>
            </a:r>
            <a:r>
              <a:rPr lang="es-EC" sz="1600" dirty="0"/>
              <a:t>políticas de restricción de ingreso de vehículos anualmente no sólo a la ciudad de Quito, sino al Ecuador en general, mediante un control de importaciones vehiculares con un cupo máximo por año, como se planteó en el año 2014. </a:t>
            </a:r>
            <a:endParaRPr lang="es-EC" sz="1600" dirty="0" smtClean="0"/>
          </a:p>
          <a:p>
            <a:pPr algn="just"/>
            <a:endParaRPr lang="es-EC" sz="1600" dirty="0"/>
          </a:p>
          <a:p>
            <a:pPr algn="just"/>
            <a:r>
              <a:rPr lang="es-EC" sz="1600" dirty="0" smtClean="0"/>
              <a:t>-Fortalecer </a:t>
            </a:r>
            <a:r>
              <a:rPr lang="es-EC" sz="1600" dirty="0"/>
              <a:t>el programa de chatarrización de la CFN, y llegar a acuerdos con las cooperativas de transporte, tomando el ejemplo de Santiago de Chile, para que en un plazo determinado de años </a:t>
            </a:r>
            <a:r>
              <a:rPr lang="es-EC" sz="1600" dirty="0" smtClean="0"/>
              <a:t>algunas unidades sean </a:t>
            </a:r>
            <a:r>
              <a:rPr lang="es-EC" sz="1600" dirty="0"/>
              <a:t>buses eléctricos o con tecnología híbrida. Plantear la misma estrategia para los taxis de cooperativa, para que implementen unidades eléctricas o híbridas</a:t>
            </a:r>
            <a:r>
              <a:rPr lang="es-EC" sz="1600" dirty="0" smtClean="0"/>
              <a:t>.</a:t>
            </a:r>
          </a:p>
          <a:p>
            <a:pPr algn="just"/>
            <a:endParaRPr lang="es-EC" sz="1600" dirty="0"/>
          </a:p>
          <a:p>
            <a:pPr algn="just"/>
            <a:r>
              <a:rPr lang="es-EC" sz="1600" dirty="0" smtClean="0"/>
              <a:t>-Realizar </a:t>
            </a:r>
            <a:r>
              <a:rPr lang="es-EC" sz="1600" dirty="0"/>
              <a:t>una consultoría de la norma NTE INEN 935  (norma referente a los requisitos de la gasolina) y modificarla para cambiar la calidad actual de la gasolina Euro 2 que se exige en el Ecuador, a por lo menos una tecnología Euro 5 que reduce las ppm de los 100 mg/km a los 5 kg/km. </a:t>
            </a:r>
          </a:p>
        </p:txBody>
      </p:sp>
    </p:spTree>
    <p:extLst>
      <p:ext uri="{BB962C8B-B14F-4D97-AF65-F5344CB8AC3E}">
        <p14:creationId xmlns:p14="http://schemas.microsoft.com/office/powerpoint/2010/main" val="1418907999"/>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80920" cy="6001643"/>
          </a:xfrm>
          <a:prstGeom prst="rect">
            <a:avLst/>
          </a:prstGeom>
        </p:spPr>
        <p:txBody>
          <a:bodyPr wrap="square">
            <a:spAutoFit/>
          </a:bodyPr>
          <a:lstStyle/>
          <a:p>
            <a:pPr algn="just"/>
            <a:r>
              <a:rPr lang="es-EC" sz="1600" dirty="0" smtClean="0"/>
              <a:t>-Eliminar </a:t>
            </a:r>
            <a:r>
              <a:rPr lang="es-EC" sz="1600" dirty="0"/>
              <a:t>gradualmente el subsidio de la gasolina y diésel para motivar el cambio hacia nuevas tecnologías de transporte o la migración a modos de transporte más </a:t>
            </a:r>
            <a:r>
              <a:rPr lang="es-EC" sz="1600" dirty="0" smtClean="0"/>
              <a:t>sostenible.</a:t>
            </a:r>
          </a:p>
          <a:p>
            <a:pPr algn="just"/>
            <a:endParaRPr lang="es-EC" sz="1600" dirty="0"/>
          </a:p>
          <a:p>
            <a:pPr algn="just"/>
            <a:r>
              <a:rPr lang="es-EC" sz="1600" dirty="0" smtClean="0"/>
              <a:t>-Incorporar </a:t>
            </a:r>
            <a:r>
              <a:rPr lang="es-EC" sz="1600" dirty="0"/>
              <a:t>a lo largo de la ciudad de Quito, jardines verticales, parterres verdes que dividan las zonas de peatones de la de los ciclistas, introducir árboles en las zonas de pacificación del tránsito y promover el uso de terrazas verdes para capturar el carbono emitido por el tránsito y mejorar la calidad del aire de </a:t>
            </a:r>
            <a:r>
              <a:rPr lang="es-EC" sz="1600" dirty="0" smtClean="0"/>
              <a:t>Quito.</a:t>
            </a:r>
          </a:p>
          <a:p>
            <a:pPr algn="just"/>
            <a:endParaRPr lang="es-EC" sz="1600" dirty="0"/>
          </a:p>
          <a:p>
            <a:pPr algn="just"/>
            <a:r>
              <a:rPr lang="es-EC" sz="1600" dirty="0" smtClean="0"/>
              <a:t>-Implementar </a:t>
            </a:r>
            <a:r>
              <a:rPr lang="es-EC" sz="1600" dirty="0"/>
              <a:t>de manera drástica los impuestos a la circulación y las tarifas a la congestión que se han planteado en la presente investigación para promover el desuso del vehículo privado e inducir el uso del transporte público y modos de transporte no contaminantes. </a:t>
            </a:r>
            <a:endParaRPr lang="es-EC" sz="1600" dirty="0" smtClean="0"/>
          </a:p>
          <a:p>
            <a:pPr algn="just"/>
            <a:endParaRPr lang="es-EC" sz="1600" dirty="0"/>
          </a:p>
          <a:p>
            <a:pPr algn="just"/>
            <a:r>
              <a:rPr lang="es-EC" sz="1600" dirty="0" smtClean="0"/>
              <a:t>-Asumir </a:t>
            </a:r>
            <a:r>
              <a:rPr lang="es-EC" sz="1600" dirty="0"/>
              <a:t>los siniestros y muertes de personas por accidentes de tránsito como un problema de seguridad vial y no como un hecho desafortunado que no se pudo evitar</a:t>
            </a:r>
            <a:r>
              <a:rPr lang="es-EC" sz="1600" dirty="0" smtClean="0"/>
              <a:t>; </a:t>
            </a:r>
            <a:r>
              <a:rPr lang="es-EC" sz="1600" dirty="0"/>
              <a:t>implementar medidas de seguridad vial de bajo coste pero de alto impacto que garanticen el cumplimiento de la Visión Cero planteada en Suiza (cero muertes por accidentes de tránsito</a:t>
            </a:r>
            <a:r>
              <a:rPr lang="es-EC" sz="1600" dirty="0" smtClean="0"/>
              <a:t>).</a:t>
            </a:r>
          </a:p>
          <a:p>
            <a:pPr algn="just"/>
            <a:endParaRPr lang="es-EC" sz="1600" dirty="0"/>
          </a:p>
          <a:p>
            <a:pPr algn="just"/>
            <a:r>
              <a:rPr lang="es-EC" sz="1600" dirty="0" smtClean="0"/>
              <a:t>-Peatonalización </a:t>
            </a:r>
            <a:r>
              <a:rPr lang="es-EC" sz="1600" dirty="0"/>
              <a:t>completa del centro histórico con horarios nocturnos establecidos para el transporte de carga que es necesario para el abastecimiento de los negocios que se encuentran dentro de esta </a:t>
            </a:r>
            <a:r>
              <a:rPr lang="es-EC" sz="1600" dirty="0" smtClean="0"/>
              <a:t>zona</a:t>
            </a:r>
            <a:r>
              <a:rPr lang="es-EC" sz="1600" dirty="0"/>
              <a:t>.</a:t>
            </a:r>
          </a:p>
        </p:txBody>
      </p:sp>
    </p:spTree>
    <p:extLst>
      <p:ext uri="{BB962C8B-B14F-4D97-AF65-F5344CB8AC3E}">
        <p14:creationId xmlns:p14="http://schemas.microsoft.com/office/powerpoint/2010/main" val="234975628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82620" y="364014"/>
            <a:ext cx="8208912" cy="369332"/>
          </a:xfrm>
          <a:prstGeom prst="rect">
            <a:avLst/>
          </a:prstGeom>
          <a:noFill/>
        </p:spPr>
        <p:txBody>
          <a:bodyPr wrap="square" rtlCol="0">
            <a:spAutoFit/>
          </a:bodyPr>
          <a:lstStyle/>
          <a:p>
            <a:pPr algn="ctr"/>
            <a:r>
              <a:rPr lang="es-EC" b="1" dirty="0" smtClean="0"/>
              <a:t>3. MARCO TEÓRICO</a:t>
            </a:r>
            <a:endParaRPr lang="es-EC" b="1" dirty="0"/>
          </a:p>
        </p:txBody>
      </p:sp>
      <p:pic>
        <p:nvPicPr>
          <p:cNvPr id="4098" name="Picture 2" descr="Resultado de imagen para objetivos de desarrollo soste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340768"/>
            <a:ext cx="6429375"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896918" y="1340768"/>
            <a:ext cx="2067570" cy="2308324"/>
          </a:xfrm>
          <a:prstGeom prst="rect">
            <a:avLst/>
          </a:prstGeom>
          <a:noFill/>
        </p:spPr>
        <p:txBody>
          <a:bodyPr wrap="square" rtlCol="0">
            <a:spAutoFit/>
          </a:bodyPr>
          <a:lstStyle/>
          <a:p>
            <a:r>
              <a:rPr lang="es-EC" dirty="0" smtClean="0"/>
              <a:t>Energía asequible y no contaminante, Ciudades y comunidades sostenibles, Acción por el clima</a:t>
            </a:r>
            <a:endParaRPr lang="es-EC" dirty="0"/>
          </a:p>
        </p:txBody>
      </p:sp>
      <p:sp>
        <p:nvSpPr>
          <p:cNvPr id="4" name="3 Rectángulo"/>
          <p:cNvSpPr/>
          <p:nvPr/>
        </p:nvSpPr>
        <p:spPr>
          <a:xfrm>
            <a:off x="683568" y="2996952"/>
            <a:ext cx="1008112" cy="1008112"/>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bg1"/>
              </a:solidFill>
            </a:endParaRPr>
          </a:p>
        </p:txBody>
      </p:sp>
      <p:sp>
        <p:nvSpPr>
          <p:cNvPr id="6" name="5 Rectángulo"/>
          <p:cNvSpPr/>
          <p:nvPr/>
        </p:nvSpPr>
        <p:spPr>
          <a:xfrm>
            <a:off x="4716016" y="3019210"/>
            <a:ext cx="1008112" cy="1008112"/>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bg1"/>
              </a:solidFill>
            </a:endParaRPr>
          </a:p>
        </p:txBody>
      </p:sp>
      <p:sp>
        <p:nvSpPr>
          <p:cNvPr id="7" name="6 Rectángulo"/>
          <p:cNvSpPr/>
          <p:nvPr/>
        </p:nvSpPr>
        <p:spPr>
          <a:xfrm>
            <a:off x="683568" y="4005064"/>
            <a:ext cx="1008112" cy="1008112"/>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bg1"/>
              </a:solidFill>
            </a:endParaRPr>
          </a:p>
        </p:txBody>
      </p:sp>
      <p:cxnSp>
        <p:nvCxnSpPr>
          <p:cNvPr id="8" name="7 Conector angular"/>
          <p:cNvCxnSpPr/>
          <p:nvPr/>
        </p:nvCxnSpPr>
        <p:spPr>
          <a:xfrm rot="5400000">
            <a:off x="6446242" y="4007098"/>
            <a:ext cx="1724124" cy="1008112"/>
          </a:xfrm>
          <a:prstGeom prst="bentConnector3">
            <a:avLst/>
          </a:prstGeom>
          <a:ln>
            <a:tailEnd type="arrow"/>
          </a:ln>
        </p:spPr>
        <p:style>
          <a:lnRef idx="2">
            <a:schemeClr val="dk1"/>
          </a:lnRef>
          <a:fillRef idx="0">
            <a:schemeClr val="dk1"/>
          </a:fillRef>
          <a:effectRef idx="1">
            <a:schemeClr val="dk1"/>
          </a:effectRef>
          <a:fontRef idx="minor">
            <a:schemeClr val="tx1"/>
          </a:fontRef>
        </p:style>
      </p:cxnSp>
      <p:sp>
        <p:nvSpPr>
          <p:cNvPr id="9" name="8 Rectángulo"/>
          <p:cNvSpPr/>
          <p:nvPr/>
        </p:nvSpPr>
        <p:spPr>
          <a:xfrm>
            <a:off x="683568" y="5373216"/>
            <a:ext cx="7992888"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737517" y="5457998"/>
            <a:ext cx="7776864" cy="923330"/>
          </a:xfrm>
          <a:prstGeom prst="rect">
            <a:avLst/>
          </a:prstGeom>
          <a:noFill/>
        </p:spPr>
        <p:txBody>
          <a:bodyPr wrap="square" rtlCol="0">
            <a:spAutoFit/>
          </a:bodyPr>
          <a:lstStyle/>
          <a:p>
            <a:r>
              <a:rPr lang="es-EC" dirty="0" smtClean="0"/>
              <a:t>El cambio climático es inevitable, pero el grado de cambio depende de las futuras emisiones de CO2 que se envíen al ambiente así como de otros gases de efecto invernadero.</a:t>
            </a:r>
            <a:endParaRPr lang="es-EC" dirty="0"/>
          </a:p>
        </p:txBody>
      </p:sp>
      <p:sp>
        <p:nvSpPr>
          <p:cNvPr id="11" name="10 CuadroTexto"/>
          <p:cNvSpPr txBox="1"/>
          <p:nvPr/>
        </p:nvSpPr>
        <p:spPr>
          <a:xfrm>
            <a:off x="467543" y="844920"/>
            <a:ext cx="4737452" cy="369332"/>
          </a:xfrm>
          <a:prstGeom prst="rect">
            <a:avLst/>
          </a:prstGeom>
          <a:noFill/>
        </p:spPr>
        <p:txBody>
          <a:bodyPr wrap="square" rtlCol="0">
            <a:spAutoFit/>
          </a:bodyPr>
          <a:lstStyle/>
          <a:p>
            <a:r>
              <a:rPr lang="es-EC" b="1" dirty="0" smtClean="0">
                <a:solidFill>
                  <a:srgbClr val="FF0000"/>
                </a:solidFill>
              </a:rPr>
              <a:t>Cambio Climático a nivel mundial</a:t>
            </a:r>
            <a:endParaRPr lang="es-EC" b="1" dirty="0">
              <a:solidFill>
                <a:srgbClr val="FF0000"/>
              </a:solidFill>
            </a:endParaRPr>
          </a:p>
        </p:txBody>
      </p:sp>
    </p:spTree>
    <p:extLst>
      <p:ext uri="{BB962C8B-B14F-4D97-AF65-F5344CB8AC3E}">
        <p14:creationId xmlns:p14="http://schemas.microsoft.com/office/powerpoint/2010/main" val="3354048127"/>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4364" y="404664"/>
            <a:ext cx="8352928" cy="5509200"/>
          </a:xfrm>
          <a:prstGeom prst="rect">
            <a:avLst/>
          </a:prstGeom>
        </p:spPr>
        <p:txBody>
          <a:bodyPr wrap="square">
            <a:spAutoFit/>
          </a:bodyPr>
          <a:lstStyle/>
          <a:p>
            <a:pPr algn="just"/>
            <a:r>
              <a:rPr lang="es-EC" sz="1600" dirty="0" smtClean="0"/>
              <a:t>-Incorporar </a:t>
            </a:r>
            <a:r>
              <a:rPr lang="es-EC" sz="1600" dirty="0"/>
              <a:t>las estaciones del Sistema BiciQuito que fueron eliminadas desde el año 2015 y las otras 20 que se plantean en la investigación para darle conectividad multimodal a </a:t>
            </a:r>
            <a:r>
              <a:rPr lang="es-EC" sz="1600" dirty="0" smtClean="0"/>
              <a:t>la Ciclovía, </a:t>
            </a:r>
            <a:r>
              <a:rPr lang="es-EC" sz="1600" dirty="0"/>
              <a:t>automatización del servicio y duración del mismo las 24 horas del días, </a:t>
            </a:r>
            <a:r>
              <a:rPr lang="es-EC" sz="1600" dirty="0" smtClean="0"/>
              <a:t>adquirir </a:t>
            </a:r>
            <a:r>
              <a:rPr lang="es-EC" sz="1600" dirty="0"/>
              <a:t>más bicicletas eléctricas e implantar el cobro de una valor anual por </a:t>
            </a:r>
            <a:r>
              <a:rPr lang="es-EC" sz="1600" dirty="0" smtClean="0"/>
              <a:t>inscripción.</a:t>
            </a:r>
          </a:p>
          <a:p>
            <a:pPr algn="just"/>
            <a:endParaRPr lang="es-EC" sz="1600" dirty="0"/>
          </a:p>
          <a:p>
            <a:pPr algn="just"/>
            <a:r>
              <a:rPr lang="es-EC" sz="1600" dirty="0" smtClean="0"/>
              <a:t>-En </a:t>
            </a:r>
            <a:r>
              <a:rPr lang="es-EC" sz="1600" dirty="0"/>
              <a:t>el transporte público se recomienda la digitalización o automatización del pago del pasaje, eliminar las rutas redundantes y aplicar la nueva malla de transporte público presentada por la Agencia de Barcelona, ampliar el horario y la frecuencia de las rutas y adquirir unidades que cuenten con modificaciones para permitir la accesibilidad de las personas con movilidad reducida. </a:t>
            </a:r>
            <a:endParaRPr lang="es-EC" sz="1600" dirty="0" smtClean="0"/>
          </a:p>
          <a:p>
            <a:pPr algn="just"/>
            <a:endParaRPr lang="es-EC" sz="1600" dirty="0"/>
          </a:p>
          <a:p>
            <a:pPr algn="just"/>
            <a:r>
              <a:rPr lang="es-EC" sz="1600" dirty="0" smtClean="0"/>
              <a:t>-Realizar </a:t>
            </a:r>
            <a:r>
              <a:rPr lang="es-EC" sz="1600" dirty="0"/>
              <a:t>estudios del transporte y su afectación frente al cambio climático dirigido al transporte de carga pesada, y la disposición de sus residuos de aceites y filtros, así como el diseño de una planta de tratamiento de residuos en Quito dirigida exclusivamente a este segmento del transporte</a:t>
            </a:r>
            <a:r>
              <a:rPr lang="es-EC" sz="1600" dirty="0" smtClean="0"/>
              <a:t>.</a:t>
            </a:r>
          </a:p>
          <a:p>
            <a:pPr algn="just"/>
            <a:endParaRPr lang="es-EC" sz="1600" dirty="0"/>
          </a:p>
          <a:p>
            <a:pPr algn="just"/>
            <a:r>
              <a:rPr lang="es-EC" sz="1600" dirty="0" smtClean="0"/>
              <a:t>-Organización </a:t>
            </a:r>
            <a:r>
              <a:rPr lang="es-EC" sz="1600" dirty="0"/>
              <a:t>de congresos, foros, mesas de debate, </a:t>
            </a:r>
            <a:r>
              <a:rPr lang="es-EC" sz="1600" dirty="0" err="1"/>
              <a:t>etc</a:t>
            </a:r>
            <a:r>
              <a:rPr lang="es-EC" sz="1600" dirty="0"/>
              <a:t> nacionales e internacionales abiertos tanto a técnicos, a profesionales de diversos sectores y al público en general para divulgar el problema de la contaminación, obtener valiosa información de experiencias internacionales y  plantear soluciones y propuestas multisectoriales para promover la sostenibilidad de Quito.</a:t>
            </a:r>
          </a:p>
        </p:txBody>
      </p:sp>
    </p:spTree>
    <p:extLst>
      <p:ext uri="{BB962C8B-B14F-4D97-AF65-F5344CB8AC3E}">
        <p14:creationId xmlns:p14="http://schemas.microsoft.com/office/powerpoint/2010/main" val="2595255989"/>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420888"/>
            <a:ext cx="7992888" cy="1446550"/>
          </a:xfrm>
          <a:prstGeom prst="rect">
            <a:avLst/>
          </a:prstGeom>
          <a:noFill/>
        </p:spPr>
        <p:txBody>
          <a:bodyPr wrap="square" rtlCol="0">
            <a:spAutoFit/>
          </a:bodyPr>
          <a:lstStyle/>
          <a:p>
            <a:pPr algn="ctr"/>
            <a:r>
              <a:rPr lang="es-EC" sz="4400" dirty="0" smtClean="0"/>
              <a:t>GRACIAS POR SU ATENCIÓN</a:t>
            </a:r>
            <a:endParaRPr lang="es-EC" sz="4400" dirty="0"/>
          </a:p>
        </p:txBody>
      </p:sp>
      <p:pic>
        <p:nvPicPr>
          <p:cNvPr id="7170" name="Picture 2" descr="Resultado de imagen para transporte sostenible en qui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4388712" cy="17389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transporte sostenible en qu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867438"/>
            <a:ext cx="4227280" cy="23484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transporte sostenible en qu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438" y="467486"/>
            <a:ext cx="3516122" cy="19534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transporte sosten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883102"/>
            <a:ext cx="2855656" cy="231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2625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1412776"/>
            <a:ext cx="6751965" cy="4182393"/>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611560" y="620688"/>
            <a:ext cx="7992888" cy="584775"/>
          </a:xfrm>
          <a:prstGeom prst="rect">
            <a:avLst/>
          </a:prstGeom>
          <a:noFill/>
        </p:spPr>
        <p:txBody>
          <a:bodyPr wrap="square" rtlCol="0">
            <a:spAutoFit/>
          </a:bodyPr>
          <a:lstStyle/>
          <a:p>
            <a:r>
              <a:rPr lang="es-EC" sz="1600" dirty="0" smtClean="0"/>
              <a:t>Escenarios ambientales utilizando modelos climáticos que dependen de las emisiones de GEI</a:t>
            </a:r>
            <a:endParaRPr lang="es-EC" sz="1600" dirty="0"/>
          </a:p>
        </p:txBody>
      </p:sp>
      <p:sp>
        <p:nvSpPr>
          <p:cNvPr id="4" name="3 Cerrar llave"/>
          <p:cNvSpPr/>
          <p:nvPr/>
        </p:nvSpPr>
        <p:spPr>
          <a:xfrm>
            <a:off x="7236296" y="1628800"/>
            <a:ext cx="216024" cy="1875172"/>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5" name="4 CuadroTexto"/>
          <p:cNvSpPr txBox="1"/>
          <p:nvPr/>
        </p:nvSpPr>
        <p:spPr>
          <a:xfrm>
            <a:off x="7452320" y="2197054"/>
            <a:ext cx="1512168" cy="738664"/>
          </a:xfrm>
          <a:prstGeom prst="rect">
            <a:avLst/>
          </a:prstGeom>
          <a:noFill/>
        </p:spPr>
        <p:txBody>
          <a:bodyPr wrap="square" rtlCol="0">
            <a:spAutoFit/>
          </a:bodyPr>
          <a:lstStyle/>
          <a:p>
            <a:r>
              <a:rPr lang="es-EC" sz="1400" dirty="0" smtClean="0"/>
              <a:t>Consecuencias climáticas extremas</a:t>
            </a:r>
            <a:endParaRPr lang="es-EC" sz="1400" dirty="0"/>
          </a:p>
        </p:txBody>
      </p:sp>
      <p:sp>
        <p:nvSpPr>
          <p:cNvPr id="6" name="5 Cerrar llave"/>
          <p:cNvSpPr/>
          <p:nvPr/>
        </p:nvSpPr>
        <p:spPr>
          <a:xfrm>
            <a:off x="7207134" y="4305993"/>
            <a:ext cx="216024" cy="937586"/>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a:p>
        </p:txBody>
      </p:sp>
      <p:sp>
        <p:nvSpPr>
          <p:cNvPr id="7" name="6 CuadroTexto"/>
          <p:cNvSpPr txBox="1"/>
          <p:nvPr/>
        </p:nvSpPr>
        <p:spPr>
          <a:xfrm>
            <a:off x="7452320" y="4370623"/>
            <a:ext cx="1512168" cy="738664"/>
          </a:xfrm>
          <a:prstGeom prst="rect">
            <a:avLst/>
          </a:prstGeom>
          <a:noFill/>
        </p:spPr>
        <p:txBody>
          <a:bodyPr wrap="square" rtlCol="0">
            <a:spAutoFit/>
          </a:bodyPr>
          <a:lstStyle/>
          <a:p>
            <a:r>
              <a:rPr lang="es-EC" sz="1400" dirty="0" smtClean="0"/>
              <a:t>Consecuencias climáticas no extremas</a:t>
            </a:r>
            <a:endParaRPr lang="es-EC" sz="1400" dirty="0"/>
          </a:p>
        </p:txBody>
      </p:sp>
      <p:sp>
        <p:nvSpPr>
          <p:cNvPr id="8" name="7 CuadroTexto"/>
          <p:cNvSpPr txBox="1"/>
          <p:nvPr/>
        </p:nvSpPr>
        <p:spPr>
          <a:xfrm>
            <a:off x="611560" y="5595169"/>
            <a:ext cx="7992888" cy="646331"/>
          </a:xfrm>
          <a:prstGeom prst="rect">
            <a:avLst/>
          </a:prstGeom>
          <a:noFill/>
        </p:spPr>
        <p:txBody>
          <a:bodyPr wrap="square" rtlCol="0">
            <a:spAutoFit/>
          </a:bodyPr>
          <a:lstStyle/>
          <a:p>
            <a:r>
              <a:rPr lang="es-EC" dirty="0" smtClean="0"/>
              <a:t>4 escenarios estándar llamados «Vías de concentración representativos» (</a:t>
            </a:r>
            <a:r>
              <a:rPr lang="es-EC" dirty="0" err="1" smtClean="0"/>
              <a:t>Representative</a:t>
            </a:r>
            <a:r>
              <a:rPr lang="es-EC" dirty="0" smtClean="0"/>
              <a:t> </a:t>
            </a:r>
            <a:r>
              <a:rPr lang="es-EC" dirty="0" err="1" smtClean="0"/>
              <a:t>Concentration</a:t>
            </a:r>
            <a:r>
              <a:rPr lang="es-EC" dirty="0" smtClean="0"/>
              <a:t> </a:t>
            </a:r>
            <a:r>
              <a:rPr lang="es-EC" dirty="0" err="1" smtClean="0"/>
              <a:t>Pathways</a:t>
            </a:r>
            <a:r>
              <a:rPr lang="es-EC" dirty="0" smtClean="0"/>
              <a:t>) </a:t>
            </a:r>
            <a:r>
              <a:rPr lang="es-EC" dirty="0" err="1" smtClean="0"/>
              <a:t>RCP’s</a:t>
            </a:r>
            <a:endParaRPr lang="es-EC" dirty="0"/>
          </a:p>
        </p:txBody>
      </p:sp>
    </p:spTree>
    <p:extLst>
      <p:ext uri="{BB962C8B-B14F-4D97-AF65-F5344CB8AC3E}">
        <p14:creationId xmlns:p14="http://schemas.microsoft.com/office/powerpoint/2010/main" val="18019064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rotWithShape="1">
          <a:blip r:embed="rId2" cstate="email">
            <a:extLst>
              <a:ext uri="{28A0092B-C50C-407E-A947-70E740481C1C}">
                <a14:useLocalDpi xmlns:a14="http://schemas.microsoft.com/office/drawing/2010/main"/>
              </a:ext>
            </a:extLst>
          </a:blip>
          <a:srcRect/>
          <a:stretch/>
        </p:blipFill>
        <p:spPr bwMode="auto">
          <a:xfrm>
            <a:off x="818099" y="692695"/>
            <a:ext cx="5991865" cy="4023643"/>
          </a:xfrm>
          <a:prstGeom prst="rect">
            <a:avLst/>
          </a:prstGeom>
          <a:ln>
            <a:noFill/>
          </a:ln>
          <a:extLst>
            <a:ext uri="{53640926-AAD7-44D8-BBD7-CCE9431645EC}">
              <a14:shadowObscured xmlns:a14="http://schemas.microsoft.com/office/drawing/2010/main"/>
            </a:ext>
          </a:extLst>
        </p:spPr>
      </p:pic>
      <p:graphicFrame>
        <p:nvGraphicFramePr>
          <p:cNvPr id="3" name="2 Diagrama"/>
          <p:cNvGraphicFramePr/>
          <p:nvPr>
            <p:extLst>
              <p:ext uri="{D42A27DB-BD31-4B8C-83A1-F6EECF244321}">
                <p14:modId xmlns:p14="http://schemas.microsoft.com/office/powerpoint/2010/main" val="138770295"/>
              </p:ext>
            </p:extLst>
          </p:nvPr>
        </p:nvGraphicFramePr>
        <p:xfrm>
          <a:off x="713964" y="3429000"/>
          <a:ext cx="79624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22098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5328592" cy="369332"/>
          </a:xfrm>
          <a:prstGeom prst="rect">
            <a:avLst/>
          </a:prstGeom>
          <a:noFill/>
        </p:spPr>
        <p:txBody>
          <a:bodyPr wrap="square" rtlCol="0">
            <a:spAutoFit/>
          </a:bodyPr>
          <a:lstStyle/>
          <a:p>
            <a:r>
              <a:rPr lang="es-EC" b="1" dirty="0" smtClean="0">
                <a:solidFill>
                  <a:srgbClr val="FF0000"/>
                </a:solidFill>
              </a:rPr>
              <a:t>Movilidad en América Latina</a:t>
            </a:r>
            <a:endParaRPr lang="es-EC" b="1" dirty="0">
              <a:solidFill>
                <a:srgbClr val="FF0000"/>
              </a:solidFill>
            </a:endParaRPr>
          </a:p>
        </p:txBody>
      </p:sp>
      <p:graphicFrame>
        <p:nvGraphicFramePr>
          <p:cNvPr id="4" name="3 Diagrama"/>
          <p:cNvGraphicFramePr/>
          <p:nvPr>
            <p:extLst>
              <p:ext uri="{D42A27DB-BD31-4B8C-83A1-F6EECF244321}">
                <p14:modId xmlns:p14="http://schemas.microsoft.com/office/powerpoint/2010/main" val="2345517705"/>
              </p:ext>
            </p:extLst>
          </p:nvPr>
        </p:nvGraphicFramePr>
        <p:xfrm>
          <a:off x="539552" y="99002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23528" y="6309320"/>
            <a:ext cx="8424936" cy="276999"/>
          </a:xfrm>
          <a:prstGeom prst="rect">
            <a:avLst/>
          </a:prstGeom>
          <a:noFill/>
        </p:spPr>
        <p:txBody>
          <a:bodyPr wrap="square" rtlCol="0">
            <a:spAutoFit/>
          </a:bodyPr>
          <a:lstStyle/>
          <a:p>
            <a:r>
              <a:rPr lang="es-EC" sz="1200" dirty="0" smtClean="0"/>
              <a:t>*OMU: Observatorio de Movilidad Urbana de América Latina de CAF</a:t>
            </a:r>
            <a:endParaRPr lang="es-EC" sz="1200" dirty="0"/>
          </a:p>
        </p:txBody>
      </p:sp>
    </p:spTree>
    <p:extLst>
      <p:ext uri="{BB962C8B-B14F-4D97-AF65-F5344CB8AC3E}">
        <p14:creationId xmlns:p14="http://schemas.microsoft.com/office/powerpoint/2010/main" val="2930839679"/>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987</TotalTime>
  <Words>6685</Words>
  <Application>Microsoft Office PowerPoint</Application>
  <PresentationFormat>Presentación en pantalla (4:3)</PresentationFormat>
  <Paragraphs>1018</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Aspecto</vt:lpstr>
      <vt:lpstr>TRANSPORTE SOSTENIBLE EN LAS PARROQUIAS URBANAS DEL DISTRITO METROPOLITANO DE QUITO FRENTE AL CAMBIO CLIMÁTICO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72</cp:revision>
  <dcterms:created xsi:type="dcterms:W3CDTF">2018-08-20T00:34:59Z</dcterms:created>
  <dcterms:modified xsi:type="dcterms:W3CDTF">2018-09-10T03:00:00Z</dcterms:modified>
</cp:coreProperties>
</file>