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0" r:id="rId1"/>
  </p:sldMasterIdLst>
  <p:sldIdLst>
    <p:sldId id="257" r:id="rId2"/>
    <p:sldId id="258" r:id="rId3"/>
    <p:sldId id="313" r:id="rId4"/>
    <p:sldId id="319" r:id="rId5"/>
    <p:sldId id="334" r:id="rId6"/>
    <p:sldId id="332" r:id="rId7"/>
    <p:sldId id="266" r:id="rId8"/>
    <p:sldId id="335" r:id="rId9"/>
    <p:sldId id="337" r:id="rId10"/>
    <p:sldId id="336" r:id="rId11"/>
    <p:sldId id="338" r:id="rId12"/>
    <p:sldId id="339" r:id="rId13"/>
    <p:sldId id="340" r:id="rId14"/>
    <p:sldId id="330" r:id="rId15"/>
    <p:sldId id="331" r:id="rId16"/>
    <p:sldId id="322" r:id="rId17"/>
    <p:sldId id="277" r:id="rId18"/>
    <p:sldId id="324" r:id="rId19"/>
    <p:sldId id="323" r:id="rId20"/>
    <p:sldId id="281" r:id="rId21"/>
    <p:sldId id="283" r:id="rId22"/>
    <p:sldId id="285" r:id="rId23"/>
    <p:sldId id="286" r:id="rId24"/>
    <p:sldId id="327" r:id="rId25"/>
    <p:sldId id="315" r:id="rId26"/>
    <p:sldId id="333" r:id="rId27"/>
    <p:sldId id="317" r:id="rId28"/>
    <p:sldId id="308" r:id="rId29"/>
    <p:sldId id="31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CCCC"/>
    <a:srgbClr val="FFCCFF"/>
    <a:srgbClr val="FF99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6" d="100"/>
          <a:sy n="66" d="100"/>
        </p:scale>
        <p:origin x="1330" y="5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78A8E-ABEC-4FEC-B5AC-1FA2F6F22D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US"/>
        </a:p>
      </dgm:t>
    </dgm:pt>
    <dgm:pt modelId="{1687132D-2A0A-44BB-B958-6D5D2D0DF767}">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EC" sz="2000" b="1" dirty="0">
              <a:solidFill>
                <a:schemeClr val="tx1"/>
              </a:solidFill>
              <a:latin typeface="+mj-lt"/>
              <a:ea typeface="Times New Roman" panose="02020603050405020304" pitchFamily="18" charset="0"/>
              <a:cs typeface="Arial" panose="020B0604020202020204" pitchFamily="34" charset="0"/>
            </a:rPr>
            <a:t>Objetivo General</a:t>
          </a:r>
          <a:endParaRPr lang="es-US" sz="2000" dirty="0">
            <a:solidFill>
              <a:schemeClr val="tx1"/>
            </a:solidFill>
            <a:latin typeface="+mj-lt"/>
            <a:cs typeface="Arial" panose="020B0604020202020204" pitchFamily="34" charset="0"/>
          </a:endParaRPr>
        </a:p>
      </dgm:t>
    </dgm:pt>
    <dgm:pt modelId="{641029D9-7BCD-4DF3-94B4-916C611B68B2}" type="parTrans" cxnId="{80F35894-451E-4668-8A2A-CDB18960A7C7}">
      <dgm:prSet/>
      <dgm:spPr/>
      <dgm:t>
        <a:bodyPr/>
        <a:lstStyle/>
        <a:p>
          <a:endParaRPr lang="es-US" sz="1800">
            <a:latin typeface="+mj-lt"/>
            <a:cs typeface="Arial" panose="020B0604020202020204" pitchFamily="34" charset="0"/>
          </a:endParaRPr>
        </a:p>
      </dgm:t>
    </dgm:pt>
    <dgm:pt modelId="{04293E0B-5FC5-439D-BFEA-CA89416CA806}" type="sibTrans" cxnId="{80F35894-451E-4668-8A2A-CDB18960A7C7}">
      <dgm:prSet/>
      <dgm:spPr/>
      <dgm:t>
        <a:bodyPr/>
        <a:lstStyle/>
        <a:p>
          <a:endParaRPr lang="es-US" sz="1800">
            <a:latin typeface="+mj-lt"/>
            <a:cs typeface="Arial" panose="020B0604020202020204" pitchFamily="34" charset="0"/>
          </a:endParaRPr>
        </a:p>
      </dgm:t>
    </dgm:pt>
    <dgm:pt modelId="{742EEFD4-16EE-4C38-BE36-BC075D20AD19}">
      <dgm:prSet phldrT="[Texto]" custT="1">
        <dgm:style>
          <a:lnRef idx="2">
            <a:schemeClr val="accent3"/>
          </a:lnRef>
          <a:fillRef idx="1">
            <a:schemeClr val="lt1"/>
          </a:fillRef>
          <a:effectRef idx="0">
            <a:schemeClr val="accent3"/>
          </a:effectRef>
          <a:fontRef idx="minor">
            <a:schemeClr val="dk1"/>
          </a:fontRef>
        </dgm:style>
      </dgm:prSet>
      <dgm:spPr>
        <a:ln/>
      </dgm:spPr>
      <dgm:t>
        <a:bodyPr/>
        <a:lstStyle/>
        <a:p>
          <a:pPr algn="just"/>
          <a:r>
            <a:rPr lang="es-MX" sz="1600" dirty="0" smtClean="0"/>
            <a:t>Implementar un sistema de Radio Cognitiva a través de una plataforma de radio definido por software USRP para detectar de forma automática canales libres en la banda de frecuencias de TV UHF.</a:t>
          </a:r>
          <a:endParaRPr lang="es-US" sz="1600" dirty="0">
            <a:latin typeface="+mj-lt"/>
            <a:cs typeface="Arial" panose="020B0604020202020204" pitchFamily="34" charset="0"/>
          </a:endParaRPr>
        </a:p>
      </dgm:t>
    </dgm:pt>
    <dgm:pt modelId="{8F3DE980-C8A6-4A8F-8D75-B3F0E47153AE}" type="parTrans" cxnId="{BAB667C5-041D-44CB-B6E5-32D9AB6B89EA}">
      <dgm:prSet>
        <dgm:style>
          <a:lnRef idx="1">
            <a:schemeClr val="accent3"/>
          </a:lnRef>
          <a:fillRef idx="0">
            <a:schemeClr val="accent3"/>
          </a:fillRef>
          <a:effectRef idx="0">
            <a:schemeClr val="accent3"/>
          </a:effectRef>
          <a:fontRef idx="minor">
            <a:schemeClr val="tx1"/>
          </a:fontRef>
        </dgm:style>
      </dgm:prSet>
      <dgm:spPr>
        <a:ln/>
      </dgm:spPr>
      <dgm:t>
        <a:bodyPr/>
        <a:lstStyle/>
        <a:p>
          <a:endParaRPr lang="es-US" sz="1800">
            <a:latin typeface="+mj-lt"/>
            <a:cs typeface="Arial" panose="020B0604020202020204" pitchFamily="34" charset="0"/>
          </a:endParaRPr>
        </a:p>
      </dgm:t>
    </dgm:pt>
    <dgm:pt modelId="{5D5084D6-2879-436E-B1F3-202AC0F35B9D}" type="sibTrans" cxnId="{BAB667C5-041D-44CB-B6E5-32D9AB6B89EA}">
      <dgm:prSet/>
      <dgm:spPr/>
      <dgm:t>
        <a:bodyPr/>
        <a:lstStyle/>
        <a:p>
          <a:endParaRPr lang="es-US" sz="1800">
            <a:latin typeface="+mj-lt"/>
            <a:cs typeface="Arial" panose="020B0604020202020204" pitchFamily="34" charset="0"/>
          </a:endParaRPr>
        </a:p>
      </dgm:t>
    </dgm:pt>
    <dgm:pt modelId="{F4CDC82C-25ED-40DA-85E0-A21A52474C53}" type="pres">
      <dgm:prSet presAssocID="{16278A8E-ABEC-4FEC-B5AC-1FA2F6F22DAD}" presName="diagram" presStyleCnt="0">
        <dgm:presLayoutVars>
          <dgm:chPref val="1"/>
          <dgm:dir/>
          <dgm:animOne val="branch"/>
          <dgm:animLvl val="lvl"/>
          <dgm:resizeHandles/>
        </dgm:presLayoutVars>
      </dgm:prSet>
      <dgm:spPr/>
      <dgm:t>
        <a:bodyPr/>
        <a:lstStyle/>
        <a:p>
          <a:endParaRPr lang="es-ES"/>
        </a:p>
      </dgm:t>
    </dgm:pt>
    <dgm:pt modelId="{EA285EA7-4210-4943-92E3-54643FB5201D}" type="pres">
      <dgm:prSet presAssocID="{1687132D-2A0A-44BB-B958-6D5D2D0DF767}" presName="root" presStyleCnt="0"/>
      <dgm:spPr/>
    </dgm:pt>
    <dgm:pt modelId="{F45E6C8D-834A-4F9A-A477-410291BAF0AE}" type="pres">
      <dgm:prSet presAssocID="{1687132D-2A0A-44BB-B958-6D5D2D0DF767}" presName="rootComposite" presStyleCnt="0"/>
      <dgm:spPr/>
    </dgm:pt>
    <dgm:pt modelId="{962A6DB4-87BE-403E-B3D1-2964FB45A672}" type="pres">
      <dgm:prSet presAssocID="{1687132D-2A0A-44BB-B958-6D5D2D0DF767}" presName="rootText" presStyleLbl="node1" presStyleIdx="0" presStyleCnt="1" custScaleX="101199" custScaleY="54019" custLinFactNeighborX="-6715" custLinFactNeighborY="1119"/>
      <dgm:spPr/>
      <dgm:t>
        <a:bodyPr/>
        <a:lstStyle/>
        <a:p>
          <a:endParaRPr lang="es-ES"/>
        </a:p>
      </dgm:t>
    </dgm:pt>
    <dgm:pt modelId="{C2EE38D6-1555-4020-8631-A1930DC4312B}" type="pres">
      <dgm:prSet presAssocID="{1687132D-2A0A-44BB-B958-6D5D2D0DF767}" presName="rootConnector" presStyleLbl="node1" presStyleIdx="0" presStyleCnt="1"/>
      <dgm:spPr/>
      <dgm:t>
        <a:bodyPr/>
        <a:lstStyle/>
        <a:p>
          <a:endParaRPr lang="es-ES"/>
        </a:p>
      </dgm:t>
    </dgm:pt>
    <dgm:pt modelId="{86C7DE4A-D87C-40D8-A0E3-B5CDCDC5C51A}" type="pres">
      <dgm:prSet presAssocID="{1687132D-2A0A-44BB-B958-6D5D2D0DF767}" presName="childShape" presStyleCnt="0"/>
      <dgm:spPr/>
    </dgm:pt>
    <dgm:pt modelId="{550BC082-9ED5-4C86-8A48-D44BC5E4BFCC}" type="pres">
      <dgm:prSet presAssocID="{8F3DE980-C8A6-4A8F-8D75-B3F0E47153AE}" presName="Name13" presStyleLbl="parChTrans1D2" presStyleIdx="0" presStyleCnt="1"/>
      <dgm:spPr/>
      <dgm:t>
        <a:bodyPr/>
        <a:lstStyle/>
        <a:p>
          <a:endParaRPr lang="es-ES"/>
        </a:p>
      </dgm:t>
    </dgm:pt>
    <dgm:pt modelId="{35B131D8-E984-4529-A5F2-087BB8245B03}" type="pres">
      <dgm:prSet presAssocID="{742EEFD4-16EE-4C38-BE36-BC075D20AD19}" presName="childText" presStyleLbl="bgAcc1" presStyleIdx="0" presStyleCnt="1" custScaleX="264456" custLinFactNeighborX="36510" custLinFactNeighborY="1675">
        <dgm:presLayoutVars>
          <dgm:bulletEnabled val="1"/>
        </dgm:presLayoutVars>
      </dgm:prSet>
      <dgm:spPr/>
      <dgm:t>
        <a:bodyPr/>
        <a:lstStyle/>
        <a:p>
          <a:endParaRPr lang="es-ES"/>
        </a:p>
      </dgm:t>
    </dgm:pt>
  </dgm:ptLst>
  <dgm:cxnLst>
    <dgm:cxn modelId="{40095ADE-CCC9-4BB1-8488-4FE40052A813}" type="presOf" srcId="{16278A8E-ABEC-4FEC-B5AC-1FA2F6F22DAD}" destId="{F4CDC82C-25ED-40DA-85E0-A21A52474C53}" srcOrd="0" destOrd="0" presId="urn:microsoft.com/office/officeart/2005/8/layout/hierarchy3"/>
    <dgm:cxn modelId="{AA001584-0CE8-429C-B84A-BD1AF3EF6B07}" type="presOf" srcId="{1687132D-2A0A-44BB-B958-6D5D2D0DF767}" destId="{C2EE38D6-1555-4020-8631-A1930DC4312B}" srcOrd="1" destOrd="0" presId="urn:microsoft.com/office/officeart/2005/8/layout/hierarchy3"/>
    <dgm:cxn modelId="{BAB667C5-041D-44CB-B6E5-32D9AB6B89EA}" srcId="{1687132D-2A0A-44BB-B958-6D5D2D0DF767}" destId="{742EEFD4-16EE-4C38-BE36-BC075D20AD19}" srcOrd="0" destOrd="0" parTransId="{8F3DE980-C8A6-4A8F-8D75-B3F0E47153AE}" sibTransId="{5D5084D6-2879-436E-B1F3-202AC0F35B9D}"/>
    <dgm:cxn modelId="{58763F32-A7AA-421F-9E62-32CECA7F8D0C}" type="presOf" srcId="{8F3DE980-C8A6-4A8F-8D75-B3F0E47153AE}" destId="{550BC082-9ED5-4C86-8A48-D44BC5E4BFCC}" srcOrd="0" destOrd="0" presId="urn:microsoft.com/office/officeart/2005/8/layout/hierarchy3"/>
    <dgm:cxn modelId="{8C8761D7-F386-45B6-8625-B89E4297596F}" type="presOf" srcId="{742EEFD4-16EE-4C38-BE36-BC075D20AD19}" destId="{35B131D8-E984-4529-A5F2-087BB8245B03}" srcOrd="0" destOrd="0" presId="urn:microsoft.com/office/officeart/2005/8/layout/hierarchy3"/>
    <dgm:cxn modelId="{80F35894-451E-4668-8A2A-CDB18960A7C7}" srcId="{16278A8E-ABEC-4FEC-B5AC-1FA2F6F22DAD}" destId="{1687132D-2A0A-44BB-B958-6D5D2D0DF767}" srcOrd="0" destOrd="0" parTransId="{641029D9-7BCD-4DF3-94B4-916C611B68B2}" sibTransId="{04293E0B-5FC5-439D-BFEA-CA89416CA806}"/>
    <dgm:cxn modelId="{9032B449-7645-468E-8FC7-E7DBFEC41C39}" type="presOf" srcId="{1687132D-2A0A-44BB-B958-6D5D2D0DF767}" destId="{962A6DB4-87BE-403E-B3D1-2964FB45A672}" srcOrd="0" destOrd="0" presId="urn:microsoft.com/office/officeart/2005/8/layout/hierarchy3"/>
    <dgm:cxn modelId="{BD0A67F5-83A2-4A2C-BD26-C71B62E799F7}" type="presParOf" srcId="{F4CDC82C-25ED-40DA-85E0-A21A52474C53}" destId="{EA285EA7-4210-4943-92E3-54643FB5201D}" srcOrd="0" destOrd="0" presId="urn:microsoft.com/office/officeart/2005/8/layout/hierarchy3"/>
    <dgm:cxn modelId="{FF2C9E29-C374-405A-9725-196BFE583148}" type="presParOf" srcId="{EA285EA7-4210-4943-92E3-54643FB5201D}" destId="{F45E6C8D-834A-4F9A-A477-410291BAF0AE}" srcOrd="0" destOrd="0" presId="urn:microsoft.com/office/officeart/2005/8/layout/hierarchy3"/>
    <dgm:cxn modelId="{358A4A0C-8166-486A-8D52-089654EC3A25}" type="presParOf" srcId="{F45E6C8D-834A-4F9A-A477-410291BAF0AE}" destId="{962A6DB4-87BE-403E-B3D1-2964FB45A672}" srcOrd="0" destOrd="0" presId="urn:microsoft.com/office/officeart/2005/8/layout/hierarchy3"/>
    <dgm:cxn modelId="{9CEF5CAE-AAF5-4FB6-BFE6-CF45350ED4CC}" type="presParOf" srcId="{F45E6C8D-834A-4F9A-A477-410291BAF0AE}" destId="{C2EE38D6-1555-4020-8631-A1930DC4312B}" srcOrd="1" destOrd="0" presId="urn:microsoft.com/office/officeart/2005/8/layout/hierarchy3"/>
    <dgm:cxn modelId="{5AD307A2-3751-4B2E-A391-4E7FCDC878A5}" type="presParOf" srcId="{EA285EA7-4210-4943-92E3-54643FB5201D}" destId="{86C7DE4A-D87C-40D8-A0E3-B5CDCDC5C51A}" srcOrd="1" destOrd="0" presId="urn:microsoft.com/office/officeart/2005/8/layout/hierarchy3"/>
    <dgm:cxn modelId="{9AD61C16-7CB1-4C18-86E9-07954D19A97C}" type="presParOf" srcId="{86C7DE4A-D87C-40D8-A0E3-B5CDCDC5C51A}" destId="{550BC082-9ED5-4C86-8A48-D44BC5E4BFCC}" srcOrd="0" destOrd="0" presId="urn:microsoft.com/office/officeart/2005/8/layout/hierarchy3"/>
    <dgm:cxn modelId="{A4E32600-2D9A-40DA-8312-3BF4AD10DFFB}" type="presParOf" srcId="{86C7DE4A-D87C-40D8-A0E3-B5CDCDC5C51A}" destId="{35B131D8-E984-4529-A5F2-087BB8245B03}" srcOrd="1"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78A8E-ABEC-4FEC-B5AC-1FA2F6F22DA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US"/>
        </a:p>
      </dgm:t>
    </dgm:pt>
    <dgm:pt modelId="{1687132D-2A0A-44BB-B958-6D5D2D0DF767}">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EC" sz="2000" b="1" i="0" dirty="0">
              <a:solidFill>
                <a:schemeClr val="tx1"/>
              </a:solidFill>
              <a:latin typeface="+mj-lt"/>
              <a:ea typeface="Times New Roman" panose="02020603050405020304" pitchFamily="18" charset="0"/>
              <a:cs typeface="Arial" panose="020B0604020202020204" pitchFamily="34" charset="0"/>
            </a:rPr>
            <a:t>Objetivos </a:t>
          </a:r>
          <a:r>
            <a:rPr lang="es-EC" sz="2000" b="1" i="0" dirty="0">
              <a:solidFill>
                <a:schemeClr val="tx1"/>
              </a:solidFill>
              <a:latin typeface="+mj-lt"/>
              <a:cs typeface="Arial" panose="020B0604020202020204" pitchFamily="34" charset="0"/>
            </a:rPr>
            <a:t>Específicos</a:t>
          </a:r>
          <a:endParaRPr lang="es-US" sz="2000" b="1" i="0" dirty="0">
            <a:solidFill>
              <a:schemeClr val="tx1"/>
            </a:solidFill>
            <a:latin typeface="+mj-lt"/>
            <a:cs typeface="Arial" panose="020B0604020202020204" pitchFamily="34" charset="0"/>
          </a:endParaRPr>
        </a:p>
      </dgm:t>
    </dgm:pt>
    <dgm:pt modelId="{641029D9-7BCD-4DF3-94B4-916C611B68B2}" type="parTrans" cxnId="{80F35894-451E-4668-8A2A-CDB18960A7C7}">
      <dgm:prSet/>
      <dgm:spPr/>
      <dgm:t>
        <a:bodyPr/>
        <a:lstStyle/>
        <a:p>
          <a:endParaRPr lang="es-US"/>
        </a:p>
      </dgm:t>
    </dgm:pt>
    <dgm:pt modelId="{04293E0B-5FC5-439D-BFEA-CA89416CA806}" type="sibTrans" cxnId="{80F35894-451E-4668-8A2A-CDB18960A7C7}">
      <dgm:prSet/>
      <dgm:spPr/>
      <dgm:t>
        <a:bodyPr/>
        <a:lstStyle/>
        <a:p>
          <a:endParaRPr lang="es-US"/>
        </a:p>
      </dgm:t>
    </dgm:pt>
    <dgm:pt modelId="{742EEFD4-16EE-4C38-BE36-BC075D20AD19}">
      <dgm:prSet phldrT="[Texto]" custT="1">
        <dgm:style>
          <a:lnRef idx="2">
            <a:schemeClr val="accent3"/>
          </a:lnRef>
          <a:fillRef idx="1">
            <a:schemeClr val="lt1"/>
          </a:fillRef>
          <a:effectRef idx="0">
            <a:schemeClr val="accent3"/>
          </a:effectRef>
          <a:fontRef idx="minor">
            <a:schemeClr val="dk1"/>
          </a:fontRef>
        </dgm:style>
      </dgm:prSet>
      <dgm:spPr>
        <a:ln/>
      </dgm:spPr>
      <dgm:t>
        <a:bodyPr/>
        <a:lstStyle/>
        <a:p>
          <a:pPr algn="just"/>
          <a:r>
            <a:rPr lang="es-EC" sz="1600" dirty="0" smtClean="0"/>
            <a:t>Evaluar las </a:t>
          </a:r>
          <a:r>
            <a:rPr lang="es-EC" sz="1600" dirty="0" smtClean="0"/>
            <a:t>características, ventajas y desventajas de los diferentes software de programación con lo que trabaja el equipo USRP 2920.</a:t>
          </a:r>
          <a:endParaRPr lang="es-US" sz="1600" dirty="0"/>
        </a:p>
      </dgm:t>
    </dgm:pt>
    <dgm:pt modelId="{8F3DE980-C8A6-4A8F-8D75-B3F0E47153AE}" type="parTrans" cxnId="{BAB667C5-041D-44CB-B6E5-32D9AB6B89EA}">
      <dgm:prSet>
        <dgm:style>
          <a:lnRef idx="1">
            <a:schemeClr val="accent3"/>
          </a:lnRef>
          <a:fillRef idx="0">
            <a:schemeClr val="accent3"/>
          </a:fillRef>
          <a:effectRef idx="0">
            <a:schemeClr val="accent3"/>
          </a:effectRef>
          <a:fontRef idx="minor">
            <a:schemeClr val="tx1"/>
          </a:fontRef>
        </dgm:style>
      </dgm:prSet>
      <dgm:spPr>
        <a:ln/>
      </dgm:spPr>
      <dgm:t>
        <a:bodyPr/>
        <a:lstStyle/>
        <a:p>
          <a:endParaRPr lang="es-US"/>
        </a:p>
      </dgm:t>
    </dgm:pt>
    <dgm:pt modelId="{5D5084D6-2879-436E-B1F3-202AC0F35B9D}" type="sibTrans" cxnId="{BAB667C5-041D-44CB-B6E5-32D9AB6B89EA}">
      <dgm:prSet/>
      <dgm:spPr/>
      <dgm:t>
        <a:bodyPr/>
        <a:lstStyle/>
        <a:p>
          <a:endParaRPr lang="es-US"/>
        </a:p>
      </dgm:t>
    </dgm:pt>
    <dgm:pt modelId="{E25D794C-33D0-4DC7-B596-59B84AE4F43F}">
      <dgm:prSet custT="1">
        <dgm:style>
          <a:lnRef idx="2">
            <a:schemeClr val="accent3"/>
          </a:lnRef>
          <a:fillRef idx="1">
            <a:schemeClr val="lt1"/>
          </a:fillRef>
          <a:effectRef idx="0">
            <a:schemeClr val="accent3"/>
          </a:effectRef>
          <a:fontRef idx="minor">
            <a:schemeClr val="dk1"/>
          </a:fontRef>
        </dgm:style>
      </dgm:prSet>
      <dgm:spPr>
        <a:ln/>
      </dgm:spPr>
      <dgm:t>
        <a:bodyPr/>
        <a:lstStyle/>
        <a:p>
          <a:pPr algn="just">
            <a:buNone/>
          </a:pPr>
          <a:r>
            <a:rPr lang="es-EC" sz="1600" dirty="0" smtClean="0"/>
            <a:t>Analizar y escoger cuál es el método de detección espectral más óptimo para la implementación del sistema de radio cognitiva</a:t>
          </a:r>
          <a:endParaRPr lang="es-US" sz="1600" dirty="0"/>
        </a:p>
      </dgm:t>
    </dgm:pt>
    <dgm:pt modelId="{1E7350A4-90D0-491C-860D-4C747454FEB3}" type="parTrans" cxnId="{9893EB1B-2B2F-469B-8BB8-7BEBA9E6759F}">
      <dgm:prSet>
        <dgm:style>
          <a:lnRef idx="1">
            <a:schemeClr val="accent3"/>
          </a:lnRef>
          <a:fillRef idx="0">
            <a:schemeClr val="accent3"/>
          </a:fillRef>
          <a:effectRef idx="0">
            <a:schemeClr val="accent3"/>
          </a:effectRef>
          <a:fontRef idx="minor">
            <a:schemeClr val="tx1"/>
          </a:fontRef>
        </dgm:style>
      </dgm:prSet>
      <dgm:spPr>
        <a:ln/>
      </dgm:spPr>
      <dgm:t>
        <a:bodyPr/>
        <a:lstStyle/>
        <a:p>
          <a:endParaRPr lang="es-US"/>
        </a:p>
      </dgm:t>
    </dgm:pt>
    <dgm:pt modelId="{C90947E2-A182-4775-A072-33E3BA8BBDBF}" type="sibTrans" cxnId="{9893EB1B-2B2F-469B-8BB8-7BEBA9E6759F}">
      <dgm:prSet/>
      <dgm:spPr/>
      <dgm:t>
        <a:bodyPr/>
        <a:lstStyle/>
        <a:p>
          <a:endParaRPr lang="es-US"/>
        </a:p>
      </dgm:t>
    </dgm:pt>
    <dgm:pt modelId="{2CAC560F-70E0-4A61-81E1-9F213A90796C}">
      <dgm:prSet custT="1">
        <dgm:style>
          <a:lnRef idx="2">
            <a:schemeClr val="accent3"/>
          </a:lnRef>
          <a:fillRef idx="1">
            <a:schemeClr val="lt1"/>
          </a:fillRef>
          <a:effectRef idx="0">
            <a:schemeClr val="accent3"/>
          </a:effectRef>
          <a:fontRef idx="minor">
            <a:schemeClr val="dk1"/>
          </a:fontRef>
        </dgm:style>
      </dgm:prSet>
      <dgm:spPr>
        <a:ln/>
      </dgm:spPr>
      <dgm:t>
        <a:bodyPr/>
        <a:lstStyle/>
        <a:p>
          <a:pPr algn="just">
            <a:buNone/>
          </a:pPr>
          <a:r>
            <a:rPr lang="es-EC" sz="1600" dirty="0" smtClean="0"/>
            <a:t>Realizar pruebas experimentales del algoritmo implementado y observar los resultados obtenidos en lo siguientes escenarios: ESPE matriz Sangolquí, ESPE Latacunga y Quito.</a:t>
          </a:r>
          <a:endParaRPr lang="es-US" sz="1600" dirty="0"/>
        </a:p>
      </dgm:t>
    </dgm:pt>
    <dgm:pt modelId="{8B162CAE-6908-47AE-B34E-C33390C17EAD}" type="sibTrans" cxnId="{07EDBF70-F304-4B6D-ABA5-84791A0108FF}">
      <dgm:prSet/>
      <dgm:spPr/>
      <dgm:t>
        <a:bodyPr/>
        <a:lstStyle/>
        <a:p>
          <a:endParaRPr lang="es-US"/>
        </a:p>
      </dgm:t>
    </dgm:pt>
    <dgm:pt modelId="{FC55EB1D-877F-40D2-8EF1-1B7776BD1948}" type="parTrans" cxnId="{07EDBF70-F304-4B6D-ABA5-84791A0108FF}">
      <dgm:prSet>
        <dgm:style>
          <a:lnRef idx="1">
            <a:schemeClr val="accent3"/>
          </a:lnRef>
          <a:fillRef idx="0">
            <a:schemeClr val="accent3"/>
          </a:fillRef>
          <a:effectRef idx="0">
            <a:schemeClr val="accent3"/>
          </a:effectRef>
          <a:fontRef idx="minor">
            <a:schemeClr val="tx1"/>
          </a:fontRef>
        </dgm:style>
      </dgm:prSet>
      <dgm:spPr>
        <a:ln/>
      </dgm:spPr>
      <dgm:t>
        <a:bodyPr/>
        <a:lstStyle/>
        <a:p>
          <a:endParaRPr lang="es-US"/>
        </a:p>
      </dgm:t>
    </dgm:pt>
    <dgm:pt modelId="{F4CDC82C-25ED-40DA-85E0-A21A52474C53}" type="pres">
      <dgm:prSet presAssocID="{16278A8E-ABEC-4FEC-B5AC-1FA2F6F22DAD}" presName="diagram" presStyleCnt="0">
        <dgm:presLayoutVars>
          <dgm:chPref val="1"/>
          <dgm:dir/>
          <dgm:animOne val="branch"/>
          <dgm:animLvl val="lvl"/>
          <dgm:resizeHandles/>
        </dgm:presLayoutVars>
      </dgm:prSet>
      <dgm:spPr/>
      <dgm:t>
        <a:bodyPr/>
        <a:lstStyle/>
        <a:p>
          <a:endParaRPr lang="es-ES"/>
        </a:p>
      </dgm:t>
    </dgm:pt>
    <dgm:pt modelId="{EA285EA7-4210-4943-92E3-54643FB5201D}" type="pres">
      <dgm:prSet presAssocID="{1687132D-2A0A-44BB-B958-6D5D2D0DF767}" presName="root" presStyleCnt="0"/>
      <dgm:spPr/>
    </dgm:pt>
    <dgm:pt modelId="{F45E6C8D-834A-4F9A-A477-410291BAF0AE}" type="pres">
      <dgm:prSet presAssocID="{1687132D-2A0A-44BB-B958-6D5D2D0DF767}" presName="rootComposite" presStyleCnt="0"/>
      <dgm:spPr/>
    </dgm:pt>
    <dgm:pt modelId="{962A6DB4-87BE-403E-B3D1-2964FB45A672}" type="pres">
      <dgm:prSet presAssocID="{1687132D-2A0A-44BB-B958-6D5D2D0DF767}" presName="rootText" presStyleLbl="node1" presStyleIdx="0" presStyleCnt="1" custScaleX="249793" custScaleY="119078" custLinFactNeighborX="-1173"/>
      <dgm:spPr/>
      <dgm:t>
        <a:bodyPr/>
        <a:lstStyle/>
        <a:p>
          <a:endParaRPr lang="es-ES"/>
        </a:p>
      </dgm:t>
    </dgm:pt>
    <dgm:pt modelId="{C2EE38D6-1555-4020-8631-A1930DC4312B}" type="pres">
      <dgm:prSet presAssocID="{1687132D-2A0A-44BB-B958-6D5D2D0DF767}" presName="rootConnector" presStyleLbl="node1" presStyleIdx="0" presStyleCnt="1"/>
      <dgm:spPr/>
      <dgm:t>
        <a:bodyPr/>
        <a:lstStyle/>
        <a:p>
          <a:endParaRPr lang="es-ES"/>
        </a:p>
      </dgm:t>
    </dgm:pt>
    <dgm:pt modelId="{86C7DE4A-D87C-40D8-A0E3-B5CDCDC5C51A}" type="pres">
      <dgm:prSet presAssocID="{1687132D-2A0A-44BB-B958-6D5D2D0DF767}" presName="childShape" presStyleCnt="0"/>
      <dgm:spPr/>
    </dgm:pt>
    <dgm:pt modelId="{550BC082-9ED5-4C86-8A48-D44BC5E4BFCC}" type="pres">
      <dgm:prSet presAssocID="{8F3DE980-C8A6-4A8F-8D75-B3F0E47153AE}" presName="Name13" presStyleLbl="parChTrans1D2" presStyleIdx="0" presStyleCnt="3"/>
      <dgm:spPr/>
      <dgm:t>
        <a:bodyPr/>
        <a:lstStyle/>
        <a:p>
          <a:endParaRPr lang="es-ES"/>
        </a:p>
      </dgm:t>
    </dgm:pt>
    <dgm:pt modelId="{35B131D8-E984-4529-A5F2-087BB8245B03}" type="pres">
      <dgm:prSet presAssocID="{742EEFD4-16EE-4C38-BE36-BC075D20AD19}" presName="childText" presStyleLbl="bgAcc1" presStyleIdx="0" presStyleCnt="3" custScaleX="518973" custLinFactNeighborX="45752" custLinFactNeighborY="13050">
        <dgm:presLayoutVars>
          <dgm:bulletEnabled val="1"/>
        </dgm:presLayoutVars>
      </dgm:prSet>
      <dgm:spPr/>
      <dgm:t>
        <a:bodyPr/>
        <a:lstStyle/>
        <a:p>
          <a:endParaRPr lang="es-ES"/>
        </a:p>
      </dgm:t>
    </dgm:pt>
    <dgm:pt modelId="{5995316A-9B66-47E4-8755-870395D4C440}" type="pres">
      <dgm:prSet presAssocID="{1E7350A4-90D0-491C-860D-4C747454FEB3}" presName="Name13" presStyleLbl="parChTrans1D2" presStyleIdx="1" presStyleCnt="3"/>
      <dgm:spPr/>
      <dgm:t>
        <a:bodyPr/>
        <a:lstStyle/>
        <a:p>
          <a:endParaRPr lang="es-ES"/>
        </a:p>
      </dgm:t>
    </dgm:pt>
    <dgm:pt modelId="{5CD78FE5-7A8E-454B-B86E-269DEEC54F75}" type="pres">
      <dgm:prSet presAssocID="{E25D794C-33D0-4DC7-B596-59B84AE4F43F}" presName="childText" presStyleLbl="bgAcc1" presStyleIdx="1" presStyleCnt="3" custScaleX="519506" custScaleY="98067" custLinFactNeighborX="43887" custLinFactNeighborY="-6137">
        <dgm:presLayoutVars>
          <dgm:bulletEnabled val="1"/>
        </dgm:presLayoutVars>
      </dgm:prSet>
      <dgm:spPr/>
      <dgm:t>
        <a:bodyPr/>
        <a:lstStyle/>
        <a:p>
          <a:endParaRPr lang="es-ES"/>
        </a:p>
      </dgm:t>
    </dgm:pt>
    <dgm:pt modelId="{E7A922B0-DFC7-4295-8821-10DB8C466451}" type="pres">
      <dgm:prSet presAssocID="{FC55EB1D-877F-40D2-8EF1-1B7776BD1948}" presName="Name13" presStyleLbl="parChTrans1D2" presStyleIdx="2" presStyleCnt="3"/>
      <dgm:spPr/>
      <dgm:t>
        <a:bodyPr/>
        <a:lstStyle/>
        <a:p>
          <a:endParaRPr lang="es-ES"/>
        </a:p>
      </dgm:t>
    </dgm:pt>
    <dgm:pt modelId="{77089FDE-9BFD-4160-B3EE-A384DE6CC82A}" type="pres">
      <dgm:prSet presAssocID="{2CAC560F-70E0-4A61-81E1-9F213A90796C}" presName="childText" presStyleLbl="bgAcc1" presStyleIdx="2" presStyleCnt="3" custScaleX="516408" custScaleY="90734" custLinFactNeighborX="44001" custLinFactNeighborY="-22164">
        <dgm:presLayoutVars>
          <dgm:bulletEnabled val="1"/>
        </dgm:presLayoutVars>
      </dgm:prSet>
      <dgm:spPr/>
      <dgm:t>
        <a:bodyPr/>
        <a:lstStyle/>
        <a:p>
          <a:endParaRPr lang="es-ES"/>
        </a:p>
      </dgm:t>
    </dgm:pt>
  </dgm:ptLst>
  <dgm:cxnLst>
    <dgm:cxn modelId="{8C8761D7-F386-45B6-8625-B89E4297596F}" type="presOf" srcId="{742EEFD4-16EE-4C38-BE36-BC075D20AD19}" destId="{35B131D8-E984-4529-A5F2-087BB8245B03}" srcOrd="0" destOrd="0" presId="urn:microsoft.com/office/officeart/2005/8/layout/hierarchy3"/>
    <dgm:cxn modelId="{9893EB1B-2B2F-469B-8BB8-7BEBA9E6759F}" srcId="{1687132D-2A0A-44BB-B958-6D5D2D0DF767}" destId="{E25D794C-33D0-4DC7-B596-59B84AE4F43F}" srcOrd="1" destOrd="0" parTransId="{1E7350A4-90D0-491C-860D-4C747454FEB3}" sibTransId="{C90947E2-A182-4775-A072-33E3BA8BBDBF}"/>
    <dgm:cxn modelId="{BAB667C5-041D-44CB-B6E5-32D9AB6B89EA}" srcId="{1687132D-2A0A-44BB-B958-6D5D2D0DF767}" destId="{742EEFD4-16EE-4C38-BE36-BC075D20AD19}" srcOrd="0" destOrd="0" parTransId="{8F3DE980-C8A6-4A8F-8D75-B3F0E47153AE}" sibTransId="{5D5084D6-2879-436E-B1F3-202AC0F35B9D}"/>
    <dgm:cxn modelId="{DC16A2C3-79A9-4AA2-B99C-398C7D6F4916}" type="presOf" srcId="{1E7350A4-90D0-491C-860D-4C747454FEB3}" destId="{5995316A-9B66-47E4-8755-870395D4C440}" srcOrd="0" destOrd="0" presId="urn:microsoft.com/office/officeart/2005/8/layout/hierarchy3"/>
    <dgm:cxn modelId="{80F35894-451E-4668-8A2A-CDB18960A7C7}" srcId="{16278A8E-ABEC-4FEC-B5AC-1FA2F6F22DAD}" destId="{1687132D-2A0A-44BB-B958-6D5D2D0DF767}" srcOrd="0" destOrd="0" parTransId="{641029D9-7BCD-4DF3-94B4-916C611B68B2}" sibTransId="{04293E0B-5FC5-439D-BFEA-CA89416CA806}"/>
    <dgm:cxn modelId="{9032B449-7645-468E-8FC7-E7DBFEC41C39}" type="presOf" srcId="{1687132D-2A0A-44BB-B958-6D5D2D0DF767}" destId="{962A6DB4-87BE-403E-B3D1-2964FB45A672}" srcOrd="0" destOrd="0" presId="urn:microsoft.com/office/officeart/2005/8/layout/hierarchy3"/>
    <dgm:cxn modelId="{06FAD4AE-1505-4EEA-8EF6-2D3E1A93BBAD}" type="presOf" srcId="{FC55EB1D-877F-40D2-8EF1-1B7776BD1948}" destId="{E7A922B0-DFC7-4295-8821-10DB8C466451}" srcOrd="0" destOrd="0" presId="urn:microsoft.com/office/officeart/2005/8/layout/hierarchy3"/>
    <dgm:cxn modelId="{A0B05D59-910B-44C0-8AED-ACB155DD07CF}" type="presOf" srcId="{2CAC560F-70E0-4A61-81E1-9F213A90796C}" destId="{77089FDE-9BFD-4160-B3EE-A384DE6CC82A}" srcOrd="0" destOrd="0" presId="urn:microsoft.com/office/officeart/2005/8/layout/hierarchy3"/>
    <dgm:cxn modelId="{9FBDFC04-62B9-46B7-9176-31E280891693}" type="presOf" srcId="{E25D794C-33D0-4DC7-B596-59B84AE4F43F}" destId="{5CD78FE5-7A8E-454B-B86E-269DEEC54F75}" srcOrd="0" destOrd="0" presId="urn:microsoft.com/office/officeart/2005/8/layout/hierarchy3"/>
    <dgm:cxn modelId="{07EDBF70-F304-4B6D-ABA5-84791A0108FF}" srcId="{1687132D-2A0A-44BB-B958-6D5D2D0DF767}" destId="{2CAC560F-70E0-4A61-81E1-9F213A90796C}" srcOrd="2" destOrd="0" parTransId="{FC55EB1D-877F-40D2-8EF1-1B7776BD1948}" sibTransId="{8B162CAE-6908-47AE-B34E-C33390C17EAD}"/>
    <dgm:cxn modelId="{AA001584-0CE8-429C-B84A-BD1AF3EF6B07}" type="presOf" srcId="{1687132D-2A0A-44BB-B958-6D5D2D0DF767}" destId="{C2EE38D6-1555-4020-8631-A1930DC4312B}" srcOrd="1" destOrd="0" presId="urn:microsoft.com/office/officeart/2005/8/layout/hierarchy3"/>
    <dgm:cxn modelId="{58763F32-A7AA-421F-9E62-32CECA7F8D0C}" type="presOf" srcId="{8F3DE980-C8A6-4A8F-8D75-B3F0E47153AE}" destId="{550BC082-9ED5-4C86-8A48-D44BC5E4BFCC}" srcOrd="0" destOrd="0" presId="urn:microsoft.com/office/officeart/2005/8/layout/hierarchy3"/>
    <dgm:cxn modelId="{40095ADE-CCC9-4BB1-8488-4FE40052A813}" type="presOf" srcId="{16278A8E-ABEC-4FEC-B5AC-1FA2F6F22DAD}" destId="{F4CDC82C-25ED-40DA-85E0-A21A52474C53}" srcOrd="0" destOrd="0" presId="urn:microsoft.com/office/officeart/2005/8/layout/hierarchy3"/>
    <dgm:cxn modelId="{BD0A67F5-83A2-4A2C-BD26-C71B62E799F7}" type="presParOf" srcId="{F4CDC82C-25ED-40DA-85E0-A21A52474C53}" destId="{EA285EA7-4210-4943-92E3-54643FB5201D}" srcOrd="0" destOrd="0" presId="urn:microsoft.com/office/officeart/2005/8/layout/hierarchy3"/>
    <dgm:cxn modelId="{FF2C9E29-C374-405A-9725-196BFE583148}" type="presParOf" srcId="{EA285EA7-4210-4943-92E3-54643FB5201D}" destId="{F45E6C8D-834A-4F9A-A477-410291BAF0AE}" srcOrd="0" destOrd="0" presId="urn:microsoft.com/office/officeart/2005/8/layout/hierarchy3"/>
    <dgm:cxn modelId="{358A4A0C-8166-486A-8D52-089654EC3A25}" type="presParOf" srcId="{F45E6C8D-834A-4F9A-A477-410291BAF0AE}" destId="{962A6DB4-87BE-403E-B3D1-2964FB45A672}" srcOrd="0" destOrd="0" presId="urn:microsoft.com/office/officeart/2005/8/layout/hierarchy3"/>
    <dgm:cxn modelId="{9CEF5CAE-AAF5-4FB6-BFE6-CF45350ED4CC}" type="presParOf" srcId="{F45E6C8D-834A-4F9A-A477-410291BAF0AE}" destId="{C2EE38D6-1555-4020-8631-A1930DC4312B}" srcOrd="1" destOrd="0" presId="urn:microsoft.com/office/officeart/2005/8/layout/hierarchy3"/>
    <dgm:cxn modelId="{5AD307A2-3751-4B2E-A391-4E7FCDC878A5}" type="presParOf" srcId="{EA285EA7-4210-4943-92E3-54643FB5201D}" destId="{86C7DE4A-D87C-40D8-A0E3-B5CDCDC5C51A}" srcOrd="1" destOrd="0" presId="urn:microsoft.com/office/officeart/2005/8/layout/hierarchy3"/>
    <dgm:cxn modelId="{9AD61C16-7CB1-4C18-86E9-07954D19A97C}" type="presParOf" srcId="{86C7DE4A-D87C-40D8-A0E3-B5CDCDC5C51A}" destId="{550BC082-9ED5-4C86-8A48-D44BC5E4BFCC}" srcOrd="0" destOrd="0" presId="urn:microsoft.com/office/officeart/2005/8/layout/hierarchy3"/>
    <dgm:cxn modelId="{A4E32600-2D9A-40DA-8312-3BF4AD10DFFB}" type="presParOf" srcId="{86C7DE4A-D87C-40D8-A0E3-B5CDCDC5C51A}" destId="{35B131D8-E984-4529-A5F2-087BB8245B03}" srcOrd="1" destOrd="0" presId="urn:microsoft.com/office/officeart/2005/8/layout/hierarchy3"/>
    <dgm:cxn modelId="{050E4A01-7CB5-46CA-92EF-7AF33A8E4FE5}" type="presParOf" srcId="{86C7DE4A-D87C-40D8-A0E3-B5CDCDC5C51A}" destId="{5995316A-9B66-47E4-8755-870395D4C440}" srcOrd="2" destOrd="0" presId="urn:microsoft.com/office/officeart/2005/8/layout/hierarchy3"/>
    <dgm:cxn modelId="{EF5DEB91-B062-483D-B714-B9F2B5D8844C}" type="presParOf" srcId="{86C7DE4A-D87C-40D8-A0E3-B5CDCDC5C51A}" destId="{5CD78FE5-7A8E-454B-B86E-269DEEC54F75}" srcOrd="3" destOrd="0" presId="urn:microsoft.com/office/officeart/2005/8/layout/hierarchy3"/>
    <dgm:cxn modelId="{0EF6C9A5-2B3F-41C1-ADB6-0366CD193F9C}" type="presParOf" srcId="{86C7DE4A-D87C-40D8-A0E3-B5CDCDC5C51A}" destId="{E7A922B0-DFC7-4295-8821-10DB8C466451}" srcOrd="4" destOrd="0" presId="urn:microsoft.com/office/officeart/2005/8/layout/hierarchy3"/>
    <dgm:cxn modelId="{E48ED687-B043-45FA-87C8-CBC80FC07D19}" type="presParOf" srcId="{86C7DE4A-D87C-40D8-A0E3-B5CDCDC5C51A}" destId="{77089FDE-9BFD-4160-B3EE-A384DE6CC82A}"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B53A7-F777-4BD0-BAAA-0CCEF69417E9}" type="doc">
      <dgm:prSet loTypeId="urn:microsoft.com/office/officeart/2005/8/layout/hierarchy3" loCatId="hierarchy" qsTypeId="urn:microsoft.com/office/officeart/2005/8/quickstyle/3d1" qsCatId="3D" csTypeId="urn:microsoft.com/office/officeart/2005/8/colors/colorful5" csCatId="colorful" phldr="1"/>
      <dgm:spPr/>
      <dgm:t>
        <a:bodyPr/>
        <a:lstStyle/>
        <a:p>
          <a:endParaRPr lang="es-EC"/>
        </a:p>
      </dgm:t>
    </dgm:pt>
    <dgm:pt modelId="{69CD8846-8154-4C00-8C5A-E9853C8948CC}">
      <dgm:prSet phldrT="[Texto]" custT="1"/>
      <dgm:spPr/>
      <dgm:t>
        <a:bodyPr/>
        <a:lstStyle/>
        <a:p>
          <a:pPr algn="ctr"/>
          <a:r>
            <a:rPr lang="es-EC" sz="2400" b="1" dirty="0" smtClean="0">
              <a:solidFill>
                <a:schemeClr val="tx1"/>
              </a:solidFill>
              <a:latin typeface="+mj-lt"/>
            </a:rPr>
            <a:t>SISTEMADE RADIO COGNITIVO</a:t>
          </a:r>
          <a:endParaRPr lang="es-EC" sz="2400" b="1" dirty="0">
            <a:solidFill>
              <a:schemeClr val="tx1"/>
            </a:solidFill>
            <a:latin typeface="+mj-lt"/>
          </a:endParaRPr>
        </a:p>
      </dgm:t>
    </dgm:pt>
    <dgm:pt modelId="{0989E1D6-6281-409C-9D83-B52476CF4903}" type="parTrans" cxnId="{EBED30E1-9C24-4487-9BDC-9607D4A3F46D}">
      <dgm:prSet/>
      <dgm:spPr/>
      <dgm:t>
        <a:bodyPr/>
        <a:lstStyle/>
        <a:p>
          <a:pPr algn="just"/>
          <a:endParaRPr lang="es-EC" sz="1500"/>
        </a:p>
      </dgm:t>
    </dgm:pt>
    <dgm:pt modelId="{FE3F9E01-96B5-421C-BAF2-E7898D7AE4F7}" type="sibTrans" cxnId="{EBED30E1-9C24-4487-9BDC-9607D4A3F46D}">
      <dgm:prSet/>
      <dgm:spPr/>
      <dgm:t>
        <a:bodyPr/>
        <a:lstStyle/>
        <a:p>
          <a:pPr algn="just"/>
          <a:endParaRPr lang="es-EC" sz="1500"/>
        </a:p>
      </dgm:t>
    </dgm:pt>
    <dgm:pt modelId="{D172BDFC-D6C1-40C3-B651-AB9C48047B14}">
      <dgm:prSet phldrT="[Texto]" custT="1"/>
      <dgm:spPr/>
      <dgm:t>
        <a:bodyPr/>
        <a:lstStyle/>
        <a:p>
          <a:pPr algn="just"/>
          <a:r>
            <a:rPr lang="es-EC" sz="1800" dirty="0" smtClean="0">
              <a:latin typeface="+mj-lt"/>
            </a:rPr>
            <a:t>Analizador de espectro más complejo, </a:t>
          </a:r>
          <a:r>
            <a:rPr lang="es-EC" sz="1800" dirty="0">
              <a:latin typeface="+mj-lt"/>
            </a:rPr>
            <a:t>permite </a:t>
          </a:r>
          <a:r>
            <a:rPr lang="es-EC" sz="1800" dirty="0" smtClean="0">
              <a:latin typeface="+mj-lt"/>
            </a:rPr>
            <a:t>sensar el nivel de energía presente en cada canal. </a:t>
          </a:r>
          <a:endParaRPr lang="es-EC" sz="1800" dirty="0">
            <a:latin typeface="+mj-lt"/>
          </a:endParaRPr>
        </a:p>
      </dgm:t>
    </dgm:pt>
    <dgm:pt modelId="{EB03C09E-2448-4C65-8005-DE7346DA6911}" type="parTrans" cxnId="{B83E6D9B-57B9-44A4-9DA9-5A2B04DE508B}">
      <dgm:prSet/>
      <dgm:spPr/>
      <dgm:t>
        <a:bodyPr/>
        <a:lstStyle/>
        <a:p>
          <a:pPr algn="just"/>
          <a:endParaRPr lang="es-EC" sz="1500"/>
        </a:p>
      </dgm:t>
    </dgm:pt>
    <dgm:pt modelId="{00AFC733-8506-4452-A642-A16650548E21}" type="sibTrans" cxnId="{B83E6D9B-57B9-44A4-9DA9-5A2B04DE508B}">
      <dgm:prSet/>
      <dgm:spPr/>
      <dgm:t>
        <a:bodyPr/>
        <a:lstStyle/>
        <a:p>
          <a:pPr algn="just"/>
          <a:endParaRPr lang="es-EC" sz="1500"/>
        </a:p>
      </dgm:t>
    </dgm:pt>
    <dgm:pt modelId="{05D9389C-6BA0-4823-A09C-2343C3FCF466}">
      <dgm:prSet custT="1"/>
      <dgm:spPr/>
      <dgm:t>
        <a:bodyPr/>
        <a:lstStyle/>
        <a:p>
          <a:pPr algn="just"/>
          <a:r>
            <a:rPr lang="es-EC" sz="1800" dirty="0" smtClean="0">
              <a:latin typeface="+mj-lt"/>
            </a:rPr>
            <a:t>El sistema permite determinar los canales que se encuentran libres y la frecuencia más limpia</a:t>
          </a:r>
          <a:endParaRPr lang="es-EC" sz="1800" dirty="0">
            <a:latin typeface="+mj-lt"/>
          </a:endParaRPr>
        </a:p>
      </dgm:t>
    </dgm:pt>
    <dgm:pt modelId="{0892AFE2-1DED-4766-91D2-5238872D562D}" type="parTrans" cxnId="{2793CAC4-F83F-4443-9D73-0768A069D9CA}">
      <dgm:prSet/>
      <dgm:spPr/>
      <dgm:t>
        <a:bodyPr/>
        <a:lstStyle/>
        <a:p>
          <a:pPr algn="just"/>
          <a:endParaRPr lang="es-EC" sz="1500"/>
        </a:p>
      </dgm:t>
    </dgm:pt>
    <dgm:pt modelId="{01B57CC1-A6E6-48D6-9860-E69A7F1AB70C}" type="sibTrans" cxnId="{2793CAC4-F83F-4443-9D73-0768A069D9CA}">
      <dgm:prSet/>
      <dgm:spPr/>
      <dgm:t>
        <a:bodyPr/>
        <a:lstStyle/>
        <a:p>
          <a:pPr algn="just"/>
          <a:endParaRPr lang="es-EC" sz="1500"/>
        </a:p>
      </dgm:t>
    </dgm:pt>
    <dgm:pt modelId="{8C184FCE-99DA-44F9-A46B-752E69E95ABC}">
      <dgm:prSet custT="1"/>
      <dgm:spPr/>
      <dgm:t>
        <a:bodyPr/>
        <a:lstStyle/>
        <a:p>
          <a:pPr algn="just"/>
          <a:r>
            <a:rPr lang="es-EC" sz="1800" dirty="0" smtClean="0">
              <a:latin typeface="+mj-lt"/>
            </a:rPr>
            <a:t>Es un sistema desarrollado específicamente para la detección de señales que cumplen características establecidas por el estándar ISDB-Tb </a:t>
          </a:r>
          <a:endParaRPr lang="es-EC" sz="1800" dirty="0">
            <a:latin typeface="+mj-lt"/>
          </a:endParaRPr>
        </a:p>
      </dgm:t>
    </dgm:pt>
    <dgm:pt modelId="{EDECB340-C8B6-4B58-AC08-4139FD520121}" type="parTrans" cxnId="{7C463C0E-C8CB-45F5-A27E-2C7FA65E54F4}">
      <dgm:prSet/>
      <dgm:spPr/>
      <dgm:t>
        <a:bodyPr/>
        <a:lstStyle/>
        <a:p>
          <a:pPr algn="just"/>
          <a:endParaRPr lang="es-EC" sz="1500"/>
        </a:p>
      </dgm:t>
    </dgm:pt>
    <dgm:pt modelId="{7C564348-8965-4370-A8C2-A360FEE4C83B}" type="sibTrans" cxnId="{7C463C0E-C8CB-45F5-A27E-2C7FA65E54F4}">
      <dgm:prSet/>
      <dgm:spPr/>
      <dgm:t>
        <a:bodyPr/>
        <a:lstStyle/>
        <a:p>
          <a:pPr algn="just"/>
          <a:endParaRPr lang="es-EC" sz="1500"/>
        </a:p>
      </dgm:t>
    </dgm:pt>
    <dgm:pt modelId="{17141D83-1608-460C-A929-A0B54374F8F7}">
      <dgm:prSet custT="1"/>
      <dgm:spPr/>
      <dgm:t>
        <a:bodyPr/>
        <a:lstStyle/>
        <a:p>
          <a:pPr algn="just"/>
          <a:r>
            <a:rPr lang="es-EC" sz="1800" dirty="0"/>
            <a:t>Promueve la </a:t>
          </a:r>
          <a:r>
            <a:rPr lang="es-EC" sz="1800" dirty="0" smtClean="0"/>
            <a:t>Formación académica en el área de SDR y Radio Cognitiva</a:t>
          </a:r>
          <a:endParaRPr lang="es-EC" sz="1800" dirty="0"/>
        </a:p>
      </dgm:t>
    </dgm:pt>
    <dgm:pt modelId="{F75C68A9-1970-4798-A016-23D576912BAE}" type="parTrans" cxnId="{5ADD042F-C020-4FE5-BAD3-FF66E44C698A}">
      <dgm:prSet/>
      <dgm:spPr/>
      <dgm:t>
        <a:bodyPr/>
        <a:lstStyle/>
        <a:p>
          <a:pPr algn="just"/>
          <a:endParaRPr lang="es-EC" sz="1500"/>
        </a:p>
      </dgm:t>
    </dgm:pt>
    <dgm:pt modelId="{2C19C491-FE3B-470D-8B52-6AF48CAE4611}" type="sibTrans" cxnId="{5ADD042F-C020-4FE5-BAD3-FF66E44C698A}">
      <dgm:prSet/>
      <dgm:spPr/>
      <dgm:t>
        <a:bodyPr/>
        <a:lstStyle/>
        <a:p>
          <a:pPr algn="just"/>
          <a:endParaRPr lang="es-EC" sz="1500"/>
        </a:p>
      </dgm:t>
    </dgm:pt>
    <dgm:pt modelId="{A87CA822-F8A1-4ECA-89B3-4EB882D2642B}">
      <dgm:prSet custT="1"/>
      <dgm:spPr/>
      <dgm:t>
        <a:bodyPr/>
        <a:lstStyle/>
        <a:p>
          <a:pPr algn="just"/>
          <a:r>
            <a:rPr lang="es-EC" sz="1800" dirty="0" smtClean="0"/>
            <a:t>Es una contribución para el uso eficiente del espectro radioeléctrico en nuestro país y la reutilización de las  frecuencias liberadas tras el apagón analógico </a:t>
          </a:r>
          <a:endParaRPr lang="es-EC" sz="1800" dirty="0"/>
        </a:p>
      </dgm:t>
    </dgm:pt>
    <dgm:pt modelId="{25FF5B54-D064-448B-B320-9E52F93AEF60}" type="parTrans" cxnId="{450993EB-6DF3-4DA0-A7BE-21CFFE47D68B}">
      <dgm:prSet/>
      <dgm:spPr/>
      <dgm:t>
        <a:bodyPr/>
        <a:lstStyle/>
        <a:p>
          <a:endParaRPr lang="es-ES"/>
        </a:p>
      </dgm:t>
    </dgm:pt>
    <dgm:pt modelId="{D9A7472A-14F4-4CE9-A39C-766D292A29D4}" type="sibTrans" cxnId="{450993EB-6DF3-4DA0-A7BE-21CFFE47D68B}">
      <dgm:prSet/>
      <dgm:spPr/>
      <dgm:t>
        <a:bodyPr/>
        <a:lstStyle/>
        <a:p>
          <a:endParaRPr lang="es-ES"/>
        </a:p>
      </dgm:t>
    </dgm:pt>
    <dgm:pt modelId="{84465948-7C6B-46C0-A956-A44FDC97E082}" type="pres">
      <dgm:prSet presAssocID="{5FDB53A7-F777-4BD0-BAAA-0CCEF69417E9}" presName="diagram" presStyleCnt="0">
        <dgm:presLayoutVars>
          <dgm:chPref val="1"/>
          <dgm:dir/>
          <dgm:animOne val="branch"/>
          <dgm:animLvl val="lvl"/>
          <dgm:resizeHandles/>
        </dgm:presLayoutVars>
      </dgm:prSet>
      <dgm:spPr/>
      <dgm:t>
        <a:bodyPr/>
        <a:lstStyle/>
        <a:p>
          <a:endParaRPr lang="es-ES"/>
        </a:p>
      </dgm:t>
    </dgm:pt>
    <dgm:pt modelId="{D7065573-FFD6-4332-9DBC-80A2B7813268}" type="pres">
      <dgm:prSet presAssocID="{69CD8846-8154-4C00-8C5A-E9853C8948CC}" presName="root" presStyleCnt="0"/>
      <dgm:spPr/>
      <dgm:t>
        <a:bodyPr/>
        <a:lstStyle/>
        <a:p>
          <a:endParaRPr lang="es-ES"/>
        </a:p>
      </dgm:t>
    </dgm:pt>
    <dgm:pt modelId="{9CD0A9E7-9275-48CF-9F1D-9ABD03792836}" type="pres">
      <dgm:prSet presAssocID="{69CD8846-8154-4C00-8C5A-E9853C8948CC}" presName="rootComposite" presStyleCnt="0"/>
      <dgm:spPr/>
      <dgm:t>
        <a:bodyPr/>
        <a:lstStyle/>
        <a:p>
          <a:endParaRPr lang="es-ES"/>
        </a:p>
      </dgm:t>
    </dgm:pt>
    <dgm:pt modelId="{8FADC84C-B7F9-4AD4-8A38-77E31E5E4241}" type="pres">
      <dgm:prSet presAssocID="{69CD8846-8154-4C00-8C5A-E9853C8948CC}" presName="rootText" presStyleLbl="node1" presStyleIdx="0" presStyleCnt="1" custScaleX="332850" custScaleY="108395"/>
      <dgm:spPr/>
      <dgm:t>
        <a:bodyPr/>
        <a:lstStyle/>
        <a:p>
          <a:endParaRPr lang="es-ES"/>
        </a:p>
      </dgm:t>
    </dgm:pt>
    <dgm:pt modelId="{6E5FD8CE-50CC-4538-A806-B8B63C7D2D18}" type="pres">
      <dgm:prSet presAssocID="{69CD8846-8154-4C00-8C5A-E9853C8948CC}" presName="rootConnector" presStyleLbl="node1" presStyleIdx="0" presStyleCnt="1"/>
      <dgm:spPr/>
      <dgm:t>
        <a:bodyPr/>
        <a:lstStyle/>
        <a:p>
          <a:endParaRPr lang="es-ES"/>
        </a:p>
      </dgm:t>
    </dgm:pt>
    <dgm:pt modelId="{97BDD9EC-6A48-4784-91C4-FD9BDFEED3EC}" type="pres">
      <dgm:prSet presAssocID="{69CD8846-8154-4C00-8C5A-E9853C8948CC}" presName="childShape" presStyleCnt="0"/>
      <dgm:spPr/>
      <dgm:t>
        <a:bodyPr/>
        <a:lstStyle/>
        <a:p>
          <a:endParaRPr lang="es-ES"/>
        </a:p>
      </dgm:t>
    </dgm:pt>
    <dgm:pt modelId="{BACF2876-6821-4711-98F6-947B09265434}" type="pres">
      <dgm:prSet presAssocID="{EB03C09E-2448-4C65-8005-DE7346DA6911}" presName="Name13" presStyleLbl="parChTrans1D2" presStyleIdx="0" presStyleCnt="5"/>
      <dgm:spPr/>
      <dgm:t>
        <a:bodyPr/>
        <a:lstStyle/>
        <a:p>
          <a:endParaRPr lang="es-ES"/>
        </a:p>
      </dgm:t>
    </dgm:pt>
    <dgm:pt modelId="{A4B59571-9BD1-4630-AF18-D6B99A3B9D2F}" type="pres">
      <dgm:prSet presAssocID="{D172BDFC-D6C1-40C3-B651-AB9C48047B14}" presName="childText" presStyleLbl="bgAcc1" presStyleIdx="0" presStyleCnt="5" custScaleX="626276" custScaleY="120212">
        <dgm:presLayoutVars>
          <dgm:bulletEnabled val="1"/>
        </dgm:presLayoutVars>
      </dgm:prSet>
      <dgm:spPr/>
      <dgm:t>
        <a:bodyPr/>
        <a:lstStyle/>
        <a:p>
          <a:endParaRPr lang="es-ES"/>
        </a:p>
      </dgm:t>
    </dgm:pt>
    <dgm:pt modelId="{F9E9B6E4-6AF8-49F8-8DC9-118DE751E20A}" type="pres">
      <dgm:prSet presAssocID="{0892AFE2-1DED-4766-91D2-5238872D562D}" presName="Name13" presStyleLbl="parChTrans1D2" presStyleIdx="1" presStyleCnt="5"/>
      <dgm:spPr/>
      <dgm:t>
        <a:bodyPr/>
        <a:lstStyle/>
        <a:p>
          <a:endParaRPr lang="es-ES"/>
        </a:p>
      </dgm:t>
    </dgm:pt>
    <dgm:pt modelId="{767391EC-3ADB-4781-9065-60C30B3C8DD7}" type="pres">
      <dgm:prSet presAssocID="{05D9389C-6BA0-4823-A09C-2343C3FCF466}" presName="childText" presStyleLbl="bgAcc1" presStyleIdx="1" presStyleCnt="5" custScaleX="627715">
        <dgm:presLayoutVars>
          <dgm:bulletEnabled val="1"/>
        </dgm:presLayoutVars>
      </dgm:prSet>
      <dgm:spPr/>
      <dgm:t>
        <a:bodyPr/>
        <a:lstStyle/>
        <a:p>
          <a:endParaRPr lang="es-ES"/>
        </a:p>
      </dgm:t>
    </dgm:pt>
    <dgm:pt modelId="{E582254F-94F9-4E05-96E8-37740C18DF34}" type="pres">
      <dgm:prSet presAssocID="{EDECB340-C8B6-4B58-AC08-4139FD520121}" presName="Name13" presStyleLbl="parChTrans1D2" presStyleIdx="2" presStyleCnt="5"/>
      <dgm:spPr/>
      <dgm:t>
        <a:bodyPr/>
        <a:lstStyle/>
        <a:p>
          <a:endParaRPr lang="es-ES"/>
        </a:p>
      </dgm:t>
    </dgm:pt>
    <dgm:pt modelId="{8E037E1D-15C1-4EFB-8880-A31366473C93}" type="pres">
      <dgm:prSet presAssocID="{8C184FCE-99DA-44F9-A46B-752E69E95ABC}" presName="childText" presStyleLbl="bgAcc1" presStyleIdx="2" presStyleCnt="5" custScaleX="626715" custScaleY="104065">
        <dgm:presLayoutVars>
          <dgm:bulletEnabled val="1"/>
        </dgm:presLayoutVars>
      </dgm:prSet>
      <dgm:spPr/>
      <dgm:t>
        <a:bodyPr/>
        <a:lstStyle/>
        <a:p>
          <a:endParaRPr lang="es-ES"/>
        </a:p>
      </dgm:t>
    </dgm:pt>
    <dgm:pt modelId="{A8BA3803-2BAE-4986-8C8A-8F44E2CB435E}" type="pres">
      <dgm:prSet presAssocID="{F75C68A9-1970-4798-A016-23D576912BAE}" presName="Name13" presStyleLbl="parChTrans1D2" presStyleIdx="3" presStyleCnt="5"/>
      <dgm:spPr/>
      <dgm:t>
        <a:bodyPr/>
        <a:lstStyle/>
        <a:p>
          <a:endParaRPr lang="es-ES"/>
        </a:p>
      </dgm:t>
    </dgm:pt>
    <dgm:pt modelId="{D0452475-4737-4215-8718-DEE2E7160C55}" type="pres">
      <dgm:prSet presAssocID="{17141D83-1608-460C-A929-A0B54374F8F7}" presName="childText" presStyleLbl="bgAcc1" presStyleIdx="3" presStyleCnt="5" custScaleX="624696" custScaleY="116654">
        <dgm:presLayoutVars>
          <dgm:bulletEnabled val="1"/>
        </dgm:presLayoutVars>
      </dgm:prSet>
      <dgm:spPr/>
      <dgm:t>
        <a:bodyPr/>
        <a:lstStyle/>
        <a:p>
          <a:endParaRPr lang="es-ES"/>
        </a:p>
      </dgm:t>
    </dgm:pt>
    <dgm:pt modelId="{C2F3E9A0-F0D1-4F41-A755-8E6AA2C7500F}" type="pres">
      <dgm:prSet presAssocID="{25FF5B54-D064-448B-B320-9E52F93AEF60}" presName="Name13" presStyleLbl="parChTrans1D2" presStyleIdx="4" presStyleCnt="5"/>
      <dgm:spPr/>
      <dgm:t>
        <a:bodyPr/>
        <a:lstStyle/>
        <a:p>
          <a:endParaRPr lang="es-ES"/>
        </a:p>
      </dgm:t>
    </dgm:pt>
    <dgm:pt modelId="{CE8D61DA-B885-4A1B-8DD1-319964E4D180}" type="pres">
      <dgm:prSet presAssocID="{A87CA822-F8A1-4ECA-89B3-4EB882D2642B}" presName="childText" presStyleLbl="bgAcc1" presStyleIdx="4" presStyleCnt="5" custScaleX="622136" custScaleY="120653">
        <dgm:presLayoutVars>
          <dgm:bulletEnabled val="1"/>
        </dgm:presLayoutVars>
      </dgm:prSet>
      <dgm:spPr/>
      <dgm:t>
        <a:bodyPr/>
        <a:lstStyle/>
        <a:p>
          <a:endParaRPr lang="es-ES"/>
        </a:p>
      </dgm:t>
    </dgm:pt>
  </dgm:ptLst>
  <dgm:cxnLst>
    <dgm:cxn modelId="{E0218170-371E-4019-AEE0-57A8B3CAAEBF}" type="presOf" srcId="{EDECB340-C8B6-4B58-AC08-4139FD520121}" destId="{E582254F-94F9-4E05-96E8-37740C18DF34}" srcOrd="0" destOrd="0" presId="urn:microsoft.com/office/officeart/2005/8/layout/hierarchy3"/>
    <dgm:cxn modelId="{3B4C7CF5-C21A-430A-88CC-EBFFA9887F08}" type="presOf" srcId="{25FF5B54-D064-448B-B320-9E52F93AEF60}" destId="{C2F3E9A0-F0D1-4F41-A755-8E6AA2C7500F}" srcOrd="0" destOrd="0" presId="urn:microsoft.com/office/officeart/2005/8/layout/hierarchy3"/>
    <dgm:cxn modelId="{B83E6D9B-57B9-44A4-9DA9-5A2B04DE508B}" srcId="{69CD8846-8154-4C00-8C5A-E9853C8948CC}" destId="{D172BDFC-D6C1-40C3-B651-AB9C48047B14}" srcOrd="0" destOrd="0" parTransId="{EB03C09E-2448-4C65-8005-DE7346DA6911}" sibTransId="{00AFC733-8506-4452-A642-A16650548E21}"/>
    <dgm:cxn modelId="{C4649158-1759-4586-B547-E067B1FB33A2}" type="presOf" srcId="{17141D83-1608-460C-A929-A0B54374F8F7}" destId="{D0452475-4737-4215-8718-DEE2E7160C55}" srcOrd="0" destOrd="0" presId="urn:microsoft.com/office/officeart/2005/8/layout/hierarchy3"/>
    <dgm:cxn modelId="{713F6ABB-FD83-4CF9-995A-CB70176E75E6}" type="presOf" srcId="{69CD8846-8154-4C00-8C5A-E9853C8948CC}" destId="{8FADC84C-B7F9-4AD4-8A38-77E31E5E4241}" srcOrd="0" destOrd="0" presId="urn:microsoft.com/office/officeart/2005/8/layout/hierarchy3"/>
    <dgm:cxn modelId="{EBED30E1-9C24-4487-9BDC-9607D4A3F46D}" srcId="{5FDB53A7-F777-4BD0-BAAA-0CCEF69417E9}" destId="{69CD8846-8154-4C00-8C5A-E9853C8948CC}" srcOrd="0" destOrd="0" parTransId="{0989E1D6-6281-409C-9D83-B52476CF4903}" sibTransId="{FE3F9E01-96B5-421C-BAF2-E7898D7AE4F7}"/>
    <dgm:cxn modelId="{993887D3-14BB-43FD-AA1A-660CF3BAE9D8}" type="presOf" srcId="{69CD8846-8154-4C00-8C5A-E9853C8948CC}" destId="{6E5FD8CE-50CC-4538-A806-B8B63C7D2D18}" srcOrd="1" destOrd="0" presId="urn:microsoft.com/office/officeart/2005/8/layout/hierarchy3"/>
    <dgm:cxn modelId="{D11521FC-A036-4785-9A50-DE3B1DA8F1EE}" type="presOf" srcId="{05D9389C-6BA0-4823-A09C-2343C3FCF466}" destId="{767391EC-3ADB-4781-9065-60C30B3C8DD7}" srcOrd="0" destOrd="0" presId="urn:microsoft.com/office/officeart/2005/8/layout/hierarchy3"/>
    <dgm:cxn modelId="{A20B8EDD-E6DC-42CE-A54A-9C5E45A65D87}" type="presOf" srcId="{A87CA822-F8A1-4ECA-89B3-4EB882D2642B}" destId="{CE8D61DA-B885-4A1B-8DD1-319964E4D180}" srcOrd="0" destOrd="0" presId="urn:microsoft.com/office/officeart/2005/8/layout/hierarchy3"/>
    <dgm:cxn modelId="{00AF0160-5DCE-4F49-86EC-66BEEE0D8EBF}" type="presOf" srcId="{8C184FCE-99DA-44F9-A46B-752E69E95ABC}" destId="{8E037E1D-15C1-4EFB-8880-A31366473C93}" srcOrd="0" destOrd="0" presId="urn:microsoft.com/office/officeart/2005/8/layout/hierarchy3"/>
    <dgm:cxn modelId="{2793CAC4-F83F-4443-9D73-0768A069D9CA}" srcId="{69CD8846-8154-4C00-8C5A-E9853C8948CC}" destId="{05D9389C-6BA0-4823-A09C-2343C3FCF466}" srcOrd="1" destOrd="0" parTransId="{0892AFE2-1DED-4766-91D2-5238872D562D}" sibTransId="{01B57CC1-A6E6-48D6-9860-E69A7F1AB70C}"/>
    <dgm:cxn modelId="{450993EB-6DF3-4DA0-A7BE-21CFFE47D68B}" srcId="{69CD8846-8154-4C00-8C5A-E9853C8948CC}" destId="{A87CA822-F8A1-4ECA-89B3-4EB882D2642B}" srcOrd="4" destOrd="0" parTransId="{25FF5B54-D064-448B-B320-9E52F93AEF60}" sibTransId="{D9A7472A-14F4-4CE9-A39C-766D292A29D4}"/>
    <dgm:cxn modelId="{8B5A74C3-5067-413B-B98C-CC1CA416193A}" type="presOf" srcId="{EB03C09E-2448-4C65-8005-DE7346DA6911}" destId="{BACF2876-6821-4711-98F6-947B09265434}" srcOrd="0" destOrd="0" presId="urn:microsoft.com/office/officeart/2005/8/layout/hierarchy3"/>
    <dgm:cxn modelId="{8219F883-4F4D-4918-926C-6DFB62BA60DA}" type="presOf" srcId="{D172BDFC-D6C1-40C3-B651-AB9C48047B14}" destId="{A4B59571-9BD1-4630-AF18-D6B99A3B9D2F}" srcOrd="0" destOrd="0" presId="urn:microsoft.com/office/officeart/2005/8/layout/hierarchy3"/>
    <dgm:cxn modelId="{1079AB64-048D-469F-A621-87ABA1CD108D}" type="presOf" srcId="{5FDB53A7-F777-4BD0-BAAA-0CCEF69417E9}" destId="{84465948-7C6B-46C0-A956-A44FDC97E082}" srcOrd="0" destOrd="0" presId="urn:microsoft.com/office/officeart/2005/8/layout/hierarchy3"/>
    <dgm:cxn modelId="{5ADD042F-C020-4FE5-BAD3-FF66E44C698A}" srcId="{69CD8846-8154-4C00-8C5A-E9853C8948CC}" destId="{17141D83-1608-460C-A929-A0B54374F8F7}" srcOrd="3" destOrd="0" parTransId="{F75C68A9-1970-4798-A016-23D576912BAE}" sibTransId="{2C19C491-FE3B-470D-8B52-6AF48CAE4611}"/>
    <dgm:cxn modelId="{2559C166-C7E6-4C63-9035-ECE98C7A3C1D}" type="presOf" srcId="{0892AFE2-1DED-4766-91D2-5238872D562D}" destId="{F9E9B6E4-6AF8-49F8-8DC9-118DE751E20A}" srcOrd="0" destOrd="0" presId="urn:microsoft.com/office/officeart/2005/8/layout/hierarchy3"/>
    <dgm:cxn modelId="{95E90C17-289B-4FC9-9B94-86B66C08A56C}" type="presOf" srcId="{F75C68A9-1970-4798-A016-23D576912BAE}" destId="{A8BA3803-2BAE-4986-8C8A-8F44E2CB435E}" srcOrd="0" destOrd="0" presId="urn:microsoft.com/office/officeart/2005/8/layout/hierarchy3"/>
    <dgm:cxn modelId="{7C463C0E-C8CB-45F5-A27E-2C7FA65E54F4}" srcId="{69CD8846-8154-4C00-8C5A-E9853C8948CC}" destId="{8C184FCE-99DA-44F9-A46B-752E69E95ABC}" srcOrd="2" destOrd="0" parTransId="{EDECB340-C8B6-4B58-AC08-4139FD520121}" sibTransId="{7C564348-8965-4370-A8C2-A360FEE4C83B}"/>
    <dgm:cxn modelId="{D6ADFDAE-5CE3-44CA-9510-D9DCC0BBB571}" type="presParOf" srcId="{84465948-7C6B-46C0-A956-A44FDC97E082}" destId="{D7065573-FFD6-4332-9DBC-80A2B7813268}" srcOrd="0" destOrd="0" presId="urn:microsoft.com/office/officeart/2005/8/layout/hierarchy3"/>
    <dgm:cxn modelId="{098D5225-3D9D-4B2F-9C57-5C9BD2AA23F0}" type="presParOf" srcId="{D7065573-FFD6-4332-9DBC-80A2B7813268}" destId="{9CD0A9E7-9275-48CF-9F1D-9ABD03792836}" srcOrd="0" destOrd="0" presId="urn:microsoft.com/office/officeart/2005/8/layout/hierarchy3"/>
    <dgm:cxn modelId="{7C542E05-6397-4CD4-B471-C8A1344E7ACD}" type="presParOf" srcId="{9CD0A9E7-9275-48CF-9F1D-9ABD03792836}" destId="{8FADC84C-B7F9-4AD4-8A38-77E31E5E4241}" srcOrd="0" destOrd="0" presId="urn:microsoft.com/office/officeart/2005/8/layout/hierarchy3"/>
    <dgm:cxn modelId="{70C7D8A9-FF84-4004-A282-1FC712448B67}" type="presParOf" srcId="{9CD0A9E7-9275-48CF-9F1D-9ABD03792836}" destId="{6E5FD8CE-50CC-4538-A806-B8B63C7D2D18}" srcOrd="1" destOrd="0" presId="urn:microsoft.com/office/officeart/2005/8/layout/hierarchy3"/>
    <dgm:cxn modelId="{74E93FD6-115B-4190-84C9-567BB1B4E495}" type="presParOf" srcId="{D7065573-FFD6-4332-9DBC-80A2B7813268}" destId="{97BDD9EC-6A48-4784-91C4-FD9BDFEED3EC}" srcOrd="1" destOrd="0" presId="urn:microsoft.com/office/officeart/2005/8/layout/hierarchy3"/>
    <dgm:cxn modelId="{59F10D8D-0160-4411-9998-E2E935E038DF}" type="presParOf" srcId="{97BDD9EC-6A48-4784-91C4-FD9BDFEED3EC}" destId="{BACF2876-6821-4711-98F6-947B09265434}" srcOrd="0" destOrd="0" presId="urn:microsoft.com/office/officeart/2005/8/layout/hierarchy3"/>
    <dgm:cxn modelId="{A26B747F-150D-4A35-982F-87ED0AE58974}" type="presParOf" srcId="{97BDD9EC-6A48-4784-91C4-FD9BDFEED3EC}" destId="{A4B59571-9BD1-4630-AF18-D6B99A3B9D2F}" srcOrd="1" destOrd="0" presId="urn:microsoft.com/office/officeart/2005/8/layout/hierarchy3"/>
    <dgm:cxn modelId="{3BB484A7-48F1-4E03-80F5-AC4B62ADA13A}" type="presParOf" srcId="{97BDD9EC-6A48-4784-91C4-FD9BDFEED3EC}" destId="{F9E9B6E4-6AF8-49F8-8DC9-118DE751E20A}" srcOrd="2" destOrd="0" presId="urn:microsoft.com/office/officeart/2005/8/layout/hierarchy3"/>
    <dgm:cxn modelId="{A9302046-17EB-4AD4-BCD3-EE28D82C4983}" type="presParOf" srcId="{97BDD9EC-6A48-4784-91C4-FD9BDFEED3EC}" destId="{767391EC-3ADB-4781-9065-60C30B3C8DD7}" srcOrd="3" destOrd="0" presId="urn:microsoft.com/office/officeart/2005/8/layout/hierarchy3"/>
    <dgm:cxn modelId="{F8598B80-1C56-4F58-859C-0ABB297205A9}" type="presParOf" srcId="{97BDD9EC-6A48-4784-91C4-FD9BDFEED3EC}" destId="{E582254F-94F9-4E05-96E8-37740C18DF34}" srcOrd="4" destOrd="0" presId="urn:microsoft.com/office/officeart/2005/8/layout/hierarchy3"/>
    <dgm:cxn modelId="{232E0ED0-0E61-48DD-8B3B-00CCFD5FCF67}" type="presParOf" srcId="{97BDD9EC-6A48-4784-91C4-FD9BDFEED3EC}" destId="{8E037E1D-15C1-4EFB-8880-A31366473C93}" srcOrd="5" destOrd="0" presId="urn:microsoft.com/office/officeart/2005/8/layout/hierarchy3"/>
    <dgm:cxn modelId="{3F7078C0-4760-41CF-B90B-10051920E048}" type="presParOf" srcId="{97BDD9EC-6A48-4784-91C4-FD9BDFEED3EC}" destId="{A8BA3803-2BAE-4986-8C8A-8F44E2CB435E}" srcOrd="6" destOrd="0" presId="urn:microsoft.com/office/officeart/2005/8/layout/hierarchy3"/>
    <dgm:cxn modelId="{7676E7B5-CEDD-4D2B-91B3-A384A75E928C}" type="presParOf" srcId="{97BDD9EC-6A48-4784-91C4-FD9BDFEED3EC}" destId="{D0452475-4737-4215-8718-DEE2E7160C55}" srcOrd="7" destOrd="0" presId="urn:microsoft.com/office/officeart/2005/8/layout/hierarchy3"/>
    <dgm:cxn modelId="{431E1483-74E6-443E-8A20-4821B66A123E}" type="presParOf" srcId="{97BDD9EC-6A48-4784-91C4-FD9BDFEED3EC}" destId="{C2F3E9A0-F0D1-4F41-A755-8E6AA2C7500F}" srcOrd="8" destOrd="0" presId="urn:microsoft.com/office/officeart/2005/8/layout/hierarchy3"/>
    <dgm:cxn modelId="{4273B9B1-E495-42C4-859D-24DD6E7A7C05}" type="presParOf" srcId="{97BDD9EC-6A48-4784-91C4-FD9BDFEED3EC}" destId="{CE8D61DA-B885-4A1B-8DD1-319964E4D18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A6DB4-87BE-403E-B3D1-2964FB45A672}">
      <dsp:nvSpPr>
        <dsp:cNvPr id="0" name=""/>
        <dsp:cNvSpPr/>
      </dsp:nvSpPr>
      <dsp:spPr>
        <a:xfrm>
          <a:off x="1877561" y="15293"/>
          <a:ext cx="2544109" cy="679009"/>
        </a:xfrm>
        <a:prstGeom prst="roundRect">
          <a:avLst>
            <a:gd name="adj" fmla="val 10000"/>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kern="1200" dirty="0">
              <a:solidFill>
                <a:schemeClr val="tx1"/>
              </a:solidFill>
              <a:latin typeface="+mj-lt"/>
              <a:ea typeface="Times New Roman" panose="02020603050405020304" pitchFamily="18" charset="0"/>
              <a:cs typeface="Arial" panose="020B0604020202020204" pitchFamily="34" charset="0"/>
            </a:rPr>
            <a:t>Objetivo General</a:t>
          </a:r>
          <a:endParaRPr lang="es-US" sz="2000" kern="1200" dirty="0">
            <a:solidFill>
              <a:schemeClr val="tx1"/>
            </a:solidFill>
            <a:latin typeface="+mj-lt"/>
            <a:cs typeface="Arial" panose="020B0604020202020204" pitchFamily="34" charset="0"/>
          </a:endParaRPr>
        </a:p>
      </dsp:txBody>
      <dsp:txXfrm>
        <a:off x="1897448" y="35180"/>
        <a:ext cx="2504335" cy="639235"/>
      </dsp:txXfrm>
    </dsp:sp>
    <dsp:sp modelId="{550BC082-9ED5-4C86-8A48-D44BC5E4BFCC}">
      <dsp:nvSpPr>
        <dsp:cNvPr id="0" name=""/>
        <dsp:cNvSpPr/>
      </dsp:nvSpPr>
      <dsp:spPr>
        <a:xfrm>
          <a:off x="2131972" y="694303"/>
          <a:ext cx="1157503" cy="929900"/>
        </a:xfrm>
        <a:custGeom>
          <a:avLst/>
          <a:gdLst/>
          <a:ahLst/>
          <a:cxnLst/>
          <a:rect l="0" t="0" r="0" b="0"/>
          <a:pathLst>
            <a:path>
              <a:moveTo>
                <a:pt x="0" y="0"/>
              </a:moveTo>
              <a:lnTo>
                <a:pt x="0" y="929900"/>
              </a:lnTo>
              <a:lnTo>
                <a:pt x="1157503" y="929900"/>
              </a:lnTo>
            </a:path>
          </a:pathLst>
        </a:custGeom>
        <a:noFill/>
        <a:ln w="9525" cap="rnd" cmpd="sng" algn="ctr">
          <a:solidFill>
            <a:schemeClr val="accent3">
              <a:shade val="90000"/>
            </a:schemeClr>
          </a:solidFill>
          <a:prstDash val="solid"/>
        </a:ln>
        <a:effectLst/>
      </dsp:spPr>
      <dsp:style>
        <a:lnRef idx="1">
          <a:schemeClr val="accent3"/>
        </a:lnRef>
        <a:fillRef idx="0">
          <a:schemeClr val="accent3"/>
        </a:fillRef>
        <a:effectRef idx="0">
          <a:schemeClr val="accent3"/>
        </a:effectRef>
        <a:fontRef idx="minor">
          <a:schemeClr val="tx1"/>
        </a:fontRef>
      </dsp:style>
    </dsp:sp>
    <dsp:sp modelId="{35B131D8-E984-4529-A5F2-087BB8245B03}">
      <dsp:nvSpPr>
        <dsp:cNvPr id="0" name=""/>
        <dsp:cNvSpPr/>
      </dsp:nvSpPr>
      <dsp:spPr>
        <a:xfrm>
          <a:off x="3289475" y="995712"/>
          <a:ext cx="5318669" cy="1256983"/>
        </a:xfrm>
        <a:prstGeom prst="roundRect">
          <a:avLst>
            <a:gd name="adj" fmla="val 1000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MX" sz="1600" kern="1200" dirty="0" smtClean="0"/>
            <a:t>Implementar un sistema de Radio Cognitiva a través de una plataforma de radio definido por software USRP para detectar de forma automática canales libres en la banda de frecuencias de TV UHF.</a:t>
          </a:r>
          <a:endParaRPr lang="es-US" sz="1600" kern="1200" dirty="0">
            <a:latin typeface="+mj-lt"/>
            <a:cs typeface="Arial" panose="020B0604020202020204" pitchFamily="34" charset="0"/>
          </a:endParaRPr>
        </a:p>
      </dsp:txBody>
      <dsp:txXfrm>
        <a:off x="3326291" y="1032528"/>
        <a:ext cx="5245037" cy="1183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A6DB4-87BE-403E-B3D1-2964FB45A672}">
      <dsp:nvSpPr>
        <dsp:cNvPr id="0" name=""/>
        <dsp:cNvSpPr/>
      </dsp:nvSpPr>
      <dsp:spPr>
        <a:xfrm>
          <a:off x="2874552" y="1719"/>
          <a:ext cx="3957007" cy="943166"/>
        </a:xfrm>
        <a:prstGeom prst="roundRect">
          <a:avLst>
            <a:gd name="adj" fmla="val 10000"/>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C" sz="2000" b="1" i="0" kern="1200" dirty="0">
              <a:solidFill>
                <a:schemeClr val="tx1"/>
              </a:solidFill>
              <a:latin typeface="+mj-lt"/>
              <a:ea typeface="Times New Roman" panose="02020603050405020304" pitchFamily="18" charset="0"/>
              <a:cs typeface="Arial" panose="020B0604020202020204" pitchFamily="34" charset="0"/>
            </a:rPr>
            <a:t>Objetivos </a:t>
          </a:r>
          <a:r>
            <a:rPr lang="es-EC" sz="2000" b="1" i="0" kern="1200" dirty="0">
              <a:solidFill>
                <a:schemeClr val="tx1"/>
              </a:solidFill>
              <a:latin typeface="+mj-lt"/>
              <a:cs typeface="Arial" panose="020B0604020202020204" pitchFamily="34" charset="0"/>
            </a:rPr>
            <a:t>Específicos</a:t>
          </a:r>
          <a:endParaRPr lang="es-US" sz="2000" b="1" i="0" kern="1200" dirty="0">
            <a:solidFill>
              <a:schemeClr val="tx1"/>
            </a:solidFill>
            <a:latin typeface="+mj-lt"/>
            <a:cs typeface="Arial" panose="020B0604020202020204" pitchFamily="34" charset="0"/>
          </a:endParaRPr>
        </a:p>
      </dsp:txBody>
      <dsp:txXfrm>
        <a:off x="2902176" y="29343"/>
        <a:ext cx="3901759" cy="887918"/>
      </dsp:txXfrm>
    </dsp:sp>
    <dsp:sp modelId="{550BC082-9ED5-4C86-8A48-D44BC5E4BFCC}">
      <dsp:nvSpPr>
        <dsp:cNvPr id="0" name=""/>
        <dsp:cNvSpPr/>
      </dsp:nvSpPr>
      <dsp:spPr>
        <a:xfrm>
          <a:off x="3270253" y="944885"/>
          <a:ext cx="994093" cy="697406"/>
        </a:xfrm>
        <a:custGeom>
          <a:avLst/>
          <a:gdLst/>
          <a:ahLst/>
          <a:cxnLst/>
          <a:rect l="0" t="0" r="0" b="0"/>
          <a:pathLst>
            <a:path>
              <a:moveTo>
                <a:pt x="0" y="0"/>
              </a:moveTo>
              <a:lnTo>
                <a:pt x="0" y="697406"/>
              </a:lnTo>
              <a:lnTo>
                <a:pt x="994093" y="697406"/>
              </a:lnTo>
            </a:path>
          </a:pathLst>
        </a:custGeom>
        <a:noFill/>
        <a:ln w="9525" cap="rnd" cmpd="sng" algn="ctr">
          <a:solidFill>
            <a:schemeClr val="accent3">
              <a:shade val="90000"/>
            </a:schemeClr>
          </a:solidFill>
          <a:prstDash val="solid"/>
        </a:ln>
        <a:effectLst/>
      </dsp:spPr>
      <dsp:style>
        <a:lnRef idx="1">
          <a:schemeClr val="accent3"/>
        </a:lnRef>
        <a:fillRef idx="0">
          <a:schemeClr val="accent3"/>
        </a:fillRef>
        <a:effectRef idx="0">
          <a:schemeClr val="accent3"/>
        </a:effectRef>
        <a:fontRef idx="minor">
          <a:schemeClr val="tx1"/>
        </a:fontRef>
      </dsp:style>
    </dsp:sp>
    <dsp:sp modelId="{35B131D8-E984-4529-A5F2-087BB8245B03}">
      <dsp:nvSpPr>
        <dsp:cNvPr id="0" name=""/>
        <dsp:cNvSpPr/>
      </dsp:nvSpPr>
      <dsp:spPr>
        <a:xfrm>
          <a:off x="4264346" y="1246263"/>
          <a:ext cx="6576901" cy="792057"/>
        </a:xfrm>
        <a:prstGeom prst="roundRect">
          <a:avLst>
            <a:gd name="adj" fmla="val 1000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pPr>
          <a:r>
            <a:rPr lang="es-EC" sz="1600" kern="1200" dirty="0" smtClean="0"/>
            <a:t>Evaluar las </a:t>
          </a:r>
          <a:r>
            <a:rPr lang="es-EC" sz="1600" kern="1200" dirty="0" smtClean="0"/>
            <a:t>características, ventajas y desventajas de los diferentes software de programación con lo que trabaja el equipo USRP 2920.</a:t>
          </a:r>
          <a:endParaRPr lang="es-US" sz="1600" kern="1200" dirty="0"/>
        </a:p>
      </dsp:txBody>
      <dsp:txXfrm>
        <a:off x="4287545" y="1269462"/>
        <a:ext cx="6530503" cy="745659"/>
      </dsp:txXfrm>
    </dsp:sp>
    <dsp:sp modelId="{5995316A-9B66-47E4-8755-870395D4C440}">
      <dsp:nvSpPr>
        <dsp:cNvPr id="0" name=""/>
        <dsp:cNvSpPr/>
      </dsp:nvSpPr>
      <dsp:spPr>
        <a:xfrm>
          <a:off x="3270253" y="944885"/>
          <a:ext cx="970458" cy="1527850"/>
        </a:xfrm>
        <a:custGeom>
          <a:avLst/>
          <a:gdLst/>
          <a:ahLst/>
          <a:cxnLst/>
          <a:rect l="0" t="0" r="0" b="0"/>
          <a:pathLst>
            <a:path>
              <a:moveTo>
                <a:pt x="0" y="0"/>
              </a:moveTo>
              <a:lnTo>
                <a:pt x="0" y="1527850"/>
              </a:lnTo>
              <a:lnTo>
                <a:pt x="970458" y="1527850"/>
              </a:lnTo>
            </a:path>
          </a:pathLst>
        </a:custGeom>
        <a:noFill/>
        <a:ln w="9525" cap="rnd" cmpd="sng" algn="ctr">
          <a:solidFill>
            <a:schemeClr val="accent3">
              <a:shade val="90000"/>
            </a:schemeClr>
          </a:solidFill>
          <a:prstDash val="solid"/>
        </a:ln>
        <a:effectLst/>
      </dsp:spPr>
      <dsp:style>
        <a:lnRef idx="1">
          <a:schemeClr val="accent3"/>
        </a:lnRef>
        <a:fillRef idx="0">
          <a:schemeClr val="accent3"/>
        </a:fillRef>
        <a:effectRef idx="0">
          <a:schemeClr val="accent3"/>
        </a:effectRef>
        <a:fontRef idx="minor">
          <a:schemeClr val="tx1"/>
        </a:fontRef>
      </dsp:style>
    </dsp:sp>
    <dsp:sp modelId="{5CD78FE5-7A8E-454B-B86E-269DEEC54F75}">
      <dsp:nvSpPr>
        <dsp:cNvPr id="0" name=""/>
        <dsp:cNvSpPr/>
      </dsp:nvSpPr>
      <dsp:spPr>
        <a:xfrm>
          <a:off x="4240711" y="2084363"/>
          <a:ext cx="6583656" cy="776746"/>
        </a:xfrm>
        <a:prstGeom prst="roundRect">
          <a:avLst>
            <a:gd name="adj" fmla="val 1000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buNone/>
          </a:pPr>
          <a:r>
            <a:rPr lang="es-EC" sz="1600" kern="1200" dirty="0" smtClean="0"/>
            <a:t>Analizar y escoger cuál es el método de detección espectral más óptimo para la implementación del sistema de radio cognitiva</a:t>
          </a:r>
          <a:endParaRPr lang="es-US" sz="1600" kern="1200" dirty="0"/>
        </a:p>
      </dsp:txBody>
      <dsp:txXfrm>
        <a:off x="4263461" y="2107113"/>
        <a:ext cx="6538156" cy="731246"/>
      </dsp:txXfrm>
    </dsp:sp>
    <dsp:sp modelId="{E7A922B0-DFC7-4295-8821-10DB8C466451}">
      <dsp:nvSpPr>
        <dsp:cNvPr id="0" name=""/>
        <dsp:cNvSpPr/>
      </dsp:nvSpPr>
      <dsp:spPr>
        <a:xfrm>
          <a:off x="3270253" y="944885"/>
          <a:ext cx="971903" cy="2346628"/>
        </a:xfrm>
        <a:custGeom>
          <a:avLst/>
          <a:gdLst/>
          <a:ahLst/>
          <a:cxnLst/>
          <a:rect l="0" t="0" r="0" b="0"/>
          <a:pathLst>
            <a:path>
              <a:moveTo>
                <a:pt x="0" y="0"/>
              </a:moveTo>
              <a:lnTo>
                <a:pt x="0" y="2346628"/>
              </a:lnTo>
              <a:lnTo>
                <a:pt x="971903" y="2346628"/>
              </a:lnTo>
            </a:path>
          </a:pathLst>
        </a:custGeom>
        <a:noFill/>
        <a:ln w="9525" cap="rnd" cmpd="sng" algn="ctr">
          <a:solidFill>
            <a:schemeClr val="accent3">
              <a:shade val="90000"/>
            </a:schemeClr>
          </a:solidFill>
          <a:prstDash val="solid"/>
        </a:ln>
        <a:effectLst/>
      </dsp:spPr>
      <dsp:style>
        <a:lnRef idx="1">
          <a:schemeClr val="accent3"/>
        </a:lnRef>
        <a:fillRef idx="0">
          <a:schemeClr val="accent3"/>
        </a:fillRef>
        <a:effectRef idx="0">
          <a:schemeClr val="accent3"/>
        </a:effectRef>
        <a:fontRef idx="minor">
          <a:schemeClr val="tx1"/>
        </a:fontRef>
      </dsp:style>
    </dsp:sp>
    <dsp:sp modelId="{77089FDE-9BFD-4160-B3EE-A384DE6CC82A}">
      <dsp:nvSpPr>
        <dsp:cNvPr id="0" name=""/>
        <dsp:cNvSpPr/>
      </dsp:nvSpPr>
      <dsp:spPr>
        <a:xfrm>
          <a:off x="4242156" y="2932181"/>
          <a:ext cx="6544395" cy="718665"/>
        </a:xfrm>
        <a:prstGeom prst="roundRect">
          <a:avLst>
            <a:gd name="adj" fmla="val 10000"/>
          </a:avLst>
        </a:prstGeom>
        <a:solidFill>
          <a:schemeClr val="lt1"/>
        </a:solidFill>
        <a:ln w="15875"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0480" tIns="20320" rIns="30480" bIns="20320" numCol="1" spcCol="1270" anchor="ctr" anchorCtr="0">
          <a:noAutofit/>
        </a:bodyPr>
        <a:lstStyle/>
        <a:p>
          <a:pPr lvl="0" algn="just" defTabSz="711200">
            <a:lnSpc>
              <a:spcPct val="90000"/>
            </a:lnSpc>
            <a:spcBef>
              <a:spcPct val="0"/>
            </a:spcBef>
            <a:spcAft>
              <a:spcPct val="35000"/>
            </a:spcAft>
            <a:buNone/>
          </a:pPr>
          <a:r>
            <a:rPr lang="es-EC" sz="1600" kern="1200" dirty="0" smtClean="0"/>
            <a:t>Realizar pruebas experimentales del algoritmo implementado y observar los resultados obtenidos en lo siguientes escenarios: ESPE matriz Sangolquí, ESPE Latacunga y Quito.</a:t>
          </a:r>
          <a:endParaRPr lang="es-US" sz="1600" kern="1200" dirty="0"/>
        </a:p>
      </dsp:txBody>
      <dsp:txXfrm>
        <a:off x="4263205" y="2953230"/>
        <a:ext cx="6502297" cy="676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DC84C-B7F9-4AD4-8A38-77E31E5E4241}">
      <dsp:nvSpPr>
        <dsp:cNvPr id="0" name=""/>
        <dsp:cNvSpPr/>
      </dsp:nvSpPr>
      <dsp:spPr>
        <a:xfrm>
          <a:off x="966" y="292529"/>
          <a:ext cx="4379194" cy="713058"/>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mj-lt"/>
            </a:rPr>
            <a:t>SISTEMADE RADIO COGNITIVO</a:t>
          </a:r>
          <a:endParaRPr lang="es-EC" sz="2400" b="1" kern="1200" dirty="0">
            <a:solidFill>
              <a:schemeClr val="tx1"/>
            </a:solidFill>
            <a:latin typeface="+mj-lt"/>
          </a:endParaRPr>
        </a:p>
      </dsp:txBody>
      <dsp:txXfrm>
        <a:off x="21851" y="313414"/>
        <a:ext cx="4337424" cy="671288"/>
      </dsp:txXfrm>
    </dsp:sp>
    <dsp:sp modelId="{BACF2876-6821-4711-98F6-947B09265434}">
      <dsp:nvSpPr>
        <dsp:cNvPr id="0" name=""/>
        <dsp:cNvSpPr/>
      </dsp:nvSpPr>
      <dsp:spPr>
        <a:xfrm>
          <a:off x="438885" y="1005587"/>
          <a:ext cx="437919" cy="559855"/>
        </a:xfrm>
        <a:custGeom>
          <a:avLst/>
          <a:gdLst/>
          <a:ahLst/>
          <a:cxnLst/>
          <a:rect l="0" t="0" r="0" b="0"/>
          <a:pathLst>
            <a:path>
              <a:moveTo>
                <a:pt x="0" y="0"/>
              </a:moveTo>
              <a:lnTo>
                <a:pt x="0" y="559855"/>
              </a:lnTo>
              <a:lnTo>
                <a:pt x="437919" y="559855"/>
              </a:lnTo>
            </a:path>
          </a:pathLst>
        </a:custGeom>
        <a:noFill/>
        <a:ln w="15875"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B59571-9BD1-4630-AF18-D6B99A3B9D2F}">
      <dsp:nvSpPr>
        <dsp:cNvPr id="0" name=""/>
        <dsp:cNvSpPr/>
      </dsp:nvSpPr>
      <dsp:spPr>
        <a:xfrm>
          <a:off x="876805" y="1170046"/>
          <a:ext cx="6591760" cy="790794"/>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latin typeface="+mj-lt"/>
            </a:rPr>
            <a:t>Analizador de espectro más complejo, </a:t>
          </a:r>
          <a:r>
            <a:rPr lang="es-EC" sz="1800" kern="1200" dirty="0">
              <a:latin typeface="+mj-lt"/>
            </a:rPr>
            <a:t>permite </a:t>
          </a:r>
          <a:r>
            <a:rPr lang="es-EC" sz="1800" kern="1200" dirty="0" smtClean="0">
              <a:latin typeface="+mj-lt"/>
            </a:rPr>
            <a:t>sensar el nivel de energía presente en cada canal. </a:t>
          </a:r>
          <a:endParaRPr lang="es-EC" sz="1800" kern="1200" dirty="0">
            <a:latin typeface="+mj-lt"/>
          </a:endParaRPr>
        </a:p>
      </dsp:txBody>
      <dsp:txXfrm>
        <a:off x="899967" y="1193208"/>
        <a:ext cx="6545436" cy="744470"/>
      </dsp:txXfrm>
    </dsp:sp>
    <dsp:sp modelId="{F9E9B6E4-6AF8-49F8-8DC9-118DE751E20A}">
      <dsp:nvSpPr>
        <dsp:cNvPr id="0" name=""/>
        <dsp:cNvSpPr/>
      </dsp:nvSpPr>
      <dsp:spPr>
        <a:xfrm>
          <a:off x="438885" y="1005587"/>
          <a:ext cx="437919" cy="1448627"/>
        </a:xfrm>
        <a:custGeom>
          <a:avLst/>
          <a:gdLst/>
          <a:ahLst/>
          <a:cxnLst/>
          <a:rect l="0" t="0" r="0" b="0"/>
          <a:pathLst>
            <a:path>
              <a:moveTo>
                <a:pt x="0" y="0"/>
              </a:moveTo>
              <a:lnTo>
                <a:pt x="0" y="1448627"/>
              </a:lnTo>
              <a:lnTo>
                <a:pt x="437919" y="1448627"/>
              </a:lnTo>
            </a:path>
          </a:pathLst>
        </a:custGeom>
        <a:noFill/>
        <a:ln w="15875"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67391EC-3ADB-4781-9065-60C30B3C8DD7}">
      <dsp:nvSpPr>
        <dsp:cNvPr id="0" name=""/>
        <dsp:cNvSpPr/>
      </dsp:nvSpPr>
      <dsp:spPr>
        <a:xfrm>
          <a:off x="876805" y="2125298"/>
          <a:ext cx="6606906" cy="657833"/>
        </a:xfrm>
        <a:prstGeom prst="roundRect">
          <a:avLst>
            <a:gd name="adj" fmla="val 10000"/>
          </a:avLst>
        </a:prstGeom>
        <a:solidFill>
          <a:schemeClr val="lt1">
            <a:alpha val="90000"/>
            <a:hueOff val="0"/>
            <a:satOff val="0"/>
            <a:lumOff val="0"/>
            <a:alphaOff val="0"/>
          </a:schemeClr>
        </a:solidFill>
        <a:ln w="9525" cap="rnd" cmpd="sng" algn="ctr">
          <a:solidFill>
            <a:schemeClr val="accent5">
              <a:hueOff val="-459284"/>
              <a:satOff val="68"/>
              <a:lumOff val="-1618"/>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latin typeface="+mj-lt"/>
            </a:rPr>
            <a:t>El sistema permite determinar los canales que se encuentran libres y la frecuencia más limpia</a:t>
          </a:r>
          <a:endParaRPr lang="es-EC" sz="1800" kern="1200" dirty="0">
            <a:latin typeface="+mj-lt"/>
          </a:endParaRPr>
        </a:p>
      </dsp:txBody>
      <dsp:txXfrm>
        <a:off x="896072" y="2144565"/>
        <a:ext cx="6568372" cy="619299"/>
      </dsp:txXfrm>
    </dsp:sp>
    <dsp:sp modelId="{E582254F-94F9-4E05-96E8-37740C18DF34}">
      <dsp:nvSpPr>
        <dsp:cNvPr id="0" name=""/>
        <dsp:cNvSpPr/>
      </dsp:nvSpPr>
      <dsp:spPr>
        <a:xfrm>
          <a:off x="438885" y="1005587"/>
          <a:ext cx="437919" cy="2284289"/>
        </a:xfrm>
        <a:custGeom>
          <a:avLst/>
          <a:gdLst/>
          <a:ahLst/>
          <a:cxnLst/>
          <a:rect l="0" t="0" r="0" b="0"/>
          <a:pathLst>
            <a:path>
              <a:moveTo>
                <a:pt x="0" y="0"/>
              </a:moveTo>
              <a:lnTo>
                <a:pt x="0" y="2284289"/>
              </a:lnTo>
              <a:lnTo>
                <a:pt x="437919" y="2284289"/>
              </a:lnTo>
            </a:path>
          </a:pathLst>
        </a:custGeom>
        <a:noFill/>
        <a:ln w="15875"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E037E1D-15C1-4EFB-8880-A31366473C93}">
      <dsp:nvSpPr>
        <dsp:cNvPr id="0" name=""/>
        <dsp:cNvSpPr/>
      </dsp:nvSpPr>
      <dsp:spPr>
        <a:xfrm>
          <a:off x="876805" y="2947589"/>
          <a:ext cx="6596381" cy="684573"/>
        </a:xfrm>
        <a:prstGeom prst="roundRect">
          <a:avLst>
            <a:gd name="adj" fmla="val 10000"/>
          </a:avLst>
        </a:prstGeom>
        <a:solidFill>
          <a:schemeClr val="lt1">
            <a:alpha val="90000"/>
            <a:hueOff val="0"/>
            <a:satOff val="0"/>
            <a:lumOff val="0"/>
            <a:alphaOff val="0"/>
          </a:schemeClr>
        </a:solidFill>
        <a:ln w="9525" cap="rnd" cmpd="sng" algn="ctr">
          <a:solidFill>
            <a:schemeClr val="accent5">
              <a:hueOff val="-918568"/>
              <a:satOff val="135"/>
              <a:lumOff val="-323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latin typeface="+mj-lt"/>
            </a:rPr>
            <a:t>Es un sistema desarrollado específicamente para la detección de señales que cumplen características establecidas por el estándar ISDB-Tb </a:t>
          </a:r>
          <a:endParaRPr lang="es-EC" sz="1800" kern="1200" dirty="0">
            <a:latin typeface="+mj-lt"/>
          </a:endParaRPr>
        </a:p>
      </dsp:txBody>
      <dsp:txXfrm>
        <a:off x="896855" y="2967639"/>
        <a:ext cx="6556281" cy="644473"/>
      </dsp:txXfrm>
    </dsp:sp>
    <dsp:sp modelId="{A8BA3803-2BAE-4986-8C8A-8F44E2CB435E}">
      <dsp:nvSpPr>
        <dsp:cNvPr id="0" name=""/>
        <dsp:cNvSpPr/>
      </dsp:nvSpPr>
      <dsp:spPr>
        <a:xfrm>
          <a:off x="438885" y="1005587"/>
          <a:ext cx="437919" cy="3174728"/>
        </a:xfrm>
        <a:custGeom>
          <a:avLst/>
          <a:gdLst/>
          <a:ahLst/>
          <a:cxnLst/>
          <a:rect l="0" t="0" r="0" b="0"/>
          <a:pathLst>
            <a:path>
              <a:moveTo>
                <a:pt x="0" y="0"/>
              </a:moveTo>
              <a:lnTo>
                <a:pt x="0" y="3174728"/>
              </a:lnTo>
              <a:lnTo>
                <a:pt x="437919" y="3174728"/>
              </a:lnTo>
            </a:path>
          </a:pathLst>
        </a:custGeom>
        <a:noFill/>
        <a:ln w="15875"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452475-4737-4215-8718-DEE2E7160C55}">
      <dsp:nvSpPr>
        <dsp:cNvPr id="0" name=""/>
        <dsp:cNvSpPr/>
      </dsp:nvSpPr>
      <dsp:spPr>
        <a:xfrm>
          <a:off x="876805" y="3796622"/>
          <a:ext cx="6575130" cy="767388"/>
        </a:xfrm>
        <a:prstGeom prst="roundRect">
          <a:avLst>
            <a:gd name="adj" fmla="val 10000"/>
          </a:avLst>
        </a:prstGeom>
        <a:solidFill>
          <a:schemeClr val="lt1">
            <a:alpha val="90000"/>
            <a:hueOff val="0"/>
            <a:satOff val="0"/>
            <a:lumOff val="0"/>
            <a:alphaOff val="0"/>
          </a:schemeClr>
        </a:solidFill>
        <a:ln w="9525" cap="rnd" cmpd="sng" algn="ctr">
          <a:solidFill>
            <a:schemeClr val="accent5">
              <a:hueOff val="-1377853"/>
              <a:satOff val="203"/>
              <a:lumOff val="-4853"/>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a:t>Promueve la </a:t>
          </a:r>
          <a:r>
            <a:rPr lang="es-EC" sz="1800" kern="1200" dirty="0" smtClean="0"/>
            <a:t>Formación académica en el área de SDR y Radio Cognitiva</a:t>
          </a:r>
          <a:endParaRPr lang="es-EC" sz="1800" kern="1200" dirty="0"/>
        </a:p>
      </dsp:txBody>
      <dsp:txXfrm>
        <a:off x="899281" y="3819098"/>
        <a:ext cx="6530178" cy="722436"/>
      </dsp:txXfrm>
    </dsp:sp>
    <dsp:sp modelId="{C2F3E9A0-F0D1-4F41-A755-8E6AA2C7500F}">
      <dsp:nvSpPr>
        <dsp:cNvPr id="0" name=""/>
        <dsp:cNvSpPr/>
      </dsp:nvSpPr>
      <dsp:spPr>
        <a:xfrm>
          <a:off x="438885" y="1005587"/>
          <a:ext cx="437919" cy="4119728"/>
        </a:xfrm>
        <a:custGeom>
          <a:avLst/>
          <a:gdLst/>
          <a:ahLst/>
          <a:cxnLst/>
          <a:rect l="0" t="0" r="0" b="0"/>
          <a:pathLst>
            <a:path>
              <a:moveTo>
                <a:pt x="0" y="0"/>
              </a:moveTo>
              <a:lnTo>
                <a:pt x="0" y="4119728"/>
              </a:lnTo>
              <a:lnTo>
                <a:pt x="437919" y="4119728"/>
              </a:lnTo>
            </a:path>
          </a:pathLst>
        </a:custGeom>
        <a:noFill/>
        <a:ln w="15875" cap="rnd"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8D61DA-B885-4A1B-8DD1-319964E4D180}">
      <dsp:nvSpPr>
        <dsp:cNvPr id="0" name=""/>
        <dsp:cNvSpPr/>
      </dsp:nvSpPr>
      <dsp:spPr>
        <a:xfrm>
          <a:off x="876805" y="4728468"/>
          <a:ext cx="6548185" cy="793695"/>
        </a:xfrm>
        <a:prstGeom prst="roundRect">
          <a:avLst>
            <a:gd name="adj" fmla="val 10000"/>
          </a:avLst>
        </a:prstGeom>
        <a:solidFill>
          <a:schemeClr val="lt1">
            <a:alpha val="90000"/>
            <a:hueOff val="0"/>
            <a:satOff val="0"/>
            <a:lumOff val="0"/>
            <a:alphaOff val="0"/>
          </a:schemeClr>
        </a:solidFill>
        <a:ln w="9525" cap="rnd" cmpd="sng" algn="ctr">
          <a:solidFill>
            <a:schemeClr val="accent5">
              <a:hueOff val="-1837137"/>
              <a:satOff val="270"/>
              <a:lumOff val="-6471"/>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es-EC" sz="1800" kern="1200" dirty="0" smtClean="0"/>
            <a:t>Es una contribución para el uso eficiente del espectro radioeléctrico en nuestro país y la reutilización de las  frecuencias liberadas tras el apagón analógico </a:t>
          </a:r>
          <a:endParaRPr lang="es-EC" sz="1800" kern="1200" dirty="0"/>
        </a:p>
      </dsp:txBody>
      <dsp:txXfrm>
        <a:off x="900052" y="4751715"/>
        <a:ext cx="6501691" cy="7472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C4DE70-2F12-47D8-8824-ADC1EB6BD246}" type="datetimeFigureOut">
              <a:rPr lang="es-US" smtClean="0"/>
              <a:t>9/8/2018</a:t>
            </a:fld>
            <a:endParaRPr lang="es-US"/>
          </a:p>
        </p:txBody>
      </p:sp>
      <p:sp>
        <p:nvSpPr>
          <p:cNvPr id="5" name="Footer Placeholder 4"/>
          <p:cNvSpPr>
            <a:spLocks noGrp="1"/>
          </p:cNvSpPr>
          <p:nvPr>
            <p:ph type="ftr" sz="quarter" idx="11"/>
          </p:nvPr>
        </p:nvSpPr>
        <p:spPr/>
        <p:txBody>
          <a:bodyPr/>
          <a:lstStyle/>
          <a:p>
            <a:endParaRPr lang="es-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184611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3C4DE70-2F12-47D8-8824-ADC1EB6BD246}" type="datetimeFigureOut">
              <a:rPr lang="es-US" smtClean="0"/>
              <a:t>9/8/2018</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414790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3C4DE70-2F12-47D8-8824-ADC1EB6BD246}" type="datetimeFigureOut">
              <a:rPr lang="es-US" smtClean="0"/>
              <a:t>9/8/2018</a:t>
            </a:fld>
            <a:endParaRPr lang="es-US"/>
          </a:p>
        </p:txBody>
      </p:sp>
      <p:sp>
        <p:nvSpPr>
          <p:cNvPr id="5" name="Footer Placeholder 4"/>
          <p:cNvSpPr>
            <a:spLocks noGrp="1"/>
          </p:cNvSpPr>
          <p:nvPr>
            <p:ph type="ftr" sz="quarter" idx="11"/>
          </p:nvPr>
        </p:nvSpPr>
        <p:spPr/>
        <p:txBody>
          <a:bodyPr/>
          <a:lstStyle/>
          <a:p>
            <a:endParaRPr lang="es-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0DD43C-5D06-4554-9FAB-50BD7C77FFB6}" type="slidenum">
              <a:rPr lang="es-US" smtClean="0"/>
              <a:t>‹Nº›</a:t>
            </a:fld>
            <a:endParaRPr lang="es-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40804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3C4DE70-2F12-47D8-8824-ADC1EB6BD246}" type="datetimeFigureOut">
              <a:rPr lang="es-US" smtClean="0"/>
              <a:t>9/8/2018</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152803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3C4DE70-2F12-47D8-8824-ADC1EB6BD246}" type="datetimeFigureOut">
              <a:rPr lang="es-US" smtClean="0"/>
              <a:t>9/8/2018</a:t>
            </a:fld>
            <a:endParaRPr lang="es-US"/>
          </a:p>
        </p:txBody>
      </p:sp>
      <p:sp>
        <p:nvSpPr>
          <p:cNvPr id="6" name="Footer Placeholder 5"/>
          <p:cNvSpPr>
            <a:spLocks noGrp="1"/>
          </p:cNvSpPr>
          <p:nvPr>
            <p:ph type="ftr" sz="quarter" idx="11"/>
          </p:nvPr>
        </p:nvSpPr>
        <p:spPr/>
        <p:txBody>
          <a:bodyPr/>
          <a:lstStyle/>
          <a:p>
            <a:endParaRPr lang="es-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0DD43C-5D06-4554-9FAB-50BD7C77FFB6}" type="slidenum">
              <a:rPr lang="es-US" smtClean="0"/>
              <a:t>‹Nº›</a:t>
            </a:fld>
            <a:endParaRPr lang="es-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554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3C4DE70-2F12-47D8-8824-ADC1EB6BD246}" type="datetimeFigureOut">
              <a:rPr lang="es-US" smtClean="0"/>
              <a:t>9/8/2018</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115847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C4DE70-2F12-47D8-8824-ADC1EB6BD246}" type="datetimeFigureOut">
              <a:rPr lang="es-US" smtClean="0"/>
              <a:t>9/8/2018</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59360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C4DE70-2F12-47D8-8824-ADC1EB6BD246}" type="datetimeFigureOut">
              <a:rPr lang="es-US" smtClean="0"/>
              <a:t>9/8/2018</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97712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C4DE70-2F12-47D8-8824-ADC1EB6BD246}" type="datetimeFigureOut">
              <a:rPr lang="es-US" smtClean="0"/>
              <a:t>9/8/2018</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129832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3C4DE70-2F12-47D8-8824-ADC1EB6BD246}" type="datetimeFigureOut">
              <a:rPr lang="es-US" smtClean="0"/>
              <a:t>9/8/2018</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169883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C4DE70-2F12-47D8-8824-ADC1EB6BD246}" type="datetimeFigureOut">
              <a:rPr lang="es-US" smtClean="0"/>
              <a:t>9/8/2018</a:t>
            </a:fld>
            <a:endParaRPr lang="es-US"/>
          </a:p>
        </p:txBody>
      </p:sp>
      <p:sp>
        <p:nvSpPr>
          <p:cNvPr id="6" name="Footer Placeholder 5"/>
          <p:cNvSpPr>
            <a:spLocks noGrp="1"/>
          </p:cNvSpPr>
          <p:nvPr>
            <p:ph type="ftr" sz="quarter" idx="11"/>
          </p:nvPr>
        </p:nvSpPr>
        <p:spPr/>
        <p:txBody>
          <a:bodyPr/>
          <a:lstStyle/>
          <a:p>
            <a:endParaRPr lang="es-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99440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C4DE70-2F12-47D8-8824-ADC1EB6BD246}" type="datetimeFigureOut">
              <a:rPr lang="es-US" smtClean="0"/>
              <a:t>9/8/2018</a:t>
            </a:fld>
            <a:endParaRPr lang="es-US"/>
          </a:p>
        </p:txBody>
      </p:sp>
      <p:sp>
        <p:nvSpPr>
          <p:cNvPr id="8" name="Footer Placeholder 7"/>
          <p:cNvSpPr>
            <a:spLocks noGrp="1"/>
          </p:cNvSpPr>
          <p:nvPr>
            <p:ph type="ftr" sz="quarter" idx="11"/>
          </p:nvPr>
        </p:nvSpPr>
        <p:spPr/>
        <p:txBody>
          <a:bodyPr/>
          <a:lstStyle/>
          <a:p>
            <a:endParaRPr lang="es-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115218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3C4DE70-2F12-47D8-8824-ADC1EB6BD246}" type="datetimeFigureOut">
              <a:rPr lang="es-US" smtClean="0"/>
              <a:t>9/8/2018</a:t>
            </a:fld>
            <a:endParaRPr lang="es-US"/>
          </a:p>
        </p:txBody>
      </p:sp>
      <p:sp>
        <p:nvSpPr>
          <p:cNvPr id="4" name="Footer Placeholder 3"/>
          <p:cNvSpPr>
            <a:spLocks noGrp="1"/>
          </p:cNvSpPr>
          <p:nvPr>
            <p:ph type="ftr" sz="quarter" idx="11"/>
          </p:nvPr>
        </p:nvSpPr>
        <p:spPr/>
        <p:txBody>
          <a:bodyPr/>
          <a:lstStyle/>
          <a:p>
            <a:endParaRPr lang="es-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269166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DE70-2F12-47D8-8824-ADC1EB6BD246}" type="datetimeFigureOut">
              <a:rPr lang="es-US" smtClean="0"/>
              <a:t>9/8/2018</a:t>
            </a:fld>
            <a:endParaRPr lang="es-US"/>
          </a:p>
        </p:txBody>
      </p:sp>
      <p:sp>
        <p:nvSpPr>
          <p:cNvPr id="3" name="Footer Placeholder 2"/>
          <p:cNvSpPr>
            <a:spLocks noGrp="1"/>
          </p:cNvSpPr>
          <p:nvPr>
            <p:ph type="ftr" sz="quarter" idx="11"/>
          </p:nvPr>
        </p:nvSpPr>
        <p:spPr/>
        <p:txBody>
          <a:bodyPr/>
          <a:lstStyle/>
          <a:p>
            <a:endParaRPr lang="es-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385002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3C4DE70-2F12-47D8-8824-ADC1EB6BD246}" type="datetimeFigureOut">
              <a:rPr lang="es-US" smtClean="0"/>
              <a:t>9/8/2018</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405066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3C4DE70-2F12-47D8-8824-ADC1EB6BD246}" type="datetimeFigureOut">
              <a:rPr lang="es-US" smtClean="0"/>
              <a:t>9/8/2018</a:t>
            </a:fld>
            <a:endParaRPr lang="es-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D0DD43C-5D06-4554-9FAB-50BD7C77FFB6}" type="slidenum">
              <a:rPr lang="es-US" smtClean="0"/>
              <a:t>‹Nº›</a:t>
            </a:fld>
            <a:endParaRPr lang="es-US"/>
          </a:p>
        </p:txBody>
      </p:sp>
    </p:spTree>
    <p:extLst>
      <p:ext uri="{BB962C8B-B14F-4D97-AF65-F5344CB8AC3E}">
        <p14:creationId xmlns:p14="http://schemas.microsoft.com/office/powerpoint/2010/main" val="410857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3C4DE70-2F12-47D8-8824-ADC1EB6BD246}" type="datetimeFigureOut">
              <a:rPr lang="es-US" smtClean="0"/>
              <a:t>9/8/2018</a:t>
            </a:fld>
            <a:endParaRPr lang="es-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D0DD43C-5D06-4554-9FAB-50BD7C77FFB6}" type="slidenum">
              <a:rPr lang="es-US" smtClean="0"/>
              <a:t>‹Nº›</a:t>
            </a:fld>
            <a:endParaRPr lang="es-US"/>
          </a:p>
        </p:txBody>
      </p:sp>
    </p:spTree>
    <p:extLst>
      <p:ext uri="{BB962C8B-B14F-4D97-AF65-F5344CB8AC3E}">
        <p14:creationId xmlns:p14="http://schemas.microsoft.com/office/powerpoint/2010/main" val="2844330322"/>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8235" y="70763"/>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553" y="230255"/>
            <a:ext cx="5121965" cy="1319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0513" y="2046940"/>
            <a:ext cx="10225136" cy="4708981"/>
          </a:xfrm>
          <a:prstGeom prst="rect">
            <a:avLst/>
          </a:prstGeom>
        </p:spPr>
        <p:txBody>
          <a:bodyPr wrap="square">
            <a:spAutoFit/>
          </a:bodyPr>
          <a:lstStyle/>
          <a:p>
            <a:pPr algn="ctr"/>
            <a:r>
              <a:rPr lang="es-ES" sz="2000" b="1" dirty="0">
                <a:latin typeface="Arial" panose="020B0604020202020204" pitchFamily="34" charset="0"/>
                <a:cs typeface="Arial" panose="020B0604020202020204" pitchFamily="34" charset="0"/>
              </a:rPr>
              <a:t>DEPARTAMENTO DE </a:t>
            </a:r>
            <a:r>
              <a:rPr lang="es-ES" sz="2000" b="1" dirty="0" smtClean="0">
                <a:latin typeface="Arial" panose="020B0604020202020204" pitchFamily="34" charset="0"/>
                <a:cs typeface="Arial" panose="020B0604020202020204" pitchFamily="34" charset="0"/>
              </a:rPr>
              <a:t>ELÉCTRICA, ELECTRÓNICA Y </a:t>
            </a:r>
            <a:r>
              <a:rPr lang="es-ES" sz="2000" b="1" dirty="0" smtClean="0">
                <a:latin typeface="Arial" panose="020B0604020202020204" pitchFamily="34" charset="0"/>
                <a:cs typeface="Arial" panose="020B0604020202020204" pitchFamily="34" charset="0"/>
              </a:rPr>
              <a:t>TELECOMUNICACIONES</a:t>
            </a:r>
          </a:p>
          <a:p>
            <a:pPr algn="ctr"/>
            <a:endParaRPr lang="es-EC" sz="2000"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CARRERA DE INGENIERÍA EN  </a:t>
            </a:r>
            <a:r>
              <a:rPr lang="es-ES" sz="2000" b="1" dirty="0">
                <a:latin typeface="Arial" panose="020B0604020202020204" pitchFamily="34" charset="0"/>
                <a:cs typeface="Arial" panose="020B0604020202020204" pitchFamily="34" charset="0"/>
              </a:rPr>
              <a:t>ELECTRÓNICA Y </a:t>
            </a:r>
            <a:r>
              <a:rPr lang="es-ES" sz="2000" b="1" dirty="0" smtClean="0">
                <a:latin typeface="Arial" panose="020B0604020202020204" pitchFamily="34" charset="0"/>
                <a:cs typeface="Arial" panose="020B0604020202020204" pitchFamily="34" charset="0"/>
              </a:rPr>
              <a:t>TELECOMUNICACIONES</a:t>
            </a:r>
          </a:p>
          <a:p>
            <a:pPr algn="ctr"/>
            <a:endParaRPr lang="es-EC" sz="2000" dirty="0">
              <a:latin typeface="Arial" panose="020B0604020202020204" pitchFamily="34" charset="0"/>
              <a:cs typeface="Arial" panose="020B0604020202020204" pitchFamily="34" charset="0"/>
            </a:endParaRPr>
          </a:p>
          <a:p>
            <a:pPr algn="ctr"/>
            <a:r>
              <a:rPr lang="es-ES" sz="2000" b="1" dirty="0" smtClean="0">
                <a:latin typeface="Arial" panose="020B0604020202020204" pitchFamily="34" charset="0"/>
                <a:cs typeface="Arial" panose="020B0604020202020204" pitchFamily="34" charset="0"/>
              </a:rPr>
              <a:t>TRABAJO DE TITULACIÓN PREVIO A LA OBTENCIÓN DEL TÍTULO DE</a:t>
            </a:r>
            <a:r>
              <a:rPr lang="es-ES" sz="2000" b="1" dirty="0" smtClean="0">
                <a:latin typeface="Arial" panose="020B0604020202020204" pitchFamily="34" charset="0"/>
                <a:cs typeface="Arial" panose="020B0604020202020204" pitchFamily="34" charset="0"/>
              </a:rPr>
              <a:t> INGENIERO </a:t>
            </a:r>
            <a:r>
              <a:rPr lang="es-ES" sz="2000" b="1" dirty="0">
                <a:latin typeface="Arial" panose="020B0604020202020204" pitchFamily="34" charset="0"/>
                <a:cs typeface="Arial" panose="020B0604020202020204" pitchFamily="34" charset="0"/>
              </a:rPr>
              <a:t>EN ELECTRÓNICA Y TELECOMUNICACIONES</a:t>
            </a:r>
            <a:endParaRPr lang="es-EC" sz="2000"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ctr"/>
            <a:r>
              <a:rPr lang="es-US" sz="2000" b="1" dirty="0" smtClean="0">
                <a:latin typeface="Arial" panose="020B0604020202020204" pitchFamily="34" charset="0"/>
                <a:cs typeface="Arial" panose="020B0604020202020204" pitchFamily="34" charset="0"/>
              </a:rPr>
              <a:t>TEMA: IMPLEMENTACIÓN </a:t>
            </a:r>
            <a:r>
              <a:rPr lang="es-US" sz="2000" b="1" dirty="0">
                <a:latin typeface="Arial" panose="020B0604020202020204" pitchFamily="34" charset="0"/>
                <a:cs typeface="Arial" panose="020B0604020202020204" pitchFamily="34" charset="0"/>
              </a:rPr>
              <a:t>DE UN </a:t>
            </a:r>
            <a:r>
              <a:rPr lang="es-US" sz="2000" b="1" dirty="0" smtClean="0">
                <a:latin typeface="Arial" panose="020B0604020202020204" pitchFamily="34" charset="0"/>
                <a:cs typeface="Arial" panose="020B0604020202020204" pitchFamily="34" charset="0"/>
              </a:rPr>
              <a:t>SISTEMA DE RADIO COGNITIVA PARA LA DETECCIÓN DE </a:t>
            </a:r>
            <a:r>
              <a:rPr lang="es-US" sz="2000" b="1" dirty="0" smtClean="0">
                <a:latin typeface="Arial" panose="020B0604020202020204" pitchFamily="34" charset="0"/>
                <a:cs typeface="Arial" panose="020B0604020202020204" pitchFamily="34" charset="0"/>
              </a:rPr>
              <a:t>BANDAS </a:t>
            </a:r>
            <a:r>
              <a:rPr lang="es-US" sz="2000" b="1" dirty="0" smtClean="0">
                <a:latin typeface="Arial" panose="020B0604020202020204" pitchFamily="34" charset="0"/>
                <a:cs typeface="Arial" panose="020B0604020202020204" pitchFamily="34" charset="0"/>
              </a:rPr>
              <a:t>DEFRECUENCIAS </a:t>
            </a:r>
            <a:r>
              <a:rPr lang="es-US" sz="2000" b="1" dirty="0" smtClean="0">
                <a:latin typeface="Arial" panose="020B0604020202020204" pitchFamily="34" charset="0"/>
                <a:cs typeface="Arial" panose="020B0604020202020204" pitchFamily="34" charset="0"/>
              </a:rPr>
              <a:t>TVWS</a:t>
            </a:r>
            <a:endParaRPr lang="es-EC" sz="2000" b="1"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algn="ctr"/>
            <a:r>
              <a:rPr lang="es-ES" sz="2000" b="1" dirty="0">
                <a:latin typeface="Arial" panose="020B0604020202020204" pitchFamily="34" charset="0"/>
                <a:cs typeface="Arial" panose="020B0604020202020204" pitchFamily="34" charset="0"/>
              </a:rPr>
              <a:t>AUTOR: </a:t>
            </a:r>
            <a:r>
              <a:rPr lang="es-ES" sz="2000" dirty="0" smtClean="0">
                <a:latin typeface="Arial" panose="020B0604020202020204" pitchFamily="34" charset="0"/>
                <a:cs typeface="Arial" panose="020B0604020202020204" pitchFamily="34" charset="0"/>
              </a:rPr>
              <a:t>ARAUJO TORRES, MICHELLE </a:t>
            </a:r>
            <a:r>
              <a:rPr lang="es-ES" sz="2000" dirty="0" smtClean="0">
                <a:latin typeface="Arial" panose="020B0604020202020204" pitchFamily="34" charset="0"/>
                <a:cs typeface="Arial" panose="020B0604020202020204" pitchFamily="34" charset="0"/>
              </a:rPr>
              <a:t>ESTEFANÍA</a:t>
            </a:r>
          </a:p>
          <a:p>
            <a:pPr algn="ctr"/>
            <a:r>
              <a:rPr lang="es-ES" sz="2000" b="1" dirty="0">
                <a:latin typeface="Arial" panose="020B0604020202020204" pitchFamily="34" charset="0"/>
                <a:cs typeface="Arial" panose="020B0604020202020204" pitchFamily="34" charset="0"/>
              </a:rPr>
              <a:t> </a:t>
            </a:r>
            <a:endParaRPr lang="es-ES" sz="2000" b="1" dirty="0" smtClean="0">
              <a:latin typeface="Arial" panose="020B0604020202020204" pitchFamily="34" charset="0"/>
              <a:cs typeface="Arial" panose="020B0604020202020204" pitchFamily="34" charset="0"/>
            </a:endParaRPr>
          </a:p>
          <a:p>
            <a:pPr algn="ctr"/>
            <a:r>
              <a:rPr lang="es-ES" sz="2000" b="1" dirty="0" smtClean="0">
                <a:latin typeface="Arial" panose="020B0604020202020204" pitchFamily="34" charset="0"/>
                <a:cs typeface="Arial" panose="020B0604020202020204" pitchFamily="34" charset="0"/>
              </a:rPr>
              <a:t>DIRECTOR: </a:t>
            </a:r>
            <a:r>
              <a:rPr lang="es-ES" sz="2000" dirty="0" smtClean="0">
                <a:latin typeface="Arial" panose="020B0604020202020204" pitchFamily="34" charset="0"/>
                <a:cs typeface="Arial" panose="020B0604020202020204" pitchFamily="34" charset="0"/>
              </a:rPr>
              <a:t>DR. OLMEDO CIFUENTES, GONZALO FERNANDO</a:t>
            </a:r>
            <a:r>
              <a:rPr lang="es-ES" sz="2000" b="1" dirty="0" smtClean="0">
                <a:latin typeface="Arial" panose="020B0604020202020204" pitchFamily="34" charset="0"/>
                <a:cs typeface="Arial" panose="020B0604020202020204" pitchFamily="34" charset="0"/>
              </a:rPr>
              <a:t/>
            </a:r>
            <a:br>
              <a:rPr lang="es-ES" sz="2000" b="1" dirty="0" smtClean="0">
                <a:latin typeface="Arial" panose="020B0604020202020204" pitchFamily="34" charset="0"/>
                <a:cs typeface="Arial" panose="020B0604020202020204" pitchFamily="34" charset="0"/>
              </a:rPr>
            </a:br>
            <a:endParaRPr lang="es-EC" sz="2000" dirty="0">
              <a:latin typeface="Arial" panose="020B0604020202020204" pitchFamily="34" charset="0"/>
              <a:cs typeface="Arial" panose="020B0604020202020204" pitchFamily="34" charset="0"/>
            </a:endParaRPr>
          </a:p>
          <a:p>
            <a:pPr algn="ctr"/>
            <a:r>
              <a:rPr lang="es-ES" sz="2000" b="1" dirty="0" smtClean="0">
                <a:latin typeface="Arial" panose="020B0604020202020204" pitchFamily="34" charset="0"/>
                <a:cs typeface="Arial" panose="020B0604020202020204" pitchFamily="34" charset="0"/>
              </a:rPr>
              <a:t>SAGOLQUÍ, 2018</a:t>
            </a:r>
            <a:endParaRPr lang="es-EC" sz="2000" dirty="0">
              <a:latin typeface="Arial" panose="020B0604020202020204" pitchFamily="34" charset="0"/>
              <a:cs typeface="Arial" panose="020B0604020202020204" pitchFamily="34" charset="0"/>
            </a:endParaRPr>
          </a:p>
        </p:txBody>
      </p:sp>
      <p:pic>
        <p:nvPicPr>
          <p:cNvPr id="1031" name="Picture 7" descr="http://telecomunicaciones.espe.edu.ec/wp-content/uploads/2013/01/LOGO.jpg"/>
          <p:cNvPicPr>
            <a:picLocks noChangeAspect="1" noChangeArrowheads="1"/>
          </p:cNvPicPr>
          <p:nvPr/>
        </p:nvPicPr>
        <p:blipFill>
          <a:blip r:embed="rId4">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8551274" y="175806"/>
            <a:ext cx="1374001" cy="137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12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37DEB3-FEED-48D1-AAC4-C40D942661BA}"/>
              </a:ext>
            </a:extLst>
          </p:cNvPr>
          <p:cNvSpPr/>
          <p:nvPr/>
        </p:nvSpPr>
        <p:spPr>
          <a:xfrm>
            <a:off x="3740954" y="2872678"/>
            <a:ext cx="2417998" cy="800543"/>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b="1" dirty="0" smtClean="0">
                <a:solidFill>
                  <a:schemeClr val="tx1"/>
                </a:solidFill>
              </a:rPr>
              <a:t>ESTÁNDAR ISDB-Tb o</a:t>
            </a:r>
          </a:p>
          <a:p>
            <a:pPr algn="ctr"/>
            <a:r>
              <a:rPr lang="es-US" b="1" dirty="0" smtClean="0">
                <a:solidFill>
                  <a:schemeClr val="tx1"/>
                </a:solidFill>
              </a:rPr>
              <a:t>ISDBT Internacional</a:t>
            </a:r>
            <a:endParaRPr lang="es-US" b="1" dirty="0">
              <a:solidFill>
                <a:schemeClr val="tx1"/>
              </a:solidFill>
            </a:endParaRPr>
          </a:p>
        </p:txBody>
      </p:sp>
      <p:sp>
        <p:nvSpPr>
          <p:cNvPr id="5" name="Rectángulo 4">
            <a:extLst>
              <a:ext uri="{FF2B5EF4-FFF2-40B4-BE49-F238E27FC236}">
                <a16:creationId xmlns:a16="http://schemas.microsoft.com/office/drawing/2014/main" id="{C937DEB3-FEED-48D1-AAC4-C40D942661BA}"/>
              </a:ext>
            </a:extLst>
          </p:cNvPr>
          <p:cNvSpPr/>
          <p:nvPr/>
        </p:nvSpPr>
        <p:spPr>
          <a:xfrm>
            <a:off x="8032360" y="548795"/>
            <a:ext cx="3020452" cy="688248"/>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b="1" dirty="0" smtClean="0">
                <a:solidFill>
                  <a:schemeClr val="tx1"/>
                </a:solidFill>
              </a:rPr>
              <a:t>Características técnicas de estándar</a:t>
            </a:r>
            <a:endParaRPr lang="es-US" b="1" dirty="0">
              <a:solidFill>
                <a:schemeClr val="tx1"/>
              </a:solidFill>
            </a:endParaRPr>
          </a:p>
        </p:txBody>
      </p:sp>
      <p:sp>
        <p:nvSpPr>
          <p:cNvPr id="7" name="Rectángulo 6"/>
          <p:cNvSpPr/>
          <p:nvPr/>
        </p:nvSpPr>
        <p:spPr>
          <a:xfrm>
            <a:off x="3247241" y="418536"/>
            <a:ext cx="3773693" cy="2019863"/>
          </a:xfrm>
          <a:prstGeom prst="rect">
            <a:avLst/>
          </a:prstGeom>
          <a:gradFill flip="none" rotWithShape="1">
            <a:gsLst>
              <a:gs pos="0">
                <a:schemeClr val="accent4">
                  <a:tint val="70000"/>
                  <a:lumMod val="104000"/>
                  <a:tint val="66000"/>
                  <a:satMod val="160000"/>
                </a:schemeClr>
              </a:gs>
              <a:gs pos="50000">
                <a:schemeClr val="accent4">
                  <a:tint val="70000"/>
                  <a:lumMod val="104000"/>
                  <a:tint val="44500"/>
                  <a:satMod val="160000"/>
                </a:schemeClr>
              </a:gs>
              <a:gs pos="100000">
                <a:schemeClr val="accent4">
                  <a:tint val="70000"/>
                  <a:lumMod val="104000"/>
                  <a:tint val="23500"/>
                  <a:satMod val="16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r>
              <a:rPr lang="es-ES" dirty="0" smtClean="0">
                <a:latin typeface="+mj-lt"/>
                <a:ea typeface="MS Mincho"/>
              </a:rPr>
              <a:t>Ecuador</a:t>
            </a:r>
            <a:r>
              <a:rPr lang="es-ES" dirty="0">
                <a:latin typeface="+mj-lt"/>
                <a:ea typeface="MS Mincho"/>
              </a:rPr>
              <a:t>, luego de varios estudios técnicos, se decidió adoptar </a:t>
            </a:r>
            <a:r>
              <a:rPr lang="es-ES" dirty="0" smtClean="0">
                <a:latin typeface="+mj-lt"/>
                <a:ea typeface="MS Mincho"/>
              </a:rPr>
              <a:t>el Estándar </a:t>
            </a:r>
            <a:r>
              <a:rPr lang="es-ES" dirty="0">
                <a:latin typeface="+mj-lt"/>
                <a:ea typeface="MS Mincho"/>
              </a:rPr>
              <a:t>ISDB-Tb (en inglés, </a:t>
            </a:r>
            <a:r>
              <a:rPr lang="es-ES" i="1" dirty="0">
                <a:latin typeface="+mj-lt"/>
                <a:ea typeface="MS Mincho"/>
              </a:rPr>
              <a:t>Integrated Services  of  Digital  Broadcastig  –  Terrestrial Built-in</a:t>
            </a:r>
            <a:r>
              <a:rPr lang="es-ES" dirty="0">
                <a:latin typeface="+mj-lt"/>
                <a:ea typeface="MS Mincho"/>
              </a:rPr>
              <a:t> ) japonés con mejoras </a:t>
            </a:r>
            <a:r>
              <a:rPr lang="es-ES" dirty="0" smtClean="0">
                <a:latin typeface="+mj-lt"/>
                <a:ea typeface="MS Mincho"/>
              </a:rPr>
              <a:t>brasileñas</a:t>
            </a:r>
            <a:endParaRPr lang="es-MX" dirty="0">
              <a:latin typeface="+mj-lt"/>
            </a:endParaRPr>
          </a:p>
        </p:txBody>
      </p:sp>
      <p:pic>
        <p:nvPicPr>
          <p:cNvPr id="8" name="Imagen 7"/>
          <p:cNvPicPr>
            <a:picLocks noChangeAspect="1"/>
          </p:cNvPicPr>
          <p:nvPr/>
        </p:nvPicPr>
        <p:blipFill>
          <a:blip r:embed="rId2"/>
          <a:stretch>
            <a:fillRect/>
          </a:stretch>
        </p:blipFill>
        <p:spPr>
          <a:xfrm>
            <a:off x="7377268" y="1447188"/>
            <a:ext cx="4047442" cy="2533932"/>
          </a:xfrm>
          <a:prstGeom prst="rect">
            <a:avLst/>
          </a:prstGeom>
        </p:spPr>
      </p:pic>
      <p:pic>
        <p:nvPicPr>
          <p:cNvPr id="9" name="Imagen 8"/>
          <p:cNvPicPr>
            <a:picLocks noChangeAspect="1"/>
          </p:cNvPicPr>
          <p:nvPr/>
        </p:nvPicPr>
        <p:blipFill>
          <a:blip r:embed="rId3"/>
          <a:stretch>
            <a:fillRect/>
          </a:stretch>
        </p:blipFill>
        <p:spPr>
          <a:xfrm>
            <a:off x="3949170" y="4107500"/>
            <a:ext cx="4419565" cy="2513575"/>
          </a:xfrm>
          <a:prstGeom prst="rect">
            <a:avLst/>
          </a:prstGeom>
        </p:spPr>
      </p:pic>
      <p:sp>
        <p:nvSpPr>
          <p:cNvPr id="10" name="Flecha a la derecha con bandas 9"/>
          <p:cNvSpPr/>
          <p:nvPr/>
        </p:nvSpPr>
        <p:spPr>
          <a:xfrm>
            <a:off x="1540042" y="4459705"/>
            <a:ext cx="1973179" cy="1620253"/>
          </a:xfrm>
          <a:prstGeom prst="stripedRightArrow">
            <a:avLst/>
          </a:prstGeom>
          <a:gradFill flip="none" rotWithShape="1">
            <a:gsLst>
              <a:gs pos="0">
                <a:schemeClr val="accent1">
                  <a:tint val="70000"/>
                  <a:lumMod val="104000"/>
                  <a:tint val="66000"/>
                  <a:satMod val="160000"/>
                </a:schemeClr>
              </a:gs>
              <a:gs pos="50000">
                <a:schemeClr val="accent1">
                  <a:tint val="70000"/>
                  <a:lumMod val="104000"/>
                  <a:tint val="44500"/>
                  <a:satMod val="160000"/>
                </a:schemeClr>
              </a:gs>
              <a:gs pos="100000">
                <a:schemeClr val="accent1">
                  <a:tint val="70000"/>
                  <a:lumMod val="104000"/>
                  <a:tint val="23500"/>
                  <a:satMod val="160000"/>
                </a:scheme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solidFill>
                  <a:schemeClr val="tx1"/>
                </a:solidFill>
              </a:rPr>
              <a:t>Sistema ISDB-Tb</a:t>
            </a:r>
            <a:endParaRPr lang="es-MX" dirty="0">
              <a:solidFill>
                <a:schemeClr val="tx1"/>
              </a:solidFill>
            </a:endParaRPr>
          </a:p>
        </p:txBody>
      </p:sp>
      <p:pic>
        <p:nvPicPr>
          <p:cNvPr id="11"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20" y="595120"/>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48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20" y="595120"/>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a:extLst>
              <a:ext uri="{FF2B5EF4-FFF2-40B4-BE49-F238E27FC236}">
                <a16:creationId xmlns:a16="http://schemas.microsoft.com/office/drawing/2014/main" id="{C937DEB3-FEED-48D1-AAC4-C40D942661BA}"/>
              </a:ext>
            </a:extLst>
          </p:cNvPr>
          <p:cNvSpPr/>
          <p:nvPr/>
        </p:nvSpPr>
        <p:spPr>
          <a:xfrm>
            <a:off x="1738937" y="513453"/>
            <a:ext cx="9175990" cy="800543"/>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b="1" dirty="0" smtClean="0">
                <a:solidFill>
                  <a:schemeClr val="tx1"/>
                </a:solidFill>
              </a:rPr>
              <a:t>ESTÁNDAR ISDB-Tb o </a:t>
            </a:r>
            <a:r>
              <a:rPr lang="es-US" b="1" dirty="0" smtClean="0">
                <a:solidFill>
                  <a:schemeClr val="tx1"/>
                </a:solidFill>
              </a:rPr>
              <a:t>ISDBT Internacional – Ancho de banda y Segmentación</a:t>
            </a:r>
            <a:endParaRPr lang="es-US" b="1" dirty="0">
              <a:solidFill>
                <a:schemeClr val="tx1"/>
              </a:solidFill>
            </a:endParaRPr>
          </a:p>
        </p:txBody>
      </p:sp>
      <p:pic>
        <p:nvPicPr>
          <p:cNvPr id="6" name="Imagen 5"/>
          <p:cNvPicPr/>
          <p:nvPr/>
        </p:nvPicPr>
        <p:blipFill rotWithShape="1">
          <a:blip r:embed="rId3">
            <a:extLst>
              <a:ext uri="{28A0092B-C50C-407E-A947-70E740481C1C}">
                <a14:useLocalDpi xmlns:a14="http://schemas.microsoft.com/office/drawing/2010/main" val="0"/>
              </a:ext>
            </a:extLst>
          </a:blip>
          <a:srcRect t="14587"/>
          <a:stretch/>
        </p:blipFill>
        <p:spPr bwMode="auto">
          <a:xfrm>
            <a:off x="3761767" y="1862858"/>
            <a:ext cx="4896097" cy="1564119"/>
          </a:xfrm>
          <a:prstGeom prst="rect">
            <a:avLst/>
          </a:prstGeom>
          <a:noFill/>
          <a:ln>
            <a:noFill/>
          </a:ln>
        </p:spPr>
      </p:pic>
      <mc:AlternateContent xmlns:mc="http://schemas.openxmlformats.org/markup-compatibility/2006">
        <mc:Choice xmlns:a14="http://schemas.microsoft.com/office/drawing/2010/main" Requires="a14">
          <p:sp>
            <p:nvSpPr>
              <p:cNvPr id="7" name="Rectángulo 6"/>
              <p:cNvSpPr/>
              <p:nvPr/>
            </p:nvSpPr>
            <p:spPr>
              <a:xfrm>
                <a:off x="4316271" y="3849135"/>
                <a:ext cx="4439292" cy="53835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MX" sz="1400">
                              <a:latin typeface="Cambria Math" panose="02040503050406030204" pitchFamily="18" charset="0"/>
                            </a:rPr>
                          </m:ctrlPr>
                        </m:sSubPr>
                        <m:e>
                          <m:r>
                            <a:rPr lang="es-MX" sz="1400" i="1">
                              <a:latin typeface="Cambria Math" panose="02040503050406030204" pitchFamily="18" charset="0"/>
                            </a:rPr>
                            <m:t>𝐴𝐵</m:t>
                          </m:r>
                        </m:e>
                        <m:sub>
                          <m:r>
                            <a:rPr lang="es-MX" sz="1400" i="1">
                              <a:latin typeface="Cambria Math" panose="02040503050406030204" pitchFamily="18" charset="0"/>
                            </a:rPr>
                            <m:t>𝑠𝑒𝑔</m:t>
                          </m:r>
                        </m:sub>
                      </m:sSub>
                      <m:d>
                        <m:dPr>
                          <m:ctrlPr>
                            <a:rPr lang="es-MX" sz="1400" i="1">
                              <a:latin typeface="Cambria Math" panose="02040503050406030204" pitchFamily="18" charset="0"/>
                            </a:rPr>
                          </m:ctrlPr>
                        </m:dPr>
                        <m:e>
                          <m:r>
                            <a:rPr lang="es-MX" sz="1400" i="1">
                              <a:latin typeface="Cambria Math" panose="02040503050406030204" pitchFamily="18" charset="0"/>
                            </a:rPr>
                            <m:t>𝑀𝐻𝑧</m:t>
                          </m:r>
                        </m:e>
                      </m:d>
                      <m:r>
                        <a:rPr lang="es-MX" sz="1400" i="0">
                          <a:latin typeface="Cambria Math" panose="02040503050406030204" pitchFamily="18" charset="0"/>
                        </a:rPr>
                        <m:t>=</m:t>
                      </m:r>
                      <m:f>
                        <m:fPr>
                          <m:ctrlPr>
                            <a:rPr lang="es-MX" sz="1400" i="1">
                              <a:latin typeface="Cambria Math" panose="02040503050406030204" pitchFamily="18" charset="0"/>
                            </a:rPr>
                          </m:ctrlPr>
                        </m:fPr>
                        <m:num>
                          <m:sSub>
                            <m:sSubPr>
                              <m:ctrlPr>
                                <a:rPr lang="es-MX" sz="1400" i="1">
                                  <a:latin typeface="Cambria Math" panose="02040503050406030204" pitchFamily="18" charset="0"/>
                                </a:rPr>
                              </m:ctrlPr>
                            </m:sSubPr>
                            <m:e>
                              <m:r>
                                <a:rPr lang="es-MX" sz="1400" i="1">
                                  <a:latin typeface="Cambria Math" panose="02040503050406030204" pitchFamily="18" charset="0"/>
                                </a:rPr>
                                <m:t>𝑁</m:t>
                              </m:r>
                            </m:e>
                            <m:sub>
                              <m:r>
                                <a:rPr lang="es-MX" sz="1400" i="0">
                                  <a:latin typeface="Cambria Math" panose="02040503050406030204" pitchFamily="18" charset="0"/>
                                </a:rPr>
                                <m:t>1</m:t>
                              </m:r>
                              <m:r>
                                <a:rPr lang="es-MX" sz="1400" i="1">
                                  <a:latin typeface="Cambria Math" panose="02040503050406030204" pitchFamily="18" charset="0"/>
                                </a:rPr>
                                <m:t>𝑠𝑒𝑔</m:t>
                              </m:r>
                            </m:sub>
                          </m:sSub>
                        </m:num>
                        <m:den>
                          <m:sSub>
                            <m:sSubPr>
                              <m:ctrlPr>
                                <a:rPr lang="es-MX" sz="1400" i="1">
                                  <a:latin typeface="Cambria Math" panose="02040503050406030204" pitchFamily="18" charset="0"/>
                                </a:rPr>
                              </m:ctrlPr>
                            </m:sSubPr>
                            <m:e>
                              <m:r>
                                <a:rPr lang="es-MX" sz="1400" i="1">
                                  <a:latin typeface="Cambria Math" panose="02040503050406030204" pitchFamily="18" charset="0"/>
                                </a:rPr>
                                <m:t>𝑇</m:t>
                              </m:r>
                            </m:e>
                            <m:sub>
                              <m:r>
                                <a:rPr lang="es-MX" sz="1400" i="1">
                                  <a:latin typeface="Cambria Math" panose="02040503050406030204" pitchFamily="18" charset="0"/>
                                </a:rPr>
                                <m:t>𝑠</m:t>
                              </m:r>
                            </m:sub>
                          </m:sSub>
                        </m:den>
                      </m:f>
                      <m:r>
                        <a:rPr lang="es-MX" sz="1400" i="0">
                          <a:latin typeface="Cambria Math" panose="02040503050406030204" pitchFamily="18" charset="0"/>
                        </a:rPr>
                        <m:t>=</m:t>
                      </m:r>
                      <m:f>
                        <m:fPr>
                          <m:ctrlPr>
                            <a:rPr lang="es-MX" sz="1400" i="1">
                              <a:latin typeface="Cambria Math" panose="02040503050406030204" pitchFamily="18" charset="0"/>
                            </a:rPr>
                          </m:ctrlPr>
                        </m:fPr>
                        <m:num>
                          <m:r>
                            <a:rPr lang="es-MX" sz="1400" i="0">
                              <a:latin typeface="Cambria Math" panose="02040503050406030204" pitchFamily="18" charset="0"/>
                            </a:rPr>
                            <m:t>432 </m:t>
                          </m:r>
                          <m:r>
                            <a:rPr lang="es-MX" sz="1400" i="1">
                              <a:latin typeface="Cambria Math" panose="02040503050406030204" pitchFamily="18" charset="0"/>
                            </a:rPr>
                            <m:t>𝑠𝑒𝑔𝑚𝑒𝑛𝑡𝑜𝑠</m:t>
                          </m:r>
                        </m:num>
                        <m:den>
                          <m:r>
                            <a:rPr lang="es-MX" sz="1400" i="0">
                              <a:latin typeface="Cambria Math" panose="02040503050406030204" pitchFamily="18" charset="0"/>
                            </a:rPr>
                            <m:t>1008</m:t>
                          </m:r>
                          <m:r>
                            <a:rPr lang="es-MX" sz="1400" i="1">
                              <a:latin typeface="Cambria Math" panose="02040503050406030204" pitchFamily="18" charset="0"/>
                            </a:rPr>
                            <m:t>𝑢𝑠</m:t>
                          </m:r>
                        </m:den>
                      </m:f>
                      <m:r>
                        <a:rPr lang="es-MX" sz="1400" i="0">
                          <a:latin typeface="Cambria Math" panose="02040503050406030204" pitchFamily="18" charset="0"/>
                        </a:rPr>
                        <m:t>=428,57</m:t>
                      </m:r>
                      <m:r>
                        <a:rPr lang="es-MX" sz="1400" i="1">
                          <a:latin typeface="Cambria Math" panose="02040503050406030204" pitchFamily="18" charset="0"/>
                        </a:rPr>
                        <m:t>𝑘𝐻𝑧</m:t>
                      </m:r>
                      <m:r>
                        <a:rPr lang="es-MX" sz="1400" i="0">
                          <a:latin typeface="Cambria Math" panose="02040503050406030204" pitchFamily="18" charset="0"/>
                        </a:rPr>
                        <m:t> </m:t>
                      </m:r>
                    </m:oMath>
                  </m:oMathPara>
                </a14:m>
                <a:endParaRPr lang="es-MX" sz="1400" dirty="0"/>
              </a:p>
            </p:txBody>
          </p:sp>
        </mc:Choice>
        <mc:Fallback>
          <p:sp>
            <p:nvSpPr>
              <p:cNvPr id="7" name="Rectángulo 6"/>
              <p:cNvSpPr>
                <a:spLocks noRot="1" noChangeAspect="1" noMove="1" noResize="1" noEditPoints="1" noAdjustHandles="1" noChangeArrowheads="1" noChangeShapeType="1" noTextEdit="1"/>
              </p:cNvSpPr>
              <p:nvPr/>
            </p:nvSpPr>
            <p:spPr>
              <a:xfrm>
                <a:off x="4316271" y="3849135"/>
                <a:ext cx="4439292" cy="538353"/>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8" name="Rectángulo 7"/>
              <p:cNvSpPr/>
              <p:nvPr/>
            </p:nvSpPr>
            <p:spPr>
              <a:xfrm>
                <a:off x="4439100" y="5082404"/>
                <a:ext cx="4607800" cy="39190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MX" i="1" smtClean="0">
                              <a:latin typeface="Cambria Math" panose="02040503050406030204" pitchFamily="18" charset="0"/>
                            </a:rPr>
                          </m:ctrlPr>
                        </m:sSubPr>
                        <m:e>
                          <m:sSub>
                            <m:sSubPr>
                              <m:ctrlPr>
                                <a:rPr lang="es-MX" i="1">
                                  <a:latin typeface="Cambria Math" panose="02040503050406030204" pitchFamily="18" charset="0"/>
                                </a:rPr>
                              </m:ctrlPr>
                            </m:sSubPr>
                            <m:e>
                              <m:r>
                                <a:rPr lang="es-MX" i="1">
                                  <a:latin typeface="Cambria Math" panose="02040503050406030204" pitchFamily="18" charset="0"/>
                                </a:rPr>
                                <m:t>𝐵</m:t>
                              </m:r>
                            </m:e>
                            <m:sub>
                              <m:r>
                                <a:rPr lang="es-MX" b="0" i="1" smtClean="0">
                                  <a:latin typeface="Cambria Math" panose="02040503050406030204" pitchFamily="18" charset="0"/>
                                </a:rPr>
                                <m:t>𝑤𝑐</m:t>
                              </m:r>
                            </m:sub>
                          </m:sSub>
                          <m:r>
                            <a:rPr lang="es-MX" b="0" i="1" smtClean="0">
                              <a:latin typeface="Cambria Math" panose="02040503050406030204" pitchFamily="18" charset="0"/>
                            </a:rPr>
                            <m:t>=(</m:t>
                          </m:r>
                          <m:r>
                            <a:rPr lang="es-MX" i="1">
                              <a:latin typeface="Cambria Math" panose="02040503050406030204" pitchFamily="18" charset="0"/>
                            </a:rPr>
                            <m:t>𝐴𝐵</m:t>
                          </m:r>
                        </m:e>
                        <m:sub>
                          <m:r>
                            <a:rPr lang="es-MX" i="1">
                              <a:latin typeface="Cambria Math" panose="02040503050406030204" pitchFamily="18" charset="0"/>
                            </a:rPr>
                            <m:t>𝑠𝑒𝑔</m:t>
                          </m:r>
                        </m:sub>
                      </m:sSub>
                      <m:r>
                        <a:rPr lang="es-MX" b="0" i="0" smtClean="0">
                          <a:latin typeface="Cambria Math" panose="02040503050406030204" pitchFamily="18" charset="0"/>
                        </a:rPr>
                        <m:t> )</m:t>
                      </m:r>
                      <m:d>
                        <m:dPr>
                          <m:ctrlPr>
                            <a:rPr lang="es-MX" b="0" i="0" smtClean="0">
                              <a:latin typeface="Cambria Math" panose="02040503050406030204" pitchFamily="18" charset="0"/>
                            </a:rPr>
                          </m:ctrlPr>
                        </m:dPr>
                        <m:e>
                          <m:r>
                            <a:rPr lang="es-MX" b="0" i="0" smtClean="0">
                              <a:latin typeface="Cambria Math" panose="02040503050406030204" pitchFamily="18" charset="0"/>
                            </a:rPr>
                            <m:t>13 </m:t>
                          </m:r>
                          <m:r>
                            <m:rPr>
                              <m:sty m:val="p"/>
                            </m:rPr>
                            <a:rPr lang="es-MX" b="0" i="0" smtClean="0">
                              <a:latin typeface="Cambria Math" panose="02040503050406030204" pitchFamily="18" charset="0"/>
                            </a:rPr>
                            <m:t>segmentos</m:t>
                          </m:r>
                        </m:e>
                      </m:d>
                      <m:r>
                        <a:rPr lang="es-MX" b="0" i="0" smtClean="0">
                          <a:latin typeface="Cambria Math" panose="02040503050406030204" pitchFamily="18" charset="0"/>
                        </a:rPr>
                        <m:t>=5,570</m:t>
                      </m:r>
                      <m:r>
                        <m:rPr>
                          <m:sty m:val="p"/>
                        </m:rPr>
                        <a:rPr lang="es-MX" b="0" i="0" smtClean="0">
                          <a:latin typeface="Cambria Math" panose="02040503050406030204" pitchFamily="18" charset="0"/>
                        </a:rPr>
                        <m:t>MHz</m:t>
                      </m:r>
                    </m:oMath>
                  </m:oMathPara>
                </a14:m>
                <a:endParaRPr lang="es-MX" dirty="0"/>
              </a:p>
            </p:txBody>
          </p:sp>
        </mc:Choice>
        <mc:Fallback>
          <p:sp>
            <p:nvSpPr>
              <p:cNvPr id="8" name="Rectángulo 7"/>
              <p:cNvSpPr>
                <a:spLocks noRot="1" noChangeAspect="1" noMove="1" noResize="1" noEditPoints="1" noAdjustHandles="1" noChangeArrowheads="1" noChangeShapeType="1" noTextEdit="1"/>
              </p:cNvSpPr>
              <p:nvPr/>
            </p:nvSpPr>
            <p:spPr>
              <a:xfrm>
                <a:off x="4439100" y="5082404"/>
                <a:ext cx="4607800" cy="391902"/>
              </a:xfrm>
              <a:prstGeom prst="rect">
                <a:avLst/>
              </a:prstGeom>
              <a:blipFill>
                <a:blip r:embed="rId5"/>
                <a:stretch>
                  <a:fillRect b="-7813"/>
                </a:stretch>
              </a:blipFill>
            </p:spPr>
            <p:txBody>
              <a:bodyPr/>
              <a:lstStyle/>
              <a:p>
                <a:r>
                  <a:rPr lang="es-MX">
                    <a:noFill/>
                  </a:rPr>
                  <a:t> </a:t>
                </a:r>
              </a:p>
            </p:txBody>
          </p:sp>
        </mc:Fallback>
      </mc:AlternateContent>
      <p:sp>
        <p:nvSpPr>
          <p:cNvPr id="9" name="Flecha a la derecha con bandas 8"/>
          <p:cNvSpPr/>
          <p:nvPr/>
        </p:nvSpPr>
        <p:spPr>
          <a:xfrm>
            <a:off x="967258" y="3502519"/>
            <a:ext cx="2985282" cy="1066204"/>
          </a:xfrm>
          <a:prstGeom prst="strip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solidFill>
                  <a:schemeClr val="tx1"/>
                </a:solidFill>
              </a:rPr>
              <a:t>Ancho de banda del segmento</a:t>
            </a:r>
            <a:endParaRPr lang="es-MX" dirty="0">
              <a:solidFill>
                <a:schemeClr val="tx1"/>
              </a:solidFill>
            </a:endParaRPr>
          </a:p>
        </p:txBody>
      </p:sp>
      <p:sp>
        <p:nvSpPr>
          <p:cNvPr id="10" name="Flecha a la derecha con bandas 9"/>
          <p:cNvSpPr/>
          <p:nvPr/>
        </p:nvSpPr>
        <p:spPr>
          <a:xfrm>
            <a:off x="967258" y="4745253"/>
            <a:ext cx="2985282" cy="1066204"/>
          </a:xfrm>
          <a:prstGeom prst="strip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dirty="0" smtClean="0">
                <a:solidFill>
                  <a:schemeClr val="tx1"/>
                </a:solidFill>
              </a:rPr>
              <a:t>Ancho de banda de los 13 segmentos</a:t>
            </a:r>
            <a:endParaRPr lang="es-MX" dirty="0">
              <a:solidFill>
                <a:schemeClr val="tx1"/>
              </a:solidFill>
            </a:endParaRPr>
          </a:p>
        </p:txBody>
      </p:sp>
      <p:sp>
        <p:nvSpPr>
          <p:cNvPr id="11" name="Rectángulo redondeado 10"/>
          <p:cNvSpPr/>
          <p:nvPr/>
        </p:nvSpPr>
        <p:spPr>
          <a:xfrm>
            <a:off x="3952540" y="5665012"/>
            <a:ext cx="7088499" cy="1078423"/>
          </a:xfrm>
          <a:prstGeom prst="roundRect">
            <a:avLst/>
          </a:prstGeom>
          <a:gradFill flip="none" rotWithShape="1">
            <a:gsLst>
              <a:gs pos="0">
                <a:srgbClr val="FF99CC"/>
              </a:gs>
              <a:gs pos="74000">
                <a:srgbClr val="FFCCFF"/>
              </a:gs>
              <a:gs pos="83000">
                <a:srgbClr val="FF6699"/>
              </a:gs>
              <a:gs pos="100000">
                <a:srgbClr val="FFCCCC"/>
              </a:gs>
            </a:gsLst>
            <a:path path="circle">
              <a:fillToRect l="100000" t="100000"/>
            </a:path>
            <a:tileRect r="-100000" b="-100000"/>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Cabe recalcar que el segmento restante para completar los 6MHz se lo utiliza en los adyacentes como bandas de guarda para evitar interferencia con otros canales. </a:t>
            </a:r>
            <a:endParaRPr lang="es-MX" dirty="0">
              <a:solidFill>
                <a:schemeClr val="tx1"/>
              </a:solidFill>
            </a:endParaRPr>
          </a:p>
        </p:txBody>
      </p:sp>
      <mc:AlternateContent xmlns:mc="http://schemas.openxmlformats.org/markup-compatibility/2006">
        <mc:Choice xmlns:a14="http://schemas.microsoft.com/office/drawing/2010/main" Requires="a14">
          <p:graphicFrame>
            <p:nvGraphicFramePr>
              <p:cNvPr id="12" name="Tabla 11"/>
              <p:cNvGraphicFramePr>
                <a:graphicFrameLocks noGrp="1"/>
              </p:cNvGraphicFramePr>
              <p:nvPr>
                <p:extLst>
                  <p:ext uri="{D42A27DB-BD31-4B8C-83A1-F6EECF244321}">
                    <p14:modId xmlns:p14="http://schemas.microsoft.com/office/powerpoint/2010/main" val="3137364213"/>
                  </p:ext>
                </p:extLst>
              </p:nvPr>
            </p:nvGraphicFramePr>
            <p:xfrm>
              <a:off x="9046900" y="2529753"/>
              <a:ext cx="2641600" cy="853440"/>
            </p:xfrm>
            <a:graphic>
              <a:graphicData uri="http://schemas.openxmlformats.org/drawingml/2006/table">
                <a:tbl>
                  <a:tblPr firstRow="1" firstCol="1" bandRow="1">
                    <a:tableStyleId>{775DCB02-9BB8-47FD-8907-85C794F793BA}</a:tableStyleId>
                  </a:tblPr>
                  <a:tblGrid>
                    <a:gridCol w="1397000">
                      <a:extLst>
                        <a:ext uri="{9D8B030D-6E8A-4147-A177-3AD203B41FA5}">
                          <a16:colId xmlns:a16="http://schemas.microsoft.com/office/drawing/2014/main" val="747990139"/>
                        </a:ext>
                      </a:extLst>
                    </a:gridCol>
                    <a:gridCol w="1244600">
                      <a:extLst>
                        <a:ext uri="{9D8B030D-6E8A-4147-A177-3AD203B41FA5}">
                          <a16:colId xmlns:a16="http://schemas.microsoft.com/office/drawing/2014/main" val="3625845998"/>
                        </a:ext>
                      </a:extLst>
                    </a:gridCol>
                  </a:tblGrid>
                  <a:tr h="182880">
                    <a:tc>
                      <a:txBody>
                        <a:bodyPr/>
                        <a:lstStyle/>
                        <a:p>
                          <a:pPr algn="ctr">
                            <a:spcAft>
                              <a:spcPts val="0"/>
                            </a:spcAft>
                          </a:pPr>
                          <a:r>
                            <a:rPr lang="es-MX" sz="1000" dirty="0">
                              <a:solidFill>
                                <a:schemeClr val="tx1"/>
                              </a:solidFill>
                              <a:effectLst/>
                            </a:rPr>
                            <a:t>Numero de Portadoras</a:t>
                          </a:r>
                          <a:endParaRPr lang="es-MX" sz="11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solidFill>
                                <a:schemeClr val="tx1"/>
                              </a:solidFill>
                              <a:effectLst/>
                            </a:rPr>
                            <a:t>Modo de operación</a:t>
                          </a:r>
                          <a:endParaRPr lang="es-MX" sz="11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248288411"/>
                      </a:ext>
                    </a:extLst>
                  </a:tr>
                  <a:tr h="182880">
                    <a:tc>
                      <a:txBody>
                        <a:bodyPr/>
                        <a:lstStyle/>
                        <a:p>
                          <a:pPr algn="ctr">
                            <a:spcAft>
                              <a:spcPts val="0"/>
                            </a:spcAft>
                          </a:pPr>
                          <a:r>
                            <a:rPr lang="es-MX" sz="1000" b="0">
                              <a:effectLst/>
                            </a:rPr>
                            <a:t>2048 </a:t>
                          </a:r>
                          <a14:m>
                            <m:oMath xmlns:m="http://schemas.openxmlformats.org/officeDocument/2006/math">
                              <m:r>
                                <a:rPr lang="es-MX" sz="1000" b="0">
                                  <a:effectLst/>
                                </a:rPr>
                                <m:t>(</m:t>
                              </m:r>
                              <m:sSup>
                                <m:sSupPr>
                                  <m:ctrlPr>
                                    <a:rPr lang="es-MX" sz="1000" b="0">
                                      <a:effectLst/>
                                    </a:rPr>
                                  </m:ctrlPr>
                                </m:sSupPr>
                                <m:e>
                                  <m:r>
                                    <a:rPr lang="es-MX" sz="1000" b="0" i="1">
                                      <a:effectLst/>
                                    </a:rPr>
                                    <m:t>2</m:t>
                                  </m:r>
                                </m:e>
                                <m:sup>
                                  <m:r>
                                    <a:rPr lang="es-MX" sz="1000" b="0" i="1">
                                      <a:effectLst/>
                                    </a:rPr>
                                    <m:t>11</m:t>
                                  </m:r>
                                </m:sup>
                              </m:sSup>
                              <m:r>
                                <a:rPr lang="es-MX" sz="1000" b="0">
                                  <a:effectLst/>
                                </a:rPr>
                                <m:t>)</m:t>
                              </m:r>
                            </m:oMath>
                          </a14:m>
                          <a:endParaRPr lang="es-MX" sz="1100" b="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modo 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117992416"/>
                      </a:ext>
                    </a:extLst>
                  </a:tr>
                  <a:tr h="182880">
                    <a:tc>
                      <a:txBody>
                        <a:bodyPr/>
                        <a:lstStyle/>
                        <a:p>
                          <a:pPr algn="ctr">
                            <a:spcAft>
                              <a:spcPts val="0"/>
                            </a:spcAft>
                          </a:pPr>
                          <a:r>
                            <a:rPr lang="es-MX" sz="1000" b="0">
                              <a:effectLst/>
                            </a:rPr>
                            <a:t>4096 </a:t>
                          </a:r>
                          <a14:m>
                            <m:oMath xmlns:m="http://schemas.openxmlformats.org/officeDocument/2006/math">
                              <m:r>
                                <a:rPr lang="es-MX" sz="1000" b="0">
                                  <a:effectLst/>
                                </a:rPr>
                                <m:t>(</m:t>
                              </m:r>
                              <m:sSup>
                                <m:sSupPr>
                                  <m:ctrlPr>
                                    <a:rPr lang="es-MX" sz="1000" b="0">
                                      <a:effectLst/>
                                    </a:rPr>
                                  </m:ctrlPr>
                                </m:sSupPr>
                                <m:e>
                                  <m:r>
                                    <a:rPr lang="es-MX" sz="1000" b="0" i="1">
                                      <a:effectLst/>
                                    </a:rPr>
                                    <m:t>2</m:t>
                                  </m:r>
                                </m:e>
                                <m:sup>
                                  <m:r>
                                    <a:rPr lang="es-MX" sz="1000" b="0" i="1">
                                      <a:effectLst/>
                                    </a:rPr>
                                    <m:t>12</m:t>
                                  </m:r>
                                </m:sup>
                              </m:sSup>
                              <m:r>
                                <a:rPr lang="es-MX" sz="1000" b="0">
                                  <a:effectLst/>
                                </a:rPr>
                                <m:t>)</m:t>
                              </m:r>
                            </m:oMath>
                          </a14:m>
                          <a:endParaRPr lang="es-MX" sz="1100" b="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modo 2</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786448780"/>
                      </a:ext>
                    </a:extLst>
                  </a:tr>
                  <a:tr h="182880">
                    <a:tc>
                      <a:txBody>
                        <a:bodyPr/>
                        <a:lstStyle/>
                        <a:p>
                          <a:pPr algn="ctr">
                            <a:spcAft>
                              <a:spcPts val="0"/>
                            </a:spcAft>
                          </a:pPr>
                          <a:r>
                            <a:rPr lang="es-MX" sz="1000" b="0" dirty="0">
                              <a:effectLst/>
                            </a:rPr>
                            <a:t>8192 </a:t>
                          </a:r>
                          <a14:m>
                            <m:oMath xmlns:m="http://schemas.openxmlformats.org/officeDocument/2006/math">
                              <m:r>
                                <a:rPr lang="es-MX" sz="1000" b="0">
                                  <a:effectLst/>
                                </a:rPr>
                                <m:t>(</m:t>
                              </m:r>
                              <m:sSup>
                                <m:sSupPr>
                                  <m:ctrlPr>
                                    <a:rPr lang="es-MX" sz="1000" b="0">
                                      <a:effectLst/>
                                    </a:rPr>
                                  </m:ctrlPr>
                                </m:sSupPr>
                                <m:e>
                                  <m:r>
                                    <a:rPr lang="es-MX" sz="1000" b="0" i="1">
                                      <a:effectLst/>
                                    </a:rPr>
                                    <m:t>2</m:t>
                                  </m:r>
                                </m:e>
                                <m:sup>
                                  <m:r>
                                    <a:rPr lang="es-MX" sz="1000" b="0" i="1">
                                      <a:effectLst/>
                                    </a:rPr>
                                    <m:t>13</m:t>
                                  </m:r>
                                </m:sup>
                              </m:sSup>
                              <m:r>
                                <a:rPr lang="es-MX" sz="1000" b="0">
                                  <a:effectLst/>
                                </a:rPr>
                                <m:t>)</m:t>
                              </m:r>
                            </m:oMath>
                          </a14:m>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modo 3</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8222977"/>
                      </a:ext>
                    </a:extLst>
                  </a:tr>
                </a:tbl>
              </a:graphicData>
            </a:graphic>
          </p:graphicFrame>
        </mc:Choice>
        <mc:Fallback>
          <p:graphicFrame>
            <p:nvGraphicFramePr>
              <p:cNvPr id="12" name="Tabla 11"/>
              <p:cNvGraphicFramePr>
                <a:graphicFrameLocks noGrp="1"/>
              </p:cNvGraphicFramePr>
              <p:nvPr>
                <p:extLst>
                  <p:ext uri="{D42A27DB-BD31-4B8C-83A1-F6EECF244321}">
                    <p14:modId xmlns:p14="http://schemas.microsoft.com/office/powerpoint/2010/main" val="3137364213"/>
                  </p:ext>
                </p:extLst>
              </p:nvPr>
            </p:nvGraphicFramePr>
            <p:xfrm>
              <a:off x="9046900" y="2529753"/>
              <a:ext cx="2641600" cy="853440"/>
            </p:xfrm>
            <a:graphic>
              <a:graphicData uri="http://schemas.openxmlformats.org/drawingml/2006/table">
                <a:tbl>
                  <a:tblPr firstRow="1" firstCol="1" bandRow="1">
                    <a:tableStyleId>{775DCB02-9BB8-47FD-8907-85C794F793BA}</a:tableStyleId>
                  </a:tblPr>
                  <a:tblGrid>
                    <a:gridCol w="1397000">
                      <a:extLst>
                        <a:ext uri="{9D8B030D-6E8A-4147-A177-3AD203B41FA5}">
                          <a16:colId xmlns:a16="http://schemas.microsoft.com/office/drawing/2014/main" val="747990139"/>
                        </a:ext>
                      </a:extLst>
                    </a:gridCol>
                    <a:gridCol w="1244600">
                      <a:extLst>
                        <a:ext uri="{9D8B030D-6E8A-4147-A177-3AD203B41FA5}">
                          <a16:colId xmlns:a16="http://schemas.microsoft.com/office/drawing/2014/main" val="3625845998"/>
                        </a:ext>
                      </a:extLst>
                    </a:gridCol>
                  </a:tblGrid>
                  <a:tr h="304800">
                    <a:tc>
                      <a:txBody>
                        <a:bodyPr/>
                        <a:lstStyle/>
                        <a:p>
                          <a:pPr algn="ctr">
                            <a:spcAft>
                              <a:spcPts val="0"/>
                            </a:spcAft>
                          </a:pPr>
                          <a:r>
                            <a:rPr lang="es-MX" sz="1000" dirty="0">
                              <a:solidFill>
                                <a:schemeClr val="tx1"/>
                              </a:solidFill>
                              <a:effectLst/>
                            </a:rPr>
                            <a:t>Numero de Portadoras</a:t>
                          </a:r>
                          <a:endParaRPr lang="es-MX" sz="11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solidFill>
                                <a:schemeClr val="tx1"/>
                              </a:solidFill>
                              <a:effectLst/>
                            </a:rPr>
                            <a:t>Modo de operación</a:t>
                          </a:r>
                          <a:endParaRPr lang="es-MX" sz="11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248288411"/>
                      </a:ext>
                    </a:extLst>
                  </a:tr>
                  <a:tr h="182880">
                    <a:tc>
                      <a:txBody>
                        <a:bodyPr/>
                        <a:lstStyle/>
                        <a:p>
                          <a:endParaRPr lang="es-MX"/>
                        </a:p>
                      </a:txBody>
                      <a:tcPr marL="68580" marR="68580" marT="0" marB="0">
                        <a:blipFill>
                          <a:blip r:embed="rId6"/>
                          <a:stretch>
                            <a:fillRect l="-1304" t="-180645" r="-89565" b="-219355"/>
                          </a:stretch>
                        </a:blipFill>
                      </a:tcPr>
                    </a:tc>
                    <a:tc>
                      <a:txBody>
                        <a:bodyPr/>
                        <a:lstStyle/>
                        <a:p>
                          <a:pPr algn="ctr">
                            <a:spcAft>
                              <a:spcPts val="0"/>
                            </a:spcAft>
                          </a:pPr>
                          <a:r>
                            <a:rPr lang="es-MX" sz="1000">
                              <a:effectLst/>
                            </a:rPr>
                            <a:t>modo 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117992416"/>
                      </a:ext>
                    </a:extLst>
                  </a:tr>
                  <a:tr h="182880">
                    <a:tc>
                      <a:txBody>
                        <a:bodyPr/>
                        <a:lstStyle/>
                        <a:p>
                          <a:endParaRPr lang="es-MX"/>
                        </a:p>
                      </a:txBody>
                      <a:tcPr marL="68580" marR="68580" marT="0" marB="0">
                        <a:blipFill>
                          <a:blip r:embed="rId6"/>
                          <a:stretch>
                            <a:fillRect l="-1304" t="-290000" r="-89565" b="-126667"/>
                          </a:stretch>
                        </a:blipFill>
                      </a:tcPr>
                    </a:tc>
                    <a:tc>
                      <a:txBody>
                        <a:bodyPr/>
                        <a:lstStyle/>
                        <a:p>
                          <a:pPr algn="ctr">
                            <a:spcAft>
                              <a:spcPts val="0"/>
                            </a:spcAft>
                          </a:pPr>
                          <a:r>
                            <a:rPr lang="es-MX" sz="1000">
                              <a:effectLst/>
                            </a:rPr>
                            <a:t>modo 2</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786448780"/>
                      </a:ext>
                    </a:extLst>
                  </a:tr>
                  <a:tr h="182880">
                    <a:tc>
                      <a:txBody>
                        <a:bodyPr/>
                        <a:lstStyle/>
                        <a:p>
                          <a:endParaRPr lang="es-MX"/>
                        </a:p>
                      </a:txBody>
                      <a:tcPr marL="68580" marR="68580" marT="0" marB="0">
                        <a:blipFill>
                          <a:blip r:embed="rId6"/>
                          <a:stretch>
                            <a:fillRect l="-1304" t="-390000" r="-89565" b="-26667"/>
                          </a:stretch>
                        </a:blipFill>
                      </a:tcPr>
                    </a:tc>
                    <a:tc>
                      <a:txBody>
                        <a:bodyPr/>
                        <a:lstStyle/>
                        <a:p>
                          <a:pPr algn="ctr">
                            <a:spcAft>
                              <a:spcPts val="0"/>
                            </a:spcAft>
                          </a:pPr>
                          <a:r>
                            <a:rPr lang="es-MX" sz="1000" dirty="0">
                              <a:effectLst/>
                            </a:rPr>
                            <a:t>modo 3</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8222977"/>
                      </a:ext>
                    </a:extLst>
                  </a:tr>
                </a:tbl>
              </a:graphicData>
            </a:graphic>
          </p:graphicFrame>
        </mc:Fallback>
      </mc:AlternateContent>
      <p:sp>
        <p:nvSpPr>
          <p:cNvPr id="13" name="Rectángulo 12"/>
          <p:cNvSpPr/>
          <p:nvPr/>
        </p:nvSpPr>
        <p:spPr>
          <a:xfrm>
            <a:off x="8755563" y="1773876"/>
            <a:ext cx="3152633" cy="407965"/>
          </a:xfrm>
          <a:prstGeom prst="rect">
            <a:avLst/>
          </a:prstGeom>
          <a:gradFill flip="none" rotWithShape="1">
            <a:gsLst>
              <a:gs pos="0">
                <a:schemeClr val="accent3">
                  <a:tint val="70000"/>
                  <a:lumMod val="104000"/>
                  <a:tint val="66000"/>
                  <a:satMod val="160000"/>
                </a:schemeClr>
              </a:gs>
              <a:gs pos="50000">
                <a:schemeClr val="accent3">
                  <a:tint val="70000"/>
                  <a:lumMod val="104000"/>
                  <a:tint val="44500"/>
                  <a:satMod val="160000"/>
                </a:schemeClr>
              </a:gs>
              <a:gs pos="100000">
                <a:schemeClr val="accent3">
                  <a:tint val="70000"/>
                  <a:lumMod val="104000"/>
                  <a:tint val="23500"/>
                  <a:satMod val="160000"/>
                </a:scheme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400" dirty="0" smtClean="0">
                <a:solidFill>
                  <a:schemeClr val="tx1"/>
                </a:solidFill>
              </a:rPr>
              <a:t>Número de portadoras por modo de operación</a:t>
            </a:r>
            <a:endParaRPr lang="es-MX" sz="1400" dirty="0">
              <a:solidFill>
                <a:schemeClr val="tx1"/>
              </a:solidFill>
            </a:endParaRPr>
          </a:p>
        </p:txBody>
      </p:sp>
      <p:sp>
        <p:nvSpPr>
          <p:cNvPr id="14" name="Rectángulo 13"/>
          <p:cNvSpPr/>
          <p:nvPr/>
        </p:nvSpPr>
        <p:spPr>
          <a:xfrm>
            <a:off x="403479" y="1567311"/>
            <a:ext cx="3163770" cy="181588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s-MX" sz="1600" dirty="0" smtClean="0"/>
              <a:t>Divide </a:t>
            </a:r>
            <a:r>
              <a:rPr lang="es-MX" sz="1600" dirty="0"/>
              <a:t>el ancho de banda en 14 segmentos, 13 se utilizan para datos y uno (que no transporta portadoras) se divide en dos para crear la banda de resguardo de los canales adyacentes</a:t>
            </a:r>
            <a:r>
              <a:rPr lang="es-MX" sz="1600" dirty="0" smtClean="0"/>
              <a:t>. </a:t>
            </a:r>
            <a:endParaRPr lang="es-MX" sz="1600" dirty="0"/>
          </a:p>
        </p:txBody>
      </p:sp>
      <p:sp>
        <p:nvSpPr>
          <p:cNvPr id="15" name="Rectángulo redondeado 14"/>
          <p:cNvSpPr/>
          <p:nvPr/>
        </p:nvSpPr>
        <p:spPr>
          <a:xfrm>
            <a:off x="8963907" y="3741463"/>
            <a:ext cx="2819122" cy="1356825"/>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08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Wingdings" panose="05000000000000000000" pitchFamily="2" charset="2"/>
              <a:buChar char="q"/>
            </a:pPr>
            <a:r>
              <a:rPr lang="es-MX" sz="1400" dirty="0" smtClean="0">
                <a:solidFill>
                  <a:schemeClr val="tx1"/>
                </a:solidFill>
              </a:rPr>
              <a:t>Varios segmentos  – 1 servicio determinado</a:t>
            </a:r>
          </a:p>
          <a:p>
            <a:pPr marL="285750" indent="-285750">
              <a:buFont typeface="Wingdings" panose="05000000000000000000" pitchFamily="2" charset="2"/>
              <a:buChar char="q"/>
            </a:pPr>
            <a:r>
              <a:rPr lang="es-MX" sz="1400" dirty="0" smtClean="0">
                <a:solidFill>
                  <a:schemeClr val="tx1"/>
                </a:solidFill>
              </a:rPr>
              <a:t>13 segmentos – máximo de 3 servicios</a:t>
            </a:r>
            <a:endParaRPr lang="es-MX" sz="1400" dirty="0">
              <a:solidFill>
                <a:schemeClr val="tx1"/>
              </a:solidFill>
            </a:endParaRPr>
          </a:p>
        </p:txBody>
      </p:sp>
    </p:spTree>
    <p:extLst>
      <p:ext uri="{BB962C8B-B14F-4D97-AF65-F5344CB8AC3E}">
        <p14:creationId xmlns:p14="http://schemas.microsoft.com/office/powerpoint/2010/main" val="9161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37DEB3-FEED-48D1-AAC4-C40D942661BA}"/>
              </a:ext>
            </a:extLst>
          </p:cNvPr>
          <p:cNvSpPr/>
          <p:nvPr/>
        </p:nvSpPr>
        <p:spPr>
          <a:xfrm>
            <a:off x="1692640" y="504403"/>
            <a:ext cx="5969801" cy="80054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b="1" dirty="0" smtClean="0">
                <a:solidFill>
                  <a:schemeClr val="tx1"/>
                </a:solidFill>
              </a:rPr>
              <a:t>ESTÁNDAR ISDB-Tb o </a:t>
            </a:r>
            <a:r>
              <a:rPr lang="es-US" b="1" dirty="0" smtClean="0">
                <a:solidFill>
                  <a:schemeClr val="tx1"/>
                </a:solidFill>
              </a:rPr>
              <a:t>ISDBT Internacional – OFDM</a:t>
            </a:r>
            <a:endParaRPr lang="es-US" b="1" dirty="0">
              <a:solidFill>
                <a:schemeClr val="tx1"/>
              </a:solidFill>
            </a:endParaRPr>
          </a:p>
        </p:txBody>
      </p:sp>
      <p:sp>
        <p:nvSpPr>
          <p:cNvPr id="5" name="Rectángulo 4"/>
          <p:cNvSpPr/>
          <p:nvPr/>
        </p:nvSpPr>
        <p:spPr>
          <a:xfrm>
            <a:off x="601883" y="1496029"/>
            <a:ext cx="4861368" cy="1932971"/>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MX" dirty="0" smtClean="0">
                <a:solidFill>
                  <a:schemeClr val="tx1"/>
                </a:solidFill>
              </a:rPr>
              <a:t>Trabaja con OFDM como método de multiplexación</a:t>
            </a:r>
            <a:r>
              <a:rPr lang="es-MX" dirty="0">
                <a:solidFill>
                  <a:schemeClr val="tx1"/>
                </a:solidFill>
              </a:rPr>
              <a:t>, el mismo que  utiliza el dominio de </a:t>
            </a:r>
            <a:r>
              <a:rPr lang="es-MX" dirty="0" smtClean="0">
                <a:solidFill>
                  <a:schemeClr val="tx1"/>
                </a:solidFill>
              </a:rPr>
              <a:t>frecuencia (divide dominio </a:t>
            </a:r>
            <a:r>
              <a:rPr lang="es-MX" dirty="0">
                <a:solidFill>
                  <a:schemeClr val="tx1"/>
                </a:solidFill>
              </a:rPr>
              <a:t>de la frecuencia en cierta cantidad de sub-bandas </a:t>
            </a:r>
            <a:r>
              <a:rPr lang="es-MX" dirty="0" smtClean="0">
                <a:solidFill>
                  <a:schemeClr val="tx1"/>
                </a:solidFill>
              </a:rPr>
              <a:t>) </a:t>
            </a:r>
            <a:r>
              <a:rPr lang="es-MX" dirty="0">
                <a:solidFill>
                  <a:schemeClr val="tx1"/>
                </a:solidFill>
              </a:rPr>
              <a:t>y el dominio de </a:t>
            </a:r>
            <a:r>
              <a:rPr lang="es-MX" dirty="0" smtClean="0">
                <a:solidFill>
                  <a:schemeClr val="tx1"/>
                </a:solidFill>
              </a:rPr>
              <a:t>tiempo (divide en pequeños </a:t>
            </a:r>
            <a:r>
              <a:rPr lang="es-MX" dirty="0">
                <a:solidFill>
                  <a:schemeClr val="tx1"/>
                </a:solidFill>
              </a:rPr>
              <a:t>intervalos de </a:t>
            </a:r>
            <a:r>
              <a:rPr lang="es-MX" dirty="0" smtClean="0">
                <a:solidFill>
                  <a:schemeClr val="tx1"/>
                </a:solidFill>
              </a:rPr>
              <a:t>tiempo)</a:t>
            </a:r>
            <a:endParaRPr lang="es-MX" dirty="0">
              <a:solidFill>
                <a:schemeClr val="tx1"/>
              </a:solidFill>
            </a:endParaRPr>
          </a:p>
        </p:txBody>
      </p:sp>
      <p:pic>
        <p:nvPicPr>
          <p:cNvPr id="6" name="Imagen 5"/>
          <p:cNvPicPr>
            <a:picLocks noChangeAspect="1"/>
          </p:cNvPicPr>
          <p:nvPr/>
        </p:nvPicPr>
        <p:blipFill>
          <a:blip r:embed="rId2"/>
          <a:stretch>
            <a:fillRect/>
          </a:stretch>
        </p:blipFill>
        <p:spPr>
          <a:xfrm>
            <a:off x="5879712" y="1514571"/>
            <a:ext cx="5590799" cy="2966546"/>
          </a:xfrm>
          <a:prstGeom prst="rect">
            <a:avLst/>
          </a:prstGeom>
        </p:spPr>
      </p:pic>
      <p:sp>
        <p:nvSpPr>
          <p:cNvPr id="7" name="Flecha a la derecha con bandas 6"/>
          <p:cNvSpPr/>
          <p:nvPr/>
        </p:nvSpPr>
        <p:spPr>
          <a:xfrm>
            <a:off x="5104436" y="3882227"/>
            <a:ext cx="1053296" cy="972274"/>
          </a:xfrm>
          <a:prstGeom prst="stripedRightArrow">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8" name="Rectángulo 7"/>
          <p:cNvSpPr/>
          <p:nvPr/>
        </p:nvSpPr>
        <p:spPr>
          <a:xfrm>
            <a:off x="7141580" y="4796533"/>
            <a:ext cx="3842794" cy="17431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MX" dirty="0"/>
              <a:t>Un determinado número de portadoras transmitidas en un intervalo de tiempo </a:t>
            </a:r>
            <a:r>
              <a:rPr lang="es-MX" dirty="0" smtClean="0"/>
              <a:t>forman un </a:t>
            </a:r>
            <a:r>
              <a:rPr lang="es-MX" b="1" dirty="0" smtClean="0"/>
              <a:t>Símbolo </a:t>
            </a:r>
            <a:r>
              <a:rPr lang="es-MX" b="1" dirty="0"/>
              <a:t>OFDM </a:t>
            </a:r>
            <a:r>
              <a:rPr lang="es-MX" dirty="0" smtClean="0"/>
              <a:t>mientras que una </a:t>
            </a:r>
            <a:r>
              <a:rPr lang="es-MX" dirty="0"/>
              <a:t>sucesión de n Símbolos OFDM se denomina </a:t>
            </a:r>
            <a:r>
              <a:rPr lang="es-MX" b="1" dirty="0"/>
              <a:t>Cuadro OFDM</a:t>
            </a:r>
          </a:p>
        </p:txBody>
      </p:sp>
      <p:sp>
        <p:nvSpPr>
          <p:cNvPr id="10" name="Rectángulo 9"/>
          <p:cNvSpPr/>
          <p:nvPr/>
        </p:nvSpPr>
        <p:spPr>
          <a:xfrm>
            <a:off x="601883" y="3788942"/>
            <a:ext cx="3518705" cy="138434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s-MX" dirty="0">
                <a:solidFill>
                  <a:schemeClr val="tx1"/>
                </a:solidFill>
              </a:rPr>
              <a:t>Es así que con la </a:t>
            </a:r>
            <a:r>
              <a:rPr lang="es-MX" dirty="0" smtClean="0">
                <a:solidFill>
                  <a:schemeClr val="tx1"/>
                </a:solidFill>
              </a:rPr>
              <a:t>codificación </a:t>
            </a:r>
            <a:r>
              <a:rPr lang="es-MX" dirty="0">
                <a:solidFill>
                  <a:schemeClr val="tx1"/>
                </a:solidFill>
              </a:rPr>
              <a:t>OFDM permite multiplexar varios servicios sobre un mismo canal de 6MHz</a:t>
            </a:r>
            <a:endParaRPr lang="es-MX" dirty="0">
              <a:solidFill>
                <a:schemeClr val="tx1"/>
              </a:solidFill>
            </a:endParaRPr>
          </a:p>
        </p:txBody>
      </p:sp>
      <p:sp>
        <p:nvSpPr>
          <p:cNvPr id="11" name="Rectángulo 10"/>
          <p:cNvSpPr/>
          <p:nvPr/>
        </p:nvSpPr>
        <p:spPr>
          <a:xfrm>
            <a:off x="553656" y="5337400"/>
            <a:ext cx="6096000" cy="1200329"/>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r>
              <a:rPr lang="es-MX" dirty="0" smtClean="0">
                <a:solidFill>
                  <a:schemeClr val="tx1"/>
                </a:solidFill>
              </a:rPr>
              <a:t>Se aplican </a:t>
            </a:r>
            <a:r>
              <a:rPr lang="es-MX" dirty="0">
                <a:solidFill>
                  <a:schemeClr val="tx1"/>
                </a:solidFill>
              </a:rPr>
              <a:t>códigos de protección de datos digitales </a:t>
            </a:r>
            <a:r>
              <a:rPr lang="es-MX" dirty="0" smtClean="0">
                <a:solidFill>
                  <a:schemeClr val="tx1"/>
                </a:solidFill>
              </a:rPr>
              <a:t>para detectar </a:t>
            </a:r>
            <a:r>
              <a:rPr lang="es-MX" dirty="0">
                <a:solidFill>
                  <a:schemeClr val="tx1"/>
                </a:solidFill>
              </a:rPr>
              <a:t>y corregir una cierta cantidad de datos razón por la cual el acrónimo de </a:t>
            </a:r>
            <a:r>
              <a:rPr lang="es-MX" dirty="0" smtClean="0">
                <a:solidFill>
                  <a:schemeClr val="tx1"/>
                </a:solidFill>
              </a:rPr>
              <a:t>COFDM (Coded OFDM).</a:t>
            </a:r>
            <a:endParaRPr lang="es-MX" dirty="0">
              <a:solidFill>
                <a:schemeClr val="tx1"/>
              </a:solidFill>
            </a:endParaRPr>
          </a:p>
        </p:txBody>
      </p:sp>
      <p:pic>
        <p:nvPicPr>
          <p:cNvPr id="12"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922" y="548420"/>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76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600282" y="1914585"/>
            <a:ext cx="4349369" cy="3824248"/>
          </a:xfrm>
          <a:prstGeom prst="rect">
            <a:avLst/>
          </a:prstGeom>
        </p:spPr>
      </p:pic>
      <p:sp>
        <p:nvSpPr>
          <p:cNvPr id="5" name="Rectángulo 4">
            <a:extLst>
              <a:ext uri="{FF2B5EF4-FFF2-40B4-BE49-F238E27FC236}">
                <a16:creationId xmlns:a16="http://schemas.microsoft.com/office/drawing/2014/main" id="{C937DEB3-FEED-48D1-AAC4-C40D942661BA}"/>
              </a:ext>
            </a:extLst>
          </p:cNvPr>
          <p:cNvSpPr/>
          <p:nvPr/>
        </p:nvSpPr>
        <p:spPr>
          <a:xfrm>
            <a:off x="1692640" y="504403"/>
            <a:ext cx="6722155" cy="80054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US" b="1" dirty="0" smtClean="0">
                <a:solidFill>
                  <a:schemeClr val="tx1"/>
                </a:solidFill>
              </a:rPr>
              <a:t>ESTÁNDAR ISDB-Tb o </a:t>
            </a:r>
            <a:r>
              <a:rPr lang="es-US" b="1" dirty="0" smtClean="0">
                <a:solidFill>
                  <a:schemeClr val="tx1"/>
                </a:solidFill>
              </a:rPr>
              <a:t>ISDBT Internacional – PREFIJO CÍCLICO</a:t>
            </a:r>
            <a:endParaRPr lang="es-US" b="1" dirty="0">
              <a:solidFill>
                <a:schemeClr val="tx1"/>
              </a:solidFill>
            </a:endParaRPr>
          </a:p>
        </p:txBody>
      </p:sp>
      <mc:AlternateContent xmlns:mc="http://schemas.openxmlformats.org/markup-compatibility/2006">
        <mc:Choice xmlns:a14="http://schemas.microsoft.com/office/drawing/2010/main" Requires="a14">
          <p:sp>
            <p:nvSpPr>
              <p:cNvPr id="6" name="Rectángulo 5"/>
              <p:cNvSpPr/>
              <p:nvPr/>
            </p:nvSpPr>
            <p:spPr>
              <a:xfrm>
                <a:off x="1356167" y="1914585"/>
                <a:ext cx="3507128" cy="1944547"/>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MX" dirty="0" smtClean="0">
                    <a:solidFill>
                      <a:schemeClr val="tx1"/>
                    </a:solidFill>
                    <a:latin typeface="+mj-lt"/>
                  </a:rPr>
                  <a:t>El estándar determina que el prefijo cíclico se coloque al principio de la señal considerando los valores que puede tomar su periodo de guarda </a:t>
                </a:r>
                <a14:m>
                  <m:oMath xmlns:m="http://schemas.openxmlformats.org/officeDocument/2006/math">
                    <m:r>
                      <a:rPr lang="es-MX" i="1" dirty="0" smtClean="0">
                        <a:solidFill>
                          <a:schemeClr val="tx1"/>
                        </a:solidFill>
                        <a:latin typeface="+mj-lt"/>
                      </a:rPr>
                      <m:t>𝑇𝑔</m:t>
                    </m:r>
                  </m:oMath>
                </a14:m>
                <a:r>
                  <a:rPr lang="es-MX" dirty="0" smtClean="0">
                    <a:solidFill>
                      <a:schemeClr val="tx1"/>
                    </a:solidFill>
                    <a:latin typeface="+mj-lt"/>
                  </a:rPr>
                  <a:t> de 1/4 ,1/8, 1/16 y 1/32</a:t>
                </a:r>
                <a:endParaRPr lang="es-MX" dirty="0">
                  <a:solidFill>
                    <a:schemeClr val="tx1"/>
                  </a:solidFill>
                  <a:latin typeface="+mj-lt"/>
                </a:endParaRPr>
              </a:p>
            </p:txBody>
          </p:sp>
        </mc:Choice>
        <mc:Fallback>
          <p:sp>
            <p:nvSpPr>
              <p:cNvPr id="6" name="Rectángulo 5"/>
              <p:cNvSpPr>
                <a:spLocks noRot="1" noChangeAspect="1" noMove="1" noResize="1" noEditPoints="1" noAdjustHandles="1" noChangeArrowheads="1" noChangeShapeType="1" noTextEdit="1"/>
              </p:cNvSpPr>
              <p:nvPr/>
            </p:nvSpPr>
            <p:spPr>
              <a:xfrm>
                <a:off x="1356167" y="1914585"/>
                <a:ext cx="3507128" cy="1944547"/>
              </a:xfrm>
              <a:prstGeom prst="rect">
                <a:avLst/>
              </a:prstGeom>
              <a:blipFill>
                <a:blip r:embed="rId3"/>
                <a:stretch>
                  <a:fillRect l="-1209" t="-3106" r="-864" b="-6211"/>
                </a:stretch>
              </a:blipFill>
            </p:spPr>
            <p:txBody>
              <a:bodyPr/>
              <a:lstStyle/>
              <a:p>
                <a:r>
                  <a:rPr lang="es-MX">
                    <a:noFill/>
                  </a:rPr>
                  <a:t> </a:t>
                </a:r>
              </a:p>
            </p:txBody>
          </p:sp>
        </mc:Fallback>
      </mc:AlternateContent>
      <p:sp>
        <p:nvSpPr>
          <p:cNvPr id="7" name="Rectángulo 6"/>
          <p:cNvSpPr/>
          <p:nvPr/>
        </p:nvSpPr>
        <p:spPr>
          <a:xfrm>
            <a:off x="1356167" y="4493298"/>
            <a:ext cx="3507128" cy="1426359"/>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p:spPr>
        <p:style>
          <a:lnRef idx="3">
            <a:schemeClr val="lt1"/>
          </a:lnRef>
          <a:fillRef idx="1">
            <a:schemeClr val="accent4"/>
          </a:fillRef>
          <a:effectRef idx="1">
            <a:schemeClr val="accent4"/>
          </a:effectRef>
          <a:fontRef idx="minor">
            <a:schemeClr val="lt1"/>
          </a:fontRef>
        </p:style>
        <p:txBody>
          <a:bodyPr rtlCol="0" anchor="ctr"/>
          <a:lstStyle/>
          <a:p>
            <a:r>
              <a:rPr lang="es-MX" dirty="0" smtClean="0">
                <a:solidFill>
                  <a:schemeClr val="tx1"/>
                </a:solidFill>
                <a:latin typeface="+mj-lt"/>
              </a:rPr>
              <a:t>La inserción del prefijo cíclico es aceptada como la forma de evitar la ISI y para preservar la ortogonalidad de la señal.</a:t>
            </a:r>
            <a:endParaRPr lang="es-MX" dirty="0">
              <a:solidFill>
                <a:schemeClr val="tx1"/>
              </a:solidFill>
              <a:latin typeface="+mj-lt"/>
            </a:endParaRPr>
          </a:p>
        </p:txBody>
      </p:sp>
      <p:sp>
        <p:nvSpPr>
          <p:cNvPr id="8" name="Flecha a la derecha con bandas 7"/>
          <p:cNvSpPr/>
          <p:nvPr/>
        </p:nvSpPr>
        <p:spPr>
          <a:xfrm>
            <a:off x="5243331" y="3224966"/>
            <a:ext cx="1275928" cy="1268332"/>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p>
        </p:txBody>
      </p:sp>
      <p:pic>
        <p:nvPicPr>
          <p:cNvPr id="9"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47" y="617868"/>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30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937DEB3-FEED-48D1-AAC4-C40D942661BA}"/>
              </a:ext>
            </a:extLst>
          </p:cNvPr>
          <p:cNvSpPr/>
          <p:nvPr/>
        </p:nvSpPr>
        <p:spPr>
          <a:xfrm>
            <a:off x="1764223" y="557938"/>
            <a:ext cx="5705722" cy="666427"/>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US" b="1" dirty="0" smtClean="0">
                <a:solidFill>
                  <a:schemeClr val="tx1"/>
                </a:solidFill>
              </a:rPr>
              <a:t>MÉTODO DETECTOR DE </a:t>
            </a:r>
            <a:r>
              <a:rPr lang="es-US" b="1" dirty="0" smtClean="0">
                <a:solidFill>
                  <a:schemeClr val="tx1"/>
                </a:solidFill>
              </a:rPr>
              <a:t>ENERGÍA</a:t>
            </a:r>
            <a:endParaRPr lang="es-US" b="1" dirty="0">
              <a:solidFill>
                <a:schemeClr val="tx1"/>
              </a:solidFill>
            </a:endParaRPr>
          </a:p>
        </p:txBody>
      </p:sp>
      <p:sp>
        <p:nvSpPr>
          <p:cNvPr id="7" name="Rectángulo 6"/>
          <p:cNvSpPr/>
          <p:nvPr/>
        </p:nvSpPr>
        <p:spPr>
          <a:xfrm>
            <a:off x="1764223" y="1854080"/>
            <a:ext cx="6096000" cy="286232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es-MX" dirty="0">
                <a:solidFill>
                  <a:schemeClr val="tx1"/>
                </a:solidFill>
                <a:latin typeface="Times New Roman" panose="02020603050405020304" pitchFamily="18" charset="0"/>
                <a:ea typeface="MS Mincho"/>
              </a:rPr>
              <a:t>El detector de energía se enfoca básicamente en medir la potencia de la señal recibida dentro de un determinado ancho banda y posterior a ello compararla con un umbral. Este método de sensado permite detectar aquellas señales cuya energía sobrepasa el umbral de detección, en consecuencia, establecer un valor apropiado para dicho umbral es primordial y se vuelve crucial debido a la variabilidad que existe en el nivel del ruido e interferencia de la señal a detectar, todo esto conlleva a que sea necesario tener un preciso conocimiento del piso de ruido de manera tal que se pueda ajustar correctamente el umbral.</a:t>
            </a:r>
            <a:endParaRPr lang="es-MX" dirty="0">
              <a:solidFill>
                <a:schemeClr val="tx1"/>
              </a:solidFill>
            </a:endParaRPr>
          </a:p>
        </p:txBody>
      </p:sp>
      <p:pic>
        <p:nvPicPr>
          <p:cNvPr id="8" name="Imagen 7"/>
          <p:cNvPicPr/>
          <p:nvPr/>
        </p:nvPicPr>
        <p:blipFill>
          <a:blip r:embed="rId2"/>
          <a:stretch>
            <a:fillRect/>
          </a:stretch>
        </p:blipFill>
        <p:spPr>
          <a:xfrm>
            <a:off x="2027087" y="5158082"/>
            <a:ext cx="5442858" cy="984879"/>
          </a:xfrm>
          <a:prstGeom prst="rect">
            <a:avLst/>
          </a:prstGeom>
          <a:ln>
            <a:solidFill>
              <a:schemeClr val="bg1"/>
            </a:solidFill>
          </a:ln>
        </p:spPr>
      </p:pic>
      <p:pic>
        <p:nvPicPr>
          <p:cNvPr id="5"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20" y="595120"/>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2" name="Rectángulo 1"/>
              <p:cNvSpPr/>
              <p:nvPr/>
            </p:nvSpPr>
            <p:spPr>
              <a:xfrm>
                <a:off x="8486457" y="1669414"/>
                <a:ext cx="177035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MX">
                              <a:latin typeface="Cambria Math" panose="02040503050406030204" pitchFamily="18" charset="0"/>
                            </a:rPr>
                          </m:ctrlPr>
                        </m:sSubPr>
                        <m:e>
                          <m:r>
                            <a:rPr lang="es-MX" i="1">
                              <a:latin typeface="Cambria Math" panose="02040503050406030204" pitchFamily="18" charset="0"/>
                            </a:rPr>
                            <m:t>𝐻</m:t>
                          </m:r>
                        </m:e>
                        <m:sub>
                          <m:r>
                            <a:rPr lang="es-MX" i="0">
                              <a:latin typeface="Cambria Math" panose="02040503050406030204" pitchFamily="18" charset="0"/>
                            </a:rPr>
                            <m:t>0</m:t>
                          </m:r>
                        </m:sub>
                      </m:sSub>
                      <m:r>
                        <a:rPr lang="es-MX" i="0">
                          <a:latin typeface="Cambria Math" panose="02040503050406030204" pitchFamily="18" charset="0"/>
                        </a:rPr>
                        <m:t>: </m:t>
                      </m:r>
                      <m:r>
                        <a:rPr lang="es-MX" i="1">
                          <a:latin typeface="Cambria Math" panose="02040503050406030204" pitchFamily="18" charset="0"/>
                        </a:rPr>
                        <m:t>𝑦</m:t>
                      </m:r>
                      <m:d>
                        <m:dPr>
                          <m:begChr m:val="["/>
                          <m:endChr m:val="]"/>
                          <m:ctrlPr>
                            <a:rPr lang="es-MX" i="1">
                              <a:latin typeface="Cambria Math" panose="02040503050406030204" pitchFamily="18" charset="0"/>
                            </a:rPr>
                          </m:ctrlPr>
                        </m:dPr>
                        <m:e>
                          <m:r>
                            <a:rPr lang="es-MX" i="1">
                              <a:latin typeface="Cambria Math" panose="02040503050406030204" pitchFamily="18" charset="0"/>
                            </a:rPr>
                            <m:t>𝑖</m:t>
                          </m:r>
                        </m:e>
                      </m:d>
                      <m:r>
                        <a:rPr lang="es-MX" i="0">
                          <a:latin typeface="Cambria Math" panose="02040503050406030204" pitchFamily="18" charset="0"/>
                        </a:rPr>
                        <m:t>=</m:t>
                      </m:r>
                      <m:r>
                        <a:rPr lang="es-MX" i="1">
                          <a:latin typeface="Cambria Math" panose="02040503050406030204" pitchFamily="18" charset="0"/>
                        </a:rPr>
                        <m:t>𝑛</m:t>
                      </m:r>
                      <m:d>
                        <m:dPr>
                          <m:begChr m:val="["/>
                          <m:endChr m:val="]"/>
                          <m:ctrlPr>
                            <a:rPr lang="es-MX" i="1">
                              <a:latin typeface="Cambria Math" panose="02040503050406030204" pitchFamily="18" charset="0"/>
                            </a:rPr>
                          </m:ctrlPr>
                        </m:dPr>
                        <m:e>
                          <m:r>
                            <a:rPr lang="es-MX" i="1">
                              <a:latin typeface="Cambria Math" panose="02040503050406030204" pitchFamily="18" charset="0"/>
                            </a:rPr>
                            <m:t>𝑖</m:t>
                          </m:r>
                        </m:e>
                      </m:d>
                      <m:r>
                        <a:rPr lang="es-MX" i="0">
                          <a:latin typeface="Cambria Math" panose="02040503050406030204" pitchFamily="18" charset="0"/>
                        </a:rPr>
                        <m:t> </m:t>
                      </m:r>
                    </m:oMath>
                  </m:oMathPara>
                </a14:m>
                <a:endParaRPr lang="es-MX" dirty="0"/>
              </a:p>
            </p:txBody>
          </p:sp>
        </mc:Choice>
        <mc:Fallback>
          <p:sp>
            <p:nvSpPr>
              <p:cNvPr id="2" name="Rectángulo 1"/>
              <p:cNvSpPr>
                <a:spLocks noRot="1" noChangeAspect="1" noMove="1" noResize="1" noEditPoints="1" noAdjustHandles="1" noChangeArrowheads="1" noChangeShapeType="1" noTextEdit="1"/>
              </p:cNvSpPr>
              <p:nvPr/>
            </p:nvSpPr>
            <p:spPr>
              <a:xfrm>
                <a:off x="8486457" y="1669414"/>
                <a:ext cx="1770356" cy="369332"/>
              </a:xfrm>
              <a:prstGeom prst="rect">
                <a:avLst/>
              </a:prstGeom>
              <a:blipFill>
                <a:blip r:embed="rId4"/>
                <a:stretch>
                  <a:fillRect b="-10000"/>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3" name="Rectángulo 2"/>
              <p:cNvSpPr/>
              <p:nvPr/>
            </p:nvSpPr>
            <p:spPr>
              <a:xfrm>
                <a:off x="8486457" y="2376233"/>
                <a:ext cx="229293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MX">
                              <a:latin typeface="Cambria Math" panose="02040503050406030204" pitchFamily="18" charset="0"/>
                            </a:rPr>
                          </m:ctrlPr>
                        </m:sSubPr>
                        <m:e>
                          <m:r>
                            <a:rPr lang="es-MX" i="1">
                              <a:latin typeface="Cambria Math" panose="02040503050406030204" pitchFamily="18" charset="0"/>
                            </a:rPr>
                            <m:t>𝐻</m:t>
                          </m:r>
                        </m:e>
                        <m:sub>
                          <m:r>
                            <a:rPr lang="es-MX" i="0">
                              <a:latin typeface="Cambria Math" panose="02040503050406030204" pitchFamily="18" charset="0"/>
                            </a:rPr>
                            <m:t>1</m:t>
                          </m:r>
                        </m:sub>
                      </m:sSub>
                      <m:r>
                        <a:rPr lang="es-MX" i="0">
                          <a:latin typeface="Cambria Math" panose="02040503050406030204" pitchFamily="18" charset="0"/>
                        </a:rPr>
                        <m:t>:</m:t>
                      </m:r>
                      <m:r>
                        <a:rPr lang="es-MX" i="1">
                          <a:latin typeface="Cambria Math" panose="02040503050406030204" pitchFamily="18" charset="0"/>
                        </a:rPr>
                        <m:t>𝑦</m:t>
                      </m:r>
                      <m:d>
                        <m:dPr>
                          <m:begChr m:val="["/>
                          <m:endChr m:val="]"/>
                          <m:ctrlPr>
                            <a:rPr lang="es-MX" i="1">
                              <a:latin typeface="Cambria Math" panose="02040503050406030204" pitchFamily="18" charset="0"/>
                            </a:rPr>
                          </m:ctrlPr>
                        </m:dPr>
                        <m:e>
                          <m:r>
                            <a:rPr lang="es-MX" i="1">
                              <a:latin typeface="Cambria Math" panose="02040503050406030204" pitchFamily="18" charset="0"/>
                            </a:rPr>
                            <m:t>𝑖</m:t>
                          </m:r>
                        </m:e>
                      </m:d>
                      <m:r>
                        <a:rPr lang="es-MX" i="0">
                          <a:latin typeface="Cambria Math" panose="02040503050406030204" pitchFamily="18" charset="0"/>
                        </a:rPr>
                        <m:t>=</m:t>
                      </m:r>
                      <m:r>
                        <a:rPr lang="es-MX" i="1">
                          <a:latin typeface="Cambria Math" panose="02040503050406030204" pitchFamily="18" charset="0"/>
                        </a:rPr>
                        <m:t>𝑠</m:t>
                      </m:r>
                      <m:d>
                        <m:dPr>
                          <m:begChr m:val="["/>
                          <m:endChr m:val="]"/>
                          <m:ctrlPr>
                            <a:rPr lang="es-MX" i="1">
                              <a:latin typeface="Cambria Math" panose="02040503050406030204" pitchFamily="18" charset="0"/>
                            </a:rPr>
                          </m:ctrlPr>
                        </m:dPr>
                        <m:e>
                          <m:r>
                            <a:rPr lang="es-MX" i="1">
                              <a:latin typeface="Cambria Math" panose="02040503050406030204" pitchFamily="18" charset="0"/>
                            </a:rPr>
                            <m:t>𝑖</m:t>
                          </m:r>
                        </m:e>
                      </m:d>
                      <m:r>
                        <a:rPr lang="es-MX" i="0">
                          <a:latin typeface="Cambria Math" panose="02040503050406030204" pitchFamily="18" charset="0"/>
                        </a:rPr>
                        <m:t>+</m:t>
                      </m:r>
                      <m:r>
                        <a:rPr lang="es-MX" i="1">
                          <a:latin typeface="Cambria Math" panose="02040503050406030204" pitchFamily="18" charset="0"/>
                        </a:rPr>
                        <m:t>𝑛</m:t>
                      </m:r>
                      <m:d>
                        <m:dPr>
                          <m:begChr m:val="["/>
                          <m:endChr m:val="]"/>
                          <m:ctrlPr>
                            <a:rPr lang="es-MX" i="1">
                              <a:latin typeface="Cambria Math" panose="02040503050406030204" pitchFamily="18" charset="0"/>
                            </a:rPr>
                          </m:ctrlPr>
                        </m:dPr>
                        <m:e>
                          <m:r>
                            <a:rPr lang="es-MX" i="1">
                              <a:latin typeface="Cambria Math" panose="02040503050406030204" pitchFamily="18" charset="0"/>
                            </a:rPr>
                            <m:t>𝑖</m:t>
                          </m:r>
                        </m:e>
                      </m:d>
                    </m:oMath>
                  </m:oMathPara>
                </a14:m>
                <a:endParaRPr lang="es-MX" dirty="0"/>
              </a:p>
            </p:txBody>
          </p:sp>
        </mc:Choice>
        <mc:Fallback>
          <p:sp>
            <p:nvSpPr>
              <p:cNvPr id="3" name="Rectángulo 2"/>
              <p:cNvSpPr>
                <a:spLocks noRot="1" noChangeAspect="1" noMove="1" noResize="1" noEditPoints="1" noAdjustHandles="1" noChangeArrowheads="1" noChangeShapeType="1" noTextEdit="1"/>
              </p:cNvSpPr>
              <p:nvPr/>
            </p:nvSpPr>
            <p:spPr>
              <a:xfrm>
                <a:off x="8486457" y="2376233"/>
                <a:ext cx="2292935" cy="369332"/>
              </a:xfrm>
              <a:prstGeom prst="rect">
                <a:avLst/>
              </a:prstGeom>
              <a:blipFill>
                <a:blip r:embed="rId5"/>
                <a:stretch>
                  <a:fillRect b="-10000"/>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4" name="Rectángulo 3"/>
              <p:cNvSpPr/>
              <p:nvPr/>
            </p:nvSpPr>
            <p:spPr>
              <a:xfrm>
                <a:off x="8707006" y="3717764"/>
                <a:ext cx="2255233" cy="88088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MX">
                              <a:latin typeface="Cambria Math" panose="02040503050406030204" pitchFamily="18" charset="0"/>
                            </a:rPr>
                          </m:ctrlPr>
                        </m:sSubPr>
                        <m:e>
                          <m:r>
                            <a:rPr lang="es-MX" i="1">
                              <a:latin typeface="Cambria Math" panose="02040503050406030204" pitchFamily="18" charset="0"/>
                            </a:rPr>
                            <m:t>𝑇</m:t>
                          </m:r>
                        </m:e>
                        <m:sub>
                          <m:r>
                            <a:rPr lang="es-MX" i="1">
                              <a:latin typeface="Cambria Math" panose="02040503050406030204" pitchFamily="18" charset="0"/>
                            </a:rPr>
                            <m:t>𝑦</m:t>
                          </m:r>
                        </m:sub>
                      </m:sSub>
                      <m:r>
                        <a:rPr lang="es-MX" i="0">
                          <a:latin typeface="Cambria Math" panose="02040503050406030204" pitchFamily="18" charset="0"/>
                        </a:rPr>
                        <m:t>=</m:t>
                      </m:r>
                      <m:f>
                        <m:fPr>
                          <m:ctrlPr>
                            <a:rPr lang="es-MX" i="1">
                              <a:latin typeface="Cambria Math" panose="02040503050406030204" pitchFamily="18" charset="0"/>
                            </a:rPr>
                          </m:ctrlPr>
                        </m:fPr>
                        <m:num>
                          <m:r>
                            <a:rPr lang="es-MX" i="0">
                              <a:latin typeface="Cambria Math" panose="02040503050406030204" pitchFamily="18" charset="0"/>
                            </a:rPr>
                            <m:t>1</m:t>
                          </m:r>
                        </m:num>
                        <m:den>
                          <m:r>
                            <a:rPr lang="es-MX" i="1">
                              <a:latin typeface="Cambria Math" panose="02040503050406030204" pitchFamily="18" charset="0"/>
                            </a:rPr>
                            <m:t>𝑁</m:t>
                          </m:r>
                        </m:den>
                      </m:f>
                      <m:nary>
                        <m:naryPr>
                          <m:chr m:val="∑"/>
                          <m:limLoc m:val="undOvr"/>
                          <m:ctrlPr>
                            <a:rPr lang="es-MX" i="1">
                              <a:latin typeface="Cambria Math" panose="02040503050406030204" pitchFamily="18" charset="0"/>
                            </a:rPr>
                          </m:ctrlPr>
                        </m:naryPr>
                        <m:sub>
                          <m:r>
                            <a:rPr lang="es-MX" i="1">
                              <a:latin typeface="Cambria Math" panose="02040503050406030204" pitchFamily="18" charset="0"/>
                            </a:rPr>
                            <m:t>𝑖</m:t>
                          </m:r>
                          <m:r>
                            <a:rPr lang="es-MX" i="0">
                              <a:latin typeface="Cambria Math" panose="02040503050406030204" pitchFamily="18" charset="0"/>
                            </a:rPr>
                            <m:t>=1</m:t>
                          </m:r>
                        </m:sub>
                        <m:sup>
                          <m:r>
                            <a:rPr lang="es-MX" i="1">
                              <a:latin typeface="Cambria Math" panose="02040503050406030204" pitchFamily="18" charset="0"/>
                            </a:rPr>
                            <m:t>𝑖</m:t>
                          </m:r>
                          <m:r>
                            <a:rPr lang="es-MX" i="0">
                              <a:latin typeface="Cambria Math" panose="02040503050406030204" pitchFamily="18" charset="0"/>
                            </a:rPr>
                            <m:t>=</m:t>
                          </m:r>
                          <m:r>
                            <a:rPr lang="es-MX" i="1">
                              <a:latin typeface="Cambria Math" panose="02040503050406030204" pitchFamily="18" charset="0"/>
                            </a:rPr>
                            <m:t>𝑁</m:t>
                          </m:r>
                        </m:sup>
                        <m:e>
                          <m:r>
                            <a:rPr lang="es-MX" i="1">
                              <a:latin typeface="Cambria Math" panose="02040503050406030204" pitchFamily="18" charset="0"/>
                            </a:rPr>
                            <m:t>𝑦</m:t>
                          </m:r>
                          <m:sSup>
                            <m:sSupPr>
                              <m:ctrlPr>
                                <a:rPr lang="es-MX" i="1">
                                  <a:latin typeface="Cambria Math" panose="02040503050406030204" pitchFamily="18" charset="0"/>
                                </a:rPr>
                              </m:ctrlPr>
                            </m:sSupPr>
                            <m:e>
                              <m:d>
                                <m:dPr>
                                  <m:begChr m:val="["/>
                                  <m:endChr m:val="]"/>
                                  <m:ctrlPr>
                                    <a:rPr lang="es-MX" i="1">
                                      <a:latin typeface="Cambria Math" panose="02040503050406030204" pitchFamily="18" charset="0"/>
                                    </a:rPr>
                                  </m:ctrlPr>
                                </m:dPr>
                                <m:e>
                                  <m:r>
                                    <a:rPr lang="es-MX" i="1">
                                      <a:latin typeface="Cambria Math" panose="02040503050406030204" pitchFamily="18" charset="0"/>
                                    </a:rPr>
                                    <m:t>𝑖</m:t>
                                  </m:r>
                                </m:e>
                              </m:d>
                            </m:e>
                            <m:sup>
                              <m:r>
                                <a:rPr lang="es-MX" i="0">
                                  <a:latin typeface="Cambria Math" panose="02040503050406030204" pitchFamily="18" charset="0"/>
                                </a:rPr>
                                <m:t>2</m:t>
                              </m:r>
                            </m:sup>
                          </m:sSup>
                        </m:e>
                      </m:nary>
                      <m:r>
                        <a:rPr lang="es-MX" i="0">
                          <a:latin typeface="Cambria Math" panose="02040503050406030204" pitchFamily="18" charset="0"/>
                        </a:rPr>
                        <m:t>≷</m:t>
                      </m:r>
                      <m:r>
                        <a:rPr lang="es-MX" i="1">
                          <a:latin typeface="Cambria Math" panose="02040503050406030204" pitchFamily="18" charset="0"/>
                        </a:rPr>
                        <m:t>𝜆</m:t>
                      </m:r>
                    </m:oMath>
                  </m:oMathPara>
                </a14:m>
                <a:endParaRPr lang="es-MX" dirty="0"/>
              </a:p>
            </p:txBody>
          </p:sp>
        </mc:Choice>
        <mc:Fallback>
          <p:sp>
            <p:nvSpPr>
              <p:cNvPr id="4" name="Rectángulo 3"/>
              <p:cNvSpPr>
                <a:spLocks noRot="1" noChangeAspect="1" noMove="1" noResize="1" noEditPoints="1" noAdjustHandles="1" noChangeArrowheads="1" noChangeShapeType="1" noTextEdit="1"/>
              </p:cNvSpPr>
              <p:nvPr/>
            </p:nvSpPr>
            <p:spPr>
              <a:xfrm>
                <a:off x="8707006" y="3717764"/>
                <a:ext cx="2255233" cy="880882"/>
              </a:xfrm>
              <a:prstGeom prst="rect">
                <a:avLst/>
              </a:prstGeom>
              <a:blipFill>
                <a:blip r:embed="rId6"/>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50190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37DEB3-FEED-48D1-AAC4-C40D942661BA}"/>
              </a:ext>
            </a:extLst>
          </p:cNvPr>
          <p:cNvSpPr/>
          <p:nvPr/>
        </p:nvSpPr>
        <p:spPr>
          <a:xfrm>
            <a:off x="1764223" y="557938"/>
            <a:ext cx="5705722" cy="666427"/>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US" b="1" dirty="0" smtClean="0">
                <a:solidFill>
                  <a:schemeClr val="tx1"/>
                </a:solidFill>
              </a:rPr>
              <a:t>MÉTODO DETECTOR CICLOESTACIONARIO</a:t>
            </a:r>
            <a:endParaRPr lang="es-US" b="1" dirty="0">
              <a:solidFill>
                <a:schemeClr val="tx1"/>
              </a:solidFill>
            </a:endParaRPr>
          </a:p>
        </p:txBody>
      </p:sp>
      <p:sp>
        <p:nvSpPr>
          <p:cNvPr id="5" name="Rectángulo 4"/>
          <p:cNvSpPr/>
          <p:nvPr/>
        </p:nvSpPr>
        <p:spPr>
          <a:xfrm>
            <a:off x="2595154" y="1464104"/>
            <a:ext cx="6096000" cy="230832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s-MX" dirty="0">
                <a:latin typeface="Times New Roman" panose="02020603050405020304" pitchFamily="18" charset="0"/>
                <a:ea typeface="MS Mincho"/>
              </a:rPr>
              <a:t>La implementación del método cicloestacionario le permite al sistema de radio cognitivo identificar correctamente la presencia o ausencia de una señal de ISDB-Tb y por ende discriminarla de otro tipo de señal, para ello se utiliza la técnica de sincronización que está basada en la inclusión de la máxima verosimilitud y el prefijo cíclico de la señal OFDM. </a:t>
            </a:r>
            <a:endParaRPr lang="es-MX" dirty="0" smtClean="0">
              <a:latin typeface="Times New Roman" panose="02020603050405020304" pitchFamily="18" charset="0"/>
              <a:ea typeface="MS Mincho"/>
            </a:endParaRPr>
          </a:p>
          <a:p>
            <a:r>
              <a:rPr lang="es-MX" dirty="0" smtClean="0">
                <a:latin typeface="Times New Roman" panose="02020603050405020304" pitchFamily="18" charset="0"/>
                <a:ea typeface="MS Mincho"/>
              </a:rPr>
              <a:t>Para </a:t>
            </a:r>
            <a:r>
              <a:rPr lang="es-MX" dirty="0">
                <a:latin typeface="Times New Roman" panose="02020603050405020304" pitchFamily="18" charset="0"/>
                <a:ea typeface="MS Mincho"/>
              </a:rPr>
              <a:t>esta técnica se emplea el algoritmo propuesto por </a:t>
            </a:r>
            <a:r>
              <a:rPr lang="es-EC" dirty="0">
                <a:latin typeface="Times New Roman" panose="02020603050405020304" pitchFamily="18" charset="0"/>
                <a:ea typeface="MS Mincho"/>
              </a:rPr>
              <a:t>Van de </a:t>
            </a:r>
            <a:r>
              <a:rPr lang="es-EC" dirty="0" smtClean="0">
                <a:latin typeface="Times New Roman" panose="02020603050405020304" pitchFamily="18" charset="0"/>
                <a:ea typeface="MS Mincho"/>
              </a:rPr>
              <a:t>Beek que se define a continuación:</a:t>
            </a:r>
            <a:endParaRPr lang="es-MX" dirty="0"/>
          </a:p>
        </p:txBody>
      </p:sp>
      <mc:AlternateContent xmlns:mc="http://schemas.openxmlformats.org/markup-compatibility/2006" xmlns:a14="http://schemas.microsoft.com/office/drawing/2010/main">
        <mc:Choice Requires="a14">
          <p:sp>
            <p:nvSpPr>
              <p:cNvPr id="6" name="Rectángulo 5"/>
              <p:cNvSpPr/>
              <p:nvPr/>
            </p:nvSpPr>
            <p:spPr>
              <a:xfrm>
                <a:off x="836023" y="3566971"/>
                <a:ext cx="6096000" cy="2946576"/>
              </a:xfrm>
              <a:prstGeom prst="rect">
                <a:avLst/>
              </a:prstGeom>
            </p:spPr>
            <p:txBody>
              <a:bodyPr>
                <a:spAutoFit/>
              </a:bodyPr>
              <a:lstStyle/>
              <a:p>
                <a:pPr marL="2249170" indent="448310" algn="just">
                  <a:lnSpc>
                    <a:spcPct val="200000"/>
                  </a:lnSpc>
                  <a:spcAft>
                    <a:spcPts val="0"/>
                  </a:spcAft>
                </a:pPr>
                <a:r>
                  <a:rPr lang="es-EC" dirty="0">
                    <a:latin typeface="Times New Roman" panose="02020603050405020304" pitchFamily="18" charset="0"/>
                    <a:ea typeface="MS Mincho"/>
                    <a:cs typeface="Times New Roman" panose="02020603050405020304" pitchFamily="18" charset="0"/>
                  </a:rPr>
                  <a:t> </a:t>
                </a:r>
                <a:endParaRPr lang="es-MX" sz="1600" dirty="0">
                  <a:effectLst/>
                  <a:latin typeface="Calibri" panose="020F0502020204030204" pitchFamily="34" charset="0"/>
                  <a:ea typeface="MS Mincho"/>
                  <a:cs typeface="Times New Roman" panose="02020603050405020304" pitchFamily="18" charset="0"/>
                </a:endParaRPr>
              </a:p>
              <a:p>
                <a:pPr marL="1980565" indent="448310" algn="just">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MX" sz="1200" i="1">
                              <a:latin typeface="Cambria Math" panose="02040503050406030204" pitchFamily="18" charset="0"/>
                              <a:ea typeface="MS Mincho"/>
                              <a:cs typeface="Times New Roman" panose="02020603050405020304" pitchFamily="18" charset="0"/>
                            </a:rPr>
                          </m:ctrlPr>
                        </m:sSubPr>
                        <m:e>
                          <m:r>
                            <a:rPr lang="es-EC" sz="1200" i="1">
                              <a:latin typeface="Cambria Math" panose="02040503050406030204" pitchFamily="18" charset="0"/>
                              <a:ea typeface="MS Mincho"/>
                              <a:cs typeface="Times New Roman" panose="02020603050405020304" pitchFamily="18" charset="0"/>
                            </a:rPr>
                            <m:t>𝜃</m:t>
                          </m:r>
                        </m:e>
                        <m:sub>
                          <m:r>
                            <a:rPr lang="es-EC" sz="1200" i="1">
                              <a:latin typeface="Cambria Math" panose="02040503050406030204" pitchFamily="18" charset="0"/>
                              <a:ea typeface="MS Mincho"/>
                              <a:cs typeface="Times New Roman" panose="02020603050405020304" pitchFamily="18" charset="0"/>
                            </a:rPr>
                            <m:t>𝑀𝑉</m:t>
                          </m:r>
                        </m:sub>
                      </m:sSub>
                      <m:r>
                        <a:rPr lang="es-EC" sz="1200" i="1">
                          <a:latin typeface="Cambria Math" panose="02040503050406030204" pitchFamily="18" charset="0"/>
                          <a:ea typeface="MS Mincho"/>
                          <a:cs typeface="Times New Roman" panose="02020603050405020304" pitchFamily="18" charset="0"/>
                        </a:rPr>
                        <m:t>=</m:t>
                      </m:r>
                      <m:sSubSup>
                        <m:sSubSupPr>
                          <m:ctrlPr>
                            <a:rPr lang="es-MX" sz="1200" i="1">
                              <a:latin typeface="Cambria Math" panose="02040503050406030204" pitchFamily="18" charset="0"/>
                              <a:ea typeface="MS Mincho"/>
                              <a:cs typeface="Times New Roman" panose="02020603050405020304" pitchFamily="18" charset="0"/>
                            </a:rPr>
                          </m:ctrlPr>
                        </m:sSubSupPr>
                        <m:e>
                          <m:r>
                            <a:rPr lang="es-EC" sz="1200" i="1">
                              <a:latin typeface="Cambria Math" panose="02040503050406030204" pitchFamily="18" charset="0"/>
                              <a:ea typeface="MS Mincho"/>
                              <a:cs typeface="Times New Roman" panose="02020603050405020304" pitchFamily="18" charset="0"/>
                            </a:rPr>
                            <m:t>𝑎𝑟𝑔</m:t>
                          </m:r>
                        </m:e>
                        <m:sub>
                          <m:r>
                            <a:rPr lang="es-EC" sz="1200" i="1">
                              <a:latin typeface="Cambria Math" panose="02040503050406030204" pitchFamily="18" charset="0"/>
                              <a:ea typeface="MS Mincho"/>
                              <a:cs typeface="Times New Roman" panose="02020603050405020304" pitchFamily="18" charset="0"/>
                            </a:rPr>
                            <m:t>𝜃</m:t>
                          </m:r>
                        </m:sub>
                        <m:sup>
                          <m:r>
                            <a:rPr lang="es-EC" sz="1200" i="1">
                              <a:latin typeface="Cambria Math" panose="02040503050406030204" pitchFamily="18" charset="0"/>
                              <a:ea typeface="MS Mincho"/>
                              <a:cs typeface="Times New Roman" panose="02020603050405020304" pitchFamily="18" charset="0"/>
                            </a:rPr>
                            <m:t>𝑚𝑎𝑥</m:t>
                          </m:r>
                        </m:sup>
                      </m:sSubSup>
                      <m:d>
                        <m:dPr>
                          <m:begChr m:val="|"/>
                          <m:endChr m:val="|"/>
                          <m:ctrlPr>
                            <a:rPr lang="es-MX" sz="1200" i="1">
                              <a:latin typeface="Cambria Math" panose="02040503050406030204" pitchFamily="18" charset="0"/>
                              <a:ea typeface="MS Mincho"/>
                              <a:cs typeface="Times New Roman" panose="02020603050405020304" pitchFamily="18" charset="0"/>
                            </a:rPr>
                          </m:ctrlPr>
                        </m:dPr>
                        <m:e>
                          <m:r>
                            <a:rPr lang="es-EC" sz="1200" i="1">
                              <a:latin typeface="Cambria Math" panose="02040503050406030204" pitchFamily="18" charset="0"/>
                              <a:ea typeface="MS Mincho"/>
                              <a:cs typeface="Times New Roman" panose="02020603050405020304" pitchFamily="18" charset="0"/>
                            </a:rPr>
                            <m:t>𝛾</m:t>
                          </m:r>
                          <m:d>
                            <m:dPr>
                              <m:ctrlPr>
                                <a:rPr lang="es-MX" sz="1200" i="1">
                                  <a:latin typeface="Cambria Math" panose="02040503050406030204" pitchFamily="18" charset="0"/>
                                  <a:ea typeface="MS Mincho"/>
                                  <a:cs typeface="Times New Roman" panose="02020603050405020304" pitchFamily="18" charset="0"/>
                                </a:rPr>
                              </m:ctrlPr>
                            </m:dPr>
                            <m:e>
                              <m:r>
                                <a:rPr lang="es-EC" sz="1200" i="1">
                                  <a:latin typeface="Cambria Math" panose="02040503050406030204" pitchFamily="18" charset="0"/>
                                  <a:ea typeface="MS Mincho"/>
                                  <a:cs typeface="Times New Roman" panose="02020603050405020304" pitchFamily="18" charset="0"/>
                                </a:rPr>
                                <m:t>𝜃</m:t>
                              </m:r>
                            </m:e>
                          </m:d>
                        </m:e>
                      </m:d>
                      <m:r>
                        <a:rPr lang="es-EC" sz="1200" i="1">
                          <a:latin typeface="Cambria Math" panose="02040503050406030204" pitchFamily="18" charset="0"/>
                          <a:ea typeface="Times New Roman" panose="02020603050405020304" pitchFamily="18" charset="0"/>
                          <a:cs typeface="Times New Roman" panose="02020603050405020304" pitchFamily="18" charset="0"/>
                        </a:rPr>
                        <m:t>− </m:t>
                      </m:r>
                      <m:r>
                        <a:rPr lang="es-EC" sz="1200" i="1">
                          <a:latin typeface="Cambria Math" panose="02040503050406030204" pitchFamily="18" charset="0"/>
                          <a:ea typeface="Times New Roman" panose="02020603050405020304" pitchFamily="18" charset="0"/>
                          <a:cs typeface="Times New Roman" panose="02020603050405020304" pitchFamily="18" charset="0"/>
                        </a:rPr>
                        <m:t>𝜌𝜑</m:t>
                      </m:r>
                      <m:d>
                        <m:dPr>
                          <m:ctrlPr>
                            <a:rPr lang="es-MX" sz="1200" i="1">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latin typeface="Cambria Math" panose="02040503050406030204" pitchFamily="18" charset="0"/>
                              <a:ea typeface="Times New Roman" panose="02020603050405020304" pitchFamily="18" charset="0"/>
                              <a:cs typeface="Times New Roman" panose="02020603050405020304" pitchFamily="18" charset="0"/>
                            </a:rPr>
                            <m:t>𝜃</m:t>
                          </m:r>
                        </m:e>
                      </m:d>
                    </m:oMath>
                  </m:oMathPara>
                </a14:m>
                <a:endParaRPr lang="es-MX" sz="1200" dirty="0">
                  <a:effectLst/>
                  <a:latin typeface="Calibri" panose="020F0502020204030204" pitchFamily="34" charset="0"/>
                  <a:ea typeface="MS Mincho"/>
                  <a:cs typeface="Times New Roman" panose="02020603050405020304" pitchFamily="18" charset="0"/>
                </a:endParaRPr>
              </a:p>
              <a:p>
                <a:pPr algn="just">
                  <a:lnSpc>
                    <a:spcPct val="200000"/>
                  </a:lnSpc>
                  <a:spcAft>
                    <a:spcPts val="0"/>
                  </a:spcAft>
                </a:pPr>
                <a:r>
                  <a:rPr lang="es-EC" sz="1200" dirty="0">
                    <a:latin typeface="Times New Roman" panose="02020603050405020304" pitchFamily="18" charset="0"/>
                    <a:ea typeface="MS Mincho"/>
                    <a:cs typeface="Times New Roman" panose="02020603050405020304" pitchFamily="18" charset="0"/>
                  </a:rPr>
                  <a:t>donde</a:t>
                </a:r>
                <a:r>
                  <a:rPr lang="es-MX" sz="1200" dirty="0">
                    <a:latin typeface="Times New Roman" panose="02020603050405020304" pitchFamily="18" charset="0"/>
                    <a:ea typeface="MS Mincho"/>
                    <a:cs typeface="Times New Roman" panose="02020603050405020304" pitchFamily="18" charset="0"/>
                  </a:rPr>
                  <a:t>:</a:t>
                </a:r>
              </a:p>
              <a:p>
                <a:pPr algn="just">
                  <a:lnSpc>
                    <a:spcPct val="200000"/>
                  </a:lnSpc>
                  <a:spcAft>
                    <a:spcPts val="0"/>
                  </a:spcAft>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ea typeface="MS Mincho"/>
                          <a:cs typeface="Times New Roman" panose="02020603050405020304" pitchFamily="18" charset="0"/>
                        </a:rPr>
                        <m:t>𝛾</m:t>
                      </m:r>
                      <m:d>
                        <m:dPr>
                          <m:ctrlPr>
                            <a:rPr lang="es-MX" sz="1200" i="1">
                              <a:latin typeface="Cambria Math" panose="02040503050406030204" pitchFamily="18" charset="0"/>
                              <a:ea typeface="MS Mincho"/>
                              <a:cs typeface="Times New Roman" panose="02020603050405020304" pitchFamily="18" charset="0"/>
                            </a:rPr>
                          </m:ctrlPr>
                        </m:dPr>
                        <m:e>
                          <m:r>
                            <a:rPr lang="es-EC" sz="1200" i="1">
                              <a:latin typeface="Cambria Math" panose="02040503050406030204" pitchFamily="18" charset="0"/>
                              <a:ea typeface="MS Mincho"/>
                              <a:cs typeface="Times New Roman" panose="02020603050405020304" pitchFamily="18" charset="0"/>
                            </a:rPr>
                            <m:t>𝑚</m:t>
                          </m:r>
                        </m:e>
                      </m:d>
                      <m:r>
                        <a:rPr lang="es-EC" sz="1200" i="1">
                          <a:latin typeface="Cambria Math" panose="02040503050406030204" pitchFamily="18" charset="0"/>
                          <a:ea typeface="MS Mincho"/>
                          <a:cs typeface="Times New Roman" panose="02020603050405020304" pitchFamily="18" charset="0"/>
                        </a:rPr>
                        <m:t>=</m:t>
                      </m:r>
                      <m:nary>
                        <m:naryPr>
                          <m:chr m:val="∑"/>
                          <m:limLoc m:val="undOvr"/>
                          <m:ctrlPr>
                            <a:rPr lang="es-MX" sz="1200" i="1">
                              <a:latin typeface="Cambria Math" panose="02040503050406030204" pitchFamily="18" charset="0"/>
                              <a:ea typeface="MS Mincho"/>
                              <a:cs typeface="Times New Roman" panose="02020603050405020304" pitchFamily="18" charset="0"/>
                            </a:rPr>
                          </m:ctrlPr>
                        </m:naryPr>
                        <m:sub>
                          <m:r>
                            <a:rPr lang="es-EC" sz="1200" i="1">
                              <a:latin typeface="Cambria Math" panose="02040503050406030204" pitchFamily="18" charset="0"/>
                              <a:ea typeface="MS Mincho"/>
                              <a:cs typeface="Times New Roman" panose="02020603050405020304" pitchFamily="18" charset="0"/>
                            </a:rPr>
                            <m:t>𝑘</m:t>
                          </m:r>
                          <m:r>
                            <a:rPr lang="es-EC" sz="1200" i="1">
                              <a:latin typeface="Cambria Math" panose="02040503050406030204" pitchFamily="18" charset="0"/>
                              <a:ea typeface="MS Mincho"/>
                              <a:cs typeface="Times New Roman" panose="02020603050405020304" pitchFamily="18" charset="0"/>
                            </a:rPr>
                            <m:t>=</m:t>
                          </m:r>
                          <m:r>
                            <a:rPr lang="es-EC" sz="1200" i="1">
                              <a:latin typeface="Cambria Math" panose="02040503050406030204" pitchFamily="18" charset="0"/>
                              <a:ea typeface="MS Mincho"/>
                              <a:cs typeface="Times New Roman" panose="02020603050405020304" pitchFamily="18" charset="0"/>
                            </a:rPr>
                            <m:t>𝑚</m:t>
                          </m:r>
                        </m:sub>
                        <m:sup>
                          <m:r>
                            <a:rPr lang="es-EC" sz="1200" i="1">
                              <a:latin typeface="Cambria Math" panose="02040503050406030204" pitchFamily="18" charset="0"/>
                              <a:ea typeface="MS Mincho"/>
                              <a:cs typeface="Times New Roman" panose="02020603050405020304" pitchFamily="18" charset="0"/>
                            </a:rPr>
                            <m:t>𝑚</m:t>
                          </m:r>
                          <m:r>
                            <a:rPr lang="es-EC" sz="1200" i="1">
                              <a:latin typeface="Cambria Math" panose="02040503050406030204" pitchFamily="18" charset="0"/>
                              <a:ea typeface="MS Mincho"/>
                              <a:cs typeface="Times New Roman" panose="02020603050405020304" pitchFamily="18" charset="0"/>
                            </a:rPr>
                            <m:t>+</m:t>
                          </m:r>
                          <m:r>
                            <a:rPr lang="es-EC" sz="1200" i="1">
                              <a:latin typeface="Cambria Math" panose="02040503050406030204" pitchFamily="18" charset="0"/>
                              <a:ea typeface="MS Mincho"/>
                              <a:cs typeface="Times New Roman" panose="02020603050405020304" pitchFamily="18" charset="0"/>
                            </a:rPr>
                            <m:t>𝐿</m:t>
                          </m:r>
                          <m:r>
                            <a:rPr lang="es-EC" sz="1200" i="1">
                              <a:latin typeface="Cambria Math" panose="02040503050406030204" pitchFamily="18" charset="0"/>
                              <a:ea typeface="MS Mincho"/>
                              <a:cs typeface="Times New Roman" panose="02020603050405020304" pitchFamily="18" charset="0"/>
                            </a:rPr>
                            <m:t>−1</m:t>
                          </m:r>
                        </m:sup>
                        <m:e>
                          <m:r>
                            <a:rPr lang="es-EC" sz="1200" i="1">
                              <a:latin typeface="Cambria Math" panose="02040503050406030204" pitchFamily="18" charset="0"/>
                              <a:ea typeface="MS Mincho"/>
                              <a:cs typeface="Times New Roman" panose="02020603050405020304" pitchFamily="18" charset="0"/>
                            </a:rPr>
                            <m:t>𝑟</m:t>
                          </m:r>
                          <m:d>
                            <m:dPr>
                              <m:begChr m:val="["/>
                              <m:endChr m:val="]"/>
                              <m:ctrlPr>
                                <a:rPr lang="es-MX" sz="1200" i="1">
                                  <a:latin typeface="Cambria Math" panose="02040503050406030204" pitchFamily="18" charset="0"/>
                                  <a:ea typeface="MS Mincho"/>
                                  <a:cs typeface="Times New Roman" panose="02020603050405020304" pitchFamily="18" charset="0"/>
                                </a:rPr>
                              </m:ctrlPr>
                            </m:dPr>
                            <m:e>
                              <m:r>
                                <a:rPr lang="es-EC" sz="1200" i="1">
                                  <a:latin typeface="Cambria Math" panose="02040503050406030204" pitchFamily="18" charset="0"/>
                                  <a:ea typeface="MS Mincho"/>
                                  <a:cs typeface="Times New Roman" panose="02020603050405020304" pitchFamily="18" charset="0"/>
                                </a:rPr>
                                <m:t>𝑘</m:t>
                              </m:r>
                            </m:e>
                          </m:d>
                          <m:sSup>
                            <m:sSupPr>
                              <m:ctrlPr>
                                <a:rPr lang="es-MX" sz="1200" i="1">
                                  <a:latin typeface="Cambria Math" panose="02040503050406030204" pitchFamily="18" charset="0"/>
                                  <a:ea typeface="MS Mincho"/>
                                  <a:cs typeface="Times New Roman" panose="02020603050405020304" pitchFamily="18" charset="0"/>
                                </a:rPr>
                              </m:ctrlPr>
                            </m:sSupPr>
                            <m:e>
                              <m:r>
                                <a:rPr lang="es-EC" sz="1200" i="1">
                                  <a:latin typeface="Cambria Math" panose="02040503050406030204" pitchFamily="18" charset="0"/>
                                  <a:ea typeface="MS Mincho"/>
                                  <a:cs typeface="Times New Roman" panose="02020603050405020304" pitchFamily="18" charset="0"/>
                                </a:rPr>
                                <m:t>𝑟</m:t>
                              </m:r>
                            </m:e>
                            <m:sup>
                              <m:r>
                                <a:rPr lang="es-EC" sz="1200" i="1">
                                  <a:latin typeface="Cambria Math" panose="02040503050406030204" pitchFamily="18" charset="0"/>
                                  <a:ea typeface="MS Mincho"/>
                                  <a:cs typeface="Times New Roman" panose="02020603050405020304" pitchFamily="18" charset="0"/>
                                </a:rPr>
                                <m:t>∗</m:t>
                              </m:r>
                            </m:sup>
                          </m:sSup>
                          <m:d>
                            <m:dPr>
                              <m:begChr m:val="["/>
                              <m:endChr m:val="]"/>
                              <m:ctrlPr>
                                <a:rPr lang="es-MX" sz="1200" i="1">
                                  <a:latin typeface="Cambria Math" panose="02040503050406030204" pitchFamily="18" charset="0"/>
                                  <a:ea typeface="MS Mincho"/>
                                  <a:cs typeface="Times New Roman" panose="02020603050405020304" pitchFamily="18" charset="0"/>
                                </a:rPr>
                              </m:ctrlPr>
                            </m:dPr>
                            <m:e>
                              <m:r>
                                <a:rPr lang="es-EC" sz="1200" i="1">
                                  <a:latin typeface="Cambria Math" panose="02040503050406030204" pitchFamily="18" charset="0"/>
                                  <a:ea typeface="MS Mincho"/>
                                  <a:cs typeface="Times New Roman" panose="02020603050405020304" pitchFamily="18" charset="0"/>
                                </a:rPr>
                                <m:t>𝑘</m:t>
                              </m:r>
                              <m:r>
                                <a:rPr lang="es-EC" sz="1200" i="1">
                                  <a:latin typeface="Cambria Math" panose="02040503050406030204" pitchFamily="18" charset="0"/>
                                  <a:ea typeface="MS Mincho"/>
                                  <a:cs typeface="Times New Roman" panose="02020603050405020304" pitchFamily="18" charset="0"/>
                                </a:rPr>
                                <m:t>+</m:t>
                              </m:r>
                              <m:r>
                                <a:rPr lang="es-EC" sz="1200" i="1">
                                  <a:latin typeface="Cambria Math" panose="02040503050406030204" pitchFamily="18" charset="0"/>
                                  <a:ea typeface="MS Mincho"/>
                                  <a:cs typeface="Times New Roman" panose="02020603050405020304" pitchFamily="18" charset="0"/>
                                </a:rPr>
                                <m:t>𝑁</m:t>
                              </m:r>
                            </m:e>
                          </m:d>
                        </m:e>
                      </m:nary>
                    </m:oMath>
                  </m:oMathPara>
                </a14:m>
                <a:endParaRPr lang="es-MX" sz="1200" dirty="0">
                  <a:effectLst/>
                  <a:latin typeface="Calibri" panose="020F0502020204030204" pitchFamily="34" charset="0"/>
                  <a:ea typeface="MS Mincho"/>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ea typeface="Times New Roman" panose="02020603050405020304" pitchFamily="18" charset="0"/>
                          <a:cs typeface="Times New Roman" panose="02020603050405020304" pitchFamily="18" charset="0"/>
                        </a:rPr>
                        <m:t>𝜑</m:t>
                      </m:r>
                      <m:d>
                        <m:dPr>
                          <m:ctrlPr>
                            <a:rPr lang="es-MX" sz="1200" i="1">
                              <a:latin typeface="Cambria Math" panose="02040503050406030204" pitchFamily="18" charset="0"/>
                              <a:ea typeface="Times New Roman" panose="02020603050405020304" pitchFamily="18" charset="0"/>
                            </a:rPr>
                          </m:ctrlPr>
                        </m:dPr>
                        <m:e>
                          <m:r>
                            <a:rPr lang="es-EC" sz="1200" i="1">
                              <a:latin typeface="Cambria Math" panose="02040503050406030204" pitchFamily="18" charset="0"/>
                              <a:ea typeface="Times New Roman" panose="02020603050405020304" pitchFamily="18" charset="0"/>
                              <a:cs typeface="Times New Roman" panose="02020603050405020304" pitchFamily="18" charset="0"/>
                            </a:rPr>
                            <m:t>𝑚</m:t>
                          </m:r>
                        </m:e>
                      </m:d>
                      <m:r>
                        <a:rPr lang="es-EC" sz="1200" i="1">
                          <a:latin typeface="Cambria Math" panose="02040503050406030204" pitchFamily="18" charset="0"/>
                          <a:ea typeface="MS Mincho"/>
                          <a:cs typeface="Times New Roman" panose="02020603050405020304" pitchFamily="18" charset="0"/>
                        </a:rPr>
                        <m:t>= </m:t>
                      </m:r>
                      <m:nary>
                        <m:naryPr>
                          <m:chr m:val="∑"/>
                          <m:limLoc m:val="undOvr"/>
                          <m:ctrlPr>
                            <a:rPr lang="es-MX" sz="1200" i="1">
                              <a:latin typeface="Cambria Math" panose="02040503050406030204" pitchFamily="18" charset="0"/>
                            </a:rPr>
                          </m:ctrlPr>
                        </m:naryPr>
                        <m:sub>
                          <m:r>
                            <a:rPr lang="es-EC" sz="1200" i="1">
                              <a:latin typeface="Cambria Math" panose="02040503050406030204" pitchFamily="18" charset="0"/>
                              <a:ea typeface="MS Mincho"/>
                              <a:cs typeface="Times New Roman" panose="02020603050405020304" pitchFamily="18" charset="0"/>
                            </a:rPr>
                            <m:t>𝑘</m:t>
                          </m:r>
                          <m:r>
                            <a:rPr lang="es-EC" sz="1200" i="1">
                              <a:latin typeface="Cambria Math" panose="02040503050406030204" pitchFamily="18" charset="0"/>
                              <a:ea typeface="MS Mincho"/>
                              <a:cs typeface="Times New Roman" panose="02020603050405020304" pitchFamily="18" charset="0"/>
                            </a:rPr>
                            <m:t>=</m:t>
                          </m:r>
                          <m:r>
                            <a:rPr lang="es-EC" sz="1200" i="1">
                              <a:latin typeface="Cambria Math" panose="02040503050406030204" pitchFamily="18" charset="0"/>
                              <a:ea typeface="MS Mincho"/>
                              <a:cs typeface="Times New Roman" panose="02020603050405020304" pitchFamily="18" charset="0"/>
                            </a:rPr>
                            <m:t>𝑚</m:t>
                          </m:r>
                        </m:sub>
                        <m:sup>
                          <m:r>
                            <a:rPr lang="es-EC" sz="1200" i="1">
                              <a:latin typeface="Cambria Math" panose="02040503050406030204" pitchFamily="18" charset="0"/>
                              <a:ea typeface="MS Mincho"/>
                              <a:cs typeface="Times New Roman" panose="02020603050405020304" pitchFamily="18" charset="0"/>
                            </a:rPr>
                            <m:t>𝑚</m:t>
                          </m:r>
                          <m:r>
                            <a:rPr lang="es-EC" sz="1200" i="1">
                              <a:latin typeface="Cambria Math" panose="02040503050406030204" pitchFamily="18" charset="0"/>
                              <a:ea typeface="MS Mincho"/>
                              <a:cs typeface="Times New Roman" panose="02020603050405020304" pitchFamily="18" charset="0"/>
                            </a:rPr>
                            <m:t>+</m:t>
                          </m:r>
                          <m:r>
                            <a:rPr lang="es-EC" sz="1200" i="1">
                              <a:latin typeface="Cambria Math" panose="02040503050406030204" pitchFamily="18" charset="0"/>
                              <a:ea typeface="MS Mincho"/>
                              <a:cs typeface="Times New Roman" panose="02020603050405020304" pitchFamily="18" charset="0"/>
                            </a:rPr>
                            <m:t>𝐿</m:t>
                          </m:r>
                          <m:r>
                            <a:rPr lang="es-EC" sz="1200" i="1">
                              <a:latin typeface="Cambria Math" panose="02040503050406030204" pitchFamily="18" charset="0"/>
                              <a:ea typeface="MS Mincho"/>
                              <a:cs typeface="Times New Roman" panose="02020603050405020304" pitchFamily="18" charset="0"/>
                            </a:rPr>
                            <m:t>−1</m:t>
                          </m:r>
                        </m:sup>
                        <m:e>
                          <m:f>
                            <m:fPr>
                              <m:ctrlPr>
                                <a:rPr lang="es-MX" sz="1200" i="1">
                                  <a:latin typeface="Cambria Math" panose="02040503050406030204" pitchFamily="18" charset="0"/>
                                </a:rPr>
                              </m:ctrlPr>
                            </m:fPr>
                            <m:num>
                              <m:sSup>
                                <m:sSupPr>
                                  <m:ctrlPr>
                                    <a:rPr lang="es-MX" sz="1200" i="1">
                                      <a:latin typeface="Cambria Math" panose="02040503050406030204" pitchFamily="18" charset="0"/>
                                    </a:rPr>
                                  </m:ctrlPr>
                                </m:sSupPr>
                                <m:e>
                                  <m:d>
                                    <m:dPr>
                                      <m:begChr m:val="|"/>
                                      <m:endChr m:val="|"/>
                                      <m:ctrlPr>
                                        <a:rPr lang="es-MX" sz="1200" i="1">
                                          <a:latin typeface="Cambria Math" panose="02040503050406030204" pitchFamily="18" charset="0"/>
                                        </a:rPr>
                                      </m:ctrlPr>
                                    </m:dPr>
                                    <m:e>
                                      <m:r>
                                        <a:rPr lang="es-EC" sz="1200" i="1">
                                          <a:latin typeface="Cambria Math" panose="02040503050406030204" pitchFamily="18" charset="0"/>
                                          <a:ea typeface="MS Mincho"/>
                                          <a:cs typeface="Times New Roman" panose="02020603050405020304" pitchFamily="18" charset="0"/>
                                        </a:rPr>
                                        <m:t>𝑟</m:t>
                                      </m:r>
                                      <m:d>
                                        <m:dPr>
                                          <m:begChr m:val="["/>
                                          <m:endChr m:val="]"/>
                                          <m:ctrlPr>
                                            <a:rPr lang="es-MX" sz="1200" i="1">
                                              <a:latin typeface="Cambria Math" panose="02040503050406030204" pitchFamily="18" charset="0"/>
                                            </a:rPr>
                                          </m:ctrlPr>
                                        </m:dPr>
                                        <m:e>
                                          <m:r>
                                            <a:rPr lang="es-EC" sz="1200" i="1">
                                              <a:latin typeface="Cambria Math" panose="02040503050406030204" pitchFamily="18" charset="0"/>
                                              <a:ea typeface="MS Mincho"/>
                                              <a:cs typeface="Times New Roman" panose="02020603050405020304" pitchFamily="18" charset="0"/>
                                            </a:rPr>
                                            <m:t>𝑘</m:t>
                                          </m:r>
                                        </m:e>
                                      </m:d>
                                    </m:e>
                                  </m:d>
                                </m:e>
                                <m:sup>
                                  <m:r>
                                    <a:rPr lang="es-EC" sz="1200" i="1">
                                      <a:latin typeface="Cambria Math" panose="02040503050406030204" pitchFamily="18" charset="0"/>
                                      <a:ea typeface="MS Mincho"/>
                                      <a:cs typeface="Times New Roman" panose="02020603050405020304" pitchFamily="18" charset="0"/>
                                    </a:rPr>
                                    <m:t>2</m:t>
                                  </m:r>
                                </m:sup>
                              </m:sSup>
                              <m:r>
                                <a:rPr lang="es-EC" sz="1200" i="1">
                                  <a:latin typeface="Cambria Math" panose="02040503050406030204" pitchFamily="18" charset="0"/>
                                  <a:ea typeface="MS Mincho"/>
                                  <a:cs typeface="Times New Roman" panose="02020603050405020304" pitchFamily="18" charset="0"/>
                                </a:rPr>
                                <m:t>+</m:t>
                              </m:r>
                              <m:sSup>
                                <m:sSupPr>
                                  <m:ctrlPr>
                                    <a:rPr lang="es-MX" sz="1200" i="1">
                                      <a:latin typeface="Cambria Math" panose="02040503050406030204" pitchFamily="18" charset="0"/>
                                    </a:rPr>
                                  </m:ctrlPr>
                                </m:sSupPr>
                                <m:e>
                                  <m:d>
                                    <m:dPr>
                                      <m:begChr m:val="|"/>
                                      <m:endChr m:val="|"/>
                                      <m:ctrlPr>
                                        <a:rPr lang="es-MX" sz="1200" i="1">
                                          <a:latin typeface="Cambria Math" panose="02040503050406030204" pitchFamily="18" charset="0"/>
                                        </a:rPr>
                                      </m:ctrlPr>
                                    </m:dPr>
                                    <m:e>
                                      <m:r>
                                        <a:rPr lang="es-EC" sz="1200" i="1">
                                          <a:latin typeface="Cambria Math" panose="02040503050406030204" pitchFamily="18" charset="0"/>
                                          <a:ea typeface="MS Mincho"/>
                                          <a:cs typeface="Times New Roman" panose="02020603050405020304" pitchFamily="18" charset="0"/>
                                        </a:rPr>
                                        <m:t>𝑟</m:t>
                                      </m:r>
                                      <m:d>
                                        <m:dPr>
                                          <m:begChr m:val="["/>
                                          <m:endChr m:val="]"/>
                                          <m:ctrlPr>
                                            <a:rPr lang="es-MX" sz="1200" i="1">
                                              <a:latin typeface="Cambria Math" panose="02040503050406030204" pitchFamily="18" charset="0"/>
                                            </a:rPr>
                                          </m:ctrlPr>
                                        </m:dPr>
                                        <m:e>
                                          <m:r>
                                            <a:rPr lang="es-EC" sz="1200" i="1">
                                              <a:latin typeface="Cambria Math" panose="02040503050406030204" pitchFamily="18" charset="0"/>
                                              <a:ea typeface="MS Mincho"/>
                                              <a:cs typeface="Times New Roman" panose="02020603050405020304" pitchFamily="18" charset="0"/>
                                            </a:rPr>
                                            <m:t>𝑘</m:t>
                                          </m:r>
                                          <m:r>
                                            <a:rPr lang="es-EC" sz="1200" i="1">
                                              <a:latin typeface="Cambria Math" panose="02040503050406030204" pitchFamily="18" charset="0"/>
                                              <a:ea typeface="MS Mincho"/>
                                              <a:cs typeface="Times New Roman" panose="02020603050405020304" pitchFamily="18" charset="0"/>
                                            </a:rPr>
                                            <m:t>+</m:t>
                                          </m:r>
                                          <m:r>
                                            <a:rPr lang="es-EC" sz="1200" i="1">
                                              <a:latin typeface="Cambria Math" panose="02040503050406030204" pitchFamily="18" charset="0"/>
                                              <a:ea typeface="MS Mincho"/>
                                              <a:cs typeface="Times New Roman" panose="02020603050405020304" pitchFamily="18" charset="0"/>
                                            </a:rPr>
                                            <m:t>𝑁</m:t>
                                          </m:r>
                                        </m:e>
                                      </m:d>
                                    </m:e>
                                  </m:d>
                                </m:e>
                                <m:sup>
                                  <m:r>
                                    <a:rPr lang="es-EC" sz="1200" i="1">
                                      <a:latin typeface="Cambria Math" panose="02040503050406030204" pitchFamily="18" charset="0"/>
                                      <a:ea typeface="MS Mincho"/>
                                      <a:cs typeface="Times New Roman" panose="02020603050405020304" pitchFamily="18" charset="0"/>
                                    </a:rPr>
                                    <m:t>2</m:t>
                                  </m:r>
                                </m:sup>
                              </m:sSup>
                            </m:num>
                            <m:den>
                              <m:r>
                                <a:rPr lang="es-EC" sz="1200" i="1">
                                  <a:latin typeface="Cambria Math" panose="02040503050406030204" pitchFamily="18" charset="0"/>
                                  <a:ea typeface="MS Mincho"/>
                                  <a:cs typeface="Times New Roman" panose="02020603050405020304" pitchFamily="18" charset="0"/>
                                </a:rPr>
                                <m:t>2</m:t>
                              </m:r>
                            </m:den>
                          </m:f>
                        </m:e>
                      </m:nary>
                    </m:oMath>
                  </m:oMathPara>
                </a14:m>
                <a:endParaRPr lang="es-MX" sz="1200" dirty="0"/>
              </a:p>
            </p:txBody>
          </p:sp>
        </mc:Choice>
        <mc:Fallback xmlns="">
          <p:sp>
            <p:nvSpPr>
              <p:cNvPr id="6" name="Rectángulo 5"/>
              <p:cNvSpPr>
                <a:spLocks noRot="1" noChangeAspect="1" noMove="1" noResize="1" noEditPoints="1" noAdjustHandles="1" noChangeArrowheads="1" noChangeShapeType="1" noTextEdit="1"/>
              </p:cNvSpPr>
              <p:nvPr/>
            </p:nvSpPr>
            <p:spPr>
              <a:xfrm>
                <a:off x="836023" y="3566971"/>
                <a:ext cx="6096000" cy="2946576"/>
              </a:xfrm>
              <a:prstGeom prst="rect">
                <a:avLst/>
              </a:prstGeom>
              <a:blipFill>
                <a:blip r:embed="rId2"/>
                <a:stretch>
                  <a:fillRect/>
                </a:stretch>
              </a:blipFill>
            </p:spPr>
            <p:txBody>
              <a:bodyPr/>
              <a:lstStyle/>
              <a:p>
                <a:r>
                  <a:rPr lang="es-MX">
                    <a:noFill/>
                  </a:rPr>
                  <a:t> </a:t>
                </a:r>
              </a:p>
            </p:txBody>
          </p:sp>
        </mc:Fallback>
      </mc:AlternateContent>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6766560" y="4012167"/>
            <a:ext cx="4720046" cy="2345090"/>
          </a:xfrm>
          <a:prstGeom prst="rect">
            <a:avLst/>
          </a:prstGeom>
          <a:noFill/>
          <a:ln>
            <a:solidFill>
              <a:schemeClr val="tx1"/>
            </a:solidFill>
          </a:ln>
        </p:spPr>
      </p:pic>
      <p:pic>
        <p:nvPicPr>
          <p:cNvPr id="8"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520" y="595120"/>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22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21182990"/>
              </p:ext>
            </p:extLst>
          </p:nvPr>
        </p:nvGraphicFramePr>
        <p:xfrm>
          <a:off x="2823104" y="599961"/>
          <a:ext cx="7484678" cy="5814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538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C46960F-67A0-4477-B84A-5D9741DD5235}"/>
              </a:ext>
            </a:extLst>
          </p:cNvPr>
          <p:cNvSpPr/>
          <p:nvPr/>
        </p:nvSpPr>
        <p:spPr>
          <a:xfrm>
            <a:off x="1768469" y="692621"/>
            <a:ext cx="3288439" cy="54043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b="1" dirty="0">
                <a:solidFill>
                  <a:schemeClr val="tx1"/>
                </a:solidFill>
              </a:rPr>
              <a:t>Arquitectura del </a:t>
            </a:r>
            <a:r>
              <a:rPr lang="es-US" b="1" dirty="0" smtClean="0">
                <a:solidFill>
                  <a:schemeClr val="tx1"/>
                </a:solidFill>
              </a:rPr>
              <a:t>Sistema de Radio Cognitiva</a:t>
            </a:r>
            <a:endParaRPr lang="es-US" b="1" dirty="0">
              <a:solidFill>
                <a:schemeClr val="tx1"/>
              </a:solidFill>
            </a:endParaRPr>
          </a:p>
        </p:txBody>
      </p:sp>
      <p:sp>
        <p:nvSpPr>
          <p:cNvPr id="6" name="Rectángulo 5">
            <a:extLst>
              <a:ext uri="{FF2B5EF4-FFF2-40B4-BE49-F238E27FC236}">
                <a16:creationId xmlns:a16="http://schemas.microsoft.com/office/drawing/2014/main" id="{B9135705-CD94-47EB-8FFB-0F408F15F307}"/>
              </a:ext>
            </a:extLst>
          </p:cNvPr>
          <p:cNvSpPr/>
          <p:nvPr/>
        </p:nvSpPr>
        <p:spPr>
          <a:xfrm>
            <a:off x="1052640" y="1518577"/>
            <a:ext cx="5295909" cy="480131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3500000" scaled="1"/>
            <a:tileRect/>
          </a:gra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285750" lvl="0" indent="-285750">
              <a:buFont typeface="Wingdings" panose="05000000000000000000" pitchFamily="2" charset="2"/>
              <a:buChar char="q"/>
            </a:pPr>
            <a:r>
              <a:rPr lang="es-US" dirty="0" smtClean="0">
                <a:solidFill>
                  <a:schemeClr val="tx1"/>
                </a:solidFill>
              </a:rPr>
              <a:t>• </a:t>
            </a:r>
            <a:r>
              <a:rPr lang="es-EC" dirty="0" smtClean="0">
                <a:solidFill>
                  <a:schemeClr val="tx1"/>
                </a:solidFill>
              </a:rPr>
              <a:t>Computadora </a:t>
            </a:r>
            <a:r>
              <a:rPr lang="es-EC" i="1" dirty="0">
                <a:solidFill>
                  <a:schemeClr val="tx1"/>
                </a:solidFill>
              </a:rPr>
              <a:t>Toshiba Satellite </a:t>
            </a:r>
            <a:r>
              <a:rPr lang="es-EC" dirty="0">
                <a:solidFill>
                  <a:schemeClr val="tx1"/>
                </a:solidFill>
              </a:rPr>
              <a:t>P55W-C5204, procesador Intel Core i7 5500U de 64 bits y velocidad de procesamiento de 2,4GHz, memoria RAM de 8GB, y un puerto USB 3.0.</a:t>
            </a:r>
            <a:endParaRPr lang="es-MX" dirty="0">
              <a:solidFill>
                <a:schemeClr val="tx1"/>
              </a:solidFill>
            </a:endParaRPr>
          </a:p>
          <a:p>
            <a:pPr marL="285750" indent="-285750" algn="just">
              <a:buFont typeface="Wingdings" panose="05000000000000000000" pitchFamily="2" charset="2"/>
              <a:buChar char="q"/>
            </a:pPr>
            <a:r>
              <a:rPr lang="es-US" dirty="0" smtClean="0">
                <a:solidFill>
                  <a:schemeClr val="tx1"/>
                </a:solidFill>
              </a:rPr>
              <a:t>•</a:t>
            </a:r>
            <a:r>
              <a:rPr lang="es-US" dirty="0">
                <a:solidFill>
                  <a:schemeClr val="tx1"/>
                </a:solidFill>
              </a:rPr>
              <a:t> </a:t>
            </a:r>
            <a:r>
              <a:rPr lang="es-EC" dirty="0" smtClean="0">
                <a:solidFill>
                  <a:schemeClr val="tx1"/>
                </a:solidFill>
              </a:rPr>
              <a:t>Dispositivo </a:t>
            </a:r>
            <a:r>
              <a:rPr lang="es-EC" dirty="0">
                <a:solidFill>
                  <a:schemeClr val="tx1"/>
                </a:solidFill>
              </a:rPr>
              <a:t>NI USRP-2920, con rango de frecuencias RF ajustable que va de 50MHz a 2,2GHz y ancho de banda 20MHz, contiene una tarjeta SBX, dos antenas VERT400 e interfaz Gigabit </a:t>
            </a:r>
            <a:r>
              <a:rPr lang="es-EC" dirty="0" smtClean="0">
                <a:solidFill>
                  <a:schemeClr val="tx1"/>
                </a:solidFill>
              </a:rPr>
              <a:t>Ethernet</a:t>
            </a:r>
            <a:endParaRPr lang="es-US" dirty="0">
              <a:solidFill>
                <a:schemeClr val="tx1"/>
              </a:solidFill>
            </a:endParaRPr>
          </a:p>
          <a:p>
            <a:pPr marL="285750" indent="-285750" algn="just">
              <a:buFont typeface="Wingdings" panose="05000000000000000000" pitchFamily="2" charset="2"/>
              <a:buChar char="q"/>
            </a:pPr>
            <a:r>
              <a:rPr lang="es-US" dirty="0" smtClean="0">
                <a:solidFill>
                  <a:schemeClr val="tx1"/>
                </a:solidFill>
              </a:rPr>
              <a:t>•</a:t>
            </a:r>
            <a:r>
              <a:rPr lang="es-EC" dirty="0">
                <a:solidFill>
                  <a:schemeClr val="tx1"/>
                </a:solidFill>
              </a:rPr>
              <a:t> </a:t>
            </a:r>
            <a:r>
              <a:rPr lang="es-EC" dirty="0" smtClean="0">
                <a:solidFill>
                  <a:schemeClr val="tx1"/>
                </a:solidFill>
              </a:rPr>
              <a:t>Adaptador </a:t>
            </a:r>
            <a:r>
              <a:rPr lang="es-EC" dirty="0">
                <a:solidFill>
                  <a:schemeClr val="tx1"/>
                </a:solidFill>
              </a:rPr>
              <a:t>TP-LINK de USB 3.0 a Gigabit Ethernet, garantiza alta velocidad de transferencia (5000Mbps</a:t>
            </a:r>
            <a:r>
              <a:rPr lang="es-EC" dirty="0" smtClean="0">
                <a:solidFill>
                  <a:schemeClr val="tx1"/>
                </a:solidFill>
              </a:rPr>
              <a:t>).</a:t>
            </a:r>
          </a:p>
          <a:p>
            <a:pPr marL="285750" indent="-285750" algn="just">
              <a:buFont typeface="Wingdings" panose="05000000000000000000" pitchFamily="2" charset="2"/>
              <a:buChar char="q"/>
            </a:pPr>
            <a:r>
              <a:rPr lang="es-US" dirty="0">
                <a:solidFill>
                  <a:schemeClr val="tx1"/>
                </a:solidFill>
              </a:rPr>
              <a:t>• </a:t>
            </a:r>
            <a:r>
              <a:rPr lang="es-EC" dirty="0" smtClean="0">
                <a:solidFill>
                  <a:schemeClr val="tx1"/>
                </a:solidFill>
              </a:rPr>
              <a:t>Cable </a:t>
            </a:r>
            <a:r>
              <a:rPr lang="es-EC" dirty="0" err="1">
                <a:solidFill>
                  <a:schemeClr val="tx1"/>
                </a:solidFill>
              </a:rPr>
              <a:t>utp</a:t>
            </a:r>
            <a:r>
              <a:rPr lang="es-EC" dirty="0">
                <a:solidFill>
                  <a:schemeClr val="tx1"/>
                </a:solidFill>
              </a:rPr>
              <a:t> categoría 6e, reduce al máximo la interferencia provocada por el ruido y ofrece una velocidad de transmisión de 10 Gigabit Ethernet</a:t>
            </a:r>
            <a:endParaRPr lang="es-US" dirty="0">
              <a:solidFill>
                <a:schemeClr val="tx1"/>
              </a:solidFill>
            </a:endParaRPr>
          </a:p>
        </p:txBody>
      </p:sp>
      <p:pic>
        <p:nvPicPr>
          <p:cNvPr id="7" name="Picture 2">
            <a:extLst>
              <a:ext uri="{FF2B5EF4-FFF2-40B4-BE49-F238E27FC236}">
                <a16:creationId xmlns:a16="http://schemas.microsoft.com/office/drawing/2014/main" id="{690AA437-ACF3-4A01-81A7-E5EAE6BB1E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540137" y="2342607"/>
            <a:ext cx="5216433" cy="2481942"/>
          </a:xfrm>
          <a:prstGeom prst="rect">
            <a:avLst/>
          </a:prstGeom>
          <a:noFill/>
          <a:ln>
            <a:solidFill>
              <a:schemeClr val="accent2">
                <a:lumMod val="60000"/>
                <a:lumOff val="40000"/>
              </a:schemeClr>
            </a:solidFill>
          </a:ln>
        </p:spPr>
      </p:pic>
    </p:spTree>
    <p:extLst>
      <p:ext uri="{BB962C8B-B14F-4D97-AF65-F5344CB8AC3E}">
        <p14:creationId xmlns:p14="http://schemas.microsoft.com/office/powerpoint/2010/main" val="113347244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34EB70D-CBEB-45E7-AD30-5203C4ABF5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a:extLst>
              <a:ext uri="{FF2B5EF4-FFF2-40B4-BE49-F238E27FC236}">
                <a16:creationId xmlns:a16="http://schemas.microsoft.com/office/drawing/2014/main" id="{B8373A43-466B-4526-8E2D-F64FFB4E1ED2}"/>
              </a:ext>
            </a:extLst>
          </p:cNvPr>
          <p:cNvSpPr/>
          <p:nvPr/>
        </p:nvSpPr>
        <p:spPr>
          <a:xfrm>
            <a:off x="1768469" y="692621"/>
            <a:ext cx="3288439" cy="540434"/>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100000" b="100000"/>
            </a:path>
            <a:tileRect t="-100000" r="-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b="1" dirty="0" smtClean="0">
                <a:solidFill>
                  <a:schemeClr val="tx1"/>
                </a:solidFill>
              </a:rPr>
              <a:t>Sistema de Radio Cognitiva</a:t>
            </a:r>
            <a:endParaRPr lang="es-US" b="1" dirty="0">
              <a:solidFill>
                <a:schemeClr val="tx1"/>
              </a:solidFill>
            </a:endParaRPr>
          </a:p>
        </p:txBody>
      </p:sp>
      <p:pic>
        <p:nvPicPr>
          <p:cNvPr id="7" name="Imagen 6" descr="C:\Users\MiPC\Desktop\TesisMichu\michu\ModificacionPrograma\capturas\FlujoDeDatos_TESIS.jp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7208" y="218984"/>
            <a:ext cx="5954895" cy="6477908"/>
          </a:xfrm>
          <a:prstGeom prst="rect">
            <a:avLst/>
          </a:prstGeom>
          <a:noFill/>
          <a:ln>
            <a:solidFill>
              <a:schemeClr val="bg1"/>
            </a:solidFill>
          </a:ln>
        </p:spPr>
      </p:pic>
      <p:sp>
        <p:nvSpPr>
          <p:cNvPr id="3" name="Flecha derecha 2"/>
          <p:cNvSpPr/>
          <p:nvPr/>
        </p:nvSpPr>
        <p:spPr>
          <a:xfrm>
            <a:off x="1515291" y="2926080"/>
            <a:ext cx="3143795" cy="2055223"/>
          </a:xfrm>
          <a:prstGeom prst="rightArrow">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solidFill>
                  <a:schemeClr val="tx1"/>
                </a:solidFill>
              </a:rPr>
              <a:t>Diagrama de flujo del sistema de radio cognitiva</a:t>
            </a:r>
            <a:endParaRPr lang="es-MX" dirty="0">
              <a:solidFill>
                <a:schemeClr val="tx1"/>
              </a:solidFill>
            </a:endParaRPr>
          </a:p>
        </p:txBody>
      </p:sp>
    </p:spTree>
    <p:extLst>
      <p:ext uri="{BB962C8B-B14F-4D97-AF65-F5344CB8AC3E}">
        <p14:creationId xmlns:p14="http://schemas.microsoft.com/office/powerpoint/2010/main" val="4048739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688A981-6E91-4756-A55D-AF2988B043B3}"/>
              </a:ext>
            </a:extLst>
          </p:cNvPr>
          <p:cNvSpPr/>
          <p:nvPr/>
        </p:nvSpPr>
        <p:spPr>
          <a:xfrm>
            <a:off x="1632018" y="702825"/>
            <a:ext cx="3970129" cy="535666"/>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b="1" dirty="0" smtClean="0">
                <a:solidFill>
                  <a:schemeClr val="tx1"/>
                </a:solidFill>
              </a:rPr>
              <a:t>PANEL FRONTAL DEL PROGRAMA</a:t>
            </a:r>
            <a:endParaRPr lang="es-US" b="1" dirty="0">
              <a:solidFill>
                <a:schemeClr val="tx1"/>
              </a:solidFill>
            </a:endParaRPr>
          </a:p>
        </p:txBody>
      </p:sp>
      <p:pic>
        <p:nvPicPr>
          <p:cNvPr id="5" name="Picture 2">
            <a:extLst>
              <a:ext uri="{FF2B5EF4-FFF2-40B4-BE49-F238E27FC236}">
                <a16:creationId xmlns:a16="http://schemas.microsoft.com/office/drawing/2014/main" id="{7AF373AC-05F3-403E-AEAD-1B4A5040F3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p:nvPr/>
        </p:nvPicPr>
        <p:blipFill>
          <a:blip r:embed="rId3"/>
          <a:stretch>
            <a:fillRect/>
          </a:stretch>
        </p:blipFill>
        <p:spPr>
          <a:xfrm>
            <a:off x="3164341" y="1518577"/>
            <a:ext cx="6162539" cy="4873514"/>
          </a:xfrm>
          <a:prstGeom prst="rect">
            <a:avLst/>
          </a:prstGeom>
        </p:spPr>
      </p:pic>
    </p:spTree>
    <p:extLst>
      <p:ext uri="{BB962C8B-B14F-4D97-AF65-F5344CB8AC3E}">
        <p14:creationId xmlns:p14="http://schemas.microsoft.com/office/powerpoint/2010/main" val="463085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Arial" panose="020B0604020202020204" pitchFamily="34" charset="0"/>
                <a:cs typeface="Arial" panose="020B0604020202020204" pitchFamily="34" charset="0"/>
              </a:rPr>
              <a:t>CONTENIDO</a:t>
            </a:r>
          </a:p>
        </p:txBody>
      </p:sp>
      <p:sp>
        <p:nvSpPr>
          <p:cNvPr id="3" name="2 Marcador de contenido"/>
          <p:cNvSpPr>
            <a:spLocks noGrp="1"/>
          </p:cNvSpPr>
          <p:nvPr>
            <p:ph idx="1"/>
          </p:nvPr>
        </p:nvSpPr>
        <p:spPr>
          <a:xfrm>
            <a:off x="2512242" y="1518577"/>
            <a:ext cx="10160000" cy="4800600"/>
          </a:xfrm>
        </p:spPr>
        <p:txBody>
          <a:bodyPr>
            <a:normAutofit fontScale="85000" lnSpcReduction="20000"/>
          </a:bodyPr>
          <a:lstStyle/>
          <a:p>
            <a:r>
              <a:rPr lang="es-EC" sz="3333" dirty="0">
                <a:latin typeface="Arial" panose="020B0604020202020204" pitchFamily="34" charset="0"/>
                <a:cs typeface="Arial" panose="020B0604020202020204" pitchFamily="34" charset="0"/>
              </a:rPr>
              <a:t>Objetivos</a:t>
            </a:r>
          </a:p>
          <a:p>
            <a:r>
              <a:rPr lang="es-EC" sz="3333" dirty="0" smtClean="0">
                <a:latin typeface="Arial" panose="020B0604020202020204" pitchFamily="34" charset="0"/>
                <a:cs typeface="Arial" panose="020B0604020202020204" pitchFamily="34" charset="0"/>
              </a:rPr>
              <a:t>Radio </a:t>
            </a:r>
            <a:r>
              <a:rPr lang="es-EC" sz="3333" dirty="0" smtClean="0">
                <a:latin typeface="Arial" panose="020B0604020202020204" pitchFamily="34" charset="0"/>
                <a:cs typeface="Arial" panose="020B0604020202020204" pitchFamily="34" charset="0"/>
              </a:rPr>
              <a:t>Cognitiva </a:t>
            </a:r>
            <a:endParaRPr lang="es-EC" sz="3333" dirty="0" smtClean="0">
              <a:latin typeface="Arial" panose="020B0604020202020204" pitchFamily="34" charset="0"/>
              <a:cs typeface="Arial" panose="020B0604020202020204" pitchFamily="34" charset="0"/>
            </a:endParaRPr>
          </a:p>
          <a:p>
            <a:r>
              <a:rPr lang="es-EC" sz="3333" dirty="0">
                <a:latin typeface="Arial" panose="020B0604020202020204" pitchFamily="34" charset="0"/>
                <a:cs typeface="Arial" panose="020B0604020202020204" pitchFamily="34" charset="0"/>
              </a:rPr>
              <a:t>Radio Definido Por </a:t>
            </a:r>
            <a:r>
              <a:rPr lang="es-EC" sz="3333" dirty="0" smtClean="0">
                <a:latin typeface="Arial" panose="020B0604020202020204" pitchFamily="34" charset="0"/>
                <a:cs typeface="Arial" panose="020B0604020202020204" pitchFamily="34" charset="0"/>
              </a:rPr>
              <a:t>Software</a:t>
            </a:r>
            <a:endParaRPr lang="es-EC" sz="3333" dirty="0" smtClean="0">
              <a:latin typeface="Arial" panose="020B0604020202020204" pitchFamily="34" charset="0"/>
              <a:cs typeface="Arial" panose="020B0604020202020204" pitchFamily="34" charset="0"/>
            </a:endParaRPr>
          </a:p>
          <a:p>
            <a:r>
              <a:rPr lang="es-EC" sz="3333" dirty="0" smtClean="0">
                <a:latin typeface="Arial" panose="020B0604020202020204" pitchFamily="34" charset="0"/>
                <a:cs typeface="Arial" panose="020B0604020202020204" pitchFamily="34" charset="0"/>
              </a:rPr>
              <a:t>USRP-2920</a:t>
            </a:r>
          </a:p>
          <a:p>
            <a:r>
              <a:rPr lang="es-EC" sz="3333" dirty="0" smtClean="0">
                <a:latin typeface="Arial" panose="020B0604020202020204" pitchFamily="34" charset="0"/>
                <a:cs typeface="Arial" panose="020B0604020202020204" pitchFamily="34" charset="0"/>
              </a:rPr>
              <a:t>Estándar ISDB-Tb</a:t>
            </a:r>
          </a:p>
          <a:p>
            <a:r>
              <a:rPr lang="es-EC" sz="3333" dirty="0" smtClean="0">
                <a:latin typeface="Arial" panose="020B0604020202020204" pitchFamily="34" charset="0"/>
                <a:cs typeface="Arial" panose="020B0604020202020204" pitchFamily="34" charset="0"/>
              </a:rPr>
              <a:t>Métodos de Detección Espectral</a:t>
            </a:r>
          </a:p>
          <a:p>
            <a:r>
              <a:rPr lang="es-EC" sz="3333" dirty="0" smtClean="0">
                <a:latin typeface="Arial" panose="020B0604020202020204" pitchFamily="34" charset="0"/>
                <a:cs typeface="Arial" panose="020B0604020202020204" pitchFamily="34" charset="0"/>
              </a:rPr>
              <a:t>Diagrama del Sistema </a:t>
            </a:r>
            <a:r>
              <a:rPr lang="es-EC" sz="3333" dirty="0" smtClean="0">
                <a:latin typeface="Arial" panose="020B0604020202020204" pitchFamily="34" charset="0"/>
                <a:cs typeface="Arial" panose="020B0604020202020204" pitchFamily="34" charset="0"/>
              </a:rPr>
              <a:t>de Radio Cognitiva</a:t>
            </a:r>
            <a:endParaRPr lang="es-EC" sz="3333" dirty="0">
              <a:latin typeface="Arial" panose="020B0604020202020204" pitchFamily="34" charset="0"/>
              <a:cs typeface="Arial" panose="020B0604020202020204" pitchFamily="34" charset="0"/>
            </a:endParaRPr>
          </a:p>
          <a:p>
            <a:r>
              <a:rPr lang="es-EC" sz="3333" dirty="0">
                <a:latin typeface="Arial" panose="020B0604020202020204" pitchFamily="34" charset="0"/>
                <a:cs typeface="Arial" panose="020B0604020202020204" pitchFamily="34" charset="0"/>
              </a:rPr>
              <a:t>Análisis de Resultados</a:t>
            </a:r>
          </a:p>
          <a:p>
            <a:r>
              <a:rPr lang="es-EC" sz="3333" dirty="0">
                <a:latin typeface="Arial" panose="020B0604020202020204" pitchFamily="34" charset="0"/>
                <a:cs typeface="Arial" panose="020B0604020202020204" pitchFamily="34" charset="0"/>
              </a:rPr>
              <a:t>Conclusiones</a:t>
            </a:r>
          </a:p>
          <a:p>
            <a:r>
              <a:rPr lang="es-EC" sz="3333" dirty="0">
                <a:latin typeface="Arial" panose="020B0604020202020204" pitchFamily="34" charset="0"/>
                <a:cs typeface="Arial" panose="020B0604020202020204" pitchFamily="34" charset="0"/>
              </a:rPr>
              <a:t>Trabajos </a:t>
            </a:r>
            <a:r>
              <a:rPr lang="es-EC" sz="3333" dirty="0" smtClean="0">
                <a:latin typeface="Arial" panose="020B0604020202020204" pitchFamily="34" charset="0"/>
                <a:cs typeface="Arial" panose="020B0604020202020204" pitchFamily="34" charset="0"/>
              </a:rPr>
              <a:t>Futuros</a:t>
            </a:r>
          </a:p>
          <a:p>
            <a:pPr marL="0" indent="0">
              <a:buNone/>
            </a:pPr>
            <a:endParaRPr lang="es-EC" dirty="0">
              <a:latin typeface="Arial" panose="020B0604020202020204" pitchFamily="34" charset="0"/>
              <a:cs typeface="Arial" panose="020B0604020202020204" pitchFamily="34" charset="0"/>
            </a:endParaRPr>
          </a:p>
          <a:p>
            <a:endParaRPr lang="es-EC" dirty="0">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BD93A585-E19F-4D52-95DB-C1E231D120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469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318809-33D5-4EA1-B358-4F9CA6AA4D7F}"/>
              </a:ext>
            </a:extLst>
          </p:cNvPr>
          <p:cNvSpPr/>
          <p:nvPr/>
        </p:nvSpPr>
        <p:spPr>
          <a:xfrm>
            <a:off x="1663720" y="695845"/>
            <a:ext cx="2691304" cy="480447"/>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50000" t="50000" r="50000" b="50000"/>
            </a:path>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b="1" dirty="0">
                <a:solidFill>
                  <a:schemeClr val="tx1"/>
                </a:solidFill>
              </a:rPr>
              <a:t>Adquisición de Datos</a:t>
            </a:r>
            <a:endParaRPr lang="es-US" b="1" dirty="0">
              <a:solidFill>
                <a:schemeClr val="tx1"/>
              </a:solidFill>
            </a:endParaRPr>
          </a:p>
        </p:txBody>
      </p:sp>
      <p:graphicFrame>
        <p:nvGraphicFramePr>
          <p:cNvPr id="5" name="Tabla 4">
            <a:extLst>
              <a:ext uri="{FF2B5EF4-FFF2-40B4-BE49-F238E27FC236}">
                <a16:creationId xmlns:a16="http://schemas.microsoft.com/office/drawing/2014/main" id="{7AD4443C-7B4F-43BA-A878-BBF66BE33754}"/>
              </a:ext>
            </a:extLst>
          </p:cNvPr>
          <p:cNvGraphicFramePr>
            <a:graphicFrameLocks noGrp="1"/>
          </p:cNvGraphicFramePr>
          <p:nvPr>
            <p:extLst>
              <p:ext uri="{D42A27DB-BD31-4B8C-83A1-F6EECF244321}">
                <p14:modId xmlns:p14="http://schemas.microsoft.com/office/powerpoint/2010/main" val="2813259591"/>
              </p:ext>
            </p:extLst>
          </p:nvPr>
        </p:nvGraphicFramePr>
        <p:xfrm>
          <a:off x="1717964" y="1814945"/>
          <a:ext cx="3897824" cy="1950414"/>
        </p:xfrm>
        <a:graphic>
          <a:graphicData uri="http://schemas.openxmlformats.org/drawingml/2006/table">
            <a:tbl>
              <a:tblPr firstRow="1" firstCol="1" bandRow="1">
                <a:tableStyleId>{9DCAF9ED-07DC-4A11-8D7F-57B35C25682E}</a:tableStyleId>
              </a:tblPr>
              <a:tblGrid>
                <a:gridCol w="1731662">
                  <a:extLst>
                    <a:ext uri="{9D8B030D-6E8A-4147-A177-3AD203B41FA5}">
                      <a16:colId xmlns:a16="http://schemas.microsoft.com/office/drawing/2014/main" val="691452689"/>
                    </a:ext>
                  </a:extLst>
                </a:gridCol>
                <a:gridCol w="2166162">
                  <a:extLst>
                    <a:ext uri="{9D8B030D-6E8A-4147-A177-3AD203B41FA5}">
                      <a16:colId xmlns:a16="http://schemas.microsoft.com/office/drawing/2014/main" val="4228047515"/>
                    </a:ext>
                  </a:extLst>
                </a:gridCol>
              </a:tblGrid>
              <a:tr h="275082">
                <a:tc>
                  <a:txBody>
                    <a:bodyPr/>
                    <a:lstStyle/>
                    <a:p>
                      <a:pPr marL="0" marR="0" indent="182880" algn="ctr">
                        <a:lnSpc>
                          <a:spcPct val="150000"/>
                        </a:lnSpc>
                        <a:spcBef>
                          <a:spcPts val="0"/>
                        </a:spcBef>
                        <a:spcAft>
                          <a:spcPts val="0"/>
                        </a:spcAft>
                      </a:pPr>
                      <a:r>
                        <a:rPr lang="es-EC" sz="1200" dirty="0">
                          <a:effectLst/>
                        </a:rPr>
                        <a:t>Parámetros</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182880" algn="ctr">
                        <a:lnSpc>
                          <a:spcPct val="150000"/>
                        </a:lnSpc>
                        <a:spcBef>
                          <a:spcPts val="0"/>
                        </a:spcBef>
                        <a:spcAft>
                          <a:spcPts val="0"/>
                        </a:spcAft>
                      </a:pPr>
                      <a:r>
                        <a:rPr lang="es-EC" sz="1200">
                          <a:effectLst/>
                        </a:rPr>
                        <a:t>Valores</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0417890"/>
                  </a:ext>
                </a:extLst>
              </a:tr>
              <a:tr h="275082">
                <a:tc>
                  <a:txBody>
                    <a:bodyPr/>
                    <a:lstStyle/>
                    <a:p>
                      <a:pPr marL="0" marR="0" indent="182880" algn="ctr">
                        <a:lnSpc>
                          <a:spcPct val="150000"/>
                        </a:lnSpc>
                        <a:spcBef>
                          <a:spcPts val="0"/>
                        </a:spcBef>
                        <a:spcAft>
                          <a:spcPts val="0"/>
                        </a:spcAft>
                      </a:pPr>
                      <a:r>
                        <a:rPr lang="es-EC" sz="1200" dirty="0">
                          <a:effectLst/>
                        </a:rPr>
                        <a:t>Dirección IP-USRP</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82880" algn="ctr">
                        <a:lnSpc>
                          <a:spcPct val="150000"/>
                        </a:lnSpc>
                        <a:spcBef>
                          <a:spcPts val="0"/>
                        </a:spcBef>
                        <a:spcAft>
                          <a:spcPts val="0"/>
                        </a:spcAft>
                      </a:pPr>
                      <a:r>
                        <a:rPr lang="es-EC" sz="1200" dirty="0" smtClean="0">
                          <a:effectLst/>
                        </a:rPr>
                        <a:t>192.168.10.2</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0446650"/>
                  </a:ext>
                </a:extLst>
              </a:tr>
              <a:tr h="275082">
                <a:tc>
                  <a:txBody>
                    <a:bodyPr/>
                    <a:lstStyle/>
                    <a:p>
                      <a:pPr marL="0" marR="0" indent="182880" algn="ctr">
                        <a:lnSpc>
                          <a:spcPct val="150000"/>
                        </a:lnSpc>
                        <a:spcBef>
                          <a:spcPts val="0"/>
                        </a:spcBef>
                        <a:spcAft>
                          <a:spcPts val="0"/>
                        </a:spcAft>
                      </a:pPr>
                      <a:r>
                        <a:rPr lang="es-EC" sz="1200" dirty="0" smtClean="0">
                          <a:effectLst/>
                        </a:rPr>
                        <a:t>Frecuencias</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82880" algn="ctr">
                        <a:lnSpc>
                          <a:spcPct val="150000"/>
                        </a:lnSpc>
                        <a:spcBef>
                          <a:spcPts val="0"/>
                        </a:spcBef>
                        <a:spcAft>
                          <a:spcPts val="0"/>
                        </a:spcAft>
                      </a:pPr>
                      <a:r>
                        <a:rPr lang="es-EC" sz="1200" dirty="0" smtClean="0">
                          <a:effectLst/>
                        </a:rPr>
                        <a:t>UHF</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6742788"/>
                  </a:ext>
                </a:extLst>
              </a:tr>
              <a:tr h="275082">
                <a:tc>
                  <a:txBody>
                    <a:bodyPr/>
                    <a:lstStyle/>
                    <a:p>
                      <a:pPr marL="0" marR="0" indent="182880" algn="ctr">
                        <a:lnSpc>
                          <a:spcPct val="150000"/>
                        </a:lnSpc>
                        <a:spcBef>
                          <a:spcPts val="0"/>
                        </a:spcBef>
                        <a:spcAft>
                          <a:spcPts val="0"/>
                        </a:spcAft>
                      </a:pPr>
                      <a:r>
                        <a:rPr lang="es-EC" sz="1200">
                          <a:effectLst/>
                        </a:rPr>
                        <a:t>Antena</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82880" algn="ctr">
                        <a:lnSpc>
                          <a:spcPct val="150000"/>
                        </a:lnSpc>
                        <a:spcBef>
                          <a:spcPts val="0"/>
                        </a:spcBef>
                        <a:spcAft>
                          <a:spcPts val="0"/>
                        </a:spcAft>
                      </a:pPr>
                      <a:r>
                        <a:rPr lang="es-EC" sz="1200" dirty="0">
                          <a:effectLst/>
                        </a:rPr>
                        <a:t>RX2</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6224545"/>
                  </a:ext>
                </a:extLst>
              </a:tr>
              <a:tr h="575004">
                <a:tc>
                  <a:txBody>
                    <a:bodyPr/>
                    <a:lstStyle/>
                    <a:p>
                      <a:pPr marL="0" marR="0" indent="182880" algn="ctr">
                        <a:lnSpc>
                          <a:spcPct val="150000"/>
                        </a:lnSpc>
                        <a:spcBef>
                          <a:spcPts val="0"/>
                        </a:spcBef>
                        <a:spcAft>
                          <a:spcPts val="0"/>
                        </a:spcAft>
                      </a:pPr>
                      <a:r>
                        <a:rPr lang="es-EC" sz="1200">
                          <a:effectLst/>
                        </a:rPr>
                        <a:t>Frecuencia de muestreo</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82880" algn="ctr">
                        <a:lnSpc>
                          <a:spcPct val="150000"/>
                        </a:lnSpc>
                        <a:spcBef>
                          <a:spcPts val="0"/>
                        </a:spcBef>
                        <a:spcAft>
                          <a:spcPts val="0"/>
                        </a:spcAft>
                      </a:pPr>
                      <a:r>
                        <a:rPr lang="es-EC" sz="1200" dirty="0" smtClean="0">
                          <a:effectLst/>
                        </a:rPr>
                        <a:t>8,3333MHz</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7928748"/>
                  </a:ext>
                </a:extLst>
              </a:tr>
              <a:tr h="275082">
                <a:tc>
                  <a:txBody>
                    <a:bodyPr/>
                    <a:lstStyle/>
                    <a:p>
                      <a:pPr marL="0" marR="0" indent="182880" algn="ctr">
                        <a:lnSpc>
                          <a:spcPct val="150000"/>
                        </a:lnSpc>
                        <a:spcBef>
                          <a:spcPts val="0"/>
                        </a:spcBef>
                        <a:spcAft>
                          <a:spcPts val="0"/>
                        </a:spcAft>
                      </a:pPr>
                      <a:r>
                        <a:rPr lang="es-EC" sz="1200">
                          <a:effectLst/>
                        </a:rPr>
                        <a:t>Ganancia</a:t>
                      </a:r>
                      <a:endParaRPr lang="es-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182880" algn="ctr">
                        <a:lnSpc>
                          <a:spcPct val="150000"/>
                        </a:lnSpc>
                        <a:spcBef>
                          <a:spcPts val="0"/>
                        </a:spcBef>
                        <a:spcAft>
                          <a:spcPts val="0"/>
                        </a:spcAft>
                      </a:pPr>
                      <a:r>
                        <a:rPr lang="es-EC" sz="1200" dirty="0" smtClean="0">
                          <a:effectLst/>
                        </a:rPr>
                        <a:t>30 </a:t>
                      </a:r>
                      <a:r>
                        <a:rPr lang="es-EC" sz="1200" dirty="0">
                          <a:effectLst/>
                        </a:rPr>
                        <a:t>dB</a:t>
                      </a:r>
                      <a:endParaRPr lang="es-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7358120"/>
                  </a:ext>
                </a:extLst>
              </a:tr>
            </a:tbl>
          </a:graphicData>
        </a:graphic>
      </p:graphicFrame>
      <p:pic>
        <p:nvPicPr>
          <p:cNvPr id="9" name="Picture 2">
            <a:extLst>
              <a:ext uri="{FF2B5EF4-FFF2-40B4-BE49-F238E27FC236}">
                <a16:creationId xmlns:a16="http://schemas.microsoft.com/office/drawing/2014/main" id="{2919D924-5A9A-4DA4-8E5B-4D771D8A8F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p:nvPr/>
        </p:nvPicPr>
        <p:blipFill>
          <a:blip r:embed="rId3"/>
          <a:stretch>
            <a:fillRect/>
          </a:stretch>
        </p:blipFill>
        <p:spPr>
          <a:xfrm>
            <a:off x="6604907" y="1706424"/>
            <a:ext cx="4481104" cy="1994719"/>
          </a:xfrm>
          <a:prstGeom prst="rect">
            <a:avLst/>
          </a:prstGeom>
          <a:ln>
            <a:solidFill>
              <a:schemeClr val="tx1"/>
            </a:solidFill>
          </a:ln>
        </p:spPr>
      </p:pic>
      <mc:AlternateContent xmlns:mc="http://schemas.openxmlformats.org/markup-compatibility/2006" xmlns:a14="http://schemas.microsoft.com/office/drawing/2010/main">
        <mc:Choice Requires="a14">
          <p:sp>
            <p:nvSpPr>
              <p:cNvPr id="2" name="Rectángulo 1"/>
              <p:cNvSpPr/>
              <p:nvPr/>
            </p:nvSpPr>
            <p:spPr>
              <a:xfrm>
                <a:off x="2873829" y="3965039"/>
                <a:ext cx="6096000" cy="2426049"/>
              </a:xfrm>
              <a:prstGeom prst="rect">
                <a:avLst/>
              </a:prstGeom>
            </p:spPr>
            <p:txBody>
              <a:bodyPr>
                <a:spAutoFit/>
              </a:bodyPr>
              <a:lstStyle/>
              <a:p>
                <a:pPr algn="just">
                  <a:lnSpc>
                    <a:spcPct val="200000"/>
                  </a:lnSpc>
                  <a:spcAft>
                    <a:spcPts val="0"/>
                  </a:spcAft>
                </a:pPr>
                <a:r>
                  <a:rPr lang="es-EC" dirty="0">
                    <a:latin typeface="Times New Roman" panose="02020603050405020304" pitchFamily="18" charset="0"/>
                    <a:ea typeface="MS Mincho"/>
                    <a:cs typeface="Times New Roman" panose="02020603050405020304" pitchFamily="18" charset="0"/>
                  </a:rPr>
                  <a:t>	</a:t>
                </a:r>
                <a14:m>
                  <m:oMath xmlns:m="http://schemas.openxmlformats.org/officeDocument/2006/math">
                    <m:r>
                      <a:rPr lang="es-EC" i="1">
                        <a:latin typeface="Cambria Math" panose="02040503050406030204" pitchFamily="18" charset="0"/>
                        <a:ea typeface="MS Mincho"/>
                        <a:cs typeface="Times New Roman" panose="02020603050405020304" pitchFamily="18" charset="0"/>
                      </a:rPr>
                      <m:t>#</m:t>
                    </m:r>
                    <m:r>
                      <a:rPr lang="es-EC" i="1">
                        <a:latin typeface="Cambria Math" panose="02040503050406030204" pitchFamily="18" charset="0"/>
                        <a:ea typeface="MS Mincho"/>
                        <a:cs typeface="Times New Roman" panose="02020603050405020304" pitchFamily="18" charset="0"/>
                      </a:rPr>
                      <m:t>𝑚𝑢𝑒𝑠𝑡𝑟𝑎</m:t>
                    </m:r>
                    <m:sSub>
                      <m:sSubPr>
                        <m:ctrlPr>
                          <a:rPr lang="es-MX" i="1">
                            <a:latin typeface="Cambria Math" panose="02040503050406030204" pitchFamily="18" charset="0"/>
                            <a:ea typeface="MS Mincho"/>
                            <a:cs typeface="Times New Roman" panose="02020603050405020304" pitchFamily="18" charset="0"/>
                          </a:rPr>
                        </m:ctrlPr>
                      </m:sSubPr>
                      <m:e>
                        <m:r>
                          <a:rPr lang="es-EC" i="1">
                            <a:latin typeface="Cambria Math" panose="02040503050406030204" pitchFamily="18" charset="0"/>
                            <a:ea typeface="MS Mincho"/>
                            <a:cs typeface="Times New Roman" panose="02020603050405020304" pitchFamily="18" charset="0"/>
                          </a:rPr>
                          <m:t>𝑠</m:t>
                        </m:r>
                      </m:e>
                      <m:sub>
                        <m:r>
                          <a:rPr lang="es-EC" i="1">
                            <a:latin typeface="Cambria Math" panose="02040503050406030204" pitchFamily="18" charset="0"/>
                            <a:ea typeface="MS Mincho"/>
                            <a:cs typeface="Times New Roman" panose="02020603050405020304" pitchFamily="18" charset="0"/>
                          </a:rPr>
                          <m:t>𝑈𝑆𝑅𝑃</m:t>
                        </m:r>
                      </m:sub>
                    </m:sSub>
                    <m:r>
                      <a:rPr lang="es-EC" i="1">
                        <a:latin typeface="Cambria Math" panose="02040503050406030204" pitchFamily="18" charset="0"/>
                        <a:ea typeface="MS Mincho"/>
                        <a:cs typeface="Times New Roman" panose="02020603050405020304" pitchFamily="18" charset="0"/>
                      </a:rPr>
                      <m:t>=</m:t>
                    </m:r>
                    <m:f>
                      <m:fPr>
                        <m:ctrlPr>
                          <a:rPr lang="es-MX" i="1">
                            <a:latin typeface="Cambria Math" panose="02040503050406030204" pitchFamily="18" charset="0"/>
                            <a:ea typeface="MS Mincho"/>
                            <a:cs typeface="Times New Roman" panose="02020603050405020304" pitchFamily="18" charset="0"/>
                          </a:rPr>
                        </m:ctrlPr>
                      </m:fPr>
                      <m:num>
                        <m:r>
                          <a:rPr lang="es-EC" i="1">
                            <a:latin typeface="Cambria Math" panose="02040503050406030204" pitchFamily="18" charset="0"/>
                            <a:ea typeface="MS Mincho"/>
                            <a:cs typeface="Times New Roman" panose="02020603050405020304" pitchFamily="18" charset="0"/>
                          </a:rPr>
                          <m:t>𝐼𝑄</m:t>
                        </m:r>
                        <m:r>
                          <a:rPr lang="es-EC" i="1">
                            <a:latin typeface="Cambria Math" panose="02040503050406030204" pitchFamily="18" charset="0"/>
                            <a:ea typeface="MS Mincho"/>
                            <a:cs typeface="Times New Roman" panose="02020603050405020304" pitchFamily="18" charset="0"/>
                          </a:rPr>
                          <m:t> </m:t>
                        </m:r>
                        <m:r>
                          <a:rPr lang="es-EC" i="1">
                            <a:latin typeface="Cambria Math" panose="02040503050406030204" pitchFamily="18" charset="0"/>
                            <a:ea typeface="MS Mincho"/>
                            <a:cs typeface="Times New Roman" panose="02020603050405020304" pitchFamily="18" charset="0"/>
                          </a:rPr>
                          <m:t>𝑟𝑎𝑡𝑒</m:t>
                        </m:r>
                        <m:r>
                          <a:rPr lang="es-EC" i="1">
                            <a:latin typeface="Cambria Math" panose="02040503050406030204" pitchFamily="18" charset="0"/>
                            <a:ea typeface="MS Mincho"/>
                            <a:cs typeface="Times New Roman" panose="02020603050405020304" pitchFamily="18" charset="0"/>
                          </a:rPr>
                          <m:t> </m:t>
                        </m:r>
                        <m:r>
                          <a:rPr lang="es-EC" i="1">
                            <a:latin typeface="Cambria Math" panose="02040503050406030204" pitchFamily="18" charset="0"/>
                            <a:ea typeface="MS Mincho"/>
                            <a:cs typeface="Times New Roman" panose="02020603050405020304" pitchFamily="18" charset="0"/>
                          </a:rPr>
                          <m:t>𝑀𝐻𝑧</m:t>
                        </m:r>
                        <m:r>
                          <a:rPr lang="es-EC" i="1">
                            <a:latin typeface="Cambria Math" panose="02040503050406030204" pitchFamily="18" charset="0"/>
                            <a:ea typeface="MS Mincho"/>
                            <a:cs typeface="Times New Roman" panose="02020603050405020304" pitchFamily="18" charset="0"/>
                          </a:rPr>
                          <m:t>(#</m:t>
                        </m:r>
                        <m:r>
                          <a:rPr lang="es-EC" i="1">
                            <a:latin typeface="Cambria Math" panose="02040503050406030204" pitchFamily="18" charset="0"/>
                            <a:ea typeface="MS Mincho"/>
                            <a:cs typeface="Times New Roman" panose="02020603050405020304" pitchFamily="18" charset="0"/>
                          </a:rPr>
                          <m:t>𝑚𝑢𝑒𝑠𝑡𝑟𝑎𝑠</m:t>
                        </m:r>
                        <m:r>
                          <a:rPr lang="es-EC" i="1">
                            <a:latin typeface="Cambria Math" panose="02040503050406030204" pitchFamily="18" charset="0"/>
                            <a:ea typeface="MS Mincho"/>
                            <a:cs typeface="Times New Roman" panose="02020603050405020304" pitchFamily="18" charset="0"/>
                          </a:rPr>
                          <m:t> </m:t>
                        </m:r>
                        <m:r>
                          <a:rPr lang="es-EC" i="1">
                            <a:latin typeface="Cambria Math" panose="02040503050406030204" pitchFamily="18" charset="0"/>
                            <a:ea typeface="MS Mincho"/>
                            <a:cs typeface="Times New Roman" panose="02020603050405020304" pitchFamily="18" charset="0"/>
                          </a:rPr>
                          <m:t>𝑡𝑜𝑡𝑎𝑙𝑒𝑠</m:t>
                        </m:r>
                        <m:r>
                          <a:rPr lang="es-EC" i="1">
                            <a:latin typeface="Cambria Math" panose="02040503050406030204" pitchFamily="18" charset="0"/>
                            <a:ea typeface="MS Mincho"/>
                            <a:cs typeface="Times New Roman" panose="02020603050405020304" pitchFamily="18" charset="0"/>
                          </a:rPr>
                          <m:t> </m:t>
                        </m:r>
                        <m:r>
                          <a:rPr lang="es-EC" i="1">
                            <a:latin typeface="Cambria Math" panose="02040503050406030204" pitchFamily="18" charset="0"/>
                            <a:ea typeface="MS Mincho"/>
                            <a:cs typeface="Times New Roman" panose="02020603050405020304" pitchFamily="18" charset="0"/>
                          </a:rPr>
                          <m:t>𝑡𝑒</m:t>
                        </m:r>
                        <m:r>
                          <a:rPr lang="es-EC" i="1">
                            <a:latin typeface="Cambria Math" panose="02040503050406030204" pitchFamily="18" charset="0"/>
                            <a:ea typeface="MS Mincho"/>
                            <a:cs typeface="Times New Roman" panose="02020603050405020304" pitchFamily="18" charset="0"/>
                          </a:rPr>
                          <m:t>ó</m:t>
                        </m:r>
                        <m:r>
                          <a:rPr lang="es-EC" i="1">
                            <a:latin typeface="Cambria Math" panose="02040503050406030204" pitchFamily="18" charset="0"/>
                            <a:ea typeface="MS Mincho"/>
                            <a:cs typeface="Times New Roman" panose="02020603050405020304" pitchFamily="18" charset="0"/>
                          </a:rPr>
                          <m:t>𝑟𝑖𝑐𝑎𝑠</m:t>
                        </m:r>
                        <m:r>
                          <a:rPr lang="es-EC" i="1">
                            <a:latin typeface="Cambria Math" panose="02040503050406030204" pitchFamily="18" charset="0"/>
                            <a:ea typeface="MS Mincho"/>
                            <a:cs typeface="Times New Roman" panose="02020603050405020304" pitchFamily="18" charset="0"/>
                          </a:rPr>
                          <m:t>)</m:t>
                        </m:r>
                      </m:num>
                      <m:den>
                        <m:r>
                          <a:rPr lang="es-EC" i="1">
                            <a:latin typeface="Cambria Math" panose="02040503050406030204" pitchFamily="18" charset="0"/>
                            <a:ea typeface="MS Mincho"/>
                            <a:cs typeface="Times New Roman" panose="02020603050405020304" pitchFamily="18" charset="0"/>
                          </a:rPr>
                          <m:t>𝑓𝑟𝑒𝑐𝑢𝑒𝑛𝑐𝑖𝑎</m:t>
                        </m:r>
                        <m:r>
                          <a:rPr lang="es-EC" i="1">
                            <a:latin typeface="Cambria Math" panose="02040503050406030204" pitchFamily="18" charset="0"/>
                            <a:ea typeface="MS Mincho"/>
                            <a:cs typeface="Times New Roman" panose="02020603050405020304" pitchFamily="18" charset="0"/>
                          </a:rPr>
                          <m:t> </m:t>
                        </m:r>
                        <m:r>
                          <a:rPr lang="es-EC" i="1">
                            <a:latin typeface="Cambria Math" panose="02040503050406030204" pitchFamily="18" charset="0"/>
                            <a:ea typeface="MS Mincho"/>
                            <a:cs typeface="Times New Roman" panose="02020603050405020304" pitchFamily="18" charset="0"/>
                          </a:rPr>
                          <m:t>𝐹𝐹𝑇</m:t>
                        </m:r>
                        <m:r>
                          <a:rPr lang="es-EC" i="1">
                            <a:latin typeface="Cambria Math" panose="02040503050406030204" pitchFamily="18" charset="0"/>
                            <a:ea typeface="MS Mincho"/>
                            <a:cs typeface="Times New Roman" panose="02020603050405020304" pitchFamily="18" charset="0"/>
                          </a:rPr>
                          <m:t> </m:t>
                        </m:r>
                        <m:r>
                          <a:rPr lang="es-EC" i="1">
                            <a:latin typeface="Cambria Math" panose="02040503050406030204" pitchFamily="18" charset="0"/>
                            <a:ea typeface="MS Mincho"/>
                            <a:cs typeface="Times New Roman" panose="02020603050405020304" pitchFamily="18" charset="0"/>
                          </a:rPr>
                          <m:t>𝑀𝐻𝑧</m:t>
                        </m:r>
                      </m:den>
                    </m:f>
                    <m:r>
                      <a:rPr lang="es-EC" i="1">
                        <a:latin typeface="Cambria Math" panose="02040503050406030204" pitchFamily="18" charset="0"/>
                        <a:ea typeface="MS Mincho"/>
                        <a:cs typeface="Times New Roman" panose="02020603050405020304" pitchFamily="18" charset="0"/>
                      </a:rPr>
                      <m:t>   </m:t>
                    </m:r>
                  </m:oMath>
                </a14:m>
                <a:endParaRPr lang="es-MX" sz="1600" dirty="0">
                  <a:effectLst/>
                  <a:latin typeface="Calibri" panose="020F0502020204030204" pitchFamily="34" charset="0"/>
                  <a:ea typeface="MS Mincho"/>
                  <a:cs typeface="Times New Roman" panose="02020603050405020304" pitchFamily="18" charset="0"/>
                </a:endParaRPr>
              </a:p>
              <a:p>
                <a:pPr algn="just">
                  <a:lnSpc>
                    <a:spcPct val="200000"/>
                  </a:lnSpc>
                  <a:spcAft>
                    <a:spcPts val="0"/>
                  </a:spcAft>
                </a:pPr>
                <a:r>
                  <a:rPr lang="es-EC" dirty="0">
                    <a:latin typeface="Times New Roman" panose="02020603050405020304" pitchFamily="18" charset="0"/>
                    <a:ea typeface="MS Mincho"/>
                    <a:cs typeface="Times New Roman" panose="02020603050405020304" pitchFamily="18" charset="0"/>
                  </a:rPr>
                  <a:t>		</a:t>
                </a:r>
                <a14:m>
                  <m:oMath xmlns:m="http://schemas.openxmlformats.org/officeDocument/2006/math">
                    <m:r>
                      <a:rPr lang="es-EC" i="1">
                        <a:latin typeface="Cambria Math" panose="02040503050406030204" pitchFamily="18" charset="0"/>
                        <a:ea typeface="MS Mincho"/>
                        <a:cs typeface="Times New Roman" panose="02020603050405020304" pitchFamily="18" charset="0"/>
                      </a:rPr>
                      <m:t>#</m:t>
                    </m:r>
                    <m:r>
                      <a:rPr lang="es-EC" i="1">
                        <a:latin typeface="Cambria Math" panose="02040503050406030204" pitchFamily="18" charset="0"/>
                        <a:ea typeface="MS Mincho"/>
                        <a:cs typeface="Times New Roman" panose="02020603050405020304" pitchFamily="18" charset="0"/>
                      </a:rPr>
                      <m:t>𝑚𝑢𝑒𝑠𝑡𝑟𝑎</m:t>
                    </m:r>
                    <m:sSub>
                      <m:sSubPr>
                        <m:ctrlPr>
                          <a:rPr lang="es-MX" i="1">
                            <a:latin typeface="Cambria Math" panose="02040503050406030204" pitchFamily="18" charset="0"/>
                            <a:ea typeface="MS Mincho"/>
                            <a:cs typeface="Times New Roman" panose="02020603050405020304" pitchFamily="18" charset="0"/>
                          </a:rPr>
                        </m:ctrlPr>
                      </m:sSubPr>
                      <m:e>
                        <m:r>
                          <a:rPr lang="es-EC" i="1">
                            <a:latin typeface="Cambria Math" panose="02040503050406030204" pitchFamily="18" charset="0"/>
                            <a:ea typeface="MS Mincho"/>
                            <a:cs typeface="Times New Roman" panose="02020603050405020304" pitchFamily="18" charset="0"/>
                          </a:rPr>
                          <m:t>𝑠</m:t>
                        </m:r>
                      </m:e>
                      <m:sub>
                        <m:r>
                          <a:rPr lang="es-EC" i="1">
                            <a:latin typeface="Cambria Math" panose="02040503050406030204" pitchFamily="18" charset="0"/>
                            <a:ea typeface="MS Mincho"/>
                            <a:cs typeface="Times New Roman" panose="02020603050405020304" pitchFamily="18" charset="0"/>
                          </a:rPr>
                          <m:t>𝑈𝑆𝑅𝑃</m:t>
                        </m:r>
                      </m:sub>
                    </m:sSub>
                    <m:r>
                      <a:rPr lang="es-EC" i="1">
                        <a:latin typeface="Cambria Math" panose="02040503050406030204" pitchFamily="18" charset="0"/>
                        <a:ea typeface="MS Mincho"/>
                        <a:cs typeface="Times New Roman" panose="02020603050405020304" pitchFamily="18" charset="0"/>
                      </a:rPr>
                      <m:t>=</m:t>
                    </m:r>
                    <m:f>
                      <m:fPr>
                        <m:ctrlPr>
                          <a:rPr lang="es-MX" i="1">
                            <a:latin typeface="Cambria Math" panose="02040503050406030204" pitchFamily="18" charset="0"/>
                            <a:ea typeface="MS Mincho"/>
                            <a:cs typeface="Times New Roman" panose="02020603050405020304" pitchFamily="18" charset="0"/>
                          </a:rPr>
                        </m:ctrlPr>
                      </m:fPr>
                      <m:num>
                        <m:r>
                          <a:rPr lang="es-EC" i="1">
                            <a:latin typeface="Cambria Math" panose="02040503050406030204" pitchFamily="18" charset="0"/>
                            <a:ea typeface="MS Mincho"/>
                            <a:cs typeface="Times New Roman" panose="02020603050405020304" pitchFamily="18" charset="0"/>
                          </a:rPr>
                          <m:t>(8,33</m:t>
                        </m:r>
                        <m:r>
                          <a:rPr lang="es-EC" i="1">
                            <a:latin typeface="Cambria Math" panose="02040503050406030204" pitchFamily="18" charset="0"/>
                            <a:ea typeface="MS Mincho"/>
                            <a:cs typeface="Times New Roman" panose="02020603050405020304" pitchFamily="18" charset="0"/>
                          </a:rPr>
                          <m:t>𝑥</m:t>
                        </m:r>
                        <m:sSup>
                          <m:sSupPr>
                            <m:ctrlPr>
                              <a:rPr lang="es-MX" i="1">
                                <a:latin typeface="Cambria Math" panose="02040503050406030204" pitchFamily="18" charset="0"/>
                                <a:ea typeface="MS Mincho"/>
                                <a:cs typeface="Times New Roman" panose="02020603050405020304" pitchFamily="18" charset="0"/>
                              </a:rPr>
                            </m:ctrlPr>
                          </m:sSupPr>
                          <m:e>
                            <m:r>
                              <a:rPr lang="es-EC" i="1">
                                <a:latin typeface="Cambria Math" panose="02040503050406030204" pitchFamily="18" charset="0"/>
                                <a:ea typeface="MS Mincho"/>
                                <a:cs typeface="Times New Roman" panose="02020603050405020304" pitchFamily="18" charset="0"/>
                              </a:rPr>
                              <m:t>10</m:t>
                            </m:r>
                          </m:e>
                          <m:sup>
                            <m:r>
                              <a:rPr lang="es-EC" i="1">
                                <a:latin typeface="Cambria Math" panose="02040503050406030204" pitchFamily="18" charset="0"/>
                                <a:ea typeface="MS Mincho"/>
                                <a:cs typeface="Times New Roman" panose="02020603050405020304" pitchFamily="18" charset="0"/>
                              </a:rPr>
                              <m:t>6</m:t>
                            </m:r>
                          </m:sup>
                        </m:sSup>
                        <m:r>
                          <a:rPr lang="es-EC" i="1">
                            <a:latin typeface="Cambria Math" panose="02040503050406030204" pitchFamily="18" charset="0"/>
                            <a:ea typeface="MS Mincho"/>
                            <a:cs typeface="Times New Roman" panose="02020603050405020304" pitchFamily="18" charset="0"/>
                          </a:rPr>
                          <m:t> </m:t>
                        </m:r>
                        <m:r>
                          <a:rPr lang="es-EC" i="1">
                            <a:latin typeface="Cambria Math" panose="02040503050406030204" pitchFamily="18" charset="0"/>
                            <a:ea typeface="MS Mincho"/>
                            <a:cs typeface="Times New Roman" panose="02020603050405020304" pitchFamily="18" charset="0"/>
                          </a:rPr>
                          <m:t>𝑀𝐻𝑧</m:t>
                        </m:r>
                        <m:r>
                          <a:rPr lang="es-EC" i="1">
                            <a:latin typeface="Cambria Math" panose="02040503050406030204" pitchFamily="18" charset="0"/>
                            <a:ea typeface="MS Mincho"/>
                            <a:cs typeface="Times New Roman" panose="02020603050405020304" pitchFamily="18" charset="0"/>
                          </a:rPr>
                          <m:t>)(20480 </m:t>
                        </m:r>
                        <m:r>
                          <a:rPr lang="es-EC" i="1">
                            <a:latin typeface="Cambria Math" panose="02040503050406030204" pitchFamily="18" charset="0"/>
                            <a:ea typeface="MS Mincho"/>
                            <a:cs typeface="Times New Roman" panose="02020603050405020304" pitchFamily="18" charset="0"/>
                          </a:rPr>
                          <m:t>𝑚𝑢𝑒𝑠𝑡𝑟𝑎𝑠</m:t>
                        </m:r>
                        <m:r>
                          <a:rPr lang="es-EC" i="1">
                            <a:latin typeface="Cambria Math" panose="02040503050406030204" pitchFamily="18" charset="0"/>
                            <a:ea typeface="MS Mincho"/>
                            <a:cs typeface="Times New Roman" panose="02020603050405020304" pitchFamily="18" charset="0"/>
                          </a:rPr>
                          <m:t>)</m:t>
                        </m:r>
                      </m:num>
                      <m:den>
                        <m:r>
                          <a:rPr lang="es-EC" i="1">
                            <a:latin typeface="Cambria Math" panose="02040503050406030204" pitchFamily="18" charset="0"/>
                            <a:ea typeface="MS Mincho"/>
                            <a:cs typeface="Times New Roman" panose="02020603050405020304" pitchFamily="18" charset="0"/>
                          </a:rPr>
                          <m:t>8,126984 </m:t>
                        </m:r>
                        <m:r>
                          <a:rPr lang="es-EC" i="1">
                            <a:latin typeface="Cambria Math" panose="02040503050406030204" pitchFamily="18" charset="0"/>
                            <a:ea typeface="MS Mincho"/>
                            <a:cs typeface="Times New Roman" panose="02020603050405020304" pitchFamily="18" charset="0"/>
                          </a:rPr>
                          <m:t>𝑀𝐻𝑧</m:t>
                        </m:r>
                      </m:den>
                    </m:f>
                  </m:oMath>
                </a14:m>
                <a:endParaRPr lang="es-MX" sz="1600" dirty="0">
                  <a:effectLst/>
                  <a:latin typeface="Calibri" panose="020F0502020204030204" pitchFamily="34" charset="0"/>
                  <a:ea typeface="MS Mincho"/>
                  <a:cs typeface="Times New Roman" panose="02020603050405020304" pitchFamily="18" charset="0"/>
                </a:endParaRPr>
              </a:p>
              <a:p>
                <a:pPr algn="just">
                  <a:lnSpc>
                    <a:spcPct val="200000"/>
                  </a:lnSpc>
                  <a:spcAft>
                    <a:spcPts val="0"/>
                  </a:spcAft>
                </a:pPr>
                <a:r>
                  <a:rPr lang="es-EC" b="1" dirty="0">
                    <a:latin typeface="Times New Roman" panose="02020603050405020304" pitchFamily="18" charset="0"/>
                    <a:ea typeface="MS Mincho"/>
                    <a:cs typeface="Times New Roman" panose="02020603050405020304" pitchFamily="18" charset="0"/>
                  </a:rPr>
                  <a:t>		</a:t>
                </a:r>
                <a14:m>
                  <m:oMath xmlns:m="http://schemas.openxmlformats.org/officeDocument/2006/math">
                    <m:r>
                      <a:rPr lang="es-EC" b="1" i="1">
                        <a:latin typeface="Cambria Math" panose="02040503050406030204" pitchFamily="18" charset="0"/>
                        <a:ea typeface="MS Mincho"/>
                        <a:cs typeface="Times New Roman" panose="02020603050405020304" pitchFamily="18" charset="0"/>
                      </a:rPr>
                      <m:t>#</m:t>
                    </m:r>
                    <m:r>
                      <a:rPr lang="es-EC" b="1" i="1">
                        <a:latin typeface="Cambria Math" panose="02040503050406030204" pitchFamily="18" charset="0"/>
                        <a:ea typeface="MS Mincho"/>
                        <a:cs typeface="Times New Roman" panose="02020603050405020304" pitchFamily="18" charset="0"/>
                      </a:rPr>
                      <m:t>𝒎𝒖𝒆𝒔𝒕𝒓𝒂</m:t>
                    </m:r>
                    <m:sSub>
                      <m:sSubPr>
                        <m:ctrlPr>
                          <a:rPr lang="es-MX" b="1" i="1">
                            <a:latin typeface="Cambria Math" panose="02040503050406030204" pitchFamily="18" charset="0"/>
                            <a:ea typeface="MS Mincho"/>
                            <a:cs typeface="Times New Roman" panose="02020603050405020304" pitchFamily="18" charset="0"/>
                          </a:rPr>
                        </m:ctrlPr>
                      </m:sSubPr>
                      <m:e>
                        <m:r>
                          <a:rPr lang="es-EC" b="1" i="1">
                            <a:latin typeface="Cambria Math" panose="02040503050406030204" pitchFamily="18" charset="0"/>
                            <a:ea typeface="MS Mincho"/>
                            <a:cs typeface="Times New Roman" panose="02020603050405020304" pitchFamily="18" charset="0"/>
                          </a:rPr>
                          <m:t>𝒔</m:t>
                        </m:r>
                      </m:e>
                      <m:sub>
                        <m:r>
                          <a:rPr lang="es-EC" b="1" i="1">
                            <a:latin typeface="Cambria Math" panose="02040503050406030204" pitchFamily="18" charset="0"/>
                            <a:ea typeface="MS Mincho"/>
                            <a:cs typeface="Times New Roman" panose="02020603050405020304" pitchFamily="18" charset="0"/>
                          </a:rPr>
                          <m:t>𝑼𝑺𝑹𝑷</m:t>
                        </m:r>
                      </m:sub>
                    </m:sSub>
                    <m:r>
                      <a:rPr lang="es-EC" b="1" i="1">
                        <a:latin typeface="Cambria Math" panose="02040503050406030204" pitchFamily="18" charset="0"/>
                        <a:ea typeface="MS Mincho"/>
                        <a:cs typeface="Times New Roman" panose="02020603050405020304" pitchFamily="18" charset="0"/>
                      </a:rPr>
                      <m:t>=</m:t>
                    </m:r>
                    <m:r>
                      <a:rPr lang="es-EC" b="1" i="1">
                        <a:latin typeface="Cambria Math" panose="02040503050406030204" pitchFamily="18" charset="0"/>
                        <a:ea typeface="MS Mincho"/>
                        <a:cs typeface="Times New Roman" panose="02020603050405020304" pitchFamily="18" charset="0"/>
                      </a:rPr>
                      <m:t>𝟐𝟏𝟎𝟎𝟎</m:t>
                    </m:r>
                    <m:r>
                      <a:rPr lang="es-EC" b="1" i="1">
                        <a:latin typeface="Cambria Math" panose="02040503050406030204" pitchFamily="18" charset="0"/>
                        <a:ea typeface="MS Mincho"/>
                        <a:cs typeface="Times New Roman" panose="02020603050405020304" pitchFamily="18" charset="0"/>
                      </a:rPr>
                      <m:t> </m:t>
                    </m:r>
                    <m:r>
                      <a:rPr lang="es-EC" b="1" i="1">
                        <a:latin typeface="Cambria Math" panose="02040503050406030204" pitchFamily="18" charset="0"/>
                        <a:ea typeface="MS Mincho"/>
                        <a:cs typeface="Times New Roman" panose="02020603050405020304" pitchFamily="18" charset="0"/>
                      </a:rPr>
                      <m:t>𝒎𝒖𝒆𝒔𝒕𝒓𝒂𝒔</m:t>
                    </m:r>
                  </m:oMath>
                </a14:m>
                <a:endParaRPr lang="es-MX" sz="1600" dirty="0">
                  <a:effectLst/>
                  <a:latin typeface="Calibri" panose="020F0502020204030204" pitchFamily="34" charset="0"/>
                  <a:ea typeface="MS Mincho"/>
                  <a:cs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873829" y="3965039"/>
                <a:ext cx="6096000" cy="2426049"/>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9783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D84F738-5590-4290-81EA-946EB51F5080}"/>
              </a:ext>
            </a:extLst>
          </p:cNvPr>
          <p:cNvSpPr/>
          <p:nvPr/>
        </p:nvSpPr>
        <p:spPr>
          <a:xfrm>
            <a:off x="1616520" y="692439"/>
            <a:ext cx="3277697" cy="561595"/>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080000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b="1" dirty="0" smtClean="0">
                <a:solidFill>
                  <a:schemeClr val="tx1"/>
                </a:solidFill>
              </a:rPr>
              <a:t>Resultados Escenario Sangolquí</a:t>
            </a:r>
            <a:endParaRPr lang="es-US" b="1" dirty="0">
              <a:solidFill>
                <a:schemeClr val="tx1"/>
              </a:solidFill>
            </a:endParaRPr>
          </a:p>
        </p:txBody>
      </p:sp>
      <p:pic>
        <p:nvPicPr>
          <p:cNvPr id="7" name="Picture 2">
            <a:extLst>
              <a:ext uri="{FF2B5EF4-FFF2-40B4-BE49-F238E27FC236}">
                <a16:creationId xmlns:a16="http://schemas.microsoft.com/office/drawing/2014/main" id="{C9D8A0B6-47BF-44CC-93CA-88A0A4DE4B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p:nvPr/>
        </p:nvPicPr>
        <p:blipFill rotWithShape="1">
          <a:blip r:embed="rId3">
            <a:extLst>
              <a:ext uri="{28A0092B-C50C-407E-A947-70E740481C1C}">
                <a14:useLocalDpi xmlns:a14="http://schemas.microsoft.com/office/drawing/2010/main" val="0"/>
              </a:ext>
            </a:extLst>
          </a:blip>
          <a:srcRect l="4725" r="10856"/>
          <a:stretch/>
        </p:blipFill>
        <p:spPr bwMode="auto">
          <a:xfrm>
            <a:off x="1032341" y="1519820"/>
            <a:ext cx="3947160" cy="2949575"/>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4">
            <a:extLst>
              <a:ext uri="{28A0092B-C50C-407E-A947-70E740481C1C}">
                <a14:useLocalDpi xmlns:a14="http://schemas.microsoft.com/office/drawing/2010/main" val="0"/>
              </a:ext>
            </a:extLst>
          </a:blip>
          <a:srcRect b="40156"/>
          <a:stretch/>
        </p:blipFill>
        <p:spPr bwMode="auto">
          <a:xfrm>
            <a:off x="6024336" y="669607"/>
            <a:ext cx="5316220" cy="3083788"/>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1839455555"/>
              </p:ext>
            </p:extLst>
          </p:nvPr>
        </p:nvGraphicFramePr>
        <p:xfrm>
          <a:off x="5682055" y="4720907"/>
          <a:ext cx="5490846" cy="1295400"/>
        </p:xfrm>
        <a:graphic>
          <a:graphicData uri="http://schemas.openxmlformats.org/drawingml/2006/table">
            <a:tbl>
              <a:tblPr firstRow="1" firstCol="1" bandRow="1">
                <a:tableStyleId>{5C22544A-7EE6-4342-B048-85BDC9FD1C3A}</a:tableStyleId>
              </a:tblPr>
              <a:tblGrid>
                <a:gridCol w="853483">
                  <a:extLst>
                    <a:ext uri="{9D8B030D-6E8A-4147-A177-3AD203B41FA5}">
                      <a16:colId xmlns:a16="http://schemas.microsoft.com/office/drawing/2014/main" val="2987438684"/>
                    </a:ext>
                  </a:extLst>
                </a:gridCol>
                <a:gridCol w="983568">
                  <a:extLst>
                    <a:ext uri="{9D8B030D-6E8A-4147-A177-3AD203B41FA5}">
                      <a16:colId xmlns:a16="http://schemas.microsoft.com/office/drawing/2014/main" val="586676625"/>
                    </a:ext>
                  </a:extLst>
                </a:gridCol>
                <a:gridCol w="1491215">
                  <a:extLst>
                    <a:ext uri="{9D8B030D-6E8A-4147-A177-3AD203B41FA5}">
                      <a16:colId xmlns:a16="http://schemas.microsoft.com/office/drawing/2014/main" val="2487734760"/>
                    </a:ext>
                  </a:extLst>
                </a:gridCol>
                <a:gridCol w="1081290">
                  <a:extLst>
                    <a:ext uri="{9D8B030D-6E8A-4147-A177-3AD203B41FA5}">
                      <a16:colId xmlns:a16="http://schemas.microsoft.com/office/drawing/2014/main" val="3235635309"/>
                    </a:ext>
                  </a:extLst>
                </a:gridCol>
                <a:gridCol w="1081290">
                  <a:extLst>
                    <a:ext uri="{9D8B030D-6E8A-4147-A177-3AD203B41FA5}">
                      <a16:colId xmlns:a16="http://schemas.microsoft.com/office/drawing/2014/main" val="221061826"/>
                    </a:ext>
                  </a:extLst>
                </a:gridCol>
              </a:tblGrid>
              <a:tr h="198120">
                <a:tc>
                  <a:txBody>
                    <a:bodyPr/>
                    <a:lstStyle/>
                    <a:p>
                      <a:pPr>
                        <a:spcAft>
                          <a:spcPts val="0"/>
                        </a:spcAft>
                      </a:pPr>
                      <a:r>
                        <a:rPr lang="es-MX" sz="1000">
                          <a:effectLst/>
                        </a:rPr>
                        <a:t>Ejecución</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000">
                          <a:effectLst/>
                        </a:rPr>
                        <a:t>Canal Libre</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Frecuencia de canal (MHz)</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000">
                          <a:effectLst/>
                        </a:rPr>
                        <a:t>Energía (W)</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000">
                          <a:effectLst/>
                        </a:rPr>
                        <a:t>Energía (dB)</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44825301"/>
                  </a:ext>
                </a:extLst>
              </a:tr>
              <a:tr h="198120">
                <a:tc>
                  <a:txBody>
                    <a:bodyPr/>
                    <a:lstStyle/>
                    <a:p>
                      <a:pPr algn="ctr">
                        <a:spcAft>
                          <a:spcPts val="0"/>
                        </a:spcAft>
                      </a:pPr>
                      <a:r>
                        <a:rPr lang="es-MX" sz="1000">
                          <a:effectLst/>
                        </a:rPr>
                        <a:t>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ES"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695,143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ES" sz="1000">
                          <a:effectLst/>
                        </a:rPr>
                        <a:t>9,75086E-07</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ES" sz="1000">
                          <a:effectLst/>
                        </a:rPr>
                        <a:t>-60.1096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763539875"/>
                  </a:ext>
                </a:extLst>
              </a:tr>
              <a:tr h="198120">
                <a:tc>
                  <a:txBody>
                    <a:bodyPr/>
                    <a:lstStyle/>
                    <a:p>
                      <a:pPr algn="ctr">
                        <a:spcAft>
                          <a:spcPts val="0"/>
                        </a:spcAft>
                      </a:pPr>
                      <a:r>
                        <a:rPr lang="es-MX" sz="1000">
                          <a:effectLst/>
                        </a:rPr>
                        <a:t>2</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695,143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1,36065E-06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-58.6625</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56724847"/>
                  </a:ext>
                </a:extLst>
              </a:tr>
              <a:tr h="198120">
                <a:tc>
                  <a:txBody>
                    <a:bodyPr/>
                    <a:lstStyle/>
                    <a:p>
                      <a:pPr algn="ctr">
                        <a:spcAft>
                          <a:spcPts val="0"/>
                        </a:spcAft>
                      </a:pPr>
                      <a:r>
                        <a:rPr lang="es-MX" sz="1000">
                          <a:effectLst/>
                        </a:rPr>
                        <a:t>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695,143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1,15581E-06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-59.3711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974148376"/>
                  </a:ext>
                </a:extLst>
              </a:tr>
              <a:tr h="198120">
                <a:tc>
                  <a:txBody>
                    <a:bodyPr/>
                    <a:lstStyle/>
                    <a:p>
                      <a:pPr algn="ctr">
                        <a:spcAft>
                          <a:spcPts val="0"/>
                        </a:spcAft>
                      </a:pPr>
                      <a:r>
                        <a:rPr lang="es-MX" sz="1000">
                          <a:effectLst/>
                        </a:rPr>
                        <a:t>4</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695,143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1,543E-06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-58.1163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348113573"/>
                  </a:ext>
                </a:extLst>
              </a:tr>
              <a:tr h="198120">
                <a:tc>
                  <a:txBody>
                    <a:bodyPr/>
                    <a:lstStyle/>
                    <a:p>
                      <a:pPr algn="ctr">
                        <a:spcAft>
                          <a:spcPts val="0"/>
                        </a:spcAft>
                      </a:pPr>
                      <a:r>
                        <a:rPr lang="es-MX" sz="1000">
                          <a:effectLst/>
                        </a:rPr>
                        <a:t>5</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49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683,143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3,30932E-07</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-64.8026</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185003983"/>
                  </a:ext>
                </a:extLst>
              </a:tr>
            </a:tbl>
          </a:graphicData>
        </a:graphic>
      </p:graphicFrame>
      <p:sp>
        <p:nvSpPr>
          <p:cNvPr id="10" name="Rectangle 1"/>
          <p:cNvSpPr>
            <a:spLocks noChangeArrowheads="1"/>
          </p:cNvSpPr>
          <p:nvPr/>
        </p:nvSpPr>
        <p:spPr bwMode="auto">
          <a:xfrm>
            <a:off x="5682055" y="4192396"/>
            <a:ext cx="3859854" cy="276999"/>
          </a:xfrm>
          <a:prstGeom prst="rect">
            <a:avLst/>
          </a:prstGeom>
          <a:gradFill flip="none" rotWithShape="1">
            <a:gsLst>
              <a:gs pos="0">
                <a:schemeClr val="accent3">
                  <a:tint val="70000"/>
                  <a:lumMod val="104000"/>
                  <a:tint val="66000"/>
                  <a:satMod val="160000"/>
                </a:schemeClr>
              </a:gs>
              <a:gs pos="50000">
                <a:schemeClr val="accent3">
                  <a:tint val="70000"/>
                  <a:lumMod val="104000"/>
                  <a:tint val="44500"/>
                  <a:satMod val="160000"/>
                </a:schemeClr>
              </a:gs>
              <a:gs pos="100000">
                <a:schemeClr val="accent3">
                  <a:tint val="70000"/>
                  <a:lumMod val="104000"/>
                  <a:tint val="23500"/>
                  <a:satMod val="160000"/>
                </a:schemeClr>
              </a:gs>
            </a:gsLst>
            <a:path path="circle">
              <a:fillToRect l="50000" t="50000" r="50000" b="50000"/>
            </a:path>
            <a:tileRect/>
          </a:grad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MX" sz="1200" b="0" u="none" strike="noStrike" cap="none" normalizeH="0" baseline="0" dirty="0" smtClean="0">
                <a:ln>
                  <a:noFill/>
                </a:ln>
                <a:solidFill>
                  <a:srgbClr val="000000"/>
                </a:solidFill>
                <a:effectLst/>
                <a:latin typeface="+mj-lt"/>
                <a:ea typeface="MS Mincho"/>
                <a:cs typeface="Times New Roman" panose="02020603050405020304" pitchFamily="18" charset="0"/>
              </a:rPr>
              <a:t>Resultados del canal con menor interferencia</a:t>
            </a:r>
            <a:endParaRPr kumimoji="0" lang="es-MX" altLang="es-MX" sz="800" b="0" u="none" strike="noStrike" cap="none" normalizeH="0" baseline="0" dirty="0" smtClean="0">
              <a:ln>
                <a:noFill/>
              </a:ln>
              <a:solidFill>
                <a:schemeClr val="tx1"/>
              </a:solidFill>
              <a:effectLst/>
              <a:latin typeface="+mj-lt"/>
            </a:endParaRPr>
          </a:p>
        </p:txBody>
      </p:sp>
      <p:pic>
        <p:nvPicPr>
          <p:cNvPr id="11" name="Imagen 10"/>
          <p:cNvPicPr/>
          <p:nvPr/>
        </p:nvPicPr>
        <p:blipFill rotWithShape="1">
          <a:blip r:embed="rId4">
            <a:extLst>
              <a:ext uri="{28A0092B-C50C-407E-A947-70E740481C1C}">
                <a14:useLocalDpi xmlns:a14="http://schemas.microsoft.com/office/drawing/2010/main" val="0"/>
              </a:ext>
            </a:extLst>
          </a:blip>
          <a:srcRect l="27741" t="59829" r="32294"/>
          <a:stretch/>
        </p:blipFill>
        <p:spPr bwMode="auto">
          <a:xfrm>
            <a:off x="1828799" y="4672590"/>
            <a:ext cx="2124635" cy="2070006"/>
          </a:xfrm>
          <a:prstGeom prst="rect">
            <a:avLst/>
          </a:prstGeom>
          <a:noFill/>
          <a:ln>
            <a:noFill/>
          </a:ln>
        </p:spPr>
      </p:pic>
    </p:spTree>
    <p:extLst>
      <p:ext uri="{BB962C8B-B14F-4D97-AF65-F5344CB8AC3E}">
        <p14:creationId xmlns:p14="http://schemas.microsoft.com/office/powerpoint/2010/main" val="122150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6D4BC0B-27A5-409F-88F1-003E49CF02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1D84F738-5590-4290-81EA-946EB51F5080}"/>
              </a:ext>
            </a:extLst>
          </p:cNvPr>
          <p:cNvSpPr/>
          <p:nvPr/>
        </p:nvSpPr>
        <p:spPr>
          <a:xfrm>
            <a:off x="1831672" y="764156"/>
            <a:ext cx="3192651" cy="46494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smtClean="0">
                <a:solidFill>
                  <a:schemeClr val="tx1"/>
                </a:solidFill>
              </a:rPr>
              <a:t>Resultados Escenario Quito</a:t>
            </a:r>
            <a:endParaRPr lang="es-US" b="1" dirty="0">
              <a:solidFill>
                <a:schemeClr val="tx1"/>
              </a:solidFill>
            </a:endParaRPr>
          </a:p>
        </p:txBody>
      </p:sp>
      <p:pic>
        <p:nvPicPr>
          <p:cNvPr id="9" name="Imagen 8"/>
          <p:cNvPicPr/>
          <p:nvPr/>
        </p:nvPicPr>
        <p:blipFill rotWithShape="1">
          <a:blip r:embed="rId3">
            <a:extLst>
              <a:ext uri="{28A0092B-C50C-407E-A947-70E740481C1C}">
                <a14:useLocalDpi xmlns:a14="http://schemas.microsoft.com/office/drawing/2010/main" val="0"/>
              </a:ext>
            </a:extLst>
          </a:blip>
          <a:srcRect l="1" t="5980" r="1523"/>
          <a:stretch/>
        </p:blipFill>
        <p:spPr bwMode="auto">
          <a:xfrm>
            <a:off x="737086" y="1743504"/>
            <a:ext cx="4829997" cy="2945037"/>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4">
            <a:extLst>
              <a:ext uri="{28A0092B-C50C-407E-A947-70E740481C1C}">
                <a14:useLocalDpi xmlns:a14="http://schemas.microsoft.com/office/drawing/2010/main" val="0"/>
              </a:ext>
            </a:extLst>
          </a:blip>
          <a:srcRect l="44636"/>
          <a:stretch/>
        </p:blipFill>
        <p:spPr bwMode="auto">
          <a:xfrm>
            <a:off x="6122895" y="1041453"/>
            <a:ext cx="4971826" cy="3042868"/>
          </a:xfrm>
          <a:prstGeom prst="rect">
            <a:avLst/>
          </a:prstGeom>
          <a:noFill/>
          <a:ln>
            <a:noFill/>
          </a:ln>
        </p:spPr>
      </p:pic>
      <p:pic>
        <p:nvPicPr>
          <p:cNvPr id="11" name="Imagen 10"/>
          <p:cNvPicPr/>
          <p:nvPr/>
        </p:nvPicPr>
        <p:blipFill rotWithShape="1">
          <a:blip r:embed="rId4">
            <a:extLst>
              <a:ext uri="{28A0092B-C50C-407E-A947-70E740481C1C}">
                <a14:useLocalDpi xmlns:a14="http://schemas.microsoft.com/office/drawing/2010/main" val="0"/>
              </a:ext>
            </a:extLst>
          </a:blip>
          <a:srcRect r="56989"/>
          <a:stretch/>
        </p:blipFill>
        <p:spPr bwMode="auto">
          <a:xfrm>
            <a:off x="2199005" y="4794362"/>
            <a:ext cx="1906158" cy="1902273"/>
          </a:xfrm>
          <a:prstGeom prst="rect">
            <a:avLst/>
          </a:prstGeom>
          <a:noFill/>
          <a:ln>
            <a:noFill/>
          </a:ln>
        </p:spPr>
      </p:pic>
      <p:graphicFrame>
        <p:nvGraphicFramePr>
          <p:cNvPr id="12" name="Tabla 11"/>
          <p:cNvGraphicFramePr>
            <a:graphicFrameLocks noGrp="1"/>
          </p:cNvGraphicFramePr>
          <p:nvPr>
            <p:extLst>
              <p:ext uri="{D42A27DB-BD31-4B8C-83A1-F6EECF244321}">
                <p14:modId xmlns:p14="http://schemas.microsoft.com/office/powerpoint/2010/main" val="1231051613"/>
              </p:ext>
            </p:extLst>
          </p:nvPr>
        </p:nvGraphicFramePr>
        <p:xfrm>
          <a:off x="5977964" y="4688541"/>
          <a:ext cx="5588000" cy="1889760"/>
        </p:xfrm>
        <a:graphic>
          <a:graphicData uri="http://schemas.openxmlformats.org/drawingml/2006/table">
            <a:tbl>
              <a:tblPr firstRow="1" firstCol="1" bandRow="1">
                <a:tableStyleId>{69C7853C-536D-4A76-A0AE-DD22124D55A5}</a:tableStyleId>
              </a:tblPr>
              <a:tblGrid>
                <a:gridCol w="901700">
                  <a:extLst>
                    <a:ext uri="{9D8B030D-6E8A-4147-A177-3AD203B41FA5}">
                      <a16:colId xmlns:a16="http://schemas.microsoft.com/office/drawing/2014/main" val="2111948882"/>
                    </a:ext>
                  </a:extLst>
                </a:gridCol>
                <a:gridCol w="787400">
                  <a:extLst>
                    <a:ext uri="{9D8B030D-6E8A-4147-A177-3AD203B41FA5}">
                      <a16:colId xmlns:a16="http://schemas.microsoft.com/office/drawing/2014/main" val="2367886529"/>
                    </a:ext>
                  </a:extLst>
                </a:gridCol>
                <a:gridCol w="1816100">
                  <a:extLst>
                    <a:ext uri="{9D8B030D-6E8A-4147-A177-3AD203B41FA5}">
                      <a16:colId xmlns:a16="http://schemas.microsoft.com/office/drawing/2014/main" val="1432617114"/>
                    </a:ext>
                  </a:extLst>
                </a:gridCol>
                <a:gridCol w="1041400">
                  <a:extLst>
                    <a:ext uri="{9D8B030D-6E8A-4147-A177-3AD203B41FA5}">
                      <a16:colId xmlns:a16="http://schemas.microsoft.com/office/drawing/2014/main" val="1372968305"/>
                    </a:ext>
                  </a:extLst>
                </a:gridCol>
                <a:gridCol w="1041400">
                  <a:extLst>
                    <a:ext uri="{9D8B030D-6E8A-4147-A177-3AD203B41FA5}">
                      <a16:colId xmlns:a16="http://schemas.microsoft.com/office/drawing/2014/main" val="2785240046"/>
                    </a:ext>
                  </a:extLst>
                </a:gridCol>
              </a:tblGrid>
              <a:tr h="198120">
                <a:tc>
                  <a:txBody>
                    <a:bodyPr/>
                    <a:lstStyle/>
                    <a:p>
                      <a:pPr>
                        <a:spcAft>
                          <a:spcPts val="0"/>
                        </a:spcAft>
                      </a:pPr>
                      <a:r>
                        <a:rPr lang="es-MX" sz="1000" dirty="0">
                          <a:effectLst/>
                        </a:rPr>
                        <a:t>Ejecución</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000">
                          <a:effectLst/>
                        </a:rPr>
                        <a:t>Canal Libre</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000">
                          <a:effectLst/>
                        </a:rPr>
                        <a:t>Frecuencia de canal (MHz)</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000">
                          <a:effectLst/>
                        </a:rPr>
                        <a:t>Energía (W)</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000">
                          <a:effectLst/>
                        </a:rPr>
                        <a:t>Energía (dB)</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06083846"/>
                  </a:ext>
                </a:extLst>
              </a:tr>
              <a:tr h="198120">
                <a:tc>
                  <a:txBody>
                    <a:bodyPr/>
                    <a:lstStyle/>
                    <a:p>
                      <a:pPr algn="ctr">
                        <a:spcAft>
                          <a:spcPts val="0"/>
                        </a:spcAft>
                      </a:pPr>
                      <a:r>
                        <a:rPr lang="es-MX" sz="1000" b="0" dirty="0">
                          <a:effectLst/>
                        </a:rPr>
                        <a:t>1</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ES" sz="1000">
                          <a:effectLst/>
                        </a:rPr>
                        <a:t>49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683,143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ES" sz="1000">
                          <a:effectLst/>
                        </a:rPr>
                        <a:t>2,11769E-06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ES" sz="1000">
                          <a:effectLst/>
                        </a:rPr>
                        <a:t>-56,7414</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49057042"/>
                  </a:ext>
                </a:extLst>
              </a:tr>
              <a:tr h="198120">
                <a:tc>
                  <a:txBody>
                    <a:bodyPr/>
                    <a:lstStyle/>
                    <a:p>
                      <a:pPr algn="ctr">
                        <a:spcAft>
                          <a:spcPts val="0"/>
                        </a:spcAft>
                      </a:pPr>
                      <a:r>
                        <a:rPr lang="es-MX" sz="1000" b="0" dirty="0">
                          <a:effectLst/>
                        </a:rPr>
                        <a:t>2</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49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683,143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2,16792E-06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-56,6396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61267547"/>
                  </a:ext>
                </a:extLst>
              </a:tr>
              <a:tr h="198120">
                <a:tc>
                  <a:txBody>
                    <a:bodyPr/>
                    <a:lstStyle/>
                    <a:p>
                      <a:pPr algn="ctr">
                        <a:spcAft>
                          <a:spcPts val="0"/>
                        </a:spcAft>
                      </a:pPr>
                      <a:r>
                        <a:rPr lang="es-MX" sz="1000" b="0" dirty="0">
                          <a:effectLst/>
                        </a:rPr>
                        <a:t>3</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49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683,143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1,80353E-06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-57,4388</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77911732"/>
                  </a:ext>
                </a:extLst>
              </a:tr>
              <a:tr h="198120">
                <a:tc>
                  <a:txBody>
                    <a:bodyPr/>
                    <a:lstStyle/>
                    <a:p>
                      <a:pPr algn="ctr">
                        <a:spcAft>
                          <a:spcPts val="0"/>
                        </a:spcAft>
                      </a:pPr>
                      <a:r>
                        <a:rPr lang="es-MX" sz="1000" b="0" dirty="0">
                          <a:effectLst/>
                        </a:rPr>
                        <a:t>4</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49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683,143</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1,91743E-06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-57,1728</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469001054"/>
                  </a:ext>
                </a:extLst>
              </a:tr>
              <a:tr h="198120">
                <a:tc>
                  <a:txBody>
                    <a:bodyPr/>
                    <a:lstStyle/>
                    <a:p>
                      <a:pPr algn="ctr">
                        <a:spcAft>
                          <a:spcPts val="0"/>
                        </a:spcAft>
                      </a:pPr>
                      <a:r>
                        <a:rPr lang="es-MX" sz="1000" b="0" dirty="0">
                          <a:effectLst/>
                        </a:rPr>
                        <a:t>5</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49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683,143</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3,30932E-07</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-64,8026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818957929"/>
                  </a:ext>
                </a:extLst>
              </a:tr>
              <a:tr h="198120">
                <a:tc>
                  <a:txBody>
                    <a:bodyPr/>
                    <a:lstStyle/>
                    <a:p>
                      <a:pPr algn="ctr">
                        <a:spcAft>
                          <a:spcPts val="0"/>
                        </a:spcAft>
                      </a:pPr>
                      <a:r>
                        <a:rPr lang="es-MX" sz="1000" b="0" dirty="0">
                          <a:effectLst/>
                        </a:rPr>
                        <a:t>6</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695,143</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1,65238E-06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-57,8189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672366551"/>
                  </a:ext>
                </a:extLst>
              </a:tr>
              <a:tr h="198120">
                <a:tc>
                  <a:txBody>
                    <a:bodyPr/>
                    <a:lstStyle/>
                    <a:p>
                      <a:pPr algn="ctr">
                        <a:spcAft>
                          <a:spcPts val="0"/>
                        </a:spcAft>
                      </a:pPr>
                      <a:r>
                        <a:rPr lang="es-MX" sz="1000" b="0" dirty="0">
                          <a:effectLst/>
                        </a:rPr>
                        <a:t>7</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695,143</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2,46468E-06</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-56,0824</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082061841"/>
                  </a:ext>
                </a:extLst>
              </a:tr>
              <a:tr h="198120">
                <a:tc>
                  <a:txBody>
                    <a:bodyPr/>
                    <a:lstStyle/>
                    <a:p>
                      <a:pPr algn="ctr">
                        <a:spcAft>
                          <a:spcPts val="0"/>
                        </a:spcAft>
                      </a:pPr>
                      <a:r>
                        <a:rPr lang="es-MX" sz="1000" b="0" dirty="0">
                          <a:effectLst/>
                        </a:rPr>
                        <a:t>8</a:t>
                      </a:r>
                      <a:endParaRPr lang="es-MX" sz="1100" b="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37</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611,143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5,43E-06</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-52,6520</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015254797"/>
                  </a:ext>
                </a:extLst>
              </a:tr>
            </a:tbl>
          </a:graphicData>
        </a:graphic>
      </p:graphicFrame>
    </p:spTree>
    <p:extLst>
      <p:ext uri="{BB962C8B-B14F-4D97-AF65-F5344CB8AC3E}">
        <p14:creationId xmlns:p14="http://schemas.microsoft.com/office/powerpoint/2010/main" val="192633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D84F738-5590-4290-81EA-946EB51F5080}"/>
              </a:ext>
            </a:extLst>
          </p:cNvPr>
          <p:cNvSpPr/>
          <p:nvPr/>
        </p:nvSpPr>
        <p:spPr>
          <a:xfrm>
            <a:off x="1607909" y="694538"/>
            <a:ext cx="3268891" cy="52466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a:solidFill>
                  <a:schemeClr val="tx1"/>
                </a:solidFill>
              </a:rPr>
              <a:t>Resultados Escenario </a:t>
            </a:r>
            <a:r>
              <a:rPr lang="es-EC" b="1" dirty="0" smtClean="0">
                <a:solidFill>
                  <a:schemeClr val="tx1"/>
                </a:solidFill>
              </a:rPr>
              <a:t>Latacunga</a:t>
            </a:r>
            <a:endParaRPr lang="es-US" b="1" dirty="0">
              <a:solidFill>
                <a:schemeClr val="tx1"/>
              </a:solidFill>
            </a:endParaRPr>
          </a:p>
        </p:txBody>
      </p:sp>
      <p:pic>
        <p:nvPicPr>
          <p:cNvPr id="7" name="Picture 2">
            <a:extLst>
              <a:ext uri="{FF2B5EF4-FFF2-40B4-BE49-F238E27FC236}">
                <a16:creationId xmlns:a16="http://schemas.microsoft.com/office/drawing/2014/main" id="{DB440B5F-DEF7-40C7-A9FD-11D45F6E5B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p:nvPr/>
        </p:nvPicPr>
        <p:blipFill rotWithShape="1">
          <a:blip r:embed="rId3">
            <a:extLst>
              <a:ext uri="{28A0092B-C50C-407E-A947-70E740481C1C}">
                <a14:useLocalDpi xmlns:a14="http://schemas.microsoft.com/office/drawing/2010/main" val="0"/>
              </a:ext>
            </a:extLst>
          </a:blip>
          <a:srcRect b="46927"/>
          <a:stretch/>
        </p:blipFill>
        <p:spPr bwMode="auto">
          <a:xfrm>
            <a:off x="5671556" y="694537"/>
            <a:ext cx="5632169" cy="3438191"/>
          </a:xfrm>
          <a:prstGeom prst="rect">
            <a:avLst/>
          </a:prstGeom>
          <a:noFill/>
          <a:ln>
            <a:noFill/>
          </a:ln>
        </p:spPr>
      </p:pic>
      <p:pic>
        <p:nvPicPr>
          <p:cNvPr id="9" name="Imagen 8"/>
          <p:cNvPicPr/>
          <p:nvPr/>
        </p:nvPicPr>
        <p:blipFill rotWithShape="1">
          <a:blip r:embed="rId3">
            <a:extLst>
              <a:ext uri="{28A0092B-C50C-407E-A947-70E740481C1C}">
                <a14:useLocalDpi xmlns:a14="http://schemas.microsoft.com/office/drawing/2010/main" val="0"/>
              </a:ext>
            </a:extLst>
          </a:blip>
          <a:srcRect l="26063" t="53447" r="25202"/>
          <a:stretch/>
        </p:blipFill>
        <p:spPr bwMode="auto">
          <a:xfrm>
            <a:off x="2054711" y="4420370"/>
            <a:ext cx="1873624" cy="1900517"/>
          </a:xfrm>
          <a:prstGeom prst="rect">
            <a:avLst/>
          </a:prstGeom>
          <a:noFill/>
          <a:ln>
            <a:noFill/>
          </a:ln>
        </p:spPr>
      </p:pic>
      <p:pic>
        <p:nvPicPr>
          <p:cNvPr id="10" name="Imagen 9"/>
          <p:cNvPicPr/>
          <p:nvPr/>
        </p:nvPicPr>
        <p:blipFill rotWithShape="1">
          <a:blip r:embed="rId4">
            <a:extLst>
              <a:ext uri="{28A0092B-C50C-407E-A947-70E740481C1C}">
                <a14:useLocalDpi xmlns:a14="http://schemas.microsoft.com/office/drawing/2010/main" val="0"/>
              </a:ext>
            </a:extLst>
          </a:blip>
          <a:srcRect l="7440" t="2708" r="1548" b="13746"/>
          <a:stretch/>
        </p:blipFill>
        <p:spPr bwMode="auto">
          <a:xfrm>
            <a:off x="449290" y="1599696"/>
            <a:ext cx="4768169" cy="2533033"/>
          </a:xfrm>
          <a:prstGeom prst="rect">
            <a:avLst/>
          </a:prstGeom>
          <a:noFill/>
          <a:ln>
            <a:noFill/>
          </a:ln>
          <a:extLst>
            <a:ext uri="{53640926-AAD7-44D8-BBD7-CCE9431645EC}">
              <a14:shadowObscured xmlns:a14="http://schemas.microsoft.com/office/drawing/2010/main"/>
            </a:ext>
          </a:extLst>
        </p:spPr>
      </p:pic>
      <p:graphicFrame>
        <p:nvGraphicFramePr>
          <p:cNvPr id="11" name="Tabla 10"/>
          <p:cNvGraphicFramePr>
            <a:graphicFrameLocks noGrp="1"/>
          </p:cNvGraphicFramePr>
          <p:nvPr>
            <p:extLst>
              <p:ext uri="{D42A27DB-BD31-4B8C-83A1-F6EECF244321}">
                <p14:modId xmlns:p14="http://schemas.microsoft.com/office/powerpoint/2010/main" val="451443609"/>
              </p:ext>
            </p:extLst>
          </p:nvPr>
        </p:nvGraphicFramePr>
        <p:xfrm>
          <a:off x="5518522" y="4695713"/>
          <a:ext cx="5511800" cy="1021080"/>
        </p:xfrm>
        <a:graphic>
          <a:graphicData uri="http://schemas.openxmlformats.org/drawingml/2006/table">
            <a:tbl>
              <a:tblPr firstRow="1" firstCol="1" bandRow="1">
                <a:tableStyleId>{F5AB1C69-6EDB-4FF4-983F-18BD219EF322}</a:tableStyleId>
              </a:tblPr>
              <a:tblGrid>
                <a:gridCol w="787400">
                  <a:extLst>
                    <a:ext uri="{9D8B030D-6E8A-4147-A177-3AD203B41FA5}">
                      <a16:colId xmlns:a16="http://schemas.microsoft.com/office/drawing/2014/main" val="2298595873"/>
                    </a:ext>
                  </a:extLst>
                </a:gridCol>
                <a:gridCol w="787400">
                  <a:extLst>
                    <a:ext uri="{9D8B030D-6E8A-4147-A177-3AD203B41FA5}">
                      <a16:colId xmlns:a16="http://schemas.microsoft.com/office/drawing/2014/main" val="56567571"/>
                    </a:ext>
                  </a:extLst>
                </a:gridCol>
                <a:gridCol w="787400">
                  <a:extLst>
                    <a:ext uri="{9D8B030D-6E8A-4147-A177-3AD203B41FA5}">
                      <a16:colId xmlns:a16="http://schemas.microsoft.com/office/drawing/2014/main" val="2406675343"/>
                    </a:ext>
                  </a:extLst>
                </a:gridCol>
                <a:gridCol w="787400">
                  <a:extLst>
                    <a:ext uri="{9D8B030D-6E8A-4147-A177-3AD203B41FA5}">
                      <a16:colId xmlns:a16="http://schemas.microsoft.com/office/drawing/2014/main" val="1681421938"/>
                    </a:ext>
                  </a:extLst>
                </a:gridCol>
                <a:gridCol w="787400">
                  <a:extLst>
                    <a:ext uri="{9D8B030D-6E8A-4147-A177-3AD203B41FA5}">
                      <a16:colId xmlns:a16="http://schemas.microsoft.com/office/drawing/2014/main" val="2932096855"/>
                    </a:ext>
                  </a:extLst>
                </a:gridCol>
                <a:gridCol w="787400">
                  <a:extLst>
                    <a:ext uri="{9D8B030D-6E8A-4147-A177-3AD203B41FA5}">
                      <a16:colId xmlns:a16="http://schemas.microsoft.com/office/drawing/2014/main" val="3811521382"/>
                    </a:ext>
                  </a:extLst>
                </a:gridCol>
                <a:gridCol w="787400">
                  <a:extLst>
                    <a:ext uri="{9D8B030D-6E8A-4147-A177-3AD203B41FA5}">
                      <a16:colId xmlns:a16="http://schemas.microsoft.com/office/drawing/2014/main" val="684472005"/>
                    </a:ext>
                  </a:extLst>
                </a:gridCol>
              </a:tblGrid>
              <a:tr h="403860">
                <a:tc>
                  <a:txBody>
                    <a:bodyPr/>
                    <a:lstStyle/>
                    <a:p>
                      <a:pPr algn="ctr">
                        <a:spcAft>
                          <a:spcPts val="0"/>
                        </a:spcAft>
                      </a:pPr>
                      <a:r>
                        <a:rPr lang="es-MX" sz="1000">
                          <a:effectLst/>
                        </a:rPr>
                        <a:t>Ejecución</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Canal libre</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Energía (W)</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Energía (dB)</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2do canal libre</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Energía (W)</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Energía (dB)</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491768770"/>
                  </a:ext>
                </a:extLst>
              </a:tr>
              <a:tr h="205740">
                <a:tc>
                  <a:txBody>
                    <a:bodyPr/>
                    <a:lstStyle/>
                    <a:p>
                      <a:pPr algn="ctr">
                        <a:spcAft>
                          <a:spcPts val="0"/>
                        </a:spcAft>
                      </a:pPr>
                      <a:r>
                        <a:rPr lang="es-MX" sz="1000">
                          <a:effectLst/>
                        </a:rPr>
                        <a:t>1era</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1.26E-01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-58,991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44</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1.76E-01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-575,449</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734007775"/>
                  </a:ext>
                </a:extLst>
              </a:tr>
              <a:tr h="205740">
                <a:tc>
                  <a:txBody>
                    <a:bodyPr/>
                    <a:lstStyle/>
                    <a:p>
                      <a:pPr algn="ctr">
                        <a:spcAft>
                          <a:spcPts val="0"/>
                        </a:spcAft>
                      </a:pPr>
                      <a:r>
                        <a:rPr lang="es-MX" sz="1000">
                          <a:effectLst/>
                        </a:rPr>
                        <a:t>2da</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1.30E-01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-588,645</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44</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2.06E-01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-568,509</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1784594091"/>
                  </a:ext>
                </a:extLst>
              </a:tr>
              <a:tr h="205740">
                <a:tc>
                  <a:txBody>
                    <a:bodyPr/>
                    <a:lstStyle/>
                    <a:p>
                      <a:pPr algn="ctr">
                        <a:spcAft>
                          <a:spcPts val="0"/>
                        </a:spcAft>
                      </a:pPr>
                      <a:r>
                        <a:rPr lang="es-MX" sz="1000">
                          <a:effectLst/>
                        </a:rPr>
                        <a:t>3era</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42</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1.19E-01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-592,464</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a:effectLst/>
                        </a:rPr>
                        <a:t>1.35E-01</a:t>
                      </a:r>
                      <a:endParaRPr lang="es-MX" sz="1100">
                        <a:effectLst/>
                        <a:latin typeface="Calibri" panose="020F0502020204030204" pitchFamily="34" charset="0"/>
                        <a:ea typeface="MS Mincho"/>
                        <a:cs typeface="Times New Roman" panose="02020603050405020304" pitchFamily="18" charset="0"/>
                      </a:endParaRPr>
                    </a:p>
                  </a:txBody>
                  <a:tcPr marL="44450" marR="44450" marT="0" marB="0" anchor="ctr"/>
                </a:tc>
                <a:tc>
                  <a:txBody>
                    <a:bodyPr/>
                    <a:lstStyle/>
                    <a:p>
                      <a:pPr algn="ctr">
                        <a:spcAft>
                          <a:spcPts val="0"/>
                        </a:spcAft>
                      </a:pPr>
                      <a:r>
                        <a:rPr lang="es-MX" sz="1000" dirty="0">
                          <a:effectLst/>
                        </a:rPr>
                        <a:t>-587,069</a:t>
                      </a:r>
                      <a:endParaRPr lang="es-MX" sz="1100" dirty="0">
                        <a:effectLst/>
                        <a:latin typeface="Calibri" panose="020F0502020204030204" pitchFamily="34" charset="0"/>
                        <a:ea typeface="MS Mincho"/>
                        <a:cs typeface="Times New Roman" panose="02020603050405020304" pitchFamily="18" charset="0"/>
                      </a:endParaRPr>
                    </a:p>
                  </a:txBody>
                  <a:tcPr marL="44450" marR="44450" marT="0" marB="0" anchor="ctr"/>
                </a:tc>
                <a:extLst>
                  <a:ext uri="{0D108BD9-81ED-4DB2-BD59-A6C34878D82A}">
                    <a16:rowId xmlns:a16="http://schemas.microsoft.com/office/drawing/2014/main" val="4251735344"/>
                  </a:ext>
                </a:extLst>
              </a:tr>
            </a:tbl>
          </a:graphicData>
        </a:graphic>
      </p:graphicFrame>
    </p:spTree>
    <p:extLst>
      <p:ext uri="{BB962C8B-B14F-4D97-AF65-F5344CB8AC3E}">
        <p14:creationId xmlns:p14="http://schemas.microsoft.com/office/powerpoint/2010/main" val="2743531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D84F738-5590-4290-81EA-946EB51F5080}"/>
              </a:ext>
            </a:extLst>
          </p:cNvPr>
          <p:cNvSpPr/>
          <p:nvPr/>
        </p:nvSpPr>
        <p:spPr>
          <a:xfrm>
            <a:off x="1676200" y="726978"/>
            <a:ext cx="3522817" cy="7915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EC" dirty="0">
                <a:solidFill>
                  <a:schemeClr val="tx1"/>
                </a:solidFill>
              </a:rPr>
              <a:t>Análisis General del Desempeño del Sistema de Radio Cognitiva</a:t>
            </a:r>
            <a:endParaRPr lang="es-US" b="1" dirty="0">
              <a:solidFill>
                <a:schemeClr val="tx1"/>
              </a:solidFill>
            </a:endParaRPr>
          </a:p>
        </p:txBody>
      </p:sp>
      <p:pic>
        <p:nvPicPr>
          <p:cNvPr id="7" name="Picture 2">
            <a:extLst>
              <a:ext uri="{FF2B5EF4-FFF2-40B4-BE49-F238E27FC236}">
                <a16:creationId xmlns:a16="http://schemas.microsoft.com/office/drawing/2014/main" id="{B4501A7B-A20C-4801-9D35-FCFDA32896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a 4"/>
          <p:cNvGraphicFramePr>
            <a:graphicFrameLocks noGrp="1"/>
          </p:cNvGraphicFramePr>
          <p:nvPr>
            <p:extLst>
              <p:ext uri="{D42A27DB-BD31-4B8C-83A1-F6EECF244321}">
                <p14:modId xmlns:p14="http://schemas.microsoft.com/office/powerpoint/2010/main" val="347265989"/>
              </p:ext>
            </p:extLst>
          </p:nvPr>
        </p:nvGraphicFramePr>
        <p:xfrm>
          <a:off x="1218837" y="2759528"/>
          <a:ext cx="4497705" cy="1524000"/>
        </p:xfrm>
        <a:graphic>
          <a:graphicData uri="http://schemas.openxmlformats.org/drawingml/2006/table">
            <a:tbl>
              <a:tblPr firstRow="1" firstCol="1" bandRow="1">
                <a:tableStyleId>{F5AB1C69-6EDB-4FF4-983F-18BD219EF322}</a:tableStyleId>
              </a:tblPr>
              <a:tblGrid>
                <a:gridCol w="1264623">
                  <a:extLst>
                    <a:ext uri="{9D8B030D-6E8A-4147-A177-3AD203B41FA5}">
                      <a16:colId xmlns:a16="http://schemas.microsoft.com/office/drawing/2014/main" val="592138749"/>
                    </a:ext>
                  </a:extLst>
                </a:gridCol>
                <a:gridCol w="1616541">
                  <a:extLst>
                    <a:ext uri="{9D8B030D-6E8A-4147-A177-3AD203B41FA5}">
                      <a16:colId xmlns:a16="http://schemas.microsoft.com/office/drawing/2014/main" val="3893354643"/>
                    </a:ext>
                  </a:extLst>
                </a:gridCol>
                <a:gridCol w="1616541">
                  <a:extLst>
                    <a:ext uri="{9D8B030D-6E8A-4147-A177-3AD203B41FA5}">
                      <a16:colId xmlns:a16="http://schemas.microsoft.com/office/drawing/2014/main" val="2638750605"/>
                    </a:ext>
                  </a:extLst>
                </a:gridCol>
              </a:tblGrid>
              <a:tr h="198120">
                <a:tc>
                  <a:txBody>
                    <a:bodyPr/>
                    <a:lstStyle/>
                    <a:p>
                      <a:pPr algn="ctr">
                        <a:spcAft>
                          <a:spcPts val="0"/>
                        </a:spcAft>
                      </a:pPr>
                      <a:r>
                        <a:rPr lang="es-MX" sz="1200" dirty="0">
                          <a:solidFill>
                            <a:schemeClr val="tx1"/>
                          </a:solidFill>
                          <a:effectLst/>
                        </a:rPr>
                        <a:t>Escenario</a:t>
                      </a:r>
                      <a:endParaRPr lang="es-MX" sz="12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200" dirty="0" smtClean="0">
                          <a:solidFill>
                            <a:schemeClr val="tx1"/>
                          </a:solidFill>
                          <a:effectLst/>
                        </a:rPr>
                        <a:t>Canal </a:t>
                      </a:r>
                    </a:p>
                    <a:p>
                      <a:pPr algn="ctr">
                        <a:spcAft>
                          <a:spcPts val="0"/>
                        </a:spcAft>
                      </a:pPr>
                      <a:r>
                        <a:rPr lang="es-MX" sz="1200" dirty="0" smtClean="0">
                          <a:solidFill>
                            <a:schemeClr val="tx1"/>
                          </a:solidFill>
                          <a:effectLst/>
                        </a:rPr>
                        <a:t>Libre</a:t>
                      </a:r>
                      <a:endParaRPr lang="es-MX" sz="12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spcAft>
                          <a:spcPts val="0"/>
                        </a:spcAft>
                      </a:pPr>
                      <a:r>
                        <a:rPr lang="es-MX" sz="1200" dirty="0">
                          <a:solidFill>
                            <a:schemeClr val="tx1"/>
                          </a:solidFill>
                          <a:effectLst/>
                        </a:rPr>
                        <a:t>Frecuencia de canal (MHz)</a:t>
                      </a:r>
                      <a:endParaRPr lang="es-MX" sz="12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167478084"/>
                  </a:ext>
                </a:extLst>
              </a:tr>
              <a:tr h="198120">
                <a:tc>
                  <a:txBody>
                    <a:bodyPr/>
                    <a:lstStyle/>
                    <a:p>
                      <a:pPr algn="ctr">
                        <a:spcAft>
                          <a:spcPts val="0"/>
                        </a:spcAft>
                      </a:pPr>
                      <a:r>
                        <a:rPr lang="es-MX" sz="1200" dirty="0">
                          <a:solidFill>
                            <a:schemeClr val="tx1"/>
                          </a:solidFill>
                          <a:effectLst/>
                        </a:rPr>
                        <a:t>ESPE - Sangolquí</a:t>
                      </a:r>
                      <a:endParaRPr lang="es-MX" sz="12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ES"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695,143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699903738"/>
                  </a:ext>
                </a:extLst>
              </a:tr>
              <a:tr h="198120">
                <a:tc rowSpan="2">
                  <a:txBody>
                    <a:bodyPr/>
                    <a:lstStyle/>
                    <a:p>
                      <a:pPr algn="ctr">
                        <a:spcAft>
                          <a:spcPts val="0"/>
                        </a:spcAft>
                      </a:pPr>
                      <a:r>
                        <a:rPr lang="es-MX" sz="1200" dirty="0">
                          <a:solidFill>
                            <a:schemeClr val="tx1"/>
                          </a:solidFill>
                          <a:effectLst/>
                        </a:rPr>
                        <a:t>ESPE - Latacunga</a:t>
                      </a:r>
                      <a:endParaRPr lang="es-MX" sz="12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695,143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08385124"/>
                  </a:ext>
                </a:extLst>
              </a:tr>
              <a:tr h="198120">
                <a:tc vMerge="1">
                  <a:txBody>
                    <a:bodyPr/>
                    <a:lstStyle/>
                    <a:p>
                      <a:endParaRPr lang="es-MX"/>
                    </a:p>
                  </a:txBody>
                  <a:tcPr/>
                </a:tc>
                <a:tc>
                  <a:txBody>
                    <a:bodyPr/>
                    <a:lstStyle/>
                    <a:p>
                      <a:pPr algn="ctr">
                        <a:spcAft>
                          <a:spcPts val="0"/>
                        </a:spcAft>
                      </a:pPr>
                      <a:r>
                        <a:rPr lang="es-MX" sz="1000">
                          <a:effectLst/>
                        </a:rPr>
                        <a:t>42</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641,143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015505187"/>
                  </a:ext>
                </a:extLst>
              </a:tr>
              <a:tr h="198120">
                <a:tc rowSpan="2">
                  <a:txBody>
                    <a:bodyPr/>
                    <a:lstStyle/>
                    <a:p>
                      <a:pPr algn="ctr">
                        <a:spcAft>
                          <a:spcPts val="0"/>
                        </a:spcAft>
                      </a:pPr>
                      <a:r>
                        <a:rPr lang="es-MX" sz="1200" dirty="0">
                          <a:solidFill>
                            <a:schemeClr val="tx1"/>
                          </a:solidFill>
                          <a:effectLst/>
                        </a:rPr>
                        <a:t>Quito</a:t>
                      </a:r>
                      <a:endParaRPr lang="es-MX" sz="1200" dirty="0">
                        <a:solidFill>
                          <a:schemeClr val="tx1"/>
                        </a:solidFill>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49</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a:effectLst/>
                        </a:rPr>
                        <a:t>683,143</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998606260"/>
                  </a:ext>
                </a:extLst>
              </a:tr>
              <a:tr h="198120">
                <a:tc vMerge="1">
                  <a:txBody>
                    <a:bodyPr/>
                    <a:lstStyle/>
                    <a:p>
                      <a:endParaRPr lang="es-MX"/>
                    </a:p>
                  </a:txBody>
                  <a:tcPr/>
                </a:tc>
                <a:tc>
                  <a:txBody>
                    <a:bodyPr/>
                    <a:lstStyle/>
                    <a:p>
                      <a:pPr algn="ctr">
                        <a:spcAft>
                          <a:spcPts val="0"/>
                        </a:spcAft>
                      </a:pPr>
                      <a:r>
                        <a:rPr lang="es-MX" sz="1000">
                          <a:effectLst/>
                        </a:rPr>
                        <a:t>51</a:t>
                      </a:r>
                      <a:endParaRPr lang="es-MX" sz="11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algn="ctr">
                        <a:spcAft>
                          <a:spcPts val="0"/>
                        </a:spcAft>
                      </a:pPr>
                      <a:r>
                        <a:rPr lang="es-MX" sz="1000" dirty="0">
                          <a:effectLst/>
                        </a:rPr>
                        <a:t>695,143</a:t>
                      </a:r>
                      <a:endParaRPr lang="es-MX" sz="1100" dirty="0">
                        <a:effectLst/>
                        <a:latin typeface="Calibri" panose="020F0502020204030204" pitchFamily="34"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40176941"/>
                  </a:ext>
                </a:extLst>
              </a:tr>
            </a:tbl>
          </a:graphicData>
        </a:graphic>
      </p:graphicFrame>
      <p:sp>
        <p:nvSpPr>
          <p:cNvPr id="8" name="Rectángulo 7"/>
          <p:cNvSpPr/>
          <p:nvPr/>
        </p:nvSpPr>
        <p:spPr>
          <a:xfrm>
            <a:off x="6242816" y="1304503"/>
            <a:ext cx="5120641" cy="3139321"/>
          </a:xfrm>
          <a:prstGeom prst="rect">
            <a:avLst/>
          </a:prstGeom>
          <a:gradFill flip="none" rotWithShape="1">
            <a:gsLst>
              <a:gs pos="0">
                <a:schemeClr val="accent5">
                  <a:tint val="70000"/>
                  <a:lumMod val="104000"/>
                  <a:tint val="66000"/>
                  <a:satMod val="160000"/>
                </a:schemeClr>
              </a:gs>
              <a:gs pos="50000">
                <a:schemeClr val="accent5">
                  <a:tint val="70000"/>
                  <a:lumMod val="104000"/>
                  <a:tint val="44500"/>
                  <a:satMod val="160000"/>
                </a:schemeClr>
              </a:gs>
              <a:gs pos="100000">
                <a:schemeClr val="accent5">
                  <a:tint val="70000"/>
                  <a:lumMod val="104000"/>
                  <a:tint val="23500"/>
                  <a:satMod val="160000"/>
                </a:schemeClr>
              </a:gs>
            </a:gsLst>
            <a:path path="circle">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wrap="square">
            <a:spAutoFit/>
          </a:bodyPr>
          <a:lstStyle/>
          <a:p>
            <a:pPr indent="180340" algn="just">
              <a:spcAft>
                <a:spcPts val="0"/>
              </a:spcAft>
            </a:pPr>
            <a:r>
              <a:rPr lang="es-EC" dirty="0">
                <a:latin typeface="+mj-lt"/>
                <a:ea typeface="MS Mincho"/>
                <a:cs typeface="Times New Roman" panose="02020603050405020304" pitchFamily="18" charset="0"/>
              </a:rPr>
              <a:t>Para todos los escenarios de prueba se pudo verificar que los niveles de energía calculados varían constantemente por lo que el orden en el que se presentan los canales en la matriz de frecuencias mostrada en el panel frontal del sistema también varía según la energía medida en cada ejecución lo que ocasiona que también exista una variación en la determinación del canal con menor interferencia. </a:t>
            </a:r>
            <a:endParaRPr lang="es-MX" sz="1600" dirty="0">
              <a:effectLst/>
              <a:latin typeface="+mj-lt"/>
              <a:ea typeface="MS Mincho"/>
              <a:cs typeface="Times New Roman" panose="02020603050405020304" pitchFamily="18" charset="0"/>
            </a:endParaRPr>
          </a:p>
        </p:txBody>
      </p:sp>
    </p:spTree>
    <p:extLst>
      <p:ext uri="{BB962C8B-B14F-4D97-AF65-F5344CB8AC3E}">
        <p14:creationId xmlns:p14="http://schemas.microsoft.com/office/powerpoint/2010/main" val="2919190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7D7D561-9702-4FD0-8F00-95196450902F}"/>
              </a:ext>
            </a:extLst>
          </p:cNvPr>
          <p:cNvSpPr/>
          <p:nvPr/>
        </p:nvSpPr>
        <p:spPr>
          <a:xfrm>
            <a:off x="1977186" y="820958"/>
            <a:ext cx="8981546" cy="4708981"/>
          </a:xfrm>
          <a:prstGeom prst="rect">
            <a:avLst/>
          </a:prstGeom>
        </p:spPr>
        <p:txBody>
          <a:bodyPr wrap="square">
            <a:spAutoFit/>
          </a:bodyPr>
          <a:lstStyle/>
          <a:p>
            <a:pPr indent="182880" algn="just">
              <a:lnSpc>
                <a:spcPct val="150000"/>
              </a:lnSpc>
            </a:pPr>
            <a:r>
              <a:rPr lang="es-EC" sz="2400" b="1" dirty="0">
                <a:latin typeface="+mj-lt"/>
                <a:ea typeface="Calibri" panose="020F0502020204030204" pitchFamily="34" charset="0"/>
                <a:cs typeface="Times New Roman" panose="02020603050405020304" pitchFamily="18" charset="0"/>
              </a:rPr>
              <a:t>CONCLUSIONES</a:t>
            </a:r>
          </a:p>
          <a:p>
            <a:pPr indent="182880" algn="just">
              <a:lnSpc>
                <a:spcPct val="150000"/>
              </a:lnSpc>
            </a:pPr>
            <a:endParaRPr lang="es-EC" sz="1400" b="1" dirty="0">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dirty="0"/>
              <a:t>Analizando las funcionalidades de los lenguajes de programación que soporta el equipo NI-USRP 2920, se determinó que la mejor opción es el software de programación </a:t>
            </a:r>
            <a:r>
              <a:rPr lang="es-EC" i="1" dirty="0" err="1"/>
              <a:t>LabVIEW</a:t>
            </a:r>
            <a:r>
              <a:rPr lang="es-EC" dirty="0"/>
              <a:t>, principalmente por la alta capacidad que brinda en el procesamiento de señales en banda base y la versatilidad que ofrece para la adquisición de los datos, además de las prestaciones de programación en modo gráfico que facilitan el desarrollo del algoritmo y disminuye su complejidad frente a otros lenguajes de </a:t>
            </a:r>
            <a:r>
              <a:rPr lang="es-EC" dirty="0" err="1"/>
              <a:t>programación</a:t>
            </a:r>
            <a:r>
              <a:rPr lang="es-EC" dirty="0" err="1" smtClean="0">
                <a:latin typeface="+mj-lt"/>
                <a:ea typeface="Calibri" panose="020F0502020204030204" pitchFamily="34" charset="0"/>
                <a:cs typeface="Times New Roman" panose="02020603050405020304" pitchFamily="18" charset="0"/>
              </a:rPr>
              <a:t>GNU</a:t>
            </a:r>
            <a:r>
              <a:rPr lang="es-EC" dirty="0" smtClean="0">
                <a:latin typeface="+mj-lt"/>
                <a:ea typeface="Calibri" panose="020F0502020204030204" pitchFamily="34" charset="0"/>
                <a:cs typeface="Times New Roman" panose="02020603050405020304" pitchFamily="18" charset="0"/>
              </a:rPr>
              <a:t> </a:t>
            </a:r>
            <a:r>
              <a:rPr lang="es-EC" dirty="0">
                <a:latin typeface="+mj-lt"/>
                <a:ea typeface="Calibri" panose="020F0502020204030204" pitchFamily="34" charset="0"/>
                <a:cs typeface="Times New Roman" panose="02020603050405020304" pitchFamily="18" charset="0"/>
              </a:rPr>
              <a:t>Radio fue mejor opción para la programación del receptor y es ideal para aplicaciones en tiempo real</a:t>
            </a:r>
            <a:r>
              <a:rPr lang="es-EC" dirty="0" smtClean="0">
                <a:latin typeface="+mj-lt"/>
                <a:ea typeface="Calibri" panose="020F0502020204030204" pitchFamily="34" charset="0"/>
                <a:cs typeface="Times New Roman" panose="02020603050405020304" pitchFamily="18" charset="0"/>
              </a:rPr>
              <a:t>.</a:t>
            </a:r>
            <a:endParaRPr lang="es-EC"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13BD346-3699-4D09-9E38-E3C6A77D57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862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33599" y="662781"/>
            <a:ext cx="7907383" cy="5816977"/>
          </a:xfrm>
          <a:prstGeom prst="rect">
            <a:avLst/>
          </a:prstGeom>
        </p:spPr>
        <p:txBody>
          <a:bodyPr wrap="square">
            <a:spAutoFit/>
          </a:bodyPr>
          <a:lstStyle/>
          <a:p>
            <a:pPr indent="182880" algn="just">
              <a:lnSpc>
                <a:spcPct val="150000"/>
              </a:lnSpc>
            </a:pPr>
            <a:r>
              <a:rPr lang="es-EC" sz="2400" b="1" dirty="0" smtClean="0">
                <a:ea typeface="Calibri" panose="020F0502020204030204" pitchFamily="34" charset="0"/>
                <a:cs typeface="Times New Roman" panose="02020603050405020304" pitchFamily="18" charset="0"/>
              </a:rPr>
              <a:t>CONCLUSIONES</a:t>
            </a:r>
          </a:p>
          <a:p>
            <a:pPr marL="285750" indent="-285750" algn="just">
              <a:lnSpc>
                <a:spcPct val="150000"/>
              </a:lnSpc>
              <a:buFont typeface="Arial" panose="020B0604020202020204" pitchFamily="34" charset="0"/>
              <a:buChar char="•"/>
            </a:pPr>
            <a:r>
              <a:rPr lang="es-ES" sz="1600" dirty="0" smtClean="0"/>
              <a:t>Se </a:t>
            </a:r>
            <a:r>
              <a:rPr lang="es-ES" sz="1600" dirty="0"/>
              <a:t>observó que los métodos de detección de energía y cicloestacionario implementados funcionan correctamente y proporcionan </a:t>
            </a:r>
            <a:r>
              <a:rPr lang="es-EC" sz="1600" dirty="0"/>
              <a:t>una mayor eficiencia, robustez y precisión al momento de determinar los canales libres</a:t>
            </a:r>
            <a:r>
              <a:rPr lang="es-ES" sz="1600" dirty="0" smtClean="0"/>
              <a:t>.</a:t>
            </a:r>
          </a:p>
          <a:p>
            <a:pPr marL="285750" indent="-285750" algn="just">
              <a:lnSpc>
                <a:spcPct val="150000"/>
              </a:lnSpc>
              <a:buFont typeface="Arial" panose="020B0604020202020204" pitchFamily="34" charset="0"/>
              <a:buChar char="•"/>
            </a:pPr>
            <a:r>
              <a:rPr lang="es-EC" sz="1600" dirty="0"/>
              <a:t>Se determinó que el barrido automático implementado en el algoritmo para los cuatro intervalos de guarda que establece el estándar ISDB-Tb fue muy importante, ya que de esta forma se logró que el sistema de radio cognitivo adquiera mayor robustez para que se detecte con alta precisión los picos de todas las señales ISDB-Tb que viajan en cada canal.</a:t>
            </a:r>
            <a:endParaRPr lang="es-MX" sz="1600" dirty="0"/>
          </a:p>
          <a:p>
            <a:pPr marL="285750" indent="-285750" algn="just">
              <a:lnSpc>
                <a:spcPct val="150000"/>
              </a:lnSpc>
              <a:buFont typeface="Arial" panose="020B0604020202020204" pitchFamily="34" charset="0"/>
              <a:buChar char="•"/>
            </a:pPr>
            <a:r>
              <a:rPr lang="es-EC" sz="1600" dirty="0"/>
              <a:t>Se verificó que la mayoría de señales de las bandas UHF viajan únicamente en los intervalos de guarda de 1/8, 1/16 y 1/32 por lo que podría eliminarse el análisis establecido para el intervalo de guarda de 1/4.</a:t>
            </a:r>
            <a:endParaRPr lang="es-MX" sz="1600" dirty="0"/>
          </a:p>
          <a:p>
            <a:pPr marL="285750" indent="-285750" algn="just">
              <a:lnSpc>
                <a:spcPct val="150000"/>
              </a:lnSpc>
              <a:buFont typeface="Arial" panose="020B0604020202020204" pitchFamily="34" charset="0"/>
              <a:buChar char="•"/>
            </a:pPr>
            <a:endParaRPr lang="es-MX" dirty="0"/>
          </a:p>
          <a:p>
            <a:pPr indent="182880" algn="just">
              <a:lnSpc>
                <a:spcPct val="150000"/>
              </a:lnSpc>
            </a:pPr>
            <a:endParaRPr lang="es-EC" sz="14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4882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7D7D561-9702-4FD0-8F00-95196450902F}"/>
              </a:ext>
            </a:extLst>
          </p:cNvPr>
          <p:cNvSpPr/>
          <p:nvPr/>
        </p:nvSpPr>
        <p:spPr>
          <a:xfrm>
            <a:off x="1753774" y="902524"/>
            <a:ext cx="9078350" cy="5124480"/>
          </a:xfrm>
          <a:prstGeom prst="rect">
            <a:avLst/>
          </a:prstGeom>
        </p:spPr>
        <p:txBody>
          <a:bodyPr wrap="square">
            <a:spAutoFit/>
          </a:bodyPr>
          <a:lstStyle/>
          <a:p>
            <a:pPr indent="182880" algn="just">
              <a:lnSpc>
                <a:spcPct val="150000"/>
              </a:lnSpc>
            </a:pPr>
            <a:r>
              <a:rPr lang="es-EC" sz="2400" b="1" dirty="0">
                <a:latin typeface="+mj-lt"/>
                <a:ea typeface="Calibri" panose="020F0502020204030204" pitchFamily="34" charset="0"/>
                <a:cs typeface="Times New Roman" panose="02020603050405020304" pitchFamily="18" charset="0"/>
              </a:rPr>
              <a:t>CONCLUSIONES</a:t>
            </a:r>
          </a:p>
          <a:p>
            <a:pPr indent="182880" algn="just">
              <a:lnSpc>
                <a:spcPct val="150000"/>
              </a:lnSpc>
            </a:pPr>
            <a:endParaRPr lang="es-EC" sz="1400" b="1" dirty="0">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s-EC" dirty="0"/>
              <a:t>Finalmente, se concluyó que el sistema de radio cognitivo es fiable y eficiente bajo los parámetros de ganancia de 30 dB y configurando el mínimo número de símbolos requerido que corresponde a 2, esto último con la idea de alcanzar tiempo óptimos de ejecución, adicional se pudo validar la gran ventaja y utilidad que  proporciona el sistema implementado en lo que se refiere a la utilización eficiente del espectro radioeléctrico, ya que efectivamente se evidenció que ciertos canales licenciados al estar en modo de prueba, no permanecen ocupados todo el tiempo por lo que podrían ser subutilizados por usuarios secundarios. </a:t>
            </a:r>
            <a:endParaRPr lang="es-EC" dirty="0">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s-US"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D695646-30B4-4671-B708-D399002516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3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7D7D561-9702-4FD0-8F00-95196450902F}"/>
              </a:ext>
            </a:extLst>
          </p:cNvPr>
          <p:cNvSpPr/>
          <p:nvPr/>
        </p:nvSpPr>
        <p:spPr>
          <a:xfrm>
            <a:off x="2842468" y="1871230"/>
            <a:ext cx="7300337" cy="1892826"/>
          </a:xfrm>
          <a:prstGeom prst="rect">
            <a:avLst/>
          </a:prstGeom>
        </p:spPr>
        <p:txBody>
          <a:bodyPr wrap="square">
            <a:spAutoFit/>
          </a:bodyPr>
          <a:lstStyle/>
          <a:p>
            <a:pPr indent="182880" algn="just">
              <a:lnSpc>
                <a:spcPct val="150000"/>
              </a:lnSpc>
            </a:pPr>
            <a:r>
              <a:rPr lang="es-EC" sz="2400" b="1" dirty="0">
                <a:latin typeface="+mj-lt"/>
                <a:ea typeface="Calibri" panose="020F0502020204030204" pitchFamily="34" charset="0"/>
                <a:cs typeface="Times New Roman" panose="02020603050405020304" pitchFamily="18" charset="0"/>
              </a:rPr>
              <a:t>TRABAJOS </a:t>
            </a:r>
            <a:r>
              <a:rPr lang="es-EC" sz="2400" b="1" dirty="0" smtClean="0">
                <a:latin typeface="+mj-lt"/>
                <a:ea typeface="Calibri" panose="020F0502020204030204" pitchFamily="34" charset="0"/>
                <a:cs typeface="Times New Roman" panose="02020603050405020304" pitchFamily="18" charset="0"/>
              </a:rPr>
              <a:t>FUTUROS</a:t>
            </a:r>
            <a:endParaRPr lang="es-EC" sz="2400" b="1" dirty="0">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q"/>
            </a:pPr>
            <a:r>
              <a:rPr lang="es-EC" dirty="0"/>
              <a:t>T</a:t>
            </a:r>
            <a:r>
              <a:rPr lang="es-EC" dirty="0" smtClean="0"/>
              <a:t>ransmisor </a:t>
            </a:r>
            <a:r>
              <a:rPr lang="es-EC" dirty="0"/>
              <a:t>de radio cognitiva bajo el estándar </a:t>
            </a:r>
            <a:r>
              <a:rPr lang="es-EC" dirty="0" smtClean="0"/>
              <a:t>802.22</a:t>
            </a:r>
          </a:p>
          <a:p>
            <a:pPr marL="285750" indent="-285750" algn="just">
              <a:lnSpc>
                <a:spcPct val="150000"/>
              </a:lnSpc>
              <a:buFont typeface="Wingdings" panose="05000000000000000000" pitchFamily="2" charset="2"/>
              <a:buChar char="q"/>
            </a:pPr>
            <a:r>
              <a:rPr lang="es-US" dirty="0" smtClean="0">
                <a:latin typeface="+mj-lt"/>
                <a:cs typeface="Times New Roman" panose="02020603050405020304" pitchFamily="18" charset="0"/>
              </a:rPr>
              <a:t>De</a:t>
            </a:r>
            <a:r>
              <a:rPr lang="es-EC" dirty="0" smtClean="0"/>
              <a:t>tector </a:t>
            </a:r>
            <a:r>
              <a:rPr lang="es-EC" dirty="0"/>
              <a:t>como el Filtro de </a:t>
            </a:r>
            <a:r>
              <a:rPr lang="es-EC" i="1" dirty="0" smtClean="0"/>
              <a:t>Wavelet</a:t>
            </a:r>
            <a:endParaRPr lang="es-EC" dirty="0"/>
          </a:p>
          <a:p>
            <a:pPr marL="285750" indent="-285750" algn="just">
              <a:lnSpc>
                <a:spcPct val="150000"/>
              </a:lnSpc>
              <a:buFont typeface="Wingdings" panose="05000000000000000000" pitchFamily="2" charset="2"/>
              <a:buChar char="q"/>
            </a:pPr>
            <a:r>
              <a:rPr lang="es-EC" dirty="0" smtClean="0"/>
              <a:t>Detector con el método </a:t>
            </a:r>
            <a:r>
              <a:rPr lang="es-EC" dirty="0"/>
              <a:t>cicloestacionario completo</a:t>
            </a:r>
            <a:endParaRPr lang="es-US" dirty="0">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D8CCED4-07C1-4F45-8A22-1CBF461054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31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A1BD012-0BC5-42DC-9007-589B98CDE398}"/>
              </a:ext>
            </a:extLst>
          </p:cNvPr>
          <p:cNvSpPr/>
          <p:nvPr/>
        </p:nvSpPr>
        <p:spPr>
          <a:xfrm>
            <a:off x="3867689" y="2631834"/>
            <a:ext cx="4758034" cy="2031325"/>
          </a:xfrm>
          <a:prstGeom prst="rect">
            <a:avLst/>
          </a:prstGeom>
          <a:noFill/>
        </p:spPr>
        <p:txBody>
          <a:bodyPr wrap="none" lIns="91440" tIns="45720" rIns="91440" bIns="45720">
            <a:spAutoFit/>
          </a:bodyPr>
          <a:lstStyle/>
          <a:p>
            <a:pPr algn="ctr"/>
            <a:r>
              <a:rPr lang="es-ES" sz="7200" dirty="0" smtClean="0">
                <a:ln w="0"/>
                <a:gradFill>
                  <a:gsLst>
                    <a:gs pos="21000">
                      <a:srgbClr val="53575C"/>
                    </a:gs>
                    <a:gs pos="88000">
                      <a:srgbClr val="C5C7CA"/>
                    </a:gs>
                  </a:gsLst>
                  <a:lin ang="5400000"/>
                </a:gradFill>
              </a:rPr>
              <a:t>¡¡</a:t>
            </a:r>
            <a:r>
              <a:rPr lang="es-ES" sz="7200" dirty="0" smtClean="0">
                <a:ln w="0"/>
                <a:gradFill>
                  <a:gsLst>
                    <a:gs pos="21000">
                      <a:srgbClr val="53575C"/>
                    </a:gs>
                    <a:gs pos="88000">
                      <a:srgbClr val="C5C7CA"/>
                    </a:gs>
                  </a:gsLst>
                  <a:lin ang="5400000"/>
                </a:gradFill>
              </a:rPr>
              <a:t>Gracias!!</a:t>
            </a:r>
            <a:endParaRPr lang="es-ES" sz="7200" dirty="0">
              <a:ln w="0"/>
              <a:gradFill>
                <a:gsLst>
                  <a:gs pos="21000">
                    <a:srgbClr val="53575C"/>
                  </a:gs>
                  <a:gs pos="88000">
                    <a:srgbClr val="C5C7CA"/>
                  </a:gs>
                </a:gsLst>
                <a:lin ang="5400000"/>
              </a:gradFill>
            </a:endParaRPr>
          </a:p>
          <a:p>
            <a:pPr algn="ctr"/>
            <a:endParaRPr lang="es-ES" sz="5400" b="0" cap="none" spc="0" dirty="0">
              <a:ln w="0"/>
              <a:gradFill>
                <a:gsLst>
                  <a:gs pos="21000">
                    <a:srgbClr val="53575C"/>
                  </a:gs>
                  <a:gs pos="88000">
                    <a:srgbClr val="C5C7CA"/>
                  </a:gs>
                </a:gsLst>
                <a:lin ang="5400000"/>
              </a:gradFill>
              <a:effectLst/>
            </a:endParaRPr>
          </a:p>
        </p:txBody>
      </p:sp>
      <p:pic>
        <p:nvPicPr>
          <p:cNvPr id="3" name="Picture 2">
            <a:extLst>
              <a:ext uri="{FF2B5EF4-FFF2-40B4-BE49-F238E27FC236}">
                <a16:creationId xmlns:a16="http://schemas.microsoft.com/office/drawing/2014/main" id="{4A4E9420-C79D-48D1-A98C-AAA095DAAB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7554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83986A95-C40E-4C3B-8D40-A38212E9B2D3}"/>
              </a:ext>
            </a:extLst>
          </p:cNvPr>
          <p:cNvGraphicFramePr/>
          <p:nvPr>
            <p:extLst>
              <p:ext uri="{D42A27DB-BD31-4B8C-83A1-F6EECF244321}">
                <p14:modId xmlns:p14="http://schemas.microsoft.com/office/powerpoint/2010/main" val="4207874235"/>
              </p:ext>
            </p:extLst>
          </p:nvPr>
        </p:nvGraphicFramePr>
        <p:xfrm>
          <a:off x="0" y="392030"/>
          <a:ext cx="9920240" cy="2252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9053176D-980D-4000-A6D5-4C778D74405F}"/>
              </a:ext>
            </a:extLst>
          </p:cNvPr>
          <p:cNvGraphicFramePr/>
          <p:nvPr>
            <p:extLst>
              <p:ext uri="{D42A27DB-BD31-4B8C-83A1-F6EECF244321}">
                <p14:modId xmlns:p14="http://schemas.microsoft.com/office/powerpoint/2010/main" val="81337175"/>
              </p:ext>
            </p:extLst>
          </p:nvPr>
        </p:nvGraphicFramePr>
        <p:xfrm>
          <a:off x="841546" y="2919205"/>
          <a:ext cx="13161326" cy="38281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a:extLst>
              <a:ext uri="{FF2B5EF4-FFF2-40B4-BE49-F238E27FC236}">
                <a16:creationId xmlns:a16="http://schemas.microsoft.com/office/drawing/2014/main" id="{28192A6C-CA8B-4F7F-BFA1-6404A7EE9B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17288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F9DE738-6DEF-4491-B2A8-9A0765B410C0}"/>
              </a:ext>
            </a:extLst>
          </p:cNvPr>
          <p:cNvSpPr/>
          <p:nvPr/>
        </p:nvSpPr>
        <p:spPr>
          <a:xfrm>
            <a:off x="4660107" y="2948651"/>
            <a:ext cx="3147383" cy="1125099"/>
          </a:xfrm>
          <a:prstGeom prst="rect">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sz="2400" b="1" dirty="0" smtClean="0">
                <a:solidFill>
                  <a:schemeClr val="tx1"/>
                </a:solidFill>
              </a:rPr>
              <a:t>RADIO COGNITIVA</a:t>
            </a:r>
            <a:endParaRPr lang="es-US" sz="2400" b="1" dirty="0">
              <a:solidFill>
                <a:schemeClr val="tx1"/>
              </a:solidFill>
            </a:endParaRPr>
          </a:p>
        </p:txBody>
      </p:sp>
      <p:pic>
        <p:nvPicPr>
          <p:cNvPr id="14" name="Picture 2">
            <a:extLst>
              <a:ext uri="{FF2B5EF4-FFF2-40B4-BE49-F238E27FC236}">
                <a16:creationId xmlns:a16="http://schemas.microsoft.com/office/drawing/2014/main" id="{ED7AAB3C-9F4F-4265-AA00-5E54A762F5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4510788" y="427316"/>
            <a:ext cx="3474972" cy="21504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MX" sz="1600" dirty="0">
                <a:solidFill>
                  <a:schemeClr val="tx1"/>
                </a:solidFill>
              </a:rPr>
              <a:t>T</a:t>
            </a:r>
            <a:r>
              <a:rPr lang="es-MX" sz="1600" dirty="0" smtClean="0">
                <a:solidFill>
                  <a:schemeClr val="tx1"/>
                </a:solidFill>
              </a:rPr>
              <a:t>ecnología </a:t>
            </a:r>
            <a:r>
              <a:rPr lang="es-MX" sz="1600" dirty="0">
                <a:solidFill>
                  <a:schemeClr val="tx1"/>
                </a:solidFill>
              </a:rPr>
              <a:t>con el potencial de cambiar </a:t>
            </a:r>
            <a:r>
              <a:rPr lang="es-MX" sz="1600" dirty="0" smtClean="0">
                <a:solidFill>
                  <a:schemeClr val="tx1"/>
                </a:solidFill>
              </a:rPr>
              <a:t>drásticamente </a:t>
            </a:r>
            <a:r>
              <a:rPr lang="es-MX" sz="1600" dirty="0">
                <a:solidFill>
                  <a:schemeClr val="tx1"/>
                </a:solidFill>
              </a:rPr>
              <a:t>la forma en que el espectro radioeléctrico es utilizado </a:t>
            </a:r>
            <a:r>
              <a:rPr lang="es-MX" sz="1600" dirty="0" smtClean="0">
                <a:solidFill>
                  <a:schemeClr val="tx1"/>
                </a:solidFill>
              </a:rPr>
              <a:t>en la actualidad </a:t>
            </a:r>
            <a:r>
              <a:rPr lang="es-MX" sz="1600" dirty="0">
                <a:solidFill>
                  <a:schemeClr val="tx1"/>
                </a:solidFill>
              </a:rPr>
              <a:t>y al mismo tiempo, incrementar su disponibilidad para nuevos servicios de comunicaciones </a:t>
            </a:r>
            <a:r>
              <a:rPr lang="es-MX" sz="1600" dirty="0" smtClean="0">
                <a:solidFill>
                  <a:schemeClr val="tx1"/>
                </a:solidFill>
              </a:rPr>
              <a:t>inalámbricos.</a:t>
            </a:r>
            <a:endParaRPr lang="es-MX" sz="1600" dirty="0">
              <a:solidFill>
                <a:schemeClr val="tx1"/>
              </a:solidFill>
            </a:endParaRPr>
          </a:p>
        </p:txBody>
      </p:sp>
      <p:pic>
        <p:nvPicPr>
          <p:cNvPr id="13" name="Imagen 12"/>
          <p:cNvPicPr>
            <a:picLocks noChangeAspect="1"/>
          </p:cNvPicPr>
          <p:nvPr/>
        </p:nvPicPr>
        <p:blipFill rotWithShape="1">
          <a:blip r:embed="rId3"/>
          <a:srcRect l="1484" r="-4424" b="-4426"/>
          <a:stretch/>
        </p:blipFill>
        <p:spPr>
          <a:xfrm>
            <a:off x="7734232" y="4586151"/>
            <a:ext cx="4457768" cy="2184916"/>
          </a:xfrm>
          <a:prstGeom prst="rect">
            <a:avLst/>
          </a:prstGeom>
          <a:ln>
            <a:noFill/>
          </a:ln>
          <a:effectLst>
            <a:softEdge rad="112500"/>
          </a:effectLst>
        </p:spPr>
      </p:pic>
      <p:sp>
        <p:nvSpPr>
          <p:cNvPr id="18" name="Rectángulo 17"/>
          <p:cNvSpPr/>
          <p:nvPr/>
        </p:nvSpPr>
        <p:spPr>
          <a:xfrm>
            <a:off x="1189684" y="1375954"/>
            <a:ext cx="3172055" cy="184786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b="1" dirty="0" smtClean="0">
                <a:solidFill>
                  <a:schemeClr val="tx1"/>
                </a:solidFill>
              </a:rPr>
              <a:t>FUNCIONES</a:t>
            </a:r>
            <a:endParaRPr lang="es-MX" dirty="0">
              <a:solidFill>
                <a:schemeClr val="tx1"/>
              </a:solidFill>
            </a:endParaRPr>
          </a:p>
          <a:p>
            <a:pPr marL="285750" indent="-285750">
              <a:buFont typeface="Wingdings" panose="05000000000000000000" pitchFamily="2" charset="2"/>
              <a:buChar char="q"/>
            </a:pPr>
            <a:r>
              <a:rPr lang="es-MX" dirty="0" smtClean="0">
                <a:solidFill>
                  <a:schemeClr val="tx1"/>
                </a:solidFill>
              </a:rPr>
              <a:t>Detección del espectro</a:t>
            </a:r>
          </a:p>
          <a:p>
            <a:pPr marL="285750" indent="-285750">
              <a:buFont typeface="Wingdings" panose="05000000000000000000" pitchFamily="2" charset="2"/>
              <a:buChar char="q"/>
            </a:pPr>
            <a:r>
              <a:rPr lang="es-MX" dirty="0" smtClean="0">
                <a:solidFill>
                  <a:schemeClr val="tx1"/>
                </a:solidFill>
              </a:rPr>
              <a:t>Selección del espectro</a:t>
            </a:r>
          </a:p>
          <a:p>
            <a:pPr marL="285750" indent="-285750">
              <a:buFont typeface="Wingdings" panose="05000000000000000000" pitchFamily="2" charset="2"/>
              <a:buChar char="q"/>
            </a:pPr>
            <a:r>
              <a:rPr lang="es-MX" dirty="0" smtClean="0">
                <a:solidFill>
                  <a:schemeClr val="tx1"/>
                </a:solidFill>
              </a:rPr>
              <a:t>Compartición del espectro</a:t>
            </a:r>
          </a:p>
          <a:p>
            <a:pPr marL="285750" indent="-285750">
              <a:buFont typeface="Wingdings" panose="05000000000000000000" pitchFamily="2" charset="2"/>
              <a:buChar char="q"/>
            </a:pPr>
            <a:r>
              <a:rPr lang="es-MX" dirty="0" smtClean="0">
                <a:solidFill>
                  <a:schemeClr val="tx1"/>
                </a:solidFill>
              </a:rPr>
              <a:t>Movilidad del espectro</a:t>
            </a:r>
            <a:endParaRPr lang="es-MX" dirty="0">
              <a:solidFill>
                <a:schemeClr val="tx1"/>
              </a:solidFill>
            </a:endParaRPr>
          </a:p>
        </p:txBody>
      </p:sp>
      <p:sp>
        <p:nvSpPr>
          <p:cNvPr id="19" name="Flecha a la derecha con bandas 18"/>
          <p:cNvSpPr/>
          <p:nvPr/>
        </p:nvSpPr>
        <p:spPr>
          <a:xfrm>
            <a:off x="4773574" y="4909996"/>
            <a:ext cx="2893558" cy="1537225"/>
          </a:xfrm>
          <a:prstGeom prst="strip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smtClean="0">
                <a:solidFill>
                  <a:schemeClr val="tx1"/>
                </a:solidFill>
              </a:rPr>
              <a:t>Acceso Dinámico al espectro</a:t>
            </a:r>
            <a:endParaRPr lang="es-MX" b="1" dirty="0">
              <a:solidFill>
                <a:schemeClr val="tx1"/>
              </a:solidFill>
            </a:endParaRPr>
          </a:p>
        </p:txBody>
      </p:sp>
      <p:sp>
        <p:nvSpPr>
          <p:cNvPr id="20" name="Rectángulo 19"/>
          <p:cNvSpPr/>
          <p:nvPr/>
        </p:nvSpPr>
        <p:spPr>
          <a:xfrm>
            <a:off x="8284128" y="1292233"/>
            <a:ext cx="3684023" cy="30377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smtClean="0">
                <a:solidFill>
                  <a:schemeClr val="tx1"/>
                </a:solidFill>
              </a:rPr>
              <a:t>CARACTERÍSTICAS</a:t>
            </a:r>
            <a:endParaRPr lang="es-MX" dirty="0" smtClean="0">
              <a:solidFill>
                <a:schemeClr val="tx1"/>
              </a:solidFill>
            </a:endParaRPr>
          </a:p>
          <a:p>
            <a:pPr marL="285750" indent="-285750">
              <a:buFont typeface="Wingdings" panose="05000000000000000000" pitchFamily="2" charset="2"/>
              <a:buChar char="q"/>
            </a:pPr>
            <a:r>
              <a:rPr lang="es-MX" dirty="0">
                <a:solidFill>
                  <a:schemeClr val="tx1"/>
                </a:solidFill>
              </a:rPr>
              <a:t>Capacidad de obtener </a:t>
            </a:r>
            <a:r>
              <a:rPr lang="es-MX" dirty="0" smtClean="0">
                <a:solidFill>
                  <a:schemeClr val="tx1"/>
                </a:solidFill>
              </a:rPr>
              <a:t>conocimientos.</a:t>
            </a:r>
          </a:p>
          <a:p>
            <a:pPr marL="285750" indent="-285750">
              <a:buFont typeface="Wingdings" panose="05000000000000000000" pitchFamily="2" charset="2"/>
              <a:buChar char="q"/>
            </a:pPr>
            <a:r>
              <a:rPr lang="es-MX" dirty="0">
                <a:solidFill>
                  <a:schemeClr val="tx1"/>
                </a:solidFill>
              </a:rPr>
              <a:t>Capacidad </a:t>
            </a:r>
            <a:r>
              <a:rPr lang="es-MX" dirty="0" smtClean="0">
                <a:solidFill>
                  <a:schemeClr val="tx1"/>
                </a:solidFill>
              </a:rPr>
              <a:t>de modificar sus parámetros </a:t>
            </a:r>
            <a:r>
              <a:rPr lang="es-MX" dirty="0">
                <a:solidFill>
                  <a:schemeClr val="tx1"/>
                </a:solidFill>
              </a:rPr>
              <a:t>de </a:t>
            </a:r>
            <a:r>
              <a:rPr lang="es-MX" dirty="0" smtClean="0">
                <a:solidFill>
                  <a:schemeClr val="tx1"/>
                </a:solidFill>
              </a:rPr>
              <a:t>funcionamiento.</a:t>
            </a:r>
          </a:p>
          <a:p>
            <a:pPr marL="285750" indent="-285750">
              <a:buFont typeface="Wingdings" panose="05000000000000000000" pitchFamily="2" charset="2"/>
              <a:buChar char="q"/>
            </a:pPr>
            <a:r>
              <a:rPr lang="es-MX" dirty="0" smtClean="0">
                <a:solidFill>
                  <a:schemeClr val="tx1"/>
                </a:solidFill>
              </a:rPr>
              <a:t>Capacidad </a:t>
            </a:r>
            <a:r>
              <a:rPr lang="es-MX" dirty="0">
                <a:solidFill>
                  <a:schemeClr val="tx1"/>
                </a:solidFill>
              </a:rPr>
              <a:t>de aprender de los resultados obtenidos para continuar mejorando su </a:t>
            </a:r>
            <a:r>
              <a:rPr lang="es-MX" dirty="0" smtClean="0">
                <a:solidFill>
                  <a:schemeClr val="tx1"/>
                </a:solidFill>
              </a:rPr>
              <a:t>rendimiento.</a:t>
            </a:r>
            <a:endParaRPr lang="es-MX" dirty="0">
              <a:solidFill>
                <a:schemeClr val="tx1"/>
              </a:solidFill>
            </a:endParaRPr>
          </a:p>
        </p:txBody>
      </p:sp>
      <p:pic>
        <p:nvPicPr>
          <p:cNvPr id="22" name="Imagen 21" descr="Imagen relacionada"/>
          <p:cNvPicPr/>
          <p:nvPr/>
        </p:nvPicPr>
        <p:blipFill rotWithShape="1">
          <a:blip r:embed="rId4">
            <a:extLst>
              <a:ext uri="{28A0092B-C50C-407E-A947-70E740481C1C}">
                <a14:useLocalDpi xmlns:a14="http://schemas.microsoft.com/office/drawing/2010/main" val="0"/>
              </a:ext>
            </a:extLst>
          </a:blip>
          <a:srcRect l="21850" b="22439"/>
          <a:stretch/>
        </p:blipFill>
        <p:spPr bwMode="auto">
          <a:xfrm>
            <a:off x="730239" y="4480179"/>
            <a:ext cx="3780549" cy="2271849"/>
          </a:xfrm>
          <a:prstGeom prst="rect">
            <a:avLst/>
          </a:prstGeom>
          <a:ln>
            <a:noFill/>
          </a:ln>
          <a:effectLst>
            <a:softEdge rad="112500"/>
          </a:effectLst>
          <a:extLst>
            <a:ext uri="{53640926-AAD7-44D8-BBD7-CCE9431645EC}">
              <a14:shadowObscured xmlns:a14="http://schemas.microsoft.com/office/drawing/2010/main"/>
            </a:ext>
          </a:extLst>
        </p:spPr>
      </p:pic>
      <p:sp>
        <p:nvSpPr>
          <p:cNvPr id="23" name="Flecha abajo 22"/>
          <p:cNvSpPr/>
          <p:nvPr/>
        </p:nvSpPr>
        <p:spPr>
          <a:xfrm>
            <a:off x="2246202" y="3329788"/>
            <a:ext cx="905692" cy="1150391"/>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93116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035307" y="754481"/>
            <a:ext cx="3260085" cy="194517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MX" dirty="0" smtClean="0">
                <a:solidFill>
                  <a:schemeClr val="tx1"/>
                </a:solidFill>
              </a:rPr>
              <a:t>Conformado por equipos de radiocomunicaciones capaces de sensar y determinar en que momento y en qué banda el espectro esta disponible.</a:t>
            </a:r>
            <a:endParaRPr lang="es-MX" dirty="0">
              <a:solidFill>
                <a:schemeClr val="tx1"/>
              </a:solidFill>
            </a:endParaRPr>
          </a:p>
        </p:txBody>
      </p:sp>
      <p:sp>
        <p:nvSpPr>
          <p:cNvPr id="6" name="Rectángulo 5"/>
          <p:cNvSpPr/>
          <p:nvPr/>
        </p:nvSpPr>
        <p:spPr>
          <a:xfrm>
            <a:off x="6331837" y="2981103"/>
            <a:ext cx="3029877" cy="139495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s-MX" dirty="0" smtClean="0">
                <a:solidFill>
                  <a:schemeClr val="tx1"/>
                </a:solidFill>
              </a:rPr>
              <a:t>Pueden tomar decisiones en función de políticas establecidas y programas pre-cargados</a:t>
            </a:r>
            <a:endParaRPr lang="es-MX" dirty="0">
              <a:solidFill>
                <a:schemeClr val="tx1"/>
              </a:solidFill>
            </a:endParaRPr>
          </a:p>
        </p:txBody>
      </p:sp>
      <p:sp>
        <p:nvSpPr>
          <p:cNvPr id="7" name="Rectángulo 6"/>
          <p:cNvSpPr/>
          <p:nvPr/>
        </p:nvSpPr>
        <p:spPr>
          <a:xfrm>
            <a:off x="8295392" y="4657503"/>
            <a:ext cx="2646947" cy="134753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MX" dirty="0" smtClean="0">
                <a:solidFill>
                  <a:schemeClr val="tx1"/>
                </a:solidFill>
              </a:rPr>
              <a:t>Optimizar el uso del espectro al tiempo que son capaces de aprender de los resultados obtenidos</a:t>
            </a:r>
            <a:endParaRPr lang="es-MX" dirty="0">
              <a:solidFill>
                <a:schemeClr val="tx1"/>
              </a:solidFill>
            </a:endParaRPr>
          </a:p>
        </p:txBody>
      </p:sp>
      <p:sp>
        <p:nvSpPr>
          <p:cNvPr id="8" name="Flecha a la derecha con bandas 7"/>
          <p:cNvSpPr/>
          <p:nvPr/>
        </p:nvSpPr>
        <p:spPr>
          <a:xfrm>
            <a:off x="1733006" y="1073925"/>
            <a:ext cx="2778034" cy="1416725"/>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smtClean="0">
                <a:solidFill>
                  <a:schemeClr val="tx1"/>
                </a:solidFill>
              </a:rPr>
              <a:t>Sistemas </a:t>
            </a:r>
            <a:r>
              <a:rPr lang="es-MX" b="1" dirty="0">
                <a:solidFill>
                  <a:schemeClr val="tx1"/>
                </a:solidFill>
              </a:rPr>
              <a:t>de Radio Cognitiva</a:t>
            </a:r>
            <a:endParaRPr lang="es-MX" dirty="0"/>
          </a:p>
        </p:txBody>
      </p:sp>
      <p:sp>
        <p:nvSpPr>
          <p:cNvPr id="9" name="Flecha doblada hacia arriba 8"/>
          <p:cNvSpPr/>
          <p:nvPr/>
        </p:nvSpPr>
        <p:spPr>
          <a:xfrm rot="5400000">
            <a:off x="5303520" y="2969623"/>
            <a:ext cx="1116450" cy="788126"/>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MX"/>
          </a:p>
        </p:txBody>
      </p:sp>
      <p:sp>
        <p:nvSpPr>
          <p:cNvPr id="10" name="Flecha doblada hacia arriba 9"/>
          <p:cNvSpPr/>
          <p:nvPr/>
        </p:nvSpPr>
        <p:spPr>
          <a:xfrm rot="5400000">
            <a:off x="7180217" y="4672148"/>
            <a:ext cx="1116450" cy="788126"/>
          </a:xfrm>
          <a:prstGeom prst="ben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sp>
        <p:nvSpPr>
          <p:cNvPr id="11" name="Rectángulo 10"/>
          <p:cNvSpPr/>
          <p:nvPr/>
        </p:nvSpPr>
        <p:spPr>
          <a:xfrm>
            <a:off x="1267710" y="3824599"/>
            <a:ext cx="3379694" cy="2483224"/>
          </a:xfrm>
          <a:prstGeom prst="rect">
            <a:avLst/>
          </a:prstGeom>
          <a:solidFill>
            <a:schemeClr val="accent2">
              <a:lumMod val="40000"/>
              <a:lumOff val="60000"/>
            </a:schemeClr>
          </a:solidFill>
          <a:ln>
            <a:solidFill>
              <a:schemeClr val="tx2">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MX" b="1" dirty="0" smtClean="0">
                <a:solidFill>
                  <a:schemeClr val="tx1"/>
                </a:solidFill>
              </a:rPr>
              <a:t>Difiere </a:t>
            </a:r>
            <a:r>
              <a:rPr lang="es-MX" b="1" dirty="0">
                <a:solidFill>
                  <a:schemeClr val="tx1"/>
                </a:solidFill>
              </a:rPr>
              <a:t>de la radio convencional en tres </a:t>
            </a:r>
            <a:r>
              <a:rPr lang="es-MX" b="1" dirty="0" smtClean="0">
                <a:solidFill>
                  <a:schemeClr val="tx1"/>
                </a:solidFill>
              </a:rPr>
              <a:t>aspectos:</a:t>
            </a:r>
          </a:p>
          <a:p>
            <a:pPr marL="285750" indent="-285750">
              <a:buFont typeface="Wingdings" panose="05000000000000000000" pitchFamily="2" charset="2"/>
              <a:buChar char="q"/>
            </a:pPr>
            <a:r>
              <a:rPr lang="es-MX" dirty="0" smtClean="0">
                <a:solidFill>
                  <a:schemeClr val="tx1"/>
                </a:solidFill>
              </a:rPr>
              <a:t>Capacidad cognitiva</a:t>
            </a:r>
          </a:p>
          <a:p>
            <a:pPr marL="285750" indent="-285750">
              <a:buFont typeface="Wingdings" panose="05000000000000000000" pitchFamily="2" charset="2"/>
              <a:buChar char="q"/>
            </a:pPr>
            <a:r>
              <a:rPr lang="es-MX" dirty="0">
                <a:solidFill>
                  <a:schemeClr val="tx1"/>
                </a:solidFill>
              </a:rPr>
              <a:t>C</a:t>
            </a:r>
            <a:r>
              <a:rPr lang="es-MX" dirty="0" smtClean="0">
                <a:solidFill>
                  <a:schemeClr val="tx1"/>
                </a:solidFill>
              </a:rPr>
              <a:t>apacidad </a:t>
            </a:r>
            <a:r>
              <a:rPr lang="es-MX" dirty="0">
                <a:solidFill>
                  <a:schemeClr val="tx1"/>
                </a:solidFill>
              </a:rPr>
              <a:t>de aprendizaje y </a:t>
            </a:r>
            <a:r>
              <a:rPr lang="es-MX" dirty="0" smtClean="0">
                <a:solidFill>
                  <a:schemeClr val="tx1"/>
                </a:solidFill>
              </a:rPr>
              <a:t>adaptación</a:t>
            </a:r>
          </a:p>
          <a:p>
            <a:pPr marL="285750" indent="-285750">
              <a:buFont typeface="Wingdings" panose="05000000000000000000" pitchFamily="2" charset="2"/>
              <a:buChar char="q"/>
            </a:pPr>
            <a:r>
              <a:rPr lang="es-MX" dirty="0">
                <a:solidFill>
                  <a:schemeClr val="tx1"/>
                </a:solidFill>
              </a:rPr>
              <a:t>C</a:t>
            </a:r>
            <a:r>
              <a:rPr lang="es-MX" dirty="0" smtClean="0">
                <a:solidFill>
                  <a:schemeClr val="tx1"/>
                </a:solidFill>
              </a:rPr>
              <a:t>apacidad </a:t>
            </a:r>
            <a:r>
              <a:rPr lang="es-MX" dirty="0">
                <a:solidFill>
                  <a:schemeClr val="tx1"/>
                </a:solidFill>
              </a:rPr>
              <a:t>de auto-reconfiguración</a:t>
            </a:r>
            <a:endParaRPr lang="es-MX" dirty="0">
              <a:solidFill>
                <a:schemeClr val="tx1"/>
              </a:solidFill>
            </a:endParaRPr>
          </a:p>
        </p:txBody>
      </p:sp>
      <p:pic>
        <p:nvPicPr>
          <p:cNvPr id="12" name="Picture 2">
            <a:extLst>
              <a:ext uri="{FF2B5EF4-FFF2-40B4-BE49-F238E27FC236}">
                <a16:creationId xmlns:a16="http://schemas.microsoft.com/office/drawing/2014/main" id="{28192A6C-CA8B-4F7F-BFA1-6404A7EE9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19" y="647891"/>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8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9DE738-6DEF-4491-B2A8-9A0765B410C0}"/>
              </a:ext>
            </a:extLst>
          </p:cNvPr>
          <p:cNvSpPr/>
          <p:nvPr/>
        </p:nvSpPr>
        <p:spPr>
          <a:xfrm>
            <a:off x="4538187" y="2704811"/>
            <a:ext cx="3147383" cy="1125099"/>
          </a:xfrm>
          <a:prstGeom prst="rect">
            <a:avLst/>
          </a:prstGeom>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sz="2400" b="1" dirty="0" smtClean="0">
                <a:solidFill>
                  <a:schemeClr val="tx1"/>
                </a:solidFill>
              </a:rPr>
              <a:t>RADIO DEFINIDA POR SOFTWARE</a:t>
            </a:r>
          </a:p>
          <a:p>
            <a:pPr algn="ctr"/>
            <a:r>
              <a:rPr lang="es-US" sz="2400" b="1" dirty="0">
                <a:solidFill>
                  <a:schemeClr val="tx1"/>
                </a:solidFill>
              </a:rPr>
              <a:t>(</a:t>
            </a:r>
            <a:r>
              <a:rPr lang="es-US" sz="2400" b="1" dirty="0" smtClean="0">
                <a:solidFill>
                  <a:schemeClr val="tx1"/>
                </a:solidFill>
              </a:rPr>
              <a:t>SDR)</a:t>
            </a:r>
            <a:endParaRPr lang="es-US" sz="2400" b="1" dirty="0" smtClean="0">
              <a:solidFill>
                <a:schemeClr val="tx1"/>
              </a:solidFill>
            </a:endParaRPr>
          </a:p>
        </p:txBody>
      </p:sp>
      <p:sp>
        <p:nvSpPr>
          <p:cNvPr id="2" name="Rectángulo 1"/>
          <p:cNvSpPr/>
          <p:nvPr/>
        </p:nvSpPr>
        <p:spPr>
          <a:xfrm>
            <a:off x="4666255" y="572477"/>
            <a:ext cx="2891246"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s-MX" dirty="0" smtClean="0">
                <a:solidFill>
                  <a:schemeClr val="tx1"/>
                </a:solidFill>
                <a:latin typeface="Arial" panose="020B0604020202020204" pitchFamily="34" charset="0"/>
              </a:rPr>
              <a:t>“Es </a:t>
            </a:r>
            <a:r>
              <a:rPr lang="es-MX" dirty="0">
                <a:solidFill>
                  <a:schemeClr val="tx1"/>
                </a:solidFill>
                <a:latin typeface="Arial" panose="020B0604020202020204" pitchFamily="34" charset="0"/>
              </a:rPr>
              <a:t>una radio en la cual alguna o todas las funcionalidades de la capa </a:t>
            </a:r>
            <a:r>
              <a:rPr lang="es-MX" dirty="0" smtClean="0">
                <a:solidFill>
                  <a:schemeClr val="tx1"/>
                </a:solidFill>
                <a:latin typeface="Arial" panose="020B0604020202020204" pitchFamily="34" charset="0"/>
              </a:rPr>
              <a:t>física </a:t>
            </a:r>
            <a:r>
              <a:rPr lang="es-MX" dirty="0">
                <a:solidFill>
                  <a:schemeClr val="tx1"/>
                </a:solidFill>
                <a:latin typeface="Arial" panose="020B0604020202020204" pitchFamily="34" charset="0"/>
              </a:rPr>
              <a:t>están definidas por </a:t>
            </a:r>
            <a:r>
              <a:rPr lang="es-MX" dirty="0" smtClean="0">
                <a:solidFill>
                  <a:schemeClr val="tx1"/>
                </a:solidFill>
                <a:latin typeface="Arial" panose="020B0604020202020204" pitchFamily="34" charset="0"/>
              </a:rPr>
              <a:t>software”</a:t>
            </a:r>
            <a:endParaRPr lang="es-MX" dirty="0">
              <a:solidFill>
                <a:schemeClr val="tx1"/>
              </a:solidFill>
              <a:effectLst/>
              <a:latin typeface="Arial" panose="020B0604020202020204" pitchFamily="34" charset="0"/>
            </a:endParaRPr>
          </a:p>
        </p:txBody>
      </p:sp>
      <p:sp>
        <p:nvSpPr>
          <p:cNvPr id="3" name="Rectángulo 2"/>
          <p:cNvSpPr/>
          <p:nvPr/>
        </p:nvSpPr>
        <p:spPr>
          <a:xfrm>
            <a:off x="1917934" y="572477"/>
            <a:ext cx="1097280" cy="4986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b="1" dirty="0" smtClean="0">
                <a:solidFill>
                  <a:schemeClr val="tx1"/>
                </a:solidFill>
              </a:rPr>
              <a:t>IEEE</a:t>
            </a:r>
            <a:endParaRPr lang="es-MX" b="1" dirty="0">
              <a:solidFill>
                <a:schemeClr val="tx1"/>
              </a:solidFill>
            </a:endParaRPr>
          </a:p>
        </p:txBody>
      </p:sp>
      <p:sp>
        <p:nvSpPr>
          <p:cNvPr id="7" name="Rectángulo 6"/>
          <p:cNvSpPr/>
          <p:nvPr/>
        </p:nvSpPr>
        <p:spPr>
          <a:xfrm>
            <a:off x="1534757" y="1275663"/>
            <a:ext cx="1480457" cy="991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b="1" dirty="0">
                <a:solidFill>
                  <a:schemeClr val="tx1"/>
                </a:solidFill>
              </a:rPr>
              <a:t>Wireless Innovation Forum</a:t>
            </a:r>
          </a:p>
        </p:txBody>
      </p:sp>
      <p:sp>
        <p:nvSpPr>
          <p:cNvPr id="14" name="Rectángulo 13"/>
          <p:cNvSpPr/>
          <p:nvPr/>
        </p:nvSpPr>
        <p:spPr>
          <a:xfrm>
            <a:off x="8569234" y="206716"/>
            <a:ext cx="2725783" cy="4121443"/>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path path="circle">
              <a:fillToRect l="50000" t="50000" r="50000" b="50000"/>
            </a:path>
            <a:tileRect/>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VENTAJAS</a:t>
            </a:r>
          </a:p>
          <a:p>
            <a:pPr marL="285750" indent="-285750">
              <a:buFont typeface="Wingdings" panose="05000000000000000000" pitchFamily="2" charset="2"/>
              <a:buChar char="q"/>
            </a:pPr>
            <a:r>
              <a:rPr lang="es-MX" dirty="0" smtClean="0">
                <a:solidFill>
                  <a:schemeClr val="tx1"/>
                </a:solidFill>
              </a:rPr>
              <a:t>Reconfiguración </a:t>
            </a:r>
            <a:r>
              <a:rPr lang="es-MX" dirty="0">
                <a:solidFill>
                  <a:schemeClr val="tx1"/>
                </a:solidFill>
              </a:rPr>
              <a:t>por medio de </a:t>
            </a:r>
            <a:r>
              <a:rPr lang="es-MX" dirty="0" smtClean="0">
                <a:solidFill>
                  <a:schemeClr val="tx1"/>
                </a:solidFill>
              </a:rPr>
              <a:t>software.</a:t>
            </a:r>
          </a:p>
          <a:p>
            <a:pPr marL="285750" indent="-285750">
              <a:buFont typeface="Wingdings" panose="05000000000000000000" pitchFamily="2" charset="2"/>
              <a:buChar char="q"/>
            </a:pPr>
            <a:r>
              <a:rPr lang="es-MX" dirty="0">
                <a:solidFill>
                  <a:schemeClr val="tx1"/>
                </a:solidFill>
              </a:rPr>
              <a:t>Mayor </a:t>
            </a:r>
            <a:r>
              <a:rPr lang="es-MX" dirty="0" smtClean="0">
                <a:solidFill>
                  <a:schemeClr val="tx1"/>
                </a:solidFill>
              </a:rPr>
              <a:t>eficiencia.</a:t>
            </a:r>
          </a:p>
          <a:p>
            <a:pPr marL="285750" indent="-285750">
              <a:buFont typeface="Wingdings" panose="05000000000000000000" pitchFamily="2" charset="2"/>
              <a:buChar char="q"/>
            </a:pPr>
            <a:r>
              <a:rPr lang="es-MX" dirty="0" smtClean="0">
                <a:solidFill>
                  <a:schemeClr val="tx1"/>
                </a:solidFill>
              </a:rPr>
              <a:t>Inteligencia manipulada a través de software.</a:t>
            </a:r>
          </a:p>
          <a:p>
            <a:pPr marL="285750" indent="-285750">
              <a:buFont typeface="Wingdings" panose="05000000000000000000" pitchFamily="2" charset="2"/>
              <a:buChar char="q"/>
            </a:pPr>
            <a:r>
              <a:rPr lang="es-MX" dirty="0" smtClean="0">
                <a:solidFill>
                  <a:schemeClr val="tx1"/>
                </a:solidFill>
              </a:rPr>
              <a:t>Reduce </a:t>
            </a:r>
            <a:r>
              <a:rPr lang="es-MX" dirty="0">
                <a:solidFill>
                  <a:schemeClr val="tx1"/>
                </a:solidFill>
              </a:rPr>
              <a:t>el tiempo y costo del mantenimiento</a:t>
            </a:r>
            <a:r>
              <a:rPr lang="es-MX" dirty="0" smtClean="0">
                <a:solidFill>
                  <a:schemeClr val="tx1"/>
                </a:solidFill>
              </a:rPr>
              <a:t>.</a:t>
            </a:r>
          </a:p>
          <a:p>
            <a:pPr marL="285750" indent="-285750">
              <a:buFont typeface="Wingdings" panose="05000000000000000000" pitchFamily="2" charset="2"/>
              <a:buChar char="q"/>
            </a:pPr>
            <a:r>
              <a:rPr lang="es-MX" dirty="0" smtClean="0">
                <a:solidFill>
                  <a:schemeClr val="tx1"/>
                </a:solidFill>
              </a:rPr>
              <a:t>Reduce considerablemente la utilización de Hardware</a:t>
            </a:r>
            <a:endParaRPr lang="es-MX" dirty="0">
              <a:solidFill>
                <a:schemeClr val="tx1"/>
              </a:solidFill>
            </a:endParaRPr>
          </a:p>
        </p:txBody>
      </p:sp>
      <p:sp>
        <p:nvSpPr>
          <p:cNvPr id="15" name="Flecha a la derecha con bandas 14"/>
          <p:cNvSpPr/>
          <p:nvPr/>
        </p:nvSpPr>
        <p:spPr>
          <a:xfrm>
            <a:off x="3152245" y="870714"/>
            <a:ext cx="1385941" cy="86229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dirty="0"/>
          </a:p>
        </p:txBody>
      </p:sp>
      <p:sp>
        <p:nvSpPr>
          <p:cNvPr id="17" name="Flecha a la derecha con bandas 16"/>
          <p:cNvSpPr/>
          <p:nvPr/>
        </p:nvSpPr>
        <p:spPr>
          <a:xfrm>
            <a:off x="862013" y="4247297"/>
            <a:ext cx="2942092" cy="2142310"/>
          </a:xfrm>
          <a:prstGeom prst="striped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sz="1600" dirty="0" smtClean="0">
                <a:solidFill>
                  <a:schemeClr val="tx1"/>
                </a:solidFill>
              </a:rPr>
              <a:t>Comparación funcional de </a:t>
            </a:r>
            <a:r>
              <a:rPr lang="es-MX" sz="1600" dirty="0">
                <a:solidFill>
                  <a:schemeClr val="tx1"/>
                </a:solidFill>
              </a:rPr>
              <a:t>los distintos tipos de equipos de </a:t>
            </a:r>
            <a:r>
              <a:rPr lang="es-MX" sz="1600" dirty="0" smtClean="0">
                <a:solidFill>
                  <a:schemeClr val="tx1"/>
                </a:solidFill>
              </a:rPr>
              <a:t>RF</a:t>
            </a:r>
            <a:endParaRPr lang="es-MX" sz="1600" dirty="0">
              <a:solidFill>
                <a:schemeClr val="tx1"/>
              </a:solidFill>
            </a:endParaRPr>
          </a:p>
        </p:txBody>
      </p:sp>
      <p:pic>
        <p:nvPicPr>
          <p:cNvPr id="18" name="Picture 2">
            <a:extLst>
              <a:ext uri="{FF2B5EF4-FFF2-40B4-BE49-F238E27FC236}">
                <a16:creationId xmlns:a16="http://schemas.microsoft.com/office/drawing/2014/main" id="{28192A6C-CA8B-4F7F-BFA1-6404A7EE9B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Imagen 18"/>
          <p:cNvPicPr>
            <a:picLocks noChangeAspect="1"/>
          </p:cNvPicPr>
          <p:nvPr/>
        </p:nvPicPr>
        <p:blipFill>
          <a:blip r:embed="rId3"/>
          <a:stretch>
            <a:fillRect/>
          </a:stretch>
        </p:blipFill>
        <p:spPr>
          <a:xfrm>
            <a:off x="3952151" y="4010930"/>
            <a:ext cx="4469037" cy="2615045"/>
          </a:xfrm>
          <a:prstGeom prst="rect">
            <a:avLst/>
          </a:prstGeom>
          <a:ln>
            <a:noFill/>
          </a:ln>
          <a:effectLst>
            <a:softEdge rad="112500"/>
          </a:effectLst>
        </p:spPr>
      </p:pic>
    </p:spTree>
    <p:extLst>
      <p:ext uri="{BB962C8B-B14F-4D97-AF65-F5344CB8AC3E}">
        <p14:creationId xmlns:p14="http://schemas.microsoft.com/office/powerpoint/2010/main" val="2445669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937DEB3-FEED-48D1-AAC4-C40D942661BA}"/>
              </a:ext>
            </a:extLst>
          </p:cNvPr>
          <p:cNvSpPr/>
          <p:nvPr/>
        </p:nvSpPr>
        <p:spPr>
          <a:xfrm>
            <a:off x="1711972" y="631913"/>
            <a:ext cx="2354931" cy="717561"/>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b="1" dirty="0" smtClean="0">
                <a:solidFill>
                  <a:schemeClr val="tx1"/>
                </a:solidFill>
              </a:rPr>
              <a:t>EQUIPO NI </a:t>
            </a:r>
            <a:r>
              <a:rPr lang="es-US" b="1" dirty="0" smtClean="0">
                <a:solidFill>
                  <a:schemeClr val="tx1"/>
                </a:solidFill>
              </a:rPr>
              <a:t>USRP</a:t>
            </a:r>
            <a:endParaRPr lang="es-US" b="1" dirty="0">
              <a:solidFill>
                <a:schemeClr val="tx1"/>
              </a:solidFill>
            </a:endParaRPr>
          </a:p>
        </p:txBody>
      </p:sp>
      <p:pic>
        <p:nvPicPr>
          <p:cNvPr id="6" name="Picture 2" descr="Resultado de imagen para LABVIEW LOGO">
            <a:extLst>
              <a:ext uri="{FF2B5EF4-FFF2-40B4-BE49-F238E27FC236}">
                <a16:creationId xmlns:a16="http://schemas.microsoft.com/office/drawing/2014/main" id="{A03D6673-61B1-40AE-A1B7-1093CFEE1B9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232845" y="378496"/>
            <a:ext cx="2027338" cy="5068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matlab logo">
            <a:extLst>
              <a:ext uri="{FF2B5EF4-FFF2-40B4-BE49-F238E27FC236}">
                <a16:creationId xmlns:a16="http://schemas.microsoft.com/office/drawing/2014/main" id="{7BC9FC44-7FDD-4634-B458-5246AB040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5894" y="1886041"/>
            <a:ext cx="968232" cy="10892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108AE59-7568-46D9-81A1-151647ED2C9A}"/>
              </a:ext>
            </a:extLst>
          </p:cNvPr>
          <p:cNvPicPr>
            <a:picLocks noChangeAspect="1"/>
          </p:cNvPicPr>
          <p:nvPr/>
        </p:nvPicPr>
        <p:blipFill>
          <a:blip r:embed="rId4"/>
          <a:stretch>
            <a:fillRect/>
          </a:stretch>
        </p:blipFill>
        <p:spPr>
          <a:xfrm>
            <a:off x="9232845" y="1190128"/>
            <a:ext cx="2027338" cy="579240"/>
          </a:xfrm>
          <a:prstGeom prst="rect">
            <a:avLst/>
          </a:prstGeom>
        </p:spPr>
      </p:pic>
      <p:pic>
        <p:nvPicPr>
          <p:cNvPr id="12"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290" y="66650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6"/>
          <a:stretch>
            <a:fillRect/>
          </a:stretch>
        </p:blipFill>
        <p:spPr>
          <a:xfrm>
            <a:off x="449290" y="4165754"/>
            <a:ext cx="4026916" cy="2302975"/>
          </a:xfrm>
          <a:prstGeom prst="rect">
            <a:avLst/>
          </a:prstGeom>
          <a:ln>
            <a:noFill/>
          </a:ln>
          <a:effectLst>
            <a:softEdge rad="112500"/>
          </a:effectLst>
        </p:spPr>
      </p:pic>
      <p:sp>
        <p:nvSpPr>
          <p:cNvPr id="9" name="Flecha a la derecha con bandas 8"/>
          <p:cNvSpPr/>
          <p:nvPr/>
        </p:nvSpPr>
        <p:spPr>
          <a:xfrm>
            <a:off x="6611564" y="454799"/>
            <a:ext cx="2401807" cy="1470658"/>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smtClean="0">
                <a:solidFill>
                  <a:schemeClr val="tx1"/>
                </a:solidFill>
              </a:rPr>
              <a:t>Plataformas de desarrollo de software</a:t>
            </a:r>
            <a:endParaRPr lang="es-MX" dirty="0">
              <a:solidFill>
                <a:schemeClr val="tx1"/>
              </a:solidFill>
            </a:endParaRPr>
          </a:p>
        </p:txBody>
      </p:sp>
      <p:sp>
        <p:nvSpPr>
          <p:cNvPr id="11" name="Rectángulo 10"/>
          <p:cNvSpPr/>
          <p:nvPr/>
        </p:nvSpPr>
        <p:spPr>
          <a:xfrm>
            <a:off x="449290" y="1579536"/>
            <a:ext cx="3617613" cy="204323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MX" dirty="0" smtClean="0">
                <a:solidFill>
                  <a:schemeClr val="tx1"/>
                </a:solidFill>
              </a:rPr>
              <a:t>«NI USRP™ (</a:t>
            </a:r>
            <a:r>
              <a:rPr lang="es-MX" i="1" dirty="0" smtClean="0">
                <a:solidFill>
                  <a:schemeClr val="tx1"/>
                </a:solidFill>
              </a:rPr>
              <a:t>Universal Software Radio Peripheral </a:t>
            </a:r>
            <a:r>
              <a:rPr lang="es-MX" dirty="0" smtClean="0">
                <a:solidFill>
                  <a:schemeClr val="tx1"/>
                </a:solidFill>
              </a:rPr>
              <a:t>) es una plataforma rentable basada en PC usada con software NI </a:t>
            </a:r>
            <a:r>
              <a:rPr lang="es-MX" i="1" dirty="0" smtClean="0">
                <a:solidFill>
                  <a:schemeClr val="tx1"/>
                </a:solidFill>
              </a:rPr>
              <a:t>LabVIEW</a:t>
            </a:r>
            <a:r>
              <a:rPr lang="es-MX" dirty="0" smtClean="0">
                <a:solidFill>
                  <a:schemeClr val="tx1"/>
                </a:solidFill>
              </a:rPr>
              <a:t> para construir sistemas de comunicaciones inalámbricas»</a:t>
            </a:r>
            <a:endParaRPr lang="es-MX" dirty="0">
              <a:solidFill>
                <a:schemeClr val="tx1"/>
              </a:solidFill>
            </a:endParaRPr>
          </a:p>
        </p:txBody>
      </p:sp>
      <p:pic>
        <p:nvPicPr>
          <p:cNvPr id="13" name="Imagen 12"/>
          <p:cNvPicPr>
            <a:picLocks noChangeAspect="1"/>
          </p:cNvPicPr>
          <p:nvPr/>
        </p:nvPicPr>
        <p:blipFill>
          <a:blip r:embed="rId7"/>
          <a:stretch>
            <a:fillRect/>
          </a:stretch>
        </p:blipFill>
        <p:spPr>
          <a:xfrm>
            <a:off x="4144658" y="1874940"/>
            <a:ext cx="2547666" cy="1407174"/>
          </a:xfrm>
          <a:prstGeom prst="rect">
            <a:avLst/>
          </a:prstGeom>
        </p:spPr>
      </p:pic>
      <p:sp>
        <p:nvSpPr>
          <p:cNvPr id="14" name="Rectángulo 13"/>
          <p:cNvSpPr/>
          <p:nvPr/>
        </p:nvSpPr>
        <p:spPr>
          <a:xfrm>
            <a:off x="5418491" y="3699308"/>
            <a:ext cx="3142035" cy="2769421"/>
          </a:xfrm>
          <a:prstGeom prst="rect">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La familia USRP fue diseñada bajo la accesibilidad y hardware de código abierto, y permite a los usuarios implementar sistemas de radio, con la ayuda de una PC a través de un enlace de red de alta velocidad.</a:t>
            </a:r>
            <a:endParaRPr lang="es-MX" dirty="0">
              <a:solidFill>
                <a:schemeClr val="tx1"/>
              </a:solidFill>
            </a:endParaRPr>
          </a:p>
        </p:txBody>
      </p:sp>
      <p:pic>
        <p:nvPicPr>
          <p:cNvPr id="15" name="Imagen 14"/>
          <p:cNvPicPr>
            <a:picLocks noChangeAspect="1"/>
          </p:cNvPicPr>
          <p:nvPr/>
        </p:nvPicPr>
        <p:blipFill>
          <a:blip r:embed="rId8"/>
          <a:stretch>
            <a:fillRect/>
          </a:stretch>
        </p:blipFill>
        <p:spPr>
          <a:xfrm>
            <a:off x="9984786" y="4135646"/>
            <a:ext cx="1810959" cy="1881977"/>
          </a:xfrm>
          <a:prstGeom prst="rect">
            <a:avLst/>
          </a:prstGeom>
          <a:ln>
            <a:noFill/>
          </a:ln>
          <a:effectLst>
            <a:softEdge rad="112500"/>
          </a:effectLst>
        </p:spPr>
      </p:pic>
      <p:sp>
        <p:nvSpPr>
          <p:cNvPr id="16" name="Flecha a la derecha con bandas 15"/>
          <p:cNvSpPr/>
          <p:nvPr/>
        </p:nvSpPr>
        <p:spPr>
          <a:xfrm>
            <a:off x="8839200" y="4789714"/>
            <a:ext cx="886694" cy="957943"/>
          </a:xfrm>
          <a:prstGeom prst="strip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49480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37DEB3-FEED-48D1-AAC4-C40D942661BA}"/>
              </a:ext>
            </a:extLst>
          </p:cNvPr>
          <p:cNvSpPr/>
          <p:nvPr/>
        </p:nvSpPr>
        <p:spPr>
          <a:xfrm>
            <a:off x="1711971" y="631913"/>
            <a:ext cx="4784623" cy="717561"/>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54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US" b="1" dirty="0" smtClean="0">
                <a:solidFill>
                  <a:schemeClr val="tx1"/>
                </a:solidFill>
              </a:rPr>
              <a:t>ARQUITECTURA DEL EQUIPO NI USRP 2920</a:t>
            </a:r>
            <a:endParaRPr lang="es-US" b="1" dirty="0">
              <a:solidFill>
                <a:schemeClr val="tx1"/>
              </a:solidFill>
            </a:endParaRPr>
          </a:p>
        </p:txBody>
      </p:sp>
      <p:pic>
        <p:nvPicPr>
          <p:cNvPr id="5" name="Imagen 4"/>
          <p:cNvPicPr/>
          <p:nvPr/>
        </p:nvPicPr>
        <p:blipFill>
          <a:blip r:embed="rId2"/>
          <a:stretch>
            <a:fillRect/>
          </a:stretch>
        </p:blipFill>
        <p:spPr>
          <a:xfrm>
            <a:off x="1526720" y="2575557"/>
            <a:ext cx="4377690" cy="1900647"/>
          </a:xfrm>
          <a:prstGeom prst="rect">
            <a:avLst/>
          </a:prstGeom>
          <a:ln>
            <a:solidFill>
              <a:schemeClr val="bg1"/>
            </a:solidFill>
          </a:ln>
        </p:spPr>
      </p:pic>
      <p:pic>
        <p:nvPicPr>
          <p:cNvPr id="6" name="Imagen 5"/>
          <p:cNvPicPr/>
          <p:nvPr/>
        </p:nvPicPr>
        <p:blipFill>
          <a:blip r:embed="rId3"/>
          <a:stretch>
            <a:fillRect/>
          </a:stretch>
        </p:blipFill>
        <p:spPr>
          <a:xfrm>
            <a:off x="6983729" y="2575557"/>
            <a:ext cx="4494168" cy="1950176"/>
          </a:xfrm>
          <a:prstGeom prst="rect">
            <a:avLst/>
          </a:prstGeom>
          <a:ln>
            <a:solidFill>
              <a:schemeClr val="bg1"/>
            </a:solidFill>
          </a:ln>
        </p:spPr>
      </p:pic>
      <p:sp>
        <p:nvSpPr>
          <p:cNvPr id="7" name="Rectángulo 6"/>
          <p:cNvSpPr/>
          <p:nvPr/>
        </p:nvSpPr>
        <p:spPr>
          <a:xfrm>
            <a:off x="1526720" y="1679487"/>
            <a:ext cx="4267201" cy="566057"/>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solidFill>
                  <a:schemeClr val="tx1"/>
                </a:solidFill>
              </a:rPr>
              <a:t>Funcionamiento de la tarjeta madre</a:t>
            </a:r>
            <a:endParaRPr lang="es-MX" dirty="0">
              <a:solidFill>
                <a:schemeClr val="tx1"/>
              </a:solidFill>
            </a:endParaRPr>
          </a:p>
        </p:txBody>
      </p:sp>
      <p:sp>
        <p:nvSpPr>
          <p:cNvPr id="8" name="Rectángulo 7"/>
          <p:cNvSpPr/>
          <p:nvPr/>
        </p:nvSpPr>
        <p:spPr>
          <a:xfrm>
            <a:off x="7210696" y="1679487"/>
            <a:ext cx="4267201" cy="566057"/>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smtClean="0">
                <a:solidFill>
                  <a:schemeClr val="tx1"/>
                </a:solidFill>
              </a:rPr>
              <a:t>Funcionamiento de la tarjeta hija</a:t>
            </a:r>
            <a:endParaRPr lang="es-MX" dirty="0">
              <a:solidFill>
                <a:schemeClr val="tx1"/>
              </a:solidFill>
            </a:endParaRPr>
          </a:p>
        </p:txBody>
      </p:sp>
      <p:sp>
        <p:nvSpPr>
          <p:cNvPr id="9" name="Rectángulo 8"/>
          <p:cNvSpPr/>
          <p:nvPr/>
        </p:nvSpPr>
        <p:spPr>
          <a:xfrm>
            <a:off x="1526720" y="4718969"/>
            <a:ext cx="4841996" cy="1966636"/>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3500000" scaled="1"/>
            <a:tileRect/>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smtClean="0">
                <a:solidFill>
                  <a:schemeClr val="tx1"/>
                </a:solidFill>
              </a:rPr>
              <a:t>Se encarga del procesamiento en banda base, a través de la FPGA constituida por conversores analógicos – digitales y digitales – analógicos que se encargan de  la adquisición de muestras y de la comunicación con la Pc para procesamiento externo.</a:t>
            </a:r>
            <a:endParaRPr lang="es-MX" dirty="0">
              <a:solidFill>
                <a:schemeClr val="tx1"/>
              </a:solidFill>
            </a:endParaRPr>
          </a:p>
        </p:txBody>
      </p:sp>
      <p:sp>
        <p:nvSpPr>
          <p:cNvPr id="10" name="Rectángulo 9"/>
          <p:cNvSpPr/>
          <p:nvPr/>
        </p:nvSpPr>
        <p:spPr>
          <a:xfrm>
            <a:off x="7475621" y="4718969"/>
            <a:ext cx="4002276" cy="1713915"/>
          </a:xfrm>
          <a:prstGeom prst="rect">
            <a:avLst/>
          </a:prstGeom>
          <a:gradFill flip="none" rotWithShape="1">
            <a:gsLst>
              <a:gs pos="0">
                <a:schemeClr val="accent3">
                  <a:tint val="70000"/>
                  <a:lumMod val="104000"/>
                  <a:tint val="66000"/>
                  <a:satMod val="160000"/>
                </a:schemeClr>
              </a:gs>
              <a:gs pos="50000">
                <a:schemeClr val="accent3">
                  <a:tint val="70000"/>
                  <a:lumMod val="104000"/>
                  <a:tint val="44500"/>
                  <a:satMod val="160000"/>
                </a:schemeClr>
              </a:gs>
              <a:gs pos="100000">
                <a:schemeClr val="accent3">
                  <a:tint val="70000"/>
                  <a:lumMod val="104000"/>
                  <a:tint val="23500"/>
                  <a:satMod val="16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smtClean="0"/>
              <a:t>Se encarga del procesamiento de RF, físicamente constituye el rango de frecuencias de operación de subida y bajada.</a:t>
            </a:r>
            <a:endParaRPr lang="es-MX" dirty="0"/>
          </a:p>
        </p:txBody>
      </p:sp>
      <p:pic>
        <p:nvPicPr>
          <p:cNvPr id="11"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534" y="564659"/>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21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937DEB3-FEED-48D1-AAC4-C40D942661BA}"/>
              </a:ext>
            </a:extLst>
          </p:cNvPr>
          <p:cNvSpPr/>
          <p:nvPr/>
        </p:nvSpPr>
        <p:spPr>
          <a:xfrm>
            <a:off x="5962240" y="2894791"/>
            <a:ext cx="1592704" cy="1303330"/>
          </a:xfrm>
          <a:prstGeom prst="rect">
            <a:avLst/>
          </a:prstGeom>
          <a:gradFill flip="none" rotWithShape="1">
            <a:gsLst>
              <a:gs pos="0">
                <a:schemeClr val="accent3">
                  <a:tint val="70000"/>
                  <a:lumMod val="104000"/>
                  <a:tint val="66000"/>
                  <a:satMod val="160000"/>
                </a:schemeClr>
              </a:gs>
              <a:gs pos="50000">
                <a:schemeClr val="accent3">
                  <a:tint val="70000"/>
                  <a:lumMod val="104000"/>
                  <a:tint val="44500"/>
                  <a:satMod val="160000"/>
                </a:schemeClr>
              </a:gs>
              <a:gs pos="100000">
                <a:schemeClr val="accent3">
                  <a:tint val="70000"/>
                  <a:lumMod val="104000"/>
                  <a:tint val="23500"/>
                  <a:satMod val="160000"/>
                </a:schemeClr>
              </a:gs>
            </a:gsLst>
            <a:lin ang="108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US" b="1" dirty="0" smtClean="0">
                <a:solidFill>
                  <a:schemeClr val="tx1"/>
                </a:solidFill>
              </a:rPr>
              <a:t>TELEVISIÓN DIGITAL TERRESTRE (TDT)</a:t>
            </a:r>
            <a:endParaRPr lang="es-US" b="1" dirty="0">
              <a:solidFill>
                <a:schemeClr val="tx1"/>
              </a:solidFill>
            </a:endParaRPr>
          </a:p>
        </p:txBody>
      </p:sp>
      <p:sp>
        <p:nvSpPr>
          <p:cNvPr id="5" name="Llamada de nube 4"/>
          <p:cNvSpPr/>
          <p:nvPr/>
        </p:nvSpPr>
        <p:spPr>
          <a:xfrm>
            <a:off x="7334809" y="596049"/>
            <a:ext cx="4122818" cy="2646948"/>
          </a:xfrm>
          <a:prstGeom prst="cloudCallou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path path="circle">
              <a:fillToRect l="50000" t="50000" r="50000" b="50000"/>
            </a:path>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MX" dirty="0" smtClean="0">
                <a:solidFill>
                  <a:schemeClr val="tx1"/>
                </a:solidFill>
              </a:rPr>
              <a:t>Es la digitalización de la señal de audio y video que viaja en el espacio </a:t>
            </a:r>
            <a:r>
              <a:rPr lang="es-MX" dirty="0">
                <a:solidFill>
                  <a:schemeClr val="tx1"/>
                </a:solidFill>
              </a:rPr>
              <a:t>libre </a:t>
            </a:r>
            <a:r>
              <a:rPr lang="es-MX" dirty="0" smtClean="0">
                <a:solidFill>
                  <a:schemeClr val="tx1"/>
                </a:solidFill>
              </a:rPr>
              <a:t>a través del transmisor ubicado en la superficie terrestre.</a:t>
            </a:r>
            <a:endParaRPr lang="es-MX" dirty="0">
              <a:solidFill>
                <a:schemeClr val="tx1"/>
              </a:solidFill>
            </a:endParaRPr>
          </a:p>
        </p:txBody>
      </p:sp>
      <p:pic>
        <p:nvPicPr>
          <p:cNvPr id="6" name="Imagen 5"/>
          <p:cNvPicPr>
            <a:picLocks noChangeAspect="1"/>
          </p:cNvPicPr>
          <p:nvPr/>
        </p:nvPicPr>
        <p:blipFill>
          <a:blip r:embed="rId2"/>
          <a:stretch>
            <a:fillRect/>
          </a:stretch>
        </p:blipFill>
        <p:spPr>
          <a:xfrm>
            <a:off x="6441407" y="4724857"/>
            <a:ext cx="5526004" cy="1589579"/>
          </a:xfrm>
          <a:prstGeom prst="rect">
            <a:avLst/>
          </a:prstGeom>
        </p:spPr>
      </p:pic>
      <p:sp>
        <p:nvSpPr>
          <p:cNvPr id="7" name="Rectángulo 6"/>
          <p:cNvSpPr/>
          <p:nvPr/>
        </p:nvSpPr>
        <p:spPr>
          <a:xfrm>
            <a:off x="7844589" y="3837983"/>
            <a:ext cx="3433011" cy="57751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b="1" dirty="0" smtClean="0">
                <a:solidFill>
                  <a:schemeClr val="tx1"/>
                </a:solidFill>
              </a:rPr>
              <a:t>Esquema de funcionamiento de la TDT</a:t>
            </a:r>
            <a:endParaRPr lang="es-MX" b="1" dirty="0">
              <a:solidFill>
                <a:schemeClr val="tx1"/>
              </a:solidFill>
            </a:endParaRPr>
          </a:p>
        </p:txBody>
      </p:sp>
      <p:pic>
        <p:nvPicPr>
          <p:cNvPr id="8" name="Imagen 7"/>
          <p:cNvPicPr>
            <a:picLocks noChangeAspect="1"/>
          </p:cNvPicPr>
          <p:nvPr/>
        </p:nvPicPr>
        <p:blipFill>
          <a:blip r:embed="rId3"/>
          <a:stretch>
            <a:fillRect/>
          </a:stretch>
        </p:blipFill>
        <p:spPr>
          <a:xfrm>
            <a:off x="2197230" y="1057710"/>
            <a:ext cx="2469874" cy="1430259"/>
          </a:xfrm>
          <a:prstGeom prst="rect">
            <a:avLst/>
          </a:prstGeom>
        </p:spPr>
      </p:pic>
      <p:sp>
        <p:nvSpPr>
          <p:cNvPr id="9" name="Rectángulo 8"/>
          <p:cNvSpPr/>
          <p:nvPr/>
        </p:nvSpPr>
        <p:spPr>
          <a:xfrm>
            <a:off x="1987826" y="198766"/>
            <a:ext cx="3170583" cy="516835"/>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2700000" scaled="1"/>
            <a:tileRect/>
          </a:gra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BENEFICIOS DE LA TDT</a:t>
            </a:r>
            <a:endParaRPr lang="es-MX" b="1" dirty="0">
              <a:solidFill>
                <a:schemeClr val="tx1"/>
              </a:solidFill>
            </a:endParaRPr>
          </a:p>
        </p:txBody>
      </p:sp>
      <p:sp>
        <p:nvSpPr>
          <p:cNvPr id="10" name="Flecha a la derecha con bandas 9"/>
          <p:cNvSpPr/>
          <p:nvPr/>
        </p:nvSpPr>
        <p:spPr>
          <a:xfrm>
            <a:off x="301905" y="1473533"/>
            <a:ext cx="1685921" cy="891980"/>
          </a:xfrm>
          <a:prstGeom prst="stripedRightArrow">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solidFill>
                  <a:schemeClr val="tx1"/>
                </a:solidFill>
              </a:rPr>
              <a:t>Calidad</a:t>
            </a:r>
            <a:endParaRPr lang="es-MX" dirty="0">
              <a:solidFill>
                <a:schemeClr val="tx1"/>
              </a:solidFill>
            </a:endParaRPr>
          </a:p>
        </p:txBody>
      </p:sp>
      <p:sp>
        <p:nvSpPr>
          <p:cNvPr id="11" name="Flecha a la derecha con bandas 10"/>
          <p:cNvSpPr/>
          <p:nvPr/>
        </p:nvSpPr>
        <p:spPr>
          <a:xfrm>
            <a:off x="301905" y="3093627"/>
            <a:ext cx="2256061" cy="891980"/>
          </a:xfrm>
          <a:prstGeom prst="stripedRightArrow">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solidFill>
                  <a:schemeClr val="tx1"/>
                </a:solidFill>
              </a:rPr>
              <a:t>Interactividad</a:t>
            </a:r>
            <a:endParaRPr lang="es-MX" dirty="0">
              <a:solidFill>
                <a:schemeClr val="tx1"/>
              </a:solidFill>
            </a:endParaRPr>
          </a:p>
        </p:txBody>
      </p:sp>
      <p:pic>
        <p:nvPicPr>
          <p:cNvPr id="12" name="Imagen 11"/>
          <p:cNvPicPr>
            <a:picLocks noChangeAspect="1"/>
          </p:cNvPicPr>
          <p:nvPr/>
        </p:nvPicPr>
        <p:blipFill rotWithShape="1">
          <a:blip r:embed="rId4"/>
          <a:srcRect l="1766"/>
          <a:stretch/>
        </p:blipFill>
        <p:spPr>
          <a:xfrm>
            <a:off x="2674756" y="2620788"/>
            <a:ext cx="3045889" cy="1828376"/>
          </a:xfrm>
          <a:prstGeom prst="rect">
            <a:avLst/>
          </a:prstGeom>
        </p:spPr>
      </p:pic>
      <p:sp>
        <p:nvSpPr>
          <p:cNvPr id="13" name="Flecha a la derecha con bandas 12"/>
          <p:cNvSpPr/>
          <p:nvPr/>
        </p:nvSpPr>
        <p:spPr>
          <a:xfrm>
            <a:off x="301905" y="4517259"/>
            <a:ext cx="2466040" cy="1515525"/>
          </a:xfrm>
          <a:prstGeom prst="stripedRightArrow">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solidFill>
                  <a:schemeClr val="tx1"/>
                </a:solidFill>
              </a:rPr>
              <a:t>Optimización del uso del espectro</a:t>
            </a:r>
            <a:endParaRPr lang="es-MX" dirty="0">
              <a:solidFill>
                <a:schemeClr val="tx1"/>
              </a:solidFill>
            </a:endParaRPr>
          </a:p>
        </p:txBody>
      </p:sp>
      <p:pic>
        <p:nvPicPr>
          <p:cNvPr id="14" name="Imagen 13"/>
          <p:cNvPicPr>
            <a:picLocks noChangeAspect="1"/>
          </p:cNvPicPr>
          <p:nvPr/>
        </p:nvPicPr>
        <p:blipFill rotWithShape="1">
          <a:blip r:embed="rId5"/>
          <a:srcRect l="2614"/>
          <a:stretch/>
        </p:blipFill>
        <p:spPr>
          <a:xfrm>
            <a:off x="2822712" y="4581983"/>
            <a:ext cx="3139527" cy="2242856"/>
          </a:xfrm>
          <a:prstGeom prst="rect">
            <a:avLst/>
          </a:prstGeom>
        </p:spPr>
      </p:pic>
      <p:sp>
        <p:nvSpPr>
          <p:cNvPr id="15" name="Rectángulo 14"/>
          <p:cNvSpPr/>
          <p:nvPr/>
        </p:nvSpPr>
        <p:spPr>
          <a:xfrm>
            <a:off x="8263156" y="106000"/>
            <a:ext cx="1666036" cy="368795"/>
          </a:xfrm>
          <a:prstGeom prst="rect">
            <a:avLst/>
          </a:prstGeom>
          <a:gradFill flip="none" rotWithShape="1">
            <a:gsLst>
              <a:gs pos="0">
                <a:schemeClr val="accent6">
                  <a:tint val="96000"/>
                  <a:lumMod val="104000"/>
                </a:schemeClr>
              </a:gs>
              <a:gs pos="100000">
                <a:schemeClr val="accent6">
                  <a:shade val="98000"/>
                  <a:lumMod val="94000"/>
                </a:schemeClr>
              </a:gs>
            </a:gsLst>
            <a:path path="circle">
              <a:fillToRect l="50000" t="50000" r="50000" b="50000"/>
            </a:path>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MX" b="1" dirty="0" smtClean="0">
                <a:solidFill>
                  <a:schemeClr val="tx1"/>
                </a:solidFill>
              </a:rPr>
              <a:t>DEFINICIÓN</a:t>
            </a:r>
            <a:endParaRPr lang="es-MX" b="1" dirty="0">
              <a:solidFill>
                <a:schemeClr val="tx1"/>
              </a:solidFill>
            </a:endParaRPr>
          </a:p>
        </p:txBody>
      </p:sp>
      <p:pic>
        <p:nvPicPr>
          <p:cNvPr id="16" name="Picture 2">
            <a:extLst>
              <a:ext uri="{FF2B5EF4-FFF2-40B4-BE49-F238E27FC236}">
                <a16:creationId xmlns:a16="http://schemas.microsoft.com/office/drawing/2014/main" id="{69FF1692-4C20-4584-97D7-438D824A8C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394" y="556276"/>
            <a:ext cx="700636" cy="85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67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2725</TotalTime>
  <Words>2002</Words>
  <Application>Microsoft Office PowerPoint</Application>
  <PresentationFormat>Panorámica</PresentationFormat>
  <Paragraphs>293</Paragraphs>
  <Slides>29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Arial</vt:lpstr>
      <vt:lpstr>Calibri</vt:lpstr>
      <vt:lpstr>Cambria Math</vt:lpstr>
      <vt:lpstr>Century Gothic</vt:lpstr>
      <vt:lpstr>MS Mincho</vt:lpstr>
      <vt:lpstr>Times New Roman</vt:lpstr>
      <vt:lpstr>Wingdings</vt:lpstr>
      <vt:lpstr>Wingdings 3</vt:lpstr>
      <vt:lpstr>Espiral</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jordyG. garzonG</dc:creator>
  <cp:lastModifiedBy>MiPC</cp:lastModifiedBy>
  <cp:revision>105</cp:revision>
  <dcterms:created xsi:type="dcterms:W3CDTF">2018-02-06T15:28:39Z</dcterms:created>
  <dcterms:modified xsi:type="dcterms:W3CDTF">2018-09-10T08:34:31Z</dcterms:modified>
</cp:coreProperties>
</file>