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Hoja2!$I$3</c:f>
              <c:strCache>
                <c:ptCount val="1"/>
                <c:pt idx="0">
                  <c:v>FANEADOS </c:v>
                </c:pt>
              </c:strCache>
            </c:strRef>
          </c:tx>
          <c:spPr>
            <a:solidFill>
              <a:schemeClr val="accent1"/>
            </a:solidFill>
            <a:ln>
              <a:noFill/>
            </a:ln>
            <a:effectLst/>
          </c:spPr>
          <c:invertIfNegative val="0"/>
          <c:cat>
            <c:strRef>
              <c:f>Hoja2!$J$2:$W$2</c:f>
              <c:strCache>
                <c:ptCount val="14"/>
                <c:pt idx="0">
                  <c:v>AZUAY</c:v>
                </c:pt>
                <c:pt idx="1">
                  <c:v>CAÑAR</c:v>
                </c:pt>
                <c:pt idx="2">
                  <c:v>CARCHI</c:v>
                </c:pt>
                <c:pt idx="3">
                  <c:v>CHIMBORAZO</c:v>
                </c:pt>
                <c:pt idx="4">
                  <c:v>COTOPAXI</c:v>
                </c:pt>
                <c:pt idx="5">
                  <c:v>GUAYAS</c:v>
                </c:pt>
                <c:pt idx="6">
                  <c:v>IMBABURA</c:v>
                </c:pt>
                <c:pt idx="7">
                  <c:v>LOJA</c:v>
                </c:pt>
                <c:pt idx="8">
                  <c:v>LOS RIOS</c:v>
                </c:pt>
                <c:pt idx="9">
                  <c:v>MORONA SANTIAGO</c:v>
                </c:pt>
                <c:pt idx="10">
                  <c:v>NAPO</c:v>
                </c:pt>
                <c:pt idx="11">
                  <c:v>PASTAZA</c:v>
                </c:pt>
                <c:pt idx="12">
                  <c:v>PICHINCHA</c:v>
                </c:pt>
                <c:pt idx="13">
                  <c:v>TUNGURAHUA</c:v>
                </c:pt>
              </c:strCache>
            </c:strRef>
          </c:cat>
          <c:val>
            <c:numRef>
              <c:f>Hoja2!$J$3:$W$3</c:f>
              <c:numCache>
                <c:formatCode>General</c:formatCode>
                <c:ptCount val="14"/>
                <c:pt idx="0">
                  <c:v>48600</c:v>
                </c:pt>
                <c:pt idx="1">
                  <c:v>6709</c:v>
                </c:pt>
                <c:pt idx="2">
                  <c:v>7026</c:v>
                </c:pt>
                <c:pt idx="3">
                  <c:v>23001</c:v>
                </c:pt>
                <c:pt idx="4">
                  <c:v>26772</c:v>
                </c:pt>
                <c:pt idx="5">
                  <c:v>118797</c:v>
                </c:pt>
                <c:pt idx="6">
                  <c:v>25290</c:v>
                </c:pt>
                <c:pt idx="7">
                  <c:v>15955</c:v>
                </c:pt>
                <c:pt idx="8">
                  <c:v>500</c:v>
                </c:pt>
                <c:pt idx="9">
                  <c:v>5423</c:v>
                </c:pt>
                <c:pt idx="10">
                  <c:v>915</c:v>
                </c:pt>
                <c:pt idx="11">
                  <c:v>4225</c:v>
                </c:pt>
                <c:pt idx="12">
                  <c:v>69158</c:v>
                </c:pt>
                <c:pt idx="13">
                  <c:v>43455</c:v>
                </c:pt>
              </c:numCache>
            </c:numRef>
          </c:val>
        </c:ser>
        <c:ser>
          <c:idx val="1"/>
          <c:order val="1"/>
          <c:tx>
            <c:strRef>
              <c:f>Hoja2!$I$4</c:f>
              <c:strCache>
                <c:ptCount val="1"/>
                <c:pt idx="0">
                  <c:v>HIGADOS DECOMISADOS Fasciola hepatica</c:v>
                </c:pt>
              </c:strCache>
            </c:strRef>
          </c:tx>
          <c:spPr>
            <a:solidFill>
              <a:schemeClr val="accent2"/>
            </a:solidFill>
            <a:ln>
              <a:noFill/>
            </a:ln>
            <a:effectLst/>
          </c:spPr>
          <c:invertIfNegative val="0"/>
          <c:cat>
            <c:strRef>
              <c:f>Hoja2!$J$2:$W$2</c:f>
              <c:strCache>
                <c:ptCount val="14"/>
                <c:pt idx="0">
                  <c:v>AZUAY</c:v>
                </c:pt>
                <c:pt idx="1">
                  <c:v>CAÑAR</c:v>
                </c:pt>
                <c:pt idx="2">
                  <c:v>CARCHI</c:v>
                </c:pt>
                <c:pt idx="3">
                  <c:v>CHIMBORAZO</c:v>
                </c:pt>
                <c:pt idx="4">
                  <c:v>COTOPAXI</c:v>
                </c:pt>
                <c:pt idx="5">
                  <c:v>GUAYAS</c:v>
                </c:pt>
                <c:pt idx="6">
                  <c:v>IMBABURA</c:v>
                </c:pt>
                <c:pt idx="7">
                  <c:v>LOJA</c:v>
                </c:pt>
                <c:pt idx="8">
                  <c:v>LOS RIOS</c:v>
                </c:pt>
                <c:pt idx="9">
                  <c:v>MORONA SANTIAGO</c:v>
                </c:pt>
                <c:pt idx="10">
                  <c:v>NAPO</c:v>
                </c:pt>
                <c:pt idx="11">
                  <c:v>PASTAZA</c:v>
                </c:pt>
                <c:pt idx="12">
                  <c:v>PICHINCHA</c:v>
                </c:pt>
                <c:pt idx="13">
                  <c:v>TUNGURAHUA</c:v>
                </c:pt>
              </c:strCache>
            </c:strRef>
          </c:cat>
          <c:val>
            <c:numRef>
              <c:f>Hoja2!$J$4:$W$4</c:f>
              <c:numCache>
                <c:formatCode>General</c:formatCode>
                <c:ptCount val="14"/>
                <c:pt idx="0">
                  <c:v>2732</c:v>
                </c:pt>
                <c:pt idx="1">
                  <c:v>709</c:v>
                </c:pt>
                <c:pt idx="2">
                  <c:v>482</c:v>
                </c:pt>
                <c:pt idx="3">
                  <c:v>1501</c:v>
                </c:pt>
                <c:pt idx="4">
                  <c:v>619</c:v>
                </c:pt>
                <c:pt idx="5">
                  <c:v>286</c:v>
                </c:pt>
                <c:pt idx="6">
                  <c:v>790</c:v>
                </c:pt>
                <c:pt idx="7">
                  <c:v>524</c:v>
                </c:pt>
                <c:pt idx="8">
                  <c:v>7</c:v>
                </c:pt>
                <c:pt idx="9">
                  <c:v>10</c:v>
                </c:pt>
                <c:pt idx="10">
                  <c:v>19</c:v>
                </c:pt>
                <c:pt idx="11">
                  <c:v>47</c:v>
                </c:pt>
                <c:pt idx="12">
                  <c:v>3686</c:v>
                </c:pt>
                <c:pt idx="13">
                  <c:v>2489</c:v>
                </c:pt>
              </c:numCache>
            </c:numRef>
          </c:val>
        </c:ser>
        <c:dLbls>
          <c:showLegendKey val="0"/>
          <c:showVal val="0"/>
          <c:showCatName val="0"/>
          <c:showSerName val="0"/>
          <c:showPercent val="0"/>
          <c:showBubbleSize val="0"/>
        </c:dLbls>
        <c:gapWidth val="219"/>
        <c:overlap val="-27"/>
        <c:axId val="102621680"/>
        <c:axId val="102622464"/>
      </c:barChart>
      <c:catAx>
        <c:axId val="10262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102622464"/>
        <c:crossesAt val="0"/>
        <c:auto val="1"/>
        <c:lblAlgn val="ctr"/>
        <c:lblOffset val="100"/>
        <c:noMultiLvlLbl val="0"/>
      </c:catAx>
      <c:valAx>
        <c:axId val="102622464"/>
        <c:scaling>
          <c:logBase val="10"/>
          <c:orientation val="minMax"/>
          <c:max val="1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262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Hoja1!$D$6</c:f>
              <c:strCache>
                <c:ptCount val="1"/>
                <c:pt idx="0">
                  <c:v>Moluscos en las plantas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numRef>
              <c:f>Hoja1!$E$5:$F$5</c:f>
              <c:numCache>
                <c:formatCode>General</c:formatCode>
                <c:ptCount val="2"/>
                <c:pt idx="0">
                  <c:v>1</c:v>
                </c:pt>
                <c:pt idx="1">
                  <c:v>2</c:v>
                </c:pt>
              </c:numCache>
            </c:numRef>
          </c:cat>
          <c:val>
            <c:numRef>
              <c:f>Hoja1!$E$6:$F$6</c:f>
              <c:numCache>
                <c:formatCode>General</c:formatCode>
                <c:ptCount val="2"/>
                <c:pt idx="0">
                  <c:v>856</c:v>
                </c:pt>
                <c:pt idx="1">
                  <c:v>367</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dirty="0" err="1" smtClean="0">
                <a:solidFill>
                  <a:schemeClr val="tx1"/>
                </a:solidFill>
              </a:rPr>
              <a:t>Prevalencia</a:t>
            </a:r>
            <a:endParaRPr lang="en-US" sz="1600" b="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MX"/>
        </a:p>
      </c:txPr>
    </c:title>
    <c:autoTitleDeleted val="0"/>
    <c:plotArea>
      <c:layout/>
      <c:pieChart>
        <c:varyColors val="1"/>
        <c:ser>
          <c:idx val="0"/>
          <c:order val="0"/>
          <c:tx>
            <c:strRef>
              <c:f>Hoja1!$E$14</c:f>
              <c:strCache>
                <c:ptCount val="1"/>
                <c:pt idx="0">
                  <c:v>N°</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cat>
            <c:strRef>
              <c:f>Hoja1!$D$15:$D$16</c:f>
              <c:strCache>
                <c:ptCount val="2"/>
                <c:pt idx="0">
                  <c:v>infestados</c:v>
                </c:pt>
                <c:pt idx="1">
                  <c:v>No infestados</c:v>
                </c:pt>
              </c:strCache>
            </c:strRef>
          </c:cat>
          <c:val>
            <c:numRef>
              <c:f>Hoja1!$E$15:$E$16</c:f>
              <c:numCache>
                <c:formatCode>General</c:formatCode>
                <c:ptCount val="2"/>
                <c:pt idx="0">
                  <c:v>697</c:v>
                </c:pt>
                <c:pt idx="1">
                  <c:v>526</c:v>
                </c:pt>
              </c:numCache>
            </c:numRef>
          </c:val>
        </c:ser>
        <c:ser>
          <c:idx val="1"/>
          <c:order val="1"/>
          <c:tx>
            <c:strRef>
              <c:f>Hoja1!$F$14</c:f>
              <c:strCache>
                <c:ptCount val="1"/>
                <c:pt idx="0">
                  <c:v>%</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cat>
            <c:strRef>
              <c:f>Hoja1!$D$15:$D$16</c:f>
              <c:strCache>
                <c:ptCount val="2"/>
                <c:pt idx="0">
                  <c:v>infestados</c:v>
                </c:pt>
                <c:pt idx="1">
                  <c:v>No infestados</c:v>
                </c:pt>
              </c:strCache>
            </c:strRef>
          </c:cat>
          <c:val>
            <c:numRef>
              <c:f>Hoja1!$F$15:$F$16</c:f>
              <c:numCache>
                <c:formatCode>0</c:formatCode>
                <c:ptCount val="2"/>
                <c:pt idx="0">
                  <c:v>56.991005723630416</c:v>
                </c:pt>
                <c:pt idx="1">
                  <c:v>43.008994276369584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MX"/>
          </a:p>
        </c:txPr>
      </c:legendEntry>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MX"/>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err="1" smtClean="0">
                <a:solidFill>
                  <a:schemeClr val="tx1"/>
                </a:solidFill>
              </a:rPr>
              <a:t>Relación</a:t>
            </a:r>
            <a:r>
              <a:rPr lang="en-US" sz="1600" baseline="0" dirty="0" smtClean="0">
                <a:solidFill>
                  <a:schemeClr val="tx1"/>
                </a:solidFill>
              </a:rPr>
              <a:t> entre la </a:t>
            </a:r>
            <a:r>
              <a:rPr lang="en-US" sz="1600" baseline="0" dirty="0" err="1" smtClean="0">
                <a:solidFill>
                  <a:schemeClr val="tx1"/>
                </a:solidFill>
              </a:rPr>
              <a:t>altitud</a:t>
            </a:r>
            <a:r>
              <a:rPr lang="en-US" sz="1600" baseline="0" dirty="0" smtClean="0">
                <a:solidFill>
                  <a:schemeClr val="tx1"/>
                </a:solidFill>
              </a:rPr>
              <a:t> y el </a:t>
            </a:r>
            <a:r>
              <a:rPr lang="en-US" sz="1600" baseline="0" dirty="0" err="1" smtClean="0">
                <a:solidFill>
                  <a:schemeClr val="tx1"/>
                </a:solidFill>
              </a:rPr>
              <a:t>nivel</a:t>
            </a:r>
            <a:r>
              <a:rPr lang="en-US" sz="1600" baseline="0" dirty="0" smtClean="0">
                <a:solidFill>
                  <a:schemeClr val="tx1"/>
                </a:solidFill>
              </a:rPr>
              <a:t> de </a:t>
            </a:r>
            <a:r>
              <a:rPr lang="en-US" sz="1600" baseline="0" dirty="0" err="1" smtClean="0">
                <a:solidFill>
                  <a:schemeClr val="tx1"/>
                </a:solidFill>
              </a:rPr>
              <a:t>infestación</a:t>
            </a:r>
            <a:endParaRPr lang="en-US" sz="1600" dirty="0" smtClean="0">
              <a:solidFill>
                <a:schemeClr val="tx1"/>
              </a:solidFill>
            </a:endParaRPr>
          </a:p>
        </c:rich>
      </c:tx>
      <c:layout>
        <c:manualLayout>
          <c:xMode val="edge"/>
          <c:yMode val="edge"/>
          <c:x val="0.15650189175851295"/>
          <c:y val="8.842677966727162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s-MX"/>
        </a:p>
      </c:txPr>
    </c:title>
    <c:autoTitleDeleted val="0"/>
    <c:plotArea>
      <c:layout/>
      <c:lineChart>
        <c:grouping val="standard"/>
        <c:varyColors val="0"/>
        <c:ser>
          <c:idx val="0"/>
          <c:order val="0"/>
          <c:tx>
            <c:strRef>
              <c:f>Hoja1!$B$1</c:f>
              <c:strCache>
                <c:ptCount val="1"/>
                <c:pt idx="0">
                  <c:v>positivos</c:v>
                </c:pt>
              </c:strCache>
            </c:strRef>
          </c:tx>
          <c:spPr>
            <a:ln w="28575" cap="rnd">
              <a:solidFill>
                <a:schemeClr val="accent6"/>
              </a:solidFill>
              <a:round/>
            </a:ln>
            <a:effectLst/>
          </c:spPr>
          <c:marker>
            <c:symbol val="none"/>
          </c:marker>
          <c:cat>
            <c:numRef>
              <c:f>Hoja1!$A$2:$A$5</c:f>
              <c:numCache>
                <c:formatCode>General</c:formatCode>
                <c:ptCount val="4"/>
                <c:pt idx="0">
                  <c:v>36</c:v>
                </c:pt>
                <c:pt idx="1">
                  <c:v>46</c:v>
                </c:pt>
                <c:pt idx="2">
                  <c:v>48</c:v>
                </c:pt>
                <c:pt idx="3">
                  <c:v>56</c:v>
                </c:pt>
              </c:numCache>
            </c:numRef>
          </c:cat>
          <c:val>
            <c:numRef>
              <c:f>Hoja1!$B$2:$B$5</c:f>
              <c:numCache>
                <c:formatCode>General</c:formatCode>
                <c:ptCount val="4"/>
                <c:pt idx="0">
                  <c:v>4300</c:v>
                </c:pt>
                <c:pt idx="1">
                  <c:v>4200</c:v>
                </c:pt>
                <c:pt idx="2">
                  <c:v>4000</c:v>
                </c:pt>
                <c:pt idx="3">
                  <c:v>3000</c:v>
                </c:pt>
              </c:numCache>
            </c:numRef>
          </c:val>
          <c:smooth val="0"/>
        </c:ser>
        <c:dLbls>
          <c:showLegendKey val="0"/>
          <c:showVal val="0"/>
          <c:showCatName val="0"/>
          <c:showSerName val="0"/>
          <c:showPercent val="0"/>
          <c:showBubbleSize val="0"/>
        </c:dLbls>
        <c:smooth val="0"/>
        <c:axId val="102625208"/>
        <c:axId val="210899808"/>
      </c:lineChart>
      <c:catAx>
        <c:axId val="10262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MX"/>
          </a:p>
        </c:txPr>
        <c:crossAx val="210899808"/>
        <c:crosses val="autoZero"/>
        <c:auto val="1"/>
        <c:lblAlgn val="ctr"/>
        <c:lblOffset val="100"/>
        <c:noMultiLvlLbl val="0"/>
      </c:catAx>
      <c:valAx>
        <c:axId val="210899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MX"/>
          </a:p>
        </c:txPr>
        <c:crossAx val="102625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err="1" smtClean="0">
                <a:solidFill>
                  <a:schemeClr val="tx1"/>
                </a:solidFill>
              </a:rPr>
              <a:t>Prevalencia</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s-MX"/>
        </a:p>
      </c:txPr>
    </c:title>
    <c:autoTitleDeleted val="0"/>
    <c:plotArea>
      <c:layout/>
      <c:pieChart>
        <c:varyColors val="1"/>
        <c:ser>
          <c:idx val="0"/>
          <c:order val="0"/>
          <c:tx>
            <c:strRef>
              <c:f>Hoja1!$E$20</c:f>
              <c:strCache>
                <c:ptCount val="1"/>
                <c:pt idx="0">
                  <c:v>N°</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Hoja1!$D$21:$D$22</c:f>
              <c:strCache>
                <c:ptCount val="2"/>
                <c:pt idx="0">
                  <c:v>Infestados</c:v>
                </c:pt>
                <c:pt idx="1">
                  <c:v>No Infestados </c:v>
                </c:pt>
              </c:strCache>
            </c:strRef>
          </c:cat>
          <c:val>
            <c:numRef>
              <c:f>Hoja1!$E$21:$E$22</c:f>
              <c:numCache>
                <c:formatCode>General</c:formatCode>
                <c:ptCount val="2"/>
                <c:pt idx="0">
                  <c:v>373</c:v>
                </c:pt>
                <c:pt idx="1">
                  <c:v>67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Hoja2!$I$3</c:f>
              <c:strCache>
                <c:ptCount val="1"/>
                <c:pt idx="0">
                  <c:v>FANEADOS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Hoja2!$J$2:$W$2</c:f>
              <c:strCache>
                <c:ptCount val="14"/>
                <c:pt idx="0">
                  <c:v>AZUAY</c:v>
                </c:pt>
                <c:pt idx="1">
                  <c:v>CAÑAR</c:v>
                </c:pt>
                <c:pt idx="2">
                  <c:v>CARCHI</c:v>
                </c:pt>
                <c:pt idx="3">
                  <c:v>CHIMBORAZO</c:v>
                </c:pt>
                <c:pt idx="4">
                  <c:v>COTOPAXI</c:v>
                </c:pt>
                <c:pt idx="5">
                  <c:v>GUAYAS</c:v>
                </c:pt>
                <c:pt idx="6">
                  <c:v>IMBABURA</c:v>
                </c:pt>
                <c:pt idx="7">
                  <c:v>LOJA</c:v>
                </c:pt>
                <c:pt idx="8">
                  <c:v>LOS RIOS</c:v>
                </c:pt>
                <c:pt idx="9">
                  <c:v>MORONA SANTIAGO</c:v>
                </c:pt>
                <c:pt idx="10">
                  <c:v>NAPO</c:v>
                </c:pt>
                <c:pt idx="11">
                  <c:v>PASTAZA</c:v>
                </c:pt>
                <c:pt idx="12">
                  <c:v>PICHINCHA</c:v>
                </c:pt>
                <c:pt idx="13">
                  <c:v>TUNGURAHUA</c:v>
                </c:pt>
              </c:strCache>
            </c:strRef>
          </c:cat>
          <c:val>
            <c:numRef>
              <c:f>Hoja2!$J$3:$W$3</c:f>
              <c:numCache>
                <c:formatCode>General</c:formatCode>
                <c:ptCount val="14"/>
                <c:pt idx="0">
                  <c:v>48600</c:v>
                </c:pt>
                <c:pt idx="1">
                  <c:v>6709</c:v>
                </c:pt>
                <c:pt idx="2">
                  <c:v>7026</c:v>
                </c:pt>
                <c:pt idx="3">
                  <c:v>23001</c:v>
                </c:pt>
                <c:pt idx="4">
                  <c:v>26772</c:v>
                </c:pt>
                <c:pt idx="5">
                  <c:v>118797</c:v>
                </c:pt>
                <c:pt idx="6">
                  <c:v>25290</c:v>
                </c:pt>
                <c:pt idx="7">
                  <c:v>15955</c:v>
                </c:pt>
                <c:pt idx="8">
                  <c:v>500</c:v>
                </c:pt>
                <c:pt idx="9">
                  <c:v>5423</c:v>
                </c:pt>
                <c:pt idx="10">
                  <c:v>915</c:v>
                </c:pt>
                <c:pt idx="11">
                  <c:v>4225</c:v>
                </c:pt>
                <c:pt idx="12">
                  <c:v>69158</c:v>
                </c:pt>
                <c:pt idx="13">
                  <c:v>43455</c:v>
                </c:pt>
              </c:numCache>
            </c:numRef>
          </c:val>
        </c:ser>
        <c:ser>
          <c:idx val="1"/>
          <c:order val="1"/>
          <c:tx>
            <c:strRef>
              <c:f>Hoja2!$I$4</c:f>
              <c:strCache>
                <c:ptCount val="1"/>
                <c:pt idx="0">
                  <c:v>HIGADOS DECOMISADOS Fasciola hepatica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Hoja2!$J$2:$W$2</c:f>
              <c:strCache>
                <c:ptCount val="14"/>
                <c:pt idx="0">
                  <c:v>AZUAY</c:v>
                </c:pt>
                <c:pt idx="1">
                  <c:v>CAÑAR</c:v>
                </c:pt>
                <c:pt idx="2">
                  <c:v>CARCHI</c:v>
                </c:pt>
                <c:pt idx="3">
                  <c:v>CHIMBORAZO</c:v>
                </c:pt>
                <c:pt idx="4">
                  <c:v>COTOPAXI</c:v>
                </c:pt>
                <c:pt idx="5">
                  <c:v>GUAYAS</c:v>
                </c:pt>
                <c:pt idx="6">
                  <c:v>IMBABURA</c:v>
                </c:pt>
                <c:pt idx="7">
                  <c:v>LOJA</c:v>
                </c:pt>
                <c:pt idx="8">
                  <c:v>LOS RIOS</c:v>
                </c:pt>
                <c:pt idx="9">
                  <c:v>MORONA SANTIAGO</c:v>
                </c:pt>
                <c:pt idx="10">
                  <c:v>NAPO</c:v>
                </c:pt>
                <c:pt idx="11">
                  <c:v>PASTAZA</c:v>
                </c:pt>
                <c:pt idx="12">
                  <c:v>PICHINCHA</c:v>
                </c:pt>
                <c:pt idx="13">
                  <c:v>TUNGURAHUA</c:v>
                </c:pt>
              </c:strCache>
            </c:strRef>
          </c:cat>
          <c:val>
            <c:numRef>
              <c:f>Hoja2!$J$4:$W$4</c:f>
              <c:numCache>
                <c:formatCode>General</c:formatCode>
                <c:ptCount val="14"/>
                <c:pt idx="0">
                  <c:v>2732</c:v>
                </c:pt>
                <c:pt idx="1">
                  <c:v>709</c:v>
                </c:pt>
                <c:pt idx="2">
                  <c:v>482</c:v>
                </c:pt>
                <c:pt idx="3">
                  <c:v>1501</c:v>
                </c:pt>
                <c:pt idx="4">
                  <c:v>619</c:v>
                </c:pt>
                <c:pt idx="5">
                  <c:v>286</c:v>
                </c:pt>
                <c:pt idx="6">
                  <c:v>790</c:v>
                </c:pt>
                <c:pt idx="7">
                  <c:v>524</c:v>
                </c:pt>
                <c:pt idx="8">
                  <c:v>7</c:v>
                </c:pt>
                <c:pt idx="9">
                  <c:v>10</c:v>
                </c:pt>
                <c:pt idx="10">
                  <c:v>19</c:v>
                </c:pt>
                <c:pt idx="11">
                  <c:v>47</c:v>
                </c:pt>
                <c:pt idx="12">
                  <c:v>3686</c:v>
                </c:pt>
                <c:pt idx="13">
                  <c:v>2489</c:v>
                </c:pt>
              </c:numCache>
            </c:numRef>
          </c:val>
        </c:ser>
        <c:dLbls>
          <c:dLblPos val="inEnd"/>
          <c:showLegendKey val="0"/>
          <c:showVal val="1"/>
          <c:showCatName val="0"/>
          <c:showSerName val="0"/>
          <c:showPercent val="0"/>
          <c:showBubbleSize val="0"/>
        </c:dLbls>
        <c:gapWidth val="199"/>
        <c:axId val="214710224"/>
        <c:axId val="214710616"/>
      </c:barChart>
      <c:catAx>
        <c:axId val="21471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none" spc="0" normalizeH="0" baseline="0">
                <a:solidFill>
                  <a:schemeClr val="tx1"/>
                </a:solidFill>
                <a:latin typeface="+mn-lt"/>
                <a:ea typeface="+mn-ea"/>
                <a:cs typeface="+mn-cs"/>
              </a:defRPr>
            </a:pPr>
            <a:endParaRPr lang="es-MX"/>
          </a:p>
        </c:txPr>
        <c:crossAx val="214710616"/>
        <c:crossesAt val="0"/>
        <c:auto val="1"/>
        <c:lblAlgn val="ctr"/>
        <c:lblOffset val="100"/>
        <c:noMultiLvlLbl val="0"/>
      </c:catAx>
      <c:valAx>
        <c:axId val="214710616"/>
        <c:scaling>
          <c:logBase val="10"/>
          <c:orientation val="minMax"/>
          <c:max val="100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14710224"/>
        <c:crosses val="autoZero"/>
        <c:crossBetween val="between"/>
      </c:valAx>
      <c:spPr>
        <a:noFill/>
        <a:ln>
          <a:noFill/>
        </a:ln>
        <a:effectLst/>
      </c:spPr>
    </c:plotArea>
    <c:legend>
      <c:legendPos val="t"/>
      <c:layout>
        <c:manualLayout>
          <c:xMode val="edge"/>
          <c:yMode val="edge"/>
          <c:x val="5.0374474679787389E-2"/>
          <c:y val="0.937459038631695"/>
          <c:w val="0.47877777803910487"/>
          <c:h val="4.7581309715953785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26AAF-30EE-4496-B997-E7DEB2459914}" type="datetimeFigureOut">
              <a:rPr lang="es-MX" smtClean="0"/>
              <a:t>04/09/2018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130ED-C846-4041-81E9-8DA84BEE6DD4}" type="slidenum">
              <a:rPr lang="es-MX" smtClean="0"/>
              <a:t>‹Nº›</a:t>
            </a:fld>
            <a:endParaRPr lang="es-MX"/>
          </a:p>
        </p:txBody>
      </p:sp>
    </p:spTree>
    <p:extLst>
      <p:ext uri="{BB962C8B-B14F-4D97-AF65-F5344CB8AC3E}">
        <p14:creationId xmlns:p14="http://schemas.microsoft.com/office/powerpoint/2010/main" val="153375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B54BB4C-5359-4E21-8D5E-382AFFD63387}" type="slidenum">
              <a:rPr lang="es-MX" smtClean="0"/>
              <a:t>20</a:t>
            </a:fld>
            <a:endParaRPr lang="es-MX"/>
          </a:p>
        </p:txBody>
      </p:sp>
    </p:spTree>
    <p:extLst>
      <p:ext uri="{BB962C8B-B14F-4D97-AF65-F5344CB8AC3E}">
        <p14:creationId xmlns:p14="http://schemas.microsoft.com/office/powerpoint/2010/main" val="282518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237000E5-4152-4427-B728-D0E7323DB80E}" type="datetimeFigureOut">
              <a:rPr lang="es-MX" smtClean="0"/>
              <a:t>04/09/2018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294702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37000E5-4152-4427-B728-D0E7323DB80E}" type="datetimeFigureOut">
              <a:rPr lang="es-MX" smtClean="0"/>
              <a:t>04/09/2018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25504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37000E5-4152-4427-B728-D0E7323DB80E}" type="datetimeFigureOut">
              <a:rPr lang="es-MX" smtClean="0"/>
              <a:t>04/09/2018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217145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37000E5-4152-4427-B728-D0E7323DB80E}" type="datetimeFigureOut">
              <a:rPr lang="es-MX" smtClean="0"/>
              <a:t>04/09/2018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262167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37000E5-4152-4427-B728-D0E7323DB80E}" type="datetimeFigureOut">
              <a:rPr lang="es-MX" smtClean="0"/>
              <a:t>04/09/2018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226819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237000E5-4152-4427-B728-D0E7323DB80E}" type="datetimeFigureOut">
              <a:rPr lang="es-MX" smtClean="0"/>
              <a:t>04/09/2018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172131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237000E5-4152-4427-B728-D0E7323DB80E}" type="datetimeFigureOut">
              <a:rPr lang="es-MX" smtClean="0"/>
              <a:t>04/09/2018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70919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237000E5-4152-4427-B728-D0E7323DB80E}" type="datetimeFigureOut">
              <a:rPr lang="es-MX" smtClean="0"/>
              <a:t>04/09/2018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64147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37000E5-4152-4427-B728-D0E7323DB80E}" type="datetimeFigureOut">
              <a:rPr lang="es-MX" smtClean="0"/>
              <a:t>04/09/2018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13343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37000E5-4152-4427-B728-D0E7323DB80E}" type="datetimeFigureOut">
              <a:rPr lang="es-MX" smtClean="0"/>
              <a:t>04/09/2018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102986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37000E5-4152-4427-B728-D0E7323DB80E}" type="datetimeFigureOut">
              <a:rPr lang="es-MX" smtClean="0"/>
              <a:t>04/09/2018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4D27694B-11EA-4AF9-8833-57F1151AEC13}" type="slidenum">
              <a:rPr lang="es-MX" smtClean="0"/>
              <a:t>‹Nº›</a:t>
            </a:fld>
            <a:endParaRPr lang="es-MX"/>
          </a:p>
        </p:txBody>
      </p:sp>
    </p:spTree>
    <p:extLst>
      <p:ext uri="{BB962C8B-B14F-4D97-AF65-F5344CB8AC3E}">
        <p14:creationId xmlns:p14="http://schemas.microsoft.com/office/powerpoint/2010/main" val="386640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000E5-4152-4427-B728-D0E7323DB80E}" type="datetimeFigureOut">
              <a:rPr lang="es-MX" smtClean="0"/>
              <a:t>04/09/2018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7694B-11EA-4AF9-8833-57F1151AEC13}" type="slidenum">
              <a:rPr lang="es-MX" smtClean="0"/>
              <a:t>‹Nº›</a:t>
            </a:fld>
            <a:endParaRPr lang="es-MX"/>
          </a:p>
        </p:txBody>
      </p:sp>
    </p:spTree>
    <p:extLst>
      <p:ext uri="{BB962C8B-B14F-4D97-AF65-F5344CB8AC3E}">
        <p14:creationId xmlns:p14="http://schemas.microsoft.com/office/powerpoint/2010/main" val="567755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84" y="324357"/>
            <a:ext cx="4844205" cy="1027924"/>
          </a:xfrm>
          <a:prstGeom prst="rect">
            <a:avLst/>
          </a:prstGeom>
          <a:noFill/>
          <a:ln>
            <a:noFill/>
          </a:ln>
        </p:spPr>
      </p:pic>
      <p:sp>
        <p:nvSpPr>
          <p:cNvPr id="2" name="CuadroTexto 1"/>
          <p:cNvSpPr txBox="1"/>
          <p:nvPr/>
        </p:nvSpPr>
        <p:spPr>
          <a:xfrm>
            <a:off x="360610" y="1779687"/>
            <a:ext cx="11436438" cy="5078313"/>
          </a:xfrm>
          <a:prstGeom prst="rect">
            <a:avLst/>
          </a:prstGeom>
          <a:noFill/>
        </p:spPr>
        <p:txBody>
          <a:bodyPr wrap="square" rtlCol="0">
            <a:spAutoFit/>
          </a:bodyPr>
          <a:lstStyle/>
          <a:p>
            <a:pPr algn="ctr"/>
            <a:r>
              <a:rPr lang="es-ES" b="1" dirty="0"/>
              <a:t>VICERRECTORADO DE INVESTIGACIÓN, INNOVACIÓN Y TRANSFERENCIA DE TECNOLOGÍA</a:t>
            </a:r>
            <a:endParaRPr lang="es-MX" dirty="0"/>
          </a:p>
          <a:p>
            <a:pPr algn="ctr"/>
            <a:r>
              <a:rPr lang="es-ES" b="1" dirty="0"/>
              <a:t> </a:t>
            </a:r>
            <a:endParaRPr lang="es-MX" dirty="0"/>
          </a:p>
          <a:p>
            <a:pPr algn="ctr"/>
            <a:r>
              <a:rPr lang="es-ES" b="1" dirty="0"/>
              <a:t>CENTRO DE POSGRADOS  </a:t>
            </a:r>
            <a:endParaRPr lang="es-MX" dirty="0"/>
          </a:p>
          <a:p>
            <a:pPr algn="ctr"/>
            <a:r>
              <a:rPr lang="es-ES" b="1" dirty="0"/>
              <a:t> </a:t>
            </a:r>
            <a:endParaRPr lang="es-MX" dirty="0"/>
          </a:p>
          <a:p>
            <a:pPr algn="ctr"/>
            <a:r>
              <a:rPr lang="es-ES" b="1" dirty="0"/>
              <a:t>MAESTRÍA EN PRODUCCIÓN Y NUTRICIÓN ANIMAL </a:t>
            </a:r>
            <a:endParaRPr lang="es-MX" dirty="0"/>
          </a:p>
          <a:p>
            <a:pPr algn="ctr"/>
            <a:r>
              <a:rPr lang="es-ES" b="1" dirty="0"/>
              <a:t>I PROMOCIÓN</a:t>
            </a:r>
            <a:endParaRPr lang="es-MX" dirty="0"/>
          </a:p>
          <a:p>
            <a:pPr algn="ctr"/>
            <a:r>
              <a:rPr lang="es-ES" b="1" dirty="0"/>
              <a:t> </a:t>
            </a:r>
            <a:endParaRPr lang="es-MX" dirty="0"/>
          </a:p>
          <a:p>
            <a:pPr algn="ctr"/>
            <a:r>
              <a:rPr lang="es-ES" b="1" dirty="0"/>
              <a:t>TRABAJO DE TITULACIÓN PREVIO A LA OBTENCIÓN DEL TÍTULO DE MAGÍSTER EN: PRODUCCIÓN Y NUTRICIÓN ANIMAL</a:t>
            </a:r>
            <a:endParaRPr lang="es-MX" dirty="0"/>
          </a:p>
          <a:p>
            <a:pPr algn="ctr"/>
            <a:r>
              <a:rPr lang="es-ES" b="1" dirty="0"/>
              <a:t> </a:t>
            </a:r>
            <a:endParaRPr lang="es-MX" dirty="0"/>
          </a:p>
          <a:p>
            <a:pPr algn="ctr"/>
            <a:r>
              <a:rPr lang="es-ES" b="1" dirty="0"/>
              <a:t>TEMA: PREVALENCIA E IDENTIFICACIÓN DE MOLUSCOS LYMNEIDOS TRANSMISORES DE </a:t>
            </a:r>
            <a:r>
              <a:rPr lang="es-ES" b="1" i="1" dirty="0"/>
              <a:t>Fasciola hepatica</a:t>
            </a:r>
            <a:r>
              <a:rPr lang="es-ES" b="1" dirty="0"/>
              <a:t> EN LA COMUNIDAD SAN MARTÍN DE LA PARROQUIA COLUMBE, CANTÓN COLTA, PROVINCIA DE CHIMBORAZO.</a:t>
            </a:r>
            <a:endParaRPr lang="es-MX" dirty="0"/>
          </a:p>
          <a:p>
            <a:pPr algn="ctr"/>
            <a:r>
              <a:rPr lang="es-ES" b="1" dirty="0"/>
              <a:t> </a:t>
            </a:r>
            <a:endParaRPr lang="es-MX" dirty="0"/>
          </a:p>
          <a:p>
            <a:pPr algn="ctr"/>
            <a:r>
              <a:rPr lang="es-ES" b="1" dirty="0"/>
              <a:t>AUTOR: RÍOS GRANIZO, JUAN </a:t>
            </a:r>
            <a:r>
              <a:rPr lang="es-ES" b="1" dirty="0" smtClean="0"/>
              <a:t>CARLOS</a:t>
            </a:r>
            <a:endParaRPr lang="es-MX" dirty="0"/>
          </a:p>
          <a:p>
            <a:pPr algn="ctr"/>
            <a:r>
              <a:rPr lang="es-ES" b="1" dirty="0"/>
              <a:t>DIRECTOR: PhD. VILLAVICENCIO, ÁNGEL FABIÁN </a:t>
            </a:r>
            <a:endParaRPr lang="es-MX" dirty="0"/>
          </a:p>
          <a:p>
            <a:pPr algn="ctr"/>
            <a:endParaRPr lang="es-MX" dirty="0"/>
          </a:p>
          <a:p>
            <a:pPr algn="ctr"/>
            <a:r>
              <a:rPr lang="es-ES" b="1" dirty="0"/>
              <a:t>SANGOLQUÍ</a:t>
            </a:r>
            <a:endParaRPr lang="es-MX" dirty="0"/>
          </a:p>
          <a:p>
            <a:pPr algn="ctr"/>
            <a:r>
              <a:rPr lang="es-ES" b="1" dirty="0" smtClean="0"/>
              <a:t>2018</a:t>
            </a:r>
            <a:r>
              <a:rPr lang="es-ES" b="1" dirty="0"/>
              <a:t/>
            </a:r>
            <a:br>
              <a:rPr lang="es-ES" b="1" dirty="0"/>
            </a:br>
            <a:endParaRPr lang="es-MX" dirty="0"/>
          </a:p>
        </p:txBody>
      </p:sp>
    </p:spTree>
    <p:extLst>
      <p:ext uri="{BB962C8B-B14F-4D97-AF65-F5344CB8AC3E}">
        <p14:creationId xmlns:p14="http://schemas.microsoft.com/office/powerpoint/2010/main" val="2646930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5454" y="1772504"/>
            <a:ext cx="5389417" cy="3451538"/>
          </a:xfrm>
          <a:prstGeom prst="rect">
            <a:avLst/>
          </a:prstGeom>
          <a:ln w="28575">
            <a:solidFill>
              <a:schemeClr val="tx1"/>
            </a:solid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30133" y="1669340"/>
            <a:ext cx="5389415" cy="3657868"/>
          </a:xfrm>
          <a:prstGeom prst="rect">
            <a:avLst/>
          </a:prstGeom>
          <a:ln w="28575">
            <a:solidFill>
              <a:schemeClr val="tx1"/>
            </a:solidFill>
          </a:ln>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42036" y="1786188"/>
            <a:ext cx="5389416" cy="3424171"/>
          </a:xfrm>
          <a:prstGeom prst="rect">
            <a:avLst/>
          </a:prstGeom>
          <a:ln w="28575">
            <a:solidFill>
              <a:schemeClr val="tx1"/>
            </a:solidFill>
          </a:ln>
        </p:spPr>
      </p:pic>
      <p:sp>
        <p:nvSpPr>
          <p:cNvPr id="7" name="Elipse 6"/>
          <p:cNvSpPr/>
          <p:nvPr/>
        </p:nvSpPr>
        <p:spPr>
          <a:xfrm>
            <a:off x="5282281" y="4091951"/>
            <a:ext cx="1094509" cy="1080655"/>
          </a:xfrm>
          <a:prstGeom prst="ellipse">
            <a:avLst/>
          </a:prstGeom>
          <a:no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756167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3963" y="173184"/>
            <a:ext cx="11859492" cy="2403762"/>
          </a:xfrm>
        </p:spPr>
        <p:txBody>
          <a:bodyPr>
            <a:normAutofit fontScale="92500"/>
          </a:bodyPr>
          <a:lstStyle/>
          <a:p>
            <a:pPr marL="0" indent="0" algn="just">
              <a:buNone/>
            </a:pPr>
            <a:r>
              <a:rPr lang="es-ES" b="1" u="sng" dirty="0" smtClean="0">
                <a:solidFill>
                  <a:schemeClr val="tx1"/>
                </a:solidFill>
                <a:latin typeface="Calibri" panose="020F0502020204030204" pitchFamily="34" charset="0"/>
                <a:cs typeface="Calibri" panose="020F0502020204030204" pitchFamily="34" charset="0"/>
              </a:rPr>
              <a:t>PROCEDIMIENTO EXPERIMENTAL PARA CUMPLIMIENTO DE OBJETIVO ESPECÍFICO </a:t>
            </a:r>
            <a:r>
              <a:rPr lang="es-ES" sz="2000" b="1" u="sng" dirty="0" smtClean="0">
                <a:solidFill>
                  <a:schemeClr val="tx1"/>
                </a:solidFill>
                <a:latin typeface="Calibri" panose="020F0502020204030204" pitchFamily="34" charset="0"/>
                <a:cs typeface="Calibri" panose="020F0502020204030204" pitchFamily="34" charset="0"/>
              </a:rPr>
              <a:t>2</a:t>
            </a:r>
            <a:endParaRPr lang="es-MX" sz="2000"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a:solidFill>
                  <a:schemeClr val="tx1"/>
                </a:solidFill>
                <a:latin typeface="Calibri" panose="020F0502020204030204" pitchFamily="34" charset="0"/>
                <a:cs typeface="Calibri" panose="020F0502020204030204" pitchFamily="34" charset="0"/>
              </a:rPr>
              <a:t> </a:t>
            </a:r>
            <a:endParaRPr lang="es-MX" sz="2000"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smtClean="0">
                <a:solidFill>
                  <a:schemeClr val="tx1"/>
                </a:solidFill>
                <a:latin typeface="Calibri" panose="020F0502020204030204" pitchFamily="34" charset="0"/>
                <a:cs typeface="Calibri" panose="020F0502020204030204" pitchFamily="34" charset="0"/>
              </a:rPr>
              <a:t>Con </a:t>
            </a:r>
            <a:r>
              <a:rPr lang="es-ES" sz="2000" dirty="0">
                <a:solidFill>
                  <a:schemeClr val="tx1"/>
                </a:solidFill>
                <a:latin typeface="Calibri" panose="020F0502020204030204" pitchFamily="34" charset="0"/>
                <a:cs typeface="Calibri" panose="020F0502020204030204" pitchFamily="34" charset="0"/>
              </a:rPr>
              <a:t>el fin de </a:t>
            </a:r>
            <a:r>
              <a:rPr lang="es-ES" sz="2000" dirty="0" smtClean="0">
                <a:solidFill>
                  <a:schemeClr val="tx1"/>
                </a:solidFill>
                <a:latin typeface="Calibri" panose="020F0502020204030204" pitchFamily="34" charset="0"/>
                <a:cs typeface="Calibri" panose="020F0502020204030204" pitchFamily="34" charset="0"/>
              </a:rPr>
              <a:t>“Establecer </a:t>
            </a:r>
            <a:r>
              <a:rPr lang="es-ES" sz="2000" dirty="0">
                <a:solidFill>
                  <a:schemeClr val="tx1"/>
                </a:solidFill>
                <a:latin typeface="Calibri" panose="020F0502020204030204" pitchFamily="34" charset="0"/>
                <a:cs typeface="Calibri" panose="020F0502020204030204" pitchFamily="34" charset="0"/>
              </a:rPr>
              <a:t>las características de los biotopos de los moluscos transmisores de </a:t>
            </a:r>
            <a:r>
              <a:rPr lang="es-ES" sz="2000" i="1" dirty="0">
                <a:solidFill>
                  <a:schemeClr val="tx1"/>
                </a:solidFill>
                <a:latin typeface="Calibri" panose="020F0502020204030204" pitchFamily="34" charset="0"/>
                <a:cs typeface="Calibri" panose="020F0502020204030204" pitchFamily="34" charset="0"/>
              </a:rPr>
              <a:t>Fasciola </a:t>
            </a:r>
            <a:r>
              <a:rPr lang="es-ES" sz="2000" i="1" dirty="0" smtClean="0">
                <a:solidFill>
                  <a:schemeClr val="tx1"/>
                </a:solidFill>
                <a:latin typeface="Calibri" panose="020F0502020204030204" pitchFamily="34" charset="0"/>
                <a:cs typeface="Calibri" panose="020F0502020204030204" pitchFamily="34" charset="0"/>
              </a:rPr>
              <a:t>hepatica”, </a:t>
            </a:r>
            <a:r>
              <a:rPr lang="es-ES" sz="2000" dirty="0" smtClean="0">
                <a:solidFill>
                  <a:schemeClr val="tx1"/>
                </a:solidFill>
                <a:latin typeface="Calibri" panose="020F0502020204030204" pitchFamily="34" charset="0"/>
                <a:cs typeface="Calibri" panose="020F0502020204030204" pitchFamily="34" charset="0"/>
              </a:rPr>
              <a:t>es </a:t>
            </a:r>
            <a:r>
              <a:rPr lang="es-ES" sz="2000" dirty="0">
                <a:solidFill>
                  <a:schemeClr val="tx1"/>
                </a:solidFill>
                <a:latin typeface="Calibri" panose="020F0502020204030204" pitchFamily="34" charset="0"/>
                <a:cs typeface="Calibri" panose="020F0502020204030204" pitchFamily="34" charset="0"/>
              </a:rPr>
              <a:t>necesario </a:t>
            </a:r>
            <a:r>
              <a:rPr lang="es-ES" sz="2000" dirty="0" smtClean="0">
                <a:solidFill>
                  <a:schemeClr val="tx1"/>
                </a:solidFill>
                <a:latin typeface="Calibri" panose="020F0502020204030204" pitchFamily="34" charset="0"/>
                <a:cs typeface="Calibri" panose="020F0502020204030204" pitchFamily="34" charset="0"/>
              </a:rPr>
              <a:t>conocer </a:t>
            </a:r>
            <a:r>
              <a:rPr lang="es-ES" sz="2000" dirty="0">
                <a:solidFill>
                  <a:schemeClr val="tx1"/>
                </a:solidFill>
                <a:latin typeface="Calibri" panose="020F0502020204030204" pitchFamily="34" charset="0"/>
                <a:cs typeface="Calibri" panose="020F0502020204030204" pitchFamily="34" charset="0"/>
              </a:rPr>
              <a:t>la </a:t>
            </a:r>
            <a:r>
              <a:rPr lang="es-ES" sz="2000" dirty="0" smtClean="0">
                <a:solidFill>
                  <a:schemeClr val="tx1"/>
                </a:solidFill>
                <a:latin typeface="Calibri" panose="020F0502020204030204" pitchFamily="34" charset="0"/>
                <a:cs typeface="Calibri" panose="020F0502020204030204" pitchFamily="34" charset="0"/>
              </a:rPr>
              <a:t>ecología </a:t>
            </a:r>
            <a:r>
              <a:rPr lang="es-ES" sz="2000" dirty="0">
                <a:solidFill>
                  <a:schemeClr val="tx1"/>
                </a:solidFill>
                <a:latin typeface="Calibri" panose="020F0502020204030204" pitchFamily="34" charset="0"/>
                <a:cs typeface="Calibri" panose="020F0502020204030204" pitchFamily="34" charset="0"/>
              </a:rPr>
              <a:t>del entorno, para ello se estudió las condiciones en las que viven los moluscos, las zonas, suelos, pH del suelo, humedad, fuente de alimentación, las interacciones con otras especies en su hábitat, para lo cual se validó un instrumento de recolección de información previo a su aplicación. Además se tomó datos de posición geográfica mediante la utilización de un GPS.</a:t>
            </a:r>
            <a:endParaRPr lang="es-MX" sz="2000" dirty="0">
              <a:solidFill>
                <a:schemeClr val="tx1"/>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rotWithShape="1">
          <a:blip r:embed="rId2"/>
          <a:srcRect l="30992" t="3937" r="33035" b="26174"/>
          <a:stretch/>
        </p:blipFill>
        <p:spPr>
          <a:xfrm>
            <a:off x="9070815" y="2798619"/>
            <a:ext cx="2982640" cy="3151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886" y="2683473"/>
            <a:ext cx="1732333" cy="174972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3590" y="2683473"/>
            <a:ext cx="2346998" cy="3517796"/>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614" y="2683472"/>
            <a:ext cx="4211781" cy="3517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Resultado de imagen para tomas de ph del sue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9886" y="4539725"/>
            <a:ext cx="1732333" cy="166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56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5621" y="1540270"/>
            <a:ext cx="5417127" cy="3749750"/>
          </a:xfrm>
          <a:prstGeom prst="rect">
            <a:avLst/>
          </a:prstGeom>
          <a:ln w="28575">
            <a:solidFill>
              <a:schemeClr val="tx1"/>
            </a:solid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52866" y="1740893"/>
            <a:ext cx="5417125" cy="3348506"/>
          </a:xfrm>
          <a:prstGeom prst="rect">
            <a:avLst/>
          </a:prstGeom>
          <a:ln w="28575">
            <a:solidFill>
              <a:schemeClr val="tx1"/>
            </a:solidFill>
          </a:ln>
        </p:spPr>
      </p:pic>
      <p:pic>
        <p:nvPicPr>
          <p:cNvPr id="8" name="Marcador de conteni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225636" y="706582"/>
            <a:ext cx="4087091" cy="5419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9677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1" y="1264228"/>
            <a:ext cx="5611091" cy="4208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81" y="1264228"/>
            <a:ext cx="5611090" cy="4208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3886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17764"/>
            <a:ext cx="12192000" cy="3359727"/>
          </a:xfrm>
        </p:spPr>
        <p:txBody>
          <a:bodyPr/>
          <a:lstStyle/>
          <a:p>
            <a:pPr marL="0" indent="0" algn="just">
              <a:buNone/>
            </a:pPr>
            <a:r>
              <a:rPr lang="es-ES" b="1" u="sng" dirty="0" smtClean="0">
                <a:solidFill>
                  <a:schemeClr val="tx1"/>
                </a:solidFill>
                <a:latin typeface="Calibri" panose="020F0502020204030204" pitchFamily="34" charset="0"/>
                <a:cs typeface="Calibri" panose="020F0502020204030204" pitchFamily="34" charset="0"/>
              </a:rPr>
              <a:t>PROCEDIMIENTO EXPERIMENTAL PARA CUMPLIMIENTO DE OBJETIVO ESPECÍFICO 3</a:t>
            </a:r>
          </a:p>
          <a:p>
            <a:pPr marL="0" indent="0" algn="just">
              <a:buNone/>
            </a:pPr>
            <a:endParaRPr lang="es-MX"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smtClean="0">
                <a:solidFill>
                  <a:schemeClr val="tx1"/>
                </a:solidFill>
                <a:latin typeface="Calibri" panose="020F0502020204030204" pitchFamily="34" charset="0"/>
                <a:cs typeface="Calibri" panose="020F0502020204030204" pitchFamily="34" charset="0"/>
              </a:rPr>
              <a:t>Para </a:t>
            </a:r>
            <a:r>
              <a:rPr lang="es-ES" sz="2000" dirty="0">
                <a:solidFill>
                  <a:schemeClr val="tx1"/>
                </a:solidFill>
                <a:latin typeface="Calibri" panose="020F0502020204030204" pitchFamily="34" charset="0"/>
                <a:cs typeface="Calibri" panose="020F0502020204030204" pitchFamily="34" charset="0"/>
              </a:rPr>
              <a:t>“Determinar la prevalencia de moluscos Lymneidos infestados con estados larvarios de </a:t>
            </a:r>
            <a:r>
              <a:rPr lang="es-ES" sz="2000" i="1" dirty="0">
                <a:solidFill>
                  <a:schemeClr val="tx1"/>
                </a:solidFill>
                <a:latin typeface="Calibri" panose="020F0502020204030204" pitchFamily="34" charset="0"/>
                <a:cs typeface="Calibri" panose="020F0502020204030204" pitchFamily="34" charset="0"/>
              </a:rPr>
              <a:t>Fasciola hepatica”,</a:t>
            </a:r>
            <a:r>
              <a:rPr lang="es-ES" sz="2000" dirty="0">
                <a:solidFill>
                  <a:schemeClr val="tx1"/>
                </a:solidFill>
                <a:latin typeface="Calibri" panose="020F0502020204030204" pitchFamily="34" charset="0"/>
                <a:cs typeface="Calibri" panose="020F0502020204030204" pitchFamily="34" charset="0"/>
              </a:rPr>
              <a:t> </a:t>
            </a:r>
            <a:r>
              <a:rPr lang="es-ES" sz="2000" dirty="0" smtClean="0">
                <a:solidFill>
                  <a:schemeClr val="tx1"/>
                </a:solidFill>
                <a:latin typeface="Calibri" panose="020F0502020204030204" pitchFamily="34" charset="0"/>
                <a:cs typeface="Calibri" panose="020F0502020204030204" pitchFamily="34" charset="0"/>
              </a:rPr>
              <a:t>el </a:t>
            </a:r>
            <a:r>
              <a:rPr lang="es-ES" sz="2000" dirty="0">
                <a:solidFill>
                  <a:schemeClr val="tx1"/>
                </a:solidFill>
                <a:latin typeface="Calibri" panose="020F0502020204030204" pitchFamily="34" charset="0"/>
                <a:cs typeface="Calibri" panose="020F0502020204030204" pitchFamily="34" charset="0"/>
              </a:rPr>
              <a:t>muestreo de campo contempló la recolección de individuos de todos los </a:t>
            </a:r>
            <a:r>
              <a:rPr lang="es-ES" sz="2000" dirty="0" smtClean="0">
                <a:solidFill>
                  <a:schemeClr val="tx1"/>
                </a:solidFill>
                <a:latin typeface="Calibri" panose="020F0502020204030204" pitchFamily="34" charset="0"/>
                <a:cs typeface="Calibri" panose="020F0502020204030204" pitchFamily="34" charset="0"/>
              </a:rPr>
              <a:t>tamaños. Los  </a:t>
            </a:r>
            <a:r>
              <a:rPr lang="es-ES" sz="2000" dirty="0">
                <a:solidFill>
                  <a:schemeClr val="tx1"/>
                </a:solidFill>
                <a:latin typeface="Calibri" panose="020F0502020204030204" pitchFamily="34" charset="0"/>
                <a:cs typeface="Calibri" panose="020F0502020204030204" pitchFamily="34" charset="0"/>
              </a:rPr>
              <a:t>moluscos recolectados en campo se colocaron en un recipiente amplio con una capa de agua con el fin de despojarlos de sustancias extrañas a ellos como </a:t>
            </a:r>
            <a:r>
              <a:rPr lang="es-ES" sz="2000" dirty="0" smtClean="0">
                <a:solidFill>
                  <a:schemeClr val="tx1"/>
                </a:solidFill>
                <a:latin typeface="Calibri" panose="020F0502020204030204" pitchFamily="34" charset="0"/>
                <a:cs typeface="Calibri" panose="020F0502020204030204" pitchFamily="34" charset="0"/>
              </a:rPr>
              <a:t>basuras; </a:t>
            </a:r>
            <a:r>
              <a:rPr lang="es-ES" sz="2000" dirty="0">
                <a:solidFill>
                  <a:schemeClr val="tx1"/>
                </a:solidFill>
                <a:latin typeface="Calibri" panose="020F0502020204030204" pitchFamily="34" charset="0"/>
                <a:cs typeface="Calibri" panose="020F0502020204030204" pitchFamily="34" charset="0"/>
              </a:rPr>
              <a:t>luego de esto se colocaron en cantidad de 10 caracoles en una prensa de vidrio para obtener las larvas de </a:t>
            </a:r>
            <a:r>
              <a:rPr lang="es-ES" sz="2000" i="1" dirty="0">
                <a:solidFill>
                  <a:schemeClr val="tx1"/>
                </a:solidFill>
                <a:latin typeface="Calibri" panose="020F0502020204030204" pitchFamily="34" charset="0"/>
                <a:cs typeface="Calibri" panose="020F0502020204030204" pitchFamily="34" charset="0"/>
              </a:rPr>
              <a:t>Fasciola hepatica</a:t>
            </a:r>
            <a:r>
              <a:rPr lang="es-ES" sz="2000" dirty="0">
                <a:solidFill>
                  <a:schemeClr val="tx1"/>
                </a:solidFill>
                <a:latin typeface="Calibri" panose="020F0502020204030204" pitchFamily="34" charset="0"/>
                <a:cs typeface="Calibri" panose="020F0502020204030204" pitchFamily="34" charset="0"/>
              </a:rPr>
              <a:t> y poder observar a los estados larvarios que salen de los moluscos y que son visibles al </a:t>
            </a:r>
            <a:r>
              <a:rPr lang="es-ES" sz="2000" dirty="0" smtClean="0">
                <a:solidFill>
                  <a:schemeClr val="tx1"/>
                </a:solidFill>
                <a:latin typeface="Calibri" panose="020F0502020204030204" pitchFamily="34" charset="0"/>
                <a:cs typeface="Calibri" panose="020F0502020204030204" pitchFamily="34" charset="0"/>
              </a:rPr>
              <a:t>microscopio. </a:t>
            </a:r>
            <a:r>
              <a:rPr lang="es-ES" sz="2000" dirty="0">
                <a:solidFill>
                  <a:schemeClr val="tx1"/>
                </a:solidFill>
                <a:latin typeface="Calibri" panose="020F0502020204030204" pitchFamily="34" charset="0"/>
                <a:cs typeface="Calibri" panose="020F0502020204030204" pitchFamily="34" charset="0"/>
              </a:rPr>
              <a:t>Los moluscos positivos a estados larvarios se los registró en una base de datos.  </a:t>
            </a:r>
            <a:endParaRPr lang="es-MX" sz="2000" dirty="0">
              <a:solidFill>
                <a:schemeClr val="tx1"/>
              </a:solidFill>
              <a:latin typeface="Calibri" panose="020F0502020204030204" pitchFamily="34" charset="0"/>
              <a:cs typeface="Calibri" panose="020F0502020204030204" pitchFamily="34" charset="0"/>
            </a:endParaRPr>
          </a:p>
          <a:p>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1" y="3103421"/>
            <a:ext cx="2889828" cy="2770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r="17623"/>
          <a:stretch/>
        </p:blipFill>
        <p:spPr>
          <a:xfrm rot="5400000">
            <a:off x="3373580" y="3037613"/>
            <a:ext cx="2770912" cy="290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35535" r="5206"/>
          <a:stretch/>
        </p:blipFill>
        <p:spPr>
          <a:xfrm rot="5400000">
            <a:off x="6418113" y="3058396"/>
            <a:ext cx="2770913" cy="2860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66093" y="3216858"/>
            <a:ext cx="2770909" cy="2544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4054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9546" t="7840" r="1274" b="11239"/>
          <a:stretch/>
        </p:blipFill>
        <p:spPr>
          <a:xfrm>
            <a:off x="8125690" y="3424358"/>
            <a:ext cx="2784766" cy="2496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7726" y="1770131"/>
            <a:ext cx="5232193" cy="3238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81690" y="1773756"/>
            <a:ext cx="5215455" cy="3214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3637" y="773153"/>
            <a:ext cx="4488872" cy="2466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5647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4691" y="103910"/>
            <a:ext cx="12067309" cy="2653145"/>
          </a:xfrm>
        </p:spPr>
        <p:txBody>
          <a:bodyPr>
            <a:normAutofit lnSpcReduction="10000"/>
          </a:bodyPr>
          <a:lstStyle/>
          <a:p>
            <a:pPr marL="0" indent="0" algn="just">
              <a:buNone/>
            </a:pPr>
            <a:r>
              <a:rPr lang="es-ES" b="1" u="sng" dirty="0" smtClean="0">
                <a:solidFill>
                  <a:schemeClr val="tx1"/>
                </a:solidFill>
                <a:latin typeface="Calibri" panose="020F0502020204030204" pitchFamily="34" charset="0"/>
                <a:cs typeface="Calibri" panose="020F0502020204030204" pitchFamily="34" charset="0"/>
              </a:rPr>
              <a:t>PROCEDIMIENTO EXPERIMENTAL PARA CUMPLIMIENTO DE OBJETIVO ESPECÍFICO 4</a:t>
            </a:r>
            <a:endParaRPr lang="es-MX" dirty="0" smtClean="0">
              <a:solidFill>
                <a:schemeClr val="tx1"/>
              </a:solidFill>
              <a:latin typeface="Calibri" panose="020F0502020204030204" pitchFamily="34" charset="0"/>
              <a:cs typeface="Calibri" panose="020F0502020204030204" pitchFamily="34" charset="0"/>
            </a:endParaRPr>
          </a:p>
          <a:p>
            <a:pPr marL="0" indent="0" algn="just">
              <a:buNone/>
            </a:pPr>
            <a:endParaRPr lang="es-ES"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smtClean="0">
                <a:solidFill>
                  <a:schemeClr val="tx1"/>
                </a:solidFill>
                <a:latin typeface="Calibri" panose="020F0502020204030204" pitchFamily="34" charset="0"/>
                <a:cs typeface="Calibri" panose="020F0502020204030204" pitchFamily="34" charset="0"/>
              </a:rPr>
              <a:t>Para  </a:t>
            </a:r>
            <a:r>
              <a:rPr lang="es-ES" sz="2000" dirty="0">
                <a:solidFill>
                  <a:schemeClr val="tx1"/>
                </a:solidFill>
                <a:latin typeface="Calibri" panose="020F0502020204030204" pitchFamily="34" charset="0"/>
                <a:cs typeface="Calibri" panose="020F0502020204030204" pitchFamily="34" charset="0"/>
              </a:rPr>
              <a:t>“Determinar la prevalencia en bovinos de </a:t>
            </a:r>
            <a:r>
              <a:rPr lang="es-ES" sz="2000" i="1" dirty="0">
                <a:solidFill>
                  <a:schemeClr val="tx1"/>
                </a:solidFill>
                <a:latin typeface="Calibri" panose="020F0502020204030204" pitchFamily="34" charset="0"/>
                <a:cs typeface="Calibri" panose="020F0502020204030204" pitchFamily="34" charset="0"/>
              </a:rPr>
              <a:t>Fasciola hepatica”</a:t>
            </a:r>
            <a:r>
              <a:rPr lang="es-ES" sz="2000" dirty="0">
                <a:solidFill>
                  <a:schemeClr val="tx1"/>
                </a:solidFill>
                <a:latin typeface="Calibri" panose="020F0502020204030204" pitchFamily="34" charset="0"/>
                <a:cs typeface="Calibri" panose="020F0502020204030204" pitchFamily="34" charset="0"/>
              </a:rPr>
              <a:t>; se consultó al organismo competente (AGROCALIDAD) sobre la población bovina del área de estudio con base en la estadística de vacunación contra Fiebre Aftosa 2016, se encontraron 440 bovinos entre todas sus categorías, de todos estos se muestreó heces para análisis </a:t>
            </a:r>
            <a:r>
              <a:rPr lang="es-ES" sz="2000" dirty="0" err="1">
                <a:solidFill>
                  <a:schemeClr val="tx1"/>
                </a:solidFill>
                <a:latin typeface="Calibri" panose="020F0502020204030204" pitchFamily="34" charset="0"/>
                <a:cs typeface="Calibri" panose="020F0502020204030204" pitchFamily="34" charset="0"/>
              </a:rPr>
              <a:t>coproparasitario</a:t>
            </a:r>
            <a:r>
              <a:rPr lang="es-ES" sz="2000" dirty="0">
                <a:solidFill>
                  <a:schemeClr val="tx1"/>
                </a:solidFill>
                <a:latin typeface="Calibri" panose="020F0502020204030204" pitchFamily="34" charset="0"/>
                <a:cs typeface="Calibri" panose="020F0502020204030204" pitchFamily="34" charset="0"/>
              </a:rPr>
              <a:t> selectivo bajo el esquema del método de Tamizado o Sedimentación que se lo realizó en el laboratorio </a:t>
            </a:r>
            <a:r>
              <a:rPr lang="es-ES" sz="2000" dirty="0" smtClean="0">
                <a:solidFill>
                  <a:schemeClr val="tx1"/>
                </a:solidFill>
                <a:latin typeface="Calibri" panose="020F0502020204030204" pitchFamily="34" charset="0"/>
                <a:cs typeface="Calibri" panose="020F0502020204030204" pitchFamily="34" charset="0"/>
              </a:rPr>
              <a:t>y </a:t>
            </a:r>
            <a:r>
              <a:rPr lang="es-ES" sz="2000" dirty="0">
                <a:solidFill>
                  <a:schemeClr val="tx1"/>
                </a:solidFill>
                <a:latin typeface="Calibri" panose="020F0502020204030204" pitchFamily="34" charset="0"/>
                <a:cs typeface="Calibri" panose="020F0502020204030204" pitchFamily="34" charset="0"/>
              </a:rPr>
              <a:t>por último obtener el porcentaje de animales con Fasciolasis en la zona. </a:t>
            </a:r>
            <a:endParaRPr lang="es-MX" sz="2000" dirty="0">
              <a:solidFill>
                <a:schemeClr val="tx1"/>
              </a:solidFill>
              <a:latin typeface="Calibri" panose="020F0502020204030204" pitchFamily="34" charset="0"/>
              <a:cs typeface="Calibri" panose="020F0502020204030204" pitchFamily="34" charset="0"/>
            </a:endParaRPr>
          </a:p>
          <a:p>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4848" b="17980"/>
          <a:stretch/>
        </p:blipFill>
        <p:spPr>
          <a:xfrm>
            <a:off x="249383" y="3053029"/>
            <a:ext cx="3671454" cy="311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69244" y="2850985"/>
            <a:ext cx="3114963" cy="3519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r="18768"/>
          <a:stretch/>
        </p:blipFill>
        <p:spPr>
          <a:xfrm rot="5400000">
            <a:off x="8397007" y="2594673"/>
            <a:ext cx="3114963" cy="4031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0950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665019"/>
            <a:ext cx="6289964" cy="5461146"/>
          </a:xfrm>
        </p:spPr>
        <p:txBody>
          <a:bodyPr/>
          <a:lstStyle/>
          <a:p>
            <a:pPr marL="0" indent="0" algn="just">
              <a:buNone/>
            </a:pPr>
            <a:r>
              <a:rPr lang="es-ES" b="1" u="sng" dirty="0" smtClean="0">
                <a:solidFill>
                  <a:schemeClr val="tx1"/>
                </a:solidFill>
                <a:latin typeface="Calibri" panose="020F0502020204030204" pitchFamily="34" charset="0"/>
                <a:cs typeface="Calibri" panose="020F0502020204030204" pitchFamily="34" charset="0"/>
              </a:rPr>
              <a:t>ANÁLISIS ESTADÍSTICO</a:t>
            </a:r>
            <a:endParaRPr lang="es-MX" dirty="0" smtClean="0">
              <a:solidFill>
                <a:schemeClr val="tx1"/>
              </a:solidFill>
              <a:latin typeface="Calibri" panose="020F0502020204030204" pitchFamily="34" charset="0"/>
              <a:cs typeface="Calibri" panose="020F0502020204030204" pitchFamily="34" charset="0"/>
            </a:endParaRPr>
          </a:p>
          <a:p>
            <a:pPr marL="0" indent="0" algn="just">
              <a:buNone/>
            </a:pPr>
            <a:r>
              <a:rPr lang="es-ES" dirty="0">
                <a:solidFill>
                  <a:schemeClr val="tx1"/>
                </a:solidFill>
                <a:latin typeface="Calibri" panose="020F0502020204030204" pitchFamily="34" charset="0"/>
                <a:cs typeface="Calibri" panose="020F0502020204030204" pitchFamily="34" charset="0"/>
              </a:rPr>
              <a:t> </a:t>
            </a:r>
            <a:endParaRPr lang="es-MX"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a:solidFill>
                  <a:schemeClr val="tx1"/>
                </a:solidFill>
                <a:latin typeface="Calibri" panose="020F0502020204030204" pitchFamily="34" charset="0"/>
                <a:cs typeface="Calibri" panose="020F0502020204030204" pitchFamily="34" charset="0"/>
              </a:rPr>
              <a:t>El presente estudio se procesó mediante Estadística descriptiva con base en la prueba de </a:t>
            </a:r>
            <a:r>
              <a:rPr lang="es-ES" sz="2000" dirty="0" err="1">
                <a:solidFill>
                  <a:schemeClr val="tx1"/>
                </a:solidFill>
                <a:latin typeface="Calibri" panose="020F0502020204030204" pitchFamily="34" charset="0"/>
                <a:cs typeface="Calibri" panose="020F0502020204030204" pitchFamily="34" charset="0"/>
              </a:rPr>
              <a:t>Shapiro</a:t>
            </a:r>
            <a:r>
              <a:rPr lang="es-ES" sz="2000" dirty="0">
                <a:solidFill>
                  <a:schemeClr val="tx1"/>
                </a:solidFill>
                <a:latin typeface="Calibri" panose="020F0502020204030204" pitchFamily="34" charset="0"/>
                <a:cs typeface="Calibri" panose="020F0502020204030204" pitchFamily="34" charset="0"/>
              </a:rPr>
              <a:t> </a:t>
            </a:r>
            <a:r>
              <a:rPr lang="es-ES" sz="2000" dirty="0" err="1">
                <a:solidFill>
                  <a:schemeClr val="tx1"/>
                </a:solidFill>
                <a:latin typeface="Calibri" panose="020F0502020204030204" pitchFamily="34" charset="0"/>
                <a:cs typeface="Calibri" panose="020F0502020204030204" pitchFamily="34" charset="0"/>
              </a:rPr>
              <a:t>Wilks</a:t>
            </a:r>
            <a:r>
              <a:rPr lang="es-ES" sz="2000" dirty="0">
                <a:solidFill>
                  <a:schemeClr val="tx1"/>
                </a:solidFill>
                <a:latin typeface="Calibri" panose="020F0502020204030204" pitchFamily="34" charset="0"/>
                <a:cs typeface="Calibri" panose="020F0502020204030204" pitchFamily="34" charset="0"/>
              </a:rPr>
              <a:t>, calculándose como medidas de posición la media aritmética y como medidas de </a:t>
            </a:r>
            <a:r>
              <a:rPr lang="es-ES" sz="2000" dirty="0" smtClean="0">
                <a:solidFill>
                  <a:schemeClr val="tx1"/>
                </a:solidFill>
                <a:latin typeface="Calibri" panose="020F0502020204030204" pitchFamily="34" charset="0"/>
                <a:cs typeface="Calibri" panose="020F0502020204030204" pitchFamily="34" charset="0"/>
              </a:rPr>
              <a:t>dispersión </a:t>
            </a:r>
            <a:r>
              <a:rPr lang="es-ES" sz="2000" dirty="0">
                <a:solidFill>
                  <a:schemeClr val="tx1"/>
                </a:solidFill>
                <a:latin typeface="Calibri" panose="020F0502020204030204" pitchFamily="34" charset="0"/>
                <a:cs typeface="Calibri" panose="020F0502020204030204" pitchFamily="34" charset="0"/>
              </a:rPr>
              <a:t>el rango y la desviación </a:t>
            </a:r>
            <a:r>
              <a:rPr lang="es-ES" sz="2000" dirty="0" smtClean="0">
                <a:solidFill>
                  <a:schemeClr val="tx1"/>
                </a:solidFill>
                <a:latin typeface="Calibri" panose="020F0502020204030204" pitchFamily="34" charset="0"/>
                <a:cs typeface="Calibri" panose="020F0502020204030204" pitchFamily="34" charset="0"/>
              </a:rPr>
              <a:t>estándar, </a:t>
            </a:r>
            <a:r>
              <a:rPr lang="es-ES" sz="2000" dirty="0">
                <a:solidFill>
                  <a:schemeClr val="tx1"/>
                </a:solidFill>
                <a:latin typeface="Calibri" panose="020F0502020204030204" pitchFamily="34" charset="0"/>
                <a:cs typeface="Calibri" panose="020F0502020204030204" pitchFamily="34" charset="0"/>
              </a:rPr>
              <a:t>además del análisis de </a:t>
            </a:r>
            <a:r>
              <a:rPr lang="es-ES" sz="2000" dirty="0" smtClean="0">
                <a:solidFill>
                  <a:schemeClr val="tx1"/>
                </a:solidFill>
                <a:latin typeface="Calibri" panose="020F0502020204030204" pitchFamily="34" charset="0"/>
                <a:cs typeface="Calibri" panose="020F0502020204030204" pitchFamily="34" charset="0"/>
              </a:rPr>
              <a:t>correlación de  </a:t>
            </a:r>
            <a:r>
              <a:rPr lang="es-ES" sz="2000" dirty="0" err="1" smtClean="0">
                <a:solidFill>
                  <a:schemeClr val="tx1"/>
                </a:solidFill>
                <a:latin typeface="Calibri" panose="020F0502020204030204" pitchFamily="34" charset="0"/>
                <a:cs typeface="Calibri" panose="020F0502020204030204" pitchFamily="34" charset="0"/>
              </a:rPr>
              <a:t>Spearman</a:t>
            </a:r>
            <a:r>
              <a:rPr lang="es-ES" sz="2000" dirty="0" smtClean="0">
                <a:solidFill>
                  <a:schemeClr val="tx1"/>
                </a:solidFill>
                <a:latin typeface="Calibri" panose="020F0502020204030204" pitchFamily="34" charset="0"/>
                <a:cs typeface="Calibri" panose="020F0502020204030204" pitchFamily="34" charset="0"/>
              </a:rPr>
              <a:t>. </a:t>
            </a:r>
            <a:r>
              <a:rPr lang="es-ES" sz="2000" dirty="0">
                <a:solidFill>
                  <a:schemeClr val="tx1"/>
                </a:solidFill>
                <a:latin typeface="Calibri" panose="020F0502020204030204" pitchFamily="34" charset="0"/>
                <a:cs typeface="Calibri" panose="020F0502020204030204" pitchFamily="34" charset="0"/>
              </a:rPr>
              <a:t>L</a:t>
            </a:r>
            <a:r>
              <a:rPr lang="es-ES" sz="2000" dirty="0" smtClean="0">
                <a:solidFill>
                  <a:schemeClr val="tx1"/>
                </a:solidFill>
                <a:latin typeface="Calibri" panose="020F0502020204030204" pitchFamily="34" charset="0"/>
                <a:cs typeface="Calibri" panose="020F0502020204030204" pitchFamily="34" charset="0"/>
              </a:rPr>
              <a:t>os porcentajes </a:t>
            </a:r>
            <a:r>
              <a:rPr lang="es-ES" sz="2000" dirty="0">
                <a:solidFill>
                  <a:schemeClr val="tx1"/>
                </a:solidFill>
                <a:latin typeface="Calibri" panose="020F0502020204030204" pitchFamily="34" charset="0"/>
                <a:cs typeface="Calibri" panose="020F0502020204030204" pitchFamily="34" charset="0"/>
              </a:rPr>
              <a:t>de caracoles parasitados por las formas larvarias de la </a:t>
            </a:r>
            <a:r>
              <a:rPr lang="es-ES" sz="2000" i="1" dirty="0">
                <a:solidFill>
                  <a:schemeClr val="tx1"/>
                </a:solidFill>
                <a:latin typeface="Calibri" panose="020F0502020204030204" pitchFamily="34" charset="0"/>
                <a:cs typeface="Calibri" panose="020F0502020204030204" pitchFamily="34" charset="0"/>
              </a:rPr>
              <a:t>Fasciola hepática</a:t>
            </a:r>
            <a:r>
              <a:rPr lang="es-ES" sz="2000" dirty="0">
                <a:solidFill>
                  <a:schemeClr val="tx1"/>
                </a:solidFill>
                <a:latin typeface="Calibri" panose="020F0502020204030204" pitchFamily="34" charset="0"/>
                <a:cs typeface="Calibri" panose="020F0502020204030204" pitchFamily="34" charset="0"/>
              </a:rPr>
              <a:t> y de animales positivos al examen </a:t>
            </a:r>
            <a:r>
              <a:rPr lang="es-ES" sz="2000" dirty="0" err="1">
                <a:solidFill>
                  <a:schemeClr val="tx1"/>
                </a:solidFill>
                <a:latin typeface="Calibri" panose="020F0502020204030204" pitchFamily="34" charset="0"/>
                <a:cs typeface="Calibri" panose="020F0502020204030204" pitchFamily="34" charset="0"/>
              </a:rPr>
              <a:t>coproparasitario</a:t>
            </a:r>
            <a:r>
              <a:rPr lang="es-ES" sz="2000" dirty="0">
                <a:solidFill>
                  <a:schemeClr val="tx1"/>
                </a:solidFill>
                <a:latin typeface="Calibri" panose="020F0502020204030204" pitchFamily="34" charset="0"/>
                <a:cs typeface="Calibri" panose="020F0502020204030204" pitchFamily="34" charset="0"/>
              </a:rPr>
              <a:t>, se expresó en frecuencias porcentuales relativas con sus respectivos intervalos de confianza del 95</a:t>
            </a:r>
            <a:r>
              <a:rPr lang="es-ES" sz="2000" dirty="0" smtClean="0">
                <a:solidFill>
                  <a:schemeClr val="tx1"/>
                </a:solidFill>
                <a:latin typeface="Calibri" panose="020F0502020204030204" pitchFamily="34" charset="0"/>
                <a:cs typeface="Calibri" panose="020F0502020204030204" pitchFamily="34" charset="0"/>
              </a:rPr>
              <a:t>% y a su vez </a:t>
            </a:r>
            <a:r>
              <a:rPr lang="es-ES" sz="2000" dirty="0">
                <a:solidFill>
                  <a:schemeClr val="tx1"/>
                </a:solidFill>
                <a:latin typeface="Calibri" panose="020F0502020204030204" pitchFamily="34" charset="0"/>
                <a:cs typeface="Calibri" panose="020F0502020204030204" pitchFamily="34" charset="0"/>
              </a:rPr>
              <a:t>la información se procesó mediante el software </a:t>
            </a:r>
            <a:r>
              <a:rPr lang="es-ES" sz="2000" dirty="0" err="1">
                <a:solidFill>
                  <a:schemeClr val="tx1"/>
                </a:solidFill>
                <a:latin typeface="Calibri" panose="020F0502020204030204" pitchFamily="34" charset="0"/>
                <a:cs typeface="Calibri" panose="020F0502020204030204" pitchFamily="34" charset="0"/>
              </a:rPr>
              <a:t>Infostat</a:t>
            </a:r>
            <a:r>
              <a:rPr lang="es-ES" sz="2000" dirty="0">
                <a:solidFill>
                  <a:schemeClr val="tx1"/>
                </a:solidFill>
                <a:latin typeface="Calibri" panose="020F0502020204030204" pitchFamily="34" charset="0"/>
                <a:cs typeface="Calibri" panose="020F0502020204030204" pitchFamily="34" charset="0"/>
              </a:rPr>
              <a:t> </a:t>
            </a:r>
            <a:r>
              <a:rPr lang="es-ES" sz="2000" dirty="0" smtClean="0">
                <a:solidFill>
                  <a:schemeClr val="tx1"/>
                </a:solidFill>
                <a:latin typeface="Calibri" panose="020F0502020204030204" pitchFamily="34" charset="0"/>
                <a:cs typeface="Calibri" panose="020F0502020204030204" pitchFamily="34" charset="0"/>
              </a:rPr>
              <a:t>versión estudiantil.</a:t>
            </a:r>
          </a:p>
          <a:p>
            <a:pPr marL="0" indent="0" algn="just">
              <a:buNone/>
            </a:pPr>
            <a:r>
              <a:rPr lang="es-EC" dirty="0">
                <a:solidFill>
                  <a:schemeClr val="tx1"/>
                </a:solidFill>
                <a:latin typeface="Calibri" panose="020F0502020204030204" pitchFamily="34" charset="0"/>
                <a:cs typeface="Calibri" panose="020F0502020204030204" pitchFamily="34" charset="0"/>
              </a:rPr>
              <a:t/>
            </a:r>
            <a:br>
              <a:rPr lang="es-EC" dirty="0">
                <a:solidFill>
                  <a:schemeClr val="tx1"/>
                </a:solidFill>
                <a:latin typeface="Calibri" panose="020F0502020204030204" pitchFamily="34" charset="0"/>
                <a:cs typeface="Calibri" panose="020F0502020204030204" pitchFamily="34" charset="0"/>
              </a:rPr>
            </a:br>
            <a:endParaRPr lang="es-MX" dirty="0">
              <a:solidFill>
                <a:schemeClr val="tx1"/>
              </a:solidFill>
              <a:latin typeface="Calibri" panose="020F0502020204030204" pitchFamily="34" charset="0"/>
              <a:cs typeface="Calibri" panose="020F0502020204030204" pitchFamily="34" charset="0"/>
            </a:endParaRPr>
          </a:p>
        </p:txBody>
      </p:sp>
      <p:pic>
        <p:nvPicPr>
          <p:cNvPr id="4" name="Picture 2" descr="https://encrypted-tbn1.gstatic.com/images?q=tbn:ANd9GcTUuK4t6u1qxlJmH0ExgjsOvIJnB-YNZHuVNbCoVKv5jiJVtXC1HA"/>
          <p:cNvPicPr>
            <a:picLocks noChangeAspect="1" noChangeArrowheads="1"/>
          </p:cNvPicPr>
          <p:nvPr/>
        </p:nvPicPr>
        <p:blipFill>
          <a:blip r:embed="rId2" cstate="print"/>
          <a:srcRect/>
          <a:stretch>
            <a:fillRect/>
          </a:stretch>
        </p:blipFill>
        <p:spPr bwMode="auto">
          <a:xfrm>
            <a:off x="7724474" y="1094909"/>
            <a:ext cx="3802507" cy="4601366"/>
          </a:xfrm>
          <a:prstGeom prst="rect">
            <a:avLst/>
          </a:prstGeom>
          <a:noFill/>
        </p:spPr>
      </p:pic>
    </p:spTree>
    <p:extLst>
      <p:ext uri="{BB962C8B-B14F-4D97-AF65-F5344CB8AC3E}">
        <p14:creationId xmlns:p14="http://schemas.microsoft.com/office/powerpoint/2010/main" val="637674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066695" y="3131127"/>
            <a:ext cx="2855632" cy="3726871"/>
          </a:xfrm>
          <a:prstGeom prst="rect">
            <a:avLst/>
          </a:prstGeom>
          <a:noFill/>
          <a:ln>
            <a:noFill/>
          </a:ln>
        </p:spPr>
      </p:pic>
      <p:sp>
        <p:nvSpPr>
          <p:cNvPr id="5" name="CuadroTexto 4"/>
          <p:cNvSpPr txBox="1"/>
          <p:nvPr/>
        </p:nvSpPr>
        <p:spPr>
          <a:xfrm>
            <a:off x="595744" y="272579"/>
            <a:ext cx="10681855" cy="738664"/>
          </a:xfrm>
          <a:prstGeom prst="rect">
            <a:avLst/>
          </a:prstGeom>
          <a:noFill/>
        </p:spPr>
        <p:txBody>
          <a:bodyPr wrap="square" rtlCol="0">
            <a:spAutoFit/>
          </a:bodyPr>
          <a:lstStyle/>
          <a:p>
            <a:r>
              <a:rPr lang="es-ES" sz="2400" b="1" dirty="0">
                <a:latin typeface="Calibri" panose="020F0502020204030204" pitchFamily="34" charset="0"/>
                <a:cs typeface="Calibri" panose="020F0502020204030204" pitchFamily="34" charset="0"/>
              </a:rPr>
              <a:t>Parámetros a medir en los caracoles transmisores de </a:t>
            </a:r>
            <a:r>
              <a:rPr lang="es-ES" sz="2400" b="1" i="1" dirty="0">
                <a:latin typeface="Calibri" panose="020F0502020204030204" pitchFamily="34" charset="0"/>
                <a:cs typeface="Calibri" panose="020F0502020204030204" pitchFamily="34" charset="0"/>
              </a:rPr>
              <a:t>Fasciola hepática.</a:t>
            </a:r>
            <a:endParaRPr lang="es-MX" sz="2400" dirty="0">
              <a:latin typeface="Calibri" panose="020F0502020204030204" pitchFamily="34" charset="0"/>
              <a:cs typeface="Calibri" panose="020F0502020204030204" pitchFamily="34" charset="0"/>
            </a:endParaRPr>
          </a:p>
          <a:p>
            <a:endParaRPr lang="es-MX" dirty="0"/>
          </a:p>
        </p:txBody>
      </p:sp>
      <p:sp>
        <p:nvSpPr>
          <p:cNvPr id="6" name="CuadroTexto 5"/>
          <p:cNvSpPr txBox="1"/>
          <p:nvPr/>
        </p:nvSpPr>
        <p:spPr>
          <a:xfrm>
            <a:off x="6026727" y="918910"/>
            <a:ext cx="5957455" cy="2585323"/>
          </a:xfrm>
          <a:prstGeom prst="rect">
            <a:avLst/>
          </a:prstGeom>
          <a:noFill/>
        </p:spPr>
        <p:txBody>
          <a:bodyPr wrap="square" rtlCol="0">
            <a:spAutoFit/>
          </a:bodyPr>
          <a:lstStyle/>
          <a:p>
            <a:pPr algn="just"/>
            <a:endParaRPr lang="es-ES" dirty="0"/>
          </a:p>
          <a:p>
            <a:pPr algn="just"/>
            <a:r>
              <a:rPr lang="es-ES" dirty="0">
                <a:latin typeface="Calibri" panose="020F0502020204030204" pitchFamily="34" charset="0"/>
                <a:cs typeface="Calibri" panose="020F0502020204030204" pitchFamily="34" charset="0"/>
              </a:rPr>
              <a:t>Todos los individuos de la muestra se incluyeron en el análisis </a:t>
            </a:r>
            <a:r>
              <a:rPr lang="es-ES" dirty="0" err="1">
                <a:latin typeface="Calibri" panose="020F0502020204030204" pitchFamily="34" charset="0"/>
                <a:cs typeface="Calibri" panose="020F0502020204030204" pitchFamily="34" charset="0"/>
              </a:rPr>
              <a:t>morfométrico</a:t>
            </a:r>
            <a:r>
              <a:rPr lang="es-ES" dirty="0">
                <a:latin typeface="Calibri" panose="020F0502020204030204" pitchFamily="34" charset="0"/>
                <a:cs typeface="Calibri" panose="020F0502020204030204" pitchFamily="34" charset="0"/>
              </a:rPr>
              <a:t>, que </a:t>
            </a:r>
            <a:r>
              <a:rPr lang="es-ES" dirty="0" smtClean="0">
                <a:latin typeface="Calibri" panose="020F0502020204030204" pitchFamily="34" charset="0"/>
                <a:cs typeface="Calibri" panose="020F0502020204030204" pitchFamily="34" charset="0"/>
              </a:rPr>
              <a:t>contempló medidas </a:t>
            </a:r>
            <a:r>
              <a:rPr lang="es-ES" dirty="0">
                <a:latin typeface="Calibri" panose="020F0502020204030204" pitchFamily="34" charset="0"/>
                <a:cs typeface="Calibri" panose="020F0502020204030204" pitchFamily="34" charset="0"/>
              </a:rPr>
              <a:t>de la concha de cada individuo obtenidas mediante un calibrador pie de rey (0,01 mm), las cuales han sido utilizadas en otros estudios (</a:t>
            </a:r>
            <a:r>
              <a:rPr lang="es-ES" dirty="0" err="1">
                <a:latin typeface="Calibri" panose="020F0502020204030204" pitchFamily="34" charset="0"/>
                <a:cs typeface="Calibri" panose="020F0502020204030204" pitchFamily="34" charset="0"/>
              </a:rPr>
              <a:t>Naim</a:t>
            </a:r>
            <a:r>
              <a:rPr lang="es-ES" dirty="0">
                <a:latin typeface="Calibri" panose="020F0502020204030204" pitchFamily="34" charset="0"/>
                <a:cs typeface="Calibri" panose="020F0502020204030204" pitchFamily="34" charset="0"/>
              </a:rPr>
              <a:t> &amp; </a:t>
            </a:r>
            <a:r>
              <a:rPr lang="es-ES" dirty="0" err="1">
                <a:latin typeface="Calibri" panose="020F0502020204030204" pitchFamily="34" charset="0"/>
                <a:cs typeface="Calibri" panose="020F0502020204030204" pitchFamily="34" charset="0"/>
              </a:rPr>
              <a:t>Elkarmi</a:t>
            </a:r>
            <a:r>
              <a:rPr lang="es-ES" dirty="0">
                <a:latin typeface="Calibri" panose="020F0502020204030204" pitchFamily="34" charset="0"/>
                <a:cs typeface="Calibri" panose="020F0502020204030204" pitchFamily="34" charset="0"/>
              </a:rPr>
              <a:t> 2006), (</a:t>
            </a:r>
            <a:r>
              <a:rPr lang="es-ES" dirty="0" err="1">
                <a:latin typeface="Calibri" panose="020F0502020204030204" pitchFamily="34" charset="0"/>
                <a:cs typeface="Calibri" panose="020F0502020204030204" pitchFamily="34" charset="0"/>
              </a:rPr>
              <a:t>Madec</a:t>
            </a:r>
            <a:r>
              <a:rPr lang="es-ES" dirty="0">
                <a:latin typeface="Calibri" panose="020F0502020204030204" pitchFamily="34" charset="0"/>
                <a:cs typeface="Calibri" panose="020F0502020204030204" pitchFamily="34" charset="0"/>
              </a:rPr>
              <a:t> &amp; Bellido 2007), (</a:t>
            </a:r>
            <a:r>
              <a:rPr lang="es-ES" dirty="0" err="1">
                <a:latin typeface="Calibri" panose="020F0502020204030204" pitchFamily="34" charset="0"/>
                <a:cs typeface="Calibri" panose="020F0502020204030204" pitchFamily="34" charset="0"/>
              </a:rPr>
              <a:t>Okon</a:t>
            </a:r>
            <a:r>
              <a:rPr lang="es-ES" dirty="0">
                <a:latin typeface="Calibri" panose="020F0502020204030204" pitchFamily="34" charset="0"/>
                <a:cs typeface="Calibri" panose="020F0502020204030204" pitchFamily="34" charset="0"/>
              </a:rPr>
              <a:t> et al. 2012), (</a:t>
            </a:r>
            <a:r>
              <a:rPr lang="es-ES" dirty="0" err="1">
                <a:latin typeface="Calibri" panose="020F0502020204030204" pitchFamily="34" charset="0"/>
                <a:cs typeface="Calibri" panose="020F0502020204030204" pitchFamily="34" charset="0"/>
              </a:rPr>
              <a:t>Yousif</a:t>
            </a:r>
            <a:r>
              <a:rPr lang="es-ES" dirty="0">
                <a:latin typeface="Calibri" panose="020F0502020204030204" pitchFamily="34" charset="0"/>
                <a:cs typeface="Calibri" panose="020F0502020204030204" pitchFamily="34" charset="0"/>
              </a:rPr>
              <a:t> 2012), los cuales </a:t>
            </a:r>
            <a:r>
              <a:rPr lang="es-ES" dirty="0" smtClean="0">
                <a:latin typeface="Calibri" panose="020F0502020204030204" pitchFamily="34" charset="0"/>
                <a:cs typeface="Calibri" panose="020F0502020204030204" pitchFamily="34" charset="0"/>
              </a:rPr>
              <a:t>son:</a:t>
            </a:r>
          </a:p>
          <a:p>
            <a:pPr algn="just"/>
            <a:endParaRPr lang="es-MX" dirty="0"/>
          </a:p>
          <a:p>
            <a:endParaRPr lang="es-MX" dirty="0"/>
          </a:p>
        </p:txBody>
      </p:sp>
      <p:pic>
        <p:nvPicPr>
          <p:cNvPr id="7" name="Imagen 6"/>
          <p:cNvPicPr>
            <a:picLocks noChangeAspect="1"/>
          </p:cNvPicPr>
          <p:nvPr/>
        </p:nvPicPr>
        <p:blipFill rotWithShape="1">
          <a:blip r:embed="rId3"/>
          <a:srcRect l="31023" t="26858" r="30682" b="13113"/>
          <a:stretch/>
        </p:blipFill>
        <p:spPr>
          <a:xfrm>
            <a:off x="0" y="918908"/>
            <a:ext cx="6066695" cy="5939091"/>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2527" y="3338025"/>
            <a:ext cx="2731655" cy="2383902"/>
          </a:xfrm>
          <a:prstGeom prst="rect">
            <a:avLst/>
          </a:prstGeom>
        </p:spPr>
      </p:pic>
    </p:spTree>
    <p:extLst>
      <p:ext uri="{BB962C8B-B14F-4D97-AF65-F5344CB8AC3E}">
        <p14:creationId xmlns:p14="http://schemas.microsoft.com/office/powerpoint/2010/main" val="2456482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997" y="861492"/>
            <a:ext cx="10972800" cy="1143000"/>
          </a:xfrm>
        </p:spPr>
        <p:txBody>
          <a:bodyPr/>
          <a:lstStyle/>
          <a:p>
            <a:pPr algn="ctr"/>
            <a:r>
              <a:rPr lang="es-MX" dirty="0" smtClean="0">
                <a:solidFill>
                  <a:schemeClr val="tx1"/>
                </a:solidFill>
              </a:rPr>
              <a:t>5. RESULTADOS Y DISCUSIÓN </a:t>
            </a:r>
            <a:endParaRPr lang="es-MX" dirty="0">
              <a:solidFill>
                <a:schemeClr val="tx1"/>
              </a:solidFill>
            </a:endParaRPr>
          </a:p>
        </p:txBody>
      </p:sp>
      <p:pic>
        <p:nvPicPr>
          <p:cNvPr id="3074" name="Picture 2" descr="Resultado de imagen para fotos de resultados y discu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6352" y="1610414"/>
            <a:ext cx="4026089" cy="402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024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630383" y="2050906"/>
            <a:ext cx="10515600" cy="3848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INTRODUCCIÓN</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JUSTIFICACIÓN</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OBJETIVOS</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METODOLOGÍA DE LA INVESTIGACIÓN</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RESULTADOS Y DISCUSIÓN</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CONCLUSIONES </a:t>
            </a:r>
            <a:endParaRPr lang="es-MX" sz="2400" dirty="0">
              <a:solidFill>
                <a:sysClr val="windowText" lastClr="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s-MX"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RECOMENDACIONES</a:t>
            </a:r>
          </a:p>
        </p:txBody>
      </p:sp>
      <p:sp>
        <p:nvSpPr>
          <p:cNvPr id="5"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1"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INDICE:</a:t>
            </a:r>
            <a:endParaRPr kumimoji="0" lang="es-MX"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Imagen 5"/>
          <p:cNvPicPr>
            <a:picLocks noChangeAspect="1"/>
          </p:cNvPicPr>
          <p:nvPr/>
        </p:nvPicPr>
        <p:blipFill rotWithShape="1">
          <a:blip r:embed="rId2"/>
          <a:srcRect l="67711" t="24777" r="25634" b="27125"/>
          <a:stretch/>
        </p:blipFill>
        <p:spPr>
          <a:xfrm>
            <a:off x="10029911" y="707015"/>
            <a:ext cx="1213144" cy="4826021"/>
          </a:xfrm>
          <a:prstGeom prst="rect">
            <a:avLst/>
          </a:prstGeom>
        </p:spPr>
      </p:pic>
    </p:spTree>
    <p:extLst>
      <p:ext uri="{BB962C8B-B14F-4D97-AF65-F5344CB8AC3E}">
        <p14:creationId xmlns:p14="http://schemas.microsoft.com/office/powerpoint/2010/main" val="1917386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7728" y="231784"/>
            <a:ext cx="11553327" cy="1051934"/>
          </a:xfrm>
        </p:spPr>
        <p:txBody>
          <a:bodyPr/>
          <a:lstStyle/>
          <a:p>
            <a:pPr marL="0" indent="0" algn="just">
              <a:buNone/>
            </a:pPr>
            <a:r>
              <a:rPr lang="es-ES" sz="2000" b="1" dirty="0" smtClean="0">
                <a:solidFill>
                  <a:schemeClr val="tx1"/>
                </a:solidFill>
              </a:rPr>
              <a:t>A. CARACTERIZACIÓN </a:t>
            </a:r>
            <a:r>
              <a:rPr lang="es-ES" sz="2000" b="1" dirty="0">
                <a:solidFill>
                  <a:schemeClr val="tx1"/>
                </a:solidFill>
              </a:rPr>
              <a:t>MORFOLÓGICA DE MOLUSCOS LYNMEIDOS INTERMEDIARIOS DEL PARÁSITO </a:t>
            </a:r>
            <a:r>
              <a:rPr lang="es-ES" sz="2000" b="1" i="1" dirty="0">
                <a:solidFill>
                  <a:schemeClr val="tx1"/>
                </a:solidFill>
              </a:rPr>
              <a:t>Fasciola hepatica</a:t>
            </a:r>
            <a:r>
              <a:rPr lang="es-ES" sz="2000" b="1" dirty="0">
                <a:solidFill>
                  <a:schemeClr val="tx1"/>
                </a:solidFill>
              </a:rPr>
              <a:t> EN LA COMUNIDAD DE SAN MARTÍN, PROVINCIA DE CHIMBORAZO.</a:t>
            </a:r>
            <a:endParaRPr lang="es-MX" sz="2000" dirty="0">
              <a:solidFill>
                <a:schemeClr val="tx1"/>
              </a:solidFill>
            </a:endParaRPr>
          </a:p>
          <a:p>
            <a:pPr marL="0" indent="0">
              <a:buNone/>
            </a:pPr>
            <a:endParaRPr lang="es-MX" dirty="0"/>
          </a:p>
        </p:txBody>
      </p:sp>
      <p:graphicFrame>
        <p:nvGraphicFramePr>
          <p:cNvPr id="10" name="Tabla 9"/>
          <p:cNvGraphicFramePr>
            <a:graphicFrameLocks noGrp="1"/>
          </p:cNvGraphicFramePr>
          <p:nvPr>
            <p:extLst/>
          </p:nvPr>
        </p:nvGraphicFramePr>
        <p:xfrm>
          <a:off x="347725" y="1483965"/>
          <a:ext cx="11553330" cy="4563890"/>
        </p:xfrm>
        <a:graphic>
          <a:graphicData uri="http://schemas.openxmlformats.org/drawingml/2006/table">
            <a:tbl>
              <a:tblPr firstRow="1" firstCol="1" bandRow="1">
                <a:tableStyleId>{5C22544A-7EE6-4342-B048-85BDC9FD1C3A}</a:tableStyleId>
              </a:tblPr>
              <a:tblGrid>
                <a:gridCol w="1925555"/>
                <a:gridCol w="1925555"/>
                <a:gridCol w="1925555"/>
                <a:gridCol w="1925555"/>
                <a:gridCol w="1925555"/>
                <a:gridCol w="1925555"/>
              </a:tblGrid>
              <a:tr h="289493">
                <a:tc rowSpan="2">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Variable</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Media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Error   típico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Intervalo de confianza al 95</a:t>
                      </a:r>
                      <a:r>
                        <a:rPr lang="es-MX" sz="1800" u="none" strike="noStrike" dirty="0" smtClean="0">
                          <a:solidFill>
                            <a:schemeClr val="tx1"/>
                          </a:solidFill>
                          <a:effectLst/>
                          <a:latin typeface="Calibri" panose="020F0502020204030204" pitchFamily="34" charset="0"/>
                          <a:cs typeface="Calibri" panose="020F0502020204030204" pitchFamily="34" charset="0"/>
                        </a:rPr>
                        <a:t>%</a:t>
                      </a:r>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algn="ctr" fontAlgn="b"/>
                      <a:endParaRPr lang="es-MX" sz="11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b"/>
                      <a:r>
                        <a:rPr lang="es-MX" sz="1800" b="1" u="none" strike="noStrike" dirty="0">
                          <a:solidFill>
                            <a:schemeClr val="tx1"/>
                          </a:solidFill>
                          <a:effectLst/>
                          <a:latin typeface="Calibri" panose="020F0502020204030204" pitchFamily="34" charset="0"/>
                          <a:cs typeface="Calibri" panose="020F0502020204030204" pitchFamily="34" charset="0"/>
                        </a:rPr>
                        <a:t>Desviación típica</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89493">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b"/>
                      <a:r>
                        <a:rPr lang="es-MX" sz="1800" b="1" u="none" strike="noStrike" dirty="0">
                          <a:solidFill>
                            <a:schemeClr val="tx1"/>
                          </a:solidFill>
                          <a:effectLst/>
                          <a:latin typeface="Calibri" panose="020F0502020204030204" pitchFamily="34" charset="0"/>
                          <a:cs typeface="Calibri" panose="020F0502020204030204" pitchFamily="34" charset="0"/>
                        </a:rPr>
                        <a:t>Límite inferior</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b="1" u="none" strike="noStrike" dirty="0">
                          <a:solidFill>
                            <a:schemeClr val="tx1"/>
                          </a:solidFill>
                          <a:effectLst/>
                          <a:latin typeface="Calibri" panose="020F0502020204030204" pitchFamily="34" charset="0"/>
                          <a:cs typeface="Calibri" panose="020F0502020204030204" pitchFamily="34" charset="0"/>
                        </a:rPr>
                        <a:t>Límite superior</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vMerge="1">
                  <a:txBody>
                    <a:bodyPr/>
                    <a:lstStyle/>
                    <a:p>
                      <a:endParaRPr lang="es-MX"/>
                    </a:p>
                  </a:txBody>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1. Largo de la concha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6.8975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0.22394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6.4445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7.3505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1.41629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2. Ancho de la concha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4.3000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0.11712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4.0631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4.5369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0.74075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3. Altura del ultimo anillo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0.8125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0.03860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0.7344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0.8906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0.24410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4. Longitud </a:t>
                      </a:r>
                      <a:r>
                        <a:rPr lang="es-MX" sz="1800" u="none" strike="noStrike" dirty="0" smtClean="0">
                          <a:solidFill>
                            <a:schemeClr val="tx1"/>
                          </a:solidFill>
                          <a:effectLst/>
                          <a:latin typeface="Calibri" panose="020F0502020204030204" pitchFamily="34" charset="0"/>
                          <a:cs typeface="Calibri" panose="020F0502020204030204" pitchFamily="34" charset="0"/>
                        </a:rPr>
                        <a:t>de los espirales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3.5875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0.11267</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3.3596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3.8154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0.71259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5. Longitud de la abertura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4.9725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0.15771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4.6535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5.2915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0.99743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6. Ancho de la abertura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3.3100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0.12204</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3.0631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3.5569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0.77188</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272">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7. Número de anillos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2.7750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0.09120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2.5905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2.9595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0.57679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CuadroTexto 10"/>
          <p:cNvSpPr txBox="1"/>
          <p:nvPr/>
        </p:nvSpPr>
        <p:spPr>
          <a:xfrm>
            <a:off x="347725" y="6389048"/>
            <a:ext cx="2285611" cy="307777"/>
          </a:xfrm>
          <a:prstGeom prst="rect">
            <a:avLst/>
          </a:prstGeom>
          <a:noFill/>
        </p:spPr>
        <p:txBody>
          <a:bodyPr wrap="square" rtlCol="0">
            <a:spAutoFit/>
          </a:bodyPr>
          <a:lstStyle/>
          <a:p>
            <a:r>
              <a:rPr lang="es-MX" sz="1400" dirty="0" smtClean="0"/>
              <a:t>Autor: Ríos, J. 2017</a:t>
            </a:r>
            <a:endParaRPr lang="es-MX" sz="1400" dirty="0"/>
          </a:p>
        </p:txBody>
      </p:sp>
    </p:spTree>
    <p:extLst>
      <p:ext uri="{BB962C8B-B14F-4D97-AF65-F5344CB8AC3E}">
        <p14:creationId xmlns:p14="http://schemas.microsoft.com/office/powerpoint/2010/main" val="357470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nvPr>
        </p:nvGraphicFramePr>
        <p:xfrm>
          <a:off x="374074" y="775858"/>
          <a:ext cx="11333016" cy="5098468"/>
        </p:xfrm>
        <a:graphic>
          <a:graphicData uri="http://schemas.openxmlformats.org/drawingml/2006/table">
            <a:tbl>
              <a:tblPr firstRow="1" firstCol="1" bandRow="1">
                <a:tableStyleId>{5C22544A-7EE6-4342-B048-85BDC9FD1C3A}</a:tableStyleId>
              </a:tblPr>
              <a:tblGrid>
                <a:gridCol w="1690253"/>
                <a:gridCol w="1219200"/>
                <a:gridCol w="1340428"/>
                <a:gridCol w="1416627"/>
                <a:gridCol w="1416627"/>
                <a:gridCol w="1416627"/>
                <a:gridCol w="1416627"/>
                <a:gridCol w="1416627"/>
              </a:tblGrid>
              <a:tr h="892896">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Variable</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Estudio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Paraense</a:t>
                      </a:r>
                      <a:r>
                        <a:rPr lang="es-MX" sz="1800" u="none" strike="noStrike" dirty="0">
                          <a:solidFill>
                            <a:schemeClr val="tx1"/>
                          </a:solidFill>
                          <a:effectLst/>
                          <a:latin typeface="Calibri" panose="020F0502020204030204" pitchFamily="34" charset="0"/>
                          <a:cs typeface="Calibri" panose="020F0502020204030204" pitchFamily="34" charset="0"/>
                        </a:rPr>
                        <a:t>, 1995.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err="1" smtClean="0">
                          <a:solidFill>
                            <a:schemeClr val="tx1"/>
                          </a:solidFill>
                          <a:effectLst/>
                          <a:latin typeface="Calibri" panose="020F0502020204030204" pitchFamily="34" charset="0"/>
                          <a:cs typeface="Calibri" panose="020F0502020204030204" pitchFamily="34" charset="0"/>
                        </a:rPr>
                        <a:t>Pointier</a:t>
                      </a:r>
                      <a:r>
                        <a:rPr lang="es-MX" sz="1800" u="none" strike="noStrike" baseline="0" dirty="0" smtClean="0">
                          <a:solidFill>
                            <a:schemeClr val="tx1"/>
                          </a:solidFill>
                          <a:effectLst/>
                          <a:latin typeface="Calibri" panose="020F0502020204030204" pitchFamily="34" charset="0"/>
                          <a:cs typeface="Calibri" panose="020F0502020204030204" pitchFamily="34" charset="0"/>
                        </a:rPr>
                        <a:t> </a:t>
                      </a:r>
                      <a:r>
                        <a:rPr lang="es-MX" sz="1800" u="none" strike="noStrike" dirty="0" smtClean="0">
                          <a:solidFill>
                            <a:schemeClr val="tx1"/>
                          </a:solidFill>
                          <a:effectLst/>
                          <a:latin typeface="Calibri" panose="020F0502020204030204" pitchFamily="34" charset="0"/>
                          <a:cs typeface="Calibri" panose="020F0502020204030204" pitchFamily="34" charset="0"/>
                        </a:rPr>
                        <a:t>et al., </a:t>
                      </a:r>
                      <a:r>
                        <a:rPr lang="es-MX" sz="1800" u="none" strike="noStrike" dirty="0">
                          <a:solidFill>
                            <a:schemeClr val="tx1"/>
                          </a:solidFill>
                          <a:effectLst/>
                          <a:latin typeface="Calibri" panose="020F0502020204030204" pitchFamily="34" charset="0"/>
                          <a:cs typeface="Calibri" panose="020F0502020204030204" pitchFamily="34" charset="0"/>
                        </a:rPr>
                        <a:t>2004.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Velásquez, 2006.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Narváez et al., 2016.</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López, 2009.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Desviación típica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1. Largo de la concha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6.8975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8.5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8.5 (6.6 – 9.3)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11.7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8.5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6.9 (DS 2.6)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1.41629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2. Ancho de la concha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4.3000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6.0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5.24</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7.0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4.6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0.74075</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3. Altura del ultimo anillo</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0.8125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0.24410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4. Longitud de los espirales</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3.5875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3.0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4.6</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0.71259</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5. Longitud de la abertura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4.9725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6.0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7.1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0.99743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a:solidFill>
                            <a:schemeClr val="tx1"/>
                          </a:solidFill>
                          <a:effectLst/>
                          <a:latin typeface="Calibri" panose="020F0502020204030204" pitchFamily="34" charset="0"/>
                          <a:cs typeface="Calibri" panose="020F0502020204030204" pitchFamily="34" charset="0"/>
                        </a:rPr>
                        <a:t>6. Ancho de la abertura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3.3100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4.0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5.3</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0.77188</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796">
                <a:tc>
                  <a:txBody>
                    <a:bodyPr/>
                    <a:lstStyle/>
                    <a:p>
                      <a:pPr algn="l" fontAlgn="b"/>
                      <a:r>
                        <a:rPr lang="es-MX" sz="1800" u="none" strike="noStrike" dirty="0">
                          <a:solidFill>
                            <a:schemeClr val="tx1"/>
                          </a:solidFill>
                          <a:effectLst/>
                          <a:latin typeface="Calibri" panose="020F0502020204030204" pitchFamily="34" charset="0"/>
                          <a:cs typeface="Calibri" panose="020F0502020204030204" pitchFamily="34" charset="0"/>
                        </a:rPr>
                        <a:t>7. Número de anillos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smtClean="0">
                          <a:solidFill>
                            <a:schemeClr val="tx1"/>
                          </a:solidFill>
                          <a:effectLst/>
                          <a:latin typeface="Calibri" panose="020F0502020204030204" pitchFamily="34" charset="0"/>
                          <a:cs typeface="Calibri" panose="020F0502020204030204" pitchFamily="34" charset="0"/>
                        </a:rPr>
                        <a:t>2.7750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0.57679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CuadroTexto 9"/>
          <p:cNvSpPr txBox="1"/>
          <p:nvPr/>
        </p:nvSpPr>
        <p:spPr>
          <a:xfrm>
            <a:off x="374074" y="5874326"/>
            <a:ext cx="2285611" cy="307777"/>
          </a:xfrm>
          <a:prstGeom prst="rect">
            <a:avLst/>
          </a:prstGeom>
          <a:noFill/>
        </p:spPr>
        <p:txBody>
          <a:bodyPr wrap="square" rtlCol="0">
            <a:spAutoFit/>
          </a:bodyPr>
          <a:lstStyle/>
          <a:p>
            <a:r>
              <a:rPr lang="es-MX" sz="1400" dirty="0" smtClean="0"/>
              <a:t>Autor: Ríos, J. 2017</a:t>
            </a:r>
            <a:endParaRPr lang="es-MX" sz="1400" dirty="0"/>
          </a:p>
        </p:txBody>
      </p:sp>
      <p:sp>
        <p:nvSpPr>
          <p:cNvPr id="11" name="CuadroTexto 10"/>
          <p:cNvSpPr txBox="1"/>
          <p:nvPr/>
        </p:nvSpPr>
        <p:spPr>
          <a:xfrm>
            <a:off x="374074" y="180109"/>
            <a:ext cx="4655126" cy="369332"/>
          </a:xfrm>
          <a:prstGeom prst="rect">
            <a:avLst/>
          </a:prstGeom>
          <a:noFill/>
        </p:spPr>
        <p:txBody>
          <a:bodyPr wrap="square" rtlCol="0">
            <a:spAutoFit/>
          </a:bodyPr>
          <a:lstStyle/>
          <a:p>
            <a:r>
              <a:rPr lang="es-MX" b="1" dirty="0" smtClean="0"/>
              <a:t>CUADRO COMPARATIVO</a:t>
            </a:r>
            <a:endParaRPr lang="es-MX" b="1" dirty="0"/>
          </a:p>
        </p:txBody>
      </p:sp>
    </p:spTree>
    <p:extLst>
      <p:ext uri="{BB962C8B-B14F-4D97-AF65-F5344CB8AC3E}">
        <p14:creationId xmlns:p14="http://schemas.microsoft.com/office/powerpoint/2010/main" val="3472979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340117" y="208323"/>
            <a:ext cx="11553327" cy="1051934"/>
          </a:xfrm>
          <a:prstGeom prst="rect">
            <a:avLst/>
          </a:prstGeom>
        </p:spPr>
        <p:txBody>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buFontTx/>
              <a:buNone/>
            </a:pPr>
            <a:r>
              <a:rPr lang="es-419" b="1" dirty="0" smtClean="0">
                <a:solidFill>
                  <a:schemeClr val="tx1"/>
                </a:solidFill>
                <a:latin typeface="Calibri" panose="020F0502020204030204" pitchFamily="34" charset="0"/>
                <a:cs typeface="Calibri" panose="020F0502020204030204" pitchFamily="34" charset="0"/>
              </a:rPr>
              <a:t>Coeficientes de correlación de </a:t>
            </a:r>
            <a:r>
              <a:rPr lang="es-419" b="1" dirty="0" err="1" smtClean="0">
                <a:solidFill>
                  <a:schemeClr val="tx1"/>
                </a:solidFill>
                <a:latin typeface="Calibri" panose="020F0502020204030204" pitchFamily="34" charset="0"/>
                <a:cs typeface="Calibri" panose="020F0502020204030204" pitchFamily="34" charset="0"/>
              </a:rPr>
              <a:t>Spearman</a:t>
            </a:r>
            <a:endParaRPr lang="es-MX" kern="0" dirty="0">
              <a:solidFill>
                <a:schemeClr val="tx1"/>
              </a:solidFill>
              <a:latin typeface="Calibri" panose="020F0502020204030204" pitchFamily="34" charset="0"/>
              <a:cs typeface="Calibri" panose="020F0502020204030204" pitchFamily="34" charset="0"/>
            </a:endParaRPr>
          </a:p>
        </p:txBody>
      </p:sp>
      <p:graphicFrame>
        <p:nvGraphicFramePr>
          <p:cNvPr id="8" name="Tabla 7"/>
          <p:cNvGraphicFramePr>
            <a:graphicFrameLocks noGrp="1"/>
          </p:cNvGraphicFramePr>
          <p:nvPr>
            <p:extLst/>
          </p:nvPr>
        </p:nvGraphicFramePr>
        <p:xfrm>
          <a:off x="221671" y="927335"/>
          <a:ext cx="11671773" cy="4455622"/>
        </p:xfrm>
        <a:graphic>
          <a:graphicData uri="http://schemas.openxmlformats.org/drawingml/2006/table">
            <a:tbl>
              <a:tblPr firstRow="1" firstCol="1" bandRow="1">
                <a:tableStyleId>{5C22544A-7EE6-4342-B048-85BDC9FD1C3A}</a:tableStyleId>
              </a:tblPr>
              <a:tblGrid>
                <a:gridCol w="2008911"/>
                <a:gridCol w="1413163"/>
                <a:gridCol w="1427019"/>
                <a:gridCol w="1413163"/>
                <a:gridCol w="1413164"/>
                <a:gridCol w="1427018"/>
                <a:gridCol w="1357746"/>
                <a:gridCol w="1211589"/>
              </a:tblGrid>
              <a:tr h="553316">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Largo de la concha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Ancho de la concha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Altura del último anillo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Longitud de los espirales</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Longitud de la abertura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Ancho de la abertura</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Número de anillos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1. Largo de la concha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2. Ancho de la concha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1</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3. Altura del ultimo anillo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0.67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1</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4. Longitud de los espirales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0.47</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0.48</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5. Longitud de la abertura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0.77</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0.68</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0.36</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6. Ancho de la abertura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0.78</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0.43</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0.88</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 </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3316">
                <a:tc>
                  <a:txBody>
                    <a:bodyPr/>
                    <a:lstStyle/>
                    <a:p>
                      <a:pPr algn="just" fontAlgn="b"/>
                      <a:r>
                        <a:rPr lang="es-MX" sz="1800" u="none" strike="noStrike" dirty="0">
                          <a:solidFill>
                            <a:schemeClr val="tx1"/>
                          </a:solidFill>
                          <a:effectLst/>
                          <a:latin typeface="Calibri" panose="020F0502020204030204" pitchFamily="34" charset="0"/>
                          <a:cs typeface="Calibri" panose="020F0502020204030204" pitchFamily="34" charset="0"/>
                        </a:rPr>
                        <a:t>7. Número de anillos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0.76</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0.67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0.69</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a:solidFill>
                            <a:schemeClr val="tx1"/>
                          </a:solidFill>
                          <a:effectLst/>
                          <a:latin typeface="Calibri" panose="020F0502020204030204" pitchFamily="34" charset="0"/>
                          <a:cs typeface="Calibri" panose="020F0502020204030204" pitchFamily="34" charset="0"/>
                        </a:rPr>
                        <a:t>0.37</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0.76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u="none" strike="noStrike" dirty="0">
                          <a:solidFill>
                            <a:schemeClr val="tx1"/>
                          </a:solidFill>
                          <a:effectLst/>
                          <a:latin typeface="Calibri" panose="020F0502020204030204" pitchFamily="34" charset="0"/>
                          <a:cs typeface="Calibri" panose="020F0502020204030204" pitchFamily="34" charset="0"/>
                        </a:rPr>
                        <a:t>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CuadroTexto 8"/>
          <p:cNvSpPr txBox="1"/>
          <p:nvPr/>
        </p:nvSpPr>
        <p:spPr>
          <a:xfrm>
            <a:off x="221671" y="5447330"/>
            <a:ext cx="2285611" cy="307777"/>
          </a:xfrm>
          <a:prstGeom prst="rect">
            <a:avLst/>
          </a:prstGeom>
          <a:noFill/>
        </p:spPr>
        <p:txBody>
          <a:bodyPr wrap="square" rtlCol="0">
            <a:spAutoFit/>
          </a:bodyPr>
          <a:lstStyle/>
          <a:p>
            <a:r>
              <a:rPr lang="es-MX" sz="1400" dirty="0" smtClean="0"/>
              <a:t>Autor: Ríos, J. 2017</a:t>
            </a:r>
            <a:endParaRPr lang="es-MX" sz="1400" dirty="0"/>
          </a:p>
        </p:txBody>
      </p:sp>
      <p:pic>
        <p:nvPicPr>
          <p:cNvPr id="4098" name="Picture 2" descr="ImÃ¡genes integrada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589" y="1908029"/>
            <a:ext cx="3823855" cy="179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78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0946" y="327546"/>
            <a:ext cx="11346872" cy="6352801"/>
          </a:xfrm>
        </p:spPr>
        <p:txBody>
          <a:bodyPr/>
          <a:lstStyle/>
          <a:p>
            <a:pPr marL="0" indent="0" algn="just">
              <a:buNone/>
            </a:pPr>
            <a:r>
              <a:rPr lang="es-MX" b="1" dirty="0" smtClean="0">
                <a:solidFill>
                  <a:schemeClr val="tx1"/>
                </a:solidFill>
                <a:latin typeface="Calibri" panose="020F0502020204030204" pitchFamily="34" charset="0"/>
                <a:cs typeface="Calibri" panose="020F0502020204030204" pitchFamily="34" charset="0"/>
              </a:rPr>
              <a:t>B.</a:t>
            </a:r>
            <a:r>
              <a:rPr lang="es-MX" dirty="0" smtClean="0">
                <a:solidFill>
                  <a:schemeClr val="tx1"/>
                </a:solidFill>
                <a:latin typeface="Calibri" panose="020F0502020204030204" pitchFamily="34" charset="0"/>
                <a:cs typeface="Calibri" panose="020F0502020204030204" pitchFamily="34" charset="0"/>
              </a:rPr>
              <a:t> </a:t>
            </a:r>
            <a:r>
              <a:rPr lang="es-ES" b="1" dirty="0">
                <a:solidFill>
                  <a:schemeClr val="tx1"/>
                </a:solidFill>
                <a:latin typeface="Calibri" panose="020F0502020204030204" pitchFamily="34" charset="0"/>
                <a:cs typeface="Calibri" panose="020F0502020204030204" pitchFamily="34" charset="0"/>
              </a:rPr>
              <a:t>CARACTERÍSTICAS DE LOS BIOTOPOS DE LOS MOLUSCOS TRASMISORES DE </a:t>
            </a:r>
            <a:r>
              <a:rPr lang="es-ES" b="1" i="1" dirty="0">
                <a:solidFill>
                  <a:schemeClr val="tx1"/>
                </a:solidFill>
                <a:latin typeface="Calibri" panose="020F0502020204030204" pitchFamily="34" charset="0"/>
                <a:cs typeface="Calibri" panose="020F0502020204030204" pitchFamily="34" charset="0"/>
              </a:rPr>
              <a:t>Fasciola hepatica</a:t>
            </a:r>
            <a:r>
              <a:rPr lang="es-ES" b="1" dirty="0">
                <a:solidFill>
                  <a:schemeClr val="tx1"/>
                </a:solidFill>
                <a:latin typeface="Calibri" panose="020F0502020204030204" pitchFamily="34" charset="0"/>
                <a:cs typeface="Calibri" panose="020F0502020204030204" pitchFamily="34" charset="0"/>
              </a:rPr>
              <a:t> EN LA COMUNIDAD DE SAN MARTÍN PROVINCIA DE CHIMBORAZO</a:t>
            </a:r>
            <a:r>
              <a:rPr lang="es-ES" b="1" dirty="0" smtClean="0">
                <a:solidFill>
                  <a:schemeClr val="tx1"/>
                </a:solidFill>
                <a:latin typeface="Calibri" panose="020F0502020204030204" pitchFamily="34" charset="0"/>
                <a:cs typeface="Calibri" panose="020F0502020204030204" pitchFamily="34" charset="0"/>
              </a:rPr>
              <a:t>.</a:t>
            </a:r>
            <a:endParaRPr lang="es-MX" dirty="0" smtClean="0">
              <a:solidFill>
                <a:schemeClr val="tx1"/>
              </a:solidFill>
            </a:endParaRPr>
          </a:p>
          <a:p>
            <a:pPr algn="just"/>
            <a:endParaRPr lang="es-MX" sz="2200" dirty="0" smtClean="0">
              <a:solidFill>
                <a:schemeClr val="tx1"/>
              </a:solidFill>
              <a:latin typeface="Calibri" panose="020F0502020204030204" pitchFamily="34" charset="0"/>
              <a:cs typeface="Calibri" panose="020F0502020204030204" pitchFamily="34" charset="0"/>
            </a:endParaRPr>
          </a:p>
          <a:p>
            <a:pPr algn="just"/>
            <a:r>
              <a:rPr lang="es-MX" sz="2200" dirty="0" smtClean="0">
                <a:solidFill>
                  <a:schemeClr val="tx1"/>
                </a:solidFill>
                <a:latin typeface="Calibri" panose="020F0502020204030204" pitchFamily="34" charset="0"/>
                <a:cs typeface="Calibri" panose="020F0502020204030204" pitchFamily="34" charset="0"/>
              </a:rPr>
              <a:t>Biotopo </a:t>
            </a:r>
            <a:r>
              <a:rPr lang="es-MX" sz="2200" dirty="0">
                <a:solidFill>
                  <a:schemeClr val="tx1"/>
                </a:solidFill>
                <a:latin typeface="Calibri" panose="020F0502020204030204" pitchFamily="34" charset="0"/>
                <a:cs typeface="Calibri" panose="020F0502020204030204" pitchFamily="34" charset="0"/>
              </a:rPr>
              <a:t>es el espacio físico o geográfico, que ocupa una </a:t>
            </a:r>
            <a:endParaRPr lang="es-MX" sz="2200" dirty="0" smtClean="0">
              <a:solidFill>
                <a:schemeClr val="tx1"/>
              </a:solidFill>
              <a:latin typeface="Calibri" panose="020F0502020204030204" pitchFamily="34" charset="0"/>
              <a:cs typeface="Calibri" panose="020F0502020204030204" pitchFamily="34" charset="0"/>
            </a:endParaRPr>
          </a:p>
          <a:p>
            <a:pPr marL="0" indent="0" algn="just">
              <a:buNone/>
            </a:pPr>
            <a:r>
              <a:rPr lang="es-MX" sz="2200" dirty="0" smtClean="0">
                <a:solidFill>
                  <a:schemeClr val="tx1"/>
                </a:solidFill>
                <a:latin typeface="Calibri" panose="020F0502020204030204" pitchFamily="34" charset="0"/>
                <a:cs typeface="Calibri" panose="020F0502020204030204" pitchFamily="34" charset="0"/>
              </a:rPr>
              <a:t>      comunidad </a:t>
            </a:r>
            <a:r>
              <a:rPr lang="es-MX" sz="2200" dirty="0">
                <a:solidFill>
                  <a:schemeClr val="tx1"/>
                </a:solidFill>
                <a:latin typeface="Calibri" panose="020F0502020204030204" pitchFamily="34" charset="0"/>
                <a:cs typeface="Calibri" panose="020F0502020204030204" pitchFamily="34" charset="0"/>
              </a:rPr>
              <a:t>de organismos y que </a:t>
            </a:r>
            <a:r>
              <a:rPr lang="es-MX" sz="2200" dirty="0" smtClean="0">
                <a:solidFill>
                  <a:schemeClr val="tx1"/>
                </a:solidFill>
                <a:latin typeface="Calibri" panose="020F0502020204030204" pitchFamily="34" charset="0"/>
                <a:cs typeface="Calibri" panose="020F0502020204030204" pitchFamily="34" charset="0"/>
              </a:rPr>
              <a:t>es afectado </a:t>
            </a:r>
            <a:r>
              <a:rPr lang="es-MX" sz="2200" dirty="0">
                <a:solidFill>
                  <a:schemeClr val="tx1"/>
                </a:solidFill>
                <a:latin typeface="Calibri" panose="020F0502020204030204" pitchFamily="34" charset="0"/>
                <a:cs typeface="Calibri" panose="020F0502020204030204" pitchFamily="34" charset="0"/>
              </a:rPr>
              <a:t>por un conjunto </a:t>
            </a:r>
            <a:r>
              <a:rPr lang="es-MX" sz="2200" dirty="0" smtClean="0">
                <a:solidFill>
                  <a:schemeClr val="tx1"/>
                </a:solidFill>
                <a:latin typeface="Calibri" panose="020F0502020204030204" pitchFamily="34" charset="0"/>
                <a:cs typeface="Calibri" panose="020F0502020204030204" pitchFamily="34" charset="0"/>
              </a:rPr>
              <a:t>de</a:t>
            </a:r>
          </a:p>
          <a:p>
            <a:pPr marL="0" indent="0" algn="just">
              <a:buNone/>
            </a:pPr>
            <a:r>
              <a:rPr lang="es-MX" sz="2200" dirty="0" smtClean="0">
                <a:solidFill>
                  <a:schemeClr val="tx1"/>
                </a:solidFill>
                <a:latin typeface="Calibri" panose="020F0502020204030204" pitchFamily="34" charset="0"/>
                <a:cs typeface="Calibri" panose="020F0502020204030204" pitchFamily="34" charset="0"/>
              </a:rPr>
              <a:t>      factores </a:t>
            </a:r>
            <a:r>
              <a:rPr lang="es-MX" sz="2200" dirty="0">
                <a:solidFill>
                  <a:schemeClr val="tx1"/>
                </a:solidFill>
                <a:latin typeface="Calibri" panose="020F0502020204030204" pitchFamily="34" charset="0"/>
                <a:cs typeface="Calibri" panose="020F0502020204030204" pitchFamily="34" charset="0"/>
              </a:rPr>
              <a:t>físicos y químicos, como las condiciones ambientales </a:t>
            </a:r>
            <a:endParaRPr lang="es-MX" sz="2200" dirty="0" smtClean="0">
              <a:solidFill>
                <a:schemeClr val="tx1"/>
              </a:solidFill>
              <a:latin typeface="Calibri" panose="020F0502020204030204" pitchFamily="34" charset="0"/>
              <a:cs typeface="Calibri" panose="020F0502020204030204" pitchFamily="34" charset="0"/>
            </a:endParaRPr>
          </a:p>
          <a:p>
            <a:pPr marL="0" indent="0" algn="just">
              <a:buNone/>
            </a:pPr>
            <a:r>
              <a:rPr lang="es-MX" sz="2200" dirty="0">
                <a:solidFill>
                  <a:schemeClr val="tx1"/>
                </a:solidFill>
                <a:latin typeface="Calibri" panose="020F0502020204030204" pitchFamily="34" charset="0"/>
                <a:cs typeface="Calibri" panose="020F0502020204030204" pitchFamily="34" charset="0"/>
              </a:rPr>
              <a:t> </a:t>
            </a:r>
            <a:r>
              <a:rPr lang="es-MX" sz="2200" dirty="0" smtClean="0">
                <a:solidFill>
                  <a:schemeClr val="tx1"/>
                </a:solidFill>
                <a:latin typeface="Calibri" panose="020F0502020204030204" pitchFamily="34" charset="0"/>
                <a:cs typeface="Calibri" panose="020F0502020204030204" pitchFamily="34" charset="0"/>
              </a:rPr>
              <a:t>     que, a su </a:t>
            </a:r>
            <a:r>
              <a:rPr lang="es-MX" sz="2200" dirty="0">
                <a:solidFill>
                  <a:schemeClr val="tx1"/>
                </a:solidFill>
                <a:latin typeface="Calibri" panose="020F0502020204030204" pitchFamily="34" charset="0"/>
                <a:cs typeface="Calibri" panose="020F0502020204030204" pitchFamily="34" charset="0"/>
              </a:rPr>
              <a:t>vez, determinan los tipos de organismos allí presentes </a:t>
            </a:r>
            <a:endParaRPr lang="es-MX" sz="2200" dirty="0" smtClean="0">
              <a:solidFill>
                <a:schemeClr val="tx1"/>
              </a:solidFill>
              <a:latin typeface="Calibri" panose="020F0502020204030204" pitchFamily="34" charset="0"/>
              <a:cs typeface="Calibri" panose="020F0502020204030204" pitchFamily="34" charset="0"/>
            </a:endParaRPr>
          </a:p>
          <a:p>
            <a:pPr marL="0" indent="0" algn="just">
              <a:buNone/>
            </a:pPr>
            <a:r>
              <a:rPr lang="es-MX" sz="2200" dirty="0">
                <a:solidFill>
                  <a:schemeClr val="tx1"/>
                </a:solidFill>
                <a:latin typeface="Calibri" panose="020F0502020204030204" pitchFamily="34" charset="0"/>
                <a:cs typeface="Calibri" panose="020F0502020204030204" pitchFamily="34" charset="0"/>
              </a:rPr>
              <a:t> </a:t>
            </a:r>
            <a:r>
              <a:rPr lang="es-MX" sz="2200" dirty="0" smtClean="0">
                <a:solidFill>
                  <a:schemeClr val="tx1"/>
                </a:solidFill>
                <a:latin typeface="Calibri" panose="020F0502020204030204" pitchFamily="34" charset="0"/>
                <a:cs typeface="Calibri" panose="020F0502020204030204" pitchFamily="34" charset="0"/>
              </a:rPr>
              <a:t>     y sus adaptaciones </a:t>
            </a:r>
            <a:r>
              <a:rPr lang="es-MX" sz="2200" dirty="0">
                <a:solidFill>
                  <a:schemeClr val="tx1"/>
                </a:solidFill>
                <a:latin typeface="Calibri" panose="020F0502020204030204" pitchFamily="34" charset="0"/>
                <a:cs typeface="Calibri" panose="020F0502020204030204" pitchFamily="34" charset="0"/>
              </a:rPr>
              <a:t>(Polanco, 2017</a:t>
            </a:r>
            <a:r>
              <a:rPr lang="es-MX" sz="2200" dirty="0" smtClean="0">
                <a:solidFill>
                  <a:schemeClr val="tx1"/>
                </a:solidFill>
                <a:latin typeface="Calibri" panose="020F0502020204030204" pitchFamily="34" charset="0"/>
                <a:cs typeface="Calibri" panose="020F0502020204030204" pitchFamily="34" charset="0"/>
              </a:rPr>
              <a:t>).</a:t>
            </a:r>
          </a:p>
          <a:p>
            <a:pPr algn="just"/>
            <a:endParaRPr lang="es-MX" sz="2200" dirty="0">
              <a:solidFill>
                <a:schemeClr val="tx1"/>
              </a:solidFill>
              <a:latin typeface="Calibri" panose="020F0502020204030204" pitchFamily="34" charset="0"/>
              <a:cs typeface="Calibri" panose="020F0502020204030204" pitchFamily="34" charset="0"/>
            </a:endParaRPr>
          </a:p>
          <a:p>
            <a:pPr algn="just"/>
            <a:r>
              <a:rPr lang="es-MX" sz="2200" dirty="0">
                <a:solidFill>
                  <a:schemeClr val="tx1"/>
                </a:solidFill>
                <a:latin typeface="Calibri" panose="020F0502020204030204" pitchFamily="34" charset="0"/>
                <a:cs typeface="Calibri" panose="020F0502020204030204" pitchFamily="34" charset="0"/>
              </a:rPr>
              <a:t>La Comunidad San Martin, ubicada en el cantón Colta provincia de Chimborazo, cuenta con aproximadamente 61 </a:t>
            </a:r>
            <a:r>
              <a:rPr lang="es-MX" sz="2200" dirty="0" smtClean="0">
                <a:solidFill>
                  <a:schemeClr val="tx1"/>
                </a:solidFill>
                <a:latin typeface="Calibri" panose="020F0502020204030204" pitchFamily="34" charset="0"/>
                <a:cs typeface="Calibri" panose="020F0502020204030204" pitchFamily="34" charset="0"/>
              </a:rPr>
              <a:t>hectáreas, </a:t>
            </a:r>
            <a:r>
              <a:rPr lang="es-MX" sz="2200" dirty="0">
                <a:solidFill>
                  <a:schemeClr val="tx1"/>
                </a:solidFill>
                <a:latin typeface="Calibri" panose="020F0502020204030204" pitchFamily="34" charset="0"/>
                <a:cs typeface="Calibri" panose="020F0502020204030204" pitchFamily="34" charset="0"/>
              </a:rPr>
              <a:t>se encuentran a una altitud de 3150 m.s.n.m., este biotopo cuenta con una temperatura ambiente que oscila entre los 5 a 15° C, una humedad relativa del 75%, con un pH 6, temperatura del agua de 5°C y una precipitación anual de 1250 mm/año (GADPR Columbe, 2017). </a:t>
            </a:r>
          </a:p>
          <a:p>
            <a:pPr algn="just"/>
            <a:endParaRPr lang="es-MX" dirty="0">
              <a:solidFill>
                <a:schemeClr val="tx1"/>
              </a:solidFill>
              <a:latin typeface="Calibri" panose="020F0502020204030204" pitchFamily="34" charset="0"/>
              <a:cs typeface="Calibri" panose="020F0502020204030204" pitchFamily="34" charset="0"/>
            </a:endParaRPr>
          </a:p>
          <a:p>
            <a:pPr marL="0" indent="0">
              <a:buNone/>
            </a:pPr>
            <a:endParaRPr lang="es-MX" dirty="0">
              <a:solidFill>
                <a:schemeClr val="tx1"/>
              </a:solidFill>
            </a:endParaRPr>
          </a:p>
        </p:txBody>
      </p:sp>
      <p:pic>
        <p:nvPicPr>
          <p:cNvPr id="6146" name="Picture 2" descr="Resultado de imagen para sierra ecuatori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566" y="1194423"/>
            <a:ext cx="3338252" cy="258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62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249382" y="1011376"/>
          <a:ext cx="11684920" cy="4829865"/>
        </p:xfrm>
        <a:graphic>
          <a:graphicData uri="http://schemas.openxmlformats.org/drawingml/2006/table">
            <a:tbl>
              <a:tblPr firstRow="1" firstCol="1" bandRow="1">
                <a:tableStyleId>{5C22544A-7EE6-4342-B048-85BDC9FD1C3A}</a:tableStyleId>
              </a:tblPr>
              <a:tblGrid>
                <a:gridCol w="3490150"/>
                <a:gridCol w="1580233"/>
                <a:gridCol w="1606283"/>
                <a:gridCol w="1715184"/>
                <a:gridCol w="1619896"/>
                <a:gridCol w="1673174"/>
              </a:tblGrid>
              <a:tr h="321991">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 </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5">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BIOTOPO</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321991">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CARACTERÍSTICA</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3</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4</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1. Tipo del Biotopo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Pastizal</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Pastizal</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2. </a:t>
                      </a:r>
                      <a:r>
                        <a:rPr lang="es-EC" sz="1800" u="none" strike="noStrike" baseline="0" dirty="0" smtClean="0">
                          <a:solidFill>
                            <a:schemeClr val="tx1"/>
                          </a:solidFill>
                          <a:effectLst/>
                          <a:latin typeface="Calibri" panose="020F0502020204030204" pitchFamily="34" charset="0"/>
                          <a:cs typeface="Calibri" panose="020F0502020204030204" pitchFamily="34" charset="0"/>
                        </a:rPr>
                        <a:t> </a:t>
                      </a:r>
                      <a:r>
                        <a:rPr lang="es-EC" sz="1800" u="none" strike="noStrike" dirty="0" smtClean="0">
                          <a:solidFill>
                            <a:schemeClr val="tx1"/>
                          </a:solidFill>
                          <a:effectLst/>
                          <a:latin typeface="Calibri" panose="020F0502020204030204" pitchFamily="34" charset="0"/>
                          <a:cs typeface="Calibri" panose="020F0502020204030204" pitchFamily="34" charset="0"/>
                        </a:rPr>
                        <a:t>Área </a:t>
                      </a:r>
                      <a:r>
                        <a:rPr lang="es-EC" sz="1800" u="none" strike="noStrike" dirty="0">
                          <a:solidFill>
                            <a:schemeClr val="tx1"/>
                          </a:solidFill>
                          <a:effectLst/>
                          <a:latin typeface="Calibri" panose="020F0502020204030204" pitchFamily="34" charset="0"/>
                          <a:cs typeface="Calibri" panose="020F0502020204030204" pitchFamily="34" charset="0"/>
                        </a:rPr>
                        <a:t>del Biotopo (ha)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3. Distancia de un lugar poblado (m)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350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400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4. Cantidad de </a:t>
                      </a:r>
                      <a:r>
                        <a:rPr lang="es-EC" sz="1800" u="none" strike="noStrike" dirty="0" smtClean="0">
                          <a:solidFill>
                            <a:schemeClr val="tx1"/>
                          </a:solidFill>
                          <a:effectLst/>
                          <a:latin typeface="Calibri" panose="020F0502020204030204" pitchFamily="34" charset="0"/>
                          <a:cs typeface="Calibri" panose="020F0502020204030204" pitchFamily="34" charset="0"/>
                        </a:rPr>
                        <a:t>Moluscos (u)</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255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289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247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309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123</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5. Moluscos en las </a:t>
                      </a:r>
                      <a:r>
                        <a:rPr lang="es-EC" sz="1800" u="none" strike="noStrike" dirty="0" smtClean="0">
                          <a:solidFill>
                            <a:schemeClr val="tx1"/>
                          </a:solidFill>
                          <a:effectLst/>
                          <a:latin typeface="Calibri" panose="020F0502020204030204" pitchFamily="34" charset="0"/>
                          <a:cs typeface="Calibri" panose="020F0502020204030204" pitchFamily="34" charset="0"/>
                        </a:rPr>
                        <a:t>plantas (u)</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76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87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74</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93</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37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6. Moluscos  en las </a:t>
                      </a:r>
                      <a:r>
                        <a:rPr lang="es-EC" sz="1800" u="none" strike="noStrike" dirty="0" smtClean="0">
                          <a:solidFill>
                            <a:schemeClr val="tx1"/>
                          </a:solidFill>
                          <a:effectLst/>
                          <a:latin typeface="Calibri" panose="020F0502020204030204" pitchFamily="34" charset="0"/>
                          <a:cs typeface="Calibri" panose="020F0502020204030204" pitchFamily="34" charset="0"/>
                        </a:rPr>
                        <a:t>heces (u)</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179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202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173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216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86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7. </a:t>
                      </a:r>
                      <a:r>
                        <a:rPr lang="es-EC" sz="1800" u="none" strike="noStrike" dirty="0" err="1">
                          <a:solidFill>
                            <a:schemeClr val="tx1"/>
                          </a:solidFill>
                          <a:effectLst/>
                          <a:latin typeface="Calibri" panose="020F0502020204030204" pitchFamily="34" charset="0"/>
                          <a:cs typeface="Calibri" panose="020F0502020204030204" pitchFamily="34" charset="0"/>
                        </a:rPr>
                        <a:t>Ph</a:t>
                      </a:r>
                      <a:r>
                        <a:rPr lang="es-EC" sz="1800" u="none" strike="noStrike" dirty="0">
                          <a:solidFill>
                            <a:schemeClr val="tx1"/>
                          </a:solidFill>
                          <a:effectLst/>
                          <a:latin typeface="Calibri" panose="020F0502020204030204" pitchFamily="34" charset="0"/>
                          <a:cs typeface="Calibri" panose="020F0502020204030204" pitchFamily="34" charset="0"/>
                        </a:rPr>
                        <a:t> del suelo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8. Presencia de agua en el biotopo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Si</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Si</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Si</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Si</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9. Altura del agua (cm)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b="0" i="0" u="none" strike="noStrike" dirty="0" smtClean="0">
                          <a:solidFill>
                            <a:schemeClr val="tx1"/>
                          </a:solidFill>
                          <a:effectLst/>
                          <a:latin typeface="Calibri" panose="020F0502020204030204" pitchFamily="34" charset="0"/>
                          <a:cs typeface="Calibri" panose="020F0502020204030204" pitchFamily="34" charset="0"/>
                        </a:rPr>
                        <a:t>2</a:t>
                      </a:r>
                      <a:r>
                        <a:rPr lang="es-EC" sz="1800" b="0" i="0" u="none" strike="noStrike" baseline="0" dirty="0" smtClean="0">
                          <a:solidFill>
                            <a:schemeClr val="tx1"/>
                          </a:solidFill>
                          <a:effectLst/>
                          <a:latin typeface="Calibri" panose="020F0502020204030204" pitchFamily="34" charset="0"/>
                          <a:cs typeface="Calibri" panose="020F0502020204030204" pitchFamily="34" charset="0"/>
                        </a:rPr>
                        <a:t> - 4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MX" sz="1800" b="0" i="0" u="none" strike="noStrike" dirty="0" smtClean="0">
                          <a:solidFill>
                            <a:schemeClr val="tx1"/>
                          </a:solidFill>
                          <a:effectLst/>
                          <a:latin typeface="Calibri" panose="020F0502020204030204" pitchFamily="34" charset="0"/>
                          <a:cs typeface="Calibri" panose="020F0502020204030204" pitchFamily="34" charset="0"/>
                        </a:rPr>
                        <a:t>1</a:t>
                      </a:r>
                      <a:r>
                        <a:rPr lang="es-MX" sz="1800" b="0" i="0" u="none" strike="noStrike" baseline="0" dirty="0" smtClean="0">
                          <a:solidFill>
                            <a:schemeClr val="tx1"/>
                          </a:solidFill>
                          <a:effectLst/>
                          <a:latin typeface="Calibri" panose="020F0502020204030204" pitchFamily="34" charset="0"/>
                          <a:cs typeface="Calibri" panose="020F0502020204030204" pitchFamily="34" charset="0"/>
                        </a:rPr>
                        <a:t> - 3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MX" sz="1800" b="0" i="0" u="none" strike="noStrike" dirty="0" smtClean="0">
                          <a:solidFill>
                            <a:schemeClr val="tx1"/>
                          </a:solidFill>
                          <a:effectLst/>
                          <a:latin typeface="Calibri" panose="020F0502020204030204" pitchFamily="34" charset="0"/>
                          <a:cs typeface="Calibri" panose="020F0502020204030204" pitchFamily="34" charset="0"/>
                        </a:rPr>
                        <a:t>3 - 4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MX" sz="1800" b="0" i="0" u="none" strike="noStrike" dirty="0" smtClean="0">
                          <a:solidFill>
                            <a:schemeClr val="tx1"/>
                          </a:solidFill>
                          <a:effectLst/>
                          <a:latin typeface="Calibri" panose="020F0502020204030204" pitchFamily="34" charset="0"/>
                          <a:cs typeface="Calibri" panose="020F0502020204030204" pitchFamily="34" charset="0"/>
                        </a:rPr>
                        <a:t>2- 4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smtClean="0">
                          <a:solidFill>
                            <a:schemeClr val="tx1"/>
                          </a:solidFill>
                          <a:effectLst/>
                          <a:latin typeface="Calibri" panose="020F0502020204030204" pitchFamily="34" charset="0"/>
                          <a:cs typeface="Calibri" panose="020F0502020204030204" pitchFamily="34" charset="0"/>
                        </a:rPr>
                        <a:t>5 - 6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10. Temperatura ambiente</a:t>
                      </a:r>
                      <a:r>
                        <a:rPr lang="es-EC" sz="1800" u="none" strike="noStrike" dirty="0" smtClean="0">
                          <a:solidFill>
                            <a:schemeClr val="tx1"/>
                          </a:solidFill>
                          <a:effectLst/>
                          <a:latin typeface="Calibri" panose="020F0502020204030204" pitchFamily="34" charset="0"/>
                          <a:cs typeface="Calibri" panose="020F0502020204030204" pitchFamily="34" charset="0"/>
                        </a:rPr>
                        <a:t>.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8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7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8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S" sz="1800" u="none" strike="noStrike" dirty="0" smtClean="0">
                          <a:solidFill>
                            <a:schemeClr val="tx1"/>
                          </a:solidFill>
                          <a:effectLst/>
                          <a:latin typeface="Calibri" panose="020F0502020204030204" pitchFamily="34" charset="0"/>
                          <a:cs typeface="Calibri" panose="020F0502020204030204" pitchFamily="34" charset="0"/>
                        </a:rPr>
                        <a:t>11. </a:t>
                      </a:r>
                      <a:r>
                        <a:rPr lang="es-ES" sz="1800" u="none" strike="noStrike" dirty="0">
                          <a:solidFill>
                            <a:schemeClr val="tx1"/>
                          </a:solidFill>
                          <a:effectLst/>
                          <a:latin typeface="Calibri" panose="020F0502020204030204" pitchFamily="34" charset="0"/>
                          <a:cs typeface="Calibri" panose="020F0502020204030204" pitchFamily="34" charset="0"/>
                        </a:rPr>
                        <a:t>Altitud promedio </a:t>
                      </a:r>
                      <a:r>
                        <a:rPr lang="es-ES" sz="1800" u="none" strike="noStrike" dirty="0" smtClean="0">
                          <a:solidFill>
                            <a:schemeClr val="tx1"/>
                          </a:solidFill>
                          <a:effectLst/>
                          <a:latin typeface="Calibri" panose="020F0502020204030204" pitchFamily="34" charset="0"/>
                          <a:cs typeface="Calibri" panose="020F0502020204030204" pitchFamily="34" charset="0"/>
                        </a:rPr>
                        <a:t>(msnm)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S" sz="1800" u="none" strike="noStrike">
                          <a:solidFill>
                            <a:schemeClr val="tx1"/>
                          </a:solidFill>
                          <a:effectLst/>
                          <a:latin typeface="Calibri" panose="020F0502020204030204" pitchFamily="34" charset="0"/>
                          <a:cs typeface="Calibri" panose="020F0502020204030204" pitchFamily="34" charset="0"/>
                        </a:rPr>
                        <a:t>3152</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800" u="none" strike="noStrike">
                          <a:solidFill>
                            <a:schemeClr val="tx1"/>
                          </a:solidFill>
                          <a:effectLst/>
                          <a:latin typeface="Calibri" panose="020F0502020204030204" pitchFamily="34" charset="0"/>
                          <a:cs typeface="Calibri" panose="020F0502020204030204" pitchFamily="34" charset="0"/>
                        </a:rPr>
                        <a:t>3154</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800" u="none" strike="noStrike">
                          <a:solidFill>
                            <a:schemeClr val="tx1"/>
                          </a:solidFill>
                          <a:effectLst/>
                          <a:latin typeface="Calibri" panose="020F0502020204030204" pitchFamily="34" charset="0"/>
                          <a:cs typeface="Calibri" panose="020F0502020204030204" pitchFamily="34" charset="0"/>
                        </a:rPr>
                        <a:t>3150</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800" u="none" strike="noStrike" dirty="0">
                          <a:solidFill>
                            <a:schemeClr val="tx1"/>
                          </a:solidFill>
                          <a:effectLst/>
                          <a:latin typeface="Calibri" panose="020F0502020204030204" pitchFamily="34" charset="0"/>
                          <a:cs typeface="Calibri" panose="020F0502020204030204" pitchFamily="34" charset="0"/>
                        </a:rPr>
                        <a:t>3143</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800" u="none" strike="noStrike" dirty="0">
                          <a:solidFill>
                            <a:schemeClr val="tx1"/>
                          </a:solidFill>
                          <a:effectLst/>
                          <a:latin typeface="Calibri" panose="020F0502020204030204" pitchFamily="34" charset="0"/>
                          <a:cs typeface="Calibri" panose="020F0502020204030204" pitchFamily="34" charset="0"/>
                        </a:rPr>
                        <a:t>3162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a:solidFill>
                            <a:schemeClr val="tx1"/>
                          </a:solidFill>
                          <a:effectLst/>
                          <a:latin typeface="Calibri" panose="020F0502020204030204" pitchFamily="34" charset="0"/>
                          <a:cs typeface="Calibri" panose="020F0502020204030204" pitchFamily="34" charset="0"/>
                        </a:rPr>
                        <a:t>12. Temperatura del </a:t>
                      </a:r>
                      <a:r>
                        <a:rPr lang="es-EC" sz="1800" u="none" strike="noStrike" dirty="0" smtClean="0">
                          <a:solidFill>
                            <a:schemeClr val="tx1"/>
                          </a:solidFill>
                          <a:effectLst/>
                          <a:latin typeface="Calibri" panose="020F0502020204030204" pitchFamily="34" charset="0"/>
                          <a:cs typeface="Calibri" panose="020F0502020204030204" pitchFamily="34" charset="0"/>
                        </a:rPr>
                        <a:t>agua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4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5 °C</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4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S" sz="1800" u="none" strike="noStrike" dirty="0">
                          <a:solidFill>
                            <a:schemeClr val="tx1"/>
                          </a:solidFill>
                          <a:effectLst/>
                          <a:latin typeface="Calibri" panose="020F0502020204030204" pitchFamily="34" charset="0"/>
                          <a:cs typeface="Calibri" panose="020F0502020204030204" pitchFamily="34" charset="0"/>
                        </a:rPr>
                        <a:t>13. Presencia de vegetación.</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S"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smtClean="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CuadroTexto 5"/>
          <p:cNvSpPr txBox="1"/>
          <p:nvPr/>
        </p:nvSpPr>
        <p:spPr>
          <a:xfrm>
            <a:off x="665018" y="249382"/>
            <a:ext cx="6899564" cy="369332"/>
          </a:xfrm>
          <a:prstGeom prst="rect">
            <a:avLst/>
          </a:prstGeom>
          <a:noFill/>
        </p:spPr>
        <p:txBody>
          <a:bodyPr wrap="square" rtlCol="0">
            <a:spAutoFit/>
          </a:bodyPr>
          <a:lstStyle/>
          <a:p>
            <a:r>
              <a:rPr lang="es-ES" b="1" dirty="0"/>
              <a:t>Características de los biotopos en </a:t>
            </a:r>
            <a:r>
              <a:rPr lang="es-ES" b="1" dirty="0" smtClean="0"/>
              <a:t>estudio</a:t>
            </a:r>
            <a:r>
              <a:rPr lang="es-ES" b="1" dirty="0"/>
              <a:t>.</a:t>
            </a:r>
            <a:endParaRPr lang="es-MX" dirty="0"/>
          </a:p>
        </p:txBody>
      </p:sp>
    </p:spTree>
    <p:extLst>
      <p:ext uri="{BB962C8B-B14F-4D97-AF65-F5344CB8AC3E}">
        <p14:creationId xmlns:p14="http://schemas.microsoft.com/office/powerpoint/2010/main" val="122754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326328" y="460849"/>
          <a:ext cx="11684920" cy="965973"/>
        </p:xfrm>
        <a:graphic>
          <a:graphicData uri="http://schemas.openxmlformats.org/drawingml/2006/table">
            <a:tbl>
              <a:tblPr firstRow="1" firstCol="1" bandRow="1">
                <a:tableStyleId>{5C22544A-7EE6-4342-B048-85BDC9FD1C3A}</a:tableStyleId>
              </a:tblPr>
              <a:tblGrid>
                <a:gridCol w="3490150"/>
                <a:gridCol w="1580233"/>
                <a:gridCol w="1606283"/>
                <a:gridCol w="1715184"/>
                <a:gridCol w="1619896"/>
                <a:gridCol w="1673174"/>
              </a:tblGrid>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Tipo </a:t>
                      </a:r>
                      <a:r>
                        <a:rPr lang="es-EC" sz="1800" u="none" strike="noStrike" dirty="0">
                          <a:solidFill>
                            <a:schemeClr val="tx1"/>
                          </a:solidFill>
                          <a:effectLst/>
                          <a:latin typeface="Calibri" panose="020F0502020204030204" pitchFamily="34" charset="0"/>
                          <a:cs typeface="Calibri" panose="020F0502020204030204" pitchFamily="34" charset="0"/>
                        </a:rPr>
                        <a:t>del Biotopo </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Pastizal</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Pastizal</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a:solidFill>
                            <a:schemeClr val="tx1"/>
                          </a:solidFill>
                          <a:effectLst/>
                          <a:latin typeface="Calibri" panose="020F0502020204030204" pitchFamily="34" charset="0"/>
                          <a:cs typeface="Calibri" panose="020F0502020204030204" pitchFamily="34" charset="0"/>
                        </a:rPr>
                        <a:t>Pastizal</a:t>
                      </a:r>
                      <a:endParaRPr lang="es-MX" sz="18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Área </a:t>
                      </a:r>
                      <a:r>
                        <a:rPr lang="es-EC" sz="1800" u="none" strike="noStrike" dirty="0">
                          <a:solidFill>
                            <a:schemeClr val="tx1"/>
                          </a:solidFill>
                          <a:effectLst/>
                          <a:latin typeface="Calibri" panose="020F0502020204030204" pitchFamily="34" charset="0"/>
                          <a:cs typeface="Calibri" panose="020F0502020204030204" pitchFamily="34" charset="0"/>
                        </a:rPr>
                        <a:t>del Biotopo (ha)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11</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14</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15</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12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9</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Distancia </a:t>
                      </a:r>
                      <a:r>
                        <a:rPr lang="es-EC" sz="1800" u="none" strike="noStrike" dirty="0">
                          <a:solidFill>
                            <a:schemeClr val="tx1"/>
                          </a:solidFill>
                          <a:effectLst/>
                          <a:latin typeface="Calibri" panose="020F0502020204030204" pitchFamily="34" charset="0"/>
                          <a:cs typeface="Calibri" panose="020F0502020204030204" pitchFamily="34" charset="0"/>
                        </a:rPr>
                        <a:t>de un lugar poblado (m)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200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350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400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600</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CuadroTexto 5"/>
          <p:cNvSpPr txBox="1"/>
          <p:nvPr/>
        </p:nvSpPr>
        <p:spPr>
          <a:xfrm>
            <a:off x="723332" y="1705970"/>
            <a:ext cx="10822674" cy="1323439"/>
          </a:xfrm>
          <a:prstGeom prst="rect">
            <a:avLst/>
          </a:prstGeom>
          <a:noFill/>
        </p:spPr>
        <p:txBody>
          <a:bodyPr wrap="square" rtlCol="0">
            <a:spAutoFit/>
          </a:bodyPr>
          <a:lstStyle/>
          <a:p>
            <a:pPr algn="just"/>
            <a:r>
              <a:rPr lang="es-MX" sz="2000" dirty="0">
                <a:latin typeface="Calibri" panose="020F0502020204030204" pitchFamily="34" charset="0"/>
                <a:cs typeface="Calibri" panose="020F0502020204030204" pitchFamily="34" charset="0"/>
              </a:rPr>
              <a:t>Al existir distancias entre </a:t>
            </a:r>
            <a:r>
              <a:rPr lang="es-MX" sz="2000" dirty="0" smtClean="0">
                <a:latin typeface="Calibri" panose="020F0502020204030204" pitchFamily="34" charset="0"/>
                <a:cs typeface="Calibri" panose="020F0502020204030204" pitchFamily="34" charset="0"/>
              </a:rPr>
              <a:t>200 </a:t>
            </a:r>
            <a:r>
              <a:rPr lang="es-MX" sz="2000" dirty="0">
                <a:latin typeface="Calibri" panose="020F0502020204030204" pitchFamily="34" charset="0"/>
                <a:cs typeface="Calibri" panose="020F0502020204030204" pitchFamily="34" charset="0"/>
              </a:rPr>
              <a:t>y </a:t>
            </a:r>
            <a:r>
              <a:rPr lang="es-MX" sz="2000" dirty="0" smtClean="0">
                <a:latin typeface="Calibri" panose="020F0502020204030204" pitchFamily="34" charset="0"/>
                <a:cs typeface="Calibri" panose="020F0502020204030204" pitchFamily="34" charset="0"/>
              </a:rPr>
              <a:t>600 metros de </a:t>
            </a:r>
            <a:r>
              <a:rPr lang="es-MX" sz="2000" dirty="0">
                <a:latin typeface="Calibri" panose="020F0502020204030204" pitchFamily="34" charset="0"/>
                <a:cs typeface="Calibri" panose="020F0502020204030204" pitchFamily="34" charset="0"/>
              </a:rPr>
              <a:t>distancia a la población, se </a:t>
            </a:r>
            <a:r>
              <a:rPr lang="es-MX" sz="2000" dirty="0" smtClean="0">
                <a:latin typeface="Calibri" panose="020F0502020204030204" pitchFamily="34" charset="0"/>
                <a:cs typeface="Calibri" panose="020F0502020204030204" pitchFamily="34" charset="0"/>
              </a:rPr>
              <a:t>considera que </a:t>
            </a:r>
            <a:r>
              <a:rPr lang="es-MX" sz="2000" dirty="0">
                <a:latin typeface="Calibri" panose="020F0502020204030204" pitchFamily="34" charset="0"/>
                <a:cs typeface="Calibri" panose="020F0502020204030204" pitchFamily="34" charset="0"/>
              </a:rPr>
              <a:t>existe </a:t>
            </a:r>
            <a:r>
              <a:rPr lang="es-MX" sz="2000" dirty="0" smtClean="0">
                <a:latin typeface="Calibri" panose="020F0502020204030204" pitchFamily="34" charset="0"/>
                <a:cs typeface="Calibri" panose="020F0502020204030204" pitchFamily="34" charset="0"/>
              </a:rPr>
              <a:t>un alto </a:t>
            </a:r>
            <a:r>
              <a:rPr lang="es-MX" sz="2000" dirty="0">
                <a:latin typeface="Calibri" panose="020F0502020204030204" pitchFamily="34" charset="0"/>
                <a:cs typeface="Calibri" panose="020F0502020204030204" pitchFamily="34" charset="0"/>
              </a:rPr>
              <a:t>riesgo de </a:t>
            </a:r>
            <a:r>
              <a:rPr lang="es-MX" sz="2000" dirty="0" smtClean="0">
                <a:latin typeface="Calibri" panose="020F0502020204030204" pitchFamily="34" charset="0"/>
                <a:cs typeface="Calibri" panose="020F0502020204030204" pitchFamily="34" charset="0"/>
              </a:rPr>
              <a:t>contagio a </a:t>
            </a:r>
            <a:r>
              <a:rPr lang="es-MX" sz="2000" dirty="0">
                <a:latin typeface="Calibri" panose="020F0502020204030204" pitchFamily="34" charset="0"/>
                <a:cs typeface="Calibri" panose="020F0502020204030204" pitchFamily="34" charset="0"/>
              </a:rPr>
              <a:t>las personas, siempre </a:t>
            </a:r>
            <a:r>
              <a:rPr lang="es-MX" sz="2000" dirty="0" smtClean="0">
                <a:latin typeface="Calibri" panose="020F0502020204030204" pitchFamily="34" charset="0"/>
                <a:cs typeface="Calibri" panose="020F0502020204030204" pitchFamily="34" charset="0"/>
              </a:rPr>
              <a:t>y cuando no consuman </a:t>
            </a:r>
            <a:r>
              <a:rPr lang="es-MX" sz="2000" dirty="0">
                <a:latin typeface="Calibri" panose="020F0502020204030204" pitchFamily="34" charset="0"/>
                <a:cs typeface="Calibri" panose="020F0502020204030204" pitchFamily="34" charset="0"/>
              </a:rPr>
              <a:t>alimentos procedentes </a:t>
            </a:r>
            <a:r>
              <a:rPr lang="es-MX" sz="2000" dirty="0" smtClean="0">
                <a:latin typeface="Calibri" panose="020F0502020204030204" pitchFamily="34" charset="0"/>
                <a:cs typeface="Calibri" panose="020F0502020204030204" pitchFamily="34" charset="0"/>
              </a:rPr>
              <a:t>de estos </a:t>
            </a:r>
            <a:r>
              <a:rPr lang="es-MX" sz="2000" dirty="0">
                <a:latin typeface="Calibri" panose="020F0502020204030204" pitchFamily="34" charset="0"/>
                <a:cs typeface="Calibri" panose="020F0502020204030204" pitchFamily="34" charset="0"/>
              </a:rPr>
              <a:t>sectores</a:t>
            </a:r>
            <a:r>
              <a:rPr lang="es-MX" sz="2000" dirty="0" smtClean="0">
                <a:latin typeface="Calibri" panose="020F0502020204030204" pitchFamily="34" charset="0"/>
                <a:cs typeface="Calibri" panose="020F0502020204030204" pitchFamily="34" charset="0"/>
              </a:rPr>
              <a:t>. </a:t>
            </a:r>
            <a:r>
              <a:rPr lang="es-MX" sz="2000" dirty="0">
                <a:solidFill>
                  <a:sysClr val="windowText" lastClr="000000"/>
                </a:solidFill>
                <a:latin typeface="Calibri" panose="020F0502020204030204"/>
              </a:rPr>
              <a:t>(OMS 2005</a:t>
            </a:r>
            <a:r>
              <a:rPr lang="es-MX" sz="2000" dirty="0" smtClean="0">
                <a:solidFill>
                  <a:sysClr val="windowText" lastClr="000000"/>
                </a:solidFill>
                <a:latin typeface="Calibri" panose="020F0502020204030204"/>
              </a:rPr>
              <a:t>)</a:t>
            </a:r>
            <a:r>
              <a:rPr lang="es-MX" sz="2000" dirty="0" smtClean="0">
                <a:latin typeface="Calibri" panose="020F0502020204030204" pitchFamily="34" charset="0"/>
                <a:cs typeface="Calibri" panose="020F0502020204030204" pitchFamily="34" charset="0"/>
              </a:rPr>
              <a:t> Presenta e</a:t>
            </a:r>
            <a:r>
              <a:rPr lang="es-MX" sz="2000" dirty="0" smtClean="0">
                <a:solidFill>
                  <a:sysClr val="windowText" lastClr="000000"/>
                </a:solidFill>
                <a:latin typeface="Calibri" panose="020F0502020204030204"/>
              </a:rPr>
              <a:t>stimaciones </a:t>
            </a:r>
            <a:r>
              <a:rPr lang="es-MX" sz="2000" dirty="0">
                <a:solidFill>
                  <a:sysClr val="windowText" lastClr="000000"/>
                </a:solidFill>
                <a:latin typeface="Calibri" panose="020F0502020204030204"/>
              </a:rPr>
              <a:t>de hasta 56 millones de personas afectadas, 7000 muertos. </a:t>
            </a:r>
            <a:endParaRPr lang="es-MX" sz="2000" dirty="0">
              <a:latin typeface="Calibri" panose="020F0502020204030204" pitchFamily="34" charset="0"/>
              <a:cs typeface="Calibri" panose="020F050202020403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423" y="3029409"/>
            <a:ext cx="4612944" cy="31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997" y="3029409"/>
            <a:ext cx="4840407" cy="31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9367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353623" y="735253"/>
          <a:ext cx="4210152" cy="965973"/>
        </p:xfrm>
        <a:graphic>
          <a:graphicData uri="http://schemas.openxmlformats.org/drawingml/2006/table">
            <a:tbl>
              <a:tblPr firstRow="1" firstCol="1" bandRow="1">
                <a:tableStyleId>{5C22544A-7EE6-4342-B048-85BDC9FD1C3A}</a:tableStyleId>
              </a:tblPr>
              <a:tblGrid>
                <a:gridCol w="2845853"/>
                <a:gridCol w="1364299"/>
              </a:tblGrid>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Cantidad </a:t>
                      </a:r>
                      <a:r>
                        <a:rPr lang="es-EC" sz="1800" u="none" strike="noStrike" dirty="0">
                          <a:solidFill>
                            <a:schemeClr val="tx1"/>
                          </a:solidFill>
                          <a:effectLst/>
                          <a:latin typeface="Calibri" panose="020F0502020204030204" pitchFamily="34" charset="0"/>
                          <a:cs typeface="Calibri" panose="020F0502020204030204" pitchFamily="34" charset="0"/>
                        </a:rPr>
                        <a:t>de Moluscos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MX" sz="1800" b="1" i="0" u="none" strike="noStrike" dirty="0" smtClean="0">
                          <a:solidFill>
                            <a:schemeClr val="tx1"/>
                          </a:solidFill>
                          <a:effectLst/>
                          <a:latin typeface="Calibri" panose="020F0502020204030204" pitchFamily="34" charset="0"/>
                          <a:cs typeface="Calibri" panose="020F0502020204030204" pitchFamily="34" charset="0"/>
                        </a:rPr>
                        <a:t>1223 (u)</a:t>
                      </a:r>
                      <a:endParaRPr lang="es-MX"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Moluscos </a:t>
                      </a:r>
                      <a:r>
                        <a:rPr lang="es-EC" sz="1800" u="none" strike="noStrike" dirty="0">
                          <a:solidFill>
                            <a:schemeClr val="tx1"/>
                          </a:solidFill>
                          <a:effectLst/>
                          <a:latin typeface="Calibri" panose="020F0502020204030204" pitchFamily="34" charset="0"/>
                          <a:cs typeface="Calibri" panose="020F0502020204030204" pitchFamily="34" charset="0"/>
                        </a:rPr>
                        <a:t>en las plantas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MX" sz="1800" b="0" i="0" u="none" strike="noStrike" dirty="0" smtClean="0">
                          <a:solidFill>
                            <a:schemeClr val="tx1"/>
                          </a:solidFill>
                          <a:effectLst/>
                          <a:latin typeface="Calibri" panose="020F0502020204030204" pitchFamily="34" charset="0"/>
                          <a:cs typeface="Calibri" panose="020F0502020204030204" pitchFamily="34" charset="0"/>
                        </a:rPr>
                        <a:t>367</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Moluscos</a:t>
                      </a:r>
                      <a:r>
                        <a:rPr lang="es-EC" sz="1800" u="none" strike="noStrike" dirty="0">
                          <a:solidFill>
                            <a:schemeClr val="tx1"/>
                          </a:solidFill>
                          <a:effectLst/>
                          <a:latin typeface="Calibri" panose="020F0502020204030204" pitchFamily="34" charset="0"/>
                          <a:cs typeface="Calibri" panose="020F0502020204030204" pitchFamily="34" charset="0"/>
                        </a:rPr>
                        <a:t>  en las heces</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MX" sz="1800" b="0" i="0" u="none" strike="noStrike" dirty="0" smtClean="0">
                          <a:solidFill>
                            <a:schemeClr val="tx1"/>
                          </a:solidFill>
                          <a:effectLst/>
                          <a:latin typeface="Calibri" panose="020F0502020204030204" pitchFamily="34" charset="0"/>
                          <a:cs typeface="Calibri" panose="020F0502020204030204" pitchFamily="34" charset="0"/>
                        </a:rPr>
                        <a:t>856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Gráfico 6"/>
          <p:cNvGraphicFramePr>
            <a:graphicFrameLocks/>
          </p:cNvGraphicFramePr>
          <p:nvPr>
            <p:extLst/>
          </p:nvPr>
        </p:nvGraphicFramePr>
        <p:xfrm>
          <a:off x="109181" y="2852381"/>
          <a:ext cx="3207225" cy="2784143"/>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p:cNvSpPr txBox="1"/>
          <p:nvPr/>
        </p:nvSpPr>
        <p:spPr>
          <a:xfrm>
            <a:off x="1397676" y="4074737"/>
            <a:ext cx="1323834" cy="646331"/>
          </a:xfrm>
          <a:prstGeom prst="rect">
            <a:avLst/>
          </a:prstGeom>
          <a:noFill/>
        </p:spPr>
        <p:txBody>
          <a:bodyPr wrap="square" rtlCol="0">
            <a:spAutoFit/>
          </a:bodyPr>
          <a:lstStyle/>
          <a:p>
            <a:pPr algn="ctr"/>
            <a:r>
              <a:rPr lang="es-MX" dirty="0" smtClean="0"/>
              <a:t>70% HECES</a:t>
            </a:r>
            <a:endParaRPr lang="es-MX" dirty="0"/>
          </a:p>
        </p:txBody>
      </p:sp>
      <p:sp>
        <p:nvSpPr>
          <p:cNvPr id="10" name="CuadroTexto 9"/>
          <p:cNvSpPr txBox="1"/>
          <p:nvPr/>
        </p:nvSpPr>
        <p:spPr>
          <a:xfrm>
            <a:off x="353624" y="3463559"/>
            <a:ext cx="1705969" cy="646331"/>
          </a:xfrm>
          <a:prstGeom prst="rect">
            <a:avLst/>
          </a:prstGeom>
          <a:noFill/>
        </p:spPr>
        <p:txBody>
          <a:bodyPr wrap="square" rtlCol="0">
            <a:spAutoFit/>
          </a:bodyPr>
          <a:lstStyle/>
          <a:p>
            <a:pPr algn="ctr"/>
            <a:r>
              <a:rPr lang="es-MX" dirty="0" smtClean="0"/>
              <a:t>30% PLANTAS</a:t>
            </a:r>
            <a:endParaRPr lang="es-MX"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27557" y="1549514"/>
            <a:ext cx="3624115" cy="2961565"/>
          </a:xfrm>
          <a:prstGeom prst="rect">
            <a:avLst/>
          </a:prstGeom>
          <a:ln w="28575">
            <a:solidFill>
              <a:schemeClr val="tx1"/>
            </a:solidFill>
          </a:ln>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38654" y="686481"/>
            <a:ext cx="3611648" cy="2876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33234" t="24704" r="33930" b="24881"/>
          <a:stretch/>
        </p:blipFill>
        <p:spPr>
          <a:xfrm rot="5400000">
            <a:off x="2648979" y="2785459"/>
            <a:ext cx="3571861" cy="267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0589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517408" y="865030"/>
            <a:ext cx="7364185" cy="2139047"/>
          </a:xfrm>
          <a:prstGeom prst="rect">
            <a:avLst/>
          </a:prstGeom>
          <a:noFill/>
        </p:spPr>
        <p:txBody>
          <a:bodyPr wrap="square" rtlCol="0">
            <a:spAutoFit/>
          </a:bodyPr>
          <a:lstStyle/>
          <a:p>
            <a:pPr algn="just"/>
            <a:r>
              <a:rPr lang="es-MX" sz="1900" dirty="0">
                <a:latin typeface="Calibri" panose="020F0502020204030204" pitchFamily="34" charset="0"/>
                <a:cs typeface="Calibri" panose="020F0502020204030204" pitchFamily="34" charset="0"/>
              </a:rPr>
              <a:t>En su investigación Uribe, Becerra y Velázquez (2009), revelaron la amplia distribución geográfica de </a:t>
            </a:r>
            <a:r>
              <a:rPr lang="es-MX" sz="1900" i="1" dirty="0">
                <a:latin typeface="Calibri" panose="020F0502020204030204" pitchFamily="34" charset="0"/>
                <a:cs typeface="Calibri" panose="020F0502020204030204" pitchFamily="34" charset="0"/>
              </a:rPr>
              <a:t>L. cousini</a:t>
            </a:r>
            <a:r>
              <a:rPr lang="es-MX" sz="1900" dirty="0">
                <a:latin typeface="Calibri" panose="020F0502020204030204" pitchFamily="34" charset="0"/>
                <a:cs typeface="Calibri" panose="020F0502020204030204" pitchFamily="34" charset="0"/>
              </a:rPr>
              <a:t> en Colombia, la cual se ha incrementado en longitud y en latitud con los registros para la zona </a:t>
            </a:r>
            <a:r>
              <a:rPr lang="es-MX" sz="1900" dirty="0" smtClean="0">
                <a:latin typeface="Calibri" panose="020F0502020204030204" pitchFamily="34" charset="0"/>
                <a:cs typeface="Calibri" panose="020F0502020204030204" pitchFamily="34" charset="0"/>
              </a:rPr>
              <a:t>alto andina </a:t>
            </a:r>
            <a:r>
              <a:rPr lang="es-MX" sz="1900" dirty="0">
                <a:latin typeface="Calibri" panose="020F0502020204030204" pitchFamily="34" charset="0"/>
                <a:cs typeface="Calibri" panose="020F0502020204030204" pitchFamily="34" charset="0"/>
              </a:rPr>
              <a:t>del noreste y del suroeste del país en un rango entre los 2.600 y 3.800 m.s.n.m., lo cual puede relacionarse en el Ecuador a los hallazgos de </a:t>
            </a:r>
            <a:r>
              <a:rPr lang="es-MX" sz="1900" dirty="0" err="1">
                <a:latin typeface="Calibri" panose="020F0502020204030204" pitchFamily="34" charset="0"/>
                <a:cs typeface="Calibri" panose="020F0502020204030204" pitchFamily="34" charset="0"/>
              </a:rPr>
              <a:t>Jousseaume</a:t>
            </a:r>
            <a:r>
              <a:rPr lang="es-MX" sz="1900" dirty="0">
                <a:latin typeface="Calibri" panose="020F0502020204030204" pitchFamily="34" charset="0"/>
                <a:cs typeface="Calibri" panose="020F0502020204030204" pitchFamily="34" charset="0"/>
              </a:rPr>
              <a:t>  (1887), Paraense (1995), Villavicencio &amp; Carvalho, (2005) y la presente investigación</a:t>
            </a:r>
            <a:r>
              <a:rPr lang="es-MX" sz="1900" dirty="0" smtClean="0">
                <a:latin typeface="Calibri" panose="020F0502020204030204" pitchFamily="34" charset="0"/>
                <a:cs typeface="Calibri" panose="020F0502020204030204" pitchFamily="34" charset="0"/>
              </a:rPr>
              <a:t>.</a:t>
            </a:r>
            <a:endParaRPr lang="es-MX" sz="1900" dirty="0">
              <a:latin typeface="Calibri" panose="020F0502020204030204" pitchFamily="34" charset="0"/>
              <a:cs typeface="Calibri" panose="020F0502020204030204" pitchFamily="34" charset="0"/>
            </a:endParaRPr>
          </a:p>
        </p:txBody>
      </p:sp>
      <p:graphicFrame>
        <p:nvGraphicFramePr>
          <p:cNvPr id="7" name="Tabla 6"/>
          <p:cNvGraphicFramePr>
            <a:graphicFrameLocks noGrp="1"/>
          </p:cNvGraphicFramePr>
          <p:nvPr>
            <p:extLst/>
          </p:nvPr>
        </p:nvGraphicFramePr>
        <p:xfrm>
          <a:off x="196673" y="188011"/>
          <a:ext cx="5070383" cy="321991"/>
        </p:xfrm>
        <a:graphic>
          <a:graphicData uri="http://schemas.openxmlformats.org/drawingml/2006/table">
            <a:tbl>
              <a:tblPr firstRow="1" firstCol="1" bandRow="1">
                <a:tableStyleId>{5C22544A-7EE6-4342-B048-85BDC9FD1C3A}</a:tableStyleId>
              </a:tblPr>
              <a:tblGrid>
                <a:gridCol w="3490150"/>
                <a:gridCol w="1580233"/>
              </a:tblGrid>
              <a:tr h="321991">
                <a:tc>
                  <a:txBody>
                    <a:bodyPr/>
                    <a:lstStyle/>
                    <a:p>
                      <a:pPr algn="just" fontAlgn="ctr"/>
                      <a:r>
                        <a:rPr lang="es-ES" sz="1800" u="none" strike="noStrike" dirty="0" smtClean="0">
                          <a:solidFill>
                            <a:schemeClr val="tx1"/>
                          </a:solidFill>
                          <a:effectLst/>
                          <a:latin typeface="Calibri" panose="020F0502020204030204" pitchFamily="34" charset="0"/>
                          <a:cs typeface="Calibri" panose="020F0502020204030204" pitchFamily="34" charset="0"/>
                        </a:rPr>
                        <a:t>Altitud </a:t>
                      </a:r>
                      <a:r>
                        <a:rPr lang="es-ES" sz="1800" u="none" strike="noStrike" dirty="0">
                          <a:solidFill>
                            <a:schemeClr val="tx1"/>
                          </a:solidFill>
                          <a:effectLst/>
                          <a:latin typeface="Calibri" panose="020F0502020204030204" pitchFamily="34" charset="0"/>
                          <a:cs typeface="Calibri" panose="020F0502020204030204" pitchFamily="34" charset="0"/>
                        </a:rPr>
                        <a:t>promedio msnm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S" sz="1800" u="none" strike="noStrike" dirty="0">
                          <a:solidFill>
                            <a:schemeClr val="tx1"/>
                          </a:solidFill>
                          <a:effectLst/>
                          <a:latin typeface="Calibri" panose="020F0502020204030204" pitchFamily="34" charset="0"/>
                          <a:cs typeface="Calibri" panose="020F0502020204030204" pitchFamily="34" charset="0"/>
                        </a:rPr>
                        <a:t>3152</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050" name="Picture 2" descr="Resultado de imagen para zona templ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73" y="717377"/>
            <a:ext cx="4061430" cy="2538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nasturtium officinale berro para que si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393" y="3696200"/>
            <a:ext cx="2743200" cy="205740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96672" y="4033295"/>
            <a:ext cx="8791595" cy="1846659"/>
          </a:xfrm>
          <a:prstGeom prst="rect">
            <a:avLst/>
          </a:prstGeom>
          <a:noFill/>
        </p:spPr>
        <p:txBody>
          <a:bodyPr wrap="square" rtlCol="0">
            <a:spAutoFit/>
          </a:bodyPr>
          <a:lstStyle/>
          <a:p>
            <a:pPr algn="just"/>
            <a:r>
              <a:rPr lang="es-MX" sz="1900" dirty="0" smtClean="0">
                <a:latin typeface="Calibri" panose="020F0502020204030204" pitchFamily="34" charset="0"/>
                <a:cs typeface="Calibri" panose="020F0502020204030204" pitchFamily="34" charset="0"/>
              </a:rPr>
              <a:t>Se encontró especies </a:t>
            </a:r>
            <a:r>
              <a:rPr lang="es-MX" sz="1900" dirty="0">
                <a:latin typeface="Calibri" panose="020F0502020204030204" pitchFamily="34" charset="0"/>
                <a:cs typeface="Calibri" panose="020F0502020204030204" pitchFamily="34" charset="0"/>
              </a:rPr>
              <a:t>forrajeras como </a:t>
            </a:r>
            <a:r>
              <a:rPr lang="es-MX" sz="1900" dirty="0" err="1" smtClean="0">
                <a:latin typeface="Calibri" panose="020F0502020204030204" pitchFamily="34" charset="0"/>
                <a:cs typeface="Calibri" panose="020F0502020204030204" pitchFamily="34" charset="0"/>
              </a:rPr>
              <a:t>kikuyo</a:t>
            </a:r>
            <a:r>
              <a:rPr lang="es-MX" sz="1900" dirty="0" smtClean="0">
                <a:latin typeface="Calibri" panose="020F0502020204030204" pitchFamily="34" charset="0"/>
                <a:cs typeface="Calibri" panose="020F0502020204030204" pitchFamily="34" charset="0"/>
              </a:rPr>
              <a:t>, diente de león</a:t>
            </a:r>
            <a:r>
              <a:rPr lang="es-MX" sz="1900" i="1" dirty="0" smtClean="0">
                <a:latin typeface="Calibri" panose="020F0502020204030204" pitchFamily="34" charset="0"/>
                <a:cs typeface="Calibri" panose="020F0502020204030204" pitchFamily="34" charset="0"/>
              </a:rPr>
              <a:t>, </a:t>
            </a:r>
            <a:r>
              <a:rPr lang="es-MX" sz="1900" dirty="0">
                <a:latin typeface="Calibri" panose="020F0502020204030204" pitchFamily="34" charset="0"/>
                <a:cs typeface="Calibri" panose="020F0502020204030204" pitchFamily="34" charset="0"/>
              </a:rPr>
              <a:t>llantén forrajero </a:t>
            </a:r>
            <a:r>
              <a:rPr lang="es-MX" sz="1900" dirty="0" smtClean="0">
                <a:latin typeface="Calibri" panose="020F0502020204030204" pitchFamily="34" charset="0"/>
                <a:cs typeface="Calibri" panose="020F0502020204030204" pitchFamily="34" charset="0"/>
              </a:rPr>
              <a:t>y </a:t>
            </a:r>
            <a:r>
              <a:rPr lang="es-MX" sz="1900" dirty="0">
                <a:latin typeface="Calibri" panose="020F0502020204030204" pitchFamily="34" charset="0"/>
                <a:cs typeface="Calibri" panose="020F0502020204030204" pitchFamily="34" charset="0"/>
              </a:rPr>
              <a:t>berro (</a:t>
            </a:r>
            <a:r>
              <a:rPr lang="es-MX" sz="1900" i="1" dirty="0" err="1">
                <a:latin typeface="Calibri" panose="020F0502020204030204" pitchFamily="34" charset="0"/>
                <a:cs typeface="Calibri" panose="020F0502020204030204" pitchFamily="34" charset="0"/>
              </a:rPr>
              <a:t>Nasturiun</a:t>
            </a:r>
            <a:r>
              <a:rPr lang="es-MX" sz="1900" i="1" dirty="0">
                <a:latin typeface="Calibri" panose="020F0502020204030204" pitchFamily="34" charset="0"/>
                <a:cs typeface="Calibri" panose="020F0502020204030204" pitchFamily="34" charset="0"/>
              </a:rPr>
              <a:t> </a:t>
            </a:r>
            <a:r>
              <a:rPr lang="es-MX" sz="1900" i="1" dirty="0" err="1">
                <a:latin typeface="Calibri" panose="020F0502020204030204" pitchFamily="34" charset="0"/>
                <a:cs typeface="Calibri" panose="020F0502020204030204" pitchFamily="34" charset="0"/>
              </a:rPr>
              <a:t>officinalis</a:t>
            </a:r>
            <a:r>
              <a:rPr lang="es-MX" sz="1900" i="1" dirty="0" smtClean="0">
                <a:latin typeface="Calibri" panose="020F0502020204030204" pitchFamily="34" charset="0"/>
                <a:cs typeface="Calibri" panose="020F0502020204030204" pitchFamily="34" charset="0"/>
              </a:rPr>
              <a:t>)</a:t>
            </a:r>
            <a:r>
              <a:rPr lang="es-MX" sz="1900" dirty="0" smtClean="0">
                <a:latin typeface="Calibri" panose="020F0502020204030204" pitchFamily="34" charset="0"/>
                <a:cs typeface="Calibri" panose="020F0502020204030204" pitchFamily="34" charset="0"/>
              </a:rPr>
              <a:t>. Giraldo </a:t>
            </a:r>
            <a:r>
              <a:rPr lang="es-MX" sz="1900" dirty="0">
                <a:latin typeface="Calibri" panose="020F0502020204030204" pitchFamily="34" charset="0"/>
                <a:cs typeface="Calibri" panose="020F0502020204030204" pitchFamily="34" charset="0"/>
              </a:rPr>
              <a:t>y Álvarez (2013), reportaron como especie </a:t>
            </a:r>
            <a:r>
              <a:rPr lang="es-MX" sz="1900" dirty="0" smtClean="0">
                <a:latin typeface="Calibri" panose="020F0502020204030204" pitchFamily="34" charset="0"/>
                <a:cs typeface="Calibri" panose="020F0502020204030204" pitchFamily="34" charset="0"/>
              </a:rPr>
              <a:t>más </a:t>
            </a:r>
            <a:r>
              <a:rPr lang="es-MX" sz="1900" dirty="0" err="1" smtClean="0">
                <a:latin typeface="Calibri" panose="020F0502020204030204" pitchFamily="34" charset="0"/>
                <a:cs typeface="Calibri" panose="020F0502020204030204" pitchFamily="34" charset="0"/>
              </a:rPr>
              <a:t>predominate</a:t>
            </a:r>
            <a:r>
              <a:rPr lang="es-MX" sz="1900" dirty="0" smtClean="0">
                <a:latin typeface="Calibri" panose="020F0502020204030204" pitchFamily="34" charset="0"/>
                <a:cs typeface="Calibri" panose="020F0502020204030204" pitchFamily="34" charset="0"/>
              </a:rPr>
              <a:t> </a:t>
            </a:r>
            <a:r>
              <a:rPr lang="es-MX" sz="1900" i="1" dirty="0" err="1">
                <a:latin typeface="Calibri" panose="020F0502020204030204" pitchFamily="34" charset="0"/>
                <a:cs typeface="Calibri" panose="020F0502020204030204" pitchFamily="34" charset="0"/>
              </a:rPr>
              <a:t>Nasturtium</a:t>
            </a:r>
            <a:r>
              <a:rPr lang="es-MX" sz="1900" i="1" dirty="0">
                <a:latin typeface="Calibri" panose="020F0502020204030204" pitchFamily="34" charset="0"/>
                <a:cs typeface="Calibri" panose="020F0502020204030204" pitchFamily="34" charset="0"/>
              </a:rPr>
              <a:t> </a:t>
            </a:r>
            <a:r>
              <a:rPr lang="es-MX" sz="1900" i="1" dirty="0" err="1">
                <a:latin typeface="Calibri" panose="020F0502020204030204" pitchFamily="34" charset="0"/>
                <a:cs typeface="Calibri" panose="020F0502020204030204" pitchFamily="34" charset="0"/>
              </a:rPr>
              <a:t>officinale</a:t>
            </a:r>
            <a:r>
              <a:rPr lang="es-MX" sz="1900" dirty="0">
                <a:latin typeface="Calibri" panose="020F0502020204030204" pitchFamily="34" charset="0"/>
                <a:cs typeface="Calibri" panose="020F0502020204030204" pitchFamily="34" charset="0"/>
              </a:rPr>
              <a:t> (55%) y sugieren una relación de interdependencia de esta especie con el molusco y la presencia de humedad que disminuye las proporciones de </a:t>
            </a:r>
            <a:r>
              <a:rPr lang="es-MX" sz="1900" dirty="0" err="1">
                <a:latin typeface="Calibri" panose="020F0502020204030204" pitchFamily="34" charset="0"/>
                <a:cs typeface="Calibri" panose="020F0502020204030204" pitchFamily="34" charset="0"/>
              </a:rPr>
              <a:t>kikuyo</a:t>
            </a:r>
            <a:r>
              <a:rPr lang="es-MX" sz="1900" dirty="0">
                <a:latin typeface="Calibri" panose="020F0502020204030204" pitchFamily="34" charset="0"/>
                <a:cs typeface="Calibri" panose="020F0502020204030204" pitchFamily="34" charset="0"/>
              </a:rPr>
              <a:t> en las pasturas. En el agua no se encontraron </a:t>
            </a:r>
            <a:r>
              <a:rPr lang="es-MX" sz="1900" dirty="0" smtClean="0">
                <a:latin typeface="Calibri" panose="020F0502020204030204" pitchFamily="34" charset="0"/>
                <a:cs typeface="Calibri" panose="020F0502020204030204" pitchFamily="34" charset="0"/>
              </a:rPr>
              <a:t>caracoles, </a:t>
            </a:r>
            <a:r>
              <a:rPr lang="es-MX" sz="1900" dirty="0">
                <a:latin typeface="Calibri" panose="020F0502020204030204" pitchFamily="34" charset="0"/>
                <a:cs typeface="Calibri" panose="020F0502020204030204" pitchFamily="34" charset="0"/>
              </a:rPr>
              <a:t>además cabe recalcar que en la zona no se encontró otro tipo de caracol. </a:t>
            </a:r>
          </a:p>
        </p:txBody>
      </p:sp>
      <p:graphicFrame>
        <p:nvGraphicFramePr>
          <p:cNvPr id="9" name="Tabla 8"/>
          <p:cNvGraphicFramePr>
            <a:graphicFrameLocks noGrp="1"/>
          </p:cNvGraphicFramePr>
          <p:nvPr>
            <p:extLst/>
          </p:nvPr>
        </p:nvGraphicFramePr>
        <p:xfrm>
          <a:off x="196673" y="3535205"/>
          <a:ext cx="5070383" cy="321991"/>
        </p:xfrm>
        <a:graphic>
          <a:graphicData uri="http://schemas.openxmlformats.org/drawingml/2006/table">
            <a:tbl>
              <a:tblPr firstRow="1" firstCol="1" bandRow="1">
                <a:tableStyleId>{5C22544A-7EE6-4342-B048-85BDC9FD1C3A}</a:tableStyleId>
              </a:tblPr>
              <a:tblGrid>
                <a:gridCol w="3490150"/>
                <a:gridCol w="1580233"/>
              </a:tblGrid>
              <a:tr h="321991">
                <a:tc>
                  <a:txBody>
                    <a:bodyPr/>
                    <a:lstStyle/>
                    <a:p>
                      <a:pPr algn="just" fontAlgn="ctr"/>
                      <a:r>
                        <a:rPr lang="es-ES" sz="1800" u="none" strike="noStrike" dirty="0" smtClean="0">
                          <a:solidFill>
                            <a:schemeClr val="tx1"/>
                          </a:solidFill>
                          <a:effectLst/>
                          <a:latin typeface="Calibri" panose="020F0502020204030204" pitchFamily="34" charset="0"/>
                          <a:cs typeface="Calibri" panose="020F0502020204030204" pitchFamily="34" charset="0"/>
                        </a:rPr>
                        <a:t>Presencia </a:t>
                      </a:r>
                      <a:r>
                        <a:rPr lang="es-ES" sz="1800" u="none" strike="noStrike" dirty="0">
                          <a:solidFill>
                            <a:schemeClr val="tx1"/>
                          </a:solidFill>
                          <a:effectLst/>
                          <a:latin typeface="Calibri" panose="020F0502020204030204" pitchFamily="34" charset="0"/>
                          <a:cs typeface="Calibri" panose="020F0502020204030204" pitchFamily="34" charset="0"/>
                        </a:rPr>
                        <a:t>de vegetación.</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S" sz="1800" u="none" strike="noStrike" dirty="0">
                          <a:solidFill>
                            <a:schemeClr val="tx1"/>
                          </a:solidFill>
                          <a:effectLst/>
                          <a:latin typeface="Calibri" panose="020F0502020204030204" pitchFamily="34" charset="0"/>
                          <a:cs typeface="Calibri" panose="020F0502020204030204" pitchFamily="34" charset="0"/>
                        </a:rPr>
                        <a:t>Si</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171573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237699" y="3398292"/>
          <a:ext cx="5070383" cy="283845"/>
        </p:xfrm>
        <a:graphic>
          <a:graphicData uri="http://schemas.openxmlformats.org/drawingml/2006/table">
            <a:tbl>
              <a:tblPr firstRow="1" firstCol="1" bandRow="1">
                <a:tableStyleId>{5C22544A-7EE6-4342-B048-85BDC9FD1C3A}</a:tableStyleId>
              </a:tblPr>
              <a:tblGrid>
                <a:gridCol w="3490150"/>
                <a:gridCol w="1580233"/>
              </a:tblGrid>
              <a:tr h="73156">
                <a:tc>
                  <a:txBody>
                    <a:bodyPr/>
                    <a:lstStyle/>
                    <a:p>
                      <a:pPr algn="just" fontAlgn="ctr"/>
                      <a:r>
                        <a:rPr lang="es-EC" sz="1800" u="none" strike="noStrike" dirty="0" err="1" smtClean="0">
                          <a:solidFill>
                            <a:schemeClr val="tx1"/>
                          </a:solidFill>
                          <a:effectLst/>
                          <a:latin typeface="Calibri" panose="020F0502020204030204" pitchFamily="34" charset="0"/>
                          <a:cs typeface="Calibri" panose="020F0502020204030204" pitchFamily="34" charset="0"/>
                        </a:rPr>
                        <a:t>Ph</a:t>
                      </a:r>
                      <a:r>
                        <a:rPr lang="es-EC" sz="1800" u="none" strike="noStrike" dirty="0" smtClean="0">
                          <a:solidFill>
                            <a:schemeClr val="tx1"/>
                          </a:solidFill>
                          <a:effectLst/>
                          <a:latin typeface="Calibri" panose="020F0502020204030204" pitchFamily="34" charset="0"/>
                          <a:cs typeface="Calibri" panose="020F0502020204030204" pitchFamily="34" charset="0"/>
                        </a:rPr>
                        <a:t> </a:t>
                      </a:r>
                      <a:r>
                        <a:rPr lang="es-EC" sz="1800" u="none" strike="noStrike" dirty="0">
                          <a:solidFill>
                            <a:schemeClr val="tx1"/>
                          </a:solidFill>
                          <a:effectLst/>
                          <a:latin typeface="Calibri" panose="020F0502020204030204" pitchFamily="34" charset="0"/>
                          <a:cs typeface="Calibri" panose="020F0502020204030204" pitchFamily="34" charset="0"/>
                        </a:rPr>
                        <a:t>del suelo</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Picture 2" descr="Resultado de imagen para tomas de ph del sue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72" y="4156587"/>
            <a:ext cx="1959591" cy="187951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581821" y="4004774"/>
            <a:ext cx="9168902" cy="2031325"/>
          </a:xfrm>
          <a:prstGeom prst="rect">
            <a:avLst/>
          </a:prstGeom>
          <a:noFill/>
        </p:spPr>
        <p:txBody>
          <a:bodyPr wrap="square" rtlCol="0">
            <a:spAutoFit/>
          </a:bodyPr>
          <a:lstStyle/>
          <a:p>
            <a:pPr algn="just"/>
            <a:r>
              <a:rPr lang="es-MX" dirty="0" smtClean="0">
                <a:latin typeface="Calibri" panose="020F0502020204030204" pitchFamily="34" charset="0"/>
                <a:cs typeface="Calibri" panose="020F0502020204030204" pitchFamily="34" charset="0"/>
              </a:rPr>
              <a:t>López 2009, indica que las condiciones de </a:t>
            </a:r>
            <a:r>
              <a:rPr lang="es-MX" dirty="0" err="1" smtClean="0">
                <a:latin typeface="Calibri" panose="020F0502020204030204" pitchFamily="34" charset="0"/>
                <a:cs typeface="Calibri" panose="020F0502020204030204" pitchFamily="34" charset="0"/>
              </a:rPr>
              <a:t>ph</a:t>
            </a:r>
            <a:r>
              <a:rPr lang="es-MX" dirty="0" smtClean="0">
                <a:latin typeface="Calibri" panose="020F0502020204030204" pitchFamily="34" charset="0"/>
                <a:cs typeface="Calibri" panose="020F0502020204030204" pitchFamily="34" charset="0"/>
              </a:rPr>
              <a:t> ligeramente ácido </a:t>
            </a:r>
            <a:r>
              <a:rPr lang="es-MX" dirty="0">
                <a:latin typeface="Calibri" panose="020F0502020204030204" pitchFamily="34" charset="0"/>
                <a:cs typeface="Calibri" panose="020F0502020204030204" pitchFamily="34" charset="0"/>
              </a:rPr>
              <a:t>influye en</a:t>
            </a:r>
            <a:r>
              <a:rPr lang="es-419" dirty="0">
                <a:latin typeface="Calibri" panose="020F0502020204030204" pitchFamily="34" charset="0"/>
                <a:cs typeface="Calibri" panose="020F0502020204030204" pitchFamily="34" charset="0"/>
              </a:rPr>
              <a:t> el ritmo de la reproducción de Lymnaea </a:t>
            </a:r>
            <a:r>
              <a:rPr lang="es-MX" dirty="0">
                <a:latin typeface="Calibri" panose="020F0502020204030204" pitchFamily="34" charset="0"/>
                <a:cs typeface="Calibri" panose="020F0502020204030204" pitchFamily="34" charset="0"/>
              </a:rPr>
              <a:t>y las posibilidades</a:t>
            </a:r>
            <a:r>
              <a:rPr lang="es-419" dirty="0">
                <a:latin typeface="Calibri" panose="020F0502020204030204" pitchFamily="34" charset="0"/>
                <a:cs typeface="Calibri" panose="020F0502020204030204" pitchFamily="34" charset="0"/>
              </a:rPr>
              <a:t> epidemiológica</a:t>
            </a:r>
            <a:r>
              <a:rPr lang="es-MX" dirty="0">
                <a:latin typeface="Calibri" panose="020F0502020204030204" pitchFamily="34" charset="0"/>
                <a:cs typeface="Calibri" panose="020F0502020204030204" pitchFamily="34" charset="0"/>
              </a:rPr>
              <a:t>s. Cabra y Herrera (2007), </a:t>
            </a:r>
            <a:r>
              <a:rPr lang="es-MX" dirty="0" smtClean="0">
                <a:latin typeface="Calibri" panose="020F0502020204030204" pitchFamily="34" charset="0"/>
                <a:cs typeface="Calibri" panose="020F0502020204030204" pitchFamily="34" charset="0"/>
              </a:rPr>
              <a:t>indican </a:t>
            </a:r>
            <a:r>
              <a:rPr lang="es-MX" dirty="0">
                <a:latin typeface="Calibri" panose="020F0502020204030204" pitchFamily="34" charset="0"/>
                <a:cs typeface="Calibri" panose="020F0502020204030204" pitchFamily="34" charset="0"/>
              </a:rPr>
              <a:t>que un pH del </a:t>
            </a:r>
            <a:r>
              <a:rPr lang="es-MX" dirty="0" smtClean="0">
                <a:latin typeface="Calibri" panose="020F0502020204030204" pitchFamily="34" charset="0"/>
                <a:cs typeface="Calibri" panose="020F0502020204030204" pitchFamily="34" charset="0"/>
              </a:rPr>
              <a:t>medio ligeramente </a:t>
            </a:r>
            <a:r>
              <a:rPr lang="es-MX" dirty="0">
                <a:latin typeface="Calibri" panose="020F0502020204030204" pitchFamily="34" charset="0"/>
                <a:cs typeface="Calibri" panose="020F0502020204030204" pitchFamily="34" charset="0"/>
              </a:rPr>
              <a:t>ácido es óptimo, por cuanto valores de </a:t>
            </a:r>
            <a:r>
              <a:rPr lang="es-MX" dirty="0" smtClean="0">
                <a:latin typeface="Calibri" panose="020F0502020204030204" pitchFamily="34" charset="0"/>
                <a:cs typeface="Calibri" panose="020F0502020204030204" pitchFamily="34" charset="0"/>
              </a:rPr>
              <a:t>pH excesivamente </a:t>
            </a:r>
            <a:r>
              <a:rPr lang="es-MX" dirty="0">
                <a:latin typeface="Calibri" panose="020F0502020204030204" pitchFamily="34" charset="0"/>
                <a:cs typeface="Calibri" panose="020F0502020204030204" pitchFamily="34" charset="0"/>
              </a:rPr>
              <a:t>ácidos son perjudiciales</a:t>
            </a:r>
            <a:r>
              <a:rPr lang="es-MX" dirty="0" smtClean="0">
                <a:latin typeface="Calibri" panose="020F0502020204030204" pitchFamily="34" charset="0"/>
                <a:cs typeface="Calibri" panose="020F0502020204030204" pitchFamily="34" charset="0"/>
              </a:rPr>
              <a:t>.</a:t>
            </a:r>
          </a:p>
          <a:p>
            <a:pPr algn="just"/>
            <a:endParaRPr lang="es-MX" dirty="0">
              <a:latin typeface="Calibri" panose="020F0502020204030204" pitchFamily="34" charset="0"/>
              <a:cs typeface="Calibri" panose="020F0502020204030204" pitchFamily="34" charset="0"/>
            </a:endParaRPr>
          </a:p>
          <a:p>
            <a:pPr algn="just"/>
            <a:r>
              <a:rPr lang="es-MX" dirty="0" err="1">
                <a:latin typeface="Calibri" panose="020F0502020204030204" pitchFamily="34" charset="0"/>
                <a:cs typeface="Calibri" panose="020F0502020204030204" pitchFamily="34" charset="0"/>
              </a:rPr>
              <a:t>Prepelitchi</a:t>
            </a:r>
            <a:r>
              <a:rPr lang="es-MX" dirty="0">
                <a:latin typeface="Calibri" panose="020F0502020204030204" pitchFamily="34" charset="0"/>
                <a:cs typeface="Calibri" panose="020F0502020204030204" pitchFamily="34" charset="0"/>
              </a:rPr>
              <a:t> </a:t>
            </a:r>
            <a:r>
              <a:rPr lang="es-MX" dirty="0" smtClean="0">
                <a:latin typeface="Calibri" panose="020F0502020204030204" pitchFamily="34" charset="0"/>
                <a:cs typeface="Calibri" panose="020F0502020204030204" pitchFamily="34" charset="0"/>
              </a:rPr>
              <a:t>2009, </a:t>
            </a:r>
            <a:r>
              <a:rPr lang="es-MX" dirty="0">
                <a:latin typeface="Calibri" panose="020F0502020204030204" pitchFamily="34" charset="0"/>
                <a:cs typeface="Calibri" panose="020F0502020204030204" pitchFamily="34" charset="0"/>
              </a:rPr>
              <a:t>reporta que la humedad es </a:t>
            </a:r>
            <a:r>
              <a:rPr lang="es-MX" dirty="0" smtClean="0">
                <a:latin typeface="Calibri" panose="020F0502020204030204" pitchFamily="34" charset="0"/>
                <a:cs typeface="Calibri" panose="020F0502020204030204" pitchFamily="34" charset="0"/>
              </a:rPr>
              <a:t>fundamental para </a:t>
            </a:r>
            <a:r>
              <a:rPr lang="es-MX" dirty="0">
                <a:latin typeface="Calibri" panose="020F0502020204030204" pitchFamily="34" charset="0"/>
                <a:cs typeface="Calibri" panose="020F0502020204030204" pitchFamily="34" charset="0"/>
              </a:rPr>
              <a:t>la vida de estos caracoles que sólo </a:t>
            </a:r>
            <a:r>
              <a:rPr lang="es-MX" dirty="0" smtClean="0">
                <a:latin typeface="Calibri" panose="020F0502020204030204" pitchFamily="34" charset="0"/>
                <a:cs typeface="Calibri" panose="020F0502020204030204" pitchFamily="34" charset="0"/>
              </a:rPr>
              <a:t>pueden desarrollarse </a:t>
            </a:r>
            <a:r>
              <a:rPr lang="es-MX" dirty="0">
                <a:latin typeface="Calibri" panose="020F0502020204030204" pitchFamily="34" charset="0"/>
                <a:cs typeface="Calibri" panose="020F0502020204030204" pitchFamily="34" charset="0"/>
              </a:rPr>
              <a:t>en suelos húmedos y saturados de agua.</a:t>
            </a:r>
          </a:p>
        </p:txBody>
      </p:sp>
      <p:graphicFrame>
        <p:nvGraphicFramePr>
          <p:cNvPr id="7" name="Tabla 6"/>
          <p:cNvGraphicFramePr>
            <a:graphicFrameLocks noGrp="1"/>
          </p:cNvGraphicFramePr>
          <p:nvPr>
            <p:extLst/>
          </p:nvPr>
        </p:nvGraphicFramePr>
        <p:xfrm>
          <a:off x="237699" y="160598"/>
          <a:ext cx="5110046" cy="321991"/>
        </p:xfrm>
        <a:graphic>
          <a:graphicData uri="http://schemas.openxmlformats.org/drawingml/2006/table">
            <a:tbl>
              <a:tblPr firstRow="1" firstCol="1" bandRow="1">
                <a:tableStyleId>{5C22544A-7EE6-4342-B048-85BDC9FD1C3A}</a:tableStyleId>
              </a:tblPr>
              <a:tblGrid>
                <a:gridCol w="3490150"/>
                <a:gridCol w="1619896"/>
              </a:tblGrid>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Temperatura </a:t>
                      </a:r>
                      <a:r>
                        <a:rPr lang="es-EC" sz="1800" u="none" strike="noStrike" dirty="0">
                          <a:solidFill>
                            <a:schemeClr val="tx1"/>
                          </a:solidFill>
                          <a:effectLst/>
                          <a:latin typeface="Calibri" panose="020F0502020204030204" pitchFamily="34" charset="0"/>
                          <a:cs typeface="Calibri" panose="020F0502020204030204" pitchFamily="34" charset="0"/>
                        </a:rPr>
                        <a:t>ambiente.</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6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834" y="718962"/>
            <a:ext cx="3393743" cy="3157002"/>
          </a:xfrm>
          <a:prstGeom prst="rect">
            <a:avLst/>
          </a:prstGeom>
        </p:spPr>
      </p:pic>
      <p:sp>
        <p:nvSpPr>
          <p:cNvPr id="11" name="CuadroTexto 10"/>
          <p:cNvSpPr txBox="1"/>
          <p:nvPr/>
        </p:nvSpPr>
        <p:spPr>
          <a:xfrm>
            <a:off x="401472" y="928048"/>
            <a:ext cx="7882719" cy="2139047"/>
          </a:xfrm>
          <a:prstGeom prst="rect">
            <a:avLst/>
          </a:prstGeom>
          <a:noFill/>
        </p:spPr>
        <p:txBody>
          <a:bodyPr wrap="square" rtlCol="0">
            <a:spAutoFit/>
          </a:bodyPr>
          <a:lstStyle/>
          <a:p>
            <a:pPr algn="just"/>
            <a:r>
              <a:rPr lang="es-MX" sz="1900" dirty="0" err="1">
                <a:latin typeface="Calibri" panose="020F0502020204030204" pitchFamily="34" charset="0"/>
                <a:cs typeface="Calibri" panose="020F0502020204030204" pitchFamily="34" charset="0"/>
              </a:rPr>
              <a:t>Londoñe</a:t>
            </a:r>
            <a:r>
              <a:rPr lang="es-MX" sz="1900" dirty="0">
                <a:latin typeface="Calibri" panose="020F0502020204030204" pitchFamily="34" charset="0"/>
                <a:cs typeface="Calibri" panose="020F0502020204030204" pitchFamily="34" charset="0"/>
              </a:rPr>
              <a:t>, B. et al., (2009) </a:t>
            </a:r>
            <a:r>
              <a:rPr lang="es-ES" sz="1900" dirty="0">
                <a:latin typeface="Calibri" panose="020F0502020204030204" pitchFamily="34" charset="0"/>
                <a:cs typeface="Calibri" panose="020F0502020204030204" pitchFamily="34" charset="0"/>
              </a:rPr>
              <a:t>demuestran</a:t>
            </a:r>
            <a:r>
              <a:rPr lang="es-MX" sz="1900" dirty="0">
                <a:latin typeface="Calibri" panose="020F0502020204030204" pitchFamily="34" charset="0"/>
                <a:cs typeface="Calibri" panose="020F0502020204030204" pitchFamily="34" charset="0"/>
              </a:rPr>
              <a:t> </a:t>
            </a:r>
            <a:r>
              <a:rPr lang="es-ES" sz="1900" dirty="0" smtClean="0">
                <a:latin typeface="Calibri" panose="020F0502020204030204" pitchFamily="34" charset="0"/>
                <a:cs typeface="Calibri" panose="020F0502020204030204" pitchFamily="34" charset="0"/>
              </a:rPr>
              <a:t>la </a:t>
            </a:r>
            <a:r>
              <a:rPr lang="es-ES" sz="1900" dirty="0">
                <a:latin typeface="Calibri" panose="020F0502020204030204" pitchFamily="34" charset="0"/>
                <a:cs typeface="Calibri" panose="020F0502020204030204" pitchFamily="34" charset="0"/>
              </a:rPr>
              <a:t>presencia de caracoles Lymnaeidae</a:t>
            </a:r>
            <a:r>
              <a:rPr lang="es-MX" sz="1900" dirty="0">
                <a:latin typeface="Calibri" panose="020F0502020204030204" pitchFamily="34" charset="0"/>
                <a:cs typeface="Calibri" panose="020F0502020204030204" pitchFamily="34" charset="0"/>
              </a:rPr>
              <a:t> en condiciones similares al presente estudio, tanto en relación a la altitud sobre los 4000 m.s.n.m. superior en 800 </a:t>
            </a:r>
            <a:r>
              <a:rPr lang="es-MX" sz="1900" dirty="0" smtClean="0">
                <a:latin typeface="Calibri" panose="020F0502020204030204" pitchFamily="34" charset="0"/>
                <a:cs typeface="Calibri" panose="020F0502020204030204" pitchFamily="34" charset="0"/>
              </a:rPr>
              <a:t>metros, </a:t>
            </a:r>
            <a:r>
              <a:rPr lang="es-MX" sz="1900" dirty="0">
                <a:latin typeface="Calibri" panose="020F0502020204030204" pitchFamily="34" charset="0"/>
                <a:cs typeface="Calibri" panose="020F0502020204030204" pitchFamily="34" charset="0"/>
              </a:rPr>
              <a:t>así como también en lo referente a temperatura </a:t>
            </a:r>
            <a:r>
              <a:rPr lang="es-MX" sz="1900" dirty="0" smtClean="0">
                <a:latin typeface="Calibri" panose="020F0502020204030204" pitchFamily="34" charset="0"/>
                <a:cs typeface="Calibri" panose="020F0502020204030204" pitchFamily="34" charset="0"/>
              </a:rPr>
              <a:t>4,7 a 6,8 °C respecto </a:t>
            </a:r>
            <a:r>
              <a:rPr lang="es-MX" sz="1900" dirty="0">
                <a:latin typeface="Calibri" panose="020F0502020204030204" pitchFamily="34" charset="0"/>
                <a:cs typeface="Calibri" panose="020F0502020204030204" pitchFamily="34" charset="0"/>
              </a:rPr>
              <a:t>de las registradas en San Martin, con una humedad relativa de 73.7% (+ 1.3) y una precipitación mensual de 144.7 mm (- 40.7). </a:t>
            </a:r>
          </a:p>
          <a:p>
            <a:pPr algn="just"/>
            <a:endParaRPr lang="es-MX"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3700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739395" y="591371"/>
          <a:ext cx="5163324" cy="321991"/>
        </p:xfrm>
        <a:graphic>
          <a:graphicData uri="http://schemas.openxmlformats.org/drawingml/2006/table">
            <a:tbl>
              <a:tblPr firstRow="1" firstCol="1" bandRow="1">
                <a:tableStyleId>{5C22544A-7EE6-4342-B048-85BDC9FD1C3A}</a:tableStyleId>
              </a:tblPr>
              <a:tblGrid>
                <a:gridCol w="3490150"/>
                <a:gridCol w="1673174"/>
              </a:tblGrid>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Altura </a:t>
                      </a:r>
                      <a:r>
                        <a:rPr lang="es-EC" sz="1800" u="none" strike="noStrike" dirty="0">
                          <a:solidFill>
                            <a:schemeClr val="tx1"/>
                          </a:solidFill>
                          <a:effectLst/>
                          <a:latin typeface="Calibri" panose="020F0502020204030204" pitchFamily="34" charset="0"/>
                          <a:cs typeface="Calibri" panose="020F0502020204030204" pitchFamily="34" charset="0"/>
                        </a:rPr>
                        <a:t>del agua (cm)</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smtClean="0">
                          <a:solidFill>
                            <a:schemeClr val="tx1"/>
                          </a:solidFill>
                          <a:effectLst/>
                          <a:latin typeface="Calibri" panose="020F0502020204030204" pitchFamily="34" charset="0"/>
                          <a:cs typeface="Calibri" panose="020F0502020204030204" pitchFamily="34" charset="0"/>
                        </a:rPr>
                        <a:t>5 - 6</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12" y="1305171"/>
            <a:ext cx="5611090" cy="4208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p:cNvSpPr txBox="1"/>
          <p:nvPr/>
        </p:nvSpPr>
        <p:spPr>
          <a:xfrm>
            <a:off x="6741994" y="1987559"/>
            <a:ext cx="4913194" cy="2585323"/>
          </a:xfrm>
          <a:prstGeom prst="rect">
            <a:avLst/>
          </a:prstGeom>
          <a:noFill/>
        </p:spPr>
        <p:txBody>
          <a:bodyPr wrap="square" rtlCol="0">
            <a:spAutoFit/>
          </a:bodyPr>
          <a:lstStyle/>
          <a:p>
            <a:pPr algn="just"/>
            <a:r>
              <a:rPr lang="es-MX" dirty="0">
                <a:latin typeface="Calibri" panose="020F0502020204030204" pitchFamily="34" charset="0"/>
                <a:cs typeface="Calibri" panose="020F0502020204030204" pitchFamily="34" charset="0"/>
              </a:rPr>
              <a:t>Dentro de los biotopos la profundidad del agua es máximo de 6 cm, comparado a los 10 cm encontrados por Paraense (2004</a:t>
            </a:r>
            <a:r>
              <a:rPr lang="es-MX" dirty="0" smtClean="0">
                <a:latin typeface="Calibri" panose="020F0502020204030204" pitchFamily="34" charset="0"/>
                <a:cs typeface="Calibri" panose="020F0502020204030204" pitchFamily="34" charset="0"/>
              </a:rPr>
              <a:t>).</a:t>
            </a:r>
          </a:p>
          <a:p>
            <a:pPr algn="just"/>
            <a:endParaRPr lang="es-MX" dirty="0">
              <a:latin typeface="Calibri" panose="020F0502020204030204" pitchFamily="34" charset="0"/>
              <a:cs typeface="Calibri" panose="020F0502020204030204" pitchFamily="34" charset="0"/>
            </a:endParaRPr>
          </a:p>
          <a:p>
            <a:pPr algn="just"/>
            <a:r>
              <a:rPr lang="es-MX" dirty="0" err="1">
                <a:latin typeface="Calibri" panose="020F0502020204030204" pitchFamily="34" charset="0"/>
                <a:cs typeface="Calibri" panose="020F0502020204030204" pitchFamily="34" charset="0"/>
              </a:rPr>
              <a:t>Kleinman</a:t>
            </a:r>
            <a:r>
              <a:rPr lang="es-MX" dirty="0">
                <a:latin typeface="Calibri" panose="020F0502020204030204" pitchFamily="34" charset="0"/>
                <a:cs typeface="Calibri" panose="020F0502020204030204" pitchFamily="34" charset="0"/>
              </a:rPr>
              <a:t> et al (2006), que indican que tanto la </a:t>
            </a:r>
            <a:r>
              <a:rPr lang="es-MX" i="1" dirty="0" smtClean="0">
                <a:latin typeface="Calibri" panose="020F0502020204030204" pitchFamily="34" charset="0"/>
                <a:cs typeface="Calibri" panose="020F0502020204030204" pitchFamily="34" charset="0"/>
              </a:rPr>
              <a:t>Fasciola hepática </a:t>
            </a:r>
            <a:r>
              <a:rPr lang="es-MX" dirty="0">
                <a:latin typeface="Calibri" panose="020F0502020204030204" pitchFamily="34" charset="0"/>
                <a:cs typeface="Calibri" panose="020F0502020204030204" pitchFamily="34" charset="0"/>
              </a:rPr>
              <a:t>como los caracoles Lymnaea, se desarrolla </a:t>
            </a:r>
            <a:r>
              <a:rPr lang="es-MX" dirty="0" smtClean="0">
                <a:latin typeface="Calibri" panose="020F0502020204030204" pitchFamily="34" charset="0"/>
                <a:cs typeface="Calibri" panose="020F0502020204030204" pitchFamily="34" charset="0"/>
              </a:rPr>
              <a:t>en aguas </a:t>
            </a:r>
            <a:r>
              <a:rPr lang="es-MX" dirty="0">
                <a:latin typeface="Calibri" panose="020F0502020204030204" pitchFamily="34" charset="0"/>
                <a:cs typeface="Calibri" panose="020F0502020204030204" pitchFamily="34" charset="0"/>
              </a:rPr>
              <a:t>dulces con temperaturas entre 5 y 15 °</a:t>
            </a:r>
            <a:r>
              <a:rPr lang="es-MX" dirty="0" smtClean="0">
                <a:latin typeface="Calibri" panose="020F0502020204030204" pitchFamily="34" charset="0"/>
                <a:cs typeface="Calibri" panose="020F0502020204030204" pitchFamily="34" charset="0"/>
              </a:rPr>
              <a:t>C.</a:t>
            </a:r>
          </a:p>
          <a:p>
            <a:pPr algn="just"/>
            <a:endParaRPr lang="es-MX" dirty="0">
              <a:latin typeface="Calibri" panose="020F0502020204030204" pitchFamily="34" charset="0"/>
              <a:cs typeface="Calibri" panose="020F0502020204030204" pitchFamily="34" charset="0"/>
            </a:endParaRPr>
          </a:p>
        </p:txBody>
      </p:sp>
      <p:graphicFrame>
        <p:nvGraphicFramePr>
          <p:cNvPr id="7" name="Tabla 6"/>
          <p:cNvGraphicFramePr>
            <a:graphicFrameLocks noGrp="1"/>
          </p:cNvGraphicFramePr>
          <p:nvPr>
            <p:extLst/>
          </p:nvPr>
        </p:nvGraphicFramePr>
        <p:xfrm>
          <a:off x="6741994" y="591370"/>
          <a:ext cx="5070383" cy="321991"/>
        </p:xfrm>
        <a:graphic>
          <a:graphicData uri="http://schemas.openxmlformats.org/drawingml/2006/table">
            <a:tbl>
              <a:tblPr firstRow="1" firstCol="1" bandRow="1">
                <a:tableStyleId>{5C22544A-7EE6-4342-B048-85BDC9FD1C3A}</a:tableStyleId>
              </a:tblPr>
              <a:tblGrid>
                <a:gridCol w="3490150"/>
                <a:gridCol w="1580233"/>
              </a:tblGrid>
              <a:tr h="321991">
                <a:tc>
                  <a:txBody>
                    <a:bodyPr/>
                    <a:lstStyle/>
                    <a:p>
                      <a:pPr algn="just" fontAlgn="ctr"/>
                      <a:r>
                        <a:rPr lang="es-EC" sz="1800" u="none" strike="noStrike" dirty="0" smtClean="0">
                          <a:solidFill>
                            <a:schemeClr val="tx1"/>
                          </a:solidFill>
                          <a:effectLst/>
                          <a:latin typeface="Calibri" panose="020F0502020204030204" pitchFamily="34" charset="0"/>
                          <a:cs typeface="Calibri" panose="020F0502020204030204" pitchFamily="34" charset="0"/>
                        </a:rPr>
                        <a:t>Temperatura </a:t>
                      </a:r>
                      <a:r>
                        <a:rPr lang="es-EC" sz="1800" u="none" strike="noStrike" dirty="0">
                          <a:solidFill>
                            <a:schemeClr val="tx1"/>
                          </a:solidFill>
                          <a:effectLst/>
                          <a:latin typeface="Calibri" panose="020F0502020204030204" pitchFamily="34" charset="0"/>
                          <a:cs typeface="Calibri" panose="020F0502020204030204" pitchFamily="34" charset="0"/>
                        </a:rPr>
                        <a:t>del agua</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s-EC" sz="1800" u="none" strike="noStrike" dirty="0">
                          <a:solidFill>
                            <a:schemeClr val="tx1"/>
                          </a:solidFill>
                          <a:effectLst/>
                          <a:latin typeface="Calibri" panose="020F0502020204030204" pitchFamily="34" charset="0"/>
                          <a:cs typeface="Calibri" panose="020F0502020204030204" pitchFamily="34" charset="0"/>
                        </a:rPr>
                        <a:t>5 °C</a:t>
                      </a:r>
                      <a:endParaRPr lang="es-MX"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858819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41656" y="259526"/>
            <a:ext cx="3594280" cy="6373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1" i="0"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1. </a:t>
            </a:r>
            <a:r>
              <a:rPr kumimoji="0" lang="es-MX" sz="4400" b="1" i="0" u="sng"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FASCIOLASIS </a:t>
            </a:r>
            <a:endParaRPr kumimoji="0" lang="es-MX" sz="4400" b="1" i="0" u="sng"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Marcador de contenido 2"/>
          <p:cNvSpPr txBox="1">
            <a:spLocks/>
          </p:cNvSpPr>
          <p:nvPr/>
        </p:nvSpPr>
        <p:spPr>
          <a:xfrm>
            <a:off x="0" y="924131"/>
            <a:ext cx="6465197" cy="53993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Enfermedad parasitaria de origen vectorial de mayor distribución generalmente en climas</a:t>
            </a:r>
            <a:r>
              <a:rPr kumimoji="0" lang="es-MX" sz="2600" b="0" i="0" u="none" strike="noStrike" kern="1200" cap="none" spc="0" normalizeH="0" noProof="0" dirty="0" smtClean="0">
                <a:ln>
                  <a:noFill/>
                </a:ln>
                <a:solidFill>
                  <a:sysClr val="windowText" lastClr="000000"/>
                </a:solidFill>
                <a:effectLst/>
                <a:uLnTx/>
                <a:uFillTx/>
                <a:latin typeface="Calibri" panose="020F0502020204030204"/>
                <a:ea typeface="+mn-ea"/>
                <a:cs typeface="+mn-cs"/>
              </a:rPr>
              <a:t> templados </a:t>
            </a:r>
            <a:r>
              <a:rPr kumimoji="0" lang="es-MX" sz="2600" b="0" i="0" u="none" strike="noStrike" kern="1200" cap="none" spc="0" normalizeH="0" noProof="0" dirty="0" err="1" smtClean="0">
                <a:ln>
                  <a:noFill/>
                </a:ln>
                <a:solidFill>
                  <a:sysClr val="windowText" lastClr="000000"/>
                </a:solidFill>
                <a:effectLst/>
                <a:uLnTx/>
                <a:uFillTx/>
                <a:latin typeface="Calibri" panose="020F0502020204030204"/>
                <a:ea typeface="+mn-ea"/>
                <a:cs typeface="+mn-cs"/>
              </a:rPr>
              <a:t>T°C</a:t>
            </a: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(5 continentes – 70 países).</a:t>
            </a:r>
          </a:p>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Transmitida por moluscos dulceacuícolas de la familia Lymnaeidae.</a:t>
            </a:r>
          </a:p>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Enfermedad de alta patogenicidad (Estimado de 550 millones de animales expuestos).</a:t>
            </a:r>
          </a:p>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Pérdidas económicas en el sector pecuario de hasta 3 millones de dólares anules. (Fuentes, 2012). </a:t>
            </a:r>
          </a:p>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Estimaciones de hasta 56 millones de personas afectadas, 700</a:t>
            </a:r>
            <a:r>
              <a:rPr lang="es-MX" sz="2600" dirty="0" smtClean="0">
                <a:solidFill>
                  <a:sysClr val="windowText" lastClr="000000"/>
                </a:solidFill>
                <a:latin typeface="Calibri" panose="020F0502020204030204"/>
              </a:rPr>
              <a:t>0 muertos</a:t>
            </a:r>
            <a:r>
              <a:rPr kumimoji="0" lang="es-MX"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(OMS 2005).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Imagen 7"/>
          <p:cNvPicPr>
            <a:picLocks noChangeAspect="1"/>
          </p:cNvPicPr>
          <p:nvPr/>
        </p:nvPicPr>
        <p:blipFill rotWithShape="1">
          <a:blip r:embed="rId2"/>
          <a:srcRect l="53662" t="11249" r="10317" b="14912"/>
          <a:stretch/>
        </p:blipFill>
        <p:spPr>
          <a:xfrm>
            <a:off x="6671651" y="637309"/>
            <a:ext cx="5409513" cy="5181600"/>
          </a:xfrm>
          <a:prstGeom prst="rect">
            <a:avLst/>
          </a:prstGeom>
        </p:spPr>
      </p:pic>
    </p:spTree>
    <p:extLst>
      <p:ext uri="{BB962C8B-B14F-4D97-AF65-F5344CB8AC3E}">
        <p14:creationId xmlns:p14="http://schemas.microsoft.com/office/powerpoint/2010/main" val="140959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546" y="151809"/>
            <a:ext cx="11254854" cy="1143000"/>
          </a:xfrm>
        </p:spPr>
        <p:txBody>
          <a:bodyPr/>
          <a:lstStyle/>
          <a:p>
            <a:pPr algn="just"/>
            <a:r>
              <a:rPr lang="es-ES" sz="2400" i="0" dirty="0" smtClean="0">
                <a:solidFill>
                  <a:schemeClr val="tx1"/>
                </a:solidFill>
                <a:effectLst/>
                <a:latin typeface="Calibri" panose="020F0502020204030204" pitchFamily="34" charset="0"/>
                <a:cs typeface="Calibri" panose="020F0502020204030204" pitchFamily="34" charset="0"/>
              </a:rPr>
              <a:t>C. PREVALENCIA </a:t>
            </a:r>
            <a:r>
              <a:rPr lang="es-ES" sz="2400" i="0" dirty="0">
                <a:solidFill>
                  <a:schemeClr val="tx1"/>
                </a:solidFill>
                <a:effectLst/>
                <a:latin typeface="Calibri" panose="020F0502020204030204" pitchFamily="34" charset="0"/>
                <a:cs typeface="Calibri" panose="020F0502020204030204" pitchFamily="34" charset="0"/>
              </a:rPr>
              <a:t>DE MOLUSCOS LYMNEIDOS INFESTADOS CON ESTADOS LARVARIOS DE </a:t>
            </a:r>
            <a:r>
              <a:rPr lang="es-ES" sz="2400" dirty="0">
                <a:solidFill>
                  <a:schemeClr val="tx1"/>
                </a:solidFill>
                <a:effectLst/>
                <a:latin typeface="Calibri" panose="020F0502020204030204" pitchFamily="34" charset="0"/>
                <a:cs typeface="Calibri" panose="020F0502020204030204" pitchFamily="34" charset="0"/>
              </a:rPr>
              <a:t>Fasciola hepatica </a:t>
            </a:r>
            <a:r>
              <a:rPr lang="es-ES" sz="2400" i="0" dirty="0">
                <a:solidFill>
                  <a:schemeClr val="tx1"/>
                </a:solidFill>
                <a:effectLst/>
                <a:latin typeface="Calibri" panose="020F0502020204030204" pitchFamily="34" charset="0"/>
                <a:cs typeface="Calibri" panose="020F0502020204030204" pitchFamily="34" charset="0"/>
              </a:rPr>
              <a:t>EN LA COMUNIDAD DE SAN MARTÍN PROVINCIA DE CHIMBORAZO.</a:t>
            </a:r>
            <a:endParaRPr lang="es-MX" sz="2400" i="0" dirty="0">
              <a:solidFill>
                <a:schemeClr val="tx1"/>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31394"/>
          <a:stretch/>
        </p:blipFill>
        <p:spPr>
          <a:xfrm>
            <a:off x="9539706" y="3025034"/>
            <a:ext cx="2352114" cy="279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a 6"/>
          <p:cNvGraphicFramePr>
            <a:graphicFrameLocks noGrp="1"/>
          </p:cNvGraphicFramePr>
          <p:nvPr>
            <p:extLst/>
          </p:nvPr>
        </p:nvGraphicFramePr>
        <p:xfrm>
          <a:off x="327546" y="1183942"/>
          <a:ext cx="4191759" cy="2146112"/>
        </p:xfrm>
        <a:graphic>
          <a:graphicData uri="http://schemas.openxmlformats.org/drawingml/2006/table">
            <a:tbl>
              <a:tblPr firstRow="1" firstCol="1" bandRow="1">
                <a:tableStyleId>{E8034E78-7F5D-4C2E-B375-FC64B27BC917}</a:tableStyleId>
              </a:tblPr>
              <a:tblGrid>
                <a:gridCol w="1787857"/>
                <a:gridCol w="1160060"/>
                <a:gridCol w="1243842"/>
              </a:tblGrid>
              <a:tr h="536528">
                <a:tc>
                  <a:txBody>
                    <a:bodyPr/>
                    <a:lstStyle/>
                    <a:p>
                      <a:pPr algn="ctr" fontAlgn="b"/>
                      <a:endParaRPr lang="es-MX"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MX" sz="1800" u="none" strike="noStrike" dirty="0">
                          <a:effectLst/>
                        </a:rPr>
                        <a:t>N°</a:t>
                      </a:r>
                      <a:endParaRPr lang="es-MX"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MX" sz="1800" u="none" strike="noStrike" dirty="0">
                          <a:effectLst/>
                        </a:rPr>
                        <a:t>%</a:t>
                      </a:r>
                      <a:endParaRPr lang="es-MX" sz="1800" b="0" i="0" u="none" strike="noStrike" dirty="0">
                        <a:solidFill>
                          <a:srgbClr val="000000"/>
                        </a:solidFill>
                        <a:effectLst/>
                        <a:latin typeface="Calibri" panose="020F0502020204030204" pitchFamily="34" charset="0"/>
                      </a:endParaRPr>
                    </a:p>
                  </a:txBody>
                  <a:tcPr marL="0" marR="0" marT="0" marB="0" anchor="ctr"/>
                </a:tc>
              </a:tr>
              <a:tr h="536528">
                <a:tc>
                  <a:txBody>
                    <a:bodyPr/>
                    <a:lstStyle/>
                    <a:p>
                      <a:pPr algn="ctr" fontAlgn="b"/>
                      <a:r>
                        <a:rPr lang="es-MX" sz="1800" u="none" strike="noStrike" dirty="0" smtClean="0">
                          <a:solidFill>
                            <a:schemeClr val="tx1"/>
                          </a:solidFill>
                          <a:effectLst/>
                        </a:rPr>
                        <a:t>Infestados</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697</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57</a:t>
                      </a:r>
                      <a:endParaRPr lang="es-MX" sz="1800" b="0" i="0" u="none" strike="noStrike" dirty="0">
                        <a:solidFill>
                          <a:schemeClr val="tx1"/>
                        </a:solidFill>
                        <a:effectLst/>
                        <a:latin typeface="Calibri" panose="020F0502020204030204" pitchFamily="34" charset="0"/>
                      </a:endParaRPr>
                    </a:p>
                  </a:txBody>
                  <a:tcPr marL="0" marR="0" marT="0" marB="0" anchor="ctr"/>
                </a:tc>
              </a:tr>
              <a:tr h="536528">
                <a:tc>
                  <a:txBody>
                    <a:bodyPr/>
                    <a:lstStyle/>
                    <a:p>
                      <a:pPr algn="ctr" fontAlgn="b"/>
                      <a:r>
                        <a:rPr lang="es-MX" sz="1800" u="none" strike="noStrike">
                          <a:solidFill>
                            <a:schemeClr val="tx1"/>
                          </a:solidFill>
                          <a:effectLst/>
                        </a:rPr>
                        <a:t>No infestados</a:t>
                      </a:r>
                      <a:endParaRPr lang="es-MX" sz="1800" b="0" i="0" u="none" strike="noStrike">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526</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43</a:t>
                      </a:r>
                      <a:endParaRPr lang="es-MX" sz="1800" b="0" i="0" u="none" strike="noStrike" dirty="0">
                        <a:solidFill>
                          <a:schemeClr val="tx1"/>
                        </a:solidFill>
                        <a:effectLst/>
                        <a:latin typeface="Calibri" panose="020F0502020204030204" pitchFamily="34" charset="0"/>
                      </a:endParaRPr>
                    </a:p>
                  </a:txBody>
                  <a:tcPr marL="0" marR="0" marT="0" marB="0" anchor="ctr"/>
                </a:tc>
              </a:tr>
              <a:tr h="536528">
                <a:tc>
                  <a:txBody>
                    <a:bodyPr/>
                    <a:lstStyle/>
                    <a:p>
                      <a:pPr algn="ctr" fontAlgn="b"/>
                      <a:r>
                        <a:rPr lang="es-MX" sz="1800" u="none" strike="noStrike">
                          <a:solidFill>
                            <a:schemeClr val="tx1"/>
                          </a:solidFill>
                          <a:effectLst/>
                        </a:rPr>
                        <a:t>Total</a:t>
                      </a:r>
                      <a:endParaRPr lang="es-MX" sz="1800" b="0" i="0" u="none" strike="noStrike">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a:solidFill>
                            <a:schemeClr val="tx1"/>
                          </a:solidFill>
                          <a:effectLst/>
                        </a:rPr>
                        <a:t>1223</a:t>
                      </a:r>
                      <a:endParaRPr lang="es-MX" sz="1800" b="0" i="0" u="none" strike="noStrike">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100</a:t>
                      </a:r>
                      <a:endParaRPr lang="es-MX" sz="1800" b="0" i="0" u="none" strike="noStrike" dirty="0">
                        <a:solidFill>
                          <a:schemeClr val="tx1"/>
                        </a:solidFill>
                        <a:effectLst/>
                        <a:latin typeface="Calibri" panose="020F0502020204030204" pitchFamily="34" charset="0"/>
                      </a:endParaRPr>
                    </a:p>
                  </a:txBody>
                  <a:tcPr marL="0" marR="0" marT="0" marB="0" anchor="ctr"/>
                </a:tc>
              </a:tr>
            </a:tbl>
          </a:graphicData>
        </a:graphic>
      </p:graphicFrame>
      <p:graphicFrame>
        <p:nvGraphicFramePr>
          <p:cNvPr id="11" name="Gráfico 10"/>
          <p:cNvGraphicFramePr>
            <a:graphicFrameLocks/>
          </p:cNvGraphicFramePr>
          <p:nvPr>
            <p:extLst/>
          </p:nvPr>
        </p:nvGraphicFramePr>
        <p:xfrm>
          <a:off x="4763069" y="1076749"/>
          <a:ext cx="4121624" cy="225330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9515213" y="1076749"/>
            <a:ext cx="2376607" cy="1782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CuadroTexto 13"/>
          <p:cNvSpPr txBox="1"/>
          <p:nvPr/>
        </p:nvSpPr>
        <p:spPr>
          <a:xfrm>
            <a:off x="36354" y="3466532"/>
            <a:ext cx="9175845" cy="2862322"/>
          </a:xfrm>
          <a:prstGeom prst="rect">
            <a:avLst/>
          </a:prstGeom>
          <a:noFill/>
        </p:spPr>
        <p:txBody>
          <a:bodyPr wrap="square" rtlCol="0">
            <a:spAutoFit/>
          </a:bodyPr>
          <a:lstStyle/>
          <a:p>
            <a:pPr algn="just"/>
            <a:r>
              <a:rPr lang="es-ES" sz="2000" dirty="0" smtClean="0">
                <a:latin typeface="Calibri" panose="020F0502020204030204" pitchFamily="34" charset="0"/>
                <a:cs typeface="Calibri" panose="020F0502020204030204" pitchFamily="34" charset="0"/>
              </a:rPr>
              <a:t>Larrea </a:t>
            </a:r>
            <a:r>
              <a:rPr lang="es-ES" sz="2000" dirty="0">
                <a:latin typeface="Calibri" panose="020F0502020204030204" pitchFamily="34" charset="0"/>
                <a:cs typeface="Calibri" panose="020F0502020204030204" pitchFamily="34" charset="0"/>
              </a:rPr>
              <a:t>et al., (2007) determinaron que existe relación directa entre el tamaño del molusco y la susceptibilidad a la </a:t>
            </a:r>
            <a:r>
              <a:rPr lang="es-ES" sz="2000" dirty="0" smtClean="0">
                <a:latin typeface="Calibri" panose="020F0502020204030204" pitchFamily="34" charset="0"/>
                <a:cs typeface="Calibri" panose="020F0502020204030204" pitchFamily="34" charset="0"/>
              </a:rPr>
              <a:t>infección.</a:t>
            </a:r>
          </a:p>
          <a:p>
            <a:pPr algn="just"/>
            <a:endParaRPr lang="es-ES" sz="2000" dirty="0" smtClean="0">
              <a:latin typeface="Calibri" panose="020F0502020204030204" pitchFamily="34" charset="0"/>
              <a:cs typeface="Calibri" panose="020F0502020204030204" pitchFamily="34" charset="0"/>
            </a:endParaRPr>
          </a:p>
          <a:p>
            <a:pPr algn="just"/>
            <a:r>
              <a:rPr lang="es-MX" sz="2000" dirty="0" smtClean="0">
                <a:latin typeface="Calibri" panose="020F0502020204030204" pitchFamily="34" charset="0"/>
                <a:cs typeface="Calibri" panose="020F0502020204030204" pitchFamily="34" charset="0"/>
              </a:rPr>
              <a:t>Narváez et al., (2016</a:t>
            </a:r>
            <a:r>
              <a:rPr lang="es-MX" sz="2000" dirty="0">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calificaron como </a:t>
            </a:r>
            <a:r>
              <a:rPr lang="es-419" sz="2000" dirty="0">
                <a:latin typeface="Calibri" panose="020F0502020204030204" pitchFamily="34" charset="0"/>
                <a:cs typeface="Calibri" panose="020F0502020204030204" pitchFamily="34" charset="0"/>
              </a:rPr>
              <a:t>determinante el tamaño de los caracoles del género Lymnaea</a:t>
            </a:r>
            <a:r>
              <a:rPr lang="es-419" sz="2000" i="1" dirty="0">
                <a:latin typeface="Calibri" panose="020F0502020204030204" pitchFamily="34" charset="0"/>
                <a:cs typeface="Calibri" panose="020F0502020204030204" pitchFamily="34" charset="0"/>
              </a:rPr>
              <a:t> </a:t>
            </a:r>
            <a:r>
              <a:rPr lang="es-419" sz="2000" dirty="0">
                <a:latin typeface="Calibri" panose="020F0502020204030204" pitchFamily="34" charset="0"/>
                <a:cs typeface="Calibri" panose="020F0502020204030204" pitchFamily="34" charset="0"/>
              </a:rPr>
              <a:t>con una media para la longitud 7,8 mm el grupo con mayor población de estados intermedios de </a:t>
            </a:r>
            <a:r>
              <a:rPr lang="es-419" sz="2000" i="1" dirty="0">
                <a:latin typeface="Calibri" panose="020F0502020204030204" pitchFamily="34" charset="0"/>
                <a:cs typeface="Calibri" panose="020F0502020204030204" pitchFamily="34" charset="0"/>
              </a:rPr>
              <a:t>Fasciola</a:t>
            </a:r>
            <a:r>
              <a:rPr lang="es-419" sz="2000" dirty="0">
                <a:latin typeface="Calibri" panose="020F0502020204030204" pitchFamily="34" charset="0"/>
                <a:cs typeface="Calibri" panose="020F0502020204030204" pitchFamily="34" charset="0"/>
              </a:rPr>
              <a:t> </a:t>
            </a:r>
            <a:r>
              <a:rPr lang="es-419" sz="2000" i="1" dirty="0">
                <a:latin typeface="Calibri" panose="020F0502020204030204" pitchFamily="34" charset="0"/>
                <a:cs typeface="Calibri" panose="020F0502020204030204" pitchFamily="34" charset="0"/>
              </a:rPr>
              <a:t>hepática</a:t>
            </a:r>
            <a:r>
              <a:rPr lang="es-419" sz="2000" dirty="0">
                <a:latin typeface="Calibri" panose="020F0502020204030204" pitchFamily="34" charset="0"/>
                <a:cs typeface="Calibri" panose="020F0502020204030204" pitchFamily="34" charset="0"/>
              </a:rPr>
              <a:t> en su interior, esto muestra relación con las mediciones de los caracoles Lymneidos medidos en esta investigación con media 6,9 mm en los que se registra este alto valor de infestación con 57% (697/1223).</a:t>
            </a:r>
            <a:endParaRPr lang="es-MX" sz="2000" dirty="0">
              <a:latin typeface="Calibri" panose="020F0502020204030204" pitchFamily="34" charset="0"/>
              <a:cs typeface="Calibri" panose="020F0502020204030204" pitchFamily="34" charset="0"/>
            </a:endParaRPr>
          </a:p>
          <a:p>
            <a:pPr algn="just"/>
            <a:endParaRPr lang="es-MX" sz="2000" dirty="0"/>
          </a:p>
        </p:txBody>
      </p:sp>
    </p:spTree>
    <p:extLst>
      <p:ext uri="{BB962C8B-B14F-4D97-AF65-F5344CB8AC3E}">
        <p14:creationId xmlns:p14="http://schemas.microsoft.com/office/powerpoint/2010/main" val="1262575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2955" y="633569"/>
            <a:ext cx="11655188" cy="1709892"/>
          </a:xfrm>
          <a:prstGeom prst="rect">
            <a:avLst/>
          </a:prstGeom>
        </p:spPr>
        <p:txBody>
          <a:bodyPr wrap="square">
            <a:spAutoFit/>
          </a:bodyPr>
          <a:lstStyle/>
          <a:p>
            <a:pPr indent="252095" algn="just">
              <a:lnSpc>
                <a:spcPct val="150000"/>
              </a:lnSpc>
              <a:spcAft>
                <a:spcPts val="0"/>
              </a:spcAft>
            </a:pPr>
            <a:r>
              <a:rPr lang="es-AR" dirty="0" err="1">
                <a:latin typeface="Calibri" panose="020F0502020204030204" pitchFamily="34" charset="0"/>
                <a:ea typeface="Times New Roman" panose="02020603050405020304" pitchFamily="18" charset="0"/>
                <a:cs typeface="Calibri" panose="020F0502020204030204" pitchFamily="34" charset="0"/>
              </a:rPr>
              <a:t>Londoñe</a:t>
            </a:r>
            <a:r>
              <a:rPr lang="es-AR" dirty="0">
                <a:latin typeface="Calibri" panose="020F0502020204030204" pitchFamily="34" charset="0"/>
                <a:ea typeface="Times New Roman" panose="02020603050405020304" pitchFamily="18" charset="0"/>
                <a:cs typeface="Calibri" panose="020F0502020204030204" pitchFamily="34" charset="0"/>
              </a:rPr>
              <a:t> </a:t>
            </a:r>
            <a:r>
              <a:rPr lang="es-AR" dirty="0" smtClean="0">
                <a:latin typeface="Calibri" panose="020F0502020204030204" pitchFamily="34" charset="0"/>
                <a:ea typeface="Times New Roman" panose="02020603050405020304" pitchFamily="18" charset="0"/>
                <a:cs typeface="Calibri" panose="020F0502020204030204" pitchFamily="34" charset="0"/>
              </a:rPr>
              <a:t>et al., </a:t>
            </a:r>
            <a:r>
              <a:rPr lang="es-AR" dirty="0">
                <a:latin typeface="Calibri" panose="020F0502020204030204" pitchFamily="34" charset="0"/>
                <a:ea typeface="Times New Roman" panose="02020603050405020304" pitchFamily="18" charset="0"/>
                <a:cs typeface="Calibri" panose="020F0502020204030204" pitchFamily="34" charset="0"/>
              </a:rPr>
              <a:t>(2009), en su investigación encontraron formas larvarias del trematodo </a:t>
            </a:r>
            <a:r>
              <a:rPr lang="es-AR" i="1" dirty="0">
                <a:latin typeface="Calibri" panose="020F0502020204030204" pitchFamily="34" charset="0"/>
                <a:ea typeface="Times New Roman" panose="02020603050405020304" pitchFamily="18" charset="0"/>
                <a:cs typeface="Calibri" panose="020F0502020204030204" pitchFamily="34" charset="0"/>
              </a:rPr>
              <a:t>Fasciola hepática</a:t>
            </a:r>
            <a:r>
              <a:rPr lang="es-AR" dirty="0">
                <a:latin typeface="Calibri" panose="020F0502020204030204" pitchFamily="34" charset="0"/>
                <a:ea typeface="Times New Roman" panose="02020603050405020304" pitchFamily="18" charset="0"/>
                <a:cs typeface="Calibri" panose="020F0502020204030204" pitchFamily="34" charset="0"/>
              </a:rPr>
              <a:t> en los caracoles de la familia Lymnaeidae en altitudes superiores a los 4000 msnm, con infestaciones de </a:t>
            </a:r>
            <a:r>
              <a:rPr lang="es-ES" dirty="0">
                <a:latin typeface="Calibri" panose="020F0502020204030204" pitchFamily="34" charset="0"/>
                <a:ea typeface="Times New Roman" panose="02020603050405020304" pitchFamily="18" charset="0"/>
                <a:cs typeface="Calibri" panose="020F0502020204030204" pitchFamily="34" charset="0"/>
              </a:rPr>
              <a:t>48%, 46% y 36% a 4000-4200, 4200-4300 y 4300-4500 msnm, respectivamente; demostrando que el parásito puede sobrevivir sobre los 4000 msnm y a temperaturas que descienden a 0°C. </a:t>
            </a:r>
          </a:p>
        </p:txBody>
      </p:sp>
      <p:graphicFrame>
        <p:nvGraphicFramePr>
          <p:cNvPr id="8" name="Gráfico 7"/>
          <p:cNvGraphicFramePr/>
          <p:nvPr>
            <p:extLst/>
          </p:nvPr>
        </p:nvGraphicFramePr>
        <p:xfrm>
          <a:off x="272955" y="2729551"/>
          <a:ext cx="5650173" cy="3012996"/>
        </p:xfrm>
        <a:graphic>
          <a:graphicData uri="http://schemas.openxmlformats.org/drawingml/2006/chart">
            <c:chart xmlns:c="http://schemas.openxmlformats.org/drawingml/2006/chart" xmlns:r="http://schemas.openxmlformats.org/officeDocument/2006/relationships" r:id="rId4"/>
          </a:graphicData>
        </a:graphic>
      </p:graphicFrame>
      <p:pic>
        <p:nvPicPr>
          <p:cNvPr id="9" name="SVKM50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00549" y="2343461"/>
            <a:ext cx="5628665" cy="30957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09047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mute="1">
                <p:cTn id="7"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898" y="151808"/>
            <a:ext cx="11268502" cy="1143000"/>
          </a:xfrm>
        </p:spPr>
        <p:txBody>
          <a:bodyPr>
            <a:normAutofit fontScale="90000"/>
          </a:bodyPr>
          <a:lstStyle/>
          <a:p>
            <a:pPr algn="just"/>
            <a:r>
              <a:rPr lang="es-ES" sz="2400" i="0" dirty="0" smtClean="0">
                <a:solidFill>
                  <a:schemeClr val="tx1"/>
                </a:solidFill>
                <a:effectLst/>
                <a:latin typeface="Calibri" panose="020F0502020204030204" pitchFamily="34" charset="0"/>
                <a:cs typeface="Calibri" panose="020F0502020204030204" pitchFamily="34" charset="0"/>
              </a:rPr>
              <a:t>D. PREVALENCIA </a:t>
            </a:r>
            <a:r>
              <a:rPr lang="es-ES" sz="2400" i="0" dirty="0">
                <a:solidFill>
                  <a:schemeClr val="tx1"/>
                </a:solidFill>
                <a:effectLst/>
                <a:latin typeface="Calibri" panose="020F0502020204030204" pitchFamily="34" charset="0"/>
                <a:cs typeface="Calibri" panose="020F0502020204030204" pitchFamily="34" charset="0"/>
              </a:rPr>
              <a:t>DE </a:t>
            </a:r>
            <a:r>
              <a:rPr lang="es-ES" sz="2400" dirty="0">
                <a:solidFill>
                  <a:schemeClr val="tx1"/>
                </a:solidFill>
                <a:effectLst/>
                <a:latin typeface="Calibri" panose="020F0502020204030204" pitchFamily="34" charset="0"/>
                <a:cs typeface="Calibri" panose="020F0502020204030204" pitchFamily="34" charset="0"/>
              </a:rPr>
              <a:t>Fasciola hepatica </a:t>
            </a:r>
            <a:r>
              <a:rPr lang="es-ES" sz="2400" i="0" dirty="0">
                <a:solidFill>
                  <a:schemeClr val="tx1"/>
                </a:solidFill>
                <a:effectLst/>
                <a:latin typeface="Calibri" panose="020F0502020204030204" pitchFamily="34" charset="0"/>
                <a:cs typeface="Calibri" panose="020F0502020204030204" pitchFamily="34" charset="0"/>
              </a:rPr>
              <a:t>EN LA POBLACIÓN DE BOVINOS DE </a:t>
            </a:r>
            <a:r>
              <a:rPr lang="es-ES" sz="2400" i="0" dirty="0" smtClean="0">
                <a:solidFill>
                  <a:schemeClr val="tx1"/>
                </a:solidFill>
                <a:effectLst/>
                <a:latin typeface="Calibri" panose="020F0502020204030204" pitchFamily="34" charset="0"/>
                <a:cs typeface="Calibri" panose="020F0502020204030204" pitchFamily="34" charset="0"/>
              </a:rPr>
              <a:t>LA</a:t>
            </a:r>
            <a:br>
              <a:rPr lang="es-ES" sz="2400" i="0" dirty="0" smtClean="0">
                <a:solidFill>
                  <a:schemeClr val="tx1"/>
                </a:solidFill>
                <a:effectLst/>
                <a:latin typeface="Calibri" panose="020F0502020204030204" pitchFamily="34" charset="0"/>
                <a:cs typeface="Calibri" panose="020F0502020204030204" pitchFamily="34" charset="0"/>
              </a:rPr>
            </a:br>
            <a:r>
              <a:rPr lang="es-ES" sz="2400" i="0" dirty="0" smtClean="0">
                <a:solidFill>
                  <a:schemeClr val="tx1"/>
                </a:solidFill>
                <a:effectLst/>
                <a:latin typeface="Calibri" panose="020F0502020204030204" pitchFamily="34" charset="0"/>
                <a:cs typeface="Calibri" panose="020F0502020204030204" pitchFamily="34" charset="0"/>
              </a:rPr>
              <a:t>COMUNIDAD </a:t>
            </a:r>
            <a:r>
              <a:rPr lang="es-ES" sz="2400" i="0" dirty="0">
                <a:solidFill>
                  <a:schemeClr val="tx1"/>
                </a:solidFill>
                <a:effectLst/>
                <a:latin typeface="Calibri" panose="020F0502020204030204" pitchFamily="34" charset="0"/>
                <a:cs typeface="Calibri" panose="020F0502020204030204" pitchFamily="34" charset="0"/>
              </a:rPr>
              <a:t>DE SAN MARTÍN, </a:t>
            </a:r>
            <a:r>
              <a:rPr lang="es-ES" sz="2400" i="0" dirty="0" smtClean="0">
                <a:solidFill>
                  <a:schemeClr val="tx1"/>
                </a:solidFill>
                <a:effectLst/>
                <a:latin typeface="Calibri" panose="020F0502020204030204" pitchFamily="34" charset="0"/>
                <a:cs typeface="Calibri" panose="020F0502020204030204" pitchFamily="34" charset="0"/>
              </a:rPr>
              <a:t>CANTÓN COLTA, PROVINCIA DE CHIMBORAZO.</a:t>
            </a:r>
            <a:br>
              <a:rPr lang="es-ES" sz="2400" i="0" dirty="0" smtClean="0">
                <a:solidFill>
                  <a:schemeClr val="tx1"/>
                </a:solidFill>
                <a:effectLst/>
                <a:latin typeface="Calibri" panose="020F0502020204030204" pitchFamily="34" charset="0"/>
                <a:cs typeface="Calibri" panose="020F0502020204030204" pitchFamily="34" charset="0"/>
              </a:rPr>
            </a:br>
            <a:r>
              <a:rPr lang="es-ES" sz="2400" i="0" dirty="0" smtClean="0">
                <a:solidFill>
                  <a:schemeClr val="tx1"/>
                </a:solidFill>
                <a:effectLst/>
                <a:latin typeface="Calibri" panose="020F0502020204030204" pitchFamily="34" charset="0"/>
                <a:cs typeface="Calibri" panose="020F0502020204030204" pitchFamily="34" charset="0"/>
              </a:rPr>
              <a:t/>
            </a:r>
            <a:br>
              <a:rPr lang="es-ES" sz="2400" i="0" dirty="0" smtClean="0">
                <a:solidFill>
                  <a:schemeClr val="tx1"/>
                </a:solidFill>
                <a:effectLst/>
                <a:latin typeface="Calibri" panose="020F0502020204030204" pitchFamily="34" charset="0"/>
                <a:cs typeface="Calibri" panose="020F0502020204030204" pitchFamily="34" charset="0"/>
              </a:rPr>
            </a:br>
            <a:r>
              <a:rPr lang="es-MX" sz="2800" i="0" dirty="0">
                <a:solidFill>
                  <a:schemeClr val="tx1"/>
                </a:solidFill>
                <a:effectLst/>
                <a:latin typeface="Calibri" panose="020F0502020204030204" pitchFamily="34" charset="0"/>
                <a:cs typeface="Calibri" panose="020F0502020204030204" pitchFamily="34" charset="0"/>
              </a:rPr>
              <a:t/>
            </a:r>
            <a:br>
              <a:rPr lang="es-MX" sz="2800" i="0" dirty="0">
                <a:solidFill>
                  <a:schemeClr val="tx1"/>
                </a:solidFill>
                <a:effectLst/>
                <a:latin typeface="Calibri" panose="020F0502020204030204" pitchFamily="34" charset="0"/>
                <a:cs typeface="Calibri" panose="020F0502020204030204" pitchFamily="34" charset="0"/>
              </a:rPr>
            </a:br>
            <a:endParaRPr lang="es-MX" sz="2800" i="0" dirty="0">
              <a:solidFill>
                <a:schemeClr val="tx1"/>
              </a:solidFill>
              <a:latin typeface="Calibri" panose="020F0502020204030204" pitchFamily="34" charset="0"/>
              <a:cs typeface="Calibri" panose="020F0502020204030204" pitchFamily="34" charset="0"/>
            </a:endParaRPr>
          </a:p>
        </p:txBody>
      </p:sp>
      <p:graphicFrame>
        <p:nvGraphicFramePr>
          <p:cNvPr id="5" name="Tabla 4"/>
          <p:cNvGraphicFramePr>
            <a:graphicFrameLocks noGrp="1"/>
          </p:cNvGraphicFramePr>
          <p:nvPr>
            <p:extLst/>
          </p:nvPr>
        </p:nvGraphicFramePr>
        <p:xfrm>
          <a:off x="475101" y="1003342"/>
          <a:ext cx="5502617" cy="2130526"/>
        </p:xfrm>
        <a:graphic>
          <a:graphicData uri="http://schemas.openxmlformats.org/drawingml/2006/table">
            <a:tbl>
              <a:tblPr firstRow="1" firstCol="1" bandRow="1">
                <a:tableStyleId>{E8034E78-7F5D-4C2E-B375-FC64B27BC917}</a:tableStyleId>
              </a:tblPr>
              <a:tblGrid>
                <a:gridCol w="2346960"/>
                <a:gridCol w="1522837"/>
                <a:gridCol w="1632820"/>
              </a:tblGrid>
              <a:tr h="536528">
                <a:tc>
                  <a:txBody>
                    <a:bodyPr/>
                    <a:lstStyle/>
                    <a:p>
                      <a:pPr algn="ctr" fontAlgn="b"/>
                      <a:endParaRPr lang="es-MX"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MX" sz="1800" u="none" strike="noStrike" dirty="0">
                          <a:effectLst/>
                        </a:rPr>
                        <a:t>N°</a:t>
                      </a:r>
                      <a:endParaRPr lang="es-MX"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MX" sz="1800" u="none" strike="noStrike" dirty="0">
                          <a:effectLst/>
                        </a:rPr>
                        <a:t>%</a:t>
                      </a:r>
                      <a:endParaRPr lang="es-MX" sz="1800" b="0" i="0" u="none" strike="noStrike" dirty="0">
                        <a:solidFill>
                          <a:srgbClr val="000000"/>
                        </a:solidFill>
                        <a:effectLst/>
                        <a:latin typeface="Calibri" panose="020F0502020204030204" pitchFamily="34" charset="0"/>
                      </a:endParaRPr>
                    </a:p>
                  </a:txBody>
                  <a:tcPr marL="0" marR="0" marT="0" marB="0" anchor="ctr"/>
                </a:tc>
              </a:tr>
              <a:tr h="520942">
                <a:tc>
                  <a:txBody>
                    <a:bodyPr/>
                    <a:lstStyle/>
                    <a:p>
                      <a:pPr algn="ctr" fontAlgn="b"/>
                      <a:r>
                        <a:rPr lang="es-MX" sz="1800" u="none" strike="noStrike" dirty="0" smtClean="0">
                          <a:solidFill>
                            <a:schemeClr val="tx1"/>
                          </a:solidFill>
                          <a:effectLst/>
                        </a:rPr>
                        <a:t>Infestados</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b="0" i="0" u="none" strike="noStrike" dirty="0" smtClean="0">
                          <a:solidFill>
                            <a:schemeClr val="tx1"/>
                          </a:solidFill>
                          <a:effectLst/>
                          <a:latin typeface="+mn-lt"/>
                        </a:rPr>
                        <a:t>373</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b="0" i="0" u="none" strike="noStrike" dirty="0" smtClean="0">
                          <a:solidFill>
                            <a:schemeClr val="tx1"/>
                          </a:solidFill>
                          <a:effectLst/>
                          <a:latin typeface="+mn-lt"/>
                        </a:rPr>
                        <a:t>85</a:t>
                      </a:r>
                      <a:endParaRPr lang="es-MX" sz="1800" b="0" i="0" u="none" strike="noStrike" dirty="0">
                        <a:solidFill>
                          <a:schemeClr val="tx1"/>
                        </a:solidFill>
                        <a:effectLst/>
                        <a:latin typeface="Calibri" panose="020F0502020204030204" pitchFamily="34" charset="0"/>
                      </a:endParaRPr>
                    </a:p>
                  </a:txBody>
                  <a:tcPr marL="0" marR="0" marT="0" marB="0" anchor="ctr"/>
                </a:tc>
              </a:tr>
              <a:tr h="536528">
                <a:tc>
                  <a:txBody>
                    <a:bodyPr/>
                    <a:lstStyle/>
                    <a:p>
                      <a:pPr algn="ctr" fontAlgn="b"/>
                      <a:r>
                        <a:rPr lang="es-MX" sz="1800" u="none" strike="noStrike">
                          <a:solidFill>
                            <a:schemeClr val="tx1"/>
                          </a:solidFill>
                          <a:effectLst/>
                        </a:rPr>
                        <a:t>No infestados</a:t>
                      </a:r>
                      <a:endParaRPr lang="es-MX" sz="1800" b="0" i="0" u="none" strike="noStrike">
                        <a:solidFill>
                          <a:schemeClr val="tx1"/>
                        </a:solidFill>
                        <a:effectLst/>
                        <a:latin typeface="Calibri" panose="020F0502020204030204" pitchFamily="34" charset="0"/>
                      </a:endParaRPr>
                    </a:p>
                  </a:txBody>
                  <a:tcPr marL="0" marR="0" marT="0" marB="0" anchor="ctr"/>
                </a:tc>
                <a:tc>
                  <a:txBody>
                    <a:bodyPr/>
                    <a:lstStyle/>
                    <a:p>
                      <a:pPr algn="ctr" fontAlgn="b"/>
                      <a:r>
                        <a:rPr lang="es-MX" sz="1800" b="0" i="0" u="none" strike="noStrike" dirty="0" smtClean="0">
                          <a:solidFill>
                            <a:schemeClr val="tx1"/>
                          </a:solidFill>
                          <a:effectLst/>
                          <a:latin typeface="+mn-lt"/>
                        </a:rPr>
                        <a:t>67</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b="0" i="0" u="none" strike="noStrike" dirty="0" smtClean="0">
                          <a:solidFill>
                            <a:schemeClr val="tx1"/>
                          </a:solidFill>
                          <a:effectLst/>
                          <a:latin typeface="+mn-lt"/>
                        </a:rPr>
                        <a:t>15</a:t>
                      </a:r>
                      <a:endParaRPr lang="es-MX" sz="1800" b="0" i="0" u="none" strike="noStrike" dirty="0">
                        <a:solidFill>
                          <a:schemeClr val="tx1"/>
                        </a:solidFill>
                        <a:effectLst/>
                        <a:latin typeface="Calibri" panose="020F0502020204030204" pitchFamily="34" charset="0"/>
                      </a:endParaRPr>
                    </a:p>
                  </a:txBody>
                  <a:tcPr marL="0" marR="0" marT="0" marB="0" anchor="ctr"/>
                </a:tc>
              </a:tr>
              <a:tr h="536528">
                <a:tc>
                  <a:txBody>
                    <a:bodyPr/>
                    <a:lstStyle/>
                    <a:p>
                      <a:pPr algn="ctr" fontAlgn="b"/>
                      <a:r>
                        <a:rPr lang="es-MX" sz="1800" u="none" strike="noStrike">
                          <a:solidFill>
                            <a:schemeClr val="tx1"/>
                          </a:solidFill>
                          <a:effectLst/>
                        </a:rPr>
                        <a:t>Total</a:t>
                      </a:r>
                      <a:endParaRPr lang="es-MX" sz="1800" b="0" i="0" u="none" strike="noStrike">
                        <a:solidFill>
                          <a:schemeClr val="tx1"/>
                        </a:solidFill>
                        <a:effectLst/>
                        <a:latin typeface="Calibri" panose="020F0502020204030204" pitchFamily="34" charset="0"/>
                      </a:endParaRPr>
                    </a:p>
                  </a:txBody>
                  <a:tcPr marL="0" marR="0" marT="0" marB="0" anchor="ctr"/>
                </a:tc>
                <a:tc>
                  <a:txBody>
                    <a:bodyPr/>
                    <a:lstStyle/>
                    <a:p>
                      <a:pPr algn="ctr" fontAlgn="b"/>
                      <a:r>
                        <a:rPr lang="es-MX" sz="1800" b="0" i="0" u="none" strike="noStrike" dirty="0" smtClean="0">
                          <a:solidFill>
                            <a:schemeClr val="tx1"/>
                          </a:solidFill>
                          <a:effectLst/>
                          <a:latin typeface="+mn-lt"/>
                        </a:rPr>
                        <a:t>440</a:t>
                      </a:r>
                      <a:endParaRPr lang="es-MX" sz="18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b"/>
                      <a:r>
                        <a:rPr lang="es-MX" sz="1800" u="none" strike="noStrike" dirty="0">
                          <a:solidFill>
                            <a:schemeClr val="tx1"/>
                          </a:solidFill>
                          <a:effectLst/>
                        </a:rPr>
                        <a:t>100</a:t>
                      </a:r>
                      <a:endParaRPr lang="es-MX" sz="1800" b="0" i="0" u="none" strike="noStrike" dirty="0">
                        <a:solidFill>
                          <a:schemeClr val="tx1"/>
                        </a:solidFill>
                        <a:effectLst/>
                        <a:latin typeface="Calibri" panose="020F0502020204030204" pitchFamily="34" charset="0"/>
                      </a:endParaRPr>
                    </a:p>
                  </a:txBody>
                  <a:tcPr marL="0" marR="0" marT="0" marB="0" anchor="ctr"/>
                </a:tc>
              </a:tr>
            </a:tbl>
          </a:graphicData>
        </a:graphic>
      </p:graphicFrame>
      <p:graphicFrame>
        <p:nvGraphicFramePr>
          <p:cNvPr id="6" name="Gráfico 5"/>
          <p:cNvGraphicFramePr>
            <a:graphicFrameLocks/>
          </p:cNvGraphicFramePr>
          <p:nvPr>
            <p:extLst/>
          </p:nvPr>
        </p:nvGraphicFramePr>
        <p:xfrm>
          <a:off x="5658079" y="986639"/>
          <a:ext cx="3567808" cy="2577112"/>
        </p:xfrm>
        <a:graphic>
          <a:graphicData uri="http://schemas.openxmlformats.org/drawingml/2006/chart">
            <c:chart xmlns:c="http://schemas.openxmlformats.org/drawingml/2006/chart" xmlns:r="http://schemas.openxmlformats.org/officeDocument/2006/relationships" r:id="rId2"/>
          </a:graphicData>
        </a:graphic>
      </p:graphicFrame>
      <p:pic>
        <p:nvPicPr>
          <p:cNvPr id="5122" name="Picture 2"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2" r="11794"/>
          <a:stretch/>
        </p:blipFill>
        <p:spPr bwMode="auto">
          <a:xfrm>
            <a:off x="6523629" y="3725174"/>
            <a:ext cx="2489283" cy="2166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34826" t="3782" r="15771" b="7065"/>
          <a:stretch/>
        </p:blipFill>
        <p:spPr>
          <a:xfrm>
            <a:off x="9501060" y="2902992"/>
            <a:ext cx="2081340" cy="2817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uadroTexto 11"/>
          <p:cNvSpPr txBox="1"/>
          <p:nvPr/>
        </p:nvSpPr>
        <p:spPr>
          <a:xfrm>
            <a:off x="8782282" y="892050"/>
            <a:ext cx="3057633" cy="2092881"/>
          </a:xfrm>
          <a:prstGeom prst="rect">
            <a:avLst/>
          </a:prstGeom>
          <a:noFill/>
        </p:spPr>
        <p:txBody>
          <a:bodyPr wrap="square" rtlCol="0">
            <a:spAutoFit/>
          </a:bodyPr>
          <a:lstStyle/>
          <a:p>
            <a:pPr algn="just"/>
            <a:endParaRPr lang="es-AR" sz="1600" dirty="0">
              <a:latin typeface="Calibri" panose="020F0502020204030204" pitchFamily="34" charset="0"/>
              <a:cs typeface="Calibri" panose="020F0502020204030204" pitchFamily="34" charset="0"/>
            </a:endParaRPr>
          </a:p>
          <a:p>
            <a:pPr algn="just"/>
            <a:r>
              <a:rPr lang="es-ES" sz="1600" dirty="0" smtClean="0">
                <a:latin typeface="Calibri" panose="020F0502020204030204" pitchFamily="34" charset="0"/>
                <a:cs typeface="Calibri" panose="020F0502020204030204" pitchFamily="34" charset="0"/>
              </a:rPr>
              <a:t>Un animal </a:t>
            </a:r>
            <a:r>
              <a:rPr lang="es-ES" sz="1600" dirty="0">
                <a:latin typeface="Calibri" panose="020F0502020204030204" pitchFamily="34" charset="0"/>
                <a:cs typeface="Calibri" panose="020F0502020204030204" pitchFamily="34" charset="0"/>
              </a:rPr>
              <a:t>afectado por fasciolasis puede disminuir hasta un 28% su producción de carne debido a la disminución del consumo de alimento en 15%  </a:t>
            </a:r>
            <a:r>
              <a:rPr lang="es-MX" sz="1600" dirty="0">
                <a:latin typeface="Calibri" panose="020F0502020204030204" pitchFamily="34" charset="0"/>
                <a:cs typeface="Calibri" panose="020F0502020204030204" pitchFamily="34" charset="0"/>
              </a:rPr>
              <a:t>(Mas Coma, y otros, 1995</a:t>
            </a:r>
            <a:r>
              <a:rPr lang="es-MX" sz="1600" dirty="0" smtClean="0">
                <a:latin typeface="Calibri" panose="020F0502020204030204" pitchFamily="34" charset="0"/>
                <a:cs typeface="Calibri" panose="020F0502020204030204" pitchFamily="34" charset="0"/>
              </a:rPr>
              <a:t>).</a:t>
            </a:r>
            <a:endParaRPr lang="es-AR" sz="1600" dirty="0" smtClean="0">
              <a:latin typeface="Calibri" panose="020F0502020204030204" pitchFamily="34" charset="0"/>
              <a:cs typeface="Calibri" panose="020F0502020204030204" pitchFamily="34" charset="0"/>
            </a:endParaRPr>
          </a:p>
          <a:p>
            <a:pPr algn="just"/>
            <a:endParaRPr lang="es-MX" dirty="0">
              <a:latin typeface="Calibri" panose="020F0502020204030204" pitchFamily="34" charset="0"/>
              <a:cs typeface="Calibri" panose="020F0502020204030204" pitchFamily="34" charset="0"/>
            </a:endParaRPr>
          </a:p>
        </p:txBody>
      </p:sp>
      <p:sp>
        <p:nvSpPr>
          <p:cNvPr id="13" name="CuadroTexto 12"/>
          <p:cNvSpPr txBox="1"/>
          <p:nvPr/>
        </p:nvSpPr>
        <p:spPr>
          <a:xfrm>
            <a:off x="30278" y="3295580"/>
            <a:ext cx="6005203" cy="3031599"/>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smtClean="0"/>
              <a:t>Pavón </a:t>
            </a:r>
            <a:r>
              <a:rPr lang="es-MX" sz="1600" dirty="0"/>
              <a:t>(2017), estimó la prevalencia </a:t>
            </a:r>
            <a:r>
              <a:rPr lang="es-MX" sz="1600" dirty="0" smtClean="0"/>
              <a:t>en </a:t>
            </a:r>
            <a:r>
              <a:rPr lang="es-MX" sz="1600" dirty="0"/>
              <a:t>bovinos en la comunidad de </a:t>
            </a:r>
            <a:r>
              <a:rPr lang="es-MX" sz="1600" dirty="0" err="1"/>
              <a:t>Guapcas</a:t>
            </a:r>
            <a:r>
              <a:rPr lang="es-MX" sz="1600" dirty="0"/>
              <a:t>, cantón Alausí, provincia de Chimborazo en un 56</a:t>
            </a:r>
            <a:r>
              <a:rPr lang="es-MX" sz="1600" dirty="0" smtClean="0"/>
              <a:t>%.</a:t>
            </a:r>
          </a:p>
          <a:p>
            <a:pPr marL="285750" indent="-285750" algn="just">
              <a:buFont typeface="Arial" panose="020B0604020202020204" pitchFamily="34" charset="0"/>
              <a:buChar char="•"/>
            </a:pPr>
            <a:r>
              <a:rPr lang="es-MX" sz="1600" dirty="0" smtClean="0"/>
              <a:t>Moscoso 2014, encontró </a:t>
            </a:r>
            <a:r>
              <a:rPr lang="es-419" sz="1600" dirty="0"/>
              <a:t>índices de </a:t>
            </a:r>
            <a:r>
              <a:rPr lang="es-ES" sz="1600" dirty="0"/>
              <a:t>7.41% de </a:t>
            </a:r>
            <a:r>
              <a:rPr lang="es-ES" sz="1600" dirty="0" smtClean="0"/>
              <a:t>prevalencia </a:t>
            </a:r>
            <a:r>
              <a:rPr lang="es-419" sz="1600" dirty="0" smtClean="0"/>
              <a:t>en Tungurahua.</a:t>
            </a:r>
            <a:endParaRPr lang="es-419" sz="1600" dirty="0"/>
          </a:p>
          <a:p>
            <a:pPr marL="285750" indent="-285750" algn="just">
              <a:buFont typeface="Arial" panose="020B0604020202020204" pitchFamily="34" charset="0"/>
              <a:buChar char="•"/>
            </a:pPr>
            <a:r>
              <a:rPr lang="es-ES" sz="1600" dirty="0" smtClean="0"/>
              <a:t>Cali</a:t>
            </a:r>
            <a:r>
              <a:rPr lang="es-ES" sz="1600" dirty="0"/>
              <a:t>, (2012), en su investigación encontró una incidencia del 13% en un periodo de 8 </a:t>
            </a:r>
            <a:r>
              <a:rPr lang="es-ES" sz="1600" dirty="0" smtClean="0"/>
              <a:t>meses en </a:t>
            </a:r>
            <a:r>
              <a:rPr lang="es-ES" sz="1600" dirty="0"/>
              <a:t>los camales</a:t>
            </a:r>
            <a:r>
              <a:rPr lang="es-AR" sz="1600" dirty="0"/>
              <a:t> de la provincia de </a:t>
            </a:r>
            <a:r>
              <a:rPr lang="es-AR" sz="1600" dirty="0" smtClean="0"/>
              <a:t>Chimborazo</a:t>
            </a:r>
            <a:r>
              <a:rPr lang="es-ES" sz="1600" dirty="0" smtClean="0"/>
              <a:t>.</a:t>
            </a:r>
          </a:p>
          <a:p>
            <a:pPr marL="285750" indent="-285750" algn="just">
              <a:buFont typeface="Arial" panose="020B0604020202020204" pitchFamily="34" charset="0"/>
              <a:buChar char="•"/>
            </a:pPr>
            <a:r>
              <a:rPr lang="es-MX" sz="1600" dirty="0"/>
              <a:t>Cabra y Herrera (2007), reportan que la prevalencia de esta parasitosis en bovinos es del 96.5% </a:t>
            </a:r>
            <a:r>
              <a:rPr lang="es-MX" sz="1600" dirty="0" smtClean="0"/>
              <a:t>en México</a:t>
            </a:r>
            <a:r>
              <a:rPr lang="es-MX" sz="1600" dirty="0"/>
              <a:t>, Perú 95,5%, Bolivia 16,59% y Cuba con 95,3</a:t>
            </a:r>
            <a:r>
              <a:rPr lang="es-MX" sz="1600" dirty="0" smtClean="0"/>
              <a:t>%.</a:t>
            </a:r>
            <a:endParaRPr lang="es-MX" sz="1600" dirty="0"/>
          </a:p>
          <a:p>
            <a:pPr algn="just"/>
            <a:endParaRPr lang="es-MX" sz="1500" dirty="0"/>
          </a:p>
        </p:txBody>
      </p:sp>
    </p:spTree>
    <p:extLst>
      <p:ext uri="{BB962C8B-B14F-4D97-AF65-F5344CB8AC3E}">
        <p14:creationId xmlns:p14="http://schemas.microsoft.com/office/powerpoint/2010/main" val="1818121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327547" y="988652"/>
          <a:ext cx="11054686" cy="513441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10627160" y="5525321"/>
            <a:ext cx="1510145" cy="276999"/>
          </a:xfrm>
          <a:prstGeom prst="rect">
            <a:avLst/>
          </a:prstGeom>
          <a:noFill/>
        </p:spPr>
        <p:txBody>
          <a:bodyPr wrap="square" rtlCol="0">
            <a:spAutoFit/>
          </a:bodyPr>
          <a:lstStyle/>
          <a:p>
            <a:r>
              <a:rPr lang="es-MX" sz="1200" dirty="0" err="1" smtClean="0"/>
              <a:t>Agrocalidad</a:t>
            </a:r>
            <a:r>
              <a:rPr lang="es-MX" sz="1200" dirty="0" smtClean="0"/>
              <a:t> 2012.</a:t>
            </a:r>
            <a:endParaRPr lang="es-MX" sz="1200" dirty="0"/>
          </a:p>
        </p:txBody>
      </p:sp>
      <p:pic>
        <p:nvPicPr>
          <p:cNvPr id="8196"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7360" y="0"/>
            <a:ext cx="2474640" cy="164975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ultado de imagen para mapa del ecuador con animal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30" t="28794" r="15095" b="6225"/>
          <a:stretch/>
        </p:blipFill>
        <p:spPr bwMode="auto">
          <a:xfrm>
            <a:off x="215309" y="0"/>
            <a:ext cx="1335619" cy="167705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447032" y="6188385"/>
            <a:ext cx="7861111" cy="923330"/>
          </a:xfrm>
          <a:prstGeom prst="rect">
            <a:avLst/>
          </a:prstGeom>
          <a:noFill/>
        </p:spPr>
        <p:txBody>
          <a:bodyPr wrap="square" rtlCol="0">
            <a:spAutoFit/>
          </a:bodyPr>
          <a:lstStyle/>
          <a:p>
            <a:pPr algn="just"/>
            <a:r>
              <a:rPr lang="es-AR" dirty="0">
                <a:latin typeface="Calibri" panose="020F0502020204030204" pitchFamily="34" charset="0"/>
                <a:cs typeface="Calibri" panose="020F0502020204030204" pitchFamily="34" charset="0"/>
              </a:rPr>
              <a:t>Esto explica que </a:t>
            </a:r>
            <a:r>
              <a:rPr lang="es-ES" dirty="0">
                <a:latin typeface="Calibri" panose="020F0502020204030204" pitchFamily="34" charset="0"/>
                <a:cs typeface="Calibri" panose="020F0502020204030204" pitchFamily="34" charset="0"/>
              </a:rPr>
              <a:t>en las provincias de la sierra del Ecuador, la prevalencia en animales va del 20 al 60%, mientras que en humanos es del 24 al 53</a:t>
            </a:r>
            <a:r>
              <a:rPr lang="es-ES" dirty="0" smtClean="0">
                <a:latin typeface="Calibri" panose="020F0502020204030204" pitchFamily="34" charset="0"/>
                <a:cs typeface="Calibri" panose="020F0502020204030204" pitchFamily="34" charset="0"/>
              </a:rPr>
              <a:t>%.</a:t>
            </a:r>
            <a:endParaRPr lang="es-MX" dirty="0">
              <a:latin typeface="Calibri" panose="020F0502020204030204" pitchFamily="34" charset="0"/>
              <a:cs typeface="Calibri" panose="020F0502020204030204" pitchFamily="34" charset="0"/>
            </a:endParaRPr>
          </a:p>
          <a:p>
            <a:endParaRPr lang="es-MX" dirty="0"/>
          </a:p>
        </p:txBody>
      </p:sp>
      <p:sp>
        <p:nvSpPr>
          <p:cNvPr id="9" name="Flecha abajo 8"/>
          <p:cNvSpPr/>
          <p:nvPr/>
        </p:nvSpPr>
        <p:spPr>
          <a:xfrm>
            <a:off x="8065827" y="67283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1750425" y="3065"/>
            <a:ext cx="7767437" cy="923330"/>
          </a:xfrm>
          <a:prstGeom prst="rect">
            <a:avLst/>
          </a:prstGeom>
          <a:noFill/>
        </p:spPr>
        <p:txBody>
          <a:bodyPr wrap="square" rtlCol="0">
            <a:spAutoFit/>
          </a:bodyPr>
          <a:lstStyle/>
          <a:p>
            <a:pPr algn="ctr"/>
            <a:r>
              <a:rPr lang="es-ES" b="1" dirty="0"/>
              <a:t>Reporte de bovinos faenados e hígados decomisados por fasciolasis durante el año 2012 en el Ecuador.</a:t>
            </a:r>
            <a:endParaRPr lang="es-MX" dirty="0"/>
          </a:p>
          <a:p>
            <a:pPr algn="ctr"/>
            <a:endParaRPr lang="es-MX" dirty="0"/>
          </a:p>
        </p:txBody>
      </p:sp>
    </p:spTree>
    <p:extLst>
      <p:ext uri="{BB962C8B-B14F-4D97-AF65-F5344CB8AC3E}">
        <p14:creationId xmlns:p14="http://schemas.microsoft.com/office/powerpoint/2010/main" val="2710461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20549"/>
            <a:ext cx="10972800" cy="1143000"/>
          </a:xfrm>
        </p:spPr>
        <p:txBody>
          <a:bodyPr/>
          <a:lstStyle/>
          <a:p>
            <a:pPr algn="ctr"/>
            <a:r>
              <a:rPr lang="es-MX" sz="3600" dirty="0" smtClean="0">
                <a:solidFill>
                  <a:schemeClr val="tx1"/>
                </a:solidFill>
                <a:latin typeface="Calibri" panose="020F0502020204030204" pitchFamily="34" charset="0"/>
                <a:cs typeface="Calibri" panose="020F0502020204030204" pitchFamily="34" charset="0"/>
              </a:rPr>
              <a:t>6.CONCLUSIONES Y RECOMENDACIONES</a:t>
            </a:r>
            <a:endParaRPr lang="es-MX" sz="3600" dirty="0">
              <a:solidFill>
                <a:schemeClr val="tx1"/>
              </a:solidFill>
              <a:latin typeface="Calibri" panose="020F0502020204030204" pitchFamily="34" charset="0"/>
              <a:cs typeface="Calibri" panose="020F0502020204030204" pitchFamily="34" charset="0"/>
            </a:endParaRPr>
          </a:p>
        </p:txBody>
      </p:sp>
      <p:pic>
        <p:nvPicPr>
          <p:cNvPr id="9218" name="Picture 2" descr="Resultado de imagen para CONCLUSIONES Y RECOMEND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164" y="1963549"/>
            <a:ext cx="5446749" cy="316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56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221776"/>
            <a:ext cx="12064620" cy="6288205"/>
          </a:xfrm>
        </p:spPr>
        <p:txBody>
          <a:bodyPr/>
          <a:lstStyle/>
          <a:p>
            <a:pPr marL="0" indent="0" algn="just">
              <a:buNone/>
            </a:pPr>
            <a:r>
              <a:rPr lang="es-ES" b="1" dirty="0" smtClean="0">
                <a:solidFill>
                  <a:schemeClr val="tx1"/>
                </a:solidFill>
                <a:latin typeface="Calibri" panose="020F0502020204030204" pitchFamily="34" charset="0"/>
                <a:cs typeface="Calibri" panose="020F0502020204030204" pitchFamily="34" charset="0"/>
              </a:rPr>
              <a:t>CONCLUSIONES:</a:t>
            </a:r>
            <a:endParaRPr lang="es-MX" dirty="0">
              <a:solidFill>
                <a:schemeClr val="tx1"/>
              </a:solidFill>
              <a:latin typeface="Calibri" panose="020F0502020204030204" pitchFamily="34" charset="0"/>
              <a:cs typeface="Calibri" panose="020F0502020204030204" pitchFamily="34" charset="0"/>
            </a:endParaRPr>
          </a:p>
          <a:p>
            <a:pPr marL="0" indent="0" algn="just">
              <a:buNone/>
            </a:pPr>
            <a:r>
              <a:rPr lang="es-AR" sz="1400" dirty="0">
                <a:solidFill>
                  <a:schemeClr val="tx1"/>
                </a:solidFill>
                <a:latin typeface="Calibri" panose="020F0502020204030204" pitchFamily="34" charset="0"/>
                <a:cs typeface="Calibri" panose="020F0502020204030204" pitchFamily="34" charset="0"/>
              </a:rPr>
              <a:t> </a:t>
            </a:r>
            <a:endParaRPr lang="es-MX" sz="1400" dirty="0">
              <a:solidFill>
                <a:schemeClr val="tx1"/>
              </a:solidFill>
              <a:latin typeface="Calibri" panose="020F0502020204030204" pitchFamily="34" charset="0"/>
              <a:cs typeface="Calibri" panose="020F0502020204030204" pitchFamily="34" charset="0"/>
            </a:endParaRPr>
          </a:p>
          <a:p>
            <a:pPr marL="0" lvl="0" indent="0" algn="just">
              <a:buNone/>
            </a:pPr>
            <a:r>
              <a:rPr lang="es-AR" sz="1800" dirty="0" smtClean="0">
                <a:solidFill>
                  <a:schemeClr val="tx1"/>
                </a:solidFill>
                <a:latin typeface="Calibri" panose="020F0502020204030204" pitchFamily="34" charset="0"/>
                <a:cs typeface="Calibri" panose="020F0502020204030204" pitchFamily="34" charset="0"/>
              </a:rPr>
              <a:t>1. En </a:t>
            </a:r>
            <a:r>
              <a:rPr lang="es-AR" sz="1800" dirty="0">
                <a:solidFill>
                  <a:schemeClr val="tx1"/>
                </a:solidFill>
                <a:latin typeface="Calibri" panose="020F0502020204030204" pitchFamily="34" charset="0"/>
                <a:cs typeface="Calibri" panose="020F0502020204030204" pitchFamily="34" charset="0"/>
              </a:rPr>
              <a:t>base a los resultados se demuestra que los moluscos </a:t>
            </a:r>
            <a:r>
              <a:rPr lang="es-AR" sz="1800" dirty="0" smtClean="0">
                <a:solidFill>
                  <a:schemeClr val="tx1"/>
                </a:solidFill>
                <a:latin typeface="Calibri" panose="020F0502020204030204" pitchFamily="34" charset="0"/>
                <a:cs typeface="Calibri" panose="020F0502020204030204" pitchFamily="34" charset="0"/>
              </a:rPr>
              <a:t>Lymneidos </a:t>
            </a:r>
            <a:r>
              <a:rPr lang="es-AR" sz="1800" dirty="0">
                <a:solidFill>
                  <a:schemeClr val="tx1"/>
                </a:solidFill>
                <a:latin typeface="Calibri" panose="020F0502020204030204" pitchFamily="34" charset="0"/>
                <a:cs typeface="Calibri" panose="020F0502020204030204" pitchFamily="34" charset="0"/>
              </a:rPr>
              <a:t>presentes en la comunidad San Martin, por su morfometría de la concha </a:t>
            </a:r>
            <a:r>
              <a:rPr lang="es-AR" sz="1800" dirty="0" smtClean="0">
                <a:solidFill>
                  <a:schemeClr val="tx1"/>
                </a:solidFill>
                <a:latin typeface="Calibri" panose="020F0502020204030204" pitchFamily="34" charset="0"/>
                <a:cs typeface="Calibri" panose="020F0502020204030204" pitchFamily="34" charset="0"/>
              </a:rPr>
              <a:t>se relaciona </a:t>
            </a:r>
            <a:r>
              <a:rPr lang="es-AR" sz="1800" dirty="0">
                <a:solidFill>
                  <a:schemeClr val="tx1"/>
                </a:solidFill>
                <a:latin typeface="Calibri" panose="020F0502020204030204" pitchFamily="34" charset="0"/>
                <a:cs typeface="Calibri" panose="020F0502020204030204" pitchFamily="34" charset="0"/>
              </a:rPr>
              <a:t>estrechamente con la especie </a:t>
            </a:r>
            <a:r>
              <a:rPr lang="es-AR" sz="1800" i="1" dirty="0">
                <a:solidFill>
                  <a:schemeClr val="tx1"/>
                </a:solidFill>
                <a:latin typeface="Calibri" panose="020F0502020204030204" pitchFamily="34" charset="0"/>
                <a:cs typeface="Calibri" panose="020F0502020204030204" pitchFamily="34" charset="0"/>
              </a:rPr>
              <a:t>Lymnea cousini</a:t>
            </a:r>
            <a:r>
              <a:rPr lang="es-AR" sz="1800" dirty="0">
                <a:solidFill>
                  <a:schemeClr val="tx1"/>
                </a:solidFill>
                <a:latin typeface="Calibri" panose="020F0502020204030204" pitchFamily="34" charset="0"/>
                <a:cs typeface="Calibri" panose="020F0502020204030204" pitchFamily="34" charset="0"/>
              </a:rPr>
              <a:t> </a:t>
            </a:r>
            <a:r>
              <a:rPr lang="es-AR" sz="1800" dirty="0" smtClean="0">
                <a:solidFill>
                  <a:schemeClr val="tx1"/>
                </a:solidFill>
                <a:latin typeface="Calibri" panose="020F0502020204030204" pitchFamily="34" charset="0"/>
                <a:cs typeface="Calibri" panose="020F0502020204030204" pitchFamily="34" charset="0"/>
              </a:rPr>
              <a:t>descrita por </a:t>
            </a:r>
            <a:r>
              <a:rPr lang="es-AR" sz="1800" dirty="0" err="1">
                <a:solidFill>
                  <a:schemeClr val="tx1"/>
                </a:solidFill>
                <a:latin typeface="Calibri" panose="020F0502020204030204" pitchFamily="34" charset="0"/>
                <a:cs typeface="Calibri" panose="020F0502020204030204" pitchFamily="34" charset="0"/>
              </a:rPr>
              <a:t>Jousseaume</a:t>
            </a:r>
            <a:r>
              <a:rPr lang="es-AR" sz="1800" dirty="0">
                <a:solidFill>
                  <a:schemeClr val="tx1"/>
                </a:solidFill>
                <a:latin typeface="Calibri" panose="020F0502020204030204" pitchFamily="34" charset="0"/>
                <a:cs typeface="Calibri" panose="020F0502020204030204" pitchFamily="34" charset="0"/>
              </a:rPr>
              <a:t> en 1887</a:t>
            </a:r>
            <a:r>
              <a:rPr lang="es-419" sz="1800" dirty="0">
                <a:solidFill>
                  <a:schemeClr val="tx1"/>
                </a:solidFill>
                <a:latin typeface="Calibri" panose="020F0502020204030204" pitchFamily="34" charset="0"/>
                <a:cs typeface="Calibri" panose="020F0502020204030204" pitchFamily="34" charset="0"/>
              </a:rPr>
              <a:t>, para la variable largo de la concha un valor de </a:t>
            </a:r>
            <a:r>
              <a:rPr lang="es-419" sz="1800" dirty="0" smtClean="0">
                <a:solidFill>
                  <a:schemeClr val="tx1"/>
                </a:solidFill>
                <a:latin typeface="Calibri" panose="020F0502020204030204" pitchFamily="34" charset="0"/>
                <a:cs typeface="Calibri" panose="020F0502020204030204" pitchFamily="34" charset="0"/>
              </a:rPr>
              <a:t>6.89 </a:t>
            </a:r>
            <a:r>
              <a:rPr lang="es-419" sz="1800" dirty="0">
                <a:solidFill>
                  <a:schemeClr val="tx1"/>
                </a:solidFill>
                <a:latin typeface="Calibri" panose="020F0502020204030204" pitchFamily="34" charset="0"/>
                <a:cs typeface="Calibri" panose="020F0502020204030204" pitchFamily="34" charset="0"/>
              </a:rPr>
              <a:t>mm; el ancho de la concha </a:t>
            </a:r>
            <a:r>
              <a:rPr lang="es-419" sz="1800" dirty="0" smtClean="0">
                <a:solidFill>
                  <a:schemeClr val="tx1"/>
                </a:solidFill>
                <a:latin typeface="Calibri" panose="020F0502020204030204" pitchFamily="34" charset="0"/>
                <a:cs typeface="Calibri" panose="020F0502020204030204" pitchFamily="34" charset="0"/>
              </a:rPr>
              <a:t>4.3 </a:t>
            </a:r>
            <a:r>
              <a:rPr lang="es-419" sz="1800" dirty="0">
                <a:solidFill>
                  <a:schemeClr val="tx1"/>
                </a:solidFill>
                <a:latin typeface="Calibri" panose="020F0502020204030204" pitchFamily="34" charset="0"/>
                <a:cs typeface="Calibri" panose="020F0502020204030204" pitchFamily="34" charset="0"/>
              </a:rPr>
              <a:t>mm; altura del último anillo de 0,81 mm; la longitud de los espirales de </a:t>
            </a:r>
            <a:r>
              <a:rPr lang="es-419" sz="1800" dirty="0" smtClean="0">
                <a:solidFill>
                  <a:schemeClr val="tx1"/>
                </a:solidFill>
                <a:latin typeface="Calibri" panose="020F0502020204030204" pitchFamily="34" charset="0"/>
                <a:cs typeface="Calibri" panose="020F0502020204030204" pitchFamily="34" charset="0"/>
              </a:rPr>
              <a:t>5.8 </a:t>
            </a:r>
            <a:r>
              <a:rPr lang="es-419" sz="1800" dirty="0">
                <a:solidFill>
                  <a:schemeClr val="tx1"/>
                </a:solidFill>
                <a:latin typeface="Calibri" panose="020F0502020204030204" pitchFamily="34" charset="0"/>
                <a:cs typeface="Calibri" panose="020F0502020204030204" pitchFamily="34" charset="0"/>
              </a:rPr>
              <a:t>mm; longitud de la abertura de 4,97 mm; ancho de la abertura de </a:t>
            </a:r>
            <a:r>
              <a:rPr lang="es-419" sz="1800" dirty="0" smtClean="0">
                <a:solidFill>
                  <a:schemeClr val="tx1"/>
                </a:solidFill>
                <a:latin typeface="Calibri" panose="020F0502020204030204" pitchFamily="34" charset="0"/>
                <a:cs typeface="Calibri" panose="020F0502020204030204" pitchFamily="34" charset="0"/>
              </a:rPr>
              <a:t>3.31 </a:t>
            </a:r>
            <a:r>
              <a:rPr lang="es-419" sz="1800" dirty="0">
                <a:solidFill>
                  <a:schemeClr val="tx1"/>
                </a:solidFill>
                <a:latin typeface="Calibri" panose="020F0502020204030204" pitchFamily="34" charset="0"/>
                <a:cs typeface="Calibri" panose="020F0502020204030204" pitchFamily="34" charset="0"/>
              </a:rPr>
              <a:t>mm; el numero de anillos tiene una media </a:t>
            </a:r>
            <a:r>
              <a:rPr lang="es-419" sz="1800" dirty="0" smtClean="0">
                <a:solidFill>
                  <a:schemeClr val="tx1"/>
                </a:solidFill>
                <a:latin typeface="Calibri" panose="020F0502020204030204" pitchFamily="34" charset="0"/>
                <a:cs typeface="Calibri" panose="020F0502020204030204" pitchFamily="34" charset="0"/>
              </a:rPr>
              <a:t>2.77</a:t>
            </a:r>
            <a:r>
              <a:rPr lang="es-419" sz="1800" dirty="0">
                <a:solidFill>
                  <a:schemeClr val="tx1"/>
                </a:solidFill>
                <a:latin typeface="Calibri" panose="020F0502020204030204" pitchFamily="34" charset="0"/>
                <a:cs typeface="Calibri" panose="020F0502020204030204" pitchFamily="34" charset="0"/>
              </a:rPr>
              <a:t>.</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r>
              <a:rPr lang="es-AR" sz="1800" dirty="0">
                <a:solidFill>
                  <a:schemeClr val="tx1"/>
                </a:solidFill>
                <a:latin typeface="Calibri" panose="020F0502020204030204" pitchFamily="34" charset="0"/>
                <a:cs typeface="Calibri" panose="020F0502020204030204" pitchFamily="34" charset="0"/>
              </a:rPr>
              <a:t> </a:t>
            </a:r>
            <a:endParaRPr lang="es-MX" sz="1800" dirty="0">
              <a:solidFill>
                <a:schemeClr val="tx1"/>
              </a:solidFill>
              <a:latin typeface="Calibri" panose="020F0502020204030204" pitchFamily="34" charset="0"/>
              <a:cs typeface="Calibri" panose="020F0502020204030204" pitchFamily="34" charset="0"/>
            </a:endParaRPr>
          </a:p>
          <a:p>
            <a:pPr marL="0" lvl="0" indent="0" algn="just">
              <a:buNone/>
            </a:pPr>
            <a:r>
              <a:rPr lang="es-AR" sz="1800" dirty="0" smtClean="0">
                <a:solidFill>
                  <a:schemeClr val="tx1"/>
                </a:solidFill>
                <a:latin typeface="Calibri" panose="020F0502020204030204" pitchFamily="34" charset="0"/>
                <a:cs typeface="Calibri" panose="020F0502020204030204" pitchFamily="34" charset="0"/>
              </a:rPr>
              <a:t>2. Los </a:t>
            </a:r>
            <a:r>
              <a:rPr lang="es-AR" sz="1800" dirty="0">
                <a:solidFill>
                  <a:schemeClr val="tx1"/>
                </a:solidFill>
                <a:latin typeface="Calibri" panose="020F0502020204030204" pitchFamily="34" charset="0"/>
                <a:cs typeface="Calibri" panose="020F0502020204030204" pitchFamily="34" charset="0"/>
              </a:rPr>
              <a:t>biotopos encontrados en San Martin promedian </a:t>
            </a:r>
            <a:r>
              <a:rPr lang="es-AR" sz="1800" dirty="0" smtClean="0">
                <a:solidFill>
                  <a:schemeClr val="tx1"/>
                </a:solidFill>
                <a:latin typeface="Calibri" panose="020F0502020204030204" pitchFamily="34" charset="0"/>
                <a:cs typeface="Calibri" panose="020F0502020204030204" pitchFamily="34" charset="0"/>
              </a:rPr>
              <a:t>12.2 hectáreas, </a:t>
            </a:r>
            <a:r>
              <a:rPr lang="es-AR" sz="1800" dirty="0">
                <a:solidFill>
                  <a:schemeClr val="tx1"/>
                </a:solidFill>
                <a:latin typeface="Calibri" panose="020F0502020204030204" pitchFamily="34" charset="0"/>
                <a:cs typeface="Calibri" panose="020F0502020204030204" pitchFamily="34" charset="0"/>
              </a:rPr>
              <a:t>en una altitud de 3152 msnm, los cuales se caracterizan por especies vegetales como </a:t>
            </a:r>
            <a:r>
              <a:rPr lang="es-AR" sz="1800" dirty="0" err="1">
                <a:solidFill>
                  <a:schemeClr val="tx1"/>
                </a:solidFill>
                <a:latin typeface="Calibri" panose="020F0502020204030204" pitchFamily="34" charset="0"/>
                <a:cs typeface="Calibri" panose="020F0502020204030204" pitchFamily="34" charset="0"/>
              </a:rPr>
              <a:t>kikuyo</a:t>
            </a:r>
            <a:r>
              <a:rPr lang="es-AR" sz="1800" dirty="0">
                <a:solidFill>
                  <a:schemeClr val="tx1"/>
                </a:solidFill>
                <a:latin typeface="Calibri" panose="020F0502020204030204" pitchFamily="34" charset="0"/>
                <a:cs typeface="Calibri" panose="020F0502020204030204" pitchFamily="34" charset="0"/>
              </a:rPr>
              <a:t> y berro predominantes en la superficie de los </a:t>
            </a:r>
            <a:r>
              <a:rPr lang="es-AR" sz="1800" dirty="0" smtClean="0">
                <a:solidFill>
                  <a:schemeClr val="tx1"/>
                </a:solidFill>
                <a:latin typeface="Calibri" panose="020F0502020204030204" pitchFamily="34" charset="0"/>
                <a:cs typeface="Calibri" panose="020F0502020204030204" pitchFamily="34" charset="0"/>
              </a:rPr>
              <a:t>potreros, </a:t>
            </a:r>
            <a:r>
              <a:rPr lang="es-AR" sz="1800" dirty="0">
                <a:solidFill>
                  <a:schemeClr val="tx1"/>
                </a:solidFill>
                <a:latin typeface="Calibri" panose="020F0502020204030204" pitchFamily="34" charset="0"/>
                <a:cs typeface="Calibri" panose="020F0502020204030204" pitchFamily="34" charset="0"/>
              </a:rPr>
              <a:t>establecidos en suelos con pH 6, los cuales </a:t>
            </a:r>
            <a:r>
              <a:rPr lang="es-AR" sz="1800" dirty="0" smtClean="0">
                <a:solidFill>
                  <a:schemeClr val="tx1"/>
                </a:solidFill>
                <a:latin typeface="Calibri" panose="020F0502020204030204" pitchFamily="34" charset="0"/>
                <a:cs typeface="Calibri" panose="020F0502020204030204" pitchFamily="34" charset="0"/>
              </a:rPr>
              <a:t>presenta </a:t>
            </a:r>
            <a:r>
              <a:rPr lang="es-AR" sz="1800" dirty="0">
                <a:solidFill>
                  <a:schemeClr val="tx1"/>
                </a:solidFill>
                <a:latin typeface="Calibri" panose="020F0502020204030204" pitchFamily="34" charset="0"/>
                <a:cs typeface="Calibri" panose="020F0502020204030204" pitchFamily="34" charset="0"/>
              </a:rPr>
              <a:t>agua con profundidades entre 1 y 6 cm con temperaturas de 5 °C, sumado a esto sus condiciones de humedad relativa (75%) y temperatura ambiental de 7°C; escenario óptimo para el desarrollo del ciclo biológico de </a:t>
            </a:r>
            <a:r>
              <a:rPr lang="es-AR" sz="1800" i="1" dirty="0">
                <a:solidFill>
                  <a:schemeClr val="tx1"/>
                </a:solidFill>
                <a:latin typeface="Calibri" panose="020F0502020204030204" pitchFamily="34" charset="0"/>
                <a:cs typeface="Calibri" panose="020F0502020204030204" pitchFamily="34" charset="0"/>
              </a:rPr>
              <a:t>Fasciola hepatica.</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r>
              <a:rPr lang="es-AR" sz="1800" dirty="0">
                <a:solidFill>
                  <a:schemeClr val="tx1"/>
                </a:solidFill>
                <a:latin typeface="Calibri" panose="020F0502020204030204" pitchFamily="34" charset="0"/>
                <a:cs typeface="Calibri" panose="020F0502020204030204" pitchFamily="34" charset="0"/>
              </a:rPr>
              <a:t> </a:t>
            </a:r>
            <a:endParaRPr lang="es-MX" sz="1800" dirty="0">
              <a:solidFill>
                <a:schemeClr val="tx1"/>
              </a:solidFill>
              <a:latin typeface="Calibri" panose="020F0502020204030204" pitchFamily="34" charset="0"/>
              <a:cs typeface="Calibri" panose="020F0502020204030204" pitchFamily="34" charset="0"/>
            </a:endParaRPr>
          </a:p>
          <a:p>
            <a:pPr marL="0" lvl="0" indent="0" algn="just">
              <a:buNone/>
            </a:pPr>
            <a:r>
              <a:rPr lang="es-AR" sz="1800" dirty="0" smtClean="0">
                <a:solidFill>
                  <a:schemeClr val="tx1"/>
                </a:solidFill>
                <a:latin typeface="Calibri" panose="020F0502020204030204" pitchFamily="34" charset="0"/>
                <a:cs typeface="Calibri" panose="020F0502020204030204" pitchFamily="34" charset="0"/>
              </a:rPr>
              <a:t>3. La prevalencia </a:t>
            </a:r>
            <a:r>
              <a:rPr lang="es-AR" sz="1800" dirty="0">
                <a:solidFill>
                  <a:schemeClr val="tx1"/>
                </a:solidFill>
                <a:latin typeface="Calibri" panose="020F0502020204030204" pitchFamily="34" charset="0"/>
                <a:cs typeface="Calibri" panose="020F0502020204030204" pitchFamily="34" charset="0"/>
              </a:rPr>
              <a:t>de estados larvarios de </a:t>
            </a:r>
            <a:r>
              <a:rPr lang="es-AR" sz="1800" i="1" dirty="0">
                <a:solidFill>
                  <a:schemeClr val="tx1"/>
                </a:solidFill>
                <a:latin typeface="Calibri" panose="020F0502020204030204" pitchFamily="34" charset="0"/>
                <a:cs typeface="Calibri" panose="020F0502020204030204" pitchFamily="34" charset="0"/>
              </a:rPr>
              <a:t>Fasciola </a:t>
            </a:r>
            <a:r>
              <a:rPr lang="es-AR" sz="1800" i="1" dirty="0" smtClean="0">
                <a:solidFill>
                  <a:schemeClr val="tx1"/>
                </a:solidFill>
                <a:latin typeface="Calibri" panose="020F0502020204030204" pitchFamily="34" charset="0"/>
                <a:cs typeface="Calibri" panose="020F0502020204030204" pitchFamily="34" charset="0"/>
              </a:rPr>
              <a:t>hepatica </a:t>
            </a:r>
            <a:r>
              <a:rPr lang="es-AR" sz="1800" dirty="0">
                <a:solidFill>
                  <a:schemeClr val="tx1"/>
                </a:solidFill>
                <a:latin typeface="Calibri" panose="020F0502020204030204" pitchFamily="34" charset="0"/>
                <a:cs typeface="Calibri" panose="020F0502020204030204" pitchFamily="34" charset="0"/>
              </a:rPr>
              <a:t>en moluscos </a:t>
            </a:r>
            <a:r>
              <a:rPr lang="es-AR" sz="1800" i="1" dirty="0">
                <a:solidFill>
                  <a:schemeClr val="tx1"/>
                </a:solidFill>
                <a:latin typeface="Calibri" panose="020F0502020204030204" pitchFamily="34" charset="0"/>
                <a:cs typeface="Calibri" panose="020F0502020204030204" pitchFamily="34" charset="0"/>
              </a:rPr>
              <a:t>Lymnaea cousini</a:t>
            </a:r>
            <a:r>
              <a:rPr lang="es-AR" sz="1800" dirty="0">
                <a:solidFill>
                  <a:schemeClr val="tx1"/>
                </a:solidFill>
                <a:latin typeface="Calibri" panose="020F0502020204030204" pitchFamily="34" charset="0"/>
                <a:cs typeface="Calibri" panose="020F0502020204030204" pitchFamily="34" charset="0"/>
              </a:rPr>
              <a:t> en la comunidad San Martin, Chimborazo, Ecuador, se estimó muestreando </a:t>
            </a:r>
            <a:r>
              <a:rPr lang="es-MX" sz="1800" dirty="0">
                <a:solidFill>
                  <a:schemeClr val="tx1"/>
                </a:solidFill>
                <a:latin typeface="Calibri" panose="020F0502020204030204" pitchFamily="34" charset="0"/>
                <a:cs typeface="Calibri" panose="020F0502020204030204" pitchFamily="34" charset="0"/>
              </a:rPr>
              <a:t>1223 caracoles de los cuales se comprobó en laboratorio que 697 caracoles (57%) estaban infestados con estados larvarios del trematodo. </a:t>
            </a:r>
          </a:p>
          <a:p>
            <a:pPr marL="0" indent="0" algn="just">
              <a:buNone/>
            </a:pP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r>
              <a:rPr lang="es-MX" sz="1800" dirty="0" smtClean="0">
                <a:solidFill>
                  <a:schemeClr val="tx1"/>
                </a:solidFill>
                <a:latin typeface="Calibri" panose="020F0502020204030204" pitchFamily="34" charset="0"/>
                <a:cs typeface="Calibri" panose="020F0502020204030204" pitchFamily="34" charset="0"/>
              </a:rPr>
              <a:t>4. </a:t>
            </a:r>
            <a:r>
              <a:rPr lang="es-AR" sz="1800" dirty="0" smtClean="0">
                <a:solidFill>
                  <a:schemeClr val="tx1"/>
                </a:solidFill>
                <a:latin typeface="Calibri" panose="020F0502020204030204" pitchFamily="34" charset="0"/>
                <a:cs typeface="Calibri" panose="020F0502020204030204" pitchFamily="34" charset="0"/>
              </a:rPr>
              <a:t>Para </a:t>
            </a:r>
            <a:r>
              <a:rPr lang="es-AR" sz="1800" dirty="0">
                <a:solidFill>
                  <a:schemeClr val="tx1"/>
                </a:solidFill>
                <a:latin typeface="Calibri" panose="020F0502020204030204" pitchFamily="34" charset="0"/>
                <a:cs typeface="Calibri" panose="020F0502020204030204" pitchFamily="34" charset="0"/>
              </a:rPr>
              <a:t>determinar la prevalencia de la fasciolasis en la comunidad San Martin, cantón Colta, provincia de Chimborazo, se obtuvieron muestras de heces de 440 bovinos, de las que se determinó 373 muestras positivas, lo que establece la prevalencia de la enfermedad en el 84.77%.</a:t>
            </a:r>
            <a:endParaRPr lang="es-MX" sz="1800" dirty="0">
              <a:solidFill>
                <a:schemeClr val="tx1"/>
              </a:solidFill>
              <a:latin typeface="Calibri" panose="020F0502020204030204" pitchFamily="34" charset="0"/>
              <a:cs typeface="Calibri" panose="020F0502020204030204" pitchFamily="34" charset="0"/>
            </a:endParaRPr>
          </a:p>
          <a:p>
            <a:endParaRPr lang="es-MX" dirty="0">
              <a:solidFill>
                <a:schemeClr val="tx1"/>
              </a:solidFill>
            </a:endParaRPr>
          </a:p>
        </p:txBody>
      </p:sp>
    </p:spTree>
    <p:extLst>
      <p:ext uri="{BB962C8B-B14F-4D97-AF65-F5344CB8AC3E}">
        <p14:creationId xmlns:p14="http://schemas.microsoft.com/office/powerpoint/2010/main" val="420254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12192000" cy="4856923"/>
          </a:xfrm>
        </p:spPr>
        <p:txBody>
          <a:bodyPr>
            <a:normAutofit fontScale="85000" lnSpcReduction="20000"/>
          </a:bodyPr>
          <a:lstStyle/>
          <a:p>
            <a:pPr marL="0" lvl="0" indent="0" algn="just">
              <a:buNone/>
            </a:pPr>
            <a:r>
              <a:rPr lang="es-ES" b="1" dirty="0" smtClean="0">
                <a:solidFill>
                  <a:schemeClr val="tx1"/>
                </a:solidFill>
                <a:latin typeface="Calibri" panose="020F0502020204030204" pitchFamily="34" charset="0"/>
                <a:cs typeface="Calibri" panose="020F0502020204030204" pitchFamily="34" charset="0"/>
              </a:rPr>
              <a:t>RECOMENDACIONES :</a:t>
            </a:r>
          </a:p>
          <a:p>
            <a:pPr marL="0" lvl="0" indent="0" algn="just">
              <a:buNone/>
            </a:pPr>
            <a:endParaRPr lang="es-ES" sz="1800" dirty="0">
              <a:solidFill>
                <a:schemeClr val="tx1"/>
              </a:solidFill>
              <a:latin typeface="Calibri" panose="020F0502020204030204" pitchFamily="34" charset="0"/>
              <a:cs typeface="Calibri" panose="020F0502020204030204" pitchFamily="34" charset="0"/>
            </a:endParaRPr>
          </a:p>
          <a:p>
            <a:pPr marL="0" lvl="0" indent="0" algn="just">
              <a:buNone/>
            </a:pPr>
            <a:r>
              <a:rPr lang="es-ES" sz="1800" dirty="0" smtClean="0">
                <a:solidFill>
                  <a:schemeClr val="tx1"/>
                </a:solidFill>
                <a:latin typeface="Calibri" panose="020F0502020204030204" pitchFamily="34" charset="0"/>
                <a:cs typeface="Calibri" panose="020F0502020204030204" pitchFamily="34" charset="0"/>
              </a:rPr>
              <a:t>1. Para </a:t>
            </a:r>
            <a:r>
              <a:rPr lang="es-ES" sz="1800" dirty="0">
                <a:solidFill>
                  <a:schemeClr val="tx1"/>
                </a:solidFill>
                <a:latin typeface="Calibri" panose="020F0502020204030204" pitchFamily="34" charset="0"/>
                <a:cs typeface="Calibri" panose="020F0502020204030204" pitchFamily="34" charset="0"/>
              </a:rPr>
              <a:t>el desarrollo de una ganadería económicamente sostenible en el Biotopo San Martin será necesario invertir en un plan de manejo integral de ganadería con énfasis en la prevención de la fasciolasis que afecta los parámetros productivos y se generan pérdidas imperceptibles por exposición al trematodo que sufren los bovinos criados en el sector.</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endParaRPr lang="es-ES" sz="1800" dirty="0">
              <a:solidFill>
                <a:schemeClr val="tx1"/>
              </a:solidFill>
              <a:latin typeface="Calibri" panose="020F0502020204030204" pitchFamily="34" charset="0"/>
              <a:cs typeface="Calibri" panose="020F0502020204030204" pitchFamily="34" charset="0"/>
            </a:endParaRPr>
          </a:p>
          <a:p>
            <a:pPr marL="0" indent="0" algn="just">
              <a:buNone/>
            </a:pPr>
            <a:r>
              <a:rPr lang="es-ES" sz="1800" dirty="0" smtClean="0">
                <a:solidFill>
                  <a:schemeClr val="tx1"/>
                </a:solidFill>
                <a:latin typeface="Calibri" panose="020F0502020204030204" pitchFamily="34" charset="0"/>
                <a:cs typeface="Calibri" panose="020F0502020204030204" pitchFamily="34" charset="0"/>
              </a:rPr>
              <a:t>2. Se </a:t>
            </a:r>
            <a:r>
              <a:rPr lang="es-ES" sz="1800" dirty="0">
                <a:solidFill>
                  <a:schemeClr val="tx1"/>
                </a:solidFill>
                <a:latin typeface="Calibri" panose="020F0502020204030204" pitchFamily="34" charset="0"/>
                <a:cs typeface="Calibri" panose="020F0502020204030204" pitchFamily="34" charset="0"/>
              </a:rPr>
              <a:t>deberá estudiar alternativas de bajo impacto económico y de gran eficiencia ecológica en el control de las poblaciones de moluscos Lymneidos que sirvan para reducir el impacto de la Fasciolasis en la comunidad de San </a:t>
            </a:r>
            <a:r>
              <a:rPr lang="es-ES" sz="1800" dirty="0" smtClean="0">
                <a:solidFill>
                  <a:schemeClr val="tx1"/>
                </a:solidFill>
                <a:latin typeface="Calibri" panose="020F0502020204030204" pitchFamily="34" charset="0"/>
                <a:cs typeface="Calibri" panose="020F0502020204030204" pitchFamily="34" charset="0"/>
              </a:rPr>
              <a:t>Martin.</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r>
              <a:rPr lang="es-MX" sz="1800" dirty="0" smtClean="0">
                <a:solidFill>
                  <a:schemeClr val="tx1"/>
                </a:solidFill>
                <a:latin typeface="Calibri" panose="020F0502020204030204" pitchFamily="34" charset="0"/>
                <a:cs typeface="Calibri" panose="020F0502020204030204" pitchFamily="34" charset="0"/>
              </a:rPr>
              <a:t>3. </a:t>
            </a:r>
            <a:r>
              <a:rPr lang="es-ES" sz="1800" dirty="0" smtClean="0">
                <a:solidFill>
                  <a:schemeClr val="tx1"/>
                </a:solidFill>
                <a:latin typeface="Calibri" panose="020F0502020204030204" pitchFamily="34" charset="0"/>
                <a:cs typeface="Calibri" panose="020F0502020204030204" pitchFamily="34" charset="0"/>
              </a:rPr>
              <a:t>Se </a:t>
            </a:r>
            <a:r>
              <a:rPr lang="es-ES" sz="1800" dirty="0">
                <a:solidFill>
                  <a:schemeClr val="tx1"/>
                </a:solidFill>
                <a:latin typeface="Calibri" panose="020F0502020204030204" pitchFamily="34" charset="0"/>
                <a:cs typeface="Calibri" panose="020F0502020204030204" pitchFamily="34" charset="0"/>
              </a:rPr>
              <a:t>recomienda a las autoridades competentes en el tema productivo desarrollar grupos de capacitación en enfermedades de alto impacto como es la </a:t>
            </a:r>
            <a:r>
              <a:rPr lang="es-ES" sz="1800" i="1" dirty="0">
                <a:solidFill>
                  <a:schemeClr val="tx1"/>
                </a:solidFill>
                <a:latin typeface="Calibri" panose="020F0502020204030204" pitchFamily="34" charset="0"/>
                <a:cs typeface="Calibri" panose="020F0502020204030204" pitchFamily="34" charset="0"/>
              </a:rPr>
              <a:t>Fasciola hepatica</a:t>
            </a:r>
            <a:r>
              <a:rPr lang="es-ES" sz="1800" dirty="0">
                <a:solidFill>
                  <a:schemeClr val="tx1"/>
                </a:solidFill>
                <a:latin typeface="Calibri" panose="020F0502020204030204" pitchFamily="34" charset="0"/>
                <a:cs typeface="Calibri" panose="020F0502020204030204" pitchFamily="34" charset="0"/>
              </a:rPr>
              <a:t> la cual reduce rendimientos productivos principalmente en comunidades de bajos recursos como es San Martín.     </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endParaRPr lang="es-ES" sz="1800" dirty="0">
              <a:solidFill>
                <a:schemeClr val="tx1"/>
              </a:solidFill>
              <a:latin typeface="Calibri" panose="020F0502020204030204" pitchFamily="34" charset="0"/>
              <a:cs typeface="Calibri" panose="020F0502020204030204" pitchFamily="34" charset="0"/>
            </a:endParaRPr>
          </a:p>
          <a:p>
            <a:pPr marL="0" indent="0" algn="just">
              <a:buNone/>
            </a:pPr>
            <a:r>
              <a:rPr lang="es-ES" sz="1800" dirty="0" smtClean="0">
                <a:solidFill>
                  <a:schemeClr val="tx1"/>
                </a:solidFill>
                <a:latin typeface="Calibri" panose="020F0502020204030204" pitchFamily="34" charset="0"/>
                <a:cs typeface="Calibri" panose="020F0502020204030204" pitchFamily="34" charset="0"/>
              </a:rPr>
              <a:t>4. Posterior </a:t>
            </a:r>
            <a:r>
              <a:rPr lang="es-ES" sz="1800" dirty="0">
                <a:solidFill>
                  <a:schemeClr val="tx1"/>
                </a:solidFill>
                <a:latin typeface="Calibri" panose="020F0502020204030204" pitchFamily="34" charset="0"/>
                <a:cs typeface="Calibri" panose="020F0502020204030204" pitchFamily="34" charset="0"/>
              </a:rPr>
              <a:t>a este estudio, se recomendaría determinar la prevalencia de moluscos infestados con estados larvarios dependiente del tamaño del caracol y a su vez la prevalencia de bovinos parasitados con </a:t>
            </a:r>
            <a:r>
              <a:rPr lang="es-ES" sz="1800" i="1" dirty="0">
                <a:solidFill>
                  <a:schemeClr val="tx1"/>
                </a:solidFill>
                <a:latin typeface="Calibri" panose="020F0502020204030204" pitchFamily="34" charset="0"/>
                <a:cs typeface="Calibri" panose="020F0502020204030204" pitchFamily="34" charset="0"/>
              </a:rPr>
              <a:t>Fasciola hepatica</a:t>
            </a:r>
            <a:r>
              <a:rPr lang="es-ES" sz="1800" dirty="0">
                <a:solidFill>
                  <a:schemeClr val="tx1"/>
                </a:solidFill>
                <a:latin typeface="Calibri" panose="020F0502020204030204" pitchFamily="34" charset="0"/>
                <a:cs typeface="Calibri" panose="020F0502020204030204" pitchFamily="34" charset="0"/>
              </a:rPr>
              <a:t> según la edad y sexo para saber si existe relación en lo antes mencionado. </a:t>
            </a:r>
            <a:endParaRPr lang="es-MX" sz="1800" dirty="0">
              <a:solidFill>
                <a:schemeClr val="tx1"/>
              </a:solidFill>
              <a:latin typeface="Calibri" panose="020F0502020204030204" pitchFamily="34" charset="0"/>
              <a:cs typeface="Calibri" panose="020F0502020204030204" pitchFamily="34" charset="0"/>
            </a:endParaRPr>
          </a:p>
          <a:p>
            <a:pPr marL="0" indent="0" algn="just">
              <a:buNone/>
            </a:pPr>
            <a:endParaRPr lang="es-ES" sz="1800" dirty="0">
              <a:solidFill>
                <a:schemeClr val="tx1"/>
              </a:solidFill>
              <a:latin typeface="Calibri" panose="020F0502020204030204" pitchFamily="34" charset="0"/>
              <a:cs typeface="Calibri" panose="020F0502020204030204" pitchFamily="34" charset="0"/>
            </a:endParaRPr>
          </a:p>
          <a:p>
            <a:pPr marL="0" indent="0" algn="just">
              <a:buNone/>
            </a:pPr>
            <a:r>
              <a:rPr lang="es-ES" sz="1800" dirty="0" smtClean="0">
                <a:solidFill>
                  <a:schemeClr val="tx1"/>
                </a:solidFill>
                <a:latin typeface="Calibri" panose="020F0502020204030204" pitchFamily="34" charset="0"/>
                <a:cs typeface="Calibri" panose="020F0502020204030204" pitchFamily="34" charset="0"/>
              </a:rPr>
              <a:t>5. Se </a:t>
            </a:r>
            <a:r>
              <a:rPr lang="es-ES" sz="1800" dirty="0">
                <a:solidFill>
                  <a:schemeClr val="tx1"/>
                </a:solidFill>
                <a:latin typeface="Calibri" panose="020F0502020204030204" pitchFamily="34" charset="0"/>
                <a:cs typeface="Calibri" panose="020F0502020204030204" pitchFamily="34" charset="0"/>
              </a:rPr>
              <a:t>recomienda realizar investigaciones similares a la presente en diferentes zonas del país donde se reportan casos de </a:t>
            </a:r>
            <a:r>
              <a:rPr lang="es-ES" sz="1800" i="1" dirty="0">
                <a:solidFill>
                  <a:schemeClr val="tx1"/>
                </a:solidFill>
                <a:latin typeface="Calibri" panose="020F0502020204030204" pitchFamily="34" charset="0"/>
                <a:cs typeface="Calibri" panose="020F0502020204030204" pitchFamily="34" charset="0"/>
              </a:rPr>
              <a:t>Fasciola hepática, </a:t>
            </a:r>
            <a:r>
              <a:rPr lang="es-ES" sz="1800" dirty="0">
                <a:solidFill>
                  <a:schemeClr val="tx1"/>
                </a:solidFill>
                <a:latin typeface="Calibri" panose="020F0502020204030204" pitchFamily="34" charset="0"/>
                <a:cs typeface="Calibri" panose="020F0502020204030204" pitchFamily="34" charset="0"/>
              </a:rPr>
              <a:t>ya que en el Ecuador no se reportan estudios sobre el tema en varias provincias de la Sierra</a:t>
            </a:r>
            <a:r>
              <a:rPr lang="es-ES" sz="1800" dirty="0" smtClean="0">
                <a:solidFill>
                  <a:schemeClr val="tx1"/>
                </a:solidFill>
                <a:latin typeface="Calibri" panose="020F0502020204030204" pitchFamily="34" charset="0"/>
                <a:cs typeface="Calibri" panose="020F0502020204030204" pitchFamily="34" charset="0"/>
              </a:rPr>
              <a:t>.</a:t>
            </a:r>
            <a:endParaRPr lang="es-MX" sz="1800" dirty="0">
              <a:solidFill>
                <a:schemeClr val="tx1"/>
              </a:solidFill>
              <a:latin typeface="Calibri" panose="020F0502020204030204" pitchFamily="34" charset="0"/>
              <a:cs typeface="Calibri" panose="020F0502020204030204" pitchFamily="34" charset="0"/>
            </a:endParaRPr>
          </a:p>
          <a:p>
            <a:pPr marL="0" lvl="0" indent="0" algn="ctr">
              <a:buNone/>
            </a:pPr>
            <a:r>
              <a:rPr lang="es-ES" sz="1800" dirty="0">
                <a:solidFill>
                  <a:schemeClr val="tx1"/>
                </a:solidFill>
                <a:latin typeface="Calibri" panose="020F0502020204030204" pitchFamily="34" charset="0"/>
                <a:cs typeface="Calibri" panose="020F0502020204030204" pitchFamily="34" charset="0"/>
              </a:rPr>
              <a:t/>
            </a:r>
            <a:br>
              <a:rPr lang="es-ES" sz="1800" dirty="0">
                <a:solidFill>
                  <a:schemeClr val="tx1"/>
                </a:solidFill>
                <a:latin typeface="Calibri" panose="020F0502020204030204" pitchFamily="34" charset="0"/>
                <a:cs typeface="Calibri" panose="020F0502020204030204" pitchFamily="34" charset="0"/>
              </a:rPr>
            </a:br>
            <a:endParaRPr lang="es-MX"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3176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MX" dirty="0" smtClean="0">
                <a:solidFill>
                  <a:schemeClr val="tx1"/>
                </a:solidFill>
                <a:latin typeface="Calibri" panose="020F0502020204030204" pitchFamily="34" charset="0"/>
                <a:cs typeface="Calibri" panose="020F0502020204030204" pitchFamily="34" charset="0"/>
              </a:rPr>
              <a:t>GRACIAS POR SU ATENCIÓN </a:t>
            </a:r>
            <a:br>
              <a:rPr lang="es-MX" dirty="0" smtClean="0">
                <a:solidFill>
                  <a:schemeClr val="tx1"/>
                </a:solidFill>
                <a:latin typeface="Calibri" panose="020F0502020204030204" pitchFamily="34" charset="0"/>
                <a:cs typeface="Calibri" panose="020F0502020204030204" pitchFamily="34" charset="0"/>
              </a:rPr>
            </a:br>
            <a:r>
              <a:rPr lang="es-MX" dirty="0">
                <a:solidFill>
                  <a:schemeClr val="tx1"/>
                </a:solidFill>
                <a:latin typeface="Calibri" panose="020F0502020204030204" pitchFamily="34" charset="0"/>
                <a:cs typeface="Calibri" panose="020F0502020204030204" pitchFamily="34" charset="0"/>
              </a:rPr>
              <a:t/>
            </a:r>
            <a:br>
              <a:rPr lang="es-MX" dirty="0">
                <a:solidFill>
                  <a:schemeClr val="tx1"/>
                </a:solidFill>
                <a:latin typeface="Calibri" panose="020F0502020204030204" pitchFamily="34" charset="0"/>
                <a:cs typeface="Calibri" panose="020F0502020204030204" pitchFamily="34" charset="0"/>
              </a:rPr>
            </a:br>
            <a:r>
              <a:rPr lang="es-MX" dirty="0" smtClean="0">
                <a:solidFill>
                  <a:schemeClr val="tx1"/>
                </a:solidFill>
                <a:latin typeface="Calibri" panose="020F0502020204030204" pitchFamily="34" charset="0"/>
                <a:cs typeface="Calibri" panose="020F0502020204030204" pitchFamily="34" charset="0"/>
              </a:rPr>
              <a:t>APRECIO SUS COMENTARIOS</a:t>
            </a:r>
            <a:endParaRPr lang="es-MX" dirty="0">
              <a:solidFill>
                <a:schemeClr val="tx1"/>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074459"/>
            <a:ext cx="5486400" cy="4114800"/>
          </a:xfrm>
          <a:prstGeom prst="rect">
            <a:avLst/>
          </a:prstGeom>
        </p:spPr>
      </p:pic>
      <p:pic>
        <p:nvPicPr>
          <p:cNvPr id="5" name="Imagen 4"/>
          <p:cNvPicPr>
            <a:picLocks noChangeAspect="1"/>
          </p:cNvPicPr>
          <p:nvPr/>
        </p:nvPicPr>
        <p:blipFill rotWithShape="1">
          <a:blip r:embed="rId3"/>
          <a:srcRect l="67711" t="24777" r="25634" b="27125"/>
          <a:stretch/>
        </p:blipFill>
        <p:spPr>
          <a:xfrm>
            <a:off x="10029911" y="707015"/>
            <a:ext cx="1213144" cy="4826021"/>
          </a:xfrm>
          <a:prstGeom prst="rect">
            <a:avLst/>
          </a:prstGeom>
        </p:spPr>
      </p:pic>
      <p:pic>
        <p:nvPicPr>
          <p:cNvPr id="6" name="Imagen 5"/>
          <p:cNvPicPr>
            <a:picLocks noChangeAspect="1"/>
          </p:cNvPicPr>
          <p:nvPr/>
        </p:nvPicPr>
        <p:blipFill rotWithShape="1">
          <a:blip r:embed="rId3"/>
          <a:srcRect l="67711" t="24777" r="25634" b="27125"/>
          <a:stretch/>
        </p:blipFill>
        <p:spPr>
          <a:xfrm>
            <a:off x="609600" y="531868"/>
            <a:ext cx="1213144" cy="4826021"/>
          </a:xfrm>
          <a:prstGeom prst="rect">
            <a:avLst/>
          </a:prstGeom>
        </p:spPr>
      </p:pic>
    </p:spTree>
    <p:extLst>
      <p:ext uri="{BB962C8B-B14F-4D97-AF65-F5344CB8AC3E}">
        <p14:creationId xmlns:p14="http://schemas.microsoft.com/office/powerpoint/2010/main" val="2069005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44887" y="103478"/>
            <a:ext cx="5930722" cy="59146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SITUACIÓN EN EL ECUADOR</a:t>
            </a:r>
            <a:endParaRPr kumimoji="0" lang="es-MX"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Marcador de contenido 2"/>
          <p:cNvSpPr txBox="1">
            <a:spLocks/>
          </p:cNvSpPr>
          <p:nvPr/>
        </p:nvSpPr>
        <p:spPr>
          <a:xfrm>
            <a:off x="86933" y="876084"/>
            <a:ext cx="5988676" cy="55533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En los 90´s en la región andina la prevalencia de la infección en el ganado varía de 20 a 60% y en el ser humano de 24 a 53%. (OMS 1995)</a:t>
            </a: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Las especies que se han encontrado en los países Andinos son: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Lymnaea truncatula</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en tierras altas de Bolivia y Venezuela;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Lymnaea columella</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y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Lymnaea cubensis</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en Venezuela y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Lymnaea cousini</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se han encontrado en Ecuador, Colombia y Venezuela.</a:t>
            </a: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Villavicencio &amp; Carvalho, 2005 reportaron un prevalencia de estados larvarios de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 hepatica </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en moluscos </a:t>
            </a:r>
            <a:r>
              <a:rPr kumimoji="0" lang="es-MX" sz="20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Lymnaea cousini</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del cantón </a:t>
            </a:r>
            <a:r>
              <a:rPr kumimoji="0" lang="es-MX" sz="2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Machachi</a:t>
            </a:r>
            <a:r>
              <a:rPr kumimoji="0" lang="es-MX"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de 31,43%.</a:t>
            </a: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Cali (2012), en su investigación demostró que en un período de 8 meses, de un total de 21.421 bovinos se detectó una incidencia del 13% (2785) en las empresas de rastro de la provincia de Chimborazo de animales destinados al sacrificio. </a:t>
            </a:r>
            <a:endParaRPr kumimoji="0" lang="es-MX" sz="20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aphicFrame>
        <p:nvGraphicFramePr>
          <p:cNvPr id="10" name="Gráfico 9"/>
          <p:cNvGraphicFramePr/>
          <p:nvPr>
            <p:extLst/>
          </p:nvPr>
        </p:nvGraphicFramePr>
        <p:xfrm>
          <a:off x="6291617" y="2051472"/>
          <a:ext cx="5788833" cy="3516815"/>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n 10"/>
          <p:cNvPicPr>
            <a:picLocks noChangeAspect="1"/>
          </p:cNvPicPr>
          <p:nvPr/>
        </p:nvPicPr>
        <p:blipFill>
          <a:blip r:embed="rId3"/>
          <a:stretch>
            <a:fillRect/>
          </a:stretch>
        </p:blipFill>
        <p:spPr>
          <a:xfrm>
            <a:off x="9902582" y="603677"/>
            <a:ext cx="1939993" cy="1766855"/>
          </a:xfrm>
          <a:prstGeom prst="rect">
            <a:avLst/>
          </a:prstGeom>
        </p:spPr>
      </p:pic>
      <p:pic>
        <p:nvPicPr>
          <p:cNvPr id="12" name="Imagen 11"/>
          <p:cNvPicPr>
            <a:picLocks noChangeAspect="1"/>
          </p:cNvPicPr>
          <p:nvPr/>
        </p:nvPicPr>
        <p:blipFill>
          <a:blip r:embed="rId4"/>
          <a:stretch>
            <a:fillRect/>
          </a:stretch>
        </p:blipFill>
        <p:spPr>
          <a:xfrm>
            <a:off x="7028553" y="632830"/>
            <a:ext cx="2636154" cy="1545213"/>
          </a:xfrm>
          <a:prstGeom prst="rect">
            <a:avLst/>
          </a:prstGeom>
        </p:spPr>
      </p:pic>
    </p:spTree>
    <p:extLst>
      <p:ext uri="{BB962C8B-B14F-4D97-AF65-F5344CB8AC3E}">
        <p14:creationId xmlns:p14="http://schemas.microsoft.com/office/powerpoint/2010/main" val="20441003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19545" y="27709"/>
            <a:ext cx="3595255" cy="74857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1" i="0"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2. </a:t>
            </a:r>
            <a:r>
              <a:rPr kumimoji="0" lang="es-MX" sz="4400" b="1" i="0" u="sng"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JUSTIFICACIÓN</a:t>
            </a:r>
            <a:endParaRPr kumimoji="0" lang="es-MX" sz="4400" b="1" i="0" u="sng"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Marcador de contenido 2"/>
          <p:cNvSpPr txBox="1">
            <a:spLocks/>
          </p:cNvSpPr>
          <p:nvPr/>
        </p:nvSpPr>
        <p:spPr>
          <a:xfrm>
            <a:off x="166255" y="1108364"/>
            <a:ext cx="6456217" cy="547860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s-EC"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La </a:t>
            </a:r>
            <a:r>
              <a:rPr kumimoji="0" lang="es-EC" sz="28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hepática </a:t>
            </a:r>
            <a:r>
              <a:rPr kumimoji="0" lang="es-EC"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es considerada un parásito cosmopolita, principalmente al infectar animales domésticos y en segundo lugar a seres humanos. </a:t>
            </a:r>
            <a:r>
              <a:rPr kumimoji="0" lang="es-MX"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Trematodos que actúan en el parénquima del hígado y en los conductos biliares causando inflamación del mismo.</a:t>
            </a: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Es una parasitosis común en los rebaños andinos de bovinos, ovinos y caprinos de crianza extensiva existentes en la provincia de Chimborazo, la cual causa grandes pérdidas económicas en el sector pecuario.</a:t>
            </a: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s-EC"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El estudio de los caracoles Lymnaea es una de las formas más importantes de prevenir la </a:t>
            </a:r>
            <a:r>
              <a:rPr kumimoji="0" lang="es-EC" sz="28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hepatica</a:t>
            </a:r>
            <a:r>
              <a:rPr kumimoji="0" lang="es-EC"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que usan a estos moluscos como hospederos intermediarios.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Imagen 7"/>
          <p:cNvPicPr/>
          <p:nvPr/>
        </p:nvPicPr>
        <p:blipFill rotWithShape="1">
          <a:blip r:embed="rId2">
            <a:extLst>
              <a:ext uri="{28A0092B-C50C-407E-A947-70E740481C1C}">
                <a14:useLocalDpi xmlns:a14="http://schemas.microsoft.com/office/drawing/2010/main" val="0"/>
              </a:ext>
            </a:extLst>
          </a:blip>
          <a:srcRect r="3534" b="3333"/>
          <a:stretch/>
        </p:blipFill>
        <p:spPr bwMode="auto">
          <a:xfrm>
            <a:off x="6761017" y="748579"/>
            <a:ext cx="5430983" cy="5167312"/>
          </a:xfrm>
          <a:prstGeom prst="rect">
            <a:avLst/>
          </a:prstGeom>
          <a:noFill/>
          <a:ln>
            <a:noFill/>
          </a:ln>
          <a:extLst>
            <a:ext uri="{53640926-AAD7-44D8-BBD7-CCE9431645EC}">
              <a14:shadowObscured xmlns:a14="http://schemas.microsoft.com/office/drawing/2010/main"/>
            </a:ext>
          </a:extLst>
        </p:spPr>
      </p:pic>
      <p:sp>
        <p:nvSpPr>
          <p:cNvPr id="9" name="Elipse 8"/>
          <p:cNvSpPr/>
          <p:nvPr/>
        </p:nvSpPr>
        <p:spPr>
          <a:xfrm>
            <a:off x="7329055" y="2202873"/>
            <a:ext cx="1496290" cy="1371600"/>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MX">
              <a:noFill/>
            </a:endParaRPr>
          </a:p>
        </p:txBody>
      </p:sp>
    </p:spTree>
    <p:extLst>
      <p:ext uri="{BB962C8B-B14F-4D97-AF65-F5344CB8AC3E}">
        <p14:creationId xmlns:p14="http://schemas.microsoft.com/office/powerpoint/2010/main" val="1555909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221673" y="196093"/>
            <a:ext cx="11549617" cy="5795688"/>
          </a:xfrm>
          <a:prstGeom prst="rect">
            <a:avLst/>
          </a:prstGeom>
        </p:spPr>
        <p:txBody>
          <a:bodyPr vert="horz" lIns="91440" tIns="45720" rIns="91440" bIns="45720" rtlCol="0" anchor="ct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8000" b="1" i="0" strike="noStrike" kern="1200" cap="none" spc="0" normalizeH="0" baseline="0" noProof="0" dirty="0" smtClean="0">
                <a:ln>
                  <a:noFill/>
                </a:ln>
                <a:solidFill>
                  <a:sysClr val="windowText" lastClr="000000"/>
                </a:solidFill>
                <a:effectLst/>
                <a:uLnTx/>
                <a:uFillTx/>
                <a:latin typeface="Calibri" panose="020F0502020204030204"/>
              </a:rPr>
              <a:t>3. </a:t>
            </a:r>
            <a:r>
              <a:rPr lang="es-ES" sz="8000" b="1" u="sng" dirty="0" smtClean="0">
                <a:solidFill>
                  <a:sysClr val="windowText" lastClr="000000"/>
                </a:solidFill>
                <a:latin typeface="Calibri" panose="020F0502020204030204"/>
              </a:rPr>
              <a:t>OBJETIVOS: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4400" b="1"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s-ES" sz="4900" b="1"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OBJETIVO GENERAL</a:t>
            </a:r>
            <a:r>
              <a:rPr kumimoji="0" lang="es-ES" sz="49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endParaRPr kumimoji="0" lang="es-MX"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algn="just">
              <a:lnSpc>
                <a:spcPct val="170000"/>
              </a:lnSpc>
            </a:pP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Identificar moluscos Lymneidos transmisores de </a:t>
            </a:r>
            <a:r>
              <a:rPr kumimoji="0" lang="es-ES" sz="49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hepatica</a:t>
            </a: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en la comunidad San Martín de la parroquia Columbe, cantón Colta, provincia de Chimborazo.</a:t>
            </a:r>
            <a:endParaRPr kumimoji="0" lang="es-ES" sz="49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s-ES" sz="4900" b="1"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OBJETIVOS ESPECÍFICOS</a:t>
            </a:r>
            <a:r>
              <a:rPr kumimoji="0" lang="es-ES" sz="49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endParaRPr kumimoji="0" lang="es-MX"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Identificar y describir las características morfológicas de moluscos Lymneidos, hospederos intermediarios del parásito </a:t>
            </a:r>
            <a:r>
              <a:rPr kumimoji="0" lang="es-ES" sz="49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hepatica</a:t>
            </a: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endParaRPr kumimoji="0" lang="es-MX"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Establecer las características de los biotopos de los moluscos transmisores de </a:t>
            </a:r>
            <a:r>
              <a:rPr kumimoji="0" lang="es-ES" sz="49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hepatica.</a:t>
            </a:r>
            <a:endParaRPr kumimoji="0" lang="es-MX"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Determinar la prevalencia de moluscos Lymneidos infestados con estados larvarios de </a:t>
            </a:r>
            <a:r>
              <a:rPr kumimoji="0" lang="es-ES" sz="49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hepatica.</a:t>
            </a: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endParaRPr kumimoji="0" lang="es-MX"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just"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Determinar la prevalencia de bovinos parasitados con </a:t>
            </a:r>
            <a:r>
              <a:rPr kumimoji="0" lang="es-ES" sz="49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Fasciola hepática</a:t>
            </a:r>
            <a:r>
              <a:rPr kumimoji="0" lang="es-ES" sz="4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en la parroquia Columbe.</a:t>
            </a:r>
            <a:endParaRPr kumimoji="0" lang="es-MX" sz="3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10383576" y="0"/>
            <a:ext cx="1808424" cy="1133964"/>
          </a:xfrm>
          <a:prstGeom prst="rect">
            <a:avLst/>
          </a:prstGeom>
        </p:spPr>
      </p:pic>
    </p:spTree>
    <p:extLst>
      <p:ext uri="{BB962C8B-B14F-4D97-AF65-F5344CB8AC3E}">
        <p14:creationId xmlns:p14="http://schemas.microsoft.com/office/powerpoint/2010/main" val="3623706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74843" y="11436"/>
            <a:ext cx="6884263" cy="77827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1"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4. </a:t>
            </a:r>
            <a:r>
              <a:rPr kumimoji="0" lang="es-MX" sz="4400" b="1" i="0" u="sng"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METODOLOGÍA</a:t>
            </a:r>
            <a:r>
              <a:rPr kumimoji="0" lang="es-MX" sz="4400" b="1" i="0" u="sng" strike="noStrike" kern="1200" cap="none" spc="0" normalizeH="0" noProof="0" dirty="0" smtClean="0">
                <a:ln>
                  <a:noFill/>
                </a:ln>
                <a:solidFill>
                  <a:sysClr val="windowText" lastClr="000000"/>
                </a:solidFill>
                <a:effectLst/>
                <a:uLnTx/>
                <a:uFillTx/>
                <a:latin typeface="Calibri" panose="020F0502020204030204" pitchFamily="34" charset="0"/>
                <a:cs typeface="Calibri" panose="020F0502020204030204" pitchFamily="34" charset="0"/>
              </a:rPr>
              <a:t> DE LA INVESTIGACIÓN</a:t>
            </a:r>
            <a:endParaRPr kumimoji="0" lang="es-MX" sz="4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aphicFrame>
        <p:nvGraphicFramePr>
          <p:cNvPr id="7" name="Tabla 6"/>
          <p:cNvGraphicFramePr>
            <a:graphicFrameLocks noGrp="1"/>
          </p:cNvGraphicFramePr>
          <p:nvPr>
            <p:extLst/>
          </p:nvPr>
        </p:nvGraphicFramePr>
        <p:xfrm>
          <a:off x="296523" y="4167699"/>
          <a:ext cx="6686750" cy="2057400"/>
        </p:xfrm>
        <a:graphic>
          <a:graphicData uri="http://schemas.openxmlformats.org/drawingml/2006/table">
            <a:tbl>
              <a:tblPr>
                <a:tableStyleId>{8EC20E35-A176-4012-BC5E-935CFFF8708E}</a:tableStyleId>
              </a:tblPr>
              <a:tblGrid>
                <a:gridCol w="3843492"/>
                <a:gridCol w="2843258"/>
              </a:tblGrid>
              <a:tr h="296119">
                <a:tc>
                  <a:txBody>
                    <a:bodyPr/>
                    <a:lstStyle/>
                    <a:p>
                      <a:pPr indent="252095" algn="ctr">
                        <a:lnSpc>
                          <a:spcPct val="150000"/>
                        </a:lnSpc>
                        <a:spcAft>
                          <a:spcPts val="0"/>
                        </a:spcAft>
                      </a:pPr>
                      <a:r>
                        <a:rPr lang="es-EC" sz="1800" b="1" dirty="0">
                          <a:effectLst/>
                        </a:rPr>
                        <a:t>PARÁMETROS.</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800" b="1" dirty="0">
                          <a:effectLst/>
                        </a:rPr>
                        <a:t>PROMEDIO</a:t>
                      </a:r>
                      <a:endParaRPr lang="es-MX"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277360">
                <a:tc>
                  <a:txBody>
                    <a:bodyPr/>
                    <a:lstStyle/>
                    <a:p>
                      <a:pPr indent="252095" algn="ctr">
                        <a:lnSpc>
                          <a:spcPct val="150000"/>
                        </a:lnSpc>
                        <a:spcAft>
                          <a:spcPts val="0"/>
                        </a:spcAft>
                      </a:pPr>
                      <a:r>
                        <a:rPr lang="es-EC" sz="1800" dirty="0">
                          <a:effectLst/>
                        </a:rPr>
                        <a:t>Temperatura °C</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a:effectLst/>
                        </a:rPr>
                        <a:t>12</a:t>
                      </a:r>
                      <a:endParaRPr lang="es-MX"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277360">
                <a:tc>
                  <a:txBody>
                    <a:bodyPr/>
                    <a:lstStyle/>
                    <a:p>
                      <a:pPr indent="252095" algn="ctr">
                        <a:lnSpc>
                          <a:spcPct val="150000"/>
                        </a:lnSpc>
                        <a:spcAft>
                          <a:spcPts val="0"/>
                        </a:spcAft>
                      </a:pPr>
                      <a:r>
                        <a:rPr lang="es-EC" sz="1800" dirty="0">
                          <a:effectLst/>
                        </a:rPr>
                        <a:t>Altitud m.s.n.m.</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3.015</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87853">
                <a:tc>
                  <a:txBody>
                    <a:bodyPr/>
                    <a:lstStyle/>
                    <a:p>
                      <a:pPr indent="252095" algn="ctr">
                        <a:lnSpc>
                          <a:spcPct val="150000"/>
                        </a:lnSpc>
                        <a:spcAft>
                          <a:spcPts val="0"/>
                        </a:spcAft>
                      </a:pPr>
                      <a:r>
                        <a:rPr lang="es-EC" sz="1800" dirty="0">
                          <a:effectLst/>
                        </a:rPr>
                        <a:t>Humedad relativa, %</a:t>
                      </a:r>
                      <a:endParaRPr lang="es-MX" sz="1800" dirty="0">
                        <a:effectLst/>
                      </a:endParaRPr>
                    </a:p>
                    <a:p>
                      <a:pPr indent="252095" algn="ctr">
                        <a:lnSpc>
                          <a:spcPct val="150000"/>
                        </a:lnSpc>
                        <a:spcAft>
                          <a:spcPts val="0"/>
                        </a:spcAft>
                      </a:pPr>
                      <a:r>
                        <a:rPr lang="es-EC" sz="1800" dirty="0">
                          <a:effectLst/>
                        </a:rPr>
                        <a:t>Precipitación anual, mm/año</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800" dirty="0">
                          <a:effectLst/>
                        </a:rPr>
                        <a:t>75</a:t>
                      </a:r>
                      <a:endParaRPr lang="es-MX" sz="1800" dirty="0">
                        <a:effectLst/>
                      </a:endParaRPr>
                    </a:p>
                    <a:p>
                      <a:pPr indent="252095" algn="ctr">
                        <a:lnSpc>
                          <a:spcPct val="150000"/>
                        </a:lnSpc>
                        <a:spcAft>
                          <a:spcPts val="0"/>
                        </a:spcAft>
                      </a:pPr>
                      <a:r>
                        <a:rPr lang="es-ES" sz="1800" dirty="0">
                          <a:effectLst/>
                        </a:rPr>
                        <a:t>1.250</a:t>
                      </a:r>
                      <a:endParaRPr lang="es-MX"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pic>
        <p:nvPicPr>
          <p:cNvPr id="8" name="Picture 2" descr="Resultado de imagen para MAPA DE CHIMBORA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275" y="0"/>
            <a:ext cx="4933725" cy="602672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7258275" y="16161"/>
            <a:ext cx="1392425" cy="2023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Comunidad San Martin Bajo - Cantón Colta </a:t>
            </a:r>
          </a:p>
          <a:p>
            <a:pPr algn="ctr"/>
            <a:endParaRPr lang="es-MX" dirty="0"/>
          </a:p>
        </p:txBody>
      </p:sp>
      <p:cxnSp>
        <p:nvCxnSpPr>
          <p:cNvPr id="10" name="Conector recto de flecha 9"/>
          <p:cNvCxnSpPr/>
          <p:nvPr/>
        </p:nvCxnSpPr>
        <p:spPr>
          <a:xfrm>
            <a:off x="8516727" y="1634836"/>
            <a:ext cx="1077837" cy="111011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2" name="Elipse 11"/>
          <p:cNvSpPr/>
          <p:nvPr/>
        </p:nvSpPr>
        <p:spPr>
          <a:xfrm>
            <a:off x="9594564" y="2842325"/>
            <a:ext cx="270456" cy="193183"/>
          </a:xfrm>
          <a:prstGeom prst="ellipse">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Rectángulo 13"/>
          <p:cNvSpPr/>
          <p:nvPr/>
        </p:nvSpPr>
        <p:spPr>
          <a:xfrm>
            <a:off x="4080234" y="6286343"/>
            <a:ext cx="2903039" cy="376834"/>
          </a:xfrm>
          <a:prstGeom prst="rect">
            <a:avLst/>
          </a:prstGeom>
        </p:spPr>
        <p:txBody>
          <a:bodyPr wrap="none">
            <a:spAutoFit/>
          </a:bodyPr>
          <a:lstStyle/>
          <a:p>
            <a:pPr indent="252095" algn="just">
              <a:lnSpc>
                <a:spcPct val="150000"/>
              </a:lnSpc>
              <a:spcAft>
                <a:spcPts val="0"/>
              </a:spcAft>
            </a:pPr>
            <a:r>
              <a:rPr lang="es-EC" sz="1400" dirty="0">
                <a:latin typeface="Times New Roman" panose="02020603050405020304" pitchFamily="18" charset="0"/>
                <a:ea typeface="Times New Roman" panose="02020603050405020304" pitchFamily="18" charset="0"/>
              </a:rPr>
              <a:t>Fuente: </a:t>
            </a:r>
            <a:r>
              <a:rPr lang="es-ES" sz="1400" dirty="0">
                <a:solidFill>
                  <a:srgbClr val="000000"/>
                </a:solidFill>
                <a:latin typeface="Times New Roman" panose="02020603050405020304" pitchFamily="18" charset="0"/>
                <a:ea typeface="Times New Roman" panose="02020603050405020304" pitchFamily="18" charset="0"/>
              </a:rPr>
              <a:t>GADPR Columbe (2017).</a:t>
            </a:r>
            <a:endParaRPr lang="es-MX" sz="1600" dirty="0">
              <a:effectLst/>
              <a:latin typeface="Times New Roman" panose="02020603050405020304" pitchFamily="18" charset="0"/>
              <a:ea typeface="Times New Roman" panose="02020603050405020304" pitchFamily="18" charset="0"/>
            </a:endParaRPr>
          </a:p>
        </p:txBody>
      </p:sp>
      <p:sp>
        <p:nvSpPr>
          <p:cNvPr id="15" name="Rectángulo 14"/>
          <p:cNvSpPr/>
          <p:nvPr/>
        </p:nvSpPr>
        <p:spPr>
          <a:xfrm>
            <a:off x="274843" y="675698"/>
            <a:ext cx="6884263" cy="2431435"/>
          </a:xfrm>
          <a:prstGeom prst="rect">
            <a:avLst/>
          </a:prstGeom>
        </p:spPr>
        <p:txBody>
          <a:bodyPr wrap="square">
            <a:spAutoFit/>
          </a:bodyPr>
          <a:lstStyle/>
          <a:p>
            <a:pPr indent="252095" algn="just">
              <a:spcAft>
                <a:spcPts val="0"/>
              </a:spcAft>
            </a:pPr>
            <a:r>
              <a:rPr lang="es-ES" sz="1900" dirty="0">
                <a:latin typeface="Calibri" panose="020F0502020204030204" pitchFamily="34" charset="0"/>
                <a:ea typeface="Times New Roman" panose="02020603050405020304" pitchFamily="18" charset="0"/>
                <a:cs typeface="Calibri" panose="020F0502020204030204" pitchFamily="34" charset="0"/>
              </a:rPr>
              <a:t>La presente investigación se la realizó en la comunidad San Martín Bajo, Parroquia Columbe, Cantón Colta, Provincia de Chimborazo a 206 km de Quito la capital de la República del Ecuador. </a:t>
            </a:r>
            <a:endParaRPr lang="es-ES" sz="1900" dirty="0" smtClean="0">
              <a:latin typeface="Calibri" panose="020F0502020204030204" pitchFamily="34" charset="0"/>
              <a:ea typeface="Times New Roman" panose="02020603050405020304" pitchFamily="18" charset="0"/>
              <a:cs typeface="Calibri" panose="020F0502020204030204" pitchFamily="34" charset="0"/>
            </a:endParaRPr>
          </a:p>
          <a:p>
            <a:pPr indent="252095" algn="just">
              <a:spcAft>
                <a:spcPts val="0"/>
              </a:spcAft>
            </a:pPr>
            <a:endParaRPr lang="es-ES" sz="1900" dirty="0" smtClean="0">
              <a:latin typeface="Calibri" panose="020F0502020204030204" pitchFamily="34" charset="0"/>
              <a:ea typeface="Times New Roman" panose="02020603050405020304" pitchFamily="18" charset="0"/>
              <a:cs typeface="Calibri" panose="020F0502020204030204" pitchFamily="34" charset="0"/>
            </a:endParaRPr>
          </a:p>
          <a:p>
            <a:pPr indent="252095" algn="just">
              <a:spcAft>
                <a:spcPts val="0"/>
              </a:spcAft>
            </a:pPr>
            <a:r>
              <a:rPr lang="es-ES" sz="1900" dirty="0" smtClean="0">
                <a:latin typeface="Calibri" panose="020F0502020204030204" pitchFamily="34" charset="0"/>
                <a:ea typeface="Times New Roman" panose="02020603050405020304" pitchFamily="18" charset="0"/>
                <a:cs typeface="Calibri" panose="020F0502020204030204" pitchFamily="34" charset="0"/>
              </a:rPr>
              <a:t>La cual tuvo una </a:t>
            </a:r>
            <a:r>
              <a:rPr lang="es-ES" sz="1900" dirty="0">
                <a:latin typeface="Calibri" panose="020F0502020204030204" pitchFamily="34" charset="0"/>
                <a:ea typeface="Times New Roman" panose="02020603050405020304" pitchFamily="18" charset="0"/>
                <a:cs typeface="Calibri" panose="020F0502020204030204" pitchFamily="34" charset="0"/>
              </a:rPr>
              <a:t>duración de 90 días, distribuidos entre </a:t>
            </a:r>
            <a:r>
              <a:rPr lang="es-ES" sz="1900" dirty="0" smtClean="0">
                <a:latin typeface="Calibri" panose="020F0502020204030204" pitchFamily="34" charset="0"/>
                <a:ea typeface="Times New Roman" panose="02020603050405020304" pitchFamily="18" charset="0"/>
                <a:cs typeface="Calibri" panose="020F0502020204030204" pitchFamily="34" charset="0"/>
              </a:rPr>
              <a:t>actividades </a:t>
            </a:r>
            <a:r>
              <a:rPr lang="es-ES" sz="1900" dirty="0">
                <a:latin typeface="Calibri" panose="020F0502020204030204" pitchFamily="34" charset="0"/>
                <a:ea typeface="Times New Roman" panose="02020603050405020304" pitchFamily="18" charset="0"/>
                <a:cs typeface="Calibri" panose="020F0502020204030204" pitchFamily="34" charset="0"/>
              </a:rPr>
              <a:t>de campo y </a:t>
            </a:r>
            <a:r>
              <a:rPr lang="es-ES" sz="1900" dirty="0" smtClean="0">
                <a:latin typeface="Calibri" panose="020F0502020204030204" pitchFamily="34" charset="0"/>
                <a:ea typeface="Times New Roman" panose="02020603050405020304" pitchFamily="18" charset="0"/>
                <a:cs typeface="Calibri" panose="020F0502020204030204" pitchFamily="34" charset="0"/>
              </a:rPr>
              <a:t>laboratorio, procesamiento </a:t>
            </a:r>
            <a:r>
              <a:rPr lang="es-ES" sz="1900" dirty="0">
                <a:latin typeface="Calibri" panose="020F0502020204030204" pitchFamily="34" charset="0"/>
                <a:ea typeface="Times New Roman" panose="02020603050405020304" pitchFamily="18" charset="0"/>
                <a:cs typeface="Calibri" panose="020F0502020204030204" pitchFamily="34" charset="0"/>
              </a:rPr>
              <a:t>de información, </a:t>
            </a:r>
            <a:r>
              <a:rPr lang="es-ES" sz="1900" dirty="0" smtClean="0">
                <a:latin typeface="Calibri" panose="020F0502020204030204" pitchFamily="34" charset="0"/>
                <a:ea typeface="Times New Roman" panose="02020603050405020304" pitchFamily="18" charset="0"/>
                <a:cs typeface="Calibri" panose="020F0502020204030204" pitchFamily="34" charset="0"/>
              </a:rPr>
              <a:t>análisis </a:t>
            </a:r>
            <a:r>
              <a:rPr lang="es-ES" sz="1900" dirty="0">
                <a:latin typeface="Calibri" panose="020F0502020204030204" pitchFamily="34" charset="0"/>
                <a:ea typeface="Times New Roman" panose="02020603050405020304" pitchFamily="18" charset="0"/>
                <a:cs typeface="Calibri" panose="020F0502020204030204" pitchFamily="34" charset="0"/>
              </a:rPr>
              <a:t>e interpretación de resultados y redacción documental.</a:t>
            </a:r>
            <a:endParaRPr lang="es-MX" sz="1900" dirty="0">
              <a:latin typeface="Calibri" panose="020F0502020204030204" pitchFamily="34" charset="0"/>
              <a:cs typeface="Calibri" panose="020F0502020204030204" pitchFamily="34" charset="0"/>
            </a:endParaRP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565" y="3560619"/>
            <a:ext cx="2474156" cy="2180432"/>
          </a:xfrm>
          <a:prstGeom prst="rect">
            <a:avLst/>
          </a:prstGeom>
          <a:ln w="28575">
            <a:solidFill>
              <a:schemeClr val="tx1"/>
            </a:solidFill>
          </a:ln>
        </p:spPr>
      </p:pic>
      <p:sp>
        <p:nvSpPr>
          <p:cNvPr id="2" name="CuadroTexto 1"/>
          <p:cNvSpPr txBox="1"/>
          <p:nvPr/>
        </p:nvSpPr>
        <p:spPr>
          <a:xfrm>
            <a:off x="439340" y="3219410"/>
            <a:ext cx="6681434" cy="1477328"/>
          </a:xfrm>
          <a:prstGeom prst="rect">
            <a:avLst/>
          </a:prstGeom>
          <a:noFill/>
        </p:spPr>
        <p:txBody>
          <a:bodyPr wrap="square" rtlCol="0">
            <a:spAutoFit/>
          </a:bodyPr>
          <a:lstStyle/>
          <a:p>
            <a:pPr algn="just"/>
            <a:r>
              <a:rPr lang="es-EC" b="1" dirty="0"/>
              <a:t>Condiciones meteorológicas de la comunidad de San Martín parroquia Columbe, cantón Colta, provincia de Chimborazo.</a:t>
            </a:r>
            <a:endParaRPr lang="es-MX" dirty="0"/>
          </a:p>
          <a:p>
            <a:pPr algn="just"/>
            <a:r>
              <a:rPr lang="es-EC" dirty="0"/>
              <a:t> </a:t>
            </a:r>
            <a:endParaRPr lang="es-MX" dirty="0"/>
          </a:p>
          <a:p>
            <a:pPr algn="just"/>
            <a:endParaRPr lang="es-MX" dirty="0"/>
          </a:p>
        </p:txBody>
      </p:sp>
    </p:spTree>
    <p:extLst>
      <p:ext uri="{BB962C8B-B14F-4D97-AF65-F5344CB8AC3E}">
        <p14:creationId xmlns:p14="http://schemas.microsoft.com/office/powerpoint/2010/main" val="3880739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3346" y="928255"/>
            <a:ext cx="8257309" cy="4678204"/>
          </a:xfrm>
          <a:prstGeom prst="rect">
            <a:avLst/>
          </a:prstGeom>
          <a:noFill/>
        </p:spPr>
        <p:txBody>
          <a:bodyPr wrap="square" rtlCol="0">
            <a:spAutoFit/>
          </a:bodyPr>
          <a:lstStyle/>
          <a:p>
            <a:pPr marL="285750" indent="-285750" algn="just">
              <a:buFont typeface="Arial" panose="020B0604020202020204" pitchFamily="34" charset="0"/>
              <a:buChar char="•"/>
            </a:pPr>
            <a:r>
              <a:rPr lang="es-ES" sz="2000" b="1" dirty="0" smtClean="0">
                <a:latin typeface="Calibri" panose="020F0502020204030204" pitchFamily="34" charset="0"/>
                <a:cs typeface="Calibri" panose="020F0502020204030204" pitchFamily="34" charset="0"/>
              </a:rPr>
              <a:t>MATERIALES </a:t>
            </a:r>
            <a:r>
              <a:rPr lang="es-ES" sz="2000" b="1" dirty="0">
                <a:latin typeface="Calibri" panose="020F0502020204030204" pitchFamily="34" charset="0"/>
                <a:cs typeface="Calibri" panose="020F0502020204030204" pitchFamily="34" charset="0"/>
              </a:rPr>
              <a:t>Y EQUIPOS </a:t>
            </a:r>
            <a:endParaRPr lang="es-MX" sz="2000" dirty="0">
              <a:latin typeface="Calibri" panose="020F0502020204030204" pitchFamily="34" charset="0"/>
              <a:cs typeface="Calibri" panose="020F0502020204030204" pitchFamily="34" charset="0"/>
            </a:endParaRPr>
          </a:p>
          <a:p>
            <a:pPr algn="just"/>
            <a:r>
              <a:rPr lang="es-AR" sz="2000" dirty="0">
                <a:latin typeface="Calibri" panose="020F0502020204030204" pitchFamily="34" charset="0"/>
                <a:cs typeface="Calibri" panose="020F0502020204030204" pitchFamily="34" charset="0"/>
              </a:rPr>
              <a:t> </a:t>
            </a:r>
            <a:endParaRPr lang="es-MX"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Se utilizaron equipos informáticos e instrumentos de campo para </a:t>
            </a:r>
            <a:r>
              <a:rPr lang="es-ES" sz="2000" dirty="0" smtClean="0">
                <a:latin typeface="Calibri" panose="020F0502020204030204" pitchFamily="34" charset="0"/>
                <a:cs typeface="Calibri" panose="020F0502020204030204" pitchFamily="34" charset="0"/>
              </a:rPr>
              <a:t>la recolección </a:t>
            </a:r>
            <a:r>
              <a:rPr lang="es-ES" sz="2000" dirty="0">
                <a:latin typeface="Calibri" panose="020F0502020204030204" pitchFamily="34" charset="0"/>
                <a:cs typeface="Calibri" panose="020F0502020204030204" pitchFamily="34" charset="0"/>
              </a:rPr>
              <a:t>de información, las muestras se recolectaron y se evaluaron en el laboratorio de acuerdo al protocolo de parasitología y malacología. Los equipos, reactivos y materiales usados corresponden a procedimientos estandarizados en investigaciones similares.</a:t>
            </a:r>
            <a:endParaRPr lang="es-MX"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 </a:t>
            </a:r>
            <a:endParaRPr lang="es-MX" sz="20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sz="2000" b="1" dirty="0" smtClean="0">
                <a:latin typeface="Calibri" panose="020F0502020204030204" pitchFamily="34" charset="0"/>
                <a:cs typeface="Calibri" panose="020F0502020204030204" pitchFamily="34" charset="0"/>
              </a:rPr>
              <a:t>MÉTODOS </a:t>
            </a:r>
            <a:endParaRPr lang="es-MX"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 </a:t>
            </a:r>
            <a:endParaRPr lang="es-MX"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Para cumplir con los objetivos establecidos en esta investigación respecto a moluscos de la familia Lymnaeidae transmisores del trematodo </a:t>
            </a:r>
            <a:r>
              <a:rPr lang="es-ES" sz="2000" i="1" dirty="0">
                <a:latin typeface="Calibri" panose="020F0502020204030204" pitchFamily="34" charset="0"/>
                <a:cs typeface="Calibri" panose="020F0502020204030204" pitchFamily="34" charset="0"/>
              </a:rPr>
              <a:t>Fasciola hepática</a:t>
            </a:r>
            <a:r>
              <a:rPr lang="es-ES" sz="2000" dirty="0">
                <a:latin typeface="Calibri" panose="020F0502020204030204" pitchFamily="34" charset="0"/>
                <a:cs typeface="Calibri" panose="020F0502020204030204" pitchFamily="34" charset="0"/>
              </a:rPr>
              <a:t>,  se recogió información por medio de instrumentos metodológicos de campo, de laboratorio y estadísticos, detallados a </a:t>
            </a:r>
            <a:r>
              <a:rPr lang="es-ES" sz="2000" dirty="0" smtClean="0">
                <a:latin typeface="Calibri" panose="020F0502020204030204" pitchFamily="34" charset="0"/>
                <a:cs typeface="Calibri" panose="020F0502020204030204" pitchFamily="34" charset="0"/>
              </a:rPr>
              <a:t>continuación:</a:t>
            </a:r>
            <a:endParaRPr lang="es-MX" sz="2000" dirty="0">
              <a:latin typeface="Calibri" panose="020F0502020204030204" pitchFamily="34" charset="0"/>
              <a:cs typeface="Calibri" panose="020F0502020204030204" pitchFamily="34" charset="0"/>
            </a:endParaRPr>
          </a:p>
          <a:p>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1141" y="1193821"/>
            <a:ext cx="2802396" cy="2073536"/>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9096121" y="3542132"/>
            <a:ext cx="2752436" cy="2064327"/>
          </a:xfrm>
          <a:prstGeom prst="rect">
            <a:avLst/>
          </a:prstGeom>
        </p:spPr>
      </p:pic>
    </p:spTree>
    <p:extLst>
      <p:ext uri="{BB962C8B-B14F-4D97-AF65-F5344CB8AC3E}">
        <p14:creationId xmlns:p14="http://schemas.microsoft.com/office/powerpoint/2010/main" val="4239054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0945" y="193965"/>
            <a:ext cx="11679382" cy="5472544"/>
          </a:xfrm>
        </p:spPr>
        <p:txBody>
          <a:bodyPr/>
          <a:lstStyle/>
          <a:p>
            <a:pPr marL="0" indent="0">
              <a:buNone/>
            </a:pPr>
            <a:r>
              <a:rPr lang="es-ES" b="1" u="sng" dirty="0" smtClean="0">
                <a:solidFill>
                  <a:schemeClr val="tx1"/>
                </a:solidFill>
                <a:latin typeface="Calibri" panose="020F0502020204030204" pitchFamily="34" charset="0"/>
                <a:cs typeface="Calibri" panose="020F0502020204030204" pitchFamily="34" charset="0"/>
              </a:rPr>
              <a:t>PROCEDIMIENTO EXPERIMENTAL PARA CUMPLIMIENTO DE OBJETIVO ESPECÍFICO 1</a:t>
            </a:r>
            <a:endParaRPr lang="es-MX" dirty="0" smtClean="0">
              <a:solidFill>
                <a:schemeClr val="tx1"/>
              </a:solidFill>
              <a:latin typeface="Calibri" panose="020F0502020204030204" pitchFamily="34" charset="0"/>
              <a:cs typeface="Calibri" panose="020F0502020204030204" pitchFamily="34" charset="0"/>
            </a:endParaRPr>
          </a:p>
          <a:p>
            <a:pPr marL="0" indent="0">
              <a:buNone/>
            </a:pPr>
            <a:r>
              <a:rPr lang="es-ES" sz="2000" dirty="0">
                <a:solidFill>
                  <a:schemeClr val="tx1"/>
                </a:solidFill>
                <a:latin typeface="Calibri" panose="020F0502020204030204" pitchFamily="34" charset="0"/>
                <a:cs typeface="Calibri" panose="020F0502020204030204" pitchFamily="34" charset="0"/>
              </a:rPr>
              <a:t> </a:t>
            </a:r>
            <a:endParaRPr lang="es-MX" sz="2000" dirty="0">
              <a:solidFill>
                <a:schemeClr val="tx1"/>
              </a:solidFill>
              <a:latin typeface="Calibri" panose="020F0502020204030204" pitchFamily="34" charset="0"/>
              <a:cs typeface="Calibri" panose="020F0502020204030204" pitchFamily="34" charset="0"/>
            </a:endParaRPr>
          </a:p>
          <a:p>
            <a:pPr marL="0" indent="0" algn="just">
              <a:buNone/>
            </a:pPr>
            <a:r>
              <a:rPr lang="es-ES" sz="2000" dirty="0">
                <a:solidFill>
                  <a:schemeClr val="tx1"/>
                </a:solidFill>
                <a:latin typeface="Calibri" panose="020F0502020204030204" pitchFamily="34" charset="0"/>
                <a:cs typeface="Calibri" panose="020F0502020204030204" pitchFamily="34" charset="0"/>
              </a:rPr>
              <a:t>Para “Identificar las características morfológicas de moluscos Lymneidos intermediarios del parásito </a:t>
            </a:r>
            <a:r>
              <a:rPr lang="es-ES" sz="2000" i="1" dirty="0">
                <a:solidFill>
                  <a:schemeClr val="tx1"/>
                </a:solidFill>
                <a:latin typeface="Calibri" panose="020F0502020204030204" pitchFamily="34" charset="0"/>
                <a:cs typeface="Calibri" panose="020F0502020204030204" pitchFamily="34" charset="0"/>
              </a:rPr>
              <a:t>Fasciola hepatica”</a:t>
            </a:r>
            <a:r>
              <a:rPr lang="es-ES" sz="2000" dirty="0">
                <a:solidFill>
                  <a:schemeClr val="tx1"/>
                </a:solidFill>
                <a:latin typeface="Calibri" panose="020F0502020204030204" pitchFamily="34" charset="0"/>
                <a:cs typeface="Calibri" panose="020F0502020204030204" pitchFamily="34" charset="0"/>
              </a:rPr>
              <a:t>, se recolectaron moluscos que transmiten la enfermedad a través del método del esfuerzo (cantidad de moluscos recolectados por una persona en 10 minutos), los moluscos colectados se depositaron en frascos </a:t>
            </a:r>
            <a:r>
              <a:rPr lang="es-ES" sz="2000" dirty="0" smtClean="0">
                <a:solidFill>
                  <a:schemeClr val="tx1"/>
                </a:solidFill>
                <a:latin typeface="Calibri" panose="020F0502020204030204" pitchFamily="34" charset="0"/>
                <a:cs typeface="Calibri" panose="020F0502020204030204" pitchFamily="34" charset="0"/>
              </a:rPr>
              <a:t>de plásticos </a:t>
            </a:r>
            <a:r>
              <a:rPr lang="es-ES" sz="2000" dirty="0">
                <a:solidFill>
                  <a:schemeClr val="tx1"/>
                </a:solidFill>
                <a:latin typeface="Calibri" panose="020F0502020204030204" pitchFamily="34" charset="0"/>
                <a:cs typeface="Calibri" panose="020F0502020204030204" pitchFamily="34" charset="0"/>
              </a:rPr>
              <a:t>con orificios en la tapa y con una base de algodón húmedo, transportados al laboratorio y conservados en alcohol al 96% para ser identificados según su especie en el laboratorio referencial de la Universidad de las Fuerzas Armadas “ESPE”. </a:t>
            </a:r>
            <a:endParaRPr lang="es-MX" sz="2000" dirty="0">
              <a:solidFill>
                <a:schemeClr val="tx1"/>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450" y="3357893"/>
            <a:ext cx="3540402" cy="2815613"/>
          </a:xfrm>
          <a:prstGeom prst="rect">
            <a:avLst/>
          </a:prstGeom>
          <a:ln w="28575">
            <a:solidFill>
              <a:schemeClr val="tx1"/>
            </a:solid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97626" y="3195650"/>
            <a:ext cx="3540403" cy="3009577"/>
          </a:xfrm>
          <a:prstGeom prst="rect">
            <a:avLst/>
          </a:prstGeom>
          <a:ln w="28575">
            <a:solidFill>
              <a:schemeClr val="tx1"/>
            </a:solidFill>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307979" y="2316616"/>
            <a:ext cx="2873043" cy="4230805"/>
          </a:xfrm>
          <a:prstGeom prst="rect">
            <a:avLst/>
          </a:prstGeom>
          <a:ln w="28575">
            <a:solidFill>
              <a:schemeClr val="tx1"/>
            </a:solidFill>
          </a:ln>
        </p:spPr>
      </p:pic>
      <p:sp>
        <p:nvSpPr>
          <p:cNvPr id="8" name="Elipse 7"/>
          <p:cNvSpPr/>
          <p:nvPr/>
        </p:nvSpPr>
        <p:spPr>
          <a:xfrm>
            <a:off x="9417553" y="4146542"/>
            <a:ext cx="1094509" cy="1080655"/>
          </a:xfrm>
          <a:prstGeom prst="ellipse">
            <a:avLst/>
          </a:prstGeom>
          <a:no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423933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TotalTime>
  <Words>2732</Words>
  <Application>Microsoft Office PowerPoint</Application>
  <PresentationFormat>Panorámica</PresentationFormat>
  <Paragraphs>475</Paragraphs>
  <Slides>37</Slides>
  <Notes>1</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37</vt:i4>
      </vt:variant>
    </vt:vector>
  </HeadingPairs>
  <TitlesOfParts>
    <vt:vector size="42"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RESULTADOS Y DISCUSIÓN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 PREVALENCIA DE MOLUSCOS LYMNEIDOS INFESTADOS CON ESTADOS LARVARIOS DE Fasciola hepatica EN LA COMUNIDAD DE SAN MARTÍN PROVINCIA DE CHIMBORAZO.</vt:lpstr>
      <vt:lpstr>Presentación de PowerPoint</vt:lpstr>
      <vt:lpstr>D. PREVALENCIA DE Fasciola hepatica EN LA POBLACIÓN DE BOVINOS DE LA COMUNIDAD DE SAN MARTÍN, CANTÓN COLTA, PROVINCIA DE CHIMBORAZO.   </vt:lpstr>
      <vt:lpstr>Presentación de PowerPoint</vt:lpstr>
      <vt:lpstr>6.CONCLUSIONES Y RECOMENDACIONES</vt:lpstr>
      <vt:lpstr>Presentación de PowerPoint</vt:lpstr>
      <vt:lpstr>Presentación de PowerPoint</vt:lpstr>
      <vt:lpstr>GRACIAS POR SU ATENCIÓN   APRECIO SUS COMENTARIOS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Rios</dc:creator>
  <cp:lastModifiedBy>Juan Rios</cp:lastModifiedBy>
  <cp:revision>3</cp:revision>
  <dcterms:created xsi:type="dcterms:W3CDTF">2018-09-01T02:44:01Z</dcterms:created>
  <dcterms:modified xsi:type="dcterms:W3CDTF">2018-09-04T21:29:49Z</dcterms:modified>
</cp:coreProperties>
</file>