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1">
  <p:sldMasterIdLst>
    <p:sldMasterId id="2147483665" r:id="rId1"/>
  </p:sldMasterIdLst>
  <p:notesMasterIdLst>
    <p:notesMasterId r:id="rId62"/>
  </p:notesMasterIdLst>
  <p:handoutMasterIdLst>
    <p:handoutMasterId r:id="rId63"/>
  </p:handoutMasterIdLst>
  <p:sldIdLst>
    <p:sldId id="271" r:id="rId2"/>
    <p:sldId id="358" r:id="rId3"/>
    <p:sldId id="525" r:id="rId4"/>
    <p:sldId id="533" r:id="rId5"/>
    <p:sldId id="532" r:id="rId6"/>
    <p:sldId id="619" r:id="rId7"/>
    <p:sldId id="527" r:id="rId8"/>
    <p:sldId id="528" r:id="rId9"/>
    <p:sldId id="534" r:id="rId10"/>
    <p:sldId id="535" r:id="rId11"/>
    <p:sldId id="536" r:id="rId12"/>
    <p:sldId id="367" r:id="rId13"/>
    <p:sldId id="538" r:id="rId14"/>
    <p:sldId id="539" r:id="rId15"/>
    <p:sldId id="540" r:id="rId16"/>
    <p:sldId id="541" r:id="rId17"/>
    <p:sldId id="621" r:id="rId18"/>
    <p:sldId id="620" r:id="rId19"/>
    <p:sldId id="549" r:id="rId20"/>
    <p:sldId id="551" r:id="rId21"/>
    <p:sldId id="553" r:id="rId22"/>
    <p:sldId id="545" r:id="rId23"/>
    <p:sldId id="544" r:id="rId24"/>
    <p:sldId id="556" r:id="rId25"/>
    <p:sldId id="615" r:id="rId26"/>
    <p:sldId id="561" r:id="rId27"/>
    <p:sldId id="603" r:id="rId28"/>
    <p:sldId id="616" r:id="rId29"/>
    <p:sldId id="568" r:id="rId30"/>
    <p:sldId id="569" r:id="rId31"/>
    <p:sldId id="570" r:id="rId32"/>
    <p:sldId id="573" r:id="rId33"/>
    <p:sldId id="574" r:id="rId34"/>
    <p:sldId id="617" r:id="rId35"/>
    <p:sldId id="580" r:id="rId36"/>
    <p:sldId id="577" r:id="rId37"/>
    <p:sldId id="275" r:id="rId38"/>
    <p:sldId id="579" r:id="rId39"/>
    <p:sldId id="613" r:id="rId40"/>
    <p:sldId id="581" r:id="rId41"/>
    <p:sldId id="605" r:id="rId42"/>
    <p:sldId id="584" r:id="rId43"/>
    <p:sldId id="612" r:id="rId44"/>
    <p:sldId id="622" r:id="rId45"/>
    <p:sldId id="611" r:id="rId46"/>
    <p:sldId id="587" r:id="rId47"/>
    <p:sldId id="623" r:id="rId48"/>
    <p:sldId id="589" r:id="rId49"/>
    <p:sldId id="591" r:id="rId50"/>
    <p:sldId id="593" r:id="rId51"/>
    <p:sldId id="609" r:id="rId52"/>
    <p:sldId id="610" r:id="rId53"/>
    <p:sldId id="624" r:id="rId54"/>
    <p:sldId id="607" r:id="rId55"/>
    <p:sldId id="597" r:id="rId56"/>
    <p:sldId id="594" r:id="rId57"/>
    <p:sldId id="596" r:id="rId58"/>
    <p:sldId id="598" r:id="rId59"/>
    <p:sldId id="600" r:id="rId60"/>
    <p:sldId id="524" r:id="rId61"/>
  </p:sldIdLst>
  <p:sldSz cx="9144000" cy="6858000" type="screen4x3"/>
  <p:notesSz cx="6858000" cy="9144000"/>
  <p:defaultTextStyle>
    <a:defPPr>
      <a:defRPr lang="es-ES"/>
    </a:defPPr>
    <a:lvl1pPr algn="l" rtl="0" fontAlgn="base">
      <a:spcBef>
        <a:spcPct val="0"/>
      </a:spcBef>
      <a:spcAft>
        <a:spcPct val="0"/>
      </a:spcAft>
      <a:defRPr u="sng" kern="1200">
        <a:solidFill>
          <a:schemeClr val="tx1"/>
        </a:solidFill>
        <a:latin typeface="Arial" pitchFamily="34" charset="0"/>
        <a:ea typeface="+mn-ea"/>
        <a:cs typeface="+mn-cs"/>
      </a:defRPr>
    </a:lvl1pPr>
    <a:lvl2pPr marL="457200" algn="l" rtl="0" fontAlgn="base">
      <a:spcBef>
        <a:spcPct val="0"/>
      </a:spcBef>
      <a:spcAft>
        <a:spcPct val="0"/>
      </a:spcAft>
      <a:defRPr u="sng" kern="1200">
        <a:solidFill>
          <a:schemeClr val="tx1"/>
        </a:solidFill>
        <a:latin typeface="Arial" pitchFamily="34" charset="0"/>
        <a:ea typeface="+mn-ea"/>
        <a:cs typeface="+mn-cs"/>
      </a:defRPr>
    </a:lvl2pPr>
    <a:lvl3pPr marL="914400" algn="l" rtl="0" fontAlgn="base">
      <a:spcBef>
        <a:spcPct val="0"/>
      </a:spcBef>
      <a:spcAft>
        <a:spcPct val="0"/>
      </a:spcAft>
      <a:defRPr u="sng" kern="1200">
        <a:solidFill>
          <a:schemeClr val="tx1"/>
        </a:solidFill>
        <a:latin typeface="Arial" pitchFamily="34" charset="0"/>
        <a:ea typeface="+mn-ea"/>
        <a:cs typeface="+mn-cs"/>
      </a:defRPr>
    </a:lvl3pPr>
    <a:lvl4pPr marL="1371600" algn="l" rtl="0" fontAlgn="base">
      <a:spcBef>
        <a:spcPct val="0"/>
      </a:spcBef>
      <a:spcAft>
        <a:spcPct val="0"/>
      </a:spcAft>
      <a:defRPr u="sng" kern="1200">
        <a:solidFill>
          <a:schemeClr val="tx1"/>
        </a:solidFill>
        <a:latin typeface="Arial" pitchFamily="34" charset="0"/>
        <a:ea typeface="+mn-ea"/>
        <a:cs typeface="+mn-cs"/>
      </a:defRPr>
    </a:lvl4pPr>
    <a:lvl5pPr marL="1828800" algn="l" rtl="0" fontAlgn="base">
      <a:spcBef>
        <a:spcPct val="0"/>
      </a:spcBef>
      <a:spcAft>
        <a:spcPct val="0"/>
      </a:spcAft>
      <a:defRPr u="sng" kern="1200">
        <a:solidFill>
          <a:schemeClr val="tx1"/>
        </a:solidFill>
        <a:latin typeface="Arial" pitchFamily="34" charset="0"/>
        <a:ea typeface="+mn-ea"/>
        <a:cs typeface="+mn-cs"/>
      </a:defRPr>
    </a:lvl5pPr>
    <a:lvl6pPr marL="2286000" algn="l" defTabSz="914400" rtl="0" eaLnBrk="1" latinLnBrk="0" hangingPunct="1">
      <a:defRPr u="sng" kern="1200">
        <a:solidFill>
          <a:schemeClr val="tx1"/>
        </a:solidFill>
        <a:latin typeface="Arial" pitchFamily="34" charset="0"/>
        <a:ea typeface="+mn-ea"/>
        <a:cs typeface="+mn-cs"/>
      </a:defRPr>
    </a:lvl6pPr>
    <a:lvl7pPr marL="2743200" algn="l" defTabSz="914400" rtl="0" eaLnBrk="1" latinLnBrk="0" hangingPunct="1">
      <a:defRPr u="sng" kern="1200">
        <a:solidFill>
          <a:schemeClr val="tx1"/>
        </a:solidFill>
        <a:latin typeface="Arial" pitchFamily="34" charset="0"/>
        <a:ea typeface="+mn-ea"/>
        <a:cs typeface="+mn-cs"/>
      </a:defRPr>
    </a:lvl7pPr>
    <a:lvl8pPr marL="3200400" algn="l" defTabSz="914400" rtl="0" eaLnBrk="1" latinLnBrk="0" hangingPunct="1">
      <a:defRPr u="sng" kern="1200">
        <a:solidFill>
          <a:schemeClr val="tx1"/>
        </a:solidFill>
        <a:latin typeface="Arial" pitchFamily="34" charset="0"/>
        <a:ea typeface="+mn-ea"/>
        <a:cs typeface="+mn-cs"/>
      </a:defRPr>
    </a:lvl8pPr>
    <a:lvl9pPr marL="3657600" algn="l" defTabSz="914400" rtl="0" eaLnBrk="1" latinLnBrk="0" hangingPunct="1">
      <a:defRPr u="sng"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76">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tiago Fichamba" initials="SF"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3300"/>
    <a:srgbClr val="3366FF"/>
    <a:srgbClr val="00FFCC"/>
    <a:srgbClr val="FA9500"/>
    <a:srgbClr val="FF0066"/>
    <a:srgbClr val="FF9900"/>
    <a:srgbClr val="990000"/>
    <a:srgbClr val="FFCC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1" autoAdjust="0"/>
    <p:restoredTop sz="94291" autoAdjust="0"/>
  </p:normalViewPr>
  <p:slideViewPr>
    <p:cSldViewPr snapToGrid="0" snapToObjects="1">
      <p:cViewPr>
        <p:scale>
          <a:sx n="100" d="100"/>
          <a:sy n="100" d="100"/>
        </p:scale>
        <p:origin x="336" y="72"/>
      </p:cViewPr>
      <p:guideLst>
        <p:guide orient="horz" pos="276"/>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1842"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ANTIAGO%20FICHAMBA\Desktop\tesis%20coeficiente%20de%20rugosidad\Granulometria%20Ri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F:\socavacion%20general%20%20cauce%20natural.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file:///F:\socavacion%20%20a%20lo%20largo%20del%20rio(Recuperado%20autom&#225;ticamente).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d.docs.live.net/799bdc352b920516/Tesis%20Rio%20Jama/Hojas%20de%20calculo/Granulometria%20Ri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d.docs.live.net/799bdc352b920516/Tesis%20Rio%20Jama/Hojas%20de%20calculo/Granulometria%20Rio.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d.docs.live.net/799bdc352b920516/Tesis%20Rio%20Jama/Hojas%20de%20calculo/Granulometria%20Rio.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Jesi\Desktop\PROYECTO%20DE%20TITULACION\RIO%20JAMA\trabajo\PROGRAMAS\Guacho_Morales_Geomorfologia_Rio_Jama.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enny\Documents\JENNY\6.-TESIS\Curvas%20IDF.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uario\Downloads\hidrogram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'[Granulometria Rio.xlsx]clima de jama'!$C$2</c:f>
              <c:strCache>
                <c:ptCount val="1"/>
                <c:pt idx="0">
                  <c:v>intensidad (mm)</c:v>
                </c:pt>
              </c:strCache>
            </c:strRef>
          </c:tx>
          <c:spPr>
            <a:solidFill>
              <a:schemeClr val="accent2"/>
            </a:solidFill>
            <a:ln>
              <a:noFill/>
            </a:ln>
            <a:effectLst/>
          </c:spPr>
          <c:invertIfNegative val="0"/>
          <c:cat>
            <c:strRef>
              <c:f>'[Granulometria Rio.xlsx]clima de jama'!$B$3:$B$14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'[Granulometria Rio.xlsx]clima de jama'!$C$3:$C$14</c:f>
              <c:numCache>
                <c:formatCode>General</c:formatCode>
                <c:ptCount val="12"/>
                <c:pt idx="0">
                  <c:v>360</c:v>
                </c:pt>
                <c:pt idx="1">
                  <c:v>430</c:v>
                </c:pt>
                <c:pt idx="2">
                  <c:v>450</c:v>
                </c:pt>
                <c:pt idx="3">
                  <c:v>360</c:v>
                </c:pt>
                <c:pt idx="4">
                  <c:v>150</c:v>
                </c:pt>
                <c:pt idx="5">
                  <c:v>40</c:v>
                </c:pt>
                <c:pt idx="6">
                  <c:v>10</c:v>
                </c:pt>
                <c:pt idx="7">
                  <c:v>10</c:v>
                </c:pt>
                <c:pt idx="8">
                  <c:v>14</c:v>
                </c:pt>
                <c:pt idx="9">
                  <c:v>19</c:v>
                </c:pt>
                <c:pt idx="10">
                  <c:v>19</c:v>
                </c:pt>
                <c:pt idx="11">
                  <c:v>105</c:v>
                </c:pt>
              </c:numCache>
            </c:numRef>
          </c:val>
          <c:extLst>
            <c:ext xmlns:c16="http://schemas.microsoft.com/office/drawing/2014/chart" uri="{C3380CC4-5D6E-409C-BE32-E72D297353CC}">
              <c16:uniqueId val="{00000000-154A-4BBD-B548-CF8888D7556E}"/>
            </c:ext>
          </c:extLst>
        </c:ser>
        <c:dLbls>
          <c:showLegendKey val="0"/>
          <c:showVal val="0"/>
          <c:showCatName val="0"/>
          <c:showSerName val="0"/>
          <c:showPercent val="0"/>
          <c:showBubbleSize val="0"/>
        </c:dLbls>
        <c:gapWidth val="300"/>
        <c:axId val="576381304"/>
        <c:axId val="576381632"/>
      </c:barChart>
      <c:catAx>
        <c:axId val="5763813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Meses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76381632"/>
        <c:crosses val="autoZero"/>
        <c:auto val="1"/>
        <c:lblAlgn val="ctr"/>
        <c:lblOffset val="100"/>
        <c:noMultiLvlLbl val="0"/>
      </c:catAx>
      <c:valAx>
        <c:axId val="5763816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Precipitación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76381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s-EC" dirty="0"/>
              <a:t>Socavación General Sección 120</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s-EC"/>
        </a:p>
      </c:txPr>
    </c:title>
    <c:autoTitleDeleted val="0"/>
    <c:plotArea>
      <c:layout>
        <c:manualLayout>
          <c:layoutTarget val="inner"/>
          <c:xMode val="edge"/>
          <c:yMode val="edge"/>
          <c:x val="8.3020128622734488E-2"/>
          <c:y val="0.14882413127764058"/>
          <c:w val="0.88363959543323167"/>
          <c:h val="0.66032410401036679"/>
        </c:manualLayout>
      </c:layout>
      <c:scatterChart>
        <c:scatterStyle val="smoothMarker"/>
        <c:varyColors val="0"/>
        <c:ser>
          <c:idx val="0"/>
          <c:order val="0"/>
          <c:tx>
            <c:v>Cauce natural </c:v>
          </c:tx>
          <c:spPr>
            <a:ln w="9525" cap="flat" cmpd="sng" algn="ctr">
              <a:solidFill>
                <a:srgbClr val="00B050">
                  <a:alpha val="70000"/>
                </a:srgbClr>
              </a:solidFill>
              <a:prstDash val="sysDot"/>
              <a:round/>
            </a:ln>
            <a:effectLst/>
          </c:spPr>
          <c:marker>
            <c:symbol val="circle"/>
            <c:size val="5"/>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xVal>
            <c:numRef>
              <c:f>'SOC. SECCIONES'!$V$4:$V$10</c:f>
              <c:numCache>
                <c:formatCode>General</c:formatCode>
                <c:ptCount val="7"/>
                <c:pt idx="0">
                  <c:v>67.930000000000007</c:v>
                </c:pt>
                <c:pt idx="1">
                  <c:v>79.98</c:v>
                </c:pt>
                <c:pt idx="2">
                  <c:v>90</c:v>
                </c:pt>
                <c:pt idx="3">
                  <c:v>100</c:v>
                </c:pt>
                <c:pt idx="4">
                  <c:v>110</c:v>
                </c:pt>
                <c:pt idx="5">
                  <c:v>117.43</c:v>
                </c:pt>
                <c:pt idx="6">
                  <c:v>122.98</c:v>
                </c:pt>
              </c:numCache>
            </c:numRef>
          </c:xVal>
          <c:yVal>
            <c:numRef>
              <c:f>'SOC. SECCIONES'!$W$4:$W$10</c:f>
              <c:numCache>
                <c:formatCode>General</c:formatCode>
                <c:ptCount val="7"/>
                <c:pt idx="0">
                  <c:v>10.38</c:v>
                </c:pt>
                <c:pt idx="1">
                  <c:v>5.19</c:v>
                </c:pt>
                <c:pt idx="2">
                  <c:v>3.5</c:v>
                </c:pt>
                <c:pt idx="3">
                  <c:v>2.69</c:v>
                </c:pt>
                <c:pt idx="4">
                  <c:v>3.2</c:v>
                </c:pt>
                <c:pt idx="5">
                  <c:v>6.09</c:v>
                </c:pt>
                <c:pt idx="6">
                  <c:v>10.38</c:v>
                </c:pt>
              </c:numCache>
            </c:numRef>
          </c:yVal>
          <c:smooth val="1"/>
          <c:extLst>
            <c:ext xmlns:c16="http://schemas.microsoft.com/office/drawing/2014/chart" uri="{C3380CC4-5D6E-409C-BE32-E72D297353CC}">
              <c16:uniqueId val="{00000000-3159-467B-8D64-B288E9F8F3C4}"/>
            </c:ext>
          </c:extLst>
        </c:ser>
        <c:ser>
          <c:idx val="3"/>
          <c:order val="1"/>
          <c:tx>
            <c:v>Socavacion Kellerhals</c:v>
          </c:tx>
          <c:spPr>
            <a:ln w="9525" cap="flat" cmpd="sng" algn="ctr">
              <a:solidFill>
                <a:schemeClr val="accent6">
                  <a:lumMod val="60000"/>
                  <a:alpha val="70000"/>
                </a:schemeClr>
              </a:solidFill>
              <a:prstDash val="sysDot"/>
              <a:round/>
            </a:ln>
            <a:effectLst/>
          </c:spPr>
          <c:marker>
            <c:symbol val="circle"/>
            <c:size val="5"/>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accent6">
                    <a:lumMod val="60000"/>
                    <a:shade val="95000"/>
                  </a:schemeClr>
                </a:solidFill>
                <a:round/>
              </a:ln>
              <a:effectLst/>
            </c:spPr>
          </c:marker>
          <c:xVal>
            <c:numRef>
              <c:f>'SOC. SECCIONES'!$V$4:$V$10</c:f>
              <c:numCache>
                <c:formatCode>General</c:formatCode>
                <c:ptCount val="7"/>
                <c:pt idx="0">
                  <c:v>67.930000000000007</c:v>
                </c:pt>
                <c:pt idx="1">
                  <c:v>79.98</c:v>
                </c:pt>
                <c:pt idx="2">
                  <c:v>90</c:v>
                </c:pt>
                <c:pt idx="3">
                  <c:v>100</c:v>
                </c:pt>
                <c:pt idx="4">
                  <c:v>110</c:v>
                </c:pt>
                <c:pt idx="5">
                  <c:v>117.43</c:v>
                </c:pt>
                <c:pt idx="6">
                  <c:v>122.98</c:v>
                </c:pt>
              </c:numCache>
            </c:numRef>
          </c:xVal>
          <c:yVal>
            <c:numRef>
              <c:f>'SOC. SECCIONES'!$Z$4:$Z$10</c:f>
              <c:numCache>
                <c:formatCode>0.00</c:formatCode>
                <c:ptCount val="7"/>
                <c:pt idx="0" formatCode="General">
                  <c:v>10.38</c:v>
                </c:pt>
                <c:pt idx="1">
                  <c:v>4.7135552824433384</c:v>
                </c:pt>
                <c:pt idx="2">
                  <c:v>-0.10808129854645898</c:v>
                </c:pt>
                <c:pt idx="3">
                  <c:v>-1.942953887721973</c:v>
                </c:pt>
                <c:pt idx="4">
                  <c:v>-2.0972532052005057</c:v>
                </c:pt>
                <c:pt idx="5">
                  <c:v>2.1981053232004086</c:v>
                </c:pt>
                <c:pt idx="6">
                  <c:v>10.38</c:v>
                </c:pt>
              </c:numCache>
            </c:numRef>
          </c:yVal>
          <c:smooth val="1"/>
          <c:extLst>
            <c:ext xmlns:c16="http://schemas.microsoft.com/office/drawing/2014/chart" uri="{C3380CC4-5D6E-409C-BE32-E72D297353CC}">
              <c16:uniqueId val="{00000001-3159-467B-8D64-B288E9F8F3C4}"/>
            </c:ext>
          </c:extLst>
        </c:ser>
        <c:ser>
          <c:idx val="1"/>
          <c:order val="2"/>
          <c:tx>
            <c:v>Socavación Lischtvan</c:v>
          </c:tx>
          <c:spPr>
            <a:ln w="9525" cap="flat" cmpd="sng" algn="ctr">
              <a:solidFill>
                <a:schemeClr val="accent5">
                  <a:alpha val="70000"/>
                </a:schemeClr>
              </a:solidFill>
              <a:prstDash val="sysDot"/>
              <a:round/>
            </a:ln>
            <a:effectLst/>
          </c:spPr>
          <c:marker>
            <c:symbol val="circle"/>
            <c:size val="5"/>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marker>
          <c:xVal>
            <c:numRef>
              <c:f>'SOC. SECCIONES'!$V$4:$V$10</c:f>
              <c:numCache>
                <c:formatCode>General</c:formatCode>
                <c:ptCount val="7"/>
                <c:pt idx="0">
                  <c:v>67.930000000000007</c:v>
                </c:pt>
                <c:pt idx="1">
                  <c:v>79.98</c:v>
                </c:pt>
                <c:pt idx="2">
                  <c:v>90</c:v>
                </c:pt>
                <c:pt idx="3">
                  <c:v>100</c:v>
                </c:pt>
                <c:pt idx="4">
                  <c:v>110</c:v>
                </c:pt>
                <c:pt idx="5">
                  <c:v>117.43</c:v>
                </c:pt>
                <c:pt idx="6">
                  <c:v>122.98</c:v>
                </c:pt>
              </c:numCache>
            </c:numRef>
          </c:xVal>
          <c:yVal>
            <c:numRef>
              <c:f>'SOC. SECCIONES'!$X$4:$X$10</c:f>
              <c:numCache>
                <c:formatCode>0.00</c:formatCode>
                <c:ptCount val="7"/>
                <c:pt idx="0" formatCode="General">
                  <c:v>10.38</c:v>
                </c:pt>
                <c:pt idx="1">
                  <c:v>4.4231060482558879</c:v>
                </c:pt>
                <c:pt idx="2">
                  <c:v>9.2292129343441331E-2</c:v>
                </c:pt>
                <c:pt idx="3">
                  <c:v>-1.4903042020723762</c:v>
                </c:pt>
                <c:pt idx="4">
                  <c:v>-1.622126381276118</c:v>
                </c:pt>
                <c:pt idx="5">
                  <c:v>2.127069069604298</c:v>
                </c:pt>
                <c:pt idx="6">
                  <c:v>10.38</c:v>
                </c:pt>
              </c:numCache>
            </c:numRef>
          </c:yVal>
          <c:smooth val="1"/>
          <c:extLst>
            <c:ext xmlns:c16="http://schemas.microsoft.com/office/drawing/2014/chart" uri="{C3380CC4-5D6E-409C-BE32-E72D297353CC}">
              <c16:uniqueId val="{00000002-3159-467B-8D64-B288E9F8F3C4}"/>
            </c:ext>
          </c:extLst>
        </c:ser>
        <c:ser>
          <c:idx val="2"/>
          <c:order val="3"/>
          <c:tx>
            <c:v>Socavacion Blench</c:v>
          </c:tx>
          <c:spPr>
            <a:ln w="9525" cap="flat" cmpd="sng" algn="ctr">
              <a:solidFill>
                <a:schemeClr val="accent4">
                  <a:alpha val="70000"/>
                </a:schemeClr>
              </a:solidFill>
              <a:prstDash val="sysDot"/>
              <a:round/>
            </a:ln>
            <a:effectLst/>
          </c:spPr>
          <c:marker>
            <c:symbol val="circle"/>
            <c:size val="5"/>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marker>
          <c:xVal>
            <c:numRef>
              <c:f>'SOC. SECCIONES'!$V$4:$V$10</c:f>
              <c:numCache>
                <c:formatCode>General</c:formatCode>
                <c:ptCount val="7"/>
                <c:pt idx="0">
                  <c:v>67.930000000000007</c:v>
                </c:pt>
                <c:pt idx="1">
                  <c:v>79.98</c:v>
                </c:pt>
                <c:pt idx="2">
                  <c:v>90</c:v>
                </c:pt>
                <c:pt idx="3">
                  <c:v>100</c:v>
                </c:pt>
                <c:pt idx="4">
                  <c:v>110</c:v>
                </c:pt>
                <c:pt idx="5">
                  <c:v>117.43</c:v>
                </c:pt>
                <c:pt idx="6">
                  <c:v>122.98</c:v>
                </c:pt>
              </c:numCache>
            </c:numRef>
          </c:xVal>
          <c:yVal>
            <c:numRef>
              <c:f>'SOC. SECCIONES'!$Y$4:$Y$10</c:f>
              <c:numCache>
                <c:formatCode>0.00</c:formatCode>
                <c:ptCount val="7"/>
                <c:pt idx="0" formatCode="General">
                  <c:v>10.38</c:v>
                </c:pt>
                <c:pt idx="1">
                  <c:v>4.551739091488141</c:v>
                </c:pt>
                <c:pt idx="2">
                  <c:v>0.64433604957963198</c:v>
                </c:pt>
                <c:pt idx="3">
                  <c:v>-0.7557443818723768</c:v>
                </c:pt>
                <c:pt idx="4">
                  <c:v>-0.87182878988332746</c:v>
                </c:pt>
                <c:pt idx="5">
                  <c:v>2.4642545107940572</c:v>
                </c:pt>
                <c:pt idx="6">
                  <c:v>10.38</c:v>
                </c:pt>
              </c:numCache>
            </c:numRef>
          </c:yVal>
          <c:smooth val="1"/>
          <c:extLst>
            <c:ext xmlns:c16="http://schemas.microsoft.com/office/drawing/2014/chart" uri="{C3380CC4-5D6E-409C-BE32-E72D297353CC}">
              <c16:uniqueId val="{00000003-3159-467B-8D64-B288E9F8F3C4}"/>
            </c:ext>
          </c:extLst>
        </c:ser>
        <c:dLbls>
          <c:showLegendKey val="0"/>
          <c:showVal val="0"/>
          <c:showCatName val="0"/>
          <c:showSerName val="0"/>
          <c:showPercent val="0"/>
          <c:showBubbleSize val="0"/>
        </c:dLbls>
        <c:axId val="159701024"/>
        <c:axId val="159701416"/>
      </c:scatterChart>
      <c:valAx>
        <c:axId val="159701024"/>
        <c:scaling>
          <c:orientation val="minMax"/>
          <c:min val="60"/>
        </c:scaling>
        <c:delete val="0"/>
        <c:axPos val="b"/>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C"/>
                  <a:t>Abscisa</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crossAx val="159701416"/>
        <c:crosses val="autoZero"/>
        <c:crossBetween val="midCat"/>
      </c:valAx>
      <c:valAx>
        <c:axId val="159701416"/>
        <c:scaling>
          <c:orientation val="minMax"/>
        </c:scaling>
        <c:delete val="0"/>
        <c:axPos val="l"/>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C"/>
                  <a:t>Cota</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crossAx val="159701024"/>
        <c:crosses val="autoZero"/>
        <c:crossBetween val="midCat"/>
      </c:valAx>
      <c:spPr>
        <a:gradFill>
          <a:gsLst>
            <a:gs pos="100000">
              <a:schemeClr val="lt1">
                <a:lumMod val="95000"/>
              </a:schemeClr>
            </a:gs>
            <a:gs pos="0">
              <a:schemeClr val="lt1">
                <a:alpha val="0"/>
              </a:schemeClr>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s-EC" dirty="0"/>
              <a:t>Socavación General Sección 140 </a:t>
            </a:r>
          </a:p>
        </c:rich>
      </c:tx>
      <c:layout>
        <c:manualLayout>
          <c:xMode val="edge"/>
          <c:yMode val="edge"/>
          <c:x val="0.16054321113498413"/>
          <c:y val="4.7347182828787811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s-EC"/>
        </a:p>
      </c:txPr>
    </c:title>
    <c:autoTitleDeleted val="0"/>
    <c:plotArea>
      <c:layout/>
      <c:scatterChart>
        <c:scatterStyle val="smoothMarker"/>
        <c:varyColors val="0"/>
        <c:ser>
          <c:idx val="0"/>
          <c:order val="0"/>
          <c:tx>
            <c:v>Cauce Modificado con Puente</c:v>
          </c:tx>
          <c:spPr>
            <a:ln w="9525" cap="flat" cmpd="sng" algn="ctr">
              <a:solidFill>
                <a:schemeClr val="accent6">
                  <a:alpha val="70000"/>
                </a:schemeClr>
              </a:solidFill>
              <a:prstDash val="sysDot"/>
              <a:round/>
            </a:ln>
            <a:effectLst/>
          </c:spPr>
          <c:marker>
            <c:symbol val="circle"/>
            <c:size val="5"/>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marker>
          <c:xVal>
            <c:numRef>
              <c:f>Hoja2!$B$30:$B$36</c:f>
              <c:numCache>
                <c:formatCode>General</c:formatCode>
                <c:ptCount val="7"/>
                <c:pt idx="0">
                  <c:v>59.96</c:v>
                </c:pt>
                <c:pt idx="1">
                  <c:v>62.98</c:v>
                </c:pt>
                <c:pt idx="2">
                  <c:v>73.97</c:v>
                </c:pt>
                <c:pt idx="3">
                  <c:v>99.93</c:v>
                </c:pt>
                <c:pt idx="4">
                  <c:v>117</c:v>
                </c:pt>
                <c:pt idx="5">
                  <c:v>124.01</c:v>
                </c:pt>
                <c:pt idx="6">
                  <c:v>130.71</c:v>
                </c:pt>
              </c:numCache>
            </c:numRef>
          </c:xVal>
          <c:yVal>
            <c:numRef>
              <c:f>Hoja2!$C$30:$C$36</c:f>
              <c:numCache>
                <c:formatCode>General</c:formatCode>
                <c:ptCount val="7"/>
                <c:pt idx="0">
                  <c:v>8.94</c:v>
                </c:pt>
                <c:pt idx="1">
                  <c:v>5.93</c:v>
                </c:pt>
                <c:pt idx="2">
                  <c:v>2.7</c:v>
                </c:pt>
                <c:pt idx="3">
                  <c:v>2.7</c:v>
                </c:pt>
                <c:pt idx="4">
                  <c:v>2.7</c:v>
                </c:pt>
                <c:pt idx="5">
                  <c:v>3.29</c:v>
                </c:pt>
                <c:pt idx="6">
                  <c:v>8.94</c:v>
                </c:pt>
              </c:numCache>
            </c:numRef>
          </c:yVal>
          <c:smooth val="1"/>
          <c:extLst>
            <c:ext xmlns:c16="http://schemas.microsoft.com/office/drawing/2014/chart" uri="{C3380CC4-5D6E-409C-BE32-E72D297353CC}">
              <c16:uniqueId val="{00000000-F0FF-4113-9898-894B4BB81B6A}"/>
            </c:ext>
          </c:extLst>
        </c:ser>
        <c:ser>
          <c:idx val="1"/>
          <c:order val="1"/>
          <c:tx>
            <c:v>Socavación Lischtvan</c:v>
          </c:tx>
          <c:spPr>
            <a:ln w="9525" cap="flat" cmpd="sng" algn="ctr">
              <a:solidFill>
                <a:schemeClr val="accent5">
                  <a:alpha val="70000"/>
                </a:schemeClr>
              </a:solidFill>
              <a:prstDash val="sysDot"/>
              <a:round/>
            </a:ln>
            <a:effectLst/>
          </c:spPr>
          <c:marker>
            <c:symbol val="circle"/>
            <c:size val="5"/>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marker>
          <c:xVal>
            <c:numRef>
              <c:f>Hoja2!$B$30:$B$36</c:f>
              <c:numCache>
                <c:formatCode>General</c:formatCode>
                <c:ptCount val="7"/>
                <c:pt idx="0">
                  <c:v>59.96</c:v>
                </c:pt>
                <c:pt idx="1">
                  <c:v>62.98</c:v>
                </c:pt>
                <c:pt idx="2">
                  <c:v>73.97</c:v>
                </c:pt>
                <c:pt idx="3">
                  <c:v>99.93</c:v>
                </c:pt>
                <c:pt idx="4">
                  <c:v>117</c:v>
                </c:pt>
                <c:pt idx="5">
                  <c:v>124.01</c:v>
                </c:pt>
                <c:pt idx="6">
                  <c:v>130.71</c:v>
                </c:pt>
              </c:numCache>
            </c:numRef>
          </c:xVal>
          <c:yVal>
            <c:numRef>
              <c:f>Hoja2!$P$30:$P$36</c:f>
              <c:numCache>
                <c:formatCode>0.00</c:formatCode>
                <c:ptCount val="7"/>
                <c:pt idx="0">
                  <c:v>8.94</c:v>
                </c:pt>
                <c:pt idx="1">
                  <c:v>5.93</c:v>
                </c:pt>
                <c:pt idx="2">
                  <c:v>2.7</c:v>
                </c:pt>
                <c:pt idx="3">
                  <c:v>2.7</c:v>
                </c:pt>
                <c:pt idx="4">
                  <c:v>2.7</c:v>
                </c:pt>
                <c:pt idx="5">
                  <c:v>3.29</c:v>
                </c:pt>
                <c:pt idx="6">
                  <c:v>8.94</c:v>
                </c:pt>
              </c:numCache>
            </c:numRef>
          </c:yVal>
          <c:smooth val="1"/>
          <c:extLst>
            <c:ext xmlns:c16="http://schemas.microsoft.com/office/drawing/2014/chart" uri="{C3380CC4-5D6E-409C-BE32-E72D297353CC}">
              <c16:uniqueId val="{00000001-F0FF-4113-9898-894B4BB81B6A}"/>
            </c:ext>
          </c:extLst>
        </c:ser>
        <c:ser>
          <c:idx val="2"/>
          <c:order val="2"/>
          <c:tx>
            <c:v>Socavación Blench</c:v>
          </c:tx>
          <c:spPr>
            <a:ln w="9525" cap="flat" cmpd="sng" algn="ctr">
              <a:solidFill>
                <a:schemeClr val="accent4">
                  <a:alpha val="70000"/>
                </a:schemeClr>
              </a:solidFill>
              <a:prstDash val="sysDot"/>
              <a:round/>
            </a:ln>
            <a:effectLst/>
          </c:spPr>
          <c:marker>
            <c:symbol val="circle"/>
            <c:size val="5"/>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marker>
          <c:xVal>
            <c:numRef>
              <c:f>Hoja2!$B$30:$B$36</c:f>
              <c:numCache>
                <c:formatCode>General</c:formatCode>
                <c:ptCount val="7"/>
                <c:pt idx="0">
                  <c:v>59.96</c:v>
                </c:pt>
                <c:pt idx="1">
                  <c:v>62.98</c:v>
                </c:pt>
                <c:pt idx="2">
                  <c:v>73.97</c:v>
                </c:pt>
                <c:pt idx="3">
                  <c:v>99.93</c:v>
                </c:pt>
                <c:pt idx="4">
                  <c:v>117</c:v>
                </c:pt>
                <c:pt idx="5">
                  <c:v>124.01</c:v>
                </c:pt>
                <c:pt idx="6">
                  <c:v>130.71</c:v>
                </c:pt>
              </c:numCache>
            </c:numRef>
          </c:xVal>
          <c:yVal>
            <c:numRef>
              <c:f>Hoja2!$Q$30:$Q$36</c:f>
              <c:numCache>
                <c:formatCode>0.00</c:formatCode>
                <c:ptCount val="7"/>
                <c:pt idx="0">
                  <c:v>8.94</c:v>
                </c:pt>
                <c:pt idx="1">
                  <c:v>5.93</c:v>
                </c:pt>
                <c:pt idx="2">
                  <c:v>2.7</c:v>
                </c:pt>
                <c:pt idx="3">
                  <c:v>2.7</c:v>
                </c:pt>
                <c:pt idx="4">
                  <c:v>2.7</c:v>
                </c:pt>
                <c:pt idx="5">
                  <c:v>3.29</c:v>
                </c:pt>
                <c:pt idx="6">
                  <c:v>8.94</c:v>
                </c:pt>
              </c:numCache>
            </c:numRef>
          </c:yVal>
          <c:smooth val="1"/>
          <c:extLst>
            <c:ext xmlns:c16="http://schemas.microsoft.com/office/drawing/2014/chart" uri="{C3380CC4-5D6E-409C-BE32-E72D297353CC}">
              <c16:uniqueId val="{00000002-F0FF-4113-9898-894B4BB81B6A}"/>
            </c:ext>
          </c:extLst>
        </c:ser>
        <c:dLbls>
          <c:showLegendKey val="0"/>
          <c:showVal val="0"/>
          <c:showCatName val="0"/>
          <c:showSerName val="0"/>
          <c:showPercent val="0"/>
          <c:showBubbleSize val="0"/>
        </c:dLbls>
        <c:axId val="159567984"/>
        <c:axId val="160541464"/>
      </c:scatterChart>
      <c:valAx>
        <c:axId val="159567984"/>
        <c:scaling>
          <c:orientation val="minMax"/>
          <c:min val="5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C"/>
                  <a:t>Abscisas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crossAx val="160541464"/>
        <c:crosses val="autoZero"/>
        <c:crossBetween val="midCat"/>
      </c:valAx>
      <c:valAx>
        <c:axId val="16054146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C"/>
                  <a:t>Cotas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crossAx val="159567984"/>
        <c:crosses val="autoZero"/>
        <c:crossBetween val="midCat"/>
      </c:valAx>
      <c:spPr>
        <a:gradFill>
          <a:gsLst>
            <a:gs pos="100000">
              <a:schemeClr val="lt1">
                <a:lumMod val="95000"/>
              </a:schemeClr>
            </a:gs>
            <a:gs pos="0">
              <a:schemeClr val="lt1">
                <a:alpha val="0"/>
              </a:schemeClr>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TEMPERATURA </c:v>
          </c:tx>
          <c:spPr>
            <a:solidFill>
              <a:schemeClr val="accent2"/>
            </a:solidFill>
            <a:ln>
              <a:noFill/>
            </a:ln>
            <a:effectLst/>
          </c:spPr>
          <c:invertIfNegative val="0"/>
          <c:cat>
            <c:strRef>
              <c:f>Hoja1!$B$3:$B$14</c:f>
              <c:strCache>
                <c:ptCount val="12"/>
                <c:pt idx="0">
                  <c:v>Ene</c:v>
                </c:pt>
                <c:pt idx="1">
                  <c:v>Feb.</c:v>
                </c:pt>
                <c:pt idx="2">
                  <c:v>Mar.</c:v>
                </c:pt>
                <c:pt idx="3">
                  <c:v>Abr.</c:v>
                </c:pt>
                <c:pt idx="4">
                  <c:v>May.</c:v>
                </c:pt>
                <c:pt idx="5">
                  <c:v>Jun.</c:v>
                </c:pt>
                <c:pt idx="6">
                  <c:v>Jul.</c:v>
                </c:pt>
                <c:pt idx="7">
                  <c:v>Ago.</c:v>
                </c:pt>
                <c:pt idx="8">
                  <c:v>Sep.</c:v>
                </c:pt>
                <c:pt idx="9">
                  <c:v>Oct.</c:v>
                </c:pt>
                <c:pt idx="10">
                  <c:v>Nov. </c:v>
                </c:pt>
                <c:pt idx="11">
                  <c:v>Dic.</c:v>
                </c:pt>
              </c:strCache>
            </c:strRef>
          </c:cat>
          <c:val>
            <c:numRef>
              <c:f>Hoja1!$C$3:$C$14</c:f>
              <c:numCache>
                <c:formatCode>General</c:formatCode>
                <c:ptCount val="12"/>
                <c:pt idx="0">
                  <c:v>25.6</c:v>
                </c:pt>
                <c:pt idx="1">
                  <c:v>25.7</c:v>
                </c:pt>
                <c:pt idx="2">
                  <c:v>26.1</c:v>
                </c:pt>
                <c:pt idx="3">
                  <c:v>26.2</c:v>
                </c:pt>
                <c:pt idx="4">
                  <c:v>25.7</c:v>
                </c:pt>
                <c:pt idx="5">
                  <c:v>25.1</c:v>
                </c:pt>
                <c:pt idx="6">
                  <c:v>24.7</c:v>
                </c:pt>
                <c:pt idx="7">
                  <c:v>24.8</c:v>
                </c:pt>
                <c:pt idx="8">
                  <c:v>24.9</c:v>
                </c:pt>
                <c:pt idx="9">
                  <c:v>25.1</c:v>
                </c:pt>
                <c:pt idx="10">
                  <c:v>25.1</c:v>
                </c:pt>
                <c:pt idx="11">
                  <c:v>25.2</c:v>
                </c:pt>
              </c:numCache>
            </c:numRef>
          </c:val>
          <c:extLst>
            <c:ext xmlns:c16="http://schemas.microsoft.com/office/drawing/2014/chart" uri="{C3380CC4-5D6E-409C-BE32-E72D297353CC}">
              <c16:uniqueId val="{00000000-DB85-4198-8F8D-419E91005407}"/>
            </c:ext>
          </c:extLst>
        </c:ser>
        <c:dLbls>
          <c:showLegendKey val="0"/>
          <c:showVal val="0"/>
          <c:showCatName val="0"/>
          <c:showSerName val="0"/>
          <c:showPercent val="0"/>
          <c:showBubbleSize val="0"/>
        </c:dLbls>
        <c:gapWidth val="219"/>
        <c:overlap val="-27"/>
        <c:axId val="1148235376"/>
        <c:axId val="1144898592"/>
      </c:barChart>
      <c:catAx>
        <c:axId val="11482353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Meses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44898592"/>
        <c:crosses val="autoZero"/>
        <c:auto val="1"/>
        <c:lblAlgn val="ctr"/>
        <c:lblOffset val="100"/>
        <c:noMultiLvlLbl val="0"/>
      </c:catAx>
      <c:valAx>
        <c:axId val="1144898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4823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sz="1000" b="1" i="0" u="none" strike="noStrike" baseline="0">
                <a:solidFill>
                  <a:srgbClr val="000000"/>
                </a:solidFill>
                <a:latin typeface="Arial"/>
                <a:ea typeface="Arial"/>
                <a:cs typeface="Arial"/>
              </a:defRPr>
            </a:pPr>
            <a:r>
              <a:rPr lang="es-EC" dirty="0"/>
              <a:t>CURVA GRANULOMÉTRICA</a:t>
            </a:r>
          </a:p>
        </c:rich>
      </c:tx>
      <c:layout>
        <c:manualLayout>
          <c:xMode val="edge"/>
          <c:yMode val="edge"/>
          <c:x val="0.29410365083704521"/>
          <c:y val="4.9879730089330686E-2"/>
        </c:manualLayout>
      </c:layout>
      <c:overlay val="0"/>
      <c:spPr>
        <a:noFill/>
        <a:ln w="25400">
          <a:noFill/>
        </a:ln>
      </c:spPr>
    </c:title>
    <c:autoTitleDeleted val="0"/>
    <c:plotArea>
      <c:layout>
        <c:manualLayout>
          <c:layoutTarget val="inner"/>
          <c:xMode val="edge"/>
          <c:yMode val="edge"/>
          <c:x val="0.12885189308662981"/>
          <c:y val="0.14447592067988668"/>
          <c:w val="0.80112263962556862"/>
          <c:h val="0.73654390934844194"/>
        </c:manualLayout>
      </c:layout>
      <c:scatterChart>
        <c:scatterStyle val="lineMarker"/>
        <c:varyColors val="0"/>
        <c:ser>
          <c:idx val="0"/>
          <c:order val="0"/>
          <c:tx>
            <c:v>CURVA</c:v>
          </c:tx>
          <c:spPr>
            <a:ln w="28575">
              <a:solidFill>
                <a:srgbClr val="FF0000"/>
              </a:solidFill>
              <a:prstDash val="solid"/>
            </a:ln>
          </c:spPr>
          <c:marker>
            <c:symbol val="none"/>
          </c:marker>
          <c:xVal>
            <c:numRef>
              <c:f>'[Granulometria Rio.xlsx]RIO A UNA ESQUINA '!$J$37:$J$49</c:f>
              <c:numCache>
                <c:formatCode>0.00</c:formatCode>
                <c:ptCount val="13"/>
                <c:pt idx="0">
                  <c:v>76.2</c:v>
                </c:pt>
                <c:pt idx="1">
                  <c:v>50.4</c:v>
                </c:pt>
                <c:pt idx="2">
                  <c:v>38.1</c:v>
                </c:pt>
                <c:pt idx="3">
                  <c:v>35</c:v>
                </c:pt>
                <c:pt idx="4">
                  <c:v>19</c:v>
                </c:pt>
                <c:pt idx="5">
                  <c:v>12.5</c:v>
                </c:pt>
                <c:pt idx="6">
                  <c:v>9.5</c:v>
                </c:pt>
                <c:pt idx="7">
                  <c:v>4.75</c:v>
                </c:pt>
                <c:pt idx="8">
                  <c:v>2</c:v>
                </c:pt>
                <c:pt idx="9">
                  <c:v>0.42499999999999999</c:v>
                </c:pt>
                <c:pt idx="10">
                  <c:v>0.3</c:v>
                </c:pt>
                <c:pt idx="11">
                  <c:v>0.15</c:v>
                </c:pt>
                <c:pt idx="12">
                  <c:v>7.4999999999999997E-2</c:v>
                </c:pt>
              </c:numCache>
            </c:numRef>
          </c:xVal>
          <c:yVal>
            <c:numRef>
              <c:f>'[Granulometria Rio.xlsx]RIO A UNA ESQUINA '!$K$37:$K$49</c:f>
              <c:numCache>
                <c:formatCode>0</c:formatCode>
                <c:ptCount val="13"/>
                <c:pt idx="0">
                  <c:v>100</c:v>
                </c:pt>
                <c:pt idx="1">
                  <c:v>100</c:v>
                </c:pt>
                <c:pt idx="2">
                  <c:v>100</c:v>
                </c:pt>
                <c:pt idx="3">
                  <c:v>100</c:v>
                </c:pt>
                <c:pt idx="4">
                  <c:v>100</c:v>
                </c:pt>
                <c:pt idx="5">
                  <c:v>95.379391792146436</c:v>
                </c:pt>
                <c:pt idx="6">
                  <c:v>92.284223993701403</c:v>
                </c:pt>
                <c:pt idx="7">
                  <c:v>86.479349145425317</c:v>
                </c:pt>
                <c:pt idx="8">
                  <c:v>74.369320604927339</c:v>
                </c:pt>
                <c:pt idx="9">
                  <c:v>10.090870321162612</c:v>
                </c:pt>
                <c:pt idx="10">
                  <c:v>4.3253616770002878</c:v>
                </c:pt>
                <c:pt idx="11">
                  <c:v>1.249876980612143</c:v>
                </c:pt>
                <c:pt idx="12">
                  <c:v>1.2154315520125891</c:v>
                </c:pt>
              </c:numCache>
            </c:numRef>
          </c:yVal>
          <c:smooth val="0"/>
          <c:extLst>
            <c:ext xmlns:c16="http://schemas.microsoft.com/office/drawing/2014/chart" uri="{C3380CC4-5D6E-409C-BE32-E72D297353CC}">
              <c16:uniqueId val="{00000000-FD0C-4CD3-9BF3-34D421D1AC8A}"/>
            </c:ext>
          </c:extLst>
        </c:ser>
        <c:dLbls>
          <c:showLegendKey val="0"/>
          <c:showVal val="0"/>
          <c:showCatName val="0"/>
          <c:showSerName val="0"/>
          <c:showPercent val="0"/>
          <c:showBubbleSize val="0"/>
        </c:dLbls>
        <c:axId val="84890752"/>
        <c:axId val="84893056"/>
      </c:scatterChart>
      <c:valAx>
        <c:axId val="84890752"/>
        <c:scaling>
          <c:logBase val="10"/>
          <c:orientation val="minMax"/>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overlay val="0"/>
        </c:title>
        <c:numFmt formatCode="0.00" sourceLinked="1"/>
        <c:majorTickMark val="out"/>
        <c:minorTickMark val="none"/>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C"/>
          </a:p>
        </c:txPr>
        <c:crossAx val="84893056"/>
        <c:crosses val="autoZero"/>
        <c:crossBetween val="midCat"/>
      </c:valAx>
      <c:valAx>
        <c:axId val="84893056"/>
        <c:scaling>
          <c:orientation val="minMax"/>
          <c:max val="100"/>
          <c:min val="0"/>
        </c:scaling>
        <c:delete val="1"/>
        <c:axPos val="r"/>
        <c:majorGridlines>
          <c:spPr>
            <a:ln w="3175">
              <a:solidFill>
                <a:srgbClr val="000000"/>
              </a:solidFill>
              <a:prstDash val="solid"/>
            </a:ln>
          </c:spPr>
        </c:majorGridlines>
        <c:title>
          <c:tx>
            <c:rich>
              <a:bodyPr rot="-5400000" vert="horz"/>
              <a:lstStyle/>
              <a:p>
                <a:pPr>
                  <a:defRPr lang="es-EC"/>
                </a:pPr>
                <a:r>
                  <a:rPr lang="es-EC"/>
                  <a:t>PORCENTAJE QUE PASA </a:t>
                </a:r>
              </a:p>
            </c:rich>
          </c:tx>
          <c:layout>
            <c:manualLayout>
              <c:xMode val="edge"/>
              <c:yMode val="edge"/>
              <c:x val="2.243000047356539E-2"/>
              <c:y val="0.37557319343438356"/>
            </c:manualLayout>
          </c:layout>
          <c:overlay val="0"/>
        </c:title>
        <c:numFmt formatCode="0" sourceLinked="0"/>
        <c:majorTickMark val="in"/>
        <c:minorTickMark val="none"/>
        <c:tickLblPos val="nextTo"/>
        <c:crossAx val="84890752"/>
        <c:crosses val="max"/>
        <c:crossBetween val="midCat"/>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sz="1000" b="1" i="0" u="none" strike="noStrike" baseline="0">
                <a:solidFill>
                  <a:srgbClr val="000000"/>
                </a:solidFill>
                <a:latin typeface="Arial"/>
                <a:ea typeface="Arial"/>
                <a:cs typeface="Arial"/>
              </a:defRPr>
            </a:pPr>
            <a:r>
              <a:rPr lang="es-EC" dirty="0"/>
              <a:t>CURVA GRANULOMÉTRICA</a:t>
            </a:r>
          </a:p>
        </c:rich>
      </c:tx>
      <c:layout>
        <c:manualLayout>
          <c:xMode val="edge"/>
          <c:yMode val="edge"/>
          <c:x val="0.29410365083704521"/>
          <c:y val="4.9879730089330686E-2"/>
        </c:manualLayout>
      </c:layout>
      <c:overlay val="0"/>
      <c:spPr>
        <a:noFill/>
        <a:ln w="25400">
          <a:noFill/>
        </a:ln>
      </c:spPr>
    </c:title>
    <c:autoTitleDeleted val="0"/>
    <c:plotArea>
      <c:layout>
        <c:manualLayout>
          <c:layoutTarget val="inner"/>
          <c:xMode val="edge"/>
          <c:yMode val="edge"/>
          <c:x val="0.12885189308662981"/>
          <c:y val="0.14447592067988668"/>
          <c:w val="0.80112263962556862"/>
          <c:h val="0.73654390934844194"/>
        </c:manualLayout>
      </c:layout>
      <c:scatterChart>
        <c:scatterStyle val="lineMarker"/>
        <c:varyColors val="0"/>
        <c:ser>
          <c:idx val="0"/>
          <c:order val="0"/>
          <c:spPr>
            <a:ln w="28575">
              <a:solidFill>
                <a:srgbClr val="FF0000"/>
              </a:solidFill>
              <a:prstDash val="solid"/>
            </a:ln>
          </c:spPr>
          <c:marker>
            <c:symbol val="none"/>
          </c:marker>
          <c:xVal>
            <c:numRef>
              <c:f>'[Granulometria Rio.xlsx]RIO PARTE AGUA  '!$J$41:$J$49</c:f>
              <c:numCache>
                <c:formatCode>0.00</c:formatCode>
                <c:ptCount val="9"/>
                <c:pt idx="0">
                  <c:v>19</c:v>
                </c:pt>
                <c:pt idx="1">
                  <c:v>12.5</c:v>
                </c:pt>
                <c:pt idx="2">
                  <c:v>9.5</c:v>
                </c:pt>
                <c:pt idx="3">
                  <c:v>4.75</c:v>
                </c:pt>
                <c:pt idx="4">
                  <c:v>2</c:v>
                </c:pt>
                <c:pt idx="5">
                  <c:v>0.42499999999999999</c:v>
                </c:pt>
                <c:pt idx="6">
                  <c:v>0.3</c:v>
                </c:pt>
                <c:pt idx="7">
                  <c:v>0.15</c:v>
                </c:pt>
                <c:pt idx="8">
                  <c:v>7.4999999999999997E-2</c:v>
                </c:pt>
              </c:numCache>
            </c:numRef>
          </c:xVal>
          <c:yVal>
            <c:numRef>
              <c:f>'[Granulometria Rio.xlsx]RIO PARTE AGUA  '!$F$22:$F$30</c:f>
              <c:numCache>
                <c:formatCode>0</c:formatCode>
                <c:ptCount val="9"/>
                <c:pt idx="0">
                  <c:v>100</c:v>
                </c:pt>
                <c:pt idx="1">
                  <c:v>76.00391413369212</c:v>
                </c:pt>
                <c:pt idx="2">
                  <c:v>69.034309828145069</c:v>
                </c:pt>
                <c:pt idx="3">
                  <c:v>54.101889792673234</c:v>
                </c:pt>
                <c:pt idx="4">
                  <c:v>39.108311418261877</c:v>
                </c:pt>
                <c:pt idx="5">
                  <c:v>13.672558253317831</c:v>
                </c:pt>
                <c:pt idx="6">
                  <c:v>8.0398752369885642</c:v>
                </c:pt>
                <c:pt idx="7">
                  <c:v>2.9013515992905639</c:v>
                </c:pt>
                <c:pt idx="8">
                  <c:v>2.8108372576600829</c:v>
                </c:pt>
              </c:numCache>
            </c:numRef>
          </c:yVal>
          <c:smooth val="0"/>
          <c:extLst>
            <c:ext xmlns:c16="http://schemas.microsoft.com/office/drawing/2014/chart" uri="{C3380CC4-5D6E-409C-BE32-E72D297353CC}">
              <c16:uniqueId val="{00000000-775D-40C7-ADA6-848858A57DB4}"/>
            </c:ext>
          </c:extLst>
        </c:ser>
        <c:dLbls>
          <c:showLegendKey val="0"/>
          <c:showVal val="0"/>
          <c:showCatName val="0"/>
          <c:showSerName val="0"/>
          <c:showPercent val="0"/>
          <c:showBubbleSize val="0"/>
        </c:dLbls>
        <c:axId val="84890752"/>
        <c:axId val="84893056"/>
      </c:scatterChart>
      <c:valAx>
        <c:axId val="84890752"/>
        <c:scaling>
          <c:logBase val="10"/>
          <c:orientation val="minMax"/>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overlay val="0"/>
        </c:title>
        <c:numFmt formatCode="0.00" sourceLinked="1"/>
        <c:majorTickMark val="out"/>
        <c:minorTickMark val="none"/>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C"/>
          </a:p>
        </c:txPr>
        <c:crossAx val="84893056"/>
        <c:crosses val="autoZero"/>
        <c:crossBetween val="midCat"/>
      </c:valAx>
      <c:valAx>
        <c:axId val="84893056"/>
        <c:scaling>
          <c:orientation val="minMax"/>
          <c:max val="100"/>
          <c:min val="0"/>
        </c:scaling>
        <c:delete val="1"/>
        <c:axPos val="r"/>
        <c:majorGridlines>
          <c:spPr>
            <a:ln w="3175">
              <a:solidFill>
                <a:srgbClr val="000000"/>
              </a:solidFill>
              <a:prstDash val="solid"/>
            </a:ln>
          </c:spPr>
        </c:majorGridlines>
        <c:title>
          <c:tx>
            <c:rich>
              <a:bodyPr rot="-5400000" vert="horz"/>
              <a:lstStyle/>
              <a:p>
                <a:pPr>
                  <a:defRPr lang="es-EC"/>
                </a:pPr>
                <a:r>
                  <a:rPr lang="es-EC"/>
                  <a:t>PORCENTAJE QUE PASA </a:t>
                </a:r>
              </a:p>
            </c:rich>
          </c:tx>
          <c:layout>
            <c:manualLayout>
              <c:xMode val="edge"/>
              <c:yMode val="edge"/>
              <c:x val="1.478263702356953E-2"/>
              <c:y val="0.3002551367731372"/>
            </c:manualLayout>
          </c:layout>
          <c:overlay val="0"/>
        </c:title>
        <c:numFmt formatCode="0" sourceLinked="0"/>
        <c:majorTickMark val="in"/>
        <c:minorTickMark val="none"/>
        <c:tickLblPos val="nextTo"/>
        <c:crossAx val="84890752"/>
        <c:crosses val="max"/>
        <c:crossBetween val="midCat"/>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sz="1000" b="1" i="0" u="none" strike="noStrike" baseline="0">
                <a:solidFill>
                  <a:srgbClr val="000000"/>
                </a:solidFill>
                <a:latin typeface="Arial"/>
                <a:ea typeface="Arial"/>
                <a:cs typeface="Arial"/>
              </a:defRPr>
            </a:pPr>
            <a:r>
              <a:rPr lang="es-EC" dirty="0"/>
              <a:t>CURVA GRANULOMÉTRICA</a:t>
            </a:r>
          </a:p>
        </c:rich>
      </c:tx>
      <c:layout>
        <c:manualLayout>
          <c:xMode val="edge"/>
          <c:yMode val="edge"/>
          <c:x val="0.29410365083704521"/>
          <c:y val="4.9879730089330686E-2"/>
        </c:manualLayout>
      </c:layout>
      <c:overlay val="0"/>
      <c:spPr>
        <a:noFill/>
        <a:ln w="25400">
          <a:noFill/>
        </a:ln>
      </c:spPr>
    </c:title>
    <c:autoTitleDeleted val="0"/>
    <c:plotArea>
      <c:layout>
        <c:manualLayout>
          <c:layoutTarget val="inner"/>
          <c:xMode val="edge"/>
          <c:yMode val="edge"/>
          <c:x val="0.12885189308662981"/>
          <c:y val="0.14447592067988668"/>
          <c:w val="0.80112263962556862"/>
          <c:h val="0.73654390934844194"/>
        </c:manualLayout>
      </c:layout>
      <c:scatterChart>
        <c:scatterStyle val="lineMarker"/>
        <c:varyColors val="0"/>
        <c:ser>
          <c:idx val="0"/>
          <c:order val="0"/>
          <c:spPr>
            <a:ln w="28575">
              <a:solidFill>
                <a:srgbClr val="FF0000"/>
              </a:solidFill>
              <a:prstDash val="solid"/>
            </a:ln>
          </c:spPr>
          <c:marker>
            <c:symbol val="none"/>
          </c:marker>
          <c:xVal>
            <c:numRef>
              <c:f>'[Granulometria Rio.xlsx]TALUD IZQ'!$J$42:$J$51</c:f>
              <c:numCache>
                <c:formatCode>0.00</c:formatCode>
                <c:ptCount val="10"/>
                <c:pt idx="0">
                  <c:v>19</c:v>
                </c:pt>
                <c:pt idx="1">
                  <c:v>12.5</c:v>
                </c:pt>
                <c:pt idx="2">
                  <c:v>9.5</c:v>
                </c:pt>
                <c:pt idx="3">
                  <c:v>6.25</c:v>
                </c:pt>
                <c:pt idx="4">
                  <c:v>4.75</c:v>
                </c:pt>
                <c:pt idx="5">
                  <c:v>2</c:v>
                </c:pt>
                <c:pt idx="6">
                  <c:v>0.42499999999999999</c:v>
                </c:pt>
                <c:pt idx="7">
                  <c:v>0.3</c:v>
                </c:pt>
                <c:pt idx="8">
                  <c:v>0.15</c:v>
                </c:pt>
                <c:pt idx="9">
                  <c:v>7.4999999999999997E-2</c:v>
                </c:pt>
              </c:numCache>
            </c:numRef>
          </c:xVal>
          <c:yVal>
            <c:numRef>
              <c:f>'[Granulometria Rio.xlsx]TALUD IZQ'!$F$22:$F$31</c:f>
              <c:numCache>
                <c:formatCode>0</c:formatCode>
                <c:ptCount val="10"/>
                <c:pt idx="0">
                  <c:v>100</c:v>
                </c:pt>
                <c:pt idx="1">
                  <c:v>87.267592374676397</c:v>
                </c:pt>
                <c:pt idx="2">
                  <c:v>84.62971679610888</c:v>
                </c:pt>
                <c:pt idx="3">
                  <c:v>75.776653330195344</c:v>
                </c:pt>
                <c:pt idx="4">
                  <c:v>70.03804816819644</c:v>
                </c:pt>
                <c:pt idx="5">
                  <c:v>44.157448811485054</c:v>
                </c:pt>
                <c:pt idx="6">
                  <c:v>18.090531105358124</c:v>
                </c:pt>
                <c:pt idx="7">
                  <c:v>13.873852671216753</c:v>
                </c:pt>
                <c:pt idx="8">
                  <c:v>6.2877539813289332</c:v>
                </c:pt>
                <c:pt idx="9">
                  <c:v>5.5699380246332453</c:v>
                </c:pt>
              </c:numCache>
            </c:numRef>
          </c:yVal>
          <c:smooth val="0"/>
          <c:extLst>
            <c:ext xmlns:c16="http://schemas.microsoft.com/office/drawing/2014/chart" uri="{C3380CC4-5D6E-409C-BE32-E72D297353CC}">
              <c16:uniqueId val="{00000000-09EE-4F7E-920F-432158957AFB}"/>
            </c:ext>
          </c:extLst>
        </c:ser>
        <c:dLbls>
          <c:showLegendKey val="0"/>
          <c:showVal val="0"/>
          <c:showCatName val="0"/>
          <c:showSerName val="0"/>
          <c:showPercent val="0"/>
          <c:showBubbleSize val="0"/>
        </c:dLbls>
        <c:axId val="84890752"/>
        <c:axId val="84893056"/>
      </c:scatterChart>
      <c:valAx>
        <c:axId val="84890752"/>
        <c:scaling>
          <c:logBase val="10"/>
          <c:orientation val="minMax"/>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 MALLA MM</a:t>
                </a:r>
              </a:p>
            </c:rich>
          </c:tx>
          <c:overlay val="0"/>
        </c:title>
        <c:numFmt formatCode="0.00" sourceLinked="1"/>
        <c:majorTickMark val="out"/>
        <c:minorTickMark val="none"/>
        <c:tickLblPos val="nextTo"/>
        <c:spPr>
          <a:ln w="3175">
            <a:solidFill>
              <a:srgbClr val="000000"/>
            </a:solidFill>
            <a:prstDash val="solid"/>
          </a:ln>
        </c:spPr>
        <c:txPr>
          <a:bodyPr rot="0" vert="horz"/>
          <a:lstStyle/>
          <a:p>
            <a:pPr>
              <a:defRPr lang="es-EC" sz="875" b="0" i="0" u="none" strike="noStrike" baseline="0">
                <a:solidFill>
                  <a:srgbClr val="000000"/>
                </a:solidFill>
                <a:latin typeface="Arial"/>
                <a:ea typeface="Arial"/>
                <a:cs typeface="Arial"/>
              </a:defRPr>
            </a:pPr>
            <a:endParaRPr lang="es-EC"/>
          </a:p>
        </c:txPr>
        <c:crossAx val="84893056"/>
        <c:crosses val="autoZero"/>
        <c:crossBetween val="midCat"/>
      </c:valAx>
      <c:valAx>
        <c:axId val="84893056"/>
        <c:scaling>
          <c:orientation val="minMax"/>
          <c:max val="100"/>
          <c:min val="0"/>
        </c:scaling>
        <c:delete val="1"/>
        <c:axPos val="r"/>
        <c:majorGridlines>
          <c:spPr>
            <a:ln w="3175">
              <a:solidFill>
                <a:srgbClr val="000000"/>
              </a:solidFill>
              <a:prstDash val="solid"/>
            </a:ln>
          </c:spPr>
        </c:majorGridlines>
        <c:title>
          <c:tx>
            <c:rich>
              <a:bodyPr rot="-5400000" vert="horz"/>
              <a:lstStyle/>
              <a:p>
                <a:pPr>
                  <a:defRPr lang="es-EC"/>
                </a:pPr>
                <a:r>
                  <a:rPr lang="es-EC"/>
                  <a:t>PORCENTAJE QUE PASA </a:t>
                </a:r>
              </a:p>
            </c:rich>
          </c:tx>
          <c:layout>
            <c:manualLayout>
              <c:xMode val="edge"/>
              <c:yMode val="edge"/>
              <c:x val="1.7935469422360115E-2"/>
              <c:y val="0.30596905556708259"/>
            </c:manualLayout>
          </c:layout>
          <c:overlay val="0"/>
        </c:title>
        <c:numFmt formatCode="0" sourceLinked="0"/>
        <c:majorTickMark val="in"/>
        <c:minorTickMark val="none"/>
        <c:tickLblPos val="nextTo"/>
        <c:crossAx val="84890752"/>
        <c:crosses val="max"/>
        <c:crossBetween val="midCat"/>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C"/>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Curva Hipsom´trica de la Cuenca</c:v>
          </c:tx>
          <c:spPr>
            <a:ln w="9525" cap="flat" cmpd="sng" algn="ctr">
              <a:solidFill>
                <a:schemeClr val="accent2">
                  <a:alpha val="70000"/>
                </a:schemeClr>
              </a:solidFill>
              <a:prstDash val="sysDot"/>
              <a:round/>
            </a:ln>
            <a:effectLst/>
          </c:spPr>
          <c:marker>
            <c:symbol val="circle"/>
            <c:size val="5"/>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c:spPr>
          </c:marker>
          <c:xVal>
            <c:numRef>
              <c:f>'Curva Hipsom. histog de frec al'!$F$5:$F$19</c:f>
              <c:numCache>
                <c:formatCode>0.0</c:formatCode>
                <c:ptCount val="15"/>
                <c:pt idx="0">
                  <c:v>100</c:v>
                </c:pt>
                <c:pt idx="1">
                  <c:v>97.992666047789712</c:v>
                </c:pt>
                <c:pt idx="2">
                  <c:v>96.410614559519715</c:v>
                </c:pt>
                <c:pt idx="3">
                  <c:v>94.063053833477056</c:v>
                </c:pt>
                <c:pt idx="4">
                  <c:v>81.083470871125257</c:v>
                </c:pt>
                <c:pt idx="5">
                  <c:v>60.788985258104603</c:v>
                </c:pt>
                <c:pt idx="6">
                  <c:v>39.091059765130609</c:v>
                </c:pt>
                <c:pt idx="7">
                  <c:v>26.043386374436402</c:v>
                </c:pt>
                <c:pt idx="8">
                  <c:v>16.8062466762021</c:v>
                </c:pt>
                <c:pt idx="9">
                  <c:v>10.673670230496739</c:v>
                </c:pt>
                <c:pt idx="10">
                  <c:v>5.901998719058934</c:v>
                </c:pt>
                <c:pt idx="11">
                  <c:v>2.9675483903614865</c:v>
                </c:pt>
                <c:pt idx="12">
                  <c:v>1.3854967477299285</c:v>
                </c:pt>
                <c:pt idx="13">
                  <c:v>0.46688646508287229</c:v>
                </c:pt>
                <c:pt idx="14">
                  <c:v>0</c:v>
                </c:pt>
              </c:numCache>
            </c:numRef>
          </c:xVal>
          <c:yVal>
            <c:numRef>
              <c:f>'Curva Hipsom. histog de frec al'!$J$5:$J$19</c:f>
              <c:numCache>
                <c:formatCode>General</c:formatCode>
                <c:ptCount val="15"/>
                <c:pt idx="0">
                  <c:v>40.336624149999999</c:v>
                </c:pt>
                <c:pt idx="1">
                  <c:v>82.070810300000005</c:v>
                </c:pt>
                <c:pt idx="2">
                  <c:v>123.33963395000001</c:v>
                </c:pt>
                <c:pt idx="3">
                  <c:v>164.76920315000001</c:v>
                </c:pt>
                <c:pt idx="4">
                  <c:v>206.0349808</c:v>
                </c:pt>
                <c:pt idx="5">
                  <c:v>247.32962800000001</c:v>
                </c:pt>
                <c:pt idx="6">
                  <c:v>288.76548769999999</c:v>
                </c:pt>
                <c:pt idx="7">
                  <c:v>330.00566100000003</c:v>
                </c:pt>
                <c:pt idx="8">
                  <c:v>371.33232120000002</c:v>
                </c:pt>
                <c:pt idx="9">
                  <c:v>412.61924744999999</c:v>
                </c:pt>
                <c:pt idx="10">
                  <c:v>453.69747925000001</c:v>
                </c:pt>
                <c:pt idx="11">
                  <c:v>495.48690795000005</c:v>
                </c:pt>
                <c:pt idx="12">
                  <c:v>536.68374635000009</c:v>
                </c:pt>
                <c:pt idx="13">
                  <c:v>576.94873044999997</c:v>
                </c:pt>
                <c:pt idx="14">
                  <c:v>620</c:v>
                </c:pt>
              </c:numCache>
            </c:numRef>
          </c:yVal>
          <c:smooth val="1"/>
          <c:extLst>
            <c:ext xmlns:c16="http://schemas.microsoft.com/office/drawing/2014/chart" uri="{C3380CC4-5D6E-409C-BE32-E72D297353CC}">
              <c16:uniqueId val="{00000000-3854-4A70-B480-BCE61468BD37}"/>
            </c:ext>
          </c:extLst>
        </c:ser>
        <c:dLbls>
          <c:showLegendKey val="0"/>
          <c:showVal val="0"/>
          <c:showCatName val="0"/>
          <c:showSerName val="0"/>
          <c:showPercent val="0"/>
          <c:showBubbleSize val="0"/>
        </c:dLbls>
        <c:axId val="117306552"/>
        <c:axId val="117304984"/>
      </c:scatterChart>
      <c:valAx>
        <c:axId val="117306552"/>
        <c:scaling>
          <c:orientation val="minMax"/>
          <c:max val="10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Área de la Cuenca %</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crossAx val="117304984"/>
        <c:crosses val="autoZero"/>
        <c:crossBetween val="midCat"/>
      </c:valAx>
      <c:valAx>
        <c:axId val="117304984"/>
        <c:scaling>
          <c:orientation val="minMax"/>
          <c:max val="700"/>
          <c:min val="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a:t>Cota (m)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crossAx val="117306552"/>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1864289331690165"/>
          <c:y val="0"/>
          <c:w val="0.64061814371199799"/>
          <c:h val="0.75787855644090973"/>
        </c:manualLayout>
      </c:layout>
      <c:barChart>
        <c:barDir val="bar"/>
        <c:grouping val="stacked"/>
        <c:varyColors val="0"/>
        <c:ser>
          <c:idx val="0"/>
          <c:order val="0"/>
          <c:tx>
            <c:strRef>
              <c:f>Hoja4!$B$1</c:f>
              <c:strCache>
                <c:ptCount val="1"/>
                <c:pt idx="0">
                  <c:v>% DE AREAS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6.4632450556778076E-2"/>
                  <c:y val="0"/>
                </c:manualLayout>
              </c:layout>
              <c:tx>
                <c:rich>
                  <a:bodyPr/>
                  <a:lstStyle/>
                  <a:p>
                    <a:fld id="{955DCFE2-E25D-4176-A252-DBF9D9844945}"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25F-4167-8891-005265154EE3}"/>
                </c:ext>
              </c:extLst>
            </c:dLbl>
            <c:dLbl>
              <c:idx val="1"/>
              <c:layout>
                <c:manualLayout>
                  <c:x val="5.9507409474500519E-2"/>
                  <c:y val="-8.9855098259853765E-17"/>
                </c:manualLayout>
              </c:layout>
              <c:tx>
                <c:rich>
                  <a:bodyPr/>
                  <a:lstStyle/>
                  <a:p>
                    <a:fld id="{3ADDF4D9-2C73-4D3F-9680-F9285420888B}"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25F-4167-8891-005265154EE3}"/>
                </c:ext>
              </c:extLst>
            </c:dLbl>
            <c:dLbl>
              <c:idx val="2"/>
              <c:layout>
                <c:manualLayout>
                  <c:x val="6.5737251123346899E-2"/>
                  <c:y val="-8.9855098259853765E-17"/>
                </c:manualLayout>
              </c:layout>
              <c:tx>
                <c:rich>
                  <a:bodyPr/>
                  <a:lstStyle/>
                  <a:p>
                    <a:fld id="{9CFE9947-2E44-42C7-8A40-9E2DCEDE6EB5}"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25F-4167-8891-005265154EE3}"/>
                </c:ext>
              </c:extLst>
            </c:dLbl>
            <c:dLbl>
              <c:idx val="3"/>
              <c:layout>
                <c:manualLayout>
                  <c:x val="0.209669711427731"/>
                  <c:y val="-8.9855098259853765E-17"/>
                </c:manualLayout>
              </c:layout>
              <c:tx>
                <c:rich>
                  <a:bodyPr/>
                  <a:lstStyle/>
                  <a:p>
                    <a:fld id="{8C6EB182-288E-48B1-BD31-2CA260BA2AAE}"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25F-4167-8891-005265154EE3}"/>
                </c:ext>
              </c:extLst>
            </c:dLbl>
            <c:dLbl>
              <c:idx val="4"/>
              <c:layout>
                <c:manualLayout>
                  <c:x val="0.352498665095548"/>
                  <c:y val="4.901243796742628E-3"/>
                </c:manualLayout>
              </c:layout>
              <c:tx>
                <c:rich>
                  <a:bodyPr/>
                  <a:lstStyle/>
                  <a:p>
                    <a:fld id="{AE8F2B08-C9FE-4AF2-94CB-904DCFB50591}"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25F-4167-8891-005265154EE3}"/>
                </c:ext>
              </c:extLst>
            </c:dLbl>
            <c:dLbl>
              <c:idx val="5"/>
              <c:layout>
                <c:manualLayout>
                  <c:x val="0.32661488933879312"/>
                  <c:y val="-9.8024875934855267E-3"/>
                </c:manualLayout>
              </c:layout>
              <c:tx>
                <c:rich>
                  <a:bodyPr/>
                  <a:lstStyle/>
                  <a:p>
                    <a:fld id="{684B4205-8649-4071-AB9F-51274FABCB6C}"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25F-4167-8891-005265154EE3}"/>
                </c:ext>
              </c:extLst>
            </c:dLbl>
            <c:dLbl>
              <c:idx val="6"/>
              <c:layout>
                <c:manualLayout>
                  <c:x val="0.20693089292384187"/>
                  <c:y val="4.9012437967427182E-3"/>
                </c:manualLayout>
              </c:layout>
              <c:tx>
                <c:rich>
                  <a:bodyPr/>
                  <a:lstStyle/>
                  <a:p>
                    <a:fld id="{D350A8E2-A1C7-42B9-A440-969EF592DCFC}"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25F-4167-8891-005265154EE3}"/>
                </c:ext>
              </c:extLst>
            </c:dLbl>
            <c:dLbl>
              <c:idx val="7"/>
              <c:layout>
                <c:manualLayout>
                  <c:x val="0.15414264629388255"/>
                  <c:y val="-4.9012437967427182E-3"/>
                </c:manualLayout>
              </c:layout>
              <c:tx>
                <c:rich>
                  <a:bodyPr/>
                  <a:lstStyle/>
                  <a:p>
                    <a:fld id="{0D71A34F-BD00-4CEA-A474-9CFDAF483E04}"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25F-4167-8891-005265154EE3}"/>
                </c:ext>
              </c:extLst>
            </c:dLbl>
            <c:dLbl>
              <c:idx val="8"/>
              <c:layout>
                <c:manualLayout>
                  <c:x val="0.11168556810859351"/>
                  <c:y val="-4.4927549129926882E-17"/>
                </c:manualLayout>
              </c:layout>
              <c:tx>
                <c:rich>
                  <a:bodyPr/>
                  <a:lstStyle/>
                  <a:p>
                    <a:fld id="{7EC27FED-7399-43BF-B594-A0054203309B}"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25F-4167-8891-005265154EE3}"/>
                </c:ext>
              </c:extLst>
            </c:dLbl>
            <c:dLbl>
              <c:idx val="9"/>
              <c:layout>
                <c:manualLayout>
                  <c:x val="9.7768272663830952E-2"/>
                  <c:y val="0"/>
                </c:manualLayout>
              </c:layout>
              <c:tx>
                <c:rich>
                  <a:bodyPr/>
                  <a:lstStyle/>
                  <a:p>
                    <a:fld id="{61EA6E5B-1D56-4AF1-A3DC-3FD0B9D2F82A}"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25F-4167-8891-005265154EE3}"/>
                </c:ext>
              </c:extLst>
            </c:dLbl>
            <c:dLbl>
              <c:idx val="10"/>
              <c:layout>
                <c:manualLayout>
                  <c:x val="7.6163523423152205E-2"/>
                  <c:y val="-4.9012437967427408E-3"/>
                </c:manualLayout>
              </c:layout>
              <c:tx>
                <c:rich>
                  <a:bodyPr/>
                  <a:lstStyle/>
                  <a:p>
                    <a:fld id="{09B4306C-F545-44F2-8AA6-FC397459C434}"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25F-4167-8891-005265154EE3}"/>
                </c:ext>
              </c:extLst>
            </c:dLbl>
            <c:dLbl>
              <c:idx val="11"/>
              <c:layout>
                <c:manualLayout>
                  <c:x val="5.1290953962833154E-2"/>
                  <c:y val="0"/>
                </c:manualLayout>
              </c:layout>
              <c:tx>
                <c:rich>
                  <a:bodyPr/>
                  <a:lstStyle/>
                  <a:p>
                    <a:fld id="{C535D496-37B0-4215-8CBA-C01448B1D993}"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25F-4167-8891-005265154EE3}"/>
                </c:ext>
              </c:extLst>
            </c:dLbl>
            <c:dLbl>
              <c:idx val="12"/>
              <c:layout>
                <c:manualLayout>
                  <c:x val="5.0538749321765025E-2"/>
                  <c:y val="0"/>
                </c:manualLayout>
              </c:layout>
              <c:tx>
                <c:rich>
                  <a:bodyPr/>
                  <a:lstStyle/>
                  <a:p>
                    <a:fld id="{5CC5799B-9B71-4EC8-AE35-F8522A0D8CEC}"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325F-4167-8891-005265154EE3}"/>
                </c:ext>
              </c:extLst>
            </c:dLbl>
            <c:dLbl>
              <c:idx val="13"/>
              <c:layout>
                <c:manualLayout>
                  <c:x val="4.1393899033779338E-2"/>
                  <c:y val="4.901243796742713E-3"/>
                </c:manualLayout>
              </c:layout>
              <c:tx>
                <c:rich>
                  <a:bodyPr/>
                  <a:lstStyle/>
                  <a:p>
                    <a:fld id="{7E53AB46-6C8D-46E5-AEE1-C0E9D8685065}"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25F-4167-8891-005265154EE3}"/>
                </c:ext>
              </c:extLst>
            </c:dLbl>
            <c:dLbl>
              <c:idx val="14"/>
              <c:layout>
                <c:manualLayout>
                  <c:x val="3.481124580443197E-2"/>
                  <c:y val="0"/>
                </c:manualLayout>
              </c:layout>
              <c:tx>
                <c:rich>
                  <a:bodyPr/>
                  <a:lstStyle/>
                  <a:p>
                    <a:fld id="{41C7093C-5A1B-4675-BADE-912735564631}" type="VALUE">
                      <a:rPr lang="en-US" smtClean="0"/>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325F-4167-8891-005265154EE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Hoja4!$A$2:$A$16</c:f>
              <c:strCache>
                <c:ptCount val="15"/>
                <c:pt idx="0">
                  <c:v>20,00 - 61,49</c:v>
                </c:pt>
                <c:pt idx="1">
                  <c:v>61,49 - 102,74</c:v>
                </c:pt>
                <c:pt idx="2">
                  <c:v>102,74 - 144,21</c:v>
                </c:pt>
                <c:pt idx="3">
                  <c:v>144,21 - 185,42</c:v>
                </c:pt>
                <c:pt idx="4">
                  <c:v>185,42 - 226,67</c:v>
                </c:pt>
                <c:pt idx="5">
                  <c:v>226,67 - 268,21</c:v>
                </c:pt>
                <c:pt idx="6">
                  <c:v>268,21 - 309,41</c:v>
                </c:pt>
                <c:pt idx="7">
                  <c:v>309,41 - 350,71</c:v>
                </c:pt>
                <c:pt idx="8">
                  <c:v>350,71- 392,02</c:v>
                </c:pt>
                <c:pt idx="9">
                  <c:v>392,02 - 433,58</c:v>
                </c:pt>
                <c:pt idx="10">
                  <c:v>433,58 - 475,10</c:v>
                </c:pt>
                <c:pt idx="11">
                  <c:v>475,10 - 516,33</c:v>
                </c:pt>
                <c:pt idx="12">
                  <c:v>516,33 - 558,69</c:v>
                </c:pt>
                <c:pt idx="13">
                  <c:v>558,69 - 600.00</c:v>
                </c:pt>
                <c:pt idx="14">
                  <c:v>600,00 - 620,00</c:v>
                </c:pt>
              </c:strCache>
            </c:strRef>
          </c:cat>
          <c:val>
            <c:numRef>
              <c:f>Hoja4!$B$2:$B$16</c:f>
              <c:numCache>
                <c:formatCode>0.00</c:formatCode>
                <c:ptCount val="15"/>
                <c:pt idx="0">
                  <c:v>2</c:v>
                </c:pt>
                <c:pt idx="1">
                  <c:v>1.6</c:v>
                </c:pt>
                <c:pt idx="2">
                  <c:v>2.2999999999999998</c:v>
                </c:pt>
                <c:pt idx="3">
                  <c:v>13</c:v>
                </c:pt>
                <c:pt idx="4">
                  <c:v>20.3</c:v>
                </c:pt>
                <c:pt idx="5">
                  <c:v>21.7</c:v>
                </c:pt>
                <c:pt idx="6">
                  <c:v>13</c:v>
                </c:pt>
                <c:pt idx="7">
                  <c:v>9.1999999999999993</c:v>
                </c:pt>
                <c:pt idx="8">
                  <c:v>6.1</c:v>
                </c:pt>
                <c:pt idx="9">
                  <c:v>4.8</c:v>
                </c:pt>
                <c:pt idx="10">
                  <c:v>2.9</c:v>
                </c:pt>
                <c:pt idx="11">
                  <c:v>1.6</c:v>
                </c:pt>
                <c:pt idx="12">
                  <c:v>0.9</c:v>
                </c:pt>
                <c:pt idx="13">
                  <c:v>0.4</c:v>
                </c:pt>
                <c:pt idx="14">
                  <c:v>0.1</c:v>
                </c:pt>
              </c:numCache>
            </c:numRef>
          </c:val>
          <c:extLst>
            <c:ext xmlns:c16="http://schemas.microsoft.com/office/drawing/2014/chart" uri="{C3380CC4-5D6E-409C-BE32-E72D297353CC}">
              <c16:uniqueId val="{00000000-BFD9-49AD-A619-49DEC45EA35A}"/>
            </c:ext>
          </c:extLst>
        </c:ser>
        <c:dLbls>
          <c:showLegendKey val="0"/>
          <c:showVal val="0"/>
          <c:showCatName val="0"/>
          <c:showSerName val="0"/>
          <c:showPercent val="0"/>
          <c:showBubbleSize val="0"/>
        </c:dLbls>
        <c:gapWidth val="300"/>
        <c:axId val="117311648"/>
        <c:axId val="117306160"/>
      </c:barChart>
      <c:catAx>
        <c:axId val="117311648"/>
        <c:scaling>
          <c:orientation val="minMax"/>
        </c:scaling>
        <c:delete val="1"/>
        <c:axPos val="l"/>
        <c:numFmt formatCode="General" sourceLinked="1"/>
        <c:majorTickMark val="none"/>
        <c:minorTickMark val="none"/>
        <c:tickLblPos val="nextTo"/>
        <c:crossAx val="117306160"/>
        <c:crosses val="autoZero"/>
        <c:auto val="1"/>
        <c:lblAlgn val="ctr"/>
        <c:lblOffset val="100"/>
        <c:noMultiLvlLbl val="0"/>
      </c:catAx>
      <c:valAx>
        <c:axId val="117306160"/>
        <c:scaling>
          <c:orientation val="minMax"/>
        </c:scaling>
        <c:delete val="1"/>
        <c:axPos val="b"/>
        <c:majorGridlines>
          <c:spPr>
            <a:ln w="9525" cap="flat" cmpd="sng" algn="ctr">
              <a:solidFill>
                <a:schemeClr val="tx1">
                  <a:alpha val="10000"/>
                </a:schemeClr>
              </a:solidFill>
              <a:round/>
            </a:ln>
            <a:effectLst/>
          </c:spPr>
        </c:majorGridlines>
        <c:numFmt formatCode="0.00" sourceLinked="1"/>
        <c:majorTickMark val="none"/>
        <c:minorTickMark val="none"/>
        <c:tickLblPos val="nextTo"/>
        <c:crossAx val="11731164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T=2 años</c:v>
          </c:tx>
          <c:spPr>
            <a:ln w="9525" cap="rnd">
              <a:solidFill>
                <a:srgbClr val="92D050"/>
              </a:solidFill>
              <a:round/>
            </a:ln>
            <a:effectLst/>
          </c:spPr>
          <c:marker>
            <c:symbol val="circle"/>
            <c:size val="5"/>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a:solidFill>
                  <a:srgbClr val="92D050"/>
                </a:solidFill>
                <a:round/>
              </a:ln>
              <a:effectLst/>
            </c:spPr>
          </c:marker>
          <c:xVal>
            <c:numRef>
              <c:f>Hoja1!$B$13:$B$21</c:f>
              <c:numCache>
                <c:formatCode>General</c:formatCode>
                <c:ptCount val="9"/>
                <c:pt idx="0">
                  <c:v>5</c:v>
                </c:pt>
                <c:pt idx="1">
                  <c:v>10</c:v>
                </c:pt>
                <c:pt idx="2">
                  <c:v>15</c:v>
                </c:pt>
                <c:pt idx="3">
                  <c:v>20</c:v>
                </c:pt>
                <c:pt idx="4">
                  <c:v>30</c:v>
                </c:pt>
                <c:pt idx="5">
                  <c:v>60</c:v>
                </c:pt>
                <c:pt idx="6">
                  <c:v>120</c:v>
                </c:pt>
                <c:pt idx="7">
                  <c:v>360</c:v>
                </c:pt>
                <c:pt idx="8">
                  <c:v>1440</c:v>
                </c:pt>
              </c:numCache>
            </c:numRef>
          </c:xVal>
          <c:yVal>
            <c:numRef>
              <c:f>Hoja1!$C$13:$C$21</c:f>
              <c:numCache>
                <c:formatCode>0.00</c:formatCode>
                <c:ptCount val="9"/>
                <c:pt idx="0">
                  <c:v>77.037855434444424</c:v>
                </c:pt>
                <c:pt idx="1">
                  <c:v>56.571190911049449</c:v>
                </c:pt>
                <c:pt idx="2">
                  <c:v>47.222248849549338</c:v>
                </c:pt>
                <c:pt idx="3">
                  <c:v>41.541909792877199</c:v>
                </c:pt>
                <c:pt idx="4">
                  <c:v>38.273861704790988</c:v>
                </c:pt>
                <c:pt idx="5">
                  <c:v>27.23117946927178</c:v>
                </c:pt>
                <c:pt idx="6">
                  <c:v>19.720232550068651</c:v>
                </c:pt>
                <c:pt idx="7">
                  <c:v>8.8035395358076158</c:v>
                </c:pt>
                <c:pt idx="8">
                  <c:v>3.181889396174487</c:v>
                </c:pt>
              </c:numCache>
            </c:numRef>
          </c:yVal>
          <c:smooth val="1"/>
          <c:extLst>
            <c:ext xmlns:c16="http://schemas.microsoft.com/office/drawing/2014/chart" uri="{C3380CC4-5D6E-409C-BE32-E72D297353CC}">
              <c16:uniqueId val="{00000000-D826-4905-AE83-0279B75BBDAC}"/>
            </c:ext>
          </c:extLst>
        </c:ser>
        <c:ser>
          <c:idx val="1"/>
          <c:order val="1"/>
          <c:tx>
            <c:v>T=5 años </c:v>
          </c:tx>
          <c:spPr>
            <a:ln w="9525" cap="rnd">
              <a:solidFill>
                <a:srgbClr val="FF0066"/>
              </a:solidFill>
              <a:round/>
            </a:ln>
            <a:effectLst/>
          </c:spPr>
          <c:marker>
            <c:symbol val="circle"/>
            <c:size val="5"/>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a:solidFill>
                  <a:srgbClr val="FF0066"/>
                </a:solidFill>
                <a:round/>
              </a:ln>
              <a:effectLst/>
            </c:spPr>
          </c:marker>
          <c:xVal>
            <c:numRef>
              <c:f>Hoja1!$B$13:$B$21</c:f>
              <c:numCache>
                <c:formatCode>General</c:formatCode>
                <c:ptCount val="9"/>
                <c:pt idx="0">
                  <c:v>5</c:v>
                </c:pt>
                <c:pt idx="1">
                  <c:v>10</c:v>
                </c:pt>
                <c:pt idx="2">
                  <c:v>15</c:v>
                </c:pt>
                <c:pt idx="3">
                  <c:v>20</c:v>
                </c:pt>
                <c:pt idx="4">
                  <c:v>30</c:v>
                </c:pt>
                <c:pt idx="5">
                  <c:v>60</c:v>
                </c:pt>
                <c:pt idx="6">
                  <c:v>120</c:v>
                </c:pt>
                <c:pt idx="7">
                  <c:v>360</c:v>
                </c:pt>
                <c:pt idx="8">
                  <c:v>1440</c:v>
                </c:pt>
              </c:numCache>
            </c:numRef>
          </c:xVal>
          <c:yVal>
            <c:numRef>
              <c:f>Hoja1!$D$13:$D$21</c:f>
              <c:numCache>
                <c:formatCode>0.00</c:formatCode>
                <c:ptCount val="9"/>
                <c:pt idx="0">
                  <c:v>104.18030470869245</c:v>
                </c:pt>
                <c:pt idx="1">
                  <c:v>76.502699531426103</c:v>
                </c:pt>
                <c:pt idx="2">
                  <c:v>63.859880917403288</c:v>
                </c:pt>
                <c:pt idx="3">
                  <c:v>56.178209998145078</c:v>
                </c:pt>
                <c:pt idx="4">
                  <c:v>50.823517110169853</c:v>
                </c:pt>
                <c:pt idx="5">
                  <c:v>36.160038575710225</c:v>
                </c:pt>
                <c:pt idx="6">
                  <c:v>25.708448659934287</c:v>
                </c:pt>
                <c:pt idx="7">
                  <c:v>11.47680908971958</c:v>
                </c:pt>
                <c:pt idx="8">
                  <c:v>4.1480971370622264</c:v>
                </c:pt>
              </c:numCache>
            </c:numRef>
          </c:yVal>
          <c:smooth val="1"/>
          <c:extLst>
            <c:ext xmlns:c16="http://schemas.microsoft.com/office/drawing/2014/chart" uri="{C3380CC4-5D6E-409C-BE32-E72D297353CC}">
              <c16:uniqueId val="{00000001-D826-4905-AE83-0279B75BBDAC}"/>
            </c:ext>
          </c:extLst>
        </c:ser>
        <c:ser>
          <c:idx val="2"/>
          <c:order val="2"/>
          <c:tx>
            <c:v>T=10 años</c:v>
          </c:tx>
          <c:spPr>
            <a:ln w="9525" cap="rnd">
              <a:solidFill>
                <a:srgbClr val="3366FF"/>
              </a:solidFill>
              <a:round/>
            </a:ln>
            <a:effectLst/>
          </c:spPr>
          <c:marker>
            <c:symbol val="circle"/>
            <c:size val="5"/>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a:solidFill>
                  <a:srgbClr val="3366FF"/>
                </a:solidFill>
                <a:round/>
              </a:ln>
              <a:effectLst/>
            </c:spPr>
          </c:marker>
          <c:xVal>
            <c:numRef>
              <c:f>Hoja1!$B$13:$B$21</c:f>
              <c:numCache>
                <c:formatCode>General</c:formatCode>
                <c:ptCount val="9"/>
                <c:pt idx="0">
                  <c:v>5</c:v>
                </c:pt>
                <c:pt idx="1">
                  <c:v>10</c:v>
                </c:pt>
                <c:pt idx="2">
                  <c:v>15</c:v>
                </c:pt>
                <c:pt idx="3">
                  <c:v>20</c:v>
                </c:pt>
                <c:pt idx="4">
                  <c:v>30</c:v>
                </c:pt>
                <c:pt idx="5">
                  <c:v>60</c:v>
                </c:pt>
                <c:pt idx="6">
                  <c:v>120</c:v>
                </c:pt>
                <c:pt idx="7">
                  <c:v>360</c:v>
                </c:pt>
                <c:pt idx="8">
                  <c:v>1440</c:v>
                </c:pt>
              </c:numCache>
            </c:numRef>
          </c:xVal>
          <c:yVal>
            <c:numRef>
              <c:f>Hoja1!$E$13:$E$21</c:f>
              <c:numCache>
                <c:formatCode>0.00</c:formatCode>
                <c:ptCount val="9"/>
                <c:pt idx="0">
                  <c:v>130.90158461985928</c:v>
                </c:pt>
                <c:pt idx="1">
                  <c:v>96.124930948921303</c:v>
                </c:pt>
                <c:pt idx="2">
                  <c:v>80.23934686213417</c:v>
                </c:pt>
                <c:pt idx="3">
                  <c:v>70.587398745156818</c:v>
                </c:pt>
                <c:pt idx="4">
                  <c:v>62.984472961460249</c:v>
                </c:pt>
                <c:pt idx="5">
                  <c:v>44.812344785588344</c:v>
                </c:pt>
                <c:pt idx="6">
                  <c:v>31.419115248374016</c:v>
                </c:pt>
                <c:pt idx="7">
                  <c:v>14.026174517307794</c:v>
                </c:pt>
                <c:pt idx="8">
                  <c:v>5.0695218422075552</c:v>
                </c:pt>
              </c:numCache>
            </c:numRef>
          </c:yVal>
          <c:smooth val="1"/>
          <c:extLst>
            <c:ext xmlns:c16="http://schemas.microsoft.com/office/drawing/2014/chart" uri="{C3380CC4-5D6E-409C-BE32-E72D297353CC}">
              <c16:uniqueId val="{00000002-D826-4905-AE83-0279B75BBDAC}"/>
            </c:ext>
          </c:extLst>
        </c:ser>
        <c:ser>
          <c:idx val="3"/>
          <c:order val="3"/>
          <c:tx>
            <c:v>T=25 años</c:v>
          </c:tx>
          <c:spPr>
            <a:ln w="9525" cap="rnd">
              <a:solidFill>
                <a:schemeClr val="accent6">
                  <a:lumMod val="60000"/>
                </a:schemeClr>
              </a:solidFill>
              <a:round/>
            </a:ln>
            <a:effectLst/>
          </c:spPr>
          <c:marker>
            <c:symbol val="circle"/>
            <c:size val="5"/>
            <c:spPr>
              <a:solidFill>
                <a:srgbClr val="00FFCC"/>
              </a:solidFill>
              <a:ln w="9525">
                <a:solidFill>
                  <a:schemeClr val="accent6">
                    <a:lumMod val="60000"/>
                  </a:schemeClr>
                </a:solidFill>
                <a:round/>
              </a:ln>
              <a:effectLst/>
            </c:spPr>
          </c:marker>
          <c:xVal>
            <c:numRef>
              <c:f>Hoja1!$B$13:$B$21</c:f>
              <c:numCache>
                <c:formatCode>General</c:formatCode>
                <c:ptCount val="9"/>
                <c:pt idx="0">
                  <c:v>5</c:v>
                </c:pt>
                <c:pt idx="1">
                  <c:v>10</c:v>
                </c:pt>
                <c:pt idx="2">
                  <c:v>15</c:v>
                </c:pt>
                <c:pt idx="3">
                  <c:v>20</c:v>
                </c:pt>
                <c:pt idx="4">
                  <c:v>30</c:v>
                </c:pt>
                <c:pt idx="5">
                  <c:v>60</c:v>
                </c:pt>
                <c:pt idx="6">
                  <c:v>120</c:v>
                </c:pt>
                <c:pt idx="7">
                  <c:v>360</c:v>
                </c:pt>
                <c:pt idx="8">
                  <c:v>1440</c:v>
                </c:pt>
              </c:numCache>
            </c:numRef>
          </c:xVal>
          <c:yVal>
            <c:numRef>
              <c:f>Hoja1!$F$13:$F$21</c:f>
              <c:numCache>
                <c:formatCode>0.00</c:formatCode>
                <c:ptCount val="9"/>
                <c:pt idx="0">
                  <c:v>177.02163300940251</c:v>
                </c:pt>
                <c:pt idx="1">
                  <c:v>129.99225562402054</c:v>
                </c:pt>
                <c:pt idx="2">
                  <c:v>108.50976521324664</c:v>
                </c:pt>
                <c:pt idx="3">
                  <c:v>95.457183593618609</c:v>
                </c:pt>
                <c:pt idx="4">
                  <c:v>83.636515800837088</c:v>
                </c:pt>
                <c:pt idx="5">
                  <c:v>59.505910052240367</c:v>
                </c:pt>
                <c:pt idx="6">
                  <c:v>40.959796455370402</c:v>
                </c:pt>
                <c:pt idx="7">
                  <c:v>18.285341542396299</c:v>
                </c:pt>
                <c:pt idx="8">
                  <c:v>6.6089252081540337</c:v>
                </c:pt>
              </c:numCache>
            </c:numRef>
          </c:yVal>
          <c:smooth val="1"/>
          <c:extLst>
            <c:ext xmlns:c16="http://schemas.microsoft.com/office/drawing/2014/chart" uri="{C3380CC4-5D6E-409C-BE32-E72D297353CC}">
              <c16:uniqueId val="{00000003-D826-4905-AE83-0279B75BBDAC}"/>
            </c:ext>
          </c:extLst>
        </c:ser>
        <c:ser>
          <c:idx val="4"/>
          <c:order val="4"/>
          <c:tx>
            <c:v>T=50 años</c:v>
          </c:tx>
          <c:spPr>
            <a:ln w="9525" cap="rnd">
              <a:solidFill>
                <a:srgbClr val="FA9500"/>
              </a:solidFill>
              <a:round/>
            </a:ln>
            <a:effectLst/>
          </c:spPr>
          <c:marker>
            <c:symbol val="circle"/>
            <c:size val="5"/>
            <c:spPr>
              <a:solidFill>
                <a:srgbClr val="FF3300"/>
              </a:solidFill>
              <a:ln w="9525">
                <a:solidFill>
                  <a:srgbClr val="FA9500"/>
                </a:solidFill>
                <a:round/>
              </a:ln>
              <a:effectLst/>
            </c:spPr>
          </c:marker>
          <c:xVal>
            <c:numRef>
              <c:f>Hoja1!$B$13:$B$21</c:f>
              <c:numCache>
                <c:formatCode>General</c:formatCode>
                <c:ptCount val="9"/>
                <c:pt idx="0">
                  <c:v>5</c:v>
                </c:pt>
                <c:pt idx="1">
                  <c:v>10</c:v>
                </c:pt>
                <c:pt idx="2">
                  <c:v>15</c:v>
                </c:pt>
                <c:pt idx="3">
                  <c:v>20</c:v>
                </c:pt>
                <c:pt idx="4">
                  <c:v>30</c:v>
                </c:pt>
                <c:pt idx="5">
                  <c:v>60</c:v>
                </c:pt>
                <c:pt idx="6">
                  <c:v>120</c:v>
                </c:pt>
                <c:pt idx="7">
                  <c:v>360</c:v>
                </c:pt>
                <c:pt idx="8">
                  <c:v>1440</c:v>
                </c:pt>
              </c:numCache>
            </c:numRef>
          </c:xVal>
          <c:yVal>
            <c:numRef>
              <c:f>Hoja1!$G$13:$G$21</c:f>
              <c:numCache>
                <c:formatCode>0.00</c:formatCode>
                <c:ptCount val="9"/>
                <c:pt idx="0">
                  <c:v>222.42603664598954</c:v>
                </c:pt>
                <c:pt idx="1">
                  <c:v>163.33406104997059</c:v>
                </c:pt>
                <c:pt idx="2">
                  <c:v>136.3415115060393</c:v>
                </c:pt>
                <c:pt idx="3">
                  <c:v>119.94106401102637</c:v>
                </c:pt>
                <c:pt idx="4">
                  <c:v>103.64890443590477</c:v>
                </c:pt>
                <c:pt idx="5">
                  <c:v>73.744372602313447</c:v>
                </c:pt>
                <c:pt idx="6">
                  <c:v>50.05827393182399</c:v>
                </c:pt>
                <c:pt idx="7">
                  <c:v>22.347099230914807</c:v>
                </c:pt>
                <c:pt idx="8">
                  <c:v>8.0769783322820903</c:v>
                </c:pt>
              </c:numCache>
            </c:numRef>
          </c:yVal>
          <c:smooth val="1"/>
          <c:extLst>
            <c:ext xmlns:c16="http://schemas.microsoft.com/office/drawing/2014/chart" uri="{C3380CC4-5D6E-409C-BE32-E72D297353CC}">
              <c16:uniqueId val="{00000004-D826-4905-AE83-0279B75BBDAC}"/>
            </c:ext>
          </c:extLst>
        </c:ser>
        <c:ser>
          <c:idx val="5"/>
          <c:order val="5"/>
          <c:tx>
            <c:v>T=100 años</c:v>
          </c:tx>
          <c:spPr>
            <a:ln w="9525" cap="rnd">
              <a:solidFill>
                <a:schemeClr val="accent4">
                  <a:lumMod val="60000"/>
                </a:schemeClr>
              </a:solidFill>
              <a:round/>
            </a:ln>
            <a:effectLst/>
          </c:spPr>
          <c:marker>
            <c:symbol val="circle"/>
            <c:size val="5"/>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w="9525">
                <a:solidFill>
                  <a:schemeClr val="accent4">
                    <a:lumMod val="60000"/>
                  </a:schemeClr>
                </a:solidFill>
                <a:round/>
              </a:ln>
              <a:effectLst/>
            </c:spPr>
          </c:marker>
          <c:xVal>
            <c:numRef>
              <c:f>Hoja1!$B$13:$B$21</c:f>
              <c:numCache>
                <c:formatCode>General</c:formatCode>
                <c:ptCount val="9"/>
                <c:pt idx="0">
                  <c:v>5</c:v>
                </c:pt>
                <c:pt idx="1">
                  <c:v>10</c:v>
                </c:pt>
                <c:pt idx="2">
                  <c:v>15</c:v>
                </c:pt>
                <c:pt idx="3">
                  <c:v>20</c:v>
                </c:pt>
                <c:pt idx="4">
                  <c:v>30</c:v>
                </c:pt>
                <c:pt idx="5">
                  <c:v>60</c:v>
                </c:pt>
                <c:pt idx="6">
                  <c:v>120</c:v>
                </c:pt>
                <c:pt idx="7">
                  <c:v>360</c:v>
                </c:pt>
                <c:pt idx="8">
                  <c:v>1440</c:v>
                </c:pt>
              </c:numCache>
            </c:numRef>
          </c:xVal>
          <c:yVal>
            <c:numRef>
              <c:f>Hoja1!$H$13:$H$21</c:f>
              <c:numCache>
                <c:formatCode>0.00</c:formatCode>
                <c:ptCount val="9"/>
                <c:pt idx="0">
                  <c:v>279.47624782907349</c:v>
                </c:pt>
                <c:pt idx="1">
                  <c:v>205.22772969058187</c:v>
                </c:pt>
                <c:pt idx="2">
                  <c:v>171.31184205605615</c:v>
                </c:pt>
                <c:pt idx="3">
                  <c:v>150.70483220352239</c:v>
                </c:pt>
                <c:pt idx="4">
                  <c:v>128.44981988902745</c:v>
                </c:pt>
                <c:pt idx="5">
                  <c:v>91.389787766200101</c:v>
                </c:pt>
                <c:pt idx="6">
                  <c:v>61.177813511936549</c:v>
                </c:pt>
                <c:pt idx="7">
                  <c:v>27.31110287868912</c:v>
                </c:pt>
                <c:pt idx="8">
                  <c:v>9.8711328885466667</c:v>
                </c:pt>
              </c:numCache>
            </c:numRef>
          </c:yVal>
          <c:smooth val="1"/>
          <c:extLst>
            <c:ext xmlns:c16="http://schemas.microsoft.com/office/drawing/2014/chart" uri="{C3380CC4-5D6E-409C-BE32-E72D297353CC}">
              <c16:uniqueId val="{00000005-D826-4905-AE83-0279B75BBDAC}"/>
            </c:ext>
          </c:extLst>
        </c:ser>
        <c:dLbls>
          <c:showLegendKey val="0"/>
          <c:showVal val="0"/>
          <c:showCatName val="0"/>
          <c:showSerName val="0"/>
          <c:showPercent val="0"/>
          <c:showBubbleSize val="0"/>
        </c:dLbls>
        <c:axId val="158426960"/>
        <c:axId val="158421080"/>
      </c:scatterChart>
      <c:valAx>
        <c:axId val="158426960"/>
        <c:scaling>
          <c:orientation val="minMax"/>
          <c:max val="400"/>
        </c:scaling>
        <c:delete val="0"/>
        <c:axPos val="b"/>
        <c:majorGridlines>
          <c:spPr>
            <a:ln w="9525" cap="flat" cmpd="sng" algn="ctr">
              <a:solidFill>
                <a:schemeClr val="bg2">
                  <a:lumMod val="75000"/>
                </a:schemeClr>
              </a:solidFill>
              <a:round/>
            </a:ln>
            <a:effectLst/>
          </c:spPr>
        </c:majorGridlines>
        <c:minorGridlines>
          <c:spPr>
            <a:ln>
              <a:solidFill>
                <a:schemeClr val="accent3">
                  <a:lumMod val="60000"/>
                  <a:lumOff val="40000"/>
                </a:schemeClr>
              </a:solidFill>
            </a:ln>
            <a:effectLst/>
          </c:spPr>
        </c:min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Duración (min)</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58421080"/>
        <c:crosses val="autoZero"/>
        <c:crossBetween val="midCat"/>
      </c:valAx>
      <c:valAx>
        <c:axId val="158421080"/>
        <c:scaling>
          <c:orientation val="minMax"/>
        </c:scaling>
        <c:delete val="0"/>
        <c:axPos val="l"/>
        <c:majorGridlines>
          <c:spPr>
            <a:ln w="9525" cap="flat" cmpd="sng" algn="ctr">
              <a:solidFill>
                <a:schemeClr val="bg2">
                  <a:lumMod val="75000"/>
                </a:schemeClr>
              </a:solidFill>
              <a:round/>
            </a:ln>
            <a:effectLst/>
          </c:spPr>
        </c:majorGridlines>
        <c:minorGridlines>
          <c:spPr>
            <a:ln>
              <a:solidFill>
                <a:schemeClr val="tx2">
                  <a:lumMod val="5000"/>
                  <a:lumOff val="95000"/>
                </a:schemeClr>
              </a:solidFill>
            </a:ln>
            <a:effectLst/>
          </c:spPr>
        </c:min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Intensidad (mm/hora)</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58426960"/>
        <c:crosses val="autoZero"/>
        <c:crossBetween val="midCat"/>
      </c:valAx>
      <c:spPr>
        <a:noFill/>
        <a:ln>
          <a:noFill/>
        </a:ln>
        <a:effectLst/>
      </c:spPr>
    </c:plotArea>
    <c:legend>
      <c:legendPos val="b"/>
      <c:layout>
        <c:manualLayout>
          <c:xMode val="edge"/>
          <c:yMode val="edge"/>
          <c:x val="7.7863133758361056E-2"/>
          <c:y val="0.85684883531705902"/>
          <c:w val="0.90398265150305646"/>
          <c:h val="9.80124494506049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spPr>
            <a:ln w="95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rnd">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[hidrograma.xlsx]hidrograma!$K$4:$K$6</c:f>
              <c:numCache>
                <c:formatCode>0.00</c:formatCode>
                <c:ptCount val="3"/>
                <c:pt idx="0">
                  <c:v>0</c:v>
                </c:pt>
                <c:pt idx="1">
                  <c:v>36.399000000000001</c:v>
                </c:pt>
                <c:pt idx="2">
                  <c:v>97.185329999999993</c:v>
                </c:pt>
              </c:numCache>
            </c:numRef>
          </c:xVal>
          <c:yVal>
            <c:numRef>
              <c:f>[hidrograma.xlsx]hidrograma!$L$4:$L$6</c:f>
              <c:numCache>
                <c:formatCode>0.00</c:formatCode>
                <c:ptCount val="3"/>
                <c:pt idx="0">
                  <c:v>0</c:v>
                </c:pt>
                <c:pt idx="1">
                  <c:v>1237.52</c:v>
                </c:pt>
                <c:pt idx="2">
                  <c:v>0</c:v>
                </c:pt>
              </c:numCache>
            </c:numRef>
          </c:yVal>
          <c:smooth val="0"/>
          <c:extLst>
            <c:ext xmlns:c16="http://schemas.microsoft.com/office/drawing/2014/chart" uri="{C3380CC4-5D6E-409C-BE32-E72D297353CC}">
              <c16:uniqueId val="{00000000-35CA-40AD-B86B-CE5F74A7D27D}"/>
            </c:ext>
          </c:extLst>
        </c:ser>
        <c:dLbls>
          <c:dLblPos val="r"/>
          <c:showLegendKey val="0"/>
          <c:showVal val="1"/>
          <c:showCatName val="1"/>
          <c:showSerName val="0"/>
          <c:showPercent val="0"/>
          <c:showBubbleSize val="0"/>
        </c:dLbls>
        <c:axId val="158427352"/>
        <c:axId val="158428136"/>
      </c:scatterChart>
      <c:valAx>
        <c:axId val="158427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s-EC"/>
                  <a:t>TIEMPO (horas)</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158428136"/>
        <c:crosses val="autoZero"/>
        <c:crossBetween val="midCat"/>
      </c:valAx>
      <c:valAx>
        <c:axId val="158428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s-EC"/>
                  <a:t>CAUDAL (m3/s)</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1584273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40EC98-056E-40AE-A6B4-11B5911FB698}" type="doc">
      <dgm:prSet loTypeId="urn:microsoft.com/office/officeart/2005/8/layout/hList6" loCatId="list" qsTypeId="urn:microsoft.com/office/officeart/2005/8/quickstyle/3d4" qsCatId="3D" csTypeId="urn:microsoft.com/office/officeart/2005/8/colors/accent6_4" csCatId="accent6" phldr="1"/>
      <dgm:spPr/>
      <dgm:t>
        <a:bodyPr/>
        <a:lstStyle/>
        <a:p>
          <a:endParaRPr lang="es-ES"/>
        </a:p>
      </dgm:t>
    </dgm:pt>
    <dgm:pt modelId="{FCF31FEB-3F1B-47AD-9D71-3BAE67C8F8F9}">
      <dgm:prSet phldrT="[Texto]" custT="1"/>
      <dgm:spPr/>
      <dgm:t>
        <a:bodyPr/>
        <a:lstStyle/>
        <a:p>
          <a:r>
            <a:rPr lang="es-ES" sz="1800" b="1" i="1" kern="1200" dirty="0">
              <a:solidFill>
                <a:srgbClr val="000000"/>
              </a:solidFill>
              <a:latin typeface="Times New Roman" panose="02020603050405020304" pitchFamily="18" charset="0"/>
              <a:ea typeface="+mn-ea"/>
              <a:cs typeface="Times New Roman" panose="02020603050405020304" pitchFamily="18" charset="0"/>
            </a:rPr>
            <a:t>Endorreicas</a:t>
          </a:r>
        </a:p>
      </dgm:t>
    </dgm:pt>
    <dgm:pt modelId="{8B6361D7-BC2F-4D62-96C0-B5D7837A5F16}" type="parTrans" cxnId="{B81AE972-088E-4971-B997-2E1FF3F3B15B}">
      <dgm:prSet/>
      <dgm:spPr/>
      <dgm:t>
        <a:bodyPr/>
        <a:lstStyle/>
        <a:p>
          <a:endParaRPr lang="es-ES" sz="1600">
            <a:solidFill>
              <a:schemeClr val="tx1"/>
            </a:solidFill>
          </a:endParaRPr>
        </a:p>
      </dgm:t>
    </dgm:pt>
    <dgm:pt modelId="{44A58DB3-4A06-4D05-8CED-91A077FFA8D1}" type="sibTrans" cxnId="{B81AE972-088E-4971-B997-2E1FF3F3B15B}">
      <dgm:prSet/>
      <dgm:spPr/>
      <dgm:t>
        <a:bodyPr/>
        <a:lstStyle/>
        <a:p>
          <a:endParaRPr lang="es-ES" sz="1600">
            <a:solidFill>
              <a:schemeClr val="tx1"/>
            </a:solidFill>
          </a:endParaRPr>
        </a:p>
      </dgm:t>
    </dgm:pt>
    <dgm:pt modelId="{2D7A13B1-E137-4332-9D0E-CB1E99142F20}">
      <dgm:prSet phldrT="[Texto]" custT="1"/>
      <dgm:spPr/>
      <dgm:t>
        <a:bodyPr/>
        <a:lstStyle/>
        <a:p>
          <a:r>
            <a:rPr lang="es-ES" sz="1600" b="1" i="1" dirty="0">
              <a:solidFill>
                <a:schemeClr val="tx1"/>
              </a:solidFill>
              <a:latin typeface="Times New Roman" panose="02020603050405020304" pitchFamily="18" charset="0"/>
              <a:cs typeface="Times New Roman" panose="02020603050405020304" pitchFamily="18" charset="0"/>
            </a:rPr>
            <a:t>Exorreicas</a:t>
          </a:r>
        </a:p>
      </dgm:t>
    </dgm:pt>
    <dgm:pt modelId="{1367AA49-B691-4AE4-85A2-E332170AAB0B}" type="parTrans" cxnId="{1429D5B6-9891-4FAF-A3C5-1D31F5401C23}">
      <dgm:prSet/>
      <dgm:spPr/>
      <dgm:t>
        <a:bodyPr/>
        <a:lstStyle/>
        <a:p>
          <a:endParaRPr lang="es-ES" sz="1600">
            <a:solidFill>
              <a:schemeClr val="tx1"/>
            </a:solidFill>
          </a:endParaRPr>
        </a:p>
      </dgm:t>
    </dgm:pt>
    <dgm:pt modelId="{DB2BFFC0-B3A6-4838-932F-49FF95D89529}" type="sibTrans" cxnId="{1429D5B6-9891-4FAF-A3C5-1D31F5401C23}">
      <dgm:prSet/>
      <dgm:spPr/>
      <dgm:t>
        <a:bodyPr/>
        <a:lstStyle/>
        <a:p>
          <a:endParaRPr lang="es-ES" sz="1600">
            <a:solidFill>
              <a:schemeClr val="tx1"/>
            </a:solidFill>
          </a:endParaRPr>
        </a:p>
      </dgm:t>
    </dgm:pt>
    <dgm:pt modelId="{18D1C62F-AEA5-4A06-91F0-DE607AC038C3}" type="pres">
      <dgm:prSet presAssocID="{F840EC98-056E-40AE-A6B4-11B5911FB698}" presName="Name0" presStyleCnt="0">
        <dgm:presLayoutVars>
          <dgm:dir/>
          <dgm:resizeHandles val="exact"/>
        </dgm:presLayoutVars>
      </dgm:prSet>
      <dgm:spPr/>
    </dgm:pt>
    <dgm:pt modelId="{5E1A5512-7D15-4017-BBB9-F8FB5A91084E}" type="pres">
      <dgm:prSet presAssocID="{FCF31FEB-3F1B-47AD-9D71-3BAE67C8F8F9}" presName="node" presStyleLbl="node1" presStyleIdx="0" presStyleCnt="2">
        <dgm:presLayoutVars>
          <dgm:bulletEnabled val="1"/>
        </dgm:presLayoutVars>
      </dgm:prSet>
      <dgm:spPr/>
    </dgm:pt>
    <dgm:pt modelId="{D5271812-05C4-4BEC-915D-71969C6DDA21}" type="pres">
      <dgm:prSet presAssocID="{44A58DB3-4A06-4D05-8CED-91A077FFA8D1}" presName="sibTrans" presStyleCnt="0"/>
      <dgm:spPr/>
    </dgm:pt>
    <dgm:pt modelId="{1615C676-5644-4786-885B-32F511F8486A}" type="pres">
      <dgm:prSet presAssocID="{2D7A13B1-E137-4332-9D0E-CB1E99142F20}" presName="node" presStyleLbl="node1" presStyleIdx="1" presStyleCnt="2" custLinFactNeighborX="10202" custLinFactNeighborY="-2949">
        <dgm:presLayoutVars>
          <dgm:bulletEnabled val="1"/>
        </dgm:presLayoutVars>
      </dgm:prSet>
      <dgm:spPr/>
    </dgm:pt>
  </dgm:ptLst>
  <dgm:cxnLst>
    <dgm:cxn modelId="{57D0A041-9DFD-48C8-B9AC-46D7716A60D1}" type="presOf" srcId="{FCF31FEB-3F1B-47AD-9D71-3BAE67C8F8F9}" destId="{5E1A5512-7D15-4017-BBB9-F8FB5A91084E}" srcOrd="0" destOrd="0" presId="urn:microsoft.com/office/officeart/2005/8/layout/hList6"/>
    <dgm:cxn modelId="{B81AE972-088E-4971-B997-2E1FF3F3B15B}" srcId="{F840EC98-056E-40AE-A6B4-11B5911FB698}" destId="{FCF31FEB-3F1B-47AD-9D71-3BAE67C8F8F9}" srcOrd="0" destOrd="0" parTransId="{8B6361D7-BC2F-4D62-96C0-B5D7837A5F16}" sibTransId="{44A58DB3-4A06-4D05-8CED-91A077FFA8D1}"/>
    <dgm:cxn modelId="{E326237B-0313-48E4-9357-BBE934476D7C}" type="presOf" srcId="{F840EC98-056E-40AE-A6B4-11B5911FB698}" destId="{18D1C62F-AEA5-4A06-91F0-DE607AC038C3}" srcOrd="0" destOrd="0" presId="urn:microsoft.com/office/officeart/2005/8/layout/hList6"/>
    <dgm:cxn modelId="{0CEB48AC-7266-4E94-8CBA-6F5F1D7F70A9}" type="presOf" srcId="{2D7A13B1-E137-4332-9D0E-CB1E99142F20}" destId="{1615C676-5644-4786-885B-32F511F8486A}" srcOrd="0" destOrd="0" presId="urn:microsoft.com/office/officeart/2005/8/layout/hList6"/>
    <dgm:cxn modelId="{1429D5B6-9891-4FAF-A3C5-1D31F5401C23}" srcId="{F840EC98-056E-40AE-A6B4-11B5911FB698}" destId="{2D7A13B1-E137-4332-9D0E-CB1E99142F20}" srcOrd="1" destOrd="0" parTransId="{1367AA49-B691-4AE4-85A2-E332170AAB0B}" sibTransId="{DB2BFFC0-B3A6-4838-932F-49FF95D89529}"/>
    <dgm:cxn modelId="{770B5D24-5AF4-43E7-8071-3DC7C3DF2B06}" type="presParOf" srcId="{18D1C62F-AEA5-4A06-91F0-DE607AC038C3}" destId="{5E1A5512-7D15-4017-BBB9-F8FB5A91084E}" srcOrd="0" destOrd="0" presId="urn:microsoft.com/office/officeart/2005/8/layout/hList6"/>
    <dgm:cxn modelId="{F36DA84D-A15B-416F-95A5-286164705BEA}" type="presParOf" srcId="{18D1C62F-AEA5-4A06-91F0-DE607AC038C3}" destId="{D5271812-05C4-4BEC-915D-71969C6DDA21}" srcOrd="1" destOrd="0" presId="urn:microsoft.com/office/officeart/2005/8/layout/hList6"/>
    <dgm:cxn modelId="{73036ADB-7C6A-46A4-8035-AF1A2CC194E1}" type="presParOf" srcId="{18D1C62F-AEA5-4A06-91F0-DE607AC038C3}" destId="{1615C676-5644-4786-885B-32F511F8486A}" srcOrd="2"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F9A308-A595-4836-9526-D0C17F15AE66}" type="doc">
      <dgm:prSet loTypeId="urn:microsoft.com/office/officeart/2005/8/layout/chevron1" loCatId="process" qsTypeId="urn:microsoft.com/office/officeart/2005/8/quickstyle/simple1" qsCatId="simple" csTypeId="urn:microsoft.com/office/officeart/2005/8/colors/accent2_2" csCatId="accent2" phldr="1"/>
      <dgm:spPr/>
    </dgm:pt>
    <dgm:pt modelId="{87CDAD15-0D28-403A-9AF4-6C5B4B403CB3}">
      <dgm:prSet phldrT="[Texto]" custT="1"/>
      <dgm:spPr/>
      <dgm:t>
        <a:bodyPr/>
        <a:lstStyle/>
        <a:p>
          <a:r>
            <a:rPr lang="es-ES" sz="1600" dirty="0">
              <a:latin typeface="Times New Roman" panose="02020603050405020304" pitchFamily="18" charset="0"/>
              <a:cs typeface="Times New Roman" panose="02020603050405020304" pitchFamily="18" charset="0"/>
            </a:rPr>
            <a:t>Importación de la geometría</a:t>
          </a:r>
        </a:p>
      </dgm:t>
    </dgm:pt>
    <dgm:pt modelId="{A8AF5EF7-C69E-4BDB-BA3A-CB5EAF4D4476}" type="parTrans" cxnId="{76CC343B-052D-44DD-B3D0-471F19A8825E}">
      <dgm:prSet/>
      <dgm:spPr/>
      <dgm:t>
        <a:bodyPr/>
        <a:lstStyle/>
        <a:p>
          <a:endParaRPr lang="es-ES" sz="1400">
            <a:latin typeface="Times New Roman" panose="02020603050405020304" pitchFamily="18" charset="0"/>
            <a:cs typeface="Times New Roman" panose="02020603050405020304" pitchFamily="18" charset="0"/>
          </a:endParaRPr>
        </a:p>
      </dgm:t>
    </dgm:pt>
    <dgm:pt modelId="{1AE05995-573A-4115-9799-0A8BE433A473}" type="sibTrans" cxnId="{76CC343B-052D-44DD-B3D0-471F19A8825E}">
      <dgm:prSet/>
      <dgm:spPr/>
      <dgm:t>
        <a:bodyPr/>
        <a:lstStyle/>
        <a:p>
          <a:endParaRPr lang="es-ES" sz="1400">
            <a:latin typeface="Times New Roman" panose="02020603050405020304" pitchFamily="18" charset="0"/>
            <a:cs typeface="Times New Roman" panose="02020603050405020304" pitchFamily="18" charset="0"/>
          </a:endParaRPr>
        </a:p>
      </dgm:t>
    </dgm:pt>
    <dgm:pt modelId="{1ADF2121-6181-4B93-8D23-902C366832B7}">
      <dgm:prSet phldrT="[Texto]" custT="1"/>
      <dgm:spPr/>
      <dgm:t>
        <a:bodyPr/>
        <a:lstStyle/>
        <a:p>
          <a:r>
            <a:rPr lang="es-ES" sz="1600" dirty="0">
              <a:latin typeface="Times New Roman" panose="02020603050405020304" pitchFamily="18" charset="0"/>
              <a:cs typeface="Times New Roman" panose="02020603050405020304" pitchFamily="18" charset="0"/>
            </a:rPr>
            <a:t>Introducir parámetros de diseños</a:t>
          </a:r>
        </a:p>
      </dgm:t>
    </dgm:pt>
    <dgm:pt modelId="{C56A84B7-29CA-4C92-93D6-215797836635}" type="parTrans" cxnId="{061A3BDD-C2F2-457E-ABD2-6BBAAFC59637}">
      <dgm:prSet/>
      <dgm:spPr/>
      <dgm:t>
        <a:bodyPr/>
        <a:lstStyle/>
        <a:p>
          <a:endParaRPr lang="es-ES" sz="1400">
            <a:latin typeface="Times New Roman" panose="02020603050405020304" pitchFamily="18" charset="0"/>
            <a:cs typeface="Times New Roman" panose="02020603050405020304" pitchFamily="18" charset="0"/>
          </a:endParaRPr>
        </a:p>
      </dgm:t>
    </dgm:pt>
    <dgm:pt modelId="{60F777F3-5BD0-4773-A862-F40F23E82A3E}" type="sibTrans" cxnId="{061A3BDD-C2F2-457E-ABD2-6BBAAFC59637}">
      <dgm:prSet/>
      <dgm:spPr/>
      <dgm:t>
        <a:bodyPr/>
        <a:lstStyle/>
        <a:p>
          <a:endParaRPr lang="es-ES" sz="1400">
            <a:latin typeface="Times New Roman" panose="02020603050405020304" pitchFamily="18" charset="0"/>
            <a:cs typeface="Times New Roman" panose="02020603050405020304" pitchFamily="18" charset="0"/>
          </a:endParaRPr>
        </a:p>
      </dgm:t>
    </dgm:pt>
    <dgm:pt modelId="{521E58C7-92CC-4914-9B4A-68C970B789E0}">
      <dgm:prSet custT="1"/>
      <dgm:spPr/>
      <dgm:t>
        <a:bodyPr/>
        <a:lstStyle/>
        <a:p>
          <a:r>
            <a:rPr lang="es-ES" sz="1600" dirty="0">
              <a:latin typeface="Times New Roman" panose="02020603050405020304" pitchFamily="18" charset="0"/>
              <a:cs typeface="Times New Roman" panose="02020603050405020304" pitchFamily="18" charset="0"/>
            </a:rPr>
            <a:t>Corrida de la simulación</a:t>
          </a:r>
        </a:p>
      </dgm:t>
    </dgm:pt>
    <dgm:pt modelId="{E04BAC0B-5ABC-4F42-BB08-CCFF653060EA}" type="parTrans" cxnId="{F9E5B814-A6AA-49EF-876E-174B549A425D}">
      <dgm:prSet/>
      <dgm:spPr/>
      <dgm:t>
        <a:bodyPr/>
        <a:lstStyle/>
        <a:p>
          <a:endParaRPr lang="es-ES" sz="1400">
            <a:latin typeface="Times New Roman" panose="02020603050405020304" pitchFamily="18" charset="0"/>
            <a:cs typeface="Times New Roman" panose="02020603050405020304" pitchFamily="18" charset="0"/>
          </a:endParaRPr>
        </a:p>
      </dgm:t>
    </dgm:pt>
    <dgm:pt modelId="{A91D5471-AEE9-41F9-9F57-6ACA886B2DAB}" type="sibTrans" cxnId="{F9E5B814-A6AA-49EF-876E-174B549A425D}">
      <dgm:prSet/>
      <dgm:spPr/>
      <dgm:t>
        <a:bodyPr/>
        <a:lstStyle/>
        <a:p>
          <a:endParaRPr lang="es-ES" sz="1400">
            <a:latin typeface="Times New Roman" panose="02020603050405020304" pitchFamily="18" charset="0"/>
            <a:cs typeface="Times New Roman" panose="02020603050405020304" pitchFamily="18" charset="0"/>
          </a:endParaRPr>
        </a:p>
      </dgm:t>
    </dgm:pt>
    <dgm:pt modelId="{26A5F640-4809-444B-BCF3-6C4CE96B4E0D}" type="pres">
      <dgm:prSet presAssocID="{62F9A308-A595-4836-9526-D0C17F15AE66}" presName="Name0" presStyleCnt="0">
        <dgm:presLayoutVars>
          <dgm:dir/>
          <dgm:animLvl val="lvl"/>
          <dgm:resizeHandles val="exact"/>
        </dgm:presLayoutVars>
      </dgm:prSet>
      <dgm:spPr/>
    </dgm:pt>
    <dgm:pt modelId="{3E60C7E0-9204-45CC-8CB4-B2C930869976}" type="pres">
      <dgm:prSet presAssocID="{87CDAD15-0D28-403A-9AF4-6C5B4B403CB3}" presName="parTxOnly" presStyleLbl="node1" presStyleIdx="0" presStyleCnt="3" custLinFactNeighborX="-22106" custLinFactNeighborY="28957">
        <dgm:presLayoutVars>
          <dgm:chMax val="0"/>
          <dgm:chPref val="0"/>
          <dgm:bulletEnabled val="1"/>
        </dgm:presLayoutVars>
      </dgm:prSet>
      <dgm:spPr/>
    </dgm:pt>
    <dgm:pt modelId="{FDC67C0E-7056-4D94-B78F-34B2FC5B5FA7}" type="pres">
      <dgm:prSet presAssocID="{1AE05995-573A-4115-9799-0A8BE433A473}" presName="parTxOnlySpace" presStyleCnt="0"/>
      <dgm:spPr/>
    </dgm:pt>
    <dgm:pt modelId="{1DF108B3-E2DC-4767-901A-F685EA4B5663}" type="pres">
      <dgm:prSet presAssocID="{1ADF2121-6181-4B93-8D23-902C366832B7}" presName="parTxOnly" presStyleLbl="node1" presStyleIdx="1" presStyleCnt="3">
        <dgm:presLayoutVars>
          <dgm:chMax val="0"/>
          <dgm:chPref val="0"/>
          <dgm:bulletEnabled val="1"/>
        </dgm:presLayoutVars>
      </dgm:prSet>
      <dgm:spPr/>
    </dgm:pt>
    <dgm:pt modelId="{F76A74CE-FCF6-43F1-9E7B-886AB4465610}" type="pres">
      <dgm:prSet presAssocID="{60F777F3-5BD0-4773-A862-F40F23E82A3E}" presName="parTxOnlySpace" presStyleCnt="0"/>
      <dgm:spPr/>
    </dgm:pt>
    <dgm:pt modelId="{12BC4177-39D0-4BE6-9567-963FB932F14E}" type="pres">
      <dgm:prSet presAssocID="{521E58C7-92CC-4914-9B4A-68C970B789E0}" presName="parTxOnly" presStyleLbl="node1" presStyleIdx="2" presStyleCnt="3">
        <dgm:presLayoutVars>
          <dgm:chMax val="0"/>
          <dgm:chPref val="0"/>
          <dgm:bulletEnabled val="1"/>
        </dgm:presLayoutVars>
      </dgm:prSet>
      <dgm:spPr/>
    </dgm:pt>
  </dgm:ptLst>
  <dgm:cxnLst>
    <dgm:cxn modelId="{15865201-EECC-480E-8D09-923A4A3BC8F4}" type="presOf" srcId="{521E58C7-92CC-4914-9B4A-68C970B789E0}" destId="{12BC4177-39D0-4BE6-9567-963FB932F14E}" srcOrd="0" destOrd="0" presId="urn:microsoft.com/office/officeart/2005/8/layout/chevron1"/>
    <dgm:cxn modelId="{F9E5B814-A6AA-49EF-876E-174B549A425D}" srcId="{62F9A308-A595-4836-9526-D0C17F15AE66}" destId="{521E58C7-92CC-4914-9B4A-68C970B789E0}" srcOrd="2" destOrd="0" parTransId="{E04BAC0B-5ABC-4F42-BB08-CCFF653060EA}" sibTransId="{A91D5471-AEE9-41F9-9F57-6ACA886B2DAB}"/>
    <dgm:cxn modelId="{76CC343B-052D-44DD-B3D0-471F19A8825E}" srcId="{62F9A308-A595-4836-9526-D0C17F15AE66}" destId="{87CDAD15-0D28-403A-9AF4-6C5B4B403CB3}" srcOrd="0" destOrd="0" parTransId="{A8AF5EF7-C69E-4BDB-BA3A-CB5EAF4D4476}" sibTransId="{1AE05995-573A-4115-9799-0A8BE433A473}"/>
    <dgm:cxn modelId="{055C734A-0867-4EE9-A8A0-39A9C9EB73B0}" type="presOf" srcId="{1ADF2121-6181-4B93-8D23-902C366832B7}" destId="{1DF108B3-E2DC-4767-901A-F685EA4B5663}" srcOrd="0" destOrd="0" presId="urn:microsoft.com/office/officeart/2005/8/layout/chevron1"/>
    <dgm:cxn modelId="{FD051E8B-AF25-4C24-BC1C-83588C830816}" type="presOf" srcId="{87CDAD15-0D28-403A-9AF4-6C5B4B403CB3}" destId="{3E60C7E0-9204-45CC-8CB4-B2C930869976}" srcOrd="0" destOrd="0" presId="urn:microsoft.com/office/officeart/2005/8/layout/chevron1"/>
    <dgm:cxn modelId="{061A3BDD-C2F2-457E-ABD2-6BBAAFC59637}" srcId="{62F9A308-A595-4836-9526-D0C17F15AE66}" destId="{1ADF2121-6181-4B93-8D23-902C366832B7}" srcOrd="1" destOrd="0" parTransId="{C56A84B7-29CA-4C92-93D6-215797836635}" sibTransId="{60F777F3-5BD0-4773-A862-F40F23E82A3E}"/>
    <dgm:cxn modelId="{0CE234F7-AFF8-433B-BA26-88BF5B6BF8F0}" type="presOf" srcId="{62F9A308-A595-4836-9526-D0C17F15AE66}" destId="{26A5F640-4809-444B-BCF3-6C4CE96B4E0D}" srcOrd="0" destOrd="0" presId="urn:microsoft.com/office/officeart/2005/8/layout/chevron1"/>
    <dgm:cxn modelId="{E8529191-C7F7-455B-8BEF-96B7A3764441}" type="presParOf" srcId="{26A5F640-4809-444B-BCF3-6C4CE96B4E0D}" destId="{3E60C7E0-9204-45CC-8CB4-B2C930869976}" srcOrd="0" destOrd="0" presId="urn:microsoft.com/office/officeart/2005/8/layout/chevron1"/>
    <dgm:cxn modelId="{7BD79D08-B7AB-4D4F-85C0-6DDCE2AACBFB}" type="presParOf" srcId="{26A5F640-4809-444B-BCF3-6C4CE96B4E0D}" destId="{FDC67C0E-7056-4D94-B78F-34B2FC5B5FA7}" srcOrd="1" destOrd="0" presId="urn:microsoft.com/office/officeart/2005/8/layout/chevron1"/>
    <dgm:cxn modelId="{B4B3E5D8-57AE-47BF-BB06-95512568B0FB}" type="presParOf" srcId="{26A5F640-4809-444B-BCF3-6C4CE96B4E0D}" destId="{1DF108B3-E2DC-4767-901A-F685EA4B5663}" srcOrd="2" destOrd="0" presId="urn:microsoft.com/office/officeart/2005/8/layout/chevron1"/>
    <dgm:cxn modelId="{4CA9B97C-D033-41CA-84F7-4A8DAFD0FEF4}" type="presParOf" srcId="{26A5F640-4809-444B-BCF3-6C4CE96B4E0D}" destId="{F76A74CE-FCF6-43F1-9E7B-886AB4465610}" srcOrd="3" destOrd="0" presId="urn:microsoft.com/office/officeart/2005/8/layout/chevron1"/>
    <dgm:cxn modelId="{0CF12615-366F-42BA-AE57-59D3CB283F8B}" type="presParOf" srcId="{26A5F640-4809-444B-BCF3-6C4CE96B4E0D}" destId="{12BC4177-39D0-4BE6-9567-963FB932F14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246C5D-B9FE-480C-B123-73C0EEBE9516}"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es-ES"/>
        </a:p>
      </dgm:t>
    </dgm:pt>
    <dgm:pt modelId="{26ECC711-AF81-4359-B197-C7C7D1F8F0CD}">
      <dgm:prSet phldrT="[Texto]" custT="1"/>
      <dgm:spPr/>
      <dgm:t>
        <a:bodyPr/>
        <a:lstStyle/>
        <a:p>
          <a:pPr algn="just">
            <a:lnSpc>
              <a:spcPct val="100000"/>
            </a:lnSpc>
            <a:spcAft>
              <a:spcPts val="0"/>
            </a:spcAft>
          </a:pPr>
          <a:r>
            <a:rPr lang="es-EC" sz="1800" i="1" dirty="0">
              <a:latin typeface="Times New Roman" panose="02020603050405020304" pitchFamily="18" charset="0"/>
              <a:cs typeface="Times New Roman" panose="02020603050405020304" pitchFamily="18" charset="0"/>
            </a:rPr>
            <a:t>La cuenca hidrográfica del Jama tiene un área de 1295,66km</a:t>
          </a:r>
          <a:r>
            <a:rPr lang="es-EC" sz="1800" i="1" baseline="30000" dirty="0">
              <a:latin typeface="Times New Roman" panose="02020603050405020304" pitchFamily="18" charset="0"/>
              <a:cs typeface="Times New Roman" panose="02020603050405020304" pitchFamily="18" charset="0"/>
            </a:rPr>
            <a:t>2</a:t>
          </a:r>
          <a:r>
            <a:rPr lang="es-EC" sz="1800" i="1" dirty="0">
              <a:latin typeface="Times New Roman" panose="02020603050405020304" pitchFamily="18" charset="0"/>
              <a:cs typeface="Times New Roman" panose="02020603050405020304" pitchFamily="18" charset="0"/>
            </a:rPr>
            <a:t> </a:t>
          </a:r>
          <a:r>
            <a:rPr lang="es-ES" sz="1800" i="1" dirty="0">
              <a:latin typeface="Times New Roman" panose="02020603050405020304" pitchFamily="18" charset="0"/>
              <a:cs typeface="Times New Roman" panose="02020603050405020304" pitchFamily="18" charset="0"/>
            </a:rPr>
            <a:t>es de </a:t>
          </a:r>
          <a:r>
            <a:rPr lang="es-419" sz="1800" i="1" dirty="0">
              <a:latin typeface="Times New Roman" panose="02020603050405020304" pitchFamily="18" charset="0"/>
              <a:cs typeface="Times New Roman" panose="02020603050405020304" pitchFamily="18" charset="0"/>
            </a:rPr>
            <a:t>forma oval oblonga, contiene una gran red de afluentes y  una topografía llana.</a:t>
          </a:r>
          <a:endParaRPr lang="es-ES" sz="1800" i="1" dirty="0">
            <a:latin typeface="Times New Roman" panose="02020603050405020304" pitchFamily="18" charset="0"/>
            <a:cs typeface="Times New Roman" panose="02020603050405020304" pitchFamily="18" charset="0"/>
          </a:endParaRPr>
        </a:p>
      </dgm:t>
    </dgm:pt>
    <dgm:pt modelId="{2D23DFE4-3E6E-4407-88D2-D780FFFA4022}" type="parTrans" cxnId="{77101D72-8015-4378-9ECE-8EDA852D2F20}">
      <dgm:prSet/>
      <dgm:spPr/>
      <dgm:t>
        <a:bodyPr/>
        <a:lstStyle/>
        <a:p>
          <a:endParaRPr lang="es-ES" sz="1500" i="1">
            <a:latin typeface="Times New Roman" panose="02020603050405020304" pitchFamily="18" charset="0"/>
            <a:cs typeface="Times New Roman" panose="02020603050405020304" pitchFamily="18" charset="0"/>
          </a:endParaRPr>
        </a:p>
      </dgm:t>
    </dgm:pt>
    <dgm:pt modelId="{B24A84C0-BC0E-4B10-91B1-DACB217DBC26}" type="sibTrans" cxnId="{77101D72-8015-4378-9ECE-8EDA852D2F20}">
      <dgm:prSet/>
      <dgm:spPr/>
      <dgm:t>
        <a:bodyPr/>
        <a:lstStyle/>
        <a:p>
          <a:endParaRPr lang="es-ES" sz="1500" i="1">
            <a:latin typeface="Times New Roman" panose="02020603050405020304" pitchFamily="18" charset="0"/>
            <a:cs typeface="Times New Roman" panose="02020603050405020304" pitchFamily="18" charset="0"/>
          </a:endParaRPr>
        </a:p>
      </dgm:t>
    </dgm:pt>
    <dgm:pt modelId="{C0F72DF2-BD74-470A-8DFB-02506139588D}">
      <dgm:prSet phldrT="[Texto]" custT="1"/>
      <dgm:spPr/>
      <dgm:t>
        <a:bodyPr/>
        <a:lstStyle/>
        <a:p>
          <a:pPr algn="just">
            <a:lnSpc>
              <a:spcPct val="100000"/>
            </a:lnSpc>
            <a:spcAft>
              <a:spcPts val="0"/>
            </a:spcAft>
          </a:pPr>
          <a:r>
            <a:rPr lang="es-EC" sz="1800" i="1" dirty="0">
              <a:latin typeface="Times New Roman" panose="02020603050405020304" pitchFamily="18" charset="0"/>
              <a:cs typeface="Times New Roman" panose="02020603050405020304" pitchFamily="18" charset="0"/>
            </a:rPr>
            <a:t>La longitud del cauce principal: 106,99km, pendiente de la cuenca: 7,83%, tiempo de concentración promedio es de 33,09 horas equivalente a 1985,4 minutos.</a:t>
          </a:r>
          <a:endParaRPr lang="es-ES" sz="1800" b="0" i="1" dirty="0">
            <a:latin typeface="Times New Roman" panose="02020603050405020304" pitchFamily="18" charset="0"/>
            <a:cs typeface="Times New Roman" panose="02020603050405020304" pitchFamily="18" charset="0"/>
          </a:endParaRPr>
        </a:p>
      </dgm:t>
    </dgm:pt>
    <dgm:pt modelId="{68E479F2-EF66-4C6C-8881-2DF18D6F4367}" type="sibTrans" cxnId="{6F6DA7B2-48C0-46D7-BC56-9612DF6EADD8}">
      <dgm:prSet/>
      <dgm:spPr/>
      <dgm:t>
        <a:bodyPr/>
        <a:lstStyle/>
        <a:p>
          <a:endParaRPr lang="es-ES" sz="1500" i="1">
            <a:latin typeface="Times New Roman" panose="02020603050405020304" pitchFamily="18" charset="0"/>
            <a:cs typeface="Times New Roman" panose="02020603050405020304" pitchFamily="18" charset="0"/>
          </a:endParaRPr>
        </a:p>
      </dgm:t>
    </dgm:pt>
    <dgm:pt modelId="{7E7E96C0-A8C6-4D05-8C67-B3E9EA0E2996}" type="parTrans" cxnId="{6F6DA7B2-48C0-46D7-BC56-9612DF6EADD8}">
      <dgm:prSet/>
      <dgm:spPr/>
      <dgm:t>
        <a:bodyPr/>
        <a:lstStyle/>
        <a:p>
          <a:endParaRPr lang="es-ES" sz="1500" i="1">
            <a:latin typeface="Times New Roman" panose="02020603050405020304" pitchFamily="18" charset="0"/>
            <a:cs typeface="Times New Roman" panose="02020603050405020304" pitchFamily="18" charset="0"/>
          </a:endParaRPr>
        </a:p>
      </dgm:t>
    </dgm:pt>
    <dgm:pt modelId="{63B82557-942B-45AA-9BBD-5F789A7094E4}">
      <dgm:prSet phldrT="[Texto]" custT="1"/>
      <dgm:spPr/>
      <dgm:t>
        <a:bodyPr/>
        <a:lstStyle/>
        <a:p>
          <a:pPr algn="just">
            <a:lnSpc>
              <a:spcPct val="100000"/>
            </a:lnSpc>
            <a:spcAft>
              <a:spcPts val="0"/>
            </a:spcAft>
          </a:pPr>
          <a:r>
            <a:rPr lang="es-EC" sz="1800" i="1" dirty="0">
              <a:latin typeface="Times New Roman" panose="02020603050405020304" pitchFamily="18" charset="0"/>
              <a:cs typeface="Times New Roman" panose="02020603050405020304" pitchFamily="18" charset="0"/>
            </a:rPr>
            <a:t>El caudal de diseño es de 1237,52 m</a:t>
          </a:r>
          <a:r>
            <a:rPr lang="es-EC" sz="1800" i="1" baseline="30000" dirty="0">
              <a:latin typeface="Times New Roman" panose="02020603050405020304" pitchFamily="18" charset="0"/>
              <a:cs typeface="Times New Roman" panose="02020603050405020304" pitchFamily="18" charset="0"/>
            </a:rPr>
            <a:t>3</a:t>
          </a:r>
          <a:r>
            <a:rPr lang="es-EC" sz="1800" i="1" dirty="0">
              <a:latin typeface="Times New Roman" panose="02020603050405020304" pitchFamily="18" charset="0"/>
              <a:cs typeface="Times New Roman" panose="02020603050405020304" pitchFamily="18" charset="0"/>
            </a:rPr>
            <a:t>/s para un periodo de retorno de 100 años.</a:t>
          </a:r>
          <a:endParaRPr lang="es-ES" sz="1800" b="0" i="1" dirty="0">
            <a:latin typeface="Times New Roman" panose="02020603050405020304" pitchFamily="18" charset="0"/>
            <a:cs typeface="Times New Roman" panose="02020603050405020304" pitchFamily="18" charset="0"/>
          </a:endParaRPr>
        </a:p>
      </dgm:t>
    </dgm:pt>
    <dgm:pt modelId="{8AED7267-649E-4FD0-9537-DE0A76ECADE9}" type="sibTrans" cxnId="{AAA3B287-B9E2-4334-B8B1-6CADF3FEB61B}">
      <dgm:prSet/>
      <dgm:spPr/>
      <dgm:t>
        <a:bodyPr/>
        <a:lstStyle/>
        <a:p>
          <a:endParaRPr lang="es-ES" sz="1500" i="1">
            <a:latin typeface="Times New Roman" panose="02020603050405020304" pitchFamily="18" charset="0"/>
            <a:cs typeface="Times New Roman" panose="02020603050405020304" pitchFamily="18" charset="0"/>
          </a:endParaRPr>
        </a:p>
      </dgm:t>
    </dgm:pt>
    <dgm:pt modelId="{6D79CB6B-96A7-4FB2-9E2F-F8266736C84E}" type="parTrans" cxnId="{AAA3B287-B9E2-4334-B8B1-6CADF3FEB61B}">
      <dgm:prSet/>
      <dgm:spPr/>
      <dgm:t>
        <a:bodyPr/>
        <a:lstStyle/>
        <a:p>
          <a:endParaRPr lang="es-ES" sz="1500" i="1">
            <a:latin typeface="Times New Roman" panose="02020603050405020304" pitchFamily="18" charset="0"/>
            <a:cs typeface="Times New Roman" panose="02020603050405020304" pitchFamily="18" charset="0"/>
          </a:endParaRPr>
        </a:p>
      </dgm:t>
    </dgm:pt>
    <dgm:pt modelId="{A5E48179-BF76-45CA-A40B-2C2B9044F2F5}">
      <dgm:prSet phldrT="[Texto]" custT="1"/>
      <dgm:spPr/>
      <dgm:t>
        <a:bodyPr/>
        <a:lstStyle/>
        <a:p>
          <a:pPr>
            <a:buFont typeface="Wingdings" panose="05000000000000000000" pitchFamily="2" charset="2"/>
            <a:buNone/>
          </a:pPr>
          <a:r>
            <a:rPr lang="es-EC" sz="1800" i="1" dirty="0">
              <a:latin typeface="Times New Roman" panose="02020603050405020304" pitchFamily="18" charset="0"/>
              <a:cs typeface="Times New Roman" panose="02020603050405020304" pitchFamily="18" charset="0"/>
            </a:rPr>
            <a:t>La velocidad máxima en el modelo con el puente es de 6.78 m/s para el caudal de diseño, esta velocidad es genera socavación en los márgenes. </a:t>
          </a:r>
          <a:endParaRPr lang="es-ES" sz="1800" b="0" i="1" dirty="0">
            <a:latin typeface="Times New Roman" panose="02020603050405020304" pitchFamily="18" charset="0"/>
            <a:cs typeface="Times New Roman" panose="02020603050405020304" pitchFamily="18" charset="0"/>
          </a:endParaRPr>
        </a:p>
      </dgm:t>
    </dgm:pt>
    <dgm:pt modelId="{E6227211-58B0-413E-A76C-5316074FD663}" type="parTrans" cxnId="{228382DA-8D0E-4598-BD70-4E2539A25A64}">
      <dgm:prSet/>
      <dgm:spPr/>
      <dgm:t>
        <a:bodyPr/>
        <a:lstStyle/>
        <a:p>
          <a:endParaRPr lang="es-EC"/>
        </a:p>
      </dgm:t>
    </dgm:pt>
    <dgm:pt modelId="{C8BF9DAF-991C-4D9E-A482-892EDAFD4F79}" type="sibTrans" cxnId="{228382DA-8D0E-4598-BD70-4E2539A25A64}">
      <dgm:prSet/>
      <dgm:spPr/>
      <dgm:t>
        <a:bodyPr/>
        <a:lstStyle/>
        <a:p>
          <a:endParaRPr lang="es-EC"/>
        </a:p>
      </dgm:t>
    </dgm:pt>
    <dgm:pt modelId="{394898CC-9826-4D52-ADA9-D7363968BB3A}" type="pres">
      <dgm:prSet presAssocID="{A4246C5D-B9FE-480C-B123-73C0EEBE9516}" presName="Name0" presStyleCnt="0">
        <dgm:presLayoutVars>
          <dgm:chMax val="7"/>
          <dgm:chPref val="7"/>
          <dgm:dir/>
        </dgm:presLayoutVars>
      </dgm:prSet>
      <dgm:spPr/>
    </dgm:pt>
    <dgm:pt modelId="{257FEF74-C6B7-4A68-989E-3BBB7D6DCD52}" type="pres">
      <dgm:prSet presAssocID="{A4246C5D-B9FE-480C-B123-73C0EEBE9516}" presName="Name1" presStyleCnt="0"/>
      <dgm:spPr/>
    </dgm:pt>
    <dgm:pt modelId="{DD7D039E-60F5-4531-9930-64E0D7F45E9D}" type="pres">
      <dgm:prSet presAssocID="{A4246C5D-B9FE-480C-B123-73C0EEBE9516}" presName="cycle" presStyleCnt="0"/>
      <dgm:spPr/>
    </dgm:pt>
    <dgm:pt modelId="{CBA7A5FD-9B43-4196-9C83-326728709E2E}" type="pres">
      <dgm:prSet presAssocID="{A4246C5D-B9FE-480C-B123-73C0EEBE9516}" presName="srcNode" presStyleLbl="node1" presStyleIdx="0" presStyleCnt="4"/>
      <dgm:spPr/>
    </dgm:pt>
    <dgm:pt modelId="{6AB29632-B588-4A57-8D68-BBB93DFDFD17}" type="pres">
      <dgm:prSet presAssocID="{A4246C5D-B9FE-480C-B123-73C0EEBE9516}" presName="conn" presStyleLbl="parChTrans1D2" presStyleIdx="0" presStyleCnt="1"/>
      <dgm:spPr/>
    </dgm:pt>
    <dgm:pt modelId="{BDD1DF4C-3CE0-47A1-B9F4-A4E12E89C119}" type="pres">
      <dgm:prSet presAssocID="{A4246C5D-B9FE-480C-B123-73C0EEBE9516}" presName="extraNode" presStyleLbl="node1" presStyleIdx="0" presStyleCnt="4"/>
      <dgm:spPr/>
    </dgm:pt>
    <dgm:pt modelId="{939D7082-0CD2-433B-A2DF-CD6385876DE9}" type="pres">
      <dgm:prSet presAssocID="{A4246C5D-B9FE-480C-B123-73C0EEBE9516}" presName="dstNode" presStyleLbl="node1" presStyleIdx="0" presStyleCnt="4"/>
      <dgm:spPr/>
    </dgm:pt>
    <dgm:pt modelId="{FAC6070F-81BB-42C5-A875-881B4246B5DD}" type="pres">
      <dgm:prSet presAssocID="{26ECC711-AF81-4359-B197-C7C7D1F8F0CD}" presName="text_1" presStyleLbl="node1" presStyleIdx="0" presStyleCnt="4">
        <dgm:presLayoutVars>
          <dgm:bulletEnabled val="1"/>
        </dgm:presLayoutVars>
      </dgm:prSet>
      <dgm:spPr/>
    </dgm:pt>
    <dgm:pt modelId="{D490D57D-8CDD-4B8A-B71F-8F3CDFAA356E}" type="pres">
      <dgm:prSet presAssocID="{26ECC711-AF81-4359-B197-C7C7D1F8F0CD}" presName="accent_1" presStyleCnt="0"/>
      <dgm:spPr/>
    </dgm:pt>
    <dgm:pt modelId="{7EFC0A58-F3D2-47B3-957F-6E34866BE0CB}" type="pres">
      <dgm:prSet presAssocID="{26ECC711-AF81-4359-B197-C7C7D1F8F0CD}" presName="accentRepeatNode" presStyleLbl="solidFgAcc1" presStyleIdx="0" presStyleCnt="4"/>
      <dgm:spPr/>
    </dgm:pt>
    <dgm:pt modelId="{3A440C91-937E-4B8A-8EAF-684F58B9C1A1}" type="pres">
      <dgm:prSet presAssocID="{C0F72DF2-BD74-470A-8DFB-02506139588D}" presName="text_2" presStyleLbl="node1" presStyleIdx="1" presStyleCnt="4" custScaleX="101868" custScaleY="132103">
        <dgm:presLayoutVars>
          <dgm:bulletEnabled val="1"/>
        </dgm:presLayoutVars>
      </dgm:prSet>
      <dgm:spPr/>
    </dgm:pt>
    <dgm:pt modelId="{AD04EEB4-FF7C-4B9A-996F-3B55C159C49C}" type="pres">
      <dgm:prSet presAssocID="{C0F72DF2-BD74-470A-8DFB-02506139588D}" presName="accent_2" presStyleCnt="0"/>
      <dgm:spPr/>
    </dgm:pt>
    <dgm:pt modelId="{83422FB6-F0F2-4DF9-BFF1-0D6FC82496D5}" type="pres">
      <dgm:prSet presAssocID="{C0F72DF2-BD74-470A-8DFB-02506139588D}" presName="accentRepeatNode" presStyleLbl="solidFgAcc1" presStyleIdx="1" presStyleCnt="4"/>
      <dgm:spPr/>
    </dgm:pt>
    <dgm:pt modelId="{24FB312A-0C85-489D-A066-D16DEFF41FFF}" type="pres">
      <dgm:prSet presAssocID="{63B82557-942B-45AA-9BBD-5F789A7094E4}" presName="text_3" presStyleLbl="node1" presStyleIdx="2" presStyleCnt="4">
        <dgm:presLayoutVars>
          <dgm:bulletEnabled val="1"/>
        </dgm:presLayoutVars>
      </dgm:prSet>
      <dgm:spPr/>
    </dgm:pt>
    <dgm:pt modelId="{57C1E0A5-5BAC-421F-B63F-4DE47FE2E044}" type="pres">
      <dgm:prSet presAssocID="{63B82557-942B-45AA-9BBD-5F789A7094E4}" presName="accent_3" presStyleCnt="0"/>
      <dgm:spPr/>
    </dgm:pt>
    <dgm:pt modelId="{CBC27852-0EFC-473D-9815-49B7C73BCFE2}" type="pres">
      <dgm:prSet presAssocID="{63B82557-942B-45AA-9BBD-5F789A7094E4}" presName="accentRepeatNode" presStyleLbl="solidFgAcc1" presStyleIdx="2" presStyleCnt="4"/>
      <dgm:spPr/>
    </dgm:pt>
    <dgm:pt modelId="{CBFFF124-EFFA-4580-BA5A-0FAC86E382D2}" type="pres">
      <dgm:prSet presAssocID="{A5E48179-BF76-45CA-A40B-2C2B9044F2F5}" presName="text_4" presStyleLbl="node1" presStyleIdx="3" presStyleCnt="4" custScaleY="124269">
        <dgm:presLayoutVars>
          <dgm:bulletEnabled val="1"/>
        </dgm:presLayoutVars>
      </dgm:prSet>
      <dgm:spPr/>
    </dgm:pt>
    <dgm:pt modelId="{E0C41700-F2E7-41D2-AF32-1161AC10FDD0}" type="pres">
      <dgm:prSet presAssocID="{A5E48179-BF76-45CA-A40B-2C2B9044F2F5}" presName="accent_4" presStyleCnt="0"/>
      <dgm:spPr/>
    </dgm:pt>
    <dgm:pt modelId="{DAB6572E-2CB9-4541-B0C4-1769CE819FD2}" type="pres">
      <dgm:prSet presAssocID="{A5E48179-BF76-45CA-A40B-2C2B9044F2F5}" presName="accentRepeatNode" presStyleLbl="solidFgAcc1" presStyleIdx="3" presStyleCnt="4"/>
      <dgm:spPr/>
    </dgm:pt>
  </dgm:ptLst>
  <dgm:cxnLst>
    <dgm:cxn modelId="{CFC6A134-9AD1-4B32-AB91-EA6EAC8E42C0}" type="presOf" srcId="{63B82557-942B-45AA-9BBD-5F789A7094E4}" destId="{24FB312A-0C85-489D-A066-D16DEFF41FFF}" srcOrd="0" destOrd="0" presId="urn:microsoft.com/office/officeart/2008/layout/VerticalCurvedList"/>
    <dgm:cxn modelId="{77101D72-8015-4378-9ECE-8EDA852D2F20}" srcId="{A4246C5D-B9FE-480C-B123-73C0EEBE9516}" destId="{26ECC711-AF81-4359-B197-C7C7D1F8F0CD}" srcOrd="0" destOrd="0" parTransId="{2D23DFE4-3E6E-4407-88D2-D780FFFA4022}" sibTransId="{B24A84C0-BC0E-4B10-91B1-DACB217DBC26}"/>
    <dgm:cxn modelId="{E0375A85-0F93-4BD5-8775-02C83440C4F5}" type="presOf" srcId="{A4246C5D-B9FE-480C-B123-73C0EEBE9516}" destId="{394898CC-9826-4D52-ADA9-D7363968BB3A}" srcOrd="0" destOrd="0" presId="urn:microsoft.com/office/officeart/2008/layout/VerticalCurvedList"/>
    <dgm:cxn modelId="{AAA3B287-B9E2-4334-B8B1-6CADF3FEB61B}" srcId="{A4246C5D-B9FE-480C-B123-73C0EEBE9516}" destId="{63B82557-942B-45AA-9BBD-5F789A7094E4}" srcOrd="2" destOrd="0" parTransId="{6D79CB6B-96A7-4FB2-9E2F-F8266736C84E}" sibTransId="{8AED7267-649E-4FD0-9537-DE0A76ECADE9}"/>
    <dgm:cxn modelId="{9544949F-5D75-4511-9C86-9ECBDCF120B1}" type="presOf" srcId="{C0F72DF2-BD74-470A-8DFB-02506139588D}" destId="{3A440C91-937E-4B8A-8EAF-684F58B9C1A1}" srcOrd="0" destOrd="0" presId="urn:microsoft.com/office/officeart/2008/layout/VerticalCurvedList"/>
    <dgm:cxn modelId="{12ECCFA3-EC0E-4AF6-B5A0-3BC9C1C5F642}" type="presOf" srcId="{B24A84C0-BC0E-4B10-91B1-DACB217DBC26}" destId="{6AB29632-B588-4A57-8D68-BBB93DFDFD17}" srcOrd="0" destOrd="0" presId="urn:microsoft.com/office/officeart/2008/layout/VerticalCurvedList"/>
    <dgm:cxn modelId="{6F6DA7B2-48C0-46D7-BC56-9612DF6EADD8}" srcId="{A4246C5D-B9FE-480C-B123-73C0EEBE9516}" destId="{C0F72DF2-BD74-470A-8DFB-02506139588D}" srcOrd="1" destOrd="0" parTransId="{7E7E96C0-A8C6-4D05-8C67-B3E9EA0E2996}" sibTransId="{68E479F2-EF66-4C6C-8881-2DF18D6F4367}"/>
    <dgm:cxn modelId="{228382DA-8D0E-4598-BD70-4E2539A25A64}" srcId="{A4246C5D-B9FE-480C-B123-73C0EEBE9516}" destId="{A5E48179-BF76-45CA-A40B-2C2B9044F2F5}" srcOrd="3" destOrd="0" parTransId="{E6227211-58B0-413E-A76C-5316074FD663}" sibTransId="{C8BF9DAF-991C-4D9E-A482-892EDAFD4F79}"/>
    <dgm:cxn modelId="{F7A333E6-3A9B-436B-8D70-46828F78731A}" type="presOf" srcId="{A5E48179-BF76-45CA-A40B-2C2B9044F2F5}" destId="{CBFFF124-EFFA-4580-BA5A-0FAC86E382D2}" srcOrd="0" destOrd="0" presId="urn:microsoft.com/office/officeart/2008/layout/VerticalCurvedList"/>
    <dgm:cxn modelId="{20392CFD-9C09-4D76-B48B-5C84F8A993A8}" type="presOf" srcId="{26ECC711-AF81-4359-B197-C7C7D1F8F0CD}" destId="{FAC6070F-81BB-42C5-A875-881B4246B5DD}" srcOrd="0" destOrd="0" presId="urn:microsoft.com/office/officeart/2008/layout/VerticalCurvedList"/>
    <dgm:cxn modelId="{901483F3-7F40-402E-A691-1E5C6480BFCF}" type="presParOf" srcId="{394898CC-9826-4D52-ADA9-D7363968BB3A}" destId="{257FEF74-C6B7-4A68-989E-3BBB7D6DCD52}" srcOrd="0" destOrd="0" presId="urn:microsoft.com/office/officeart/2008/layout/VerticalCurvedList"/>
    <dgm:cxn modelId="{D4B2B505-89B3-4AD6-A7DD-DD73C42B8724}" type="presParOf" srcId="{257FEF74-C6B7-4A68-989E-3BBB7D6DCD52}" destId="{DD7D039E-60F5-4531-9930-64E0D7F45E9D}" srcOrd="0" destOrd="0" presId="urn:microsoft.com/office/officeart/2008/layout/VerticalCurvedList"/>
    <dgm:cxn modelId="{5AE978AE-C756-4C90-B019-B14AA9086894}" type="presParOf" srcId="{DD7D039E-60F5-4531-9930-64E0D7F45E9D}" destId="{CBA7A5FD-9B43-4196-9C83-326728709E2E}" srcOrd="0" destOrd="0" presId="urn:microsoft.com/office/officeart/2008/layout/VerticalCurvedList"/>
    <dgm:cxn modelId="{D6AEE0ED-00F5-4DEC-A342-E19E1A07B754}" type="presParOf" srcId="{DD7D039E-60F5-4531-9930-64E0D7F45E9D}" destId="{6AB29632-B588-4A57-8D68-BBB93DFDFD17}" srcOrd="1" destOrd="0" presId="urn:microsoft.com/office/officeart/2008/layout/VerticalCurvedList"/>
    <dgm:cxn modelId="{CBB81B4E-8ECB-4946-9BDE-3F242085D590}" type="presParOf" srcId="{DD7D039E-60F5-4531-9930-64E0D7F45E9D}" destId="{BDD1DF4C-3CE0-47A1-B9F4-A4E12E89C119}" srcOrd="2" destOrd="0" presId="urn:microsoft.com/office/officeart/2008/layout/VerticalCurvedList"/>
    <dgm:cxn modelId="{DE559EFD-35D7-4A89-9D06-96B71FAA25BF}" type="presParOf" srcId="{DD7D039E-60F5-4531-9930-64E0D7F45E9D}" destId="{939D7082-0CD2-433B-A2DF-CD6385876DE9}" srcOrd="3" destOrd="0" presId="urn:microsoft.com/office/officeart/2008/layout/VerticalCurvedList"/>
    <dgm:cxn modelId="{155EA97A-F7FA-40E3-B8D4-4B61FE741A07}" type="presParOf" srcId="{257FEF74-C6B7-4A68-989E-3BBB7D6DCD52}" destId="{FAC6070F-81BB-42C5-A875-881B4246B5DD}" srcOrd="1" destOrd="0" presId="urn:microsoft.com/office/officeart/2008/layout/VerticalCurvedList"/>
    <dgm:cxn modelId="{EE535746-50BF-4EC4-A9AC-6F499310C196}" type="presParOf" srcId="{257FEF74-C6B7-4A68-989E-3BBB7D6DCD52}" destId="{D490D57D-8CDD-4B8A-B71F-8F3CDFAA356E}" srcOrd="2" destOrd="0" presId="urn:microsoft.com/office/officeart/2008/layout/VerticalCurvedList"/>
    <dgm:cxn modelId="{4F021EE0-1202-4A33-9DDD-18D9C99D4C5E}" type="presParOf" srcId="{D490D57D-8CDD-4B8A-B71F-8F3CDFAA356E}" destId="{7EFC0A58-F3D2-47B3-957F-6E34866BE0CB}" srcOrd="0" destOrd="0" presId="urn:microsoft.com/office/officeart/2008/layout/VerticalCurvedList"/>
    <dgm:cxn modelId="{488C6DC6-7D89-47C5-A550-D0A101FBF109}" type="presParOf" srcId="{257FEF74-C6B7-4A68-989E-3BBB7D6DCD52}" destId="{3A440C91-937E-4B8A-8EAF-684F58B9C1A1}" srcOrd="3" destOrd="0" presId="urn:microsoft.com/office/officeart/2008/layout/VerticalCurvedList"/>
    <dgm:cxn modelId="{AE097D8B-98C1-419B-9722-446C858B0134}" type="presParOf" srcId="{257FEF74-C6B7-4A68-989E-3BBB7D6DCD52}" destId="{AD04EEB4-FF7C-4B9A-996F-3B55C159C49C}" srcOrd="4" destOrd="0" presId="urn:microsoft.com/office/officeart/2008/layout/VerticalCurvedList"/>
    <dgm:cxn modelId="{B1B89020-D176-4255-98A1-E7149498DC00}" type="presParOf" srcId="{AD04EEB4-FF7C-4B9A-996F-3B55C159C49C}" destId="{83422FB6-F0F2-4DF9-BFF1-0D6FC82496D5}" srcOrd="0" destOrd="0" presId="urn:microsoft.com/office/officeart/2008/layout/VerticalCurvedList"/>
    <dgm:cxn modelId="{287569D4-D5BE-4184-A769-55741F6B35EC}" type="presParOf" srcId="{257FEF74-C6B7-4A68-989E-3BBB7D6DCD52}" destId="{24FB312A-0C85-489D-A066-D16DEFF41FFF}" srcOrd="5" destOrd="0" presId="urn:microsoft.com/office/officeart/2008/layout/VerticalCurvedList"/>
    <dgm:cxn modelId="{14652C23-7536-4035-BC15-34AF58D60368}" type="presParOf" srcId="{257FEF74-C6B7-4A68-989E-3BBB7D6DCD52}" destId="{57C1E0A5-5BAC-421F-B63F-4DE47FE2E044}" srcOrd="6" destOrd="0" presId="urn:microsoft.com/office/officeart/2008/layout/VerticalCurvedList"/>
    <dgm:cxn modelId="{150C5D7B-04D7-4F68-BDB7-F3C6ED7C16AC}" type="presParOf" srcId="{57C1E0A5-5BAC-421F-B63F-4DE47FE2E044}" destId="{CBC27852-0EFC-473D-9815-49B7C73BCFE2}" srcOrd="0" destOrd="0" presId="urn:microsoft.com/office/officeart/2008/layout/VerticalCurvedList"/>
    <dgm:cxn modelId="{F4F7AB01-E581-4DCE-AC80-5C211A4518BE}" type="presParOf" srcId="{257FEF74-C6B7-4A68-989E-3BBB7D6DCD52}" destId="{CBFFF124-EFFA-4580-BA5A-0FAC86E382D2}" srcOrd="7" destOrd="0" presId="urn:microsoft.com/office/officeart/2008/layout/VerticalCurvedList"/>
    <dgm:cxn modelId="{FB13DCB8-0CCE-492F-A890-6BF4D110F61B}" type="presParOf" srcId="{257FEF74-C6B7-4A68-989E-3BBB7D6DCD52}" destId="{E0C41700-F2E7-41D2-AF32-1161AC10FDD0}" srcOrd="8" destOrd="0" presId="urn:microsoft.com/office/officeart/2008/layout/VerticalCurvedList"/>
    <dgm:cxn modelId="{DAB39070-F27D-4E46-B844-A38BC98C4FA6}" type="presParOf" srcId="{E0C41700-F2E7-41D2-AF32-1161AC10FDD0}" destId="{DAB6572E-2CB9-4541-B0C4-1769CE819FD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246C5D-B9FE-480C-B123-73C0EEBE9516}"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es-ES"/>
        </a:p>
      </dgm:t>
    </dgm:pt>
    <dgm:pt modelId="{63B82557-942B-45AA-9BBD-5F789A7094E4}">
      <dgm:prSet phldrT="[Texto]" custT="1"/>
      <dgm:spPr/>
      <dgm:t>
        <a:bodyPr/>
        <a:lstStyle/>
        <a:p>
          <a:pPr algn="just">
            <a:lnSpc>
              <a:spcPct val="100000"/>
            </a:lnSpc>
            <a:spcAft>
              <a:spcPts val="0"/>
            </a:spcAft>
          </a:pPr>
          <a:r>
            <a:rPr lang="es-EC" sz="1600" i="1" dirty="0">
              <a:solidFill>
                <a:schemeClr val="tx1"/>
              </a:solidFill>
              <a:latin typeface="Times New Roman" panose="02020603050405020304" pitchFamily="18" charset="0"/>
              <a:cs typeface="Times New Roman" panose="02020603050405020304" pitchFamily="18" charset="0"/>
            </a:rPr>
            <a:t>Las cotas que se recomiendan para la ubicación del puente son 11.95 msnm considerando todo los parámetros desarrollados en el cálculo</a:t>
          </a:r>
          <a:endParaRPr lang="es-ES" sz="1600" b="0" i="1" dirty="0">
            <a:solidFill>
              <a:schemeClr val="tx1"/>
            </a:solidFill>
            <a:latin typeface="Times New Roman" panose="02020603050405020304" pitchFamily="18" charset="0"/>
            <a:cs typeface="Times New Roman" panose="02020603050405020304" pitchFamily="18" charset="0"/>
          </a:endParaRPr>
        </a:p>
      </dgm:t>
    </dgm:pt>
    <dgm:pt modelId="{6D79CB6B-96A7-4FB2-9E2F-F8266736C84E}" type="parTrans" cxnId="{AAA3B287-B9E2-4334-B8B1-6CADF3FEB61B}">
      <dgm:prSet/>
      <dgm:spPr/>
      <dgm:t>
        <a:bodyPr/>
        <a:lstStyle/>
        <a:p>
          <a:endParaRPr lang="es-ES" sz="1600" i="1">
            <a:latin typeface="Times New Roman" panose="02020603050405020304" pitchFamily="18" charset="0"/>
            <a:cs typeface="Times New Roman" panose="02020603050405020304" pitchFamily="18" charset="0"/>
          </a:endParaRPr>
        </a:p>
      </dgm:t>
    </dgm:pt>
    <dgm:pt modelId="{8AED7267-649E-4FD0-9537-DE0A76ECADE9}" type="sibTrans" cxnId="{AAA3B287-B9E2-4334-B8B1-6CADF3FEB61B}">
      <dgm:prSet/>
      <dgm:spPr/>
      <dgm:t>
        <a:bodyPr/>
        <a:lstStyle/>
        <a:p>
          <a:endParaRPr lang="es-ES" sz="1600" i="1">
            <a:latin typeface="Times New Roman" panose="02020603050405020304" pitchFamily="18" charset="0"/>
            <a:cs typeface="Times New Roman" panose="02020603050405020304" pitchFamily="18" charset="0"/>
          </a:endParaRPr>
        </a:p>
      </dgm:t>
    </dgm:pt>
    <dgm:pt modelId="{8A438E14-890B-4CCD-812D-84B61B6E651D}">
      <dgm:prSet phldrT="[Texto]"/>
      <dgm:spPr/>
      <dgm:t>
        <a:bodyPr/>
        <a:lstStyle/>
        <a:p>
          <a:pPr>
            <a:buFont typeface="Wingdings" panose="05000000000000000000" pitchFamily="2" charset="2"/>
            <a:buNone/>
          </a:pPr>
          <a:r>
            <a:rPr lang="es-EC" i="1" dirty="0">
              <a:solidFill>
                <a:schemeClr val="tx1"/>
              </a:solidFill>
              <a:latin typeface="Times New Roman" panose="02020603050405020304" pitchFamily="18" charset="0"/>
              <a:cs typeface="Times New Roman" panose="02020603050405020304" pitchFamily="18" charset="0"/>
            </a:rPr>
            <a:t>Se ha tomado una altura de seguridad entre la cota de máxima crecida y el galibo de 2,00 m, de acuerdo a recomendaciones de la bibliografía.</a:t>
          </a:r>
          <a:endParaRPr lang="es-ES" i="1" dirty="0">
            <a:solidFill>
              <a:schemeClr val="tx1"/>
            </a:solidFill>
            <a:latin typeface="Times New Roman" panose="02020603050405020304" pitchFamily="18" charset="0"/>
            <a:cs typeface="Times New Roman" panose="02020603050405020304" pitchFamily="18" charset="0"/>
          </a:endParaRPr>
        </a:p>
      </dgm:t>
    </dgm:pt>
    <dgm:pt modelId="{89EC5AA9-7E9C-4580-A3B6-2C990EA9D070}" type="parTrans" cxnId="{C3F2FE71-66A2-4103-9908-72EB06A676C4}">
      <dgm:prSet/>
      <dgm:spPr/>
      <dgm:t>
        <a:bodyPr/>
        <a:lstStyle/>
        <a:p>
          <a:endParaRPr lang="es-EC"/>
        </a:p>
      </dgm:t>
    </dgm:pt>
    <dgm:pt modelId="{EB9C9247-F2CA-43DD-A180-BF0B3FFE4C07}" type="sibTrans" cxnId="{C3F2FE71-66A2-4103-9908-72EB06A676C4}">
      <dgm:prSet/>
      <dgm:spPr/>
      <dgm:t>
        <a:bodyPr/>
        <a:lstStyle/>
        <a:p>
          <a:endParaRPr lang="es-EC"/>
        </a:p>
      </dgm:t>
    </dgm:pt>
    <dgm:pt modelId="{D3C41486-F1BB-4893-A70D-8FE53D52FE0A}">
      <dgm:prSet phldrT="[Texto]"/>
      <dgm:spPr/>
      <dgm:t>
        <a:bodyPr/>
        <a:lstStyle/>
        <a:p>
          <a:r>
            <a:rPr lang="es-EC" i="1" dirty="0">
              <a:latin typeface="Times New Roman" panose="02020603050405020304" pitchFamily="18" charset="0"/>
              <a:cs typeface="Times New Roman" panose="02020603050405020304" pitchFamily="18" charset="0"/>
            </a:rPr>
            <a:t>Como protección ante la </a:t>
          </a:r>
          <a:r>
            <a:rPr lang="es-419" i="1" dirty="0">
              <a:latin typeface="Times New Roman" panose="02020603050405020304" pitchFamily="18" charset="0"/>
              <a:cs typeface="Times New Roman" panose="02020603050405020304" pitchFamily="18" charset="0"/>
            </a:rPr>
            <a:t>socavación en base a los resultados emitidos por el software HEC RAS</a:t>
          </a:r>
          <a:r>
            <a:rPr lang="es-EC" i="1" dirty="0">
              <a:latin typeface="Times New Roman" panose="02020603050405020304" pitchFamily="18" charset="0"/>
              <a:cs typeface="Times New Roman" panose="02020603050405020304" pitchFamily="18" charset="0"/>
            </a:rPr>
            <a:t>, se estableció un </a:t>
          </a:r>
          <a:r>
            <a:rPr lang="es-419" i="1" dirty="0">
              <a:latin typeface="Times New Roman" panose="02020603050405020304" pitchFamily="18" charset="0"/>
              <a:cs typeface="Times New Roman" panose="02020603050405020304" pitchFamily="18" charset="0"/>
            </a:rPr>
            <a:t>enrocado </a:t>
          </a:r>
          <a:r>
            <a:rPr lang="es-EC" i="1" dirty="0">
              <a:latin typeface="Times New Roman" panose="02020603050405020304" pitchFamily="18" charset="0"/>
              <a:cs typeface="Times New Roman" panose="02020603050405020304" pitchFamily="18" charset="0"/>
            </a:rPr>
            <a:t>(RIP RAP) con un diámetro de 0,60 m con una longitud de 80m aguas arriba y diámetro de 0,80m en una longitud 120 m aguas abajo. </a:t>
          </a:r>
          <a:endParaRPr lang="es-ES" b="0" i="1" dirty="0">
            <a:latin typeface="Times New Roman" panose="02020603050405020304" pitchFamily="18" charset="0"/>
            <a:cs typeface="Times New Roman" panose="02020603050405020304" pitchFamily="18" charset="0"/>
          </a:endParaRPr>
        </a:p>
      </dgm:t>
    </dgm:pt>
    <dgm:pt modelId="{FD7CD6FD-6C04-4062-A51E-5B7414BDFF7E}" type="parTrans" cxnId="{C2EF1DE4-22B3-4041-96E5-C5AB0D7C8E3D}">
      <dgm:prSet/>
      <dgm:spPr/>
      <dgm:t>
        <a:bodyPr/>
        <a:lstStyle/>
        <a:p>
          <a:endParaRPr lang="es-EC"/>
        </a:p>
      </dgm:t>
    </dgm:pt>
    <dgm:pt modelId="{2B474FA1-07BA-4186-A24E-38CA6B6D511E}" type="sibTrans" cxnId="{C2EF1DE4-22B3-4041-96E5-C5AB0D7C8E3D}">
      <dgm:prSet/>
      <dgm:spPr/>
      <dgm:t>
        <a:bodyPr/>
        <a:lstStyle/>
        <a:p>
          <a:endParaRPr lang="es-EC"/>
        </a:p>
      </dgm:t>
    </dgm:pt>
    <dgm:pt modelId="{B4502F5B-4E09-4E02-9166-74D6D3212D18}">
      <dgm:prSet phldrT="[Texto]"/>
      <dgm:spPr/>
      <dgm:t>
        <a:bodyPr/>
        <a:lstStyle/>
        <a:p>
          <a:pPr>
            <a:buFont typeface="Wingdings" panose="05000000000000000000" pitchFamily="2" charset="2"/>
            <a:buNone/>
          </a:pPr>
          <a:r>
            <a:rPr lang="es-EC" i="1" dirty="0">
              <a:latin typeface="Times New Roman" panose="02020603050405020304" pitchFamily="18" charset="0"/>
              <a:cs typeface="Times New Roman" panose="02020603050405020304" pitchFamily="18" charset="0"/>
            </a:rPr>
            <a:t>Con las dimensiones del enrocado diseñado se realizó un nuevo modelamiento en HEC RAS de paso del flujo, con lo cual se obtuvo que ya no se produce la socavación general y local en la zona del puente, presentando así un diseño óptimo</a:t>
          </a:r>
          <a:endParaRPr lang="es-ES" b="0" i="1" dirty="0">
            <a:latin typeface="Times New Roman" panose="02020603050405020304" pitchFamily="18" charset="0"/>
            <a:cs typeface="Times New Roman" panose="02020603050405020304" pitchFamily="18" charset="0"/>
          </a:endParaRPr>
        </a:p>
      </dgm:t>
    </dgm:pt>
    <dgm:pt modelId="{8963CA93-DC11-40B8-AA77-2A1984520AFC}" type="parTrans" cxnId="{14720C90-5FD3-4756-A86D-7DC6B789F43A}">
      <dgm:prSet/>
      <dgm:spPr/>
      <dgm:t>
        <a:bodyPr/>
        <a:lstStyle/>
        <a:p>
          <a:endParaRPr lang="es-EC"/>
        </a:p>
      </dgm:t>
    </dgm:pt>
    <dgm:pt modelId="{92485F0F-0992-4E36-AA86-F9958B35AA4D}" type="sibTrans" cxnId="{14720C90-5FD3-4756-A86D-7DC6B789F43A}">
      <dgm:prSet/>
      <dgm:spPr/>
      <dgm:t>
        <a:bodyPr/>
        <a:lstStyle/>
        <a:p>
          <a:endParaRPr lang="es-EC"/>
        </a:p>
      </dgm:t>
    </dgm:pt>
    <dgm:pt modelId="{394898CC-9826-4D52-ADA9-D7363968BB3A}" type="pres">
      <dgm:prSet presAssocID="{A4246C5D-B9FE-480C-B123-73C0EEBE9516}" presName="Name0" presStyleCnt="0">
        <dgm:presLayoutVars>
          <dgm:chMax val="7"/>
          <dgm:chPref val="7"/>
          <dgm:dir/>
        </dgm:presLayoutVars>
      </dgm:prSet>
      <dgm:spPr/>
    </dgm:pt>
    <dgm:pt modelId="{257FEF74-C6B7-4A68-989E-3BBB7D6DCD52}" type="pres">
      <dgm:prSet presAssocID="{A4246C5D-B9FE-480C-B123-73C0EEBE9516}" presName="Name1" presStyleCnt="0"/>
      <dgm:spPr/>
    </dgm:pt>
    <dgm:pt modelId="{DD7D039E-60F5-4531-9930-64E0D7F45E9D}" type="pres">
      <dgm:prSet presAssocID="{A4246C5D-B9FE-480C-B123-73C0EEBE9516}" presName="cycle" presStyleCnt="0"/>
      <dgm:spPr/>
    </dgm:pt>
    <dgm:pt modelId="{CBA7A5FD-9B43-4196-9C83-326728709E2E}" type="pres">
      <dgm:prSet presAssocID="{A4246C5D-B9FE-480C-B123-73C0EEBE9516}" presName="srcNode" presStyleLbl="node1" presStyleIdx="0" presStyleCnt="4"/>
      <dgm:spPr/>
    </dgm:pt>
    <dgm:pt modelId="{6AB29632-B588-4A57-8D68-BBB93DFDFD17}" type="pres">
      <dgm:prSet presAssocID="{A4246C5D-B9FE-480C-B123-73C0EEBE9516}" presName="conn" presStyleLbl="parChTrans1D2" presStyleIdx="0" presStyleCnt="1"/>
      <dgm:spPr/>
    </dgm:pt>
    <dgm:pt modelId="{BDD1DF4C-3CE0-47A1-B9F4-A4E12E89C119}" type="pres">
      <dgm:prSet presAssocID="{A4246C5D-B9FE-480C-B123-73C0EEBE9516}" presName="extraNode" presStyleLbl="node1" presStyleIdx="0" presStyleCnt="4"/>
      <dgm:spPr/>
    </dgm:pt>
    <dgm:pt modelId="{939D7082-0CD2-433B-A2DF-CD6385876DE9}" type="pres">
      <dgm:prSet presAssocID="{A4246C5D-B9FE-480C-B123-73C0EEBE9516}" presName="dstNode" presStyleLbl="node1" presStyleIdx="0" presStyleCnt="4"/>
      <dgm:spPr/>
    </dgm:pt>
    <dgm:pt modelId="{AD411F3F-5C03-4DB5-AA6F-158B7B76F798}" type="pres">
      <dgm:prSet presAssocID="{63B82557-942B-45AA-9BBD-5F789A7094E4}" presName="text_1" presStyleLbl="node1" presStyleIdx="0" presStyleCnt="4">
        <dgm:presLayoutVars>
          <dgm:bulletEnabled val="1"/>
        </dgm:presLayoutVars>
      </dgm:prSet>
      <dgm:spPr/>
    </dgm:pt>
    <dgm:pt modelId="{482DA877-A66B-4BBD-99B0-1077C4F53D91}" type="pres">
      <dgm:prSet presAssocID="{63B82557-942B-45AA-9BBD-5F789A7094E4}" presName="accent_1" presStyleCnt="0"/>
      <dgm:spPr/>
    </dgm:pt>
    <dgm:pt modelId="{CBC27852-0EFC-473D-9815-49B7C73BCFE2}" type="pres">
      <dgm:prSet presAssocID="{63B82557-942B-45AA-9BBD-5F789A7094E4}" presName="accentRepeatNode" presStyleLbl="solidFgAcc1" presStyleIdx="0" presStyleCnt="4"/>
      <dgm:spPr/>
    </dgm:pt>
    <dgm:pt modelId="{95F9ADB8-B710-47ED-B2CC-B1C46C3B7648}" type="pres">
      <dgm:prSet presAssocID="{8A438E14-890B-4CCD-812D-84B61B6E651D}" presName="text_2" presStyleLbl="node1" presStyleIdx="1" presStyleCnt="4">
        <dgm:presLayoutVars>
          <dgm:bulletEnabled val="1"/>
        </dgm:presLayoutVars>
      </dgm:prSet>
      <dgm:spPr/>
    </dgm:pt>
    <dgm:pt modelId="{385A9FD5-AB3B-4D80-A07D-55A85A2BD70A}" type="pres">
      <dgm:prSet presAssocID="{8A438E14-890B-4CCD-812D-84B61B6E651D}" presName="accent_2" presStyleCnt="0"/>
      <dgm:spPr/>
    </dgm:pt>
    <dgm:pt modelId="{D3B465B6-9344-46E0-B3A9-07689804B932}" type="pres">
      <dgm:prSet presAssocID="{8A438E14-890B-4CCD-812D-84B61B6E651D}" presName="accentRepeatNode" presStyleLbl="solidFgAcc1" presStyleIdx="1" presStyleCnt="4"/>
      <dgm:spPr/>
    </dgm:pt>
    <dgm:pt modelId="{02B2475C-11C9-4F22-B86B-167BEC5D6FAA}" type="pres">
      <dgm:prSet presAssocID="{D3C41486-F1BB-4893-A70D-8FE53D52FE0A}" presName="text_3" presStyleLbl="node1" presStyleIdx="2" presStyleCnt="4">
        <dgm:presLayoutVars>
          <dgm:bulletEnabled val="1"/>
        </dgm:presLayoutVars>
      </dgm:prSet>
      <dgm:spPr/>
    </dgm:pt>
    <dgm:pt modelId="{99E54CCF-D07D-45F6-BDCF-9D922D048BD3}" type="pres">
      <dgm:prSet presAssocID="{D3C41486-F1BB-4893-A70D-8FE53D52FE0A}" presName="accent_3" presStyleCnt="0"/>
      <dgm:spPr/>
    </dgm:pt>
    <dgm:pt modelId="{C4A5D070-BFFA-4DC7-BD07-1C6679EB40C8}" type="pres">
      <dgm:prSet presAssocID="{D3C41486-F1BB-4893-A70D-8FE53D52FE0A}" presName="accentRepeatNode" presStyleLbl="solidFgAcc1" presStyleIdx="2" presStyleCnt="4"/>
      <dgm:spPr/>
    </dgm:pt>
    <dgm:pt modelId="{46864185-1F29-4AFB-90FE-5DD67367311C}" type="pres">
      <dgm:prSet presAssocID="{B4502F5B-4E09-4E02-9166-74D6D3212D18}" presName="text_4" presStyleLbl="node1" presStyleIdx="3" presStyleCnt="4">
        <dgm:presLayoutVars>
          <dgm:bulletEnabled val="1"/>
        </dgm:presLayoutVars>
      </dgm:prSet>
      <dgm:spPr/>
    </dgm:pt>
    <dgm:pt modelId="{E18203F8-684A-459C-A017-B4E0AB6FCB9C}" type="pres">
      <dgm:prSet presAssocID="{B4502F5B-4E09-4E02-9166-74D6D3212D18}" presName="accent_4" presStyleCnt="0"/>
      <dgm:spPr/>
    </dgm:pt>
    <dgm:pt modelId="{B79F2CA4-B68D-40B1-B617-C37152222E0B}" type="pres">
      <dgm:prSet presAssocID="{B4502F5B-4E09-4E02-9166-74D6D3212D18}" presName="accentRepeatNode" presStyleLbl="solidFgAcc1" presStyleIdx="3" presStyleCnt="4"/>
      <dgm:spPr/>
    </dgm:pt>
  </dgm:ptLst>
  <dgm:cxnLst>
    <dgm:cxn modelId="{C3F2FE71-66A2-4103-9908-72EB06A676C4}" srcId="{A4246C5D-B9FE-480C-B123-73C0EEBE9516}" destId="{8A438E14-890B-4CCD-812D-84B61B6E651D}" srcOrd="1" destOrd="0" parTransId="{89EC5AA9-7E9C-4580-A3B6-2C990EA9D070}" sibTransId="{EB9C9247-F2CA-43DD-A180-BF0B3FFE4C07}"/>
    <dgm:cxn modelId="{E0375A85-0F93-4BD5-8775-02C83440C4F5}" type="presOf" srcId="{A4246C5D-B9FE-480C-B123-73C0EEBE9516}" destId="{394898CC-9826-4D52-ADA9-D7363968BB3A}" srcOrd="0" destOrd="0" presId="urn:microsoft.com/office/officeart/2008/layout/VerticalCurvedList"/>
    <dgm:cxn modelId="{AAA3B287-B9E2-4334-B8B1-6CADF3FEB61B}" srcId="{A4246C5D-B9FE-480C-B123-73C0EEBE9516}" destId="{63B82557-942B-45AA-9BBD-5F789A7094E4}" srcOrd="0" destOrd="0" parTransId="{6D79CB6B-96A7-4FB2-9E2F-F8266736C84E}" sibTransId="{8AED7267-649E-4FD0-9537-DE0A76ECADE9}"/>
    <dgm:cxn modelId="{14720C90-5FD3-4756-A86D-7DC6B789F43A}" srcId="{A4246C5D-B9FE-480C-B123-73C0EEBE9516}" destId="{B4502F5B-4E09-4E02-9166-74D6D3212D18}" srcOrd="3" destOrd="0" parTransId="{8963CA93-DC11-40B8-AA77-2A1984520AFC}" sibTransId="{92485F0F-0992-4E36-AA86-F9958B35AA4D}"/>
    <dgm:cxn modelId="{67B6C692-EC3E-4A6D-84B3-2A198670226D}" type="presOf" srcId="{D3C41486-F1BB-4893-A70D-8FE53D52FE0A}" destId="{02B2475C-11C9-4F22-B86B-167BEC5D6FAA}" srcOrd="0" destOrd="0" presId="urn:microsoft.com/office/officeart/2008/layout/VerticalCurvedList"/>
    <dgm:cxn modelId="{423E8CB8-F0EC-4C55-8844-E081B1AB4582}" type="presOf" srcId="{8A438E14-890B-4CCD-812D-84B61B6E651D}" destId="{95F9ADB8-B710-47ED-B2CC-B1C46C3B7648}" srcOrd="0" destOrd="0" presId="urn:microsoft.com/office/officeart/2008/layout/VerticalCurvedList"/>
    <dgm:cxn modelId="{DC9E40CA-29AF-41E0-99D5-A9A3C9CDD908}" type="presOf" srcId="{B4502F5B-4E09-4E02-9166-74D6D3212D18}" destId="{46864185-1F29-4AFB-90FE-5DD67367311C}" srcOrd="0" destOrd="0" presId="urn:microsoft.com/office/officeart/2008/layout/VerticalCurvedList"/>
    <dgm:cxn modelId="{C2EF1DE4-22B3-4041-96E5-C5AB0D7C8E3D}" srcId="{A4246C5D-B9FE-480C-B123-73C0EEBE9516}" destId="{D3C41486-F1BB-4893-A70D-8FE53D52FE0A}" srcOrd="2" destOrd="0" parTransId="{FD7CD6FD-6C04-4062-A51E-5B7414BDFF7E}" sibTransId="{2B474FA1-07BA-4186-A24E-38CA6B6D511E}"/>
    <dgm:cxn modelId="{62076DF3-3774-4B18-AF71-64A4FAB539E6}" type="presOf" srcId="{63B82557-942B-45AA-9BBD-5F789A7094E4}" destId="{AD411F3F-5C03-4DB5-AA6F-158B7B76F798}" srcOrd="0" destOrd="0" presId="urn:microsoft.com/office/officeart/2008/layout/VerticalCurvedList"/>
    <dgm:cxn modelId="{20671DF5-36C6-4E42-8BFF-160A445E4E0D}" type="presOf" srcId="{8AED7267-649E-4FD0-9537-DE0A76ECADE9}" destId="{6AB29632-B588-4A57-8D68-BBB93DFDFD17}" srcOrd="0" destOrd="0" presId="urn:microsoft.com/office/officeart/2008/layout/VerticalCurvedList"/>
    <dgm:cxn modelId="{901483F3-7F40-402E-A691-1E5C6480BFCF}" type="presParOf" srcId="{394898CC-9826-4D52-ADA9-D7363968BB3A}" destId="{257FEF74-C6B7-4A68-989E-3BBB7D6DCD52}" srcOrd="0" destOrd="0" presId="urn:microsoft.com/office/officeart/2008/layout/VerticalCurvedList"/>
    <dgm:cxn modelId="{D4B2B505-89B3-4AD6-A7DD-DD73C42B8724}" type="presParOf" srcId="{257FEF74-C6B7-4A68-989E-3BBB7D6DCD52}" destId="{DD7D039E-60F5-4531-9930-64E0D7F45E9D}" srcOrd="0" destOrd="0" presId="urn:microsoft.com/office/officeart/2008/layout/VerticalCurvedList"/>
    <dgm:cxn modelId="{5AE978AE-C756-4C90-B019-B14AA9086894}" type="presParOf" srcId="{DD7D039E-60F5-4531-9930-64E0D7F45E9D}" destId="{CBA7A5FD-9B43-4196-9C83-326728709E2E}" srcOrd="0" destOrd="0" presId="urn:microsoft.com/office/officeart/2008/layout/VerticalCurvedList"/>
    <dgm:cxn modelId="{D6AEE0ED-00F5-4DEC-A342-E19E1A07B754}" type="presParOf" srcId="{DD7D039E-60F5-4531-9930-64E0D7F45E9D}" destId="{6AB29632-B588-4A57-8D68-BBB93DFDFD17}" srcOrd="1" destOrd="0" presId="urn:microsoft.com/office/officeart/2008/layout/VerticalCurvedList"/>
    <dgm:cxn modelId="{CBB81B4E-8ECB-4946-9BDE-3F242085D590}" type="presParOf" srcId="{DD7D039E-60F5-4531-9930-64E0D7F45E9D}" destId="{BDD1DF4C-3CE0-47A1-B9F4-A4E12E89C119}" srcOrd="2" destOrd="0" presId="urn:microsoft.com/office/officeart/2008/layout/VerticalCurvedList"/>
    <dgm:cxn modelId="{DE559EFD-35D7-4A89-9D06-96B71FAA25BF}" type="presParOf" srcId="{DD7D039E-60F5-4531-9930-64E0D7F45E9D}" destId="{939D7082-0CD2-433B-A2DF-CD6385876DE9}" srcOrd="3" destOrd="0" presId="urn:microsoft.com/office/officeart/2008/layout/VerticalCurvedList"/>
    <dgm:cxn modelId="{6DEACD83-235A-4C59-9D87-761943256BA4}" type="presParOf" srcId="{257FEF74-C6B7-4A68-989E-3BBB7D6DCD52}" destId="{AD411F3F-5C03-4DB5-AA6F-158B7B76F798}" srcOrd="1" destOrd="0" presId="urn:microsoft.com/office/officeart/2008/layout/VerticalCurvedList"/>
    <dgm:cxn modelId="{04980722-1846-4024-A107-CD38B5350C7A}" type="presParOf" srcId="{257FEF74-C6B7-4A68-989E-3BBB7D6DCD52}" destId="{482DA877-A66B-4BBD-99B0-1077C4F53D91}" srcOrd="2" destOrd="0" presId="urn:microsoft.com/office/officeart/2008/layout/VerticalCurvedList"/>
    <dgm:cxn modelId="{E8C4D059-778C-49D7-A3A6-B0B9E868FEF3}" type="presParOf" srcId="{482DA877-A66B-4BBD-99B0-1077C4F53D91}" destId="{CBC27852-0EFC-473D-9815-49B7C73BCFE2}" srcOrd="0" destOrd="0" presId="urn:microsoft.com/office/officeart/2008/layout/VerticalCurvedList"/>
    <dgm:cxn modelId="{C63D133E-DC60-44F9-8411-456DC4E6CBD9}" type="presParOf" srcId="{257FEF74-C6B7-4A68-989E-3BBB7D6DCD52}" destId="{95F9ADB8-B710-47ED-B2CC-B1C46C3B7648}" srcOrd="3" destOrd="0" presId="urn:microsoft.com/office/officeart/2008/layout/VerticalCurvedList"/>
    <dgm:cxn modelId="{33345C78-B16B-4DA5-BC41-043E5CB364F9}" type="presParOf" srcId="{257FEF74-C6B7-4A68-989E-3BBB7D6DCD52}" destId="{385A9FD5-AB3B-4D80-A07D-55A85A2BD70A}" srcOrd="4" destOrd="0" presId="urn:microsoft.com/office/officeart/2008/layout/VerticalCurvedList"/>
    <dgm:cxn modelId="{69ECA43C-5122-4CD0-9B75-B7BF68AF256D}" type="presParOf" srcId="{385A9FD5-AB3B-4D80-A07D-55A85A2BD70A}" destId="{D3B465B6-9344-46E0-B3A9-07689804B932}" srcOrd="0" destOrd="0" presId="urn:microsoft.com/office/officeart/2008/layout/VerticalCurvedList"/>
    <dgm:cxn modelId="{ED8B91A3-BBCF-4351-AA7F-CD094E102B09}" type="presParOf" srcId="{257FEF74-C6B7-4A68-989E-3BBB7D6DCD52}" destId="{02B2475C-11C9-4F22-B86B-167BEC5D6FAA}" srcOrd="5" destOrd="0" presId="urn:microsoft.com/office/officeart/2008/layout/VerticalCurvedList"/>
    <dgm:cxn modelId="{094C71A6-023A-42D6-8559-B64EABA621CF}" type="presParOf" srcId="{257FEF74-C6B7-4A68-989E-3BBB7D6DCD52}" destId="{99E54CCF-D07D-45F6-BDCF-9D922D048BD3}" srcOrd="6" destOrd="0" presId="urn:microsoft.com/office/officeart/2008/layout/VerticalCurvedList"/>
    <dgm:cxn modelId="{85AD9B63-75A4-43CB-9242-50DDE47CEF49}" type="presParOf" srcId="{99E54CCF-D07D-45F6-BDCF-9D922D048BD3}" destId="{C4A5D070-BFFA-4DC7-BD07-1C6679EB40C8}" srcOrd="0" destOrd="0" presId="urn:microsoft.com/office/officeart/2008/layout/VerticalCurvedList"/>
    <dgm:cxn modelId="{C38BEA21-9BDC-4F34-8114-340E440B8B9D}" type="presParOf" srcId="{257FEF74-C6B7-4A68-989E-3BBB7D6DCD52}" destId="{46864185-1F29-4AFB-90FE-5DD67367311C}" srcOrd="7" destOrd="0" presId="urn:microsoft.com/office/officeart/2008/layout/VerticalCurvedList"/>
    <dgm:cxn modelId="{7432DC2F-7079-4A40-8BD3-33426D7CEDEA}" type="presParOf" srcId="{257FEF74-C6B7-4A68-989E-3BBB7D6DCD52}" destId="{E18203F8-684A-459C-A017-B4E0AB6FCB9C}" srcOrd="8" destOrd="0" presId="urn:microsoft.com/office/officeart/2008/layout/VerticalCurvedList"/>
    <dgm:cxn modelId="{E1CE0409-87F2-4F0E-AB5C-087B90BF4809}" type="presParOf" srcId="{E18203F8-684A-459C-A017-B4E0AB6FCB9C}" destId="{B79F2CA4-B68D-40B1-B617-C37152222E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246C5D-B9FE-480C-B123-73C0EEBE9516}"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es-ES"/>
        </a:p>
      </dgm:t>
    </dgm:pt>
    <dgm:pt modelId="{26ECC711-AF81-4359-B197-C7C7D1F8F0CD}">
      <dgm:prSet phldrT="[Texto]" custT="1"/>
      <dgm:spPr/>
      <dgm:t>
        <a:bodyPr/>
        <a:lstStyle/>
        <a:p>
          <a:pPr algn="just">
            <a:lnSpc>
              <a:spcPct val="100000"/>
            </a:lnSpc>
            <a:spcAft>
              <a:spcPts val="0"/>
            </a:spcAft>
            <a:buFont typeface="Wingdings" panose="05000000000000000000" pitchFamily="2" charset="2"/>
            <a:buNone/>
          </a:pPr>
          <a:r>
            <a:rPr lang="es-EC" sz="1500" i="1" dirty="0">
              <a:latin typeface="Times New Roman" panose="02020603050405020304" pitchFamily="18" charset="0"/>
              <a:cs typeface="Times New Roman" panose="02020603050405020304" pitchFamily="18" charset="0"/>
            </a:rPr>
            <a:t>Al colocar la escollera se debe conformar la geometría del cauce de acuerdo con lo diseñado, sin que ciertas rocas sobresalgan fuera del plano recomendado.</a:t>
          </a:r>
          <a:endParaRPr lang="es-ES" sz="1500" i="1" dirty="0">
            <a:latin typeface="Times New Roman" panose="02020603050405020304" pitchFamily="18" charset="0"/>
            <a:cs typeface="Times New Roman" panose="02020603050405020304" pitchFamily="18" charset="0"/>
          </a:endParaRPr>
        </a:p>
      </dgm:t>
    </dgm:pt>
    <dgm:pt modelId="{2D23DFE4-3E6E-4407-88D2-D780FFFA4022}" type="parTrans" cxnId="{77101D72-8015-4378-9ECE-8EDA852D2F20}">
      <dgm:prSet/>
      <dgm:spPr/>
      <dgm:t>
        <a:bodyPr/>
        <a:lstStyle/>
        <a:p>
          <a:endParaRPr lang="es-ES" sz="1500" i="1">
            <a:latin typeface="Times New Roman" panose="02020603050405020304" pitchFamily="18" charset="0"/>
            <a:cs typeface="Times New Roman" panose="02020603050405020304" pitchFamily="18" charset="0"/>
          </a:endParaRPr>
        </a:p>
      </dgm:t>
    </dgm:pt>
    <dgm:pt modelId="{B24A84C0-BC0E-4B10-91B1-DACB217DBC26}" type="sibTrans" cxnId="{77101D72-8015-4378-9ECE-8EDA852D2F20}">
      <dgm:prSet/>
      <dgm:spPr/>
      <dgm:t>
        <a:bodyPr/>
        <a:lstStyle/>
        <a:p>
          <a:endParaRPr lang="es-ES" sz="1500" i="1">
            <a:latin typeface="Times New Roman" panose="02020603050405020304" pitchFamily="18" charset="0"/>
            <a:cs typeface="Times New Roman" panose="02020603050405020304" pitchFamily="18" charset="0"/>
          </a:endParaRPr>
        </a:p>
      </dgm:t>
    </dgm:pt>
    <dgm:pt modelId="{63B82557-942B-45AA-9BBD-5F789A7094E4}">
      <dgm:prSet phldrT="[Texto]" custT="1"/>
      <dgm:spPr/>
      <dgm:t>
        <a:bodyPr/>
        <a:lstStyle/>
        <a:p>
          <a:pPr algn="just">
            <a:lnSpc>
              <a:spcPct val="100000"/>
            </a:lnSpc>
            <a:spcAft>
              <a:spcPts val="0"/>
            </a:spcAft>
          </a:pPr>
          <a:r>
            <a:rPr lang="es-EC" sz="1500" i="1" dirty="0">
              <a:solidFill>
                <a:schemeClr val="tx1"/>
              </a:solidFill>
              <a:latin typeface="Times New Roman" panose="02020603050405020304" pitchFamily="18" charset="0"/>
              <a:cs typeface="Times New Roman" panose="02020603050405020304" pitchFamily="18" charset="0"/>
            </a:rPr>
            <a:t>Se recomienda que al pie de la escollera se realice una adecuada colocación del enrocado para evitar el deslizamiento de este</a:t>
          </a:r>
          <a:r>
            <a:rPr lang="es-EC" sz="1500" i="1" dirty="0">
              <a:latin typeface="Times New Roman" panose="02020603050405020304" pitchFamily="18" charset="0"/>
              <a:cs typeface="Times New Roman" panose="02020603050405020304" pitchFamily="18" charset="0"/>
            </a:rPr>
            <a:t>.</a:t>
          </a:r>
          <a:endParaRPr lang="es-ES" sz="1500" b="0" i="1" dirty="0">
            <a:latin typeface="Times New Roman" panose="02020603050405020304" pitchFamily="18" charset="0"/>
            <a:cs typeface="Times New Roman" panose="02020603050405020304" pitchFamily="18" charset="0"/>
          </a:endParaRPr>
        </a:p>
      </dgm:t>
    </dgm:pt>
    <dgm:pt modelId="{6D79CB6B-96A7-4FB2-9E2F-F8266736C84E}" type="parTrans" cxnId="{AAA3B287-B9E2-4334-B8B1-6CADF3FEB61B}">
      <dgm:prSet/>
      <dgm:spPr/>
      <dgm:t>
        <a:bodyPr/>
        <a:lstStyle/>
        <a:p>
          <a:endParaRPr lang="es-ES" sz="1500" i="1">
            <a:latin typeface="Times New Roman" panose="02020603050405020304" pitchFamily="18" charset="0"/>
            <a:cs typeface="Times New Roman" panose="02020603050405020304" pitchFamily="18" charset="0"/>
          </a:endParaRPr>
        </a:p>
      </dgm:t>
    </dgm:pt>
    <dgm:pt modelId="{8AED7267-649E-4FD0-9537-DE0A76ECADE9}" type="sibTrans" cxnId="{AAA3B287-B9E2-4334-B8B1-6CADF3FEB61B}">
      <dgm:prSet/>
      <dgm:spPr/>
      <dgm:t>
        <a:bodyPr/>
        <a:lstStyle/>
        <a:p>
          <a:endParaRPr lang="es-ES" sz="1500" i="1">
            <a:latin typeface="Times New Roman" panose="02020603050405020304" pitchFamily="18" charset="0"/>
            <a:cs typeface="Times New Roman" panose="02020603050405020304" pitchFamily="18" charset="0"/>
          </a:endParaRPr>
        </a:p>
      </dgm:t>
    </dgm:pt>
    <dgm:pt modelId="{C0F72DF2-BD74-470A-8DFB-02506139588D}">
      <dgm:prSet phldrT="[Texto]" custT="1"/>
      <dgm:spPr/>
      <dgm:t>
        <a:bodyPr/>
        <a:lstStyle/>
        <a:p>
          <a:pPr algn="just">
            <a:lnSpc>
              <a:spcPct val="100000"/>
            </a:lnSpc>
            <a:spcAft>
              <a:spcPts val="0"/>
            </a:spcAft>
            <a:buFont typeface="Wingdings" panose="05000000000000000000" pitchFamily="2" charset="2"/>
            <a:buNone/>
          </a:pPr>
          <a:r>
            <a:rPr lang="es-EC" sz="1500" i="1" dirty="0">
              <a:latin typeface="Times New Roman" panose="02020603050405020304" pitchFamily="18" charset="0"/>
              <a:cs typeface="Times New Roman" panose="02020603050405020304" pitchFamily="18" charset="0"/>
            </a:rPr>
            <a:t>Al colocar el geotextil se debe poner especial atención en que cubra las áreas consideradas en el diseño y esté firmemente anclado para evitar desprendimientos.</a:t>
          </a:r>
          <a:endParaRPr lang="es-ES" sz="1500" b="0" i="1" dirty="0">
            <a:latin typeface="Times New Roman" panose="02020603050405020304" pitchFamily="18" charset="0"/>
            <a:cs typeface="Times New Roman" panose="02020603050405020304" pitchFamily="18" charset="0"/>
          </a:endParaRPr>
        </a:p>
      </dgm:t>
    </dgm:pt>
    <dgm:pt modelId="{68E479F2-EF66-4C6C-8881-2DF18D6F4367}" type="sibTrans" cxnId="{6F6DA7B2-48C0-46D7-BC56-9612DF6EADD8}">
      <dgm:prSet/>
      <dgm:spPr/>
      <dgm:t>
        <a:bodyPr/>
        <a:lstStyle/>
        <a:p>
          <a:endParaRPr lang="es-ES" sz="1500" i="1">
            <a:latin typeface="Times New Roman" panose="02020603050405020304" pitchFamily="18" charset="0"/>
            <a:cs typeface="Times New Roman" panose="02020603050405020304" pitchFamily="18" charset="0"/>
          </a:endParaRPr>
        </a:p>
      </dgm:t>
    </dgm:pt>
    <dgm:pt modelId="{7E7E96C0-A8C6-4D05-8C67-B3E9EA0E2996}" type="parTrans" cxnId="{6F6DA7B2-48C0-46D7-BC56-9612DF6EADD8}">
      <dgm:prSet/>
      <dgm:spPr/>
      <dgm:t>
        <a:bodyPr/>
        <a:lstStyle/>
        <a:p>
          <a:endParaRPr lang="es-ES" sz="1500" i="1">
            <a:latin typeface="Times New Roman" panose="02020603050405020304" pitchFamily="18" charset="0"/>
            <a:cs typeface="Times New Roman" panose="02020603050405020304" pitchFamily="18" charset="0"/>
          </a:endParaRPr>
        </a:p>
      </dgm:t>
    </dgm:pt>
    <dgm:pt modelId="{E89CDE04-1720-40F1-98E5-AA802215634C}">
      <dgm:prSet phldrT="[Texto]" custT="1"/>
      <dgm:spPr/>
      <dgm:t>
        <a:bodyPr/>
        <a:lstStyle/>
        <a:p>
          <a:pPr>
            <a:buFont typeface="Wingdings" panose="05000000000000000000" pitchFamily="2" charset="2"/>
            <a:buNone/>
          </a:pPr>
          <a:r>
            <a:rPr lang="es-EC" sz="1500" i="1" dirty="0">
              <a:latin typeface="Times New Roman" panose="02020603050405020304" pitchFamily="18" charset="0"/>
              <a:cs typeface="Times New Roman" panose="02020603050405020304" pitchFamily="18" charset="0"/>
            </a:rPr>
            <a:t>Se recomienda instalar en la zona del puente una estación para el registro de caudales y verificación del diseño, recolectando datos para utilidad de otros proyectos de la zona.</a:t>
          </a:r>
          <a:endParaRPr lang="es-ES" sz="1500" b="0" i="1" dirty="0">
            <a:latin typeface="Times New Roman" panose="02020603050405020304" pitchFamily="18" charset="0"/>
            <a:cs typeface="Times New Roman" panose="02020603050405020304" pitchFamily="18" charset="0"/>
          </a:endParaRPr>
        </a:p>
      </dgm:t>
    </dgm:pt>
    <dgm:pt modelId="{EEE97026-6FF5-4BB7-9057-19B2169DBCCF}" type="parTrans" cxnId="{6F90DE1B-F34D-4EAD-A0A9-1425F2809060}">
      <dgm:prSet/>
      <dgm:spPr/>
      <dgm:t>
        <a:bodyPr/>
        <a:lstStyle/>
        <a:p>
          <a:endParaRPr lang="es-EC" sz="1500" i="1">
            <a:latin typeface="Times New Roman" panose="02020603050405020304" pitchFamily="18" charset="0"/>
            <a:cs typeface="Times New Roman" panose="02020603050405020304" pitchFamily="18" charset="0"/>
          </a:endParaRPr>
        </a:p>
      </dgm:t>
    </dgm:pt>
    <dgm:pt modelId="{C548318F-091E-4AB4-974D-E95C1C27B9E3}" type="sibTrans" cxnId="{6F90DE1B-F34D-4EAD-A0A9-1425F2809060}">
      <dgm:prSet/>
      <dgm:spPr/>
      <dgm:t>
        <a:bodyPr/>
        <a:lstStyle/>
        <a:p>
          <a:endParaRPr lang="es-EC" sz="1500" i="1">
            <a:latin typeface="Times New Roman" panose="02020603050405020304" pitchFamily="18" charset="0"/>
            <a:cs typeface="Times New Roman" panose="02020603050405020304" pitchFamily="18" charset="0"/>
          </a:endParaRPr>
        </a:p>
      </dgm:t>
    </dgm:pt>
    <dgm:pt modelId="{394898CC-9826-4D52-ADA9-D7363968BB3A}" type="pres">
      <dgm:prSet presAssocID="{A4246C5D-B9FE-480C-B123-73C0EEBE9516}" presName="Name0" presStyleCnt="0">
        <dgm:presLayoutVars>
          <dgm:chMax val="7"/>
          <dgm:chPref val="7"/>
          <dgm:dir/>
        </dgm:presLayoutVars>
      </dgm:prSet>
      <dgm:spPr/>
    </dgm:pt>
    <dgm:pt modelId="{257FEF74-C6B7-4A68-989E-3BBB7D6DCD52}" type="pres">
      <dgm:prSet presAssocID="{A4246C5D-B9FE-480C-B123-73C0EEBE9516}" presName="Name1" presStyleCnt="0"/>
      <dgm:spPr/>
    </dgm:pt>
    <dgm:pt modelId="{DD7D039E-60F5-4531-9930-64E0D7F45E9D}" type="pres">
      <dgm:prSet presAssocID="{A4246C5D-B9FE-480C-B123-73C0EEBE9516}" presName="cycle" presStyleCnt="0"/>
      <dgm:spPr/>
    </dgm:pt>
    <dgm:pt modelId="{CBA7A5FD-9B43-4196-9C83-326728709E2E}" type="pres">
      <dgm:prSet presAssocID="{A4246C5D-B9FE-480C-B123-73C0EEBE9516}" presName="srcNode" presStyleLbl="node1" presStyleIdx="0" presStyleCnt="4"/>
      <dgm:spPr/>
    </dgm:pt>
    <dgm:pt modelId="{6AB29632-B588-4A57-8D68-BBB93DFDFD17}" type="pres">
      <dgm:prSet presAssocID="{A4246C5D-B9FE-480C-B123-73C0EEBE9516}" presName="conn" presStyleLbl="parChTrans1D2" presStyleIdx="0" presStyleCnt="1"/>
      <dgm:spPr/>
    </dgm:pt>
    <dgm:pt modelId="{BDD1DF4C-3CE0-47A1-B9F4-A4E12E89C119}" type="pres">
      <dgm:prSet presAssocID="{A4246C5D-B9FE-480C-B123-73C0EEBE9516}" presName="extraNode" presStyleLbl="node1" presStyleIdx="0" presStyleCnt="4"/>
      <dgm:spPr/>
    </dgm:pt>
    <dgm:pt modelId="{939D7082-0CD2-433B-A2DF-CD6385876DE9}" type="pres">
      <dgm:prSet presAssocID="{A4246C5D-B9FE-480C-B123-73C0EEBE9516}" presName="dstNode" presStyleLbl="node1" presStyleIdx="0" presStyleCnt="4"/>
      <dgm:spPr/>
    </dgm:pt>
    <dgm:pt modelId="{FAC6070F-81BB-42C5-A875-881B4246B5DD}" type="pres">
      <dgm:prSet presAssocID="{26ECC711-AF81-4359-B197-C7C7D1F8F0CD}" presName="text_1" presStyleLbl="node1" presStyleIdx="0" presStyleCnt="4">
        <dgm:presLayoutVars>
          <dgm:bulletEnabled val="1"/>
        </dgm:presLayoutVars>
      </dgm:prSet>
      <dgm:spPr/>
    </dgm:pt>
    <dgm:pt modelId="{D490D57D-8CDD-4B8A-B71F-8F3CDFAA356E}" type="pres">
      <dgm:prSet presAssocID="{26ECC711-AF81-4359-B197-C7C7D1F8F0CD}" presName="accent_1" presStyleCnt="0"/>
      <dgm:spPr/>
    </dgm:pt>
    <dgm:pt modelId="{7EFC0A58-F3D2-47B3-957F-6E34866BE0CB}" type="pres">
      <dgm:prSet presAssocID="{26ECC711-AF81-4359-B197-C7C7D1F8F0CD}" presName="accentRepeatNode" presStyleLbl="solidFgAcc1" presStyleIdx="0" presStyleCnt="4"/>
      <dgm:spPr/>
    </dgm:pt>
    <dgm:pt modelId="{3A440C91-937E-4B8A-8EAF-684F58B9C1A1}" type="pres">
      <dgm:prSet presAssocID="{C0F72DF2-BD74-470A-8DFB-02506139588D}" presName="text_2" presStyleLbl="node1" presStyleIdx="1" presStyleCnt="4" custScaleX="101868" custScaleY="132103">
        <dgm:presLayoutVars>
          <dgm:bulletEnabled val="1"/>
        </dgm:presLayoutVars>
      </dgm:prSet>
      <dgm:spPr/>
    </dgm:pt>
    <dgm:pt modelId="{AD04EEB4-FF7C-4B9A-996F-3B55C159C49C}" type="pres">
      <dgm:prSet presAssocID="{C0F72DF2-BD74-470A-8DFB-02506139588D}" presName="accent_2" presStyleCnt="0"/>
      <dgm:spPr/>
    </dgm:pt>
    <dgm:pt modelId="{83422FB6-F0F2-4DF9-BFF1-0D6FC82496D5}" type="pres">
      <dgm:prSet presAssocID="{C0F72DF2-BD74-470A-8DFB-02506139588D}" presName="accentRepeatNode" presStyleLbl="solidFgAcc1" presStyleIdx="1" presStyleCnt="4"/>
      <dgm:spPr/>
    </dgm:pt>
    <dgm:pt modelId="{24FB312A-0C85-489D-A066-D16DEFF41FFF}" type="pres">
      <dgm:prSet presAssocID="{63B82557-942B-45AA-9BBD-5F789A7094E4}" presName="text_3" presStyleLbl="node1" presStyleIdx="2" presStyleCnt="4">
        <dgm:presLayoutVars>
          <dgm:bulletEnabled val="1"/>
        </dgm:presLayoutVars>
      </dgm:prSet>
      <dgm:spPr/>
    </dgm:pt>
    <dgm:pt modelId="{57C1E0A5-5BAC-421F-B63F-4DE47FE2E044}" type="pres">
      <dgm:prSet presAssocID="{63B82557-942B-45AA-9BBD-5F789A7094E4}" presName="accent_3" presStyleCnt="0"/>
      <dgm:spPr/>
    </dgm:pt>
    <dgm:pt modelId="{CBC27852-0EFC-473D-9815-49B7C73BCFE2}" type="pres">
      <dgm:prSet presAssocID="{63B82557-942B-45AA-9BBD-5F789A7094E4}" presName="accentRepeatNode" presStyleLbl="solidFgAcc1" presStyleIdx="2" presStyleCnt="4"/>
      <dgm:spPr/>
    </dgm:pt>
    <dgm:pt modelId="{16CE87CA-3B43-4D9E-A2A9-5A93D0438621}" type="pres">
      <dgm:prSet presAssocID="{E89CDE04-1720-40F1-98E5-AA802215634C}" presName="text_4" presStyleLbl="node1" presStyleIdx="3" presStyleCnt="4">
        <dgm:presLayoutVars>
          <dgm:bulletEnabled val="1"/>
        </dgm:presLayoutVars>
      </dgm:prSet>
      <dgm:spPr/>
    </dgm:pt>
    <dgm:pt modelId="{0539566E-979A-4507-8EB1-DABC65CC14AA}" type="pres">
      <dgm:prSet presAssocID="{E89CDE04-1720-40F1-98E5-AA802215634C}" presName="accent_4" presStyleCnt="0"/>
      <dgm:spPr/>
    </dgm:pt>
    <dgm:pt modelId="{3613A45A-0FE0-4958-95FE-684E6F231EAC}" type="pres">
      <dgm:prSet presAssocID="{E89CDE04-1720-40F1-98E5-AA802215634C}" presName="accentRepeatNode" presStyleLbl="solidFgAcc1" presStyleIdx="3" presStyleCnt="4"/>
      <dgm:spPr/>
    </dgm:pt>
  </dgm:ptLst>
  <dgm:cxnLst>
    <dgm:cxn modelId="{6F90DE1B-F34D-4EAD-A0A9-1425F2809060}" srcId="{A4246C5D-B9FE-480C-B123-73C0EEBE9516}" destId="{E89CDE04-1720-40F1-98E5-AA802215634C}" srcOrd="3" destOrd="0" parTransId="{EEE97026-6FF5-4BB7-9057-19B2169DBCCF}" sibTransId="{C548318F-091E-4AB4-974D-E95C1C27B9E3}"/>
    <dgm:cxn modelId="{CFC6A134-9AD1-4B32-AB91-EA6EAC8E42C0}" type="presOf" srcId="{63B82557-942B-45AA-9BBD-5F789A7094E4}" destId="{24FB312A-0C85-489D-A066-D16DEFF41FFF}" srcOrd="0" destOrd="0" presId="urn:microsoft.com/office/officeart/2008/layout/VerticalCurvedList"/>
    <dgm:cxn modelId="{77101D72-8015-4378-9ECE-8EDA852D2F20}" srcId="{A4246C5D-B9FE-480C-B123-73C0EEBE9516}" destId="{26ECC711-AF81-4359-B197-C7C7D1F8F0CD}" srcOrd="0" destOrd="0" parTransId="{2D23DFE4-3E6E-4407-88D2-D780FFFA4022}" sibTransId="{B24A84C0-BC0E-4B10-91B1-DACB217DBC26}"/>
    <dgm:cxn modelId="{E0375A85-0F93-4BD5-8775-02C83440C4F5}" type="presOf" srcId="{A4246C5D-B9FE-480C-B123-73C0EEBE9516}" destId="{394898CC-9826-4D52-ADA9-D7363968BB3A}" srcOrd="0" destOrd="0" presId="urn:microsoft.com/office/officeart/2008/layout/VerticalCurvedList"/>
    <dgm:cxn modelId="{AAA3B287-B9E2-4334-B8B1-6CADF3FEB61B}" srcId="{A4246C5D-B9FE-480C-B123-73C0EEBE9516}" destId="{63B82557-942B-45AA-9BBD-5F789A7094E4}" srcOrd="2" destOrd="0" parTransId="{6D79CB6B-96A7-4FB2-9E2F-F8266736C84E}" sibTransId="{8AED7267-649E-4FD0-9537-DE0A76ECADE9}"/>
    <dgm:cxn modelId="{26CBAA90-91C1-4BD2-B425-F5BDF41FA184}" type="presOf" srcId="{E89CDE04-1720-40F1-98E5-AA802215634C}" destId="{16CE87CA-3B43-4D9E-A2A9-5A93D0438621}" srcOrd="0" destOrd="0" presId="urn:microsoft.com/office/officeart/2008/layout/VerticalCurvedList"/>
    <dgm:cxn modelId="{9544949F-5D75-4511-9C86-9ECBDCF120B1}" type="presOf" srcId="{C0F72DF2-BD74-470A-8DFB-02506139588D}" destId="{3A440C91-937E-4B8A-8EAF-684F58B9C1A1}" srcOrd="0" destOrd="0" presId="urn:microsoft.com/office/officeart/2008/layout/VerticalCurvedList"/>
    <dgm:cxn modelId="{12ECCFA3-EC0E-4AF6-B5A0-3BC9C1C5F642}" type="presOf" srcId="{B24A84C0-BC0E-4B10-91B1-DACB217DBC26}" destId="{6AB29632-B588-4A57-8D68-BBB93DFDFD17}" srcOrd="0" destOrd="0" presId="urn:microsoft.com/office/officeart/2008/layout/VerticalCurvedList"/>
    <dgm:cxn modelId="{6F6DA7B2-48C0-46D7-BC56-9612DF6EADD8}" srcId="{A4246C5D-B9FE-480C-B123-73C0EEBE9516}" destId="{C0F72DF2-BD74-470A-8DFB-02506139588D}" srcOrd="1" destOrd="0" parTransId="{7E7E96C0-A8C6-4D05-8C67-B3E9EA0E2996}" sibTransId="{68E479F2-EF66-4C6C-8881-2DF18D6F4367}"/>
    <dgm:cxn modelId="{20392CFD-9C09-4D76-B48B-5C84F8A993A8}" type="presOf" srcId="{26ECC711-AF81-4359-B197-C7C7D1F8F0CD}" destId="{FAC6070F-81BB-42C5-A875-881B4246B5DD}" srcOrd="0" destOrd="0" presId="urn:microsoft.com/office/officeart/2008/layout/VerticalCurvedList"/>
    <dgm:cxn modelId="{901483F3-7F40-402E-A691-1E5C6480BFCF}" type="presParOf" srcId="{394898CC-9826-4D52-ADA9-D7363968BB3A}" destId="{257FEF74-C6B7-4A68-989E-3BBB7D6DCD52}" srcOrd="0" destOrd="0" presId="urn:microsoft.com/office/officeart/2008/layout/VerticalCurvedList"/>
    <dgm:cxn modelId="{D4B2B505-89B3-4AD6-A7DD-DD73C42B8724}" type="presParOf" srcId="{257FEF74-C6B7-4A68-989E-3BBB7D6DCD52}" destId="{DD7D039E-60F5-4531-9930-64E0D7F45E9D}" srcOrd="0" destOrd="0" presId="urn:microsoft.com/office/officeart/2008/layout/VerticalCurvedList"/>
    <dgm:cxn modelId="{5AE978AE-C756-4C90-B019-B14AA9086894}" type="presParOf" srcId="{DD7D039E-60F5-4531-9930-64E0D7F45E9D}" destId="{CBA7A5FD-9B43-4196-9C83-326728709E2E}" srcOrd="0" destOrd="0" presId="urn:microsoft.com/office/officeart/2008/layout/VerticalCurvedList"/>
    <dgm:cxn modelId="{D6AEE0ED-00F5-4DEC-A342-E19E1A07B754}" type="presParOf" srcId="{DD7D039E-60F5-4531-9930-64E0D7F45E9D}" destId="{6AB29632-B588-4A57-8D68-BBB93DFDFD17}" srcOrd="1" destOrd="0" presId="urn:microsoft.com/office/officeart/2008/layout/VerticalCurvedList"/>
    <dgm:cxn modelId="{CBB81B4E-8ECB-4946-9BDE-3F242085D590}" type="presParOf" srcId="{DD7D039E-60F5-4531-9930-64E0D7F45E9D}" destId="{BDD1DF4C-3CE0-47A1-B9F4-A4E12E89C119}" srcOrd="2" destOrd="0" presId="urn:microsoft.com/office/officeart/2008/layout/VerticalCurvedList"/>
    <dgm:cxn modelId="{DE559EFD-35D7-4A89-9D06-96B71FAA25BF}" type="presParOf" srcId="{DD7D039E-60F5-4531-9930-64E0D7F45E9D}" destId="{939D7082-0CD2-433B-A2DF-CD6385876DE9}" srcOrd="3" destOrd="0" presId="urn:microsoft.com/office/officeart/2008/layout/VerticalCurvedList"/>
    <dgm:cxn modelId="{155EA97A-F7FA-40E3-B8D4-4B61FE741A07}" type="presParOf" srcId="{257FEF74-C6B7-4A68-989E-3BBB7D6DCD52}" destId="{FAC6070F-81BB-42C5-A875-881B4246B5DD}" srcOrd="1" destOrd="0" presId="urn:microsoft.com/office/officeart/2008/layout/VerticalCurvedList"/>
    <dgm:cxn modelId="{EE535746-50BF-4EC4-A9AC-6F499310C196}" type="presParOf" srcId="{257FEF74-C6B7-4A68-989E-3BBB7D6DCD52}" destId="{D490D57D-8CDD-4B8A-B71F-8F3CDFAA356E}" srcOrd="2" destOrd="0" presId="urn:microsoft.com/office/officeart/2008/layout/VerticalCurvedList"/>
    <dgm:cxn modelId="{4F021EE0-1202-4A33-9DDD-18D9C99D4C5E}" type="presParOf" srcId="{D490D57D-8CDD-4B8A-B71F-8F3CDFAA356E}" destId="{7EFC0A58-F3D2-47B3-957F-6E34866BE0CB}" srcOrd="0" destOrd="0" presId="urn:microsoft.com/office/officeart/2008/layout/VerticalCurvedList"/>
    <dgm:cxn modelId="{488C6DC6-7D89-47C5-A550-D0A101FBF109}" type="presParOf" srcId="{257FEF74-C6B7-4A68-989E-3BBB7D6DCD52}" destId="{3A440C91-937E-4B8A-8EAF-684F58B9C1A1}" srcOrd="3" destOrd="0" presId="urn:microsoft.com/office/officeart/2008/layout/VerticalCurvedList"/>
    <dgm:cxn modelId="{AE097D8B-98C1-419B-9722-446C858B0134}" type="presParOf" srcId="{257FEF74-C6B7-4A68-989E-3BBB7D6DCD52}" destId="{AD04EEB4-FF7C-4B9A-996F-3B55C159C49C}" srcOrd="4" destOrd="0" presId="urn:microsoft.com/office/officeart/2008/layout/VerticalCurvedList"/>
    <dgm:cxn modelId="{B1B89020-D176-4255-98A1-E7149498DC00}" type="presParOf" srcId="{AD04EEB4-FF7C-4B9A-996F-3B55C159C49C}" destId="{83422FB6-F0F2-4DF9-BFF1-0D6FC82496D5}" srcOrd="0" destOrd="0" presId="urn:microsoft.com/office/officeart/2008/layout/VerticalCurvedList"/>
    <dgm:cxn modelId="{287569D4-D5BE-4184-A769-55741F6B35EC}" type="presParOf" srcId="{257FEF74-C6B7-4A68-989E-3BBB7D6DCD52}" destId="{24FB312A-0C85-489D-A066-D16DEFF41FFF}" srcOrd="5" destOrd="0" presId="urn:microsoft.com/office/officeart/2008/layout/VerticalCurvedList"/>
    <dgm:cxn modelId="{14652C23-7536-4035-BC15-34AF58D60368}" type="presParOf" srcId="{257FEF74-C6B7-4A68-989E-3BBB7D6DCD52}" destId="{57C1E0A5-5BAC-421F-B63F-4DE47FE2E044}" srcOrd="6" destOrd="0" presId="urn:microsoft.com/office/officeart/2008/layout/VerticalCurvedList"/>
    <dgm:cxn modelId="{150C5D7B-04D7-4F68-BDB7-F3C6ED7C16AC}" type="presParOf" srcId="{57C1E0A5-5BAC-421F-B63F-4DE47FE2E044}" destId="{CBC27852-0EFC-473D-9815-49B7C73BCFE2}" srcOrd="0" destOrd="0" presId="urn:microsoft.com/office/officeart/2008/layout/VerticalCurvedList"/>
    <dgm:cxn modelId="{374B1404-78F8-41AC-80D6-1E3E7BCB4CEF}" type="presParOf" srcId="{257FEF74-C6B7-4A68-989E-3BBB7D6DCD52}" destId="{16CE87CA-3B43-4D9E-A2A9-5A93D0438621}" srcOrd="7" destOrd="0" presId="urn:microsoft.com/office/officeart/2008/layout/VerticalCurvedList"/>
    <dgm:cxn modelId="{22470740-363D-49BB-8011-EF103BCA9ACC}" type="presParOf" srcId="{257FEF74-C6B7-4A68-989E-3BBB7D6DCD52}" destId="{0539566E-979A-4507-8EB1-DABC65CC14AA}" srcOrd="8" destOrd="0" presId="urn:microsoft.com/office/officeart/2008/layout/VerticalCurvedList"/>
    <dgm:cxn modelId="{0C1ACD92-ABFF-45B6-BC0A-8CBC8696C101}" type="presParOf" srcId="{0539566E-979A-4507-8EB1-DABC65CC14AA}" destId="{3613A45A-0FE0-4958-95FE-684E6F231EA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40EC98-056E-40AE-A6B4-11B5911FB698}" type="doc">
      <dgm:prSet loTypeId="urn:microsoft.com/office/officeart/2005/8/layout/hList6" loCatId="list" qsTypeId="urn:microsoft.com/office/officeart/2005/8/quickstyle/3d4" qsCatId="3D" csTypeId="urn:microsoft.com/office/officeart/2005/8/colors/accent6_4" csCatId="accent6" phldr="1"/>
      <dgm:spPr/>
      <dgm:t>
        <a:bodyPr/>
        <a:lstStyle/>
        <a:p>
          <a:endParaRPr lang="es-ES"/>
        </a:p>
      </dgm:t>
    </dgm:pt>
    <dgm:pt modelId="{166C7BF9-7605-4C59-B81C-1DC682A20563}">
      <dgm:prSet phldrT="[Texto]" custT="1"/>
      <dgm:spPr/>
      <dgm:t>
        <a:bodyPr/>
        <a:lstStyle/>
        <a:p>
          <a:r>
            <a:rPr lang="es-ES" sz="1800" b="1" i="1" dirty="0">
              <a:solidFill>
                <a:schemeClr val="tx1"/>
              </a:solidFill>
              <a:latin typeface="Times New Roman" panose="02020603050405020304" pitchFamily="18" charset="0"/>
              <a:cs typeface="Times New Roman" panose="02020603050405020304" pitchFamily="18" charset="0"/>
            </a:rPr>
            <a:t>Área</a:t>
          </a:r>
        </a:p>
      </dgm:t>
    </dgm:pt>
    <dgm:pt modelId="{5D3EB0E2-30FB-4B99-91E5-2BCE535B3C19}" type="parTrans" cxnId="{40629142-562A-468B-97E2-1021E80D71FD}">
      <dgm:prSet/>
      <dgm:spPr/>
      <dgm:t>
        <a:bodyPr/>
        <a:lstStyle/>
        <a:p>
          <a:endParaRPr lang="es-ES" sz="1600">
            <a:solidFill>
              <a:schemeClr val="tx1"/>
            </a:solidFill>
          </a:endParaRPr>
        </a:p>
      </dgm:t>
    </dgm:pt>
    <dgm:pt modelId="{B879287A-B6EE-42A1-87A1-40A52CBDE3BB}" type="sibTrans" cxnId="{40629142-562A-468B-97E2-1021E80D71FD}">
      <dgm:prSet/>
      <dgm:spPr/>
      <dgm:t>
        <a:bodyPr/>
        <a:lstStyle/>
        <a:p>
          <a:endParaRPr lang="es-ES" sz="1600">
            <a:solidFill>
              <a:schemeClr val="tx1"/>
            </a:solidFill>
          </a:endParaRPr>
        </a:p>
      </dgm:t>
    </dgm:pt>
    <dgm:pt modelId="{FCF31FEB-3F1B-47AD-9D71-3BAE67C8F8F9}">
      <dgm:prSet phldrT="[Texto]" custT="1"/>
      <dgm:spPr/>
      <dgm:t>
        <a:bodyPr/>
        <a:lstStyle/>
        <a:p>
          <a:r>
            <a:rPr lang="es-ES" sz="1600" b="1" i="1" dirty="0">
              <a:solidFill>
                <a:schemeClr val="tx1"/>
              </a:solidFill>
              <a:latin typeface="Times New Roman" panose="02020603050405020304" pitchFamily="18" charset="0"/>
              <a:cs typeface="Times New Roman" panose="02020603050405020304" pitchFamily="18" charset="0"/>
            </a:rPr>
            <a:t>Perímetro</a:t>
          </a:r>
        </a:p>
      </dgm:t>
    </dgm:pt>
    <dgm:pt modelId="{8B6361D7-BC2F-4D62-96C0-B5D7837A5F16}" type="parTrans" cxnId="{B81AE972-088E-4971-B997-2E1FF3F3B15B}">
      <dgm:prSet/>
      <dgm:spPr/>
      <dgm:t>
        <a:bodyPr/>
        <a:lstStyle/>
        <a:p>
          <a:endParaRPr lang="es-ES" sz="1600">
            <a:solidFill>
              <a:schemeClr val="tx1"/>
            </a:solidFill>
          </a:endParaRPr>
        </a:p>
      </dgm:t>
    </dgm:pt>
    <dgm:pt modelId="{44A58DB3-4A06-4D05-8CED-91A077FFA8D1}" type="sibTrans" cxnId="{B81AE972-088E-4971-B997-2E1FF3F3B15B}">
      <dgm:prSet/>
      <dgm:spPr/>
      <dgm:t>
        <a:bodyPr/>
        <a:lstStyle/>
        <a:p>
          <a:endParaRPr lang="es-ES" sz="1600">
            <a:solidFill>
              <a:schemeClr val="tx1"/>
            </a:solidFill>
          </a:endParaRPr>
        </a:p>
      </dgm:t>
    </dgm:pt>
    <dgm:pt modelId="{2D7A13B1-E137-4332-9D0E-CB1E99142F20}">
      <dgm:prSet phldrT="[Texto]" custT="1"/>
      <dgm:spPr/>
      <dgm:t>
        <a:bodyPr/>
        <a:lstStyle/>
        <a:p>
          <a:r>
            <a:rPr lang="es-ES" sz="1600" b="1" i="1" dirty="0">
              <a:solidFill>
                <a:schemeClr val="tx1"/>
              </a:solidFill>
              <a:latin typeface="Times New Roman" panose="02020603050405020304" pitchFamily="18" charset="0"/>
              <a:cs typeface="Times New Roman" panose="02020603050405020304" pitchFamily="18" charset="0"/>
            </a:rPr>
            <a:t>Longitud Cauce Principal</a:t>
          </a:r>
        </a:p>
      </dgm:t>
    </dgm:pt>
    <dgm:pt modelId="{1367AA49-B691-4AE4-85A2-E332170AAB0B}" type="parTrans" cxnId="{1429D5B6-9891-4FAF-A3C5-1D31F5401C23}">
      <dgm:prSet/>
      <dgm:spPr/>
      <dgm:t>
        <a:bodyPr/>
        <a:lstStyle/>
        <a:p>
          <a:endParaRPr lang="es-ES" sz="1600">
            <a:solidFill>
              <a:schemeClr val="tx1"/>
            </a:solidFill>
          </a:endParaRPr>
        </a:p>
      </dgm:t>
    </dgm:pt>
    <dgm:pt modelId="{DB2BFFC0-B3A6-4838-932F-49FF95D89529}" type="sibTrans" cxnId="{1429D5B6-9891-4FAF-A3C5-1D31F5401C23}">
      <dgm:prSet/>
      <dgm:spPr/>
      <dgm:t>
        <a:bodyPr/>
        <a:lstStyle/>
        <a:p>
          <a:endParaRPr lang="es-ES" sz="1600">
            <a:solidFill>
              <a:schemeClr val="tx1"/>
            </a:solidFill>
          </a:endParaRPr>
        </a:p>
      </dgm:t>
    </dgm:pt>
    <dgm:pt modelId="{18D1C62F-AEA5-4A06-91F0-DE607AC038C3}" type="pres">
      <dgm:prSet presAssocID="{F840EC98-056E-40AE-A6B4-11B5911FB698}" presName="Name0" presStyleCnt="0">
        <dgm:presLayoutVars>
          <dgm:dir/>
          <dgm:resizeHandles val="exact"/>
        </dgm:presLayoutVars>
      </dgm:prSet>
      <dgm:spPr/>
    </dgm:pt>
    <dgm:pt modelId="{8DD438DF-C623-492B-88A6-42DC8F98C863}" type="pres">
      <dgm:prSet presAssocID="{166C7BF9-7605-4C59-B81C-1DC682A20563}" presName="node" presStyleLbl="node1" presStyleIdx="0" presStyleCnt="3">
        <dgm:presLayoutVars>
          <dgm:bulletEnabled val="1"/>
        </dgm:presLayoutVars>
      </dgm:prSet>
      <dgm:spPr/>
    </dgm:pt>
    <dgm:pt modelId="{858C90E8-C10F-4A43-A21B-FED83156AE08}" type="pres">
      <dgm:prSet presAssocID="{B879287A-B6EE-42A1-87A1-40A52CBDE3BB}" presName="sibTrans" presStyleCnt="0"/>
      <dgm:spPr/>
    </dgm:pt>
    <dgm:pt modelId="{5E1A5512-7D15-4017-BBB9-F8FB5A91084E}" type="pres">
      <dgm:prSet presAssocID="{FCF31FEB-3F1B-47AD-9D71-3BAE67C8F8F9}" presName="node" presStyleLbl="node1" presStyleIdx="1" presStyleCnt="3" custLinFactNeighborX="-16473" custLinFactNeighborY="-2562">
        <dgm:presLayoutVars>
          <dgm:bulletEnabled val="1"/>
        </dgm:presLayoutVars>
      </dgm:prSet>
      <dgm:spPr/>
    </dgm:pt>
    <dgm:pt modelId="{D5271812-05C4-4BEC-915D-71969C6DDA21}" type="pres">
      <dgm:prSet presAssocID="{44A58DB3-4A06-4D05-8CED-91A077FFA8D1}" presName="sibTrans" presStyleCnt="0"/>
      <dgm:spPr/>
    </dgm:pt>
    <dgm:pt modelId="{1615C676-5644-4786-885B-32F511F8486A}" type="pres">
      <dgm:prSet presAssocID="{2D7A13B1-E137-4332-9D0E-CB1E99142F20}" presName="node" presStyleLbl="node1" presStyleIdx="2" presStyleCnt="3">
        <dgm:presLayoutVars>
          <dgm:bulletEnabled val="1"/>
        </dgm:presLayoutVars>
      </dgm:prSet>
      <dgm:spPr/>
    </dgm:pt>
  </dgm:ptLst>
  <dgm:cxnLst>
    <dgm:cxn modelId="{6C25FF0A-58EE-4541-9BD8-344CC21AE986}" type="presOf" srcId="{166C7BF9-7605-4C59-B81C-1DC682A20563}" destId="{8DD438DF-C623-492B-88A6-42DC8F98C863}" srcOrd="0" destOrd="0" presId="urn:microsoft.com/office/officeart/2005/8/layout/hList6"/>
    <dgm:cxn modelId="{57D0A041-9DFD-48C8-B9AC-46D7716A60D1}" type="presOf" srcId="{FCF31FEB-3F1B-47AD-9D71-3BAE67C8F8F9}" destId="{5E1A5512-7D15-4017-BBB9-F8FB5A91084E}" srcOrd="0" destOrd="0" presId="urn:microsoft.com/office/officeart/2005/8/layout/hList6"/>
    <dgm:cxn modelId="{40629142-562A-468B-97E2-1021E80D71FD}" srcId="{F840EC98-056E-40AE-A6B4-11B5911FB698}" destId="{166C7BF9-7605-4C59-B81C-1DC682A20563}" srcOrd="0" destOrd="0" parTransId="{5D3EB0E2-30FB-4B99-91E5-2BCE535B3C19}" sibTransId="{B879287A-B6EE-42A1-87A1-40A52CBDE3BB}"/>
    <dgm:cxn modelId="{B81AE972-088E-4971-B997-2E1FF3F3B15B}" srcId="{F840EC98-056E-40AE-A6B4-11B5911FB698}" destId="{FCF31FEB-3F1B-47AD-9D71-3BAE67C8F8F9}" srcOrd="1" destOrd="0" parTransId="{8B6361D7-BC2F-4D62-96C0-B5D7837A5F16}" sibTransId="{44A58DB3-4A06-4D05-8CED-91A077FFA8D1}"/>
    <dgm:cxn modelId="{E326237B-0313-48E4-9357-BBE934476D7C}" type="presOf" srcId="{F840EC98-056E-40AE-A6B4-11B5911FB698}" destId="{18D1C62F-AEA5-4A06-91F0-DE607AC038C3}" srcOrd="0" destOrd="0" presId="urn:microsoft.com/office/officeart/2005/8/layout/hList6"/>
    <dgm:cxn modelId="{0CEB48AC-7266-4E94-8CBA-6F5F1D7F70A9}" type="presOf" srcId="{2D7A13B1-E137-4332-9D0E-CB1E99142F20}" destId="{1615C676-5644-4786-885B-32F511F8486A}" srcOrd="0" destOrd="0" presId="urn:microsoft.com/office/officeart/2005/8/layout/hList6"/>
    <dgm:cxn modelId="{1429D5B6-9891-4FAF-A3C5-1D31F5401C23}" srcId="{F840EC98-056E-40AE-A6B4-11B5911FB698}" destId="{2D7A13B1-E137-4332-9D0E-CB1E99142F20}" srcOrd="2" destOrd="0" parTransId="{1367AA49-B691-4AE4-85A2-E332170AAB0B}" sibTransId="{DB2BFFC0-B3A6-4838-932F-49FF95D89529}"/>
    <dgm:cxn modelId="{FC79F935-4CB9-4A68-94C9-A91AA1501C63}" type="presParOf" srcId="{18D1C62F-AEA5-4A06-91F0-DE607AC038C3}" destId="{8DD438DF-C623-492B-88A6-42DC8F98C863}" srcOrd="0" destOrd="0" presId="urn:microsoft.com/office/officeart/2005/8/layout/hList6"/>
    <dgm:cxn modelId="{32160AEF-040C-4FF3-914D-335E77924079}" type="presParOf" srcId="{18D1C62F-AEA5-4A06-91F0-DE607AC038C3}" destId="{858C90E8-C10F-4A43-A21B-FED83156AE08}" srcOrd="1" destOrd="0" presId="urn:microsoft.com/office/officeart/2005/8/layout/hList6"/>
    <dgm:cxn modelId="{770B5D24-5AF4-43E7-8071-3DC7C3DF2B06}" type="presParOf" srcId="{18D1C62F-AEA5-4A06-91F0-DE607AC038C3}" destId="{5E1A5512-7D15-4017-BBB9-F8FB5A91084E}" srcOrd="2" destOrd="0" presId="urn:microsoft.com/office/officeart/2005/8/layout/hList6"/>
    <dgm:cxn modelId="{F36DA84D-A15B-416F-95A5-286164705BEA}" type="presParOf" srcId="{18D1C62F-AEA5-4A06-91F0-DE607AC038C3}" destId="{D5271812-05C4-4BEC-915D-71969C6DDA21}" srcOrd="3" destOrd="0" presId="urn:microsoft.com/office/officeart/2005/8/layout/hList6"/>
    <dgm:cxn modelId="{73036ADB-7C6A-46A4-8035-AF1A2CC194E1}" type="presParOf" srcId="{18D1C62F-AEA5-4A06-91F0-DE607AC038C3}" destId="{1615C676-5644-4786-885B-32F511F8486A}"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40EC98-056E-40AE-A6B4-11B5911FB698}" type="doc">
      <dgm:prSet loTypeId="urn:microsoft.com/office/officeart/2005/8/layout/hList6" loCatId="list" qsTypeId="urn:microsoft.com/office/officeart/2005/8/quickstyle/3d4" qsCatId="3D" csTypeId="urn:microsoft.com/office/officeart/2005/8/colors/accent6_2" csCatId="accent6" phldr="1"/>
      <dgm:spPr/>
      <dgm:t>
        <a:bodyPr/>
        <a:lstStyle/>
        <a:p>
          <a:endParaRPr lang="es-ES"/>
        </a:p>
      </dgm:t>
    </dgm:pt>
    <dgm:pt modelId="{166C7BF9-7605-4C59-B81C-1DC682A20563}">
      <dgm:prSet phldrT="[Texto]" custT="1"/>
      <dgm:spPr/>
      <dgm:t>
        <a:bodyPr/>
        <a:lstStyle/>
        <a:p>
          <a:r>
            <a:rPr lang="es-ES" sz="1700" i="1" dirty="0">
              <a:latin typeface="Times New Roman" panose="02020603050405020304" pitchFamily="18" charset="0"/>
              <a:cs typeface="Times New Roman" panose="02020603050405020304" pitchFamily="18" charset="0"/>
            </a:rPr>
            <a:t>Pendiente promedio de la cuenca</a:t>
          </a:r>
        </a:p>
      </dgm:t>
    </dgm:pt>
    <dgm:pt modelId="{5D3EB0E2-30FB-4B99-91E5-2BCE535B3C19}" type="parTrans" cxnId="{40629142-562A-468B-97E2-1021E80D71FD}">
      <dgm:prSet/>
      <dgm:spPr/>
      <dgm:t>
        <a:bodyPr/>
        <a:lstStyle/>
        <a:p>
          <a:endParaRPr lang="es-ES"/>
        </a:p>
      </dgm:t>
    </dgm:pt>
    <dgm:pt modelId="{B879287A-B6EE-42A1-87A1-40A52CBDE3BB}" type="sibTrans" cxnId="{40629142-562A-468B-97E2-1021E80D71FD}">
      <dgm:prSet/>
      <dgm:spPr/>
      <dgm:t>
        <a:bodyPr/>
        <a:lstStyle/>
        <a:p>
          <a:endParaRPr lang="es-ES"/>
        </a:p>
      </dgm:t>
    </dgm:pt>
    <dgm:pt modelId="{FCF31FEB-3F1B-47AD-9D71-3BAE67C8F8F9}">
      <dgm:prSet phldrT="[Texto]" custT="1"/>
      <dgm:spPr/>
      <dgm:t>
        <a:bodyPr/>
        <a:lstStyle/>
        <a:p>
          <a:r>
            <a:rPr lang="es-ES" sz="1700" i="1" dirty="0">
              <a:latin typeface="Times New Roman" panose="02020603050405020304" pitchFamily="18" charset="0"/>
              <a:cs typeface="Times New Roman" panose="02020603050405020304" pitchFamily="18" charset="0"/>
            </a:rPr>
            <a:t>Curva Hipsométrica -  Histograma de Frecuencia Altimétricas</a:t>
          </a:r>
        </a:p>
      </dgm:t>
    </dgm:pt>
    <dgm:pt modelId="{8B6361D7-BC2F-4D62-96C0-B5D7837A5F16}" type="parTrans" cxnId="{B81AE972-088E-4971-B997-2E1FF3F3B15B}">
      <dgm:prSet/>
      <dgm:spPr/>
      <dgm:t>
        <a:bodyPr/>
        <a:lstStyle/>
        <a:p>
          <a:endParaRPr lang="es-ES"/>
        </a:p>
      </dgm:t>
    </dgm:pt>
    <dgm:pt modelId="{44A58DB3-4A06-4D05-8CED-91A077FFA8D1}" type="sibTrans" cxnId="{B81AE972-088E-4971-B997-2E1FF3F3B15B}">
      <dgm:prSet/>
      <dgm:spPr/>
      <dgm:t>
        <a:bodyPr/>
        <a:lstStyle/>
        <a:p>
          <a:endParaRPr lang="es-ES"/>
        </a:p>
      </dgm:t>
    </dgm:pt>
    <dgm:pt modelId="{18D1C62F-AEA5-4A06-91F0-DE607AC038C3}" type="pres">
      <dgm:prSet presAssocID="{F840EC98-056E-40AE-A6B4-11B5911FB698}" presName="Name0" presStyleCnt="0">
        <dgm:presLayoutVars>
          <dgm:dir/>
          <dgm:resizeHandles val="exact"/>
        </dgm:presLayoutVars>
      </dgm:prSet>
      <dgm:spPr/>
    </dgm:pt>
    <dgm:pt modelId="{8DD438DF-C623-492B-88A6-42DC8F98C863}" type="pres">
      <dgm:prSet presAssocID="{166C7BF9-7605-4C59-B81C-1DC682A20563}" presName="node" presStyleLbl="node1" presStyleIdx="0" presStyleCnt="2">
        <dgm:presLayoutVars>
          <dgm:bulletEnabled val="1"/>
        </dgm:presLayoutVars>
      </dgm:prSet>
      <dgm:spPr/>
    </dgm:pt>
    <dgm:pt modelId="{858C90E8-C10F-4A43-A21B-FED83156AE08}" type="pres">
      <dgm:prSet presAssocID="{B879287A-B6EE-42A1-87A1-40A52CBDE3BB}" presName="sibTrans" presStyleCnt="0"/>
      <dgm:spPr/>
    </dgm:pt>
    <dgm:pt modelId="{5E1A5512-7D15-4017-BBB9-F8FB5A91084E}" type="pres">
      <dgm:prSet presAssocID="{FCF31FEB-3F1B-47AD-9D71-3BAE67C8F8F9}" presName="node" presStyleLbl="node1" presStyleIdx="1" presStyleCnt="2" custLinFactNeighborX="38451">
        <dgm:presLayoutVars>
          <dgm:bulletEnabled val="1"/>
        </dgm:presLayoutVars>
      </dgm:prSet>
      <dgm:spPr/>
    </dgm:pt>
  </dgm:ptLst>
  <dgm:cxnLst>
    <dgm:cxn modelId="{40629142-562A-468B-97E2-1021E80D71FD}" srcId="{F840EC98-056E-40AE-A6B4-11B5911FB698}" destId="{166C7BF9-7605-4C59-B81C-1DC682A20563}" srcOrd="0" destOrd="0" parTransId="{5D3EB0E2-30FB-4B99-91E5-2BCE535B3C19}" sibTransId="{B879287A-B6EE-42A1-87A1-40A52CBDE3BB}"/>
    <dgm:cxn modelId="{B81AE972-088E-4971-B997-2E1FF3F3B15B}" srcId="{F840EC98-056E-40AE-A6B4-11B5911FB698}" destId="{FCF31FEB-3F1B-47AD-9D71-3BAE67C8F8F9}" srcOrd="1" destOrd="0" parTransId="{8B6361D7-BC2F-4D62-96C0-B5D7837A5F16}" sibTransId="{44A58DB3-4A06-4D05-8CED-91A077FFA8D1}"/>
    <dgm:cxn modelId="{A04B977C-D6C0-4B98-885D-A8890E371B28}" type="presOf" srcId="{166C7BF9-7605-4C59-B81C-1DC682A20563}" destId="{8DD438DF-C623-492B-88A6-42DC8F98C863}" srcOrd="0" destOrd="0" presId="urn:microsoft.com/office/officeart/2005/8/layout/hList6"/>
    <dgm:cxn modelId="{477A227D-DD30-4437-8529-BEE522879647}" type="presOf" srcId="{FCF31FEB-3F1B-47AD-9D71-3BAE67C8F8F9}" destId="{5E1A5512-7D15-4017-BBB9-F8FB5A91084E}" srcOrd="0" destOrd="0" presId="urn:microsoft.com/office/officeart/2005/8/layout/hList6"/>
    <dgm:cxn modelId="{2F4565C5-748E-4F83-A63F-6800F151F8C6}" type="presOf" srcId="{F840EC98-056E-40AE-A6B4-11B5911FB698}" destId="{18D1C62F-AEA5-4A06-91F0-DE607AC038C3}" srcOrd="0" destOrd="0" presId="urn:microsoft.com/office/officeart/2005/8/layout/hList6"/>
    <dgm:cxn modelId="{EE251677-C643-40EA-95B9-2AD6A2D4E932}" type="presParOf" srcId="{18D1C62F-AEA5-4A06-91F0-DE607AC038C3}" destId="{8DD438DF-C623-492B-88A6-42DC8F98C863}" srcOrd="0" destOrd="0" presId="urn:microsoft.com/office/officeart/2005/8/layout/hList6"/>
    <dgm:cxn modelId="{243E419B-7852-41B2-87D0-85F4B99922C6}" type="presParOf" srcId="{18D1C62F-AEA5-4A06-91F0-DE607AC038C3}" destId="{858C90E8-C10F-4A43-A21B-FED83156AE08}" srcOrd="1" destOrd="0" presId="urn:microsoft.com/office/officeart/2005/8/layout/hList6"/>
    <dgm:cxn modelId="{D6173288-191C-4F12-90C2-CB66BD2A0BD1}" type="presParOf" srcId="{18D1C62F-AEA5-4A06-91F0-DE607AC038C3}" destId="{5E1A5512-7D15-4017-BBB9-F8FB5A91084E}" srcOrd="2" destOrd="0" presId="urn:microsoft.com/office/officeart/2005/8/layout/hList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40EC98-056E-40AE-A6B4-11B5911FB698}" type="doc">
      <dgm:prSet loTypeId="urn:microsoft.com/office/officeart/2005/8/layout/hList6" loCatId="list" qsTypeId="urn:microsoft.com/office/officeart/2005/8/quickstyle/3d4" qsCatId="3D" csTypeId="urn:microsoft.com/office/officeart/2005/8/colors/accent6_2" csCatId="accent6" phldr="1"/>
      <dgm:spPr/>
      <dgm:t>
        <a:bodyPr/>
        <a:lstStyle/>
        <a:p>
          <a:endParaRPr lang="es-ES"/>
        </a:p>
      </dgm:t>
    </dgm:pt>
    <dgm:pt modelId="{166C7BF9-7605-4C59-B81C-1DC682A20563}">
      <dgm:prSet phldrT="[Texto]" custT="1"/>
      <dgm:spPr/>
      <dgm:t>
        <a:bodyPr/>
        <a:lstStyle/>
        <a:p>
          <a:r>
            <a:rPr lang="es-ES" sz="1700" b="1" i="1" dirty="0">
              <a:latin typeface="Times New Roman" panose="02020603050405020304" pitchFamily="18" charset="0"/>
              <a:cs typeface="Times New Roman" panose="02020603050405020304" pitchFamily="18" charset="0"/>
            </a:rPr>
            <a:t>Margen Derecho</a:t>
          </a:r>
        </a:p>
      </dgm:t>
    </dgm:pt>
    <dgm:pt modelId="{5D3EB0E2-30FB-4B99-91E5-2BCE535B3C19}" type="parTrans" cxnId="{40629142-562A-468B-97E2-1021E80D71FD}">
      <dgm:prSet/>
      <dgm:spPr/>
      <dgm:t>
        <a:bodyPr/>
        <a:lstStyle/>
        <a:p>
          <a:endParaRPr lang="es-ES"/>
        </a:p>
      </dgm:t>
    </dgm:pt>
    <dgm:pt modelId="{B879287A-B6EE-42A1-87A1-40A52CBDE3BB}" type="sibTrans" cxnId="{40629142-562A-468B-97E2-1021E80D71FD}">
      <dgm:prSet/>
      <dgm:spPr/>
      <dgm:t>
        <a:bodyPr/>
        <a:lstStyle/>
        <a:p>
          <a:endParaRPr lang="es-ES"/>
        </a:p>
      </dgm:t>
    </dgm:pt>
    <dgm:pt modelId="{18D1C62F-AEA5-4A06-91F0-DE607AC038C3}" type="pres">
      <dgm:prSet presAssocID="{F840EC98-056E-40AE-A6B4-11B5911FB698}" presName="Name0" presStyleCnt="0">
        <dgm:presLayoutVars>
          <dgm:dir/>
          <dgm:resizeHandles val="exact"/>
        </dgm:presLayoutVars>
      </dgm:prSet>
      <dgm:spPr/>
    </dgm:pt>
    <dgm:pt modelId="{8DD438DF-C623-492B-88A6-42DC8F98C863}" type="pres">
      <dgm:prSet presAssocID="{166C7BF9-7605-4C59-B81C-1DC682A20563}" presName="node" presStyleLbl="node1" presStyleIdx="0" presStyleCnt="1" custScaleY="92050">
        <dgm:presLayoutVars>
          <dgm:bulletEnabled val="1"/>
        </dgm:presLayoutVars>
      </dgm:prSet>
      <dgm:spPr/>
    </dgm:pt>
  </dgm:ptLst>
  <dgm:cxnLst>
    <dgm:cxn modelId="{40629142-562A-468B-97E2-1021E80D71FD}" srcId="{F840EC98-056E-40AE-A6B4-11B5911FB698}" destId="{166C7BF9-7605-4C59-B81C-1DC682A20563}" srcOrd="0" destOrd="0" parTransId="{5D3EB0E2-30FB-4B99-91E5-2BCE535B3C19}" sibTransId="{B879287A-B6EE-42A1-87A1-40A52CBDE3BB}"/>
    <dgm:cxn modelId="{A04B977C-D6C0-4B98-885D-A8890E371B28}" type="presOf" srcId="{166C7BF9-7605-4C59-B81C-1DC682A20563}" destId="{8DD438DF-C623-492B-88A6-42DC8F98C863}" srcOrd="0" destOrd="0" presId="urn:microsoft.com/office/officeart/2005/8/layout/hList6"/>
    <dgm:cxn modelId="{2F4565C5-748E-4F83-A63F-6800F151F8C6}" type="presOf" srcId="{F840EC98-056E-40AE-A6B4-11B5911FB698}" destId="{18D1C62F-AEA5-4A06-91F0-DE607AC038C3}" srcOrd="0" destOrd="0" presId="urn:microsoft.com/office/officeart/2005/8/layout/hList6"/>
    <dgm:cxn modelId="{EE251677-C643-40EA-95B9-2AD6A2D4E932}" type="presParOf" srcId="{18D1C62F-AEA5-4A06-91F0-DE607AC038C3}" destId="{8DD438DF-C623-492B-88A6-42DC8F98C863}" srcOrd="0"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40EC98-056E-40AE-A6B4-11B5911FB698}" type="doc">
      <dgm:prSet loTypeId="urn:microsoft.com/office/officeart/2005/8/layout/hList6" loCatId="list" qsTypeId="urn:microsoft.com/office/officeart/2005/8/quickstyle/3d4" qsCatId="3D" csTypeId="urn:microsoft.com/office/officeart/2005/8/colors/accent6_2" csCatId="accent6" phldr="1"/>
      <dgm:spPr/>
      <dgm:t>
        <a:bodyPr/>
        <a:lstStyle/>
        <a:p>
          <a:endParaRPr lang="es-ES"/>
        </a:p>
      </dgm:t>
    </dgm:pt>
    <dgm:pt modelId="{166C7BF9-7605-4C59-B81C-1DC682A20563}">
      <dgm:prSet phldrT="[Texto]" custT="1"/>
      <dgm:spPr/>
      <dgm:t>
        <a:bodyPr/>
        <a:lstStyle/>
        <a:p>
          <a:r>
            <a:rPr lang="es-ES" sz="1700" b="1" i="1" dirty="0">
              <a:latin typeface="Times New Roman" panose="02020603050405020304" pitchFamily="18" charset="0"/>
              <a:cs typeface="Times New Roman" panose="02020603050405020304" pitchFamily="18" charset="0"/>
            </a:rPr>
            <a:t>Lecho del Rio</a:t>
          </a:r>
        </a:p>
      </dgm:t>
    </dgm:pt>
    <dgm:pt modelId="{5D3EB0E2-30FB-4B99-91E5-2BCE535B3C19}" type="parTrans" cxnId="{40629142-562A-468B-97E2-1021E80D71FD}">
      <dgm:prSet/>
      <dgm:spPr/>
      <dgm:t>
        <a:bodyPr/>
        <a:lstStyle/>
        <a:p>
          <a:endParaRPr lang="es-ES"/>
        </a:p>
      </dgm:t>
    </dgm:pt>
    <dgm:pt modelId="{B879287A-B6EE-42A1-87A1-40A52CBDE3BB}" type="sibTrans" cxnId="{40629142-562A-468B-97E2-1021E80D71FD}">
      <dgm:prSet/>
      <dgm:spPr/>
      <dgm:t>
        <a:bodyPr/>
        <a:lstStyle/>
        <a:p>
          <a:endParaRPr lang="es-ES"/>
        </a:p>
      </dgm:t>
    </dgm:pt>
    <dgm:pt modelId="{18D1C62F-AEA5-4A06-91F0-DE607AC038C3}" type="pres">
      <dgm:prSet presAssocID="{F840EC98-056E-40AE-A6B4-11B5911FB698}" presName="Name0" presStyleCnt="0">
        <dgm:presLayoutVars>
          <dgm:dir/>
          <dgm:resizeHandles val="exact"/>
        </dgm:presLayoutVars>
      </dgm:prSet>
      <dgm:spPr/>
    </dgm:pt>
    <dgm:pt modelId="{8DD438DF-C623-492B-88A6-42DC8F98C863}" type="pres">
      <dgm:prSet presAssocID="{166C7BF9-7605-4C59-B81C-1DC682A20563}" presName="node" presStyleLbl="node1" presStyleIdx="0" presStyleCnt="1" custScaleY="92050">
        <dgm:presLayoutVars>
          <dgm:bulletEnabled val="1"/>
        </dgm:presLayoutVars>
      </dgm:prSet>
      <dgm:spPr/>
    </dgm:pt>
  </dgm:ptLst>
  <dgm:cxnLst>
    <dgm:cxn modelId="{40629142-562A-468B-97E2-1021E80D71FD}" srcId="{F840EC98-056E-40AE-A6B4-11B5911FB698}" destId="{166C7BF9-7605-4C59-B81C-1DC682A20563}" srcOrd="0" destOrd="0" parTransId="{5D3EB0E2-30FB-4B99-91E5-2BCE535B3C19}" sibTransId="{B879287A-B6EE-42A1-87A1-40A52CBDE3BB}"/>
    <dgm:cxn modelId="{A04B977C-D6C0-4B98-885D-A8890E371B28}" type="presOf" srcId="{166C7BF9-7605-4C59-B81C-1DC682A20563}" destId="{8DD438DF-C623-492B-88A6-42DC8F98C863}" srcOrd="0" destOrd="0" presId="urn:microsoft.com/office/officeart/2005/8/layout/hList6"/>
    <dgm:cxn modelId="{2F4565C5-748E-4F83-A63F-6800F151F8C6}" type="presOf" srcId="{F840EC98-056E-40AE-A6B4-11B5911FB698}" destId="{18D1C62F-AEA5-4A06-91F0-DE607AC038C3}" srcOrd="0" destOrd="0" presId="urn:microsoft.com/office/officeart/2005/8/layout/hList6"/>
    <dgm:cxn modelId="{EE251677-C643-40EA-95B9-2AD6A2D4E932}" type="presParOf" srcId="{18D1C62F-AEA5-4A06-91F0-DE607AC038C3}" destId="{8DD438DF-C623-492B-88A6-42DC8F98C863}" srcOrd="0" destOrd="0" presId="urn:microsoft.com/office/officeart/2005/8/layout/hList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40EC98-056E-40AE-A6B4-11B5911FB698}" type="doc">
      <dgm:prSet loTypeId="urn:microsoft.com/office/officeart/2005/8/layout/hList6" loCatId="list" qsTypeId="urn:microsoft.com/office/officeart/2005/8/quickstyle/3d4" qsCatId="3D" csTypeId="urn:microsoft.com/office/officeart/2005/8/colors/accent6_2" csCatId="accent6" phldr="1"/>
      <dgm:spPr/>
      <dgm:t>
        <a:bodyPr/>
        <a:lstStyle/>
        <a:p>
          <a:endParaRPr lang="es-ES"/>
        </a:p>
      </dgm:t>
    </dgm:pt>
    <dgm:pt modelId="{166C7BF9-7605-4C59-B81C-1DC682A20563}">
      <dgm:prSet phldrT="[Texto]" custT="1"/>
      <dgm:spPr/>
      <dgm:t>
        <a:bodyPr/>
        <a:lstStyle/>
        <a:p>
          <a:r>
            <a:rPr lang="es-ES" sz="1700" b="1" i="1" dirty="0">
              <a:latin typeface="Times New Roman" panose="02020603050405020304" pitchFamily="18" charset="0"/>
              <a:cs typeface="Times New Roman" panose="02020603050405020304" pitchFamily="18" charset="0"/>
            </a:rPr>
            <a:t>Margen Izquierdo</a:t>
          </a:r>
        </a:p>
      </dgm:t>
    </dgm:pt>
    <dgm:pt modelId="{5D3EB0E2-30FB-4B99-91E5-2BCE535B3C19}" type="parTrans" cxnId="{40629142-562A-468B-97E2-1021E80D71FD}">
      <dgm:prSet/>
      <dgm:spPr/>
      <dgm:t>
        <a:bodyPr/>
        <a:lstStyle/>
        <a:p>
          <a:endParaRPr lang="es-ES"/>
        </a:p>
      </dgm:t>
    </dgm:pt>
    <dgm:pt modelId="{B879287A-B6EE-42A1-87A1-40A52CBDE3BB}" type="sibTrans" cxnId="{40629142-562A-468B-97E2-1021E80D71FD}">
      <dgm:prSet/>
      <dgm:spPr/>
      <dgm:t>
        <a:bodyPr/>
        <a:lstStyle/>
        <a:p>
          <a:endParaRPr lang="es-ES"/>
        </a:p>
      </dgm:t>
    </dgm:pt>
    <dgm:pt modelId="{18D1C62F-AEA5-4A06-91F0-DE607AC038C3}" type="pres">
      <dgm:prSet presAssocID="{F840EC98-056E-40AE-A6B4-11B5911FB698}" presName="Name0" presStyleCnt="0">
        <dgm:presLayoutVars>
          <dgm:dir/>
          <dgm:resizeHandles val="exact"/>
        </dgm:presLayoutVars>
      </dgm:prSet>
      <dgm:spPr/>
    </dgm:pt>
    <dgm:pt modelId="{8DD438DF-C623-492B-88A6-42DC8F98C863}" type="pres">
      <dgm:prSet presAssocID="{166C7BF9-7605-4C59-B81C-1DC682A20563}" presName="node" presStyleLbl="node1" presStyleIdx="0" presStyleCnt="1" custScaleY="92050">
        <dgm:presLayoutVars>
          <dgm:bulletEnabled val="1"/>
        </dgm:presLayoutVars>
      </dgm:prSet>
      <dgm:spPr/>
    </dgm:pt>
  </dgm:ptLst>
  <dgm:cxnLst>
    <dgm:cxn modelId="{40629142-562A-468B-97E2-1021E80D71FD}" srcId="{F840EC98-056E-40AE-A6B4-11B5911FB698}" destId="{166C7BF9-7605-4C59-B81C-1DC682A20563}" srcOrd="0" destOrd="0" parTransId="{5D3EB0E2-30FB-4B99-91E5-2BCE535B3C19}" sibTransId="{B879287A-B6EE-42A1-87A1-40A52CBDE3BB}"/>
    <dgm:cxn modelId="{A04B977C-D6C0-4B98-885D-A8890E371B28}" type="presOf" srcId="{166C7BF9-7605-4C59-B81C-1DC682A20563}" destId="{8DD438DF-C623-492B-88A6-42DC8F98C863}" srcOrd="0" destOrd="0" presId="urn:microsoft.com/office/officeart/2005/8/layout/hList6"/>
    <dgm:cxn modelId="{2F4565C5-748E-4F83-A63F-6800F151F8C6}" type="presOf" srcId="{F840EC98-056E-40AE-A6B4-11B5911FB698}" destId="{18D1C62F-AEA5-4A06-91F0-DE607AC038C3}" srcOrd="0" destOrd="0" presId="urn:microsoft.com/office/officeart/2005/8/layout/hList6"/>
    <dgm:cxn modelId="{EE251677-C643-40EA-95B9-2AD6A2D4E932}" type="presParOf" srcId="{18D1C62F-AEA5-4A06-91F0-DE607AC038C3}" destId="{8DD438DF-C623-492B-88A6-42DC8F98C863}" srcOrd="0" destOrd="0" presId="urn:microsoft.com/office/officeart/2005/8/layout/hList6"/>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40EC98-056E-40AE-A6B4-11B5911FB698}" type="doc">
      <dgm:prSet loTypeId="urn:microsoft.com/office/officeart/2005/8/layout/hList6" loCatId="list" qsTypeId="urn:microsoft.com/office/officeart/2005/8/quickstyle/3d4" qsCatId="3D" csTypeId="urn:microsoft.com/office/officeart/2005/8/colors/accent6_2" csCatId="accent6" phldr="1"/>
      <dgm:spPr/>
      <dgm:t>
        <a:bodyPr/>
        <a:lstStyle/>
        <a:p>
          <a:endParaRPr lang="es-ES"/>
        </a:p>
      </dgm:t>
    </dgm:pt>
    <dgm:pt modelId="{166C7BF9-7605-4C59-B81C-1DC682A20563}">
      <dgm:prSet phldrT="[Texto]" custT="1"/>
      <dgm:spPr/>
      <dgm:t>
        <a:bodyPr/>
        <a:lstStyle/>
        <a:p>
          <a:r>
            <a:rPr lang="es-ES" sz="1600" i="1" dirty="0">
              <a:latin typeface="Times New Roman" panose="02020603050405020304" pitchFamily="18" charset="0"/>
              <a:cs typeface="Times New Roman" panose="02020603050405020304" pitchFamily="18" charset="0"/>
            </a:rPr>
            <a:t>Tiempo de concentración</a:t>
          </a:r>
        </a:p>
      </dgm:t>
    </dgm:pt>
    <dgm:pt modelId="{5D3EB0E2-30FB-4B99-91E5-2BCE535B3C19}" type="parTrans" cxnId="{40629142-562A-468B-97E2-1021E80D71FD}">
      <dgm:prSet/>
      <dgm:spPr/>
      <dgm:t>
        <a:bodyPr/>
        <a:lstStyle/>
        <a:p>
          <a:endParaRPr lang="es-ES" sz="1500"/>
        </a:p>
      </dgm:t>
    </dgm:pt>
    <dgm:pt modelId="{B879287A-B6EE-42A1-87A1-40A52CBDE3BB}" type="sibTrans" cxnId="{40629142-562A-468B-97E2-1021E80D71FD}">
      <dgm:prSet/>
      <dgm:spPr/>
      <dgm:t>
        <a:bodyPr/>
        <a:lstStyle/>
        <a:p>
          <a:endParaRPr lang="es-ES" sz="1500"/>
        </a:p>
      </dgm:t>
    </dgm:pt>
    <dgm:pt modelId="{FCF31FEB-3F1B-47AD-9D71-3BAE67C8F8F9}">
      <dgm:prSet phldrT="[Texto]" custT="1"/>
      <dgm:spPr/>
      <dgm:t>
        <a:bodyPr/>
        <a:lstStyle/>
        <a:p>
          <a:r>
            <a:rPr lang="es-ES" sz="1600" b="1" i="1" dirty="0">
              <a:latin typeface="Times New Roman" panose="02020603050405020304" pitchFamily="18" charset="0"/>
              <a:cs typeface="Times New Roman" panose="02020603050405020304" pitchFamily="18" charset="0"/>
            </a:rPr>
            <a:t>Coeficiente de Escorrentía</a:t>
          </a:r>
        </a:p>
      </dgm:t>
    </dgm:pt>
    <dgm:pt modelId="{8B6361D7-BC2F-4D62-96C0-B5D7837A5F16}" type="parTrans" cxnId="{B81AE972-088E-4971-B997-2E1FF3F3B15B}">
      <dgm:prSet/>
      <dgm:spPr/>
      <dgm:t>
        <a:bodyPr/>
        <a:lstStyle/>
        <a:p>
          <a:endParaRPr lang="es-ES" sz="1500"/>
        </a:p>
      </dgm:t>
    </dgm:pt>
    <dgm:pt modelId="{44A58DB3-4A06-4D05-8CED-91A077FFA8D1}" type="sibTrans" cxnId="{B81AE972-088E-4971-B997-2E1FF3F3B15B}">
      <dgm:prSet/>
      <dgm:spPr/>
      <dgm:t>
        <a:bodyPr/>
        <a:lstStyle/>
        <a:p>
          <a:endParaRPr lang="es-ES" sz="1500"/>
        </a:p>
      </dgm:t>
    </dgm:pt>
    <dgm:pt modelId="{18D1C62F-AEA5-4A06-91F0-DE607AC038C3}" type="pres">
      <dgm:prSet presAssocID="{F840EC98-056E-40AE-A6B4-11B5911FB698}" presName="Name0" presStyleCnt="0">
        <dgm:presLayoutVars>
          <dgm:dir/>
          <dgm:resizeHandles val="exact"/>
        </dgm:presLayoutVars>
      </dgm:prSet>
      <dgm:spPr/>
    </dgm:pt>
    <dgm:pt modelId="{8DD438DF-C623-492B-88A6-42DC8F98C863}" type="pres">
      <dgm:prSet presAssocID="{166C7BF9-7605-4C59-B81C-1DC682A20563}" presName="node" presStyleLbl="node1" presStyleIdx="0" presStyleCnt="2" custScaleX="40873">
        <dgm:presLayoutVars>
          <dgm:bulletEnabled val="1"/>
        </dgm:presLayoutVars>
      </dgm:prSet>
      <dgm:spPr/>
    </dgm:pt>
    <dgm:pt modelId="{858C90E8-C10F-4A43-A21B-FED83156AE08}" type="pres">
      <dgm:prSet presAssocID="{B879287A-B6EE-42A1-87A1-40A52CBDE3BB}" presName="sibTrans" presStyleCnt="0"/>
      <dgm:spPr/>
    </dgm:pt>
    <dgm:pt modelId="{5E1A5512-7D15-4017-BBB9-F8FB5A91084E}" type="pres">
      <dgm:prSet presAssocID="{FCF31FEB-3F1B-47AD-9D71-3BAE67C8F8F9}" presName="node" presStyleLbl="node1" presStyleIdx="1" presStyleCnt="2" custLinFactNeighborY="-1957">
        <dgm:presLayoutVars>
          <dgm:bulletEnabled val="1"/>
        </dgm:presLayoutVars>
      </dgm:prSet>
      <dgm:spPr/>
    </dgm:pt>
  </dgm:ptLst>
  <dgm:cxnLst>
    <dgm:cxn modelId="{E7215227-F890-4573-9532-83F2DC36EC8E}" type="presOf" srcId="{FCF31FEB-3F1B-47AD-9D71-3BAE67C8F8F9}" destId="{5E1A5512-7D15-4017-BBB9-F8FB5A91084E}" srcOrd="0" destOrd="0" presId="urn:microsoft.com/office/officeart/2005/8/layout/hList6"/>
    <dgm:cxn modelId="{DF53C13D-8FE9-4272-8B58-67971B0C61A0}" type="presOf" srcId="{166C7BF9-7605-4C59-B81C-1DC682A20563}" destId="{8DD438DF-C623-492B-88A6-42DC8F98C863}" srcOrd="0" destOrd="0" presId="urn:microsoft.com/office/officeart/2005/8/layout/hList6"/>
    <dgm:cxn modelId="{40629142-562A-468B-97E2-1021E80D71FD}" srcId="{F840EC98-056E-40AE-A6B4-11B5911FB698}" destId="{166C7BF9-7605-4C59-B81C-1DC682A20563}" srcOrd="0" destOrd="0" parTransId="{5D3EB0E2-30FB-4B99-91E5-2BCE535B3C19}" sibTransId="{B879287A-B6EE-42A1-87A1-40A52CBDE3BB}"/>
    <dgm:cxn modelId="{B81AE972-088E-4971-B997-2E1FF3F3B15B}" srcId="{F840EC98-056E-40AE-A6B4-11B5911FB698}" destId="{FCF31FEB-3F1B-47AD-9D71-3BAE67C8F8F9}" srcOrd="1" destOrd="0" parTransId="{8B6361D7-BC2F-4D62-96C0-B5D7837A5F16}" sibTransId="{44A58DB3-4A06-4D05-8CED-91A077FFA8D1}"/>
    <dgm:cxn modelId="{4E30919F-C133-4E86-AEDA-481DDDC61700}" type="presOf" srcId="{F840EC98-056E-40AE-A6B4-11B5911FB698}" destId="{18D1C62F-AEA5-4A06-91F0-DE607AC038C3}" srcOrd="0" destOrd="0" presId="urn:microsoft.com/office/officeart/2005/8/layout/hList6"/>
    <dgm:cxn modelId="{0D79FE9B-1C7A-43D7-A80C-7EFD222B3B7A}" type="presParOf" srcId="{18D1C62F-AEA5-4A06-91F0-DE607AC038C3}" destId="{8DD438DF-C623-492B-88A6-42DC8F98C863}" srcOrd="0" destOrd="0" presId="urn:microsoft.com/office/officeart/2005/8/layout/hList6"/>
    <dgm:cxn modelId="{8A7592EF-4C9E-4D6C-8D00-EBA51A77D5E6}" type="presParOf" srcId="{18D1C62F-AEA5-4A06-91F0-DE607AC038C3}" destId="{858C90E8-C10F-4A43-A21B-FED83156AE08}" srcOrd="1" destOrd="0" presId="urn:microsoft.com/office/officeart/2005/8/layout/hList6"/>
    <dgm:cxn modelId="{5BE427C6-2506-4E67-BBAF-ABFBEE41362F}" type="presParOf" srcId="{18D1C62F-AEA5-4A06-91F0-DE607AC038C3}" destId="{5E1A5512-7D15-4017-BBB9-F8FB5A91084E}"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40EC98-056E-40AE-A6B4-11B5911FB698}" type="doc">
      <dgm:prSet loTypeId="urn:microsoft.com/office/officeart/2005/8/layout/hList6" loCatId="list" qsTypeId="urn:microsoft.com/office/officeart/2005/8/quickstyle/3d4" qsCatId="3D" csTypeId="urn:microsoft.com/office/officeart/2005/8/colors/accent6_2" csCatId="accent6" phldr="1"/>
      <dgm:spPr/>
      <dgm:t>
        <a:bodyPr/>
        <a:lstStyle/>
        <a:p>
          <a:endParaRPr lang="es-ES"/>
        </a:p>
      </dgm:t>
    </dgm:pt>
    <dgm:pt modelId="{166C7BF9-7605-4C59-B81C-1DC682A20563}">
      <dgm:prSet phldrT="[Texto]" custT="1"/>
      <dgm:spPr/>
      <dgm:t>
        <a:bodyPr/>
        <a:lstStyle/>
        <a:p>
          <a:r>
            <a:rPr lang="es-ES" sz="1600" dirty="0">
              <a:latin typeface="Times New Roman" panose="02020603050405020304" pitchFamily="18" charset="0"/>
              <a:cs typeface="Times New Roman" panose="02020603050405020304" pitchFamily="18" charset="0"/>
            </a:rPr>
            <a:t>Métodos Empíricos</a:t>
          </a:r>
        </a:p>
      </dgm:t>
    </dgm:pt>
    <dgm:pt modelId="{5D3EB0E2-30FB-4B99-91E5-2BCE535B3C19}" type="parTrans" cxnId="{40629142-562A-468B-97E2-1021E80D71FD}">
      <dgm:prSet/>
      <dgm:spPr/>
      <dgm:t>
        <a:bodyPr/>
        <a:lstStyle/>
        <a:p>
          <a:endParaRPr lang="es-ES" sz="1500"/>
        </a:p>
      </dgm:t>
    </dgm:pt>
    <dgm:pt modelId="{B879287A-B6EE-42A1-87A1-40A52CBDE3BB}" type="sibTrans" cxnId="{40629142-562A-468B-97E2-1021E80D71FD}">
      <dgm:prSet/>
      <dgm:spPr/>
      <dgm:t>
        <a:bodyPr/>
        <a:lstStyle/>
        <a:p>
          <a:endParaRPr lang="es-ES" sz="1500"/>
        </a:p>
      </dgm:t>
    </dgm:pt>
    <dgm:pt modelId="{18D1C62F-AEA5-4A06-91F0-DE607AC038C3}" type="pres">
      <dgm:prSet presAssocID="{F840EC98-056E-40AE-A6B4-11B5911FB698}" presName="Name0" presStyleCnt="0">
        <dgm:presLayoutVars>
          <dgm:dir/>
          <dgm:resizeHandles val="exact"/>
        </dgm:presLayoutVars>
      </dgm:prSet>
      <dgm:spPr/>
    </dgm:pt>
    <dgm:pt modelId="{8DD438DF-C623-492B-88A6-42DC8F98C863}" type="pres">
      <dgm:prSet presAssocID="{166C7BF9-7605-4C59-B81C-1DC682A20563}" presName="node" presStyleLbl="node1" presStyleIdx="0" presStyleCnt="1" custScaleX="72033">
        <dgm:presLayoutVars>
          <dgm:bulletEnabled val="1"/>
        </dgm:presLayoutVars>
      </dgm:prSet>
      <dgm:spPr/>
    </dgm:pt>
  </dgm:ptLst>
  <dgm:cxnLst>
    <dgm:cxn modelId="{40629142-562A-468B-97E2-1021E80D71FD}" srcId="{F840EC98-056E-40AE-A6B4-11B5911FB698}" destId="{166C7BF9-7605-4C59-B81C-1DC682A20563}" srcOrd="0" destOrd="0" parTransId="{5D3EB0E2-30FB-4B99-91E5-2BCE535B3C19}" sibTransId="{B879287A-B6EE-42A1-87A1-40A52CBDE3BB}"/>
    <dgm:cxn modelId="{7C243A9C-7429-4A80-85CD-3AC498B587FB}" type="presOf" srcId="{F840EC98-056E-40AE-A6B4-11B5911FB698}" destId="{18D1C62F-AEA5-4A06-91F0-DE607AC038C3}" srcOrd="0" destOrd="0" presId="urn:microsoft.com/office/officeart/2005/8/layout/hList6"/>
    <dgm:cxn modelId="{D36935C6-B88A-4E75-873F-2CA388E74856}" type="presOf" srcId="{166C7BF9-7605-4C59-B81C-1DC682A20563}" destId="{8DD438DF-C623-492B-88A6-42DC8F98C863}" srcOrd="0" destOrd="0" presId="urn:microsoft.com/office/officeart/2005/8/layout/hList6"/>
    <dgm:cxn modelId="{4792151D-B0E8-4E23-B609-749C390580E6}" type="presParOf" srcId="{18D1C62F-AEA5-4A06-91F0-DE607AC038C3}" destId="{8DD438DF-C623-492B-88A6-42DC8F98C863}" srcOrd="0" destOrd="0" presId="urn:microsoft.com/office/officeart/2005/8/layout/hList6"/>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DCF874-99BE-41AF-95C8-112FAC2D64CF}" type="doc">
      <dgm:prSet loTypeId="urn:microsoft.com/office/officeart/2005/8/layout/process1" loCatId="process" qsTypeId="urn:microsoft.com/office/officeart/2005/8/quickstyle/simple5" qsCatId="simple" csTypeId="urn:microsoft.com/office/officeart/2005/8/colors/accent0_1" csCatId="mainScheme" phldr="1"/>
      <dgm:spPr/>
    </dgm:pt>
    <dgm:pt modelId="{C1A64B3A-CFB5-436A-9D5A-422B50D1BFA4}">
      <dgm:prSet phldrT="[Texto]" custT="1"/>
      <dgm:spPr/>
      <dgm:t>
        <a:bodyPr/>
        <a:lstStyle/>
        <a:p>
          <a:r>
            <a:rPr lang="es-ES_tradnl" sz="1800" i="1" dirty="0">
              <a:latin typeface="Times New Roman" panose="02020603050405020304" pitchFamily="18" charset="0"/>
              <a:cs typeface="Times New Roman" panose="02020603050405020304" pitchFamily="18" charset="0"/>
            </a:rPr>
            <a:t>La modelación hidráulica permitió </a:t>
          </a:r>
          <a:r>
            <a:rPr lang="es-EC" sz="1800" i="1" dirty="0">
              <a:latin typeface="Times New Roman" panose="02020603050405020304" pitchFamily="18" charset="0"/>
              <a:cs typeface="Times New Roman" panose="02020603050405020304" pitchFamily="18" charset="0"/>
            </a:rPr>
            <a:t>establecer las condiciones del flujo a lo largo del cauce, definiendo  variables importantes como: alturas de agua, velocidad y tiempos de flujo.</a:t>
          </a:r>
          <a:endParaRPr lang="es-ES" sz="1800" i="1" dirty="0">
            <a:latin typeface="Times New Roman" panose="02020603050405020304" pitchFamily="18" charset="0"/>
            <a:cs typeface="Times New Roman" panose="02020603050405020304" pitchFamily="18" charset="0"/>
          </a:endParaRPr>
        </a:p>
      </dgm:t>
    </dgm:pt>
    <dgm:pt modelId="{4024915B-6E5C-44C8-BE8C-DABD1EB91787}" type="parTrans" cxnId="{75934E86-63E7-43E9-8026-1F4B4E536CC2}">
      <dgm:prSet/>
      <dgm:spPr/>
      <dgm:t>
        <a:bodyPr/>
        <a:lstStyle/>
        <a:p>
          <a:endParaRPr lang="es-ES" sz="2400"/>
        </a:p>
      </dgm:t>
    </dgm:pt>
    <dgm:pt modelId="{7B72F80D-53AF-4594-9124-08C84FAB7879}" type="sibTrans" cxnId="{75934E86-63E7-43E9-8026-1F4B4E536CC2}">
      <dgm:prSet/>
      <dgm:spPr/>
      <dgm:t>
        <a:bodyPr/>
        <a:lstStyle/>
        <a:p>
          <a:endParaRPr lang="es-ES" sz="2400"/>
        </a:p>
      </dgm:t>
    </dgm:pt>
    <dgm:pt modelId="{1E08F06A-8F68-4A07-8971-8936C1EC97D7}" type="pres">
      <dgm:prSet presAssocID="{9CDCF874-99BE-41AF-95C8-112FAC2D64CF}" presName="Name0" presStyleCnt="0">
        <dgm:presLayoutVars>
          <dgm:dir/>
          <dgm:resizeHandles val="exact"/>
        </dgm:presLayoutVars>
      </dgm:prSet>
      <dgm:spPr/>
    </dgm:pt>
    <dgm:pt modelId="{E4054EC4-EB36-4406-B8EB-C818A99B7748}" type="pres">
      <dgm:prSet presAssocID="{C1A64B3A-CFB5-436A-9D5A-422B50D1BFA4}" presName="node" presStyleLbl="node1" presStyleIdx="0" presStyleCnt="1" custLinFactNeighborX="0" custLinFactNeighborY="17899">
        <dgm:presLayoutVars>
          <dgm:bulletEnabled val="1"/>
        </dgm:presLayoutVars>
      </dgm:prSet>
      <dgm:spPr/>
    </dgm:pt>
  </dgm:ptLst>
  <dgm:cxnLst>
    <dgm:cxn modelId="{03D1A765-2FF5-4B28-87FF-4D4FF43FB00E}" type="presOf" srcId="{C1A64B3A-CFB5-436A-9D5A-422B50D1BFA4}" destId="{E4054EC4-EB36-4406-B8EB-C818A99B7748}" srcOrd="0" destOrd="0" presId="urn:microsoft.com/office/officeart/2005/8/layout/process1"/>
    <dgm:cxn modelId="{75934E86-63E7-43E9-8026-1F4B4E536CC2}" srcId="{9CDCF874-99BE-41AF-95C8-112FAC2D64CF}" destId="{C1A64B3A-CFB5-436A-9D5A-422B50D1BFA4}" srcOrd="0" destOrd="0" parTransId="{4024915B-6E5C-44C8-BE8C-DABD1EB91787}" sibTransId="{7B72F80D-53AF-4594-9124-08C84FAB7879}"/>
    <dgm:cxn modelId="{E5E3599F-5A34-4D8F-85DE-C843CAF958AE}" type="presOf" srcId="{9CDCF874-99BE-41AF-95C8-112FAC2D64CF}" destId="{1E08F06A-8F68-4A07-8971-8936C1EC97D7}" srcOrd="0" destOrd="0" presId="urn:microsoft.com/office/officeart/2005/8/layout/process1"/>
    <dgm:cxn modelId="{EEAF1C86-1F7C-45D3-9CF4-4C207D269F74}" type="presParOf" srcId="{1E08F06A-8F68-4A07-8971-8936C1EC97D7}" destId="{E4054EC4-EB36-4406-B8EB-C818A99B7748}" srcOrd="0"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A5512-7D15-4017-BBB9-F8FB5A91084E}">
      <dsp:nvSpPr>
        <dsp:cNvPr id="0" name=""/>
        <dsp:cNvSpPr/>
      </dsp:nvSpPr>
      <dsp:spPr>
        <a:xfrm rot="16200000">
          <a:off x="884558" y="-882202"/>
          <a:ext cx="502489" cy="2266893"/>
        </a:xfrm>
        <a:prstGeom prst="flowChartManualOperation">
          <a:avLst/>
        </a:prstGeom>
        <a:solidFill>
          <a:schemeClr val="accent6">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s-ES" sz="1800" b="1" i="1" kern="1200" dirty="0">
              <a:solidFill>
                <a:srgbClr val="000000"/>
              </a:solidFill>
              <a:latin typeface="Times New Roman" panose="02020603050405020304" pitchFamily="18" charset="0"/>
              <a:ea typeface="+mn-ea"/>
              <a:cs typeface="Times New Roman" panose="02020603050405020304" pitchFamily="18" charset="0"/>
            </a:rPr>
            <a:t>Endorreicas</a:t>
          </a:r>
        </a:p>
      </dsp:txBody>
      <dsp:txXfrm rot="5400000">
        <a:off x="2356" y="100498"/>
        <a:ext cx="2266893" cy="301493"/>
      </dsp:txXfrm>
    </dsp:sp>
    <dsp:sp modelId="{1615C676-5644-4786-885B-32F511F8486A}">
      <dsp:nvSpPr>
        <dsp:cNvPr id="0" name=""/>
        <dsp:cNvSpPr/>
      </dsp:nvSpPr>
      <dsp:spPr>
        <a:xfrm rot="16200000">
          <a:off x="3323825" y="-882202"/>
          <a:ext cx="502489" cy="2266893"/>
        </a:xfrm>
        <a:prstGeom prst="flowChartManualOperation">
          <a:avLst/>
        </a:prstGeom>
        <a:solidFill>
          <a:schemeClr val="accent6">
            <a:shade val="50000"/>
            <a:hueOff val="0"/>
            <a:satOff val="-37425"/>
            <a:lumOff val="496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ES" sz="1600" b="1" i="1" kern="1200" dirty="0">
              <a:solidFill>
                <a:schemeClr val="tx1"/>
              </a:solidFill>
              <a:latin typeface="Times New Roman" panose="02020603050405020304" pitchFamily="18" charset="0"/>
              <a:cs typeface="Times New Roman" panose="02020603050405020304" pitchFamily="18" charset="0"/>
            </a:rPr>
            <a:t>Exorreicas</a:t>
          </a:r>
        </a:p>
      </dsp:txBody>
      <dsp:txXfrm rot="5400000">
        <a:off x="2441623" y="100498"/>
        <a:ext cx="2266893" cy="3014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0C7E0-9204-45CC-8CB4-B2C930869976}">
      <dsp:nvSpPr>
        <dsp:cNvPr id="0" name=""/>
        <dsp:cNvSpPr/>
      </dsp:nvSpPr>
      <dsp:spPr>
        <a:xfrm>
          <a:off x="0" y="0"/>
          <a:ext cx="2744873" cy="57910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Importación de la geometría</a:t>
          </a:r>
        </a:p>
      </dsp:txBody>
      <dsp:txXfrm>
        <a:off x="289553" y="0"/>
        <a:ext cx="2165767" cy="579106"/>
      </dsp:txXfrm>
    </dsp:sp>
    <dsp:sp modelId="{1DF108B3-E2DC-4767-901A-F685EA4B5663}">
      <dsp:nvSpPr>
        <dsp:cNvPr id="0" name=""/>
        <dsp:cNvSpPr/>
      </dsp:nvSpPr>
      <dsp:spPr>
        <a:xfrm>
          <a:off x="2472639" y="0"/>
          <a:ext cx="2744873" cy="57910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Introducir parámetros de diseños</a:t>
          </a:r>
        </a:p>
      </dsp:txBody>
      <dsp:txXfrm>
        <a:off x="2762192" y="0"/>
        <a:ext cx="2165767" cy="579106"/>
      </dsp:txXfrm>
    </dsp:sp>
    <dsp:sp modelId="{12BC4177-39D0-4BE6-9567-963FB932F14E}">
      <dsp:nvSpPr>
        <dsp:cNvPr id="0" name=""/>
        <dsp:cNvSpPr/>
      </dsp:nvSpPr>
      <dsp:spPr>
        <a:xfrm>
          <a:off x="4943025" y="0"/>
          <a:ext cx="2744873" cy="57910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Corrida de la simulación</a:t>
          </a:r>
        </a:p>
      </dsp:txBody>
      <dsp:txXfrm>
        <a:off x="5232578" y="0"/>
        <a:ext cx="2165767" cy="5791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29632-B588-4A57-8D68-BBB93DFDFD17}">
      <dsp:nvSpPr>
        <dsp:cNvPr id="0" name=""/>
        <dsp:cNvSpPr/>
      </dsp:nvSpPr>
      <dsp:spPr>
        <a:xfrm>
          <a:off x="-5849672" y="-889603"/>
          <a:ext cx="6919923" cy="6919923"/>
        </a:xfrm>
        <a:prstGeom prst="blockArc">
          <a:avLst>
            <a:gd name="adj1" fmla="val 18900000"/>
            <a:gd name="adj2" fmla="val 2700000"/>
            <a:gd name="adj3" fmla="val 31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C6070F-81BB-42C5-A875-881B4246B5DD}">
      <dsp:nvSpPr>
        <dsp:cNvPr id="0" name=""/>
        <dsp:cNvSpPr/>
      </dsp:nvSpPr>
      <dsp:spPr>
        <a:xfrm>
          <a:off x="542492" y="395218"/>
          <a:ext cx="8410269" cy="7908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7736" tIns="45720" rIns="45720" bIns="45720" numCol="1" spcCol="1270" anchor="ctr" anchorCtr="0">
          <a:noAutofit/>
        </a:bodyPr>
        <a:lstStyle/>
        <a:p>
          <a:pPr marL="0" lvl="0" indent="0" algn="just" defTabSz="800100">
            <a:lnSpc>
              <a:spcPct val="100000"/>
            </a:lnSpc>
            <a:spcBef>
              <a:spcPct val="0"/>
            </a:spcBef>
            <a:spcAft>
              <a:spcPts val="0"/>
            </a:spcAft>
            <a:buNone/>
          </a:pPr>
          <a:r>
            <a:rPr lang="es-EC" sz="1800" i="1" kern="1200" dirty="0">
              <a:latin typeface="Times New Roman" panose="02020603050405020304" pitchFamily="18" charset="0"/>
              <a:cs typeface="Times New Roman" panose="02020603050405020304" pitchFamily="18" charset="0"/>
            </a:rPr>
            <a:t>La cuenca hidrográfica del Jama tiene un área de 1295,66km</a:t>
          </a:r>
          <a:r>
            <a:rPr lang="es-EC" sz="1800" i="1" kern="1200" baseline="30000" dirty="0">
              <a:latin typeface="Times New Roman" panose="02020603050405020304" pitchFamily="18" charset="0"/>
              <a:cs typeface="Times New Roman" panose="02020603050405020304" pitchFamily="18" charset="0"/>
            </a:rPr>
            <a:t>2</a:t>
          </a:r>
          <a:r>
            <a:rPr lang="es-EC" sz="1800" i="1" kern="1200" dirty="0">
              <a:latin typeface="Times New Roman" panose="02020603050405020304" pitchFamily="18" charset="0"/>
              <a:cs typeface="Times New Roman" panose="02020603050405020304" pitchFamily="18" charset="0"/>
            </a:rPr>
            <a:t> </a:t>
          </a:r>
          <a:r>
            <a:rPr lang="es-ES" sz="1800" i="1" kern="1200" dirty="0">
              <a:latin typeface="Times New Roman" panose="02020603050405020304" pitchFamily="18" charset="0"/>
              <a:cs typeface="Times New Roman" panose="02020603050405020304" pitchFamily="18" charset="0"/>
            </a:rPr>
            <a:t>es de </a:t>
          </a:r>
          <a:r>
            <a:rPr lang="es-419" sz="1800" i="1" kern="1200" dirty="0">
              <a:latin typeface="Times New Roman" panose="02020603050405020304" pitchFamily="18" charset="0"/>
              <a:cs typeface="Times New Roman" panose="02020603050405020304" pitchFamily="18" charset="0"/>
            </a:rPr>
            <a:t>forma oval oblonga, contiene una gran red de afluentes y  una topografía llana.</a:t>
          </a:r>
          <a:endParaRPr lang="es-ES" sz="1800" i="1" kern="1200" dirty="0">
            <a:latin typeface="Times New Roman" panose="02020603050405020304" pitchFamily="18" charset="0"/>
            <a:cs typeface="Times New Roman" panose="02020603050405020304" pitchFamily="18" charset="0"/>
          </a:endParaRPr>
        </a:p>
      </dsp:txBody>
      <dsp:txXfrm>
        <a:off x="542492" y="395218"/>
        <a:ext cx="8410269" cy="790847"/>
      </dsp:txXfrm>
    </dsp:sp>
    <dsp:sp modelId="{7EFC0A58-F3D2-47B3-957F-6E34866BE0CB}">
      <dsp:nvSpPr>
        <dsp:cNvPr id="0" name=""/>
        <dsp:cNvSpPr/>
      </dsp:nvSpPr>
      <dsp:spPr>
        <a:xfrm>
          <a:off x="48212" y="296362"/>
          <a:ext cx="988559" cy="98855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A440C91-937E-4B8A-8EAF-684F58B9C1A1}">
      <dsp:nvSpPr>
        <dsp:cNvPr id="0" name=""/>
        <dsp:cNvSpPr/>
      </dsp:nvSpPr>
      <dsp:spPr>
        <a:xfrm>
          <a:off x="921586" y="1454752"/>
          <a:ext cx="8105491" cy="10447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7736" tIns="45720" rIns="45720" bIns="45720" numCol="1" spcCol="1270" anchor="ctr" anchorCtr="0">
          <a:noAutofit/>
        </a:bodyPr>
        <a:lstStyle/>
        <a:p>
          <a:pPr marL="0" lvl="0" indent="0" algn="just" defTabSz="800100">
            <a:lnSpc>
              <a:spcPct val="100000"/>
            </a:lnSpc>
            <a:spcBef>
              <a:spcPct val="0"/>
            </a:spcBef>
            <a:spcAft>
              <a:spcPts val="0"/>
            </a:spcAft>
            <a:buNone/>
          </a:pPr>
          <a:r>
            <a:rPr lang="es-EC" sz="1800" i="1" kern="1200" dirty="0">
              <a:latin typeface="Times New Roman" panose="02020603050405020304" pitchFamily="18" charset="0"/>
              <a:cs typeface="Times New Roman" panose="02020603050405020304" pitchFamily="18" charset="0"/>
            </a:rPr>
            <a:t>La longitud del cauce principal: 106,99km, pendiente de la cuenca: 7,83%, tiempo de concentración promedio es de 33,09 horas equivalente a 1985,4 minutos.</a:t>
          </a:r>
          <a:endParaRPr lang="es-ES" sz="1800" b="0" i="1" kern="1200" dirty="0">
            <a:latin typeface="Times New Roman" panose="02020603050405020304" pitchFamily="18" charset="0"/>
            <a:cs typeface="Times New Roman" panose="02020603050405020304" pitchFamily="18" charset="0"/>
          </a:endParaRPr>
        </a:p>
      </dsp:txBody>
      <dsp:txXfrm>
        <a:off x="921586" y="1454752"/>
        <a:ext cx="8105491" cy="1044733"/>
      </dsp:txXfrm>
    </dsp:sp>
    <dsp:sp modelId="{83422FB6-F0F2-4DF9-BFF1-0D6FC82496D5}">
      <dsp:nvSpPr>
        <dsp:cNvPr id="0" name=""/>
        <dsp:cNvSpPr/>
      </dsp:nvSpPr>
      <dsp:spPr>
        <a:xfrm>
          <a:off x="501623" y="1482839"/>
          <a:ext cx="988559" cy="98855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4FB312A-0C85-489D-A066-D16DEFF41FFF}">
      <dsp:nvSpPr>
        <dsp:cNvPr id="0" name=""/>
        <dsp:cNvSpPr/>
      </dsp:nvSpPr>
      <dsp:spPr>
        <a:xfrm>
          <a:off x="995903" y="2768173"/>
          <a:ext cx="7956857" cy="79084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7736" tIns="45720" rIns="45720" bIns="45720" numCol="1" spcCol="1270" anchor="ctr" anchorCtr="0">
          <a:noAutofit/>
        </a:bodyPr>
        <a:lstStyle/>
        <a:p>
          <a:pPr marL="0" lvl="0" indent="0" algn="just" defTabSz="800100">
            <a:lnSpc>
              <a:spcPct val="100000"/>
            </a:lnSpc>
            <a:spcBef>
              <a:spcPct val="0"/>
            </a:spcBef>
            <a:spcAft>
              <a:spcPts val="0"/>
            </a:spcAft>
            <a:buNone/>
          </a:pPr>
          <a:r>
            <a:rPr lang="es-EC" sz="1800" i="1" kern="1200" dirty="0">
              <a:latin typeface="Times New Roman" panose="02020603050405020304" pitchFamily="18" charset="0"/>
              <a:cs typeface="Times New Roman" panose="02020603050405020304" pitchFamily="18" charset="0"/>
            </a:rPr>
            <a:t>El caudal de diseño es de 1237,52 m</a:t>
          </a:r>
          <a:r>
            <a:rPr lang="es-EC" sz="1800" i="1" kern="1200" baseline="30000" dirty="0">
              <a:latin typeface="Times New Roman" panose="02020603050405020304" pitchFamily="18" charset="0"/>
              <a:cs typeface="Times New Roman" panose="02020603050405020304" pitchFamily="18" charset="0"/>
            </a:rPr>
            <a:t>3</a:t>
          </a:r>
          <a:r>
            <a:rPr lang="es-EC" sz="1800" i="1" kern="1200" dirty="0">
              <a:latin typeface="Times New Roman" panose="02020603050405020304" pitchFamily="18" charset="0"/>
              <a:cs typeface="Times New Roman" panose="02020603050405020304" pitchFamily="18" charset="0"/>
            </a:rPr>
            <a:t>/s para un periodo de retorno de 100 años.</a:t>
          </a:r>
          <a:endParaRPr lang="es-ES" sz="1800" b="0" i="1" kern="1200" dirty="0">
            <a:latin typeface="Times New Roman" panose="02020603050405020304" pitchFamily="18" charset="0"/>
            <a:cs typeface="Times New Roman" panose="02020603050405020304" pitchFamily="18" charset="0"/>
          </a:endParaRPr>
        </a:p>
      </dsp:txBody>
      <dsp:txXfrm>
        <a:off x="995903" y="2768173"/>
        <a:ext cx="7956857" cy="790847"/>
      </dsp:txXfrm>
    </dsp:sp>
    <dsp:sp modelId="{CBC27852-0EFC-473D-9815-49B7C73BCFE2}">
      <dsp:nvSpPr>
        <dsp:cNvPr id="0" name=""/>
        <dsp:cNvSpPr/>
      </dsp:nvSpPr>
      <dsp:spPr>
        <a:xfrm>
          <a:off x="501623" y="2669317"/>
          <a:ext cx="988559" cy="98855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BFFF124-EFFA-4580-BA5A-0FAC86E382D2}">
      <dsp:nvSpPr>
        <dsp:cNvPr id="0" name=""/>
        <dsp:cNvSpPr/>
      </dsp:nvSpPr>
      <dsp:spPr>
        <a:xfrm>
          <a:off x="542492" y="3858685"/>
          <a:ext cx="8410269" cy="9827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7736" tIns="45720" rIns="45720" bIns="4572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s-EC" sz="1800" i="1" kern="1200" dirty="0">
              <a:latin typeface="Times New Roman" panose="02020603050405020304" pitchFamily="18" charset="0"/>
              <a:cs typeface="Times New Roman" panose="02020603050405020304" pitchFamily="18" charset="0"/>
            </a:rPr>
            <a:t>La velocidad máxima en el modelo con el puente es de 6.78 m/s para el caudal de diseño, esta velocidad es genera socavación en los márgenes. </a:t>
          </a:r>
          <a:endParaRPr lang="es-ES" sz="1800" b="0" i="1" kern="1200" dirty="0">
            <a:latin typeface="Times New Roman" panose="02020603050405020304" pitchFamily="18" charset="0"/>
            <a:cs typeface="Times New Roman" panose="02020603050405020304" pitchFamily="18" charset="0"/>
          </a:endParaRPr>
        </a:p>
      </dsp:txBody>
      <dsp:txXfrm>
        <a:off x="542492" y="3858685"/>
        <a:ext cx="8410269" cy="982778"/>
      </dsp:txXfrm>
    </dsp:sp>
    <dsp:sp modelId="{DAB6572E-2CB9-4541-B0C4-1769CE819FD2}">
      <dsp:nvSpPr>
        <dsp:cNvPr id="0" name=""/>
        <dsp:cNvSpPr/>
      </dsp:nvSpPr>
      <dsp:spPr>
        <a:xfrm>
          <a:off x="48212" y="3855794"/>
          <a:ext cx="988559" cy="98855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29632-B588-4A57-8D68-BBB93DFDFD17}">
      <dsp:nvSpPr>
        <dsp:cNvPr id="0" name=""/>
        <dsp:cNvSpPr/>
      </dsp:nvSpPr>
      <dsp:spPr>
        <a:xfrm>
          <a:off x="-5953598" y="-911051"/>
          <a:ext cx="7087521" cy="7087521"/>
        </a:xfrm>
        <a:prstGeom prst="blockArc">
          <a:avLst>
            <a:gd name="adj1" fmla="val 18900000"/>
            <a:gd name="adj2" fmla="val 2700000"/>
            <a:gd name="adj3" fmla="val 30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411F3F-5C03-4DB5-AA6F-158B7B76F798}">
      <dsp:nvSpPr>
        <dsp:cNvPr id="0" name=""/>
        <dsp:cNvSpPr/>
      </dsp:nvSpPr>
      <dsp:spPr>
        <a:xfrm>
          <a:off x="593493" y="404805"/>
          <a:ext cx="8312569" cy="8100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2963" tIns="40640" rIns="40640" bIns="40640" numCol="1" spcCol="1270" anchor="ctr" anchorCtr="0">
          <a:noAutofit/>
        </a:bodyPr>
        <a:lstStyle/>
        <a:p>
          <a:pPr marL="0" lvl="0" indent="0" algn="just" defTabSz="711200">
            <a:lnSpc>
              <a:spcPct val="100000"/>
            </a:lnSpc>
            <a:spcBef>
              <a:spcPct val="0"/>
            </a:spcBef>
            <a:spcAft>
              <a:spcPts val="0"/>
            </a:spcAft>
            <a:buNone/>
          </a:pPr>
          <a:r>
            <a:rPr lang="es-EC" sz="1600" i="1" kern="1200" dirty="0">
              <a:solidFill>
                <a:schemeClr val="tx1"/>
              </a:solidFill>
              <a:latin typeface="Times New Roman" panose="02020603050405020304" pitchFamily="18" charset="0"/>
              <a:cs typeface="Times New Roman" panose="02020603050405020304" pitchFamily="18" charset="0"/>
            </a:rPr>
            <a:t>Las cotas que se recomiendan para la ubicación del puente son 11.95 msnm considerando todo los parámetros desarrollados en el cálculo</a:t>
          </a:r>
          <a:endParaRPr lang="es-ES" sz="1600" b="0" i="1" kern="1200" dirty="0">
            <a:solidFill>
              <a:schemeClr val="tx1"/>
            </a:solidFill>
            <a:latin typeface="Times New Roman" panose="02020603050405020304" pitchFamily="18" charset="0"/>
            <a:cs typeface="Times New Roman" panose="02020603050405020304" pitchFamily="18" charset="0"/>
          </a:endParaRPr>
        </a:p>
      </dsp:txBody>
      <dsp:txXfrm>
        <a:off x="593493" y="404805"/>
        <a:ext cx="8312569" cy="810031"/>
      </dsp:txXfrm>
    </dsp:sp>
    <dsp:sp modelId="{CBC27852-0EFC-473D-9815-49B7C73BCFE2}">
      <dsp:nvSpPr>
        <dsp:cNvPr id="0" name=""/>
        <dsp:cNvSpPr/>
      </dsp:nvSpPr>
      <dsp:spPr>
        <a:xfrm>
          <a:off x="87223" y="303551"/>
          <a:ext cx="1012539" cy="101253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5F9ADB8-B710-47ED-B2CC-B1C46C3B7648}">
      <dsp:nvSpPr>
        <dsp:cNvPr id="0" name=""/>
        <dsp:cNvSpPr/>
      </dsp:nvSpPr>
      <dsp:spPr>
        <a:xfrm>
          <a:off x="1057903" y="1620063"/>
          <a:ext cx="7848160" cy="8100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2963" tIns="40640" rIns="40640" bIns="4064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s-EC" sz="1600" i="1" kern="1200" dirty="0">
              <a:solidFill>
                <a:schemeClr val="tx1"/>
              </a:solidFill>
              <a:latin typeface="Times New Roman" panose="02020603050405020304" pitchFamily="18" charset="0"/>
              <a:cs typeface="Times New Roman" panose="02020603050405020304" pitchFamily="18" charset="0"/>
            </a:rPr>
            <a:t>Se ha tomado una altura de seguridad entre la cota de máxima crecida y el galibo de 2,00 m, de acuerdo a recomendaciones de la bibliografía.</a:t>
          </a:r>
          <a:endParaRPr lang="es-ES" sz="1600" i="1" kern="1200" dirty="0">
            <a:solidFill>
              <a:schemeClr val="tx1"/>
            </a:solidFill>
            <a:latin typeface="Times New Roman" panose="02020603050405020304" pitchFamily="18" charset="0"/>
            <a:cs typeface="Times New Roman" panose="02020603050405020304" pitchFamily="18" charset="0"/>
          </a:endParaRPr>
        </a:p>
      </dsp:txBody>
      <dsp:txXfrm>
        <a:off x="1057903" y="1620063"/>
        <a:ext cx="7848160" cy="810031"/>
      </dsp:txXfrm>
    </dsp:sp>
    <dsp:sp modelId="{D3B465B6-9344-46E0-B3A9-07689804B932}">
      <dsp:nvSpPr>
        <dsp:cNvPr id="0" name=""/>
        <dsp:cNvSpPr/>
      </dsp:nvSpPr>
      <dsp:spPr>
        <a:xfrm>
          <a:off x="551633" y="1518809"/>
          <a:ext cx="1012539" cy="101253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2B2475C-11C9-4F22-B86B-167BEC5D6FAA}">
      <dsp:nvSpPr>
        <dsp:cNvPr id="0" name=""/>
        <dsp:cNvSpPr/>
      </dsp:nvSpPr>
      <dsp:spPr>
        <a:xfrm>
          <a:off x="1057903" y="2835322"/>
          <a:ext cx="7848160" cy="8100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2963" tIns="40640" rIns="40640" bIns="40640" numCol="1" spcCol="1270" anchor="ctr" anchorCtr="0">
          <a:noAutofit/>
        </a:bodyPr>
        <a:lstStyle/>
        <a:p>
          <a:pPr marL="0" lvl="0" indent="0" algn="l" defTabSz="711200">
            <a:lnSpc>
              <a:spcPct val="90000"/>
            </a:lnSpc>
            <a:spcBef>
              <a:spcPct val="0"/>
            </a:spcBef>
            <a:spcAft>
              <a:spcPct val="35000"/>
            </a:spcAft>
            <a:buNone/>
          </a:pPr>
          <a:r>
            <a:rPr lang="es-EC" sz="1600" i="1" kern="1200" dirty="0">
              <a:latin typeface="Times New Roman" panose="02020603050405020304" pitchFamily="18" charset="0"/>
              <a:cs typeface="Times New Roman" panose="02020603050405020304" pitchFamily="18" charset="0"/>
            </a:rPr>
            <a:t>Como protección ante la </a:t>
          </a:r>
          <a:r>
            <a:rPr lang="es-419" sz="1600" i="1" kern="1200" dirty="0">
              <a:latin typeface="Times New Roman" panose="02020603050405020304" pitchFamily="18" charset="0"/>
              <a:cs typeface="Times New Roman" panose="02020603050405020304" pitchFamily="18" charset="0"/>
            </a:rPr>
            <a:t>socavación en base a los resultados emitidos por el software HEC RAS</a:t>
          </a:r>
          <a:r>
            <a:rPr lang="es-EC" sz="1600" i="1" kern="1200" dirty="0">
              <a:latin typeface="Times New Roman" panose="02020603050405020304" pitchFamily="18" charset="0"/>
              <a:cs typeface="Times New Roman" panose="02020603050405020304" pitchFamily="18" charset="0"/>
            </a:rPr>
            <a:t>, se estableció un </a:t>
          </a:r>
          <a:r>
            <a:rPr lang="es-419" sz="1600" i="1" kern="1200" dirty="0">
              <a:latin typeface="Times New Roman" panose="02020603050405020304" pitchFamily="18" charset="0"/>
              <a:cs typeface="Times New Roman" panose="02020603050405020304" pitchFamily="18" charset="0"/>
            </a:rPr>
            <a:t>enrocado </a:t>
          </a:r>
          <a:r>
            <a:rPr lang="es-EC" sz="1600" i="1" kern="1200" dirty="0">
              <a:latin typeface="Times New Roman" panose="02020603050405020304" pitchFamily="18" charset="0"/>
              <a:cs typeface="Times New Roman" panose="02020603050405020304" pitchFamily="18" charset="0"/>
            </a:rPr>
            <a:t>(RIP RAP) con un diámetro de 0,60 m con una longitud de 80m aguas arriba y diámetro de 0,80m en una longitud 120 m aguas abajo. </a:t>
          </a:r>
          <a:endParaRPr lang="es-ES" sz="1600" b="0" i="1" kern="1200" dirty="0">
            <a:latin typeface="Times New Roman" panose="02020603050405020304" pitchFamily="18" charset="0"/>
            <a:cs typeface="Times New Roman" panose="02020603050405020304" pitchFamily="18" charset="0"/>
          </a:endParaRPr>
        </a:p>
      </dsp:txBody>
      <dsp:txXfrm>
        <a:off x="1057903" y="2835322"/>
        <a:ext cx="7848160" cy="810031"/>
      </dsp:txXfrm>
    </dsp:sp>
    <dsp:sp modelId="{C4A5D070-BFFA-4DC7-BD07-1C6679EB40C8}">
      <dsp:nvSpPr>
        <dsp:cNvPr id="0" name=""/>
        <dsp:cNvSpPr/>
      </dsp:nvSpPr>
      <dsp:spPr>
        <a:xfrm>
          <a:off x="551633" y="2734068"/>
          <a:ext cx="1012539" cy="101253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6864185-1F29-4AFB-90FE-5DD67367311C}">
      <dsp:nvSpPr>
        <dsp:cNvPr id="0" name=""/>
        <dsp:cNvSpPr/>
      </dsp:nvSpPr>
      <dsp:spPr>
        <a:xfrm>
          <a:off x="593493" y="4050580"/>
          <a:ext cx="8312569" cy="81003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2963" tIns="40640" rIns="40640" bIns="4064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s-EC" sz="1600" i="1" kern="1200" dirty="0">
              <a:latin typeface="Times New Roman" panose="02020603050405020304" pitchFamily="18" charset="0"/>
              <a:cs typeface="Times New Roman" panose="02020603050405020304" pitchFamily="18" charset="0"/>
            </a:rPr>
            <a:t>Con las dimensiones del enrocado diseñado se realizó un nuevo modelamiento en HEC RAS de paso del flujo, con lo cual se obtuvo que ya no se produce la socavación general y local en la zona del puente, presentando así un diseño óptimo</a:t>
          </a:r>
          <a:endParaRPr lang="es-ES" sz="1600" b="0" i="1" kern="1200" dirty="0">
            <a:latin typeface="Times New Roman" panose="02020603050405020304" pitchFamily="18" charset="0"/>
            <a:cs typeface="Times New Roman" panose="02020603050405020304" pitchFamily="18" charset="0"/>
          </a:endParaRPr>
        </a:p>
      </dsp:txBody>
      <dsp:txXfrm>
        <a:off x="593493" y="4050580"/>
        <a:ext cx="8312569" cy="810031"/>
      </dsp:txXfrm>
    </dsp:sp>
    <dsp:sp modelId="{B79F2CA4-B68D-40B1-B617-C37152222E0B}">
      <dsp:nvSpPr>
        <dsp:cNvPr id="0" name=""/>
        <dsp:cNvSpPr/>
      </dsp:nvSpPr>
      <dsp:spPr>
        <a:xfrm>
          <a:off x="87223" y="3949326"/>
          <a:ext cx="1012539" cy="101253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29632-B588-4A57-8D68-BBB93DFDFD17}">
      <dsp:nvSpPr>
        <dsp:cNvPr id="0" name=""/>
        <dsp:cNvSpPr/>
      </dsp:nvSpPr>
      <dsp:spPr>
        <a:xfrm>
          <a:off x="-5924109" y="-901222"/>
          <a:ext cx="7010713" cy="7010713"/>
        </a:xfrm>
        <a:prstGeom prst="blockArc">
          <a:avLst>
            <a:gd name="adj1" fmla="val 18900000"/>
            <a:gd name="adj2" fmla="val 2700000"/>
            <a:gd name="adj3" fmla="val 30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C6070F-81BB-42C5-A875-881B4246B5DD}">
      <dsp:nvSpPr>
        <dsp:cNvPr id="0" name=""/>
        <dsp:cNvSpPr/>
      </dsp:nvSpPr>
      <dsp:spPr>
        <a:xfrm>
          <a:off x="551980" y="400411"/>
          <a:ext cx="7990105" cy="80124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984" tIns="38100" rIns="38100" bIns="38100" numCol="1" spcCol="1270" anchor="ctr" anchorCtr="0">
          <a:noAutofit/>
        </a:bodyPr>
        <a:lstStyle/>
        <a:p>
          <a:pPr marL="0" lvl="0" indent="0" algn="just" defTabSz="666750">
            <a:lnSpc>
              <a:spcPct val="100000"/>
            </a:lnSpc>
            <a:spcBef>
              <a:spcPct val="0"/>
            </a:spcBef>
            <a:spcAft>
              <a:spcPts val="0"/>
            </a:spcAft>
            <a:buFont typeface="Wingdings" panose="05000000000000000000" pitchFamily="2" charset="2"/>
            <a:buNone/>
          </a:pPr>
          <a:r>
            <a:rPr lang="es-EC" sz="1500" i="1" kern="1200" dirty="0">
              <a:latin typeface="Times New Roman" panose="02020603050405020304" pitchFamily="18" charset="0"/>
              <a:cs typeface="Times New Roman" panose="02020603050405020304" pitchFamily="18" charset="0"/>
            </a:rPr>
            <a:t>Al colocar la escollera se debe conformar la geometría del cauce de acuerdo con lo diseñado, sin que ciertas rocas sobresalgan fuera del plano recomendado.</a:t>
          </a:r>
          <a:endParaRPr lang="es-ES" sz="1500" i="1" kern="1200" dirty="0">
            <a:latin typeface="Times New Roman" panose="02020603050405020304" pitchFamily="18" charset="0"/>
            <a:cs typeface="Times New Roman" panose="02020603050405020304" pitchFamily="18" charset="0"/>
          </a:endParaRPr>
        </a:p>
      </dsp:txBody>
      <dsp:txXfrm>
        <a:off x="551980" y="400411"/>
        <a:ext cx="7990105" cy="801240"/>
      </dsp:txXfrm>
    </dsp:sp>
    <dsp:sp modelId="{7EFC0A58-F3D2-47B3-957F-6E34866BE0CB}">
      <dsp:nvSpPr>
        <dsp:cNvPr id="0" name=""/>
        <dsp:cNvSpPr/>
      </dsp:nvSpPr>
      <dsp:spPr>
        <a:xfrm>
          <a:off x="51205" y="300256"/>
          <a:ext cx="1001550" cy="100155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A440C91-937E-4B8A-8EAF-684F58B9C1A1}">
      <dsp:nvSpPr>
        <dsp:cNvPr id="0" name=""/>
        <dsp:cNvSpPr/>
      </dsp:nvSpPr>
      <dsp:spPr>
        <a:xfrm>
          <a:off x="941013" y="1473869"/>
          <a:ext cx="7671410" cy="10584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984" tIns="38100" rIns="38100" bIns="38100" numCol="1" spcCol="1270" anchor="ctr" anchorCtr="0">
          <a:noAutofit/>
        </a:bodyPr>
        <a:lstStyle/>
        <a:p>
          <a:pPr marL="0" lvl="0" indent="0" algn="just" defTabSz="666750">
            <a:lnSpc>
              <a:spcPct val="100000"/>
            </a:lnSpc>
            <a:spcBef>
              <a:spcPct val="0"/>
            </a:spcBef>
            <a:spcAft>
              <a:spcPts val="0"/>
            </a:spcAft>
            <a:buFont typeface="Wingdings" panose="05000000000000000000" pitchFamily="2" charset="2"/>
            <a:buNone/>
          </a:pPr>
          <a:r>
            <a:rPr lang="es-EC" sz="1500" i="1" kern="1200" dirty="0">
              <a:latin typeface="Times New Roman" panose="02020603050405020304" pitchFamily="18" charset="0"/>
              <a:cs typeface="Times New Roman" panose="02020603050405020304" pitchFamily="18" charset="0"/>
            </a:rPr>
            <a:t>Al colocar el geotextil se debe poner especial atención en que cubra las áreas consideradas en el diseño y esté firmemente anclado para evitar desprendimientos.</a:t>
          </a:r>
          <a:endParaRPr lang="es-ES" sz="1500" b="0" i="1" kern="1200" dirty="0">
            <a:latin typeface="Times New Roman" panose="02020603050405020304" pitchFamily="18" charset="0"/>
            <a:cs typeface="Times New Roman" panose="02020603050405020304" pitchFamily="18" charset="0"/>
          </a:endParaRPr>
        </a:p>
      </dsp:txBody>
      <dsp:txXfrm>
        <a:off x="941013" y="1473869"/>
        <a:ext cx="7671410" cy="1058462"/>
      </dsp:txXfrm>
    </dsp:sp>
    <dsp:sp modelId="{83422FB6-F0F2-4DF9-BFF1-0D6FC82496D5}">
      <dsp:nvSpPr>
        <dsp:cNvPr id="0" name=""/>
        <dsp:cNvSpPr/>
      </dsp:nvSpPr>
      <dsp:spPr>
        <a:xfrm>
          <a:off x="510575" y="1502325"/>
          <a:ext cx="1001550" cy="100155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4FB312A-0C85-489D-A066-D16DEFF41FFF}">
      <dsp:nvSpPr>
        <dsp:cNvPr id="0" name=""/>
        <dsp:cNvSpPr/>
      </dsp:nvSpPr>
      <dsp:spPr>
        <a:xfrm>
          <a:off x="1011350" y="2804548"/>
          <a:ext cx="7530736" cy="80124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984" tIns="38100" rIns="38100" bIns="38100" numCol="1" spcCol="1270" anchor="ctr" anchorCtr="0">
          <a:noAutofit/>
        </a:bodyPr>
        <a:lstStyle/>
        <a:p>
          <a:pPr marL="0" lvl="0" indent="0" algn="just" defTabSz="666750">
            <a:lnSpc>
              <a:spcPct val="100000"/>
            </a:lnSpc>
            <a:spcBef>
              <a:spcPct val="0"/>
            </a:spcBef>
            <a:spcAft>
              <a:spcPts val="0"/>
            </a:spcAft>
            <a:buNone/>
          </a:pPr>
          <a:r>
            <a:rPr lang="es-EC" sz="1500" i="1" kern="1200" dirty="0">
              <a:solidFill>
                <a:schemeClr val="tx1"/>
              </a:solidFill>
              <a:latin typeface="Times New Roman" panose="02020603050405020304" pitchFamily="18" charset="0"/>
              <a:cs typeface="Times New Roman" panose="02020603050405020304" pitchFamily="18" charset="0"/>
            </a:rPr>
            <a:t>Se recomienda que al pie de la escollera se realice una adecuada colocación del enrocado para evitar el deslizamiento de este</a:t>
          </a:r>
          <a:r>
            <a:rPr lang="es-EC" sz="1500" i="1" kern="1200" dirty="0">
              <a:latin typeface="Times New Roman" panose="02020603050405020304" pitchFamily="18" charset="0"/>
              <a:cs typeface="Times New Roman" panose="02020603050405020304" pitchFamily="18" charset="0"/>
            </a:rPr>
            <a:t>.</a:t>
          </a:r>
          <a:endParaRPr lang="es-ES" sz="1500" b="0" i="1" kern="1200" dirty="0">
            <a:latin typeface="Times New Roman" panose="02020603050405020304" pitchFamily="18" charset="0"/>
            <a:cs typeface="Times New Roman" panose="02020603050405020304" pitchFamily="18" charset="0"/>
          </a:endParaRPr>
        </a:p>
      </dsp:txBody>
      <dsp:txXfrm>
        <a:off x="1011350" y="2804548"/>
        <a:ext cx="7530736" cy="801240"/>
      </dsp:txXfrm>
    </dsp:sp>
    <dsp:sp modelId="{CBC27852-0EFC-473D-9815-49B7C73BCFE2}">
      <dsp:nvSpPr>
        <dsp:cNvPr id="0" name=""/>
        <dsp:cNvSpPr/>
      </dsp:nvSpPr>
      <dsp:spPr>
        <a:xfrm>
          <a:off x="510575" y="2704393"/>
          <a:ext cx="1001550" cy="100155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6CE87CA-3B43-4D9E-A2A9-5A93D0438621}">
      <dsp:nvSpPr>
        <dsp:cNvPr id="0" name=""/>
        <dsp:cNvSpPr/>
      </dsp:nvSpPr>
      <dsp:spPr>
        <a:xfrm>
          <a:off x="551980" y="4006617"/>
          <a:ext cx="7990105" cy="80124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984" tIns="38100" rIns="38100" bIns="38100" numCol="1" spcCol="1270" anchor="ctr" anchorCtr="0">
          <a:noAutofit/>
        </a:bodyPr>
        <a:lstStyle/>
        <a:p>
          <a:pPr marL="0" lvl="0" indent="0" algn="l" defTabSz="666750">
            <a:lnSpc>
              <a:spcPct val="90000"/>
            </a:lnSpc>
            <a:spcBef>
              <a:spcPct val="0"/>
            </a:spcBef>
            <a:spcAft>
              <a:spcPct val="35000"/>
            </a:spcAft>
            <a:buFont typeface="Wingdings" panose="05000000000000000000" pitchFamily="2" charset="2"/>
            <a:buNone/>
          </a:pPr>
          <a:r>
            <a:rPr lang="es-EC" sz="1500" i="1" kern="1200" dirty="0">
              <a:latin typeface="Times New Roman" panose="02020603050405020304" pitchFamily="18" charset="0"/>
              <a:cs typeface="Times New Roman" panose="02020603050405020304" pitchFamily="18" charset="0"/>
            </a:rPr>
            <a:t>Se recomienda instalar en la zona del puente una estación para el registro de caudales y verificación del diseño, recolectando datos para utilidad de otros proyectos de la zona.</a:t>
          </a:r>
          <a:endParaRPr lang="es-ES" sz="1500" b="0" i="1" kern="1200" dirty="0">
            <a:latin typeface="Times New Roman" panose="02020603050405020304" pitchFamily="18" charset="0"/>
            <a:cs typeface="Times New Roman" panose="02020603050405020304" pitchFamily="18" charset="0"/>
          </a:endParaRPr>
        </a:p>
      </dsp:txBody>
      <dsp:txXfrm>
        <a:off x="551980" y="4006617"/>
        <a:ext cx="7990105" cy="801240"/>
      </dsp:txXfrm>
    </dsp:sp>
    <dsp:sp modelId="{3613A45A-0FE0-4958-95FE-684E6F231EAC}">
      <dsp:nvSpPr>
        <dsp:cNvPr id="0" name=""/>
        <dsp:cNvSpPr/>
      </dsp:nvSpPr>
      <dsp:spPr>
        <a:xfrm>
          <a:off x="51205" y="3906462"/>
          <a:ext cx="1001550" cy="100155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438DF-C623-492B-88A6-42DC8F98C863}">
      <dsp:nvSpPr>
        <dsp:cNvPr id="0" name=""/>
        <dsp:cNvSpPr/>
      </dsp:nvSpPr>
      <dsp:spPr>
        <a:xfrm rot="16200000">
          <a:off x="1157687" y="-1156604"/>
          <a:ext cx="502489" cy="2815697"/>
        </a:xfrm>
        <a:prstGeom prst="flowChartManualOperation">
          <a:avLst/>
        </a:prstGeom>
        <a:solidFill>
          <a:schemeClr val="accent6">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s-ES" sz="1800" b="1" i="1" kern="1200" dirty="0">
              <a:solidFill>
                <a:schemeClr val="tx1"/>
              </a:solidFill>
              <a:latin typeface="Times New Roman" panose="02020603050405020304" pitchFamily="18" charset="0"/>
              <a:cs typeface="Times New Roman" panose="02020603050405020304" pitchFamily="18" charset="0"/>
            </a:rPr>
            <a:t>Área</a:t>
          </a:r>
        </a:p>
      </dsp:txBody>
      <dsp:txXfrm rot="5400000">
        <a:off x="1083" y="100498"/>
        <a:ext cx="2815697" cy="301493"/>
      </dsp:txXfrm>
    </dsp:sp>
    <dsp:sp modelId="{5E1A5512-7D15-4017-BBB9-F8FB5A91084E}">
      <dsp:nvSpPr>
        <dsp:cNvPr id="0" name=""/>
        <dsp:cNvSpPr/>
      </dsp:nvSpPr>
      <dsp:spPr>
        <a:xfrm rot="16200000">
          <a:off x="4149774" y="-1156604"/>
          <a:ext cx="502489" cy="2815697"/>
        </a:xfrm>
        <a:prstGeom prst="flowChartManualOperation">
          <a:avLst/>
        </a:prstGeom>
        <a:solidFill>
          <a:schemeClr val="accent6">
            <a:shade val="50000"/>
            <a:hueOff val="0"/>
            <a:satOff val="-24950"/>
            <a:lumOff val="331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ES" sz="1600" b="1" i="1" kern="1200" dirty="0">
              <a:solidFill>
                <a:schemeClr val="tx1"/>
              </a:solidFill>
              <a:latin typeface="Times New Roman" panose="02020603050405020304" pitchFamily="18" charset="0"/>
              <a:cs typeface="Times New Roman" panose="02020603050405020304" pitchFamily="18" charset="0"/>
            </a:rPr>
            <a:t>Perímetro</a:t>
          </a:r>
        </a:p>
      </dsp:txBody>
      <dsp:txXfrm rot="5400000">
        <a:off x="2993170" y="100498"/>
        <a:ext cx="2815697" cy="301493"/>
      </dsp:txXfrm>
    </dsp:sp>
    <dsp:sp modelId="{1615C676-5644-4786-885B-32F511F8486A}">
      <dsp:nvSpPr>
        <dsp:cNvPr id="0" name=""/>
        <dsp:cNvSpPr/>
      </dsp:nvSpPr>
      <dsp:spPr>
        <a:xfrm rot="16200000">
          <a:off x="7211436" y="-1156604"/>
          <a:ext cx="502489" cy="2815697"/>
        </a:xfrm>
        <a:prstGeom prst="flowChartManualOperation">
          <a:avLst/>
        </a:prstGeom>
        <a:solidFill>
          <a:schemeClr val="accent6">
            <a:shade val="50000"/>
            <a:hueOff val="0"/>
            <a:satOff val="-24950"/>
            <a:lumOff val="331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ES" sz="1600" b="1" i="1" kern="1200" dirty="0">
              <a:solidFill>
                <a:schemeClr val="tx1"/>
              </a:solidFill>
              <a:latin typeface="Times New Roman" panose="02020603050405020304" pitchFamily="18" charset="0"/>
              <a:cs typeface="Times New Roman" panose="02020603050405020304" pitchFamily="18" charset="0"/>
            </a:rPr>
            <a:t>Longitud Cauce Principal</a:t>
          </a:r>
        </a:p>
      </dsp:txBody>
      <dsp:txXfrm rot="5400000">
        <a:off x="6054832" y="100498"/>
        <a:ext cx="2815697" cy="301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438DF-C623-492B-88A6-42DC8F98C863}">
      <dsp:nvSpPr>
        <dsp:cNvPr id="0" name=""/>
        <dsp:cNvSpPr/>
      </dsp:nvSpPr>
      <dsp:spPr>
        <a:xfrm rot="16200000">
          <a:off x="1796391" y="-1791951"/>
          <a:ext cx="687293" cy="4271196"/>
        </a:xfrm>
        <a:prstGeom prst="flowChartManualOperation">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0" tIns="0" rIns="107950" bIns="0" numCol="1" spcCol="1270" anchor="ctr" anchorCtr="0">
          <a:noAutofit/>
        </a:bodyPr>
        <a:lstStyle/>
        <a:p>
          <a:pPr marL="0" lvl="0" indent="0" algn="ctr" defTabSz="755650">
            <a:lnSpc>
              <a:spcPct val="90000"/>
            </a:lnSpc>
            <a:spcBef>
              <a:spcPct val="0"/>
            </a:spcBef>
            <a:spcAft>
              <a:spcPct val="35000"/>
            </a:spcAft>
            <a:buNone/>
          </a:pPr>
          <a:r>
            <a:rPr lang="es-ES" sz="1700" i="1" kern="1200" dirty="0">
              <a:latin typeface="Times New Roman" panose="02020603050405020304" pitchFamily="18" charset="0"/>
              <a:cs typeface="Times New Roman" panose="02020603050405020304" pitchFamily="18" charset="0"/>
            </a:rPr>
            <a:t>Pendiente promedio de la cuenca</a:t>
          </a:r>
        </a:p>
      </dsp:txBody>
      <dsp:txXfrm rot="5400000">
        <a:off x="4440" y="137459"/>
        <a:ext cx="4271196" cy="412375"/>
      </dsp:txXfrm>
    </dsp:sp>
    <dsp:sp modelId="{5E1A5512-7D15-4017-BBB9-F8FB5A91084E}">
      <dsp:nvSpPr>
        <dsp:cNvPr id="0" name=""/>
        <dsp:cNvSpPr/>
      </dsp:nvSpPr>
      <dsp:spPr>
        <a:xfrm rot="16200000">
          <a:off x="6392368" y="-1791951"/>
          <a:ext cx="687293" cy="4271196"/>
        </a:xfrm>
        <a:prstGeom prst="flowChartManualOperation">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0" tIns="0" rIns="107950" bIns="0" numCol="1" spcCol="1270" anchor="ctr" anchorCtr="0">
          <a:noAutofit/>
        </a:bodyPr>
        <a:lstStyle/>
        <a:p>
          <a:pPr marL="0" lvl="0" indent="0" algn="ctr" defTabSz="755650">
            <a:lnSpc>
              <a:spcPct val="90000"/>
            </a:lnSpc>
            <a:spcBef>
              <a:spcPct val="0"/>
            </a:spcBef>
            <a:spcAft>
              <a:spcPct val="35000"/>
            </a:spcAft>
            <a:buNone/>
          </a:pPr>
          <a:r>
            <a:rPr lang="es-ES" sz="1700" i="1" kern="1200" dirty="0">
              <a:latin typeface="Times New Roman" panose="02020603050405020304" pitchFamily="18" charset="0"/>
              <a:cs typeface="Times New Roman" panose="02020603050405020304" pitchFamily="18" charset="0"/>
            </a:rPr>
            <a:t>Curva Hipsométrica -  Histograma de Frecuencia Altimétricas</a:t>
          </a:r>
        </a:p>
      </dsp:txBody>
      <dsp:txXfrm rot="5400000">
        <a:off x="4600417" y="137459"/>
        <a:ext cx="4271196" cy="4123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438DF-C623-492B-88A6-42DC8F98C863}">
      <dsp:nvSpPr>
        <dsp:cNvPr id="0" name=""/>
        <dsp:cNvSpPr/>
      </dsp:nvSpPr>
      <dsp:spPr>
        <a:xfrm rot="16200000">
          <a:off x="978445" y="-951125"/>
          <a:ext cx="632653" cy="2589544"/>
        </a:xfrm>
        <a:prstGeom prst="flowChartManualOperation">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0" tIns="0" rIns="107950" bIns="0" numCol="1" spcCol="1270" anchor="ctr" anchorCtr="0">
          <a:noAutofit/>
        </a:bodyPr>
        <a:lstStyle/>
        <a:p>
          <a:pPr marL="0" lvl="0" indent="0" algn="ctr" defTabSz="755650">
            <a:lnSpc>
              <a:spcPct val="90000"/>
            </a:lnSpc>
            <a:spcBef>
              <a:spcPct val="0"/>
            </a:spcBef>
            <a:spcAft>
              <a:spcPct val="35000"/>
            </a:spcAft>
            <a:buNone/>
          </a:pPr>
          <a:r>
            <a:rPr lang="es-ES" sz="1700" b="1" i="1" kern="1200" dirty="0">
              <a:latin typeface="Times New Roman" panose="02020603050405020304" pitchFamily="18" charset="0"/>
              <a:cs typeface="Times New Roman" panose="02020603050405020304" pitchFamily="18" charset="0"/>
            </a:rPr>
            <a:t>Margen Derecho</a:t>
          </a:r>
        </a:p>
      </dsp:txBody>
      <dsp:txXfrm rot="5400000">
        <a:off x="0" y="153851"/>
        <a:ext cx="2589544" cy="3795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438DF-C623-492B-88A6-42DC8F98C863}">
      <dsp:nvSpPr>
        <dsp:cNvPr id="0" name=""/>
        <dsp:cNvSpPr/>
      </dsp:nvSpPr>
      <dsp:spPr>
        <a:xfrm rot="16200000">
          <a:off x="978445" y="-951125"/>
          <a:ext cx="632653" cy="2589544"/>
        </a:xfrm>
        <a:prstGeom prst="flowChartManualOperation">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0" tIns="0" rIns="107950" bIns="0" numCol="1" spcCol="1270" anchor="ctr" anchorCtr="0">
          <a:noAutofit/>
        </a:bodyPr>
        <a:lstStyle/>
        <a:p>
          <a:pPr marL="0" lvl="0" indent="0" algn="ctr" defTabSz="755650">
            <a:lnSpc>
              <a:spcPct val="90000"/>
            </a:lnSpc>
            <a:spcBef>
              <a:spcPct val="0"/>
            </a:spcBef>
            <a:spcAft>
              <a:spcPct val="35000"/>
            </a:spcAft>
            <a:buNone/>
          </a:pPr>
          <a:r>
            <a:rPr lang="es-ES" sz="1700" b="1" i="1" kern="1200" dirty="0">
              <a:latin typeface="Times New Roman" panose="02020603050405020304" pitchFamily="18" charset="0"/>
              <a:cs typeface="Times New Roman" panose="02020603050405020304" pitchFamily="18" charset="0"/>
            </a:rPr>
            <a:t>Lecho del Rio</a:t>
          </a:r>
        </a:p>
      </dsp:txBody>
      <dsp:txXfrm rot="5400000">
        <a:off x="0" y="153851"/>
        <a:ext cx="2589544" cy="3795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438DF-C623-492B-88A6-42DC8F98C863}">
      <dsp:nvSpPr>
        <dsp:cNvPr id="0" name=""/>
        <dsp:cNvSpPr/>
      </dsp:nvSpPr>
      <dsp:spPr>
        <a:xfrm rot="16200000">
          <a:off x="978445" y="-951125"/>
          <a:ext cx="632653" cy="2589544"/>
        </a:xfrm>
        <a:prstGeom prst="flowChartManualOperation">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0" tIns="0" rIns="107950" bIns="0" numCol="1" spcCol="1270" anchor="ctr" anchorCtr="0">
          <a:noAutofit/>
        </a:bodyPr>
        <a:lstStyle/>
        <a:p>
          <a:pPr marL="0" lvl="0" indent="0" algn="ctr" defTabSz="755650">
            <a:lnSpc>
              <a:spcPct val="90000"/>
            </a:lnSpc>
            <a:spcBef>
              <a:spcPct val="0"/>
            </a:spcBef>
            <a:spcAft>
              <a:spcPct val="35000"/>
            </a:spcAft>
            <a:buNone/>
          </a:pPr>
          <a:r>
            <a:rPr lang="es-ES" sz="1700" b="1" i="1" kern="1200" dirty="0">
              <a:latin typeface="Times New Roman" panose="02020603050405020304" pitchFamily="18" charset="0"/>
              <a:cs typeface="Times New Roman" panose="02020603050405020304" pitchFamily="18" charset="0"/>
            </a:rPr>
            <a:t>Margen Izquierdo</a:t>
          </a:r>
        </a:p>
      </dsp:txBody>
      <dsp:txXfrm rot="5400000">
        <a:off x="0" y="153851"/>
        <a:ext cx="2589544" cy="3795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438DF-C623-492B-88A6-42DC8F98C863}">
      <dsp:nvSpPr>
        <dsp:cNvPr id="0" name=""/>
        <dsp:cNvSpPr/>
      </dsp:nvSpPr>
      <dsp:spPr>
        <a:xfrm rot="16200000">
          <a:off x="946387" y="-945407"/>
          <a:ext cx="552549" cy="2443364"/>
        </a:xfrm>
        <a:prstGeom prst="flowChartManualOperation">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ES" sz="1600" i="1" kern="1200" dirty="0">
              <a:latin typeface="Times New Roman" panose="02020603050405020304" pitchFamily="18" charset="0"/>
              <a:cs typeface="Times New Roman" panose="02020603050405020304" pitchFamily="18" charset="0"/>
            </a:rPr>
            <a:t>Tiempo de concentración</a:t>
          </a:r>
        </a:p>
      </dsp:txBody>
      <dsp:txXfrm rot="5400000">
        <a:off x="980" y="110510"/>
        <a:ext cx="2443364" cy="331529"/>
      </dsp:txXfrm>
    </dsp:sp>
    <dsp:sp modelId="{5E1A5512-7D15-4017-BBB9-F8FB5A91084E}">
      <dsp:nvSpPr>
        <dsp:cNvPr id="0" name=""/>
        <dsp:cNvSpPr/>
      </dsp:nvSpPr>
      <dsp:spPr>
        <a:xfrm rot="16200000">
          <a:off x="5605387" y="-2712696"/>
          <a:ext cx="552549" cy="5977942"/>
        </a:xfrm>
        <a:prstGeom prst="flowChartManualOperation">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ES" sz="1600" b="1" i="1" kern="1200" dirty="0">
              <a:latin typeface="Times New Roman" panose="02020603050405020304" pitchFamily="18" charset="0"/>
              <a:cs typeface="Times New Roman" panose="02020603050405020304" pitchFamily="18" charset="0"/>
            </a:rPr>
            <a:t>Coeficiente de Escorrentía</a:t>
          </a:r>
        </a:p>
      </dsp:txBody>
      <dsp:txXfrm rot="5400000">
        <a:off x="2892691" y="110510"/>
        <a:ext cx="5977942" cy="3315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438DF-C623-492B-88A6-42DC8F98C863}">
      <dsp:nvSpPr>
        <dsp:cNvPr id="0" name=""/>
        <dsp:cNvSpPr/>
      </dsp:nvSpPr>
      <dsp:spPr>
        <a:xfrm rot="16200000">
          <a:off x="1288042" y="-850549"/>
          <a:ext cx="552549" cy="2253648"/>
        </a:xfrm>
        <a:prstGeom prst="flowChartManualOperation">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Métodos Empíricos</a:t>
          </a:r>
        </a:p>
      </dsp:txBody>
      <dsp:txXfrm rot="5400000">
        <a:off x="437493" y="110510"/>
        <a:ext cx="2253648" cy="3315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54EC4-EB36-4406-B8EB-C818A99B7748}">
      <dsp:nvSpPr>
        <dsp:cNvPr id="0" name=""/>
        <dsp:cNvSpPr/>
      </dsp:nvSpPr>
      <dsp:spPr>
        <a:xfrm>
          <a:off x="0" y="959263"/>
          <a:ext cx="3469077" cy="2081446"/>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i="1" kern="1200" dirty="0">
              <a:latin typeface="Times New Roman" panose="02020603050405020304" pitchFamily="18" charset="0"/>
              <a:cs typeface="Times New Roman" panose="02020603050405020304" pitchFamily="18" charset="0"/>
            </a:rPr>
            <a:t>La modelación hidráulica permitió </a:t>
          </a:r>
          <a:r>
            <a:rPr lang="es-EC" sz="1800" i="1" kern="1200" dirty="0">
              <a:latin typeface="Times New Roman" panose="02020603050405020304" pitchFamily="18" charset="0"/>
              <a:cs typeface="Times New Roman" panose="02020603050405020304" pitchFamily="18" charset="0"/>
            </a:rPr>
            <a:t>establecer las condiciones del flujo a lo largo del cauce, definiendo  variables importantes como: alturas de agua, velocidad y tiempos de flujo.</a:t>
          </a:r>
          <a:endParaRPr lang="es-ES" sz="1800" i="1" kern="1200" dirty="0">
            <a:latin typeface="Times New Roman" panose="02020603050405020304" pitchFamily="18" charset="0"/>
            <a:cs typeface="Times New Roman" panose="02020603050405020304" pitchFamily="18" charset="0"/>
          </a:endParaRPr>
        </a:p>
      </dsp:txBody>
      <dsp:txXfrm>
        <a:off x="60963" y="1020226"/>
        <a:ext cx="3347151" cy="195952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0.06824</cdr:x>
      <cdr:y>0.14772</cdr:y>
    </cdr:from>
    <cdr:to>
      <cdr:x>0.11056</cdr:x>
      <cdr:y>0.90461</cdr:y>
    </cdr:to>
    <cdr:pic>
      <cdr:nvPicPr>
        <cdr:cNvPr id="2" name="chart">
          <a:extLst xmlns:a="http://schemas.openxmlformats.org/drawingml/2006/main">
            <a:ext uri="{FF2B5EF4-FFF2-40B4-BE49-F238E27FC236}">
              <a16:creationId xmlns:a16="http://schemas.microsoft.com/office/drawing/2014/main" id="{CE6ABC8B-E82B-4EC2-80CF-7BCF6F513169}"/>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59255" t="29949" r="38318" b="26644"/>
        <a:stretch xmlns:a="http://schemas.openxmlformats.org/drawingml/2006/main"/>
      </cdr:blipFill>
      <cdr:spPr>
        <a:xfrm xmlns:a="http://schemas.openxmlformats.org/drawingml/2006/main">
          <a:off x="349259" y="528909"/>
          <a:ext cx="216599" cy="2709953"/>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u="none">
                <a:latin typeface="Arial" pitchFamily="34" charset="0"/>
              </a:defRPr>
            </a:lvl1pPr>
          </a:lstStyle>
          <a:p>
            <a:pPr>
              <a:defRPr/>
            </a:pPr>
            <a:endParaRPr lang="es-EC"/>
          </a:p>
        </p:txBody>
      </p:sp>
      <p:sp>
        <p:nvSpPr>
          <p:cNvPr id="6758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u="none">
                <a:latin typeface="Arial" pitchFamily="34" charset="0"/>
              </a:defRPr>
            </a:lvl1pPr>
          </a:lstStyle>
          <a:p>
            <a:pPr>
              <a:defRPr/>
            </a:pPr>
            <a:endParaRPr lang="es-EC"/>
          </a:p>
        </p:txBody>
      </p:sp>
      <p:sp>
        <p:nvSpPr>
          <p:cNvPr id="6758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u="none">
                <a:latin typeface="Arial" pitchFamily="34" charset="0"/>
              </a:defRPr>
            </a:lvl1pPr>
          </a:lstStyle>
          <a:p>
            <a:pPr>
              <a:defRPr/>
            </a:pPr>
            <a:endParaRPr lang="es-EC"/>
          </a:p>
        </p:txBody>
      </p:sp>
      <p:sp>
        <p:nvSpPr>
          <p:cNvPr id="6758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u="none">
                <a:latin typeface="Arial" pitchFamily="34" charset="0"/>
              </a:defRPr>
            </a:lvl1pPr>
          </a:lstStyle>
          <a:p>
            <a:pPr>
              <a:defRPr/>
            </a:pPr>
            <a:fld id="{5B48C32D-2126-47DF-959B-1D1455B0B62A}" type="slidenum">
              <a:rPr lang="es-EC"/>
              <a:pPr>
                <a:defRPr/>
              </a:pPr>
              <a:t>‹Nº›</a:t>
            </a:fld>
            <a:endParaRPr lang="es-EC"/>
          </a:p>
        </p:txBody>
      </p:sp>
    </p:spTree>
    <p:extLst>
      <p:ext uri="{BB962C8B-B14F-4D97-AF65-F5344CB8AC3E}">
        <p14:creationId xmlns:p14="http://schemas.microsoft.com/office/powerpoint/2010/main" val="319128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930CF-3E77-4EFD-88D0-84C09C7DA820}" type="datetimeFigureOut">
              <a:rPr lang="es-ES" smtClean="0"/>
              <a:t>08/08/2018</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0F121-E4CD-408D-B94E-2ED653AA5EF1}" type="slidenum">
              <a:rPr lang="es-ES" smtClean="0"/>
              <a:t>‹Nº›</a:t>
            </a:fld>
            <a:endParaRPr lang="es-ES"/>
          </a:p>
        </p:txBody>
      </p:sp>
    </p:spTree>
    <p:extLst>
      <p:ext uri="{BB962C8B-B14F-4D97-AF65-F5344CB8AC3E}">
        <p14:creationId xmlns:p14="http://schemas.microsoft.com/office/powerpoint/2010/main" val="306434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a:t>
            </a:fld>
            <a:endParaRPr lang="es-ES"/>
          </a:p>
        </p:txBody>
      </p:sp>
    </p:spTree>
    <p:extLst>
      <p:ext uri="{BB962C8B-B14F-4D97-AF65-F5344CB8AC3E}">
        <p14:creationId xmlns:p14="http://schemas.microsoft.com/office/powerpoint/2010/main" val="572210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16</a:t>
            </a:fld>
            <a:endParaRPr lang="es-ES"/>
          </a:p>
        </p:txBody>
      </p:sp>
    </p:spTree>
    <p:extLst>
      <p:ext uri="{BB962C8B-B14F-4D97-AF65-F5344CB8AC3E}">
        <p14:creationId xmlns:p14="http://schemas.microsoft.com/office/powerpoint/2010/main" val="677835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 </a:t>
            </a: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17</a:t>
            </a:fld>
            <a:endParaRPr lang="es-ES"/>
          </a:p>
        </p:txBody>
      </p:sp>
    </p:spTree>
    <p:extLst>
      <p:ext uri="{BB962C8B-B14F-4D97-AF65-F5344CB8AC3E}">
        <p14:creationId xmlns:p14="http://schemas.microsoft.com/office/powerpoint/2010/main" val="98491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18</a:t>
            </a:fld>
            <a:endParaRPr lang="es-ES"/>
          </a:p>
        </p:txBody>
      </p:sp>
    </p:spTree>
    <p:extLst>
      <p:ext uri="{BB962C8B-B14F-4D97-AF65-F5344CB8AC3E}">
        <p14:creationId xmlns:p14="http://schemas.microsoft.com/office/powerpoint/2010/main" val="238078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19</a:t>
            </a:fld>
            <a:endParaRPr lang="es-ES"/>
          </a:p>
        </p:txBody>
      </p:sp>
    </p:spTree>
    <p:extLst>
      <p:ext uri="{BB962C8B-B14F-4D97-AF65-F5344CB8AC3E}">
        <p14:creationId xmlns:p14="http://schemas.microsoft.com/office/powerpoint/2010/main" val="2857532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20</a:t>
            </a:fld>
            <a:endParaRPr lang="es-ES"/>
          </a:p>
        </p:txBody>
      </p:sp>
    </p:spTree>
    <p:extLst>
      <p:ext uri="{BB962C8B-B14F-4D97-AF65-F5344CB8AC3E}">
        <p14:creationId xmlns:p14="http://schemas.microsoft.com/office/powerpoint/2010/main" val="320225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21</a:t>
            </a:fld>
            <a:endParaRPr lang="es-ES"/>
          </a:p>
        </p:txBody>
      </p:sp>
    </p:spTree>
    <p:extLst>
      <p:ext uri="{BB962C8B-B14F-4D97-AF65-F5344CB8AC3E}">
        <p14:creationId xmlns:p14="http://schemas.microsoft.com/office/powerpoint/2010/main" val="293698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22</a:t>
            </a:fld>
            <a:endParaRPr lang="es-ES"/>
          </a:p>
        </p:txBody>
      </p:sp>
    </p:spTree>
    <p:extLst>
      <p:ext uri="{BB962C8B-B14F-4D97-AF65-F5344CB8AC3E}">
        <p14:creationId xmlns:p14="http://schemas.microsoft.com/office/powerpoint/2010/main" val="178000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23</a:t>
            </a:fld>
            <a:endParaRPr lang="es-ES"/>
          </a:p>
        </p:txBody>
      </p:sp>
    </p:spTree>
    <p:extLst>
      <p:ext uri="{BB962C8B-B14F-4D97-AF65-F5344CB8AC3E}">
        <p14:creationId xmlns:p14="http://schemas.microsoft.com/office/powerpoint/2010/main" val="3049589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1" dirty="0">
              <a:solidFill>
                <a:srgbClr val="FF0000"/>
              </a:solidFill>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24</a:t>
            </a:fld>
            <a:endParaRPr lang="es-ES"/>
          </a:p>
        </p:txBody>
      </p:sp>
    </p:spTree>
    <p:extLst>
      <p:ext uri="{BB962C8B-B14F-4D97-AF65-F5344CB8AC3E}">
        <p14:creationId xmlns:p14="http://schemas.microsoft.com/office/powerpoint/2010/main" val="4229200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25</a:t>
            </a:fld>
            <a:endParaRPr lang="es-ES"/>
          </a:p>
        </p:txBody>
      </p:sp>
    </p:spTree>
    <p:extLst>
      <p:ext uri="{BB962C8B-B14F-4D97-AF65-F5344CB8AC3E}">
        <p14:creationId xmlns:p14="http://schemas.microsoft.com/office/powerpoint/2010/main" val="2025959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a:t>
            </a:fld>
            <a:endParaRPr lang="es-ES"/>
          </a:p>
        </p:txBody>
      </p:sp>
    </p:spTree>
    <p:extLst>
      <p:ext uri="{BB962C8B-B14F-4D97-AF65-F5344CB8AC3E}">
        <p14:creationId xmlns:p14="http://schemas.microsoft.com/office/powerpoint/2010/main" val="3394788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26</a:t>
            </a:fld>
            <a:endParaRPr lang="es-ES"/>
          </a:p>
        </p:txBody>
      </p:sp>
    </p:spTree>
    <p:extLst>
      <p:ext uri="{BB962C8B-B14F-4D97-AF65-F5344CB8AC3E}">
        <p14:creationId xmlns:p14="http://schemas.microsoft.com/office/powerpoint/2010/main" val="2689140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27</a:t>
            </a:fld>
            <a:endParaRPr lang="es-ES"/>
          </a:p>
        </p:txBody>
      </p:sp>
    </p:spTree>
    <p:extLst>
      <p:ext uri="{BB962C8B-B14F-4D97-AF65-F5344CB8AC3E}">
        <p14:creationId xmlns:p14="http://schemas.microsoft.com/office/powerpoint/2010/main" val="3243015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28</a:t>
            </a:fld>
            <a:endParaRPr lang="es-ES"/>
          </a:p>
        </p:txBody>
      </p:sp>
    </p:spTree>
    <p:extLst>
      <p:ext uri="{BB962C8B-B14F-4D97-AF65-F5344CB8AC3E}">
        <p14:creationId xmlns:p14="http://schemas.microsoft.com/office/powerpoint/2010/main" val="3044718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29</a:t>
            </a:fld>
            <a:endParaRPr lang="es-ES"/>
          </a:p>
        </p:txBody>
      </p:sp>
    </p:spTree>
    <p:extLst>
      <p:ext uri="{BB962C8B-B14F-4D97-AF65-F5344CB8AC3E}">
        <p14:creationId xmlns:p14="http://schemas.microsoft.com/office/powerpoint/2010/main" val="2705944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20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30</a:t>
            </a:fld>
            <a:endParaRPr lang="es-ES"/>
          </a:p>
        </p:txBody>
      </p:sp>
    </p:spTree>
    <p:extLst>
      <p:ext uri="{BB962C8B-B14F-4D97-AF65-F5344CB8AC3E}">
        <p14:creationId xmlns:p14="http://schemas.microsoft.com/office/powerpoint/2010/main" val="2923767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31</a:t>
            </a:fld>
            <a:endParaRPr lang="es-ES"/>
          </a:p>
        </p:txBody>
      </p:sp>
    </p:spTree>
    <p:extLst>
      <p:ext uri="{BB962C8B-B14F-4D97-AF65-F5344CB8AC3E}">
        <p14:creationId xmlns:p14="http://schemas.microsoft.com/office/powerpoint/2010/main" val="351813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32</a:t>
            </a:fld>
            <a:endParaRPr lang="es-ES"/>
          </a:p>
        </p:txBody>
      </p:sp>
    </p:spTree>
    <p:extLst>
      <p:ext uri="{BB962C8B-B14F-4D97-AF65-F5344CB8AC3E}">
        <p14:creationId xmlns:p14="http://schemas.microsoft.com/office/powerpoint/2010/main" val="3445741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33</a:t>
            </a:fld>
            <a:endParaRPr lang="es-ES"/>
          </a:p>
        </p:txBody>
      </p:sp>
    </p:spTree>
    <p:extLst>
      <p:ext uri="{BB962C8B-B14F-4D97-AF65-F5344CB8AC3E}">
        <p14:creationId xmlns:p14="http://schemas.microsoft.com/office/powerpoint/2010/main" val="3942269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34</a:t>
            </a:fld>
            <a:endParaRPr lang="es-ES"/>
          </a:p>
        </p:txBody>
      </p:sp>
    </p:spTree>
    <p:extLst>
      <p:ext uri="{BB962C8B-B14F-4D97-AF65-F5344CB8AC3E}">
        <p14:creationId xmlns:p14="http://schemas.microsoft.com/office/powerpoint/2010/main" val="130103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s-ES" dirty="0"/>
              </a:p>
            </p:txBody>
          </p:sp>
        </mc:Choice>
        <mc:Fallback xmlns="">
          <p:sp>
            <p:nvSpPr>
              <p:cNvPr id="3" name="Marcador de notas 2"/>
              <p:cNvSpPr>
                <a:spLocks noGrp="1"/>
              </p:cNvSpPr>
              <p:nvPr>
                <p:ph type="body" idx="1"/>
              </p:nvPr>
            </p:nvSpPr>
            <p:spPr/>
            <p:txBody>
              <a:bodyPr/>
              <a:lstStyle/>
              <a:p>
                <a:r>
                  <a:rPr lang="es-ES" sz="1200" i="0" kern="1200">
                    <a:solidFill>
                      <a:schemeClr val="tx1"/>
                    </a:solidFill>
                    <a:effectLst/>
                    <a:latin typeface="+mn-lt"/>
                    <a:ea typeface="+mn-ea"/>
                    <a:cs typeface="+mn-cs"/>
                  </a:rPr>
                  <a:t>h</a:t>
                </a:r>
                <a:r>
                  <a:rPr lang="es-EC" sz="1200" i="0" kern="1200">
                    <a:solidFill>
                      <a:schemeClr val="tx1"/>
                    </a:solidFill>
                    <a:effectLst/>
                    <a:latin typeface="+mn-lt"/>
                    <a:ea typeface="+mn-ea"/>
                    <a:cs typeface="+mn-cs"/>
                  </a:rPr>
                  <a:t>_</a:t>
                </a:r>
                <a:r>
                  <a:rPr lang="es-ES" sz="1200" i="0" kern="1200">
                    <a:solidFill>
                      <a:schemeClr val="tx1"/>
                    </a:solidFill>
                    <a:effectLst/>
                    <a:latin typeface="+mn-lt"/>
                    <a:ea typeface="+mn-ea"/>
                    <a:cs typeface="+mn-cs"/>
                  </a:rPr>
                  <a:t>ms=Profundidad de socavación                                                   m</a:t>
                </a:r>
                <a:endParaRPr lang="es-EC"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qj= Caudal por unidad de ancho asociado a la subseccion   m</a:t>
                </a:r>
                <a:r>
                  <a:rPr lang="es-EC" sz="1200" i="0" kern="1200">
                    <a:solidFill>
                      <a:schemeClr val="tx1"/>
                    </a:solidFill>
                    <a:effectLst/>
                    <a:latin typeface="+mn-lt"/>
                    <a:ea typeface="+mn-ea"/>
                    <a:cs typeface="+mn-cs"/>
                  </a:rPr>
                  <a:t>^</a:t>
                </a:r>
                <a:r>
                  <a:rPr lang="es-ES" sz="1200" i="0" kern="1200">
                    <a:solidFill>
                      <a:schemeClr val="tx1"/>
                    </a:solidFill>
                    <a:effectLst/>
                    <a:latin typeface="+mn-lt"/>
                    <a:ea typeface="+mn-ea"/>
                    <a:cs typeface="+mn-cs"/>
                  </a:rPr>
                  <a:t>3/s</a:t>
                </a:r>
                <a:endParaRPr lang="es-EC"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d</a:t>
                </a:r>
                <a:r>
                  <a:rPr lang="es-EC" sz="1200" i="0" kern="1200">
                    <a:solidFill>
                      <a:schemeClr val="tx1"/>
                    </a:solidFill>
                    <a:effectLst/>
                    <a:latin typeface="+mn-lt"/>
                    <a:ea typeface="+mn-ea"/>
                    <a:cs typeface="+mn-cs"/>
                  </a:rPr>
                  <a:t>_</a:t>
                </a:r>
                <a:r>
                  <a:rPr lang="es-ES" sz="1200" i="0" kern="1200">
                    <a:solidFill>
                      <a:schemeClr val="tx1"/>
                    </a:solidFill>
                    <a:effectLst/>
                    <a:latin typeface="+mn-lt"/>
                    <a:ea typeface="+mn-ea"/>
                    <a:cs typeface="+mn-cs"/>
                  </a:rPr>
                  <a:t>50=Diametro medio                                                                        m</a:t>
                </a:r>
                <a:endParaRPr lang="es-EC" sz="1200" kern="1200" dirty="0">
                  <a:solidFill>
                    <a:schemeClr val="tx1"/>
                  </a:solidFill>
                  <a:effectLst/>
                  <a:latin typeface="+mn-lt"/>
                  <a:ea typeface="+mn-ea"/>
                  <a:cs typeface="+mn-cs"/>
                </a:endParaRPr>
              </a:p>
              <a:p>
                <a:endParaRPr lang="es-ES" dirty="0"/>
              </a:p>
              <a:p>
                <a:endParaRPr lang="es-ES" dirty="0"/>
              </a:p>
              <a:p>
                <a:r>
                  <a:rPr lang="es-ES" sz="1200" i="0" kern="1200">
                    <a:solidFill>
                      <a:schemeClr val="tx1"/>
                    </a:solidFill>
                    <a:effectLst/>
                    <a:latin typeface="+mn-lt"/>
                    <a:ea typeface="+mn-ea"/>
                    <a:cs typeface="+mn-cs"/>
                  </a:rPr>
                  <a:t>ds : profundidad de socavación </a:t>
                </a:r>
                <a:endParaRPr lang="es-EC"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h</a:t>
                </a:r>
                <a:r>
                  <a:rPr lang="es-EC" sz="1200" i="0" kern="1200">
                    <a:solidFill>
                      <a:schemeClr val="tx1"/>
                    </a:solidFill>
                    <a:effectLst/>
                    <a:latin typeface="+mn-lt"/>
                    <a:ea typeface="+mn-ea"/>
                    <a:cs typeface="+mn-cs"/>
                  </a:rPr>
                  <a:t>_</a:t>
                </a:r>
                <a:r>
                  <a:rPr lang="es-ES" sz="1200" i="0" kern="1200">
                    <a:solidFill>
                      <a:schemeClr val="tx1"/>
                    </a:solidFill>
                    <a:effectLst/>
                    <a:latin typeface="+mn-lt"/>
                    <a:ea typeface="+mn-ea"/>
                    <a:cs typeface="+mn-cs"/>
                  </a:rPr>
                  <a:t>e  :profundidad media del flujo al pie del estribo aguas arriba.</a:t>
                </a:r>
                <a:endParaRPr lang="es-EC"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K</a:t>
                </a:r>
                <a:r>
                  <a:rPr lang="es-EC" sz="1200" i="0" kern="1200">
                    <a:solidFill>
                      <a:schemeClr val="tx1"/>
                    </a:solidFill>
                    <a:effectLst/>
                    <a:latin typeface="+mn-lt"/>
                    <a:ea typeface="+mn-ea"/>
                    <a:cs typeface="+mn-cs"/>
                  </a:rPr>
                  <a:t>_</a:t>
                </a:r>
                <a:r>
                  <a:rPr lang="es-ES" sz="1200" i="0" kern="1200">
                    <a:solidFill>
                      <a:schemeClr val="tx1"/>
                    </a:solidFill>
                    <a:effectLst/>
                    <a:latin typeface="+mn-lt"/>
                    <a:ea typeface="+mn-ea"/>
                    <a:cs typeface="+mn-cs"/>
                  </a:rPr>
                  <a:t>f  :coeficiente de corrección por la forma del estribo.  </a:t>
                </a:r>
                <a:endParaRPr lang="es-EC"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K</a:t>
                </a:r>
                <a:r>
                  <a:rPr lang="es-EC" sz="1200" i="0" kern="1200">
                    <a:solidFill>
                      <a:schemeClr val="tx1"/>
                    </a:solidFill>
                    <a:effectLst/>
                    <a:latin typeface="+mn-lt"/>
                    <a:ea typeface="+mn-ea"/>
                    <a:cs typeface="+mn-cs"/>
                  </a:rPr>
                  <a:t>_</a:t>
                </a:r>
                <a:r>
                  <a:rPr lang="es-ES" sz="1200" i="0" kern="1200">
                    <a:solidFill>
                      <a:schemeClr val="tx1"/>
                    </a:solidFill>
                    <a:effectLst/>
                    <a:latin typeface="+mn-lt"/>
                    <a:ea typeface="+mn-ea"/>
                    <a:cs typeface="+mn-cs"/>
                  </a:rPr>
                  <a:t>θ  :coeficiente de corrección por el ángulo de ataque del flujo. </a:t>
                </a:r>
                <a:endParaRPr lang="es-EC"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L :longitud del estribo que se oponen al paso del agua.</a:t>
                </a:r>
                <a:endParaRPr lang="es-EC" sz="1200" kern="1200" dirty="0">
                  <a:solidFill>
                    <a:schemeClr val="tx1"/>
                  </a:solidFill>
                  <a:effectLst/>
                  <a:latin typeface="+mn-lt"/>
                  <a:ea typeface="+mn-ea"/>
                  <a:cs typeface="+mn-cs"/>
                </a:endParaRPr>
              </a:p>
              <a:p>
                <a:r>
                  <a:rPr lang="es-EC" sz="1200" i="0" kern="1200">
                    <a:solidFill>
                      <a:schemeClr val="tx1"/>
                    </a:solidFill>
                    <a:effectLst/>
                    <a:latin typeface="+mn-lt"/>
                    <a:ea typeface="+mn-ea"/>
                    <a:cs typeface="+mn-cs"/>
                  </a:rPr>
                  <a:t>F_re  :número de Froude en la seccion obtruida por el puente.</a:t>
                </a:r>
                <a:endParaRPr lang="es-EC" sz="1200" kern="1200" dirty="0">
                  <a:solidFill>
                    <a:schemeClr val="tx1"/>
                  </a:solidFill>
                  <a:effectLst/>
                  <a:latin typeface="+mn-lt"/>
                  <a:ea typeface="+mn-ea"/>
                  <a:cs typeface="+mn-cs"/>
                </a:endParaRPr>
              </a:p>
              <a:p>
                <a:endParaRPr lang="es-ES" dirty="0"/>
              </a:p>
              <a:p>
                <a:endParaRPr lang="es-ES" dirty="0"/>
              </a:p>
              <a:p>
                <a:r>
                  <a:rPr lang="es-EC" sz="1200" b="0" i="0" kern="1200" dirty="0">
                    <a:solidFill>
                      <a:schemeClr val="tx1"/>
                    </a:solidFill>
                    <a:effectLst/>
                    <a:latin typeface="+mn-lt"/>
                    <a:ea typeface="+mn-ea"/>
                    <a:cs typeface="+mn-cs"/>
                  </a:rPr>
                  <a:t>Hoy en día disponemos de diversos software específicos de modelización hidráulica que facilitan la entrada de datos y permiten visualizar gráficamente los resultados, entre todo ellos, destaca sin duda el software </a:t>
                </a:r>
                <a:r>
                  <a:rPr lang="es-EC" sz="1200" b="1" i="0" kern="1200" dirty="0">
                    <a:solidFill>
                      <a:schemeClr val="tx1"/>
                    </a:solidFill>
                    <a:effectLst/>
                    <a:latin typeface="+mn-lt"/>
                    <a:ea typeface="+mn-ea"/>
                    <a:cs typeface="+mn-cs"/>
                  </a:rPr>
                  <a:t>HEC-RAS </a:t>
                </a:r>
                <a:r>
                  <a:rPr lang="es-EC" sz="1200" b="0" i="0" kern="1200" dirty="0">
                    <a:solidFill>
                      <a:schemeClr val="tx1"/>
                    </a:solidFill>
                    <a:effectLst/>
                    <a:latin typeface="+mn-lt"/>
                    <a:ea typeface="+mn-ea"/>
                    <a:cs typeface="+mn-cs"/>
                  </a:rPr>
                  <a:t>(desarrollado por el </a:t>
                </a:r>
                <a:r>
                  <a:rPr lang="es-EC" sz="1200" b="0" i="1" kern="1200" dirty="0" err="1">
                    <a:solidFill>
                      <a:schemeClr val="tx1"/>
                    </a:solidFill>
                    <a:effectLst/>
                    <a:latin typeface="+mn-lt"/>
                    <a:ea typeface="+mn-ea"/>
                    <a:cs typeface="+mn-cs"/>
                  </a:rPr>
                  <a:t>Hydrologic</a:t>
                </a:r>
                <a:r>
                  <a:rPr lang="es-EC" sz="1200" b="0" i="1" kern="1200" dirty="0">
                    <a:solidFill>
                      <a:schemeClr val="tx1"/>
                    </a:solidFill>
                    <a:effectLst/>
                    <a:latin typeface="+mn-lt"/>
                    <a:ea typeface="+mn-ea"/>
                    <a:cs typeface="+mn-cs"/>
                  </a:rPr>
                  <a:t> </a:t>
                </a:r>
                <a:r>
                  <a:rPr lang="es-EC" sz="1200" b="0" i="1" kern="1200" dirty="0" err="1">
                    <a:solidFill>
                      <a:schemeClr val="tx1"/>
                    </a:solidFill>
                    <a:effectLst/>
                    <a:latin typeface="+mn-lt"/>
                    <a:ea typeface="+mn-ea"/>
                    <a:cs typeface="+mn-cs"/>
                  </a:rPr>
                  <a:t>Engineering</a:t>
                </a:r>
                <a:r>
                  <a:rPr lang="es-EC" sz="1200" b="0" i="1" kern="1200" dirty="0">
                    <a:solidFill>
                      <a:schemeClr val="tx1"/>
                    </a:solidFill>
                    <a:effectLst/>
                    <a:latin typeface="+mn-lt"/>
                    <a:ea typeface="+mn-ea"/>
                    <a:cs typeface="+mn-cs"/>
                  </a:rPr>
                  <a:t> Center</a:t>
                </a:r>
                <a:r>
                  <a:rPr lang="es-EC" sz="1200" b="0" i="0" kern="1200" dirty="0">
                    <a:solidFill>
                      <a:schemeClr val="tx1"/>
                    </a:solidFill>
                    <a:effectLst/>
                    <a:latin typeface="+mn-lt"/>
                    <a:ea typeface="+mn-ea"/>
                    <a:cs typeface="+mn-cs"/>
                  </a:rPr>
                  <a:t> del </a:t>
                </a:r>
                <a:r>
                  <a:rPr lang="es-EC" sz="1200" b="0" i="1" kern="1200" dirty="0">
                    <a:solidFill>
                      <a:schemeClr val="tx1"/>
                    </a:solidFill>
                    <a:effectLst/>
                    <a:latin typeface="+mn-lt"/>
                    <a:ea typeface="+mn-ea"/>
                    <a:cs typeface="+mn-cs"/>
                  </a:rPr>
                  <a:t>US </a:t>
                </a:r>
                <a:r>
                  <a:rPr lang="es-EC" sz="1200" b="0" i="1" kern="1200" dirty="0" err="1">
                    <a:solidFill>
                      <a:schemeClr val="tx1"/>
                    </a:solidFill>
                    <a:effectLst/>
                    <a:latin typeface="+mn-lt"/>
                    <a:ea typeface="+mn-ea"/>
                    <a:cs typeface="+mn-cs"/>
                  </a:rPr>
                  <a:t>Army</a:t>
                </a:r>
                <a:r>
                  <a:rPr lang="es-EC" sz="1200" b="0" i="1" kern="1200" dirty="0">
                    <a:solidFill>
                      <a:schemeClr val="tx1"/>
                    </a:solidFill>
                    <a:effectLst/>
                    <a:latin typeface="+mn-lt"/>
                    <a:ea typeface="+mn-ea"/>
                    <a:cs typeface="+mn-cs"/>
                  </a:rPr>
                  <a:t> Corps </a:t>
                </a:r>
                <a:r>
                  <a:rPr lang="es-EC" sz="1200" b="0" i="1" kern="1200" dirty="0" err="1">
                    <a:solidFill>
                      <a:schemeClr val="tx1"/>
                    </a:solidFill>
                    <a:effectLst/>
                    <a:latin typeface="+mn-lt"/>
                    <a:ea typeface="+mn-ea"/>
                    <a:cs typeface="+mn-cs"/>
                  </a:rPr>
                  <a:t>of</a:t>
                </a:r>
                <a:r>
                  <a:rPr lang="es-EC" sz="1200" b="0" i="1" kern="1200" dirty="0">
                    <a:solidFill>
                      <a:schemeClr val="tx1"/>
                    </a:solidFill>
                    <a:effectLst/>
                    <a:latin typeface="+mn-lt"/>
                    <a:ea typeface="+mn-ea"/>
                    <a:cs typeface="+mn-cs"/>
                  </a:rPr>
                  <a:t> </a:t>
                </a:r>
                <a:r>
                  <a:rPr lang="es-EC" sz="1200" b="0" i="1" kern="1200" dirty="0" err="1">
                    <a:solidFill>
                      <a:schemeClr val="tx1"/>
                    </a:solidFill>
                    <a:effectLst/>
                    <a:latin typeface="+mn-lt"/>
                    <a:ea typeface="+mn-ea"/>
                    <a:cs typeface="+mn-cs"/>
                  </a:rPr>
                  <a:t>Engineers</a:t>
                </a:r>
                <a:r>
                  <a:rPr lang="es-EC" sz="1200" b="0" i="1" kern="1200" dirty="0">
                    <a:solidFill>
                      <a:schemeClr val="tx1"/>
                    </a:solidFill>
                    <a:effectLst/>
                    <a:latin typeface="+mn-lt"/>
                    <a:ea typeface="+mn-ea"/>
                    <a:cs typeface="+mn-cs"/>
                  </a:rPr>
                  <a:t>). </a:t>
                </a:r>
                <a:r>
                  <a:rPr lang="es-EC" sz="1200" b="0" i="0" kern="1200" dirty="0">
                    <a:solidFill>
                      <a:schemeClr val="tx1"/>
                    </a:solidFill>
                    <a:effectLst/>
                    <a:latin typeface="+mn-lt"/>
                    <a:ea typeface="+mn-ea"/>
                    <a:cs typeface="+mn-cs"/>
                  </a:rPr>
                  <a:t>Se trata de un </a:t>
                </a:r>
                <a:r>
                  <a:rPr lang="es-EC" sz="1200" b="1" i="0" kern="1200" dirty="0">
                    <a:solidFill>
                      <a:schemeClr val="tx1"/>
                    </a:solidFill>
                    <a:effectLst/>
                    <a:latin typeface="+mn-lt"/>
                    <a:ea typeface="+mn-ea"/>
                    <a:cs typeface="+mn-cs"/>
                  </a:rPr>
                  <a:t>software gratuito</a:t>
                </a:r>
                <a:r>
                  <a:rPr lang="es-EC" sz="1200" b="0" i="0" kern="1200" dirty="0">
                    <a:solidFill>
                      <a:schemeClr val="tx1"/>
                    </a:solidFill>
                    <a:effectLst/>
                    <a:latin typeface="+mn-lt"/>
                    <a:ea typeface="+mn-ea"/>
                    <a:cs typeface="+mn-cs"/>
                  </a:rPr>
                  <a:t>, por lo tanto su uso se ha generalizado y se encuentra en un proceso constante de actualización al introducir continuas mejoras. Esto ha hecho que poco a poco la gran mayoría de administraciones hayan comenzado a exigir el estudio del impacto que pueden representar sobre la dinámica de los cauces cualquier tipo de actuación con un modelo hidráulico suficientemente fiable, como es el caso de HEC-RAS.</a:t>
                </a:r>
              </a:p>
              <a:p>
                <a:endParaRPr lang="es-ES" dirty="0"/>
              </a:p>
              <a:p>
                <a:endParaRPr lang="es-ES" dirty="0"/>
              </a:p>
              <a:p>
                <a:endParaRPr lang="es-ES" dirty="0"/>
              </a:p>
            </p:txBody>
          </p:sp>
        </mc:Fallback>
      </mc:AlternateContent>
      <p:sp>
        <p:nvSpPr>
          <p:cNvPr id="4" name="Marcador de número de diapositiva 3"/>
          <p:cNvSpPr>
            <a:spLocks noGrp="1"/>
          </p:cNvSpPr>
          <p:nvPr>
            <p:ph type="sldNum" sz="quarter" idx="10"/>
          </p:nvPr>
        </p:nvSpPr>
        <p:spPr/>
        <p:txBody>
          <a:bodyPr/>
          <a:lstStyle/>
          <a:p>
            <a:fld id="{43F0F121-E4CD-408D-B94E-2ED653AA5EF1}" type="slidenum">
              <a:rPr lang="es-ES" smtClean="0"/>
              <a:t>35</a:t>
            </a:fld>
            <a:endParaRPr lang="es-ES"/>
          </a:p>
        </p:txBody>
      </p:sp>
    </p:spTree>
    <p:extLst>
      <p:ext uri="{BB962C8B-B14F-4D97-AF65-F5344CB8AC3E}">
        <p14:creationId xmlns:p14="http://schemas.microsoft.com/office/powerpoint/2010/main" val="428201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a:t>
            </a:fld>
            <a:endParaRPr lang="es-ES"/>
          </a:p>
        </p:txBody>
      </p:sp>
    </p:spTree>
    <p:extLst>
      <p:ext uri="{BB962C8B-B14F-4D97-AF65-F5344CB8AC3E}">
        <p14:creationId xmlns:p14="http://schemas.microsoft.com/office/powerpoint/2010/main" val="1422286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37</a:t>
            </a:fld>
            <a:endParaRPr lang="es-ES"/>
          </a:p>
        </p:txBody>
      </p:sp>
    </p:spTree>
    <p:extLst>
      <p:ext uri="{BB962C8B-B14F-4D97-AF65-F5344CB8AC3E}">
        <p14:creationId xmlns:p14="http://schemas.microsoft.com/office/powerpoint/2010/main" val="1969723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38</a:t>
            </a:fld>
            <a:endParaRPr lang="es-ES"/>
          </a:p>
        </p:txBody>
      </p:sp>
    </p:spTree>
    <p:extLst>
      <p:ext uri="{BB962C8B-B14F-4D97-AF65-F5344CB8AC3E}">
        <p14:creationId xmlns:p14="http://schemas.microsoft.com/office/powerpoint/2010/main" val="895783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i="1" u="none" dirty="0">
              <a:latin typeface="Times New Roman" panose="02020603050405020304" pitchFamily="18"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39</a:t>
            </a:fld>
            <a:endParaRPr lang="es-ES"/>
          </a:p>
        </p:txBody>
      </p:sp>
    </p:spTree>
    <p:extLst>
      <p:ext uri="{BB962C8B-B14F-4D97-AF65-F5344CB8AC3E}">
        <p14:creationId xmlns:p14="http://schemas.microsoft.com/office/powerpoint/2010/main" val="2573651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40</a:t>
            </a:fld>
            <a:endParaRPr lang="es-ES"/>
          </a:p>
        </p:txBody>
      </p:sp>
    </p:spTree>
    <p:extLst>
      <p:ext uri="{BB962C8B-B14F-4D97-AF65-F5344CB8AC3E}">
        <p14:creationId xmlns:p14="http://schemas.microsoft.com/office/powerpoint/2010/main" val="2998191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41</a:t>
            </a:fld>
            <a:endParaRPr lang="es-ES"/>
          </a:p>
        </p:txBody>
      </p:sp>
    </p:spTree>
    <p:extLst>
      <p:ext uri="{BB962C8B-B14F-4D97-AF65-F5344CB8AC3E}">
        <p14:creationId xmlns:p14="http://schemas.microsoft.com/office/powerpoint/2010/main" val="2717999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42</a:t>
            </a:fld>
            <a:endParaRPr lang="es-ES"/>
          </a:p>
        </p:txBody>
      </p:sp>
    </p:spTree>
    <p:extLst>
      <p:ext uri="{BB962C8B-B14F-4D97-AF65-F5344CB8AC3E}">
        <p14:creationId xmlns:p14="http://schemas.microsoft.com/office/powerpoint/2010/main" val="1682120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i="1" u="none" dirty="0">
              <a:latin typeface="Times New Roman" panose="02020603050405020304" pitchFamily="18"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43</a:t>
            </a:fld>
            <a:endParaRPr lang="es-ES"/>
          </a:p>
        </p:txBody>
      </p:sp>
    </p:spTree>
    <p:extLst>
      <p:ext uri="{BB962C8B-B14F-4D97-AF65-F5344CB8AC3E}">
        <p14:creationId xmlns:p14="http://schemas.microsoft.com/office/powerpoint/2010/main" val="311326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44</a:t>
            </a:fld>
            <a:endParaRPr lang="es-ES"/>
          </a:p>
        </p:txBody>
      </p:sp>
    </p:spTree>
    <p:extLst>
      <p:ext uri="{BB962C8B-B14F-4D97-AF65-F5344CB8AC3E}">
        <p14:creationId xmlns:p14="http://schemas.microsoft.com/office/powerpoint/2010/main" val="1245468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45</a:t>
            </a:fld>
            <a:endParaRPr lang="es-ES"/>
          </a:p>
        </p:txBody>
      </p:sp>
    </p:spTree>
    <p:extLst>
      <p:ext uri="{BB962C8B-B14F-4D97-AF65-F5344CB8AC3E}">
        <p14:creationId xmlns:p14="http://schemas.microsoft.com/office/powerpoint/2010/main" val="1592593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46</a:t>
            </a:fld>
            <a:endParaRPr lang="es-ES"/>
          </a:p>
        </p:txBody>
      </p:sp>
    </p:spTree>
    <p:extLst>
      <p:ext uri="{BB962C8B-B14F-4D97-AF65-F5344CB8AC3E}">
        <p14:creationId xmlns:p14="http://schemas.microsoft.com/office/powerpoint/2010/main" val="379476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6</a:t>
            </a:fld>
            <a:endParaRPr lang="es-ES"/>
          </a:p>
        </p:txBody>
      </p:sp>
    </p:spTree>
    <p:extLst>
      <p:ext uri="{BB962C8B-B14F-4D97-AF65-F5344CB8AC3E}">
        <p14:creationId xmlns:p14="http://schemas.microsoft.com/office/powerpoint/2010/main" val="1583060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47</a:t>
            </a:fld>
            <a:endParaRPr lang="es-ES"/>
          </a:p>
        </p:txBody>
      </p:sp>
    </p:spTree>
    <p:extLst>
      <p:ext uri="{BB962C8B-B14F-4D97-AF65-F5344CB8AC3E}">
        <p14:creationId xmlns:p14="http://schemas.microsoft.com/office/powerpoint/2010/main" val="751293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48</a:t>
            </a:fld>
            <a:endParaRPr lang="es-ES"/>
          </a:p>
        </p:txBody>
      </p:sp>
    </p:spTree>
    <p:extLst>
      <p:ext uri="{BB962C8B-B14F-4D97-AF65-F5344CB8AC3E}">
        <p14:creationId xmlns:p14="http://schemas.microsoft.com/office/powerpoint/2010/main" val="2255347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3F0F121-E4CD-408D-B94E-2ED653AA5EF1}" type="slidenum">
              <a:rPr lang="es-ES" smtClean="0"/>
              <a:t>49</a:t>
            </a:fld>
            <a:endParaRPr lang="es-ES"/>
          </a:p>
        </p:txBody>
      </p:sp>
    </p:spTree>
    <p:extLst>
      <p:ext uri="{BB962C8B-B14F-4D97-AF65-F5344CB8AC3E}">
        <p14:creationId xmlns:p14="http://schemas.microsoft.com/office/powerpoint/2010/main" val="2497251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50</a:t>
            </a:fld>
            <a:endParaRPr lang="es-ES"/>
          </a:p>
        </p:txBody>
      </p:sp>
    </p:spTree>
    <p:extLst>
      <p:ext uri="{BB962C8B-B14F-4D97-AF65-F5344CB8AC3E}">
        <p14:creationId xmlns:p14="http://schemas.microsoft.com/office/powerpoint/2010/main" val="2718880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51</a:t>
            </a:fld>
            <a:endParaRPr lang="es-ES"/>
          </a:p>
        </p:txBody>
      </p:sp>
    </p:spTree>
    <p:extLst>
      <p:ext uri="{BB962C8B-B14F-4D97-AF65-F5344CB8AC3E}">
        <p14:creationId xmlns:p14="http://schemas.microsoft.com/office/powerpoint/2010/main" val="3987176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52</a:t>
            </a:fld>
            <a:endParaRPr lang="es-ES"/>
          </a:p>
        </p:txBody>
      </p:sp>
    </p:spTree>
    <p:extLst>
      <p:ext uri="{BB962C8B-B14F-4D97-AF65-F5344CB8AC3E}">
        <p14:creationId xmlns:p14="http://schemas.microsoft.com/office/powerpoint/2010/main" val="2626489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53</a:t>
            </a:fld>
            <a:endParaRPr lang="es-ES"/>
          </a:p>
        </p:txBody>
      </p:sp>
    </p:spTree>
    <p:extLst>
      <p:ext uri="{BB962C8B-B14F-4D97-AF65-F5344CB8AC3E}">
        <p14:creationId xmlns:p14="http://schemas.microsoft.com/office/powerpoint/2010/main" val="2232393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54</a:t>
            </a:fld>
            <a:endParaRPr lang="es-ES"/>
          </a:p>
        </p:txBody>
      </p:sp>
    </p:spTree>
    <p:extLst>
      <p:ext uri="{BB962C8B-B14F-4D97-AF65-F5344CB8AC3E}">
        <p14:creationId xmlns:p14="http://schemas.microsoft.com/office/powerpoint/2010/main" val="1820432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55</a:t>
            </a:fld>
            <a:endParaRPr lang="es-ES"/>
          </a:p>
        </p:txBody>
      </p:sp>
    </p:spTree>
    <p:extLst>
      <p:ext uri="{BB962C8B-B14F-4D97-AF65-F5344CB8AC3E}">
        <p14:creationId xmlns:p14="http://schemas.microsoft.com/office/powerpoint/2010/main" val="1861051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57</a:t>
            </a:fld>
            <a:endParaRPr lang="es-ES"/>
          </a:p>
        </p:txBody>
      </p:sp>
    </p:spTree>
    <p:extLst>
      <p:ext uri="{BB962C8B-B14F-4D97-AF65-F5344CB8AC3E}">
        <p14:creationId xmlns:p14="http://schemas.microsoft.com/office/powerpoint/2010/main" val="95716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7</a:t>
            </a:fld>
            <a:endParaRPr lang="es-ES"/>
          </a:p>
        </p:txBody>
      </p:sp>
    </p:spTree>
    <p:extLst>
      <p:ext uri="{BB962C8B-B14F-4D97-AF65-F5344CB8AC3E}">
        <p14:creationId xmlns:p14="http://schemas.microsoft.com/office/powerpoint/2010/main" val="694153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58</a:t>
            </a:fld>
            <a:endParaRPr lang="es-ES"/>
          </a:p>
        </p:txBody>
      </p:sp>
    </p:spTree>
    <p:extLst>
      <p:ext uri="{BB962C8B-B14F-4D97-AF65-F5344CB8AC3E}">
        <p14:creationId xmlns:p14="http://schemas.microsoft.com/office/powerpoint/2010/main" val="1267367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050"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59</a:t>
            </a:fld>
            <a:endParaRPr lang="es-ES"/>
          </a:p>
        </p:txBody>
      </p:sp>
    </p:spTree>
    <p:extLst>
      <p:ext uri="{BB962C8B-B14F-4D97-AF65-F5344CB8AC3E}">
        <p14:creationId xmlns:p14="http://schemas.microsoft.com/office/powerpoint/2010/main" val="37099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12</a:t>
            </a:fld>
            <a:endParaRPr lang="es-ES"/>
          </a:p>
        </p:txBody>
      </p:sp>
    </p:spTree>
    <p:extLst>
      <p:ext uri="{BB962C8B-B14F-4D97-AF65-F5344CB8AC3E}">
        <p14:creationId xmlns:p14="http://schemas.microsoft.com/office/powerpoint/2010/main" val="646347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13</a:t>
            </a:fld>
            <a:endParaRPr lang="es-ES"/>
          </a:p>
        </p:txBody>
      </p:sp>
    </p:spTree>
    <p:extLst>
      <p:ext uri="{BB962C8B-B14F-4D97-AF65-F5344CB8AC3E}">
        <p14:creationId xmlns:p14="http://schemas.microsoft.com/office/powerpoint/2010/main" val="18297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14</a:t>
            </a:fld>
            <a:endParaRPr lang="es-ES"/>
          </a:p>
        </p:txBody>
      </p:sp>
    </p:spTree>
    <p:extLst>
      <p:ext uri="{BB962C8B-B14F-4D97-AF65-F5344CB8AC3E}">
        <p14:creationId xmlns:p14="http://schemas.microsoft.com/office/powerpoint/2010/main" val="2280926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3F0F121-E4CD-408D-B94E-2ED653AA5EF1}" type="slidenum">
              <a:rPr lang="es-ES" smtClean="0"/>
              <a:t>15</a:t>
            </a:fld>
            <a:endParaRPr lang="es-ES"/>
          </a:p>
        </p:txBody>
      </p:sp>
    </p:spTree>
    <p:extLst>
      <p:ext uri="{BB962C8B-B14F-4D97-AF65-F5344CB8AC3E}">
        <p14:creationId xmlns:p14="http://schemas.microsoft.com/office/powerpoint/2010/main" val="2921138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19050" y="749300"/>
          <a:ext cx="9163050" cy="5360988"/>
        </p:xfrm>
        <a:graphic>
          <a:graphicData uri="http://schemas.openxmlformats.org/presentationml/2006/ole">
            <mc:AlternateContent xmlns:mc="http://schemas.openxmlformats.org/markup-compatibility/2006">
              <mc:Choice xmlns:v="urn:schemas-microsoft-com:vml" Requires="v">
                <p:oleObj spid="_x0000_s56651" name="CorelDRAW" r:id="rId3" imgW="9168480" imgH="5375520" progId="">
                  <p:embed/>
                </p:oleObj>
              </mc:Choice>
              <mc:Fallback>
                <p:oleObj name="CorelDRAW" r:id="rId3" imgW="9168480" imgH="5375520" progId="">
                  <p:embed/>
                  <p:pic>
                    <p:nvPicPr>
                      <p:cNvPr id="0"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19050" y="749300"/>
                        <a:ext cx="916305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userDrawn="1"/>
        </p:nvSpPr>
        <p:spPr bwMode="auto">
          <a:xfrm>
            <a:off x="3071813" y="2286000"/>
            <a:ext cx="28956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userDrawn="1"/>
        </p:nvPicPr>
        <p:blipFill>
          <a:blip r:embed="rId5" cstate="print"/>
          <a:srcRect/>
          <a:stretch>
            <a:fillRect/>
          </a:stretch>
        </p:blipFill>
        <p:spPr bwMode="auto">
          <a:xfrm>
            <a:off x="53975" y="153988"/>
            <a:ext cx="3059113" cy="890587"/>
          </a:xfrm>
          <a:prstGeom prst="rect">
            <a:avLst/>
          </a:prstGeom>
          <a:noFill/>
          <a:ln w="9525">
            <a:noFill/>
            <a:miter lim="800000"/>
            <a:headEnd/>
            <a:tailEnd/>
          </a:ln>
        </p:spPr>
      </p:pic>
      <p:pic>
        <p:nvPicPr>
          <p:cNvPr id="8" name="12 Imagen" descr="pie de pagina espe.jpg"/>
          <p:cNvPicPr>
            <a:picLocks noChangeAspect="1"/>
          </p:cNvPicPr>
          <p:nvPr userDrawn="1"/>
        </p:nvPicPr>
        <p:blipFill>
          <a:blip r:embed="rId6" cstate="print"/>
          <a:srcRect/>
          <a:stretch>
            <a:fillRect/>
          </a:stretch>
        </p:blipFill>
        <p:spPr bwMode="auto">
          <a:xfrm>
            <a:off x="0" y="5864225"/>
            <a:ext cx="9144000" cy="1065213"/>
          </a:xfrm>
          <a:prstGeom prst="rect">
            <a:avLst/>
          </a:prstGeom>
          <a:noFill/>
          <a:ln w="9525">
            <a:solidFill>
              <a:schemeClr val="tx1"/>
            </a:solid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7" name="Line 23"/>
          <p:cNvSpPr>
            <a:spLocks noChangeShapeType="1"/>
          </p:cNvSpPr>
          <p:nvPr userDrawn="1"/>
        </p:nvSpPr>
        <p:spPr bwMode="auto">
          <a:xfrm rot="10800000" flipH="1">
            <a:off x="25400" y="6235700"/>
            <a:ext cx="6659563" cy="0"/>
          </a:xfrm>
          <a:prstGeom prst="line">
            <a:avLst/>
          </a:prstGeom>
          <a:noFill/>
          <a:ln w="38100">
            <a:solidFill>
              <a:srgbClr val="FF0000"/>
            </a:solidFill>
            <a:round/>
            <a:headEnd/>
            <a:tailEnd/>
          </a:ln>
          <a:effectLst/>
        </p:spPr>
        <p:txBody>
          <a:bodyPr/>
          <a:lstStyle/>
          <a:p>
            <a:pPr>
              <a:defRPr/>
            </a:pPr>
            <a:endParaRPr lang="es-ES"/>
          </a:p>
        </p:txBody>
      </p:sp>
      <p:sp>
        <p:nvSpPr>
          <p:cNvPr id="1048" name="Line 24"/>
          <p:cNvSpPr>
            <a:spLocks noChangeShapeType="1"/>
          </p:cNvSpPr>
          <p:nvPr userDrawn="1"/>
        </p:nvSpPr>
        <p:spPr bwMode="auto">
          <a:xfrm rot="10800000" flipH="1">
            <a:off x="25400" y="6283325"/>
            <a:ext cx="6659563" cy="0"/>
          </a:xfrm>
          <a:prstGeom prst="line">
            <a:avLst/>
          </a:prstGeom>
          <a:noFill/>
          <a:ln w="38100">
            <a:solidFill>
              <a:srgbClr val="006600"/>
            </a:solidFill>
            <a:round/>
            <a:headEnd/>
            <a:tailEnd/>
          </a:ln>
          <a:effectLst/>
        </p:spPr>
        <p:txBody>
          <a:bodyPr/>
          <a:lstStyle/>
          <a:p>
            <a:pPr>
              <a:defRPr/>
            </a:pPr>
            <a:endParaRPr lang="es-ES"/>
          </a:p>
        </p:txBody>
      </p:sp>
      <p:pic>
        <p:nvPicPr>
          <p:cNvPr id="3078" name="Picture 25" descr="LOGO-OFICIAL-transparente"/>
          <p:cNvPicPr>
            <a:picLocks noChangeAspect="1" noChangeArrowheads="1"/>
          </p:cNvPicPr>
          <p:nvPr userDrawn="1"/>
        </p:nvPicPr>
        <p:blipFill>
          <a:blip r:embed="rId14" cstate="print"/>
          <a:srcRect/>
          <a:stretch>
            <a:fillRect/>
          </a:stretch>
        </p:blipFill>
        <p:spPr bwMode="auto">
          <a:xfrm>
            <a:off x="6443663" y="5876925"/>
            <a:ext cx="2700337" cy="785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5"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6" r:id="rId11"/>
    <p:sldLayoutId id="2147484034"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tm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chart" Target="../charts/chart3.xml"/><Relationship Id="rId5" Type="http://schemas.openxmlformats.org/officeDocument/2006/relationships/image" Target="../media/image3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image" Target="../media/image3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chart" Target="../charts/chart5.xml"/><Relationship Id="rId5" Type="http://schemas.openxmlformats.org/officeDocument/2006/relationships/image" Target="../media/image4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2.png"/><Relationship Id="rId7" Type="http://schemas.openxmlformats.org/officeDocument/2006/relationships/diagramData" Target="../diagrams/data1.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4.png"/><Relationship Id="rId11" Type="http://schemas.microsoft.com/office/2007/relationships/diagramDrawing" Target="../diagrams/drawing1.xml"/><Relationship Id="rId5" Type="http://schemas.openxmlformats.org/officeDocument/2006/relationships/image" Target="../media/image43.png"/><Relationship Id="rId10" Type="http://schemas.openxmlformats.org/officeDocument/2006/relationships/diagramColors" Target="../diagrams/colors1.xml"/><Relationship Id="rId4" Type="http://schemas.openxmlformats.org/officeDocument/2006/relationships/image" Target="../media/image5.png"/><Relationship Id="rId9"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5.png"/><Relationship Id="rId7" Type="http://schemas.openxmlformats.org/officeDocument/2006/relationships/diagramColors" Target="../diagrams/colors2.xml"/><Relationship Id="rId12"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QuickStyle" Target="../diagrams/quickStyle2.xml"/><Relationship Id="rId11" Type="http://schemas.openxmlformats.org/officeDocument/2006/relationships/image" Target="../media/image5.png"/><Relationship Id="rId5" Type="http://schemas.openxmlformats.org/officeDocument/2006/relationships/diagramLayout" Target="../diagrams/layout2.xml"/><Relationship Id="rId10" Type="http://schemas.openxmlformats.org/officeDocument/2006/relationships/image" Target="../media/image47.png"/><Relationship Id="rId4" Type="http://schemas.openxmlformats.org/officeDocument/2006/relationships/diagramData" Target="../diagrams/data2.xml"/><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diagramColors" Target="../diagrams/colors3.xml"/><Relationship Id="rId3" Type="http://schemas.openxmlformats.org/officeDocument/2006/relationships/chart" Target="../charts/chart6.xml"/><Relationship Id="rId7" Type="http://schemas.openxmlformats.org/officeDocument/2006/relationships/image" Target="../media/image50.png"/><Relationship Id="rId12" Type="http://schemas.openxmlformats.org/officeDocument/2006/relationships/diagramQuickStyle" Target="../diagrams/quickStyle3.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diagramLayout" Target="../diagrams/layout3.xml"/><Relationship Id="rId5" Type="http://schemas.openxmlformats.org/officeDocument/2006/relationships/image" Target="../media/image49.png"/><Relationship Id="rId15" Type="http://schemas.openxmlformats.org/officeDocument/2006/relationships/image" Target="../media/image5.png"/><Relationship Id="rId10" Type="http://schemas.openxmlformats.org/officeDocument/2006/relationships/diagramData" Target="../diagrams/data3.xml"/><Relationship Id="rId4" Type="http://schemas.openxmlformats.org/officeDocument/2006/relationships/chart" Target="../charts/chart7.xml"/><Relationship Id="rId9" Type="http://schemas.openxmlformats.org/officeDocument/2006/relationships/image" Target="NULL"/><Relationship Id="rId14" Type="http://schemas.microsoft.com/office/2007/relationships/diagramDrawing" Target="../diagrams/drawing3.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3" Type="http://schemas.openxmlformats.org/officeDocument/2006/relationships/image" Target="../media/image52.png"/><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 Type="http://schemas.openxmlformats.org/officeDocument/2006/relationships/notesSlide" Target="../notesSlides/notesSlide21.xml"/><Relationship Id="rId16" Type="http://schemas.microsoft.com/office/2007/relationships/diagramDrawing" Target="../diagrams/drawing5.xml"/><Relationship Id="rId20" Type="http://schemas.openxmlformats.org/officeDocument/2006/relationships/diagramColors" Target="../diagrams/colors6.xml"/><Relationship Id="rId1" Type="http://schemas.openxmlformats.org/officeDocument/2006/relationships/slideLayout" Target="../slideLayouts/slideLayout12.xml"/><Relationship Id="rId6" Type="http://schemas.openxmlformats.org/officeDocument/2006/relationships/image" Target="../media/image5.png"/><Relationship Id="rId11" Type="http://schemas.microsoft.com/office/2007/relationships/diagramDrawing" Target="../diagrams/drawing4.xml"/><Relationship Id="rId5" Type="http://schemas.openxmlformats.org/officeDocument/2006/relationships/image" Target="../media/image54.png"/><Relationship Id="rId15" Type="http://schemas.openxmlformats.org/officeDocument/2006/relationships/diagramColors" Target="../diagrams/colors5.xml"/><Relationship Id="rId10" Type="http://schemas.openxmlformats.org/officeDocument/2006/relationships/diagramColors" Target="../diagrams/colors4.xml"/><Relationship Id="rId19" Type="http://schemas.openxmlformats.org/officeDocument/2006/relationships/diagramQuickStyle" Target="../diagrams/quickStyle6.xml"/><Relationship Id="rId4" Type="http://schemas.openxmlformats.org/officeDocument/2006/relationships/image" Target="../media/image53.png"/><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8.png"/><Relationship Id="rId18" Type="http://schemas.openxmlformats.org/officeDocument/2006/relationships/image" Target="NULL"/><Relationship Id="rId3" Type="http://schemas.openxmlformats.org/officeDocument/2006/relationships/diagramData" Target="../diagrams/data7.xml"/><Relationship Id="rId21" Type="http://schemas.openxmlformats.org/officeDocument/2006/relationships/diagramQuickStyle" Target="../diagrams/quickStyle8.xml"/><Relationship Id="rId7" Type="http://schemas.microsoft.com/office/2007/relationships/diagramDrawing" Target="../diagrams/drawing7.xml"/><Relationship Id="rId12" Type="http://schemas.openxmlformats.org/officeDocument/2006/relationships/image" Target="../media/image57.png"/><Relationship Id="rId2" Type="http://schemas.openxmlformats.org/officeDocument/2006/relationships/notesSlide" Target="../notesSlides/notesSlide22.xml"/><Relationship Id="rId20" Type="http://schemas.openxmlformats.org/officeDocument/2006/relationships/diagramLayout" Target="../diagrams/layout8.xml"/><Relationship Id="rId1" Type="http://schemas.openxmlformats.org/officeDocument/2006/relationships/slideLayout" Target="../slideLayouts/slideLayout12.xml"/><Relationship Id="rId6" Type="http://schemas.openxmlformats.org/officeDocument/2006/relationships/diagramColors" Target="../diagrams/colors7.xml"/><Relationship Id="rId11" Type="http://schemas.openxmlformats.org/officeDocument/2006/relationships/image" Target="NULL"/><Relationship Id="rId24" Type="http://schemas.openxmlformats.org/officeDocument/2006/relationships/image" Target="../media/image61.png"/><Relationship Id="rId5" Type="http://schemas.openxmlformats.org/officeDocument/2006/relationships/diagramQuickStyle" Target="../diagrams/quickStyle7.xml"/><Relationship Id="rId15" Type="http://schemas.openxmlformats.org/officeDocument/2006/relationships/image" Target="../media/image60.png"/><Relationship Id="rId23" Type="http://schemas.microsoft.com/office/2007/relationships/diagramDrawing" Target="../diagrams/drawing8.xml"/><Relationship Id="rId10" Type="http://schemas.openxmlformats.org/officeDocument/2006/relationships/image" Target="../media/image56.png"/><Relationship Id="rId19" Type="http://schemas.openxmlformats.org/officeDocument/2006/relationships/diagramData" Target="../diagrams/data8.xml"/><Relationship Id="rId4" Type="http://schemas.openxmlformats.org/officeDocument/2006/relationships/diagramLayout" Target="../diagrams/layout7.xml"/><Relationship Id="rId9" Type="http://schemas.openxmlformats.org/officeDocument/2006/relationships/image" Target="../media/image55.png"/><Relationship Id="rId14" Type="http://schemas.openxmlformats.org/officeDocument/2006/relationships/image" Target="../media/image59.png"/><Relationship Id="rId22" Type="http://schemas.openxmlformats.org/officeDocument/2006/relationships/diagramColors" Target="../diagrams/colors8.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NUL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5.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chart" Target="../charts/chart8.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5.png"/><Relationship Id="rId14"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png"/><Relationship Id="rId7"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5.png"/><Relationship Id="rId4" Type="http://schemas.openxmlformats.org/officeDocument/2006/relationships/diagramLayout" Target="../diagrams/layout9.xml"/><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10.xml"/><Relationship Id="rId11" Type="http://schemas.openxmlformats.org/officeDocument/2006/relationships/image" Target="../media/image5.png"/><Relationship Id="rId5" Type="http://schemas.openxmlformats.org/officeDocument/2006/relationships/diagramQuickStyle" Target="../diagrams/quickStyle10.xml"/><Relationship Id="rId10" Type="http://schemas.openxmlformats.org/officeDocument/2006/relationships/image" Target="../media/image77.png"/><Relationship Id="rId4" Type="http://schemas.openxmlformats.org/officeDocument/2006/relationships/diagramLayout" Target="../diagrams/layout10.xml"/><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chart" Target="../charts/chart10.xml"/></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5.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1.png"/><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7.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sz="half" idx="4294967295"/>
          </p:nvPr>
        </p:nvSpPr>
        <p:spPr bwMode="auto">
          <a:xfrm>
            <a:off x="1055362" y="1245339"/>
            <a:ext cx="7866063" cy="2421523"/>
          </a:xfrm>
          <a:prstGeom prst="rect">
            <a:avLst/>
          </a:prstGeom>
          <a:noFill/>
          <a:ln>
            <a:miter lim="800000"/>
            <a:headEnd/>
            <a:tailEnd/>
          </a:ln>
        </p:spPr>
        <p:txBody>
          <a:bodyPr/>
          <a:lstStyle/>
          <a:p>
            <a:pPr algn="ctr">
              <a:buFontTx/>
              <a:buNone/>
            </a:pPr>
            <a:r>
              <a:rPr lang="es-ES" sz="1800" b="1" dirty="0">
                <a:solidFill>
                  <a:schemeClr val="tx1"/>
                </a:solidFill>
              </a:rPr>
              <a:t>DEPARTAMENTO DE CIENCIAS DE LA TIERRA Y LA CONTRUCCIÓN</a:t>
            </a:r>
          </a:p>
          <a:p>
            <a:pPr algn="ctr">
              <a:buFontTx/>
              <a:buNone/>
            </a:pPr>
            <a:endParaRPr lang="es-ES" sz="1800" b="1" dirty="0">
              <a:solidFill>
                <a:schemeClr val="tx1"/>
              </a:solidFill>
            </a:endParaRPr>
          </a:p>
          <a:p>
            <a:pPr algn="ctr">
              <a:buFontTx/>
              <a:buNone/>
            </a:pPr>
            <a:r>
              <a:rPr lang="es-ES" sz="1800" b="1" dirty="0">
                <a:solidFill>
                  <a:schemeClr val="tx1"/>
                </a:solidFill>
              </a:rPr>
              <a:t>CARRERA DE INGENIERIA CIVIL</a:t>
            </a:r>
          </a:p>
          <a:p>
            <a:pPr algn="ctr">
              <a:buFontTx/>
              <a:buNone/>
            </a:pPr>
            <a:r>
              <a:rPr lang="es-ES" sz="1800" b="1" dirty="0">
                <a:solidFill>
                  <a:schemeClr val="tx1"/>
                </a:solidFill>
              </a:rPr>
              <a:t>PROYECTO DE TITULACIÓN </a:t>
            </a:r>
          </a:p>
          <a:p>
            <a:pPr algn="ctr">
              <a:buFontTx/>
              <a:buNone/>
            </a:pPr>
            <a:endParaRPr lang="es-ES" sz="2800" b="1" dirty="0">
              <a:solidFill>
                <a:schemeClr val="tx1"/>
              </a:solidFill>
            </a:endParaRPr>
          </a:p>
          <a:p>
            <a:pPr algn="ctr">
              <a:buFontTx/>
              <a:buNone/>
            </a:pPr>
            <a:r>
              <a:rPr lang="es-ES" sz="1800" b="1" dirty="0">
                <a:solidFill>
                  <a:schemeClr val="tx1"/>
                </a:solidFill>
              </a:rPr>
              <a:t>TEMA: </a:t>
            </a:r>
            <a:r>
              <a:rPr lang="es-ES" sz="1900" i="1" dirty="0">
                <a:solidFill>
                  <a:schemeClr val="tx1"/>
                </a:solidFill>
              </a:rPr>
              <a:t>“DISEÑO HIDROLÓGICO E HIDRAÚLICO DEL PUENTE SOBRE EL RIO JAMA”</a:t>
            </a:r>
            <a:endParaRPr lang="es-ES" sz="1900" b="1" dirty="0">
              <a:solidFill>
                <a:schemeClr val="tx1"/>
              </a:solidFill>
            </a:endParaRPr>
          </a:p>
        </p:txBody>
      </p:sp>
      <p:pic>
        <p:nvPicPr>
          <p:cNvPr id="5" name="Imagen 4"/>
          <p:cNvPicPr>
            <a:picLocks noChangeAspect="1"/>
          </p:cNvPicPr>
          <p:nvPr/>
        </p:nvPicPr>
        <p:blipFill>
          <a:blip r:embed="rId3"/>
          <a:stretch>
            <a:fillRect/>
          </a:stretch>
        </p:blipFill>
        <p:spPr>
          <a:xfrm>
            <a:off x="127042" y="151206"/>
            <a:ext cx="4608674" cy="1151290"/>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25697"/>
          <a:stretch/>
        </p:blipFill>
        <p:spPr>
          <a:xfrm>
            <a:off x="1199058" y="231238"/>
            <a:ext cx="2464642" cy="855521"/>
          </a:xfrm>
          <a:prstGeom prst="rect">
            <a:avLst/>
          </a:prstGeom>
        </p:spPr>
      </p:pic>
      <p:sp>
        <p:nvSpPr>
          <p:cNvPr id="7" name="CuadroTexto 6"/>
          <p:cNvSpPr txBox="1"/>
          <p:nvPr/>
        </p:nvSpPr>
        <p:spPr>
          <a:xfrm>
            <a:off x="3187515" y="3918457"/>
            <a:ext cx="3893566" cy="784830"/>
          </a:xfrm>
          <a:prstGeom prst="rect">
            <a:avLst/>
          </a:prstGeom>
          <a:noFill/>
        </p:spPr>
        <p:txBody>
          <a:bodyPr wrap="none" rtlCol="0">
            <a:spAutoFit/>
          </a:bodyPr>
          <a:lstStyle/>
          <a:p>
            <a:r>
              <a:rPr lang="es-EC" sz="1500" b="1" u="none" dirty="0"/>
              <a:t>AUTORES:</a:t>
            </a:r>
          </a:p>
          <a:p>
            <a:r>
              <a:rPr lang="es-EC" sz="1500" u="none" dirty="0"/>
              <a:t>GUACHO MUESES, JÉSICA  ALEJANDRA</a:t>
            </a:r>
          </a:p>
          <a:p>
            <a:r>
              <a:rPr lang="es-EC" sz="1500" u="none" dirty="0"/>
              <a:t>MORALES ALQUINGA, JENNY PATRICIA</a:t>
            </a:r>
          </a:p>
        </p:txBody>
      </p:sp>
      <p:sp>
        <p:nvSpPr>
          <p:cNvPr id="10" name="CuadroTexto 9"/>
          <p:cNvSpPr txBox="1"/>
          <p:nvPr/>
        </p:nvSpPr>
        <p:spPr>
          <a:xfrm>
            <a:off x="2807897" y="4888247"/>
            <a:ext cx="4652492" cy="338554"/>
          </a:xfrm>
          <a:prstGeom prst="rect">
            <a:avLst/>
          </a:prstGeom>
          <a:noFill/>
        </p:spPr>
        <p:txBody>
          <a:bodyPr wrap="none" rtlCol="0">
            <a:spAutoFit/>
          </a:bodyPr>
          <a:lstStyle/>
          <a:p>
            <a:r>
              <a:rPr lang="es-EC" sz="1600" b="1" u="none" dirty="0"/>
              <a:t>DIRECTOR: </a:t>
            </a:r>
            <a:r>
              <a:rPr lang="es-EC" sz="1500" u="none" dirty="0"/>
              <a:t>ING.WASHINGTON SANDOVAL, PhD</a:t>
            </a:r>
          </a:p>
        </p:txBody>
      </p:sp>
      <p:sp>
        <p:nvSpPr>
          <p:cNvPr id="11" name="CuadroTexto 10"/>
          <p:cNvSpPr txBox="1"/>
          <p:nvPr/>
        </p:nvSpPr>
        <p:spPr>
          <a:xfrm>
            <a:off x="4121808" y="5354002"/>
            <a:ext cx="1733167" cy="338554"/>
          </a:xfrm>
          <a:prstGeom prst="rect">
            <a:avLst/>
          </a:prstGeom>
          <a:noFill/>
        </p:spPr>
        <p:txBody>
          <a:bodyPr wrap="none" rtlCol="0">
            <a:spAutoFit/>
          </a:bodyPr>
          <a:lstStyle/>
          <a:p>
            <a:r>
              <a:rPr lang="es-EC" sz="1600" u="none" dirty="0"/>
              <a:t>Sangolquí - 2018</a:t>
            </a:r>
          </a:p>
        </p:txBody>
      </p:sp>
      <p:pic>
        <p:nvPicPr>
          <p:cNvPr id="9" name="Imagen 8" descr="Recorte de pantalla">
            <a:extLst>
              <a:ext uri="{FF2B5EF4-FFF2-40B4-BE49-F238E27FC236}">
                <a16:creationId xmlns:a16="http://schemas.microsoft.com/office/drawing/2014/main" id="{9852576C-9D99-4819-B5BF-EB35A005A942}"/>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7728170" y="206698"/>
            <a:ext cx="1060309" cy="904599"/>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INTRODUCCIÓN</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OBJETIVOS ESPECIFICOS</a:t>
            </a:r>
            <a:endParaRPr lang="es-EC" dirty="0"/>
          </a:p>
        </p:txBody>
      </p:sp>
      <p:sp>
        <p:nvSpPr>
          <p:cNvPr id="19" name="AutoShape 12" descr="data:image/jpeg;base64,/9j/4AAQSkZJRgABAQAAAQABAAD/2wCEAAkGBxITEhUTExIWFRUXFxUXGBgVFxcVGBcYFRcXGBUaGBgYHSggGBolHRYXITEhJSkrLi4uFx8zODMtNygtLisBCgoKDg0OGhAQGi8mHx8tLS0tLS0tLS0tLS0tLS0tLS0tLS0tLS0tLS0tLS0tLS0tLS0tLS0tLS0tLS0tLS0tN//AABEIAMIBAwMBIgACEQEDEQH/xAAbAAACAwEBAQAAAAAAAAAAAAABAgADBAUGB//EADkQAAEDAgQDBgUDBAICAwAAAAEAAhEDIQQSMUEFUWEicYGRofAGMrHB0RNC8RRSYuEVciPCFjOC/8QAGQEAAwEBAQAAAAAAAAAAAAAAAAECAwQF/8QAIxEBAQACAgICAwADAAAAAAAAAAECESExAxJBURNhcQQikf/aAAwDAQACEQMRAD8A44CYBGEwC9p55QEQE0KAJkEIwmARhIywpCaEYTBYRATQjCAWFITQiAgAAmAUATAJBAEwCICYBBoGpgFAEwCDEBMApCYBIIAiAoAmAUhIURARhALCkJoUhALCgCaFIQCwpCaFIQCEIEJ4QhAJCiaFEBxAEykJgFSAARhEBGEGEIwjCMJgsIgIgIgIAQjCaEYSMsKQmATZUbBQEwCtoYdzzlY1zjyaC426BXYvh9WkYqU3M5ZgQDabHQpe03oarMAmAVuHwz3nKxrnHk0Fx8h4+SavhnsMPY5h/wAmlv1CXtAqWr+grC5pVI/6O0Gp00XsOA8Bp4eKtZzXviWtF2tnQ3+Z3XS69Bh+Ihxi+xH3BXNn/k6v+rbHxccvlDSnC+m4v4ew9XO4sgvAEiAW5bAtgW2nnAXiOIfDeIpB7i3sMJ7Ui7ZgGAeV4V4efHJOXjuLlgIgINKdbIBEIwpCACkJlEAsKJoUhAKpCaEAgAgmQQCwipCiQcUIhQJoVWoAIgJgEQEAEQFITAJ7MAEQFowWDfVeKdMZnGYEgaXNzZe44J8IU2NJxQa9xNoc4NaPCDP0WXk8uOHa8cLl08Zw7hlWsYpMLtJI0E8ybDQ6rocQ+FcTRZ+o5rS0CTldmLe8fiV7yjg6eHYKVLS5Jm5J3JjoB4LdRAfTc10gEX5+C5cv8nLfHTWeGfL5ZgeC1alUU7NOUPJJHZZbtGDbUW1uF6rB/AjMwLq2dnIDKT3mTHgtHEqtKkHtpsDXGJcB2nRrmPitPBuJNDDndYRG5k8lOfmzvR4+PGduth+HUaJLmUmtcQGnINhpYezA5BWvdSqDK5rXti4cARbmCseGxzXHKC53eIAPOdu5XUsMwklriL3G3ULDf22n6WYHA06LctJuVpOYxJud7pOK8MZXZldE7OIBI7pWz9OBY/dV3GpS9rvY1OnA/wCJNJmQOzCezbQStfB8KGuJcHTG4t4dVtdVDT2jvbqs78RUn5gO6/mquVpSRvfTaefmRCyOpVHNy1IggtMGczSFX/XHlngj1so3F1HGMkD90mSPHuRBXz3i+EFKu9jTIBkXmARIB6rOF6P40w9IFrxIeTBtZwA179F51q9Hx5bxlcmU1dIjCiK0IIQTKJAqkJlEwVRNCiAUhKnQQCqIoIDjwmCKICEgjCICKAELtcA4E/EOBNqcw529hMD081yAvT8C4lkYKYEfum15J9fws/LbMeF4SW8u8zB4bCjsNl4kZjcwTPhsJ1gLHTxziSS8366rPxB5jORY7rBRl1mhxcdhcrg75ro6erwTWvOZ7yLiADc+5V2J4i2mXAeXeNZ3XF4Ww5wxzHF39p7PW+8R3L0eIwDHdp4ggRAUXhUeMxGIz96lFpJABH28U/FA0OIAA7lkwtIuMC5VpeuwOLZTbk83czui7ip0YAG+S4GIrPygEaLNQzvMAE92ynR7e5oYgubIcCdyYA8FlrYh1xrr4LkYbEOAyzpZaaBsZP5Uq2SvUcesFStWLQTPhqs+JxDWE5nARzIAHe42H1715THfEdYBzmGjUAMZBSqjMJ1aS7NMcyO5Och67D4l+UgOyi5PeQsdPjT8zWh8HVxNwXdfCAvP4P4wzNdmoBhDSSZdFv8AE335lcqh8SipUnKyJ3GU9Iv9ZVzG26TuPonFeHnEUg4ntAEyOcmRF7aeS8jWo5TEykxnxQ5rA2XBu+U/6XPw3FmVNJB2DtxzH46Fdfh3JqufyWW7dFFIxycLdCKQmQQYKIqIIFEVIQZSgQmIQhAKomhRAcgBMAmYwkwF6fgfwk+pDqpyMOgBGY8tiAFOecxm6Mcbl08uAjC9sfgiH3qSzbZ3jsFyeOfD/wDTgHOHBxgCIPVRj58bdSqvjyk24AavWcNwLWOEuFwOWsSe/VUcK4RSImoSTGgMEHZdZlJjb7gWWXm8u+IvDDXNY+NtOW2g0jRcfhuLLXyDe8Suhiq7s3OVz8SwDtZYWEaXvb0+F4qGjOfmNi46mOXRZ+KcbLxEnwXDp8QGWHCTsSZjwWc4podJ05QL/YJTEWpWxBzc12+B4VxGcQRyF79V5avjQSSGtA5dFbgeJVKZOQkSryl0mV7XEYFz2m8HkuPgqlSi4y2QeiTDcYcW9onvF/NSpxJrW5nOyiYuJJPIATJ6BZ8rb/60EkwG8yTAHeuNxf4mMllLTTPu4/48h/l/K4/FuOOqgsa3JTn/APT4Ns3IaGPPkuQ6519UeprsViXVD2nEn05T6K1roWKl80rUinBqaqtjGj9o8gtLCBYpsrUvY7ipewFYxSdTMsmJktGo6t/C6RA2TgACd9upJVTKlcJXR4RxHB1WCmS6lXDbOJ/8b3bB+b5DbWw+i14zBVKJAqtykiRcEEd4XnhSaRMRzBFidjbTvW//AJeo2n+k8CoxvyZrVKdwTkduCBcG3dC1w81l/TPLxcNwKMLHhcax8gOAI/aZDvLl1Wprl2TKVz/0VITKQmQQoUVIQZYSp0EAqiZRAdjhHA20zNZpLuvyjlH9x6rrf1eVwDTbbotuKxVNzcrtxI6Ly7q/a8fovNuVzu66tTHiPaUa3ZBeVVjcDRxDQHXg2ItdeZqcQLhcrfw7FCPmP8qNa5VvfDqYbgtFsnKSYiSZ9lVYjgYcBDi1066jyXQw1UEc1l4lxAAFsGUt209RxB8MDM7NUk7RbRcTjmBqMOUkmNBA08NV6P8Aq3NdMmVbjatN7ZE5tZ7rqplU6j504OGx8lS98r3PFMd/4S0CSYzGIgDl1PNeTJbyWmOW0WMuHb2gYmLq/FVA52bLHQKitjGNkDtO9B3lcqrXkkud4CQB0A5J2iR163Ehtfo2ProsOJxJeZOgnKBoPyeqyteDYab/AGQdXaIlwE6T6+Cm1cml0SkrUxFwDcfVWfqtkAOHSLqYp0szbNI9LfVQei0QBoi6oAsYqEj5onQb+W2q14YtB35+9/unYJyfOdxE6SrBUQxNMPGsEXB6/hYGPdNyLET79VM5O8V1adYaIgZ9uyJ8T793XOr1yHdDGU+F1o4ZxADsEGb/AHMzuDB7oT1dbhy8j+q9pygB++wgbe7Jy4OaZFtCNSOYncXQxrWkSOyZ+YZc3jbtdxnQclldijScJJc14Bnr9OWw1FrFE56K8fxXWaGQHOhp+R/I8idjHdp4Lp4bH1abQHAVB/cLOA6xr3geSxVK4PZtBF2uGoP09VhocQFM5STl2B1bbQdFpjll8M8scfl63CY9rxIPhuFra9eNpYhrjma6DzbY+IO3mFuo8bLIFQZh/e0af9m/ddWHl3xWGWFnMemCMLLhcW14zNcHDmFpDlttCFBMgUGCCZBAa6WJB3P1U/UZJmZ6rktcrcxK5/wxp+St7ww7rVg8TTbAglYuHYF1V2hy7nkvSt4HRDYjXeTPgsc5hjwvH2y5KeKADslZMZxhrtbOG9lRxPhtRjoa0ubtF1x68t+ZhHeCFlJKu2tVTiAOms6rq8ExYzXuvK1sRSaMzjAXIxvxKW2oy3/I6+ATuOylfQfi/jNGkwNJGYj5GwXEbSP2jqeW6+dcR44XWEMbybr4u1PcIXn6mIcSSSSTckkkk8yTeVQ4ynjjornt0a2OAAy3PXbl4rIcSSVQ7XkqXOlVjCuVbziTAE6fynbjI37XfeOq51Fnj3q4lO6KWtbsaee6QYsi0HncyPKfssbn6XQNUbaJ6Hs2DE8vUX74V39QVz6Dxvb6K1xKm9nG4Yvqev8ACtpPBN97LnDRRlU25qf4qZNlSbA6DRVYisRDtCCfEHX31VlKtIvHQ/YouYDIPgnv7FB2LBbIMyYjkfDdI6q4tyne4+6pDQ0kbGDyk6FBxJBHKCPW48I8k020WVCR/kPX3CL4dr+I38rpYmCDB+vMJalTzHgQnLyVUiWGI8te8Hw0WxlcxYyOem3oqS8EQT9tLqotLZIuPfrG4V9l0106zmHPTdlOp5HvC7/DviMGG1RlP9wuD76eS8vmBuFGuMfbZVMrE2PpNCuHAFrgQdwrgV86wOOfTMscR01B5WOoXo+HfErDDanZPMfL+R6rWZxGrHolFSK03FxsRcKK9jYf05HJbsBSadRI+vRYQUxeGjMSGgakmAO8nRZ58xUslenZigxuUNygKP4k0xqvnuN+MKLDDM1Ujl2W+Z18AuRi/jXEO+QMYOgzHxLrei5r4o1/I+r1/iFrAcxAA/cSAB3k6Lx/HPjumTFJmc/3OnILa5fmPp4r59isfVqmalRzztJsO4aBJTR+PGF75N2Mxz6pzOMnyA7gLALLnSOcEjh4IRyszXTZkjWoSlVHP+oVbjsmLo39Ol9UmvcjQqFx2Vb37Tf36pqk9wSnkIGycuhrZmkDaOqpe/7pn2t7sqU5zyD51ooVzof4WVFphVZtMdDN/N4M/dDPaD7use2nVWmrI6iffvms7iuVopumwN+Uapm1SsjHhO0pjays7n5e/FKahEGdo3nx5aeqUVjpCRtWLEWPpP8AKIFrKp8JVkg30I9yPxy8VnY4t97HQ/RAk5uRnb3p+UFGiR3f6TNdHv37661Pb2c2mx6cvA+ipLjHMck5yOl5pkdpptFxeD+FGPF509R799aGVo8vfeqa+Mabb+/JV/R/HSNuovI/HVUVqgG8dN1zxVdsYHuyTOAdJ9VFz11ycxbP+ScLBzh3GB5Irmkz+xFL8mZ+ke64h8XGS2g2BpneJJ7m6DxnuC89j8dVq/8A2Pc+LwTYdwFgVia4K+n3LS5VnpW1qIVhI5JX80tgzGAqNslp1ITEoGhCYFVuelBSoWl6jaiqKDSoVFzjeTcqU3kGYvsqyDrIj6qGoSlyZiLyTf3qqqrxNkznpS2ycIkqFWAjcJcyqUqqAUDkXN3CGt1UoGfNQOg2TAAoFqeyF3vVW03WiypATMkFZ1UOW99o01HVOC7cA+U+mnvqmaRvIjdHK07qdmGfceRvHonpua4AE/kflvT66pmNtrP2/wBJalAC4tHgje+AsFIidxpraOX+lmxNVrbjQ8/XxlU4zGj9p7xtP3WISTOWTzNh4BE47VraOe5+mnkraFIbxPOUpY4i5A7hp4lXnBU43JPXWN1OWf2cn0Wq9gtmA7rrHWrN/aZ9FfXoMBEfmVXUqht4CcOiwvIkfVFZzjFFWqenTPv2EQVsw1NsQQJn0TOotIOQaa3/ADtYovk1dMtMlLuTSoHqQnstEce5Gf5SkDqoXQiUaMBKYERrJWdzk7GSnf2IdrSen8ommApmjqkdJUg6rrHtQBEGPL6nqrGujTZVvCUvJgHefv8A2mbbVVsTuCdpaNqUCEJRzJbMCEQIUJCjnI2eka2YRe1KEZS2NFaU+ZCQgAi5HMVjillI56oq1psEQrF5xYbus+IrveY0B21nvVbMO5x1BKvNJzY27ii5/EOQn9NzV1gle9UmpeDKUlqul7iDqD9lUc+a1hoFHGP9p8PVAJJvsEdQlbqTr9kkz71N1MRgpDSXR0hWvxpvYeKodWc4XMdyW7ejmmY4Ef3HyH5UUe106eZUT9sz3+naq0tTP8qpg5a+S34mgZ6R6bLK5gHVVM5Yy9VbZg+Xj7CBnkfIx5q+iwuBP7QbjTTl5qqs6YABgbR990vbd4VoC1RtIm/1si0jkry+Run7WFpQGAa/6RzFxgHTf3opUBRDrD8Qp3sFLI1MqsuPgrXu30VbHFVCQBEtKIumjdFEUkQoHlWtZPeg5qVyh6JsirWNm2iupua0/m6m3RyKqeHJ7rKPoR799FrFcnS3U+/cpCwc4g6xr7lY/ksvKtKWUTyVJWyrXaAIE+miywTfLrfaLpzO90aVSkdUTYs/uJAWQNk38AtJZ8g5cXK1rQBESlBhKT/CduwJaNAEpHuSkp1gXFusJxG9/TwSIYOxKoqsJ/dPorS8GwEdfxKqNJo2nxPj0T9j0Qjcn1n7JXVI/crqpaNBB+qSESlpnqTzKBa7m71W2nW0ge5siKT3627rJXLSpGPM7+4+/FRamYYxsfL8KKfc9V6h1QbiRp1HvwWXGUDFiCFpqtHWddCbdVmqUTspnPMKs7a7suW0aTdQTorjhrSdZ1SVKOUwdQY8QnP0FOVEMKvFKUgaVUyLURVuaUzgeShaUTY0rIixRHQJ/wBD+LqCkfBPe06U6FWYdudwAJA3PK31TMwTnnQgbnn3dOq6VHDgQ3TfRY+Xza4napjthfSyOAJBF7yRPpATPpt/dMaX1sr8ax4b2YPOb25jxhU1KwNO4vvbfmpxuWUlPiKW12tnsg9/n6rXhGtqSTEj9oAHjbVc8UrSPVGm6LgwtcsNzjtMrpupiSOXXyWfEUjsZP8A2A8t1X/WNMiw5kTJ/N9lTVxuU6yFhPHnKrcB7OeveT9lnrYnKMrDefAc9VlrYtzidQCdB+fBK2uB+266Jj9kIYdb2tJTNdHspHY0RB+qp/VBT3fkLqlYo0iD2joNhv3qoVmi5EnYDRZn1nHp02T5p6bqJb81pdrJkf6TPdEC1+ckeBWam0FpGpuB0VjmkTm2AAjUxulYa+oWAXHiDCx5iTDSQDoNY7yqartzr1VrHFsWEx9UuZAtY2Lxm805c0j5GzoBJ1A7lVQqvJgCZmbc1oLDNgba/TlKLlqAP1w0AlvlbfZXUK+vanbxnVLTwz6kNp0y87ZQXR4BLlq4ao39WjcAuDH3EjdwB9Cp17DfLRRqQAAyo7qGG/ooun/8uxru0aVEzvkjoLByin1x+y3fpa3Q/wDYq0j6H7qKKoKsHyO97LI77fYKKIx7o+GZx+60VRYdyiiv5EQfZaMMwZCYEyFFFNHwDWi9kHiyCifwG+oIaYtYaW2WV7iXCTNm632Cii5Z3/1RajByGn/sFRiB/wC30RUW/jZ5BSFh73KzcQFgootcexXKnXuKow7iYm/eiotMhiNT7pWC497oqLI1+FEtM3udVG0xmFh5KKJ3pSvFsEiw0O3VZ3sHIaj6FRRT8CKqrRmbbVVA6KKKoqp+U5eeZ0G6iiVSq/VdzPPU6810OHmWknXn4lRRKnVjsVUbOV7hMaOI58lmoYh5cJc433J5oKKr0jHutX6zr9o6nc81FFFzrf/Z"/>
          <p:cNvSpPr>
            <a:spLocks noChangeAspect="1" noChangeArrowheads="1"/>
          </p:cNvSpPr>
          <p:nvPr/>
        </p:nvSpPr>
        <p:spPr bwMode="auto">
          <a:xfrm>
            <a:off x="155575" y="-1810361"/>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5" name="Rectángulo 44"/>
          <p:cNvSpPr/>
          <p:nvPr/>
        </p:nvSpPr>
        <p:spPr>
          <a:xfrm>
            <a:off x="-34276" y="2387081"/>
            <a:ext cx="4289753" cy="4524315"/>
          </a:xfrm>
          <a:prstGeom prst="rect">
            <a:avLst/>
          </a:prstGeom>
        </p:spPr>
        <p:txBody>
          <a:bodyPr wrap="square">
            <a:spAutoFit/>
          </a:bodyPr>
          <a:lstStyle/>
          <a:p>
            <a:pPr marL="285750" indent="-285750" algn="just">
              <a:buFont typeface="Arial" panose="020B0604020202020204" pitchFamily="34" charset="0"/>
              <a:buChar char="•"/>
            </a:pPr>
            <a:r>
              <a:rPr lang="es-ES_tradnl" i="1" u="none" dirty="0">
                <a:latin typeface="Times New Roman" panose="02020603050405020304" pitchFamily="18" charset="0"/>
                <a:cs typeface="Times New Roman" panose="02020603050405020304" pitchFamily="18" charset="0"/>
              </a:rPr>
              <a:t>Establecer las características del cauce en la zona del puente.</a:t>
            </a:r>
            <a:endParaRPr lang="es-EC" i="1" u="none"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_tradnl" i="1" u="none" dirty="0">
                <a:latin typeface="Times New Roman" panose="02020603050405020304" pitchFamily="18" charset="0"/>
                <a:cs typeface="Times New Roman" panose="02020603050405020304" pitchFamily="18" charset="0"/>
              </a:rPr>
              <a:t>Determinar la socavación del cauce y de los estribos al paso de crecidas. </a:t>
            </a:r>
          </a:p>
          <a:p>
            <a:pPr marL="285750" indent="-285750" algn="just">
              <a:buFont typeface="Arial" panose="020B0604020202020204" pitchFamily="34" charset="0"/>
              <a:buChar char="•"/>
            </a:pPr>
            <a:r>
              <a:rPr lang="es-ES_tradnl" i="1" u="none" dirty="0">
                <a:latin typeface="Times New Roman" panose="02020603050405020304" pitchFamily="18" charset="0"/>
                <a:cs typeface="Times New Roman" panose="02020603050405020304" pitchFamily="18" charset="0"/>
              </a:rPr>
              <a:t>Modelar la caracterización hidráulica del cauce del rio y del puente mediante el uso del programa HEC RAS para determinar el tipo de protección previniendo la erosión.</a:t>
            </a:r>
            <a:endParaRPr lang="es-EC" i="1" u="none"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endParaRPr lang="es-EC" u="none" dirty="0"/>
          </a:p>
          <a:p>
            <a:pPr algn="just"/>
            <a:endParaRPr lang="es-ES" u="none" dirty="0">
              <a:latin typeface="Times New Roman" panose="02020603050405020304" pitchFamily="18" charset="0"/>
              <a:cs typeface="Times New Roman" panose="02020603050405020304" pitchFamily="18" charset="0"/>
            </a:endParaRPr>
          </a:p>
          <a:p>
            <a:pPr algn="just"/>
            <a:endParaRPr lang="es-ES"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r>
              <a:rPr lang="es-ES" i="1" dirty="0"/>
              <a:t> </a:t>
            </a:r>
            <a:endParaRPr lang="es-EC" dirty="0"/>
          </a:p>
        </p:txBody>
      </p:sp>
      <p:pic>
        <p:nvPicPr>
          <p:cNvPr id="5" name="Imagen 4">
            <a:extLst>
              <a:ext uri="{FF2B5EF4-FFF2-40B4-BE49-F238E27FC236}">
                <a16:creationId xmlns:a16="http://schemas.microsoft.com/office/drawing/2014/main" id="{D03F4257-A394-4B52-95DC-00D137F39FA3}"/>
              </a:ext>
            </a:extLst>
          </p:cNvPr>
          <p:cNvPicPr>
            <a:picLocks noChangeAspect="1"/>
          </p:cNvPicPr>
          <p:nvPr/>
        </p:nvPicPr>
        <p:blipFill>
          <a:blip r:embed="rId2"/>
          <a:stretch>
            <a:fillRect/>
          </a:stretch>
        </p:blipFill>
        <p:spPr>
          <a:xfrm>
            <a:off x="4618796" y="2387081"/>
            <a:ext cx="4460779" cy="2345358"/>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17311188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CONTENIDO</a:t>
            </a:r>
            <a:endParaRPr lang="es-EC" sz="2800" dirty="0">
              <a:solidFill>
                <a:srgbClr val="CC0000"/>
              </a:solidFill>
              <a:effectLst/>
            </a:endParaRPr>
          </a:p>
        </p:txBody>
      </p:sp>
      <p:sp>
        <p:nvSpPr>
          <p:cNvPr id="5" name="Rectángulo 4"/>
          <p:cNvSpPr/>
          <p:nvPr/>
        </p:nvSpPr>
        <p:spPr>
          <a:xfrm>
            <a:off x="34925" y="1943540"/>
            <a:ext cx="3066932" cy="49520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GENERALIDADES</a:t>
            </a:r>
          </a:p>
        </p:txBody>
      </p:sp>
      <p:sp>
        <p:nvSpPr>
          <p:cNvPr id="10" name="Rectángulo 9"/>
          <p:cNvSpPr/>
          <p:nvPr/>
        </p:nvSpPr>
        <p:spPr>
          <a:xfrm>
            <a:off x="1383071" y="3318937"/>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CUENCA HIDROGRÁFICA</a:t>
            </a:r>
          </a:p>
        </p:txBody>
      </p:sp>
      <p:sp>
        <p:nvSpPr>
          <p:cNvPr id="11" name="Rectángulo 10"/>
          <p:cNvSpPr/>
          <p:nvPr/>
        </p:nvSpPr>
        <p:spPr>
          <a:xfrm>
            <a:off x="2072934" y="3949390"/>
            <a:ext cx="321920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HIDRÁULICA DE PUENTES</a:t>
            </a:r>
          </a:p>
        </p:txBody>
      </p:sp>
      <p:sp>
        <p:nvSpPr>
          <p:cNvPr id="12" name="Rectángulo 11"/>
          <p:cNvSpPr/>
          <p:nvPr/>
        </p:nvSpPr>
        <p:spPr>
          <a:xfrm>
            <a:off x="539468" y="2651932"/>
            <a:ext cx="3066932" cy="565677"/>
          </a:xfrm>
          <a:prstGeom prst="rect">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6200000" scaled="1"/>
            <a:tileRect/>
          </a:gra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ESTUDIOS PRELIMINARES</a:t>
            </a:r>
          </a:p>
        </p:txBody>
      </p:sp>
      <p:sp>
        <p:nvSpPr>
          <p:cNvPr id="8" name="Rectángulo 7"/>
          <p:cNvSpPr/>
          <p:nvPr/>
        </p:nvSpPr>
        <p:spPr>
          <a:xfrm>
            <a:off x="3073487" y="4601619"/>
            <a:ext cx="3969377"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MODELAMIENTO</a:t>
            </a:r>
          </a:p>
        </p:txBody>
      </p:sp>
      <p:sp>
        <p:nvSpPr>
          <p:cNvPr id="9" name="Rectángulo 8"/>
          <p:cNvSpPr/>
          <p:nvPr/>
        </p:nvSpPr>
        <p:spPr>
          <a:xfrm>
            <a:off x="4203817" y="5336283"/>
            <a:ext cx="4740666"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CONCLUSIONES Y RECOMENDACIONES</a:t>
            </a:r>
          </a:p>
        </p:txBody>
      </p:sp>
      <p:sp>
        <p:nvSpPr>
          <p:cNvPr id="4" name="Flecha abajo 3"/>
          <p:cNvSpPr/>
          <p:nvPr/>
        </p:nvSpPr>
        <p:spPr>
          <a:xfrm>
            <a:off x="2787958" y="2357655"/>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3" name="Flecha abajo 12"/>
          <p:cNvSpPr/>
          <p:nvPr/>
        </p:nvSpPr>
        <p:spPr>
          <a:xfrm>
            <a:off x="3368636" y="3091457"/>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4" name="Flecha abajo 13"/>
          <p:cNvSpPr/>
          <p:nvPr/>
        </p:nvSpPr>
        <p:spPr>
          <a:xfrm>
            <a:off x="6692578" y="496484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5" name="Flecha abajo 14"/>
          <p:cNvSpPr/>
          <p:nvPr/>
        </p:nvSpPr>
        <p:spPr>
          <a:xfrm>
            <a:off x="5015789" y="433112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6" name="Flecha abajo 15"/>
          <p:cNvSpPr/>
          <p:nvPr/>
        </p:nvSpPr>
        <p:spPr>
          <a:xfrm>
            <a:off x="4149722" y="3690341"/>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6" name="Rectángulo 5"/>
          <p:cNvSpPr/>
          <p:nvPr/>
        </p:nvSpPr>
        <p:spPr>
          <a:xfrm>
            <a:off x="99349" y="1054599"/>
            <a:ext cx="8980226" cy="369332"/>
          </a:xfrm>
          <a:prstGeom prst="rect">
            <a:avLst/>
          </a:prstGeom>
        </p:spPr>
        <p:txBody>
          <a:bodyPr wrap="square">
            <a:spAutoFit/>
          </a:bodyPr>
          <a:lstStyle/>
          <a:p>
            <a:r>
              <a:rPr lang="es-ES" dirty="0"/>
              <a:t>DISEÑO HIDROLÓGICO E HIDRÁULICO DEL PUENTE SOBRE EL RIO JAMA</a:t>
            </a:r>
            <a:endParaRPr lang="es-EC" dirty="0"/>
          </a:p>
        </p:txBody>
      </p:sp>
      <p:pic>
        <p:nvPicPr>
          <p:cNvPr id="17" name="Imagen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33226310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UBICACIÓN DEL PROYECTO</a:t>
            </a:r>
            <a:endParaRPr lang="es-EC" dirty="0"/>
          </a:p>
        </p:txBody>
      </p:sp>
      <p:sp>
        <p:nvSpPr>
          <p:cNvPr id="3" name="CuadroTexto 2"/>
          <p:cNvSpPr txBox="1"/>
          <p:nvPr/>
        </p:nvSpPr>
        <p:spPr>
          <a:xfrm>
            <a:off x="99349" y="1627632"/>
            <a:ext cx="3814283" cy="923330"/>
          </a:xfrm>
          <a:prstGeom prst="rect">
            <a:avLst/>
          </a:prstGeom>
          <a:noFill/>
        </p:spPr>
        <p:txBody>
          <a:bodyPr wrap="square" rtlCol="0">
            <a:spAutoFit/>
          </a:bodyPr>
          <a:lstStyle/>
          <a:p>
            <a:pPr algn="just"/>
            <a:r>
              <a:rPr lang="es-EC" i="1" u="none" dirty="0">
                <a:latin typeface="Times New Roman" panose="02020603050405020304" pitchFamily="18" charset="0"/>
                <a:cs typeface="Times New Roman" panose="02020603050405020304" pitchFamily="18" charset="0"/>
              </a:rPr>
              <a:t>El proyecto está ubicado al noroccidente de la República de Ecuador, en la región Litoral o Costa. </a:t>
            </a:r>
          </a:p>
        </p:txBody>
      </p:sp>
      <p:pic>
        <p:nvPicPr>
          <p:cNvPr id="8" name="Imagen 7">
            <a:extLst>
              <a:ext uri="{FF2B5EF4-FFF2-40B4-BE49-F238E27FC236}">
                <a16:creationId xmlns:a16="http://schemas.microsoft.com/office/drawing/2014/main" id="{5CF619E8-C1B1-4CF3-A4DC-D15C9F15DF78}"/>
              </a:ext>
            </a:extLst>
          </p:cNvPr>
          <p:cNvPicPr/>
          <p:nvPr/>
        </p:nvPicPr>
        <p:blipFill>
          <a:blip r:embed="rId3"/>
          <a:stretch>
            <a:fillRect/>
          </a:stretch>
        </p:blipFill>
        <p:spPr>
          <a:xfrm>
            <a:off x="301817" y="2550962"/>
            <a:ext cx="3440190" cy="3498146"/>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4" name="Imagen 3">
            <a:extLst>
              <a:ext uri="{FF2B5EF4-FFF2-40B4-BE49-F238E27FC236}">
                <a16:creationId xmlns:a16="http://schemas.microsoft.com/office/drawing/2014/main" id="{70FCBA58-9AC9-426E-A4B1-26CD98FAC0E1}"/>
              </a:ext>
            </a:extLst>
          </p:cNvPr>
          <p:cNvPicPr>
            <a:picLocks noChangeAspect="1"/>
          </p:cNvPicPr>
          <p:nvPr/>
        </p:nvPicPr>
        <p:blipFill>
          <a:blip r:embed="rId5"/>
          <a:stretch>
            <a:fillRect/>
          </a:stretch>
        </p:blipFill>
        <p:spPr>
          <a:xfrm>
            <a:off x="4260658" y="1054599"/>
            <a:ext cx="4581525" cy="4695825"/>
          </a:xfrm>
          <a:prstGeom prst="rect">
            <a:avLst/>
          </a:prstGeom>
        </p:spPr>
      </p:pic>
    </p:spTree>
    <p:extLst>
      <p:ext uri="{BB962C8B-B14F-4D97-AF65-F5344CB8AC3E}">
        <p14:creationId xmlns:p14="http://schemas.microsoft.com/office/powerpoint/2010/main" val="23797857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INFORMACION CARTOGRÁFICA</a:t>
            </a:r>
            <a:endParaRPr lang="es-EC" dirty="0"/>
          </a:p>
        </p:txBody>
      </p:sp>
      <p:sp>
        <p:nvSpPr>
          <p:cNvPr id="3" name="CuadroTexto 2"/>
          <p:cNvSpPr txBox="1"/>
          <p:nvPr/>
        </p:nvSpPr>
        <p:spPr>
          <a:xfrm>
            <a:off x="550222" y="1558889"/>
            <a:ext cx="7268308" cy="4555093"/>
          </a:xfrm>
          <a:prstGeom prst="rect">
            <a:avLst/>
          </a:prstGeom>
          <a:noFill/>
        </p:spPr>
        <p:txBody>
          <a:bodyPr wrap="square" rtlCol="0">
            <a:spAutoFit/>
          </a:bodyPr>
          <a:lstStyle/>
          <a:p>
            <a:pPr algn="just" defTabSz="444500"/>
            <a:r>
              <a:rPr lang="es-EC" i="1" u="none" dirty="0">
                <a:latin typeface="Times New Roman" panose="02020603050405020304" pitchFamily="18" charset="0"/>
                <a:cs typeface="Times New Roman" panose="02020603050405020304" pitchFamily="18" charset="0"/>
              </a:rPr>
              <a:t>•</a:t>
            </a:r>
            <a:r>
              <a:rPr lang="es-EC" sz="1600" i="1" u="none" dirty="0">
                <a:latin typeface="Times New Roman" panose="02020603050405020304" pitchFamily="18" charset="0"/>
                <a:cs typeface="Times New Roman" panose="02020603050405020304" pitchFamily="18" charset="0"/>
              </a:rPr>
              <a:t>	Jama 				</a:t>
            </a:r>
          </a:p>
          <a:p>
            <a:pPr algn="just" defTabSz="444500"/>
            <a:r>
              <a:rPr lang="es-EC" sz="1600" i="1" u="none" dirty="0">
                <a:latin typeface="Times New Roman" panose="02020603050405020304" pitchFamily="18" charset="0"/>
                <a:cs typeface="Times New Roman" panose="02020603050405020304" pitchFamily="18" charset="0"/>
              </a:rPr>
              <a:t>M III-B3 3593-III</a:t>
            </a:r>
          </a:p>
          <a:p>
            <a:pPr algn="just" defTabSz="444500"/>
            <a:r>
              <a:rPr lang="es-EC" sz="1600" i="1" u="none" dirty="0">
                <a:latin typeface="Times New Roman" panose="02020603050405020304" pitchFamily="18" charset="0"/>
                <a:cs typeface="Times New Roman" panose="02020603050405020304" pitchFamily="18" charset="0"/>
              </a:rPr>
              <a:t>•	Convento 			</a:t>
            </a:r>
          </a:p>
          <a:p>
            <a:pPr algn="just" defTabSz="444500"/>
            <a:r>
              <a:rPr lang="es-EC" sz="1600" i="1" u="none" dirty="0">
                <a:latin typeface="Times New Roman" panose="02020603050405020304" pitchFamily="18" charset="0"/>
                <a:cs typeface="Times New Roman" panose="02020603050405020304" pitchFamily="18" charset="0"/>
              </a:rPr>
              <a:t>M III-B4 3594-II</a:t>
            </a:r>
          </a:p>
          <a:p>
            <a:pPr marL="444500" indent="-285750" algn="just" defTabSz="444500">
              <a:buFont typeface="Arial" panose="020B0604020202020204" pitchFamily="34" charset="0"/>
              <a:buChar char="•"/>
            </a:pPr>
            <a:r>
              <a:rPr lang="es-EC" sz="1600" i="1" u="none" dirty="0">
                <a:latin typeface="Times New Roman" panose="02020603050405020304" pitchFamily="18" charset="0"/>
                <a:cs typeface="Times New Roman" panose="02020603050405020304" pitchFamily="18" charset="0"/>
              </a:rPr>
              <a:t> Lázaro </a:t>
            </a:r>
          </a:p>
          <a:p>
            <a:pPr algn="just" defTabSz="444500"/>
            <a:r>
              <a:rPr lang="es-EC" sz="1600" i="1" u="none" dirty="0">
                <a:latin typeface="Times New Roman" panose="02020603050405020304" pitchFamily="18" charset="0"/>
                <a:cs typeface="Times New Roman" panose="02020603050405020304" pitchFamily="18" charset="0"/>
              </a:rPr>
              <a:t>N III-A3 3693-III </a:t>
            </a:r>
          </a:p>
          <a:p>
            <a:pPr algn="just" defTabSz="444500"/>
            <a:r>
              <a:rPr lang="es-EC" sz="1600" i="1" u="none" dirty="0">
                <a:latin typeface="Times New Roman" panose="02020603050405020304" pitchFamily="18" charset="0"/>
                <a:cs typeface="Times New Roman" panose="02020603050405020304" pitchFamily="18" charset="0"/>
              </a:rPr>
              <a:t>•	Canoa 			            </a:t>
            </a:r>
          </a:p>
          <a:p>
            <a:pPr algn="just" defTabSz="444500"/>
            <a:r>
              <a:rPr lang="es-EC" sz="1600" i="1" u="none" dirty="0">
                <a:latin typeface="Times New Roman" panose="02020603050405020304" pitchFamily="18" charset="0"/>
                <a:cs typeface="Times New Roman" panose="02020603050405020304" pitchFamily="18" charset="0"/>
              </a:rPr>
              <a:t>   M III-D1 3592-IV</a:t>
            </a:r>
          </a:p>
          <a:p>
            <a:pPr algn="just" defTabSz="444500"/>
            <a:r>
              <a:rPr lang="es-EC" sz="1600" i="1" u="none" dirty="0">
                <a:latin typeface="Times New Roman" panose="02020603050405020304" pitchFamily="18" charset="0"/>
                <a:cs typeface="Times New Roman" panose="02020603050405020304" pitchFamily="18" charset="0"/>
              </a:rPr>
              <a:t>•	San Isidro 			</a:t>
            </a:r>
          </a:p>
          <a:p>
            <a:pPr algn="just" defTabSz="444500"/>
            <a:r>
              <a:rPr lang="es-EC" sz="1600" i="1" u="none" dirty="0">
                <a:latin typeface="Times New Roman" panose="02020603050405020304" pitchFamily="18" charset="0"/>
                <a:cs typeface="Times New Roman" panose="02020603050405020304" pitchFamily="18" charset="0"/>
              </a:rPr>
              <a:t>M III-D2 3592-I</a:t>
            </a:r>
          </a:p>
          <a:p>
            <a:pPr algn="just" defTabSz="444500"/>
            <a:r>
              <a:rPr lang="es-EC" sz="1600" i="1" u="none" dirty="0">
                <a:latin typeface="Times New Roman" panose="02020603050405020304" pitchFamily="18" charset="0"/>
                <a:cs typeface="Times New Roman" panose="02020603050405020304" pitchFamily="18" charset="0"/>
              </a:rPr>
              <a:t>•	Flavio Alfaro			</a:t>
            </a:r>
          </a:p>
          <a:p>
            <a:pPr algn="just" defTabSz="444500"/>
            <a:r>
              <a:rPr lang="es-EC" sz="1600" i="1" u="none" dirty="0">
                <a:latin typeface="Times New Roman" panose="02020603050405020304" pitchFamily="18" charset="0"/>
                <a:cs typeface="Times New Roman" panose="02020603050405020304" pitchFamily="18" charset="0"/>
              </a:rPr>
              <a:t>N III-C1 3692-IV</a:t>
            </a:r>
          </a:p>
          <a:p>
            <a:pPr algn="just" defTabSz="444500"/>
            <a:r>
              <a:rPr lang="es-EC" sz="1600" i="1" u="none" dirty="0">
                <a:latin typeface="Times New Roman" panose="02020603050405020304" pitchFamily="18" charset="0"/>
                <a:cs typeface="Times New Roman" panose="02020603050405020304" pitchFamily="18" charset="0"/>
              </a:rPr>
              <a:t>•	Bahía de Caráquez 	  </a:t>
            </a:r>
          </a:p>
          <a:p>
            <a:pPr algn="just" defTabSz="444500"/>
            <a:r>
              <a:rPr lang="es-EC" sz="1600" i="1" u="none" dirty="0">
                <a:latin typeface="Times New Roman" panose="02020603050405020304" pitchFamily="18" charset="0"/>
                <a:cs typeface="Times New Roman" panose="02020603050405020304" pitchFamily="18" charset="0"/>
              </a:rPr>
              <a:t>M III D3 3592-III</a:t>
            </a:r>
          </a:p>
          <a:p>
            <a:pPr algn="just" defTabSz="444500"/>
            <a:r>
              <a:rPr lang="es-EC" sz="1600" i="1" u="none" dirty="0">
                <a:latin typeface="Times New Roman" panose="02020603050405020304" pitchFamily="18" charset="0"/>
                <a:cs typeface="Times New Roman" panose="02020603050405020304" pitchFamily="18" charset="0"/>
              </a:rPr>
              <a:t>•	Ricaurte 			              </a:t>
            </a:r>
          </a:p>
          <a:p>
            <a:pPr algn="just" defTabSz="444500"/>
            <a:r>
              <a:rPr lang="es-EC" sz="1600" i="1" u="none" dirty="0">
                <a:latin typeface="Times New Roman" panose="02020603050405020304" pitchFamily="18" charset="0"/>
                <a:cs typeface="Times New Roman" panose="02020603050405020304" pitchFamily="18" charset="0"/>
              </a:rPr>
              <a:t>M III-D4 3592-II</a:t>
            </a:r>
          </a:p>
          <a:p>
            <a:pPr algn="just" defTabSz="444500"/>
            <a:r>
              <a:rPr lang="es-EC" sz="1600" i="1" u="none" dirty="0">
                <a:latin typeface="Times New Roman" panose="02020603050405020304" pitchFamily="18" charset="0"/>
                <a:cs typeface="Times New Roman" panose="02020603050405020304" pitchFamily="18" charset="0"/>
              </a:rPr>
              <a:t>•	La Alianza </a:t>
            </a:r>
          </a:p>
          <a:p>
            <a:pPr algn="just" defTabSz="444500"/>
            <a:r>
              <a:rPr lang="es-EC" sz="1600" i="1" u="none" dirty="0">
                <a:latin typeface="Times New Roman" panose="02020603050405020304" pitchFamily="18" charset="0"/>
                <a:cs typeface="Times New Roman" panose="02020603050405020304" pitchFamily="18" charset="0"/>
              </a:rPr>
              <a:t>N III-C3 3692-III</a:t>
            </a:r>
          </a:p>
        </p:txBody>
      </p:sp>
      <p:sp>
        <p:nvSpPr>
          <p:cNvPr id="11" name="Rectángulo 10">
            <a:extLst>
              <a:ext uri="{FF2B5EF4-FFF2-40B4-BE49-F238E27FC236}">
                <a16:creationId xmlns:a16="http://schemas.microsoft.com/office/drawing/2014/main" id="{4A44B6FD-E24E-4EFB-AABF-45980D4912E6}"/>
              </a:ext>
            </a:extLst>
          </p:cNvPr>
          <p:cNvSpPr/>
          <p:nvPr/>
        </p:nvSpPr>
        <p:spPr>
          <a:xfrm>
            <a:off x="4383426" y="5157806"/>
            <a:ext cx="4618304" cy="553998"/>
          </a:xfrm>
          <a:prstGeom prst="rect">
            <a:avLst/>
          </a:prstGeom>
        </p:spPr>
        <p:txBody>
          <a:bodyPr>
            <a:spAutoFit/>
          </a:bodyPr>
          <a:lstStyle/>
          <a:p>
            <a:pPr algn="just"/>
            <a:r>
              <a:rPr lang="es-EC" sz="1500" i="1" u="none" dirty="0">
                <a:latin typeface="Times New Roman" panose="02020603050405020304" pitchFamily="18" charset="0"/>
                <a:cs typeface="Times New Roman" panose="02020603050405020304" pitchFamily="18" charset="0"/>
              </a:rPr>
              <a:t>Cartas Topográficas de la Provincia Manabí</a:t>
            </a:r>
          </a:p>
          <a:p>
            <a:pPr algn="just"/>
            <a:r>
              <a:rPr lang="es-EC" sz="1500" i="1" u="none" dirty="0">
                <a:latin typeface="Times New Roman" panose="02020603050405020304" pitchFamily="18" charset="0"/>
                <a:cs typeface="Times New Roman" panose="02020603050405020304" pitchFamily="18" charset="0"/>
              </a:rPr>
              <a:t>Fuente: Instituto Geográfico Militar (IGM)</a:t>
            </a:r>
          </a:p>
        </p:txBody>
      </p:sp>
      <p:pic>
        <p:nvPicPr>
          <p:cNvPr id="9" name="Imagen 8">
            <a:extLst>
              <a:ext uri="{FF2B5EF4-FFF2-40B4-BE49-F238E27FC236}">
                <a16:creationId xmlns:a16="http://schemas.microsoft.com/office/drawing/2014/main" id="{B35222AC-F1B4-439C-8C81-A5E7717A9C1B}"/>
              </a:ext>
            </a:extLst>
          </p:cNvPr>
          <p:cNvPicPr/>
          <p:nvPr/>
        </p:nvPicPr>
        <p:blipFill rotWithShape="1">
          <a:blip r:embed="rId3"/>
          <a:srcRect l="4548" t="6521" r="4729" b="8715"/>
          <a:stretch/>
        </p:blipFill>
        <p:spPr bwMode="auto">
          <a:xfrm>
            <a:off x="3240401" y="1737708"/>
            <a:ext cx="5549337" cy="3378315"/>
          </a:xfrm>
          <a:prstGeom prst="rect">
            <a:avLst/>
          </a:prstGeom>
          <a:ln>
            <a:noFill/>
          </a:ln>
          <a:effectLst/>
          <a:extLst>
            <a:ext uri="{53640926-AAD7-44D8-BBD7-CCE9431645EC}">
              <a14:shadowObscured xmlns:a14="http://schemas.microsoft.com/office/drawing/2010/main"/>
            </a:ext>
          </a:ex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19551066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81887" y="933966"/>
            <a:ext cx="8980226" cy="369332"/>
          </a:xfrm>
          <a:prstGeom prst="rect">
            <a:avLst/>
          </a:prstGeom>
        </p:spPr>
        <p:txBody>
          <a:bodyPr wrap="square">
            <a:spAutoFit/>
          </a:bodyPr>
          <a:lstStyle/>
          <a:p>
            <a:r>
              <a:rPr lang="es-ES" i="1" dirty="0"/>
              <a:t>DESCRIPCIÓN DEL ÁREA DE ESTUDIO</a:t>
            </a:r>
            <a:endParaRPr lang="es-EC" dirty="0"/>
          </a:p>
        </p:txBody>
      </p:sp>
      <p:sp>
        <p:nvSpPr>
          <p:cNvPr id="7" name="Rectángulo 6"/>
          <p:cNvSpPr/>
          <p:nvPr/>
        </p:nvSpPr>
        <p:spPr>
          <a:xfrm>
            <a:off x="2892345" y="5574426"/>
            <a:ext cx="3260948" cy="553998"/>
          </a:xfrm>
          <a:prstGeom prst="rect">
            <a:avLst/>
          </a:prstGeom>
        </p:spPr>
        <p:txBody>
          <a:bodyPr>
            <a:spAutoFit/>
          </a:bodyPr>
          <a:lstStyle/>
          <a:p>
            <a:pPr algn="ctr"/>
            <a:r>
              <a:rPr lang="es-EC" sz="1500" i="1" u="none" dirty="0">
                <a:latin typeface="Times New Roman" panose="02020603050405020304" pitchFamily="18" charset="0"/>
                <a:cs typeface="Times New Roman" panose="02020603050405020304" pitchFamily="18" charset="0"/>
              </a:rPr>
              <a:t>Ubicación del Proyecto</a:t>
            </a:r>
          </a:p>
          <a:p>
            <a:pPr algn="ctr"/>
            <a:r>
              <a:rPr lang="es-EC" sz="1500" i="1" u="none" dirty="0">
                <a:latin typeface="Times New Roman" panose="02020603050405020304" pitchFamily="18" charset="0"/>
                <a:cs typeface="Times New Roman" panose="02020603050405020304" pitchFamily="18" charset="0"/>
              </a:rPr>
              <a:t>Fuente: Google </a:t>
            </a:r>
            <a:r>
              <a:rPr lang="es-EC" sz="1500" i="1" u="none" dirty="0" err="1">
                <a:latin typeface="Times New Roman" panose="02020603050405020304" pitchFamily="18" charset="0"/>
                <a:cs typeface="Times New Roman" panose="02020603050405020304" pitchFamily="18" charset="0"/>
              </a:rPr>
              <a:t>Earth</a:t>
            </a:r>
            <a:endParaRPr lang="es-EC" sz="1500" i="1" u="none" dirty="0">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0E014038-A285-4B60-B93B-2F39E305968C}"/>
              </a:ext>
            </a:extLst>
          </p:cNvPr>
          <p:cNvPicPr/>
          <p:nvPr/>
        </p:nvPicPr>
        <p:blipFill rotWithShape="1">
          <a:blip r:embed="rId3" cstate="print">
            <a:extLst>
              <a:ext uri="{28A0092B-C50C-407E-A947-70E740481C1C}">
                <a14:useLocalDpi xmlns:a14="http://schemas.microsoft.com/office/drawing/2010/main" val="0"/>
              </a:ext>
            </a:extLst>
          </a:blip>
          <a:srcRect l="6965" t="1276" r="7443" b="6158"/>
          <a:stretch/>
        </p:blipFill>
        <p:spPr bwMode="auto">
          <a:xfrm>
            <a:off x="1315017" y="1358320"/>
            <a:ext cx="6415605" cy="4141359"/>
          </a:xfrm>
          <a:prstGeom prst="rect">
            <a:avLst/>
          </a:prstGeom>
          <a:ln>
            <a:noFill/>
          </a:ln>
          <a:extLst>
            <a:ext uri="{53640926-AAD7-44D8-BBD7-CCE9431645EC}">
              <a14:shadowObscured xmlns:a14="http://schemas.microsoft.com/office/drawing/2010/main"/>
            </a:ext>
          </a:ex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1746835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LEVANTAMIENTO TOPOGRÁFICO</a:t>
            </a:r>
            <a:endParaRPr lang="es-EC" dirty="0"/>
          </a:p>
        </p:txBody>
      </p:sp>
      <p:sp>
        <p:nvSpPr>
          <p:cNvPr id="11" name="Rectángulo 10">
            <a:extLst>
              <a:ext uri="{FF2B5EF4-FFF2-40B4-BE49-F238E27FC236}">
                <a16:creationId xmlns:a16="http://schemas.microsoft.com/office/drawing/2014/main" id="{4A44B6FD-E24E-4EFB-AABF-45980D4912E6}"/>
              </a:ext>
            </a:extLst>
          </p:cNvPr>
          <p:cNvSpPr/>
          <p:nvPr/>
        </p:nvSpPr>
        <p:spPr>
          <a:xfrm>
            <a:off x="1220971" y="5283620"/>
            <a:ext cx="4618304" cy="323165"/>
          </a:xfrm>
          <a:prstGeom prst="rect">
            <a:avLst/>
          </a:prstGeom>
        </p:spPr>
        <p:txBody>
          <a:bodyPr>
            <a:spAutoFit/>
          </a:bodyPr>
          <a:lstStyle/>
          <a:p>
            <a:pPr algn="ctr"/>
            <a:r>
              <a:rPr lang="es-EC" sz="1500" i="1" u="none" dirty="0">
                <a:latin typeface="Times New Roman" panose="02020603050405020304" pitchFamily="18" charset="0"/>
                <a:cs typeface="Times New Roman" panose="02020603050405020304" pitchFamily="18" charset="0"/>
              </a:rPr>
              <a:t>Levantamiento Topográfico</a:t>
            </a:r>
          </a:p>
        </p:txBody>
      </p:sp>
      <p:pic>
        <p:nvPicPr>
          <p:cNvPr id="8" name="Imagen 7">
            <a:extLst>
              <a:ext uri="{FF2B5EF4-FFF2-40B4-BE49-F238E27FC236}">
                <a16:creationId xmlns:a16="http://schemas.microsoft.com/office/drawing/2014/main" id="{EA92A6B9-FD73-46F9-A0B9-875750FF92C8}"/>
              </a:ext>
            </a:extLst>
          </p:cNvPr>
          <p:cNvPicPr/>
          <p:nvPr/>
        </p:nvPicPr>
        <p:blipFill>
          <a:blip r:embed="rId3"/>
          <a:stretch>
            <a:fillRect/>
          </a:stretch>
        </p:blipFill>
        <p:spPr>
          <a:xfrm>
            <a:off x="481647" y="1556158"/>
            <a:ext cx="6096953" cy="3462246"/>
          </a:xfrm>
          <a:prstGeom prst="rect">
            <a:avLst/>
          </a:prstGeom>
        </p:spPr>
      </p:pic>
      <p:sp>
        <p:nvSpPr>
          <p:cNvPr id="5" name="Rectangle 1">
            <a:extLst>
              <a:ext uri="{FF2B5EF4-FFF2-40B4-BE49-F238E27FC236}">
                <a16:creationId xmlns:a16="http://schemas.microsoft.com/office/drawing/2014/main" id="{0A0E0740-099A-4077-8A0B-02E18C6E67ED}"/>
              </a:ext>
            </a:extLst>
          </p:cNvPr>
          <p:cNvSpPr>
            <a:spLocks noChangeArrowheads="1"/>
          </p:cNvSpPr>
          <p:nvPr/>
        </p:nvSpPr>
        <p:spPr bwMode="auto">
          <a:xfrm>
            <a:off x="6840537" y="3640292"/>
            <a:ext cx="206075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kumimoji="0" lang="es-EC" altLang="es-ES" sz="1200" b="0" i="0" u="none" strike="noStrike" cap="none" normalizeH="0" baseline="0" dirty="0" bmk="">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abla </a:t>
            </a:r>
            <a:r>
              <a:rPr kumimoji="0" lang="es-EC" altLang="es-ES" sz="1200" b="0" i="0" u="none" strike="noStrike" cap="none" normalizeH="0" baseline="0" dirty="0" bmk="_Toc51340221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 Coordenadas UTM</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altLang="es-ES" sz="1200" b="0" i="0" u="none" strike="noStrike" cap="none" normalizeH="0" baseline="0" dirty="0" bmk="_Toc513402218">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altLang="es-ES" sz="1200" u="none" dirty="0" bmk="_Toc513402218">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C" altLang="es-ES" sz="1200" b="0" i="0" u="none" strike="noStrike" cap="none" normalizeH="0" baseline="0" dirty="0" bmk="_Toc513402218">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altLang="es-ES" sz="1200" u="none" dirty="0" bmk="_Toc513402218">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E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 Google </a:t>
            </a:r>
            <a:r>
              <a:rPr kumimoji="0" lang="es-EC" altLang="es-ES"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Earth</a:t>
            </a:r>
            <a:endParaRPr kumimoji="0" lang="es-EC" altLang="es-ES" sz="1800" b="0" i="0" u="none" strike="noStrike" cap="none" normalizeH="0" baseline="0" dirty="0">
              <a:ln>
                <a:noFill/>
              </a:ln>
              <a:solidFill>
                <a:schemeClr val="tx1"/>
              </a:solidFill>
              <a:effectLst/>
              <a:latin typeface="Arial" panose="020B0604020202020204" pitchFamily="34" charset="0"/>
            </a:endParaRPr>
          </a:p>
        </p:txBody>
      </p:sp>
      <p:pic>
        <p:nvPicPr>
          <p:cNvPr id="10" name="Imagen 9">
            <a:extLst>
              <a:ext uri="{FF2B5EF4-FFF2-40B4-BE49-F238E27FC236}">
                <a16:creationId xmlns:a16="http://schemas.microsoft.com/office/drawing/2014/main" id="{8F95BFCD-F2A3-4EA1-8C10-E887E76790A1}"/>
              </a:ext>
            </a:extLst>
          </p:cNvPr>
          <p:cNvPicPr>
            <a:picLocks noChangeAspect="1"/>
          </p:cNvPicPr>
          <p:nvPr/>
        </p:nvPicPr>
        <p:blipFill>
          <a:blip r:embed="rId4"/>
          <a:stretch>
            <a:fillRect/>
          </a:stretch>
        </p:blipFill>
        <p:spPr>
          <a:xfrm>
            <a:off x="6870553" y="3998557"/>
            <a:ext cx="2030741" cy="706345"/>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42148265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81887" y="933966"/>
            <a:ext cx="8980226" cy="369332"/>
          </a:xfrm>
          <a:prstGeom prst="rect">
            <a:avLst/>
          </a:prstGeom>
        </p:spPr>
        <p:txBody>
          <a:bodyPr wrap="square">
            <a:spAutoFit/>
          </a:bodyPr>
          <a:lstStyle/>
          <a:p>
            <a:r>
              <a:rPr lang="es-ES" i="1" dirty="0"/>
              <a:t>DESCRIPCIÓN DEL ÁREA DE ESTUDIO</a:t>
            </a:r>
            <a:endParaRPr lang="es-EC" dirty="0"/>
          </a:p>
        </p:txBody>
      </p:sp>
      <p:sp>
        <p:nvSpPr>
          <p:cNvPr id="7" name="Rectángulo 6"/>
          <p:cNvSpPr/>
          <p:nvPr/>
        </p:nvSpPr>
        <p:spPr>
          <a:xfrm>
            <a:off x="2461200" y="3484903"/>
            <a:ext cx="3260948" cy="323165"/>
          </a:xfrm>
          <a:prstGeom prst="rect">
            <a:avLst/>
          </a:prstGeom>
        </p:spPr>
        <p:txBody>
          <a:bodyPr>
            <a:spAutoFit/>
          </a:bodyPr>
          <a:lstStyle/>
          <a:p>
            <a:pPr algn="ctr"/>
            <a:r>
              <a:rPr lang="es-EC" sz="1500" i="1" u="none" dirty="0">
                <a:latin typeface="Times New Roman" panose="02020603050405020304" pitchFamily="18" charset="0"/>
                <a:cs typeface="Times New Roman" panose="02020603050405020304" pitchFamily="18" charset="0"/>
              </a:rPr>
              <a:t>Precipitación</a:t>
            </a:r>
          </a:p>
        </p:txBody>
      </p:sp>
      <p:sp>
        <p:nvSpPr>
          <p:cNvPr id="13" name="Rectángulo 12">
            <a:extLst>
              <a:ext uri="{FF2B5EF4-FFF2-40B4-BE49-F238E27FC236}">
                <a16:creationId xmlns:a16="http://schemas.microsoft.com/office/drawing/2014/main" id="{8C0061EB-8044-4A17-992C-BBAD7D1D0BA9}"/>
              </a:ext>
            </a:extLst>
          </p:cNvPr>
          <p:cNvSpPr/>
          <p:nvPr/>
        </p:nvSpPr>
        <p:spPr>
          <a:xfrm>
            <a:off x="2258697" y="5887549"/>
            <a:ext cx="3581547" cy="323165"/>
          </a:xfrm>
          <a:prstGeom prst="rect">
            <a:avLst/>
          </a:prstGeom>
        </p:spPr>
        <p:txBody>
          <a:bodyPr>
            <a:spAutoFit/>
          </a:bodyPr>
          <a:lstStyle/>
          <a:p>
            <a:pPr algn="ctr"/>
            <a:r>
              <a:rPr lang="es-EC" sz="1500" i="1" u="none" dirty="0">
                <a:latin typeface="Times New Roman" panose="02020603050405020304" pitchFamily="18" charset="0"/>
                <a:cs typeface="Times New Roman" panose="02020603050405020304" pitchFamily="18" charset="0"/>
              </a:rPr>
              <a:t> Temperatura</a:t>
            </a:r>
          </a:p>
        </p:txBody>
      </p:sp>
      <p:graphicFrame>
        <p:nvGraphicFramePr>
          <p:cNvPr id="8" name="Gráfico 7">
            <a:extLst>
              <a:ext uri="{FF2B5EF4-FFF2-40B4-BE49-F238E27FC236}">
                <a16:creationId xmlns:a16="http://schemas.microsoft.com/office/drawing/2014/main" id="{7837A7E3-E8FF-48C8-B178-5DC1A0DAB64D}"/>
              </a:ext>
            </a:extLst>
          </p:cNvPr>
          <p:cNvGraphicFramePr>
            <a:graphicFrameLocks/>
          </p:cNvGraphicFramePr>
          <p:nvPr>
            <p:extLst>
              <p:ext uri="{D42A27DB-BD31-4B8C-83A1-F6EECF244321}">
                <p14:modId xmlns:p14="http://schemas.microsoft.com/office/powerpoint/2010/main" val="952860015"/>
              </p:ext>
            </p:extLst>
          </p:nvPr>
        </p:nvGraphicFramePr>
        <p:xfrm>
          <a:off x="1938197" y="1336117"/>
          <a:ext cx="4501499" cy="2310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4BA6B310-AD85-4296-98BB-8F1F301AEEE1}"/>
              </a:ext>
            </a:extLst>
          </p:cNvPr>
          <p:cNvGraphicFramePr>
            <a:graphicFrameLocks/>
          </p:cNvGraphicFramePr>
          <p:nvPr>
            <p:extLst>
              <p:ext uri="{D42A27DB-BD31-4B8C-83A1-F6EECF244321}">
                <p14:modId xmlns:p14="http://schemas.microsoft.com/office/powerpoint/2010/main" val="2589164903"/>
              </p:ext>
            </p:extLst>
          </p:nvPr>
        </p:nvGraphicFramePr>
        <p:xfrm>
          <a:off x="2140601" y="3907392"/>
          <a:ext cx="4501499" cy="19263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4210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81887" y="933966"/>
            <a:ext cx="8980226" cy="369332"/>
          </a:xfrm>
          <a:prstGeom prst="rect">
            <a:avLst/>
          </a:prstGeom>
        </p:spPr>
        <p:txBody>
          <a:bodyPr wrap="square">
            <a:spAutoFit/>
          </a:bodyPr>
          <a:lstStyle/>
          <a:p>
            <a:r>
              <a:rPr lang="es-ES" i="1" dirty="0"/>
              <a:t>CARACTERIZACIÓN DE LA ZONA DE ESTUDIO</a:t>
            </a:r>
            <a:endParaRPr lang="es-EC" dirty="0"/>
          </a:p>
        </p:txBody>
      </p:sp>
      <p:pic>
        <p:nvPicPr>
          <p:cNvPr id="9" name="Imagen 8">
            <a:extLst>
              <a:ext uri="{FF2B5EF4-FFF2-40B4-BE49-F238E27FC236}">
                <a16:creationId xmlns:a16="http://schemas.microsoft.com/office/drawing/2014/main" id="{F9B8494F-5121-4488-A842-16E18A306C68}"/>
              </a:ext>
            </a:extLst>
          </p:cNvPr>
          <p:cNvPicPr/>
          <p:nvPr/>
        </p:nvPicPr>
        <p:blipFill rotWithShape="1">
          <a:blip r:embed="rId3"/>
          <a:srcRect l="27986" t="41894" r="30415" b="14368"/>
          <a:stretch/>
        </p:blipFill>
        <p:spPr bwMode="auto">
          <a:xfrm>
            <a:off x="877276" y="1606596"/>
            <a:ext cx="7389448" cy="3644807"/>
          </a:xfrm>
          <a:prstGeom prst="rect">
            <a:avLst/>
          </a:prstGeom>
          <a:ln>
            <a:noFill/>
          </a:ln>
          <a:extLst>
            <a:ext uri="{53640926-AAD7-44D8-BBD7-CCE9431645EC}">
              <a14:shadowObscured xmlns:a14="http://schemas.microsoft.com/office/drawing/2010/main"/>
            </a:ext>
          </a:extLst>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7" name="Rectángulo 6">
            <a:extLst>
              <a:ext uri="{FF2B5EF4-FFF2-40B4-BE49-F238E27FC236}">
                <a16:creationId xmlns:a16="http://schemas.microsoft.com/office/drawing/2014/main" id="{84265FA9-F2E9-42B5-A5FB-4F9029FA3F14}"/>
              </a:ext>
            </a:extLst>
          </p:cNvPr>
          <p:cNvSpPr/>
          <p:nvPr/>
        </p:nvSpPr>
        <p:spPr>
          <a:xfrm>
            <a:off x="2892345" y="5339981"/>
            <a:ext cx="3260948" cy="323165"/>
          </a:xfrm>
          <a:prstGeom prst="rect">
            <a:avLst/>
          </a:prstGeom>
        </p:spPr>
        <p:txBody>
          <a:bodyPr>
            <a:spAutoFit/>
          </a:bodyPr>
          <a:lstStyle/>
          <a:p>
            <a:pPr algn="ctr"/>
            <a:r>
              <a:rPr lang="es-EC" sz="1500" i="1" u="none" dirty="0">
                <a:latin typeface="Times New Roman" panose="02020603050405020304" pitchFamily="18" charset="0"/>
                <a:cs typeface="Times New Roman" panose="02020603050405020304" pitchFamily="18" charset="0"/>
              </a:rPr>
              <a:t>Fuente: Google </a:t>
            </a:r>
            <a:r>
              <a:rPr lang="es-EC" sz="1500" i="1" u="none" dirty="0" err="1">
                <a:latin typeface="Times New Roman" panose="02020603050405020304" pitchFamily="18" charset="0"/>
                <a:cs typeface="Times New Roman" panose="02020603050405020304" pitchFamily="18" charset="0"/>
              </a:rPr>
              <a:t>Earth</a:t>
            </a:r>
            <a:endParaRPr lang="es-EC" sz="1500" i="1" u="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4594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81887" y="933966"/>
            <a:ext cx="8980226" cy="369332"/>
          </a:xfrm>
          <a:prstGeom prst="rect">
            <a:avLst/>
          </a:prstGeom>
        </p:spPr>
        <p:txBody>
          <a:bodyPr wrap="square">
            <a:spAutoFit/>
          </a:bodyPr>
          <a:lstStyle/>
          <a:p>
            <a:r>
              <a:rPr lang="es-ES" i="1" dirty="0"/>
              <a:t>CARACTERIZACIÓN DE LA ZONA DE ESTUDIO</a:t>
            </a:r>
            <a:endParaRPr lang="es-EC" dirty="0"/>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11" name="Rectángulo 10">
            <a:extLst>
              <a:ext uri="{FF2B5EF4-FFF2-40B4-BE49-F238E27FC236}">
                <a16:creationId xmlns:a16="http://schemas.microsoft.com/office/drawing/2014/main" id="{6BCAE2A0-FC5B-4D8E-87C5-6394BBC5F1B8}"/>
              </a:ext>
            </a:extLst>
          </p:cNvPr>
          <p:cNvSpPr/>
          <p:nvPr/>
        </p:nvSpPr>
        <p:spPr>
          <a:xfrm>
            <a:off x="-1132750" y="4906607"/>
            <a:ext cx="4695643" cy="948978"/>
          </a:xfrm>
          <a:prstGeom prst="rect">
            <a:avLst/>
          </a:prstGeom>
        </p:spPr>
        <p:txBody>
          <a:bodyPr wrap="square">
            <a:spAutoFit/>
          </a:bodyPr>
          <a:lstStyle/>
          <a:p>
            <a:pPr indent="226695" algn="ctr">
              <a:spcAft>
                <a:spcPts val="1000"/>
              </a:spcAft>
            </a:pPr>
            <a:r>
              <a:rPr lang="es-EC" sz="1500" i="1" u="none" dirty="0">
                <a:latin typeface="Times New Roman" panose="02020603050405020304" pitchFamily="18" charset="0"/>
                <a:cs typeface="Times New Roman" panose="02020603050405020304" pitchFamily="18" charset="0"/>
              </a:rPr>
              <a:t>Coordenadas Geográficas</a:t>
            </a:r>
          </a:p>
          <a:p>
            <a:pPr indent="226695" algn="ctr">
              <a:spcAft>
                <a:spcPts val="1000"/>
              </a:spcAft>
            </a:pPr>
            <a:endParaRPr lang="es-EC" sz="1200" u="none" dirty="0">
              <a:latin typeface="Times New Roman" panose="02020603050405020304" pitchFamily="18" charset="0"/>
              <a:ea typeface="Calibri" panose="020F0502020204030204" pitchFamily="34" charset="0"/>
              <a:cs typeface="Times New Roman" panose="02020603050405020304" pitchFamily="18" charset="0"/>
            </a:endParaRPr>
          </a:p>
          <a:p>
            <a:pPr indent="226695" algn="ctr">
              <a:spcAft>
                <a:spcPts val="1000"/>
              </a:spcAft>
            </a:pPr>
            <a:endParaRPr lang="es-EC" sz="1200" u="none"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id="{9077DA07-89E4-4096-91D5-0142C5E9BAE1}"/>
              </a:ext>
            </a:extLst>
          </p:cNvPr>
          <p:cNvPicPr>
            <a:picLocks noChangeAspect="1"/>
          </p:cNvPicPr>
          <p:nvPr/>
        </p:nvPicPr>
        <p:blipFill>
          <a:blip r:embed="rId4"/>
          <a:stretch>
            <a:fillRect/>
          </a:stretch>
        </p:blipFill>
        <p:spPr>
          <a:xfrm>
            <a:off x="6334946" y="5287155"/>
            <a:ext cx="2133600" cy="542925"/>
          </a:xfrm>
          <a:prstGeom prst="rect">
            <a:avLst/>
          </a:prstGeom>
        </p:spPr>
      </p:pic>
      <p:pic>
        <p:nvPicPr>
          <p:cNvPr id="18" name="Imagen 17">
            <a:extLst>
              <a:ext uri="{FF2B5EF4-FFF2-40B4-BE49-F238E27FC236}">
                <a16:creationId xmlns:a16="http://schemas.microsoft.com/office/drawing/2014/main" id="{88A1BA31-75FC-4655-8486-51E98C3D61AF}"/>
              </a:ext>
            </a:extLst>
          </p:cNvPr>
          <p:cNvPicPr>
            <a:picLocks noChangeAspect="1"/>
          </p:cNvPicPr>
          <p:nvPr/>
        </p:nvPicPr>
        <p:blipFill>
          <a:blip r:embed="rId5"/>
          <a:stretch>
            <a:fillRect/>
          </a:stretch>
        </p:blipFill>
        <p:spPr>
          <a:xfrm>
            <a:off x="3130419" y="5287155"/>
            <a:ext cx="2390775" cy="561975"/>
          </a:xfrm>
          <a:prstGeom prst="rect">
            <a:avLst/>
          </a:prstGeom>
        </p:spPr>
      </p:pic>
      <p:pic>
        <p:nvPicPr>
          <p:cNvPr id="20" name="Imagen 19">
            <a:extLst>
              <a:ext uri="{FF2B5EF4-FFF2-40B4-BE49-F238E27FC236}">
                <a16:creationId xmlns:a16="http://schemas.microsoft.com/office/drawing/2014/main" id="{ED71CDD3-E682-4EF9-A10D-C6263830B496}"/>
              </a:ext>
            </a:extLst>
          </p:cNvPr>
          <p:cNvPicPr>
            <a:picLocks noChangeAspect="1"/>
          </p:cNvPicPr>
          <p:nvPr/>
        </p:nvPicPr>
        <p:blipFill>
          <a:blip r:embed="rId6"/>
          <a:stretch>
            <a:fillRect/>
          </a:stretch>
        </p:blipFill>
        <p:spPr>
          <a:xfrm>
            <a:off x="293731" y="5349516"/>
            <a:ext cx="2281396" cy="531812"/>
          </a:xfrm>
          <a:prstGeom prst="rect">
            <a:avLst/>
          </a:prstGeom>
        </p:spPr>
      </p:pic>
      <p:sp>
        <p:nvSpPr>
          <p:cNvPr id="19" name="Rectángulo 18">
            <a:extLst>
              <a:ext uri="{FF2B5EF4-FFF2-40B4-BE49-F238E27FC236}">
                <a16:creationId xmlns:a16="http://schemas.microsoft.com/office/drawing/2014/main" id="{736BC88C-AE5E-4255-A049-38BEA7E2A76E}"/>
              </a:ext>
            </a:extLst>
          </p:cNvPr>
          <p:cNvSpPr/>
          <p:nvPr/>
        </p:nvSpPr>
        <p:spPr>
          <a:xfrm>
            <a:off x="1826756" y="4966018"/>
            <a:ext cx="4695643" cy="948978"/>
          </a:xfrm>
          <a:prstGeom prst="rect">
            <a:avLst/>
          </a:prstGeom>
        </p:spPr>
        <p:txBody>
          <a:bodyPr wrap="square">
            <a:spAutoFit/>
          </a:bodyPr>
          <a:lstStyle/>
          <a:p>
            <a:pPr indent="226695" algn="ctr">
              <a:spcAft>
                <a:spcPts val="1000"/>
              </a:spcAft>
            </a:pPr>
            <a:r>
              <a:rPr lang="es-EC" sz="1500" i="1" u="none" dirty="0">
                <a:latin typeface="Times New Roman" panose="02020603050405020304" pitchFamily="18" charset="0"/>
                <a:cs typeface="Times New Roman" panose="02020603050405020304" pitchFamily="18" charset="0"/>
              </a:rPr>
              <a:t>Coordenadas Geográficas</a:t>
            </a:r>
          </a:p>
          <a:p>
            <a:pPr indent="226695" algn="ctr">
              <a:spcAft>
                <a:spcPts val="1000"/>
              </a:spcAft>
            </a:pPr>
            <a:endParaRPr lang="es-EC" sz="1200" u="none" dirty="0">
              <a:latin typeface="Times New Roman" panose="02020603050405020304" pitchFamily="18" charset="0"/>
              <a:ea typeface="Calibri" panose="020F0502020204030204" pitchFamily="34" charset="0"/>
              <a:cs typeface="Times New Roman" panose="02020603050405020304" pitchFamily="18" charset="0"/>
            </a:endParaRPr>
          </a:p>
          <a:p>
            <a:pPr indent="226695" algn="ctr">
              <a:spcAft>
                <a:spcPts val="1000"/>
              </a:spcAft>
            </a:pPr>
            <a:endParaRPr lang="es-EC" sz="1200" u="none"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ángulo 21">
            <a:extLst>
              <a:ext uri="{FF2B5EF4-FFF2-40B4-BE49-F238E27FC236}">
                <a16:creationId xmlns:a16="http://schemas.microsoft.com/office/drawing/2014/main" id="{9FCDB572-98BA-4CD8-A103-9E0C67756808}"/>
              </a:ext>
            </a:extLst>
          </p:cNvPr>
          <p:cNvSpPr/>
          <p:nvPr/>
        </p:nvSpPr>
        <p:spPr>
          <a:xfrm>
            <a:off x="4840647" y="4956803"/>
            <a:ext cx="4695643" cy="948978"/>
          </a:xfrm>
          <a:prstGeom prst="rect">
            <a:avLst/>
          </a:prstGeom>
        </p:spPr>
        <p:txBody>
          <a:bodyPr wrap="square">
            <a:spAutoFit/>
          </a:bodyPr>
          <a:lstStyle/>
          <a:p>
            <a:pPr indent="226695" algn="ctr">
              <a:spcAft>
                <a:spcPts val="1000"/>
              </a:spcAft>
            </a:pPr>
            <a:r>
              <a:rPr lang="es-EC" sz="1500" i="1" u="none" dirty="0">
                <a:latin typeface="Times New Roman" panose="02020603050405020304" pitchFamily="18" charset="0"/>
                <a:cs typeface="Times New Roman" panose="02020603050405020304" pitchFamily="18" charset="0"/>
              </a:rPr>
              <a:t>Coordenadas Geográficas</a:t>
            </a:r>
          </a:p>
          <a:p>
            <a:pPr indent="226695" algn="ctr">
              <a:spcAft>
                <a:spcPts val="1000"/>
              </a:spcAft>
            </a:pPr>
            <a:endParaRPr lang="es-EC" sz="1200" u="none" dirty="0">
              <a:latin typeface="Times New Roman" panose="02020603050405020304" pitchFamily="18" charset="0"/>
              <a:ea typeface="Calibri" panose="020F0502020204030204" pitchFamily="34" charset="0"/>
              <a:cs typeface="Times New Roman" panose="02020603050405020304" pitchFamily="18" charset="0"/>
            </a:endParaRPr>
          </a:p>
          <a:p>
            <a:pPr indent="226695" algn="ctr">
              <a:spcAft>
                <a:spcPts val="1000"/>
              </a:spcAft>
            </a:pPr>
            <a:endParaRPr lang="es-EC" sz="1200" u="none"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ángulo 22">
            <a:extLst>
              <a:ext uri="{FF2B5EF4-FFF2-40B4-BE49-F238E27FC236}">
                <a16:creationId xmlns:a16="http://schemas.microsoft.com/office/drawing/2014/main" id="{68820D94-4DCD-448E-A574-4F67E8CADD7A}"/>
              </a:ext>
            </a:extLst>
          </p:cNvPr>
          <p:cNvSpPr/>
          <p:nvPr/>
        </p:nvSpPr>
        <p:spPr>
          <a:xfrm>
            <a:off x="759723" y="1469889"/>
            <a:ext cx="2555509" cy="417422"/>
          </a:xfrm>
          <a:prstGeom prst="rect">
            <a:avLst/>
          </a:prstGeom>
        </p:spPr>
        <p:txBody>
          <a:bodyPr wrap="square">
            <a:spAutoFit/>
          </a:bodyPr>
          <a:lstStyle/>
          <a:p>
            <a:pPr algn="just">
              <a:lnSpc>
                <a:spcPct val="150000"/>
              </a:lnSpc>
              <a:spcAft>
                <a:spcPts val="0"/>
              </a:spcAft>
            </a:pPr>
            <a:r>
              <a:rPr lang="es-EC" sz="1600" b="1" i="1" u="none" dirty="0">
                <a:latin typeface="Times New Roman" panose="02020603050405020304" pitchFamily="18" charset="0"/>
                <a:cs typeface="Arial" panose="020B0604020202020204" pitchFamily="34" charset="0"/>
              </a:rPr>
              <a:t>Talud Derecho </a:t>
            </a:r>
            <a:endParaRPr lang="es-EC" sz="1600" b="1" i="1" dirty="0">
              <a:latin typeface="Times New Roman" panose="02020603050405020304" pitchFamily="18" charset="0"/>
              <a:cs typeface="Times New Roman" panose="02020603050405020304" pitchFamily="18" charset="0"/>
            </a:endParaRPr>
          </a:p>
        </p:txBody>
      </p:sp>
      <p:sp>
        <p:nvSpPr>
          <p:cNvPr id="24" name="Rectángulo 23">
            <a:extLst>
              <a:ext uri="{FF2B5EF4-FFF2-40B4-BE49-F238E27FC236}">
                <a16:creationId xmlns:a16="http://schemas.microsoft.com/office/drawing/2014/main" id="{9F8EF01A-A774-4467-9F14-90C7D375CB7D}"/>
              </a:ext>
            </a:extLst>
          </p:cNvPr>
          <p:cNvSpPr/>
          <p:nvPr/>
        </p:nvSpPr>
        <p:spPr>
          <a:xfrm>
            <a:off x="3562893" y="1530414"/>
            <a:ext cx="2555509" cy="417422"/>
          </a:xfrm>
          <a:prstGeom prst="rect">
            <a:avLst/>
          </a:prstGeom>
        </p:spPr>
        <p:txBody>
          <a:bodyPr wrap="square">
            <a:spAutoFit/>
          </a:bodyPr>
          <a:lstStyle/>
          <a:p>
            <a:pPr algn="just">
              <a:lnSpc>
                <a:spcPct val="150000"/>
              </a:lnSpc>
              <a:spcAft>
                <a:spcPts val="0"/>
              </a:spcAft>
            </a:pPr>
            <a:r>
              <a:rPr lang="es-EC" sz="1600" b="1" i="1" u="none" dirty="0">
                <a:latin typeface="Times New Roman" panose="02020603050405020304" pitchFamily="18" charset="0"/>
                <a:cs typeface="Arial" panose="020B0604020202020204" pitchFamily="34" charset="0"/>
              </a:rPr>
              <a:t>Lecho del Río</a:t>
            </a:r>
            <a:endParaRPr lang="es-EC" sz="1600" b="1" i="1" dirty="0">
              <a:latin typeface="Times New Roman" panose="02020603050405020304" pitchFamily="18" charset="0"/>
              <a:cs typeface="Times New Roman" panose="02020603050405020304" pitchFamily="18" charset="0"/>
            </a:endParaRPr>
          </a:p>
        </p:txBody>
      </p:sp>
      <p:sp>
        <p:nvSpPr>
          <p:cNvPr id="25" name="Rectángulo 24">
            <a:extLst>
              <a:ext uri="{FF2B5EF4-FFF2-40B4-BE49-F238E27FC236}">
                <a16:creationId xmlns:a16="http://schemas.microsoft.com/office/drawing/2014/main" id="{F6E62EA2-8CAD-4137-A9E8-0AD9D5BE79C5}"/>
              </a:ext>
            </a:extLst>
          </p:cNvPr>
          <p:cNvSpPr/>
          <p:nvPr/>
        </p:nvSpPr>
        <p:spPr>
          <a:xfrm>
            <a:off x="6588491" y="1530414"/>
            <a:ext cx="2555509" cy="417422"/>
          </a:xfrm>
          <a:prstGeom prst="rect">
            <a:avLst/>
          </a:prstGeom>
        </p:spPr>
        <p:txBody>
          <a:bodyPr wrap="square">
            <a:spAutoFit/>
          </a:bodyPr>
          <a:lstStyle/>
          <a:p>
            <a:pPr algn="just">
              <a:lnSpc>
                <a:spcPct val="150000"/>
              </a:lnSpc>
              <a:spcAft>
                <a:spcPts val="0"/>
              </a:spcAft>
            </a:pPr>
            <a:r>
              <a:rPr lang="es-EC" sz="1600" b="1" i="1" u="none" dirty="0">
                <a:latin typeface="Times New Roman" panose="02020603050405020304" pitchFamily="18" charset="0"/>
                <a:cs typeface="Arial" panose="020B0604020202020204" pitchFamily="34" charset="0"/>
              </a:rPr>
              <a:t>Talud Izquierdo</a:t>
            </a:r>
            <a:endParaRPr lang="es-EC" sz="1600" b="1" i="1"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E672C005-11D2-4D57-9235-E0CD40C4E98F}"/>
              </a:ext>
            </a:extLst>
          </p:cNvPr>
          <p:cNvPicPr>
            <a:picLocks noChangeAspect="1"/>
          </p:cNvPicPr>
          <p:nvPr/>
        </p:nvPicPr>
        <p:blipFill>
          <a:blip r:embed="rId7"/>
          <a:stretch>
            <a:fillRect/>
          </a:stretch>
        </p:blipFill>
        <p:spPr>
          <a:xfrm>
            <a:off x="142524" y="1887311"/>
            <a:ext cx="2836293" cy="2952323"/>
          </a:xfrm>
          <a:prstGeom prst="rect">
            <a:avLst/>
          </a:prstGeom>
        </p:spPr>
      </p:pic>
      <p:sp>
        <p:nvSpPr>
          <p:cNvPr id="3" name="Elipse 2">
            <a:extLst>
              <a:ext uri="{FF2B5EF4-FFF2-40B4-BE49-F238E27FC236}">
                <a16:creationId xmlns:a16="http://schemas.microsoft.com/office/drawing/2014/main" id="{B61972EA-C28A-4E0F-BFC5-30DDA00ADF89}"/>
              </a:ext>
            </a:extLst>
          </p:cNvPr>
          <p:cNvSpPr/>
          <p:nvPr/>
        </p:nvSpPr>
        <p:spPr>
          <a:xfrm>
            <a:off x="759722" y="3731239"/>
            <a:ext cx="1067033" cy="910034"/>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B51C71E7-D289-46B2-9292-3AE0ADE6434C}"/>
              </a:ext>
            </a:extLst>
          </p:cNvPr>
          <p:cNvPicPr>
            <a:picLocks noChangeAspect="1"/>
          </p:cNvPicPr>
          <p:nvPr/>
        </p:nvPicPr>
        <p:blipFill rotWithShape="1">
          <a:blip r:embed="rId8"/>
          <a:srcRect b="29373"/>
          <a:stretch/>
        </p:blipFill>
        <p:spPr>
          <a:xfrm>
            <a:off x="3104394" y="1932734"/>
            <a:ext cx="2646446" cy="2906900"/>
          </a:xfrm>
          <a:prstGeom prst="rect">
            <a:avLst/>
          </a:prstGeom>
        </p:spPr>
      </p:pic>
      <p:sp>
        <p:nvSpPr>
          <p:cNvPr id="26" name="Elipse 25">
            <a:extLst>
              <a:ext uri="{FF2B5EF4-FFF2-40B4-BE49-F238E27FC236}">
                <a16:creationId xmlns:a16="http://schemas.microsoft.com/office/drawing/2014/main" id="{6BF41379-B72E-4D2A-9BE8-1AAE81466B45}"/>
              </a:ext>
            </a:extLst>
          </p:cNvPr>
          <p:cNvSpPr/>
          <p:nvPr/>
        </p:nvSpPr>
        <p:spPr>
          <a:xfrm>
            <a:off x="3661659" y="3788229"/>
            <a:ext cx="1178988" cy="799311"/>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a:extLst>
              <a:ext uri="{FF2B5EF4-FFF2-40B4-BE49-F238E27FC236}">
                <a16:creationId xmlns:a16="http://schemas.microsoft.com/office/drawing/2014/main" id="{9940258A-7653-4047-B530-1E3840F872C1}"/>
              </a:ext>
            </a:extLst>
          </p:cNvPr>
          <p:cNvPicPr>
            <a:picLocks noChangeAspect="1"/>
          </p:cNvPicPr>
          <p:nvPr/>
        </p:nvPicPr>
        <p:blipFill>
          <a:blip r:embed="rId9"/>
          <a:stretch>
            <a:fillRect/>
          </a:stretch>
        </p:blipFill>
        <p:spPr>
          <a:xfrm>
            <a:off x="5835045" y="1906654"/>
            <a:ext cx="3085473" cy="2942481"/>
          </a:xfrm>
          <a:prstGeom prst="rect">
            <a:avLst/>
          </a:prstGeom>
        </p:spPr>
      </p:pic>
      <p:sp>
        <p:nvSpPr>
          <p:cNvPr id="27" name="Elipse 26">
            <a:extLst>
              <a:ext uri="{FF2B5EF4-FFF2-40B4-BE49-F238E27FC236}">
                <a16:creationId xmlns:a16="http://schemas.microsoft.com/office/drawing/2014/main" id="{F51CC0B1-D958-4306-A044-591D977A2658}"/>
              </a:ext>
            </a:extLst>
          </p:cNvPr>
          <p:cNvSpPr/>
          <p:nvPr/>
        </p:nvSpPr>
        <p:spPr>
          <a:xfrm>
            <a:off x="7439918" y="3931265"/>
            <a:ext cx="378612" cy="35922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37050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81887" y="933966"/>
            <a:ext cx="8980226" cy="369332"/>
          </a:xfrm>
          <a:prstGeom prst="rect">
            <a:avLst/>
          </a:prstGeom>
        </p:spPr>
        <p:txBody>
          <a:bodyPr wrap="square">
            <a:spAutoFit/>
          </a:bodyPr>
          <a:lstStyle/>
          <a:p>
            <a:r>
              <a:rPr lang="es-ES" i="1" dirty="0"/>
              <a:t>CARACTERIZACIÓN DE LA ZONA DE ESTUDIO (MARGEN IZQUIERDO)</a:t>
            </a:r>
            <a:endParaRPr lang="es-EC" dirty="0"/>
          </a:p>
        </p:txBody>
      </p:sp>
      <p:pic>
        <p:nvPicPr>
          <p:cNvPr id="12" name="Imagen 11">
            <a:extLst>
              <a:ext uri="{FF2B5EF4-FFF2-40B4-BE49-F238E27FC236}">
                <a16:creationId xmlns:a16="http://schemas.microsoft.com/office/drawing/2014/main" id="{B684C5C7-BA16-4786-8AFA-0BB4FE77B918}"/>
              </a:ext>
            </a:extLst>
          </p:cNvPr>
          <p:cNvPicPr>
            <a:picLocks noChangeAspect="1"/>
          </p:cNvPicPr>
          <p:nvPr/>
        </p:nvPicPr>
        <p:blipFill>
          <a:blip r:embed="rId3"/>
          <a:stretch>
            <a:fillRect/>
          </a:stretch>
        </p:blipFill>
        <p:spPr>
          <a:xfrm>
            <a:off x="5679720" y="3087898"/>
            <a:ext cx="2807056" cy="1801413"/>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10" name="Imagen 9">
            <a:extLst>
              <a:ext uri="{FF2B5EF4-FFF2-40B4-BE49-F238E27FC236}">
                <a16:creationId xmlns:a16="http://schemas.microsoft.com/office/drawing/2014/main" id="{D4FAEEFE-1186-4767-88BB-0780E1A48101}"/>
              </a:ext>
            </a:extLst>
          </p:cNvPr>
          <p:cNvPicPr>
            <a:picLocks noChangeAspect="1"/>
          </p:cNvPicPr>
          <p:nvPr/>
        </p:nvPicPr>
        <p:blipFill>
          <a:blip r:embed="rId5"/>
          <a:stretch>
            <a:fillRect/>
          </a:stretch>
        </p:blipFill>
        <p:spPr>
          <a:xfrm>
            <a:off x="385692" y="1545114"/>
            <a:ext cx="5126268" cy="3435886"/>
          </a:xfrm>
          <a:prstGeom prst="rect">
            <a:avLst/>
          </a:prstGeom>
        </p:spPr>
      </p:pic>
      <p:graphicFrame>
        <p:nvGraphicFramePr>
          <p:cNvPr id="9" name="Chart 3">
            <a:extLst>
              <a:ext uri="{FF2B5EF4-FFF2-40B4-BE49-F238E27FC236}">
                <a16:creationId xmlns:a16="http://schemas.microsoft.com/office/drawing/2014/main" id="{5A53AE37-BF5A-40A4-9671-1AFB69272A51}"/>
              </a:ext>
            </a:extLst>
          </p:cNvPr>
          <p:cNvGraphicFramePr>
            <a:graphicFrameLocks/>
          </p:cNvGraphicFramePr>
          <p:nvPr>
            <p:extLst/>
          </p:nvPr>
        </p:nvGraphicFramePr>
        <p:xfrm>
          <a:off x="385692" y="1479329"/>
          <a:ext cx="5126268" cy="3677702"/>
        </p:xfrm>
        <a:graphic>
          <a:graphicData uri="http://schemas.openxmlformats.org/drawingml/2006/chart">
            <c:chart xmlns:c="http://schemas.openxmlformats.org/drawingml/2006/chart" xmlns:r="http://schemas.openxmlformats.org/officeDocument/2006/relationships" r:id="rId6"/>
          </a:graphicData>
        </a:graphic>
      </p:graphicFrame>
      <p:pic>
        <p:nvPicPr>
          <p:cNvPr id="13" name="chart">
            <a:extLst>
              <a:ext uri="{FF2B5EF4-FFF2-40B4-BE49-F238E27FC236}">
                <a16:creationId xmlns:a16="http://schemas.microsoft.com/office/drawing/2014/main" id="{67151F6A-7E87-4F87-9755-289DF5A8326E}"/>
              </a:ext>
            </a:extLst>
          </p:cNvPr>
          <p:cNvPicPr>
            <a:picLocks noChangeAspect="1"/>
          </p:cNvPicPr>
          <p:nvPr/>
        </p:nvPicPr>
        <p:blipFill rotWithShape="1">
          <a:blip r:embed="rId7"/>
          <a:srcRect l="59255" t="29949" r="38318" b="26644"/>
          <a:stretch/>
        </p:blipFill>
        <p:spPr>
          <a:xfrm>
            <a:off x="747814" y="1908080"/>
            <a:ext cx="224086" cy="2803620"/>
          </a:xfrm>
          <a:prstGeom prst="rect">
            <a:avLst/>
          </a:prstGeom>
        </p:spPr>
      </p:pic>
      <p:pic>
        <p:nvPicPr>
          <p:cNvPr id="2" name="Imagen 1">
            <a:extLst>
              <a:ext uri="{FF2B5EF4-FFF2-40B4-BE49-F238E27FC236}">
                <a16:creationId xmlns:a16="http://schemas.microsoft.com/office/drawing/2014/main" id="{8E8BF325-CDF0-40B2-BE1D-0B24F06C49C9}"/>
              </a:ext>
            </a:extLst>
          </p:cNvPr>
          <p:cNvPicPr>
            <a:picLocks noChangeAspect="1"/>
          </p:cNvPicPr>
          <p:nvPr/>
        </p:nvPicPr>
        <p:blipFill>
          <a:blip r:embed="rId8"/>
          <a:stretch>
            <a:fillRect/>
          </a:stretch>
        </p:blipFill>
        <p:spPr>
          <a:xfrm>
            <a:off x="5579143" y="1366815"/>
            <a:ext cx="3050507" cy="1603695"/>
          </a:xfrm>
          <a:prstGeom prst="rect">
            <a:avLst/>
          </a:prstGeom>
        </p:spPr>
      </p:pic>
    </p:spTree>
    <p:extLst>
      <p:ext uri="{BB962C8B-B14F-4D97-AF65-F5344CB8AC3E}">
        <p14:creationId xmlns:p14="http://schemas.microsoft.com/office/powerpoint/2010/main" val="35060190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CONTENIDO</a:t>
            </a:r>
            <a:endParaRPr lang="es-EC" sz="2800" dirty="0">
              <a:solidFill>
                <a:srgbClr val="CC0000"/>
              </a:solidFill>
              <a:effectLs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606" y="5933250"/>
            <a:ext cx="3084394" cy="795522"/>
          </a:xfrm>
          <a:prstGeom prst="rect">
            <a:avLst/>
          </a:prstGeom>
        </p:spPr>
      </p:pic>
      <p:sp>
        <p:nvSpPr>
          <p:cNvPr id="5" name="Rectángulo 4"/>
          <p:cNvSpPr/>
          <p:nvPr/>
        </p:nvSpPr>
        <p:spPr>
          <a:xfrm>
            <a:off x="34925" y="1943540"/>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GENERALIDADES</a:t>
            </a:r>
          </a:p>
        </p:txBody>
      </p:sp>
      <p:sp>
        <p:nvSpPr>
          <p:cNvPr id="10" name="Rectángulo 9"/>
          <p:cNvSpPr/>
          <p:nvPr/>
        </p:nvSpPr>
        <p:spPr>
          <a:xfrm>
            <a:off x="1383071" y="3318937"/>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CUENCA HIDROGRÁFICA</a:t>
            </a:r>
          </a:p>
        </p:txBody>
      </p:sp>
      <p:sp>
        <p:nvSpPr>
          <p:cNvPr id="11" name="Rectángulo 10"/>
          <p:cNvSpPr/>
          <p:nvPr/>
        </p:nvSpPr>
        <p:spPr>
          <a:xfrm>
            <a:off x="2072934" y="3949390"/>
            <a:ext cx="321920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HIDRÁULICA DE PUENTES</a:t>
            </a:r>
          </a:p>
        </p:txBody>
      </p:sp>
      <p:sp>
        <p:nvSpPr>
          <p:cNvPr id="12" name="Rectángulo 11"/>
          <p:cNvSpPr/>
          <p:nvPr/>
        </p:nvSpPr>
        <p:spPr>
          <a:xfrm>
            <a:off x="539468" y="2651932"/>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ESTUDIOS PRELIMINARES</a:t>
            </a:r>
          </a:p>
        </p:txBody>
      </p:sp>
      <p:sp>
        <p:nvSpPr>
          <p:cNvPr id="8" name="Rectángulo 7"/>
          <p:cNvSpPr/>
          <p:nvPr/>
        </p:nvSpPr>
        <p:spPr>
          <a:xfrm>
            <a:off x="3073487" y="4601619"/>
            <a:ext cx="3969377"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MODELAMIENTO HEC RAS</a:t>
            </a:r>
          </a:p>
        </p:txBody>
      </p:sp>
      <p:sp>
        <p:nvSpPr>
          <p:cNvPr id="9" name="Rectángulo 8"/>
          <p:cNvSpPr/>
          <p:nvPr/>
        </p:nvSpPr>
        <p:spPr>
          <a:xfrm>
            <a:off x="4203817" y="5228806"/>
            <a:ext cx="4740666"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CONCLUSIONES Y RECOMENDACIONES</a:t>
            </a:r>
          </a:p>
        </p:txBody>
      </p:sp>
      <p:sp>
        <p:nvSpPr>
          <p:cNvPr id="4" name="Flecha abajo 3"/>
          <p:cNvSpPr/>
          <p:nvPr/>
        </p:nvSpPr>
        <p:spPr>
          <a:xfrm>
            <a:off x="2787958" y="2357655"/>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3" name="Flecha abajo 12"/>
          <p:cNvSpPr/>
          <p:nvPr/>
        </p:nvSpPr>
        <p:spPr>
          <a:xfrm>
            <a:off x="3368636" y="3091457"/>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4" name="Flecha abajo 13"/>
          <p:cNvSpPr/>
          <p:nvPr/>
        </p:nvSpPr>
        <p:spPr>
          <a:xfrm>
            <a:off x="6692578" y="496484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5" name="Flecha abajo 14"/>
          <p:cNvSpPr/>
          <p:nvPr/>
        </p:nvSpPr>
        <p:spPr>
          <a:xfrm>
            <a:off x="5015789" y="433112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6" name="Flecha abajo 15"/>
          <p:cNvSpPr/>
          <p:nvPr/>
        </p:nvSpPr>
        <p:spPr>
          <a:xfrm>
            <a:off x="4149722" y="3690341"/>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6" name="Rectángulo 5"/>
          <p:cNvSpPr/>
          <p:nvPr/>
        </p:nvSpPr>
        <p:spPr>
          <a:xfrm>
            <a:off x="99349" y="1054599"/>
            <a:ext cx="8980226" cy="369332"/>
          </a:xfrm>
          <a:prstGeom prst="rect">
            <a:avLst/>
          </a:prstGeom>
        </p:spPr>
        <p:txBody>
          <a:bodyPr wrap="square">
            <a:spAutoFit/>
          </a:bodyPr>
          <a:lstStyle/>
          <a:p>
            <a:pPr algn="ctr"/>
            <a:r>
              <a:rPr lang="es-ES" dirty="0"/>
              <a:t>DISEÑO HIDROLÓGICO E HIDRAÚLICO DEL PUENTE SOBRE EL RIO JAMA</a:t>
            </a:r>
            <a:endParaRPr lang="es-EC"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81887" y="933966"/>
            <a:ext cx="8980226" cy="369332"/>
          </a:xfrm>
          <a:prstGeom prst="rect">
            <a:avLst/>
          </a:prstGeom>
        </p:spPr>
        <p:txBody>
          <a:bodyPr wrap="square">
            <a:spAutoFit/>
          </a:bodyPr>
          <a:lstStyle/>
          <a:p>
            <a:r>
              <a:rPr lang="es-ES" i="1" dirty="0"/>
              <a:t>CARACTERIZACIÓN DE LA ZONA DE ESTUDIO (LECHO DEL RIO)</a:t>
            </a:r>
            <a:endParaRPr lang="es-EC" dirty="0"/>
          </a:p>
        </p:txBody>
      </p:sp>
      <p:pic>
        <p:nvPicPr>
          <p:cNvPr id="4" name="Imagen 3">
            <a:extLst>
              <a:ext uri="{FF2B5EF4-FFF2-40B4-BE49-F238E27FC236}">
                <a16:creationId xmlns:a16="http://schemas.microsoft.com/office/drawing/2014/main" id="{0A4F1993-1834-4D69-BFEC-795DB369B479}"/>
              </a:ext>
            </a:extLst>
          </p:cNvPr>
          <p:cNvPicPr>
            <a:picLocks noChangeAspect="1"/>
          </p:cNvPicPr>
          <p:nvPr/>
        </p:nvPicPr>
        <p:blipFill>
          <a:blip r:embed="rId3"/>
          <a:stretch>
            <a:fillRect/>
          </a:stretch>
        </p:blipFill>
        <p:spPr>
          <a:xfrm>
            <a:off x="5830907" y="3540332"/>
            <a:ext cx="2901350" cy="178177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10" name="Imagen 9">
            <a:extLst>
              <a:ext uri="{FF2B5EF4-FFF2-40B4-BE49-F238E27FC236}">
                <a16:creationId xmlns:a16="http://schemas.microsoft.com/office/drawing/2014/main" id="{47D110B1-9C15-46E8-9516-7B658DBB729D}"/>
              </a:ext>
            </a:extLst>
          </p:cNvPr>
          <p:cNvPicPr>
            <a:picLocks noChangeAspect="1"/>
          </p:cNvPicPr>
          <p:nvPr/>
        </p:nvPicPr>
        <p:blipFill>
          <a:blip r:embed="rId5"/>
          <a:stretch>
            <a:fillRect/>
          </a:stretch>
        </p:blipFill>
        <p:spPr>
          <a:xfrm>
            <a:off x="444144" y="1656536"/>
            <a:ext cx="4794739" cy="3245272"/>
          </a:xfrm>
          <a:prstGeom prst="rect">
            <a:avLst/>
          </a:prstGeom>
        </p:spPr>
      </p:pic>
      <p:graphicFrame>
        <p:nvGraphicFramePr>
          <p:cNvPr id="8" name="Chart 3">
            <a:extLst>
              <a:ext uri="{FF2B5EF4-FFF2-40B4-BE49-F238E27FC236}">
                <a16:creationId xmlns:a16="http://schemas.microsoft.com/office/drawing/2014/main" id="{67E17257-1B70-4AB0-AD14-D4510ED81B20}"/>
              </a:ext>
            </a:extLst>
          </p:cNvPr>
          <p:cNvGraphicFramePr>
            <a:graphicFrameLocks/>
          </p:cNvGraphicFramePr>
          <p:nvPr>
            <p:extLst/>
          </p:nvPr>
        </p:nvGraphicFramePr>
        <p:xfrm>
          <a:off x="411743" y="1435907"/>
          <a:ext cx="4973057" cy="3823521"/>
        </p:xfrm>
        <a:graphic>
          <a:graphicData uri="http://schemas.openxmlformats.org/drawingml/2006/chart">
            <c:chart xmlns:c="http://schemas.openxmlformats.org/drawingml/2006/chart" xmlns:r="http://schemas.openxmlformats.org/officeDocument/2006/relationships" r:id="rId6"/>
          </a:graphicData>
        </a:graphic>
      </p:graphicFrame>
      <p:pic>
        <p:nvPicPr>
          <p:cNvPr id="11" name="chart">
            <a:extLst>
              <a:ext uri="{FF2B5EF4-FFF2-40B4-BE49-F238E27FC236}">
                <a16:creationId xmlns:a16="http://schemas.microsoft.com/office/drawing/2014/main" id="{F8B54965-A565-412D-BC58-C47917FBCBA1}"/>
              </a:ext>
            </a:extLst>
          </p:cNvPr>
          <p:cNvPicPr>
            <a:picLocks noChangeAspect="1"/>
          </p:cNvPicPr>
          <p:nvPr/>
        </p:nvPicPr>
        <p:blipFill rotWithShape="1">
          <a:blip r:embed="rId7"/>
          <a:srcRect l="59255" t="29949" r="38318" b="26644"/>
          <a:stretch/>
        </p:blipFill>
        <p:spPr>
          <a:xfrm>
            <a:off x="747386" y="1940193"/>
            <a:ext cx="237992" cy="2977613"/>
          </a:xfrm>
          <a:prstGeom prst="rect">
            <a:avLst/>
          </a:prstGeom>
        </p:spPr>
      </p:pic>
      <p:pic>
        <p:nvPicPr>
          <p:cNvPr id="2" name="Imagen 1">
            <a:extLst>
              <a:ext uri="{FF2B5EF4-FFF2-40B4-BE49-F238E27FC236}">
                <a16:creationId xmlns:a16="http://schemas.microsoft.com/office/drawing/2014/main" id="{608B1760-695D-4FF3-A63D-8C6619F13597}"/>
              </a:ext>
            </a:extLst>
          </p:cNvPr>
          <p:cNvPicPr>
            <a:picLocks noChangeAspect="1"/>
          </p:cNvPicPr>
          <p:nvPr/>
        </p:nvPicPr>
        <p:blipFill>
          <a:blip r:embed="rId8"/>
          <a:stretch>
            <a:fillRect/>
          </a:stretch>
        </p:blipFill>
        <p:spPr>
          <a:xfrm>
            <a:off x="5591683" y="1472390"/>
            <a:ext cx="3352800" cy="1771650"/>
          </a:xfrm>
          <a:prstGeom prst="rect">
            <a:avLst/>
          </a:prstGeom>
        </p:spPr>
      </p:pic>
    </p:spTree>
    <p:extLst>
      <p:ext uri="{BB962C8B-B14F-4D97-AF65-F5344CB8AC3E}">
        <p14:creationId xmlns:p14="http://schemas.microsoft.com/office/powerpoint/2010/main" val="240186506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ESTUDIOS PRELIMINARES</a:t>
            </a:r>
            <a:endParaRPr lang="es-EC" sz="2800" dirty="0">
              <a:solidFill>
                <a:srgbClr val="CC0000"/>
              </a:solidFill>
              <a:effectLst/>
            </a:endParaRPr>
          </a:p>
        </p:txBody>
      </p:sp>
      <p:sp>
        <p:nvSpPr>
          <p:cNvPr id="6" name="Rectángulo 5"/>
          <p:cNvSpPr/>
          <p:nvPr/>
        </p:nvSpPr>
        <p:spPr>
          <a:xfrm>
            <a:off x="81887" y="933966"/>
            <a:ext cx="8980226" cy="369332"/>
          </a:xfrm>
          <a:prstGeom prst="rect">
            <a:avLst/>
          </a:prstGeom>
        </p:spPr>
        <p:txBody>
          <a:bodyPr wrap="square">
            <a:spAutoFit/>
          </a:bodyPr>
          <a:lstStyle/>
          <a:p>
            <a:r>
              <a:rPr lang="es-ES" i="1" dirty="0"/>
              <a:t>CARACTERIZACIÓN DE LA ZONA DE ESTUDIO (MARGEN DERECHO)</a:t>
            </a:r>
            <a:endParaRPr lang="es-EC" dirty="0"/>
          </a:p>
        </p:txBody>
      </p:sp>
      <p:pic>
        <p:nvPicPr>
          <p:cNvPr id="4" name="Imagen 3">
            <a:extLst>
              <a:ext uri="{FF2B5EF4-FFF2-40B4-BE49-F238E27FC236}">
                <a16:creationId xmlns:a16="http://schemas.microsoft.com/office/drawing/2014/main" id="{0F48A284-1FD4-4C4B-95AF-7CB798D65717}"/>
              </a:ext>
            </a:extLst>
          </p:cNvPr>
          <p:cNvPicPr>
            <a:picLocks noChangeAspect="1"/>
          </p:cNvPicPr>
          <p:nvPr/>
        </p:nvPicPr>
        <p:blipFill>
          <a:blip r:embed="rId3"/>
          <a:stretch>
            <a:fillRect/>
          </a:stretch>
        </p:blipFill>
        <p:spPr>
          <a:xfrm>
            <a:off x="5749926" y="3293316"/>
            <a:ext cx="2584450" cy="1633919"/>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10" name="Imagen 9">
            <a:extLst>
              <a:ext uri="{FF2B5EF4-FFF2-40B4-BE49-F238E27FC236}">
                <a16:creationId xmlns:a16="http://schemas.microsoft.com/office/drawing/2014/main" id="{11EFC2DB-9189-4F27-92F4-AE842177A7D1}"/>
              </a:ext>
            </a:extLst>
          </p:cNvPr>
          <p:cNvPicPr>
            <a:picLocks noChangeAspect="1"/>
          </p:cNvPicPr>
          <p:nvPr/>
        </p:nvPicPr>
        <p:blipFill>
          <a:blip r:embed="rId5"/>
          <a:stretch>
            <a:fillRect/>
          </a:stretch>
        </p:blipFill>
        <p:spPr>
          <a:xfrm>
            <a:off x="685285" y="1730131"/>
            <a:ext cx="4473113" cy="3126369"/>
          </a:xfrm>
          <a:prstGeom prst="rect">
            <a:avLst/>
          </a:prstGeom>
        </p:spPr>
      </p:pic>
      <p:graphicFrame>
        <p:nvGraphicFramePr>
          <p:cNvPr id="11" name="Chart 3">
            <a:extLst>
              <a:ext uri="{FF2B5EF4-FFF2-40B4-BE49-F238E27FC236}">
                <a16:creationId xmlns:a16="http://schemas.microsoft.com/office/drawing/2014/main" id="{00000000-0008-0000-0000-000002000000}"/>
              </a:ext>
            </a:extLst>
          </p:cNvPr>
          <p:cNvGraphicFramePr>
            <a:graphicFrameLocks/>
          </p:cNvGraphicFramePr>
          <p:nvPr>
            <p:extLst/>
          </p:nvPr>
        </p:nvGraphicFramePr>
        <p:xfrm>
          <a:off x="336026" y="1545114"/>
          <a:ext cx="5118135" cy="3580379"/>
        </p:xfrm>
        <a:graphic>
          <a:graphicData uri="http://schemas.openxmlformats.org/drawingml/2006/chart">
            <c:chart xmlns:c="http://schemas.openxmlformats.org/drawingml/2006/chart" xmlns:r="http://schemas.openxmlformats.org/officeDocument/2006/relationships" r:id="rId6"/>
          </a:graphicData>
        </a:graphic>
      </p:graphicFrame>
      <p:pic>
        <p:nvPicPr>
          <p:cNvPr id="2" name="Imagen 1">
            <a:extLst>
              <a:ext uri="{FF2B5EF4-FFF2-40B4-BE49-F238E27FC236}">
                <a16:creationId xmlns:a16="http://schemas.microsoft.com/office/drawing/2014/main" id="{1CBF9E2F-FEF3-4E45-82EB-5006DDAC3381}"/>
              </a:ext>
            </a:extLst>
          </p:cNvPr>
          <p:cNvPicPr>
            <a:picLocks noChangeAspect="1"/>
          </p:cNvPicPr>
          <p:nvPr/>
        </p:nvPicPr>
        <p:blipFill>
          <a:blip r:embed="rId7"/>
          <a:stretch>
            <a:fillRect/>
          </a:stretch>
        </p:blipFill>
        <p:spPr>
          <a:xfrm>
            <a:off x="5749925" y="1586286"/>
            <a:ext cx="2729898" cy="1423614"/>
          </a:xfrm>
          <a:prstGeom prst="rect">
            <a:avLst/>
          </a:prstGeom>
        </p:spPr>
      </p:pic>
    </p:spTree>
    <p:extLst>
      <p:ext uri="{BB962C8B-B14F-4D97-AF65-F5344CB8AC3E}">
        <p14:creationId xmlns:p14="http://schemas.microsoft.com/office/powerpoint/2010/main" val="13450755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CONTENIDO</a:t>
            </a:r>
            <a:endParaRPr lang="es-EC" sz="2800" dirty="0">
              <a:solidFill>
                <a:srgbClr val="CC0000"/>
              </a:solidFill>
              <a:effectLst/>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5" name="Rectángulo 4"/>
          <p:cNvSpPr/>
          <p:nvPr/>
        </p:nvSpPr>
        <p:spPr>
          <a:xfrm>
            <a:off x="34925" y="1943540"/>
            <a:ext cx="3066932" cy="49520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GENERALIDADES</a:t>
            </a:r>
          </a:p>
        </p:txBody>
      </p:sp>
      <p:sp>
        <p:nvSpPr>
          <p:cNvPr id="10" name="Rectángulo 9"/>
          <p:cNvSpPr/>
          <p:nvPr/>
        </p:nvSpPr>
        <p:spPr>
          <a:xfrm>
            <a:off x="1383071" y="3318937"/>
            <a:ext cx="3066932" cy="495205"/>
          </a:xfrm>
          <a:prstGeom prst="rect">
            <a:avLst/>
          </a:prstGeom>
          <a:gradFill flip="none" rotWithShape="1">
            <a:gsLst>
              <a:gs pos="0">
                <a:schemeClr val="accent5">
                  <a:lumMod val="90000"/>
                  <a:shade val="30000"/>
                  <a:satMod val="115000"/>
                </a:schemeClr>
              </a:gs>
              <a:gs pos="50000">
                <a:schemeClr val="accent5">
                  <a:lumMod val="90000"/>
                  <a:shade val="67500"/>
                  <a:satMod val="115000"/>
                </a:schemeClr>
              </a:gs>
              <a:gs pos="100000">
                <a:schemeClr val="accent5">
                  <a:lumMod val="90000"/>
                  <a:shade val="100000"/>
                  <a:satMod val="115000"/>
                </a:schemeClr>
              </a:gs>
            </a:gsLst>
            <a:lin ang="16200000" scaled="1"/>
            <a:tileRect/>
          </a:gra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CUENCA HIDROGRÁFICA</a:t>
            </a:r>
          </a:p>
        </p:txBody>
      </p:sp>
      <p:sp>
        <p:nvSpPr>
          <p:cNvPr id="11" name="Rectángulo 10"/>
          <p:cNvSpPr/>
          <p:nvPr/>
        </p:nvSpPr>
        <p:spPr>
          <a:xfrm>
            <a:off x="2072934" y="3949390"/>
            <a:ext cx="321920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HIDRÁULICA DE PUENTES</a:t>
            </a:r>
          </a:p>
        </p:txBody>
      </p:sp>
      <p:sp>
        <p:nvSpPr>
          <p:cNvPr id="12" name="Rectángulo 11"/>
          <p:cNvSpPr/>
          <p:nvPr/>
        </p:nvSpPr>
        <p:spPr>
          <a:xfrm>
            <a:off x="539468" y="2651932"/>
            <a:ext cx="3066932" cy="565677"/>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ESTUDIOS PRELIMINARES</a:t>
            </a:r>
          </a:p>
        </p:txBody>
      </p:sp>
      <p:sp>
        <p:nvSpPr>
          <p:cNvPr id="8" name="Rectángulo 7"/>
          <p:cNvSpPr/>
          <p:nvPr/>
        </p:nvSpPr>
        <p:spPr>
          <a:xfrm>
            <a:off x="3073487" y="4601619"/>
            <a:ext cx="3969377"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MODELAMIENTO</a:t>
            </a:r>
          </a:p>
        </p:txBody>
      </p:sp>
      <p:sp>
        <p:nvSpPr>
          <p:cNvPr id="9" name="Rectángulo 8"/>
          <p:cNvSpPr/>
          <p:nvPr/>
        </p:nvSpPr>
        <p:spPr>
          <a:xfrm>
            <a:off x="4203817" y="5228806"/>
            <a:ext cx="4740666"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CONCLUSIONES Y RECOMENDACIONES</a:t>
            </a:r>
          </a:p>
        </p:txBody>
      </p:sp>
      <p:sp>
        <p:nvSpPr>
          <p:cNvPr id="4" name="Flecha abajo 3"/>
          <p:cNvSpPr/>
          <p:nvPr/>
        </p:nvSpPr>
        <p:spPr>
          <a:xfrm>
            <a:off x="2787958" y="2357655"/>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3" name="Flecha abajo 12"/>
          <p:cNvSpPr/>
          <p:nvPr/>
        </p:nvSpPr>
        <p:spPr>
          <a:xfrm>
            <a:off x="3368636" y="3091457"/>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4" name="Flecha abajo 13"/>
          <p:cNvSpPr/>
          <p:nvPr/>
        </p:nvSpPr>
        <p:spPr>
          <a:xfrm>
            <a:off x="6692578" y="496484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5" name="Flecha abajo 14"/>
          <p:cNvSpPr/>
          <p:nvPr/>
        </p:nvSpPr>
        <p:spPr>
          <a:xfrm>
            <a:off x="5015789" y="433112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6" name="Flecha abajo 15"/>
          <p:cNvSpPr/>
          <p:nvPr/>
        </p:nvSpPr>
        <p:spPr>
          <a:xfrm>
            <a:off x="4149722" y="3690341"/>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6" name="Rectángulo 5"/>
          <p:cNvSpPr/>
          <p:nvPr/>
        </p:nvSpPr>
        <p:spPr>
          <a:xfrm>
            <a:off x="99349" y="1054599"/>
            <a:ext cx="8980226" cy="369332"/>
          </a:xfrm>
          <a:prstGeom prst="rect">
            <a:avLst/>
          </a:prstGeom>
        </p:spPr>
        <p:txBody>
          <a:bodyPr wrap="square">
            <a:spAutoFit/>
          </a:bodyPr>
          <a:lstStyle/>
          <a:p>
            <a:r>
              <a:rPr lang="es-ES" dirty="0"/>
              <a:t>DISEÑO HIDROLÓGICO E HIDRÁULICO DEL PUENTE SOBRE EL RIO JAMA</a:t>
            </a:r>
            <a:endParaRPr lang="es-EC" dirty="0"/>
          </a:p>
        </p:txBody>
      </p:sp>
    </p:spTree>
    <p:extLst>
      <p:ext uri="{BB962C8B-B14F-4D97-AF65-F5344CB8AC3E}">
        <p14:creationId xmlns:p14="http://schemas.microsoft.com/office/powerpoint/2010/main" val="357119274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sp>
        <p:nvSpPr>
          <p:cNvPr id="6" name="Rectángulo 5"/>
          <p:cNvSpPr/>
          <p:nvPr/>
        </p:nvSpPr>
        <p:spPr>
          <a:xfrm>
            <a:off x="81887" y="933966"/>
            <a:ext cx="8980226" cy="369332"/>
          </a:xfrm>
          <a:prstGeom prst="rect">
            <a:avLst/>
          </a:prstGeom>
        </p:spPr>
        <p:txBody>
          <a:bodyPr wrap="square">
            <a:spAutoFit/>
          </a:bodyPr>
          <a:lstStyle/>
          <a:p>
            <a:r>
              <a:rPr lang="es-ES" i="1" dirty="0"/>
              <a:t>DESCRIPCIÓN DE UNA CUENCA</a:t>
            </a:r>
            <a:endParaRPr lang="es-EC" dirty="0"/>
          </a:p>
        </p:txBody>
      </p:sp>
      <p:pic>
        <p:nvPicPr>
          <p:cNvPr id="10" name="Imagen 9">
            <a:extLst>
              <a:ext uri="{FF2B5EF4-FFF2-40B4-BE49-F238E27FC236}">
                <a16:creationId xmlns:a16="http://schemas.microsoft.com/office/drawing/2014/main" id="{14026E33-F382-46DC-AE06-4202BAC56407}"/>
              </a:ext>
            </a:extLst>
          </p:cNvPr>
          <p:cNvPicPr/>
          <p:nvPr/>
        </p:nvPicPr>
        <p:blipFill rotWithShape="1">
          <a:blip r:embed="rId3">
            <a:extLst>
              <a:ext uri="{28A0092B-C50C-407E-A947-70E740481C1C}">
                <a14:useLocalDpi xmlns:a14="http://schemas.microsoft.com/office/drawing/2010/main" val="0"/>
              </a:ext>
            </a:extLst>
          </a:blip>
          <a:srcRect l="8140" t="2488" r="2614" b="2959"/>
          <a:stretch/>
        </p:blipFill>
        <p:spPr bwMode="auto">
          <a:xfrm>
            <a:off x="199517" y="2703402"/>
            <a:ext cx="3748081" cy="2750351"/>
          </a:xfrm>
          <a:prstGeom prst="rect">
            <a:avLst/>
          </a:prstGeom>
          <a:ln>
            <a:noFill/>
          </a:ln>
          <a:extLst>
            <a:ext uri="{53640926-AAD7-44D8-BBD7-CCE9431645EC}">
              <a14:shadowObscured xmlns:a14="http://schemas.microsoft.com/office/drawing/2010/main"/>
            </a:ext>
          </a:extLst>
        </p:spPr>
      </p:pic>
      <p:sp>
        <p:nvSpPr>
          <p:cNvPr id="3" name="Rectángulo 2">
            <a:extLst>
              <a:ext uri="{FF2B5EF4-FFF2-40B4-BE49-F238E27FC236}">
                <a16:creationId xmlns:a16="http://schemas.microsoft.com/office/drawing/2014/main" id="{0371525F-65B7-40B7-8DE5-3424D054AE5A}"/>
              </a:ext>
            </a:extLst>
          </p:cNvPr>
          <p:cNvSpPr/>
          <p:nvPr/>
        </p:nvSpPr>
        <p:spPr>
          <a:xfrm>
            <a:off x="349250" y="1450413"/>
            <a:ext cx="8445500" cy="646331"/>
          </a:xfrm>
          <a:prstGeom prst="rect">
            <a:avLst/>
          </a:prstGeom>
        </p:spPr>
        <p:txBody>
          <a:bodyPr wrap="square">
            <a:spAutoFit/>
          </a:bodyPr>
          <a:lstStyle/>
          <a:p>
            <a:r>
              <a:rPr lang="es-EC" i="1" u="none" dirty="0">
                <a:latin typeface="Times New Roman" panose="02020603050405020304" pitchFamily="18" charset="0"/>
                <a:cs typeface="Times New Roman" panose="02020603050405020304" pitchFamily="18" charset="0"/>
              </a:rPr>
              <a:t>Una cuenca hidrográfica es delimitada por líneas que perfilan las cumbres que lo rodean, estas son también conocidas como divisoria de aguas.</a:t>
            </a:r>
            <a:endParaRPr lang="es-ES" i="1" u="none" dirty="0">
              <a:latin typeface="Times New Roman" panose="02020603050405020304" pitchFamily="18" charset="0"/>
              <a:cs typeface="Times New Roman" panose="02020603050405020304" pitchFamily="18" charset="0"/>
            </a:endParaRPr>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2" name="Imagen 1">
            <a:extLst>
              <a:ext uri="{FF2B5EF4-FFF2-40B4-BE49-F238E27FC236}">
                <a16:creationId xmlns:a16="http://schemas.microsoft.com/office/drawing/2014/main" id="{92A98125-36C0-4D5A-9DC0-A633E9A26382}"/>
              </a:ext>
            </a:extLst>
          </p:cNvPr>
          <p:cNvPicPr>
            <a:picLocks noChangeAspect="1"/>
          </p:cNvPicPr>
          <p:nvPr/>
        </p:nvPicPr>
        <p:blipFill>
          <a:blip r:embed="rId5"/>
          <a:stretch>
            <a:fillRect/>
          </a:stretch>
        </p:blipFill>
        <p:spPr>
          <a:xfrm>
            <a:off x="4056560" y="3317568"/>
            <a:ext cx="2795090" cy="1876424"/>
          </a:xfrm>
          <a:prstGeom prst="rect">
            <a:avLst/>
          </a:prstGeom>
        </p:spPr>
      </p:pic>
      <p:pic>
        <p:nvPicPr>
          <p:cNvPr id="5" name="Imagen 4">
            <a:extLst>
              <a:ext uri="{FF2B5EF4-FFF2-40B4-BE49-F238E27FC236}">
                <a16:creationId xmlns:a16="http://schemas.microsoft.com/office/drawing/2014/main" id="{A60A17CA-97CF-4BD9-A925-5ADA6B580563}"/>
              </a:ext>
            </a:extLst>
          </p:cNvPr>
          <p:cNvPicPr>
            <a:picLocks noChangeAspect="1"/>
          </p:cNvPicPr>
          <p:nvPr/>
        </p:nvPicPr>
        <p:blipFill>
          <a:blip r:embed="rId6"/>
          <a:stretch>
            <a:fillRect/>
          </a:stretch>
        </p:blipFill>
        <p:spPr>
          <a:xfrm>
            <a:off x="6851650" y="3217435"/>
            <a:ext cx="2257425" cy="1876425"/>
          </a:xfrm>
          <a:prstGeom prst="rect">
            <a:avLst/>
          </a:prstGeom>
        </p:spPr>
      </p:pic>
      <p:graphicFrame>
        <p:nvGraphicFramePr>
          <p:cNvPr id="16" name="Diagrama 15">
            <a:extLst>
              <a:ext uri="{FF2B5EF4-FFF2-40B4-BE49-F238E27FC236}">
                <a16:creationId xmlns:a16="http://schemas.microsoft.com/office/drawing/2014/main" id="{17AB6CAE-3C58-4A6A-84C2-E22A90F5CA4B}"/>
              </a:ext>
            </a:extLst>
          </p:cNvPr>
          <p:cNvGraphicFramePr/>
          <p:nvPr>
            <p:extLst>
              <p:ext uri="{D42A27DB-BD31-4B8C-83A1-F6EECF244321}">
                <p14:modId xmlns:p14="http://schemas.microsoft.com/office/powerpoint/2010/main" val="4146408778"/>
              </p:ext>
            </p:extLst>
          </p:nvPr>
        </p:nvGraphicFramePr>
        <p:xfrm>
          <a:off x="4235966" y="2513768"/>
          <a:ext cx="4708517" cy="5024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19567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sp>
        <p:nvSpPr>
          <p:cNvPr id="6" name="Rectángulo 5"/>
          <p:cNvSpPr/>
          <p:nvPr/>
        </p:nvSpPr>
        <p:spPr>
          <a:xfrm>
            <a:off x="81887" y="933966"/>
            <a:ext cx="8980226" cy="338554"/>
          </a:xfrm>
          <a:prstGeom prst="rect">
            <a:avLst/>
          </a:prstGeom>
        </p:spPr>
        <p:txBody>
          <a:bodyPr wrap="square">
            <a:spAutoFit/>
          </a:bodyPr>
          <a:lstStyle/>
          <a:p>
            <a:r>
              <a:rPr lang="es-ES" sz="1600" i="1" dirty="0"/>
              <a:t>PARÁMETROS MORFOMÉTRICOS</a:t>
            </a:r>
            <a:endParaRPr lang="es-EC" sz="1600" dirty="0"/>
          </a:p>
        </p:txBody>
      </p:sp>
      <p:pic>
        <p:nvPicPr>
          <p:cNvPr id="16" name="Imagen 15">
            <a:extLst>
              <a:ext uri="{FF2B5EF4-FFF2-40B4-BE49-F238E27FC236}">
                <a16:creationId xmlns:a16="http://schemas.microsoft.com/office/drawing/2014/main" id="{FBB5A669-8CCE-41B1-9ACE-4F675D2D3881}"/>
              </a:ext>
            </a:extLst>
          </p:cNvPr>
          <p:cNvPicPr/>
          <p:nvPr/>
        </p:nvPicPr>
        <p:blipFill rotWithShape="1">
          <a:blip r:embed="rId3">
            <a:extLst>
              <a:ext uri="{28A0092B-C50C-407E-A947-70E740481C1C}">
                <a14:useLocalDpi xmlns:a14="http://schemas.microsoft.com/office/drawing/2010/main" val="0"/>
              </a:ext>
            </a:extLst>
          </a:blip>
          <a:srcRect l="4314" t="22739" r="51471" b="8634"/>
          <a:stretch/>
        </p:blipFill>
        <p:spPr bwMode="auto">
          <a:xfrm>
            <a:off x="303907" y="4740475"/>
            <a:ext cx="2710875" cy="503879"/>
          </a:xfrm>
          <a:prstGeom prst="rect">
            <a:avLst/>
          </a:prstGeom>
          <a:ln>
            <a:noFill/>
          </a:ln>
          <a:extLst>
            <a:ext uri="{53640926-AAD7-44D8-BBD7-CCE9431645EC}">
              <a14:shadowObscured xmlns:a14="http://schemas.microsoft.com/office/drawing/2010/main"/>
            </a:ext>
          </a:extLst>
        </p:spPr>
      </p:pic>
      <p:sp>
        <p:nvSpPr>
          <p:cNvPr id="5" name="Rectángulo 4">
            <a:extLst>
              <a:ext uri="{FF2B5EF4-FFF2-40B4-BE49-F238E27FC236}">
                <a16:creationId xmlns:a16="http://schemas.microsoft.com/office/drawing/2014/main" id="{AC46C7A1-D991-4646-840C-A068F90D04F9}"/>
              </a:ext>
            </a:extLst>
          </p:cNvPr>
          <p:cNvSpPr/>
          <p:nvPr/>
        </p:nvSpPr>
        <p:spPr>
          <a:xfrm>
            <a:off x="411484" y="5350622"/>
            <a:ext cx="2772186" cy="395814"/>
          </a:xfrm>
          <a:prstGeom prst="rect">
            <a:avLst/>
          </a:prstGeom>
        </p:spPr>
        <p:txBody>
          <a:bodyPr wrap="square">
            <a:spAutoFit/>
          </a:bodyPr>
          <a:lstStyle/>
          <a:p>
            <a:pPr algn="ctr">
              <a:lnSpc>
                <a:spcPct val="150000"/>
              </a:lnSpc>
              <a:spcAft>
                <a:spcPts val="0"/>
              </a:spcAft>
            </a:pPr>
            <a:r>
              <a:rPr lang="es-EC" sz="1500" b="1" i="1" u="none" dirty="0">
                <a:latin typeface="Times New Roman" panose="02020603050405020304" pitchFamily="18" charset="0"/>
                <a:ea typeface="Calibri" panose="020F0502020204030204" pitchFamily="34" charset="0"/>
                <a:cs typeface="Times New Roman" panose="02020603050405020304" pitchFamily="18" charset="0"/>
              </a:rPr>
              <a:t>Área (A) = 1295,66 km</a:t>
            </a:r>
            <a:r>
              <a:rPr lang="es-EC" sz="1500" b="1" i="1" u="none" baseline="30000" dirty="0">
                <a:latin typeface="Times New Roman" panose="02020603050405020304" pitchFamily="18" charset="0"/>
                <a:ea typeface="Calibri" panose="020F0502020204030204" pitchFamily="34" charset="0"/>
                <a:cs typeface="Times New Roman" panose="02020603050405020304" pitchFamily="18" charset="0"/>
              </a:rPr>
              <a:t>2</a:t>
            </a:r>
            <a:r>
              <a:rPr lang="es-EC" sz="1500" b="1" i="1" u="none" dirty="0">
                <a:latin typeface="Times New Roman" panose="02020603050405020304" pitchFamily="18" charset="0"/>
                <a:ea typeface="Calibri" panose="020F0502020204030204" pitchFamily="34" charset="0"/>
                <a:cs typeface="Times New Roman" panose="02020603050405020304" pitchFamily="18" charset="0"/>
              </a:rPr>
              <a:t>.</a:t>
            </a:r>
            <a:endParaRPr lang="es-ES" sz="1500" i="1" u="none"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70766296"/>
              </p:ext>
            </p:extLst>
          </p:nvPr>
        </p:nvGraphicFramePr>
        <p:xfrm>
          <a:off x="190499" y="1397001"/>
          <a:ext cx="8871613" cy="5024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Imagen 16">
            <a:extLst>
              <a:ext uri="{FF2B5EF4-FFF2-40B4-BE49-F238E27FC236}">
                <a16:creationId xmlns:a16="http://schemas.microsoft.com/office/drawing/2014/main" id="{F7C6BB15-CF7D-4905-B28C-A806B3FD0B62}"/>
              </a:ext>
            </a:extLst>
          </p:cNvPr>
          <p:cNvPicPr/>
          <p:nvPr/>
        </p:nvPicPr>
        <p:blipFill rotWithShape="1">
          <a:blip r:embed="rId9">
            <a:extLst>
              <a:ext uri="{28A0092B-C50C-407E-A947-70E740481C1C}">
                <a14:useLocalDpi xmlns:a14="http://schemas.microsoft.com/office/drawing/2010/main" val="0"/>
              </a:ext>
            </a:extLst>
          </a:blip>
          <a:srcRect l="-1" r="24259"/>
          <a:stretch/>
        </p:blipFill>
        <p:spPr bwMode="auto">
          <a:xfrm>
            <a:off x="3205047" y="2023971"/>
            <a:ext cx="2998695" cy="3052680"/>
          </a:xfrm>
          <a:prstGeom prst="rect">
            <a:avLst/>
          </a:prstGeom>
          <a:solidFill>
            <a:schemeClr val="accent6">
              <a:lumMod val="60000"/>
              <a:lumOff val="40000"/>
            </a:schemeClr>
          </a:solidFill>
          <a:ln>
            <a:noFill/>
          </a:ln>
          <a:extLst>
            <a:ext uri="{53640926-AAD7-44D8-BBD7-CCE9431645EC}">
              <a14:shadowObscured xmlns:a14="http://schemas.microsoft.com/office/drawing/2010/main"/>
            </a:ext>
          </a:extLst>
        </p:spPr>
      </p:pic>
      <p:pic>
        <p:nvPicPr>
          <p:cNvPr id="19" name="Imagen 18" descr="https://scontent.fuio4-1.fna.fbcdn.net/v/t34.0-12/28829445_1715930375136136_415804478_n.png?oh=081d3f50b70cfb9ce8032c52aaee3e84&amp;oe=5AA48415">
            <a:extLst>
              <a:ext uri="{FF2B5EF4-FFF2-40B4-BE49-F238E27FC236}">
                <a16:creationId xmlns:a16="http://schemas.microsoft.com/office/drawing/2014/main" id="{DE7F1C4A-C333-43B5-B0FA-C485723CB4BB}"/>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104334" y="2030624"/>
            <a:ext cx="3039666" cy="2904448"/>
          </a:xfrm>
          <a:prstGeom prst="rect">
            <a:avLst/>
          </a:prstGeom>
          <a:noFill/>
          <a:ln>
            <a:noFill/>
          </a:ln>
        </p:spPr>
      </p:pic>
      <p:pic>
        <p:nvPicPr>
          <p:cNvPr id="20" name="Imagen 19">
            <a:extLst>
              <a:ext uri="{FF2B5EF4-FFF2-40B4-BE49-F238E27FC236}">
                <a16:creationId xmlns:a16="http://schemas.microsoft.com/office/drawing/2014/main" id="{196589DF-6F46-40C3-89AA-3C8DA3754D57}"/>
              </a:ext>
            </a:extLst>
          </p:cNvPr>
          <p:cNvPicPr/>
          <p:nvPr/>
        </p:nvPicPr>
        <p:blipFill rotWithShape="1">
          <a:blip r:embed="rId3">
            <a:extLst>
              <a:ext uri="{28A0092B-C50C-407E-A947-70E740481C1C}">
                <a14:useLocalDpi xmlns:a14="http://schemas.microsoft.com/office/drawing/2010/main" val="0"/>
              </a:ext>
            </a:extLst>
          </a:blip>
          <a:srcRect l="4314" t="24559" r="35672" b="8634"/>
          <a:stretch/>
        </p:blipFill>
        <p:spPr bwMode="auto">
          <a:xfrm>
            <a:off x="3232373" y="4803799"/>
            <a:ext cx="2864870" cy="460083"/>
          </a:xfrm>
          <a:prstGeom prst="rect">
            <a:avLst/>
          </a:prstGeom>
          <a:ln>
            <a:noFill/>
          </a:ln>
          <a:extLst>
            <a:ext uri="{53640926-AAD7-44D8-BBD7-CCE9431645EC}">
              <a14:shadowObscured xmlns:a14="http://schemas.microsoft.com/office/drawing/2010/main"/>
            </a:ext>
          </a:extLst>
        </p:spPr>
      </p:pic>
      <p:sp>
        <p:nvSpPr>
          <p:cNvPr id="21" name="Rectángulo 20">
            <a:extLst>
              <a:ext uri="{FF2B5EF4-FFF2-40B4-BE49-F238E27FC236}">
                <a16:creationId xmlns:a16="http://schemas.microsoft.com/office/drawing/2014/main" id="{59F8506B-9252-491D-B214-F2EBFC9C5AD2}"/>
              </a:ext>
            </a:extLst>
          </p:cNvPr>
          <p:cNvSpPr/>
          <p:nvPr/>
        </p:nvSpPr>
        <p:spPr>
          <a:xfrm>
            <a:off x="3518217" y="5371557"/>
            <a:ext cx="2354875" cy="397096"/>
          </a:xfrm>
          <a:prstGeom prst="rect">
            <a:avLst/>
          </a:prstGeom>
        </p:spPr>
        <p:txBody>
          <a:bodyPr wrap="none">
            <a:spAutoFit/>
          </a:bodyPr>
          <a:lstStyle/>
          <a:p>
            <a:pPr algn="ctr">
              <a:lnSpc>
                <a:spcPct val="150000"/>
              </a:lnSpc>
              <a:spcAft>
                <a:spcPts val="0"/>
              </a:spcAft>
            </a:pPr>
            <a:r>
              <a:rPr lang="es-EC" sz="1500" b="1" i="1" u="none" dirty="0">
                <a:latin typeface="Times New Roman" panose="02020603050405020304" pitchFamily="18" charset="0"/>
                <a:ea typeface="Calibri" panose="020F0502020204030204" pitchFamily="34" charset="0"/>
                <a:cs typeface="Times New Roman" panose="02020603050405020304" pitchFamily="18" charset="0"/>
              </a:rPr>
              <a:t>Perímetro (P) = 188,78 km</a:t>
            </a:r>
            <a:endParaRPr lang="es-ES" sz="1500" i="1" u="none"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ángulo 21">
            <a:extLst>
              <a:ext uri="{FF2B5EF4-FFF2-40B4-BE49-F238E27FC236}">
                <a16:creationId xmlns:a16="http://schemas.microsoft.com/office/drawing/2014/main" id="{59F8506B-9252-491D-B214-F2EBFC9C5AD2}"/>
              </a:ext>
            </a:extLst>
          </p:cNvPr>
          <p:cNvSpPr/>
          <p:nvPr/>
        </p:nvSpPr>
        <p:spPr>
          <a:xfrm>
            <a:off x="6402349" y="5286919"/>
            <a:ext cx="2468689" cy="523220"/>
          </a:xfrm>
          <a:prstGeom prst="rect">
            <a:avLst/>
          </a:prstGeom>
        </p:spPr>
        <p:txBody>
          <a:bodyPr wrap="none">
            <a:spAutoFit/>
          </a:bodyPr>
          <a:lstStyle/>
          <a:p>
            <a:r>
              <a:rPr lang="es-EC" sz="1400" b="1" i="1" u="none" dirty="0">
                <a:latin typeface="Times New Roman" panose="02020603050405020304" pitchFamily="18" charset="0"/>
                <a:cs typeface="Times New Roman" panose="02020603050405020304" pitchFamily="18" charset="0"/>
              </a:rPr>
              <a:t>Longitud del Cauce Principal</a:t>
            </a:r>
          </a:p>
          <a:p>
            <a:r>
              <a:rPr lang="es-EC" sz="1400" b="1" i="1" u="none" dirty="0">
                <a:latin typeface="Times New Roman" panose="02020603050405020304" pitchFamily="18" charset="0"/>
                <a:cs typeface="Times New Roman" panose="02020603050405020304" pitchFamily="18" charset="0"/>
              </a:rPr>
              <a:t> L = 106995,61 m = 106,99 km</a:t>
            </a:r>
            <a:endParaRPr lang="es-ES" sz="1400" i="1" u="none" dirty="0">
              <a:latin typeface="Times New Roman" panose="02020603050405020304" pitchFamily="18" charset="0"/>
              <a:cs typeface="Times New Roman" panose="02020603050405020304" pitchFamily="18" charset="0"/>
            </a:endParaRPr>
          </a:p>
        </p:txBody>
      </p:sp>
      <p:pic>
        <p:nvPicPr>
          <p:cNvPr id="23" name="Imagen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14" name="Imagen 13">
            <a:extLst>
              <a:ext uri="{FF2B5EF4-FFF2-40B4-BE49-F238E27FC236}">
                <a16:creationId xmlns:a16="http://schemas.microsoft.com/office/drawing/2014/main" id="{8D75E1A1-AFF4-4A8E-A979-7F619539DEF8}"/>
              </a:ext>
            </a:extLst>
          </p:cNvPr>
          <p:cNvPicPr>
            <a:picLocks noChangeAspect="1"/>
          </p:cNvPicPr>
          <p:nvPr/>
        </p:nvPicPr>
        <p:blipFill>
          <a:blip r:embed="rId12"/>
          <a:stretch>
            <a:fillRect/>
          </a:stretch>
        </p:blipFill>
        <p:spPr>
          <a:xfrm>
            <a:off x="127724" y="2063101"/>
            <a:ext cx="3063240" cy="2756012"/>
          </a:xfrm>
          <a:prstGeom prst="rect">
            <a:avLst/>
          </a:prstGeom>
        </p:spPr>
      </p:pic>
    </p:spTree>
    <p:extLst>
      <p:ext uri="{BB962C8B-B14F-4D97-AF65-F5344CB8AC3E}">
        <p14:creationId xmlns:p14="http://schemas.microsoft.com/office/powerpoint/2010/main" val="34396182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eaLnBrk="1" hangingPunct="1">
              <a:defRPr/>
            </a:pPr>
            <a:r>
              <a:rPr lang="es-ES" sz="2800" u="none" kern="0">
                <a:solidFill>
                  <a:srgbClr val="CC0000"/>
                </a:solidFill>
                <a:effectLst/>
              </a:rPr>
              <a:t>CUENCA HIDROGRÁFICA</a:t>
            </a:r>
            <a:endParaRPr lang="es-EC" sz="2800" u="none" kern="0" dirty="0">
              <a:solidFill>
                <a:srgbClr val="CC0000"/>
              </a:solidFill>
              <a:effectLst/>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graphicFrame>
        <p:nvGraphicFramePr>
          <p:cNvPr id="6" name="Tabla 5"/>
          <p:cNvGraphicFramePr>
            <a:graphicFrameLocks noGrp="1"/>
          </p:cNvGraphicFramePr>
          <p:nvPr>
            <p:extLst/>
          </p:nvPr>
        </p:nvGraphicFramePr>
        <p:xfrm>
          <a:off x="281809" y="1486576"/>
          <a:ext cx="8420757" cy="4159383"/>
        </p:xfrm>
        <a:graphic>
          <a:graphicData uri="http://schemas.openxmlformats.org/drawingml/2006/table">
            <a:tbl>
              <a:tblPr firstRow="1" firstCol="1" bandRow="1">
                <a:tableStyleId>{0660B408-B3CF-4A94-85FC-2B1E0A45F4A2}</a:tableStyleId>
              </a:tblPr>
              <a:tblGrid>
                <a:gridCol w="445668">
                  <a:extLst>
                    <a:ext uri="{9D8B030D-6E8A-4147-A177-3AD203B41FA5}">
                      <a16:colId xmlns:a16="http://schemas.microsoft.com/office/drawing/2014/main" val="20000"/>
                    </a:ext>
                  </a:extLst>
                </a:gridCol>
                <a:gridCol w="1571223">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622300">
                  <a:extLst>
                    <a:ext uri="{9D8B030D-6E8A-4147-A177-3AD203B41FA5}">
                      <a16:colId xmlns:a16="http://schemas.microsoft.com/office/drawing/2014/main" val="20003"/>
                    </a:ext>
                  </a:extLst>
                </a:gridCol>
                <a:gridCol w="927100">
                  <a:extLst>
                    <a:ext uri="{9D8B030D-6E8A-4147-A177-3AD203B41FA5}">
                      <a16:colId xmlns:a16="http://schemas.microsoft.com/office/drawing/2014/main" val="20004"/>
                    </a:ext>
                  </a:extLst>
                </a:gridCol>
                <a:gridCol w="3609866">
                  <a:extLst>
                    <a:ext uri="{9D8B030D-6E8A-4147-A177-3AD203B41FA5}">
                      <a16:colId xmlns:a16="http://schemas.microsoft.com/office/drawing/2014/main" val="20005"/>
                    </a:ext>
                  </a:extLst>
                </a:gridCol>
              </a:tblGrid>
              <a:tr h="599881">
                <a:tc>
                  <a:txBody>
                    <a:bodyPr/>
                    <a:lstStyle/>
                    <a:p>
                      <a:pPr algn="ctr">
                        <a:lnSpc>
                          <a:spcPct val="150000"/>
                        </a:lnSpc>
                        <a:spcAft>
                          <a:spcPts val="0"/>
                        </a:spcAft>
                      </a:pPr>
                      <a:r>
                        <a:rPr lang="es-EC" sz="1200" dirty="0">
                          <a:effectLst/>
                        </a:rPr>
                        <a:t>Item</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solidFill>
                      <a:srgbClr val="339966"/>
                    </a:solidFill>
                  </a:tcPr>
                </a:tc>
                <a:tc>
                  <a:txBody>
                    <a:bodyPr/>
                    <a:lstStyle/>
                    <a:p>
                      <a:pPr algn="ctr">
                        <a:lnSpc>
                          <a:spcPct val="150000"/>
                        </a:lnSpc>
                        <a:spcAft>
                          <a:spcPts val="0"/>
                        </a:spcAft>
                      </a:pPr>
                      <a:r>
                        <a:rPr lang="es-EC" sz="1200" dirty="0">
                          <a:effectLst/>
                        </a:rPr>
                        <a:t>Parámetro</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solidFill>
                      <a:srgbClr val="339966"/>
                    </a:solidFill>
                  </a:tcPr>
                </a:tc>
                <a:tc>
                  <a:txBody>
                    <a:bodyPr/>
                    <a:lstStyle/>
                    <a:p>
                      <a:pPr algn="ctr">
                        <a:lnSpc>
                          <a:spcPct val="150000"/>
                        </a:lnSpc>
                        <a:spcAft>
                          <a:spcPts val="0"/>
                        </a:spcAft>
                      </a:pPr>
                      <a:r>
                        <a:rPr lang="es-EC" sz="1200">
                          <a:effectLst/>
                        </a:rPr>
                        <a:t>Simbología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solidFill>
                      <a:srgbClr val="339966"/>
                    </a:solidFill>
                  </a:tcPr>
                </a:tc>
                <a:tc>
                  <a:txBody>
                    <a:bodyPr/>
                    <a:lstStyle/>
                    <a:p>
                      <a:pPr algn="ctr">
                        <a:lnSpc>
                          <a:spcPct val="150000"/>
                        </a:lnSpc>
                        <a:spcAft>
                          <a:spcPts val="0"/>
                        </a:spcAft>
                      </a:pPr>
                      <a:r>
                        <a:rPr lang="es-EC" sz="1200">
                          <a:effectLst/>
                        </a:rPr>
                        <a:t>Valor</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solidFill>
                      <a:srgbClr val="339966"/>
                    </a:solidFill>
                  </a:tcPr>
                </a:tc>
                <a:tc>
                  <a:txBody>
                    <a:bodyPr/>
                    <a:lstStyle/>
                    <a:p>
                      <a:pPr algn="ctr">
                        <a:lnSpc>
                          <a:spcPct val="150000"/>
                        </a:lnSpc>
                        <a:spcAft>
                          <a:spcPts val="0"/>
                        </a:spcAft>
                      </a:pPr>
                      <a:r>
                        <a:rPr lang="es-EC" sz="1200">
                          <a:effectLst/>
                        </a:rPr>
                        <a:t>Unidad de Medida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solidFill>
                      <a:srgbClr val="339966"/>
                    </a:solidFill>
                  </a:tcPr>
                </a:tc>
                <a:tc>
                  <a:txBody>
                    <a:bodyPr/>
                    <a:lstStyle/>
                    <a:p>
                      <a:pPr algn="ctr">
                        <a:lnSpc>
                          <a:spcPct val="150000"/>
                        </a:lnSpc>
                        <a:spcAft>
                          <a:spcPts val="0"/>
                        </a:spcAft>
                      </a:pPr>
                      <a:r>
                        <a:rPr lang="es-EC" sz="1200" dirty="0">
                          <a:effectLst/>
                        </a:rPr>
                        <a:t>Descripción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solidFill>
                      <a:srgbClr val="339966"/>
                    </a:solidFill>
                  </a:tcPr>
                </a:tc>
                <a:extLst>
                  <a:ext uri="{0D108BD9-81ED-4DB2-BD59-A6C34878D82A}">
                    <a16:rowId xmlns:a16="http://schemas.microsoft.com/office/drawing/2014/main" val="10000"/>
                  </a:ext>
                </a:extLst>
              </a:tr>
              <a:tr h="599881">
                <a:tc>
                  <a:txBody>
                    <a:bodyPr/>
                    <a:lstStyle/>
                    <a:p>
                      <a:pPr algn="ctr">
                        <a:lnSpc>
                          <a:spcPct val="150000"/>
                        </a:lnSpc>
                        <a:spcAft>
                          <a:spcPts val="0"/>
                        </a:spcAft>
                      </a:pPr>
                      <a:r>
                        <a:rPr lang="es-EC" sz="1200" dirty="0">
                          <a:effectLst/>
                        </a:rPr>
                        <a:t>1</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Longitud axial</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La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47,15</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km</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Longitud entre el punto de control hacia el punto más alejado de la cuenca.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37360">
                <a:tc>
                  <a:txBody>
                    <a:bodyPr/>
                    <a:lstStyle/>
                    <a:p>
                      <a:pPr algn="ctr">
                        <a:lnSpc>
                          <a:spcPct val="150000"/>
                        </a:lnSpc>
                        <a:spcAft>
                          <a:spcPts val="0"/>
                        </a:spcAft>
                      </a:pPr>
                      <a:r>
                        <a:rPr lang="es-EC" sz="1200" dirty="0">
                          <a:effectLst/>
                        </a:rPr>
                        <a:t>2</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Factor de forma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If</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0,58</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S/U</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Indica cómo se regula el escurrimiento superficial, dando como resultado una cuenca ligeramente ensanchada.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7360">
                <a:tc>
                  <a:txBody>
                    <a:bodyPr/>
                    <a:lstStyle/>
                    <a:p>
                      <a:pPr algn="ctr">
                        <a:lnSpc>
                          <a:spcPct val="150000"/>
                        </a:lnSpc>
                        <a:spcAft>
                          <a:spcPts val="0"/>
                        </a:spcAft>
                      </a:pPr>
                      <a:r>
                        <a:rPr lang="es-EC" sz="1200" dirty="0">
                          <a:effectLst/>
                        </a:rPr>
                        <a:t>3</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Coeficiente de Compacidad de Gravelius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Kc</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1,48</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S/U</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Indica tendencia a una cuenca oval redonda a oval oblonga, confirmado por el gráfico obtenido de la cuenca.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0755">
                <a:tc>
                  <a:txBody>
                    <a:bodyPr/>
                    <a:lstStyle/>
                    <a:p>
                      <a:pPr algn="ctr">
                        <a:lnSpc>
                          <a:spcPct val="150000"/>
                        </a:lnSpc>
                        <a:spcAft>
                          <a:spcPts val="0"/>
                        </a:spcAft>
                      </a:pPr>
                      <a:r>
                        <a:rPr lang="es-EC" sz="1200" dirty="0">
                          <a:effectLst/>
                        </a:rPr>
                        <a:t>4</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Densidad de drenaje</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Dd</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0,25</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km/km2</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Baja capacidad de desalojar agua.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0755">
                <a:tc>
                  <a:txBody>
                    <a:bodyPr/>
                    <a:lstStyle/>
                    <a:p>
                      <a:pPr algn="ctr">
                        <a:lnSpc>
                          <a:spcPct val="150000"/>
                        </a:lnSpc>
                        <a:spcAft>
                          <a:spcPts val="0"/>
                        </a:spcAft>
                      </a:pPr>
                      <a:r>
                        <a:rPr lang="es-EC" sz="1200" dirty="0">
                          <a:effectLst/>
                        </a:rPr>
                        <a:t>5</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Ancho promedio</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Ap</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27,47</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km</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 </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99881">
                <a:tc>
                  <a:txBody>
                    <a:bodyPr/>
                    <a:lstStyle/>
                    <a:p>
                      <a:pPr algn="ctr">
                        <a:lnSpc>
                          <a:spcPct val="150000"/>
                        </a:lnSpc>
                        <a:spcAft>
                          <a:spcPts val="0"/>
                        </a:spcAft>
                      </a:pPr>
                      <a:r>
                        <a:rPr lang="es-EC" sz="1200" dirty="0">
                          <a:effectLst/>
                        </a:rPr>
                        <a:t>6</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Pendiente del cauce</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0,35</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dirty="0">
                          <a:effectLst/>
                        </a:rPr>
                        <a:t>%</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s-EC" sz="1200" dirty="0">
                          <a:effectLst/>
                        </a:rPr>
                        <a:t>Parámetro que permite determinar la velocidad del flujo, y su comportamiento ante una crecida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0106" marR="6010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7" name="Rectángulo 6"/>
          <p:cNvSpPr/>
          <p:nvPr/>
        </p:nvSpPr>
        <p:spPr>
          <a:xfrm>
            <a:off x="81887" y="933966"/>
            <a:ext cx="8980226" cy="338554"/>
          </a:xfrm>
          <a:prstGeom prst="rect">
            <a:avLst/>
          </a:prstGeom>
        </p:spPr>
        <p:txBody>
          <a:bodyPr wrap="square">
            <a:spAutoFit/>
          </a:bodyPr>
          <a:lstStyle/>
          <a:p>
            <a:r>
              <a:rPr lang="es-ES" sz="1600" i="1" dirty="0"/>
              <a:t>PARÁMETROS MORFOMÉTRICOS  - RESUMEN</a:t>
            </a:r>
            <a:endParaRPr lang="es-EC" sz="1600" dirty="0"/>
          </a:p>
        </p:txBody>
      </p:sp>
    </p:spTree>
    <p:extLst>
      <p:ext uri="{BB962C8B-B14F-4D97-AF65-F5344CB8AC3E}">
        <p14:creationId xmlns:p14="http://schemas.microsoft.com/office/powerpoint/2010/main" val="1127934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áfico 19">
            <a:extLst>
              <a:ext uri="{FF2B5EF4-FFF2-40B4-BE49-F238E27FC236}">
                <a16:creationId xmlns:a16="http://schemas.microsoft.com/office/drawing/2014/main" id="{AE194C9B-0AC1-4193-8604-93D739450C51}"/>
              </a:ext>
            </a:extLst>
          </p:cNvPr>
          <p:cNvGraphicFramePr/>
          <p:nvPr>
            <p:extLst/>
          </p:nvPr>
        </p:nvGraphicFramePr>
        <p:xfrm>
          <a:off x="4793401" y="3461719"/>
          <a:ext cx="4082615" cy="2591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Gráfico 20">
            <a:extLst>
              <a:ext uri="{FF2B5EF4-FFF2-40B4-BE49-F238E27FC236}">
                <a16:creationId xmlns:a16="http://schemas.microsoft.com/office/drawing/2014/main" id="{1A0D9103-97DB-4BF7-ABDB-A18B41CCAD31}"/>
              </a:ext>
            </a:extLst>
          </p:cNvPr>
          <p:cNvGraphicFramePr/>
          <p:nvPr>
            <p:extLst/>
          </p:nvPr>
        </p:nvGraphicFramePr>
        <p:xfrm>
          <a:off x="4400078" y="3539356"/>
          <a:ext cx="4637036" cy="2591179"/>
        </p:xfrm>
        <a:graphic>
          <a:graphicData uri="http://schemas.openxmlformats.org/drawingml/2006/chart">
            <c:chart xmlns:c="http://schemas.openxmlformats.org/drawingml/2006/chart" xmlns:r="http://schemas.openxmlformats.org/officeDocument/2006/relationships" r:id="rId4"/>
          </a:graphicData>
        </a:graphic>
      </p:graphicFrame>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sp>
        <p:nvSpPr>
          <p:cNvPr id="6" name="Rectángulo 5"/>
          <p:cNvSpPr/>
          <p:nvPr/>
        </p:nvSpPr>
        <p:spPr>
          <a:xfrm>
            <a:off x="81887" y="870902"/>
            <a:ext cx="8980226" cy="338554"/>
          </a:xfrm>
          <a:prstGeom prst="rect">
            <a:avLst/>
          </a:prstGeom>
        </p:spPr>
        <p:txBody>
          <a:bodyPr wrap="square">
            <a:spAutoFit/>
          </a:bodyPr>
          <a:lstStyle/>
          <a:p>
            <a:r>
              <a:rPr lang="es-ES" sz="1600" i="1" dirty="0"/>
              <a:t>PARÁMETROS MORFOMÉTRICOS. </a:t>
            </a:r>
            <a:endParaRPr lang="es-EC" sz="1600" dirty="0"/>
          </a:p>
        </p:txBody>
      </p:sp>
      <p:pic>
        <p:nvPicPr>
          <p:cNvPr id="17" name="Imagen 16">
            <a:extLst>
              <a:ext uri="{FF2B5EF4-FFF2-40B4-BE49-F238E27FC236}">
                <a16:creationId xmlns:a16="http://schemas.microsoft.com/office/drawing/2014/main" id="{108D0133-D13E-4257-A09D-C3F98BDF2B1D}"/>
              </a:ext>
            </a:extLst>
          </p:cNvPr>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r="23511" b="537"/>
          <a:stretch/>
        </p:blipFill>
        <p:spPr bwMode="auto">
          <a:xfrm>
            <a:off x="155747" y="1919474"/>
            <a:ext cx="4244331" cy="3553479"/>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6EB29763-EFFC-40F4-8635-5F0EC82324DD}"/>
              </a:ext>
            </a:extLst>
          </p:cNvPr>
          <p:cNvPicPr/>
          <p:nvPr/>
        </p:nvPicPr>
        <p:blipFill rotWithShape="1">
          <a:blip r:embed="rId7"/>
          <a:srcRect l="3637" r="2106" b="5057"/>
          <a:stretch/>
        </p:blipFill>
        <p:spPr>
          <a:xfrm>
            <a:off x="5151120" y="1816549"/>
            <a:ext cx="3337560" cy="1681031"/>
          </a:xfrm>
          <a:prstGeom prst="rect">
            <a:avLst/>
          </a:prstGeom>
        </p:spPr>
      </p:pic>
      <p:pic>
        <p:nvPicPr>
          <p:cNvPr id="22" name="Imagen 21">
            <a:extLst>
              <a:ext uri="{FF2B5EF4-FFF2-40B4-BE49-F238E27FC236}">
                <a16:creationId xmlns:a16="http://schemas.microsoft.com/office/drawing/2014/main" id="{E4C92BD4-9BEB-4083-88C5-F162697F974A}"/>
              </a:ext>
            </a:extLst>
          </p:cNvPr>
          <p:cNvPicPr/>
          <p:nvPr/>
        </p:nvPicPr>
        <p:blipFill rotWithShape="1">
          <a:blip r:embed="rId8">
            <a:extLst>
              <a:ext uri="{28A0092B-C50C-407E-A947-70E740481C1C}">
                <a14:useLocalDpi xmlns:a14="http://schemas.microsoft.com/office/drawing/2010/main" val="0"/>
              </a:ext>
            </a:extLst>
          </a:blip>
          <a:srcRect l="76867" t="26151" b="41739"/>
          <a:stretch/>
        </p:blipFill>
        <p:spPr bwMode="auto">
          <a:xfrm>
            <a:off x="338416" y="4211316"/>
            <a:ext cx="933352" cy="89711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3" name="Rectángulo 22">
                <a:extLst>
                  <a:ext uri="{FF2B5EF4-FFF2-40B4-BE49-F238E27FC236}">
                    <a16:creationId xmlns:a16="http://schemas.microsoft.com/office/drawing/2014/main" id="{E5EF776E-E79A-48AC-8448-BA2C5BA08082}"/>
                  </a:ext>
                </a:extLst>
              </p:cNvPr>
              <p:cNvSpPr/>
              <p:nvPr/>
            </p:nvSpPr>
            <p:spPr>
              <a:xfrm>
                <a:off x="1191300" y="5617078"/>
                <a:ext cx="22864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u="none" smtClean="0">
                          <a:latin typeface="Cambria Math" panose="02040503050406030204" pitchFamily="18" charset="0"/>
                          <a:cs typeface="Times New Roman" panose="02020603050405020304" pitchFamily="18" charset="0"/>
                        </a:rPr>
                        <m:t>𝑃𝑒𝑛𝑑𝑖𝑒𝑛𝑡</m:t>
                      </m:r>
                      <m:r>
                        <a:rPr lang="es-ES" b="0" i="1" u="none" smtClean="0">
                          <a:latin typeface="Cambria Math" panose="02040503050406030204" pitchFamily="18" charset="0"/>
                          <a:cs typeface="Times New Roman" panose="02020603050405020304" pitchFamily="18" charset="0"/>
                        </a:rPr>
                        <m:t>𝑒</m:t>
                      </m:r>
                      <m:r>
                        <a:rPr lang="es-EC" i="1" u="none">
                          <a:latin typeface="Cambria Math" panose="02040503050406030204" pitchFamily="18" charset="0"/>
                          <a:cs typeface="Times New Roman" panose="02020603050405020304" pitchFamily="18" charset="0"/>
                        </a:rPr>
                        <m:t>=</m:t>
                      </m:r>
                      <m:r>
                        <a:rPr lang="es-EC" b="0" i="1" u="none" smtClean="0">
                          <a:latin typeface="Cambria Math" panose="02040503050406030204" pitchFamily="18" charset="0"/>
                          <a:cs typeface="Times New Roman" panose="02020603050405020304" pitchFamily="18" charset="0"/>
                        </a:rPr>
                        <m:t>7,83</m:t>
                      </m:r>
                      <m:r>
                        <a:rPr lang="es-EC" i="1" u="none">
                          <a:latin typeface="Cambria Math" panose="02040503050406030204" pitchFamily="18" charset="0"/>
                          <a:cs typeface="Times New Roman" panose="02020603050405020304" pitchFamily="18" charset="0"/>
                        </a:rPr>
                        <m:t> %</m:t>
                      </m:r>
                    </m:oMath>
                  </m:oMathPara>
                </a14:m>
                <a:endParaRPr lang="es-EC" i="1" u="none" dirty="0">
                  <a:latin typeface="Times New Roman" panose="02020603050405020304" pitchFamily="18" charset="0"/>
                  <a:cs typeface="Times New Roman" panose="02020603050405020304" pitchFamily="18" charset="0"/>
                </a:endParaRPr>
              </a:p>
            </p:txBody>
          </p:sp>
        </mc:Choice>
        <mc:Fallback xmlns="">
          <p:sp>
            <p:nvSpPr>
              <p:cNvPr id="23" name="Rectángulo 22">
                <a:extLst>
                  <a:ext uri="{FF2B5EF4-FFF2-40B4-BE49-F238E27FC236}">
                    <a16:creationId xmlns:a16="http://schemas.microsoft.com/office/drawing/2014/main" id="{E5EF776E-E79A-48AC-8448-BA2C5BA08082}"/>
                  </a:ext>
                </a:extLst>
              </p:cNvPr>
              <p:cNvSpPr>
                <a:spLocks noRot="1" noChangeAspect="1" noMove="1" noResize="1" noEditPoints="1" noAdjustHandles="1" noChangeArrowheads="1" noChangeShapeType="1" noTextEdit="1"/>
              </p:cNvSpPr>
              <p:nvPr/>
            </p:nvSpPr>
            <p:spPr>
              <a:xfrm>
                <a:off x="1191300" y="5617078"/>
                <a:ext cx="2286460" cy="369332"/>
              </a:xfrm>
              <a:prstGeom prst="rect">
                <a:avLst/>
              </a:prstGeom>
              <a:blipFill>
                <a:blip r:embed="rId9"/>
                <a:stretch>
                  <a:fillRect/>
                </a:stretch>
              </a:blipFill>
            </p:spPr>
            <p:txBody>
              <a:bodyPr/>
              <a:lstStyle/>
              <a:p>
                <a:r>
                  <a:rPr lang="es-ES">
                    <a:noFill/>
                  </a:rPr>
                  <a:t> </a:t>
                </a:r>
              </a:p>
            </p:txBody>
          </p:sp>
        </mc:Fallback>
      </mc:AlternateContent>
      <p:graphicFrame>
        <p:nvGraphicFramePr>
          <p:cNvPr id="13" name="Diagrama 12"/>
          <p:cNvGraphicFramePr/>
          <p:nvPr>
            <p:extLst/>
          </p:nvPr>
        </p:nvGraphicFramePr>
        <p:xfrm>
          <a:off x="153655" y="1222800"/>
          <a:ext cx="8871613" cy="68729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Imagen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348514100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sp>
        <p:nvSpPr>
          <p:cNvPr id="6" name="Rectángulo 5"/>
          <p:cNvSpPr/>
          <p:nvPr/>
        </p:nvSpPr>
        <p:spPr>
          <a:xfrm>
            <a:off x="128849" y="692150"/>
            <a:ext cx="8980226" cy="338554"/>
          </a:xfrm>
          <a:prstGeom prst="rect">
            <a:avLst/>
          </a:prstGeom>
        </p:spPr>
        <p:txBody>
          <a:bodyPr wrap="square">
            <a:spAutoFit/>
          </a:bodyPr>
          <a:lstStyle/>
          <a:p>
            <a:r>
              <a:rPr lang="es-ES" sz="1600" i="1" dirty="0"/>
              <a:t>PARÁMETROS MORFOMÉTRICOS. COEFICIENTE DE RUGOSIDAD</a:t>
            </a:r>
            <a:endParaRPr lang="es-EC" sz="1600" dirty="0"/>
          </a:p>
        </p:txBody>
      </p:sp>
      <p:sp>
        <p:nvSpPr>
          <p:cNvPr id="12" name="Flecha: a la derecha 11">
            <a:extLst>
              <a:ext uri="{FF2B5EF4-FFF2-40B4-BE49-F238E27FC236}">
                <a16:creationId xmlns:a16="http://schemas.microsoft.com/office/drawing/2014/main" id="{EAF6F324-420D-4F40-9D47-A7652D14B314}"/>
              </a:ext>
            </a:extLst>
          </p:cNvPr>
          <p:cNvSpPr/>
          <p:nvPr/>
        </p:nvSpPr>
        <p:spPr>
          <a:xfrm>
            <a:off x="3322862" y="1794412"/>
            <a:ext cx="681318" cy="286871"/>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4" name="Imagen 3"/>
          <p:cNvPicPr>
            <a:picLocks noChangeAspect="1"/>
          </p:cNvPicPr>
          <p:nvPr/>
        </p:nvPicPr>
        <p:blipFill rotWithShape="1">
          <a:blip r:embed="rId3"/>
          <a:srcRect b="2372"/>
          <a:stretch/>
        </p:blipFill>
        <p:spPr>
          <a:xfrm>
            <a:off x="4208156" y="1068252"/>
            <a:ext cx="4724400" cy="1627324"/>
          </a:xfrm>
          <a:prstGeom prst="rect">
            <a:avLst/>
          </a:prstGeom>
        </p:spPr>
      </p:pic>
      <p:pic>
        <p:nvPicPr>
          <p:cNvPr id="9" name="Imagen 8"/>
          <p:cNvPicPr>
            <a:picLocks noChangeAspect="1"/>
          </p:cNvPicPr>
          <p:nvPr/>
        </p:nvPicPr>
        <p:blipFill>
          <a:blip r:embed="rId4"/>
          <a:stretch>
            <a:fillRect/>
          </a:stretch>
        </p:blipFill>
        <p:spPr>
          <a:xfrm>
            <a:off x="4208156" y="4526919"/>
            <a:ext cx="4724400" cy="1446100"/>
          </a:xfrm>
          <a:prstGeom prst="rect">
            <a:avLst/>
          </a:prstGeom>
        </p:spPr>
      </p:pic>
      <p:pic>
        <p:nvPicPr>
          <p:cNvPr id="10" name="Imagen 9"/>
          <p:cNvPicPr>
            <a:picLocks noChangeAspect="1"/>
          </p:cNvPicPr>
          <p:nvPr/>
        </p:nvPicPr>
        <p:blipFill>
          <a:blip r:embed="rId5"/>
          <a:stretch>
            <a:fillRect/>
          </a:stretch>
        </p:blipFill>
        <p:spPr>
          <a:xfrm>
            <a:off x="4208156" y="2787335"/>
            <a:ext cx="4724400" cy="1647825"/>
          </a:xfrm>
          <a:prstGeom prst="rect">
            <a:avLst/>
          </a:prstGeom>
        </p:spPr>
      </p:pic>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graphicFrame>
        <p:nvGraphicFramePr>
          <p:cNvPr id="18" name="Diagrama 17">
            <a:extLst>
              <a:ext uri="{FF2B5EF4-FFF2-40B4-BE49-F238E27FC236}">
                <a16:creationId xmlns:a16="http://schemas.microsoft.com/office/drawing/2014/main" id="{09B314D7-FE73-41BC-85A5-B0C72013ACF8}"/>
              </a:ext>
            </a:extLst>
          </p:cNvPr>
          <p:cNvGraphicFramePr/>
          <p:nvPr>
            <p:extLst/>
          </p:nvPr>
        </p:nvGraphicFramePr>
        <p:xfrm>
          <a:off x="529343" y="1594202"/>
          <a:ext cx="2589544" cy="6872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Diagrama 19">
            <a:extLst>
              <a:ext uri="{FF2B5EF4-FFF2-40B4-BE49-F238E27FC236}">
                <a16:creationId xmlns:a16="http://schemas.microsoft.com/office/drawing/2014/main" id="{04743B73-0F82-406E-A248-8101CB780FAA}"/>
              </a:ext>
            </a:extLst>
          </p:cNvPr>
          <p:cNvGraphicFramePr/>
          <p:nvPr>
            <p:extLst/>
          </p:nvPr>
        </p:nvGraphicFramePr>
        <p:xfrm>
          <a:off x="506024" y="3429000"/>
          <a:ext cx="2589544" cy="68729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1" name="Diagrama 20">
            <a:extLst>
              <a:ext uri="{FF2B5EF4-FFF2-40B4-BE49-F238E27FC236}">
                <a16:creationId xmlns:a16="http://schemas.microsoft.com/office/drawing/2014/main" id="{AB994752-59D6-4C09-A695-C3036B313EA5}"/>
              </a:ext>
            </a:extLst>
          </p:cNvPr>
          <p:cNvGraphicFramePr/>
          <p:nvPr>
            <p:extLst/>
          </p:nvPr>
        </p:nvGraphicFramePr>
        <p:xfrm>
          <a:off x="529343" y="4956570"/>
          <a:ext cx="2589544" cy="68729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2" name="Flecha: a la derecha 21">
            <a:extLst>
              <a:ext uri="{FF2B5EF4-FFF2-40B4-BE49-F238E27FC236}">
                <a16:creationId xmlns:a16="http://schemas.microsoft.com/office/drawing/2014/main" id="{C58A7AB0-BFB4-4439-8B51-29EF3A10E36E}"/>
              </a:ext>
            </a:extLst>
          </p:cNvPr>
          <p:cNvSpPr/>
          <p:nvPr/>
        </p:nvSpPr>
        <p:spPr>
          <a:xfrm>
            <a:off x="3264789" y="3619032"/>
            <a:ext cx="681318" cy="286871"/>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3" name="Flecha: a la derecha 22">
            <a:extLst>
              <a:ext uri="{FF2B5EF4-FFF2-40B4-BE49-F238E27FC236}">
                <a16:creationId xmlns:a16="http://schemas.microsoft.com/office/drawing/2014/main" id="{22785B1A-6D7D-4D55-A3AA-F1FF6EB1F9C3}"/>
              </a:ext>
            </a:extLst>
          </p:cNvPr>
          <p:cNvSpPr/>
          <p:nvPr/>
        </p:nvSpPr>
        <p:spPr>
          <a:xfrm>
            <a:off x="3287003" y="5249969"/>
            <a:ext cx="681318" cy="286871"/>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472182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sp>
        <p:nvSpPr>
          <p:cNvPr id="6" name="Rectángulo 5"/>
          <p:cNvSpPr/>
          <p:nvPr/>
        </p:nvSpPr>
        <p:spPr>
          <a:xfrm>
            <a:off x="81887" y="870902"/>
            <a:ext cx="8980226" cy="338554"/>
          </a:xfrm>
          <a:prstGeom prst="rect">
            <a:avLst/>
          </a:prstGeom>
        </p:spPr>
        <p:txBody>
          <a:bodyPr wrap="square">
            <a:spAutoFit/>
          </a:bodyPr>
          <a:lstStyle/>
          <a:p>
            <a:r>
              <a:rPr lang="es-ES" sz="1600" i="1" dirty="0"/>
              <a:t>PARÁMETROS MORFOMÉTRICOS. </a:t>
            </a:r>
            <a:endParaRPr lang="es-EC" sz="1600" dirty="0"/>
          </a:p>
        </p:txBody>
      </p:sp>
      <p:graphicFrame>
        <p:nvGraphicFramePr>
          <p:cNvPr id="13" name="Diagrama 12"/>
          <p:cNvGraphicFramePr/>
          <p:nvPr>
            <p:extLst/>
          </p:nvPr>
        </p:nvGraphicFramePr>
        <p:xfrm>
          <a:off x="153655" y="1222800"/>
          <a:ext cx="8871613" cy="552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Imagen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12" name="Imagen 11">
            <a:extLst>
              <a:ext uri="{FF2B5EF4-FFF2-40B4-BE49-F238E27FC236}">
                <a16:creationId xmlns:a16="http://schemas.microsoft.com/office/drawing/2014/main" id="{B73FC572-01A4-42E9-BE6A-3E1A5DE8C58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05576" y="1961834"/>
            <a:ext cx="1483266" cy="1942126"/>
          </a:xfrm>
          <a:prstGeom prst="rect">
            <a:avLst/>
          </a:prstGeom>
          <a:noFill/>
          <a:ln>
            <a:noFill/>
          </a:ln>
        </p:spPr>
      </p:pic>
      <p:pic>
        <p:nvPicPr>
          <p:cNvPr id="16" name="Imagen 15">
            <a:extLst>
              <a:ext uri="{FF2B5EF4-FFF2-40B4-BE49-F238E27FC236}">
                <a16:creationId xmlns:a16="http://schemas.microsoft.com/office/drawing/2014/main" id="{A8578515-A34A-4A96-B003-FE19BB963EB1}"/>
              </a:ext>
            </a:extLst>
          </p:cNvPr>
          <p:cNvPicPr>
            <a:picLocks noChangeAspect="1"/>
          </p:cNvPicPr>
          <p:nvPr/>
        </p:nvPicPr>
        <p:blipFill>
          <a:blip r:embed="rId10"/>
          <a:stretch>
            <a:fillRect/>
          </a:stretch>
        </p:blipFill>
        <p:spPr>
          <a:xfrm>
            <a:off x="263449" y="4239080"/>
            <a:ext cx="2303674" cy="855879"/>
          </a:xfrm>
          <a:prstGeom prst="rect">
            <a:avLst/>
          </a:prstGeom>
        </p:spPr>
      </p:pic>
      <mc:AlternateContent xmlns:mc="http://schemas.openxmlformats.org/markup-compatibility/2006" xmlns:a14="http://schemas.microsoft.com/office/drawing/2010/main">
        <mc:Choice Requires="a14">
          <p:sp>
            <p:nvSpPr>
              <p:cNvPr id="18" name="Rectángulo 17">
                <a:extLst>
                  <a:ext uri="{FF2B5EF4-FFF2-40B4-BE49-F238E27FC236}">
                    <a16:creationId xmlns:a16="http://schemas.microsoft.com/office/drawing/2014/main" id="{9D60E2AB-1B02-463F-9503-E2E291111BF9}"/>
                  </a:ext>
                </a:extLst>
              </p:cNvPr>
              <p:cNvSpPr/>
              <p:nvPr/>
            </p:nvSpPr>
            <p:spPr>
              <a:xfrm>
                <a:off x="458132" y="5223070"/>
                <a:ext cx="1914307" cy="369332"/>
              </a:xfrm>
              <a:prstGeom prst="rect">
                <a:avLst/>
              </a:prstGeom>
            </p:spPr>
            <p:txBody>
              <a:bodyPr wrap="none">
                <a:spAutoFit/>
              </a:bodyPr>
              <a:lstStyle/>
              <a:p>
                <a14:m>
                  <m:oMath xmlns:m="http://schemas.openxmlformats.org/officeDocument/2006/math">
                    <m:r>
                      <a:rPr lang="es-EC" b="1" i="1" u="none" smtClean="0">
                        <a:latin typeface="Cambria Math" panose="02040503050406030204" pitchFamily="18" charset="0"/>
                        <a:cs typeface="Times New Roman" panose="02020603050405020304" pitchFamily="18" charset="0"/>
                      </a:rPr>
                      <m:t>𝑻𝒄</m:t>
                    </m:r>
                    <m:r>
                      <a:rPr lang="es-EC" b="1" i="1" u="none">
                        <a:latin typeface="Cambria Math" panose="02040503050406030204" pitchFamily="18" charset="0"/>
                        <a:cs typeface="Times New Roman" panose="02020603050405020304" pitchFamily="18" charset="0"/>
                      </a:rPr>
                      <m:t>=</m:t>
                    </m:r>
                  </m:oMath>
                </a14:m>
                <a:r>
                  <a:rPr lang="es-EC" b="1" i="1" u="none" dirty="0">
                    <a:latin typeface="Times New Roman" panose="02020603050405020304" pitchFamily="18" charset="0"/>
                    <a:cs typeface="Times New Roman" panose="02020603050405020304" pitchFamily="18" charset="0"/>
                  </a:rPr>
                  <a:t> 33,09 horas </a:t>
                </a:r>
              </a:p>
            </p:txBody>
          </p:sp>
        </mc:Choice>
        <mc:Fallback xmlns="">
          <p:sp>
            <p:nvSpPr>
              <p:cNvPr id="18" name="Rectángulo 17">
                <a:extLst>
                  <a:ext uri="{FF2B5EF4-FFF2-40B4-BE49-F238E27FC236}">
                    <a16:creationId xmlns:a16="http://schemas.microsoft.com/office/drawing/2014/main" id="{9D60E2AB-1B02-463F-9503-E2E291111BF9}"/>
                  </a:ext>
                </a:extLst>
              </p:cNvPr>
              <p:cNvSpPr>
                <a:spLocks noRot="1" noChangeAspect="1" noMove="1" noResize="1" noEditPoints="1" noAdjustHandles="1" noChangeArrowheads="1" noChangeShapeType="1" noTextEdit="1"/>
              </p:cNvSpPr>
              <p:nvPr/>
            </p:nvSpPr>
            <p:spPr>
              <a:xfrm>
                <a:off x="458132" y="5223070"/>
                <a:ext cx="1914307" cy="369332"/>
              </a:xfrm>
              <a:prstGeom prst="rect">
                <a:avLst/>
              </a:prstGeom>
              <a:blipFill>
                <a:blip r:embed="rId11"/>
                <a:stretch>
                  <a:fillRect t="-10000" r="-1911" b="-26667"/>
                </a:stretch>
              </a:blipFill>
            </p:spPr>
            <p:txBody>
              <a:bodyPr/>
              <a:lstStyle/>
              <a:p>
                <a:r>
                  <a:rPr lang="es-EC">
                    <a:noFill/>
                  </a:rPr>
                  <a:t> </a:t>
                </a:r>
              </a:p>
            </p:txBody>
          </p:sp>
        </mc:Fallback>
      </mc:AlternateContent>
      <p:pic>
        <p:nvPicPr>
          <p:cNvPr id="25" name="Imagen 24">
            <a:extLst>
              <a:ext uri="{FF2B5EF4-FFF2-40B4-BE49-F238E27FC236}">
                <a16:creationId xmlns:a16="http://schemas.microsoft.com/office/drawing/2014/main" id="{A886C6F0-A5CC-4098-A64F-1600105AB4A7}"/>
              </a:ext>
            </a:extLst>
          </p:cNvPr>
          <p:cNvPicPr/>
          <p:nvPr/>
        </p:nvPicPr>
        <p:blipFill rotWithShape="1">
          <a:blip r:embed="rId12">
            <a:extLst>
              <a:ext uri="{28A0092B-C50C-407E-A947-70E740481C1C}">
                <a14:useLocalDpi xmlns:a14="http://schemas.microsoft.com/office/drawing/2010/main" val="0"/>
              </a:ext>
            </a:extLst>
          </a:blip>
          <a:srcRect r="23940"/>
          <a:stretch/>
        </p:blipFill>
        <p:spPr>
          <a:xfrm>
            <a:off x="3062188" y="3569992"/>
            <a:ext cx="2763895" cy="2281212"/>
          </a:xfrm>
          <a:prstGeom prst="rect">
            <a:avLst/>
          </a:prstGeom>
        </p:spPr>
      </p:pic>
      <p:pic>
        <p:nvPicPr>
          <p:cNvPr id="26" name="Imagen 25">
            <a:extLst>
              <a:ext uri="{FF2B5EF4-FFF2-40B4-BE49-F238E27FC236}">
                <a16:creationId xmlns:a16="http://schemas.microsoft.com/office/drawing/2014/main" id="{A2E64D4C-83CF-47D0-9F7E-0E518DE12FBB}"/>
              </a:ext>
            </a:extLst>
          </p:cNvPr>
          <p:cNvPicPr/>
          <p:nvPr/>
        </p:nvPicPr>
        <p:blipFill rotWithShape="1">
          <a:blip r:embed="rId12">
            <a:extLst>
              <a:ext uri="{28A0092B-C50C-407E-A947-70E740481C1C}">
                <a14:useLocalDpi xmlns:a14="http://schemas.microsoft.com/office/drawing/2010/main" val="0"/>
              </a:ext>
            </a:extLst>
          </a:blip>
          <a:srcRect l="76146" t="23336" b="54679"/>
          <a:stretch/>
        </p:blipFill>
        <p:spPr>
          <a:xfrm>
            <a:off x="4860176" y="4908367"/>
            <a:ext cx="819464" cy="472743"/>
          </a:xfrm>
          <a:prstGeom prst="rect">
            <a:avLst/>
          </a:prstGeom>
        </p:spPr>
      </p:pic>
      <p:pic>
        <p:nvPicPr>
          <p:cNvPr id="27" name="Imagen 26">
            <a:extLst>
              <a:ext uri="{FF2B5EF4-FFF2-40B4-BE49-F238E27FC236}">
                <a16:creationId xmlns:a16="http://schemas.microsoft.com/office/drawing/2014/main" id="{F5154CC9-2198-410E-93F8-2508CD742279}"/>
              </a:ext>
            </a:extLst>
          </p:cNvPr>
          <p:cNvPicPr/>
          <p:nvPr/>
        </p:nvPicPr>
        <p:blipFill rotWithShape="1">
          <a:blip r:embed="rId13"/>
          <a:srcRect b="15508"/>
          <a:stretch/>
        </p:blipFill>
        <p:spPr>
          <a:xfrm>
            <a:off x="3062188" y="1885015"/>
            <a:ext cx="2032326" cy="1543985"/>
          </a:xfrm>
          <a:prstGeom prst="rect">
            <a:avLst/>
          </a:prstGeom>
        </p:spPr>
      </p:pic>
      <p:pic>
        <p:nvPicPr>
          <p:cNvPr id="28" name="Imagen 27">
            <a:extLst>
              <a:ext uri="{FF2B5EF4-FFF2-40B4-BE49-F238E27FC236}">
                <a16:creationId xmlns:a16="http://schemas.microsoft.com/office/drawing/2014/main" id="{C9826580-A051-4A04-A4E0-1F8B0E02A069}"/>
              </a:ext>
            </a:extLst>
          </p:cNvPr>
          <p:cNvPicPr/>
          <p:nvPr/>
        </p:nvPicPr>
        <p:blipFill rotWithShape="1">
          <a:blip r:embed="rId14"/>
          <a:srcRect b="16600"/>
          <a:stretch/>
        </p:blipFill>
        <p:spPr>
          <a:xfrm>
            <a:off x="5496592" y="1836816"/>
            <a:ext cx="1674134" cy="1481609"/>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3707558" y="5794993"/>
                <a:ext cx="172888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400" b="1" i="1" u="none">
                          <a:latin typeface="Cambria Math" panose="02040503050406030204" pitchFamily="18" charset="0"/>
                          <a:ea typeface="Calibri" panose="020F0502020204030204" pitchFamily="34" charset="0"/>
                          <a:cs typeface="Arial" panose="020B0604020202020204" pitchFamily="34" charset="0"/>
                        </a:rPr>
                        <m:t>𝑪</m:t>
                      </m:r>
                      <m:r>
                        <a:rPr lang="es-ES" sz="1400" b="1" i="1" u="none">
                          <a:latin typeface="Cambria Math" panose="02040503050406030204" pitchFamily="18" charset="0"/>
                          <a:ea typeface="Calibri" panose="020F0502020204030204" pitchFamily="34" charset="0"/>
                          <a:cs typeface="Arial" panose="020B0604020202020204" pitchFamily="34" charset="0"/>
                        </a:rPr>
                        <m:t>=</m:t>
                      </m:r>
                      <m:r>
                        <a:rPr lang="es-ES" sz="1400" b="1" i="1" u="none">
                          <a:latin typeface="Cambria Math" panose="02040503050406030204" pitchFamily="18" charset="0"/>
                          <a:ea typeface="Calibri" panose="020F0502020204030204" pitchFamily="34" charset="0"/>
                          <a:cs typeface="Arial" panose="020B0604020202020204" pitchFamily="34" charset="0"/>
                        </a:rPr>
                        <m:t>𝟎</m:t>
                      </m:r>
                      <m:r>
                        <a:rPr lang="es-ES" sz="1400" b="1" i="1" u="none">
                          <a:latin typeface="Cambria Math" panose="02040503050406030204" pitchFamily="18" charset="0"/>
                          <a:ea typeface="Calibri" panose="020F0502020204030204" pitchFamily="34" charset="0"/>
                          <a:cs typeface="Arial" panose="020B0604020202020204" pitchFamily="34" charset="0"/>
                        </a:rPr>
                        <m:t>,</m:t>
                      </m:r>
                      <m:r>
                        <a:rPr lang="es-ES" sz="1400" b="1" i="1" u="none">
                          <a:latin typeface="Cambria Math" panose="02040503050406030204" pitchFamily="18" charset="0"/>
                          <a:ea typeface="Calibri" panose="020F0502020204030204" pitchFamily="34" charset="0"/>
                          <a:cs typeface="Arial" panose="020B0604020202020204" pitchFamily="34" charset="0"/>
                        </a:rPr>
                        <m:t>𝟒𝟒</m:t>
                      </m:r>
                    </m:oMath>
                  </m:oMathPara>
                </a14:m>
                <a:endParaRPr lang="es-ES" sz="1400" b="1" dirty="0"/>
              </a:p>
            </p:txBody>
          </p:sp>
        </mc:Choice>
        <mc:Fallback xmlns="">
          <p:sp>
            <p:nvSpPr>
              <p:cNvPr id="3" name="Rectángulo 2"/>
              <p:cNvSpPr>
                <a:spLocks noRot="1" noChangeAspect="1" noMove="1" noResize="1" noEditPoints="1" noAdjustHandles="1" noChangeArrowheads="1" noChangeShapeType="1" noTextEdit="1"/>
              </p:cNvSpPr>
              <p:nvPr/>
            </p:nvSpPr>
            <p:spPr>
              <a:xfrm>
                <a:off x="3707558" y="5794993"/>
                <a:ext cx="1728883" cy="307777"/>
              </a:xfrm>
              <a:prstGeom prst="rect">
                <a:avLst/>
              </a:prstGeom>
              <a:blipFill>
                <a:blip r:embed="rId1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6975201" y="5504995"/>
                <a:ext cx="1018176"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600" b="1" i="1" u="none">
                          <a:latin typeface="Cambria Math" panose="02040503050406030204" pitchFamily="18" charset="0"/>
                        </a:rPr>
                        <m:t>𝑪</m:t>
                      </m:r>
                      <m:r>
                        <a:rPr lang="es-ES" sz="1600" b="1" i="0" u="none">
                          <a:latin typeface="Cambria Math" panose="02040503050406030204" pitchFamily="18" charset="0"/>
                        </a:rPr>
                        <m:t>=</m:t>
                      </m:r>
                      <m:r>
                        <a:rPr lang="es-ES" sz="1600" b="1" i="0" u="none">
                          <a:latin typeface="Cambria Math" panose="02040503050406030204" pitchFamily="18" charset="0"/>
                        </a:rPr>
                        <m:t>𝟎</m:t>
                      </m:r>
                      <m:r>
                        <a:rPr lang="es-ES" sz="1600" b="1" i="0" u="none">
                          <a:latin typeface="Cambria Math" panose="02040503050406030204" pitchFamily="18" charset="0"/>
                        </a:rPr>
                        <m:t>,</m:t>
                      </m:r>
                      <m:r>
                        <a:rPr lang="es-ES" sz="1600" b="1" i="0" u="none">
                          <a:latin typeface="Cambria Math" panose="02040503050406030204" pitchFamily="18" charset="0"/>
                        </a:rPr>
                        <m:t>𝟑𝟐</m:t>
                      </m:r>
                    </m:oMath>
                  </m:oMathPara>
                </a14:m>
                <a:endParaRPr lang="es-ES" sz="1600" b="1" u="none" dirty="0"/>
              </a:p>
            </p:txBody>
          </p:sp>
        </mc:Choice>
        <mc:Fallback xmlns="">
          <p:sp>
            <p:nvSpPr>
              <p:cNvPr id="5" name="Rectángulo 4"/>
              <p:cNvSpPr>
                <a:spLocks noRot="1" noChangeAspect="1" noMove="1" noResize="1" noEditPoints="1" noAdjustHandles="1" noChangeArrowheads="1" noChangeShapeType="1" noTextEdit="1"/>
              </p:cNvSpPr>
              <p:nvPr/>
            </p:nvSpPr>
            <p:spPr>
              <a:xfrm>
                <a:off x="6975201" y="5504995"/>
                <a:ext cx="1018176" cy="338554"/>
              </a:xfrm>
              <a:prstGeom prst="rect">
                <a:avLst/>
              </a:prstGeom>
              <a:blipFill>
                <a:blip r:embed="rId18"/>
                <a:stretch>
                  <a:fillRect/>
                </a:stretch>
              </a:blipFill>
            </p:spPr>
            <p:txBody>
              <a:bodyPr/>
              <a:lstStyle/>
              <a:p>
                <a:r>
                  <a:rPr lang="es-EC">
                    <a:noFill/>
                  </a:rPr>
                  <a:t> </a:t>
                </a:r>
              </a:p>
            </p:txBody>
          </p:sp>
        </mc:Fallback>
      </mc:AlternateContent>
      <p:graphicFrame>
        <p:nvGraphicFramePr>
          <p:cNvPr id="33" name="Diagrama 32"/>
          <p:cNvGraphicFramePr/>
          <p:nvPr>
            <p:extLst/>
          </p:nvPr>
        </p:nvGraphicFramePr>
        <p:xfrm>
          <a:off x="5952305" y="3659707"/>
          <a:ext cx="3128633" cy="55254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7" name="Imagen 6"/>
          <p:cNvPicPr>
            <a:picLocks noChangeAspect="1"/>
          </p:cNvPicPr>
          <p:nvPr/>
        </p:nvPicPr>
        <p:blipFill>
          <a:blip r:embed="rId24"/>
          <a:stretch>
            <a:fillRect/>
          </a:stretch>
        </p:blipFill>
        <p:spPr>
          <a:xfrm>
            <a:off x="6333659" y="4396369"/>
            <a:ext cx="2301260" cy="1097929"/>
          </a:xfrm>
          <a:prstGeom prst="rect">
            <a:avLst/>
          </a:prstGeom>
        </p:spPr>
      </p:pic>
    </p:spTree>
    <p:extLst>
      <p:ext uri="{BB962C8B-B14F-4D97-AF65-F5344CB8AC3E}">
        <p14:creationId xmlns:p14="http://schemas.microsoft.com/office/powerpoint/2010/main" val="224748302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sp>
        <p:nvSpPr>
          <p:cNvPr id="6" name="Rectángulo 5"/>
          <p:cNvSpPr/>
          <p:nvPr/>
        </p:nvSpPr>
        <p:spPr>
          <a:xfrm>
            <a:off x="81887" y="933966"/>
            <a:ext cx="8980226" cy="338554"/>
          </a:xfrm>
          <a:prstGeom prst="rect">
            <a:avLst/>
          </a:prstGeom>
        </p:spPr>
        <p:txBody>
          <a:bodyPr wrap="square">
            <a:spAutoFit/>
          </a:bodyPr>
          <a:lstStyle/>
          <a:p>
            <a:r>
              <a:rPr lang="es-ES" sz="1600" i="1" dirty="0"/>
              <a:t>INFORMACIÓN HIDROMÉTRICA. MÉTODO DE LAS ISOYETAS</a:t>
            </a:r>
            <a:endParaRPr lang="es-EC" sz="1600" dirty="0"/>
          </a:p>
        </p:txBody>
      </p:sp>
      <p:pic>
        <p:nvPicPr>
          <p:cNvPr id="7" name="Imagen 6" descr="Resultado de imagen para leyenda tematica precipitacion media anual ecuador">
            <a:extLst>
              <a:ext uri="{FF2B5EF4-FFF2-40B4-BE49-F238E27FC236}">
                <a16:creationId xmlns:a16="http://schemas.microsoft.com/office/drawing/2014/main" id="{DB9DBB66-FE7A-4CCA-8FD1-7AF202D6545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98" y="1514336"/>
            <a:ext cx="5591730" cy="4057918"/>
          </a:xfrm>
          <a:prstGeom prst="rect">
            <a:avLst/>
          </a:prstGeom>
          <a:noFill/>
          <a:extLst/>
        </p:spPr>
      </p:pic>
      <p:pic>
        <p:nvPicPr>
          <p:cNvPr id="8" name="Imagen 7">
            <a:extLst>
              <a:ext uri="{FF2B5EF4-FFF2-40B4-BE49-F238E27FC236}">
                <a16:creationId xmlns:a16="http://schemas.microsoft.com/office/drawing/2014/main" id="{D7D6936D-13FC-4A56-8F1A-1BFE38041BD9}"/>
              </a:ext>
            </a:extLst>
          </p:cNvPr>
          <p:cNvPicPr/>
          <p:nvPr/>
        </p:nvPicPr>
        <p:blipFill>
          <a:blip r:embed="rId4"/>
          <a:stretch>
            <a:fillRect/>
          </a:stretch>
        </p:blipFill>
        <p:spPr>
          <a:xfrm>
            <a:off x="6186440" y="1616178"/>
            <a:ext cx="2490029" cy="1536762"/>
          </a:xfrm>
          <a:prstGeom prst="rect">
            <a:avLst/>
          </a:prstGeom>
        </p:spPr>
      </p:pic>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E15F6BFE-091D-4F12-91F7-7F2EB0FCD7CE}"/>
                  </a:ext>
                </a:extLst>
              </p:cNvPr>
              <p:cNvSpPr/>
              <p:nvPr/>
            </p:nvSpPr>
            <p:spPr>
              <a:xfrm>
                <a:off x="5488143" y="5295880"/>
                <a:ext cx="3608559"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b="0" i="1" u="none" smtClean="0">
                          <a:latin typeface="Cambria Math" panose="02040503050406030204" pitchFamily="18" charset="0"/>
                          <a:cs typeface="Times New Roman" panose="02020603050405020304" pitchFamily="18" charset="0"/>
                        </a:rPr>
                        <m:t>𝑃𝑟𝑒𝑐𝑖𝑝𝑖𝑡𝑎𝑐𝑖</m:t>
                      </m:r>
                      <m:r>
                        <a:rPr lang="es-EC" sz="1600" b="0" i="1" u="none" smtClean="0">
                          <a:latin typeface="Cambria Math" panose="02040503050406030204" pitchFamily="18" charset="0"/>
                          <a:cs typeface="Times New Roman" panose="02020603050405020304" pitchFamily="18" charset="0"/>
                        </a:rPr>
                        <m:t>ó</m:t>
                      </m:r>
                      <m:r>
                        <a:rPr lang="es-EC" sz="1600" b="0" i="1" u="none" smtClean="0">
                          <a:latin typeface="Cambria Math" panose="02040503050406030204" pitchFamily="18" charset="0"/>
                          <a:cs typeface="Times New Roman" panose="02020603050405020304" pitchFamily="18" charset="0"/>
                        </a:rPr>
                        <m:t>𝑛</m:t>
                      </m:r>
                      <m:r>
                        <a:rPr lang="es-EC" sz="1600" b="0" i="1" u="none" smtClean="0">
                          <a:latin typeface="Cambria Math" panose="02040503050406030204" pitchFamily="18" charset="0"/>
                          <a:cs typeface="Times New Roman" panose="02020603050405020304" pitchFamily="18" charset="0"/>
                        </a:rPr>
                        <m:t>=838,73 </m:t>
                      </m:r>
                      <m:r>
                        <a:rPr lang="es-EC" sz="1600" b="0" i="1" u="none" smtClean="0">
                          <a:latin typeface="Cambria Math" panose="02040503050406030204" pitchFamily="18" charset="0"/>
                          <a:cs typeface="Times New Roman" panose="02020603050405020304" pitchFamily="18" charset="0"/>
                        </a:rPr>
                        <m:t>𝑚𝑚</m:t>
                      </m:r>
                      <m:r>
                        <a:rPr lang="es-EC" sz="1600" b="0" i="1" u="none" smtClean="0">
                          <a:latin typeface="Cambria Math" panose="02040503050406030204" pitchFamily="18" charset="0"/>
                          <a:cs typeface="Times New Roman" panose="02020603050405020304" pitchFamily="18" charset="0"/>
                        </a:rPr>
                        <m:t>/</m:t>
                      </m:r>
                      <m:r>
                        <a:rPr lang="es-EC" sz="1600" b="0" i="1" u="none" smtClean="0">
                          <a:latin typeface="Cambria Math" panose="02040503050406030204" pitchFamily="18" charset="0"/>
                          <a:cs typeface="Times New Roman" panose="02020603050405020304" pitchFamily="18" charset="0"/>
                        </a:rPr>
                        <m:t>𝑎</m:t>
                      </m:r>
                      <m:r>
                        <a:rPr lang="es-EC" sz="1600" b="0" i="1" u="none" smtClean="0">
                          <a:latin typeface="Cambria Math" panose="02040503050406030204" pitchFamily="18" charset="0"/>
                          <a:cs typeface="Times New Roman" panose="02020603050405020304" pitchFamily="18" charset="0"/>
                        </a:rPr>
                        <m:t>ñ</m:t>
                      </m:r>
                      <m:r>
                        <a:rPr lang="es-EC" sz="1600" b="0" i="1" u="none" smtClean="0">
                          <a:latin typeface="Cambria Math" panose="02040503050406030204" pitchFamily="18" charset="0"/>
                          <a:cs typeface="Times New Roman" panose="02020603050405020304" pitchFamily="18" charset="0"/>
                        </a:rPr>
                        <m:t>𝑜</m:t>
                      </m:r>
                    </m:oMath>
                  </m:oMathPara>
                </a14:m>
                <a:endParaRPr lang="es-EC" sz="1600" i="1" u="none" dirty="0">
                  <a:latin typeface="Times New Roman" panose="02020603050405020304" pitchFamily="18" charset="0"/>
                  <a:cs typeface="Times New Roman" panose="02020603050405020304" pitchFamily="18" charset="0"/>
                </a:endParaRPr>
              </a:p>
            </p:txBody>
          </p:sp>
        </mc:Choice>
        <mc:Fallback xmlns="">
          <p:sp>
            <p:nvSpPr>
              <p:cNvPr id="9" name="Rectángulo 8">
                <a:extLst>
                  <a:ext uri="{FF2B5EF4-FFF2-40B4-BE49-F238E27FC236}">
                    <a16:creationId xmlns:a16="http://schemas.microsoft.com/office/drawing/2014/main" id="{E15F6BFE-091D-4F12-91F7-7F2EB0FCD7CE}"/>
                  </a:ext>
                </a:extLst>
              </p:cNvPr>
              <p:cNvSpPr>
                <a:spLocks noRot="1" noChangeAspect="1" noMove="1" noResize="1" noEditPoints="1" noAdjustHandles="1" noChangeArrowheads="1" noChangeShapeType="1" noTextEdit="1"/>
              </p:cNvSpPr>
              <p:nvPr/>
            </p:nvSpPr>
            <p:spPr>
              <a:xfrm>
                <a:off x="5488143" y="5295880"/>
                <a:ext cx="3608559" cy="338554"/>
              </a:xfrm>
              <a:prstGeom prst="rect">
                <a:avLst/>
              </a:prstGeom>
              <a:blipFill>
                <a:blip r:embed="rId5"/>
                <a:stretch>
                  <a:fillRect b="-12727"/>
                </a:stretch>
              </a:blipFill>
            </p:spPr>
            <p:txBody>
              <a:bodyPr/>
              <a:lstStyle/>
              <a:p>
                <a:r>
                  <a:rPr lang="es-EC">
                    <a:noFill/>
                  </a:rPr>
                  <a:t> </a:t>
                </a:r>
              </a:p>
            </p:txBody>
          </p:sp>
        </mc:Fallback>
      </mc:AlternateContent>
      <p:pic>
        <p:nvPicPr>
          <p:cNvPr id="3" name="Imagen 2">
            <a:extLst>
              <a:ext uri="{FF2B5EF4-FFF2-40B4-BE49-F238E27FC236}">
                <a16:creationId xmlns:a16="http://schemas.microsoft.com/office/drawing/2014/main" id="{528416A0-42CF-416F-A9D5-D3B986A7A920}"/>
              </a:ext>
            </a:extLst>
          </p:cNvPr>
          <p:cNvPicPr>
            <a:picLocks noChangeAspect="1"/>
          </p:cNvPicPr>
          <p:nvPr/>
        </p:nvPicPr>
        <p:blipFill>
          <a:blip r:embed="rId6"/>
          <a:stretch>
            <a:fillRect/>
          </a:stretch>
        </p:blipFill>
        <p:spPr>
          <a:xfrm>
            <a:off x="5568890" y="3429000"/>
            <a:ext cx="3540185" cy="1536762"/>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33500709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CONTENIDO</a:t>
            </a:r>
            <a:endParaRPr lang="es-EC" sz="2800" dirty="0">
              <a:solidFill>
                <a:srgbClr val="CC0000"/>
              </a:solidFill>
              <a:effectLs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606" y="5933250"/>
            <a:ext cx="3084394" cy="795522"/>
          </a:xfrm>
          <a:prstGeom prst="rect">
            <a:avLst/>
          </a:prstGeom>
        </p:spPr>
      </p:pic>
      <p:sp>
        <p:nvSpPr>
          <p:cNvPr id="5" name="Rectángulo 4"/>
          <p:cNvSpPr/>
          <p:nvPr/>
        </p:nvSpPr>
        <p:spPr>
          <a:xfrm>
            <a:off x="34925" y="1943540"/>
            <a:ext cx="3066932" cy="495205"/>
          </a:xfrm>
          <a:prstGeom prst="rect">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8900000" scaled="1"/>
            <a:tileRect/>
          </a:gra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GENERALIDADES</a:t>
            </a:r>
          </a:p>
        </p:txBody>
      </p:sp>
      <p:sp>
        <p:nvSpPr>
          <p:cNvPr id="10" name="Rectángulo 9"/>
          <p:cNvSpPr/>
          <p:nvPr/>
        </p:nvSpPr>
        <p:spPr>
          <a:xfrm>
            <a:off x="1383071" y="3318937"/>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CUENCA HIDROGRÁFICA</a:t>
            </a:r>
          </a:p>
        </p:txBody>
      </p:sp>
      <p:sp>
        <p:nvSpPr>
          <p:cNvPr id="11" name="Rectángulo 10"/>
          <p:cNvSpPr/>
          <p:nvPr/>
        </p:nvSpPr>
        <p:spPr>
          <a:xfrm>
            <a:off x="2072934" y="3949390"/>
            <a:ext cx="321920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HIDRÁULICA DE PUENTES</a:t>
            </a:r>
          </a:p>
        </p:txBody>
      </p:sp>
      <p:sp>
        <p:nvSpPr>
          <p:cNvPr id="12" name="Rectángulo 11"/>
          <p:cNvSpPr/>
          <p:nvPr/>
        </p:nvSpPr>
        <p:spPr>
          <a:xfrm>
            <a:off x="539468" y="2651932"/>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ESTUDIOS PRELIMINARES</a:t>
            </a:r>
          </a:p>
        </p:txBody>
      </p:sp>
      <p:sp>
        <p:nvSpPr>
          <p:cNvPr id="8" name="Rectángulo 7"/>
          <p:cNvSpPr/>
          <p:nvPr/>
        </p:nvSpPr>
        <p:spPr>
          <a:xfrm>
            <a:off x="3073487" y="4601619"/>
            <a:ext cx="3969377"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MODELAMIENTO HEC RAS</a:t>
            </a:r>
          </a:p>
        </p:txBody>
      </p:sp>
      <p:sp>
        <p:nvSpPr>
          <p:cNvPr id="9" name="Rectángulo 8"/>
          <p:cNvSpPr/>
          <p:nvPr/>
        </p:nvSpPr>
        <p:spPr>
          <a:xfrm>
            <a:off x="4203817" y="5228806"/>
            <a:ext cx="4740666"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CONCLUSIONES Y RECOMENDACIONES</a:t>
            </a:r>
          </a:p>
        </p:txBody>
      </p:sp>
      <p:sp>
        <p:nvSpPr>
          <p:cNvPr id="4" name="Flecha abajo 3"/>
          <p:cNvSpPr/>
          <p:nvPr/>
        </p:nvSpPr>
        <p:spPr>
          <a:xfrm>
            <a:off x="2787958" y="2357655"/>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3" name="Flecha abajo 12"/>
          <p:cNvSpPr/>
          <p:nvPr/>
        </p:nvSpPr>
        <p:spPr>
          <a:xfrm>
            <a:off x="3368636" y="3091457"/>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4" name="Flecha abajo 13"/>
          <p:cNvSpPr/>
          <p:nvPr/>
        </p:nvSpPr>
        <p:spPr>
          <a:xfrm>
            <a:off x="6692578" y="496484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5" name="Flecha abajo 14"/>
          <p:cNvSpPr/>
          <p:nvPr/>
        </p:nvSpPr>
        <p:spPr>
          <a:xfrm>
            <a:off x="5015789" y="433112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6" name="Flecha abajo 15"/>
          <p:cNvSpPr/>
          <p:nvPr/>
        </p:nvSpPr>
        <p:spPr>
          <a:xfrm>
            <a:off x="4149722" y="3690341"/>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6" name="Rectángulo 5"/>
          <p:cNvSpPr/>
          <p:nvPr/>
        </p:nvSpPr>
        <p:spPr>
          <a:xfrm>
            <a:off x="99349" y="1054599"/>
            <a:ext cx="8980226" cy="369332"/>
          </a:xfrm>
          <a:prstGeom prst="rect">
            <a:avLst/>
          </a:prstGeom>
        </p:spPr>
        <p:txBody>
          <a:bodyPr wrap="square">
            <a:spAutoFit/>
          </a:bodyPr>
          <a:lstStyle/>
          <a:p>
            <a:pPr algn="ctr"/>
            <a:r>
              <a:rPr lang="es-ES" dirty="0"/>
              <a:t>DISEÑO HIDROLÓGICO E HIDRAÚLICO DEL PUENTE SOBRE EL RIO JAMA</a:t>
            </a:r>
            <a:endParaRPr lang="es-EC" dirty="0"/>
          </a:p>
        </p:txBody>
      </p:sp>
    </p:spTree>
    <p:extLst>
      <p:ext uri="{BB962C8B-B14F-4D97-AF65-F5344CB8AC3E}">
        <p14:creationId xmlns:p14="http://schemas.microsoft.com/office/powerpoint/2010/main" val="27124437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pic>
        <p:nvPicPr>
          <p:cNvPr id="5" name="Imagen 4">
            <a:extLst>
              <a:ext uri="{FF2B5EF4-FFF2-40B4-BE49-F238E27FC236}">
                <a16:creationId xmlns:a16="http://schemas.microsoft.com/office/drawing/2014/main" id="{4C722A4A-229E-4704-A04D-4B3C34467CEB}"/>
              </a:ext>
            </a:extLst>
          </p:cNvPr>
          <p:cNvPicPr>
            <a:picLocks noChangeAspect="1"/>
          </p:cNvPicPr>
          <p:nvPr/>
        </p:nvPicPr>
        <p:blipFill>
          <a:blip r:embed="rId3"/>
          <a:stretch>
            <a:fillRect/>
          </a:stretch>
        </p:blipFill>
        <p:spPr>
          <a:xfrm>
            <a:off x="81887" y="4821779"/>
            <a:ext cx="4001382" cy="1307937"/>
          </a:xfrm>
          <a:prstGeom prst="rect">
            <a:avLst/>
          </a:prstGeom>
        </p:spPr>
      </p:pic>
      <p:pic>
        <p:nvPicPr>
          <p:cNvPr id="12" name="Imagen 11">
            <a:extLst>
              <a:ext uri="{FF2B5EF4-FFF2-40B4-BE49-F238E27FC236}">
                <a16:creationId xmlns:a16="http://schemas.microsoft.com/office/drawing/2014/main" id="{D15C95C7-B552-44ED-98F9-7F2742BC4757}"/>
              </a:ext>
            </a:extLst>
          </p:cNvPr>
          <p:cNvPicPr/>
          <p:nvPr/>
        </p:nvPicPr>
        <p:blipFill rotWithShape="1">
          <a:blip r:embed="rId4"/>
          <a:srcRect l="2723" t="3289" r="2444" b="8200"/>
          <a:stretch/>
        </p:blipFill>
        <p:spPr bwMode="auto">
          <a:xfrm>
            <a:off x="81887" y="1369280"/>
            <a:ext cx="4001382" cy="2934128"/>
          </a:xfrm>
          <a:prstGeom prst="rect">
            <a:avLst/>
          </a:prstGeom>
          <a:ln>
            <a:noFill/>
          </a:ln>
          <a:extLst>
            <a:ext uri="{53640926-AAD7-44D8-BBD7-CCE9431645EC}">
              <a14:shadowObscured xmlns:a14="http://schemas.microsoft.com/office/drawing/2010/main"/>
            </a:ext>
          </a:extLst>
        </p:spPr>
      </p:pic>
      <p:graphicFrame>
        <p:nvGraphicFramePr>
          <p:cNvPr id="13" name="Gráfico 12">
            <a:extLst>
              <a:ext uri="{FF2B5EF4-FFF2-40B4-BE49-F238E27FC236}">
                <a16:creationId xmlns:a16="http://schemas.microsoft.com/office/drawing/2014/main" id="{8AB88110-1798-4E68-8B51-E7B6E8577996}"/>
              </a:ext>
            </a:extLst>
          </p:cNvPr>
          <p:cNvGraphicFramePr/>
          <p:nvPr>
            <p:extLst/>
          </p:nvPr>
        </p:nvGraphicFramePr>
        <p:xfrm>
          <a:off x="4083269" y="1889217"/>
          <a:ext cx="5104765" cy="3938969"/>
        </p:xfrm>
        <a:graphic>
          <a:graphicData uri="http://schemas.openxmlformats.org/drawingml/2006/chart">
            <c:chart xmlns:c="http://schemas.openxmlformats.org/drawingml/2006/chart" xmlns:r="http://schemas.openxmlformats.org/officeDocument/2006/relationships" r:id="rId5"/>
          </a:graphicData>
        </a:graphic>
      </p:graphicFrame>
      <p:pic>
        <p:nvPicPr>
          <p:cNvPr id="10" name="Imagen 9">
            <a:extLst>
              <a:ext uri="{FF2B5EF4-FFF2-40B4-BE49-F238E27FC236}">
                <a16:creationId xmlns:a16="http://schemas.microsoft.com/office/drawing/2014/main" id="{FFF1DD55-85A8-49DB-A713-86FEFDE545C2}"/>
              </a:ext>
            </a:extLst>
          </p:cNvPr>
          <p:cNvPicPr>
            <a:picLocks noChangeAspect="1"/>
          </p:cNvPicPr>
          <p:nvPr/>
        </p:nvPicPr>
        <p:blipFill>
          <a:blip r:embed="rId6"/>
          <a:stretch>
            <a:fillRect/>
          </a:stretch>
        </p:blipFill>
        <p:spPr>
          <a:xfrm>
            <a:off x="7731534" y="2023923"/>
            <a:ext cx="1212949" cy="2027237"/>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15" name="Rectángulo 14"/>
          <p:cNvSpPr/>
          <p:nvPr/>
        </p:nvSpPr>
        <p:spPr>
          <a:xfrm>
            <a:off x="81887" y="933966"/>
            <a:ext cx="8980226" cy="338554"/>
          </a:xfrm>
          <a:prstGeom prst="rect">
            <a:avLst/>
          </a:prstGeom>
        </p:spPr>
        <p:txBody>
          <a:bodyPr wrap="square">
            <a:spAutoFit/>
          </a:bodyPr>
          <a:lstStyle/>
          <a:p>
            <a:r>
              <a:rPr lang="es-ES" sz="1600" i="1" dirty="0"/>
              <a:t>CURVAS DE INTENSIDAD-DURACIÓN Y FRECUENCIA</a:t>
            </a:r>
            <a:endParaRPr lang="es-EC" sz="1600" dirty="0"/>
          </a:p>
        </p:txBody>
      </p:sp>
      <p:sp>
        <p:nvSpPr>
          <p:cNvPr id="16" name="Flecha: a la derecha 11">
            <a:extLst>
              <a:ext uri="{FF2B5EF4-FFF2-40B4-BE49-F238E27FC236}">
                <a16:creationId xmlns:a16="http://schemas.microsoft.com/office/drawing/2014/main" id="{EAF6F324-420D-4F40-9D47-A7652D14B314}"/>
              </a:ext>
            </a:extLst>
          </p:cNvPr>
          <p:cNvSpPr/>
          <p:nvPr/>
        </p:nvSpPr>
        <p:spPr>
          <a:xfrm>
            <a:off x="571375" y="5829734"/>
            <a:ext cx="369815" cy="149193"/>
          </a:xfrm>
          <a:prstGeom prst="rightArrow">
            <a:avLst/>
          </a:prstGeom>
          <a:solidFill>
            <a:srgbClr val="339966"/>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9D60E2AB-1B02-463F-9503-E2E291111BF9}"/>
                  </a:ext>
                </a:extLst>
              </p:cNvPr>
              <p:cNvSpPr/>
              <p:nvPr/>
            </p:nvSpPr>
            <p:spPr>
              <a:xfrm>
                <a:off x="295423" y="4386466"/>
                <a:ext cx="3200936" cy="338554"/>
              </a:xfrm>
              <a:prstGeom prst="rect">
                <a:avLst/>
              </a:prstGeom>
            </p:spPr>
            <p:txBody>
              <a:bodyPr wrap="square">
                <a:spAutoFit/>
              </a:bodyPr>
              <a:lstStyle/>
              <a:p>
                <a14:m>
                  <m:oMath xmlns:m="http://schemas.openxmlformats.org/officeDocument/2006/math">
                    <m:r>
                      <a:rPr lang="es-EC" sz="1600" b="1" i="1" u="none" smtClean="0">
                        <a:latin typeface="Cambria Math" panose="02040503050406030204" pitchFamily="18" charset="0"/>
                        <a:cs typeface="Times New Roman" panose="02020603050405020304" pitchFamily="18" charset="0"/>
                      </a:rPr>
                      <m:t>𝑻𝒄</m:t>
                    </m:r>
                    <m:r>
                      <a:rPr lang="es-EC" sz="1600" b="1" i="1" u="none">
                        <a:latin typeface="Cambria Math" panose="02040503050406030204" pitchFamily="18" charset="0"/>
                        <a:cs typeface="Times New Roman" panose="02020603050405020304" pitchFamily="18" charset="0"/>
                      </a:rPr>
                      <m:t>=</m:t>
                    </m:r>
                  </m:oMath>
                </a14:m>
                <a:r>
                  <a:rPr lang="es-EC" sz="1600" b="1" i="1" u="none" dirty="0">
                    <a:latin typeface="Times New Roman" panose="02020603050405020304" pitchFamily="18" charset="0"/>
                    <a:cs typeface="Times New Roman" panose="02020603050405020304" pitchFamily="18" charset="0"/>
                  </a:rPr>
                  <a:t> 33,09 horas = 1985 minutos </a:t>
                </a:r>
              </a:p>
            </p:txBody>
          </p:sp>
        </mc:Choice>
        <mc:Fallback xmlns="">
          <p:sp>
            <p:nvSpPr>
              <p:cNvPr id="17" name="Rectángulo 16">
                <a:extLst>
                  <a:ext uri="{FF2B5EF4-FFF2-40B4-BE49-F238E27FC236}">
                    <a16:creationId xmlns="" xmlns:a16="http://schemas.microsoft.com/office/drawing/2014/main" xmlns:a14="http://schemas.microsoft.com/office/drawing/2010/main" id="{9D60E2AB-1B02-463F-9503-E2E291111BF9}"/>
                  </a:ext>
                </a:extLst>
              </p:cNvPr>
              <p:cNvSpPr>
                <a:spLocks noRot="1" noChangeAspect="1" noMove="1" noResize="1" noEditPoints="1" noAdjustHandles="1" noChangeArrowheads="1" noChangeShapeType="1" noTextEdit="1"/>
              </p:cNvSpPr>
              <p:nvPr/>
            </p:nvSpPr>
            <p:spPr>
              <a:xfrm>
                <a:off x="295423" y="4386466"/>
                <a:ext cx="3200936" cy="338554"/>
              </a:xfrm>
              <a:prstGeom prst="rect">
                <a:avLst/>
              </a:prstGeom>
              <a:blipFill rotWithShape="0">
                <a:blip r:embed="rId8"/>
                <a:stretch>
                  <a:fillRect t="-5455" b="-23636"/>
                </a:stretch>
              </a:blipFill>
            </p:spPr>
            <p:txBody>
              <a:bodyPr/>
              <a:lstStyle/>
              <a:p>
                <a:r>
                  <a:rPr lang="es-ES">
                    <a:noFill/>
                  </a:rPr>
                  <a:t> </a:t>
                </a:r>
              </a:p>
            </p:txBody>
          </p:sp>
        </mc:Fallback>
      </mc:AlternateContent>
    </p:spTree>
    <p:extLst>
      <p:ext uri="{BB962C8B-B14F-4D97-AF65-F5344CB8AC3E}">
        <p14:creationId xmlns:p14="http://schemas.microsoft.com/office/powerpoint/2010/main" val="75531187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S" i="1" dirty="0"/>
              <a:t>CAUDALES</a:t>
            </a:r>
            <a:endParaRPr lang="es-EC" dirty="0"/>
          </a:p>
        </p:txBody>
      </p:sp>
      <p:sp>
        <p:nvSpPr>
          <p:cNvPr id="11" name="Rectángulo 10">
            <a:extLst>
              <a:ext uri="{FF2B5EF4-FFF2-40B4-BE49-F238E27FC236}">
                <a16:creationId xmlns:a16="http://schemas.microsoft.com/office/drawing/2014/main" id="{10C3F3DA-ECD8-4ACC-B495-224226ED8035}"/>
              </a:ext>
            </a:extLst>
          </p:cNvPr>
          <p:cNvSpPr/>
          <p:nvPr/>
        </p:nvSpPr>
        <p:spPr>
          <a:xfrm>
            <a:off x="125241" y="1302932"/>
            <a:ext cx="1668390" cy="417422"/>
          </a:xfrm>
          <a:prstGeom prst="rect">
            <a:avLst/>
          </a:prstGeom>
        </p:spPr>
        <p:txBody>
          <a:bodyPr wrap="square">
            <a:spAutoFit/>
          </a:bodyPr>
          <a:lstStyle/>
          <a:p>
            <a:pPr algn="just">
              <a:lnSpc>
                <a:spcPct val="150000"/>
              </a:lnSpc>
              <a:spcAft>
                <a:spcPts val="0"/>
              </a:spcAft>
            </a:pPr>
            <a:r>
              <a:rPr lang="es-ES" sz="1600" b="1" i="1" dirty="0">
                <a:latin typeface="Times New Roman" panose="02020603050405020304" pitchFamily="18" charset="0"/>
                <a:cs typeface="Arial" panose="020B0604020202020204" pitchFamily="34" charset="0"/>
              </a:rPr>
              <a:t>Caudal Medio</a:t>
            </a:r>
            <a:r>
              <a:rPr lang="es-EC" sz="1600" b="1" i="1"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7C22FED1-56EA-4FCC-B03C-40C7EE2DA5EE}"/>
                  </a:ext>
                </a:extLst>
              </p:cNvPr>
              <p:cNvSpPr/>
              <p:nvPr/>
            </p:nvSpPr>
            <p:spPr>
              <a:xfrm>
                <a:off x="192598" y="1879721"/>
                <a:ext cx="2032672"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b="1" i="1" u="none">
                              <a:latin typeface="Cambria Math" panose="02040503050406030204" pitchFamily="18" charset="0"/>
                            </a:rPr>
                          </m:ctrlPr>
                        </m:sSubPr>
                        <m:e>
                          <m:r>
                            <a:rPr lang="es-EC" sz="1400" b="1" i="1" u="none">
                              <a:latin typeface="Cambria Math" panose="02040503050406030204" pitchFamily="18" charset="0"/>
                            </a:rPr>
                            <m:t>𝑸</m:t>
                          </m:r>
                        </m:e>
                        <m:sub>
                          <m:r>
                            <a:rPr lang="es-EC" sz="1400" b="1" i="1" u="none">
                              <a:latin typeface="Cambria Math" panose="02040503050406030204" pitchFamily="18" charset="0"/>
                            </a:rPr>
                            <m:t>𝒐</m:t>
                          </m:r>
                        </m:sub>
                      </m:sSub>
                      <m:r>
                        <a:rPr lang="es-EC" sz="1400" b="1" i="0" u="none">
                          <a:latin typeface="Cambria Math" panose="02040503050406030204" pitchFamily="18" charset="0"/>
                        </a:rPr>
                        <m:t>=</m:t>
                      </m:r>
                      <m:f>
                        <m:fPr>
                          <m:ctrlPr>
                            <a:rPr lang="es-EC" sz="1400" b="1" i="1" u="none">
                              <a:latin typeface="Cambria Math" panose="02040503050406030204" pitchFamily="18" charset="0"/>
                            </a:rPr>
                          </m:ctrlPr>
                        </m:fPr>
                        <m:num>
                          <m:r>
                            <a:rPr lang="es-EC" sz="1400" b="1" i="0" u="none">
                              <a:latin typeface="Cambria Math" panose="02040503050406030204" pitchFamily="18" charset="0"/>
                            </a:rPr>
                            <m:t>𝟑𝟏</m:t>
                          </m:r>
                          <m:r>
                            <a:rPr lang="es-EC" sz="1400" b="1" i="0" u="none">
                              <a:latin typeface="Cambria Math" panose="02040503050406030204" pitchFamily="18" charset="0"/>
                            </a:rPr>
                            <m:t>,</m:t>
                          </m:r>
                          <m:r>
                            <a:rPr lang="es-EC" sz="1400" b="1" i="0" u="none">
                              <a:latin typeface="Cambria Math" panose="02040503050406030204" pitchFamily="18" charset="0"/>
                            </a:rPr>
                            <m:t>𝟕𝟏</m:t>
                          </m:r>
                          <m:r>
                            <a:rPr lang="es-EC" sz="1400" b="1" i="0" u="none">
                              <a:latin typeface="Cambria Math" panose="02040503050406030204" pitchFamily="18" charset="0"/>
                            </a:rPr>
                            <m:t>∗</m:t>
                          </m:r>
                          <m:r>
                            <a:rPr lang="es-EC" sz="1400" b="1" i="1" u="none">
                              <a:latin typeface="Cambria Math" panose="02040503050406030204" pitchFamily="18" charset="0"/>
                            </a:rPr>
                            <m:t>𝑷</m:t>
                          </m:r>
                          <m:r>
                            <a:rPr lang="es-EC" sz="1400" b="1" i="0" u="none">
                              <a:latin typeface="Cambria Math" panose="02040503050406030204" pitchFamily="18" charset="0"/>
                            </a:rPr>
                            <m:t>∗</m:t>
                          </m:r>
                          <m:r>
                            <a:rPr lang="es-EC" sz="1400" b="1" i="1" u="none">
                              <a:latin typeface="Cambria Math" panose="02040503050406030204" pitchFamily="18" charset="0"/>
                            </a:rPr>
                            <m:t>𝑨</m:t>
                          </m:r>
                          <m:r>
                            <a:rPr lang="es-EC" sz="1400" b="1" i="0" u="none">
                              <a:latin typeface="Cambria Math" panose="02040503050406030204" pitchFamily="18" charset="0"/>
                            </a:rPr>
                            <m:t>∗</m:t>
                          </m:r>
                          <m:r>
                            <a:rPr lang="es-EC" sz="1400" b="1" i="1" u="none">
                              <a:latin typeface="Cambria Math" panose="02040503050406030204" pitchFamily="18" charset="0"/>
                            </a:rPr>
                            <m:t>𝑪</m:t>
                          </m:r>
                        </m:num>
                        <m:den>
                          <m:sSup>
                            <m:sSupPr>
                              <m:ctrlPr>
                                <a:rPr lang="es-EC" sz="1400" b="1" i="1" u="none">
                                  <a:latin typeface="Cambria Math" panose="02040503050406030204" pitchFamily="18" charset="0"/>
                                </a:rPr>
                              </m:ctrlPr>
                            </m:sSupPr>
                            <m:e>
                              <m:r>
                                <a:rPr lang="es-EC" sz="1400" b="1" i="0" u="none">
                                  <a:latin typeface="Cambria Math" panose="02040503050406030204" pitchFamily="18" charset="0"/>
                                </a:rPr>
                                <m:t>𝟏𝟎</m:t>
                              </m:r>
                            </m:e>
                            <m:sup>
                              <m:r>
                                <a:rPr lang="es-EC" sz="1400" b="1" i="0" u="none">
                                  <a:latin typeface="Cambria Math" panose="02040503050406030204" pitchFamily="18" charset="0"/>
                                </a:rPr>
                                <m:t>𝟔</m:t>
                              </m:r>
                            </m:sup>
                          </m:sSup>
                        </m:den>
                      </m:f>
                    </m:oMath>
                  </m:oMathPara>
                </a14:m>
                <a:endParaRPr lang="es-EC" sz="1400" b="1" u="none" dirty="0"/>
              </a:p>
            </p:txBody>
          </p:sp>
        </mc:Choice>
        <mc:Fallback xmlns="">
          <p:sp>
            <p:nvSpPr>
              <p:cNvPr id="3" name="Rectángulo 2">
                <a:extLst>
                  <a:ext uri="{FF2B5EF4-FFF2-40B4-BE49-F238E27FC236}">
                    <a16:creationId xmlns:a16="http://schemas.microsoft.com/office/drawing/2014/main" id="{7C22FED1-56EA-4FCC-B03C-40C7EE2DA5EE}"/>
                  </a:ext>
                </a:extLst>
              </p:cNvPr>
              <p:cNvSpPr>
                <a:spLocks noRot="1" noChangeAspect="1" noMove="1" noResize="1" noEditPoints="1" noAdjustHandles="1" noChangeArrowheads="1" noChangeShapeType="1" noTextEdit="1"/>
              </p:cNvSpPr>
              <p:nvPr/>
            </p:nvSpPr>
            <p:spPr>
              <a:xfrm>
                <a:off x="192598" y="1879721"/>
                <a:ext cx="2032672" cy="497059"/>
              </a:xfrm>
              <a:prstGeom prst="rect">
                <a:avLst/>
              </a:prstGeom>
              <a:blipFill>
                <a:blip r:embed="rId3"/>
                <a:stretch>
                  <a:fillRect b="-2439"/>
                </a:stretch>
              </a:blipFill>
            </p:spPr>
            <p:txBody>
              <a:bodyPr/>
              <a:lstStyle/>
              <a:p>
                <a:r>
                  <a:rPr lang="es-ES">
                    <a:noFill/>
                  </a:rPr>
                  <a:t> </a:t>
                </a:r>
              </a:p>
            </p:txBody>
          </p:sp>
        </mc:Fallback>
      </mc:AlternateContent>
      <p:sp>
        <p:nvSpPr>
          <p:cNvPr id="14" name="Rectángulo 13">
            <a:extLst>
              <a:ext uri="{FF2B5EF4-FFF2-40B4-BE49-F238E27FC236}">
                <a16:creationId xmlns:a16="http://schemas.microsoft.com/office/drawing/2014/main" id="{0E9E6E69-0A9C-40AE-90D6-0276DC1843A7}"/>
              </a:ext>
            </a:extLst>
          </p:cNvPr>
          <p:cNvSpPr/>
          <p:nvPr/>
        </p:nvSpPr>
        <p:spPr>
          <a:xfrm>
            <a:off x="3501533" y="1306808"/>
            <a:ext cx="2110153" cy="417422"/>
          </a:xfrm>
          <a:prstGeom prst="rect">
            <a:avLst/>
          </a:prstGeom>
        </p:spPr>
        <p:txBody>
          <a:bodyPr wrap="square">
            <a:spAutoFit/>
          </a:bodyPr>
          <a:lstStyle/>
          <a:p>
            <a:pPr algn="just">
              <a:lnSpc>
                <a:spcPct val="150000"/>
              </a:lnSpc>
              <a:spcAft>
                <a:spcPts val="0"/>
              </a:spcAft>
            </a:pPr>
            <a:r>
              <a:rPr lang="es-ES" sz="1600" b="1" i="1" dirty="0">
                <a:latin typeface="Times New Roman" panose="02020603050405020304" pitchFamily="18" charset="0"/>
                <a:cs typeface="Arial" panose="020B0604020202020204" pitchFamily="34" charset="0"/>
              </a:rPr>
              <a:t>Caudal Mínimo</a:t>
            </a:r>
            <a:r>
              <a:rPr lang="es-EC" sz="1600" b="1" i="1" dirty="0">
                <a:latin typeface="Times New Roman" panose="02020603050405020304" pitchFamily="18" charset="0"/>
                <a:cs typeface="Arial" panose="020B0604020202020204" pitchFamily="34" charset="0"/>
              </a:rPr>
              <a:t>.</a:t>
            </a:r>
          </a:p>
        </p:txBody>
      </p:sp>
      <p:sp>
        <p:nvSpPr>
          <p:cNvPr id="15" name="Rectángulo 14">
            <a:extLst>
              <a:ext uri="{FF2B5EF4-FFF2-40B4-BE49-F238E27FC236}">
                <a16:creationId xmlns:a16="http://schemas.microsoft.com/office/drawing/2014/main" id="{B4CE50F2-E583-47DD-9EDB-3B143A503F7F}"/>
              </a:ext>
            </a:extLst>
          </p:cNvPr>
          <p:cNvSpPr/>
          <p:nvPr/>
        </p:nvSpPr>
        <p:spPr>
          <a:xfrm>
            <a:off x="6742034" y="1284223"/>
            <a:ext cx="1959610" cy="417422"/>
          </a:xfrm>
          <a:prstGeom prst="rect">
            <a:avLst/>
          </a:prstGeom>
        </p:spPr>
        <p:txBody>
          <a:bodyPr wrap="square">
            <a:spAutoFit/>
          </a:bodyPr>
          <a:lstStyle/>
          <a:p>
            <a:pPr algn="just">
              <a:lnSpc>
                <a:spcPct val="150000"/>
              </a:lnSpc>
              <a:spcAft>
                <a:spcPts val="0"/>
              </a:spcAft>
            </a:pPr>
            <a:r>
              <a:rPr lang="es-ES" sz="1600" b="1" i="1" dirty="0">
                <a:latin typeface="Times New Roman" panose="02020603050405020304" pitchFamily="18" charset="0"/>
                <a:cs typeface="Arial" panose="020B0604020202020204" pitchFamily="34" charset="0"/>
              </a:rPr>
              <a:t>Caudal Ecológico.</a:t>
            </a:r>
            <a:endParaRPr lang="es-EC" sz="1600" b="1" i="1" dirty="0">
              <a:latin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5237ACE3-CDC2-490E-BCDF-0C4D14DB8455}"/>
                  </a:ext>
                </a:extLst>
              </p:cNvPr>
              <p:cNvSpPr/>
              <p:nvPr/>
            </p:nvSpPr>
            <p:spPr>
              <a:xfrm>
                <a:off x="3549057" y="1740867"/>
                <a:ext cx="1493742" cy="4962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b="1" i="1" u="none">
                              <a:latin typeface="Cambria Math" panose="02040503050406030204" pitchFamily="18" charset="0"/>
                            </a:rPr>
                          </m:ctrlPr>
                        </m:sSubPr>
                        <m:e>
                          <m:r>
                            <a:rPr lang="es-EC" sz="1400" b="1" u="none">
                              <a:latin typeface="Cambria Math" panose="02040503050406030204" pitchFamily="18" charset="0"/>
                            </a:rPr>
                            <m:t>𝑸</m:t>
                          </m:r>
                        </m:e>
                        <m:sub>
                          <m:r>
                            <a:rPr lang="es-EC" sz="1400" b="1" u="none">
                              <a:latin typeface="Cambria Math" panose="02040503050406030204" pitchFamily="18" charset="0"/>
                            </a:rPr>
                            <m:t>𝒎</m:t>
                          </m:r>
                          <m:r>
                            <a:rPr lang="es-EC" sz="1400" b="1" u="none">
                              <a:latin typeface="Cambria Math" panose="02040503050406030204" pitchFamily="18" charset="0"/>
                            </a:rPr>
                            <m:t>í</m:t>
                          </m:r>
                          <m:r>
                            <a:rPr lang="es-EC" sz="1400" b="1" u="none">
                              <a:latin typeface="Cambria Math" panose="02040503050406030204" pitchFamily="18" charset="0"/>
                            </a:rPr>
                            <m:t>𝒏𝒊𝒎𝒐</m:t>
                          </m:r>
                        </m:sub>
                      </m:sSub>
                      <m:r>
                        <a:rPr lang="es-EC" sz="1400" b="1" u="none">
                          <a:latin typeface="Cambria Math" panose="02040503050406030204" pitchFamily="18" charset="0"/>
                        </a:rPr>
                        <m:t>=</m:t>
                      </m:r>
                      <m:f>
                        <m:fPr>
                          <m:ctrlPr>
                            <a:rPr lang="es-EC" sz="1400" b="1" i="1" u="none">
                              <a:latin typeface="Cambria Math" panose="02040503050406030204" pitchFamily="18" charset="0"/>
                            </a:rPr>
                          </m:ctrlPr>
                        </m:fPr>
                        <m:num>
                          <m:r>
                            <a:rPr lang="es-EC" sz="1400" b="1" u="none">
                              <a:latin typeface="Cambria Math" panose="02040503050406030204" pitchFamily="18" charset="0"/>
                            </a:rPr>
                            <m:t>𝑷</m:t>
                          </m:r>
                          <m:r>
                            <a:rPr lang="es-EC" sz="1400" b="1" u="none">
                              <a:latin typeface="Cambria Math" panose="02040503050406030204" pitchFamily="18" charset="0"/>
                            </a:rPr>
                            <m:t>∗</m:t>
                          </m:r>
                          <m:r>
                            <a:rPr lang="es-EC" sz="1400" b="1" u="none">
                              <a:latin typeface="Cambria Math" panose="02040503050406030204" pitchFamily="18" charset="0"/>
                            </a:rPr>
                            <m:t>𝑨</m:t>
                          </m:r>
                        </m:num>
                        <m:den>
                          <m:sSup>
                            <m:sSupPr>
                              <m:ctrlPr>
                                <a:rPr lang="es-EC" sz="1400" b="1" i="1" u="none">
                                  <a:latin typeface="Cambria Math" panose="02040503050406030204" pitchFamily="18" charset="0"/>
                                </a:rPr>
                              </m:ctrlPr>
                            </m:sSupPr>
                            <m:e>
                              <m:r>
                                <a:rPr lang="es-EC" sz="1400" b="1" u="none">
                                  <a:latin typeface="Cambria Math" panose="02040503050406030204" pitchFamily="18" charset="0"/>
                                </a:rPr>
                                <m:t>10</m:t>
                              </m:r>
                            </m:e>
                            <m:sup>
                              <m:r>
                                <a:rPr lang="es-EC" sz="1400" b="1" u="none">
                                  <a:latin typeface="Cambria Math" panose="02040503050406030204" pitchFamily="18" charset="0"/>
                                </a:rPr>
                                <m:t>6</m:t>
                              </m:r>
                            </m:sup>
                          </m:sSup>
                        </m:den>
                      </m:f>
                    </m:oMath>
                  </m:oMathPara>
                </a14:m>
                <a:endParaRPr lang="es-EC" sz="1400" b="1" u="none" dirty="0">
                  <a:latin typeface="Cambria Math" panose="02040503050406030204" pitchFamily="18" charset="0"/>
                </a:endParaRPr>
              </a:p>
            </p:txBody>
          </p:sp>
        </mc:Choice>
        <mc:Fallback xmlns="">
          <p:sp>
            <p:nvSpPr>
              <p:cNvPr id="4" name="Rectángulo 3">
                <a:extLst>
                  <a:ext uri="{FF2B5EF4-FFF2-40B4-BE49-F238E27FC236}">
                    <a16:creationId xmlns:a16="http://schemas.microsoft.com/office/drawing/2014/main" id="{5237ACE3-CDC2-490E-BCDF-0C4D14DB8455}"/>
                  </a:ext>
                </a:extLst>
              </p:cNvPr>
              <p:cNvSpPr>
                <a:spLocks noRot="1" noChangeAspect="1" noMove="1" noResize="1" noEditPoints="1" noAdjustHandles="1" noChangeArrowheads="1" noChangeShapeType="1" noTextEdit="1"/>
              </p:cNvSpPr>
              <p:nvPr/>
            </p:nvSpPr>
            <p:spPr>
              <a:xfrm>
                <a:off x="3549057" y="1740867"/>
                <a:ext cx="1493742" cy="496290"/>
              </a:xfrm>
              <a:prstGeom prst="rect">
                <a:avLst/>
              </a:prstGeom>
              <a:blipFill>
                <a:blip r:embed="rId4"/>
                <a:stretch>
                  <a:fillRect b="-123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19747320-B546-43CF-852C-C1C29A1063FB}"/>
                  </a:ext>
                </a:extLst>
              </p:cNvPr>
              <p:cNvSpPr/>
              <p:nvPr/>
            </p:nvSpPr>
            <p:spPr>
              <a:xfrm>
                <a:off x="6382451" y="1691376"/>
                <a:ext cx="1889299" cy="4962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b="1" i="1" u="none">
                              <a:latin typeface="Cambria Math" panose="02040503050406030204" pitchFamily="18" charset="0"/>
                            </a:rPr>
                          </m:ctrlPr>
                        </m:sSubPr>
                        <m:e>
                          <m:r>
                            <a:rPr lang="es-EC" sz="1400" b="1" u="none">
                              <a:latin typeface="Cambria Math" panose="02040503050406030204" pitchFamily="18" charset="0"/>
                            </a:rPr>
                            <m:t>𝑸</m:t>
                          </m:r>
                        </m:e>
                        <m:sub>
                          <m:r>
                            <a:rPr lang="es-EC" sz="1400" b="1" u="none">
                              <a:latin typeface="Cambria Math" panose="02040503050406030204" pitchFamily="18" charset="0"/>
                            </a:rPr>
                            <m:t>𝒆𝒄𝒐𝒍</m:t>
                          </m:r>
                          <m:r>
                            <a:rPr lang="es-EC" sz="1400" b="1" u="none">
                              <a:latin typeface="Cambria Math" panose="02040503050406030204" pitchFamily="18" charset="0"/>
                            </a:rPr>
                            <m:t>ó</m:t>
                          </m:r>
                          <m:r>
                            <a:rPr lang="es-EC" sz="1400" b="1" u="none">
                              <a:latin typeface="Cambria Math" panose="02040503050406030204" pitchFamily="18" charset="0"/>
                            </a:rPr>
                            <m:t>𝒈𝒊𝒄𝒐</m:t>
                          </m:r>
                        </m:sub>
                      </m:sSub>
                      <m:r>
                        <a:rPr lang="es-EC" sz="1400" b="1" u="none">
                          <a:latin typeface="Cambria Math" panose="02040503050406030204" pitchFamily="18" charset="0"/>
                        </a:rPr>
                        <m:t>=</m:t>
                      </m:r>
                      <m:r>
                        <a:rPr lang="es-EC" sz="1400" b="1" u="none">
                          <a:latin typeface="Cambria Math" panose="02040503050406030204" pitchFamily="18" charset="0"/>
                        </a:rPr>
                        <m:t>𝒌</m:t>
                      </m:r>
                      <m:r>
                        <a:rPr lang="es-EC" sz="1400" b="1" u="none">
                          <a:latin typeface="Cambria Math" panose="02040503050406030204" pitchFamily="18" charset="0"/>
                        </a:rPr>
                        <m:t>∗</m:t>
                      </m:r>
                      <m:f>
                        <m:fPr>
                          <m:ctrlPr>
                            <a:rPr lang="es-EC" sz="1400" b="1" i="1" u="none">
                              <a:latin typeface="Cambria Math" panose="02040503050406030204" pitchFamily="18" charset="0"/>
                            </a:rPr>
                          </m:ctrlPr>
                        </m:fPr>
                        <m:num>
                          <m:r>
                            <a:rPr lang="es-EC" sz="1400" b="1" u="none">
                              <a:latin typeface="Cambria Math" panose="02040503050406030204" pitchFamily="18" charset="0"/>
                            </a:rPr>
                            <m:t>𝑷</m:t>
                          </m:r>
                          <m:r>
                            <a:rPr lang="es-EC" sz="1400" b="1" u="none">
                              <a:latin typeface="Cambria Math" panose="02040503050406030204" pitchFamily="18" charset="0"/>
                            </a:rPr>
                            <m:t>∗</m:t>
                          </m:r>
                          <m:r>
                            <a:rPr lang="es-EC" sz="1400" b="1" u="none">
                              <a:latin typeface="Cambria Math" panose="02040503050406030204" pitchFamily="18" charset="0"/>
                            </a:rPr>
                            <m:t>𝑨</m:t>
                          </m:r>
                        </m:num>
                        <m:den>
                          <m:sSup>
                            <m:sSupPr>
                              <m:ctrlPr>
                                <a:rPr lang="es-EC" sz="1400" b="1" i="1" u="none">
                                  <a:latin typeface="Cambria Math" panose="02040503050406030204" pitchFamily="18" charset="0"/>
                                </a:rPr>
                              </m:ctrlPr>
                            </m:sSupPr>
                            <m:e>
                              <m:r>
                                <a:rPr lang="es-EC" sz="1400" b="1" u="none">
                                  <a:latin typeface="Cambria Math" panose="02040503050406030204" pitchFamily="18" charset="0"/>
                                </a:rPr>
                                <m:t>10</m:t>
                              </m:r>
                            </m:e>
                            <m:sup>
                              <m:r>
                                <a:rPr lang="es-EC" sz="1400" b="1" u="none">
                                  <a:latin typeface="Cambria Math" panose="02040503050406030204" pitchFamily="18" charset="0"/>
                                </a:rPr>
                                <m:t>6</m:t>
                              </m:r>
                            </m:sup>
                          </m:sSup>
                        </m:den>
                      </m:f>
                    </m:oMath>
                  </m:oMathPara>
                </a14:m>
                <a:endParaRPr lang="es-EC" sz="1400" b="1" u="none" dirty="0">
                  <a:latin typeface="Cambria Math" panose="02040503050406030204" pitchFamily="18" charset="0"/>
                </a:endParaRPr>
              </a:p>
            </p:txBody>
          </p:sp>
        </mc:Choice>
        <mc:Fallback xmlns="">
          <p:sp>
            <p:nvSpPr>
              <p:cNvPr id="7" name="Rectángulo 6">
                <a:extLst>
                  <a:ext uri="{FF2B5EF4-FFF2-40B4-BE49-F238E27FC236}">
                    <a16:creationId xmlns:a16="http://schemas.microsoft.com/office/drawing/2014/main" id="{19747320-B546-43CF-852C-C1C29A1063FB}"/>
                  </a:ext>
                </a:extLst>
              </p:cNvPr>
              <p:cNvSpPr>
                <a:spLocks noRot="1" noChangeAspect="1" noMove="1" noResize="1" noEditPoints="1" noAdjustHandles="1" noChangeArrowheads="1" noChangeShapeType="1" noTextEdit="1"/>
              </p:cNvSpPr>
              <p:nvPr/>
            </p:nvSpPr>
            <p:spPr>
              <a:xfrm>
                <a:off x="6382451" y="1691376"/>
                <a:ext cx="1889299" cy="496290"/>
              </a:xfrm>
              <a:prstGeom prst="rect">
                <a:avLst/>
              </a:prstGeom>
              <a:blipFill>
                <a:blip r:embed="rId5"/>
                <a:stretch>
                  <a:fillRect b="-122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E0B5F401-6CE3-4CD8-B0EE-E78968A9BE44}"/>
                  </a:ext>
                </a:extLst>
              </p:cNvPr>
              <p:cNvSpPr/>
              <p:nvPr/>
            </p:nvSpPr>
            <p:spPr>
              <a:xfrm>
                <a:off x="-816823" y="2132027"/>
                <a:ext cx="3655452" cy="1021883"/>
              </a:xfrm>
              <a:prstGeom prst="rect">
                <a:avLst/>
              </a:prstGeom>
            </p:spPr>
            <p:txBody>
              <a:bodyPr wrap="square">
                <a:spAutoFit/>
              </a:bodyPr>
              <a:lstStyle/>
              <a:p>
                <a:pPr algn="just">
                  <a:lnSpc>
                    <a:spcPct val="150000"/>
                  </a:lnSpc>
                  <a:spcAft>
                    <a:spcPts val="0"/>
                  </a:spcAft>
                </a:pPr>
                <a:endParaRPr lang="es-EC" sz="1400" u="none" dirty="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400" b="1" i="1" u="none">
                              <a:effectLst/>
                              <a:latin typeface="Cambria Math" panose="02040503050406030204" pitchFamily="18" charset="0"/>
                              <a:ea typeface="Calibri" panose="020F0502020204030204" pitchFamily="34" charset="0"/>
                              <a:cs typeface="Arial" panose="020B0604020202020204" pitchFamily="34" charset="0"/>
                            </a:rPr>
                          </m:ctrlPr>
                        </m:sSubPr>
                        <m:e>
                          <m:r>
                            <a:rPr lang="es-EC" sz="1400" b="1" i="1" u="none">
                              <a:effectLst/>
                              <a:latin typeface="Cambria Math" panose="02040503050406030204" pitchFamily="18" charset="0"/>
                              <a:ea typeface="Calibri" panose="020F0502020204030204" pitchFamily="34" charset="0"/>
                              <a:cs typeface="Arial" panose="020B0604020202020204" pitchFamily="34" charset="0"/>
                            </a:rPr>
                            <m:t>𝑸</m:t>
                          </m:r>
                        </m:e>
                        <m:sub>
                          <m:r>
                            <a:rPr lang="es-EC" sz="1400" b="1" i="1" u="none">
                              <a:effectLst/>
                              <a:latin typeface="Cambria Math" panose="02040503050406030204" pitchFamily="18" charset="0"/>
                              <a:ea typeface="Calibri" panose="020F0502020204030204" pitchFamily="34" charset="0"/>
                              <a:cs typeface="Arial" panose="020B0604020202020204" pitchFamily="34" charset="0"/>
                            </a:rPr>
                            <m:t>𝒐</m:t>
                          </m:r>
                        </m:sub>
                      </m:sSub>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𝟏𝟏</m:t>
                      </m:r>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𝟎𝟑</m:t>
                      </m:r>
                      <m:r>
                        <a:rPr lang="es-EC" sz="1400" b="1" u="none">
                          <a:effectLst/>
                          <a:latin typeface="Cambria Math" panose="02040503050406030204" pitchFamily="18" charset="0"/>
                          <a:ea typeface="Calibri" panose="020F0502020204030204" pitchFamily="34" charset="0"/>
                          <a:cs typeface="Arial" panose="020B0604020202020204" pitchFamily="34" charset="0"/>
                        </a:rPr>
                        <m:t> </m:t>
                      </m:r>
                      <m:r>
                        <a:rPr lang="es-EC" sz="1400" b="1" i="1" u="none">
                          <a:effectLst/>
                          <a:latin typeface="Cambria Math" panose="02040503050406030204" pitchFamily="18" charset="0"/>
                          <a:ea typeface="Calibri" panose="020F0502020204030204" pitchFamily="34" charset="0"/>
                          <a:cs typeface="Arial" panose="020B0604020202020204" pitchFamily="34" charset="0"/>
                        </a:rPr>
                        <m:t>𝐦𝟑</m:t>
                      </m:r>
                      <m:r>
                        <a:rPr lang="es-EC" sz="1400" b="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𝐬</m:t>
                      </m:r>
                    </m:oMath>
                  </m:oMathPara>
                </a14:m>
                <a:endParaRPr lang="es-EC" sz="1400" u="none" dirty="0">
                  <a:ea typeface="Calibri" panose="020F0502020204030204" pitchFamily="34" charset="0"/>
                  <a:cs typeface="Times New Roman" panose="02020603050405020304" pitchFamily="18" charset="0"/>
                </a:endParaRPr>
              </a:p>
              <a:p>
                <a:pPr algn="just">
                  <a:lnSpc>
                    <a:spcPct val="150000"/>
                  </a:lnSpc>
                  <a:spcAft>
                    <a:spcPts val="0"/>
                  </a:spcAft>
                </a:pPr>
                <a:r>
                  <a:rPr lang="es-EC" sz="1400" dirty="0">
                    <a:ea typeface="Calibri" panose="020F0502020204030204" pitchFamily="34" charset="0"/>
                    <a:cs typeface="Arial" panose="020B0604020202020204" pitchFamily="34" charset="0"/>
                  </a:rPr>
                  <a:t>        </a:t>
                </a:r>
                <a:endParaRPr lang="es-EC" sz="1400" dirty="0">
                  <a:ea typeface="Calibri" panose="020F0502020204030204" pitchFamily="34" charset="0"/>
                  <a:cs typeface="Times New Roman" panose="02020603050405020304" pitchFamily="18" charset="0"/>
                </a:endParaRPr>
              </a:p>
            </p:txBody>
          </p:sp>
        </mc:Choice>
        <mc:Fallback xmlns="">
          <p:sp>
            <p:nvSpPr>
              <p:cNvPr id="5" name="Rectángulo 4">
                <a:extLst>
                  <a:ext uri="{FF2B5EF4-FFF2-40B4-BE49-F238E27FC236}">
                    <a16:creationId xmlns:a16="http://schemas.microsoft.com/office/drawing/2014/main" id="{E0B5F401-6CE3-4CD8-B0EE-E78968A9BE44}"/>
                  </a:ext>
                </a:extLst>
              </p:cNvPr>
              <p:cNvSpPr>
                <a:spLocks noRot="1" noChangeAspect="1" noMove="1" noResize="1" noEditPoints="1" noAdjustHandles="1" noChangeArrowheads="1" noChangeShapeType="1" noTextEdit="1"/>
              </p:cNvSpPr>
              <p:nvPr/>
            </p:nvSpPr>
            <p:spPr>
              <a:xfrm>
                <a:off x="-816823" y="2132027"/>
                <a:ext cx="3655452" cy="1021883"/>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4D5D25B6-8C03-4E50-A392-862704D040C7}"/>
                  </a:ext>
                </a:extLst>
              </p:cNvPr>
              <p:cNvSpPr/>
              <p:nvPr/>
            </p:nvSpPr>
            <p:spPr>
              <a:xfrm>
                <a:off x="3175030" y="1989012"/>
                <a:ext cx="2735633" cy="738664"/>
              </a:xfrm>
              <a:prstGeom prst="rect">
                <a:avLst/>
              </a:prstGeom>
            </p:spPr>
            <p:txBody>
              <a:bodyPr wrap="square">
                <a:spAutoFit/>
              </a:bodyPr>
              <a:lstStyle/>
              <a:p>
                <a:pPr algn="just">
                  <a:lnSpc>
                    <a:spcPct val="150000"/>
                  </a:lnSpc>
                  <a:spcAft>
                    <a:spcPts val="0"/>
                  </a:spcAft>
                </a:pPr>
                <a:endParaRPr lang="es-EC" sz="1400" u="none" dirty="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400" b="1" i="1" u="none">
                              <a:effectLst/>
                              <a:latin typeface="Cambria Math" panose="02040503050406030204" pitchFamily="18" charset="0"/>
                              <a:ea typeface="Calibri" panose="020F0502020204030204" pitchFamily="34" charset="0"/>
                              <a:cs typeface="Arial" panose="020B0604020202020204" pitchFamily="34" charset="0"/>
                            </a:rPr>
                          </m:ctrlPr>
                        </m:sSubPr>
                        <m:e>
                          <m:r>
                            <a:rPr lang="es-EC" sz="1400" b="1" i="1" u="none">
                              <a:effectLst/>
                              <a:latin typeface="Cambria Math" panose="02040503050406030204" pitchFamily="18" charset="0"/>
                              <a:ea typeface="Calibri" panose="020F0502020204030204" pitchFamily="34" charset="0"/>
                              <a:cs typeface="Arial" panose="020B0604020202020204" pitchFamily="34" charset="0"/>
                            </a:rPr>
                            <m:t>𝑸</m:t>
                          </m:r>
                        </m:e>
                        <m:sub>
                          <m:r>
                            <a:rPr lang="es-EC" sz="1400" b="1" i="1" u="none">
                              <a:effectLst/>
                              <a:latin typeface="Cambria Math" panose="02040503050406030204" pitchFamily="18" charset="0"/>
                              <a:ea typeface="Calibri" panose="020F0502020204030204" pitchFamily="34" charset="0"/>
                              <a:cs typeface="Arial" panose="020B0604020202020204" pitchFamily="34" charset="0"/>
                            </a:rPr>
                            <m:t>𝒎</m:t>
                          </m:r>
                          <m:r>
                            <a:rPr lang="es-EC" sz="1400" b="1" i="1" u="none">
                              <a:effectLst/>
                              <a:latin typeface="Cambria Math" panose="02040503050406030204" pitchFamily="18" charset="0"/>
                              <a:ea typeface="Calibri" panose="020F0502020204030204" pitchFamily="34" charset="0"/>
                              <a:cs typeface="Arial" panose="020B0604020202020204" pitchFamily="34" charset="0"/>
                            </a:rPr>
                            <m:t>í</m:t>
                          </m:r>
                          <m:r>
                            <a:rPr lang="es-EC" sz="1400" b="1" i="1" u="none">
                              <a:effectLst/>
                              <a:latin typeface="Cambria Math" panose="02040503050406030204" pitchFamily="18" charset="0"/>
                              <a:ea typeface="Calibri" panose="020F0502020204030204" pitchFamily="34" charset="0"/>
                              <a:cs typeface="Arial" panose="020B0604020202020204" pitchFamily="34" charset="0"/>
                            </a:rPr>
                            <m:t>𝒏𝒊𝒎𝒐</m:t>
                          </m:r>
                        </m:sub>
                      </m:sSub>
                      <m:r>
                        <a:rPr lang="es-EC" sz="1400" b="1" i="1" u="none">
                          <a:effectLst/>
                          <a:latin typeface="Cambria Math" panose="02040503050406030204" pitchFamily="18" charset="0"/>
                          <a:ea typeface="Calibri" panose="020F0502020204030204" pitchFamily="34" charset="0"/>
                          <a:cs typeface="Arial" panose="020B0604020202020204" pitchFamily="34" charset="0"/>
                        </a:rPr>
                        <m:t>= </m:t>
                      </m:r>
                      <m:r>
                        <a:rPr lang="es-EC" sz="1400" b="1" i="1" u="none">
                          <a:effectLst/>
                          <a:latin typeface="Cambria Math" panose="02040503050406030204" pitchFamily="18" charset="0"/>
                          <a:ea typeface="Calibri" panose="020F0502020204030204" pitchFamily="34" charset="0"/>
                          <a:cs typeface="Arial" panose="020B0604020202020204" pitchFamily="34" charset="0"/>
                        </a:rPr>
                        <m:t>𝟏</m:t>
                      </m:r>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𝟎𝟗</m:t>
                      </m:r>
                      <m:r>
                        <a:rPr lang="es-EC" sz="1400" b="1" i="1" u="none">
                          <a:effectLst/>
                          <a:latin typeface="Cambria Math" panose="02040503050406030204" pitchFamily="18" charset="0"/>
                          <a:ea typeface="Calibri" panose="020F0502020204030204" pitchFamily="34" charset="0"/>
                          <a:cs typeface="Arial" panose="020B0604020202020204" pitchFamily="34" charset="0"/>
                        </a:rPr>
                        <m:t>  </m:t>
                      </m:r>
                      <m:r>
                        <a:rPr lang="es-EC" sz="1400" b="1" i="1" u="none">
                          <a:effectLst/>
                          <a:latin typeface="Cambria Math" panose="02040503050406030204" pitchFamily="18" charset="0"/>
                          <a:ea typeface="Calibri" panose="020F0502020204030204" pitchFamily="34" charset="0"/>
                          <a:cs typeface="Arial" panose="020B0604020202020204" pitchFamily="34" charset="0"/>
                        </a:rPr>
                        <m:t>𝒎</m:t>
                      </m:r>
                      <m:r>
                        <a:rPr lang="es-EC" sz="1400" b="1" i="1" u="none">
                          <a:effectLst/>
                          <a:latin typeface="Cambria Math" panose="02040503050406030204" pitchFamily="18" charset="0"/>
                          <a:ea typeface="Calibri" panose="020F0502020204030204" pitchFamily="34" charset="0"/>
                          <a:cs typeface="Arial" panose="020B0604020202020204" pitchFamily="34" charset="0"/>
                        </a:rPr>
                        <m:t>𝟑</m:t>
                      </m:r>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𝒔</m:t>
                      </m:r>
                    </m:oMath>
                  </m:oMathPara>
                </a14:m>
                <a:endParaRPr lang="es-EC" sz="1400" u="none" dirty="0">
                  <a:ea typeface="Calibri" panose="020F0502020204030204" pitchFamily="34" charset="0"/>
                  <a:cs typeface="Times New Roman" panose="02020603050405020304" pitchFamily="18" charset="0"/>
                </a:endParaRPr>
              </a:p>
            </p:txBody>
          </p:sp>
        </mc:Choice>
        <mc:Fallback xmlns="">
          <p:sp>
            <p:nvSpPr>
              <p:cNvPr id="8" name="Rectángulo 7">
                <a:extLst>
                  <a:ext uri="{FF2B5EF4-FFF2-40B4-BE49-F238E27FC236}">
                    <a16:creationId xmlns:a16="http://schemas.microsoft.com/office/drawing/2014/main" id="{4D5D25B6-8C03-4E50-A392-862704D040C7}"/>
                  </a:ext>
                </a:extLst>
              </p:cNvPr>
              <p:cNvSpPr>
                <a:spLocks noRot="1" noChangeAspect="1" noMove="1" noResize="1" noEditPoints="1" noAdjustHandles="1" noChangeArrowheads="1" noChangeShapeType="1" noTextEdit="1"/>
              </p:cNvSpPr>
              <p:nvPr/>
            </p:nvSpPr>
            <p:spPr>
              <a:xfrm>
                <a:off x="3175030" y="1989012"/>
                <a:ext cx="2735633" cy="738664"/>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F5303A45-6010-4E3A-AE80-B89E1713EB8C}"/>
                  </a:ext>
                </a:extLst>
              </p:cNvPr>
              <p:cNvSpPr/>
              <p:nvPr/>
            </p:nvSpPr>
            <p:spPr>
              <a:xfrm>
                <a:off x="5744307" y="1956591"/>
                <a:ext cx="3399693" cy="783869"/>
              </a:xfrm>
              <a:prstGeom prst="rect">
                <a:avLst/>
              </a:prstGeom>
            </p:spPr>
            <p:txBody>
              <a:bodyPr wrap="square">
                <a:spAutoFit/>
              </a:bodyPr>
              <a:lstStyle/>
              <a:p>
                <a:pPr algn="just">
                  <a:lnSpc>
                    <a:spcPct val="150000"/>
                  </a:lnSpc>
                  <a:spcAft>
                    <a:spcPts val="0"/>
                  </a:spcAft>
                </a:pPr>
                <a:endParaRPr lang="es-EC" sz="1400" b="1" i="1" u="none"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400" b="1" i="1" u="none">
                              <a:effectLst/>
                              <a:latin typeface="Cambria Math" panose="02040503050406030204" pitchFamily="18" charset="0"/>
                              <a:ea typeface="Calibri" panose="020F0502020204030204" pitchFamily="34" charset="0"/>
                              <a:cs typeface="Arial" panose="020B0604020202020204" pitchFamily="34" charset="0"/>
                            </a:rPr>
                          </m:ctrlPr>
                        </m:sSubPr>
                        <m:e>
                          <m:r>
                            <a:rPr lang="es-EC" sz="1400" b="1" i="1" u="none">
                              <a:effectLst/>
                              <a:latin typeface="Cambria Math" panose="02040503050406030204" pitchFamily="18" charset="0"/>
                              <a:ea typeface="Calibri" panose="020F0502020204030204" pitchFamily="34" charset="0"/>
                              <a:cs typeface="Arial" panose="020B0604020202020204" pitchFamily="34" charset="0"/>
                            </a:rPr>
                            <m:t>𝑸</m:t>
                          </m:r>
                        </m:e>
                        <m:sub>
                          <m:r>
                            <a:rPr lang="es-EC" sz="1400" b="1" i="1" u="none">
                              <a:effectLst/>
                              <a:latin typeface="Cambria Math" panose="02040503050406030204" pitchFamily="18" charset="0"/>
                              <a:ea typeface="Calibri" panose="020F0502020204030204" pitchFamily="34" charset="0"/>
                              <a:cs typeface="Arial" panose="020B0604020202020204" pitchFamily="34" charset="0"/>
                            </a:rPr>
                            <m:t>𝒆𝒄𝒐𝒍</m:t>
                          </m:r>
                          <m:r>
                            <a:rPr lang="es-EC" sz="1400" b="1" i="1" u="none">
                              <a:effectLst/>
                              <a:latin typeface="Cambria Math" panose="02040503050406030204" pitchFamily="18" charset="0"/>
                              <a:ea typeface="Calibri" panose="020F0502020204030204" pitchFamily="34" charset="0"/>
                              <a:cs typeface="Arial" panose="020B0604020202020204" pitchFamily="34" charset="0"/>
                            </a:rPr>
                            <m:t>ó</m:t>
                          </m:r>
                          <m:r>
                            <a:rPr lang="es-EC" sz="1400" b="1" i="1" u="none">
                              <a:effectLst/>
                              <a:latin typeface="Cambria Math" panose="02040503050406030204" pitchFamily="18" charset="0"/>
                              <a:ea typeface="Calibri" panose="020F0502020204030204" pitchFamily="34" charset="0"/>
                              <a:cs typeface="Arial" panose="020B0604020202020204" pitchFamily="34" charset="0"/>
                            </a:rPr>
                            <m:t>𝒈𝒊𝒄𝒐</m:t>
                          </m:r>
                        </m:sub>
                      </m:sSub>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𝟏</m:t>
                      </m:r>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𝟔𝟑</m:t>
                      </m:r>
                      <m:r>
                        <a:rPr lang="es-EC" sz="1400" b="1" i="1" u="none">
                          <a:effectLst/>
                          <a:latin typeface="Cambria Math" panose="02040503050406030204" pitchFamily="18" charset="0"/>
                          <a:ea typeface="Calibri" panose="020F0502020204030204" pitchFamily="34" charset="0"/>
                          <a:cs typeface="Arial" panose="020B0604020202020204" pitchFamily="34" charset="0"/>
                        </a:rPr>
                        <m:t> </m:t>
                      </m:r>
                      <m:sSup>
                        <m:sSupPr>
                          <m:ctrlPr>
                            <a:rPr lang="es-EC" sz="1400" b="1" i="1" u="none">
                              <a:effectLst/>
                              <a:latin typeface="Cambria Math" panose="02040503050406030204" pitchFamily="18" charset="0"/>
                              <a:ea typeface="Calibri" panose="020F0502020204030204" pitchFamily="34" charset="0"/>
                              <a:cs typeface="Arial" panose="020B0604020202020204" pitchFamily="34" charset="0"/>
                            </a:rPr>
                          </m:ctrlPr>
                        </m:sSupPr>
                        <m:e>
                          <m:r>
                            <a:rPr lang="es-EC" sz="1400" b="1" i="1" u="none">
                              <a:effectLst/>
                              <a:latin typeface="Cambria Math" panose="02040503050406030204" pitchFamily="18" charset="0"/>
                              <a:ea typeface="Calibri" panose="020F0502020204030204" pitchFamily="34" charset="0"/>
                              <a:cs typeface="Arial" panose="020B0604020202020204" pitchFamily="34" charset="0"/>
                            </a:rPr>
                            <m:t>𝒎</m:t>
                          </m:r>
                        </m:e>
                        <m:sup>
                          <m:r>
                            <a:rPr lang="es-EC" sz="1400" b="1" i="1" u="none">
                              <a:effectLst/>
                              <a:latin typeface="Cambria Math" panose="02040503050406030204" pitchFamily="18" charset="0"/>
                              <a:ea typeface="Calibri" panose="020F0502020204030204" pitchFamily="34" charset="0"/>
                              <a:cs typeface="Arial" panose="020B0604020202020204" pitchFamily="34" charset="0"/>
                            </a:rPr>
                            <m:t>𝟑</m:t>
                          </m:r>
                        </m:sup>
                      </m:sSup>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𝒔</m:t>
                      </m:r>
                    </m:oMath>
                  </m:oMathPara>
                </a14:m>
                <a:endParaRPr lang="es-EC" sz="1400" u="none" dirty="0">
                  <a:ea typeface="Calibri" panose="020F0502020204030204" pitchFamily="34" charset="0"/>
                  <a:cs typeface="Times New Roman" panose="02020603050405020304" pitchFamily="18" charset="0"/>
                </a:endParaRPr>
              </a:p>
            </p:txBody>
          </p:sp>
        </mc:Choice>
        <mc:Fallback xmlns="">
          <p:sp>
            <p:nvSpPr>
              <p:cNvPr id="9" name="Rectángulo 8">
                <a:extLst>
                  <a:ext uri="{FF2B5EF4-FFF2-40B4-BE49-F238E27FC236}">
                    <a16:creationId xmlns:a16="http://schemas.microsoft.com/office/drawing/2014/main" id="{F5303A45-6010-4E3A-AE80-B89E1713EB8C}"/>
                  </a:ext>
                </a:extLst>
              </p:cNvPr>
              <p:cNvSpPr>
                <a:spLocks noRot="1" noChangeAspect="1" noMove="1" noResize="1" noEditPoints="1" noAdjustHandles="1" noChangeArrowheads="1" noChangeShapeType="1" noTextEdit="1"/>
              </p:cNvSpPr>
              <p:nvPr/>
            </p:nvSpPr>
            <p:spPr>
              <a:xfrm>
                <a:off x="5744307" y="1956591"/>
                <a:ext cx="3399693" cy="783869"/>
              </a:xfrm>
              <a:prstGeom prst="rect">
                <a:avLst/>
              </a:prstGeom>
              <a:blipFill>
                <a:blip r:embed="rId8"/>
                <a:stretch>
                  <a:fillRect/>
                </a:stretch>
              </a:blipFill>
            </p:spPr>
            <p:txBody>
              <a:bodyPr/>
              <a:lstStyle/>
              <a:p>
                <a:r>
                  <a:rPr lang="es-EC">
                    <a:noFill/>
                  </a:rPr>
                  <a:t> </a:t>
                </a:r>
              </a:p>
            </p:txBody>
          </p:sp>
        </mc:Fallback>
      </mc:AlternateContent>
      <p:pic>
        <p:nvPicPr>
          <p:cNvPr id="16" name="Imagen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0369" y="5919797"/>
            <a:ext cx="2828828" cy="729607"/>
          </a:xfrm>
          <a:prstGeom prst="rect">
            <a:avLst/>
          </a:prstGeom>
        </p:spPr>
      </p:pic>
      <mc:AlternateContent xmlns:mc="http://schemas.openxmlformats.org/markup-compatibility/2006" xmlns:a14="http://schemas.microsoft.com/office/drawing/2010/main">
        <mc:Choice Requires="a14">
          <p:sp>
            <p:nvSpPr>
              <p:cNvPr id="17" name="Rectángulo 16"/>
              <p:cNvSpPr/>
              <p:nvPr/>
            </p:nvSpPr>
            <p:spPr>
              <a:xfrm>
                <a:off x="-769654" y="4130325"/>
                <a:ext cx="4572000" cy="141923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i="1" u="none">
                          <a:latin typeface="Cambria Math" panose="02040503050406030204" pitchFamily="18" charset="0"/>
                          <a:ea typeface="Calibri" panose="020F0502020204030204" pitchFamily="34" charset="0"/>
                          <a:cs typeface="Arial" panose="020B0604020202020204" pitchFamily="34" charset="0"/>
                        </a:rPr>
                        <m:t>𝑄</m:t>
                      </m:r>
                      <m:r>
                        <a:rPr lang="es-EC" sz="1400" i="1" u="none">
                          <a:latin typeface="Cambria Math" panose="02040503050406030204" pitchFamily="18" charset="0"/>
                          <a:ea typeface="Calibri" panose="020F0502020204030204" pitchFamily="34" charset="0"/>
                          <a:cs typeface="Arial" panose="020B0604020202020204" pitchFamily="34" charset="0"/>
                        </a:rPr>
                        <m:t>=</m:t>
                      </m:r>
                      <m:f>
                        <m:fPr>
                          <m:ctrlPr>
                            <a:rPr lang="es-ES" sz="1400" i="1" u="none">
                              <a:effectLst/>
                              <a:latin typeface="Cambria Math" panose="02040503050406030204" pitchFamily="18" charset="0"/>
                              <a:ea typeface="Calibri" panose="020F0502020204030204" pitchFamily="34" charset="0"/>
                              <a:cs typeface="Arial" panose="020B0604020202020204" pitchFamily="34" charset="0"/>
                            </a:rPr>
                          </m:ctrlPr>
                        </m:fPr>
                        <m:num>
                          <m:r>
                            <a:rPr lang="es-EC" sz="1400" i="1" u="none">
                              <a:effectLst/>
                              <a:latin typeface="Cambria Math" panose="02040503050406030204" pitchFamily="18" charset="0"/>
                              <a:ea typeface="Calibri" panose="020F0502020204030204" pitchFamily="34" charset="0"/>
                              <a:cs typeface="Arial" panose="020B0604020202020204" pitchFamily="34" charset="0"/>
                            </a:rPr>
                            <m:t>0,44∗7,798∗129566,93</m:t>
                          </m:r>
                        </m:num>
                        <m:den>
                          <m:r>
                            <a:rPr lang="es-EC" sz="1400" i="1" u="none">
                              <a:effectLst/>
                              <a:latin typeface="Cambria Math" panose="02040503050406030204" pitchFamily="18" charset="0"/>
                              <a:ea typeface="Calibri" panose="020F0502020204030204" pitchFamily="34" charset="0"/>
                              <a:cs typeface="Arial" panose="020B0604020202020204" pitchFamily="34" charset="0"/>
                            </a:rPr>
                            <m:t>360</m:t>
                          </m:r>
                        </m:den>
                      </m:f>
                    </m:oMath>
                  </m:oMathPara>
                </a14:m>
                <a:endParaRPr lang="es-ES" sz="1400" u="none" dirty="0">
                  <a:effectLst/>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b="1" i="1" u="none">
                          <a:effectLst/>
                          <a:latin typeface="Cambria Math" panose="02040503050406030204" pitchFamily="18" charset="0"/>
                          <a:ea typeface="Calibri" panose="020F0502020204030204" pitchFamily="34" charset="0"/>
                          <a:cs typeface="Arial" panose="020B0604020202020204" pitchFamily="34" charset="0"/>
                        </a:rPr>
                        <m:t>𝑸</m:t>
                      </m:r>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𝟏𝟐𝟑𝟒</m:t>
                      </m:r>
                      <m:r>
                        <a:rPr lang="es-EC" sz="1400" b="1" i="1" u="none">
                          <a:effectLst/>
                          <a:latin typeface="Cambria Math" panose="02040503050406030204" pitchFamily="18" charset="0"/>
                          <a:ea typeface="Calibri" panose="020F0502020204030204" pitchFamily="34" charset="0"/>
                          <a:cs typeface="Arial" panose="020B0604020202020204" pitchFamily="34" charset="0"/>
                        </a:rPr>
                        <m:t>,</m:t>
                      </m:r>
                      <m:r>
                        <a:rPr lang="es-EC" sz="1400" b="1" i="1" u="none">
                          <a:effectLst/>
                          <a:latin typeface="Cambria Math" panose="02040503050406030204" pitchFamily="18" charset="0"/>
                          <a:ea typeface="Calibri" panose="020F0502020204030204" pitchFamily="34" charset="0"/>
                          <a:cs typeface="Arial" panose="020B0604020202020204" pitchFamily="34" charset="0"/>
                        </a:rPr>
                        <m:t>𝟖𝟒</m:t>
                      </m:r>
                      <m:f>
                        <m:fPr>
                          <m:ctrlPr>
                            <a:rPr lang="es-ES" sz="1400" b="1" i="1" u="none">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S" sz="1400" b="1" i="1" u="none">
                                  <a:effectLst/>
                                  <a:latin typeface="Cambria Math" panose="02040503050406030204" pitchFamily="18" charset="0"/>
                                  <a:ea typeface="Calibri" panose="020F0502020204030204" pitchFamily="34" charset="0"/>
                                  <a:cs typeface="Arial" panose="020B0604020202020204" pitchFamily="34" charset="0"/>
                                </a:rPr>
                              </m:ctrlPr>
                            </m:sSupPr>
                            <m:e>
                              <m:r>
                                <a:rPr lang="es-EC" sz="1400" b="1" i="1" u="none">
                                  <a:effectLst/>
                                  <a:latin typeface="Cambria Math" panose="02040503050406030204" pitchFamily="18" charset="0"/>
                                  <a:ea typeface="Calibri" panose="020F0502020204030204" pitchFamily="34" charset="0"/>
                                  <a:cs typeface="Arial" panose="020B0604020202020204" pitchFamily="34" charset="0"/>
                                </a:rPr>
                                <m:t>𝒎</m:t>
                              </m:r>
                            </m:e>
                            <m:sup>
                              <m:r>
                                <a:rPr lang="es-EC" sz="1400" b="1" i="1" u="none">
                                  <a:effectLst/>
                                  <a:latin typeface="Cambria Math" panose="02040503050406030204" pitchFamily="18" charset="0"/>
                                  <a:ea typeface="Calibri" panose="020F0502020204030204" pitchFamily="34" charset="0"/>
                                  <a:cs typeface="Arial" panose="020B0604020202020204" pitchFamily="34" charset="0"/>
                                </a:rPr>
                                <m:t>𝟑</m:t>
                              </m:r>
                            </m:sup>
                          </m:sSup>
                        </m:num>
                        <m:den>
                          <m:r>
                            <a:rPr lang="es-EC" sz="1400" b="1" i="1" u="none">
                              <a:effectLst/>
                              <a:latin typeface="Cambria Math" panose="02040503050406030204" pitchFamily="18" charset="0"/>
                              <a:ea typeface="Calibri" panose="020F0502020204030204" pitchFamily="34" charset="0"/>
                              <a:cs typeface="Arial" panose="020B0604020202020204" pitchFamily="34" charset="0"/>
                            </a:rPr>
                            <m:t>𝒔𝒆𝒈</m:t>
                          </m:r>
                        </m:den>
                      </m:f>
                    </m:oMath>
                  </m:oMathPara>
                </a14:m>
                <a:endParaRPr lang="es-ES" sz="1400" u="none" dirty="0">
                  <a:effectLst/>
                  <a:ea typeface="Calibri" panose="020F0502020204030204" pitchFamily="34" charset="0"/>
                  <a:cs typeface="Times New Roman" panose="02020603050405020304" pitchFamily="18" charset="0"/>
                </a:endParaRPr>
              </a:p>
            </p:txBody>
          </p:sp>
        </mc:Choice>
        <mc:Fallback xmlns="">
          <p:sp>
            <p:nvSpPr>
              <p:cNvPr id="17" name="Rectángulo 16"/>
              <p:cNvSpPr>
                <a:spLocks noRot="1" noChangeAspect="1" noMove="1" noResize="1" noEditPoints="1" noAdjustHandles="1" noChangeArrowheads="1" noChangeShapeType="1" noTextEdit="1"/>
              </p:cNvSpPr>
              <p:nvPr/>
            </p:nvSpPr>
            <p:spPr>
              <a:xfrm>
                <a:off x="-769654" y="4130325"/>
                <a:ext cx="4572000" cy="1419235"/>
              </a:xfrm>
              <a:prstGeom prst="rect">
                <a:avLst/>
              </a:prstGeom>
              <a:blipFill>
                <a:blip r:embed="rId10"/>
                <a:stretch>
                  <a:fillRect/>
                </a:stretch>
              </a:blipFill>
            </p:spPr>
            <p:txBody>
              <a:bodyPr/>
              <a:lstStyle/>
              <a:p>
                <a:r>
                  <a:rPr lang="es-EC">
                    <a:noFill/>
                  </a:rPr>
                  <a:t> </a:t>
                </a:r>
              </a:p>
            </p:txBody>
          </p:sp>
        </mc:Fallback>
      </mc:AlternateContent>
      <p:sp>
        <p:nvSpPr>
          <p:cNvPr id="21" name="Rectángulo 20">
            <a:extLst>
              <a:ext uri="{FF2B5EF4-FFF2-40B4-BE49-F238E27FC236}">
                <a16:creationId xmlns:a16="http://schemas.microsoft.com/office/drawing/2014/main" id="{10C3F3DA-ECD8-4ACC-B495-224226ED8035}"/>
              </a:ext>
            </a:extLst>
          </p:cNvPr>
          <p:cNvSpPr/>
          <p:nvPr/>
        </p:nvSpPr>
        <p:spPr>
          <a:xfrm>
            <a:off x="2023" y="3217799"/>
            <a:ext cx="3655452" cy="417422"/>
          </a:xfrm>
          <a:prstGeom prst="rect">
            <a:avLst/>
          </a:prstGeom>
        </p:spPr>
        <p:txBody>
          <a:bodyPr wrap="square">
            <a:spAutoFit/>
          </a:bodyPr>
          <a:lstStyle/>
          <a:p>
            <a:pPr algn="just">
              <a:lnSpc>
                <a:spcPct val="150000"/>
              </a:lnSpc>
              <a:spcAft>
                <a:spcPts val="0"/>
              </a:spcAft>
            </a:pPr>
            <a:r>
              <a:rPr lang="es-ES" sz="1600" b="1" i="1" dirty="0">
                <a:latin typeface="Times New Roman" panose="02020603050405020304" pitchFamily="18" charset="0"/>
                <a:cs typeface="Arial" panose="020B0604020202020204" pitchFamily="34" charset="0"/>
              </a:rPr>
              <a:t>Caudal Máximo.  Fórmula Racional</a:t>
            </a:r>
            <a:endParaRPr lang="es-EC" sz="1600" b="1" i="1" dirty="0">
              <a:latin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ángulo 21">
                <a:extLst>
                  <a:ext uri="{FF2B5EF4-FFF2-40B4-BE49-F238E27FC236}">
                    <a16:creationId xmlns:a16="http://schemas.microsoft.com/office/drawing/2014/main" id="{45BA0FDB-57E4-4C14-8193-0D6A827AE1D5}"/>
                  </a:ext>
                </a:extLst>
              </p:cNvPr>
              <p:cNvSpPr/>
              <p:nvPr/>
            </p:nvSpPr>
            <p:spPr>
              <a:xfrm>
                <a:off x="285303" y="3624694"/>
                <a:ext cx="1231043" cy="4979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b="1" i="1" u="none">
                          <a:latin typeface="Cambria Math" panose="02040503050406030204" pitchFamily="18" charset="0"/>
                        </a:rPr>
                        <m:t>𝑸</m:t>
                      </m:r>
                      <m:r>
                        <a:rPr lang="es-EC" sz="1400" b="1" i="0" u="none">
                          <a:latin typeface="Cambria Math" panose="02040503050406030204" pitchFamily="18" charset="0"/>
                        </a:rPr>
                        <m:t>=</m:t>
                      </m:r>
                      <m:f>
                        <m:fPr>
                          <m:ctrlPr>
                            <a:rPr lang="es-EC" sz="1400" b="1" i="1" u="none">
                              <a:latin typeface="Cambria Math" panose="02040503050406030204" pitchFamily="18" charset="0"/>
                            </a:rPr>
                          </m:ctrlPr>
                        </m:fPr>
                        <m:num>
                          <m:r>
                            <a:rPr lang="es-EC" sz="1400" b="1" i="1" u="none">
                              <a:latin typeface="Cambria Math" panose="02040503050406030204" pitchFamily="18" charset="0"/>
                            </a:rPr>
                            <m:t>𝑪</m:t>
                          </m:r>
                          <m:r>
                            <a:rPr lang="es-EC" sz="1400" b="1" i="0" u="none">
                              <a:latin typeface="Cambria Math" panose="02040503050406030204" pitchFamily="18" charset="0"/>
                            </a:rPr>
                            <m:t>∗</m:t>
                          </m:r>
                          <m:r>
                            <a:rPr lang="es-EC" sz="1400" b="1" i="1" u="none">
                              <a:latin typeface="Cambria Math" panose="02040503050406030204" pitchFamily="18" charset="0"/>
                            </a:rPr>
                            <m:t>𝒊</m:t>
                          </m:r>
                          <m:r>
                            <a:rPr lang="es-EC" sz="1400" b="1" i="0" u="none">
                              <a:latin typeface="Cambria Math" panose="02040503050406030204" pitchFamily="18" charset="0"/>
                            </a:rPr>
                            <m:t>∗</m:t>
                          </m:r>
                          <m:r>
                            <a:rPr lang="es-EC" sz="1400" b="1" i="1" u="none">
                              <a:latin typeface="Cambria Math" panose="02040503050406030204" pitchFamily="18" charset="0"/>
                            </a:rPr>
                            <m:t>𝑨</m:t>
                          </m:r>
                        </m:num>
                        <m:den>
                          <m:r>
                            <a:rPr lang="es-EC" sz="1400" b="1" i="0" u="none">
                              <a:latin typeface="Cambria Math" panose="02040503050406030204" pitchFamily="18" charset="0"/>
                            </a:rPr>
                            <m:t>𝟑𝟔𝟎</m:t>
                          </m:r>
                        </m:den>
                      </m:f>
                    </m:oMath>
                  </m:oMathPara>
                </a14:m>
                <a:endParaRPr lang="es-EC" sz="1400" b="1" u="none" dirty="0"/>
              </a:p>
            </p:txBody>
          </p:sp>
        </mc:Choice>
        <mc:Fallback xmlns="">
          <p:sp>
            <p:nvSpPr>
              <p:cNvPr id="22" name="Rectángulo 21">
                <a:extLst>
                  <a:ext uri="{FF2B5EF4-FFF2-40B4-BE49-F238E27FC236}">
                    <a16:creationId xmlns:a16="http://schemas.microsoft.com/office/drawing/2014/main" id="{45BA0FDB-57E4-4C14-8193-0D6A827AE1D5}"/>
                  </a:ext>
                </a:extLst>
              </p:cNvPr>
              <p:cNvSpPr>
                <a:spLocks noRot="1" noChangeAspect="1" noMove="1" noResize="1" noEditPoints="1" noAdjustHandles="1" noChangeArrowheads="1" noChangeShapeType="1" noTextEdit="1"/>
              </p:cNvSpPr>
              <p:nvPr/>
            </p:nvSpPr>
            <p:spPr>
              <a:xfrm>
                <a:off x="285303" y="3624694"/>
                <a:ext cx="1231043" cy="497957"/>
              </a:xfrm>
              <a:prstGeom prst="rect">
                <a:avLst/>
              </a:prstGeom>
              <a:blipFill>
                <a:blip r:embed="rId11"/>
                <a:stretch>
                  <a:fillRect b="-1235"/>
                </a:stretch>
              </a:blipFill>
            </p:spPr>
            <p:txBody>
              <a:bodyPr/>
              <a:lstStyle/>
              <a:p>
                <a:r>
                  <a:rPr lang="es-EC">
                    <a:noFill/>
                  </a:rPr>
                  <a:t> </a:t>
                </a:r>
              </a:p>
            </p:txBody>
          </p:sp>
        </mc:Fallback>
      </mc:AlternateContent>
      <p:sp>
        <p:nvSpPr>
          <p:cNvPr id="18" name="Rectángulo 17">
            <a:extLst>
              <a:ext uri="{FF2B5EF4-FFF2-40B4-BE49-F238E27FC236}">
                <a16:creationId xmlns:a16="http://schemas.microsoft.com/office/drawing/2014/main" id="{C194253C-8F45-43EE-B316-45BCC0C0B304}"/>
              </a:ext>
            </a:extLst>
          </p:cNvPr>
          <p:cNvSpPr/>
          <p:nvPr/>
        </p:nvSpPr>
        <p:spPr>
          <a:xfrm>
            <a:off x="4015529" y="3223271"/>
            <a:ext cx="3790267" cy="417422"/>
          </a:xfrm>
          <a:prstGeom prst="rect">
            <a:avLst/>
          </a:prstGeom>
        </p:spPr>
        <p:txBody>
          <a:bodyPr wrap="square">
            <a:spAutoFit/>
          </a:bodyPr>
          <a:lstStyle/>
          <a:p>
            <a:pPr algn="just">
              <a:lnSpc>
                <a:spcPct val="150000"/>
              </a:lnSpc>
              <a:spcAft>
                <a:spcPts val="0"/>
              </a:spcAft>
            </a:pPr>
            <a:r>
              <a:rPr lang="es-ES" sz="1600" b="1" i="1" dirty="0">
                <a:latin typeface="Times New Roman" panose="02020603050405020304" pitchFamily="18" charset="0"/>
                <a:cs typeface="Arial" panose="020B0604020202020204" pitchFamily="34" charset="0"/>
              </a:rPr>
              <a:t>Método Dr. Sandoval</a:t>
            </a:r>
            <a:endParaRPr lang="es-EC" sz="1600" b="1" i="1" dirty="0">
              <a:latin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BBFE66B6-C38A-4CA1-B57E-001E0ED413CB}"/>
                  </a:ext>
                </a:extLst>
              </p:cNvPr>
              <p:cNvSpPr/>
              <p:nvPr/>
            </p:nvSpPr>
            <p:spPr>
              <a:xfrm>
                <a:off x="3936906" y="3659340"/>
                <a:ext cx="3643506" cy="58375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400" b="1" u="none">
                          <a:latin typeface="Cambria Math" panose="02040503050406030204" pitchFamily="18" charset="0"/>
                        </a:rPr>
                        <m:t>𝐐</m:t>
                      </m:r>
                      <m:r>
                        <a:rPr lang="es-EC" sz="1400" b="0" i="0" u="none">
                          <a:latin typeface="Cambria Math" panose="02040503050406030204" pitchFamily="18" charset="0"/>
                        </a:rPr>
                        <m:t>=</m:t>
                      </m:r>
                      <m:r>
                        <a:rPr lang="es-EC" sz="1400" b="1" i="1" u="none">
                          <a:latin typeface="Cambria Math" panose="02040503050406030204" pitchFamily="18" charset="0"/>
                        </a:rPr>
                        <m:t>𝒂</m:t>
                      </m:r>
                      <m:r>
                        <a:rPr lang="es-EC" sz="1400" b="0" i="0" u="none">
                          <a:latin typeface="Cambria Math" panose="02040503050406030204" pitchFamily="18" charset="0"/>
                        </a:rPr>
                        <m:t>∗</m:t>
                      </m:r>
                      <m:f>
                        <m:fPr>
                          <m:ctrlPr>
                            <a:rPr lang="es-EC" sz="1400" b="0" i="1" u="none">
                              <a:latin typeface="Cambria Math" panose="02040503050406030204" pitchFamily="18" charset="0"/>
                            </a:rPr>
                          </m:ctrlPr>
                        </m:fPr>
                        <m:num>
                          <m:r>
                            <a:rPr lang="es-EC" sz="1400" b="1" i="0" u="none">
                              <a:latin typeface="Cambria Math" panose="02040503050406030204" pitchFamily="18" charset="0"/>
                            </a:rPr>
                            <m:t>𝐏</m:t>
                          </m:r>
                          <m:r>
                            <a:rPr lang="es-EC" sz="1400" b="0" i="0" u="none">
                              <a:latin typeface="Cambria Math" panose="02040503050406030204" pitchFamily="18" charset="0"/>
                            </a:rPr>
                            <m:t>∗</m:t>
                          </m:r>
                          <m:rad>
                            <m:radPr>
                              <m:degHide m:val="on"/>
                              <m:ctrlPr>
                                <a:rPr lang="es-EC" sz="1400" b="0" i="1" u="none">
                                  <a:latin typeface="Cambria Math" panose="02040503050406030204" pitchFamily="18" charset="0"/>
                                </a:rPr>
                              </m:ctrlPr>
                            </m:radPr>
                            <m:deg/>
                            <m:e>
                              <m:r>
                                <a:rPr lang="es-EC" sz="1400" b="1" i="1" u="none">
                                  <a:latin typeface="Cambria Math" panose="02040503050406030204" pitchFamily="18" charset="0"/>
                                </a:rPr>
                                <m:t>𝑨</m:t>
                              </m:r>
                            </m:e>
                          </m:rad>
                        </m:num>
                        <m:den>
                          <m:d>
                            <m:dPr>
                              <m:ctrlPr>
                                <a:rPr lang="es-EC" sz="1400" b="0" i="1" u="none">
                                  <a:latin typeface="Cambria Math" panose="02040503050406030204" pitchFamily="18" charset="0"/>
                                </a:rPr>
                              </m:ctrlPr>
                            </m:dPr>
                            <m:e>
                              <m:r>
                                <a:rPr lang="es-EC" sz="1400" b="0" i="0" u="none">
                                  <a:latin typeface="Cambria Math" panose="02040503050406030204" pitchFamily="18" charset="0"/>
                                </a:rPr>
                                <m:t>1+</m:t>
                              </m:r>
                              <m:func>
                                <m:funcPr>
                                  <m:ctrlPr>
                                    <a:rPr lang="es-EC" sz="1400" b="0" i="1" u="none">
                                      <a:latin typeface="Cambria Math" panose="02040503050406030204" pitchFamily="18" charset="0"/>
                                    </a:rPr>
                                  </m:ctrlPr>
                                </m:funcPr>
                                <m:fName>
                                  <m:r>
                                    <a:rPr lang="es-EC" sz="1400" b="1" i="0" u="none">
                                      <a:latin typeface="Cambria Math" panose="02040503050406030204" pitchFamily="18" charset="0"/>
                                    </a:rPr>
                                    <m:t>𝐥𝐨𝐠</m:t>
                                  </m:r>
                                </m:fName>
                                <m:e>
                                  <m:d>
                                    <m:dPr>
                                      <m:ctrlPr>
                                        <a:rPr lang="es-EC" sz="1400" b="0" i="1" u="none">
                                          <a:latin typeface="Cambria Math" panose="02040503050406030204" pitchFamily="18" charset="0"/>
                                        </a:rPr>
                                      </m:ctrlPr>
                                    </m:dPr>
                                    <m:e>
                                      <m:r>
                                        <a:rPr lang="es-EC" sz="1400" b="1" i="1" u="none">
                                          <a:latin typeface="Cambria Math" panose="02040503050406030204" pitchFamily="18" charset="0"/>
                                        </a:rPr>
                                        <m:t>𝑨</m:t>
                                      </m:r>
                                    </m:e>
                                  </m:d>
                                </m:e>
                              </m:func>
                            </m:e>
                          </m:d>
                        </m:den>
                      </m:f>
                      <m:r>
                        <a:rPr lang="es-EC" sz="1400" b="0" i="0" u="none">
                          <a:latin typeface="Cambria Math" panose="02040503050406030204" pitchFamily="18" charset="0"/>
                        </a:rPr>
                        <m:t>∗</m:t>
                      </m:r>
                      <m:d>
                        <m:dPr>
                          <m:ctrlPr>
                            <a:rPr lang="es-EC" sz="1400" b="0" i="1" u="none">
                              <a:latin typeface="Cambria Math" panose="02040503050406030204" pitchFamily="18" charset="0"/>
                            </a:rPr>
                          </m:ctrlPr>
                        </m:dPr>
                        <m:e>
                          <m:r>
                            <a:rPr lang="es-EC" sz="1400" b="0" i="0" u="none">
                              <a:latin typeface="Cambria Math" panose="02040503050406030204" pitchFamily="18" charset="0"/>
                            </a:rPr>
                            <m:t>0,5∗</m:t>
                          </m:r>
                          <m:r>
                            <a:rPr lang="es-EC" sz="1400" b="1" i="0" u="none">
                              <a:latin typeface="Cambria Math" panose="02040503050406030204" pitchFamily="18" charset="0"/>
                            </a:rPr>
                            <m:t>𝐈𝐧</m:t>
                          </m:r>
                          <m:d>
                            <m:dPr>
                              <m:ctrlPr>
                                <a:rPr lang="es-EC" sz="1400" b="1" i="1" u="none">
                                  <a:latin typeface="Cambria Math" panose="02040503050406030204" pitchFamily="18" charset="0"/>
                                </a:rPr>
                              </m:ctrlPr>
                            </m:dPr>
                            <m:e>
                              <m:r>
                                <a:rPr lang="es-EC" sz="1400" b="1" i="0" u="none">
                                  <a:latin typeface="Cambria Math" panose="02040503050406030204" pitchFamily="18" charset="0"/>
                                </a:rPr>
                                <m:t>𝐓</m:t>
                              </m:r>
                            </m:e>
                          </m:d>
                          <m:r>
                            <a:rPr lang="es-EC" sz="1400" b="0" i="0" u="none">
                              <a:latin typeface="Cambria Math" panose="02040503050406030204" pitchFamily="18" charset="0"/>
                            </a:rPr>
                            <m:t>−0,7</m:t>
                          </m:r>
                        </m:e>
                      </m:d>
                      <m:r>
                        <a:rPr lang="es-EC" sz="1400" b="0" i="0" u="none">
                          <a:latin typeface="Cambria Math" panose="02040503050406030204" pitchFamily="18" charset="0"/>
                        </a:rPr>
                        <m:t> </m:t>
                      </m:r>
                    </m:oMath>
                  </m:oMathPara>
                </a14:m>
                <a:endParaRPr lang="es-EC" sz="1400" u="none" dirty="0"/>
              </a:p>
            </p:txBody>
          </p:sp>
        </mc:Choice>
        <mc:Fallback xmlns="">
          <p:sp>
            <p:nvSpPr>
              <p:cNvPr id="2" name="Rectángulo 1">
                <a:extLst>
                  <a:ext uri="{FF2B5EF4-FFF2-40B4-BE49-F238E27FC236}">
                    <a16:creationId xmlns:a16="http://schemas.microsoft.com/office/drawing/2014/main" id="{BBFE66B6-C38A-4CA1-B57E-001E0ED413CB}"/>
                  </a:ext>
                </a:extLst>
              </p:cNvPr>
              <p:cNvSpPr>
                <a:spLocks noRot="1" noChangeAspect="1" noMove="1" noResize="1" noEditPoints="1" noAdjustHandles="1" noChangeArrowheads="1" noChangeShapeType="1" noTextEdit="1"/>
              </p:cNvSpPr>
              <p:nvPr/>
            </p:nvSpPr>
            <p:spPr>
              <a:xfrm>
                <a:off x="3936906" y="3659340"/>
                <a:ext cx="3643506" cy="583750"/>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7C738F48-C78E-4267-8AF7-A4FE1C56C3A6}"/>
                  </a:ext>
                </a:extLst>
              </p:cNvPr>
              <p:cNvSpPr/>
              <p:nvPr/>
            </p:nvSpPr>
            <p:spPr>
              <a:xfrm>
                <a:off x="4236034" y="4374744"/>
                <a:ext cx="2195531"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z="1400" u="none">
                          <a:latin typeface="Cambria Math" panose="02040503050406030204" pitchFamily="18" charset="0"/>
                        </a:rPr>
                        <m:t>a</m:t>
                      </m:r>
                      <m:r>
                        <a:rPr lang="es-EC" sz="1400" i="0" u="none">
                          <a:latin typeface="Cambria Math" panose="02040503050406030204" pitchFamily="18" charset="0"/>
                        </a:rPr>
                        <m:t>=0,644−0,08∗</m:t>
                      </m:r>
                      <m:r>
                        <m:rPr>
                          <m:sty m:val="p"/>
                        </m:rPr>
                        <a:rPr lang="es-EC" sz="1400" i="0" u="none">
                          <a:latin typeface="Cambria Math" panose="02040503050406030204" pitchFamily="18" charset="0"/>
                        </a:rPr>
                        <m:t>In</m:t>
                      </m:r>
                      <m:d>
                        <m:dPr>
                          <m:ctrlPr>
                            <a:rPr lang="es-EC" sz="1400" i="1" u="none">
                              <a:latin typeface="Cambria Math" panose="02040503050406030204" pitchFamily="18" charset="0"/>
                            </a:rPr>
                          </m:ctrlPr>
                        </m:dPr>
                        <m:e>
                          <m:r>
                            <m:rPr>
                              <m:sty m:val="p"/>
                            </m:rPr>
                            <a:rPr lang="es-EC" sz="1400" i="0" u="none">
                              <a:latin typeface="Cambria Math" panose="02040503050406030204" pitchFamily="18" charset="0"/>
                            </a:rPr>
                            <m:t>P</m:t>
                          </m:r>
                        </m:e>
                      </m:d>
                    </m:oMath>
                  </m:oMathPara>
                </a14:m>
                <a:endParaRPr lang="es-EC" sz="1400" u="none" dirty="0"/>
              </a:p>
            </p:txBody>
          </p:sp>
        </mc:Choice>
        <mc:Fallback xmlns="">
          <p:sp>
            <p:nvSpPr>
              <p:cNvPr id="10" name="Rectángulo 9">
                <a:extLst>
                  <a:ext uri="{FF2B5EF4-FFF2-40B4-BE49-F238E27FC236}">
                    <a16:creationId xmlns:a16="http://schemas.microsoft.com/office/drawing/2014/main" id="{7C738F48-C78E-4267-8AF7-A4FE1C56C3A6}"/>
                  </a:ext>
                </a:extLst>
              </p:cNvPr>
              <p:cNvSpPr>
                <a:spLocks noRot="1" noChangeAspect="1" noMove="1" noResize="1" noEditPoints="1" noAdjustHandles="1" noChangeArrowheads="1" noChangeShapeType="1" noTextEdit="1"/>
              </p:cNvSpPr>
              <p:nvPr/>
            </p:nvSpPr>
            <p:spPr>
              <a:xfrm>
                <a:off x="4236034" y="4374744"/>
                <a:ext cx="2195531" cy="307777"/>
              </a:xfrm>
              <a:prstGeom prst="rect">
                <a:avLst/>
              </a:prstGeom>
              <a:blipFill>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1113A7F5-A4E8-4397-B582-0FE240059047}"/>
                  </a:ext>
                </a:extLst>
              </p:cNvPr>
              <p:cNvSpPr/>
              <p:nvPr/>
            </p:nvSpPr>
            <p:spPr>
              <a:xfrm>
                <a:off x="4461095" y="4507731"/>
                <a:ext cx="1713315" cy="80560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b="1" i="1" u="none" smtClean="0">
                          <a:latin typeface="Cambria Math" panose="02040503050406030204" pitchFamily="18" charset="0"/>
                          <a:ea typeface="Calibri" panose="020F0502020204030204" pitchFamily="34" charset="0"/>
                          <a:cs typeface="Arial" panose="020B0604020202020204" pitchFamily="34" charset="0"/>
                        </a:rPr>
                        <m:t>𝑸</m:t>
                      </m:r>
                      <m:r>
                        <a:rPr lang="es-EC" sz="1400" b="1" i="1" u="none" smtClean="0">
                          <a:latin typeface="Cambria Math" panose="02040503050406030204" pitchFamily="18" charset="0"/>
                          <a:ea typeface="Calibri" panose="020F0502020204030204" pitchFamily="34" charset="0"/>
                          <a:cs typeface="Arial" panose="020B0604020202020204" pitchFamily="34" charset="0"/>
                        </a:rPr>
                        <m:t>=</m:t>
                      </m:r>
                      <m:r>
                        <a:rPr lang="es-EC" sz="1400" b="1" i="1" u="none" smtClean="0">
                          <a:latin typeface="Cambria Math" panose="02040503050406030204" pitchFamily="18" charset="0"/>
                          <a:ea typeface="Calibri" panose="020F0502020204030204" pitchFamily="34" charset="0"/>
                          <a:cs typeface="Arial" panose="020B0604020202020204" pitchFamily="34" charset="0"/>
                        </a:rPr>
                        <m:t>𝟏𝟐𝟒𝟎</m:t>
                      </m:r>
                      <m:r>
                        <a:rPr lang="es-EC" sz="1400" b="1" i="1" u="none" smtClean="0">
                          <a:latin typeface="Cambria Math" panose="02040503050406030204" pitchFamily="18" charset="0"/>
                          <a:ea typeface="Calibri" panose="020F0502020204030204" pitchFamily="34" charset="0"/>
                          <a:cs typeface="Arial" panose="020B0604020202020204" pitchFamily="34" charset="0"/>
                        </a:rPr>
                        <m:t>,</m:t>
                      </m:r>
                      <m:r>
                        <a:rPr lang="es-EC" sz="1400" b="1" i="1" u="none" smtClean="0">
                          <a:latin typeface="Cambria Math" panose="02040503050406030204" pitchFamily="18" charset="0"/>
                          <a:ea typeface="Calibri" panose="020F0502020204030204" pitchFamily="34" charset="0"/>
                          <a:cs typeface="Arial" panose="020B0604020202020204" pitchFamily="34" charset="0"/>
                        </a:rPr>
                        <m:t>𝟐𝟎</m:t>
                      </m:r>
                      <m:f>
                        <m:fPr>
                          <m:ctrlPr>
                            <a:rPr lang="es-ES" sz="1400" b="1" i="1" u="none">
                              <a:latin typeface="Cambria Math" panose="02040503050406030204" pitchFamily="18" charset="0"/>
                              <a:ea typeface="Calibri" panose="020F0502020204030204" pitchFamily="34" charset="0"/>
                              <a:cs typeface="Arial" panose="020B0604020202020204" pitchFamily="34" charset="0"/>
                            </a:rPr>
                          </m:ctrlPr>
                        </m:fPr>
                        <m:num>
                          <m:sSup>
                            <m:sSupPr>
                              <m:ctrlPr>
                                <a:rPr lang="es-ES" sz="1400" b="1" i="1" u="none">
                                  <a:latin typeface="Cambria Math" panose="02040503050406030204" pitchFamily="18" charset="0"/>
                                  <a:ea typeface="Calibri" panose="020F0502020204030204" pitchFamily="34" charset="0"/>
                                  <a:cs typeface="Arial" panose="020B0604020202020204" pitchFamily="34" charset="0"/>
                                </a:rPr>
                              </m:ctrlPr>
                            </m:sSupPr>
                            <m:e>
                              <m:r>
                                <a:rPr lang="es-EC" sz="1400" b="1" i="1" u="none">
                                  <a:latin typeface="Cambria Math" panose="02040503050406030204" pitchFamily="18" charset="0"/>
                                  <a:ea typeface="Calibri" panose="020F0502020204030204" pitchFamily="34" charset="0"/>
                                  <a:cs typeface="Arial" panose="020B0604020202020204" pitchFamily="34" charset="0"/>
                                </a:rPr>
                                <m:t>𝒎</m:t>
                              </m:r>
                            </m:e>
                            <m:sup>
                              <m:r>
                                <a:rPr lang="es-EC" sz="1400" b="1" i="1" u="none">
                                  <a:latin typeface="Cambria Math" panose="02040503050406030204" pitchFamily="18" charset="0"/>
                                  <a:ea typeface="Calibri" panose="020F0502020204030204" pitchFamily="34" charset="0"/>
                                  <a:cs typeface="Arial" panose="020B0604020202020204" pitchFamily="34" charset="0"/>
                                </a:rPr>
                                <m:t>𝟑</m:t>
                              </m:r>
                            </m:sup>
                          </m:sSup>
                        </m:num>
                        <m:den>
                          <m:r>
                            <a:rPr lang="es-EC" sz="1400" b="1" i="1" u="none">
                              <a:latin typeface="Cambria Math" panose="02040503050406030204" pitchFamily="18" charset="0"/>
                              <a:ea typeface="Calibri" panose="020F0502020204030204" pitchFamily="34" charset="0"/>
                              <a:cs typeface="Arial" panose="020B0604020202020204" pitchFamily="34" charset="0"/>
                            </a:rPr>
                            <m:t>𝒔𝒆𝒈</m:t>
                          </m:r>
                        </m:den>
                      </m:f>
                    </m:oMath>
                  </m:oMathPara>
                </a14:m>
                <a:endParaRPr lang="es-ES" sz="1400" u="none" dirty="0">
                  <a:ea typeface="Calibri" panose="020F0502020204030204" pitchFamily="34" charset="0"/>
                  <a:cs typeface="Times New Roman" panose="02020603050405020304" pitchFamily="18" charset="0"/>
                </a:endParaRPr>
              </a:p>
            </p:txBody>
          </p:sp>
        </mc:Choice>
        <mc:Fallback xmlns="">
          <p:sp>
            <p:nvSpPr>
              <p:cNvPr id="12" name="Rectángulo 11">
                <a:extLst>
                  <a:ext uri="{FF2B5EF4-FFF2-40B4-BE49-F238E27FC236}">
                    <a16:creationId xmlns:a16="http://schemas.microsoft.com/office/drawing/2014/main" id="{1113A7F5-A4E8-4397-B582-0FE240059047}"/>
                  </a:ext>
                </a:extLst>
              </p:cNvPr>
              <p:cNvSpPr>
                <a:spLocks noRot="1" noChangeAspect="1" noMove="1" noResize="1" noEditPoints="1" noAdjustHandles="1" noChangeArrowheads="1" noChangeShapeType="1" noTextEdit="1"/>
              </p:cNvSpPr>
              <p:nvPr/>
            </p:nvSpPr>
            <p:spPr>
              <a:xfrm>
                <a:off x="4461095" y="4507731"/>
                <a:ext cx="1713315" cy="805605"/>
              </a:xfrm>
              <a:prstGeom prst="rect">
                <a:avLst/>
              </a:prstGeom>
              <a:blipFill>
                <a:blip r:embed="rId1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435516D9-8E15-44B3-961E-84AD0C74A5AE}"/>
                  </a:ext>
                </a:extLst>
              </p:cNvPr>
              <p:cNvSpPr/>
              <p:nvPr/>
            </p:nvSpPr>
            <p:spPr>
              <a:xfrm>
                <a:off x="4636939" y="5495786"/>
                <a:ext cx="3259157" cy="3755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b="1" i="1" u="none">
                              <a:latin typeface="Cambria Math" panose="02040503050406030204" pitchFamily="18" charset="0"/>
                            </a:rPr>
                          </m:ctrlPr>
                        </m:sSubPr>
                        <m:e>
                          <m:r>
                            <a:rPr lang="es-EC" b="1" i="1" u="none">
                              <a:latin typeface="Cambria Math" panose="02040503050406030204" pitchFamily="18" charset="0"/>
                            </a:rPr>
                            <m:t>𝑸</m:t>
                          </m:r>
                        </m:e>
                        <m:sub>
                          <m:r>
                            <a:rPr lang="es-EC" b="1" i="0" u="none">
                              <a:latin typeface="Cambria Math" panose="02040503050406030204" pitchFamily="18" charset="0"/>
                            </a:rPr>
                            <m:t>𝟏𝟎𝟎</m:t>
                          </m:r>
                        </m:sub>
                      </m:sSub>
                      <m:r>
                        <a:rPr lang="es-EC" b="1" i="0" u="none">
                          <a:latin typeface="Cambria Math" panose="02040503050406030204" pitchFamily="18" charset="0"/>
                        </a:rPr>
                        <m:t>=</m:t>
                      </m:r>
                      <m:r>
                        <a:rPr lang="es-EC" b="1" i="0" u="none">
                          <a:latin typeface="Cambria Math" panose="02040503050406030204" pitchFamily="18" charset="0"/>
                        </a:rPr>
                        <m:t>𝟏𝟐𝟑𝟕</m:t>
                      </m:r>
                      <m:r>
                        <a:rPr lang="es-EC" b="1" i="0" u="none">
                          <a:latin typeface="Cambria Math" panose="02040503050406030204" pitchFamily="18" charset="0"/>
                        </a:rPr>
                        <m:t>,</m:t>
                      </m:r>
                      <m:r>
                        <a:rPr lang="es-EC" b="1" i="0" u="none">
                          <a:latin typeface="Cambria Math" panose="02040503050406030204" pitchFamily="18" charset="0"/>
                        </a:rPr>
                        <m:t>𝟓𝟐</m:t>
                      </m:r>
                      <m:r>
                        <a:rPr lang="es-EC" b="1" i="0" u="none">
                          <a:latin typeface="Cambria Math" panose="02040503050406030204" pitchFamily="18" charset="0"/>
                        </a:rPr>
                        <m:t>     </m:t>
                      </m:r>
                      <m:f>
                        <m:fPr>
                          <m:type m:val="lin"/>
                          <m:ctrlPr>
                            <a:rPr lang="es-EC" b="1" i="1" u="none">
                              <a:latin typeface="Cambria Math" panose="02040503050406030204" pitchFamily="18" charset="0"/>
                            </a:rPr>
                          </m:ctrlPr>
                        </m:fPr>
                        <m:num>
                          <m:sSup>
                            <m:sSupPr>
                              <m:ctrlPr>
                                <a:rPr lang="es-EC" b="1" i="1" u="none">
                                  <a:latin typeface="Cambria Math" panose="02040503050406030204" pitchFamily="18" charset="0"/>
                                </a:rPr>
                              </m:ctrlPr>
                            </m:sSupPr>
                            <m:e>
                              <m:r>
                                <a:rPr lang="es-EC" b="1" i="1" u="none">
                                  <a:latin typeface="Cambria Math" panose="02040503050406030204" pitchFamily="18" charset="0"/>
                                </a:rPr>
                                <m:t>𝒎</m:t>
                              </m:r>
                            </m:e>
                            <m:sup>
                              <m:r>
                                <a:rPr lang="es-EC" b="1" i="0" u="none">
                                  <a:latin typeface="Cambria Math" panose="02040503050406030204" pitchFamily="18" charset="0"/>
                                </a:rPr>
                                <m:t>𝟑</m:t>
                              </m:r>
                            </m:sup>
                          </m:sSup>
                        </m:num>
                        <m:den>
                          <m:r>
                            <a:rPr lang="es-EC" b="1" i="0" u="none">
                              <a:latin typeface="Cambria Math" panose="02040503050406030204" pitchFamily="18" charset="0"/>
                            </a:rPr>
                            <m:t>𝐬</m:t>
                          </m:r>
                        </m:den>
                      </m:f>
                      <m:r>
                        <a:rPr lang="es-EC" b="1" i="0" u="none">
                          <a:latin typeface="Cambria Math" panose="02040503050406030204" pitchFamily="18" charset="0"/>
                        </a:rPr>
                        <m:t>𝐞𝐠</m:t>
                      </m:r>
                      <m:r>
                        <a:rPr lang="es-EC" b="1" i="0" u="none">
                          <a:latin typeface="Cambria Math" panose="02040503050406030204" pitchFamily="18" charset="0"/>
                        </a:rPr>
                        <m:t> </m:t>
                      </m:r>
                    </m:oMath>
                  </m:oMathPara>
                </a14:m>
                <a:endParaRPr lang="es-EC" b="1" u="none" dirty="0"/>
              </a:p>
            </p:txBody>
          </p:sp>
        </mc:Choice>
        <mc:Fallback xmlns="">
          <p:sp>
            <p:nvSpPr>
              <p:cNvPr id="13" name="Rectángulo 12">
                <a:extLst>
                  <a:ext uri="{FF2B5EF4-FFF2-40B4-BE49-F238E27FC236}">
                    <a16:creationId xmlns:a16="http://schemas.microsoft.com/office/drawing/2014/main" id="{435516D9-8E15-44B3-961E-84AD0C74A5AE}"/>
                  </a:ext>
                </a:extLst>
              </p:cNvPr>
              <p:cNvSpPr>
                <a:spLocks noRot="1" noChangeAspect="1" noMove="1" noResize="1" noEditPoints="1" noAdjustHandles="1" noChangeArrowheads="1" noChangeShapeType="1" noTextEdit="1"/>
              </p:cNvSpPr>
              <p:nvPr/>
            </p:nvSpPr>
            <p:spPr>
              <a:xfrm>
                <a:off x="4636939" y="5495786"/>
                <a:ext cx="3259157" cy="375552"/>
              </a:xfrm>
              <a:prstGeom prst="rect">
                <a:avLst/>
              </a:prstGeom>
              <a:blipFill>
                <a:blip r:embed="rId15"/>
                <a:stretch>
                  <a:fillRect t="-111475" r="-2809" b="-180328"/>
                </a:stretch>
              </a:blipFill>
            </p:spPr>
            <p:txBody>
              <a:bodyPr/>
              <a:lstStyle/>
              <a:p>
                <a:r>
                  <a:rPr lang="es-EC">
                    <a:noFill/>
                  </a:rPr>
                  <a:t> </a:t>
                </a:r>
              </a:p>
            </p:txBody>
          </p:sp>
        </mc:Fallback>
      </mc:AlternateContent>
    </p:spTree>
    <p:extLst>
      <p:ext uri="{BB962C8B-B14F-4D97-AF65-F5344CB8AC3E}">
        <p14:creationId xmlns:p14="http://schemas.microsoft.com/office/powerpoint/2010/main" val="38817423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CUENCA HIDROGRÁFICA</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S" i="1" dirty="0"/>
              <a:t>HIDROGRAMA DE DISEÑO </a:t>
            </a:r>
            <a:endParaRPr lang="es-EC" dirty="0"/>
          </a:p>
        </p:txBody>
      </p:sp>
      <p:sp>
        <p:nvSpPr>
          <p:cNvPr id="11" name="Rectángulo 10">
            <a:extLst>
              <a:ext uri="{FF2B5EF4-FFF2-40B4-BE49-F238E27FC236}">
                <a16:creationId xmlns:a16="http://schemas.microsoft.com/office/drawing/2014/main" id="{10C3F3DA-ECD8-4ACC-B495-224226ED8035}"/>
              </a:ext>
            </a:extLst>
          </p:cNvPr>
          <p:cNvSpPr/>
          <p:nvPr/>
        </p:nvSpPr>
        <p:spPr>
          <a:xfrm>
            <a:off x="107314" y="1072341"/>
            <a:ext cx="8936872" cy="873572"/>
          </a:xfrm>
          <a:prstGeom prst="rect">
            <a:avLst/>
          </a:prstGeom>
        </p:spPr>
        <p:txBody>
          <a:bodyPr wrap="square">
            <a:spAutoFit/>
          </a:bodyPr>
          <a:lstStyle/>
          <a:p>
            <a:pPr algn="just">
              <a:lnSpc>
                <a:spcPct val="150000"/>
              </a:lnSpc>
              <a:spcAft>
                <a:spcPts val="0"/>
              </a:spcAft>
            </a:pPr>
            <a:r>
              <a:rPr lang="es-ES" i="1" u="none" dirty="0">
                <a:latin typeface="Times New Roman" panose="02020603050405020304" pitchFamily="18" charset="0"/>
                <a:cs typeface="Arial" panose="020B0604020202020204" pitchFamily="34" charset="0"/>
              </a:rPr>
              <a:t>Representa</a:t>
            </a:r>
            <a:r>
              <a:rPr lang="es-EC" i="1" u="none" dirty="0">
                <a:latin typeface="Times New Roman" panose="02020603050405020304" pitchFamily="18" charset="0"/>
                <a:cs typeface="Times New Roman" panose="02020603050405020304" pitchFamily="18" charset="0"/>
              </a:rPr>
              <a:t> gráficamente los cambios del caudal con respecto a un tiempo, relacionan los tiempos de descarga y caudales pico.</a:t>
            </a:r>
          </a:p>
        </p:txBody>
      </p:sp>
      <p:graphicFrame>
        <p:nvGraphicFramePr>
          <p:cNvPr id="14" name="Gráfico 13">
            <a:extLst>
              <a:ext uri="{FF2B5EF4-FFF2-40B4-BE49-F238E27FC236}">
                <a16:creationId xmlns:a16="http://schemas.microsoft.com/office/drawing/2014/main" id="{9B726B81-3968-48A7-BCA7-DD2259F4AD7E}"/>
              </a:ext>
            </a:extLst>
          </p:cNvPr>
          <p:cNvGraphicFramePr/>
          <p:nvPr>
            <p:extLst/>
          </p:nvPr>
        </p:nvGraphicFramePr>
        <p:xfrm>
          <a:off x="4297845" y="2126262"/>
          <a:ext cx="4764268" cy="3200482"/>
        </p:xfrm>
        <a:graphic>
          <a:graphicData uri="http://schemas.openxmlformats.org/drawingml/2006/chart">
            <c:chart xmlns:c="http://schemas.openxmlformats.org/drawingml/2006/chart" xmlns:r="http://schemas.openxmlformats.org/officeDocument/2006/relationships" r:id="rId3"/>
          </a:graphicData>
        </a:graphic>
      </p:graphicFrame>
      <p:sp>
        <p:nvSpPr>
          <p:cNvPr id="5" name="Flecha: a la derecha 4">
            <a:extLst>
              <a:ext uri="{FF2B5EF4-FFF2-40B4-BE49-F238E27FC236}">
                <a16:creationId xmlns:a16="http://schemas.microsoft.com/office/drawing/2014/main" id="{67ED200D-FF37-4D3D-8D55-7E0C6E5C9C1B}"/>
              </a:ext>
            </a:extLst>
          </p:cNvPr>
          <p:cNvSpPr/>
          <p:nvPr/>
        </p:nvSpPr>
        <p:spPr>
          <a:xfrm>
            <a:off x="3563489" y="3233421"/>
            <a:ext cx="580353" cy="489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2" name="Imagen 1">
            <a:extLst>
              <a:ext uri="{FF2B5EF4-FFF2-40B4-BE49-F238E27FC236}">
                <a16:creationId xmlns:a16="http://schemas.microsoft.com/office/drawing/2014/main" id="{7ABA8B06-6AEB-47DB-94EB-52A035D9258F}"/>
              </a:ext>
            </a:extLst>
          </p:cNvPr>
          <p:cNvPicPr>
            <a:picLocks noChangeAspect="1"/>
          </p:cNvPicPr>
          <p:nvPr/>
        </p:nvPicPr>
        <p:blipFill>
          <a:blip r:embed="rId5"/>
          <a:stretch>
            <a:fillRect/>
          </a:stretch>
        </p:blipFill>
        <p:spPr>
          <a:xfrm>
            <a:off x="181472" y="2736393"/>
            <a:ext cx="3188839" cy="1483915"/>
          </a:xfrm>
          <a:prstGeom prst="rect">
            <a:avLst/>
          </a:prstGeom>
        </p:spPr>
      </p:pic>
    </p:spTree>
    <p:extLst>
      <p:ext uri="{BB962C8B-B14F-4D97-AF65-F5344CB8AC3E}">
        <p14:creationId xmlns:p14="http://schemas.microsoft.com/office/powerpoint/2010/main" val="403413852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CONTENIDO</a:t>
            </a:r>
            <a:endParaRPr lang="es-EC" sz="2800" dirty="0">
              <a:solidFill>
                <a:srgbClr val="CC0000"/>
              </a:solidFill>
              <a:effectLst/>
            </a:endParaRPr>
          </a:p>
        </p:txBody>
      </p:sp>
      <p:sp>
        <p:nvSpPr>
          <p:cNvPr id="5" name="Rectángulo 4"/>
          <p:cNvSpPr/>
          <p:nvPr/>
        </p:nvSpPr>
        <p:spPr>
          <a:xfrm>
            <a:off x="34925" y="1943540"/>
            <a:ext cx="3066932" cy="49520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GENERALIDADES</a:t>
            </a:r>
          </a:p>
        </p:txBody>
      </p:sp>
      <p:sp>
        <p:nvSpPr>
          <p:cNvPr id="10" name="Rectángulo 9"/>
          <p:cNvSpPr/>
          <p:nvPr/>
        </p:nvSpPr>
        <p:spPr>
          <a:xfrm>
            <a:off x="1383071" y="3318937"/>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CUENCA HIDROGRÁFICA</a:t>
            </a:r>
          </a:p>
        </p:txBody>
      </p:sp>
      <p:sp>
        <p:nvSpPr>
          <p:cNvPr id="11" name="Rectángulo 10"/>
          <p:cNvSpPr/>
          <p:nvPr/>
        </p:nvSpPr>
        <p:spPr>
          <a:xfrm>
            <a:off x="2072934" y="3949390"/>
            <a:ext cx="3219202" cy="49520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dirty="0">
                <a:solidFill>
                  <a:schemeClr val="tx1"/>
                </a:solidFill>
              </a:rPr>
              <a:t>HIDRÁULICA DE PUENTES</a:t>
            </a:r>
          </a:p>
        </p:txBody>
      </p:sp>
      <p:sp>
        <p:nvSpPr>
          <p:cNvPr id="12" name="Rectángulo 11"/>
          <p:cNvSpPr/>
          <p:nvPr/>
        </p:nvSpPr>
        <p:spPr>
          <a:xfrm>
            <a:off x="539468" y="2651932"/>
            <a:ext cx="3066932" cy="565677"/>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ESTUDIOS PRELIMINARES</a:t>
            </a:r>
          </a:p>
        </p:txBody>
      </p:sp>
      <p:sp>
        <p:nvSpPr>
          <p:cNvPr id="8" name="Rectángulo 7"/>
          <p:cNvSpPr/>
          <p:nvPr/>
        </p:nvSpPr>
        <p:spPr>
          <a:xfrm>
            <a:off x="3073487" y="4601619"/>
            <a:ext cx="3969377"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MODELAMIENTO</a:t>
            </a:r>
          </a:p>
        </p:txBody>
      </p:sp>
      <p:sp>
        <p:nvSpPr>
          <p:cNvPr id="9" name="Rectángulo 8"/>
          <p:cNvSpPr/>
          <p:nvPr/>
        </p:nvSpPr>
        <p:spPr>
          <a:xfrm>
            <a:off x="4203817" y="5228806"/>
            <a:ext cx="4740666"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CONCLUSIONES Y RECOMENDACIONES</a:t>
            </a:r>
          </a:p>
        </p:txBody>
      </p:sp>
      <p:sp>
        <p:nvSpPr>
          <p:cNvPr id="4" name="Flecha abajo 3"/>
          <p:cNvSpPr/>
          <p:nvPr/>
        </p:nvSpPr>
        <p:spPr>
          <a:xfrm>
            <a:off x="2787958" y="2357655"/>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3" name="Flecha abajo 12"/>
          <p:cNvSpPr/>
          <p:nvPr/>
        </p:nvSpPr>
        <p:spPr>
          <a:xfrm>
            <a:off x="3368636" y="3091457"/>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4" name="Flecha abajo 13"/>
          <p:cNvSpPr/>
          <p:nvPr/>
        </p:nvSpPr>
        <p:spPr>
          <a:xfrm>
            <a:off x="6692578" y="496484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5" name="Flecha abajo 14"/>
          <p:cNvSpPr/>
          <p:nvPr/>
        </p:nvSpPr>
        <p:spPr>
          <a:xfrm>
            <a:off x="5015789" y="433112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6" name="Flecha abajo 15"/>
          <p:cNvSpPr/>
          <p:nvPr/>
        </p:nvSpPr>
        <p:spPr>
          <a:xfrm>
            <a:off x="4149722" y="3690341"/>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6" name="Rectángulo 5"/>
          <p:cNvSpPr/>
          <p:nvPr/>
        </p:nvSpPr>
        <p:spPr>
          <a:xfrm>
            <a:off x="99349" y="1054599"/>
            <a:ext cx="8980226" cy="369332"/>
          </a:xfrm>
          <a:prstGeom prst="rect">
            <a:avLst/>
          </a:prstGeom>
        </p:spPr>
        <p:txBody>
          <a:bodyPr wrap="square">
            <a:spAutoFit/>
          </a:bodyPr>
          <a:lstStyle/>
          <a:p>
            <a:r>
              <a:rPr lang="es-ES" dirty="0"/>
              <a:t>DISEÑO HIDROLÓGICO E HIDRÁULICO DEL PUENTE SOBRE EL RIO JAMA</a:t>
            </a:r>
            <a:endParaRPr lang="es-EC" dirty="0"/>
          </a:p>
        </p:txBody>
      </p:sp>
      <p:pic>
        <p:nvPicPr>
          <p:cNvPr id="17" name="Imagen 16">
            <a:extLst>
              <a:ext uri="{FF2B5EF4-FFF2-40B4-BE49-F238E27FC236}">
                <a16:creationId xmlns:a16="http://schemas.microsoft.com/office/drawing/2014/main" id="{64796147-3186-452C-84D6-B89AAEAEB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5292181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HIDRÁULICA DE PUENTES</a:t>
            </a:r>
            <a:endParaRPr lang="es-EC" sz="2800" dirty="0">
              <a:solidFill>
                <a:srgbClr val="CC0000"/>
              </a:solidFill>
              <a:effectLst/>
            </a:endParaRPr>
          </a:p>
        </p:txBody>
      </p:sp>
      <p:sp>
        <p:nvSpPr>
          <p:cNvPr id="6" name="Rectángulo 5"/>
          <p:cNvSpPr/>
          <p:nvPr/>
        </p:nvSpPr>
        <p:spPr>
          <a:xfrm>
            <a:off x="99349" y="749300"/>
            <a:ext cx="8980226" cy="369332"/>
          </a:xfrm>
          <a:prstGeom prst="rect">
            <a:avLst/>
          </a:prstGeom>
        </p:spPr>
        <p:txBody>
          <a:bodyPr wrap="square">
            <a:spAutoFit/>
          </a:bodyPr>
          <a:lstStyle/>
          <a:p>
            <a:r>
              <a:rPr lang="es-ES" i="1" dirty="0"/>
              <a:t>MARCO TEÓRICO  </a:t>
            </a:r>
            <a:endParaRPr lang="es-EC" dirty="0"/>
          </a:p>
        </p:txBody>
      </p:sp>
      <p:pic>
        <p:nvPicPr>
          <p:cNvPr id="10" name="Imagen 9" descr="Resultado de imagen para socavacion general">
            <a:extLst>
              <a:ext uri="{FF2B5EF4-FFF2-40B4-BE49-F238E27FC236}">
                <a16:creationId xmlns:a16="http://schemas.microsoft.com/office/drawing/2014/main" id="{21000CAE-BF5F-4CA1-9929-42FAB4B4F6A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54289" y="976454"/>
            <a:ext cx="3313261" cy="2030833"/>
          </a:xfrm>
          <a:prstGeom prst="rect">
            <a:avLst/>
          </a:prstGeom>
          <a:noFill/>
          <a:ln>
            <a:noFill/>
          </a:ln>
        </p:spPr>
      </p:pic>
      <p:sp>
        <p:nvSpPr>
          <p:cNvPr id="22" name="Rectángulo 21">
            <a:extLst>
              <a:ext uri="{FF2B5EF4-FFF2-40B4-BE49-F238E27FC236}">
                <a16:creationId xmlns:a16="http://schemas.microsoft.com/office/drawing/2014/main" id="{BC3338B8-91F0-4F92-A302-CB1698A2AB47}"/>
              </a:ext>
            </a:extLst>
          </p:cNvPr>
          <p:cNvSpPr/>
          <p:nvPr/>
        </p:nvSpPr>
        <p:spPr>
          <a:xfrm>
            <a:off x="93434" y="5556577"/>
            <a:ext cx="3000728" cy="492443"/>
          </a:xfrm>
          <a:prstGeom prst="rect">
            <a:avLst/>
          </a:prstGeom>
        </p:spPr>
        <p:txBody>
          <a:bodyPr wrap="square">
            <a:spAutoFit/>
          </a:bodyPr>
          <a:lstStyle/>
          <a:p>
            <a:r>
              <a:rPr lang="es-EC" sz="1300" u="none" dirty="0">
                <a:latin typeface="Times New Roman" panose="02020603050405020304" pitchFamily="18" charset="0"/>
                <a:cs typeface="Times New Roman" panose="02020603050405020304" pitchFamily="18" charset="0"/>
              </a:rPr>
              <a:t>Rio Elqui (Chile), se aprecia la socavación de cuatro pilas hasta un nivel importante</a:t>
            </a:r>
          </a:p>
        </p:txBody>
      </p:sp>
      <p:sp>
        <p:nvSpPr>
          <p:cNvPr id="24" name="Rectángulo 23">
            <a:extLst>
              <a:ext uri="{FF2B5EF4-FFF2-40B4-BE49-F238E27FC236}">
                <a16:creationId xmlns:a16="http://schemas.microsoft.com/office/drawing/2014/main" id="{4DD0D5C7-D6DD-44E7-A7D1-B127DAA41C32}"/>
              </a:ext>
            </a:extLst>
          </p:cNvPr>
          <p:cNvSpPr/>
          <p:nvPr/>
        </p:nvSpPr>
        <p:spPr>
          <a:xfrm>
            <a:off x="3024940" y="4005775"/>
            <a:ext cx="3310946" cy="323165"/>
          </a:xfrm>
          <a:prstGeom prst="rect">
            <a:avLst/>
          </a:prstGeom>
        </p:spPr>
        <p:txBody>
          <a:bodyPr wrap="square">
            <a:spAutoFit/>
          </a:bodyPr>
          <a:lstStyle/>
          <a:p>
            <a:r>
              <a:rPr lang="es-EC" sz="1500" u="none" dirty="0">
                <a:latin typeface="Times New Roman" panose="02020603050405020304" pitchFamily="18" charset="0"/>
                <a:cs typeface="Times New Roman" panose="02020603050405020304" pitchFamily="18" charset="0"/>
              </a:rPr>
              <a:t>                 Figura x. Curvas </a:t>
            </a:r>
          </a:p>
        </p:txBody>
      </p:sp>
      <p:sp>
        <p:nvSpPr>
          <p:cNvPr id="25" name="Rectángulo 24">
            <a:extLst>
              <a:ext uri="{FF2B5EF4-FFF2-40B4-BE49-F238E27FC236}">
                <a16:creationId xmlns:a16="http://schemas.microsoft.com/office/drawing/2014/main" id="{8373C7C1-3F0D-4996-8546-FE82FBD24048}"/>
              </a:ext>
            </a:extLst>
          </p:cNvPr>
          <p:cNvSpPr/>
          <p:nvPr/>
        </p:nvSpPr>
        <p:spPr>
          <a:xfrm>
            <a:off x="6195714" y="5438346"/>
            <a:ext cx="2883861" cy="492443"/>
          </a:xfrm>
          <a:prstGeom prst="rect">
            <a:avLst/>
          </a:prstGeom>
        </p:spPr>
        <p:txBody>
          <a:bodyPr wrap="square">
            <a:spAutoFit/>
          </a:bodyPr>
          <a:lstStyle/>
          <a:p>
            <a:r>
              <a:rPr lang="es-EC" sz="1300" u="none" dirty="0">
                <a:latin typeface="Times New Roman" panose="02020603050405020304" pitchFamily="18" charset="0"/>
                <a:cs typeface="Times New Roman" panose="02020603050405020304" pitchFamily="18" charset="0"/>
              </a:rPr>
              <a:t>Puente de </a:t>
            </a:r>
            <a:r>
              <a:rPr lang="es-EC" sz="1300" u="none" dirty="0" err="1">
                <a:latin typeface="Times New Roman" panose="02020603050405020304" pitchFamily="18" charset="0"/>
                <a:cs typeface="Times New Roman" panose="02020603050405020304" pitchFamily="18" charset="0"/>
              </a:rPr>
              <a:t>Vicín</a:t>
            </a:r>
            <a:r>
              <a:rPr lang="es-EC" sz="1300" u="none" dirty="0">
                <a:latin typeface="Times New Roman" panose="02020603050405020304" pitchFamily="18" charset="0"/>
                <a:cs typeface="Times New Roman" panose="02020603050405020304" pitchFamily="18" charset="0"/>
              </a:rPr>
              <a:t> – Construido sobre el Rio Catamayo (Loja)</a:t>
            </a: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110" y="5941272"/>
            <a:ext cx="2251905" cy="580808"/>
          </a:xfrm>
          <a:prstGeom prst="rect">
            <a:avLst/>
          </a:prstGeom>
        </p:spPr>
      </p:pic>
      <p:pic>
        <p:nvPicPr>
          <p:cNvPr id="2" name="Imagen 1">
            <a:extLst>
              <a:ext uri="{FF2B5EF4-FFF2-40B4-BE49-F238E27FC236}">
                <a16:creationId xmlns:a16="http://schemas.microsoft.com/office/drawing/2014/main" id="{35ED39F1-A3FB-4A46-B34A-EFD1E89C1452}"/>
              </a:ext>
            </a:extLst>
          </p:cNvPr>
          <p:cNvPicPr>
            <a:picLocks noChangeAspect="1"/>
          </p:cNvPicPr>
          <p:nvPr/>
        </p:nvPicPr>
        <p:blipFill>
          <a:blip r:embed="rId5"/>
          <a:stretch>
            <a:fillRect/>
          </a:stretch>
        </p:blipFill>
        <p:spPr>
          <a:xfrm>
            <a:off x="3163380" y="3429000"/>
            <a:ext cx="3048065" cy="2030209"/>
          </a:xfrm>
          <a:prstGeom prst="rect">
            <a:avLst/>
          </a:prstGeom>
        </p:spPr>
      </p:pic>
      <p:pic>
        <p:nvPicPr>
          <p:cNvPr id="5" name="Imagen 4">
            <a:extLst>
              <a:ext uri="{FF2B5EF4-FFF2-40B4-BE49-F238E27FC236}">
                <a16:creationId xmlns:a16="http://schemas.microsoft.com/office/drawing/2014/main" id="{2602A0F1-85B7-4F18-813B-2DB45924C26D}"/>
              </a:ext>
            </a:extLst>
          </p:cNvPr>
          <p:cNvPicPr>
            <a:picLocks noChangeAspect="1"/>
          </p:cNvPicPr>
          <p:nvPr/>
        </p:nvPicPr>
        <p:blipFill>
          <a:blip r:embed="rId6"/>
          <a:stretch>
            <a:fillRect/>
          </a:stretch>
        </p:blipFill>
        <p:spPr>
          <a:xfrm>
            <a:off x="6305402" y="3417995"/>
            <a:ext cx="2703034" cy="2030209"/>
          </a:xfrm>
          <a:prstGeom prst="rect">
            <a:avLst/>
          </a:prstGeom>
        </p:spPr>
      </p:pic>
      <p:pic>
        <p:nvPicPr>
          <p:cNvPr id="7" name="Imagen 6">
            <a:extLst>
              <a:ext uri="{FF2B5EF4-FFF2-40B4-BE49-F238E27FC236}">
                <a16:creationId xmlns:a16="http://schemas.microsoft.com/office/drawing/2014/main" id="{DB18D962-793D-423C-9433-5D7364DFEFB9}"/>
              </a:ext>
            </a:extLst>
          </p:cNvPr>
          <p:cNvPicPr>
            <a:picLocks noChangeAspect="1"/>
          </p:cNvPicPr>
          <p:nvPr/>
        </p:nvPicPr>
        <p:blipFill>
          <a:blip r:embed="rId7"/>
          <a:stretch>
            <a:fillRect/>
          </a:stretch>
        </p:blipFill>
        <p:spPr>
          <a:xfrm>
            <a:off x="77339" y="3444568"/>
            <a:ext cx="3016823" cy="2030209"/>
          </a:xfrm>
          <a:prstGeom prst="rect">
            <a:avLst/>
          </a:prstGeom>
        </p:spPr>
      </p:pic>
      <p:grpSp>
        <p:nvGrpSpPr>
          <p:cNvPr id="15" name="Grupo 14">
            <a:extLst>
              <a:ext uri="{FF2B5EF4-FFF2-40B4-BE49-F238E27FC236}">
                <a16:creationId xmlns:a16="http://schemas.microsoft.com/office/drawing/2014/main" id="{F53ED73F-1140-4F9F-B00B-C5FA2DF7B190}"/>
              </a:ext>
            </a:extLst>
          </p:cNvPr>
          <p:cNvGrpSpPr/>
          <p:nvPr/>
        </p:nvGrpSpPr>
        <p:grpSpPr>
          <a:xfrm>
            <a:off x="364068" y="1452776"/>
            <a:ext cx="2443364" cy="552549"/>
            <a:chOff x="980" y="0"/>
            <a:chExt cx="2443364" cy="552549"/>
          </a:xfrm>
          <a:scene3d>
            <a:camera prst="orthographicFront"/>
            <a:lightRig rig="chilly" dir="t"/>
          </a:scene3d>
        </p:grpSpPr>
        <p:sp>
          <p:nvSpPr>
            <p:cNvPr id="16" name="Diagrama de flujo: operación manual 15">
              <a:extLst>
                <a:ext uri="{FF2B5EF4-FFF2-40B4-BE49-F238E27FC236}">
                  <a16:creationId xmlns:a16="http://schemas.microsoft.com/office/drawing/2014/main" id="{5AFC3196-7461-4ABD-8C66-8313BCE575D8}"/>
                </a:ext>
              </a:extLst>
            </p:cNvPr>
            <p:cNvSpPr/>
            <p:nvPr/>
          </p:nvSpPr>
          <p:spPr>
            <a:xfrm rot="16200000">
              <a:off x="946387" y="-945407"/>
              <a:ext cx="552549" cy="2443364"/>
            </a:xfrm>
            <a:prstGeom prst="flowChartManualOperation">
              <a:avLst/>
            </a:prstGeom>
            <a:sp3d prstMaterial="translucentPowder">
              <a:bevelT w="127000" h="25400" prst="softRound"/>
            </a:sp3d>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7" name="Diagrama de flujo: operación manual 4">
              <a:extLst>
                <a:ext uri="{FF2B5EF4-FFF2-40B4-BE49-F238E27FC236}">
                  <a16:creationId xmlns:a16="http://schemas.microsoft.com/office/drawing/2014/main" id="{2D0B46ED-6E9D-43BC-B368-9B1E9D423088}"/>
                </a:ext>
              </a:extLst>
            </p:cNvPr>
            <p:cNvSpPr txBox="1"/>
            <p:nvPr/>
          </p:nvSpPr>
          <p:spPr>
            <a:xfrm rot="21600000">
              <a:off x="980" y="110510"/>
              <a:ext cx="2443364" cy="33152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ES" sz="1600" i="1" u="none" kern="1200" dirty="0">
                  <a:latin typeface="Times New Roman" panose="02020603050405020304" pitchFamily="18" charset="0"/>
                  <a:cs typeface="Times New Roman" panose="02020603050405020304" pitchFamily="18" charset="0"/>
                </a:rPr>
                <a:t>Socavación General</a:t>
              </a:r>
            </a:p>
          </p:txBody>
        </p:sp>
      </p:grpSp>
      <p:grpSp>
        <p:nvGrpSpPr>
          <p:cNvPr id="18" name="Grupo 17">
            <a:extLst>
              <a:ext uri="{FF2B5EF4-FFF2-40B4-BE49-F238E27FC236}">
                <a16:creationId xmlns:a16="http://schemas.microsoft.com/office/drawing/2014/main" id="{98DBE5FF-5DCD-49B3-8C5E-21069D2C213D}"/>
              </a:ext>
            </a:extLst>
          </p:cNvPr>
          <p:cNvGrpSpPr/>
          <p:nvPr/>
        </p:nvGrpSpPr>
        <p:grpSpPr>
          <a:xfrm>
            <a:off x="364067" y="2228613"/>
            <a:ext cx="2443364" cy="552549"/>
            <a:chOff x="980" y="0"/>
            <a:chExt cx="2443364" cy="552549"/>
          </a:xfrm>
          <a:scene3d>
            <a:camera prst="orthographicFront"/>
            <a:lightRig rig="chilly" dir="t"/>
          </a:scene3d>
        </p:grpSpPr>
        <p:sp>
          <p:nvSpPr>
            <p:cNvPr id="19" name="Diagrama de flujo: operación manual 18">
              <a:extLst>
                <a:ext uri="{FF2B5EF4-FFF2-40B4-BE49-F238E27FC236}">
                  <a16:creationId xmlns:a16="http://schemas.microsoft.com/office/drawing/2014/main" id="{3B87BF90-F862-4FF3-9B51-726E11B31AF2}"/>
                </a:ext>
              </a:extLst>
            </p:cNvPr>
            <p:cNvSpPr/>
            <p:nvPr/>
          </p:nvSpPr>
          <p:spPr>
            <a:xfrm rot="16200000">
              <a:off x="946387" y="-945407"/>
              <a:ext cx="552549" cy="2443364"/>
            </a:xfrm>
            <a:prstGeom prst="flowChartManualOperation">
              <a:avLst/>
            </a:prstGeom>
            <a:sp3d prstMaterial="translucentPowder">
              <a:bevelT w="127000" h="25400" prst="softRound"/>
            </a:sp3d>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0" name="Diagrama de flujo: operación manual 4">
              <a:extLst>
                <a:ext uri="{FF2B5EF4-FFF2-40B4-BE49-F238E27FC236}">
                  <a16:creationId xmlns:a16="http://schemas.microsoft.com/office/drawing/2014/main" id="{90C9E218-01E1-463D-B994-CE0CA53FEB5E}"/>
                </a:ext>
              </a:extLst>
            </p:cNvPr>
            <p:cNvSpPr txBox="1"/>
            <p:nvPr/>
          </p:nvSpPr>
          <p:spPr>
            <a:xfrm rot="21600000">
              <a:off x="980" y="110510"/>
              <a:ext cx="2443364" cy="331529"/>
            </a:xfrm>
            <a:prstGeom prst="rect">
              <a:avLst/>
            </a:prstGeom>
            <a:solidFill>
              <a:schemeClr val="accent6">
                <a:lumMod val="40000"/>
                <a:lumOff val="60000"/>
              </a:schemeClr>
            </a:solidFill>
            <a:sp3d/>
          </p:spPr>
          <p:style>
            <a:lnRef idx="0">
              <a:scrgbClr r="0" g="0" b="0"/>
            </a:lnRef>
            <a:fillRef idx="0">
              <a:scrgbClr r="0" g="0" b="0"/>
            </a:fillRef>
            <a:effectRef idx="0">
              <a:scrgbClr r="0" g="0" b="0"/>
            </a:effectRef>
            <a:fontRef idx="minor">
              <a:schemeClr val="lt1"/>
            </a:fontRef>
          </p:style>
          <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s-ES" sz="1600" i="1" u="none" kern="1200" dirty="0">
                  <a:latin typeface="Times New Roman" panose="02020603050405020304" pitchFamily="18" charset="0"/>
                  <a:cs typeface="Times New Roman" panose="02020603050405020304" pitchFamily="18" charset="0"/>
                </a:rPr>
                <a:t>Socavación Local</a:t>
              </a:r>
            </a:p>
          </p:txBody>
        </p:sp>
      </p:grpSp>
    </p:spTree>
    <p:extLst>
      <p:ext uri="{BB962C8B-B14F-4D97-AF65-F5344CB8AC3E}">
        <p14:creationId xmlns:p14="http://schemas.microsoft.com/office/powerpoint/2010/main" val="406377980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HIDRÁULICA DE PUENTES</a:t>
            </a:r>
            <a:endParaRPr lang="es-EC" sz="2800" dirty="0">
              <a:solidFill>
                <a:srgbClr val="CC0000"/>
              </a:solidFill>
              <a:effectLst/>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9" name="Rectángulo 8">
            <a:extLst>
              <a:ext uri="{FF2B5EF4-FFF2-40B4-BE49-F238E27FC236}">
                <a16:creationId xmlns:a16="http://schemas.microsoft.com/office/drawing/2014/main" id="{78D14482-BF28-4597-8025-913BF5061619}"/>
              </a:ext>
            </a:extLst>
          </p:cNvPr>
          <p:cNvSpPr/>
          <p:nvPr/>
        </p:nvSpPr>
        <p:spPr>
          <a:xfrm>
            <a:off x="99349" y="749300"/>
            <a:ext cx="8980226" cy="369332"/>
          </a:xfrm>
          <a:prstGeom prst="rect">
            <a:avLst/>
          </a:prstGeom>
        </p:spPr>
        <p:txBody>
          <a:bodyPr wrap="square">
            <a:spAutoFit/>
          </a:bodyPr>
          <a:lstStyle/>
          <a:p>
            <a:r>
              <a:rPr lang="es-ES" i="1" dirty="0"/>
              <a:t>MARCO TEÓRICO  </a:t>
            </a:r>
            <a:endParaRPr lang="es-EC" dirty="0"/>
          </a:p>
        </p:txBody>
      </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D78F2263-DFFC-4D90-8B41-F77416A28F13}"/>
                  </a:ext>
                </a:extLst>
              </p:cNvPr>
              <p:cNvSpPr/>
              <p:nvPr/>
            </p:nvSpPr>
            <p:spPr>
              <a:xfrm>
                <a:off x="353922" y="1911609"/>
                <a:ext cx="2812052" cy="722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u="none">
                              <a:latin typeface="Cambria Math" panose="02040503050406030204" pitchFamily="18" charset="0"/>
                            </a:rPr>
                          </m:ctrlPr>
                        </m:sSubPr>
                        <m:e>
                          <m:r>
                            <a:rPr lang="es-EC" b="0" i="1" u="none">
                              <a:latin typeface="Cambria Math" panose="02040503050406030204" pitchFamily="18" charset="0"/>
                            </a:rPr>
                            <m:t>h</m:t>
                          </m:r>
                        </m:e>
                        <m:sub>
                          <m:r>
                            <a:rPr lang="es-EC" b="0" i="1" u="none">
                              <a:latin typeface="Cambria Math" panose="02040503050406030204" pitchFamily="18" charset="0"/>
                            </a:rPr>
                            <m:t>𝑚𝑠</m:t>
                          </m:r>
                        </m:sub>
                      </m:sSub>
                      <m:sSup>
                        <m:sSupPr>
                          <m:ctrlPr>
                            <a:rPr lang="es-EC" i="1" u="none">
                              <a:latin typeface="Cambria Math" panose="02040503050406030204" pitchFamily="18" charset="0"/>
                            </a:rPr>
                          </m:ctrlPr>
                        </m:sSupPr>
                        <m:e>
                          <m:r>
                            <a:rPr lang="es-EC" b="0" i="0" u="none">
                              <a:latin typeface="Cambria Math" panose="02040503050406030204" pitchFamily="18" charset="0"/>
                            </a:rPr>
                            <m:t>=</m:t>
                          </m:r>
                          <m:d>
                            <m:dPr>
                              <m:ctrlPr>
                                <a:rPr lang="es-EC" i="1" u="none">
                                  <a:latin typeface="Cambria Math" panose="02040503050406030204" pitchFamily="18" charset="0"/>
                                </a:rPr>
                              </m:ctrlPr>
                            </m:dPr>
                            <m:e>
                              <m:f>
                                <m:fPr>
                                  <m:ctrlPr>
                                    <a:rPr lang="es-EC" i="1" u="none">
                                      <a:latin typeface="Cambria Math" panose="02040503050406030204" pitchFamily="18" charset="0"/>
                                    </a:rPr>
                                  </m:ctrlPr>
                                </m:fPr>
                                <m:num>
                                  <m:r>
                                    <a:rPr lang="es-EC" b="0" i="1" u="none">
                                      <a:latin typeface="Cambria Math" panose="02040503050406030204" pitchFamily="18" charset="0"/>
                                    </a:rPr>
                                    <m:t>𝑞𝑗</m:t>
                                  </m:r>
                                </m:num>
                                <m:den>
                                  <m:r>
                                    <a:rPr lang="es-EC" b="0" i="0" u="none">
                                      <a:latin typeface="Cambria Math" panose="02040503050406030204" pitchFamily="18" charset="0"/>
                                    </a:rPr>
                                    <m:t>4.7∗</m:t>
                                  </m:r>
                                  <m:sSup>
                                    <m:sSupPr>
                                      <m:ctrlPr>
                                        <a:rPr lang="es-EC" i="1" u="none">
                                          <a:latin typeface="Cambria Math" panose="02040503050406030204" pitchFamily="18" charset="0"/>
                                        </a:rPr>
                                      </m:ctrlPr>
                                    </m:sSupPr>
                                    <m:e>
                                      <m:sSub>
                                        <m:sSubPr>
                                          <m:ctrlPr>
                                            <a:rPr lang="es-EC" i="1" u="none">
                                              <a:latin typeface="Cambria Math" panose="02040503050406030204" pitchFamily="18" charset="0"/>
                                            </a:rPr>
                                          </m:ctrlPr>
                                        </m:sSubPr>
                                        <m:e>
                                          <m:r>
                                            <a:rPr lang="es-EC" b="0" i="1" u="none">
                                              <a:latin typeface="Cambria Math" panose="02040503050406030204" pitchFamily="18" charset="0"/>
                                            </a:rPr>
                                            <m:t>𝑑</m:t>
                                          </m:r>
                                        </m:e>
                                        <m:sub>
                                          <m:r>
                                            <a:rPr lang="es-EC" b="0" i="0" u="none">
                                              <a:latin typeface="Cambria Math" panose="02040503050406030204" pitchFamily="18" charset="0"/>
                                            </a:rPr>
                                            <m:t>50</m:t>
                                          </m:r>
                                        </m:sub>
                                      </m:sSub>
                                    </m:e>
                                    <m:sup>
                                      <m:r>
                                        <a:rPr lang="es-EC" b="0" i="0" u="none">
                                          <a:latin typeface="Cambria Math" panose="02040503050406030204" pitchFamily="18" charset="0"/>
                                        </a:rPr>
                                        <m:t>0,28</m:t>
                                      </m:r>
                                    </m:sup>
                                  </m:sSup>
                                </m:den>
                              </m:f>
                            </m:e>
                          </m:d>
                          <m:r>
                            <a:rPr lang="es-EC" b="0" i="0" u="none">
                              <a:latin typeface="Cambria Math" panose="02040503050406030204" pitchFamily="18" charset="0"/>
                            </a:rPr>
                            <m:t> </m:t>
                          </m:r>
                        </m:e>
                        <m:sup>
                          <m:r>
                            <a:rPr lang="es-EC" b="0" i="0" u="none">
                              <a:latin typeface="Cambria Math" panose="02040503050406030204" pitchFamily="18" charset="0"/>
                            </a:rPr>
                            <m:t>0.71</m:t>
                          </m:r>
                        </m:sup>
                      </m:sSup>
                    </m:oMath>
                  </m:oMathPara>
                </a14:m>
                <a:endParaRPr lang="es-EC" u="none" dirty="0"/>
              </a:p>
            </p:txBody>
          </p:sp>
        </mc:Choice>
        <mc:Fallback xmlns="">
          <p:sp>
            <p:nvSpPr>
              <p:cNvPr id="2" name="Rectángulo 1">
                <a:extLst>
                  <a:ext uri="{FF2B5EF4-FFF2-40B4-BE49-F238E27FC236}">
                    <a16:creationId xmlns:a16="http://schemas.microsoft.com/office/drawing/2014/main" id="{D78F2263-DFFC-4D90-8B41-F77416A28F13}"/>
                  </a:ext>
                </a:extLst>
              </p:cNvPr>
              <p:cNvSpPr>
                <a:spLocks noRot="1" noChangeAspect="1" noMove="1" noResize="1" noEditPoints="1" noAdjustHandles="1" noChangeArrowheads="1" noChangeShapeType="1" noTextEdit="1"/>
              </p:cNvSpPr>
              <p:nvPr/>
            </p:nvSpPr>
            <p:spPr>
              <a:xfrm>
                <a:off x="353922" y="1911609"/>
                <a:ext cx="2812052" cy="722121"/>
              </a:xfrm>
              <a:prstGeom prst="rect">
                <a:avLst/>
              </a:prstGeom>
              <a:blipFill>
                <a:blip r:embed="rId4"/>
                <a:stretch>
                  <a:fillRect/>
                </a:stretch>
              </a:blipFill>
            </p:spPr>
            <p:txBody>
              <a:bodyPr/>
              <a:lstStyle/>
              <a:p>
                <a:r>
                  <a:rPr lang="es-EC">
                    <a:noFill/>
                  </a:rPr>
                  <a:t> </a:t>
                </a:r>
              </a:p>
            </p:txBody>
          </p:sp>
        </mc:Fallback>
      </mc:AlternateContent>
      <p:sp>
        <p:nvSpPr>
          <p:cNvPr id="10" name="Rectángulo 9">
            <a:extLst>
              <a:ext uri="{FF2B5EF4-FFF2-40B4-BE49-F238E27FC236}">
                <a16:creationId xmlns:a16="http://schemas.microsoft.com/office/drawing/2014/main" id="{A097D460-693B-4A47-81DB-55CDB5360A0C}"/>
              </a:ext>
            </a:extLst>
          </p:cNvPr>
          <p:cNvSpPr/>
          <p:nvPr/>
        </p:nvSpPr>
        <p:spPr>
          <a:xfrm>
            <a:off x="125241" y="1302932"/>
            <a:ext cx="3245488" cy="417422"/>
          </a:xfrm>
          <a:prstGeom prst="rect">
            <a:avLst/>
          </a:prstGeom>
        </p:spPr>
        <p:txBody>
          <a:bodyPr wrap="square">
            <a:spAutoFit/>
          </a:bodyPr>
          <a:lstStyle/>
          <a:p>
            <a:pPr algn="just">
              <a:lnSpc>
                <a:spcPct val="150000"/>
              </a:lnSpc>
              <a:spcAft>
                <a:spcPts val="0"/>
              </a:spcAft>
            </a:pPr>
            <a:r>
              <a:rPr lang="es-ES" sz="1600" b="1" i="1" u="none" dirty="0">
                <a:latin typeface="Times New Roman" panose="02020603050405020304" pitchFamily="18" charset="0"/>
                <a:cs typeface="Arial" panose="020B0604020202020204" pitchFamily="34" charset="0"/>
              </a:rPr>
              <a:t>Método de Lischtvan - Levediev</a:t>
            </a:r>
            <a:r>
              <a:rPr lang="es-EC" sz="1600" b="1" i="1" dirty="0">
                <a:latin typeface="Times New Roman" panose="02020603050405020304" pitchFamily="18" charset="0"/>
                <a:cs typeface="Times New Roman" panose="02020603050405020304" pitchFamily="18" charset="0"/>
              </a:rPr>
              <a:t>.</a:t>
            </a:r>
          </a:p>
        </p:txBody>
      </p:sp>
      <p:sp>
        <p:nvSpPr>
          <p:cNvPr id="11" name="Rectángulo 10">
            <a:extLst>
              <a:ext uri="{FF2B5EF4-FFF2-40B4-BE49-F238E27FC236}">
                <a16:creationId xmlns:a16="http://schemas.microsoft.com/office/drawing/2014/main" id="{AD7CDCD9-AD9E-4485-AA48-E98B8C676987}"/>
              </a:ext>
            </a:extLst>
          </p:cNvPr>
          <p:cNvSpPr/>
          <p:nvPr/>
        </p:nvSpPr>
        <p:spPr>
          <a:xfrm>
            <a:off x="189427" y="2833080"/>
            <a:ext cx="3245488" cy="417422"/>
          </a:xfrm>
          <a:prstGeom prst="rect">
            <a:avLst/>
          </a:prstGeom>
        </p:spPr>
        <p:txBody>
          <a:bodyPr wrap="square">
            <a:spAutoFit/>
          </a:bodyPr>
          <a:lstStyle/>
          <a:p>
            <a:pPr algn="just">
              <a:lnSpc>
                <a:spcPct val="150000"/>
              </a:lnSpc>
              <a:spcAft>
                <a:spcPts val="0"/>
              </a:spcAft>
            </a:pPr>
            <a:r>
              <a:rPr lang="es-ES" sz="1600" b="1" i="1" u="none" dirty="0">
                <a:latin typeface="Times New Roman" panose="02020603050405020304" pitchFamily="18" charset="0"/>
                <a:cs typeface="Arial" panose="020B0604020202020204" pitchFamily="34" charset="0"/>
              </a:rPr>
              <a:t>Método de Blench</a:t>
            </a:r>
            <a:endParaRPr lang="es-EC" sz="16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AFFA7086-DF16-4ED0-A370-5F48B23EA120}"/>
                  </a:ext>
                </a:extLst>
              </p:cNvPr>
              <p:cNvSpPr/>
              <p:nvPr/>
            </p:nvSpPr>
            <p:spPr>
              <a:xfrm>
                <a:off x="353922" y="3402942"/>
                <a:ext cx="2612061" cy="7636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u="none">
                              <a:latin typeface="Cambria Math" panose="02040503050406030204" pitchFamily="18" charset="0"/>
                            </a:rPr>
                          </m:ctrlPr>
                        </m:sSubPr>
                        <m:e>
                          <m:r>
                            <a:rPr lang="es-EC" b="0" i="1" u="none">
                              <a:latin typeface="Cambria Math" panose="02040503050406030204" pitchFamily="18" charset="0"/>
                            </a:rPr>
                            <m:t>h</m:t>
                          </m:r>
                        </m:e>
                        <m:sub>
                          <m:r>
                            <a:rPr lang="es-EC" b="0" i="1" u="none">
                              <a:latin typeface="Cambria Math" panose="02040503050406030204" pitchFamily="18" charset="0"/>
                            </a:rPr>
                            <m:t>𝑚𝑠</m:t>
                          </m:r>
                        </m:sub>
                      </m:sSub>
                      <m:r>
                        <a:rPr lang="es-EC" b="0" i="0" u="none">
                          <a:latin typeface="Cambria Math" panose="02040503050406030204" pitchFamily="18" charset="0"/>
                        </a:rPr>
                        <m:t>=1,230</m:t>
                      </m:r>
                      <m:d>
                        <m:dPr>
                          <m:ctrlPr>
                            <a:rPr lang="es-EC" i="1" u="none">
                              <a:latin typeface="Cambria Math" panose="02040503050406030204" pitchFamily="18" charset="0"/>
                            </a:rPr>
                          </m:ctrlPr>
                        </m:dPr>
                        <m:e>
                          <m:f>
                            <m:fPr>
                              <m:ctrlPr>
                                <a:rPr lang="es-EC" i="1" u="none">
                                  <a:latin typeface="Cambria Math" panose="02040503050406030204" pitchFamily="18" charset="0"/>
                                </a:rPr>
                              </m:ctrlPr>
                            </m:fPr>
                            <m:num>
                              <m:sSup>
                                <m:sSupPr>
                                  <m:ctrlPr>
                                    <a:rPr lang="es-EC" i="1" u="none">
                                      <a:latin typeface="Cambria Math" panose="02040503050406030204" pitchFamily="18" charset="0"/>
                                    </a:rPr>
                                  </m:ctrlPr>
                                </m:sSupPr>
                                <m:e>
                                  <m:r>
                                    <a:rPr lang="es-EC" b="0" i="1" u="none">
                                      <a:latin typeface="Cambria Math" panose="02040503050406030204" pitchFamily="18" charset="0"/>
                                    </a:rPr>
                                    <m:t>𝑞</m:t>
                                  </m:r>
                                </m:e>
                                <m:sup>
                                  <m:f>
                                    <m:fPr>
                                      <m:type m:val="lin"/>
                                      <m:ctrlPr>
                                        <a:rPr lang="es-EC" i="1" u="none">
                                          <a:latin typeface="Cambria Math" panose="02040503050406030204" pitchFamily="18" charset="0"/>
                                        </a:rPr>
                                      </m:ctrlPr>
                                    </m:fPr>
                                    <m:num>
                                      <m:r>
                                        <a:rPr lang="es-EC" b="0" i="0" u="none">
                                          <a:latin typeface="Cambria Math" panose="02040503050406030204" pitchFamily="18" charset="0"/>
                                        </a:rPr>
                                        <m:t>2</m:t>
                                      </m:r>
                                    </m:num>
                                    <m:den>
                                      <m:r>
                                        <a:rPr lang="es-EC" b="0" i="0" u="none">
                                          <a:latin typeface="Cambria Math" panose="02040503050406030204" pitchFamily="18" charset="0"/>
                                        </a:rPr>
                                        <m:t>3</m:t>
                                      </m:r>
                                    </m:den>
                                  </m:f>
                                </m:sup>
                              </m:sSup>
                            </m:num>
                            <m:den>
                              <m:sSup>
                                <m:sSupPr>
                                  <m:ctrlPr>
                                    <a:rPr lang="es-EC" i="1" u="none">
                                      <a:latin typeface="Cambria Math" panose="02040503050406030204" pitchFamily="18" charset="0"/>
                                    </a:rPr>
                                  </m:ctrlPr>
                                </m:sSupPr>
                                <m:e>
                                  <m:sSub>
                                    <m:sSubPr>
                                      <m:ctrlPr>
                                        <a:rPr lang="es-EC" i="1" u="none">
                                          <a:latin typeface="Cambria Math" panose="02040503050406030204" pitchFamily="18" charset="0"/>
                                        </a:rPr>
                                      </m:ctrlPr>
                                    </m:sSubPr>
                                    <m:e>
                                      <m:r>
                                        <a:rPr lang="es-EC" b="0" i="1" u="none">
                                          <a:latin typeface="Cambria Math" panose="02040503050406030204" pitchFamily="18" charset="0"/>
                                        </a:rPr>
                                        <m:t>𝑑</m:t>
                                      </m:r>
                                    </m:e>
                                    <m:sub>
                                      <m:r>
                                        <a:rPr lang="es-EC" b="0" i="0" u="none">
                                          <a:latin typeface="Cambria Math" panose="02040503050406030204" pitchFamily="18" charset="0"/>
                                        </a:rPr>
                                        <m:t>50</m:t>
                                      </m:r>
                                    </m:sub>
                                  </m:sSub>
                                </m:e>
                                <m:sup>
                                  <m:f>
                                    <m:fPr>
                                      <m:type m:val="lin"/>
                                      <m:ctrlPr>
                                        <a:rPr lang="es-EC" i="1" u="none">
                                          <a:latin typeface="Cambria Math" panose="02040503050406030204" pitchFamily="18" charset="0"/>
                                        </a:rPr>
                                      </m:ctrlPr>
                                    </m:fPr>
                                    <m:num>
                                      <m:r>
                                        <a:rPr lang="es-EC" b="0" i="0" u="none">
                                          <a:latin typeface="Cambria Math" panose="02040503050406030204" pitchFamily="18" charset="0"/>
                                        </a:rPr>
                                        <m:t>1</m:t>
                                      </m:r>
                                    </m:num>
                                    <m:den>
                                      <m:r>
                                        <a:rPr lang="es-EC" b="0" i="0" u="none">
                                          <a:latin typeface="Cambria Math" panose="02040503050406030204" pitchFamily="18" charset="0"/>
                                        </a:rPr>
                                        <m:t>12</m:t>
                                      </m:r>
                                    </m:den>
                                  </m:f>
                                </m:sup>
                              </m:sSup>
                            </m:den>
                          </m:f>
                        </m:e>
                      </m:d>
                      <m:r>
                        <a:rPr lang="es-EC" b="0" i="0" u="none">
                          <a:latin typeface="Cambria Math" panose="02040503050406030204" pitchFamily="18" charset="0"/>
                        </a:rPr>
                        <m:t> </m:t>
                      </m:r>
                    </m:oMath>
                  </m:oMathPara>
                </a14:m>
                <a:endParaRPr lang="es-EC" u="none" dirty="0"/>
              </a:p>
            </p:txBody>
          </p:sp>
        </mc:Choice>
        <mc:Fallback xmlns="">
          <p:sp>
            <p:nvSpPr>
              <p:cNvPr id="3" name="Rectángulo 2">
                <a:extLst>
                  <a:ext uri="{FF2B5EF4-FFF2-40B4-BE49-F238E27FC236}">
                    <a16:creationId xmlns:a16="http://schemas.microsoft.com/office/drawing/2014/main" id="{AFFA7086-DF16-4ED0-A370-5F48B23EA120}"/>
                  </a:ext>
                </a:extLst>
              </p:cNvPr>
              <p:cNvSpPr>
                <a:spLocks noRot="1" noChangeAspect="1" noMove="1" noResize="1" noEditPoints="1" noAdjustHandles="1" noChangeArrowheads="1" noChangeShapeType="1" noTextEdit="1"/>
              </p:cNvSpPr>
              <p:nvPr/>
            </p:nvSpPr>
            <p:spPr>
              <a:xfrm>
                <a:off x="353922" y="3402942"/>
                <a:ext cx="2612061" cy="763671"/>
              </a:xfrm>
              <a:prstGeom prst="rect">
                <a:avLst/>
              </a:prstGeom>
              <a:blipFill>
                <a:blip r:embed="rId5"/>
                <a:stretch>
                  <a:fillRect/>
                </a:stretch>
              </a:blipFill>
            </p:spPr>
            <p:txBody>
              <a:bodyPr/>
              <a:lstStyle/>
              <a:p>
                <a:r>
                  <a:rPr lang="es-EC">
                    <a:noFill/>
                  </a:rPr>
                  <a:t> </a:t>
                </a:r>
              </a:p>
            </p:txBody>
          </p:sp>
        </mc:Fallback>
      </mc:AlternateContent>
      <p:sp>
        <p:nvSpPr>
          <p:cNvPr id="12" name="Rectángulo 11">
            <a:extLst>
              <a:ext uri="{FF2B5EF4-FFF2-40B4-BE49-F238E27FC236}">
                <a16:creationId xmlns:a16="http://schemas.microsoft.com/office/drawing/2014/main" id="{B88BD9DD-8DFC-4035-976F-783D32C20D67}"/>
              </a:ext>
            </a:extLst>
          </p:cNvPr>
          <p:cNvSpPr/>
          <p:nvPr/>
        </p:nvSpPr>
        <p:spPr>
          <a:xfrm>
            <a:off x="189427" y="4190980"/>
            <a:ext cx="3245488" cy="417422"/>
          </a:xfrm>
          <a:prstGeom prst="rect">
            <a:avLst/>
          </a:prstGeom>
        </p:spPr>
        <p:txBody>
          <a:bodyPr wrap="square">
            <a:spAutoFit/>
          </a:bodyPr>
          <a:lstStyle/>
          <a:p>
            <a:pPr algn="just">
              <a:lnSpc>
                <a:spcPct val="150000"/>
              </a:lnSpc>
              <a:spcAft>
                <a:spcPts val="0"/>
              </a:spcAft>
            </a:pPr>
            <a:r>
              <a:rPr lang="es-ES" sz="1600" b="1" i="1" u="none" dirty="0">
                <a:latin typeface="Times New Roman" panose="02020603050405020304" pitchFamily="18" charset="0"/>
                <a:cs typeface="Arial" panose="020B0604020202020204" pitchFamily="34" charset="0"/>
              </a:rPr>
              <a:t>Método de Kellerhals</a:t>
            </a:r>
            <a:endParaRPr lang="es-EC" sz="16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713C62D2-339B-45B9-B2DB-51640A8687DB}"/>
                  </a:ext>
                </a:extLst>
              </p:cNvPr>
              <p:cNvSpPr/>
              <p:nvPr/>
            </p:nvSpPr>
            <p:spPr>
              <a:xfrm>
                <a:off x="405218" y="4785209"/>
                <a:ext cx="2560765" cy="7636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u="none">
                              <a:latin typeface="Cambria Math" panose="02040503050406030204" pitchFamily="18" charset="0"/>
                            </a:rPr>
                          </m:ctrlPr>
                        </m:sSubPr>
                        <m:e>
                          <m:r>
                            <a:rPr lang="es-EC" b="0" i="1" u="none">
                              <a:latin typeface="Cambria Math" panose="02040503050406030204" pitchFamily="18" charset="0"/>
                            </a:rPr>
                            <m:t>h</m:t>
                          </m:r>
                        </m:e>
                        <m:sub>
                          <m:r>
                            <a:rPr lang="es-EC" b="0" i="1" u="none">
                              <a:latin typeface="Cambria Math" panose="02040503050406030204" pitchFamily="18" charset="0"/>
                            </a:rPr>
                            <m:t>𝑚𝑠</m:t>
                          </m:r>
                        </m:sub>
                      </m:sSub>
                      <m:r>
                        <a:rPr lang="es-EC" b="0" i="0" u="none">
                          <a:latin typeface="Cambria Math" panose="02040503050406030204" pitchFamily="18" charset="0"/>
                        </a:rPr>
                        <m:t>=1,230</m:t>
                      </m:r>
                      <m:d>
                        <m:dPr>
                          <m:ctrlPr>
                            <a:rPr lang="es-EC" i="1" u="none">
                              <a:latin typeface="Cambria Math" panose="02040503050406030204" pitchFamily="18" charset="0"/>
                            </a:rPr>
                          </m:ctrlPr>
                        </m:dPr>
                        <m:e>
                          <m:f>
                            <m:fPr>
                              <m:ctrlPr>
                                <a:rPr lang="es-EC" i="1" u="none">
                                  <a:latin typeface="Cambria Math" panose="02040503050406030204" pitchFamily="18" charset="0"/>
                                </a:rPr>
                              </m:ctrlPr>
                            </m:fPr>
                            <m:num>
                              <m:sSup>
                                <m:sSupPr>
                                  <m:ctrlPr>
                                    <a:rPr lang="es-EC" i="1" u="none">
                                      <a:latin typeface="Cambria Math" panose="02040503050406030204" pitchFamily="18" charset="0"/>
                                    </a:rPr>
                                  </m:ctrlPr>
                                </m:sSupPr>
                                <m:e>
                                  <m:r>
                                    <a:rPr lang="es-EC" b="0" i="1" u="none">
                                      <a:latin typeface="Cambria Math" panose="02040503050406030204" pitchFamily="18" charset="0"/>
                                    </a:rPr>
                                    <m:t>𝑞</m:t>
                                  </m:r>
                                </m:e>
                                <m:sup>
                                  <m:f>
                                    <m:fPr>
                                      <m:type m:val="lin"/>
                                      <m:ctrlPr>
                                        <a:rPr lang="es-EC" i="1" u="none">
                                          <a:latin typeface="Cambria Math" panose="02040503050406030204" pitchFamily="18" charset="0"/>
                                        </a:rPr>
                                      </m:ctrlPr>
                                    </m:fPr>
                                    <m:num>
                                      <m:r>
                                        <a:rPr lang="es-EC" b="0" i="0" u="none">
                                          <a:latin typeface="Cambria Math" panose="02040503050406030204" pitchFamily="18" charset="0"/>
                                        </a:rPr>
                                        <m:t>2</m:t>
                                      </m:r>
                                    </m:num>
                                    <m:den>
                                      <m:r>
                                        <a:rPr lang="es-EC" b="0" i="0" u="none">
                                          <a:latin typeface="Cambria Math" panose="02040503050406030204" pitchFamily="18" charset="0"/>
                                        </a:rPr>
                                        <m:t>3</m:t>
                                      </m:r>
                                    </m:den>
                                  </m:f>
                                </m:sup>
                              </m:sSup>
                            </m:num>
                            <m:den>
                              <m:sSup>
                                <m:sSupPr>
                                  <m:ctrlPr>
                                    <a:rPr lang="es-EC" i="1" u="none">
                                      <a:latin typeface="Cambria Math" panose="02040503050406030204" pitchFamily="18" charset="0"/>
                                    </a:rPr>
                                  </m:ctrlPr>
                                </m:sSupPr>
                                <m:e>
                                  <m:sSub>
                                    <m:sSubPr>
                                      <m:ctrlPr>
                                        <a:rPr lang="es-EC" i="1" u="none">
                                          <a:latin typeface="Cambria Math" panose="02040503050406030204" pitchFamily="18" charset="0"/>
                                        </a:rPr>
                                      </m:ctrlPr>
                                    </m:sSubPr>
                                    <m:e>
                                      <m:r>
                                        <a:rPr lang="es-EC" b="0" i="1" u="none">
                                          <a:latin typeface="Cambria Math" panose="02040503050406030204" pitchFamily="18" charset="0"/>
                                        </a:rPr>
                                        <m:t>𝑑</m:t>
                                      </m:r>
                                    </m:e>
                                    <m:sub>
                                      <m:r>
                                        <a:rPr lang="es-EC" b="0" i="0" u="none">
                                          <a:latin typeface="Cambria Math" panose="02040503050406030204" pitchFamily="18" charset="0"/>
                                        </a:rPr>
                                        <m:t>50</m:t>
                                      </m:r>
                                    </m:sub>
                                  </m:sSub>
                                </m:e>
                                <m:sup>
                                  <m:f>
                                    <m:fPr>
                                      <m:type m:val="lin"/>
                                      <m:ctrlPr>
                                        <a:rPr lang="es-EC" i="1" u="none">
                                          <a:latin typeface="Cambria Math" panose="02040503050406030204" pitchFamily="18" charset="0"/>
                                        </a:rPr>
                                      </m:ctrlPr>
                                    </m:fPr>
                                    <m:num>
                                      <m:r>
                                        <a:rPr lang="es-EC" b="0" i="0" u="none">
                                          <a:latin typeface="Cambria Math" panose="02040503050406030204" pitchFamily="18" charset="0"/>
                                        </a:rPr>
                                        <m:t>1</m:t>
                                      </m:r>
                                    </m:num>
                                    <m:den>
                                      <m:r>
                                        <a:rPr lang="es-EC" b="0" i="0" u="none">
                                          <a:latin typeface="Cambria Math" panose="02040503050406030204" pitchFamily="18" charset="0"/>
                                        </a:rPr>
                                        <m:t>12</m:t>
                                      </m:r>
                                    </m:den>
                                  </m:f>
                                </m:sup>
                              </m:sSup>
                            </m:den>
                          </m:f>
                        </m:e>
                      </m:d>
                    </m:oMath>
                  </m:oMathPara>
                </a14:m>
                <a:endParaRPr lang="es-EC" u="none" dirty="0"/>
              </a:p>
            </p:txBody>
          </p:sp>
        </mc:Choice>
        <mc:Fallback xmlns="">
          <p:sp>
            <p:nvSpPr>
              <p:cNvPr id="4" name="Rectángulo 3">
                <a:extLst>
                  <a:ext uri="{FF2B5EF4-FFF2-40B4-BE49-F238E27FC236}">
                    <a16:creationId xmlns:a16="http://schemas.microsoft.com/office/drawing/2014/main" id="{713C62D2-339B-45B9-B2DB-51640A8687DB}"/>
                  </a:ext>
                </a:extLst>
              </p:cNvPr>
              <p:cNvSpPr>
                <a:spLocks noRot="1" noChangeAspect="1" noMove="1" noResize="1" noEditPoints="1" noAdjustHandles="1" noChangeArrowheads="1" noChangeShapeType="1" noTextEdit="1"/>
              </p:cNvSpPr>
              <p:nvPr/>
            </p:nvSpPr>
            <p:spPr>
              <a:xfrm>
                <a:off x="405218" y="4785209"/>
                <a:ext cx="2560765" cy="763671"/>
              </a:xfrm>
              <a:prstGeom prst="rect">
                <a:avLst/>
              </a:prstGeom>
              <a:blipFill>
                <a:blip r:embed="rId6"/>
                <a:stretch>
                  <a:fillRect/>
                </a:stretch>
              </a:blipFill>
            </p:spPr>
            <p:txBody>
              <a:bodyPr/>
              <a:lstStyle/>
              <a:p>
                <a:r>
                  <a:rPr lang="es-EC">
                    <a:noFill/>
                  </a:rPr>
                  <a:t> </a:t>
                </a:r>
              </a:p>
            </p:txBody>
          </p:sp>
        </mc:Fallback>
      </mc:AlternateContent>
      <p:sp>
        <p:nvSpPr>
          <p:cNvPr id="13" name="Rectángulo 12">
            <a:extLst>
              <a:ext uri="{FF2B5EF4-FFF2-40B4-BE49-F238E27FC236}">
                <a16:creationId xmlns:a16="http://schemas.microsoft.com/office/drawing/2014/main" id="{C11B5B60-F452-4883-97E3-1BC34D2DAEFD}"/>
              </a:ext>
            </a:extLst>
          </p:cNvPr>
          <p:cNvSpPr/>
          <p:nvPr/>
        </p:nvSpPr>
        <p:spPr>
          <a:xfrm>
            <a:off x="5069834" y="1903156"/>
            <a:ext cx="3245488" cy="417422"/>
          </a:xfrm>
          <a:prstGeom prst="rect">
            <a:avLst/>
          </a:prstGeom>
        </p:spPr>
        <p:txBody>
          <a:bodyPr wrap="square">
            <a:spAutoFit/>
          </a:bodyPr>
          <a:lstStyle/>
          <a:p>
            <a:pPr algn="just">
              <a:lnSpc>
                <a:spcPct val="150000"/>
              </a:lnSpc>
              <a:spcAft>
                <a:spcPts val="0"/>
              </a:spcAft>
            </a:pPr>
            <a:r>
              <a:rPr lang="es-ES" sz="1600" b="1" i="1" u="none" dirty="0">
                <a:latin typeface="Times New Roman" panose="02020603050405020304" pitchFamily="18" charset="0"/>
                <a:cs typeface="Arial" panose="020B0604020202020204" pitchFamily="34" charset="0"/>
              </a:rPr>
              <a:t>Método de Froehlich</a:t>
            </a:r>
            <a:endParaRPr lang="es-EC" sz="16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CDD36D64-A7D6-4945-BD18-0F2F59EF0029}"/>
                  </a:ext>
                </a:extLst>
              </p:cNvPr>
              <p:cNvSpPr/>
              <p:nvPr/>
            </p:nvSpPr>
            <p:spPr>
              <a:xfrm>
                <a:off x="4280301" y="2392011"/>
                <a:ext cx="4509777" cy="7693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i="1" u="none">
                              <a:latin typeface="Cambria Math" panose="02040503050406030204" pitchFamily="18" charset="0"/>
                            </a:rPr>
                          </m:ctrlPr>
                        </m:fPr>
                        <m:num>
                          <m:sSub>
                            <m:sSubPr>
                              <m:ctrlPr>
                                <a:rPr lang="es-EC" i="1" u="none">
                                  <a:latin typeface="Cambria Math" panose="02040503050406030204" pitchFamily="18" charset="0"/>
                                </a:rPr>
                              </m:ctrlPr>
                            </m:sSubPr>
                            <m:e>
                              <m:r>
                                <m:rPr>
                                  <m:sty m:val="p"/>
                                </m:rPr>
                                <a:rPr lang="es-EC" b="0" i="1" u="none">
                                  <a:latin typeface="Cambria Math" panose="02040503050406030204" pitchFamily="18" charset="0"/>
                                </a:rPr>
                                <m:t>d</m:t>
                              </m:r>
                            </m:e>
                            <m:sub>
                              <m:r>
                                <a:rPr lang="es-EC" b="0" i="1" u="none">
                                  <a:latin typeface="Cambria Math" panose="02040503050406030204" pitchFamily="18" charset="0"/>
                                </a:rPr>
                                <m:t>𝑠</m:t>
                              </m:r>
                            </m:sub>
                          </m:sSub>
                        </m:num>
                        <m:den>
                          <m:sSub>
                            <m:sSubPr>
                              <m:ctrlPr>
                                <a:rPr lang="es-EC" i="1" u="none">
                                  <a:latin typeface="Cambria Math" panose="02040503050406030204" pitchFamily="18" charset="0"/>
                                </a:rPr>
                              </m:ctrlPr>
                            </m:sSubPr>
                            <m:e>
                              <m:r>
                                <a:rPr lang="es-EC" b="0" i="1" u="none">
                                  <a:latin typeface="Cambria Math" panose="02040503050406030204" pitchFamily="18" charset="0"/>
                                </a:rPr>
                                <m:t>h</m:t>
                              </m:r>
                            </m:e>
                            <m:sub>
                              <m:r>
                                <a:rPr lang="es-EC" b="0" i="1" u="none">
                                  <a:latin typeface="Cambria Math" panose="02040503050406030204" pitchFamily="18" charset="0"/>
                                </a:rPr>
                                <m:t>𝑒</m:t>
                              </m:r>
                            </m:sub>
                          </m:sSub>
                        </m:den>
                      </m:f>
                      <m:r>
                        <a:rPr lang="es-EC" b="0" i="0" u="none">
                          <a:latin typeface="Cambria Math" panose="02040503050406030204" pitchFamily="18" charset="0"/>
                        </a:rPr>
                        <m:t>=2,27∗</m:t>
                      </m:r>
                      <m:sSub>
                        <m:sSubPr>
                          <m:ctrlPr>
                            <a:rPr lang="es-EC" i="1" u="none">
                              <a:latin typeface="Cambria Math" panose="02040503050406030204" pitchFamily="18" charset="0"/>
                            </a:rPr>
                          </m:ctrlPr>
                        </m:sSubPr>
                        <m:e>
                          <m:r>
                            <m:rPr>
                              <m:sty m:val="p"/>
                            </m:rPr>
                            <a:rPr lang="es-EC" b="0" i="0" u="none">
                              <a:latin typeface="Cambria Math" panose="02040503050406030204" pitchFamily="18" charset="0"/>
                            </a:rPr>
                            <m:t>K</m:t>
                          </m:r>
                        </m:e>
                        <m:sub>
                          <m:r>
                            <m:rPr>
                              <m:sty m:val="p"/>
                            </m:rPr>
                            <a:rPr lang="es-EC" b="0" i="0" u="none">
                              <a:latin typeface="Cambria Math" panose="02040503050406030204" pitchFamily="18" charset="0"/>
                            </a:rPr>
                            <m:t>f</m:t>
                          </m:r>
                        </m:sub>
                      </m:sSub>
                      <m:r>
                        <a:rPr lang="es-EC" b="0" i="0" u="none">
                          <a:latin typeface="Cambria Math" panose="02040503050406030204" pitchFamily="18" charset="0"/>
                        </a:rPr>
                        <m:t>∗</m:t>
                      </m:r>
                      <m:sSub>
                        <m:sSubPr>
                          <m:ctrlPr>
                            <a:rPr lang="es-EC" i="1" u="none">
                              <a:latin typeface="Cambria Math" panose="02040503050406030204" pitchFamily="18" charset="0"/>
                            </a:rPr>
                          </m:ctrlPr>
                        </m:sSubPr>
                        <m:e>
                          <m:r>
                            <m:rPr>
                              <m:sty m:val="p"/>
                            </m:rPr>
                            <a:rPr lang="es-EC" b="0" i="0" u="none">
                              <a:latin typeface="Cambria Math" panose="02040503050406030204" pitchFamily="18" charset="0"/>
                            </a:rPr>
                            <m:t>K</m:t>
                          </m:r>
                        </m:e>
                        <m:sub>
                          <m:r>
                            <m:rPr>
                              <m:sty m:val="p"/>
                            </m:rPr>
                            <a:rPr lang="es-EC" b="0" i="0" u="none">
                              <a:latin typeface="Cambria Math" panose="02040503050406030204" pitchFamily="18" charset="0"/>
                            </a:rPr>
                            <m:t>θ</m:t>
                          </m:r>
                        </m:sub>
                      </m:sSub>
                      <m:r>
                        <a:rPr lang="es-EC" b="0" i="0" u="none">
                          <a:latin typeface="Cambria Math" panose="02040503050406030204" pitchFamily="18" charset="0"/>
                        </a:rPr>
                        <m:t>∗</m:t>
                      </m:r>
                      <m:sSup>
                        <m:sSupPr>
                          <m:ctrlPr>
                            <a:rPr lang="es-EC" i="1" u="none">
                              <a:latin typeface="Cambria Math" panose="02040503050406030204" pitchFamily="18" charset="0"/>
                            </a:rPr>
                          </m:ctrlPr>
                        </m:sSupPr>
                        <m:e>
                          <m:d>
                            <m:dPr>
                              <m:ctrlPr>
                                <a:rPr lang="es-EC" i="1" u="none">
                                  <a:latin typeface="Cambria Math" panose="02040503050406030204" pitchFamily="18" charset="0"/>
                                </a:rPr>
                              </m:ctrlPr>
                            </m:dPr>
                            <m:e>
                              <m:f>
                                <m:fPr>
                                  <m:ctrlPr>
                                    <a:rPr lang="es-EC" i="1" u="none">
                                      <a:latin typeface="Cambria Math" panose="02040503050406030204" pitchFamily="18" charset="0"/>
                                    </a:rPr>
                                  </m:ctrlPr>
                                </m:fPr>
                                <m:num>
                                  <m:r>
                                    <m:rPr>
                                      <m:sty m:val="p"/>
                                    </m:rPr>
                                    <a:rPr lang="es-EC" b="0" i="0" u="none">
                                      <a:latin typeface="Cambria Math" panose="02040503050406030204" pitchFamily="18" charset="0"/>
                                    </a:rPr>
                                    <m:t>L</m:t>
                                  </m:r>
                                </m:num>
                                <m:den>
                                  <m:sSub>
                                    <m:sSubPr>
                                      <m:ctrlPr>
                                        <a:rPr lang="es-EC" i="1" u="none">
                                          <a:latin typeface="Cambria Math" panose="02040503050406030204" pitchFamily="18" charset="0"/>
                                        </a:rPr>
                                      </m:ctrlPr>
                                    </m:sSubPr>
                                    <m:e>
                                      <m:r>
                                        <a:rPr lang="es-EC" b="0" i="1" u="none">
                                          <a:latin typeface="Cambria Math" panose="02040503050406030204" pitchFamily="18" charset="0"/>
                                        </a:rPr>
                                        <m:t>h</m:t>
                                      </m:r>
                                    </m:e>
                                    <m:sub>
                                      <m:r>
                                        <a:rPr lang="es-EC" b="0" i="1" u="none">
                                          <a:latin typeface="Cambria Math" panose="02040503050406030204" pitchFamily="18" charset="0"/>
                                        </a:rPr>
                                        <m:t>𝑒</m:t>
                                      </m:r>
                                    </m:sub>
                                  </m:sSub>
                                </m:den>
                              </m:f>
                            </m:e>
                          </m:d>
                        </m:e>
                        <m:sup>
                          <m:r>
                            <a:rPr lang="es-EC" b="0" i="0" u="none">
                              <a:latin typeface="Cambria Math" panose="02040503050406030204" pitchFamily="18" charset="0"/>
                            </a:rPr>
                            <m:t>0,43</m:t>
                          </m:r>
                        </m:sup>
                      </m:sSup>
                      <m:r>
                        <a:rPr lang="es-EC" b="0" i="0" u="none">
                          <a:latin typeface="Cambria Math" panose="02040503050406030204" pitchFamily="18" charset="0"/>
                        </a:rPr>
                        <m:t>∗</m:t>
                      </m:r>
                      <m:sSup>
                        <m:sSupPr>
                          <m:ctrlPr>
                            <a:rPr lang="es-EC" i="1" u="none">
                              <a:latin typeface="Cambria Math" panose="02040503050406030204" pitchFamily="18" charset="0"/>
                            </a:rPr>
                          </m:ctrlPr>
                        </m:sSupPr>
                        <m:e>
                          <m:sSub>
                            <m:sSubPr>
                              <m:ctrlPr>
                                <a:rPr lang="es-EC" i="1" u="none">
                                  <a:latin typeface="Cambria Math" panose="02040503050406030204" pitchFamily="18" charset="0"/>
                                </a:rPr>
                              </m:ctrlPr>
                            </m:sSubPr>
                            <m:e>
                              <m:r>
                                <a:rPr lang="es-EC" b="0" i="1" u="none">
                                  <a:latin typeface="Cambria Math" panose="02040503050406030204" pitchFamily="18" charset="0"/>
                                </a:rPr>
                                <m:t>𝐹</m:t>
                              </m:r>
                            </m:e>
                            <m:sub>
                              <m:r>
                                <a:rPr lang="es-EC" b="0" i="1" u="none">
                                  <a:latin typeface="Cambria Math" panose="02040503050406030204" pitchFamily="18" charset="0"/>
                                </a:rPr>
                                <m:t>𝑟𝑒</m:t>
                              </m:r>
                            </m:sub>
                          </m:sSub>
                        </m:e>
                        <m:sup>
                          <m:r>
                            <a:rPr lang="es-EC" b="0" i="0" u="none">
                              <a:latin typeface="Cambria Math" panose="02040503050406030204" pitchFamily="18" charset="0"/>
                            </a:rPr>
                            <m:t>0,61</m:t>
                          </m:r>
                        </m:sup>
                      </m:sSup>
                      <m:r>
                        <a:rPr lang="es-EC" b="0" i="0" u="none">
                          <a:latin typeface="Cambria Math" panose="02040503050406030204" pitchFamily="18" charset="0"/>
                        </a:rPr>
                        <m:t>+1</m:t>
                      </m:r>
                    </m:oMath>
                  </m:oMathPara>
                </a14:m>
                <a:endParaRPr lang="es-EC" u="none" dirty="0"/>
              </a:p>
            </p:txBody>
          </p:sp>
        </mc:Choice>
        <mc:Fallback xmlns="">
          <p:sp>
            <p:nvSpPr>
              <p:cNvPr id="5" name="Rectángulo 4">
                <a:extLst>
                  <a:ext uri="{FF2B5EF4-FFF2-40B4-BE49-F238E27FC236}">
                    <a16:creationId xmlns:a16="http://schemas.microsoft.com/office/drawing/2014/main" id="{CDD36D64-A7D6-4945-BD18-0F2F59EF0029}"/>
                  </a:ext>
                </a:extLst>
              </p:cNvPr>
              <p:cNvSpPr>
                <a:spLocks noRot="1" noChangeAspect="1" noMove="1" noResize="1" noEditPoints="1" noAdjustHandles="1" noChangeArrowheads="1" noChangeShapeType="1" noTextEdit="1"/>
              </p:cNvSpPr>
              <p:nvPr/>
            </p:nvSpPr>
            <p:spPr>
              <a:xfrm>
                <a:off x="4280301" y="2392011"/>
                <a:ext cx="4509777" cy="769378"/>
              </a:xfrm>
              <a:prstGeom prst="rect">
                <a:avLst/>
              </a:prstGeom>
              <a:blipFill>
                <a:blip r:embed="rId7"/>
                <a:stretch>
                  <a:fillRect/>
                </a:stretch>
              </a:blipFill>
            </p:spPr>
            <p:txBody>
              <a:bodyPr/>
              <a:lstStyle/>
              <a:p>
                <a:r>
                  <a:rPr lang="es-ES">
                    <a:noFill/>
                  </a:rPr>
                  <a:t> </a:t>
                </a:r>
              </a:p>
            </p:txBody>
          </p:sp>
        </mc:Fallback>
      </mc:AlternateContent>
      <p:sp>
        <p:nvSpPr>
          <p:cNvPr id="15" name="Rectángulo 14">
            <a:extLst>
              <a:ext uri="{FF2B5EF4-FFF2-40B4-BE49-F238E27FC236}">
                <a16:creationId xmlns:a16="http://schemas.microsoft.com/office/drawing/2014/main" id="{2B669DAA-C8D8-4284-804B-150A7D9EAFF2}"/>
              </a:ext>
            </a:extLst>
          </p:cNvPr>
          <p:cNvSpPr/>
          <p:nvPr/>
        </p:nvSpPr>
        <p:spPr>
          <a:xfrm>
            <a:off x="5168447" y="3509880"/>
            <a:ext cx="3245488" cy="417422"/>
          </a:xfrm>
          <a:prstGeom prst="rect">
            <a:avLst/>
          </a:prstGeom>
        </p:spPr>
        <p:txBody>
          <a:bodyPr wrap="square">
            <a:spAutoFit/>
          </a:bodyPr>
          <a:lstStyle/>
          <a:p>
            <a:pPr algn="just">
              <a:lnSpc>
                <a:spcPct val="150000"/>
              </a:lnSpc>
              <a:spcAft>
                <a:spcPts val="0"/>
              </a:spcAft>
            </a:pPr>
            <a:r>
              <a:rPr lang="es-ES" sz="1600" b="1" i="1" u="none" dirty="0">
                <a:latin typeface="Times New Roman" panose="02020603050405020304" pitchFamily="18" charset="0"/>
                <a:cs typeface="Arial" panose="020B0604020202020204" pitchFamily="34" charset="0"/>
              </a:rPr>
              <a:t>Método de Hire</a:t>
            </a:r>
            <a:endParaRPr lang="es-EC" sz="16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ángulo 13">
                <a:extLst>
                  <a:ext uri="{FF2B5EF4-FFF2-40B4-BE49-F238E27FC236}">
                    <a16:creationId xmlns:a16="http://schemas.microsoft.com/office/drawing/2014/main" id="{7A61C4D1-0490-4DB6-ADA3-2095E5D133F3}"/>
                  </a:ext>
                </a:extLst>
              </p:cNvPr>
              <p:cNvSpPr/>
              <p:nvPr/>
            </p:nvSpPr>
            <p:spPr>
              <a:xfrm>
                <a:off x="4707744" y="4095436"/>
                <a:ext cx="2945358" cy="6401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u="none">
                          <a:latin typeface="Cambria Math" panose="02040503050406030204" pitchFamily="18" charset="0"/>
                        </a:rPr>
                        <m:t>𝑑</m:t>
                      </m:r>
                      <m:r>
                        <m:rPr>
                          <m:sty m:val="p"/>
                        </m:rPr>
                        <a:rPr lang="es-EC" b="0" i="0" u="none">
                          <a:latin typeface="Cambria Math" panose="02040503050406030204" pitchFamily="18" charset="0"/>
                        </a:rPr>
                        <m:t>s</m:t>
                      </m:r>
                      <m:r>
                        <a:rPr lang="es-EC" b="0" i="0" u="none">
                          <a:latin typeface="Cambria Math" panose="02040503050406030204" pitchFamily="18" charset="0"/>
                        </a:rPr>
                        <m:t>=4</m:t>
                      </m:r>
                      <m:r>
                        <m:rPr>
                          <m:sty m:val="p"/>
                        </m:rPr>
                        <a:rPr lang="es-EC" b="0" i="0" u="none">
                          <a:latin typeface="Cambria Math" panose="02040503050406030204" pitchFamily="18" charset="0"/>
                        </a:rPr>
                        <m:t>h</m:t>
                      </m:r>
                      <m:r>
                        <a:rPr lang="es-EC" b="0" i="0" u="none">
                          <a:latin typeface="Cambria Math" panose="02040503050406030204" pitchFamily="18" charset="0"/>
                        </a:rPr>
                        <m:t>∗</m:t>
                      </m:r>
                      <m:f>
                        <m:fPr>
                          <m:ctrlPr>
                            <a:rPr lang="es-EC" i="1" u="none">
                              <a:latin typeface="Cambria Math" panose="02040503050406030204" pitchFamily="18" charset="0"/>
                            </a:rPr>
                          </m:ctrlPr>
                        </m:fPr>
                        <m:num>
                          <m:sSub>
                            <m:sSubPr>
                              <m:ctrlPr>
                                <a:rPr lang="es-EC" i="1" u="none">
                                  <a:latin typeface="Cambria Math" panose="02040503050406030204" pitchFamily="18" charset="0"/>
                                </a:rPr>
                              </m:ctrlPr>
                            </m:sSubPr>
                            <m:e>
                              <m:r>
                                <m:rPr>
                                  <m:sty m:val="p"/>
                                </m:rPr>
                                <a:rPr lang="es-EC" b="0" i="0" u="none">
                                  <a:latin typeface="Cambria Math" panose="02040503050406030204" pitchFamily="18" charset="0"/>
                                </a:rPr>
                                <m:t>K</m:t>
                              </m:r>
                            </m:e>
                            <m:sub>
                              <m:r>
                                <m:rPr>
                                  <m:sty m:val="p"/>
                                </m:rPr>
                                <a:rPr lang="es-EC" b="0" i="0" u="none">
                                  <a:latin typeface="Cambria Math" panose="02040503050406030204" pitchFamily="18" charset="0"/>
                                </a:rPr>
                                <m:t>f</m:t>
                              </m:r>
                            </m:sub>
                          </m:sSub>
                        </m:num>
                        <m:den>
                          <m:r>
                            <a:rPr lang="es-EC" b="0" i="0" u="none">
                              <a:latin typeface="Cambria Math" panose="02040503050406030204" pitchFamily="18" charset="0"/>
                            </a:rPr>
                            <m:t>0,55</m:t>
                          </m:r>
                        </m:den>
                      </m:f>
                      <m:r>
                        <a:rPr lang="es-EC" b="0" i="0" u="none">
                          <a:latin typeface="Cambria Math" panose="02040503050406030204" pitchFamily="18" charset="0"/>
                        </a:rPr>
                        <m:t>∗</m:t>
                      </m:r>
                      <m:sSub>
                        <m:sSubPr>
                          <m:ctrlPr>
                            <a:rPr lang="es-EC" i="1" u="none">
                              <a:latin typeface="Cambria Math" panose="02040503050406030204" pitchFamily="18" charset="0"/>
                            </a:rPr>
                          </m:ctrlPr>
                        </m:sSubPr>
                        <m:e>
                          <m:r>
                            <m:rPr>
                              <m:sty m:val="p"/>
                            </m:rPr>
                            <a:rPr lang="es-EC" b="0" i="0" u="none">
                              <a:latin typeface="Cambria Math" panose="02040503050406030204" pitchFamily="18" charset="0"/>
                            </a:rPr>
                            <m:t>K</m:t>
                          </m:r>
                        </m:e>
                        <m:sub>
                          <m:r>
                            <m:rPr>
                              <m:sty m:val="p"/>
                            </m:rPr>
                            <a:rPr lang="es-EC" b="0" i="0" u="none">
                              <a:latin typeface="Cambria Math" panose="02040503050406030204" pitchFamily="18" charset="0"/>
                            </a:rPr>
                            <m:t>θ</m:t>
                          </m:r>
                        </m:sub>
                      </m:sSub>
                      <m:r>
                        <a:rPr lang="es-EC" b="0" i="0" u="none">
                          <a:latin typeface="Cambria Math" panose="02040503050406030204" pitchFamily="18" charset="0"/>
                        </a:rPr>
                        <m:t>∗</m:t>
                      </m:r>
                      <m:sSup>
                        <m:sSupPr>
                          <m:ctrlPr>
                            <a:rPr lang="es-EC" i="1" u="none">
                              <a:latin typeface="Cambria Math" panose="02040503050406030204" pitchFamily="18" charset="0"/>
                            </a:rPr>
                          </m:ctrlPr>
                        </m:sSupPr>
                        <m:e>
                          <m:r>
                            <m:rPr>
                              <m:sty m:val="p"/>
                            </m:rPr>
                            <a:rPr lang="es-EC" b="0" i="0" u="none">
                              <a:latin typeface="Cambria Math" panose="02040503050406030204" pitchFamily="18" charset="0"/>
                            </a:rPr>
                            <m:t>Fr</m:t>
                          </m:r>
                        </m:e>
                        <m:sup>
                          <m:r>
                            <a:rPr lang="es-EC" b="0" i="0" u="none">
                              <a:latin typeface="Cambria Math" panose="02040503050406030204" pitchFamily="18" charset="0"/>
                            </a:rPr>
                            <m:t>0,33</m:t>
                          </m:r>
                        </m:sup>
                      </m:sSup>
                    </m:oMath>
                  </m:oMathPara>
                </a14:m>
                <a:endParaRPr lang="es-EC" u="none" dirty="0"/>
              </a:p>
            </p:txBody>
          </p:sp>
        </mc:Choice>
        <mc:Fallback xmlns="">
          <p:sp>
            <p:nvSpPr>
              <p:cNvPr id="14" name="Rectángulo 13">
                <a:extLst>
                  <a:ext uri="{FF2B5EF4-FFF2-40B4-BE49-F238E27FC236}">
                    <a16:creationId xmlns:a16="http://schemas.microsoft.com/office/drawing/2014/main" id="{7A61C4D1-0490-4DB6-ADA3-2095E5D133F3}"/>
                  </a:ext>
                </a:extLst>
              </p:cNvPr>
              <p:cNvSpPr>
                <a:spLocks noRot="1" noChangeAspect="1" noMove="1" noResize="1" noEditPoints="1" noAdjustHandles="1" noChangeArrowheads="1" noChangeShapeType="1" noTextEdit="1"/>
              </p:cNvSpPr>
              <p:nvPr/>
            </p:nvSpPr>
            <p:spPr>
              <a:xfrm>
                <a:off x="4707744" y="4095436"/>
                <a:ext cx="2945358" cy="640175"/>
              </a:xfrm>
              <a:prstGeom prst="rect">
                <a:avLst/>
              </a:prstGeom>
              <a:blipFill>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18345769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CONTENIDO</a:t>
            </a:r>
            <a:endParaRPr lang="es-EC" sz="2800" dirty="0">
              <a:solidFill>
                <a:srgbClr val="CC0000"/>
              </a:solidFill>
              <a:effectLst/>
            </a:endParaRPr>
          </a:p>
        </p:txBody>
      </p:sp>
      <p:sp>
        <p:nvSpPr>
          <p:cNvPr id="5" name="Rectángulo 4"/>
          <p:cNvSpPr/>
          <p:nvPr/>
        </p:nvSpPr>
        <p:spPr>
          <a:xfrm>
            <a:off x="34925" y="1943540"/>
            <a:ext cx="3066932" cy="49520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GENERALIDADES</a:t>
            </a:r>
          </a:p>
        </p:txBody>
      </p:sp>
      <p:sp>
        <p:nvSpPr>
          <p:cNvPr id="10" name="Rectángulo 9"/>
          <p:cNvSpPr/>
          <p:nvPr/>
        </p:nvSpPr>
        <p:spPr>
          <a:xfrm>
            <a:off x="1383071" y="3318937"/>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CUENCA HIDROGRAFICA</a:t>
            </a:r>
          </a:p>
        </p:txBody>
      </p:sp>
      <p:sp>
        <p:nvSpPr>
          <p:cNvPr id="12" name="Rectángulo 11"/>
          <p:cNvSpPr/>
          <p:nvPr/>
        </p:nvSpPr>
        <p:spPr>
          <a:xfrm>
            <a:off x="539468" y="2651932"/>
            <a:ext cx="3066932" cy="565677"/>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ESTUDIOS PRELIMINARES</a:t>
            </a:r>
          </a:p>
        </p:txBody>
      </p:sp>
      <p:sp>
        <p:nvSpPr>
          <p:cNvPr id="8" name="Rectángulo 7"/>
          <p:cNvSpPr/>
          <p:nvPr/>
        </p:nvSpPr>
        <p:spPr>
          <a:xfrm>
            <a:off x="3073487" y="4601619"/>
            <a:ext cx="3969377" cy="49520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dirty="0">
                <a:solidFill>
                  <a:schemeClr val="tx1"/>
                </a:solidFill>
              </a:rPr>
              <a:t>MODELAMIENTO</a:t>
            </a:r>
          </a:p>
        </p:txBody>
      </p:sp>
      <p:sp>
        <p:nvSpPr>
          <p:cNvPr id="9" name="Rectángulo 8"/>
          <p:cNvSpPr/>
          <p:nvPr/>
        </p:nvSpPr>
        <p:spPr>
          <a:xfrm>
            <a:off x="4203817" y="5228806"/>
            <a:ext cx="4740666"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CONCLUSIONES Y RECOMENDACIONES</a:t>
            </a:r>
          </a:p>
        </p:txBody>
      </p:sp>
      <p:sp>
        <p:nvSpPr>
          <p:cNvPr id="4" name="Flecha abajo 3"/>
          <p:cNvSpPr/>
          <p:nvPr/>
        </p:nvSpPr>
        <p:spPr>
          <a:xfrm>
            <a:off x="2787958" y="2357655"/>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3" name="Flecha abajo 12"/>
          <p:cNvSpPr/>
          <p:nvPr/>
        </p:nvSpPr>
        <p:spPr>
          <a:xfrm>
            <a:off x="3368636" y="3091457"/>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4" name="Flecha abajo 13"/>
          <p:cNvSpPr/>
          <p:nvPr/>
        </p:nvSpPr>
        <p:spPr>
          <a:xfrm>
            <a:off x="6692578" y="496484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5" name="Flecha abajo 14"/>
          <p:cNvSpPr/>
          <p:nvPr/>
        </p:nvSpPr>
        <p:spPr>
          <a:xfrm>
            <a:off x="5015789" y="433112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6" name="Flecha abajo 15"/>
          <p:cNvSpPr/>
          <p:nvPr/>
        </p:nvSpPr>
        <p:spPr>
          <a:xfrm>
            <a:off x="4149722" y="3690341"/>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6" name="Rectángulo 5"/>
          <p:cNvSpPr/>
          <p:nvPr/>
        </p:nvSpPr>
        <p:spPr>
          <a:xfrm>
            <a:off x="99349" y="1054599"/>
            <a:ext cx="8980226" cy="369332"/>
          </a:xfrm>
          <a:prstGeom prst="rect">
            <a:avLst/>
          </a:prstGeom>
        </p:spPr>
        <p:txBody>
          <a:bodyPr wrap="square">
            <a:spAutoFit/>
          </a:bodyPr>
          <a:lstStyle/>
          <a:p>
            <a:r>
              <a:rPr lang="es-ES" dirty="0"/>
              <a:t>DISEÑO HIDROLÓGICO E HIDRÁULICO DEL PUENTE SOBRE EL RIO JAMA</a:t>
            </a:r>
            <a:endParaRPr lang="es-EC" dirty="0"/>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17" name="Rectángulo 16">
            <a:extLst>
              <a:ext uri="{FF2B5EF4-FFF2-40B4-BE49-F238E27FC236}">
                <a16:creationId xmlns:a16="http://schemas.microsoft.com/office/drawing/2014/main" id="{193D4F3D-3AF5-473C-A0D2-3C84CC22296B}"/>
              </a:ext>
            </a:extLst>
          </p:cNvPr>
          <p:cNvSpPr/>
          <p:nvPr/>
        </p:nvSpPr>
        <p:spPr>
          <a:xfrm>
            <a:off x="2072934" y="3949390"/>
            <a:ext cx="321920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HIDRÁULICA DE PUENTES</a:t>
            </a:r>
          </a:p>
        </p:txBody>
      </p:sp>
    </p:spTree>
    <p:extLst>
      <p:ext uri="{BB962C8B-B14F-4D97-AF65-F5344CB8AC3E}">
        <p14:creationId xmlns:p14="http://schemas.microsoft.com/office/powerpoint/2010/main" val="204139219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111146" y="52705"/>
            <a:ext cx="7886700" cy="588462"/>
          </a:xfrm>
        </p:spPr>
        <p:txBody>
          <a:bodyPr>
            <a:normAutofit/>
          </a:bodyPr>
          <a:lstStyle/>
          <a:p>
            <a:r>
              <a:rPr lang="es-EC" sz="2400" b="1" dirty="0">
                <a:solidFill>
                  <a:srgbClr val="FF0000"/>
                </a:solidFill>
                <a:latin typeface="Arial" panose="020B0604020202020204" pitchFamily="34" charset="0"/>
                <a:cs typeface="Arial" panose="020B0604020202020204" pitchFamily="34" charset="0"/>
              </a:rPr>
              <a:t>MODELACIÓN MATEMÁTICA</a:t>
            </a:r>
            <a:endParaRPr lang="es-EC" sz="2400" dirty="0">
              <a:solidFill>
                <a:srgbClr val="FF0000"/>
              </a:solidFill>
            </a:endParaRPr>
          </a:p>
        </p:txBody>
      </p:sp>
      <p:graphicFrame>
        <p:nvGraphicFramePr>
          <p:cNvPr id="14" name="Diagrama 13"/>
          <p:cNvGraphicFramePr/>
          <p:nvPr>
            <p:extLst>
              <p:ext uri="{D42A27DB-BD31-4B8C-83A1-F6EECF244321}">
                <p14:modId xmlns:p14="http://schemas.microsoft.com/office/powerpoint/2010/main" val="3884729050"/>
              </p:ext>
            </p:extLst>
          </p:nvPr>
        </p:nvGraphicFramePr>
        <p:xfrm>
          <a:off x="685579" y="1096426"/>
          <a:ext cx="3469077" cy="3254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p:cNvPicPr>
            <a:picLocks noChangeAspect="1"/>
          </p:cNvPicPr>
          <p:nvPr/>
        </p:nvPicPr>
        <p:blipFill>
          <a:blip r:embed="rId8"/>
          <a:stretch>
            <a:fillRect/>
          </a:stretch>
        </p:blipFill>
        <p:spPr>
          <a:xfrm>
            <a:off x="760590" y="883152"/>
            <a:ext cx="3319054" cy="499265"/>
          </a:xfrm>
          <a:prstGeom prst="rect">
            <a:avLst/>
          </a:prstGeom>
        </p:spPr>
      </p:pic>
      <p:pic>
        <p:nvPicPr>
          <p:cNvPr id="16" name="Imagen 15">
            <a:extLst>
              <a:ext uri="{FF2B5EF4-FFF2-40B4-BE49-F238E27FC236}">
                <a16:creationId xmlns:a16="http://schemas.microsoft.com/office/drawing/2014/main" id="{0C6AC3A7-0C66-484D-8AEA-30B0D79BB2C4}"/>
              </a:ext>
            </a:extLst>
          </p:cNvPr>
          <p:cNvPicPr>
            <a:picLocks noChangeAspect="1"/>
          </p:cNvPicPr>
          <p:nvPr/>
        </p:nvPicPr>
        <p:blipFill rotWithShape="1">
          <a:blip r:embed="rId9"/>
          <a:srcRect t="-1" r="6413" b="-29"/>
          <a:stretch/>
        </p:blipFill>
        <p:spPr>
          <a:xfrm>
            <a:off x="4412460" y="1722444"/>
            <a:ext cx="4532023" cy="3137550"/>
          </a:xfrm>
          <a:prstGeom prst="rect">
            <a:avLst/>
          </a:prstGeom>
        </p:spPr>
      </p:pic>
      <p:pic>
        <p:nvPicPr>
          <p:cNvPr id="10"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1097381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graphicFrame>
        <p:nvGraphicFramePr>
          <p:cNvPr id="16" name="Diagrama 15">
            <a:extLst>
              <a:ext uri="{FF2B5EF4-FFF2-40B4-BE49-F238E27FC236}">
                <a16:creationId xmlns:a16="http://schemas.microsoft.com/office/drawing/2014/main" id="{99BBD5E1-53C2-4830-8989-1E9EC52043CF}"/>
              </a:ext>
            </a:extLst>
          </p:cNvPr>
          <p:cNvGraphicFramePr/>
          <p:nvPr>
            <p:extLst>
              <p:ext uri="{D42A27DB-BD31-4B8C-83A1-F6EECF244321}">
                <p14:modId xmlns:p14="http://schemas.microsoft.com/office/powerpoint/2010/main" val="849738607"/>
              </p:ext>
            </p:extLst>
          </p:nvPr>
        </p:nvGraphicFramePr>
        <p:xfrm>
          <a:off x="469309" y="923949"/>
          <a:ext cx="7690152" cy="579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Flecha abajo 18">
            <a:extLst>
              <a:ext uri="{FF2B5EF4-FFF2-40B4-BE49-F238E27FC236}">
                <a16:creationId xmlns:a16="http://schemas.microsoft.com/office/drawing/2014/main" id="{518D45A5-F154-4EAE-9CD9-F8475720967C}"/>
              </a:ext>
            </a:extLst>
          </p:cNvPr>
          <p:cNvSpPr/>
          <p:nvPr/>
        </p:nvSpPr>
        <p:spPr>
          <a:xfrm>
            <a:off x="3751781" y="1733507"/>
            <a:ext cx="479288" cy="45410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dirty="0"/>
          </a:p>
        </p:txBody>
      </p:sp>
      <p:sp>
        <p:nvSpPr>
          <p:cNvPr id="18" name="Rectángulo 17">
            <a:extLst>
              <a:ext uri="{FF2B5EF4-FFF2-40B4-BE49-F238E27FC236}">
                <a16:creationId xmlns:a16="http://schemas.microsoft.com/office/drawing/2014/main" id="{D42E4A1A-5593-458C-A9BF-B7D1356D5C27}"/>
              </a:ext>
            </a:extLst>
          </p:cNvPr>
          <p:cNvSpPr/>
          <p:nvPr/>
        </p:nvSpPr>
        <p:spPr>
          <a:xfrm>
            <a:off x="2546603" y="2281917"/>
            <a:ext cx="2716413"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lvl="0" indent="-285750">
              <a:buFont typeface="Wingdings" panose="05000000000000000000" pitchFamily="2" charset="2"/>
              <a:buChar char="§"/>
            </a:pPr>
            <a:r>
              <a:rPr lang="es-ES" sz="1600" i="1" u="none" dirty="0">
                <a:latin typeface="Times New Roman" panose="02020603050405020304" pitchFamily="18" charset="0"/>
                <a:cs typeface="Times New Roman" panose="02020603050405020304" pitchFamily="18" charset="0"/>
              </a:rPr>
              <a:t>Pendiente longitudinal del Río</a:t>
            </a:r>
          </a:p>
          <a:p>
            <a:pPr marL="285750" lvl="0" indent="-285750">
              <a:buFont typeface="Wingdings" panose="05000000000000000000" pitchFamily="2" charset="2"/>
              <a:buChar char="§"/>
            </a:pPr>
            <a:r>
              <a:rPr lang="es-ES" sz="1600" i="1" u="none" dirty="0">
                <a:latin typeface="Times New Roman" panose="02020603050405020304" pitchFamily="18" charset="0"/>
                <a:cs typeface="Times New Roman" panose="02020603050405020304" pitchFamily="18" charset="0"/>
              </a:rPr>
              <a:t>Coeficientes de Rugosidad</a:t>
            </a:r>
          </a:p>
          <a:p>
            <a:pPr marL="285750" lvl="0" indent="-285750">
              <a:buFont typeface="Wingdings" panose="05000000000000000000" pitchFamily="2" charset="2"/>
              <a:buChar char="§"/>
            </a:pPr>
            <a:r>
              <a:rPr lang="es-ES" sz="1600" i="1" u="none" dirty="0">
                <a:latin typeface="Times New Roman" panose="02020603050405020304" pitchFamily="18" charset="0"/>
                <a:cs typeface="Times New Roman" panose="02020603050405020304" pitchFamily="18" charset="0"/>
              </a:rPr>
              <a:t>Tipo de  Flujo </a:t>
            </a:r>
          </a:p>
        </p:txBody>
      </p:sp>
      <p:pic>
        <p:nvPicPr>
          <p:cNvPr id="19" name="Imagen 18">
            <a:extLst>
              <a:ext uri="{FF2B5EF4-FFF2-40B4-BE49-F238E27FC236}">
                <a16:creationId xmlns:a16="http://schemas.microsoft.com/office/drawing/2014/main" id="{8B613E2C-2D0C-4D1C-A477-9A215043CA7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69309" y="1882942"/>
            <a:ext cx="1978616" cy="2318894"/>
          </a:xfrm>
          <a:prstGeom prst="rect">
            <a:avLst/>
          </a:prstGeom>
          <a:noFill/>
          <a:ln>
            <a:solidFill>
              <a:srgbClr val="3366FF"/>
            </a:solidFill>
          </a:ln>
        </p:spPr>
      </p:pic>
      <p:pic>
        <p:nvPicPr>
          <p:cNvPr id="8" name="Imagen 7">
            <a:extLst>
              <a:ext uri="{FF2B5EF4-FFF2-40B4-BE49-F238E27FC236}">
                <a16:creationId xmlns:a16="http://schemas.microsoft.com/office/drawing/2014/main" id="{8D89DDFB-0BCE-43A0-ABA5-38F58781922B}"/>
              </a:ext>
            </a:extLst>
          </p:cNvPr>
          <p:cNvPicPr>
            <a:picLocks noChangeAspect="1"/>
          </p:cNvPicPr>
          <p:nvPr/>
        </p:nvPicPr>
        <p:blipFill>
          <a:blip r:embed="rId9"/>
          <a:stretch>
            <a:fillRect/>
          </a:stretch>
        </p:blipFill>
        <p:spPr>
          <a:xfrm>
            <a:off x="5534925" y="1827808"/>
            <a:ext cx="3609075" cy="2174068"/>
          </a:xfrm>
          <a:prstGeom prst="rect">
            <a:avLst/>
          </a:prstGeom>
          <a:ln>
            <a:solidFill>
              <a:srgbClr val="3366FF"/>
            </a:solidFill>
          </a:ln>
        </p:spPr>
      </p:pic>
      <p:pic>
        <p:nvPicPr>
          <p:cNvPr id="4" name="Imagen 3">
            <a:extLst>
              <a:ext uri="{FF2B5EF4-FFF2-40B4-BE49-F238E27FC236}">
                <a16:creationId xmlns:a16="http://schemas.microsoft.com/office/drawing/2014/main" id="{F3777DBD-E683-47DF-8A55-0022C40D56E1}"/>
              </a:ext>
            </a:extLst>
          </p:cNvPr>
          <p:cNvPicPr>
            <a:picLocks noChangeAspect="1"/>
          </p:cNvPicPr>
          <p:nvPr/>
        </p:nvPicPr>
        <p:blipFill>
          <a:blip r:embed="rId10"/>
          <a:stretch>
            <a:fillRect/>
          </a:stretch>
        </p:blipFill>
        <p:spPr>
          <a:xfrm>
            <a:off x="1099661" y="4274148"/>
            <a:ext cx="4163355" cy="1859918"/>
          </a:xfrm>
          <a:prstGeom prst="rect">
            <a:avLst/>
          </a:prstGeom>
          <a:ln>
            <a:solidFill>
              <a:srgbClr val="3366FF"/>
            </a:solidFill>
          </a:ln>
        </p:spPr>
      </p:pic>
      <p:pic>
        <p:nvPicPr>
          <p:cNvPr id="11" name="Imagen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25287006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99349" y="749300"/>
            <a:ext cx="8980226" cy="369332"/>
          </a:xfrm>
          <a:prstGeom prst="rect">
            <a:avLst/>
          </a:prstGeom>
        </p:spPr>
        <p:txBody>
          <a:bodyPr wrap="square">
            <a:spAutoFit/>
          </a:bodyPr>
          <a:lstStyle/>
          <a:p>
            <a:r>
              <a:rPr lang="es-ES" i="1" dirty="0"/>
              <a:t>MODELO TERRENO NATURAL</a:t>
            </a:r>
            <a:endParaRPr lang="es-EC" dirty="0"/>
          </a:p>
        </p:txBody>
      </p:sp>
      <p:sp>
        <p:nvSpPr>
          <p:cNvPr id="15" name="Rectángulo 14">
            <a:extLst>
              <a:ext uri="{FF2B5EF4-FFF2-40B4-BE49-F238E27FC236}">
                <a16:creationId xmlns:a16="http://schemas.microsoft.com/office/drawing/2014/main" id="{AC701565-1729-487D-A007-D08382DE9067}"/>
              </a:ext>
            </a:extLst>
          </p:cNvPr>
          <p:cNvSpPr/>
          <p:nvPr/>
        </p:nvSpPr>
        <p:spPr>
          <a:xfrm>
            <a:off x="1779832" y="5852458"/>
            <a:ext cx="3310946" cy="323165"/>
          </a:xfrm>
          <a:prstGeom prst="rect">
            <a:avLst/>
          </a:prstGeom>
        </p:spPr>
        <p:txBody>
          <a:bodyPr wrap="square">
            <a:spAutoFit/>
          </a:bodyPr>
          <a:lstStyle/>
          <a:p>
            <a:r>
              <a:rPr lang="es-EC" sz="1500" u="none" dirty="0">
                <a:latin typeface="Times New Roman" panose="02020603050405020304" pitchFamily="18" charset="0"/>
                <a:cs typeface="Times New Roman" panose="02020603050405020304" pitchFamily="18" charset="0"/>
              </a:rPr>
              <a:t>Sección transversal 140</a:t>
            </a:r>
          </a:p>
        </p:txBody>
      </p:sp>
      <p:pic>
        <p:nvPicPr>
          <p:cNvPr id="3" name="Imagen 2">
            <a:extLst>
              <a:ext uri="{FF2B5EF4-FFF2-40B4-BE49-F238E27FC236}">
                <a16:creationId xmlns:a16="http://schemas.microsoft.com/office/drawing/2014/main" id="{95D7C99F-0CB7-4FD5-9B5F-C96A5022896D}"/>
              </a:ext>
            </a:extLst>
          </p:cNvPr>
          <p:cNvPicPr>
            <a:picLocks noChangeAspect="1"/>
          </p:cNvPicPr>
          <p:nvPr/>
        </p:nvPicPr>
        <p:blipFill>
          <a:blip r:embed="rId5"/>
          <a:stretch>
            <a:fillRect/>
          </a:stretch>
        </p:blipFill>
        <p:spPr>
          <a:xfrm>
            <a:off x="549014" y="4019423"/>
            <a:ext cx="5124586" cy="1833035"/>
          </a:xfrm>
          <a:prstGeom prst="rect">
            <a:avLst/>
          </a:prstGeom>
        </p:spPr>
      </p:pic>
      <p:pic>
        <p:nvPicPr>
          <p:cNvPr id="5" name="Imagen 4">
            <a:extLst>
              <a:ext uri="{FF2B5EF4-FFF2-40B4-BE49-F238E27FC236}">
                <a16:creationId xmlns:a16="http://schemas.microsoft.com/office/drawing/2014/main" id="{4685DA4D-D568-4322-B630-DBEE8962A3BB}"/>
              </a:ext>
            </a:extLst>
          </p:cNvPr>
          <p:cNvPicPr>
            <a:picLocks noChangeAspect="1"/>
          </p:cNvPicPr>
          <p:nvPr/>
        </p:nvPicPr>
        <p:blipFill>
          <a:blip r:embed="rId6"/>
          <a:stretch>
            <a:fillRect/>
          </a:stretch>
        </p:blipFill>
        <p:spPr>
          <a:xfrm>
            <a:off x="5673600" y="3980553"/>
            <a:ext cx="2251905" cy="1871905"/>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2" name="Video Terreno Natural">
            <a:hlinkClick r:id="" action="ppaction://media"/>
            <a:extLst>
              <a:ext uri="{FF2B5EF4-FFF2-40B4-BE49-F238E27FC236}">
                <a16:creationId xmlns:a16="http://schemas.microsoft.com/office/drawing/2014/main" id="{E27E271E-AAE0-4685-9F82-3F227B7ACEB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02472" y="1284268"/>
            <a:ext cx="5148273" cy="2466791"/>
          </a:xfrm>
          <a:prstGeom prst="rect">
            <a:avLst/>
          </a:prstGeom>
        </p:spPr>
      </p:pic>
    </p:spTree>
    <p:extLst>
      <p:ext uri="{BB962C8B-B14F-4D97-AF65-F5344CB8AC3E}">
        <p14:creationId xmlns:p14="http://schemas.microsoft.com/office/powerpoint/2010/main" val="1172065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INTRODUCCIÓN</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ANTECEDENTES </a:t>
            </a:r>
            <a:endParaRPr lang="es-EC" dirty="0"/>
          </a:p>
        </p:txBody>
      </p:sp>
      <p:sp>
        <p:nvSpPr>
          <p:cNvPr id="19" name="AutoShape 12" descr="data:image/jpeg;base64,/9j/4AAQSkZJRgABAQAAAQABAAD/2wCEAAkGBxITEhUTExIWFRUXFxUXGBgVFxcVGBcYFRcXGBUaGBgYHSggGBolHRYXITEhJSkrLi4uFx8zODMtNygtLisBCgoKDg0OGhAQGi8mHx8tLS0tLS0tLS0tLS0tLS0tLS0tLS0tLS0tLS0tLS0tLS0tLS0tLS0tLS0tLS0tLS0tN//AABEIAMIBAwMBIgACEQEDEQH/xAAbAAACAwEBAQAAAAAAAAAAAAABAgADBAUGB//EADkQAAEDAgQDBgUDBAICAwAAAAEAAhEDIQQSMUEFUWEicYGRofAGMrHB0RNC8RRSYuEVciPCFjOC/8QAGQEAAwEBAQAAAAAAAAAAAAAAAAECAwQF/8QAIxEBAQACAgICAwADAAAAAAAAAAECESExAxJBURNhcQQikf/aAAwDAQACEQMRAD8A44CYBGEwC9p55QEQE0KAJkEIwmARhIywpCaEYTBYRATQjCAWFITQiAgAAmAUATAJBAEwCICYBBoGpgFAEwCDEBMApCYBIIAiAoAmAUhIURARhALCkJoUhALCgCaFIQCwpCaFIQCEIEJ4QhAJCiaFEBxAEykJgFSAARhEBGEGEIwjCMJgsIgIgIgIAQjCaEYSMsKQmATZUbBQEwCtoYdzzlY1zjyaC426BXYvh9WkYqU3M5ZgQDabHQpe03oarMAmAVuHwz3nKxrnHk0Fx8h4+SavhnsMPY5h/wAmlv1CXtAqWr+grC5pVI/6O0Gp00XsOA8Bp4eKtZzXviWtF2tnQ3+Z3XS69Bh+Ihxi+xH3BXNn/k6v+rbHxccvlDSnC+m4v4ew9XO4sgvAEiAW5bAtgW2nnAXiOIfDeIpB7i3sMJ7Ui7ZgGAeV4V4efHJOXjuLlgIgINKdbIBEIwpCACkJlEAsKJoUhAKpCaEAgAgmQQCwipCiQcUIhQJoVWoAIgJgEQEAEQFITAJ7MAEQFowWDfVeKdMZnGYEgaXNzZe44J8IU2NJxQa9xNoc4NaPCDP0WXk8uOHa8cLl08Zw7hlWsYpMLtJI0E8ybDQ6rocQ+FcTRZ+o5rS0CTldmLe8fiV7yjg6eHYKVLS5Jm5J3JjoB4LdRAfTc10gEX5+C5cv8nLfHTWeGfL5ZgeC1alUU7NOUPJJHZZbtGDbUW1uF6rB/AjMwLq2dnIDKT3mTHgtHEqtKkHtpsDXGJcB2nRrmPitPBuJNDDndYRG5k8lOfmzvR4+PGduth+HUaJLmUmtcQGnINhpYezA5BWvdSqDK5rXti4cARbmCseGxzXHKC53eIAPOdu5XUsMwklriL3G3ULDf22n6WYHA06LctJuVpOYxJud7pOK8MZXZldE7OIBI7pWz9OBY/dV3GpS9rvY1OnA/wCJNJmQOzCezbQStfB8KGuJcHTG4t4dVtdVDT2jvbqs78RUn5gO6/mquVpSRvfTaefmRCyOpVHNy1IggtMGczSFX/XHlngj1so3F1HGMkD90mSPHuRBXz3i+EFKu9jTIBkXmARIB6rOF6P40w9IFrxIeTBtZwA179F51q9Hx5bxlcmU1dIjCiK0IIQTKJAqkJlEwVRNCiAUhKnQQCqIoIDjwmCKICEgjCICKAELtcA4E/EOBNqcw529hMD081yAvT8C4lkYKYEfum15J9fws/LbMeF4SW8u8zB4bCjsNl4kZjcwTPhsJ1gLHTxziSS8366rPxB5jORY7rBRl1mhxcdhcrg75ro6erwTWvOZ7yLiADc+5V2J4i2mXAeXeNZ3XF4Ww5wxzHF39p7PW+8R3L0eIwDHdp4ggRAUXhUeMxGIz96lFpJABH28U/FA0OIAA7lkwtIuMC5VpeuwOLZTbk83czui7ip0YAG+S4GIrPygEaLNQzvMAE92ynR7e5oYgubIcCdyYA8FlrYh1xrr4LkYbEOAyzpZaaBsZP5Uq2SvUcesFStWLQTPhqs+JxDWE5nARzIAHe42H1715THfEdYBzmGjUAMZBSqjMJ1aS7NMcyO5Och67D4l+UgOyi5PeQsdPjT8zWh8HVxNwXdfCAvP4P4wzNdmoBhDSSZdFv8AE335lcqh8SipUnKyJ3GU9Iv9ZVzG26TuPonFeHnEUg4ntAEyOcmRF7aeS8jWo5TEykxnxQ5rA2XBu+U/6XPw3FmVNJB2DtxzH46Fdfh3JqufyWW7dFFIxycLdCKQmQQYKIqIIFEVIQZSgQmIQhAKomhRAcgBMAmYwkwF6fgfwk+pDqpyMOgBGY8tiAFOecxm6Mcbl08uAjC9sfgiH3qSzbZ3jsFyeOfD/wDTgHOHBxgCIPVRj58bdSqvjyk24AavWcNwLWOEuFwOWsSe/VUcK4RSImoSTGgMEHZdZlJjb7gWWXm8u+IvDDXNY+NtOW2g0jRcfhuLLXyDe8Suhiq7s3OVz8SwDtZYWEaXvb0+F4qGjOfmNi46mOXRZ+KcbLxEnwXDp8QGWHCTsSZjwWc4podJ05QL/YJTEWpWxBzc12+B4VxGcQRyF79V5avjQSSGtA5dFbgeJVKZOQkSryl0mV7XEYFz2m8HkuPgqlSi4y2QeiTDcYcW9onvF/NSpxJrW5nOyiYuJJPIATJ6BZ8rb/60EkwG8yTAHeuNxf4mMllLTTPu4/48h/l/K4/FuOOqgsa3JTn/APT4Ns3IaGPPkuQ6519UeprsViXVD2nEn05T6K1roWKl80rUinBqaqtjGj9o8gtLCBYpsrUvY7ipewFYxSdTMsmJktGo6t/C6RA2TgACd9upJVTKlcJXR4RxHB1WCmS6lXDbOJ/8b3bB+b5DbWw+i14zBVKJAqtykiRcEEd4XnhSaRMRzBFidjbTvW//AJeo2n+k8CoxvyZrVKdwTkduCBcG3dC1w81l/TPLxcNwKMLHhcax8gOAI/aZDvLl1Wprl2TKVz/0VITKQmQQoUVIQZYSp0EAqiZRAdjhHA20zNZpLuvyjlH9x6rrf1eVwDTbbotuKxVNzcrtxI6Ly7q/a8fovNuVzu66tTHiPaUa3ZBeVVjcDRxDQHXg2ItdeZqcQLhcrfw7FCPmP8qNa5VvfDqYbgtFsnKSYiSZ9lVYjgYcBDi1066jyXQw1UEc1l4lxAAFsGUt209RxB8MDM7NUk7RbRcTjmBqMOUkmNBA08NV6P8Aq3NdMmVbjatN7ZE5tZ7rqplU6j504OGx8lS98r3PFMd/4S0CSYzGIgDl1PNeTJbyWmOW0WMuHb2gYmLq/FVA52bLHQKitjGNkDtO9B3lcqrXkkud4CQB0A5J2iR163Ehtfo2ProsOJxJeZOgnKBoPyeqyteDYab/AGQdXaIlwE6T6+Cm1cml0SkrUxFwDcfVWfqtkAOHSLqYp0szbNI9LfVQei0QBoi6oAsYqEj5onQb+W2q14YtB35+9/unYJyfOdxE6SrBUQxNMPGsEXB6/hYGPdNyLET79VM5O8V1adYaIgZ9uyJ8T793XOr1yHdDGU+F1o4ZxADsEGb/AHMzuDB7oT1dbhy8j+q9pygB++wgbe7Jy4OaZFtCNSOYncXQxrWkSOyZ+YZc3jbtdxnQclldijScJJc14Bnr9OWw1FrFE56K8fxXWaGQHOhp+R/I8idjHdp4Lp4bH1abQHAVB/cLOA6xr3geSxVK4PZtBF2uGoP09VhocQFM5STl2B1bbQdFpjll8M8scfl63CY9rxIPhuFra9eNpYhrjma6DzbY+IO3mFuo8bLIFQZh/e0af9m/ddWHl3xWGWFnMemCMLLhcW14zNcHDmFpDlttCFBMgUGCCZBAa6WJB3P1U/UZJmZ6rktcrcxK5/wxp+St7ww7rVg8TTbAglYuHYF1V2hy7nkvSt4HRDYjXeTPgsc5hjwvH2y5KeKADslZMZxhrtbOG9lRxPhtRjoa0ubtF1x68t+ZhHeCFlJKu2tVTiAOms6rq8ExYzXuvK1sRSaMzjAXIxvxKW2oy3/I6+ATuOylfQfi/jNGkwNJGYj5GwXEbSP2jqeW6+dcR44XWEMbybr4u1PcIXn6mIcSSSSTckkkk8yTeVQ4ynjjornt0a2OAAy3PXbl4rIcSSVQ7XkqXOlVjCuVbziTAE6fynbjI37XfeOq51Fnj3q4lO6KWtbsaee6QYsi0HncyPKfssbn6XQNUbaJ6Hs2DE8vUX74V39QVz6Dxvb6K1xKm9nG4Yvqev8ACtpPBN97LnDRRlU25qf4qZNlSbA6DRVYisRDtCCfEHX31VlKtIvHQ/YouYDIPgnv7FB2LBbIMyYjkfDdI6q4tyne4+6pDQ0kbGDyk6FBxJBHKCPW48I8k020WVCR/kPX3CL4dr+I38rpYmCDB+vMJalTzHgQnLyVUiWGI8te8Hw0WxlcxYyOem3oqS8EQT9tLqotLZIuPfrG4V9l0106zmHPTdlOp5HvC7/DviMGG1RlP9wuD76eS8vmBuFGuMfbZVMrE2PpNCuHAFrgQdwrgV86wOOfTMscR01B5WOoXo+HfErDDanZPMfL+R6rWZxGrHolFSK03FxsRcKK9jYf05HJbsBSadRI+vRYQUxeGjMSGgakmAO8nRZ58xUslenZigxuUNygKP4k0xqvnuN+MKLDDM1Ujl2W+Z18AuRi/jXEO+QMYOgzHxLrei5r4o1/I+r1/iFrAcxAA/cSAB3k6Lx/HPjumTFJmc/3OnILa5fmPp4r59isfVqmalRzztJsO4aBJTR+PGF75N2Mxz6pzOMnyA7gLALLnSOcEjh4IRyszXTZkjWoSlVHP+oVbjsmLo39Ol9UmvcjQqFx2Vb37Tf36pqk9wSnkIGycuhrZmkDaOqpe/7pn2t7sqU5zyD51ooVzof4WVFphVZtMdDN/N4M/dDPaD7use2nVWmrI6iffvms7iuVopumwN+Uapm1SsjHhO0pjays7n5e/FKahEGdo3nx5aeqUVjpCRtWLEWPpP8AKIFrKp8JVkg30I9yPxy8VnY4t97HQ/RAk5uRnb3p+UFGiR3f6TNdHv37661Pb2c2mx6cvA+ipLjHMck5yOl5pkdpptFxeD+FGPF509R799aGVo8vfeqa+Mabb+/JV/R/HSNuovI/HVUVqgG8dN1zxVdsYHuyTOAdJ9VFz11ycxbP+ScLBzh3GB5Irmkz+xFL8mZ+ke64h8XGS2g2BpneJJ7m6DxnuC89j8dVq/8A2Pc+LwTYdwFgVia4K+n3LS5VnpW1qIVhI5JX80tgzGAqNslp1ITEoGhCYFVuelBSoWl6jaiqKDSoVFzjeTcqU3kGYvsqyDrIj6qGoSlyZiLyTf3qqqrxNkznpS2ycIkqFWAjcJcyqUqqAUDkXN3CGt1UoGfNQOg2TAAoFqeyF3vVW03WiypATMkFZ1UOW99o01HVOC7cA+U+mnvqmaRvIjdHK07qdmGfceRvHonpua4AE/kflvT66pmNtrP2/wBJalAC4tHgje+AsFIidxpraOX+lmxNVrbjQ8/XxlU4zGj9p7xtP3WISTOWTzNh4BE47VraOe5+mnkraFIbxPOUpY4i5A7hp4lXnBU43JPXWN1OWf2cn0Wq9gtmA7rrHWrN/aZ9FfXoMBEfmVXUqht4CcOiwvIkfVFZzjFFWqenTPv2EQVsw1NsQQJn0TOotIOQaa3/ADtYovk1dMtMlLuTSoHqQnstEce5Gf5SkDqoXQiUaMBKYERrJWdzk7GSnf2IdrSen8ommApmjqkdJUg6rrHtQBEGPL6nqrGujTZVvCUvJgHefv8A2mbbVVsTuCdpaNqUCEJRzJbMCEQIUJCjnI2eka2YRe1KEZS2NFaU+ZCQgAi5HMVjillI56oq1psEQrF5xYbus+IrveY0B21nvVbMO5x1BKvNJzY27ii5/EOQn9NzV1gle9UmpeDKUlqul7iDqD9lUc+a1hoFHGP9p8PVAJJvsEdQlbqTr9kkz71N1MRgpDSXR0hWvxpvYeKodWc4XMdyW7ejmmY4Ef3HyH5UUe106eZUT9sz3+naq0tTP8qpg5a+S34mgZ6R6bLK5gHVVM5Yy9VbZg+Xj7CBnkfIx5q+iwuBP7QbjTTl5qqs6YABgbR990vbd4VoC1RtIm/1si0jkry+Run7WFpQGAa/6RzFxgHTf3opUBRDrD8Qp3sFLI1MqsuPgrXu30VbHFVCQBEtKIumjdFEUkQoHlWtZPeg5qVyh6JsirWNm2iupua0/m6m3RyKqeHJ7rKPoR799FrFcnS3U+/cpCwc4g6xr7lY/ksvKtKWUTyVJWyrXaAIE+miywTfLrfaLpzO90aVSkdUTYs/uJAWQNk38AtJZ8g5cXK1rQBESlBhKT/CduwJaNAEpHuSkp1gXFusJxG9/TwSIYOxKoqsJ/dPorS8GwEdfxKqNJo2nxPj0T9j0Qjcn1n7JXVI/crqpaNBB+qSESlpnqTzKBa7m71W2nW0ge5siKT3627rJXLSpGPM7+4+/FRamYYxsfL8KKfc9V6h1QbiRp1HvwWXGUDFiCFpqtHWddCbdVmqUTspnPMKs7a7suW0aTdQTorjhrSdZ1SVKOUwdQY8QnP0FOVEMKvFKUgaVUyLURVuaUzgeShaUTY0rIixRHQJ/wBD+LqCkfBPe06U6FWYdudwAJA3PK31TMwTnnQgbnn3dOq6VHDgQ3TfRY+Xza4napjthfSyOAJBF7yRPpATPpt/dMaX1sr8ax4b2YPOb25jxhU1KwNO4vvbfmpxuWUlPiKW12tnsg9/n6rXhGtqSTEj9oAHjbVc8UrSPVGm6LgwtcsNzjtMrpupiSOXXyWfEUjsZP8A2A8t1X/WNMiw5kTJ/N9lTVxuU6yFhPHnKrcB7OeveT9lnrYnKMrDefAc9VlrYtzidQCdB+fBK2uB+266Jj9kIYdb2tJTNdHspHY0RB+qp/VBT3fkLqlYo0iD2joNhv3qoVmi5EnYDRZn1nHp02T5p6bqJb81pdrJkf6TPdEC1+ckeBWam0FpGpuB0VjmkTm2AAjUxulYa+oWAXHiDCx5iTDSQDoNY7yqartzr1VrHFsWEx9UuZAtY2Lxm805c0j5GzoBJ1A7lVQqvJgCZmbc1oLDNgba/TlKLlqAP1w0AlvlbfZXUK+vanbxnVLTwz6kNp0y87ZQXR4BLlq4ao39WjcAuDH3EjdwB9Cp17DfLRRqQAAyo7qGG/ooun/8uxru0aVEzvkjoLByin1x+y3fpa3Q/wDYq0j6H7qKKoKsHyO97LI77fYKKIx7o+GZx+60VRYdyiiv5EQfZaMMwZCYEyFFFNHwDWi9kHiyCifwG+oIaYtYaW2WV7iXCTNm632Cii5Z3/1RajByGn/sFRiB/wC30RUW/jZ5BSFh73KzcQFgootcexXKnXuKow7iYm/eiotMhiNT7pWC497oqLI1+FEtM3udVG0xmFh5KKJ3pSvFsEiw0O3VZ3sHIaj6FRRT8CKqrRmbbVVA6KKKoqp+U5eeZ0G6iiVSq/VdzPPU6810OHmWknXn4lRRKnVjsVUbOV7hMaOI58lmoYh5cJc433J5oKKr0jHutX6zr9o6nc81FFFzrf/Z"/>
          <p:cNvSpPr>
            <a:spLocks noChangeAspect="1" noChangeArrowheads="1"/>
          </p:cNvSpPr>
          <p:nvPr/>
        </p:nvSpPr>
        <p:spPr bwMode="auto">
          <a:xfrm>
            <a:off x="155575" y="-1036638"/>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8" name="Cerrar llave 27">
            <a:extLst>
              <a:ext uri="{FF2B5EF4-FFF2-40B4-BE49-F238E27FC236}">
                <a16:creationId xmlns:a16="http://schemas.microsoft.com/office/drawing/2014/main" id="{E0C97000-4F59-4094-8129-A04DF871FA8E}"/>
              </a:ext>
            </a:extLst>
          </p:cNvPr>
          <p:cNvSpPr/>
          <p:nvPr/>
        </p:nvSpPr>
        <p:spPr>
          <a:xfrm>
            <a:off x="3673280" y="1521112"/>
            <a:ext cx="440782" cy="38315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dirty="0"/>
          </a:p>
        </p:txBody>
      </p:sp>
      <p:sp>
        <p:nvSpPr>
          <p:cNvPr id="30" name="Rectángulo 29">
            <a:extLst>
              <a:ext uri="{FF2B5EF4-FFF2-40B4-BE49-F238E27FC236}">
                <a16:creationId xmlns:a16="http://schemas.microsoft.com/office/drawing/2014/main" id="{349A874C-8075-4604-969E-AA371F7F486A}"/>
              </a:ext>
            </a:extLst>
          </p:cNvPr>
          <p:cNvSpPr/>
          <p:nvPr/>
        </p:nvSpPr>
        <p:spPr>
          <a:xfrm>
            <a:off x="4104834" y="3090925"/>
            <a:ext cx="2024879" cy="738664"/>
          </a:xfrm>
          <a:prstGeom prst="rect">
            <a:avLst/>
          </a:prstGeom>
        </p:spPr>
        <p:txBody>
          <a:bodyPr wrap="square">
            <a:spAutoFit/>
          </a:bodyPr>
          <a:lstStyle/>
          <a:p>
            <a:r>
              <a:rPr lang="es-ES" sz="1400" i="1" u="none" dirty="0">
                <a:latin typeface="Times New Roman" panose="02020603050405020304" pitchFamily="18" charset="0"/>
                <a:cs typeface="Times New Roman" panose="02020603050405020304" pitchFamily="18" charset="0"/>
              </a:rPr>
              <a:t>SOLUCIÓN DE PROBLEMA EN INFRAESTRUCTURA</a:t>
            </a:r>
          </a:p>
        </p:txBody>
      </p:sp>
      <p:pic>
        <p:nvPicPr>
          <p:cNvPr id="5" name="Imagen 4">
            <a:extLst>
              <a:ext uri="{FF2B5EF4-FFF2-40B4-BE49-F238E27FC236}">
                <a16:creationId xmlns:a16="http://schemas.microsoft.com/office/drawing/2014/main" id="{52F778D0-8EB7-4074-8B7B-777F42BCF998}"/>
              </a:ext>
            </a:extLst>
          </p:cNvPr>
          <p:cNvPicPr>
            <a:picLocks noChangeAspect="1"/>
          </p:cNvPicPr>
          <p:nvPr/>
        </p:nvPicPr>
        <p:blipFill>
          <a:blip r:embed="rId3"/>
          <a:stretch>
            <a:fillRect/>
          </a:stretch>
        </p:blipFill>
        <p:spPr>
          <a:xfrm>
            <a:off x="6064648" y="3217901"/>
            <a:ext cx="2926325" cy="2134724"/>
          </a:xfrm>
          <a:prstGeom prst="rect">
            <a:avLst/>
          </a:prstGeom>
        </p:spPr>
      </p:pic>
      <p:sp>
        <p:nvSpPr>
          <p:cNvPr id="12" name="Rectángulo 11">
            <a:extLst>
              <a:ext uri="{FF2B5EF4-FFF2-40B4-BE49-F238E27FC236}">
                <a16:creationId xmlns:a16="http://schemas.microsoft.com/office/drawing/2014/main" id="{D85FDAA1-9464-4140-B8AB-3DF38287E1AF}"/>
              </a:ext>
            </a:extLst>
          </p:cNvPr>
          <p:cNvSpPr/>
          <p:nvPr/>
        </p:nvSpPr>
        <p:spPr>
          <a:xfrm>
            <a:off x="6455628" y="5350312"/>
            <a:ext cx="2870107" cy="584775"/>
          </a:xfrm>
          <a:prstGeom prst="rect">
            <a:avLst/>
          </a:prstGeom>
        </p:spPr>
        <p:txBody>
          <a:bodyPr wrap="square">
            <a:spAutoFit/>
          </a:bodyPr>
          <a:lstStyle/>
          <a:p>
            <a:r>
              <a:rPr lang="es-ES" sz="1600" i="1" u="none" dirty="0">
                <a:latin typeface="Times New Roman" panose="02020603050405020304" pitchFamily="18" charset="0"/>
                <a:cs typeface="Times New Roman" panose="02020603050405020304" pitchFamily="18" charset="0"/>
              </a:rPr>
              <a:t>Puente del Rio Balao</a:t>
            </a:r>
          </a:p>
          <a:p>
            <a:r>
              <a:rPr lang="es-ES" sz="1600" i="1" u="none" dirty="0">
                <a:latin typeface="Times New Roman" panose="02020603050405020304" pitchFamily="18" charset="0"/>
                <a:cs typeface="Times New Roman" panose="02020603050405020304" pitchFamily="18" charset="0"/>
              </a:rPr>
              <a:t>Guayaquil-Machala</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11" name="Imagen 10">
            <a:extLst>
              <a:ext uri="{FF2B5EF4-FFF2-40B4-BE49-F238E27FC236}">
                <a16:creationId xmlns:a16="http://schemas.microsoft.com/office/drawing/2014/main" id="{233A4877-E323-4E35-B5ED-16D7AE5DDEBB}"/>
              </a:ext>
            </a:extLst>
          </p:cNvPr>
          <p:cNvPicPr>
            <a:picLocks noChangeAspect="1"/>
          </p:cNvPicPr>
          <p:nvPr/>
        </p:nvPicPr>
        <p:blipFill>
          <a:blip r:embed="rId5"/>
          <a:stretch>
            <a:fillRect/>
          </a:stretch>
        </p:blipFill>
        <p:spPr>
          <a:xfrm>
            <a:off x="6549550" y="735590"/>
            <a:ext cx="1826629" cy="2492115"/>
          </a:xfrm>
          <a:prstGeom prst="rect">
            <a:avLst/>
          </a:prstGeom>
        </p:spPr>
      </p:pic>
      <p:pic>
        <p:nvPicPr>
          <p:cNvPr id="57346" name="Picture 2" descr="Resultado de imagen para problemas en infraestructura">
            <a:extLst>
              <a:ext uri="{FF2B5EF4-FFF2-40B4-BE49-F238E27FC236}">
                <a16:creationId xmlns:a16="http://schemas.microsoft.com/office/drawing/2014/main" id="{BDB44A1B-8614-4738-BB51-1AB0063731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396" y="1521112"/>
            <a:ext cx="3348829" cy="190002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Resultado de imagen para crecidas en rios por puentes">
            <a:extLst>
              <a:ext uri="{FF2B5EF4-FFF2-40B4-BE49-F238E27FC236}">
                <a16:creationId xmlns:a16="http://schemas.microsoft.com/office/drawing/2014/main" id="{623DCE2D-03A1-4068-BC14-DCD48D76C8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65" y="3518313"/>
            <a:ext cx="2926325" cy="194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96636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81887" y="692150"/>
            <a:ext cx="8980226" cy="369332"/>
          </a:xfrm>
          <a:prstGeom prst="rect">
            <a:avLst/>
          </a:prstGeom>
        </p:spPr>
        <p:txBody>
          <a:bodyPr wrap="square">
            <a:spAutoFit/>
          </a:bodyPr>
          <a:lstStyle/>
          <a:p>
            <a:r>
              <a:rPr lang="es-ES" i="1" dirty="0"/>
              <a:t>RESULTADOS DE HEC RAS MODELO NATURAL</a:t>
            </a:r>
            <a:endParaRPr lang="es-EC" dirty="0"/>
          </a:p>
        </p:txBody>
      </p:sp>
      <p:pic>
        <p:nvPicPr>
          <p:cNvPr id="5" name="Imagen 4">
            <a:extLst>
              <a:ext uri="{FF2B5EF4-FFF2-40B4-BE49-F238E27FC236}">
                <a16:creationId xmlns:a16="http://schemas.microsoft.com/office/drawing/2014/main" id="{439CBFF3-B208-499D-8C28-B517A0682FCC}"/>
              </a:ext>
            </a:extLst>
          </p:cNvPr>
          <p:cNvPicPr>
            <a:picLocks noChangeAspect="1"/>
          </p:cNvPicPr>
          <p:nvPr/>
        </p:nvPicPr>
        <p:blipFill>
          <a:blip r:embed="rId3"/>
          <a:stretch>
            <a:fillRect/>
          </a:stretch>
        </p:blipFill>
        <p:spPr>
          <a:xfrm>
            <a:off x="354218" y="1090291"/>
            <a:ext cx="8132690" cy="3355993"/>
          </a:xfrm>
          <a:prstGeom prst="rect">
            <a:avLst/>
          </a:prstGeom>
        </p:spPr>
      </p:pic>
      <p:pic>
        <p:nvPicPr>
          <p:cNvPr id="8" name="Imagen 7">
            <a:extLst>
              <a:ext uri="{FF2B5EF4-FFF2-40B4-BE49-F238E27FC236}">
                <a16:creationId xmlns:a16="http://schemas.microsoft.com/office/drawing/2014/main" id="{BE2CD6BF-4130-451C-8F49-078FBA549CFE}"/>
              </a:ext>
            </a:extLst>
          </p:cNvPr>
          <p:cNvPicPr>
            <a:picLocks noChangeAspect="1"/>
          </p:cNvPicPr>
          <p:nvPr/>
        </p:nvPicPr>
        <p:blipFill>
          <a:blip r:embed="rId4"/>
          <a:stretch>
            <a:fillRect/>
          </a:stretch>
        </p:blipFill>
        <p:spPr>
          <a:xfrm>
            <a:off x="3910799" y="4503425"/>
            <a:ext cx="3780730" cy="1388745"/>
          </a:xfrm>
          <a:prstGeom prst="rect">
            <a:avLst/>
          </a:prstGeom>
          <a:ln>
            <a:solidFill>
              <a:srgbClr val="3366FF"/>
            </a:solidFill>
          </a:ln>
        </p:spPr>
      </p:pic>
      <p:sp>
        <p:nvSpPr>
          <p:cNvPr id="11" name="Rectángulo 10">
            <a:extLst>
              <a:ext uri="{FF2B5EF4-FFF2-40B4-BE49-F238E27FC236}">
                <a16:creationId xmlns:a16="http://schemas.microsoft.com/office/drawing/2014/main" id="{5DC1A867-875D-44B5-A3A7-99A1A8936680}"/>
              </a:ext>
            </a:extLst>
          </p:cNvPr>
          <p:cNvSpPr/>
          <p:nvPr/>
        </p:nvSpPr>
        <p:spPr>
          <a:xfrm>
            <a:off x="526026" y="5949312"/>
            <a:ext cx="3310946" cy="323165"/>
          </a:xfrm>
          <a:prstGeom prst="rect">
            <a:avLst/>
          </a:prstGeom>
        </p:spPr>
        <p:txBody>
          <a:bodyPr wrap="square">
            <a:spAutoFit/>
          </a:bodyPr>
          <a:lstStyle/>
          <a:p>
            <a:r>
              <a:rPr lang="es-EC" sz="1500" u="none" dirty="0">
                <a:latin typeface="Times New Roman" panose="02020603050405020304" pitchFamily="18" charset="0"/>
                <a:cs typeface="Times New Roman" panose="02020603050405020304" pitchFamily="18" charset="0"/>
              </a:rPr>
              <a:t>Sección Transversal 140</a:t>
            </a:r>
          </a:p>
        </p:txBody>
      </p:sp>
      <p:sp>
        <p:nvSpPr>
          <p:cNvPr id="12" name="Rectángulo 11">
            <a:extLst>
              <a:ext uri="{FF2B5EF4-FFF2-40B4-BE49-F238E27FC236}">
                <a16:creationId xmlns:a16="http://schemas.microsoft.com/office/drawing/2014/main" id="{30BA0EF5-7352-4D56-BAEE-E05E3F22CD9A}"/>
              </a:ext>
            </a:extLst>
          </p:cNvPr>
          <p:cNvSpPr/>
          <p:nvPr/>
        </p:nvSpPr>
        <p:spPr>
          <a:xfrm>
            <a:off x="4855782" y="5903548"/>
            <a:ext cx="3310946" cy="323165"/>
          </a:xfrm>
          <a:prstGeom prst="rect">
            <a:avLst/>
          </a:prstGeom>
        </p:spPr>
        <p:txBody>
          <a:bodyPr wrap="square">
            <a:spAutoFit/>
          </a:bodyPr>
          <a:lstStyle/>
          <a:p>
            <a:r>
              <a:rPr lang="es-EC" sz="1500" u="none" dirty="0">
                <a:latin typeface="Times New Roman" panose="02020603050405020304" pitchFamily="18" charset="0"/>
                <a:cs typeface="Times New Roman" panose="02020603050405020304" pitchFamily="18" charset="0"/>
              </a:rPr>
              <a:t>Perfil del Cauce</a:t>
            </a:r>
          </a:p>
        </p:txBody>
      </p:sp>
      <p:pic>
        <p:nvPicPr>
          <p:cNvPr id="13" name="Imagen 12">
            <a:extLst>
              <a:ext uri="{FF2B5EF4-FFF2-40B4-BE49-F238E27FC236}">
                <a16:creationId xmlns:a16="http://schemas.microsoft.com/office/drawing/2014/main" id="{AB5D224B-50FD-4CFC-85BC-9307EE747C49}"/>
              </a:ext>
            </a:extLst>
          </p:cNvPr>
          <p:cNvPicPr>
            <a:picLocks noChangeAspect="1"/>
          </p:cNvPicPr>
          <p:nvPr/>
        </p:nvPicPr>
        <p:blipFill>
          <a:blip r:embed="rId5"/>
          <a:stretch>
            <a:fillRect/>
          </a:stretch>
        </p:blipFill>
        <p:spPr>
          <a:xfrm>
            <a:off x="266128" y="4555820"/>
            <a:ext cx="3076710" cy="1388745"/>
          </a:xfrm>
          <a:prstGeom prst="rect">
            <a:avLst/>
          </a:prstGeom>
          <a:ln>
            <a:solidFill>
              <a:srgbClr val="3366FF"/>
            </a:solidFill>
          </a:ln>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27373570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81887" y="673975"/>
            <a:ext cx="8980226" cy="369332"/>
          </a:xfrm>
          <a:prstGeom prst="rect">
            <a:avLst/>
          </a:prstGeom>
        </p:spPr>
        <p:txBody>
          <a:bodyPr wrap="square">
            <a:spAutoFit/>
          </a:bodyPr>
          <a:lstStyle/>
          <a:p>
            <a:r>
              <a:rPr lang="es-EC" dirty="0"/>
              <a:t>SOCAVACIÓN GENERAL</a:t>
            </a:r>
          </a:p>
        </p:txBody>
      </p:sp>
      <p:sp>
        <p:nvSpPr>
          <p:cNvPr id="7" name="1 Título"/>
          <p:cNvSpPr txBox="1">
            <a:spLocks/>
          </p:cNvSpPr>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eaLnBrk="1" hangingPunct="1">
              <a:defRPr/>
            </a:pPr>
            <a:r>
              <a:rPr lang="es-ES" sz="2800" u="none" kern="0">
                <a:solidFill>
                  <a:srgbClr val="CC0000"/>
                </a:solidFill>
                <a:effectLst/>
              </a:rPr>
              <a:t>MODELAMIENTO</a:t>
            </a:r>
            <a:endParaRPr lang="es-EC" sz="2800" u="none" kern="0" dirty="0">
              <a:solidFill>
                <a:srgbClr val="CC0000"/>
              </a:solidFill>
              <a:effectLst/>
            </a:endParaRPr>
          </a:p>
        </p:txBody>
      </p:sp>
      <p:pic>
        <p:nvPicPr>
          <p:cNvPr id="5" name="Imagen 4">
            <a:extLst>
              <a:ext uri="{FF2B5EF4-FFF2-40B4-BE49-F238E27FC236}">
                <a16:creationId xmlns:a16="http://schemas.microsoft.com/office/drawing/2014/main" id="{46862DD2-CF6E-4B94-AFD8-6EBBA72108CC}"/>
              </a:ext>
            </a:extLst>
          </p:cNvPr>
          <p:cNvPicPr>
            <a:picLocks noChangeAspect="1"/>
          </p:cNvPicPr>
          <p:nvPr/>
        </p:nvPicPr>
        <p:blipFill rotWithShape="1">
          <a:blip r:embed="rId3"/>
          <a:srcRect b="18495"/>
          <a:stretch/>
        </p:blipFill>
        <p:spPr>
          <a:xfrm>
            <a:off x="890276" y="1147179"/>
            <a:ext cx="4134725" cy="1297591"/>
          </a:xfrm>
          <a:prstGeom prst="rect">
            <a:avLst/>
          </a:prstGeom>
        </p:spPr>
      </p:pic>
      <p:graphicFrame>
        <p:nvGraphicFramePr>
          <p:cNvPr id="9" name="Gráfico 8">
            <a:extLst>
              <a:ext uri="{FF2B5EF4-FFF2-40B4-BE49-F238E27FC236}">
                <a16:creationId xmlns:a16="http://schemas.microsoft.com/office/drawing/2014/main" id="{949BB4B7-89CC-49EB-8E5A-5BA9E15A287C}"/>
              </a:ext>
            </a:extLst>
          </p:cNvPr>
          <p:cNvGraphicFramePr/>
          <p:nvPr>
            <p:extLst>
              <p:ext uri="{D42A27DB-BD31-4B8C-83A1-F6EECF244321}">
                <p14:modId xmlns:p14="http://schemas.microsoft.com/office/powerpoint/2010/main" val="856471438"/>
              </p:ext>
            </p:extLst>
          </p:nvPr>
        </p:nvGraphicFramePr>
        <p:xfrm>
          <a:off x="313089" y="2795927"/>
          <a:ext cx="6668961" cy="3080616"/>
        </p:xfrm>
        <a:graphic>
          <a:graphicData uri="http://schemas.openxmlformats.org/drawingml/2006/chart">
            <c:chart xmlns:c="http://schemas.openxmlformats.org/drawingml/2006/chart" xmlns:r="http://schemas.openxmlformats.org/officeDocument/2006/relationships" r:id="rId4"/>
          </a:graphicData>
        </a:graphic>
      </p:graphicFrame>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42619400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99349" y="749300"/>
            <a:ext cx="8980226" cy="369332"/>
          </a:xfrm>
          <a:prstGeom prst="rect">
            <a:avLst/>
          </a:prstGeom>
        </p:spPr>
        <p:txBody>
          <a:bodyPr wrap="square">
            <a:spAutoFit/>
          </a:bodyPr>
          <a:lstStyle/>
          <a:p>
            <a:r>
              <a:rPr lang="es-ES" i="1" dirty="0"/>
              <a:t>MODELO TERRENO NATURAL CON PUENTE  </a:t>
            </a:r>
            <a:endParaRPr lang="es-EC" dirty="0"/>
          </a:p>
        </p:txBody>
      </p:sp>
      <p:pic>
        <p:nvPicPr>
          <p:cNvPr id="10" name="Imagen 9">
            <a:extLst>
              <a:ext uri="{FF2B5EF4-FFF2-40B4-BE49-F238E27FC236}">
                <a16:creationId xmlns:a16="http://schemas.microsoft.com/office/drawing/2014/main" id="{E1DF2155-242B-45E7-8201-BAD157B3FCF2}"/>
              </a:ext>
            </a:extLst>
          </p:cNvPr>
          <p:cNvPicPr>
            <a:picLocks noChangeAspect="1"/>
          </p:cNvPicPr>
          <p:nvPr/>
        </p:nvPicPr>
        <p:blipFill>
          <a:blip r:embed="rId5"/>
          <a:stretch>
            <a:fillRect/>
          </a:stretch>
        </p:blipFill>
        <p:spPr>
          <a:xfrm>
            <a:off x="220495" y="4103330"/>
            <a:ext cx="4694827" cy="1837942"/>
          </a:xfrm>
          <a:prstGeom prst="rect">
            <a:avLst/>
          </a:prstGeom>
          <a:ln>
            <a:solidFill>
              <a:srgbClr val="3366FF"/>
            </a:solidFill>
          </a:ln>
        </p:spPr>
      </p:pic>
      <p:pic>
        <p:nvPicPr>
          <p:cNvPr id="3" name="Imagen 2">
            <a:extLst>
              <a:ext uri="{FF2B5EF4-FFF2-40B4-BE49-F238E27FC236}">
                <a16:creationId xmlns:a16="http://schemas.microsoft.com/office/drawing/2014/main" id="{6CD7C5DD-4680-48E0-93FC-4E9223BDACC0}"/>
              </a:ext>
            </a:extLst>
          </p:cNvPr>
          <p:cNvPicPr>
            <a:picLocks noChangeAspect="1"/>
          </p:cNvPicPr>
          <p:nvPr/>
        </p:nvPicPr>
        <p:blipFill rotWithShape="1">
          <a:blip r:embed="rId6"/>
          <a:srcRect l="1583" b="50000"/>
          <a:stretch/>
        </p:blipFill>
        <p:spPr>
          <a:xfrm>
            <a:off x="5018564" y="3621674"/>
            <a:ext cx="3615986" cy="1102663"/>
          </a:xfrm>
          <a:prstGeom prst="rect">
            <a:avLst/>
          </a:prstGeom>
          <a:ln>
            <a:solidFill>
              <a:srgbClr val="3366FF"/>
            </a:solidFill>
          </a:ln>
        </p:spPr>
      </p:pic>
      <p:pic>
        <p:nvPicPr>
          <p:cNvPr id="13" name="Imagen 12">
            <a:extLst>
              <a:ext uri="{FF2B5EF4-FFF2-40B4-BE49-F238E27FC236}">
                <a16:creationId xmlns:a16="http://schemas.microsoft.com/office/drawing/2014/main" id="{5429D336-8A32-4DFE-969A-2C4045FA3A1F}"/>
              </a:ext>
            </a:extLst>
          </p:cNvPr>
          <p:cNvPicPr>
            <a:picLocks noChangeAspect="1"/>
          </p:cNvPicPr>
          <p:nvPr/>
        </p:nvPicPr>
        <p:blipFill rotWithShape="1">
          <a:blip r:embed="rId6"/>
          <a:srcRect l="1575" t="46890" r="8741"/>
          <a:stretch/>
        </p:blipFill>
        <p:spPr>
          <a:xfrm>
            <a:off x="5018564" y="4724337"/>
            <a:ext cx="3615986" cy="1114732"/>
          </a:xfrm>
          <a:prstGeom prst="rect">
            <a:avLst/>
          </a:prstGeom>
          <a:ln>
            <a:solidFill>
              <a:srgbClr val="3366FF"/>
            </a:solidFill>
          </a:ln>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5" name="Terreno natural con Puen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0495" y="1216715"/>
            <a:ext cx="6793049" cy="2388194"/>
          </a:xfrm>
          <a:prstGeom prst="rect">
            <a:avLst/>
          </a:prstGeom>
        </p:spPr>
      </p:pic>
    </p:spTree>
    <p:extLst>
      <p:ext uri="{BB962C8B-B14F-4D97-AF65-F5344CB8AC3E}">
        <p14:creationId xmlns:p14="http://schemas.microsoft.com/office/powerpoint/2010/main" val="1908414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99349" y="697729"/>
            <a:ext cx="8980226" cy="369332"/>
          </a:xfrm>
          <a:prstGeom prst="rect">
            <a:avLst/>
          </a:prstGeom>
        </p:spPr>
        <p:txBody>
          <a:bodyPr wrap="square">
            <a:spAutoFit/>
          </a:bodyPr>
          <a:lstStyle/>
          <a:p>
            <a:r>
              <a:rPr lang="es-ES" i="1" dirty="0"/>
              <a:t>RESULTADOS HEC RAS MODELO TERRENO NATURAL CON PUENTE  </a:t>
            </a:r>
            <a:endParaRPr lang="es-EC" dirty="0"/>
          </a:p>
        </p:txBody>
      </p:sp>
      <p:sp>
        <p:nvSpPr>
          <p:cNvPr id="15" name="Rectángulo 14">
            <a:extLst>
              <a:ext uri="{FF2B5EF4-FFF2-40B4-BE49-F238E27FC236}">
                <a16:creationId xmlns:a16="http://schemas.microsoft.com/office/drawing/2014/main" id="{0E6B198C-D9D9-4056-9AF8-9AE42582A5D0}"/>
              </a:ext>
            </a:extLst>
          </p:cNvPr>
          <p:cNvSpPr/>
          <p:nvPr/>
        </p:nvSpPr>
        <p:spPr>
          <a:xfrm>
            <a:off x="5208119" y="5704195"/>
            <a:ext cx="3310946" cy="323165"/>
          </a:xfrm>
          <a:prstGeom prst="rect">
            <a:avLst/>
          </a:prstGeom>
        </p:spPr>
        <p:txBody>
          <a:bodyPr wrap="square">
            <a:spAutoFit/>
          </a:bodyPr>
          <a:lstStyle/>
          <a:p>
            <a:r>
              <a:rPr lang="es-EC" sz="1500" u="none" dirty="0">
                <a:latin typeface="Times New Roman" panose="02020603050405020304" pitchFamily="18" charset="0"/>
                <a:cs typeface="Times New Roman" panose="02020603050405020304" pitchFamily="18" charset="0"/>
              </a:rPr>
              <a:t>Perfil Longitudinal del Cauce</a:t>
            </a:r>
          </a:p>
        </p:txBody>
      </p:sp>
      <p:sp>
        <p:nvSpPr>
          <p:cNvPr id="16" name="Rectángulo 15">
            <a:extLst>
              <a:ext uri="{FF2B5EF4-FFF2-40B4-BE49-F238E27FC236}">
                <a16:creationId xmlns:a16="http://schemas.microsoft.com/office/drawing/2014/main" id="{EC284675-33E8-4222-BA39-8083A65F1798}"/>
              </a:ext>
            </a:extLst>
          </p:cNvPr>
          <p:cNvSpPr/>
          <p:nvPr/>
        </p:nvSpPr>
        <p:spPr>
          <a:xfrm>
            <a:off x="1383534" y="5641329"/>
            <a:ext cx="3310946" cy="323165"/>
          </a:xfrm>
          <a:prstGeom prst="rect">
            <a:avLst/>
          </a:prstGeom>
        </p:spPr>
        <p:txBody>
          <a:bodyPr wrap="square">
            <a:spAutoFit/>
          </a:bodyPr>
          <a:lstStyle/>
          <a:p>
            <a:r>
              <a:rPr lang="es-EC" sz="1500" u="none" dirty="0">
                <a:latin typeface="Times New Roman" panose="02020603050405020304" pitchFamily="18" charset="0"/>
                <a:cs typeface="Times New Roman" panose="02020603050405020304" pitchFamily="18" charset="0"/>
              </a:rPr>
              <a:t>Sección Transversal 140</a:t>
            </a:r>
          </a:p>
        </p:txBody>
      </p:sp>
      <p:pic>
        <p:nvPicPr>
          <p:cNvPr id="5" name="Imagen 4">
            <a:extLst>
              <a:ext uri="{FF2B5EF4-FFF2-40B4-BE49-F238E27FC236}">
                <a16:creationId xmlns:a16="http://schemas.microsoft.com/office/drawing/2014/main" id="{28D5C5A0-5213-48B2-89AA-2E3ADC20BE50}"/>
              </a:ext>
            </a:extLst>
          </p:cNvPr>
          <p:cNvPicPr>
            <a:picLocks noChangeAspect="1"/>
          </p:cNvPicPr>
          <p:nvPr/>
        </p:nvPicPr>
        <p:blipFill>
          <a:blip r:embed="rId3"/>
          <a:stretch>
            <a:fillRect/>
          </a:stretch>
        </p:blipFill>
        <p:spPr>
          <a:xfrm>
            <a:off x="937932" y="1053012"/>
            <a:ext cx="6915150" cy="2819400"/>
          </a:xfrm>
          <a:prstGeom prst="rect">
            <a:avLst/>
          </a:prstGeom>
        </p:spPr>
      </p:pic>
      <p:pic>
        <p:nvPicPr>
          <p:cNvPr id="8" name="Imagen 7">
            <a:extLst>
              <a:ext uri="{FF2B5EF4-FFF2-40B4-BE49-F238E27FC236}">
                <a16:creationId xmlns:a16="http://schemas.microsoft.com/office/drawing/2014/main" id="{4566FE93-CAD0-47F9-8406-4E6016412FBA}"/>
              </a:ext>
            </a:extLst>
          </p:cNvPr>
          <p:cNvPicPr>
            <a:picLocks noChangeAspect="1"/>
          </p:cNvPicPr>
          <p:nvPr/>
        </p:nvPicPr>
        <p:blipFill>
          <a:blip r:embed="rId4"/>
          <a:stretch>
            <a:fillRect/>
          </a:stretch>
        </p:blipFill>
        <p:spPr>
          <a:xfrm>
            <a:off x="261816" y="3905385"/>
            <a:ext cx="4432664" cy="1744922"/>
          </a:xfrm>
          <a:prstGeom prst="rect">
            <a:avLst/>
          </a:prstGeom>
        </p:spPr>
      </p:pic>
      <p:pic>
        <p:nvPicPr>
          <p:cNvPr id="9" name="Imagen 8">
            <a:extLst>
              <a:ext uri="{FF2B5EF4-FFF2-40B4-BE49-F238E27FC236}">
                <a16:creationId xmlns:a16="http://schemas.microsoft.com/office/drawing/2014/main" id="{F5D9EFBF-653D-4CC8-8D0F-423454B1DA3C}"/>
              </a:ext>
            </a:extLst>
          </p:cNvPr>
          <p:cNvPicPr>
            <a:picLocks noChangeAspect="1"/>
          </p:cNvPicPr>
          <p:nvPr/>
        </p:nvPicPr>
        <p:blipFill>
          <a:blip r:embed="rId5"/>
          <a:stretch>
            <a:fillRect/>
          </a:stretch>
        </p:blipFill>
        <p:spPr>
          <a:xfrm>
            <a:off x="4845001" y="3948050"/>
            <a:ext cx="4037183" cy="1735229"/>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32738978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163774" y="711222"/>
            <a:ext cx="8980226" cy="369332"/>
          </a:xfrm>
          <a:prstGeom prst="rect">
            <a:avLst/>
          </a:prstGeom>
        </p:spPr>
        <p:txBody>
          <a:bodyPr wrap="square">
            <a:spAutoFit/>
          </a:bodyPr>
          <a:lstStyle/>
          <a:p>
            <a:r>
              <a:rPr lang="es-EC" dirty="0"/>
              <a:t>SOCAVACIÓN  CONTRACCIÓN Y LOCAL</a:t>
            </a:r>
          </a:p>
        </p:txBody>
      </p:sp>
      <p:pic>
        <p:nvPicPr>
          <p:cNvPr id="3" name="Imagen 2">
            <a:extLst>
              <a:ext uri="{FF2B5EF4-FFF2-40B4-BE49-F238E27FC236}">
                <a16:creationId xmlns:a16="http://schemas.microsoft.com/office/drawing/2014/main" id="{AE3CAC8E-3130-48CF-88E4-DFA386119D9D}"/>
              </a:ext>
            </a:extLst>
          </p:cNvPr>
          <p:cNvPicPr>
            <a:picLocks noChangeAspect="1"/>
          </p:cNvPicPr>
          <p:nvPr/>
        </p:nvPicPr>
        <p:blipFill>
          <a:blip r:embed="rId3"/>
          <a:stretch>
            <a:fillRect/>
          </a:stretch>
        </p:blipFill>
        <p:spPr>
          <a:xfrm>
            <a:off x="4277842" y="1173330"/>
            <a:ext cx="4571690" cy="2915664"/>
          </a:xfrm>
          <a:prstGeom prst="rect">
            <a:avLst/>
          </a:prstGeom>
        </p:spPr>
      </p:pic>
      <p:pic>
        <p:nvPicPr>
          <p:cNvPr id="4" name="Imagen 3">
            <a:extLst>
              <a:ext uri="{FF2B5EF4-FFF2-40B4-BE49-F238E27FC236}">
                <a16:creationId xmlns:a16="http://schemas.microsoft.com/office/drawing/2014/main" id="{C603074C-E837-4615-8F51-072C6C6D11D4}"/>
              </a:ext>
            </a:extLst>
          </p:cNvPr>
          <p:cNvPicPr>
            <a:picLocks noChangeAspect="1"/>
          </p:cNvPicPr>
          <p:nvPr/>
        </p:nvPicPr>
        <p:blipFill rotWithShape="1">
          <a:blip r:embed="rId4"/>
          <a:srcRect l="8179" t="51070" b="4881"/>
          <a:stretch/>
        </p:blipFill>
        <p:spPr>
          <a:xfrm>
            <a:off x="508412" y="1508751"/>
            <a:ext cx="3382990" cy="1162498"/>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2" name="Imagen 1">
            <a:extLst>
              <a:ext uri="{FF2B5EF4-FFF2-40B4-BE49-F238E27FC236}">
                <a16:creationId xmlns:a16="http://schemas.microsoft.com/office/drawing/2014/main" id="{EC6C7BD5-D67D-4608-87A5-D5897579290C}"/>
              </a:ext>
            </a:extLst>
          </p:cNvPr>
          <p:cNvPicPr>
            <a:picLocks noChangeAspect="1"/>
          </p:cNvPicPr>
          <p:nvPr/>
        </p:nvPicPr>
        <p:blipFill>
          <a:blip r:embed="rId6"/>
          <a:stretch>
            <a:fillRect/>
          </a:stretch>
        </p:blipFill>
        <p:spPr>
          <a:xfrm>
            <a:off x="4866160" y="4375796"/>
            <a:ext cx="3362325" cy="1085850"/>
          </a:xfrm>
          <a:prstGeom prst="rect">
            <a:avLst/>
          </a:prstGeom>
        </p:spPr>
      </p:pic>
      <p:pic>
        <p:nvPicPr>
          <p:cNvPr id="14" name="Imagen 13">
            <a:extLst>
              <a:ext uri="{FF2B5EF4-FFF2-40B4-BE49-F238E27FC236}">
                <a16:creationId xmlns:a16="http://schemas.microsoft.com/office/drawing/2014/main" id="{743A71C0-E3CF-48D3-B8BC-273C767734EE}"/>
              </a:ext>
            </a:extLst>
          </p:cNvPr>
          <p:cNvPicPr>
            <a:picLocks noChangeAspect="1"/>
          </p:cNvPicPr>
          <p:nvPr/>
        </p:nvPicPr>
        <p:blipFill>
          <a:blip r:embed="rId7"/>
          <a:stretch>
            <a:fillRect/>
          </a:stretch>
        </p:blipFill>
        <p:spPr>
          <a:xfrm>
            <a:off x="433812" y="3096131"/>
            <a:ext cx="3673300" cy="2309149"/>
          </a:xfrm>
          <a:prstGeom prst="rect">
            <a:avLst/>
          </a:prstGeom>
        </p:spPr>
      </p:pic>
      <p:sp>
        <p:nvSpPr>
          <p:cNvPr id="10" name="Rectángulo 9">
            <a:extLst>
              <a:ext uri="{FF2B5EF4-FFF2-40B4-BE49-F238E27FC236}">
                <a16:creationId xmlns:a16="http://schemas.microsoft.com/office/drawing/2014/main" id="{F9ADE8E6-B18E-4ACC-9D82-478E728EEFD4}"/>
              </a:ext>
            </a:extLst>
          </p:cNvPr>
          <p:cNvSpPr/>
          <p:nvPr/>
        </p:nvSpPr>
        <p:spPr>
          <a:xfrm>
            <a:off x="337682" y="4908465"/>
            <a:ext cx="3769430" cy="286802"/>
          </a:xfrm>
          <a:prstGeom prst="rect">
            <a:avLst/>
          </a:prstGeom>
          <a:noFill/>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7" name="Rectángulo 6">
            <a:extLst>
              <a:ext uri="{FF2B5EF4-FFF2-40B4-BE49-F238E27FC236}">
                <a16:creationId xmlns:a16="http://schemas.microsoft.com/office/drawing/2014/main" id="{DC842F43-C6B2-4D20-B726-122F9277A91F}"/>
              </a:ext>
            </a:extLst>
          </p:cNvPr>
          <p:cNvSpPr/>
          <p:nvPr/>
        </p:nvSpPr>
        <p:spPr>
          <a:xfrm>
            <a:off x="294468" y="3963903"/>
            <a:ext cx="3769430" cy="286802"/>
          </a:xfrm>
          <a:prstGeom prst="rect">
            <a:avLst/>
          </a:prstGeom>
          <a:noFill/>
          <a:ln>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Tree>
    <p:extLst>
      <p:ext uri="{BB962C8B-B14F-4D97-AF65-F5344CB8AC3E}">
        <p14:creationId xmlns:p14="http://schemas.microsoft.com/office/powerpoint/2010/main" val="187650417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99349" y="685132"/>
            <a:ext cx="8980226" cy="369332"/>
          </a:xfrm>
          <a:prstGeom prst="rect">
            <a:avLst/>
          </a:prstGeom>
        </p:spPr>
        <p:txBody>
          <a:bodyPr wrap="square">
            <a:spAutoFit/>
          </a:bodyPr>
          <a:lstStyle/>
          <a:p>
            <a:r>
              <a:rPr lang="es-ES" i="1" dirty="0"/>
              <a:t>MODELO SUPERFICIE MODIFICADA CON PUENTE</a:t>
            </a:r>
            <a:endParaRPr lang="es-EC" dirty="0"/>
          </a:p>
        </p:txBody>
      </p:sp>
      <p:pic>
        <p:nvPicPr>
          <p:cNvPr id="10" name="Imagen 9">
            <a:extLst>
              <a:ext uri="{FF2B5EF4-FFF2-40B4-BE49-F238E27FC236}">
                <a16:creationId xmlns:a16="http://schemas.microsoft.com/office/drawing/2014/main" id="{0B5FE92F-3A59-4889-8447-D956B05ABAEE}"/>
              </a:ext>
            </a:extLst>
          </p:cNvPr>
          <p:cNvPicPr/>
          <p:nvPr/>
        </p:nvPicPr>
        <p:blipFill rotWithShape="1">
          <a:blip r:embed="rId5"/>
          <a:srcRect b="52876"/>
          <a:stretch/>
        </p:blipFill>
        <p:spPr>
          <a:xfrm>
            <a:off x="5898470" y="4439512"/>
            <a:ext cx="3120394" cy="1318272"/>
          </a:xfrm>
          <a:prstGeom prst="rect">
            <a:avLst/>
          </a:prstGeom>
          <a:ln>
            <a:noFill/>
          </a:ln>
        </p:spPr>
      </p:pic>
      <p:pic>
        <p:nvPicPr>
          <p:cNvPr id="11" name="Imagen 10">
            <a:extLst>
              <a:ext uri="{FF2B5EF4-FFF2-40B4-BE49-F238E27FC236}">
                <a16:creationId xmlns:a16="http://schemas.microsoft.com/office/drawing/2014/main" id="{47DD5CEB-819A-4D83-907E-81D381EDD374}"/>
              </a:ext>
            </a:extLst>
          </p:cNvPr>
          <p:cNvPicPr/>
          <p:nvPr/>
        </p:nvPicPr>
        <p:blipFill rotWithShape="1">
          <a:blip r:embed="rId5"/>
          <a:srcRect t="47124"/>
          <a:stretch/>
        </p:blipFill>
        <p:spPr>
          <a:xfrm>
            <a:off x="5891350" y="2638697"/>
            <a:ext cx="3118164" cy="1520225"/>
          </a:xfrm>
          <a:prstGeom prst="rect">
            <a:avLst/>
          </a:prstGeom>
          <a:ln>
            <a:noFill/>
          </a:ln>
        </p:spPr>
      </p:pic>
      <p:pic>
        <p:nvPicPr>
          <p:cNvPr id="3" name="Imagen 2">
            <a:extLst>
              <a:ext uri="{FF2B5EF4-FFF2-40B4-BE49-F238E27FC236}">
                <a16:creationId xmlns:a16="http://schemas.microsoft.com/office/drawing/2014/main" id="{776CE3ED-F0AD-4FF2-A00F-0E9B31E35A4A}"/>
              </a:ext>
            </a:extLst>
          </p:cNvPr>
          <p:cNvPicPr>
            <a:picLocks noChangeAspect="1"/>
          </p:cNvPicPr>
          <p:nvPr/>
        </p:nvPicPr>
        <p:blipFill>
          <a:blip r:embed="rId6"/>
          <a:stretch>
            <a:fillRect/>
          </a:stretch>
        </p:blipFill>
        <p:spPr>
          <a:xfrm>
            <a:off x="790537" y="4158922"/>
            <a:ext cx="4632914" cy="1879452"/>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4" name="Video Seccion modificada Puen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6605"/>
          <a:stretch/>
        </p:blipFill>
        <p:spPr>
          <a:xfrm>
            <a:off x="116617" y="1423850"/>
            <a:ext cx="5588868" cy="2609885"/>
          </a:xfrm>
          <a:prstGeom prst="rect">
            <a:avLst/>
          </a:prstGeom>
        </p:spPr>
      </p:pic>
    </p:spTree>
    <p:extLst>
      <p:ext uri="{BB962C8B-B14F-4D97-AF65-F5344CB8AC3E}">
        <p14:creationId xmlns:p14="http://schemas.microsoft.com/office/powerpoint/2010/main" val="1392236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99349" y="749300"/>
            <a:ext cx="8980226" cy="369332"/>
          </a:xfrm>
          <a:prstGeom prst="rect">
            <a:avLst/>
          </a:prstGeom>
        </p:spPr>
        <p:txBody>
          <a:bodyPr wrap="square">
            <a:spAutoFit/>
          </a:bodyPr>
          <a:lstStyle/>
          <a:p>
            <a:r>
              <a:rPr lang="es-ES" i="1" dirty="0"/>
              <a:t>TERRENO MODIFICADO CON PUENTE </a:t>
            </a:r>
            <a:endParaRPr lang="es-EC" dirty="0"/>
          </a:p>
        </p:txBody>
      </p:sp>
      <p:sp>
        <p:nvSpPr>
          <p:cNvPr id="19" name="Rectángulo 18">
            <a:extLst>
              <a:ext uri="{FF2B5EF4-FFF2-40B4-BE49-F238E27FC236}">
                <a16:creationId xmlns:a16="http://schemas.microsoft.com/office/drawing/2014/main" id="{E8635E07-1ED0-435F-93C4-769BA9911313}"/>
              </a:ext>
            </a:extLst>
          </p:cNvPr>
          <p:cNvSpPr/>
          <p:nvPr/>
        </p:nvSpPr>
        <p:spPr>
          <a:xfrm>
            <a:off x="259469" y="4970343"/>
            <a:ext cx="8170898" cy="646331"/>
          </a:xfrm>
          <a:prstGeom prst="rect">
            <a:avLst/>
          </a:prstGeom>
          <a:solidFill>
            <a:srgbClr val="3366FF"/>
          </a:solidFill>
          <a:ln>
            <a:solidFill>
              <a:srgbClr val="3366FF"/>
            </a:solidFill>
          </a:ln>
        </p:spPr>
        <p:txBody>
          <a:bodyPr wrap="square">
            <a:spAutoFit/>
          </a:bodyPr>
          <a:lstStyle/>
          <a:p>
            <a:r>
              <a:rPr lang="es-EC" b="1" i="1" u="none" dirty="0">
                <a:solidFill>
                  <a:schemeClr val="bg1"/>
                </a:solidFill>
                <a:latin typeface="Times New Roman" panose="02020603050405020304" pitchFamily="18" charset="0"/>
                <a:cs typeface="Times New Roman" panose="02020603050405020304" pitchFamily="18" charset="0"/>
              </a:rPr>
              <a:t>La velocidad en la sección del puente es de 3,27 m/s mientras que la  lámina de agua en eje de puente tiene una cota de 9.90 msnm. </a:t>
            </a:r>
          </a:p>
        </p:txBody>
      </p:sp>
      <p:pic>
        <p:nvPicPr>
          <p:cNvPr id="14" name="Imagen 13">
            <a:extLst>
              <a:ext uri="{FF2B5EF4-FFF2-40B4-BE49-F238E27FC236}">
                <a16:creationId xmlns:a16="http://schemas.microsoft.com/office/drawing/2014/main" id="{673A0061-361A-4F5D-896C-F52F2619457D}"/>
              </a:ext>
            </a:extLst>
          </p:cNvPr>
          <p:cNvPicPr/>
          <p:nvPr/>
        </p:nvPicPr>
        <p:blipFill>
          <a:blip r:embed="rId3"/>
          <a:stretch>
            <a:fillRect/>
          </a:stretch>
        </p:blipFill>
        <p:spPr>
          <a:xfrm>
            <a:off x="149324" y="1543088"/>
            <a:ext cx="5534406" cy="2969396"/>
          </a:xfrm>
          <a:prstGeom prst="rect">
            <a:avLst/>
          </a:prstGeom>
          <a:ln>
            <a:solidFill>
              <a:srgbClr val="3366FF"/>
            </a:solidFill>
          </a:ln>
        </p:spPr>
      </p:pic>
      <p:sp>
        <p:nvSpPr>
          <p:cNvPr id="11" name="Rectángulo 10">
            <a:extLst>
              <a:ext uri="{FF2B5EF4-FFF2-40B4-BE49-F238E27FC236}">
                <a16:creationId xmlns:a16="http://schemas.microsoft.com/office/drawing/2014/main" id="{3F934AC8-F323-470C-98C2-C56567BFD032}"/>
              </a:ext>
            </a:extLst>
          </p:cNvPr>
          <p:cNvSpPr/>
          <p:nvPr/>
        </p:nvSpPr>
        <p:spPr>
          <a:xfrm>
            <a:off x="6029905" y="2721322"/>
            <a:ext cx="3310946" cy="323165"/>
          </a:xfrm>
          <a:prstGeom prst="rect">
            <a:avLst/>
          </a:prstGeom>
        </p:spPr>
        <p:txBody>
          <a:bodyPr wrap="square">
            <a:spAutoFit/>
          </a:bodyPr>
          <a:lstStyle/>
          <a:p>
            <a:r>
              <a:rPr lang="es-EC" sz="1500" u="none" dirty="0">
                <a:latin typeface="Times New Roman" panose="02020603050405020304" pitchFamily="18" charset="0"/>
                <a:cs typeface="Times New Roman" panose="02020603050405020304" pitchFamily="18" charset="0"/>
              </a:rPr>
              <a:t>Sección Transversal 140</a:t>
            </a:r>
          </a:p>
        </p:txBody>
      </p:sp>
      <p:pic>
        <p:nvPicPr>
          <p:cNvPr id="5" name="Imagen 4">
            <a:extLst>
              <a:ext uri="{FF2B5EF4-FFF2-40B4-BE49-F238E27FC236}">
                <a16:creationId xmlns:a16="http://schemas.microsoft.com/office/drawing/2014/main" id="{BDC2EDB6-E21F-449C-9FE8-7C1F7C5A3A29}"/>
              </a:ext>
            </a:extLst>
          </p:cNvPr>
          <p:cNvPicPr>
            <a:picLocks noChangeAspect="1"/>
          </p:cNvPicPr>
          <p:nvPr/>
        </p:nvPicPr>
        <p:blipFill>
          <a:blip r:embed="rId4"/>
          <a:stretch>
            <a:fillRect/>
          </a:stretch>
        </p:blipFill>
        <p:spPr>
          <a:xfrm>
            <a:off x="5768629" y="1357848"/>
            <a:ext cx="3310946" cy="1354975"/>
          </a:xfrm>
          <a:prstGeom prst="rect">
            <a:avLst/>
          </a:prstGeom>
        </p:spPr>
      </p:pic>
      <p:pic>
        <p:nvPicPr>
          <p:cNvPr id="7" name="Imagen 6">
            <a:extLst>
              <a:ext uri="{FF2B5EF4-FFF2-40B4-BE49-F238E27FC236}">
                <a16:creationId xmlns:a16="http://schemas.microsoft.com/office/drawing/2014/main" id="{F01F5773-CF58-4362-9472-EABA4ACBE0FD}"/>
              </a:ext>
            </a:extLst>
          </p:cNvPr>
          <p:cNvPicPr>
            <a:picLocks noChangeAspect="1"/>
          </p:cNvPicPr>
          <p:nvPr/>
        </p:nvPicPr>
        <p:blipFill>
          <a:blip r:embed="rId5"/>
          <a:stretch>
            <a:fillRect/>
          </a:stretch>
        </p:blipFill>
        <p:spPr>
          <a:xfrm>
            <a:off x="5768629" y="3296724"/>
            <a:ext cx="3240129" cy="140468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299759500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pic>
        <p:nvPicPr>
          <p:cNvPr id="4" name="Imagen 3">
            <a:extLst>
              <a:ext uri="{FF2B5EF4-FFF2-40B4-BE49-F238E27FC236}">
                <a16:creationId xmlns:a16="http://schemas.microsoft.com/office/drawing/2014/main" id="{94E4411D-141C-4F10-9447-0C89830CD15C}"/>
              </a:ext>
            </a:extLst>
          </p:cNvPr>
          <p:cNvPicPr>
            <a:picLocks noChangeAspect="1"/>
          </p:cNvPicPr>
          <p:nvPr/>
        </p:nvPicPr>
        <p:blipFill>
          <a:blip r:embed="rId3"/>
          <a:stretch>
            <a:fillRect/>
          </a:stretch>
        </p:blipFill>
        <p:spPr>
          <a:xfrm>
            <a:off x="0" y="1195706"/>
            <a:ext cx="5239273" cy="4201793"/>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2" name="Imagen 1">
            <a:extLst>
              <a:ext uri="{FF2B5EF4-FFF2-40B4-BE49-F238E27FC236}">
                <a16:creationId xmlns:a16="http://schemas.microsoft.com/office/drawing/2014/main" id="{FC39FA9A-BE5B-4C83-B2E5-615CED995672}"/>
              </a:ext>
            </a:extLst>
          </p:cNvPr>
          <p:cNvPicPr>
            <a:picLocks noChangeAspect="1"/>
          </p:cNvPicPr>
          <p:nvPr/>
        </p:nvPicPr>
        <p:blipFill rotWithShape="1">
          <a:blip r:embed="rId5"/>
          <a:srcRect b="38848"/>
          <a:stretch/>
        </p:blipFill>
        <p:spPr>
          <a:xfrm>
            <a:off x="5239273" y="3861781"/>
            <a:ext cx="3756332" cy="1394133"/>
          </a:xfrm>
          <a:prstGeom prst="rect">
            <a:avLst/>
          </a:prstGeom>
        </p:spPr>
      </p:pic>
      <p:sp>
        <p:nvSpPr>
          <p:cNvPr id="3" name="Rectángulo 2">
            <a:extLst>
              <a:ext uri="{FF2B5EF4-FFF2-40B4-BE49-F238E27FC236}">
                <a16:creationId xmlns:a16="http://schemas.microsoft.com/office/drawing/2014/main" id="{1EA13FDB-E64E-4A8B-B9C3-04C856D4CED4}"/>
              </a:ext>
            </a:extLst>
          </p:cNvPr>
          <p:cNvSpPr/>
          <p:nvPr/>
        </p:nvSpPr>
        <p:spPr>
          <a:xfrm>
            <a:off x="5239273" y="4764874"/>
            <a:ext cx="3498327" cy="2540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a16="http://schemas.microsoft.com/office/drawing/2014/main" id="{1D16C59D-05BB-4A6D-8F11-93953A13B1EC}"/>
              </a:ext>
            </a:extLst>
          </p:cNvPr>
          <p:cNvSpPr/>
          <p:nvPr/>
        </p:nvSpPr>
        <p:spPr>
          <a:xfrm>
            <a:off x="163774" y="711222"/>
            <a:ext cx="8980226" cy="369332"/>
          </a:xfrm>
          <a:prstGeom prst="rect">
            <a:avLst/>
          </a:prstGeom>
        </p:spPr>
        <p:txBody>
          <a:bodyPr wrap="square">
            <a:spAutoFit/>
          </a:bodyPr>
          <a:lstStyle/>
          <a:p>
            <a:r>
              <a:rPr lang="es-EC" dirty="0"/>
              <a:t>SOCAVACIÓN  CONTRACCIÓN Y LOCAL</a:t>
            </a:r>
          </a:p>
        </p:txBody>
      </p:sp>
    </p:spTree>
    <p:extLst>
      <p:ext uri="{BB962C8B-B14F-4D97-AF65-F5344CB8AC3E}">
        <p14:creationId xmlns:p14="http://schemas.microsoft.com/office/powerpoint/2010/main" val="46580860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i="1" dirty="0"/>
              <a:t>DISEÑO DE LAS PROTECCIONES </a:t>
            </a:r>
          </a:p>
        </p:txBody>
      </p:sp>
      <p:sp>
        <p:nvSpPr>
          <p:cNvPr id="7" name="Rectángulo 6">
            <a:extLst>
              <a:ext uri="{FF2B5EF4-FFF2-40B4-BE49-F238E27FC236}">
                <a16:creationId xmlns:a16="http://schemas.microsoft.com/office/drawing/2014/main" id="{883AA291-DBA6-4564-B5E4-AFAE62FD92BD}"/>
              </a:ext>
            </a:extLst>
          </p:cNvPr>
          <p:cNvSpPr/>
          <p:nvPr/>
        </p:nvSpPr>
        <p:spPr>
          <a:xfrm>
            <a:off x="81887" y="1102259"/>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Velocidad</a:t>
            </a:r>
            <a:endParaRPr lang="es-ES" b="1" i="1" dirty="0">
              <a:latin typeface="Times New Roman" panose="02020603050405020304" pitchFamily="18" charset="0"/>
              <a:cs typeface="Arial" panose="020B0604020202020204" pitchFamily="34" charset="0"/>
            </a:endParaRPr>
          </a:p>
        </p:txBody>
      </p:sp>
      <p:sp>
        <p:nvSpPr>
          <p:cNvPr id="9" name="Rectángulo 8">
            <a:extLst>
              <a:ext uri="{FF2B5EF4-FFF2-40B4-BE49-F238E27FC236}">
                <a16:creationId xmlns:a16="http://schemas.microsoft.com/office/drawing/2014/main" id="{E75FD31F-B091-46FB-BC5C-CCBE749FA643}"/>
              </a:ext>
            </a:extLst>
          </p:cNvPr>
          <p:cNvSpPr/>
          <p:nvPr/>
        </p:nvSpPr>
        <p:spPr>
          <a:xfrm>
            <a:off x="64228" y="1545115"/>
            <a:ext cx="2831372" cy="872034"/>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s-EC" u="none" dirty="0"/>
              <a:t>Aguas arriba: 4.15 m/s</a:t>
            </a:r>
          </a:p>
          <a:p>
            <a:pPr marL="285750" indent="-285750" algn="just">
              <a:lnSpc>
                <a:spcPct val="150000"/>
              </a:lnSpc>
              <a:buFont typeface="Wingdings" panose="05000000000000000000" pitchFamily="2" charset="2"/>
              <a:buChar char="Ø"/>
            </a:pPr>
            <a:r>
              <a:rPr lang="es-EC" u="none" dirty="0"/>
              <a:t>Aguas abajo 4.82 m/s</a:t>
            </a:r>
          </a:p>
        </p:txBody>
      </p:sp>
      <p:sp>
        <p:nvSpPr>
          <p:cNvPr id="11" name="Rectángulo 10">
            <a:extLst>
              <a:ext uri="{FF2B5EF4-FFF2-40B4-BE49-F238E27FC236}">
                <a16:creationId xmlns:a16="http://schemas.microsoft.com/office/drawing/2014/main" id="{C376F80F-8D73-4270-A525-D6AC3A9D8AC8}"/>
              </a:ext>
            </a:extLst>
          </p:cNvPr>
          <p:cNvSpPr/>
          <p:nvPr/>
        </p:nvSpPr>
        <p:spPr>
          <a:xfrm>
            <a:off x="98218" y="2565399"/>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Peso específico de la roca </a:t>
            </a:r>
            <a:endParaRPr lang="es-ES" b="1" i="1" dirty="0">
              <a:latin typeface="Times New Roman" panose="02020603050405020304" pitchFamily="18" charset="0"/>
              <a:cs typeface="Arial" panose="020B0604020202020204" pitchFamily="34" charset="0"/>
            </a:endParaRPr>
          </a:p>
        </p:txBody>
      </p:sp>
      <p:pic>
        <p:nvPicPr>
          <p:cNvPr id="5" name="Imagen 4">
            <a:extLst>
              <a:ext uri="{FF2B5EF4-FFF2-40B4-BE49-F238E27FC236}">
                <a16:creationId xmlns:a16="http://schemas.microsoft.com/office/drawing/2014/main" id="{962AF92E-96EE-45CB-8461-AAFC85A9127C}"/>
              </a:ext>
            </a:extLst>
          </p:cNvPr>
          <p:cNvPicPr>
            <a:picLocks noChangeAspect="1"/>
          </p:cNvPicPr>
          <p:nvPr/>
        </p:nvPicPr>
        <p:blipFill rotWithShape="1">
          <a:blip r:embed="rId3"/>
          <a:srcRect t="6799"/>
          <a:stretch/>
        </p:blipFill>
        <p:spPr>
          <a:xfrm>
            <a:off x="225218" y="3213100"/>
            <a:ext cx="3655452" cy="2423485"/>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12" name="Imagen 11">
            <a:extLst>
              <a:ext uri="{FF2B5EF4-FFF2-40B4-BE49-F238E27FC236}">
                <a16:creationId xmlns:a16="http://schemas.microsoft.com/office/drawing/2014/main" id="{275CB85B-2B29-443D-BBF1-EC2DD3F37524}"/>
              </a:ext>
            </a:extLst>
          </p:cNvPr>
          <p:cNvPicPr>
            <a:picLocks noChangeAspect="1"/>
          </p:cNvPicPr>
          <p:nvPr/>
        </p:nvPicPr>
        <p:blipFill>
          <a:blip r:embed="rId5"/>
          <a:stretch>
            <a:fillRect/>
          </a:stretch>
        </p:blipFill>
        <p:spPr>
          <a:xfrm>
            <a:off x="4202783" y="1560333"/>
            <a:ext cx="4301871" cy="1760502"/>
          </a:xfrm>
          <a:prstGeom prst="rect">
            <a:avLst/>
          </a:prstGeom>
        </p:spPr>
      </p:pic>
      <p:sp>
        <p:nvSpPr>
          <p:cNvPr id="15" name="Rectángulo 14">
            <a:extLst>
              <a:ext uri="{FF2B5EF4-FFF2-40B4-BE49-F238E27FC236}">
                <a16:creationId xmlns:a16="http://schemas.microsoft.com/office/drawing/2014/main" id="{6B7E363A-5838-4CC0-8FD3-9E336F31C25E}"/>
              </a:ext>
            </a:extLst>
          </p:cNvPr>
          <p:cNvSpPr/>
          <p:nvPr/>
        </p:nvSpPr>
        <p:spPr>
          <a:xfrm>
            <a:off x="4410943" y="1063111"/>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Tirante de Agua </a:t>
            </a:r>
            <a:endParaRPr lang="es-ES" b="1" i="1"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7184595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dirty="0"/>
              <a:t>CALCULO DEL TAMAÑO DE LA ROCA PARA EL ENROCADO</a:t>
            </a:r>
          </a:p>
        </p:txBody>
      </p:sp>
      <p:sp>
        <p:nvSpPr>
          <p:cNvPr id="15" name="Rectángulo 14">
            <a:extLst>
              <a:ext uri="{FF2B5EF4-FFF2-40B4-BE49-F238E27FC236}">
                <a16:creationId xmlns:a16="http://schemas.microsoft.com/office/drawing/2014/main" id="{290CE4C1-7431-42E8-9D50-E97FA6985DE9}"/>
              </a:ext>
            </a:extLst>
          </p:cNvPr>
          <p:cNvSpPr/>
          <p:nvPr/>
        </p:nvSpPr>
        <p:spPr>
          <a:xfrm>
            <a:off x="234287" y="1044557"/>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Enrocado aguas arriba </a:t>
            </a:r>
            <a:endParaRPr lang="es-ES" b="1" i="1" dirty="0">
              <a:latin typeface="Times New Roman" panose="02020603050405020304" pitchFamily="18" charset="0"/>
              <a:cs typeface="Arial" panose="020B0604020202020204" pitchFamily="34" charset="0"/>
            </a:endParaRPr>
          </a:p>
        </p:txBody>
      </p:sp>
      <p:sp>
        <p:nvSpPr>
          <p:cNvPr id="19" name="Rectángulo 18">
            <a:extLst>
              <a:ext uri="{FF2B5EF4-FFF2-40B4-BE49-F238E27FC236}">
                <a16:creationId xmlns:a16="http://schemas.microsoft.com/office/drawing/2014/main" id="{4C6BB0DC-B209-491D-B083-66BBCDBEE5FE}"/>
              </a:ext>
            </a:extLst>
          </p:cNvPr>
          <p:cNvSpPr/>
          <p:nvPr/>
        </p:nvSpPr>
        <p:spPr>
          <a:xfrm>
            <a:off x="234287" y="3294443"/>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Enrocado aguas abajo</a:t>
            </a:r>
            <a:endParaRPr lang="es-ES" b="1" i="1" dirty="0">
              <a:latin typeface="Times New Roman" panose="02020603050405020304" pitchFamily="18" charset="0"/>
              <a:cs typeface="Arial" panose="020B0604020202020204" pitchFamily="34" charset="0"/>
            </a:endParaRPr>
          </a:p>
        </p:txBody>
      </p:sp>
      <p:sp>
        <p:nvSpPr>
          <p:cNvPr id="20" name="Rectángulo 19">
            <a:extLst>
              <a:ext uri="{FF2B5EF4-FFF2-40B4-BE49-F238E27FC236}">
                <a16:creationId xmlns:a16="http://schemas.microsoft.com/office/drawing/2014/main" id="{6A81D8E3-D359-4169-A9BD-AFE015818CC8}"/>
              </a:ext>
            </a:extLst>
          </p:cNvPr>
          <p:cNvSpPr/>
          <p:nvPr/>
        </p:nvSpPr>
        <p:spPr>
          <a:xfrm>
            <a:off x="5231373" y="1044557"/>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Espesor del enrocado</a:t>
            </a:r>
            <a:endParaRPr lang="es-ES" b="1" i="1" dirty="0">
              <a:latin typeface="Times New Roman" panose="02020603050405020304" pitchFamily="18" charset="0"/>
              <a:cs typeface="Arial" panose="020B0604020202020204" pitchFamily="34" charset="0"/>
            </a:endParaRPr>
          </a:p>
        </p:txBody>
      </p:sp>
      <p:sp>
        <p:nvSpPr>
          <p:cNvPr id="11" name="Rectángulo 10">
            <a:extLst>
              <a:ext uri="{FF2B5EF4-FFF2-40B4-BE49-F238E27FC236}">
                <a16:creationId xmlns:a16="http://schemas.microsoft.com/office/drawing/2014/main" id="{9C86E494-F11F-4C4F-8386-9EC59715D5C9}"/>
              </a:ext>
            </a:extLst>
          </p:cNvPr>
          <p:cNvSpPr/>
          <p:nvPr/>
        </p:nvSpPr>
        <p:spPr>
          <a:xfrm>
            <a:off x="5172161" y="2588953"/>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Longitud del Enrocado</a:t>
            </a:r>
            <a:endParaRPr lang="es-ES" b="1" i="1" dirty="0">
              <a:latin typeface="Times New Roman" panose="02020603050405020304" pitchFamily="18" charset="0"/>
              <a:cs typeface="Arial" panose="020B0604020202020204" pitchFamily="34" charset="0"/>
            </a:endParaRPr>
          </a:p>
        </p:txBody>
      </p:sp>
      <p:pic>
        <p:nvPicPr>
          <p:cNvPr id="12" name="Imagen 11">
            <a:extLst>
              <a:ext uri="{FF2B5EF4-FFF2-40B4-BE49-F238E27FC236}">
                <a16:creationId xmlns:a16="http://schemas.microsoft.com/office/drawing/2014/main" id="{E6F1E372-95B7-4CD5-AE04-11E698F65009}"/>
              </a:ext>
            </a:extLst>
          </p:cNvPr>
          <p:cNvPicPr/>
          <p:nvPr/>
        </p:nvPicPr>
        <p:blipFill rotWithShape="1">
          <a:blip r:embed="rId3"/>
          <a:srcRect b="2105"/>
          <a:stretch/>
        </p:blipFill>
        <p:spPr bwMode="auto">
          <a:xfrm>
            <a:off x="5231373" y="3200972"/>
            <a:ext cx="3596240" cy="2560013"/>
          </a:xfrm>
          <a:prstGeom prst="rect">
            <a:avLst/>
          </a:prstGeom>
          <a:ln>
            <a:noFill/>
          </a:ln>
          <a:extLst>
            <a:ext uri="{53640926-AAD7-44D8-BBD7-CCE9431645EC}">
              <a14:shadowObscured xmlns:a14="http://schemas.microsoft.com/office/drawing/2010/main"/>
            </a:ext>
          </a:extLst>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2" name="Imagen 1">
            <a:extLst>
              <a:ext uri="{FF2B5EF4-FFF2-40B4-BE49-F238E27FC236}">
                <a16:creationId xmlns:a16="http://schemas.microsoft.com/office/drawing/2014/main" id="{C7EFA8F0-DE48-40B1-A87E-3439BF00DF41}"/>
              </a:ext>
            </a:extLst>
          </p:cNvPr>
          <p:cNvPicPr>
            <a:picLocks noChangeAspect="1"/>
          </p:cNvPicPr>
          <p:nvPr/>
        </p:nvPicPr>
        <p:blipFill rotWithShape="1">
          <a:blip r:embed="rId5"/>
          <a:srcRect t="14682"/>
          <a:stretch/>
        </p:blipFill>
        <p:spPr>
          <a:xfrm>
            <a:off x="129662" y="1683874"/>
            <a:ext cx="4991100" cy="1357131"/>
          </a:xfrm>
          <a:prstGeom prst="rect">
            <a:avLst/>
          </a:prstGeom>
        </p:spPr>
      </p:pic>
      <p:pic>
        <p:nvPicPr>
          <p:cNvPr id="3" name="Imagen 2">
            <a:extLst>
              <a:ext uri="{FF2B5EF4-FFF2-40B4-BE49-F238E27FC236}">
                <a16:creationId xmlns:a16="http://schemas.microsoft.com/office/drawing/2014/main" id="{91AF6505-E32D-49D1-994C-99AB706203E2}"/>
              </a:ext>
            </a:extLst>
          </p:cNvPr>
          <p:cNvPicPr>
            <a:picLocks noChangeAspect="1"/>
          </p:cNvPicPr>
          <p:nvPr/>
        </p:nvPicPr>
        <p:blipFill>
          <a:blip r:embed="rId6"/>
          <a:stretch>
            <a:fillRect/>
          </a:stretch>
        </p:blipFill>
        <p:spPr>
          <a:xfrm>
            <a:off x="221588" y="3996942"/>
            <a:ext cx="4950573" cy="1535793"/>
          </a:xfrm>
          <a:prstGeom prst="rect">
            <a:avLst/>
          </a:prstGeom>
        </p:spPr>
      </p:pic>
      <p:pic>
        <p:nvPicPr>
          <p:cNvPr id="4" name="Imagen 3">
            <a:extLst>
              <a:ext uri="{FF2B5EF4-FFF2-40B4-BE49-F238E27FC236}">
                <a16:creationId xmlns:a16="http://schemas.microsoft.com/office/drawing/2014/main" id="{7F26B425-39CB-4983-9C47-61847FE849F7}"/>
              </a:ext>
            </a:extLst>
          </p:cNvPr>
          <p:cNvPicPr>
            <a:picLocks noChangeAspect="1"/>
          </p:cNvPicPr>
          <p:nvPr/>
        </p:nvPicPr>
        <p:blipFill>
          <a:blip r:embed="rId7"/>
          <a:stretch>
            <a:fillRect/>
          </a:stretch>
        </p:blipFill>
        <p:spPr>
          <a:xfrm>
            <a:off x="5351555" y="1583984"/>
            <a:ext cx="2636745" cy="855161"/>
          </a:xfrm>
          <a:prstGeom prst="rect">
            <a:avLst/>
          </a:prstGeom>
        </p:spPr>
      </p:pic>
    </p:spTree>
    <p:extLst>
      <p:ext uri="{BB962C8B-B14F-4D97-AF65-F5344CB8AC3E}">
        <p14:creationId xmlns:p14="http://schemas.microsoft.com/office/powerpoint/2010/main" val="24334980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INTRODUCCIÓN</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ANTECEDENTES </a:t>
            </a:r>
            <a:endParaRPr lang="es-EC" dirty="0"/>
          </a:p>
        </p:txBody>
      </p:sp>
      <p:sp>
        <p:nvSpPr>
          <p:cNvPr id="19" name="AutoShape 12" descr="data:image/jpeg;base64,/9j/4AAQSkZJRgABAQAAAQABAAD/2wCEAAkGBxITEhUTExIWFRUXFxUXGBgVFxcVGBcYFRcXGBUaGBgYHSggGBolHRYXITEhJSkrLi4uFx8zODMtNygtLisBCgoKDg0OGhAQGi8mHx8tLS0tLS0tLS0tLS0tLS0tLS0tLS0tLS0tLS0tLS0tLS0tLS0tLS0tLS0tLS0tLS0tN//AABEIAMIBAwMBIgACEQEDEQH/xAAbAAACAwEBAQAAAAAAAAAAAAABAgADBAUGB//EADkQAAEDAgQDBgUDBAICAwAAAAEAAhEDIQQSMUEFUWEicYGRofAGMrHB0RNC8RRSYuEVciPCFjOC/8QAGQEAAwEBAQAAAAAAAAAAAAAAAAECAwQF/8QAIxEBAQACAgICAwADAAAAAAAAAAECESExAxJBURNhcQQikf/aAAwDAQACEQMRAD8A44CYBGEwC9p55QEQE0KAJkEIwmARhIywpCaEYTBYRATQjCAWFITQiAgAAmAUATAJBAEwCICYBBoGpgFAEwCDEBMApCYBIIAiAoAmAUhIURARhALCkJoUhALCgCaFIQCwpCaFIQCEIEJ4QhAJCiaFEBxAEykJgFSAARhEBGEGEIwjCMJgsIgIgIgIAQjCaEYSMsKQmATZUbBQEwCtoYdzzlY1zjyaC426BXYvh9WkYqU3M5ZgQDabHQpe03oarMAmAVuHwz3nKxrnHk0Fx8h4+SavhnsMPY5h/wAmlv1CXtAqWr+grC5pVI/6O0Gp00XsOA8Bp4eKtZzXviWtF2tnQ3+Z3XS69Bh+Ihxi+xH3BXNn/k6v+rbHxccvlDSnC+m4v4ew9XO4sgvAEiAW5bAtgW2nnAXiOIfDeIpB7i3sMJ7Ui7ZgGAeV4V4efHJOXjuLlgIgINKdbIBEIwpCACkJlEAsKJoUhAKpCaEAgAgmQQCwipCiQcUIhQJoVWoAIgJgEQEAEQFITAJ7MAEQFowWDfVeKdMZnGYEgaXNzZe44J8IU2NJxQa9xNoc4NaPCDP0WXk8uOHa8cLl08Zw7hlWsYpMLtJI0E8ybDQ6rocQ+FcTRZ+o5rS0CTldmLe8fiV7yjg6eHYKVLS5Jm5J3JjoB4LdRAfTc10gEX5+C5cv8nLfHTWeGfL5ZgeC1alUU7NOUPJJHZZbtGDbUW1uF6rB/AjMwLq2dnIDKT3mTHgtHEqtKkHtpsDXGJcB2nRrmPitPBuJNDDndYRG5k8lOfmzvR4+PGduth+HUaJLmUmtcQGnINhpYezA5BWvdSqDK5rXti4cARbmCseGxzXHKC53eIAPOdu5XUsMwklriL3G3ULDf22n6WYHA06LctJuVpOYxJud7pOK8MZXZldE7OIBI7pWz9OBY/dV3GpS9rvY1OnA/wCJNJmQOzCezbQStfB8KGuJcHTG4t4dVtdVDT2jvbqs78RUn5gO6/mquVpSRvfTaefmRCyOpVHNy1IggtMGczSFX/XHlngj1so3F1HGMkD90mSPHuRBXz3i+EFKu9jTIBkXmARIB6rOF6P40w9IFrxIeTBtZwA179F51q9Hx5bxlcmU1dIjCiK0IIQTKJAqkJlEwVRNCiAUhKnQQCqIoIDjwmCKICEgjCICKAELtcA4E/EOBNqcw529hMD081yAvT8C4lkYKYEfum15J9fws/LbMeF4SW8u8zB4bCjsNl4kZjcwTPhsJ1gLHTxziSS8366rPxB5jORY7rBRl1mhxcdhcrg75ro6erwTWvOZ7yLiADc+5V2J4i2mXAeXeNZ3XF4Ww5wxzHF39p7PW+8R3L0eIwDHdp4ggRAUXhUeMxGIz96lFpJABH28U/FA0OIAA7lkwtIuMC5VpeuwOLZTbk83czui7ip0YAG+S4GIrPygEaLNQzvMAE92ynR7e5oYgubIcCdyYA8FlrYh1xrr4LkYbEOAyzpZaaBsZP5Uq2SvUcesFStWLQTPhqs+JxDWE5nARzIAHe42H1715THfEdYBzmGjUAMZBSqjMJ1aS7NMcyO5Och67D4l+UgOyi5PeQsdPjT8zWh8HVxNwXdfCAvP4P4wzNdmoBhDSSZdFv8AE335lcqh8SipUnKyJ3GU9Iv9ZVzG26TuPonFeHnEUg4ntAEyOcmRF7aeS8jWo5TEykxnxQ5rA2XBu+U/6XPw3FmVNJB2DtxzH46Fdfh3JqufyWW7dFFIxycLdCKQmQQYKIqIIFEVIQZSgQmIQhAKomhRAcgBMAmYwkwF6fgfwk+pDqpyMOgBGY8tiAFOecxm6Mcbl08uAjC9sfgiH3qSzbZ3jsFyeOfD/wDTgHOHBxgCIPVRj58bdSqvjyk24AavWcNwLWOEuFwOWsSe/VUcK4RSImoSTGgMEHZdZlJjb7gWWXm8u+IvDDXNY+NtOW2g0jRcfhuLLXyDe8Suhiq7s3OVz8SwDtZYWEaXvb0+F4qGjOfmNi46mOXRZ+KcbLxEnwXDp8QGWHCTsSZjwWc4podJ05QL/YJTEWpWxBzc12+B4VxGcQRyF79V5avjQSSGtA5dFbgeJVKZOQkSryl0mV7XEYFz2m8HkuPgqlSi4y2QeiTDcYcW9onvF/NSpxJrW5nOyiYuJJPIATJ6BZ8rb/60EkwG8yTAHeuNxf4mMllLTTPu4/48h/l/K4/FuOOqgsa3JTn/APT4Ns3IaGPPkuQ6519UeprsViXVD2nEn05T6K1roWKl80rUinBqaqtjGj9o8gtLCBYpsrUvY7ipewFYxSdTMsmJktGo6t/C6RA2TgACd9upJVTKlcJXR4RxHB1WCmS6lXDbOJ/8b3bB+b5DbWw+i14zBVKJAqtykiRcEEd4XnhSaRMRzBFidjbTvW//AJeo2n+k8CoxvyZrVKdwTkduCBcG3dC1w81l/TPLxcNwKMLHhcax8gOAI/aZDvLl1Wprl2TKVz/0VITKQmQQoUVIQZYSp0EAqiZRAdjhHA20zNZpLuvyjlH9x6rrf1eVwDTbbotuKxVNzcrtxI6Ly7q/a8fovNuVzu66tTHiPaUa3ZBeVVjcDRxDQHXg2ItdeZqcQLhcrfw7FCPmP8qNa5VvfDqYbgtFsnKSYiSZ9lVYjgYcBDi1066jyXQw1UEc1l4lxAAFsGUt209RxB8MDM7NUk7RbRcTjmBqMOUkmNBA08NV6P8Aq3NdMmVbjatN7ZE5tZ7rqplU6j504OGx8lS98r3PFMd/4S0CSYzGIgDl1PNeTJbyWmOW0WMuHb2gYmLq/FVA52bLHQKitjGNkDtO9B3lcqrXkkud4CQB0A5J2iR163Ehtfo2ProsOJxJeZOgnKBoPyeqyteDYab/AGQdXaIlwE6T6+Cm1cml0SkrUxFwDcfVWfqtkAOHSLqYp0szbNI9LfVQei0QBoi6oAsYqEj5onQb+W2q14YtB35+9/unYJyfOdxE6SrBUQxNMPGsEXB6/hYGPdNyLET79VM5O8V1adYaIgZ9uyJ8T793XOr1yHdDGU+F1o4ZxADsEGb/AHMzuDB7oT1dbhy8j+q9pygB++wgbe7Jy4OaZFtCNSOYncXQxrWkSOyZ+YZc3jbtdxnQclldijScJJc14Bnr9OWw1FrFE56K8fxXWaGQHOhp+R/I8idjHdp4Lp4bH1abQHAVB/cLOA6xr3geSxVK4PZtBF2uGoP09VhocQFM5STl2B1bbQdFpjll8M8scfl63CY9rxIPhuFra9eNpYhrjma6DzbY+IO3mFuo8bLIFQZh/e0af9m/ddWHl3xWGWFnMemCMLLhcW14zNcHDmFpDlttCFBMgUGCCZBAa6WJB3P1U/UZJmZ6rktcrcxK5/wxp+St7ww7rVg8TTbAglYuHYF1V2hy7nkvSt4HRDYjXeTPgsc5hjwvH2y5KeKADslZMZxhrtbOG9lRxPhtRjoa0ubtF1x68t+ZhHeCFlJKu2tVTiAOms6rq8ExYzXuvK1sRSaMzjAXIxvxKW2oy3/I6+ATuOylfQfi/jNGkwNJGYj5GwXEbSP2jqeW6+dcR44XWEMbybr4u1PcIXn6mIcSSSSTckkkk8yTeVQ4ynjjornt0a2OAAy3PXbl4rIcSSVQ7XkqXOlVjCuVbziTAE6fynbjI37XfeOq51Fnj3q4lO6KWtbsaee6QYsi0HncyPKfssbn6XQNUbaJ6Hs2DE8vUX74V39QVz6Dxvb6K1xKm9nG4Yvqev8ACtpPBN97LnDRRlU25qf4qZNlSbA6DRVYisRDtCCfEHX31VlKtIvHQ/YouYDIPgnv7FB2LBbIMyYjkfDdI6q4tyne4+6pDQ0kbGDyk6FBxJBHKCPW48I8k020WVCR/kPX3CL4dr+I38rpYmCDB+vMJalTzHgQnLyVUiWGI8te8Hw0WxlcxYyOem3oqS8EQT9tLqotLZIuPfrG4V9l0106zmHPTdlOp5HvC7/DviMGG1RlP9wuD76eS8vmBuFGuMfbZVMrE2PpNCuHAFrgQdwrgV86wOOfTMscR01B5WOoXo+HfErDDanZPMfL+R6rWZxGrHolFSK03FxsRcKK9jYf05HJbsBSadRI+vRYQUxeGjMSGgakmAO8nRZ58xUslenZigxuUNygKP4k0xqvnuN+MKLDDM1Ujl2W+Z18AuRi/jXEO+QMYOgzHxLrei5r4o1/I+r1/iFrAcxAA/cSAB3k6Lx/HPjumTFJmc/3OnILa5fmPp4r59isfVqmalRzztJsO4aBJTR+PGF75N2Mxz6pzOMnyA7gLALLnSOcEjh4IRyszXTZkjWoSlVHP+oVbjsmLo39Ol9UmvcjQqFx2Vb37Tf36pqk9wSnkIGycuhrZmkDaOqpe/7pn2t7sqU5zyD51ooVzof4WVFphVZtMdDN/N4M/dDPaD7use2nVWmrI6iffvms7iuVopumwN+Uapm1SsjHhO0pjays7n5e/FKahEGdo3nx5aeqUVjpCRtWLEWPpP8AKIFrKp8JVkg30I9yPxy8VnY4t97HQ/RAk5uRnb3p+UFGiR3f6TNdHv37661Pb2c2mx6cvA+ipLjHMck5yOl5pkdpptFxeD+FGPF509R799aGVo8vfeqa+Mabb+/JV/R/HSNuovI/HVUVqgG8dN1zxVdsYHuyTOAdJ9VFz11ycxbP+ScLBzh3GB5Irmkz+xFL8mZ+ke64h8XGS2g2BpneJJ7m6DxnuC89j8dVq/8A2Pc+LwTYdwFgVia4K+n3LS5VnpW1qIVhI5JX80tgzGAqNslp1ITEoGhCYFVuelBSoWl6jaiqKDSoVFzjeTcqU3kGYvsqyDrIj6qGoSlyZiLyTf3qqqrxNkznpS2ycIkqFWAjcJcyqUqqAUDkXN3CGt1UoGfNQOg2TAAoFqeyF3vVW03WiypATMkFZ1UOW99o01HVOC7cA+U+mnvqmaRvIjdHK07qdmGfceRvHonpua4AE/kflvT66pmNtrP2/wBJalAC4tHgje+AsFIidxpraOX+lmxNVrbjQ8/XxlU4zGj9p7xtP3WISTOWTzNh4BE47VraOe5+mnkraFIbxPOUpY4i5A7hp4lXnBU43JPXWN1OWf2cn0Wq9gtmA7rrHWrN/aZ9FfXoMBEfmVXUqht4CcOiwvIkfVFZzjFFWqenTPv2EQVsw1NsQQJn0TOotIOQaa3/ADtYovk1dMtMlLuTSoHqQnstEce5Gf5SkDqoXQiUaMBKYERrJWdzk7GSnf2IdrSen8ommApmjqkdJUg6rrHtQBEGPL6nqrGujTZVvCUvJgHefv8A2mbbVVsTuCdpaNqUCEJRzJbMCEQIUJCjnI2eka2YRe1KEZS2NFaU+ZCQgAi5HMVjillI56oq1psEQrF5xYbus+IrveY0B21nvVbMO5x1BKvNJzY27ii5/EOQn9NzV1gle9UmpeDKUlqul7iDqD9lUc+a1hoFHGP9p8PVAJJvsEdQlbqTr9kkz71N1MRgpDSXR0hWvxpvYeKodWc4XMdyW7ejmmY4Ef3HyH5UUe106eZUT9sz3+naq0tTP8qpg5a+S34mgZ6R6bLK5gHVVM5Yy9VbZg+Xj7CBnkfIx5q+iwuBP7QbjTTl5qqs6YABgbR990vbd4VoC1RtIm/1si0jkry+Run7WFpQGAa/6RzFxgHTf3opUBRDrD8Qp3sFLI1MqsuPgrXu30VbHFVCQBEtKIumjdFEUkQoHlWtZPeg5qVyh6JsirWNm2iupua0/m6m3RyKqeHJ7rKPoR799FrFcnS3U+/cpCwc4g6xr7lY/ksvKtKWUTyVJWyrXaAIE+miywTfLrfaLpzO90aVSkdUTYs/uJAWQNk38AtJZ8g5cXK1rQBESlBhKT/CduwJaNAEpHuSkp1gXFusJxG9/TwSIYOxKoqsJ/dPorS8GwEdfxKqNJo2nxPj0T9j0Qjcn1n7JXVI/crqpaNBB+qSESlpnqTzKBa7m71W2nW0ge5siKT3627rJXLSpGPM7+4+/FRamYYxsfL8KKfc9V6h1QbiRp1HvwWXGUDFiCFpqtHWddCbdVmqUTspnPMKs7a7suW0aTdQTorjhrSdZ1SVKOUwdQY8QnP0FOVEMKvFKUgaVUyLURVuaUzgeShaUTY0rIixRHQJ/wBD+LqCkfBPe06U6FWYdudwAJA3PK31TMwTnnQgbnn3dOq6VHDgQ3TfRY+Xza4napjthfSyOAJBF7yRPpATPpt/dMaX1sr8ax4b2YPOb25jxhU1KwNO4vvbfmpxuWUlPiKW12tnsg9/n6rXhGtqSTEj9oAHjbVc8UrSPVGm6LgwtcsNzjtMrpupiSOXXyWfEUjsZP8A2A8t1X/WNMiw5kTJ/N9lTVxuU6yFhPHnKrcB7OeveT9lnrYnKMrDefAc9VlrYtzidQCdB+fBK2uB+266Jj9kIYdb2tJTNdHspHY0RB+qp/VBT3fkLqlYo0iD2joNhv3qoVmi5EnYDRZn1nHp02T5p6bqJb81pdrJkf6TPdEC1+ckeBWam0FpGpuB0VjmkTm2AAjUxulYa+oWAXHiDCx5iTDSQDoNY7yqartzr1VrHFsWEx9UuZAtY2Lxm805c0j5GzoBJ1A7lVQqvJgCZmbc1oLDNgba/TlKLlqAP1w0AlvlbfZXUK+vanbxnVLTwz6kNp0y87ZQXR4BLlq4ao39WjcAuDH3EjdwB9Cp17DfLRRqQAAyo7qGG/ooun/8uxru0aVEzvkjoLByin1x+y3fpa3Q/wDYq0j6H7qKKoKsHyO97LI77fYKKIx7o+GZx+60VRYdyiiv5EQfZaMMwZCYEyFFFNHwDWi9kHiyCifwG+oIaYtYaW2WV7iXCTNm632Cii5Z3/1RajByGn/sFRiB/wC30RUW/jZ5BSFh73KzcQFgootcexXKnXuKow7iYm/eiotMhiNT7pWC497oqLI1+FEtM3udVG0xmFh5KKJ3pSvFsEiw0O3VZ3sHIaj6FRRT8CKqrRmbbVVA6KKKoqp+U5eeZ0G6iiVSq/VdzPPU6810OHmWknXn4lRRKnVjsVUbOV7hMaOI58lmoYh5cJc433J5oKKr0jHutX6zr9o6nc81FFFzrf/Z"/>
          <p:cNvSpPr>
            <a:spLocks noChangeAspect="1" noChangeArrowheads="1"/>
          </p:cNvSpPr>
          <p:nvPr/>
        </p:nvSpPr>
        <p:spPr bwMode="auto">
          <a:xfrm>
            <a:off x="155575" y="-1036638"/>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Rectángulo 12">
            <a:extLst>
              <a:ext uri="{FF2B5EF4-FFF2-40B4-BE49-F238E27FC236}">
                <a16:creationId xmlns:a16="http://schemas.microsoft.com/office/drawing/2014/main" id="{5C183C26-BC0D-4768-B4FA-E6F9962FF1E6}"/>
              </a:ext>
            </a:extLst>
          </p:cNvPr>
          <p:cNvSpPr/>
          <p:nvPr/>
        </p:nvSpPr>
        <p:spPr>
          <a:xfrm>
            <a:off x="5428094" y="4867098"/>
            <a:ext cx="2959406" cy="646331"/>
          </a:xfrm>
          <a:prstGeom prst="rect">
            <a:avLst/>
          </a:prstGeom>
        </p:spPr>
        <p:txBody>
          <a:bodyPr wrap="square">
            <a:spAutoFit/>
          </a:bodyPr>
          <a:lstStyle/>
          <a:p>
            <a:r>
              <a:rPr lang="es-ES" sz="1600" i="1" u="none" dirty="0">
                <a:latin typeface="Times New Roman" panose="02020603050405020304" pitchFamily="18" charset="0"/>
                <a:cs typeface="Times New Roman" panose="02020603050405020304" pitchFamily="18" charset="0"/>
              </a:rPr>
              <a:t>Puente en la Armenia</a:t>
            </a:r>
          </a:p>
          <a:p>
            <a:endParaRPr lang="es-ES" sz="1600" i="1" u="none" dirty="0">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411BDBA2-60BE-4B48-A33E-96586CBD827C}"/>
              </a:ext>
            </a:extLst>
          </p:cNvPr>
          <p:cNvPicPr>
            <a:picLocks noChangeAspect="1"/>
          </p:cNvPicPr>
          <p:nvPr/>
        </p:nvPicPr>
        <p:blipFill>
          <a:blip r:embed="rId3"/>
          <a:stretch>
            <a:fillRect/>
          </a:stretch>
        </p:blipFill>
        <p:spPr>
          <a:xfrm>
            <a:off x="4153643" y="2137502"/>
            <a:ext cx="4579027" cy="2582996"/>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2" name="Imagen 1">
            <a:extLst>
              <a:ext uri="{FF2B5EF4-FFF2-40B4-BE49-F238E27FC236}">
                <a16:creationId xmlns:a16="http://schemas.microsoft.com/office/drawing/2014/main" id="{F576C1D1-6243-4D81-8B52-FE5A18A0E54B}"/>
              </a:ext>
            </a:extLst>
          </p:cNvPr>
          <p:cNvPicPr>
            <a:picLocks noChangeAspect="1"/>
          </p:cNvPicPr>
          <p:nvPr/>
        </p:nvPicPr>
        <p:blipFill>
          <a:blip r:embed="rId5"/>
          <a:stretch>
            <a:fillRect/>
          </a:stretch>
        </p:blipFill>
        <p:spPr>
          <a:xfrm>
            <a:off x="566018" y="1657085"/>
            <a:ext cx="2769840" cy="3172962"/>
          </a:xfrm>
          <a:prstGeom prst="rect">
            <a:avLst/>
          </a:prstGeom>
        </p:spPr>
      </p:pic>
      <p:sp>
        <p:nvSpPr>
          <p:cNvPr id="16" name="Rectángulo 15">
            <a:extLst>
              <a:ext uri="{FF2B5EF4-FFF2-40B4-BE49-F238E27FC236}">
                <a16:creationId xmlns:a16="http://schemas.microsoft.com/office/drawing/2014/main" id="{43C41899-BD4E-43A4-8B77-45B6CBE384E2}"/>
              </a:ext>
            </a:extLst>
          </p:cNvPr>
          <p:cNvSpPr/>
          <p:nvPr/>
        </p:nvSpPr>
        <p:spPr>
          <a:xfrm>
            <a:off x="566018" y="4868749"/>
            <a:ext cx="2870107" cy="338554"/>
          </a:xfrm>
          <a:prstGeom prst="rect">
            <a:avLst/>
          </a:prstGeom>
        </p:spPr>
        <p:txBody>
          <a:bodyPr wrap="square">
            <a:spAutoFit/>
          </a:bodyPr>
          <a:lstStyle/>
          <a:p>
            <a:r>
              <a:rPr lang="es-ES" sz="1600" i="1" u="none" dirty="0">
                <a:latin typeface="Times New Roman" panose="02020603050405020304" pitchFamily="18" charset="0"/>
                <a:cs typeface="Times New Roman" panose="02020603050405020304" pitchFamily="18" charset="0"/>
              </a:rPr>
              <a:t>Puente de la Parroquia Canuto</a:t>
            </a:r>
          </a:p>
        </p:txBody>
      </p:sp>
    </p:spTree>
    <p:extLst>
      <p:ext uri="{BB962C8B-B14F-4D97-AF65-F5344CB8AC3E}">
        <p14:creationId xmlns:p14="http://schemas.microsoft.com/office/powerpoint/2010/main" val="404008594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i="1" dirty="0"/>
              <a:t>MODELO SUPERFICIE MODIFICADA CON PROTECCIONES EN EL PUENTE </a:t>
            </a:r>
          </a:p>
        </p:txBody>
      </p:sp>
      <p:sp>
        <p:nvSpPr>
          <p:cNvPr id="11" name="Rectángulo 10">
            <a:extLst>
              <a:ext uri="{FF2B5EF4-FFF2-40B4-BE49-F238E27FC236}">
                <a16:creationId xmlns:a16="http://schemas.microsoft.com/office/drawing/2014/main" id="{9C86E494-F11F-4C4F-8386-9EC59715D5C9}"/>
              </a:ext>
            </a:extLst>
          </p:cNvPr>
          <p:cNvSpPr/>
          <p:nvPr/>
        </p:nvSpPr>
        <p:spPr>
          <a:xfrm>
            <a:off x="234287" y="915876"/>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Velocidad del flujo</a:t>
            </a:r>
            <a:endParaRPr lang="es-ES" b="1" i="1" dirty="0">
              <a:latin typeface="Times New Roman" panose="02020603050405020304" pitchFamily="18" charset="0"/>
              <a:cs typeface="Arial" panose="020B0604020202020204" pitchFamily="34" charset="0"/>
            </a:endParaRPr>
          </a:p>
        </p:txBody>
      </p:sp>
      <p:pic>
        <p:nvPicPr>
          <p:cNvPr id="13" name="Imagen 12">
            <a:extLst>
              <a:ext uri="{FF2B5EF4-FFF2-40B4-BE49-F238E27FC236}">
                <a16:creationId xmlns:a16="http://schemas.microsoft.com/office/drawing/2014/main" id="{A489D0EC-F1DB-4052-8415-187D2ABDB616}"/>
              </a:ext>
            </a:extLst>
          </p:cNvPr>
          <p:cNvPicPr/>
          <p:nvPr/>
        </p:nvPicPr>
        <p:blipFill>
          <a:blip r:embed="rId3"/>
          <a:stretch>
            <a:fillRect/>
          </a:stretch>
        </p:blipFill>
        <p:spPr>
          <a:xfrm>
            <a:off x="355904" y="1364449"/>
            <a:ext cx="5757513" cy="2647921"/>
          </a:xfrm>
          <a:prstGeom prst="rect">
            <a:avLst/>
          </a:prstGeom>
        </p:spPr>
      </p:pic>
      <p:sp>
        <p:nvSpPr>
          <p:cNvPr id="19" name="Rectángulo 18">
            <a:extLst>
              <a:ext uri="{FF2B5EF4-FFF2-40B4-BE49-F238E27FC236}">
                <a16:creationId xmlns:a16="http://schemas.microsoft.com/office/drawing/2014/main" id="{7F23F520-005F-4DA4-B69D-9D1380AFE6F8}"/>
              </a:ext>
            </a:extLst>
          </p:cNvPr>
          <p:cNvSpPr/>
          <p:nvPr/>
        </p:nvSpPr>
        <p:spPr>
          <a:xfrm>
            <a:off x="5580736" y="5841809"/>
            <a:ext cx="3310946" cy="276999"/>
          </a:xfrm>
          <a:prstGeom prst="rect">
            <a:avLst/>
          </a:prstGeom>
        </p:spPr>
        <p:txBody>
          <a:bodyPr wrap="square">
            <a:spAutoFit/>
          </a:bodyPr>
          <a:lstStyle/>
          <a:p>
            <a:r>
              <a:rPr lang="es-EC" sz="1200" i="1" u="none" dirty="0">
                <a:latin typeface="Times New Roman" panose="02020603050405020304" pitchFamily="18" charset="0"/>
                <a:cs typeface="Times New Roman" panose="02020603050405020304" pitchFamily="18" charset="0"/>
              </a:rPr>
              <a:t>Perfil del Cauce</a:t>
            </a:r>
          </a:p>
        </p:txBody>
      </p:sp>
      <p:pic>
        <p:nvPicPr>
          <p:cNvPr id="3" name="Imagen 2">
            <a:extLst>
              <a:ext uri="{FF2B5EF4-FFF2-40B4-BE49-F238E27FC236}">
                <a16:creationId xmlns:a16="http://schemas.microsoft.com/office/drawing/2014/main" id="{786B13FB-EDCF-4AA7-9D77-3C6A39503865}"/>
              </a:ext>
            </a:extLst>
          </p:cNvPr>
          <p:cNvPicPr>
            <a:picLocks noChangeAspect="1"/>
          </p:cNvPicPr>
          <p:nvPr/>
        </p:nvPicPr>
        <p:blipFill>
          <a:blip r:embed="rId4"/>
          <a:stretch>
            <a:fillRect/>
          </a:stretch>
        </p:blipFill>
        <p:spPr>
          <a:xfrm>
            <a:off x="355904" y="4129116"/>
            <a:ext cx="4212572" cy="1719844"/>
          </a:xfrm>
          <a:prstGeom prst="rect">
            <a:avLst/>
          </a:prstGeom>
        </p:spPr>
      </p:pic>
      <p:pic>
        <p:nvPicPr>
          <p:cNvPr id="4" name="Imagen 3">
            <a:extLst>
              <a:ext uri="{FF2B5EF4-FFF2-40B4-BE49-F238E27FC236}">
                <a16:creationId xmlns:a16="http://schemas.microsoft.com/office/drawing/2014/main" id="{C0D990AF-8288-4ED6-B07C-3C73FBEDEF77}"/>
              </a:ext>
            </a:extLst>
          </p:cNvPr>
          <p:cNvPicPr>
            <a:picLocks noChangeAspect="1"/>
          </p:cNvPicPr>
          <p:nvPr/>
        </p:nvPicPr>
        <p:blipFill>
          <a:blip r:embed="rId5"/>
          <a:stretch>
            <a:fillRect/>
          </a:stretch>
        </p:blipFill>
        <p:spPr>
          <a:xfrm>
            <a:off x="4810028" y="4062102"/>
            <a:ext cx="4007482" cy="1729975"/>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5" name="Rectángulo 4"/>
          <p:cNvSpPr/>
          <p:nvPr/>
        </p:nvSpPr>
        <p:spPr>
          <a:xfrm>
            <a:off x="1120954" y="5841809"/>
            <a:ext cx="1882118" cy="276999"/>
          </a:xfrm>
          <a:prstGeom prst="rect">
            <a:avLst/>
          </a:prstGeom>
        </p:spPr>
        <p:txBody>
          <a:bodyPr wrap="none">
            <a:spAutoFit/>
          </a:bodyPr>
          <a:lstStyle/>
          <a:p>
            <a:r>
              <a:rPr lang="es-EC" sz="1200" i="1" u="none" dirty="0">
                <a:latin typeface="Times New Roman" panose="02020603050405020304" pitchFamily="18" charset="0"/>
                <a:cs typeface="Times New Roman" panose="02020603050405020304" pitchFamily="18" charset="0"/>
              </a:rPr>
              <a:t>Sección Transversal Puente</a:t>
            </a:r>
          </a:p>
        </p:txBody>
      </p:sp>
    </p:spTree>
    <p:extLst>
      <p:ext uri="{BB962C8B-B14F-4D97-AF65-F5344CB8AC3E}">
        <p14:creationId xmlns:p14="http://schemas.microsoft.com/office/powerpoint/2010/main" val="278309639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i="1" dirty="0"/>
              <a:t>MODELO SUPERFICIE MODIFICADA CON PROTECCIONES EN EL PUENTE </a:t>
            </a:r>
          </a:p>
        </p:txBody>
      </p:sp>
      <p:sp>
        <p:nvSpPr>
          <p:cNvPr id="20" name="Rectángulo 19">
            <a:extLst>
              <a:ext uri="{FF2B5EF4-FFF2-40B4-BE49-F238E27FC236}">
                <a16:creationId xmlns:a16="http://schemas.microsoft.com/office/drawing/2014/main" id="{6A81D8E3-D359-4169-A9BD-AFE015818CC8}"/>
              </a:ext>
            </a:extLst>
          </p:cNvPr>
          <p:cNvSpPr/>
          <p:nvPr/>
        </p:nvSpPr>
        <p:spPr>
          <a:xfrm>
            <a:off x="271446" y="979592"/>
            <a:ext cx="4300554"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Socavación General a lo largo del Río</a:t>
            </a:r>
            <a:endParaRPr lang="es-ES" b="1" i="1" dirty="0">
              <a:latin typeface="Times New Roman" panose="02020603050405020304" pitchFamily="18" charset="0"/>
              <a:cs typeface="Arial" panose="020B0604020202020204" pitchFamily="34" charset="0"/>
            </a:endParaRPr>
          </a:p>
        </p:txBody>
      </p:sp>
      <p:graphicFrame>
        <p:nvGraphicFramePr>
          <p:cNvPr id="18" name="Gráfico 17">
            <a:extLst>
              <a:ext uri="{FF2B5EF4-FFF2-40B4-BE49-F238E27FC236}">
                <a16:creationId xmlns:a16="http://schemas.microsoft.com/office/drawing/2014/main" id="{1B48DA4D-F6D1-45FB-85BE-37D41A37CD48}"/>
              </a:ext>
            </a:extLst>
          </p:cNvPr>
          <p:cNvGraphicFramePr/>
          <p:nvPr>
            <p:extLst>
              <p:ext uri="{D42A27DB-BD31-4B8C-83A1-F6EECF244321}">
                <p14:modId xmlns:p14="http://schemas.microsoft.com/office/powerpoint/2010/main" val="3577290303"/>
              </p:ext>
            </p:extLst>
          </p:nvPr>
        </p:nvGraphicFramePr>
        <p:xfrm>
          <a:off x="4711143" y="1562100"/>
          <a:ext cx="4233340" cy="3085056"/>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n 6">
            <a:extLst>
              <a:ext uri="{FF2B5EF4-FFF2-40B4-BE49-F238E27FC236}">
                <a16:creationId xmlns:a16="http://schemas.microsoft.com/office/drawing/2014/main" id="{418CF7AE-0558-455E-B3C5-A97073100B21}"/>
              </a:ext>
            </a:extLst>
          </p:cNvPr>
          <p:cNvPicPr>
            <a:picLocks noChangeAspect="1"/>
          </p:cNvPicPr>
          <p:nvPr/>
        </p:nvPicPr>
        <p:blipFill>
          <a:blip r:embed="rId4"/>
          <a:stretch>
            <a:fillRect/>
          </a:stretch>
        </p:blipFill>
        <p:spPr>
          <a:xfrm>
            <a:off x="346984" y="1694828"/>
            <a:ext cx="4233340" cy="3265479"/>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35153930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i="1" dirty="0"/>
              <a:t>MODELO SUPERFICIE MODIFICADA CON PROTECCIONES EN EL PUENTE </a:t>
            </a:r>
          </a:p>
        </p:txBody>
      </p:sp>
      <p:sp>
        <p:nvSpPr>
          <p:cNvPr id="17" name="Rectángulo 16">
            <a:extLst>
              <a:ext uri="{FF2B5EF4-FFF2-40B4-BE49-F238E27FC236}">
                <a16:creationId xmlns:a16="http://schemas.microsoft.com/office/drawing/2014/main" id="{ECA0FD82-103C-422A-A3EA-D564F1177A46}"/>
              </a:ext>
            </a:extLst>
          </p:cNvPr>
          <p:cNvSpPr/>
          <p:nvPr/>
        </p:nvSpPr>
        <p:spPr>
          <a:xfrm>
            <a:off x="257175" y="964077"/>
            <a:ext cx="3655452" cy="458074"/>
          </a:xfrm>
          <a:prstGeom prst="rect">
            <a:avLst/>
          </a:prstGeom>
        </p:spPr>
        <p:txBody>
          <a:bodyPr wrap="square">
            <a:spAutoFit/>
          </a:bodyPr>
          <a:lstStyle/>
          <a:p>
            <a:pPr algn="just">
              <a:lnSpc>
                <a:spcPct val="150000"/>
              </a:lnSpc>
              <a:spcAft>
                <a:spcPts val="0"/>
              </a:spcAft>
            </a:pPr>
            <a:r>
              <a:rPr lang="es-EC" b="1" i="1" dirty="0">
                <a:latin typeface="Times New Roman" panose="02020603050405020304" pitchFamily="18" charset="0"/>
                <a:cs typeface="Arial" panose="020B0604020202020204" pitchFamily="34" charset="0"/>
              </a:rPr>
              <a:t>Socavación Local</a:t>
            </a:r>
            <a:endParaRPr lang="es-ES" b="1" i="1" dirty="0">
              <a:latin typeface="Times New Roman" panose="02020603050405020304" pitchFamily="18" charset="0"/>
              <a:cs typeface="Arial" panose="020B0604020202020204" pitchFamily="34" charset="0"/>
            </a:endParaRPr>
          </a:p>
        </p:txBody>
      </p:sp>
      <p:pic>
        <p:nvPicPr>
          <p:cNvPr id="7" name="Imagen 6">
            <a:extLst>
              <a:ext uri="{FF2B5EF4-FFF2-40B4-BE49-F238E27FC236}">
                <a16:creationId xmlns:a16="http://schemas.microsoft.com/office/drawing/2014/main" id="{11CACDCF-47AB-4456-B504-254A7DA1F143}"/>
              </a:ext>
            </a:extLst>
          </p:cNvPr>
          <p:cNvPicPr>
            <a:picLocks noChangeAspect="1"/>
          </p:cNvPicPr>
          <p:nvPr/>
        </p:nvPicPr>
        <p:blipFill rotWithShape="1">
          <a:blip r:embed="rId3"/>
          <a:srcRect l="19020" t="27593" r="16862" b="16607"/>
          <a:stretch/>
        </p:blipFill>
        <p:spPr>
          <a:xfrm>
            <a:off x="716640" y="1501366"/>
            <a:ext cx="7879202" cy="3855267"/>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347933719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281847" y="765560"/>
            <a:ext cx="8980226" cy="461665"/>
          </a:xfrm>
          <a:prstGeom prst="rect">
            <a:avLst/>
          </a:prstGeom>
        </p:spPr>
        <p:txBody>
          <a:bodyPr wrap="square">
            <a:spAutoFit/>
          </a:bodyPr>
          <a:lstStyle/>
          <a:p>
            <a:r>
              <a:rPr lang="es-EC" sz="2400" u="none" dirty="0"/>
              <a:t>GÁLIBO</a:t>
            </a:r>
          </a:p>
        </p:txBody>
      </p:sp>
      <p:pic>
        <p:nvPicPr>
          <p:cNvPr id="4" name="Imagen 3">
            <a:extLst>
              <a:ext uri="{FF2B5EF4-FFF2-40B4-BE49-F238E27FC236}">
                <a16:creationId xmlns:a16="http://schemas.microsoft.com/office/drawing/2014/main" id="{E386E422-C912-4BAE-9B52-0BF59DC12177}"/>
              </a:ext>
            </a:extLst>
          </p:cNvPr>
          <p:cNvPicPr>
            <a:picLocks noChangeAspect="1"/>
          </p:cNvPicPr>
          <p:nvPr/>
        </p:nvPicPr>
        <p:blipFill rotWithShape="1">
          <a:blip r:embed="rId3"/>
          <a:srcRect l="31669" r="29411" b="17369"/>
          <a:stretch/>
        </p:blipFill>
        <p:spPr>
          <a:xfrm>
            <a:off x="2981195" y="1443789"/>
            <a:ext cx="3457183" cy="3403784"/>
          </a:xfrm>
          <a:prstGeom prst="rect">
            <a:avLst/>
          </a:prstGeom>
        </p:spPr>
      </p:pic>
      <p:cxnSp>
        <p:nvCxnSpPr>
          <p:cNvPr id="5" name="Conector recto 4">
            <a:extLst>
              <a:ext uri="{FF2B5EF4-FFF2-40B4-BE49-F238E27FC236}">
                <a16:creationId xmlns:a16="http://schemas.microsoft.com/office/drawing/2014/main" id="{BB4FD94F-211F-4595-8A64-2FA2A6138BC1}"/>
              </a:ext>
            </a:extLst>
          </p:cNvPr>
          <p:cNvCxnSpPr>
            <a:cxnSpLocks/>
          </p:cNvCxnSpPr>
          <p:nvPr/>
        </p:nvCxnSpPr>
        <p:spPr>
          <a:xfrm>
            <a:off x="3720230" y="2962620"/>
            <a:ext cx="2359683" cy="0"/>
          </a:xfrm>
          <a:prstGeom prst="line">
            <a:avLst/>
          </a:prstGeom>
        </p:spPr>
        <p:style>
          <a:lnRef idx="2">
            <a:schemeClr val="accent2"/>
          </a:lnRef>
          <a:fillRef idx="0">
            <a:schemeClr val="accent2"/>
          </a:fillRef>
          <a:effectRef idx="1">
            <a:schemeClr val="accent2"/>
          </a:effectRef>
          <a:fontRef idx="minor">
            <a:schemeClr val="tx1"/>
          </a:fontRef>
        </p:style>
      </p:cxnSp>
      <p:pic>
        <p:nvPicPr>
          <p:cNvPr id="33" name="Imagen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8" name="Triángulo isósceles 7">
            <a:extLst>
              <a:ext uri="{FF2B5EF4-FFF2-40B4-BE49-F238E27FC236}">
                <a16:creationId xmlns:a16="http://schemas.microsoft.com/office/drawing/2014/main" id="{FD1840FD-A8A5-4261-8BB9-305DB1E56EA4}"/>
              </a:ext>
            </a:extLst>
          </p:cNvPr>
          <p:cNvSpPr/>
          <p:nvPr/>
        </p:nvSpPr>
        <p:spPr>
          <a:xfrm rot="10800000">
            <a:off x="4277638" y="2906039"/>
            <a:ext cx="144050" cy="45719"/>
          </a:xfrm>
          <a:prstGeom prst="triangle">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a16="http://schemas.microsoft.com/office/drawing/2014/main" id="{CCA57D90-E478-4AA7-9D6F-9D8ABDAD64E0}"/>
              </a:ext>
            </a:extLst>
          </p:cNvPr>
          <p:cNvSpPr/>
          <p:nvPr/>
        </p:nvSpPr>
        <p:spPr>
          <a:xfrm>
            <a:off x="4277638" y="2616368"/>
            <a:ext cx="1421704" cy="237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u="none" dirty="0">
                <a:solidFill>
                  <a:schemeClr val="tx1"/>
                </a:solidFill>
              </a:rPr>
              <a:t>9.95 msnm</a:t>
            </a:r>
          </a:p>
        </p:txBody>
      </p:sp>
      <p:cxnSp>
        <p:nvCxnSpPr>
          <p:cNvPr id="13" name="Conector recto de flecha 12">
            <a:extLst>
              <a:ext uri="{FF2B5EF4-FFF2-40B4-BE49-F238E27FC236}">
                <a16:creationId xmlns:a16="http://schemas.microsoft.com/office/drawing/2014/main" id="{96FD26C5-C2F7-4BB3-9E2F-5E5257470FF9}"/>
              </a:ext>
            </a:extLst>
          </p:cNvPr>
          <p:cNvCxnSpPr/>
          <p:nvPr/>
        </p:nvCxnSpPr>
        <p:spPr>
          <a:xfrm>
            <a:off x="6338170" y="2962620"/>
            <a:ext cx="0" cy="1772218"/>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6" name="Rectángulo 15">
            <a:extLst>
              <a:ext uri="{FF2B5EF4-FFF2-40B4-BE49-F238E27FC236}">
                <a16:creationId xmlns:a16="http://schemas.microsoft.com/office/drawing/2014/main" id="{A2411A62-1C95-4C69-9E7B-A547B4129A6F}"/>
              </a:ext>
            </a:extLst>
          </p:cNvPr>
          <p:cNvSpPr/>
          <p:nvPr/>
        </p:nvSpPr>
        <p:spPr>
          <a:xfrm>
            <a:off x="4189219" y="4395434"/>
            <a:ext cx="1421704" cy="237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u="none" dirty="0">
                <a:solidFill>
                  <a:schemeClr val="tx1"/>
                </a:solidFill>
              </a:rPr>
              <a:t>2.70 msnm</a:t>
            </a:r>
          </a:p>
        </p:txBody>
      </p:sp>
      <p:sp>
        <p:nvSpPr>
          <p:cNvPr id="17" name="Rectángulo 16">
            <a:extLst>
              <a:ext uri="{FF2B5EF4-FFF2-40B4-BE49-F238E27FC236}">
                <a16:creationId xmlns:a16="http://schemas.microsoft.com/office/drawing/2014/main" id="{0F3FE51D-6203-4605-AFCF-E9010661B645}"/>
              </a:ext>
            </a:extLst>
          </p:cNvPr>
          <p:cNvSpPr/>
          <p:nvPr/>
        </p:nvSpPr>
        <p:spPr>
          <a:xfrm>
            <a:off x="6191727" y="3636670"/>
            <a:ext cx="1737243" cy="371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u="none" dirty="0">
                <a:solidFill>
                  <a:schemeClr val="tx1"/>
                </a:solidFill>
              </a:rPr>
              <a:t>Tirante: 7.25m</a:t>
            </a:r>
          </a:p>
        </p:txBody>
      </p:sp>
      <p:cxnSp>
        <p:nvCxnSpPr>
          <p:cNvPr id="18" name="Conector recto de flecha 17">
            <a:extLst>
              <a:ext uri="{FF2B5EF4-FFF2-40B4-BE49-F238E27FC236}">
                <a16:creationId xmlns:a16="http://schemas.microsoft.com/office/drawing/2014/main" id="{397B9F7A-736D-4AA7-8492-DB1BC3B5910C}"/>
              </a:ext>
            </a:extLst>
          </p:cNvPr>
          <p:cNvCxnSpPr>
            <a:cxnSpLocks/>
          </p:cNvCxnSpPr>
          <p:nvPr/>
        </p:nvCxnSpPr>
        <p:spPr>
          <a:xfrm>
            <a:off x="6338170" y="2204581"/>
            <a:ext cx="2088" cy="794862"/>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0" name="Rectángulo 19">
            <a:extLst>
              <a:ext uri="{FF2B5EF4-FFF2-40B4-BE49-F238E27FC236}">
                <a16:creationId xmlns:a16="http://schemas.microsoft.com/office/drawing/2014/main" id="{CC1F33D6-4E8D-404D-ACBA-0CF98AEC672A}"/>
              </a:ext>
            </a:extLst>
          </p:cNvPr>
          <p:cNvSpPr/>
          <p:nvPr/>
        </p:nvSpPr>
        <p:spPr>
          <a:xfrm>
            <a:off x="6191727" y="2396396"/>
            <a:ext cx="1737243" cy="371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u="none" dirty="0">
                <a:solidFill>
                  <a:schemeClr val="tx1"/>
                </a:solidFill>
              </a:rPr>
              <a:t>Gálibo: 2.00m</a:t>
            </a:r>
          </a:p>
        </p:txBody>
      </p:sp>
      <p:sp>
        <p:nvSpPr>
          <p:cNvPr id="14" name="Rectángulo 13">
            <a:extLst>
              <a:ext uri="{FF2B5EF4-FFF2-40B4-BE49-F238E27FC236}">
                <a16:creationId xmlns:a16="http://schemas.microsoft.com/office/drawing/2014/main" id="{03B82A77-2E3A-47AC-9369-2F95B131F61B}"/>
              </a:ext>
            </a:extLst>
          </p:cNvPr>
          <p:cNvSpPr/>
          <p:nvPr/>
        </p:nvSpPr>
        <p:spPr>
          <a:xfrm>
            <a:off x="4247158" y="1909232"/>
            <a:ext cx="1421704" cy="237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u="none" dirty="0">
                <a:solidFill>
                  <a:schemeClr val="tx1"/>
                </a:solidFill>
              </a:rPr>
              <a:t>11.95 msnm</a:t>
            </a:r>
          </a:p>
        </p:txBody>
      </p:sp>
    </p:spTree>
    <p:extLst>
      <p:ext uri="{BB962C8B-B14F-4D97-AF65-F5344CB8AC3E}">
        <p14:creationId xmlns:p14="http://schemas.microsoft.com/office/powerpoint/2010/main" val="415001672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dirty="0"/>
              <a:t>GEOTEXTIL </a:t>
            </a:r>
          </a:p>
        </p:txBody>
      </p:sp>
      <p:pic>
        <p:nvPicPr>
          <p:cNvPr id="3" name="Imagen 2">
            <a:extLst>
              <a:ext uri="{FF2B5EF4-FFF2-40B4-BE49-F238E27FC236}">
                <a16:creationId xmlns:a16="http://schemas.microsoft.com/office/drawing/2014/main" id="{B28EF1FA-1C27-4411-A016-1BAF921B05A7}"/>
              </a:ext>
            </a:extLst>
          </p:cNvPr>
          <p:cNvPicPr>
            <a:picLocks noChangeAspect="1"/>
          </p:cNvPicPr>
          <p:nvPr/>
        </p:nvPicPr>
        <p:blipFill>
          <a:blip r:embed="rId3"/>
          <a:stretch>
            <a:fillRect/>
          </a:stretch>
        </p:blipFill>
        <p:spPr>
          <a:xfrm>
            <a:off x="843251" y="1168186"/>
            <a:ext cx="3336782" cy="2575448"/>
          </a:xfrm>
          <a:prstGeom prst="rect">
            <a:avLst/>
          </a:prstGeom>
        </p:spPr>
      </p:pic>
      <p:pic>
        <p:nvPicPr>
          <p:cNvPr id="4" name="Imagen 3">
            <a:extLst>
              <a:ext uri="{FF2B5EF4-FFF2-40B4-BE49-F238E27FC236}">
                <a16:creationId xmlns:a16="http://schemas.microsoft.com/office/drawing/2014/main" id="{0FCC35AD-71C0-44DA-BEAA-2A28010BDCA5}"/>
              </a:ext>
            </a:extLst>
          </p:cNvPr>
          <p:cNvPicPr>
            <a:picLocks noChangeAspect="1"/>
          </p:cNvPicPr>
          <p:nvPr/>
        </p:nvPicPr>
        <p:blipFill>
          <a:blip r:embed="rId4"/>
          <a:stretch>
            <a:fillRect/>
          </a:stretch>
        </p:blipFill>
        <p:spPr>
          <a:xfrm>
            <a:off x="4611885" y="1179267"/>
            <a:ext cx="3359205" cy="2564367"/>
          </a:xfrm>
          <a:prstGeom prst="rect">
            <a:avLst/>
          </a:prstGeom>
        </p:spPr>
      </p:pic>
      <p:pic>
        <p:nvPicPr>
          <p:cNvPr id="5" name="Imagen 4">
            <a:extLst>
              <a:ext uri="{FF2B5EF4-FFF2-40B4-BE49-F238E27FC236}">
                <a16:creationId xmlns:a16="http://schemas.microsoft.com/office/drawing/2014/main" id="{D8D6583C-2291-4D25-B3C4-A677D6BD136B}"/>
              </a:ext>
            </a:extLst>
          </p:cNvPr>
          <p:cNvPicPr>
            <a:picLocks noChangeAspect="1"/>
          </p:cNvPicPr>
          <p:nvPr/>
        </p:nvPicPr>
        <p:blipFill>
          <a:blip r:embed="rId5"/>
          <a:stretch>
            <a:fillRect/>
          </a:stretch>
        </p:blipFill>
        <p:spPr>
          <a:xfrm>
            <a:off x="940233" y="3868513"/>
            <a:ext cx="4560022" cy="2212719"/>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
        <p:nvSpPr>
          <p:cNvPr id="2" name="Rectángulo 1">
            <a:extLst>
              <a:ext uri="{FF2B5EF4-FFF2-40B4-BE49-F238E27FC236}">
                <a16:creationId xmlns:a16="http://schemas.microsoft.com/office/drawing/2014/main" id="{0052655B-D2E3-4EAC-A405-F98C5BCB309C}"/>
              </a:ext>
            </a:extLst>
          </p:cNvPr>
          <p:cNvSpPr/>
          <p:nvPr/>
        </p:nvSpPr>
        <p:spPr>
          <a:xfrm>
            <a:off x="5585277" y="5040876"/>
            <a:ext cx="3359205" cy="637857"/>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i="1" u="none" dirty="0">
                <a:latin typeface="Times New Roman" panose="02020603050405020304" pitchFamily="18" charset="0"/>
                <a:cs typeface="Times New Roman" panose="02020603050405020304" pitchFamily="18" charset="0"/>
              </a:rPr>
              <a:t>GERGOR: 150NE-NT2500</a:t>
            </a:r>
          </a:p>
        </p:txBody>
      </p:sp>
      <p:sp>
        <p:nvSpPr>
          <p:cNvPr id="9" name="Rectángulo 8">
            <a:extLst>
              <a:ext uri="{FF2B5EF4-FFF2-40B4-BE49-F238E27FC236}">
                <a16:creationId xmlns:a16="http://schemas.microsoft.com/office/drawing/2014/main" id="{FE189E4B-0671-400E-9BFF-7558A64E32BC}"/>
              </a:ext>
            </a:extLst>
          </p:cNvPr>
          <p:cNvSpPr/>
          <p:nvPr/>
        </p:nvSpPr>
        <p:spPr>
          <a:xfrm>
            <a:off x="5585278" y="4154794"/>
            <a:ext cx="3359205" cy="637857"/>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i="1" u="none" dirty="0">
                <a:latin typeface="Times New Roman" panose="02020603050405020304" pitchFamily="18" charset="0"/>
                <a:cs typeface="Times New Roman" panose="02020603050405020304" pitchFamily="18" charset="0"/>
              </a:rPr>
              <a:t>MOP-001</a:t>
            </a:r>
          </a:p>
        </p:txBody>
      </p:sp>
    </p:spTree>
    <p:extLst>
      <p:ext uri="{BB962C8B-B14F-4D97-AF65-F5344CB8AC3E}">
        <p14:creationId xmlns:p14="http://schemas.microsoft.com/office/powerpoint/2010/main" val="234566537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MODELAMIENTO</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dirty="0"/>
              <a:t>PRESUPUESTO</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4" name="Imagen 3">
            <a:extLst>
              <a:ext uri="{FF2B5EF4-FFF2-40B4-BE49-F238E27FC236}">
                <a16:creationId xmlns:a16="http://schemas.microsoft.com/office/drawing/2014/main" id="{D9180E40-E250-4518-910B-B68085A21ACA}"/>
              </a:ext>
            </a:extLst>
          </p:cNvPr>
          <p:cNvPicPr>
            <a:picLocks noChangeAspect="1"/>
          </p:cNvPicPr>
          <p:nvPr/>
        </p:nvPicPr>
        <p:blipFill>
          <a:blip r:embed="rId4"/>
          <a:stretch>
            <a:fillRect/>
          </a:stretch>
        </p:blipFill>
        <p:spPr>
          <a:xfrm>
            <a:off x="676909" y="1289367"/>
            <a:ext cx="7920295" cy="4281698"/>
          </a:xfrm>
          <a:prstGeom prst="rect">
            <a:avLst/>
          </a:prstGeom>
        </p:spPr>
      </p:pic>
    </p:spTree>
    <p:extLst>
      <p:ext uri="{BB962C8B-B14F-4D97-AF65-F5344CB8AC3E}">
        <p14:creationId xmlns:p14="http://schemas.microsoft.com/office/powerpoint/2010/main" val="40581646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CONTENIDO</a:t>
            </a:r>
            <a:endParaRPr lang="es-EC" sz="2800" dirty="0">
              <a:solidFill>
                <a:srgbClr val="CC0000"/>
              </a:solidFill>
              <a:effectLst/>
            </a:endParaRPr>
          </a:p>
        </p:txBody>
      </p:sp>
      <p:sp>
        <p:nvSpPr>
          <p:cNvPr id="5" name="Rectángulo 4"/>
          <p:cNvSpPr/>
          <p:nvPr/>
        </p:nvSpPr>
        <p:spPr>
          <a:xfrm>
            <a:off x="34925" y="1943540"/>
            <a:ext cx="3066932" cy="49520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GENERALIDADES</a:t>
            </a:r>
          </a:p>
        </p:txBody>
      </p:sp>
      <p:sp>
        <p:nvSpPr>
          <p:cNvPr id="10" name="Rectángulo 9"/>
          <p:cNvSpPr/>
          <p:nvPr/>
        </p:nvSpPr>
        <p:spPr>
          <a:xfrm>
            <a:off x="1383071" y="3318937"/>
            <a:ext cx="306693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CUENCA HIDROGRAFICA</a:t>
            </a:r>
          </a:p>
        </p:txBody>
      </p:sp>
      <p:sp>
        <p:nvSpPr>
          <p:cNvPr id="11" name="Rectángulo 10"/>
          <p:cNvSpPr/>
          <p:nvPr/>
        </p:nvSpPr>
        <p:spPr>
          <a:xfrm>
            <a:off x="2072934" y="3949390"/>
            <a:ext cx="3219202"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HIDRAULICA DE PUENTES</a:t>
            </a:r>
          </a:p>
        </p:txBody>
      </p:sp>
      <p:sp>
        <p:nvSpPr>
          <p:cNvPr id="12" name="Rectángulo 11"/>
          <p:cNvSpPr/>
          <p:nvPr/>
        </p:nvSpPr>
        <p:spPr>
          <a:xfrm>
            <a:off x="539468" y="2651932"/>
            <a:ext cx="3066932" cy="565677"/>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ESTUDIOS PRELIMINARES</a:t>
            </a:r>
          </a:p>
        </p:txBody>
      </p:sp>
      <p:sp>
        <p:nvSpPr>
          <p:cNvPr id="8" name="Rectángulo 7"/>
          <p:cNvSpPr/>
          <p:nvPr/>
        </p:nvSpPr>
        <p:spPr>
          <a:xfrm>
            <a:off x="3073487" y="4601619"/>
            <a:ext cx="3969377" cy="4952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rPr>
              <a:t>MODELAMIENTO</a:t>
            </a:r>
          </a:p>
        </p:txBody>
      </p:sp>
      <p:sp>
        <p:nvSpPr>
          <p:cNvPr id="9" name="Rectángulo 8"/>
          <p:cNvSpPr/>
          <p:nvPr/>
        </p:nvSpPr>
        <p:spPr>
          <a:xfrm>
            <a:off x="4203817" y="5228806"/>
            <a:ext cx="4740666" cy="49520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dirty="0">
                <a:solidFill>
                  <a:schemeClr val="tx1"/>
                </a:solidFill>
              </a:rPr>
              <a:t>CONCLUSIONES Y RECOMENDACIONES</a:t>
            </a:r>
          </a:p>
        </p:txBody>
      </p:sp>
      <p:sp>
        <p:nvSpPr>
          <p:cNvPr id="4" name="Flecha abajo 3"/>
          <p:cNvSpPr/>
          <p:nvPr/>
        </p:nvSpPr>
        <p:spPr>
          <a:xfrm>
            <a:off x="2787958" y="2357655"/>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3" name="Flecha abajo 12"/>
          <p:cNvSpPr/>
          <p:nvPr/>
        </p:nvSpPr>
        <p:spPr>
          <a:xfrm>
            <a:off x="3368636" y="3091457"/>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4" name="Flecha abajo 13"/>
          <p:cNvSpPr/>
          <p:nvPr/>
        </p:nvSpPr>
        <p:spPr>
          <a:xfrm>
            <a:off x="6692578" y="496484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5" name="Flecha abajo 14"/>
          <p:cNvSpPr/>
          <p:nvPr/>
        </p:nvSpPr>
        <p:spPr>
          <a:xfrm>
            <a:off x="5015789" y="4331123"/>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6" name="Flecha abajo 15"/>
          <p:cNvSpPr/>
          <p:nvPr/>
        </p:nvSpPr>
        <p:spPr>
          <a:xfrm>
            <a:off x="4149722" y="3690341"/>
            <a:ext cx="313899" cy="361075"/>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6" name="Rectángulo 5"/>
          <p:cNvSpPr/>
          <p:nvPr/>
        </p:nvSpPr>
        <p:spPr>
          <a:xfrm>
            <a:off x="99349" y="1054599"/>
            <a:ext cx="8980226" cy="369332"/>
          </a:xfrm>
          <a:prstGeom prst="rect">
            <a:avLst/>
          </a:prstGeom>
        </p:spPr>
        <p:txBody>
          <a:bodyPr wrap="square">
            <a:spAutoFit/>
          </a:bodyPr>
          <a:lstStyle/>
          <a:p>
            <a:r>
              <a:rPr lang="es-ES" dirty="0"/>
              <a:t>DISEÑO HIDROLÓGICO E HIDRÁULICO DEL PUENTE SOBRE EL RIO JAMA</a:t>
            </a:r>
            <a:endParaRPr lang="es-EC" dirty="0"/>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151791081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CONCLUSIONES Y RECOMENDACIONES</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dirty="0"/>
              <a:t>CONCLUSIONES </a:t>
            </a:r>
          </a:p>
        </p:txBody>
      </p:sp>
      <p:graphicFrame>
        <p:nvGraphicFramePr>
          <p:cNvPr id="8" name="Diagrama 4">
            <a:extLst>
              <a:ext uri="{FF2B5EF4-FFF2-40B4-BE49-F238E27FC236}">
                <a16:creationId xmlns:a16="http://schemas.microsoft.com/office/drawing/2014/main" id="{22ED39FE-29D1-4279-8C6D-94F0AEA260E1}"/>
              </a:ext>
            </a:extLst>
          </p:cNvPr>
          <p:cNvGraphicFramePr/>
          <p:nvPr>
            <p:extLst>
              <p:ext uri="{D42A27DB-BD31-4B8C-83A1-F6EECF244321}">
                <p14:modId xmlns:p14="http://schemas.microsoft.com/office/powerpoint/2010/main" val="2393981900"/>
              </p:ext>
            </p:extLst>
          </p:nvPr>
        </p:nvGraphicFramePr>
        <p:xfrm>
          <a:off x="1" y="1043308"/>
          <a:ext cx="9062112" cy="5140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285061876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CONCLUSIONES Y RECOMENDACIONES</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dirty="0"/>
              <a:t>CONCLUSIONES </a:t>
            </a:r>
          </a:p>
        </p:txBody>
      </p:sp>
      <p:graphicFrame>
        <p:nvGraphicFramePr>
          <p:cNvPr id="8" name="Diagrama 4">
            <a:extLst>
              <a:ext uri="{FF2B5EF4-FFF2-40B4-BE49-F238E27FC236}">
                <a16:creationId xmlns:a16="http://schemas.microsoft.com/office/drawing/2014/main" id="{22ED39FE-29D1-4279-8C6D-94F0AEA260E1}"/>
              </a:ext>
            </a:extLst>
          </p:cNvPr>
          <p:cNvGraphicFramePr/>
          <p:nvPr>
            <p:extLst>
              <p:ext uri="{D42A27DB-BD31-4B8C-83A1-F6EECF244321}">
                <p14:modId xmlns:p14="http://schemas.microsoft.com/office/powerpoint/2010/main" val="1578296023"/>
              </p:ext>
            </p:extLst>
          </p:nvPr>
        </p:nvGraphicFramePr>
        <p:xfrm>
          <a:off x="0" y="1043308"/>
          <a:ext cx="8980225" cy="5265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138738020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1905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CONCLUSIONES Y RECOMENDACIONES</a:t>
            </a:r>
            <a:endParaRPr lang="es-EC" sz="2800" dirty="0">
              <a:solidFill>
                <a:srgbClr val="CC0000"/>
              </a:solidFill>
              <a:effectLst/>
            </a:endParaRPr>
          </a:p>
        </p:txBody>
      </p:sp>
      <p:sp>
        <p:nvSpPr>
          <p:cNvPr id="6" name="Rectángulo 5"/>
          <p:cNvSpPr/>
          <p:nvPr/>
        </p:nvSpPr>
        <p:spPr>
          <a:xfrm>
            <a:off x="81887" y="673975"/>
            <a:ext cx="8980226" cy="369332"/>
          </a:xfrm>
          <a:prstGeom prst="rect">
            <a:avLst/>
          </a:prstGeom>
        </p:spPr>
        <p:txBody>
          <a:bodyPr wrap="square">
            <a:spAutoFit/>
          </a:bodyPr>
          <a:lstStyle/>
          <a:p>
            <a:r>
              <a:rPr lang="es-EC" dirty="0"/>
              <a:t>RECOMENDACIONES</a:t>
            </a:r>
          </a:p>
        </p:txBody>
      </p:sp>
      <p:graphicFrame>
        <p:nvGraphicFramePr>
          <p:cNvPr id="8" name="Diagrama 4">
            <a:extLst>
              <a:ext uri="{FF2B5EF4-FFF2-40B4-BE49-F238E27FC236}">
                <a16:creationId xmlns:a16="http://schemas.microsoft.com/office/drawing/2014/main" id="{22ED39FE-29D1-4279-8C6D-94F0AEA260E1}"/>
              </a:ext>
            </a:extLst>
          </p:cNvPr>
          <p:cNvGraphicFramePr/>
          <p:nvPr>
            <p:extLst>
              <p:ext uri="{D42A27DB-BD31-4B8C-83A1-F6EECF244321}">
                <p14:modId xmlns:p14="http://schemas.microsoft.com/office/powerpoint/2010/main" val="287880273"/>
              </p:ext>
            </p:extLst>
          </p:nvPr>
        </p:nvGraphicFramePr>
        <p:xfrm>
          <a:off x="1" y="997586"/>
          <a:ext cx="8650514" cy="5208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23274891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INTRODUCCIÓN</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INTRODUCCIÓN </a:t>
            </a:r>
            <a:endParaRPr lang="es-EC" dirty="0"/>
          </a:p>
        </p:txBody>
      </p:sp>
      <p:sp>
        <p:nvSpPr>
          <p:cNvPr id="19" name="AutoShape 12" descr="data:image/jpeg;base64,/9j/4AAQSkZJRgABAQAAAQABAAD/2wCEAAkGBxITEhUTExIWFRUXFxUXGBgVFxcVGBcYFRcXGBUaGBgYHSggGBolHRYXITEhJSkrLi4uFx8zODMtNygtLisBCgoKDg0OGhAQGi8mHx8tLS0tLS0tLS0tLS0tLS0tLS0tLS0tLS0tLS0tLS0tLS0tLS0tLS0tLS0tLS0tLS0tN//AABEIAMIBAwMBIgACEQEDEQH/xAAbAAACAwEBAQAAAAAAAAAAAAABAgADBAUGB//EADkQAAEDAgQDBgUDBAICAwAAAAEAAhEDIQQSMUEFUWEicYGRofAGMrHB0RNC8RRSYuEVciPCFjOC/8QAGQEAAwEBAQAAAAAAAAAAAAAAAAECAwQF/8QAIxEBAQACAgICAwADAAAAAAAAAAECESExAxJBURNhcQQikf/aAAwDAQACEQMRAD8A44CYBGEwC9p55QEQE0KAJkEIwmARhIywpCaEYTBYRATQjCAWFITQiAgAAmAUATAJBAEwCICYBBoGpgFAEwCDEBMApCYBIIAiAoAmAUhIURARhALCkJoUhALCgCaFIQCwpCaFIQCEIEJ4QhAJCiaFEBxAEykJgFSAARhEBGEGEIwjCMJgsIgIgIgIAQjCaEYSMsKQmATZUbBQEwCtoYdzzlY1zjyaC426BXYvh9WkYqU3M5ZgQDabHQpe03oarMAmAVuHwz3nKxrnHk0Fx8h4+SavhnsMPY5h/wAmlv1CXtAqWr+grC5pVI/6O0Gp00XsOA8Bp4eKtZzXviWtF2tnQ3+Z3XS69Bh+Ihxi+xH3BXNn/k6v+rbHxccvlDSnC+m4v4ew9XO4sgvAEiAW5bAtgW2nnAXiOIfDeIpB7i3sMJ7Ui7ZgGAeV4V4efHJOXjuLlgIgINKdbIBEIwpCACkJlEAsKJoUhAKpCaEAgAgmQQCwipCiQcUIhQJoVWoAIgJgEQEAEQFITAJ7MAEQFowWDfVeKdMZnGYEgaXNzZe44J8IU2NJxQa9xNoc4NaPCDP0WXk8uOHa8cLl08Zw7hlWsYpMLtJI0E8ybDQ6rocQ+FcTRZ+o5rS0CTldmLe8fiV7yjg6eHYKVLS5Jm5J3JjoB4LdRAfTc10gEX5+C5cv8nLfHTWeGfL5ZgeC1alUU7NOUPJJHZZbtGDbUW1uF6rB/AjMwLq2dnIDKT3mTHgtHEqtKkHtpsDXGJcB2nRrmPitPBuJNDDndYRG5k8lOfmzvR4+PGduth+HUaJLmUmtcQGnINhpYezA5BWvdSqDK5rXti4cARbmCseGxzXHKC53eIAPOdu5XUsMwklriL3G3ULDf22n6WYHA06LctJuVpOYxJud7pOK8MZXZldE7OIBI7pWz9OBY/dV3GpS9rvY1OnA/wCJNJmQOzCezbQStfB8KGuJcHTG4t4dVtdVDT2jvbqs78RUn5gO6/mquVpSRvfTaefmRCyOpVHNy1IggtMGczSFX/XHlngj1so3F1HGMkD90mSPHuRBXz3i+EFKu9jTIBkXmARIB6rOF6P40w9IFrxIeTBtZwA179F51q9Hx5bxlcmU1dIjCiK0IIQTKJAqkJlEwVRNCiAUhKnQQCqIoIDjwmCKICEgjCICKAELtcA4E/EOBNqcw529hMD081yAvT8C4lkYKYEfum15J9fws/LbMeF4SW8u8zB4bCjsNl4kZjcwTPhsJ1gLHTxziSS8366rPxB5jORY7rBRl1mhxcdhcrg75ro6erwTWvOZ7yLiADc+5V2J4i2mXAeXeNZ3XF4Ww5wxzHF39p7PW+8R3L0eIwDHdp4ggRAUXhUeMxGIz96lFpJABH28U/FA0OIAA7lkwtIuMC5VpeuwOLZTbk83czui7ip0YAG+S4GIrPygEaLNQzvMAE92ynR7e5oYgubIcCdyYA8FlrYh1xrr4LkYbEOAyzpZaaBsZP5Uq2SvUcesFStWLQTPhqs+JxDWE5nARzIAHe42H1715THfEdYBzmGjUAMZBSqjMJ1aS7NMcyO5Och67D4l+UgOyi5PeQsdPjT8zWh8HVxNwXdfCAvP4P4wzNdmoBhDSSZdFv8AE335lcqh8SipUnKyJ3GU9Iv9ZVzG26TuPonFeHnEUg4ntAEyOcmRF7aeS8jWo5TEykxnxQ5rA2XBu+U/6XPw3FmVNJB2DtxzH46Fdfh3JqufyWW7dFFIxycLdCKQmQQYKIqIIFEVIQZSgQmIQhAKomhRAcgBMAmYwkwF6fgfwk+pDqpyMOgBGY8tiAFOecxm6Mcbl08uAjC9sfgiH3qSzbZ3jsFyeOfD/wDTgHOHBxgCIPVRj58bdSqvjyk24AavWcNwLWOEuFwOWsSe/VUcK4RSImoSTGgMEHZdZlJjb7gWWXm8u+IvDDXNY+NtOW2g0jRcfhuLLXyDe8Suhiq7s3OVz8SwDtZYWEaXvb0+F4qGjOfmNi46mOXRZ+KcbLxEnwXDp8QGWHCTsSZjwWc4podJ05QL/YJTEWpWxBzc12+B4VxGcQRyF79V5avjQSSGtA5dFbgeJVKZOQkSryl0mV7XEYFz2m8HkuPgqlSi4y2QeiTDcYcW9onvF/NSpxJrW5nOyiYuJJPIATJ6BZ8rb/60EkwG8yTAHeuNxf4mMllLTTPu4/48h/l/K4/FuOOqgsa3JTn/APT4Ns3IaGPPkuQ6519UeprsViXVD2nEn05T6K1roWKl80rUinBqaqtjGj9o8gtLCBYpsrUvY7ipewFYxSdTMsmJktGo6t/C6RA2TgACd9upJVTKlcJXR4RxHB1WCmS6lXDbOJ/8b3bB+b5DbWw+i14zBVKJAqtykiRcEEd4XnhSaRMRzBFidjbTvW//AJeo2n+k8CoxvyZrVKdwTkduCBcG3dC1w81l/TPLxcNwKMLHhcax8gOAI/aZDvLl1Wprl2TKVz/0VITKQmQQoUVIQZYSp0EAqiZRAdjhHA20zNZpLuvyjlH9x6rrf1eVwDTbbotuKxVNzcrtxI6Ly7q/a8fovNuVzu66tTHiPaUa3ZBeVVjcDRxDQHXg2ItdeZqcQLhcrfw7FCPmP8qNa5VvfDqYbgtFsnKSYiSZ9lVYjgYcBDi1066jyXQw1UEc1l4lxAAFsGUt209RxB8MDM7NUk7RbRcTjmBqMOUkmNBA08NV6P8Aq3NdMmVbjatN7ZE5tZ7rqplU6j504OGx8lS98r3PFMd/4S0CSYzGIgDl1PNeTJbyWmOW0WMuHb2gYmLq/FVA52bLHQKitjGNkDtO9B3lcqrXkkud4CQB0A5J2iR163Ehtfo2ProsOJxJeZOgnKBoPyeqyteDYab/AGQdXaIlwE6T6+Cm1cml0SkrUxFwDcfVWfqtkAOHSLqYp0szbNI9LfVQei0QBoi6oAsYqEj5onQb+W2q14YtB35+9/unYJyfOdxE6SrBUQxNMPGsEXB6/hYGPdNyLET79VM5O8V1adYaIgZ9uyJ8T793XOr1yHdDGU+F1o4ZxADsEGb/AHMzuDB7oT1dbhy8j+q9pygB++wgbe7Jy4OaZFtCNSOYncXQxrWkSOyZ+YZc3jbtdxnQclldijScJJc14Bnr9OWw1FrFE56K8fxXWaGQHOhp+R/I8idjHdp4Lp4bH1abQHAVB/cLOA6xr3geSxVK4PZtBF2uGoP09VhocQFM5STl2B1bbQdFpjll8M8scfl63CY9rxIPhuFra9eNpYhrjma6DzbY+IO3mFuo8bLIFQZh/e0af9m/ddWHl3xWGWFnMemCMLLhcW14zNcHDmFpDlttCFBMgUGCCZBAa6WJB3P1U/UZJmZ6rktcrcxK5/wxp+St7ww7rVg8TTbAglYuHYF1V2hy7nkvSt4HRDYjXeTPgsc5hjwvH2y5KeKADslZMZxhrtbOG9lRxPhtRjoa0ubtF1x68t+ZhHeCFlJKu2tVTiAOms6rq8ExYzXuvK1sRSaMzjAXIxvxKW2oy3/I6+ATuOylfQfi/jNGkwNJGYj5GwXEbSP2jqeW6+dcR44XWEMbybr4u1PcIXn6mIcSSSSTckkkk8yTeVQ4ynjjornt0a2OAAy3PXbl4rIcSSVQ7XkqXOlVjCuVbziTAE6fynbjI37XfeOq51Fnj3q4lO6KWtbsaee6QYsi0HncyPKfssbn6XQNUbaJ6Hs2DE8vUX74V39QVz6Dxvb6K1xKm9nG4Yvqev8ACtpPBN97LnDRRlU25qf4qZNlSbA6DRVYisRDtCCfEHX31VlKtIvHQ/YouYDIPgnv7FB2LBbIMyYjkfDdI6q4tyne4+6pDQ0kbGDyk6FBxJBHKCPW48I8k020WVCR/kPX3CL4dr+I38rpYmCDB+vMJalTzHgQnLyVUiWGI8te8Hw0WxlcxYyOem3oqS8EQT9tLqotLZIuPfrG4V9l0106zmHPTdlOp5HvC7/DviMGG1RlP9wuD76eS8vmBuFGuMfbZVMrE2PpNCuHAFrgQdwrgV86wOOfTMscR01B5WOoXo+HfErDDanZPMfL+R6rWZxGrHolFSK03FxsRcKK9jYf05HJbsBSadRI+vRYQUxeGjMSGgakmAO8nRZ58xUslenZigxuUNygKP4k0xqvnuN+MKLDDM1Ujl2W+Z18AuRi/jXEO+QMYOgzHxLrei5r4o1/I+r1/iFrAcxAA/cSAB3k6Lx/HPjumTFJmc/3OnILa5fmPp4r59isfVqmalRzztJsO4aBJTR+PGF75N2Mxz6pzOMnyA7gLALLnSOcEjh4IRyszXTZkjWoSlVHP+oVbjsmLo39Ol9UmvcjQqFx2Vb37Tf36pqk9wSnkIGycuhrZmkDaOqpe/7pn2t7sqU5zyD51ooVzof4WVFphVZtMdDN/N4M/dDPaD7use2nVWmrI6iffvms7iuVopumwN+Uapm1SsjHhO0pjays7n5e/FKahEGdo3nx5aeqUVjpCRtWLEWPpP8AKIFrKp8JVkg30I9yPxy8VnY4t97HQ/RAk5uRnb3p+UFGiR3f6TNdHv37661Pb2c2mx6cvA+ipLjHMck5yOl5pkdpptFxeD+FGPF509R799aGVo8vfeqa+Mabb+/JV/R/HSNuovI/HVUVqgG8dN1zxVdsYHuyTOAdJ9VFz11ycxbP+ScLBzh3GB5Irmkz+xFL8mZ+ke64h8XGS2g2BpneJJ7m6DxnuC89j8dVq/8A2Pc+LwTYdwFgVia4K+n3LS5VnpW1qIVhI5JX80tgzGAqNslp1ITEoGhCYFVuelBSoWl6jaiqKDSoVFzjeTcqU3kGYvsqyDrIj6qGoSlyZiLyTf3qqqrxNkznpS2ycIkqFWAjcJcyqUqqAUDkXN3CGt1UoGfNQOg2TAAoFqeyF3vVW03WiypATMkFZ1UOW99o01HVOC7cA+U+mnvqmaRvIjdHK07qdmGfceRvHonpua4AE/kflvT66pmNtrP2/wBJalAC4tHgje+AsFIidxpraOX+lmxNVrbjQ8/XxlU4zGj9p7xtP3WISTOWTzNh4BE47VraOe5+mnkraFIbxPOUpY4i5A7hp4lXnBU43JPXWN1OWf2cn0Wq9gtmA7rrHWrN/aZ9FfXoMBEfmVXUqht4CcOiwvIkfVFZzjFFWqenTPv2EQVsw1NsQQJn0TOotIOQaa3/ADtYovk1dMtMlLuTSoHqQnstEce5Gf5SkDqoXQiUaMBKYERrJWdzk7GSnf2IdrSen8ommApmjqkdJUg6rrHtQBEGPL6nqrGujTZVvCUvJgHefv8A2mbbVVsTuCdpaNqUCEJRzJbMCEQIUJCjnI2eka2YRe1KEZS2NFaU+ZCQgAi5HMVjillI56oq1psEQrF5xYbus+IrveY0B21nvVbMO5x1BKvNJzY27ii5/EOQn9NzV1gle9UmpeDKUlqul7iDqD9lUc+a1hoFHGP9p8PVAJJvsEdQlbqTr9kkz71N1MRgpDSXR0hWvxpvYeKodWc4XMdyW7ejmmY4Ef3HyH5UUe106eZUT9sz3+naq0tTP8qpg5a+S34mgZ6R6bLK5gHVVM5Yy9VbZg+Xj7CBnkfIx5q+iwuBP7QbjTTl5qqs6YABgbR990vbd4VoC1RtIm/1si0jkry+Run7WFpQGAa/6RzFxgHTf3opUBRDrD8Qp3sFLI1MqsuPgrXu30VbHFVCQBEtKIumjdFEUkQoHlWtZPeg5qVyh6JsirWNm2iupua0/m6m3RyKqeHJ7rKPoR799FrFcnS3U+/cpCwc4g6xr7lY/ksvKtKWUTyVJWyrXaAIE+miywTfLrfaLpzO90aVSkdUTYs/uJAWQNk38AtJZ8g5cXK1rQBESlBhKT/CduwJaNAEpHuSkp1gXFusJxG9/TwSIYOxKoqsJ/dPorS8GwEdfxKqNJo2nxPj0T9j0Qjcn1n7JXVI/crqpaNBB+qSESlpnqTzKBa7m71W2nW0ge5siKT3627rJXLSpGPM7+4+/FRamYYxsfL8KKfc9V6h1QbiRp1HvwWXGUDFiCFpqtHWddCbdVmqUTspnPMKs7a7suW0aTdQTorjhrSdZ1SVKOUwdQY8QnP0FOVEMKvFKUgaVUyLURVuaUzgeShaUTY0rIixRHQJ/wBD+LqCkfBPe06U6FWYdudwAJA3PK31TMwTnnQgbnn3dOq6VHDgQ3TfRY+Xza4napjthfSyOAJBF7yRPpATPpt/dMaX1sr8ax4b2YPOb25jxhU1KwNO4vvbfmpxuWUlPiKW12tnsg9/n6rXhGtqSTEj9oAHjbVc8UrSPVGm6LgwtcsNzjtMrpupiSOXXyWfEUjsZP8A2A8t1X/WNMiw5kTJ/N9lTVxuU6yFhPHnKrcB7OeveT9lnrYnKMrDefAc9VlrYtzidQCdB+fBK2uB+266Jj9kIYdb2tJTNdHspHY0RB+qp/VBT3fkLqlYo0iD2joNhv3qoVmi5EnYDRZn1nHp02T5p6bqJb81pdrJkf6TPdEC1+ckeBWam0FpGpuB0VjmkTm2AAjUxulYa+oWAXHiDCx5iTDSQDoNY7yqartzr1VrHFsWEx9UuZAtY2Lxm805c0j5GzoBJ1A7lVQqvJgCZmbc1oLDNgba/TlKLlqAP1w0AlvlbfZXUK+vanbxnVLTwz6kNp0y87ZQXR4BLlq4ao39WjcAuDH3EjdwB9Cp17DfLRRqQAAyo7qGG/ooun/8uxru0aVEzvkjoLByin1x+y3fpa3Q/wDYq0j6H7qKKoKsHyO97LI77fYKKIx7o+GZx+60VRYdyiiv5EQfZaMMwZCYEyFFFNHwDWi9kHiyCifwG+oIaYtYaW2WV7iXCTNm632Cii5Z3/1RajByGn/sFRiB/wC30RUW/jZ5BSFh73KzcQFgootcexXKnXuKow7iYm/eiotMhiNT7pWC497oqLI1+FEtM3udVG0xmFh5KKJ3pSvFsEiw0O3VZ3sHIaj6FRRT8CKqrRmbbVVA6KKKoqp+U5eeZ0G6iiVSq/VdzPPU6810OHmWknXn4lRRKnVjsVUbOV7hMaOI58lmoYh5cJc433J5oKKr0jHutX6zr9o6nc81FFFzrf/Z"/>
          <p:cNvSpPr>
            <a:spLocks noChangeAspect="1" noChangeArrowheads="1"/>
          </p:cNvSpPr>
          <p:nvPr/>
        </p:nvSpPr>
        <p:spPr bwMode="auto">
          <a:xfrm>
            <a:off x="155575" y="-1036638"/>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5" name="Rectángulo 44"/>
          <p:cNvSpPr/>
          <p:nvPr/>
        </p:nvSpPr>
        <p:spPr>
          <a:xfrm>
            <a:off x="64425" y="2673861"/>
            <a:ext cx="8980226" cy="2585323"/>
          </a:xfrm>
          <a:prstGeom prst="rect">
            <a:avLst/>
          </a:prstGeom>
        </p:spPr>
        <p:txBody>
          <a:bodyPr wrap="square">
            <a:spAutoFit/>
          </a:bodyPr>
          <a:lstStyle/>
          <a:p>
            <a:pPr algn="just"/>
            <a:r>
              <a:rPr lang="es-ES" i="1" u="none" dirty="0">
                <a:latin typeface="Times New Roman" panose="02020603050405020304" pitchFamily="18" charset="0"/>
                <a:cs typeface="Times New Roman" panose="02020603050405020304" pitchFamily="18" charset="0"/>
              </a:rPr>
              <a:t>Análisis de información</a:t>
            </a:r>
          </a:p>
          <a:p>
            <a:pPr algn="just"/>
            <a:endParaRPr lang="es-ES" i="1" u="none"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i="1" u="none" dirty="0">
                <a:latin typeface="Times New Roman" panose="02020603050405020304" pitchFamily="18" charset="0"/>
                <a:cs typeface="Times New Roman" panose="02020603050405020304" pitchFamily="18" charset="0"/>
              </a:rPr>
              <a:t>Hidráulica</a:t>
            </a:r>
          </a:p>
          <a:p>
            <a:pPr marL="285750" indent="-285750" algn="just">
              <a:buFont typeface="Arial" panose="020B0604020202020204" pitchFamily="34" charset="0"/>
              <a:buChar char="•"/>
            </a:pPr>
            <a:r>
              <a:rPr lang="es-ES" i="1" u="none" dirty="0">
                <a:latin typeface="Times New Roman" panose="02020603050405020304" pitchFamily="18" charset="0"/>
                <a:cs typeface="Times New Roman" panose="02020603050405020304" pitchFamily="18" charset="0"/>
              </a:rPr>
              <a:t>Hidrológica</a:t>
            </a:r>
          </a:p>
          <a:p>
            <a:endParaRPr lang="es-ES" u="none" dirty="0">
              <a:latin typeface="Times New Roman" panose="02020603050405020304" pitchFamily="18" charset="0"/>
              <a:cs typeface="Times New Roman" panose="02020603050405020304" pitchFamily="18" charset="0"/>
            </a:endParaRPr>
          </a:p>
          <a:p>
            <a:endParaRPr lang="es-ES" i="1" u="none" dirty="0">
              <a:latin typeface="Times New Roman" panose="02020603050405020304" pitchFamily="18" charset="0"/>
              <a:cs typeface="Times New Roman" panose="02020603050405020304" pitchFamily="18" charset="0"/>
            </a:endParaRPr>
          </a:p>
          <a:p>
            <a:endParaRPr lang="es-ES" i="1" u="none" dirty="0">
              <a:latin typeface="Times New Roman" panose="02020603050405020304" pitchFamily="18" charset="0"/>
              <a:cs typeface="Times New Roman" panose="02020603050405020304" pitchFamily="18" charset="0"/>
            </a:endParaRPr>
          </a:p>
          <a:p>
            <a:endParaRPr lang="es-ES" i="1" u="none" dirty="0">
              <a:latin typeface="Times New Roman" panose="02020603050405020304" pitchFamily="18" charset="0"/>
              <a:cs typeface="Times New Roman" panose="02020603050405020304" pitchFamily="18" charset="0"/>
            </a:endParaRPr>
          </a:p>
          <a:p>
            <a:r>
              <a:rPr lang="es-ES" i="1" dirty="0"/>
              <a:t> </a:t>
            </a:r>
            <a:endParaRPr lang="es-EC" dirty="0"/>
          </a:p>
        </p:txBody>
      </p:sp>
      <p:sp>
        <p:nvSpPr>
          <p:cNvPr id="3" name="Cerrar llave 2">
            <a:extLst>
              <a:ext uri="{FF2B5EF4-FFF2-40B4-BE49-F238E27FC236}">
                <a16:creationId xmlns:a16="http://schemas.microsoft.com/office/drawing/2014/main" id="{E31CF31E-8861-4E97-827C-73DA35497494}"/>
              </a:ext>
            </a:extLst>
          </p:cNvPr>
          <p:cNvSpPr/>
          <p:nvPr/>
        </p:nvSpPr>
        <p:spPr>
          <a:xfrm>
            <a:off x="2581019" y="2051606"/>
            <a:ext cx="429596" cy="2304627"/>
          </a:xfrm>
          <a:prstGeom prst="rightBrac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pic>
        <p:nvPicPr>
          <p:cNvPr id="5" name="Imagen 4">
            <a:extLst>
              <a:ext uri="{FF2B5EF4-FFF2-40B4-BE49-F238E27FC236}">
                <a16:creationId xmlns:a16="http://schemas.microsoft.com/office/drawing/2014/main" id="{9D5C2184-304B-402F-99B1-91C699618EDE}"/>
              </a:ext>
            </a:extLst>
          </p:cNvPr>
          <p:cNvPicPr>
            <a:picLocks noChangeAspect="1"/>
          </p:cNvPicPr>
          <p:nvPr/>
        </p:nvPicPr>
        <p:blipFill>
          <a:blip r:embed="rId3"/>
          <a:stretch>
            <a:fillRect/>
          </a:stretch>
        </p:blipFill>
        <p:spPr>
          <a:xfrm>
            <a:off x="4891960" y="3334119"/>
            <a:ext cx="3176448" cy="2239462"/>
          </a:xfrm>
          <a:prstGeom prst="rect">
            <a:avLst/>
          </a:prstGeom>
        </p:spPr>
      </p:pic>
      <p:pic>
        <p:nvPicPr>
          <p:cNvPr id="7" name="Imagen 6">
            <a:extLst>
              <a:ext uri="{FF2B5EF4-FFF2-40B4-BE49-F238E27FC236}">
                <a16:creationId xmlns:a16="http://schemas.microsoft.com/office/drawing/2014/main" id="{83CEB222-4EDB-42A7-A891-E3F43ECB84BA}"/>
              </a:ext>
            </a:extLst>
          </p:cNvPr>
          <p:cNvPicPr>
            <a:picLocks noChangeAspect="1"/>
          </p:cNvPicPr>
          <p:nvPr/>
        </p:nvPicPr>
        <p:blipFill>
          <a:blip r:embed="rId4"/>
          <a:stretch>
            <a:fillRect/>
          </a:stretch>
        </p:blipFill>
        <p:spPr>
          <a:xfrm>
            <a:off x="3986858" y="779625"/>
            <a:ext cx="4504000" cy="2424295"/>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158015772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1 Título"/>
          <p:cNvSpPr txBox="1">
            <a:spLocks/>
          </p:cNvSpPr>
          <p:nvPr/>
        </p:nvSpPr>
        <p:spPr>
          <a:xfrm>
            <a:off x="392139" y="5774476"/>
            <a:ext cx="6066718" cy="45720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eaLnBrk="1" hangingPunct="1">
              <a:defRPr/>
            </a:pPr>
            <a:r>
              <a:rPr lang="es-ES" sz="2000" u="none" kern="0" dirty="0">
                <a:solidFill>
                  <a:srgbClr val="CC0000"/>
                </a:solidFill>
                <a:effectLst/>
              </a:rPr>
              <a:t>GRACIAS POR SU ATENCIÓN</a:t>
            </a:r>
            <a:endParaRPr lang="es-EC" sz="2000" u="none" kern="0" dirty="0">
              <a:solidFill>
                <a:srgbClr val="CC0000"/>
              </a:solidFill>
              <a:effectLst/>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9" name="Imagen 8">
            <a:extLst>
              <a:ext uri="{FF2B5EF4-FFF2-40B4-BE49-F238E27FC236}">
                <a16:creationId xmlns:a16="http://schemas.microsoft.com/office/drawing/2014/main" id="{C265AFE3-7D67-4B19-9CF2-F773F2349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83" y="732519"/>
            <a:ext cx="8763000" cy="4933433"/>
          </a:xfrm>
          <a:prstGeom prst="rect">
            <a:avLst/>
          </a:prstGeom>
        </p:spPr>
      </p:pic>
    </p:spTree>
    <p:extLst>
      <p:ext uri="{BB962C8B-B14F-4D97-AF65-F5344CB8AC3E}">
        <p14:creationId xmlns:p14="http://schemas.microsoft.com/office/powerpoint/2010/main" val="131604907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INTRODUCCIÓN</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ANTECEDENTES </a:t>
            </a:r>
            <a:endParaRPr lang="es-EC" dirty="0"/>
          </a:p>
        </p:txBody>
      </p:sp>
      <p:sp>
        <p:nvSpPr>
          <p:cNvPr id="19" name="AutoShape 12" descr="data:image/jpeg;base64,/9j/4AAQSkZJRgABAQAAAQABAAD/2wCEAAkGBxITEhUTExIWFRUXFxUXGBgVFxcVGBcYFRcXGBUaGBgYHSggGBolHRYXITEhJSkrLi4uFx8zODMtNygtLisBCgoKDg0OGhAQGi8mHx8tLS0tLS0tLS0tLS0tLS0tLS0tLS0tLS0tLS0tLS0tLS0tLS0tLS0tLS0tLS0tLS0tN//AABEIAMIBAwMBIgACEQEDEQH/xAAbAAACAwEBAQAAAAAAAAAAAAABAgADBAUGB//EADkQAAEDAgQDBgUDBAICAwAAAAEAAhEDIQQSMUEFUWEicYGRofAGMrHB0RNC8RRSYuEVciPCFjOC/8QAGQEAAwEBAQAAAAAAAAAAAAAAAAECAwQF/8QAIxEBAQACAgICAwADAAAAAAAAAAECESExAxJBURNhcQQikf/aAAwDAQACEQMRAD8A44CYBGEwC9p55QEQE0KAJkEIwmARhIywpCaEYTBYRATQjCAWFITQiAgAAmAUATAJBAEwCICYBBoGpgFAEwCDEBMApCYBIIAiAoAmAUhIURARhALCkJoUhALCgCaFIQCwpCaFIQCEIEJ4QhAJCiaFEBxAEykJgFSAARhEBGEGEIwjCMJgsIgIgIgIAQjCaEYSMsKQmATZUbBQEwCtoYdzzlY1zjyaC426BXYvh9WkYqU3M5ZgQDabHQpe03oarMAmAVuHwz3nKxrnHk0Fx8h4+SavhnsMPY5h/wAmlv1CXtAqWr+grC5pVI/6O0Gp00XsOA8Bp4eKtZzXviWtF2tnQ3+Z3XS69Bh+Ihxi+xH3BXNn/k6v+rbHxccvlDSnC+m4v4ew9XO4sgvAEiAW5bAtgW2nnAXiOIfDeIpB7i3sMJ7Ui7ZgGAeV4V4efHJOXjuLlgIgINKdbIBEIwpCACkJlEAsKJoUhAKpCaEAgAgmQQCwipCiQcUIhQJoVWoAIgJgEQEAEQFITAJ7MAEQFowWDfVeKdMZnGYEgaXNzZe44J8IU2NJxQa9xNoc4NaPCDP0WXk8uOHa8cLl08Zw7hlWsYpMLtJI0E8ybDQ6rocQ+FcTRZ+o5rS0CTldmLe8fiV7yjg6eHYKVLS5Jm5J3JjoB4LdRAfTc10gEX5+C5cv8nLfHTWeGfL5ZgeC1alUU7NOUPJJHZZbtGDbUW1uF6rB/AjMwLq2dnIDKT3mTHgtHEqtKkHtpsDXGJcB2nRrmPitPBuJNDDndYRG5k8lOfmzvR4+PGduth+HUaJLmUmtcQGnINhpYezA5BWvdSqDK5rXti4cARbmCseGxzXHKC53eIAPOdu5XUsMwklriL3G3ULDf22n6WYHA06LctJuVpOYxJud7pOK8MZXZldE7OIBI7pWz9OBY/dV3GpS9rvY1OnA/wCJNJmQOzCezbQStfB8KGuJcHTG4t4dVtdVDT2jvbqs78RUn5gO6/mquVpSRvfTaefmRCyOpVHNy1IggtMGczSFX/XHlngj1so3F1HGMkD90mSPHuRBXz3i+EFKu9jTIBkXmARIB6rOF6P40w9IFrxIeTBtZwA179F51q9Hx5bxlcmU1dIjCiK0IIQTKJAqkJlEwVRNCiAUhKnQQCqIoIDjwmCKICEgjCICKAELtcA4E/EOBNqcw529hMD081yAvT8C4lkYKYEfum15J9fws/LbMeF4SW8u8zB4bCjsNl4kZjcwTPhsJ1gLHTxziSS8366rPxB5jORY7rBRl1mhxcdhcrg75ro6erwTWvOZ7yLiADc+5V2J4i2mXAeXeNZ3XF4Ww5wxzHF39p7PW+8R3L0eIwDHdp4ggRAUXhUeMxGIz96lFpJABH28U/FA0OIAA7lkwtIuMC5VpeuwOLZTbk83czui7ip0YAG+S4GIrPygEaLNQzvMAE92ynR7e5oYgubIcCdyYA8FlrYh1xrr4LkYbEOAyzpZaaBsZP5Uq2SvUcesFStWLQTPhqs+JxDWE5nARzIAHe42H1715THfEdYBzmGjUAMZBSqjMJ1aS7NMcyO5Och67D4l+UgOyi5PeQsdPjT8zWh8HVxNwXdfCAvP4P4wzNdmoBhDSSZdFv8AE335lcqh8SipUnKyJ3GU9Iv9ZVzG26TuPonFeHnEUg4ntAEyOcmRF7aeS8jWo5TEykxnxQ5rA2XBu+U/6XPw3FmVNJB2DtxzH46Fdfh3JqufyWW7dFFIxycLdCKQmQQYKIqIIFEVIQZSgQmIQhAKomhRAcgBMAmYwkwF6fgfwk+pDqpyMOgBGY8tiAFOecxm6Mcbl08uAjC9sfgiH3qSzbZ3jsFyeOfD/wDTgHOHBxgCIPVRj58bdSqvjyk24AavWcNwLWOEuFwOWsSe/VUcK4RSImoSTGgMEHZdZlJjb7gWWXm8u+IvDDXNY+NtOW2g0jRcfhuLLXyDe8Suhiq7s3OVz8SwDtZYWEaXvb0+F4qGjOfmNi46mOXRZ+KcbLxEnwXDp8QGWHCTsSZjwWc4podJ05QL/YJTEWpWxBzc12+B4VxGcQRyF79V5avjQSSGtA5dFbgeJVKZOQkSryl0mV7XEYFz2m8HkuPgqlSi4y2QeiTDcYcW9onvF/NSpxJrW5nOyiYuJJPIATJ6BZ8rb/60EkwG8yTAHeuNxf4mMllLTTPu4/48h/l/K4/FuOOqgsa3JTn/APT4Ns3IaGPPkuQ6519UeprsViXVD2nEn05T6K1roWKl80rUinBqaqtjGj9o8gtLCBYpsrUvY7ipewFYxSdTMsmJktGo6t/C6RA2TgACd9upJVTKlcJXR4RxHB1WCmS6lXDbOJ/8b3bB+b5DbWw+i14zBVKJAqtykiRcEEd4XnhSaRMRzBFidjbTvW//AJeo2n+k8CoxvyZrVKdwTkduCBcG3dC1w81l/TPLxcNwKMLHhcax8gOAI/aZDvLl1Wprl2TKVz/0VITKQmQQoUVIQZYSp0EAqiZRAdjhHA20zNZpLuvyjlH9x6rrf1eVwDTbbotuKxVNzcrtxI6Ly7q/a8fovNuVzu66tTHiPaUa3ZBeVVjcDRxDQHXg2ItdeZqcQLhcrfw7FCPmP8qNa5VvfDqYbgtFsnKSYiSZ9lVYjgYcBDi1066jyXQw1UEc1l4lxAAFsGUt209RxB8MDM7NUk7RbRcTjmBqMOUkmNBA08NV6P8Aq3NdMmVbjatN7ZE5tZ7rqplU6j504OGx8lS98r3PFMd/4S0CSYzGIgDl1PNeTJbyWmOW0WMuHb2gYmLq/FVA52bLHQKitjGNkDtO9B3lcqrXkkud4CQB0A5J2iR163Ehtfo2ProsOJxJeZOgnKBoPyeqyteDYab/AGQdXaIlwE6T6+Cm1cml0SkrUxFwDcfVWfqtkAOHSLqYp0szbNI9LfVQei0QBoi6oAsYqEj5onQb+W2q14YtB35+9/unYJyfOdxE6SrBUQxNMPGsEXB6/hYGPdNyLET79VM5O8V1adYaIgZ9uyJ8T793XOr1yHdDGU+F1o4ZxADsEGb/AHMzuDB7oT1dbhy8j+q9pygB++wgbe7Jy4OaZFtCNSOYncXQxrWkSOyZ+YZc3jbtdxnQclldijScJJc14Bnr9OWw1FrFE56K8fxXWaGQHOhp+R/I8idjHdp4Lp4bH1abQHAVB/cLOA6xr3geSxVK4PZtBF2uGoP09VhocQFM5STl2B1bbQdFpjll8M8scfl63CY9rxIPhuFra9eNpYhrjma6DzbY+IO3mFuo8bLIFQZh/e0af9m/ddWHl3xWGWFnMemCMLLhcW14zNcHDmFpDlttCFBMgUGCCZBAa6WJB3P1U/UZJmZ6rktcrcxK5/wxp+St7ww7rVg8TTbAglYuHYF1V2hy7nkvSt4HRDYjXeTPgsc5hjwvH2y5KeKADslZMZxhrtbOG9lRxPhtRjoa0ubtF1x68t+ZhHeCFlJKu2tVTiAOms6rq8ExYzXuvK1sRSaMzjAXIxvxKW2oy3/I6+ATuOylfQfi/jNGkwNJGYj5GwXEbSP2jqeW6+dcR44XWEMbybr4u1PcIXn6mIcSSSSTckkkk8yTeVQ4ynjjornt0a2OAAy3PXbl4rIcSSVQ7XkqXOlVjCuVbziTAE6fynbjI37XfeOq51Fnj3q4lO6KWtbsaee6QYsi0HncyPKfssbn6XQNUbaJ6Hs2DE8vUX74V39QVz6Dxvb6K1xKm9nG4Yvqev8ACtpPBN97LnDRRlU25qf4qZNlSbA6DRVYisRDtCCfEHX31VlKtIvHQ/YouYDIPgnv7FB2LBbIMyYjkfDdI6q4tyne4+6pDQ0kbGDyk6FBxJBHKCPW48I8k020WVCR/kPX3CL4dr+I38rpYmCDB+vMJalTzHgQnLyVUiWGI8te8Hw0WxlcxYyOem3oqS8EQT9tLqotLZIuPfrG4V9l0106zmHPTdlOp5HvC7/DviMGG1RlP9wuD76eS8vmBuFGuMfbZVMrE2PpNCuHAFrgQdwrgV86wOOfTMscR01B5WOoXo+HfErDDanZPMfL+R6rWZxGrHolFSK03FxsRcKK9jYf05HJbsBSadRI+vRYQUxeGjMSGgakmAO8nRZ58xUslenZigxuUNygKP4k0xqvnuN+MKLDDM1Ujl2W+Z18AuRi/jXEO+QMYOgzHxLrei5r4o1/I+r1/iFrAcxAA/cSAB3k6Lx/HPjumTFJmc/3OnILa5fmPp4r59isfVqmalRzztJsO4aBJTR+PGF75N2Mxz6pzOMnyA7gLALLnSOcEjh4IRyszXTZkjWoSlVHP+oVbjsmLo39Ol9UmvcjQqFx2Vb37Tf36pqk9wSnkIGycuhrZmkDaOqpe/7pn2t7sqU5zyD51ooVzof4WVFphVZtMdDN/N4M/dDPaD7use2nVWmrI6iffvms7iuVopumwN+Uapm1SsjHhO0pjays7n5e/FKahEGdo3nx5aeqUVjpCRtWLEWPpP8AKIFrKp8JVkg30I9yPxy8VnY4t97HQ/RAk5uRnb3p+UFGiR3f6TNdHv37661Pb2c2mx6cvA+ipLjHMck5yOl5pkdpptFxeD+FGPF509R799aGVo8vfeqa+Mabb+/JV/R/HSNuovI/HVUVqgG8dN1zxVdsYHuyTOAdJ9VFz11ycxbP+ScLBzh3GB5Irmkz+xFL8mZ+ke64h8XGS2g2BpneJJ7m6DxnuC89j8dVq/8A2Pc+LwTYdwFgVia4K+n3LS5VnpW1qIVhI5JX80tgzGAqNslp1ITEoGhCYFVuelBSoWl6jaiqKDSoVFzjeTcqU3kGYvsqyDrIj6qGoSlyZiLyTf3qqqrxNkznpS2ycIkqFWAjcJcyqUqqAUDkXN3CGt1UoGfNQOg2TAAoFqeyF3vVW03WiypATMkFZ1UOW99o01HVOC7cA+U+mnvqmaRvIjdHK07qdmGfceRvHonpua4AE/kflvT66pmNtrP2/wBJalAC4tHgje+AsFIidxpraOX+lmxNVrbjQ8/XxlU4zGj9p7xtP3WISTOWTzNh4BE47VraOe5+mnkraFIbxPOUpY4i5A7hp4lXnBU43JPXWN1OWf2cn0Wq9gtmA7rrHWrN/aZ9FfXoMBEfmVXUqht4CcOiwvIkfVFZzjFFWqenTPv2EQVsw1NsQQJn0TOotIOQaa3/ADtYovk1dMtMlLuTSoHqQnstEce5Gf5SkDqoXQiUaMBKYERrJWdzk7GSnf2IdrSen8ommApmjqkdJUg6rrHtQBEGPL6nqrGujTZVvCUvJgHefv8A2mbbVVsTuCdpaNqUCEJRzJbMCEQIUJCjnI2eka2YRe1KEZS2NFaU+ZCQgAi5HMVjillI56oq1psEQrF5xYbus+IrveY0B21nvVbMO5x1BKvNJzY27ii5/EOQn9NzV1gle9UmpeDKUlqul7iDqD9lUc+a1hoFHGP9p8PVAJJvsEdQlbqTr9kkz71N1MRgpDSXR0hWvxpvYeKodWc4XMdyW7ejmmY4Ef3HyH5UUe106eZUT9sz3+naq0tTP8qpg5a+S34mgZ6R6bLK5gHVVM5Yy9VbZg+Xj7CBnkfIx5q+iwuBP7QbjTTl5qqs6YABgbR990vbd4VoC1RtIm/1si0jkry+Run7WFpQGAa/6RzFxgHTf3opUBRDrD8Qp3sFLI1MqsuPgrXu30VbHFVCQBEtKIumjdFEUkQoHlWtZPeg5qVyh6JsirWNm2iupua0/m6m3RyKqeHJ7rKPoR799FrFcnS3U+/cpCwc4g6xr7lY/ksvKtKWUTyVJWyrXaAIE+miywTfLrfaLpzO90aVSkdUTYs/uJAWQNk38AtJZ8g5cXK1rQBESlBhKT/CduwJaNAEpHuSkp1gXFusJxG9/TwSIYOxKoqsJ/dPorS8GwEdfxKqNJo2nxPj0T9j0Qjcn1n7JXVI/crqpaNBB+qSESlpnqTzKBa7m71W2nW0ge5siKT3627rJXLSpGPM7+4+/FRamYYxsfL8KKfc9V6h1QbiRp1HvwWXGUDFiCFpqtHWddCbdVmqUTspnPMKs7a7suW0aTdQTorjhrSdZ1SVKOUwdQY8QnP0FOVEMKvFKUgaVUyLURVuaUzgeShaUTY0rIixRHQJ/wBD+LqCkfBPe06U6FWYdudwAJA3PK31TMwTnnQgbnn3dOq6VHDgQ3TfRY+Xza4napjthfSyOAJBF7yRPpATPpt/dMaX1sr8ax4b2YPOb25jxhU1KwNO4vvbfmpxuWUlPiKW12tnsg9/n6rXhGtqSTEj9oAHjbVc8UrSPVGm6LgwtcsNzjtMrpupiSOXXyWfEUjsZP8A2A8t1X/WNMiw5kTJ/N9lTVxuU6yFhPHnKrcB7OeveT9lnrYnKMrDefAc9VlrYtzidQCdB+fBK2uB+266Jj9kIYdb2tJTNdHspHY0RB+qp/VBT3fkLqlYo0iD2joNhv3qoVmi5EnYDRZn1nHp02T5p6bqJb81pdrJkf6TPdEC1+ckeBWam0FpGpuB0VjmkTm2AAjUxulYa+oWAXHiDCx5iTDSQDoNY7yqartzr1VrHFsWEx9UuZAtY2Lxm805c0j5GzoBJ1A7lVQqvJgCZmbc1oLDNgba/TlKLlqAP1w0AlvlbfZXUK+vanbxnVLTwz6kNp0y87ZQXR4BLlq4ao39WjcAuDH3EjdwB9Cp17DfLRRqQAAyo7qGG/ooun/8uxru0aVEzvkjoLByin1x+y3fpa3Q/wDYq0j6H7qKKoKsHyO97LI77fYKKIx7o+GZx+60VRYdyiiv5EQfZaMMwZCYEyFFFNHwDWi9kHiyCifwG+oIaYtYaW2WV7iXCTNm632Cii5Z3/1RajByGn/sFRiB/wC30RUW/jZ5BSFh73KzcQFgootcexXKnXuKow7iYm/eiotMhiNT7pWC497oqLI1+FEtM3udVG0xmFh5KKJ3pSvFsEiw0O3VZ3sHIaj6FRRT8CKqrRmbbVVA6KKKoqp+U5eeZ0G6iiVSq/VdzPPU6810OHmWknXn4lRRKnVjsVUbOV7hMaOI58lmoYh5cJc433J5oKKr0jHutX6zr9o6nc81FFFzrf/Z"/>
          <p:cNvSpPr>
            <a:spLocks noChangeAspect="1" noChangeArrowheads="1"/>
          </p:cNvSpPr>
          <p:nvPr/>
        </p:nvSpPr>
        <p:spPr bwMode="auto">
          <a:xfrm>
            <a:off x="155575" y="-1036638"/>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8" name="Cerrar llave 27">
            <a:extLst>
              <a:ext uri="{FF2B5EF4-FFF2-40B4-BE49-F238E27FC236}">
                <a16:creationId xmlns:a16="http://schemas.microsoft.com/office/drawing/2014/main" id="{E0C97000-4F59-4094-8129-A04DF871FA8E}"/>
              </a:ext>
            </a:extLst>
          </p:cNvPr>
          <p:cNvSpPr/>
          <p:nvPr/>
        </p:nvSpPr>
        <p:spPr>
          <a:xfrm>
            <a:off x="5541511" y="1497511"/>
            <a:ext cx="256634" cy="282239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dirty="0"/>
          </a:p>
        </p:txBody>
      </p:sp>
      <p:sp>
        <p:nvSpPr>
          <p:cNvPr id="30" name="Rectángulo 29">
            <a:extLst>
              <a:ext uri="{FF2B5EF4-FFF2-40B4-BE49-F238E27FC236}">
                <a16:creationId xmlns:a16="http://schemas.microsoft.com/office/drawing/2014/main" id="{349A874C-8075-4604-969E-AA371F7F486A}"/>
              </a:ext>
            </a:extLst>
          </p:cNvPr>
          <p:cNvSpPr/>
          <p:nvPr/>
        </p:nvSpPr>
        <p:spPr>
          <a:xfrm>
            <a:off x="5803905" y="2515885"/>
            <a:ext cx="3340095" cy="646331"/>
          </a:xfrm>
          <a:prstGeom prst="rect">
            <a:avLst/>
          </a:prstGeom>
        </p:spPr>
        <p:txBody>
          <a:bodyPr wrap="square">
            <a:spAutoFit/>
          </a:bodyPr>
          <a:lstStyle/>
          <a:p>
            <a:pPr algn="just"/>
            <a:r>
              <a:rPr lang="es-ES" i="1" u="none" dirty="0">
                <a:latin typeface="Times New Roman" panose="02020603050405020304" pitchFamily="18" charset="0"/>
                <a:cs typeface="Times New Roman" panose="02020603050405020304" pitchFamily="18" charset="0"/>
              </a:rPr>
              <a:t>CONSTRUCCION CORRECTA</a:t>
            </a:r>
          </a:p>
          <a:p>
            <a:pPr algn="just"/>
            <a:r>
              <a:rPr lang="es-ES" i="1" u="none" dirty="0">
                <a:latin typeface="Times New Roman" panose="02020603050405020304" pitchFamily="18" charset="0"/>
                <a:cs typeface="Times New Roman" panose="02020603050405020304" pitchFamily="18" charset="0"/>
              </a:rPr>
              <a:t>DE OBRA HIDRAÚLICAS</a:t>
            </a:r>
          </a:p>
        </p:txBody>
      </p:sp>
      <p:pic>
        <p:nvPicPr>
          <p:cNvPr id="5" name="Imagen 4">
            <a:extLst>
              <a:ext uri="{FF2B5EF4-FFF2-40B4-BE49-F238E27FC236}">
                <a16:creationId xmlns:a16="http://schemas.microsoft.com/office/drawing/2014/main" id="{88F6BB00-E9AC-44B5-9352-A98E9452278D}"/>
              </a:ext>
            </a:extLst>
          </p:cNvPr>
          <p:cNvPicPr>
            <a:picLocks noChangeAspect="1"/>
          </p:cNvPicPr>
          <p:nvPr/>
        </p:nvPicPr>
        <p:blipFill>
          <a:blip r:embed="rId3"/>
          <a:stretch>
            <a:fillRect/>
          </a:stretch>
        </p:blipFill>
        <p:spPr>
          <a:xfrm>
            <a:off x="407775" y="1497512"/>
            <a:ext cx="5069578" cy="2822397"/>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pic>
        <p:nvPicPr>
          <p:cNvPr id="58370" name="Picture 2" descr="Resultado de imagen para puente bahia de caraquez">
            <a:extLst>
              <a:ext uri="{FF2B5EF4-FFF2-40B4-BE49-F238E27FC236}">
                <a16:creationId xmlns:a16="http://schemas.microsoft.com/office/drawing/2014/main" id="{8D3A5B9C-B3F7-4249-9C2C-B4CC3A0E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493" y="4373347"/>
            <a:ext cx="2793270" cy="1780710"/>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Resultado de imagen para puente bahia de caraquez">
            <a:extLst>
              <a:ext uri="{FF2B5EF4-FFF2-40B4-BE49-F238E27FC236}">
                <a16:creationId xmlns:a16="http://schemas.microsoft.com/office/drawing/2014/main" id="{9664DEBA-D013-4681-B00B-C28969C1B4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6176" y="4373347"/>
            <a:ext cx="3105782" cy="177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130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INTRODUCCIÓN</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OBJETIVO GENERAL</a:t>
            </a:r>
            <a:endParaRPr lang="es-EC" dirty="0"/>
          </a:p>
        </p:txBody>
      </p:sp>
      <p:sp>
        <p:nvSpPr>
          <p:cNvPr id="19" name="AutoShape 12" descr="data:image/jpeg;base64,/9j/4AAQSkZJRgABAQAAAQABAAD/2wCEAAkGBxITEhUTExIWFRUXFxUXGBgVFxcVGBcYFRcXGBUaGBgYHSggGBolHRYXITEhJSkrLi4uFx8zODMtNygtLisBCgoKDg0OGhAQGi8mHx8tLS0tLS0tLS0tLS0tLS0tLS0tLS0tLS0tLS0tLS0tLS0tLS0tLS0tLS0tLS0tLS0tN//AABEIAMIBAwMBIgACEQEDEQH/xAAbAAACAwEBAQAAAAAAAAAAAAABAgADBAUGB//EADkQAAEDAgQDBgUDBAICAwAAAAEAAhEDIQQSMUEFUWEicYGRofAGMrHB0RNC8RRSYuEVciPCFjOC/8QAGQEAAwEBAQAAAAAAAAAAAAAAAAECAwQF/8QAIxEBAQACAgICAwADAAAAAAAAAAECESExAxJBURNhcQQikf/aAAwDAQACEQMRAD8A44CYBGEwC9p55QEQE0KAJkEIwmARhIywpCaEYTBYRATQjCAWFITQiAgAAmAUATAJBAEwCICYBBoGpgFAEwCDEBMApCYBIIAiAoAmAUhIURARhALCkJoUhALCgCaFIQCwpCaFIQCEIEJ4QhAJCiaFEBxAEykJgFSAARhEBGEGEIwjCMJgsIgIgIgIAQjCaEYSMsKQmATZUbBQEwCtoYdzzlY1zjyaC426BXYvh9WkYqU3M5ZgQDabHQpe03oarMAmAVuHwz3nKxrnHk0Fx8h4+SavhnsMPY5h/wAmlv1CXtAqWr+grC5pVI/6O0Gp00XsOA8Bp4eKtZzXviWtF2tnQ3+Z3XS69Bh+Ihxi+xH3BXNn/k6v+rbHxccvlDSnC+m4v4ew9XO4sgvAEiAW5bAtgW2nnAXiOIfDeIpB7i3sMJ7Ui7ZgGAeV4V4efHJOXjuLlgIgINKdbIBEIwpCACkJlEAsKJoUhAKpCaEAgAgmQQCwipCiQcUIhQJoVWoAIgJgEQEAEQFITAJ7MAEQFowWDfVeKdMZnGYEgaXNzZe44J8IU2NJxQa9xNoc4NaPCDP0WXk8uOHa8cLl08Zw7hlWsYpMLtJI0E8ybDQ6rocQ+FcTRZ+o5rS0CTldmLe8fiV7yjg6eHYKVLS5Jm5J3JjoB4LdRAfTc10gEX5+C5cv8nLfHTWeGfL5ZgeC1alUU7NOUPJJHZZbtGDbUW1uF6rB/AjMwLq2dnIDKT3mTHgtHEqtKkHtpsDXGJcB2nRrmPitPBuJNDDndYRG5k8lOfmzvR4+PGduth+HUaJLmUmtcQGnINhpYezA5BWvdSqDK5rXti4cARbmCseGxzXHKC53eIAPOdu5XUsMwklriL3G3ULDf22n6WYHA06LctJuVpOYxJud7pOK8MZXZldE7OIBI7pWz9OBY/dV3GpS9rvY1OnA/wCJNJmQOzCezbQStfB8KGuJcHTG4t4dVtdVDT2jvbqs78RUn5gO6/mquVpSRvfTaefmRCyOpVHNy1IggtMGczSFX/XHlngj1so3F1HGMkD90mSPHuRBXz3i+EFKu9jTIBkXmARIB6rOF6P40w9IFrxIeTBtZwA179F51q9Hx5bxlcmU1dIjCiK0IIQTKJAqkJlEwVRNCiAUhKnQQCqIoIDjwmCKICEgjCICKAELtcA4E/EOBNqcw529hMD081yAvT8C4lkYKYEfum15J9fws/LbMeF4SW8u8zB4bCjsNl4kZjcwTPhsJ1gLHTxziSS8366rPxB5jORY7rBRl1mhxcdhcrg75ro6erwTWvOZ7yLiADc+5V2J4i2mXAeXeNZ3XF4Ww5wxzHF39p7PW+8R3L0eIwDHdp4ggRAUXhUeMxGIz96lFpJABH28U/FA0OIAA7lkwtIuMC5VpeuwOLZTbk83czui7ip0YAG+S4GIrPygEaLNQzvMAE92ynR7e5oYgubIcCdyYA8FlrYh1xrr4LkYbEOAyzpZaaBsZP5Uq2SvUcesFStWLQTPhqs+JxDWE5nARzIAHe42H1715THfEdYBzmGjUAMZBSqjMJ1aS7NMcyO5Och67D4l+UgOyi5PeQsdPjT8zWh8HVxNwXdfCAvP4P4wzNdmoBhDSSZdFv8AE335lcqh8SipUnKyJ3GU9Iv9ZVzG26TuPonFeHnEUg4ntAEyOcmRF7aeS8jWo5TEykxnxQ5rA2XBu+U/6XPw3FmVNJB2DtxzH46Fdfh3JqufyWW7dFFIxycLdCKQmQQYKIqIIFEVIQZSgQmIQhAKomhRAcgBMAmYwkwF6fgfwk+pDqpyMOgBGY8tiAFOecxm6Mcbl08uAjC9sfgiH3qSzbZ3jsFyeOfD/wDTgHOHBxgCIPVRj58bdSqvjyk24AavWcNwLWOEuFwOWsSe/VUcK4RSImoSTGgMEHZdZlJjb7gWWXm8u+IvDDXNY+NtOW2g0jRcfhuLLXyDe8Suhiq7s3OVz8SwDtZYWEaXvb0+F4qGjOfmNi46mOXRZ+KcbLxEnwXDp8QGWHCTsSZjwWc4podJ05QL/YJTEWpWxBzc12+B4VxGcQRyF79V5avjQSSGtA5dFbgeJVKZOQkSryl0mV7XEYFz2m8HkuPgqlSi4y2QeiTDcYcW9onvF/NSpxJrW5nOyiYuJJPIATJ6BZ8rb/60EkwG8yTAHeuNxf4mMllLTTPu4/48h/l/K4/FuOOqgsa3JTn/APT4Ns3IaGPPkuQ6519UeprsViXVD2nEn05T6K1roWKl80rUinBqaqtjGj9o8gtLCBYpsrUvY7ipewFYxSdTMsmJktGo6t/C6RA2TgACd9upJVTKlcJXR4RxHB1WCmS6lXDbOJ/8b3bB+b5DbWw+i14zBVKJAqtykiRcEEd4XnhSaRMRzBFidjbTvW//AJeo2n+k8CoxvyZrVKdwTkduCBcG3dC1w81l/TPLxcNwKMLHhcax8gOAI/aZDvLl1Wprl2TKVz/0VITKQmQQoUVIQZYSp0EAqiZRAdjhHA20zNZpLuvyjlH9x6rrf1eVwDTbbotuKxVNzcrtxI6Ly7q/a8fovNuVzu66tTHiPaUa3ZBeVVjcDRxDQHXg2ItdeZqcQLhcrfw7FCPmP8qNa5VvfDqYbgtFsnKSYiSZ9lVYjgYcBDi1066jyXQw1UEc1l4lxAAFsGUt209RxB8MDM7NUk7RbRcTjmBqMOUkmNBA08NV6P8Aq3NdMmVbjatN7ZE5tZ7rqplU6j504OGx8lS98r3PFMd/4S0CSYzGIgDl1PNeTJbyWmOW0WMuHb2gYmLq/FVA52bLHQKitjGNkDtO9B3lcqrXkkud4CQB0A5J2iR163Ehtfo2ProsOJxJeZOgnKBoPyeqyteDYab/AGQdXaIlwE6T6+Cm1cml0SkrUxFwDcfVWfqtkAOHSLqYp0szbNI9LfVQei0QBoi6oAsYqEj5onQb+W2q14YtB35+9/unYJyfOdxE6SrBUQxNMPGsEXB6/hYGPdNyLET79VM5O8V1adYaIgZ9uyJ8T793XOr1yHdDGU+F1o4ZxADsEGb/AHMzuDB7oT1dbhy8j+q9pygB++wgbe7Jy4OaZFtCNSOYncXQxrWkSOyZ+YZc3jbtdxnQclldijScJJc14Bnr9OWw1FrFE56K8fxXWaGQHOhp+R/I8idjHdp4Lp4bH1abQHAVB/cLOA6xr3geSxVK4PZtBF2uGoP09VhocQFM5STl2B1bbQdFpjll8M8scfl63CY9rxIPhuFra9eNpYhrjma6DzbY+IO3mFuo8bLIFQZh/e0af9m/ddWHl3xWGWFnMemCMLLhcW14zNcHDmFpDlttCFBMgUGCCZBAa6WJB3P1U/UZJmZ6rktcrcxK5/wxp+St7ww7rVg8TTbAglYuHYF1V2hy7nkvSt4HRDYjXeTPgsc5hjwvH2y5KeKADslZMZxhrtbOG9lRxPhtRjoa0ubtF1x68t+ZhHeCFlJKu2tVTiAOms6rq8ExYzXuvK1sRSaMzjAXIxvxKW2oy3/I6+ATuOylfQfi/jNGkwNJGYj5GwXEbSP2jqeW6+dcR44XWEMbybr4u1PcIXn6mIcSSSSTckkkk8yTeVQ4ynjjornt0a2OAAy3PXbl4rIcSSVQ7XkqXOlVjCuVbziTAE6fynbjI37XfeOq51Fnj3q4lO6KWtbsaee6QYsi0HncyPKfssbn6XQNUbaJ6Hs2DE8vUX74V39QVz6Dxvb6K1xKm9nG4Yvqev8ACtpPBN97LnDRRlU25qf4qZNlSbA6DRVYisRDtCCfEHX31VlKtIvHQ/YouYDIPgnv7FB2LBbIMyYjkfDdI6q4tyne4+6pDQ0kbGDyk6FBxJBHKCPW48I8k020WVCR/kPX3CL4dr+I38rpYmCDB+vMJalTzHgQnLyVUiWGI8te8Hw0WxlcxYyOem3oqS8EQT9tLqotLZIuPfrG4V9l0106zmHPTdlOp5HvC7/DviMGG1RlP9wuD76eS8vmBuFGuMfbZVMrE2PpNCuHAFrgQdwrgV86wOOfTMscR01B5WOoXo+HfErDDanZPMfL+R6rWZxGrHolFSK03FxsRcKK9jYf05HJbsBSadRI+vRYQUxeGjMSGgakmAO8nRZ58xUslenZigxuUNygKP4k0xqvnuN+MKLDDM1Ujl2W+Z18AuRi/jXEO+QMYOgzHxLrei5r4o1/I+r1/iFrAcxAA/cSAB3k6Lx/HPjumTFJmc/3OnILa5fmPp4r59isfVqmalRzztJsO4aBJTR+PGF75N2Mxz6pzOMnyA7gLALLnSOcEjh4IRyszXTZkjWoSlVHP+oVbjsmLo39Ol9UmvcjQqFx2Vb37Tf36pqk9wSnkIGycuhrZmkDaOqpe/7pn2t7sqU5zyD51ooVzof4WVFphVZtMdDN/N4M/dDPaD7use2nVWmrI6iffvms7iuVopumwN+Uapm1SsjHhO0pjays7n5e/FKahEGdo3nx5aeqUVjpCRtWLEWPpP8AKIFrKp8JVkg30I9yPxy8VnY4t97HQ/RAk5uRnb3p+UFGiR3f6TNdHv37661Pb2c2mx6cvA+ipLjHMck5yOl5pkdpptFxeD+FGPF509R799aGVo8vfeqa+Mabb+/JV/R/HSNuovI/HVUVqgG8dN1zxVdsYHuyTOAdJ9VFz11ycxbP+ScLBzh3GB5Irmkz+xFL8mZ+ke64h8XGS2g2BpneJJ7m6DxnuC89j8dVq/8A2Pc+LwTYdwFgVia4K+n3LS5VnpW1qIVhI5JX80tgzGAqNslp1ITEoGhCYFVuelBSoWl6jaiqKDSoVFzjeTcqU3kGYvsqyDrIj6qGoSlyZiLyTf3qqqrxNkznpS2ycIkqFWAjcJcyqUqqAUDkXN3CGt1UoGfNQOg2TAAoFqeyF3vVW03WiypATMkFZ1UOW99o01HVOC7cA+U+mnvqmaRvIjdHK07qdmGfceRvHonpua4AE/kflvT66pmNtrP2/wBJalAC4tHgje+AsFIidxpraOX+lmxNVrbjQ8/XxlU4zGj9p7xtP3WISTOWTzNh4BE47VraOe5+mnkraFIbxPOUpY4i5A7hp4lXnBU43JPXWN1OWf2cn0Wq9gtmA7rrHWrN/aZ9FfXoMBEfmVXUqht4CcOiwvIkfVFZzjFFWqenTPv2EQVsw1NsQQJn0TOotIOQaa3/ADtYovk1dMtMlLuTSoHqQnstEce5Gf5SkDqoXQiUaMBKYERrJWdzk7GSnf2IdrSen8ommApmjqkdJUg6rrHtQBEGPL6nqrGujTZVvCUvJgHefv8A2mbbVVsTuCdpaNqUCEJRzJbMCEQIUJCjnI2eka2YRe1KEZS2NFaU+ZCQgAi5HMVjillI56oq1psEQrF5xYbus+IrveY0B21nvVbMO5x1BKvNJzY27ii5/EOQn9NzV1gle9UmpeDKUlqul7iDqD9lUc+a1hoFHGP9p8PVAJJvsEdQlbqTr9kkz71N1MRgpDSXR0hWvxpvYeKodWc4XMdyW7ejmmY4Ef3HyH5UUe106eZUT9sz3+naq0tTP8qpg5a+S34mgZ6R6bLK5gHVVM5Yy9VbZg+Xj7CBnkfIx5q+iwuBP7QbjTTl5qqs6YABgbR990vbd4VoC1RtIm/1si0jkry+Run7WFpQGAa/6RzFxgHTf3opUBRDrD8Qp3sFLI1MqsuPgrXu30VbHFVCQBEtKIumjdFEUkQoHlWtZPeg5qVyh6JsirWNm2iupua0/m6m3RyKqeHJ7rKPoR799FrFcnS3U+/cpCwc4g6xr7lY/ksvKtKWUTyVJWyrXaAIE+miywTfLrfaLpzO90aVSkdUTYs/uJAWQNk38AtJZ8g5cXK1rQBESlBhKT/CduwJaNAEpHuSkp1gXFusJxG9/TwSIYOxKoqsJ/dPorS8GwEdfxKqNJo2nxPj0T9j0Qjcn1n7JXVI/crqpaNBB+qSESlpnqTzKBa7m71W2nW0ge5siKT3627rJXLSpGPM7+4+/FRamYYxsfL8KKfc9V6h1QbiRp1HvwWXGUDFiCFpqtHWddCbdVmqUTspnPMKs7a7suW0aTdQTorjhrSdZ1SVKOUwdQY8QnP0FOVEMKvFKUgaVUyLURVuaUzgeShaUTY0rIixRHQJ/wBD+LqCkfBPe06U6FWYdudwAJA3PK31TMwTnnQgbnn3dOq6VHDgQ3TfRY+Xza4napjthfSyOAJBF7yRPpATPpt/dMaX1sr8ax4b2YPOb25jxhU1KwNO4vvbfmpxuWUlPiKW12tnsg9/n6rXhGtqSTEj9oAHjbVc8UrSPVGm6LgwtcsNzjtMrpupiSOXXyWfEUjsZP8A2A8t1X/WNMiw5kTJ/N9lTVxuU6yFhPHnKrcB7OeveT9lnrYnKMrDefAc9VlrYtzidQCdB+fBK2uB+266Jj9kIYdb2tJTNdHspHY0RB+qp/VBT3fkLqlYo0iD2joNhv3qoVmi5EnYDRZn1nHp02T5p6bqJb81pdrJkf6TPdEC1+ckeBWam0FpGpuB0VjmkTm2AAjUxulYa+oWAXHiDCx5iTDSQDoNY7yqartzr1VrHFsWEx9UuZAtY2Lxm805c0j5GzoBJ1A7lVQqvJgCZmbc1oLDNgba/TlKLlqAP1w0AlvlbfZXUK+vanbxnVLTwz6kNp0y87ZQXR4BLlq4ao39WjcAuDH3EjdwB9Cp17DfLRRqQAAyo7qGG/ooun/8uxru0aVEzvkjoLByin1x+y3fpa3Q/wDYq0j6H7qKKoKsHyO97LI77fYKKIx7o+GZx+60VRYdyiiv5EQfZaMMwZCYEyFFFNHwDWi9kHiyCifwG+oIaYtYaW2WV7iXCTNm632Cii5Z3/1RajByGn/sFRiB/wC30RUW/jZ5BSFh73KzcQFgootcexXKnXuKow7iYm/eiotMhiNT7pWC497oqLI1+FEtM3udVG0xmFh5KKJ3pSvFsEiw0O3VZ3sHIaj6FRRT8CKqrRmbbVVA6KKKoqp+U5eeZ0G6iiVSq/VdzPPU6810OHmWknXn4lRRKnVjsVUbOV7hMaOI58lmoYh5cJc433J5oKKr0jHutX6zr9o6nc81FFFzrf/Z"/>
          <p:cNvSpPr>
            <a:spLocks noChangeAspect="1" noChangeArrowheads="1"/>
          </p:cNvSpPr>
          <p:nvPr/>
        </p:nvSpPr>
        <p:spPr bwMode="auto">
          <a:xfrm>
            <a:off x="155575" y="-1036638"/>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5" name="Rectángulo 44"/>
          <p:cNvSpPr/>
          <p:nvPr/>
        </p:nvSpPr>
        <p:spPr>
          <a:xfrm>
            <a:off x="-34276" y="2387081"/>
            <a:ext cx="4289753" cy="3139321"/>
          </a:xfrm>
          <a:prstGeom prst="rect">
            <a:avLst/>
          </a:prstGeom>
        </p:spPr>
        <p:txBody>
          <a:bodyPr wrap="square">
            <a:spAutoFit/>
          </a:bodyPr>
          <a:lstStyle/>
          <a:p>
            <a:pPr algn="just"/>
            <a:r>
              <a:rPr lang="es-EC" i="1" u="none" dirty="0">
                <a:latin typeface="Times New Roman" panose="02020603050405020304" pitchFamily="18" charset="0"/>
                <a:cs typeface="Times New Roman" panose="02020603050405020304" pitchFamily="18" charset="0"/>
              </a:rPr>
              <a:t>Realizar el estudio hidráulico e hidrológico del puente sobre el Río Jama ubicado en la zona noroccidente de la provincia de Manabí, en la carretera que une San Vicente con Pedernales.</a:t>
            </a:r>
          </a:p>
          <a:p>
            <a:pPr algn="just"/>
            <a:endParaRPr lang="es-ES" u="none" dirty="0">
              <a:latin typeface="Times New Roman" panose="02020603050405020304" pitchFamily="18" charset="0"/>
              <a:cs typeface="Times New Roman" panose="02020603050405020304" pitchFamily="18" charset="0"/>
            </a:endParaRPr>
          </a:p>
          <a:p>
            <a:pPr algn="just"/>
            <a:endParaRPr lang="es-ES"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r>
              <a:rPr lang="es-ES" i="1" dirty="0"/>
              <a:t> </a:t>
            </a:r>
            <a:endParaRPr lang="es-EC" dirty="0"/>
          </a:p>
        </p:txBody>
      </p:sp>
      <p:pic>
        <p:nvPicPr>
          <p:cNvPr id="5" name="Imagen 4">
            <a:extLst>
              <a:ext uri="{FF2B5EF4-FFF2-40B4-BE49-F238E27FC236}">
                <a16:creationId xmlns:a16="http://schemas.microsoft.com/office/drawing/2014/main" id="{D03F4257-A394-4B52-95DC-00D137F39FA3}"/>
              </a:ext>
            </a:extLst>
          </p:cNvPr>
          <p:cNvPicPr>
            <a:picLocks noChangeAspect="1"/>
          </p:cNvPicPr>
          <p:nvPr/>
        </p:nvPicPr>
        <p:blipFill>
          <a:blip r:embed="rId2"/>
          <a:stretch>
            <a:fillRect/>
          </a:stretch>
        </p:blipFill>
        <p:spPr>
          <a:xfrm>
            <a:off x="4618796" y="2387081"/>
            <a:ext cx="4460779" cy="2345358"/>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15198452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idx="4294967295"/>
          </p:nvPr>
        </p:nvSpPr>
        <p:spPr>
          <a:xfrm>
            <a:off x="34925" y="0"/>
            <a:ext cx="9109075" cy="692150"/>
          </a:xfrm>
          <a:prstGeom prst="rect">
            <a:avLst/>
          </a:prstGeom>
          <a:ln w="57150" cap="flat" cmpd="thickThin" algn="ctr">
            <a:headEnd type="none" w="med" len="med"/>
            <a:tailEnd type="none" w="med" len="med"/>
          </a:ln>
          <a:effectLst>
            <a:outerShdw dist="28398" dir="1593903" algn="ctr" rotWithShape="0">
              <a:srgbClr val="006600"/>
            </a:outerShdw>
          </a:effectLst>
        </p:spPr>
        <p:txBody>
          <a:bodyPr/>
          <a:lstStyle/>
          <a:p>
            <a:pPr eaLnBrk="1" hangingPunct="1">
              <a:defRPr/>
            </a:pPr>
            <a:r>
              <a:rPr lang="es-ES" sz="2800" dirty="0">
                <a:solidFill>
                  <a:srgbClr val="CC0000"/>
                </a:solidFill>
                <a:effectLst/>
              </a:rPr>
              <a:t>INTRODUCCIÓN</a:t>
            </a:r>
            <a:endParaRPr lang="es-EC" sz="2800" dirty="0">
              <a:solidFill>
                <a:srgbClr val="CC0000"/>
              </a:solidFill>
              <a:effectLst/>
            </a:endParaRPr>
          </a:p>
        </p:txBody>
      </p:sp>
      <p:sp>
        <p:nvSpPr>
          <p:cNvPr id="6" name="Rectángulo 5"/>
          <p:cNvSpPr/>
          <p:nvPr/>
        </p:nvSpPr>
        <p:spPr>
          <a:xfrm>
            <a:off x="99349" y="1054599"/>
            <a:ext cx="8980226" cy="369332"/>
          </a:xfrm>
          <a:prstGeom prst="rect">
            <a:avLst/>
          </a:prstGeom>
        </p:spPr>
        <p:txBody>
          <a:bodyPr wrap="square">
            <a:spAutoFit/>
          </a:bodyPr>
          <a:lstStyle/>
          <a:p>
            <a:r>
              <a:rPr lang="es-ES" i="1" dirty="0"/>
              <a:t>OBJETIVOS ESPECIFICOS</a:t>
            </a:r>
            <a:endParaRPr lang="es-EC" dirty="0"/>
          </a:p>
        </p:txBody>
      </p:sp>
      <p:sp>
        <p:nvSpPr>
          <p:cNvPr id="19" name="AutoShape 12" descr="data:image/jpeg;base64,/9j/4AAQSkZJRgABAQAAAQABAAD/2wCEAAkGBxITEhUTExIWFRUXFxUXGBgVFxcVGBcYFRcXGBUaGBgYHSggGBolHRYXITEhJSkrLi4uFx8zODMtNygtLisBCgoKDg0OGhAQGi8mHx8tLS0tLS0tLS0tLS0tLS0tLS0tLS0tLS0tLS0tLS0tLS0tLS0tLS0tLS0tLS0tLS0tN//AABEIAMIBAwMBIgACEQEDEQH/xAAbAAACAwEBAQAAAAAAAAAAAAABAgADBAUGB//EADkQAAEDAgQDBgUDBAICAwAAAAEAAhEDIQQSMUEFUWEicYGRofAGMrHB0RNC8RRSYuEVciPCFjOC/8QAGQEAAwEBAQAAAAAAAAAAAAAAAAECAwQF/8QAIxEBAQACAgICAwADAAAAAAAAAAECESExAxJBURNhcQQikf/aAAwDAQACEQMRAD8A44CYBGEwC9p55QEQE0KAJkEIwmARhIywpCaEYTBYRATQjCAWFITQiAgAAmAUATAJBAEwCICYBBoGpgFAEwCDEBMApCYBIIAiAoAmAUhIURARhALCkJoUhALCgCaFIQCwpCaFIQCEIEJ4QhAJCiaFEBxAEykJgFSAARhEBGEGEIwjCMJgsIgIgIgIAQjCaEYSMsKQmATZUbBQEwCtoYdzzlY1zjyaC426BXYvh9WkYqU3M5ZgQDabHQpe03oarMAmAVuHwz3nKxrnHk0Fx8h4+SavhnsMPY5h/wAmlv1CXtAqWr+grC5pVI/6O0Gp00XsOA8Bp4eKtZzXviWtF2tnQ3+Z3XS69Bh+Ihxi+xH3BXNn/k6v+rbHxccvlDSnC+m4v4ew9XO4sgvAEiAW5bAtgW2nnAXiOIfDeIpB7i3sMJ7Ui7ZgGAeV4V4efHJOXjuLlgIgINKdbIBEIwpCACkJlEAsKJoUhAKpCaEAgAgmQQCwipCiQcUIhQJoVWoAIgJgEQEAEQFITAJ7MAEQFowWDfVeKdMZnGYEgaXNzZe44J8IU2NJxQa9xNoc4NaPCDP0WXk8uOHa8cLl08Zw7hlWsYpMLtJI0E8ybDQ6rocQ+FcTRZ+o5rS0CTldmLe8fiV7yjg6eHYKVLS5Jm5J3JjoB4LdRAfTc10gEX5+C5cv8nLfHTWeGfL5ZgeC1alUU7NOUPJJHZZbtGDbUW1uF6rB/AjMwLq2dnIDKT3mTHgtHEqtKkHtpsDXGJcB2nRrmPitPBuJNDDndYRG5k8lOfmzvR4+PGduth+HUaJLmUmtcQGnINhpYezA5BWvdSqDK5rXti4cARbmCseGxzXHKC53eIAPOdu5XUsMwklriL3G3ULDf22n6WYHA06LctJuVpOYxJud7pOK8MZXZldE7OIBI7pWz9OBY/dV3GpS9rvY1OnA/wCJNJmQOzCezbQStfB8KGuJcHTG4t4dVtdVDT2jvbqs78RUn5gO6/mquVpSRvfTaefmRCyOpVHNy1IggtMGczSFX/XHlngj1so3F1HGMkD90mSPHuRBXz3i+EFKu9jTIBkXmARIB6rOF6P40w9IFrxIeTBtZwA179F51q9Hx5bxlcmU1dIjCiK0IIQTKJAqkJlEwVRNCiAUhKnQQCqIoIDjwmCKICEgjCICKAELtcA4E/EOBNqcw529hMD081yAvT8C4lkYKYEfum15J9fws/LbMeF4SW8u8zB4bCjsNl4kZjcwTPhsJ1gLHTxziSS8366rPxB5jORY7rBRl1mhxcdhcrg75ro6erwTWvOZ7yLiADc+5V2J4i2mXAeXeNZ3XF4Ww5wxzHF39p7PW+8R3L0eIwDHdp4ggRAUXhUeMxGIz96lFpJABH28U/FA0OIAA7lkwtIuMC5VpeuwOLZTbk83czui7ip0YAG+S4GIrPygEaLNQzvMAE92ynR7e5oYgubIcCdyYA8FlrYh1xrr4LkYbEOAyzpZaaBsZP5Uq2SvUcesFStWLQTPhqs+JxDWE5nARzIAHe42H1715THfEdYBzmGjUAMZBSqjMJ1aS7NMcyO5Och67D4l+UgOyi5PeQsdPjT8zWh8HVxNwXdfCAvP4P4wzNdmoBhDSSZdFv8AE335lcqh8SipUnKyJ3GU9Iv9ZVzG26TuPonFeHnEUg4ntAEyOcmRF7aeS8jWo5TEykxnxQ5rA2XBu+U/6XPw3FmVNJB2DtxzH46Fdfh3JqufyWW7dFFIxycLdCKQmQQYKIqIIFEVIQZSgQmIQhAKomhRAcgBMAmYwkwF6fgfwk+pDqpyMOgBGY8tiAFOecxm6Mcbl08uAjC9sfgiH3qSzbZ3jsFyeOfD/wDTgHOHBxgCIPVRj58bdSqvjyk24AavWcNwLWOEuFwOWsSe/VUcK4RSImoSTGgMEHZdZlJjb7gWWXm8u+IvDDXNY+NtOW2g0jRcfhuLLXyDe8Suhiq7s3OVz8SwDtZYWEaXvb0+F4qGjOfmNi46mOXRZ+KcbLxEnwXDp8QGWHCTsSZjwWc4podJ05QL/YJTEWpWxBzc12+B4VxGcQRyF79V5avjQSSGtA5dFbgeJVKZOQkSryl0mV7XEYFz2m8HkuPgqlSi4y2QeiTDcYcW9onvF/NSpxJrW5nOyiYuJJPIATJ6BZ8rb/60EkwG8yTAHeuNxf4mMllLTTPu4/48h/l/K4/FuOOqgsa3JTn/APT4Ns3IaGPPkuQ6519UeprsViXVD2nEn05T6K1roWKl80rUinBqaqtjGj9o8gtLCBYpsrUvY7ipewFYxSdTMsmJktGo6t/C6RA2TgACd9upJVTKlcJXR4RxHB1WCmS6lXDbOJ/8b3bB+b5DbWw+i14zBVKJAqtykiRcEEd4XnhSaRMRzBFidjbTvW//AJeo2n+k8CoxvyZrVKdwTkduCBcG3dC1w81l/TPLxcNwKMLHhcax8gOAI/aZDvLl1Wprl2TKVz/0VITKQmQQoUVIQZYSp0EAqiZRAdjhHA20zNZpLuvyjlH9x6rrf1eVwDTbbotuKxVNzcrtxI6Ly7q/a8fovNuVzu66tTHiPaUa3ZBeVVjcDRxDQHXg2ItdeZqcQLhcrfw7FCPmP8qNa5VvfDqYbgtFsnKSYiSZ9lVYjgYcBDi1066jyXQw1UEc1l4lxAAFsGUt209RxB8MDM7NUk7RbRcTjmBqMOUkmNBA08NV6P8Aq3NdMmVbjatN7ZE5tZ7rqplU6j504OGx8lS98r3PFMd/4S0CSYzGIgDl1PNeTJbyWmOW0WMuHb2gYmLq/FVA52bLHQKitjGNkDtO9B3lcqrXkkud4CQB0A5J2iR163Ehtfo2ProsOJxJeZOgnKBoPyeqyteDYab/AGQdXaIlwE6T6+Cm1cml0SkrUxFwDcfVWfqtkAOHSLqYp0szbNI9LfVQei0QBoi6oAsYqEj5onQb+W2q14YtB35+9/unYJyfOdxE6SrBUQxNMPGsEXB6/hYGPdNyLET79VM5O8V1adYaIgZ9uyJ8T793XOr1yHdDGU+F1o4ZxADsEGb/AHMzuDB7oT1dbhy8j+q9pygB++wgbe7Jy4OaZFtCNSOYncXQxrWkSOyZ+YZc3jbtdxnQclldijScJJc14Bnr9OWw1FrFE56K8fxXWaGQHOhp+R/I8idjHdp4Lp4bH1abQHAVB/cLOA6xr3geSxVK4PZtBF2uGoP09VhocQFM5STl2B1bbQdFpjll8M8scfl63CY9rxIPhuFra9eNpYhrjma6DzbY+IO3mFuo8bLIFQZh/e0af9m/ddWHl3xWGWFnMemCMLLhcW14zNcHDmFpDlttCFBMgUGCCZBAa6WJB3P1U/UZJmZ6rktcrcxK5/wxp+St7ww7rVg8TTbAglYuHYF1V2hy7nkvSt4HRDYjXeTPgsc5hjwvH2y5KeKADslZMZxhrtbOG9lRxPhtRjoa0ubtF1x68t+ZhHeCFlJKu2tVTiAOms6rq8ExYzXuvK1sRSaMzjAXIxvxKW2oy3/I6+ATuOylfQfi/jNGkwNJGYj5GwXEbSP2jqeW6+dcR44XWEMbybr4u1PcIXn6mIcSSSSTckkkk8yTeVQ4ynjjornt0a2OAAy3PXbl4rIcSSVQ7XkqXOlVjCuVbziTAE6fynbjI37XfeOq51Fnj3q4lO6KWtbsaee6QYsi0HncyPKfssbn6XQNUbaJ6Hs2DE8vUX74V39QVz6Dxvb6K1xKm9nG4Yvqev8ACtpPBN97LnDRRlU25qf4qZNlSbA6DRVYisRDtCCfEHX31VlKtIvHQ/YouYDIPgnv7FB2LBbIMyYjkfDdI6q4tyne4+6pDQ0kbGDyk6FBxJBHKCPW48I8k020WVCR/kPX3CL4dr+I38rpYmCDB+vMJalTzHgQnLyVUiWGI8te8Hw0WxlcxYyOem3oqS8EQT9tLqotLZIuPfrG4V9l0106zmHPTdlOp5HvC7/DviMGG1RlP9wuD76eS8vmBuFGuMfbZVMrE2PpNCuHAFrgQdwrgV86wOOfTMscR01B5WOoXo+HfErDDanZPMfL+R6rWZxGrHolFSK03FxsRcKK9jYf05HJbsBSadRI+vRYQUxeGjMSGgakmAO8nRZ58xUslenZigxuUNygKP4k0xqvnuN+MKLDDM1Ujl2W+Z18AuRi/jXEO+QMYOgzHxLrei5r4o1/I+r1/iFrAcxAA/cSAB3k6Lx/HPjumTFJmc/3OnILa5fmPp4r59isfVqmalRzztJsO4aBJTR+PGF75N2Mxz6pzOMnyA7gLALLnSOcEjh4IRyszXTZkjWoSlVHP+oVbjsmLo39Ol9UmvcjQqFx2Vb37Tf36pqk9wSnkIGycuhrZmkDaOqpe/7pn2t7sqU5zyD51ooVzof4WVFphVZtMdDN/N4M/dDPaD7use2nVWmrI6iffvms7iuVopumwN+Uapm1SsjHhO0pjays7n5e/FKahEGdo3nx5aeqUVjpCRtWLEWPpP8AKIFrKp8JVkg30I9yPxy8VnY4t97HQ/RAk5uRnb3p+UFGiR3f6TNdHv37661Pb2c2mx6cvA+ipLjHMck5yOl5pkdpptFxeD+FGPF509R799aGVo8vfeqa+Mabb+/JV/R/HSNuovI/HVUVqgG8dN1zxVdsYHuyTOAdJ9VFz11ycxbP+ScLBzh3GB5Irmkz+xFL8mZ+ke64h8XGS2g2BpneJJ7m6DxnuC89j8dVq/8A2Pc+LwTYdwFgVia4K+n3LS5VnpW1qIVhI5JX80tgzGAqNslp1ITEoGhCYFVuelBSoWl6jaiqKDSoVFzjeTcqU3kGYvsqyDrIj6qGoSlyZiLyTf3qqqrxNkznpS2ycIkqFWAjcJcyqUqqAUDkXN3CGt1UoGfNQOg2TAAoFqeyF3vVW03WiypATMkFZ1UOW99o01HVOC7cA+U+mnvqmaRvIjdHK07qdmGfceRvHonpua4AE/kflvT66pmNtrP2/wBJalAC4tHgje+AsFIidxpraOX+lmxNVrbjQ8/XxlU4zGj9p7xtP3WISTOWTzNh4BE47VraOe5+mnkraFIbxPOUpY4i5A7hp4lXnBU43JPXWN1OWf2cn0Wq9gtmA7rrHWrN/aZ9FfXoMBEfmVXUqht4CcOiwvIkfVFZzjFFWqenTPv2EQVsw1NsQQJn0TOotIOQaa3/ADtYovk1dMtMlLuTSoHqQnstEce5Gf5SkDqoXQiUaMBKYERrJWdzk7GSnf2IdrSen8ommApmjqkdJUg6rrHtQBEGPL6nqrGujTZVvCUvJgHefv8A2mbbVVsTuCdpaNqUCEJRzJbMCEQIUJCjnI2eka2YRe1KEZS2NFaU+ZCQgAi5HMVjillI56oq1psEQrF5xYbus+IrveY0B21nvVbMO5x1BKvNJzY27ii5/EOQn9NzV1gle9UmpeDKUlqul7iDqD9lUc+a1hoFHGP9p8PVAJJvsEdQlbqTr9kkz71N1MRgpDSXR0hWvxpvYeKodWc4XMdyW7ejmmY4Ef3HyH5UUe106eZUT9sz3+naq0tTP8qpg5a+S34mgZ6R6bLK5gHVVM5Yy9VbZg+Xj7CBnkfIx5q+iwuBP7QbjTTl5qqs6YABgbR990vbd4VoC1RtIm/1si0jkry+Run7WFpQGAa/6RzFxgHTf3opUBRDrD8Qp3sFLI1MqsuPgrXu30VbHFVCQBEtKIumjdFEUkQoHlWtZPeg5qVyh6JsirWNm2iupua0/m6m3RyKqeHJ7rKPoR799FrFcnS3U+/cpCwc4g6xr7lY/ksvKtKWUTyVJWyrXaAIE+miywTfLrfaLpzO90aVSkdUTYs/uJAWQNk38AtJZ8g5cXK1rQBESlBhKT/CduwJaNAEpHuSkp1gXFusJxG9/TwSIYOxKoqsJ/dPorS8GwEdfxKqNJo2nxPj0T9j0Qjcn1n7JXVI/crqpaNBB+qSESlpnqTzKBa7m71W2nW0ge5siKT3627rJXLSpGPM7+4+/FRamYYxsfL8KKfc9V6h1QbiRp1HvwWXGUDFiCFpqtHWddCbdVmqUTspnPMKs7a7suW0aTdQTorjhrSdZ1SVKOUwdQY8QnP0FOVEMKvFKUgaVUyLURVuaUzgeShaUTY0rIixRHQJ/wBD+LqCkfBPe06U6FWYdudwAJA3PK31TMwTnnQgbnn3dOq6VHDgQ3TfRY+Xza4napjthfSyOAJBF7yRPpATPpt/dMaX1sr8ax4b2YPOb25jxhU1KwNO4vvbfmpxuWUlPiKW12tnsg9/n6rXhGtqSTEj9oAHjbVc8UrSPVGm6LgwtcsNzjtMrpupiSOXXyWfEUjsZP8A2A8t1X/WNMiw5kTJ/N9lTVxuU6yFhPHnKrcB7OeveT9lnrYnKMrDefAc9VlrYtzidQCdB+fBK2uB+266Jj9kIYdb2tJTNdHspHY0RB+qp/VBT3fkLqlYo0iD2joNhv3qoVmi5EnYDRZn1nHp02T5p6bqJb81pdrJkf6TPdEC1+ckeBWam0FpGpuB0VjmkTm2AAjUxulYa+oWAXHiDCx5iTDSQDoNY7yqartzr1VrHFsWEx9UuZAtY2Lxm805c0j5GzoBJ1A7lVQqvJgCZmbc1oLDNgba/TlKLlqAP1w0AlvlbfZXUK+vanbxnVLTwz6kNp0y87ZQXR4BLlq4ao39WjcAuDH3EjdwB9Cp17DfLRRqQAAyo7qGG/ooun/8uxru0aVEzvkjoLByin1x+y3fpa3Q/wDYq0j6H7qKKoKsHyO97LI77fYKKIx7o+GZx+60VRYdyiiv5EQfZaMMwZCYEyFFFNHwDWi9kHiyCifwG+oIaYtYaW2WV7iXCTNm632Cii5Z3/1RajByGn/sFRiB/wC30RUW/jZ5BSFh73KzcQFgootcexXKnXuKow7iYm/eiotMhiNT7pWC497oqLI1+FEtM3udVG0xmFh5KKJ3pSvFsEiw0O3VZ3sHIaj6FRRT8CKqrRmbbVVA6KKKoqp+U5eeZ0G6iiVSq/VdzPPU6810OHmWknXn4lRRKnVjsVUbOV7hMaOI58lmoYh5cJc433J5oKKr0jHutX6zr9o6nc81FFFzrf/Z"/>
          <p:cNvSpPr>
            <a:spLocks noChangeAspect="1" noChangeArrowheads="1"/>
          </p:cNvSpPr>
          <p:nvPr/>
        </p:nvSpPr>
        <p:spPr bwMode="auto">
          <a:xfrm>
            <a:off x="155575" y="-1036638"/>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5" name="Rectángulo 44"/>
          <p:cNvSpPr/>
          <p:nvPr/>
        </p:nvSpPr>
        <p:spPr>
          <a:xfrm>
            <a:off x="-34276" y="2387081"/>
            <a:ext cx="4289753" cy="4247317"/>
          </a:xfrm>
          <a:prstGeom prst="rect">
            <a:avLst/>
          </a:prstGeom>
        </p:spPr>
        <p:txBody>
          <a:bodyPr wrap="square">
            <a:spAutoFit/>
          </a:bodyPr>
          <a:lstStyle/>
          <a:p>
            <a:pPr marL="285750" lvl="0" indent="-285750" algn="just">
              <a:buFont typeface="Arial" panose="020B0604020202020204" pitchFamily="34" charset="0"/>
              <a:buChar char="•"/>
            </a:pPr>
            <a:r>
              <a:rPr lang="es-ES_tradnl" i="1" u="none" dirty="0">
                <a:latin typeface="Times New Roman" panose="02020603050405020304" pitchFamily="18" charset="0"/>
                <a:cs typeface="Times New Roman" panose="02020603050405020304" pitchFamily="18" charset="0"/>
              </a:rPr>
              <a:t>Establecer las condiciones hidrológicas y meteorológicas de la cuenca donde se ubica el puente.</a:t>
            </a:r>
            <a:endParaRPr lang="es-EC" i="1" u="none"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S_tradnl" i="1" u="none" dirty="0">
                <a:latin typeface="Times New Roman" panose="02020603050405020304" pitchFamily="18" charset="0"/>
                <a:cs typeface="Times New Roman" panose="02020603050405020304" pitchFamily="18" charset="0"/>
              </a:rPr>
              <a:t>Determinar parámetros morfométricos de la cuenca hidrográfica del sistema que conforman el Rio Jama con sus respectivos afluentes.</a:t>
            </a:r>
            <a:endParaRPr lang="es-EC" i="1" u="none"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S_tradnl" i="1" u="none" dirty="0">
                <a:latin typeface="Times New Roman" panose="02020603050405020304" pitchFamily="18" charset="0"/>
                <a:cs typeface="Times New Roman" panose="02020603050405020304" pitchFamily="18" charset="0"/>
              </a:rPr>
              <a:t>Determinar los caudales de diseño y condiciones hidráulicas.</a:t>
            </a:r>
            <a:endParaRPr lang="es-EC" i="1" u="none" dirty="0">
              <a:latin typeface="Times New Roman" panose="02020603050405020304" pitchFamily="18" charset="0"/>
              <a:cs typeface="Times New Roman" panose="02020603050405020304" pitchFamily="18" charset="0"/>
            </a:endParaRPr>
          </a:p>
          <a:p>
            <a:pPr algn="just"/>
            <a:endParaRPr lang="es-ES" u="none" dirty="0">
              <a:latin typeface="Times New Roman" panose="02020603050405020304" pitchFamily="18" charset="0"/>
              <a:cs typeface="Times New Roman" panose="02020603050405020304" pitchFamily="18" charset="0"/>
            </a:endParaRPr>
          </a:p>
          <a:p>
            <a:pPr algn="just"/>
            <a:endParaRPr lang="es-ES"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endParaRPr lang="es-ES" i="1" u="none" dirty="0">
              <a:latin typeface="Times New Roman" panose="02020603050405020304" pitchFamily="18" charset="0"/>
              <a:cs typeface="Times New Roman" panose="02020603050405020304" pitchFamily="18" charset="0"/>
            </a:endParaRPr>
          </a:p>
          <a:p>
            <a:pPr algn="just"/>
            <a:r>
              <a:rPr lang="es-ES" i="1" dirty="0"/>
              <a:t> </a:t>
            </a:r>
            <a:endParaRPr lang="es-EC" dirty="0"/>
          </a:p>
        </p:txBody>
      </p:sp>
      <p:pic>
        <p:nvPicPr>
          <p:cNvPr id="5" name="Imagen 4">
            <a:extLst>
              <a:ext uri="{FF2B5EF4-FFF2-40B4-BE49-F238E27FC236}">
                <a16:creationId xmlns:a16="http://schemas.microsoft.com/office/drawing/2014/main" id="{D03F4257-A394-4B52-95DC-00D137F39FA3}"/>
              </a:ext>
            </a:extLst>
          </p:cNvPr>
          <p:cNvPicPr>
            <a:picLocks noChangeAspect="1"/>
          </p:cNvPicPr>
          <p:nvPr/>
        </p:nvPicPr>
        <p:blipFill>
          <a:blip r:embed="rId2"/>
          <a:stretch>
            <a:fillRect/>
          </a:stretch>
        </p:blipFill>
        <p:spPr>
          <a:xfrm>
            <a:off x="4618796" y="2387081"/>
            <a:ext cx="4460779" cy="2345358"/>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578" y="5941272"/>
            <a:ext cx="2251905" cy="580808"/>
          </a:xfrm>
          <a:prstGeom prst="rect">
            <a:avLst/>
          </a:prstGeom>
        </p:spPr>
      </p:pic>
    </p:spTree>
    <p:extLst>
      <p:ext uri="{BB962C8B-B14F-4D97-AF65-F5344CB8AC3E}">
        <p14:creationId xmlns:p14="http://schemas.microsoft.com/office/powerpoint/2010/main" val="919059961"/>
      </p:ext>
    </p:extLst>
  </p:cSld>
  <p:clrMapOvr>
    <a:masterClrMapping/>
  </p:clrMapOvr>
  <p:transition/>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1637</TotalTime>
  <Words>1860</Words>
  <Application>Microsoft Office PowerPoint</Application>
  <PresentationFormat>Presentación en pantalla (4:3)</PresentationFormat>
  <Paragraphs>493</Paragraphs>
  <Slides>60</Slides>
  <Notes>51</Notes>
  <HiddenSlides>0</HiddenSlides>
  <MMClips>3</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60</vt:i4>
      </vt:variant>
    </vt:vector>
  </HeadingPairs>
  <TitlesOfParts>
    <vt:vector size="67" baseType="lpstr">
      <vt:lpstr>Arial</vt:lpstr>
      <vt:lpstr>Calibri</vt:lpstr>
      <vt:lpstr>Cambria Math</vt:lpstr>
      <vt:lpstr>Times New Roman</vt:lpstr>
      <vt:lpstr>Wingdings</vt:lpstr>
      <vt:lpstr>Diseño predeterminado</vt:lpstr>
      <vt:lpstr>CorelDRAW</vt:lpstr>
      <vt:lpstr>Presentación de PowerPoint</vt:lpstr>
      <vt:lpstr>CONTENIDO</vt:lpstr>
      <vt:lpstr>CONTENIDO</vt:lpstr>
      <vt:lpstr>INTRODUCCIÓN</vt:lpstr>
      <vt:lpstr>INTRODUCCIÓN</vt:lpstr>
      <vt:lpstr>INTRODUCCIÓN</vt:lpstr>
      <vt:lpstr>INTRODUCCIÓN</vt:lpstr>
      <vt:lpstr>INTRODUCCIÓN</vt:lpstr>
      <vt:lpstr>INTRODUCCIÓN</vt:lpstr>
      <vt:lpstr>INTRODUCCIÓN</vt:lpstr>
      <vt:lpstr>CONTENIDO</vt:lpstr>
      <vt:lpstr>ESTUDIOS PRELIMINARES</vt:lpstr>
      <vt:lpstr>ESTUDIOS PRELIMINARES</vt:lpstr>
      <vt:lpstr>ESTUDIOS PRELIMINARES</vt:lpstr>
      <vt:lpstr>ESTUDIOS PRELIMINARES</vt:lpstr>
      <vt:lpstr>ESTUDIOS PRELIMINARES</vt:lpstr>
      <vt:lpstr>ESTUDIOS PRELIMINARES</vt:lpstr>
      <vt:lpstr>ESTUDIOS PRELIMINARES</vt:lpstr>
      <vt:lpstr>ESTUDIOS PRELIMINARES</vt:lpstr>
      <vt:lpstr>ESTUDIOS PRELIMINARES</vt:lpstr>
      <vt:lpstr>ESTUDIOS PRELIMINARES</vt:lpstr>
      <vt:lpstr>CONTENIDO</vt:lpstr>
      <vt:lpstr>CUENCA HIDROGRÁFICA</vt:lpstr>
      <vt:lpstr>CUENCA HIDROGRÁFICA</vt:lpstr>
      <vt:lpstr>Presentación de PowerPoint</vt:lpstr>
      <vt:lpstr>CUENCA HIDROGRÁFICA</vt:lpstr>
      <vt:lpstr>CUENCA HIDROGRÁFICA</vt:lpstr>
      <vt:lpstr>CUENCA HIDROGRÁFICA</vt:lpstr>
      <vt:lpstr>CUENCA HIDROGRÁFICA</vt:lpstr>
      <vt:lpstr>CUENCA HIDROGRÁFICA</vt:lpstr>
      <vt:lpstr>CUENCA HIDROGRÁFICA</vt:lpstr>
      <vt:lpstr>CUENCA HIDROGRÁFICA</vt:lpstr>
      <vt:lpstr>CONTENIDO</vt:lpstr>
      <vt:lpstr>HIDRÁULICA DE PUENTES</vt:lpstr>
      <vt:lpstr>HIDRÁULICA DE PUENTES</vt:lpstr>
      <vt:lpstr>CONTENIDO</vt:lpstr>
      <vt:lpstr>MODELACIÓN MATEMÁTICA</vt:lpstr>
      <vt:lpstr>MODELAMIENTO</vt:lpstr>
      <vt:lpstr>MODELAMIENTO</vt:lpstr>
      <vt:lpstr>MODELAMIENTO</vt:lpstr>
      <vt:lpstr>Presentación de PowerPoint</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MODELAMIENTO</vt:lpstr>
      <vt:lpstr>CONTENIDO</vt:lpstr>
      <vt:lpstr>CONCLUSIONES Y RECOMENDACIONES</vt:lpstr>
      <vt:lpstr>CONCLUSIONES Y RECOMENDACIONES</vt:lpstr>
      <vt:lpstr>CONCLUSIONES Y 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Jesica Guacho</dc:creator>
  <cp:lastModifiedBy>Morales</cp:lastModifiedBy>
  <cp:revision>37</cp:revision>
  <dcterms:modified xsi:type="dcterms:W3CDTF">2018-08-08T09:48:52Z</dcterms:modified>
</cp:coreProperties>
</file>