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93" r:id="rId2"/>
    <p:sldId id="295" r:id="rId3"/>
    <p:sldId id="296" r:id="rId4"/>
    <p:sldId id="284" r:id="rId5"/>
    <p:sldId id="285" r:id="rId6"/>
    <p:sldId id="28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1" r:id="rId31"/>
    <p:sldId id="320"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47" autoAdjust="0"/>
    <p:restoredTop sz="94660"/>
  </p:normalViewPr>
  <p:slideViewPr>
    <p:cSldViewPr snapToGrid="0">
      <p:cViewPr varScale="1">
        <p:scale>
          <a:sx n="115" d="100"/>
          <a:sy n="115" d="100"/>
        </p:scale>
        <p:origin x="13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8655A9-2380-4D06-9AA0-395D39754025}" type="datetimeFigureOut">
              <a:rPr lang="es-EC" smtClean="0"/>
              <a:t>07/08/2018</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58247-7EF8-4BBA-A7A1-DC083D68B261}" type="slidenum">
              <a:rPr lang="es-EC" smtClean="0"/>
              <a:t>‹Nº›</a:t>
            </a:fld>
            <a:endParaRPr lang="es-EC"/>
          </a:p>
        </p:txBody>
      </p:sp>
    </p:spTree>
    <p:extLst>
      <p:ext uri="{BB962C8B-B14F-4D97-AF65-F5344CB8AC3E}">
        <p14:creationId xmlns:p14="http://schemas.microsoft.com/office/powerpoint/2010/main" val="196964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MX"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MX" dirty="0"/>
          </a:p>
        </p:txBody>
      </p:sp>
    </p:spTree>
    <p:extLst>
      <p:ext uri="{BB962C8B-B14F-4D97-AF65-F5344CB8AC3E}">
        <p14:creationId xmlns:p14="http://schemas.microsoft.com/office/powerpoint/2010/main" val="4640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227317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225500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128" name="CorelDRAW" r:id="rId3" imgW="9151920" imgH="5621400" progId="">
                  <p:embed/>
                </p:oleObj>
              </mc:Choice>
              <mc:Fallback>
                <p:oleObj name="CorelDRAW" r:id="rId3" imgW="9151920" imgH="5621400" progId="">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p:nvSpPr>
        <p:spPr bwMode="auto">
          <a:xfrm>
            <a:off x="4165600" y="6245225"/>
            <a:ext cx="38608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89984" y="260351"/>
            <a:ext cx="1056216" cy="792163"/>
          </a:xfrm>
          <a:prstGeom prst="ellipse">
            <a:avLst/>
          </a:prstGeom>
          <a:solidFill>
            <a:schemeClr val="bg1"/>
          </a:solidFill>
          <a:ln w="9525">
            <a:noFill/>
            <a:round/>
            <a:headEnd/>
            <a:tailEnd/>
          </a:ln>
        </p:spPr>
        <p:txBody>
          <a:bodyPr wrap="none" anchor="ctr"/>
          <a:lstStyle/>
          <a:p>
            <a:pPr>
              <a:defRPr/>
            </a:pPr>
            <a:endParaRPr lang="es-EC" sz="1800">
              <a:latin typeface="Calibri" pitchFamily="34" charset="0"/>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00124"/>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253108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102602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93737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9594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4" name="3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36629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49251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12114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C29105BD-CD44-4D54-8487-D967253E3F6B}" type="datetimeFigureOut">
              <a:rPr lang="es-ES" smtClean="0"/>
              <a:t>07/08/2018</a:t>
            </a:fld>
            <a:endParaRPr lang="es-ES"/>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7079931E-67D1-49B2-B0EE-EA254F195472}" type="slidenum">
              <a:rPr lang="es-ES" smtClean="0"/>
              <a:t>‹Nº›</a:t>
            </a:fld>
            <a:endParaRPr lang="es-ES"/>
          </a:p>
        </p:txBody>
      </p:sp>
    </p:spTree>
    <p:extLst>
      <p:ext uri="{BB962C8B-B14F-4D97-AF65-F5344CB8AC3E}">
        <p14:creationId xmlns:p14="http://schemas.microsoft.com/office/powerpoint/2010/main" val="278888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815413" y="764704"/>
            <a:ext cx="10766987" cy="864096"/>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609600" y="1988841"/>
            <a:ext cx="10972800" cy="396044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3" name="object 32"/>
          <p:cNvSpPr/>
          <p:nvPr/>
        </p:nvSpPr>
        <p:spPr>
          <a:xfrm>
            <a:off x="0" y="63"/>
            <a:ext cx="12192000" cy="620712"/>
          </a:xfrm>
          <a:prstGeom prst="rect">
            <a:avLst/>
          </a:prstGeom>
          <a:blipFill>
            <a:blip r:embed="rId14" cstate="print">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pic>
        <p:nvPicPr>
          <p:cNvPr id="14" name="Picture 2"/>
          <p:cNvPicPr>
            <a:picLocks noChangeAspect="1" noChangeArrowheads="1"/>
          </p:cNvPicPr>
          <p:nvPr/>
        </p:nvPicPr>
        <p:blipFill rotWithShape="1">
          <a:blip r:embed="rId15">
            <a:extLst>
              <a:ext uri="{28A0092B-C50C-407E-A947-70E740481C1C}">
                <a14:useLocalDpi xmlns:a14="http://schemas.microsoft.com/office/drawing/2010/main"/>
              </a:ext>
            </a:extLst>
          </a:blip>
          <a:srcRect/>
          <a:stretch/>
        </p:blipFill>
        <p:spPr bwMode="auto">
          <a:xfrm>
            <a:off x="0" y="6126636"/>
            <a:ext cx="12154528" cy="66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702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2737179" y="1063768"/>
            <a:ext cx="7958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sz="2400" b="1" dirty="0">
                <a:latin typeface="Times New Roman" panose="02020603050405020304" pitchFamily="18" charset="0"/>
                <a:cs typeface="Times New Roman" panose="02020603050405020304" pitchFamily="18" charset="0"/>
              </a:rPr>
              <a:t>DEPARTAMENTO DE </a:t>
            </a:r>
            <a:r>
              <a:rPr lang="es-ES" sz="2400" b="1" dirty="0" smtClean="0">
                <a:latin typeface="Times New Roman" panose="02020603050405020304" pitchFamily="18" charset="0"/>
                <a:cs typeface="Times New Roman" panose="02020603050405020304" pitchFamily="18" charset="0"/>
              </a:rPr>
              <a:t>ELÉCTRICA </a:t>
            </a:r>
            <a:r>
              <a:rPr lang="es-ES" sz="2400" b="1" dirty="0">
                <a:latin typeface="Times New Roman" panose="02020603050405020304" pitchFamily="18" charset="0"/>
                <a:cs typeface="Times New Roman" panose="02020603050405020304" pitchFamily="18" charset="0"/>
              </a:rPr>
              <a:t>Y </a:t>
            </a:r>
            <a:r>
              <a:rPr lang="es-ES" sz="2400" b="1" dirty="0" smtClean="0">
                <a:latin typeface="Times New Roman" panose="02020603050405020304" pitchFamily="18" charset="0"/>
                <a:cs typeface="Times New Roman" panose="02020603050405020304" pitchFamily="18" charset="0"/>
              </a:rPr>
              <a:t>ELECTRÓNICA</a:t>
            </a:r>
            <a:endParaRPr lang="es-ES" sz="24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3514039" y="1490521"/>
            <a:ext cx="6032631" cy="707886"/>
          </a:xfrm>
          <a:prstGeom prst="rect">
            <a:avLst/>
          </a:prstGeom>
          <a:noFill/>
        </p:spPr>
        <p:txBody>
          <a:bodyPr wrap="square" rtlCol="0">
            <a:spAutoFit/>
          </a:bodyPr>
          <a:lstStyle/>
          <a:p>
            <a:pPr algn="ctr"/>
            <a:r>
              <a:rPr lang="es-EC" sz="2000" b="1" dirty="0">
                <a:ln w="0"/>
                <a:latin typeface="Times New Roman" panose="02020603050405020304" pitchFamily="18" charset="0"/>
                <a:cs typeface="Times New Roman" panose="02020603050405020304" pitchFamily="18" charset="0"/>
              </a:rPr>
              <a:t>CARRERA DE INGENIERÍA </a:t>
            </a:r>
            <a:r>
              <a:rPr lang="es-EC" sz="2000" b="1" dirty="0" smtClean="0">
                <a:ln w="0"/>
                <a:latin typeface="Times New Roman" panose="02020603050405020304" pitchFamily="18" charset="0"/>
                <a:cs typeface="Times New Roman" panose="02020603050405020304" pitchFamily="18" charset="0"/>
              </a:rPr>
              <a:t>ELECTRÓNICA Y TELECOMUNICACIONES</a:t>
            </a:r>
            <a:endParaRPr lang="es-EC" sz="2000" b="1" dirty="0">
              <a:ln w="0"/>
              <a:latin typeface="Times New Roman" panose="02020603050405020304" pitchFamily="18" charset="0"/>
              <a:cs typeface="Times New Roman" panose="02020603050405020304" pitchFamily="18" charset="0"/>
            </a:endParaRPr>
          </a:p>
        </p:txBody>
      </p:sp>
      <p:sp>
        <p:nvSpPr>
          <p:cNvPr id="8" name="7 CuadroTexto"/>
          <p:cNvSpPr txBox="1"/>
          <p:nvPr/>
        </p:nvSpPr>
        <p:spPr>
          <a:xfrm>
            <a:off x="-533751" y="3525934"/>
            <a:ext cx="7686979" cy="400110"/>
          </a:xfrm>
          <a:prstGeom prst="rect">
            <a:avLst/>
          </a:prstGeom>
          <a:noFill/>
        </p:spPr>
        <p:txBody>
          <a:bodyPr wrap="square" rtlCol="0">
            <a:spAutoFit/>
          </a:bodyPr>
          <a:lstStyle/>
          <a:p>
            <a:pPr algn="ctr"/>
            <a:r>
              <a:rPr lang="es-EC" sz="2000" b="1" dirty="0" smtClean="0">
                <a:ln w="0"/>
                <a:latin typeface="Times New Roman" panose="02020603050405020304" pitchFamily="18" charset="0"/>
                <a:cs typeface="Times New Roman" panose="02020603050405020304" pitchFamily="18" charset="0"/>
              </a:rPr>
              <a:t>AUTOR:</a:t>
            </a:r>
            <a:endParaRPr lang="es-EC" sz="2000" b="1" dirty="0">
              <a:ln w="0"/>
              <a:latin typeface="Times New Roman" panose="02020603050405020304" pitchFamily="18" charset="0"/>
              <a:cs typeface="Times New Roman" panose="02020603050405020304" pitchFamily="18" charset="0"/>
            </a:endParaRPr>
          </a:p>
        </p:txBody>
      </p:sp>
      <p:sp>
        <p:nvSpPr>
          <p:cNvPr id="10" name="5 CuadroTexto"/>
          <p:cNvSpPr txBox="1"/>
          <p:nvPr/>
        </p:nvSpPr>
        <p:spPr>
          <a:xfrm>
            <a:off x="4280694" y="4177869"/>
            <a:ext cx="7079452" cy="400110"/>
          </a:xfrm>
          <a:prstGeom prst="rect">
            <a:avLst/>
          </a:prstGeom>
          <a:noFill/>
        </p:spPr>
        <p:txBody>
          <a:bodyPr wrap="square" rtlCol="0">
            <a:spAutoFit/>
          </a:bodyPr>
          <a:lstStyle/>
          <a:p>
            <a:pPr algn="ctr"/>
            <a:r>
              <a:rPr lang="es-ES" sz="2000" b="1" dirty="0">
                <a:latin typeface="Times New Roman" panose="02020603050405020304" pitchFamily="18" charset="0"/>
                <a:cs typeface="Times New Roman" panose="02020603050405020304" pitchFamily="18" charset="0"/>
              </a:rPr>
              <a:t>ING. </a:t>
            </a:r>
            <a:r>
              <a:rPr lang="es-ES" sz="2000" b="1" dirty="0" smtClean="0">
                <a:latin typeface="Times New Roman" panose="02020603050405020304" pitchFamily="18" charset="0"/>
                <a:cs typeface="Times New Roman" panose="02020603050405020304" pitchFamily="18" charset="0"/>
              </a:rPr>
              <a:t>OLMEDO CIFUENTES, GONZALO FERNANDO PhD. </a:t>
            </a:r>
            <a:endParaRPr lang="es-ES" sz="2000" b="1" dirty="0">
              <a:latin typeface="Times New Roman" panose="02020603050405020304" pitchFamily="18" charset="0"/>
              <a:cs typeface="Times New Roman" panose="02020603050405020304" pitchFamily="18" charset="0"/>
            </a:endParaRPr>
          </a:p>
        </p:txBody>
      </p:sp>
      <p:sp>
        <p:nvSpPr>
          <p:cNvPr id="9" name="6 CuadroTexto"/>
          <p:cNvSpPr txBox="1"/>
          <p:nvPr/>
        </p:nvSpPr>
        <p:spPr>
          <a:xfrm>
            <a:off x="2219371" y="2198407"/>
            <a:ext cx="9140775" cy="769441"/>
          </a:xfrm>
          <a:prstGeom prst="rect">
            <a:avLst/>
          </a:prstGeom>
          <a:noFill/>
        </p:spPr>
        <p:txBody>
          <a:bodyPr wrap="square" rtlCol="0">
            <a:spAutoFit/>
          </a:bodyPr>
          <a:lstStyle/>
          <a:p>
            <a:pPr algn="ctr"/>
            <a:r>
              <a:rPr lang="es-ES" sz="2200" b="1" dirty="0" smtClean="0">
                <a:latin typeface="Times New Roman" panose="02020603050405020304" pitchFamily="18" charset="0"/>
                <a:cs typeface="Times New Roman" panose="02020603050405020304" pitchFamily="18" charset="0"/>
              </a:rPr>
              <a:t>“ANÁLISIS DE DESEMPEÑO DE CÓDIGOS FOUNTAIN PARA CANALES MÓVILES CON DESVANECIMIENTO”</a:t>
            </a:r>
            <a:endParaRPr lang="en-US" sz="2200" b="1" dirty="0">
              <a:latin typeface="Times New Roman" panose="02020603050405020304" pitchFamily="18" charset="0"/>
              <a:cs typeface="Times New Roman" panose="02020603050405020304" pitchFamily="18" charset="0"/>
            </a:endParaRPr>
          </a:p>
        </p:txBody>
      </p:sp>
      <p:pic>
        <p:nvPicPr>
          <p:cNvPr id="11" name="image02.jpg" descr="Resultado de imagen para logo espe"/>
          <p:cNvPicPr/>
          <p:nvPr/>
        </p:nvPicPr>
        <p:blipFill>
          <a:blip r:embed="rId2">
            <a:extLst>
              <a:ext uri="{28A0092B-C50C-407E-A947-70E740481C1C}">
                <a14:useLocalDpi xmlns:a14="http://schemas.microsoft.com/office/drawing/2010/main" val="0"/>
              </a:ext>
            </a:extLst>
          </a:blip>
          <a:srcRect/>
          <a:stretch>
            <a:fillRect/>
          </a:stretch>
        </p:blipFill>
        <p:spPr>
          <a:xfrm>
            <a:off x="232012" y="50978"/>
            <a:ext cx="4347222" cy="1001535"/>
          </a:xfrm>
          <a:prstGeom prst="rect">
            <a:avLst/>
          </a:prstGeom>
          <a:ln/>
        </p:spPr>
      </p:pic>
      <p:sp>
        <p:nvSpPr>
          <p:cNvPr id="2" name="Rectángulo 1">
            <a:extLst>
              <a:ext uri="{FF2B5EF4-FFF2-40B4-BE49-F238E27FC236}">
                <a16:creationId xmlns="" xmlns:a16="http://schemas.microsoft.com/office/drawing/2014/main" id="{EAAA4573-D2C0-4868-8154-8CCA5A34AEBF}"/>
              </a:ext>
            </a:extLst>
          </p:cNvPr>
          <p:cNvSpPr/>
          <p:nvPr/>
        </p:nvSpPr>
        <p:spPr>
          <a:xfrm>
            <a:off x="3741758" y="3513224"/>
            <a:ext cx="6096000" cy="400110"/>
          </a:xfrm>
          <a:prstGeom prst="rect">
            <a:avLst/>
          </a:prstGeom>
        </p:spPr>
        <p:txBody>
          <a:bodyPr>
            <a:spAutoFit/>
          </a:bodyPr>
          <a:lstStyle/>
          <a:p>
            <a:pPr algn="ctr"/>
            <a:r>
              <a:rPr lang="es-EC" sz="2000" b="1" dirty="0" smtClean="0">
                <a:ln w="0"/>
                <a:latin typeface="Times New Roman" panose="02020603050405020304" pitchFamily="18" charset="0"/>
                <a:cs typeface="Times New Roman" panose="02020603050405020304" pitchFamily="18" charset="0"/>
              </a:rPr>
              <a:t>GARZÓN NAVARRETE, BILLY ANDRÉS</a:t>
            </a:r>
            <a:endParaRPr lang="es-EC" sz="2000" b="1" dirty="0">
              <a:ln w="0"/>
              <a:latin typeface="Times New Roman" panose="02020603050405020304" pitchFamily="18" charset="0"/>
              <a:cs typeface="Times New Roman" panose="02020603050405020304" pitchFamily="18" charset="0"/>
            </a:endParaRPr>
          </a:p>
        </p:txBody>
      </p:sp>
      <p:sp>
        <p:nvSpPr>
          <p:cNvPr id="13" name="7 CuadroTexto"/>
          <p:cNvSpPr txBox="1"/>
          <p:nvPr/>
        </p:nvSpPr>
        <p:spPr>
          <a:xfrm>
            <a:off x="-533751" y="4177869"/>
            <a:ext cx="7686979" cy="400110"/>
          </a:xfrm>
          <a:prstGeom prst="rect">
            <a:avLst/>
          </a:prstGeom>
          <a:noFill/>
        </p:spPr>
        <p:txBody>
          <a:bodyPr wrap="square" rtlCol="0">
            <a:spAutoFit/>
          </a:bodyPr>
          <a:lstStyle/>
          <a:p>
            <a:pPr algn="ctr"/>
            <a:r>
              <a:rPr lang="es-EC" sz="2000" b="1" dirty="0">
                <a:ln w="0"/>
                <a:latin typeface="Times New Roman" panose="02020603050405020304" pitchFamily="18" charset="0"/>
                <a:cs typeface="Times New Roman" panose="02020603050405020304" pitchFamily="18" charset="0"/>
              </a:rPr>
              <a:t>T</a:t>
            </a:r>
            <a:r>
              <a:rPr lang="es-EC" sz="2000" b="1" dirty="0" smtClean="0">
                <a:ln w="0"/>
                <a:latin typeface="Times New Roman" panose="02020603050405020304" pitchFamily="18" charset="0"/>
                <a:cs typeface="Times New Roman" panose="02020603050405020304" pitchFamily="18" charset="0"/>
              </a:rPr>
              <a:t>UTOR:</a:t>
            </a:r>
            <a:endParaRPr lang="es-EC" sz="2000" b="1"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3048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3355" y="631701"/>
            <a:ext cx="10406769" cy="590270"/>
          </a:xfrm>
        </p:spPr>
        <p:txBody>
          <a:bodyPr>
            <a:noAutofit/>
          </a:bodyPr>
          <a:lstStyle/>
          <a:p>
            <a:r>
              <a:rPr lang="es-EC" sz="3600" b="1" dirty="0" smtClean="0">
                <a:latin typeface="Times New Roman" panose="02020603050405020304" pitchFamily="18" charset="0"/>
                <a:cs typeface="Times New Roman" panose="02020603050405020304" pitchFamily="18" charset="0"/>
              </a:rPr>
              <a:t>Transformada de </a:t>
            </a:r>
            <a:r>
              <a:rPr lang="es-EC" sz="3600" b="1" dirty="0" err="1" smtClean="0">
                <a:latin typeface="Times New Roman" panose="02020603050405020304" pitchFamily="18" charset="0"/>
                <a:cs typeface="Times New Roman" panose="02020603050405020304" pitchFamily="18" charset="0"/>
              </a:rPr>
              <a:t>Luby</a:t>
            </a:r>
            <a:endParaRPr lang="es-EC"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90339" y="1440201"/>
            <a:ext cx="10972800" cy="3960440"/>
          </a:xfrm>
        </p:spPr>
        <p:txBody>
          <a:bodyPr>
            <a:normAutofit/>
          </a:bodyPr>
          <a:lstStyle/>
          <a:p>
            <a:pPr algn="just"/>
            <a:r>
              <a:rPr lang="es-ES" sz="2800" dirty="0">
                <a:latin typeface="Times New Roman" panose="02020603050405020304" pitchFamily="18" charset="0"/>
                <a:cs typeface="Times New Roman" panose="02020603050405020304" pitchFamily="18" charset="0"/>
              </a:rPr>
              <a:t>Los códigos Transformada de </a:t>
            </a:r>
            <a:r>
              <a:rPr lang="es-ES" sz="2800" dirty="0" err="1">
                <a:latin typeface="Times New Roman" panose="02020603050405020304" pitchFamily="18" charset="0"/>
                <a:cs typeface="Times New Roman" panose="02020603050405020304" pitchFamily="18" charset="0"/>
              </a:rPr>
              <a:t>Luby</a:t>
            </a:r>
            <a:r>
              <a:rPr lang="es-ES" sz="2800" dirty="0">
                <a:latin typeface="Times New Roman" panose="02020603050405020304" pitchFamily="18" charset="0"/>
                <a:cs typeface="Times New Roman" panose="02020603050405020304" pitchFamily="18" charset="0"/>
              </a:rPr>
              <a:t>, o códigos </a:t>
            </a:r>
            <a:r>
              <a:rPr lang="es-ES" sz="2800" i="1" dirty="0">
                <a:latin typeface="Times New Roman" panose="02020603050405020304" pitchFamily="18" charset="0"/>
                <a:cs typeface="Times New Roman" panose="02020603050405020304" pitchFamily="18" charset="0"/>
              </a:rPr>
              <a:t>LT</a:t>
            </a:r>
            <a:r>
              <a:rPr lang="es-ES" sz="2800" dirty="0">
                <a:latin typeface="Times New Roman" panose="02020603050405020304" pitchFamily="18" charset="0"/>
                <a:cs typeface="Times New Roman" panose="02020603050405020304" pitchFamily="18" charset="0"/>
              </a:rPr>
              <a:t> fueron publicados por </a:t>
            </a:r>
            <a:r>
              <a:rPr lang="es-ES" sz="2800" dirty="0" err="1">
                <a:latin typeface="Times New Roman" panose="02020603050405020304" pitchFamily="18" charset="0"/>
                <a:cs typeface="Times New Roman" panose="02020603050405020304" pitchFamily="18" charset="0"/>
              </a:rPr>
              <a:t>Luby</a:t>
            </a:r>
            <a:r>
              <a:rPr lang="es-ES" sz="2800" dirty="0">
                <a:latin typeface="Times New Roman" panose="02020603050405020304" pitchFamily="18" charset="0"/>
                <a:cs typeface="Times New Roman" panose="02020603050405020304" pitchFamily="18" charset="0"/>
              </a:rPr>
              <a:t> en </a:t>
            </a:r>
            <a:r>
              <a:rPr lang="es-ES" sz="2800" dirty="0" smtClean="0">
                <a:latin typeface="Times New Roman" panose="02020603050405020304" pitchFamily="18" charset="0"/>
                <a:cs typeface="Times New Roman" panose="02020603050405020304" pitchFamily="18" charset="0"/>
              </a:rPr>
              <a:t>2002. </a:t>
            </a:r>
            <a:r>
              <a:rPr lang="es-ES" sz="2800" dirty="0">
                <a:latin typeface="Times New Roman" panose="02020603050405020304" pitchFamily="18" charset="0"/>
                <a:cs typeface="Times New Roman" panose="02020603050405020304" pitchFamily="18" charset="0"/>
              </a:rPr>
              <a:t>Los códigos </a:t>
            </a:r>
            <a:r>
              <a:rPr lang="es-ES" sz="2800" i="1" dirty="0">
                <a:latin typeface="Times New Roman" panose="02020603050405020304" pitchFamily="18" charset="0"/>
                <a:cs typeface="Times New Roman" panose="02020603050405020304" pitchFamily="18" charset="0"/>
              </a:rPr>
              <a:t>LT</a:t>
            </a:r>
            <a:r>
              <a:rPr lang="es-ES" sz="2800" dirty="0">
                <a:latin typeface="Times New Roman" panose="02020603050405020304" pitchFamily="18" charset="0"/>
                <a:cs typeface="Times New Roman" panose="02020603050405020304" pitchFamily="18" charset="0"/>
              </a:rPr>
              <a:t>, son </a:t>
            </a:r>
            <a:r>
              <a:rPr lang="es-ES" sz="2800" i="1" dirty="0" err="1">
                <a:latin typeface="Times New Roman" panose="02020603050405020304" pitchFamily="18" charset="0"/>
                <a:cs typeface="Times New Roman" panose="02020603050405020304" pitchFamily="18" charset="0"/>
              </a:rPr>
              <a:t>rateless</a:t>
            </a:r>
            <a:r>
              <a:rPr lang="es-ES" sz="2800" dirty="0">
                <a:latin typeface="Times New Roman" panose="02020603050405020304" pitchFamily="18" charset="0"/>
                <a:cs typeface="Times New Roman" panose="02020603050405020304" pitchFamily="18" charset="0"/>
              </a:rPr>
              <a:t> y no se ha de fijar tasa de código de antemano</a:t>
            </a:r>
            <a:r>
              <a:rPr lang="es-ES" sz="2800" dirty="0" smtClean="0">
                <a:latin typeface="Times New Roman" panose="02020603050405020304" pitchFamily="18" charset="0"/>
                <a:cs typeface="Times New Roman" panose="02020603050405020304" pitchFamily="18" charset="0"/>
              </a:rPr>
              <a:t>.</a:t>
            </a:r>
          </a:p>
          <a:p>
            <a:pPr marL="0" indent="0" algn="just">
              <a:buNone/>
            </a:pPr>
            <a:endParaRPr lang="es-EC" sz="2800" dirty="0">
              <a:latin typeface="Times New Roman" panose="02020603050405020304" pitchFamily="18" charset="0"/>
              <a:cs typeface="Times New Roman" panose="02020603050405020304" pitchFamily="18" charset="0"/>
            </a:endParaRPr>
          </a:p>
          <a:p>
            <a:pPr algn="just"/>
            <a:r>
              <a:rPr lang="es-ES" sz="2800" dirty="0">
                <a:latin typeface="Times New Roman" panose="02020603050405020304" pitchFamily="18" charset="0"/>
                <a:cs typeface="Times New Roman" panose="02020603050405020304" pitchFamily="18" charset="0"/>
              </a:rPr>
              <a:t>Fueron los primeros códigos que cumplían completamente el concepto de </a:t>
            </a:r>
            <a:r>
              <a:rPr lang="es-ES" sz="2800" i="1" dirty="0">
                <a:latin typeface="Times New Roman" panose="02020603050405020304" pitchFamily="18" charset="0"/>
                <a:cs typeface="Times New Roman" panose="02020603050405020304" pitchFamily="18" charset="0"/>
              </a:rPr>
              <a:t>Digital </a:t>
            </a:r>
            <a:r>
              <a:rPr lang="es-ES" sz="2800" i="1" dirty="0" err="1" smtClean="0">
                <a:latin typeface="Times New Roman" panose="02020603050405020304" pitchFamily="18" charset="0"/>
                <a:cs typeface="Times New Roman" panose="02020603050405020304" pitchFamily="18" charset="0"/>
              </a:rPr>
              <a:t>Fountain</a:t>
            </a:r>
            <a:r>
              <a:rPr lang="es-EC" sz="2800" dirty="0" smtClean="0">
                <a:latin typeface="Times New Roman" panose="02020603050405020304" pitchFamily="18" charset="0"/>
                <a:cs typeface="Times New Roman" panose="02020603050405020304" pitchFamily="18" charset="0"/>
              </a:rPr>
              <a:t>, ya que </a:t>
            </a:r>
            <a:r>
              <a:rPr lang="es-ES" sz="2800" dirty="0" smtClean="0">
                <a:latin typeface="Times New Roman" panose="02020603050405020304" pitchFamily="18" charset="0"/>
                <a:cs typeface="Times New Roman" panose="02020603050405020304" pitchFamily="18" charset="0"/>
              </a:rPr>
              <a:t>permiten </a:t>
            </a:r>
            <a:r>
              <a:rPr lang="es-ES" sz="2800" dirty="0">
                <a:latin typeface="Times New Roman" panose="02020603050405020304" pitchFamily="18" charset="0"/>
                <a:cs typeface="Times New Roman" panose="02020603050405020304" pitchFamily="18" charset="0"/>
              </a:rPr>
              <a:t>generar símbolos codificados dinámicamente de forma ilimitada. </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47572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440575"/>
            <a:ext cx="10766987" cy="881149"/>
          </a:xfrm>
        </p:spPr>
        <p:txBody>
          <a:bodyPr>
            <a:normAutofit fontScale="90000"/>
          </a:bodyPr>
          <a:lstStyle/>
          <a:p>
            <a:r>
              <a:rPr lang="es-ES" sz="4000" b="1" dirty="0" smtClean="0">
                <a:latin typeface="Times New Roman" panose="02020603050405020304" pitchFamily="18" charset="0"/>
                <a:cs typeface="Times New Roman" panose="02020603050405020304" pitchFamily="18" charset="0"/>
              </a:rPr>
              <a:t/>
            </a:r>
            <a:br>
              <a:rPr lang="es-ES" sz="4000" b="1" dirty="0" smtClean="0">
                <a:latin typeface="Times New Roman" panose="02020603050405020304" pitchFamily="18" charset="0"/>
                <a:cs typeface="Times New Roman" panose="02020603050405020304" pitchFamily="18" charset="0"/>
              </a:rPr>
            </a:br>
            <a:r>
              <a:rPr lang="es-ES" sz="4000" b="1" dirty="0" smtClean="0">
                <a:latin typeface="Times New Roman" panose="02020603050405020304" pitchFamily="18" charset="0"/>
                <a:cs typeface="Times New Roman" panose="02020603050405020304" pitchFamily="18" charset="0"/>
              </a:rPr>
              <a:t>Dise</a:t>
            </a:r>
            <a:r>
              <a:rPr lang="es-EC" sz="4000" b="1" dirty="0">
                <a:latin typeface="Times New Roman" panose="02020603050405020304" pitchFamily="18" charset="0"/>
                <a:cs typeface="Times New Roman" panose="02020603050405020304" pitchFamily="18" charset="0"/>
              </a:rPr>
              <a:t>ño de codificación y decodificación</a:t>
            </a:r>
            <a:r>
              <a:rPr lang="es-EC" b="1" dirty="0"/>
              <a:t/>
            </a:r>
            <a:br>
              <a:rPr lang="es-EC" b="1" dirty="0"/>
            </a:br>
            <a:endParaRPr lang="es-EC" dirty="0"/>
          </a:p>
        </p:txBody>
      </p:sp>
      <p:sp>
        <p:nvSpPr>
          <p:cNvPr id="3" name="Marcador de contenido 2"/>
          <p:cNvSpPr>
            <a:spLocks noGrp="1"/>
          </p:cNvSpPr>
          <p:nvPr>
            <p:ph idx="1"/>
          </p:nvPr>
        </p:nvSpPr>
        <p:spPr>
          <a:xfrm>
            <a:off x="609600" y="1382012"/>
            <a:ext cx="9565178" cy="3331304"/>
          </a:xfrm>
        </p:spPr>
        <p:txBody>
          <a:bodyPr anchor="t"/>
          <a:lstStyle/>
          <a:p>
            <a:pPr marL="0" indent="0">
              <a:buNone/>
            </a:pPr>
            <a:r>
              <a:rPr lang="es-ES" sz="2800" b="1" u="sng" dirty="0" smtClean="0"/>
              <a:t>Codificación</a:t>
            </a:r>
          </a:p>
          <a:p>
            <a:pPr marL="0" indent="0">
              <a:buNone/>
            </a:pPr>
            <a:r>
              <a:rPr lang="es-ES" sz="2800" dirty="0" smtClean="0"/>
              <a:t>Inicialmente </a:t>
            </a:r>
            <a:r>
              <a:rPr lang="es-ES" sz="2800" dirty="0"/>
              <a:t>para detallar dichos procesos, se  definen las siguientes variables:</a:t>
            </a:r>
            <a:endParaRPr lang="es-EC" sz="2800" dirty="0"/>
          </a:p>
          <a:p>
            <a:pPr lvl="0"/>
            <a:r>
              <a:rPr lang="es-ES" sz="2800" dirty="0"/>
              <a:t>Para símbolos de información  </a:t>
            </a:r>
            <a:r>
              <a:rPr lang="es-ES" sz="2800" i="1" dirty="0"/>
              <a:t>s</a:t>
            </a:r>
            <a:r>
              <a:rPr lang="es-ES" sz="2800" i="1" baseline="-25000" dirty="0"/>
              <a:t>1</a:t>
            </a:r>
            <a:r>
              <a:rPr lang="es-ES" sz="2800" i="1" dirty="0"/>
              <a:t>, s</a:t>
            </a:r>
            <a:r>
              <a:rPr lang="es-ES" sz="2800" i="1" baseline="-25000" dirty="0"/>
              <a:t>2</a:t>
            </a:r>
            <a:r>
              <a:rPr lang="es-ES" sz="2800" i="1" dirty="0"/>
              <a:t>…</a:t>
            </a:r>
            <a:r>
              <a:rPr lang="es-ES" sz="2800" i="1" dirty="0" err="1"/>
              <a:t>s</a:t>
            </a:r>
            <a:r>
              <a:rPr lang="es-ES" sz="2800" i="1" baseline="-25000" dirty="0" err="1"/>
              <a:t>k</a:t>
            </a:r>
            <a:r>
              <a:rPr lang="es-ES" sz="2800" dirty="0" smtClean="0"/>
              <a:t>,          </a:t>
            </a:r>
            <a:endParaRPr lang="es-EC" sz="2800" dirty="0"/>
          </a:p>
          <a:p>
            <a:pPr lvl="0"/>
            <a:r>
              <a:rPr lang="es-ES" sz="2800" dirty="0"/>
              <a:t>Para símbolos codificados </a:t>
            </a:r>
            <a:r>
              <a:rPr lang="es-ES" sz="2800" i="1" dirty="0"/>
              <a:t>t</a:t>
            </a:r>
            <a:r>
              <a:rPr lang="es-ES" sz="2800" i="1" baseline="-25000" dirty="0"/>
              <a:t>1</a:t>
            </a:r>
            <a:r>
              <a:rPr lang="es-ES" sz="2800" i="1" dirty="0"/>
              <a:t>, t</a:t>
            </a:r>
            <a:r>
              <a:rPr lang="es-ES" sz="2800" i="1" baseline="-25000" dirty="0"/>
              <a:t>2</a:t>
            </a:r>
            <a:r>
              <a:rPr lang="es-ES" sz="2800" i="1" dirty="0"/>
              <a:t>… </a:t>
            </a:r>
            <a:r>
              <a:rPr lang="es-ES" sz="2800" i="1" dirty="0" err="1"/>
              <a:t>t</a:t>
            </a:r>
            <a:r>
              <a:rPr lang="es-ES" sz="2800" i="1" baseline="-25000" dirty="0" err="1"/>
              <a:t>n</a:t>
            </a:r>
            <a:endParaRPr lang="es-EC" sz="2800" dirty="0"/>
          </a:p>
          <a:p>
            <a:pPr lvl="0"/>
            <a:r>
              <a:rPr lang="es-ES" sz="2800" dirty="0"/>
              <a:t>Para la matriz generadora aleatoria </a:t>
            </a:r>
            <a:r>
              <a:rPr lang="es-ES" sz="2800" i="1" dirty="0"/>
              <a:t>G</a:t>
            </a:r>
            <a:endParaRPr lang="es-EC" sz="2800" dirty="0"/>
          </a:p>
          <a:p>
            <a:endParaRPr lang="es-EC" dirty="0"/>
          </a:p>
        </p:txBody>
      </p:sp>
      <p:pic>
        <p:nvPicPr>
          <p:cNvPr id="4" name="Imagen 3"/>
          <p:cNvPicPr>
            <a:picLocks noChangeAspect="1"/>
          </p:cNvPicPr>
          <p:nvPr/>
        </p:nvPicPr>
        <p:blipFill>
          <a:blip r:embed="rId2"/>
          <a:stretch>
            <a:fillRect/>
          </a:stretch>
        </p:blipFill>
        <p:spPr>
          <a:xfrm>
            <a:off x="4530608" y="4543164"/>
            <a:ext cx="2111261" cy="1236596"/>
          </a:xfrm>
          <a:prstGeom prst="rect">
            <a:avLst/>
          </a:prstGeom>
        </p:spPr>
      </p:pic>
    </p:spTree>
    <p:extLst>
      <p:ext uri="{BB962C8B-B14F-4D97-AF65-F5344CB8AC3E}">
        <p14:creationId xmlns:p14="http://schemas.microsoft.com/office/powerpoint/2010/main" val="51715080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Times New Roman" panose="02020603050405020304" pitchFamily="18" charset="0"/>
                <a:cs typeface="Times New Roman" panose="02020603050405020304" pitchFamily="18" charset="0"/>
              </a:rPr>
              <a:t>Ejemplo</a:t>
            </a:r>
            <a:endParaRPr lang="es-EC"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09600" y="1628800"/>
                <a:ext cx="10972800" cy="3960440"/>
              </a:xfrm>
            </p:spPr>
            <p:txBody>
              <a:bodyPr/>
              <a:lstStyle/>
              <a:p>
                <a:pPr marL="0" indent="0">
                  <a:buNone/>
                </a:pPr>
                <a14:m>
                  <m:oMathPara xmlns:m="http://schemas.openxmlformats.org/officeDocument/2006/math">
                    <m:oMathParaPr>
                      <m:jc m:val="left"/>
                    </m:oMathParaPr>
                    <m:oMath xmlns:m="http://schemas.openxmlformats.org/officeDocument/2006/math">
                      <m:r>
                        <a:rPr lang="es-ES" i="1">
                          <a:latin typeface="Cambria Math" panose="02040503050406030204" pitchFamily="18" charset="0"/>
                        </a:rPr>
                        <m:t>𝑠</m:t>
                      </m:r>
                      <m:r>
                        <a:rPr lang="es-ES" i="1">
                          <a:latin typeface="Cambria Math" panose="02040503050406030204" pitchFamily="18" charset="0"/>
                        </a:rPr>
                        <m:t>=</m:t>
                      </m:r>
                      <m:d>
                        <m:dPr>
                          <m:begChr m:val="["/>
                          <m:endChr m:val="]"/>
                          <m:ctrlPr>
                            <a:rPr lang="es-EC" i="1">
                              <a:latin typeface="Cambria Math" panose="02040503050406030204" pitchFamily="18" charset="0"/>
                            </a:rPr>
                          </m:ctrlPr>
                        </m:dPr>
                        <m:e>
                          <m:r>
                            <a:rPr lang="es-ES" i="1">
                              <a:latin typeface="Cambria Math" panose="02040503050406030204" pitchFamily="18" charset="0"/>
                            </a:rPr>
                            <m:t>1   0    1</m:t>
                          </m:r>
                        </m:e>
                      </m:d>
                    </m:oMath>
                  </m:oMathPara>
                </a14:m>
                <a:endParaRPr lang="es-EC" dirty="0" smtClean="0"/>
              </a:p>
              <a:p>
                <a:pPr marL="0" indent="0">
                  <a:buNone/>
                </a:pPr>
                <a:endParaRPr lang="es-EC" dirty="0"/>
              </a:p>
              <a:p>
                <a:pPr marL="0" indent="0">
                  <a:buNone/>
                </a:pPr>
                <a14:m>
                  <m:oMathPara xmlns:m="http://schemas.openxmlformats.org/officeDocument/2006/math">
                    <m:oMathParaPr>
                      <m:jc m:val="left"/>
                    </m:oMathParaPr>
                    <m:oMath xmlns:m="http://schemas.openxmlformats.org/officeDocument/2006/math">
                      <m:r>
                        <a:rPr lang="es-ES" i="1">
                          <a:latin typeface="Cambria Math" panose="02040503050406030204" pitchFamily="18" charset="0"/>
                        </a:rPr>
                        <m:t>𝐺</m:t>
                      </m:r>
                      <m:r>
                        <a:rPr lang="es-ES" i="1">
                          <a:latin typeface="Cambria Math" panose="02040503050406030204" pitchFamily="18" charset="0"/>
                        </a:rPr>
                        <m:t>=</m:t>
                      </m:r>
                      <m:d>
                        <m:dPr>
                          <m:begChr m:val="["/>
                          <m:endChr m:val="]"/>
                          <m:ctrlPr>
                            <a:rPr lang="es-EC" i="1">
                              <a:latin typeface="Cambria Math" panose="02040503050406030204" pitchFamily="18" charset="0"/>
                            </a:rPr>
                          </m:ctrlPr>
                        </m:dPr>
                        <m:e>
                          <m:eqArr>
                            <m:eqArrPr>
                              <m:ctrlPr>
                                <a:rPr lang="es-EC" i="1">
                                  <a:latin typeface="Cambria Math" panose="02040503050406030204" pitchFamily="18" charset="0"/>
                                </a:rPr>
                              </m:ctrlPr>
                            </m:eqArrPr>
                            <m:e>
                              <m:r>
                                <a:rPr lang="es-ES" i="1">
                                  <a:latin typeface="Cambria Math" panose="02040503050406030204" pitchFamily="18" charset="0"/>
                                </a:rPr>
                                <m:t>1</m:t>
                              </m:r>
                            </m:e>
                            <m:e>
                              <m:r>
                                <a:rPr lang="es-ES" i="1">
                                  <a:latin typeface="Cambria Math" panose="02040503050406030204" pitchFamily="18" charset="0"/>
                                </a:rPr>
                                <m:t>0</m:t>
                              </m:r>
                            </m:e>
                            <m:e>
                              <m:r>
                                <a:rPr lang="es-ES" i="1">
                                  <a:latin typeface="Cambria Math" panose="02040503050406030204" pitchFamily="18" charset="0"/>
                                </a:rPr>
                                <m:t>0</m:t>
                              </m:r>
                            </m:e>
                          </m:eqArr>
                          <m:r>
                            <a:rPr lang="es-ES" i="1">
                              <a:latin typeface="Cambria Math" panose="02040503050406030204" pitchFamily="18" charset="0"/>
                            </a:rPr>
                            <m:t> </m:t>
                          </m:r>
                          <m:eqArr>
                            <m:eqArrPr>
                              <m:ctrlPr>
                                <a:rPr lang="es-EC" i="1">
                                  <a:latin typeface="Cambria Math" panose="02040503050406030204" pitchFamily="18" charset="0"/>
                                </a:rPr>
                              </m:ctrlPr>
                            </m:eqArrPr>
                            <m:e>
                              <m:r>
                                <a:rPr lang="es-ES" i="1">
                                  <a:latin typeface="Cambria Math" panose="02040503050406030204" pitchFamily="18" charset="0"/>
                                </a:rPr>
                                <m:t>    0   </m:t>
                              </m:r>
                            </m:e>
                            <m:e>
                              <m:r>
                                <a:rPr lang="es-ES" i="1">
                                  <a:latin typeface="Cambria Math" panose="02040503050406030204" pitchFamily="18" charset="0"/>
                                </a:rPr>
                                <m:t>    1   </m:t>
                              </m:r>
                            </m:e>
                            <m:e>
                              <m:r>
                                <a:rPr lang="es-ES" i="1">
                                  <a:latin typeface="Cambria Math" panose="02040503050406030204" pitchFamily="18" charset="0"/>
                                </a:rPr>
                                <m:t>    1   </m:t>
                              </m:r>
                            </m:e>
                          </m:eqArr>
                          <m:r>
                            <a:rPr lang="es-ES" i="1">
                              <a:latin typeface="Cambria Math" panose="02040503050406030204" pitchFamily="18" charset="0"/>
                            </a:rPr>
                            <m:t> </m:t>
                          </m:r>
                          <m:eqArr>
                            <m:eqArrPr>
                              <m:ctrlPr>
                                <a:rPr lang="es-EC" i="1">
                                  <a:latin typeface="Cambria Math" panose="02040503050406030204" pitchFamily="18" charset="0"/>
                                </a:rPr>
                              </m:ctrlPr>
                            </m:eqArrPr>
                            <m:e>
                              <m:r>
                                <a:rPr lang="es-ES" i="1">
                                  <a:latin typeface="Cambria Math" panose="02040503050406030204" pitchFamily="18" charset="0"/>
                                </a:rPr>
                                <m:t>1</m:t>
                              </m:r>
                            </m:e>
                            <m:e>
                              <m:r>
                                <a:rPr lang="es-ES" i="1">
                                  <a:latin typeface="Cambria Math" panose="02040503050406030204" pitchFamily="18" charset="0"/>
                                </a:rPr>
                                <m:t>1</m:t>
                              </m:r>
                            </m:e>
                            <m:e>
                              <m:r>
                                <a:rPr lang="es-ES" i="1">
                                  <a:latin typeface="Cambria Math" panose="02040503050406030204" pitchFamily="18" charset="0"/>
                                </a:rPr>
                                <m:t>0</m:t>
                              </m:r>
                            </m:e>
                          </m:eqArr>
                          <m:r>
                            <a:rPr lang="es-ES" i="1">
                              <a:latin typeface="Cambria Math" panose="02040503050406030204" pitchFamily="18" charset="0"/>
                            </a:rPr>
                            <m:t> </m:t>
                          </m:r>
                          <m:eqArr>
                            <m:eqArrPr>
                              <m:ctrlPr>
                                <a:rPr lang="es-EC" i="1">
                                  <a:latin typeface="Cambria Math" panose="02040503050406030204" pitchFamily="18" charset="0"/>
                                </a:rPr>
                              </m:ctrlPr>
                            </m:eqArrPr>
                            <m:e>
                              <m:r>
                                <a:rPr lang="es-ES" i="1">
                                  <a:latin typeface="Cambria Math" panose="02040503050406030204" pitchFamily="18" charset="0"/>
                                </a:rPr>
                                <m:t>   0</m:t>
                              </m:r>
                            </m:e>
                            <m:e>
                              <m:r>
                                <a:rPr lang="es-ES" i="1">
                                  <a:latin typeface="Cambria Math" panose="02040503050406030204" pitchFamily="18" charset="0"/>
                                </a:rPr>
                                <m:t>   1</m:t>
                              </m:r>
                            </m:e>
                            <m:e>
                              <m:r>
                                <a:rPr lang="es-ES" i="1">
                                  <a:latin typeface="Cambria Math" panose="02040503050406030204" pitchFamily="18" charset="0"/>
                                </a:rPr>
                                <m:t>    0</m:t>
                              </m:r>
                            </m:e>
                          </m:eqArr>
                          <m:r>
                            <a:rPr lang="es-ES" i="1">
                              <a:latin typeface="Cambria Math" panose="02040503050406030204" pitchFamily="18" charset="0"/>
                            </a:rPr>
                            <m:t> </m:t>
                          </m:r>
                          <m:eqArr>
                            <m:eqArrPr>
                              <m:ctrlPr>
                                <a:rPr lang="es-EC" i="1">
                                  <a:latin typeface="Cambria Math" panose="02040503050406030204" pitchFamily="18" charset="0"/>
                                </a:rPr>
                              </m:ctrlPr>
                            </m:eqArrPr>
                            <m:e>
                              <m:r>
                                <a:rPr lang="es-ES" i="1">
                                  <a:latin typeface="Cambria Math" panose="02040503050406030204" pitchFamily="18" charset="0"/>
                                </a:rPr>
                                <m:t>.</m:t>
                              </m:r>
                            </m:e>
                            <m:e>
                              <m:r>
                                <a:rPr lang="es-ES" i="1">
                                  <a:latin typeface="Cambria Math" panose="02040503050406030204" pitchFamily="18" charset="0"/>
                                </a:rPr>
                                <m:t>.</m:t>
                              </m:r>
                            </m:e>
                            <m:e>
                              <m:r>
                                <a:rPr lang="es-ES" i="1">
                                  <a:latin typeface="Cambria Math" panose="02040503050406030204" pitchFamily="18" charset="0"/>
                                </a:rPr>
                                <m:t>.</m:t>
                              </m:r>
                            </m:e>
                          </m:eqArr>
                          <m:r>
                            <a:rPr lang="es-ES" i="1">
                              <a:latin typeface="Cambria Math" panose="02040503050406030204" pitchFamily="18" charset="0"/>
                            </a:rPr>
                            <m:t> </m:t>
                          </m:r>
                          <m:eqArr>
                            <m:eqArrPr>
                              <m:ctrlPr>
                                <a:rPr lang="es-EC" i="1">
                                  <a:latin typeface="Cambria Math" panose="02040503050406030204" pitchFamily="18" charset="0"/>
                                </a:rPr>
                              </m:ctrlPr>
                            </m:eqArrPr>
                            <m:e>
                              <m:r>
                                <a:rPr lang="es-ES" i="1">
                                  <a:latin typeface="Cambria Math" panose="02040503050406030204" pitchFamily="18" charset="0"/>
                                </a:rPr>
                                <m:t> .</m:t>
                              </m:r>
                            </m:e>
                            <m:e>
                              <m:r>
                                <a:rPr lang="es-ES" i="1">
                                  <a:latin typeface="Cambria Math" panose="02040503050406030204" pitchFamily="18" charset="0"/>
                                </a:rPr>
                                <m:t> .</m:t>
                              </m:r>
                            </m:e>
                            <m:e>
                              <m:r>
                                <a:rPr lang="es-ES" i="1">
                                  <a:latin typeface="Cambria Math" panose="02040503050406030204" pitchFamily="18" charset="0"/>
                                </a:rPr>
                                <m:t> .</m:t>
                              </m:r>
                            </m:e>
                          </m:eqArr>
                          <m:eqArr>
                            <m:eqArrPr>
                              <m:ctrlPr>
                                <a:rPr lang="es-EC" i="1">
                                  <a:latin typeface="Cambria Math" panose="02040503050406030204" pitchFamily="18" charset="0"/>
                                </a:rPr>
                              </m:ctrlPr>
                            </m:eqArrPr>
                            <m:e>
                              <m:r>
                                <a:rPr lang="es-ES" i="1">
                                  <a:latin typeface="Cambria Math" panose="02040503050406030204" pitchFamily="18" charset="0"/>
                                </a:rPr>
                                <m:t>  .</m:t>
                              </m:r>
                            </m:e>
                            <m:e>
                              <m:r>
                                <a:rPr lang="es-ES" i="1">
                                  <a:latin typeface="Cambria Math" panose="02040503050406030204" pitchFamily="18" charset="0"/>
                                </a:rPr>
                                <m:t>  .</m:t>
                              </m:r>
                            </m:e>
                            <m:e>
                              <m:r>
                                <a:rPr lang="es-ES" i="1">
                                  <a:latin typeface="Cambria Math" panose="02040503050406030204" pitchFamily="18" charset="0"/>
                                </a:rPr>
                                <m:t>  .</m:t>
                              </m:r>
                            </m:e>
                          </m:eqArr>
                          <m:r>
                            <a:rPr lang="es-ES" i="1">
                              <a:latin typeface="Cambria Math" panose="02040503050406030204" pitchFamily="18" charset="0"/>
                            </a:rPr>
                            <m:t> </m:t>
                          </m:r>
                        </m:e>
                      </m:d>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09600" y="1628800"/>
                <a:ext cx="10972800" cy="3960440"/>
              </a:xfr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6791498" y="1747596"/>
                <a:ext cx="1221971" cy="461665"/>
              </a:xfrm>
              <a:prstGeom prst="rect">
                <a:avLst/>
              </a:prstGeom>
            </p:spPr>
            <p:txBody>
              <a:bodyPr wrap="square">
                <a:spAutoFit/>
              </a:bodyPr>
              <a:lstStyle/>
              <a:p>
                <a14:m>
                  <m:oMath xmlns:m="http://schemas.openxmlformats.org/officeDocument/2006/math">
                    <m:r>
                      <a:rPr lang="es-ES" sz="2400" i="1">
                        <a:latin typeface="Cambria Math" panose="02040503050406030204" pitchFamily="18" charset="0"/>
                        <a:ea typeface="Calibri" panose="020F0502020204030204" pitchFamily="34" charset="0"/>
                        <a:cs typeface="Times New Roman" panose="02020603050405020304" pitchFamily="18" charset="0"/>
                      </a:rPr>
                      <m:t>𝑡</m:t>
                    </m:r>
                    <m:r>
                      <a:rPr lang="es-ES" sz="2400" i="1">
                        <a:latin typeface="Cambria Math" panose="02040503050406030204" pitchFamily="18" charset="0"/>
                        <a:ea typeface="Calibri" panose="020F0502020204030204" pitchFamily="34" charset="0"/>
                        <a:cs typeface="Times New Roman" panose="02020603050405020304" pitchFamily="18" charset="0"/>
                      </a:rPr>
                      <m:t>=</m:t>
                    </m:r>
                    <m:r>
                      <a:rPr lang="es-ES" sz="2400" b="1" i="1">
                        <a:effectLst/>
                        <a:latin typeface="Cambria Math" panose="02040503050406030204" pitchFamily="18" charset="0"/>
                        <a:ea typeface="Calibri" panose="020F0502020204030204" pitchFamily="34" charset="0"/>
                        <a:cs typeface="Times New Roman" panose="02020603050405020304" pitchFamily="18" charset="0"/>
                      </a:rPr>
                      <m:t>𝒔</m:t>
                    </m:r>
                    <m:r>
                      <a:rPr lang="es-ES" sz="2400" b="1" i="1">
                        <a:effectLst/>
                        <a:latin typeface="Cambria Math" panose="02040503050406030204" pitchFamily="18" charset="0"/>
                        <a:ea typeface="Calibri" panose="020F0502020204030204" pitchFamily="34" charset="0"/>
                        <a:cs typeface="Times New Roman" panose="02020603050405020304" pitchFamily="18" charset="0"/>
                      </a:rPr>
                      <m:t>.</m:t>
                    </m:r>
                    <m:r>
                      <a:rPr lang="es-ES" sz="2400" b="1" i="1">
                        <a:effectLst/>
                        <a:latin typeface="Cambria Math" panose="02040503050406030204" pitchFamily="18" charset="0"/>
                        <a:ea typeface="Calibri" panose="020F0502020204030204" pitchFamily="34" charset="0"/>
                        <a:cs typeface="Times New Roman" panose="02020603050405020304" pitchFamily="18" charset="0"/>
                      </a:rPr>
                      <m:t>𝑮</m:t>
                    </m:r>
                  </m:oMath>
                </a14:m>
                <a:r>
                  <a:rPr lang="es-ES" sz="2400" dirty="0">
                    <a:effectLst/>
                    <a:latin typeface="Times New Roman" panose="02020603050405020304" pitchFamily="18" charset="0"/>
                    <a:ea typeface="Times New Roman" panose="02020603050405020304" pitchFamily="18" charset="0"/>
                  </a:rPr>
                  <a:t> </a:t>
                </a:r>
                <a:endParaRPr lang="es-EC" sz="2400" dirty="0"/>
              </a:p>
            </p:txBody>
          </p:sp>
        </mc:Choice>
        <mc:Fallback xmlns="">
          <p:sp>
            <p:nvSpPr>
              <p:cNvPr id="4" name="Rectángulo 3"/>
              <p:cNvSpPr>
                <a:spLocks noRot="1" noChangeAspect="1" noMove="1" noResize="1" noEditPoints="1" noAdjustHandles="1" noChangeArrowheads="1" noChangeShapeType="1" noTextEdit="1"/>
              </p:cNvSpPr>
              <p:nvPr/>
            </p:nvSpPr>
            <p:spPr>
              <a:xfrm>
                <a:off x="6791498" y="1747596"/>
                <a:ext cx="1221971" cy="461665"/>
              </a:xfrm>
              <a:prstGeom prst="rect">
                <a:avLst/>
              </a:prstGeom>
              <a:blipFill rotWithShape="0">
                <a:blip r:embed="rId3"/>
                <a:stretch>
                  <a:fillRect/>
                </a:stretch>
              </a:blipFill>
            </p:spPr>
            <p:txBody>
              <a:bodyPr/>
              <a:lstStyle/>
              <a:p>
                <a:r>
                  <a:rPr lang="es-EC">
                    <a:noFill/>
                  </a:rPr>
                  <a:t> </a:t>
                </a:r>
              </a:p>
            </p:txBody>
          </p:sp>
        </mc:Fallback>
      </mc:AlternateContent>
      <p:cxnSp>
        <p:nvCxnSpPr>
          <p:cNvPr id="6" name="Conector recto de flecha 5"/>
          <p:cNvCxnSpPr/>
          <p:nvPr/>
        </p:nvCxnSpPr>
        <p:spPr>
          <a:xfrm flipV="1">
            <a:off x="3117273" y="1970116"/>
            <a:ext cx="3081633" cy="831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Conector recto de flecha 7"/>
          <p:cNvCxnSpPr/>
          <p:nvPr/>
        </p:nvCxnSpPr>
        <p:spPr>
          <a:xfrm flipV="1">
            <a:off x="4838007" y="2103120"/>
            <a:ext cx="1463040" cy="126353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1" name="Flecha abajo 10"/>
          <p:cNvSpPr/>
          <p:nvPr/>
        </p:nvSpPr>
        <p:spPr>
          <a:xfrm>
            <a:off x="7331826" y="2253242"/>
            <a:ext cx="532014" cy="423949"/>
          </a:xfrm>
          <a:prstGeom prst="downArrow">
            <a:avLst/>
          </a:prstGeom>
        </p:spPr>
        <p:style>
          <a:lnRef idx="1">
            <a:schemeClr val="accent3"/>
          </a:lnRef>
          <a:fillRef idx="3">
            <a:schemeClr val="accent3"/>
          </a:fillRef>
          <a:effectRef idx="2">
            <a:schemeClr val="accent3"/>
          </a:effectRef>
          <a:fontRef idx="minor">
            <a:schemeClr val="lt1"/>
          </a:fontRef>
        </p:style>
        <p:txBody>
          <a:bodyPr wrap="square" lIns="0" tIns="0" rIns="0" bIns="0" rtlCol="0" anchor="ctr">
            <a:noAutofit/>
          </a:bodyPr>
          <a:lstStyle/>
          <a:p>
            <a:pPr algn="ctr"/>
            <a:endParaRPr lang="es-EC"/>
          </a:p>
        </p:txBody>
      </p:sp>
      <mc:AlternateContent xmlns:mc="http://schemas.openxmlformats.org/markup-compatibility/2006" xmlns:a14="http://schemas.microsoft.com/office/drawing/2010/main">
        <mc:Choice Requires="a14">
          <p:sp>
            <p:nvSpPr>
              <p:cNvPr id="12" name="Rectángulo 11"/>
              <p:cNvSpPr/>
              <p:nvPr/>
            </p:nvSpPr>
            <p:spPr>
              <a:xfrm>
                <a:off x="5900201" y="3429891"/>
                <a:ext cx="380873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3200" i="1">
                          <a:latin typeface="Cambria Math" panose="02040503050406030204" pitchFamily="18" charset="0"/>
                        </a:rPr>
                        <m:t>𝑡</m:t>
                      </m:r>
                      <m:r>
                        <a:rPr lang="es-EC" sz="3200" i="0">
                          <a:latin typeface="Cambria Math" panose="02040503050406030204" pitchFamily="18" charset="0"/>
                        </a:rPr>
                        <m:t>=</m:t>
                      </m:r>
                      <m:d>
                        <m:dPr>
                          <m:begChr m:val="["/>
                          <m:endChr m:val="]"/>
                          <m:ctrlPr>
                            <a:rPr lang="es-EC" sz="3200" i="1">
                              <a:latin typeface="Cambria Math" panose="02040503050406030204" pitchFamily="18" charset="0"/>
                            </a:rPr>
                          </m:ctrlPr>
                        </m:dPr>
                        <m:e>
                          <m:r>
                            <a:rPr lang="es-EC" sz="3200" i="0">
                              <a:latin typeface="Cambria Math" panose="02040503050406030204" pitchFamily="18" charset="0"/>
                            </a:rPr>
                            <m:t>1   1   1  0  .  .   .</m:t>
                          </m:r>
                        </m:e>
                      </m:d>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5900201" y="3429891"/>
                <a:ext cx="3808735" cy="584775"/>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33638169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465446"/>
            <a:ext cx="10766987" cy="864096"/>
          </a:xfrm>
        </p:spPr>
        <p:txBody>
          <a:bodyPr/>
          <a:lstStyle/>
          <a:p>
            <a:r>
              <a:rPr lang="es-EC" b="1" dirty="0">
                <a:latin typeface="Times New Roman" panose="02020603050405020304" pitchFamily="18" charset="0"/>
                <a:cs typeface="Times New Roman" panose="02020603050405020304" pitchFamily="18" charset="0"/>
              </a:rPr>
              <a:t>Ejemplo</a:t>
            </a:r>
            <a:endParaRPr lang="es-EC" b="1" dirty="0"/>
          </a:p>
        </p:txBody>
      </p:sp>
      <p:sp>
        <p:nvSpPr>
          <p:cNvPr id="3" name="Marcador de contenido 2"/>
          <p:cNvSpPr>
            <a:spLocks noGrp="1"/>
          </p:cNvSpPr>
          <p:nvPr>
            <p:ph idx="1"/>
          </p:nvPr>
        </p:nvSpPr>
        <p:spPr>
          <a:xfrm>
            <a:off x="609600" y="1271353"/>
            <a:ext cx="10972800" cy="3960440"/>
          </a:xfrm>
        </p:spPr>
        <p:txBody>
          <a:bodyPr>
            <a:normAutofit/>
          </a:bodyPr>
          <a:lstStyle/>
          <a:p>
            <a:pPr algn="just"/>
            <a:r>
              <a:rPr lang="es-ES" sz="2800" dirty="0">
                <a:latin typeface="Times New Roman" panose="02020603050405020304" pitchFamily="18" charset="0"/>
                <a:cs typeface="Times New Roman" panose="02020603050405020304" pitchFamily="18" charset="0"/>
              </a:rPr>
              <a:t>La palabra de código es expresada mediante un grafo de </a:t>
            </a:r>
            <a:r>
              <a:rPr lang="es-ES" sz="2800" i="1" dirty="0" err="1">
                <a:latin typeface="Times New Roman" panose="02020603050405020304" pitchFamily="18" charset="0"/>
                <a:cs typeface="Times New Roman" panose="02020603050405020304" pitchFamily="18" charset="0"/>
              </a:rPr>
              <a:t>Tanner</a:t>
            </a:r>
            <a:r>
              <a:rPr lang="es-ES" sz="2800" dirty="0">
                <a:latin typeface="Times New Roman" panose="02020603050405020304" pitchFamily="18" charset="0"/>
                <a:cs typeface="Times New Roman" panose="02020603050405020304" pitchFamily="18" charset="0"/>
              </a:rPr>
              <a:t>, para mayor entendimiento del proceso de decodificación.</a:t>
            </a:r>
            <a:endParaRPr lang="es-EC" sz="2800"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4034963" y="2323723"/>
            <a:ext cx="4593648" cy="3827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675797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b="1" dirty="0" smtClean="0">
                <a:latin typeface="Times New Roman" panose="02020603050405020304" pitchFamily="18" charset="0"/>
                <a:cs typeface="Times New Roman" panose="02020603050405020304" pitchFamily="18" charset="0"/>
              </a:rPr>
              <a:t>Decodificación</a:t>
            </a:r>
            <a:endParaRPr lang="es-EC" b="1" dirty="0">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a:stretch>
            <a:fillRect/>
          </a:stretch>
        </p:blipFill>
        <p:spPr>
          <a:xfrm>
            <a:off x="4854538" y="1628800"/>
            <a:ext cx="2190750" cy="1209675"/>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815413" y="2970024"/>
                <a:ext cx="23514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𝑡</m:t>
                      </m:r>
                      <m:r>
                        <a:rPr lang="es-EC" sz="2400" i="0">
                          <a:latin typeface="Cambria Math" panose="02040503050406030204" pitchFamily="18" charset="0"/>
                        </a:rPr>
                        <m:t>=</m:t>
                      </m:r>
                      <m:d>
                        <m:dPr>
                          <m:begChr m:val="["/>
                          <m:endChr m:val="]"/>
                          <m:ctrlPr>
                            <a:rPr lang="es-EC" sz="2400" i="1">
                              <a:latin typeface="Cambria Math" panose="02040503050406030204" pitchFamily="18" charset="0"/>
                            </a:rPr>
                          </m:ctrlPr>
                        </m:dPr>
                        <m:e>
                          <m:r>
                            <a:rPr lang="es-EC" sz="2400" i="0">
                              <a:latin typeface="Cambria Math" panose="02040503050406030204" pitchFamily="18" charset="0"/>
                            </a:rPr>
                            <m:t>1   1    1   0</m:t>
                          </m:r>
                        </m:e>
                      </m:d>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815413" y="2970024"/>
                <a:ext cx="2351478" cy="461665"/>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43247" y="3712696"/>
                <a:ext cx="3938066" cy="11411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sz="2400" i="1">
                              <a:latin typeface="Cambria Math" panose="02040503050406030204" pitchFamily="18" charset="0"/>
                            </a:rPr>
                          </m:ctrlPr>
                        </m:sSupPr>
                        <m:e>
                          <m:r>
                            <a:rPr lang="es-EC" sz="2400" i="1">
                              <a:latin typeface="Cambria Math" panose="02040503050406030204" pitchFamily="18" charset="0"/>
                            </a:rPr>
                            <m:t>𝐺</m:t>
                          </m:r>
                        </m:e>
                        <m:sup>
                          <m:r>
                            <a:rPr lang="es-EC" sz="2400" i="0">
                              <a:latin typeface="Cambria Math" panose="02040503050406030204" pitchFamily="18" charset="0"/>
                            </a:rPr>
                            <m:t>−1</m:t>
                          </m:r>
                        </m:sup>
                      </m:sSup>
                      <m:r>
                        <a:rPr lang="es-EC" sz="2400" i="0">
                          <a:latin typeface="Cambria Math" panose="02040503050406030204" pitchFamily="18" charset="0"/>
                        </a:rPr>
                        <m:t>=</m:t>
                      </m:r>
                      <m:sSup>
                        <m:sSupPr>
                          <m:ctrlPr>
                            <a:rPr lang="es-EC" sz="2400" i="1">
                              <a:latin typeface="Cambria Math" panose="02040503050406030204" pitchFamily="18" charset="0"/>
                            </a:rPr>
                          </m:ctrlPr>
                        </m:sSupPr>
                        <m:e>
                          <m:d>
                            <m:dPr>
                              <m:begChr m:val="["/>
                              <m:endChr m:val="]"/>
                              <m:ctrlPr>
                                <a:rPr lang="es-EC" sz="2400" i="1">
                                  <a:latin typeface="Cambria Math" panose="02040503050406030204" pitchFamily="18" charset="0"/>
                                </a:rPr>
                              </m:ctrlPr>
                            </m:dPr>
                            <m:e>
                              <m:eqArr>
                                <m:eqArrPr>
                                  <m:ctrlPr>
                                    <a:rPr lang="es-EC" sz="2400" i="1">
                                      <a:latin typeface="Cambria Math" panose="02040503050406030204" pitchFamily="18" charset="0"/>
                                    </a:rPr>
                                  </m:ctrlPr>
                                </m:eqArrPr>
                                <m:e>
                                  <m:r>
                                    <a:rPr lang="es-EC" sz="2400" i="0">
                                      <a:latin typeface="Cambria Math" panose="02040503050406030204" pitchFamily="18" charset="0"/>
                                    </a:rPr>
                                    <m:t>&amp;1</m:t>
                                  </m:r>
                                </m:e>
                                <m:e>
                                  <m:r>
                                    <a:rPr lang="es-EC" sz="2400" i="0">
                                      <a:latin typeface="Cambria Math" panose="02040503050406030204" pitchFamily="18" charset="0"/>
                                    </a:rPr>
                                    <m:t>&amp;0</m:t>
                                  </m:r>
                                </m:e>
                                <m:e>
                                  <m:r>
                                    <a:rPr lang="es-EC" sz="2400" i="0">
                                      <a:latin typeface="Cambria Math" panose="02040503050406030204" pitchFamily="18" charset="0"/>
                                    </a:rPr>
                                    <m:t>&amp;0</m:t>
                                  </m:r>
                                </m:e>
                              </m:eqArr>
                              <m:r>
                                <a:rPr lang="es-EC" sz="2400" i="0">
                                  <a:latin typeface="Cambria Math" panose="02040503050406030204" pitchFamily="18" charset="0"/>
                                </a:rPr>
                                <m:t> </m:t>
                              </m:r>
                              <m:eqArr>
                                <m:eqArrPr>
                                  <m:ctrlPr>
                                    <a:rPr lang="es-EC" sz="2400" i="1">
                                      <a:latin typeface="Cambria Math" panose="02040503050406030204" pitchFamily="18" charset="0"/>
                                    </a:rPr>
                                  </m:ctrlPr>
                                </m:eqArrPr>
                                <m:e>
                                  <m:r>
                                    <a:rPr lang="es-EC" sz="2400" i="0">
                                      <a:latin typeface="Cambria Math" panose="02040503050406030204" pitchFamily="18" charset="0"/>
                                    </a:rPr>
                                    <m:t>&amp;    0   </m:t>
                                  </m:r>
                                </m:e>
                                <m:e>
                                  <m:r>
                                    <a:rPr lang="es-EC" sz="2400" i="0">
                                      <a:latin typeface="Cambria Math" panose="02040503050406030204" pitchFamily="18" charset="0"/>
                                    </a:rPr>
                                    <m:t>&amp;    1   </m:t>
                                  </m:r>
                                </m:e>
                                <m:e>
                                  <m:r>
                                    <a:rPr lang="es-EC" sz="2400" i="0">
                                      <a:latin typeface="Cambria Math" panose="02040503050406030204" pitchFamily="18" charset="0"/>
                                    </a:rPr>
                                    <m:t>&amp;    1   </m:t>
                                  </m:r>
                                </m:e>
                              </m:eqArr>
                              <m:r>
                                <a:rPr lang="es-EC" sz="2400" i="0">
                                  <a:latin typeface="Cambria Math" panose="02040503050406030204" pitchFamily="18" charset="0"/>
                                </a:rPr>
                                <m:t> </m:t>
                              </m:r>
                              <m:eqArr>
                                <m:eqArrPr>
                                  <m:ctrlPr>
                                    <a:rPr lang="es-EC" sz="2400" i="1">
                                      <a:latin typeface="Cambria Math" panose="02040503050406030204" pitchFamily="18" charset="0"/>
                                    </a:rPr>
                                  </m:ctrlPr>
                                </m:eqArrPr>
                                <m:e>
                                  <m:r>
                                    <a:rPr lang="es-EC" sz="2400" i="0">
                                      <a:latin typeface="Cambria Math" panose="02040503050406030204" pitchFamily="18" charset="0"/>
                                    </a:rPr>
                                    <m:t>&amp;1</m:t>
                                  </m:r>
                                </m:e>
                                <m:e>
                                  <m:r>
                                    <a:rPr lang="es-EC" sz="2400" i="0">
                                      <a:latin typeface="Cambria Math" panose="02040503050406030204" pitchFamily="18" charset="0"/>
                                    </a:rPr>
                                    <m:t>&amp;1</m:t>
                                  </m:r>
                                </m:e>
                                <m:e>
                                  <m:r>
                                    <a:rPr lang="es-EC" sz="2400" i="0">
                                      <a:latin typeface="Cambria Math" panose="02040503050406030204" pitchFamily="18" charset="0"/>
                                    </a:rPr>
                                    <m:t>&amp;0</m:t>
                                  </m:r>
                                </m:e>
                              </m:eqArr>
                              <m:r>
                                <a:rPr lang="es-EC" sz="2400" i="0">
                                  <a:latin typeface="Cambria Math" panose="02040503050406030204" pitchFamily="18" charset="0"/>
                                </a:rPr>
                                <m:t> </m:t>
                              </m:r>
                              <m:eqArr>
                                <m:eqArrPr>
                                  <m:ctrlPr>
                                    <a:rPr lang="es-EC" sz="2400" i="1">
                                      <a:latin typeface="Cambria Math" panose="02040503050406030204" pitchFamily="18" charset="0"/>
                                    </a:rPr>
                                  </m:ctrlPr>
                                </m:eqArrPr>
                                <m:e>
                                  <m:r>
                                    <a:rPr lang="es-EC" sz="2400" i="0">
                                      <a:latin typeface="Cambria Math" panose="02040503050406030204" pitchFamily="18" charset="0"/>
                                    </a:rPr>
                                    <m:t>&amp;   0</m:t>
                                  </m:r>
                                </m:e>
                                <m:e>
                                  <m:r>
                                    <a:rPr lang="es-EC" sz="2400" i="0">
                                      <a:latin typeface="Cambria Math" panose="02040503050406030204" pitchFamily="18" charset="0"/>
                                    </a:rPr>
                                    <m:t>&amp;   1</m:t>
                                  </m:r>
                                </m:e>
                                <m:e>
                                  <m:r>
                                    <a:rPr lang="es-EC" sz="2400" i="0">
                                      <a:latin typeface="Cambria Math" panose="02040503050406030204" pitchFamily="18" charset="0"/>
                                    </a:rPr>
                                    <m:t>&amp;    0</m:t>
                                  </m:r>
                                </m:e>
                              </m:eqArr>
                              <m:r>
                                <a:rPr lang="es-EC" sz="2400" i="0">
                                  <a:latin typeface="Cambria Math" panose="02040503050406030204" pitchFamily="18" charset="0"/>
                                </a:rPr>
                                <m:t> </m:t>
                              </m:r>
                              <m:eqArr>
                                <m:eqArrPr>
                                  <m:ctrlPr>
                                    <a:rPr lang="es-EC" sz="2400" i="1">
                                      <a:latin typeface="Cambria Math" panose="02040503050406030204" pitchFamily="18" charset="0"/>
                                    </a:rPr>
                                  </m:ctrlPr>
                                </m:eqArrPr>
                                <m:e>
                                  <m:r>
                                    <a:rPr lang="es-EC" sz="2400" i="0">
                                      <a:latin typeface="Cambria Math" panose="02040503050406030204" pitchFamily="18" charset="0"/>
                                    </a:rPr>
                                    <m:t>&amp;.</m:t>
                                  </m:r>
                                </m:e>
                                <m:e>
                                  <m:r>
                                    <a:rPr lang="es-EC" sz="2400" i="0">
                                      <a:latin typeface="Cambria Math" panose="02040503050406030204" pitchFamily="18" charset="0"/>
                                    </a:rPr>
                                    <m:t>&amp;.</m:t>
                                  </m:r>
                                </m:e>
                                <m:e>
                                  <m:r>
                                    <a:rPr lang="es-EC" sz="2400" i="0">
                                      <a:latin typeface="Cambria Math" panose="02040503050406030204" pitchFamily="18" charset="0"/>
                                    </a:rPr>
                                    <m:t>&amp;.</m:t>
                                  </m:r>
                                </m:e>
                              </m:eqArr>
                              <m:r>
                                <a:rPr lang="es-EC" sz="2400" i="0">
                                  <a:latin typeface="Cambria Math" panose="02040503050406030204" pitchFamily="18" charset="0"/>
                                </a:rPr>
                                <m:t> </m:t>
                              </m:r>
                              <m:eqArr>
                                <m:eqArrPr>
                                  <m:ctrlPr>
                                    <a:rPr lang="es-EC" sz="2400" i="1">
                                      <a:latin typeface="Cambria Math" panose="02040503050406030204" pitchFamily="18" charset="0"/>
                                    </a:rPr>
                                  </m:ctrlPr>
                                </m:eqArrPr>
                                <m:e>
                                  <m:r>
                                    <a:rPr lang="es-EC" sz="2400" i="0">
                                      <a:latin typeface="Cambria Math" panose="02040503050406030204" pitchFamily="18" charset="0"/>
                                    </a:rPr>
                                    <m:t>&amp; .</m:t>
                                  </m:r>
                                </m:e>
                                <m:e>
                                  <m:r>
                                    <a:rPr lang="es-EC" sz="2400" i="0">
                                      <a:latin typeface="Cambria Math" panose="02040503050406030204" pitchFamily="18" charset="0"/>
                                    </a:rPr>
                                    <m:t>&amp; .</m:t>
                                  </m:r>
                                </m:e>
                                <m:e>
                                  <m:r>
                                    <a:rPr lang="es-EC" sz="2400" i="0">
                                      <a:latin typeface="Cambria Math" panose="02040503050406030204" pitchFamily="18" charset="0"/>
                                    </a:rPr>
                                    <m:t>&amp; .</m:t>
                                  </m:r>
                                </m:e>
                              </m:eqArr>
                              <m:eqArr>
                                <m:eqArrPr>
                                  <m:ctrlPr>
                                    <a:rPr lang="es-EC" sz="2400" i="1">
                                      <a:latin typeface="Cambria Math" panose="02040503050406030204" pitchFamily="18" charset="0"/>
                                    </a:rPr>
                                  </m:ctrlPr>
                                </m:eqArrPr>
                                <m:e>
                                  <m:r>
                                    <a:rPr lang="es-EC" sz="2400" i="0">
                                      <a:latin typeface="Cambria Math" panose="02040503050406030204" pitchFamily="18" charset="0"/>
                                    </a:rPr>
                                    <m:t>&amp;  .</m:t>
                                  </m:r>
                                </m:e>
                                <m:e>
                                  <m:r>
                                    <a:rPr lang="es-EC" sz="2400" i="0">
                                      <a:latin typeface="Cambria Math" panose="02040503050406030204" pitchFamily="18" charset="0"/>
                                    </a:rPr>
                                    <m:t>&amp;  .</m:t>
                                  </m:r>
                                </m:e>
                                <m:e>
                                  <m:r>
                                    <a:rPr lang="es-EC" sz="2400" i="0">
                                      <a:latin typeface="Cambria Math" panose="02040503050406030204" pitchFamily="18" charset="0"/>
                                    </a:rPr>
                                    <m:t>&amp;  .</m:t>
                                  </m:r>
                                </m:e>
                              </m:eqArr>
                              <m:r>
                                <a:rPr lang="es-EC" sz="2400" i="0">
                                  <a:latin typeface="Cambria Math" panose="02040503050406030204" pitchFamily="18" charset="0"/>
                                </a:rPr>
                                <m:t> </m:t>
                              </m:r>
                            </m:e>
                          </m:d>
                        </m:e>
                        <m:sup>
                          <m:r>
                            <a:rPr lang="es-EC" sz="2400" i="0">
                              <a:latin typeface="Cambria Math" panose="02040503050406030204" pitchFamily="18" charset="0"/>
                            </a:rPr>
                            <m:t>−1</m:t>
                          </m:r>
                        </m:sup>
                      </m:sSup>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743247" y="3712696"/>
                <a:ext cx="3938066" cy="1141146"/>
              </a:xfrm>
              <a:prstGeom prst="rect">
                <a:avLst/>
              </a:prstGeom>
              <a:blipFill rotWithShape="0">
                <a:blip r:embed="rId4"/>
                <a:stretch>
                  <a:fillRect/>
                </a:stretch>
              </a:blipFill>
            </p:spPr>
            <p:txBody>
              <a:bodyPr/>
              <a:lstStyle/>
              <a:p>
                <a:r>
                  <a:rPr lang="es-EC">
                    <a:noFill/>
                  </a:rPr>
                  <a:t> </a:t>
                </a:r>
              </a:p>
            </p:txBody>
          </p:sp>
        </mc:Fallback>
      </mc:AlternateContent>
      <p:pic>
        <p:nvPicPr>
          <p:cNvPr id="7" name="Imagen 6"/>
          <p:cNvPicPr/>
          <p:nvPr/>
        </p:nvPicPr>
        <p:blipFill>
          <a:blip r:embed="rId5"/>
          <a:stretch>
            <a:fillRect/>
          </a:stretch>
        </p:blipFill>
        <p:spPr>
          <a:xfrm>
            <a:off x="6499686" y="2492896"/>
            <a:ext cx="4584727" cy="3018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52424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8787" y="565198"/>
            <a:ext cx="10766987" cy="864096"/>
          </a:xfrm>
        </p:spPr>
        <p:txBody>
          <a:bodyPr/>
          <a:lstStyle/>
          <a:p>
            <a:r>
              <a:rPr lang="es-EC" b="1" dirty="0">
                <a:latin typeface="Times New Roman" panose="02020603050405020304" pitchFamily="18" charset="0"/>
                <a:cs typeface="Times New Roman" panose="02020603050405020304" pitchFamily="18" charset="0"/>
              </a:rPr>
              <a:t>Decodificación</a:t>
            </a:r>
            <a:endParaRPr lang="es-EC" dirty="0"/>
          </a:p>
        </p:txBody>
      </p:sp>
      <p:pic>
        <p:nvPicPr>
          <p:cNvPr id="4" name="Marcador de contenido 3"/>
          <p:cNvPicPr>
            <a:picLocks noGrp="1"/>
          </p:cNvPicPr>
          <p:nvPr>
            <p:ph idx="1"/>
          </p:nvPr>
        </p:nvPicPr>
        <p:blipFill>
          <a:blip r:embed="rId2"/>
          <a:stretch>
            <a:fillRect/>
          </a:stretch>
        </p:blipFill>
        <p:spPr>
          <a:xfrm>
            <a:off x="7222894" y="1860924"/>
            <a:ext cx="4115665" cy="2935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3"/>
          <a:stretch>
            <a:fillRect/>
          </a:stretch>
        </p:blipFill>
        <p:spPr>
          <a:xfrm>
            <a:off x="454082" y="2866765"/>
            <a:ext cx="5448300" cy="1323975"/>
          </a:xfrm>
          <a:prstGeom prst="rect">
            <a:avLst/>
          </a:prstGeom>
        </p:spPr>
      </p:pic>
      <p:sp>
        <p:nvSpPr>
          <p:cNvPr id="6" name="Título 1"/>
          <p:cNvSpPr txBox="1">
            <a:spLocks/>
          </p:cNvSpPr>
          <p:nvPr/>
        </p:nvSpPr>
        <p:spPr>
          <a:xfrm>
            <a:off x="0" y="1939568"/>
            <a:ext cx="4202704" cy="12442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u="sng" dirty="0" smtClean="0">
                <a:latin typeface="Times New Roman" panose="02020603050405020304" pitchFamily="18" charset="0"/>
                <a:cs typeface="Times New Roman" panose="02020603050405020304" pitchFamily="18" charset="0"/>
              </a:rPr>
              <a:t>Representación</a:t>
            </a:r>
            <a:endParaRPr lang="es-EC" sz="3200" u="sng" dirty="0"/>
          </a:p>
        </p:txBody>
      </p:sp>
    </p:spTree>
    <p:extLst>
      <p:ext uri="{BB962C8B-B14F-4D97-AF65-F5344CB8AC3E}">
        <p14:creationId xmlns:p14="http://schemas.microsoft.com/office/powerpoint/2010/main" val="10721806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411249"/>
            <a:ext cx="10766987" cy="864096"/>
          </a:xfrm>
        </p:spPr>
        <p:txBody>
          <a:bodyPr/>
          <a:lstStyle/>
          <a:p>
            <a:r>
              <a:rPr lang="es-EC" b="1" dirty="0" smtClean="0">
                <a:latin typeface="Times New Roman" panose="02020603050405020304" pitchFamily="18" charset="0"/>
                <a:cs typeface="Times New Roman" panose="02020603050405020304" pitchFamily="18" charset="0"/>
              </a:rPr>
              <a:t>Terminología</a:t>
            </a:r>
            <a:endParaRPr lang="es-EC"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09600" y="1275345"/>
            <a:ext cx="10972800" cy="3960440"/>
          </a:xfrm>
        </p:spPr>
        <p:txBody>
          <a:bodyPr/>
          <a:lstStyle/>
          <a:p>
            <a:pPr marL="0" indent="0" algn="just">
              <a:buNone/>
            </a:pPr>
            <a:r>
              <a:rPr lang="es-ES" sz="2400" dirty="0"/>
              <a:t>Es importante mencionar elementos como los </a:t>
            </a:r>
            <a:r>
              <a:rPr lang="es-ES" sz="2400" b="1" i="1" dirty="0"/>
              <a:t>vecinos</a:t>
            </a:r>
            <a:r>
              <a:rPr lang="es-ES" sz="2400" dirty="0"/>
              <a:t> y el </a:t>
            </a:r>
            <a:r>
              <a:rPr lang="es-ES" sz="2400" b="1" i="1" dirty="0"/>
              <a:t>grado</a:t>
            </a:r>
            <a:r>
              <a:rPr lang="es-ES" sz="2400" dirty="0"/>
              <a:t> de los elementos, definiéndose:</a:t>
            </a:r>
            <a:endParaRPr lang="es-EC" sz="2400" dirty="0"/>
          </a:p>
          <a:p>
            <a:pPr lvl="0" algn="just"/>
            <a:r>
              <a:rPr lang="es-ES" sz="2400" b="1" i="1" dirty="0"/>
              <a:t>vecinos (v): </a:t>
            </a:r>
            <a:r>
              <a:rPr lang="es-ES" sz="2400" dirty="0"/>
              <a:t>2 o más nodos conectados por medio de 2 o más arcos.</a:t>
            </a:r>
            <a:endParaRPr lang="es-EC" sz="2400" dirty="0"/>
          </a:p>
          <a:p>
            <a:pPr lvl="0" algn="just"/>
            <a:r>
              <a:rPr lang="es-ES" sz="2400" b="1" i="1" dirty="0"/>
              <a:t>grado (g): </a:t>
            </a:r>
            <a:r>
              <a:rPr lang="es-ES" sz="2400" dirty="0"/>
              <a:t>El número de vecinos por los que está formado un determinado símbolo </a:t>
            </a:r>
            <a:br>
              <a:rPr lang="es-ES" sz="2400" dirty="0"/>
            </a:br>
            <a:r>
              <a:rPr lang="es-ES" sz="2400" dirty="0"/>
              <a:t>            codificado.</a:t>
            </a:r>
            <a:endParaRPr lang="es-EC" sz="2400" dirty="0"/>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846903798"/>
              </p:ext>
            </p:extLst>
          </p:nvPr>
        </p:nvGraphicFramePr>
        <p:xfrm>
          <a:off x="759994" y="3506844"/>
          <a:ext cx="5336006" cy="2003368"/>
        </p:xfrm>
        <a:graphic>
          <a:graphicData uri="http://schemas.openxmlformats.org/drawingml/2006/table">
            <a:tbl>
              <a:tblPr firstRow="1" firstCol="1" bandRow="1">
                <a:tableStyleId>{8799B23B-EC83-4686-B30A-512413B5E67A}</a:tableStyleId>
              </a:tblPr>
              <a:tblGrid>
                <a:gridCol w="403936"/>
                <a:gridCol w="1170559"/>
                <a:gridCol w="1253837"/>
                <a:gridCol w="1253837"/>
                <a:gridCol w="1253837"/>
              </a:tblGrid>
              <a:tr h="695046">
                <a:tc>
                  <a:txBody>
                    <a:bodyPr/>
                    <a:lstStyle/>
                    <a:p>
                      <a:pPr algn="ctr">
                        <a:lnSpc>
                          <a:spcPct val="115000"/>
                        </a:lnSpc>
                        <a:spcAft>
                          <a:spcPts val="0"/>
                        </a:spcAft>
                      </a:pPr>
                      <a:r>
                        <a:rPr lang="es-ES" sz="1400" b="1" dirty="0">
                          <a:effectLst/>
                          <a:latin typeface="Times New Roman" panose="02020603050405020304" pitchFamily="18" charset="0"/>
                          <a:cs typeface="Times New Roman" panose="02020603050405020304" pitchFamily="18" charset="0"/>
                        </a:rPr>
                        <a:t>t</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1" dirty="0">
                          <a:effectLst/>
                          <a:latin typeface="Times New Roman" panose="02020603050405020304" pitchFamily="18" charset="0"/>
                          <a:cs typeface="Times New Roman" panose="02020603050405020304" pitchFamily="18" charset="0"/>
                        </a:rPr>
                        <a:t>A</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1" dirty="0">
                          <a:effectLst/>
                          <a:latin typeface="Times New Roman" panose="02020603050405020304" pitchFamily="18" charset="0"/>
                          <a:cs typeface="Times New Roman" panose="02020603050405020304" pitchFamily="18" charset="0"/>
                        </a:rPr>
                        <a:t>B</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1" dirty="0">
                          <a:effectLst/>
                          <a:latin typeface="Times New Roman" panose="02020603050405020304" pitchFamily="18" charset="0"/>
                          <a:cs typeface="Times New Roman" panose="02020603050405020304" pitchFamily="18" charset="0"/>
                        </a:rPr>
                        <a:t>C</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1">
                          <a:effectLst/>
                          <a:latin typeface="Times New Roman" panose="02020603050405020304" pitchFamily="18" charset="0"/>
                          <a:cs typeface="Times New Roman" panose="02020603050405020304" pitchFamily="18" charset="0"/>
                        </a:rPr>
                        <a:t>D</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54161">
                <a:tc>
                  <a:txBody>
                    <a:bodyPr/>
                    <a:lstStyle/>
                    <a:p>
                      <a:pPr algn="ctr">
                        <a:lnSpc>
                          <a:spcPct val="115000"/>
                        </a:lnSpc>
                        <a:spcAft>
                          <a:spcPts val="0"/>
                        </a:spcAft>
                      </a:pPr>
                      <a:r>
                        <a:rPr lang="es-ES" sz="1400" b="1">
                          <a:effectLst/>
                          <a:latin typeface="Times New Roman" panose="02020603050405020304" pitchFamily="18" charset="0"/>
                          <a:cs typeface="Times New Roman" panose="02020603050405020304" pitchFamily="18" charset="0"/>
                        </a:rPr>
                        <a:t>g</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0" dirty="0">
                          <a:effectLst/>
                          <a:latin typeface="Times New Roman" panose="02020603050405020304" pitchFamily="18" charset="0"/>
                          <a:cs typeface="Times New Roman" panose="02020603050405020304" pitchFamily="18" charset="0"/>
                        </a:rPr>
                        <a:t>1</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0" dirty="0">
                          <a:effectLst/>
                          <a:latin typeface="Times New Roman" panose="02020603050405020304" pitchFamily="18" charset="0"/>
                          <a:cs typeface="Times New Roman" panose="02020603050405020304" pitchFamily="18" charset="0"/>
                        </a:rPr>
                        <a:t>2</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0" dirty="0">
                          <a:effectLst/>
                          <a:latin typeface="Times New Roman" panose="02020603050405020304" pitchFamily="18" charset="0"/>
                          <a:cs typeface="Times New Roman" panose="02020603050405020304" pitchFamily="18" charset="0"/>
                        </a:rPr>
                        <a:t>2</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0">
                          <a:effectLst/>
                          <a:latin typeface="Times New Roman" panose="02020603050405020304" pitchFamily="18" charset="0"/>
                          <a:cs typeface="Times New Roman" panose="02020603050405020304" pitchFamily="18" charset="0"/>
                        </a:rPr>
                        <a:t>1</a:t>
                      </a:r>
                      <a:endParaRPr lang="es-EC"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54161">
                <a:tc>
                  <a:txBody>
                    <a:bodyPr/>
                    <a:lstStyle/>
                    <a:p>
                      <a:pPr algn="ctr">
                        <a:lnSpc>
                          <a:spcPct val="115000"/>
                        </a:lnSpc>
                        <a:spcAft>
                          <a:spcPts val="0"/>
                        </a:spcAft>
                      </a:pPr>
                      <a:r>
                        <a:rPr lang="es-ES" sz="1400" b="1">
                          <a:effectLst/>
                          <a:latin typeface="Times New Roman" panose="02020603050405020304" pitchFamily="18" charset="0"/>
                          <a:cs typeface="Times New Roman" panose="02020603050405020304" pitchFamily="18" charset="0"/>
                        </a:rPr>
                        <a:t>v</a:t>
                      </a:r>
                      <a:endParaRPr lang="es-EC"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0">
                          <a:effectLst/>
                          <a:latin typeface="Times New Roman" panose="02020603050405020304" pitchFamily="18" charset="0"/>
                          <a:cs typeface="Times New Roman" panose="02020603050405020304" pitchFamily="18" charset="0"/>
                        </a:rPr>
                        <a:t>1</a:t>
                      </a:r>
                      <a:endParaRPr lang="es-EC"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0" dirty="0">
                          <a:effectLst/>
                          <a:latin typeface="Times New Roman" panose="02020603050405020304" pitchFamily="18" charset="0"/>
                          <a:cs typeface="Times New Roman" panose="02020603050405020304" pitchFamily="18" charset="0"/>
                        </a:rPr>
                        <a:t>(2,3)</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0" dirty="0">
                          <a:effectLst/>
                          <a:latin typeface="Times New Roman" panose="02020603050405020304" pitchFamily="18" charset="0"/>
                          <a:cs typeface="Times New Roman" panose="02020603050405020304" pitchFamily="18" charset="0"/>
                        </a:rPr>
                        <a:t>(1,2)</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b="0" dirty="0">
                          <a:effectLst/>
                          <a:latin typeface="Times New Roman" panose="02020603050405020304" pitchFamily="18" charset="0"/>
                          <a:cs typeface="Times New Roman" panose="02020603050405020304" pitchFamily="18" charset="0"/>
                        </a:rPr>
                        <a:t>2</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Marcador de contenido 3"/>
          <p:cNvPicPr>
            <a:picLocks/>
          </p:cNvPicPr>
          <p:nvPr/>
        </p:nvPicPr>
        <p:blipFill>
          <a:blip r:embed="rId2"/>
          <a:stretch>
            <a:fillRect/>
          </a:stretch>
        </p:blipFill>
        <p:spPr>
          <a:xfrm>
            <a:off x="6890384" y="3074582"/>
            <a:ext cx="4423237" cy="2902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549837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b="1" dirty="0" smtClean="0">
                <a:latin typeface="Times New Roman" panose="02020603050405020304" pitchFamily="18" charset="0"/>
                <a:cs typeface="Times New Roman" panose="02020603050405020304" pitchFamily="18" charset="0"/>
              </a:rPr>
              <a:t>INICIO DE DECODIFICACIÓN</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09600" y="1988841"/>
            <a:ext cx="5317375" cy="3073610"/>
          </a:xfrm>
        </p:spPr>
        <p:txBody>
          <a:bodyPr>
            <a:normAutofit fontScale="70000" lnSpcReduction="20000"/>
          </a:bodyPr>
          <a:lstStyle/>
          <a:p>
            <a:pPr algn="just"/>
            <a:r>
              <a:rPr lang="es-ES" dirty="0">
                <a:latin typeface="Times New Roman" panose="02020603050405020304" pitchFamily="18" charset="0"/>
                <a:cs typeface="Times New Roman" panose="02020603050405020304" pitchFamily="18" charset="0"/>
              </a:rPr>
              <a:t>En primer lugar el algoritmo elige un nodo variable que posea grado igual a 1, es decir (g=1). Cabe recalcar que esta elección se lo hace mediante un barrido de izquierda a derecha, de acuerdo al grafo de </a:t>
            </a:r>
            <a:r>
              <a:rPr lang="es-ES" i="1" dirty="0" err="1">
                <a:latin typeface="Times New Roman" panose="02020603050405020304" pitchFamily="18" charset="0"/>
                <a:cs typeface="Times New Roman" panose="02020603050405020304" pitchFamily="18" charset="0"/>
              </a:rPr>
              <a:t>Tanner</a:t>
            </a:r>
            <a:r>
              <a:rPr lang="es-ES" i="1" dirty="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y con respecto a la matriz </a:t>
            </a:r>
            <a:r>
              <a:rPr lang="es-ES" b="1" dirty="0">
                <a:latin typeface="Times New Roman" panose="02020603050405020304" pitchFamily="18" charset="0"/>
                <a:cs typeface="Times New Roman" panose="02020603050405020304" pitchFamily="18" charset="0"/>
              </a:rPr>
              <a:t>G</a:t>
            </a:r>
            <a:r>
              <a:rPr lang="es-ES" dirty="0">
                <a:latin typeface="Times New Roman" panose="02020603050405020304" pitchFamily="18" charset="0"/>
                <a:cs typeface="Times New Roman" panose="02020603050405020304" pitchFamily="18" charset="0"/>
              </a:rPr>
              <a:t>, se lo hace desde la primera columna de la izquierda hacia la derecha de igual manera, para esta ocasión se inicia con el nodo </a:t>
            </a:r>
            <a:r>
              <a:rPr lang="es-ES" b="1" dirty="0">
                <a:latin typeface="Times New Roman" panose="02020603050405020304" pitchFamily="18" charset="0"/>
                <a:cs typeface="Times New Roman" panose="02020603050405020304" pitchFamily="18" charset="0"/>
              </a:rPr>
              <a:t>A</a:t>
            </a:r>
            <a:endParaRPr lang="es-EC"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6850350" y="1988841"/>
            <a:ext cx="3781628" cy="270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280613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b="1" dirty="0" smtClean="0">
                <a:latin typeface="Times New Roman" panose="02020603050405020304" pitchFamily="18" charset="0"/>
                <a:cs typeface="Times New Roman" panose="02020603050405020304" pitchFamily="18" charset="0"/>
              </a:rPr>
              <a:t>PASO 2-DECODIFICACIÓN</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09600" y="1988841"/>
            <a:ext cx="5200996" cy="2624723"/>
          </a:xfrm>
        </p:spPr>
        <p:txBody>
          <a:bodyPr>
            <a:normAutofit fontScale="92500" lnSpcReduction="10000"/>
          </a:bodyPr>
          <a:lstStyle/>
          <a:p>
            <a:pPr algn="just"/>
            <a:r>
              <a:rPr lang="es-ES" dirty="0">
                <a:latin typeface="Times New Roman" panose="02020603050405020304" pitchFamily="18" charset="0"/>
                <a:cs typeface="Times New Roman" panose="02020603050405020304" pitchFamily="18" charset="0"/>
              </a:rPr>
              <a:t>Dicho valor se asigna al primer bit de información, en este caso el nodo variable </a:t>
            </a:r>
            <a:r>
              <a:rPr lang="es-ES" b="1" dirty="0">
                <a:latin typeface="Times New Roman" panose="02020603050405020304" pitchFamily="18" charset="0"/>
                <a:cs typeface="Times New Roman" panose="02020603050405020304" pitchFamily="18" charset="0"/>
              </a:rPr>
              <a:t>A</a:t>
            </a:r>
            <a:r>
              <a:rPr lang="es-ES" dirty="0">
                <a:latin typeface="Times New Roman" panose="02020603050405020304" pitchFamily="18" charset="0"/>
                <a:cs typeface="Times New Roman" panose="02020603050405020304" pitchFamily="18" charset="0"/>
              </a:rPr>
              <a:t> tiene un valor codificado de </a:t>
            </a:r>
            <a:r>
              <a:rPr lang="es-ES" b="1" dirty="0">
                <a:latin typeface="Times New Roman" panose="02020603050405020304" pitchFamily="18" charset="0"/>
                <a:cs typeface="Times New Roman" panose="02020603050405020304" pitchFamily="18" charset="0"/>
              </a:rPr>
              <a:t>1</a:t>
            </a:r>
            <a:r>
              <a:rPr lang="es-ES" dirty="0">
                <a:latin typeface="Times New Roman" panose="02020603050405020304" pitchFamily="18" charset="0"/>
                <a:cs typeface="Times New Roman" panose="02020603050405020304" pitchFamily="18" charset="0"/>
              </a:rPr>
              <a:t>, este pasa directamente al primer elemento de </a:t>
            </a:r>
            <a:r>
              <a:rPr lang="es-ES" b="1" i="1" dirty="0">
                <a:latin typeface="Times New Roman" panose="02020603050405020304" pitchFamily="18" charset="0"/>
                <a:cs typeface="Times New Roman" panose="02020603050405020304" pitchFamily="18" charset="0"/>
              </a:rPr>
              <a:t>s</a:t>
            </a:r>
            <a:r>
              <a:rPr lang="es-ES" i="1"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6649777" y="2121679"/>
            <a:ext cx="4314709" cy="2658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814313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0351" y="507009"/>
            <a:ext cx="10766987" cy="864096"/>
          </a:xfrm>
        </p:spPr>
        <p:txBody>
          <a:bodyPr/>
          <a:lstStyle/>
          <a:p>
            <a:r>
              <a:rPr lang="es-EC" b="1" dirty="0">
                <a:latin typeface="Times New Roman" panose="02020603050405020304" pitchFamily="18" charset="0"/>
                <a:cs typeface="Times New Roman" panose="02020603050405020304" pitchFamily="18" charset="0"/>
              </a:rPr>
              <a:t>PASO </a:t>
            </a:r>
            <a:r>
              <a:rPr lang="es-EC" b="1" dirty="0" smtClean="0">
                <a:latin typeface="Times New Roman" panose="02020603050405020304" pitchFamily="18" charset="0"/>
                <a:cs typeface="Times New Roman" panose="02020603050405020304" pitchFamily="18" charset="0"/>
              </a:rPr>
              <a:t>3-DECODIFICACIÓN</a:t>
            </a:r>
            <a:endParaRPr lang="es-EC" dirty="0"/>
          </a:p>
        </p:txBody>
      </p:sp>
      <p:sp>
        <p:nvSpPr>
          <p:cNvPr id="3" name="Marcador de contenido 2"/>
          <p:cNvSpPr>
            <a:spLocks noGrp="1"/>
          </p:cNvSpPr>
          <p:nvPr>
            <p:ph idx="1"/>
          </p:nvPr>
        </p:nvSpPr>
        <p:spPr>
          <a:xfrm>
            <a:off x="119150" y="1497800"/>
            <a:ext cx="6015643" cy="3533899"/>
          </a:xfrm>
        </p:spPr>
        <p:txBody>
          <a:bodyPr>
            <a:normAutofit fontScale="55000" lnSpcReduction="20000"/>
          </a:bodyPr>
          <a:lstStyle/>
          <a:p>
            <a:pPr algn="just"/>
            <a:r>
              <a:rPr lang="es-ES" dirty="0">
                <a:latin typeface="Times New Roman" panose="02020603050405020304" pitchFamily="18" charset="0"/>
                <a:cs typeface="Times New Roman" panose="02020603050405020304" pitchFamily="18" charset="0"/>
              </a:rPr>
              <a:t>Seguido se realiza la verificación de los vecinos relacionados al nodo variable escogido inicialmente, en este caso el “nodo-vecino” involucrado es el número uno. </a:t>
            </a:r>
          </a:p>
          <a:p>
            <a:pPr algn="just"/>
            <a:endParaRPr lang="es-ES" dirty="0" smtClean="0">
              <a:latin typeface="Times New Roman" panose="02020603050405020304" pitchFamily="18" charset="0"/>
              <a:cs typeface="Times New Roman" panose="02020603050405020304" pitchFamily="18" charset="0"/>
            </a:endParaRPr>
          </a:p>
          <a:p>
            <a:pPr algn="just"/>
            <a:r>
              <a:rPr lang="es-ES" dirty="0" smtClean="0">
                <a:latin typeface="Times New Roman" panose="02020603050405020304" pitchFamily="18" charset="0"/>
                <a:cs typeface="Times New Roman" panose="02020603050405020304" pitchFamily="18" charset="0"/>
              </a:rPr>
              <a:t>Tras </a:t>
            </a:r>
            <a:r>
              <a:rPr lang="es-ES" dirty="0">
                <a:latin typeface="Times New Roman" panose="02020603050405020304" pitchFamily="18" charset="0"/>
                <a:cs typeface="Times New Roman" panose="02020603050405020304" pitchFamily="18" charset="0"/>
              </a:rPr>
              <a:t>ubicarse en este punto se procede a realizar una operación XOR entre el valor actual del “nodo-vecino” (para este ejemplo es </a:t>
            </a:r>
            <a:r>
              <a:rPr lang="es-ES" b="1" dirty="0">
                <a:latin typeface="Times New Roman" panose="02020603050405020304" pitchFamily="18" charset="0"/>
                <a:cs typeface="Times New Roman" panose="02020603050405020304" pitchFamily="18" charset="0"/>
              </a:rPr>
              <a:t>1</a:t>
            </a:r>
            <a:r>
              <a:rPr lang="es-ES" dirty="0">
                <a:latin typeface="Times New Roman" panose="02020603050405020304" pitchFamily="18" charset="0"/>
                <a:cs typeface="Times New Roman" panose="02020603050405020304" pitchFamily="18" charset="0"/>
              </a:rPr>
              <a:t>), con el otro extremo al que se conecta dicho nodo vecino, en este caso, se conecta al nodo variable </a:t>
            </a:r>
            <a:r>
              <a:rPr lang="es-ES" b="1" dirty="0">
                <a:latin typeface="Times New Roman" panose="02020603050405020304" pitchFamily="18" charset="0"/>
                <a:cs typeface="Times New Roman" panose="02020603050405020304" pitchFamily="18" charset="0"/>
              </a:rPr>
              <a:t>C</a:t>
            </a:r>
            <a:r>
              <a:rPr lang="es-ES" dirty="0">
                <a:latin typeface="Times New Roman" panose="02020603050405020304" pitchFamily="18" charset="0"/>
                <a:cs typeface="Times New Roman" panose="02020603050405020304" pitchFamily="18" charset="0"/>
              </a:rPr>
              <a:t>, el cual tiene un valor inicial de </a:t>
            </a:r>
            <a:r>
              <a:rPr lang="es-ES" b="1" dirty="0">
                <a:latin typeface="Times New Roman" panose="02020603050405020304" pitchFamily="18" charset="0"/>
                <a:cs typeface="Times New Roman" panose="02020603050405020304" pitchFamily="18" charset="0"/>
              </a:rPr>
              <a:t>1</a:t>
            </a:r>
            <a:r>
              <a:rPr lang="es-ES" dirty="0">
                <a:latin typeface="Times New Roman" panose="02020603050405020304" pitchFamily="18" charset="0"/>
                <a:cs typeface="Times New Roman" panose="02020603050405020304" pitchFamily="18" charset="0"/>
              </a:rPr>
              <a:t>; por lo tanto dicha operación dará como resultado </a:t>
            </a:r>
            <a:r>
              <a:rPr lang="es-ES" b="1" dirty="0">
                <a:latin typeface="Times New Roman" panose="02020603050405020304" pitchFamily="18" charset="0"/>
                <a:cs typeface="Times New Roman" panose="02020603050405020304" pitchFamily="18" charset="0"/>
              </a:rPr>
              <a:t>0</a:t>
            </a:r>
            <a:r>
              <a:rPr lang="es-ES" dirty="0">
                <a:latin typeface="Times New Roman" panose="02020603050405020304" pitchFamily="18" charset="0"/>
                <a:cs typeface="Times New Roman" panose="02020603050405020304" pitchFamily="18" charset="0"/>
              </a:rPr>
              <a:t> (1⊕1=0), una vez realizada esta operación, el resultado obtenido será reemplazado en el mismo nodo variable, que para el ejemplo es el nodo variable </a:t>
            </a:r>
            <a:r>
              <a:rPr lang="es-ES" b="1" dirty="0">
                <a:latin typeface="Times New Roman" panose="02020603050405020304" pitchFamily="18" charset="0"/>
                <a:cs typeface="Times New Roman" panose="02020603050405020304" pitchFamily="18" charset="0"/>
              </a:rPr>
              <a:t>C</a:t>
            </a:r>
            <a:r>
              <a:rPr lang="es-ES" dirty="0">
                <a:latin typeface="Times New Roman" panose="02020603050405020304" pitchFamily="18" charset="0"/>
                <a:cs typeface="Times New Roman" panose="02020603050405020304" pitchFamily="18" charset="0"/>
              </a:rPr>
              <a:t>; tomando </a:t>
            </a:r>
            <a:r>
              <a:rPr lang="es-ES" b="1" dirty="0">
                <a:latin typeface="Times New Roman" panose="02020603050405020304" pitchFamily="18" charset="0"/>
                <a:cs typeface="Times New Roman" panose="02020603050405020304" pitchFamily="18" charset="0"/>
              </a:rPr>
              <a:t>C</a:t>
            </a:r>
            <a:r>
              <a:rPr lang="es-ES" dirty="0">
                <a:latin typeface="Times New Roman" panose="02020603050405020304" pitchFamily="18" charset="0"/>
                <a:cs typeface="Times New Roman" panose="02020603050405020304" pitchFamily="18" charset="0"/>
              </a:rPr>
              <a:t>, ahora el valor de 0</a:t>
            </a:r>
            <a:endParaRPr lang="es-EC"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6389686" y="1497800"/>
            <a:ext cx="5547389" cy="3639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777339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57547" y="1005841"/>
            <a:ext cx="8914015" cy="4524315"/>
          </a:xfrm>
          <a:prstGeom prst="rect">
            <a:avLst/>
          </a:prstGeom>
        </p:spPr>
        <p:txBody>
          <a:bodyPr wrap="square">
            <a:spAutoFit/>
          </a:bodyPr>
          <a:lstStyle/>
          <a:p>
            <a:pPr algn="just"/>
            <a:r>
              <a:rPr lang="es-ES" sz="1600" dirty="0">
                <a:latin typeface="Times New Roman" panose="02020603050405020304" pitchFamily="18" charset="0"/>
                <a:ea typeface="Calibri" panose="020F0502020204030204" pitchFamily="34" charset="0"/>
                <a:cs typeface="Times New Roman" panose="02020603050405020304" pitchFamily="18" charset="0"/>
              </a:rPr>
              <a:t>Este trabajo presenta, un análisis de desempeño de los códigos correctores de error, </a:t>
            </a:r>
            <a:r>
              <a:rPr lang="es-ES" sz="1600" i="1" dirty="0">
                <a:latin typeface="Times New Roman" panose="02020603050405020304" pitchFamily="18" charset="0"/>
                <a:ea typeface="Calibri" panose="020F0502020204030204" pitchFamily="34" charset="0"/>
                <a:cs typeface="Times New Roman" panose="02020603050405020304" pitchFamily="18" charset="0"/>
              </a:rPr>
              <a:t>Digital </a:t>
            </a:r>
            <a:r>
              <a:rPr lang="es-ES" sz="1600" i="1" dirty="0" err="1">
                <a:latin typeface="Times New Roman" panose="02020603050405020304" pitchFamily="18" charset="0"/>
                <a:ea typeface="Calibri" panose="020F0502020204030204" pitchFamily="34" charset="0"/>
                <a:cs typeface="Times New Roman" panose="02020603050405020304" pitchFamily="18" charset="0"/>
              </a:rPr>
              <a:t>Fountain</a:t>
            </a:r>
            <a:r>
              <a:rPr lang="es-ES" sz="1600" i="1" dirty="0">
                <a:latin typeface="Times New Roman" panose="02020603050405020304" pitchFamily="18" charset="0"/>
                <a:ea typeface="Calibri" panose="020F0502020204030204" pitchFamily="34" charset="0"/>
                <a:cs typeface="Times New Roman" panose="02020603050405020304" pitchFamily="18" charset="0"/>
              </a:rPr>
              <a:t>-Raptor</a:t>
            </a:r>
            <a:r>
              <a:rPr lang="es-ES" sz="1600" dirty="0">
                <a:latin typeface="Times New Roman" panose="02020603050405020304" pitchFamily="18" charset="0"/>
                <a:ea typeface="Calibri" panose="020F0502020204030204" pitchFamily="34" charset="0"/>
                <a:cs typeface="Times New Roman" panose="02020603050405020304" pitchFamily="18" charset="0"/>
              </a:rPr>
              <a:t>, considerados “códigos de nueva generación”, debido a que se utilizan en aplicaciones multimedia de pago con calidad </a:t>
            </a:r>
            <a:r>
              <a:rPr lang="es-ES" sz="1600" i="1" dirty="0">
                <a:latin typeface="Times New Roman" panose="02020603050405020304" pitchFamily="18" charset="0"/>
                <a:ea typeface="Calibri" panose="020F0502020204030204" pitchFamily="34" charset="0"/>
                <a:cs typeface="Times New Roman" panose="02020603050405020304" pitchFamily="18" charset="0"/>
              </a:rPr>
              <a:t>Full</a:t>
            </a:r>
            <a:r>
              <a:rPr lang="es-ES" sz="1600" dirty="0">
                <a:latin typeface="Times New Roman" panose="02020603050405020304" pitchFamily="18" charset="0"/>
                <a:ea typeface="Calibri" panose="020F0502020204030204" pitchFamily="34" charset="0"/>
                <a:cs typeface="Times New Roman" panose="02020603050405020304" pitchFamily="18" charset="0"/>
              </a:rPr>
              <a:t> </a:t>
            </a:r>
            <a:r>
              <a:rPr lang="es-ES" sz="1600" i="1" dirty="0">
                <a:latin typeface="Times New Roman" panose="02020603050405020304" pitchFamily="18" charset="0"/>
                <a:ea typeface="Calibri" panose="020F0502020204030204" pitchFamily="34" charset="0"/>
                <a:cs typeface="Times New Roman" panose="02020603050405020304" pitchFamily="18" charset="0"/>
              </a:rPr>
              <a:t>HD</a:t>
            </a:r>
            <a:r>
              <a:rPr lang="es-ES" sz="1600" dirty="0">
                <a:latin typeface="Times New Roman" panose="02020603050405020304" pitchFamily="18" charset="0"/>
                <a:ea typeface="Calibri" panose="020F0502020204030204" pitchFamily="34" charset="0"/>
                <a:cs typeface="Times New Roman" panose="02020603050405020304" pitchFamily="18" charset="0"/>
              </a:rPr>
              <a:t> y </a:t>
            </a:r>
            <a:r>
              <a:rPr lang="es-ES" sz="1600" i="1" dirty="0">
                <a:latin typeface="Times New Roman" panose="02020603050405020304" pitchFamily="18" charset="0"/>
                <a:ea typeface="Calibri" panose="020F0502020204030204" pitchFamily="34" charset="0"/>
                <a:cs typeface="Times New Roman" panose="02020603050405020304" pitchFamily="18" charset="0"/>
              </a:rPr>
              <a:t>4K</a:t>
            </a:r>
            <a:r>
              <a:rPr lang="es-ES" sz="1600" dirty="0">
                <a:latin typeface="Times New Roman" panose="02020603050405020304" pitchFamily="18" charset="0"/>
                <a:ea typeface="Calibri" panose="020F0502020204030204" pitchFamily="34" charset="0"/>
                <a:cs typeface="Times New Roman" panose="02020603050405020304" pitchFamily="18" charset="0"/>
              </a:rPr>
              <a:t>, aplicaciones de tipo </a:t>
            </a:r>
            <a:r>
              <a:rPr lang="es-ES" sz="1600" i="1" dirty="0" err="1">
                <a:latin typeface="Times New Roman" panose="02020603050405020304" pitchFamily="18" charset="0"/>
                <a:ea typeface="Calibri" panose="020F0502020204030204" pitchFamily="34" charset="0"/>
                <a:cs typeface="Times New Roman" panose="02020603050405020304" pitchFamily="18" charset="0"/>
              </a:rPr>
              <a:t>multicast</a:t>
            </a:r>
            <a:r>
              <a:rPr lang="es-ES" sz="1600" i="1" dirty="0">
                <a:latin typeface="Times New Roman" panose="02020603050405020304" pitchFamily="18" charset="0"/>
                <a:ea typeface="Calibri" panose="020F0502020204030204" pitchFamily="34" charset="0"/>
                <a:cs typeface="Times New Roman" panose="02020603050405020304" pitchFamily="18" charset="0"/>
              </a:rPr>
              <a:t> </a:t>
            </a:r>
            <a:r>
              <a:rPr lang="es-ES" sz="1600" dirty="0">
                <a:latin typeface="Times New Roman" panose="02020603050405020304" pitchFamily="18" charset="0"/>
                <a:ea typeface="Calibri" panose="020F0502020204030204" pitchFamily="34" charset="0"/>
                <a:cs typeface="Times New Roman" panose="02020603050405020304" pitchFamily="18" charset="0"/>
              </a:rPr>
              <a:t>donde existe un número grande de usuarios conectados a un servidor, enviando tráfico al mismo al solicitar “ser escuchados” (video juegos </a:t>
            </a:r>
            <a:r>
              <a:rPr lang="es-ES" sz="1600" i="1" dirty="0">
                <a:latin typeface="Times New Roman" panose="02020603050405020304" pitchFamily="18" charset="0"/>
                <a:ea typeface="Calibri" panose="020F0502020204030204" pitchFamily="34" charset="0"/>
                <a:cs typeface="Times New Roman" panose="02020603050405020304" pitchFamily="18" charset="0"/>
              </a:rPr>
              <a:t>on-line</a:t>
            </a:r>
            <a:r>
              <a:rPr lang="es-ES" sz="1600" dirty="0">
                <a:latin typeface="Times New Roman" panose="02020603050405020304" pitchFamily="18" charset="0"/>
                <a:ea typeface="Calibri" panose="020F0502020204030204" pitchFamily="34" charset="0"/>
                <a:cs typeface="Times New Roman" panose="02020603050405020304" pitchFamily="18" charset="0"/>
              </a:rPr>
              <a:t>). </a:t>
            </a:r>
            <a:endParaRPr lang="es-E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S" sz="1600" dirty="0" smtClean="0">
                <a:latin typeface="Times New Roman" panose="02020603050405020304" pitchFamily="18" charset="0"/>
                <a:ea typeface="Calibri" panose="020F0502020204030204" pitchFamily="34" charset="0"/>
                <a:cs typeface="Times New Roman" panose="02020603050405020304" pitchFamily="18" charset="0"/>
              </a:rPr>
              <a:t>Los </a:t>
            </a:r>
            <a:r>
              <a:rPr lang="es-ES" sz="1600" dirty="0">
                <a:latin typeface="Times New Roman" panose="02020603050405020304" pitchFamily="18" charset="0"/>
                <a:ea typeface="Calibri" panose="020F0502020204030204" pitchFamily="34" charset="0"/>
                <a:cs typeface="Times New Roman" panose="02020603050405020304" pitchFamily="18" charset="0"/>
              </a:rPr>
              <a:t>primeros códigos de tipo </a:t>
            </a:r>
            <a:r>
              <a:rPr lang="es-ES" sz="1600" i="1" dirty="0">
                <a:latin typeface="Times New Roman" panose="02020603050405020304" pitchFamily="18" charset="0"/>
                <a:ea typeface="Calibri" panose="020F0502020204030204" pitchFamily="34" charset="0"/>
                <a:cs typeface="Times New Roman" panose="02020603050405020304" pitchFamily="18" charset="0"/>
              </a:rPr>
              <a:t>Digital </a:t>
            </a:r>
            <a:r>
              <a:rPr lang="es-ES" sz="1600" i="1" dirty="0" err="1">
                <a:latin typeface="Times New Roman" panose="02020603050405020304" pitchFamily="18" charset="0"/>
                <a:ea typeface="Calibri" panose="020F0502020204030204" pitchFamily="34" charset="0"/>
                <a:cs typeface="Times New Roman" panose="02020603050405020304" pitchFamily="18" charset="0"/>
              </a:rPr>
              <a:t>Fountain</a:t>
            </a:r>
            <a:r>
              <a:rPr lang="es-ES" sz="1600" dirty="0">
                <a:latin typeface="Times New Roman" panose="02020603050405020304" pitchFamily="18" charset="0"/>
                <a:ea typeface="Calibri" panose="020F0502020204030204" pitchFamily="34" charset="0"/>
                <a:cs typeface="Times New Roman" panose="02020603050405020304" pitchFamily="18" charset="0"/>
              </a:rPr>
              <a:t>, son los </a:t>
            </a:r>
            <a:r>
              <a:rPr lang="es-ES" sz="1600" i="1" dirty="0" err="1">
                <a:latin typeface="Times New Roman" panose="02020603050405020304" pitchFamily="18" charset="0"/>
                <a:ea typeface="Calibri" panose="020F0502020204030204" pitchFamily="34" charset="0"/>
                <a:cs typeface="Times New Roman" panose="02020603050405020304" pitchFamily="18" charset="0"/>
              </a:rPr>
              <a:t>Fountain</a:t>
            </a:r>
            <a:r>
              <a:rPr lang="es-ES" sz="1600" i="1" dirty="0">
                <a:latin typeface="Times New Roman" panose="02020603050405020304" pitchFamily="18" charset="0"/>
                <a:ea typeface="Calibri" panose="020F0502020204030204" pitchFamily="34" charset="0"/>
                <a:cs typeface="Times New Roman" panose="02020603050405020304" pitchFamily="18" charset="0"/>
              </a:rPr>
              <a:t>-LT (</a:t>
            </a:r>
            <a:r>
              <a:rPr lang="es-ES" sz="1600" i="1" dirty="0" err="1">
                <a:latin typeface="Times New Roman" panose="02020603050405020304" pitchFamily="18" charset="0"/>
                <a:ea typeface="Calibri" panose="020F0502020204030204" pitchFamily="34" charset="0"/>
                <a:cs typeface="Times New Roman" panose="02020603050405020304" pitchFamily="18" charset="0"/>
              </a:rPr>
              <a:t>Luby</a:t>
            </a:r>
            <a:r>
              <a:rPr lang="es-ES" sz="1600" i="1" dirty="0">
                <a:latin typeface="Times New Roman" panose="02020603050405020304" pitchFamily="18" charset="0"/>
                <a:ea typeface="Calibri" panose="020F0502020204030204" pitchFamily="34" charset="0"/>
                <a:cs typeface="Times New Roman" panose="02020603050405020304" pitchFamily="18" charset="0"/>
              </a:rPr>
              <a:t> </a:t>
            </a:r>
            <a:r>
              <a:rPr lang="es-ES" sz="1600" i="1" dirty="0" err="1">
                <a:latin typeface="Times New Roman" panose="02020603050405020304" pitchFamily="18" charset="0"/>
                <a:ea typeface="Calibri" panose="020F0502020204030204" pitchFamily="34" charset="0"/>
                <a:cs typeface="Times New Roman" panose="02020603050405020304" pitchFamily="18" charset="0"/>
              </a:rPr>
              <a:t>Transform</a:t>
            </a:r>
            <a:r>
              <a:rPr lang="es-ES" sz="1600" i="1" dirty="0">
                <a:latin typeface="Times New Roman" panose="02020603050405020304" pitchFamily="18" charset="0"/>
                <a:ea typeface="Calibri" panose="020F0502020204030204" pitchFamily="34" charset="0"/>
                <a:cs typeface="Times New Roman" panose="02020603050405020304" pitchFamily="18" charset="0"/>
              </a:rPr>
              <a:t>)</a:t>
            </a:r>
            <a:r>
              <a:rPr lang="es-ES" sz="1600" dirty="0">
                <a:latin typeface="Times New Roman" panose="02020603050405020304" pitchFamily="18" charset="0"/>
                <a:ea typeface="Calibri" panose="020F0502020204030204" pitchFamily="34" charset="0"/>
                <a:cs typeface="Times New Roman" panose="02020603050405020304" pitchFamily="18" charset="0"/>
              </a:rPr>
              <a:t>, estos dan origen a una característica esencial de los códigos </a:t>
            </a:r>
            <a:r>
              <a:rPr lang="es-ES" sz="1600" i="1" dirty="0" err="1">
                <a:latin typeface="Times New Roman" panose="02020603050405020304" pitchFamily="18" charset="0"/>
                <a:ea typeface="Calibri" panose="020F0502020204030204" pitchFamily="34" charset="0"/>
                <a:cs typeface="Times New Roman" panose="02020603050405020304" pitchFamily="18" charset="0"/>
              </a:rPr>
              <a:t>Fountain</a:t>
            </a:r>
            <a:r>
              <a:rPr lang="es-ES" sz="1600" i="1" dirty="0">
                <a:latin typeface="Times New Roman" panose="02020603050405020304" pitchFamily="18" charset="0"/>
                <a:ea typeface="Calibri" panose="020F0502020204030204" pitchFamily="34" charset="0"/>
                <a:cs typeface="Times New Roman" panose="02020603050405020304" pitchFamily="18" charset="0"/>
              </a:rPr>
              <a:t>, </a:t>
            </a:r>
            <a:r>
              <a:rPr lang="es-ES" sz="1600" dirty="0">
                <a:latin typeface="Times New Roman" panose="02020603050405020304" pitchFamily="18" charset="0"/>
                <a:ea typeface="Calibri" panose="020F0502020204030204" pitchFamily="34" charset="0"/>
                <a:cs typeface="Times New Roman" panose="02020603050405020304" pitchFamily="18" charset="0"/>
              </a:rPr>
              <a:t>la cual es, generar una cantidad potencialmente grande de paquetes y enviarlos al receptor, el mismo que tan sólo necesitan conocer cierta cantidad de dichos paquetes para reconstruir la información. </a:t>
            </a:r>
            <a:endParaRPr lang="es-E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S" sz="1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S" sz="1600" dirty="0" smtClean="0">
                <a:latin typeface="Times New Roman" panose="02020603050405020304" pitchFamily="18" charset="0"/>
                <a:ea typeface="Calibri" panose="020F0502020204030204" pitchFamily="34" charset="0"/>
                <a:cs typeface="Times New Roman" panose="02020603050405020304" pitchFamily="18" charset="0"/>
              </a:rPr>
              <a:t>Los </a:t>
            </a:r>
            <a:r>
              <a:rPr lang="es-ES" sz="1600" dirty="0">
                <a:latin typeface="Times New Roman" panose="02020603050405020304" pitchFamily="18" charset="0"/>
                <a:ea typeface="Calibri" panose="020F0502020204030204" pitchFamily="34" charset="0"/>
                <a:cs typeface="Times New Roman" panose="02020603050405020304" pitchFamily="18" charset="0"/>
              </a:rPr>
              <a:t>códigos </a:t>
            </a:r>
            <a:r>
              <a:rPr lang="es-EC" sz="1600" i="1" dirty="0">
                <a:latin typeface="Times New Roman" panose="02020603050405020304" pitchFamily="18" charset="0"/>
                <a:ea typeface="Calibri" panose="020F0502020204030204" pitchFamily="34" charset="0"/>
                <a:cs typeface="Times New Roman" panose="02020603050405020304" pitchFamily="18" charset="0"/>
              </a:rPr>
              <a:t>LT </a:t>
            </a:r>
            <a:r>
              <a:rPr lang="es-EC" sz="1600" dirty="0">
                <a:latin typeface="Times New Roman" panose="02020603050405020304" pitchFamily="18" charset="0"/>
                <a:ea typeface="Calibri" panose="020F0502020204030204" pitchFamily="34" charset="0"/>
                <a:cs typeface="Times New Roman" panose="02020603050405020304" pitchFamily="18" charset="0"/>
              </a:rPr>
              <a:t>se utilizaron como base para la codificación y decodificación </a:t>
            </a:r>
            <a:r>
              <a:rPr lang="es-EC" sz="1600" i="1" dirty="0">
                <a:latin typeface="Times New Roman" panose="02020603050405020304" pitchFamily="18" charset="0"/>
                <a:ea typeface="Calibri" panose="020F0502020204030204" pitchFamily="34" charset="0"/>
                <a:cs typeface="Times New Roman" panose="02020603050405020304" pitchFamily="18" charset="0"/>
              </a:rPr>
              <a:t>Raptor, </a:t>
            </a:r>
            <a:r>
              <a:rPr lang="es-EC" sz="1600" dirty="0">
                <a:latin typeface="Times New Roman" panose="02020603050405020304" pitchFamily="18" charset="0"/>
                <a:ea typeface="Calibri" panose="020F0502020204030204" pitchFamily="34" charset="0"/>
                <a:cs typeface="Times New Roman" panose="02020603050405020304" pitchFamily="18" charset="0"/>
              </a:rPr>
              <a:t>ya que la estructura de estos códigos, es una combinación entre un código de tipo </a:t>
            </a:r>
            <a:r>
              <a:rPr lang="es-EC" sz="1600" i="1" dirty="0">
                <a:latin typeface="Times New Roman" panose="02020603050405020304" pitchFamily="18" charset="0"/>
                <a:ea typeface="Calibri" panose="020F0502020204030204" pitchFamily="34" charset="0"/>
                <a:cs typeface="Times New Roman" panose="02020603050405020304" pitchFamily="18" charset="0"/>
              </a:rPr>
              <a:t>LT</a:t>
            </a:r>
            <a:r>
              <a:rPr lang="es-EC" sz="1600" dirty="0">
                <a:latin typeface="Times New Roman" panose="02020603050405020304" pitchFamily="18" charset="0"/>
                <a:ea typeface="Calibri" panose="020F0502020204030204" pitchFamily="34" charset="0"/>
                <a:cs typeface="Times New Roman" panose="02020603050405020304" pitchFamily="18" charset="0"/>
              </a:rPr>
              <a:t>, con un pre-codificador de tipo </a:t>
            </a:r>
            <a:r>
              <a:rPr lang="es-EC" sz="1600" i="1" dirty="0">
                <a:latin typeface="Times New Roman" panose="02020603050405020304" pitchFamily="18" charset="0"/>
                <a:ea typeface="Calibri" panose="020F0502020204030204" pitchFamily="34" charset="0"/>
                <a:cs typeface="Times New Roman" panose="02020603050405020304" pitchFamily="18" charset="0"/>
              </a:rPr>
              <a:t>FEC</a:t>
            </a:r>
            <a:r>
              <a:rPr lang="es-EC" sz="1600" dirty="0">
                <a:latin typeface="Times New Roman" panose="02020603050405020304" pitchFamily="18" charset="0"/>
                <a:ea typeface="Calibri" panose="020F0502020204030204" pitchFamily="34" charset="0"/>
                <a:cs typeface="Times New Roman" panose="02020603050405020304" pitchFamily="18" charset="0"/>
              </a:rPr>
              <a:t>, en este caso se utilizó al código </a:t>
            </a:r>
            <a:r>
              <a:rPr lang="es-EC" sz="1600" i="1" dirty="0">
                <a:latin typeface="Times New Roman" panose="02020603050405020304" pitchFamily="18" charset="0"/>
                <a:ea typeface="Calibri" panose="020F0502020204030204" pitchFamily="34" charset="0"/>
                <a:cs typeface="Times New Roman" panose="02020603050405020304" pitchFamily="18" charset="0"/>
              </a:rPr>
              <a:t>LDPC</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r>
              <a:rPr lang="es-EC" sz="1600" i="1" dirty="0">
                <a:latin typeface="Times New Roman" panose="02020603050405020304" pitchFamily="18" charset="0"/>
                <a:ea typeface="Calibri" panose="020F0502020204030204" pitchFamily="34" charset="0"/>
                <a:cs typeface="Times New Roman" panose="02020603050405020304" pitchFamily="18" charset="0"/>
              </a:rPr>
              <a:t> </a:t>
            </a:r>
            <a:endParaRPr lang="es-EC" sz="1600" i="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C" sz="1600" i="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ES" sz="1600" dirty="0" smtClean="0">
                <a:latin typeface="Times New Roman" panose="02020603050405020304" pitchFamily="18" charset="0"/>
                <a:ea typeface="Calibri" panose="020F0502020204030204" pitchFamily="34" charset="0"/>
                <a:cs typeface="Times New Roman" panose="02020603050405020304" pitchFamily="18" charset="0"/>
              </a:rPr>
              <a:t>Para </a:t>
            </a:r>
            <a:r>
              <a:rPr lang="es-ES" sz="1600" dirty="0">
                <a:latin typeface="Times New Roman" panose="02020603050405020304" pitchFamily="18" charset="0"/>
                <a:ea typeface="Calibri" panose="020F0502020204030204" pitchFamily="34" charset="0"/>
                <a:cs typeface="Times New Roman" panose="02020603050405020304" pitchFamily="18" charset="0"/>
              </a:rPr>
              <a:t>el análisis realizado se planteó dos tipos de escenarios de comunicaciones; en un canal de tipo </a:t>
            </a:r>
            <a:r>
              <a:rPr lang="es-ES" sz="1600" i="1" dirty="0">
                <a:latin typeface="Times New Roman" panose="02020603050405020304" pitchFamily="18" charset="0"/>
                <a:ea typeface="Calibri" panose="020F0502020204030204" pitchFamily="34" charset="0"/>
                <a:cs typeface="Times New Roman" panose="02020603050405020304" pitchFamily="18" charset="0"/>
              </a:rPr>
              <a:t>Gaussiano</a:t>
            </a:r>
            <a:r>
              <a:rPr lang="es-ES" sz="1600" dirty="0">
                <a:latin typeface="Times New Roman" panose="02020603050405020304" pitchFamily="18" charset="0"/>
                <a:ea typeface="Calibri" panose="020F0502020204030204" pitchFamily="34" charset="0"/>
                <a:cs typeface="Times New Roman" panose="02020603050405020304" pitchFamily="18" charset="0"/>
              </a:rPr>
              <a:t> (</a:t>
            </a:r>
            <a:r>
              <a:rPr lang="es-ES" sz="1600" i="1" dirty="0">
                <a:latin typeface="Times New Roman" panose="02020603050405020304" pitchFamily="18" charset="0"/>
                <a:ea typeface="Calibri" panose="020F0502020204030204" pitchFamily="34" charset="0"/>
                <a:cs typeface="Times New Roman" panose="02020603050405020304" pitchFamily="18" charset="0"/>
              </a:rPr>
              <a:t>AWGN</a:t>
            </a:r>
            <a:r>
              <a:rPr lang="es-ES" sz="1600" dirty="0">
                <a:latin typeface="Times New Roman" panose="02020603050405020304" pitchFamily="18" charset="0"/>
                <a:ea typeface="Calibri" panose="020F0502020204030204" pitchFamily="34" charset="0"/>
                <a:cs typeface="Times New Roman" panose="02020603050405020304" pitchFamily="18" charset="0"/>
              </a:rPr>
              <a:t>) y el otro, modelado mediante un desvanecimiento de tipo </a:t>
            </a:r>
            <a:r>
              <a:rPr lang="es-ES" sz="1600" i="1" dirty="0" err="1">
                <a:latin typeface="Times New Roman" panose="02020603050405020304" pitchFamily="18" charset="0"/>
                <a:ea typeface="Calibri" panose="020F0502020204030204" pitchFamily="34" charset="0"/>
                <a:cs typeface="Times New Roman" panose="02020603050405020304" pitchFamily="18" charset="0"/>
              </a:rPr>
              <a:t>Rayleigh</a:t>
            </a:r>
            <a:r>
              <a:rPr lang="es-ES" sz="1600" dirty="0">
                <a:latin typeface="Times New Roman" panose="02020603050405020304" pitchFamily="18" charset="0"/>
                <a:ea typeface="Calibri" panose="020F0502020204030204" pitchFamily="34" charset="0"/>
                <a:cs typeface="Times New Roman" panose="02020603050405020304" pitchFamily="18" charset="0"/>
              </a:rPr>
              <a:t>, utilizando una modulación BPSK para ambos casos</a:t>
            </a:r>
            <a:r>
              <a:rPr lang="es-ES" sz="1600" i="1" dirty="0">
                <a:latin typeface="Times New Roman" panose="02020603050405020304" pitchFamily="18" charset="0"/>
                <a:ea typeface="Calibri" panose="020F0502020204030204" pitchFamily="34"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p:txBody>
      </p:sp>
      <p:sp>
        <p:nvSpPr>
          <p:cNvPr id="3" name="Rectángulo 2"/>
          <p:cNvSpPr/>
          <p:nvPr/>
        </p:nvSpPr>
        <p:spPr>
          <a:xfrm>
            <a:off x="4894808" y="623455"/>
            <a:ext cx="4239491" cy="374073"/>
          </a:xfrm>
          <a:prstGeom prst="rect">
            <a:avLst/>
          </a:prstGeom>
          <a:blipFill>
            <a:blip r:embed="rId2" cstate="print"/>
            <a:stretch>
              <a:fillRect/>
            </a:stretch>
          </a:blipFill>
        </p:spPr>
        <p:txBody>
          <a:bodyPr wrap="square" lIns="0" tIns="0" rIns="0" bIns="0" rtlCol="0" anchor="ctr">
            <a:noAutofit/>
          </a:bodyPr>
          <a:lstStyle/>
          <a:p>
            <a:pPr algn="ctr"/>
            <a:r>
              <a:rPr lang="es-EC" sz="2400" b="1" dirty="0" smtClean="0">
                <a:latin typeface="Times New Roman" panose="02020603050405020304" pitchFamily="18" charset="0"/>
                <a:cs typeface="Times New Roman" panose="02020603050405020304" pitchFamily="18" charset="0"/>
              </a:rPr>
              <a:t>RESUMEN</a:t>
            </a:r>
            <a:endParaRPr lang="es-EC"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89414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latin typeface="Times New Roman" panose="02020603050405020304" pitchFamily="18" charset="0"/>
                <a:cs typeface="Times New Roman" panose="02020603050405020304" pitchFamily="18" charset="0"/>
              </a:rPr>
              <a:t>PASO </a:t>
            </a:r>
            <a:r>
              <a:rPr lang="es-EC" b="1" dirty="0" smtClean="0">
                <a:latin typeface="Times New Roman" panose="02020603050405020304" pitchFamily="18" charset="0"/>
                <a:cs typeface="Times New Roman" panose="02020603050405020304" pitchFamily="18" charset="0"/>
              </a:rPr>
              <a:t>4-DECODIFICACIÓN</a:t>
            </a:r>
            <a:endParaRPr lang="es-EC" dirty="0"/>
          </a:p>
        </p:txBody>
      </p:sp>
      <p:sp>
        <p:nvSpPr>
          <p:cNvPr id="3" name="Marcador de contenido 2"/>
          <p:cNvSpPr>
            <a:spLocks noGrp="1"/>
          </p:cNvSpPr>
          <p:nvPr>
            <p:ph idx="1"/>
          </p:nvPr>
        </p:nvSpPr>
        <p:spPr>
          <a:xfrm>
            <a:off x="609599" y="1988842"/>
            <a:ext cx="5259186" cy="1652134"/>
          </a:xfrm>
        </p:spPr>
        <p:txBody>
          <a:bodyPr>
            <a:normAutofit fontScale="77500" lnSpcReduction="20000"/>
          </a:bodyPr>
          <a:lstStyle/>
          <a:p>
            <a:pPr algn="just"/>
            <a:r>
              <a:rPr lang="es-ES" dirty="0">
                <a:latin typeface="Times New Roman" panose="02020603050405020304" pitchFamily="18" charset="0"/>
                <a:cs typeface="Times New Roman" panose="02020603050405020304" pitchFamily="18" charset="0"/>
              </a:rPr>
              <a:t>Tras </a:t>
            </a:r>
            <a:r>
              <a:rPr lang="es-ES" dirty="0" smtClean="0">
                <a:latin typeface="Times New Roman" panose="02020603050405020304" pitchFamily="18" charset="0"/>
                <a:cs typeface="Times New Roman" panose="02020603050405020304" pitchFamily="18" charset="0"/>
              </a:rPr>
              <a:t>dicho </a:t>
            </a:r>
            <a:r>
              <a:rPr lang="es-ES" dirty="0">
                <a:latin typeface="Times New Roman" panose="02020603050405020304" pitchFamily="18" charset="0"/>
                <a:cs typeface="Times New Roman" panose="02020603050405020304" pitchFamily="18" charset="0"/>
              </a:rPr>
              <a:t>proceso, se eliminan las líneas de unión (grado) relacionadas al tercer paso de decodificación, obteniéndose el grafo de </a:t>
            </a:r>
            <a:r>
              <a:rPr lang="es-ES" i="1" dirty="0" err="1" smtClean="0">
                <a:latin typeface="Times New Roman" panose="02020603050405020304" pitchFamily="18" charset="0"/>
                <a:cs typeface="Times New Roman" panose="02020603050405020304" pitchFamily="18" charset="0"/>
              </a:rPr>
              <a:t>Tanner</a:t>
            </a:r>
            <a:r>
              <a:rPr lang="es-ES" i="1" dirty="0" smtClean="0"/>
              <a:t>.</a:t>
            </a:r>
            <a:endParaRPr lang="es-EC" dirty="0"/>
          </a:p>
        </p:txBody>
      </p:sp>
      <p:pic>
        <p:nvPicPr>
          <p:cNvPr id="4" name="Imagen 3"/>
          <p:cNvPicPr/>
          <p:nvPr/>
        </p:nvPicPr>
        <p:blipFill>
          <a:blip r:embed="rId2"/>
          <a:stretch>
            <a:fillRect/>
          </a:stretch>
        </p:blipFill>
        <p:spPr>
          <a:xfrm>
            <a:off x="6085954" y="2055344"/>
            <a:ext cx="5161165" cy="3181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994027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3095" y="460062"/>
            <a:ext cx="10766987" cy="864096"/>
          </a:xfrm>
        </p:spPr>
        <p:txBody>
          <a:bodyPr/>
          <a:lstStyle/>
          <a:p>
            <a:r>
              <a:rPr lang="es-EC" b="1" dirty="0">
                <a:latin typeface="Times New Roman" panose="02020603050405020304" pitchFamily="18" charset="0"/>
                <a:cs typeface="Times New Roman" panose="02020603050405020304" pitchFamily="18" charset="0"/>
              </a:rPr>
              <a:t>PASO </a:t>
            </a:r>
            <a:r>
              <a:rPr lang="es-EC" b="1" dirty="0" smtClean="0">
                <a:latin typeface="Times New Roman" panose="02020603050405020304" pitchFamily="18" charset="0"/>
                <a:cs typeface="Times New Roman" panose="02020603050405020304" pitchFamily="18" charset="0"/>
              </a:rPr>
              <a:t>5-DECODIFICACIÓN</a:t>
            </a:r>
            <a:endParaRPr lang="es-EC" dirty="0"/>
          </a:p>
        </p:txBody>
      </p:sp>
      <p:sp>
        <p:nvSpPr>
          <p:cNvPr id="3" name="Marcador de contenido 2"/>
          <p:cNvSpPr>
            <a:spLocks noGrp="1"/>
          </p:cNvSpPr>
          <p:nvPr>
            <p:ph idx="1"/>
          </p:nvPr>
        </p:nvSpPr>
        <p:spPr>
          <a:xfrm>
            <a:off x="0" y="1533057"/>
            <a:ext cx="5334000" cy="4079115"/>
          </a:xfrm>
        </p:spPr>
        <p:txBody>
          <a:bodyPr>
            <a:normAutofit fontScale="55000" lnSpcReduction="20000"/>
          </a:bodyPr>
          <a:lstStyle/>
          <a:p>
            <a:pPr algn="just"/>
            <a:r>
              <a:rPr lang="es-ES" dirty="0">
                <a:latin typeface="Times New Roman" panose="02020603050405020304" pitchFamily="18" charset="0"/>
                <a:cs typeface="Times New Roman" panose="02020603050405020304" pitchFamily="18" charset="0"/>
              </a:rPr>
              <a:t>El proceso de decodificación continúa, repitiendo el paso número 1, por lo cual se procede con el barrido en el gráfico de </a:t>
            </a:r>
            <a:r>
              <a:rPr lang="es-ES" i="1" dirty="0" err="1">
                <a:latin typeface="Times New Roman" panose="02020603050405020304" pitchFamily="18" charset="0"/>
                <a:cs typeface="Times New Roman" panose="02020603050405020304" pitchFamily="18" charset="0"/>
              </a:rPr>
              <a:t>Tanner</a:t>
            </a:r>
            <a:r>
              <a:rPr lang="es-ES" dirty="0">
                <a:latin typeface="Times New Roman" panose="02020603050405020304" pitchFamily="18" charset="0"/>
                <a:cs typeface="Times New Roman" panose="02020603050405020304" pitchFamily="18" charset="0"/>
              </a:rPr>
              <a:t> para encontrar “otro nodo variable” con grado 1. La Figura </a:t>
            </a:r>
            <a:r>
              <a:rPr lang="es-ES" dirty="0" smtClean="0">
                <a:latin typeface="Times New Roman" panose="02020603050405020304" pitchFamily="18" charset="0"/>
                <a:cs typeface="Times New Roman" panose="02020603050405020304" pitchFamily="18" charset="0"/>
              </a:rPr>
              <a:t>permite </a:t>
            </a:r>
            <a:r>
              <a:rPr lang="es-ES" dirty="0">
                <a:latin typeface="Times New Roman" panose="02020603050405020304" pitchFamily="18" charset="0"/>
                <a:cs typeface="Times New Roman" panose="02020603050405020304" pitchFamily="18" charset="0"/>
              </a:rPr>
              <a:t>identificar este elemento mencionado, siendo el mismo nodo variable </a:t>
            </a:r>
            <a:r>
              <a:rPr lang="es-ES" b="1" dirty="0">
                <a:latin typeface="Times New Roman" panose="02020603050405020304" pitchFamily="18" charset="0"/>
                <a:cs typeface="Times New Roman" panose="02020603050405020304" pitchFamily="18" charset="0"/>
              </a:rPr>
              <a:t>C</a:t>
            </a:r>
            <a:r>
              <a:rPr lang="es-ES" dirty="0" smtClean="0">
                <a:latin typeface="Times New Roman" panose="02020603050405020304" pitchFamily="18" charset="0"/>
                <a:cs typeface="Times New Roman" panose="02020603050405020304" pitchFamily="18" charset="0"/>
              </a:rPr>
              <a:t>.</a:t>
            </a:r>
          </a:p>
          <a:p>
            <a:pPr marL="0" indent="0" algn="just">
              <a:buNone/>
            </a:pPr>
            <a:endParaRPr lang="es-EC"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Entonces el valor de </a:t>
            </a:r>
            <a:r>
              <a:rPr lang="es-ES" b="1" dirty="0">
                <a:latin typeface="Times New Roman" panose="02020603050405020304" pitchFamily="18" charset="0"/>
                <a:cs typeface="Times New Roman" panose="02020603050405020304" pitchFamily="18" charset="0"/>
              </a:rPr>
              <a:t>C</a:t>
            </a:r>
            <a:r>
              <a:rPr lang="es-ES" dirty="0">
                <a:latin typeface="Times New Roman" panose="02020603050405020304" pitchFamily="18" charset="0"/>
                <a:cs typeface="Times New Roman" panose="02020603050405020304" pitchFamily="18" charset="0"/>
              </a:rPr>
              <a:t>, pasará directamente al ”nodo vecino” número 2, y las operaciones XOR, se las realizará entre dicho “nodo vecino” y los nodos variables tanto </a:t>
            </a:r>
            <a:r>
              <a:rPr lang="es-ES" b="1" dirty="0">
                <a:latin typeface="Times New Roman" panose="02020603050405020304" pitchFamily="18" charset="0"/>
                <a:cs typeface="Times New Roman" panose="02020603050405020304" pitchFamily="18" charset="0"/>
              </a:rPr>
              <a:t>B</a:t>
            </a:r>
            <a:r>
              <a:rPr lang="es-ES" dirty="0">
                <a:latin typeface="Times New Roman" panose="02020603050405020304" pitchFamily="18" charset="0"/>
                <a:cs typeface="Times New Roman" panose="02020603050405020304" pitchFamily="18" charset="0"/>
              </a:rPr>
              <a:t>, así como </a:t>
            </a:r>
            <a:r>
              <a:rPr lang="es-ES" b="1" dirty="0">
                <a:latin typeface="Times New Roman" panose="02020603050405020304" pitchFamily="18" charset="0"/>
                <a:cs typeface="Times New Roman" panose="02020603050405020304" pitchFamily="18" charset="0"/>
              </a:rPr>
              <a:t>D</a:t>
            </a:r>
            <a:r>
              <a:rPr lang="es-ES" dirty="0">
                <a:latin typeface="Times New Roman" panose="02020603050405020304" pitchFamily="18" charset="0"/>
                <a:cs typeface="Times New Roman" panose="02020603050405020304" pitchFamily="18" charset="0"/>
              </a:rPr>
              <a:t>. </a:t>
            </a:r>
            <a:endParaRPr lang="es-ES" dirty="0" smtClean="0">
              <a:latin typeface="Times New Roman" panose="02020603050405020304" pitchFamily="18" charset="0"/>
              <a:cs typeface="Times New Roman" panose="02020603050405020304" pitchFamily="18" charset="0"/>
            </a:endParaRPr>
          </a:p>
          <a:p>
            <a:pPr algn="just"/>
            <a:endParaRPr lang="es-ES" dirty="0">
              <a:latin typeface="Times New Roman" panose="02020603050405020304" pitchFamily="18" charset="0"/>
              <a:cs typeface="Times New Roman" panose="02020603050405020304" pitchFamily="18" charset="0"/>
            </a:endParaRPr>
          </a:p>
          <a:p>
            <a:pPr algn="just"/>
            <a:r>
              <a:rPr lang="es-ES" dirty="0" smtClean="0">
                <a:latin typeface="Times New Roman" panose="02020603050405020304" pitchFamily="18" charset="0"/>
                <a:cs typeface="Times New Roman" panose="02020603050405020304" pitchFamily="18" charset="0"/>
              </a:rPr>
              <a:t>Finalmente </a:t>
            </a:r>
            <a:r>
              <a:rPr lang="es-ES" dirty="0">
                <a:latin typeface="Times New Roman" panose="02020603050405020304" pitchFamily="18" charset="0"/>
                <a:cs typeface="Times New Roman" panose="02020603050405020304" pitchFamily="18" charset="0"/>
              </a:rPr>
              <a:t>dichos resultados de las sumas exclusivas, se los asigna a los mismos nodos variables, que intervienen en la operación lógica. </a:t>
            </a:r>
            <a:endParaRPr lang="es-EC"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
        <p:nvSpPr>
          <p:cNvPr id="4" name="Rectángulo 3"/>
          <p:cNvSpPr/>
          <p:nvPr/>
        </p:nvSpPr>
        <p:spPr>
          <a:xfrm>
            <a:off x="6639481" y="1754121"/>
            <a:ext cx="5452766" cy="1614288"/>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N</a:t>
            </a:r>
            <a:r>
              <a:rPr lang="es-ES" sz="1600" dirty="0">
                <a:latin typeface="Times New Roman" panose="02020603050405020304" pitchFamily="18" charset="0"/>
                <a:ea typeface="Calibri" panose="020F0502020204030204" pitchFamily="34" charset="0"/>
                <a:cs typeface="Times New Roman" panose="02020603050405020304" pitchFamily="18" charset="0"/>
              </a:rPr>
              <a:t>odo vecino 2= 0</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 sz="1600" dirty="0">
                <a:latin typeface="Times New Roman" panose="02020603050405020304" pitchFamily="18" charset="0"/>
                <a:ea typeface="Calibri" panose="020F0502020204030204" pitchFamily="34" charset="0"/>
                <a:cs typeface="Times New Roman" panose="02020603050405020304" pitchFamily="18" charset="0"/>
              </a:rPr>
              <a:t>Nodo vecino </a:t>
            </a:r>
            <a:r>
              <a:rPr lang="es-ES" sz="1600" b="1" dirty="0">
                <a:latin typeface="Times New Roman" panose="02020603050405020304" pitchFamily="18" charset="0"/>
                <a:ea typeface="Calibri" panose="020F0502020204030204" pitchFamily="34" charset="0"/>
                <a:cs typeface="Times New Roman" panose="02020603050405020304" pitchFamily="18" charset="0"/>
              </a:rPr>
              <a:t>2</a:t>
            </a:r>
            <a:r>
              <a:rPr lang="es-ES" sz="1600" dirty="0">
                <a:latin typeface="Times New Roman" panose="02020603050405020304" pitchFamily="18" charset="0"/>
                <a:ea typeface="Calibri" panose="020F0502020204030204" pitchFamily="34" charset="0"/>
                <a:cs typeface="Times New Roman" panose="02020603050405020304" pitchFamily="18" charset="0"/>
              </a:rPr>
              <a:t> (0) </a:t>
            </a:r>
            <a:r>
              <a:rPr lang="es-ES" b="1" dirty="0">
                <a:latin typeface="Cambria Math" panose="02040503050406030204" pitchFamily="18" charset="0"/>
                <a:ea typeface="Calibri" panose="020F0502020204030204" pitchFamily="34" charset="0"/>
                <a:cs typeface="Times New Roman" panose="02020603050405020304" pitchFamily="18" charset="0"/>
              </a:rPr>
              <a:t>⊕</a:t>
            </a:r>
            <a:r>
              <a:rPr lang="es-ES" sz="1600" dirty="0">
                <a:latin typeface="Cambria Math" panose="02040503050406030204" pitchFamily="18" charset="0"/>
                <a:ea typeface="Calibri" panose="020F0502020204030204" pitchFamily="34" charset="0"/>
                <a:cs typeface="Times New Roman" panose="02020603050405020304" pitchFamily="18" charset="0"/>
              </a:rPr>
              <a:t> Nodo variable </a:t>
            </a:r>
            <a:r>
              <a:rPr lang="es-ES" sz="1600" b="1" dirty="0">
                <a:latin typeface="Cambria Math" panose="02040503050406030204" pitchFamily="18" charset="0"/>
                <a:ea typeface="Calibri" panose="020F0502020204030204" pitchFamily="34" charset="0"/>
                <a:cs typeface="Times New Roman" panose="02020603050405020304" pitchFamily="18" charset="0"/>
              </a:rPr>
              <a:t>B</a:t>
            </a:r>
            <a:r>
              <a:rPr lang="es-ES" sz="1600" dirty="0">
                <a:latin typeface="Cambria Math" panose="02040503050406030204" pitchFamily="18" charset="0"/>
                <a:ea typeface="Calibri" panose="020F0502020204030204" pitchFamily="34" charset="0"/>
                <a:cs typeface="Times New Roman" panose="02020603050405020304" pitchFamily="18" charset="0"/>
              </a:rPr>
              <a:t> (1) =</a:t>
            </a:r>
            <a:r>
              <a:rPr lang="es-ES" sz="1600" b="1" dirty="0">
                <a:latin typeface="Cambria Math" panose="02040503050406030204" pitchFamily="18" charset="0"/>
                <a:ea typeface="Calibri" panose="020F0502020204030204" pitchFamily="34" charset="0"/>
                <a:cs typeface="Times New Roman" panose="02020603050405020304" pitchFamily="18" charset="0"/>
              </a:rPr>
              <a:t>1</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 sz="1600" dirty="0">
                <a:latin typeface="Times New Roman" panose="02020603050405020304" pitchFamily="18" charset="0"/>
                <a:ea typeface="Calibri" panose="020F0502020204030204" pitchFamily="34" charset="0"/>
                <a:cs typeface="Times New Roman" panose="02020603050405020304" pitchFamily="18" charset="0"/>
              </a:rPr>
              <a:t>Nodo vecino </a:t>
            </a:r>
            <a:r>
              <a:rPr lang="es-ES" sz="1600" b="1" dirty="0">
                <a:latin typeface="Times New Roman" panose="02020603050405020304" pitchFamily="18" charset="0"/>
                <a:ea typeface="Calibri" panose="020F0502020204030204" pitchFamily="34" charset="0"/>
                <a:cs typeface="Times New Roman" panose="02020603050405020304" pitchFamily="18" charset="0"/>
              </a:rPr>
              <a:t>2</a:t>
            </a:r>
            <a:r>
              <a:rPr lang="es-ES" sz="1600" dirty="0">
                <a:latin typeface="Times New Roman" panose="02020603050405020304" pitchFamily="18" charset="0"/>
                <a:ea typeface="Calibri" panose="020F0502020204030204" pitchFamily="34" charset="0"/>
                <a:cs typeface="Times New Roman" panose="02020603050405020304" pitchFamily="18" charset="0"/>
              </a:rPr>
              <a:t> (0) </a:t>
            </a:r>
            <a:r>
              <a:rPr lang="es-ES" b="1" dirty="0">
                <a:latin typeface="Cambria Math" panose="02040503050406030204" pitchFamily="18" charset="0"/>
                <a:ea typeface="Calibri" panose="020F0502020204030204" pitchFamily="34" charset="0"/>
                <a:cs typeface="Times New Roman" panose="02020603050405020304" pitchFamily="18" charset="0"/>
              </a:rPr>
              <a:t>⊕</a:t>
            </a:r>
            <a:r>
              <a:rPr lang="es-ES" sz="1600" dirty="0">
                <a:latin typeface="Cambria Math" panose="02040503050406030204" pitchFamily="18" charset="0"/>
                <a:ea typeface="Calibri" panose="020F0502020204030204" pitchFamily="34" charset="0"/>
                <a:cs typeface="Times New Roman" panose="02020603050405020304" pitchFamily="18" charset="0"/>
              </a:rPr>
              <a:t> Nodo variable </a:t>
            </a:r>
            <a:r>
              <a:rPr lang="es-ES" sz="1600" b="1" dirty="0">
                <a:latin typeface="Cambria Math" panose="02040503050406030204" pitchFamily="18" charset="0"/>
                <a:ea typeface="Calibri" panose="020F0502020204030204" pitchFamily="34" charset="0"/>
                <a:cs typeface="Times New Roman" panose="02020603050405020304" pitchFamily="18" charset="0"/>
              </a:rPr>
              <a:t>D</a:t>
            </a:r>
            <a:r>
              <a:rPr lang="es-ES" sz="1600" dirty="0">
                <a:latin typeface="Cambria Math" panose="02040503050406030204" pitchFamily="18" charset="0"/>
                <a:ea typeface="Calibri" panose="020F0502020204030204" pitchFamily="34" charset="0"/>
                <a:cs typeface="Times New Roman" panose="02020603050405020304" pitchFamily="18" charset="0"/>
              </a:rPr>
              <a:t> (0) =</a:t>
            </a:r>
            <a:r>
              <a:rPr lang="es-ES" sz="1600" b="1" dirty="0">
                <a:latin typeface="Cambria Math" panose="02040503050406030204" pitchFamily="18" charset="0"/>
                <a:ea typeface="Calibri" panose="020F0502020204030204" pitchFamily="34" charset="0"/>
                <a:cs typeface="Times New Roman" panose="02020603050405020304" pitchFamily="18" charset="0"/>
              </a:rPr>
              <a:t>0</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 sz="1600" dirty="0">
                <a:latin typeface="Cambria Math" panose="02040503050406030204" pitchFamily="18" charset="0"/>
                <a:ea typeface="Calibri" panose="020F0502020204030204" pitchFamily="34" charset="0"/>
                <a:cs typeface="Times New Roman" panose="02020603050405020304" pitchFamily="18" charset="0"/>
              </a:rPr>
              <a:t>Nodo variable </a:t>
            </a:r>
            <a:r>
              <a:rPr lang="es-ES" sz="1600" b="1" dirty="0">
                <a:latin typeface="Cambria Math" panose="02040503050406030204" pitchFamily="18" charset="0"/>
                <a:ea typeface="Calibri" panose="020F0502020204030204" pitchFamily="34" charset="0"/>
                <a:cs typeface="Times New Roman" panose="02020603050405020304" pitchFamily="18" charset="0"/>
              </a:rPr>
              <a:t>B= 1</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s-ES" sz="1600" dirty="0">
                <a:latin typeface="Cambria Math" panose="02040503050406030204" pitchFamily="18" charset="0"/>
                <a:ea typeface="Calibri" panose="020F0502020204030204" pitchFamily="34" charset="0"/>
                <a:cs typeface="Times New Roman" panose="02020603050405020304" pitchFamily="18" charset="0"/>
              </a:rPr>
              <a:t>Nodo variable </a:t>
            </a:r>
            <a:r>
              <a:rPr lang="es-ES" sz="1600" b="1" dirty="0">
                <a:latin typeface="Cambria Math" panose="02040503050406030204" pitchFamily="18" charset="0"/>
                <a:ea typeface="Calibri" panose="020F0502020204030204" pitchFamily="34" charset="0"/>
                <a:cs typeface="Times New Roman" panose="02020603050405020304" pitchFamily="18" charset="0"/>
              </a:rPr>
              <a:t>D= 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p:cNvSpPr txBox="1">
            <a:spLocks/>
          </p:cNvSpPr>
          <p:nvPr/>
        </p:nvSpPr>
        <p:spPr>
          <a:xfrm>
            <a:off x="6639481" y="1150717"/>
            <a:ext cx="3734803" cy="5126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u="sng" dirty="0" smtClean="0">
                <a:latin typeface="Times New Roman" panose="02020603050405020304" pitchFamily="18" charset="0"/>
                <a:cs typeface="Times New Roman" panose="02020603050405020304" pitchFamily="18" charset="0"/>
              </a:rPr>
              <a:t>Operaciones</a:t>
            </a:r>
            <a:endParaRPr lang="es-EC" sz="2800" u="sng" dirty="0"/>
          </a:p>
        </p:txBody>
      </p:sp>
      <p:pic>
        <p:nvPicPr>
          <p:cNvPr id="6" name="Imagen 5"/>
          <p:cNvPicPr/>
          <p:nvPr/>
        </p:nvPicPr>
        <p:blipFill>
          <a:blip r:embed="rId2"/>
          <a:stretch>
            <a:fillRect/>
          </a:stretch>
        </p:blipFill>
        <p:spPr>
          <a:xfrm>
            <a:off x="6124922" y="3368409"/>
            <a:ext cx="5496271" cy="2658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007606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latin typeface="Times New Roman" panose="02020603050405020304" pitchFamily="18" charset="0"/>
                <a:cs typeface="Times New Roman" panose="02020603050405020304" pitchFamily="18" charset="0"/>
              </a:rPr>
              <a:t>PASO </a:t>
            </a:r>
            <a:r>
              <a:rPr lang="es-EC" b="1" dirty="0" smtClean="0">
                <a:latin typeface="Times New Roman" panose="02020603050405020304" pitchFamily="18" charset="0"/>
                <a:cs typeface="Times New Roman" panose="02020603050405020304" pitchFamily="18" charset="0"/>
              </a:rPr>
              <a:t>6-DECODIFICACIÓN</a:t>
            </a:r>
            <a:endParaRPr lang="es-EC" dirty="0"/>
          </a:p>
        </p:txBody>
      </p:sp>
      <p:sp>
        <p:nvSpPr>
          <p:cNvPr id="3" name="Marcador de contenido 2"/>
          <p:cNvSpPr>
            <a:spLocks noGrp="1"/>
          </p:cNvSpPr>
          <p:nvPr>
            <p:ph idx="1"/>
          </p:nvPr>
        </p:nvSpPr>
        <p:spPr>
          <a:xfrm>
            <a:off x="609600" y="1988841"/>
            <a:ext cx="4685607" cy="1793450"/>
          </a:xfrm>
        </p:spPr>
        <p:txBody>
          <a:bodyPr>
            <a:normAutofit fontScale="70000" lnSpcReduction="20000"/>
          </a:bodyPr>
          <a:lstStyle/>
          <a:p>
            <a:pPr algn="just"/>
            <a:r>
              <a:rPr lang="es-ES" dirty="0">
                <a:latin typeface="Times New Roman" panose="02020603050405020304" pitchFamily="18" charset="0"/>
                <a:cs typeface="Times New Roman" panose="02020603050405020304" pitchFamily="18" charset="0"/>
              </a:rPr>
              <a:t>Para culminar con la decodificación del mensaje, se realiza nuevamente el paso número 1. </a:t>
            </a:r>
          </a:p>
          <a:p>
            <a:pPr algn="just"/>
            <a:r>
              <a:rPr lang="es-ES" dirty="0" smtClean="0">
                <a:latin typeface="Times New Roman" panose="02020603050405020304" pitchFamily="18" charset="0"/>
                <a:cs typeface="Times New Roman" panose="02020603050405020304" pitchFamily="18" charset="0"/>
              </a:rPr>
              <a:t>Obteniéndose </a:t>
            </a:r>
            <a:r>
              <a:rPr lang="es-ES" dirty="0">
                <a:latin typeface="Times New Roman" panose="02020603050405020304" pitchFamily="18" charset="0"/>
                <a:cs typeface="Times New Roman" panose="02020603050405020304" pitchFamily="18" charset="0"/>
              </a:rPr>
              <a:t>satisfactoriamente el mensaje enviado </a:t>
            </a:r>
            <a:r>
              <a:rPr lang="es-ES" b="1" i="1" dirty="0">
                <a:latin typeface="Times New Roman" panose="02020603050405020304" pitchFamily="18" charset="0"/>
                <a:cs typeface="Times New Roman" panose="02020603050405020304" pitchFamily="18" charset="0"/>
              </a:rPr>
              <a:t>s</a:t>
            </a:r>
            <a:endParaRPr lang="es-EC"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5662294" y="1988841"/>
            <a:ext cx="5920105" cy="3273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283332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b="1" dirty="0" smtClean="0">
                <a:latin typeface="Times New Roman" panose="02020603050405020304" pitchFamily="18" charset="0"/>
                <a:cs typeface="Times New Roman" panose="02020603050405020304" pitchFamily="18" charset="0"/>
              </a:rPr>
              <a:t>IMPORTANTE</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09600" y="1523328"/>
            <a:ext cx="10972800" cy="3960440"/>
          </a:xfrm>
        </p:spPr>
        <p:txBody>
          <a:bodyPr/>
          <a:lstStyle/>
          <a:p>
            <a:pPr algn="just"/>
            <a:r>
              <a:rPr lang="es-ES" dirty="0">
                <a:latin typeface="Times New Roman" panose="02020603050405020304" pitchFamily="18" charset="0"/>
                <a:cs typeface="Times New Roman" panose="02020603050405020304" pitchFamily="18" charset="0"/>
              </a:rPr>
              <a:t>Es importante mencionar que este tipo de decodificación funciona siempre y cuando existan nodos variables de grado 1 inicialmente, y en cada paso de decodificación </a:t>
            </a:r>
            <a:r>
              <a:rPr lang="es-ES" dirty="0" smtClean="0">
                <a:latin typeface="Times New Roman" panose="02020603050405020304" pitchFamily="18" charset="0"/>
                <a:cs typeface="Times New Roman" panose="02020603050405020304" pitchFamily="18" charset="0"/>
              </a:rPr>
              <a:t>parcial. Caso </a:t>
            </a:r>
            <a:r>
              <a:rPr lang="es-ES" dirty="0">
                <a:latin typeface="Times New Roman" panose="02020603050405020304" pitchFamily="18" charset="0"/>
                <a:cs typeface="Times New Roman" panose="02020603050405020304" pitchFamily="18" charset="0"/>
              </a:rPr>
              <a:t>contrario </a:t>
            </a:r>
            <a:r>
              <a:rPr lang="es-ES" u="sng" dirty="0" smtClean="0">
                <a:latin typeface="Times New Roman" panose="02020603050405020304" pitchFamily="18" charset="0"/>
                <a:cs typeface="Times New Roman" panose="02020603050405020304" pitchFamily="18" charset="0"/>
              </a:rPr>
              <a:t>FALLA LA DECODIFICACIÓN</a:t>
            </a:r>
            <a:endParaRPr lang="es-EC"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58908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086629" y="831274"/>
            <a:ext cx="9778106" cy="5145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698834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latin typeface="Times New Roman" panose="02020603050405020304" pitchFamily="18" charset="0"/>
                <a:cs typeface="Times New Roman" panose="02020603050405020304" pitchFamily="18" charset="0"/>
              </a:rPr>
              <a:t>FOUNTAIN RAPTOR</a:t>
            </a:r>
            <a:endParaRPr lang="es-EC"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09599" y="1988841"/>
            <a:ext cx="10903527" cy="3048672"/>
          </a:xfrm>
        </p:spPr>
        <p:txBody>
          <a:bodyPr>
            <a:normAutofit fontScale="85000" lnSpcReduction="20000"/>
          </a:bodyPr>
          <a:lstStyle/>
          <a:p>
            <a:pPr algn="just"/>
            <a:r>
              <a:rPr lang="es-ES" dirty="0"/>
              <a:t>Debido al inconveniente y limitación que tiene el proceso de decodificación de tipo </a:t>
            </a:r>
            <a:r>
              <a:rPr lang="es-ES" i="1" dirty="0" err="1"/>
              <a:t>Fountain</a:t>
            </a:r>
            <a:r>
              <a:rPr lang="es-ES" i="1" dirty="0"/>
              <a:t>-LT</a:t>
            </a:r>
            <a:r>
              <a:rPr lang="es-ES" dirty="0"/>
              <a:t>, se establece la codificación de tipo </a:t>
            </a:r>
            <a:r>
              <a:rPr lang="es-ES" dirty="0" err="1"/>
              <a:t>Fountain</a:t>
            </a:r>
            <a:r>
              <a:rPr lang="es-ES" dirty="0"/>
              <a:t>-Raptor, la misma que solventa este problema de un modo </a:t>
            </a:r>
            <a:r>
              <a:rPr lang="es-ES" dirty="0" smtClean="0"/>
              <a:t>sencillo.</a:t>
            </a:r>
          </a:p>
          <a:p>
            <a:pPr marL="0" indent="0" algn="just">
              <a:buNone/>
            </a:pPr>
            <a:endParaRPr lang="es-ES" dirty="0" smtClean="0"/>
          </a:p>
          <a:p>
            <a:pPr algn="just"/>
            <a:r>
              <a:rPr lang="es-ES" dirty="0" smtClean="0"/>
              <a:t>El </a:t>
            </a:r>
            <a:r>
              <a:rPr lang="es-ES" dirty="0"/>
              <a:t>cual es utilizar un </a:t>
            </a:r>
            <a:r>
              <a:rPr lang="es-ES" b="1" dirty="0"/>
              <a:t>pre-codificador</a:t>
            </a:r>
            <a:r>
              <a:rPr lang="es-ES" dirty="0"/>
              <a:t> para los bits de información, antes de emplear la codificación de tipo </a:t>
            </a:r>
            <a:r>
              <a:rPr lang="es-ES" i="1" dirty="0" err="1"/>
              <a:t>Fountain</a:t>
            </a:r>
            <a:r>
              <a:rPr lang="es-ES" i="1" dirty="0"/>
              <a:t>-LT</a:t>
            </a:r>
            <a:r>
              <a:rPr lang="es-ES" dirty="0"/>
              <a:t>. En este caso se utiliza como pre-codificador, la codificación </a:t>
            </a:r>
            <a:r>
              <a:rPr lang="es-ES" b="1" i="1" dirty="0"/>
              <a:t>LDPC</a:t>
            </a:r>
            <a:r>
              <a:rPr lang="es-ES" dirty="0"/>
              <a:t>.</a:t>
            </a:r>
            <a:endParaRPr lang="es-EC" dirty="0"/>
          </a:p>
          <a:p>
            <a:endParaRPr lang="es-EC" dirty="0"/>
          </a:p>
        </p:txBody>
      </p:sp>
    </p:spTree>
    <p:extLst>
      <p:ext uri="{BB962C8B-B14F-4D97-AF65-F5344CB8AC3E}">
        <p14:creationId xmlns:p14="http://schemas.microsoft.com/office/powerpoint/2010/main" val="135298885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336" y="382814"/>
            <a:ext cx="10766987" cy="864096"/>
          </a:xfrm>
        </p:spPr>
        <p:txBody>
          <a:bodyPr>
            <a:normAutofit/>
          </a:bodyPr>
          <a:lstStyle/>
          <a:p>
            <a:r>
              <a:rPr lang="es-EC" sz="4000" b="1" dirty="0" smtClean="0">
                <a:latin typeface="Times New Roman" panose="02020603050405020304" pitchFamily="18" charset="0"/>
                <a:cs typeface="Times New Roman" panose="02020603050405020304" pitchFamily="18" charset="0"/>
              </a:rPr>
              <a:t>ESQUEMA CODIFICACIÓN RAPTOR</a:t>
            </a:r>
            <a:endParaRPr lang="es-EC" sz="4000" b="1"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2383587" y="1246910"/>
            <a:ext cx="7134486" cy="4838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84035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977" y="407751"/>
            <a:ext cx="10766987" cy="864096"/>
          </a:xfrm>
        </p:spPr>
        <p:txBody>
          <a:bodyPr/>
          <a:lstStyle/>
          <a:p>
            <a:r>
              <a:rPr lang="es-EC" sz="4000" b="1" dirty="0" smtClean="0">
                <a:latin typeface="Times New Roman" panose="02020603050405020304" pitchFamily="18" charset="0"/>
                <a:cs typeface="Times New Roman" panose="02020603050405020304" pitchFamily="18" charset="0"/>
              </a:rPr>
              <a:t>DECODIFICACIÓN</a:t>
            </a:r>
            <a:endParaRPr lang="es-EC" b="1"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4156364" y="1271847"/>
            <a:ext cx="7730837" cy="4846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p:cNvSpPr/>
          <p:nvPr/>
        </p:nvSpPr>
        <p:spPr>
          <a:xfrm>
            <a:off x="0" y="1211885"/>
            <a:ext cx="3998422" cy="4707955"/>
          </a:xfrm>
          <a:prstGeom prst="rect">
            <a:avLst/>
          </a:prstGeom>
        </p:spPr>
        <p:txBody>
          <a:bodyPr wrap="square">
            <a:spAutoFit/>
          </a:bodyPr>
          <a:lstStyle/>
          <a:p>
            <a:pPr indent="180340" algn="just">
              <a:lnSpc>
                <a:spcPct val="115000"/>
              </a:lnSpc>
              <a:spcAft>
                <a:spcPts val="1000"/>
              </a:spcAft>
              <a:tabLst>
                <a:tab pos="862330" algn="l"/>
              </a:tabLst>
            </a:pPr>
            <a:r>
              <a:rPr lang="es-ES" dirty="0">
                <a:latin typeface="Times New Roman" panose="02020603050405020304" pitchFamily="18" charset="0"/>
                <a:ea typeface="Calibri" panose="020F0502020204030204" pitchFamily="34" charset="0"/>
                <a:cs typeface="Times New Roman" panose="02020603050405020304" pitchFamily="18" charset="0"/>
              </a:rPr>
              <a:t>Para este ejemplo se considera un error en el símbolo de color </a:t>
            </a:r>
            <a:r>
              <a:rPr lang="es-ES" b="1" dirty="0">
                <a:latin typeface="Times New Roman" panose="02020603050405020304" pitchFamily="18" charset="0"/>
                <a:ea typeface="Calibri" panose="020F0502020204030204" pitchFamily="34" charset="0"/>
                <a:cs typeface="Times New Roman" panose="02020603050405020304" pitchFamily="18" charset="0"/>
              </a:rPr>
              <a:t>rojo</a:t>
            </a:r>
            <a:r>
              <a:rPr lang="es-ES" dirty="0">
                <a:latin typeface="Times New Roman" panose="02020603050405020304" pitchFamily="18" charset="0"/>
                <a:ea typeface="Calibri" panose="020F0502020204030204" pitchFamily="34" charset="0"/>
                <a:cs typeface="Times New Roman" panose="02020603050405020304" pitchFamily="18" charset="0"/>
              </a:rPr>
              <a:t>, el mismo que representa un símbolo borrado o da</a:t>
            </a:r>
            <a:r>
              <a:rPr lang="es-EC" dirty="0">
                <a:latin typeface="Times New Roman" panose="02020603050405020304" pitchFamily="18" charset="0"/>
                <a:ea typeface="Calibri" panose="020F0502020204030204" pitchFamily="34" charset="0"/>
                <a:cs typeface="Times New Roman" panose="02020603050405020304" pitchFamily="18" charset="0"/>
              </a:rPr>
              <a:t>ñ</a:t>
            </a:r>
            <a:r>
              <a:rPr lang="es-ES" dirty="0" err="1">
                <a:latin typeface="Times New Roman" panose="02020603050405020304" pitchFamily="18" charset="0"/>
                <a:ea typeface="Calibri" panose="020F0502020204030204" pitchFamily="34" charset="0"/>
                <a:cs typeface="Times New Roman" panose="02020603050405020304" pitchFamily="18" charset="0"/>
              </a:rPr>
              <a:t>ado</a:t>
            </a:r>
            <a:r>
              <a:rPr lang="es-ES" dirty="0">
                <a:latin typeface="Times New Roman" panose="02020603050405020304" pitchFamily="18" charset="0"/>
                <a:ea typeface="Calibri" panose="020F0502020204030204" pitchFamily="34" charset="0"/>
                <a:cs typeface="Times New Roman" panose="02020603050405020304" pitchFamily="18" charset="0"/>
              </a:rPr>
              <a:t>, por algún efecto del canal de comunicaciones. Esto se realiza con el afán de observar cómo actúa el pre-codificador ante una aparente falla de decodificación </a:t>
            </a:r>
            <a:r>
              <a:rPr lang="es-ES" i="1" dirty="0">
                <a:latin typeface="Times New Roman" panose="02020603050405020304" pitchFamily="18" charset="0"/>
                <a:ea typeface="Calibri" panose="020F0502020204030204" pitchFamily="34" charset="0"/>
                <a:cs typeface="Times New Roman" panose="02020603050405020304" pitchFamily="18" charset="0"/>
              </a:rPr>
              <a:t>LT</a:t>
            </a:r>
            <a:r>
              <a:rPr lang="es-ES" dirty="0">
                <a:latin typeface="Times New Roman" panose="02020603050405020304" pitchFamily="18" charset="0"/>
                <a:ea typeface="Calibri" panose="020F0502020204030204" pitchFamily="34" charset="0"/>
                <a:cs typeface="Times New Roman" panose="02020603050405020304" pitchFamily="18" charset="0"/>
              </a:rPr>
              <a:t>.</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Times New Roman" panose="02020603050405020304" pitchFamily="18" charset="0"/>
                <a:ea typeface="Calibri" panose="020F0502020204030204" pitchFamily="34" charset="0"/>
              </a:rPr>
              <a:t>Como se aprecia en la </a:t>
            </a:r>
            <a:r>
              <a:rPr lang="es-ES" dirty="0" smtClean="0">
                <a:latin typeface="Times New Roman" panose="02020603050405020304" pitchFamily="18" charset="0"/>
                <a:ea typeface="Calibri" panose="020F0502020204030204" pitchFamily="34" charset="0"/>
              </a:rPr>
              <a:t>Figura, </a:t>
            </a:r>
            <a:r>
              <a:rPr lang="es-ES" dirty="0">
                <a:latin typeface="Times New Roman" panose="02020603050405020304" pitchFamily="18" charset="0"/>
                <a:ea typeface="Calibri" panose="020F0502020204030204" pitchFamily="34" charset="0"/>
              </a:rPr>
              <a:t>dicho error en un símbolo, provoca falla en la decodificación de tipo </a:t>
            </a:r>
            <a:r>
              <a:rPr lang="es-ES" i="1" dirty="0" err="1">
                <a:latin typeface="Times New Roman" panose="02020603050405020304" pitchFamily="18" charset="0"/>
                <a:ea typeface="Calibri" panose="020F0502020204030204" pitchFamily="34" charset="0"/>
              </a:rPr>
              <a:t>Fountain</a:t>
            </a:r>
            <a:r>
              <a:rPr lang="es-ES" i="1" dirty="0">
                <a:latin typeface="Times New Roman" panose="02020603050405020304" pitchFamily="18" charset="0"/>
                <a:ea typeface="Calibri" panose="020F0502020204030204" pitchFamily="34" charset="0"/>
              </a:rPr>
              <a:t>-LT</a:t>
            </a:r>
            <a:r>
              <a:rPr lang="es-EC" dirty="0">
                <a:latin typeface="Times New Roman" panose="02020603050405020304" pitchFamily="18" charset="0"/>
                <a:ea typeface="Calibri" panose="020F0502020204030204" pitchFamily="34" charset="0"/>
              </a:rPr>
              <a:t>. Los símbolos en color negro, representan una palabra de código que no se pudo decodificar (</a:t>
            </a:r>
            <a:r>
              <a:rPr lang="es-ES" dirty="0">
                <a:latin typeface="Times New Roman" panose="02020603050405020304" pitchFamily="18" charset="0"/>
                <a:ea typeface="Calibri" panose="020F0502020204030204" pitchFamily="34" charset="0"/>
              </a:rPr>
              <a:t>recuadro número </a:t>
            </a:r>
            <a:r>
              <a:rPr lang="es-ES" b="1" dirty="0">
                <a:latin typeface="Times New Roman" panose="02020603050405020304" pitchFamily="18" charset="0"/>
                <a:ea typeface="Calibri" panose="020F0502020204030204" pitchFamily="34" charset="0"/>
              </a:rPr>
              <a:t>6 </a:t>
            </a:r>
            <a:r>
              <a:rPr lang="es-ES" dirty="0">
                <a:latin typeface="Times New Roman" panose="02020603050405020304" pitchFamily="18" charset="0"/>
                <a:ea typeface="Calibri" panose="020F0502020204030204" pitchFamily="34" charset="0"/>
              </a:rPr>
              <a:t>del mosaico</a:t>
            </a:r>
            <a:r>
              <a:rPr lang="es-EC" dirty="0">
                <a:latin typeface="Times New Roman" panose="02020603050405020304" pitchFamily="18" charset="0"/>
                <a:ea typeface="Calibri" panose="020F0502020204030204" pitchFamily="34" charset="0"/>
              </a:rPr>
              <a:t>).</a:t>
            </a:r>
            <a:endParaRPr lang="es-EC" dirty="0"/>
          </a:p>
        </p:txBody>
      </p:sp>
    </p:spTree>
    <p:extLst>
      <p:ext uri="{BB962C8B-B14F-4D97-AF65-F5344CB8AC3E}">
        <p14:creationId xmlns:p14="http://schemas.microsoft.com/office/powerpoint/2010/main" val="296550695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695795" y="640080"/>
            <a:ext cx="7963031" cy="5394727"/>
          </a:xfrm>
          <a:prstGeom prst="rect">
            <a:avLst/>
          </a:prstGeom>
        </p:spPr>
      </p:pic>
    </p:spTree>
    <p:extLst>
      <p:ext uri="{BB962C8B-B14F-4D97-AF65-F5344CB8AC3E}">
        <p14:creationId xmlns:p14="http://schemas.microsoft.com/office/powerpoint/2010/main" val="151933806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390632"/>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ESCENARIOS DE PRUEBA</a:t>
            </a:r>
            <a:endParaRPr lang="es-EC" sz="3600" b="1" dirty="0">
              <a:latin typeface="Times New Roman" panose="02020603050405020304" pitchFamily="18" charset="0"/>
              <a:cs typeface="Times New Roman" panose="02020603050405020304" pitchFamily="18" charset="0"/>
            </a:endParaRPr>
          </a:p>
        </p:txBody>
      </p:sp>
      <p:pic>
        <p:nvPicPr>
          <p:cNvPr id="4" name="Marcador de contenido 3"/>
          <p:cNvPicPr>
            <a:picLocks noGrp="1"/>
          </p:cNvPicPr>
          <p:nvPr>
            <p:ph idx="1"/>
          </p:nvPr>
        </p:nvPicPr>
        <p:blipFill>
          <a:blip r:embed="rId2"/>
          <a:stretch>
            <a:fillRect/>
          </a:stretch>
        </p:blipFill>
        <p:spPr>
          <a:xfrm>
            <a:off x="2061997" y="1656629"/>
            <a:ext cx="8170970" cy="4228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ítulo 1"/>
          <p:cNvSpPr txBox="1">
            <a:spLocks/>
          </p:cNvSpPr>
          <p:nvPr/>
        </p:nvSpPr>
        <p:spPr>
          <a:xfrm>
            <a:off x="261232" y="1014153"/>
            <a:ext cx="4626652" cy="739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u="sng" dirty="0" smtClean="0">
                <a:latin typeface="Times New Roman" panose="02020603050405020304" pitchFamily="18" charset="0"/>
                <a:cs typeface="Times New Roman" panose="02020603050405020304" pitchFamily="18" charset="0"/>
              </a:rPr>
              <a:t>PRIMER ESCENARIO</a:t>
            </a:r>
            <a:endParaRPr lang="es-EC"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64784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3783" y="1152994"/>
            <a:ext cx="10947861" cy="3067315"/>
          </a:xfrm>
          <a:prstGeom prst="rect">
            <a:avLst/>
          </a:prstGeom>
        </p:spPr>
        <p:txBody>
          <a:bodyPr wrap="square">
            <a:spAutoFit/>
          </a:bodyPr>
          <a:lstStyle/>
          <a:p>
            <a:pPr algn="just">
              <a:lnSpc>
                <a:spcPct val="115000"/>
              </a:lnSpc>
              <a:spcAft>
                <a:spcPts val="1000"/>
              </a:spcAft>
            </a:pPr>
            <a:endParaRPr lang="es-E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Nuevos </a:t>
            </a:r>
            <a:r>
              <a:rPr lang="es-ES" dirty="0">
                <a:latin typeface="Times New Roman" panose="02020603050405020304" pitchFamily="18" charset="0"/>
                <a:ea typeface="Calibri" panose="020F0502020204030204" pitchFamily="34" charset="0"/>
                <a:cs typeface="Times New Roman" panose="02020603050405020304" pitchFamily="18" charset="0"/>
              </a:rPr>
              <a:t>sistemas de transmisión que ofrecen contenido multimedia en calidad </a:t>
            </a:r>
            <a:r>
              <a:rPr lang="es-ES" i="1" dirty="0" smtClean="0">
                <a:latin typeface="Times New Roman" panose="02020603050405020304" pitchFamily="18" charset="0"/>
                <a:ea typeface="Calibri" panose="020F0502020204030204" pitchFamily="34" charset="0"/>
                <a:cs typeface="Times New Roman" panose="02020603050405020304" pitchFamily="18" charset="0"/>
              </a:rPr>
              <a:t>4K</a:t>
            </a:r>
            <a:r>
              <a:rPr lang="es-ES" dirty="0" smtClean="0">
                <a:latin typeface="Times New Roman" panose="02020603050405020304" pitchFamily="18" charset="0"/>
                <a:ea typeface="Calibri" panose="020F0502020204030204" pitchFamily="34" charset="0"/>
                <a:cs typeface="Times New Roman" panose="02020603050405020304" pitchFamily="18" charset="0"/>
              </a:rPr>
              <a:t> </a:t>
            </a:r>
            <a:r>
              <a:rPr lang="es-ES" dirty="0">
                <a:latin typeface="Times New Roman" panose="02020603050405020304" pitchFamily="18" charset="0"/>
                <a:ea typeface="Calibri" panose="020F0502020204030204" pitchFamily="34" charset="0"/>
                <a:cs typeface="Times New Roman" panose="02020603050405020304" pitchFamily="18" charset="0"/>
              </a:rPr>
              <a:t>y en un futuro pretenden garantizar visualización en </a:t>
            </a:r>
            <a:r>
              <a:rPr lang="es-ES" i="1" dirty="0">
                <a:latin typeface="Times New Roman" panose="02020603050405020304" pitchFamily="18" charset="0"/>
                <a:ea typeface="Calibri" panose="020F0502020204030204" pitchFamily="34" charset="0"/>
                <a:cs typeface="Times New Roman" panose="02020603050405020304" pitchFamily="18" charset="0"/>
              </a:rPr>
              <a:t>8K</a:t>
            </a:r>
            <a:r>
              <a:rPr lang="es-ES" dirty="0">
                <a:latin typeface="Times New Roman" panose="02020603050405020304" pitchFamily="18" charset="0"/>
                <a:ea typeface="Calibri" panose="020F0502020204030204" pitchFamily="34" charset="0"/>
                <a:cs typeface="Times New Roman" panose="02020603050405020304" pitchFamily="18" charset="0"/>
              </a:rPr>
              <a:t>, así como el avance tecnológico en las redes de nueva generación de telefonía móvil, denominada </a:t>
            </a:r>
            <a:r>
              <a:rPr lang="es-ES" i="1" dirty="0">
                <a:latin typeface="Times New Roman" panose="02020603050405020304" pitchFamily="18" charset="0"/>
                <a:ea typeface="Calibri" panose="020F0502020204030204" pitchFamily="34" charset="0"/>
                <a:cs typeface="Times New Roman" panose="02020603050405020304" pitchFamily="18" charset="0"/>
              </a:rPr>
              <a:t>5G</a:t>
            </a:r>
            <a:r>
              <a:rPr lang="es-ES" dirty="0">
                <a:latin typeface="Times New Roman" panose="02020603050405020304" pitchFamily="18" charset="0"/>
                <a:ea typeface="Calibri" panose="020F0502020204030204" pitchFamily="34" charset="0"/>
                <a:cs typeface="Times New Roman" panose="02020603050405020304" pitchFamily="18" charset="0"/>
              </a:rPr>
              <a:t>. Han llevado a la necesidad de manejar recursos tecnológicos que hagan que los sistemas de comunicaciones sean más robustos; por lo cual, la importancia del criterio de reutilización de frecuencias con el afán de aprovechar al máximo el ancho de banda de un sistema de comunicaciones. Así como lograr que el desempeño del sistema en cuanto a su capacidad se refiere, sea lo más cercana posible al límite de </a:t>
            </a:r>
            <a:r>
              <a:rPr lang="es-ES" i="1" dirty="0">
                <a:latin typeface="Times New Roman" panose="02020603050405020304" pitchFamily="18" charset="0"/>
                <a:ea typeface="Calibri" panose="020F0502020204030204" pitchFamily="34" charset="0"/>
                <a:cs typeface="Times New Roman" panose="02020603050405020304" pitchFamily="18" charset="0"/>
              </a:rPr>
              <a:t>Shannon</a:t>
            </a:r>
            <a:r>
              <a:rPr lang="es-ES" dirty="0">
                <a:latin typeface="Times New Roman" panose="02020603050405020304" pitchFamily="18" charset="0"/>
                <a:ea typeface="Calibri" panose="020F0502020204030204" pitchFamily="34" charset="0"/>
                <a:cs typeface="Times New Roman" panose="02020603050405020304" pitchFamily="18" charset="0"/>
              </a:rPr>
              <a:t>; y por supuesto el manejo de códigos de detección y corrección de errores de canal más sofisticados, creados como complemento y soporte de cada una de estas nuevas tecnologías.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813069" y="1005840"/>
            <a:ext cx="4239491" cy="374073"/>
          </a:xfrm>
          <a:prstGeom prst="rect">
            <a:avLst/>
          </a:prstGeom>
          <a:blipFill>
            <a:blip r:embed="rId2" cstate="print"/>
            <a:stretch>
              <a:fillRect/>
            </a:stretch>
          </a:blipFill>
        </p:spPr>
        <p:txBody>
          <a:bodyPr wrap="square" lIns="0" tIns="0" rIns="0" bIns="0" rtlCol="0" anchor="ctr">
            <a:noAutofit/>
          </a:bodyPr>
          <a:lstStyle/>
          <a:p>
            <a:pPr algn="ctr"/>
            <a:r>
              <a:rPr lang="es-EC" sz="2400" b="1" dirty="0" smtClean="0">
                <a:latin typeface="Times New Roman" panose="02020603050405020304" pitchFamily="18" charset="0"/>
                <a:cs typeface="Times New Roman" panose="02020603050405020304" pitchFamily="18" charset="0"/>
              </a:rPr>
              <a:t>JUSTIFICACIÓN</a:t>
            </a:r>
            <a:endParaRPr lang="es-EC"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24268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390632"/>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ESCENARIOS DE PRUEBA</a:t>
            </a:r>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61232" y="1014153"/>
            <a:ext cx="4626652" cy="7398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u="sng" dirty="0" smtClean="0">
                <a:latin typeface="Times New Roman" panose="02020603050405020304" pitchFamily="18" charset="0"/>
                <a:cs typeface="Times New Roman" panose="02020603050405020304" pitchFamily="18" charset="0"/>
              </a:rPr>
              <a:t>SEGUNDO ESCENARIO</a:t>
            </a:r>
            <a:endParaRPr lang="es-EC" sz="2400" b="1" u="sng" dirty="0">
              <a:latin typeface="Times New Roman" panose="02020603050405020304" pitchFamily="18" charset="0"/>
              <a:cs typeface="Times New Roman" panose="02020603050405020304" pitchFamily="18" charset="0"/>
            </a:endParaRPr>
          </a:p>
        </p:txBody>
      </p:sp>
      <p:pic>
        <p:nvPicPr>
          <p:cNvPr id="6" name="Imagen 5"/>
          <p:cNvPicPr/>
          <p:nvPr/>
        </p:nvPicPr>
        <p:blipFill>
          <a:blip r:embed="rId2"/>
          <a:stretch>
            <a:fillRect/>
          </a:stretch>
        </p:blipFill>
        <p:spPr>
          <a:xfrm>
            <a:off x="2219498" y="1753985"/>
            <a:ext cx="7257011" cy="4364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789393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623388"/>
            <a:ext cx="10766987" cy="864096"/>
          </a:xfrm>
        </p:spPr>
        <p:txBody>
          <a:bodyPr/>
          <a:lstStyle/>
          <a:p>
            <a:r>
              <a:rPr lang="es-EC" sz="4000" b="1" dirty="0" smtClean="0">
                <a:latin typeface="Times New Roman" panose="02020603050405020304" pitchFamily="18" charset="0"/>
                <a:cs typeface="Times New Roman" panose="02020603050405020304" pitchFamily="18" charset="0"/>
              </a:rPr>
              <a:t>ANÁLISIS DE RESULTADOS</a:t>
            </a:r>
            <a:endParaRPr lang="es-EC"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12505" y="1839211"/>
            <a:ext cx="10409923" cy="4395333"/>
          </a:xfrm>
        </p:spPr>
        <p:txBody>
          <a:bodyPr>
            <a:normAutofit fontScale="62500" lnSpcReduction="20000"/>
          </a:bodyPr>
          <a:lstStyle/>
          <a:p>
            <a:pPr algn="just"/>
            <a:r>
              <a:rPr lang="es-ES" dirty="0">
                <a:latin typeface="Times New Roman" panose="02020603050405020304" pitchFamily="18" charset="0"/>
                <a:cs typeface="Times New Roman" panose="02020603050405020304" pitchFamily="18" charset="0"/>
              </a:rPr>
              <a:t>En relación a que la arquitectura del codificador de tipo </a:t>
            </a:r>
            <a:r>
              <a:rPr lang="es-ES" i="1" dirty="0" err="1">
                <a:latin typeface="Times New Roman" panose="02020603050405020304" pitchFamily="18" charset="0"/>
                <a:cs typeface="Times New Roman" panose="02020603050405020304" pitchFamily="18" charset="0"/>
              </a:rPr>
              <a:t>Fountain</a:t>
            </a:r>
            <a:r>
              <a:rPr lang="es-ES" i="1" dirty="0">
                <a:latin typeface="Times New Roman" panose="02020603050405020304" pitchFamily="18" charset="0"/>
                <a:cs typeface="Times New Roman" panose="02020603050405020304" pitchFamily="18" charset="0"/>
              </a:rPr>
              <a:t>-Raptor</a:t>
            </a:r>
            <a:r>
              <a:rPr lang="es-ES" dirty="0">
                <a:latin typeface="Times New Roman" panose="02020603050405020304" pitchFamily="18" charset="0"/>
                <a:cs typeface="Times New Roman" panose="02020603050405020304" pitchFamily="18" charset="0"/>
              </a:rPr>
              <a:t>, posee un bloque de codificación de tipo </a:t>
            </a:r>
            <a:r>
              <a:rPr lang="es-ES" i="1" dirty="0">
                <a:latin typeface="Times New Roman" panose="02020603050405020304" pitchFamily="18" charset="0"/>
                <a:cs typeface="Times New Roman" panose="02020603050405020304" pitchFamily="18" charset="0"/>
              </a:rPr>
              <a:t>LT</a:t>
            </a:r>
            <a:r>
              <a:rPr lang="es-ES" dirty="0">
                <a:latin typeface="Times New Roman" panose="02020603050405020304" pitchFamily="18" charset="0"/>
                <a:cs typeface="Times New Roman" panose="02020603050405020304" pitchFamily="18" charset="0"/>
              </a:rPr>
              <a:t>, el cual depende de una cantidad potencialmente grande de elementos de grado uno, representados por un solo arco de unión a los símbolos codificados en el grafo bipartido de </a:t>
            </a:r>
            <a:r>
              <a:rPr lang="es-ES" i="1" dirty="0" err="1">
                <a:latin typeface="Times New Roman" panose="02020603050405020304" pitchFamily="18" charset="0"/>
                <a:cs typeface="Times New Roman" panose="02020603050405020304" pitchFamily="18" charset="0"/>
              </a:rPr>
              <a:t>Tanner</a:t>
            </a:r>
            <a:r>
              <a:rPr lang="es-ES" dirty="0">
                <a:latin typeface="Times New Roman" panose="02020603050405020304" pitchFamily="18" charset="0"/>
                <a:cs typeface="Times New Roman" panose="02020603050405020304" pitchFamily="18" charset="0"/>
              </a:rPr>
              <a:t>. Se estableció enfocarse en pruebas donde se permita evidenciar como afecta la variación de bits de información a dicho codificador, ya que esto se traduciría en; que la probabilidad de poseer más elementos de grado uno para la decodificación, aumentaría si la cantidad de información a ser codificada tiende a ser mayor</a:t>
            </a:r>
            <a:r>
              <a:rPr lang="es-ES" dirty="0" smtClean="0">
                <a:latin typeface="Times New Roman" panose="02020603050405020304" pitchFamily="18" charset="0"/>
                <a:cs typeface="Times New Roman" panose="02020603050405020304" pitchFamily="18" charset="0"/>
              </a:rPr>
              <a:t>.</a:t>
            </a:r>
          </a:p>
          <a:p>
            <a:pPr marL="0" indent="0" algn="just">
              <a:buNone/>
            </a:pPr>
            <a:endParaRPr lang="es-ES" dirty="0" smtClean="0">
              <a:latin typeface="Times New Roman" panose="02020603050405020304" pitchFamily="18" charset="0"/>
              <a:cs typeface="Times New Roman" panose="02020603050405020304" pitchFamily="18" charset="0"/>
            </a:endParaRPr>
          </a:p>
          <a:p>
            <a:r>
              <a:rPr lang="es-ES" dirty="0"/>
              <a:t>Con este análisis previo, se utilizarán bloques de bits de información los cuales serán codificados y posteriormente decodificados, para finalmente verificar de manera gráfica el desempeño de la codificación de tipo </a:t>
            </a:r>
            <a:r>
              <a:rPr lang="es-ES" i="1" dirty="0"/>
              <a:t>Raptor</a:t>
            </a:r>
            <a:r>
              <a:rPr lang="es-ES" dirty="0"/>
              <a:t>, ante una de tipo</a:t>
            </a:r>
            <a:r>
              <a:rPr lang="es-ES" i="1" dirty="0"/>
              <a:t> LDPC</a:t>
            </a:r>
            <a:r>
              <a:rPr lang="es-ES" dirty="0"/>
              <a:t> en dos tipos de escenarios de comunicaciones; tanto para un canal de tipo </a:t>
            </a:r>
            <a:r>
              <a:rPr lang="es-ES" i="1" dirty="0"/>
              <a:t>AWGN</a:t>
            </a:r>
            <a:r>
              <a:rPr lang="es-ES" dirty="0"/>
              <a:t>, así como para un canal con desvanecimiento de tipo </a:t>
            </a:r>
            <a:r>
              <a:rPr lang="es-ES" i="1" dirty="0" err="1"/>
              <a:t>Rayleigh</a:t>
            </a:r>
            <a:r>
              <a:rPr lang="es-ES" dirty="0"/>
              <a:t>, utilizando una modulación de tipo </a:t>
            </a:r>
            <a:r>
              <a:rPr lang="es-ES" i="1" dirty="0"/>
              <a:t>BPSK</a:t>
            </a:r>
            <a:r>
              <a:rPr lang="es-ES" dirty="0"/>
              <a:t>, para ambos casos</a:t>
            </a:r>
            <a:r>
              <a:rPr lang="es-ES" dirty="0" smtClean="0"/>
              <a:t>.</a:t>
            </a:r>
          </a:p>
          <a:p>
            <a:pPr marL="0" indent="0">
              <a:buNone/>
            </a:pPr>
            <a:endParaRPr lang="es-EC" dirty="0"/>
          </a:p>
          <a:p>
            <a:r>
              <a:rPr lang="es-ES" dirty="0"/>
              <a:t>Es importante mencionar que la transmisión se la realizará utilizando bloques de 100, 1000, 10 mil, 100 mil y 1 millón de bits de información.</a:t>
            </a:r>
            <a:endParaRPr lang="es-EC" dirty="0"/>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20594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AWGN</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10"/>
            <a:ext cx="5970927" cy="4323326"/>
          </a:xfrm>
        </p:spPr>
        <p:txBody>
          <a:bodyPr>
            <a:normAutofit fontScale="55000" lnSpcReduction="20000"/>
          </a:bodyPr>
          <a:lstStyle/>
          <a:p>
            <a:pPr algn="just"/>
            <a:r>
              <a:rPr lang="es-ES" dirty="0"/>
              <a:t>La </a:t>
            </a:r>
            <a:r>
              <a:rPr lang="es-ES" dirty="0" smtClean="0"/>
              <a:t>Figura, </a:t>
            </a:r>
            <a:r>
              <a:rPr lang="es-ES" dirty="0"/>
              <a:t>muestra el comportamiento del código </a:t>
            </a:r>
            <a:r>
              <a:rPr lang="es-ES" i="1" dirty="0"/>
              <a:t>Raptor</a:t>
            </a:r>
            <a:r>
              <a:rPr lang="es-ES" dirty="0"/>
              <a:t>, al transmitir dichos paquetes con esta cantidad de bits, reflejando un desempeño inferior al código </a:t>
            </a:r>
            <a:r>
              <a:rPr lang="es-ES" i="1" dirty="0"/>
              <a:t>LDPC</a:t>
            </a:r>
            <a:r>
              <a:rPr lang="es-ES" dirty="0"/>
              <a:t>. </a:t>
            </a:r>
            <a:endParaRPr lang="es-ES" dirty="0" smtClean="0"/>
          </a:p>
          <a:p>
            <a:pPr marL="0" indent="0" algn="just">
              <a:buNone/>
            </a:pPr>
            <a:endParaRPr lang="es-EC" dirty="0"/>
          </a:p>
          <a:p>
            <a:pPr algn="just"/>
            <a:r>
              <a:rPr lang="es-ES" dirty="0"/>
              <a:t>Esto se debe a la arquitectura de codificación que poseen los códigos </a:t>
            </a:r>
            <a:r>
              <a:rPr lang="es-ES" i="1" dirty="0"/>
              <a:t>Raptor</a:t>
            </a:r>
            <a:r>
              <a:rPr lang="es-ES" dirty="0"/>
              <a:t>, ya que la misma se basa en la unión de un código </a:t>
            </a:r>
            <a:r>
              <a:rPr lang="es-ES" i="1" dirty="0"/>
              <a:t>LDPC</a:t>
            </a:r>
            <a:r>
              <a:rPr lang="es-ES" dirty="0"/>
              <a:t> y un código </a:t>
            </a:r>
            <a:r>
              <a:rPr lang="es-ES" i="1" dirty="0"/>
              <a:t>LT</a:t>
            </a:r>
            <a:r>
              <a:rPr lang="es-ES" dirty="0"/>
              <a:t>, como se lo explicó en el capítulo III. Un factor importante para realizar la decodificación </a:t>
            </a:r>
            <a:r>
              <a:rPr lang="es-ES" i="1" dirty="0"/>
              <a:t>LT</a:t>
            </a:r>
            <a:r>
              <a:rPr lang="es-ES" dirty="0"/>
              <a:t> con éxito,  es que existan nodos intermedios de grado 1, para cumplir con el algoritmo de decodificación</a:t>
            </a:r>
            <a:r>
              <a:rPr lang="es-ES" dirty="0" smtClean="0"/>
              <a:t>.</a:t>
            </a:r>
          </a:p>
          <a:p>
            <a:pPr marL="0" indent="0" algn="just">
              <a:buNone/>
            </a:pPr>
            <a:endParaRPr lang="es-EC" dirty="0"/>
          </a:p>
          <a:p>
            <a:pPr algn="just"/>
            <a:r>
              <a:rPr lang="es-ES" dirty="0"/>
              <a:t>Aunque la pre-codificación </a:t>
            </a:r>
            <a:r>
              <a:rPr lang="es-ES" i="1" dirty="0"/>
              <a:t>LDPC</a:t>
            </a:r>
            <a:r>
              <a:rPr lang="es-ES" dirty="0"/>
              <a:t> ayude a solventar este inconveniente como se verifica en la Figura 30. Hay que recalcar que dicha solución solo permite generar cierto número de nodos redundantes, así que también depende de la codificación </a:t>
            </a:r>
            <a:r>
              <a:rPr lang="es-ES" i="1" dirty="0"/>
              <a:t>LT</a:t>
            </a:r>
            <a:r>
              <a:rPr lang="es-ES" dirty="0"/>
              <a:t> para una decodificación exitosa</a:t>
            </a:r>
            <a:endParaRPr lang="es-EC" dirty="0"/>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u="sng" dirty="0">
                <a:latin typeface="Times New Roman" panose="02020603050405020304" pitchFamily="18" charset="0"/>
                <a:cs typeface="Times New Roman" panose="02020603050405020304" pitchFamily="18" charset="0"/>
              </a:rPr>
              <a:t>Desempeño del Codificador de tipo </a:t>
            </a:r>
            <a:r>
              <a:rPr lang="es-ES" sz="1600" b="1" u="sng" dirty="0" err="1">
                <a:latin typeface="Times New Roman" panose="02020603050405020304" pitchFamily="18" charset="0"/>
                <a:cs typeface="Times New Roman" panose="02020603050405020304" pitchFamily="18" charset="0"/>
              </a:rPr>
              <a:t>Fountain</a:t>
            </a:r>
            <a:r>
              <a:rPr lang="es-ES" sz="1600" b="1" u="sng" dirty="0">
                <a:latin typeface="Times New Roman" panose="02020603050405020304" pitchFamily="18" charset="0"/>
                <a:cs typeface="Times New Roman" panose="02020603050405020304" pitchFamily="18" charset="0"/>
              </a:rPr>
              <a:t> Raptor vs un codificador de tipo LDPC (paquetes de mil bits transmitidos)</a:t>
            </a:r>
            <a:endParaRPr lang="es-EC" sz="1600" b="1" u="sng" dirty="0">
              <a:latin typeface="Times New Roman" panose="02020603050405020304" pitchFamily="18" charset="0"/>
              <a:cs typeface="Times New Roman" panose="02020603050405020304" pitchFamily="18" charset="0"/>
            </a:endParaRPr>
          </a:p>
        </p:txBody>
      </p:sp>
      <p:pic>
        <p:nvPicPr>
          <p:cNvPr id="6" name="Imagen 5" descr="C:\Users\Enfermeras HEE\Desktop\Billy\TESIS_BILLY\TESIS ETAPA ALFA\AWGN\AWGN_1000.PNG"/>
          <p:cNvPicPr/>
          <p:nvPr/>
        </p:nvPicPr>
        <p:blipFill>
          <a:blip r:embed="rId2">
            <a:extLst>
              <a:ext uri="{28A0092B-C50C-407E-A947-70E740481C1C}">
                <a14:useLocalDpi xmlns:a14="http://schemas.microsoft.com/office/drawing/2010/main" val="0"/>
              </a:ext>
            </a:extLst>
          </a:blip>
          <a:srcRect/>
          <a:stretch>
            <a:fillRect/>
          </a:stretch>
        </p:blipFill>
        <p:spPr bwMode="auto">
          <a:xfrm>
            <a:off x="6183045" y="1537426"/>
            <a:ext cx="5621028" cy="4364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473290"/>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AWGN</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10"/>
            <a:ext cx="5970927" cy="4323326"/>
          </a:xfrm>
        </p:spPr>
        <p:txBody>
          <a:bodyPr>
            <a:normAutofit fontScale="55000" lnSpcReduction="20000"/>
          </a:bodyPr>
          <a:lstStyle/>
          <a:p>
            <a:pPr algn="just"/>
            <a:r>
              <a:rPr lang="es-EC" dirty="0">
                <a:latin typeface="Times New Roman" panose="02020603050405020304" pitchFamily="18" charset="0"/>
                <a:cs typeface="Times New Roman" panose="02020603050405020304" pitchFamily="18" charset="0"/>
              </a:rPr>
              <a:t>La </a:t>
            </a:r>
            <a:r>
              <a:rPr lang="es-EC" dirty="0" smtClean="0">
                <a:latin typeface="Times New Roman" panose="02020603050405020304" pitchFamily="18" charset="0"/>
                <a:cs typeface="Times New Roman" panose="02020603050405020304" pitchFamily="18" charset="0"/>
              </a:rPr>
              <a:t>Figura, </a:t>
            </a:r>
            <a:r>
              <a:rPr lang="es-EC" dirty="0">
                <a:latin typeface="Times New Roman" panose="02020603050405020304" pitchFamily="18" charset="0"/>
                <a:cs typeface="Times New Roman" panose="02020603050405020304" pitchFamily="18" charset="0"/>
              </a:rPr>
              <a:t>muestra </a:t>
            </a:r>
            <a:r>
              <a:rPr lang="es-ES" dirty="0">
                <a:latin typeface="Times New Roman" panose="02020603050405020304" pitchFamily="18" charset="0"/>
                <a:cs typeface="Times New Roman" panose="02020603050405020304" pitchFamily="18" charset="0"/>
              </a:rPr>
              <a:t>como el desempeño del codificador de tipo </a:t>
            </a:r>
            <a:r>
              <a:rPr lang="es-ES" i="1" dirty="0">
                <a:latin typeface="Times New Roman" panose="02020603050405020304" pitchFamily="18" charset="0"/>
                <a:cs typeface="Times New Roman" panose="02020603050405020304" pitchFamily="18" charset="0"/>
              </a:rPr>
              <a:t>Raptor</a:t>
            </a:r>
            <a:r>
              <a:rPr lang="es-ES" dirty="0">
                <a:latin typeface="Times New Roman" panose="02020603050405020304" pitchFamily="18" charset="0"/>
                <a:cs typeface="Times New Roman" panose="02020603050405020304" pitchFamily="18" charset="0"/>
              </a:rPr>
              <a:t> es superior al </a:t>
            </a:r>
            <a:r>
              <a:rPr lang="es-ES" i="1" dirty="0">
                <a:latin typeface="Times New Roman" panose="02020603050405020304" pitchFamily="18" charset="0"/>
                <a:cs typeface="Times New Roman" panose="02020603050405020304" pitchFamily="18" charset="0"/>
              </a:rPr>
              <a:t>LDPC</a:t>
            </a:r>
            <a:r>
              <a:rPr lang="es-ES" dirty="0">
                <a:latin typeface="Times New Roman" panose="02020603050405020304" pitchFamily="18" charset="0"/>
                <a:cs typeface="Times New Roman" panose="02020603050405020304" pitchFamily="18" charset="0"/>
              </a:rPr>
              <a:t>, tras la variación en la cantidad de bits que componen los paquetes de información transmitidos, en este caso al aumentar diez veces más el número de bits en un paquete, el codificador </a:t>
            </a:r>
            <a:r>
              <a:rPr lang="es-ES" i="1" dirty="0" err="1">
                <a:latin typeface="Times New Roman" panose="02020603050405020304" pitchFamily="18" charset="0"/>
                <a:cs typeface="Times New Roman" panose="02020603050405020304" pitchFamily="18" charset="0"/>
              </a:rPr>
              <a:t>Fountain</a:t>
            </a:r>
            <a:r>
              <a:rPr lang="es-ES" i="1" dirty="0">
                <a:latin typeface="Times New Roman" panose="02020603050405020304" pitchFamily="18" charset="0"/>
                <a:cs typeface="Times New Roman" panose="02020603050405020304" pitchFamily="18" charset="0"/>
              </a:rPr>
              <a:t>-Raptor</a:t>
            </a:r>
            <a:r>
              <a:rPr lang="es-ES" dirty="0">
                <a:latin typeface="Times New Roman" panose="02020603050405020304" pitchFamily="18" charset="0"/>
                <a:cs typeface="Times New Roman" panose="02020603050405020304" pitchFamily="18" charset="0"/>
              </a:rPr>
              <a:t>   obtiene un </a:t>
            </a:r>
            <a:r>
              <a:rPr lang="es-ES" i="1" dirty="0">
                <a:latin typeface="Times New Roman" panose="02020603050405020304" pitchFamily="18" charset="0"/>
                <a:cs typeface="Times New Roman" panose="02020603050405020304" pitchFamily="18" charset="0"/>
              </a:rPr>
              <a:t>BER</a:t>
            </a:r>
            <a:r>
              <a:rPr lang="es-ES" dirty="0">
                <a:latin typeface="Times New Roman" panose="02020603050405020304" pitchFamily="18" charset="0"/>
                <a:cs typeface="Times New Roman" panose="02020603050405020304" pitchFamily="18" charset="0"/>
              </a:rPr>
              <a:t> de 10e-4 con una relación de Energía de bit a ruido de 3,5 dB aproximadamente, versus una </a:t>
            </a:r>
            <a:r>
              <a:rPr lang="es-ES" i="1" dirty="0">
                <a:latin typeface="Times New Roman" panose="02020603050405020304" pitchFamily="18" charset="0"/>
                <a:cs typeface="Times New Roman" panose="02020603050405020304" pitchFamily="18" charset="0"/>
              </a:rPr>
              <a:t>Eb/No</a:t>
            </a:r>
            <a:r>
              <a:rPr lang="es-ES" dirty="0">
                <a:latin typeface="Times New Roman" panose="02020603050405020304" pitchFamily="18" charset="0"/>
                <a:cs typeface="Times New Roman" panose="02020603050405020304" pitchFamily="18" charset="0"/>
              </a:rPr>
              <a:t> en la codificación </a:t>
            </a:r>
            <a:r>
              <a:rPr lang="es-ES" i="1" dirty="0">
                <a:latin typeface="Times New Roman" panose="02020603050405020304" pitchFamily="18" charset="0"/>
                <a:cs typeface="Times New Roman" panose="02020603050405020304" pitchFamily="18" charset="0"/>
              </a:rPr>
              <a:t>LDPC</a:t>
            </a:r>
            <a:r>
              <a:rPr lang="es-ES" dirty="0">
                <a:latin typeface="Times New Roman" panose="02020603050405020304" pitchFamily="18" charset="0"/>
                <a:cs typeface="Times New Roman" panose="02020603050405020304" pitchFamily="18" charset="0"/>
              </a:rPr>
              <a:t> mayor a 6 dB</a:t>
            </a:r>
            <a:r>
              <a:rPr lang="es-ES" dirty="0" smtClean="0">
                <a:latin typeface="Times New Roman" panose="02020603050405020304" pitchFamily="18" charset="0"/>
                <a:cs typeface="Times New Roman" panose="02020603050405020304" pitchFamily="18" charset="0"/>
              </a:rPr>
              <a:t>.</a:t>
            </a:r>
          </a:p>
          <a:p>
            <a:pPr marL="0" indent="0" algn="just">
              <a:buNone/>
            </a:pPr>
            <a:endParaRPr lang="es-EC"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Cabe recalcar que esta diferencia de 3 dB aproximadamente de </a:t>
            </a:r>
            <a:r>
              <a:rPr lang="es-ES" i="1" dirty="0">
                <a:latin typeface="Times New Roman" panose="02020603050405020304" pitchFamily="18" charset="0"/>
                <a:cs typeface="Times New Roman" panose="02020603050405020304" pitchFamily="18" charset="0"/>
              </a:rPr>
              <a:t>Eb/No</a:t>
            </a:r>
            <a:r>
              <a:rPr lang="es-ES" dirty="0">
                <a:latin typeface="Times New Roman" panose="02020603050405020304" pitchFamily="18" charset="0"/>
                <a:cs typeface="Times New Roman" panose="02020603050405020304" pitchFamily="18" charset="0"/>
              </a:rPr>
              <a:t> entre ambos codificadores, es muy representativa, ya que esto indica que al utilizar una codificación </a:t>
            </a:r>
            <a:r>
              <a:rPr lang="es-ES" i="1" dirty="0" err="1">
                <a:latin typeface="Times New Roman" panose="02020603050405020304" pitchFamily="18" charset="0"/>
                <a:cs typeface="Times New Roman" panose="02020603050405020304" pitchFamily="18" charset="0"/>
              </a:rPr>
              <a:t>Fountain</a:t>
            </a:r>
            <a:r>
              <a:rPr lang="es-ES" i="1" dirty="0">
                <a:latin typeface="Times New Roman" panose="02020603050405020304" pitchFamily="18" charset="0"/>
                <a:cs typeface="Times New Roman" panose="02020603050405020304" pitchFamily="18" charset="0"/>
              </a:rPr>
              <a:t>-Raptor</a:t>
            </a:r>
            <a:r>
              <a:rPr lang="es-ES" dirty="0">
                <a:latin typeface="Times New Roman" panose="02020603050405020304" pitchFamily="18" charset="0"/>
                <a:cs typeface="Times New Roman" panose="02020603050405020304" pitchFamily="18" charset="0"/>
              </a:rPr>
              <a:t>, la potencia de la señal trasmitida será aproximadamente la mitad, frente a la de la codificación de tipo </a:t>
            </a:r>
            <a:r>
              <a:rPr lang="es-ES" i="1" dirty="0">
                <a:latin typeface="Times New Roman" panose="02020603050405020304" pitchFamily="18" charset="0"/>
                <a:cs typeface="Times New Roman" panose="02020603050405020304" pitchFamily="18" charset="0"/>
              </a:rPr>
              <a:t>LDPC</a:t>
            </a:r>
            <a:r>
              <a:rPr lang="es-ES" dirty="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u="sng" dirty="0">
                <a:latin typeface="Times New Roman" panose="02020603050405020304" pitchFamily="18" charset="0"/>
                <a:cs typeface="Times New Roman" panose="02020603050405020304" pitchFamily="18" charset="0"/>
              </a:rPr>
              <a:t>Desempeño del Codificador de tipo </a:t>
            </a:r>
            <a:r>
              <a:rPr lang="es-ES" sz="1600" b="1" u="sng" dirty="0" err="1">
                <a:latin typeface="Times New Roman" panose="02020603050405020304" pitchFamily="18" charset="0"/>
                <a:cs typeface="Times New Roman" panose="02020603050405020304" pitchFamily="18" charset="0"/>
              </a:rPr>
              <a:t>Fountain</a:t>
            </a:r>
            <a:r>
              <a:rPr lang="es-ES" sz="1600" b="1" u="sng" dirty="0">
                <a:latin typeface="Times New Roman" panose="02020603050405020304" pitchFamily="18" charset="0"/>
                <a:cs typeface="Times New Roman" panose="02020603050405020304" pitchFamily="18" charset="0"/>
              </a:rPr>
              <a:t> Raptor vs un codificador de tipo LDPC (paquetes de </a:t>
            </a:r>
            <a:r>
              <a:rPr lang="es-ES" sz="1600" b="1" u="sng" dirty="0" smtClean="0">
                <a:latin typeface="Times New Roman" panose="02020603050405020304" pitchFamily="18" charset="0"/>
                <a:cs typeface="Times New Roman" panose="02020603050405020304" pitchFamily="18" charset="0"/>
              </a:rPr>
              <a:t>10 mil </a:t>
            </a:r>
            <a:r>
              <a:rPr lang="es-ES" sz="1600" b="1" u="sng" dirty="0">
                <a:latin typeface="Times New Roman" panose="02020603050405020304" pitchFamily="18" charset="0"/>
                <a:cs typeface="Times New Roman" panose="02020603050405020304" pitchFamily="18" charset="0"/>
              </a:rPr>
              <a:t>bits transmitidos)</a:t>
            </a:r>
            <a:endParaRPr lang="es-EC" sz="1600" b="1" u="sng" dirty="0">
              <a:latin typeface="Times New Roman" panose="02020603050405020304" pitchFamily="18" charset="0"/>
              <a:cs typeface="Times New Roman" panose="02020603050405020304" pitchFamily="18" charset="0"/>
            </a:endParaRPr>
          </a:p>
        </p:txBody>
      </p:sp>
      <p:pic>
        <p:nvPicPr>
          <p:cNvPr id="7" name="Imagen 6" descr="C:\Users\Enfermeras HEE\Desktop\Billy\TESIS_BILLY\TESIS ETAPA ALFA\AWGN\AWGN_10 mil.PNG"/>
          <p:cNvPicPr/>
          <p:nvPr/>
        </p:nvPicPr>
        <p:blipFill>
          <a:blip r:embed="rId2">
            <a:extLst>
              <a:ext uri="{28A0092B-C50C-407E-A947-70E740481C1C}">
                <a14:useLocalDpi xmlns:a14="http://schemas.microsoft.com/office/drawing/2010/main" val="0"/>
              </a:ext>
            </a:extLst>
          </a:blip>
          <a:srcRect/>
          <a:stretch>
            <a:fillRect/>
          </a:stretch>
        </p:blipFill>
        <p:spPr bwMode="auto">
          <a:xfrm>
            <a:off x="6301812" y="1578710"/>
            <a:ext cx="5383494" cy="4323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542791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AWGN</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10"/>
            <a:ext cx="5970927" cy="4323326"/>
          </a:xfrm>
        </p:spPr>
        <p:txBody>
          <a:bodyPr>
            <a:normAutofit fontScale="55000" lnSpcReduction="20000"/>
          </a:bodyPr>
          <a:lstStyle/>
          <a:p>
            <a:pPr algn="just"/>
            <a:r>
              <a:rPr lang="es-ES" dirty="0">
                <a:latin typeface="Times New Roman" panose="02020603050405020304" pitchFamily="18" charset="0"/>
                <a:cs typeface="Times New Roman" panose="02020603050405020304" pitchFamily="18" charset="0"/>
              </a:rPr>
              <a:t>Al igual que en el caso anterior, la variación en la cantidad de bits por paquete transmitidos, permitió evidenciar una vez más, la superioridad de la codificación de tipo </a:t>
            </a:r>
            <a:r>
              <a:rPr lang="es-ES" i="1" dirty="0">
                <a:latin typeface="Times New Roman" panose="02020603050405020304" pitchFamily="18" charset="0"/>
                <a:cs typeface="Times New Roman" panose="02020603050405020304" pitchFamily="18" charset="0"/>
              </a:rPr>
              <a:t>Raptor</a:t>
            </a:r>
            <a:r>
              <a:rPr lang="es-ES" dirty="0">
                <a:latin typeface="Times New Roman" panose="02020603050405020304" pitchFamily="18" charset="0"/>
                <a:cs typeface="Times New Roman" panose="02020603050405020304" pitchFamily="18" charset="0"/>
              </a:rPr>
              <a:t> ante la de tipo </a:t>
            </a:r>
            <a:r>
              <a:rPr lang="es-ES" i="1" dirty="0">
                <a:latin typeface="Times New Roman" panose="02020603050405020304" pitchFamily="18" charset="0"/>
                <a:cs typeface="Times New Roman" panose="02020603050405020304" pitchFamily="18" charset="0"/>
              </a:rPr>
              <a:t>LDPC</a:t>
            </a:r>
            <a:r>
              <a:rPr lang="es-ES" dirty="0">
                <a:latin typeface="Times New Roman" panose="02020603050405020304" pitchFamily="18" charset="0"/>
                <a:cs typeface="Times New Roman" panose="02020603050405020304" pitchFamily="18" charset="0"/>
              </a:rPr>
              <a:t>, mostrando resultados de </a:t>
            </a:r>
            <a:r>
              <a:rPr lang="es-ES" i="1" dirty="0">
                <a:latin typeface="Times New Roman" panose="02020603050405020304" pitchFamily="18" charset="0"/>
                <a:cs typeface="Times New Roman" panose="02020603050405020304" pitchFamily="18" charset="0"/>
              </a:rPr>
              <a:t>BER</a:t>
            </a:r>
            <a:r>
              <a:rPr lang="es-ES" dirty="0">
                <a:latin typeface="Times New Roman" panose="02020603050405020304" pitchFamily="18" charset="0"/>
                <a:cs typeface="Times New Roman" panose="02020603050405020304" pitchFamily="18" charset="0"/>
              </a:rPr>
              <a:t> de 10e-5, con una relación de Energía de bit a ruido de 3,8 dB aproximadamente, versus un </a:t>
            </a:r>
            <a:r>
              <a:rPr lang="es-ES" i="1" dirty="0">
                <a:latin typeface="Times New Roman" panose="02020603050405020304" pitchFamily="18" charset="0"/>
                <a:cs typeface="Times New Roman" panose="02020603050405020304" pitchFamily="18" charset="0"/>
              </a:rPr>
              <a:t>BER</a:t>
            </a:r>
            <a:r>
              <a:rPr lang="es-ES" dirty="0">
                <a:latin typeface="Times New Roman" panose="02020603050405020304" pitchFamily="18" charset="0"/>
                <a:cs typeface="Times New Roman" panose="02020603050405020304" pitchFamily="18" charset="0"/>
              </a:rPr>
              <a:t> de 10e-4, con una </a:t>
            </a:r>
            <a:r>
              <a:rPr lang="es-ES" i="1" dirty="0">
                <a:latin typeface="Times New Roman" panose="02020603050405020304" pitchFamily="18" charset="0"/>
                <a:cs typeface="Times New Roman" panose="02020603050405020304" pitchFamily="18" charset="0"/>
              </a:rPr>
              <a:t>Eb/No</a:t>
            </a:r>
            <a:r>
              <a:rPr lang="es-ES" dirty="0">
                <a:latin typeface="Times New Roman" panose="02020603050405020304" pitchFamily="18" charset="0"/>
                <a:cs typeface="Times New Roman" panose="02020603050405020304" pitchFamily="18" charset="0"/>
              </a:rPr>
              <a:t> de 6 dB, en la codificación </a:t>
            </a:r>
            <a:r>
              <a:rPr lang="es-ES" i="1" dirty="0">
                <a:latin typeface="Times New Roman" panose="02020603050405020304" pitchFamily="18" charset="0"/>
                <a:cs typeface="Times New Roman" panose="02020603050405020304" pitchFamily="18" charset="0"/>
              </a:rPr>
              <a:t>LDPC,</a:t>
            </a:r>
            <a:r>
              <a:rPr lang="es-ES" dirty="0">
                <a:latin typeface="Times New Roman" panose="02020603050405020304" pitchFamily="18" charset="0"/>
                <a:cs typeface="Times New Roman" panose="02020603050405020304" pitchFamily="18" charset="0"/>
              </a:rPr>
              <a:t> como se logra apreciar en la </a:t>
            </a:r>
            <a:r>
              <a:rPr lang="es-ES" dirty="0" smtClean="0">
                <a:latin typeface="Times New Roman" panose="02020603050405020304" pitchFamily="18" charset="0"/>
                <a:cs typeface="Times New Roman" panose="02020603050405020304" pitchFamily="18" charset="0"/>
              </a:rPr>
              <a:t>Figura.     </a:t>
            </a:r>
          </a:p>
          <a:p>
            <a:pPr marL="0" indent="0" algn="just">
              <a:buNone/>
            </a:pPr>
            <a:r>
              <a:rPr lang="es-ES" dirty="0" smtClean="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Es importante mencionar que la codificación </a:t>
            </a:r>
            <a:r>
              <a:rPr lang="es-ES" i="1" dirty="0">
                <a:latin typeface="Times New Roman" panose="02020603050405020304" pitchFamily="18" charset="0"/>
                <a:cs typeface="Times New Roman" panose="02020603050405020304" pitchFamily="18" charset="0"/>
              </a:rPr>
              <a:t>LDPC, </a:t>
            </a:r>
            <a:r>
              <a:rPr lang="es-ES" dirty="0">
                <a:latin typeface="Times New Roman" panose="02020603050405020304" pitchFamily="18" charset="0"/>
                <a:cs typeface="Times New Roman" panose="02020603050405020304" pitchFamily="18" charset="0"/>
              </a:rPr>
              <a:t>con la cual se realiza la comparación, es la misma utilizada para el pre-codificador de tipo </a:t>
            </a:r>
            <a:r>
              <a:rPr lang="es-ES" i="1" dirty="0">
                <a:latin typeface="Times New Roman" panose="02020603050405020304" pitchFamily="18" charset="0"/>
                <a:cs typeface="Times New Roman" panose="02020603050405020304" pitchFamily="18" charset="0"/>
              </a:rPr>
              <a:t>Raptor</a:t>
            </a:r>
            <a:r>
              <a:rPr lang="es-ES" dirty="0">
                <a:latin typeface="Times New Roman" panose="02020603050405020304" pitchFamily="18" charset="0"/>
                <a:cs typeface="Times New Roman" panose="02020603050405020304" pitchFamily="18" charset="0"/>
              </a:rPr>
              <a:t>. Sin embargo se nota una gran diferencia en cuanto al desempeño entre ambas, por lo cual se puede afirmar que el código de tipo </a:t>
            </a:r>
            <a:r>
              <a:rPr lang="es-ES" i="1" dirty="0" err="1">
                <a:latin typeface="Times New Roman" panose="02020603050405020304" pitchFamily="18" charset="0"/>
                <a:cs typeface="Times New Roman" panose="02020603050405020304" pitchFamily="18" charset="0"/>
              </a:rPr>
              <a:t>Fountain</a:t>
            </a:r>
            <a:r>
              <a:rPr lang="es-ES" i="1" dirty="0">
                <a:latin typeface="Times New Roman" panose="02020603050405020304" pitchFamily="18" charset="0"/>
                <a:cs typeface="Times New Roman" panose="02020603050405020304" pitchFamily="18" charset="0"/>
              </a:rPr>
              <a:t>-Raptor</a:t>
            </a:r>
            <a:r>
              <a:rPr lang="es-ES" dirty="0">
                <a:latin typeface="Times New Roman" panose="02020603050405020304" pitchFamily="18" charset="0"/>
                <a:cs typeface="Times New Roman" panose="02020603050405020304" pitchFamily="18" charset="0"/>
              </a:rPr>
              <a:t> es una evolución de la codificación </a:t>
            </a:r>
            <a:r>
              <a:rPr lang="es-ES" i="1" dirty="0">
                <a:latin typeface="Times New Roman" panose="02020603050405020304" pitchFamily="18" charset="0"/>
                <a:cs typeface="Times New Roman" panose="02020603050405020304" pitchFamily="18" charset="0"/>
              </a:rPr>
              <a:t>LDPC</a:t>
            </a:r>
            <a:r>
              <a:rPr lang="es-ES" dirty="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u="sng" dirty="0">
                <a:latin typeface="Times New Roman" panose="02020603050405020304" pitchFamily="18" charset="0"/>
                <a:cs typeface="Times New Roman" panose="02020603050405020304" pitchFamily="18" charset="0"/>
              </a:rPr>
              <a:t>Desempeño del Codificador de tipo </a:t>
            </a:r>
            <a:r>
              <a:rPr lang="es-ES" sz="1600" b="1" u="sng" dirty="0" err="1">
                <a:latin typeface="Times New Roman" panose="02020603050405020304" pitchFamily="18" charset="0"/>
                <a:cs typeface="Times New Roman" panose="02020603050405020304" pitchFamily="18" charset="0"/>
              </a:rPr>
              <a:t>Fountain</a:t>
            </a:r>
            <a:r>
              <a:rPr lang="es-ES" sz="1600" b="1" u="sng" dirty="0">
                <a:latin typeface="Times New Roman" panose="02020603050405020304" pitchFamily="18" charset="0"/>
                <a:cs typeface="Times New Roman" panose="02020603050405020304" pitchFamily="18" charset="0"/>
              </a:rPr>
              <a:t> Raptor vs un codificador de tipo LDPC (paquetes de </a:t>
            </a:r>
            <a:r>
              <a:rPr lang="es-ES" sz="1600" b="1" u="sng" dirty="0" smtClean="0">
                <a:latin typeface="Times New Roman" panose="02020603050405020304" pitchFamily="18" charset="0"/>
                <a:cs typeface="Times New Roman" panose="02020603050405020304" pitchFamily="18" charset="0"/>
              </a:rPr>
              <a:t>100 mil </a:t>
            </a:r>
            <a:r>
              <a:rPr lang="es-ES" sz="1600" b="1" u="sng" dirty="0">
                <a:latin typeface="Times New Roman" panose="02020603050405020304" pitchFamily="18" charset="0"/>
                <a:cs typeface="Times New Roman" panose="02020603050405020304" pitchFamily="18" charset="0"/>
              </a:rPr>
              <a:t>bits transmitidos)</a:t>
            </a:r>
            <a:endParaRPr lang="es-EC" sz="1600" b="1" u="sng" dirty="0">
              <a:latin typeface="Times New Roman" panose="02020603050405020304" pitchFamily="18" charset="0"/>
              <a:cs typeface="Times New Roman" panose="02020603050405020304" pitchFamily="18" charset="0"/>
            </a:endParaRPr>
          </a:p>
        </p:txBody>
      </p:sp>
      <p:pic>
        <p:nvPicPr>
          <p:cNvPr id="8" name="Imagen 7" descr="C:\Users\Enfermeras HEE\Desktop\Billy\TESIS_BILLY\TESIS ETAPA ALFA\AWGN\AWGN_100_mil.PNG"/>
          <p:cNvPicPr/>
          <p:nvPr/>
        </p:nvPicPr>
        <p:blipFill>
          <a:blip r:embed="rId2">
            <a:extLst>
              <a:ext uri="{28A0092B-C50C-407E-A947-70E740481C1C}">
                <a14:useLocalDpi xmlns:a14="http://schemas.microsoft.com/office/drawing/2010/main" val="0"/>
              </a:ext>
            </a:extLst>
          </a:blip>
          <a:srcRect/>
          <a:stretch>
            <a:fillRect/>
          </a:stretch>
        </p:blipFill>
        <p:spPr bwMode="auto">
          <a:xfrm>
            <a:off x="6183045" y="1578709"/>
            <a:ext cx="5812220" cy="4472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314445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AWGN</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10"/>
            <a:ext cx="5970927" cy="4323326"/>
          </a:xfrm>
        </p:spPr>
        <p:txBody>
          <a:bodyPr>
            <a:normAutofit fontScale="47500" lnSpcReduction="20000"/>
          </a:bodyPr>
          <a:lstStyle/>
          <a:p>
            <a:pPr algn="just"/>
            <a:r>
              <a:rPr lang="es-ES" dirty="0">
                <a:latin typeface="Times New Roman" panose="02020603050405020304" pitchFamily="18" charset="0"/>
                <a:cs typeface="Times New Roman" panose="02020603050405020304" pitchFamily="18" charset="0"/>
              </a:rPr>
              <a:t>Se puede apreciar en la </a:t>
            </a:r>
            <a:r>
              <a:rPr lang="es-ES" dirty="0" smtClean="0">
                <a:latin typeface="Times New Roman" panose="02020603050405020304" pitchFamily="18" charset="0"/>
                <a:cs typeface="Times New Roman" panose="02020603050405020304" pitchFamily="18" charset="0"/>
              </a:rPr>
              <a:t>Figura, </a:t>
            </a:r>
            <a:r>
              <a:rPr lang="es-ES" dirty="0">
                <a:latin typeface="Times New Roman" panose="02020603050405020304" pitchFamily="18" charset="0"/>
                <a:cs typeface="Times New Roman" panose="02020603050405020304" pitchFamily="18" charset="0"/>
              </a:rPr>
              <a:t>que el desempeño del codificador tiende a ser proporcional al </a:t>
            </a:r>
            <a:r>
              <a:rPr lang="es-ES" i="1" dirty="0">
                <a:latin typeface="Times New Roman" panose="02020603050405020304" pitchFamily="18" charset="0"/>
                <a:cs typeface="Times New Roman" panose="02020603050405020304" pitchFamily="18" charset="0"/>
              </a:rPr>
              <a:t>BER</a:t>
            </a:r>
            <a:r>
              <a:rPr lang="es-ES" dirty="0">
                <a:latin typeface="Times New Roman" panose="02020603050405020304" pitchFamily="18" charset="0"/>
                <a:cs typeface="Times New Roman" panose="02020603050405020304" pitchFamily="18" charset="0"/>
              </a:rPr>
              <a:t>, ya que al aumentar la cantidad de bits de información contenidos en un paquete, a 1 millón, el desempeño también mejora a 10e-6, conservando un promedio de </a:t>
            </a:r>
            <a:r>
              <a:rPr lang="es-ES" i="1" dirty="0">
                <a:latin typeface="Times New Roman" panose="02020603050405020304" pitchFamily="18" charset="0"/>
                <a:cs typeface="Times New Roman" panose="02020603050405020304" pitchFamily="18" charset="0"/>
              </a:rPr>
              <a:t>Eb/No</a:t>
            </a:r>
            <a:r>
              <a:rPr lang="es-ES" dirty="0">
                <a:latin typeface="Times New Roman" panose="02020603050405020304" pitchFamily="18" charset="0"/>
                <a:cs typeface="Times New Roman" panose="02020603050405020304" pitchFamily="18" charset="0"/>
              </a:rPr>
              <a:t> de 3,6 dB. Incluso la curva tiende a tomar una forma lineal en el rango de </a:t>
            </a:r>
            <a:r>
              <a:rPr lang="es-ES" i="1" dirty="0">
                <a:latin typeface="Times New Roman" panose="02020603050405020304" pitchFamily="18" charset="0"/>
                <a:cs typeface="Times New Roman" panose="02020603050405020304" pitchFamily="18" charset="0"/>
              </a:rPr>
              <a:t>Eb/No</a:t>
            </a:r>
            <a:r>
              <a:rPr lang="es-ES" dirty="0">
                <a:latin typeface="Times New Roman" panose="02020603050405020304" pitchFamily="18" charset="0"/>
                <a:cs typeface="Times New Roman" panose="02020603050405020304" pitchFamily="18" charset="0"/>
              </a:rPr>
              <a:t> analizado</a:t>
            </a:r>
            <a:r>
              <a:rPr lang="es-ES" dirty="0" smtClean="0">
                <a:latin typeface="Times New Roman" panose="02020603050405020304" pitchFamily="18" charset="0"/>
                <a:cs typeface="Times New Roman" panose="02020603050405020304" pitchFamily="18" charset="0"/>
              </a:rPr>
              <a:t>.</a:t>
            </a:r>
          </a:p>
          <a:p>
            <a:pPr marL="0" indent="0" algn="just">
              <a:buNone/>
            </a:pPr>
            <a:endParaRPr lang="es-EC" dirty="0">
              <a:latin typeface="Times New Roman" panose="02020603050405020304" pitchFamily="18" charset="0"/>
              <a:cs typeface="Times New Roman" panose="02020603050405020304" pitchFamily="18" charset="0"/>
            </a:endParaRPr>
          </a:p>
          <a:p>
            <a:pPr algn="just"/>
            <a:r>
              <a:rPr lang="es-ES" dirty="0">
                <a:latin typeface="Times New Roman" panose="02020603050405020304" pitchFamily="18" charset="0"/>
                <a:cs typeface="Times New Roman" panose="02020603050405020304" pitchFamily="18" charset="0"/>
              </a:rPr>
              <a:t>Cabe recalcar que hay que tomar en cuenta el tamaño del paquete con la cantidad de bits que se envía, debido a que también procesar una gran cantidad de datos de información implica, un mayor gasto computacional para el procesador del equipo receptor, ya que tendría que trabajar mucho más, debido a la cantidad de operaciones lógicas que debe realizar para cumplir con el algoritmo de decodificación. Lo que equivaldría para un ambiente real de Telecomunicaciones como, la reducción del tiempo de vida útil de dicho dispositivo, ocasionando que a largo plazo se produzcan gastos económicos para mantenimiento correctivo del mismo.</a:t>
            </a:r>
            <a:endParaRPr lang="es-EC"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u="sng" dirty="0">
                <a:latin typeface="Times New Roman" panose="02020603050405020304" pitchFamily="18" charset="0"/>
                <a:cs typeface="Times New Roman" panose="02020603050405020304" pitchFamily="18" charset="0"/>
              </a:rPr>
              <a:t>Desempeño del Codificador de tipo </a:t>
            </a:r>
            <a:r>
              <a:rPr lang="es-ES" sz="1600" b="1" u="sng" dirty="0" err="1">
                <a:latin typeface="Times New Roman" panose="02020603050405020304" pitchFamily="18" charset="0"/>
                <a:cs typeface="Times New Roman" panose="02020603050405020304" pitchFamily="18" charset="0"/>
              </a:rPr>
              <a:t>Fountain</a:t>
            </a:r>
            <a:r>
              <a:rPr lang="es-ES" sz="1600" b="1" u="sng" dirty="0">
                <a:latin typeface="Times New Roman" panose="02020603050405020304" pitchFamily="18" charset="0"/>
                <a:cs typeface="Times New Roman" panose="02020603050405020304" pitchFamily="18" charset="0"/>
              </a:rPr>
              <a:t> Raptor vs un codificador de tipo LDPC (paquetes de </a:t>
            </a:r>
            <a:r>
              <a:rPr lang="es-ES" sz="1600" b="1" u="sng" dirty="0" smtClean="0">
                <a:latin typeface="Times New Roman" panose="02020603050405020304" pitchFamily="18" charset="0"/>
                <a:cs typeface="Times New Roman" panose="02020603050405020304" pitchFamily="18" charset="0"/>
              </a:rPr>
              <a:t>1 millón </a:t>
            </a:r>
            <a:r>
              <a:rPr lang="es-ES" sz="1600" b="1" u="sng" dirty="0">
                <a:latin typeface="Times New Roman" panose="02020603050405020304" pitchFamily="18" charset="0"/>
                <a:cs typeface="Times New Roman" panose="02020603050405020304" pitchFamily="18" charset="0"/>
              </a:rPr>
              <a:t>bits transmitidos)</a:t>
            </a:r>
            <a:endParaRPr lang="es-EC" sz="1600" b="1" u="sng" dirty="0">
              <a:latin typeface="Times New Roman" panose="02020603050405020304" pitchFamily="18" charset="0"/>
              <a:cs typeface="Times New Roman" panose="02020603050405020304" pitchFamily="18" charset="0"/>
            </a:endParaRPr>
          </a:p>
        </p:txBody>
      </p:sp>
      <p:pic>
        <p:nvPicPr>
          <p:cNvPr id="7" name="Imagen 6" descr="C:\Users\Enfermeras HEE\Desktop\Billy\TESIS_BILLY\TESIS ETAPA ALFA\AWGN\AWGN_1_millon.PNG"/>
          <p:cNvPicPr/>
          <p:nvPr/>
        </p:nvPicPr>
        <p:blipFill>
          <a:blip r:embed="rId2">
            <a:extLst>
              <a:ext uri="{28A0092B-C50C-407E-A947-70E740481C1C}">
                <a14:useLocalDpi xmlns:a14="http://schemas.microsoft.com/office/drawing/2010/main" val="0"/>
              </a:ext>
            </a:extLst>
          </a:blip>
          <a:srcRect/>
          <a:stretch>
            <a:fillRect/>
          </a:stretch>
        </p:blipFill>
        <p:spPr bwMode="auto">
          <a:xfrm>
            <a:off x="6183045" y="1616252"/>
            <a:ext cx="5803908" cy="4476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145688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AWGN</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 y="1578710"/>
            <a:ext cx="5242942" cy="4323326"/>
          </a:xfrm>
        </p:spPr>
        <p:txBody>
          <a:bodyPr>
            <a:normAutofit/>
          </a:bodyPr>
          <a:lstStyle/>
          <a:p>
            <a:pPr algn="just"/>
            <a:r>
              <a:rPr lang="es-ES" sz="1800" dirty="0">
                <a:latin typeface="Times New Roman" panose="02020603050405020304" pitchFamily="18" charset="0"/>
                <a:cs typeface="Times New Roman" panose="02020603050405020304" pitchFamily="18" charset="0"/>
              </a:rPr>
              <a:t>La </a:t>
            </a:r>
            <a:r>
              <a:rPr lang="es-ES" sz="1800" dirty="0" smtClean="0">
                <a:latin typeface="Times New Roman" panose="02020603050405020304" pitchFamily="18" charset="0"/>
                <a:cs typeface="Times New Roman" panose="02020603050405020304" pitchFamily="18" charset="0"/>
              </a:rPr>
              <a:t>Figura, </a:t>
            </a:r>
            <a:r>
              <a:rPr lang="es-ES" sz="1800" dirty="0">
                <a:latin typeface="Times New Roman" panose="02020603050405020304" pitchFamily="18" charset="0"/>
                <a:cs typeface="Times New Roman" panose="02020603050405020304" pitchFamily="18" charset="0"/>
              </a:rPr>
              <a:t>ilustra la comparación de desempeño de los codificadores empleados para las pruebas en el primer escenario de comunicaciones, en donde se evidencia cada una de las variaciones realizadas en cuanto se refiere al tamaño de paquetes en bits de información utilizados, denotando el desempeño más alto del codificador de tipo </a:t>
            </a:r>
            <a:r>
              <a:rPr lang="es-ES" sz="1800" i="1" dirty="0">
                <a:latin typeface="Times New Roman" panose="02020603050405020304" pitchFamily="18" charset="0"/>
                <a:cs typeface="Times New Roman" panose="02020603050405020304" pitchFamily="18" charset="0"/>
              </a:rPr>
              <a:t>Raptor</a:t>
            </a:r>
            <a:r>
              <a:rPr lang="es-ES" sz="1800" dirty="0">
                <a:latin typeface="Times New Roman" panose="02020603050405020304" pitchFamily="18" charset="0"/>
                <a:cs typeface="Times New Roman" panose="02020603050405020304" pitchFamily="18" charset="0"/>
              </a:rPr>
              <a:t> al transmitir paquetes con tamaño de 1 millón de bits, obteniendo un BER de 10e-6 con una </a:t>
            </a:r>
            <a:r>
              <a:rPr lang="es-ES" sz="1800" i="1" dirty="0">
                <a:latin typeface="Times New Roman" panose="02020603050405020304" pitchFamily="18" charset="0"/>
                <a:cs typeface="Times New Roman" panose="02020603050405020304" pitchFamily="18" charset="0"/>
              </a:rPr>
              <a:t>Eb/No</a:t>
            </a:r>
            <a:r>
              <a:rPr lang="es-ES" sz="1800" dirty="0">
                <a:latin typeface="Times New Roman" panose="02020603050405020304" pitchFamily="18" charset="0"/>
                <a:cs typeface="Times New Roman" panose="02020603050405020304" pitchFamily="18" charset="0"/>
              </a:rPr>
              <a:t> de 4 dB. Mientras que la el desempeño más bajo, incluso menor al de </a:t>
            </a:r>
            <a:r>
              <a:rPr lang="es-ES" sz="1800" i="1" dirty="0">
                <a:latin typeface="Times New Roman" panose="02020603050405020304" pitchFamily="18" charset="0"/>
                <a:cs typeface="Times New Roman" panose="02020603050405020304" pitchFamily="18" charset="0"/>
              </a:rPr>
              <a:t>LDPC</a:t>
            </a:r>
            <a:r>
              <a:rPr lang="es-ES" sz="1800" dirty="0">
                <a:latin typeface="Times New Roman" panose="02020603050405020304" pitchFamily="18" charset="0"/>
                <a:cs typeface="Times New Roman" panose="02020603050405020304" pitchFamily="18" charset="0"/>
              </a:rPr>
              <a:t> se estableció al transmitir únicamente paquetes con tamaño de mil bits de información, obteniéndose un desempeño del codificador de 10e-4 con una Eb/No de 5 dB.       </a:t>
            </a:r>
            <a:endParaRPr lang="es-EC" sz="180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600" b="1" u="sng" dirty="0">
                <a:latin typeface="Times New Roman" panose="02020603050405020304" pitchFamily="18" charset="0"/>
                <a:cs typeface="Times New Roman" panose="02020603050405020304" pitchFamily="18" charset="0"/>
              </a:rPr>
              <a:t>Desempeño del Codificador de tipo </a:t>
            </a:r>
            <a:r>
              <a:rPr lang="es-EC" sz="1600" b="1" u="sng" dirty="0" err="1">
                <a:latin typeface="Times New Roman" panose="02020603050405020304" pitchFamily="18" charset="0"/>
                <a:cs typeface="Times New Roman" panose="02020603050405020304" pitchFamily="18" charset="0"/>
              </a:rPr>
              <a:t>Fountain</a:t>
            </a:r>
            <a:r>
              <a:rPr lang="es-EC" sz="1600" b="1" u="sng" dirty="0">
                <a:latin typeface="Times New Roman" panose="02020603050405020304" pitchFamily="18" charset="0"/>
                <a:cs typeface="Times New Roman" panose="02020603050405020304" pitchFamily="18" charset="0"/>
              </a:rPr>
              <a:t> Raptor vs un codificador de tipo LDPC, comparación de cada variación relacionada al tamaño en bits de los paquetes transmitidos</a:t>
            </a:r>
          </a:p>
        </p:txBody>
      </p:sp>
      <p:pic>
        <p:nvPicPr>
          <p:cNvPr id="8" name="Imagen 7" descr="C:\Users\Enfermeras HEE\Desktop\Billy\TESIS_BILLY\correcciones\plano1.PNG"/>
          <p:cNvPicPr/>
          <p:nvPr/>
        </p:nvPicPr>
        <p:blipFill rotWithShape="1">
          <a:blip r:embed="rId2">
            <a:extLst>
              <a:ext uri="{28A0092B-C50C-407E-A947-70E740481C1C}">
                <a14:useLocalDpi xmlns:a14="http://schemas.microsoft.com/office/drawing/2010/main" val="0"/>
              </a:ext>
            </a:extLst>
          </a:blip>
          <a:srcRect l="4234" t="1756" r="4034" b="1951"/>
          <a:stretch/>
        </p:blipFill>
        <p:spPr bwMode="auto">
          <a:xfrm>
            <a:off x="5453149" y="1593391"/>
            <a:ext cx="6608618" cy="4408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4070937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AWGN</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10"/>
            <a:ext cx="5453149" cy="4323326"/>
          </a:xfrm>
        </p:spPr>
        <p:txBody>
          <a:bodyPr>
            <a:normAutofit fontScale="92500" lnSpcReduction="10000"/>
          </a:bodyPr>
          <a:lstStyle/>
          <a:p>
            <a:pPr algn="just"/>
            <a:r>
              <a:rPr lang="es-EC" sz="1800" dirty="0">
                <a:latin typeface="Times New Roman" panose="02020603050405020304" pitchFamily="18" charset="0"/>
                <a:cs typeface="Times New Roman" panose="02020603050405020304" pitchFamily="18" charset="0"/>
              </a:rPr>
              <a:t>Como prueba complementaria se realizó una variación en la codificación LDPC, en base al número de iteraciones con las que realiza el algoritmo de decodificación, con el afán de compararla con el codificador de tipo Raptor en su máximo valor desempeño, tomando en cuenta que su pre-codificador trabajará con una sola iteración  y de esta forma se pueda identificar la ganancia de este tipo de código </a:t>
            </a:r>
            <a:r>
              <a:rPr lang="es-EC" sz="1800" dirty="0" err="1">
                <a:latin typeface="Times New Roman" panose="02020603050405020304" pitchFamily="18" charset="0"/>
                <a:cs typeface="Times New Roman" panose="02020603050405020304" pitchFamily="18" charset="0"/>
              </a:rPr>
              <a:t>Fountain</a:t>
            </a:r>
            <a:r>
              <a:rPr lang="es-EC" sz="1800" dirty="0">
                <a:latin typeface="Times New Roman" panose="02020603050405020304" pitchFamily="18" charset="0"/>
                <a:cs typeface="Times New Roman" panose="02020603050405020304" pitchFamily="18" charset="0"/>
              </a:rPr>
              <a:t>, al utilizar menos recursos computacionales</a:t>
            </a:r>
            <a:r>
              <a:rPr lang="es-ES" sz="1800" dirty="0" smtClean="0">
                <a:latin typeface="Times New Roman" panose="02020603050405020304" pitchFamily="18" charset="0"/>
                <a:cs typeface="Times New Roman" panose="02020603050405020304" pitchFamily="18" charset="0"/>
              </a:rPr>
              <a:t>.</a:t>
            </a:r>
          </a:p>
          <a:p>
            <a:pPr marL="0" indent="0" algn="just">
              <a:buNone/>
            </a:pPr>
            <a:endParaRPr lang="es-ES" sz="1800" dirty="0" smtClean="0">
              <a:latin typeface="Times New Roman" panose="02020603050405020304" pitchFamily="18" charset="0"/>
              <a:cs typeface="Times New Roman" panose="02020603050405020304" pitchFamily="18" charset="0"/>
            </a:endParaRPr>
          </a:p>
          <a:p>
            <a:pPr algn="just"/>
            <a:r>
              <a:rPr lang="es-EC" sz="1800" dirty="0">
                <a:latin typeface="Times New Roman" panose="02020603050405020304" pitchFamily="18" charset="0"/>
                <a:cs typeface="Times New Roman" panose="02020603050405020304" pitchFamily="18" charset="0"/>
              </a:rPr>
              <a:t>La </a:t>
            </a:r>
            <a:r>
              <a:rPr lang="es-EC" sz="1800" dirty="0" smtClean="0">
                <a:latin typeface="Times New Roman" panose="02020603050405020304" pitchFamily="18" charset="0"/>
                <a:cs typeface="Times New Roman" panose="02020603050405020304" pitchFamily="18" charset="0"/>
              </a:rPr>
              <a:t>Figura permite </a:t>
            </a:r>
            <a:r>
              <a:rPr lang="es-EC" sz="1800" dirty="0">
                <a:latin typeface="Times New Roman" panose="02020603050405020304" pitchFamily="18" charset="0"/>
                <a:cs typeface="Times New Roman" panose="02020603050405020304" pitchFamily="18" charset="0"/>
              </a:rPr>
              <a:t>evidenciar como al aumentar el número de iteraciones en la codificación LDPC, el algoritmo mejora su desempeño, incluso llega a igualarse al del codificador de tipo Raptor en el caso de una Eb/No de 8 dB. Es importante mencionar que la cantidad de bits de información enviados por paquete, es de 100 mil</a:t>
            </a:r>
            <a:r>
              <a:rPr lang="es-ES" sz="1800" dirty="0" smtClean="0">
                <a:latin typeface="Times New Roman" panose="02020603050405020304" pitchFamily="18" charset="0"/>
                <a:cs typeface="Times New Roman" panose="02020603050405020304" pitchFamily="18" charset="0"/>
              </a:rPr>
              <a:t>       </a:t>
            </a:r>
            <a:endParaRPr lang="es-EC" sz="180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600" b="1" u="sng" dirty="0">
                <a:latin typeface="Times New Roman" panose="02020603050405020304" pitchFamily="18" charset="0"/>
                <a:cs typeface="Times New Roman" panose="02020603050405020304" pitchFamily="18" charset="0"/>
              </a:rPr>
              <a:t>Desempeño del Codificador de tipo </a:t>
            </a:r>
            <a:r>
              <a:rPr lang="es-EC" sz="1600" b="1" u="sng" dirty="0" err="1">
                <a:latin typeface="Times New Roman" panose="02020603050405020304" pitchFamily="18" charset="0"/>
                <a:cs typeface="Times New Roman" panose="02020603050405020304" pitchFamily="18" charset="0"/>
              </a:rPr>
              <a:t>Fountain</a:t>
            </a:r>
            <a:r>
              <a:rPr lang="es-EC" sz="1600" b="1" u="sng" dirty="0">
                <a:latin typeface="Times New Roman" panose="02020603050405020304" pitchFamily="18" charset="0"/>
                <a:cs typeface="Times New Roman" panose="02020603050405020304" pitchFamily="18" charset="0"/>
              </a:rPr>
              <a:t> Raptor vs un codificador de tipo LDPC, con variación en sus iteraciones.</a:t>
            </a:r>
          </a:p>
        </p:txBody>
      </p:sp>
      <p:pic>
        <p:nvPicPr>
          <p:cNvPr id="7" name="Imagen 6" descr="C:\Users\Enfermeras HEE\Desktop\Billy\TESIS_BILLY\correcciones\awgn_iter_total.PNG"/>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79171"/>
            <a:ext cx="6018415" cy="4522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79414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AWGN</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10"/>
            <a:ext cx="5453149" cy="4323326"/>
          </a:xfrm>
        </p:spPr>
        <p:txBody>
          <a:bodyPr>
            <a:normAutofit/>
          </a:bodyPr>
          <a:lstStyle/>
          <a:p>
            <a:pPr algn="just"/>
            <a:r>
              <a:rPr lang="es-EC" sz="1800" dirty="0">
                <a:latin typeface="Times New Roman" panose="02020603050405020304" pitchFamily="18" charset="0"/>
                <a:cs typeface="Times New Roman" panose="02020603050405020304" pitchFamily="18" charset="0"/>
              </a:rPr>
              <a:t>Para realizar un comparativo con el valor máximo de desempeño de la codificación Raptor, se utilizó paquetes de información con tamaño de 1 millón de bits, como se aprecia en la </a:t>
            </a:r>
            <a:r>
              <a:rPr lang="es-EC" sz="1800" dirty="0" smtClean="0">
                <a:latin typeface="Times New Roman" panose="02020603050405020304" pitchFamily="18" charset="0"/>
                <a:cs typeface="Times New Roman" panose="02020603050405020304" pitchFamily="18" charset="0"/>
              </a:rPr>
              <a:t>Figura, </a:t>
            </a:r>
            <a:r>
              <a:rPr lang="es-EC" sz="1800" dirty="0">
                <a:latin typeface="Times New Roman" panose="02020603050405020304" pitchFamily="18" charset="0"/>
                <a:cs typeface="Times New Roman" panose="02020603050405020304" pitchFamily="18" charset="0"/>
              </a:rPr>
              <a:t>evidenciando como para esta cantidad de bits de información sumamente grande, el número de iteraciones del código LDPC de 100; no bastó para igualar el desempeño de la codificación Raptor</a:t>
            </a:r>
            <a:r>
              <a:rPr lang="es-EC" sz="1800" dirty="0" smtClean="0">
                <a:latin typeface="Times New Roman" panose="02020603050405020304" pitchFamily="18" charset="0"/>
                <a:cs typeface="Times New Roman" panose="02020603050405020304" pitchFamily="18" charset="0"/>
              </a:rPr>
              <a:t>.</a:t>
            </a:r>
          </a:p>
          <a:p>
            <a:pPr marL="0" indent="0" algn="just">
              <a:buNone/>
            </a:pPr>
            <a:endParaRPr lang="es-EC" sz="1800" dirty="0">
              <a:latin typeface="Times New Roman" panose="02020603050405020304" pitchFamily="18" charset="0"/>
              <a:cs typeface="Times New Roman" panose="02020603050405020304" pitchFamily="18" charset="0"/>
            </a:endParaRPr>
          </a:p>
          <a:p>
            <a:pPr algn="just"/>
            <a:r>
              <a:rPr lang="es-EC" sz="1800" dirty="0">
                <a:latin typeface="Times New Roman" panose="02020603050405020304" pitchFamily="18" charset="0"/>
                <a:cs typeface="Times New Roman" panose="02020603050405020304" pitchFamily="18" charset="0"/>
              </a:rPr>
              <a:t>Si se llegase a aumentar el número de iteraciones aún más, se traduciría en un costo computacional realmente alto para el micro procesador, debido a la cantidad de operaciones lógicas que debería realizar.</a:t>
            </a:r>
          </a:p>
          <a:p>
            <a:pPr marL="0" indent="0" algn="just">
              <a:buNone/>
            </a:pPr>
            <a:r>
              <a:rPr lang="es-ES" sz="1800" dirty="0" smtClean="0">
                <a:latin typeface="Times New Roman" panose="02020603050405020304" pitchFamily="18" charset="0"/>
                <a:cs typeface="Times New Roman" panose="02020603050405020304" pitchFamily="18" charset="0"/>
              </a:rPr>
              <a:t>      </a:t>
            </a:r>
            <a:endParaRPr lang="es-EC" sz="180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600" b="1" u="sng" dirty="0">
                <a:latin typeface="Times New Roman" panose="02020603050405020304" pitchFamily="18" charset="0"/>
                <a:cs typeface="Times New Roman" panose="02020603050405020304" pitchFamily="18" charset="0"/>
              </a:rPr>
              <a:t>Desempeño del Codificador de tipo </a:t>
            </a:r>
            <a:r>
              <a:rPr lang="es-EC" sz="1600" b="1" u="sng" dirty="0" err="1">
                <a:latin typeface="Times New Roman" panose="02020603050405020304" pitchFamily="18" charset="0"/>
                <a:cs typeface="Times New Roman" panose="02020603050405020304" pitchFamily="18" charset="0"/>
              </a:rPr>
              <a:t>Fountain</a:t>
            </a:r>
            <a:r>
              <a:rPr lang="es-EC" sz="1600" b="1" u="sng" dirty="0">
                <a:latin typeface="Times New Roman" panose="02020603050405020304" pitchFamily="18" charset="0"/>
                <a:cs typeface="Times New Roman" panose="02020603050405020304" pitchFamily="18" charset="0"/>
              </a:rPr>
              <a:t> Raptor vs un codificador de tipo LDPC, con variación en sus iteraciones.</a:t>
            </a:r>
          </a:p>
        </p:txBody>
      </p:sp>
      <p:pic>
        <p:nvPicPr>
          <p:cNvPr id="8" name="Imagen 7" descr="C:\Users\Enfermeras HEE\Desktop\Billy\TESIS_BILLY\correcciones\awgn_iter_final.PNG"/>
          <p:cNvPicPr/>
          <p:nvPr/>
        </p:nvPicPr>
        <p:blipFill>
          <a:blip r:embed="rId2">
            <a:extLst>
              <a:ext uri="{28A0092B-C50C-407E-A947-70E740481C1C}">
                <a14:useLocalDpi xmlns:a14="http://schemas.microsoft.com/office/drawing/2010/main" val="0"/>
              </a:ext>
            </a:extLst>
          </a:blip>
          <a:srcRect/>
          <a:stretch>
            <a:fillRect/>
          </a:stretch>
        </p:blipFill>
        <p:spPr bwMode="auto">
          <a:xfrm>
            <a:off x="5685559" y="1537426"/>
            <a:ext cx="6118514" cy="4497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865945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RAYLEIGH</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10"/>
            <a:ext cx="5970927" cy="4323326"/>
          </a:xfrm>
        </p:spPr>
        <p:txBody>
          <a:bodyPr>
            <a:noAutofit/>
          </a:bodyPr>
          <a:lstStyle/>
          <a:p>
            <a:pPr algn="just"/>
            <a:r>
              <a:rPr lang="es-EC" sz="1400" dirty="0">
                <a:latin typeface="Times New Roman" panose="02020603050405020304" pitchFamily="18" charset="0"/>
                <a:cs typeface="Times New Roman" panose="02020603050405020304" pitchFamily="18" charset="0"/>
              </a:rPr>
              <a:t>Se realiza una comparación entre la codificación de tipo Raptor y los códigos de tipo LDPC similar al escenario de la primera prueba, en este caso a través de un canal de tipo </a:t>
            </a:r>
            <a:r>
              <a:rPr lang="es-EC" sz="1400" dirty="0" err="1">
                <a:latin typeface="Times New Roman" panose="02020603050405020304" pitchFamily="18" charset="0"/>
                <a:cs typeface="Times New Roman" panose="02020603050405020304" pitchFamily="18" charset="0"/>
              </a:rPr>
              <a:t>Rayleigh</a:t>
            </a:r>
            <a:r>
              <a:rPr lang="es-EC" sz="1400" dirty="0">
                <a:latin typeface="Times New Roman" panose="02020603050405020304" pitchFamily="18" charset="0"/>
                <a:cs typeface="Times New Roman" panose="02020603050405020304" pitchFamily="18" charset="0"/>
              </a:rPr>
              <a:t>, con la finalidad de observar cómo afecta el fenómeno del desvanecimiento al desempeño de cada uno de los codificadores analizados</a:t>
            </a:r>
            <a:r>
              <a:rPr lang="es-EC" sz="1400" dirty="0" smtClean="0">
                <a:latin typeface="Times New Roman" panose="02020603050405020304" pitchFamily="18" charset="0"/>
                <a:cs typeface="Times New Roman" panose="02020603050405020304" pitchFamily="18" charset="0"/>
              </a:rPr>
              <a:t>.</a:t>
            </a:r>
          </a:p>
          <a:p>
            <a:pPr marL="0" indent="0" algn="just">
              <a:buNone/>
            </a:pPr>
            <a:endParaRPr lang="es-EC" sz="1400" dirty="0">
              <a:latin typeface="Times New Roman" panose="02020603050405020304" pitchFamily="18" charset="0"/>
              <a:cs typeface="Times New Roman" panose="02020603050405020304" pitchFamily="18" charset="0"/>
            </a:endParaRPr>
          </a:p>
          <a:p>
            <a:pPr algn="just"/>
            <a:r>
              <a:rPr lang="es-EC" sz="1400" dirty="0">
                <a:latin typeface="Times New Roman" panose="02020603050405020304" pitchFamily="18" charset="0"/>
                <a:cs typeface="Times New Roman" panose="02020603050405020304" pitchFamily="18" charset="0"/>
              </a:rPr>
              <a:t>Es importante mencionar que el desvanecimiento presente en el canal, se encarga de atenuar la señal de información y por ende la amplitud del ruido es mayor, lo que ocasiona que el desempeño del codificador tienda a disminuir, en relación al resultado visto en AWGN</a:t>
            </a:r>
            <a:r>
              <a:rPr lang="es-EC" sz="1400" dirty="0" smtClean="0">
                <a:latin typeface="Times New Roman" panose="02020603050405020304" pitchFamily="18" charset="0"/>
                <a:cs typeface="Times New Roman" panose="02020603050405020304" pitchFamily="18" charset="0"/>
              </a:rPr>
              <a:t>.</a:t>
            </a:r>
          </a:p>
          <a:p>
            <a:pPr marL="0" indent="0" algn="just">
              <a:buNone/>
            </a:pPr>
            <a:r>
              <a:rPr lang="es-EC" sz="1400" dirty="0" smtClean="0">
                <a:latin typeface="Times New Roman" panose="02020603050405020304" pitchFamily="18" charset="0"/>
                <a:cs typeface="Times New Roman" panose="02020603050405020304" pitchFamily="18" charset="0"/>
              </a:rPr>
              <a:t> </a:t>
            </a:r>
            <a:endParaRPr lang="es-EC" sz="1400" dirty="0">
              <a:latin typeface="Times New Roman" panose="02020603050405020304" pitchFamily="18" charset="0"/>
              <a:cs typeface="Times New Roman" panose="02020603050405020304" pitchFamily="18" charset="0"/>
            </a:endParaRPr>
          </a:p>
          <a:p>
            <a:pPr algn="just"/>
            <a:r>
              <a:rPr lang="es-EC" sz="1400" dirty="0">
                <a:latin typeface="Times New Roman" panose="02020603050405020304" pitchFamily="18" charset="0"/>
                <a:cs typeface="Times New Roman" panose="02020603050405020304" pitchFamily="18" charset="0"/>
              </a:rPr>
              <a:t>Esto se puede apreciar  en la </a:t>
            </a:r>
            <a:r>
              <a:rPr lang="es-EC" sz="1400" dirty="0" smtClean="0">
                <a:latin typeface="Times New Roman" panose="02020603050405020304" pitchFamily="18" charset="0"/>
                <a:cs typeface="Times New Roman" panose="02020603050405020304" pitchFamily="18" charset="0"/>
              </a:rPr>
              <a:t>Figura, </a:t>
            </a:r>
            <a:r>
              <a:rPr lang="es-EC" sz="1400" dirty="0">
                <a:latin typeface="Times New Roman" panose="02020603050405020304" pitchFamily="18" charset="0"/>
                <a:cs typeface="Times New Roman" panose="02020603050405020304" pitchFamily="18" charset="0"/>
              </a:rPr>
              <a:t>ya que las curvas de desempeño tienden a graficarse en un rango más amplio de Eb/No.  </a:t>
            </a:r>
            <a:endParaRPr lang="es-EC" sz="1400" dirty="0" smtClean="0">
              <a:latin typeface="Times New Roman" panose="02020603050405020304" pitchFamily="18" charset="0"/>
              <a:cs typeface="Times New Roman" panose="02020603050405020304" pitchFamily="18" charset="0"/>
            </a:endParaRPr>
          </a:p>
          <a:p>
            <a:pPr marL="0" indent="0" algn="just">
              <a:buNone/>
            </a:pPr>
            <a:endParaRPr lang="es-EC" sz="1400" dirty="0">
              <a:latin typeface="Times New Roman" panose="02020603050405020304" pitchFamily="18" charset="0"/>
              <a:cs typeface="Times New Roman" panose="02020603050405020304" pitchFamily="18" charset="0"/>
            </a:endParaRPr>
          </a:p>
          <a:p>
            <a:pPr algn="just"/>
            <a:r>
              <a:rPr lang="es-EC" sz="1400" dirty="0">
                <a:latin typeface="Times New Roman" panose="02020603050405020304" pitchFamily="18" charset="0"/>
                <a:cs typeface="Times New Roman" panose="02020603050405020304" pitchFamily="18" charset="0"/>
              </a:rPr>
              <a:t>Además también es importante notar que de igual manera, como en la primera prueba, la transmisión de paquetes con tamaño de 1000 bits de información hace que el desempeño del codificador LDPC, sea superior.</a:t>
            </a: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u="sng" dirty="0">
                <a:latin typeface="Times New Roman" panose="02020603050405020304" pitchFamily="18" charset="0"/>
                <a:cs typeface="Times New Roman" panose="02020603050405020304" pitchFamily="18" charset="0"/>
              </a:rPr>
              <a:t>Desempeño del Codificador de tipo </a:t>
            </a:r>
            <a:r>
              <a:rPr lang="es-ES" sz="1600" b="1" u="sng" dirty="0" err="1">
                <a:latin typeface="Times New Roman" panose="02020603050405020304" pitchFamily="18" charset="0"/>
                <a:cs typeface="Times New Roman" panose="02020603050405020304" pitchFamily="18" charset="0"/>
              </a:rPr>
              <a:t>Fountain</a:t>
            </a:r>
            <a:r>
              <a:rPr lang="es-ES" sz="1600" b="1" u="sng" dirty="0">
                <a:latin typeface="Times New Roman" panose="02020603050405020304" pitchFamily="18" charset="0"/>
                <a:cs typeface="Times New Roman" panose="02020603050405020304" pitchFamily="18" charset="0"/>
              </a:rPr>
              <a:t> Raptor vs un codificador de tipo LDPC (paquetes de mil bits transmitidos)</a:t>
            </a:r>
            <a:endParaRPr lang="es-EC" sz="1600" b="1" u="sng" dirty="0">
              <a:latin typeface="Times New Roman" panose="02020603050405020304" pitchFamily="18" charset="0"/>
              <a:cs typeface="Times New Roman" panose="02020603050405020304" pitchFamily="18" charset="0"/>
            </a:endParaRPr>
          </a:p>
        </p:txBody>
      </p:sp>
      <p:pic>
        <p:nvPicPr>
          <p:cNvPr id="7" name="Imagen 6" descr="C:\Users\Enfermeras HEE\Desktop\Billy\TESIS_BILLY\TESIS ETAPA ALFA\RAYLEIGH\RAYLEIGH 1000.PNG"/>
          <p:cNvPicPr/>
          <p:nvPr/>
        </p:nvPicPr>
        <p:blipFill>
          <a:blip r:embed="rId2">
            <a:extLst>
              <a:ext uri="{28A0092B-C50C-407E-A947-70E740481C1C}">
                <a14:useLocalDpi xmlns:a14="http://schemas.microsoft.com/office/drawing/2010/main" val="0"/>
              </a:ext>
            </a:extLst>
          </a:blip>
          <a:srcRect/>
          <a:stretch>
            <a:fillRect/>
          </a:stretch>
        </p:blipFill>
        <p:spPr bwMode="auto">
          <a:xfrm>
            <a:off x="6089694" y="1578710"/>
            <a:ext cx="5714379" cy="4323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789597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9915B4C-E5B4-4611-ABF9-892002C386F1}"/>
              </a:ext>
            </a:extLst>
          </p:cNvPr>
          <p:cNvSpPr>
            <a:spLocks noGrp="1"/>
          </p:cNvSpPr>
          <p:nvPr>
            <p:ph type="title"/>
          </p:nvPr>
        </p:nvSpPr>
        <p:spPr/>
        <p:txBody>
          <a:bodyPr>
            <a:normAutofit/>
          </a:bodyPr>
          <a:lstStyle/>
          <a:p>
            <a:r>
              <a:rPr lang="es-EC" sz="4000" b="1" dirty="0">
                <a:latin typeface="Times New Roman" panose="02020603050405020304" pitchFamily="18" charset="0"/>
                <a:cs typeface="Times New Roman" panose="02020603050405020304" pitchFamily="18" charset="0"/>
              </a:rPr>
              <a:t>Objetivo General</a:t>
            </a:r>
          </a:p>
        </p:txBody>
      </p:sp>
      <p:sp>
        <p:nvSpPr>
          <p:cNvPr id="3" name="Marcador de contenido 2">
            <a:extLst>
              <a:ext uri="{FF2B5EF4-FFF2-40B4-BE49-F238E27FC236}">
                <a16:creationId xmlns="" xmlns:a16="http://schemas.microsoft.com/office/drawing/2014/main" id="{0280BDD6-C60E-488D-8549-4186A9CCBE62}"/>
              </a:ext>
            </a:extLst>
          </p:cNvPr>
          <p:cNvSpPr>
            <a:spLocks noGrp="1"/>
          </p:cNvSpPr>
          <p:nvPr>
            <p:ph idx="1"/>
          </p:nvPr>
        </p:nvSpPr>
        <p:spPr/>
        <p:txBody>
          <a:bodyPr/>
          <a:lstStyle/>
          <a:p>
            <a:pPr algn="just"/>
            <a:r>
              <a:rPr lang="es-ES" dirty="0">
                <a:latin typeface="Times New Roman" panose="02020603050405020304" pitchFamily="18" charset="0"/>
                <a:cs typeface="Times New Roman" panose="02020603050405020304" pitchFamily="18" charset="0"/>
              </a:rPr>
              <a:t>Analizar el desempeño del código de tipo </a:t>
            </a:r>
            <a:r>
              <a:rPr lang="es-ES" i="1" dirty="0" err="1">
                <a:latin typeface="Times New Roman" panose="02020603050405020304" pitchFamily="18" charset="0"/>
                <a:cs typeface="Times New Roman" panose="02020603050405020304" pitchFamily="18" charset="0"/>
              </a:rPr>
              <a:t>Fountain</a:t>
            </a:r>
            <a:r>
              <a:rPr lang="es-ES" i="1" dirty="0">
                <a:latin typeface="Times New Roman" panose="02020603050405020304" pitchFamily="18" charset="0"/>
                <a:cs typeface="Times New Roman" panose="02020603050405020304" pitchFamily="18" charset="0"/>
              </a:rPr>
              <a:t>-Raptor</a:t>
            </a:r>
            <a:r>
              <a:rPr lang="es-ES" dirty="0">
                <a:latin typeface="Times New Roman" panose="02020603050405020304" pitchFamily="18" charset="0"/>
                <a:cs typeface="Times New Roman" panose="02020603050405020304" pitchFamily="18" charset="0"/>
              </a:rPr>
              <a:t>, tanto para un canal de comunicaciones con desvanecimiento, así como en uno que posee solamente ruido gaussiano blanco aditivo, mediante el uso de fuentes de codificación y de decodificación, empleando el software pertinente de simulación</a:t>
            </a:r>
            <a:r>
              <a:rPr lang="es-ES" dirty="0"/>
              <a:t>.</a:t>
            </a:r>
            <a:endParaRPr lang="es-EC" dirty="0"/>
          </a:p>
        </p:txBody>
      </p:sp>
      <p:grpSp>
        <p:nvGrpSpPr>
          <p:cNvPr id="4" name="Grupo 3">
            <a:extLst>
              <a:ext uri="{FF2B5EF4-FFF2-40B4-BE49-F238E27FC236}">
                <a16:creationId xmlns="" xmlns:a16="http://schemas.microsoft.com/office/drawing/2014/main" id="{934676DA-2E3C-48E3-97C0-750D0C8C616C}"/>
              </a:ext>
            </a:extLst>
          </p:cNvPr>
          <p:cNvGrpSpPr/>
          <p:nvPr/>
        </p:nvGrpSpPr>
        <p:grpSpPr>
          <a:xfrm>
            <a:off x="0" y="6125633"/>
            <a:ext cx="12192000" cy="732367"/>
            <a:chOff x="0" y="6125633"/>
            <a:chExt cx="12192000" cy="732367"/>
          </a:xfrm>
        </p:grpSpPr>
        <p:pic>
          <p:nvPicPr>
            <p:cNvPr id="5" name="Picture 2">
              <a:extLst>
                <a:ext uri="{FF2B5EF4-FFF2-40B4-BE49-F238E27FC236}">
                  <a16:creationId xmlns="" xmlns:a16="http://schemas.microsoft.com/office/drawing/2014/main" id="{0734FED0-CC62-46F8-BD85-5D8F27EC2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125633"/>
              <a:ext cx="121920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02.jpg" descr="Resultado de imagen para logo espe">
              <a:extLst>
                <a:ext uri="{FF2B5EF4-FFF2-40B4-BE49-F238E27FC236}">
                  <a16:creationId xmlns="" xmlns:a16="http://schemas.microsoft.com/office/drawing/2014/main" id="{D0529BBF-CC78-4CFE-8382-5EE045416641}"/>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952930" y="6125633"/>
              <a:ext cx="3239069" cy="683861"/>
            </a:xfrm>
            <a:prstGeom prst="rect">
              <a:avLst/>
            </a:prstGeom>
            <a:ln/>
          </p:spPr>
        </p:pic>
      </p:grpSp>
    </p:spTree>
    <p:extLst>
      <p:ext uri="{BB962C8B-B14F-4D97-AF65-F5344CB8AC3E}">
        <p14:creationId xmlns:p14="http://schemas.microsoft.com/office/powerpoint/2010/main" val="2716377555"/>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RAYLEIGH</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10"/>
            <a:ext cx="5970927" cy="4323326"/>
          </a:xfrm>
        </p:spPr>
        <p:txBody>
          <a:bodyPr>
            <a:noAutofit/>
          </a:bodyPr>
          <a:lstStyle/>
          <a:p>
            <a:pPr algn="just"/>
            <a:r>
              <a:rPr lang="es-EC" sz="1800" dirty="0">
                <a:latin typeface="Times New Roman" panose="02020603050405020304" pitchFamily="18" charset="0"/>
                <a:cs typeface="Times New Roman" panose="02020603050405020304" pitchFamily="18" charset="0"/>
              </a:rPr>
              <a:t>De igual manera, se realizó una variación en la prueba establecida anteriormente, aumentando el número de bits que componen cada paquete de información, a cinco mil</a:t>
            </a:r>
            <a:r>
              <a:rPr lang="es-EC" sz="1800" dirty="0" smtClean="0">
                <a:latin typeface="Times New Roman" panose="02020603050405020304" pitchFamily="18" charset="0"/>
                <a:cs typeface="Times New Roman" panose="02020603050405020304" pitchFamily="18" charset="0"/>
              </a:rPr>
              <a:t>.</a:t>
            </a:r>
          </a:p>
          <a:p>
            <a:pPr marL="0" indent="0" algn="just">
              <a:buNone/>
            </a:pPr>
            <a:r>
              <a:rPr lang="es-EC" sz="1800" dirty="0" smtClean="0">
                <a:latin typeface="Times New Roman" panose="02020603050405020304" pitchFamily="18" charset="0"/>
                <a:cs typeface="Times New Roman" panose="02020603050405020304" pitchFamily="18" charset="0"/>
              </a:rPr>
              <a:t> </a:t>
            </a:r>
            <a:endParaRPr lang="es-EC" sz="1800" dirty="0">
              <a:latin typeface="Times New Roman" panose="02020603050405020304" pitchFamily="18" charset="0"/>
              <a:cs typeface="Times New Roman" panose="02020603050405020304" pitchFamily="18" charset="0"/>
            </a:endParaRPr>
          </a:p>
          <a:p>
            <a:pPr algn="just"/>
            <a:r>
              <a:rPr lang="es-EC" sz="1800" dirty="0">
                <a:latin typeface="Times New Roman" panose="02020603050405020304" pitchFamily="18" charset="0"/>
                <a:cs typeface="Times New Roman" panose="02020603050405020304" pitchFamily="18" charset="0"/>
              </a:rPr>
              <a:t>Esto se lo realizó con el afán de comprobar aproximadamente con qué cantidad de bits por paquete de información se logra obtener un desempeño similar entre los dos codificadores</a:t>
            </a:r>
            <a:r>
              <a:rPr lang="es-EC" sz="1800" dirty="0" smtClean="0">
                <a:latin typeface="Times New Roman" panose="02020603050405020304" pitchFamily="18" charset="0"/>
                <a:cs typeface="Times New Roman" panose="02020603050405020304" pitchFamily="18" charset="0"/>
              </a:rPr>
              <a:t>.</a:t>
            </a:r>
          </a:p>
          <a:p>
            <a:pPr marL="0" indent="0" algn="just">
              <a:buNone/>
            </a:pPr>
            <a:endParaRPr lang="es-EC" sz="1800" dirty="0">
              <a:latin typeface="Times New Roman" panose="02020603050405020304" pitchFamily="18" charset="0"/>
              <a:cs typeface="Times New Roman" panose="02020603050405020304" pitchFamily="18" charset="0"/>
            </a:endParaRPr>
          </a:p>
          <a:p>
            <a:pPr algn="just"/>
            <a:r>
              <a:rPr lang="es-EC" sz="1800" dirty="0">
                <a:latin typeface="Times New Roman" panose="02020603050405020304" pitchFamily="18" charset="0"/>
                <a:cs typeface="Times New Roman" panose="02020603050405020304" pitchFamily="18" charset="0"/>
              </a:rPr>
              <a:t>La </a:t>
            </a:r>
            <a:r>
              <a:rPr lang="es-EC" sz="1800" dirty="0" smtClean="0">
                <a:latin typeface="Times New Roman" panose="02020603050405020304" pitchFamily="18" charset="0"/>
                <a:cs typeface="Times New Roman" panose="02020603050405020304" pitchFamily="18" charset="0"/>
              </a:rPr>
              <a:t>Figura, </a:t>
            </a:r>
            <a:r>
              <a:rPr lang="es-EC" sz="1800" dirty="0">
                <a:latin typeface="Times New Roman" panose="02020603050405020304" pitchFamily="18" charset="0"/>
                <a:cs typeface="Times New Roman" panose="02020603050405020304" pitchFamily="18" charset="0"/>
              </a:rPr>
              <a:t>denota un desempeño mayor por parte del codificador de tipo Raptor, aunque se puede apreciar también que es muy parejo al del codificador de tipo LDPC</a:t>
            </a: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u="sng" dirty="0">
                <a:latin typeface="Times New Roman" panose="02020603050405020304" pitchFamily="18" charset="0"/>
                <a:cs typeface="Times New Roman" panose="02020603050405020304" pitchFamily="18" charset="0"/>
              </a:rPr>
              <a:t>Desempeño del Codificador de tipo </a:t>
            </a:r>
            <a:r>
              <a:rPr lang="es-ES" sz="1600" b="1" u="sng" dirty="0" err="1">
                <a:latin typeface="Times New Roman" panose="02020603050405020304" pitchFamily="18" charset="0"/>
                <a:cs typeface="Times New Roman" panose="02020603050405020304" pitchFamily="18" charset="0"/>
              </a:rPr>
              <a:t>Fountain</a:t>
            </a:r>
            <a:r>
              <a:rPr lang="es-ES" sz="1600" b="1" u="sng" dirty="0">
                <a:latin typeface="Times New Roman" panose="02020603050405020304" pitchFamily="18" charset="0"/>
                <a:cs typeface="Times New Roman" panose="02020603050405020304" pitchFamily="18" charset="0"/>
              </a:rPr>
              <a:t> Raptor vs un codificador de tipo LDPC (paquetes </a:t>
            </a:r>
            <a:r>
              <a:rPr lang="es-ES" sz="1600" b="1" u="sng" dirty="0" smtClean="0">
                <a:latin typeface="Times New Roman" panose="02020603050405020304" pitchFamily="18" charset="0"/>
                <a:cs typeface="Times New Roman" panose="02020603050405020304" pitchFamily="18" charset="0"/>
              </a:rPr>
              <a:t>de 5 </a:t>
            </a:r>
            <a:r>
              <a:rPr lang="es-ES" sz="1600" b="1" u="sng" dirty="0">
                <a:latin typeface="Times New Roman" panose="02020603050405020304" pitchFamily="18" charset="0"/>
                <a:cs typeface="Times New Roman" panose="02020603050405020304" pitchFamily="18" charset="0"/>
              </a:rPr>
              <a:t>mil bits transmitidos)</a:t>
            </a:r>
            <a:endParaRPr lang="es-EC" sz="1600" b="1" u="sng" dirty="0">
              <a:latin typeface="Times New Roman" panose="02020603050405020304" pitchFamily="18" charset="0"/>
              <a:cs typeface="Times New Roman" panose="02020603050405020304" pitchFamily="18" charset="0"/>
            </a:endParaRPr>
          </a:p>
        </p:txBody>
      </p:sp>
      <p:pic>
        <p:nvPicPr>
          <p:cNvPr id="8" name="Imagen 7" descr="C:\Users\Enfermeras HEE\Desktop\Billy\TESIS_BILLY\TESIS ETAPA ALFA\RAYLEIGH\RAyleigh_5000.PNG"/>
          <p:cNvPicPr/>
          <p:nvPr/>
        </p:nvPicPr>
        <p:blipFill>
          <a:blip r:embed="rId2">
            <a:extLst>
              <a:ext uri="{28A0092B-C50C-407E-A947-70E740481C1C}">
                <a14:useLocalDpi xmlns:a14="http://schemas.microsoft.com/office/drawing/2010/main" val="0"/>
              </a:ext>
            </a:extLst>
          </a:blip>
          <a:srcRect/>
          <a:stretch>
            <a:fillRect/>
          </a:stretch>
        </p:blipFill>
        <p:spPr bwMode="auto">
          <a:xfrm>
            <a:off x="6183045" y="1578710"/>
            <a:ext cx="5712468" cy="4323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181068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RAYLEIGH</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09"/>
            <a:ext cx="5970927" cy="4564395"/>
          </a:xfrm>
        </p:spPr>
        <p:txBody>
          <a:bodyPr>
            <a:noAutofit/>
          </a:bodyPr>
          <a:lstStyle/>
          <a:p>
            <a:pPr algn="just"/>
            <a:r>
              <a:rPr lang="es-ES" sz="1600" dirty="0">
                <a:latin typeface="Times New Roman" panose="02020603050405020304" pitchFamily="18" charset="0"/>
                <a:cs typeface="Times New Roman" panose="02020603050405020304" pitchFamily="18" charset="0"/>
              </a:rPr>
              <a:t>Al variar nuevamente el número de bits transmitidos, en este caso 10 mil por paquete; se puede observar que el codificador </a:t>
            </a:r>
            <a:r>
              <a:rPr lang="es-ES" sz="1600" i="1" dirty="0" err="1">
                <a:latin typeface="Times New Roman" panose="02020603050405020304" pitchFamily="18" charset="0"/>
                <a:cs typeface="Times New Roman" panose="02020603050405020304" pitchFamily="18" charset="0"/>
              </a:rPr>
              <a:t>Fountain</a:t>
            </a:r>
            <a:r>
              <a:rPr lang="es-ES" sz="1600" i="1" dirty="0">
                <a:latin typeface="Times New Roman" panose="02020603050405020304" pitchFamily="18" charset="0"/>
                <a:cs typeface="Times New Roman" panose="02020603050405020304" pitchFamily="18" charset="0"/>
              </a:rPr>
              <a:t>-Raptor</a:t>
            </a:r>
            <a:r>
              <a:rPr lang="es-ES" sz="1600" dirty="0">
                <a:latin typeface="Times New Roman" panose="02020603050405020304" pitchFamily="18" charset="0"/>
                <a:cs typeface="Times New Roman" panose="02020603050405020304" pitchFamily="18" charset="0"/>
              </a:rPr>
              <a:t> obtiene un </a:t>
            </a:r>
            <a:r>
              <a:rPr lang="es-ES" sz="1600" i="1" dirty="0">
                <a:latin typeface="Times New Roman" panose="02020603050405020304" pitchFamily="18" charset="0"/>
                <a:cs typeface="Times New Roman" panose="02020603050405020304" pitchFamily="18" charset="0"/>
              </a:rPr>
              <a:t>BER</a:t>
            </a:r>
            <a:r>
              <a:rPr lang="es-ES" sz="1600" dirty="0">
                <a:latin typeface="Times New Roman" panose="02020603050405020304" pitchFamily="18" charset="0"/>
                <a:cs typeface="Times New Roman" panose="02020603050405020304" pitchFamily="18" charset="0"/>
              </a:rPr>
              <a:t> de 10e-4 con una relación de Energía de bit a ruido de 10 dB aproximadamente</a:t>
            </a:r>
            <a:r>
              <a:rPr lang="es-ES" sz="1600" dirty="0" smtClean="0">
                <a:latin typeface="Times New Roman" panose="02020603050405020304" pitchFamily="18" charset="0"/>
                <a:cs typeface="Times New Roman" panose="02020603050405020304" pitchFamily="18" charset="0"/>
              </a:rPr>
              <a:t>.</a:t>
            </a:r>
          </a:p>
          <a:p>
            <a:pPr marL="0" indent="0" algn="just">
              <a:buNone/>
            </a:pPr>
            <a:endParaRPr lang="es-EC" sz="1600" dirty="0">
              <a:latin typeface="Times New Roman" panose="02020603050405020304" pitchFamily="18" charset="0"/>
              <a:cs typeface="Times New Roman" panose="02020603050405020304" pitchFamily="18" charset="0"/>
            </a:endParaRPr>
          </a:p>
          <a:p>
            <a:pPr algn="just"/>
            <a:r>
              <a:rPr lang="es-ES" sz="1600" dirty="0">
                <a:latin typeface="Times New Roman" panose="02020603050405020304" pitchFamily="18" charset="0"/>
                <a:cs typeface="Times New Roman" panose="02020603050405020304" pitchFamily="18" charset="0"/>
              </a:rPr>
              <a:t>Cabe recalcar que esta diferencia de 7 dB aproximadamente de </a:t>
            </a:r>
            <a:r>
              <a:rPr lang="es-ES" sz="1600" i="1" dirty="0">
                <a:latin typeface="Times New Roman" panose="02020603050405020304" pitchFamily="18" charset="0"/>
                <a:cs typeface="Times New Roman" panose="02020603050405020304" pitchFamily="18" charset="0"/>
              </a:rPr>
              <a:t>Eb/No</a:t>
            </a:r>
            <a:r>
              <a:rPr lang="es-ES" sz="1600" dirty="0">
                <a:latin typeface="Times New Roman" panose="02020603050405020304" pitchFamily="18" charset="0"/>
                <a:cs typeface="Times New Roman" panose="02020603050405020304" pitchFamily="18" charset="0"/>
              </a:rPr>
              <a:t> entre ambos codificadores, es muy representativa, ya que esto indica que el efecto del desvanecimiento en el canal  afecta drásticamente el desempeño del codificador, pudiéndose de esta manera corroborar lo que se </a:t>
            </a:r>
            <a:r>
              <a:rPr lang="es-ES" sz="1600" dirty="0" smtClean="0">
                <a:latin typeface="Times New Roman" panose="02020603050405020304" pitchFamily="18" charset="0"/>
                <a:cs typeface="Times New Roman" panose="02020603050405020304" pitchFamily="18" charset="0"/>
              </a:rPr>
              <a:t>explicó, </a:t>
            </a:r>
            <a:r>
              <a:rPr lang="es-ES" sz="1600" dirty="0">
                <a:latin typeface="Times New Roman" panose="02020603050405020304" pitchFamily="18" charset="0"/>
                <a:cs typeface="Times New Roman" panose="02020603050405020304" pitchFamily="18" charset="0"/>
              </a:rPr>
              <a:t>con respecto al  modelamiento del desvaneciendo en un canal de tipo </a:t>
            </a:r>
            <a:r>
              <a:rPr lang="es-ES" sz="1600" i="1" dirty="0" err="1">
                <a:latin typeface="Times New Roman" panose="02020603050405020304" pitchFamily="18" charset="0"/>
                <a:cs typeface="Times New Roman" panose="02020603050405020304" pitchFamily="18" charset="0"/>
              </a:rPr>
              <a:t>Rayleigh</a:t>
            </a:r>
            <a:r>
              <a:rPr lang="es-ES" sz="1600" dirty="0">
                <a:latin typeface="Times New Roman" panose="02020603050405020304" pitchFamily="18" charset="0"/>
                <a:cs typeface="Times New Roman" panose="02020603050405020304" pitchFamily="18" charset="0"/>
              </a:rPr>
              <a:t>. “</a:t>
            </a:r>
            <a:r>
              <a:rPr lang="es-ES" sz="1600" i="1" dirty="0">
                <a:latin typeface="Times New Roman" panose="02020603050405020304" pitchFamily="18" charset="0"/>
                <a:cs typeface="Times New Roman" panose="02020603050405020304" pitchFamily="18" charset="0"/>
              </a:rPr>
              <a:t>El desvanecimiento presente en el canal, modelado por una distribución de tipo </a:t>
            </a:r>
            <a:r>
              <a:rPr lang="es-ES" sz="1600" i="1" dirty="0" err="1">
                <a:latin typeface="Times New Roman" panose="02020603050405020304" pitchFamily="18" charset="0"/>
                <a:cs typeface="Times New Roman" panose="02020603050405020304" pitchFamily="18" charset="0"/>
              </a:rPr>
              <a:t>Rayleigh</a:t>
            </a:r>
            <a:r>
              <a:rPr lang="es-ES" sz="1600" i="1" dirty="0">
                <a:latin typeface="Times New Roman" panose="02020603050405020304" pitchFamily="18" charset="0"/>
                <a:cs typeface="Times New Roman" panose="02020603050405020304" pitchFamily="18" charset="0"/>
              </a:rPr>
              <a:t>, se encarga de atenuar la señal de información y por ende la amplitud del ruido es mayor, lo que ocasiona que el desempeño del codificador tienda a disminuir, en relación al resultado visto en AWGN”.</a:t>
            </a:r>
            <a:endParaRPr lang="es-EC" sz="160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u="sng" dirty="0">
                <a:latin typeface="Times New Roman" panose="02020603050405020304" pitchFamily="18" charset="0"/>
                <a:cs typeface="Times New Roman" panose="02020603050405020304" pitchFamily="18" charset="0"/>
              </a:rPr>
              <a:t>Desempeño del Codificador de tipo </a:t>
            </a:r>
            <a:r>
              <a:rPr lang="es-ES" sz="1600" b="1" u="sng" dirty="0" err="1">
                <a:latin typeface="Times New Roman" panose="02020603050405020304" pitchFamily="18" charset="0"/>
                <a:cs typeface="Times New Roman" panose="02020603050405020304" pitchFamily="18" charset="0"/>
              </a:rPr>
              <a:t>Fountain</a:t>
            </a:r>
            <a:r>
              <a:rPr lang="es-ES" sz="1600" b="1" u="sng" dirty="0">
                <a:latin typeface="Times New Roman" panose="02020603050405020304" pitchFamily="18" charset="0"/>
                <a:cs typeface="Times New Roman" panose="02020603050405020304" pitchFamily="18" charset="0"/>
              </a:rPr>
              <a:t> Raptor vs un codificador de tipo LDPC (paquetes </a:t>
            </a:r>
            <a:r>
              <a:rPr lang="es-ES" sz="1600" b="1" u="sng" dirty="0" smtClean="0">
                <a:latin typeface="Times New Roman" panose="02020603050405020304" pitchFamily="18" charset="0"/>
                <a:cs typeface="Times New Roman" panose="02020603050405020304" pitchFamily="18" charset="0"/>
              </a:rPr>
              <a:t>de 10 </a:t>
            </a:r>
            <a:r>
              <a:rPr lang="es-ES" sz="1600" b="1" u="sng" dirty="0">
                <a:latin typeface="Times New Roman" panose="02020603050405020304" pitchFamily="18" charset="0"/>
                <a:cs typeface="Times New Roman" panose="02020603050405020304" pitchFamily="18" charset="0"/>
              </a:rPr>
              <a:t>mil bits transmitidos)</a:t>
            </a:r>
            <a:endParaRPr lang="es-EC" sz="1600" b="1" u="sng" dirty="0">
              <a:latin typeface="Times New Roman" panose="02020603050405020304" pitchFamily="18" charset="0"/>
              <a:cs typeface="Times New Roman" panose="02020603050405020304" pitchFamily="18" charset="0"/>
            </a:endParaRPr>
          </a:p>
        </p:txBody>
      </p:sp>
      <p:pic>
        <p:nvPicPr>
          <p:cNvPr id="7" name="Imagen 6" descr="C:\Users\Enfermeras HEE\Desktop\Billy\TESIS_BILLY\TESIS ETAPA ALFA\RAYLEIGH\RAYLEIGH_10 mil.PNG"/>
          <p:cNvPicPr/>
          <p:nvPr/>
        </p:nvPicPr>
        <p:blipFill>
          <a:blip r:embed="rId2">
            <a:extLst>
              <a:ext uri="{28A0092B-C50C-407E-A947-70E740481C1C}">
                <a14:useLocalDpi xmlns:a14="http://schemas.microsoft.com/office/drawing/2010/main" val="0"/>
              </a:ext>
            </a:extLst>
          </a:blip>
          <a:srcRect/>
          <a:stretch>
            <a:fillRect/>
          </a:stretch>
        </p:blipFill>
        <p:spPr bwMode="auto">
          <a:xfrm>
            <a:off x="6089694" y="1638386"/>
            <a:ext cx="5656190" cy="426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394563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RAYLEIGH</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0" y="1578710"/>
            <a:ext cx="5970927" cy="4323326"/>
          </a:xfrm>
        </p:spPr>
        <p:txBody>
          <a:bodyPr>
            <a:noAutofit/>
          </a:bodyPr>
          <a:lstStyle/>
          <a:p>
            <a:pPr algn="just"/>
            <a:r>
              <a:rPr lang="es-EC" sz="1600" dirty="0">
                <a:latin typeface="Times New Roman" panose="02020603050405020304" pitchFamily="18" charset="0"/>
                <a:cs typeface="Times New Roman" panose="02020603050405020304" pitchFamily="18" charset="0"/>
              </a:rPr>
              <a:t>Finalmente se realiza una última variación en la cantidad de bits transmitidos por paquete, siendo 100 mil bits, en donde se obtiene un comportamiento similar del desempeño del codificador al de las pruebas realizadas en el canal de AWGN, ya que de igual manera la Eb/No, se mantiene con el mismo valor, en este caso aproximadamente de 10 dB. Lo que varía de igual manera en relación a la cantidad de bits que componen los paquetes de transmisión, es el BER; mostrando un resultado de 10e-5</a:t>
            </a:r>
            <a:r>
              <a:rPr lang="es-EC" sz="1600" dirty="0" smtClean="0">
                <a:latin typeface="Times New Roman" panose="02020603050405020304" pitchFamily="18" charset="0"/>
                <a:cs typeface="Times New Roman" panose="02020603050405020304" pitchFamily="18" charset="0"/>
              </a:rPr>
              <a:t>.</a:t>
            </a:r>
          </a:p>
          <a:p>
            <a:pPr marL="0" indent="0" algn="just">
              <a:buNone/>
            </a:pPr>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Cabe recalcar que al igual que en el caso del primer escenario de prueba, la curva tiende a tomar una forma lineal en el rango de Eb/No analizado</a:t>
            </a:r>
            <a:r>
              <a:rPr lang="es-EC" sz="1400" dirty="0">
                <a:latin typeface="Times New Roman" panose="02020603050405020304" pitchFamily="18" charset="0"/>
                <a:cs typeface="Times New Roman" panose="02020603050405020304" pitchFamily="18" charset="0"/>
              </a:rPr>
              <a:t>.</a:t>
            </a: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u="sng" dirty="0">
                <a:latin typeface="Times New Roman" panose="02020603050405020304" pitchFamily="18" charset="0"/>
                <a:cs typeface="Times New Roman" panose="02020603050405020304" pitchFamily="18" charset="0"/>
              </a:rPr>
              <a:t>Desempeño del Codificador de tipo </a:t>
            </a:r>
            <a:r>
              <a:rPr lang="es-ES" sz="1600" b="1" u="sng" dirty="0" err="1">
                <a:latin typeface="Times New Roman" panose="02020603050405020304" pitchFamily="18" charset="0"/>
                <a:cs typeface="Times New Roman" panose="02020603050405020304" pitchFamily="18" charset="0"/>
              </a:rPr>
              <a:t>Fountain</a:t>
            </a:r>
            <a:r>
              <a:rPr lang="es-ES" sz="1600" b="1" u="sng" dirty="0">
                <a:latin typeface="Times New Roman" panose="02020603050405020304" pitchFamily="18" charset="0"/>
                <a:cs typeface="Times New Roman" panose="02020603050405020304" pitchFamily="18" charset="0"/>
              </a:rPr>
              <a:t> Raptor vs un codificador de tipo LDPC (paquetes de </a:t>
            </a:r>
            <a:r>
              <a:rPr lang="es-ES" sz="1600" b="1" u="sng" dirty="0" smtClean="0">
                <a:latin typeface="Times New Roman" panose="02020603050405020304" pitchFamily="18" charset="0"/>
                <a:cs typeface="Times New Roman" panose="02020603050405020304" pitchFamily="18" charset="0"/>
              </a:rPr>
              <a:t>100 mil </a:t>
            </a:r>
            <a:r>
              <a:rPr lang="es-ES" sz="1600" b="1" u="sng" dirty="0">
                <a:latin typeface="Times New Roman" panose="02020603050405020304" pitchFamily="18" charset="0"/>
                <a:cs typeface="Times New Roman" panose="02020603050405020304" pitchFamily="18" charset="0"/>
              </a:rPr>
              <a:t>bits transmitidos)</a:t>
            </a:r>
            <a:endParaRPr lang="es-EC" sz="1600" b="1" u="sng" dirty="0">
              <a:latin typeface="Times New Roman" panose="02020603050405020304" pitchFamily="18" charset="0"/>
              <a:cs typeface="Times New Roman" panose="02020603050405020304" pitchFamily="18" charset="0"/>
            </a:endParaRPr>
          </a:p>
        </p:txBody>
      </p:sp>
      <p:pic>
        <p:nvPicPr>
          <p:cNvPr id="8" name="Imagen 7" descr="C:\Users\Enfermeras HEE\Desktop\Billy\TESIS_BILLY\TESIS ETAPA ALFA\RAYLEIGH\RAYLEIGH 100 mil.PNG"/>
          <p:cNvPicPr/>
          <p:nvPr/>
        </p:nvPicPr>
        <p:blipFill>
          <a:blip r:embed="rId2">
            <a:extLst>
              <a:ext uri="{28A0092B-C50C-407E-A947-70E740481C1C}">
                <a14:useLocalDpi xmlns:a14="http://schemas.microsoft.com/office/drawing/2010/main" val="0"/>
              </a:ext>
            </a:extLst>
          </a:blip>
          <a:srcRect/>
          <a:stretch>
            <a:fillRect/>
          </a:stretch>
        </p:blipFill>
        <p:spPr bwMode="auto">
          <a:xfrm>
            <a:off x="6183045" y="1578710"/>
            <a:ext cx="5621028" cy="4414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655691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a:t>
            </a:r>
            <a:r>
              <a:rPr lang="es-EC" sz="3600" b="1" dirty="0">
                <a:latin typeface="Times New Roman" panose="02020603050405020304" pitchFamily="18" charset="0"/>
                <a:cs typeface="Times New Roman" panose="02020603050405020304" pitchFamily="18" charset="0"/>
              </a:rPr>
              <a:t>RAYLEIGH</a:t>
            </a:r>
          </a:p>
        </p:txBody>
      </p:sp>
      <p:sp>
        <p:nvSpPr>
          <p:cNvPr id="3" name="Marcador de contenido 2"/>
          <p:cNvSpPr>
            <a:spLocks noGrp="1"/>
          </p:cNvSpPr>
          <p:nvPr>
            <p:ph idx="1"/>
          </p:nvPr>
        </p:nvSpPr>
        <p:spPr>
          <a:xfrm>
            <a:off x="1" y="1578710"/>
            <a:ext cx="5242942" cy="4323326"/>
          </a:xfrm>
        </p:spPr>
        <p:txBody>
          <a:bodyPr>
            <a:normAutofit/>
          </a:bodyPr>
          <a:lstStyle/>
          <a:p>
            <a:pPr algn="just"/>
            <a:r>
              <a:rPr lang="es-EC" sz="1800" dirty="0">
                <a:latin typeface="Times New Roman" panose="02020603050405020304" pitchFamily="18" charset="0"/>
                <a:cs typeface="Times New Roman" panose="02020603050405020304" pitchFamily="18" charset="0"/>
              </a:rPr>
              <a:t>La </a:t>
            </a:r>
            <a:r>
              <a:rPr lang="es-EC" sz="1800" dirty="0" smtClean="0">
                <a:latin typeface="Times New Roman" panose="02020603050405020304" pitchFamily="18" charset="0"/>
                <a:cs typeface="Times New Roman" panose="02020603050405020304" pitchFamily="18" charset="0"/>
              </a:rPr>
              <a:t>Figura, </a:t>
            </a:r>
            <a:r>
              <a:rPr lang="es-EC" sz="1800" dirty="0">
                <a:latin typeface="Times New Roman" panose="02020603050405020304" pitchFamily="18" charset="0"/>
                <a:cs typeface="Times New Roman" panose="02020603050405020304" pitchFamily="18" charset="0"/>
              </a:rPr>
              <a:t>ilustra la comparación de desempeño de los codificadores empleados para las pruebas en el segundo escenario de comunicaciones, en donde se evidencia cada una de las variaciones realizadas en cuanto se refiere al tamaño de paquetes en bits de información utilizados, denotando el mayor desempeño del codificador de tipo Raptor al transmitir paquetes con tamaño de 1 millón de bits, obteniendo un BER de 10e-5 con una Eb/No de 8 dB. Mientras que la el desempeño más bajo, incluso menor al de LDPC se estableció al transmitir únicamente mil bits de información, obteniéndose un BER de 10e-3.</a:t>
            </a: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600" b="1" u="sng" dirty="0">
                <a:latin typeface="Times New Roman" panose="02020603050405020304" pitchFamily="18" charset="0"/>
                <a:cs typeface="Times New Roman" panose="02020603050405020304" pitchFamily="18" charset="0"/>
              </a:rPr>
              <a:t>Desempeño del Codificador de tipo </a:t>
            </a:r>
            <a:r>
              <a:rPr lang="es-EC" sz="1600" b="1" u="sng" dirty="0" err="1">
                <a:latin typeface="Times New Roman" panose="02020603050405020304" pitchFamily="18" charset="0"/>
                <a:cs typeface="Times New Roman" panose="02020603050405020304" pitchFamily="18" charset="0"/>
              </a:rPr>
              <a:t>Fountain</a:t>
            </a:r>
            <a:r>
              <a:rPr lang="es-EC" sz="1600" b="1" u="sng" dirty="0">
                <a:latin typeface="Times New Roman" panose="02020603050405020304" pitchFamily="18" charset="0"/>
                <a:cs typeface="Times New Roman" panose="02020603050405020304" pitchFamily="18" charset="0"/>
              </a:rPr>
              <a:t> Raptor vs un codificador de tipo LDPC, comparación de cada variación relacionada al tamaño en bits de los paquetes transmitidos</a:t>
            </a:r>
          </a:p>
        </p:txBody>
      </p:sp>
      <p:pic>
        <p:nvPicPr>
          <p:cNvPr id="7" name="Imagen 6" descr="C:\Users\Enfermeras HEE\Desktop\Billy\TESIS_BILLY\correcciones\plano-2.PNG"/>
          <p:cNvPicPr/>
          <p:nvPr/>
        </p:nvPicPr>
        <p:blipFill>
          <a:blip r:embed="rId2">
            <a:extLst>
              <a:ext uri="{28A0092B-C50C-407E-A947-70E740481C1C}">
                <a14:useLocalDpi xmlns:a14="http://schemas.microsoft.com/office/drawing/2010/main" val="0"/>
              </a:ext>
            </a:extLst>
          </a:blip>
          <a:srcRect/>
          <a:stretch>
            <a:fillRect/>
          </a:stretch>
        </p:blipFill>
        <p:spPr bwMode="auto">
          <a:xfrm>
            <a:off x="5444836" y="1657977"/>
            <a:ext cx="6533803" cy="4335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266549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9552" y="382105"/>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CANAL </a:t>
            </a:r>
            <a:r>
              <a:rPr lang="es-EC" sz="3600" b="1" dirty="0">
                <a:latin typeface="Times New Roman" panose="02020603050405020304" pitchFamily="18" charset="0"/>
                <a:cs typeface="Times New Roman" panose="02020603050405020304" pitchFamily="18" charset="0"/>
              </a:rPr>
              <a:t>RAYLEIGH</a:t>
            </a:r>
          </a:p>
        </p:txBody>
      </p:sp>
      <p:sp>
        <p:nvSpPr>
          <p:cNvPr id="3" name="Marcador de contenido 2"/>
          <p:cNvSpPr>
            <a:spLocks noGrp="1"/>
          </p:cNvSpPr>
          <p:nvPr>
            <p:ph idx="1"/>
          </p:nvPr>
        </p:nvSpPr>
        <p:spPr>
          <a:xfrm>
            <a:off x="0" y="1578710"/>
            <a:ext cx="5453149" cy="4323326"/>
          </a:xfrm>
        </p:spPr>
        <p:txBody>
          <a:bodyPr>
            <a:normAutofit fontScale="70000" lnSpcReduction="20000"/>
          </a:bodyPr>
          <a:lstStyle/>
          <a:p>
            <a:pPr algn="just"/>
            <a:r>
              <a:rPr lang="es-EC" sz="1800" dirty="0">
                <a:latin typeface="Times New Roman" panose="02020603050405020304" pitchFamily="18" charset="0"/>
                <a:cs typeface="Times New Roman" panose="02020603050405020304" pitchFamily="18" charset="0"/>
              </a:rPr>
              <a:t>De igual manera que en el primer escenario, se realizó como prueba complementaria una variación en la codificación LDPC, en base al número de iteraciones con las que se realiza el algoritmo de decodificación del mismo, con el afán de compararla con el codificador de tipo Raptor en su máximo valor desempeño y de esta forma identificar la ganancia de este tipo de codificación, tomando en cuenta que el pre-codificador de Raptor, utiliza para la decodificación una sola iteración</a:t>
            </a:r>
            <a:r>
              <a:rPr lang="es-EC" sz="1800" dirty="0" smtClean="0">
                <a:latin typeface="Times New Roman" panose="02020603050405020304" pitchFamily="18" charset="0"/>
                <a:cs typeface="Times New Roman" panose="02020603050405020304" pitchFamily="18" charset="0"/>
              </a:rPr>
              <a:t>.</a:t>
            </a:r>
          </a:p>
          <a:p>
            <a:pPr marL="0" indent="0" algn="just">
              <a:buNone/>
            </a:pPr>
            <a:endParaRPr lang="es-ES" sz="1800" dirty="0" smtClean="0">
              <a:latin typeface="Times New Roman" panose="02020603050405020304" pitchFamily="18" charset="0"/>
              <a:cs typeface="Times New Roman" panose="02020603050405020304" pitchFamily="18" charset="0"/>
            </a:endParaRPr>
          </a:p>
          <a:p>
            <a:pPr algn="just"/>
            <a:r>
              <a:rPr lang="es-ES" sz="1800" dirty="0">
                <a:latin typeface="Times New Roman" panose="02020603050405020304" pitchFamily="18" charset="0"/>
                <a:cs typeface="Times New Roman" panose="02020603050405020304" pitchFamily="18" charset="0"/>
              </a:rPr>
              <a:t>La Figura 43 permite evidenciar como al aumentar el número de iteraciones en la codificación LDPC, el algoritmo mejora su desempeño, siendo cercano al desempeño de la codificación Raptor. </a:t>
            </a:r>
            <a:endParaRPr lang="es-ES" sz="1800" dirty="0" smtClean="0">
              <a:latin typeface="Times New Roman" panose="02020603050405020304" pitchFamily="18" charset="0"/>
              <a:cs typeface="Times New Roman" panose="02020603050405020304" pitchFamily="18" charset="0"/>
            </a:endParaRPr>
          </a:p>
          <a:p>
            <a:pPr marL="0" indent="0" algn="just">
              <a:buNone/>
            </a:pPr>
            <a:endParaRPr lang="es-EC" sz="1800" dirty="0">
              <a:latin typeface="Times New Roman" panose="02020603050405020304" pitchFamily="18" charset="0"/>
              <a:cs typeface="Times New Roman" panose="02020603050405020304" pitchFamily="18" charset="0"/>
            </a:endParaRPr>
          </a:p>
          <a:p>
            <a:pPr algn="just"/>
            <a:r>
              <a:rPr lang="es-ES" sz="1800" dirty="0">
                <a:latin typeface="Times New Roman" panose="02020603050405020304" pitchFamily="18" charset="0"/>
                <a:cs typeface="Times New Roman" panose="02020603050405020304" pitchFamily="18" charset="0"/>
              </a:rPr>
              <a:t>A diferencia del primer escenario el desempeño del codificador de tipo LDPC con un número total de 100 iteraciones, no llega a ser igual al desempeño del código Raptor en ningún valor de Eb/No. Este comportamiento está relacionado con el tipo de canal de comunicaciones, ya este al poseer un desvanecimiento modelado por una distribución de tipo </a:t>
            </a:r>
            <a:r>
              <a:rPr lang="es-ES" sz="1800" dirty="0" err="1">
                <a:latin typeface="Times New Roman" panose="02020603050405020304" pitchFamily="18" charset="0"/>
                <a:cs typeface="Times New Roman" panose="02020603050405020304" pitchFamily="18" charset="0"/>
              </a:rPr>
              <a:t>Rayleigh</a:t>
            </a:r>
            <a:r>
              <a:rPr lang="es-ES" sz="1800" dirty="0">
                <a:latin typeface="Times New Roman" panose="02020603050405020304" pitchFamily="18" charset="0"/>
                <a:cs typeface="Times New Roman" panose="02020603050405020304" pitchFamily="18" charset="0"/>
              </a:rPr>
              <a:t> influye aún más en la corrección de errores en el decodificador</a:t>
            </a:r>
            <a:r>
              <a:rPr lang="es-ES" sz="1800" dirty="0" smtClean="0">
                <a:latin typeface="Times New Roman" panose="02020603050405020304" pitchFamily="18" charset="0"/>
                <a:cs typeface="Times New Roman" panose="02020603050405020304" pitchFamily="18" charset="0"/>
              </a:rPr>
              <a:t>.</a:t>
            </a:r>
          </a:p>
          <a:p>
            <a:pPr marL="0" indent="0" algn="just">
              <a:buNone/>
            </a:pPr>
            <a:endParaRPr lang="es-EC" sz="1800" dirty="0">
              <a:latin typeface="Times New Roman" panose="02020603050405020304" pitchFamily="18" charset="0"/>
              <a:cs typeface="Times New Roman" panose="02020603050405020304" pitchFamily="18" charset="0"/>
            </a:endParaRPr>
          </a:p>
          <a:p>
            <a:pPr algn="just"/>
            <a:r>
              <a:rPr lang="es-ES" sz="1800" dirty="0">
                <a:latin typeface="Times New Roman" panose="02020603050405020304" pitchFamily="18" charset="0"/>
                <a:cs typeface="Times New Roman" panose="02020603050405020304" pitchFamily="18" charset="0"/>
              </a:rPr>
              <a:t>De igual manera, si se llegase a aumentar el número de iteraciones aún más, con el afán de mejorar el desempeño del codificador de tipo LDPC, se traduciría en un costo computacional realmente alto para el micro procesador, debido a la cantidad de operaciones lógicas que debería realizar.</a:t>
            </a:r>
            <a:r>
              <a:rPr lang="es-ES" sz="1800" dirty="0" smtClean="0">
                <a:latin typeface="Times New Roman" panose="02020603050405020304" pitchFamily="18" charset="0"/>
                <a:cs typeface="Times New Roman" panose="02020603050405020304" pitchFamily="18" charset="0"/>
              </a:rPr>
              <a:t>       </a:t>
            </a:r>
            <a:endParaRPr lang="es-EC" sz="1800" dirty="0">
              <a:latin typeface="Times New Roman" panose="02020603050405020304" pitchFamily="18" charset="0"/>
              <a:cs typeface="Times New Roman" panose="02020603050405020304" pitchFamily="18" charset="0"/>
            </a:endParaRPr>
          </a:p>
        </p:txBody>
      </p:sp>
      <p:sp>
        <p:nvSpPr>
          <p:cNvPr id="4" name="Título 1"/>
          <p:cNvSpPr txBox="1">
            <a:spLocks/>
          </p:cNvSpPr>
          <p:nvPr/>
        </p:nvSpPr>
        <p:spPr>
          <a:xfrm>
            <a:off x="918319" y="1047123"/>
            <a:ext cx="10766987"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sz="3600" b="1"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247759" y="988868"/>
            <a:ext cx="11647754" cy="4903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600" b="1" u="sng" dirty="0">
                <a:latin typeface="Times New Roman" panose="02020603050405020304" pitchFamily="18" charset="0"/>
                <a:cs typeface="Times New Roman" panose="02020603050405020304" pitchFamily="18" charset="0"/>
              </a:rPr>
              <a:t>Desempeño del Codificador de tipo </a:t>
            </a:r>
            <a:r>
              <a:rPr lang="es-EC" sz="1600" b="1" u="sng" dirty="0" err="1">
                <a:latin typeface="Times New Roman" panose="02020603050405020304" pitchFamily="18" charset="0"/>
                <a:cs typeface="Times New Roman" panose="02020603050405020304" pitchFamily="18" charset="0"/>
              </a:rPr>
              <a:t>Fountain</a:t>
            </a:r>
            <a:r>
              <a:rPr lang="es-EC" sz="1600" b="1" u="sng" dirty="0">
                <a:latin typeface="Times New Roman" panose="02020603050405020304" pitchFamily="18" charset="0"/>
                <a:cs typeface="Times New Roman" panose="02020603050405020304" pitchFamily="18" charset="0"/>
              </a:rPr>
              <a:t> Raptor vs un codificador de tipo LDPC, con variación en sus iteraciones.</a:t>
            </a:r>
          </a:p>
        </p:txBody>
      </p:sp>
      <p:pic>
        <p:nvPicPr>
          <p:cNvPr id="8" name="Imagen 7" descr="C:\Users\Enfermeras HEE\Desktop\Billy\TESIS_BILLY\correcciones\rayleigh_iter_total.PNG"/>
          <p:cNvPicPr/>
          <p:nvPr/>
        </p:nvPicPr>
        <p:blipFill>
          <a:blip r:embed="rId2">
            <a:extLst>
              <a:ext uri="{28A0092B-C50C-407E-A947-70E740481C1C}">
                <a14:useLocalDpi xmlns:a14="http://schemas.microsoft.com/office/drawing/2010/main" val="0"/>
              </a:ext>
            </a:extLst>
          </a:blip>
          <a:srcRect/>
          <a:stretch>
            <a:fillRect/>
          </a:stretch>
        </p:blipFill>
        <p:spPr bwMode="auto">
          <a:xfrm>
            <a:off x="5643707" y="1479171"/>
            <a:ext cx="6251806" cy="4530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1650722"/>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590137"/>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CONCLUSIONES</a:t>
            </a:r>
            <a:endParaRPr lang="es-EC" sz="3600"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09600" y="1628800"/>
            <a:ext cx="10972800" cy="3960440"/>
          </a:xfrm>
        </p:spPr>
        <p:txBody>
          <a:bodyPr>
            <a:normAutofit fontScale="40000" lnSpcReduction="20000"/>
          </a:bodyPr>
          <a:lstStyle/>
          <a:p>
            <a:pPr lvl="0" algn="just"/>
            <a:r>
              <a:rPr lang="es-ES" sz="3500" dirty="0">
                <a:latin typeface="Times New Roman" panose="02020603050405020304" pitchFamily="18" charset="0"/>
                <a:cs typeface="Times New Roman" panose="02020603050405020304" pitchFamily="18" charset="0"/>
              </a:rPr>
              <a:t>Al transmitir una mayor cantidad de bits por paquetes de información, existe una probabilidad más alta de que haya mayor cantidad de elementos de grado 1, para realizar la respectiva decodificación de tipo </a:t>
            </a:r>
            <a:r>
              <a:rPr lang="es-ES" sz="3500" i="1" dirty="0">
                <a:latin typeface="Times New Roman" panose="02020603050405020304" pitchFamily="18" charset="0"/>
                <a:cs typeface="Times New Roman" panose="02020603050405020304" pitchFamily="18" charset="0"/>
              </a:rPr>
              <a:t>LT</a:t>
            </a:r>
            <a:r>
              <a:rPr lang="es-ES" sz="3500" dirty="0">
                <a:latin typeface="Times New Roman" panose="02020603050405020304" pitchFamily="18" charset="0"/>
                <a:cs typeface="Times New Roman" panose="02020603050405020304" pitchFamily="18" charset="0"/>
              </a:rPr>
              <a:t>.   </a:t>
            </a:r>
            <a:endParaRPr lang="es-ES" sz="3500" dirty="0" smtClean="0">
              <a:latin typeface="Times New Roman" panose="02020603050405020304" pitchFamily="18" charset="0"/>
              <a:cs typeface="Times New Roman" panose="02020603050405020304" pitchFamily="18" charset="0"/>
            </a:endParaRPr>
          </a:p>
          <a:p>
            <a:pPr marL="0" lvl="0" indent="0" algn="just">
              <a:buNone/>
            </a:pPr>
            <a:r>
              <a:rPr lang="es-ES" sz="3500" dirty="0" smtClean="0">
                <a:latin typeface="Times New Roman" panose="02020603050405020304" pitchFamily="18" charset="0"/>
                <a:cs typeface="Times New Roman" panose="02020603050405020304" pitchFamily="18" charset="0"/>
              </a:rPr>
              <a:t>  </a:t>
            </a:r>
            <a:endParaRPr lang="es-EC" sz="3500" dirty="0">
              <a:latin typeface="Times New Roman" panose="02020603050405020304" pitchFamily="18" charset="0"/>
              <a:cs typeface="Times New Roman" panose="02020603050405020304" pitchFamily="18" charset="0"/>
            </a:endParaRPr>
          </a:p>
          <a:p>
            <a:pPr lvl="0" algn="just"/>
            <a:r>
              <a:rPr lang="es-ES" sz="3500" dirty="0">
                <a:latin typeface="Times New Roman" panose="02020603050405020304" pitchFamily="18" charset="0"/>
                <a:cs typeface="Times New Roman" panose="02020603050405020304" pitchFamily="18" charset="0"/>
              </a:rPr>
              <a:t>La pre-codificación </a:t>
            </a:r>
            <a:r>
              <a:rPr lang="es-ES" sz="3500" i="1" dirty="0">
                <a:latin typeface="Times New Roman" panose="02020603050405020304" pitchFamily="18" charset="0"/>
                <a:cs typeface="Times New Roman" panose="02020603050405020304" pitchFamily="18" charset="0"/>
              </a:rPr>
              <a:t>LDPC</a:t>
            </a:r>
            <a:r>
              <a:rPr lang="es-ES" sz="3500" dirty="0">
                <a:latin typeface="Times New Roman" panose="02020603050405020304" pitchFamily="18" charset="0"/>
                <a:cs typeface="Times New Roman" panose="02020603050405020304" pitchFamily="18" charset="0"/>
              </a:rPr>
              <a:t> ayuda a generar cierto número de nodos redundantes, en la codificación de tipo </a:t>
            </a:r>
            <a:r>
              <a:rPr lang="es-ES" sz="3500" i="1" dirty="0">
                <a:latin typeface="Times New Roman" panose="02020603050405020304" pitchFamily="18" charset="0"/>
                <a:cs typeface="Times New Roman" panose="02020603050405020304" pitchFamily="18" charset="0"/>
              </a:rPr>
              <a:t>LT</a:t>
            </a:r>
            <a:r>
              <a:rPr lang="es-ES" sz="3500" dirty="0">
                <a:latin typeface="Times New Roman" panose="02020603050405020304" pitchFamily="18" charset="0"/>
                <a:cs typeface="Times New Roman" panose="02020603050405020304" pitchFamily="18" charset="0"/>
              </a:rPr>
              <a:t>, para una decodificación exitosa</a:t>
            </a:r>
            <a:r>
              <a:rPr lang="es-ES" sz="3500" dirty="0" smtClean="0">
                <a:latin typeface="Times New Roman" panose="02020603050405020304" pitchFamily="18" charset="0"/>
                <a:cs typeface="Times New Roman" panose="02020603050405020304" pitchFamily="18" charset="0"/>
              </a:rPr>
              <a:t>.</a:t>
            </a:r>
            <a:endParaRPr lang="es-EC" sz="3500" dirty="0">
              <a:latin typeface="Times New Roman" panose="02020603050405020304" pitchFamily="18" charset="0"/>
              <a:cs typeface="Times New Roman" panose="02020603050405020304" pitchFamily="18" charset="0"/>
            </a:endParaRPr>
          </a:p>
          <a:p>
            <a:pPr marL="0" lvl="0" indent="0" algn="just">
              <a:buNone/>
            </a:pPr>
            <a:r>
              <a:rPr lang="es-ES" sz="3500" b="1" dirty="0">
                <a:latin typeface="Times New Roman" panose="02020603050405020304" pitchFamily="18" charset="0"/>
                <a:cs typeface="Times New Roman" panose="02020603050405020304" pitchFamily="18" charset="0"/>
              </a:rPr>
              <a:t> </a:t>
            </a:r>
            <a:endParaRPr lang="es-EC" sz="3500" dirty="0">
              <a:latin typeface="Times New Roman" panose="02020603050405020304" pitchFamily="18" charset="0"/>
              <a:cs typeface="Times New Roman" panose="02020603050405020304" pitchFamily="18" charset="0"/>
            </a:endParaRPr>
          </a:p>
          <a:p>
            <a:pPr lvl="0" algn="just"/>
            <a:r>
              <a:rPr lang="es-ES" sz="3500" dirty="0">
                <a:latin typeface="Times New Roman" panose="02020603050405020304" pitchFamily="18" charset="0"/>
                <a:cs typeface="Times New Roman" panose="02020603050405020304" pitchFamily="18" charset="0"/>
              </a:rPr>
              <a:t>La variación en la cantidad de bits que componen cada uno de los paquetes de información transmitidos, permitió evidenciar una vez más, la superioridad de la codificación de tipo </a:t>
            </a:r>
            <a:r>
              <a:rPr lang="es-ES" sz="3500" i="1" dirty="0">
                <a:latin typeface="Times New Roman" panose="02020603050405020304" pitchFamily="18" charset="0"/>
                <a:cs typeface="Times New Roman" panose="02020603050405020304" pitchFamily="18" charset="0"/>
              </a:rPr>
              <a:t>Raptor</a:t>
            </a:r>
            <a:r>
              <a:rPr lang="es-ES" sz="3500" dirty="0">
                <a:latin typeface="Times New Roman" panose="02020603050405020304" pitchFamily="18" charset="0"/>
                <a:cs typeface="Times New Roman" panose="02020603050405020304" pitchFamily="18" charset="0"/>
              </a:rPr>
              <a:t> ante la de tipo </a:t>
            </a:r>
            <a:r>
              <a:rPr lang="es-ES" sz="3500" i="1" dirty="0">
                <a:latin typeface="Times New Roman" panose="02020603050405020304" pitchFamily="18" charset="0"/>
                <a:cs typeface="Times New Roman" panose="02020603050405020304" pitchFamily="18" charset="0"/>
              </a:rPr>
              <a:t>LDPC</a:t>
            </a:r>
            <a:r>
              <a:rPr lang="es-ES" sz="3500" dirty="0">
                <a:latin typeface="Times New Roman" panose="02020603050405020304" pitchFamily="18" charset="0"/>
                <a:cs typeface="Times New Roman" panose="02020603050405020304" pitchFamily="18" charset="0"/>
              </a:rPr>
              <a:t>, mostrando resultados de </a:t>
            </a:r>
            <a:r>
              <a:rPr lang="es-ES" sz="3500" i="1" dirty="0">
                <a:latin typeface="Times New Roman" panose="02020603050405020304" pitchFamily="18" charset="0"/>
                <a:cs typeface="Times New Roman" panose="02020603050405020304" pitchFamily="18" charset="0"/>
              </a:rPr>
              <a:t>BER</a:t>
            </a:r>
            <a:r>
              <a:rPr lang="es-ES" sz="3500" dirty="0">
                <a:latin typeface="Times New Roman" panose="02020603050405020304" pitchFamily="18" charset="0"/>
                <a:cs typeface="Times New Roman" panose="02020603050405020304" pitchFamily="18" charset="0"/>
              </a:rPr>
              <a:t> de 10e-5, con una relación de Energía de bit a ruido de 3,8 dB aproximadamente, versus un </a:t>
            </a:r>
            <a:r>
              <a:rPr lang="es-ES" sz="3500" i="1" dirty="0">
                <a:latin typeface="Times New Roman" panose="02020603050405020304" pitchFamily="18" charset="0"/>
                <a:cs typeface="Times New Roman" panose="02020603050405020304" pitchFamily="18" charset="0"/>
              </a:rPr>
              <a:t>BER</a:t>
            </a:r>
            <a:r>
              <a:rPr lang="es-ES" sz="3500" dirty="0">
                <a:latin typeface="Times New Roman" panose="02020603050405020304" pitchFamily="18" charset="0"/>
                <a:cs typeface="Times New Roman" panose="02020603050405020304" pitchFamily="18" charset="0"/>
              </a:rPr>
              <a:t> de 10e-4, con una </a:t>
            </a:r>
            <a:r>
              <a:rPr lang="es-ES" sz="3500" i="1" dirty="0">
                <a:latin typeface="Times New Roman" panose="02020603050405020304" pitchFamily="18" charset="0"/>
                <a:cs typeface="Times New Roman" panose="02020603050405020304" pitchFamily="18" charset="0"/>
              </a:rPr>
              <a:t>Eb/No</a:t>
            </a:r>
            <a:r>
              <a:rPr lang="es-ES" sz="3500" dirty="0">
                <a:latin typeface="Times New Roman" panose="02020603050405020304" pitchFamily="18" charset="0"/>
                <a:cs typeface="Times New Roman" panose="02020603050405020304" pitchFamily="18" charset="0"/>
              </a:rPr>
              <a:t> de 6 dB, en la codificación </a:t>
            </a:r>
            <a:r>
              <a:rPr lang="es-ES" sz="3500" i="1" dirty="0">
                <a:latin typeface="Times New Roman" panose="02020603050405020304" pitchFamily="18" charset="0"/>
                <a:cs typeface="Times New Roman" panose="02020603050405020304" pitchFamily="18" charset="0"/>
              </a:rPr>
              <a:t>LDPC.</a:t>
            </a:r>
            <a:endParaRPr lang="es-EC" sz="3500" dirty="0">
              <a:latin typeface="Times New Roman" panose="02020603050405020304" pitchFamily="18" charset="0"/>
              <a:cs typeface="Times New Roman" panose="02020603050405020304" pitchFamily="18" charset="0"/>
            </a:endParaRPr>
          </a:p>
          <a:p>
            <a:pPr algn="just"/>
            <a:endParaRPr lang="es-EC" sz="3500" dirty="0">
              <a:latin typeface="Times New Roman" panose="02020603050405020304" pitchFamily="18" charset="0"/>
              <a:cs typeface="Times New Roman" panose="02020603050405020304" pitchFamily="18" charset="0"/>
            </a:endParaRPr>
          </a:p>
          <a:p>
            <a:pPr lvl="0" algn="just"/>
            <a:r>
              <a:rPr lang="es-ES" sz="3500" dirty="0">
                <a:latin typeface="Times New Roman" panose="02020603050405020304" pitchFamily="18" charset="0"/>
                <a:cs typeface="Times New Roman" panose="02020603050405020304" pitchFamily="18" charset="0"/>
              </a:rPr>
              <a:t>La codificación </a:t>
            </a:r>
            <a:r>
              <a:rPr lang="es-ES" sz="3500" i="1" dirty="0">
                <a:latin typeface="Times New Roman" panose="02020603050405020304" pitchFamily="18" charset="0"/>
                <a:cs typeface="Times New Roman" panose="02020603050405020304" pitchFamily="18" charset="0"/>
              </a:rPr>
              <a:t>LDPC, </a:t>
            </a:r>
            <a:r>
              <a:rPr lang="es-ES" sz="3500" dirty="0">
                <a:latin typeface="Times New Roman" panose="02020603050405020304" pitchFamily="18" charset="0"/>
                <a:cs typeface="Times New Roman" panose="02020603050405020304" pitchFamily="18" charset="0"/>
              </a:rPr>
              <a:t>con la cual se realiza la comparación, es la misma utilizada para el pre-codificador de tipo </a:t>
            </a:r>
            <a:r>
              <a:rPr lang="es-ES" sz="3500" i="1" dirty="0">
                <a:latin typeface="Times New Roman" panose="02020603050405020304" pitchFamily="18" charset="0"/>
                <a:cs typeface="Times New Roman" panose="02020603050405020304" pitchFamily="18" charset="0"/>
              </a:rPr>
              <a:t>Raptor</a:t>
            </a:r>
            <a:r>
              <a:rPr lang="es-ES" sz="3500" dirty="0">
                <a:latin typeface="Times New Roman" panose="02020603050405020304" pitchFamily="18" charset="0"/>
                <a:cs typeface="Times New Roman" panose="02020603050405020304" pitchFamily="18" charset="0"/>
              </a:rPr>
              <a:t>. Sin embargo se nota una gran diferencia en cuanto al desempeño entre ambas, por lo cual se puede afirmar que el código de tipo </a:t>
            </a:r>
            <a:r>
              <a:rPr lang="es-ES" sz="3500" i="1" dirty="0" err="1">
                <a:latin typeface="Times New Roman" panose="02020603050405020304" pitchFamily="18" charset="0"/>
                <a:cs typeface="Times New Roman" panose="02020603050405020304" pitchFamily="18" charset="0"/>
              </a:rPr>
              <a:t>Fountain</a:t>
            </a:r>
            <a:r>
              <a:rPr lang="es-ES" sz="3500" i="1" dirty="0">
                <a:latin typeface="Times New Roman" panose="02020603050405020304" pitchFamily="18" charset="0"/>
                <a:cs typeface="Times New Roman" panose="02020603050405020304" pitchFamily="18" charset="0"/>
              </a:rPr>
              <a:t>-Raptor</a:t>
            </a:r>
            <a:r>
              <a:rPr lang="es-ES" sz="3500" dirty="0">
                <a:latin typeface="Times New Roman" panose="02020603050405020304" pitchFamily="18" charset="0"/>
                <a:cs typeface="Times New Roman" panose="02020603050405020304" pitchFamily="18" charset="0"/>
              </a:rPr>
              <a:t> es una evolución de la codificación </a:t>
            </a:r>
            <a:r>
              <a:rPr lang="es-ES" sz="3500" i="1" dirty="0">
                <a:latin typeface="Times New Roman" panose="02020603050405020304" pitchFamily="18" charset="0"/>
                <a:cs typeface="Times New Roman" panose="02020603050405020304" pitchFamily="18" charset="0"/>
              </a:rPr>
              <a:t>LDPC</a:t>
            </a:r>
            <a:r>
              <a:rPr lang="es-ES" sz="3500" dirty="0">
                <a:latin typeface="Times New Roman" panose="02020603050405020304" pitchFamily="18" charset="0"/>
                <a:cs typeface="Times New Roman" panose="02020603050405020304" pitchFamily="18" charset="0"/>
              </a:rPr>
              <a:t>.</a:t>
            </a:r>
            <a:endParaRPr lang="es-EC" sz="3500" dirty="0">
              <a:latin typeface="Times New Roman" panose="02020603050405020304" pitchFamily="18" charset="0"/>
              <a:cs typeface="Times New Roman" panose="02020603050405020304" pitchFamily="18" charset="0"/>
            </a:endParaRPr>
          </a:p>
          <a:p>
            <a:pPr algn="just"/>
            <a:endParaRPr lang="es-EC" sz="3500" dirty="0">
              <a:latin typeface="Times New Roman" panose="02020603050405020304" pitchFamily="18" charset="0"/>
              <a:cs typeface="Times New Roman" panose="02020603050405020304" pitchFamily="18" charset="0"/>
            </a:endParaRPr>
          </a:p>
          <a:p>
            <a:pPr lvl="0" algn="just"/>
            <a:r>
              <a:rPr lang="es-ES" sz="3500" dirty="0">
                <a:latin typeface="Times New Roman" panose="02020603050405020304" pitchFamily="18" charset="0"/>
                <a:cs typeface="Times New Roman" panose="02020603050405020304" pitchFamily="18" charset="0"/>
              </a:rPr>
              <a:t>El desempeño del codificador </a:t>
            </a:r>
            <a:r>
              <a:rPr lang="es-ES" sz="3500" i="1" dirty="0" err="1">
                <a:latin typeface="Times New Roman" panose="02020603050405020304" pitchFamily="18" charset="0"/>
                <a:cs typeface="Times New Roman" panose="02020603050405020304" pitchFamily="18" charset="0"/>
              </a:rPr>
              <a:t>Fountain</a:t>
            </a:r>
            <a:r>
              <a:rPr lang="es-ES" sz="3500" i="1" dirty="0">
                <a:latin typeface="Times New Roman" panose="02020603050405020304" pitchFamily="18" charset="0"/>
                <a:cs typeface="Times New Roman" panose="02020603050405020304" pitchFamily="18" charset="0"/>
              </a:rPr>
              <a:t>-Raptor</a:t>
            </a:r>
            <a:r>
              <a:rPr lang="es-ES" sz="3500" dirty="0">
                <a:latin typeface="Times New Roman" panose="02020603050405020304" pitchFamily="18" charset="0"/>
                <a:cs typeface="Times New Roman" panose="02020603050405020304" pitchFamily="18" charset="0"/>
              </a:rPr>
              <a:t> tiende a ser proporcional al </a:t>
            </a:r>
            <a:r>
              <a:rPr lang="es-ES" sz="3500" i="1" dirty="0">
                <a:latin typeface="Times New Roman" panose="02020603050405020304" pitchFamily="18" charset="0"/>
                <a:cs typeface="Times New Roman" panose="02020603050405020304" pitchFamily="18" charset="0"/>
              </a:rPr>
              <a:t>BER</a:t>
            </a:r>
            <a:r>
              <a:rPr lang="es-ES" sz="3500" dirty="0">
                <a:latin typeface="Times New Roman" panose="02020603050405020304" pitchFamily="18" charset="0"/>
                <a:cs typeface="Times New Roman" panose="02020603050405020304" pitchFamily="18" charset="0"/>
              </a:rPr>
              <a:t>, ya que al aumentar la cantidad de bits de información, el desempeño también mejora, aunque conserva un valor promedio de </a:t>
            </a:r>
            <a:r>
              <a:rPr lang="es-ES" sz="3500" i="1" dirty="0">
                <a:latin typeface="Times New Roman" panose="02020603050405020304" pitchFamily="18" charset="0"/>
                <a:cs typeface="Times New Roman" panose="02020603050405020304" pitchFamily="18" charset="0"/>
              </a:rPr>
              <a:t>Eb/No</a:t>
            </a:r>
            <a:r>
              <a:rPr lang="es-ES" sz="3500" dirty="0">
                <a:latin typeface="Times New Roman" panose="02020603050405020304" pitchFamily="18" charset="0"/>
                <a:cs typeface="Times New Roman" panose="02020603050405020304" pitchFamily="18" charset="0"/>
              </a:rPr>
              <a:t>.</a:t>
            </a:r>
            <a:endParaRPr lang="es-EC" sz="3500" dirty="0">
              <a:latin typeface="Times New Roman" panose="02020603050405020304" pitchFamily="18" charset="0"/>
              <a:cs typeface="Times New Roman" panose="02020603050405020304" pitchFamily="18" charset="0"/>
            </a:endParaRPr>
          </a:p>
          <a:p>
            <a:pPr algn="just"/>
            <a:endParaRPr lang="es-EC" sz="3500" dirty="0">
              <a:latin typeface="Times New Roman" panose="02020603050405020304" pitchFamily="18" charset="0"/>
              <a:cs typeface="Times New Roman" panose="02020603050405020304" pitchFamily="18" charset="0"/>
            </a:endParaRPr>
          </a:p>
          <a:p>
            <a:pPr lvl="0" algn="just"/>
            <a:r>
              <a:rPr lang="es-ES" sz="3500" dirty="0">
                <a:latin typeface="Times New Roman" panose="02020603050405020304" pitchFamily="18" charset="0"/>
                <a:cs typeface="Times New Roman" panose="02020603050405020304" pitchFamily="18" charset="0"/>
              </a:rPr>
              <a:t>El procesar una gran cantidad de datos de información implica, un mayor gasto computacional para el procesador del equipo receptor, ya que trabaja mucho más, debido a la cantidad de operaciones lógicas que debe realizar para cumplir con el algoritmo de decodificación.</a:t>
            </a:r>
            <a:endParaRPr lang="es-EC" sz="3500"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842549986"/>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681577"/>
            <a:ext cx="10766987" cy="864096"/>
          </a:xfrm>
        </p:spPr>
        <p:txBody>
          <a:bodyPr>
            <a:normAutofit/>
          </a:bodyPr>
          <a:lstStyle/>
          <a:p>
            <a:r>
              <a:rPr lang="es-EC" sz="3600" b="1" dirty="0">
                <a:latin typeface="Times New Roman" panose="02020603050405020304" pitchFamily="18" charset="0"/>
                <a:cs typeface="Times New Roman" panose="02020603050405020304" pitchFamily="18" charset="0"/>
              </a:rPr>
              <a:t>CONCLUSIONES</a:t>
            </a:r>
            <a:endParaRPr lang="es-EC" sz="3600" dirty="0"/>
          </a:p>
        </p:txBody>
      </p:sp>
      <p:sp>
        <p:nvSpPr>
          <p:cNvPr id="3" name="Marcador de contenido 2"/>
          <p:cNvSpPr>
            <a:spLocks noGrp="1"/>
          </p:cNvSpPr>
          <p:nvPr>
            <p:ph idx="1"/>
          </p:nvPr>
        </p:nvSpPr>
        <p:spPr/>
        <p:txBody>
          <a:bodyPr>
            <a:normAutofit fontScale="40000" lnSpcReduction="20000"/>
          </a:bodyPr>
          <a:lstStyle/>
          <a:p>
            <a:pPr lvl="0" algn="just"/>
            <a:r>
              <a:rPr lang="es-ES" sz="3500" dirty="0">
                <a:latin typeface="Times New Roman" panose="02020603050405020304" pitchFamily="18" charset="0"/>
                <a:cs typeface="Times New Roman" panose="02020603050405020304" pitchFamily="18" charset="0"/>
              </a:rPr>
              <a:t>El desvanecimiento presente en el canal, modelado por una distribución de tipo </a:t>
            </a:r>
            <a:r>
              <a:rPr lang="es-ES" sz="3500" i="1" dirty="0" err="1">
                <a:latin typeface="Times New Roman" panose="02020603050405020304" pitchFamily="18" charset="0"/>
                <a:cs typeface="Times New Roman" panose="02020603050405020304" pitchFamily="18" charset="0"/>
              </a:rPr>
              <a:t>Rayleigh</a:t>
            </a:r>
            <a:r>
              <a:rPr lang="es-ES" sz="3500" dirty="0">
                <a:latin typeface="Times New Roman" panose="02020603050405020304" pitchFamily="18" charset="0"/>
                <a:cs typeface="Times New Roman" panose="02020603050405020304" pitchFamily="18" charset="0"/>
              </a:rPr>
              <a:t>, se encarga de atenuar la señal de información y por ende la amplitud del ruido es mayor, lo que ocasiona que el desempeño del codificador tienda a disminuir, en relación al resultado obtenido en </a:t>
            </a:r>
            <a:r>
              <a:rPr lang="es-ES" sz="3500" i="1" dirty="0">
                <a:latin typeface="Times New Roman" panose="02020603050405020304" pitchFamily="18" charset="0"/>
                <a:cs typeface="Times New Roman" panose="02020603050405020304" pitchFamily="18" charset="0"/>
              </a:rPr>
              <a:t>AWGN</a:t>
            </a:r>
            <a:r>
              <a:rPr lang="es-ES" sz="3500" dirty="0">
                <a:latin typeface="Times New Roman" panose="02020603050405020304" pitchFamily="18" charset="0"/>
                <a:cs typeface="Times New Roman" panose="02020603050405020304" pitchFamily="18" charset="0"/>
              </a:rPr>
              <a:t>.   </a:t>
            </a:r>
            <a:r>
              <a:rPr lang="es-ES" sz="3500" b="1" dirty="0">
                <a:latin typeface="Times New Roman" panose="02020603050405020304" pitchFamily="18" charset="0"/>
                <a:cs typeface="Times New Roman" panose="02020603050405020304" pitchFamily="18" charset="0"/>
              </a:rPr>
              <a:t>  </a:t>
            </a:r>
            <a:endParaRPr lang="es-EC" sz="3500" dirty="0" smtClean="0">
              <a:latin typeface="Times New Roman" panose="02020603050405020304" pitchFamily="18" charset="0"/>
              <a:cs typeface="Times New Roman" panose="02020603050405020304" pitchFamily="18" charset="0"/>
            </a:endParaRPr>
          </a:p>
          <a:p>
            <a:pPr marL="0" lvl="0" indent="0" algn="just">
              <a:buNone/>
            </a:pPr>
            <a:r>
              <a:rPr lang="es-ES" sz="3500" dirty="0">
                <a:latin typeface="Times New Roman" panose="02020603050405020304" pitchFamily="18" charset="0"/>
                <a:cs typeface="Times New Roman" panose="02020603050405020304" pitchFamily="18" charset="0"/>
              </a:rPr>
              <a:t> </a:t>
            </a:r>
            <a:endParaRPr lang="es-EC" sz="3500" dirty="0">
              <a:latin typeface="Times New Roman" panose="02020603050405020304" pitchFamily="18" charset="0"/>
              <a:cs typeface="Times New Roman" panose="02020603050405020304" pitchFamily="18" charset="0"/>
            </a:endParaRPr>
          </a:p>
          <a:p>
            <a:pPr lvl="0" algn="just"/>
            <a:r>
              <a:rPr lang="es-ES" sz="3500" dirty="0">
                <a:latin typeface="Times New Roman" panose="02020603050405020304" pitchFamily="18" charset="0"/>
                <a:cs typeface="Times New Roman" panose="02020603050405020304" pitchFamily="18" charset="0"/>
              </a:rPr>
              <a:t>Al variar el número de bits en 10 mil, por paquete transmitido, para un canal de tipo </a:t>
            </a:r>
            <a:r>
              <a:rPr lang="es-ES" sz="3500" i="1" dirty="0" err="1">
                <a:latin typeface="Times New Roman" panose="02020603050405020304" pitchFamily="18" charset="0"/>
                <a:cs typeface="Times New Roman" panose="02020603050405020304" pitchFamily="18" charset="0"/>
              </a:rPr>
              <a:t>Rayleigh</a:t>
            </a:r>
            <a:r>
              <a:rPr lang="es-ES" sz="3500" dirty="0">
                <a:latin typeface="Times New Roman" panose="02020603050405020304" pitchFamily="18" charset="0"/>
                <a:cs typeface="Times New Roman" panose="02020603050405020304" pitchFamily="18" charset="0"/>
              </a:rPr>
              <a:t>; se puede observar  que el codificador </a:t>
            </a:r>
            <a:r>
              <a:rPr lang="es-ES" sz="3500" i="1" dirty="0" err="1">
                <a:latin typeface="Times New Roman" panose="02020603050405020304" pitchFamily="18" charset="0"/>
                <a:cs typeface="Times New Roman" panose="02020603050405020304" pitchFamily="18" charset="0"/>
              </a:rPr>
              <a:t>Fountain</a:t>
            </a:r>
            <a:r>
              <a:rPr lang="es-ES" sz="3500" i="1" dirty="0">
                <a:latin typeface="Times New Roman" panose="02020603050405020304" pitchFamily="18" charset="0"/>
                <a:cs typeface="Times New Roman" panose="02020603050405020304" pitchFamily="18" charset="0"/>
              </a:rPr>
              <a:t>-Raptor</a:t>
            </a:r>
            <a:r>
              <a:rPr lang="es-ES" sz="3500" dirty="0">
                <a:latin typeface="Times New Roman" panose="02020603050405020304" pitchFamily="18" charset="0"/>
                <a:cs typeface="Times New Roman" panose="02020603050405020304" pitchFamily="18" charset="0"/>
              </a:rPr>
              <a:t> obtiene un </a:t>
            </a:r>
            <a:r>
              <a:rPr lang="es-ES" sz="3500" i="1" dirty="0">
                <a:latin typeface="Times New Roman" panose="02020603050405020304" pitchFamily="18" charset="0"/>
                <a:cs typeface="Times New Roman" panose="02020603050405020304" pitchFamily="18" charset="0"/>
              </a:rPr>
              <a:t>BER</a:t>
            </a:r>
            <a:r>
              <a:rPr lang="es-ES" sz="3500" dirty="0">
                <a:latin typeface="Times New Roman" panose="02020603050405020304" pitchFamily="18" charset="0"/>
                <a:cs typeface="Times New Roman" panose="02020603050405020304" pitchFamily="18" charset="0"/>
              </a:rPr>
              <a:t> de 10e-4 con una relación de Energía de bit a ruido de 10 dB aproximadamente. Existe una diferencia con la prueba en el canal de </a:t>
            </a:r>
            <a:r>
              <a:rPr lang="es-ES" sz="3500" i="1" dirty="0">
                <a:latin typeface="Times New Roman" panose="02020603050405020304" pitchFamily="18" charset="0"/>
                <a:cs typeface="Times New Roman" panose="02020603050405020304" pitchFamily="18" charset="0"/>
              </a:rPr>
              <a:t>AWGN</a:t>
            </a:r>
            <a:r>
              <a:rPr lang="es-ES" sz="3500" dirty="0">
                <a:latin typeface="Times New Roman" panose="02020603050405020304" pitchFamily="18" charset="0"/>
                <a:cs typeface="Times New Roman" panose="02020603050405020304" pitchFamily="18" charset="0"/>
              </a:rPr>
              <a:t> de 7 dB aproximadamente de </a:t>
            </a:r>
            <a:r>
              <a:rPr lang="es-ES" sz="3500" i="1" dirty="0">
                <a:latin typeface="Times New Roman" panose="02020603050405020304" pitchFamily="18" charset="0"/>
                <a:cs typeface="Times New Roman" panose="02020603050405020304" pitchFamily="18" charset="0"/>
              </a:rPr>
              <a:t>Eb/No</a:t>
            </a:r>
            <a:r>
              <a:rPr lang="es-ES" sz="3500" dirty="0">
                <a:latin typeface="Times New Roman" panose="02020603050405020304" pitchFamily="18" charset="0"/>
                <a:cs typeface="Times New Roman" panose="02020603050405020304" pitchFamily="18" charset="0"/>
              </a:rPr>
              <a:t>, lo cual es muy representativa, ya que esto indica que el efecto del desvanecimiento en el canal  afecta drásticamente el desempeño del codificador.</a:t>
            </a:r>
            <a:endParaRPr lang="es-EC" sz="3500" dirty="0">
              <a:latin typeface="Times New Roman" panose="02020603050405020304" pitchFamily="18" charset="0"/>
              <a:cs typeface="Times New Roman" panose="02020603050405020304" pitchFamily="18" charset="0"/>
            </a:endParaRPr>
          </a:p>
          <a:p>
            <a:pPr marL="0" indent="0" algn="just">
              <a:buNone/>
            </a:pPr>
            <a:r>
              <a:rPr lang="es-ES" sz="3500" b="1" dirty="0">
                <a:latin typeface="Times New Roman" panose="02020603050405020304" pitchFamily="18" charset="0"/>
                <a:cs typeface="Times New Roman" panose="02020603050405020304" pitchFamily="18" charset="0"/>
              </a:rPr>
              <a:t> </a:t>
            </a:r>
            <a:endParaRPr lang="es-EC" sz="3500" dirty="0">
              <a:latin typeface="Times New Roman" panose="02020603050405020304" pitchFamily="18" charset="0"/>
              <a:cs typeface="Times New Roman" panose="02020603050405020304" pitchFamily="18" charset="0"/>
            </a:endParaRPr>
          </a:p>
          <a:p>
            <a:pPr lvl="0" algn="just"/>
            <a:r>
              <a:rPr lang="es-ES" sz="3500" dirty="0">
                <a:latin typeface="Times New Roman" panose="02020603050405020304" pitchFamily="18" charset="0"/>
                <a:cs typeface="Times New Roman" panose="02020603050405020304" pitchFamily="18" charset="0"/>
              </a:rPr>
              <a:t>El aumento en el número de iteraciones en la codificación </a:t>
            </a:r>
            <a:r>
              <a:rPr lang="es-ES" sz="3500" i="1" dirty="0">
                <a:latin typeface="Times New Roman" panose="02020603050405020304" pitchFamily="18" charset="0"/>
                <a:cs typeface="Times New Roman" panose="02020603050405020304" pitchFamily="18" charset="0"/>
              </a:rPr>
              <a:t>LDPC</a:t>
            </a:r>
            <a:r>
              <a:rPr lang="es-ES" sz="3500" dirty="0">
                <a:latin typeface="Times New Roman" panose="02020603050405020304" pitchFamily="18" charset="0"/>
                <a:cs typeface="Times New Roman" panose="02020603050405020304" pitchFamily="18" charset="0"/>
              </a:rPr>
              <a:t>, hace que el codificador mejore su desempeño, incluso llega a igualarse al del codificador de tipo </a:t>
            </a:r>
            <a:r>
              <a:rPr lang="es-ES" sz="3500" i="1" dirty="0">
                <a:latin typeface="Times New Roman" panose="02020603050405020304" pitchFamily="18" charset="0"/>
                <a:cs typeface="Times New Roman" panose="02020603050405020304" pitchFamily="18" charset="0"/>
              </a:rPr>
              <a:t>Raptor</a:t>
            </a:r>
            <a:r>
              <a:rPr lang="es-ES" sz="3500" dirty="0">
                <a:latin typeface="Times New Roman" panose="02020603050405020304" pitchFamily="18" charset="0"/>
                <a:cs typeface="Times New Roman" panose="02020603050405020304" pitchFamily="18" charset="0"/>
              </a:rPr>
              <a:t> en el caso de una Eb/No de 8 dB. Al utilizar la cantidad de 100 mil bits por paquete de información en un canal </a:t>
            </a:r>
            <a:r>
              <a:rPr lang="es-ES" sz="3500" i="1" dirty="0">
                <a:latin typeface="Times New Roman" panose="02020603050405020304" pitchFamily="18" charset="0"/>
                <a:cs typeface="Times New Roman" panose="02020603050405020304" pitchFamily="18" charset="0"/>
              </a:rPr>
              <a:t>AWGN</a:t>
            </a:r>
            <a:r>
              <a:rPr lang="es-ES" sz="3500" dirty="0">
                <a:latin typeface="Times New Roman" panose="02020603050405020304" pitchFamily="18" charset="0"/>
                <a:cs typeface="Times New Roman" panose="02020603050405020304" pitchFamily="18" charset="0"/>
              </a:rPr>
              <a:t>. </a:t>
            </a:r>
            <a:endParaRPr lang="es-EC" sz="3500" dirty="0">
              <a:latin typeface="Times New Roman" panose="02020603050405020304" pitchFamily="18" charset="0"/>
              <a:cs typeface="Times New Roman" panose="02020603050405020304" pitchFamily="18" charset="0"/>
            </a:endParaRPr>
          </a:p>
          <a:p>
            <a:pPr algn="just"/>
            <a:endParaRPr lang="es-EC" sz="3500" dirty="0">
              <a:latin typeface="Times New Roman" panose="02020603050405020304" pitchFamily="18" charset="0"/>
              <a:cs typeface="Times New Roman" panose="02020603050405020304" pitchFamily="18" charset="0"/>
            </a:endParaRPr>
          </a:p>
          <a:p>
            <a:pPr lvl="0" algn="just"/>
            <a:r>
              <a:rPr lang="es-ES" sz="3500" dirty="0">
                <a:latin typeface="Times New Roman" panose="02020603050405020304" pitchFamily="18" charset="0"/>
                <a:cs typeface="Times New Roman" panose="02020603050405020304" pitchFamily="18" charset="0"/>
              </a:rPr>
              <a:t>Al realizar un comparativo en un canal </a:t>
            </a:r>
            <a:r>
              <a:rPr lang="es-ES" sz="3500" i="1" dirty="0">
                <a:latin typeface="Times New Roman" panose="02020603050405020304" pitchFamily="18" charset="0"/>
                <a:cs typeface="Times New Roman" panose="02020603050405020304" pitchFamily="18" charset="0"/>
              </a:rPr>
              <a:t>AWGN</a:t>
            </a:r>
            <a:r>
              <a:rPr lang="es-ES" sz="3500" dirty="0">
                <a:latin typeface="Times New Roman" panose="02020603050405020304" pitchFamily="18" charset="0"/>
                <a:cs typeface="Times New Roman" panose="02020603050405020304" pitchFamily="18" charset="0"/>
              </a:rPr>
              <a:t> con el valor máximo de desempeño de la codificación </a:t>
            </a:r>
            <a:r>
              <a:rPr lang="es-ES" sz="3500" i="1" dirty="0">
                <a:latin typeface="Times New Roman" panose="02020603050405020304" pitchFamily="18" charset="0"/>
                <a:cs typeface="Times New Roman" panose="02020603050405020304" pitchFamily="18" charset="0"/>
              </a:rPr>
              <a:t>Raptor</a:t>
            </a:r>
            <a:r>
              <a:rPr lang="es-ES" sz="3500" dirty="0">
                <a:latin typeface="Times New Roman" panose="02020603050405020304" pitchFamily="18" charset="0"/>
                <a:cs typeface="Times New Roman" panose="02020603050405020304" pitchFamily="18" charset="0"/>
              </a:rPr>
              <a:t>, se utilizó un tamaño de paquete de datos de 1 millón, evidenciando como para esta cantidad de bits de información sumamente grande el número de iteraciones del código </a:t>
            </a:r>
            <a:r>
              <a:rPr lang="es-ES" sz="3500" i="1" dirty="0">
                <a:latin typeface="Times New Roman" panose="02020603050405020304" pitchFamily="18" charset="0"/>
                <a:cs typeface="Times New Roman" panose="02020603050405020304" pitchFamily="18" charset="0"/>
              </a:rPr>
              <a:t>LDPC</a:t>
            </a:r>
            <a:r>
              <a:rPr lang="es-ES" sz="3500" dirty="0">
                <a:latin typeface="Times New Roman" panose="02020603050405020304" pitchFamily="18" charset="0"/>
                <a:cs typeface="Times New Roman" panose="02020603050405020304" pitchFamily="18" charset="0"/>
              </a:rPr>
              <a:t> de 100; no bastó para igualar el desempeño de la codificación </a:t>
            </a:r>
            <a:r>
              <a:rPr lang="es-ES" sz="3500" i="1" dirty="0">
                <a:latin typeface="Times New Roman" panose="02020603050405020304" pitchFamily="18" charset="0"/>
                <a:cs typeface="Times New Roman" panose="02020603050405020304" pitchFamily="18" charset="0"/>
              </a:rPr>
              <a:t>Raptor</a:t>
            </a:r>
            <a:r>
              <a:rPr lang="es-ES" sz="3500" dirty="0">
                <a:latin typeface="Times New Roman" panose="02020603050405020304" pitchFamily="18" charset="0"/>
                <a:cs typeface="Times New Roman" panose="02020603050405020304" pitchFamily="18" charset="0"/>
              </a:rPr>
              <a:t>, tomando en cuenta que esta no utiliza más que una iteración en para la decodificación del pre-código.</a:t>
            </a:r>
            <a:endParaRPr lang="es-EC" sz="3500" dirty="0">
              <a:latin typeface="Times New Roman" panose="02020603050405020304" pitchFamily="18" charset="0"/>
              <a:cs typeface="Times New Roman" panose="02020603050405020304" pitchFamily="18" charset="0"/>
            </a:endParaRPr>
          </a:p>
          <a:p>
            <a:pPr marL="0" indent="0" algn="just">
              <a:buNone/>
            </a:pPr>
            <a:endParaRPr lang="es-EC" sz="3500" dirty="0">
              <a:latin typeface="Times New Roman" panose="02020603050405020304" pitchFamily="18" charset="0"/>
              <a:cs typeface="Times New Roman" panose="02020603050405020304" pitchFamily="18" charset="0"/>
            </a:endParaRPr>
          </a:p>
          <a:p>
            <a:pPr algn="just"/>
            <a:r>
              <a:rPr lang="es-ES" sz="3500" dirty="0">
                <a:latin typeface="Times New Roman" panose="02020603050405020304" pitchFamily="18" charset="0"/>
                <a:cs typeface="Times New Roman" panose="02020603050405020304" pitchFamily="18" charset="0"/>
              </a:rPr>
              <a:t>El desempeño del codificador de tipo </a:t>
            </a:r>
            <a:r>
              <a:rPr lang="es-ES" sz="3500" i="1" dirty="0">
                <a:latin typeface="Times New Roman" panose="02020603050405020304" pitchFamily="18" charset="0"/>
                <a:cs typeface="Times New Roman" panose="02020603050405020304" pitchFamily="18" charset="0"/>
              </a:rPr>
              <a:t>LDPC</a:t>
            </a:r>
            <a:r>
              <a:rPr lang="es-ES" sz="3500" dirty="0">
                <a:latin typeface="Times New Roman" panose="02020603050405020304" pitchFamily="18" charset="0"/>
                <a:cs typeface="Times New Roman" panose="02020603050405020304" pitchFamily="18" charset="0"/>
              </a:rPr>
              <a:t> con un número total de 100 iteraciones, no llega a ser igual al desempeño del código </a:t>
            </a:r>
            <a:r>
              <a:rPr lang="es-ES" sz="3500" i="1" dirty="0">
                <a:latin typeface="Times New Roman" panose="02020603050405020304" pitchFamily="18" charset="0"/>
                <a:cs typeface="Times New Roman" panose="02020603050405020304" pitchFamily="18" charset="0"/>
              </a:rPr>
              <a:t>Raptor, </a:t>
            </a:r>
            <a:r>
              <a:rPr lang="es-ES" sz="3500" dirty="0">
                <a:latin typeface="Times New Roman" panose="02020603050405020304" pitchFamily="18" charset="0"/>
                <a:cs typeface="Times New Roman" panose="02020603050405020304" pitchFamily="18" charset="0"/>
              </a:rPr>
              <a:t>en ningún valor de </a:t>
            </a:r>
            <a:r>
              <a:rPr lang="es-ES" sz="3500" i="1" dirty="0">
                <a:latin typeface="Times New Roman" panose="02020603050405020304" pitchFamily="18" charset="0"/>
                <a:cs typeface="Times New Roman" panose="02020603050405020304" pitchFamily="18" charset="0"/>
              </a:rPr>
              <a:t>Eb/No, </a:t>
            </a:r>
            <a:r>
              <a:rPr lang="es-ES" sz="3500" dirty="0">
                <a:latin typeface="Times New Roman" panose="02020603050405020304" pitchFamily="18" charset="0"/>
                <a:cs typeface="Times New Roman" panose="02020603050405020304" pitchFamily="18" charset="0"/>
              </a:rPr>
              <a:t>pese a que este no utiliza más que una iteración para la decodificación del pre-código. Este comportamiento está relacionado con el tipo de canal de comunicaciones, ya que este al poseer un desvanecimiento modelado por una distribución de tipo </a:t>
            </a:r>
            <a:r>
              <a:rPr lang="es-ES" sz="3500" dirty="0" err="1">
                <a:latin typeface="Times New Roman" panose="02020603050405020304" pitchFamily="18" charset="0"/>
                <a:cs typeface="Times New Roman" panose="02020603050405020304" pitchFamily="18" charset="0"/>
              </a:rPr>
              <a:t>Rayleigh</a:t>
            </a:r>
            <a:r>
              <a:rPr lang="es-ES" sz="3500" dirty="0">
                <a:latin typeface="Times New Roman" panose="02020603050405020304" pitchFamily="18" charset="0"/>
                <a:cs typeface="Times New Roman" panose="02020603050405020304" pitchFamily="18" charset="0"/>
              </a:rPr>
              <a:t> influye aún más en la corrección de errores en el decodificador.</a:t>
            </a:r>
            <a:endParaRPr lang="es-EC" sz="3500"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183055317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681577"/>
            <a:ext cx="10766987" cy="864096"/>
          </a:xfrm>
        </p:spPr>
        <p:txBody>
          <a:bodyPr>
            <a:normAutofit/>
          </a:bodyPr>
          <a:lstStyle/>
          <a:p>
            <a:r>
              <a:rPr lang="es-EC" sz="3600" b="1" dirty="0" smtClean="0">
                <a:latin typeface="Times New Roman" panose="02020603050405020304" pitchFamily="18" charset="0"/>
                <a:cs typeface="Times New Roman" panose="02020603050405020304" pitchFamily="18" charset="0"/>
              </a:rPr>
              <a:t>RECOMENDACIONES</a:t>
            </a:r>
            <a:endParaRPr lang="es-EC" sz="3600" dirty="0"/>
          </a:p>
        </p:txBody>
      </p:sp>
      <p:sp>
        <p:nvSpPr>
          <p:cNvPr id="3" name="Marcador de contenido 2"/>
          <p:cNvSpPr>
            <a:spLocks noGrp="1"/>
          </p:cNvSpPr>
          <p:nvPr>
            <p:ph idx="1"/>
          </p:nvPr>
        </p:nvSpPr>
        <p:spPr/>
        <p:txBody>
          <a:bodyPr>
            <a:normAutofit/>
          </a:bodyPr>
          <a:lstStyle/>
          <a:p>
            <a:pPr lvl="0" algn="just"/>
            <a:r>
              <a:rPr lang="es-ES" sz="1800" dirty="0">
                <a:latin typeface="Times New Roman" panose="02020603050405020304" pitchFamily="18" charset="0"/>
                <a:cs typeface="Times New Roman" panose="02020603050405020304" pitchFamily="18" charset="0"/>
              </a:rPr>
              <a:t>Realizar un mayor número de pruebas, en donde existan muchas más variaciones en cuanto a fenómenos físicos de canales de comunicaciones</a:t>
            </a:r>
            <a:r>
              <a:rPr lang="es-ES" sz="1800" dirty="0" smtClean="0">
                <a:latin typeface="Times New Roman" panose="02020603050405020304" pitchFamily="18" charset="0"/>
                <a:cs typeface="Times New Roman" panose="02020603050405020304" pitchFamily="18" charset="0"/>
              </a:rPr>
              <a:t>.</a:t>
            </a:r>
          </a:p>
          <a:p>
            <a:pPr marL="0" lvl="0" indent="0" algn="just">
              <a:buNone/>
            </a:pPr>
            <a:endParaRPr lang="es-EC" sz="1800" dirty="0">
              <a:latin typeface="Times New Roman" panose="02020603050405020304" pitchFamily="18" charset="0"/>
              <a:cs typeface="Times New Roman" panose="02020603050405020304" pitchFamily="18" charset="0"/>
            </a:endParaRPr>
          </a:p>
          <a:p>
            <a:pPr lvl="0" algn="just"/>
            <a:r>
              <a:rPr lang="es-ES" sz="1800" dirty="0">
                <a:latin typeface="Times New Roman" panose="02020603050405020304" pitchFamily="18" charset="0"/>
                <a:cs typeface="Times New Roman" panose="02020603050405020304" pitchFamily="18" charset="0"/>
              </a:rPr>
              <a:t>Emplear variaciones de modulaciones de nueva generación, con el afán de verificar cuanto se complemente a esta codificación y logra hacerla más eficiente</a:t>
            </a:r>
            <a:r>
              <a:rPr lang="es-ES" sz="1800" dirty="0" smtClean="0">
                <a:latin typeface="Times New Roman" panose="02020603050405020304" pitchFamily="18" charset="0"/>
                <a:cs typeface="Times New Roman" panose="02020603050405020304" pitchFamily="18" charset="0"/>
              </a:rPr>
              <a:t>.</a:t>
            </a:r>
          </a:p>
          <a:p>
            <a:pPr marL="0" lvl="0" indent="0" algn="just">
              <a:buNone/>
            </a:pPr>
            <a:endParaRPr lang="es-EC" sz="1800" dirty="0">
              <a:latin typeface="Times New Roman" panose="02020603050405020304" pitchFamily="18" charset="0"/>
              <a:cs typeface="Times New Roman" panose="02020603050405020304" pitchFamily="18" charset="0"/>
            </a:endParaRPr>
          </a:p>
          <a:p>
            <a:pPr lvl="0" algn="just"/>
            <a:r>
              <a:rPr lang="es-ES" sz="1800" dirty="0">
                <a:latin typeface="Times New Roman" panose="02020603050405020304" pitchFamily="18" charset="0"/>
                <a:cs typeface="Times New Roman" panose="02020603050405020304" pitchFamily="18" charset="0"/>
              </a:rPr>
              <a:t>Realizar variaciones en la codificación </a:t>
            </a:r>
            <a:r>
              <a:rPr lang="es-ES" sz="1800" i="1" dirty="0">
                <a:latin typeface="Times New Roman" panose="02020603050405020304" pitchFamily="18" charset="0"/>
                <a:cs typeface="Times New Roman" panose="02020603050405020304" pitchFamily="18" charset="0"/>
              </a:rPr>
              <a:t>Raptor,</a:t>
            </a:r>
            <a:r>
              <a:rPr lang="es-ES" sz="1800" dirty="0">
                <a:latin typeface="Times New Roman" panose="02020603050405020304" pitchFamily="18" charset="0"/>
                <a:cs typeface="Times New Roman" panose="02020603050405020304" pitchFamily="18" charset="0"/>
              </a:rPr>
              <a:t> específicamente en el pre-código, utilizando otro tipo de códigos </a:t>
            </a:r>
            <a:r>
              <a:rPr lang="es-ES" sz="1800" i="1" dirty="0">
                <a:latin typeface="Times New Roman" panose="02020603050405020304" pitchFamily="18" charset="0"/>
                <a:cs typeface="Times New Roman" panose="02020603050405020304" pitchFamily="18" charset="0"/>
              </a:rPr>
              <a:t>FEC, </a:t>
            </a:r>
            <a:r>
              <a:rPr lang="es-ES" sz="1800" dirty="0">
                <a:latin typeface="Times New Roman" panose="02020603050405020304" pitchFamily="18" charset="0"/>
                <a:cs typeface="Times New Roman" panose="02020603050405020304" pitchFamily="18" charset="0"/>
              </a:rPr>
              <a:t>en el mismo; o combinaciones de códigos, con el afán de verificar si existe mayor desempeño del código</a:t>
            </a:r>
            <a:r>
              <a:rPr lang="es-ES" sz="1800" dirty="0" smtClean="0">
                <a:latin typeface="Times New Roman" panose="02020603050405020304" pitchFamily="18" charset="0"/>
                <a:cs typeface="Times New Roman" panose="02020603050405020304" pitchFamily="18" charset="0"/>
              </a:rPr>
              <a:t>.</a:t>
            </a:r>
          </a:p>
          <a:p>
            <a:pPr marL="0" lvl="0" indent="0" algn="just">
              <a:buNone/>
            </a:pPr>
            <a:endParaRPr lang="es-EC" sz="1800" dirty="0">
              <a:latin typeface="Times New Roman" panose="02020603050405020304" pitchFamily="18" charset="0"/>
              <a:cs typeface="Times New Roman" panose="02020603050405020304" pitchFamily="18" charset="0"/>
            </a:endParaRPr>
          </a:p>
          <a:p>
            <a:pPr lvl="0" algn="just"/>
            <a:r>
              <a:rPr lang="es-ES" sz="1800" dirty="0">
                <a:latin typeface="Times New Roman" panose="02020603050405020304" pitchFamily="18" charset="0"/>
                <a:cs typeface="Times New Roman" panose="02020603050405020304" pitchFamily="18" charset="0"/>
              </a:rPr>
              <a:t>Continuar con el siguiente paso en la nueva generación de códigos correctores de errores, los cuales son denominados, códigos de dos dimensiones.</a:t>
            </a:r>
            <a:endParaRPr lang="es-EC" sz="1800"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4236772216"/>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040" y="1113839"/>
            <a:ext cx="10766987" cy="864096"/>
          </a:xfrm>
        </p:spPr>
        <p:txBody>
          <a:bodyPr/>
          <a:lstStyle/>
          <a:p>
            <a:r>
              <a:rPr lang="es-EC" dirty="0" smtClean="0"/>
              <a:t>PREGUNTAS </a:t>
            </a:r>
            <a:endParaRPr lang="es-EC" dirty="0"/>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970" y="247095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59875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2C6BC29-A6D8-4B71-A08D-1BA2455436DB}"/>
              </a:ext>
            </a:extLst>
          </p:cNvPr>
          <p:cNvSpPr>
            <a:spLocks noGrp="1"/>
          </p:cNvSpPr>
          <p:nvPr>
            <p:ph type="title"/>
          </p:nvPr>
        </p:nvSpPr>
        <p:spPr>
          <a:xfrm>
            <a:off x="815413" y="325183"/>
            <a:ext cx="10766987" cy="1022465"/>
          </a:xfrm>
        </p:spPr>
        <p:txBody>
          <a:bodyPr>
            <a:normAutofit/>
          </a:bodyPr>
          <a:lstStyle/>
          <a:p>
            <a:r>
              <a:rPr lang="es-ES_tradnl" sz="3600" b="1" dirty="0">
                <a:latin typeface="Times New Roman" panose="02020603050405020304" pitchFamily="18" charset="0"/>
                <a:cs typeface="Times New Roman" panose="02020603050405020304" pitchFamily="18" charset="0"/>
              </a:rPr>
              <a:t>Objetivos Específicos</a:t>
            </a:r>
            <a:endParaRPr lang="es-EC" sz="36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 xmlns:a16="http://schemas.microsoft.com/office/drawing/2014/main" id="{87245A48-60B4-4813-9C2F-98E20465E13D}"/>
              </a:ext>
            </a:extLst>
          </p:cNvPr>
          <p:cNvSpPr>
            <a:spLocks noGrp="1"/>
          </p:cNvSpPr>
          <p:nvPr>
            <p:ph idx="1"/>
          </p:nvPr>
        </p:nvSpPr>
        <p:spPr>
          <a:xfrm>
            <a:off x="609600" y="1282931"/>
            <a:ext cx="10972800" cy="4425281"/>
          </a:xfrm>
        </p:spPr>
        <p:txBody>
          <a:bodyPr>
            <a:noAutofit/>
          </a:bodyPr>
          <a:lstStyle/>
          <a:p>
            <a:pPr lvl="0" algn="just"/>
            <a:r>
              <a:rPr lang="es-ES" sz="2000" dirty="0">
                <a:latin typeface="Times New Roman" panose="02020603050405020304" pitchFamily="18" charset="0"/>
                <a:cs typeface="Times New Roman" panose="02020603050405020304" pitchFamily="18" charset="0"/>
              </a:rPr>
              <a:t>Realizar un estudio del estado del arte relacionado a métodos y aplicaciones de los códigos </a:t>
            </a:r>
            <a:r>
              <a:rPr lang="es-ES" sz="2000" i="1" dirty="0" err="1">
                <a:latin typeface="Times New Roman" panose="02020603050405020304" pitchFamily="18" charset="0"/>
                <a:cs typeface="Times New Roman" panose="02020603050405020304" pitchFamily="18" charset="0"/>
              </a:rPr>
              <a:t>Fountain</a:t>
            </a:r>
            <a:r>
              <a:rPr lang="es-ES" sz="2000" dirty="0">
                <a:latin typeface="Times New Roman" panose="02020603050405020304" pitchFamily="18" charset="0"/>
                <a:cs typeface="Times New Roman" panose="02020603050405020304" pitchFamily="18" charset="0"/>
              </a:rPr>
              <a:t>, en especial los códigos correctores de canal de tipo </a:t>
            </a:r>
            <a:r>
              <a:rPr lang="es-ES" sz="2000" i="1" dirty="0">
                <a:latin typeface="Times New Roman" panose="02020603050405020304" pitchFamily="18" charset="0"/>
                <a:cs typeface="Times New Roman" panose="02020603050405020304" pitchFamily="18" charset="0"/>
              </a:rPr>
              <a:t>Raptor</a:t>
            </a:r>
            <a:r>
              <a:rPr lang="es-ES" sz="2000" dirty="0" smtClean="0">
                <a:latin typeface="Times New Roman" panose="02020603050405020304" pitchFamily="18" charset="0"/>
                <a:cs typeface="Times New Roman" panose="02020603050405020304" pitchFamily="18" charset="0"/>
              </a:rPr>
              <a:t>.</a:t>
            </a:r>
          </a:p>
          <a:p>
            <a:pPr marL="0" lvl="0" indent="0" algn="just">
              <a:buNone/>
            </a:pPr>
            <a:endParaRPr lang="es-EC" sz="2000" dirty="0">
              <a:latin typeface="Times New Roman" panose="02020603050405020304" pitchFamily="18" charset="0"/>
              <a:cs typeface="Times New Roman" panose="02020603050405020304" pitchFamily="18" charset="0"/>
            </a:endParaRPr>
          </a:p>
          <a:p>
            <a:pPr lvl="0" algn="just"/>
            <a:r>
              <a:rPr lang="es-ES" sz="2000" dirty="0">
                <a:latin typeface="Times New Roman" panose="02020603050405020304" pitchFamily="18" charset="0"/>
                <a:cs typeface="Times New Roman" panose="02020603050405020304" pitchFamily="18" charset="0"/>
              </a:rPr>
              <a:t>Plantear un escenario de comunicaciones, simulando el envío de información a través de un canal de tipo </a:t>
            </a:r>
            <a:r>
              <a:rPr lang="es-ES" sz="2000" i="1" dirty="0">
                <a:latin typeface="Times New Roman" panose="02020603050405020304" pitchFamily="18" charset="0"/>
                <a:cs typeface="Times New Roman" panose="02020603050405020304" pitchFamily="18" charset="0"/>
              </a:rPr>
              <a:t>AWGN,</a:t>
            </a:r>
            <a:r>
              <a:rPr lang="es-ES" sz="2000" dirty="0">
                <a:latin typeface="Times New Roman" panose="02020603050405020304" pitchFamily="18" charset="0"/>
                <a:cs typeface="Times New Roman" panose="02020603050405020304" pitchFamily="18" charset="0"/>
              </a:rPr>
              <a:t> con variaciones en la cantidad de paquetes de bits transmitidos, y determinar su </a:t>
            </a:r>
            <a:r>
              <a:rPr lang="es-ES" sz="2000" dirty="0" smtClean="0">
                <a:latin typeface="Times New Roman" panose="02020603050405020304" pitchFamily="18" charset="0"/>
                <a:cs typeface="Times New Roman" panose="02020603050405020304" pitchFamily="18" charset="0"/>
              </a:rPr>
              <a:t>desempeño,</a:t>
            </a:r>
          </a:p>
          <a:p>
            <a:pPr marL="0" lvl="0" indent="0" algn="just">
              <a:buNone/>
            </a:pPr>
            <a:endParaRPr lang="es-EC" sz="2000" dirty="0">
              <a:latin typeface="Times New Roman" panose="02020603050405020304" pitchFamily="18" charset="0"/>
              <a:cs typeface="Times New Roman" panose="02020603050405020304" pitchFamily="18" charset="0"/>
            </a:endParaRPr>
          </a:p>
          <a:p>
            <a:pPr lvl="0" algn="just"/>
            <a:r>
              <a:rPr lang="es-ES" sz="2000" dirty="0">
                <a:latin typeface="Times New Roman" panose="02020603050405020304" pitchFamily="18" charset="0"/>
                <a:cs typeface="Times New Roman" panose="02020603050405020304" pitchFamily="18" charset="0"/>
              </a:rPr>
              <a:t>Plantear un escenario de comunicaciones, simulando el envío de información a través de un canal de tipo </a:t>
            </a:r>
            <a:r>
              <a:rPr lang="es-ES" sz="2000" i="1" dirty="0">
                <a:latin typeface="Times New Roman" panose="02020603050405020304" pitchFamily="18" charset="0"/>
                <a:cs typeface="Times New Roman" panose="02020603050405020304" pitchFamily="18" charset="0"/>
              </a:rPr>
              <a:t>RAYLEIGH,</a:t>
            </a:r>
            <a:r>
              <a:rPr lang="es-ES" sz="2000" dirty="0">
                <a:latin typeface="Times New Roman" panose="02020603050405020304" pitchFamily="18" charset="0"/>
                <a:cs typeface="Times New Roman" panose="02020603050405020304" pitchFamily="18" charset="0"/>
              </a:rPr>
              <a:t> con variaciones en la cantidad de paquetes de bits de transmitidos, y determinar su desempeño</a:t>
            </a:r>
            <a:r>
              <a:rPr lang="es-ES" sz="2000" dirty="0" smtClean="0">
                <a:latin typeface="Times New Roman" panose="02020603050405020304" pitchFamily="18" charset="0"/>
                <a:cs typeface="Times New Roman" panose="02020603050405020304" pitchFamily="18" charset="0"/>
              </a:rPr>
              <a:t>.</a:t>
            </a:r>
          </a:p>
          <a:p>
            <a:pPr marL="0" lvl="0" indent="0" algn="just">
              <a:buNone/>
            </a:pPr>
            <a:endParaRPr lang="es-ES" sz="2000" dirty="0" smtClean="0">
              <a:latin typeface="Times New Roman" panose="02020603050405020304" pitchFamily="18" charset="0"/>
              <a:cs typeface="Times New Roman" panose="02020603050405020304" pitchFamily="18" charset="0"/>
            </a:endParaRPr>
          </a:p>
          <a:p>
            <a:pPr lvl="0" algn="just"/>
            <a:r>
              <a:rPr lang="es-ES" sz="2000" dirty="0">
                <a:latin typeface="Times New Roman" panose="02020603050405020304" pitchFamily="18" charset="0"/>
                <a:cs typeface="Times New Roman" panose="02020603050405020304" pitchFamily="18" charset="0"/>
              </a:rPr>
              <a:t>Comparar la tasa de error de bit (</a:t>
            </a:r>
            <a:r>
              <a:rPr lang="es-ES" sz="2000" i="1" dirty="0">
                <a:latin typeface="Times New Roman" panose="02020603050405020304" pitchFamily="18" charset="0"/>
                <a:cs typeface="Times New Roman" panose="02020603050405020304" pitchFamily="18" charset="0"/>
              </a:rPr>
              <a:t>BER</a:t>
            </a:r>
            <a:r>
              <a:rPr lang="es-ES" sz="2000" dirty="0">
                <a:latin typeface="Times New Roman" panose="02020603050405020304" pitchFamily="18" charset="0"/>
                <a:cs typeface="Times New Roman" panose="02020603050405020304" pitchFamily="18" charset="0"/>
              </a:rPr>
              <a:t>) con todas las variaciones de envío de paquetes de bits en ambos escenarios y determinar cuán deteriorada realmente, resulta la señal original en base al valor inicial y final de paquetes de bits de información transmitidos</a:t>
            </a:r>
            <a:endParaRPr lang="es-EC" sz="2000" dirty="0">
              <a:latin typeface="Times New Roman" panose="02020603050405020304" pitchFamily="18" charset="0"/>
              <a:cs typeface="Times New Roman" panose="02020603050405020304" pitchFamily="18" charset="0"/>
            </a:endParaRPr>
          </a:p>
        </p:txBody>
      </p:sp>
      <p:grpSp>
        <p:nvGrpSpPr>
          <p:cNvPr id="4" name="Grupo 3">
            <a:extLst>
              <a:ext uri="{FF2B5EF4-FFF2-40B4-BE49-F238E27FC236}">
                <a16:creationId xmlns="" xmlns:a16="http://schemas.microsoft.com/office/drawing/2014/main" id="{F24E6510-2098-4457-8788-EDC1B5AD2847}"/>
              </a:ext>
            </a:extLst>
          </p:cNvPr>
          <p:cNvGrpSpPr/>
          <p:nvPr/>
        </p:nvGrpSpPr>
        <p:grpSpPr>
          <a:xfrm>
            <a:off x="0" y="6125633"/>
            <a:ext cx="12192000" cy="732367"/>
            <a:chOff x="0" y="6125633"/>
            <a:chExt cx="12192000" cy="732367"/>
          </a:xfrm>
        </p:grpSpPr>
        <p:pic>
          <p:nvPicPr>
            <p:cNvPr id="5" name="Picture 2">
              <a:extLst>
                <a:ext uri="{FF2B5EF4-FFF2-40B4-BE49-F238E27FC236}">
                  <a16:creationId xmlns="" xmlns:a16="http://schemas.microsoft.com/office/drawing/2014/main" id="{937E009A-5F0B-4FFA-865B-916ACE91E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125633"/>
              <a:ext cx="121920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02.jpg" descr="Resultado de imagen para logo espe">
              <a:extLst>
                <a:ext uri="{FF2B5EF4-FFF2-40B4-BE49-F238E27FC236}">
                  <a16:creationId xmlns="" xmlns:a16="http://schemas.microsoft.com/office/drawing/2014/main" id="{27C3B34E-68C4-4706-8868-E5743FE4A82F}"/>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952930" y="6125633"/>
              <a:ext cx="3239069" cy="683861"/>
            </a:xfrm>
            <a:prstGeom prst="rect">
              <a:avLst/>
            </a:prstGeom>
            <a:ln/>
          </p:spPr>
        </p:pic>
      </p:grpSp>
    </p:spTree>
    <p:extLst>
      <p:ext uri="{BB962C8B-B14F-4D97-AF65-F5344CB8AC3E}">
        <p14:creationId xmlns:p14="http://schemas.microsoft.com/office/powerpoint/2010/main" val="152444756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E4D69B4-3D4C-4748-B6EA-BFE84229AA66}"/>
              </a:ext>
            </a:extLst>
          </p:cNvPr>
          <p:cNvSpPr>
            <a:spLocks noGrp="1"/>
          </p:cNvSpPr>
          <p:nvPr>
            <p:ph idx="1"/>
          </p:nvPr>
        </p:nvSpPr>
        <p:spPr>
          <a:xfrm>
            <a:off x="634539" y="692004"/>
            <a:ext cx="10972800" cy="554904"/>
          </a:xfrm>
        </p:spPr>
        <p:txBody>
          <a:bodyPr>
            <a:normAutofit lnSpcReduction="10000"/>
          </a:bodyPr>
          <a:lstStyle/>
          <a:p>
            <a:pPr marL="0" indent="0" algn="ctr">
              <a:buNone/>
            </a:pPr>
            <a:r>
              <a:rPr lang="es-EC" b="1" dirty="0" smtClean="0">
                <a:latin typeface="Times New Roman" panose="02020603050405020304" pitchFamily="18" charset="0"/>
                <a:cs typeface="Times New Roman" panose="02020603050405020304" pitchFamily="18" charset="0"/>
              </a:rPr>
              <a:t>Principios de Codificación</a:t>
            </a:r>
            <a:endParaRPr lang="es-EC" b="1" dirty="0">
              <a:latin typeface="Times New Roman" panose="02020603050405020304" pitchFamily="18" charset="0"/>
              <a:cs typeface="Times New Roman" panose="02020603050405020304" pitchFamily="18" charset="0"/>
            </a:endParaRPr>
          </a:p>
        </p:txBody>
      </p:sp>
      <p:grpSp>
        <p:nvGrpSpPr>
          <p:cNvPr id="4" name="Grupo 3">
            <a:extLst>
              <a:ext uri="{FF2B5EF4-FFF2-40B4-BE49-F238E27FC236}">
                <a16:creationId xmlns="" xmlns:a16="http://schemas.microsoft.com/office/drawing/2014/main" id="{D7D72F27-4E18-438E-AF69-EE3F3AF79525}"/>
              </a:ext>
            </a:extLst>
          </p:cNvPr>
          <p:cNvGrpSpPr/>
          <p:nvPr/>
        </p:nvGrpSpPr>
        <p:grpSpPr>
          <a:xfrm>
            <a:off x="0" y="6125633"/>
            <a:ext cx="12192000" cy="732367"/>
            <a:chOff x="0" y="6125633"/>
            <a:chExt cx="12192000" cy="732367"/>
          </a:xfrm>
        </p:grpSpPr>
        <p:pic>
          <p:nvPicPr>
            <p:cNvPr id="5" name="Picture 2">
              <a:extLst>
                <a:ext uri="{FF2B5EF4-FFF2-40B4-BE49-F238E27FC236}">
                  <a16:creationId xmlns="" xmlns:a16="http://schemas.microsoft.com/office/drawing/2014/main" id="{6264FF5B-853E-441B-8790-31D53AB65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0" y="6125633"/>
              <a:ext cx="121920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02.jpg" descr="Resultado de imagen para logo espe">
              <a:extLst>
                <a:ext uri="{FF2B5EF4-FFF2-40B4-BE49-F238E27FC236}">
                  <a16:creationId xmlns="" xmlns:a16="http://schemas.microsoft.com/office/drawing/2014/main" id="{D67C4219-A84C-4A73-AFF0-6239789E9BF5}"/>
                </a:ext>
              </a:extLst>
            </p:cNvPr>
            <p:cNvPicPr/>
            <p:nvPr/>
          </p:nvPicPr>
          <p:blipFill>
            <a:blip r:embed="rId3">
              <a:extLst>
                <a:ext uri="{28A0092B-C50C-407E-A947-70E740481C1C}">
                  <a14:useLocalDpi xmlns:a14="http://schemas.microsoft.com/office/drawing/2010/main" val="0"/>
                </a:ext>
              </a:extLst>
            </a:blip>
            <a:srcRect/>
            <a:stretch>
              <a:fillRect/>
            </a:stretch>
          </p:blipFill>
          <p:spPr>
            <a:xfrm>
              <a:off x="8952930" y="6125633"/>
              <a:ext cx="3239069" cy="683861"/>
            </a:xfrm>
            <a:prstGeom prst="rect">
              <a:avLst/>
            </a:prstGeom>
            <a:ln/>
          </p:spPr>
        </p:pic>
      </p:grpSp>
      <p:sp>
        <p:nvSpPr>
          <p:cNvPr id="7" name="Marcador de contenido 2">
            <a:extLst>
              <a:ext uri="{FF2B5EF4-FFF2-40B4-BE49-F238E27FC236}">
                <a16:creationId xmlns="" xmlns:a16="http://schemas.microsoft.com/office/drawing/2014/main" id="{9E4D69B4-3D4C-4748-B6EA-BFE84229AA66}"/>
              </a:ext>
            </a:extLst>
          </p:cNvPr>
          <p:cNvSpPr txBox="1">
            <a:spLocks/>
          </p:cNvSpPr>
          <p:nvPr/>
        </p:nvSpPr>
        <p:spPr>
          <a:xfrm>
            <a:off x="609600" y="1652568"/>
            <a:ext cx="10972800" cy="31837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s-EC" dirty="0"/>
          </a:p>
        </p:txBody>
      </p:sp>
      <p:sp>
        <p:nvSpPr>
          <p:cNvPr id="2" name="Rectángulo 1"/>
          <p:cNvSpPr/>
          <p:nvPr/>
        </p:nvSpPr>
        <p:spPr>
          <a:xfrm>
            <a:off x="1097212" y="1335870"/>
            <a:ext cx="9318636" cy="1200329"/>
          </a:xfrm>
          <a:prstGeom prst="rect">
            <a:avLst/>
          </a:prstGeom>
        </p:spPr>
        <p:txBody>
          <a:bodyPr wrap="square">
            <a:spAutoFit/>
          </a:bodyPr>
          <a:lstStyle/>
          <a:p>
            <a:pPr algn="ctr"/>
            <a:r>
              <a:rPr lang="es-ES" b="1" dirty="0">
                <a:latin typeface="Times New Roman" panose="02020603050405020304" pitchFamily="18" charset="0"/>
                <a:ea typeface="Calibri" panose="020F0502020204030204" pitchFamily="34" charset="0"/>
              </a:rPr>
              <a:t>Códigos </a:t>
            </a:r>
            <a:r>
              <a:rPr lang="es-ES" b="1" dirty="0" smtClean="0">
                <a:latin typeface="Times New Roman" panose="02020603050405020304" pitchFamily="18" charset="0"/>
                <a:ea typeface="Calibri" panose="020F0502020204030204" pitchFamily="34" charset="0"/>
              </a:rPr>
              <a:t>LDPC </a:t>
            </a:r>
          </a:p>
          <a:p>
            <a:pPr algn="ctr"/>
            <a:endParaRPr lang="es-ES" b="1" dirty="0" smtClean="0">
              <a:latin typeface="Times New Roman" panose="02020603050405020304" pitchFamily="18" charset="0"/>
              <a:ea typeface="Calibri" panose="020F0502020204030204" pitchFamily="34" charset="0"/>
            </a:endParaRPr>
          </a:p>
          <a:p>
            <a:pPr algn="ctr"/>
            <a:r>
              <a:rPr lang="es-ES" dirty="0" smtClean="0">
                <a:latin typeface="Times New Roman" panose="02020603050405020304" pitchFamily="18" charset="0"/>
                <a:cs typeface="Times New Roman" panose="02020603050405020304" pitchFamily="18" charset="0"/>
              </a:rPr>
              <a:t>Su </a:t>
            </a:r>
            <a:r>
              <a:rPr lang="es-ES" dirty="0">
                <a:latin typeface="Times New Roman" panose="02020603050405020304" pitchFamily="18" charset="0"/>
                <a:cs typeface="Times New Roman" panose="02020603050405020304" pitchFamily="18" charset="0"/>
              </a:rPr>
              <a:t>denominación emana del hecho de que la matriz de chequeo de paridad </a:t>
            </a:r>
            <a:r>
              <a:rPr lang="es-ES" b="1" dirty="0">
                <a:latin typeface="Times New Roman" panose="02020603050405020304" pitchFamily="18" charset="0"/>
                <a:cs typeface="Times New Roman" panose="02020603050405020304" pitchFamily="18" charset="0"/>
              </a:rPr>
              <a:t>H</a:t>
            </a:r>
            <a:r>
              <a:rPr lang="es-ES" dirty="0">
                <a:latin typeface="Times New Roman" panose="02020603050405020304" pitchFamily="18" charset="0"/>
                <a:cs typeface="Times New Roman" panose="02020603050405020304" pitchFamily="18" charset="0"/>
              </a:rPr>
              <a:t>, contiene pocos unos en comparación con el número de ceros (matriz dispersa).</a:t>
            </a:r>
            <a:endParaRPr lang="es-EC"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1097212" y="3962771"/>
                <a:ext cx="3545138" cy="111280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s-EC" b="1">
                          <a:latin typeface="Cambria Math" panose="02040503050406030204" pitchFamily="18" charset="0"/>
                        </a:rPr>
                        <m:t>𝐇</m:t>
                      </m:r>
                      <m:r>
                        <a:rPr lang="es-EC" b="0" i="0">
                          <a:latin typeface="Cambria Math" panose="02040503050406030204" pitchFamily="18" charset="0"/>
                        </a:rPr>
                        <m:t>=</m:t>
                      </m:r>
                      <m:d>
                        <m:dPr>
                          <m:begChr m:val="["/>
                          <m:endChr m:val="]"/>
                          <m:ctrlPr>
                            <a:rPr lang="es-EC" b="0" i="1">
                              <a:latin typeface="Cambria Math" panose="02040503050406030204" pitchFamily="18" charset="0"/>
                            </a:rPr>
                          </m:ctrlPr>
                        </m:dPr>
                        <m:e>
                          <m:m>
                            <m:mPr>
                              <m:mcs>
                                <m:mc>
                                  <m:mcPr>
                                    <m:count m:val="1"/>
                                    <m:mcJc m:val="center"/>
                                  </m:mcPr>
                                </m:mc>
                              </m:mcs>
                              <m:ctrlPr>
                                <a:rPr lang="es-EC" b="0" i="1">
                                  <a:latin typeface="Cambria Math" panose="02040503050406030204" pitchFamily="18" charset="0"/>
                                </a:rPr>
                              </m:ctrlPr>
                            </m:mPr>
                            <m:mr>
                              <m:e>
                                <m:m>
                                  <m:mPr>
                                    <m:mcs>
                                      <m:mc>
                                        <m:mcPr>
                                          <m:count m:val="3"/>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r>
                                        <a:rPr lang="es-EC" b="0" i="0">
                                          <a:latin typeface="Cambria Math" panose="02040503050406030204" pitchFamily="18" charset="0"/>
                                        </a:rPr>
                                        <m:t>1</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r>
                                                                      <a:rPr lang="es-EC" b="0" i="0">
                                                                        <a:latin typeface="Cambria Math" panose="02040503050406030204" pitchFamily="18" charset="0"/>
                                                                      </a:rPr>
                                                                      <m:t>1</m:t>
                                                                    </m:r>
                                                                  </m:e>
                                                                </m:mr>
                                                              </m:m>
                                                            </m:e>
                                                          </m:mr>
                                                        </m:m>
                                                      </m:e>
                                                    </m:mr>
                                                  </m:m>
                                                </m:e>
                                              </m:mr>
                                            </m:m>
                                          </m:e>
                                        </m:mr>
                                      </m:m>
                                    </m:e>
                                  </m:mr>
                                  <m:mr>
                                    <m:e>
                                      <m:r>
                                        <a:rPr lang="es-EC" b="0" i="0">
                                          <a:latin typeface="Cambria Math" panose="02040503050406030204" pitchFamily="18" charset="0"/>
                                        </a:rPr>
                                        <m:t>1</m:t>
                                      </m:r>
                                    </m:e>
                                    <m:e>
                                      <m:r>
                                        <a:rPr lang="es-EC" b="0" i="0">
                                          <a:latin typeface="Cambria Math" panose="02040503050406030204" pitchFamily="18" charset="0"/>
                                        </a:rPr>
                                        <m:t>1</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r>
                                                                      <a:rPr lang="es-EC" b="0" i="0">
                                                                        <a:latin typeface="Cambria Math" panose="02040503050406030204" pitchFamily="18" charset="0"/>
                                                                      </a:rPr>
                                                                      <m:t>0</m:t>
                                                                    </m:r>
                                                                  </m:e>
                                                                </m:mr>
                                                              </m:m>
                                                            </m:e>
                                                          </m:mr>
                                                        </m:m>
                                                      </m:e>
                                                    </m:mr>
                                                  </m:m>
                                                </m:e>
                                              </m:mr>
                                            </m:m>
                                          </m:e>
                                        </m:mr>
                                      </m:m>
                                    </m:e>
                                  </m:mr>
                                  <m:mr>
                                    <m:e>
                                      <m:m>
                                        <m:mPr>
                                          <m:mcs>
                                            <m:mc>
                                              <m:mcPr>
                                                <m:count m:val="1"/>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mr>
                                        <m:mr>
                                          <m:e>
                                            <m:r>
                                              <a:rPr lang="es-EC" b="0" i="0">
                                                <a:latin typeface="Cambria Math" panose="02040503050406030204" pitchFamily="18" charset="0"/>
                                              </a:rPr>
                                              <m:t>1</m:t>
                                            </m:r>
                                          </m:e>
                                        </m:mr>
                                      </m:m>
                                    </m:e>
                                    <m:e>
                                      <m:m>
                                        <m:mPr>
                                          <m:mcs>
                                            <m:mc>
                                              <m:mcPr>
                                                <m:count m:val="1"/>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mr>
                                        <m:mr>
                                          <m:e>
                                            <m:r>
                                              <a:rPr lang="es-EC" b="0" i="0">
                                                <a:latin typeface="Cambria Math" panose="02040503050406030204" pitchFamily="18" charset="0"/>
                                              </a:rPr>
                                              <m:t>0</m:t>
                                            </m:r>
                                          </m:e>
                                        </m:mr>
                                      </m:m>
                                    </m:e>
                                    <m:e>
                                      <m:m>
                                        <m:mPr>
                                          <m:mcs>
                                            <m:mc>
                                              <m:mcPr>
                                                <m:count m:val="2"/>
                                                <m:mcJc m:val="center"/>
                                              </m:mcPr>
                                            </m:mc>
                                          </m:mcs>
                                          <m:ctrlPr>
                                            <a:rPr lang="es-EC" b="0" i="1">
                                              <a:latin typeface="Cambria Math" panose="02040503050406030204" pitchFamily="18" charset="0"/>
                                            </a:rPr>
                                          </m:ctrlPr>
                                        </m:mPr>
                                        <m:mr>
                                          <m:e>
                                            <m:m>
                                              <m:mPr>
                                                <m:mcs>
                                                  <m:mc>
                                                    <m:mcPr>
                                                      <m:count m:val="1"/>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mr>
                                              <m:mr>
                                                <m:e>
                                                  <m:r>
                                                    <a:rPr lang="es-EC" b="0" i="0">
                                                      <a:latin typeface="Cambria Math" panose="02040503050406030204" pitchFamily="18" charset="0"/>
                                                    </a:rPr>
                                                    <m:t>0</m:t>
                                                  </m:r>
                                                </m:e>
                                              </m:mr>
                                            </m:m>
                                          </m:e>
                                          <m:e>
                                            <m:m>
                                              <m:mPr>
                                                <m:mcs>
                                                  <m:mc>
                                                    <m:mcPr>
                                                      <m:count m:val="1"/>
                                                      <m:mcJc m:val="center"/>
                                                    </m:mcPr>
                                                  </m:mc>
                                                </m:mcs>
                                                <m:ctrlPr>
                                                  <a:rPr lang="es-EC" b="0" i="1">
                                                    <a:latin typeface="Cambria Math" panose="02040503050406030204" pitchFamily="18" charset="0"/>
                                                  </a:rPr>
                                                </m:ctrlPr>
                                              </m:mPr>
                                              <m:mr>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e>
                                                                          <m:r>
                                                                            <a:rPr lang="es-EC" b="0" i="0">
                                                                              <a:latin typeface="Cambria Math" panose="02040503050406030204" pitchFamily="18" charset="0"/>
                                                                            </a:rPr>
                                                                            <m:t>1</m:t>
                                                                          </m:r>
                                                                        </m:e>
                                                                      </m:mr>
                                                                    </m:m>
                                                                  </m:e>
                                                                </m:mr>
                                                              </m:m>
                                                            </m:e>
                                                          </m:mr>
                                                        </m:m>
                                                      </m:e>
                                                    </m:mr>
                                                  </m:m>
                                                </m:e>
                                              </m:mr>
                                              <m:mr>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0</m:t>
                                                                    </m:r>
                                                                  </m:e>
                                                                  <m:e>
                                                                    <m:m>
                                                                      <m:mPr>
                                                                        <m:mcs>
                                                                          <m:mc>
                                                                            <m:mcPr>
                                                                              <m:count m:val="2"/>
                                                                              <m:mcJc m:val="center"/>
                                                                            </m:mcPr>
                                                                          </m:mc>
                                                                        </m:mcs>
                                                                        <m:ctrlPr>
                                                                          <a:rPr lang="es-EC" b="0" i="1">
                                                                            <a:latin typeface="Cambria Math" panose="02040503050406030204" pitchFamily="18" charset="0"/>
                                                                          </a:rPr>
                                                                        </m:ctrlPr>
                                                                      </m:mPr>
                                                                      <m:mr>
                                                                        <m:e>
                                                                          <m:r>
                                                                            <a:rPr lang="es-EC" b="0" i="0">
                                                                              <a:latin typeface="Cambria Math" panose="02040503050406030204" pitchFamily="18" charset="0"/>
                                                                            </a:rPr>
                                                                            <m:t>1</m:t>
                                                                          </m:r>
                                                                        </m:e>
                                                                        <m:e>
                                                                          <m:r>
                                                                            <a:rPr lang="es-EC" b="0" i="0">
                                                                              <a:latin typeface="Cambria Math" panose="02040503050406030204" pitchFamily="18" charset="0"/>
                                                                            </a:rPr>
                                                                            <m:t>0</m:t>
                                                                          </m:r>
                                                                        </m:e>
                                                                      </m:mr>
                                                                    </m:m>
                                                                  </m:e>
                                                                </m:mr>
                                                              </m:m>
                                                            </m:e>
                                                          </m:mr>
                                                        </m:m>
                                                      </m:e>
                                                    </m:mr>
                                                  </m:m>
                                                </m:e>
                                              </m:mr>
                                            </m:m>
                                          </m:e>
                                        </m:mr>
                                      </m:m>
                                    </m:e>
                                  </m:mr>
                                </m:m>
                              </m:e>
                            </m:mr>
                          </m:m>
                        </m:e>
                      </m:d>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1097212" y="3962771"/>
                <a:ext cx="3545138" cy="1112805"/>
              </a:xfrm>
              <a:prstGeom prst="rect">
                <a:avLst/>
              </a:prstGeom>
              <a:blipFill rotWithShape="0">
                <a:blip r:embed="rId4"/>
                <a:stretch>
                  <a:fillRect/>
                </a:stretch>
              </a:blipFill>
            </p:spPr>
            <p:txBody>
              <a:bodyPr/>
              <a:lstStyle/>
              <a:p>
                <a:r>
                  <a:rPr lang="es-EC">
                    <a:noFill/>
                  </a:rPr>
                  <a:t> </a:t>
                </a:r>
              </a:p>
            </p:txBody>
          </p:sp>
        </mc:Fallback>
      </mc:AlternateContent>
      <p:sp>
        <p:nvSpPr>
          <p:cNvPr id="9" name="Rectángulo 8"/>
          <p:cNvSpPr/>
          <p:nvPr/>
        </p:nvSpPr>
        <p:spPr>
          <a:xfrm>
            <a:off x="1097212" y="2655194"/>
            <a:ext cx="9218883" cy="646331"/>
          </a:xfrm>
          <a:prstGeom prst="rect">
            <a:avLst/>
          </a:prstGeom>
        </p:spPr>
        <p:txBody>
          <a:bodyPr wrap="square">
            <a:spAutoFit/>
          </a:bodyPr>
          <a:lstStyle/>
          <a:p>
            <a:r>
              <a:rPr lang="es-ES" dirty="0">
                <a:latin typeface="Times New Roman" panose="02020603050405020304" pitchFamily="18" charset="0"/>
                <a:ea typeface="Calibri" panose="020F0502020204030204" pitchFamily="34" charset="0"/>
              </a:rPr>
              <a:t>pueden representarse de dos modos: mediante su matriz de paridad (como todos los códigos bloque lineales), o bien mediante una representación gráfica, conocida como Grafo de </a:t>
            </a:r>
            <a:r>
              <a:rPr lang="es-ES" i="1" dirty="0" err="1">
                <a:latin typeface="Times New Roman" panose="02020603050405020304" pitchFamily="18" charset="0"/>
                <a:ea typeface="Calibri" panose="020F0502020204030204" pitchFamily="34" charset="0"/>
              </a:rPr>
              <a:t>Tanner</a:t>
            </a:r>
            <a:r>
              <a:rPr lang="es-ES" dirty="0">
                <a:latin typeface="Times New Roman" panose="02020603050405020304" pitchFamily="18" charset="0"/>
                <a:ea typeface="Calibri" panose="020F0502020204030204" pitchFamily="34" charset="0"/>
              </a:rPr>
              <a:t> </a:t>
            </a:r>
            <a:endParaRPr lang="es-EC" dirty="0"/>
          </a:p>
        </p:txBody>
      </p:sp>
      <p:pic>
        <p:nvPicPr>
          <p:cNvPr id="10" name="Imagen 9"/>
          <p:cNvPicPr/>
          <p:nvPr/>
        </p:nvPicPr>
        <p:blipFill>
          <a:blip r:embed="rId5"/>
          <a:stretch>
            <a:fillRect/>
          </a:stretch>
        </p:blipFill>
        <p:spPr>
          <a:xfrm>
            <a:off x="5706653" y="3641920"/>
            <a:ext cx="4495800" cy="2244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13049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3" y="764704"/>
            <a:ext cx="10766987" cy="739900"/>
          </a:xfrm>
        </p:spPr>
        <p:txBody>
          <a:bodyPr/>
          <a:lstStyle/>
          <a:p>
            <a:r>
              <a:rPr lang="es-EC" sz="4000" b="1" dirty="0" smtClean="0">
                <a:latin typeface="Times New Roman" panose="02020603050405020304" pitchFamily="18" charset="0"/>
                <a:cs typeface="Times New Roman" panose="02020603050405020304" pitchFamily="18" charset="0"/>
              </a:rPr>
              <a:t>Tipos de códigos LDPC</a:t>
            </a:r>
            <a:endParaRPr lang="es-EC"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09600" y="1988840"/>
            <a:ext cx="3970713" cy="3339617"/>
          </a:xfrm>
        </p:spPr>
        <p:txBody>
          <a:bodyPr>
            <a:normAutofit/>
          </a:bodyPr>
          <a:lstStyle/>
          <a:p>
            <a:pPr marL="0" lvl="0" indent="0" algn="ctr">
              <a:buNone/>
            </a:pPr>
            <a:r>
              <a:rPr lang="es-ES" b="1" i="1" dirty="0">
                <a:latin typeface="Times New Roman" panose="02020603050405020304" pitchFamily="18" charset="0"/>
                <a:cs typeface="Times New Roman" panose="02020603050405020304" pitchFamily="18" charset="0"/>
              </a:rPr>
              <a:t>LDPC</a:t>
            </a:r>
            <a:r>
              <a:rPr lang="es-ES" b="1" dirty="0">
                <a:latin typeface="Times New Roman" panose="02020603050405020304" pitchFamily="18" charset="0"/>
                <a:cs typeface="Times New Roman" panose="02020603050405020304" pitchFamily="18" charset="0"/>
              </a:rPr>
              <a:t> R</a:t>
            </a:r>
            <a:r>
              <a:rPr lang="es-ES" b="1" dirty="0" smtClean="0">
                <a:latin typeface="Times New Roman" panose="02020603050405020304" pitchFamily="18" charset="0"/>
                <a:cs typeface="Times New Roman" panose="02020603050405020304" pitchFamily="18" charset="0"/>
              </a:rPr>
              <a:t>egulares</a:t>
            </a:r>
            <a:r>
              <a:rPr lang="es-ES" dirty="0" smtClean="0">
                <a:latin typeface="Times New Roman" panose="02020603050405020304" pitchFamily="18" charset="0"/>
                <a:cs typeface="Times New Roman" panose="02020603050405020304" pitchFamily="18" charset="0"/>
              </a:rPr>
              <a:t> </a:t>
            </a:r>
          </a:p>
          <a:p>
            <a:pPr marL="0" lvl="0" indent="0" algn="ctr">
              <a:buNone/>
            </a:pPr>
            <a:r>
              <a:rPr lang="es-ES" dirty="0" smtClean="0">
                <a:latin typeface="Times New Roman" panose="02020603050405020304" pitchFamily="18" charset="0"/>
                <a:cs typeface="Times New Roman" panose="02020603050405020304" pitchFamily="18" charset="0"/>
              </a:rPr>
              <a:t>Si </a:t>
            </a:r>
            <a:r>
              <a:rPr lang="es-ES" dirty="0">
                <a:latin typeface="Times New Roman" panose="02020603050405020304" pitchFamily="18" charset="0"/>
                <a:cs typeface="Times New Roman" panose="02020603050405020304" pitchFamily="18" charset="0"/>
              </a:rPr>
              <a:t>las filas y columnas de </a:t>
            </a:r>
            <a:r>
              <a:rPr lang="es-ES" b="1" dirty="0">
                <a:latin typeface="Times New Roman" panose="02020603050405020304" pitchFamily="18" charset="0"/>
                <a:cs typeface="Times New Roman" panose="02020603050405020304" pitchFamily="18" charset="0"/>
              </a:rPr>
              <a:t>H</a:t>
            </a:r>
            <a:r>
              <a:rPr lang="es-ES" dirty="0">
                <a:latin typeface="Times New Roman" panose="02020603050405020304" pitchFamily="18" charset="0"/>
                <a:cs typeface="Times New Roman" panose="02020603050405020304" pitchFamily="18" charset="0"/>
              </a:rPr>
              <a:t> tienen un peso </a:t>
            </a:r>
            <a:r>
              <a:rPr lang="es-ES" dirty="0" smtClean="0">
                <a:latin typeface="Times New Roman" panose="02020603050405020304" pitchFamily="18" charset="0"/>
                <a:cs typeface="Times New Roman" panose="02020603050405020304" pitchFamily="18" charset="0"/>
              </a:rPr>
              <a:t>uniforme</a:t>
            </a:r>
            <a:endParaRPr lang="es-EC" dirty="0">
              <a:latin typeface="Times New Roman" panose="02020603050405020304" pitchFamily="18" charset="0"/>
              <a:cs typeface="Times New Roman" panose="02020603050405020304" pitchFamily="18" charset="0"/>
            </a:endParaRPr>
          </a:p>
        </p:txBody>
      </p:sp>
      <p:sp>
        <p:nvSpPr>
          <p:cNvPr id="5" name="Marcador de contenido 2"/>
          <p:cNvSpPr txBox="1">
            <a:spLocks/>
          </p:cNvSpPr>
          <p:nvPr/>
        </p:nvSpPr>
        <p:spPr>
          <a:xfrm>
            <a:off x="6780415" y="1988839"/>
            <a:ext cx="3970713" cy="33396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ES" b="1" i="1" dirty="0" smtClean="0">
                <a:latin typeface="Times New Roman" panose="02020603050405020304" pitchFamily="18" charset="0"/>
                <a:cs typeface="Times New Roman" panose="02020603050405020304" pitchFamily="18" charset="0"/>
              </a:rPr>
              <a:t>LDPC</a:t>
            </a:r>
            <a:r>
              <a:rPr lang="es-ES" b="1" dirty="0" smtClean="0">
                <a:latin typeface="Times New Roman" panose="02020603050405020304" pitchFamily="18" charset="0"/>
                <a:cs typeface="Times New Roman" panose="02020603050405020304" pitchFamily="18" charset="0"/>
              </a:rPr>
              <a:t> Irregulares</a:t>
            </a:r>
            <a:r>
              <a:rPr lang="es-ES" dirty="0" smtClean="0">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es-ES" dirty="0" smtClean="0">
                <a:latin typeface="Times New Roman" panose="02020603050405020304" pitchFamily="18" charset="0"/>
                <a:cs typeface="Times New Roman" panose="02020603050405020304" pitchFamily="18" charset="0"/>
              </a:rPr>
              <a:t>Si las filas y columnas de </a:t>
            </a:r>
            <a:r>
              <a:rPr lang="es-ES" b="1" dirty="0" smtClean="0">
                <a:latin typeface="Times New Roman" panose="02020603050405020304" pitchFamily="18" charset="0"/>
                <a:cs typeface="Times New Roman" panose="02020603050405020304" pitchFamily="18" charset="0"/>
              </a:rPr>
              <a:t>H</a:t>
            </a:r>
            <a:r>
              <a:rPr lang="es-ES" dirty="0" smtClean="0">
                <a:latin typeface="Times New Roman" panose="02020603050405020304" pitchFamily="18" charset="0"/>
                <a:cs typeface="Times New Roman" panose="02020603050405020304" pitchFamily="18" charset="0"/>
              </a:rPr>
              <a:t> no tienen un peso uniforme</a:t>
            </a:r>
            <a:endParaRPr lang="es-EC" dirty="0">
              <a:latin typeface="Times New Roman" panose="02020603050405020304" pitchFamily="18" charset="0"/>
              <a:cs typeface="Times New Roman" panose="02020603050405020304" pitchFamily="18" charset="0"/>
            </a:endParaRPr>
          </a:p>
        </p:txBody>
      </p:sp>
      <p:sp>
        <p:nvSpPr>
          <p:cNvPr id="6" name="Elipse 5"/>
          <p:cNvSpPr/>
          <p:nvPr/>
        </p:nvSpPr>
        <p:spPr>
          <a:xfrm>
            <a:off x="314970" y="1572697"/>
            <a:ext cx="5004261" cy="3374967"/>
          </a:xfrm>
          <a:prstGeom prst="ellipse">
            <a:avLst/>
          </a:prstGeom>
          <a:blipFill dpi="0" rotWithShape="1">
            <a:blip r:embed="rId2" cstate="print">
              <a:alphaModFix amt="44000"/>
            </a:blip>
            <a:srcRect/>
            <a:stretch>
              <a:fillRect/>
            </a:stretch>
          </a:blipFill>
        </p:spPr>
        <p:txBody>
          <a:bodyPr wrap="square" lIns="0" tIns="0" rIns="0" bIns="0" rtlCol="0" anchor="ctr">
            <a:noAutofit/>
          </a:bodyPr>
          <a:lstStyle/>
          <a:p>
            <a:pPr algn="ctr"/>
            <a:endParaRPr lang="es-EC"/>
          </a:p>
        </p:txBody>
      </p:sp>
      <p:sp>
        <p:nvSpPr>
          <p:cNvPr id="7" name="Elipse 6"/>
          <p:cNvSpPr/>
          <p:nvPr/>
        </p:nvSpPr>
        <p:spPr>
          <a:xfrm>
            <a:off x="6419282" y="1504602"/>
            <a:ext cx="5004261" cy="3374967"/>
          </a:xfrm>
          <a:prstGeom prst="ellipse">
            <a:avLst/>
          </a:prstGeom>
          <a:blipFill dpi="0" rotWithShape="1">
            <a:blip r:embed="rId2" cstate="print">
              <a:alphaModFix amt="56000"/>
            </a:blip>
            <a:srcRect/>
            <a:stretch>
              <a:fillRect/>
            </a:stretch>
          </a:blipFill>
        </p:spPr>
        <p:txBody>
          <a:bodyPr wrap="square" lIns="0" tIns="0" rIns="0" bIns="0" rtlCol="0" anchor="ctr">
            <a:noAutofit/>
          </a:bodyPr>
          <a:lstStyle/>
          <a:p>
            <a:pPr algn="ctr"/>
            <a:endParaRPr lang="es-EC"/>
          </a:p>
        </p:txBody>
      </p:sp>
    </p:spTree>
    <p:extLst>
      <p:ext uri="{BB962C8B-B14F-4D97-AF65-F5344CB8AC3E}">
        <p14:creationId xmlns:p14="http://schemas.microsoft.com/office/powerpoint/2010/main" val="316881719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507" y="764704"/>
            <a:ext cx="10869894" cy="655534"/>
          </a:xfrm>
        </p:spPr>
        <p:txBody>
          <a:bodyPr>
            <a:normAutofit fontScale="90000"/>
          </a:bodyPr>
          <a:lstStyle/>
          <a:p>
            <a:r>
              <a:rPr lang="es-EC" b="1" dirty="0" smtClean="0">
                <a:latin typeface="Times New Roman" panose="02020603050405020304" pitchFamily="18" charset="0"/>
                <a:cs typeface="Times New Roman" panose="02020603050405020304" pitchFamily="18" charset="0"/>
              </a:rPr>
              <a:t>Códigos Digital-</a:t>
            </a:r>
            <a:r>
              <a:rPr lang="es-EC" b="1" dirty="0" err="1" smtClean="0">
                <a:latin typeface="Times New Roman" panose="02020603050405020304" pitchFamily="18" charset="0"/>
                <a:cs typeface="Times New Roman" panose="02020603050405020304" pitchFamily="18" charset="0"/>
              </a:rPr>
              <a:t>Fountain</a:t>
            </a:r>
            <a:endParaRPr lang="es-EC"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12506" y="1502458"/>
            <a:ext cx="10972800" cy="3960440"/>
          </a:xfrm>
        </p:spPr>
        <p:txBody>
          <a:bodyPr>
            <a:normAutofit fontScale="85000" lnSpcReduction="10000"/>
          </a:bodyPr>
          <a:lstStyle/>
          <a:p>
            <a:pPr algn="just"/>
            <a:r>
              <a:rPr lang="es-ES" dirty="0">
                <a:latin typeface="Times New Roman" panose="02020603050405020304" pitchFamily="18" charset="0"/>
                <a:cs typeface="Times New Roman" panose="02020603050405020304" pitchFamily="18" charset="0"/>
              </a:rPr>
              <a:t>Los códigos </a:t>
            </a:r>
            <a:r>
              <a:rPr lang="es-ES" i="1" dirty="0">
                <a:latin typeface="Times New Roman" panose="02020603050405020304" pitchFamily="18" charset="0"/>
                <a:cs typeface="Times New Roman" panose="02020603050405020304" pitchFamily="18" charset="0"/>
              </a:rPr>
              <a:t>DF</a:t>
            </a:r>
            <a:r>
              <a:rPr lang="es-ES" dirty="0">
                <a:latin typeface="Times New Roman" panose="02020603050405020304" pitchFamily="18" charset="0"/>
                <a:cs typeface="Times New Roman" panose="02020603050405020304" pitchFamily="18" charset="0"/>
              </a:rPr>
              <a:t> son aquellos que permiten implementar un método óptimo de distribución de contenidos, en el que una fuente genera una cantidad potencialmente infinita de paquetes y los envía por la red. </a:t>
            </a:r>
            <a:endParaRPr lang="es-ES" dirty="0" smtClean="0">
              <a:latin typeface="Times New Roman" panose="02020603050405020304" pitchFamily="18" charset="0"/>
              <a:cs typeface="Times New Roman" panose="02020603050405020304" pitchFamily="18" charset="0"/>
            </a:endParaRPr>
          </a:p>
          <a:p>
            <a:pPr algn="just"/>
            <a:endParaRPr lang="es-ES" dirty="0">
              <a:latin typeface="Times New Roman" panose="02020603050405020304" pitchFamily="18" charset="0"/>
              <a:cs typeface="Times New Roman" panose="02020603050405020304" pitchFamily="18" charset="0"/>
            </a:endParaRPr>
          </a:p>
          <a:p>
            <a:pPr algn="just"/>
            <a:r>
              <a:rPr lang="es-ES" dirty="0" smtClean="0">
                <a:latin typeface="Times New Roman" panose="02020603050405020304" pitchFamily="18" charset="0"/>
                <a:cs typeface="Times New Roman" panose="02020603050405020304" pitchFamily="18" charset="0"/>
              </a:rPr>
              <a:t>Los </a:t>
            </a:r>
            <a:r>
              <a:rPr lang="es-ES" dirty="0">
                <a:latin typeface="Times New Roman" panose="02020603050405020304" pitchFamily="18" charset="0"/>
                <a:cs typeface="Times New Roman" panose="02020603050405020304" pitchFamily="18" charset="0"/>
              </a:rPr>
              <a:t>receptores tan sólo necesitan recoger cierta cantidad de esos paquetes para reconstruir la información. El término viene por su analogía con una fuente. Se puede imaginar una fuente de la que emanan continuamente gotas de agua, donde cualquier persona que tenga sed, no tiene más que tomar un vaso de agua de esta fuente, debido a que las gotas la han llenado y podrá saciar su sed. </a:t>
            </a:r>
            <a:endParaRPr lang="es-EC"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402795567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038" y="789642"/>
            <a:ext cx="10564711" cy="382453"/>
          </a:xfrm>
        </p:spPr>
        <p:txBody>
          <a:bodyPr>
            <a:normAutofit fontScale="90000"/>
          </a:bodyPr>
          <a:lstStyle/>
          <a:p>
            <a:r>
              <a:rPr lang="es-EC" b="1" dirty="0">
                <a:latin typeface="Times New Roman" panose="02020603050405020304" pitchFamily="18" charset="0"/>
                <a:cs typeface="Times New Roman" panose="02020603050405020304" pitchFamily="18" charset="0"/>
              </a:rPr>
              <a:t>Códigos Digital-</a:t>
            </a:r>
            <a:r>
              <a:rPr lang="es-EC" b="1" dirty="0" err="1">
                <a:latin typeface="Times New Roman" panose="02020603050405020304" pitchFamily="18" charset="0"/>
                <a:cs typeface="Times New Roman" panose="02020603050405020304" pitchFamily="18" charset="0"/>
              </a:rPr>
              <a:t>Fountain</a:t>
            </a:r>
            <a:endParaRPr lang="es-EC" b="1" dirty="0"/>
          </a:p>
        </p:txBody>
      </p:sp>
      <p:pic>
        <p:nvPicPr>
          <p:cNvPr id="4" name="Marcador de contenido 3"/>
          <p:cNvPicPr>
            <a:picLocks noGrp="1"/>
          </p:cNvPicPr>
          <p:nvPr>
            <p:ph idx="1"/>
          </p:nvPr>
        </p:nvPicPr>
        <p:blipFill>
          <a:blip r:embed="rId2"/>
          <a:stretch>
            <a:fillRect/>
          </a:stretch>
        </p:blipFill>
        <p:spPr>
          <a:xfrm>
            <a:off x="6848768" y="1661691"/>
            <a:ext cx="4880490" cy="3475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255076" y="1418430"/>
            <a:ext cx="6096000" cy="4870564"/>
          </a:xfrm>
          <a:prstGeom prst="rect">
            <a:avLst/>
          </a:prstGeom>
        </p:spPr>
        <p:txBody>
          <a:bodyPr>
            <a:spAutoFit/>
          </a:bodyPr>
          <a:lstStyle/>
          <a:p>
            <a:pPr indent="180340" algn="just">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La Figura </a:t>
            </a:r>
            <a:r>
              <a:rPr lang="es-ES" dirty="0" smtClean="0">
                <a:latin typeface="Times New Roman" panose="02020603050405020304" pitchFamily="18" charset="0"/>
                <a:ea typeface="Calibri" panose="020F0502020204030204" pitchFamily="34" charset="0"/>
                <a:cs typeface="Times New Roman" panose="02020603050405020304" pitchFamily="18" charset="0"/>
              </a:rPr>
              <a:t>representa </a:t>
            </a:r>
            <a:r>
              <a:rPr lang="es-ES" dirty="0">
                <a:latin typeface="Times New Roman" panose="02020603050405020304" pitchFamily="18" charset="0"/>
                <a:ea typeface="Calibri" panose="020F0502020204030204" pitchFamily="34" charset="0"/>
                <a:cs typeface="Times New Roman" panose="02020603050405020304" pitchFamily="18" charset="0"/>
              </a:rPr>
              <a:t>la analogía de la codificación de tipo </a:t>
            </a:r>
            <a:r>
              <a:rPr lang="es-ES" dirty="0" err="1">
                <a:latin typeface="Times New Roman" panose="02020603050405020304" pitchFamily="18" charset="0"/>
                <a:ea typeface="Calibri" panose="020F0502020204030204" pitchFamily="34" charset="0"/>
                <a:cs typeface="Times New Roman" panose="02020603050405020304" pitchFamily="18" charset="0"/>
              </a:rPr>
              <a:t>Fountain</a:t>
            </a:r>
            <a:r>
              <a:rPr lang="es-ES" dirty="0">
                <a:latin typeface="Times New Roman" panose="02020603050405020304" pitchFamily="18" charset="0"/>
                <a:ea typeface="Calibri" panose="020F0502020204030204" pitchFamily="34" charset="0"/>
                <a:cs typeface="Times New Roman" panose="02020603050405020304" pitchFamily="18" charset="0"/>
              </a:rPr>
              <a:t>, con una fuente de agua, siendo la fuente (Codificador </a:t>
            </a:r>
            <a:r>
              <a:rPr lang="es-ES" i="1" dirty="0" err="1">
                <a:latin typeface="Times New Roman" panose="02020603050405020304" pitchFamily="18" charset="0"/>
                <a:ea typeface="Calibri" panose="020F0502020204030204" pitchFamily="34" charset="0"/>
                <a:cs typeface="Times New Roman" panose="02020603050405020304" pitchFamily="18" charset="0"/>
              </a:rPr>
              <a:t>Fountain</a:t>
            </a:r>
            <a:r>
              <a:rPr lang="es-ES" dirty="0">
                <a:latin typeface="Times New Roman" panose="02020603050405020304" pitchFamily="18" charset="0"/>
                <a:ea typeface="Calibri" panose="020F0502020204030204" pitchFamily="34" charset="0"/>
                <a:cs typeface="Times New Roman" panose="02020603050405020304" pitchFamily="18" charset="0"/>
              </a:rPr>
              <a:t>) el servidor, las gotas (Símbolos Codificados) los paquetes que se envían, y el balde el receptor.</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Como se puede apreciar en dicha ilustración, el receptor posee elementos de redundancia para otorgar robustez a la decodificación (puntos de color naranja).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Finalmente, los Datos Fuente son los símbolos de información recuperada (puntos de color amarillo).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En una situación ideal, si el mensaje original está formado por </a:t>
            </a:r>
            <a:r>
              <a:rPr lang="es-ES" i="1" dirty="0">
                <a:latin typeface="Cambria Math" panose="02040503050406030204" pitchFamily="18" charset="0"/>
                <a:ea typeface="Calibri" panose="020F0502020204030204" pitchFamily="34" charset="0"/>
                <a:cs typeface="Times New Roman" panose="02020603050405020304" pitchFamily="18" charset="0"/>
              </a:rPr>
              <a:t>k</a:t>
            </a:r>
            <a:r>
              <a:rPr lang="es-ES" dirty="0">
                <a:latin typeface="Times New Roman" panose="02020603050405020304" pitchFamily="18" charset="0"/>
                <a:ea typeface="Calibri" panose="020F0502020204030204" pitchFamily="34" charset="0"/>
                <a:cs typeface="Times New Roman" panose="02020603050405020304" pitchFamily="18" charset="0"/>
              </a:rPr>
              <a:t> símbolos, sólo se necesitarán </a:t>
            </a:r>
            <a:r>
              <a:rPr lang="es-ES" i="1" dirty="0">
                <a:latin typeface="Cambria Math" panose="02040503050406030204" pitchFamily="18" charset="0"/>
                <a:ea typeface="Calibri" panose="020F0502020204030204" pitchFamily="34" charset="0"/>
                <a:cs typeface="Times New Roman" panose="02020603050405020304" pitchFamily="18" charset="0"/>
              </a:rPr>
              <a:t>k</a:t>
            </a:r>
            <a:r>
              <a:rPr lang="es-ES" dirty="0">
                <a:latin typeface="Times New Roman" panose="02020603050405020304" pitchFamily="18" charset="0"/>
                <a:ea typeface="Calibri" panose="020F0502020204030204" pitchFamily="34" charset="0"/>
                <a:cs typeface="Times New Roman" panose="02020603050405020304" pitchFamily="18" charset="0"/>
              </a:rPr>
              <a:t> paquetes para recuperar la información</a:t>
            </a:r>
            <a:r>
              <a:rPr lang="es-ES" sz="1600" dirty="0">
                <a:latin typeface="Calibri" panose="020F0502020204030204" pitchFamily="34" charset="0"/>
                <a:ea typeface="Calibri" panose="020F0502020204030204" pitchFamily="34" charset="0"/>
                <a:cs typeface="Calibri" panose="020F0502020204030204" pitchFamily="34"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527257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S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cstate="print"/>
          <a:stretch>
            <a:fillRect/>
          </a:stretch>
        </a:blipFill>
      </a:spPr>
      <a:bodyPr wrap="square" lIns="0" tIns="0" rIns="0" bIns="0" rtlCol="0">
        <a:noAutofit/>
      </a:bodyPr>
      <a:lstStyle>
        <a:defPPr>
          <a:defRPr/>
        </a:defPPr>
      </a:lstStyle>
    </a:spDef>
  </a:objectDefaults>
  <a:extraClrSchemeLst/>
  <a:extLst>
    <a:ext uri="{05A4C25C-085E-4340-85A3-A5531E510DB2}">
      <thm15:themeFamily xmlns:thm15="http://schemas.microsoft.com/office/thememl/2012/main" name="ESPE" id="{1918E750-E6C4-45D3-BEBD-B14FFD552CA0}" vid="{A0735DE2-E6D1-4FBA-855A-293F7FA628B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ESPE</Template>
  <TotalTime>2453</TotalTime>
  <Words>4384</Words>
  <Application>Microsoft Office PowerPoint</Application>
  <PresentationFormat>Panorámica</PresentationFormat>
  <Paragraphs>243</Paragraphs>
  <Slides>48</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5" baseType="lpstr">
      <vt:lpstr>Arial</vt:lpstr>
      <vt:lpstr>Calibri</vt:lpstr>
      <vt:lpstr>Cambria Math</vt:lpstr>
      <vt:lpstr>Symbol</vt:lpstr>
      <vt:lpstr>Times New Roman</vt:lpstr>
      <vt:lpstr>ESPE</vt:lpstr>
      <vt:lpstr>CorelDRAW</vt:lpstr>
      <vt:lpstr>Presentación de PowerPoint</vt:lpstr>
      <vt:lpstr>Presentación de PowerPoint</vt:lpstr>
      <vt:lpstr>Presentación de PowerPoint</vt:lpstr>
      <vt:lpstr>Objetivo General</vt:lpstr>
      <vt:lpstr>Objetivos Específicos</vt:lpstr>
      <vt:lpstr>Presentación de PowerPoint</vt:lpstr>
      <vt:lpstr>Tipos de códigos LDPC</vt:lpstr>
      <vt:lpstr>Códigos Digital-Fountain</vt:lpstr>
      <vt:lpstr>Códigos Digital-Fountain</vt:lpstr>
      <vt:lpstr>Transformada de Luby</vt:lpstr>
      <vt:lpstr> Diseño de codificación y decodificación </vt:lpstr>
      <vt:lpstr>Ejemplo</vt:lpstr>
      <vt:lpstr>Ejemplo</vt:lpstr>
      <vt:lpstr>Decodificación</vt:lpstr>
      <vt:lpstr>Decodificación</vt:lpstr>
      <vt:lpstr>Terminología</vt:lpstr>
      <vt:lpstr>INICIO DE DECODIFICACIÓN</vt:lpstr>
      <vt:lpstr>PASO 2-DECODIFICACIÓN</vt:lpstr>
      <vt:lpstr>PASO 3-DECODIFICACIÓN</vt:lpstr>
      <vt:lpstr>PASO 4-DECODIFICACIÓN</vt:lpstr>
      <vt:lpstr>PASO 5-DECODIFICACIÓN</vt:lpstr>
      <vt:lpstr>PASO 6-DECODIFICACIÓN</vt:lpstr>
      <vt:lpstr>IMPORTANTE</vt:lpstr>
      <vt:lpstr>Presentación de PowerPoint</vt:lpstr>
      <vt:lpstr>FOUNTAIN RAPTOR</vt:lpstr>
      <vt:lpstr>ESQUEMA CODIFICACIÓN RAPTOR</vt:lpstr>
      <vt:lpstr>DECODIFICACIÓN</vt:lpstr>
      <vt:lpstr>Presentación de PowerPoint</vt:lpstr>
      <vt:lpstr>ESCENARIOS DE PRUEBA</vt:lpstr>
      <vt:lpstr>ESCENARIOS DE PRUEBA</vt:lpstr>
      <vt:lpstr>ANÁLISIS DE RESULTADOS</vt:lpstr>
      <vt:lpstr>CANAL AWGN</vt:lpstr>
      <vt:lpstr>CANAL AWGN</vt:lpstr>
      <vt:lpstr>CANAL AWGN</vt:lpstr>
      <vt:lpstr>CANAL AWGN</vt:lpstr>
      <vt:lpstr>CANAL AWGN</vt:lpstr>
      <vt:lpstr>CANAL AWGN</vt:lpstr>
      <vt:lpstr>CANAL AWGN</vt:lpstr>
      <vt:lpstr>CANAL RAYLEIGH</vt:lpstr>
      <vt:lpstr>CANAL RAYLEIGH</vt:lpstr>
      <vt:lpstr>CANAL RAYLEIGH</vt:lpstr>
      <vt:lpstr>CANAL RAYLEIGH</vt:lpstr>
      <vt:lpstr>CANAL RAYLEIGH</vt:lpstr>
      <vt:lpstr>CANAL RAYLEIGH</vt:lpstr>
      <vt:lpstr>CONCLUSIONES</vt:lpstr>
      <vt:lpstr>CONCLUSIONES</vt:lpstr>
      <vt:lpstr>RECOMENDACIONES</vt:lpstr>
      <vt:lpstr>PREGUNTAS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Alava</dc:creator>
  <cp:lastModifiedBy>Personal1</cp:lastModifiedBy>
  <cp:revision>148</cp:revision>
  <dcterms:created xsi:type="dcterms:W3CDTF">2017-02-06T16:56:27Z</dcterms:created>
  <dcterms:modified xsi:type="dcterms:W3CDTF">2018-08-07T18:14:41Z</dcterms:modified>
</cp:coreProperties>
</file>