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79" r:id="rId3"/>
    <p:sldId id="277" r:id="rId4"/>
    <p:sldId id="281" r:id="rId5"/>
    <p:sldId id="258" r:id="rId6"/>
    <p:sldId id="259" r:id="rId7"/>
    <p:sldId id="266" r:id="rId8"/>
    <p:sldId id="260" r:id="rId9"/>
    <p:sldId id="268" r:id="rId10"/>
    <p:sldId id="261" r:id="rId11"/>
    <p:sldId id="280" r:id="rId12"/>
    <p:sldId id="263" r:id="rId13"/>
    <p:sldId id="269" r:id="rId14"/>
    <p:sldId id="270" r:id="rId15"/>
    <p:sldId id="275" r:id="rId16"/>
    <p:sldId id="282" r:id="rId17"/>
    <p:sldId id="271" r:id="rId18"/>
    <p:sldId id="267" r:id="rId19"/>
    <p:sldId id="272" r:id="rId20"/>
  </p:sldIdLst>
  <p:sldSz cx="9144000" cy="6858000" type="screen4x3"/>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3333CC"/>
    <a:srgbClr val="0000FF"/>
    <a:srgbClr val="FF9999"/>
    <a:srgbClr val="00FFFF"/>
    <a:srgbClr val="FF0066"/>
    <a:srgbClr val="00FF00"/>
    <a:srgbClr val="FFFFFF"/>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4957" autoAdjust="0"/>
  </p:normalViewPr>
  <p:slideViewPr>
    <p:cSldViewPr>
      <p:cViewPr>
        <p:scale>
          <a:sx n="77" d="100"/>
          <a:sy n="77" d="100"/>
        </p:scale>
        <p:origin x="-936" y="-6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7D10\AppData\Local\Temp\analisis%20de%20da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7D10\AppData\Local\Temp\analisis%20de%20da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ERNAN\Desktop\plan%20de%20tesis\analisis%20de%20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34"/>
  <c:chart>
    <c:autoTitleDeleted val="1"/>
    <c:view3D>
      <c:rAngAx val="1"/>
    </c:view3D>
    <c:plotArea>
      <c:layout>
        <c:manualLayout>
          <c:layoutTarget val="inner"/>
          <c:xMode val="edge"/>
          <c:yMode val="edge"/>
          <c:x val="0.10024244850749589"/>
          <c:y val="5.8167729033870824E-2"/>
          <c:w val="0.88845811646425565"/>
          <c:h val="0.68460987831066622"/>
        </c:manualLayout>
      </c:layout>
      <c:bar3DChart>
        <c:barDir val="col"/>
        <c:grouping val="clustered"/>
        <c:ser>
          <c:idx val="0"/>
          <c:order val="0"/>
          <c:tx>
            <c:strRef>
              <c:f>edad!$L$6</c:f>
              <c:strCache>
                <c:ptCount val="1"/>
                <c:pt idx="0">
                  <c:v>femenino</c:v>
                </c:pt>
              </c:strCache>
            </c:strRef>
          </c:tx>
          <c:dLbls>
            <c:showVal val="1"/>
            <c:extLst>
              <c:ext xmlns:c15="http://schemas.microsoft.com/office/drawing/2012/chart" uri="{CE6537A1-D6FC-4f65-9D91-7224C49458BB}">
                <c15:showLeaderLines val="0"/>
              </c:ext>
            </c:extLst>
          </c:dLbls>
          <c:cat>
            <c:strRef>
              <c:f>edad!$J$7:$K$9</c:f>
              <c:strCache>
                <c:ptCount val="3"/>
                <c:pt idx="0">
                  <c:v>14-19</c:v>
                </c:pt>
                <c:pt idx="1">
                  <c:v>20-64</c:v>
                </c:pt>
                <c:pt idx="2">
                  <c:v>&gt;64</c:v>
                </c:pt>
              </c:strCache>
            </c:strRef>
          </c:cat>
          <c:val>
            <c:numRef>
              <c:f>edad!$L$7:$L$9</c:f>
              <c:numCache>
                <c:formatCode>General</c:formatCode>
                <c:ptCount val="3"/>
                <c:pt idx="0">
                  <c:v>12</c:v>
                </c:pt>
                <c:pt idx="1">
                  <c:v>159</c:v>
                </c:pt>
                <c:pt idx="2">
                  <c:v>40</c:v>
                </c:pt>
              </c:numCache>
            </c:numRef>
          </c:val>
        </c:ser>
        <c:ser>
          <c:idx val="1"/>
          <c:order val="1"/>
          <c:tx>
            <c:strRef>
              <c:f>edad!$M$6</c:f>
              <c:strCache>
                <c:ptCount val="1"/>
                <c:pt idx="0">
                  <c:v>masculino</c:v>
                </c:pt>
              </c:strCache>
            </c:strRef>
          </c:tx>
          <c:dLbls>
            <c:showVal val="1"/>
            <c:extLst>
              <c:ext xmlns:c15="http://schemas.microsoft.com/office/drawing/2012/chart" uri="{CE6537A1-D6FC-4f65-9D91-7224C49458BB}">
                <c15:showLeaderLines val="0"/>
              </c:ext>
            </c:extLst>
          </c:dLbls>
          <c:cat>
            <c:strRef>
              <c:f>edad!$J$7:$K$9</c:f>
              <c:strCache>
                <c:ptCount val="3"/>
                <c:pt idx="0">
                  <c:v>14-19</c:v>
                </c:pt>
                <c:pt idx="1">
                  <c:v>20-64</c:v>
                </c:pt>
                <c:pt idx="2">
                  <c:v>&gt;64</c:v>
                </c:pt>
              </c:strCache>
            </c:strRef>
          </c:cat>
          <c:val>
            <c:numRef>
              <c:f>edad!$M$7:$M$9</c:f>
              <c:numCache>
                <c:formatCode>General</c:formatCode>
                <c:ptCount val="3"/>
                <c:pt idx="0">
                  <c:v>13</c:v>
                </c:pt>
                <c:pt idx="1">
                  <c:v>140</c:v>
                </c:pt>
                <c:pt idx="2">
                  <c:v>19</c:v>
                </c:pt>
              </c:numCache>
            </c:numRef>
          </c:val>
        </c:ser>
        <c:dLbls/>
        <c:shape val="box"/>
        <c:axId val="48281088"/>
        <c:axId val="48282624"/>
        <c:axId val="0"/>
      </c:bar3DChart>
      <c:catAx>
        <c:axId val="48281088"/>
        <c:scaling>
          <c:orientation val="minMax"/>
        </c:scaling>
        <c:axPos val="b"/>
        <c:numFmt formatCode="General" sourceLinked="0"/>
        <c:majorTickMark val="none"/>
        <c:tickLblPos val="nextTo"/>
        <c:crossAx val="48282624"/>
        <c:crosses val="autoZero"/>
        <c:auto val="1"/>
        <c:lblAlgn val="ctr"/>
        <c:lblOffset val="100"/>
      </c:catAx>
      <c:valAx>
        <c:axId val="48282624"/>
        <c:scaling>
          <c:orientation val="minMax"/>
        </c:scaling>
        <c:axPos val="l"/>
        <c:majorGridlines/>
        <c:numFmt formatCode="General" sourceLinked="1"/>
        <c:majorTickMark val="none"/>
        <c:tickLblPos val="nextTo"/>
        <c:crossAx val="48281088"/>
        <c:crosses val="autoZero"/>
        <c:crossBetween val="between"/>
      </c:valAx>
    </c:plotArea>
    <c:legend>
      <c:legendPos val="b"/>
      <c:layout>
        <c:manualLayout>
          <c:xMode val="edge"/>
          <c:yMode val="edge"/>
          <c:x val="0.3265525601672678"/>
          <c:y val="0.87830930224631054"/>
          <c:w val="0.38644290226433592"/>
          <c:h val="9.283066889366115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27"/>
  <c:chart>
    <c:autoTitleDeleted val="1"/>
    <c:view3D>
      <c:rotX val="0"/>
      <c:rotY val="40"/>
      <c:rAngAx val="1"/>
    </c:view3D>
    <c:plotArea>
      <c:layout/>
      <c:bar3DChart>
        <c:barDir val="col"/>
        <c:grouping val="clustered"/>
        <c:ser>
          <c:idx val="0"/>
          <c:order val="0"/>
          <c:dLbls>
            <c:numFmt formatCode="#,##0.00" sourceLinked="0"/>
            <c:showVal val="1"/>
            <c:extLst>
              <c:ext xmlns:c15="http://schemas.microsoft.com/office/drawing/2012/chart" uri="{CE6537A1-D6FC-4f65-9D91-7224C49458BB}">
                <c15:showLeaderLines val="0"/>
              </c:ext>
            </c:extLst>
          </c:dLbls>
          <c:cat>
            <c:strRef>
              <c:f>ocupacion!$C$5:$C$8</c:f>
              <c:strCache>
                <c:ptCount val="4"/>
                <c:pt idx="0">
                  <c:v>Ama de casa</c:v>
                </c:pt>
                <c:pt idx="1">
                  <c:v>Profesional</c:v>
                </c:pt>
                <c:pt idx="2">
                  <c:v>Estudiante</c:v>
                </c:pt>
                <c:pt idx="3">
                  <c:v>Empleados privados</c:v>
                </c:pt>
              </c:strCache>
            </c:strRef>
          </c:cat>
          <c:val>
            <c:numRef>
              <c:f>ocupacion!$E$5:$E$8</c:f>
              <c:numCache>
                <c:formatCode>###0.0</c:formatCode>
                <c:ptCount val="4"/>
                <c:pt idx="0">
                  <c:v>33.681462140992146</c:v>
                </c:pt>
                <c:pt idx="1">
                  <c:v>16.187989556135769</c:v>
                </c:pt>
                <c:pt idx="2">
                  <c:v>18.015665796344663</c:v>
                </c:pt>
                <c:pt idx="3">
                  <c:v>32.114882506527394</c:v>
                </c:pt>
              </c:numCache>
            </c:numRef>
          </c:val>
        </c:ser>
        <c:dLbls/>
        <c:shape val="box"/>
        <c:axId val="49249280"/>
        <c:axId val="49251072"/>
        <c:axId val="0"/>
      </c:bar3DChart>
      <c:catAx>
        <c:axId val="49249280"/>
        <c:scaling>
          <c:orientation val="minMax"/>
        </c:scaling>
        <c:axPos val="b"/>
        <c:numFmt formatCode="General" sourceLinked="0"/>
        <c:majorTickMark val="none"/>
        <c:tickLblPos val="nextTo"/>
        <c:crossAx val="49251072"/>
        <c:crosses val="autoZero"/>
        <c:auto val="1"/>
        <c:lblAlgn val="ctr"/>
        <c:lblOffset val="100"/>
      </c:catAx>
      <c:valAx>
        <c:axId val="49251072"/>
        <c:scaling>
          <c:orientation val="minMax"/>
        </c:scaling>
        <c:axPos val="l"/>
        <c:majorGridlines/>
        <c:numFmt formatCode="###0.0" sourceLinked="1"/>
        <c:majorTickMark val="none"/>
        <c:tickLblPos val="nextTo"/>
        <c:crossAx val="4924928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style val="30"/>
  <c:chart>
    <c:autoTitleDeleted val="1"/>
    <c:view3D>
      <c:rotX val="10"/>
      <c:rotY val="10"/>
      <c:perspective val="30"/>
    </c:view3D>
    <c:plotArea>
      <c:layout>
        <c:manualLayout>
          <c:layoutTarget val="inner"/>
          <c:xMode val="edge"/>
          <c:yMode val="edge"/>
          <c:x val="0"/>
          <c:y val="1.6203703703703703E-2"/>
          <c:w val="1"/>
          <c:h val="0.96296296296296235"/>
        </c:manualLayout>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extLst>
          </c:dLbls>
          <c:val>
            <c:numRef>
              <c:f>'1'!$E$4:$E$10</c:f>
              <c:numCache>
                <c:formatCode>###0.0</c:formatCode>
                <c:ptCount val="7"/>
                <c:pt idx="0">
                  <c:v>1.3054830287206267</c:v>
                </c:pt>
                <c:pt idx="1">
                  <c:v>3.1331592689295054</c:v>
                </c:pt>
                <c:pt idx="2">
                  <c:v>9.9216710182767631</c:v>
                </c:pt>
                <c:pt idx="3">
                  <c:v>27.9373368146214</c:v>
                </c:pt>
                <c:pt idx="4">
                  <c:v>30.287206266318528</c:v>
                </c:pt>
                <c:pt idx="5">
                  <c:v>25.065274151436032</c:v>
                </c:pt>
                <c:pt idx="6">
                  <c:v>2.3498694516971277</c:v>
                </c:pt>
              </c:numCache>
            </c:numRef>
          </c:val>
        </c:ser>
        <c:dLbls>
          <c:showPercent val="1"/>
        </c:dLbls>
      </c:pie3D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style val="36"/>
  <c:chart>
    <c:autoTitleDeleted val="1"/>
    <c:view3D>
      <c:rotY val="20"/>
      <c:perspective val="30"/>
    </c:view3D>
    <c:plotArea>
      <c:layout/>
      <c:pie3DChart>
        <c:varyColors val="1"/>
        <c:ser>
          <c:idx val="0"/>
          <c:order val="0"/>
          <c:explosion val="25"/>
          <c:dLbls>
            <c:dLbl>
              <c:idx val="0"/>
              <c:tx>
                <c:rich>
                  <a:bodyPr/>
                  <a:lstStyle/>
                  <a:p>
                    <a:r>
                      <a:rPr lang="en-US"/>
                      <a:t>
10%</a:t>
                    </a:r>
                  </a:p>
                </c:rich>
              </c:tx>
              <c:showCatName val="1"/>
              <c:showPercent val="1"/>
              <c:extLst>
                <c:ext xmlns:c15="http://schemas.microsoft.com/office/drawing/2012/chart" uri="{CE6537A1-D6FC-4f65-9D91-7224C49458BB}"/>
              </c:extLst>
            </c:dLbl>
            <c:dLbl>
              <c:idx val="1"/>
              <c:tx>
                <c:rich>
                  <a:bodyPr/>
                  <a:lstStyle/>
                  <a:p>
                    <a:r>
                      <a:rPr lang="en-US"/>
                      <a:t>
21%</a:t>
                    </a:r>
                  </a:p>
                </c:rich>
              </c:tx>
              <c:showCatName val="1"/>
              <c:showPercent val="1"/>
              <c:extLst>
                <c:ext xmlns:c15="http://schemas.microsoft.com/office/drawing/2012/chart" uri="{CE6537A1-D6FC-4f65-9D91-7224C49458BB}"/>
              </c:extLst>
            </c:dLbl>
            <c:dLbl>
              <c:idx val="2"/>
              <c:tx>
                <c:rich>
                  <a:bodyPr/>
                  <a:lstStyle/>
                  <a:p>
                    <a:r>
                      <a:rPr lang="en-US"/>
                      <a:t>
43%</a:t>
                    </a:r>
                  </a:p>
                </c:rich>
              </c:tx>
              <c:showCatName val="1"/>
              <c:showPercent val="1"/>
              <c:extLst>
                <c:ext xmlns:c15="http://schemas.microsoft.com/office/drawing/2012/chart" uri="{CE6537A1-D6FC-4f65-9D91-7224C49458BB}"/>
              </c:extLst>
            </c:dLbl>
            <c:dLbl>
              <c:idx val="3"/>
              <c:tx>
                <c:rich>
                  <a:bodyPr/>
                  <a:lstStyle/>
                  <a:p>
                    <a:r>
                      <a:rPr lang="en-US"/>
                      <a:t>
24%</a:t>
                    </a:r>
                  </a:p>
                </c:rich>
              </c:tx>
              <c:showCatName val="1"/>
              <c:showPercent val="1"/>
              <c:extLst>
                <c:ext xmlns:c15="http://schemas.microsoft.com/office/drawing/2012/chart" uri="{CE6537A1-D6FC-4f65-9D91-7224C49458BB}"/>
              </c:extLst>
            </c:dLbl>
            <c:dLbl>
              <c:idx val="4"/>
              <c:tx>
                <c:rich>
                  <a:bodyPr/>
                  <a:lstStyle/>
                  <a:p>
                    <a:r>
                      <a:rPr lang="en-US"/>
                      <a:t>
2%</a:t>
                    </a:r>
                  </a:p>
                </c:rich>
              </c:tx>
              <c:showCatName val="1"/>
              <c:showPercent val="1"/>
              <c:extLst>
                <c:ext xmlns:c15="http://schemas.microsoft.com/office/drawing/2012/chart" uri="{CE6537A1-D6FC-4f65-9D91-7224C49458BB}"/>
              </c:extLst>
            </c:dLbl>
            <c:spPr>
              <a:noFill/>
              <a:ln>
                <a:noFill/>
              </a:ln>
              <a:effectLst/>
            </c:spPr>
            <c:showCatName val="1"/>
            <c:showPercent val="1"/>
            <c:showLeaderLines val="1"/>
            <c:extLst>
              <c:ext xmlns:c15="http://schemas.microsoft.com/office/drawing/2012/chart" uri="{CE6537A1-D6FC-4f65-9D91-7224C49458BB}"/>
            </c:extLst>
          </c:dLbls>
          <c:val>
            <c:numRef>
              <c:f>'2'!$E$5:$E$9</c:f>
              <c:numCache>
                <c:formatCode>###0.0</c:formatCode>
                <c:ptCount val="5"/>
                <c:pt idx="0">
                  <c:v>9.6605744125326378</c:v>
                </c:pt>
                <c:pt idx="1">
                  <c:v>21.409921671018278</c:v>
                </c:pt>
                <c:pt idx="2">
                  <c:v>42.558746736292399</c:v>
                </c:pt>
                <c:pt idx="3">
                  <c:v>24.020887728459542</c:v>
                </c:pt>
                <c:pt idx="4">
                  <c:v>2.3498694516971277</c:v>
                </c:pt>
              </c:numCache>
            </c:numRef>
          </c:val>
        </c:ser>
        <c:dLbls>
          <c:showCatName val="1"/>
          <c:showPercent val="1"/>
        </c:dLbls>
      </c:pie3D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13"/>
  <c:chart>
    <c:autoTitleDeleted val="1"/>
    <c:view3D>
      <c:rotY val="20"/>
      <c:perspective val="30"/>
    </c:view3D>
    <c:plotArea>
      <c:layout>
        <c:manualLayout>
          <c:layoutTarget val="inner"/>
          <c:xMode val="edge"/>
          <c:yMode val="edge"/>
          <c:x val="1.383815161790909E-2"/>
          <c:y val="4.4472483297274983E-2"/>
          <c:w val="0.96502442669118993"/>
          <c:h val="0.91396852511320437"/>
        </c:manualLayout>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extLst>
          </c:dLbls>
          <c:val>
            <c:numRef>
              <c:f>'3'!$E$5:$E$8</c:f>
              <c:numCache>
                <c:formatCode>###0.0</c:formatCode>
                <c:ptCount val="4"/>
                <c:pt idx="0">
                  <c:v>10.182767624020888</c:v>
                </c:pt>
                <c:pt idx="1">
                  <c:v>41.514360313315926</c:v>
                </c:pt>
                <c:pt idx="2">
                  <c:v>41.514360313315926</c:v>
                </c:pt>
                <c:pt idx="3">
                  <c:v>6.788511749347256</c:v>
                </c:pt>
              </c:numCache>
            </c:numRef>
          </c:val>
        </c:ser>
        <c:dLbls>
          <c:showPercent val="1"/>
        </c:dLbls>
      </c:pie3D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style val="39"/>
  <c:chart>
    <c:autoTitleDeleted val="1"/>
    <c:view3D>
      <c:rotX val="10"/>
      <c:perspective val="30"/>
    </c:view3D>
    <c:plotArea>
      <c:layout>
        <c:manualLayout>
          <c:layoutTarget val="inner"/>
          <c:xMode val="edge"/>
          <c:yMode val="edge"/>
          <c:x val="1.8331404226645583E-2"/>
          <c:y val="4.0277515310586175E-2"/>
          <c:w val="0.9743792895453286"/>
          <c:h val="0.92833385826771653"/>
        </c:manualLayout>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extLst>
          </c:dLbls>
          <c:val>
            <c:numRef>
              <c:f>'4'!$E$5:$E$8</c:f>
              <c:numCache>
                <c:formatCode>###0.0</c:formatCode>
                <c:ptCount val="4"/>
                <c:pt idx="0">
                  <c:v>10.704960835509139</c:v>
                </c:pt>
                <c:pt idx="1">
                  <c:v>44.647519582245408</c:v>
                </c:pt>
                <c:pt idx="2">
                  <c:v>42.036553524804198</c:v>
                </c:pt>
                <c:pt idx="3">
                  <c:v>2.6109660574412548</c:v>
                </c:pt>
              </c:numCache>
            </c:numRef>
          </c:val>
        </c:ser>
        <c:dLbls>
          <c:showPercent val="1"/>
        </c:dLbls>
      </c:pie3DChart>
    </c:plotArea>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style val="22"/>
  <c:chart>
    <c:autoTitleDeleted val="1"/>
    <c:view3D>
      <c:rotX val="30"/>
      <c:perspective val="30"/>
    </c:view3D>
    <c:plotArea>
      <c:layout>
        <c:manualLayout>
          <c:layoutTarget val="inner"/>
          <c:xMode val="edge"/>
          <c:yMode val="edge"/>
          <c:x val="0"/>
          <c:y val="0"/>
          <c:w val="1"/>
          <c:h val="0.9965948660737517"/>
        </c:manualLayout>
      </c:layout>
      <c:pie3DChart>
        <c:varyColors val="1"/>
        <c:ser>
          <c:idx val="0"/>
          <c:order val="0"/>
          <c:explosion val="25"/>
          <c:val>
            <c:numRef>
              <c:f>'7'!$E$4:$E$9</c:f>
              <c:numCache>
                <c:formatCode>###0.0</c:formatCode>
                <c:ptCount val="6"/>
                <c:pt idx="0" formatCode="####.0">
                  <c:v>0.52219321148825071</c:v>
                </c:pt>
                <c:pt idx="1">
                  <c:v>4.4386422976501372</c:v>
                </c:pt>
                <c:pt idx="2">
                  <c:v>20.887728459530027</c:v>
                </c:pt>
                <c:pt idx="3">
                  <c:v>44.647519582245408</c:v>
                </c:pt>
                <c:pt idx="4">
                  <c:v>25.848563968668408</c:v>
                </c:pt>
                <c:pt idx="5">
                  <c:v>3.6553524804177537</c:v>
                </c:pt>
              </c:numCache>
            </c:numRef>
          </c:val>
        </c:ser>
        <c:dLbls>
          <c:showPercent val="1"/>
        </c:dLbls>
      </c:pie3DChart>
    </c:plotArea>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style val="23"/>
  <c:chart>
    <c:autoTitleDeleted val="1"/>
    <c:plotArea>
      <c:layout/>
      <c:barChart>
        <c:barDir val="col"/>
        <c:grouping val="clustered"/>
        <c:ser>
          <c:idx val="0"/>
          <c:order val="0"/>
          <c:dLbls>
            <c:showVal val="1"/>
            <c:extLst>
              <c:ext xmlns:c15="http://schemas.microsoft.com/office/drawing/2012/chart" uri="{CE6537A1-D6FC-4f65-9D91-7224C49458BB}">
                <c15:showLeaderLines val="0"/>
              </c:ext>
            </c:extLst>
          </c:dLbls>
          <c:val>
            <c:numRef>
              <c:f>'8'!$E$5:$E$11</c:f>
              <c:numCache>
                <c:formatCode>###0.0</c:formatCode>
                <c:ptCount val="7"/>
                <c:pt idx="0">
                  <c:v>1.0443864229765025</c:v>
                </c:pt>
                <c:pt idx="1">
                  <c:v>2.3498694516971277</c:v>
                </c:pt>
                <c:pt idx="2">
                  <c:v>17.493472584856384</c:v>
                </c:pt>
                <c:pt idx="3">
                  <c:v>28.720626631853776</c:v>
                </c:pt>
                <c:pt idx="4">
                  <c:v>34.986945169712769</c:v>
                </c:pt>
                <c:pt idx="5">
                  <c:v>12.271540469973891</c:v>
                </c:pt>
                <c:pt idx="6">
                  <c:v>3.1331592689295054</c:v>
                </c:pt>
              </c:numCache>
            </c:numRef>
          </c:val>
        </c:ser>
        <c:dLbls/>
        <c:gapWidth val="100"/>
        <c:axId val="59741312"/>
        <c:axId val="59742848"/>
      </c:barChart>
      <c:catAx>
        <c:axId val="59741312"/>
        <c:scaling>
          <c:orientation val="minMax"/>
        </c:scaling>
        <c:axPos val="b"/>
        <c:tickLblPos val="nextTo"/>
        <c:crossAx val="59742848"/>
        <c:crosses val="autoZero"/>
        <c:auto val="1"/>
        <c:lblAlgn val="ctr"/>
        <c:lblOffset val="100"/>
      </c:catAx>
      <c:valAx>
        <c:axId val="59742848"/>
        <c:scaling>
          <c:orientation val="minMax"/>
        </c:scaling>
        <c:axPos val="l"/>
        <c:majorGridlines/>
        <c:numFmt formatCode="###0.0" sourceLinked="1"/>
        <c:tickLblPos val="nextTo"/>
        <c:crossAx val="59741312"/>
        <c:crosses val="autoZero"/>
        <c:crossBetween val="between"/>
      </c:valAx>
    </c:plotArea>
    <c:plotVisOnly val="1"/>
    <c:dispBlanksAs val="gap"/>
  </c:chart>
  <c:externalData r:id="rId1"/>
</c:chartSpace>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9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9B270-F801-4C53-BB16-7298D9C19EFB}" type="doc">
      <dgm:prSet loTypeId="urn:microsoft.com/office/officeart/2009/layout/ReverseList" loCatId="relationship" qsTypeId="urn:microsoft.com/office/officeart/2005/8/quickstyle/3d1" qsCatId="3D" csTypeId="urn:microsoft.com/office/officeart/2005/8/colors/accent2_5" csCatId="accent2" phldr="1"/>
      <dgm:spPr/>
      <dgm:t>
        <a:bodyPr/>
        <a:lstStyle/>
        <a:p>
          <a:endParaRPr lang="es-EC"/>
        </a:p>
      </dgm:t>
    </dgm:pt>
    <dgm:pt modelId="{313486D7-9AC1-4DCC-A226-B1E0DDA40B1C}">
      <dgm:prSet phldrT="[Texto]" custT="1"/>
      <dgm:spPr/>
      <dgm:t>
        <a:bodyPr/>
        <a:lstStyle/>
        <a:p>
          <a:pPr algn="l"/>
          <a:r>
            <a:rPr lang="es-EC" sz="2000" b="1" dirty="0" smtClean="0">
              <a:latin typeface="Baskerville Old Face" panose="02020602080505020303" pitchFamily="18" charset="0"/>
            </a:rPr>
            <a:t>General:</a:t>
          </a:r>
        </a:p>
        <a:p>
          <a:pPr algn="just"/>
          <a:r>
            <a:rPr lang="es-EC" sz="2000" dirty="0" smtClean="0">
              <a:latin typeface="Baskerville Old Face" panose="02020602080505020303" pitchFamily="18" charset="0"/>
            </a:rPr>
            <a:t>Analizar la calidad de los servicios de salud en consulta externa del Distrito 17D10, obteniendo información de relevancia, que nos permita intervenir en  los factores que influyen en la insatisfacción del usuario.</a:t>
          </a:r>
        </a:p>
        <a:p>
          <a:pPr algn="just"/>
          <a:endParaRPr lang="es-EC" sz="2000" dirty="0">
            <a:latin typeface="Baskerville Old Face" panose="02020602080505020303" pitchFamily="18" charset="0"/>
          </a:endParaRPr>
        </a:p>
      </dgm:t>
    </dgm:pt>
    <dgm:pt modelId="{FBEBBF0B-2E11-48DD-8C57-39218B74E076}" type="parTrans" cxnId="{F417EC99-4669-418C-B766-442C207F3EBE}">
      <dgm:prSet/>
      <dgm:spPr/>
      <dgm:t>
        <a:bodyPr/>
        <a:lstStyle/>
        <a:p>
          <a:endParaRPr lang="es-EC"/>
        </a:p>
      </dgm:t>
    </dgm:pt>
    <dgm:pt modelId="{2E74BE41-5DC8-4DD9-BEA2-00971E8B83A1}" type="sibTrans" cxnId="{F417EC99-4669-418C-B766-442C207F3EBE}">
      <dgm:prSet/>
      <dgm:spPr/>
      <dgm:t>
        <a:bodyPr/>
        <a:lstStyle/>
        <a:p>
          <a:endParaRPr lang="es-EC"/>
        </a:p>
      </dgm:t>
    </dgm:pt>
    <dgm:pt modelId="{FE75B7F5-4F0C-4DAC-B477-51E63C19A5A3}">
      <dgm:prSet phldrT="[Texto]" custT="1"/>
      <dgm:spPr/>
      <dgm:t>
        <a:bodyPr/>
        <a:lstStyle/>
        <a:p>
          <a:pPr algn="l"/>
          <a:r>
            <a:rPr lang="es-EC" sz="2000" b="1" dirty="0" smtClean="0">
              <a:latin typeface="Baskerville Old Face" panose="02020602080505020303" pitchFamily="18" charset="0"/>
            </a:rPr>
            <a:t>Específicos:</a:t>
          </a:r>
        </a:p>
        <a:p>
          <a:pPr algn="just"/>
          <a:r>
            <a:rPr lang="es-EC" sz="2000" dirty="0" smtClean="0">
              <a:latin typeface="Baskerville Old Face" panose="02020602080505020303" pitchFamily="18" charset="0"/>
            </a:rPr>
            <a:t>- Analizar la normativa establecida en el Modelo de Atención Integral de Salud (MAIS) como parte del sistema integral de salud (modelo de financiamiento, gestión y  atención).</a:t>
          </a:r>
        </a:p>
        <a:p>
          <a:pPr algn="just"/>
          <a:r>
            <a:rPr lang="es-EC" sz="2000" dirty="0" smtClean="0">
              <a:latin typeface="Baskerville Old Face" panose="02020602080505020303" pitchFamily="18" charset="0"/>
            </a:rPr>
            <a:t>- Establecer la situación laboral  del personal de  servicios de salud en consulta externa.</a:t>
          </a:r>
        </a:p>
        <a:p>
          <a:pPr algn="just"/>
          <a:r>
            <a:rPr lang="es-EC" sz="2000" dirty="0" smtClean="0">
              <a:latin typeface="Baskerville Old Face" panose="02020602080505020303" pitchFamily="18" charset="0"/>
            </a:rPr>
            <a:t>- Identificar el nivel de satisfacción del usuario.</a:t>
          </a:r>
        </a:p>
        <a:p>
          <a:pPr algn="just"/>
          <a:r>
            <a:rPr lang="es-EC" sz="2000" dirty="0" smtClean="0">
              <a:latin typeface="Baskerville Old Face" panose="02020602080505020303" pitchFamily="18" charset="0"/>
            </a:rPr>
            <a:t>- Proponer estrategias para mejorar la calidad en el servicio de salud en consulta externa.</a:t>
          </a:r>
        </a:p>
        <a:p>
          <a:pPr algn="l"/>
          <a:endParaRPr lang="es-EC" sz="2000" dirty="0"/>
        </a:p>
      </dgm:t>
    </dgm:pt>
    <dgm:pt modelId="{1F006F23-D752-47EE-9DDE-0DD5442ED9C2}" type="parTrans" cxnId="{CF810F6C-1BCF-4206-A3C6-C45C04E1063A}">
      <dgm:prSet/>
      <dgm:spPr/>
      <dgm:t>
        <a:bodyPr/>
        <a:lstStyle/>
        <a:p>
          <a:endParaRPr lang="es-EC"/>
        </a:p>
      </dgm:t>
    </dgm:pt>
    <dgm:pt modelId="{ED041E01-0203-4094-B025-3ED9288EAFAF}" type="sibTrans" cxnId="{CF810F6C-1BCF-4206-A3C6-C45C04E1063A}">
      <dgm:prSet/>
      <dgm:spPr/>
      <dgm:t>
        <a:bodyPr/>
        <a:lstStyle/>
        <a:p>
          <a:endParaRPr lang="es-EC"/>
        </a:p>
      </dgm:t>
    </dgm:pt>
    <dgm:pt modelId="{F69A9AA4-961C-447B-A925-48C3FB8DD0C3}" type="pres">
      <dgm:prSet presAssocID="{7629B270-F801-4C53-BB16-7298D9C19EFB}" presName="Name0" presStyleCnt="0">
        <dgm:presLayoutVars>
          <dgm:chMax val="2"/>
          <dgm:chPref val="2"/>
          <dgm:animLvl val="lvl"/>
        </dgm:presLayoutVars>
      </dgm:prSet>
      <dgm:spPr/>
      <dgm:t>
        <a:bodyPr/>
        <a:lstStyle/>
        <a:p>
          <a:endParaRPr lang="es-EC"/>
        </a:p>
      </dgm:t>
    </dgm:pt>
    <dgm:pt modelId="{232D49F0-28C1-4575-8D15-995D18215172}" type="pres">
      <dgm:prSet presAssocID="{7629B270-F801-4C53-BB16-7298D9C19EFB}" presName="LeftText" presStyleLbl="revTx" presStyleIdx="0" presStyleCnt="0">
        <dgm:presLayoutVars>
          <dgm:bulletEnabled val="1"/>
        </dgm:presLayoutVars>
      </dgm:prSet>
      <dgm:spPr/>
      <dgm:t>
        <a:bodyPr/>
        <a:lstStyle/>
        <a:p>
          <a:endParaRPr lang="es-EC"/>
        </a:p>
      </dgm:t>
    </dgm:pt>
    <dgm:pt modelId="{468CF582-626D-4761-9B11-C75A9567F315}" type="pres">
      <dgm:prSet presAssocID="{7629B270-F801-4C53-BB16-7298D9C19EFB}" presName="LeftNode" presStyleLbl="bgImgPlace1" presStyleIdx="0" presStyleCnt="2" custScaleX="147860" custScaleY="119168" custLinFactNeighborX="-53005" custLinFactNeighborY="2049">
        <dgm:presLayoutVars>
          <dgm:chMax val="2"/>
          <dgm:chPref val="2"/>
        </dgm:presLayoutVars>
      </dgm:prSet>
      <dgm:spPr/>
      <dgm:t>
        <a:bodyPr/>
        <a:lstStyle/>
        <a:p>
          <a:endParaRPr lang="es-EC"/>
        </a:p>
      </dgm:t>
    </dgm:pt>
    <dgm:pt modelId="{03A9EBF7-889D-447B-A138-C5E2A095732C}" type="pres">
      <dgm:prSet presAssocID="{7629B270-F801-4C53-BB16-7298D9C19EFB}" presName="RightText" presStyleLbl="revTx" presStyleIdx="0" presStyleCnt="0">
        <dgm:presLayoutVars>
          <dgm:bulletEnabled val="1"/>
        </dgm:presLayoutVars>
      </dgm:prSet>
      <dgm:spPr/>
      <dgm:t>
        <a:bodyPr/>
        <a:lstStyle/>
        <a:p>
          <a:endParaRPr lang="es-EC"/>
        </a:p>
      </dgm:t>
    </dgm:pt>
    <dgm:pt modelId="{CCC93603-3835-4058-93B0-66FE57478A54}" type="pres">
      <dgm:prSet presAssocID="{7629B270-F801-4C53-BB16-7298D9C19EFB}" presName="RightNode" presStyleLbl="bgImgPlace1" presStyleIdx="1" presStyleCnt="2" custScaleX="247608" custScaleY="119199" custLinFactNeighborX="51262" custLinFactNeighborY="1010">
        <dgm:presLayoutVars>
          <dgm:chMax val="0"/>
          <dgm:chPref val="0"/>
        </dgm:presLayoutVars>
      </dgm:prSet>
      <dgm:spPr/>
      <dgm:t>
        <a:bodyPr/>
        <a:lstStyle/>
        <a:p>
          <a:endParaRPr lang="es-EC"/>
        </a:p>
      </dgm:t>
    </dgm:pt>
    <dgm:pt modelId="{5D005512-E506-4C63-8773-0ED57A045FE2}" type="pres">
      <dgm:prSet presAssocID="{7629B270-F801-4C53-BB16-7298D9C19EFB}" presName="TopArrow" presStyleLbl="node1" presStyleIdx="0" presStyleCnt="2" custScaleX="115018" custLinFactNeighborX="4112" custLinFactNeighborY="-15811"/>
      <dgm:spPr/>
    </dgm:pt>
    <dgm:pt modelId="{86D57338-F019-45DE-99C2-60008B1395F0}" type="pres">
      <dgm:prSet presAssocID="{7629B270-F801-4C53-BB16-7298D9C19EFB}" presName="BottomArrow" presStyleLbl="node1" presStyleIdx="1" presStyleCnt="2" custScaleX="106323" custScaleY="93677" custLinFactNeighborX="9115" custLinFactNeighborY="14622"/>
      <dgm:spPr/>
    </dgm:pt>
  </dgm:ptLst>
  <dgm:cxnLst>
    <dgm:cxn modelId="{8478140C-DEAD-41C4-8487-29898C2B218A}" type="presOf" srcId="{FE75B7F5-4F0C-4DAC-B477-51E63C19A5A3}" destId="{03A9EBF7-889D-447B-A138-C5E2A095732C}" srcOrd="0" destOrd="0" presId="urn:microsoft.com/office/officeart/2009/layout/ReverseList"/>
    <dgm:cxn modelId="{CF810F6C-1BCF-4206-A3C6-C45C04E1063A}" srcId="{7629B270-F801-4C53-BB16-7298D9C19EFB}" destId="{FE75B7F5-4F0C-4DAC-B477-51E63C19A5A3}" srcOrd="1" destOrd="0" parTransId="{1F006F23-D752-47EE-9DDE-0DD5442ED9C2}" sibTransId="{ED041E01-0203-4094-B025-3ED9288EAFAF}"/>
    <dgm:cxn modelId="{202FA767-0899-437E-80BA-D1DC99704CBE}" type="presOf" srcId="{313486D7-9AC1-4DCC-A226-B1E0DDA40B1C}" destId="{232D49F0-28C1-4575-8D15-995D18215172}" srcOrd="0" destOrd="0" presId="urn:microsoft.com/office/officeart/2009/layout/ReverseList"/>
    <dgm:cxn modelId="{3DA50C96-34E9-43E9-9112-F25EE05F4834}" type="presOf" srcId="{313486D7-9AC1-4DCC-A226-B1E0DDA40B1C}" destId="{468CF582-626D-4761-9B11-C75A9567F315}" srcOrd="1" destOrd="0" presId="urn:microsoft.com/office/officeart/2009/layout/ReverseList"/>
    <dgm:cxn modelId="{453DF376-F6E2-4B40-9C18-D2FEB1018134}" type="presOf" srcId="{FE75B7F5-4F0C-4DAC-B477-51E63C19A5A3}" destId="{CCC93603-3835-4058-93B0-66FE57478A54}" srcOrd="1" destOrd="0" presId="urn:microsoft.com/office/officeart/2009/layout/ReverseList"/>
    <dgm:cxn modelId="{E4A1A46E-53B4-48B5-B415-BD961C764158}" type="presOf" srcId="{7629B270-F801-4C53-BB16-7298D9C19EFB}" destId="{F69A9AA4-961C-447B-A925-48C3FB8DD0C3}" srcOrd="0" destOrd="0" presId="urn:microsoft.com/office/officeart/2009/layout/ReverseList"/>
    <dgm:cxn modelId="{F417EC99-4669-418C-B766-442C207F3EBE}" srcId="{7629B270-F801-4C53-BB16-7298D9C19EFB}" destId="{313486D7-9AC1-4DCC-A226-B1E0DDA40B1C}" srcOrd="0" destOrd="0" parTransId="{FBEBBF0B-2E11-48DD-8C57-39218B74E076}" sibTransId="{2E74BE41-5DC8-4DD9-BEA2-00971E8B83A1}"/>
    <dgm:cxn modelId="{DA5C230B-C5EF-4474-A8DC-0A6C78721D5A}" type="presParOf" srcId="{F69A9AA4-961C-447B-A925-48C3FB8DD0C3}" destId="{232D49F0-28C1-4575-8D15-995D18215172}" srcOrd="0" destOrd="0" presId="urn:microsoft.com/office/officeart/2009/layout/ReverseList"/>
    <dgm:cxn modelId="{900E4A6C-1318-42F2-82B3-7DF1CBD3D1B9}" type="presParOf" srcId="{F69A9AA4-961C-447B-A925-48C3FB8DD0C3}" destId="{468CF582-626D-4761-9B11-C75A9567F315}" srcOrd="1" destOrd="0" presId="urn:microsoft.com/office/officeart/2009/layout/ReverseList"/>
    <dgm:cxn modelId="{36F22A8E-76A3-4AF4-9E2C-CF12C070FCE6}" type="presParOf" srcId="{F69A9AA4-961C-447B-A925-48C3FB8DD0C3}" destId="{03A9EBF7-889D-447B-A138-C5E2A095732C}" srcOrd="2" destOrd="0" presId="urn:microsoft.com/office/officeart/2009/layout/ReverseList"/>
    <dgm:cxn modelId="{1010BF94-8695-4426-AB9E-4203950C9EE2}" type="presParOf" srcId="{F69A9AA4-961C-447B-A925-48C3FB8DD0C3}" destId="{CCC93603-3835-4058-93B0-66FE57478A54}" srcOrd="3" destOrd="0" presId="urn:microsoft.com/office/officeart/2009/layout/ReverseList"/>
    <dgm:cxn modelId="{9286BDFB-EF0E-4D57-B832-5A41558F5B5A}" type="presParOf" srcId="{F69A9AA4-961C-447B-A925-48C3FB8DD0C3}" destId="{5D005512-E506-4C63-8773-0ED57A045FE2}" srcOrd="4" destOrd="0" presId="urn:microsoft.com/office/officeart/2009/layout/ReverseList"/>
    <dgm:cxn modelId="{3796DD86-25D0-4BFE-B73F-76DF0434CE53}" type="presParOf" srcId="{F69A9AA4-961C-447B-A925-48C3FB8DD0C3}" destId="{86D57338-F019-45DE-99C2-60008B1395F0}"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15C4C-9931-432F-BD48-F4BCA8FBB890}" type="doc">
      <dgm:prSet loTypeId="urn:microsoft.com/office/officeart/2005/8/layout/gear1" loCatId="process" qsTypeId="urn:microsoft.com/office/officeart/2005/8/quickstyle/3d1" qsCatId="3D" csTypeId="urn:microsoft.com/office/officeart/2005/8/colors/accent6_3" csCatId="accent6" phldr="1"/>
      <dgm:spPr/>
    </dgm:pt>
    <dgm:pt modelId="{106A4E9A-AC12-4607-B267-D223718F370E}">
      <dgm:prSet phldrT="[Texto]" custT="1"/>
      <dgm:spPr/>
      <dgm:t>
        <a:bodyPr/>
        <a:lstStyle/>
        <a:p>
          <a:r>
            <a:rPr lang="es-MX" sz="1800" dirty="0" smtClean="0">
              <a:latin typeface="Baskerville Old Face" panose="02020602080505020303" pitchFamily="18" charset="0"/>
            </a:rPr>
            <a:t>Teoría general de sistemas</a:t>
          </a:r>
          <a:endParaRPr lang="es-MX" sz="1800" dirty="0">
            <a:latin typeface="Baskerville Old Face" panose="02020602080505020303" pitchFamily="18" charset="0"/>
          </a:endParaRPr>
        </a:p>
      </dgm:t>
    </dgm:pt>
    <dgm:pt modelId="{5EF5619F-484A-4400-A7D6-41D2E747B320}" type="parTrans" cxnId="{3A9612C5-6CFD-42E8-A143-DD404B52F1D5}">
      <dgm:prSet/>
      <dgm:spPr/>
      <dgm:t>
        <a:bodyPr/>
        <a:lstStyle/>
        <a:p>
          <a:endParaRPr lang="es-MX" sz="1800">
            <a:latin typeface="Baskerville Old Face" panose="02020602080505020303" pitchFamily="18" charset="0"/>
          </a:endParaRPr>
        </a:p>
      </dgm:t>
    </dgm:pt>
    <dgm:pt modelId="{13291B86-7125-4D52-B056-FBC293C506D3}" type="sibTrans" cxnId="{3A9612C5-6CFD-42E8-A143-DD404B52F1D5}">
      <dgm:prSet/>
      <dgm:spPr/>
      <dgm:t>
        <a:bodyPr/>
        <a:lstStyle/>
        <a:p>
          <a:endParaRPr lang="es-MX" sz="1800">
            <a:latin typeface="Baskerville Old Face" panose="02020602080505020303" pitchFamily="18" charset="0"/>
          </a:endParaRPr>
        </a:p>
      </dgm:t>
    </dgm:pt>
    <dgm:pt modelId="{C32620C3-2F89-4E11-9AFF-22F6F9C828C6}">
      <dgm:prSet phldrT="[Texto]" custT="1"/>
      <dgm:spPr/>
      <dgm:t>
        <a:bodyPr/>
        <a:lstStyle/>
        <a:p>
          <a:r>
            <a:rPr lang="es-MX" sz="1800" dirty="0" smtClean="0">
              <a:latin typeface="Baskerville Old Face" panose="02020602080505020303" pitchFamily="18" charset="0"/>
            </a:rPr>
            <a:t>Satisfacción del cliente</a:t>
          </a:r>
          <a:endParaRPr lang="es-MX" sz="1800" dirty="0">
            <a:latin typeface="Baskerville Old Face" panose="02020602080505020303" pitchFamily="18" charset="0"/>
          </a:endParaRPr>
        </a:p>
      </dgm:t>
    </dgm:pt>
    <dgm:pt modelId="{F0B871BD-9091-4D03-82BF-4B5349A3A742}" type="parTrans" cxnId="{DE4F2375-006C-47DC-AA22-C9A9CB6B2562}">
      <dgm:prSet/>
      <dgm:spPr/>
      <dgm:t>
        <a:bodyPr/>
        <a:lstStyle/>
        <a:p>
          <a:endParaRPr lang="es-MX" sz="1800">
            <a:latin typeface="Baskerville Old Face" panose="02020602080505020303" pitchFamily="18" charset="0"/>
          </a:endParaRPr>
        </a:p>
      </dgm:t>
    </dgm:pt>
    <dgm:pt modelId="{2EC4C4E7-B7FA-46FA-AEAD-EBC897908217}" type="sibTrans" cxnId="{DE4F2375-006C-47DC-AA22-C9A9CB6B2562}">
      <dgm:prSet/>
      <dgm:spPr/>
      <dgm:t>
        <a:bodyPr/>
        <a:lstStyle/>
        <a:p>
          <a:endParaRPr lang="es-MX" sz="1800">
            <a:latin typeface="Baskerville Old Face" panose="02020602080505020303" pitchFamily="18" charset="0"/>
          </a:endParaRPr>
        </a:p>
      </dgm:t>
    </dgm:pt>
    <dgm:pt modelId="{097672F6-6315-4433-9DC1-22642F14AE02}">
      <dgm:prSet phldrT="[Texto]" custT="1"/>
      <dgm:spPr/>
      <dgm:t>
        <a:bodyPr/>
        <a:lstStyle/>
        <a:p>
          <a:r>
            <a:rPr lang="es-MX" sz="1800" dirty="0" smtClean="0">
              <a:latin typeface="Baskerville Old Face" panose="02020602080505020303" pitchFamily="18" charset="0"/>
            </a:rPr>
            <a:t>Teoría de la calidad en el servicio</a:t>
          </a:r>
          <a:endParaRPr lang="es-MX" sz="1800" dirty="0">
            <a:latin typeface="Baskerville Old Face" panose="02020602080505020303" pitchFamily="18" charset="0"/>
          </a:endParaRPr>
        </a:p>
      </dgm:t>
    </dgm:pt>
    <dgm:pt modelId="{350B3843-6BA8-470F-927F-0AC9952FF0A6}" type="parTrans" cxnId="{A3AB315F-59BB-42BB-A192-351A503B366B}">
      <dgm:prSet/>
      <dgm:spPr/>
      <dgm:t>
        <a:bodyPr/>
        <a:lstStyle/>
        <a:p>
          <a:endParaRPr lang="es-MX" sz="1800">
            <a:latin typeface="Baskerville Old Face" panose="02020602080505020303" pitchFamily="18" charset="0"/>
          </a:endParaRPr>
        </a:p>
      </dgm:t>
    </dgm:pt>
    <dgm:pt modelId="{07BA7F5C-96D6-4438-B520-DFF52A9B4A40}" type="sibTrans" cxnId="{A3AB315F-59BB-42BB-A192-351A503B366B}">
      <dgm:prSet/>
      <dgm:spPr/>
      <dgm:t>
        <a:bodyPr/>
        <a:lstStyle/>
        <a:p>
          <a:endParaRPr lang="es-MX" sz="1800">
            <a:latin typeface="Baskerville Old Face" panose="02020602080505020303" pitchFamily="18" charset="0"/>
          </a:endParaRPr>
        </a:p>
      </dgm:t>
    </dgm:pt>
    <dgm:pt modelId="{AB9EC27A-91F2-4743-B48E-7F007C0DD8CD}" type="pres">
      <dgm:prSet presAssocID="{A7C15C4C-9931-432F-BD48-F4BCA8FBB890}" presName="composite" presStyleCnt="0">
        <dgm:presLayoutVars>
          <dgm:chMax val="3"/>
          <dgm:animLvl val="lvl"/>
          <dgm:resizeHandles val="exact"/>
        </dgm:presLayoutVars>
      </dgm:prSet>
      <dgm:spPr/>
    </dgm:pt>
    <dgm:pt modelId="{B2D39738-7F33-4765-96FC-921A52AAD0E5}" type="pres">
      <dgm:prSet presAssocID="{106A4E9A-AC12-4607-B267-D223718F370E}" presName="gear1" presStyleLbl="node1" presStyleIdx="0" presStyleCnt="3">
        <dgm:presLayoutVars>
          <dgm:chMax val="1"/>
          <dgm:bulletEnabled val="1"/>
        </dgm:presLayoutVars>
      </dgm:prSet>
      <dgm:spPr/>
      <dgm:t>
        <a:bodyPr/>
        <a:lstStyle/>
        <a:p>
          <a:endParaRPr lang="es-MX"/>
        </a:p>
      </dgm:t>
    </dgm:pt>
    <dgm:pt modelId="{9846B15D-EF54-4781-8B39-FC9925B5DBE3}" type="pres">
      <dgm:prSet presAssocID="{106A4E9A-AC12-4607-B267-D223718F370E}" presName="gear1srcNode" presStyleLbl="node1" presStyleIdx="0" presStyleCnt="3"/>
      <dgm:spPr/>
      <dgm:t>
        <a:bodyPr/>
        <a:lstStyle/>
        <a:p>
          <a:endParaRPr lang="es-EC"/>
        </a:p>
      </dgm:t>
    </dgm:pt>
    <dgm:pt modelId="{763B5CC9-5D0E-42F8-9351-4392B2A886AE}" type="pres">
      <dgm:prSet presAssocID="{106A4E9A-AC12-4607-B267-D223718F370E}" presName="gear1dstNode" presStyleLbl="node1" presStyleIdx="0" presStyleCnt="3"/>
      <dgm:spPr/>
      <dgm:t>
        <a:bodyPr/>
        <a:lstStyle/>
        <a:p>
          <a:endParaRPr lang="es-EC"/>
        </a:p>
      </dgm:t>
    </dgm:pt>
    <dgm:pt modelId="{E2B4A9EF-662B-44D1-A1EC-7B5111FC5A68}" type="pres">
      <dgm:prSet presAssocID="{C32620C3-2F89-4E11-9AFF-22F6F9C828C6}" presName="gear2" presStyleLbl="node1" presStyleIdx="1" presStyleCnt="3" custScaleX="110591">
        <dgm:presLayoutVars>
          <dgm:chMax val="1"/>
          <dgm:bulletEnabled val="1"/>
        </dgm:presLayoutVars>
      </dgm:prSet>
      <dgm:spPr/>
      <dgm:t>
        <a:bodyPr/>
        <a:lstStyle/>
        <a:p>
          <a:endParaRPr lang="es-MX"/>
        </a:p>
      </dgm:t>
    </dgm:pt>
    <dgm:pt modelId="{0579952C-CEB0-42AF-B443-AA4AEEDBC69B}" type="pres">
      <dgm:prSet presAssocID="{C32620C3-2F89-4E11-9AFF-22F6F9C828C6}" presName="gear2srcNode" presStyleLbl="node1" presStyleIdx="1" presStyleCnt="3"/>
      <dgm:spPr/>
      <dgm:t>
        <a:bodyPr/>
        <a:lstStyle/>
        <a:p>
          <a:endParaRPr lang="es-EC"/>
        </a:p>
      </dgm:t>
    </dgm:pt>
    <dgm:pt modelId="{93E56328-8E24-42D7-AAB7-6D3BA1175B94}" type="pres">
      <dgm:prSet presAssocID="{C32620C3-2F89-4E11-9AFF-22F6F9C828C6}" presName="gear2dstNode" presStyleLbl="node1" presStyleIdx="1" presStyleCnt="3"/>
      <dgm:spPr/>
      <dgm:t>
        <a:bodyPr/>
        <a:lstStyle/>
        <a:p>
          <a:endParaRPr lang="es-EC"/>
        </a:p>
      </dgm:t>
    </dgm:pt>
    <dgm:pt modelId="{E40183C9-B117-402A-B119-F04B6171DDFD}" type="pres">
      <dgm:prSet presAssocID="{097672F6-6315-4433-9DC1-22642F14AE02}" presName="gear3" presStyleLbl="node1" presStyleIdx="2" presStyleCnt="3" custLinFactNeighborX="-1788" custLinFactNeighborY="4367"/>
      <dgm:spPr/>
      <dgm:t>
        <a:bodyPr/>
        <a:lstStyle/>
        <a:p>
          <a:endParaRPr lang="es-EC"/>
        </a:p>
      </dgm:t>
    </dgm:pt>
    <dgm:pt modelId="{4C62640D-A110-4BBD-A1B9-C0B3E2C1E04A}" type="pres">
      <dgm:prSet presAssocID="{097672F6-6315-4433-9DC1-22642F14AE02}" presName="gear3tx" presStyleLbl="node1" presStyleIdx="2" presStyleCnt="3">
        <dgm:presLayoutVars>
          <dgm:chMax val="1"/>
          <dgm:bulletEnabled val="1"/>
        </dgm:presLayoutVars>
      </dgm:prSet>
      <dgm:spPr/>
      <dgm:t>
        <a:bodyPr/>
        <a:lstStyle/>
        <a:p>
          <a:endParaRPr lang="es-EC"/>
        </a:p>
      </dgm:t>
    </dgm:pt>
    <dgm:pt modelId="{ADB17C3D-30CC-46FE-880B-14A3DB9255D8}" type="pres">
      <dgm:prSet presAssocID="{097672F6-6315-4433-9DC1-22642F14AE02}" presName="gear3srcNode" presStyleLbl="node1" presStyleIdx="2" presStyleCnt="3"/>
      <dgm:spPr/>
      <dgm:t>
        <a:bodyPr/>
        <a:lstStyle/>
        <a:p>
          <a:endParaRPr lang="es-EC"/>
        </a:p>
      </dgm:t>
    </dgm:pt>
    <dgm:pt modelId="{C6C04D7D-4B02-4452-97E5-8FE13A72B42F}" type="pres">
      <dgm:prSet presAssocID="{097672F6-6315-4433-9DC1-22642F14AE02}" presName="gear3dstNode" presStyleLbl="node1" presStyleIdx="2" presStyleCnt="3"/>
      <dgm:spPr/>
      <dgm:t>
        <a:bodyPr/>
        <a:lstStyle/>
        <a:p>
          <a:endParaRPr lang="es-EC"/>
        </a:p>
      </dgm:t>
    </dgm:pt>
    <dgm:pt modelId="{0F8D1171-39D1-4145-A077-A81AB5D26DD2}" type="pres">
      <dgm:prSet presAssocID="{13291B86-7125-4D52-B056-FBC293C506D3}" presName="connector1" presStyleLbl="sibTrans2D1" presStyleIdx="0" presStyleCnt="3"/>
      <dgm:spPr/>
      <dgm:t>
        <a:bodyPr/>
        <a:lstStyle/>
        <a:p>
          <a:endParaRPr lang="es-EC"/>
        </a:p>
      </dgm:t>
    </dgm:pt>
    <dgm:pt modelId="{3882FE90-02F6-4D2E-9D1F-E23CEC15EB8D}" type="pres">
      <dgm:prSet presAssocID="{2EC4C4E7-B7FA-46FA-AEAD-EBC897908217}" presName="connector2" presStyleLbl="sibTrans2D1" presStyleIdx="1" presStyleCnt="3"/>
      <dgm:spPr/>
      <dgm:t>
        <a:bodyPr/>
        <a:lstStyle/>
        <a:p>
          <a:endParaRPr lang="es-EC"/>
        </a:p>
      </dgm:t>
    </dgm:pt>
    <dgm:pt modelId="{267EF725-FC96-4535-9101-D0ECACBF7682}" type="pres">
      <dgm:prSet presAssocID="{07BA7F5C-96D6-4438-B520-DFF52A9B4A40}" presName="connector3" presStyleLbl="sibTrans2D1" presStyleIdx="2" presStyleCnt="3"/>
      <dgm:spPr/>
      <dgm:t>
        <a:bodyPr/>
        <a:lstStyle/>
        <a:p>
          <a:endParaRPr lang="es-EC"/>
        </a:p>
      </dgm:t>
    </dgm:pt>
  </dgm:ptLst>
  <dgm:cxnLst>
    <dgm:cxn modelId="{C1512C64-F7A3-47C7-9B90-9CDBA9147778}" type="presOf" srcId="{106A4E9A-AC12-4607-B267-D223718F370E}" destId="{B2D39738-7F33-4765-96FC-921A52AAD0E5}" srcOrd="0" destOrd="0" presId="urn:microsoft.com/office/officeart/2005/8/layout/gear1"/>
    <dgm:cxn modelId="{68E9180F-0BD0-409C-9CAC-F3935C51FA77}" type="presOf" srcId="{13291B86-7125-4D52-B056-FBC293C506D3}" destId="{0F8D1171-39D1-4145-A077-A81AB5D26DD2}" srcOrd="0" destOrd="0" presId="urn:microsoft.com/office/officeart/2005/8/layout/gear1"/>
    <dgm:cxn modelId="{3A89988A-7C20-457B-AC5A-A9C891B0EFC2}" type="presOf" srcId="{2EC4C4E7-B7FA-46FA-AEAD-EBC897908217}" destId="{3882FE90-02F6-4D2E-9D1F-E23CEC15EB8D}" srcOrd="0" destOrd="0" presId="urn:microsoft.com/office/officeart/2005/8/layout/gear1"/>
    <dgm:cxn modelId="{137EDADB-EBBA-4884-948F-3A52F32F08E5}" type="presOf" srcId="{106A4E9A-AC12-4607-B267-D223718F370E}" destId="{9846B15D-EF54-4781-8B39-FC9925B5DBE3}" srcOrd="1" destOrd="0" presId="urn:microsoft.com/office/officeart/2005/8/layout/gear1"/>
    <dgm:cxn modelId="{A119F2BA-3058-40BC-8FE7-198AA255DE99}" type="presOf" srcId="{097672F6-6315-4433-9DC1-22642F14AE02}" destId="{ADB17C3D-30CC-46FE-880B-14A3DB9255D8}" srcOrd="2" destOrd="0" presId="urn:microsoft.com/office/officeart/2005/8/layout/gear1"/>
    <dgm:cxn modelId="{0DBB73D3-58CF-4599-8AD8-C31E89F558D4}" type="presOf" srcId="{097672F6-6315-4433-9DC1-22642F14AE02}" destId="{E40183C9-B117-402A-B119-F04B6171DDFD}" srcOrd="0" destOrd="0" presId="urn:microsoft.com/office/officeart/2005/8/layout/gear1"/>
    <dgm:cxn modelId="{2966EC02-641A-437F-AC77-49ED6A1D25AB}" type="presOf" srcId="{097672F6-6315-4433-9DC1-22642F14AE02}" destId="{C6C04D7D-4B02-4452-97E5-8FE13A72B42F}" srcOrd="3" destOrd="0" presId="urn:microsoft.com/office/officeart/2005/8/layout/gear1"/>
    <dgm:cxn modelId="{0A6CDCE0-EF9E-46A9-B5E5-4049EE606364}" type="presOf" srcId="{C32620C3-2F89-4E11-9AFF-22F6F9C828C6}" destId="{E2B4A9EF-662B-44D1-A1EC-7B5111FC5A68}" srcOrd="0" destOrd="0" presId="urn:microsoft.com/office/officeart/2005/8/layout/gear1"/>
    <dgm:cxn modelId="{08DC69D5-DF9C-4A2D-818A-1AF410838AD8}" type="presOf" srcId="{097672F6-6315-4433-9DC1-22642F14AE02}" destId="{4C62640D-A110-4BBD-A1B9-C0B3E2C1E04A}" srcOrd="1" destOrd="0" presId="urn:microsoft.com/office/officeart/2005/8/layout/gear1"/>
    <dgm:cxn modelId="{EDD89A6F-7B73-4CDB-BAA7-E99F7B9C8FC6}" type="presOf" srcId="{07BA7F5C-96D6-4438-B520-DFF52A9B4A40}" destId="{267EF725-FC96-4535-9101-D0ECACBF7682}" srcOrd="0" destOrd="0" presId="urn:microsoft.com/office/officeart/2005/8/layout/gear1"/>
    <dgm:cxn modelId="{032B5522-C3FA-4DB3-A76F-2674F69033D0}" type="presOf" srcId="{A7C15C4C-9931-432F-BD48-F4BCA8FBB890}" destId="{AB9EC27A-91F2-4743-B48E-7F007C0DD8CD}" srcOrd="0" destOrd="0" presId="urn:microsoft.com/office/officeart/2005/8/layout/gear1"/>
    <dgm:cxn modelId="{3A9612C5-6CFD-42E8-A143-DD404B52F1D5}" srcId="{A7C15C4C-9931-432F-BD48-F4BCA8FBB890}" destId="{106A4E9A-AC12-4607-B267-D223718F370E}" srcOrd="0" destOrd="0" parTransId="{5EF5619F-484A-4400-A7D6-41D2E747B320}" sibTransId="{13291B86-7125-4D52-B056-FBC293C506D3}"/>
    <dgm:cxn modelId="{DE4F2375-006C-47DC-AA22-C9A9CB6B2562}" srcId="{A7C15C4C-9931-432F-BD48-F4BCA8FBB890}" destId="{C32620C3-2F89-4E11-9AFF-22F6F9C828C6}" srcOrd="1" destOrd="0" parTransId="{F0B871BD-9091-4D03-82BF-4B5349A3A742}" sibTransId="{2EC4C4E7-B7FA-46FA-AEAD-EBC897908217}"/>
    <dgm:cxn modelId="{F8CD2620-98CF-46A9-93D7-182AAF2BA8E8}" type="presOf" srcId="{C32620C3-2F89-4E11-9AFF-22F6F9C828C6}" destId="{93E56328-8E24-42D7-AAB7-6D3BA1175B94}" srcOrd="2" destOrd="0" presId="urn:microsoft.com/office/officeart/2005/8/layout/gear1"/>
    <dgm:cxn modelId="{A3AB315F-59BB-42BB-A192-351A503B366B}" srcId="{A7C15C4C-9931-432F-BD48-F4BCA8FBB890}" destId="{097672F6-6315-4433-9DC1-22642F14AE02}" srcOrd="2" destOrd="0" parTransId="{350B3843-6BA8-470F-927F-0AC9952FF0A6}" sibTransId="{07BA7F5C-96D6-4438-B520-DFF52A9B4A40}"/>
    <dgm:cxn modelId="{0D3D2274-48B7-47AE-86E5-582A81184B80}" type="presOf" srcId="{106A4E9A-AC12-4607-B267-D223718F370E}" destId="{763B5CC9-5D0E-42F8-9351-4392B2A886AE}" srcOrd="2" destOrd="0" presId="urn:microsoft.com/office/officeart/2005/8/layout/gear1"/>
    <dgm:cxn modelId="{5513167F-E2FE-494F-A9F8-DB2F7AE344BD}" type="presOf" srcId="{C32620C3-2F89-4E11-9AFF-22F6F9C828C6}" destId="{0579952C-CEB0-42AF-B443-AA4AEEDBC69B}" srcOrd="1" destOrd="0" presId="urn:microsoft.com/office/officeart/2005/8/layout/gear1"/>
    <dgm:cxn modelId="{D689470E-F138-4C74-9354-C9E8364ED1E0}" type="presParOf" srcId="{AB9EC27A-91F2-4743-B48E-7F007C0DD8CD}" destId="{B2D39738-7F33-4765-96FC-921A52AAD0E5}" srcOrd="0" destOrd="0" presId="urn:microsoft.com/office/officeart/2005/8/layout/gear1"/>
    <dgm:cxn modelId="{4036F990-122D-4968-B9BB-51A3F5B1F454}" type="presParOf" srcId="{AB9EC27A-91F2-4743-B48E-7F007C0DD8CD}" destId="{9846B15D-EF54-4781-8B39-FC9925B5DBE3}" srcOrd="1" destOrd="0" presId="urn:microsoft.com/office/officeart/2005/8/layout/gear1"/>
    <dgm:cxn modelId="{594A294B-86AE-4F82-820C-AB4ACDDB5C5B}" type="presParOf" srcId="{AB9EC27A-91F2-4743-B48E-7F007C0DD8CD}" destId="{763B5CC9-5D0E-42F8-9351-4392B2A886AE}" srcOrd="2" destOrd="0" presId="urn:microsoft.com/office/officeart/2005/8/layout/gear1"/>
    <dgm:cxn modelId="{030C7078-0C8B-489A-8AFB-8768C81B084B}" type="presParOf" srcId="{AB9EC27A-91F2-4743-B48E-7F007C0DD8CD}" destId="{E2B4A9EF-662B-44D1-A1EC-7B5111FC5A68}" srcOrd="3" destOrd="0" presId="urn:microsoft.com/office/officeart/2005/8/layout/gear1"/>
    <dgm:cxn modelId="{F7A4DAD5-EC07-4998-A25C-FC8CC7151BDD}" type="presParOf" srcId="{AB9EC27A-91F2-4743-B48E-7F007C0DD8CD}" destId="{0579952C-CEB0-42AF-B443-AA4AEEDBC69B}" srcOrd="4" destOrd="0" presId="urn:microsoft.com/office/officeart/2005/8/layout/gear1"/>
    <dgm:cxn modelId="{6A18FDE7-21D3-4030-B533-4A8F4DA38972}" type="presParOf" srcId="{AB9EC27A-91F2-4743-B48E-7F007C0DD8CD}" destId="{93E56328-8E24-42D7-AAB7-6D3BA1175B94}" srcOrd="5" destOrd="0" presId="urn:microsoft.com/office/officeart/2005/8/layout/gear1"/>
    <dgm:cxn modelId="{B18B2721-C925-4C80-88A3-61D3230ED601}" type="presParOf" srcId="{AB9EC27A-91F2-4743-B48E-7F007C0DD8CD}" destId="{E40183C9-B117-402A-B119-F04B6171DDFD}" srcOrd="6" destOrd="0" presId="urn:microsoft.com/office/officeart/2005/8/layout/gear1"/>
    <dgm:cxn modelId="{1D17A65E-0F49-4D64-9AC0-399A25500ED0}" type="presParOf" srcId="{AB9EC27A-91F2-4743-B48E-7F007C0DD8CD}" destId="{4C62640D-A110-4BBD-A1B9-C0B3E2C1E04A}" srcOrd="7" destOrd="0" presId="urn:microsoft.com/office/officeart/2005/8/layout/gear1"/>
    <dgm:cxn modelId="{EC9EE419-6A94-486C-A7D5-45B569738E76}" type="presParOf" srcId="{AB9EC27A-91F2-4743-B48E-7F007C0DD8CD}" destId="{ADB17C3D-30CC-46FE-880B-14A3DB9255D8}" srcOrd="8" destOrd="0" presId="urn:microsoft.com/office/officeart/2005/8/layout/gear1"/>
    <dgm:cxn modelId="{7A34581B-15B1-4221-BBB6-86B5CE6002DF}" type="presParOf" srcId="{AB9EC27A-91F2-4743-B48E-7F007C0DD8CD}" destId="{C6C04D7D-4B02-4452-97E5-8FE13A72B42F}" srcOrd="9" destOrd="0" presId="urn:microsoft.com/office/officeart/2005/8/layout/gear1"/>
    <dgm:cxn modelId="{EA86EC34-CD37-472A-BC32-6878B5C80C1B}" type="presParOf" srcId="{AB9EC27A-91F2-4743-B48E-7F007C0DD8CD}" destId="{0F8D1171-39D1-4145-A077-A81AB5D26DD2}" srcOrd="10" destOrd="0" presId="urn:microsoft.com/office/officeart/2005/8/layout/gear1"/>
    <dgm:cxn modelId="{370A81F9-A719-4067-A44E-73F06572C6E8}" type="presParOf" srcId="{AB9EC27A-91F2-4743-B48E-7F007C0DD8CD}" destId="{3882FE90-02F6-4D2E-9D1F-E23CEC15EB8D}" srcOrd="11" destOrd="0" presId="urn:microsoft.com/office/officeart/2005/8/layout/gear1"/>
    <dgm:cxn modelId="{8FCC4953-3845-4D4C-BCEA-31D3F0788811}" type="presParOf" srcId="{AB9EC27A-91F2-4743-B48E-7F007C0DD8CD}" destId="{267EF725-FC96-4535-9101-D0ECACBF7682}"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E9411F-B58B-444D-85B0-5514A09192E7}" type="doc">
      <dgm:prSet loTypeId="urn:microsoft.com/office/officeart/2005/8/layout/radial2" loCatId="relationship" qsTypeId="urn:microsoft.com/office/officeart/2005/8/quickstyle/3d1" qsCatId="3D" csTypeId="urn:microsoft.com/office/officeart/2005/8/colors/accent3_4" csCatId="accent3" phldr="1"/>
      <dgm:spPr/>
      <dgm:t>
        <a:bodyPr/>
        <a:lstStyle/>
        <a:p>
          <a:endParaRPr lang="es-EC"/>
        </a:p>
      </dgm:t>
    </dgm:pt>
    <dgm:pt modelId="{6A1E84B1-7CA3-427C-998F-5669926DCF97}">
      <dgm:prSet phldrT="[Texto]"/>
      <dgm:spPr/>
      <dgm:t>
        <a:bodyPr/>
        <a:lstStyle/>
        <a:p>
          <a:r>
            <a:rPr lang="es-EC" dirty="0" smtClean="0">
              <a:latin typeface="Baskerville Old Face" panose="02020602080505020303" pitchFamily="18" charset="0"/>
            </a:rPr>
            <a:t>Calidad del servicio</a:t>
          </a:r>
          <a:endParaRPr lang="es-EC" dirty="0">
            <a:latin typeface="Baskerville Old Face" panose="02020602080505020303" pitchFamily="18" charset="0"/>
          </a:endParaRPr>
        </a:p>
      </dgm:t>
    </dgm:pt>
    <dgm:pt modelId="{58141415-ADB6-4798-BBEA-02E62B63FDAC}" type="parTrans" cxnId="{AA9245C1-7C2E-4DFD-8E48-7E61F59C364F}">
      <dgm:prSet/>
      <dgm:spPr/>
      <dgm:t>
        <a:bodyPr/>
        <a:lstStyle/>
        <a:p>
          <a:endParaRPr lang="es-EC">
            <a:latin typeface="Baskerville Old Face" panose="02020602080505020303" pitchFamily="18" charset="0"/>
          </a:endParaRPr>
        </a:p>
      </dgm:t>
    </dgm:pt>
    <dgm:pt modelId="{35436C63-7A4C-4819-9A01-F8C4958A6B7D}" type="sibTrans" cxnId="{AA9245C1-7C2E-4DFD-8E48-7E61F59C364F}">
      <dgm:prSet/>
      <dgm:spPr/>
      <dgm:t>
        <a:bodyPr/>
        <a:lstStyle/>
        <a:p>
          <a:endParaRPr lang="es-EC">
            <a:latin typeface="Baskerville Old Face" panose="02020602080505020303" pitchFamily="18" charset="0"/>
          </a:endParaRPr>
        </a:p>
      </dgm:t>
    </dgm:pt>
    <dgm:pt modelId="{4BB28AB8-6715-4BC1-A61F-7AD03F00D030}">
      <dgm:prSet phldrT="[Texto]"/>
      <dgm:spPr/>
      <dgm:t>
        <a:bodyPr/>
        <a:lstStyle/>
        <a:p>
          <a:r>
            <a:rPr lang="es-EC" dirty="0" smtClean="0">
              <a:latin typeface="Baskerville Old Face" panose="02020602080505020303" pitchFamily="18" charset="0"/>
            </a:rPr>
            <a:t>Talento Humano</a:t>
          </a:r>
          <a:endParaRPr lang="es-EC" dirty="0">
            <a:latin typeface="Baskerville Old Face" panose="02020602080505020303" pitchFamily="18" charset="0"/>
          </a:endParaRPr>
        </a:p>
      </dgm:t>
    </dgm:pt>
    <dgm:pt modelId="{9428A3F0-E9FC-413E-929E-26C4BCF680F1}" type="parTrans" cxnId="{0B02B780-B053-4794-89CA-785B5C7255CD}">
      <dgm:prSet/>
      <dgm:spPr/>
      <dgm:t>
        <a:bodyPr/>
        <a:lstStyle/>
        <a:p>
          <a:endParaRPr lang="es-EC">
            <a:latin typeface="Baskerville Old Face" panose="02020602080505020303" pitchFamily="18" charset="0"/>
          </a:endParaRPr>
        </a:p>
      </dgm:t>
    </dgm:pt>
    <dgm:pt modelId="{8B18C2A9-DBFE-47C2-A09A-C05015CE82C2}" type="sibTrans" cxnId="{0B02B780-B053-4794-89CA-785B5C7255CD}">
      <dgm:prSet/>
      <dgm:spPr/>
      <dgm:t>
        <a:bodyPr/>
        <a:lstStyle/>
        <a:p>
          <a:endParaRPr lang="es-EC">
            <a:latin typeface="Baskerville Old Face" panose="02020602080505020303" pitchFamily="18" charset="0"/>
          </a:endParaRPr>
        </a:p>
      </dgm:t>
    </dgm:pt>
    <dgm:pt modelId="{B36EA5CC-598D-45BB-8A52-492C8277CEA2}">
      <dgm:prSet phldrT="[Texto]"/>
      <dgm:spPr/>
      <dgm:t>
        <a:bodyPr/>
        <a:lstStyle/>
        <a:p>
          <a:r>
            <a:rPr lang="es-EC" dirty="0" smtClean="0">
              <a:latin typeface="Baskerville Old Face" panose="02020602080505020303" pitchFamily="18" charset="0"/>
            </a:rPr>
            <a:t>Equipos</a:t>
          </a:r>
          <a:endParaRPr lang="es-EC" dirty="0">
            <a:latin typeface="Baskerville Old Face" panose="02020602080505020303" pitchFamily="18" charset="0"/>
          </a:endParaRPr>
        </a:p>
      </dgm:t>
    </dgm:pt>
    <dgm:pt modelId="{30FF51F2-3A0D-4294-B13C-212AE0DD121D}" type="parTrans" cxnId="{D49FB014-6368-47B6-B397-58EA7417AF55}">
      <dgm:prSet/>
      <dgm:spPr/>
      <dgm:t>
        <a:bodyPr/>
        <a:lstStyle/>
        <a:p>
          <a:endParaRPr lang="es-EC">
            <a:latin typeface="Baskerville Old Face" panose="02020602080505020303" pitchFamily="18" charset="0"/>
          </a:endParaRPr>
        </a:p>
      </dgm:t>
    </dgm:pt>
    <dgm:pt modelId="{DC8CAA5A-F8BD-4627-BC90-857A0333A214}" type="sibTrans" cxnId="{D49FB014-6368-47B6-B397-58EA7417AF55}">
      <dgm:prSet/>
      <dgm:spPr/>
      <dgm:t>
        <a:bodyPr/>
        <a:lstStyle/>
        <a:p>
          <a:endParaRPr lang="es-EC">
            <a:latin typeface="Baskerville Old Face" panose="02020602080505020303" pitchFamily="18" charset="0"/>
          </a:endParaRPr>
        </a:p>
      </dgm:t>
    </dgm:pt>
    <dgm:pt modelId="{AA41A4CA-A147-4909-851F-D3052C7C2E0A}">
      <dgm:prSet phldrT="[Texto]"/>
      <dgm:spPr/>
      <dgm:t>
        <a:bodyPr/>
        <a:lstStyle/>
        <a:p>
          <a:r>
            <a:rPr lang="es-EC" dirty="0" smtClean="0">
              <a:latin typeface="Baskerville Old Face" panose="02020602080505020303" pitchFamily="18" charset="0"/>
            </a:rPr>
            <a:t>Satisfacción del usuario</a:t>
          </a:r>
          <a:endParaRPr lang="es-EC" dirty="0">
            <a:latin typeface="Baskerville Old Face" panose="02020602080505020303" pitchFamily="18" charset="0"/>
          </a:endParaRPr>
        </a:p>
      </dgm:t>
    </dgm:pt>
    <dgm:pt modelId="{C9AA3FFF-842B-4B0B-97B8-D19E9BC70D77}" type="parTrans" cxnId="{6213C12B-DB38-4968-9C5E-20BF8C154419}">
      <dgm:prSet/>
      <dgm:spPr/>
      <dgm:t>
        <a:bodyPr/>
        <a:lstStyle/>
        <a:p>
          <a:endParaRPr lang="es-EC">
            <a:latin typeface="Baskerville Old Face" panose="02020602080505020303" pitchFamily="18" charset="0"/>
          </a:endParaRPr>
        </a:p>
      </dgm:t>
    </dgm:pt>
    <dgm:pt modelId="{634E8B40-04C8-4DB6-B03A-CABF30C98BD1}" type="sibTrans" cxnId="{6213C12B-DB38-4968-9C5E-20BF8C154419}">
      <dgm:prSet/>
      <dgm:spPr/>
      <dgm:t>
        <a:bodyPr/>
        <a:lstStyle/>
        <a:p>
          <a:endParaRPr lang="es-EC">
            <a:latin typeface="Baskerville Old Face" panose="02020602080505020303" pitchFamily="18" charset="0"/>
          </a:endParaRPr>
        </a:p>
      </dgm:t>
    </dgm:pt>
    <dgm:pt modelId="{25753141-25DF-4202-8C07-0BDA06A286B9}">
      <dgm:prSet phldrT="[Texto]"/>
      <dgm:spPr/>
      <dgm:t>
        <a:bodyPr/>
        <a:lstStyle/>
        <a:p>
          <a:r>
            <a:rPr lang="es-EC" dirty="0" smtClean="0">
              <a:latin typeface="Baskerville Old Face" panose="02020602080505020303" pitchFamily="18" charset="0"/>
            </a:rPr>
            <a:t>Expectativas de desempeño/calidad</a:t>
          </a:r>
          <a:endParaRPr lang="es-EC" dirty="0">
            <a:latin typeface="Baskerville Old Face" panose="02020602080505020303" pitchFamily="18" charset="0"/>
          </a:endParaRPr>
        </a:p>
      </dgm:t>
    </dgm:pt>
    <dgm:pt modelId="{7B1B132C-17DA-4E66-AA06-488EB4E5B8EE}" type="parTrans" cxnId="{6F6C6111-A1A8-4C44-BC27-783DC8AF87C1}">
      <dgm:prSet/>
      <dgm:spPr/>
      <dgm:t>
        <a:bodyPr/>
        <a:lstStyle/>
        <a:p>
          <a:endParaRPr lang="es-EC">
            <a:latin typeface="Baskerville Old Face" panose="02020602080505020303" pitchFamily="18" charset="0"/>
          </a:endParaRPr>
        </a:p>
      </dgm:t>
    </dgm:pt>
    <dgm:pt modelId="{25A37CAB-F116-47FC-8E66-4C1B1975F71B}" type="sibTrans" cxnId="{6F6C6111-A1A8-4C44-BC27-783DC8AF87C1}">
      <dgm:prSet/>
      <dgm:spPr/>
      <dgm:t>
        <a:bodyPr/>
        <a:lstStyle/>
        <a:p>
          <a:endParaRPr lang="es-EC">
            <a:latin typeface="Baskerville Old Face" panose="02020602080505020303" pitchFamily="18" charset="0"/>
          </a:endParaRPr>
        </a:p>
      </dgm:t>
    </dgm:pt>
    <dgm:pt modelId="{2C3C9FC5-7927-4A47-A785-7BB2A3952948}">
      <dgm:prSet phldrT="[Texto]"/>
      <dgm:spPr/>
      <dgm:t>
        <a:bodyPr/>
        <a:lstStyle/>
        <a:p>
          <a:r>
            <a:rPr lang="es-EC" dirty="0" smtClean="0">
              <a:latin typeface="Baskerville Old Face" panose="02020602080505020303" pitchFamily="18" charset="0"/>
            </a:rPr>
            <a:t>Percepción de desempeño/calidad</a:t>
          </a:r>
          <a:endParaRPr lang="es-EC" dirty="0">
            <a:latin typeface="Baskerville Old Face" panose="02020602080505020303" pitchFamily="18" charset="0"/>
          </a:endParaRPr>
        </a:p>
      </dgm:t>
    </dgm:pt>
    <dgm:pt modelId="{511AF8BB-1339-4674-B251-27CDE1B17620}" type="parTrans" cxnId="{B29E1A4A-55DB-4F0F-B06F-E4F933F90F31}">
      <dgm:prSet/>
      <dgm:spPr/>
      <dgm:t>
        <a:bodyPr/>
        <a:lstStyle/>
        <a:p>
          <a:endParaRPr lang="es-EC">
            <a:latin typeface="Baskerville Old Face" panose="02020602080505020303" pitchFamily="18" charset="0"/>
          </a:endParaRPr>
        </a:p>
      </dgm:t>
    </dgm:pt>
    <dgm:pt modelId="{384398F3-FAD8-4B28-AB36-0B07C9FD8F39}" type="sibTrans" cxnId="{B29E1A4A-55DB-4F0F-B06F-E4F933F90F31}">
      <dgm:prSet/>
      <dgm:spPr/>
      <dgm:t>
        <a:bodyPr/>
        <a:lstStyle/>
        <a:p>
          <a:endParaRPr lang="es-EC">
            <a:latin typeface="Baskerville Old Face" panose="02020602080505020303" pitchFamily="18" charset="0"/>
          </a:endParaRPr>
        </a:p>
      </dgm:t>
    </dgm:pt>
    <dgm:pt modelId="{FBED6AFD-1A8F-4ABE-A6BD-3737BFD6B306}">
      <dgm:prSet phldrT="[Texto]"/>
      <dgm:spPr/>
      <dgm:t>
        <a:bodyPr/>
        <a:lstStyle/>
        <a:p>
          <a:r>
            <a:rPr lang="es-EC" dirty="0" smtClean="0">
              <a:latin typeface="Baskerville Old Face" panose="02020602080505020303" pitchFamily="18" charset="0"/>
            </a:rPr>
            <a:t>Accesibilidad</a:t>
          </a:r>
          <a:endParaRPr lang="es-EC" dirty="0">
            <a:latin typeface="Baskerville Old Face" panose="02020602080505020303" pitchFamily="18" charset="0"/>
          </a:endParaRPr>
        </a:p>
      </dgm:t>
    </dgm:pt>
    <dgm:pt modelId="{E6828308-E489-4E74-915F-8CB1E9373C7B}" type="parTrans" cxnId="{64628227-6403-4E95-AF8F-EE92FE16C637}">
      <dgm:prSet/>
      <dgm:spPr/>
      <dgm:t>
        <a:bodyPr/>
        <a:lstStyle/>
        <a:p>
          <a:endParaRPr lang="es-EC">
            <a:latin typeface="Baskerville Old Face" panose="02020602080505020303" pitchFamily="18" charset="0"/>
          </a:endParaRPr>
        </a:p>
      </dgm:t>
    </dgm:pt>
    <dgm:pt modelId="{155B2C4C-87B5-49C4-A0B2-1CEAD793FA6D}" type="sibTrans" cxnId="{64628227-6403-4E95-AF8F-EE92FE16C637}">
      <dgm:prSet/>
      <dgm:spPr/>
      <dgm:t>
        <a:bodyPr/>
        <a:lstStyle/>
        <a:p>
          <a:endParaRPr lang="es-EC">
            <a:latin typeface="Baskerville Old Face" panose="02020602080505020303" pitchFamily="18" charset="0"/>
          </a:endParaRPr>
        </a:p>
      </dgm:t>
    </dgm:pt>
    <dgm:pt modelId="{68F2C1C7-4AFB-4A0D-A353-144B7456EA26}">
      <dgm:prSet phldrT="[Texto]"/>
      <dgm:spPr/>
      <dgm:t>
        <a:bodyPr/>
        <a:lstStyle/>
        <a:p>
          <a:r>
            <a:rPr lang="es-EC" dirty="0" smtClean="0">
              <a:latin typeface="Baskerville Old Face" panose="02020602080505020303" pitchFamily="18" charset="0"/>
            </a:rPr>
            <a:t>Geográfica</a:t>
          </a:r>
          <a:endParaRPr lang="es-EC" dirty="0">
            <a:latin typeface="Baskerville Old Face" panose="02020602080505020303" pitchFamily="18" charset="0"/>
          </a:endParaRPr>
        </a:p>
      </dgm:t>
    </dgm:pt>
    <dgm:pt modelId="{A8F1D485-B4EF-462F-BA9B-65C9D8878985}" type="parTrans" cxnId="{560B2FD0-70ED-4876-930B-2456CE26C0C7}">
      <dgm:prSet/>
      <dgm:spPr/>
      <dgm:t>
        <a:bodyPr/>
        <a:lstStyle/>
        <a:p>
          <a:endParaRPr lang="es-EC">
            <a:latin typeface="Baskerville Old Face" panose="02020602080505020303" pitchFamily="18" charset="0"/>
          </a:endParaRPr>
        </a:p>
      </dgm:t>
    </dgm:pt>
    <dgm:pt modelId="{DD9B4F54-D721-4D4E-96AF-2CB6548C3AC6}" type="sibTrans" cxnId="{560B2FD0-70ED-4876-930B-2456CE26C0C7}">
      <dgm:prSet/>
      <dgm:spPr/>
      <dgm:t>
        <a:bodyPr/>
        <a:lstStyle/>
        <a:p>
          <a:endParaRPr lang="es-EC">
            <a:latin typeface="Baskerville Old Face" panose="02020602080505020303" pitchFamily="18" charset="0"/>
          </a:endParaRPr>
        </a:p>
      </dgm:t>
    </dgm:pt>
    <dgm:pt modelId="{B54360A3-C123-42EA-A29A-9FA757907678}">
      <dgm:prSet phldrT="[Texto]"/>
      <dgm:spPr/>
      <dgm:t>
        <a:bodyPr/>
        <a:lstStyle/>
        <a:p>
          <a:r>
            <a:rPr lang="es-EC" dirty="0" smtClean="0">
              <a:latin typeface="Baskerville Old Face" panose="02020602080505020303" pitchFamily="18" charset="0"/>
            </a:rPr>
            <a:t>Cultural</a:t>
          </a:r>
          <a:endParaRPr lang="es-EC" dirty="0">
            <a:latin typeface="Baskerville Old Face" panose="02020602080505020303" pitchFamily="18" charset="0"/>
          </a:endParaRPr>
        </a:p>
      </dgm:t>
    </dgm:pt>
    <dgm:pt modelId="{D50008CC-3F0C-4674-94A3-A5A8899B00CA}" type="parTrans" cxnId="{405443A0-30D3-4E39-BEC8-324CB21FBB3D}">
      <dgm:prSet/>
      <dgm:spPr/>
      <dgm:t>
        <a:bodyPr/>
        <a:lstStyle/>
        <a:p>
          <a:endParaRPr lang="es-EC">
            <a:latin typeface="Baskerville Old Face" panose="02020602080505020303" pitchFamily="18" charset="0"/>
          </a:endParaRPr>
        </a:p>
      </dgm:t>
    </dgm:pt>
    <dgm:pt modelId="{6D1DA6E5-DC37-4FB4-A997-B0ECA4DBB0DF}" type="sibTrans" cxnId="{405443A0-30D3-4E39-BEC8-324CB21FBB3D}">
      <dgm:prSet/>
      <dgm:spPr/>
      <dgm:t>
        <a:bodyPr/>
        <a:lstStyle/>
        <a:p>
          <a:endParaRPr lang="es-EC">
            <a:latin typeface="Baskerville Old Face" panose="02020602080505020303" pitchFamily="18" charset="0"/>
          </a:endParaRPr>
        </a:p>
      </dgm:t>
    </dgm:pt>
    <dgm:pt modelId="{ED8C076E-9367-49C7-853E-8CC405352E50}">
      <dgm:prSet phldrT="[Texto]"/>
      <dgm:spPr/>
      <dgm:t>
        <a:bodyPr/>
        <a:lstStyle/>
        <a:p>
          <a:r>
            <a:rPr lang="es-EC" dirty="0" smtClean="0">
              <a:latin typeface="Baskerville Old Face" panose="02020602080505020303" pitchFamily="18" charset="0"/>
            </a:rPr>
            <a:t>Infraestructura</a:t>
          </a:r>
          <a:endParaRPr lang="es-EC" dirty="0">
            <a:latin typeface="Baskerville Old Face" panose="02020602080505020303" pitchFamily="18" charset="0"/>
          </a:endParaRPr>
        </a:p>
      </dgm:t>
    </dgm:pt>
    <dgm:pt modelId="{F0BE3923-A4B2-43B0-8D47-E80226067FEC}" type="parTrans" cxnId="{96226AE5-51BC-4B32-B0FF-0B38E2440772}">
      <dgm:prSet/>
      <dgm:spPr/>
      <dgm:t>
        <a:bodyPr/>
        <a:lstStyle/>
        <a:p>
          <a:endParaRPr lang="es-EC">
            <a:latin typeface="Baskerville Old Face" panose="02020602080505020303" pitchFamily="18" charset="0"/>
          </a:endParaRPr>
        </a:p>
      </dgm:t>
    </dgm:pt>
    <dgm:pt modelId="{8D590169-DFC1-40A9-99AD-6D4B6C789822}" type="sibTrans" cxnId="{96226AE5-51BC-4B32-B0FF-0B38E2440772}">
      <dgm:prSet/>
      <dgm:spPr/>
      <dgm:t>
        <a:bodyPr/>
        <a:lstStyle/>
        <a:p>
          <a:endParaRPr lang="es-EC">
            <a:latin typeface="Baskerville Old Face" panose="02020602080505020303" pitchFamily="18" charset="0"/>
          </a:endParaRPr>
        </a:p>
      </dgm:t>
    </dgm:pt>
    <dgm:pt modelId="{EFFAD12C-CFAE-4985-B2DD-356A41701DE0}">
      <dgm:prSet phldrT="[Texto]"/>
      <dgm:spPr/>
      <dgm:t>
        <a:bodyPr/>
        <a:lstStyle/>
        <a:p>
          <a:r>
            <a:rPr lang="es-EC" dirty="0" smtClean="0">
              <a:latin typeface="Baskerville Old Face" panose="02020602080505020303" pitchFamily="18" charset="0"/>
            </a:rPr>
            <a:t>Económica</a:t>
          </a:r>
          <a:endParaRPr lang="es-EC" dirty="0">
            <a:latin typeface="Baskerville Old Face" panose="02020602080505020303" pitchFamily="18" charset="0"/>
          </a:endParaRPr>
        </a:p>
      </dgm:t>
    </dgm:pt>
    <dgm:pt modelId="{C9A7AFC4-497E-44F1-ADB7-4F5F3B3C6532}" type="parTrans" cxnId="{5D42275C-F400-4F60-8D6B-5140311F4EDF}">
      <dgm:prSet/>
      <dgm:spPr/>
      <dgm:t>
        <a:bodyPr/>
        <a:lstStyle/>
        <a:p>
          <a:endParaRPr lang="es-EC">
            <a:latin typeface="Baskerville Old Face" panose="02020602080505020303" pitchFamily="18" charset="0"/>
          </a:endParaRPr>
        </a:p>
      </dgm:t>
    </dgm:pt>
    <dgm:pt modelId="{4C9FFB12-6949-47A3-A532-D77571A2DAA4}" type="sibTrans" cxnId="{5D42275C-F400-4F60-8D6B-5140311F4EDF}">
      <dgm:prSet/>
      <dgm:spPr/>
      <dgm:t>
        <a:bodyPr/>
        <a:lstStyle/>
        <a:p>
          <a:endParaRPr lang="es-EC">
            <a:latin typeface="Baskerville Old Face" panose="02020602080505020303" pitchFamily="18" charset="0"/>
          </a:endParaRPr>
        </a:p>
      </dgm:t>
    </dgm:pt>
    <dgm:pt modelId="{53FED2E3-1450-4835-B8B7-DAD8F00D2DF4}" type="pres">
      <dgm:prSet presAssocID="{3EE9411F-B58B-444D-85B0-5514A09192E7}" presName="composite" presStyleCnt="0">
        <dgm:presLayoutVars>
          <dgm:chMax val="5"/>
          <dgm:dir/>
          <dgm:animLvl val="ctr"/>
          <dgm:resizeHandles val="exact"/>
        </dgm:presLayoutVars>
      </dgm:prSet>
      <dgm:spPr/>
      <dgm:t>
        <a:bodyPr/>
        <a:lstStyle/>
        <a:p>
          <a:endParaRPr lang="es-EC"/>
        </a:p>
      </dgm:t>
    </dgm:pt>
    <dgm:pt modelId="{0505E1AE-C82F-476B-9EAF-328A56487BF1}" type="pres">
      <dgm:prSet presAssocID="{3EE9411F-B58B-444D-85B0-5514A09192E7}" presName="cycle" presStyleCnt="0"/>
      <dgm:spPr/>
      <dgm:t>
        <a:bodyPr/>
        <a:lstStyle/>
        <a:p>
          <a:endParaRPr lang="es-EC"/>
        </a:p>
      </dgm:t>
    </dgm:pt>
    <dgm:pt modelId="{E8D1D205-5DBB-4F03-895D-8872BF8120E2}" type="pres">
      <dgm:prSet presAssocID="{3EE9411F-B58B-444D-85B0-5514A09192E7}" presName="centerShape" presStyleCnt="0"/>
      <dgm:spPr/>
      <dgm:t>
        <a:bodyPr/>
        <a:lstStyle/>
        <a:p>
          <a:endParaRPr lang="es-EC"/>
        </a:p>
      </dgm:t>
    </dgm:pt>
    <dgm:pt modelId="{998D4D7A-0FCC-4EF2-93B0-26607A412C60}" type="pres">
      <dgm:prSet presAssocID="{3EE9411F-B58B-444D-85B0-5514A09192E7}" presName="connSite" presStyleLbl="node1" presStyleIdx="0" presStyleCnt="4"/>
      <dgm:spPr/>
      <dgm:t>
        <a:bodyPr/>
        <a:lstStyle/>
        <a:p>
          <a:endParaRPr lang="es-EC"/>
        </a:p>
      </dgm:t>
    </dgm:pt>
    <dgm:pt modelId="{C93B3F53-20CC-4CAD-A240-80399F5CB061}" type="pres">
      <dgm:prSet presAssocID="{3EE9411F-B58B-444D-85B0-5514A09192E7}"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37000" r="-37000"/>
          </a:stretch>
        </a:blipFill>
      </dgm:spPr>
      <dgm:t>
        <a:bodyPr/>
        <a:lstStyle/>
        <a:p>
          <a:endParaRPr lang="es-EC"/>
        </a:p>
      </dgm:t>
    </dgm:pt>
    <dgm:pt modelId="{887D2E0E-2D55-4316-B59A-1B1A1C4F4264}" type="pres">
      <dgm:prSet presAssocID="{58141415-ADB6-4798-BBEA-02E62B63FDAC}" presName="Name25" presStyleLbl="parChTrans1D1" presStyleIdx="0" presStyleCnt="3"/>
      <dgm:spPr/>
      <dgm:t>
        <a:bodyPr/>
        <a:lstStyle/>
        <a:p>
          <a:endParaRPr lang="es-EC"/>
        </a:p>
      </dgm:t>
    </dgm:pt>
    <dgm:pt modelId="{3953B041-FEBF-4BAA-9FA4-B8372A232305}" type="pres">
      <dgm:prSet presAssocID="{6A1E84B1-7CA3-427C-998F-5669926DCF97}" presName="node" presStyleCnt="0"/>
      <dgm:spPr/>
      <dgm:t>
        <a:bodyPr/>
        <a:lstStyle/>
        <a:p>
          <a:endParaRPr lang="es-EC"/>
        </a:p>
      </dgm:t>
    </dgm:pt>
    <dgm:pt modelId="{0BF642D5-5CE8-47A7-AFB1-4EBAD2FEB049}" type="pres">
      <dgm:prSet presAssocID="{6A1E84B1-7CA3-427C-998F-5669926DCF97}" presName="parentNode" presStyleLbl="node1" presStyleIdx="1" presStyleCnt="4">
        <dgm:presLayoutVars>
          <dgm:chMax val="1"/>
          <dgm:bulletEnabled val="1"/>
        </dgm:presLayoutVars>
      </dgm:prSet>
      <dgm:spPr/>
      <dgm:t>
        <a:bodyPr/>
        <a:lstStyle/>
        <a:p>
          <a:endParaRPr lang="es-EC"/>
        </a:p>
      </dgm:t>
    </dgm:pt>
    <dgm:pt modelId="{D070ECB0-3C72-4492-A2B8-8B3568CA6095}" type="pres">
      <dgm:prSet presAssocID="{6A1E84B1-7CA3-427C-998F-5669926DCF97}" presName="childNode" presStyleLbl="revTx" presStyleIdx="0" presStyleCnt="3">
        <dgm:presLayoutVars>
          <dgm:bulletEnabled val="1"/>
        </dgm:presLayoutVars>
      </dgm:prSet>
      <dgm:spPr/>
      <dgm:t>
        <a:bodyPr/>
        <a:lstStyle/>
        <a:p>
          <a:endParaRPr lang="es-EC"/>
        </a:p>
      </dgm:t>
    </dgm:pt>
    <dgm:pt modelId="{6D64460B-B6FB-4058-AB97-D08C4D5FA13A}" type="pres">
      <dgm:prSet presAssocID="{C9AA3FFF-842B-4B0B-97B8-D19E9BC70D77}" presName="Name25" presStyleLbl="parChTrans1D1" presStyleIdx="1" presStyleCnt="3"/>
      <dgm:spPr/>
      <dgm:t>
        <a:bodyPr/>
        <a:lstStyle/>
        <a:p>
          <a:endParaRPr lang="es-EC"/>
        </a:p>
      </dgm:t>
    </dgm:pt>
    <dgm:pt modelId="{99392878-906D-4693-8F4A-FA19AAA46624}" type="pres">
      <dgm:prSet presAssocID="{AA41A4CA-A147-4909-851F-D3052C7C2E0A}" presName="node" presStyleCnt="0"/>
      <dgm:spPr/>
      <dgm:t>
        <a:bodyPr/>
        <a:lstStyle/>
        <a:p>
          <a:endParaRPr lang="es-EC"/>
        </a:p>
      </dgm:t>
    </dgm:pt>
    <dgm:pt modelId="{42F8E32A-E016-4FF2-8DEB-268DDE9AF25B}" type="pres">
      <dgm:prSet presAssocID="{AA41A4CA-A147-4909-851F-D3052C7C2E0A}" presName="parentNode" presStyleLbl="node1" presStyleIdx="2" presStyleCnt="4">
        <dgm:presLayoutVars>
          <dgm:chMax val="1"/>
          <dgm:bulletEnabled val="1"/>
        </dgm:presLayoutVars>
      </dgm:prSet>
      <dgm:spPr/>
      <dgm:t>
        <a:bodyPr/>
        <a:lstStyle/>
        <a:p>
          <a:endParaRPr lang="es-EC"/>
        </a:p>
      </dgm:t>
    </dgm:pt>
    <dgm:pt modelId="{62AA6FF3-7A55-42EB-B00D-6BC34DE81DB1}" type="pres">
      <dgm:prSet presAssocID="{AA41A4CA-A147-4909-851F-D3052C7C2E0A}" presName="childNode" presStyleLbl="revTx" presStyleIdx="1" presStyleCnt="3">
        <dgm:presLayoutVars>
          <dgm:bulletEnabled val="1"/>
        </dgm:presLayoutVars>
      </dgm:prSet>
      <dgm:spPr/>
      <dgm:t>
        <a:bodyPr/>
        <a:lstStyle/>
        <a:p>
          <a:endParaRPr lang="es-EC"/>
        </a:p>
      </dgm:t>
    </dgm:pt>
    <dgm:pt modelId="{6AFF7F52-CD42-49A5-8815-CA4B731CC521}" type="pres">
      <dgm:prSet presAssocID="{E6828308-E489-4E74-915F-8CB1E9373C7B}" presName="Name25" presStyleLbl="parChTrans1D1" presStyleIdx="2" presStyleCnt="3"/>
      <dgm:spPr/>
      <dgm:t>
        <a:bodyPr/>
        <a:lstStyle/>
        <a:p>
          <a:endParaRPr lang="es-EC"/>
        </a:p>
      </dgm:t>
    </dgm:pt>
    <dgm:pt modelId="{D453A296-753A-4DE4-B7DD-7F3DF56A89A7}" type="pres">
      <dgm:prSet presAssocID="{FBED6AFD-1A8F-4ABE-A6BD-3737BFD6B306}" presName="node" presStyleCnt="0"/>
      <dgm:spPr/>
      <dgm:t>
        <a:bodyPr/>
        <a:lstStyle/>
        <a:p>
          <a:endParaRPr lang="es-EC"/>
        </a:p>
      </dgm:t>
    </dgm:pt>
    <dgm:pt modelId="{7E64C71C-16F9-448D-879F-3267A6862A2D}" type="pres">
      <dgm:prSet presAssocID="{FBED6AFD-1A8F-4ABE-A6BD-3737BFD6B306}" presName="parentNode" presStyleLbl="node1" presStyleIdx="3" presStyleCnt="4">
        <dgm:presLayoutVars>
          <dgm:chMax val="1"/>
          <dgm:bulletEnabled val="1"/>
        </dgm:presLayoutVars>
      </dgm:prSet>
      <dgm:spPr/>
      <dgm:t>
        <a:bodyPr/>
        <a:lstStyle/>
        <a:p>
          <a:endParaRPr lang="es-EC"/>
        </a:p>
      </dgm:t>
    </dgm:pt>
    <dgm:pt modelId="{A3509A80-9B94-4ED4-8E14-CB7BAE7EED33}" type="pres">
      <dgm:prSet presAssocID="{FBED6AFD-1A8F-4ABE-A6BD-3737BFD6B306}" presName="childNode" presStyleLbl="revTx" presStyleIdx="2" presStyleCnt="3">
        <dgm:presLayoutVars>
          <dgm:bulletEnabled val="1"/>
        </dgm:presLayoutVars>
      </dgm:prSet>
      <dgm:spPr/>
      <dgm:t>
        <a:bodyPr/>
        <a:lstStyle/>
        <a:p>
          <a:endParaRPr lang="es-EC"/>
        </a:p>
      </dgm:t>
    </dgm:pt>
  </dgm:ptLst>
  <dgm:cxnLst>
    <dgm:cxn modelId="{5D42275C-F400-4F60-8D6B-5140311F4EDF}" srcId="{FBED6AFD-1A8F-4ABE-A6BD-3737BFD6B306}" destId="{EFFAD12C-CFAE-4985-B2DD-356A41701DE0}" srcOrd="2" destOrd="0" parTransId="{C9A7AFC4-497E-44F1-ADB7-4F5F3B3C6532}" sibTransId="{4C9FFB12-6949-47A3-A532-D77571A2DAA4}"/>
    <dgm:cxn modelId="{F96C8390-0871-4A65-9291-856C696B2F66}" type="presOf" srcId="{EFFAD12C-CFAE-4985-B2DD-356A41701DE0}" destId="{A3509A80-9B94-4ED4-8E14-CB7BAE7EED33}" srcOrd="0" destOrd="2" presId="urn:microsoft.com/office/officeart/2005/8/layout/radial2"/>
    <dgm:cxn modelId="{405443A0-30D3-4E39-BEC8-324CB21FBB3D}" srcId="{FBED6AFD-1A8F-4ABE-A6BD-3737BFD6B306}" destId="{B54360A3-C123-42EA-A29A-9FA757907678}" srcOrd="1" destOrd="0" parTransId="{D50008CC-3F0C-4674-94A3-A5A8899B00CA}" sibTransId="{6D1DA6E5-DC37-4FB4-A997-B0ECA4DBB0DF}"/>
    <dgm:cxn modelId="{F542BED7-E2B7-476E-9396-BE84600BBBDD}" type="presOf" srcId="{25753141-25DF-4202-8C07-0BDA06A286B9}" destId="{62AA6FF3-7A55-42EB-B00D-6BC34DE81DB1}" srcOrd="0" destOrd="0" presId="urn:microsoft.com/office/officeart/2005/8/layout/radial2"/>
    <dgm:cxn modelId="{A27424AE-4951-40EF-A121-8C4A0A3EEFFF}" type="presOf" srcId="{2C3C9FC5-7927-4A47-A785-7BB2A3952948}" destId="{62AA6FF3-7A55-42EB-B00D-6BC34DE81DB1}" srcOrd="0" destOrd="1" presId="urn:microsoft.com/office/officeart/2005/8/layout/radial2"/>
    <dgm:cxn modelId="{1DCA23EB-2EAA-4593-BC2E-F14B28FA0FA1}" type="presOf" srcId="{ED8C076E-9367-49C7-853E-8CC405352E50}" destId="{D070ECB0-3C72-4492-A2B8-8B3568CA6095}" srcOrd="0" destOrd="2" presId="urn:microsoft.com/office/officeart/2005/8/layout/radial2"/>
    <dgm:cxn modelId="{0045BB10-6586-4FA5-9A52-4D47AEF47D19}" type="presOf" srcId="{AA41A4CA-A147-4909-851F-D3052C7C2E0A}" destId="{42F8E32A-E016-4FF2-8DEB-268DDE9AF25B}" srcOrd="0" destOrd="0" presId="urn:microsoft.com/office/officeart/2005/8/layout/radial2"/>
    <dgm:cxn modelId="{13AAF87A-C225-4C61-B0BF-9D1B3C026101}" type="presOf" srcId="{FBED6AFD-1A8F-4ABE-A6BD-3737BFD6B306}" destId="{7E64C71C-16F9-448D-879F-3267A6862A2D}" srcOrd="0" destOrd="0" presId="urn:microsoft.com/office/officeart/2005/8/layout/radial2"/>
    <dgm:cxn modelId="{A05F0BC0-7DF0-46AB-B07B-0D8802CBEB4F}" type="presOf" srcId="{E6828308-E489-4E74-915F-8CB1E9373C7B}" destId="{6AFF7F52-CD42-49A5-8815-CA4B731CC521}" srcOrd="0" destOrd="0" presId="urn:microsoft.com/office/officeart/2005/8/layout/radial2"/>
    <dgm:cxn modelId="{E2BCF460-DB3C-42E9-98CA-9166F1C57E90}" type="presOf" srcId="{3EE9411F-B58B-444D-85B0-5514A09192E7}" destId="{53FED2E3-1450-4835-B8B7-DAD8F00D2DF4}" srcOrd="0" destOrd="0" presId="urn:microsoft.com/office/officeart/2005/8/layout/radial2"/>
    <dgm:cxn modelId="{9D0CE48E-04F6-47AE-96A0-9FDB38DCEE6A}" type="presOf" srcId="{C9AA3FFF-842B-4B0B-97B8-D19E9BC70D77}" destId="{6D64460B-B6FB-4058-AB97-D08C4D5FA13A}" srcOrd="0" destOrd="0" presId="urn:microsoft.com/office/officeart/2005/8/layout/radial2"/>
    <dgm:cxn modelId="{FC90737C-7B66-4E40-A0F0-2CF0178649FB}" type="presOf" srcId="{4BB28AB8-6715-4BC1-A61F-7AD03F00D030}" destId="{D070ECB0-3C72-4492-A2B8-8B3568CA6095}" srcOrd="0" destOrd="0" presId="urn:microsoft.com/office/officeart/2005/8/layout/radial2"/>
    <dgm:cxn modelId="{64628227-6403-4E95-AF8F-EE92FE16C637}" srcId="{3EE9411F-B58B-444D-85B0-5514A09192E7}" destId="{FBED6AFD-1A8F-4ABE-A6BD-3737BFD6B306}" srcOrd="2" destOrd="0" parTransId="{E6828308-E489-4E74-915F-8CB1E9373C7B}" sibTransId="{155B2C4C-87B5-49C4-A0B2-1CEAD793FA6D}"/>
    <dgm:cxn modelId="{6213C12B-DB38-4968-9C5E-20BF8C154419}" srcId="{3EE9411F-B58B-444D-85B0-5514A09192E7}" destId="{AA41A4CA-A147-4909-851F-D3052C7C2E0A}" srcOrd="1" destOrd="0" parTransId="{C9AA3FFF-842B-4B0B-97B8-D19E9BC70D77}" sibTransId="{634E8B40-04C8-4DB6-B03A-CABF30C98BD1}"/>
    <dgm:cxn modelId="{C0A88AB4-782A-4D82-97D2-9B908A5E3F39}" type="presOf" srcId="{68F2C1C7-4AFB-4A0D-A353-144B7456EA26}" destId="{A3509A80-9B94-4ED4-8E14-CB7BAE7EED33}" srcOrd="0" destOrd="0" presId="urn:microsoft.com/office/officeart/2005/8/layout/radial2"/>
    <dgm:cxn modelId="{6F6C6111-A1A8-4C44-BC27-783DC8AF87C1}" srcId="{AA41A4CA-A147-4909-851F-D3052C7C2E0A}" destId="{25753141-25DF-4202-8C07-0BDA06A286B9}" srcOrd="0" destOrd="0" parTransId="{7B1B132C-17DA-4E66-AA06-488EB4E5B8EE}" sibTransId="{25A37CAB-F116-47FC-8E66-4C1B1975F71B}"/>
    <dgm:cxn modelId="{8C93E173-FAF2-45D2-8801-0D5A53641E7E}" type="presOf" srcId="{58141415-ADB6-4798-BBEA-02E62B63FDAC}" destId="{887D2E0E-2D55-4316-B59A-1B1A1C4F4264}" srcOrd="0" destOrd="0" presId="urn:microsoft.com/office/officeart/2005/8/layout/radial2"/>
    <dgm:cxn modelId="{96226AE5-51BC-4B32-B0FF-0B38E2440772}" srcId="{6A1E84B1-7CA3-427C-998F-5669926DCF97}" destId="{ED8C076E-9367-49C7-853E-8CC405352E50}" srcOrd="2" destOrd="0" parTransId="{F0BE3923-A4B2-43B0-8D47-E80226067FEC}" sibTransId="{8D590169-DFC1-40A9-99AD-6D4B6C789822}"/>
    <dgm:cxn modelId="{0B02B780-B053-4794-89CA-785B5C7255CD}" srcId="{6A1E84B1-7CA3-427C-998F-5669926DCF97}" destId="{4BB28AB8-6715-4BC1-A61F-7AD03F00D030}" srcOrd="0" destOrd="0" parTransId="{9428A3F0-E9FC-413E-929E-26C4BCF680F1}" sibTransId="{8B18C2A9-DBFE-47C2-A09A-C05015CE82C2}"/>
    <dgm:cxn modelId="{157CFA88-D4B3-4092-98A3-703E350A9B67}" type="presOf" srcId="{B54360A3-C123-42EA-A29A-9FA757907678}" destId="{A3509A80-9B94-4ED4-8E14-CB7BAE7EED33}" srcOrd="0" destOrd="1" presId="urn:microsoft.com/office/officeart/2005/8/layout/radial2"/>
    <dgm:cxn modelId="{D7C244D8-FF63-48F1-9F1E-3EF446B9B2F0}" type="presOf" srcId="{6A1E84B1-7CA3-427C-998F-5669926DCF97}" destId="{0BF642D5-5CE8-47A7-AFB1-4EBAD2FEB049}" srcOrd="0" destOrd="0" presId="urn:microsoft.com/office/officeart/2005/8/layout/radial2"/>
    <dgm:cxn modelId="{560B2FD0-70ED-4876-930B-2456CE26C0C7}" srcId="{FBED6AFD-1A8F-4ABE-A6BD-3737BFD6B306}" destId="{68F2C1C7-4AFB-4A0D-A353-144B7456EA26}" srcOrd="0" destOrd="0" parTransId="{A8F1D485-B4EF-462F-BA9B-65C9D8878985}" sibTransId="{DD9B4F54-D721-4D4E-96AF-2CB6548C3AC6}"/>
    <dgm:cxn modelId="{D49FB014-6368-47B6-B397-58EA7417AF55}" srcId="{6A1E84B1-7CA3-427C-998F-5669926DCF97}" destId="{B36EA5CC-598D-45BB-8A52-492C8277CEA2}" srcOrd="1" destOrd="0" parTransId="{30FF51F2-3A0D-4294-B13C-212AE0DD121D}" sibTransId="{DC8CAA5A-F8BD-4627-BC90-857A0333A214}"/>
    <dgm:cxn modelId="{AA9245C1-7C2E-4DFD-8E48-7E61F59C364F}" srcId="{3EE9411F-B58B-444D-85B0-5514A09192E7}" destId="{6A1E84B1-7CA3-427C-998F-5669926DCF97}" srcOrd="0" destOrd="0" parTransId="{58141415-ADB6-4798-BBEA-02E62B63FDAC}" sibTransId="{35436C63-7A4C-4819-9A01-F8C4958A6B7D}"/>
    <dgm:cxn modelId="{13A4050E-E3E6-44DE-B31B-97E051DD8A6D}" type="presOf" srcId="{B36EA5CC-598D-45BB-8A52-492C8277CEA2}" destId="{D070ECB0-3C72-4492-A2B8-8B3568CA6095}" srcOrd="0" destOrd="1" presId="urn:microsoft.com/office/officeart/2005/8/layout/radial2"/>
    <dgm:cxn modelId="{B29E1A4A-55DB-4F0F-B06F-E4F933F90F31}" srcId="{AA41A4CA-A147-4909-851F-D3052C7C2E0A}" destId="{2C3C9FC5-7927-4A47-A785-7BB2A3952948}" srcOrd="1" destOrd="0" parTransId="{511AF8BB-1339-4674-B251-27CDE1B17620}" sibTransId="{384398F3-FAD8-4B28-AB36-0B07C9FD8F39}"/>
    <dgm:cxn modelId="{0A40F76B-CDDB-44D4-A97F-F3B660DB127C}" type="presParOf" srcId="{53FED2E3-1450-4835-B8B7-DAD8F00D2DF4}" destId="{0505E1AE-C82F-476B-9EAF-328A56487BF1}" srcOrd="0" destOrd="0" presId="urn:microsoft.com/office/officeart/2005/8/layout/radial2"/>
    <dgm:cxn modelId="{CA9C41E1-B8A1-4D85-AA9A-9AB58F35D959}" type="presParOf" srcId="{0505E1AE-C82F-476B-9EAF-328A56487BF1}" destId="{E8D1D205-5DBB-4F03-895D-8872BF8120E2}" srcOrd="0" destOrd="0" presId="urn:microsoft.com/office/officeart/2005/8/layout/radial2"/>
    <dgm:cxn modelId="{C85539EB-E468-4CB5-8EF1-133C0C4D9E6D}" type="presParOf" srcId="{E8D1D205-5DBB-4F03-895D-8872BF8120E2}" destId="{998D4D7A-0FCC-4EF2-93B0-26607A412C60}" srcOrd="0" destOrd="0" presId="urn:microsoft.com/office/officeart/2005/8/layout/radial2"/>
    <dgm:cxn modelId="{83D82AC2-D756-4A3A-8374-CF2CED3B5632}" type="presParOf" srcId="{E8D1D205-5DBB-4F03-895D-8872BF8120E2}" destId="{C93B3F53-20CC-4CAD-A240-80399F5CB061}" srcOrd="1" destOrd="0" presId="urn:microsoft.com/office/officeart/2005/8/layout/radial2"/>
    <dgm:cxn modelId="{00944915-8E0D-4C3D-9167-5195E4DF9C96}" type="presParOf" srcId="{0505E1AE-C82F-476B-9EAF-328A56487BF1}" destId="{887D2E0E-2D55-4316-B59A-1B1A1C4F4264}" srcOrd="1" destOrd="0" presId="urn:microsoft.com/office/officeart/2005/8/layout/radial2"/>
    <dgm:cxn modelId="{E224359B-FBE8-41F6-8F09-18A3D782943E}" type="presParOf" srcId="{0505E1AE-C82F-476B-9EAF-328A56487BF1}" destId="{3953B041-FEBF-4BAA-9FA4-B8372A232305}" srcOrd="2" destOrd="0" presId="urn:microsoft.com/office/officeart/2005/8/layout/radial2"/>
    <dgm:cxn modelId="{97A41775-425E-4DAF-A8C7-DCA178C87AED}" type="presParOf" srcId="{3953B041-FEBF-4BAA-9FA4-B8372A232305}" destId="{0BF642D5-5CE8-47A7-AFB1-4EBAD2FEB049}" srcOrd="0" destOrd="0" presId="urn:microsoft.com/office/officeart/2005/8/layout/radial2"/>
    <dgm:cxn modelId="{5A6C9A4C-9118-4309-8855-3AE8E9ACD547}" type="presParOf" srcId="{3953B041-FEBF-4BAA-9FA4-B8372A232305}" destId="{D070ECB0-3C72-4492-A2B8-8B3568CA6095}" srcOrd="1" destOrd="0" presId="urn:microsoft.com/office/officeart/2005/8/layout/radial2"/>
    <dgm:cxn modelId="{F80A8CF1-22CD-4803-B85B-EF6D6366E0EE}" type="presParOf" srcId="{0505E1AE-C82F-476B-9EAF-328A56487BF1}" destId="{6D64460B-B6FB-4058-AB97-D08C4D5FA13A}" srcOrd="3" destOrd="0" presId="urn:microsoft.com/office/officeart/2005/8/layout/radial2"/>
    <dgm:cxn modelId="{0AE83D7D-159C-49DB-BEDC-B78B6229F36D}" type="presParOf" srcId="{0505E1AE-C82F-476B-9EAF-328A56487BF1}" destId="{99392878-906D-4693-8F4A-FA19AAA46624}" srcOrd="4" destOrd="0" presId="urn:microsoft.com/office/officeart/2005/8/layout/radial2"/>
    <dgm:cxn modelId="{E4E748F2-EDF1-478B-89D1-BAB27C08F91B}" type="presParOf" srcId="{99392878-906D-4693-8F4A-FA19AAA46624}" destId="{42F8E32A-E016-4FF2-8DEB-268DDE9AF25B}" srcOrd="0" destOrd="0" presId="urn:microsoft.com/office/officeart/2005/8/layout/radial2"/>
    <dgm:cxn modelId="{5F943F61-8A28-4C8B-B89D-37F4D9375309}" type="presParOf" srcId="{99392878-906D-4693-8F4A-FA19AAA46624}" destId="{62AA6FF3-7A55-42EB-B00D-6BC34DE81DB1}" srcOrd="1" destOrd="0" presId="urn:microsoft.com/office/officeart/2005/8/layout/radial2"/>
    <dgm:cxn modelId="{45A4F6AE-39C9-4602-973D-5E49DFDF14BB}" type="presParOf" srcId="{0505E1AE-C82F-476B-9EAF-328A56487BF1}" destId="{6AFF7F52-CD42-49A5-8815-CA4B731CC521}" srcOrd="5" destOrd="0" presId="urn:microsoft.com/office/officeart/2005/8/layout/radial2"/>
    <dgm:cxn modelId="{7CA06324-7461-4F21-80F8-0B74C3FB16BA}" type="presParOf" srcId="{0505E1AE-C82F-476B-9EAF-328A56487BF1}" destId="{D453A296-753A-4DE4-B7DD-7F3DF56A89A7}" srcOrd="6" destOrd="0" presId="urn:microsoft.com/office/officeart/2005/8/layout/radial2"/>
    <dgm:cxn modelId="{73216D94-1CFA-4443-A7E2-7CA365A7C090}" type="presParOf" srcId="{D453A296-753A-4DE4-B7DD-7F3DF56A89A7}" destId="{7E64C71C-16F9-448D-879F-3267A6862A2D}" srcOrd="0" destOrd="0" presId="urn:microsoft.com/office/officeart/2005/8/layout/radial2"/>
    <dgm:cxn modelId="{AAA96205-CD7E-4193-8B98-03DBFD77C7C2}" type="presParOf" srcId="{D453A296-753A-4DE4-B7DD-7F3DF56A89A7}" destId="{A3509A80-9B94-4ED4-8E14-CB7BAE7EED33}" srcOrd="1" destOrd="0" presId="urn:microsoft.com/office/officeart/2005/8/layout/radial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27D6FF-E973-4C1D-A5FE-207F6488E89B}" type="doc">
      <dgm:prSet loTypeId="urn:microsoft.com/office/officeart/2005/8/layout/equation2" loCatId="process" qsTypeId="urn:microsoft.com/office/officeart/2005/8/quickstyle/3d2" qsCatId="3D" csTypeId="urn:microsoft.com/office/officeart/2005/8/colors/colorful5" csCatId="colorful" phldr="1"/>
      <dgm:spPr/>
    </dgm:pt>
    <dgm:pt modelId="{41D01E3D-A975-4440-B674-A78492306655}">
      <dgm:prSet phldrT="[Texto]"/>
      <dgm:spPr/>
      <dgm:t>
        <a:bodyPr/>
        <a:lstStyle/>
        <a:p>
          <a:r>
            <a:rPr lang="es-EC" dirty="0" smtClean="0"/>
            <a:t>CUALITATIVO</a:t>
          </a:r>
          <a:endParaRPr lang="es-EC" dirty="0"/>
        </a:p>
      </dgm:t>
    </dgm:pt>
    <dgm:pt modelId="{F7927AF2-A3DE-4C83-84FA-D76B5627EDD4}" type="parTrans" cxnId="{6696901B-FC52-4535-9337-A497929DA032}">
      <dgm:prSet/>
      <dgm:spPr/>
      <dgm:t>
        <a:bodyPr/>
        <a:lstStyle/>
        <a:p>
          <a:endParaRPr lang="es-EC"/>
        </a:p>
      </dgm:t>
    </dgm:pt>
    <dgm:pt modelId="{E798B53B-43D2-44E0-B7B2-E389AFE07674}" type="sibTrans" cxnId="{6696901B-FC52-4535-9337-A497929DA032}">
      <dgm:prSet/>
      <dgm:spPr/>
      <dgm:t>
        <a:bodyPr/>
        <a:lstStyle/>
        <a:p>
          <a:endParaRPr lang="es-EC"/>
        </a:p>
      </dgm:t>
    </dgm:pt>
    <dgm:pt modelId="{C35B1B44-7469-4D61-9FC6-B7F87C91BB6A}">
      <dgm:prSet phldrT="[Texto]"/>
      <dgm:spPr/>
      <dgm:t>
        <a:bodyPr/>
        <a:lstStyle/>
        <a:p>
          <a:r>
            <a:rPr lang="es-EC" dirty="0" smtClean="0"/>
            <a:t>CUANTITATIVO</a:t>
          </a:r>
          <a:endParaRPr lang="es-EC" dirty="0"/>
        </a:p>
      </dgm:t>
    </dgm:pt>
    <dgm:pt modelId="{C7655AB6-FB5C-45D7-88C9-E2ECACEA1E92}" type="parTrans" cxnId="{58BD4B95-8A6E-42B9-AFCC-4D9D51017470}">
      <dgm:prSet/>
      <dgm:spPr/>
      <dgm:t>
        <a:bodyPr/>
        <a:lstStyle/>
        <a:p>
          <a:endParaRPr lang="es-EC"/>
        </a:p>
      </dgm:t>
    </dgm:pt>
    <dgm:pt modelId="{4878FD01-3783-401E-9C5D-A8ACB0751D98}" type="sibTrans" cxnId="{58BD4B95-8A6E-42B9-AFCC-4D9D51017470}">
      <dgm:prSet/>
      <dgm:spPr/>
      <dgm:t>
        <a:bodyPr/>
        <a:lstStyle/>
        <a:p>
          <a:endParaRPr lang="es-EC"/>
        </a:p>
      </dgm:t>
    </dgm:pt>
    <dgm:pt modelId="{9D3FE622-EC94-4B21-83C1-7A69EEF528CB}">
      <dgm:prSet phldrT="[Texto]"/>
      <dgm:spPr/>
      <dgm:t>
        <a:bodyPr/>
        <a:lstStyle/>
        <a:p>
          <a:r>
            <a:rPr lang="es-EC" dirty="0" smtClean="0"/>
            <a:t>MIXTO</a:t>
          </a:r>
          <a:endParaRPr lang="es-EC" dirty="0"/>
        </a:p>
      </dgm:t>
    </dgm:pt>
    <dgm:pt modelId="{B33D5156-DE14-4325-8668-3DC872C12B02}" type="parTrans" cxnId="{3E9A0EC7-6FBE-48AA-947B-D11EDFD4655F}">
      <dgm:prSet/>
      <dgm:spPr/>
      <dgm:t>
        <a:bodyPr/>
        <a:lstStyle/>
        <a:p>
          <a:endParaRPr lang="es-EC"/>
        </a:p>
      </dgm:t>
    </dgm:pt>
    <dgm:pt modelId="{C5E6F3F7-60E0-4390-A254-97573116A952}" type="sibTrans" cxnId="{3E9A0EC7-6FBE-48AA-947B-D11EDFD4655F}">
      <dgm:prSet/>
      <dgm:spPr/>
      <dgm:t>
        <a:bodyPr/>
        <a:lstStyle/>
        <a:p>
          <a:endParaRPr lang="es-EC"/>
        </a:p>
      </dgm:t>
    </dgm:pt>
    <dgm:pt modelId="{A888755E-2F99-4437-8404-F077BE655826}" type="pres">
      <dgm:prSet presAssocID="{9627D6FF-E973-4C1D-A5FE-207F6488E89B}" presName="Name0" presStyleCnt="0">
        <dgm:presLayoutVars>
          <dgm:dir/>
          <dgm:resizeHandles val="exact"/>
        </dgm:presLayoutVars>
      </dgm:prSet>
      <dgm:spPr/>
    </dgm:pt>
    <dgm:pt modelId="{77B050F8-DE31-4BD0-9618-544F09312D03}" type="pres">
      <dgm:prSet presAssocID="{9627D6FF-E973-4C1D-A5FE-207F6488E89B}" presName="vNodes" presStyleCnt="0"/>
      <dgm:spPr/>
    </dgm:pt>
    <dgm:pt modelId="{984797D6-BC9B-4C51-AAAD-52333F6B5059}" type="pres">
      <dgm:prSet presAssocID="{41D01E3D-A975-4440-B674-A78492306655}" presName="node" presStyleLbl="node1" presStyleIdx="0" presStyleCnt="3">
        <dgm:presLayoutVars>
          <dgm:bulletEnabled val="1"/>
        </dgm:presLayoutVars>
      </dgm:prSet>
      <dgm:spPr/>
      <dgm:t>
        <a:bodyPr/>
        <a:lstStyle/>
        <a:p>
          <a:endParaRPr lang="es-EC"/>
        </a:p>
      </dgm:t>
    </dgm:pt>
    <dgm:pt modelId="{59883570-FB77-4211-90F7-70B7A09AC10F}" type="pres">
      <dgm:prSet presAssocID="{E798B53B-43D2-44E0-B7B2-E389AFE07674}" presName="spacerT" presStyleCnt="0"/>
      <dgm:spPr/>
    </dgm:pt>
    <dgm:pt modelId="{75BDF3D9-DE7A-4A4C-B57B-14BA6E0A0231}" type="pres">
      <dgm:prSet presAssocID="{E798B53B-43D2-44E0-B7B2-E389AFE07674}" presName="sibTrans" presStyleLbl="sibTrans2D1" presStyleIdx="0" presStyleCnt="2"/>
      <dgm:spPr/>
      <dgm:t>
        <a:bodyPr/>
        <a:lstStyle/>
        <a:p>
          <a:endParaRPr lang="es-ES"/>
        </a:p>
      </dgm:t>
    </dgm:pt>
    <dgm:pt modelId="{9BBA73C0-38DB-42D5-9DDC-164FAC068CDE}" type="pres">
      <dgm:prSet presAssocID="{E798B53B-43D2-44E0-B7B2-E389AFE07674}" presName="spacerB" presStyleCnt="0"/>
      <dgm:spPr/>
    </dgm:pt>
    <dgm:pt modelId="{439E2E90-DD8C-4389-9D1B-117E4537418E}" type="pres">
      <dgm:prSet presAssocID="{C35B1B44-7469-4D61-9FC6-B7F87C91BB6A}" presName="node" presStyleLbl="node1" presStyleIdx="1" presStyleCnt="3">
        <dgm:presLayoutVars>
          <dgm:bulletEnabled val="1"/>
        </dgm:presLayoutVars>
      </dgm:prSet>
      <dgm:spPr/>
      <dgm:t>
        <a:bodyPr/>
        <a:lstStyle/>
        <a:p>
          <a:endParaRPr lang="es-ES"/>
        </a:p>
      </dgm:t>
    </dgm:pt>
    <dgm:pt modelId="{951992DD-E8E4-4EA8-AD67-FF49E912BB76}" type="pres">
      <dgm:prSet presAssocID="{9627D6FF-E973-4C1D-A5FE-207F6488E89B}" presName="sibTransLast" presStyleLbl="sibTrans2D1" presStyleIdx="1" presStyleCnt="2"/>
      <dgm:spPr/>
      <dgm:t>
        <a:bodyPr/>
        <a:lstStyle/>
        <a:p>
          <a:endParaRPr lang="es-ES"/>
        </a:p>
      </dgm:t>
    </dgm:pt>
    <dgm:pt modelId="{E1FDCC08-1371-44BA-B4A9-8796880511EC}" type="pres">
      <dgm:prSet presAssocID="{9627D6FF-E973-4C1D-A5FE-207F6488E89B}" presName="connectorText" presStyleLbl="sibTrans2D1" presStyleIdx="1" presStyleCnt="2"/>
      <dgm:spPr/>
      <dgm:t>
        <a:bodyPr/>
        <a:lstStyle/>
        <a:p>
          <a:endParaRPr lang="es-ES"/>
        </a:p>
      </dgm:t>
    </dgm:pt>
    <dgm:pt modelId="{013B0994-19D6-4591-AB4D-9931DA9AFC64}" type="pres">
      <dgm:prSet presAssocID="{9627D6FF-E973-4C1D-A5FE-207F6488E89B}" presName="lastNode" presStyleLbl="node1" presStyleIdx="2" presStyleCnt="3">
        <dgm:presLayoutVars>
          <dgm:bulletEnabled val="1"/>
        </dgm:presLayoutVars>
      </dgm:prSet>
      <dgm:spPr/>
      <dgm:t>
        <a:bodyPr/>
        <a:lstStyle/>
        <a:p>
          <a:endParaRPr lang="es-EC"/>
        </a:p>
      </dgm:t>
    </dgm:pt>
  </dgm:ptLst>
  <dgm:cxnLst>
    <dgm:cxn modelId="{27CC72AF-5343-4B9A-B91E-DB96858CF871}" type="presOf" srcId="{E798B53B-43D2-44E0-B7B2-E389AFE07674}" destId="{75BDF3D9-DE7A-4A4C-B57B-14BA6E0A0231}" srcOrd="0" destOrd="0" presId="urn:microsoft.com/office/officeart/2005/8/layout/equation2"/>
    <dgm:cxn modelId="{1B13CEFF-4FD8-4D5A-A7DF-BAF62FB0F36E}" type="presOf" srcId="{C35B1B44-7469-4D61-9FC6-B7F87C91BB6A}" destId="{439E2E90-DD8C-4389-9D1B-117E4537418E}" srcOrd="0" destOrd="0" presId="urn:microsoft.com/office/officeart/2005/8/layout/equation2"/>
    <dgm:cxn modelId="{1F4DFDB0-9702-45AE-8C35-8FD849255930}" type="presOf" srcId="{4878FD01-3783-401E-9C5D-A8ACB0751D98}" destId="{951992DD-E8E4-4EA8-AD67-FF49E912BB76}" srcOrd="0" destOrd="0" presId="urn:microsoft.com/office/officeart/2005/8/layout/equation2"/>
    <dgm:cxn modelId="{47E5F633-563C-441B-9800-3232D773A664}" type="presOf" srcId="{4878FD01-3783-401E-9C5D-A8ACB0751D98}" destId="{E1FDCC08-1371-44BA-B4A9-8796880511EC}" srcOrd="1" destOrd="0" presId="urn:microsoft.com/office/officeart/2005/8/layout/equation2"/>
    <dgm:cxn modelId="{6696901B-FC52-4535-9337-A497929DA032}" srcId="{9627D6FF-E973-4C1D-A5FE-207F6488E89B}" destId="{41D01E3D-A975-4440-B674-A78492306655}" srcOrd="0" destOrd="0" parTransId="{F7927AF2-A3DE-4C83-84FA-D76B5627EDD4}" sibTransId="{E798B53B-43D2-44E0-B7B2-E389AFE07674}"/>
    <dgm:cxn modelId="{40C36C15-3C04-4F63-A4B2-69F06772DAAE}" type="presOf" srcId="{9627D6FF-E973-4C1D-A5FE-207F6488E89B}" destId="{A888755E-2F99-4437-8404-F077BE655826}" srcOrd="0" destOrd="0" presId="urn:microsoft.com/office/officeart/2005/8/layout/equation2"/>
    <dgm:cxn modelId="{3E9A0EC7-6FBE-48AA-947B-D11EDFD4655F}" srcId="{9627D6FF-E973-4C1D-A5FE-207F6488E89B}" destId="{9D3FE622-EC94-4B21-83C1-7A69EEF528CB}" srcOrd="2" destOrd="0" parTransId="{B33D5156-DE14-4325-8668-3DC872C12B02}" sibTransId="{C5E6F3F7-60E0-4390-A254-97573116A952}"/>
    <dgm:cxn modelId="{58BD4B95-8A6E-42B9-AFCC-4D9D51017470}" srcId="{9627D6FF-E973-4C1D-A5FE-207F6488E89B}" destId="{C35B1B44-7469-4D61-9FC6-B7F87C91BB6A}" srcOrd="1" destOrd="0" parTransId="{C7655AB6-FB5C-45D7-88C9-E2ECACEA1E92}" sibTransId="{4878FD01-3783-401E-9C5D-A8ACB0751D98}"/>
    <dgm:cxn modelId="{46058717-DA19-43D7-B9C0-DDF81FA78BBE}" type="presOf" srcId="{41D01E3D-A975-4440-B674-A78492306655}" destId="{984797D6-BC9B-4C51-AAAD-52333F6B5059}" srcOrd="0" destOrd="0" presId="urn:microsoft.com/office/officeart/2005/8/layout/equation2"/>
    <dgm:cxn modelId="{90DA017B-A2AF-4DCF-8A7A-D6D7CAC5FD09}" type="presOf" srcId="{9D3FE622-EC94-4B21-83C1-7A69EEF528CB}" destId="{013B0994-19D6-4591-AB4D-9931DA9AFC64}" srcOrd="0" destOrd="0" presId="urn:microsoft.com/office/officeart/2005/8/layout/equation2"/>
    <dgm:cxn modelId="{7784917D-0DA1-48E2-9625-A41B165926AB}" type="presParOf" srcId="{A888755E-2F99-4437-8404-F077BE655826}" destId="{77B050F8-DE31-4BD0-9618-544F09312D03}" srcOrd="0" destOrd="0" presId="urn:microsoft.com/office/officeart/2005/8/layout/equation2"/>
    <dgm:cxn modelId="{28237208-2082-4824-9AC9-86AA28B32BF5}" type="presParOf" srcId="{77B050F8-DE31-4BD0-9618-544F09312D03}" destId="{984797D6-BC9B-4C51-AAAD-52333F6B5059}" srcOrd="0" destOrd="0" presId="urn:microsoft.com/office/officeart/2005/8/layout/equation2"/>
    <dgm:cxn modelId="{30532A3B-8427-4986-BD69-8A254A6DC4E7}" type="presParOf" srcId="{77B050F8-DE31-4BD0-9618-544F09312D03}" destId="{59883570-FB77-4211-90F7-70B7A09AC10F}" srcOrd="1" destOrd="0" presId="urn:microsoft.com/office/officeart/2005/8/layout/equation2"/>
    <dgm:cxn modelId="{CA5ABBEE-ECB7-4BB6-B169-AEBA81CB323E}" type="presParOf" srcId="{77B050F8-DE31-4BD0-9618-544F09312D03}" destId="{75BDF3D9-DE7A-4A4C-B57B-14BA6E0A0231}" srcOrd="2" destOrd="0" presId="urn:microsoft.com/office/officeart/2005/8/layout/equation2"/>
    <dgm:cxn modelId="{3827BD86-7996-4C76-A77C-92BE54B08C2D}" type="presParOf" srcId="{77B050F8-DE31-4BD0-9618-544F09312D03}" destId="{9BBA73C0-38DB-42D5-9DDC-164FAC068CDE}" srcOrd="3" destOrd="0" presId="urn:microsoft.com/office/officeart/2005/8/layout/equation2"/>
    <dgm:cxn modelId="{02335CA6-0B2D-477B-A5AC-C37729161EC6}" type="presParOf" srcId="{77B050F8-DE31-4BD0-9618-544F09312D03}" destId="{439E2E90-DD8C-4389-9D1B-117E4537418E}" srcOrd="4" destOrd="0" presId="urn:microsoft.com/office/officeart/2005/8/layout/equation2"/>
    <dgm:cxn modelId="{5FF75F22-3900-42F4-851F-94525BFCA692}" type="presParOf" srcId="{A888755E-2F99-4437-8404-F077BE655826}" destId="{951992DD-E8E4-4EA8-AD67-FF49E912BB76}" srcOrd="1" destOrd="0" presId="urn:microsoft.com/office/officeart/2005/8/layout/equation2"/>
    <dgm:cxn modelId="{CAE2382F-6293-47D4-9836-CADCB850114B}" type="presParOf" srcId="{951992DD-E8E4-4EA8-AD67-FF49E912BB76}" destId="{E1FDCC08-1371-44BA-B4A9-8796880511EC}" srcOrd="0" destOrd="0" presId="urn:microsoft.com/office/officeart/2005/8/layout/equation2"/>
    <dgm:cxn modelId="{0744D4E7-D5E7-4B30-85E5-099CFDBB6087}" type="presParOf" srcId="{A888755E-2F99-4437-8404-F077BE655826}" destId="{013B0994-19D6-4591-AB4D-9931DA9AFC64}" srcOrd="2" destOrd="0" presId="urn:microsoft.com/office/officeart/2005/8/layout/equati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1FA6ED-E745-4961-A229-5C1826978C1D}"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C"/>
        </a:p>
      </dgm:t>
    </dgm:pt>
    <dgm:pt modelId="{7C1BD25E-4905-49CB-AA4F-F90630E31DE2}">
      <dgm:prSet phldrT="[Texto]"/>
      <dgm:spPr/>
      <dgm:t>
        <a:bodyPr/>
        <a:lstStyle/>
        <a:p>
          <a:r>
            <a:rPr lang="es-EC" dirty="0" smtClean="0"/>
            <a:t>383 Encuestas</a:t>
          </a:r>
          <a:endParaRPr lang="es-EC" dirty="0"/>
        </a:p>
      </dgm:t>
    </dgm:pt>
    <dgm:pt modelId="{DACDEE9C-A185-4404-A5B5-2454F290547B}" type="parTrans" cxnId="{DB2D0EAA-343E-4267-8FCA-7EC66F917382}">
      <dgm:prSet/>
      <dgm:spPr/>
      <dgm:t>
        <a:bodyPr/>
        <a:lstStyle/>
        <a:p>
          <a:endParaRPr lang="es-EC"/>
        </a:p>
      </dgm:t>
    </dgm:pt>
    <dgm:pt modelId="{E53ABBA5-FB62-4058-8A1C-453CC596C716}" type="sibTrans" cxnId="{DB2D0EAA-343E-4267-8FCA-7EC66F917382}">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t>
        <a:bodyPr/>
        <a:lstStyle/>
        <a:p>
          <a:endParaRPr lang="es-EC"/>
        </a:p>
      </dgm:t>
    </dgm:pt>
    <dgm:pt modelId="{9EAEC2F0-7710-4B55-8851-5979F9054657}">
      <dgm:prSet phldrT="[Texto]"/>
      <dgm:spPr/>
      <dgm:t>
        <a:bodyPr/>
        <a:lstStyle/>
        <a:p>
          <a:r>
            <a:rPr lang="es-EC" dirty="0" smtClean="0"/>
            <a:t>15 Unidades de Salud</a:t>
          </a:r>
          <a:endParaRPr lang="es-EC" dirty="0"/>
        </a:p>
      </dgm:t>
    </dgm:pt>
    <dgm:pt modelId="{F7A7C747-8758-4104-B535-1569BA0EC648}" type="parTrans" cxnId="{04477AA0-9B36-4488-B965-E1724B482068}">
      <dgm:prSet/>
      <dgm:spPr/>
      <dgm:t>
        <a:bodyPr/>
        <a:lstStyle/>
        <a:p>
          <a:endParaRPr lang="es-EC"/>
        </a:p>
      </dgm:t>
    </dgm:pt>
    <dgm:pt modelId="{780E233C-D227-4D27-8415-B881360EC012}" type="sibTrans" cxnId="{04477AA0-9B36-4488-B965-E1724B482068}">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dgm:spPr>
      <dgm:t>
        <a:bodyPr/>
        <a:lstStyle/>
        <a:p>
          <a:endParaRPr lang="es-EC"/>
        </a:p>
      </dgm:t>
    </dgm:pt>
    <dgm:pt modelId="{697C2BD6-7F36-4664-AD19-8D9C1F71727E}">
      <dgm:prSet/>
      <dgm:spPr/>
      <dgm:t>
        <a:bodyPr/>
        <a:lstStyle/>
        <a:p>
          <a:r>
            <a:rPr lang="es-EC" dirty="0" smtClean="0"/>
            <a:t>Fórmula de Población Finita</a:t>
          </a:r>
          <a:endParaRPr lang="es-EC" dirty="0"/>
        </a:p>
      </dgm:t>
    </dgm:pt>
    <dgm:pt modelId="{F9F1CB1E-DD07-4E37-A6A1-5417634BB095}" type="parTrans" cxnId="{1F115F39-9026-4B57-8884-C85B1190B5ED}">
      <dgm:prSet/>
      <dgm:spPr/>
      <dgm:t>
        <a:bodyPr/>
        <a:lstStyle/>
        <a:p>
          <a:endParaRPr lang="es-EC"/>
        </a:p>
      </dgm:t>
    </dgm:pt>
    <dgm:pt modelId="{84AA0CFF-C2BF-4EC7-A5BD-B170216E3C8A}" type="sibTrans" cxnId="{1F115F39-9026-4B57-8884-C85B1190B5ED}">
      <dgm:prSet/>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2000" b="-12000"/>
          </a:stretch>
        </a:blipFill>
      </dgm:spPr>
      <dgm:t>
        <a:bodyPr/>
        <a:lstStyle/>
        <a:p>
          <a:endParaRPr lang="es-EC"/>
        </a:p>
      </dgm:t>
    </dgm:pt>
    <dgm:pt modelId="{4BE2F930-2315-402A-81F3-AACB809A3192}" type="pres">
      <dgm:prSet presAssocID="{281FA6ED-E745-4961-A229-5C1826978C1D}" presName="Name0" presStyleCnt="0">
        <dgm:presLayoutVars>
          <dgm:chMax val="7"/>
          <dgm:chPref val="7"/>
          <dgm:dir/>
        </dgm:presLayoutVars>
      </dgm:prSet>
      <dgm:spPr/>
      <dgm:t>
        <a:bodyPr/>
        <a:lstStyle/>
        <a:p>
          <a:endParaRPr lang="es-EC"/>
        </a:p>
      </dgm:t>
    </dgm:pt>
    <dgm:pt modelId="{2E21C79D-9CAF-41E2-B21B-778F4ED9C4C2}" type="pres">
      <dgm:prSet presAssocID="{281FA6ED-E745-4961-A229-5C1826978C1D}" presName="dot1" presStyleLbl="alignNode1" presStyleIdx="0" presStyleCnt="12"/>
      <dgm:spPr/>
    </dgm:pt>
    <dgm:pt modelId="{FDFB1C72-E1E8-42E0-B9E5-68955E0B8161}" type="pres">
      <dgm:prSet presAssocID="{281FA6ED-E745-4961-A229-5C1826978C1D}" presName="dot2" presStyleLbl="alignNode1" presStyleIdx="1" presStyleCnt="12"/>
      <dgm:spPr/>
    </dgm:pt>
    <dgm:pt modelId="{AE9D82F4-CA8D-4ED4-9C1A-FD1F2FBFB02B}" type="pres">
      <dgm:prSet presAssocID="{281FA6ED-E745-4961-A229-5C1826978C1D}" presName="dot3" presStyleLbl="alignNode1" presStyleIdx="2" presStyleCnt="12"/>
      <dgm:spPr/>
    </dgm:pt>
    <dgm:pt modelId="{454861B8-C7E7-4B27-968A-9BF352BDD0B1}" type="pres">
      <dgm:prSet presAssocID="{281FA6ED-E745-4961-A229-5C1826978C1D}" presName="dot4" presStyleLbl="alignNode1" presStyleIdx="3" presStyleCnt="12"/>
      <dgm:spPr/>
    </dgm:pt>
    <dgm:pt modelId="{EDA20CE5-D523-46D3-A8BF-5F9221DA5637}" type="pres">
      <dgm:prSet presAssocID="{281FA6ED-E745-4961-A229-5C1826978C1D}" presName="dot5" presStyleLbl="alignNode1" presStyleIdx="4" presStyleCnt="12"/>
      <dgm:spPr/>
    </dgm:pt>
    <dgm:pt modelId="{D2C23276-B1B1-4F7B-A021-91BBD225CABD}" type="pres">
      <dgm:prSet presAssocID="{281FA6ED-E745-4961-A229-5C1826978C1D}" presName="dotArrow1" presStyleLbl="alignNode1" presStyleIdx="5" presStyleCnt="12"/>
      <dgm:spPr/>
    </dgm:pt>
    <dgm:pt modelId="{AB67497F-4AE3-4A27-9DD0-F4971FD0A31B}" type="pres">
      <dgm:prSet presAssocID="{281FA6ED-E745-4961-A229-5C1826978C1D}" presName="dotArrow2" presStyleLbl="alignNode1" presStyleIdx="6" presStyleCnt="12"/>
      <dgm:spPr/>
    </dgm:pt>
    <dgm:pt modelId="{84CEEED8-272F-4462-90C3-40C9D3F0369D}" type="pres">
      <dgm:prSet presAssocID="{281FA6ED-E745-4961-A229-5C1826978C1D}" presName="dotArrow3" presStyleLbl="alignNode1" presStyleIdx="7" presStyleCnt="12"/>
      <dgm:spPr/>
    </dgm:pt>
    <dgm:pt modelId="{A0B12A6D-D89B-4FFC-BB4A-5081D16984D3}" type="pres">
      <dgm:prSet presAssocID="{281FA6ED-E745-4961-A229-5C1826978C1D}" presName="dotArrow4" presStyleLbl="alignNode1" presStyleIdx="8" presStyleCnt="12"/>
      <dgm:spPr/>
    </dgm:pt>
    <dgm:pt modelId="{107AFF5B-BF2E-4002-9CE6-9839CEA70F0F}" type="pres">
      <dgm:prSet presAssocID="{281FA6ED-E745-4961-A229-5C1826978C1D}" presName="dotArrow5" presStyleLbl="alignNode1" presStyleIdx="9" presStyleCnt="12"/>
      <dgm:spPr/>
    </dgm:pt>
    <dgm:pt modelId="{E5FD7301-6486-466F-9A63-D78740529D0C}" type="pres">
      <dgm:prSet presAssocID="{281FA6ED-E745-4961-A229-5C1826978C1D}" presName="dotArrow6" presStyleLbl="alignNode1" presStyleIdx="10" presStyleCnt="12"/>
      <dgm:spPr/>
    </dgm:pt>
    <dgm:pt modelId="{D2E9AE06-04FE-4887-823F-5FC1873605D4}" type="pres">
      <dgm:prSet presAssocID="{281FA6ED-E745-4961-A229-5C1826978C1D}" presName="dotArrow7" presStyleLbl="alignNode1" presStyleIdx="11" presStyleCnt="12"/>
      <dgm:spPr/>
    </dgm:pt>
    <dgm:pt modelId="{C1F4C58D-0268-4632-A99D-112A5F39B6C1}" type="pres">
      <dgm:prSet presAssocID="{7C1BD25E-4905-49CB-AA4F-F90630E31DE2}" presName="parTx1" presStyleLbl="node1" presStyleIdx="0" presStyleCnt="3"/>
      <dgm:spPr/>
      <dgm:t>
        <a:bodyPr/>
        <a:lstStyle/>
        <a:p>
          <a:endParaRPr lang="es-EC"/>
        </a:p>
      </dgm:t>
    </dgm:pt>
    <dgm:pt modelId="{77475956-0221-40E4-A30B-A73BE82719DB}" type="pres">
      <dgm:prSet presAssocID="{E53ABBA5-FB62-4058-8A1C-453CC596C716}" presName="picture1" presStyleCnt="0"/>
      <dgm:spPr/>
    </dgm:pt>
    <dgm:pt modelId="{2FC03E1F-B8E1-40C6-ADB0-27E30E8A8360}" type="pres">
      <dgm:prSet presAssocID="{E53ABBA5-FB62-4058-8A1C-453CC596C716}" presName="imageRepeatNode" presStyleLbl="fgImgPlace1" presStyleIdx="0" presStyleCnt="3"/>
      <dgm:spPr/>
      <dgm:t>
        <a:bodyPr/>
        <a:lstStyle/>
        <a:p>
          <a:endParaRPr lang="es-EC"/>
        </a:p>
      </dgm:t>
    </dgm:pt>
    <dgm:pt modelId="{8B7D811B-6176-41D3-B331-D10D89EC5D3C}" type="pres">
      <dgm:prSet presAssocID="{9EAEC2F0-7710-4B55-8851-5979F9054657}" presName="parTx2" presStyleLbl="node1" presStyleIdx="1" presStyleCnt="3"/>
      <dgm:spPr/>
      <dgm:t>
        <a:bodyPr/>
        <a:lstStyle/>
        <a:p>
          <a:endParaRPr lang="es-EC"/>
        </a:p>
      </dgm:t>
    </dgm:pt>
    <dgm:pt modelId="{D0E0749D-B9DC-42F1-A4E5-5E945B3B259C}" type="pres">
      <dgm:prSet presAssocID="{780E233C-D227-4D27-8415-B881360EC012}" presName="picture2" presStyleCnt="0"/>
      <dgm:spPr/>
    </dgm:pt>
    <dgm:pt modelId="{574A3DE0-A281-44D5-A80C-3AD2470729DA}" type="pres">
      <dgm:prSet presAssocID="{780E233C-D227-4D27-8415-B881360EC012}" presName="imageRepeatNode" presStyleLbl="fgImgPlace1" presStyleIdx="1" presStyleCnt="3"/>
      <dgm:spPr/>
      <dgm:t>
        <a:bodyPr/>
        <a:lstStyle/>
        <a:p>
          <a:endParaRPr lang="es-EC"/>
        </a:p>
      </dgm:t>
    </dgm:pt>
    <dgm:pt modelId="{3C4377E2-72A4-4EFA-BDB5-09B356984BA4}" type="pres">
      <dgm:prSet presAssocID="{697C2BD6-7F36-4664-AD19-8D9C1F71727E}" presName="parTx3" presStyleLbl="node1" presStyleIdx="2" presStyleCnt="3"/>
      <dgm:spPr/>
      <dgm:t>
        <a:bodyPr/>
        <a:lstStyle/>
        <a:p>
          <a:endParaRPr lang="es-EC"/>
        </a:p>
      </dgm:t>
    </dgm:pt>
    <dgm:pt modelId="{50189236-83FC-4505-BA98-10663A849705}" type="pres">
      <dgm:prSet presAssocID="{84AA0CFF-C2BF-4EC7-A5BD-B170216E3C8A}" presName="picture3" presStyleCnt="0"/>
      <dgm:spPr/>
    </dgm:pt>
    <dgm:pt modelId="{23A5B7E1-7289-461B-B64B-5EB20F488727}" type="pres">
      <dgm:prSet presAssocID="{84AA0CFF-C2BF-4EC7-A5BD-B170216E3C8A}" presName="imageRepeatNode" presStyleLbl="fgImgPlace1" presStyleIdx="2" presStyleCnt="3"/>
      <dgm:spPr/>
      <dgm:t>
        <a:bodyPr/>
        <a:lstStyle/>
        <a:p>
          <a:endParaRPr lang="es-EC"/>
        </a:p>
      </dgm:t>
    </dgm:pt>
  </dgm:ptLst>
  <dgm:cxnLst>
    <dgm:cxn modelId="{1F115F39-9026-4B57-8884-C85B1190B5ED}" srcId="{281FA6ED-E745-4961-A229-5C1826978C1D}" destId="{697C2BD6-7F36-4664-AD19-8D9C1F71727E}" srcOrd="2" destOrd="0" parTransId="{F9F1CB1E-DD07-4E37-A6A1-5417634BB095}" sibTransId="{84AA0CFF-C2BF-4EC7-A5BD-B170216E3C8A}"/>
    <dgm:cxn modelId="{1410525F-6AD4-4C65-8B64-C995951FD365}" type="presOf" srcId="{281FA6ED-E745-4961-A229-5C1826978C1D}" destId="{4BE2F930-2315-402A-81F3-AACB809A3192}" srcOrd="0" destOrd="0" presId="urn:microsoft.com/office/officeart/2008/layout/AscendingPictureAccentProcess"/>
    <dgm:cxn modelId="{ED4FEF9C-E493-455B-B1EB-08682B5221DF}" type="presOf" srcId="{697C2BD6-7F36-4664-AD19-8D9C1F71727E}" destId="{3C4377E2-72A4-4EFA-BDB5-09B356984BA4}" srcOrd="0" destOrd="0" presId="urn:microsoft.com/office/officeart/2008/layout/AscendingPictureAccentProcess"/>
    <dgm:cxn modelId="{95E683B0-92E8-430E-840C-3849BC1D3B6A}" type="presOf" srcId="{9EAEC2F0-7710-4B55-8851-5979F9054657}" destId="{8B7D811B-6176-41D3-B331-D10D89EC5D3C}" srcOrd="0" destOrd="0" presId="urn:microsoft.com/office/officeart/2008/layout/AscendingPictureAccentProcess"/>
    <dgm:cxn modelId="{04477AA0-9B36-4488-B965-E1724B482068}" srcId="{281FA6ED-E745-4961-A229-5C1826978C1D}" destId="{9EAEC2F0-7710-4B55-8851-5979F9054657}" srcOrd="1" destOrd="0" parTransId="{F7A7C747-8758-4104-B535-1569BA0EC648}" sibTransId="{780E233C-D227-4D27-8415-B881360EC012}"/>
    <dgm:cxn modelId="{3E97A358-5FBE-4271-9C02-FFD7B19CA60D}" type="presOf" srcId="{7C1BD25E-4905-49CB-AA4F-F90630E31DE2}" destId="{C1F4C58D-0268-4632-A99D-112A5F39B6C1}" srcOrd="0" destOrd="0" presId="urn:microsoft.com/office/officeart/2008/layout/AscendingPictureAccentProcess"/>
    <dgm:cxn modelId="{510679A1-A7FC-45FB-A62C-4DFC8DBE0E66}" type="presOf" srcId="{84AA0CFF-C2BF-4EC7-A5BD-B170216E3C8A}" destId="{23A5B7E1-7289-461B-B64B-5EB20F488727}" srcOrd="0" destOrd="0" presId="urn:microsoft.com/office/officeart/2008/layout/AscendingPictureAccentProcess"/>
    <dgm:cxn modelId="{4B180ABA-F52E-4230-999E-2169A8D7DC0C}" type="presOf" srcId="{E53ABBA5-FB62-4058-8A1C-453CC596C716}" destId="{2FC03E1F-B8E1-40C6-ADB0-27E30E8A8360}" srcOrd="0" destOrd="0" presId="urn:microsoft.com/office/officeart/2008/layout/AscendingPictureAccentProcess"/>
    <dgm:cxn modelId="{DB2D0EAA-343E-4267-8FCA-7EC66F917382}" srcId="{281FA6ED-E745-4961-A229-5C1826978C1D}" destId="{7C1BD25E-4905-49CB-AA4F-F90630E31DE2}" srcOrd="0" destOrd="0" parTransId="{DACDEE9C-A185-4404-A5B5-2454F290547B}" sibTransId="{E53ABBA5-FB62-4058-8A1C-453CC596C716}"/>
    <dgm:cxn modelId="{202F2CCB-3D0E-42D7-B720-92CE7CB6D1A9}" type="presOf" srcId="{780E233C-D227-4D27-8415-B881360EC012}" destId="{574A3DE0-A281-44D5-A80C-3AD2470729DA}" srcOrd="0" destOrd="0" presId="urn:microsoft.com/office/officeart/2008/layout/AscendingPictureAccentProcess"/>
    <dgm:cxn modelId="{C5E5BC42-597F-4148-A1A8-B5951C34ADA4}" type="presParOf" srcId="{4BE2F930-2315-402A-81F3-AACB809A3192}" destId="{2E21C79D-9CAF-41E2-B21B-778F4ED9C4C2}" srcOrd="0" destOrd="0" presId="urn:microsoft.com/office/officeart/2008/layout/AscendingPictureAccentProcess"/>
    <dgm:cxn modelId="{B0979172-1C2F-4ABA-A80B-252EE1D80705}" type="presParOf" srcId="{4BE2F930-2315-402A-81F3-AACB809A3192}" destId="{FDFB1C72-E1E8-42E0-B9E5-68955E0B8161}" srcOrd="1" destOrd="0" presId="urn:microsoft.com/office/officeart/2008/layout/AscendingPictureAccentProcess"/>
    <dgm:cxn modelId="{28637718-9301-4FCA-A034-FC1D19FE1FD5}" type="presParOf" srcId="{4BE2F930-2315-402A-81F3-AACB809A3192}" destId="{AE9D82F4-CA8D-4ED4-9C1A-FD1F2FBFB02B}" srcOrd="2" destOrd="0" presId="urn:microsoft.com/office/officeart/2008/layout/AscendingPictureAccentProcess"/>
    <dgm:cxn modelId="{BC9454E8-5087-4257-AA9F-87D69ABC107E}" type="presParOf" srcId="{4BE2F930-2315-402A-81F3-AACB809A3192}" destId="{454861B8-C7E7-4B27-968A-9BF352BDD0B1}" srcOrd="3" destOrd="0" presId="urn:microsoft.com/office/officeart/2008/layout/AscendingPictureAccentProcess"/>
    <dgm:cxn modelId="{1F1198B0-3104-4FEA-B8C6-F1CF766F1602}" type="presParOf" srcId="{4BE2F930-2315-402A-81F3-AACB809A3192}" destId="{EDA20CE5-D523-46D3-A8BF-5F9221DA5637}" srcOrd="4" destOrd="0" presId="urn:microsoft.com/office/officeart/2008/layout/AscendingPictureAccentProcess"/>
    <dgm:cxn modelId="{D0EA9428-D126-4878-88B1-7404B51BD1CF}" type="presParOf" srcId="{4BE2F930-2315-402A-81F3-AACB809A3192}" destId="{D2C23276-B1B1-4F7B-A021-91BBD225CABD}" srcOrd="5" destOrd="0" presId="urn:microsoft.com/office/officeart/2008/layout/AscendingPictureAccentProcess"/>
    <dgm:cxn modelId="{2D6CEEF5-F8F4-4BF9-ADBC-0DF0F8F8156D}" type="presParOf" srcId="{4BE2F930-2315-402A-81F3-AACB809A3192}" destId="{AB67497F-4AE3-4A27-9DD0-F4971FD0A31B}" srcOrd="6" destOrd="0" presId="urn:microsoft.com/office/officeart/2008/layout/AscendingPictureAccentProcess"/>
    <dgm:cxn modelId="{63791572-6FC5-4BD7-B248-B6493D30269A}" type="presParOf" srcId="{4BE2F930-2315-402A-81F3-AACB809A3192}" destId="{84CEEED8-272F-4462-90C3-40C9D3F0369D}" srcOrd="7" destOrd="0" presId="urn:microsoft.com/office/officeart/2008/layout/AscendingPictureAccentProcess"/>
    <dgm:cxn modelId="{BCE19127-DCAB-438B-85A8-9875985CC6D4}" type="presParOf" srcId="{4BE2F930-2315-402A-81F3-AACB809A3192}" destId="{A0B12A6D-D89B-4FFC-BB4A-5081D16984D3}" srcOrd="8" destOrd="0" presId="urn:microsoft.com/office/officeart/2008/layout/AscendingPictureAccentProcess"/>
    <dgm:cxn modelId="{E39E9ECA-2238-4DDE-9002-9279C18D62B6}" type="presParOf" srcId="{4BE2F930-2315-402A-81F3-AACB809A3192}" destId="{107AFF5B-BF2E-4002-9CE6-9839CEA70F0F}" srcOrd="9" destOrd="0" presId="urn:microsoft.com/office/officeart/2008/layout/AscendingPictureAccentProcess"/>
    <dgm:cxn modelId="{953D1395-96F6-4079-BBD2-95A7C0C2E03D}" type="presParOf" srcId="{4BE2F930-2315-402A-81F3-AACB809A3192}" destId="{E5FD7301-6486-466F-9A63-D78740529D0C}" srcOrd="10" destOrd="0" presId="urn:microsoft.com/office/officeart/2008/layout/AscendingPictureAccentProcess"/>
    <dgm:cxn modelId="{2BDEDE94-327D-48BD-B45F-F4C21EFCEBA0}" type="presParOf" srcId="{4BE2F930-2315-402A-81F3-AACB809A3192}" destId="{D2E9AE06-04FE-4887-823F-5FC1873605D4}" srcOrd="11" destOrd="0" presId="urn:microsoft.com/office/officeart/2008/layout/AscendingPictureAccentProcess"/>
    <dgm:cxn modelId="{E22F575A-17B5-49F6-B27F-0C6A92CEE512}" type="presParOf" srcId="{4BE2F930-2315-402A-81F3-AACB809A3192}" destId="{C1F4C58D-0268-4632-A99D-112A5F39B6C1}" srcOrd="12" destOrd="0" presId="urn:microsoft.com/office/officeart/2008/layout/AscendingPictureAccentProcess"/>
    <dgm:cxn modelId="{7145C6FA-3A6A-4930-9FF6-2418588DEDCF}" type="presParOf" srcId="{4BE2F930-2315-402A-81F3-AACB809A3192}" destId="{77475956-0221-40E4-A30B-A73BE82719DB}" srcOrd="13" destOrd="0" presId="urn:microsoft.com/office/officeart/2008/layout/AscendingPictureAccentProcess"/>
    <dgm:cxn modelId="{E9D199AA-5A2E-456D-ADCF-B4068FFD124B}" type="presParOf" srcId="{77475956-0221-40E4-A30B-A73BE82719DB}" destId="{2FC03E1F-B8E1-40C6-ADB0-27E30E8A8360}" srcOrd="0" destOrd="0" presId="urn:microsoft.com/office/officeart/2008/layout/AscendingPictureAccentProcess"/>
    <dgm:cxn modelId="{9A9352C2-138F-4C0F-B327-E3808D12FAA7}" type="presParOf" srcId="{4BE2F930-2315-402A-81F3-AACB809A3192}" destId="{8B7D811B-6176-41D3-B331-D10D89EC5D3C}" srcOrd="14" destOrd="0" presId="urn:microsoft.com/office/officeart/2008/layout/AscendingPictureAccentProcess"/>
    <dgm:cxn modelId="{84AFEF04-87C6-43AE-9F54-A233D6B4BC6A}" type="presParOf" srcId="{4BE2F930-2315-402A-81F3-AACB809A3192}" destId="{D0E0749D-B9DC-42F1-A4E5-5E945B3B259C}" srcOrd="15" destOrd="0" presId="urn:microsoft.com/office/officeart/2008/layout/AscendingPictureAccentProcess"/>
    <dgm:cxn modelId="{B0FC9B18-943D-4AE8-B1C7-13BA612B1364}" type="presParOf" srcId="{D0E0749D-B9DC-42F1-A4E5-5E945B3B259C}" destId="{574A3DE0-A281-44D5-A80C-3AD2470729DA}" srcOrd="0" destOrd="0" presId="urn:microsoft.com/office/officeart/2008/layout/AscendingPictureAccentProcess"/>
    <dgm:cxn modelId="{3C057C45-035B-4B12-AD2F-E462BFD107EF}" type="presParOf" srcId="{4BE2F930-2315-402A-81F3-AACB809A3192}" destId="{3C4377E2-72A4-4EFA-BDB5-09B356984BA4}" srcOrd="16" destOrd="0" presId="urn:microsoft.com/office/officeart/2008/layout/AscendingPictureAccentProcess"/>
    <dgm:cxn modelId="{591BB9B6-60EC-4A5B-A61B-DCC452CFEB12}" type="presParOf" srcId="{4BE2F930-2315-402A-81F3-AACB809A3192}" destId="{50189236-83FC-4505-BA98-10663A849705}" srcOrd="17" destOrd="0" presId="urn:microsoft.com/office/officeart/2008/layout/AscendingPictureAccentProcess"/>
    <dgm:cxn modelId="{B72BCFD6-3AC4-459A-A047-FDA316253B06}" type="presParOf" srcId="{50189236-83FC-4505-BA98-10663A849705}" destId="{23A5B7E1-7289-461B-B64B-5EB20F488727}" srcOrd="0" destOrd="0" presId="urn:microsoft.com/office/officeart/2008/layout/AscendingPictureAccent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F223E4-C659-4598-96E0-85A6B9D6AA8C}" type="doc">
      <dgm:prSet loTypeId="urn:microsoft.com/office/officeart/2005/8/layout/default#2" loCatId="list" qsTypeId="urn:microsoft.com/office/officeart/2005/8/quickstyle/3d2" qsCatId="3D" csTypeId="urn:microsoft.com/office/officeart/2005/8/colors/accent4_5" csCatId="accent4" phldr="1"/>
      <dgm:spPr/>
      <dgm:t>
        <a:bodyPr/>
        <a:lstStyle/>
        <a:p>
          <a:endParaRPr lang="es-EC"/>
        </a:p>
      </dgm:t>
    </dgm:pt>
    <dgm:pt modelId="{D3E41EE0-6AFC-47BC-9BC9-6113F2E88A79}">
      <dgm:prSet phldrT="[Texto]" custT="1"/>
      <dgm:spPr/>
      <dgm:t>
        <a:bodyPr/>
        <a:lstStyle/>
        <a:p>
          <a:r>
            <a:rPr lang="es-EC" sz="1400" dirty="0" smtClean="0"/>
            <a:t>Con respecto a la normativa, leyes, modelos de atención y guía de prácticas clínicas enfocados en la evidencia científica existente, los profesionales de salud conocen pero  no se ha dado la importancia necesaria para su aplicación, esto se ve reflejado en el servicio que no cumple las expectativas de los usuarios.               </a:t>
          </a:r>
          <a:endParaRPr lang="es-EC" sz="1400" dirty="0"/>
        </a:p>
      </dgm:t>
    </dgm:pt>
    <dgm:pt modelId="{B84AA7A3-363D-40C5-BF30-F7964966AD11}" type="parTrans" cxnId="{44ED8685-53CB-4478-A404-4E295630B2D4}">
      <dgm:prSet/>
      <dgm:spPr/>
      <dgm:t>
        <a:bodyPr/>
        <a:lstStyle/>
        <a:p>
          <a:endParaRPr lang="es-EC" sz="1400"/>
        </a:p>
      </dgm:t>
    </dgm:pt>
    <dgm:pt modelId="{7BCBB2A6-DD31-4D81-A2D7-51962F1FC5A4}" type="sibTrans" cxnId="{44ED8685-53CB-4478-A404-4E295630B2D4}">
      <dgm:prSet/>
      <dgm:spPr/>
      <dgm:t>
        <a:bodyPr/>
        <a:lstStyle/>
        <a:p>
          <a:endParaRPr lang="es-EC" sz="1400"/>
        </a:p>
      </dgm:t>
    </dgm:pt>
    <dgm:pt modelId="{0F6E5B6A-764F-44AF-8C57-9E468F4F98B0}">
      <dgm:prSet phldrT="[Texto]" custT="1"/>
      <dgm:spPr/>
      <dgm:t>
        <a:bodyPr/>
        <a:lstStyle/>
        <a:p>
          <a:r>
            <a:rPr lang="es-EC" sz="1400" dirty="0" smtClean="0"/>
            <a:t>En cuanto al trato recibido en las unidades de salud en los servicios de (admisiones, farmacia y personal médico), se puede concluir que el 43.3 % de los usuarios entrevistados muestran satisfacción con el mismo; pues califican el trato como excelente; sin embargo se debe tomar en cuenta la opinión de resto de usuarios como bueno y regular.</a:t>
          </a:r>
          <a:endParaRPr lang="es-EC" sz="1400" dirty="0"/>
        </a:p>
      </dgm:t>
    </dgm:pt>
    <dgm:pt modelId="{B0E33B2D-A53E-403B-A9D5-B00BA3DF7683}" type="parTrans" cxnId="{5B689A99-DE54-4137-B16D-8C4D5D90C77A}">
      <dgm:prSet/>
      <dgm:spPr/>
      <dgm:t>
        <a:bodyPr/>
        <a:lstStyle/>
        <a:p>
          <a:endParaRPr lang="es-EC" sz="1400"/>
        </a:p>
      </dgm:t>
    </dgm:pt>
    <dgm:pt modelId="{BE4AF0CC-4A22-45FE-AB62-2C5424662A7C}" type="sibTrans" cxnId="{5B689A99-DE54-4137-B16D-8C4D5D90C77A}">
      <dgm:prSet/>
      <dgm:spPr/>
      <dgm:t>
        <a:bodyPr/>
        <a:lstStyle/>
        <a:p>
          <a:endParaRPr lang="es-EC" sz="1400"/>
        </a:p>
      </dgm:t>
    </dgm:pt>
    <dgm:pt modelId="{42EC6147-E19A-41D1-BFE4-2B9447305617}">
      <dgm:prSet phldrT="[Texto]" custT="1"/>
      <dgm:spPr/>
      <dgm:t>
        <a:bodyPr/>
        <a:lstStyle/>
        <a:p>
          <a:r>
            <a:rPr lang="es-EC" sz="1400" dirty="0" smtClean="0"/>
            <a:t>El resultado de las encuestas arrojan que el 64% de los usuarios califican como regular la infraestructura e instalaciones de las unidades de salud, tomando en cuenta que para brindar una atención de calidad y calidez en los servicios es indispensable contar con una instalación eficiente que asegure en todo momento la salud y el bienestar del ser humano.</a:t>
          </a:r>
          <a:endParaRPr lang="es-EC" sz="1400" dirty="0"/>
        </a:p>
      </dgm:t>
    </dgm:pt>
    <dgm:pt modelId="{5483582A-505E-4BE2-81CC-4865DAB1A039}" type="parTrans" cxnId="{6CB6C228-17C7-4B0D-8D16-E237FE52F065}">
      <dgm:prSet/>
      <dgm:spPr/>
      <dgm:t>
        <a:bodyPr/>
        <a:lstStyle/>
        <a:p>
          <a:endParaRPr lang="es-EC" sz="1400"/>
        </a:p>
      </dgm:t>
    </dgm:pt>
    <dgm:pt modelId="{C46D509F-D7BD-492F-818D-9B5008DFB676}" type="sibTrans" cxnId="{6CB6C228-17C7-4B0D-8D16-E237FE52F065}">
      <dgm:prSet/>
      <dgm:spPr/>
      <dgm:t>
        <a:bodyPr/>
        <a:lstStyle/>
        <a:p>
          <a:endParaRPr lang="es-EC" sz="1400"/>
        </a:p>
      </dgm:t>
    </dgm:pt>
    <dgm:pt modelId="{EFE83336-8E95-4582-8D24-198BE56536AC}">
      <dgm:prSet phldrT="[Texto]" custT="1"/>
      <dgm:spPr/>
      <dgm:t>
        <a:bodyPr/>
        <a:lstStyle/>
        <a:p>
          <a:r>
            <a:rPr lang="es-EC" sz="1400" dirty="0" smtClean="0"/>
            <a:t>En referencia al stock de medicamentos, los usuarios encuestados que acuden a las diferentes unidades de salud exponen que en casos de las enfermedades concurrentes las recetas son despachadas en su totalidad, mientras que en enfermedades de mayor complejidad es necesario acudir a unidades de segundo nivel de atención.  </a:t>
          </a:r>
          <a:endParaRPr lang="es-EC" sz="1400" dirty="0"/>
        </a:p>
      </dgm:t>
    </dgm:pt>
    <dgm:pt modelId="{8BC21703-EF5C-4501-B1B0-980DCEBC3A32}" type="parTrans" cxnId="{1C2042E7-FCE0-4FF6-BB5A-4F5E8311B253}">
      <dgm:prSet/>
      <dgm:spPr/>
      <dgm:t>
        <a:bodyPr/>
        <a:lstStyle/>
        <a:p>
          <a:endParaRPr lang="es-EC" sz="1400"/>
        </a:p>
      </dgm:t>
    </dgm:pt>
    <dgm:pt modelId="{9AAC956C-4713-4E98-9EB5-90F6AE85052C}" type="sibTrans" cxnId="{1C2042E7-FCE0-4FF6-BB5A-4F5E8311B253}">
      <dgm:prSet/>
      <dgm:spPr/>
      <dgm:t>
        <a:bodyPr/>
        <a:lstStyle/>
        <a:p>
          <a:endParaRPr lang="es-EC" sz="1400"/>
        </a:p>
      </dgm:t>
    </dgm:pt>
    <dgm:pt modelId="{23471FC0-1564-42A8-BA37-66E7373BA295}">
      <dgm:prSet custT="1"/>
      <dgm:spPr/>
      <dgm:t>
        <a:bodyPr/>
        <a:lstStyle/>
        <a:p>
          <a:r>
            <a:rPr lang="es-EC" sz="1400" dirty="0" smtClean="0"/>
            <a:t>Con relación a la pregunta de investigación, no responde a las expectativas del usuario, considerando que la salud es reconocida como un derecho  fundamental garantizado por el Estado.   </a:t>
          </a:r>
          <a:endParaRPr lang="es-EC" sz="1400" dirty="0"/>
        </a:p>
      </dgm:t>
    </dgm:pt>
    <dgm:pt modelId="{B95162BF-BD00-4C7B-871E-2F684C6A0AD9}" type="parTrans" cxnId="{447FFC40-BDC0-443D-AEBA-EA7BE4D6CCD9}">
      <dgm:prSet/>
      <dgm:spPr/>
      <dgm:t>
        <a:bodyPr/>
        <a:lstStyle/>
        <a:p>
          <a:endParaRPr lang="es-EC"/>
        </a:p>
      </dgm:t>
    </dgm:pt>
    <dgm:pt modelId="{A52B4C9A-4053-4A25-943A-D2E92CA4A90E}" type="sibTrans" cxnId="{447FFC40-BDC0-443D-AEBA-EA7BE4D6CCD9}">
      <dgm:prSet/>
      <dgm:spPr/>
      <dgm:t>
        <a:bodyPr/>
        <a:lstStyle/>
        <a:p>
          <a:endParaRPr lang="es-EC"/>
        </a:p>
      </dgm:t>
    </dgm:pt>
    <dgm:pt modelId="{4225DED4-F5F1-46AA-94B0-62247FF2F7B4}" type="pres">
      <dgm:prSet presAssocID="{AAF223E4-C659-4598-96E0-85A6B9D6AA8C}" presName="diagram" presStyleCnt="0">
        <dgm:presLayoutVars>
          <dgm:dir/>
          <dgm:resizeHandles val="exact"/>
        </dgm:presLayoutVars>
      </dgm:prSet>
      <dgm:spPr/>
      <dgm:t>
        <a:bodyPr/>
        <a:lstStyle/>
        <a:p>
          <a:endParaRPr lang="es-ES"/>
        </a:p>
      </dgm:t>
    </dgm:pt>
    <dgm:pt modelId="{1A4483CB-6A5A-465C-A83E-3B5D514CC5A1}" type="pres">
      <dgm:prSet presAssocID="{D3E41EE0-6AFC-47BC-9BC9-6113F2E88A79}" presName="node" presStyleLbl="node1" presStyleIdx="0" presStyleCnt="5" custScaleY="143392">
        <dgm:presLayoutVars>
          <dgm:bulletEnabled val="1"/>
        </dgm:presLayoutVars>
      </dgm:prSet>
      <dgm:spPr/>
      <dgm:t>
        <a:bodyPr/>
        <a:lstStyle/>
        <a:p>
          <a:endParaRPr lang="es-EC"/>
        </a:p>
      </dgm:t>
    </dgm:pt>
    <dgm:pt modelId="{8095A9BA-2590-492B-AAD3-FD04052BFC5A}" type="pres">
      <dgm:prSet presAssocID="{7BCBB2A6-DD31-4D81-A2D7-51962F1FC5A4}" presName="sibTrans" presStyleCnt="0"/>
      <dgm:spPr/>
    </dgm:pt>
    <dgm:pt modelId="{7D952A03-20DA-4190-8AD8-0CCBB1A3D2B8}" type="pres">
      <dgm:prSet presAssocID="{0F6E5B6A-764F-44AF-8C57-9E468F4F98B0}" presName="node" presStyleLbl="node1" presStyleIdx="1" presStyleCnt="5" custScaleY="143392">
        <dgm:presLayoutVars>
          <dgm:bulletEnabled val="1"/>
        </dgm:presLayoutVars>
      </dgm:prSet>
      <dgm:spPr/>
      <dgm:t>
        <a:bodyPr/>
        <a:lstStyle/>
        <a:p>
          <a:endParaRPr lang="es-EC"/>
        </a:p>
      </dgm:t>
    </dgm:pt>
    <dgm:pt modelId="{479BA0CD-B801-47A8-A861-0EC7827FEB21}" type="pres">
      <dgm:prSet presAssocID="{BE4AF0CC-4A22-45FE-AB62-2C5424662A7C}" presName="sibTrans" presStyleCnt="0"/>
      <dgm:spPr/>
    </dgm:pt>
    <dgm:pt modelId="{75EA586E-5913-4631-ACE1-86709E32A299}" type="pres">
      <dgm:prSet presAssocID="{42EC6147-E19A-41D1-BFE4-2B9447305617}" presName="node" presStyleLbl="node1" presStyleIdx="2" presStyleCnt="5" custScaleY="143392">
        <dgm:presLayoutVars>
          <dgm:bulletEnabled val="1"/>
        </dgm:presLayoutVars>
      </dgm:prSet>
      <dgm:spPr/>
      <dgm:t>
        <a:bodyPr/>
        <a:lstStyle/>
        <a:p>
          <a:endParaRPr lang="es-EC"/>
        </a:p>
      </dgm:t>
    </dgm:pt>
    <dgm:pt modelId="{D5B4634A-8FC8-45A9-8CE1-909236E9D125}" type="pres">
      <dgm:prSet presAssocID="{C46D509F-D7BD-492F-818D-9B5008DFB676}" presName="sibTrans" presStyleCnt="0"/>
      <dgm:spPr/>
    </dgm:pt>
    <dgm:pt modelId="{2EA786DA-ECF7-47A2-93FF-2161F8546DF4}" type="pres">
      <dgm:prSet presAssocID="{EFE83336-8E95-4582-8D24-198BE56536AC}" presName="node" presStyleLbl="node1" presStyleIdx="3" presStyleCnt="5" custScaleX="113625" custScaleY="135337">
        <dgm:presLayoutVars>
          <dgm:bulletEnabled val="1"/>
        </dgm:presLayoutVars>
      </dgm:prSet>
      <dgm:spPr/>
      <dgm:t>
        <a:bodyPr/>
        <a:lstStyle/>
        <a:p>
          <a:endParaRPr lang="es-EC"/>
        </a:p>
      </dgm:t>
    </dgm:pt>
    <dgm:pt modelId="{F0CB092E-491A-4066-AAF1-BB396B5F5BA4}" type="pres">
      <dgm:prSet presAssocID="{9AAC956C-4713-4E98-9EB5-90F6AE85052C}" presName="sibTrans" presStyleCnt="0"/>
      <dgm:spPr/>
    </dgm:pt>
    <dgm:pt modelId="{A1FC23CB-00A9-4E80-AD5B-AC1939522678}" type="pres">
      <dgm:prSet presAssocID="{23471FC0-1564-42A8-BA37-66E7373BA295}" presName="node" presStyleLbl="node1" presStyleIdx="4" presStyleCnt="5" custScaleX="97289" custScaleY="138472">
        <dgm:presLayoutVars>
          <dgm:bulletEnabled val="1"/>
        </dgm:presLayoutVars>
      </dgm:prSet>
      <dgm:spPr/>
      <dgm:t>
        <a:bodyPr/>
        <a:lstStyle/>
        <a:p>
          <a:endParaRPr lang="es-EC"/>
        </a:p>
      </dgm:t>
    </dgm:pt>
  </dgm:ptLst>
  <dgm:cxnLst>
    <dgm:cxn modelId="{1C2042E7-FCE0-4FF6-BB5A-4F5E8311B253}" srcId="{AAF223E4-C659-4598-96E0-85A6B9D6AA8C}" destId="{EFE83336-8E95-4582-8D24-198BE56536AC}" srcOrd="3" destOrd="0" parTransId="{8BC21703-EF5C-4501-B1B0-980DCEBC3A32}" sibTransId="{9AAC956C-4713-4E98-9EB5-90F6AE85052C}"/>
    <dgm:cxn modelId="{6CB6C228-17C7-4B0D-8D16-E237FE52F065}" srcId="{AAF223E4-C659-4598-96E0-85A6B9D6AA8C}" destId="{42EC6147-E19A-41D1-BFE4-2B9447305617}" srcOrd="2" destOrd="0" parTransId="{5483582A-505E-4BE2-81CC-4865DAB1A039}" sibTransId="{C46D509F-D7BD-492F-818D-9B5008DFB676}"/>
    <dgm:cxn modelId="{B7E8661B-D255-4A7B-8820-4193B388408A}" type="presOf" srcId="{D3E41EE0-6AFC-47BC-9BC9-6113F2E88A79}" destId="{1A4483CB-6A5A-465C-A83E-3B5D514CC5A1}" srcOrd="0" destOrd="0" presId="urn:microsoft.com/office/officeart/2005/8/layout/default#2"/>
    <dgm:cxn modelId="{447FFC40-BDC0-443D-AEBA-EA7BE4D6CCD9}" srcId="{AAF223E4-C659-4598-96E0-85A6B9D6AA8C}" destId="{23471FC0-1564-42A8-BA37-66E7373BA295}" srcOrd="4" destOrd="0" parTransId="{B95162BF-BD00-4C7B-871E-2F684C6A0AD9}" sibTransId="{A52B4C9A-4053-4A25-943A-D2E92CA4A90E}"/>
    <dgm:cxn modelId="{5B689A99-DE54-4137-B16D-8C4D5D90C77A}" srcId="{AAF223E4-C659-4598-96E0-85A6B9D6AA8C}" destId="{0F6E5B6A-764F-44AF-8C57-9E468F4F98B0}" srcOrd="1" destOrd="0" parTransId="{B0E33B2D-A53E-403B-A9D5-B00BA3DF7683}" sibTransId="{BE4AF0CC-4A22-45FE-AB62-2C5424662A7C}"/>
    <dgm:cxn modelId="{0795E6E3-DF4F-4724-A193-4445D9E7B7D3}" type="presOf" srcId="{23471FC0-1564-42A8-BA37-66E7373BA295}" destId="{A1FC23CB-00A9-4E80-AD5B-AC1939522678}" srcOrd="0" destOrd="0" presId="urn:microsoft.com/office/officeart/2005/8/layout/default#2"/>
    <dgm:cxn modelId="{9D38D1B8-8346-4F67-B3B4-331DA26BEA5A}" type="presOf" srcId="{42EC6147-E19A-41D1-BFE4-2B9447305617}" destId="{75EA586E-5913-4631-ACE1-86709E32A299}" srcOrd="0" destOrd="0" presId="urn:microsoft.com/office/officeart/2005/8/layout/default#2"/>
    <dgm:cxn modelId="{5D098693-BD52-433D-9A9B-CE8737F70F50}" type="presOf" srcId="{0F6E5B6A-764F-44AF-8C57-9E468F4F98B0}" destId="{7D952A03-20DA-4190-8AD8-0CCBB1A3D2B8}" srcOrd="0" destOrd="0" presId="urn:microsoft.com/office/officeart/2005/8/layout/default#2"/>
    <dgm:cxn modelId="{44ED8685-53CB-4478-A404-4E295630B2D4}" srcId="{AAF223E4-C659-4598-96E0-85A6B9D6AA8C}" destId="{D3E41EE0-6AFC-47BC-9BC9-6113F2E88A79}" srcOrd="0" destOrd="0" parTransId="{B84AA7A3-363D-40C5-BF30-F7964966AD11}" sibTransId="{7BCBB2A6-DD31-4D81-A2D7-51962F1FC5A4}"/>
    <dgm:cxn modelId="{511C314F-FBC3-4647-9F76-8573E8033ACD}" type="presOf" srcId="{EFE83336-8E95-4582-8D24-198BE56536AC}" destId="{2EA786DA-ECF7-47A2-93FF-2161F8546DF4}" srcOrd="0" destOrd="0" presId="urn:microsoft.com/office/officeart/2005/8/layout/default#2"/>
    <dgm:cxn modelId="{A80E7C01-1BBC-41A9-BAB4-B0F922E15E3D}" type="presOf" srcId="{AAF223E4-C659-4598-96E0-85A6B9D6AA8C}" destId="{4225DED4-F5F1-46AA-94B0-62247FF2F7B4}" srcOrd="0" destOrd="0" presId="urn:microsoft.com/office/officeart/2005/8/layout/default#2"/>
    <dgm:cxn modelId="{7DC5234C-1859-4B99-9F29-A3CF732953B7}" type="presParOf" srcId="{4225DED4-F5F1-46AA-94B0-62247FF2F7B4}" destId="{1A4483CB-6A5A-465C-A83E-3B5D514CC5A1}" srcOrd="0" destOrd="0" presId="urn:microsoft.com/office/officeart/2005/8/layout/default#2"/>
    <dgm:cxn modelId="{9499D46A-E827-4BD7-8FA5-1761A543203A}" type="presParOf" srcId="{4225DED4-F5F1-46AA-94B0-62247FF2F7B4}" destId="{8095A9BA-2590-492B-AAD3-FD04052BFC5A}" srcOrd="1" destOrd="0" presId="urn:microsoft.com/office/officeart/2005/8/layout/default#2"/>
    <dgm:cxn modelId="{1ED0AEED-C87B-4987-8980-194DD72C7E5D}" type="presParOf" srcId="{4225DED4-F5F1-46AA-94B0-62247FF2F7B4}" destId="{7D952A03-20DA-4190-8AD8-0CCBB1A3D2B8}" srcOrd="2" destOrd="0" presId="urn:microsoft.com/office/officeart/2005/8/layout/default#2"/>
    <dgm:cxn modelId="{60832633-6250-4A98-A630-FA62F2E9D190}" type="presParOf" srcId="{4225DED4-F5F1-46AA-94B0-62247FF2F7B4}" destId="{479BA0CD-B801-47A8-A861-0EC7827FEB21}" srcOrd="3" destOrd="0" presId="urn:microsoft.com/office/officeart/2005/8/layout/default#2"/>
    <dgm:cxn modelId="{B2C3D899-18E6-4495-8F49-400E390AEDE2}" type="presParOf" srcId="{4225DED4-F5F1-46AA-94B0-62247FF2F7B4}" destId="{75EA586E-5913-4631-ACE1-86709E32A299}" srcOrd="4" destOrd="0" presId="urn:microsoft.com/office/officeart/2005/8/layout/default#2"/>
    <dgm:cxn modelId="{7E59933E-98B6-4A10-B07A-2CA0D19E680F}" type="presParOf" srcId="{4225DED4-F5F1-46AA-94B0-62247FF2F7B4}" destId="{D5B4634A-8FC8-45A9-8CE1-909236E9D125}" srcOrd="5" destOrd="0" presId="urn:microsoft.com/office/officeart/2005/8/layout/default#2"/>
    <dgm:cxn modelId="{C2011D47-3429-4E5A-9038-C23B7E291AAC}" type="presParOf" srcId="{4225DED4-F5F1-46AA-94B0-62247FF2F7B4}" destId="{2EA786DA-ECF7-47A2-93FF-2161F8546DF4}" srcOrd="6" destOrd="0" presId="urn:microsoft.com/office/officeart/2005/8/layout/default#2"/>
    <dgm:cxn modelId="{B4F45565-EFB6-4D01-A39A-749ABEA8DCC9}" type="presParOf" srcId="{4225DED4-F5F1-46AA-94B0-62247FF2F7B4}" destId="{F0CB092E-491A-4066-AAF1-BB396B5F5BA4}" srcOrd="7" destOrd="0" presId="urn:microsoft.com/office/officeart/2005/8/layout/default#2"/>
    <dgm:cxn modelId="{E6245A5B-25B3-4722-94C1-1F0F3B3C37FD}" type="presParOf" srcId="{4225DED4-F5F1-46AA-94B0-62247FF2F7B4}" destId="{A1FC23CB-00A9-4E80-AD5B-AC1939522678}" srcOrd="8"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6DF6F3-333A-4084-857A-E7835A0C7F39}" type="doc">
      <dgm:prSet loTypeId="urn:microsoft.com/office/officeart/2005/8/layout/bProcess2" loCatId="process" qsTypeId="urn:microsoft.com/office/officeart/2005/8/quickstyle/3d2" qsCatId="3D" csTypeId="urn:microsoft.com/office/officeart/2005/8/colors/colorful4" csCatId="colorful" phldr="1"/>
      <dgm:spPr/>
      <dgm:t>
        <a:bodyPr/>
        <a:lstStyle/>
        <a:p>
          <a:endParaRPr lang="es-EC"/>
        </a:p>
      </dgm:t>
    </dgm:pt>
    <dgm:pt modelId="{D01E6A91-F120-4AFB-B263-EAE4F1CD45A1}">
      <dgm:prSet phldrT="[Texto]" custT="1"/>
      <dgm:spPr/>
      <dgm:t>
        <a:bodyPr/>
        <a:lstStyle/>
        <a:p>
          <a:r>
            <a:rPr lang="es-EC" sz="1600" dirty="0" smtClean="0"/>
            <a:t>Disminuir el tiempo de espera en la atención del usuario.</a:t>
          </a:r>
          <a:endParaRPr lang="es-EC" sz="1600" dirty="0"/>
        </a:p>
      </dgm:t>
    </dgm:pt>
    <dgm:pt modelId="{ED10BD8B-15D4-4910-8161-185BA0D8AAA7}" type="parTrans" cxnId="{098DE33E-0AD0-44A5-859C-4304726834B0}">
      <dgm:prSet/>
      <dgm:spPr/>
      <dgm:t>
        <a:bodyPr/>
        <a:lstStyle/>
        <a:p>
          <a:endParaRPr lang="es-EC" sz="1600"/>
        </a:p>
      </dgm:t>
    </dgm:pt>
    <dgm:pt modelId="{85F7F830-12BC-4C7B-A79D-6F145C0EDAAC}" type="sibTrans" cxnId="{098DE33E-0AD0-44A5-859C-4304726834B0}">
      <dgm:prSet/>
      <dgm:spPr/>
      <dgm:t>
        <a:bodyPr/>
        <a:lstStyle/>
        <a:p>
          <a:endParaRPr lang="es-EC" sz="1600"/>
        </a:p>
      </dgm:t>
    </dgm:pt>
    <dgm:pt modelId="{9EA85BE8-0A49-43B4-B59B-53F955B722A0}">
      <dgm:prSet phldrT="[Texto]" custT="1"/>
      <dgm:spPr/>
      <dgm:t>
        <a:bodyPr/>
        <a:lstStyle/>
        <a:p>
          <a:r>
            <a:rPr lang="es-EC" sz="1600" dirty="0" smtClean="0"/>
            <a:t>Medir el desempeño de los profesionales a través de la cobertura de atención y prestación de los servicios de salud integrales.</a:t>
          </a:r>
          <a:endParaRPr lang="es-EC" sz="1600" dirty="0"/>
        </a:p>
      </dgm:t>
    </dgm:pt>
    <dgm:pt modelId="{4E6DF910-7042-4CF6-93A3-6AD6CD43AC0C}" type="parTrans" cxnId="{20562402-7E45-445C-9CF4-8B13B315AE78}">
      <dgm:prSet/>
      <dgm:spPr/>
      <dgm:t>
        <a:bodyPr/>
        <a:lstStyle/>
        <a:p>
          <a:endParaRPr lang="es-EC" sz="1600"/>
        </a:p>
      </dgm:t>
    </dgm:pt>
    <dgm:pt modelId="{9952C789-F4CE-4A44-B15E-F43827BFD802}" type="sibTrans" cxnId="{20562402-7E45-445C-9CF4-8B13B315AE78}">
      <dgm:prSet/>
      <dgm:spPr/>
      <dgm:t>
        <a:bodyPr/>
        <a:lstStyle/>
        <a:p>
          <a:endParaRPr lang="es-EC" sz="1600"/>
        </a:p>
      </dgm:t>
    </dgm:pt>
    <dgm:pt modelId="{83B86366-E3F0-4877-8563-93604112FDAA}">
      <dgm:prSet phldrT="[Texto]" custT="1"/>
      <dgm:spPr/>
      <dgm:t>
        <a:bodyPr/>
        <a:lstStyle/>
        <a:p>
          <a:r>
            <a:rPr lang="es-EC" sz="1600" dirty="0" smtClean="0"/>
            <a:t>Educar, capacitar y evaluar en forma continua al personal de admisiones</a:t>
          </a:r>
          <a:endParaRPr lang="es-EC" sz="1600" dirty="0"/>
        </a:p>
      </dgm:t>
    </dgm:pt>
    <dgm:pt modelId="{B3B6BB0E-7734-4602-9225-3AA4E65EF8F2}" type="parTrans" cxnId="{23574441-8487-4789-A77C-931AF9323C2E}">
      <dgm:prSet/>
      <dgm:spPr/>
      <dgm:t>
        <a:bodyPr/>
        <a:lstStyle/>
        <a:p>
          <a:endParaRPr lang="es-EC" sz="1600"/>
        </a:p>
      </dgm:t>
    </dgm:pt>
    <dgm:pt modelId="{CD019191-5564-427B-9851-621B0A3E241A}" type="sibTrans" cxnId="{23574441-8487-4789-A77C-931AF9323C2E}">
      <dgm:prSet/>
      <dgm:spPr/>
      <dgm:t>
        <a:bodyPr/>
        <a:lstStyle/>
        <a:p>
          <a:endParaRPr lang="es-EC" sz="1600"/>
        </a:p>
      </dgm:t>
    </dgm:pt>
    <dgm:pt modelId="{B7D3109E-98C3-4CAF-85B9-05544ABA746D}">
      <dgm:prSet phldrT="[Texto]" custT="1"/>
      <dgm:spPr/>
      <dgm:t>
        <a:bodyPr/>
        <a:lstStyle/>
        <a:p>
          <a:r>
            <a:rPr lang="es-EC" sz="1600" dirty="0" smtClean="0"/>
            <a:t>Promocionar la cartera de servicios de cada unidad de salud mediante charlas en la sala de espera.</a:t>
          </a:r>
          <a:endParaRPr lang="es-EC" sz="1600" dirty="0"/>
        </a:p>
      </dgm:t>
    </dgm:pt>
    <dgm:pt modelId="{BD7EB71C-1616-4A46-A596-8EC158CC4B40}" type="parTrans" cxnId="{BC038A95-D9A3-4AF8-9502-033CDC5EE909}">
      <dgm:prSet/>
      <dgm:spPr/>
      <dgm:t>
        <a:bodyPr/>
        <a:lstStyle/>
        <a:p>
          <a:endParaRPr lang="es-EC" sz="1600"/>
        </a:p>
      </dgm:t>
    </dgm:pt>
    <dgm:pt modelId="{A3971D7C-D672-4826-B010-0BAA30A13B10}" type="sibTrans" cxnId="{BC038A95-D9A3-4AF8-9502-033CDC5EE909}">
      <dgm:prSet/>
      <dgm:spPr/>
      <dgm:t>
        <a:bodyPr/>
        <a:lstStyle/>
        <a:p>
          <a:endParaRPr lang="es-EC" sz="1600"/>
        </a:p>
      </dgm:t>
    </dgm:pt>
    <dgm:pt modelId="{0A3F6EDE-8140-4FE0-9396-11BB2A093A82}">
      <dgm:prSet phldrT="[Texto]" custT="1"/>
      <dgm:spPr/>
      <dgm:t>
        <a:bodyPr/>
        <a:lstStyle/>
        <a:p>
          <a:r>
            <a:rPr lang="es-EC" sz="1600" dirty="0" smtClean="0"/>
            <a:t>Reducir significativamente la insatisfacción del usuario relacionado al trato recibido por parte de los profesionales de los diferentes servicios.</a:t>
          </a:r>
          <a:endParaRPr lang="es-EC" sz="1600" dirty="0"/>
        </a:p>
      </dgm:t>
    </dgm:pt>
    <dgm:pt modelId="{651CC1E9-175D-47B0-83A4-66AA51378600}" type="parTrans" cxnId="{E0386F4D-3F06-46F0-8BEA-26A5EC324D8B}">
      <dgm:prSet/>
      <dgm:spPr/>
      <dgm:t>
        <a:bodyPr/>
        <a:lstStyle/>
        <a:p>
          <a:endParaRPr lang="es-EC" sz="1600"/>
        </a:p>
      </dgm:t>
    </dgm:pt>
    <dgm:pt modelId="{603289F8-DFB5-4A21-A8D5-0D8F618DEFEC}" type="sibTrans" cxnId="{E0386F4D-3F06-46F0-8BEA-26A5EC324D8B}">
      <dgm:prSet/>
      <dgm:spPr/>
      <dgm:t>
        <a:bodyPr/>
        <a:lstStyle/>
        <a:p>
          <a:endParaRPr lang="es-EC" sz="1600"/>
        </a:p>
      </dgm:t>
    </dgm:pt>
    <dgm:pt modelId="{EEBB0B8A-66B1-4E3E-8F5C-4E629DBFADF6}" type="pres">
      <dgm:prSet presAssocID="{ED6DF6F3-333A-4084-857A-E7835A0C7F39}" presName="diagram" presStyleCnt="0">
        <dgm:presLayoutVars>
          <dgm:dir/>
          <dgm:resizeHandles/>
        </dgm:presLayoutVars>
      </dgm:prSet>
      <dgm:spPr/>
      <dgm:t>
        <a:bodyPr/>
        <a:lstStyle/>
        <a:p>
          <a:endParaRPr lang="es-ES"/>
        </a:p>
      </dgm:t>
    </dgm:pt>
    <dgm:pt modelId="{15424F41-C8D5-4F63-8F09-A8CB052CF2AB}" type="pres">
      <dgm:prSet presAssocID="{D01E6A91-F120-4AFB-B263-EAE4F1CD45A1}" presName="firstNode" presStyleLbl="node1" presStyleIdx="0" presStyleCnt="5">
        <dgm:presLayoutVars>
          <dgm:bulletEnabled val="1"/>
        </dgm:presLayoutVars>
      </dgm:prSet>
      <dgm:spPr/>
      <dgm:t>
        <a:bodyPr/>
        <a:lstStyle/>
        <a:p>
          <a:endParaRPr lang="es-ES"/>
        </a:p>
      </dgm:t>
    </dgm:pt>
    <dgm:pt modelId="{4EB6A55F-10AD-46ED-A39A-315481EBC00C}" type="pres">
      <dgm:prSet presAssocID="{85F7F830-12BC-4C7B-A79D-6F145C0EDAAC}" presName="sibTrans" presStyleLbl="sibTrans2D1" presStyleIdx="0" presStyleCnt="4"/>
      <dgm:spPr/>
      <dgm:t>
        <a:bodyPr/>
        <a:lstStyle/>
        <a:p>
          <a:endParaRPr lang="es-ES"/>
        </a:p>
      </dgm:t>
    </dgm:pt>
    <dgm:pt modelId="{EA562248-863F-4A22-87EE-B40691E42F0C}" type="pres">
      <dgm:prSet presAssocID="{9EA85BE8-0A49-43B4-B59B-53F955B722A0}" presName="middleNode" presStyleCnt="0"/>
      <dgm:spPr/>
    </dgm:pt>
    <dgm:pt modelId="{7B203D6B-4EFE-47B6-8990-343D5559E38B}" type="pres">
      <dgm:prSet presAssocID="{9EA85BE8-0A49-43B4-B59B-53F955B722A0}" presName="padding" presStyleLbl="node1" presStyleIdx="0" presStyleCnt="5"/>
      <dgm:spPr/>
    </dgm:pt>
    <dgm:pt modelId="{7AC759A7-2AF9-45AF-A8C2-24D732DD79B0}" type="pres">
      <dgm:prSet presAssocID="{9EA85BE8-0A49-43B4-B59B-53F955B722A0}" presName="shape" presStyleLbl="node1" presStyleIdx="1" presStyleCnt="5" custScaleX="192614" custScaleY="161790" custLinFactNeighborX="-113">
        <dgm:presLayoutVars>
          <dgm:bulletEnabled val="1"/>
        </dgm:presLayoutVars>
      </dgm:prSet>
      <dgm:spPr/>
      <dgm:t>
        <a:bodyPr/>
        <a:lstStyle/>
        <a:p>
          <a:endParaRPr lang="es-ES"/>
        </a:p>
      </dgm:t>
    </dgm:pt>
    <dgm:pt modelId="{85372987-7E0D-49F3-826E-C7A920980B12}" type="pres">
      <dgm:prSet presAssocID="{9952C789-F4CE-4A44-B15E-F43827BFD802}" presName="sibTrans" presStyleLbl="sibTrans2D1" presStyleIdx="1" presStyleCnt="4"/>
      <dgm:spPr/>
      <dgm:t>
        <a:bodyPr/>
        <a:lstStyle/>
        <a:p>
          <a:endParaRPr lang="es-ES"/>
        </a:p>
      </dgm:t>
    </dgm:pt>
    <dgm:pt modelId="{75D6CD4A-30EB-4691-8FD6-EC212D0EC65F}" type="pres">
      <dgm:prSet presAssocID="{83B86366-E3F0-4877-8563-93604112FDAA}" presName="middleNode" presStyleCnt="0"/>
      <dgm:spPr/>
    </dgm:pt>
    <dgm:pt modelId="{BC83A838-6F78-4C02-AD81-8EF92E53DCAD}" type="pres">
      <dgm:prSet presAssocID="{83B86366-E3F0-4877-8563-93604112FDAA}" presName="padding" presStyleLbl="node1" presStyleIdx="1" presStyleCnt="5"/>
      <dgm:spPr/>
    </dgm:pt>
    <dgm:pt modelId="{A105245A-7A70-49CF-B0B8-178805510CB6}" type="pres">
      <dgm:prSet presAssocID="{83B86366-E3F0-4877-8563-93604112FDAA}" presName="shape" presStyleLbl="node1" presStyleIdx="2" presStyleCnt="5" custScaleX="147588" custScaleY="146018">
        <dgm:presLayoutVars>
          <dgm:bulletEnabled val="1"/>
        </dgm:presLayoutVars>
      </dgm:prSet>
      <dgm:spPr/>
      <dgm:t>
        <a:bodyPr/>
        <a:lstStyle/>
        <a:p>
          <a:endParaRPr lang="es-ES"/>
        </a:p>
      </dgm:t>
    </dgm:pt>
    <dgm:pt modelId="{7326C4A7-ACC9-4FB9-8ACB-6C7040D91C49}" type="pres">
      <dgm:prSet presAssocID="{CD019191-5564-427B-9851-621B0A3E241A}" presName="sibTrans" presStyleLbl="sibTrans2D1" presStyleIdx="2" presStyleCnt="4"/>
      <dgm:spPr/>
      <dgm:t>
        <a:bodyPr/>
        <a:lstStyle/>
        <a:p>
          <a:endParaRPr lang="es-ES"/>
        </a:p>
      </dgm:t>
    </dgm:pt>
    <dgm:pt modelId="{F4783B1B-B03B-477D-ACA9-FD664FF243BD}" type="pres">
      <dgm:prSet presAssocID="{B7D3109E-98C3-4CAF-85B9-05544ABA746D}" presName="middleNode" presStyleCnt="0"/>
      <dgm:spPr/>
    </dgm:pt>
    <dgm:pt modelId="{0D80BE7C-AD8B-44AC-AD84-C0DB9F970D3D}" type="pres">
      <dgm:prSet presAssocID="{B7D3109E-98C3-4CAF-85B9-05544ABA746D}" presName="padding" presStyleLbl="node1" presStyleIdx="2" presStyleCnt="5"/>
      <dgm:spPr/>
    </dgm:pt>
    <dgm:pt modelId="{595B3B20-C94A-4AFF-9DBD-AFF67847BF2F}" type="pres">
      <dgm:prSet presAssocID="{B7D3109E-98C3-4CAF-85B9-05544ABA746D}" presName="shape" presStyleLbl="node1" presStyleIdx="3" presStyleCnt="5" custScaleX="165876" custScaleY="145755" custLinFactNeighborX="-8071" custLinFactNeighborY="2345">
        <dgm:presLayoutVars>
          <dgm:bulletEnabled val="1"/>
        </dgm:presLayoutVars>
      </dgm:prSet>
      <dgm:spPr/>
      <dgm:t>
        <a:bodyPr/>
        <a:lstStyle/>
        <a:p>
          <a:endParaRPr lang="es-ES"/>
        </a:p>
      </dgm:t>
    </dgm:pt>
    <dgm:pt modelId="{75897DFB-2016-416E-973B-DE84B633334D}" type="pres">
      <dgm:prSet presAssocID="{A3971D7C-D672-4826-B010-0BAA30A13B10}" presName="sibTrans" presStyleLbl="sibTrans2D1" presStyleIdx="3" presStyleCnt="4"/>
      <dgm:spPr/>
      <dgm:t>
        <a:bodyPr/>
        <a:lstStyle/>
        <a:p>
          <a:endParaRPr lang="es-ES"/>
        </a:p>
      </dgm:t>
    </dgm:pt>
    <dgm:pt modelId="{41901124-EAD6-43AA-8630-B5E201E10F76}" type="pres">
      <dgm:prSet presAssocID="{0A3F6EDE-8140-4FE0-9396-11BB2A093A82}" presName="lastNode" presStyleLbl="node1" presStyleIdx="4" presStyleCnt="5" custScaleX="133760" custScaleY="118176" custLinFactNeighborX="-8621" custLinFactNeighborY="-2083">
        <dgm:presLayoutVars>
          <dgm:bulletEnabled val="1"/>
        </dgm:presLayoutVars>
      </dgm:prSet>
      <dgm:spPr/>
      <dgm:t>
        <a:bodyPr/>
        <a:lstStyle/>
        <a:p>
          <a:endParaRPr lang="es-ES"/>
        </a:p>
      </dgm:t>
    </dgm:pt>
  </dgm:ptLst>
  <dgm:cxnLst>
    <dgm:cxn modelId="{23574441-8487-4789-A77C-931AF9323C2E}" srcId="{ED6DF6F3-333A-4084-857A-E7835A0C7F39}" destId="{83B86366-E3F0-4877-8563-93604112FDAA}" srcOrd="2" destOrd="0" parTransId="{B3B6BB0E-7734-4602-9225-3AA4E65EF8F2}" sibTransId="{CD019191-5564-427B-9851-621B0A3E241A}"/>
    <dgm:cxn modelId="{20562402-7E45-445C-9CF4-8B13B315AE78}" srcId="{ED6DF6F3-333A-4084-857A-E7835A0C7F39}" destId="{9EA85BE8-0A49-43B4-B59B-53F955B722A0}" srcOrd="1" destOrd="0" parTransId="{4E6DF910-7042-4CF6-93A3-6AD6CD43AC0C}" sibTransId="{9952C789-F4CE-4A44-B15E-F43827BFD802}"/>
    <dgm:cxn modelId="{FE3F5E67-3164-49BC-B6A4-8E620D361903}" type="presOf" srcId="{9EA85BE8-0A49-43B4-B59B-53F955B722A0}" destId="{7AC759A7-2AF9-45AF-A8C2-24D732DD79B0}" srcOrd="0" destOrd="0" presId="urn:microsoft.com/office/officeart/2005/8/layout/bProcess2"/>
    <dgm:cxn modelId="{098DE33E-0AD0-44A5-859C-4304726834B0}" srcId="{ED6DF6F3-333A-4084-857A-E7835A0C7F39}" destId="{D01E6A91-F120-4AFB-B263-EAE4F1CD45A1}" srcOrd="0" destOrd="0" parTransId="{ED10BD8B-15D4-4910-8161-185BA0D8AAA7}" sibTransId="{85F7F830-12BC-4C7B-A79D-6F145C0EDAAC}"/>
    <dgm:cxn modelId="{B9D4023F-4CE8-4A3C-9DE1-19DFD1E6FDC4}" type="presOf" srcId="{ED6DF6F3-333A-4084-857A-E7835A0C7F39}" destId="{EEBB0B8A-66B1-4E3E-8F5C-4E629DBFADF6}" srcOrd="0" destOrd="0" presId="urn:microsoft.com/office/officeart/2005/8/layout/bProcess2"/>
    <dgm:cxn modelId="{207530EC-6E0E-4BA6-9BD6-682880716651}" type="presOf" srcId="{0A3F6EDE-8140-4FE0-9396-11BB2A093A82}" destId="{41901124-EAD6-43AA-8630-B5E201E10F76}" srcOrd="0" destOrd="0" presId="urn:microsoft.com/office/officeart/2005/8/layout/bProcess2"/>
    <dgm:cxn modelId="{53C35F59-085F-41C4-B671-785A6514E874}" type="presOf" srcId="{CD019191-5564-427B-9851-621B0A3E241A}" destId="{7326C4A7-ACC9-4FB9-8ACB-6C7040D91C49}" srcOrd="0" destOrd="0" presId="urn:microsoft.com/office/officeart/2005/8/layout/bProcess2"/>
    <dgm:cxn modelId="{FD6A42CC-F475-44D7-867E-A82C4716459D}" type="presOf" srcId="{83B86366-E3F0-4877-8563-93604112FDAA}" destId="{A105245A-7A70-49CF-B0B8-178805510CB6}" srcOrd="0" destOrd="0" presId="urn:microsoft.com/office/officeart/2005/8/layout/bProcess2"/>
    <dgm:cxn modelId="{09D4DFDD-3CB4-409E-A153-AA326EFC188B}" type="presOf" srcId="{D01E6A91-F120-4AFB-B263-EAE4F1CD45A1}" destId="{15424F41-C8D5-4F63-8F09-A8CB052CF2AB}" srcOrd="0" destOrd="0" presId="urn:microsoft.com/office/officeart/2005/8/layout/bProcess2"/>
    <dgm:cxn modelId="{88765D4B-D719-4956-8356-2CF341109A36}" type="presOf" srcId="{B7D3109E-98C3-4CAF-85B9-05544ABA746D}" destId="{595B3B20-C94A-4AFF-9DBD-AFF67847BF2F}" srcOrd="0" destOrd="0" presId="urn:microsoft.com/office/officeart/2005/8/layout/bProcess2"/>
    <dgm:cxn modelId="{897F5288-13DD-4EF2-AC4B-5ABDC82FCBDB}" type="presOf" srcId="{A3971D7C-D672-4826-B010-0BAA30A13B10}" destId="{75897DFB-2016-416E-973B-DE84B633334D}" srcOrd="0" destOrd="0" presId="urn:microsoft.com/office/officeart/2005/8/layout/bProcess2"/>
    <dgm:cxn modelId="{A1851063-9488-43BC-A6C0-1C42D0D5AFF1}" type="presOf" srcId="{85F7F830-12BC-4C7B-A79D-6F145C0EDAAC}" destId="{4EB6A55F-10AD-46ED-A39A-315481EBC00C}" srcOrd="0" destOrd="0" presId="urn:microsoft.com/office/officeart/2005/8/layout/bProcess2"/>
    <dgm:cxn modelId="{A6469673-0060-4BCB-B750-C60865CD44D4}" type="presOf" srcId="{9952C789-F4CE-4A44-B15E-F43827BFD802}" destId="{85372987-7E0D-49F3-826E-C7A920980B12}" srcOrd="0" destOrd="0" presId="urn:microsoft.com/office/officeart/2005/8/layout/bProcess2"/>
    <dgm:cxn modelId="{E0386F4D-3F06-46F0-8BEA-26A5EC324D8B}" srcId="{ED6DF6F3-333A-4084-857A-E7835A0C7F39}" destId="{0A3F6EDE-8140-4FE0-9396-11BB2A093A82}" srcOrd="4" destOrd="0" parTransId="{651CC1E9-175D-47B0-83A4-66AA51378600}" sibTransId="{603289F8-DFB5-4A21-A8D5-0D8F618DEFEC}"/>
    <dgm:cxn modelId="{BC038A95-D9A3-4AF8-9502-033CDC5EE909}" srcId="{ED6DF6F3-333A-4084-857A-E7835A0C7F39}" destId="{B7D3109E-98C3-4CAF-85B9-05544ABA746D}" srcOrd="3" destOrd="0" parTransId="{BD7EB71C-1616-4A46-A596-8EC158CC4B40}" sibTransId="{A3971D7C-D672-4826-B010-0BAA30A13B10}"/>
    <dgm:cxn modelId="{764F87F4-0DDD-4214-8FB3-28A0095E904E}" type="presParOf" srcId="{EEBB0B8A-66B1-4E3E-8F5C-4E629DBFADF6}" destId="{15424F41-C8D5-4F63-8F09-A8CB052CF2AB}" srcOrd="0" destOrd="0" presId="urn:microsoft.com/office/officeart/2005/8/layout/bProcess2"/>
    <dgm:cxn modelId="{DBFD6657-EE91-49FE-940D-4258BA1E0F6F}" type="presParOf" srcId="{EEBB0B8A-66B1-4E3E-8F5C-4E629DBFADF6}" destId="{4EB6A55F-10AD-46ED-A39A-315481EBC00C}" srcOrd="1" destOrd="0" presId="urn:microsoft.com/office/officeart/2005/8/layout/bProcess2"/>
    <dgm:cxn modelId="{039DD322-6214-426A-86B4-7A2B3B9A93DF}" type="presParOf" srcId="{EEBB0B8A-66B1-4E3E-8F5C-4E629DBFADF6}" destId="{EA562248-863F-4A22-87EE-B40691E42F0C}" srcOrd="2" destOrd="0" presId="urn:microsoft.com/office/officeart/2005/8/layout/bProcess2"/>
    <dgm:cxn modelId="{5C56DFD3-5BEA-4ECF-A273-B4B9486FBCE0}" type="presParOf" srcId="{EA562248-863F-4A22-87EE-B40691E42F0C}" destId="{7B203D6B-4EFE-47B6-8990-343D5559E38B}" srcOrd="0" destOrd="0" presId="urn:microsoft.com/office/officeart/2005/8/layout/bProcess2"/>
    <dgm:cxn modelId="{75603D68-A952-45BC-B736-B7BCD1B9C9C8}" type="presParOf" srcId="{EA562248-863F-4A22-87EE-B40691E42F0C}" destId="{7AC759A7-2AF9-45AF-A8C2-24D732DD79B0}" srcOrd="1" destOrd="0" presId="urn:microsoft.com/office/officeart/2005/8/layout/bProcess2"/>
    <dgm:cxn modelId="{3E960898-19F9-4974-A5DE-4EF54B080DFB}" type="presParOf" srcId="{EEBB0B8A-66B1-4E3E-8F5C-4E629DBFADF6}" destId="{85372987-7E0D-49F3-826E-C7A920980B12}" srcOrd="3" destOrd="0" presId="urn:microsoft.com/office/officeart/2005/8/layout/bProcess2"/>
    <dgm:cxn modelId="{03F8EB5F-DE01-43ED-8D30-D8722977A429}" type="presParOf" srcId="{EEBB0B8A-66B1-4E3E-8F5C-4E629DBFADF6}" destId="{75D6CD4A-30EB-4691-8FD6-EC212D0EC65F}" srcOrd="4" destOrd="0" presId="urn:microsoft.com/office/officeart/2005/8/layout/bProcess2"/>
    <dgm:cxn modelId="{612546E8-4DA8-4775-B0FE-04C37FF2C3AA}" type="presParOf" srcId="{75D6CD4A-30EB-4691-8FD6-EC212D0EC65F}" destId="{BC83A838-6F78-4C02-AD81-8EF92E53DCAD}" srcOrd="0" destOrd="0" presId="urn:microsoft.com/office/officeart/2005/8/layout/bProcess2"/>
    <dgm:cxn modelId="{C4EE5AC2-1428-48AD-8613-8C92644FA543}" type="presParOf" srcId="{75D6CD4A-30EB-4691-8FD6-EC212D0EC65F}" destId="{A105245A-7A70-49CF-B0B8-178805510CB6}" srcOrd="1" destOrd="0" presId="urn:microsoft.com/office/officeart/2005/8/layout/bProcess2"/>
    <dgm:cxn modelId="{1BAC0B5D-1361-4558-84DD-8C9933A8B98B}" type="presParOf" srcId="{EEBB0B8A-66B1-4E3E-8F5C-4E629DBFADF6}" destId="{7326C4A7-ACC9-4FB9-8ACB-6C7040D91C49}" srcOrd="5" destOrd="0" presId="urn:microsoft.com/office/officeart/2005/8/layout/bProcess2"/>
    <dgm:cxn modelId="{51A454C0-4CB2-45E5-BEB1-8DFAA6468EC2}" type="presParOf" srcId="{EEBB0B8A-66B1-4E3E-8F5C-4E629DBFADF6}" destId="{F4783B1B-B03B-477D-ACA9-FD664FF243BD}" srcOrd="6" destOrd="0" presId="urn:microsoft.com/office/officeart/2005/8/layout/bProcess2"/>
    <dgm:cxn modelId="{3B572DDB-0218-4A42-AA2D-F16B47325546}" type="presParOf" srcId="{F4783B1B-B03B-477D-ACA9-FD664FF243BD}" destId="{0D80BE7C-AD8B-44AC-AD84-C0DB9F970D3D}" srcOrd="0" destOrd="0" presId="urn:microsoft.com/office/officeart/2005/8/layout/bProcess2"/>
    <dgm:cxn modelId="{8DDBE05E-0FE1-4EFA-BCBB-ACC2ED8B294B}" type="presParOf" srcId="{F4783B1B-B03B-477D-ACA9-FD664FF243BD}" destId="{595B3B20-C94A-4AFF-9DBD-AFF67847BF2F}" srcOrd="1" destOrd="0" presId="urn:microsoft.com/office/officeart/2005/8/layout/bProcess2"/>
    <dgm:cxn modelId="{F40BD773-5A0A-4D4F-AA78-C27B3F4F8D9B}" type="presParOf" srcId="{EEBB0B8A-66B1-4E3E-8F5C-4E629DBFADF6}" destId="{75897DFB-2016-416E-973B-DE84B633334D}" srcOrd="7" destOrd="0" presId="urn:microsoft.com/office/officeart/2005/8/layout/bProcess2"/>
    <dgm:cxn modelId="{BC9B89CB-BF5B-41D8-83F1-FCCBD05646C7}" type="presParOf" srcId="{EEBB0B8A-66B1-4E3E-8F5C-4E629DBFADF6}" destId="{41901124-EAD6-43AA-8630-B5E201E10F76}" srcOrd="8" destOrd="0" presId="urn:microsoft.com/office/officeart/2005/8/layout/b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CF582-626D-4761-9B11-C75A9567F315}">
      <dsp:nvSpPr>
        <dsp:cNvPr id="0" name=""/>
        <dsp:cNvSpPr/>
      </dsp:nvSpPr>
      <dsp:spPr>
        <a:xfrm rot="16200000">
          <a:off x="-264118" y="1188610"/>
          <a:ext cx="3972064" cy="3011784"/>
        </a:xfrm>
        <a:prstGeom prst="round2SameRect">
          <a:avLst>
            <a:gd name="adj1" fmla="val 16670"/>
            <a:gd name="adj2" fmla="val 0"/>
          </a:avLst>
        </a:prstGeom>
        <a:gradFill rotWithShape="0">
          <a:gsLst>
            <a:gs pos="0">
              <a:schemeClr val="accent2">
                <a:tint val="50000"/>
                <a:hueOff val="0"/>
                <a:satOff val="0"/>
                <a:lumOff val="0"/>
                <a:alphaOff val="0"/>
                <a:shade val="70000"/>
                <a:satMod val="150000"/>
              </a:schemeClr>
            </a:gs>
            <a:gs pos="34000">
              <a:schemeClr val="accent2">
                <a:tint val="50000"/>
                <a:hueOff val="0"/>
                <a:satOff val="0"/>
                <a:lumOff val="0"/>
                <a:alphaOff val="0"/>
                <a:shade val="70000"/>
                <a:satMod val="140000"/>
              </a:schemeClr>
            </a:gs>
            <a:gs pos="70000">
              <a:schemeClr val="accent2">
                <a:tint val="50000"/>
                <a:hueOff val="0"/>
                <a:satOff val="0"/>
                <a:lumOff val="0"/>
                <a:alphaOff val="0"/>
                <a:tint val="100000"/>
                <a:shade val="90000"/>
                <a:satMod val="140000"/>
              </a:schemeClr>
            </a:gs>
            <a:gs pos="100000">
              <a:schemeClr val="accent2">
                <a:tint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s-EC" sz="2000" b="1" kern="1200" dirty="0" smtClean="0">
              <a:latin typeface="Baskerville Old Face" panose="02020602080505020303" pitchFamily="18" charset="0"/>
            </a:rPr>
            <a:t>General:</a:t>
          </a:r>
        </a:p>
        <a:p>
          <a:pPr lvl="0" algn="just" defTabSz="889000">
            <a:lnSpc>
              <a:spcPct val="90000"/>
            </a:lnSpc>
            <a:spcBef>
              <a:spcPct val="0"/>
            </a:spcBef>
            <a:spcAft>
              <a:spcPct val="35000"/>
            </a:spcAft>
          </a:pPr>
          <a:r>
            <a:rPr lang="es-EC" sz="2000" kern="1200" dirty="0" smtClean="0">
              <a:latin typeface="Baskerville Old Face" panose="02020602080505020303" pitchFamily="18" charset="0"/>
            </a:rPr>
            <a:t>Analizar la calidad de los servicios de salud en consulta externa del Distrito 17D10, obteniendo información de relevancia, que nos permita intervenir en  los factores que influyen en la insatisfacción del usuario.</a:t>
          </a:r>
        </a:p>
        <a:p>
          <a:pPr lvl="0" algn="just" defTabSz="889000">
            <a:lnSpc>
              <a:spcPct val="90000"/>
            </a:lnSpc>
            <a:spcBef>
              <a:spcPct val="0"/>
            </a:spcBef>
            <a:spcAft>
              <a:spcPct val="35000"/>
            </a:spcAft>
          </a:pPr>
          <a:endParaRPr lang="es-EC" sz="2000" kern="1200" dirty="0">
            <a:latin typeface="Baskerville Old Face" panose="02020602080505020303" pitchFamily="18" charset="0"/>
          </a:endParaRPr>
        </a:p>
      </dsp:txBody>
      <dsp:txXfrm rot="5400000">
        <a:off x="363072" y="855520"/>
        <a:ext cx="2864734" cy="3677964"/>
      </dsp:txXfrm>
    </dsp:sp>
    <dsp:sp modelId="{CCC93603-3835-4058-93B0-66FE57478A54}">
      <dsp:nvSpPr>
        <dsp:cNvPr id="0" name=""/>
        <dsp:cNvSpPr/>
      </dsp:nvSpPr>
      <dsp:spPr>
        <a:xfrm rot="5400000">
          <a:off x="3988605" y="138087"/>
          <a:ext cx="3973098" cy="5043568"/>
        </a:xfrm>
        <a:prstGeom prst="round2SameRect">
          <a:avLst>
            <a:gd name="adj1" fmla="val 16670"/>
            <a:gd name="adj2" fmla="val 0"/>
          </a:avLst>
        </a:prstGeom>
        <a:gradFill rotWithShape="0">
          <a:gsLst>
            <a:gs pos="0">
              <a:schemeClr val="accent2">
                <a:tint val="50000"/>
                <a:hueOff val="-99402"/>
                <a:satOff val="-1692"/>
                <a:lumOff val="8543"/>
                <a:alphaOff val="0"/>
                <a:shade val="70000"/>
                <a:satMod val="150000"/>
              </a:schemeClr>
            </a:gs>
            <a:gs pos="34000">
              <a:schemeClr val="accent2">
                <a:tint val="50000"/>
                <a:hueOff val="-99402"/>
                <a:satOff val="-1692"/>
                <a:lumOff val="8543"/>
                <a:alphaOff val="0"/>
                <a:shade val="70000"/>
                <a:satMod val="140000"/>
              </a:schemeClr>
            </a:gs>
            <a:gs pos="70000">
              <a:schemeClr val="accent2">
                <a:tint val="50000"/>
                <a:hueOff val="-99402"/>
                <a:satOff val="-1692"/>
                <a:lumOff val="8543"/>
                <a:alphaOff val="0"/>
                <a:tint val="100000"/>
                <a:shade val="90000"/>
                <a:satMod val="140000"/>
              </a:schemeClr>
            </a:gs>
            <a:gs pos="100000">
              <a:schemeClr val="accent2">
                <a:tint val="50000"/>
                <a:hueOff val="-99402"/>
                <a:satOff val="-1692"/>
                <a:lumOff val="854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s-EC" sz="2000" b="1" kern="1200" dirty="0" smtClean="0">
              <a:latin typeface="Baskerville Old Face" panose="02020602080505020303" pitchFamily="18" charset="0"/>
            </a:rPr>
            <a:t>Específicos:</a:t>
          </a:r>
        </a:p>
        <a:p>
          <a:pPr lvl="0" algn="just" defTabSz="889000">
            <a:lnSpc>
              <a:spcPct val="90000"/>
            </a:lnSpc>
            <a:spcBef>
              <a:spcPct val="0"/>
            </a:spcBef>
            <a:spcAft>
              <a:spcPct val="35000"/>
            </a:spcAft>
          </a:pPr>
          <a:r>
            <a:rPr lang="es-EC" sz="2000" kern="1200" dirty="0" smtClean="0">
              <a:latin typeface="Baskerville Old Face" panose="02020602080505020303" pitchFamily="18" charset="0"/>
            </a:rPr>
            <a:t>- Analizar la normativa establecida en el Modelo de Atención Integral de Salud (MAIS) como parte del sistema integral de salud (modelo de financiamiento, gestión y  atención).</a:t>
          </a:r>
        </a:p>
        <a:p>
          <a:pPr lvl="0" algn="just" defTabSz="889000">
            <a:lnSpc>
              <a:spcPct val="90000"/>
            </a:lnSpc>
            <a:spcBef>
              <a:spcPct val="0"/>
            </a:spcBef>
            <a:spcAft>
              <a:spcPct val="35000"/>
            </a:spcAft>
          </a:pPr>
          <a:r>
            <a:rPr lang="es-EC" sz="2000" kern="1200" dirty="0" smtClean="0">
              <a:latin typeface="Baskerville Old Face" panose="02020602080505020303" pitchFamily="18" charset="0"/>
            </a:rPr>
            <a:t>- Establecer la situación laboral  del personal de  servicios de salud en consulta externa.</a:t>
          </a:r>
        </a:p>
        <a:p>
          <a:pPr lvl="0" algn="just" defTabSz="889000">
            <a:lnSpc>
              <a:spcPct val="90000"/>
            </a:lnSpc>
            <a:spcBef>
              <a:spcPct val="0"/>
            </a:spcBef>
            <a:spcAft>
              <a:spcPct val="35000"/>
            </a:spcAft>
          </a:pPr>
          <a:r>
            <a:rPr lang="es-EC" sz="2000" kern="1200" dirty="0" smtClean="0">
              <a:latin typeface="Baskerville Old Face" panose="02020602080505020303" pitchFamily="18" charset="0"/>
            </a:rPr>
            <a:t>- Identificar el nivel de satisfacción del usuario.</a:t>
          </a:r>
        </a:p>
        <a:p>
          <a:pPr lvl="0" algn="just" defTabSz="889000">
            <a:lnSpc>
              <a:spcPct val="90000"/>
            </a:lnSpc>
            <a:spcBef>
              <a:spcPct val="0"/>
            </a:spcBef>
            <a:spcAft>
              <a:spcPct val="35000"/>
            </a:spcAft>
          </a:pPr>
          <a:r>
            <a:rPr lang="es-EC" sz="2000" kern="1200" dirty="0" smtClean="0">
              <a:latin typeface="Baskerville Old Face" panose="02020602080505020303" pitchFamily="18" charset="0"/>
            </a:rPr>
            <a:t>- Proponer estrategias para mejorar la calidad en el servicio de salud en consulta externa.</a:t>
          </a:r>
        </a:p>
        <a:p>
          <a:pPr lvl="0" algn="l" defTabSz="889000">
            <a:lnSpc>
              <a:spcPct val="90000"/>
            </a:lnSpc>
            <a:spcBef>
              <a:spcPct val="0"/>
            </a:spcBef>
            <a:spcAft>
              <a:spcPct val="35000"/>
            </a:spcAft>
          </a:pPr>
          <a:endParaRPr lang="es-EC" sz="2000" kern="1200" dirty="0"/>
        </a:p>
      </dsp:txBody>
      <dsp:txXfrm rot="-5400000">
        <a:off x="3453370" y="867308"/>
        <a:ext cx="4849582" cy="3585126"/>
      </dsp:txXfrm>
    </dsp:sp>
    <dsp:sp modelId="{5D005512-E506-4C63-8773-0ED57A045FE2}">
      <dsp:nvSpPr>
        <dsp:cNvPr id="0" name=""/>
        <dsp:cNvSpPr/>
      </dsp:nvSpPr>
      <dsp:spPr>
        <a:xfrm>
          <a:off x="2729037" y="-303005"/>
          <a:ext cx="2449203" cy="2129305"/>
        </a:xfrm>
        <a:prstGeom prst="circularArrow">
          <a:avLst>
            <a:gd name="adj1" fmla="val 12500"/>
            <a:gd name="adj2" fmla="val 1142322"/>
            <a:gd name="adj3" fmla="val 20457678"/>
            <a:gd name="adj4" fmla="val 10800000"/>
            <a:gd name="adj5" fmla="val 12500"/>
          </a:avLst>
        </a:prstGeom>
        <a:gradFill rotWithShape="0">
          <a:gsLst>
            <a:gs pos="0">
              <a:schemeClr val="accent2">
                <a:alpha val="90000"/>
                <a:hueOff val="0"/>
                <a:satOff val="0"/>
                <a:lumOff val="0"/>
                <a:alphaOff val="0"/>
                <a:shade val="70000"/>
                <a:satMod val="150000"/>
              </a:schemeClr>
            </a:gs>
            <a:gs pos="34000">
              <a:schemeClr val="accent2">
                <a:alpha val="90000"/>
                <a:hueOff val="0"/>
                <a:satOff val="0"/>
                <a:lumOff val="0"/>
                <a:alphaOff val="0"/>
                <a:shade val="70000"/>
                <a:satMod val="140000"/>
              </a:schemeClr>
            </a:gs>
            <a:gs pos="70000">
              <a:schemeClr val="accent2">
                <a:alpha val="90000"/>
                <a:hueOff val="0"/>
                <a:satOff val="0"/>
                <a:lumOff val="0"/>
                <a:alphaOff val="0"/>
                <a:tint val="100000"/>
                <a:shade val="90000"/>
                <a:satMod val="140000"/>
              </a:schemeClr>
            </a:gs>
            <a:gs pos="100000">
              <a:schemeClr val="accent2">
                <a:alpha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6D57338-F019-45DE-99C2-60008B1395F0}">
      <dsp:nvSpPr>
        <dsp:cNvPr id="0" name=""/>
        <dsp:cNvSpPr/>
      </dsp:nvSpPr>
      <dsp:spPr>
        <a:xfrm rot="10800000">
          <a:off x="2928147" y="3467594"/>
          <a:ext cx="2264051" cy="1994669"/>
        </a:xfrm>
        <a:prstGeom prst="circularArrow">
          <a:avLst>
            <a:gd name="adj1" fmla="val 12500"/>
            <a:gd name="adj2" fmla="val 1142322"/>
            <a:gd name="adj3" fmla="val 20457678"/>
            <a:gd name="adj4" fmla="val 10800000"/>
            <a:gd name="adj5" fmla="val 12500"/>
          </a:avLst>
        </a:prstGeom>
        <a:gradFill rotWithShape="0">
          <a:gsLst>
            <a:gs pos="0">
              <a:schemeClr val="accent2">
                <a:alpha val="90000"/>
                <a:hueOff val="0"/>
                <a:satOff val="0"/>
                <a:lumOff val="0"/>
                <a:alphaOff val="-40000"/>
                <a:shade val="70000"/>
                <a:satMod val="150000"/>
              </a:schemeClr>
            </a:gs>
            <a:gs pos="34000">
              <a:schemeClr val="accent2">
                <a:alpha val="90000"/>
                <a:hueOff val="0"/>
                <a:satOff val="0"/>
                <a:lumOff val="0"/>
                <a:alphaOff val="-40000"/>
                <a:shade val="70000"/>
                <a:satMod val="140000"/>
              </a:schemeClr>
            </a:gs>
            <a:gs pos="70000">
              <a:schemeClr val="accent2">
                <a:alpha val="90000"/>
                <a:hueOff val="0"/>
                <a:satOff val="0"/>
                <a:lumOff val="0"/>
                <a:alphaOff val="-40000"/>
                <a:tint val="100000"/>
                <a:shade val="90000"/>
                <a:satMod val="140000"/>
              </a:schemeClr>
            </a:gs>
            <a:gs pos="100000">
              <a:schemeClr val="accent2">
                <a:alpha val="90000"/>
                <a:hueOff val="0"/>
                <a:satOff val="0"/>
                <a:lumOff val="0"/>
                <a:alphaOff val="-4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39738-7F33-4765-96FC-921A52AAD0E5}">
      <dsp:nvSpPr>
        <dsp:cNvPr id="0" name=""/>
        <dsp:cNvSpPr/>
      </dsp:nvSpPr>
      <dsp:spPr>
        <a:xfrm>
          <a:off x="3930686" y="2212000"/>
          <a:ext cx="2703555" cy="2703555"/>
        </a:xfrm>
        <a:prstGeom prst="gear9">
          <a:avLst/>
        </a:prstGeom>
        <a:gradFill rotWithShape="0">
          <a:gsLst>
            <a:gs pos="0">
              <a:schemeClr val="accent6">
                <a:shade val="80000"/>
                <a:hueOff val="0"/>
                <a:satOff val="0"/>
                <a:lumOff val="0"/>
                <a:alphaOff val="0"/>
                <a:shade val="70000"/>
                <a:satMod val="150000"/>
              </a:schemeClr>
            </a:gs>
            <a:gs pos="34000">
              <a:schemeClr val="accent6">
                <a:shade val="80000"/>
                <a:hueOff val="0"/>
                <a:satOff val="0"/>
                <a:lumOff val="0"/>
                <a:alphaOff val="0"/>
                <a:shade val="70000"/>
                <a:satMod val="140000"/>
              </a:schemeClr>
            </a:gs>
            <a:gs pos="70000">
              <a:schemeClr val="accent6">
                <a:shade val="80000"/>
                <a:hueOff val="0"/>
                <a:satOff val="0"/>
                <a:lumOff val="0"/>
                <a:alphaOff val="0"/>
                <a:tint val="100000"/>
                <a:shade val="90000"/>
                <a:satMod val="140000"/>
              </a:schemeClr>
            </a:gs>
            <a:gs pos="100000">
              <a:schemeClr val="accent6">
                <a:shade val="8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Baskerville Old Face" panose="02020602080505020303" pitchFamily="18" charset="0"/>
            </a:rPr>
            <a:t>Teoría general de sistemas</a:t>
          </a:r>
          <a:endParaRPr lang="es-MX" sz="1800" kern="1200" dirty="0">
            <a:latin typeface="Baskerville Old Face" panose="02020602080505020303" pitchFamily="18" charset="0"/>
          </a:endParaRPr>
        </a:p>
      </dsp:txBody>
      <dsp:txXfrm>
        <a:off x="4474221" y="2845295"/>
        <a:ext cx="1616485" cy="1389683"/>
      </dsp:txXfrm>
    </dsp:sp>
    <dsp:sp modelId="{E2B4A9EF-662B-44D1-A1EC-7B5111FC5A68}">
      <dsp:nvSpPr>
        <dsp:cNvPr id="0" name=""/>
        <dsp:cNvSpPr/>
      </dsp:nvSpPr>
      <dsp:spPr>
        <a:xfrm>
          <a:off x="2253586" y="1572977"/>
          <a:ext cx="2174465" cy="1966222"/>
        </a:xfrm>
        <a:prstGeom prst="gear6">
          <a:avLst/>
        </a:prstGeom>
        <a:gradFill rotWithShape="0">
          <a:gsLst>
            <a:gs pos="0">
              <a:schemeClr val="accent6">
                <a:shade val="80000"/>
                <a:hueOff val="65331"/>
                <a:satOff val="1625"/>
                <a:lumOff val="10085"/>
                <a:alphaOff val="0"/>
                <a:shade val="70000"/>
                <a:satMod val="150000"/>
              </a:schemeClr>
            </a:gs>
            <a:gs pos="34000">
              <a:schemeClr val="accent6">
                <a:shade val="80000"/>
                <a:hueOff val="65331"/>
                <a:satOff val="1625"/>
                <a:lumOff val="10085"/>
                <a:alphaOff val="0"/>
                <a:shade val="70000"/>
                <a:satMod val="140000"/>
              </a:schemeClr>
            </a:gs>
            <a:gs pos="70000">
              <a:schemeClr val="accent6">
                <a:shade val="80000"/>
                <a:hueOff val="65331"/>
                <a:satOff val="1625"/>
                <a:lumOff val="10085"/>
                <a:alphaOff val="0"/>
                <a:tint val="100000"/>
                <a:shade val="90000"/>
                <a:satMod val="140000"/>
              </a:schemeClr>
            </a:gs>
            <a:gs pos="100000">
              <a:schemeClr val="accent6">
                <a:shade val="80000"/>
                <a:hueOff val="65331"/>
                <a:satOff val="1625"/>
                <a:lumOff val="100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Baskerville Old Face" panose="02020602080505020303" pitchFamily="18" charset="0"/>
            </a:rPr>
            <a:t>Satisfacción del cliente</a:t>
          </a:r>
          <a:endParaRPr lang="es-MX" sz="1800" kern="1200" dirty="0">
            <a:latin typeface="Baskerville Old Face" panose="02020602080505020303" pitchFamily="18" charset="0"/>
          </a:endParaRPr>
        </a:p>
      </dsp:txBody>
      <dsp:txXfrm>
        <a:off x="2778859" y="2070971"/>
        <a:ext cx="1123919" cy="970234"/>
      </dsp:txXfrm>
    </dsp:sp>
    <dsp:sp modelId="{E40183C9-B117-402A-B119-F04B6171DDFD}">
      <dsp:nvSpPr>
        <dsp:cNvPr id="0" name=""/>
        <dsp:cNvSpPr/>
      </dsp:nvSpPr>
      <dsp:spPr>
        <a:xfrm rot="20700000">
          <a:off x="3416806" y="319523"/>
          <a:ext cx="1926496" cy="1926496"/>
        </a:xfrm>
        <a:prstGeom prst="gear6">
          <a:avLst/>
        </a:prstGeom>
        <a:gradFill rotWithShape="0">
          <a:gsLst>
            <a:gs pos="0">
              <a:schemeClr val="accent6">
                <a:shade val="80000"/>
                <a:hueOff val="130661"/>
                <a:satOff val="3249"/>
                <a:lumOff val="20170"/>
                <a:alphaOff val="0"/>
                <a:shade val="70000"/>
                <a:satMod val="150000"/>
              </a:schemeClr>
            </a:gs>
            <a:gs pos="34000">
              <a:schemeClr val="accent6">
                <a:shade val="80000"/>
                <a:hueOff val="130661"/>
                <a:satOff val="3249"/>
                <a:lumOff val="20170"/>
                <a:alphaOff val="0"/>
                <a:shade val="70000"/>
                <a:satMod val="140000"/>
              </a:schemeClr>
            </a:gs>
            <a:gs pos="70000">
              <a:schemeClr val="accent6">
                <a:shade val="80000"/>
                <a:hueOff val="130661"/>
                <a:satOff val="3249"/>
                <a:lumOff val="20170"/>
                <a:alphaOff val="0"/>
                <a:tint val="100000"/>
                <a:shade val="90000"/>
                <a:satMod val="140000"/>
              </a:schemeClr>
            </a:gs>
            <a:gs pos="100000">
              <a:schemeClr val="accent6">
                <a:shade val="80000"/>
                <a:hueOff val="130661"/>
                <a:satOff val="3249"/>
                <a:lumOff val="2017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Baskerville Old Face" panose="02020602080505020303" pitchFamily="18" charset="0"/>
            </a:rPr>
            <a:t>Teoría de la calidad en el servicio</a:t>
          </a:r>
          <a:endParaRPr lang="es-MX" sz="1800" kern="1200" dirty="0">
            <a:latin typeface="Baskerville Old Face" panose="02020602080505020303" pitchFamily="18" charset="0"/>
          </a:endParaRPr>
        </a:p>
      </dsp:txBody>
      <dsp:txXfrm rot="-20700000">
        <a:off x="3839343" y="742060"/>
        <a:ext cx="1081422" cy="1081422"/>
      </dsp:txXfrm>
    </dsp:sp>
    <dsp:sp modelId="{0F8D1171-39D1-4145-A077-A81AB5D26DD2}">
      <dsp:nvSpPr>
        <dsp:cNvPr id="0" name=""/>
        <dsp:cNvSpPr/>
      </dsp:nvSpPr>
      <dsp:spPr>
        <a:xfrm>
          <a:off x="3730798" y="1799474"/>
          <a:ext cx="3460551" cy="3460551"/>
        </a:xfrm>
        <a:prstGeom prst="circularArrow">
          <a:avLst>
            <a:gd name="adj1" fmla="val 4687"/>
            <a:gd name="adj2" fmla="val 299029"/>
            <a:gd name="adj3" fmla="val 2531058"/>
            <a:gd name="adj4" fmla="val 15829561"/>
            <a:gd name="adj5" fmla="val 5469"/>
          </a:avLst>
        </a:prstGeom>
        <a:gradFill rotWithShape="0">
          <a:gsLst>
            <a:gs pos="0">
              <a:schemeClr val="accent6">
                <a:shade val="90000"/>
                <a:hueOff val="0"/>
                <a:satOff val="0"/>
                <a:lumOff val="0"/>
                <a:alphaOff val="0"/>
                <a:shade val="70000"/>
                <a:satMod val="150000"/>
              </a:schemeClr>
            </a:gs>
            <a:gs pos="34000">
              <a:schemeClr val="accent6">
                <a:shade val="90000"/>
                <a:hueOff val="0"/>
                <a:satOff val="0"/>
                <a:lumOff val="0"/>
                <a:alphaOff val="0"/>
                <a:shade val="70000"/>
                <a:satMod val="140000"/>
              </a:schemeClr>
            </a:gs>
            <a:gs pos="70000">
              <a:schemeClr val="accent6">
                <a:shade val="90000"/>
                <a:hueOff val="0"/>
                <a:satOff val="0"/>
                <a:lumOff val="0"/>
                <a:alphaOff val="0"/>
                <a:tint val="100000"/>
                <a:shade val="90000"/>
                <a:satMod val="140000"/>
              </a:schemeClr>
            </a:gs>
            <a:gs pos="100000">
              <a:schemeClr val="accent6">
                <a:shade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82FE90-02F6-4D2E-9D1F-E23CEC15EB8D}">
      <dsp:nvSpPr>
        <dsp:cNvPr id="0" name=""/>
        <dsp:cNvSpPr/>
      </dsp:nvSpPr>
      <dsp:spPr>
        <a:xfrm>
          <a:off x="2009494" y="1134832"/>
          <a:ext cx="2514306" cy="2514306"/>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65346"/>
                <a:satOff val="-205"/>
                <a:lumOff val="8512"/>
                <a:alphaOff val="0"/>
                <a:shade val="70000"/>
                <a:satMod val="150000"/>
              </a:schemeClr>
            </a:gs>
            <a:gs pos="34000">
              <a:schemeClr val="accent6">
                <a:shade val="90000"/>
                <a:hueOff val="65346"/>
                <a:satOff val="-205"/>
                <a:lumOff val="8512"/>
                <a:alphaOff val="0"/>
                <a:shade val="70000"/>
                <a:satMod val="140000"/>
              </a:schemeClr>
            </a:gs>
            <a:gs pos="70000">
              <a:schemeClr val="accent6">
                <a:shade val="90000"/>
                <a:hueOff val="65346"/>
                <a:satOff val="-205"/>
                <a:lumOff val="8512"/>
                <a:alphaOff val="0"/>
                <a:tint val="100000"/>
                <a:shade val="90000"/>
                <a:satMod val="140000"/>
              </a:schemeClr>
            </a:gs>
            <a:gs pos="100000">
              <a:schemeClr val="accent6">
                <a:shade val="90000"/>
                <a:hueOff val="65346"/>
                <a:satOff val="-205"/>
                <a:lumOff val="851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7EF725-FC96-4535-9101-D0ECACBF7682}">
      <dsp:nvSpPr>
        <dsp:cNvPr id="0" name=""/>
        <dsp:cNvSpPr/>
      </dsp:nvSpPr>
      <dsp:spPr>
        <a:xfrm>
          <a:off x="3013374" y="-208585"/>
          <a:ext cx="2710929" cy="2710929"/>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130692"/>
                <a:satOff val="-411"/>
                <a:lumOff val="17024"/>
                <a:alphaOff val="0"/>
                <a:shade val="70000"/>
                <a:satMod val="150000"/>
              </a:schemeClr>
            </a:gs>
            <a:gs pos="34000">
              <a:schemeClr val="accent6">
                <a:shade val="90000"/>
                <a:hueOff val="130692"/>
                <a:satOff val="-411"/>
                <a:lumOff val="17024"/>
                <a:alphaOff val="0"/>
                <a:shade val="70000"/>
                <a:satMod val="140000"/>
              </a:schemeClr>
            </a:gs>
            <a:gs pos="70000">
              <a:schemeClr val="accent6">
                <a:shade val="90000"/>
                <a:hueOff val="130692"/>
                <a:satOff val="-411"/>
                <a:lumOff val="17024"/>
                <a:alphaOff val="0"/>
                <a:tint val="100000"/>
                <a:shade val="90000"/>
                <a:satMod val="140000"/>
              </a:schemeClr>
            </a:gs>
            <a:gs pos="100000">
              <a:schemeClr val="accent6">
                <a:shade val="90000"/>
                <a:hueOff val="130692"/>
                <a:satOff val="-411"/>
                <a:lumOff val="1702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F7F52-CD42-49A5-8815-CA4B731CC521}">
      <dsp:nvSpPr>
        <dsp:cNvPr id="0" name=""/>
        <dsp:cNvSpPr/>
      </dsp:nvSpPr>
      <dsp:spPr>
        <a:xfrm rot="2562104">
          <a:off x="2697428" y="3519707"/>
          <a:ext cx="770972" cy="54580"/>
        </a:xfrm>
        <a:custGeom>
          <a:avLst/>
          <a:gdLst/>
          <a:ahLst/>
          <a:cxnLst/>
          <a:rect l="0" t="0" r="0" b="0"/>
          <a:pathLst>
            <a:path>
              <a:moveTo>
                <a:pt x="0" y="27290"/>
              </a:moveTo>
              <a:lnTo>
                <a:pt x="770972" y="27290"/>
              </a:lnTo>
            </a:path>
          </a:pathLst>
        </a:custGeom>
        <a:noFill/>
        <a:ln w="26425" cap="flat" cmpd="sng" algn="ctr">
          <a:solidFill>
            <a:schemeClr val="accent3">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64460B-B6FB-4058-AB97-D08C4D5FA13A}">
      <dsp:nvSpPr>
        <dsp:cNvPr id="0" name=""/>
        <dsp:cNvSpPr/>
      </dsp:nvSpPr>
      <dsp:spPr>
        <a:xfrm>
          <a:off x="2799623" y="2468417"/>
          <a:ext cx="984924" cy="54580"/>
        </a:xfrm>
        <a:custGeom>
          <a:avLst/>
          <a:gdLst/>
          <a:ahLst/>
          <a:cxnLst/>
          <a:rect l="0" t="0" r="0" b="0"/>
          <a:pathLst>
            <a:path>
              <a:moveTo>
                <a:pt x="0" y="27290"/>
              </a:moveTo>
              <a:lnTo>
                <a:pt x="984924" y="27290"/>
              </a:lnTo>
            </a:path>
          </a:pathLst>
        </a:custGeom>
        <a:noFill/>
        <a:ln w="26425" cap="flat" cmpd="sng" algn="ctr">
          <a:solidFill>
            <a:schemeClr val="accent3">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7D2E0E-2D55-4316-B59A-1B1A1C4F4264}">
      <dsp:nvSpPr>
        <dsp:cNvPr id="0" name=""/>
        <dsp:cNvSpPr/>
      </dsp:nvSpPr>
      <dsp:spPr>
        <a:xfrm rot="19105111">
          <a:off x="2686373" y="1410722"/>
          <a:ext cx="898849" cy="54580"/>
        </a:xfrm>
        <a:custGeom>
          <a:avLst/>
          <a:gdLst/>
          <a:ahLst/>
          <a:cxnLst/>
          <a:rect l="0" t="0" r="0" b="0"/>
          <a:pathLst>
            <a:path>
              <a:moveTo>
                <a:pt x="0" y="27290"/>
              </a:moveTo>
              <a:lnTo>
                <a:pt x="898849" y="27290"/>
              </a:lnTo>
            </a:path>
          </a:pathLst>
        </a:custGeom>
        <a:noFill/>
        <a:ln w="26425" cap="flat" cmpd="sng" algn="ctr">
          <a:solidFill>
            <a:schemeClr val="accent3">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3B3F53-20CC-4CAD-A240-80399F5CB061}">
      <dsp:nvSpPr>
        <dsp:cNvPr id="0" name=""/>
        <dsp:cNvSpPr/>
      </dsp:nvSpPr>
      <dsp:spPr>
        <a:xfrm>
          <a:off x="720983" y="1272978"/>
          <a:ext cx="2445459" cy="24454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F642D5-5CE8-47A7-AFB1-4EBAD2FEB049}">
      <dsp:nvSpPr>
        <dsp:cNvPr id="0" name=""/>
        <dsp:cNvSpPr/>
      </dsp:nvSpPr>
      <dsp:spPr>
        <a:xfrm>
          <a:off x="3299490" y="955"/>
          <a:ext cx="1368986" cy="1368986"/>
        </a:xfrm>
        <a:prstGeom prst="ellipse">
          <a:avLst/>
        </a:prstGeom>
        <a:gradFill rotWithShape="0">
          <a:gsLst>
            <a:gs pos="0">
              <a:schemeClr val="accent3">
                <a:shade val="50000"/>
                <a:hueOff val="-202114"/>
                <a:satOff val="-941"/>
                <a:lumOff val="22204"/>
                <a:alphaOff val="0"/>
                <a:shade val="70000"/>
                <a:satMod val="150000"/>
              </a:schemeClr>
            </a:gs>
            <a:gs pos="34000">
              <a:schemeClr val="accent3">
                <a:shade val="50000"/>
                <a:hueOff val="-202114"/>
                <a:satOff val="-941"/>
                <a:lumOff val="22204"/>
                <a:alphaOff val="0"/>
                <a:shade val="70000"/>
                <a:satMod val="140000"/>
              </a:schemeClr>
            </a:gs>
            <a:gs pos="70000">
              <a:schemeClr val="accent3">
                <a:shade val="50000"/>
                <a:hueOff val="-202114"/>
                <a:satOff val="-941"/>
                <a:lumOff val="22204"/>
                <a:alphaOff val="0"/>
                <a:tint val="100000"/>
                <a:shade val="90000"/>
                <a:satMod val="140000"/>
              </a:schemeClr>
            </a:gs>
            <a:gs pos="100000">
              <a:schemeClr val="accent3">
                <a:shade val="50000"/>
                <a:hueOff val="-202114"/>
                <a:satOff val="-941"/>
                <a:lumOff val="2220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latin typeface="Baskerville Old Face" panose="02020602080505020303" pitchFamily="18" charset="0"/>
            </a:rPr>
            <a:t>Calidad del servicio</a:t>
          </a:r>
          <a:endParaRPr lang="es-EC" sz="1500" kern="1200" dirty="0">
            <a:latin typeface="Baskerville Old Face" panose="02020602080505020303" pitchFamily="18" charset="0"/>
          </a:endParaRPr>
        </a:p>
      </dsp:txBody>
      <dsp:txXfrm>
        <a:off x="3499973" y="201438"/>
        <a:ext cx="968020" cy="968020"/>
      </dsp:txXfrm>
    </dsp:sp>
    <dsp:sp modelId="{D070ECB0-3C72-4492-A2B8-8B3568CA6095}">
      <dsp:nvSpPr>
        <dsp:cNvPr id="0" name=""/>
        <dsp:cNvSpPr/>
      </dsp:nvSpPr>
      <dsp:spPr>
        <a:xfrm>
          <a:off x="4805375" y="955"/>
          <a:ext cx="2053479" cy="13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Talento Humano</a:t>
          </a:r>
          <a:endParaRPr lang="es-EC" sz="1900" kern="1200" dirty="0">
            <a:latin typeface="Baskerville Old Face" panose="02020602080505020303" pitchFamily="18" charset="0"/>
          </a:endParaRPr>
        </a:p>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Equipos</a:t>
          </a:r>
          <a:endParaRPr lang="es-EC" sz="1900" kern="1200" dirty="0">
            <a:latin typeface="Baskerville Old Face" panose="02020602080505020303" pitchFamily="18" charset="0"/>
          </a:endParaRPr>
        </a:p>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Infraestructura</a:t>
          </a:r>
          <a:endParaRPr lang="es-EC" sz="1900" kern="1200" dirty="0">
            <a:latin typeface="Baskerville Old Face" panose="02020602080505020303" pitchFamily="18" charset="0"/>
          </a:endParaRPr>
        </a:p>
      </dsp:txBody>
      <dsp:txXfrm>
        <a:off x="4805375" y="955"/>
        <a:ext cx="2053479" cy="1368986"/>
      </dsp:txXfrm>
    </dsp:sp>
    <dsp:sp modelId="{42F8E32A-E016-4FF2-8DEB-268DDE9AF25B}">
      <dsp:nvSpPr>
        <dsp:cNvPr id="0" name=""/>
        <dsp:cNvSpPr/>
      </dsp:nvSpPr>
      <dsp:spPr>
        <a:xfrm>
          <a:off x="3784547" y="1811214"/>
          <a:ext cx="1368986" cy="1368986"/>
        </a:xfrm>
        <a:prstGeom prst="ellipse">
          <a:avLst/>
        </a:prstGeom>
        <a:gradFill rotWithShape="0">
          <a:gsLst>
            <a:gs pos="0">
              <a:schemeClr val="accent3">
                <a:shade val="50000"/>
                <a:hueOff val="-404228"/>
                <a:satOff val="-1882"/>
                <a:lumOff val="44409"/>
                <a:alphaOff val="0"/>
                <a:shade val="70000"/>
                <a:satMod val="150000"/>
              </a:schemeClr>
            </a:gs>
            <a:gs pos="34000">
              <a:schemeClr val="accent3">
                <a:shade val="50000"/>
                <a:hueOff val="-404228"/>
                <a:satOff val="-1882"/>
                <a:lumOff val="44409"/>
                <a:alphaOff val="0"/>
                <a:shade val="70000"/>
                <a:satMod val="140000"/>
              </a:schemeClr>
            </a:gs>
            <a:gs pos="70000">
              <a:schemeClr val="accent3">
                <a:shade val="50000"/>
                <a:hueOff val="-404228"/>
                <a:satOff val="-1882"/>
                <a:lumOff val="44409"/>
                <a:alphaOff val="0"/>
                <a:tint val="100000"/>
                <a:shade val="90000"/>
                <a:satMod val="140000"/>
              </a:schemeClr>
            </a:gs>
            <a:gs pos="100000">
              <a:schemeClr val="accent3">
                <a:shade val="50000"/>
                <a:hueOff val="-404228"/>
                <a:satOff val="-1882"/>
                <a:lumOff val="4440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latin typeface="Baskerville Old Face" panose="02020602080505020303" pitchFamily="18" charset="0"/>
            </a:rPr>
            <a:t>Satisfacción del usuario</a:t>
          </a:r>
          <a:endParaRPr lang="es-EC" sz="1500" kern="1200" dirty="0">
            <a:latin typeface="Baskerville Old Face" panose="02020602080505020303" pitchFamily="18" charset="0"/>
          </a:endParaRPr>
        </a:p>
      </dsp:txBody>
      <dsp:txXfrm>
        <a:off x="3985030" y="2011697"/>
        <a:ext cx="968020" cy="968020"/>
      </dsp:txXfrm>
    </dsp:sp>
    <dsp:sp modelId="{62AA6FF3-7A55-42EB-B00D-6BC34DE81DB1}">
      <dsp:nvSpPr>
        <dsp:cNvPr id="0" name=""/>
        <dsp:cNvSpPr/>
      </dsp:nvSpPr>
      <dsp:spPr>
        <a:xfrm>
          <a:off x="5290433" y="1811214"/>
          <a:ext cx="2053479" cy="13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Expectativas de desempeño/calidad</a:t>
          </a:r>
          <a:endParaRPr lang="es-EC" sz="1900" kern="1200" dirty="0">
            <a:latin typeface="Baskerville Old Face" panose="02020602080505020303" pitchFamily="18" charset="0"/>
          </a:endParaRPr>
        </a:p>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Percepción de desempeño/calidad</a:t>
          </a:r>
          <a:endParaRPr lang="es-EC" sz="1900" kern="1200" dirty="0">
            <a:latin typeface="Baskerville Old Face" panose="02020602080505020303" pitchFamily="18" charset="0"/>
          </a:endParaRPr>
        </a:p>
      </dsp:txBody>
      <dsp:txXfrm>
        <a:off x="5290433" y="1811214"/>
        <a:ext cx="2053479" cy="1368986"/>
      </dsp:txXfrm>
    </dsp:sp>
    <dsp:sp modelId="{7E64C71C-16F9-448D-879F-3267A6862A2D}">
      <dsp:nvSpPr>
        <dsp:cNvPr id="0" name=""/>
        <dsp:cNvSpPr/>
      </dsp:nvSpPr>
      <dsp:spPr>
        <a:xfrm>
          <a:off x="3171714" y="3572328"/>
          <a:ext cx="1467275" cy="1467275"/>
        </a:xfrm>
        <a:prstGeom prst="ellipse">
          <a:avLst/>
        </a:prstGeom>
        <a:gradFill rotWithShape="0">
          <a:gsLst>
            <a:gs pos="0">
              <a:schemeClr val="accent3">
                <a:shade val="50000"/>
                <a:hueOff val="-202114"/>
                <a:satOff val="-941"/>
                <a:lumOff val="22204"/>
                <a:alphaOff val="0"/>
                <a:shade val="70000"/>
                <a:satMod val="150000"/>
              </a:schemeClr>
            </a:gs>
            <a:gs pos="34000">
              <a:schemeClr val="accent3">
                <a:shade val="50000"/>
                <a:hueOff val="-202114"/>
                <a:satOff val="-941"/>
                <a:lumOff val="22204"/>
                <a:alphaOff val="0"/>
                <a:shade val="70000"/>
                <a:satMod val="140000"/>
              </a:schemeClr>
            </a:gs>
            <a:gs pos="70000">
              <a:schemeClr val="accent3">
                <a:shade val="50000"/>
                <a:hueOff val="-202114"/>
                <a:satOff val="-941"/>
                <a:lumOff val="22204"/>
                <a:alphaOff val="0"/>
                <a:tint val="100000"/>
                <a:shade val="90000"/>
                <a:satMod val="140000"/>
              </a:schemeClr>
            </a:gs>
            <a:gs pos="100000">
              <a:schemeClr val="accent3">
                <a:shade val="50000"/>
                <a:hueOff val="-202114"/>
                <a:satOff val="-941"/>
                <a:lumOff val="2220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latin typeface="Baskerville Old Face" panose="02020602080505020303" pitchFamily="18" charset="0"/>
            </a:rPr>
            <a:t>Accesibilidad</a:t>
          </a:r>
          <a:endParaRPr lang="es-EC" sz="1500" kern="1200" dirty="0">
            <a:latin typeface="Baskerville Old Face" panose="02020602080505020303" pitchFamily="18" charset="0"/>
          </a:endParaRPr>
        </a:p>
      </dsp:txBody>
      <dsp:txXfrm>
        <a:off x="3386591" y="3787205"/>
        <a:ext cx="1037521" cy="1037521"/>
      </dsp:txXfrm>
    </dsp:sp>
    <dsp:sp modelId="{A3509A80-9B94-4ED4-8E14-CB7BAE7EED33}">
      <dsp:nvSpPr>
        <dsp:cNvPr id="0" name=""/>
        <dsp:cNvSpPr/>
      </dsp:nvSpPr>
      <dsp:spPr>
        <a:xfrm>
          <a:off x="4785717" y="3572328"/>
          <a:ext cx="2200913" cy="146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Geográfica</a:t>
          </a:r>
          <a:endParaRPr lang="es-EC" sz="1900" kern="1200" dirty="0">
            <a:latin typeface="Baskerville Old Face" panose="02020602080505020303" pitchFamily="18" charset="0"/>
          </a:endParaRPr>
        </a:p>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Cultural</a:t>
          </a:r>
          <a:endParaRPr lang="es-EC" sz="1900" kern="1200" dirty="0">
            <a:latin typeface="Baskerville Old Face" panose="02020602080505020303" pitchFamily="18" charset="0"/>
          </a:endParaRPr>
        </a:p>
        <a:p>
          <a:pPr marL="171450" lvl="1" indent="-171450" algn="l" defTabSz="844550">
            <a:lnSpc>
              <a:spcPct val="90000"/>
            </a:lnSpc>
            <a:spcBef>
              <a:spcPct val="0"/>
            </a:spcBef>
            <a:spcAft>
              <a:spcPct val="15000"/>
            </a:spcAft>
            <a:buChar char="••"/>
          </a:pPr>
          <a:r>
            <a:rPr lang="es-EC" sz="1900" kern="1200" dirty="0" smtClean="0">
              <a:latin typeface="Baskerville Old Face" panose="02020602080505020303" pitchFamily="18" charset="0"/>
            </a:rPr>
            <a:t>Económica</a:t>
          </a:r>
          <a:endParaRPr lang="es-EC" sz="1900" kern="1200" dirty="0">
            <a:latin typeface="Baskerville Old Face" panose="02020602080505020303" pitchFamily="18" charset="0"/>
          </a:endParaRPr>
        </a:p>
      </dsp:txBody>
      <dsp:txXfrm>
        <a:off x="4785717" y="3572328"/>
        <a:ext cx="2200913" cy="1467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797D6-BC9B-4C51-AAAD-52333F6B5059}">
      <dsp:nvSpPr>
        <dsp:cNvPr id="0" name=""/>
        <dsp:cNvSpPr/>
      </dsp:nvSpPr>
      <dsp:spPr>
        <a:xfrm>
          <a:off x="952587" y="1978"/>
          <a:ext cx="1711033" cy="1711033"/>
        </a:xfrm>
        <a:prstGeom prst="ellipse">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CUALITATIVO</a:t>
          </a:r>
          <a:endParaRPr lang="es-EC" sz="1200" kern="1200" dirty="0"/>
        </a:p>
      </dsp:txBody>
      <dsp:txXfrm>
        <a:off x="1203162" y="252553"/>
        <a:ext cx="1209883" cy="1209883"/>
      </dsp:txXfrm>
    </dsp:sp>
    <dsp:sp modelId="{75BDF3D9-DE7A-4A4C-B57B-14BA6E0A0231}">
      <dsp:nvSpPr>
        <dsp:cNvPr id="0" name=""/>
        <dsp:cNvSpPr/>
      </dsp:nvSpPr>
      <dsp:spPr>
        <a:xfrm>
          <a:off x="1311904" y="1851948"/>
          <a:ext cx="992399" cy="992399"/>
        </a:xfrm>
        <a:prstGeom prst="mathPlus">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1443446" y="2231441"/>
        <a:ext cx="729315" cy="233413"/>
      </dsp:txXfrm>
    </dsp:sp>
    <dsp:sp modelId="{439E2E90-DD8C-4389-9D1B-117E4537418E}">
      <dsp:nvSpPr>
        <dsp:cNvPr id="0" name=""/>
        <dsp:cNvSpPr/>
      </dsp:nvSpPr>
      <dsp:spPr>
        <a:xfrm>
          <a:off x="952587" y="2983283"/>
          <a:ext cx="1711033" cy="1711033"/>
        </a:xfrm>
        <a:prstGeom prst="ellipse">
          <a:avLst/>
        </a:prstGeom>
        <a:gradFill rotWithShape="0">
          <a:gsLst>
            <a:gs pos="0">
              <a:schemeClr val="accent5">
                <a:hueOff val="-1519836"/>
                <a:satOff val="1607"/>
                <a:lumOff val="-295"/>
                <a:alphaOff val="0"/>
                <a:shade val="70000"/>
                <a:satMod val="150000"/>
              </a:schemeClr>
            </a:gs>
            <a:gs pos="34000">
              <a:schemeClr val="accent5">
                <a:hueOff val="-1519836"/>
                <a:satOff val="1607"/>
                <a:lumOff val="-295"/>
                <a:alphaOff val="0"/>
                <a:shade val="70000"/>
                <a:satMod val="140000"/>
              </a:schemeClr>
            </a:gs>
            <a:gs pos="70000">
              <a:schemeClr val="accent5">
                <a:hueOff val="-1519836"/>
                <a:satOff val="1607"/>
                <a:lumOff val="-295"/>
                <a:alphaOff val="0"/>
                <a:tint val="100000"/>
                <a:shade val="90000"/>
                <a:satMod val="140000"/>
              </a:schemeClr>
            </a:gs>
            <a:gs pos="100000">
              <a:schemeClr val="accent5">
                <a:hueOff val="-1519836"/>
                <a:satOff val="1607"/>
                <a:lumOff val="-29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CUANTITATIVO</a:t>
          </a:r>
          <a:endParaRPr lang="es-EC" sz="1200" kern="1200" dirty="0"/>
        </a:p>
      </dsp:txBody>
      <dsp:txXfrm>
        <a:off x="1203162" y="3233858"/>
        <a:ext cx="1209883" cy="1209883"/>
      </dsp:txXfrm>
    </dsp:sp>
    <dsp:sp modelId="{951992DD-E8E4-4EA8-AD67-FF49E912BB76}">
      <dsp:nvSpPr>
        <dsp:cNvPr id="0" name=""/>
        <dsp:cNvSpPr/>
      </dsp:nvSpPr>
      <dsp:spPr>
        <a:xfrm>
          <a:off x="2920276" y="2029895"/>
          <a:ext cx="544108" cy="636504"/>
        </a:xfrm>
        <a:prstGeom prst="rightArrow">
          <a:avLst>
            <a:gd name="adj1" fmla="val 60000"/>
            <a:gd name="adj2" fmla="val 50000"/>
          </a:avLst>
        </a:prstGeom>
        <a:solidFill>
          <a:schemeClr val="accent5">
            <a:hueOff val="-3039673"/>
            <a:satOff val="3213"/>
            <a:lumOff val="-589"/>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920276" y="2157196"/>
        <a:ext cx="380876" cy="381902"/>
      </dsp:txXfrm>
    </dsp:sp>
    <dsp:sp modelId="{013B0994-19D6-4591-AB4D-9931DA9AFC64}">
      <dsp:nvSpPr>
        <dsp:cNvPr id="0" name=""/>
        <dsp:cNvSpPr/>
      </dsp:nvSpPr>
      <dsp:spPr>
        <a:xfrm>
          <a:off x="3690241" y="637114"/>
          <a:ext cx="3422067" cy="3422067"/>
        </a:xfrm>
        <a:prstGeom prst="ellipse">
          <a:avLst/>
        </a:prstGeom>
        <a:gradFill rotWithShape="0">
          <a:gsLst>
            <a:gs pos="0">
              <a:schemeClr val="accent5">
                <a:hueOff val="-3039673"/>
                <a:satOff val="3213"/>
                <a:lumOff val="-589"/>
                <a:alphaOff val="0"/>
                <a:shade val="70000"/>
                <a:satMod val="150000"/>
              </a:schemeClr>
            </a:gs>
            <a:gs pos="34000">
              <a:schemeClr val="accent5">
                <a:hueOff val="-3039673"/>
                <a:satOff val="3213"/>
                <a:lumOff val="-589"/>
                <a:alphaOff val="0"/>
                <a:shade val="70000"/>
                <a:satMod val="140000"/>
              </a:schemeClr>
            </a:gs>
            <a:gs pos="70000">
              <a:schemeClr val="accent5">
                <a:hueOff val="-3039673"/>
                <a:satOff val="3213"/>
                <a:lumOff val="-589"/>
                <a:alphaOff val="0"/>
                <a:tint val="100000"/>
                <a:shade val="90000"/>
                <a:satMod val="140000"/>
              </a:schemeClr>
            </a:gs>
            <a:gs pos="100000">
              <a:schemeClr val="accent5">
                <a:hueOff val="-3039673"/>
                <a:satOff val="3213"/>
                <a:lumOff val="-58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s-EC" sz="5600" kern="1200" dirty="0" smtClean="0"/>
            <a:t>MIXTO</a:t>
          </a:r>
          <a:endParaRPr lang="es-EC" sz="5600" kern="1200" dirty="0"/>
        </a:p>
      </dsp:txBody>
      <dsp:txXfrm>
        <a:off x="4191391" y="1138264"/>
        <a:ext cx="2419767" cy="2419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1C79D-9CAF-41E2-B21B-778F4ED9C4C2}">
      <dsp:nvSpPr>
        <dsp:cNvPr id="0" name=""/>
        <dsp:cNvSpPr/>
      </dsp:nvSpPr>
      <dsp:spPr>
        <a:xfrm>
          <a:off x="2687126" y="3515268"/>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B1C72-E1E8-42E0-B9E5-68955E0B8161}">
      <dsp:nvSpPr>
        <dsp:cNvPr id="0" name=""/>
        <dsp:cNvSpPr/>
      </dsp:nvSpPr>
      <dsp:spPr>
        <a:xfrm>
          <a:off x="2444848" y="3631898"/>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D82F4-CA8D-4ED4-9C1A-FD1F2FBFB02B}">
      <dsp:nvSpPr>
        <dsp:cNvPr id="0" name=""/>
        <dsp:cNvSpPr/>
      </dsp:nvSpPr>
      <dsp:spPr>
        <a:xfrm>
          <a:off x="2191002" y="3724023"/>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861B8-C7E7-4B27-968A-9BF352BDD0B1}">
      <dsp:nvSpPr>
        <dsp:cNvPr id="0" name=""/>
        <dsp:cNvSpPr/>
      </dsp:nvSpPr>
      <dsp:spPr>
        <a:xfrm>
          <a:off x="3850320" y="2165166"/>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20CE5-D523-46D3-A8BF-5F9221DA5637}">
      <dsp:nvSpPr>
        <dsp:cNvPr id="0" name=""/>
        <dsp:cNvSpPr/>
      </dsp:nvSpPr>
      <dsp:spPr>
        <a:xfrm>
          <a:off x="3752638" y="2402511"/>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3276-B1B1-4F7B-A021-91BBD225CABD}">
      <dsp:nvSpPr>
        <dsp:cNvPr id="0" name=""/>
        <dsp:cNvSpPr/>
      </dsp:nvSpPr>
      <dsp:spPr>
        <a:xfrm>
          <a:off x="3683232" y="378493"/>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7497F-4AE3-4A27-9DD0-F4971FD0A31B}">
      <dsp:nvSpPr>
        <dsp:cNvPr id="0" name=""/>
        <dsp:cNvSpPr/>
      </dsp:nvSpPr>
      <dsp:spPr>
        <a:xfrm>
          <a:off x="3861888" y="265039"/>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EEED8-272F-4462-90C3-40C9D3F0369D}">
      <dsp:nvSpPr>
        <dsp:cNvPr id="0" name=""/>
        <dsp:cNvSpPr/>
      </dsp:nvSpPr>
      <dsp:spPr>
        <a:xfrm>
          <a:off x="4040544" y="151585"/>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12A6D-D89B-4FFC-BB4A-5081D16984D3}">
      <dsp:nvSpPr>
        <dsp:cNvPr id="0" name=""/>
        <dsp:cNvSpPr/>
      </dsp:nvSpPr>
      <dsp:spPr>
        <a:xfrm>
          <a:off x="4219201" y="265039"/>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AFF5B-BF2E-4002-9CE6-9839CEA70F0F}">
      <dsp:nvSpPr>
        <dsp:cNvPr id="0" name=""/>
        <dsp:cNvSpPr/>
      </dsp:nvSpPr>
      <dsp:spPr>
        <a:xfrm>
          <a:off x="4397857" y="378493"/>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D7301-6486-466F-9A63-D78740529D0C}">
      <dsp:nvSpPr>
        <dsp:cNvPr id="0" name=""/>
        <dsp:cNvSpPr/>
      </dsp:nvSpPr>
      <dsp:spPr>
        <a:xfrm>
          <a:off x="4040544" y="390746"/>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9AE06-04FE-4887-823F-5FC1873605D4}">
      <dsp:nvSpPr>
        <dsp:cNvPr id="0" name=""/>
        <dsp:cNvSpPr/>
      </dsp:nvSpPr>
      <dsp:spPr>
        <a:xfrm>
          <a:off x="4040544" y="630360"/>
          <a:ext cx="128529" cy="128529"/>
        </a:xfrm>
        <a:prstGeom prst="ellips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4C58D-0268-4632-A99D-112A5F39B6C1}">
      <dsp:nvSpPr>
        <dsp:cNvPr id="0" name=""/>
        <dsp:cNvSpPr/>
      </dsp:nvSpPr>
      <dsp:spPr>
        <a:xfrm>
          <a:off x="1564419" y="3997497"/>
          <a:ext cx="2772386" cy="7433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822"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383 Encuestas</a:t>
          </a:r>
          <a:endParaRPr lang="es-EC" sz="1900" kern="1200" dirty="0"/>
        </a:p>
      </dsp:txBody>
      <dsp:txXfrm>
        <a:off x="1600706" y="4033784"/>
        <a:ext cx="2699812" cy="670776"/>
      </dsp:txXfrm>
    </dsp:sp>
    <dsp:sp modelId="{2FC03E1F-B8E1-40C6-ADB0-27E30E8A8360}">
      <dsp:nvSpPr>
        <dsp:cNvPr id="0" name=""/>
        <dsp:cNvSpPr/>
      </dsp:nvSpPr>
      <dsp:spPr>
        <a:xfrm>
          <a:off x="795811" y="3268669"/>
          <a:ext cx="1285297" cy="12852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811B-6176-41D3-B331-D10D89EC5D3C}">
      <dsp:nvSpPr>
        <dsp:cNvPr id="0" name=""/>
        <dsp:cNvSpPr/>
      </dsp:nvSpPr>
      <dsp:spPr>
        <a:xfrm>
          <a:off x="3347769" y="3032231"/>
          <a:ext cx="2772386" cy="7433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822"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15 Unidades de Salud</a:t>
          </a:r>
          <a:endParaRPr lang="es-EC" sz="1900" kern="1200" dirty="0"/>
        </a:p>
      </dsp:txBody>
      <dsp:txXfrm>
        <a:off x="3384056" y="3068518"/>
        <a:ext cx="2699812" cy="670776"/>
      </dsp:txXfrm>
    </dsp:sp>
    <dsp:sp modelId="{574A3DE0-A281-44D5-A80C-3AD2470729DA}">
      <dsp:nvSpPr>
        <dsp:cNvPr id="0" name=""/>
        <dsp:cNvSpPr/>
      </dsp:nvSpPr>
      <dsp:spPr>
        <a:xfrm>
          <a:off x="2579161" y="2303402"/>
          <a:ext cx="1285297" cy="128520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377E2-72A4-4EFA-BDB5-09B356984BA4}">
      <dsp:nvSpPr>
        <dsp:cNvPr id="0" name=""/>
        <dsp:cNvSpPr/>
      </dsp:nvSpPr>
      <dsp:spPr>
        <a:xfrm>
          <a:off x="4166503" y="1568221"/>
          <a:ext cx="2772386" cy="7433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822"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Fórmula de Población Finita</a:t>
          </a:r>
          <a:endParaRPr lang="es-EC" sz="1900" kern="1200" dirty="0"/>
        </a:p>
      </dsp:txBody>
      <dsp:txXfrm>
        <a:off x="4202790" y="1604508"/>
        <a:ext cx="2699812" cy="670776"/>
      </dsp:txXfrm>
    </dsp:sp>
    <dsp:sp modelId="{23A5B7E1-7289-461B-B64B-5EB20F488727}">
      <dsp:nvSpPr>
        <dsp:cNvPr id="0" name=""/>
        <dsp:cNvSpPr/>
      </dsp:nvSpPr>
      <dsp:spPr>
        <a:xfrm>
          <a:off x="3397896" y="839392"/>
          <a:ext cx="1285297" cy="12852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483CB-6A5A-465C-A83E-3B5D514CC5A1}">
      <dsp:nvSpPr>
        <dsp:cNvPr id="0" name=""/>
        <dsp:cNvSpPr/>
      </dsp:nvSpPr>
      <dsp:spPr>
        <a:xfrm>
          <a:off x="0" y="37202"/>
          <a:ext cx="2728655" cy="2347603"/>
        </a:xfrm>
        <a:prstGeom prst="rect">
          <a:avLst/>
        </a:prstGeom>
        <a:gradFill rotWithShape="0">
          <a:gsLst>
            <a:gs pos="0">
              <a:schemeClr val="accent4">
                <a:alpha val="90000"/>
                <a:hueOff val="0"/>
                <a:satOff val="0"/>
                <a:lumOff val="0"/>
                <a:alphaOff val="0"/>
                <a:shade val="70000"/>
                <a:satMod val="150000"/>
              </a:schemeClr>
            </a:gs>
            <a:gs pos="34000">
              <a:schemeClr val="accent4">
                <a:alpha val="90000"/>
                <a:hueOff val="0"/>
                <a:satOff val="0"/>
                <a:lumOff val="0"/>
                <a:alphaOff val="0"/>
                <a:shade val="70000"/>
                <a:satMod val="140000"/>
              </a:schemeClr>
            </a:gs>
            <a:gs pos="70000">
              <a:schemeClr val="accent4">
                <a:alpha val="90000"/>
                <a:hueOff val="0"/>
                <a:satOff val="0"/>
                <a:lumOff val="0"/>
                <a:alphaOff val="0"/>
                <a:tint val="100000"/>
                <a:shade val="90000"/>
                <a:satMod val="140000"/>
              </a:schemeClr>
            </a:gs>
            <a:gs pos="100000">
              <a:schemeClr val="accent4">
                <a:alpha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 respecto a la normativa, leyes, modelos de atención y guía de prácticas clínicas enfocados en la evidencia científica existente, los profesionales de salud conocen pero  no se ha dado la importancia necesaria para su aplicación, esto se ve reflejado en el servicio que no cumple las expectativas de los usuarios.               </a:t>
          </a:r>
          <a:endParaRPr lang="es-EC" sz="1400" kern="1200" dirty="0"/>
        </a:p>
      </dsp:txBody>
      <dsp:txXfrm>
        <a:off x="0" y="37202"/>
        <a:ext cx="2728655" cy="2347603"/>
      </dsp:txXfrm>
    </dsp:sp>
    <dsp:sp modelId="{7D952A03-20DA-4190-8AD8-0CCBB1A3D2B8}">
      <dsp:nvSpPr>
        <dsp:cNvPr id="0" name=""/>
        <dsp:cNvSpPr/>
      </dsp:nvSpPr>
      <dsp:spPr>
        <a:xfrm>
          <a:off x="3001520" y="37202"/>
          <a:ext cx="2728655" cy="2347603"/>
        </a:xfrm>
        <a:prstGeom prst="rect">
          <a:avLst/>
        </a:prstGeom>
        <a:gradFill rotWithShape="0">
          <a:gsLst>
            <a:gs pos="0">
              <a:schemeClr val="accent4">
                <a:alpha val="90000"/>
                <a:hueOff val="0"/>
                <a:satOff val="0"/>
                <a:lumOff val="0"/>
                <a:alphaOff val="-10000"/>
                <a:shade val="70000"/>
                <a:satMod val="150000"/>
              </a:schemeClr>
            </a:gs>
            <a:gs pos="34000">
              <a:schemeClr val="accent4">
                <a:alpha val="90000"/>
                <a:hueOff val="0"/>
                <a:satOff val="0"/>
                <a:lumOff val="0"/>
                <a:alphaOff val="-10000"/>
                <a:shade val="70000"/>
                <a:satMod val="140000"/>
              </a:schemeClr>
            </a:gs>
            <a:gs pos="70000">
              <a:schemeClr val="accent4">
                <a:alpha val="90000"/>
                <a:hueOff val="0"/>
                <a:satOff val="0"/>
                <a:lumOff val="0"/>
                <a:alphaOff val="-10000"/>
                <a:tint val="100000"/>
                <a:shade val="90000"/>
                <a:satMod val="140000"/>
              </a:schemeClr>
            </a:gs>
            <a:gs pos="100000">
              <a:schemeClr val="accent4">
                <a:alpha val="90000"/>
                <a:hueOff val="0"/>
                <a:satOff val="0"/>
                <a:lumOff val="0"/>
                <a:alphaOff val="-1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 cuanto al trato recibido en las unidades de salud en los servicios de (admisiones, farmacia y personal médico), se puede concluir que el 43.3 % de los usuarios entrevistados muestran satisfacción con el mismo; pues califican el trato como excelente; sin embargo se debe tomar en cuenta la opinión de resto de usuarios como bueno y regular.</a:t>
          </a:r>
          <a:endParaRPr lang="es-EC" sz="1400" kern="1200" dirty="0"/>
        </a:p>
      </dsp:txBody>
      <dsp:txXfrm>
        <a:off x="3001520" y="37202"/>
        <a:ext cx="2728655" cy="2347603"/>
      </dsp:txXfrm>
    </dsp:sp>
    <dsp:sp modelId="{75EA586E-5913-4631-ACE1-86709E32A299}">
      <dsp:nvSpPr>
        <dsp:cNvPr id="0" name=""/>
        <dsp:cNvSpPr/>
      </dsp:nvSpPr>
      <dsp:spPr>
        <a:xfrm>
          <a:off x="6003041" y="37202"/>
          <a:ext cx="2728655" cy="2347603"/>
        </a:xfrm>
        <a:prstGeom prst="rect">
          <a:avLst/>
        </a:prstGeom>
        <a:gradFill rotWithShape="0">
          <a:gsLst>
            <a:gs pos="0">
              <a:schemeClr val="accent4">
                <a:alpha val="90000"/>
                <a:hueOff val="0"/>
                <a:satOff val="0"/>
                <a:lumOff val="0"/>
                <a:alphaOff val="-20000"/>
                <a:shade val="70000"/>
                <a:satMod val="150000"/>
              </a:schemeClr>
            </a:gs>
            <a:gs pos="34000">
              <a:schemeClr val="accent4">
                <a:alpha val="90000"/>
                <a:hueOff val="0"/>
                <a:satOff val="0"/>
                <a:lumOff val="0"/>
                <a:alphaOff val="-20000"/>
                <a:shade val="70000"/>
                <a:satMod val="140000"/>
              </a:schemeClr>
            </a:gs>
            <a:gs pos="70000">
              <a:schemeClr val="accent4">
                <a:alpha val="90000"/>
                <a:hueOff val="0"/>
                <a:satOff val="0"/>
                <a:lumOff val="0"/>
                <a:alphaOff val="-20000"/>
                <a:tint val="100000"/>
                <a:shade val="90000"/>
                <a:satMod val="140000"/>
              </a:schemeClr>
            </a:gs>
            <a:gs pos="100000">
              <a:schemeClr val="accent4">
                <a:alpha val="90000"/>
                <a:hueOff val="0"/>
                <a:satOff val="0"/>
                <a:lumOff val="0"/>
                <a:alphaOff val="-2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resultado de las encuestas arrojan que el 64% de los usuarios califican como regular la infraestructura e instalaciones de las unidades de salud, tomando en cuenta que para brindar una atención de calidad y calidez en los servicios es indispensable contar con una instalación eficiente que asegure en todo momento la salud y el bienestar del ser humano.</a:t>
          </a:r>
          <a:endParaRPr lang="es-EC" sz="1400" kern="1200" dirty="0"/>
        </a:p>
      </dsp:txBody>
      <dsp:txXfrm>
        <a:off x="6003041" y="37202"/>
        <a:ext cx="2728655" cy="2347603"/>
      </dsp:txXfrm>
    </dsp:sp>
    <dsp:sp modelId="{2EA786DA-ECF7-47A2-93FF-2161F8546DF4}">
      <dsp:nvSpPr>
        <dsp:cNvPr id="0" name=""/>
        <dsp:cNvSpPr/>
      </dsp:nvSpPr>
      <dsp:spPr>
        <a:xfrm>
          <a:off x="1351857" y="2683334"/>
          <a:ext cx="3100434" cy="2215727"/>
        </a:xfrm>
        <a:prstGeom prst="rect">
          <a:avLst/>
        </a:prstGeom>
        <a:gradFill rotWithShape="0">
          <a:gsLst>
            <a:gs pos="0">
              <a:schemeClr val="accent4">
                <a:alpha val="90000"/>
                <a:hueOff val="0"/>
                <a:satOff val="0"/>
                <a:lumOff val="0"/>
                <a:alphaOff val="-30000"/>
                <a:shade val="70000"/>
                <a:satMod val="150000"/>
              </a:schemeClr>
            </a:gs>
            <a:gs pos="34000">
              <a:schemeClr val="accent4">
                <a:alpha val="90000"/>
                <a:hueOff val="0"/>
                <a:satOff val="0"/>
                <a:lumOff val="0"/>
                <a:alphaOff val="-30000"/>
                <a:shade val="70000"/>
                <a:satMod val="140000"/>
              </a:schemeClr>
            </a:gs>
            <a:gs pos="70000">
              <a:schemeClr val="accent4">
                <a:alpha val="90000"/>
                <a:hueOff val="0"/>
                <a:satOff val="0"/>
                <a:lumOff val="0"/>
                <a:alphaOff val="-30000"/>
                <a:tint val="100000"/>
                <a:shade val="90000"/>
                <a:satMod val="140000"/>
              </a:schemeClr>
            </a:gs>
            <a:gs pos="100000">
              <a:schemeClr val="accent4">
                <a:alpha val="90000"/>
                <a:hueOff val="0"/>
                <a:satOff val="0"/>
                <a:lumOff val="0"/>
                <a:alphaOff val="-3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 referencia al stock de medicamentos, los usuarios encuestados que acuden a las diferentes unidades de salud exponen que en casos de las enfermedades concurrentes las recetas son despachadas en su totalidad, mientras que en enfermedades de mayor complejidad es necesario acudir a unidades de segundo nivel de atención.  </a:t>
          </a:r>
          <a:endParaRPr lang="es-EC" sz="1400" kern="1200" dirty="0"/>
        </a:p>
      </dsp:txBody>
      <dsp:txXfrm>
        <a:off x="1351857" y="2683334"/>
        <a:ext cx="3100434" cy="2215727"/>
      </dsp:txXfrm>
    </dsp:sp>
    <dsp:sp modelId="{A1FC23CB-00A9-4E80-AD5B-AC1939522678}">
      <dsp:nvSpPr>
        <dsp:cNvPr id="0" name=""/>
        <dsp:cNvSpPr/>
      </dsp:nvSpPr>
      <dsp:spPr>
        <a:xfrm>
          <a:off x="4725157" y="2657671"/>
          <a:ext cx="2654681" cy="2267053"/>
        </a:xfrm>
        <a:prstGeom prst="rect">
          <a:avLst/>
        </a:prstGeom>
        <a:gradFill rotWithShape="0">
          <a:gsLst>
            <a:gs pos="0">
              <a:schemeClr val="accent4">
                <a:alpha val="90000"/>
                <a:hueOff val="0"/>
                <a:satOff val="0"/>
                <a:lumOff val="0"/>
                <a:alphaOff val="-40000"/>
                <a:shade val="70000"/>
                <a:satMod val="150000"/>
              </a:schemeClr>
            </a:gs>
            <a:gs pos="34000">
              <a:schemeClr val="accent4">
                <a:alpha val="90000"/>
                <a:hueOff val="0"/>
                <a:satOff val="0"/>
                <a:lumOff val="0"/>
                <a:alphaOff val="-40000"/>
                <a:shade val="70000"/>
                <a:satMod val="140000"/>
              </a:schemeClr>
            </a:gs>
            <a:gs pos="70000">
              <a:schemeClr val="accent4">
                <a:alpha val="90000"/>
                <a:hueOff val="0"/>
                <a:satOff val="0"/>
                <a:lumOff val="0"/>
                <a:alphaOff val="-40000"/>
                <a:tint val="100000"/>
                <a:shade val="90000"/>
                <a:satMod val="140000"/>
              </a:schemeClr>
            </a:gs>
            <a:gs pos="100000">
              <a:schemeClr val="accent4">
                <a:alpha val="90000"/>
                <a:hueOff val="0"/>
                <a:satOff val="0"/>
                <a:lumOff val="0"/>
                <a:alphaOff val="-4000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 relación a la pregunta de investigación, no responde a las expectativas del usuario, considerando que la salud es reconocida como un derecho  fundamental garantizado por el Estado.   </a:t>
          </a:r>
          <a:endParaRPr lang="es-EC" sz="1400" kern="1200" dirty="0"/>
        </a:p>
      </dsp:txBody>
      <dsp:txXfrm>
        <a:off x="4725157" y="2657671"/>
        <a:ext cx="2654681" cy="2267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24F41-C8D5-4F63-8F09-A8CB052CF2AB}">
      <dsp:nvSpPr>
        <dsp:cNvPr id="0" name=""/>
        <dsp:cNvSpPr/>
      </dsp:nvSpPr>
      <dsp:spPr>
        <a:xfrm>
          <a:off x="257281" y="294213"/>
          <a:ext cx="1800432" cy="1800432"/>
        </a:xfrm>
        <a:prstGeom prst="ellipse">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Disminuir el tiempo de espera en la atención del usuario.</a:t>
          </a:r>
          <a:endParaRPr lang="es-EC" sz="1600" kern="1200" dirty="0"/>
        </a:p>
      </dsp:txBody>
      <dsp:txXfrm>
        <a:off x="520948" y="557880"/>
        <a:ext cx="1273098" cy="1273098"/>
      </dsp:txXfrm>
    </dsp:sp>
    <dsp:sp modelId="{4EB6A55F-10AD-46ED-A39A-315481EBC00C}">
      <dsp:nvSpPr>
        <dsp:cNvPr id="0" name=""/>
        <dsp:cNvSpPr/>
      </dsp:nvSpPr>
      <dsp:spPr>
        <a:xfrm rot="10801316">
          <a:off x="841952" y="2252183"/>
          <a:ext cx="630151" cy="333980"/>
        </a:xfrm>
        <a:prstGeom prst="triangl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C759A7-2AF9-45AF-A8C2-24D732DD79B0}">
      <dsp:nvSpPr>
        <dsp:cNvPr id="0" name=""/>
        <dsp:cNvSpPr/>
      </dsp:nvSpPr>
      <dsp:spPr>
        <a:xfrm>
          <a:off x="0" y="2724797"/>
          <a:ext cx="2313079" cy="1942917"/>
        </a:xfrm>
        <a:prstGeom prst="ellipse">
          <a:avLst/>
        </a:prstGeom>
        <a:gradFill rotWithShape="0">
          <a:gsLst>
            <a:gs pos="0">
              <a:schemeClr val="accent4">
                <a:hueOff val="-1144320"/>
                <a:satOff val="-1963"/>
                <a:lumOff val="-1421"/>
                <a:alphaOff val="0"/>
                <a:shade val="70000"/>
                <a:satMod val="150000"/>
              </a:schemeClr>
            </a:gs>
            <a:gs pos="34000">
              <a:schemeClr val="accent4">
                <a:hueOff val="-1144320"/>
                <a:satOff val="-1963"/>
                <a:lumOff val="-1421"/>
                <a:alphaOff val="0"/>
                <a:shade val="70000"/>
                <a:satMod val="140000"/>
              </a:schemeClr>
            </a:gs>
            <a:gs pos="70000">
              <a:schemeClr val="accent4">
                <a:hueOff val="-1144320"/>
                <a:satOff val="-1963"/>
                <a:lumOff val="-1421"/>
                <a:alphaOff val="0"/>
                <a:tint val="100000"/>
                <a:shade val="90000"/>
                <a:satMod val="140000"/>
              </a:schemeClr>
            </a:gs>
            <a:gs pos="100000">
              <a:schemeClr val="accent4">
                <a:hueOff val="-1144320"/>
                <a:satOff val="-1963"/>
                <a:lumOff val="-142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Medir el desempeño de los profesionales a través de la cobertura de atención y prestación de los servicios de salud integrales.</a:t>
          </a:r>
          <a:endParaRPr lang="es-EC" sz="1600" kern="1200" dirty="0"/>
        </a:p>
      </dsp:txBody>
      <dsp:txXfrm>
        <a:off x="338743" y="3009331"/>
        <a:ext cx="1635593" cy="1373849"/>
      </dsp:txXfrm>
    </dsp:sp>
    <dsp:sp modelId="{85372987-7E0D-49F3-826E-C7A920980B12}">
      <dsp:nvSpPr>
        <dsp:cNvPr id="0" name=""/>
        <dsp:cNvSpPr/>
      </dsp:nvSpPr>
      <dsp:spPr>
        <a:xfrm rot="5480188">
          <a:off x="2512845" y="3568258"/>
          <a:ext cx="630151" cy="333980"/>
        </a:xfrm>
        <a:prstGeom prst="triangle">
          <a:avLst/>
        </a:prstGeom>
        <a:solidFill>
          <a:schemeClr val="accent4">
            <a:hueOff val="-1525760"/>
            <a:satOff val="-2617"/>
            <a:lumOff val="-1895"/>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05245A-7A70-49CF-B0B8-178805510CB6}">
      <dsp:nvSpPr>
        <dsp:cNvPr id="0" name=""/>
        <dsp:cNvSpPr/>
      </dsp:nvSpPr>
      <dsp:spPr>
        <a:xfrm>
          <a:off x="3324062" y="2890741"/>
          <a:ext cx="1772367" cy="1753513"/>
        </a:xfrm>
        <a:prstGeom prst="ellipse">
          <a:avLst/>
        </a:prstGeom>
        <a:gradFill rotWithShape="0">
          <a:gsLst>
            <a:gs pos="0">
              <a:schemeClr val="accent4">
                <a:hueOff val="-2288640"/>
                <a:satOff val="-3925"/>
                <a:lumOff val="-2843"/>
                <a:alphaOff val="0"/>
                <a:shade val="70000"/>
                <a:satMod val="150000"/>
              </a:schemeClr>
            </a:gs>
            <a:gs pos="34000">
              <a:schemeClr val="accent4">
                <a:hueOff val="-2288640"/>
                <a:satOff val="-3925"/>
                <a:lumOff val="-2843"/>
                <a:alphaOff val="0"/>
                <a:shade val="70000"/>
                <a:satMod val="140000"/>
              </a:schemeClr>
            </a:gs>
            <a:gs pos="70000">
              <a:schemeClr val="accent4">
                <a:hueOff val="-2288640"/>
                <a:satOff val="-3925"/>
                <a:lumOff val="-2843"/>
                <a:alphaOff val="0"/>
                <a:tint val="100000"/>
                <a:shade val="90000"/>
                <a:satMod val="140000"/>
              </a:schemeClr>
            </a:gs>
            <a:gs pos="100000">
              <a:schemeClr val="accent4">
                <a:hueOff val="-2288640"/>
                <a:satOff val="-3925"/>
                <a:lumOff val="-284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Educar, capacitar y evaluar en forma continua al personal de admisiones</a:t>
          </a:r>
          <a:endParaRPr lang="es-EC" sz="1600" kern="1200" dirty="0"/>
        </a:p>
      </dsp:txBody>
      <dsp:txXfrm>
        <a:off x="3583619" y="3147537"/>
        <a:ext cx="1253253" cy="1239921"/>
      </dsp:txXfrm>
    </dsp:sp>
    <dsp:sp modelId="{7326C4A7-ACC9-4FB9-8ACB-6C7040D91C49}">
      <dsp:nvSpPr>
        <dsp:cNvPr id="0" name=""/>
        <dsp:cNvSpPr/>
      </dsp:nvSpPr>
      <dsp:spPr>
        <a:xfrm rot="21461382">
          <a:off x="3846298" y="2389136"/>
          <a:ext cx="630151" cy="333980"/>
        </a:xfrm>
        <a:prstGeom prst="triangle">
          <a:avLst/>
        </a:prstGeom>
        <a:solidFill>
          <a:schemeClr val="accent4">
            <a:hueOff val="-3051520"/>
            <a:satOff val="-5234"/>
            <a:lumOff val="-3791"/>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5B3B20-C94A-4AFF-9DBD-AFF67847BF2F}">
      <dsp:nvSpPr>
        <dsp:cNvPr id="0" name=""/>
        <dsp:cNvSpPr/>
      </dsp:nvSpPr>
      <dsp:spPr>
        <a:xfrm>
          <a:off x="3117329" y="489897"/>
          <a:ext cx="1991985" cy="1750355"/>
        </a:xfrm>
        <a:prstGeom prst="ellipse">
          <a:avLst/>
        </a:prstGeom>
        <a:gradFill rotWithShape="0">
          <a:gsLst>
            <a:gs pos="0">
              <a:schemeClr val="accent4">
                <a:hueOff val="-3432960"/>
                <a:satOff val="-5888"/>
                <a:lumOff val="-4264"/>
                <a:alphaOff val="0"/>
                <a:shade val="70000"/>
                <a:satMod val="150000"/>
              </a:schemeClr>
            </a:gs>
            <a:gs pos="34000">
              <a:schemeClr val="accent4">
                <a:hueOff val="-3432960"/>
                <a:satOff val="-5888"/>
                <a:lumOff val="-4264"/>
                <a:alphaOff val="0"/>
                <a:shade val="70000"/>
                <a:satMod val="140000"/>
              </a:schemeClr>
            </a:gs>
            <a:gs pos="70000">
              <a:schemeClr val="accent4">
                <a:hueOff val="-3432960"/>
                <a:satOff val="-5888"/>
                <a:lumOff val="-4264"/>
                <a:alphaOff val="0"/>
                <a:tint val="100000"/>
                <a:shade val="90000"/>
                <a:satMod val="140000"/>
              </a:schemeClr>
            </a:gs>
            <a:gs pos="100000">
              <a:schemeClr val="accent4">
                <a:hueOff val="-3432960"/>
                <a:satOff val="-5888"/>
                <a:lumOff val="-426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Promocionar la cartera de servicios de cada unidad de salud mediante charlas en la sala de espera.</a:t>
          </a:r>
          <a:endParaRPr lang="es-EC" sz="1600" kern="1200" dirty="0"/>
        </a:p>
      </dsp:txBody>
      <dsp:txXfrm>
        <a:off x="3409048" y="746231"/>
        <a:ext cx="1408547" cy="1237687"/>
      </dsp:txXfrm>
    </dsp:sp>
    <dsp:sp modelId="{75897DFB-2016-416E-973B-DE84B633334D}">
      <dsp:nvSpPr>
        <dsp:cNvPr id="0" name=""/>
        <dsp:cNvSpPr/>
      </dsp:nvSpPr>
      <dsp:spPr>
        <a:xfrm rot="5510663">
          <a:off x="5224715" y="1244020"/>
          <a:ext cx="630151" cy="333980"/>
        </a:xfrm>
        <a:prstGeom prst="triangle">
          <a:avLst/>
        </a:prstGeom>
        <a:solidFill>
          <a:schemeClr val="accent4">
            <a:hueOff val="-4577280"/>
            <a:satOff val="-7851"/>
            <a:lumOff val="-5686"/>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901124-EAD6-43AA-8630-B5E201E10F76}">
      <dsp:nvSpPr>
        <dsp:cNvPr id="0" name=""/>
        <dsp:cNvSpPr/>
      </dsp:nvSpPr>
      <dsp:spPr>
        <a:xfrm>
          <a:off x="5951240" y="399195"/>
          <a:ext cx="2408258" cy="2127679"/>
        </a:xfrm>
        <a:prstGeom prst="ellipse">
          <a:avLst/>
        </a:prstGeom>
        <a:gradFill rotWithShape="0">
          <a:gsLst>
            <a:gs pos="0">
              <a:schemeClr val="accent4">
                <a:hueOff val="-4577280"/>
                <a:satOff val="-7851"/>
                <a:lumOff val="-5686"/>
                <a:alphaOff val="0"/>
                <a:shade val="70000"/>
                <a:satMod val="150000"/>
              </a:schemeClr>
            </a:gs>
            <a:gs pos="34000">
              <a:schemeClr val="accent4">
                <a:hueOff val="-4577280"/>
                <a:satOff val="-7851"/>
                <a:lumOff val="-5686"/>
                <a:alphaOff val="0"/>
                <a:shade val="70000"/>
                <a:satMod val="140000"/>
              </a:schemeClr>
            </a:gs>
            <a:gs pos="70000">
              <a:schemeClr val="accent4">
                <a:hueOff val="-4577280"/>
                <a:satOff val="-7851"/>
                <a:lumOff val="-5686"/>
                <a:alphaOff val="0"/>
                <a:tint val="100000"/>
                <a:shade val="90000"/>
                <a:satMod val="140000"/>
              </a:schemeClr>
            </a:gs>
            <a:gs pos="100000">
              <a:schemeClr val="accent4">
                <a:hueOff val="-4577280"/>
                <a:satOff val="-7851"/>
                <a:lumOff val="-568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Reducir significativamente la insatisfacción del usuario relacionado al trato recibido por parte de los profesionales de los diferentes servicios.</a:t>
          </a:r>
          <a:endParaRPr lang="es-EC" sz="1600" kern="1200" dirty="0"/>
        </a:p>
      </dsp:txBody>
      <dsp:txXfrm>
        <a:off x="6303921" y="710786"/>
        <a:ext cx="1702896" cy="1504497"/>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3026666-E7BA-4584-BC81-D0AB8731E8BF}" type="datetimeFigureOut">
              <a:rPr lang="es-ES" smtClean="0"/>
              <a:pPr/>
              <a:t>02/08/2018</a:t>
            </a:fld>
            <a:endParaRPr lang="es-ES"/>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760B7C1-B122-46C1-A17A-1E18C9906775}" type="slidenum">
              <a:rPr lang="es-ES" smtClean="0"/>
              <a:pPr/>
              <a:t>‹Nº›</a:t>
            </a:fld>
            <a:endParaRPr lang="es-ES"/>
          </a:p>
        </p:txBody>
      </p:sp>
    </p:spTree>
    <p:extLst>
      <p:ext uri="{BB962C8B-B14F-4D97-AF65-F5344CB8AC3E}">
        <p14:creationId xmlns:p14="http://schemas.microsoft.com/office/powerpoint/2010/main" xmlns="" val="21373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2AC4301-506B-44E9-953D-9952C432CF97}" type="datetimeFigureOut">
              <a:rPr lang="es-ES" smtClean="0"/>
              <a:pPr/>
              <a:t>02/08/2018</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DB4E137-7A23-489C-B17E-DC49ED1C659C}" type="slidenum">
              <a:rPr lang="es-ES" smtClean="0"/>
              <a:pPr/>
              <a:t>‹Nº›</a:t>
            </a:fld>
            <a:endParaRPr lang="es-ES"/>
          </a:p>
        </p:txBody>
      </p:sp>
    </p:spTree>
    <p:extLst>
      <p:ext uri="{BB962C8B-B14F-4D97-AF65-F5344CB8AC3E}">
        <p14:creationId xmlns:p14="http://schemas.microsoft.com/office/powerpoint/2010/main" xmlns="" val="72970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DB4E137-7A23-489C-B17E-DC49ED1C659C}" type="slidenum">
              <a:rPr lang="es-ES" smtClean="0"/>
              <a:pPr/>
              <a:t>3</a:t>
            </a:fld>
            <a:endParaRPr lang="es-ES"/>
          </a:p>
        </p:txBody>
      </p:sp>
    </p:spTree>
    <p:extLst>
      <p:ext uri="{BB962C8B-B14F-4D97-AF65-F5344CB8AC3E}">
        <p14:creationId xmlns:p14="http://schemas.microsoft.com/office/powerpoint/2010/main" xmlns="" val="333641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DCA254-2487-4427-9420-E012CB9B753B}" type="slidenum">
              <a:rPr lang="es-EC" smtClean="0"/>
              <a:pPr/>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DCA254-2487-4427-9420-E012CB9B753B}" type="slidenum">
              <a:rPr lang="es-EC" smtClean="0"/>
              <a:pPr/>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BDCA254-2487-4427-9420-E012CB9B753B}" type="slidenum">
              <a:rPr lang="es-EC" smtClean="0"/>
              <a:pPr/>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BDCA254-2487-4427-9420-E012CB9B753B}" type="slidenum">
              <a:rPr lang="es-EC" smtClean="0"/>
              <a:pPr/>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9281048-804B-41E8-A8BE-013C02AC1998}" type="datetimeFigureOut">
              <a:rPr lang="es-EC" smtClean="0"/>
              <a:pPr/>
              <a:t>02/08/2018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BDCA254-2487-4427-9420-E012CB9B753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281048-804B-41E8-A8BE-013C02AC1998}" type="datetimeFigureOut">
              <a:rPr lang="es-EC" smtClean="0"/>
              <a:pPr/>
              <a:t>02/08/2018</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BDCA254-2487-4427-9420-E012CB9B753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3.xml"/><Relationship Id="rId7" Type="http://schemas.openxmlformats.org/officeDocument/2006/relationships/diagramQuickStyle" Target="../diagrams/quickStyle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 Target="slide3.xml"/><Relationship Id="rId7"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 Target="slide3.xml"/><Relationship Id="rId7"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 Target="slide3.xml"/><Relationship Id="rId7" Type="http://schemas.openxmlformats.org/officeDocument/2006/relationships/diagramQuickStyle" Target="../diagrams/quickStyle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 Target="slide3.xml"/><Relationship Id="rId7" Type="http://schemas.openxmlformats.org/officeDocument/2006/relationships/diagramQuickStyle" Target="../diagrams/quickStyle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3" Type="http://schemas.openxmlformats.org/officeDocument/2006/relationships/slide" Target="slide14.xml"/><Relationship Id="rId7" Type="http://schemas.openxmlformats.org/officeDocument/2006/relationships/slide" Target="slide5.xml"/><Relationship Id="rId12"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10.xml"/><Relationship Id="rId15" Type="http://schemas.openxmlformats.org/officeDocument/2006/relationships/image" Target="../media/image6.png"/><Relationship Id="rId10" Type="http://schemas.openxmlformats.org/officeDocument/2006/relationships/slide" Target="slide9.xml"/><Relationship Id="rId4" Type="http://schemas.openxmlformats.org/officeDocument/2006/relationships/slide" Target="slide15.xml"/><Relationship Id="rId9" Type="http://schemas.openxmlformats.org/officeDocument/2006/relationships/slide" Target="slide7.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3.xml"/><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 Target="slide3.xml"/><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 Target="slide3.xml"/><Relationship Id="rId7" Type="http://schemas.openxmlformats.org/officeDocument/2006/relationships/diagramQuickStyle" Target="../diagrams/quickStyle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3920" y="1772816"/>
            <a:ext cx="7885384" cy="1584176"/>
          </a:xfrm>
        </p:spPr>
        <p:txBody>
          <a:bodyPr>
            <a:noAutofit/>
          </a:bodyPr>
          <a:lstStyle/>
          <a:p>
            <a:pPr algn="ctr"/>
            <a:r>
              <a:rPr lang="es-EC" sz="2400" b="1" dirty="0" smtClean="0">
                <a:solidFill>
                  <a:schemeClr val="tx1"/>
                </a:solidFill>
                <a:latin typeface="Times New Roman" panose="02020603050405020304" pitchFamily="18" charset="0"/>
                <a:cs typeface="Times New Roman" panose="02020603050405020304" pitchFamily="18" charset="0"/>
              </a:rPr>
              <a:t>DEPARTAMENTO DE CIENCIAS ECONÓMICAS, ADMINISTRATIVAS Y DE COMERCIO  </a:t>
            </a:r>
            <a:br>
              <a:rPr lang="es-EC" sz="2400" b="1" dirty="0" smtClean="0">
                <a:solidFill>
                  <a:schemeClr val="tx1"/>
                </a:solidFill>
                <a:latin typeface="Times New Roman" panose="02020603050405020304" pitchFamily="18" charset="0"/>
                <a:cs typeface="Times New Roman" panose="02020603050405020304" pitchFamily="18" charset="0"/>
              </a:rPr>
            </a:br>
            <a:r>
              <a:rPr lang="es-EC" sz="2400" b="1" dirty="0" smtClean="0">
                <a:solidFill>
                  <a:schemeClr val="tx1"/>
                </a:solidFill>
                <a:latin typeface="Times New Roman" panose="02020603050405020304" pitchFamily="18" charset="0"/>
                <a:cs typeface="Times New Roman" panose="02020603050405020304" pitchFamily="18" charset="0"/>
              </a:rPr>
              <a:t/>
            </a:r>
            <a:br>
              <a:rPr lang="es-EC" sz="2400" b="1" dirty="0" smtClean="0">
                <a:solidFill>
                  <a:schemeClr val="tx1"/>
                </a:solidFill>
                <a:latin typeface="Times New Roman" panose="02020603050405020304" pitchFamily="18" charset="0"/>
                <a:cs typeface="Times New Roman" panose="02020603050405020304" pitchFamily="18" charset="0"/>
              </a:rPr>
            </a:br>
            <a:r>
              <a:rPr lang="es-EC" sz="1800" b="1" dirty="0" smtClean="0">
                <a:solidFill>
                  <a:schemeClr val="tx1"/>
                </a:solidFill>
                <a:latin typeface="Times New Roman" panose="02020603050405020304" pitchFamily="18" charset="0"/>
                <a:cs typeface="Times New Roman" panose="02020603050405020304" pitchFamily="18" charset="0"/>
              </a:rPr>
              <a:t>CARRERA DE ADMINISTRACIÓN DE EMPRESAS</a:t>
            </a:r>
            <a:endParaRPr lang="es-EC" sz="2400" b="1" dirty="0">
              <a:solidFill>
                <a:schemeClr val="tx1"/>
              </a:solidFill>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827584" y="3429000"/>
            <a:ext cx="7704856" cy="828092"/>
          </a:xfrm>
        </p:spPr>
        <p:txBody>
          <a:bodyPr>
            <a:noAutofit/>
          </a:bodyPr>
          <a:lstStyle/>
          <a:p>
            <a:pPr algn="ctr"/>
            <a:r>
              <a:rPr lang="es-EC" sz="2000" b="1" dirty="0" smtClean="0">
                <a:solidFill>
                  <a:schemeClr val="tx1"/>
                </a:solidFill>
                <a:latin typeface="Times New Roman" panose="02020603050405020304" pitchFamily="18" charset="0"/>
                <a:cs typeface="Times New Roman" panose="02020603050405020304" pitchFamily="18" charset="0"/>
              </a:rPr>
              <a:t>TEMA</a:t>
            </a:r>
            <a:r>
              <a:rPr lang="es-EC" sz="2000" b="1" dirty="0">
                <a:solidFill>
                  <a:schemeClr val="tx1"/>
                </a:solidFill>
                <a:latin typeface="Times New Roman" panose="02020603050405020304" pitchFamily="18" charset="0"/>
                <a:cs typeface="Times New Roman" panose="02020603050405020304" pitchFamily="18" charset="0"/>
              </a:rPr>
              <a:t>: CALIDAD EN LOS SERVICIOS DE SALUD, CONSULTA EXTERNA DEL DISTRITO 17D10</a:t>
            </a:r>
            <a:endParaRPr lang="es-EC" sz="2000" dirty="0">
              <a:solidFill>
                <a:schemeClr val="tx1"/>
              </a:solidFill>
              <a:latin typeface="Times New Roman" panose="02020603050405020304" pitchFamily="18" charset="0"/>
              <a:cs typeface="Times New Roman" panose="02020603050405020304" pitchFamily="18" charset="0"/>
            </a:endParaRPr>
          </a:p>
          <a:p>
            <a:endParaRPr lang="es-EC" sz="2000" b="1" dirty="0" smtClean="0">
              <a:solidFill>
                <a:schemeClr val="tx1"/>
              </a:solidFill>
              <a:latin typeface="Times New Roman" panose="02020603050405020304" pitchFamily="18" charset="0"/>
              <a:cs typeface="Times New Roman" panose="02020603050405020304" pitchFamily="18" charset="0"/>
            </a:endParaRPr>
          </a:p>
        </p:txBody>
      </p:sp>
      <p:pic>
        <p:nvPicPr>
          <p:cNvPr id="5" name="4 Imagen" descr="Resultado de imagen para esp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172" y="260648"/>
            <a:ext cx="7920880" cy="1224136"/>
          </a:xfrm>
          <a:prstGeom prst="rect">
            <a:avLst/>
          </a:prstGeom>
          <a:noFill/>
          <a:ln>
            <a:noFill/>
          </a:ln>
        </p:spPr>
      </p:pic>
      <p:sp>
        <p:nvSpPr>
          <p:cNvPr id="6" name="2 Subtítulo"/>
          <p:cNvSpPr txBox="1">
            <a:spLocks/>
          </p:cNvSpPr>
          <p:nvPr/>
        </p:nvSpPr>
        <p:spPr>
          <a:xfrm>
            <a:off x="1043608" y="4221088"/>
            <a:ext cx="7336432" cy="12241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EC" sz="2000" b="1" dirty="0" smtClean="0">
              <a:solidFill>
                <a:schemeClr val="tx1"/>
              </a:solidFill>
              <a:latin typeface="Times New Roman" panose="02020603050405020304" pitchFamily="18" charset="0"/>
              <a:cs typeface="Times New Roman" panose="02020603050405020304" pitchFamily="18" charset="0"/>
            </a:endParaRPr>
          </a:p>
          <a:p>
            <a:r>
              <a:rPr lang="es-EC" sz="2000" b="1" dirty="0" smtClean="0">
                <a:solidFill>
                  <a:schemeClr val="tx1"/>
                </a:solidFill>
                <a:latin typeface="Times New Roman" panose="02020603050405020304" pitchFamily="18" charset="0"/>
                <a:cs typeface="Times New Roman" panose="02020603050405020304" pitchFamily="18" charset="0"/>
              </a:rPr>
              <a:t>AUTOR: RODRÍGUEZ </a:t>
            </a:r>
            <a:r>
              <a:rPr lang="es-EC" sz="2000" b="1" dirty="0" smtClean="0">
                <a:solidFill>
                  <a:schemeClr val="tx1"/>
                </a:solidFill>
                <a:latin typeface="Times New Roman" panose="02020603050405020304" pitchFamily="18" charset="0"/>
                <a:cs typeface="Times New Roman" panose="02020603050405020304" pitchFamily="18" charset="0"/>
              </a:rPr>
              <a:t>QUIMBIULCO, </a:t>
            </a:r>
            <a:r>
              <a:rPr lang="es-EC" sz="2000" b="1" dirty="0" smtClean="0">
                <a:solidFill>
                  <a:schemeClr val="tx1"/>
                </a:solidFill>
                <a:latin typeface="Times New Roman" panose="02020603050405020304" pitchFamily="18" charset="0"/>
                <a:cs typeface="Times New Roman" panose="02020603050405020304" pitchFamily="18" charset="0"/>
              </a:rPr>
              <a:t>ELIANA LIZETH</a:t>
            </a:r>
          </a:p>
          <a:p>
            <a:endParaRPr lang="es-EC" sz="2000" b="1" dirty="0" smtClean="0">
              <a:solidFill>
                <a:schemeClr val="tx1"/>
              </a:solidFill>
              <a:latin typeface="Times New Roman" panose="02020603050405020304" pitchFamily="18" charset="0"/>
              <a:cs typeface="Times New Roman" panose="02020603050405020304" pitchFamily="18" charset="0"/>
            </a:endParaRPr>
          </a:p>
          <a:p>
            <a:r>
              <a:rPr lang="es-EC" sz="2000" b="1" dirty="0" smtClean="0">
                <a:solidFill>
                  <a:schemeClr val="tx1"/>
                </a:solidFill>
                <a:latin typeface="Times New Roman" panose="02020603050405020304" pitchFamily="18" charset="0"/>
                <a:cs typeface="Times New Roman" panose="02020603050405020304" pitchFamily="18" charset="0"/>
              </a:rPr>
              <a:t>DIRECTORA</a:t>
            </a:r>
            <a:r>
              <a:rPr lang="es-EC" sz="2000" b="1" dirty="0">
                <a:solidFill>
                  <a:schemeClr val="tx1"/>
                </a:solidFill>
                <a:latin typeface="Times New Roman" panose="02020603050405020304" pitchFamily="18" charset="0"/>
                <a:cs typeface="Times New Roman" panose="02020603050405020304" pitchFamily="18" charset="0"/>
              </a:rPr>
              <a:t>: DRA. </a:t>
            </a:r>
            <a:r>
              <a:rPr lang="es-EC" sz="2000" b="1" dirty="0" smtClean="0">
                <a:solidFill>
                  <a:schemeClr val="tx1"/>
                </a:solidFill>
                <a:latin typeface="Times New Roman" panose="02020603050405020304" pitchFamily="18" charset="0"/>
                <a:cs typeface="Times New Roman" panose="02020603050405020304" pitchFamily="18" charset="0"/>
              </a:rPr>
              <a:t>MARTÍNEZ CAÑIZARES, JUANA AMPARO </a:t>
            </a:r>
            <a:r>
              <a:rPr lang="es-EC" sz="2000" b="1" dirty="0">
                <a:solidFill>
                  <a:schemeClr val="tx1"/>
                </a:solidFill>
                <a:latin typeface="Times New Roman" panose="02020603050405020304" pitchFamily="18" charset="0"/>
                <a:cs typeface="Times New Roman" panose="02020603050405020304" pitchFamily="18" charset="0"/>
              </a:rPr>
              <a:t>PhD(r)</a:t>
            </a:r>
            <a:endParaRPr lang="es-EC" sz="2000" dirty="0" smtClean="0">
              <a:solidFill>
                <a:schemeClr val="tx1"/>
              </a:solidFill>
              <a:latin typeface="Times New Roman" panose="02020603050405020304" pitchFamily="18" charset="0"/>
              <a:cs typeface="Times New Roman" panose="02020603050405020304" pitchFamily="18" charset="0"/>
            </a:endParaRPr>
          </a:p>
          <a:p>
            <a:r>
              <a:rPr lang="es-EC" sz="2000" b="1" dirty="0" smtClean="0">
                <a:solidFill>
                  <a:schemeClr val="tx1"/>
                </a:solidFill>
                <a:latin typeface="Times New Roman" panose="02020603050405020304" pitchFamily="18" charset="0"/>
                <a:cs typeface="Times New Roman" panose="02020603050405020304" pitchFamily="18" charset="0"/>
              </a:rPr>
              <a:t>2018</a:t>
            </a:r>
            <a:endParaRPr lang="es-EC" sz="2000" b="1" dirty="0">
              <a:solidFill>
                <a:schemeClr val="tx1"/>
              </a:solidFill>
              <a:latin typeface="Times New Roman" panose="02020603050405020304" pitchFamily="18" charset="0"/>
              <a:cs typeface="Times New Roman" panose="02020603050405020304" pitchFamily="18" charset="0"/>
            </a:endParaRPr>
          </a:p>
        </p:txBody>
      </p:sp>
      <p:pic>
        <p:nvPicPr>
          <p:cNvPr id="7" name="Picture 4" descr="Resultado de imagen para logos ministerio de salu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62" t="24614" r="8475" b="25838"/>
          <a:stretch/>
        </p:blipFill>
        <p:spPr bwMode="auto">
          <a:xfrm>
            <a:off x="7254044"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73790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4195" y="42159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29417" y="42159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          ANÁLISIS CUALITATIVO ATLAS TI</a:t>
            </a:r>
            <a:endParaRPr lang="es-EC" sz="3600" b="1" dirty="0">
              <a:latin typeface="Baskerville Old Face" panose="02020602080505020303" pitchFamily="18" charset="0"/>
            </a:endParaRPr>
          </a:p>
        </p:txBody>
      </p:sp>
      <p:pic>
        <p:nvPicPr>
          <p:cNvPr id="8" name="7 Imagen"/>
          <p:cNvPicPr/>
          <p:nvPr/>
        </p:nvPicPr>
        <p:blipFill rotWithShape="1">
          <a:blip r:embed="rId5"/>
          <a:srcRect l="1359" t="10574" r="21526" b="13897"/>
          <a:stretch/>
        </p:blipFill>
        <p:spPr bwMode="auto">
          <a:xfrm>
            <a:off x="151924" y="1772816"/>
            <a:ext cx="3483972" cy="2448272"/>
          </a:xfrm>
          <a:prstGeom prst="rect">
            <a:avLst/>
          </a:prstGeom>
          <a:ln>
            <a:noFill/>
          </a:ln>
          <a:extLst>
            <a:ext uri="{53640926-AAD7-44D8-BBD7-CCE9431645EC}">
              <a14:shadowObscured xmlns:a14="http://schemas.microsoft.com/office/drawing/2010/main" xmlns=""/>
            </a:ext>
          </a:extLst>
        </p:spPr>
      </p:pic>
      <p:pic>
        <p:nvPicPr>
          <p:cNvPr id="9" name="8 Imagen"/>
          <p:cNvPicPr/>
          <p:nvPr/>
        </p:nvPicPr>
        <p:blipFill rotWithShape="1">
          <a:blip r:embed="rId6"/>
          <a:srcRect l="1019" t="13897" r="32396" b="31420"/>
          <a:stretch/>
        </p:blipFill>
        <p:spPr bwMode="auto">
          <a:xfrm>
            <a:off x="3956947" y="1626279"/>
            <a:ext cx="4165139" cy="2741345"/>
          </a:xfrm>
          <a:prstGeom prst="rect">
            <a:avLst/>
          </a:prstGeom>
          <a:ln>
            <a:noFill/>
          </a:ln>
          <a:extLst>
            <a:ext uri="{53640926-AAD7-44D8-BBD7-CCE9431645EC}">
              <a14:shadowObscured xmlns:a14="http://schemas.microsoft.com/office/drawing/2010/main" xmlns=""/>
            </a:ext>
          </a:extLst>
        </p:spPr>
      </p:pic>
      <p:pic>
        <p:nvPicPr>
          <p:cNvPr id="10" name="9 Imagen"/>
          <p:cNvPicPr/>
          <p:nvPr/>
        </p:nvPicPr>
        <p:blipFill rotWithShape="1">
          <a:blip r:embed="rId7">
            <a:extLst>
              <a:ext uri="{28A0092B-C50C-407E-A947-70E740481C1C}">
                <a14:useLocalDpi xmlns:a14="http://schemas.microsoft.com/office/drawing/2010/main" xmlns="" val="0"/>
              </a:ext>
            </a:extLst>
          </a:blip>
          <a:srcRect l="771" t="10398" r="26515" b="23017"/>
          <a:stretch/>
        </p:blipFill>
        <p:spPr bwMode="auto">
          <a:xfrm>
            <a:off x="1987914" y="4375437"/>
            <a:ext cx="4472039" cy="2262291"/>
          </a:xfrm>
          <a:prstGeom prst="rect">
            <a:avLst/>
          </a:prstGeom>
          <a:ln>
            <a:noFill/>
          </a:ln>
          <a:extLst>
            <a:ext uri="{53640926-AAD7-44D8-BBD7-CCE9431645EC}">
              <a14:shadowObscured xmlns:a14="http://schemas.microsoft.com/office/drawing/2010/main" xmlns=""/>
            </a:ext>
          </a:extLst>
        </p:spPr>
      </p:pic>
      <p:sp>
        <p:nvSpPr>
          <p:cNvPr id="2" name="1 CuadroTexto"/>
          <p:cNvSpPr txBox="1"/>
          <p:nvPr/>
        </p:nvSpPr>
        <p:spPr>
          <a:xfrm>
            <a:off x="251520" y="4203808"/>
            <a:ext cx="2088232" cy="307777"/>
          </a:xfrm>
          <a:prstGeom prst="rect">
            <a:avLst/>
          </a:prstGeom>
          <a:noFill/>
        </p:spPr>
        <p:txBody>
          <a:bodyPr wrap="square" rtlCol="0">
            <a:spAutoFit/>
          </a:bodyPr>
          <a:lstStyle/>
          <a:p>
            <a:r>
              <a:rPr lang="es-EC" sz="1400" dirty="0" smtClean="0">
                <a:latin typeface="Baskerville Old Face" panose="02020602080505020303" pitchFamily="18" charset="0"/>
              </a:rPr>
              <a:t>Calidad en el servicio</a:t>
            </a:r>
            <a:endParaRPr lang="es-EC" sz="1400" dirty="0">
              <a:latin typeface="Baskerville Old Face" panose="02020602080505020303" pitchFamily="18" charset="0"/>
            </a:endParaRPr>
          </a:p>
        </p:txBody>
      </p:sp>
      <p:sp>
        <p:nvSpPr>
          <p:cNvPr id="11" name="10 CuadroTexto"/>
          <p:cNvSpPr txBox="1"/>
          <p:nvPr/>
        </p:nvSpPr>
        <p:spPr>
          <a:xfrm>
            <a:off x="6372200" y="4240074"/>
            <a:ext cx="2406111" cy="307777"/>
          </a:xfrm>
          <a:prstGeom prst="rect">
            <a:avLst/>
          </a:prstGeom>
          <a:noFill/>
        </p:spPr>
        <p:txBody>
          <a:bodyPr wrap="square" rtlCol="0">
            <a:spAutoFit/>
          </a:bodyPr>
          <a:lstStyle/>
          <a:p>
            <a:r>
              <a:rPr lang="es-EC" sz="1400" dirty="0" smtClean="0">
                <a:latin typeface="Baskerville Old Face" panose="02020602080505020303" pitchFamily="18" charset="0"/>
              </a:rPr>
              <a:t>Cumplimiento del MAIS</a:t>
            </a:r>
            <a:endParaRPr lang="es-EC" sz="1400" dirty="0">
              <a:latin typeface="Baskerville Old Face" panose="02020602080505020303" pitchFamily="18" charset="0"/>
            </a:endParaRPr>
          </a:p>
        </p:txBody>
      </p:sp>
      <p:sp>
        <p:nvSpPr>
          <p:cNvPr id="12" name="11 CuadroTexto"/>
          <p:cNvSpPr txBox="1"/>
          <p:nvPr/>
        </p:nvSpPr>
        <p:spPr>
          <a:xfrm>
            <a:off x="5843739" y="5971591"/>
            <a:ext cx="2278347" cy="523220"/>
          </a:xfrm>
          <a:prstGeom prst="rect">
            <a:avLst/>
          </a:prstGeom>
          <a:noFill/>
        </p:spPr>
        <p:txBody>
          <a:bodyPr wrap="square" rtlCol="0">
            <a:spAutoFit/>
          </a:bodyPr>
          <a:lstStyle/>
          <a:p>
            <a:r>
              <a:rPr lang="es-EC" sz="1400" dirty="0" smtClean="0">
                <a:latin typeface="Baskerville Old Face" panose="02020602080505020303" pitchFamily="18" charset="0"/>
              </a:rPr>
              <a:t>Problemas en la aplicación del MAIS</a:t>
            </a:r>
            <a:endParaRPr lang="es-EC" sz="1400" dirty="0">
              <a:latin typeface="Baskerville Old Face" panose="02020602080505020303" pitchFamily="18" charset="0"/>
            </a:endParaRPr>
          </a:p>
        </p:txBody>
      </p:sp>
    </p:spTree>
    <p:extLst>
      <p:ext uri="{BB962C8B-B14F-4D97-AF65-F5344CB8AC3E}">
        <p14:creationId xmlns:p14="http://schemas.microsoft.com/office/powerpoint/2010/main" xmlns="" val="24306555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4195" y="42159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29417" y="42159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          ANÁLISIS CUANTITATIVO</a:t>
            </a:r>
            <a:endParaRPr lang="es-EC" sz="3600" b="1" dirty="0">
              <a:latin typeface="Baskerville Old Face" panose="02020602080505020303" pitchFamily="18" charset="0"/>
            </a:endParaRPr>
          </a:p>
        </p:txBody>
      </p:sp>
      <p:graphicFrame>
        <p:nvGraphicFramePr>
          <p:cNvPr id="4" name="3 Diagrama"/>
          <p:cNvGraphicFramePr/>
          <p:nvPr>
            <p:extLst>
              <p:ext uri="{D42A27DB-BD31-4B8C-83A1-F6EECF244321}">
                <p14:modId xmlns:p14="http://schemas.microsoft.com/office/powerpoint/2010/main" xmlns="" val="4171881811"/>
              </p:ext>
            </p:extLst>
          </p:nvPr>
        </p:nvGraphicFramePr>
        <p:xfrm>
          <a:off x="395536" y="1340767"/>
          <a:ext cx="7734702" cy="4892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5820610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5156" y="379963"/>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277180" y="16721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ANÁLISIS CUANTITATIVO</a:t>
            </a:r>
            <a:endParaRPr lang="es-EC" sz="3600" b="1" dirty="0">
              <a:latin typeface="Baskerville Old Face" panose="02020602080505020303" pitchFamily="18"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20837" t="28070" r="20350" b="14791"/>
          <a:stretch/>
        </p:blipFill>
        <p:spPr bwMode="auto">
          <a:xfrm>
            <a:off x="107504" y="1570038"/>
            <a:ext cx="8568952" cy="46806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808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85565" y="247762"/>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381743" y="30151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          ANÁLISIS CUANTITATIVO SPSS</a:t>
            </a:r>
            <a:endParaRPr lang="es-EC" sz="3600" b="1" dirty="0">
              <a:latin typeface="Baskerville Old Face" panose="02020602080505020303"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20714" t="24123" r="20351" b="11639"/>
          <a:stretch/>
        </p:blipFill>
        <p:spPr bwMode="auto">
          <a:xfrm>
            <a:off x="72008" y="1340768"/>
            <a:ext cx="8604448" cy="4787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581821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7857" y="328171"/>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99362"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ANÁLISIS CUANTITATIVO SPSS</a:t>
            </a:r>
            <a:endParaRPr lang="es-EC" sz="3600" b="1" dirty="0">
              <a:latin typeface="Baskerville Old Face" panose="02020602080505020303" pitchFamily="18" charset="0"/>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20714" t="23903" r="20351" b="17324"/>
          <a:stretch/>
        </p:blipFill>
        <p:spPr bwMode="auto">
          <a:xfrm>
            <a:off x="251520" y="1412776"/>
            <a:ext cx="8424936" cy="4723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505392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4195" y="350912"/>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RESULTADOS</a:t>
            </a:r>
            <a:endParaRPr lang="es-EC" sz="3600" b="1" dirty="0">
              <a:latin typeface="Baskerville Old Face" panose="02020602080505020303" pitchFamily="18" charset="0"/>
            </a:endParaRPr>
          </a:p>
        </p:txBody>
      </p:sp>
      <p:graphicFrame>
        <p:nvGraphicFramePr>
          <p:cNvPr id="8" name="7 Gráfico"/>
          <p:cNvGraphicFramePr/>
          <p:nvPr>
            <p:extLst>
              <p:ext uri="{D42A27DB-BD31-4B8C-83A1-F6EECF244321}">
                <p14:modId xmlns:p14="http://schemas.microsoft.com/office/powerpoint/2010/main" xmlns="" val="81649020"/>
              </p:ext>
            </p:extLst>
          </p:nvPr>
        </p:nvGraphicFramePr>
        <p:xfrm>
          <a:off x="467544" y="1340768"/>
          <a:ext cx="3312368" cy="2016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8 Gráfico"/>
          <p:cNvGraphicFramePr/>
          <p:nvPr>
            <p:extLst>
              <p:ext uri="{D42A27DB-BD31-4B8C-83A1-F6EECF244321}">
                <p14:modId xmlns:p14="http://schemas.microsoft.com/office/powerpoint/2010/main" xmlns="" val="1744295520"/>
              </p:ext>
            </p:extLst>
          </p:nvPr>
        </p:nvGraphicFramePr>
        <p:xfrm>
          <a:off x="4493834" y="1340768"/>
          <a:ext cx="3735766" cy="20882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9 Gráfico"/>
          <p:cNvGraphicFramePr/>
          <p:nvPr>
            <p:extLst>
              <p:ext uri="{D42A27DB-BD31-4B8C-83A1-F6EECF244321}">
                <p14:modId xmlns:p14="http://schemas.microsoft.com/office/powerpoint/2010/main" xmlns="" val="51612810"/>
              </p:ext>
            </p:extLst>
          </p:nvPr>
        </p:nvGraphicFramePr>
        <p:xfrm>
          <a:off x="395536" y="4207981"/>
          <a:ext cx="3448729" cy="19442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10 Gráfico"/>
          <p:cNvGraphicFramePr/>
          <p:nvPr>
            <p:extLst>
              <p:ext uri="{D42A27DB-BD31-4B8C-83A1-F6EECF244321}">
                <p14:modId xmlns:p14="http://schemas.microsoft.com/office/powerpoint/2010/main" xmlns="" val="2478863826"/>
              </p:ext>
            </p:extLst>
          </p:nvPr>
        </p:nvGraphicFramePr>
        <p:xfrm>
          <a:off x="4572000" y="4077072"/>
          <a:ext cx="3810266" cy="1872208"/>
        </p:xfrm>
        <a:graphic>
          <a:graphicData uri="http://schemas.openxmlformats.org/drawingml/2006/chart">
            <c:chart xmlns:c="http://schemas.openxmlformats.org/drawingml/2006/chart" xmlns:r="http://schemas.openxmlformats.org/officeDocument/2006/relationships" r:id="rId8"/>
          </a:graphicData>
        </a:graphic>
      </p:graphicFrame>
      <p:sp>
        <p:nvSpPr>
          <p:cNvPr id="3" name="2 CuadroTexto"/>
          <p:cNvSpPr txBox="1"/>
          <p:nvPr/>
        </p:nvSpPr>
        <p:spPr>
          <a:xfrm>
            <a:off x="539552" y="3429000"/>
            <a:ext cx="2664296" cy="307777"/>
          </a:xfrm>
          <a:prstGeom prst="rect">
            <a:avLst/>
          </a:prstGeom>
          <a:noFill/>
        </p:spPr>
        <p:txBody>
          <a:bodyPr wrap="square" rtlCol="0">
            <a:spAutoFit/>
          </a:bodyPr>
          <a:lstStyle/>
          <a:p>
            <a:r>
              <a:rPr lang="es-EC" sz="1400" dirty="0" smtClean="0">
                <a:latin typeface="Baskerville Old Face" panose="02020602080505020303" pitchFamily="18" charset="0"/>
              </a:rPr>
              <a:t>Edad y género de los encuestados</a:t>
            </a:r>
            <a:endParaRPr lang="es-EC" sz="1400" dirty="0">
              <a:latin typeface="Baskerville Old Face" panose="02020602080505020303" pitchFamily="18" charset="0"/>
            </a:endParaRPr>
          </a:p>
        </p:txBody>
      </p:sp>
      <p:sp>
        <p:nvSpPr>
          <p:cNvPr id="12" name="11 CuadroTexto"/>
          <p:cNvSpPr txBox="1"/>
          <p:nvPr/>
        </p:nvSpPr>
        <p:spPr>
          <a:xfrm>
            <a:off x="4932040" y="3474879"/>
            <a:ext cx="2664296" cy="307777"/>
          </a:xfrm>
          <a:prstGeom prst="rect">
            <a:avLst/>
          </a:prstGeom>
          <a:noFill/>
        </p:spPr>
        <p:txBody>
          <a:bodyPr wrap="square" rtlCol="0">
            <a:spAutoFit/>
          </a:bodyPr>
          <a:lstStyle/>
          <a:p>
            <a:r>
              <a:rPr lang="es-EC" sz="1400" dirty="0" smtClean="0">
                <a:latin typeface="Baskerville Old Face" panose="02020602080505020303" pitchFamily="18" charset="0"/>
              </a:rPr>
              <a:t>Ocupación de los encuestados</a:t>
            </a:r>
            <a:endParaRPr lang="es-EC" sz="1400" dirty="0">
              <a:latin typeface="Baskerville Old Face" panose="02020602080505020303" pitchFamily="18" charset="0"/>
            </a:endParaRPr>
          </a:p>
        </p:txBody>
      </p:sp>
      <p:sp>
        <p:nvSpPr>
          <p:cNvPr id="13" name="12 CuadroTexto"/>
          <p:cNvSpPr txBox="1"/>
          <p:nvPr/>
        </p:nvSpPr>
        <p:spPr>
          <a:xfrm>
            <a:off x="518286" y="5589241"/>
            <a:ext cx="3261626" cy="307777"/>
          </a:xfrm>
          <a:prstGeom prst="rect">
            <a:avLst/>
          </a:prstGeom>
          <a:noFill/>
        </p:spPr>
        <p:txBody>
          <a:bodyPr wrap="square" rtlCol="0">
            <a:spAutoFit/>
          </a:bodyPr>
          <a:lstStyle/>
          <a:p>
            <a:r>
              <a:rPr lang="es-EC" sz="1400" dirty="0" smtClean="0">
                <a:latin typeface="Baskerville Old Face" panose="02020602080505020303" pitchFamily="18" charset="0"/>
              </a:rPr>
              <a:t>Edad y género de los encuestados</a:t>
            </a:r>
            <a:endParaRPr lang="es-EC" sz="1400" dirty="0">
              <a:latin typeface="Baskerville Old Face" panose="02020602080505020303" pitchFamily="18" charset="0"/>
            </a:endParaRPr>
          </a:p>
        </p:txBody>
      </p:sp>
    </p:spTree>
    <p:extLst>
      <p:ext uri="{BB962C8B-B14F-4D97-AF65-F5344CB8AC3E}">
        <p14:creationId xmlns:p14="http://schemas.microsoft.com/office/powerpoint/2010/main" xmlns="" val="3908795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4195" y="350912"/>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RESULTADOS</a:t>
            </a:r>
            <a:endParaRPr lang="es-EC" sz="3600" b="1" dirty="0">
              <a:latin typeface="Baskerville Old Face" panose="02020602080505020303" pitchFamily="18" charset="0"/>
            </a:endParaRPr>
          </a:p>
        </p:txBody>
      </p:sp>
      <p:graphicFrame>
        <p:nvGraphicFramePr>
          <p:cNvPr id="12" name="11 Gráfico"/>
          <p:cNvGraphicFramePr/>
          <p:nvPr>
            <p:extLst>
              <p:ext uri="{D42A27DB-BD31-4B8C-83A1-F6EECF244321}">
                <p14:modId xmlns:p14="http://schemas.microsoft.com/office/powerpoint/2010/main" xmlns="" val="3244033152"/>
              </p:ext>
            </p:extLst>
          </p:nvPr>
        </p:nvGraphicFramePr>
        <p:xfrm>
          <a:off x="179512" y="1535965"/>
          <a:ext cx="3546525" cy="2135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12 Gráfico"/>
          <p:cNvGraphicFramePr/>
          <p:nvPr>
            <p:extLst>
              <p:ext uri="{D42A27DB-BD31-4B8C-83A1-F6EECF244321}">
                <p14:modId xmlns:p14="http://schemas.microsoft.com/office/powerpoint/2010/main" xmlns="" val="317688016"/>
              </p:ext>
            </p:extLst>
          </p:nvPr>
        </p:nvGraphicFramePr>
        <p:xfrm>
          <a:off x="4367718" y="1412776"/>
          <a:ext cx="3796521" cy="22771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13 Gráfico"/>
          <p:cNvGraphicFramePr/>
          <p:nvPr>
            <p:extLst>
              <p:ext uri="{D42A27DB-BD31-4B8C-83A1-F6EECF244321}">
                <p14:modId xmlns:p14="http://schemas.microsoft.com/office/powerpoint/2010/main" xmlns="" val="2780695362"/>
              </p:ext>
            </p:extLst>
          </p:nvPr>
        </p:nvGraphicFramePr>
        <p:xfrm>
          <a:off x="323529" y="4061509"/>
          <a:ext cx="3791272" cy="240225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14 Gráfico"/>
          <p:cNvGraphicFramePr/>
          <p:nvPr>
            <p:extLst>
              <p:ext uri="{D42A27DB-BD31-4B8C-83A1-F6EECF244321}">
                <p14:modId xmlns:p14="http://schemas.microsoft.com/office/powerpoint/2010/main" xmlns="" val="3500284410"/>
              </p:ext>
            </p:extLst>
          </p:nvPr>
        </p:nvGraphicFramePr>
        <p:xfrm>
          <a:off x="4427984" y="4072566"/>
          <a:ext cx="3801616" cy="216063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33709543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82357"/>
            <a:ext cx="1296143" cy="11967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638809" y="8235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PROPUESTA</a:t>
            </a:r>
            <a:endParaRPr lang="es-EC" sz="3600" b="1" dirty="0">
              <a:latin typeface="Baskerville Old Face" panose="02020602080505020303"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xmlns="" val="2635830640"/>
              </p:ext>
            </p:extLst>
          </p:nvPr>
        </p:nvGraphicFramePr>
        <p:xfrm>
          <a:off x="251520" y="1279111"/>
          <a:ext cx="8616888" cy="5063201"/>
        </p:xfrm>
        <a:graphic>
          <a:graphicData uri="http://schemas.openxmlformats.org/drawingml/2006/table">
            <a:tbl>
              <a:tblPr firstRow="1" firstCol="1" bandRow="1">
                <a:tableStyleId>{5C22544A-7EE6-4342-B048-85BDC9FD1C3A}</a:tableStyleId>
              </a:tblPr>
              <a:tblGrid>
                <a:gridCol w="2929817"/>
                <a:gridCol w="2929817"/>
                <a:gridCol w="2757254"/>
              </a:tblGrid>
              <a:tr h="174638">
                <a:tc>
                  <a:txBody>
                    <a:bodyPr/>
                    <a:lstStyle/>
                    <a:p>
                      <a:pPr algn="ctr">
                        <a:lnSpc>
                          <a:spcPct val="115000"/>
                        </a:lnSpc>
                        <a:spcAft>
                          <a:spcPts val="0"/>
                        </a:spcAft>
                      </a:pPr>
                      <a:r>
                        <a:rPr lang="es-EC" sz="1100" dirty="0">
                          <a:effectLst/>
                        </a:rPr>
                        <a:t>OBJETIVO</a:t>
                      </a:r>
                      <a:endParaRPr lang="es-EC" sz="1100" dirty="0">
                        <a:solidFill>
                          <a:srgbClr val="000000"/>
                        </a:solidFill>
                        <a:effectLst/>
                        <a:latin typeface="Calibri"/>
                        <a:ea typeface="Calibri"/>
                        <a:cs typeface="Times New Roman"/>
                      </a:endParaRPr>
                    </a:p>
                  </a:txBody>
                  <a:tcPr marL="57758" marR="57758" marT="0" marB="0"/>
                </a:tc>
                <a:tc>
                  <a:txBody>
                    <a:bodyPr/>
                    <a:lstStyle/>
                    <a:p>
                      <a:pPr algn="ctr">
                        <a:lnSpc>
                          <a:spcPct val="115000"/>
                        </a:lnSpc>
                        <a:spcAft>
                          <a:spcPts val="0"/>
                        </a:spcAft>
                      </a:pPr>
                      <a:r>
                        <a:rPr lang="es-EC" sz="1100">
                          <a:effectLst/>
                        </a:rPr>
                        <a:t>HALLAZGO</a:t>
                      </a:r>
                      <a:endParaRPr lang="es-EC" sz="1100">
                        <a:solidFill>
                          <a:srgbClr val="000000"/>
                        </a:solidFill>
                        <a:effectLst/>
                        <a:latin typeface="Calibri"/>
                        <a:ea typeface="Calibri"/>
                        <a:cs typeface="Times New Roman"/>
                      </a:endParaRPr>
                    </a:p>
                  </a:txBody>
                  <a:tcPr marL="57758" marR="57758" marT="0" marB="0"/>
                </a:tc>
                <a:tc>
                  <a:txBody>
                    <a:bodyPr/>
                    <a:lstStyle/>
                    <a:p>
                      <a:pPr algn="ctr">
                        <a:lnSpc>
                          <a:spcPct val="115000"/>
                        </a:lnSpc>
                        <a:spcAft>
                          <a:spcPts val="0"/>
                        </a:spcAft>
                      </a:pPr>
                      <a:r>
                        <a:rPr lang="es-EC" sz="1100">
                          <a:effectLst/>
                        </a:rPr>
                        <a:t>ESTRATEGIA</a:t>
                      </a:r>
                      <a:endParaRPr lang="es-EC" sz="1100">
                        <a:solidFill>
                          <a:srgbClr val="000000"/>
                        </a:solidFill>
                        <a:effectLst/>
                        <a:latin typeface="Calibri"/>
                        <a:ea typeface="Calibri"/>
                        <a:cs typeface="Times New Roman"/>
                      </a:endParaRPr>
                    </a:p>
                  </a:txBody>
                  <a:tcPr marL="57758" marR="57758" marT="0" marB="0"/>
                </a:tc>
              </a:tr>
              <a:tr h="614218">
                <a:tc rowSpan="2">
                  <a:txBody>
                    <a:bodyPr/>
                    <a:lstStyle/>
                    <a:p>
                      <a:pPr algn="ctr">
                        <a:lnSpc>
                          <a:spcPct val="115000"/>
                        </a:lnSpc>
                        <a:spcAft>
                          <a:spcPts val="0"/>
                        </a:spcAft>
                      </a:pPr>
                      <a:r>
                        <a:rPr lang="es-EC" sz="1100" dirty="0">
                          <a:effectLst/>
                        </a:rPr>
                        <a:t>Analizar la normativa establecida en el Modelo de Atención Integral de Salud (MAIS) como parte sistema integral de salud (modelo de financiamiento, gestión y  atención).</a:t>
                      </a:r>
                      <a:endParaRPr lang="es-EC" sz="1100" dirty="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Desconocimiento de la Normativa por parte de los profesionales</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Diseñar un plan de capacitación para alcanzar el desarrollo de competencias humanas y técnicas del talento humano.</a:t>
                      </a:r>
                      <a:endParaRPr lang="es-EC" sz="1100">
                        <a:solidFill>
                          <a:srgbClr val="000000"/>
                        </a:solidFill>
                        <a:effectLst/>
                        <a:latin typeface="Calibri"/>
                        <a:ea typeface="Calibri"/>
                        <a:cs typeface="Times New Roman"/>
                      </a:endParaRPr>
                    </a:p>
                  </a:txBody>
                  <a:tcPr marL="57758" marR="57758" marT="0" marB="0" anchor="ctr"/>
                </a:tc>
              </a:tr>
              <a:tr h="1107758">
                <a:tc vMerge="1">
                  <a:txBody>
                    <a:bodyPr/>
                    <a:lstStyle/>
                    <a:p>
                      <a:endParaRPr lang="es-EC"/>
                    </a:p>
                  </a:txBody>
                  <a:tcPr/>
                </a:tc>
                <a:tc>
                  <a:txBody>
                    <a:bodyPr/>
                    <a:lstStyle/>
                    <a:p>
                      <a:pPr algn="ctr">
                        <a:lnSpc>
                          <a:spcPct val="115000"/>
                        </a:lnSpc>
                        <a:spcAft>
                          <a:spcPts val="0"/>
                        </a:spcAft>
                      </a:pPr>
                      <a:r>
                        <a:rPr lang="es-EC" sz="1100">
                          <a:effectLst/>
                        </a:rPr>
                        <a:t>Falta de profesionales</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Proponer una redistribución de profesionales con el objeto de que las unidades de salud de consulta externa cumplan con los equipos completos de EAIS(Equipos de Atención Integral de Salud)</a:t>
                      </a:r>
                      <a:endParaRPr lang="es-EC" sz="1100">
                        <a:solidFill>
                          <a:srgbClr val="000000"/>
                        </a:solidFill>
                        <a:effectLst/>
                        <a:latin typeface="Calibri"/>
                        <a:ea typeface="Calibri"/>
                        <a:cs typeface="Times New Roman"/>
                      </a:endParaRPr>
                    </a:p>
                  </a:txBody>
                  <a:tcPr marL="57758" marR="57758" marT="0" marB="0" anchor="ctr"/>
                </a:tc>
              </a:tr>
              <a:tr h="734510">
                <a:tc>
                  <a:txBody>
                    <a:bodyPr/>
                    <a:lstStyle/>
                    <a:p>
                      <a:pPr algn="ctr">
                        <a:lnSpc>
                          <a:spcPct val="115000"/>
                        </a:lnSpc>
                        <a:spcAft>
                          <a:spcPts val="0"/>
                        </a:spcAft>
                      </a:pPr>
                      <a:r>
                        <a:rPr lang="es-EC" sz="1100">
                          <a:effectLst/>
                        </a:rPr>
                        <a:t>Establecer la situación laboral mediante el diagnóstico de la realidad del personal de  servicios de salud en consulta externa.</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Demora en la atención por parte del personal de salud</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Evaluar el desempeño de los profesionales a través de la cobertura y calidad en la atención y prestación de los servicios de salud integrales</a:t>
                      </a:r>
                      <a:endParaRPr lang="es-EC" sz="1100">
                        <a:solidFill>
                          <a:srgbClr val="000000"/>
                        </a:solidFill>
                        <a:effectLst/>
                        <a:latin typeface="Calibri"/>
                        <a:ea typeface="Calibri"/>
                        <a:cs typeface="Times New Roman"/>
                      </a:endParaRPr>
                    </a:p>
                  </a:txBody>
                  <a:tcPr marL="57758" marR="57758" marT="0" marB="0" anchor="ctr"/>
                </a:tc>
              </a:tr>
              <a:tr h="734510">
                <a:tc rowSpan="3">
                  <a:txBody>
                    <a:bodyPr/>
                    <a:lstStyle/>
                    <a:p>
                      <a:pPr algn="ctr">
                        <a:lnSpc>
                          <a:spcPct val="115000"/>
                        </a:lnSpc>
                        <a:spcAft>
                          <a:spcPts val="0"/>
                        </a:spcAft>
                      </a:pPr>
                      <a:r>
                        <a:rPr lang="es-EC" sz="1100">
                          <a:effectLst/>
                        </a:rPr>
                        <a:t>Identificar el nivel de satisfacción del usuario</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Equipos deteriorados</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Realizar un levantamiento de información para conocer el estado actual de los equipos médicos y la necesidad de los mismos.</a:t>
                      </a:r>
                      <a:endParaRPr lang="es-EC" sz="1100">
                        <a:solidFill>
                          <a:srgbClr val="000000"/>
                        </a:solidFill>
                        <a:effectLst/>
                        <a:latin typeface="Calibri"/>
                        <a:ea typeface="Calibri"/>
                        <a:cs typeface="Times New Roman"/>
                      </a:endParaRPr>
                    </a:p>
                  </a:txBody>
                  <a:tcPr marL="57758" marR="57758" marT="0" marB="0" anchor="ctr"/>
                </a:tc>
              </a:tr>
              <a:tr h="734510">
                <a:tc vMerge="1">
                  <a:txBody>
                    <a:bodyPr/>
                    <a:lstStyle/>
                    <a:p>
                      <a:endParaRPr lang="es-EC"/>
                    </a:p>
                  </a:txBody>
                  <a:tcPr/>
                </a:tc>
                <a:tc>
                  <a:txBody>
                    <a:bodyPr/>
                    <a:lstStyle/>
                    <a:p>
                      <a:pPr algn="ctr">
                        <a:lnSpc>
                          <a:spcPct val="115000"/>
                        </a:lnSpc>
                        <a:spcAft>
                          <a:spcPts val="0"/>
                        </a:spcAft>
                      </a:pPr>
                      <a:r>
                        <a:rPr lang="es-EC" sz="1100">
                          <a:effectLst/>
                        </a:rPr>
                        <a:t>Desconocimiento de los servicios de salud</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a:effectLst/>
                        </a:rPr>
                        <a:t>Promocionar la cartera de servicios de cada unidad de salud mediante charlas en la sala de espera.</a:t>
                      </a:r>
                    </a:p>
                    <a:p>
                      <a:pPr algn="ctr">
                        <a:lnSpc>
                          <a:spcPct val="115000"/>
                        </a:lnSpc>
                        <a:spcAft>
                          <a:spcPts val="0"/>
                        </a:spcAft>
                      </a:pPr>
                      <a:r>
                        <a:rPr lang="es-EC" sz="1100">
                          <a:effectLst/>
                        </a:rPr>
                        <a:t> </a:t>
                      </a:r>
                      <a:endParaRPr lang="es-EC" sz="1100">
                        <a:solidFill>
                          <a:srgbClr val="000000"/>
                        </a:solidFill>
                        <a:effectLst/>
                        <a:latin typeface="Calibri"/>
                        <a:ea typeface="Calibri"/>
                        <a:cs typeface="Times New Roman"/>
                      </a:endParaRPr>
                    </a:p>
                  </a:txBody>
                  <a:tcPr marL="57758" marR="57758" marT="0" marB="0" anchor="ctr"/>
                </a:tc>
              </a:tr>
              <a:tr h="786049">
                <a:tc vMerge="1">
                  <a:txBody>
                    <a:bodyPr/>
                    <a:lstStyle/>
                    <a:p>
                      <a:endParaRPr lang="es-EC"/>
                    </a:p>
                  </a:txBody>
                  <a:tcPr/>
                </a:tc>
                <a:tc>
                  <a:txBody>
                    <a:bodyPr/>
                    <a:lstStyle/>
                    <a:p>
                      <a:pPr algn="ctr">
                        <a:lnSpc>
                          <a:spcPct val="115000"/>
                        </a:lnSpc>
                        <a:spcAft>
                          <a:spcPts val="0"/>
                        </a:spcAft>
                      </a:pPr>
                      <a:r>
                        <a:rPr lang="es-EC" sz="1100">
                          <a:effectLst/>
                        </a:rPr>
                        <a:t>Escasez de stock básico de medicamentos</a:t>
                      </a:r>
                      <a:endParaRPr lang="es-EC" sz="1100">
                        <a:solidFill>
                          <a:srgbClr val="000000"/>
                        </a:solidFill>
                        <a:effectLst/>
                        <a:latin typeface="Calibri"/>
                        <a:ea typeface="Calibri"/>
                        <a:cs typeface="Times New Roman"/>
                      </a:endParaRPr>
                    </a:p>
                  </a:txBody>
                  <a:tcPr marL="57758" marR="57758" marT="0" marB="0" anchor="ctr"/>
                </a:tc>
                <a:tc>
                  <a:txBody>
                    <a:bodyPr/>
                    <a:lstStyle/>
                    <a:p>
                      <a:pPr algn="ctr">
                        <a:lnSpc>
                          <a:spcPct val="115000"/>
                        </a:lnSpc>
                        <a:spcAft>
                          <a:spcPts val="0"/>
                        </a:spcAft>
                      </a:pPr>
                      <a:r>
                        <a:rPr lang="es-EC" sz="1100" dirty="0">
                          <a:effectLst/>
                        </a:rPr>
                        <a:t>Realizar un análisis de la situación y del entorno identificando las necesidades para satisfacer las demandas presentes de los usuarios y recursos disponibles.  </a:t>
                      </a:r>
                      <a:endParaRPr lang="es-EC" sz="1100" dirty="0">
                        <a:solidFill>
                          <a:srgbClr val="000000"/>
                        </a:solidFill>
                        <a:effectLst/>
                        <a:latin typeface="Calibri"/>
                        <a:ea typeface="Calibri"/>
                        <a:cs typeface="Times New Roman"/>
                      </a:endParaRPr>
                    </a:p>
                  </a:txBody>
                  <a:tcPr marL="57758" marR="57758" marT="0" marB="0" anchor="ctr"/>
                </a:tc>
              </a:tr>
            </a:tbl>
          </a:graphicData>
        </a:graphic>
      </p:graphicFrame>
    </p:spTree>
    <p:extLst>
      <p:ext uri="{BB962C8B-B14F-4D97-AF65-F5344CB8AC3E}">
        <p14:creationId xmlns:p14="http://schemas.microsoft.com/office/powerpoint/2010/main" xmlns="" val="39198730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7857" y="-65385"/>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609600" y="254025"/>
            <a:ext cx="8229600" cy="8773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CONCLUSIONES</a:t>
            </a:r>
            <a:endParaRPr lang="es-EC" sz="3600" b="1" dirty="0">
              <a:latin typeface="Baskerville Old Face" panose="02020602080505020303" pitchFamily="18" charset="0"/>
            </a:endParaRPr>
          </a:p>
        </p:txBody>
      </p:sp>
      <p:graphicFrame>
        <p:nvGraphicFramePr>
          <p:cNvPr id="3" name="2 Diagrama"/>
          <p:cNvGraphicFramePr/>
          <p:nvPr>
            <p:extLst>
              <p:ext uri="{D42A27DB-BD31-4B8C-83A1-F6EECF244321}">
                <p14:modId xmlns:p14="http://schemas.microsoft.com/office/powerpoint/2010/main" xmlns="" val="2567944688"/>
              </p:ext>
            </p:extLst>
          </p:nvPr>
        </p:nvGraphicFramePr>
        <p:xfrm>
          <a:off x="288500" y="1131368"/>
          <a:ext cx="8731696" cy="49619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66430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057" y="9432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609600" y="254025"/>
            <a:ext cx="8229600" cy="8773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RECOMENDACIONES</a:t>
            </a:r>
            <a:endParaRPr lang="es-EC" sz="3600" b="1" dirty="0">
              <a:latin typeface="Baskerville Old Face" panose="02020602080505020303" pitchFamily="18" charset="0"/>
            </a:endParaRPr>
          </a:p>
        </p:txBody>
      </p:sp>
      <p:graphicFrame>
        <p:nvGraphicFramePr>
          <p:cNvPr id="8" name="7 Diagrama"/>
          <p:cNvGraphicFramePr/>
          <p:nvPr>
            <p:extLst>
              <p:ext uri="{D42A27DB-BD31-4B8C-83A1-F6EECF244321}">
                <p14:modId xmlns:p14="http://schemas.microsoft.com/office/powerpoint/2010/main" xmlns="" val="2146138674"/>
              </p:ext>
            </p:extLst>
          </p:nvPr>
        </p:nvGraphicFramePr>
        <p:xfrm>
          <a:off x="323528" y="1131368"/>
          <a:ext cx="8515672" cy="49619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85011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2669"/>
            <a:ext cx="8229600" cy="1143000"/>
          </a:xfrm>
        </p:spPr>
        <p:txBody>
          <a:bodyPr>
            <a:noAutofit/>
          </a:bodyPr>
          <a:lstStyle/>
          <a:p>
            <a:r>
              <a:rPr lang="es-EC" sz="3600" b="1" dirty="0" smtClean="0">
                <a:latin typeface="Baskerville Old Face" panose="02020602080505020303" pitchFamily="18" charset="0"/>
              </a:rPr>
              <a:t>DIRECCIÓN DISTRITAL 17D10 SALUD</a:t>
            </a:r>
            <a:endParaRPr lang="es-EC" sz="3600" b="1" dirty="0">
              <a:latin typeface="Baskerville Old Face" panose="02020602080505020303"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270" t="20361" r="5001" b="12250"/>
          <a:stretch/>
        </p:blipFill>
        <p:spPr bwMode="auto">
          <a:xfrm>
            <a:off x="481914" y="1556793"/>
            <a:ext cx="8204886" cy="4621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4175" y="332656"/>
            <a:ext cx="1169825" cy="10801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4" descr="Resultado de imagen para logos ministerio de salud">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962" t="24614" r="8475" b="25838"/>
          <a:stretch/>
        </p:blipFill>
        <p:spPr bwMode="auto">
          <a:xfrm>
            <a:off x="7159105"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656535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onector">
            <a:hlinkClick r:id="rId3" action="ppaction://hlinksldjump"/>
          </p:cNvPr>
          <p:cNvSpPr/>
          <p:nvPr/>
        </p:nvSpPr>
        <p:spPr>
          <a:xfrm>
            <a:off x="1623119" y="643321"/>
            <a:ext cx="5854239" cy="5531392"/>
          </a:xfrm>
          <a:prstGeom prst="flowChartConnector">
            <a:avLst/>
          </a:prstGeom>
          <a:solidFill>
            <a:srgbClr val="3333C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endParaRPr>
          </a:p>
        </p:txBody>
      </p:sp>
      <p:sp>
        <p:nvSpPr>
          <p:cNvPr id="27" name="26 Conector"/>
          <p:cNvSpPr/>
          <p:nvPr/>
        </p:nvSpPr>
        <p:spPr>
          <a:xfrm>
            <a:off x="782075" y="77954"/>
            <a:ext cx="7534341" cy="6664703"/>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endParaRPr>
          </a:p>
        </p:txBody>
      </p:sp>
      <p:sp>
        <p:nvSpPr>
          <p:cNvPr id="76" name="75 Conector">
            <a:hlinkClick r:id="rId4" action="ppaction://hlinksldjump"/>
          </p:cNvPr>
          <p:cNvSpPr/>
          <p:nvPr/>
        </p:nvSpPr>
        <p:spPr>
          <a:xfrm>
            <a:off x="2153148" y="1151738"/>
            <a:ext cx="4792200" cy="4517136"/>
          </a:xfrm>
          <a:prstGeom prst="flowChartConnector">
            <a:avLst/>
          </a:prstGeom>
          <a:solidFill>
            <a:srgbClr val="0066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endParaRPr>
          </a:p>
        </p:txBody>
      </p:sp>
      <p:sp>
        <p:nvSpPr>
          <p:cNvPr id="77" name="76 Conector">
            <a:hlinkClick r:id="rId5" action="ppaction://hlinksldjump"/>
          </p:cNvPr>
          <p:cNvSpPr/>
          <p:nvPr/>
        </p:nvSpPr>
        <p:spPr>
          <a:xfrm>
            <a:off x="2554361" y="1524901"/>
            <a:ext cx="3989778" cy="3770810"/>
          </a:xfrm>
          <a:prstGeom prst="flowChartConnector">
            <a:avLst/>
          </a:prstGeom>
          <a:solidFill>
            <a:srgbClr val="0099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endParaRPr>
          </a:p>
        </p:txBody>
      </p:sp>
      <p:sp>
        <p:nvSpPr>
          <p:cNvPr id="78" name="77 Conector">
            <a:hlinkClick r:id="rId6" action="ppaction://hlinksldjump"/>
          </p:cNvPr>
          <p:cNvSpPr/>
          <p:nvPr/>
        </p:nvSpPr>
        <p:spPr>
          <a:xfrm>
            <a:off x="3019080" y="1989074"/>
            <a:ext cx="3060340" cy="2842464"/>
          </a:xfrm>
          <a:prstGeom prst="flowChartConnector">
            <a:avLst/>
          </a:prstGeom>
          <a:solidFill>
            <a:srgbClr val="00CC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endParaRPr>
          </a:p>
        </p:txBody>
      </p:sp>
      <p:sp>
        <p:nvSpPr>
          <p:cNvPr id="79" name="78 Anillo"/>
          <p:cNvSpPr/>
          <p:nvPr/>
        </p:nvSpPr>
        <p:spPr>
          <a:xfrm>
            <a:off x="3505133" y="2396998"/>
            <a:ext cx="2088233" cy="2026616"/>
          </a:xfrm>
          <a:prstGeom prst="donu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a:ln w="3175">
                <a:noFill/>
              </a:ln>
              <a:solidFill>
                <a:schemeClr val="tx1"/>
              </a:solidFill>
            </a:endParaRPr>
          </a:p>
        </p:txBody>
      </p:sp>
      <p:sp>
        <p:nvSpPr>
          <p:cNvPr id="80" name="79 Conector">
            <a:hlinkClick r:id="rId7" action="ppaction://hlinksldjump"/>
          </p:cNvPr>
          <p:cNvSpPr/>
          <p:nvPr/>
        </p:nvSpPr>
        <p:spPr>
          <a:xfrm>
            <a:off x="4009190" y="2892168"/>
            <a:ext cx="1080120" cy="1036277"/>
          </a:xfrm>
          <a:prstGeom prst="flowChartConnector">
            <a:avLst/>
          </a:prstGeom>
          <a:solidFill>
            <a:schemeClr val="bg2">
              <a:lumMod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s-ES" dirty="0">
              <a:ln w="3175">
                <a:noFill/>
              </a:ln>
            </a:endParaRPr>
          </a:p>
        </p:txBody>
      </p:sp>
      <p:sp>
        <p:nvSpPr>
          <p:cNvPr id="3" name="2 CuadroTexto">
            <a:hlinkClick r:id="rId7" action="ppaction://hlinksldjump"/>
          </p:cNvPr>
          <p:cNvSpPr txBox="1"/>
          <p:nvPr/>
        </p:nvSpPr>
        <p:spPr>
          <a:xfrm>
            <a:off x="4038843" y="3245694"/>
            <a:ext cx="1022792" cy="261610"/>
          </a:xfrm>
          <a:prstGeom prst="rect">
            <a:avLst/>
          </a:prstGeom>
          <a:noFill/>
        </p:spPr>
        <p:txBody>
          <a:bodyPr wrap="square" rtlCol="0">
            <a:spAutoFit/>
          </a:bodyPr>
          <a:lstStyle/>
          <a:p>
            <a:pPr algn="ctr"/>
            <a:r>
              <a:rPr lang="es-ES" sz="1100" b="1" dirty="0" smtClean="0">
                <a:ln w="3175">
                  <a:noFill/>
                </a:ln>
                <a:solidFill>
                  <a:schemeClr val="bg1"/>
                </a:solidFill>
              </a:rPr>
              <a:t>OBJETIVOS</a:t>
            </a:r>
            <a:endParaRPr lang="es-ES" sz="1100" b="1" dirty="0">
              <a:ln w="3175">
                <a:noFill/>
              </a:ln>
              <a:solidFill>
                <a:schemeClr val="bg1"/>
              </a:solidFill>
            </a:endParaRPr>
          </a:p>
        </p:txBody>
      </p:sp>
      <p:sp>
        <p:nvSpPr>
          <p:cNvPr id="4" name="3 CuadroTexto">
            <a:hlinkClick r:id="rId8" action="ppaction://hlinksldjump"/>
          </p:cNvPr>
          <p:cNvSpPr txBox="1"/>
          <p:nvPr/>
        </p:nvSpPr>
        <p:spPr>
          <a:xfrm>
            <a:off x="3964861" y="2470787"/>
            <a:ext cx="1232799" cy="430887"/>
          </a:xfrm>
          <a:prstGeom prst="rect">
            <a:avLst/>
          </a:prstGeom>
          <a:noFill/>
        </p:spPr>
        <p:txBody>
          <a:bodyPr wrap="square" rtlCol="0">
            <a:spAutoFit/>
          </a:bodyPr>
          <a:lstStyle/>
          <a:p>
            <a:pPr algn="ctr"/>
            <a:r>
              <a:rPr lang="es-ES" sz="1100" b="1" dirty="0" smtClean="0">
                <a:ln w="3175">
                  <a:noFill/>
                </a:ln>
                <a:solidFill>
                  <a:schemeClr val="bg1"/>
                </a:solidFill>
              </a:rPr>
              <a:t>TEORÍA DE SOPORTE</a:t>
            </a:r>
            <a:endParaRPr lang="es-ES" sz="1100" b="1" dirty="0">
              <a:ln w="3175">
                <a:noFill/>
              </a:ln>
              <a:solidFill>
                <a:schemeClr val="bg1"/>
              </a:solidFill>
            </a:endParaRPr>
          </a:p>
        </p:txBody>
      </p:sp>
      <p:sp>
        <p:nvSpPr>
          <p:cNvPr id="81" name="80 CuadroTexto">
            <a:hlinkClick r:id="rId9" action="ppaction://hlinksldjump"/>
          </p:cNvPr>
          <p:cNvSpPr txBox="1"/>
          <p:nvPr/>
        </p:nvSpPr>
        <p:spPr>
          <a:xfrm>
            <a:off x="3816186" y="3917581"/>
            <a:ext cx="1518252" cy="430887"/>
          </a:xfrm>
          <a:prstGeom prst="rect">
            <a:avLst/>
          </a:prstGeom>
          <a:noFill/>
        </p:spPr>
        <p:txBody>
          <a:bodyPr wrap="square" rtlCol="0">
            <a:spAutoFit/>
          </a:bodyPr>
          <a:lstStyle/>
          <a:p>
            <a:pPr algn="ctr"/>
            <a:r>
              <a:rPr lang="es-ES" sz="1100" b="1" dirty="0" smtClean="0">
                <a:ln w="3175">
                  <a:noFill/>
                </a:ln>
                <a:solidFill>
                  <a:schemeClr val="bg1"/>
                </a:solidFill>
              </a:rPr>
              <a:t>MARCO REFERENCIAL</a:t>
            </a:r>
            <a:endParaRPr lang="es-ES" sz="1100" b="1" dirty="0">
              <a:ln w="3175">
                <a:noFill/>
              </a:ln>
              <a:solidFill>
                <a:schemeClr val="bg1"/>
              </a:solidFill>
            </a:endParaRPr>
          </a:p>
        </p:txBody>
      </p:sp>
      <p:sp>
        <p:nvSpPr>
          <p:cNvPr id="5" name="4 CuadroTexto">
            <a:hlinkClick r:id="rId6" action="ppaction://hlinksldjump"/>
          </p:cNvPr>
          <p:cNvSpPr txBox="1"/>
          <p:nvPr/>
        </p:nvSpPr>
        <p:spPr>
          <a:xfrm>
            <a:off x="3967506" y="2112412"/>
            <a:ext cx="1163487" cy="261610"/>
          </a:xfrm>
          <a:prstGeom prst="rect">
            <a:avLst/>
          </a:prstGeom>
          <a:noFill/>
        </p:spPr>
        <p:txBody>
          <a:bodyPr wrap="square" rtlCol="0">
            <a:spAutoFit/>
          </a:bodyPr>
          <a:lstStyle/>
          <a:p>
            <a:pPr algn="ctr"/>
            <a:r>
              <a:rPr lang="es-ES" sz="1100" b="1" dirty="0" smtClean="0">
                <a:ln w="3175">
                  <a:noFill/>
                </a:ln>
                <a:solidFill>
                  <a:schemeClr val="bg1">
                    <a:lumMod val="95000"/>
                  </a:schemeClr>
                </a:solidFill>
              </a:rPr>
              <a:t>VARIABLES</a:t>
            </a:r>
            <a:endParaRPr lang="es-ES" sz="1100" b="1" dirty="0">
              <a:ln w="3175">
                <a:noFill/>
              </a:ln>
              <a:solidFill>
                <a:schemeClr val="bg1">
                  <a:lumMod val="95000"/>
                </a:schemeClr>
              </a:solidFill>
            </a:endParaRPr>
          </a:p>
        </p:txBody>
      </p:sp>
      <p:sp>
        <p:nvSpPr>
          <p:cNvPr id="82" name="81 CuadroTexto">
            <a:hlinkClick r:id="rId6" action="ppaction://hlinksldjump"/>
          </p:cNvPr>
          <p:cNvSpPr txBox="1"/>
          <p:nvPr/>
        </p:nvSpPr>
        <p:spPr>
          <a:xfrm rot="16200000">
            <a:off x="2688744" y="3279500"/>
            <a:ext cx="1227153" cy="261610"/>
          </a:xfrm>
          <a:prstGeom prst="rect">
            <a:avLst/>
          </a:prstGeom>
          <a:noFill/>
        </p:spPr>
        <p:txBody>
          <a:bodyPr wrap="square" rtlCol="0">
            <a:spAutoFit/>
          </a:bodyPr>
          <a:lstStyle/>
          <a:p>
            <a:pPr algn="ctr"/>
            <a:r>
              <a:rPr lang="es-ES" sz="1100" b="1" dirty="0" smtClean="0">
                <a:ln w="3175">
                  <a:noFill/>
                </a:ln>
                <a:solidFill>
                  <a:schemeClr val="bg1">
                    <a:lumMod val="95000"/>
                  </a:schemeClr>
                </a:solidFill>
              </a:rPr>
              <a:t>ACCESIBILIDAD</a:t>
            </a:r>
            <a:endParaRPr lang="es-ES" sz="1100" b="1" dirty="0">
              <a:ln w="3175">
                <a:noFill/>
              </a:ln>
              <a:solidFill>
                <a:schemeClr val="bg1">
                  <a:lumMod val="95000"/>
                </a:schemeClr>
              </a:solidFill>
            </a:endParaRPr>
          </a:p>
        </p:txBody>
      </p:sp>
      <p:sp>
        <p:nvSpPr>
          <p:cNvPr id="83" name="82 CuadroTexto">
            <a:hlinkClick r:id="rId6" action="ppaction://hlinksldjump"/>
          </p:cNvPr>
          <p:cNvSpPr txBox="1"/>
          <p:nvPr/>
        </p:nvSpPr>
        <p:spPr>
          <a:xfrm rot="5400000">
            <a:off x="5248864" y="3194863"/>
            <a:ext cx="1119890" cy="430887"/>
          </a:xfrm>
          <a:prstGeom prst="rect">
            <a:avLst/>
          </a:prstGeom>
          <a:noFill/>
        </p:spPr>
        <p:txBody>
          <a:bodyPr wrap="square" rtlCol="0">
            <a:spAutoFit/>
          </a:bodyPr>
          <a:lstStyle/>
          <a:p>
            <a:pPr algn="ctr"/>
            <a:r>
              <a:rPr lang="es-ES" sz="1100" b="1" dirty="0" smtClean="0">
                <a:ln w="3175">
                  <a:noFill/>
                </a:ln>
                <a:solidFill>
                  <a:schemeClr val="bg1">
                    <a:lumMod val="95000"/>
                  </a:schemeClr>
                </a:solidFill>
              </a:rPr>
              <a:t>CALIDAD </a:t>
            </a:r>
          </a:p>
          <a:p>
            <a:pPr algn="ctr"/>
            <a:r>
              <a:rPr lang="es-ES" sz="1100" b="1" dirty="0" smtClean="0">
                <a:ln w="3175">
                  <a:noFill/>
                </a:ln>
                <a:solidFill>
                  <a:schemeClr val="bg1">
                    <a:lumMod val="95000"/>
                  </a:schemeClr>
                </a:solidFill>
              </a:rPr>
              <a:t>DE SERVICIO</a:t>
            </a:r>
            <a:endParaRPr lang="es-ES" sz="1100" b="1" dirty="0">
              <a:ln w="3175">
                <a:noFill/>
              </a:ln>
              <a:solidFill>
                <a:schemeClr val="bg1">
                  <a:lumMod val="95000"/>
                </a:schemeClr>
              </a:solidFill>
            </a:endParaRPr>
          </a:p>
        </p:txBody>
      </p:sp>
      <p:sp>
        <p:nvSpPr>
          <p:cNvPr id="84" name="83 CuadroTexto">
            <a:hlinkClick r:id="rId6" action="ppaction://hlinksldjump"/>
          </p:cNvPr>
          <p:cNvSpPr txBox="1"/>
          <p:nvPr/>
        </p:nvSpPr>
        <p:spPr>
          <a:xfrm>
            <a:off x="3864883" y="4405497"/>
            <a:ext cx="1368733" cy="430887"/>
          </a:xfrm>
          <a:prstGeom prst="rect">
            <a:avLst/>
          </a:prstGeom>
          <a:noFill/>
        </p:spPr>
        <p:txBody>
          <a:bodyPr wrap="square" rtlCol="0">
            <a:spAutoFit/>
          </a:bodyPr>
          <a:lstStyle/>
          <a:p>
            <a:pPr algn="ctr"/>
            <a:r>
              <a:rPr lang="es-ES" sz="1100" b="1" dirty="0" smtClean="0">
                <a:ln w="3175">
                  <a:noFill/>
                </a:ln>
                <a:solidFill>
                  <a:schemeClr val="bg1">
                    <a:lumMod val="95000"/>
                  </a:schemeClr>
                </a:solidFill>
              </a:rPr>
              <a:t>SATISFACCIÓN DEL USUARIO</a:t>
            </a:r>
            <a:endParaRPr lang="es-ES" sz="1100" b="1" dirty="0">
              <a:ln w="3175">
                <a:noFill/>
              </a:ln>
              <a:solidFill>
                <a:schemeClr val="bg1">
                  <a:lumMod val="95000"/>
                </a:schemeClr>
              </a:solidFill>
            </a:endParaRPr>
          </a:p>
        </p:txBody>
      </p:sp>
      <p:sp>
        <p:nvSpPr>
          <p:cNvPr id="7" name="6 CuadroTexto">
            <a:hlinkClick r:id="rId10" action="ppaction://hlinksldjump"/>
          </p:cNvPr>
          <p:cNvSpPr txBox="1"/>
          <p:nvPr/>
        </p:nvSpPr>
        <p:spPr>
          <a:xfrm>
            <a:off x="3992853" y="1668032"/>
            <a:ext cx="1357147" cy="261610"/>
          </a:xfrm>
          <a:prstGeom prst="rect">
            <a:avLst/>
          </a:prstGeom>
          <a:noFill/>
        </p:spPr>
        <p:txBody>
          <a:bodyPr wrap="square" rtlCol="0">
            <a:spAutoFit/>
          </a:bodyPr>
          <a:lstStyle/>
          <a:p>
            <a:pPr algn="ctr"/>
            <a:r>
              <a:rPr lang="es-ES" sz="1100" b="1" dirty="0" smtClean="0">
                <a:ln w="3175">
                  <a:noFill/>
                </a:ln>
                <a:solidFill>
                  <a:schemeClr val="bg1">
                    <a:lumMod val="95000"/>
                  </a:schemeClr>
                </a:solidFill>
              </a:rPr>
              <a:t>METODOLOGÍA</a:t>
            </a:r>
            <a:endParaRPr lang="es-ES" sz="1100" b="1" dirty="0">
              <a:ln w="3175">
                <a:noFill/>
              </a:ln>
              <a:solidFill>
                <a:schemeClr val="bg1">
                  <a:lumMod val="95000"/>
                </a:schemeClr>
              </a:solidFill>
            </a:endParaRPr>
          </a:p>
        </p:txBody>
      </p:sp>
      <p:sp>
        <p:nvSpPr>
          <p:cNvPr id="8" name="7 CuadroTexto">
            <a:hlinkClick r:id="rId5" action="ppaction://hlinksldjump"/>
          </p:cNvPr>
          <p:cNvSpPr txBox="1"/>
          <p:nvPr/>
        </p:nvSpPr>
        <p:spPr>
          <a:xfrm rot="16200000">
            <a:off x="2209260" y="3085412"/>
            <a:ext cx="1229252" cy="430887"/>
          </a:xfrm>
          <a:prstGeom prst="rect">
            <a:avLst/>
          </a:prstGeom>
          <a:noFill/>
        </p:spPr>
        <p:txBody>
          <a:bodyPr wrap="square" rtlCol="0">
            <a:spAutoFit/>
          </a:bodyPr>
          <a:lstStyle/>
          <a:p>
            <a:pPr algn="ctr"/>
            <a:r>
              <a:rPr lang="es-ES" sz="1100" b="1" dirty="0" smtClean="0">
                <a:ln w="3175">
                  <a:noFill/>
                </a:ln>
                <a:solidFill>
                  <a:schemeClr val="bg1">
                    <a:lumMod val="95000"/>
                  </a:schemeClr>
                </a:solidFill>
              </a:rPr>
              <a:t>CUALITATIVA</a:t>
            </a:r>
          </a:p>
          <a:p>
            <a:pPr algn="ctr"/>
            <a:r>
              <a:rPr lang="es-ES" sz="1100" b="1" dirty="0" smtClean="0">
                <a:ln w="3175">
                  <a:noFill/>
                </a:ln>
                <a:solidFill>
                  <a:schemeClr val="bg1">
                    <a:lumMod val="95000"/>
                  </a:schemeClr>
                </a:solidFill>
              </a:rPr>
              <a:t>ATLAS TI</a:t>
            </a:r>
            <a:endParaRPr lang="es-ES" sz="1100" b="1" dirty="0">
              <a:ln w="3175">
                <a:noFill/>
              </a:ln>
              <a:solidFill>
                <a:schemeClr val="bg1">
                  <a:lumMod val="95000"/>
                </a:schemeClr>
              </a:solidFill>
            </a:endParaRPr>
          </a:p>
        </p:txBody>
      </p:sp>
      <p:sp>
        <p:nvSpPr>
          <p:cNvPr id="85" name="84 CuadroTexto">
            <a:hlinkClick r:id="rId11" action="ppaction://hlinksldjump"/>
          </p:cNvPr>
          <p:cNvSpPr txBox="1"/>
          <p:nvPr/>
        </p:nvSpPr>
        <p:spPr>
          <a:xfrm rot="5400000">
            <a:off x="5647836" y="3117813"/>
            <a:ext cx="1294053" cy="430887"/>
          </a:xfrm>
          <a:prstGeom prst="rect">
            <a:avLst/>
          </a:prstGeom>
          <a:noFill/>
        </p:spPr>
        <p:txBody>
          <a:bodyPr wrap="square" rtlCol="0">
            <a:spAutoFit/>
          </a:bodyPr>
          <a:lstStyle/>
          <a:p>
            <a:pPr algn="ctr"/>
            <a:r>
              <a:rPr lang="es-ES" sz="1100" b="1" dirty="0" smtClean="0">
                <a:ln w="3175">
                  <a:noFill/>
                </a:ln>
                <a:solidFill>
                  <a:schemeClr val="bg1">
                    <a:lumMod val="95000"/>
                  </a:schemeClr>
                </a:solidFill>
              </a:rPr>
              <a:t>CUANTITATIVA </a:t>
            </a:r>
          </a:p>
          <a:p>
            <a:pPr algn="ctr"/>
            <a:r>
              <a:rPr lang="es-ES" sz="1100" b="1" dirty="0" smtClean="0">
                <a:ln w="3175">
                  <a:noFill/>
                </a:ln>
                <a:solidFill>
                  <a:schemeClr val="bg1">
                    <a:lumMod val="95000"/>
                  </a:schemeClr>
                </a:solidFill>
              </a:rPr>
              <a:t>SPPS</a:t>
            </a:r>
            <a:endParaRPr lang="es-ES" sz="1100" b="1" dirty="0">
              <a:ln w="3175">
                <a:noFill/>
              </a:ln>
              <a:solidFill>
                <a:schemeClr val="bg1">
                  <a:lumMod val="95000"/>
                </a:schemeClr>
              </a:solidFill>
            </a:endParaRPr>
          </a:p>
        </p:txBody>
      </p:sp>
      <p:sp>
        <p:nvSpPr>
          <p:cNvPr id="10" name="9 CuadroTexto">
            <a:hlinkClick r:id="rId3" action="ppaction://hlinksldjump"/>
          </p:cNvPr>
          <p:cNvSpPr txBox="1"/>
          <p:nvPr/>
        </p:nvSpPr>
        <p:spPr>
          <a:xfrm rot="5400000">
            <a:off x="6070564" y="3193574"/>
            <a:ext cx="2097598" cy="430887"/>
          </a:xfrm>
          <a:prstGeom prst="rect">
            <a:avLst/>
          </a:prstGeom>
          <a:noFill/>
        </p:spPr>
        <p:txBody>
          <a:bodyPr wrap="square" rtlCol="0">
            <a:spAutoFit/>
          </a:bodyPr>
          <a:lstStyle/>
          <a:p>
            <a:pPr lvl="0" algn="ctr"/>
            <a:r>
              <a:rPr lang="es-EC" sz="1100" b="1" dirty="0">
                <a:ln w="3175">
                  <a:noFill/>
                </a:ln>
                <a:solidFill>
                  <a:schemeClr val="bg1">
                    <a:lumMod val="95000"/>
                  </a:schemeClr>
                </a:solidFill>
              </a:rPr>
              <a:t>Demora en la atención por parte de los profesionales de salud</a:t>
            </a:r>
            <a:r>
              <a:rPr lang="es-EC" sz="1100" b="1" dirty="0" smtClean="0">
                <a:ln w="3175">
                  <a:noFill/>
                </a:ln>
                <a:solidFill>
                  <a:schemeClr val="bg1">
                    <a:lumMod val="95000"/>
                  </a:schemeClr>
                </a:solidFill>
              </a:rPr>
              <a:t>.</a:t>
            </a:r>
            <a:endParaRPr lang="es-EC" sz="1100" b="1" dirty="0">
              <a:ln w="3175">
                <a:noFill/>
              </a:ln>
              <a:solidFill>
                <a:schemeClr val="bg1">
                  <a:lumMod val="95000"/>
                </a:schemeClr>
              </a:solidFill>
            </a:endParaRPr>
          </a:p>
        </p:txBody>
      </p:sp>
      <p:sp>
        <p:nvSpPr>
          <p:cNvPr id="86" name="85 CuadroTexto">
            <a:hlinkClick r:id="rId3" action="ppaction://hlinksldjump"/>
          </p:cNvPr>
          <p:cNvSpPr txBox="1"/>
          <p:nvPr/>
        </p:nvSpPr>
        <p:spPr>
          <a:xfrm>
            <a:off x="3517045" y="5694422"/>
            <a:ext cx="2064402" cy="430887"/>
          </a:xfrm>
          <a:prstGeom prst="rect">
            <a:avLst/>
          </a:prstGeom>
          <a:noFill/>
        </p:spPr>
        <p:txBody>
          <a:bodyPr wrap="square" rtlCol="0">
            <a:spAutoFit/>
          </a:bodyPr>
          <a:lstStyle/>
          <a:p>
            <a:pPr lvl="0" algn="ctr"/>
            <a:r>
              <a:rPr lang="es-EC" sz="1100" b="1" dirty="0">
                <a:ln w="3175">
                  <a:noFill/>
                </a:ln>
                <a:solidFill>
                  <a:schemeClr val="bg1">
                    <a:lumMod val="95000"/>
                  </a:schemeClr>
                </a:solidFill>
              </a:rPr>
              <a:t>Insatisfacción de usuario en los servicios de </a:t>
            </a:r>
            <a:r>
              <a:rPr lang="es-EC" sz="1100" b="1" dirty="0" smtClean="0">
                <a:ln w="3175">
                  <a:noFill/>
                </a:ln>
                <a:solidFill>
                  <a:schemeClr val="bg1">
                    <a:lumMod val="95000"/>
                  </a:schemeClr>
                </a:solidFill>
              </a:rPr>
              <a:t>salud.</a:t>
            </a:r>
            <a:endParaRPr lang="es-ES" sz="1100" b="1" dirty="0">
              <a:ln w="3175">
                <a:noFill/>
              </a:ln>
              <a:solidFill>
                <a:schemeClr val="bg1">
                  <a:lumMod val="95000"/>
                </a:schemeClr>
              </a:solidFill>
            </a:endParaRPr>
          </a:p>
        </p:txBody>
      </p:sp>
      <p:sp>
        <p:nvSpPr>
          <p:cNvPr id="87" name="86 CuadroTexto">
            <a:hlinkClick r:id="rId3" action="ppaction://hlinksldjump"/>
          </p:cNvPr>
          <p:cNvSpPr txBox="1"/>
          <p:nvPr/>
        </p:nvSpPr>
        <p:spPr>
          <a:xfrm rot="16200000">
            <a:off x="952342" y="3042581"/>
            <a:ext cx="1964891" cy="600164"/>
          </a:xfrm>
          <a:prstGeom prst="rect">
            <a:avLst/>
          </a:prstGeom>
          <a:noFill/>
        </p:spPr>
        <p:txBody>
          <a:bodyPr wrap="square" rtlCol="0">
            <a:spAutoFit/>
          </a:bodyPr>
          <a:lstStyle/>
          <a:p>
            <a:pPr lvl="0" algn="ctr"/>
            <a:r>
              <a:rPr lang="es-EC" sz="1100" b="1" dirty="0">
                <a:ln w="3175">
                  <a:noFill/>
                </a:ln>
                <a:solidFill>
                  <a:schemeClr val="bg1">
                    <a:lumMod val="95000"/>
                  </a:schemeClr>
                </a:solidFill>
              </a:rPr>
              <a:t>Desconocimiento de los servicios ofertados en </a:t>
            </a:r>
            <a:r>
              <a:rPr lang="es-EC" sz="1100" b="1" dirty="0" smtClean="0">
                <a:ln w="3175">
                  <a:noFill/>
                </a:ln>
                <a:solidFill>
                  <a:schemeClr val="bg1">
                    <a:lumMod val="95000"/>
                  </a:schemeClr>
                </a:solidFill>
              </a:rPr>
              <a:t>salud.</a:t>
            </a:r>
            <a:endParaRPr lang="es-EC" sz="1100" b="1" dirty="0">
              <a:ln w="3175">
                <a:noFill/>
              </a:ln>
              <a:solidFill>
                <a:schemeClr val="bg1">
                  <a:lumMod val="95000"/>
                </a:schemeClr>
              </a:solidFill>
            </a:endParaRPr>
          </a:p>
        </p:txBody>
      </p:sp>
      <p:sp>
        <p:nvSpPr>
          <p:cNvPr id="11" name="10 CuadroTexto">
            <a:hlinkClick r:id="rId12" action="ppaction://hlinksldjump"/>
          </p:cNvPr>
          <p:cNvSpPr txBox="1"/>
          <p:nvPr/>
        </p:nvSpPr>
        <p:spPr>
          <a:xfrm>
            <a:off x="3897735" y="768964"/>
            <a:ext cx="1412516" cy="261610"/>
          </a:xfrm>
          <a:prstGeom prst="rect">
            <a:avLst/>
          </a:prstGeom>
          <a:noFill/>
        </p:spPr>
        <p:txBody>
          <a:bodyPr wrap="square" rtlCol="0">
            <a:spAutoFit/>
          </a:bodyPr>
          <a:lstStyle/>
          <a:p>
            <a:pPr algn="ctr"/>
            <a:r>
              <a:rPr lang="es-ES" sz="1100" b="1" dirty="0" smtClean="0">
                <a:ln w="3175">
                  <a:noFill/>
                </a:ln>
                <a:solidFill>
                  <a:schemeClr val="bg1">
                    <a:lumMod val="95000"/>
                  </a:schemeClr>
                </a:solidFill>
              </a:rPr>
              <a:t>PROPUESTA</a:t>
            </a:r>
            <a:endParaRPr lang="es-ES" sz="1100" b="1" dirty="0">
              <a:ln w="3175">
                <a:noFill/>
              </a:ln>
              <a:solidFill>
                <a:schemeClr val="bg1">
                  <a:lumMod val="95000"/>
                </a:schemeClr>
              </a:solidFill>
            </a:endParaRPr>
          </a:p>
        </p:txBody>
      </p:sp>
      <p:sp>
        <p:nvSpPr>
          <p:cNvPr id="31" name="30 Combinar"/>
          <p:cNvSpPr/>
          <p:nvPr/>
        </p:nvSpPr>
        <p:spPr>
          <a:xfrm rot="18928552">
            <a:off x="2997078" y="1081945"/>
            <a:ext cx="681418" cy="2256028"/>
          </a:xfrm>
          <a:prstGeom prst="flowChartMerg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uadroTexto">
            <a:hlinkClick r:id="rId4" action="ppaction://hlinksldjump"/>
          </p:cNvPr>
          <p:cNvSpPr txBox="1"/>
          <p:nvPr/>
        </p:nvSpPr>
        <p:spPr>
          <a:xfrm>
            <a:off x="3816186" y="1151738"/>
            <a:ext cx="1599522" cy="430887"/>
          </a:xfrm>
          <a:prstGeom prst="rect">
            <a:avLst/>
          </a:prstGeom>
          <a:noFill/>
        </p:spPr>
        <p:txBody>
          <a:bodyPr wrap="square" rtlCol="0">
            <a:spAutoFit/>
          </a:bodyPr>
          <a:lstStyle/>
          <a:p>
            <a:pPr algn="ctr"/>
            <a:r>
              <a:rPr lang="es-ES" sz="1100" b="1" dirty="0" smtClean="0">
                <a:ln w="3175">
                  <a:noFill/>
                </a:ln>
                <a:solidFill>
                  <a:schemeClr val="bg1">
                    <a:lumMod val="95000"/>
                  </a:schemeClr>
                </a:solidFill>
              </a:rPr>
              <a:t>PREGUNTA DE INVESTIGACIÓN</a:t>
            </a:r>
            <a:endParaRPr lang="es-ES" sz="1100" b="1" dirty="0">
              <a:ln w="3175">
                <a:noFill/>
              </a:ln>
              <a:solidFill>
                <a:schemeClr val="bg1">
                  <a:lumMod val="95000"/>
                </a:schemeClr>
              </a:solidFill>
            </a:endParaRPr>
          </a:p>
        </p:txBody>
      </p:sp>
      <p:sp>
        <p:nvSpPr>
          <p:cNvPr id="35" name="34 Combinar"/>
          <p:cNvSpPr/>
          <p:nvPr/>
        </p:nvSpPr>
        <p:spPr>
          <a:xfrm rot="2490620">
            <a:off x="5414901" y="1078011"/>
            <a:ext cx="681418" cy="2258583"/>
          </a:xfrm>
          <a:prstGeom prst="flowChartMerg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ombinar"/>
          <p:cNvSpPr/>
          <p:nvPr/>
        </p:nvSpPr>
        <p:spPr>
          <a:xfrm rot="13330776">
            <a:off x="2976316" y="3475548"/>
            <a:ext cx="681418" cy="2264977"/>
          </a:xfrm>
          <a:prstGeom prst="flowChartMerg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ombinar"/>
          <p:cNvSpPr/>
          <p:nvPr/>
        </p:nvSpPr>
        <p:spPr>
          <a:xfrm rot="8141381">
            <a:off x="5418953" y="3478486"/>
            <a:ext cx="681418" cy="2279508"/>
          </a:xfrm>
          <a:prstGeom prst="flowChartMerg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a:hlinkClick r:id="rId13" action="ppaction://hlinksldjump"/>
          </p:cNvPr>
          <p:cNvSpPr txBox="1"/>
          <p:nvPr/>
        </p:nvSpPr>
        <p:spPr>
          <a:xfrm rot="5400000">
            <a:off x="7131116" y="3096573"/>
            <a:ext cx="1528565" cy="277000"/>
          </a:xfrm>
          <a:prstGeom prst="rect">
            <a:avLst/>
          </a:prstGeom>
          <a:noFill/>
        </p:spPr>
        <p:txBody>
          <a:bodyPr wrap="square" rtlCol="0">
            <a:spAutoFit/>
          </a:bodyPr>
          <a:lstStyle/>
          <a:p>
            <a:pPr algn="ctr"/>
            <a:r>
              <a:rPr lang="es-ES" sz="1200" b="1" dirty="0" smtClean="0"/>
              <a:t>CONCLUSIONES</a:t>
            </a:r>
            <a:endParaRPr lang="es-ES" sz="1200" b="1" dirty="0"/>
          </a:p>
        </p:txBody>
      </p:sp>
      <p:sp>
        <p:nvSpPr>
          <p:cNvPr id="40" name="39 CuadroTexto">
            <a:hlinkClick r:id="rId14" action="ppaction://hlinksldjump"/>
          </p:cNvPr>
          <p:cNvSpPr txBox="1"/>
          <p:nvPr/>
        </p:nvSpPr>
        <p:spPr>
          <a:xfrm rot="16200000">
            <a:off x="304392" y="3149915"/>
            <a:ext cx="1782833" cy="277000"/>
          </a:xfrm>
          <a:prstGeom prst="rect">
            <a:avLst/>
          </a:prstGeom>
          <a:noFill/>
        </p:spPr>
        <p:txBody>
          <a:bodyPr wrap="square" rtlCol="0">
            <a:spAutoFit/>
          </a:bodyPr>
          <a:lstStyle/>
          <a:p>
            <a:pPr algn="ctr"/>
            <a:r>
              <a:rPr lang="es-ES" sz="1200" b="1" dirty="0" smtClean="0"/>
              <a:t>RECOMENDACIONES</a:t>
            </a:r>
            <a:endParaRPr lang="es-ES" sz="1200" b="1" dirty="0"/>
          </a:p>
        </p:txBody>
      </p:sp>
      <p:sp>
        <p:nvSpPr>
          <p:cNvPr id="2" name="1 CuadroTexto"/>
          <p:cNvSpPr txBox="1"/>
          <p:nvPr/>
        </p:nvSpPr>
        <p:spPr>
          <a:xfrm>
            <a:off x="-60243" y="381557"/>
            <a:ext cx="2788854" cy="369332"/>
          </a:xfrm>
          <a:prstGeom prst="rect">
            <a:avLst/>
          </a:prstGeom>
          <a:noFill/>
        </p:spPr>
        <p:txBody>
          <a:bodyPr wrap="square" rtlCol="0">
            <a:spAutoFit/>
          </a:bodyPr>
          <a:lstStyle/>
          <a:p>
            <a:r>
              <a:rPr lang="es-EC" dirty="0" smtClean="0">
                <a:latin typeface="Baskerville Old Face" panose="02020602080505020303" pitchFamily="18" charset="0"/>
                <a:ea typeface="Batang" panose="02030600000101010101" pitchFamily="18" charset="-127"/>
              </a:rPr>
              <a:t>ENFOQUE SISTÉMICO</a:t>
            </a:r>
            <a:endParaRPr lang="es-EC" dirty="0">
              <a:latin typeface="Baskerville Old Face" panose="02020602080505020303" pitchFamily="18" charset="0"/>
              <a:ea typeface="Batang" panose="02030600000101010101" pitchFamily="18" charset="-127"/>
            </a:endParaRPr>
          </a:p>
        </p:txBody>
      </p:sp>
      <p:pic>
        <p:nvPicPr>
          <p:cNvPr id="37" name="Picture 2" descr="Imagen relacionada"/>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064106" y="401226"/>
            <a:ext cx="1079894" cy="99708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722173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4195" y="350912"/>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30138" y="6233201"/>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a:xfrm>
            <a:off x="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latin typeface="Baskerville Old Face" panose="02020602080505020303" pitchFamily="18" charset="0"/>
              </a:rPr>
              <a:t>PREGUNTA DE </a:t>
            </a:r>
          </a:p>
          <a:p>
            <a:r>
              <a:rPr lang="es-EC" sz="3600" b="1" dirty="0" smtClean="0">
                <a:latin typeface="Baskerville Old Face" panose="02020602080505020303" pitchFamily="18" charset="0"/>
              </a:rPr>
              <a:t>INVESTIGACIÓN</a:t>
            </a:r>
            <a:endParaRPr lang="es-EC" sz="3600" b="1" dirty="0">
              <a:latin typeface="Baskerville Old Face" panose="02020602080505020303" pitchFamily="18" charset="0"/>
            </a:endParaRPr>
          </a:p>
        </p:txBody>
      </p:sp>
      <p:sp>
        <p:nvSpPr>
          <p:cNvPr id="3" name="2 Recortar rectángulo de esquina sencilla"/>
          <p:cNvSpPr/>
          <p:nvPr/>
        </p:nvSpPr>
        <p:spPr>
          <a:xfrm>
            <a:off x="1331640" y="2197869"/>
            <a:ext cx="6048672" cy="25202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solidFill>
                  <a:schemeClr val="tx1"/>
                </a:solidFill>
                <a:latin typeface="Baskerville Old Face" panose="02020602080505020303" pitchFamily="18" charset="0"/>
              </a:rPr>
              <a:t>¿En qué condiciones se encuentran los servicios de salud en el Distrito 17D10?</a:t>
            </a:r>
          </a:p>
        </p:txBody>
      </p:sp>
    </p:spTree>
    <p:extLst>
      <p:ext uri="{BB962C8B-B14F-4D97-AF65-F5344CB8AC3E}">
        <p14:creationId xmlns:p14="http://schemas.microsoft.com/office/powerpoint/2010/main" xmlns="" val="11087568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6881"/>
            <a:ext cx="8229600" cy="868958"/>
          </a:xfrm>
        </p:spPr>
        <p:txBody>
          <a:bodyPr>
            <a:normAutofit/>
          </a:bodyPr>
          <a:lstStyle/>
          <a:p>
            <a:r>
              <a:rPr lang="es-EC" sz="3600" b="1" dirty="0" smtClean="0">
                <a:latin typeface="Baskerville Old Face" panose="02020602080505020303" pitchFamily="18" charset="0"/>
              </a:rPr>
              <a:t>OBJETIVOS</a:t>
            </a:r>
            <a:endParaRPr lang="es-EC" sz="3600" b="1" dirty="0">
              <a:latin typeface="Baskerville Old Face" panose="02020602080505020303" pitchFamily="18" charset="0"/>
            </a:endParaRPr>
          </a:p>
        </p:txBody>
      </p:sp>
      <p:graphicFrame>
        <p:nvGraphicFramePr>
          <p:cNvPr id="7" name="6 Diagrama"/>
          <p:cNvGraphicFramePr/>
          <p:nvPr>
            <p:extLst>
              <p:ext uri="{D42A27DB-BD31-4B8C-83A1-F6EECF244321}">
                <p14:modId xmlns:p14="http://schemas.microsoft.com/office/powerpoint/2010/main" xmlns="" val="1982201983"/>
              </p:ext>
            </p:extLst>
          </p:nvPr>
        </p:nvGraphicFramePr>
        <p:xfrm>
          <a:off x="251520" y="1052736"/>
          <a:ext cx="87484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81090" y="353384"/>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Resultado de imagen para logos ministerio de salud">
            <a:hlinkClick r:id="rId7" action="ppaction://hlinksldjump"/>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8962" t="24614" r="8475" b="25838"/>
          <a:stretch/>
        </p:blipFill>
        <p:spPr bwMode="auto">
          <a:xfrm>
            <a:off x="7277034"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659574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03950" y="404664"/>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159105"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 Título"/>
          <p:cNvSpPr>
            <a:spLocks noGrp="1"/>
          </p:cNvSpPr>
          <p:nvPr>
            <p:ph type="title"/>
          </p:nvPr>
        </p:nvSpPr>
        <p:spPr>
          <a:xfrm>
            <a:off x="0" y="339771"/>
            <a:ext cx="8229600" cy="990600"/>
          </a:xfrm>
        </p:spPr>
        <p:txBody>
          <a:bodyPr/>
          <a:lstStyle/>
          <a:p>
            <a:r>
              <a:rPr lang="es-EC" b="1" dirty="0" smtClean="0">
                <a:latin typeface="Baskerville Old Face" panose="02020602080505020303" pitchFamily="18" charset="0"/>
              </a:rPr>
              <a:t>TEORÍAS DE SOPORTE</a:t>
            </a:r>
            <a:endParaRPr lang="es-EC" b="1" dirty="0">
              <a:latin typeface="Baskerville Old Face" panose="02020602080505020303" pitchFamily="18" charset="0"/>
            </a:endParaRP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xmlns="" val="2473518073"/>
              </p:ext>
            </p:extLst>
          </p:nvPr>
        </p:nvGraphicFramePr>
        <p:xfrm>
          <a:off x="230179" y="1196752"/>
          <a:ext cx="8352928" cy="4915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2 Flecha izquierda"/>
          <p:cNvSpPr/>
          <p:nvPr/>
        </p:nvSpPr>
        <p:spPr>
          <a:xfrm>
            <a:off x="5580112" y="1844824"/>
            <a:ext cx="2223838" cy="72008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Baskerville Old Face" panose="02020602080505020303" pitchFamily="18" charset="0"/>
              </a:rPr>
              <a:t>Donabedian,1993</a:t>
            </a:r>
          </a:p>
        </p:txBody>
      </p:sp>
      <p:sp>
        <p:nvSpPr>
          <p:cNvPr id="12" name="11 Flecha izquierda"/>
          <p:cNvSpPr/>
          <p:nvPr/>
        </p:nvSpPr>
        <p:spPr>
          <a:xfrm flipH="1">
            <a:off x="323528" y="3789040"/>
            <a:ext cx="2088232" cy="86409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latin typeface="Baskerville Old Face" panose="02020602080505020303" pitchFamily="18" charset="0"/>
              </a:rPr>
              <a:t>Lehmann &amp; Winer, 2007</a:t>
            </a:r>
            <a:endParaRPr lang="es-EC" dirty="0">
              <a:latin typeface="Baskerville Old Face" panose="02020602080505020303" pitchFamily="18" charset="0"/>
            </a:endParaRPr>
          </a:p>
        </p:txBody>
      </p:sp>
      <p:sp>
        <p:nvSpPr>
          <p:cNvPr id="14" name="13 Flecha izquierda"/>
          <p:cNvSpPr/>
          <p:nvPr/>
        </p:nvSpPr>
        <p:spPr>
          <a:xfrm flipH="1">
            <a:off x="2123728" y="5085184"/>
            <a:ext cx="2088232" cy="86409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Baskerville Old Face" panose="02020602080505020303" pitchFamily="18" charset="0"/>
              </a:rPr>
              <a:t>Bertalanffy, 1968</a:t>
            </a:r>
          </a:p>
        </p:txBody>
      </p:sp>
    </p:spTree>
    <p:extLst>
      <p:ext uri="{BB962C8B-B14F-4D97-AF65-F5344CB8AC3E}">
        <p14:creationId xmlns:p14="http://schemas.microsoft.com/office/powerpoint/2010/main" xmlns="" val="288675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7857" y="19739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159105"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 Título"/>
          <p:cNvSpPr>
            <a:spLocks noGrp="1"/>
          </p:cNvSpPr>
          <p:nvPr>
            <p:ph type="title"/>
          </p:nvPr>
        </p:nvSpPr>
        <p:spPr>
          <a:xfrm>
            <a:off x="141637" y="370019"/>
            <a:ext cx="8229600" cy="990600"/>
          </a:xfrm>
        </p:spPr>
        <p:txBody>
          <a:bodyPr/>
          <a:lstStyle/>
          <a:p>
            <a:r>
              <a:rPr lang="es-EC" b="1" dirty="0" smtClean="0">
                <a:latin typeface="Baskerville Old Face" panose="02020602080505020303" pitchFamily="18" charset="0"/>
              </a:rPr>
              <a:t>MARCO REFERENCIAL</a:t>
            </a:r>
            <a:endParaRPr lang="es-EC" b="1" dirty="0">
              <a:latin typeface="Baskerville Old Face" panose="02020602080505020303" pitchFamily="18"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1221" t="25421" r="16252" b="10720"/>
          <a:stretch/>
        </p:blipFill>
        <p:spPr bwMode="auto">
          <a:xfrm>
            <a:off x="141637" y="1360619"/>
            <a:ext cx="8817667" cy="49397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4642883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81091" y="54868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277034"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457200" y="197768"/>
            <a:ext cx="8229600" cy="1143000"/>
          </a:xfrm>
        </p:spPr>
        <p:txBody>
          <a:bodyPr/>
          <a:lstStyle/>
          <a:p>
            <a:r>
              <a:rPr lang="es-EC" b="1" dirty="0" smtClean="0">
                <a:latin typeface="Baskerville Old Face" panose="02020602080505020303" pitchFamily="18" charset="0"/>
              </a:rPr>
              <a:t>VARIABLES</a:t>
            </a:r>
            <a:endParaRPr lang="es-EC" b="1" dirty="0">
              <a:latin typeface="Baskerville Old Face" panose="02020602080505020303" pitchFamily="18" charset="0"/>
            </a:endParaRPr>
          </a:p>
        </p:txBody>
      </p:sp>
      <p:graphicFrame>
        <p:nvGraphicFramePr>
          <p:cNvPr id="8" name="7 Diagrama"/>
          <p:cNvGraphicFramePr/>
          <p:nvPr>
            <p:extLst>
              <p:ext uri="{D42A27DB-BD31-4B8C-83A1-F6EECF244321}">
                <p14:modId xmlns:p14="http://schemas.microsoft.com/office/powerpoint/2010/main" xmlns="" val="799389112"/>
              </p:ext>
            </p:extLst>
          </p:nvPr>
        </p:nvGraphicFramePr>
        <p:xfrm>
          <a:off x="395536" y="1196752"/>
          <a:ext cx="8064896"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16845647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77970" y="388760"/>
            <a:ext cx="1296143" cy="11967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4" descr="Resultado de imagen para logos ministerio de salud">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962" t="24614" r="8475" b="25838"/>
          <a:stretch/>
        </p:blipFill>
        <p:spPr bwMode="auto">
          <a:xfrm>
            <a:off x="7159105" y="6300402"/>
            <a:ext cx="1800200" cy="46112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 Título"/>
          <p:cNvSpPr>
            <a:spLocks noGrp="1"/>
          </p:cNvSpPr>
          <p:nvPr>
            <p:ph type="title"/>
          </p:nvPr>
        </p:nvSpPr>
        <p:spPr/>
        <p:txBody>
          <a:bodyPr/>
          <a:lstStyle/>
          <a:p>
            <a:r>
              <a:rPr lang="es-EC" b="1" dirty="0" smtClean="0">
                <a:latin typeface="Baskerville Old Face" panose="02020602080505020303" pitchFamily="18" charset="0"/>
              </a:rPr>
              <a:t>METODOLOGÍA</a:t>
            </a:r>
            <a:endParaRPr lang="es-EC" b="1" dirty="0">
              <a:latin typeface="Baskerville Old Face" panose="02020602080505020303" pitchFamily="18" charset="0"/>
            </a:endParaRPr>
          </a:p>
        </p:txBody>
      </p:sp>
      <p:graphicFrame>
        <p:nvGraphicFramePr>
          <p:cNvPr id="2" name="1 Diagrama"/>
          <p:cNvGraphicFramePr/>
          <p:nvPr>
            <p:extLst>
              <p:ext uri="{D42A27DB-BD31-4B8C-83A1-F6EECF244321}">
                <p14:modId xmlns:p14="http://schemas.microsoft.com/office/powerpoint/2010/main" xmlns="" val="2037900226"/>
              </p:ext>
            </p:extLst>
          </p:nvPr>
        </p:nvGraphicFramePr>
        <p:xfrm>
          <a:off x="251520" y="1397000"/>
          <a:ext cx="8064896" cy="469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8391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2048</TotalTime>
  <Words>927</Words>
  <Application>Microsoft Office PowerPoint</Application>
  <PresentationFormat>Presentación en pantalla (4:3)</PresentationFormat>
  <Paragraphs>118</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Claridad</vt:lpstr>
      <vt:lpstr>DEPARTAMENTO DE CIENCIAS ECONÓMICAS, ADMINISTRATIVAS Y DE COMERCIO    CARRERA DE ADMINISTRACIÓN DE EMPRESAS</vt:lpstr>
      <vt:lpstr>DIRECCIÓN DISTRITAL 17D10 SALUD</vt:lpstr>
      <vt:lpstr>Diapositiva 3</vt:lpstr>
      <vt:lpstr>Diapositiva 4</vt:lpstr>
      <vt:lpstr>OBJETIVOS</vt:lpstr>
      <vt:lpstr>TEORÍAS DE SOPORTE</vt:lpstr>
      <vt:lpstr>MARCO REFERENCIAL</vt:lpstr>
      <vt:lpstr>VARIABLES</vt:lpstr>
      <vt:lpstr>METODOLOGÍA</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Santty</dc:creator>
  <cp:lastModifiedBy>17D10</cp:lastModifiedBy>
  <cp:revision>103</cp:revision>
  <cp:lastPrinted>2018-06-08T00:53:14Z</cp:lastPrinted>
  <dcterms:created xsi:type="dcterms:W3CDTF">2018-05-25T15:58:47Z</dcterms:created>
  <dcterms:modified xsi:type="dcterms:W3CDTF">2018-08-02T15:41:34Z</dcterms:modified>
</cp:coreProperties>
</file>