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4.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5.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2">
  <p:sldMasterIdLst>
    <p:sldMasterId id="2147483823" r:id="rId1"/>
  </p:sldMasterIdLst>
  <p:notesMasterIdLst>
    <p:notesMasterId r:id="rId59"/>
  </p:notesMasterIdLst>
  <p:handoutMasterIdLst>
    <p:handoutMasterId r:id="rId60"/>
  </p:handoutMasterIdLst>
  <p:sldIdLst>
    <p:sldId id="256" r:id="rId2"/>
    <p:sldId id="334" r:id="rId3"/>
    <p:sldId id="270" r:id="rId4"/>
    <p:sldId id="263" r:id="rId5"/>
    <p:sldId id="297" r:id="rId6"/>
    <p:sldId id="284" r:id="rId7"/>
    <p:sldId id="285" r:id="rId8"/>
    <p:sldId id="301" r:id="rId9"/>
    <p:sldId id="286" r:id="rId10"/>
    <p:sldId id="289" r:id="rId11"/>
    <p:sldId id="298" r:id="rId12"/>
    <p:sldId id="265" r:id="rId13"/>
    <p:sldId id="259" r:id="rId14"/>
    <p:sldId id="266" r:id="rId15"/>
    <p:sldId id="323" r:id="rId16"/>
    <p:sldId id="267" r:id="rId17"/>
    <p:sldId id="272" r:id="rId18"/>
    <p:sldId id="271" r:id="rId19"/>
    <p:sldId id="273" r:id="rId20"/>
    <p:sldId id="274" r:id="rId21"/>
    <p:sldId id="275" r:id="rId22"/>
    <p:sldId id="299" r:id="rId23"/>
    <p:sldId id="281" r:id="rId24"/>
    <p:sldId id="280" r:id="rId25"/>
    <p:sldId id="302" r:id="rId26"/>
    <p:sldId id="327" r:id="rId27"/>
    <p:sldId id="328" r:id="rId28"/>
    <p:sldId id="326" r:id="rId29"/>
    <p:sldId id="292" r:id="rId30"/>
    <p:sldId id="305" r:id="rId31"/>
    <p:sldId id="303" r:id="rId32"/>
    <p:sldId id="306" r:id="rId33"/>
    <p:sldId id="331" r:id="rId34"/>
    <p:sldId id="333" r:id="rId35"/>
    <p:sldId id="329" r:id="rId36"/>
    <p:sldId id="330" r:id="rId37"/>
    <p:sldId id="317" r:id="rId38"/>
    <p:sldId id="293" r:id="rId39"/>
    <p:sldId id="294" r:id="rId40"/>
    <p:sldId id="318" r:id="rId41"/>
    <p:sldId id="324" r:id="rId42"/>
    <p:sldId id="325" r:id="rId43"/>
    <p:sldId id="322" r:id="rId44"/>
    <p:sldId id="332" r:id="rId45"/>
    <p:sldId id="336" r:id="rId46"/>
    <p:sldId id="337" r:id="rId47"/>
    <p:sldId id="338" r:id="rId48"/>
    <p:sldId id="339" r:id="rId49"/>
    <p:sldId id="335" r:id="rId50"/>
    <p:sldId id="295" r:id="rId51"/>
    <p:sldId id="309" r:id="rId52"/>
    <p:sldId id="308" r:id="rId53"/>
    <p:sldId id="315" r:id="rId54"/>
    <p:sldId id="319" r:id="rId55"/>
    <p:sldId id="296" r:id="rId56"/>
    <p:sldId id="312" r:id="rId57"/>
    <p:sldId id="340" r:id="rId5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26" autoAdjust="0"/>
    <p:restoredTop sz="95501" autoAdjust="0"/>
  </p:normalViewPr>
  <p:slideViewPr>
    <p:cSldViewPr snapToGrid="0">
      <p:cViewPr varScale="1">
        <p:scale>
          <a:sx n="84" d="100"/>
          <a:sy n="84" d="100"/>
        </p:scale>
        <p:origin x="960" y="96"/>
      </p:cViewPr>
      <p:guideLst>
        <p:guide orient="horz" pos="2160"/>
        <p:guide pos="3840"/>
      </p:guideLst>
    </p:cSldViewPr>
  </p:slideViewPr>
  <p:notesTextViewPr>
    <p:cViewPr>
      <p:scale>
        <a:sx n="1" d="1"/>
        <a:sy n="1" d="1"/>
      </p:scale>
      <p:origin x="0" y="0"/>
    </p:cViewPr>
  </p:notesTextViewPr>
  <p:notesViewPr>
    <p:cSldViewPr snapToGrid="0">
      <p:cViewPr varScale="1">
        <p:scale>
          <a:sx n="70" d="100"/>
          <a:sy n="70" d="100"/>
        </p:scale>
        <p:origin x="324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ropbox\tesis\caracterizacion%20asfalto%20y%20agregados%20RIO%20fin%20isa%205.88%25%20FINAL.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Usuario\Dropbox\tesis\caracterizacion%20asfalto%20y%20agregados%20RIO%20fin%20isa%205.88%25%20FINAL.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5.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suario\Dropbox\tesis\dise&#241;o%20del%20pavimento%20FINAL.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Usuario\Dropbox\tesis\ensayos%20refuerzos%20-%20FINAL.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Usuario\Dropbox\tesis\ensayos%20refuerzos%20-%20FINAL.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Usuario\Dropbox\tesis\ensayos%20refuerzos%20-%20FINAL.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Usuario\Dropbox\tesis\ensayos%20refuerzos%20-%20FINAL.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Usuario\Dropbox\tesis\ensayos%20refuerzos%20-%20FINAL.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Usuario\Dropbox\tesis\ensayos%20refuerzos%20-%20FINAL.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Usuario\Dropbox\tesis\ensayos%20refuerzos%20-%20FINAL.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Usuario\Dropbox\tesis\ensayos%20refuerzos%20-%20FINAL.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uario\Dropbox\tesis\caracterizacion%20asfalto%20y%20agregados%20RIO%20fin%20isa%205.88%25%20FINAL.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Usuario\Dropbox\tesis\analisis%20nucleo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uario\Dropbox\tesis\caracterizacion%20asfalto%20y%20agregados%20RIO%20fin%20isa%205.88%25%20FIN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Home\Dropbox\caracterizacion%20asfalto%20y%20agregados%20RIO%20fin%20isa%206%2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Home\Dropbox\caracterizacion%20asfalto%20y%20agregados%20RIO%20fin%20isa%205.88%25%20FINAL.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file:///C:\Users\Home\Dropbox\caracterizacion%20asfalto%20y%20agregados%20RIO%20fin%20isa%205.88%25%20FINAL.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uario\Dropbox\tesis\caracterizacion%20asfalto%20y%20agregados%20RIO%20fin%20isa%205.88%25%20FINAL.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Home\Dropbox\caracterizacion%20asfalto%20y%20agregados%20RIO%20fin%20isa%205.88%25%20FINAL.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uario\Dropbox\tesis\caracterizacion%20asfalto%20y%20agregados%20RIO%20fin%20isa%205.88%25%20FINAL.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1"/>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scatterChart>
        <c:scatterStyle val="lineMarker"/>
        <c:varyColors val="0"/>
        <c:ser>
          <c:idx val="0"/>
          <c:order val="0"/>
          <c:tx>
            <c:v>curva granulométrica</c:v>
          </c:tx>
          <c:spPr>
            <a:ln w="25400" cap="flat" cmpd="dbl" algn="ctr">
              <a:solidFill>
                <a:srgbClr val="C00000"/>
              </a:solidFill>
              <a:round/>
            </a:ln>
            <a:effectLst/>
          </c:spPr>
          <c:marker>
            <c:symbol val="circle"/>
            <c:size val="6"/>
            <c:spPr>
              <a:solidFill>
                <a:srgbClr val="C00000"/>
              </a:solidFill>
              <a:ln w="34925" cap="flat" cmpd="dbl" algn="ctr">
                <a:solidFill>
                  <a:srgbClr val="C00000"/>
                </a:solidFill>
                <a:round/>
              </a:ln>
              <a:effectLst/>
            </c:spPr>
          </c:marker>
          <c:xVal>
            <c:numRef>
              <c:f>'gran 3 4 con limites word '!$G$42:$G$51</c:f>
              <c:numCache>
                <c:formatCode>General</c:formatCode>
                <c:ptCount val="10"/>
                <c:pt idx="0">
                  <c:v>19</c:v>
                </c:pt>
                <c:pt idx="1">
                  <c:v>12.5</c:v>
                </c:pt>
                <c:pt idx="2">
                  <c:v>9.51</c:v>
                </c:pt>
                <c:pt idx="3">
                  <c:v>4.76</c:v>
                </c:pt>
                <c:pt idx="4">
                  <c:v>2.36</c:v>
                </c:pt>
                <c:pt idx="5">
                  <c:v>1.18</c:v>
                </c:pt>
                <c:pt idx="6">
                  <c:v>0.6</c:v>
                </c:pt>
                <c:pt idx="7">
                  <c:v>0.3</c:v>
                </c:pt>
                <c:pt idx="8">
                  <c:v>0.15</c:v>
                </c:pt>
                <c:pt idx="9">
                  <c:v>7.4999999999999997E-2</c:v>
                </c:pt>
              </c:numCache>
            </c:numRef>
          </c:xVal>
          <c:yVal>
            <c:numRef>
              <c:f>'gran 3 4 con limites word '!$E$18:$E$27</c:f>
              <c:numCache>
                <c:formatCode>0.00</c:formatCode>
                <c:ptCount val="10"/>
                <c:pt idx="0">
                  <c:v>100</c:v>
                </c:pt>
                <c:pt idx="1">
                  <c:v>34.72757292239956</c:v>
                </c:pt>
                <c:pt idx="2">
                  <c:v>10.72487439416264</c:v>
                </c:pt>
                <c:pt idx="3">
                  <c:v>7.5825092761908053</c:v>
                </c:pt>
                <c:pt idx="4">
                  <c:v>5.7681041063788143</c:v>
                </c:pt>
                <c:pt idx="5">
                  <c:v>4.6141282155981997</c:v>
                </c:pt>
                <c:pt idx="6">
                  <c:v>4.1152555612761148</c:v>
                </c:pt>
                <c:pt idx="7">
                  <c:v>3.5595717861771163</c:v>
                </c:pt>
                <c:pt idx="8">
                  <c:v>3.3713849486036622</c:v>
                </c:pt>
                <c:pt idx="9">
                  <c:v>1.8978465034530245</c:v>
                </c:pt>
              </c:numCache>
            </c:numRef>
          </c:yVal>
          <c:smooth val="0"/>
          <c:extLst xmlns:c16r2="http://schemas.microsoft.com/office/drawing/2015/06/chart">
            <c:ext xmlns:c16="http://schemas.microsoft.com/office/drawing/2014/chart" uri="{C3380CC4-5D6E-409C-BE32-E72D297353CC}">
              <c16:uniqueId val="{00000000-2DD8-5247-9105-AB60D1337520}"/>
            </c:ext>
          </c:extLst>
        </c:ser>
        <c:ser>
          <c:idx val="1"/>
          <c:order val="1"/>
          <c:tx>
            <c:v>Límite inferior 3/4"</c:v>
          </c:tx>
          <c:spPr>
            <a:ln w="25400" cap="flat" cmpd="dbl" algn="ctr">
              <a:solidFill>
                <a:srgbClr val="0070C0"/>
              </a:solidFill>
              <a:round/>
            </a:ln>
            <a:effectLst/>
          </c:spPr>
          <c:marker>
            <c:symbol val="circle"/>
            <c:size val="6"/>
            <c:spPr>
              <a:solidFill>
                <a:srgbClr val="0070C0"/>
              </a:solidFill>
              <a:ln w="34925" cap="flat" cmpd="dbl" algn="ctr">
                <a:solidFill>
                  <a:srgbClr val="0070C0"/>
                </a:solidFill>
                <a:round/>
              </a:ln>
              <a:effectLst/>
            </c:spPr>
          </c:marker>
          <c:xVal>
            <c:numRef>
              <c:f>'gran 3 4 con limites word '!$J$33:$J$43</c:f>
              <c:numCache>
                <c:formatCode>General</c:formatCode>
                <c:ptCount val="11"/>
                <c:pt idx="0">
                  <c:v>25.4</c:v>
                </c:pt>
                <c:pt idx="1">
                  <c:v>19</c:v>
                </c:pt>
                <c:pt idx="2">
                  <c:v>12.5</c:v>
                </c:pt>
                <c:pt idx="3">
                  <c:v>9.51</c:v>
                </c:pt>
                <c:pt idx="4">
                  <c:v>4.76</c:v>
                </c:pt>
                <c:pt idx="5">
                  <c:v>2.36</c:v>
                </c:pt>
                <c:pt idx="6">
                  <c:v>1.18</c:v>
                </c:pt>
                <c:pt idx="7">
                  <c:v>0.6</c:v>
                </c:pt>
                <c:pt idx="8">
                  <c:v>0.3</c:v>
                </c:pt>
                <c:pt idx="9">
                  <c:v>0.15</c:v>
                </c:pt>
                <c:pt idx="10">
                  <c:v>7.4999999999999997E-2</c:v>
                </c:pt>
              </c:numCache>
            </c:numRef>
          </c:xVal>
          <c:yVal>
            <c:numRef>
              <c:f>'gran 3 4 con limites word '!$K$33:$K$43</c:f>
              <c:numCache>
                <c:formatCode>General</c:formatCode>
                <c:ptCount val="11"/>
                <c:pt idx="0">
                  <c:v>100</c:v>
                </c:pt>
                <c:pt idx="1">
                  <c:v>90</c:v>
                </c:pt>
                <c:pt idx="2">
                  <c:v>73</c:v>
                </c:pt>
                <c:pt idx="3">
                  <c:v>56</c:v>
                </c:pt>
                <c:pt idx="4">
                  <c:v>35</c:v>
                </c:pt>
                <c:pt idx="5">
                  <c:v>23</c:v>
                </c:pt>
                <c:pt idx="6">
                  <c:v>17</c:v>
                </c:pt>
                <c:pt idx="7">
                  <c:v>11</c:v>
                </c:pt>
                <c:pt idx="8">
                  <c:v>5</c:v>
                </c:pt>
                <c:pt idx="9">
                  <c:v>3.5</c:v>
                </c:pt>
                <c:pt idx="10">
                  <c:v>2</c:v>
                </c:pt>
              </c:numCache>
            </c:numRef>
          </c:yVal>
          <c:smooth val="0"/>
        </c:ser>
        <c:ser>
          <c:idx val="2"/>
          <c:order val="2"/>
          <c:tx>
            <c:v>límite superior 3/4"</c:v>
          </c:tx>
          <c:spPr>
            <a:ln w="25400" cap="flat" cmpd="dbl" algn="ctr">
              <a:solidFill>
                <a:srgbClr val="002060"/>
              </a:solidFill>
              <a:round/>
            </a:ln>
            <a:effectLst/>
          </c:spPr>
          <c:marker>
            <c:symbol val="circle"/>
            <c:size val="6"/>
            <c:spPr>
              <a:noFill/>
              <a:ln w="34925" cap="flat" cmpd="dbl" algn="ctr">
                <a:solidFill>
                  <a:srgbClr val="002060"/>
                </a:solidFill>
                <a:round/>
              </a:ln>
              <a:effectLst/>
            </c:spPr>
          </c:marker>
          <c:xVal>
            <c:numRef>
              <c:f>'gran 3 4 con limites word '!$J$33:$J$43</c:f>
              <c:numCache>
                <c:formatCode>General</c:formatCode>
                <c:ptCount val="11"/>
                <c:pt idx="0">
                  <c:v>25.4</c:v>
                </c:pt>
                <c:pt idx="1">
                  <c:v>19</c:v>
                </c:pt>
                <c:pt idx="2">
                  <c:v>12.5</c:v>
                </c:pt>
                <c:pt idx="3">
                  <c:v>9.51</c:v>
                </c:pt>
                <c:pt idx="4">
                  <c:v>4.76</c:v>
                </c:pt>
                <c:pt idx="5">
                  <c:v>2.36</c:v>
                </c:pt>
                <c:pt idx="6">
                  <c:v>1.18</c:v>
                </c:pt>
                <c:pt idx="7">
                  <c:v>0.6</c:v>
                </c:pt>
                <c:pt idx="8">
                  <c:v>0.3</c:v>
                </c:pt>
                <c:pt idx="9">
                  <c:v>0.15</c:v>
                </c:pt>
                <c:pt idx="10">
                  <c:v>7.4999999999999997E-2</c:v>
                </c:pt>
              </c:numCache>
            </c:numRef>
          </c:xVal>
          <c:yVal>
            <c:numRef>
              <c:f>'gran 3 4 con limites word '!$L$33:$L$43</c:f>
              <c:numCache>
                <c:formatCode>General</c:formatCode>
                <c:ptCount val="11"/>
                <c:pt idx="0">
                  <c:v>100</c:v>
                </c:pt>
                <c:pt idx="1">
                  <c:v>100</c:v>
                </c:pt>
                <c:pt idx="2">
                  <c:v>90</c:v>
                </c:pt>
                <c:pt idx="3">
                  <c:v>80</c:v>
                </c:pt>
                <c:pt idx="4">
                  <c:v>65</c:v>
                </c:pt>
                <c:pt idx="5">
                  <c:v>49</c:v>
                </c:pt>
                <c:pt idx="6">
                  <c:v>39</c:v>
                </c:pt>
                <c:pt idx="7">
                  <c:v>29</c:v>
                </c:pt>
                <c:pt idx="8">
                  <c:v>19</c:v>
                </c:pt>
                <c:pt idx="9">
                  <c:v>13.5</c:v>
                </c:pt>
                <c:pt idx="10">
                  <c:v>8</c:v>
                </c:pt>
              </c:numCache>
            </c:numRef>
          </c:yVal>
          <c:smooth val="0"/>
        </c:ser>
        <c:dLbls>
          <c:showLegendKey val="0"/>
          <c:showVal val="0"/>
          <c:showCatName val="0"/>
          <c:showSerName val="0"/>
          <c:showPercent val="0"/>
          <c:showBubbleSize val="0"/>
        </c:dLbls>
        <c:axId val="1650982336"/>
        <c:axId val="1650990496"/>
      </c:scatterChart>
      <c:valAx>
        <c:axId val="1650982336"/>
        <c:scaling>
          <c:logBase val="10"/>
          <c:orientation val="maxMin"/>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50990496"/>
        <c:crosses val="autoZero"/>
        <c:crossBetween val="midCat"/>
      </c:valAx>
      <c:valAx>
        <c:axId val="1650990496"/>
        <c:scaling>
          <c:orientation val="minMax"/>
          <c:max val="10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50982336"/>
        <c:crosses val="max"/>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0" i="0" u="none" strike="noStrike" kern="1200" spc="0" normalizeH="0" baseline="0">
                <a:solidFill>
                  <a:schemeClr val="tx1">
                    <a:lumMod val="65000"/>
                    <a:lumOff val="35000"/>
                  </a:schemeClr>
                </a:solidFill>
                <a:latin typeface="+mj-lt"/>
                <a:ea typeface="+mj-ea"/>
                <a:cs typeface="+mj-cs"/>
              </a:defRPr>
            </a:pPr>
            <a:r>
              <a:rPr lang="en-US" sz="1200" b="1"/>
              <a:t>Porcentaje de asfalto vs VAM</a:t>
            </a:r>
          </a:p>
        </c:rich>
      </c:tx>
      <c:overlay val="0"/>
      <c:spPr>
        <a:noFill/>
        <a:ln>
          <a:noFill/>
        </a:ln>
        <a:effectLst/>
      </c:spPr>
      <c:txPr>
        <a:bodyPr rot="0" spcFirstLastPara="1" vertOverflow="ellipsis" vert="horz" wrap="square" anchor="ctr" anchorCtr="1"/>
        <a:lstStyle/>
        <a:p>
          <a:pPr>
            <a:defRPr sz="2000" b="0" i="0" u="none" strike="noStrike" kern="1200" spc="0" normalizeH="0" baseline="0">
              <a:solidFill>
                <a:schemeClr val="tx1">
                  <a:lumMod val="65000"/>
                  <a:lumOff val="35000"/>
                </a:schemeClr>
              </a:solidFill>
              <a:latin typeface="+mj-lt"/>
              <a:ea typeface="+mj-ea"/>
              <a:cs typeface="+mj-cs"/>
            </a:defRPr>
          </a:pPr>
          <a:endParaRPr lang="es-ES"/>
        </a:p>
      </c:txPr>
    </c:title>
    <c:autoTitleDeleted val="0"/>
    <c:plotArea>
      <c:layout/>
      <c:scatterChart>
        <c:scatterStyle val="smoothMarker"/>
        <c:varyColors val="0"/>
        <c:ser>
          <c:idx val="0"/>
          <c:order val="0"/>
          <c:spPr>
            <a:ln w="25400" cap="flat" cmpd="dbl" algn="ctr">
              <a:solidFill>
                <a:schemeClr val="accent6">
                  <a:alpha val="50000"/>
                </a:schemeClr>
              </a:solidFill>
              <a:round/>
            </a:ln>
            <a:effectLst/>
          </c:spPr>
          <c:marker>
            <c:symbol val="circle"/>
            <c:size val="6"/>
            <c:spPr>
              <a:noFill/>
              <a:ln w="34925" cap="flat" cmpd="dbl" algn="ctr">
                <a:solidFill>
                  <a:schemeClr val="accent6">
                    <a:lumMod val="75000"/>
                    <a:alpha val="70000"/>
                  </a:schemeClr>
                </a:solidFill>
                <a:round/>
              </a:ln>
              <a:effectLst/>
            </c:spPr>
          </c:marker>
          <c:xVal>
            <c:numRef>
              <c:f>'resumen estab'!$Z$38:$Z$42</c:f>
              <c:numCache>
                <c:formatCode>0.00</c:formatCode>
                <c:ptCount val="5"/>
                <c:pt idx="0">
                  <c:v>5</c:v>
                </c:pt>
                <c:pt idx="1">
                  <c:v>5.5</c:v>
                </c:pt>
                <c:pt idx="2">
                  <c:v>6</c:v>
                </c:pt>
                <c:pt idx="3">
                  <c:v>6.5</c:v>
                </c:pt>
                <c:pt idx="4">
                  <c:v>7</c:v>
                </c:pt>
              </c:numCache>
            </c:numRef>
          </c:xVal>
          <c:yVal>
            <c:numRef>
              <c:f>'resumen estab'!$AC$38:$AC$42</c:f>
              <c:numCache>
                <c:formatCode>0,000</c:formatCode>
                <c:ptCount val="5"/>
                <c:pt idx="0">
                  <c:v>15.743524165722022</c:v>
                </c:pt>
                <c:pt idx="1">
                  <c:v>15.699673684089248</c:v>
                </c:pt>
                <c:pt idx="2">
                  <c:v>15.033483163749452</c:v>
                </c:pt>
                <c:pt idx="3">
                  <c:v>14.558114796008724</c:v>
                </c:pt>
                <c:pt idx="4">
                  <c:v>15.70746990140232</c:v>
                </c:pt>
              </c:numCache>
            </c:numRef>
          </c:yVal>
          <c:smooth val="1"/>
          <c:extLst>
            <c:ext xmlns:c15="http://schemas.microsoft.com/office/drawing/2012/chart" uri="{02D57815-91ED-43cb-92C2-25804820EDAC}">
              <c15:filteredSeriesTitle>
                <c15:tx>
                  <c:v>VAM</c:v>
                </c15:tx>
              </c15:filteredSeriesTitle>
            </c:ext>
          </c:extLst>
        </c:ser>
        <c:dLbls>
          <c:showLegendKey val="0"/>
          <c:showVal val="0"/>
          <c:showCatName val="0"/>
          <c:showSerName val="0"/>
          <c:showPercent val="0"/>
          <c:showBubbleSize val="0"/>
        </c:dLbls>
        <c:axId val="1700911536"/>
        <c:axId val="1701126336"/>
      </c:scatterChart>
      <c:valAx>
        <c:axId val="1700911536"/>
        <c:scaling>
          <c:orientation val="minMax"/>
          <c:min val="4.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26336"/>
        <c:crosses val="autoZero"/>
        <c:crossBetween val="midCat"/>
      </c:valAx>
      <c:valAx>
        <c:axId val="1701126336"/>
        <c:scaling>
          <c:orientation val="minMax"/>
          <c:min val="14.4"/>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_ ;\-0.00\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09115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scatterChart>
        <c:scatterStyle val="smoothMarker"/>
        <c:varyColors val="0"/>
        <c:ser>
          <c:idx val="4"/>
          <c:order val="4"/>
          <c:tx>
            <c:v>sin el 0.98</c:v>
          </c:tx>
          <c:spPr>
            <a:ln w="19050" cap="flat" cmpd="sng" algn="ctr">
              <a:solidFill>
                <a:schemeClr val="tx1">
                  <a:alpha val="50000"/>
                </a:schemeClr>
              </a:solidFill>
              <a:round/>
            </a:ln>
            <a:effectLst/>
          </c:spPr>
          <c:marker>
            <c:symbol val="circle"/>
            <c:size val="6"/>
            <c:spPr>
              <a:solidFill>
                <a:schemeClr val="tx1"/>
              </a:solidFill>
              <a:ln w="19050" cap="flat" cmpd="dbl" algn="ctr">
                <a:solidFill>
                  <a:schemeClr val="tx1">
                    <a:alpha val="50000"/>
                  </a:schemeClr>
                </a:solidFill>
                <a:round/>
              </a:ln>
              <a:effectLst/>
            </c:spPr>
          </c:marker>
          <c:dPt>
            <c:idx val="4"/>
            <c:marker>
              <c:symbol val="circle"/>
              <c:size val="6"/>
              <c:spPr>
                <a:solidFill>
                  <a:schemeClr val="tx1"/>
                </a:solidFill>
                <a:ln w="19050" cap="flat" cmpd="dbl" algn="ctr">
                  <a:solidFill>
                    <a:schemeClr val="tx1">
                      <a:alpha val="50000"/>
                    </a:schemeClr>
                  </a:solidFill>
                  <a:round/>
                </a:ln>
                <a:effectLst/>
              </c:spPr>
            </c:marker>
            <c:bubble3D val="0"/>
            <c:spPr>
              <a:ln w="38100" cap="flat" cmpd="sng" algn="ctr">
                <a:solidFill>
                  <a:schemeClr val="tx1">
                    <a:alpha val="50000"/>
                  </a:schemeClr>
                </a:solidFill>
                <a:round/>
              </a:ln>
              <a:effectLst/>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layout>
                <c:manualLayout>
                  <c:x val="1.5026776058440041E-3"/>
                  <c:y val="-1.2200501700000614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dirty="0" smtClean="0"/>
                      <a:t>49,21</a:t>
                    </a:r>
                    <a:endParaRPr lang="en-US"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1"/>
              <c:showSerName val="0"/>
              <c:showPercent val="0"/>
              <c:showBubbleSize val="0"/>
              <c:extLst>
                <c:ext xmlns:c15="http://schemas.microsoft.com/office/drawing/2012/chart" uri="{CE6537A1-D6FC-4f65-9D91-7224C49458BB}">
                  <c15:layout>
                    <c:manualLayout>
                      <c:w val="4.4981766722908614E-2"/>
                      <c:h val="5.4198279095218481E-2"/>
                    </c:manualLayout>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 resumen refuerzos'!$P$16:$P$20</c:f>
              <c:numCache>
                <c:formatCode>General</c:formatCode>
                <c:ptCount val="5"/>
                <c:pt idx="0">
                  <c:v>9.0852904820766298</c:v>
                </c:pt>
                <c:pt idx="1">
                  <c:v>-0.86526576019775803</c:v>
                </c:pt>
                <c:pt idx="2">
                  <c:v>1.4215080346106248</c:v>
                </c:pt>
                <c:pt idx="3">
                  <c:v>11.433868974042028</c:v>
                </c:pt>
                <c:pt idx="4">
                  <c:v>49.20889987639061</c:v>
                </c:pt>
              </c:numCache>
            </c:numRef>
          </c:xVal>
          <c:yVal>
            <c:numRef>
              <c:f>' resumen refuerzos'!$M$16:$M$20</c:f>
              <c:numCache>
                <c:formatCode>0.00</c:formatCode>
                <c:ptCount val="5"/>
                <c:pt idx="0">
                  <c:v>2.5000000000000001E-2</c:v>
                </c:pt>
                <c:pt idx="1">
                  <c:v>0.33333333333333331</c:v>
                </c:pt>
                <c:pt idx="2">
                  <c:v>0.5</c:v>
                </c:pt>
                <c:pt idx="3">
                  <c:v>0.66666666666666696</c:v>
                </c:pt>
                <c:pt idx="4" formatCode="General">
                  <c:v>1</c:v>
                </c:pt>
              </c:numCache>
            </c:numRef>
          </c:yVal>
          <c:smooth val="1"/>
        </c:ser>
        <c:dLbls>
          <c:showLegendKey val="0"/>
          <c:showVal val="0"/>
          <c:showCatName val="0"/>
          <c:showSerName val="0"/>
          <c:showPercent val="0"/>
          <c:showBubbleSize val="0"/>
        </c:dLbls>
        <c:axId val="1701125248"/>
        <c:axId val="1701128512"/>
        <c:extLst>
          <c:ext xmlns:c15="http://schemas.microsoft.com/office/drawing/2012/chart" uri="{02D57815-91ED-43cb-92C2-25804820EDAC}">
            <c15:filteredScatterSeries>
              <c15:ser>
                <c:idx val="0"/>
                <c:order val="0"/>
                <c:tx>
                  <c:strRef>
                    <c:extLst>
                      <c:ext uri="{02D57815-91ED-43cb-92C2-25804820EDAC}">
                        <c15:formulaRef>
                          <c15:sqref>' resumen refuerzos'!$D$5:$E$5</c15:sqref>
                        </c15:formulaRef>
                      </c:ext>
                    </c:extLst>
                    <c:strCache>
                      <c:ptCount val="1"/>
                      <c:pt idx="0">
                        <c:v>ley de fatiga de la Shell</c:v>
                      </c:pt>
                    </c:strCache>
                  </c:strRef>
                </c:tx>
                <c:spPr>
                  <a:ln w="25400" cap="flat" cmpd="dbl" algn="ctr">
                    <a:solidFill>
                      <a:schemeClr val="accent6">
                        <a:shade val="53000"/>
                        <a:alpha val="50000"/>
                      </a:schemeClr>
                    </a:solidFill>
                    <a:round/>
                  </a:ln>
                  <a:effectLst/>
                </c:spPr>
                <c:marker>
                  <c:symbol val="circle"/>
                  <c:size val="6"/>
                  <c:spPr>
                    <a:noFill/>
                    <a:ln w="34925" cap="flat" cmpd="dbl" algn="ctr">
                      <a:solidFill>
                        <a:schemeClr val="accent6">
                          <a:shade val="53000"/>
                          <a:lumMod val="75000"/>
                          <a:alpha val="70000"/>
                        </a:schemeClr>
                      </a:solidFill>
                      <a:round/>
                    </a:ln>
                    <a:effectLst/>
                  </c:spPr>
                </c:marker>
                <c:xVal>
                  <c:numRef>
                    <c:extLst>
                      <c:ext uri="{02D57815-91ED-43cb-92C2-25804820EDAC}">
                        <c15:formulaRef>
                          <c15:sqref>' resumen refuerzos'!$C$16:$C$21</c15:sqref>
                        </c15:formulaRef>
                      </c:ext>
                    </c:extLst>
                    <c:numCache>
                      <c:formatCode>0.00</c:formatCode>
                      <c:ptCount val="6"/>
                      <c:pt idx="0">
                        <c:v>52.818070123531854</c:v>
                      </c:pt>
                      <c:pt idx="1">
                        <c:v>58.598973787630172</c:v>
                      </c:pt>
                      <c:pt idx="2">
                        <c:v>57.270443131905715</c:v>
                      </c:pt>
                      <c:pt idx="3">
                        <c:v>51.453633233868899</c:v>
                      </c:pt>
                      <c:pt idx="4">
                        <c:v>32.1504418685319</c:v>
                      </c:pt>
                      <c:pt idx="5">
                        <c:v>29.50774305065838</c:v>
                      </c:pt>
                    </c:numCache>
                  </c:numRef>
                </c:xVal>
                <c:yVal>
                  <c:numRef>
                    <c:extLst>
                      <c:ext uri="{02D57815-91ED-43cb-92C2-25804820EDAC}">
                        <c15:formulaRef>
                          <c15:sqref>' resumen refuerzos'!$B$16:$B$21</c15:sqref>
                        </c15:formulaRef>
                      </c:ext>
                    </c:extLst>
                    <c:numCache>
                      <c:formatCode>0.00</c:formatCode>
                      <c:ptCount val="6"/>
                      <c:pt idx="0">
                        <c:v>2.5000000000000001E-2</c:v>
                      </c:pt>
                      <c:pt idx="1">
                        <c:v>0.33333333333333331</c:v>
                      </c:pt>
                      <c:pt idx="2">
                        <c:v>0.5</c:v>
                      </c:pt>
                      <c:pt idx="3">
                        <c:v>0.66666666666666696</c:v>
                      </c:pt>
                      <c:pt idx="4">
                        <c:v>0.97499999999999998</c:v>
                      </c:pt>
                      <c:pt idx="5">
                        <c:v>1</c:v>
                      </c:pt>
                    </c:numCache>
                  </c:numRef>
                </c:yVal>
                <c:smooth val="1"/>
              </c15:ser>
            </c15:filteredScatterSeries>
            <c15:filteredScatterSeries>
              <c15:ser>
                <c:idx val="1"/>
                <c:order val="1"/>
                <c:tx>
                  <c:strRef>
                    <c:extLst xmlns:c15="http://schemas.microsoft.com/office/drawing/2012/chart">
                      <c:ext xmlns:c15="http://schemas.microsoft.com/office/drawing/2012/chart" uri="{02D57815-91ED-43cb-92C2-25804820EDAC}">
                        <c15:formulaRef>
                          <c15:sqref>' resumen refuerzos'!$D$13</c15:sqref>
                        </c15:formulaRef>
                      </c:ext>
                    </c:extLst>
                    <c:strCache>
                      <c:ptCount val="1"/>
                      <c:pt idx="0">
                        <c:v>criterio de la Shell (NC % 85)</c:v>
                      </c:pt>
                    </c:strCache>
                  </c:strRef>
                </c:tx>
                <c:spPr>
                  <a:ln w="25400" cap="flat" cmpd="dbl" algn="ctr">
                    <a:solidFill>
                      <a:schemeClr val="accent6">
                        <a:shade val="76000"/>
                        <a:alpha val="50000"/>
                      </a:schemeClr>
                    </a:solidFill>
                    <a:round/>
                  </a:ln>
                  <a:effectLst/>
                </c:spPr>
                <c:marker>
                  <c:symbol val="circle"/>
                  <c:size val="6"/>
                  <c:spPr>
                    <a:noFill/>
                    <a:ln w="34925" cap="flat" cmpd="dbl" algn="ctr">
                      <a:solidFill>
                        <a:schemeClr val="accent6">
                          <a:shade val="76000"/>
                          <a:lumMod val="75000"/>
                          <a:alpha val="70000"/>
                        </a:schemeClr>
                      </a:solidFill>
                      <a:round/>
                    </a:ln>
                    <a:effectLst/>
                  </c:spPr>
                </c:marker>
                <c:xVal>
                  <c:numRef>
                    <c:extLst xmlns:c15="http://schemas.microsoft.com/office/drawing/2012/chart">
                      <c:ext xmlns:c15="http://schemas.microsoft.com/office/drawing/2012/chart" uri="{02D57815-91ED-43cb-92C2-25804820EDAC}">
                        <c15:formulaRef>
                          <c15:sqref>' resumen refuerzos'!$D$16:$D$21</c15:sqref>
                        </c15:formulaRef>
                      </c:ext>
                    </c:extLst>
                    <c:numCache>
                      <c:formatCode>0.00</c:formatCode>
                      <c:ptCount val="6"/>
                      <c:pt idx="0">
                        <c:v>76.21161664415196</c:v>
                      </c:pt>
                      <c:pt idx="1">
                        <c:v>86.673277830745192</c:v>
                      </c:pt>
                      <c:pt idx="2">
                        <c:v>88.702206060872385</c:v>
                      </c:pt>
                      <c:pt idx="3">
                        <c:v>85.690515719277357</c:v>
                      </c:pt>
                      <c:pt idx="4">
                        <c:v>74.087582403237576</c:v>
                      </c:pt>
                      <c:pt idx="5">
                        <c:v>72.692694245025152</c:v>
                      </c:pt>
                    </c:numCache>
                  </c:numRef>
                </c:xVal>
                <c:yVal>
                  <c:numRef>
                    <c:extLst xmlns:c15="http://schemas.microsoft.com/office/drawing/2012/chart">
                      <c:ext xmlns:c15="http://schemas.microsoft.com/office/drawing/2012/chart" uri="{02D57815-91ED-43cb-92C2-25804820EDAC}">
                        <c15:formulaRef>
                          <c15:sqref>' resumen refuerzos'!$B$16:$B$21</c15:sqref>
                        </c15:formulaRef>
                      </c:ext>
                    </c:extLst>
                    <c:numCache>
                      <c:formatCode>0.00</c:formatCode>
                      <c:ptCount val="6"/>
                      <c:pt idx="0">
                        <c:v>2.5000000000000001E-2</c:v>
                      </c:pt>
                      <c:pt idx="1">
                        <c:v>0.33333333333333331</c:v>
                      </c:pt>
                      <c:pt idx="2">
                        <c:v>0.5</c:v>
                      </c:pt>
                      <c:pt idx="3">
                        <c:v>0.66666666666666696</c:v>
                      </c:pt>
                      <c:pt idx="4">
                        <c:v>0.97499999999999998</c:v>
                      </c:pt>
                      <c:pt idx="5">
                        <c:v>1</c:v>
                      </c:pt>
                    </c:numCache>
                  </c:numRef>
                </c:yVal>
                <c:smooth val="1"/>
              </c15:ser>
            </c15:filteredScatterSeries>
            <c15:filteredScatterSeries>
              <c15:ser>
                <c:idx val="2"/>
                <c:order val="2"/>
                <c:spPr>
                  <a:ln w="25400" cap="flat" cmpd="dbl" algn="ctr">
                    <a:solidFill>
                      <a:schemeClr val="accent6">
                        <a:alpha val="50000"/>
                      </a:schemeClr>
                    </a:solidFill>
                    <a:round/>
                  </a:ln>
                  <a:effectLst/>
                </c:spPr>
                <c:marker>
                  <c:symbol val="circle"/>
                  <c:size val="6"/>
                  <c:spPr>
                    <a:noFill/>
                    <a:ln w="34925" cap="flat" cmpd="dbl" algn="ctr">
                      <a:solidFill>
                        <a:schemeClr val="accent6">
                          <a:lumMod val="75000"/>
                          <a:alpha val="70000"/>
                        </a:schemeClr>
                      </a:solidFill>
                      <a:round/>
                    </a:ln>
                    <a:effectLst/>
                  </c:spPr>
                </c:marker>
                <c:xVal>
                  <c:numRef>
                    <c:extLst xmlns:c15="http://schemas.microsoft.com/office/drawing/2012/chart">
                      <c:ext xmlns:c15="http://schemas.microsoft.com/office/drawing/2012/chart" uri="{02D57815-91ED-43cb-92C2-25804820EDAC}">
                        <c15:formulaRef>
                          <c15:sqref>' resumen refuerzos'!$E$16:$E$21</c15:sqref>
                        </c15:formulaRef>
                      </c:ext>
                    </c:extLst>
                    <c:numCache>
                      <c:formatCode>0.00</c:formatCode>
                      <c:ptCount val="6"/>
                      <c:pt idx="0">
                        <c:v>9.0852904820766298</c:v>
                      </c:pt>
                      <c:pt idx="1">
                        <c:v>-0.86526576019775803</c:v>
                      </c:pt>
                      <c:pt idx="2">
                        <c:v>1.4215080346106248</c:v>
                      </c:pt>
                      <c:pt idx="3">
                        <c:v>11.433868974042028</c:v>
                      </c:pt>
                      <c:pt idx="4">
                        <c:v>44.660074165636587</c:v>
                      </c:pt>
                      <c:pt idx="5">
                        <c:v>49.20889987639061</c:v>
                      </c:pt>
                    </c:numCache>
                  </c:numRef>
                </c:xVal>
                <c:yVal>
                  <c:numRef>
                    <c:extLst xmlns:c15="http://schemas.microsoft.com/office/drawing/2012/chart">
                      <c:ext xmlns:c15="http://schemas.microsoft.com/office/drawing/2012/chart" uri="{02D57815-91ED-43cb-92C2-25804820EDAC}">
                        <c15:formulaRef>
                          <c15:sqref>' resumen refuerzos'!$B$16:$B$21</c15:sqref>
                        </c15:formulaRef>
                      </c:ext>
                    </c:extLst>
                    <c:numCache>
                      <c:formatCode>0.00</c:formatCode>
                      <c:ptCount val="6"/>
                      <c:pt idx="0">
                        <c:v>2.5000000000000001E-2</c:v>
                      </c:pt>
                      <c:pt idx="1">
                        <c:v>0.33333333333333331</c:v>
                      </c:pt>
                      <c:pt idx="2">
                        <c:v>0.5</c:v>
                      </c:pt>
                      <c:pt idx="3">
                        <c:v>0.66666666666666696</c:v>
                      </c:pt>
                      <c:pt idx="4">
                        <c:v>0.97499999999999998</c:v>
                      </c:pt>
                      <c:pt idx="5">
                        <c:v>1</c:v>
                      </c:pt>
                    </c:numCache>
                  </c:numRef>
                </c:yVal>
                <c:smooth val="1"/>
              </c15:ser>
            </c15:filteredScatterSeries>
            <c15:filteredScatterSeries>
              <c15:ser>
                <c:idx val="3"/>
                <c:order val="3"/>
                <c:spPr>
                  <a:ln w="25400" cap="flat" cmpd="dbl" algn="ctr">
                    <a:solidFill>
                      <a:schemeClr val="accent6">
                        <a:tint val="77000"/>
                        <a:alpha val="50000"/>
                      </a:schemeClr>
                    </a:solidFill>
                    <a:round/>
                  </a:ln>
                  <a:effectLst/>
                </c:spPr>
                <c:marker>
                  <c:symbol val="circle"/>
                  <c:size val="6"/>
                  <c:spPr>
                    <a:noFill/>
                    <a:ln w="34925" cap="flat" cmpd="dbl" algn="ctr">
                      <a:solidFill>
                        <a:schemeClr val="accent6">
                          <a:tint val="77000"/>
                          <a:lumMod val="75000"/>
                          <a:alpha val="70000"/>
                        </a:schemeClr>
                      </a:solidFill>
                      <a:round/>
                    </a:ln>
                    <a:effectLst/>
                  </c:spPr>
                </c:marker>
                <c:xVal>
                  <c:numRef>
                    <c:extLst xmlns:c15="http://schemas.microsoft.com/office/drawing/2012/chart">
                      <c:ext xmlns:c15="http://schemas.microsoft.com/office/drawing/2012/chart" uri="{02D57815-91ED-43cb-92C2-25804820EDAC}">
                        <c15:formulaRef>
                          <c15:sqref>' resumen refuerzos'!$F$16:$F$21</c15:sqref>
                        </c15:formulaRef>
                      </c:ext>
                    </c:extLst>
                    <c:numCache>
                      <c:formatCode>0.00</c:formatCode>
                      <c:ptCount val="6"/>
                      <c:pt idx="0">
                        <c:v>14.992927864214991</c:v>
                      </c:pt>
                      <c:pt idx="1">
                        <c:v>3.3239038189533261</c:v>
                      </c:pt>
                      <c:pt idx="2">
                        <c:v>1.0608203677510346</c:v>
                      </c:pt>
                      <c:pt idx="3">
                        <c:v>4.4200848656294056</c:v>
                      </c:pt>
                      <c:pt idx="4">
                        <c:v>17.36209335219236</c:v>
                      </c:pt>
                      <c:pt idx="5">
                        <c:v>18.91796322489391</c:v>
                      </c:pt>
                    </c:numCache>
                  </c:numRef>
                </c:xVal>
                <c:yVal>
                  <c:numRef>
                    <c:extLst xmlns:c15="http://schemas.microsoft.com/office/drawing/2012/chart">
                      <c:ext xmlns:c15="http://schemas.microsoft.com/office/drawing/2012/chart" uri="{02D57815-91ED-43cb-92C2-25804820EDAC}">
                        <c15:formulaRef>
                          <c15:sqref>' resumen refuerzos'!$B$16:$B$21</c15:sqref>
                        </c15:formulaRef>
                      </c:ext>
                    </c:extLst>
                    <c:numCache>
                      <c:formatCode>0.00</c:formatCode>
                      <c:ptCount val="6"/>
                      <c:pt idx="0">
                        <c:v>2.5000000000000001E-2</c:v>
                      </c:pt>
                      <c:pt idx="1">
                        <c:v>0.33333333333333331</c:v>
                      </c:pt>
                      <c:pt idx="2">
                        <c:v>0.5</c:v>
                      </c:pt>
                      <c:pt idx="3">
                        <c:v>0.66666666666666696</c:v>
                      </c:pt>
                      <c:pt idx="4">
                        <c:v>0.97499999999999998</c:v>
                      </c:pt>
                      <c:pt idx="5">
                        <c:v>1</c:v>
                      </c:pt>
                    </c:numCache>
                  </c:numRef>
                </c:yVal>
                <c:smooth val="1"/>
              </c15:ser>
            </c15:filteredScatterSeries>
          </c:ext>
        </c:extLst>
      </c:scatterChart>
      <c:valAx>
        <c:axId val="1701125248"/>
        <c:scaling>
          <c:orientation val="minMax"/>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Porcentaje teórico  de mejora respecto al  no reforzado</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28512"/>
        <c:crosses val="autoZero"/>
        <c:crossBetween val="midCat"/>
      </c:valAx>
      <c:valAx>
        <c:axId val="1701128512"/>
        <c:scaling>
          <c:orientation val="maxMin"/>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Posición del refuerzo</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quot; &quot;?/?"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25248"/>
        <c:crosses val="autoZero"/>
        <c:crossBetween val="midCat"/>
        <c:majorUnit val="0.33000000000000007"/>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scatterChart>
        <c:scatterStyle val="smoothMarker"/>
        <c:varyColors val="0"/>
        <c:ser>
          <c:idx val="3"/>
          <c:order val="0"/>
          <c:tx>
            <c:v>% de mejor Estabilidad</c:v>
          </c:tx>
          <c:spPr>
            <a:ln w="25400" cap="flat" cmpd="dbl" algn="ctr">
              <a:solidFill>
                <a:schemeClr val="accent6">
                  <a:tint val="90000"/>
                  <a:alpha val="50000"/>
                </a:schemeClr>
              </a:solidFill>
              <a:round/>
            </a:ln>
            <a:effectLst/>
          </c:spPr>
          <c:marker>
            <c:symbol val="circle"/>
            <c:size val="6"/>
            <c:spPr>
              <a:noFill/>
              <a:ln w="34925" cap="flat" cmpd="dbl" algn="ctr">
                <a:solidFill>
                  <a:schemeClr val="accent6">
                    <a:tint val="90000"/>
                    <a:lumMod val="75000"/>
                    <a:alpha val="70000"/>
                  </a:schemeClr>
                </a:solidFill>
                <a:round/>
              </a:ln>
              <a:effectLst/>
            </c:spPr>
          </c:marker>
          <c:xVal>
            <c:numRef>
              <c:f>'flujo estabilidad FV'!$E$67:$E$71</c:f>
              <c:numCache>
                <c:formatCode>0.00</c:formatCode>
                <c:ptCount val="5"/>
                <c:pt idx="0">
                  <c:v>2.9607510359587934</c:v>
                </c:pt>
                <c:pt idx="1">
                  <c:v>-3.5145031586374671</c:v>
                </c:pt>
                <c:pt idx="2">
                  <c:v>10.965492425673787</c:v>
                </c:pt>
                <c:pt idx="3">
                  <c:v>18.337080713618562</c:v>
                </c:pt>
                <c:pt idx="4">
                  <c:v>30.311964709369505</c:v>
                </c:pt>
              </c:numCache>
            </c:numRef>
          </c:xVal>
          <c:yVal>
            <c:numRef>
              <c:f>'flujo estabilidad FV'!$B$67:$B$71</c:f>
              <c:numCache>
                <c:formatCode>#\ ?/?</c:formatCode>
                <c:ptCount val="5"/>
                <c:pt idx="0" formatCode="#\ ??/??">
                  <c:v>0.16666666666666666</c:v>
                </c:pt>
                <c:pt idx="1">
                  <c:v>0.33333333333333331</c:v>
                </c:pt>
                <c:pt idx="2">
                  <c:v>0.5</c:v>
                </c:pt>
                <c:pt idx="3">
                  <c:v>0.66666666666666663</c:v>
                </c:pt>
                <c:pt idx="4">
                  <c:v>1</c:v>
                </c:pt>
              </c:numCache>
            </c:numRef>
          </c:yVal>
          <c:smooth val="1"/>
        </c:ser>
        <c:ser>
          <c:idx val="4"/>
          <c:order val="1"/>
          <c:tx>
            <c:v>% de mejor Estabilidad</c:v>
          </c:tx>
          <c:spPr>
            <a:ln w="25400" cap="flat" cmpd="dbl" algn="ctr">
              <a:solidFill>
                <a:schemeClr val="accent6">
                  <a:tint val="70000"/>
                  <a:alpha val="50000"/>
                </a:schemeClr>
              </a:solidFill>
              <a:round/>
            </a:ln>
            <a:effectLst/>
          </c:spPr>
          <c:marker>
            <c:symbol val="circle"/>
            <c:size val="6"/>
            <c:spPr>
              <a:noFill/>
              <a:ln w="34925" cap="flat" cmpd="dbl" algn="ctr">
                <a:solidFill>
                  <a:schemeClr val="accent6">
                    <a:tint val="70000"/>
                    <a:lumMod val="75000"/>
                    <a:alpha val="70000"/>
                  </a:schemeClr>
                </a:solidFill>
                <a:round/>
              </a:ln>
              <a:effectLst/>
            </c:spPr>
          </c:marker>
          <c:xVal>
            <c:numRef>
              <c:f>'flujo estabilidad FV'!$E$67:$E$71</c:f>
              <c:numCache>
                <c:formatCode>0.00</c:formatCode>
                <c:ptCount val="5"/>
                <c:pt idx="0">
                  <c:v>2.9607510359587934</c:v>
                </c:pt>
                <c:pt idx="1">
                  <c:v>-3.5145031586374671</c:v>
                </c:pt>
                <c:pt idx="2">
                  <c:v>10.965492425673787</c:v>
                </c:pt>
                <c:pt idx="3">
                  <c:v>18.337080713618562</c:v>
                </c:pt>
                <c:pt idx="4">
                  <c:v>30.311964709369505</c:v>
                </c:pt>
              </c:numCache>
            </c:numRef>
          </c:xVal>
          <c:yVal>
            <c:numRef>
              <c:f>'flujo estabilidad FV'!$B$67:$B$71</c:f>
              <c:numCache>
                <c:formatCode>#\ ?/?</c:formatCode>
                <c:ptCount val="5"/>
                <c:pt idx="0" formatCode="#\ ??/??">
                  <c:v>0.16666666666666666</c:v>
                </c:pt>
                <c:pt idx="1">
                  <c:v>0.33333333333333331</c:v>
                </c:pt>
                <c:pt idx="2">
                  <c:v>0.5</c:v>
                </c:pt>
                <c:pt idx="3">
                  <c:v>0.66666666666666663</c:v>
                </c:pt>
                <c:pt idx="4">
                  <c:v>1</c:v>
                </c:pt>
              </c:numCache>
            </c:numRef>
          </c:yVal>
          <c:smooth val="1"/>
        </c:ser>
        <c:ser>
          <c:idx val="5"/>
          <c:order val="2"/>
          <c:tx>
            <c:v>% de mejor Estabilidad</c:v>
          </c:tx>
          <c:spPr>
            <a:ln w="25400" cap="flat" cmpd="dbl" algn="ctr">
              <a:solidFill>
                <a:schemeClr val="accent6">
                  <a:tint val="50000"/>
                  <a:alpha val="50000"/>
                </a:schemeClr>
              </a:solidFill>
              <a:round/>
            </a:ln>
            <a:effectLst/>
          </c:spPr>
          <c:marker>
            <c:symbol val="circle"/>
            <c:size val="6"/>
            <c:spPr>
              <a:noFill/>
              <a:ln w="34925" cap="flat" cmpd="dbl" algn="ctr">
                <a:solidFill>
                  <a:schemeClr val="accent6">
                    <a:tint val="50000"/>
                    <a:lumMod val="75000"/>
                    <a:alpha val="70000"/>
                  </a:schemeClr>
                </a:solidFill>
                <a:round/>
              </a:ln>
              <a:effectLst/>
            </c:spPr>
          </c:marker>
          <c:xVal>
            <c:numRef>
              <c:f>'flujo estabilidad FV'!$E$67:$E$71</c:f>
              <c:numCache>
                <c:formatCode>0.00</c:formatCode>
                <c:ptCount val="5"/>
                <c:pt idx="0">
                  <c:v>2.9607510359587934</c:v>
                </c:pt>
                <c:pt idx="1">
                  <c:v>-3.5145031586374671</c:v>
                </c:pt>
                <c:pt idx="2">
                  <c:v>10.965492425673787</c:v>
                </c:pt>
                <c:pt idx="3">
                  <c:v>18.337080713618562</c:v>
                </c:pt>
                <c:pt idx="4">
                  <c:v>30.311964709369505</c:v>
                </c:pt>
              </c:numCache>
            </c:numRef>
          </c:xVal>
          <c:yVal>
            <c:numRef>
              <c:f>'flujo estabilidad FV'!$B$67:$B$71</c:f>
              <c:numCache>
                <c:formatCode>#\ ?/?</c:formatCode>
                <c:ptCount val="5"/>
                <c:pt idx="0" formatCode="#\ ??/??">
                  <c:v>0.16666666666666666</c:v>
                </c:pt>
                <c:pt idx="1">
                  <c:v>0.33333333333333331</c:v>
                </c:pt>
                <c:pt idx="2">
                  <c:v>0.5</c:v>
                </c:pt>
                <c:pt idx="3">
                  <c:v>0.66666666666666663</c:v>
                </c:pt>
                <c:pt idx="4">
                  <c:v>1</c:v>
                </c:pt>
              </c:numCache>
            </c:numRef>
          </c:yVal>
          <c:smooth val="1"/>
        </c:ser>
        <c:ser>
          <c:idx val="1"/>
          <c:order val="3"/>
          <c:tx>
            <c:v>% de mejor Estabilidad</c:v>
          </c:tx>
          <c:spPr>
            <a:ln w="25400" cap="flat" cmpd="dbl" algn="ctr">
              <a:solidFill>
                <a:schemeClr val="accent6">
                  <a:shade val="70000"/>
                  <a:alpha val="50000"/>
                </a:schemeClr>
              </a:solidFill>
              <a:round/>
            </a:ln>
            <a:effectLst/>
          </c:spPr>
          <c:marker>
            <c:symbol val="circle"/>
            <c:size val="6"/>
            <c:spPr>
              <a:noFill/>
              <a:ln w="34925" cap="flat" cmpd="dbl" algn="ctr">
                <a:solidFill>
                  <a:schemeClr val="accent6">
                    <a:shade val="70000"/>
                    <a:lumMod val="75000"/>
                    <a:alpha val="70000"/>
                  </a:schemeClr>
                </a:solidFill>
                <a:round/>
              </a:ln>
              <a:effectLst/>
            </c:spPr>
          </c:marker>
          <c:xVal>
            <c:numRef>
              <c:f>'flujo estabilidad FV'!$E$67:$E$71</c:f>
              <c:numCache>
                <c:formatCode>0.00</c:formatCode>
                <c:ptCount val="5"/>
                <c:pt idx="0">
                  <c:v>2.9607510359587934</c:v>
                </c:pt>
                <c:pt idx="1">
                  <c:v>-3.5145031586374671</c:v>
                </c:pt>
                <c:pt idx="2">
                  <c:v>10.965492425673787</c:v>
                </c:pt>
                <c:pt idx="3">
                  <c:v>18.337080713618562</c:v>
                </c:pt>
                <c:pt idx="4">
                  <c:v>30.311964709369505</c:v>
                </c:pt>
              </c:numCache>
            </c:numRef>
          </c:xVal>
          <c:yVal>
            <c:numRef>
              <c:f>'flujo estabilidad FV'!$B$67:$B$71</c:f>
              <c:numCache>
                <c:formatCode>#\ ?/?</c:formatCode>
                <c:ptCount val="5"/>
                <c:pt idx="0" formatCode="#\ ??/??">
                  <c:v>0.16666666666666666</c:v>
                </c:pt>
                <c:pt idx="1">
                  <c:v>0.33333333333333331</c:v>
                </c:pt>
                <c:pt idx="2">
                  <c:v>0.5</c:v>
                </c:pt>
                <c:pt idx="3">
                  <c:v>0.66666666666666663</c:v>
                </c:pt>
                <c:pt idx="4">
                  <c:v>1</c:v>
                </c:pt>
              </c:numCache>
            </c:numRef>
          </c:yVal>
          <c:smooth val="1"/>
        </c:ser>
        <c:ser>
          <c:idx val="2"/>
          <c:order val="4"/>
          <c:tx>
            <c:v>% de mejor Estabilidad</c:v>
          </c:tx>
          <c:spPr>
            <a:ln w="25400" cap="flat" cmpd="dbl" algn="ctr">
              <a:solidFill>
                <a:schemeClr val="accent6">
                  <a:shade val="90000"/>
                  <a:alpha val="50000"/>
                </a:schemeClr>
              </a:solidFill>
              <a:round/>
            </a:ln>
            <a:effectLst/>
          </c:spPr>
          <c:marker>
            <c:symbol val="circle"/>
            <c:size val="6"/>
            <c:spPr>
              <a:noFill/>
              <a:ln w="34925" cap="flat" cmpd="dbl" algn="ctr">
                <a:solidFill>
                  <a:schemeClr val="accent6">
                    <a:shade val="90000"/>
                    <a:lumMod val="75000"/>
                    <a:alpha val="70000"/>
                  </a:schemeClr>
                </a:solidFill>
                <a:round/>
              </a:ln>
              <a:effectLst/>
            </c:spPr>
          </c:marker>
          <c:xVal>
            <c:numRef>
              <c:f>'flujo estabilidad FV'!$E$67:$E$71</c:f>
              <c:numCache>
                <c:formatCode>0.00</c:formatCode>
                <c:ptCount val="5"/>
                <c:pt idx="0">
                  <c:v>2.9607510359587934</c:v>
                </c:pt>
                <c:pt idx="1">
                  <c:v>-3.5145031586374671</c:v>
                </c:pt>
                <c:pt idx="2">
                  <c:v>10.965492425673787</c:v>
                </c:pt>
                <c:pt idx="3">
                  <c:v>18.337080713618562</c:v>
                </c:pt>
                <c:pt idx="4">
                  <c:v>30.311964709369505</c:v>
                </c:pt>
              </c:numCache>
            </c:numRef>
          </c:xVal>
          <c:yVal>
            <c:numRef>
              <c:f>'flujo estabilidad FV'!$B$67:$B$71</c:f>
              <c:numCache>
                <c:formatCode>#\ ?/?</c:formatCode>
                <c:ptCount val="5"/>
                <c:pt idx="0" formatCode="#\ ??/??">
                  <c:v>0.16666666666666666</c:v>
                </c:pt>
                <c:pt idx="1">
                  <c:v>0.33333333333333331</c:v>
                </c:pt>
                <c:pt idx="2">
                  <c:v>0.5</c:v>
                </c:pt>
                <c:pt idx="3">
                  <c:v>0.66666666666666663</c:v>
                </c:pt>
                <c:pt idx="4">
                  <c:v>1</c:v>
                </c:pt>
              </c:numCache>
            </c:numRef>
          </c:yVal>
          <c:smooth val="1"/>
        </c:ser>
        <c:ser>
          <c:idx val="0"/>
          <c:order val="5"/>
          <c:tx>
            <c:v>% de mejor Estabilidad</c:v>
          </c:tx>
          <c:spPr>
            <a:ln w="25400" cap="flat" cmpd="dbl" algn="ctr">
              <a:solidFill>
                <a:srgbClr val="002060"/>
              </a:solidFill>
              <a:round/>
            </a:ln>
            <a:effectLst/>
          </c:spPr>
          <c:marker>
            <c:symbol val="circle"/>
            <c:size val="6"/>
            <c:spPr>
              <a:solidFill>
                <a:srgbClr val="002060"/>
              </a:solidFill>
              <a:ln w="34925" cap="flat" cmpd="dbl" algn="ctr">
                <a:solidFill>
                  <a:srgbClr val="002060"/>
                </a:solidFill>
                <a:round/>
              </a:ln>
              <a:effectLst/>
            </c:spPr>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'flujo estabilidad FV'!$E$67:$E$71</c:f>
              <c:numCache>
                <c:formatCode>0.00</c:formatCode>
                <c:ptCount val="5"/>
                <c:pt idx="0">
                  <c:v>2.9607510359587934</c:v>
                </c:pt>
                <c:pt idx="1">
                  <c:v>-3.5145031586374671</c:v>
                </c:pt>
                <c:pt idx="2">
                  <c:v>10.965492425673787</c:v>
                </c:pt>
                <c:pt idx="3">
                  <c:v>18.337080713618562</c:v>
                </c:pt>
                <c:pt idx="4">
                  <c:v>30.311964709369505</c:v>
                </c:pt>
              </c:numCache>
            </c:numRef>
          </c:xVal>
          <c:yVal>
            <c:numRef>
              <c:f>'flujo estabilidad FV'!$B$67:$B$71</c:f>
              <c:numCache>
                <c:formatCode>#\ ?/?</c:formatCode>
                <c:ptCount val="5"/>
                <c:pt idx="0" formatCode="#\ ??/??">
                  <c:v>0.16666666666666666</c:v>
                </c:pt>
                <c:pt idx="1">
                  <c:v>0.33333333333333331</c:v>
                </c:pt>
                <c:pt idx="2">
                  <c:v>0.5</c:v>
                </c:pt>
                <c:pt idx="3">
                  <c:v>0.66666666666666663</c:v>
                </c:pt>
                <c:pt idx="4">
                  <c:v>1</c:v>
                </c:pt>
              </c:numCache>
            </c:numRef>
          </c:yVal>
          <c:smooth val="1"/>
        </c:ser>
        <c:dLbls>
          <c:showLegendKey val="0"/>
          <c:showVal val="0"/>
          <c:showCatName val="0"/>
          <c:showSerName val="0"/>
          <c:showPercent val="0"/>
          <c:showBubbleSize val="0"/>
        </c:dLbls>
        <c:axId val="1701116544"/>
        <c:axId val="1701119264"/>
      </c:scatterChart>
      <c:valAx>
        <c:axId val="1701116544"/>
        <c:scaling>
          <c:orientation val="minMax"/>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Mejora Estabilidad (%)</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19264"/>
        <c:crosses val="autoZero"/>
        <c:crossBetween val="midCat"/>
      </c:valAx>
      <c:valAx>
        <c:axId val="1701119264"/>
        <c:scaling>
          <c:orientation val="maxMin"/>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Posicion del refuerzo</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quot; &quot;?/?"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16544"/>
        <c:crosses val="autoZero"/>
        <c:crossBetween val="midCat"/>
        <c:majorUnit val="0.33000000000000007"/>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scatterChart>
        <c:scatterStyle val="smoothMarker"/>
        <c:varyColors val="0"/>
        <c:ser>
          <c:idx val="0"/>
          <c:order val="0"/>
          <c:spPr>
            <a:ln w="25400" cap="flat" cmpd="dbl" algn="ctr">
              <a:solidFill>
                <a:srgbClr val="002060"/>
              </a:solidFill>
              <a:round/>
            </a:ln>
            <a:effectLst/>
          </c:spPr>
          <c:marker>
            <c:symbol val="circle"/>
            <c:size val="6"/>
            <c:spPr>
              <a:solidFill>
                <a:srgbClr val="002060"/>
              </a:solidFill>
              <a:ln w="34925" cap="flat" cmpd="dbl" algn="ctr">
                <a:solidFill>
                  <a:srgbClr val="002060"/>
                </a:solidFill>
                <a:round/>
              </a:ln>
              <a:effectLst/>
            </c:spPr>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'flujo estabilidad NT'!$E$52:$E$56</c:f>
              <c:numCache>
                <c:formatCode>0.00</c:formatCode>
                <c:ptCount val="5"/>
                <c:pt idx="0">
                  <c:v>2.6600266723325348</c:v>
                </c:pt>
                <c:pt idx="1">
                  <c:v>1.4263884063863657</c:v>
                </c:pt>
                <c:pt idx="2">
                  <c:v>4.349267501051969</c:v>
                </c:pt>
                <c:pt idx="3">
                  <c:v>11.361867052979647</c:v>
                </c:pt>
                <c:pt idx="4">
                  <c:v>18.374412711601309</c:v>
                </c:pt>
              </c:numCache>
            </c:numRef>
          </c:xVal>
          <c:yVal>
            <c:numRef>
              <c:f>'flujo estabilidad NT'!$B$52:$B$56</c:f>
              <c:numCache>
                <c:formatCode>#\ ?/?</c:formatCode>
                <c:ptCount val="5"/>
                <c:pt idx="0">
                  <c:v>0.16666666666666666</c:v>
                </c:pt>
                <c:pt idx="1">
                  <c:v>0.33333333333333331</c:v>
                </c:pt>
                <c:pt idx="2">
                  <c:v>0.5</c:v>
                </c:pt>
                <c:pt idx="3">
                  <c:v>0.66666666666666663</c:v>
                </c:pt>
                <c:pt idx="4">
                  <c:v>1</c:v>
                </c:pt>
              </c:numCache>
            </c:numRef>
          </c:yVal>
          <c:smooth val="1"/>
        </c:ser>
        <c:dLbls>
          <c:showLegendKey val="0"/>
          <c:showVal val="0"/>
          <c:showCatName val="0"/>
          <c:showSerName val="0"/>
          <c:showPercent val="0"/>
          <c:showBubbleSize val="0"/>
        </c:dLbls>
        <c:axId val="1701131232"/>
        <c:axId val="1701126880"/>
      </c:scatterChart>
      <c:valAx>
        <c:axId val="1701131232"/>
        <c:scaling>
          <c:orientation val="minMax"/>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MEJORA ESTABILIDAD (%)</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26880"/>
        <c:crosses val="autoZero"/>
        <c:crossBetween val="midCat"/>
      </c:valAx>
      <c:valAx>
        <c:axId val="1701126880"/>
        <c:scaling>
          <c:orientation val="maxMin"/>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POSICIÓN DEL REFUERZO</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31232"/>
        <c:crosses val="autoZero"/>
        <c:crossBetween val="midCat"/>
        <c:minorUnit val="0.33000000000000007"/>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scatterChart>
        <c:scatterStyle val="smoothMarker"/>
        <c:varyColors val="0"/>
        <c:ser>
          <c:idx val="0"/>
          <c:order val="0"/>
          <c:spPr>
            <a:ln w="25400" cap="flat" cmpd="dbl" algn="ctr">
              <a:solidFill>
                <a:srgbClr val="002060"/>
              </a:solidFill>
              <a:round/>
            </a:ln>
            <a:effectLst/>
          </c:spPr>
          <c:marker>
            <c:symbol val="circle"/>
            <c:size val="6"/>
            <c:spPr>
              <a:solidFill>
                <a:srgbClr val="002060"/>
              </a:solidFill>
              <a:ln w="34925" cap="flat" cmpd="dbl" algn="ctr">
                <a:solidFill>
                  <a:srgbClr val="002060"/>
                </a:solidFill>
                <a:round/>
              </a:ln>
              <a:effectLst/>
            </c:spPr>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'flujo estabilidad BORAX'!$E$52:$E$55</c:f>
              <c:numCache>
                <c:formatCode>0.00</c:formatCode>
                <c:ptCount val="4"/>
                <c:pt idx="0">
                  <c:v>2.5562687702596634</c:v>
                </c:pt>
                <c:pt idx="1">
                  <c:v>1.0955876077841822</c:v>
                </c:pt>
                <c:pt idx="2">
                  <c:v>3.4824244683223782</c:v>
                </c:pt>
                <c:pt idx="3">
                  <c:v>18.256911274529259</c:v>
                </c:pt>
              </c:numCache>
            </c:numRef>
          </c:xVal>
          <c:yVal>
            <c:numRef>
              <c:f>'flujo estabilidad BORAX'!$B$52:$B$55</c:f>
              <c:numCache>
                <c:formatCode>#\ ?/?</c:formatCode>
                <c:ptCount val="4"/>
                <c:pt idx="0">
                  <c:v>0.16666666666666666</c:v>
                </c:pt>
                <c:pt idx="1">
                  <c:v>0.33333333333333331</c:v>
                </c:pt>
                <c:pt idx="2">
                  <c:v>0.5</c:v>
                </c:pt>
                <c:pt idx="3">
                  <c:v>1</c:v>
                </c:pt>
              </c:numCache>
            </c:numRef>
          </c:yVal>
          <c:smooth val="1"/>
        </c:ser>
        <c:dLbls>
          <c:showLegendKey val="0"/>
          <c:showVal val="0"/>
          <c:showCatName val="0"/>
          <c:showSerName val="0"/>
          <c:showPercent val="0"/>
          <c:showBubbleSize val="0"/>
        </c:dLbls>
        <c:axId val="1701127424"/>
        <c:axId val="1701127968"/>
      </c:scatterChart>
      <c:valAx>
        <c:axId val="1701127424"/>
        <c:scaling>
          <c:orientation val="minMax"/>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Mejora Estabilidad (%)</a:t>
                </a:r>
                <a:endParaRPr lang="es-ES"/>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27968"/>
        <c:crosses val="autoZero"/>
        <c:crossBetween val="midCat"/>
      </c:valAx>
      <c:valAx>
        <c:axId val="1701127968"/>
        <c:scaling>
          <c:orientation val="maxMin"/>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Posición del refuerzo</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27424"/>
        <c:crosses val="autoZero"/>
        <c:crossBetween val="midCat"/>
        <c:minorUnit val="0.33000000000000007"/>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scatterChart>
        <c:scatterStyle val="smoothMarker"/>
        <c:varyColors val="0"/>
        <c:ser>
          <c:idx val="0"/>
          <c:order val="0"/>
          <c:spPr>
            <a:ln w="25400" cap="flat" cmpd="dbl" algn="ctr">
              <a:solidFill>
                <a:srgbClr val="002060"/>
              </a:solidFill>
              <a:round/>
            </a:ln>
            <a:effectLst/>
          </c:spPr>
          <c:marker>
            <c:symbol val="circle"/>
            <c:size val="6"/>
            <c:spPr>
              <a:solidFill>
                <a:srgbClr val="002060"/>
              </a:solidFill>
              <a:ln w="34925" cap="flat" cmpd="dbl" algn="ctr">
                <a:solidFill>
                  <a:srgbClr val="002060"/>
                </a:solidFill>
                <a:round/>
              </a:ln>
              <a:effectLst/>
            </c:spPr>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'flujo estabilidad ISOPRENO'!$E$52:$E$55</c:f>
              <c:numCache>
                <c:formatCode>0.00</c:formatCode>
                <c:ptCount val="4"/>
                <c:pt idx="0">
                  <c:v>6.7846373349057245</c:v>
                </c:pt>
                <c:pt idx="1">
                  <c:v>5.7499251990195006</c:v>
                </c:pt>
                <c:pt idx="2">
                  <c:v>13.509592143707494</c:v>
                </c:pt>
                <c:pt idx="3">
                  <c:v>24.327193644411722</c:v>
                </c:pt>
              </c:numCache>
            </c:numRef>
          </c:xVal>
          <c:yVal>
            <c:numRef>
              <c:f>'flujo estabilidad ISOPRENO'!$B$52:$B$55</c:f>
              <c:numCache>
                <c:formatCode>#\ ?/?</c:formatCode>
                <c:ptCount val="4"/>
                <c:pt idx="0">
                  <c:v>0.16666666666666666</c:v>
                </c:pt>
                <c:pt idx="1">
                  <c:v>0.33333333333333331</c:v>
                </c:pt>
                <c:pt idx="2">
                  <c:v>0.5</c:v>
                </c:pt>
                <c:pt idx="3">
                  <c:v>1</c:v>
                </c:pt>
              </c:numCache>
            </c:numRef>
          </c:yVal>
          <c:smooth val="1"/>
        </c:ser>
        <c:dLbls>
          <c:showLegendKey val="0"/>
          <c:showVal val="0"/>
          <c:showCatName val="0"/>
          <c:showSerName val="0"/>
          <c:showPercent val="0"/>
          <c:showBubbleSize val="0"/>
        </c:dLbls>
        <c:axId val="1701123616"/>
        <c:axId val="1701121440"/>
      </c:scatterChart>
      <c:valAx>
        <c:axId val="1701123616"/>
        <c:scaling>
          <c:orientation val="minMax"/>
          <c:max val="25"/>
          <c:min val="5"/>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mejora estabilidad (%)</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21440"/>
        <c:crosses val="autoZero"/>
        <c:crossBetween val="midCat"/>
      </c:valAx>
      <c:valAx>
        <c:axId val="1701121440"/>
        <c:scaling>
          <c:orientation val="maxMin"/>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posición del refuerzo</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23616"/>
        <c:crosses val="autoZero"/>
        <c:crossBetween val="midCat"/>
        <c:minorUnit val="0.33000000000000007"/>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scatterChart>
        <c:scatterStyle val="smoothMarker"/>
        <c:varyColors val="0"/>
        <c:ser>
          <c:idx val="0"/>
          <c:order val="0"/>
          <c:tx>
            <c:v>% mejora flujo</c:v>
          </c:tx>
          <c:spPr>
            <a:ln w="25400" cap="flat" cmpd="dbl" algn="ctr">
              <a:solidFill>
                <a:srgbClr val="002060"/>
              </a:solidFill>
              <a:round/>
            </a:ln>
            <a:effectLst/>
          </c:spPr>
          <c:marker>
            <c:symbol val="circle"/>
            <c:size val="6"/>
            <c:spPr>
              <a:solidFill>
                <a:srgbClr val="002060"/>
              </a:solidFill>
              <a:ln w="34925" cap="flat" cmpd="dbl" algn="ctr">
                <a:solidFill>
                  <a:srgbClr val="002060"/>
                </a:solidFill>
                <a:round/>
              </a:ln>
              <a:effectLst/>
            </c:spPr>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'flujo estabilidad FV'!$F$67:$F$71</c:f>
              <c:numCache>
                <c:formatCode>0.00</c:formatCode>
                <c:ptCount val="5"/>
                <c:pt idx="0">
                  <c:v>1.2731481481481381</c:v>
                </c:pt>
                <c:pt idx="1">
                  <c:v>15.740740740740762</c:v>
                </c:pt>
                <c:pt idx="2">
                  <c:v>12.847222222222229</c:v>
                </c:pt>
                <c:pt idx="3">
                  <c:v>9.9537037037036953</c:v>
                </c:pt>
                <c:pt idx="4">
                  <c:v>7.0601851851852047</c:v>
                </c:pt>
              </c:numCache>
            </c:numRef>
          </c:xVal>
          <c:yVal>
            <c:numRef>
              <c:f>'flujo estabilidad FV'!$B$67:$B$71</c:f>
              <c:numCache>
                <c:formatCode>#\ ?/?</c:formatCode>
                <c:ptCount val="5"/>
                <c:pt idx="0" formatCode="#\ ??/??">
                  <c:v>0.16666666666666666</c:v>
                </c:pt>
                <c:pt idx="1">
                  <c:v>0.33333333333333331</c:v>
                </c:pt>
                <c:pt idx="2">
                  <c:v>0.5</c:v>
                </c:pt>
                <c:pt idx="3">
                  <c:v>0.66666666666666663</c:v>
                </c:pt>
                <c:pt idx="4">
                  <c:v>1</c:v>
                </c:pt>
              </c:numCache>
            </c:numRef>
          </c:yVal>
          <c:smooth val="1"/>
        </c:ser>
        <c:dLbls>
          <c:showLegendKey val="0"/>
          <c:showVal val="0"/>
          <c:showCatName val="0"/>
          <c:showSerName val="0"/>
          <c:showPercent val="0"/>
          <c:showBubbleSize val="0"/>
        </c:dLbls>
        <c:axId val="1701118720"/>
        <c:axId val="1701129600"/>
      </c:scatterChart>
      <c:valAx>
        <c:axId val="1701118720"/>
        <c:scaling>
          <c:orientation val="minMax"/>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Aumento del flujo (%)</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29600"/>
        <c:crosses val="autoZero"/>
        <c:crossBetween val="midCat"/>
      </c:valAx>
      <c:valAx>
        <c:axId val="1701129600"/>
        <c:scaling>
          <c:orientation val="maxMin"/>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Posiciond del reguerzo</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quot; &quot;?/?"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18720"/>
        <c:crosses val="autoZero"/>
        <c:crossBetween val="midCat"/>
        <c:majorUnit val="0.33000000000000007"/>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scatterChart>
        <c:scatterStyle val="smoothMarker"/>
        <c:varyColors val="0"/>
        <c:ser>
          <c:idx val="0"/>
          <c:order val="0"/>
          <c:spPr>
            <a:ln w="25400" cap="flat" cmpd="dbl" algn="ctr">
              <a:solidFill>
                <a:srgbClr val="002060"/>
              </a:solidFill>
              <a:round/>
            </a:ln>
            <a:effectLst/>
          </c:spPr>
          <c:marker>
            <c:symbol val="circle"/>
            <c:size val="6"/>
            <c:spPr>
              <a:solidFill>
                <a:srgbClr val="002060"/>
              </a:solidFill>
              <a:ln w="34925" cap="flat" cmpd="dbl" algn="ctr">
                <a:solidFill>
                  <a:srgbClr val="002060"/>
                </a:solidFill>
                <a:round/>
              </a:ln>
              <a:effectLst/>
            </c:spPr>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'flujo estabilidad NT'!$F$52:$F$56</c:f>
              <c:numCache>
                <c:formatCode>0.00</c:formatCode>
                <c:ptCount val="5"/>
                <c:pt idx="0">
                  <c:v>9.9826388888888999</c:v>
                </c:pt>
                <c:pt idx="1">
                  <c:v>18.634259259259252</c:v>
                </c:pt>
                <c:pt idx="2">
                  <c:v>12.847222222222229</c:v>
                </c:pt>
                <c:pt idx="3">
                  <c:v>7.0601851851852047</c:v>
                </c:pt>
                <c:pt idx="4">
                  <c:v>4.1666666666666714</c:v>
                </c:pt>
              </c:numCache>
            </c:numRef>
          </c:xVal>
          <c:yVal>
            <c:numRef>
              <c:f>'flujo estabilidad NT'!$B$52:$B$56</c:f>
              <c:numCache>
                <c:formatCode>#\ ?/?</c:formatCode>
                <c:ptCount val="5"/>
                <c:pt idx="0">
                  <c:v>0.16666666666666666</c:v>
                </c:pt>
                <c:pt idx="1">
                  <c:v>0.33333333333333331</c:v>
                </c:pt>
                <c:pt idx="2">
                  <c:v>0.5</c:v>
                </c:pt>
                <c:pt idx="3">
                  <c:v>0.66666666666666663</c:v>
                </c:pt>
                <c:pt idx="4">
                  <c:v>1</c:v>
                </c:pt>
              </c:numCache>
            </c:numRef>
          </c:yVal>
          <c:smooth val="1"/>
        </c:ser>
        <c:dLbls>
          <c:showLegendKey val="0"/>
          <c:showVal val="0"/>
          <c:showCatName val="0"/>
          <c:showSerName val="0"/>
          <c:showPercent val="0"/>
          <c:showBubbleSize val="0"/>
        </c:dLbls>
        <c:axId val="1701121984"/>
        <c:axId val="1701122528"/>
      </c:scatterChart>
      <c:valAx>
        <c:axId val="1701121984"/>
        <c:scaling>
          <c:orientation val="minMax"/>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AUMENTO FLUJO</a:t>
                </a:r>
                <a:r>
                  <a:rPr lang="es-ES" baseline="0"/>
                  <a:t> (%)</a:t>
                </a:r>
                <a:endParaRPr lang="es-ES"/>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22528"/>
        <c:crosses val="autoZero"/>
        <c:crossBetween val="midCat"/>
      </c:valAx>
      <c:valAx>
        <c:axId val="1701122528"/>
        <c:scaling>
          <c:orientation val="maxMin"/>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POSICIÓN</a:t>
                </a:r>
                <a:r>
                  <a:rPr lang="es-ES" baseline="0"/>
                  <a:t> DEL REFUERZO</a:t>
                </a:r>
                <a:endParaRPr lang="es-ES"/>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1121984"/>
        <c:crosses val="autoZero"/>
        <c:crossBetween val="midCat"/>
        <c:majorUnit val="0.33000000000000007"/>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scatterChart>
        <c:scatterStyle val="smoothMarker"/>
        <c:varyColors val="0"/>
        <c:ser>
          <c:idx val="0"/>
          <c:order val="0"/>
          <c:spPr>
            <a:ln w="25400" cap="flat" cmpd="dbl" algn="ctr">
              <a:solidFill>
                <a:srgbClr val="002060"/>
              </a:solidFill>
              <a:round/>
            </a:ln>
            <a:effectLst/>
          </c:spPr>
          <c:marker>
            <c:symbol val="circle"/>
            <c:size val="6"/>
            <c:spPr>
              <a:solidFill>
                <a:srgbClr val="002060"/>
              </a:solidFill>
              <a:ln w="34925" cap="flat" cmpd="dbl" algn="ctr">
                <a:solidFill>
                  <a:srgbClr val="002060"/>
                </a:solidFill>
                <a:round/>
              </a:ln>
              <a:effectLst/>
            </c:spPr>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'flujo estabilidad BORAX'!$F$52:$F$55</c:f>
              <c:numCache>
                <c:formatCode>0.00</c:formatCode>
                <c:ptCount val="4"/>
                <c:pt idx="0">
                  <c:v>1.3020833333333428</c:v>
                </c:pt>
                <c:pt idx="1">
                  <c:v>9.9537037037036953</c:v>
                </c:pt>
                <c:pt idx="2">
                  <c:v>7.0601851851852047</c:v>
                </c:pt>
                <c:pt idx="3">
                  <c:v>4.1666666666666714</c:v>
                </c:pt>
              </c:numCache>
            </c:numRef>
          </c:xVal>
          <c:yVal>
            <c:numRef>
              <c:f>'flujo estabilidad BORAX'!$B$52:$B$55</c:f>
              <c:numCache>
                <c:formatCode>#\ ?/?</c:formatCode>
                <c:ptCount val="4"/>
                <c:pt idx="0">
                  <c:v>0.16666666666666666</c:v>
                </c:pt>
                <c:pt idx="1">
                  <c:v>0.33333333333333331</c:v>
                </c:pt>
                <c:pt idx="2">
                  <c:v>0.5</c:v>
                </c:pt>
                <c:pt idx="3">
                  <c:v>1</c:v>
                </c:pt>
              </c:numCache>
            </c:numRef>
          </c:yVal>
          <c:smooth val="1"/>
        </c:ser>
        <c:dLbls>
          <c:showLegendKey val="0"/>
          <c:showVal val="0"/>
          <c:showCatName val="0"/>
          <c:showSerName val="0"/>
          <c:showPercent val="0"/>
          <c:showBubbleSize val="0"/>
        </c:dLbls>
        <c:axId val="1704756176"/>
        <c:axId val="1704752368"/>
      </c:scatterChart>
      <c:valAx>
        <c:axId val="1704756176"/>
        <c:scaling>
          <c:orientation val="minMax"/>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Aumento flujo (%)</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4752368"/>
        <c:crosses val="autoZero"/>
        <c:crossBetween val="midCat"/>
      </c:valAx>
      <c:valAx>
        <c:axId val="1704752368"/>
        <c:scaling>
          <c:orientation val="maxMin"/>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posición del refuerzo</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4756176"/>
        <c:crosses val="autoZero"/>
        <c:crossBetween val="midCat"/>
        <c:minorUnit val="0.33000000000000007"/>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scatterChart>
        <c:scatterStyle val="smoothMarker"/>
        <c:varyColors val="0"/>
        <c:ser>
          <c:idx val="0"/>
          <c:order val="0"/>
          <c:spPr>
            <a:ln w="25400" cap="flat" cmpd="dbl" algn="ctr">
              <a:solidFill>
                <a:srgbClr val="002060"/>
              </a:solidFill>
              <a:round/>
            </a:ln>
            <a:effectLst/>
          </c:spPr>
          <c:marker>
            <c:symbol val="circle"/>
            <c:size val="6"/>
            <c:spPr>
              <a:solidFill>
                <a:srgbClr val="002060"/>
              </a:solidFill>
              <a:ln w="34925" cap="flat" cmpd="dbl" algn="ctr">
                <a:solidFill>
                  <a:srgbClr val="002060"/>
                </a:solidFill>
                <a:round/>
              </a:ln>
              <a:effectLst/>
            </c:spPr>
          </c:marker>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xVal>
            <c:numRef>
              <c:f>'flujo estabilidad ISOPRENO'!$F$52:$F$55</c:f>
              <c:numCache>
                <c:formatCode>0.00</c:formatCode>
                <c:ptCount val="4"/>
                <c:pt idx="0">
                  <c:v>4.1666666666666714</c:v>
                </c:pt>
                <c:pt idx="1">
                  <c:v>12.847222222222229</c:v>
                </c:pt>
                <c:pt idx="2">
                  <c:v>15.740740740740762</c:v>
                </c:pt>
                <c:pt idx="3">
                  <c:v>9.9537037037036953</c:v>
                </c:pt>
              </c:numCache>
            </c:numRef>
          </c:xVal>
          <c:yVal>
            <c:numRef>
              <c:f>'flujo estabilidad ISOPRENO'!$B$52:$B$55</c:f>
              <c:numCache>
                <c:formatCode>#\ ?/?</c:formatCode>
                <c:ptCount val="4"/>
                <c:pt idx="0">
                  <c:v>0.16666666666666666</c:v>
                </c:pt>
                <c:pt idx="1">
                  <c:v>0.33333333333333331</c:v>
                </c:pt>
                <c:pt idx="2">
                  <c:v>0.5</c:v>
                </c:pt>
                <c:pt idx="3">
                  <c:v>1</c:v>
                </c:pt>
              </c:numCache>
            </c:numRef>
          </c:yVal>
          <c:smooth val="1"/>
        </c:ser>
        <c:dLbls>
          <c:showLegendKey val="0"/>
          <c:showVal val="0"/>
          <c:showCatName val="0"/>
          <c:showSerName val="0"/>
          <c:showPercent val="0"/>
          <c:showBubbleSize val="0"/>
        </c:dLbls>
        <c:axId val="1704751280"/>
        <c:axId val="1704751824"/>
      </c:scatterChart>
      <c:valAx>
        <c:axId val="1704751280"/>
        <c:scaling>
          <c:orientation val="minMax"/>
          <c:min val="4"/>
        </c:scaling>
        <c:delete val="0"/>
        <c:axPos val="t"/>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aumento flujo (%)</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4751824"/>
        <c:crosses val="autoZero"/>
        <c:crossBetween val="midCat"/>
      </c:valAx>
      <c:valAx>
        <c:axId val="1704751824"/>
        <c:scaling>
          <c:orientation val="maxMin"/>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ES"/>
                  <a:t>posiciión del refuerzo</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S"/>
            </a:p>
          </c:txPr>
        </c:title>
        <c:numFmt formatCode="#\ ?/?"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4751280"/>
        <c:crosses val="autoZero"/>
        <c:crossBetween val="midCat"/>
        <c:majorUnit val="0.33000000000000007"/>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Curva granulometrica</c:v>
          </c:tx>
          <c:spPr>
            <a:ln w="25400" cap="flat" cmpd="dbl" algn="ctr">
              <a:solidFill>
                <a:srgbClr val="C00000"/>
              </a:solidFill>
              <a:round/>
            </a:ln>
            <a:effectLst/>
          </c:spPr>
          <c:marker>
            <c:symbol val="circle"/>
            <c:size val="6"/>
            <c:spPr>
              <a:solidFill>
                <a:srgbClr val="C00000"/>
              </a:solidFill>
              <a:ln w="34925" cap="flat" cmpd="dbl" algn="ctr">
                <a:solidFill>
                  <a:srgbClr val="C00000"/>
                </a:solidFill>
                <a:round/>
              </a:ln>
              <a:effectLst/>
            </c:spPr>
          </c:marker>
          <c:xVal>
            <c:numRef>
              <c:f>'granulometria 1 2 word'!$G$42:$G$51</c:f>
              <c:numCache>
                <c:formatCode>General</c:formatCode>
                <c:ptCount val="10"/>
                <c:pt idx="0">
                  <c:v>19</c:v>
                </c:pt>
                <c:pt idx="1">
                  <c:v>12.5</c:v>
                </c:pt>
                <c:pt idx="2">
                  <c:v>9.51</c:v>
                </c:pt>
                <c:pt idx="3">
                  <c:v>4.76</c:v>
                </c:pt>
                <c:pt idx="4">
                  <c:v>2.36</c:v>
                </c:pt>
                <c:pt idx="5">
                  <c:v>1.18</c:v>
                </c:pt>
                <c:pt idx="6">
                  <c:v>0.6</c:v>
                </c:pt>
                <c:pt idx="7">
                  <c:v>0.3</c:v>
                </c:pt>
                <c:pt idx="8">
                  <c:v>0.15</c:v>
                </c:pt>
                <c:pt idx="9">
                  <c:v>7.4999999999999997E-2</c:v>
                </c:pt>
              </c:numCache>
            </c:numRef>
          </c:xVal>
          <c:yVal>
            <c:numRef>
              <c:f>'granulometria 1 2 word'!$E$18:$E$27</c:f>
              <c:numCache>
                <c:formatCode>0.00</c:formatCode>
                <c:ptCount val="10"/>
                <c:pt idx="0">
                  <c:v>100</c:v>
                </c:pt>
                <c:pt idx="1">
                  <c:v>98.415046491969562</c:v>
                </c:pt>
                <c:pt idx="2">
                  <c:v>75.853761622992394</c:v>
                </c:pt>
                <c:pt idx="3">
                  <c:v>9.6322907861369345</c:v>
                </c:pt>
                <c:pt idx="4">
                  <c:v>3.9264581572273869</c:v>
                </c:pt>
                <c:pt idx="5">
                  <c:v>3.5376162299239411</c:v>
                </c:pt>
                <c:pt idx="6">
                  <c:v>3.4361792054099851</c:v>
                </c:pt>
                <c:pt idx="7">
                  <c:v>3.3178360101437079</c:v>
                </c:pt>
                <c:pt idx="8">
                  <c:v>3.0642434488588322</c:v>
                </c:pt>
                <c:pt idx="9">
                  <c:v>2.0583262890955041</c:v>
                </c:pt>
              </c:numCache>
            </c:numRef>
          </c:yVal>
          <c:smooth val="0"/>
          <c:extLst xmlns:c16r2="http://schemas.microsoft.com/office/drawing/2015/06/chart">
            <c:ext xmlns:c16="http://schemas.microsoft.com/office/drawing/2014/chart" uri="{C3380CC4-5D6E-409C-BE32-E72D297353CC}">
              <c16:uniqueId val="{00000000-F0DC-874B-A66E-0E7831032BCC}"/>
            </c:ext>
          </c:extLst>
        </c:ser>
        <c:ser>
          <c:idx val="1"/>
          <c:order val="1"/>
          <c:tx>
            <c:v>Limite superior</c:v>
          </c:tx>
          <c:spPr>
            <a:ln w="25400" cap="flat" cmpd="dbl" algn="ctr">
              <a:solidFill>
                <a:srgbClr val="002060"/>
              </a:solidFill>
              <a:round/>
            </a:ln>
            <a:effectLst/>
          </c:spPr>
          <c:marker>
            <c:symbol val="circle"/>
            <c:size val="6"/>
            <c:spPr>
              <a:solidFill>
                <a:srgbClr val="002060"/>
              </a:solidFill>
              <a:ln w="34925" cap="flat" cmpd="dbl" algn="ctr">
                <a:solidFill>
                  <a:srgbClr val="002060"/>
                </a:solidFill>
                <a:round/>
              </a:ln>
              <a:effectLst/>
            </c:spPr>
          </c:marker>
          <c:xVal>
            <c:numRef>
              <c:f>'granulometria 1 2 word'!$J$36:$J$46</c:f>
              <c:numCache>
                <c:formatCode>General</c:formatCode>
                <c:ptCount val="11"/>
                <c:pt idx="0">
                  <c:v>25.4</c:v>
                </c:pt>
                <c:pt idx="1">
                  <c:v>19</c:v>
                </c:pt>
                <c:pt idx="2">
                  <c:v>12.5</c:v>
                </c:pt>
                <c:pt idx="3">
                  <c:v>9.51</c:v>
                </c:pt>
                <c:pt idx="4">
                  <c:v>4.76</c:v>
                </c:pt>
                <c:pt idx="5">
                  <c:v>2.36</c:v>
                </c:pt>
                <c:pt idx="6">
                  <c:v>1.18</c:v>
                </c:pt>
                <c:pt idx="7">
                  <c:v>0.6</c:v>
                </c:pt>
                <c:pt idx="8">
                  <c:v>0.3</c:v>
                </c:pt>
                <c:pt idx="9">
                  <c:v>0.15</c:v>
                </c:pt>
                <c:pt idx="10">
                  <c:v>7.4999999999999997E-2</c:v>
                </c:pt>
              </c:numCache>
            </c:numRef>
          </c:xVal>
          <c:yVal>
            <c:numRef>
              <c:f>'granulometria 1 2 word'!$L$36:$L$46</c:f>
              <c:numCache>
                <c:formatCode>General</c:formatCode>
                <c:ptCount val="11"/>
                <c:pt idx="0">
                  <c:v>100</c:v>
                </c:pt>
                <c:pt idx="1">
                  <c:v>100</c:v>
                </c:pt>
                <c:pt idx="2">
                  <c:v>90</c:v>
                </c:pt>
                <c:pt idx="3">
                  <c:v>80</c:v>
                </c:pt>
                <c:pt idx="4">
                  <c:v>65</c:v>
                </c:pt>
                <c:pt idx="5">
                  <c:v>49</c:v>
                </c:pt>
                <c:pt idx="6">
                  <c:v>39</c:v>
                </c:pt>
                <c:pt idx="7">
                  <c:v>29</c:v>
                </c:pt>
                <c:pt idx="8">
                  <c:v>19</c:v>
                </c:pt>
                <c:pt idx="9">
                  <c:v>13.5</c:v>
                </c:pt>
                <c:pt idx="10">
                  <c:v>8</c:v>
                </c:pt>
              </c:numCache>
            </c:numRef>
          </c:yVal>
          <c:smooth val="0"/>
        </c:ser>
        <c:ser>
          <c:idx val="2"/>
          <c:order val="2"/>
          <c:tx>
            <c:v>Limite inferior</c:v>
          </c:tx>
          <c:spPr>
            <a:ln w="25400" cap="flat" cmpd="dbl" algn="ctr">
              <a:solidFill>
                <a:srgbClr val="0070C0"/>
              </a:solidFill>
              <a:round/>
            </a:ln>
            <a:effectLst/>
          </c:spPr>
          <c:marker>
            <c:symbol val="circle"/>
            <c:size val="6"/>
            <c:spPr>
              <a:solidFill>
                <a:srgbClr val="00B0F0"/>
              </a:solidFill>
              <a:ln w="34925" cap="flat" cmpd="dbl" algn="ctr">
                <a:solidFill>
                  <a:srgbClr val="0070C0"/>
                </a:solidFill>
                <a:round/>
              </a:ln>
              <a:effectLst/>
            </c:spPr>
          </c:marker>
          <c:xVal>
            <c:numRef>
              <c:f>'granulometria 1 2 word'!$J$36:$J$46</c:f>
              <c:numCache>
                <c:formatCode>General</c:formatCode>
                <c:ptCount val="11"/>
                <c:pt idx="0">
                  <c:v>25.4</c:v>
                </c:pt>
                <c:pt idx="1">
                  <c:v>19</c:v>
                </c:pt>
                <c:pt idx="2">
                  <c:v>12.5</c:v>
                </c:pt>
                <c:pt idx="3">
                  <c:v>9.51</c:v>
                </c:pt>
                <c:pt idx="4">
                  <c:v>4.76</c:v>
                </c:pt>
                <c:pt idx="5">
                  <c:v>2.36</c:v>
                </c:pt>
                <c:pt idx="6">
                  <c:v>1.18</c:v>
                </c:pt>
                <c:pt idx="7">
                  <c:v>0.6</c:v>
                </c:pt>
                <c:pt idx="8">
                  <c:v>0.3</c:v>
                </c:pt>
                <c:pt idx="9">
                  <c:v>0.15</c:v>
                </c:pt>
                <c:pt idx="10">
                  <c:v>7.4999999999999997E-2</c:v>
                </c:pt>
              </c:numCache>
            </c:numRef>
          </c:xVal>
          <c:yVal>
            <c:numRef>
              <c:f>'granulometria 1 2 word'!$K$36:$K$46</c:f>
              <c:numCache>
                <c:formatCode>General</c:formatCode>
                <c:ptCount val="11"/>
                <c:pt idx="0">
                  <c:v>100</c:v>
                </c:pt>
                <c:pt idx="1">
                  <c:v>90</c:v>
                </c:pt>
                <c:pt idx="2">
                  <c:v>73</c:v>
                </c:pt>
                <c:pt idx="3">
                  <c:v>56</c:v>
                </c:pt>
                <c:pt idx="4">
                  <c:v>35</c:v>
                </c:pt>
                <c:pt idx="5">
                  <c:v>23</c:v>
                </c:pt>
                <c:pt idx="6">
                  <c:v>17</c:v>
                </c:pt>
                <c:pt idx="7">
                  <c:v>11</c:v>
                </c:pt>
                <c:pt idx="8">
                  <c:v>5</c:v>
                </c:pt>
                <c:pt idx="9">
                  <c:v>3.5</c:v>
                </c:pt>
                <c:pt idx="10">
                  <c:v>2</c:v>
                </c:pt>
              </c:numCache>
            </c:numRef>
          </c:yVal>
          <c:smooth val="0"/>
        </c:ser>
        <c:dLbls>
          <c:showLegendKey val="0"/>
          <c:showVal val="0"/>
          <c:showCatName val="0"/>
          <c:showSerName val="0"/>
          <c:showPercent val="0"/>
          <c:showBubbleSize val="0"/>
        </c:dLbls>
        <c:axId val="1650992672"/>
        <c:axId val="1650993760"/>
      </c:scatterChart>
      <c:valAx>
        <c:axId val="1650992672"/>
        <c:scaling>
          <c:logBase val="10"/>
          <c:orientation val="maxMin"/>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50993760"/>
        <c:crosses val="autoZero"/>
        <c:crossBetween val="midCat"/>
      </c:valAx>
      <c:valAx>
        <c:axId val="1650993760"/>
        <c:scaling>
          <c:orientation val="minMax"/>
          <c:max val="10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650992672"/>
        <c:crosses val="max"/>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tx>
            <c:strRef>
              <c:f>Hoja1!$B$1</c:f>
              <c:strCache>
                <c:ptCount val="1"/>
                <c:pt idx="0">
                  <c:v>Defromación vertical</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Hoja1!$A$2:$A$5</c:f>
              <c:strCache>
                <c:ptCount val="4"/>
                <c:pt idx="0">
                  <c:v>Sin refuerzo</c:v>
                </c:pt>
                <c:pt idx="1">
                  <c:v>Malla fibra de vidrio</c:v>
                </c:pt>
                <c:pt idx="2">
                  <c:v>Fibra de vidrio y bórax</c:v>
                </c:pt>
                <c:pt idx="3">
                  <c:v>Fibra de vidrio e isopreno</c:v>
                </c:pt>
              </c:strCache>
            </c:strRef>
          </c:cat>
          <c:val>
            <c:numRef>
              <c:f>Hoja1!$B$2:$B$5</c:f>
              <c:numCache>
                <c:formatCode>General</c:formatCode>
                <c:ptCount val="4"/>
                <c:pt idx="0">
                  <c:v>1.41</c:v>
                </c:pt>
                <c:pt idx="1">
                  <c:v>1.47</c:v>
                </c:pt>
                <c:pt idx="2">
                  <c:v>1.75</c:v>
                </c:pt>
                <c:pt idx="3">
                  <c:v>1.52</c:v>
                </c:pt>
              </c:numCache>
            </c:numRef>
          </c:val>
        </c:ser>
        <c:dLbls>
          <c:dLblPos val="inEnd"/>
          <c:showLegendKey val="0"/>
          <c:showVal val="1"/>
          <c:showCatName val="0"/>
          <c:showSerName val="0"/>
          <c:showPercent val="0"/>
          <c:showBubbleSize val="0"/>
        </c:dLbls>
        <c:gapWidth val="100"/>
        <c:overlap val="-24"/>
        <c:axId val="1704752912"/>
        <c:axId val="1704753456"/>
      </c:barChart>
      <c:catAx>
        <c:axId val="17047529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crossAx val="1704753456"/>
        <c:crosses val="autoZero"/>
        <c:auto val="1"/>
        <c:lblAlgn val="ctr"/>
        <c:lblOffset val="100"/>
        <c:noMultiLvlLbl val="0"/>
      </c:catAx>
      <c:valAx>
        <c:axId val="1704753456"/>
        <c:scaling>
          <c:orientation val="minMax"/>
        </c:scaling>
        <c:delete val="1"/>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crossAx val="1704752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Hoja1!$B$1</c:f>
              <c:strCache>
                <c:ptCount val="1"/>
                <c:pt idx="0">
                  <c:v>Espesor carpeta </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Hoja1!$A$2:$A$6</c:f>
              <c:strCache>
                <c:ptCount val="5"/>
                <c:pt idx="0">
                  <c:v>Sin refuerzo</c:v>
                </c:pt>
                <c:pt idx="1">
                  <c:v>Malla de fibra de vidrio</c:v>
                </c:pt>
                <c:pt idx="2">
                  <c:v>G. no tejido</c:v>
                </c:pt>
                <c:pt idx="3">
                  <c:v>Fibra de vidrio y bórax</c:v>
                </c:pt>
                <c:pt idx="4">
                  <c:v>fibra de vidrio e isopreno</c:v>
                </c:pt>
              </c:strCache>
            </c:strRef>
          </c:cat>
          <c:val>
            <c:numRef>
              <c:f>Hoja1!$B$2:$B$6</c:f>
              <c:numCache>
                <c:formatCode>General</c:formatCode>
                <c:ptCount val="5"/>
                <c:pt idx="0">
                  <c:v>20</c:v>
                </c:pt>
                <c:pt idx="1">
                  <c:v>18.760000000000002</c:v>
                </c:pt>
                <c:pt idx="2">
                  <c:v>19.34</c:v>
                </c:pt>
                <c:pt idx="3">
                  <c:v>19.39</c:v>
                </c:pt>
                <c:pt idx="4">
                  <c:v>19.48</c:v>
                </c:pt>
              </c:numCache>
            </c:numRef>
          </c:val>
        </c:ser>
        <c:dLbls>
          <c:dLblPos val="inEnd"/>
          <c:showLegendKey val="0"/>
          <c:showVal val="1"/>
          <c:showCatName val="0"/>
          <c:showSerName val="0"/>
          <c:showPercent val="0"/>
          <c:showBubbleSize val="0"/>
        </c:dLbls>
        <c:gapWidth val="41"/>
        <c:axId val="1704765968"/>
        <c:axId val="1788863488"/>
      </c:barChart>
      <c:catAx>
        <c:axId val="17047659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s-ES"/>
          </a:p>
        </c:txPr>
        <c:crossAx val="1788863488"/>
        <c:crosses val="autoZero"/>
        <c:auto val="1"/>
        <c:lblAlgn val="ctr"/>
        <c:lblOffset val="100"/>
        <c:noMultiLvlLbl val="0"/>
      </c:catAx>
      <c:valAx>
        <c:axId val="1788863488"/>
        <c:scaling>
          <c:orientation val="minMax"/>
        </c:scaling>
        <c:delete val="1"/>
        <c:axPos val="l"/>
        <c:numFmt formatCode="General" sourceLinked="1"/>
        <c:majorTickMark val="none"/>
        <c:minorTickMark val="none"/>
        <c:tickLblPos val="nextTo"/>
        <c:crossAx val="1704765968"/>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ES"/>
  <c:roundedCorners val="1"/>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scatterChart>
        <c:scatterStyle val="lineMarker"/>
        <c:varyColors val="0"/>
        <c:ser>
          <c:idx val="3"/>
          <c:order val="2"/>
          <c:tx>
            <c:v>teorica</c:v>
          </c:tx>
          <c:spPr>
            <a:ln w="22225" cap="rnd">
              <a:solidFill>
                <a:srgbClr val="FF0000"/>
              </a:solidFill>
            </a:ln>
            <a:effectLst>
              <a:glow rad="139700">
                <a:schemeClr val="accent5">
                  <a:tint val="77000"/>
                  <a:satMod val="175000"/>
                  <a:alpha val="14000"/>
                </a:schemeClr>
              </a:glow>
            </a:effectLst>
          </c:spPr>
          <c:marker>
            <c:symbol val="circle"/>
            <c:size val="3"/>
            <c:spPr>
              <a:solidFill>
                <a:srgbClr val="FF0000"/>
              </a:solidFill>
              <a:ln>
                <a:solidFill>
                  <a:srgbClr val="FF0000"/>
                </a:solidFill>
              </a:ln>
              <a:effectLst>
                <a:glow rad="63500">
                  <a:schemeClr val="accent5">
                    <a:tint val="77000"/>
                    <a:satMod val="175000"/>
                    <a:alpha val="25000"/>
                  </a:schemeClr>
                </a:glow>
              </a:effectLst>
            </c:spPr>
          </c:marker>
          <c:xVal>
            <c:numRef>
              <c:f>'curva estabilizacion P5 sup'!$J$6:$J$15</c:f>
              <c:numCache>
                <c:formatCode>General</c:formatCode>
                <c:ptCount val="10"/>
                <c:pt idx="0">
                  <c:v>19</c:v>
                </c:pt>
                <c:pt idx="1">
                  <c:v>12.5</c:v>
                </c:pt>
                <c:pt idx="2">
                  <c:v>9.51</c:v>
                </c:pt>
                <c:pt idx="3">
                  <c:v>4.76</c:v>
                </c:pt>
                <c:pt idx="4">
                  <c:v>2.36</c:v>
                </c:pt>
                <c:pt idx="5">
                  <c:v>1.18</c:v>
                </c:pt>
                <c:pt idx="6">
                  <c:v>0.6</c:v>
                </c:pt>
                <c:pt idx="7">
                  <c:v>0.3</c:v>
                </c:pt>
                <c:pt idx="8">
                  <c:v>0.15</c:v>
                </c:pt>
                <c:pt idx="9">
                  <c:v>7.4999999999999997E-2</c:v>
                </c:pt>
              </c:numCache>
            </c:numRef>
          </c:xVal>
          <c:yVal>
            <c:numRef>
              <c:f>'curva estabilizacion P5 sup'!$H$17:$H$26</c:f>
              <c:numCache>
                <c:formatCode>0.00</c:formatCode>
                <c:ptCount val="10"/>
                <c:pt idx="0">
                  <c:v>100</c:v>
                </c:pt>
                <c:pt idx="1">
                  <c:v>89.844624399236295</c:v>
                </c:pt>
                <c:pt idx="2">
                  <c:v>82.013299098031467</c:v>
                </c:pt>
                <c:pt idx="3">
                  <c:v>64.059516755546781</c:v>
                </c:pt>
                <c:pt idx="4">
                  <c:v>49.766278227664749</c:v>
                </c:pt>
                <c:pt idx="5">
                  <c:v>34.969385739680021</c:v>
                </c:pt>
                <c:pt idx="6">
                  <c:v>25.929949305418376</c:v>
                </c:pt>
                <c:pt idx="7">
                  <c:v>14.882480742642684</c:v>
                </c:pt>
                <c:pt idx="8">
                  <c:v>5.783790901310141</c:v>
                </c:pt>
                <c:pt idx="9">
                  <c:v>0.83613141088945042</c:v>
                </c:pt>
              </c:numCache>
            </c:numRef>
          </c:yVal>
          <c:smooth val="0"/>
        </c:ser>
        <c:ser>
          <c:idx val="0"/>
          <c:order val="3"/>
          <c:tx>
            <c:v>superior 1/2</c:v>
          </c:tx>
          <c:spPr>
            <a:ln w="22225" cap="rnd">
              <a:solidFill>
                <a:schemeClr val="accent5">
                  <a:shade val="53000"/>
                </a:schemeClr>
              </a:solidFill>
            </a:ln>
            <a:effectLst>
              <a:glow rad="139700">
                <a:schemeClr val="accent5">
                  <a:shade val="53000"/>
                  <a:satMod val="175000"/>
                  <a:alpha val="14000"/>
                </a:schemeClr>
              </a:glow>
            </a:effectLst>
          </c:spPr>
          <c:marker>
            <c:symbol val="none"/>
          </c:marker>
          <c:xVal>
            <c:numRef>
              <c:f>'curva estabilizacion P5 sup'!$J$6:$J$15</c:f>
              <c:numCache>
                <c:formatCode>General</c:formatCode>
                <c:ptCount val="10"/>
                <c:pt idx="0">
                  <c:v>19</c:v>
                </c:pt>
                <c:pt idx="1">
                  <c:v>12.5</c:v>
                </c:pt>
                <c:pt idx="2">
                  <c:v>9.51</c:v>
                </c:pt>
                <c:pt idx="3">
                  <c:v>4.76</c:v>
                </c:pt>
                <c:pt idx="4">
                  <c:v>2.36</c:v>
                </c:pt>
                <c:pt idx="5">
                  <c:v>1.18</c:v>
                </c:pt>
                <c:pt idx="6">
                  <c:v>0.6</c:v>
                </c:pt>
                <c:pt idx="7">
                  <c:v>0.3</c:v>
                </c:pt>
                <c:pt idx="8">
                  <c:v>0.15</c:v>
                </c:pt>
                <c:pt idx="9">
                  <c:v>7.4999999999999997E-2</c:v>
                </c:pt>
              </c:numCache>
            </c:numRef>
          </c:xVal>
          <c:yVal>
            <c:numRef>
              <c:f>'curva estabilizacion P5 sup'!$M$35:$M$44</c:f>
              <c:numCache>
                <c:formatCode>0</c:formatCode>
                <c:ptCount val="10"/>
                <c:pt idx="0">
                  <c:v>100</c:v>
                </c:pt>
                <c:pt idx="1">
                  <c:v>100</c:v>
                </c:pt>
                <c:pt idx="2">
                  <c:v>87</c:v>
                </c:pt>
                <c:pt idx="3">
                  <c:v>74</c:v>
                </c:pt>
                <c:pt idx="4">
                  <c:v>58</c:v>
                </c:pt>
                <c:pt idx="5">
                  <c:v>45.666666666666671</c:v>
                </c:pt>
                <c:pt idx="6">
                  <c:v>33.333333333333336</c:v>
                </c:pt>
                <c:pt idx="7">
                  <c:v>21</c:v>
                </c:pt>
                <c:pt idx="8">
                  <c:v>15.5</c:v>
                </c:pt>
                <c:pt idx="9">
                  <c:v>10</c:v>
                </c:pt>
              </c:numCache>
            </c:numRef>
          </c:yVal>
          <c:smooth val="0"/>
        </c:ser>
        <c:ser>
          <c:idx val="4"/>
          <c:order val="4"/>
          <c:tx>
            <c:v>inferior 1/2</c:v>
          </c:tx>
          <c:spPr>
            <a:ln w="22225" cap="rnd">
              <a:solidFill>
                <a:schemeClr val="accent5">
                  <a:tint val="54000"/>
                </a:schemeClr>
              </a:solidFill>
            </a:ln>
            <a:effectLst>
              <a:glow rad="139700">
                <a:schemeClr val="accent5">
                  <a:tint val="54000"/>
                  <a:satMod val="175000"/>
                  <a:alpha val="14000"/>
                </a:schemeClr>
              </a:glow>
            </a:effectLst>
          </c:spPr>
          <c:marker>
            <c:symbol val="none"/>
          </c:marker>
          <c:xVal>
            <c:numRef>
              <c:f>'curva estabilizacion P5 sup'!$J$6:$J$15</c:f>
              <c:numCache>
                <c:formatCode>General</c:formatCode>
                <c:ptCount val="10"/>
                <c:pt idx="0">
                  <c:v>19</c:v>
                </c:pt>
                <c:pt idx="1">
                  <c:v>12.5</c:v>
                </c:pt>
                <c:pt idx="2">
                  <c:v>9.51</c:v>
                </c:pt>
                <c:pt idx="3">
                  <c:v>4.76</c:v>
                </c:pt>
                <c:pt idx="4">
                  <c:v>2.36</c:v>
                </c:pt>
                <c:pt idx="5">
                  <c:v>1.18</c:v>
                </c:pt>
                <c:pt idx="6">
                  <c:v>0.6</c:v>
                </c:pt>
                <c:pt idx="7">
                  <c:v>0.3</c:v>
                </c:pt>
                <c:pt idx="8">
                  <c:v>0.15</c:v>
                </c:pt>
                <c:pt idx="9">
                  <c:v>7.4999999999999997E-2</c:v>
                </c:pt>
              </c:numCache>
            </c:numRef>
          </c:xVal>
          <c:yVal>
            <c:numRef>
              <c:f>'curva estabilizacion P5 sup'!$L$35:$L$44</c:f>
              <c:numCache>
                <c:formatCode>0</c:formatCode>
                <c:ptCount val="10"/>
                <c:pt idx="0">
                  <c:v>100</c:v>
                </c:pt>
                <c:pt idx="1">
                  <c:v>90</c:v>
                </c:pt>
                <c:pt idx="2">
                  <c:v>67</c:v>
                </c:pt>
                <c:pt idx="3">
                  <c:v>44</c:v>
                </c:pt>
                <c:pt idx="4">
                  <c:v>28</c:v>
                </c:pt>
                <c:pt idx="5">
                  <c:v>20.333333333333336</c:v>
                </c:pt>
                <c:pt idx="6">
                  <c:v>12.666666666666668</c:v>
                </c:pt>
                <c:pt idx="7">
                  <c:v>5</c:v>
                </c:pt>
                <c:pt idx="8">
                  <c:v>3.5</c:v>
                </c:pt>
                <c:pt idx="9">
                  <c:v>2</c:v>
                </c:pt>
              </c:numCache>
            </c:numRef>
          </c:yVal>
          <c:smooth val="0"/>
        </c:ser>
        <c:dLbls>
          <c:showLegendKey val="0"/>
          <c:showVal val="0"/>
          <c:showCatName val="0"/>
          <c:showSerName val="0"/>
          <c:showPercent val="0"/>
          <c:showBubbleSize val="0"/>
        </c:dLbls>
        <c:axId val="1704760528"/>
        <c:axId val="1704761072"/>
        <c:extLst>
          <c:ext xmlns:c15="http://schemas.microsoft.com/office/drawing/2012/chart" uri="{02D57815-91ED-43cb-92C2-25804820EDAC}">
            <c15:filteredScatterSeries>
              <c15:ser>
                <c:idx val="1"/>
                <c:order val="0"/>
                <c:tx>
                  <c:v>superior 3/4</c:v>
                </c:tx>
                <c:spPr>
                  <a:ln w="22225" cap="rnd">
                    <a:solidFill>
                      <a:schemeClr val="accent5">
                        <a:shade val="76000"/>
                      </a:schemeClr>
                    </a:solidFill>
                  </a:ln>
                  <a:effectLst>
                    <a:glow rad="139700">
                      <a:schemeClr val="accent5">
                        <a:shade val="76000"/>
                        <a:satMod val="175000"/>
                        <a:alpha val="14000"/>
                      </a:schemeClr>
                    </a:glow>
                  </a:effectLst>
                </c:spPr>
                <c:marker>
                  <c:symbol val="none"/>
                </c:marker>
                <c:dPt>
                  <c:idx val="5"/>
                  <c:marker>
                    <c:symbol val="none"/>
                  </c:marker>
                  <c:bubble3D val="0"/>
                </c:dPt>
                <c:xVal>
                  <c:numRef>
                    <c:extLst>
                      <c:ext uri="{02D57815-91ED-43cb-92C2-25804820EDAC}">
                        <c15:formulaRef>
                          <c15:sqref>'curva estabilizacion P5 sup'!$J$6:$J$15</c15:sqref>
                        </c15:formulaRef>
                      </c:ext>
                    </c:extLst>
                    <c:numCache>
                      <c:formatCode>General</c:formatCode>
                      <c:ptCount val="10"/>
                      <c:pt idx="0">
                        <c:v>19</c:v>
                      </c:pt>
                      <c:pt idx="1">
                        <c:v>12.5</c:v>
                      </c:pt>
                      <c:pt idx="2">
                        <c:v>9.51</c:v>
                      </c:pt>
                      <c:pt idx="3">
                        <c:v>4.76</c:v>
                      </c:pt>
                      <c:pt idx="4">
                        <c:v>2.36</c:v>
                      </c:pt>
                      <c:pt idx="5">
                        <c:v>1.18</c:v>
                      </c:pt>
                      <c:pt idx="6">
                        <c:v>0.6</c:v>
                      </c:pt>
                      <c:pt idx="7">
                        <c:v>0.3</c:v>
                      </c:pt>
                      <c:pt idx="8">
                        <c:v>0.15</c:v>
                      </c:pt>
                      <c:pt idx="9">
                        <c:v>7.4999999999999997E-2</c:v>
                      </c:pt>
                    </c:numCache>
                  </c:numRef>
                </c:xVal>
                <c:yVal>
                  <c:numRef>
                    <c:extLst>
                      <c:ext uri="{02D57815-91ED-43cb-92C2-25804820EDAC}">
                        <c15:formulaRef>
                          <c15:sqref>'curva estabilizacion P5 sup'!$C$16:$C$26</c15:sqref>
                        </c15:formulaRef>
                      </c:ext>
                    </c:extLst>
                    <c:numCache>
                      <c:formatCode>0</c:formatCode>
                      <c:ptCount val="11"/>
                      <c:pt idx="1">
                        <c:v>100</c:v>
                      </c:pt>
                      <c:pt idx="2">
                        <c:v>100</c:v>
                      </c:pt>
                      <c:pt idx="3">
                        <c:v>87</c:v>
                      </c:pt>
                      <c:pt idx="4">
                        <c:v>74</c:v>
                      </c:pt>
                      <c:pt idx="5">
                        <c:v>58</c:v>
                      </c:pt>
                      <c:pt idx="6">
                        <c:v>45.666666666666671</c:v>
                      </c:pt>
                      <c:pt idx="7">
                        <c:v>33.333333333333336</c:v>
                      </c:pt>
                      <c:pt idx="8">
                        <c:v>21</c:v>
                      </c:pt>
                      <c:pt idx="9">
                        <c:v>15.5</c:v>
                      </c:pt>
                      <c:pt idx="10">
                        <c:v>10</c:v>
                      </c:pt>
                    </c:numCache>
                  </c:numRef>
                </c:yVal>
                <c:smooth val="1"/>
              </c15:ser>
            </c15:filteredScatterSeries>
            <c15:filteredScatterSeries>
              <c15:ser>
                <c:idx val="2"/>
                <c:order val="1"/>
                <c:tx>
                  <c:v>inferior 3/4</c:v>
                </c:tx>
                <c:spPr>
                  <a:ln w="22225" cap="rnd">
                    <a:solidFill>
                      <a:schemeClr val="accent5"/>
                    </a:solidFill>
                  </a:ln>
                  <a:effectLst>
                    <a:glow rad="139700">
                      <a:schemeClr val="accent5">
                        <a:satMod val="175000"/>
                        <a:alpha val="14000"/>
                      </a:schemeClr>
                    </a:glow>
                  </a:effectLst>
                </c:spPr>
                <c:marker>
                  <c:symbol val="none"/>
                </c:marker>
                <c:xVal>
                  <c:numRef>
                    <c:extLst xmlns:c15="http://schemas.microsoft.com/office/drawing/2012/chart">
                      <c:ext xmlns:c15="http://schemas.microsoft.com/office/drawing/2012/chart" uri="{02D57815-91ED-43cb-92C2-25804820EDAC}">
                        <c15:formulaRef>
                          <c15:sqref>'curva estabilizacion P5 sup'!$J$6:$J$15</c15:sqref>
                        </c15:formulaRef>
                      </c:ext>
                    </c:extLst>
                    <c:numCache>
                      <c:formatCode>General</c:formatCode>
                      <c:ptCount val="10"/>
                      <c:pt idx="0">
                        <c:v>19</c:v>
                      </c:pt>
                      <c:pt idx="1">
                        <c:v>12.5</c:v>
                      </c:pt>
                      <c:pt idx="2">
                        <c:v>9.51</c:v>
                      </c:pt>
                      <c:pt idx="3">
                        <c:v>4.76</c:v>
                      </c:pt>
                      <c:pt idx="4">
                        <c:v>2.36</c:v>
                      </c:pt>
                      <c:pt idx="5">
                        <c:v>1.18</c:v>
                      </c:pt>
                      <c:pt idx="6">
                        <c:v>0.6</c:v>
                      </c:pt>
                      <c:pt idx="7">
                        <c:v>0.3</c:v>
                      </c:pt>
                      <c:pt idx="8">
                        <c:v>0.15</c:v>
                      </c:pt>
                      <c:pt idx="9">
                        <c:v>7.4999999999999997E-2</c:v>
                      </c:pt>
                    </c:numCache>
                  </c:numRef>
                </c:xVal>
                <c:yVal>
                  <c:numRef>
                    <c:extLst xmlns:c15="http://schemas.microsoft.com/office/drawing/2012/chart">
                      <c:ext xmlns:c15="http://schemas.microsoft.com/office/drawing/2012/chart" uri="{02D57815-91ED-43cb-92C2-25804820EDAC}">
                        <c15:formulaRef>
                          <c15:sqref>'curva estabilizacion P5 sup'!$B$16:$B$26</c15:sqref>
                        </c15:formulaRef>
                      </c:ext>
                    </c:extLst>
                    <c:numCache>
                      <c:formatCode>0</c:formatCode>
                      <c:ptCount val="11"/>
                      <c:pt idx="1">
                        <c:v>100</c:v>
                      </c:pt>
                      <c:pt idx="2">
                        <c:v>90</c:v>
                      </c:pt>
                      <c:pt idx="3">
                        <c:v>67</c:v>
                      </c:pt>
                      <c:pt idx="4">
                        <c:v>44</c:v>
                      </c:pt>
                      <c:pt idx="5">
                        <c:v>28</c:v>
                      </c:pt>
                      <c:pt idx="6">
                        <c:v>20.333333333333336</c:v>
                      </c:pt>
                      <c:pt idx="7">
                        <c:v>12.666666666666668</c:v>
                      </c:pt>
                      <c:pt idx="8">
                        <c:v>5</c:v>
                      </c:pt>
                      <c:pt idx="9">
                        <c:v>3.5</c:v>
                      </c:pt>
                      <c:pt idx="10">
                        <c:v>2</c:v>
                      </c:pt>
                    </c:numCache>
                  </c:numRef>
                </c:yVal>
                <c:smooth val="0"/>
              </c15:ser>
            </c15:filteredScatterSeries>
          </c:ext>
        </c:extLst>
      </c:scatterChart>
      <c:valAx>
        <c:axId val="1704760528"/>
        <c:scaling>
          <c:logBase val="10"/>
          <c:orientation val="maxMin"/>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0" spcFirstLastPara="1" vertOverflow="ellipsis" wrap="square" anchor="ctr" anchorCtr="1"/>
          <a:lstStyle/>
          <a:p>
            <a:pPr>
              <a:defRPr sz="1197" b="0" i="0" u="none" strike="noStrike" kern="1200" baseline="0">
                <a:solidFill>
                  <a:schemeClr val="lt1">
                    <a:lumMod val="75000"/>
                  </a:schemeClr>
                </a:solidFill>
                <a:latin typeface="+mn-lt"/>
                <a:ea typeface="+mn-ea"/>
                <a:cs typeface="+mn-cs"/>
              </a:defRPr>
            </a:pPr>
            <a:endParaRPr lang="es-ES"/>
          </a:p>
        </c:txPr>
        <c:crossAx val="1704761072"/>
        <c:crosses val="autoZero"/>
        <c:crossBetween val="midCat"/>
      </c:valAx>
      <c:valAx>
        <c:axId val="1704761072"/>
        <c:scaling>
          <c:orientation val="minMax"/>
          <c:max val="100"/>
          <c:min val="0"/>
        </c:scaling>
        <c:delete val="0"/>
        <c:axPos val="l"/>
        <c:majorGridlines>
          <c:spPr>
            <a:ln w="9525" cap="flat" cmpd="sng" algn="ctr">
              <a:solidFill>
                <a:schemeClr val="dk1">
                  <a:lumMod val="65000"/>
                  <a:lumOff val="35000"/>
                  <a:alpha val="75000"/>
                </a:schemeClr>
              </a:solidFill>
              <a:round/>
            </a:ln>
            <a:effectLst/>
          </c:spPr>
        </c:majorGridlines>
        <c:numFmt formatCode="0" sourceLinked="0"/>
        <c:majorTickMark val="none"/>
        <c:minorTickMark val="none"/>
        <c:tickLblPos val="nextTo"/>
        <c:spPr>
          <a:noFill/>
          <a:ln w="9525" cap="flat" cmpd="sng" algn="ctr">
            <a:solidFill>
              <a:schemeClr val="lt1">
                <a:lumMod val="50000"/>
              </a:schemeClr>
            </a:solidFill>
            <a:round/>
          </a:ln>
          <a:effectLst/>
        </c:spPr>
        <c:txPr>
          <a:bodyPr rot="0" spcFirstLastPara="1" vertOverflow="ellipsis" wrap="square" anchor="ctr" anchorCtr="1"/>
          <a:lstStyle/>
          <a:p>
            <a:pPr>
              <a:defRPr sz="1197" b="0" i="0" u="none" strike="noStrike" kern="1200" baseline="0">
                <a:solidFill>
                  <a:schemeClr val="lt1">
                    <a:lumMod val="75000"/>
                  </a:schemeClr>
                </a:solidFill>
                <a:latin typeface="+mn-lt"/>
                <a:ea typeface="+mn-ea"/>
                <a:cs typeface="+mn-cs"/>
              </a:defRPr>
            </a:pPr>
            <a:endParaRPr lang="es-ES"/>
          </a:p>
        </c:txPr>
        <c:crossAx val="1704760528"/>
        <c:crosses val="max"/>
        <c:crossBetween val="midCat"/>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s-E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Serie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Hoja1!$A$2:$A$5</c:f>
              <c:strCache>
                <c:ptCount val="4"/>
                <c:pt idx="0">
                  <c:v>Malla de fibra de vidrio</c:v>
                </c:pt>
                <c:pt idx="1">
                  <c:v>G. no tejido</c:v>
                </c:pt>
                <c:pt idx="2">
                  <c:v>Fibra de vidrio y borax</c:v>
                </c:pt>
                <c:pt idx="3">
                  <c:v>fibra de vidrio e isopreno</c:v>
                </c:pt>
              </c:strCache>
            </c:strRef>
          </c:cat>
          <c:val>
            <c:numRef>
              <c:f>Hoja1!$B$2:$B$5</c:f>
              <c:numCache>
                <c:formatCode>0.00%</c:formatCode>
                <c:ptCount val="4"/>
                <c:pt idx="0">
                  <c:v>0.30309999999999998</c:v>
                </c:pt>
                <c:pt idx="1">
                  <c:v>0.1837</c:v>
                </c:pt>
                <c:pt idx="2">
                  <c:v>0.18260000000000001</c:v>
                </c:pt>
                <c:pt idx="3">
                  <c:v>0.24329999999999999</c:v>
                </c:pt>
              </c:numCache>
            </c:numRef>
          </c:val>
        </c:ser>
        <c:dLbls>
          <c:dLblPos val="inEnd"/>
          <c:showLegendKey val="0"/>
          <c:showVal val="1"/>
          <c:showCatName val="0"/>
          <c:showSerName val="0"/>
          <c:showPercent val="0"/>
          <c:showBubbleSize val="0"/>
        </c:dLbls>
        <c:gapWidth val="100"/>
        <c:overlap val="-24"/>
        <c:axId val="1788848800"/>
        <c:axId val="1788849888"/>
      </c:barChart>
      <c:catAx>
        <c:axId val="178884880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S"/>
          </a:p>
        </c:txPr>
        <c:crossAx val="1788849888"/>
        <c:crosses val="autoZero"/>
        <c:auto val="1"/>
        <c:lblAlgn val="ctr"/>
        <c:lblOffset val="100"/>
        <c:noMultiLvlLbl val="0"/>
      </c:catAx>
      <c:valAx>
        <c:axId val="1788849888"/>
        <c:scaling>
          <c:orientation val="minMax"/>
        </c:scaling>
        <c:delete val="1"/>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crossAx val="178884880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17157620128779E-2"/>
          <c:y val="4.0553325009789983E-2"/>
          <c:w val="0.95749404095055135"/>
          <c:h val="0.80883359986669945"/>
        </c:manualLayout>
      </c:layout>
      <c:barChart>
        <c:barDir val="col"/>
        <c:grouping val="clustered"/>
        <c:varyColors val="0"/>
        <c:ser>
          <c:idx val="0"/>
          <c:order val="0"/>
          <c:tx>
            <c:strRef>
              <c:f>Hoja1!$B$1</c:f>
              <c:strCache>
                <c:ptCount val="1"/>
                <c:pt idx="0">
                  <c:v>Serie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Hoja1!$A$2:$A$5</c:f>
              <c:strCache>
                <c:ptCount val="4"/>
                <c:pt idx="0">
                  <c:v>Malla de fibra de vidrio</c:v>
                </c:pt>
                <c:pt idx="1">
                  <c:v>G. no tejido</c:v>
                </c:pt>
                <c:pt idx="2">
                  <c:v>Fibra de vidrio y borax</c:v>
                </c:pt>
                <c:pt idx="3">
                  <c:v>fibra de vidrio e isopreno</c:v>
                </c:pt>
              </c:strCache>
            </c:strRef>
          </c:cat>
          <c:val>
            <c:numRef>
              <c:f>Hoja1!$B$2:$B$5</c:f>
              <c:numCache>
                <c:formatCode>0.00%</c:formatCode>
                <c:ptCount val="4"/>
                <c:pt idx="0">
                  <c:v>7.0599999999999996E-2</c:v>
                </c:pt>
                <c:pt idx="1">
                  <c:v>4.1700000000000001E-2</c:v>
                </c:pt>
                <c:pt idx="2">
                  <c:v>4.1700000000000001E-2</c:v>
                </c:pt>
                <c:pt idx="3">
                  <c:v>9.9500000000000005E-2</c:v>
                </c:pt>
              </c:numCache>
            </c:numRef>
          </c:val>
        </c:ser>
        <c:dLbls>
          <c:dLblPos val="inEnd"/>
          <c:showLegendKey val="0"/>
          <c:showVal val="1"/>
          <c:showCatName val="0"/>
          <c:showSerName val="0"/>
          <c:showPercent val="0"/>
          <c:showBubbleSize val="0"/>
        </c:dLbls>
        <c:gapWidth val="100"/>
        <c:overlap val="-24"/>
        <c:axId val="1788857504"/>
        <c:axId val="1788849344"/>
      </c:barChart>
      <c:catAx>
        <c:axId val="17888575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S"/>
          </a:p>
        </c:txPr>
        <c:crossAx val="1788849344"/>
        <c:crosses val="autoZero"/>
        <c:auto val="1"/>
        <c:lblAlgn val="ctr"/>
        <c:lblOffset val="100"/>
        <c:noMultiLvlLbl val="0"/>
      </c:catAx>
      <c:valAx>
        <c:axId val="1788849344"/>
        <c:scaling>
          <c:orientation val="minMax"/>
        </c:scaling>
        <c:delete val="1"/>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crossAx val="178885750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17157620128779E-2"/>
          <c:y val="4.0553325009789983E-2"/>
          <c:w val="0.95749404095055135"/>
          <c:h val="0.80883359986669945"/>
        </c:manualLayout>
      </c:layout>
      <c:barChart>
        <c:barDir val="col"/>
        <c:grouping val="clustered"/>
        <c:varyColors val="0"/>
        <c:ser>
          <c:idx val="0"/>
          <c:order val="0"/>
          <c:tx>
            <c:strRef>
              <c:f>Hoja1!$B$1</c:f>
              <c:strCache>
                <c:ptCount val="1"/>
                <c:pt idx="0">
                  <c:v>Serie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Hoja1!$A$2:$A$5</c:f>
              <c:strCache>
                <c:ptCount val="4"/>
                <c:pt idx="0">
                  <c:v>Malla de fibra de vidrio</c:v>
                </c:pt>
                <c:pt idx="1">
                  <c:v>G. no tejido</c:v>
                </c:pt>
                <c:pt idx="2">
                  <c:v>Fibra de vidrio y borax</c:v>
                </c:pt>
                <c:pt idx="3">
                  <c:v>fibra de vidrio e isopreno</c:v>
                </c:pt>
              </c:strCache>
            </c:strRef>
          </c:cat>
          <c:val>
            <c:numRef>
              <c:f>Hoja1!$B$2:$B$5</c:f>
              <c:numCache>
                <c:formatCode>0.00%</c:formatCode>
                <c:ptCount val="4"/>
                <c:pt idx="0">
                  <c:v>7.8299999999999995E-2</c:v>
                </c:pt>
                <c:pt idx="1">
                  <c:v>4.99E-2</c:v>
                </c:pt>
                <c:pt idx="2">
                  <c:v>4.7600000000000003E-2</c:v>
                </c:pt>
                <c:pt idx="3">
                  <c:v>4.3099999999999999E-2</c:v>
                </c:pt>
              </c:numCache>
            </c:numRef>
          </c:val>
        </c:ser>
        <c:dLbls>
          <c:dLblPos val="inEnd"/>
          <c:showLegendKey val="0"/>
          <c:showVal val="1"/>
          <c:showCatName val="0"/>
          <c:showSerName val="0"/>
          <c:showPercent val="0"/>
          <c:showBubbleSize val="0"/>
        </c:dLbls>
        <c:gapWidth val="100"/>
        <c:overlap val="-24"/>
        <c:axId val="1788856960"/>
        <c:axId val="1788853152"/>
      </c:barChart>
      <c:catAx>
        <c:axId val="178885696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S"/>
          </a:p>
        </c:txPr>
        <c:crossAx val="1788853152"/>
        <c:crosses val="autoZero"/>
        <c:auto val="1"/>
        <c:lblAlgn val="ctr"/>
        <c:lblOffset val="100"/>
        <c:noMultiLvlLbl val="0"/>
      </c:catAx>
      <c:valAx>
        <c:axId val="1788853152"/>
        <c:scaling>
          <c:orientation val="minMax"/>
        </c:scaling>
        <c:delete val="1"/>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crossAx val="178885696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117157620128779E-2"/>
          <c:y val="4.0553325009789983E-2"/>
          <c:w val="0.95749404095055135"/>
          <c:h val="0.80883359986669945"/>
        </c:manualLayout>
      </c:layout>
      <c:barChart>
        <c:barDir val="col"/>
        <c:grouping val="clustered"/>
        <c:varyColors val="0"/>
        <c:ser>
          <c:idx val="0"/>
          <c:order val="0"/>
          <c:tx>
            <c:strRef>
              <c:f>Hoja1!$B$1</c:f>
              <c:strCache>
                <c:ptCount val="1"/>
                <c:pt idx="0">
                  <c:v>Serie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Hoja1!$A$2:$A$5</c:f>
              <c:strCache>
                <c:ptCount val="4"/>
                <c:pt idx="0">
                  <c:v>Malla de fibra de vidrio</c:v>
                </c:pt>
                <c:pt idx="1">
                  <c:v>G. no tejido</c:v>
                </c:pt>
                <c:pt idx="2">
                  <c:v>Fibra de vidrio y borax</c:v>
                </c:pt>
                <c:pt idx="3">
                  <c:v>fibra de vidrio e isopreno</c:v>
                </c:pt>
              </c:strCache>
            </c:strRef>
          </c:cat>
          <c:val>
            <c:numRef>
              <c:f>Hoja1!$B$2:$B$5</c:f>
              <c:numCache>
                <c:formatCode>#,#00</c:formatCode>
                <c:ptCount val="4"/>
                <c:pt idx="0">
                  <c:v>2.2000000000000002</c:v>
                </c:pt>
                <c:pt idx="1">
                  <c:v>1.4</c:v>
                </c:pt>
                <c:pt idx="2">
                  <c:v>1.4</c:v>
                </c:pt>
                <c:pt idx="3">
                  <c:v>1.3</c:v>
                </c:pt>
              </c:numCache>
            </c:numRef>
          </c:val>
        </c:ser>
        <c:dLbls>
          <c:dLblPos val="inEnd"/>
          <c:showLegendKey val="0"/>
          <c:showVal val="1"/>
          <c:showCatName val="0"/>
          <c:showSerName val="0"/>
          <c:showPercent val="0"/>
          <c:showBubbleSize val="0"/>
        </c:dLbls>
        <c:gapWidth val="100"/>
        <c:overlap val="-24"/>
        <c:axId val="1788861856"/>
        <c:axId val="1788855872"/>
      </c:barChart>
      <c:catAx>
        <c:axId val="17888618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S"/>
          </a:p>
        </c:txPr>
        <c:crossAx val="1788855872"/>
        <c:crosses val="autoZero"/>
        <c:auto val="1"/>
        <c:lblAlgn val="ctr"/>
        <c:lblOffset val="100"/>
        <c:noMultiLvlLbl val="0"/>
      </c:catAx>
      <c:valAx>
        <c:axId val="1788855872"/>
        <c:scaling>
          <c:orientation val="minMax"/>
        </c:scaling>
        <c:delete val="1"/>
        <c:axPos val="l"/>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crossAx val="178886185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Curva granulométrica</c:v>
          </c:tx>
          <c:spPr>
            <a:ln w="25400" cap="flat" cmpd="dbl" algn="ctr">
              <a:solidFill>
                <a:srgbClr val="C00000"/>
              </a:solidFill>
              <a:round/>
            </a:ln>
            <a:effectLst/>
          </c:spPr>
          <c:marker>
            <c:symbol val="circle"/>
            <c:size val="6"/>
            <c:spPr>
              <a:solidFill>
                <a:srgbClr val="C00000"/>
              </a:solidFill>
              <a:ln w="34925" cap="flat" cmpd="dbl" algn="ctr">
                <a:solidFill>
                  <a:srgbClr val="C00000"/>
                </a:solidFill>
                <a:round/>
              </a:ln>
              <a:effectLst/>
            </c:spPr>
          </c:marker>
          <c:xVal>
            <c:numRef>
              <c:f>'granulometria 1 4 word'!$J$35:$J$44</c:f>
              <c:numCache>
                <c:formatCode>General</c:formatCode>
                <c:ptCount val="10"/>
                <c:pt idx="0">
                  <c:v>19</c:v>
                </c:pt>
                <c:pt idx="1">
                  <c:v>12.5</c:v>
                </c:pt>
                <c:pt idx="2">
                  <c:v>9.51</c:v>
                </c:pt>
                <c:pt idx="3">
                  <c:v>4.76</c:v>
                </c:pt>
                <c:pt idx="4">
                  <c:v>2.36</c:v>
                </c:pt>
                <c:pt idx="5">
                  <c:v>1.18</c:v>
                </c:pt>
                <c:pt idx="6">
                  <c:v>0.6</c:v>
                </c:pt>
                <c:pt idx="7">
                  <c:v>0.3</c:v>
                </c:pt>
                <c:pt idx="8">
                  <c:v>0.15</c:v>
                </c:pt>
                <c:pt idx="9">
                  <c:v>7.4999999999999997E-2</c:v>
                </c:pt>
              </c:numCache>
            </c:numRef>
          </c:xVal>
          <c:yVal>
            <c:numRef>
              <c:f>'granulometria 1 4 word'!$H$15:$H$24</c:f>
              <c:numCache>
                <c:formatCode>General</c:formatCode>
                <c:ptCount val="10"/>
                <c:pt idx="0">
                  <c:v>100</c:v>
                </c:pt>
                <c:pt idx="1">
                  <c:v>100</c:v>
                </c:pt>
                <c:pt idx="2">
                  <c:v>100</c:v>
                </c:pt>
                <c:pt idx="3">
                  <c:v>97.560510768057938</c:v>
                </c:pt>
                <c:pt idx="4">
                  <c:v>75.071469411092053</c:v>
                </c:pt>
                <c:pt idx="5">
                  <c:v>52.753954640747097</c:v>
                </c:pt>
                <c:pt idx="6">
                  <c:v>39.908519153802175</c:v>
                </c:pt>
                <c:pt idx="7">
                  <c:v>25.633695445016187</c:v>
                </c:pt>
                <c:pt idx="8">
                  <c:v>16.428435296359822</c:v>
                </c:pt>
                <c:pt idx="9">
                  <c:v>10.272536687631018</c:v>
                </c:pt>
              </c:numCache>
            </c:numRef>
          </c:yVal>
          <c:smooth val="0"/>
          <c:extLst xmlns:c16r2="http://schemas.microsoft.com/office/drawing/2015/06/chart">
            <c:ext xmlns:c16="http://schemas.microsoft.com/office/drawing/2014/chart" uri="{C3380CC4-5D6E-409C-BE32-E72D297353CC}">
              <c16:uniqueId val="{00000000-9005-5E49-B3EC-587CB9F3636D}"/>
            </c:ext>
          </c:extLst>
        </c:ser>
        <c:ser>
          <c:idx val="1"/>
          <c:order val="1"/>
          <c:tx>
            <c:v>Límite inferior 3/4"</c:v>
          </c:tx>
          <c:spPr>
            <a:ln w="25400" cap="flat" cmpd="dbl" algn="ctr">
              <a:solidFill>
                <a:srgbClr val="0070C0"/>
              </a:solidFill>
              <a:round/>
            </a:ln>
            <a:effectLst/>
          </c:spPr>
          <c:marker>
            <c:symbol val="circle"/>
            <c:size val="6"/>
            <c:spPr>
              <a:solidFill>
                <a:srgbClr val="0070C0"/>
              </a:solidFill>
              <a:ln w="34925" cap="flat" cmpd="dbl" algn="ctr">
                <a:solidFill>
                  <a:srgbClr val="0070C0"/>
                </a:solidFill>
                <a:round/>
              </a:ln>
              <a:effectLst/>
            </c:spPr>
          </c:marker>
          <c:xVal>
            <c:numRef>
              <c:f>'granulometria 1 4 word'!$J$34:$J$44</c:f>
              <c:numCache>
                <c:formatCode>General</c:formatCode>
                <c:ptCount val="11"/>
                <c:pt idx="0">
                  <c:v>25.4</c:v>
                </c:pt>
                <c:pt idx="1">
                  <c:v>19</c:v>
                </c:pt>
                <c:pt idx="2">
                  <c:v>12.5</c:v>
                </c:pt>
                <c:pt idx="3">
                  <c:v>9.51</c:v>
                </c:pt>
                <c:pt idx="4">
                  <c:v>4.76</c:v>
                </c:pt>
                <c:pt idx="5">
                  <c:v>2.36</c:v>
                </c:pt>
                <c:pt idx="6">
                  <c:v>1.18</c:v>
                </c:pt>
                <c:pt idx="7">
                  <c:v>0.6</c:v>
                </c:pt>
                <c:pt idx="8">
                  <c:v>0.3</c:v>
                </c:pt>
                <c:pt idx="9">
                  <c:v>0.15</c:v>
                </c:pt>
                <c:pt idx="10">
                  <c:v>7.4999999999999997E-2</c:v>
                </c:pt>
              </c:numCache>
            </c:numRef>
          </c:xVal>
          <c:yVal>
            <c:numRef>
              <c:f>'granulometria 1 4 word'!$K$34:$K$44</c:f>
              <c:numCache>
                <c:formatCode>General</c:formatCode>
                <c:ptCount val="11"/>
                <c:pt idx="0">
                  <c:v>100</c:v>
                </c:pt>
                <c:pt idx="1">
                  <c:v>90</c:v>
                </c:pt>
                <c:pt idx="2">
                  <c:v>73</c:v>
                </c:pt>
                <c:pt idx="3">
                  <c:v>56</c:v>
                </c:pt>
                <c:pt idx="4">
                  <c:v>35</c:v>
                </c:pt>
                <c:pt idx="5">
                  <c:v>23</c:v>
                </c:pt>
                <c:pt idx="6">
                  <c:v>17</c:v>
                </c:pt>
                <c:pt idx="7">
                  <c:v>11</c:v>
                </c:pt>
                <c:pt idx="8">
                  <c:v>5</c:v>
                </c:pt>
                <c:pt idx="9">
                  <c:v>3.5</c:v>
                </c:pt>
                <c:pt idx="10">
                  <c:v>2</c:v>
                </c:pt>
              </c:numCache>
            </c:numRef>
          </c:yVal>
          <c:smooth val="0"/>
        </c:ser>
        <c:ser>
          <c:idx val="2"/>
          <c:order val="2"/>
          <c:tx>
            <c:v>Límite superior 3/4"</c:v>
          </c:tx>
          <c:spPr>
            <a:ln w="25400" cap="flat" cmpd="dbl" algn="ctr">
              <a:solidFill>
                <a:srgbClr val="002060"/>
              </a:solidFill>
              <a:round/>
            </a:ln>
            <a:effectLst/>
          </c:spPr>
          <c:marker>
            <c:symbol val="circle"/>
            <c:size val="6"/>
            <c:spPr>
              <a:solidFill>
                <a:srgbClr val="002060"/>
              </a:solidFill>
              <a:ln w="34925" cap="flat" cmpd="dbl" algn="ctr">
                <a:solidFill>
                  <a:srgbClr val="002060"/>
                </a:solidFill>
                <a:round/>
              </a:ln>
              <a:effectLst/>
            </c:spPr>
          </c:marker>
          <c:xVal>
            <c:numRef>
              <c:f>'granulometria 1 4 word'!$J$34:$J$44</c:f>
              <c:numCache>
                <c:formatCode>General</c:formatCode>
                <c:ptCount val="11"/>
                <c:pt idx="0">
                  <c:v>25.4</c:v>
                </c:pt>
                <c:pt idx="1">
                  <c:v>19</c:v>
                </c:pt>
                <c:pt idx="2">
                  <c:v>12.5</c:v>
                </c:pt>
                <c:pt idx="3">
                  <c:v>9.51</c:v>
                </c:pt>
                <c:pt idx="4">
                  <c:v>4.76</c:v>
                </c:pt>
                <c:pt idx="5">
                  <c:v>2.36</c:v>
                </c:pt>
                <c:pt idx="6">
                  <c:v>1.18</c:v>
                </c:pt>
                <c:pt idx="7">
                  <c:v>0.6</c:v>
                </c:pt>
                <c:pt idx="8">
                  <c:v>0.3</c:v>
                </c:pt>
                <c:pt idx="9">
                  <c:v>0.15</c:v>
                </c:pt>
                <c:pt idx="10">
                  <c:v>7.4999999999999997E-2</c:v>
                </c:pt>
              </c:numCache>
            </c:numRef>
          </c:xVal>
          <c:yVal>
            <c:numRef>
              <c:f>'granulometria 1 4 word'!$L$34:$L$44</c:f>
              <c:numCache>
                <c:formatCode>General</c:formatCode>
                <c:ptCount val="11"/>
                <c:pt idx="0">
                  <c:v>100</c:v>
                </c:pt>
                <c:pt idx="1">
                  <c:v>100</c:v>
                </c:pt>
                <c:pt idx="2">
                  <c:v>90</c:v>
                </c:pt>
                <c:pt idx="3">
                  <c:v>80</c:v>
                </c:pt>
                <c:pt idx="4">
                  <c:v>65</c:v>
                </c:pt>
                <c:pt idx="5">
                  <c:v>49</c:v>
                </c:pt>
                <c:pt idx="6">
                  <c:v>39</c:v>
                </c:pt>
                <c:pt idx="7">
                  <c:v>29</c:v>
                </c:pt>
                <c:pt idx="8">
                  <c:v>19</c:v>
                </c:pt>
                <c:pt idx="9">
                  <c:v>13.5</c:v>
                </c:pt>
                <c:pt idx="10">
                  <c:v>8</c:v>
                </c:pt>
              </c:numCache>
            </c:numRef>
          </c:yVal>
          <c:smooth val="0"/>
        </c:ser>
        <c:dLbls>
          <c:showLegendKey val="0"/>
          <c:showVal val="0"/>
          <c:showCatName val="0"/>
          <c:showSerName val="0"/>
          <c:showPercent val="0"/>
          <c:showBubbleSize val="0"/>
        </c:dLbls>
        <c:axId val="1700912624"/>
        <c:axId val="1700910448"/>
      </c:scatterChart>
      <c:valAx>
        <c:axId val="1700912624"/>
        <c:scaling>
          <c:logBase val="10"/>
          <c:orientation val="maxMin"/>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0910448"/>
        <c:crosses val="autoZero"/>
        <c:crossBetween val="midCat"/>
      </c:valAx>
      <c:valAx>
        <c:axId val="1700910448"/>
        <c:scaling>
          <c:orientation val="minMax"/>
          <c:max val="100"/>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0912624"/>
        <c:crosses val="max"/>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1"/>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scatterChart>
        <c:scatterStyle val="smoothMarker"/>
        <c:varyColors val="0"/>
        <c:ser>
          <c:idx val="1"/>
          <c:order val="0"/>
          <c:tx>
            <c:v>limite superior</c:v>
          </c:tx>
          <c:spPr>
            <a:ln w="19050"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dPt>
            <c:idx val="5"/>
            <c:marker>
              <c:symbol val="circle"/>
              <c:size val="5"/>
              <c:spPr>
                <a:solidFill>
                  <a:schemeClr val="accent6">
                    <a:lumMod val="60000"/>
                    <a:lumOff val="40000"/>
                  </a:schemeClr>
                </a:solidFill>
                <a:ln w="9525">
                  <a:solidFill>
                    <a:schemeClr val="accent6">
                      <a:lumMod val="60000"/>
                      <a:lumOff val="40000"/>
                    </a:schemeClr>
                  </a:solidFill>
                </a:ln>
                <a:effectLst/>
              </c:spPr>
            </c:marker>
            <c:bubble3D val="0"/>
          </c:dPt>
          <c:xVal>
            <c:numRef>
              <c:f>'curva estabilizacion'!$I$53:$I$62</c:f>
              <c:numCache>
                <c:formatCode>General</c:formatCode>
                <c:ptCount val="10"/>
                <c:pt idx="0">
                  <c:v>19</c:v>
                </c:pt>
                <c:pt idx="1">
                  <c:v>12.5</c:v>
                </c:pt>
                <c:pt idx="2">
                  <c:v>9.51</c:v>
                </c:pt>
                <c:pt idx="3">
                  <c:v>4.76</c:v>
                </c:pt>
                <c:pt idx="4">
                  <c:v>2.36</c:v>
                </c:pt>
                <c:pt idx="5">
                  <c:v>1.18</c:v>
                </c:pt>
                <c:pt idx="6">
                  <c:v>0.6</c:v>
                </c:pt>
                <c:pt idx="7">
                  <c:v>0.3</c:v>
                </c:pt>
                <c:pt idx="8">
                  <c:v>0.15</c:v>
                </c:pt>
                <c:pt idx="9">
                  <c:v>7.4999999999999997E-2</c:v>
                </c:pt>
              </c:numCache>
            </c:numRef>
          </c:xVal>
          <c:yVal>
            <c:numRef>
              <c:f>'curva estabilizacion'!$C$17:$C$26</c:f>
              <c:numCache>
                <c:formatCode>0</c:formatCode>
                <c:ptCount val="10"/>
                <c:pt idx="0">
                  <c:v>100</c:v>
                </c:pt>
                <c:pt idx="1">
                  <c:v>90</c:v>
                </c:pt>
                <c:pt idx="2">
                  <c:v>80</c:v>
                </c:pt>
                <c:pt idx="3">
                  <c:v>65</c:v>
                </c:pt>
                <c:pt idx="4">
                  <c:v>49</c:v>
                </c:pt>
                <c:pt idx="5">
                  <c:v>39</c:v>
                </c:pt>
                <c:pt idx="6">
                  <c:v>29</c:v>
                </c:pt>
                <c:pt idx="7">
                  <c:v>19</c:v>
                </c:pt>
                <c:pt idx="8">
                  <c:v>13.5</c:v>
                </c:pt>
                <c:pt idx="9">
                  <c:v>8</c:v>
                </c:pt>
              </c:numCache>
            </c:numRef>
          </c:yVal>
          <c:smooth val="1"/>
        </c:ser>
        <c:ser>
          <c:idx val="2"/>
          <c:order val="1"/>
          <c:tx>
            <c:v>limite inferior</c:v>
          </c:tx>
          <c:spPr>
            <a:ln w="19050" cap="rnd">
              <a:solidFill>
                <a:schemeClr val="accent6">
                  <a:lumMod val="75000"/>
                </a:schemeClr>
              </a:solidFill>
              <a:round/>
            </a:ln>
            <a:effectLst/>
          </c:spPr>
          <c:marker>
            <c:symbol val="circle"/>
            <c:size val="5"/>
            <c:spPr>
              <a:solidFill>
                <a:schemeClr val="accent6">
                  <a:lumMod val="75000"/>
                </a:schemeClr>
              </a:solidFill>
              <a:ln w="9525">
                <a:solidFill>
                  <a:schemeClr val="accent6">
                    <a:lumMod val="75000"/>
                  </a:schemeClr>
                </a:solidFill>
              </a:ln>
              <a:effectLst/>
            </c:spPr>
          </c:marker>
          <c:xVal>
            <c:numRef>
              <c:f>'curva estabilizacion'!$I$52:$I$62</c:f>
              <c:numCache>
                <c:formatCode>General</c:formatCode>
                <c:ptCount val="11"/>
                <c:pt idx="0">
                  <c:v>25.4</c:v>
                </c:pt>
                <c:pt idx="1">
                  <c:v>19</c:v>
                </c:pt>
                <c:pt idx="2">
                  <c:v>12.5</c:v>
                </c:pt>
                <c:pt idx="3">
                  <c:v>9.51</c:v>
                </c:pt>
                <c:pt idx="4">
                  <c:v>4.76</c:v>
                </c:pt>
                <c:pt idx="5">
                  <c:v>2.36</c:v>
                </c:pt>
                <c:pt idx="6">
                  <c:v>1.18</c:v>
                </c:pt>
                <c:pt idx="7">
                  <c:v>0.6</c:v>
                </c:pt>
                <c:pt idx="8">
                  <c:v>0.3</c:v>
                </c:pt>
                <c:pt idx="9">
                  <c:v>0.15</c:v>
                </c:pt>
                <c:pt idx="10">
                  <c:v>7.4999999999999997E-2</c:v>
                </c:pt>
              </c:numCache>
            </c:numRef>
          </c:xVal>
          <c:yVal>
            <c:numRef>
              <c:f>'curva estabilizacion'!$B$16:$B$26</c:f>
              <c:numCache>
                <c:formatCode>0</c:formatCode>
                <c:ptCount val="11"/>
                <c:pt idx="0">
                  <c:v>100</c:v>
                </c:pt>
                <c:pt idx="1">
                  <c:v>90</c:v>
                </c:pt>
                <c:pt idx="2">
                  <c:v>73</c:v>
                </c:pt>
                <c:pt idx="3">
                  <c:v>56</c:v>
                </c:pt>
                <c:pt idx="4">
                  <c:v>35</c:v>
                </c:pt>
                <c:pt idx="5">
                  <c:v>23</c:v>
                </c:pt>
                <c:pt idx="6">
                  <c:v>17</c:v>
                </c:pt>
                <c:pt idx="7">
                  <c:v>11</c:v>
                </c:pt>
                <c:pt idx="8">
                  <c:v>5</c:v>
                </c:pt>
                <c:pt idx="9">
                  <c:v>3.5</c:v>
                </c:pt>
                <c:pt idx="10">
                  <c:v>2</c:v>
                </c:pt>
              </c:numCache>
            </c:numRef>
          </c:yVal>
          <c:smooth val="1"/>
        </c:ser>
        <c:ser>
          <c:idx val="3"/>
          <c:order val="2"/>
          <c:tx>
            <c:v>curva estabilizada</c:v>
          </c:tx>
          <c:spPr>
            <a:ln w="19050" cap="rnd">
              <a:solidFill>
                <a:srgbClr val="FF0000"/>
              </a:solidFill>
              <a:round/>
            </a:ln>
            <a:effectLst/>
          </c:spPr>
          <c:marker>
            <c:symbol val="circle"/>
            <c:size val="5"/>
            <c:spPr>
              <a:solidFill>
                <a:srgbClr val="FF0000"/>
              </a:solidFill>
              <a:ln w="9525">
                <a:solidFill>
                  <a:srgbClr val="FF0000"/>
                </a:solidFill>
              </a:ln>
              <a:effectLst/>
            </c:spPr>
          </c:marker>
          <c:xVal>
            <c:numRef>
              <c:f>'curva estabilizacion'!$I$53:$I$62</c:f>
              <c:numCache>
                <c:formatCode>General</c:formatCode>
                <c:ptCount val="10"/>
                <c:pt idx="0">
                  <c:v>19</c:v>
                </c:pt>
                <c:pt idx="1">
                  <c:v>12.5</c:v>
                </c:pt>
                <c:pt idx="2">
                  <c:v>9.51</c:v>
                </c:pt>
                <c:pt idx="3">
                  <c:v>4.76</c:v>
                </c:pt>
                <c:pt idx="4">
                  <c:v>2.36</c:v>
                </c:pt>
                <c:pt idx="5">
                  <c:v>1.18</c:v>
                </c:pt>
                <c:pt idx="6">
                  <c:v>0.6</c:v>
                </c:pt>
                <c:pt idx="7">
                  <c:v>0.3</c:v>
                </c:pt>
                <c:pt idx="8">
                  <c:v>0.15</c:v>
                </c:pt>
                <c:pt idx="9">
                  <c:v>7.4999999999999997E-2</c:v>
                </c:pt>
              </c:numCache>
            </c:numRef>
          </c:xVal>
          <c:yVal>
            <c:numRef>
              <c:f>'curva estabilizacion'!$H$17:$H$26</c:f>
              <c:numCache>
                <c:formatCode>0.00</c:formatCode>
                <c:ptCount val="10"/>
                <c:pt idx="0">
                  <c:v>100</c:v>
                </c:pt>
                <c:pt idx="1">
                  <c:v>83.645968389925784</c:v>
                </c:pt>
                <c:pt idx="2">
                  <c:v>71.325918738631174</c:v>
                </c:pt>
                <c:pt idx="3">
                  <c:v>50.41458123059197</c:v>
                </c:pt>
                <c:pt idx="4">
                  <c:v>37.777055341205518</c:v>
                </c:pt>
                <c:pt idx="5">
                  <c:v>26.906506379185501</c:v>
                </c:pt>
                <c:pt idx="6">
                  <c:v>20.725057256108997</c:v>
                </c:pt>
                <c:pt idx="7">
                  <c:v>13.853832971142552</c:v>
                </c:pt>
                <c:pt idx="8">
                  <c:v>9.4134371521449367</c:v>
                </c:pt>
                <c:pt idx="9">
                  <c:v>5.8757409577358857</c:v>
                </c:pt>
              </c:numCache>
            </c:numRef>
          </c:yVal>
          <c:smooth val="1"/>
        </c:ser>
        <c:dLbls>
          <c:showLegendKey val="0"/>
          <c:showVal val="0"/>
          <c:showCatName val="0"/>
          <c:showSerName val="0"/>
          <c:showPercent val="0"/>
          <c:showBubbleSize val="0"/>
        </c:dLbls>
        <c:axId val="1700919696"/>
        <c:axId val="1700915344"/>
      </c:scatterChart>
      <c:valAx>
        <c:axId val="1700919696"/>
        <c:scaling>
          <c:logBase val="10"/>
          <c:orientation val="maxMin"/>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1700915344"/>
        <c:crosses val="autoZero"/>
        <c:crossBetween val="midCat"/>
      </c:valAx>
      <c:valAx>
        <c:axId val="1700915344"/>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crossAx val="1700919696"/>
        <c:crosses val="max"/>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0" i="0" u="none" strike="noStrike" kern="1200" spc="0" normalizeH="0" baseline="0">
                <a:solidFill>
                  <a:schemeClr val="tx1">
                    <a:lumMod val="65000"/>
                    <a:lumOff val="35000"/>
                  </a:schemeClr>
                </a:solidFill>
                <a:latin typeface="+mj-lt"/>
                <a:ea typeface="+mj-ea"/>
                <a:cs typeface="+mj-cs"/>
              </a:defRPr>
            </a:pPr>
            <a:r>
              <a:rPr lang="es-EC" sz="1200" b="1"/>
              <a:t>Porcentaje de asfalto vs vacios de aire </a:t>
            </a:r>
          </a:p>
        </c:rich>
      </c:tx>
      <c:overlay val="0"/>
      <c:spPr>
        <a:noFill/>
        <a:ln>
          <a:noFill/>
        </a:ln>
        <a:effectLst/>
      </c:spPr>
      <c:txPr>
        <a:bodyPr rot="0" spcFirstLastPara="1" vertOverflow="ellipsis" vert="horz" wrap="square" anchor="ctr" anchorCtr="1"/>
        <a:lstStyle/>
        <a:p>
          <a:pPr>
            <a:defRPr sz="2000" b="0" i="0" u="none" strike="noStrike" kern="1200" spc="0" normalizeH="0" baseline="0">
              <a:solidFill>
                <a:schemeClr val="tx1">
                  <a:lumMod val="65000"/>
                  <a:lumOff val="35000"/>
                </a:schemeClr>
              </a:solidFill>
              <a:latin typeface="+mj-lt"/>
              <a:ea typeface="+mj-ea"/>
              <a:cs typeface="+mj-cs"/>
            </a:defRPr>
          </a:pPr>
          <a:endParaRPr lang="es-ES"/>
        </a:p>
      </c:txPr>
    </c:title>
    <c:autoTitleDeleted val="0"/>
    <c:plotArea>
      <c:layout/>
      <c:scatterChart>
        <c:scatterStyle val="smoothMarker"/>
        <c:varyColors val="0"/>
        <c:ser>
          <c:idx val="0"/>
          <c:order val="0"/>
          <c:tx>
            <c:v>vacios de aire vs % de asfalto</c:v>
          </c:tx>
          <c:spPr>
            <a:ln w="25400" cap="flat" cmpd="dbl" algn="ctr">
              <a:solidFill>
                <a:schemeClr val="accent6">
                  <a:alpha val="50000"/>
                </a:schemeClr>
              </a:solidFill>
              <a:round/>
            </a:ln>
            <a:effectLst/>
          </c:spPr>
          <c:marker>
            <c:symbol val="circle"/>
            <c:size val="6"/>
            <c:spPr>
              <a:noFill/>
              <a:ln w="34925" cap="flat" cmpd="dbl" algn="ctr">
                <a:solidFill>
                  <a:schemeClr val="accent6">
                    <a:lumMod val="75000"/>
                    <a:alpha val="70000"/>
                  </a:schemeClr>
                </a:solidFill>
                <a:round/>
              </a:ln>
              <a:effectLst/>
            </c:spPr>
          </c:marker>
          <c:xVal>
            <c:numRef>
              <c:f>'resumen estab'!$Q$38:$Q$42</c:f>
              <c:numCache>
                <c:formatCode>0.00</c:formatCode>
                <c:ptCount val="5"/>
                <c:pt idx="0">
                  <c:v>5</c:v>
                </c:pt>
                <c:pt idx="1">
                  <c:v>5.5</c:v>
                </c:pt>
                <c:pt idx="2">
                  <c:v>6</c:v>
                </c:pt>
                <c:pt idx="3">
                  <c:v>6.5</c:v>
                </c:pt>
                <c:pt idx="4">
                  <c:v>7</c:v>
                </c:pt>
              </c:numCache>
            </c:numRef>
          </c:xVal>
          <c:yVal>
            <c:numRef>
              <c:f>'resumen estab'!$S$38:$S$42</c:f>
              <c:numCache>
                <c:formatCode>0.000</c:formatCode>
                <c:ptCount val="5"/>
                <c:pt idx="0">
                  <c:v>9.3922667907925241</c:v>
                </c:pt>
                <c:pt idx="1">
                  <c:v>8.0771289837473752</c:v>
                </c:pt>
                <c:pt idx="2">
                  <c:v>4.5111305993956252</c:v>
                </c:pt>
                <c:pt idx="3">
                  <c:v>2.7207469607662116</c:v>
                </c:pt>
                <c:pt idx="4">
                  <c:v>3.1392188903556231</c:v>
                </c:pt>
              </c:numCache>
            </c:numRef>
          </c:yVal>
          <c:smooth val="1"/>
        </c:ser>
        <c:dLbls>
          <c:showLegendKey val="0"/>
          <c:showVal val="0"/>
          <c:showCatName val="0"/>
          <c:showSerName val="0"/>
          <c:showPercent val="0"/>
          <c:showBubbleSize val="0"/>
        </c:dLbls>
        <c:axId val="1700916976"/>
        <c:axId val="1700921328"/>
      </c:scatterChart>
      <c:valAx>
        <c:axId val="1700916976"/>
        <c:scaling>
          <c:orientation val="minMax"/>
          <c:min val="4"/>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0921328"/>
        <c:crosses val="autoZero"/>
        <c:crossBetween val="midCat"/>
      </c:valAx>
      <c:valAx>
        <c:axId val="170092132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09169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0" i="0" u="none" strike="noStrike" kern="1200" spc="0" normalizeH="0" baseline="0">
                <a:solidFill>
                  <a:schemeClr val="tx1">
                    <a:lumMod val="65000"/>
                    <a:lumOff val="35000"/>
                  </a:schemeClr>
                </a:solidFill>
                <a:latin typeface="+mj-lt"/>
                <a:ea typeface="+mj-ea"/>
                <a:cs typeface="+mj-cs"/>
              </a:defRPr>
            </a:pPr>
            <a:r>
              <a:rPr lang="en-US" sz="1200" b="1"/>
              <a:t>Porcentaje de asfalto vs Estabilidad </a:t>
            </a:r>
          </a:p>
        </c:rich>
      </c:tx>
      <c:overlay val="0"/>
      <c:spPr>
        <a:noFill/>
        <a:ln>
          <a:noFill/>
        </a:ln>
        <a:effectLst/>
      </c:spPr>
      <c:txPr>
        <a:bodyPr rot="0" spcFirstLastPara="1" vertOverflow="ellipsis" vert="horz" wrap="square" anchor="ctr" anchorCtr="1"/>
        <a:lstStyle/>
        <a:p>
          <a:pPr>
            <a:defRPr sz="2000" b="0" i="0" u="none" strike="noStrike" kern="1200" spc="0" normalizeH="0" baseline="0">
              <a:solidFill>
                <a:schemeClr val="tx1">
                  <a:lumMod val="65000"/>
                  <a:lumOff val="35000"/>
                </a:schemeClr>
              </a:solidFill>
              <a:latin typeface="+mj-lt"/>
              <a:ea typeface="+mj-ea"/>
              <a:cs typeface="+mj-cs"/>
            </a:defRPr>
          </a:pPr>
          <a:endParaRPr lang="es-ES"/>
        </a:p>
      </c:txPr>
    </c:title>
    <c:autoTitleDeleted val="0"/>
    <c:plotArea>
      <c:layout/>
      <c:scatterChart>
        <c:scatterStyle val="smoothMarker"/>
        <c:varyColors val="0"/>
        <c:ser>
          <c:idx val="0"/>
          <c:order val="0"/>
          <c:tx>
            <c:v>estabilidad</c:v>
          </c:tx>
          <c:spPr>
            <a:ln w="25400" cap="flat" cmpd="dbl" algn="ctr">
              <a:solidFill>
                <a:schemeClr val="accent6">
                  <a:alpha val="50000"/>
                </a:schemeClr>
              </a:solidFill>
              <a:round/>
            </a:ln>
            <a:effectLst/>
          </c:spPr>
          <c:marker>
            <c:symbol val="circle"/>
            <c:size val="6"/>
            <c:spPr>
              <a:noFill/>
              <a:ln w="34925" cap="flat" cmpd="dbl" algn="ctr">
                <a:solidFill>
                  <a:schemeClr val="accent6">
                    <a:lumMod val="75000"/>
                    <a:alpha val="70000"/>
                  </a:schemeClr>
                </a:solidFill>
                <a:round/>
              </a:ln>
              <a:effectLst/>
            </c:spPr>
          </c:marker>
          <c:xVal>
            <c:numRef>
              <c:f>'resumen estab'!$Q$38:$Q$42</c:f>
              <c:numCache>
                <c:formatCode>0.00</c:formatCode>
                <c:ptCount val="5"/>
                <c:pt idx="0">
                  <c:v>5</c:v>
                </c:pt>
                <c:pt idx="1">
                  <c:v>5.5</c:v>
                </c:pt>
                <c:pt idx="2">
                  <c:v>6</c:v>
                </c:pt>
                <c:pt idx="3">
                  <c:v>6.5</c:v>
                </c:pt>
                <c:pt idx="4">
                  <c:v>7</c:v>
                </c:pt>
              </c:numCache>
            </c:numRef>
          </c:xVal>
          <c:yVal>
            <c:numRef>
              <c:f>'resumen estab'!$V$38:$V$42</c:f>
              <c:numCache>
                <c:formatCode>0.000</c:formatCode>
                <c:ptCount val="5"/>
                <c:pt idx="0">
                  <c:v>2898.7408266666666</c:v>
                </c:pt>
                <c:pt idx="1">
                  <c:v>3105.3756800000006</c:v>
                </c:pt>
                <c:pt idx="2">
                  <c:v>3275.5587333333337</c:v>
                </c:pt>
                <c:pt idx="3">
                  <c:v>3313.5440800000001</c:v>
                </c:pt>
                <c:pt idx="4">
                  <c:v>3374.7538</c:v>
                </c:pt>
              </c:numCache>
            </c:numRef>
          </c:yVal>
          <c:smooth val="1"/>
        </c:ser>
        <c:dLbls>
          <c:showLegendKey val="0"/>
          <c:showVal val="0"/>
          <c:showCatName val="0"/>
          <c:showSerName val="0"/>
          <c:showPercent val="0"/>
          <c:showBubbleSize val="0"/>
        </c:dLbls>
        <c:axId val="1700917520"/>
        <c:axId val="1700913168"/>
      </c:scatterChart>
      <c:valAx>
        <c:axId val="1700917520"/>
        <c:scaling>
          <c:orientation val="minMax"/>
          <c:min val="4.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0913168"/>
        <c:crosses val="autoZero"/>
        <c:crossBetween val="midCat"/>
      </c:valAx>
      <c:valAx>
        <c:axId val="170091316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09175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0" i="0" u="none" strike="noStrike" kern="1200" spc="0" normalizeH="0" baseline="0">
                <a:solidFill>
                  <a:schemeClr val="tx1">
                    <a:lumMod val="65000"/>
                    <a:lumOff val="35000"/>
                  </a:schemeClr>
                </a:solidFill>
                <a:latin typeface="+mj-lt"/>
                <a:ea typeface="+mj-ea"/>
                <a:cs typeface="+mj-cs"/>
              </a:defRPr>
            </a:pPr>
            <a:r>
              <a:rPr lang="en-US" sz="1200" b="1"/>
              <a:t>Porcentaje de asfalto vs flujo</a:t>
            </a:r>
          </a:p>
        </c:rich>
      </c:tx>
      <c:overlay val="0"/>
      <c:spPr>
        <a:noFill/>
        <a:ln>
          <a:noFill/>
        </a:ln>
        <a:effectLst/>
      </c:spPr>
      <c:txPr>
        <a:bodyPr rot="0" spcFirstLastPara="1" vertOverflow="ellipsis" vert="horz" wrap="square" anchor="ctr" anchorCtr="1"/>
        <a:lstStyle/>
        <a:p>
          <a:pPr>
            <a:defRPr sz="2000" b="0" i="0" u="none" strike="noStrike" kern="1200" spc="0" normalizeH="0" baseline="0">
              <a:solidFill>
                <a:schemeClr val="tx1">
                  <a:lumMod val="65000"/>
                  <a:lumOff val="35000"/>
                </a:schemeClr>
              </a:solidFill>
              <a:latin typeface="+mj-lt"/>
              <a:ea typeface="+mj-ea"/>
              <a:cs typeface="+mj-cs"/>
            </a:defRPr>
          </a:pPr>
          <a:endParaRPr lang="es-ES"/>
        </a:p>
      </c:txPr>
    </c:title>
    <c:autoTitleDeleted val="0"/>
    <c:plotArea>
      <c:layout/>
      <c:scatterChart>
        <c:scatterStyle val="smoothMarker"/>
        <c:varyColors val="0"/>
        <c:ser>
          <c:idx val="0"/>
          <c:order val="0"/>
          <c:tx>
            <c:v>flujo</c:v>
          </c:tx>
          <c:spPr>
            <a:ln w="25400" cap="flat" cmpd="dbl" algn="ctr">
              <a:solidFill>
                <a:schemeClr val="accent6">
                  <a:alpha val="50000"/>
                </a:schemeClr>
              </a:solidFill>
              <a:round/>
            </a:ln>
            <a:effectLst/>
          </c:spPr>
          <c:marker>
            <c:symbol val="circle"/>
            <c:size val="6"/>
            <c:spPr>
              <a:noFill/>
              <a:ln w="34925" cap="flat" cmpd="dbl" algn="ctr">
                <a:solidFill>
                  <a:schemeClr val="accent6">
                    <a:lumMod val="75000"/>
                    <a:alpha val="70000"/>
                  </a:schemeClr>
                </a:solidFill>
                <a:round/>
              </a:ln>
              <a:effectLst/>
            </c:spPr>
          </c:marker>
          <c:xVal>
            <c:numRef>
              <c:f>'resumen estab'!$Z$38:$Z$42</c:f>
              <c:numCache>
                <c:formatCode>0.00</c:formatCode>
                <c:ptCount val="5"/>
                <c:pt idx="0">
                  <c:v>5</c:v>
                </c:pt>
                <c:pt idx="1">
                  <c:v>5.5</c:v>
                </c:pt>
                <c:pt idx="2">
                  <c:v>6</c:v>
                </c:pt>
                <c:pt idx="3">
                  <c:v>6.5</c:v>
                </c:pt>
                <c:pt idx="4">
                  <c:v>7</c:v>
                </c:pt>
              </c:numCache>
            </c:numRef>
          </c:xVal>
          <c:yVal>
            <c:numRef>
              <c:f>'resumen estab'!$AF$38:$AF$42</c:f>
              <c:numCache>
                <c:formatCode>0,000</c:formatCode>
                <c:ptCount val="5"/>
                <c:pt idx="0">
                  <c:v>10.333333333333334</c:v>
                </c:pt>
                <c:pt idx="1">
                  <c:v>10.666666666666666</c:v>
                </c:pt>
                <c:pt idx="2">
                  <c:v>11.333333333333334</c:v>
                </c:pt>
                <c:pt idx="3">
                  <c:v>12.333333333333334</c:v>
                </c:pt>
                <c:pt idx="4">
                  <c:v>13.333333333333334</c:v>
                </c:pt>
              </c:numCache>
            </c:numRef>
          </c:yVal>
          <c:smooth val="1"/>
        </c:ser>
        <c:dLbls>
          <c:showLegendKey val="0"/>
          <c:showVal val="0"/>
          <c:showCatName val="0"/>
          <c:showSerName val="0"/>
          <c:showPercent val="0"/>
          <c:showBubbleSize val="0"/>
        </c:dLbls>
        <c:axId val="1700908272"/>
        <c:axId val="1700920240"/>
      </c:scatterChart>
      <c:valAx>
        <c:axId val="1700908272"/>
        <c:scaling>
          <c:orientation val="minMax"/>
          <c:min val="4.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0920240"/>
        <c:crosses val="autoZero"/>
        <c:crossBetween val="midCat"/>
      </c:valAx>
      <c:valAx>
        <c:axId val="1700920240"/>
        <c:scaling>
          <c:orientation val="minMax"/>
          <c:min val="1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_ ;\-0.00\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09082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0" i="0" u="none" strike="noStrike" kern="1200" spc="0" normalizeH="0" baseline="0">
                <a:solidFill>
                  <a:schemeClr val="tx1">
                    <a:lumMod val="65000"/>
                    <a:lumOff val="35000"/>
                  </a:schemeClr>
                </a:solidFill>
                <a:latin typeface="+mj-lt"/>
                <a:ea typeface="+mj-ea"/>
                <a:cs typeface="+mj-cs"/>
              </a:defRPr>
            </a:pPr>
            <a:r>
              <a:rPr lang="en-US" sz="1200" b="1"/>
              <a:t>Porcentaje de asfalto vs Densidad</a:t>
            </a:r>
            <a:r>
              <a:rPr lang="en-US" sz="1200" b="1" baseline="0"/>
              <a:t> Bulk</a:t>
            </a:r>
            <a:endParaRPr lang="en-US" sz="1200" b="1"/>
          </a:p>
        </c:rich>
      </c:tx>
      <c:layout>
        <c:manualLayout>
          <c:xMode val="edge"/>
          <c:yMode val="edge"/>
          <c:x val="0.20770676691729323"/>
          <c:y val="4.2872483280670844E-2"/>
        </c:manualLayout>
      </c:layout>
      <c:overlay val="0"/>
      <c:spPr>
        <a:noFill/>
        <a:ln>
          <a:noFill/>
        </a:ln>
        <a:effectLst/>
      </c:spPr>
      <c:txPr>
        <a:bodyPr rot="0" spcFirstLastPara="1" vertOverflow="ellipsis" vert="horz" wrap="square" anchor="ctr" anchorCtr="1"/>
        <a:lstStyle/>
        <a:p>
          <a:pPr>
            <a:defRPr sz="2000" b="0" i="0" u="none" strike="noStrike" kern="1200" spc="0" normalizeH="0" baseline="0">
              <a:solidFill>
                <a:schemeClr val="tx1">
                  <a:lumMod val="65000"/>
                  <a:lumOff val="35000"/>
                </a:schemeClr>
              </a:solidFill>
              <a:latin typeface="+mj-lt"/>
              <a:ea typeface="+mj-ea"/>
              <a:cs typeface="+mj-cs"/>
            </a:defRPr>
          </a:pPr>
          <a:endParaRPr lang="es-ES"/>
        </a:p>
      </c:txPr>
    </c:title>
    <c:autoTitleDeleted val="0"/>
    <c:plotArea>
      <c:layout/>
      <c:scatterChart>
        <c:scatterStyle val="smoothMarker"/>
        <c:varyColors val="0"/>
        <c:ser>
          <c:idx val="0"/>
          <c:order val="0"/>
          <c:tx>
            <c:v>gravedad especifica bulk</c:v>
          </c:tx>
          <c:spPr>
            <a:ln w="25400" cap="flat" cmpd="dbl" algn="ctr">
              <a:solidFill>
                <a:schemeClr val="accent6">
                  <a:alpha val="50000"/>
                </a:schemeClr>
              </a:solidFill>
              <a:round/>
            </a:ln>
            <a:effectLst/>
          </c:spPr>
          <c:marker>
            <c:symbol val="circle"/>
            <c:size val="6"/>
            <c:spPr>
              <a:noFill/>
              <a:ln w="34925" cap="flat" cmpd="dbl" algn="ctr">
                <a:solidFill>
                  <a:schemeClr val="accent6">
                    <a:lumMod val="75000"/>
                    <a:alpha val="70000"/>
                  </a:schemeClr>
                </a:solidFill>
                <a:round/>
              </a:ln>
              <a:effectLst/>
            </c:spPr>
          </c:marker>
          <c:xVal>
            <c:numRef>
              <c:f>'resumen estab'!$Q$38:$Q$42</c:f>
              <c:numCache>
                <c:formatCode>0.00</c:formatCode>
                <c:ptCount val="5"/>
                <c:pt idx="0">
                  <c:v>5</c:v>
                </c:pt>
                <c:pt idx="1">
                  <c:v>5.5</c:v>
                </c:pt>
                <c:pt idx="2">
                  <c:v>6</c:v>
                </c:pt>
                <c:pt idx="3">
                  <c:v>6.5</c:v>
                </c:pt>
                <c:pt idx="4">
                  <c:v>7</c:v>
                </c:pt>
              </c:numCache>
            </c:numRef>
          </c:xVal>
          <c:yVal>
            <c:numRef>
              <c:f>'resumen estab'!$R$38:$R$42</c:f>
              <c:numCache>
                <c:formatCode>0.000</c:formatCode>
                <c:ptCount val="5"/>
                <c:pt idx="0">
                  <c:v>2.178251485785283</c:v>
                </c:pt>
                <c:pt idx="1">
                  <c:v>2.1897631605149575</c:v>
                </c:pt>
                <c:pt idx="2">
                  <c:v>2.217527988379814</c:v>
                </c:pt>
                <c:pt idx="3">
                  <c:v>2.2404531131413958</c:v>
                </c:pt>
                <c:pt idx="4">
                  <c:v>2.2206918420670094</c:v>
                </c:pt>
              </c:numCache>
            </c:numRef>
          </c:yVal>
          <c:smooth val="1"/>
        </c:ser>
        <c:dLbls>
          <c:showLegendKey val="0"/>
          <c:showVal val="0"/>
          <c:showCatName val="0"/>
          <c:showSerName val="0"/>
          <c:showPercent val="0"/>
          <c:showBubbleSize val="0"/>
        </c:dLbls>
        <c:axId val="1700914800"/>
        <c:axId val="1700918608"/>
      </c:scatterChart>
      <c:valAx>
        <c:axId val="1700914800"/>
        <c:scaling>
          <c:orientation val="minMax"/>
          <c:min val="4.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0918608"/>
        <c:crosses val="autoZero"/>
        <c:crossBetween val="midCat"/>
      </c:valAx>
      <c:valAx>
        <c:axId val="170091860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091480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0" i="0" u="none" strike="noStrike" kern="1200" spc="0" normalizeH="0" baseline="0">
                <a:solidFill>
                  <a:schemeClr val="tx1">
                    <a:lumMod val="65000"/>
                    <a:lumOff val="35000"/>
                  </a:schemeClr>
                </a:solidFill>
                <a:latin typeface="+mj-lt"/>
                <a:ea typeface="+mj-ea"/>
                <a:cs typeface="+mj-cs"/>
              </a:defRPr>
            </a:pPr>
            <a:r>
              <a:rPr lang="en-US" sz="1200" b="1"/>
              <a:t>Porcentaje de asfalto vs filler/betún</a:t>
            </a:r>
          </a:p>
        </c:rich>
      </c:tx>
      <c:overlay val="0"/>
      <c:spPr>
        <a:noFill/>
        <a:ln>
          <a:noFill/>
        </a:ln>
        <a:effectLst/>
      </c:spPr>
      <c:txPr>
        <a:bodyPr rot="0" spcFirstLastPara="1" vertOverflow="ellipsis" vert="horz" wrap="square" anchor="ctr" anchorCtr="1"/>
        <a:lstStyle/>
        <a:p>
          <a:pPr>
            <a:defRPr sz="2000" b="0" i="0" u="none" strike="noStrike" kern="1200" spc="0" normalizeH="0" baseline="0">
              <a:solidFill>
                <a:schemeClr val="tx1">
                  <a:lumMod val="65000"/>
                  <a:lumOff val="35000"/>
                </a:schemeClr>
              </a:solidFill>
              <a:latin typeface="+mj-lt"/>
              <a:ea typeface="+mj-ea"/>
              <a:cs typeface="+mj-cs"/>
            </a:defRPr>
          </a:pPr>
          <a:endParaRPr lang="es-ES"/>
        </a:p>
      </c:txPr>
    </c:title>
    <c:autoTitleDeleted val="0"/>
    <c:plotArea>
      <c:layout/>
      <c:scatterChart>
        <c:scatterStyle val="smoothMarker"/>
        <c:varyColors val="0"/>
        <c:ser>
          <c:idx val="0"/>
          <c:order val="0"/>
          <c:tx>
            <c:v>filler/betun</c:v>
          </c:tx>
          <c:spPr>
            <a:ln w="25400" cap="flat" cmpd="dbl" algn="ctr">
              <a:solidFill>
                <a:schemeClr val="accent6">
                  <a:alpha val="50000"/>
                </a:schemeClr>
              </a:solidFill>
              <a:round/>
            </a:ln>
            <a:effectLst/>
          </c:spPr>
          <c:marker>
            <c:symbol val="circle"/>
            <c:size val="6"/>
            <c:spPr>
              <a:noFill/>
              <a:ln w="34925" cap="flat" cmpd="dbl" algn="ctr">
                <a:solidFill>
                  <a:schemeClr val="accent6">
                    <a:lumMod val="75000"/>
                    <a:alpha val="70000"/>
                  </a:schemeClr>
                </a:solidFill>
                <a:round/>
              </a:ln>
              <a:effectLst/>
            </c:spPr>
          </c:marker>
          <c:xVal>
            <c:numRef>
              <c:f>'resumen estab'!$AA$5:$AA$9</c:f>
              <c:numCache>
                <c:formatCode>0.00</c:formatCode>
                <c:ptCount val="5"/>
                <c:pt idx="0">
                  <c:v>5</c:v>
                </c:pt>
                <c:pt idx="1">
                  <c:v>5.5</c:v>
                </c:pt>
                <c:pt idx="2">
                  <c:v>6</c:v>
                </c:pt>
                <c:pt idx="3">
                  <c:v>6.5</c:v>
                </c:pt>
                <c:pt idx="4">
                  <c:v>7</c:v>
                </c:pt>
              </c:numCache>
            </c:numRef>
          </c:xVal>
          <c:yVal>
            <c:numRef>
              <c:f>'resumen estab'!$AF$5:$AF$9</c:f>
              <c:numCache>
                <c:formatCode>0.00</c:formatCode>
                <c:ptCount val="5"/>
                <c:pt idx="0">
                  <c:v>1.9977856198957</c:v>
                </c:pt>
                <c:pt idx="1">
                  <c:v>1.6733922037897522</c:v>
                </c:pt>
                <c:pt idx="2">
                  <c:v>1.2275998782770972</c:v>
                </c:pt>
                <c:pt idx="3">
                  <c:v>1.1025068401396791</c:v>
                </c:pt>
                <c:pt idx="4">
                  <c:v>1.0292337701337302</c:v>
                </c:pt>
              </c:numCache>
            </c:numRef>
          </c:yVal>
          <c:smooth val="1"/>
        </c:ser>
        <c:dLbls>
          <c:showLegendKey val="0"/>
          <c:showVal val="0"/>
          <c:showCatName val="0"/>
          <c:showSerName val="0"/>
          <c:showPercent val="0"/>
          <c:showBubbleSize val="0"/>
        </c:dLbls>
        <c:axId val="1700906640"/>
        <c:axId val="1700909904"/>
      </c:scatterChart>
      <c:valAx>
        <c:axId val="1700906640"/>
        <c:scaling>
          <c:orientation val="minMax"/>
          <c:min val="4"/>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0909904"/>
        <c:crosses val="autoZero"/>
        <c:crossBetween val="midCat"/>
      </c:valAx>
      <c:valAx>
        <c:axId val="1700909904"/>
        <c:scaling>
          <c:orientation val="minMax"/>
          <c:min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7009066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10.xml><?xml version="1.0" encoding="utf-8"?>
<cs:colorStyle xmlns:cs="http://schemas.microsoft.com/office/drawing/2012/chartStyle" xmlns:a="http://schemas.openxmlformats.org/drawingml/2006/main" meth="withinLinear" id="19">
  <a:schemeClr val="accent6"/>
</cs:colorStyle>
</file>

<file path=ppt/charts/colors11.xml><?xml version="1.0" encoding="utf-8"?>
<cs:colorStyle xmlns:cs="http://schemas.microsoft.com/office/drawing/2012/chartStyle" xmlns:a="http://schemas.openxmlformats.org/drawingml/2006/main" meth="withinLinear" id="19">
  <a:schemeClr val="accent6"/>
</cs:colorStyle>
</file>

<file path=ppt/charts/colors12.xml><?xml version="1.0" encoding="utf-8"?>
<cs:colorStyle xmlns:cs="http://schemas.microsoft.com/office/drawing/2012/chartStyle" xmlns:a="http://schemas.openxmlformats.org/drawingml/2006/main" meth="withinLinear" id="19">
  <a:schemeClr val="accent6"/>
</cs:colorStyle>
</file>

<file path=ppt/charts/colors13.xml><?xml version="1.0" encoding="utf-8"?>
<cs:colorStyle xmlns:cs="http://schemas.microsoft.com/office/drawing/2012/chartStyle" xmlns:a="http://schemas.openxmlformats.org/drawingml/2006/main" meth="withinLinear" id="19">
  <a:schemeClr val="accent6"/>
</cs:colorStyle>
</file>

<file path=ppt/charts/colors14.xml><?xml version="1.0" encoding="utf-8"?>
<cs:colorStyle xmlns:cs="http://schemas.microsoft.com/office/drawing/2012/chartStyle" xmlns:a="http://schemas.openxmlformats.org/drawingml/2006/main" meth="withinLinear" id="19">
  <a:schemeClr val="accent6"/>
</cs:colorStyle>
</file>

<file path=ppt/charts/colors15.xml><?xml version="1.0" encoding="utf-8"?>
<cs:colorStyle xmlns:cs="http://schemas.microsoft.com/office/drawing/2012/chartStyle" xmlns:a="http://schemas.openxmlformats.org/drawingml/2006/main" meth="withinLinear" id="19">
  <a:schemeClr val="accent6"/>
</cs:colorStyle>
</file>

<file path=ppt/charts/colors16.xml><?xml version="1.0" encoding="utf-8"?>
<cs:colorStyle xmlns:cs="http://schemas.microsoft.com/office/drawing/2012/chartStyle" xmlns:a="http://schemas.openxmlformats.org/drawingml/2006/main" meth="withinLinear" id="19">
  <a:schemeClr val="accent6"/>
</cs:colorStyle>
</file>

<file path=ppt/charts/colors17.xml><?xml version="1.0" encoding="utf-8"?>
<cs:colorStyle xmlns:cs="http://schemas.microsoft.com/office/drawing/2012/chartStyle" xmlns:a="http://schemas.openxmlformats.org/drawingml/2006/main" meth="withinLinear" id="19">
  <a:schemeClr val="accent6"/>
</cs:colorStyle>
</file>

<file path=ppt/charts/colors18.xml><?xml version="1.0" encoding="utf-8"?>
<cs:colorStyle xmlns:cs="http://schemas.microsoft.com/office/drawing/2012/chartStyle" xmlns:a="http://schemas.openxmlformats.org/drawingml/2006/main" meth="withinLinear" id="19">
  <a:schemeClr val="accent6"/>
</cs:colorStyle>
</file>

<file path=ppt/charts/colors19.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withinLinear" id="17">
  <a:schemeClr val="accent4"/>
</cs:colorStyle>
</file>

<file path=ppt/charts/colors21.xml><?xml version="1.0" encoding="utf-8"?>
<cs:colorStyle xmlns:cs="http://schemas.microsoft.com/office/drawing/2012/chartStyle" xmlns:a="http://schemas.openxmlformats.org/drawingml/2006/main" meth="withinLinear" id="14">
  <a:schemeClr val="accent1"/>
</cs:colorStyle>
</file>

<file path=ppt/charts/colors22.xml><?xml version="1.0" encoding="utf-8"?>
<cs:colorStyle xmlns:cs="http://schemas.microsoft.com/office/drawing/2012/chartStyle" xmlns:a="http://schemas.openxmlformats.org/drawingml/2006/main" meth="withinLinear" id="18">
  <a:schemeClr val="accent5"/>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 id="19">
  <a:schemeClr val="accent6"/>
</cs:colorStyle>
</file>

<file path=ppt/charts/colors8.xml><?xml version="1.0" encoding="utf-8"?>
<cs:colorStyle xmlns:cs="http://schemas.microsoft.com/office/drawing/2012/chartStyle" xmlns:a="http://schemas.openxmlformats.org/drawingml/2006/main" meth="withinLinear" id="19">
  <a:schemeClr val="accent6"/>
</cs:colorStyle>
</file>

<file path=ppt/charts/colors9.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1197" kern="1200"/>
    <cs:bodyPr/>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image" Target="../media/image114.GIF"/><Relationship Id="rId1" Type="http://schemas.openxmlformats.org/officeDocument/2006/relationships/image" Target="../media/image113.GIF"/><Relationship Id="rId5" Type="http://schemas.openxmlformats.org/officeDocument/2006/relationships/image" Target="../media/image117.GIF"/><Relationship Id="rId4" Type="http://schemas.openxmlformats.org/officeDocument/2006/relationships/image" Target="../media/image116.GIF"/></Relationships>
</file>

<file path=ppt/diagrams/_rels/drawing4.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image" Target="../media/image114.GIF"/><Relationship Id="rId1" Type="http://schemas.openxmlformats.org/officeDocument/2006/relationships/image" Target="../media/image113.GIF"/><Relationship Id="rId5" Type="http://schemas.openxmlformats.org/officeDocument/2006/relationships/image" Target="../media/image117.GIF"/><Relationship Id="rId4" Type="http://schemas.openxmlformats.org/officeDocument/2006/relationships/image" Target="../media/image116.GIF"/></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A9EE68-4EF4-448D-AC78-A91CEF286EE8}"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s-ES"/>
        </a:p>
      </dgm:t>
    </dgm:pt>
    <dgm:pt modelId="{A7B68174-4FD9-4733-9CFB-7C3373390335}">
      <dgm:prSet phldrT="[Texto]"/>
      <dgm:spPr/>
      <dgm:t>
        <a:bodyPr/>
        <a:lstStyle/>
        <a:p>
          <a:r>
            <a:rPr lang="es-ES" dirty="0" smtClean="0">
              <a:latin typeface="+mj-lt"/>
            </a:rPr>
            <a:t>OBJETIVO GENERAL</a:t>
          </a:r>
          <a:endParaRPr lang="es-ES" dirty="0">
            <a:latin typeface="+mj-lt"/>
          </a:endParaRPr>
        </a:p>
      </dgm:t>
    </dgm:pt>
    <dgm:pt modelId="{024E400D-4794-4D48-8C5D-184C9D5F443C}" type="parTrans" cxnId="{673A4A0A-AC60-4A47-937F-D8F58756CCEC}">
      <dgm:prSet/>
      <dgm:spPr/>
      <dgm:t>
        <a:bodyPr/>
        <a:lstStyle/>
        <a:p>
          <a:endParaRPr lang="es-ES">
            <a:latin typeface="+mj-lt"/>
          </a:endParaRPr>
        </a:p>
      </dgm:t>
    </dgm:pt>
    <dgm:pt modelId="{AF541955-63C0-4915-AF31-1A2B8C9ED3A0}" type="sibTrans" cxnId="{673A4A0A-AC60-4A47-937F-D8F58756CCEC}">
      <dgm:prSet/>
      <dgm:spPr/>
      <dgm:t>
        <a:bodyPr/>
        <a:lstStyle/>
        <a:p>
          <a:endParaRPr lang="es-ES">
            <a:latin typeface="+mj-lt"/>
          </a:endParaRPr>
        </a:p>
      </dgm:t>
    </dgm:pt>
    <dgm:pt modelId="{86130BE9-E772-44B7-BBC9-BA987961E231}">
      <dgm:prSet phldrT="[Texto]"/>
      <dgm:spPr/>
      <dgm:t>
        <a:bodyPr/>
        <a:lstStyle/>
        <a:p>
          <a:pPr>
            <a:lnSpc>
              <a:spcPct val="150000"/>
            </a:lnSpc>
          </a:pPr>
          <a:r>
            <a:rPr lang="es-ES" dirty="0" smtClean="0">
              <a:latin typeface="+mj-lt"/>
            </a:rPr>
            <a:t>Evaluar el desempeño del hormigón asfáltico reforzado con geosintéticos (geotextil no tejido) y fibra de vidrio para un pavimento de primer orden, frente a las leyes de fatiga y patologías de falla, mediante un  análisis experimental y analítico.</a:t>
          </a:r>
          <a:endParaRPr lang="es-ES" dirty="0">
            <a:latin typeface="+mj-lt"/>
          </a:endParaRPr>
        </a:p>
      </dgm:t>
    </dgm:pt>
    <dgm:pt modelId="{D9909C60-1C9B-4BF0-8D5D-37244FA16302}" type="parTrans" cxnId="{339974B3-8CF9-4F41-B52F-E33317E6BD75}">
      <dgm:prSet/>
      <dgm:spPr/>
      <dgm:t>
        <a:bodyPr/>
        <a:lstStyle/>
        <a:p>
          <a:endParaRPr lang="es-ES">
            <a:latin typeface="+mj-lt"/>
          </a:endParaRPr>
        </a:p>
      </dgm:t>
    </dgm:pt>
    <dgm:pt modelId="{82C2C440-3C75-4EEB-9169-D4674F60E14A}" type="sibTrans" cxnId="{339974B3-8CF9-4F41-B52F-E33317E6BD75}">
      <dgm:prSet/>
      <dgm:spPr/>
      <dgm:t>
        <a:bodyPr/>
        <a:lstStyle/>
        <a:p>
          <a:endParaRPr lang="es-ES">
            <a:latin typeface="+mj-lt"/>
          </a:endParaRPr>
        </a:p>
      </dgm:t>
    </dgm:pt>
    <dgm:pt modelId="{DF82F6B9-6CCA-4DB5-9F36-9371366DAC7F}">
      <dgm:prSet phldrT="[Texto]"/>
      <dgm:spPr/>
      <dgm:t>
        <a:bodyPr/>
        <a:lstStyle/>
        <a:p>
          <a:r>
            <a:rPr lang="es-ES" dirty="0" smtClean="0">
              <a:latin typeface="+mj-lt"/>
            </a:rPr>
            <a:t>OBJETIVOS ESPECÍFICOS</a:t>
          </a:r>
          <a:endParaRPr lang="es-ES" dirty="0">
            <a:latin typeface="+mj-lt"/>
          </a:endParaRPr>
        </a:p>
      </dgm:t>
    </dgm:pt>
    <dgm:pt modelId="{8DBD70E4-B324-47E0-A084-E1FF3BFEC664}" type="parTrans" cxnId="{B4FC461C-7C12-438D-B982-FEEEDABFBBF6}">
      <dgm:prSet/>
      <dgm:spPr/>
      <dgm:t>
        <a:bodyPr/>
        <a:lstStyle/>
        <a:p>
          <a:endParaRPr lang="es-ES">
            <a:latin typeface="+mj-lt"/>
          </a:endParaRPr>
        </a:p>
      </dgm:t>
    </dgm:pt>
    <dgm:pt modelId="{674D0B07-F1B3-45A5-BE31-DF01FDA52958}" type="sibTrans" cxnId="{B4FC461C-7C12-438D-B982-FEEEDABFBBF6}">
      <dgm:prSet/>
      <dgm:spPr/>
      <dgm:t>
        <a:bodyPr/>
        <a:lstStyle/>
        <a:p>
          <a:endParaRPr lang="es-ES">
            <a:latin typeface="+mj-lt"/>
          </a:endParaRPr>
        </a:p>
      </dgm:t>
    </dgm:pt>
    <dgm:pt modelId="{5757A86E-14C2-4C3A-973A-2E142D16116B}">
      <dgm:prSet phldrT="[Texto]"/>
      <dgm:spPr/>
      <dgm:t>
        <a:bodyPr/>
        <a:lstStyle/>
        <a:p>
          <a:pPr>
            <a:lnSpc>
              <a:spcPct val="150000"/>
            </a:lnSpc>
          </a:pPr>
          <a:r>
            <a:rPr lang="es-ES" dirty="0" smtClean="0">
              <a:latin typeface="+mj-lt"/>
            </a:rPr>
            <a:t>Caracterizar los materiales que componen la mezcla asfáltica (agregados y ligante)</a:t>
          </a:r>
          <a:endParaRPr lang="es-ES" dirty="0">
            <a:latin typeface="+mj-lt"/>
          </a:endParaRPr>
        </a:p>
      </dgm:t>
    </dgm:pt>
    <dgm:pt modelId="{81053EEA-4CC0-48FF-959F-6821976AC52C}" type="parTrans" cxnId="{15452C60-8BE0-4EC3-AED5-9C07489F0500}">
      <dgm:prSet/>
      <dgm:spPr/>
      <dgm:t>
        <a:bodyPr/>
        <a:lstStyle/>
        <a:p>
          <a:endParaRPr lang="es-ES">
            <a:latin typeface="+mj-lt"/>
          </a:endParaRPr>
        </a:p>
      </dgm:t>
    </dgm:pt>
    <dgm:pt modelId="{E78FCF51-0FB4-451C-9B9F-482D4F118FBD}" type="sibTrans" cxnId="{15452C60-8BE0-4EC3-AED5-9C07489F0500}">
      <dgm:prSet/>
      <dgm:spPr/>
      <dgm:t>
        <a:bodyPr/>
        <a:lstStyle/>
        <a:p>
          <a:endParaRPr lang="es-ES">
            <a:latin typeface="+mj-lt"/>
          </a:endParaRPr>
        </a:p>
      </dgm:t>
    </dgm:pt>
    <dgm:pt modelId="{BF513801-0441-4C78-BC9A-CA897EC51C3F}">
      <dgm:prSet/>
      <dgm:spPr/>
      <dgm:t>
        <a:bodyPr/>
        <a:lstStyle/>
        <a:p>
          <a:pPr>
            <a:lnSpc>
              <a:spcPct val="150000"/>
            </a:lnSpc>
          </a:pPr>
          <a:r>
            <a:rPr lang="es-ES" dirty="0" smtClean="0">
              <a:latin typeface="+mj-lt"/>
            </a:rPr>
            <a:t>Diseñar la mezcla asfáltica patrón. </a:t>
          </a:r>
          <a:endParaRPr lang="es-ES" dirty="0">
            <a:latin typeface="+mj-lt"/>
          </a:endParaRPr>
        </a:p>
      </dgm:t>
    </dgm:pt>
    <dgm:pt modelId="{02434342-106C-4025-9B25-4312F03F3FEA}" type="parTrans" cxnId="{B644554E-E3B5-4541-A4A4-4D94F0DE79F9}">
      <dgm:prSet/>
      <dgm:spPr/>
      <dgm:t>
        <a:bodyPr/>
        <a:lstStyle/>
        <a:p>
          <a:endParaRPr lang="es-ES">
            <a:latin typeface="+mj-lt"/>
          </a:endParaRPr>
        </a:p>
      </dgm:t>
    </dgm:pt>
    <dgm:pt modelId="{6F7CB148-EC18-4A5C-92E3-DF25A2AFFB02}" type="sibTrans" cxnId="{B644554E-E3B5-4541-A4A4-4D94F0DE79F9}">
      <dgm:prSet/>
      <dgm:spPr/>
      <dgm:t>
        <a:bodyPr/>
        <a:lstStyle/>
        <a:p>
          <a:endParaRPr lang="es-ES">
            <a:latin typeface="+mj-lt"/>
          </a:endParaRPr>
        </a:p>
      </dgm:t>
    </dgm:pt>
    <dgm:pt modelId="{8917DD2E-5570-417B-874A-AA2B61E01A2D}">
      <dgm:prSet/>
      <dgm:spPr/>
      <dgm:t>
        <a:bodyPr/>
        <a:lstStyle/>
        <a:p>
          <a:pPr>
            <a:lnSpc>
              <a:spcPct val="150000"/>
            </a:lnSpc>
          </a:pPr>
          <a:r>
            <a:rPr lang="es-ES" dirty="0" smtClean="0">
              <a:latin typeface="+mj-lt"/>
            </a:rPr>
            <a:t>Determinar la posición del refuerzo al interior de la carpeta asfáltica.</a:t>
          </a:r>
          <a:endParaRPr lang="es-ES" dirty="0">
            <a:latin typeface="+mj-lt"/>
          </a:endParaRPr>
        </a:p>
      </dgm:t>
    </dgm:pt>
    <dgm:pt modelId="{F5323006-6977-4527-A516-239543B397D1}" type="parTrans" cxnId="{7DF053F7-DD48-43DB-B4C4-1759FC38B79B}">
      <dgm:prSet/>
      <dgm:spPr/>
      <dgm:t>
        <a:bodyPr/>
        <a:lstStyle/>
        <a:p>
          <a:endParaRPr lang="es-ES">
            <a:latin typeface="+mj-lt"/>
          </a:endParaRPr>
        </a:p>
      </dgm:t>
    </dgm:pt>
    <dgm:pt modelId="{68345143-0D26-4249-9CCD-CCDAEFD446B4}" type="sibTrans" cxnId="{7DF053F7-DD48-43DB-B4C4-1759FC38B79B}">
      <dgm:prSet/>
      <dgm:spPr/>
      <dgm:t>
        <a:bodyPr/>
        <a:lstStyle/>
        <a:p>
          <a:endParaRPr lang="es-ES">
            <a:latin typeface="+mj-lt"/>
          </a:endParaRPr>
        </a:p>
      </dgm:t>
    </dgm:pt>
    <dgm:pt modelId="{CD71850E-42FB-43C0-8877-0035BAE9AB31}">
      <dgm:prSet/>
      <dgm:spPr/>
      <dgm:t>
        <a:bodyPr/>
        <a:lstStyle/>
        <a:p>
          <a:pPr>
            <a:lnSpc>
              <a:spcPct val="150000"/>
            </a:lnSpc>
          </a:pPr>
          <a:r>
            <a:rPr lang="es-ES" dirty="0" smtClean="0">
              <a:latin typeface="+mj-lt"/>
            </a:rPr>
            <a:t>Elaborar probetas de mezclas asfálticas con refuerzo y sin refuerzo. </a:t>
          </a:r>
          <a:endParaRPr lang="es-ES" dirty="0">
            <a:latin typeface="+mj-lt"/>
          </a:endParaRPr>
        </a:p>
      </dgm:t>
    </dgm:pt>
    <dgm:pt modelId="{F15CA3B8-B1E4-49A9-8B99-144AABF1E6E7}" type="parTrans" cxnId="{81330C38-2F50-45F9-A8AC-EBF6A5A40140}">
      <dgm:prSet/>
      <dgm:spPr/>
      <dgm:t>
        <a:bodyPr/>
        <a:lstStyle/>
        <a:p>
          <a:endParaRPr lang="es-ES">
            <a:latin typeface="+mj-lt"/>
          </a:endParaRPr>
        </a:p>
      </dgm:t>
    </dgm:pt>
    <dgm:pt modelId="{CB90B87B-915A-4E2B-A073-C2E5C7CD5B56}" type="sibTrans" cxnId="{81330C38-2F50-45F9-A8AC-EBF6A5A40140}">
      <dgm:prSet/>
      <dgm:spPr/>
      <dgm:t>
        <a:bodyPr/>
        <a:lstStyle/>
        <a:p>
          <a:endParaRPr lang="es-ES">
            <a:latin typeface="+mj-lt"/>
          </a:endParaRPr>
        </a:p>
      </dgm:t>
    </dgm:pt>
    <dgm:pt modelId="{6B66F79A-AE95-4823-A0A1-5B968029F0F5}">
      <dgm:prSet/>
      <dgm:spPr/>
      <dgm:t>
        <a:bodyPr/>
        <a:lstStyle/>
        <a:p>
          <a:pPr>
            <a:lnSpc>
              <a:spcPct val="150000"/>
            </a:lnSpc>
          </a:pPr>
          <a:r>
            <a:rPr lang="es-ES" dirty="0" smtClean="0">
              <a:latin typeface="+mj-lt"/>
            </a:rPr>
            <a:t>Realizar un análisis comparativo de los resultados obtenido de las muestras. </a:t>
          </a:r>
          <a:endParaRPr lang="es-ES" dirty="0">
            <a:latin typeface="+mj-lt"/>
          </a:endParaRPr>
        </a:p>
      </dgm:t>
    </dgm:pt>
    <dgm:pt modelId="{FDD81AC0-0369-43B4-B135-DA84554EB913}" type="parTrans" cxnId="{51554D6E-EF2F-4F4E-857F-5894340C8F30}">
      <dgm:prSet/>
      <dgm:spPr/>
      <dgm:t>
        <a:bodyPr/>
        <a:lstStyle/>
        <a:p>
          <a:endParaRPr lang="es-ES">
            <a:latin typeface="+mj-lt"/>
          </a:endParaRPr>
        </a:p>
      </dgm:t>
    </dgm:pt>
    <dgm:pt modelId="{33859576-CD12-4761-BBB7-FB9023247DDC}" type="sibTrans" cxnId="{51554D6E-EF2F-4F4E-857F-5894340C8F30}">
      <dgm:prSet/>
      <dgm:spPr/>
      <dgm:t>
        <a:bodyPr/>
        <a:lstStyle/>
        <a:p>
          <a:endParaRPr lang="es-ES">
            <a:latin typeface="+mj-lt"/>
          </a:endParaRPr>
        </a:p>
      </dgm:t>
    </dgm:pt>
    <dgm:pt modelId="{2FC53970-0393-432E-83BF-D921222892C8}" type="pres">
      <dgm:prSet presAssocID="{78A9EE68-4EF4-448D-AC78-A91CEF286EE8}" presName="linear" presStyleCnt="0">
        <dgm:presLayoutVars>
          <dgm:animLvl val="lvl"/>
          <dgm:resizeHandles val="exact"/>
        </dgm:presLayoutVars>
      </dgm:prSet>
      <dgm:spPr/>
      <dgm:t>
        <a:bodyPr/>
        <a:lstStyle/>
        <a:p>
          <a:endParaRPr lang="es-ES"/>
        </a:p>
      </dgm:t>
    </dgm:pt>
    <dgm:pt modelId="{63F4EED7-6E39-40F1-9D89-19EB81B7E2BC}" type="pres">
      <dgm:prSet presAssocID="{A7B68174-4FD9-4733-9CFB-7C3373390335}" presName="parentText" presStyleLbl="node1" presStyleIdx="0" presStyleCnt="2">
        <dgm:presLayoutVars>
          <dgm:chMax val="0"/>
          <dgm:bulletEnabled val="1"/>
        </dgm:presLayoutVars>
      </dgm:prSet>
      <dgm:spPr/>
      <dgm:t>
        <a:bodyPr/>
        <a:lstStyle/>
        <a:p>
          <a:endParaRPr lang="es-ES"/>
        </a:p>
      </dgm:t>
    </dgm:pt>
    <dgm:pt modelId="{D9E61E8C-0933-4741-820C-5DBAB5B00A58}" type="pres">
      <dgm:prSet presAssocID="{A7B68174-4FD9-4733-9CFB-7C3373390335}" presName="childText" presStyleLbl="revTx" presStyleIdx="0" presStyleCnt="2">
        <dgm:presLayoutVars>
          <dgm:bulletEnabled val="1"/>
        </dgm:presLayoutVars>
      </dgm:prSet>
      <dgm:spPr/>
      <dgm:t>
        <a:bodyPr/>
        <a:lstStyle/>
        <a:p>
          <a:endParaRPr lang="es-ES"/>
        </a:p>
      </dgm:t>
    </dgm:pt>
    <dgm:pt modelId="{B2EC6A35-EC31-47C3-8F52-3E2F752E0D5E}" type="pres">
      <dgm:prSet presAssocID="{DF82F6B9-6CCA-4DB5-9F36-9371366DAC7F}" presName="parentText" presStyleLbl="node1" presStyleIdx="1" presStyleCnt="2">
        <dgm:presLayoutVars>
          <dgm:chMax val="0"/>
          <dgm:bulletEnabled val="1"/>
        </dgm:presLayoutVars>
      </dgm:prSet>
      <dgm:spPr/>
      <dgm:t>
        <a:bodyPr/>
        <a:lstStyle/>
        <a:p>
          <a:endParaRPr lang="es-ES"/>
        </a:p>
      </dgm:t>
    </dgm:pt>
    <dgm:pt modelId="{D3E7AD47-1129-4FD4-9765-365B1C23C912}" type="pres">
      <dgm:prSet presAssocID="{DF82F6B9-6CCA-4DB5-9F36-9371366DAC7F}" presName="childText" presStyleLbl="revTx" presStyleIdx="1" presStyleCnt="2">
        <dgm:presLayoutVars>
          <dgm:bulletEnabled val="1"/>
        </dgm:presLayoutVars>
      </dgm:prSet>
      <dgm:spPr/>
      <dgm:t>
        <a:bodyPr/>
        <a:lstStyle/>
        <a:p>
          <a:endParaRPr lang="es-ES"/>
        </a:p>
      </dgm:t>
    </dgm:pt>
  </dgm:ptLst>
  <dgm:cxnLst>
    <dgm:cxn modelId="{8F2C74D3-FC9C-4FCF-BD56-9ADF92DF0D9A}" type="presOf" srcId="{BF513801-0441-4C78-BC9A-CA897EC51C3F}" destId="{D3E7AD47-1129-4FD4-9765-365B1C23C912}" srcOrd="0" destOrd="1" presId="urn:microsoft.com/office/officeart/2005/8/layout/vList2"/>
    <dgm:cxn modelId="{673A4A0A-AC60-4A47-937F-D8F58756CCEC}" srcId="{78A9EE68-4EF4-448D-AC78-A91CEF286EE8}" destId="{A7B68174-4FD9-4733-9CFB-7C3373390335}" srcOrd="0" destOrd="0" parTransId="{024E400D-4794-4D48-8C5D-184C9D5F443C}" sibTransId="{AF541955-63C0-4915-AF31-1A2B8C9ED3A0}"/>
    <dgm:cxn modelId="{5A194379-91F9-43E2-A31D-97F0C8E5EDCA}" type="presOf" srcId="{6B66F79A-AE95-4823-A0A1-5B968029F0F5}" destId="{D3E7AD47-1129-4FD4-9765-365B1C23C912}" srcOrd="0" destOrd="4" presId="urn:microsoft.com/office/officeart/2005/8/layout/vList2"/>
    <dgm:cxn modelId="{EF396A67-A640-43B3-A492-05ED2FB4E3AB}" type="presOf" srcId="{5757A86E-14C2-4C3A-973A-2E142D16116B}" destId="{D3E7AD47-1129-4FD4-9765-365B1C23C912}" srcOrd="0" destOrd="0" presId="urn:microsoft.com/office/officeart/2005/8/layout/vList2"/>
    <dgm:cxn modelId="{B644554E-E3B5-4541-A4A4-4D94F0DE79F9}" srcId="{DF82F6B9-6CCA-4DB5-9F36-9371366DAC7F}" destId="{BF513801-0441-4C78-BC9A-CA897EC51C3F}" srcOrd="1" destOrd="0" parTransId="{02434342-106C-4025-9B25-4312F03F3FEA}" sibTransId="{6F7CB148-EC18-4A5C-92E3-DF25A2AFFB02}"/>
    <dgm:cxn modelId="{B4FC461C-7C12-438D-B982-FEEEDABFBBF6}" srcId="{78A9EE68-4EF4-448D-AC78-A91CEF286EE8}" destId="{DF82F6B9-6CCA-4DB5-9F36-9371366DAC7F}" srcOrd="1" destOrd="0" parTransId="{8DBD70E4-B324-47E0-A084-E1FF3BFEC664}" sibTransId="{674D0B07-F1B3-45A5-BE31-DF01FDA52958}"/>
    <dgm:cxn modelId="{D0368331-DEED-409B-B849-AB34B5C7AC05}" type="presOf" srcId="{86130BE9-E772-44B7-BBC9-BA987961E231}" destId="{D9E61E8C-0933-4741-820C-5DBAB5B00A58}" srcOrd="0" destOrd="0" presId="urn:microsoft.com/office/officeart/2005/8/layout/vList2"/>
    <dgm:cxn modelId="{81330C38-2F50-45F9-A8AC-EBF6A5A40140}" srcId="{DF82F6B9-6CCA-4DB5-9F36-9371366DAC7F}" destId="{CD71850E-42FB-43C0-8877-0035BAE9AB31}" srcOrd="3" destOrd="0" parTransId="{F15CA3B8-B1E4-49A9-8B99-144AABF1E6E7}" sibTransId="{CB90B87B-915A-4E2B-A073-C2E5C7CD5B56}"/>
    <dgm:cxn modelId="{339974B3-8CF9-4F41-B52F-E33317E6BD75}" srcId="{A7B68174-4FD9-4733-9CFB-7C3373390335}" destId="{86130BE9-E772-44B7-BBC9-BA987961E231}" srcOrd="0" destOrd="0" parTransId="{D9909C60-1C9B-4BF0-8D5D-37244FA16302}" sibTransId="{82C2C440-3C75-4EEB-9169-D4674F60E14A}"/>
    <dgm:cxn modelId="{6F52933D-C9E8-4A1B-AF6C-F884A31E2AF1}" type="presOf" srcId="{78A9EE68-4EF4-448D-AC78-A91CEF286EE8}" destId="{2FC53970-0393-432E-83BF-D921222892C8}" srcOrd="0" destOrd="0" presId="urn:microsoft.com/office/officeart/2005/8/layout/vList2"/>
    <dgm:cxn modelId="{CD546BFF-0950-4CD8-8B40-0349FB18409C}" type="presOf" srcId="{A7B68174-4FD9-4733-9CFB-7C3373390335}" destId="{63F4EED7-6E39-40F1-9D89-19EB81B7E2BC}" srcOrd="0" destOrd="0" presId="urn:microsoft.com/office/officeart/2005/8/layout/vList2"/>
    <dgm:cxn modelId="{15452C60-8BE0-4EC3-AED5-9C07489F0500}" srcId="{DF82F6B9-6CCA-4DB5-9F36-9371366DAC7F}" destId="{5757A86E-14C2-4C3A-973A-2E142D16116B}" srcOrd="0" destOrd="0" parTransId="{81053EEA-4CC0-48FF-959F-6821976AC52C}" sibTransId="{E78FCF51-0FB4-451C-9B9F-482D4F118FBD}"/>
    <dgm:cxn modelId="{1BEEB8B6-5C04-4730-A2CD-F0352F34A9E1}" type="presOf" srcId="{CD71850E-42FB-43C0-8877-0035BAE9AB31}" destId="{D3E7AD47-1129-4FD4-9765-365B1C23C912}" srcOrd="0" destOrd="3" presId="urn:microsoft.com/office/officeart/2005/8/layout/vList2"/>
    <dgm:cxn modelId="{51554D6E-EF2F-4F4E-857F-5894340C8F30}" srcId="{DF82F6B9-6CCA-4DB5-9F36-9371366DAC7F}" destId="{6B66F79A-AE95-4823-A0A1-5B968029F0F5}" srcOrd="4" destOrd="0" parTransId="{FDD81AC0-0369-43B4-B135-DA84554EB913}" sibTransId="{33859576-CD12-4761-BBB7-FB9023247DDC}"/>
    <dgm:cxn modelId="{C469F1CC-21DC-471A-834C-E4384693D598}" type="presOf" srcId="{DF82F6B9-6CCA-4DB5-9F36-9371366DAC7F}" destId="{B2EC6A35-EC31-47C3-8F52-3E2F752E0D5E}" srcOrd="0" destOrd="0" presId="urn:microsoft.com/office/officeart/2005/8/layout/vList2"/>
    <dgm:cxn modelId="{0F9A9710-86DB-4271-A02B-95DA7CF64D40}" type="presOf" srcId="{8917DD2E-5570-417B-874A-AA2B61E01A2D}" destId="{D3E7AD47-1129-4FD4-9765-365B1C23C912}" srcOrd="0" destOrd="2" presId="urn:microsoft.com/office/officeart/2005/8/layout/vList2"/>
    <dgm:cxn modelId="{7DF053F7-DD48-43DB-B4C4-1759FC38B79B}" srcId="{DF82F6B9-6CCA-4DB5-9F36-9371366DAC7F}" destId="{8917DD2E-5570-417B-874A-AA2B61E01A2D}" srcOrd="2" destOrd="0" parTransId="{F5323006-6977-4527-A516-239543B397D1}" sibTransId="{68345143-0D26-4249-9CCD-CCDAEFD446B4}"/>
    <dgm:cxn modelId="{9919C301-A8AF-48A5-B016-6544E95EC8B6}" type="presParOf" srcId="{2FC53970-0393-432E-83BF-D921222892C8}" destId="{63F4EED7-6E39-40F1-9D89-19EB81B7E2BC}" srcOrd="0" destOrd="0" presId="urn:microsoft.com/office/officeart/2005/8/layout/vList2"/>
    <dgm:cxn modelId="{64B998A6-9723-4388-87B1-785BCB1502D6}" type="presParOf" srcId="{2FC53970-0393-432E-83BF-D921222892C8}" destId="{D9E61E8C-0933-4741-820C-5DBAB5B00A58}" srcOrd="1" destOrd="0" presId="urn:microsoft.com/office/officeart/2005/8/layout/vList2"/>
    <dgm:cxn modelId="{6296CA6B-8F2D-450E-B1C4-BAB41104FE20}" type="presParOf" srcId="{2FC53970-0393-432E-83BF-D921222892C8}" destId="{B2EC6A35-EC31-47C3-8F52-3E2F752E0D5E}" srcOrd="2" destOrd="0" presId="urn:microsoft.com/office/officeart/2005/8/layout/vList2"/>
    <dgm:cxn modelId="{0E754CB8-A6C9-4A04-983B-796B194DD0B9}" type="presParOf" srcId="{2FC53970-0393-432E-83BF-D921222892C8}" destId="{D3E7AD47-1129-4FD4-9765-365B1C23C91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75146E-8A3F-44C0-A2EE-651A922C888F}"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s-ES"/>
        </a:p>
      </dgm:t>
    </dgm:pt>
    <dgm:pt modelId="{6BE64ADB-5A52-4F5B-B256-C23011E2B6EF}">
      <dgm:prSet phldrT="[Texto]" custT="1"/>
      <dgm:spPr/>
      <dgm:t>
        <a:bodyPr/>
        <a:lstStyle/>
        <a:p>
          <a:r>
            <a:rPr lang="es-ES" sz="2400" b="1" dirty="0" smtClean="0">
              <a:latin typeface="+mj-lt"/>
            </a:rPr>
            <a:t>Mecanismos de daño de los pavimentos</a:t>
          </a:r>
          <a:endParaRPr lang="es-ES" sz="2400" dirty="0"/>
        </a:p>
      </dgm:t>
    </dgm:pt>
    <dgm:pt modelId="{6830DB82-A151-41A1-944F-C43AD1DB0961}" type="parTrans" cxnId="{314D59F3-2A14-447E-8304-FDFC2B3FAA4C}">
      <dgm:prSet/>
      <dgm:spPr/>
      <dgm:t>
        <a:bodyPr/>
        <a:lstStyle/>
        <a:p>
          <a:endParaRPr lang="es-ES"/>
        </a:p>
      </dgm:t>
    </dgm:pt>
    <dgm:pt modelId="{B7438F74-9994-403E-AE76-758A27249A2F}" type="sibTrans" cxnId="{314D59F3-2A14-447E-8304-FDFC2B3FAA4C}">
      <dgm:prSet/>
      <dgm:spPr/>
      <dgm:t>
        <a:bodyPr/>
        <a:lstStyle/>
        <a:p>
          <a:endParaRPr lang="es-ES"/>
        </a:p>
      </dgm:t>
    </dgm:pt>
    <dgm:pt modelId="{A6045608-5DD5-4B38-BCF0-A9C700B3B31A}">
      <dgm:prSet phldrT="[Texto]" custT="1"/>
      <dgm:spPr/>
      <dgm:t>
        <a:bodyPr/>
        <a:lstStyle/>
        <a:p>
          <a:r>
            <a:rPr lang="es-ES" sz="1400" b="1" dirty="0" smtClean="0">
              <a:latin typeface="+mj-lt"/>
            </a:rPr>
            <a:t>Fatiga</a:t>
          </a:r>
          <a:endParaRPr lang="es-ES" sz="1400" dirty="0"/>
        </a:p>
      </dgm:t>
    </dgm:pt>
    <dgm:pt modelId="{85ADC335-2F86-420C-BE31-320D3F34CC4C}" type="parTrans" cxnId="{CE2A27B5-31B8-450C-9BFD-23EDDF3F7088}">
      <dgm:prSet/>
      <dgm:spPr/>
      <dgm:t>
        <a:bodyPr/>
        <a:lstStyle/>
        <a:p>
          <a:endParaRPr lang="es-ES"/>
        </a:p>
      </dgm:t>
    </dgm:pt>
    <dgm:pt modelId="{85789B7D-E7AC-4CD3-8F69-C685AD3D83AC}" type="sibTrans" cxnId="{CE2A27B5-31B8-450C-9BFD-23EDDF3F7088}">
      <dgm:prSet/>
      <dgm:spPr/>
      <dgm:t>
        <a:bodyPr/>
        <a:lstStyle/>
        <a:p>
          <a:endParaRPr lang="es-ES"/>
        </a:p>
      </dgm:t>
    </dgm:pt>
    <dgm:pt modelId="{179DC9AA-EC46-46A6-9BE8-D4FD688102FF}">
      <dgm:prSet phldrT="[Texto]" custT="1"/>
      <dgm:spPr/>
      <dgm:t>
        <a:bodyPr/>
        <a:lstStyle/>
        <a:p>
          <a:r>
            <a:rPr lang="es-ES" sz="1400" b="1" dirty="0" smtClean="0">
              <a:latin typeface="+mj-lt"/>
            </a:rPr>
            <a:t>Deformación permanente (ahuellamiento)</a:t>
          </a:r>
          <a:endParaRPr lang="es-ES" sz="1400" dirty="0"/>
        </a:p>
      </dgm:t>
    </dgm:pt>
    <dgm:pt modelId="{63DB1EF1-29C2-45C8-83D9-21027FDD81CC}" type="parTrans" cxnId="{F3505C21-C6AA-4DC3-8901-FB6F9A9615F0}">
      <dgm:prSet/>
      <dgm:spPr/>
      <dgm:t>
        <a:bodyPr/>
        <a:lstStyle/>
        <a:p>
          <a:endParaRPr lang="es-ES"/>
        </a:p>
      </dgm:t>
    </dgm:pt>
    <dgm:pt modelId="{92EB7FB5-EFDB-485B-9576-ABB1CAFB2B69}" type="sibTrans" cxnId="{F3505C21-C6AA-4DC3-8901-FB6F9A9615F0}">
      <dgm:prSet/>
      <dgm:spPr/>
      <dgm:t>
        <a:bodyPr/>
        <a:lstStyle/>
        <a:p>
          <a:endParaRPr lang="es-ES"/>
        </a:p>
      </dgm:t>
    </dgm:pt>
    <dgm:pt modelId="{168EB9F4-830C-48FE-9F78-51895151E3EA}">
      <dgm:prSet/>
      <dgm:spPr/>
      <dgm:t>
        <a:bodyPr/>
        <a:lstStyle/>
        <a:p>
          <a:r>
            <a:rPr lang="es-ES" dirty="0" smtClean="0">
              <a:latin typeface="+mj-lt"/>
            </a:rPr>
            <a:t>Proceso de degeneración asociada a la repetición de cargas dinámicas que generan valores elevados de deformación a tracción en la zona inferior de la carpeta asfáltica.</a:t>
          </a:r>
          <a:endParaRPr lang="es-ES" dirty="0">
            <a:latin typeface="+mj-lt"/>
          </a:endParaRPr>
        </a:p>
      </dgm:t>
    </dgm:pt>
    <dgm:pt modelId="{A9BC0D77-2926-46BA-BE7B-798D5FBAE19E}" type="parTrans" cxnId="{EBA6FDD8-5A5B-4D53-B8D3-796660438C18}">
      <dgm:prSet/>
      <dgm:spPr/>
      <dgm:t>
        <a:bodyPr/>
        <a:lstStyle/>
        <a:p>
          <a:endParaRPr lang="es-ES"/>
        </a:p>
      </dgm:t>
    </dgm:pt>
    <dgm:pt modelId="{FD82FBB9-D677-4824-907F-A6E5690F5550}" type="sibTrans" cxnId="{EBA6FDD8-5A5B-4D53-B8D3-796660438C18}">
      <dgm:prSet/>
      <dgm:spPr/>
      <dgm:t>
        <a:bodyPr/>
        <a:lstStyle/>
        <a:p>
          <a:endParaRPr lang="es-ES"/>
        </a:p>
      </dgm:t>
    </dgm:pt>
    <dgm:pt modelId="{DA3D1521-6724-4AC5-8A66-3D43DC6C2CDC}">
      <dgm:prSet/>
      <dgm:spPr/>
      <dgm:t>
        <a:bodyPr/>
        <a:lstStyle/>
        <a:p>
          <a:pPr algn="l"/>
          <a:r>
            <a:rPr lang="es-ES" b="1" dirty="0" smtClean="0">
              <a:latin typeface="+mj-lt"/>
            </a:rPr>
            <a:t>fatiga por cargas:</a:t>
          </a:r>
          <a:br>
            <a:rPr lang="es-ES" b="1" dirty="0" smtClean="0">
              <a:latin typeface="+mj-lt"/>
            </a:rPr>
          </a:br>
          <a:r>
            <a:rPr lang="es-ES" b="1" dirty="0" smtClean="0">
              <a:latin typeface="+mj-lt"/>
            </a:rPr>
            <a:t>P</a:t>
          </a:r>
          <a:r>
            <a:rPr lang="es-ES" u="sng" dirty="0" smtClean="0">
              <a:latin typeface="+mj-lt"/>
            </a:rPr>
            <a:t>ropagación</a:t>
          </a:r>
          <a:r>
            <a:rPr lang="es-ES" dirty="0" smtClean="0">
              <a:latin typeface="+mj-lt"/>
            </a:rPr>
            <a:t>: ascendente hacia la superficie.</a:t>
          </a:r>
        </a:p>
        <a:p>
          <a:pPr algn="l"/>
          <a:r>
            <a:rPr lang="es-ES" u="sng" dirty="0" smtClean="0">
              <a:latin typeface="+mj-lt"/>
            </a:rPr>
            <a:t>Fisura:</a:t>
          </a:r>
          <a:r>
            <a:rPr lang="es-ES" dirty="0" smtClean="0">
              <a:latin typeface="+mj-lt"/>
            </a:rPr>
            <a:t> sentido longitudinal.</a:t>
          </a:r>
          <a:r>
            <a:rPr lang="es-ES" b="1" dirty="0" smtClean="0">
              <a:latin typeface="+mj-lt"/>
            </a:rPr>
            <a:t> </a:t>
          </a:r>
          <a:endParaRPr lang="es-ES" dirty="0">
            <a:latin typeface="+mj-lt"/>
          </a:endParaRPr>
        </a:p>
      </dgm:t>
    </dgm:pt>
    <dgm:pt modelId="{32BE71F6-21A3-4F82-AB63-D9FA76494644}" type="parTrans" cxnId="{FE32B234-BEB0-40CD-87EC-1893B97EC500}">
      <dgm:prSet/>
      <dgm:spPr/>
      <dgm:t>
        <a:bodyPr/>
        <a:lstStyle/>
        <a:p>
          <a:endParaRPr lang="es-ES"/>
        </a:p>
      </dgm:t>
    </dgm:pt>
    <dgm:pt modelId="{0BE09C8D-E111-438C-9864-29EA6D9589CA}" type="sibTrans" cxnId="{FE32B234-BEB0-40CD-87EC-1893B97EC500}">
      <dgm:prSet/>
      <dgm:spPr/>
      <dgm:t>
        <a:bodyPr/>
        <a:lstStyle/>
        <a:p>
          <a:endParaRPr lang="es-ES"/>
        </a:p>
      </dgm:t>
    </dgm:pt>
    <dgm:pt modelId="{463F44B4-48D6-4265-B85F-6776C181838B}">
      <dgm:prSet/>
      <dgm:spPr/>
      <dgm:t>
        <a:bodyPr/>
        <a:lstStyle/>
        <a:p>
          <a:pPr algn="l"/>
          <a:r>
            <a:rPr lang="es-ES" b="1" dirty="0" smtClean="0">
              <a:latin typeface="+mj-lt"/>
            </a:rPr>
            <a:t>fatiga térmica:</a:t>
          </a:r>
          <a:r>
            <a:rPr lang="es-ES" dirty="0" smtClean="0">
              <a:latin typeface="+mj-lt"/>
            </a:rPr>
            <a:t/>
          </a:r>
          <a:br>
            <a:rPr lang="es-ES" dirty="0" smtClean="0">
              <a:latin typeface="+mj-lt"/>
            </a:rPr>
          </a:br>
          <a:r>
            <a:rPr lang="es-ES" dirty="0" smtClean="0">
              <a:latin typeface="+mj-lt"/>
            </a:rPr>
            <a:t>P</a:t>
          </a:r>
          <a:r>
            <a:rPr lang="es-ES" u="sng" dirty="0" smtClean="0">
              <a:latin typeface="+mj-lt"/>
            </a:rPr>
            <a:t>ropagación</a:t>
          </a:r>
          <a:r>
            <a:rPr lang="es-ES" dirty="0" smtClean="0">
              <a:latin typeface="+mj-lt"/>
            </a:rPr>
            <a:t>: descendente desde la rasante hacia la fibra inferior de la capa asfáltica</a:t>
          </a:r>
        </a:p>
        <a:p>
          <a:pPr algn="l"/>
          <a:r>
            <a:rPr lang="es-ES" u="sng" dirty="0" smtClean="0">
              <a:latin typeface="+mj-lt"/>
            </a:rPr>
            <a:t>Fisura: </a:t>
          </a:r>
          <a:r>
            <a:rPr lang="es-ES" dirty="0" smtClean="0">
              <a:latin typeface="+mj-lt"/>
            </a:rPr>
            <a:t>sentido transversal</a:t>
          </a:r>
          <a:br>
            <a:rPr lang="es-ES" dirty="0" smtClean="0">
              <a:latin typeface="+mj-lt"/>
            </a:rPr>
          </a:br>
          <a:endParaRPr lang="es-ES" dirty="0">
            <a:latin typeface="+mj-lt"/>
          </a:endParaRPr>
        </a:p>
      </dgm:t>
    </dgm:pt>
    <dgm:pt modelId="{66E7ED0A-12D4-45F2-930C-338651AFE00C}" type="parTrans" cxnId="{DB64D35A-495C-4580-A2B9-83B510D71FF2}">
      <dgm:prSet/>
      <dgm:spPr/>
      <dgm:t>
        <a:bodyPr/>
        <a:lstStyle/>
        <a:p>
          <a:endParaRPr lang="es-ES"/>
        </a:p>
      </dgm:t>
    </dgm:pt>
    <dgm:pt modelId="{7DC4B410-F346-43E6-95D1-9AFCC3800667}" type="sibTrans" cxnId="{DB64D35A-495C-4580-A2B9-83B510D71FF2}">
      <dgm:prSet/>
      <dgm:spPr/>
      <dgm:t>
        <a:bodyPr/>
        <a:lstStyle/>
        <a:p>
          <a:endParaRPr lang="es-ES"/>
        </a:p>
      </dgm:t>
    </dgm:pt>
    <dgm:pt modelId="{B4A3CB0A-CFD6-4776-8DC1-0C716D51AA54}">
      <dgm:prSet/>
      <dgm:spPr/>
      <dgm:t>
        <a:bodyPr/>
        <a:lstStyle/>
        <a:p>
          <a:pPr algn="l"/>
          <a:r>
            <a:rPr lang="es-ES" dirty="0" smtClean="0">
              <a:latin typeface="+mj-lt"/>
              <a:ea typeface="Calibri" panose="020F0502020204030204" pitchFamily="34" charset="0"/>
            </a:rPr>
            <a:t>Representa la acumulación de deformaciones irrecuperables producidas con cada aplicación de carga.</a:t>
          </a:r>
          <a:endParaRPr lang="es-ES" dirty="0">
            <a:latin typeface="+mj-lt"/>
          </a:endParaRPr>
        </a:p>
      </dgm:t>
    </dgm:pt>
    <dgm:pt modelId="{302B229B-2DAD-4E85-BDCC-DCD7B18559AC}" type="parTrans" cxnId="{7D19F177-2E86-4E23-B836-5B079EA401A5}">
      <dgm:prSet/>
      <dgm:spPr/>
      <dgm:t>
        <a:bodyPr/>
        <a:lstStyle/>
        <a:p>
          <a:endParaRPr lang="es-ES"/>
        </a:p>
      </dgm:t>
    </dgm:pt>
    <dgm:pt modelId="{22AC3579-7DBB-4ACD-9681-6899FBB65CD5}" type="sibTrans" cxnId="{7D19F177-2E86-4E23-B836-5B079EA401A5}">
      <dgm:prSet/>
      <dgm:spPr/>
      <dgm:t>
        <a:bodyPr/>
        <a:lstStyle/>
        <a:p>
          <a:endParaRPr lang="es-ES"/>
        </a:p>
      </dgm:t>
    </dgm:pt>
    <dgm:pt modelId="{75A08C55-AA30-44B3-B4FB-FD8E7BC4F522}" type="pres">
      <dgm:prSet presAssocID="{1C75146E-8A3F-44C0-A2EE-651A922C888F}" presName="Name0" presStyleCnt="0">
        <dgm:presLayoutVars>
          <dgm:chPref val="1"/>
          <dgm:dir/>
          <dgm:animOne val="branch"/>
          <dgm:animLvl val="lvl"/>
          <dgm:resizeHandles val="exact"/>
        </dgm:presLayoutVars>
      </dgm:prSet>
      <dgm:spPr/>
      <dgm:t>
        <a:bodyPr/>
        <a:lstStyle/>
        <a:p>
          <a:endParaRPr lang="es-ES"/>
        </a:p>
      </dgm:t>
    </dgm:pt>
    <dgm:pt modelId="{01CE5350-6202-46B2-9C0B-D3D795EEE220}" type="pres">
      <dgm:prSet presAssocID="{6BE64ADB-5A52-4F5B-B256-C23011E2B6EF}" presName="root1" presStyleCnt="0"/>
      <dgm:spPr/>
    </dgm:pt>
    <dgm:pt modelId="{27FAB180-E81F-4222-AD2B-23267F0BC178}" type="pres">
      <dgm:prSet presAssocID="{6BE64ADB-5A52-4F5B-B256-C23011E2B6EF}" presName="LevelOneTextNode" presStyleLbl="node0" presStyleIdx="0" presStyleCnt="1" custScaleX="67351" custScaleY="79761">
        <dgm:presLayoutVars>
          <dgm:chPref val="3"/>
        </dgm:presLayoutVars>
      </dgm:prSet>
      <dgm:spPr/>
      <dgm:t>
        <a:bodyPr/>
        <a:lstStyle/>
        <a:p>
          <a:endParaRPr lang="es-ES"/>
        </a:p>
      </dgm:t>
    </dgm:pt>
    <dgm:pt modelId="{FB16432C-A22E-4C43-9175-50361DC275A2}" type="pres">
      <dgm:prSet presAssocID="{6BE64ADB-5A52-4F5B-B256-C23011E2B6EF}" presName="level2hierChild" presStyleCnt="0"/>
      <dgm:spPr/>
    </dgm:pt>
    <dgm:pt modelId="{3B1B6315-153F-45A1-9038-46AC4623395A}" type="pres">
      <dgm:prSet presAssocID="{85ADC335-2F86-420C-BE31-320D3F34CC4C}" presName="conn2-1" presStyleLbl="parChTrans1D2" presStyleIdx="0" presStyleCnt="2"/>
      <dgm:spPr/>
      <dgm:t>
        <a:bodyPr/>
        <a:lstStyle/>
        <a:p>
          <a:endParaRPr lang="es-ES"/>
        </a:p>
      </dgm:t>
    </dgm:pt>
    <dgm:pt modelId="{80158FC5-18AD-4BC7-9303-E43D2DE2EE77}" type="pres">
      <dgm:prSet presAssocID="{85ADC335-2F86-420C-BE31-320D3F34CC4C}" presName="connTx" presStyleLbl="parChTrans1D2" presStyleIdx="0" presStyleCnt="2"/>
      <dgm:spPr/>
      <dgm:t>
        <a:bodyPr/>
        <a:lstStyle/>
        <a:p>
          <a:endParaRPr lang="es-ES"/>
        </a:p>
      </dgm:t>
    </dgm:pt>
    <dgm:pt modelId="{EFA92180-7945-476D-9EE4-A67BD2D04AE6}" type="pres">
      <dgm:prSet presAssocID="{A6045608-5DD5-4B38-BCF0-A9C700B3B31A}" presName="root2" presStyleCnt="0"/>
      <dgm:spPr/>
    </dgm:pt>
    <dgm:pt modelId="{34C42750-59A2-44AD-A80F-11CFB1C66475}" type="pres">
      <dgm:prSet presAssocID="{A6045608-5DD5-4B38-BCF0-A9C700B3B31A}" presName="LevelTwoTextNode" presStyleLbl="node2" presStyleIdx="0" presStyleCnt="2" custScaleX="50757">
        <dgm:presLayoutVars>
          <dgm:chPref val="3"/>
        </dgm:presLayoutVars>
      </dgm:prSet>
      <dgm:spPr/>
      <dgm:t>
        <a:bodyPr/>
        <a:lstStyle/>
        <a:p>
          <a:endParaRPr lang="es-ES"/>
        </a:p>
      </dgm:t>
    </dgm:pt>
    <dgm:pt modelId="{D4AF3531-47E1-480B-955F-43A34431B1A2}" type="pres">
      <dgm:prSet presAssocID="{A6045608-5DD5-4B38-BCF0-A9C700B3B31A}" presName="level3hierChild" presStyleCnt="0"/>
      <dgm:spPr/>
    </dgm:pt>
    <dgm:pt modelId="{C4BF711C-77BA-404D-90BB-429EEC75C29F}" type="pres">
      <dgm:prSet presAssocID="{A9BC0D77-2926-46BA-BE7B-798D5FBAE19E}" presName="conn2-1" presStyleLbl="parChTrans1D3" presStyleIdx="0" presStyleCnt="4"/>
      <dgm:spPr/>
      <dgm:t>
        <a:bodyPr/>
        <a:lstStyle/>
        <a:p>
          <a:endParaRPr lang="es-ES"/>
        </a:p>
      </dgm:t>
    </dgm:pt>
    <dgm:pt modelId="{D9C17448-CDAB-4D8D-A3B7-AD5D1156CD1E}" type="pres">
      <dgm:prSet presAssocID="{A9BC0D77-2926-46BA-BE7B-798D5FBAE19E}" presName="connTx" presStyleLbl="parChTrans1D3" presStyleIdx="0" presStyleCnt="4"/>
      <dgm:spPr/>
      <dgm:t>
        <a:bodyPr/>
        <a:lstStyle/>
        <a:p>
          <a:endParaRPr lang="es-ES"/>
        </a:p>
      </dgm:t>
    </dgm:pt>
    <dgm:pt modelId="{5B0EC90C-1303-4793-AD6D-D4696B94BAEF}" type="pres">
      <dgm:prSet presAssocID="{168EB9F4-830C-48FE-9F78-51895151E3EA}" presName="root2" presStyleCnt="0"/>
      <dgm:spPr/>
    </dgm:pt>
    <dgm:pt modelId="{38258B72-5DB9-43D4-A84D-5012AABFD5EB}" type="pres">
      <dgm:prSet presAssocID="{168EB9F4-830C-48FE-9F78-51895151E3EA}" presName="LevelTwoTextNode" presStyleLbl="node3" presStyleIdx="0" presStyleCnt="4">
        <dgm:presLayoutVars>
          <dgm:chPref val="3"/>
        </dgm:presLayoutVars>
      </dgm:prSet>
      <dgm:spPr/>
      <dgm:t>
        <a:bodyPr/>
        <a:lstStyle/>
        <a:p>
          <a:endParaRPr lang="es-ES"/>
        </a:p>
      </dgm:t>
    </dgm:pt>
    <dgm:pt modelId="{C4CA931A-98CB-4958-978E-823E1972C747}" type="pres">
      <dgm:prSet presAssocID="{168EB9F4-830C-48FE-9F78-51895151E3EA}" presName="level3hierChild" presStyleCnt="0"/>
      <dgm:spPr/>
    </dgm:pt>
    <dgm:pt modelId="{E09FDC5F-5F12-47BC-B660-1267B4F04CE4}" type="pres">
      <dgm:prSet presAssocID="{32BE71F6-21A3-4F82-AB63-D9FA76494644}" presName="conn2-1" presStyleLbl="parChTrans1D3" presStyleIdx="1" presStyleCnt="4"/>
      <dgm:spPr/>
      <dgm:t>
        <a:bodyPr/>
        <a:lstStyle/>
        <a:p>
          <a:endParaRPr lang="es-ES"/>
        </a:p>
      </dgm:t>
    </dgm:pt>
    <dgm:pt modelId="{343E7C8D-8F80-4429-ADE5-A450781D0143}" type="pres">
      <dgm:prSet presAssocID="{32BE71F6-21A3-4F82-AB63-D9FA76494644}" presName="connTx" presStyleLbl="parChTrans1D3" presStyleIdx="1" presStyleCnt="4"/>
      <dgm:spPr/>
      <dgm:t>
        <a:bodyPr/>
        <a:lstStyle/>
        <a:p>
          <a:endParaRPr lang="es-ES"/>
        </a:p>
      </dgm:t>
    </dgm:pt>
    <dgm:pt modelId="{6544BE0C-4B2A-4951-A966-FE7F6D32DE2C}" type="pres">
      <dgm:prSet presAssocID="{DA3D1521-6724-4AC5-8A66-3D43DC6C2CDC}" presName="root2" presStyleCnt="0"/>
      <dgm:spPr/>
    </dgm:pt>
    <dgm:pt modelId="{6918C8CC-85D8-4395-99FC-24587ECBB7B9}" type="pres">
      <dgm:prSet presAssocID="{DA3D1521-6724-4AC5-8A66-3D43DC6C2CDC}" presName="LevelTwoTextNode" presStyleLbl="node3" presStyleIdx="1" presStyleCnt="4" custScaleY="78963">
        <dgm:presLayoutVars>
          <dgm:chPref val="3"/>
        </dgm:presLayoutVars>
      </dgm:prSet>
      <dgm:spPr/>
      <dgm:t>
        <a:bodyPr/>
        <a:lstStyle/>
        <a:p>
          <a:endParaRPr lang="es-ES"/>
        </a:p>
      </dgm:t>
    </dgm:pt>
    <dgm:pt modelId="{55BF44B6-BAD0-458C-8E55-87B29732D2A7}" type="pres">
      <dgm:prSet presAssocID="{DA3D1521-6724-4AC5-8A66-3D43DC6C2CDC}" presName="level3hierChild" presStyleCnt="0"/>
      <dgm:spPr/>
    </dgm:pt>
    <dgm:pt modelId="{F4760FB3-2E3E-424C-957E-AC4C40DC0CC1}" type="pres">
      <dgm:prSet presAssocID="{66E7ED0A-12D4-45F2-930C-338651AFE00C}" presName="conn2-1" presStyleLbl="parChTrans1D3" presStyleIdx="2" presStyleCnt="4"/>
      <dgm:spPr/>
      <dgm:t>
        <a:bodyPr/>
        <a:lstStyle/>
        <a:p>
          <a:endParaRPr lang="es-ES"/>
        </a:p>
      </dgm:t>
    </dgm:pt>
    <dgm:pt modelId="{34832174-A2F1-448D-B4C9-B195B0641AA9}" type="pres">
      <dgm:prSet presAssocID="{66E7ED0A-12D4-45F2-930C-338651AFE00C}" presName="connTx" presStyleLbl="parChTrans1D3" presStyleIdx="2" presStyleCnt="4"/>
      <dgm:spPr/>
      <dgm:t>
        <a:bodyPr/>
        <a:lstStyle/>
        <a:p>
          <a:endParaRPr lang="es-ES"/>
        </a:p>
      </dgm:t>
    </dgm:pt>
    <dgm:pt modelId="{7830AB11-84A8-412B-9B07-D77A9C6D7FF0}" type="pres">
      <dgm:prSet presAssocID="{463F44B4-48D6-4265-B85F-6776C181838B}" presName="root2" presStyleCnt="0"/>
      <dgm:spPr/>
    </dgm:pt>
    <dgm:pt modelId="{D9184C10-0494-43E1-97AD-E4391C116A20}" type="pres">
      <dgm:prSet presAssocID="{463F44B4-48D6-4265-B85F-6776C181838B}" presName="LevelTwoTextNode" presStyleLbl="node3" presStyleIdx="2" presStyleCnt="4">
        <dgm:presLayoutVars>
          <dgm:chPref val="3"/>
        </dgm:presLayoutVars>
      </dgm:prSet>
      <dgm:spPr/>
      <dgm:t>
        <a:bodyPr/>
        <a:lstStyle/>
        <a:p>
          <a:endParaRPr lang="es-ES"/>
        </a:p>
      </dgm:t>
    </dgm:pt>
    <dgm:pt modelId="{3F9117ED-CE8F-4C19-B144-D1FB53483346}" type="pres">
      <dgm:prSet presAssocID="{463F44B4-48D6-4265-B85F-6776C181838B}" presName="level3hierChild" presStyleCnt="0"/>
      <dgm:spPr/>
    </dgm:pt>
    <dgm:pt modelId="{516BCCE5-D383-4302-A0D5-600DE32EC628}" type="pres">
      <dgm:prSet presAssocID="{63DB1EF1-29C2-45C8-83D9-21027FDD81CC}" presName="conn2-1" presStyleLbl="parChTrans1D2" presStyleIdx="1" presStyleCnt="2"/>
      <dgm:spPr/>
      <dgm:t>
        <a:bodyPr/>
        <a:lstStyle/>
        <a:p>
          <a:endParaRPr lang="es-ES"/>
        </a:p>
      </dgm:t>
    </dgm:pt>
    <dgm:pt modelId="{CFF55436-2CF7-4F7A-A3B3-E94AA1FF5602}" type="pres">
      <dgm:prSet presAssocID="{63DB1EF1-29C2-45C8-83D9-21027FDD81CC}" presName="connTx" presStyleLbl="parChTrans1D2" presStyleIdx="1" presStyleCnt="2"/>
      <dgm:spPr/>
      <dgm:t>
        <a:bodyPr/>
        <a:lstStyle/>
        <a:p>
          <a:endParaRPr lang="es-ES"/>
        </a:p>
      </dgm:t>
    </dgm:pt>
    <dgm:pt modelId="{7D722A5C-04D2-41D1-97F5-BF5FAB210596}" type="pres">
      <dgm:prSet presAssocID="{179DC9AA-EC46-46A6-9BE8-D4FD688102FF}" presName="root2" presStyleCnt="0"/>
      <dgm:spPr/>
    </dgm:pt>
    <dgm:pt modelId="{D2E414B8-DE34-41EC-9B5D-A5C776A4E709}" type="pres">
      <dgm:prSet presAssocID="{179DC9AA-EC46-46A6-9BE8-D4FD688102FF}" presName="LevelTwoTextNode" presStyleLbl="node2" presStyleIdx="1" presStyleCnt="2" custScaleX="48779">
        <dgm:presLayoutVars>
          <dgm:chPref val="3"/>
        </dgm:presLayoutVars>
      </dgm:prSet>
      <dgm:spPr/>
      <dgm:t>
        <a:bodyPr/>
        <a:lstStyle/>
        <a:p>
          <a:endParaRPr lang="es-ES"/>
        </a:p>
      </dgm:t>
    </dgm:pt>
    <dgm:pt modelId="{BC806DB1-401D-4EAF-9F03-8AE7D645E97D}" type="pres">
      <dgm:prSet presAssocID="{179DC9AA-EC46-46A6-9BE8-D4FD688102FF}" presName="level3hierChild" presStyleCnt="0"/>
      <dgm:spPr/>
    </dgm:pt>
    <dgm:pt modelId="{67A4FD8A-162A-489D-B5CD-B9E6E3A2807A}" type="pres">
      <dgm:prSet presAssocID="{302B229B-2DAD-4E85-BDCC-DCD7B18559AC}" presName="conn2-1" presStyleLbl="parChTrans1D3" presStyleIdx="3" presStyleCnt="4"/>
      <dgm:spPr/>
      <dgm:t>
        <a:bodyPr/>
        <a:lstStyle/>
        <a:p>
          <a:endParaRPr lang="es-ES"/>
        </a:p>
      </dgm:t>
    </dgm:pt>
    <dgm:pt modelId="{5CFDCBD6-0B58-448B-8910-83EB92011E3D}" type="pres">
      <dgm:prSet presAssocID="{302B229B-2DAD-4E85-BDCC-DCD7B18559AC}" presName="connTx" presStyleLbl="parChTrans1D3" presStyleIdx="3" presStyleCnt="4"/>
      <dgm:spPr/>
      <dgm:t>
        <a:bodyPr/>
        <a:lstStyle/>
        <a:p>
          <a:endParaRPr lang="es-ES"/>
        </a:p>
      </dgm:t>
    </dgm:pt>
    <dgm:pt modelId="{D947AD2A-EFC3-4163-AD4E-8B3259576D5F}" type="pres">
      <dgm:prSet presAssocID="{B4A3CB0A-CFD6-4776-8DC1-0C716D51AA54}" presName="root2" presStyleCnt="0"/>
      <dgm:spPr/>
    </dgm:pt>
    <dgm:pt modelId="{DCD4CAF5-3A88-4EB2-968E-C0436A9F5602}" type="pres">
      <dgm:prSet presAssocID="{B4A3CB0A-CFD6-4776-8DC1-0C716D51AA54}" presName="LevelTwoTextNode" presStyleLbl="node3" presStyleIdx="3" presStyleCnt="4">
        <dgm:presLayoutVars>
          <dgm:chPref val="3"/>
        </dgm:presLayoutVars>
      </dgm:prSet>
      <dgm:spPr/>
      <dgm:t>
        <a:bodyPr/>
        <a:lstStyle/>
        <a:p>
          <a:endParaRPr lang="es-ES"/>
        </a:p>
      </dgm:t>
    </dgm:pt>
    <dgm:pt modelId="{F7032A59-6ADB-40BC-8D86-D58FC4A98F63}" type="pres">
      <dgm:prSet presAssocID="{B4A3CB0A-CFD6-4776-8DC1-0C716D51AA54}" presName="level3hierChild" presStyleCnt="0"/>
      <dgm:spPr/>
    </dgm:pt>
  </dgm:ptLst>
  <dgm:cxnLst>
    <dgm:cxn modelId="{3DCA2CD8-B367-4AE0-B708-E919853805CB}" type="presOf" srcId="{1C75146E-8A3F-44C0-A2EE-651A922C888F}" destId="{75A08C55-AA30-44B3-B4FB-FD8E7BC4F522}" srcOrd="0" destOrd="0" presId="urn:microsoft.com/office/officeart/2008/layout/HorizontalMultiLevelHierarchy"/>
    <dgm:cxn modelId="{F3505C21-C6AA-4DC3-8901-FB6F9A9615F0}" srcId="{6BE64ADB-5A52-4F5B-B256-C23011E2B6EF}" destId="{179DC9AA-EC46-46A6-9BE8-D4FD688102FF}" srcOrd="1" destOrd="0" parTransId="{63DB1EF1-29C2-45C8-83D9-21027FDD81CC}" sibTransId="{92EB7FB5-EFDB-485B-9576-ABB1CAFB2B69}"/>
    <dgm:cxn modelId="{FE32B234-BEB0-40CD-87EC-1893B97EC500}" srcId="{A6045608-5DD5-4B38-BCF0-A9C700B3B31A}" destId="{DA3D1521-6724-4AC5-8A66-3D43DC6C2CDC}" srcOrd="1" destOrd="0" parTransId="{32BE71F6-21A3-4F82-AB63-D9FA76494644}" sibTransId="{0BE09C8D-E111-438C-9864-29EA6D9589CA}"/>
    <dgm:cxn modelId="{29D7663B-B059-4F47-869A-AE6C78331F1E}" type="presOf" srcId="{DA3D1521-6724-4AC5-8A66-3D43DC6C2CDC}" destId="{6918C8CC-85D8-4395-99FC-24587ECBB7B9}" srcOrd="0" destOrd="0" presId="urn:microsoft.com/office/officeart/2008/layout/HorizontalMultiLevelHierarchy"/>
    <dgm:cxn modelId="{DB64D35A-495C-4580-A2B9-83B510D71FF2}" srcId="{A6045608-5DD5-4B38-BCF0-A9C700B3B31A}" destId="{463F44B4-48D6-4265-B85F-6776C181838B}" srcOrd="2" destOrd="0" parTransId="{66E7ED0A-12D4-45F2-930C-338651AFE00C}" sibTransId="{7DC4B410-F346-43E6-95D1-9AFCC3800667}"/>
    <dgm:cxn modelId="{CE2A27B5-31B8-450C-9BFD-23EDDF3F7088}" srcId="{6BE64ADB-5A52-4F5B-B256-C23011E2B6EF}" destId="{A6045608-5DD5-4B38-BCF0-A9C700B3B31A}" srcOrd="0" destOrd="0" parTransId="{85ADC335-2F86-420C-BE31-320D3F34CC4C}" sibTransId="{85789B7D-E7AC-4CD3-8F69-C685AD3D83AC}"/>
    <dgm:cxn modelId="{EBA6FDD8-5A5B-4D53-B8D3-796660438C18}" srcId="{A6045608-5DD5-4B38-BCF0-A9C700B3B31A}" destId="{168EB9F4-830C-48FE-9F78-51895151E3EA}" srcOrd="0" destOrd="0" parTransId="{A9BC0D77-2926-46BA-BE7B-798D5FBAE19E}" sibTransId="{FD82FBB9-D677-4824-907F-A6E5690F5550}"/>
    <dgm:cxn modelId="{4580F556-9E7B-4455-A12A-72DC5ED9482E}" type="presOf" srcId="{463F44B4-48D6-4265-B85F-6776C181838B}" destId="{D9184C10-0494-43E1-97AD-E4391C116A20}" srcOrd="0" destOrd="0" presId="urn:microsoft.com/office/officeart/2008/layout/HorizontalMultiLevelHierarchy"/>
    <dgm:cxn modelId="{5705F2FA-29ED-4172-BACB-708DC89A5C3A}" type="presOf" srcId="{B4A3CB0A-CFD6-4776-8DC1-0C716D51AA54}" destId="{DCD4CAF5-3A88-4EB2-968E-C0436A9F5602}" srcOrd="0" destOrd="0" presId="urn:microsoft.com/office/officeart/2008/layout/HorizontalMultiLevelHierarchy"/>
    <dgm:cxn modelId="{B6A7D224-AEDB-4273-8C63-DCE99835BE23}" type="presOf" srcId="{66E7ED0A-12D4-45F2-930C-338651AFE00C}" destId="{F4760FB3-2E3E-424C-957E-AC4C40DC0CC1}" srcOrd="0" destOrd="0" presId="urn:microsoft.com/office/officeart/2008/layout/HorizontalMultiLevelHierarchy"/>
    <dgm:cxn modelId="{5DFD5AA0-235C-460F-AF75-1C216FFBD1DB}" type="presOf" srcId="{179DC9AA-EC46-46A6-9BE8-D4FD688102FF}" destId="{D2E414B8-DE34-41EC-9B5D-A5C776A4E709}" srcOrd="0" destOrd="0" presId="urn:microsoft.com/office/officeart/2008/layout/HorizontalMultiLevelHierarchy"/>
    <dgm:cxn modelId="{0204D415-9CB3-4F0A-92DD-4C3EE7A21553}" type="presOf" srcId="{32BE71F6-21A3-4F82-AB63-D9FA76494644}" destId="{343E7C8D-8F80-4429-ADE5-A450781D0143}" srcOrd="1" destOrd="0" presId="urn:microsoft.com/office/officeart/2008/layout/HorizontalMultiLevelHierarchy"/>
    <dgm:cxn modelId="{607A3D47-2AD7-4FF3-B51C-B9057B2A72D4}" type="presOf" srcId="{168EB9F4-830C-48FE-9F78-51895151E3EA}" destId="{38258B72-5DB9-43D4-A84D-5012AABFD5EB}" srcOrd="0" destOrd="0" presId="urn:microsoft.com/office/officeart/2008/layout/HorizontalMultiLevelHierarchy"/>
    <dgm:cxn modelId="{07DCD7EB-DF4A-4A37-B39C-F62A5EDDDBE1}" type="presOf" srcId="{63DB1EF1-29C2-45C8-83D9-21027FDD81CC}" destId="{516BCCE5-D383-4302-A0D5-600DE32EC628}" srcOrd="0" destOrd="0" presId="urn:microsoft.com/office/officeart/2008/layout/HorizontalMultiLevelHierarchy"/>
    <dgm:cxn modelId="{7BA599AE-6A1E-4566-BA48-BF21F82D7CD6}" type="presOf" srcId="{66E7ED0A-12D4-45F2-930C-338651AFE00C}" destId="{34832174-A2F1-448D-B4C9-B195B0641AA9}" srcOrd="1" destOrd="0" presId="urn:microsoft.com/office/officeart/2008/layout/HorizontalMultiLevelHierarchy"/>
    <dgm:cxn modelId="{C427B97D-3CA9-4421-97E3-9292A3DA810E}" type="presOf" srcId="{302B229B-2DAD-4E85-BDCC-DCD7B18559AC}" destId="{5CFDCBD6-0B58-448B-8910-83EB92011E3D}" srcOrd="1" destOrd="0" presId="urn:microsoft.com/office/officeart/2008/layout/HorizontalMultiLevelHierarchy"/>
    <dgm:cxn modelId="{314D59F3-2A14-447E-8304-FDFC2B3FAA4C}" srcId="{1C75146E-8A3F-44C0-A2EE-651A922C888F}" destId="{6BE64ADB-5A52-4F5B-B256-C23011E2B6EF}" srcOrd="0" destOrd="0" parTransId="{6830DB82-A151-41A1-944F-C43AD1DB0961}" sibTransId="{B7438F74-9994-403E-AE76-758A27249A2F}"/>
    <dgm:cxn modelId="{7D19F177-2E86-4E23-B836-5B079EA401A5}" srcId="{179DC9AA-EC46-46A6-9BE8-D4FD688102FF}" destId="{B4A3CB0A-CFD6-4776-8DC1-0C716D51AA54}" srcOrd="0" destOrd="0" parTransId="{302B229B-2DAD-4E85-BDCC-DCD7B18559AC}" sibTransId="{22AC3579-7DBB-4ACD-9681-6899FBB65CD5}"/>
    <dgm:cxn modelId="{D8CF88E7-714A-4649-AC3D-1607284A114E}" type="presOf" srcId="{85ADC335-2F86-420C-BE31-320D3F34CC4C}" destId="{3B1B6315-153F-45A1-9038-46AC4623395A}" srcOrd="0" destOrd="0" presId="urn:microsoft.com/office/officeart/2008/layout/HorizontalMultiLevelHierarchy"/>
    <dgm:cxn modelId="{59C26153-933C-4184-A1EE-A16DA25FB12A}" type="presOf" srcId="{302B229B-2DAD-4E85-BDCC-DCD7B18559AC}" destId="{67A4FD8A-162A-489D-B5CD-B9E6E3A2807A}" srcOrd="0" destOrd="0" presId="urn:microsoft.com/office/officeart/2008/layout/HorizontalMultiLevelHierarchy"/>
    <dgm:cxn modelId="{67089C40-CD9A-4DCE-9CBF-6D9C3BBA623C}" type="presOf" srcId="{A6045608-5DD5-4B38-BCF0-A9C700B3B31A}" destId="{34C42750-59A2-44AD-A80F-11CFB1C66475}" srcOrd="0" destOrd="0" presId="urn:microsoft.com/office/officeart/2008/layout/HorizontalMultiLevelHierarchy"/>
    <dgm:cxn modelId="{D54B446D-A288-40E4-99CF-71B94416B66B}" type="presOf" srcId="{A9BC0D77-2926-46BA-BE7B-798D5FBAE19E}" destId="{C4BF711C-77BA-404D-90BB-429EEC75C29F}" srcOrd="0" destOrd="0" presId="urn:microsoft.com/office/officeart/2008/layout/HorizontalMultiLevelHierarchy"/>
    <dgm:cxn modelId="{5DADB6AC-2D92-43A4-BFDD-C25D2729B5D7}" type="presOf" srcId="{32BE71F6-21A3-4F82-AB63-D9FA76494644}" destId="{E09FDC5F-5F12-47BC-B660-1267B4F04CE4}" srcOrd="0" destOrd="0" presId="urn:microsoft.com/office/officeart/2008/layout/HorizontalMultiLevelHierarchy"/>
    <dgm:cxn modelId="{2FC96395-BF5B-467D-BCC1-F39D1B7C35F9}" type="presOf" srcId="{A9BC0D77-2926-46BA-BE7B-798D5FBAE19E}" destId="{D9C17448-CDAB-4D8D-A3B7-AD5D1156CD1E}" srcOrd="1" destOrd="0" presId="urn:microsoft.com/office/officeart/2008/layout/HorizontalMultiLevelHierarchy"/>
    <dgm:cxn modelId="{55B85983-2E4E-4D99-B2B5-B1E2B990BC2E}" type="presOf" srcId="{63DB1EF1-29C2-45C8-83D9-21027FDD81CC}" destId="{CFF55436-2CF7-4F7A-A3B3-E94AA1FF5602}" srcOrd="1" destOrd="0" presId="urn:microsoft.com/office/officeart/2008/layout/HorizontalMultiLevelHierarchy"/>
    <dgm:cxn modelId="{26CC2C75-E4E9-4E6A-9340-EEBF8A444E40}" type="presOf" srcId="{6BE64ADB-5A52-4F5B-B256-C23011E2B6EF}" destId="{27FAB180-E81F-4222-AD2B-23267F0BC178}" srcOrd="0" destOrd="0" presId="urn:microsoft.com/office/officeart/2008/layout/HorizontalMultiLevelHierarchy"/>
    <dgm:cxn modelId="{DAE75384-3636-4FB9-9935-5E891B24EF53}" type="presOf" srcId="{85ADC335-2F86-420C-BE31-320D3F34CC4C}" destId="{80158FC5-18AD-4BC7-9303-E43D2DE2EE77}" srcOrd="1" destOrd="0" presId="urn:microsoft.com/office/officeart/2008/layout/HorizontalMultiLevelHierarchy"/>
    <dgm:cxn modelId="{45D20DD6-0C88-4CDE-89E1-1C6F10CCB13E}" type="presParOf" srcId="{75A08C55-AA30-44B3-B4FB-FD8E7BC4F522}" destId="{01CE5350-6202-46B2-9C0B-D3D795EEE220}" srcOrd="0" destOrd="0" presId="urn:microsoft.com/office/officeart/2008/layout/HorizontalMultiLevelHierarchy"/>
    <dgm:cxn modelId="{A8365368-1872-4412-81BA-27B54D63739E}" type="presParOf" srcId="{01CE5350-6202-46B2-9C0B-D3D795EEE220}" destId="{27FAB180-E81F-4222-AD2B-23267F0BC178}" srcOrd="0" destOrd="0" presId="urn:microsoft.com/office/officeart/2008/layout/HorizontalMultiLevelHierarchy"/>
    <dgm:cxn modelId="{F5E19BBE-D312-4D7E-A1B7-E368119CF53D}" type="presParOf" srcId="{01CE5350-6202-46B2-9C0B-D3D795EEE220}" destId="{FB16432C-A22E-4C43-9175-50361DC275A2}" srcOrd="1" destOrd="0" presId="urn:microsoft.com/office/officeart/2008/layout/HorizontalMultiLevelHierarchy"/>
    <dgm:cxn modelId="{82364776-7905-4CE1-B009-A01F75E40222}" type="presParOf" srcId="{FB16432C-A22E-4C43-9175-50361DC275A2}" destId="{3B1B6315-153F-45A1-9038-46AC4623395A}" srcOrd="0" destOrd="0" presId="urn:microsoft.com/office/officeart/2008/layout/HorizontalMultiLevelHierarchy"/>
    <dgm:cxn modelId="{1F9A384A-8FD6-41BF-98FB-6EEB098E14A4}" type="presParOf" srcId="{3B1B6315-153F-45A1-9038-46AC4623395A}" destId="{80158FC5-18AD-4BC7-9303-E43D2DE2EE77}" srcOrd="0" destOrd="0" presId="urn:microsoft.com/office/officeart/2008/layout/HorizontalMultiLevelHierarchy"/>
    <dgm:cxn modelId="{37AF2178-346B-484E-A998-71EC3F774CB2}" type="presParOf" srcId="{FB16432C-A22E-4C43-9175-50361DC275A2}" destId="{EFA92180-7945-476D-9EE4-A67BD2D04AE6}" srcOrd="1" destOrd="0" presId="urn:microsoft.com/office/officeart/2008/layout/HorizontalMultiLevelHierarchy"/>
    <dgm:cxn modelId="{A467C071-6CCE-4AEC-A7F3-010A682F9D17}" type="presParOf" srcId="{EFA92180-7945-476D-9EE4-A67BD2D04AE6}" destId="{34C42750-59A2-44AD-A80F-11CFB1C66475}" srcOrd="0" destOrd="0" presId="urn:microsoft.com/office/officeart/2008/layout/HorizontalMultiLevelHierarchy"/>
    <dgm:cxn modelId="{EC990BE4-ADE2-4ADE-A27F-468E0F09311C}" type="presParOf" srcId="{EFA92180-7945-476D-9EE4-A67BD2D04AE6}" destId="{D4AF3531-47E1-480B-955F-43A34431B1A2}" srcOrd="1" destOrd="0" presId="urn:microsoft.com/office/officeart/2008/layout/HorizontalMultiLevelHierarchy"/>
    <dgm:cxn modelId="{4862CF98-408B-4879-8955-7665A719474A}" type="presParOf" srcId="{D4AF3531-47E1-480B-955F-43A34431B1A2}" destId="{C4BF711C-77BA-404D-90BB-429EEC75C29F}" srcOrd="0" destOrd="0" presId="urn:microsoft.com/office/officeart/2008/layout/HorizontalMultiLevelHierarchy"/>
    <dgm:cxn modelId="{5E05A539-41BE-49AA-9D77-BDD1FA63FFF6}" type="presParOf" srcId="{C4BF711C-77BA-404D-90BB-429EEC75C29F}" destId="{D9C17448-CDAB-4D8D-A3B7-AD5D1156CD1E}" srcOrd="0" destOrd="0" presId="urn:microsoft.com/office/officeart/2008/layout/HorizontalMultiLevelHierarchy"/>
    <dgm:cxn modelId="{B7D8CEFC-03DA-41E8-9F5D-F62FE69DB763}" type="presParOf" srcId="{D4AF3531-47E1-480B-955F-43A34431B1A2}" destId="{5B0EC90C-1303-4793-AD6D-D4696B94BAEF}" srcOrd="1" destOrd="0" presId="urn:microsoft.com/office/officeart/2008/layout/HorizontalMultiLevelHierarchy"/>
    <dgm:cxn modelId="{7B3D8B4D-A1D1-4D41-8A17-67079F106CB6}" type="presParOf" srcId="{5B0EC90C-1303-4793-AD6D-D4696B94BAEF}" destId="{38258B72-5DB9-43D4-A84D-5012AABFD5EB}" srcOrd="0" destOrd="0" presId="urn:microsoft.com/office/officeart/2008/layout/HorizontalMultiLevelHierarchy"/>
    <dgm:cxn modelId="{742BAF6F-D259-4391-AFF9-2A70E4D2D673}" type="presParOf" srcId="{5B0EC90C-1303-4793-AD6D-D4696B94BAEF}" destId="{C4CA931A-98CB-4958-978E-823E1972C747}" srcOrd="1" destOrd="0" presId="urn:microsoft.com/office/officeart/2008/layout/HorizontalMultiLevelHierarchy"/>
    <dgm:cxn modelId="{F00A5365-43F6-4411-889D-3DDBB9676882}" type="presParOf" srcId="{D4AF3531-47E1-480B-955F-43A34431B1A2}" destId="{E09FDC5F-5F12-47BC-B660-1267B4F04CE4}" srcOrd="2" destOrd="0" presId="urn:microsoft.com/office/officeart/2008/layout/HorizontalMultiLevelHierarchy"/>
    <dgm:cxn modelId="{51905A25-6640-44A9-AF96-959B4DFAD430}" type="presParOf" srcId="{E09FDC5F-5F12-47BC-B660-1267B4F04CE4}" destId="{343E7C8D-8F80-4429-ADE5-A450781D0143}" srcOrd="0" destOrd="0" presId="urn:microsoft.com/office/officeart/2008/layout/HorizontalMultiLevelHierarchy"/>
    <dgm:cxn modelId="{CF0CD1ED-14B7-498F-ACAF-40ED45CA90A7}" type="presParOf" srcId="{D4AF3531-47E1-480B-955F-43A34431B1A2}" destId="{6544BE0C-4B2A-4951-A966-FE7F6D32DE2C}" srcOrd="3" destOrd="0" presId="urn:microsoft.com/office/officeart/2008/layout/HorizontalMultiLevelHierarchy"/>
    <dgm:cxn modelId="{AC6A90D3-BB0E-4820-BB4D-135AF92414BC}" type="presParOf" srcId="{6544BE0C-4B2A-4951-A966-FE7F6D32DE2C}" destId="{6918C8CC-85D8-4395-99FC-24587ECBB7B9}" srcOrd="0" destOrd="0" presId="urn:microsoft.com/office/officeart/2008/layout/HorizontalMultiLevelHierarchy"/>
    <dgm:cxn modelId="{03C56162-4A1E-4A4E-A68F-3A0D9C25F79E}" type="presParOf" srcId="{6544BE0C-4B2A-4951-A966-FE7F6D32DE2C}" destId="{55BF44B6-BAD0-458C-8E55-87B29732D2A7}" srcOrd="1" destOrd="0" presId="urn:microsoft.com/office/officeart/2008/layout/HorizontalMultiLevelHierarchy"/>
    <dgm:cxn modelId="{9440ED28-D78F-4346-83FF-2BCD63E6B98F}" type="presParOf" srcId="{D4AF3531-47E1-480B-955F-43A34431B1A2}" destId="{F4760FB3-2E3E-424C-957E-AC4C40DC0CC1}" srcOrd="4" destOrd="0" presId="urn:microsoft.com/office/officeart/2008/layout/HorizontalMultiLevelHierarchy"/>
    <dgm:cxn modelId="{4AB62339-1CAC-4126-9302-2EEA067298C9}" type="presParOf" srcId="{F4760FB3-2E3E-424C-957E-AC4C40DC0CC1}" destId="{34832174-A2F1-448D-B4C9-B195B0641AA9}" srcOrd="0" destOrd="0" presId="urn:microsoft.com/office/officeart/2008/layout/HorizontalMultiLevelHierarchy"/>
    <dgm:cxn modelId="{5B27744A-26F7-4525-BC08-FA7209F1A412}" type="presParOf" srcId="{D4AF3531-47E1-480B-955F-43A34431B1A2}" destId="{7830AB11-84A8-412B-9B07-D77A9C6D7FF0}" srcOrd="5" destOrd="0" presId="urn:microsoft.com/office/officeart/2008/layout/HorizontalMultiLevelHierarchy"/>
    <dgm:cxn modelId="{2090993C-6D26-4D92-9F27-9606CBFB84AB}" type="presParOf" srcId="{7830AB11-84A8-412B-9B07-D77A9C6D7FF0}" destId="{D9184C10-0494-43E1-97AD-E4391C116A20}" srcOrd="0" destOrd="0" presId="urn:microsoft.com/office/officeart/2008/layout/HorizontalMultiLevelHierarchy"/>
    <dgm:cxn modelId="{81286568-BD33-450C-A07E-19464C9D1B3E}" type="presParOf" srcId="{7830AB11-84A8-412B-9B07-D77A9C6D7FF0}" destId="{3F9117ED-CE8F-4C19-B144-D1FB53483346}" srcOrd="1" destOrd="0" presId="urn:microsoft.com/office/officeart/2008/layout/HorizontalMultiLevelHierarchy"/>
    <dgm:cxn modelId="{6A07C0B9-B464-4817-B413-5418CE60EF7F}" type="presParOf" srcId="{FB16432C-A22E-4C43-9175-50361DC275A2}" destId="{516BCCE5-D383-4302-A0D5-600DE32EC628}" srcOrd="2" destOrd="0" presId="urn:microsoft.com/office/officeart/2008/layout/HorizontalMultiLevelHierarchy"/>
    <dgm:cxn modelId="{7DD1720D-6825-4F8C-814A-511D37F704EC}" type="presParOf" srcId="{516BCCE5-D383-4302-A0D5-600DE32EC628}" destId="{CFF55436-2CF7-4F7A-A3B3-E94AA1FF5602}" srcOrd="0" destOrd="0" presId="urn:microsoft.com/office/officeart/2008/layout/HorizontalMultiLevelHierarchy"/>
    <dgm:cxn modelId="{FB6CE503-36AF-40BF-8319-DDFDAB92AB66}" type="presParOf" srcId="{FB16432C-A22E-4C43-9175-50361DC275A2}" destId="{7D722A5C-04D2-41D1-97F5-BF5FAB210596}" srcOrd="3" destOrd="0" presId="urn:microsoft.com/office/officeart/2008/layout/HorizontalMultiLevelHierarchy"/>
    <dgm:cxn modelId="{DFFFFBB4-4020-47DF-A7E6-D8FAD81594DF}" type="presParOf" srcId="{7D722A5C-04D2-41D1-97F5-BF5FAB210596}" destId="{D2E414B8-DE34-41EC-9B5D-A5C776A4E709}" srcOrd="0" destOrd="0" presId="urn:microsoft.com/office/officeart/2008/layout/HorizontalMultiLevelHierarchy"/>
    <dgm:cxn modelId="{CE2C721C-91C9-49BE-B807-47C0C858946C}" type="presParOf" srcId="{7D722A5C-04D2-41D1-97F5-BF5FAB210596}" destId="{BC806DB1-401D-4EAF-9F03-8AE7D645E97D}" srcOrd="1" destOrd="0" presId="urn:microsoft.com/office/officeart/2008/layout/HorizontalMultiLevelHierarchy"/>
    <dgm:cxn modelId="{BAA0A255-4C54-4BD0-9B47-C27E7B640D93}" type="presParOf" srcId="{BC806DB1-401D-4EAF-9F03-8AE7D645E97D}" destId="{67A4FD8A-162A-489D-B5CD-B9E6E3A2807A}" srcOrd="0" destOrd="0" presId="urn:microsoft.com/office/officeart/2008/layout/HorizontalMultiLevelHierarchy"/>
    <dgm:cxn modelId="{7FEFA9D2-8C3F-4638-8C60-F2D3AE82989C}" type="presParOf" srcId="{67A4FD8A-162A-489D-B5CD-B9E6E3A2807A}" destId="{5CFDCBD6-0B58-448B-8910-83EB92011E3D}" srcOrd="0" destOrd="0" presId="urn:microsoft.com/office/officeart/2008/layout/HorizontalMultiLevelHierarchy"/>
    <dgm:cxn modelId="{C4256406-8B1E-4AF1-A269-4D2F87E490E2}" type="presParOf" srcId="{BC806DB1-401D-4EAF-9F03-8AE7D645E97D}" destId="{D947AD2A-EFC3-4163-AD4E-8B3259576D5F}" srcOrd="1" destOrd="0" presId="urn:microsoft.com/office/officeart/2008/layout/HorizontalMultiLevelHierarchy"/>
    <dgm:cxn modelId="{2708AED8-2617-4FB5-B062-DA1AAF31740B}" type="presParOf" srcId="{D947AD2A-EFC3-4163-AD4E-8B3259576D5F}" destId="{DCD4CAF5-3A88-4EB2-968E-C0436A9F5602}" srcOrd="0" destOrd="0" presId="urn:microsoft.com/office/officeart/2008/layout/HorizontalMultiLevelHierarchy"/>
    <dgm:cxn modelId="{080AFF52-31C4-4C6E-B482-EA1F8F970778}" type="presParOf" srcId="{D947AD2A-EFC3-4163-AD4E-8B3259576D5F}" destId="{F7032A59-6ADB-40BC-8D86-D58FC4A98F63}" srcOrd="1" destOrd="0" presId="urn:microsoft.com/office/officeart/2008/layout/HorizontalMultiLevelHierarchy"/>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3F40FB-CC9B-4FA9-B07E-D934E288DB58}" type="doc">
      <dgm:prSet loTypeId="urn:microsoft.com/office/officeart/2005/8/layout/process1" loCatId="process" qsTypeId="urn:microsoft.com/office/officeart/2005/8/quickstyle/simple1" qsCatId="simple" csTypeId="urn:microsoft.com/office/officeart/2005/8/colors/colorful4" csCatId="colorful" phldr="1"/>
      <dgm:spPr/>
    </dgm:pt>
    <dgm:pt modelId="{C96BC858-8439-419F-9118-5D581BB3EBE5}">
      <dgm:prSet phldrT="[Texto]" custT="1"/>
      <dgm:spPr/>
      <dgm:t>
        <a:bodyPr/>
        <a:lstStyle/>
        <a:p>
          <a:r>
            <a:rPr lang="es-EC" sz="1800" dirty="0" smtClean="0">
              <a:solidFill>
                <a:schemeClr val="bg1"/>
              </a:solidFill>
              <a:latin typeface="+mj-lt"/>
            </a:rPr>
            <a:t>Combinación de árido con distinta graduación y material ligante (asfalto) en proporciones exactas</a:t>
          </a:r>
          <a:endParaRPr lang="es-EC" sz="1800" dirty="0">
            <a:solidFill>
              <a:schemeClr val="bg1"/>
            </a:solidFill>
            <a:latin typeface="+mj-lt"/>
          </a:endParaRPr>
        </a:p>
      </dgm:t>
    </dgm:pt>
    <dgm:pt modelId="{2A538D8E-4104-477D-8185-486A4D462C89}" type="parTrans" cxnId="{86EC7D6D-3768-42B2-9562-FD4B8D864AFF}">
      <dgm:prSet/>
      <dgm:spPr/>
      <dgm:t>
        <a:bodyPr/>
        <a:lstStyle/>
        <a:p>
          <a:endParaRPr lang="es-EC" sz="2400">
            <a:solidFill>
              <a:schemeClr val="tx1"/>
            </a:solidFill>
            <a:latin typeface="+mj-lt"/>
          </a:endParaRPr>
        </a:p>
      </dgm:t>
    </dgm:pt>
    <dgm:pt modelId="{C7BBB0E6-605E-4190-9E95-C59E8BF913AD}" type="sibTrans" cxnId="{86EC7D6D-3768-42B2-9562-FD4B8D864AFF}">
      <dgm:prSet custT="1"/>
      <dgm:spPr/>
      <dgm:t>
        <a:bodyPr/>
        <a:lstStyle/>
        <a:p>
          <a:endParaRPr lang="es-EC" sz="3200">
            <a:solidFill>
              <a:schemeClr val="tx1"/>
            </a:solidFill>
            <a:latin typeface="+mj-lt"/>
          </a:endParaRPr>
        </a:p>
      </dgm:t>
    </dgm:pt>
    <dgm:pt modelId="{AB0F706D-3BD4-4AE3-8565-4FC98323A738}">
      <dgm:prSet phldrT="[Texto]" custT="1"/>
      <dgm:spPr/>
      <dgm:t>
        <a:bodyPr/>
        <a:lstStyle/>
        <a:p>
          <a:r>
            <a:rPr lang="es-ES" sz="1800" dirty="0" smtClean="0">
              <a:solidFill>
                <a:schemeClr val="bg1"/>
              </a:solidFill>
              <a:latin typeface="+mj-lt"/>
            </a:rPr>
            <a:t>Resistente a las condiciones climáticas y las solicitaciones producidas por el tránsito vehicular</a:t>
          </a:r>
          <a:endParaRPr lang="es-EC" sz="1800" dirty="0">
            <a:solidFill>
              <a:schemeClr val="bg1"/>
            </a:solidFill>
            <a:latin typeface="+mj-lt"/>
          </a:endParaRPr>
        </a:p>
      </dgm:t>
    </dgm:pt>
    <dgm:pt modelId="{209BBAB8-48E7-46DE-B28F-95944E42D5D9}" type="parTrans" cxnId="{3FD29AC9-1FF7-48B1-A821-C1C6BC26CE25}">
      <dgm:prSet/>
      <dgm:spPr/>
      <dgm:t>
        <a:bodyPr/>
        <a:lstStyle/>
        <a:p>
          <a:endParaRPr lang="es-EC" sz="2400">
            <a:solidFill>
              <a:schemeClr val="tx1"/>
            </a:solidFill>
            <a:latin typeface="+mj-lt"/>
          </a:endParaRPr>
        </a:p>
      </dgm:t>
    </dgm:pt>
    <dgm:pt modelId="{6A076C42-941F-404F-B9CF-FD0B734ABF64}" type="sibTrans" cxnId="{3FD29AC9-1FF7-48B1-A821-C1C6BC26CE25}">
      <dgm:prSet/>
      <dgm:spPr/>
      <dgm:t>
        <a:bodyPr/>
        <a:lstStyle/>
        <a:p>
          <a:endParaRPr lang="es-EC" sz="2400">
            <a:solidFill>
              <a:schemeClr val="tx1"/>
            </a:solidFill>
            <a:latin typeface="+mj-lt"/>
          </a:endParaRPr>
        </a:p>
      </dgm:t>
    </dgm:pt>
    <dgm:pt modelId="{0E815687-2031-4735-BAC5-0842923B1A23}" type="pres">
      <dgm:prSet presAssocID="{983F40FB-CC9B-4FA9-B07E-D934E288DB58}" presName="Name0" presStyleCnt="0">
        <dgm:presLayoutVars>
          <dgm:dir/>
          <dgm:resizeHandles val="exact"/>
        </dgm:presLayoutVars>
      </dgm:prSet>
      <dgm:spPr/>
    </dgm:pt>
    <dgm:pt modelId="{427127E6-C9EC-4DC2-B8DF-A05CFD12F35F}" type="pres">
      <dgm:prSet presAssocID="{C96BC858-8439-419F-9118-5D581BB3EBE5}" presName="node" presStyleLbl="node1" presStyleIdx="0" presStyleCnt="2">
        <dgm:presLayoutVars>
          <dgm:bulletEnabled val="1"/>
        </dgm:presLayoutVars>
      </dgm:prSet>
      <dgm:spPr/>
      <dgm:t>
        <a:bodyPr/>
        <a:lstStyle/>
        <a:p>
          <a:endParaRPr lang="es-EC"/>
        </a:p>
      </dgm:t>
    </dgm:pt>
    <dgm:pt modelId="{BE9A60E9-24FF-4C73-B6C2-6DF03C70FC53}" type="pres">
      <dgm:prSet presAssocID="{C7BBB0E6-605E-4190-9E95-C59E8BF913AD}" presName="sibTrans" presStyleLbl="sibTrans2D1" presStyleIdx="0" presStyleCnt="1"/>
      <dgm:spPr/>
      <dgm:t>
        <a:bodyPr/>
        <a:lstStyle/>
        <a:p>
          <a:endParaRPr lang="es-EC"/>
        </a:p>
      </dgm:t>
    </dgm:pt>
    <dgm:pt modelId="{DB94F2E6-3246-4C13-A576-40DCF0AA5A18}" type="pres">
      <dgm:prSet presAssocID="{C7BBB0E6-605E-4190-9E95-C59E8BF913AD}" presName="connectorText" presStyleLbl="sibTrans2D1" presStyleIdx="0" presStyleCnt="1"/>
      <dgm:spPr/>
      <dgm:t>
        <a:bodyPr/>
        <a:lstStyle/>
        <a:p>
          <a:endParaRPr lang="es-EC"/>
        </a:p>
      </dgm:t>
    </dgm:pt>
    <dgm:pt modelId="{D968373F-5DAE-4100-91CF-5263E43F698D}" type="pres">
      <dgm:prSet presAssocID="{AB0F706D-3BD4-4AE3-8565-4FC98323A738}" presName="node" presStyleLbl="node1" presStyleIdx="1" presStyleCnt="2" custLinFactNeighborY="738">
        <dgm:presLayoutVars>
          <dgm:bulletEnabled val="1"/>
        </dgm:presLayoutVars>
      </dgm:prSet>
      <dgm:spPr/>
      <dgm:t>
        <a:bodyPr/>
        <a:lstStyle/>
        <a:p>
          <a:endParaRPr lang="es-EC"/>
        </a:p>
      </dgm:t>
    </dgm:pt>
  </dgm:ptLst>
  <dgm:cxnLst>
    <dgm:cxn modelId="{05C28B9D-614A-490A-9B0D-A4A11C2D671B}" type="presOf" srcId="{C7BBB0E6-605E-4190-9E95-C59E8BF913AD}" destId="{BE9A60E9-24FF-4C73-B6C2-6DF03C70FC53}" srcOrd="0" destOrd="0" presId="urn:microsoft.com/office/officeart/2005/8/layout/process1"/>
    <dgm:cxn modelId="{38E0A96C-D29A-475D-8904-78EECB3ADCD5}" type="presOf" srcId="{C96BC858-8439-419F-9118-5D581BB3EBE5}" destId="{427127E6-C9EC-4DC2-B8DF-A05CFD12F35F}" srcOrd="0" destOrd="0" presId="urn:microsoft.com/office/officeart/2005/8/layout/process1"/>
    <dgm:cxn modelId="{ADD45F27-099A-4769-BF92-64932AFC9F70}" type="presOf" srcId="{AB0F706D-3BD4-4AE3-8565-4FC98323A738}" destId="{D968373F-5DAE-4100-91CF-5263E43F698D}" srcOrd="0" destOrd="0" presId="urn:microsoft.com/office/officeart/2005/8/layout/process1"/>
    <dgm:cxn modelId="{86EC7D6D-3768-42B2-9562-FD4B8D864AFF}" srcId="{983F40FB-CC9B-4FA9-B07E-D934E288DB58}" destId="{C96BC858-8439-419F-9118-5D581BB3EBE5}" srcOrd="0" destOrd="0" parTransId="{2A538D8E-4104-477D-8185-486A4D462C89}" sibTransId="{C7BBB0E6-605E-4190-9E95-C59E8BF913AD}"/>
    <dgm:cxn modelId="{91CBA6D3-3335-4B31-B0FA-C6E71581A3DF}" type="presOf" srcId="{C7BBB0E6-605E-4190-9E95-C59E8BF913AD}" destId="{DB94F2E6-3246-4C13-A576-40DCF0AA5A18}" srcOrd="1" destOrd="0" presId="urn:microsoft.com/office/officeart/2005/8/layout/process1"/>
    <dgm:cxn modelId="{3FD29AC9-1FF7-48B1-A821-C1C6BC26CE25}" srcId="{983F40FB-CC9B-4FA9-B07E-D934E288DB58}" destId="{AB0F706D-3BD4-4AE3-8565-4FC98323A738}" srcOrd="1" destOrd="0" parTransId="{209BBAB8-48E7-46DE-B28F-95944E42D5D9}" sibTransId="{6A076C42-941F-404F-B9CF-FD0B734ABF64}"/>
    <dgm:cxn modelId="{47158353-34FA-4698-9C75-429406ED9DB9}" type="presOf" srcId="{983F40FB-CC9B-4FA9-B07E-D934E288DB58}" destId="{0E815687-2031-4735-BAC5-0842923B1A23}" srcOrd="0" destOrd="0" presId="urn:microsoft.com/office/officeart/2005/8/layout/process1"/>
    <dgm:cxn modelId="{57C64E2C-0C13-4DBF-8766-3D0EA521EE3D}" type="presParOf" srcId="{0E815687-2031-4735-BAC5-0842923B1A23}" destId="{427127E6-C9EC-4DC2-B8DF-A05CFD12F35F}" srcOrd="0" destOrd="0" presId="urn:microsoft.com/office/officeart/2005/8/layout/process1"/>
    <dgm:cxn modelId="{5BF5B8F0-F77D-4F01-86D4-DDE205A3505C}" type="presParOf" srcId="{0E815687-2031-4735-BAC5-0842923B1A23}" destId="{BE9A60E9-24FF-4C73-B6C2-6DF03C70FC53}" srcOrd="1" destOrd="0" presId="urn:microsoft.com/office/officeart/2005/8/layout/process1"/>
    <dgm:cxn modelId="{EA42ADD4-8B9E-40E1-990E-29C18ECAF820}" type="presParOf" srcId="{BE9A60E9-24FF-4C73-B6C2-6DF03C70FC53}" destId="{DB94F2E6-3246-4C13-A576-40DCF0AA5A18}" srcOrd="0" destOrd="0" presId="urn:microsoft.com/office/officeart/2005/8/layout/process1"/>
    <dgm:cxn modelId="{9F1BCEE4-8FDD-4638-86CF-77CB1852F289}" type="presParOf" srcId="{0E815687-2031-4735-BAC5-0842923B1A23}" destId="{D968373F-5DAE-4100-91CF-5263E43F698D}"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7616A6-5171-471A-BC83-A7BC7F8A06B3}"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S"/>
        </a:p>
      </dgm:t>
    </dgm:pt>
    <dgm:pt modelId="{D9B65EA2-210F-4EE2-99B7-960971D7B442}">
      <dgm:prSet phldrT="[Texto]" custT="1"/>
      <dgm:spPr/>
      <dgm:t>
        <a:bodyPr/>
        <a:lstStyle/>
        <a:p>
          <a:r>
            <a:rPr lang="es-ES" sz="1800" dirty="0" smtClean="0">
              <a:latin typeface="+mj-lt"/>
            </a:rPr>
            <a:t>Fisura- piel de cocodrilo</a:t>
          </a:r>
          <a:endParaRPr lang="es-ES" sz="1800" dirty="0">
            <a:latin typeface="+mj-lt"/>
          </a:endParaRPr>
        </a:p>
      </dgm:t>
    </dgm:pt>
    <dgm:pt modelId="{62725108-9B68-4394-98DD-B0BF5E3043B0}" type="parTrans" cxnId="{4C4B8D91-3D8D-4ADF-9CCD-1023EB55CAE0}">
      <dgm:prSet/>
      <dgm:spPr/>
      <dgm:t>
        <a:bodyPr/>
        <a:lstStyle/>
        <a:p>
          <a:endParaRPr lang="es-ES"/>
        </a:p>
      </dgm:t>
    </dgm:pt>
    <dgm:pt modelId="{6E07E342-7FDF-4DA3-8DFA-E3AD1FA47963}" type="sibTrans" cxnId="{4C4B8D91-3D8D-4ADF-9CCD-1023EB55CAE0}">
      <dgm:prSet/>
      <dgm:spPr/>
      <dgm:t>
        <a:bodyPr/>
        <a:lstStyle/>
        <a:p>
          <a:endParaRPr lang="es-ES"/>
        </a:p>
      </dgm:t>
    </dgm:pt>
    <dgm:pt modelId="{9DFAD816-6ED4-44BD-8F0F-0734BC98A484}">
      <dgm:prSet phldrT="[Texto]" custT="1"/>
      <dgm:spPr/>
      <dgm:t>
        <a:bodyPr/>
        <a:lstStyle/>
        <a:p>
          <a:r>
            <a:rPr lang="es-ES" sz="1800" dirty="0" smtClean="0">
              <a:latin typeface="+mj-lt"/>
            </a:rPr>
            <a:t>Fisura longitudinal</a:t>
          </a:r>
          <a:endParaRPr lang="es-ES" sz="1800" dirty="0">
            <a:latin typeface="+mj-lt"/>
          </a:endParaRPr>
        </a:p>
      </dgm:t>
    </dgm:pt>
    <dgm:pt modelId="{3167E9EF-53D9-4A4E-B205-7818BE42EDCA}" type="parTrans" cxnId="{1F662C04-52B0-40F6-8EA6-4890879A764E}">
      <dgm:prSet/>
      <dgm:spPr/>
      <dgm:t>
        <a:bodyPr/>
        <a:lstStyle/>
        <a:p>
          <a:endParaRPr lang="es-ES"/>
        </a:p>
      </dgm:t>
    </dgm:pt>
    <dgm:pt modelId="{4DF10ED2-7BB3-400C-B550-7FA71E6D2952}" type="sibTrans" cxnId="{1F662C04-52B0-40F6-8EA6-4890879A764E}">
      <dgm:prSet/>
      <dgm:spPr/>
      <dgm:t>
        <a:bodyPr/>
        <a:lstStyle/>
        <a:p>
          <a:endParaRPr lang="es-ES"/>
        </a:p>
      </dgm:t>
    </dgm:pt>
    <dgm:pt modelId="{412656E6-A0C2-456D-A848-5513B8F831F4}">
      <dgm:prSet phldrT="[Texto]" custT="1"/>
      <dgm:spPr/>
      <dgm:t>
        <a:bodyPr/>
        <a:lstStyle/>
        <a:p>
          <a:r>
            <a:rPr lang="es-ES" sz="1800" dirty="0" smtClean="0">
              <a:latin typeface="+mj-lt"/>
            </a:rPr>
            <a:t>Fisura transversal</a:t>
          </a:r>
          <a:endParaRPr lang="es-ES" sz="1800" dirty="0">
            <a:latin typeface="+mj-lt"/>
          </a:endParaRPr>
        </a:p>
      </dgm:t>
    </dgm:pt>
    <dgm:pt modelId="{C3D1E463-5444-4590-A20E-88578BF101E2}" type="parTrans" cxnId="{F6872177-F17A-4E09-BE85-6CF2C4ED4EB7}">
      <dgm:prSet/>
      <dgm:spPr/>
      <dgm:t>
        <a:bodyPr/>
        <a:lstStyle/>
        <a:p>
          <a:endParaRPr lang="es-ES"/>
        </a:p>
      </dgm:t>
    </dgm:pt>
    <dgm:pt modelId="{842BF1A8-42FE-497C-8547-3D0AC4B74FCD}" type="sibTrans" cxnId="{F6872177-F17A-4E09-BE85-6CF2C4ED4EB7}">
      <dgm:prSet/>
      <dgm:spPr/>
      <dgm:t>
        <a:bodyPr/>
        <a:lstStyle/>
        <a:p>
          <a:endParaRPr lang="es-ES"/>
        </a:p>
      </dgm:t>
    </dgm:pt>
    <dgm:pt modelId="{2BCF6C2E-2AA2-421A-A007-2C269BFE374D}">
      <dgm:prSet phldrT="[Texto]" custT="1"/>
      <dgm:spPr/>
      <dgm:t>
        <a:bodyPr/>
        <a:lstStyle/>
        <a:p>
          <a:r>
            <a:rPr lang="es-ES" sz="1800" dirty="0" smtClean="0">
              <a:latin typeface="+mj-lt"/>
            </a:rPr>
            <a:t>Deformación- Ahuellamiento</a:t>
          </a:r>
          <a:endParaRPr lang="es-ES" sz="1800" dirty="0">
            <a:latin typeface="+mj-lt"/>
          </a:endParaRPr>
        </a:p>
      </dgm:t>
    </dgm:pt>
    <dgm:pt modelId="{051C0DD7-1076-4893-B482-3B0695412269}" type="parTrans" cxnId="{B97226CC-9412-488E-8F93-B7449A52AC9A}">
      <dgm:prSet/>
      <dgm:spPr/>
      <dgm:t>
        <a:bodyPr/>
        <a:lstStyle/>
        <a:p>
          <a:endParaRPr lang="es-ES"/>
        </a:p>
      </dgm:t>
    </dgm:pt>
    <dgm:pt modelId="{601B6DB5-A526-43C2-8B26-0160922BE4B3}" type="sibTrans" cxnId="{B97226CC-9412-488E-8F93-B7449A52AC9A}">
      <dgm:prSet/>
      <dgm:spPr/>
      <dgm:t>
        <a:bodyPr/>
        <a:lstStyle/>
        <a:p>
          <a:endParaRPr lang="es-ES"/>
        </a:p>
      </dgm:t>
    </dgm:pt>
    <dgm:pt modelId="{302F0C9A-0216-44F6-84C5-90458F4569AE}">
      <dgm:prSet phldrT="[Texto]" custT="1"/>
      <dgm:spPr/>
      <dgm:t>
        <a:bodyPr/>
        <a:lstStyle/>
        <a:p>
          <a:r>
            <a:rPr lang="es-ES" sz="1800" dirty="0" smtClean="0">
              <a:latin typeface="+mj-lt"/>
            </a:rPr>
            <a:t>Bacheo- parche</a:t>
          </a:r>
          <a:endParaRPr lang="es-ES" sz="1800" dirty="0">
            <a:latin typeface="+mj-lt"/>
          </a:endParaRPr>
        </a:p>
      </dgm:t>
    </dgm:pt>
    <dgm:pt modelId="{9EAC4DB6-66A5-4B7E-8344-DA2701328A51}" type="parTrans" cxnId="{5F517B1B-51B1-407D-B9CD-C2E75A38B654}">
      <dgm:prSet/>
      <dgm:spPr/>
      <dgm:t>
        <a:bodyPr/>
        <a:lstStyle/>
        <a:p>
          <a:endParaRPr lang="es-ES"/>
        </a:p>
      </dgm:t>
    </dgm:pt>
    <dgm:pt modelId="{1C88B88B-41E9-4EF3-8CC5-B3C4B813DE6A}" type="sibTrans" cxnId="{5F517B1B-51B1-407D-B9CD-C2E75A38B654}">
      <dgm:prSet/>
      <dgm:spPr/>
      <dgm:t>
        <a:bodyPr/>
        <a:lstStyle/>
        <a:p>
          <a:endParaRPr lang="es-ES"/>
        </a:p>
      </dgm:t>
    </dgm:pt>
    <dgm:pt modelId="{772AA800-BF42-4ADF-9559-9D0362AB5035}" type="pres">
      <dgm:prSet presAssocID="{AA7616A6-5171-471A-BC83-A7BC7F8A06B3}" presName="Name0" presStyleCnt="0">
        <dgm:presLayoutVars>
          <dgm:dir/>
          <dgm:resizeHandles val="exact"/>
        </dgm:presLayoutVars>
      </dgm:prSet>
      <dgm:spPr/>
      <dgm:t>
        <a:bodyPr/>
        <a:lstStyle/>
        <a:p>
          <a:endParaRPr lang="es-ES"/>
        </a:p>
      </dgm:t>
    </dgm:pt>
    <dgm:pt modelId="{174E3257-F694-4520-8771-D4F5778B6F1A}" type="pres">
      <dgm:prSet presAssocID="{D9B65EA2-210F-4EE2-99B7-960971D7B442}" presName="compNode" presStyleCnt="0"/>
      <dgm:spPr/>
    </dgm:pt>
    <dgm:pt modelId="{FA7BB37F-E444-4A99-83FA-648C97C4331E}" type="pres">
      <dgm:prSet presAssocID="{D9B65EA2-210F-4EE2-99B7-960971D7B442}" presName="pictRect" presStyleLbl="node1" presStyleIdx="0" presStyleCnt="5" custScaleX="96153" custScaleY="130187"/>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D7D93F34-1B0A-4742-8BBC-88FE002FCA19}" type="pres">
      <dgm:prSet presAssocID="{D9B65EA2-210F-4EE2-99B7-960971D7B442}" presName="textRect" presStyleLbl="revTx" presStyleIdx="0" presStyleCnt="5" custScaleX="96072" custScaleY="28499" custLinFactNeighborX="425" custLinFactNeighborY="-11463">
        <dgm:presLayoutVars>
          <dgm:bulletEnabled val="1"/>
        </dgm:presLayoutVars>
      </dgm:prSet>
      <dgm:spPr/>
      <dgm:t>
        <a:bodyPr/>
        <a:lstStyle/>
        <a:p>
          <a:endParaRPr lang="es-ES"/>
        </a:p>
      </dgm:t>
    </dgm:pt>
    <dgm:pt modelId="{8C95125F-D637-4027-BF90-332B2780481B}" type="pres">
      <dgm:prSet presAssocID="{6E07E342-7FDF-4DA3-8DFA-E3AD1FA47963}" presName="sibTrans" presStyleLbl="sibTrans2D1" presStyleIdx="0" presStyleCnt="0"/>
      <dgm:spPr/>
      <dgm:t>
        <a:bodyPr/>
        <a:lstStyle/>
        <a:p>
          <a:endParaRPr lang="es-ES"/>
        </a:p>
      </dgm:t>
    </dgm:pt>
    <dgm:pt modelId="{4728B8FF-CE79-42AA-A05D-16C89CBF065F}" type="pres">
      <dgm:prSet presAssocID="{9DFAD816-6ED4-44BD-8F0F-0734BC98A484}" presName="compNode" presStyleCnt="0"/>
      <dgm:spPr/>
    </dgm:pt>
    <dgm:pt modelId="{BD44F389-2567-4BC4-B3D2-CA2409935A6C}" type="pres">
      <dgm:prSet presAssocID="{9DFAD816-6ED4-44BD-8F0F-0734BC98A484}" presName="pictRect" presStyleLbl="node1" presStyleIdx="1" presStyleCnt="5" custScaleX="106428" custScaleY="125580"/>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C136FC0C-2456-4F33-A1B5-A1D33A364DAE}" type="pres">
      <dgm:prSet presAssocID="{9DFAD816-6ED4-44BD-8F0F-0734BC98A484}" presName="textRect" presStyleLbl="revTx" presStyleIdx="1" presStyleCnt="5" custScaleY="6740" custLinFactNeighborX="2582" custLinFactNeighborY="-16785">
        <dgm:presLayoutVars>
          <dgm:bulletEnabled val="1"/>
        </dgm:presLayoutVars>
      </dgm:prSet>
      <dgm:spPr/>
      <dgm:t>
        <a:bodyPr/>
        <a:lstStyle/>
        <a:p>
          <a:endParaRPr lang="es-ES"/>
        </a:p>
      </dgm:t>
    </dgm:pt>
    <dgm:pt modelId="{92BAC35F-0B9B-4605-8580-D28F4A8A0B54}" type="pres">
      <dgm:prSet presAssocID="{4DF10ED2-7BB3-400C-B550-7FA71E6D2952}" presName="sibTrans" presStyleLbl="sibTrans2D1" presStyleIdx="0" presStyleCnt="0"/>
      <dgm:spPr/>
      <dgm:t>
        <a:bodyPr/>
        <a:lstStyle/>
        <a:p>
          <a:endParaRPr lang="es-ES"/>
        </a:p>
      </dgm:t>
    </dgm:pt>
    <dgm:pt modelId="{0A1A17A3-06D8-4813-A0DD-BFB3E54B71CB}" type="pres">
      <dgm:prSet presAssocID="{412656E6-A0C2-456D-A848-5513B8F831F4}" presName="compNode" presStyleCnt="0"/>
      <dgm:spPr/>
    </dgm:pt>
    <dgm:pt modelId="{679D95F7-657E-4CD8-A369-089A17D297DB}" type="pres">
      <dgm:prSet presAssocID="{412656E6-A0C2-456D-A848-5513B8F831F4}" presName="pictRect" presStyleLbl="node1" presStyleIdx="2" presStyleCnt="5" custScaleX="105920" custScaleY="122912" custLinFactNeighborX="-425" custLinFactNeighborY="6075"/>
      <dgm:spPr>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dgm:spPr>
    </dgm:pt>
    <dgm:pt modelId="{8FB10F72-8230-419B-B6DB-DC9F8A17F1A0}" type="pres">
      <dgm:prSet presAssocID="{412656E6-A0C2-456D-A848-5513B8F831F4}" presName="textRect" presStyleLbl="revTx" presStyleIdx="2" presStyleCnt="5" custScaleX="90428" custScaleY="34118" custLinFactNeighborX="897" custLinFactNeighborY="-1583">
        <dgm:presLayoutVars>
          <dgm:bulletEnabled val="1"/>
        </dgm:presLayoutVars>
      </dgm:prSet>
      <dgm:spPr/>
      <dgm:t>
        <a:bodyPr/>
        <a:lstStyle/>
        <a:p>
          <a:endParaRPr lang="es-ES"/>
        </a:p>
      </dgm:t>
    </dgm:pt>
    <dgm:pt modelId="{E5C6D287-312F-437C-BAC1-60E0D81FE6DB}" type="pres">
      <dgm:prSet presAssocID="{842BF1A8-42FE-497C-8547-3D0AC4B74FCD}" presName="sibTrans" presStyleLbl="sibTrans2D1" presStyleIdx="0" presStyleCnt="0"/>
      <dgm:spPr/>
      <dgm:t>
        <a:bodyPr/>
        <a:lstStyle/>
        <a:p>
          <a:endParaRPr lang="es-ES"/>
        </a:p>
      </dgm:t>
    </dgm:pt>
    <dgm:pt modelId="{6564050F-A661-4EA8-B375-1EDCA52CC064}" type="pres">
      <dgm:prSet presAssocID="{2BCF6C2E-2AA2-421A-A007-2C269BFE374D}" presName="compNode" presStyleCnt="0"/>
      <dgm:spPr/>
    </dgm:pt>
    <dgm:pt modelId="{50EF73D1-85C1-4FF9-AEBA-43F130D77D80}" type="pres">
      <dgm:prSet presAssocID="{2BCF6C2E-2AA2-421A-A007-2C269BFE374D}" presName="pictRect" presStyleLbl="node1" presStyleIdx="3" presStyleCnt="5" custScaleX="121945" custScaleY="114933" custLinFactNeighborX="-35672" custLinFactNeighborY="770"/>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pt>
    <dgm:pt modelId="{F157E6AB-6C5C-48DF-8642-2076912389A2}" type="pres">
      <dgm:prSet presAssocID="{2BCF6C2E-2AA2-421A-A007-2C269BFE374D}" presName="textRect" presStyleLbl="revTx" presStyleIdx="3" presStyleCnt="5" custScaleX="110044" custScaleY="20141" custLinFactNeighborX="-34457" custLinFactNeighborY="-28495">
        <dgm:presLayoutVars>
          <dgm:bulletEnabled val="1"/>
        </dgm:presLayoutVars>
      </dgm:prSet>
      <dgm:spPr/>
      <dgm:t>
        <a:bodyPr/>
        <a:lstStyle/>
        <a:p>
          <a:endParaRPr lang="es-ES"/>
        </a:p>
      </dgm:t>
    </dgm:pt>
    <dgm:pt modelId="{8B833632-2A69-4576-8AAD-7EF344AA5391}" type="pres">
      <dgm:prSet presAssocID="{601B6DB5-A526-43C2-8B26-0160922BE4B3}" presName="sibTrans" presStyleLbl="sibTrans2D1" presStyleIdx="0" presStyleCnt="0"/>
      <dgm:spPr/>
      <dgm:t>
        <a:bodyPr/>
        <a:lstStyle/>
        <a:p>
          <a:endParaRPr lang="es-ES"/>
        </a:p>
      </dgm:t>
    </dgm:pt>
    <dgm:pt modelId="{0D2C0AB2-D71E-49AA-842E-F2CFB43D745F}" type="pres">
      <dgm:prSet presAssocID="{302F0C9A-0216-44F6-84C5-90458F4569AE}" presName="compNode" presStyleCnt="0"/>
      <dgm:spPr/>
    </dgm:pt>
    <dgm:pt modelId="{A6186E38-3710-4C59-A590-A82EEDF26A1F}" type="pres">
      <dgm:prSet presAssocID="{302F0C9A-0216-44F6-84C5-90458F4569AE}" presName="pictRect" presStyleLbl="node1" presStyleIdx="4" presStyleCnt="5" custScaleX="121945" custScaleY="114933" custLinFactNeighborX="-35672" custLinFactNeighborY="770"/>
      <dgm:spPr>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dgm:spPr>
    </dgm:pt>
    <dgm:pt modelId="{2CFD5462-16B5-403C-9338-56CFEA9B3A75}" type="pres">
      <dgm:prSet presAssocID="{302F0C9A-0216-44F6-84C5-90458F4569AE}" presName="textRect" presStyleLbl="revTx" presStyleIdx="4" presStyleCnt="5" custScaleX="81443" custScaleY="22789" custLinFactNeighborX="-34389" custLinFactNeighborY="-22065">
        <dgm:presLayoutVars>
          <dgm:bulletEnabled val="1"/>
        </dgm:presLayoutVars>
      </dgm:prSet>
      <dgm:spPr/>
      <dgm:t>
        <a:bodyPr/>
        <a:lstStyle/>
        <a:p>
          <a:endParaRPr lang="es-ES"/>
        </a:p>
      </dgm:t>
    </dgm:pt>
  </dgm:ptLst>
  <dgm:cxnLst>
    <dgm:cxn modelId="{D2239C2E-0858-42A2-B2C5-10C103508E08}" type="presOf" srcId="{D9B65EA2-210F-4EE2-99B7-960971D7B442}" destId="{D7D93F34-1B0A-4742-8BBC-88FE002FCA19}" srcOrd="0" destOrd="0" presId="urn:microsoft.com/office/officeart/2005/8/layout/pList1"/>
    <dgm:cxn modelId="{F6872177-F17A-4E09-BE85-6CF2C4ED4EB7}" srcId="{AA7616A6-5171-471A-BC83-A7BC7F8A06B3}" destId="{412656E6-A0C2-456D-A848-5513B8F831F4}" srcOrd="2" destOrd="0" parTransId="{C3D1E463-5444-4590-A20E-88578BF101E2}" sibTransId="{842BF1A8-42FE-497C-8547-3D0AC4B74FCD}"/>
    <dgm:cxn modelId="{BA812B46-512B-4E42-8040-B35F66319F69}" type="presOf" srcId="{AA7616A6-5171-471A-BC83-A7BC7F8A06B3}" destId="{772AA800-BF42-4ADF-9559-9D0362AB5035}" srcOrd="0" destOrd="0" presId="urn:microsoft.com/office/officeart/2005/8/layout/pList1"/>
    <dgm:cxn modelId="{B97226CC-9412-488E-8F93-B7449A52AC9A}" srcId="{AA7616A6-5171-471A-BC83-A7BC7F8A06B3}" destId="{2BCF6C2E-2AA2-421A-A007-2C269BFE374D}" srcOrd="3" destOrd="0" parTransId="{051C0DD7-1076-4893-B482-3B0695412269}" sibTransId="{601B6DB5-A526-43C2-8B26-0160922BE4B3}"/>
    <dgm:cxn modelId="{68CE3A0C-E618-4F7E-80CC-C1A0CD07B88F}" type="presOf" srcId="{412656E6-A0C2-456D-A848-5513B8F831F4}" destId="{8FB10F72-8230-419B-B6DB-DC9F8A17F1A0}" srcOrd="0" destOrd="0" presId="urn:microsoft.com/office/officeart/2005/8/layout/pList1"/>
    <dgm:cxn modelId="{457DF9B6-F1CE-4CC9-A592-1E39AC6C15B3}" type="presOf" srcId="{4DF10ED2-7BB3-400C-B550-7FA71E6D2952}" destId="{92BAC35F-0B9B-4605-8580-D28F4A8A0B54}" srcOrd="0" destOrd="0" presId="urn:microsoft.com/office/officeart/2005/8/layout/pList1"/>
    <dgm:cxn modelId="{A1127CC4-CC88-4D7B-8F53-6CEC648D3C94}" type="presOf" srcId="{9DFAD816-6ED4-44BD-8F0F-0734BC98A484}" destId="{C136FC0C-2456-4F33-A1B5-A1D33A364DAE}" srcOrd="0" destOrd="0" presId="urn:microsoft.com/office/officeart/2005/8/layout/pList1"/>
    <dgm:cxn modelId="{080F6CC9-6523-435E-A04C-197EC3AEBE2E}" type="presOf" srcId="{6E07E342-7FDF-4DA3-8DFA-E3AD1FA47963}" destId="{8C95125F-D637-4027-BF90-332B2780481B}" srcOrd="0" destOrd="0" presId="urn:microsoft.com/office/officeart/2005/8/layout/pList1"/>
    <dgm:cxn modelId="{4C4B8D91-3D8D-4ADF-9CCD-1023EB55CAE0}" srcId="{AA7616A6-5171-471A-BC83-A7BC7F8A06B3}" destId="{D9B65EA2-210F-4EE2-99B7-960971D7B442}" srcOrd="0" destOrd="0" parTransId="{62725108-9B68-4394-98DD-B0BF5E3043B0}" sibTransId="{6E07E342-7FDF-4DA3-8DFA-E3AD1FA47963}"/>
    <dgm:cxn modelId="{DB506AFE-2845-476D-9ACD-DFF5D4A88DF2}" type="presOf" srcId="{302F0C9A-0216-44F6-84C5-90458F4569AE}" destId="{2CFD5462-16B5-403C-9338-56CFEA9B3A75}" srcOrd="0" destOrd="0" presId="urn:microsoft.com/office/officeart/2005/8/layout/pList1"/>
    <dgm:cxn modelId="{7391BBB9-2CB7-44EF-8212-61286759FDD1}" type="presOf" srcId="{842BF1A8-42FE-497C-8547-3D0AC4B74FCD}" destId="{E5C6D287-312F-437C-BAC1-60E0D81FE6DB}" srcOrd="0" destOrd="0" presId="urn:microsoft.com/office/officeart/2005/8/layout/pList1"/>
    <dgm:cxn modelId="{1F662C04-52B0-40F6-8EA6-4890879A764E}" srcId="{AA7616A6-5171-471A-BC83-A7BC7F8A06B3}" destId="{9DFAD816-6ED4-44BD-8F0F-0734BC98A484}" srcOrd="1" destOrd="0" parTransId="{3167E9EF-53D9-4A4E-B205-7818BE42EDCA}" sibTransId="{4DF10ED2-7BB3-400C-B550-7FA71E6D2952}"/>
    <dgm:cxn modelId="{5F517B1B-51B1-407D-B9CD-C2E75A38B654}" srcId="{AA7616A6-5171-471A-BC83-A7BC7F8A06B3}" destId="{302F0C9A-0216-44F6-84C5-90458F4569AE}" srcOrd="4" destOrd="0" parTransId="{9EAC4DB6-66A5-4B7E-8344-DA2701328A51}" sibTransId="{1C88B88B-41E9-4EF3-8CC5-B3C4B813DE6A}"/>
    <dgm:cxn modelId="{DFB72020-C3C1-4E89-93C8-496AD7081492}" type="presOf" srcId="{2BCF6C2E-2AA2-421A-A007-2C269BFE374D}" destId="{F157E6AB-6C5C-48DF-8642-2076912389A2}" srcOrd="0" destOrd="0" presId="urn:microsoft.com/office/officeart/2005/8/layout/pList1"/>
    <dgm:cxn modelId="{C46EA578-1804-4427-94B2-74822C4C6624}" type="presOf" srcId="{601B6DB5-A526-43C2-8B26-0160922BE4B3}" destId="{8B833632-2A69-4576-8AAD-7EF344AA5391}" srcOrd="0" destOrd="0" presId="urn:microsoft.com/office/officeart/2005/8/layout/pList1"/>
    <dgm:cxn modelId="{40F1FA4D-1E02-46BF-99F7-AF786CDF3347}" type="presParOf" srcId="{772AA800-BF42-4ADF-9559-9D0362AB5035}" destId="{174E3257-F694-4520-8771-D4F5778B6F1A}" srcOrd="0" destOrd="0" presId="urn:microsoft.com/office/officeart/2005/8/layout/pList1"/>
    <dgm:cxn modelId="{89C30778-6669-4F2D-98C4-739C50F63DE5}" type="presParOf" srcId="{174E3257-F694-4520-8771-D4F5778B6F1A}" destId="{FA7BB37F-E444-4A99-83FA-648C97C4331E}" srcOrd="0" destOrd="0" presId="urn:microsoft.com/office/officeart/2005/8/layout/pList1"/>
    <dgm:cxn modelId="{B0225066-B73D-4BCC-BA78-2C2B364E3E21}" type="presParOf" srcId="{174E3257-F694-4520-8771-D4F5778B6F1A}" destId="{D7D93F34-1B0A-4742-8BBC-88FE002FCA19}" srcOrd="1" destOrd="0" presId="urn:microsoft.com/office/officeart/2005/8/layout/pList1"/>
    <dgm:cxn modelId="{59219387-7C40-4E1B-AD73-D1F43A074D4D}" type="presParOf" srcId="{772AA800-BF42-4ADF-9559-9D0362AB5035}" destId="{8C95125F-D637-4027-BF90-332B2780481B}" srcOrd="1" destOrd="0" presId="urn:microsoft.com/office/officeart/2005/8/layout/pList1"/>
    <dgm:cxn modelId="{56146077-ABB8-4F92-B4CC-0C6B6DE420A4}" type="presParOf" srcId="{772AA800-BF42-4ADF-9559-9D0362AB5035}" destId="{4728B8FF-CE79-42AA-A05D-16C89CBF065F}" srcOrd="2" destOrd="0" presId="urn:microsoft.com/office/officeart/2005/8/layout/pList1"/>
    <dgm:cxn modelId="{89CC4C63-303D-4A6B-888B-87066C956836}" type="presParOf" srcId="{4728B8FF-CE79-42AA-A05D-16C89CBF065F}" destId="{BD44F389-2567-4BC4-B3D2-CA2409935A6C}" srcOrd="0" destOrd="0" presId="urn:microsoft.com/office/officeart/2005/8/layout/pList1"/>
    <dgm:cxn modelId="{DBBE313D-7B28-47D2-B998-F7E45708AF0A}" type="presParOf" srcId="{4728B8FF-CE79-42AA-A05D-16C89CBF065F}" destId="{C136FC0C-2456-4F33-A1B5-A1D33A364DAE}" srcOrd="1" destOrd="0" presId="urn:microsoft.com/office/officeart/2005/8/layout/pList1"/>
    <dgm:cxn modelId="{2054A7D2-9B96-46F6-BA9B-078B9BD5F2EF}" type="presParOf" srcId="{772AA800-BF42-4ADF-9559-9D0362AB5035}" destId="{92BAC35F-0B9B-4605-8580-D28F4A8A0B54}" srcOrd="3" destOrd="0" presId="urn:microsoft.com/office/officeart/2005/8/layout/pList1"/>
    <dgm:cxn modelId="{D56D5E5F-A422-43FA-9280-B970674FAFE0}" type="presParOf" srcId="{772AA800-BF42-4ADF-9559-9D0362AB5035}" destId="{0A1A17A3-06D8-4813-A0DD-BFB3E54B71CB}" srcOrd="4" destOrd="0" presId="urn:microsoft.com/office/officeart/2005/8/layout/pList1"/>
    <dgm:cxn modelId="{8E394C54-4EBC-42F1-BAF3-C8A8D6F05EAD}" type="presParOf" srcId="{0A1A17A3-06D8-4813-A0DD-BFB3E54B71CB}" destId="{679D95F7-657E-4CD8-A369-089A17D297DB}" srcOrd="0" destOrd="0" presId="urn:microsoft.com/office/officeart/2005/8/layout/pList1"/>
    <dgm:cxn modelId="{9C95EE4D-0D3D-4B08-A4EE-0FAB2530CA83}" type="presParOf" srcId="{0A1A17A3-06D8-4813-A0DD-BFB3E54B71CB}" destId="{8FB10F72-8230-419B-B6DB-DC9F8A17F1A0}" srcOrd="1" destOrd="0" presId="urn:microsoft.com/office/officeart/2005/8/layout/pList1"/>
    <dgm:cxn modelId="{173409B4-0781-4632-A6EC-AA7FFA6DF805}" type="presParOf" srcId="{772AA800-BF42-4ADF-9559-9D0362AB5035}" destId="{E5C6D287-312F-437C-BAC1-60E0D81FE6DB}" srcOrd="5" destOrd="0" presId="urn:microsoft.com/office/officeart/2005/8/layout/pList1"/>
    <dgm:cxn modelId="{A7A9E83A-F45B-49F7-89F6-2E9A194343C2}" type="presParOf" srcId="{772AA800-BF42-4ADF-9559-9D0362AB5035}" destId="{6564050F-A661-4EA8-B375-1EDCA52CC064}" srcOrd="6" destOrd="0" presId="urn:microsoft.com/office/officeart/2005/8/layout/pList1"/>
    <dgm:cxn modelId="{177E7B95-DEB0-4F1A-9A90-0A1AD4946D3B}" type="presParOf" srcId="{6564050F-A661-4EA8-B375-1EDCA52CC064}" destId="{50EF73D1-85C1-4FF9-AEBA-43F130D77D80}" srcOrd="0" destOrd="0" presId="urn:microsoft.com/office/officeart/2005/8/layout/pList1"/>
    <dgm:cxn modelId="{039C3410-A534-4A72-9083-F360C5E401B9}" type="presParOf" srcId="{6564050F-A661-4EA8-B375-1EDCA52CC064}" destId="{F157E6AB-6C5C-48DF-8642-2076912389A2}" srcOrd="1" destOrd="0" presId="urn:microsoft.com/office/officeart/2005/8/layout/pList1"/>
    <dgm:cxn modelId="{2EB5ED1A-665F-46DF-B2BF-901205EC9093}" type="presParOf" srcId="{772AA800-BF42-4ADF-9559-9D0362AB5035}" destId="{8B833632-2A69-4576-8AAD-7EF344AA5391}" srcOrd="7" destOrd="0" presId="urn:microsoft.com/office/officeart/2005/8/layout/pList1"/>
    <dgm:cxn modelId="{1AA31577-A61C-4BC7-B683-66B82CBBAB5D}" type="presParOf" srcId="{772AA800-BF42-4ADF-9559-9D0362AB5035}" destId="{0D2C0AB2-D71E-49AA-842E-F2CFB43D745F}" srcOrd="8" destOrd="0" presId="urn:microsoft.com/office/officeart/2005/8/layout/pList1"/>
    <dgm:cxn modelId="{BF8F77F0-FC98-403C-8445-2E06DDEB7DBB}" type="presParOf" srcId="{0D2C0AB2-D71E-49AA-842E-F2CFB43D745F}" destId="{A6186E38-3710-4C59-A590-A82EEDF26A1F}" srcOrd="0" destOrd="0" presId="urn:microsoft.com/office/officeart/2005/8/layout/pList1"/>
    <dgm:cxn modelId="{11C7AE7D-279A-4FA8-A8B1-6DA36BA9BE34}" type="presParOf" srcId="{0D2C0AB2-D71E-49AA-842E-F2CFB43D745F}" destId="{2CFD5462-16B5-403C-9338-56CFEA9B3A75}"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9D3999-9B22-4415-A517-C2B3B5DEECF2}"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s-ES"/>
        </a:p>
      </dgm:t>
    </dgm:pt>
    <dgm:pt modelId="{899E8067-B12F-4E15-B410-3C0CBF5C71FD}">
      <dgm:prSet phldrT="[Texto]"/>
      <dgm:spPr/>
      <dgm:t>
        <a:bodyPr/>
        <a:lstStyle/>
        <a:p>
          <a:r>
            <a:rPr lang="es-EC" dirty="0" smtClean="0">
              <a:latin typeface="+mj-lt"/>
            </a:rPr>
            <a:t>Se recomienda estudiar el comportamiento de  los refuerzos utilizados en esta investigación en pavimentos con </a:t>
          </a:r>
          <a:r>
            <a:rPr lang="es-EC" b="1" dirty="0" smtClean="0">
              <a:latin typeface="+mj-lt"/>
            </a:rPr>
            <a:t>mezcla abierta</a:t>
          </a:r>
          <a:r>
            <a:rPr lang="es-EC" dirty="0" smtClean="0">
              <a:latin typeface="+mj-lt"/>
            </a:rPr>
            <a:t>. </a:t>
          </a:r>
          <a:endParaRPr lang="es-ES" dirty="0"/>
        </a:p>
      </dgm:t>
    </dgm:pt>
    <dgm:pt modelId="{B71C43FB-DFEC-485D-B12E-77492D32CBA9}" type="parTrans" cxnId="{7713D2F9-1CA6-422B-9CEC-D29A4D6FDF60}">
      <dgm:prSet/>
      <dgm:spPr/>
      <dgm:t>
        <a:bodyPr/>
        <a:lstStyle/>
        <a:p>
          <a:endParaRPr lang="es-ES"/>
        </a:p>
      </dgm:t>
    </dgm:pt>
    <dgm:pt modelId="{7CE68213-E8DA-4E62-A3CB-51B9B7CD7D98}" type="sibTrans" cxnId="{7713D2F9-1CA6-422B-9CEC-D29A4D6FDF60}">
      <dgm:prSet/>
      <dgm:spPr/>
      <dgm:t>
        <a:bodyPr/>
        <a:lstStyle/>
        <a:p>
          <a:endParaRPr lang="es-ES"/>
        </a:p>
      </dgm:t>
    </dgm:pt>
    <dgm:pt modelId="{1143A754-EF67-4204-9EF1-B57F3B37BD76}">
      <dgm:prSet phldrT="[Texto]"/>
      <dgm:spPr/>
      <dgm:t>
        <a:bodyPr/>
        <a:lstStyle/>
        <a:p>
          <a:r>
            <a:rPr lang="es-EC" dirty="0" smtClean="0">
              <a:latin typeface="+mj-lt"/>
            </a:rPr>
            <a:t>Realizar estudios orientados a determinar el </a:t>
          </a:r>
          <a:r>
            <a:rPr lang="es-EC" b="1" dirty="0" smtClean="0">
              <a:latin typeface="+mj-lt"/>
            </a:rPr>
            <a:t>comportamiento </a:t>
          </a:r>
          <a:r>
            <a:rPr lang="es-EC" dirty="0" smtClean="0">
              <a:latin typeface="+mj-lt"/>
            </a:rPr>
            <a:t>de una mezcla asfáltica con refuerzo para pavimentos sometidos a </a:t>
          </a:r>
          <a:r>
            <a:rPr lang="es-EC" b="1" dirty="0" smtClean="0">
              <a:latin typeface="+mj-lt"/>
            </a:rPr>
            <a:t>cargas dinámicas de </a:t>
          </a:r>
          <a:r>
            <a:rPr lang="es-EC" b="1" smtClean="0">
              <a:latin typeface="+mj-lt"/>
            </a:rPr>
            <a:t>alto impacto</a:t>
          </a:r>
          <a:endParaRPr lang="es-ES" dirty="0"/>
        </a:p>
      </dgm:t>
    </dgm:pt>
    <dgm:pt modelId="{1F9E4EF4-8D59-4DF6-AFAF-EB0F67BA019D}" type="parTrans" cxnId="{9CADEEEA-80F8-48E2-8911-96782E49E4E1}">
      <dgm:prSet/>
      <dgm:spPr/>
      <dgm:t>
        <a:bodyPr/>
        <a:lstStyle/>
        <a:p>
          <a:endParaRPr lang="es-ES"/>
        </a:p>
      </dgm:t>
    </dgm:pt>
    <dgm:pt modelId="{EC3B4540-551F-4D7A-9F6A-8AA92842D6F5}" type="sibTrans" cxnId="{9CADEEEA-80F8-48E2-8911-96782E49E4E1}">
      <dgm:prSet/>
      <dgm:spPr/>
      <dgm:t>
        <a:bodyPr/>
        <a:lstStyle/>
        <a:p>
          <a:endParaRPr lang="es-ES"/>
        </a:p>
      </dgm:t>
    </dgm:pt>
    <dgm:pt modelId="{BC3850DB-F332-4822-897C-E610702834B8}">
      <dgm:prSet/>
      <dgm:spPr/>
      <dgm:t>
        <a:bodyPr/>
        <a:lstStyle/>
        <a:p>
          <a:pPr algn="just"/>
          <a:r>
            <a:rPr lang="es-EC" dirty="0" smtClean="0">
              <a:latin typeface="+mj-lt"/>
            </a:rPr>
            <a:t>Se recomienda realizar una evaluación económica de </a:t>
          </a:r>
          <a:r>
            <a:rPr lang="es-EC" b="1" dirty="0" smtClean="0">
              <a:latin typeface="+mj-lt"/>
            </a:rPr>
            <a:t>la industrialización </a:t>
          </a:r>
          <a:r>
            <a:rPr lang="es-EC" dirty="0" smtClean="0">
              <a:latin typeface="+mj-lt"/>
            </a:rPr>
            <a:t>de las fibras elaboradas como alternativa de refuerzo ya que esto generará plazas de trabajo y su implementación permitirá </a:t>
          </a:r>
          <a:r>
            <a:rPr lang="es-EC" b="1" dirty="0" smtClean="0">
              <a:latin typeface="+mj-lt"/>
            </a:rPr>
            <a:t>abaratar a</a:t>
          </a:r>
          <a:r>
            <a:rPr lang="es-ES" b="1" dirty="0" smtClean="0">
              <a:latin typeface="+mj-lt"/>
            </a:rPr>
            <a:t>ú</a:t>
          </a:r>
          <a:r>
            <a:rPr lang="es-EC" b="1" dirty="0" smtClean="0">
              <a:latin typeface="+mj-lt"/>
            </a:rPr>
            <a:t>n más los costos de mantenimiento </a:t>
          </a:r>
          <a:r>
            <a:rPr lang="es-EC" dirty="0" smtClean="0">
              <a:latin typeface="+mj-lt"/>
            </a:rPr>
            <a:t>en las vías ya que hasta el momento los geosintéticos utilizados en el país con este fin son importados. </a:t>
          </a:r>
        </a:p>
      </dgm:t>
    </dgm:pt>
    <dgm:pt modelId="{F2252E04-5B49-4684-8695-8AA5AB2B931C}" type="parTrans" cxnId="{09BEA238-BA52-4FB4-876B-6C2760FC436F}">
      <dgm:prSet/>
      <dgm:spPr/>
      <dgm:t>
        <a:bodyPr/>
        <a:lstStyle/>
        <a:p>
          <a:endParaRPr lang="es-ES"/>
        </a:p>
      </dgm:t>
    </dgm:pt>
    <dgm:pt modelId="{2D839560-3F51-474A-B9CB-A84AD194BA22}" type="sibTrans" cxnId="{09BEA238-BA52-4FB4-876B-6C2760FC436F}">
      <dgm:prSet/>
      <dgm:spPr/>
      <dgm:t>
        <a:bodyPr/>
        <a:lstStyle/>
        <a:p>
          <a:endParaRPr lang="es-ES"/>
        </a:p>
      </dgm:t>
    </dgm:pt>
    <dgm:pt modelId="{D5FD7D59-7010-49B4-8A8A-B4937783C2B5}" type="pres">
      <dgm:prSet presAssocID="{5C9D3999-9B22-4415-A517-C2B3B5DEECF2}" presName="Name0" presStyleCnt="0">
        <dgm:presLayoutVars>
          <dgm:chMax val="7"/>
          <dgm:chPref val="7"/>
          <dgm:dir/>
        </dgm:presLayoutVars>
      </dgm:prSet>
      <dgm:spPr/>
      <dgm:t>
        <a:bodyPr/>
        <a:lstStyle/>
        <a:p>
          <a:endParaRPr lang="es-ES"/>
        </a:p>
      </dgm:t>
    </dgm:pt>
    <dgm:pt modelId="{DE21A052-7A3E-4636-BEEC-BF43F2E4A255}" type="pres">
      <dgm:prSet presAssocID="{5C9D3999-9B22-4415-A517-C2B3B5DEECF2}" presName="Name1" presStyleCnt="0"/>
      <dgm:spPr/>
    </dgm:pt>
    <dgm:pt modelId="{9837D745-406D-4005-A991-13A6DB2F35F9}" type="pres">
      <dgm:prSet presAssocID="{5C9D3999-9B22-4415-A517-C2B3B5DEECF2}" presName="cycle" presStyleCnt="0"/>
      <dgm:spPr/>
    </dgm:pt>
    <dgm:pt modelId="{04749043-D083-4BCE-9996-812599C9FD95}" type="pres">
      <dgm:prSet presAssocID="{5C9D3999-9B22-4415-A517-C2B3B5DEECF2}" presName="srcNode" presStyleLbl="node1" presStyleIdx="0" presStyleCnt="3"/>
      <dgm:spPr/>
    </dgm:pt>
    <dgm:pt modelId="{0FD289A2-FC13-4431-A074-3DC1B1BD6062}" type="pres">
      <dgm:prSet presAssocID="{5C9D3999-9B22-4415-A517-C2B3B5DEECF2}" presName="conn" presStyleLbl="parChTrans1D2" presStyleIdx="0" presStyleCnt="1"/>
      <dgm:spPr/>
      <dgm:t>
        <a:bodyPr/>
        <a:lstStyle/>
        <a:p>
          <a:endParaRPr lang="es-ES"/>
        </a:p>
      </dgm:t>
    </dgm:pt>
    <dgm:pt modelId="{803F08FB-AA17-4413-BD1E-59470900D2F1}" type="pres">
      <dgm:prSet presAssocID="{5C9D3999-9B22-4415-A517-C2B3B5DEECF2}" presName="extraNode" presStyleLbl="node1" presStyleIdx="0" presStyleCnt="3"/>
      <dgm:spPr/>
    </dgm:pt>
    <dgm:pt modelId="{83CDB3BF-6A82-4CED-B90D-9CF92DED1AF8}" type="pres">
      <dgm:prSet presAssocID="{5C9D3999-9B22-4415-A517-C2B3B5DEECF2}" presName="dstNode" presStyleLbl="node1" presStyleIdx="0" presStyleCnt="3"/>
      <dgm:spPr/>
    </dgm:pt>
    <dgm:pt modelId="{290668BE-84F9-45F8-A4A5-10681AA87AF0}" type="pres">
      <dgm:prSet presAssocID="{899E8067-B12F-4E15-B410-3C0CBF5C71FD}" presName="text_1" presStyleLbl="node1" presStyleIdx="0" presStyleCnt="3">
        <dgm:presLayoutVars>
          <dgm:bulletEnabled val="1"/>
        </dgm:presLayoutVars>
      </dgm:prSet>
      <dgm:spPr/>
      <dgm:t>
        <a:bodyPr/>
        <a:lstStyle/>
        <a:p>
          <a:endParaRPr lang="es-ES"/>
        </a:p>
      </dgm:t>
    </dgm:pt>
    <dgm:pt modelId="{FDDB04B5-18FE-40B1-8E7B-B0BD5C692359}" type="pres">
      <dgm:prSet presAssocID="{899E8067-B12F-4E15-B410-3C0CBF5C71FD}" presName="accent_1" presStyleCnt="0"/>
      <dgm:spPr/>
    </dgm:pt>
    <dgm:pt modelId="{9F1F979E-192B-4E8F-AEE1-51B82A0655FA}" type="pres">
      <dgm:prSet presAssocID="{899E8067-B12F-4E15-B410-3C0CBF5C71FD}" presName="accentRepeatNode" presStyleLbl="solidFgAcc1" presStyleIdx="0" presStyleCnt="3"/>
      <dgm:spPr/>
    </dgm:pt>
    <dgm:pt modelId="{4F2D0B14-A9E1-47AB-9C95-6D70D97E9CDC}" type="pres">
      <dgm:prSet presAssocID="{1143A754-EF67-4204-9EF1-B57F3B37BD76}" presName="text_2" presStyleLbl="node1" presStyleIdx="1" presStyleCnt="3">
        <dgm:presLayoutVars>
          <dgm:bulletEnabled val="1"/>
        </dgm:presLayoutVars>
      </dgm:prSet>
      <dgm:spPr/>
      <dgm:t>
        <a:bodyPr/>
        <a:lstStyle/>
        <a:p>
          <a:endParaRPr lang="es-ES"/>
        </a:p>
      </dgm:t>
    </dgm:pt>
    <dgm:pt modelId="{7E541E6E-77F1-4745-B726-A8A1F6BC363C}" type="pres">
      <dgm:prSet presAssocID="{1143A754-EF67-4204-9EF1-B57F3B37BD76}" presName="accent_2" presStyleCnt="0"/>
      <dgm:spPr/>
    </dgm:pt>
    <dgm:pt modelId="{4B622275-08BD-4624-A4AC-6CA664E286FB}" type="pres">
      <dgm:prSet presAssocID="{1143A754-EF67-4204-9EF1-B57F3B37BD76}" presName="accentRepeatNode" presStyleLbl="solidFgAcc1" presStyleIdx="1" presStyleCnt="3"/>
      <dgm:spPr/>
    </dgm:pt>
    <dgm:pt modelId="{2487C88D-93B4-4176-B9C4-614A422738D3}" type="pres">
      <dgm:prSet presAssocID="{BC3850DB-F332-4822-897C-E610702834B8}" presName="text_3" presStyleLbl="node1" presStyleIdx="2" presStyleCnt="3">
        <dgm:presLayoutVars>
          <dgm:bulletEnabled val="1"/>
        </dgm:presLayoutVars>
      </dgm:prSet>
      <dgm:spPr/>
      <dgm:t>
        <a:bodyPr/>
        <a:lstStyle/>
        <a:p>
          <a:endParaRPr lang="es-ES"/>
        </a:p>
      </dgm:t>
    </dgm:pt>
    <dgm:pt modelId="{4A64D4B0-71B3-4B0E-9D2A-E0FC0E794CAD}" type="pres">
      <dgm:prSet presAssocID="{BC3850DB-F332-4822-897C-E610702834B8}" presName="accent_3" presStyleCnt="0"/>
      <dgm:spPr/>
    </dgm:pt>
    <dgm:pt modelId="{A1F15063-7130-44ED-AE72-6BCB28C52686}" type="pres">
      <dgm:prSet presAssocID="{BC3850DB-F332-4822-897C-E610702834B8}" presName="accentRepeatNode" presStyleLbl="solidFgAcc1" presStyleIdx="2" presStyleCnt="3"/>
      <dgm:spPr/>
    </dgm:pt>
  </dgm:ptLst>
  <dgm:cxnLst>
    <dgm:cxn modelId="{553B9C51-9A24-4E9F-BFD8-8B555D0748F8}" type="presOf" srcId="{899E8067-B12F-4E15-B410-3C0CBF5C71FD}" destId="{290668BE-84F9-45F8-A4A5-10681AA87AF0}" srcOrd="0" destOrd="0" presId="urn:microsoft.com/office/officeart/2008/layout/VerticalCurvedList"/>
    <dgm:cxn modelId="{50384994-ADF5-4B9D-B307-A910A60B758C}" type="presOf" srcId="{1143A754-EF67-4204-9EF1-B57F3B37BD76}" destId="{4F2D0B14-A9E1-47AB-9C95-6D70D97E9CDC}" srcOrd="0" destOrd="0" presId="urn:microsoft.com/office/officeart/2008/layout/VerticalCurvedList"/>
    <dgm:cxn modelId="{9CADEEEA-80F8-48E2-8911-96782E49E4E1}" srcId="{5C9D3999-9B22-4415-A517-C2B3B5DEECF2}" destId="{1143A754-EF67-4204-9EF1-B57F3B37BD76}" srcOrd="1" destOrd="0" parTransId="{1F9E4EF4-8D59-4DF6-AFAF-EB0F67BA019D}" sibTransId="{EC3B4540-551F-4D7A-9F6A-8AA92842D6F5}"/>
    <dgm:cxn modelId="{1BB8C547-697E-4AD1-A3B4-258934E57455}" type="presOf" srcId="{7CE68213-E8DA-4E62-A3CB-51B9B7CD7D98}" destId="{0FD289A2-FC13-4431-A074-3DC1B1BD6062}" srcOrd="0" destOrd="0" presId="urn:microsoft.com/office/officeart/2008/layout/VerticalCurvedList"/>
    <dgm:cxn modelId="{EA8FE9CB-266B-473A-8200-64E4252BE2D5}" type="presOf" srcId="{BC3850DB-F332-4822-897C-E610702834B8}" destId="{2487C88D-93B4-4176-B9C4-614A422738D3}" srcOrd="0" destOrd="0" presId="urn:microsoft.com/office/officeart/2008/layout/VerticalCurvedList"/>
    <dgm:cxn modelId="{7713D2F9-1CA6-422B-9CEC-D29A4D6FDF60}" srcId="{5C9D3999-9B22-4415-A517-C2B3B5DEECF2}" destId="{899E8067-B12F-4E15-B410-3C0CBF5C71FD}" srcOrd="0" destOrd="0" parTransId="{B71C43FB-DFEC-485D-B12E-77492D32CBA9}" sibTransId="{7CE68213-E8DA-4E62-A3CB-51B9B7CD7D98}"/>
    <dgm:cxn modelId="{B7F97601-3D47-4F19-A2B0-FE78DADA5892}" type="presOf" srcId="{5C9D3999-9B22-4415-A517-C2B3B5DEECF2}" destId="{D5FD7D59-7010-49B4-8A8A-B4937783C2B5}" srcOrd="0" destOrd="0" presId="urn:microsoft.com/office/officeart/2008/layout/VerticalCurvedList"/>
    <dgm:cxn modelId="{09BEA238-BA52-4FB4-876B-6C2760FC436F}" srcId="{5C9D3999-9B22-4415-A517-C2B3B5DEECF2}" destId="{BC3850DB-F332-4822-897C-E610702834B8}" srcOrd="2" destOrd="0" parTransId="{F2252E04-5B49-4684-8695-8AA5AB2B931C}" sibTransId="{2D839560-3F51-474A-B9CB-A84AD194BA22}"/>
    <dgm:cxn modelId="{D6D35B7D-B2EF-4810-9B75-2A6B0868BD9C}" type="presParOf" srcId="{D5FD7D59-7010-49B4-8A8A-B4937783C2B5}" destId="{DE21A052-7A3E-4636-BEEC-BF43F2E4A255}" srcOrd="0" destOrd="0" presId="urn:microsoft.com/office/officeart/2008/layout/VerticalCurvedList"/>
    <dgm:cxn modelId="{9E6407A7-E62D-4F8F-A81C-F2B8CF04F40B}" type="presParOf" srcId="{DE21A052-7A3E-4636-BEEC-BF43F2E4A255}" destId="{9837D745-406D-4005-A991-13A6DB2F35F9}" srcOrd="0" destOrd="0" presId="urn:microsoft.com/office/officeart/2008/layout/VerticalCurvedList"/>
    <dgm:cxn modelId="{10097E35-E9B9-490F-AF40-1C651F764C4C}" type="presParOf" srcId="{9837D745-406D-4005-A991-13A6DB2F35F9}" destId="{04749043-D083-4BCE-9996-812599C9FD95}" srcOrd="0" destOrd="0" presId="urn:microsoft.com/office/officeart/2008/layout/VerticalCurvedList"/>
    <dgm:cxn modelId="{07618BA6-BDC2-431C-B6F8-FFE5EB744F41}" type="presParOf" srcId="{9837D745-406D-4005-A991-13A6DB2F35F9}" destId="{0FD289A2-FC13-4431-A074-3DC1B1BD6062}" srcOrd="1" destOrd="0" presId="urn:microsoft.com/office/officeart/2008/layout/VerticalCurvedList"/>
    <dgm:cxn modelId="{3332BCA9-79C7-4223-953F-5E8615F2ADD5}" type="presParOf" srcId="{9837D745-406D-4005-A991-13A6DB2F35F9}" destId="{803F08FB-AA17-4413-BD1E-59470900D2F1}" srcOrd="2" destOrd="0" presId="urn:microsoft.com/office/officeart/2008/layout/VerticalCurvedList"/>
    <dgm:cxn modelId="{D971B228-0473-41D7-B4B9-186969275582}" type="presParOf" srcId="{9837D745-406D-4005-A991-13A6DB2F35F9}" destId="{83CDB3BF-6A82-4CED-B90D-9CF92DED1AF8}" srcOrd="3" destOrd="0" presId="urn:microsoft.com/office/officeart/2008/layout/VerticalCurvedList"/>
    <dgm:cxn modelId="{462BDC8B-4561-42E2-9672-4673D5C2EA13}" type="presParOf" srcId="{DE21A052-7A3E-4636-BEEC-BF43F2E4A255}" destId="{290668BE-84F9-45F8-A4A5-10681AA87AF0}" srcOrd="1" destOrd="0" presId="urn:microsoft.com/office/officeart/2008/layout/VerticalCurvedList"/>
    <dgm:cxn modelId="{21A14ED9-DE16-4329-9D81-E865450CCE85}" type="presParOf" srcId="{DE21A052-7A3E-4636-BEEC-BF43F2E4A255}" destId="{FDDB04B5-18FE-40B1-8E7B-B0BD5C692359}" srcOrd="2" destOrd="0" presId="urn:microsoft.com/office/officeart/2008/layout/VerticalCurvedList"/>
    <dgm:cxn modelId="{F9095974-4DAA-42D5-92E6-7CC06EEEFD52}" type="presParOf" srcId="{FDDB04B5-18FE-40B1-8E7B-B0BD5C692359}" destId="{9F1F979E-192B-4E8F-AEE1-51B82A0655FA}" srcOrd="0" destOrd="0" presId="urn:microsoft.com/office/officeart/2008/layout/VerticalCurvedList"/>
    <dgm:cxn modelId="{F7C5815E-DE52-4157-8F3C-A583F441C51D}" type="presParOf" srcId="{DE21A052-7A3E-4636-BEEC-BF43F2E4A255}" destId="{4F2D0B14-A9E1-47AB-9C95-6D70D97E9CDC}" srcOrd="3" destOrd="0" presId="urn:microsoft.com/office/officeart/2008/layout/VerticalCurvedList"/>
    <dgm:cxn modelId="{A0EC6F98-4D2D-4BAE-A2F0-BF97F0D21BBE}" type="presParOf" srcId="{DE21A052-7A3E-4636-BEEC-BF43F2E4A255}" destId="{7E541E6E-77F1-4745-B726-A8A1F6BC363C}" srcOrd="4" destOrd="0" presId="urn:microsoft.com/office/officeart/2008/layout/VerticalCurvedList"/>
    <dgm:cxn modelId="{37816D41-BB9F-48D3-8773-BB4569248BFB}" type="presParOf" srcId="{7E541E6E-77F1-4745-B726-A8A1F6BC363C}" destId="{4B622275-08BD-4624-A4AC-6CA664E286FB}" srcOrd="0" destOrd="0" presId="urn:microsoft.com/office/officeart/2008/layout/VerticalCurvedList"/>
    <dgm:cxn modelId="{EFCE97CE-102B-42F0-8C90-ACC5A0B59276}" type="presParOf" srcId="{DE21A052-7A3E-4636-BEEC-BF43F2E4A255}" destId="{2487C88D-93B4-4176-B9C4-614A422738D3}" srcOrd="5" destOrd="0" presId="urn:microsoft.com/office/officeart/2008/layout/VerticalCurvedList"/>
    <dgm:cxn modelId="{D20A2AD8-1A4F-4B5A-A7EF-CA41FA3CB33C}" type="presParOf" srcId="{DE21A052-7A3E-4636-BEEC-BF43F2E4A255}" destId="{4A64D4B0-71B3-4B0E-9D2A-E0FC0E794CAD}" srcOrd="6" destOrd="0" presId="urn:microsoft.com/office/officeart/2008/layout/VerticalCurvedList"/>
    <dgm:cxn modelId="{C0DC081D-18A0-4E45-B61C-F853D3590780}" type="presParOf" srcId="{4A64D4B0-71B3-4B0E-9D2A-E0FC0E794CAD}" destId="{A1F15063-7130-44ED-AE72-6BCB28C5268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9D3999-9B22-4415-A517-C2B3B5DEECF2}"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s-ES"/>
        </a:p>
      </dgm:t>
    </dgm:pt>
    <dgm:pt modelId="{06318E2A-C162-42E8-BC6A-DA8A21C9AC71}">
      <dgm:prSet/>
      <dgm:spPr/>
      <dgm:t>
        <a:bodyPr/>
        <a:lstStyle/>
        <a:p>
          <a:r>
            <a:rPr lang="es-EC" b="0" dirty="0" smtClean="0">
              <a:latin typeface="+mj-lt"/>
            </a:rPr>
            <a:t>Comprobar la </a:t>
          </a:r>
          <a:r>
            <a:rPr lang="es-EC" b="1" dirty="0" smtClean="0">
              <a:latin typeface="+mj-lt"/>
            </a:rPr>
            <a:t>tendencia del comportamiento </a:t>
          </a:r>
          <a:r>
            <a:rPr lang="es-EC" dirty="0" smtClean="0">
              <a:latin typeface="+mj-lt"/>
            </a:rPr>
            <a:t>de la mezcla asfáltica con refuerzo obtenida en la presente investigación mediante la aplicación de </a:t>
          </a:r>
          <a:r>
            <a:rPr lang="es-EC" b="1" dirty="0" smtClean="0">
              <a:latin typeface="+mj-lt"/>
            </a:rPr>
            <a:t>ensayos dinámicos</a:t>
          </a:r>
          <a:r>
            <a:rPr lang="es-EC" dirty="0" smtClean="0">
              <a:latin typeface="+mj-lt"/>
            </a:rPr>
            <a:t> o </a:t>
          </a:r>
          <a:r>
            <a:rPr lang="es-EC" b="1" dirty="0" smtClean="0">
              <a:latin typeface="+mj-lt"/>
            </a:rPr>
            <a:t>pruebas in situ.</a:t>
          </a:r>
        </a:p>
      </dgm:t>
    </dgm:pt>
    <dgm:pt modelId="{130E0F39-91BB-472A-B2D3-5FDEB53EA00A}" type="parTrans" cxnId="{39179194-34AC-4D9B-9357-A222D041F62C}">
      <dgm:prSet/>
      <dgm:spPr/>
      <dgm:t>
        <a:bodyPr/>
        <a:lstStyle/>
        <a:p>
          <a:endParaRPr lang="es-ES"/>
        </a:p>
      </dgm:t>
    </dgm:pt>
    <dgm:pt modelId="{A2CF9839-58EB-4C33-A381-55EDE6B50218}" type="sibTrans" cxnId="{39179194-34AC-4D9B-9357-A222D041F62C}">
      <dgm:prSet/>
      <dgm:spPr/>
      <dgm:t>
        <a:bodyPr/>
        <a:lstStyle/>
        <a:p>
          <a:endParaRPr lang="es-ES"/>
        </a:p>
      </dgm:t>
    </dgm:pt>
    <dgm:pt modelId="{6A97979B-3CB5-48EA-8969-766E6514F4D2}">
      <dgm:prSet/>
      <dgm:spPr/>
      <dgm:t>
        <a:bodyPr/>
        <a:lstStyle/>
        <a:p>
          <a:pPr algn="just"/>
          <a:r>
            <a:rPr lang="es-EC" dirty="0" smtClean="0">
              <a:latin typeface="+mj-lt"/>
            </a:rPr>
            <a:t>Realizar ensayos que determinen la deformación de la mezcla asfáltica cuando el refuerzo es colocado a un 1/3 de la altura de la probeta (eje neutro), con la finalidad de experimentar si en esta posición disminuye la fatiga de la mezcla tomando en cuenta el factor de presión de inflado y presión de contacto de los neumáticos.</a:t>
          </a:r>
        </a:p>
      </dgm:t>
    </dgm:pt>
    <dgm:pt modelId="{8F07C344-73CD-4E40-8E8B-6F8CDC275B79}" type="parTrans" cxnId="{88BAAA6B-6F11-4277-8936-3D625CAE0F22}">
      <dgm:prSet/>
      <dgm:spPr/>
      <dgm:t>
        <a:bodyPr/>
        <a:lstStyle/>
        <a:p>
          <a:endParaRPr lang="es-ES"/>
        </a:p>
      </dgm:t>
    </dgm:pt>
    <dgm:pt modelId="{0C276269-7B29-42A0-9456-46FDF066AFD3}" type="sibTrans" cxnId="{88BAAA6B-6F11-4277-8936-3D625CAE0F22}">
      <dgm:prSet/>
      <dgm:spPr/>
      <dgm:t>
        <a:bodyPr/>
        <a:lstStyle/>
        <a:p>
          <a:endParaRPr lang="es-ES"/>
        </a:p>
      </dgm:t>
    </dgm:pt>
    <dgm:pt modelId="{26502855-DB75-43B6-B7E9-4B399FA7E623}">
      <dgm:prSet/>
      <dgm:spPr/>
      <dgm:t>
        <a:bodyPr/>
        <a:lstStyle/>
        <a:p>
          <a:r>
            <a:rPr lang="es-EC" dirty="0" smtClean="0">
              <a:latin typeface="+mj-lt"/>
            </a:rPr>
            <a:t>Realizar </a:t>
          </a:r>
          <a:r>
            <a:rPr lang="es-EC" b="1" dirty="0" smtClean="0">
              <a:latin typeface="+mj-lt"/>
            </a:rPr>
            <a:t>pruebas de desempeño </a:t>
          </a:r>
          <a:r>
            <a:rPr lang="es-EC" dirty="0" smtClean="0">
              <a:latin typeface="+mj-lt"/>
            </a:rPr>
            <a:t>con variaciones de temperatura para determinar el comportamiento de la mezcla asfáltica reforzada </a:t>
          </a:r>
          <a:r>
            <a:rPr lang="es-EC" b="1" dirty="0" smtClean="0">
              <a:latin typeface="+mj-lt"/>
            </a:rPr>
            <a:t>frente a cambios térmicos</a:t>
          </a:r>
          <a:r>
            <a:rPr lang="es-EC" b="1" dirty="0" smtClean="0"/>
            <a:t>.</a:t>
          </a:r>
          <a:endParaRPr lang="es-ES" b="1" dirty="0"/>
        </a:p>
      </dgm:t>
    </dgm:pt>
    <dgm:pt modelId="{9115ED04-0409-4FFF-A509-500AD3330120}" type="parTrans" cxnId="{B69E5170-4A7E-4050-BAD7-F809C99ECBB1}">
      <dgm:prSet/>
      <dgm:spPr/>
      <dgm:t>
        <a:bodyPr/>
        <a:lstStyle/>
        <a:p>
          <a:endParaRPr lang="es-ES"/>
        </a:p>
      </dgm:t>
    </dgm:pt>
    <dgm:pt modelId="{A9F09FBF-A4D1-465B-8709-12D66C4F321F}" type="sibTrans" cxnId="{B69E5170-4A7E-4050-BAD7-F809C99ECBB1}">
      <dgm:prSet/>
      <dgm:spPr/>
      <dgm:t>
        <a:bodyPr/>
        <a:lstStyle/>
        <a:p>
          <a:endParaRPr lang="es-ES"/>
        </a:p>
      </dgm:t>
    </dgm:pt>
    <dgm:pt modelId="{D5FD7D59-7010-49B4-8A8A-B4937783C2B5}" type="pres">
      <dgm:prSet presAssocID="{5C9D3999-9B22-4415-A517-C2B3B5DEECF2}" presName="Name0" presStyleCnt="0">
        <dgm:presLayoutVars>
          <dgm:chMax val="7"/>
          <dgm:chPref val="7"/>
          <dgm:dir/>
        </dgm:presLayoutVars>
      </dgm:prSet>
      <dgm:spPr/>
      <dgm:t>
        <a:bodyPr/>
        <a:lstStyle/>
        <a:p>
          <a:endParaRPr lang="es-ES"/>
        </a:p>
      </dgm:t>
    </dgm:pt>
    <dgm:pt modelId="{DE21A052-7A3E-4636-BEEC-BF43F2E4A255}" type="pres">
      <dgm:prSet presAssocID="{5C9D3999-9B22-4415-A517-C2B3B5DEECF2}" presName="Name1" presStyleCnt="0"/>
      <dgm:spPr/>
    </dgm:pt>
    <dgm:pt modelId="{9837D745-406D-4005-A991-13A6DB2F35F9}" type="pres">
      <dgm:prSet presAssocID="{5C9D3999-9B22-4415-A517-C2B3B5DEECF2}" presName="cycle" presStyleCnt="0"/>
      <dgm:spPr/>
    </dgm:pt>
    <dgm:pt modelId="{04749043-D083-4BCE-9996-812599C9FD95}" type="pres">
      <dgm:prSet presAssocID="{5C9D3999-9B22-4415-A517-C2B3B5DEECF2}" presName="srcNode" presStyleLbl="node1" presStyleIdx="0" presStyleCnt="3"/>
      <dgm:spPr/>
    </dgm:pt>
    <dgm:pt modelId="{0FD289A2-FC13-4431-A074-3DC1B1BD6062}" type="pres">
      <dgm:prSet presAssocID="{5C9D3999-9B22-4415-A517-C2B3B5DEECF2}" presName="conn" presStyleLbl="parChTrans1D2" presStyleIdx="0" presStyleCnt="1"/>
      <dgm:spPr/>
      <dgm:t>
        <a:bodyPr/>
        <a:lstStyle/>
        <a:p>
          <a:endParaRPr lang="es-ES"/>
        </a:p>
      </dgm:t>
    </dgm:pt>
    <dgm:pt modelId="{803F08FB-AA17-4413-BD1E-59470900D2F1}" type="pres">
      <dgm:prSet presAssocID="{5C9D3999-9B22-4415-A517-C2B3B5DEECF2}" presName="extraNode" presStyleLbl="node1" presStyleIdx="0" presStyleCnt="3"/>
      <dgm:spPr/>
    </dgm:pt>
    <dgm:pt modelId="{83CDB3BF-6A82-4CED-B90D-9CF92DED1AF8}" type="pres">
      <dgm:prSet presAssocID="{5C9D3999-9B22-4415-A517-C2B3B5DEECF2}" presName="dstNode" presStyleLbl="node1" presStyleIdx="0" presStyleCnt="3"/>
      <dgm:spPr/>
    </dgm:pt>
    <dgm:pt modelId="{76948AEF-6FAE-4A55-8AE1-E47C3F5C79AA}" type="pres">
      <dgm:prSet presAssocID="{06318E2A-C162-42E8-BC6A-DA8A21C9AC71}" presName="text_1" presStyleLbl="node1" presStyleIdx="0" presStyleCnt="3">
        <dgm:presLayoutVars>
          <dgm:bulletEnabled val="1"/>
        </dgm:presLayoutVars>
      </dgm:prSet>
      <dgm:spPr/>
      <dgm:t>
        <a:bodyPr/>
        <a:lstStyle/>
        <a:p>
          <a:endParaRPr lang="es-ES"/>
        </a:p>
      </dgm:t>
    </dgm:pt>
    <dgm:pt modelId="{3C830EEE-C00E-4B77-958F-C87EA22B169E}" type="pres">
      <dgm:prSet presAssocID="{06318E2A-C162-42E8-BC6A-DA8A21C9AC71}" presName="accent_1" presStyleCnt="0"/>
      <dgm:spPr/>
    </dgm:pt>
    <dgm:pt modelId="{B98FE342-DAC7-4FE2-B0DC-693DDC84A700}" type="pres">
      <dgm:prSet presAssocID="{06318E2A-C162-42E8-BC6A-DA8A21C9AC71}" presName="accentRepeatNode" presStyleLbl="solidFgAcc1" presStyleIdx="0" presStyleCnt="3"/>
      <dgm:spPr/>
    </dgm:pt>
    <dgm:pt modelId="{554611B8-4DD7-41D1-BD20-2C634B6A358A}" type="pres">
      <dgm:prSet presAssocID="{6A97979B-3CB5-48EA-8969-766E6514F4D2}" presName="text_2" presStyleLbl="node1" presStyleIdx="1" presStyleCnt="3">
        <dgm:presLayoutVars>
          <dgm:bulletEnabled val="1"/>
        </dgm:presLayoutVars>
      </dgm:prSet>
      <dgm:spPr/>
      <dgm:t>
        <a:bodyPr/>
        <a:lstStyle/>
        <a:p>
          <a:endParaRPr lang="es-ES"/>
        </a:p>
      </dgm:t>
    </dgm:pt>
    <dgm:pt modelId="{5A840F0F-7BC2-48A4-9352-2FBAA619713C}" type="pres">
      <dgm:prSet presAssocID="{6A97979B-3CB5-48EA-8969-766E6514F4D2}" presName="accent_2" presStyleCnt="0"/>
      <dgm:spPr/>
    </dgm:pt>
    <dgm:pt modelId="{3D2E50C0-315D-400E-BA9D-7CAD7664371B}" type="pres">
      <dgm:prSet presAssocID="{6A97979B-3CB5-48EA-8969-766E6514F4D2}" presName="accentRepeatNode" presStyleLbl="solidFgAcc1" presStyleIdx="1" presStyleCnt="3"/>
      <dgm:spPr/>
    </dgm:pt>
    <dgm:pt modelId="{00665A90-C1A2-4009-B36B-3E621CE1C631}" type="pres">
      <dgm:prSet presAssocID="{26502855-DB75-43B6-B7E9-4B399FA7E623}" presName="text_3" presStyleLbl="node1" presStyleIdx="2" presStyleCnt="3">
        <dgm:presLayoutVars>
          <dgm:bulletEnabled val="1"/>
        </dgm:presLayoutVars>
      </dgm:prSet>
      <dgm:spPr/>
      <dgm:t>
        <a:bodyPr/>
        <a:lstStyle/>
        <a:p>
          <a:endParaRPr lang="es-ES"/>
        </a:p>
      </dgm:t>
    </dgm:pt>
    <dgm:pt modelId="{035129E5-E79C-4A30-B4EE-24358495FB9E}" type="pres">
      <dgm:prSet presAssocID="{26502855-DB75-43B6-B7E9-4B399FA7E623}" presName="accent_3" presStyleCnt="0"/>
      <dgm:spPr/>
    </dgm:pt>
    <dgm:pt modelId="{99A05C06-67D3-4779-9FE1-80286CE8D675}" type="pres">
      <dgm:prSet presAssocID="{26502855-DB75-43B6-B7E9-4B399FA7E623}" presName="accentRepeatNode" presStyleLbl="solidFgAcc1" presStyleIdx="2" presStyleCnt="3"/>
      <dgm:spPr/>
    </dgm:pt>
  </dgm:ptLst>
  <dgm:cxnLst>
    <dgm:cxn modelId="{715F4CD8-8B51-4A02-B7D6-D58C39FFCF30}" type="presOf" srcId="{06318E2A-C162-42E8-BC6A-DA8A21C9AC71}" destId="{76948AEF-6FAE-4A55-8AE1-E47C3F5C79AA}" srcOrd="0" destOrd="0" presId="urn:microsoft.com/office/officeart/2008/layout/VerticalCurvedList"/>
    <dgm:cxn modelId="{39179194-34AC-4D9B-9357-A222D041F62C}" srcId="{5C9D3999-9B22-4415-A517-C2B3B5DEECF2}" destId="{06318E2A-C162-42E8-BC6A-DA8A21C9AC71}" srcOrd="0" destOrd="0" parTransId="{130E0F39-91BB-472A-B2D3-5FDEB53EA00A}" sibTransId="{A2CF9839-58EB-4C33-A381-55EDE6B50218}"/>
    <dgm:cxn modelId="{069A90B3-0623-4089-8C6E-2130C9B82FF4}" type="presOf" srcId="{A2CF9839-58EB-4C33-A381-55EDE6B50218}" destId="{0FD289A2-FC13-4431-A074-3DC1B1BD6062}" srcOrd="0" destOrd="0" presId="urn:microsoft.com/office/officeart/2008/layout/VerticalCurvedList"/>
    <dgm:cxn modelId="{7C2DD383-144C-4163-8391-1472D7961CDA}" type="presOf" srcId="{5C9D3999-9B22-4415-A517-C2B3B5DEECF2}" destId="{D5FD7D59-7010-49B4-8A8A-B4937783C2B5}" srcOrd="0" destOrd="0" presId="urn:microsoft.com/office/officeart/2008/layout/VerticalCurvedList"/>
    <dgm:cxn modelId="{88BAAA6B-6F11-4277-8936-3D625CAE0F22}" srcId="{5C9D3999-9B22-4415-A517-C2B3B5DEECF2}" destId="{6A97979B-3CB5-48EA-8969-766E6514F4D2}" srcOrd="1" destOrd="0" parTransId="{8F07C344-73CD-4E40-8E8B-6F8CDC275B79}" sibTransId="{0C276269-7B29-42A0-9456-46FDF066AFD3}"/>
    <dgm:cxn modelId="{9E1FBC41-708F-4E71-BE27-FE775CED9FBE}" type="presOf" srcId="{26502855-DB75-43B6-B7E9-4B399FA7E623}" destId="{00665A90-C1A2-4009-B36B-3E621CE1C631}" srcOrd="0" destOrd="0" presId="urn:microsoft.com/office/officeart/2008/layout/VerticalCurvedList"/>
    <dgm:cxn modelId="{B69E5170-4A7E-4050-BAD7-F809C99ECBB1}" srcId="{5C9D3999-9B22-4415-A517-C2B3B5DEECF2}" destId="{26502855-DB75-43B6-B7E9-4B399FA7E623}" srcOrd="2" destOrd="0" parTransId="{9115ED04-0409-4FFF-A509-500AD3330120}" sibTransId="{A9F09FBF-A4D1-465B-8709-12D66C4F321F}"/>
    <dgm:cxn modelId="{7169DB04-A94C-4E25-9131-1CDB887CC2AE}" type="presOf" srcId="{6A97979B-3CB5-48EA-8969-766E6514F4D2}" destId="{554611B8-4DD7-41D1-BD20-2C634B6A358A}" srcOrd="0" destOrd="0" presId="urn:microsoft.com/office/officeart/2008/layout/VerticalCurvedList"/>
    <dgm:cxn modelId="{5F1760D3-E495-4FC0-9D3A-7FC13566651B}" type="presParOf" srcId="{D5FD7D59-7010-49B4-8A8A-B4937783C2B5}" destId="{DE21A052-7A3E-4636-BEEC-BF43F2E4A255}" srcOrd="0" destOrd="0" presId="urn:microsoft.com/office/officeart/2008/layout/VerticalCurvedList"/>
    <dgm:cxn modelId="{EA13593E-B90D-491F-979A-06D80CFCD613}" type="presParOf" srcId="{DE21A052-7A3E-4636-BEEC-BF43F2E4A255}" destId="{9837D745-406D-4005-A991-13A6DB2F35F9}" srcOrd="0" destOrd="0" presId="urn:microsoft.com/office/officeart/2008/layout/VerticalCurvedList"/>
    <dgm:cxn modelId="{E4A6E59C-CD29-4B63-B10D-D10783F245CB}" type="presParOf" srcId="{9837D745-406D-4005-A991-13A6DB2F35F9}" destId="{04749043-D083-4BCE-9996-812599C9FD95}" srcOrd="0" destOrd="0" presId="urn:microsoft.com/office/officeart/2008/layout/VerticalCurvedList"/>
    <dgm:cxn modelId="{4679B1FB-0241-4F12-AA90-96883C86760D}" type="presParOf" srcId="{9837D745-406D-4005-A991-13A6DB2F35F9}" destId="{0FD289A2-FC13-4431-A074-3DC1B1BD6062}" srcOrd="1" destOrd="0" presId="urn:microsoft.com/office/officeart/2008/layout/VerticalCurvedList"/>
    <dgm:cxn modelId="{6CA1B07C-374E-48C0-8F41-EF5979CFF2F8}" type="presParOf" srcId="{9837D745-406D-4005-A991-13A6DB2F35F9}" destId="{803F08FB-AA17-4413-BD1E-59470900D2F1}" srcOrd="2" destOrd="0" presId="urn:microsoft.com/office/officeart/2008/layout/VerticalCurvedList"/>
    <dgm:cxn modelId="{46C5A346-60CD-48BF-8977-F599677FEA75}" type="presParOf" srcId="{9837D745-406D-4005-A991-13A6DB2F35F9}" destId="{83CDB3BF-6A82-4CED-B90D-9CF92DED1AF8}" srcOrd="3" destOrd="0" presId="urn:microsoft.com/office/officeart/2008/layout/VerticalCurvedList"/>
    <dgm:cxn modelId="{136363B8-3418-4B81-ABDE-6AC50E1B069F}" type="presParOf" srcId="{DE21A052-7A3E-4636-BEEC-BF43F2E4A255}" destId="{76948AEF-6FAE-4A55-8AE1-E47C3F5C79AA}" srcOrd="1" destOrd="0" presId="urn:microsoft.com/office/officeart/2008/layout/VerticalCurvedList"/>
    <dgm:cxn modelId="{D08E3710-421C-4000-ACA3-9FAE8F0935CF}" type="presParOf" srcId="{DE21A052-7A3E-4636-BEEC-BF43F2E4A255}" destId="{3C830EEE-C00E-4B77-958F-C87EA22B169E}" srcOrd="2" destOrd="0" presId="urn:microsoft.com/office/officeart/2008/layout/VerticalCurvedList"/>
    <dgm:cxn modelId="{49901B95-28C8-4C67-870A-5C44847C8764}" type="presParOf" srcId="{3C830EEE-C00E-4B77-958F-C87EA22B169E}" destId="{B98FE342-DAC7-4FE2-B0DC-693DDC84A700}" srcOrd="0" destOrd="0" presId="urn:microsoft.com/office/officeart/2008/layout/VerticalCurvedList"/>
    <dgm:cxn modelId="{8078D296-CB0A-4042-B2E3-9F30F025ADAC}" type="presParOf" srcId="{DE21A052-7A3E-4636-BEEC-BF43F2E4A255}" destId="{554611B8-4DD7-41D1-BD20-2C634B6A358A}" srcOrd="3" destOrd="0" presId="urn:microsoft.com/office/officeart/2008/layout/VerticalCurvedList"/>
    <dgm:cxn modelId="{9F49EC4A-C4AA-42B4-B75A-3BF706676144}" type="presParOf" srcId="{DE21A052-7A3E-4636-BEEC-BF43F2E4A255}" destId="{5A840F0F-7BC2-48A4-9352-2FBAA619713C}" srcOrd="4" destOrd="0" presId="urn:microsoft.com/office/officeart/2008/layout/VerticalCurvedList"/>
    <dgm:cxn modelId="{CFA87155-7742-48B6-8940-9C7D5ADCD06D}" type="presParOf" srcId="{5A840F0F-7BC2-48A4-9352-2FBAA619713C}" destId="{3D2E50C0-315D-400E-BA9D-7CAD7664371B}" srcOrd="0" destOrd="0" presId="urn:microsoft.com/office/officeart/2008/layout/VerticalCurvedList"/>
    <dgm:cxn modelId="{2B2D18C0-620E-4DD5-949C-7DC52182837F}" type="presParOf" srcId="{DE21A052-7A3E-4636-BEEC-BF43F2E4A255}" destId="{00665A90-C1A2-4009-B36B-3E621CE1C631}" srcOrd="5" destOrd="0" presId="urn:microsoft.com/office/officeart/2008/layout/VerticalCurvedList"/>
    <dgm:cxn modelId="{A23A10A6-B347-4422-A63C-553C813261B6}" type="presParOf" srcId="{DE21A052-7A3E-4636-BEEC-BF43F2E4A255}" destId="{035129E5-E79C-4A30-B4EE-24358495FB9E}" srcOrd="6" destOrd="0" presId="urn:microsoft.com/office/officeart/2008/layout/VerticalCurvedList"/>
    <dgm:cxn modelId="{953F2709-E59C-41B4-BEF9-D4B485281EC0}" type="presParOf" srcId="{035129E5-E79C-4A30-B4EE-24358495FB9E}" destId="{99A05C06-67D3-4779-9FE1-80286CE8D67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BB37F-E444-4A99-83FA-648C97C4331E}">
      <dsp:nvSpPr>
        <dsp:cNvPr id="0" name=""/>
        <dsp:cNvSpPr/>
      </dsp:nvSpPr>
      <dsp:spPr>
        <a:xfrm>
          <a:off x="854179" y="3216"/>
          <a:ext cx="2759234" cy="2574024"/>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D93F34-1B0A-4742-8BBC-88FE002FCA19}">
      <dsp:nvSpPr>
        <dsp:cNvPr id="0" name=""/>
        <dsp:cNvSpPr/>
      </dsp:nvSpPr>
      <dsp:spPr>
        <a:xfrm>
          <a:off x="867537" y="2537388"/>
          <a:ext cx="2756910" cy="303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smtClean="0">
              <a:latin typeface="+mj-lt"/>
            </a:rPr>
            <a:t>Fisura- piel de cocodrilo</a:t>
          </a:r>
          <a:endParaRPr lang="es-ES" sz="1800" kern="1200" dirty="0">
            <a:latin typeface="+mj-lt"/>
          </a:endParaRPr>
        </a:p>
      </dsp:txBody>
      <dsp:txXfrm>
        <a:off x="867537" y="2537388"/>
        <a:ext cx="2756910" cy="303409"/>
      </dsp:txXfrm>
    </dsp:sp>
    <dsp:sp modelId="{BD44F389-2567-4BC4-B3D2-CA2409935A6C}">
      <dsp:nvSpPr>
        <dsp:cNvPr id="0" name=""/>
        <dsp:cNvSpPr/>
      </dsp:nvSpPr>
      <dsp:spPr>
        <a:xfrm>
          <a:off x="3900497" y="83901"/>
          <a:ext cx="3054089" cy="2482935"/>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36FC0C-2456-4F33-A1B5-A1D33A364DAE}">
      <dsp:nvSpPr>
        <dsp:cNvPr id="0" name=""/>
        <dsp:cNvSpPr/>
      </dsp:nvSpPr>
      <dsp:spPr>
        <a:xfrm>
          <a:off x="4066820" y="2631696"/>
          <a:ext cx="2869629" cy="71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smtClean="0">
              <a:latin typeface="+mj-lt"/>
            </a:rPr>
            <a:t>Fisura longitudinal</a:t>
          </a:r>
          <a:endParaRPr lang="es-ES" sz="1800" kern="1200" dirty="0">
            <a:latin typeface="+mj-lt"/>
          </a:endParaRPr>
        </a:p>
      </dsp:txBody>
      <dsp:txXfrm>
        <a:off x="4066820" y="2631696"/>
        <a:ext cx="2869629" cy="71756"/>
      </dsp:txXfrm>
    </dsp:sp>
    <dsp:sp modelId="{679D95F7-657E-4CD8-A369-089A17D297DB}">
      <dsp:nvSpPr>
        <dsp:cNvPr id="0" name=""/>
        <dsp:cNvSpPr/>
      </dsp:nvSpPr>
      <dsp:spPr>
        <a:xfrm>
          <a:off x="7229473" y="144334"/>
          <a:ext cx="3039511" cy="2430184"/>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B10F72-8230-419B-B6DB-DC9F8A17F1A0}">
      <dsp:nvSpPr>
        <dsp:cNvPr id="0" name=""/>
        <dsp:cNvSpPr/>
      </dsp:nvSpPr>
      <dsp:spPr>
        <a:xfrm>
          <a:off x="7489691" y="2561747"/>
          <a:ext cx="2594948" cy="363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smtClean="0">
              <a:latin typeface="+mj-lt"/>
            </a:rPr>
            <a:t>Fisura transversal</a:t>
          </a:r>
          <a:endParaRPr lang="es-ES" sz="1800" kern="1200" dirty="0">
            <a:latin typeface="+mj-lt"/>
          </a:endParaRPr>
        </a:p>
      </dsp:txBody>
      <dsp:txXfrm>
        <a:off x="7489691" y="2561747"/>
        <a:ext cx="2594948" cy="363231"/>
      </dsp:txXfrm>
    </dsp:sp>
    <dsp:sp modelId="{50EF73D1-85C1-4FF9-AEBA-43F130D77D80}">
      <dsp:nvSpPr>
        <dsp:cNvPr id="0" name=""/>
        <dsp:cNvSpPr/>
      </dsp:nvSpPr>
      <dsp:spPr>
        <a:xfrm>
          <a:off x="901114" y="3272071"/>
          <a:ext cx="3499369" cy="2272426"/>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57E6AB-6C5C-48DF-8642-2076912389A2}">
      <dsp:nvSpPr>
        <dsp:cNvPr id="0" name=""/>
        <dsp:cNvSpPr/>
      </dsp:nvSpPr>
      <dsp:spPr>
        <a:xfrm>
          <a:off x="1106737" y="5503383"/>
          <a:ext cx="3157854" cy="214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smtClean="0">
              <a:latin typeface="+mj-lt"/>
            </a:rPr>
            <a:t>Deformación- Ahuellamiento</a:t>
          </a:r>
          <a:endParaRPr lang="es-ES" sz="1800" kern="1200" dirty="0">
            <a:latin typeface="+mj-lt"/>
          </a:endParaRPr>
        </a:p>
      </dsp:txBody>
      <dsp:txXfrm>
        <a:off x="1106737" y="5503383"/>
        <a:ext cx="3157854" cy="214427"/>
      </dsp:txXfrm>
    </dsp:sp>
    <dsp:sp modelId="{A6186E38-3710-4C59-A590-A82EEDF26A1F}">
      <dsp:nvSpPr>
        <dsp:cNvPr id="0" name=""/>
        <dsp:cNvSpPr/>
      </dsp:nvSpPr>
      <dsp:spPr>
        <a:xfrm>
          <a:off x="4687567" y="3265023"/>
          <a:ext cx="3499369" cy="2272426"/>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FD5462-16B5-403C-9338-56CFEA9B3A75}">
      <dsp:nvSpPr>
        <dsp:cNvPr id="0" name=""/>
        <dsp:cNvSpPr/>
      </dsp:nvSpPr>
      <dsp:spPr>
        <a:xfrm>
          <a:off x="5305513" y="5550695"/>
          <a:ext cx="2337112" cy="242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smtClean="0">
              <a:latin typeface="+mj-lt"/>
            </a:rPr>
            <a:t>Bacheo- parche</a:t>
          </a:r>
          <a:endParaRPr lang="es-ES" sz="1800" kern="1200" dirty="0">
            <a:latin typeface="+mj-lt"/>
          </a:endParaRPr>
        </a:p>
      </dsp:txBody>
      <dsp:txXfrm>
        <a:off x="5305513" y="5550695"/>
        <a:ext cx="2337112" cy="2426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289A2-FC13-4431-A074-3DC1B1BD6062}">
      <dsp:nvSpPr>
        <dsp:cNvPr id="0" name=""/>
        <dsp:cNvSpPr/>
      </dsp:nvSpPr>
      <dsp:spPr>
        <a:xfrm>
          <a:off x="-6966704" y="-1065571"/>
          <a:ext cx="8294927" cy="8294927"/>
        </a:xfrm>
        <a:prstGeom prst="blockArc">
          <a:avLst>
            <a:gd name="adj1" fmla="val 18900000"/>
            <a:gd name="adj2" fmla="val 2700000"/>
            <a:gd name="adj3" fmla="val 260"/>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668BE-84F9-45F8-A4A5-10681AA87AF0}">
      <dsp:nvSpPr>
        <dsp:cNvPr id="0" name=""/>
        <dsp:cNvSpPr/>
      </dsp:nvSpPr>
      <dsp:spPr>
        <a:xfrm>
          <a:off x="855533" y="616378"/>
          <a:ext cx="9588976" cy="123275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501" tIns="45720" rIns="45720" bIns="45720" numCol="1" spcCol="1270" anchor="ctr" anchorCtr="0">
          <a:noAutofit/>
        </a:bodyPr>
        <a:lstStyle/>
        <a:p>
          <a:pPr lvl="0" algn="l" defTabSz="800100">
            <a:lnSpc>
              <a:spcPct val="90000"/>
            </a:lnSpc>
            <a:spcBef>
              <a:spcPct val="0"/>
            </a:spcBef>
            <a:spcAft>
              <a:spcPct val="35000"/>
            </a:spcAft>
          </a:pPr>
          <a:r>
            <a:rPr lang="es-EC" sz="1800" kern="1200" dirty="0" smtClean="0">
              <a:latin typeface="+mj-lt"/>
            </a:rPr>
            <a:t>Se recomienda estudiar el comportamiento de  los refuerzos utilizados en esta investigación en pavimentos con </a:t>
          </a:r>
          <a:r>
            <a:rPr lang="es-EC" sz="1800" b="1" kern="1200" dirty="0" smtClean="0">
              <a:latin typeface="+mj-lt"/>
            </a:rPr>
            <a:t>mezcla abierta</a:t>
          </a:r>
          <a:r>
            <a:rPr lang="es-EC" sz="1800" kern="1200" dirty="0" smtClean="0">
              <a:latin typeface="+mj-lt"/>
            </a:rPr>
            <a:t>. </a:t>
          </a:r>
          <a:endParaRPr lang="es-ES" sz="1800" kern="1200" dirty="0"/>
        </a:p>
      </dsp:txBody>
      <dsp:txXfrm>
        <a:off x="855533" y="616378"/>
        <a:ext cx="9588976" cy="1232757"/>
      </dsp:txXfrm>
    </dsp:sp>
    <dsp:sp modelId="{9F1F979E-192B-4E8F-AEE1-51B82A0655FA}">
      <dsp:nvSpPr>
        <dsp:cNvPr id="0" name=""/>
        <dsp:cNvSpPr/>
      </dsp:nvSpPr>
      <dsp:spPr>
        <a:xfrm>
          <a:off x="85060" y="462283"/>
          <a:ext cx="1540946" cy="1540946"/>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2D0B14-A9E1-47AB-9C95-6D70D97E9CDC}">
      <dsp:nvSpPr>
        <dsp:cNvPr id="0" name=""/>
        <dsp:cNvSpPr/>
      </dsp:nvSpPr>
      <dsp:spPr>
        <a:xfrm>
          <a:off x="1303640" y="2465514"/>
          <a:ext cx="9140869" cy="123275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501" tIns="45720" rIns="45720" bIns="45720" numCol="1" spcCol="1270" anchor="ctr" anchorCtr="0">
          <a:noAutofit/>
        </a:bodyPr>
        <a:lstStyle/>
        <a:p>
          <a:pPr lvl="0" algn="l" defTabSz="800100">
            <a:lnSpc>
              <a:spcPct val="90000"/>
            </a:lnSpc>
            <a:spcBef>
              <a:spcPct val="0"/>
            </a:spcBef>
            <a:spcAft>
              <a:spcPct val="35000"/>
            </a:spcAft>
          </a:pPr>
          <a:r>
            <a:rPr lang="es-EC" sz="1800" kern="1200" dirty="0" smtClean="0">
              <a:latin typeface="+mj-lt"/>
            </a:rPr>
            <a:t>Realizar estudios orientados a determinar el </a:t>
          </a:r>
          <a:r>
            <a:rPr lang="es-EC" sz="1800" b="1" kern="1200" dirty="0" smtClean="0">
              <a:latin typeface="+mj-lt"/>
            </a:rPr>
            <a:t>comportamiento </a:t>
          </a:r>
          <a:r>
            <a:rPr lang="es-EC" sz="1800" kern="1200" dirty="0" smtClean="0">
              <a:latin typeface="+mj-lt"/>
            </a:rPr>
            <a:t>de una mezcla asfáltica con refuerzo para pavimentos sometidos a </a:t>
          </a:r>
          <a:r>
            <a:rPr lang="es-EC" sz="1800" b="1" kern="1200" dirty="0" smtClean="0">
              <a:latin typeface="+mj-lt"/>
            </a:rPr>
            <a:t>cargas dinámicas de </a:t>
          </a:r>
          <a:r>
            <a:rPr lang="es-EC" sz="1800" b="1" kern="1200" smtClean="0">
              <a:latin typeface="+mj-lt"/>
            </a:rPr>
            <a:t>alto impacto</a:t>
          </a:r>
          <a:endParaRPr lang="es-ES" sz="1800" kern="1200" dirty="0"/>
        </a:p>
      </dsp:txBody>
      <dsp:txXfrm>
        <a:off x="1303640" y="2465514"/>
        <a:ext cx="9140869" cy="1232757"/>
      </dsp:txXfrm>
    </dsp:sp>
    <dsp:sp modelId="{4B622275-08BD-4624-A4AC-6CA664E286FB}">
      <dsp:nvSpPr>
        <dsp:cNvPr id="0" name=""/>
        <dsp:cNvSpPr/>
      </dsp:nvSpPr>
      <dsp:spPr>
        <a:xfrm>
          <a:off x="533167" y="2311419"/>
          <a:ext cx="1540946" cy="1540946"/>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87C88D-93B4-4176-B9C4-614A422738D3}">
      <dsp:nvSpPr>
        <dsp:cNvPr id="0" name=""/>
        <dsp:cNvSpPr/>
      </dsp:nvSpPr>
      <dsp:spPr>
        <a:xfrm>
          <a:off x="855533" y="4314649"/>
          <a:ext cx="9588976" cy="123275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78501" tIns="45720" rIns="45720" bIns="45720" numCol="1" spcCol="1270" anchor="ctr" anchorCtr="0">
          <a:noAutofit/>
        </a:bodyPr>
        <a:lstStyle/>
        <a:p>
          <a:pPr lvl="0" algn="just" defTabSz="800100">
            <a:lnSpc>
              <a:spcPct val="90000"/>
            </a:lnSpc>
            <a:spcBef>
              <a:spcPct val="0"/>
            </a:spcBef>
            <a:spcAft>
              <a:spcPct val="35000"/>
            </a:spcAft>
          </a:pPr>
          <a:r>
            <a:rPr lang="es-EC" sz="1800" kern="1200" dirty="0" smtClean="0">
              <a:latin typeface="+mj-lt"/>
            </a:rPr>
            <a:t>Se recomienda realizar una evaluación económica de </a:t>
          </a:r>
          <a:r>
            <a:rPr lang="es-EC" sz="1800" b="1" kern="1200" dirty="0" smtClean="0">
              <a:latin typeface="+mj-lt"/>
            </a:rPr>
            <a:t>la industrialización </a:t>
          </a:r>
          <a:r>
            <a:rPr lang="es-EC" sz="1800" kern="1200" dirty="0" smtClean="0">
              <a:latin typeface="+mj-lt"/>
            </a:rPr>
            <a:t>de las fibras elaboradas como alternativa de refuerzo ya que esto generará plazas de trabajo y su implementación permitirá </a:t>
          </a:r>
          <a:r>
            <a:rPr lang="es-EC" sz="1800" b="1" kern="1200" dirty="0" smtClean="0">
              <a:latin typeface="+mj-lt"/>
            </a:rPr>
            <a:t>abaratar a</a:t>
          </a:r>
          <a:r>
            <a:rPr lang="es-ES" sz="1800" b="1" kern="1200" dirty="0" smtClean="0">
              <a:latin typeface="+mj-lt"/>
            </a:rPr>
            <a:t>ú</a:t>
          </a:r>
          <a:r>
            <a:rPr lang="es-EC" sz="1800" b="1" kern="1200" dirty="0" smtClean="0">
              <a:latin typeface="+mj-lt"/>
            </a:rPr>
            <a:t>n más los costos de mantenimiento </a:t>
          </a:r>
          <a:r>
            <a:rPr lang="es-EC" sz="1800" kern="1200" dirty="0" smtClean="0">
              <a:latin typeface="+mj-lt"/>
            </a:rPr>
            <a:t>en las vías ya que hasta el momento los geosintéticos utilizados en el país con este fin son importados. </a:t>
          </a:r>
        </a:p>
      </dsp:txBody>
      <dsp:txXfrm>
        <a:off x="855533" y="4314649"/>
        <a:ext cx="9588976" cy="1232757"/>
      </dsp:txXfrm>
    </dsp:sp>
    <dsp:sp modelId="{A1F15063-7130-44ED-AE72-6BCB28C52686}">
      <dsp:nvSpPr>
        <dsp:cNvPr id="0" name=""/>
        <dsp:cNvSpPr/>
      </dsp:nvSpPr>
      <dsp:spPr>
        <a:xfrm>
          <a:off x="85060" y="4160554"/>
          <a:ext cx="1540946" cy="1540946"/>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289A2-FC13-4431-A074-3DC1B1BD6062}">
      <dsp:nvSpPr>
        <dsp:cNvPr id="0" name=""/>
        <dsp:cNvSpPr/>
      </dsp:nvSpPr>
      <dsp:spPr>
        <a:xfrm>
          <a:off x="-7077363" y="-1082423"/>
          <a:ext cx="8426614" cy="8426614"/>
        </a:xfrm>
        <a:prstGeom prst="blockArc">
          <a:avLst>
            <a:gd name="adj1" fmla="val 18900000"/>
            <a:gd name="adj2" fmla="val 2700000"/>
            <a:gd name="adj3" fmla="val 256"/>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948AEF-6FAE-4A55-8AE1-E47C3F5C79AA}">
      <dsp:nvSpPr>
        <dsp:cNvPr id="0" name=""/>
        <dsp:cNvSpPr/>
      </dsp:nvSpPr>
      <dsp:spPr>
        <a:xfrm>
          <a:off x="869133" y="626176"/>
          <a:ext cx="9768334" cy="12523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4056" tIns="48260" rIns="48260" bIns="48260" numCol="1" spcCol="1270" anchor="ctr" anchorCtr="0">
          <a:noAutofit/>
        </a:bodyPr>
        <a:lstStyle/>
        <a:p>
          <a:pPr lvl="0" algn="l" defTabSz="844550">
            <a:lnSpc>
              <a:spcPct val="90000"/>
            </a:lnSpc>
            <a:spcBef>
              <a:spcPct val="0"/>
            </a:spcBef>
            <a:spcAft>
              <a:spcPct val="35000"/>
            </a:spcAft>
          </a:pPr>
          <a:r>
            <a:rPr lang="es-EC" sz="1900" b="0" kern="1200" dirty="0" smtClean="0">
              <a:latin typeface="+mj-lt"/>
            </a:rPr>
            <a:t>Comprobar la </a:t>
          </a:r>
          <a:r>
            <a:rPr lang="es-EC" sz="1900" b="1" kern="1200" dirty="0" smtClean="0">
              <a:latin typeface="+mj-lt"/>
            </a:rPr>
            <a:t>tendencia del comportamiento </a:t>
          </a:r>
          <a:r>
            <a:rPr lang="es-EC" sz="1900" kern="1200" dirty="0" smtClean="0">
              <a:latin typeface="+mj-lt"/>
            </a:rPr>
            <a:t>de la mezcla asfáltica con refuerzo obtenida en la presente investigación mediante la aplicación de </a:t>
          </a:r>
          <a:r>
            <a:rPr lang="es-EC" sz="1900" b="1" kern="1200" dirty="0" smtClean="0">
              <a:latin typeface="+mj-lt"/>
            </a:rPr>
            <a:t>ensayos dinámicos</a:t>
          </a:r>
          <a:r>
            <a:rPr lang="es-EC" sz="1900" kern="1200" dirty="0" smtClean="0">
              <a:latin typeface="+mj-lt"/>
            </a:rPr>
            <a:t> o </a:t>
          </a:r>
          <a:r>
            <a:rPr lang="es-EC" sz="1900" b="1" kern="1200" dirty="0" smtClean="0">
              <a:latin typeface="+mj-lt"/>
            </a:rPr>
            <a:t>pruebas in situ.</a:t>
          </a:r>
        </a:p>
      </dsp:txBody>
      <dsp:txXfrm>
        <a:off x="869133" y="626176"/>
        <a:ext cx="9768334" cy="1252353"/>
      </dsp:txXfrm>
    </dsp:sp>
    <dsp:sp modelId="{B98FE342-DAC7-4FE2-B0DC-693DDC84A700}">
      <dsp:nvSpPr>
        <dsp:cNvPr id="0" name=""/>
        <dsp:cNvSpPr/>
      </dsp:nvSpPr>
      <dsp:spPr>
        <a:xfrm>
          <a:off x="86412" y="469632"/>
          <a:ext cx="1565441" cy="1565441"/>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4611B8-4DD7-41D1-BD20-2C634B6A358A}">
      <dsp:nvSpPr>
        <dsp:cNvPr id="0" name=""/>
        <dsp:cNvSpPr/>
      </dsp:nvSpPr>
      <dsp:spPr>
        <a:xfrm>
          <a:off x="1324363" y="2504706"/>
          <a:ext cx="9313103" cy="12523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4056" tIns="48260" rIns="48260" bIns="48260" numCol="1" spcCol="1270" anchor="ctr" anchorCtr="0">
          <a:noAutofit/>
        </a:bodyPr>
        <a:lstStyle/>
        <a:p>
          <a:pPr lvl="0" algn="just" defTabSz="844550">
            <a:lnSpc>
              <a:spcPct val="90000"/>
            </a:lnSpc>
            <a:spcBef>
              <a:spcPct val="0"/>
            </a:spcBef>
            <a:spcAft>
              <a:spcPct val="35000"/>
            </a:spcAft>
          </a:pPr>
          <a:r>
            <a:rPr lang="es-EC" sz="1900" kern="1200" dirty="0" smtClean="0">
              <a:latin typeface="+mj-lt"/>
            </a:rPr>
            <a:t>Realizar ensayos que determinen la deformación de la mezcla asfáltica cuando el refuerzo es colocado a un 1/3 de la altura de la probeta (eje neutro), con la finalidad de experimentar si en esta posición disminuye la fatiga de la mezcla tomando en cuenta el factor de presión de inflado y presión de contacto de los neumáticos.</a:t>
          </a:r>
        </a:p>
      </dsp:txBody>
      <dsp:txXfrm>
        <a:off x="1324363" y="2504706"/>
        <a:ext cx="9313103" cy="1252353"/>
      </dsp:txXfrm>
    </dsp:sp>
    <dsp:sp modelId="{3D2E50C0-315D-400E-BA9D-7CAD7664371B}">
      <dsp:nvSpPr>
        <dsp:cNvPr id="0" name=""/>
        <dsp:cNvSpPr/>
      </dsp:nvSpPr>
      <dsp:spPr>
        <a:xfrm>
          <a:off x="541642" y="2348162"/>
          <a:ext cx="1565441" cy="1565441"/>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665A90-C1A2-4009-B36B-3E621CE1C631}">
      <dsp:nvSpPr>
        <dsp:cNvPr id="0" name=""/>
        <dsp:cNvSpPr/>
      </dsp:nvSpPr>
      <dsp:spPr>
        <a:xfrm>
          <a:off x="869133" y="4383236"/>
          <a:ext cx="9768334" cy="125235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4056" tIns="48260" rIns="48260" bIns="48260" numCol="1" spcCol="1270" anchor="ctr" anchorCtr="0">
          <a:noAutofit/>
        </a:bodyPr>
        <a:lstStyle/>
        <a:p>
          <a:pPr lvl="0" algn="l" defTabSz="844550">
            <a:lnSpc>
              <a:spcPct val="90000"/>
            </a:lnSpc>
            <a:spcBef>
              <a:spcPct val="0"/>
            </a:spcBef>
            <a:spcAft>
              <a:spcPct val="35000"/>
            </a:spcAft>
          </a:pPr>
          <a:r>
            <a:rPr lang="es-EC" sz="1900" kern="1200" dirty="0" smtClean="0">
              <a:latin typeface="+mj-lt"/>
            </a:rPr>
            <a:t>Realizar </a:t>
          </a:r>
          <a:r>
            <a:rPr lang="es-EC" sz="1900" b="1" kern="1200" dirty="0" smtClean="0">
              <a:latin typeface="+mj-lt"/>
            </a:rPr>
            <a:t>pruebas de desempeño </a:t>
          </a:r>
          <a:r>
            <a:rPr lang="es-EC" sz="1900" kern="1200" dirty="0" smtClean="0">
              <a:latin typeface="+mj-lt"/>
            </a:rPr>
            <a:t>con variaciones de temperatura para determinar el comportamiento de la mezcla asfáltica reforzada </a:t>
          </a:r>
          <a:r>
            <a:rPr lang="es-EC" sz="1900" b="1" kern="1200" dirty="0" smtClean="0">
              <a:latin typeface="+mj-lt"/>
            </a:rPr>
            <a:t>frente a cambios térmicos</a:t>
          </a:r>
          <a:r>
            <a:rPr lang="es-EC" sz="1900" b="1" kern="1200" dirty="0" smtClean="0"/>
            <a:t>.</a:t>
          </a:r>
          <a:endParaRPr lang="es-ES" sz="1900" b="1" kern="1200" dirty="0"/>
        </a:p>
      </dsp:txBody>
      <dsp:txXfrm>
        <a:off x="869133" y="4383236"/>
        <a:ext cx="9768334" cy="1252353"/>
      </dsp:txXfrm>
    </dsp:sp>
    <dsp:sp modelId="{99A05C06-67D3-4779-9FE1-80286CE8D675}">
      <dsp:nvSpPr>
        <dsp:cNvPr id="0" name=""/>
        <dsp:cNvSpPr/>
      </dsp:nvSpPr>
      <dsp:spPr>
        <a:xfrm>
          <a:off x="86412" y="4226692"/>
          <a:ext cx="1565441" cy="1565441"/>
        </a:xfrm>
        <a:prstGeom prst="ellipse">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0.09049</cdr:x>
      <cdr:y>0.6007</cdr:y>
    </cdr:from>
    <cdr:to>
      <cdr:x>0.61221</cdr:x>
      <cdr:y>0.90817</cdr:y>
    </cdr:to>
    <cdr:grpSp>
      <cdr:nvGrpSpPr>
        <cdr:cNvPr id="4" name="Grupo 3"/>
        <cdr:cNvGrpSpPr/>
      </cdr:nvGrpSpPr>
      <cdr:grpSpPr>
        <a:xfrm xmlns:a="http://schemas.openxmlformats.org/drawingml/2006/main">
          <a:off x="445298" y="1705984"/>
          <a:ext cx="2567368" cy="873213"/>
          <a:chOff x="358291" y="1336587"/>
          <a:chExt cx="2065602" cy="684139"/>
        </a:xfrm>
      </cdr:grpSpPr>
      <cdr:cxnSp macro="">
        <cdr:nvCxnSpPr>
          <cdr:cNvPr id="3" name="2 Conector recto"/>
          <cdr:cNvCxnSpPr/>
        </cdr:nvCxnSpPr>
        <cdr:spPr>
          <a:xfrm xmlns:a="http://schemas.openxmlformats.org/drawingml/2006/main" flipV="1">
            <a:off x="358291" y="1336587"/>
            <a:ext cx="2065602" cy="2404"/>
          </a:xfrm>
          <a:prstGeom xmlns:a="http://schemas.openxmlformats.org/drawingml/2006/main" prst="line">
            <a:avLst/>
          </a:prstGeom>
          <a:ln xmlns:a="http://schemas.openxmlformats.org/drawingml/2006/main">
            <a:solidFill>
              <a:srgbClr val="7030A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cxnSp macro="">
        <cdr:nvCxnSpPr>
          <cdr:cNvPr id="6" name="5 Conector recto"/>
          <cdr:cNvCxnSpPr/>
        </cdr:nvCxnSpPr>
        <cdr:spPr>
          <a:xfrm xmlns:a="http://schemas.openxmlformats.org/drawingml/2006/main">
            <a:off x="2417832" y="1340746"/>
            <a:ext cx="5142" cy="679980"/>
          </a:xfrm>
          <a:prstGeom xmlns:a="http://schemas.openxmlformats.org/drawingml/2006/main" prst="line">
            <a:avLst/>
          </a:prstGeom>
          <a:ln xmlns:a="http://schemas.openxmlformats.org/drawingml/2006/main">
            <a:solidFill>
              <a:srgbClr val="7030A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grpSp>
  </cdr:relSizeAnchor>
</c:userShapes>
</file>

<file path=ppt/drawings/drawing2.xml><?xml version="1.0" encoding="utf-8"?>
<c:userShapes xmlns:c="http://schemas.openxmlformats.org/drawingml/2006/chart">
  <cdr:relSizeAnchor xmlns:cdr="http://schemas.openxmlformats.org/drawingml/2006/chartDrawing">
    <cdr:from>
      <cdr:x>0.56435</cdr:x>
      <cdr:y>0.27952</cdr:y>
    </cdr:from>
    <cdr:to>
      <cdr:x>0.56583</cdr:x>
      <cdr:y>0.90552</cdr:y>
    </cdr:to>
    <cdr:cxnSp macro="">
      <cdr:nvCxnSpPr>
        <cdr:cNvPr id="3" name="2 Conector recto"/>
        <cdr:cNvCxnSpPr/>
      </cdr:nvCxnSpPr>
      <cdr:spPr>
        <a:xfrm xmlns:a="http://schemas.openxmlformats.org/drawingml/2006/main" flipH="1" flipV="1">
          <a:off x="2755856" y="817622"/>
          <a:ext cx="7193" cy="1831073"/>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0.12207</cdr:x>
      <cdr:y>0.27952</cdr:y>
    </cdr:from>
    <cdr:to>
      <cdr:x>0.56568</cdr:x>
      <cdr:y>0.27952</cdr:y>
    </cdr:to>
    <cdr:cxnSp macro="">
      <cdr:nvCxnSpPr>
        <cdr:cNvPr id="5" name="4 Conector recto"/>
        <cdr:cNvCxnSpPr/>
      </cdr:nvCxnSpPr>
      <cdr:spPr>
        <a:xfrm xmlns:a="http://schemas.openxmlformats.org/drawingml/2006/main" flipH="1" flipV="1">
          <a:off x="596077" y="817622"/>
          <a:ext cx="2166273" cy="0"/>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0.54587</cdr:x>
      <cdr:y>0.40643</cdr:y>
    </cdr:from>
    <cdr:to>
      <cdr:x>0.54587</cdr:x>
      <cdr:y>0.90964</cdr:y>
    </cdr:to>
    <cdr:cxnSp macro="">
      <cdr:nvCxnSpPr>
        <cdr:cNvPr id="3" name="Conector recto 2"/>
        <cdr:cNvCxnSpPr/>
      </cdr:nvCxnSpPr>
      <cdr:spPr>
        <a:xfrm xmlns:a="http://schemas.openxmlformats.org/drawingml/2006/main" flipV="1">
          <a:off x="2653988" y="1132910"/>
          <a:ext cx="0" cy="1402683"/>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0.08309</cdr:x>
      <cdr:y>0.40858</cdr:y>
    </cdr:from>
    <cdr:to>
      <cdr:x>0.5433</cdr:x>
      <cdr:y>0.40945</cdr:y>
    </cdr:to>
    <cdr:cxnSp macro="">
      <cdr:nvCxnSpPr>
        <cdr:cNvPr id="6" name="Conector recto 5"/>
        <cdr:cNvCxnSpPr/>
      </cdr:nvCxnSpPr>
      <cdr:spPr>
        <a:xfrm xmlns:a="http://schemas.openxmlformats.org/drawingml/2006/main" flipH="1" flipV="1">
          <a:off x="403989" y="1138886"/>
          <a:ext cx="2237517" cy="2448"/>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cdr:x>
      <cdr:y>0.35647</cdr:y>
    </cdr:from>
    <cdr:to>
      <cdr:x>0.11049</cdr:x>
      <cdr:y>0.43862</cdr:y>
    </cdr:to>
    <cdr:sp macro="" textlink="">
      <cdr:nvSpPr>
        <cdr:cNvPr id="9" name="Cuadro de texto 8"/>
        <cdr:cNvSpPr txBox="1"/>
      </cdr:nvSpPr>
      <cdr:spPr>
        <a:xfrm xmlns:a="http://schemas.openxmlformats.org/drawingml/2006/main">
          <a:off x="0" y="808333"/>
          <a:ext cx="447909" cy="1862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800" b="1">
              <a:solidFill>
                <a:srgbClr val="FF0000"/>
              </a:solidFill>
            </a:rPr>
            <a:t>2.222</a:t>
          </a:r>
        </a:p>
      </cdr:txBody>
    </cdr:sp>
  </cdr:relSizeAnchor>
</c:userShapes>
</file>

<file path=ppt/drawings/drawing4.xml><?xml version="1.0" encoding="utf-8"?>
<c:userShapes xmlns:c="http://schemas.openxmlformats.org/drawingml/2006/chart">
  <cdr:relSizeAnchor xmlns:cdr="http://schemas.openxmlformats.org/drawingml/2006/chartDrawing">
    <cdr:from>
      <cdr:x>0.60146</cdr:x>
      <cdr:y>0.78841</cdr:y>
    </cdr:from>
    <cdr:to>
      <cdr:x>0.60146</cdr:x>
      <cdr:y>0.88586</cdr:y>
    </cdr:to>
    <cdr:cxnSp macro="">
      <cdr:nvCxnSpPr>
        <cdr:cNvPr id="3" name="2 Conector recto"/>
        <cdr:cNvCxnSpPr/>
      </cdr:nvCxnSpPr>
      <cdr:spPr>
        <a:xfrm xmlns:a="http://schemas.openxmlformats.org/drawingml/2006/main" flipH="1" flipV="1">
          <a:off x="2652501" y="1982545"/>
          <a:ext cx="0" cy="245038"/>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0.08467</cdr:x>
      <cdr:y>0.78967</cdr:y>
    </cdr:from>
    <cdr:to>
      <cdr:x>0.60162</cdr:x>
      <cdr:y>0.79131</cdr:y>
    </cdr:to>
    <cdr:cxnSp macro="">
      <cdr:nvCxnSpPr>
        <cdr:cNvPr id="5" name="4 Conector recto"/>
        <cdr:cNvCxnSpPr/>
      </cdr:nvCxnSpPr>
      <cdr:spPr>
        <a:xfrm xmlns:a="http://schemas.openxmlformats.org/drawingml/2006/main" flipH="1">
          <a:off x="373380" y="1985699"/>
          <a:ext cx="2279792" cy="4138"/>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cdr:x>
      <cdr:y>0.77022</cdr:y>
    </cdr:from>
    <cdr:to>
      <cdr:x>0.10184</cdr:x>
      <cdr:y>0.83508</cdr:y>
    </cdr:to>
    <cdr:sp macro="" textlink="">
      <cdr:nvSpPr>
        <cdr:cNvPr id="10" name="Cuadro de texto 9"/>
        <cdr:cNvSpPr txBox="1"/>
      </cdr:nvSpPr>
      <cdr:spPr>
        <a:xfrm xmlns:a="http://schemas.openxmlformats.org/drawingml/2006/main">
          <a:off x="0" y="1936800"/>
          <a:ext cx="449137" cy="1630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900" b="1">
              <a:solidFill>
                <a:srgbClr val="FF0000"/>
              </a:solidFill>
            </a:rPr>
            <a:t>1.13</a:t>
          </a:r>
        </a:p>
      </cdr:txBody>
    </cdr:sp>
  </cdr:relSizeAnchor>
</c:userShapes>
</file>

<file path=ppt/drawings/drawing5.xml><?xml version="1.0" encoding="utf-8"?>
<c:userShapes xmlns:c="http://schemas.openxmlformats.org/drawingml/2006/chart">
  <cdr:relSizeAnchor xmlns:cdr="http://schemas.openxmlformats.org/drawingml/2006/chartDrawing">
    <cdr:from>
      <cdr:x>0.55087</cdr:x>
      <cdr:y>0.66981</cdr:y>
    </cdr:from>
    <cdr:to>
      <cdr:x>0.55087</cdr:x>
      <cdr:y>0.88403</cdr:y>
    </cdr:to>
    <cdr:cxnSp macro="">
      <cdr:nvCxnSpPr>
        <cdr:cNvPr id="3" name="Conector recto 2"/>
        <cdr:cNvCxnSpPr/>
      </cdr:nvCxnSpPr>
      <cdr:spPr>
        <a:xfrm xmlns:a="http://schemas.openxmlformats.org/drawingml/2006/main" flipH="1" flipV="1">
          <a:off x="2424113" y="1690688"/>
          <a:ext cx="0" cy="540722"/>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0.1039</cdr:x>
      <cdr:y>0.66415</cdr:y>
    </cdr:from>
    <cdr:to>
      <cdr:x>0.5519</cdr:x>
      <cdr:y>0.66415</cdr:y>
    </cdr:to>
    <cdr:cxnSp macro="">
      <cdr:nvCxnSpPr>
        <cdr:cNvPr id="5" name="Conector recto 4"/>
        <cdr:cNvCxnSpPr/>
      </cdr:nvCxnSpPr>
      <cdr:spPr>
        <a:xfrm xmlns:a="http://schemas.openxmlformats.org/drawingml/2006/main" flipH="1" flipV="1">
          <a:off x="457200" y="1676400"/>
          <a:ext cx="1971464" cy="0"/>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cdr:x>
      <cdr:y>0.63019</cdr:y>
    </cdr:from>
    <cdr:to>
      <cdr:x>0.09524</cdr:x>
      <cdr:y>0.69434</cdr:y>
    </cdr:to>
    <cdr:sp macro="" textlink="">
      <cdr:nvSpPr>
        <cdr:cNvPr id="10" name="Cuadro de texto 9"/>
        <cdr:cNvSpPr txBox="1"/>
      </cdr:nvSpPr>
      <cdr:spPr>
        <a:xfrm xmlns:a="http://schemas.openxmlformats.org/drawingml/2006/main">
          <a:off x="0" y="1590674"/>
          <a:ext cx="419100" cy="1619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800" b="1">
              <a:solidFill>
                <a:srgbClr val="FF0000"/>
              </a:solidFill>
            </a:rPr>
            <a:t>14.86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D5119F-611F-477C-8CDD-EC3A4D6346B7}" type="datetimeFigureOut">
              <a:rPr lang="es-ES" smtClean="0"/>
              <a:t>09/08/2018</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F0209C-501A-41D6-98B5-9D469D30F464}" type="slidenum">
              <a:rPr lang="es-ES" smtClean="0"/>
              <a:t>‹Nº›</a:t>
            </a:fld>
            <a:endParaRPr lang="es-ES"/>
          </a:p>
        </p:txBody>
      </p:sp>
    </p:spTree>
    <p:extLst>
      <p:ext uri="{BB962C8B-B14F-4D97-AF65-F5344CB8AC3E}">
        <p14:creationId xmlns:p14="http://schemas.microsoft.com/office/powerpoint/2010/main" val="9682013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52677A-DC49-49C9-8E2B-650DD081D448}" type="datetimeFigureOut">
              <a:rPr lang="es-ES" smtClean="0"/>
              <a:t>09/08/2018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95C8F-9CE0-4930-9499-DE0D75C9373B}" type="slidenum">
              <a:rPr lang="es-ES" smtClean="0"/>
              <a:t>‹Nº›</a:t>
            </a:fld>
            <a:endParaRPr lang="es-ES"/>
          </a:p>
        </p:txBody>
      </p:sp>
    </p:spTree>
    <p:extLst>
      <p:ext uri="{BB962C8B-B14F-4D97-AF65-F5344CB8AC3E}">
        <p14:creationId xmlns:p14="http://schemas.microsoft.com/office/powerpoint/2010/main" val="14578912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E9D95C8F-9CE0-4930-9499-DE0D75C9373B}" type="slidenum">
              <a:rPr lang="es-ES" smtClean="0"/>
              <a:t>1</a:t>
            </a:fld>
            <a:endParaRPr lang="es-ES"/>
          </a:p>
        </p:txBody>
      </p:sp>
    </p:spTree>
    <p:extLst>
      <p:ext uri="{BB962C8B-B14F-4D97-AF65-F5344CB8AC3E}">
        <p14:creationId xmlns:p14="http://schemas.microsoft.com/office/powerpoint/2010/main" val="486007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latin typeface="Times New Roman" panose="02020603050405020304" pitchFamily="18" charset="0"/>
                <a:ea typeface="Calibri" panose="020F0502020204030204" pitchFamily="34" charset="0"/>
              </a:rPr>
              <a:t>El pavimento cumple con todos los criterios de diseño ya que las solicitaciones calculadas son menores a las solicitaciones admisibles., por lo tanto, el dimensionamiento realizado mediante la aplicación del método AASHTO 93 es el adecuado. </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24</a:t>
            </a:fld>
            <a:endParaRPr lang="es-ES"/>
          </a:p>
        </p:txBody>
      </p:sp>
    </p:spTree>
    <p:extLst>
      <p:ext uri="{BB962C8B-B14F-4D97-AF65-F5344CB8AC3E}">
        <p14:creationId xmlns:p14="http://schemas.microsoft.com/office/powerpoint/2010/main" val="2109014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Recalcar</a:t>
            </a:r>
            <a:r>
              <a:rPr lang="es-ES" baseline="0" dirty="0" smtClean="0"/>
              <a:t> no </a:t>
            </a:r>
            <a:r>
              <a:rPr lang="es-ES" baseline="0" dirty="0" err="1" smtClean="0"/>
              <a:t>teeorizado</a:t>
            </a:r>
            <a:r>
              <a:rPr lang="es-ES" baseline="0" dirty="0" smtClean="0"/>
              <a:t> pero se puede observar que tiene el mismo </a:t>
            </a:r>
            <a:r>
              <a:rPr lang="es-ES" baseline="0" dirty="0" err="1" smtClean="0"/>
              <a:t>comportmaiento</a:t>
            </a:r>
            <a:r>
              <a:rPr lang="es-ES" baseline="0" dirty="0" smtClean="0"/>
              <a:t> q el teorizado</a:t>
            </a:r>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32</a:t>
            </a:fld>
            <a:endParaRPr lang="es-ES"/>
          </a:p>
        </p:txBody>
      </p:sp>
    </p:spTree>
    <p:extLst>
      <p:ext uri="{BB962C8B-B14F-4D97-AF65-F5344CB8AC3E}">
        <p14:creationId xmlns:p14="http://schemas.microsoft.com/office/powerpoint/2010/main" val="2885831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Para definir la mejora que genera la inclusión del refuerzo en la mezcla asfáltica se analizó la optimización del espesor de la carpeta, el aumento del número de ejes equivalentes y los años de vida útil del pavimento.</a:t>
            </a:r>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35</a:t>
            </a:fld>
            <a:endParaRPr lang="es-ES"/>
          </a:p>
        </p:txBody>
      </p:sp>
    </p:spTree>
    <p:extLst>
      <p:ext uri="{BB962C8B-B14F-4D97-AF65-F5344CB8AC3E}">
        <p14:creationId xmlns:p14="http://schemas.microsoft.com/office/powerpoint/2010/main" val="3607013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Para definir la mejora que genera la inclusión del refuerzo en la mezcla asfáltica se analizó la optimización del espesor de la carpeta, el aumento del número de ejes equivalentes y los años de vida útil del pavimento.</a:t>
            </a:r>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36</a:t>
            </a:fld>
            <a:endParaRPr lang="es-ES"/>
          </a:p>
        </p:txBody>
      </p:sp>
    </p:spTree>
    <p:extLst>
      <p:ext uri="{BB962C8B-B14F-4D97-AF65-F5344CB8AC3E}">
        <p14:creationId xmlns:p14="http://schemas.microsoft.com/office/powerpoint/2010/main" val="1069513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latin typeface="+mn-lt"/>
                <a:ea typeface="+mn-ea"/>
                <a:cs typeface="+mn-cs"/>
              </a:rPr>
              <a:t>Las fibras se podrían utilizar en diferentes tipos de mezclas. En el caso de la fibra de vidrio con Anhídrido polivinilico - bórax al ser rígida es ideal para el refuerzo de una mezcla asfáltica densa, mientras que la fibra de vidrio con isopreno al ser flexible y recuperable ayudaría a mejorar la capacidad de la mezcla asfáltica abierta y en un pavimento articulado evitaría la formación de zonas de deformación.</a:t>
            </a:r>
            <a:endParaRPr lang="es-ES" sz="1200" kern="1200" dirty="0" smtClean="0">
              <a:solidFill>
                <a:schemeClr val="tx1"/>
              </a:solidFill>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53</a:t>
            </a:fld>
            <a:endParaRPr lang="es-ES"/>
          </a:p>
        </p:txBody>
      </p:sp>
    </p:spTree>
    <p:extLst>
      <p:ext uri="{BB962C8B-B14F-4D97-AF65-F5344CB8AC3E}">
        <p14:creationId xmlns:p14="http://schemas.microsoft.com/office/powerpoint/2010/main" val="165211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latin typeface="+mn-lt"/>
                <a:ea typeface="+mn-ea"/>
                <a:cs typeface="+mn-cs"/>
              </a:rPr>
              <a:t>La presente investigación se realizó en mezclas asfálticas densas en caliente las mismas que son muy frecuentes en vías del país. Pero en el Ecuador existen zonas con alta pluviosidad, lo que hace necesario el uso de mezclas asfálticas abiertas (mezclas drenantes) que permitan el drenaje del agua. Por esto, se recomienda estudiar el comportamiento de  los refuerzos utilizados en esta investigación en pavimentos con mezcla abierta. Además realizar estudios orientados a determinar el comportamiento de una mezcla asfáltica con refuerzo para pavimentos sometidos a cargas dinámicas de alto impacto.</a:t>
            </a:r>
            <a:endParaRPr lang="es-ES" sz="1200" kern="1200" dirty="0" smtClean="0">
              <a:solidFill>
                <a:schemeClr val="tx1"/>
              </a:solidFill>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55</a:t>
            </a:fld>
            <a:endParaRPr lang="es-ES"/>
          </a:p>
        </p:txBody>
      </p:sp>
    </p:spTree>
    <p:extLst>
      <p:ext uri="{BB962C8B-B14F-4D97-AF65-F5344CB8AC3E}">
        <p14:creationId xmlns:p14="http://schemas.microsoft.com/office/powerpoint/2010/main" val="410138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smtClean="0"/>
              <a:t>dando origen a las carreteras</a:t>
            </a:r>
            <a:r>
              <a:rPr lang="es-E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Decir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Las vías destinadas al trolebús en la Cuidad de Quito, presentan signos de deformaciones permanentes y baches en la carpeta asfáltica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Como se puede observar en las vías destinadas al trolebús en la Cuidad de Quito, mismas que presentan signos de deformaciones permanentes y baches en la carpeta asfáltica como causa de los factores </a:t>
            </a:r>
            <a:r>
              <a:rPr lang="es-ES" b="1" dirty="0" smtClean="0"/>
              <a:t>antes mencionados y el efecto de la temperatura de contacto que se genera entre el trolebús y el pavimento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dirty="0" smtClean="0"/>
              <a:t>indispensable plantear una alternativa de refuerzo para solucionar los problemas de forma sencilla y controlando costos</a:t>
            </a: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smtClean="0"/>
          </a:p>
          <a:p>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3</a:t>
            </a:fld>
            <a:endParaRPr lang="es-ES"/>
          </a:p>
        </p:txBody>
      </p:sp>
    </p:spTree>
    <p:extLst>
      <p:ext uri="{BB962C8B-B14F-4D97-AF65-F5344CB8AC3E}">
        <p14:creationId xmlns:p14="http://schemas.microsoft.com/office/powerpoint/2010/main" val="3589715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construido con materiales menos rígidos que el hormigón y transmiten a la subrasante las cargas de manera más concentrada,</a:t>
            </a:r>
          </a:p>
          <a:p>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6</a:t>
            </a:fld>
            <a:endParaRPr lang="es-ES"/>
          </a:p>
        </p:txBody>
      </p:sp>
    </p:spTree>
    <p:extLst>
      <p:ext uri="{BB962C8B-B14F-4D97-AF65-F5344CB8AC3E}">
        <p14:creationId xmlns:p14="http://schemas.microsoft.com/office/powerpoint/2010/main" val="2429892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ea typeface="Calibri" panose="020F0502020204030204" pitchFamily="34" charset="0"/>
                <a:cs typeface="Times New Roman" panose="02020603050405020304" pitchFamily="18" charset="0"/>
              </a:rPr>
              <a:t>Los pavimentos flexibles, a lo largo de su vida útil, se ven expuestos a solicitaciones generadas por factores como el cambio climático imprevisto (lluvias extraordinarias o calores extremos) y valores de tráfico superiores al tráfico de diseño. Estos factores generan fallas en el pavimento, mismas que  disminuyen su capacidad estructural, la seguridad y comodidad  del usuario</a:t>
            </a:r>
            <a:endParaRPr lang="es-ES" dirty="0" smtClean="0"/>
          </a:p>
          <a:p>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Si la capacidad de absorber deformaciones es excedida más allá del valor que determinan las deformaciones recuperables por elasticidad instantánea y retardada, se desarrollan deformaciones permanentes en cada aplicación de las cargas, las que se acumulan modificando los perfiles de la calzada hasta valores que resultan intolerables para la comodidad, seguridad y rapidez del tránsito y aún pueden provocar el colapso de la estructura</a:t>
            </a:r>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7</a:t>
            </a:fld>
            <a:endParaRPr lang="es-ES"/>
          </a:p>
        </p:txBody>
      </p:sp>
    </p:spTree>
    <p:extLst>
      <p:ext uri="{BB962C8B-B14F-4D97-AF65-F5344CB8AC3E}">
        <p14:creationId xmlns:p14="http://schemas.microsoft.com/office/powerpoint/2010/main" val="1121289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Ai: También se define como la capacidad del material para funcionar como un componente estructural del pavimento</a:t>
            </a:r>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8</a:t>
            </a:fld>
            <a:endParaRPr lang="es-ES"/>
          </a:p>
        </p:txBody>
      </p:sp>
    </p:spTree>
    <p:extLst>
      <p:ext uri="{BB962C8B-B14F-4D97-AF65-F5344CB8AC3E}">
        <p14:creationId xmlns:p14="http://schemas.microsoft.com/office/powerpoint/2010/main" val="1172314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latin typeface="Times New Roman" panose="02020603050405020304" pitchFamily="18" charset="0"/>
                <a:ea typeface="Calibri" panose="020F0502020204030204" pitchFamily="34" charset="0"/>
              </a:rPr>
              <a:t>Estos estados tensionales deben ser menores a los admisibles calculados mediante las fórmulas de las leyes de comportamiento; con el fin de controlar el ahuellamiento, la fatiga y la deformación máxima del pavimento, asegurando que el modelo estructural se comporte adecuadamente frente a las solicitaciones de carga.</a:t>
            </a:r>
          </a:p>
          <a:p>
            <a:pPr marL="0" marR="0" lvl="0" indent="0" algn="l" defTabSz="914400" rtl="0" eaLnBrk="1" fontAlgn="auto" latinLnBrk="0" hangingPunct="1">
              <a:lnSpc>
                <a:spcPct val="100000"/>
              </a:lnSpc>
              <a:spcBef>
                <a:spcPts val="0"/>
              </a:spcBef>
              <a:spcAft>
                <a:spcPts val="0"/>
              </a:spcAft>
              <a:buClrTx/>
              <a:buSzTx/>
              <a:buFontTx/>
              <a:buNone/>
              <a:tabLst/>
              <a:defRPr/>
            </a:pPr>
            <a:r>
              <a:rPr lang="es-EC" altLang="es-ES" dirty="0" smtClean="0">
                <a:latin typeface="Times New Roman" panose="02020603050405020304" pitchFamily="18" charset="0"/>
                <a:ea typeface="Calibri" panose="020F0502020204030204" pitchFamily="34" charset="0"/>
                <a:cs typeface="Times New Roman" panose="02020603050405020304" pitchFamily="18" charset="0"/>
              </a:rPr>
              <a:t>deberá ser menor a la deformación radial de tracción admisible, con el fin de controlar la fatiga de la capa  bituminosa ante las solicitaciones de carga impuestas por el tránsito, es decir, los daños estructurales.</a:t>
            </a:r>
            <a:r>
              <a:rPr lang="es-EC" altLang="es-ES" baseline="0" dirty="0" smtClean="0">
                <a:latin typeface="Times New Roman" panose="02020603050405020304" pitchFamily="18" charset="0"/>
                <a:ea typeface="Calibri" panose="020F0502020204030204" pitchFamily="34" charset="0"/>
                <a:cs typeface="Times New Roman" panose="02020603050405020304" pitchFamily="18" charset="0"/>
              </a:rPr>
              <a:t>       </a:t>
            </a:r>
            <a:r>
              <a:rPr lang="es-EC" altLang="es-ES" dirty="0" smtClean="0">
                <a:latin typeface="Times New Roman" panose="02020603050405020304" pitchFamily="18" charset="0"/>
                <a:ea typeface="Calibri" panose="020F0502020204030204" pitchFamily="34" charset="0"/>
                <a:cs typeface="Times New Roman" panose="02020603050405020304" pitchFamily="18" charset="0"/>
              </a:rPr>
              <a:t> las leyes que controlan la fatiga de la capa bituminosa obedecen a diferentes criterios, el más utilizado es de la Shell</a:t>
            </a:r>
            <a:endParaRPr lang="es-ES" altLang="es-ES" sz="9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smtClean="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es-E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presente sobre la capa de subrasante deberá ser menor a la deformación vertical de compresión admisible, con el fin de controlar el ahuellamiento y deformación de la estructura del pavimento, es decir, los daños funcionales (Higuera, 2007).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es-ES" sz="9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Deflexión vertical </a:t>
            </a:r>
            <a:r>
              <a:rPr kumimoji="0" lang="es-EC" altLang="es-ES" sz="9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admisiblecon</a:t>
            </a:r>
            <a:r>
              <a:rPr kumimoji="0" lang="es-EC" altLang="es-ES" sz="9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la finalidad de controlar la deformación y el ahuellamiento de la estructura del pavimento, es decir, los daños funcionales.</a:t>
            </a:r>
            <a:endParaRPr kumimoji="0" lang="es-ES" altLang="es-ES" sz="800" b="0" i="0" u="none" strike="noStrike" cap="none" normalizeH="0" baseline="0" dirty="0" smtClean="0">
              <a:ln>
                <a:noFill/>
              </a:ln>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altLang="es-ES" sz="900" b="0" i="0" u="none" strike="noStrike" cap="none" normalizeH="0" baseline="0" dirty="0" smtClean="0">
              <a:ln>
                <a:noFill/>
              </a:ln>
              <a:solidFill>
                <a:schemeClr val="tx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dirty="0" smtClean="0">
              <a:effectLst/>
              <a:latin typeface="Times New Roman" panose="02020603050405020304" pitchFamily="18" charset="0"/>
              <a:ea typeface="Calibri" panose="020F0502020204030204" pitchFamily="34" charset="0"/>
            </a:endParaRPr>
          </a:p>
          <a:p>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9</a:t>
            </a:fld>
            <a:endParaRPr lang="es-ES"/>
          </a:p>
        </p:txBody>
      </p:sp>
    </p:spTree>
    <p:extLst>
      <p:ext uri="{BB962C8B-B14F-4D97-AF65-F5344CB8AC3E}">
        <p14:creationId xmlns:p14="http://schemas.microsoft.com/office/powerpoint/2010/main" val="3321997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latin typeface="+mn-lt"/>
                <a:ea typeface="+mn-ea"/>
                <a:cs typeface="+mn-cs"/>
              </a:rPr>
              <a:t>Los geosintéticos tienen varios campos de acción en el área de la construcción como son las obras viales, sistemas de control de erosión, obras hidráulicas, mejorando la redistribución de esfuerzos, refuerzo de tierra, filtración, drenaje, protección y control de la permeabilidad; convirtiéndose en una alternativa para solucionar problemas tanto técnicos como económicos de los proyectos de ingeniería</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En repavimentación, al colocar la intercapa de geosintético se genera un efecto de separación permitiendo un desplazamiento relativo entre capas y la disminución de los esfuerzos a tensión. La resistencia a la fatiga de una capa de repavimentación dependerá de las características de la membrana amortiguadora de esfuerzos incluyendo su módulo de elasticidad, espesor y de la cantidad de modificadores del asfalto</a:t>
            </a:r>
          </a:p>
          <a:p>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10</a:t>
            </a:fld>
            <a:endParaRPr lang="es-ES"/>
          </a:p>
        </p:txBody>
      </p:sp>
    </p:spTree>
    <p:extLst>
      <p:ext uri="{BB962C8B-B14F-4D97-AF65-F5344CB8AC3E}">
        <p14:creationId xmlns:p14="http://schemas.microsoft.com/office/powerpoint/2010/main" val="4209676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kumimoji="0" lang="es-EC" altLang="es-E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Es recomendable trabajar con una granulometría que se encuentre centrada respecto a los límites superior e </a:t>
            </a:r>
            <a:r>
              <a:rPr kumimoji="0" lang="es-EC" altLang="es-ES" sz="12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inferio</a:t>
            </a:r>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17</a:t>
            </a:fld>
            <a:endParaRPr lang="es-ES"/>
          </a:p>
        </p:txBody>
      </p:sp>
    </p:spTree>
    <p:extLst>
      <p:ext uri="{BB962C8B-B14F-4D97-AF65-F5344CB8AC3E}">
        <p14:creationId xmlns:p14="http://schemas.microsoft.com/office/powerpoint/2010/main" val="501346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smtClean="0">
                <a:solidFill>
                  <a:schemeClr val="tx1"/>
                </a:solidFill>
                <a:effectLst/>
                <a:latin typeface="+mn-lt"/>
                <a:ea typeface="+mn-ea"/>
                <a:cs typeface="+mn-cs"/>
              </a:rPr>
              <a:t>Z</a:t>
            </a:r>
            <a:r>
              <a:rPr lang="es-ES" sz="1200" b="1" kern="1200" baseline="-25000" dirty="0" smtClean="0">
                <a:solidFill>
                  <a:schemeClr val="tx1"/>
                </a:solidFill>
                <a:effectLst/>
                <a:latin typeface="+mn-lt"/>
                <a:ea typeface="+mn-ea"/>
                <a:cs typeface="+mn-cs"/>
              </a:rPr>
              <a:t>R</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desviación estándar normal</a:t>
            </a:r>
          </a:p>
          <a:p>
            <a:r>
              <a:rPr lang="es-ES" sz="1200" b="1" kern="1200" dirty="0" smtClean="0">
                <a:solidFill>
                  <a:schemeClr val="tx1"/>
                </a:solidFill>
                <a:effectLst/>
                <a:latin typeface="+mn-lt"/>
                <a:ea typeface="+mn-ea"/>
                <a:cs typeface="+mn-cs"/>
              </a:rPr>
              <a:t>So:</a:t>
            </a:r>
            <a:r>
              <a:rPr lang="es-ES" sz="1200" kern="1200" dirty="0" smtClean="0">
                <a:solidFill>
                  <a:schemeClr val="tx1"/>
                </a:solidFill>
                <a:effectLst/>
                <a:latin typeface="+mn-lt"/>
                <a:ea typeface="+mn-ea"/>
                <a:cs typeface="+mn-cs"/>
              </a:rPr>
              <a:t> Error estándar combinado de la predicción del tránsito y del comportamiento.</a:t>
            </a:r>
          </a:p>
          <a:p>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En el presente capitulo, se diseña la estructura del pavimento mediante la aplicación del método AASHTO 93 y la comprobación del diseño mediante el método Racional, obteniendo el espesor de la carpeta asfáltica, al mismo que se analiza las deformaciones y deflexiones determinando la posición adecuada del refuerzo. Posteriormente se realizó ensayos para analizar el comportamiento mecánico de la carpeta reforzada.</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E9D95C8F-9CE0-4930-9499-DE0D75C9373B}" type="slidenum">
              <a:rPr lang="es-ES" smtClean="0"/>
              <a:t>23</a:t>
            </a:fld>
            <a:endParaRPr lang="es-ES"/>
          </a:p>
        </p:txBody>
      </p:sp>
    </p:spTree>
    <p:extLst>
      <p:ext uri="{BB962C8B-B14F-4D97-AF65-F5344CB8AC3E}">
        <p14:creationId xmlns:p14="http://schemas.microsoft.com/office/powerpoint/2010/main" val="2116077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lvl1pPr>
              <a:defRPr/>
            </a:lvl1pPr>
          </a:lstStyle>
          <a:p>
            <a:fld id="{B61BEF0D-F0BB-DE4B-95CE-6DB70DBA9567}" type="datetimeFigureOut">
              <a:rPr lang="en-US" smtClean="0"/>
              <a:pPr/>
              <a:t>8/9/2018</a:t>
            </a:fld>
            <a:endParaRPr lang="en-US" dirty="0"/>
          </a:p>
        </p:txBody>
      </p:sp>
      <p:sp>
        <p:nvSpPr>
          <p:cNvPr id="5" name="Marcador de pie de página 4"/>
          <p:cNvSpPr>
            <a:spLocks noGrp="1"/>
          </p:cNvSpPr>
          <p:nvPr>
            <p:ph type="ftr" sz="quarter" idx="11"/>
          </p:nvPr>
        </p:nvSpPr>
        <p:spPr/>
        <p:txBody>
          <a:bodyPr/>
          <a:lstStyle>
            <a:lvl1pPr>
              <a:defRPr/>
            </a:lvl1pPr>
          </a:lstStyle>
          <a:p>
            <a:endParaRPr lang="en-US" dirty="0"/>
          </a:p>
        </p:txBody>
      </p:sp>
      <p:sp>
        <p:nvSpPr>
          <p:cNvPr id="6" name="Marcador de número de diapositiva 5"/>
          <p:cNvSpPr>
            <a:spLocks noGrp="1"/>
          </p:cNvSpPr>
          <p:nvPr>
            <p:ph type="sldNum" sz="quarter" idx="12"/>
          </p:nvPr>
        </p:nvSpPr>
        <p:spPr/>
        <p:txBody>
          <a:bodyPr/>
          <a:lstStyle>
            <a:lvl1pPr>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84953902"/>
      </p:ext>
    </p:extLst>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fld id="{55C6B4A9-1611-4792-9094-5F34BCA07E0B}" type="datetimeFigureOut">
              <a:rPr lang="en-US" smtClean="0"/>
              <a:t>8/9/2018</a:t>
            </a:fld>
            <a:endParaRPr lang="en-US" dirty="0"/>
          </a:p>
        </p:txBody>
      </p:sp>
      <p:sp>
        <p:nvSpPr>
          <p:cNvPr id="5" name="Marcador de pie de página 4"/>
          <p:cNvSpPr>
            <a:spLocks noGrp="1"/>
          </p:cNvSpPr>
          <p:nvPr>
            <p:ph type="ftr" sz="quarter" idx="11"/>
          </p:nvPr>
        </p:nvSpPr>
        <p:spPr/>
        <p:txBody>
          <a:bodyPr/>
          <a:lstStyle>
            <a:lvl1pPr>
              <a:defRPr/>
            </a:lvl1pPr>
          </a:lstStyle>
          <a:p>
            <a:endParaRPr lang="en-US" dirty="0"/>
          </a:p>
        </p:txBody>
      </p:sp>
      <p:sp>
        <p:nvSpPr>
          <p:cNvPr id="6" name="Marcador de número de diapositiva 5"/>
          <p:cNvSpPr>
            <a:spLocks noGrp="1"/>
          </p:cNvSpPr>
          <p:nvPr>
            <p:ph type="sldNum" sz="quarter" idx="12"/>
          </p:nvPr>
        </p:nvSpPr>
        <p:spPr/>
        <p:txBody>
          <a:bodyPr/>
          <a:lstStyle>
            <a:lvl1pPr>
              <a:defRPr/>
            </a:lvl1pPr>
          </a:lstStyle>
          <a:p>
            <a:fld id="{89333C77-0158-454C-844F-B7AB9BD7DAD4}" type="slidenum">
              <a:rPr lang="en-US" smtClean="0"/>
              <a:t>‹Nº›</a:t>
            </a:fld>
            <a:endParaRPr lang="en-US" dirty="0"/>
          </a:p>
        </p:txBody>
      </p:sp>
    </p:spTree>
    <p:extLst>
      <p:ext uri="{BB962C8B-B14F-4D97-AF65-F5344CB8AC3E}">
        <p14:creationId xmlns:p14="http://schemas.microsoft.com/office/powerpoint/2010/main" val="3356388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lvl1pPr>
              <a:defRPr/>
            </a:lvl1pPr>
          </a:lstStyle>
          <a:p>
            <a:fld id="{B61BEF0D-F0BB-DE4B-95CE-6DB70DBA9567}" type="datetimeFigureOut">
              <a:rPr lang="en-US" smtClean="0"/>
              <a:pPr/>
              <a:t>8/9/2018</a:t>
            </a:fld>
            <a:endParaRPr lang="en-US" dirty="0"/>
          </a:p>
        </p:txBody>
      </p:sp>
      <p:sp>
        <p:nvSpPr>
          <p:cNvPr id="5" name="Marcador de pie de página 4"/>
          <p:cNvSpPr>
            <a:spLocks noGrp="1"/>
          </p:cNvSpPr>
          <p:nvPr>
            <p:ph type="ftr" sz="quarter" idx="11"/>
          </p:nvPr>
        </p:nvSpPr>
        <p:spPr/>
        <p:txBody>
          <a:bodyPr/>
          <a:lstStyle>
            <a:lvl1pPr>
              <a:defRPr/>
            </a:lvl1pPr>
          </a:lstStyle>
          <a:p>
            <a:endParaRPr lang="en-US" dirty="0"/>
          </a:p>
        </p:txBody>
      </p:sp>
      <p:sp>
        <p:nvSpPr>
          <p:cNvPr id="6" name="Marcador de número de diapositiva 5"/>
          <p:cNvSpPr>
            <a:spLocks noGrp="1"/>
          </p:cNvSpPr>
          <p:nvPr>
            <p:ph type="sldNum" sz="quarter" idx="12"/>
          </p:nvPr>
        </p:nvSpPr>
        <p:spPr/>
        <p:txBody>
          <a:bodyPr/>
          <a:lstStyle>
            <a:lvl1pPr>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003000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rot="10800000">
            <a:off x="7418070" y="5213937"/>
            <a:ext cx="4773930" cy="1644063"/>
          </a:xfrm>
          <a:prstGeom prst="rect">
            <a:avLst/>
          </a:prstGeom>
        </p:spPr>
      </p:pic>
      <p:sp>
        <p:nvSpPr>
          <p:cNvPr id="2" name="Título 1"/>
          <p:cNvSpPr>
            <a:spLocks noGrp="1"/>
          </p:cNvSpPr>
          <p:nvPr>
            <p:ph type="title"/>
          </p:nvPr>
        </p:nvSpPr>
        <p:spPr>
          <a:xfrm>
            <a:off x="1713230" y="338140"/>
            <a:ext cx="8614410" cy="1143000"/>
          </a:xfrm>
        </p:spPr>
        <p:txBody>
          <a:bodyPr/>
          <a:lstStyle/>
          <a:p>
            <a:r>
              <a:rPr lang="es-ES" dirty="0" smtClean="0"/>
              <a:t>Haga clic para modificar el estilo de título del patrón</a:t>
            </a:r>
            <a:endParaRPr lang="es-ES" dirty="0"/>
          </a:p>
        </p:txBody>
      </p:sp>
      <p:sp>
        <p:nvSpPr>
          <p:cNvPr id="3" name="Marcador de contenido 2"/>
          <p:cNvSpPr>
            <a:spLocks noGrp="1"/>
          </p:cNvSpPr>
          <p:nvPr>
            <p:ph idx="1"/>
          </p:nvPr>
        </p:nvSpPr>
        <p:spPr>
          <a:xfrm>
            <a:off x="794535" y="1562947"/>
            <a:ext cx="10972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a:xfrm>
            <a:off x="809376" y="6245225"/>
            <a:ext cx="2844800" cy="476250"/>
          </a:xfrm>
        </p:spPr>
        <p:txBody>
          <a:bodyPr/>
          <a:lstStyle>
            <a:lvl1pPr>
              <a:defRPr/>
            </a:lvl1pPr>
          </a:lstStyle>
          <a:p>
            <a:fld id="{B61BEF0D-F0BB-DE4B-95CE-6DB70DBA9567}" type="datetimeFigureOut">
              <a:rPr lang="en-US" smtClean="0"/>
              <a:pPr/>
              <a:t>8/9/2018</a:t>
            </a:fld>
            <a:endParaRPr lang="en-US" dirty="0"/>
          </a:p>
        </p:txBody>
      </p:sp>
      <p:sp>
        <p:nvSpPr>
          <p:cNvPr id="5" name="Marcador de pie de página 4"/>
          <p:cNvSpPr>
            <a:spLocks noGrp="1"/>
          </p:cNvSpPr>
          <p:nvPr>
            <p:ph type="ftr" sz="quarter" idx="11"/>
          </p:nvPr>
        </p:nvSpPr>
        <p:spPr/>
        <p:txBody>
          <a:bodyPr/>
          <a:lstStyle>
            <a:lvl1pPr>
              <a:defRPr/>
            </a:lvl1pPr>
          </a:lstStyle>
          <a:p>
            <a:endParaRPr lang="en-US" dirty="0"/>
          </a:p>
        </p:txBody>
      </p:sp>
      <p:sp>
        <p:nvSpPr>
          <p:cNvPr id="6" name="Marcador de número de diapositiva 5"/>
          <p:cNvSpPr>
            <a:spLocks noGrp="1"/>
          </p:cNvSpPr>
          <p:nvPr>
            <p:ph type="sldNum" sz="quarter" idx="12"/>
          </p:nvPr>
        </p:nvSpPr>
        <p:spPr>
          <a:xfrm>
            <a:off x="8922535" y="6245225"/>
            <a:ext cx="2844800" cy="476250"/>
          </a:xfrm>
        </p:spPr>
        <p:txBody>
          <a:bodyPr/>
          <a:lstStyle>
            <a:lvl1pPr>
              <a:defRPr/>
            </a:lvl1pPr>
          </a:lstStyle>
          <a:p>
            <a:fld id="{D57F1E4F-1CFF-5643-939E-217C01CDF565}" type="slidenum">
              <a:rPr lang="en-US" smtClean="0"/>
              <a:pPr/>
              <a:t>‹Nº›</a:t>
            </a:fld>
            <a:endParaRPr lang="en-US" dirty="0"/>
          </a:p>
        </p:txBody>
      </p:sp>
      <p:pic>
        <p:nvPicPr>
          <p:cNvPr id="4098" name="Picture 2" descr="Resultado de imagen para logo espe"/>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327640" y="140536"/>
            <a:ext cx="1803903" cy="465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3911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fld id="{B61BEF0D-F0BB-DE4B-95CE-6DB70DBA9567}" type="datetimeFigureOut">
              <a:rPr lang="en-US" smtClean="0"/>
              <a:pPr/>
              <a:t>8/9/2018</a:t>
            </a:fld>
            <a:endParaRPr lang="en-US" dirty="0"/>
          </a:p>
        </p:txBody>
      </p:sp>
      <p:sp>
        <p:nvSpPr>
          <p:cNvPr id="5" name="Marcador de pie de página 4"/>
          <p:cNvSpPr>
            <a:spLocks noGrp="1"/>
          </p:cNvSpPr>
          <p:nvPr>
            <p:ph type="ftr" sz="quarter" idx="11"/>
          </p:nvPr>
        </p:nvSpPr>
        <p:spPr/>
        <p:txBody>
          <a:bodyPr/>
          <a:lstStyle>
            <a:lvl1pPr>
              <a:defRPr/>
            </a:lvl1pPr>
          </a:lstStyle>
          <a:p>
            <a:endParaRPr lang="en-US" dirty="0"/>
          </a:p>
        </p:txBody>
      </p:sp>
      <p:sp>
        <p:nvSpPr>
          <p:cNvPr id="6" name="Marcador de número de diapositiva 5"/>
          <p:cNvSpPr>
            <a:spLocks noGrp="1"/>
          </p:cNvSpPr>
          <p:nvPr>
            <p:ph type="sldNum" sz="quarter" idx="12"/>
          </p:nvPr>
        </p:nvSpPr>
        <p:spPr/>
        <p:txBody>
          <a:bodyPr/>
          <a:lstStyle>
            <a:lvl1pPr>
              <a:defRPr/>
            </a:lvl1pPr>
          </a:lstStyle>
          <a:p>
            <a:fld id="{D57F1E4F-1CFF-5643-939E-217C01CDF565}" type="slidenum">
              <a:rPr lang="en-US" smtClean="0"/>
              <a:pPr/>
              <a:t>‹Nº›</a:t>
            </a:fld>
            <a:endParaRPr lang="en-US" dirty="0"/>
          </a:p>
        </p:txBody>
      </p:sp>
      <p:pic>
        <p:nvPicPr>
          <p:cNvPr id="7" name="Picture 2" descr="Resultado de imagen para logo esp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296818" y="169530"/>
            <a:ext cx="1803903" cy="465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4325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1561330" y="338140"/>
            <a:ext cx="8766310" cy="1143000"/>
          </a:xfrm>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09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97600" y="1600201"/>
            <a:ext cx="53848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lvl1pPr>
              <a:defRPr/>
            </a:lvl1pPr>
          </a:lstStyle>
          <a:p>
            <a:endParaRPr lang="en-US" dirty="0"/>
          </a:p>
        </p:txBody>
      </p:sp>
      <p:sp>
        <p:nvSpPr>
          <p:cNvPr id="6" name="Marcador de pie de página 5"/>
          <p:cNvSpPr>
            <a:spLocks noGrp="1"/>
          </p:cNvSpPr>
          <p:nvPr>
            <p:ph type="ftr" sz="quarter" idx="11"/>
          </p:nvPr>
        </p:nvSpPr>
        <p:spPr/>
        <p:txBody>
          <a:bodyPr/>
          <a:lstStyle>
            <a:lvl1pPr>
              <a:defRPr/>
            </a:lvl1pPr>
          </a:lstStyle>
          <a:p>
            <a:endParaRPr lang="en-US" dirty="0"/>
          </a:p>
        </p:txBody>
      </p:sp>
      <p:sp>
        <p:nvSpPr>
          <p:cNvPr id="7" name="Marcador de número de diapositiva 6"/>
          <p:cNvSpPr>
            <a:spLocks noGrp="1"/>
          </p:cNvSpPr>
          <p:nvPr>
            <p:ph type="sldNum" sz="quarter" idx="12"/>
          </p:nvPr>
        </p:nvSpPr>
        <p:spPr/>
        <p:txBody>
          <a:bodyPr/>
          <a:lstStyle>
            <a:lvl1pPr>
              <a:defRPr/>
            </a:lvl1pPr>
          </a:lstStyle>
          <a:p>
            <a:fld id="{6FF9F0C5-380F-41C2-899A-BAC0F0927E16}" type="slidenum">
              <a:rPr lang="en-US" smtClean="0"/>
              <a:t>‹Nº›</a:t>
            </a:fld>
            <a:endParaRPr lang="en-US" dirty="0"/>
          </a:p>
        </p:txBody>
      </p:sp>
      <p:pic>
        <p:nvPicPr>
          <p:cNvPr id="8" name="Picture 2" descr="Resultado de imagen para logo espe"/>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327640" y="140536"/>
            <a:ext cx="1803903" cy="465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4415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40318" y="2505075"/>
            <a:ext cx="5158316"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71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lvl1pPr>
              <a:defRPr/>
            </a:lvl1pPr>
          </a:lstStyle>
          <a:p>
            <a:fld id="{B61BEF0D-F0BB-DE4B-95CE-6DB70DBA9567}" type="datetimeFigureOut">
              <a:rPr lang="en-US" smtClean="0"/>
              <a:pPr/>
              <a:t>8/9/2018</a:t>
            </a:fld>
            <a:endParaRPr lang="en-US" dirty="0"/>
          </a:p>
        </p:txBody>
      </p:sp>
      <p:sp>
        <p:nvSpPr>
          <p:cNvPr id="8" name="Marcador de pie de página 7"/>
          <p:cNvSpPr>
            <a:spLocks noGrp="1"/>
          </p:cNvSpPr>
          <p:nvPr>
            <p:ph type="ftr" sz="quarter" idx="11"/>
          </p:nvPr>
        </p:nvSpPr>
        <p:spPr/>
        <p:txBody>
          <a:bodyPr/>
          <a:lstStyle>
            <a:lvl1pPr>
              <a:defRPr/>
            </a:lvl1pPr>
          </a:lstStyle>
          <a:p>
            <a:endParaRPr lang="en-US" dirty="0"/>
          </a:p>
        </p:txBody>
      </p:sp>
      <p:sp>
        <p:nvSpPr>
          <p:cNvPr id="9" name="Marcador de número de diapositiva 8"/>
          <p:cNvSpPr>
            <a:spLocks noGrp="1"/>
          </p:cNvSpPr>
          <p:nvPr>
            <p:ph type="sldNum" sz="quarter" idx="12"/>
          </p:nvPr>
        </p:nvSpPr>
        <p:spPr/>
        <p:txBody>
          <a:bodyPr/>
          <a:lstStyle>
            <a:lvl1pPr>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96573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lvl1pPr>
              <a:defRPr/>
            </a:lvl1pPr>
          </a:lstStyle>
          <a:p>
            <a:fld id="{B61BEF0D-F0BB-DE4B-95CE-6DB70DBA9567}" type="datetimeFigureOut">
              <a:rPr lang="en-US" smtClean="0"/>
              <a:pPr/>
              <a:t>8/9/2018</a:t>
            </a:fld>
            <a:endParaRPr lang="en-US" dirty="0"/>
          </a:p>
        </p:txBody>
      </p:sp>
      <p:sp>
        <p:nvSpPr>
          <p:cNvPr id="4" name="Marcador de pie de página 3"/>
          <p:cNvSpPr>
            <a:spLocks noGrp="1"/>
          </p:cNvSpPr>
          <p:nvPr>
            <p:ph type="ftr" sz="quarter" idx="11"/>
          </p:nvPr>
        </p:nvSpPr>
        <p:spPr/>
        <p:txBody>
          <a:bodyPr/>
          <a:lstStyle>
            <a:lvl1pPr>
              <a:defRPr/>
            </a:lvl1pPr>
          </a:lstStyle>
          <a:p>
            <a:endParaRPr lang="en-US" dirty="0"/>
          </a:p>
        </p:txBody>
      </p:sp>
      <p:sp>
        <p:nvSpPr>
          <p:cNvPr id="5" name="Marcador de número de diapositiva 4"/>
          <p:cNvSpPr>
            <a:spLocks noGrp="1"/>
          </p:cNvSpPr>
          <p:nvPr>
            <p:ph type="sldNum" sz="quarter" idx="12"/>
          </p:nvPr>
        </p:nvSpPr>
        <p:spPr/>
        <p:txBody>
          <a:bodyPr/>
          <a:lstStyle>
            <a:lvl1pPr>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6690307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fld id="{B61BEF0D-F0BB-DE4B-95CE-6DB70DBA9567}" type="datetimeFigureOut">
              <a:rPr lang="en-US" smtClean="0"/>
              <a:pPr/>
              <a:t>8/9/2018</a:t>
            </a:fld>
            <a:endParaRPr lang="en-US" dirty="0"/>
          </a:p>
        </p:txBody>
      </p:sp>
      <p:sp>
        <p:nvSpPr>
          <p:cNvPr id="3" name="Marcador de pie de página 2"/>
          <p:cNvSpPr>
            <a:spLocks noGrp="1"/>
          </p:cNvSpPr>
          <p:nvPr>
            <p:ph type="ftr" sz="quarter" idx="11"/>
          </p:nvPr>
        </p:nvSpPr>
        <p:spPr/>
        <p:txBody>
          <a:bodyPr/>
          <a:lstStyle>
            <a:lvl1pPr>
              <a:defRPr/>
            </a:lvl1pPr>
          </a:lstStyle>
          <a:p>
            <a:endParaRPr lang="en-US" dirty="0"/>
          </a:p>
        </p:txBody>
      </p:sp>
      <p:sp>
        <p:nvSpPr>
          <p:cNvPr id="4" name="Marcador de número de diapositiva 3"/>
          <p:cNvSpPr>
            <a:spLocks noGrp="1"/>
          </p:cNvSpPr>
          <p:nvPr>
            <p:ph type="sldNum" sz="quarter" idx="12"/>
          </p:nvPr>
        </p:nvSpPr>
        <p:spPr/>
        <p:txBody>
          <a:bodyPr/>
          <a:lstStyle>
            <a:lvl1pPr>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67743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42A54C80-263E-416B-A8E0-580EDEADCBDC}" type="datetimeFigureOut">
              <a:rPr lang="en-US" smtClean="0"/>
              <a:t>8/9/2018</a:t>
            </a:fld>
            <a:endParaRPr lang="en-US" dirty="0"/>
          </a:p>
        </p:txBody>
      </p:sp>
      <p:sp>
        <p:nvSpPr>
          <p:cNvPr id="6" name="Marcador de pie de página 5"/>
          <p:cNvSpPr>
            <a:spLocks noGrp="1"/>
          </p:cNvSpPr>
          <p:nvPr>
            <p:ph type="ftr" sz="quarter" idx="11"/>
          </p:nvPr>
        </p:nvSpPr>
        <p:spPr/>
        <p:txBody>
          <a:bodyPr/>
          <a:lstStyle>
            <a:lvl1pPr>
              <a:defRPr/>
            </a:lvl1pPr>
          </a:lstStyle>
          <a:p>
            <a:endParaRPr lang="en-US" dirty="0"/>
          </a:p>
        </p:txBody>
      </p:sp>
      <p:sp>
        <p:nvSpPr>
          <p:cNvPr id="7" name="Marcador de número de diapositiva 6"/>
          <p:cNvSpPr>
            <a:spLocks noGrp="1"/>
          </p:cNvSpPr>
          <p:nvPr>
            <p:ph type="sldNum" sz="quarter" idx="12"/>
          </p:nvPr>
        </p:nvSpPr>
        <p:spPr/>
        <p:txBody>
          <a:bodyPr/>
          <a:lstStyle>
            <a:lvl1pPr>
              <a:defRPr/>
            </a:lvl1pPr>
          </a:lstStyle>
          <a:p>
            <a:fld id="{519954A3-9DFD-4C44-94BA-B95130A3BA1C}" type="slidenum">
              <a:rPr lang="en-US" smtClean="0"/>
              <a:t>‹Nº›</a:t>
            </a:fld>
            <a:endParaRPr lang="en-US" dirty="0"/>
          </a:p>
        </p:txBody>
      </p:sp>
    </p:spTree>
    <p:extLst>
      <p:ext uri="{BB962C8B-B14F-4D97-AF65-F5344CB8AC3E}">
        <p14:creationId xmlns:p14="http://schemas.microsoft.com/office/powerpoint/2010/main" val="1490892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Marcador de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lvl1pPr>
              <a:defRPr/>
            </a:lvl1pPr>
          </a:lstStyle>
          <a:p>
            <a:fld id="{B61BEF0D-F0BB-DE4B-95CE-6DB70DBA9567}" type="datetimeFigureOut">
              <a:rPr lang="en-US" smtClean="0"/>
              <a:pPr/>
              <a:t>8/9/2018</a:t>
            </a:fld>
            <a:endParaRPr lang="en-US" dirty="0"/>
          </a:p>
        </p:txBody>
      </p:sp>
      <p:sp>
        <p:nvSpPr>
          <p:cNvPr id="6" name="Marcador de pie de página 5"/>
          <p:cNvSpPr>
            <a:spLocks noGrp="1"/>
          </p:cNvSpPr>
          <p:nvPr>
            <p:ph type="ftr" sz="quarter" idx="11"/>
          </p:nvPr>
        </p:nvSpPr>
        <p:spPr/>
        <p:txBody>
          <a:bodyPr/>
          <a:lstStyle>
            <a:lvl1pPr>
              <a:defRPr/>
            </a:lvl1pPr>
          </a:lstStyle>
          <a:p>
            <a:endParaRPr lang="en-US" dirty="0"/>
          </a:p>
        </p:txBody>
      </p:sp>
      <p:sp>
        <p:nvSpPr>
          <p:cNvPr id="7" name="Marcador de número de diapositiva 6"/>
          <p:cNvSpPr>
            <a:spLocks noGrp="1"/>
          </p:cNvSpPr>
          <p:nvPr>
            <p:ph type="sldNum" sz="quarter" idx="12"/>
          </p:nvPr>
        </p:nvSpPr>
        <p:spPr/>
        <p:txBody>
          <a:bodyPr/>
          <a:lstStyle>
            <a:lvl1pPr>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49965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14"/>
          <a:stretch>
            <a:fillRect/>
          </a:stretch>
        </p:blipFill>
        <p:spPr>
          <a:xfrm rot="10800000">
            <a:off x="7623810" y="5120640"/>
            <a:ext cx="4568190" cy="1737360"/>
          </a:xfrm>
          <a:prstGeom prst="rect">
            <a:avLst/>
          </a:prstGeom>
        </p:spPr>
      </p:pic>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dirty="0"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dirty="0" smtClean="0"/>
              <a:t>Haga clic para modificar el estilo de texto del patrón</a:t>
            </a:r>
          </a:p>
          <a:p>
            <a:pPr lvl="1"/>
            <a:r>
              <a:rPr lang="es-ES" altLang="es-ES" dirty="0" smtClean="0"/>
              <a:t>Segundo nivel</a:t>
            </a:r>
          </a:p>
          <a:p>
            <a:pPr lvl="2"/>
            <a:r>
              <a:rPr lang="es-ES" altLang="es-ES" dirty="0" smtClean="0"/>
              <a:t>Tercer nivel</a:t>
            </a:r>
          </a:p>
          <a:p>
            <a:pPr lvl="3"/>
            <a:r>
              <a:rPr lang="es-ES" altLang="es-ES" dirty="0" smtClean="0"/>
              <a:t>Cuarto nivel</a:t>
            </a:r>
          </a:p>
          <a:p>
            <a:pPr lvl="4"/>
            <a:r>
              <a:rPr lang="es-ES" altLang="es-ES" dirty="0" smtClean="0"/>
              <a:t>Quinto nivel</a:t>
            </a:r>
          </a:p>
        </p:txBody>
      </p:sp>
      <p:sp>
        <p:nvSpPr>
          <p:cNvPr id="1028" name="Rectangle 4"/>
          <p:cNvSpPr>
            <a:spLocks noGrp="1" noChangeArrowheads="1"/>
          </p:cNvSpPr>
          <p:nvPr>
            <p:ph type="dt" sz="half" idx="2"/>
          </p:nvPr>
        </p:nvSpPr>
        <p:spPr bwMode="auto">
          <a:xfrm>
            <a:off x="609600" y="6236808"/>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ltLang="es-ES"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ltLang="es-ES"/>
          </a:p>
        </p:txBody>
      </p:sp>
      <p:sp>
        <p:nvSpPr>
          <p:cNvPr id="1030" name="Rectangle 6"/>
          <p:cNvSpPr>
            <a:spLocks noGrp="1" noChangeArrowheads="1"/>
          </p:cNvSpPr>
          <p:nvPr>
            <p:ph type="sldNum" sz="quarter" idx="4"/>
          </p:nvPr>
        </p:nvSpPr>
        <p:spPr bwMode="auto">
          <a:xfrm>
            <a:off x="8737600" y="6308727"/>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fld id="{421D5BBC-23D7-458F-AB7D-3466AB237F87}" type="slidenum">
              <a:rPr lang="es-ES" altLang="es-ES" smtClean="0"/>
              <a:pPr/>
              <a:t>‹Nº›</a:t>
            </a:fld>
            <a:endParaRPr lang="es-ES" altLang="es-ES" dirty="0"/>
          </a:p>
        </p:txBody>
      </p:sp>
    </p:spTree>
    <p:extLst>
      <p:ext uri="{BB962C8B-B14F-4D97-AF65-F5344CB8AC3E}">
        <p14:creationId xmlns:p14="http://schemas.microsoft.com/office/powerpoint/2010/main" val="124474512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4.xml"/><Relationship Id="rId7" Type="http://schemas.openxmlformats.org/officeDocument/2006/relationships/slide" Target="slide25.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slide" Target="slide44.xml"/><Relationship Id="rId5" Type="http://schemas.openxmlformats.org/officeDocument/2006/relationships/slide" Target="slide11.xml"/><Relationship Id="rId10" Type="http://schemas.openxmlformats.org/officeDocument/2006/relationships/slide" Target="slide37.xml"/><Relationship Id="rId4" Type="http://schemas.openxmlformats.org/officeDocument/2006/relationships/slide" Target="slide5.xml"/><Relationship Id="rId9" Type="http://schemas.openxmlformats.org/officeDocument/2006/relationships/slide" Target="slide34.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90.png"/><Relationship Id="rId12" Type="http://schemas.openxmlformats.org/officeDocument/2006/relationships/image" Target="../media/image96.png"/><Relationship Id="rId2" Type="http://schemas.openxmlformats.org/officeDocument/2006/relationships/chart" Target="../charts/chart11.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5.png"/><Relationship Id="rId5" Type="http://schemas.openxmlformats.org/officeDocument/2006/relationships/image" Target="../media/image88.png"/><Relationship Id="rId10" Type="http://schemas.openxmlformats.org/officeDocument/2006/relationships/image" Target="../media/image94.png"/><Relationship Id="rId4" Type="http://schemas.openxmlformats.org/officeDocument/2006/relationships/image" Target="../media/image87.png"/><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chart" Target="../charts/chart14.xml"/></Relationships>
</file>

<file path=ppt/slides/_rels/slide3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chart" Target="../charts/chart20.xml"/><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4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chart" Target="../charts/chart22.xml"/><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4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2.png"/><Relationship Id="rId7" Type="http://schemas.openxmlformats.org/officeDocument/2006/relationships/diagramLayout" Target="../diagrams/layout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14.jpeg"/><Relationship Id="rId10" Type="http://schemas.microsoft.com/office/2007/relationships/diagramDrawing" Target="../diagrams/drawing2.xml"/><Relationship Id="rId4" Type="http://schemas.openxmlformats.org/officeDocument/2006/relationships/image" Target="../media/image13.png"/><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70182" y="1989971"/>
            <a:ext cx="10058400" cy="532430"/>
          </a:xfrm>
        </p:spPr>
        <p:txBody>
          <a:bodyPr>
            <a:normAutofit/>
          </a:bodyPr>
          <a:lstStyle/>
          <a:p>
            <a:pPr algn="ctr"/>
            <a:r>
              <a:rPr lang="es-ES" altLang="es-419" sz="2000" b="1" dirty="0" smtClean="0">
                <a:latin typeface="Times New Roman" panose="02020603050405020304" pitchFamily="18" charset="0"/>
                <a:cs typeface="Times New Roman" panose="02020603050405020304" pitchFamily="18" charset="0"/>
              </a:rPr>
              <a:t>DEPARTAMENTO DE CIENCIAS DE LA TIERRA Y LA CONSTRUCCIÓN</a:t>
            </a:r>
            <a:endParaRPr lang="es-ES" sz="6000" b="1" dirty="0">
              <a:latin typeface="Times New Roman" panose="02020603050405020304" pitchFamily="18" charset="0"/>
              <a:cs typeface="Times New Roman" panose="02020603050405020304" pitchFamily="18" charset="0"/>
            </a:endParaRPr>
          </a:p>
        </p:txBody>
      </p:sp>
      <p:sp>
        <p:nvSpPr>
          <p:cNvPr id="3" name="Subtítulo 2"/>
          <p:cNvSpPr>
            <a:spLocks noGrp="1"/>
          </p:cNvSpPr>
          <p:nvPr>
            <p:ph type="subTitle" idx="1"/>
          </p:nvPr>
        </p:nvSpPr>
        <p:spPr>
          <a:xfrm>
            <a:off x="1766455" y="5158721"/>
            <a:ext cx="10058400" cy="881148"/>
          </a:xfrm>
        </p:spPr>
        <p:txBody>
          <a:bodyPr>
            <a:normAutofit/>
          </a:bodyPr>
          <a:lstStyle/>
          <a:p>
            <a:pPr algn="l">
              <a:lnSpc>
                <a:spcPct val="150000"/>
              </a:lnSpc>
            </a:pPr>
            <a:r>
              <a:rPr lang="es-ES" sz="1600" b="1" dirty="0" smtClean="0">
                <a:solidFill>
                  <a:schemeClr val="tx1"/>
                </a:solidFill>
                <a:latin typeface="Times New Roman" panose="02020603050405020304" pitchFamily="18" charset="0"/>
                <a:cs typeface="Times New Roman" panose="02020603050405020304" pitchFamily="18" charset="0"/>
              </a:rPr>
              <a:t>AUTOR: </a:t>
            </a:r>
            <a:r>
              <a:rPr lang="es-ES" sz="1600" dirty="0" smtClean="0">
                <a:solidFill>
                  <a:schemeClr val="tx1"/>
                </a:solidFill>
                <a:latin typeface="Times New Roman" panose="02020603050405020304" pitchFamily="18" charset="0"/>
                <a:cs typeface="Times New Roman" panose="02020603050405020304" pitchFamily="18" charset="0"/>
              </a:rPr>
              <a:t>ARMIJOS OVIEDO, ISABEL IVETTE</a:t>
            </a:r>
          </a:p>
          <a:p>
            <a:pPr algn="l">
              <a:lnSpc>
                <a:spcPct val="150000"/>
              </a:lnSpc>
            </a:pPr>
            <a:r>
              <a:rPr lang="es-ES" sz="1600" b="1" dirty="0" smtClean="0">
                <a:solidFill>
                  <a:schemeClr val="tx1"/>
                </a:solidFill>
                <a:latin typeface="Times New Roman" panose="02020603050405020304" pitchFamily="18" charset="0"/>
                <a:cs typeface="Times New Roman" panose="02020603050405020304" pitchFamily="18" charset="0"/>
              </a:rPr>
              <a:t>DIRECTOR: </a:t>
            </a:r>
            <a:r>
              <a:rPr lang="es-ES" sz="1600" dirty="0">
                <a:solidFill>
                  <a:schemeClr val="tx1"/>
                </a:solidFill>
                <a:latin typeface="Times New Roman" panose="02020603050405020304" pitchFamily="18" charset="0"/>
                <a:cs typeface="Times New Roman" panose="02020603050405020304" pitchFamily="18" charset="0"/>
              </a:rPr>
              <a:t>ING. MORALES MUÑOZ, BYRON OMAR </a:t>
            </a:r>
            <a:r>
              <a:rPr lang="es-ES" sz="1600" dirty="0" err="1" smtClean="0">
                <a:solidFill>
                  <a:schemeClr val="tx1"/>
                </a:solidFill>
                <a:latin typeface="Times New Roman" panose="02020603050405020304" pitchFamily="18" charset="0"/>
                <a:cs typeface="Times New Roman" panose="02020603050405020304" pitchFamily="18" charset="0"/>
              </a:rPr>
              <a:t>M</a:t>
            </a:r>
            <a:r>
              <a:rPr lang="es-ES" sz="1600" cap="none" dirty="0" err="1" smtClean="0">
                <a:solidFill>
                  <a:schemeClr val="tx1"/>
                </a:solidFill>
                <a:latin typeface="Times New Roman" panose="02020603050405020304" pitchFamily="18" charset="0"/>
                <a:cs typeface="Times New Roman" panose="02020603050405020304" pitchFamily="18" charset="0"/>
              </a:rPr>
              <a:t>sc</a:t>
            </a:r>
            <a:r>
              <a:rPr lang="es-ES" sz="1600" dirty="0" smtClean="0">
                <a:solidFill>
                  <a:schemeClr val="tx1"/>
                </a:solidFill>
                <a:latin typeface="Times New Roman" panose="02020603050405020304" pitchFamily="18" charset="0"/>
                <a:cs typeface="Times New Roman" panose="02020603050405020304" pitchFamily="18" charset="0"/>
              </a:rPr>
              <a:t>.</a:t>
            </a:r>
            <a:endParaRPr lang="es-ES" sz="1600"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Resultado de imagen para logo esp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64499" y="437859"/>
            <a:ext cx="5250014" cy="1355909"/>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1258238" y="2566597"/>
            <a:ext cx="10058400" cy="53243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es-ES" altLang="es-419" sz="2000" b="1" dirty="0" smtClean="0">
                <a:latin typeface="Times New Roman" panose="02020603050405020304" pitchFamily="18" charset="0"/>
                <a:cs typeface="Times New Roman" panose="02020603050405020304" pitchFamily="18" charset="0"/>
              </a:rPr>
              <a:t>CARRERA DE INGENIERÍA CIVIL</a:t>
            </a:r>
            <a:endParaRPr lang="es-ES" sz="6000" b="1" dirty="0">
              <a:latin typeface="Times New Roman" panose="02020603050405020304" pitchFamily="18" charset="0"/>
              <a:cs typeface="Times New Roman" panose="02020603050405020304" pitchFamily="18" charset="0"/>
            </a:endParaRPr>
          </a:p>
        </p:txBody>
      </p:sp>
      <p:sp>
        <p:nvSpPr>
          <p:cNvPr id="6" name="Título 1"/>
          <p:cNvSpPr txBox="1">
            <a:spLocks/>
          </p:cNvSpPr>
          <p:nvPr/>
        </p:nvSpPr>
        <p:spPr>
          <a:xfrm>
            <a:off x="1170182" y="3977699"/>
            <a:ext cx="10058400" cy="123868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endParaRPr lang="es-ES" sz="6600" b="1" dirty="0"/>
          </a:p>
        </p:txBody>
      </p:sp>
      <p:sp>
        <p:nvSpPr>
          <p:cNvPr id="7" name="CuadroTexto 6"/>
          <p:cNvSpPr txBox="1"/>
          <p:nvPr/>
        </p:nvSpPr>
        <p:spPr>
          <a:xfrm>
            <a:off x="1766455" y="3295692"/>
            <a:ext cx="8776687" cy="1338828"/>
          </a:xfrm>
          <a:prstGeom prst="rect">
            <a:avLst/>
          </a:prstGeom>
          <a:noFill/>
        </p:spPr>
        <p:txBody>
          <a:bodyPr wrap="square" rtlCol="0">
            <a:spAutoFit/>
          </a:bodyPr>
          <a:lstStyle/>
          <a:p>
            <a:pPr algn="ctr">
              <a:lnSpc>
                <a:spcPct val="150000"/>
              </a:lnSpc>
            </a:pPr>
            <a:r>
              <a:rPr lang="es-ES" b="1" dirty="0" smtClean="0">
                <a:latin typeface="Times New Roman" panose="02020603050405020304" pitchFamily="18" charset="0"/>
                <a:cs typeface="Times New Roman" panose="02020603050405020304" pitchFamily="18" charset="0"/>
              </a:rPr>
              <a:t>TEMA: </a:t>
            </a:r>
            <a:r>
              <a:rPr lang="es-ES" dirty="0" smtClean="0">
                <a:latin typeface="Times New Roman" panose="02020603050405020304" pitchFamily="18" charset="0"/>
                <a:cs typeface="Times New Roman" panose="02020603050405020304" pitchFamily="18" charset="0"/>
              </a:rPr>
              <a:t>EVALUACIÓN DEL DESEMPEÑO DEL HORMIGÓN ASFÁLTICO REFORZADO CON GEOSINTÉTICO (GEOTEXTIL NO TEJIDO) Y FIBRA DE VIDRIO  PARA UN PAVIMENTO DE PRIMER ORDEN </a:t>
            </a:r>
            <a:endParaRPr lang="es-ES" sz="2000" dirty="0"/>
          </a:p>
        </p:txBody>
      </p:sp>
    </p:spTree>
    <p:extLst>
      <p:ext uri="{BB962C8B-B14F-4D97-AF65-F5344CB8AC3E}">
        <p14:creationId xmlns:p14="http://schemas.microsoft.com/office/powerpoint/2010/main" val="324682255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53616" y="167992"/>
            <a:ext cx="8614410" cy="578436"/>
          </a:xfrm>
        </p:spPr>
        <p:txBody>
          <a:bodyPr/>
          <a:lstStyle/>
          <a:p>
            <a:r>
              <a:rPr lang="es-ES" sz="3200" dirty="0" smtClean="0"/>
              <a:t>GEOSINTÉTICOS</a:t>
            </a:r>
            <a:endParaRPr lang="es-ES" sz="32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10</a:t>
            </a:fld>
            <a:endParaRPr lang="en-US" dirty="0"/>
          </a:p>
        </p:txBody>
      </p:sp>
      <p:sp>
        <p:nvSpPr>
          <p:cNvPr id="6" name="CuadroTexto 5"/>
          <p:cNvSpPr txBox="1"/>
          <p:nvPr/>
        </p:nvSpPr>
        <p:spPr>
          <a:xfrm>
            <a:off x="3798219" y="661355"/>
            <a:ext cx="5736219" cy="369332"/>
          </a:xfrm>
          <a:prstGeom prst="rect">
            <a:avLst/>
          </a:prstGeom>
          <a:noFill/>
        </p:spPr>
        <p:txBody>
          <a:bodyPr wrap="square" rtlCol="0">
            <a:spAutoFit/>
          </a:bodyPr>
          <a:lstStyle/>
          <a:p>
            <a:pPr algn="just"/>
            <a:r>
              <a:rPr lang="es-ES" b="1" dirty="0" smtClean="0">
                <a:latin typeface="+mj-lt"/>
              </a:rPr>
              <a:t>Geosintéticos para pavimentación y repavimentación</a:t>
            </a:r>
            <a:r>
              <a:rPr lang="es-EC" dirty="0" smtClean="0">
                <a:latin typeface="+mj-lt"/>
                <a:ea typeface="Calibri" panose="020F0502020204030204" pitchFamily="34" charset="0"/>
              </a:rPr>
              <a:t> </a:t>
            </a:r>
            <a:endParaRPr lang="es-ES" b="1" dirty="0">
              <a:latin typeface="+mj-lt"/>
            </a:endParaRPr>
          </a:p>
        </p:txBody>
      </p:sp>
      <p:grpSp>
        <p:nvGrpSpPr>
          <p:cNvPr id="12" name="Grupo 11"/>
          <p:cNvGrpSpPr/>
          <p:nvPr/>
        </p:nvGrpSpPr>
        <p:grpSpPr>
          <a:xfrm>
            <a:off x="6560821" y="1433255"/>
            <a:ext cx="5345262" cy="3090268"/>
            <a:chOff x="3324191" y="3429000"/>
            <a:chExt cx="5105233" cy="2754670"/>
          </a:xfrm>
        </p:grpSpPr>
        <p:grpSp>
          <p:nvGrpSpPr>
            <p:cNvPr id="7" name="Grupo 6"/>
            <p:cNvGrpSpPr/>
            <p:nvPr/>
          </p:nvGrpSpPr>
          <p:grpSpPr>
            <a:xfrm>
              <a:off x="3324191" y="3429000"/>
              <a:ext cx="5105233" cy="2264937"/>
              <a:chOff x="149646" y="60266"/>
              <a:chExt cx="4646470" cy="1938928"/>
            </a:xfrm>
          </p:grpSpPr>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3044" t="3138" r="2429"/>
              <a:stretch/>
            </p:blipFill>
            <p:spPr>
              <a:xfrm>
                <a:off x="149646" y="60266"/>
                <a:ext cx="4646470" cy="1860609"/>
              </a:xfrm>
              <a:prstGeom prst="rect">
                <a:avLst/>
              </a:prstGeom>
            </p:spPr>
          </p:pic>
          <p:sp>
            <p:nvSpPr>
              <p:cNvPr id="9" name="Cuadro de texto 25"/>
              <p:cNvSpPr txBox="1"/>
              <p:nvPr/>
            </p:nvSpPr>
            <p:spPr>
              <a:xfrm>
                <a:off x="2052688" y="1725123"/>
                <a:ext cx="258601" cy="271751"/>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a</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Cuadro de texto 31"/>
              <p:cNvSpPr txBox="1"/>
              <p:nvPr/>
            </p:nvSpPr>
            <p:spPr>
              <a:xfrm>
                <a:off x="4529716" y="1755919"/>
                <a:ext cx="266400" cy="24327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b</a:t>
                </a:r>
                <a:endParaRPr lang="es-ES" sz="16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1" name="Rectángulo 10"/>
            <p:cNvSpPr/>
            <p:nvPr/>
          </p:nvSpPr>
          <p:spPr>
            <a:xfrm>
              <a:off x="3556032" y="5691227"/>
              <a:ext cx="4873392" cy="492443"/>
            </a:xfrm>
            <a:prstGeom prst="rect">
              <a:avLst/>
            </a:prstGeom>
          </p:spPr>
          <p:txBody>
            <a:bodyPr wrap="square">
              <a:spAutoFit/>
            </a:bodyPr>
            <a:lstStyle/>
            <a:p>
              <a:pPr algn="ctr">
                <a:spcAft>
                  <a:spcPts val="0"/>
                </a:spcAft>
              </a:pPr>
              <a:r>
                <a:rPr lang="es-ES" sz="1400" b="1" i="1" dirty="0" smtClean="0">
                  <a:latin typeface="Times New Roman" panose="02020603050405020304" pitchFamily="18" charset="0"/>
                  <a:ea typeface="Calibri" panose="020F0502020204030204" pitchFamily="34" charset="0"/>
                </a:rPr>
                <a:t>a</a:t>
              </a:r>
              <a:r>
                <a:rPr lang="es-ES" sz="1400" b="1" i="1" dirty="0">
                  <a:latin typeface="Times New Roman" panose="02020603050405020304" pitchFamily="18" charset="0"/>
                  <a:ea typeface="Calibri" panose="020F0502020204030204" pitchFamily="34" charset="0"/>
                </a:rPr>
                <a:t>) Pavimento sin refuerzo, b) pavimento reforzado </a:t>
              </a:r>
              <a:r>
                <a:rPr lang="es-EC" sz="1400" b="1" i="1" dirty="0">
                  <a:latin typeface="Times New Roman" panose="02020603050405020304" pitchFamily="18" charset="0"/>
                  <a:ea typeface="Calibri" panose="020F0502020204030204" pitchFamily="34" charset="0"/>
                </a:rPr>
                <a:t>     </a:t>
              </a:r>
              <a:endParaRPr lang="es-ES" sz="1400" b="1" i="1" dirty="0">
                <a:latin typeface="Times New Roman" panose="02020603050405020304" pitchFamily="18" charset="0"/>
                <a:ea typeface="Calibri" panose="020F0502020204030204" pitchFamily="34" charset="0"/>
              </a:endParaRPr>
            </a:p>
            <a:p>
              <a:pPr algn="ctr">
                <a:spcAft>
                  <a:spcPts val="0"/>
                </a:spcAft>
              </a:pPr>
              <a:r>
                <a:rPr lang="es-EC" sz="1200" dirty="0">
                  <a:latin typeface="Arial" panose="020B0604020202020204" pitchFamily="34" charset="0"/>
                  <a:ea typeface="Calibri" panose="020F0502020204030204" pitchFamily="34" charset="0"/>
                </a:rPr>
                <a:t>Fuente: (Tensar, 2008, p. 3)</a:t>
              </a:r>
              <a:endParaRPr lang="es-ES" sz="1200" dirty="0">
                <a:effectLst/>
                <a:latin typeface="Arial" panose="020B0604020202020204" pitchFamily="34" charset="0"/>
                <a:ea typeface="Calibri" panose="020F0502020204030204" pitchFamily="34" charset="0"/>
              </a:endParaRPr>
            </a:p>
          </p:txBody>
        </p:sp>
      </p:grpSp>
      <p:sp>
        <p:nvSpPr>
          <p:cNvPr id="16" name="CuadroTexto 15"/>
          <p:cNvSpPr txBox="1"/>
          <p:nvPr/>
        </p:nvSpPr>
        <p:spPr>
          <a:xfrm>
            <a:off x="861845" y="1850138"/>
            <a:ext cx="3787239" cy="338554"/>
          </a:xfrm>
          <a:prstGeom prst="rect">
            <a:avLst/>
          </a:prstGeom>
          <a:noFill/>
        </p:spPr>
        <p:txBody>
          <a:bodyPr wrap="square" rtlCol="0">
            <a:spAutoFit/>
          </a:bodyPr>
          <a:lstStyle/>
          <a:p>
            <a:pPr algn="just"/>
            <a:r>
              <a:rPr lang="es-ES" sz="1600" b="1" dirty="0" smtClean="0">
                <a:latin typeface="+mj-lt"/>
              </a:rPr>
              <a:t>GEOTEXTIL NO TEJIDO</a:t>
            </a:r>
          </a:p>
        </p:txBody>
      </p:sp>
      <p:sp>
        <p:nvSpPr>
          <p:cNvPr id="17" name="Rectángulo 16"/>
          <p:cNvSpPr/>
          <p:nvPr/>
        </p:nvSpPr>
        <p:spPr>
          <a:xfrm>
            <a:off x="273055" y="5446048"/>
            <a:ext cx="6096000" cy="1077218"/>
          </a:xfrm>
          <a:prstGeom prst="rect">
            <a:avLst/>
          </a:prstGeom>
        </p:spPr>
        <p:txBody>
          <a:bodyPr>
            <a:spAutoFit/>
          </a:bodyPr>
          <a:lstStyle/>
          <a:p>
            <a:pPr algn="just"/>
            <a:r>
              <a:rPr lang="es-ES" sz="1600" dirty="0" smtClean="0">
                <a:latin typeface="+mj-lt"/>
              </a:rPr>
              <a:t>Geomallas </a:t>
            </a:r>
            <a:r>
              <a:rPr lang="es-ES" sz="1600" dirty="0">
                <a:latin typeface="+mj-lt"/>
              </a:rPr>
              <a:t>flexibles </a:t>
            </a:r>
            <a:r>
              <a:rPr lang="es-ES" sz="1600" dirty="0" smtClean="0">
                <a:latin typeface="+mj-lt"/>
              </a:rPr>
              <a:t>con alto </a:t>
            </a:r>
            <a:r>
              <a:rPr lang="es-ES" sz="1600" dirty="0">
                <a:latin typeface="+mj-lt"/>
              </a:rPr>
              <a:t>módulo de elasticidad, alta resistencia a la tensión, y baja </a:t>
            </a:r>
            <a:r>
              <a:rPr lang="es-ES" sz="1600" dirty="0" smtClean="0">
                <a:latin typeface="+mj-lt"/>
              </a:rPr>
              <a:t>elongación se utilizan para controlar agrietamientos </a:t>
            </a:r>
            <a:r>
              <a:rPr lang="es-ES" sz="1600" dirty="0">
                <a:latin typeface="+mj-lt"/>
              </a:rPr>
              <a:t>por </a:t>
            </a:r>
            <a:r>
              <a:rPr lang="es-ES" sz="1600" dirty="0" smtClean="0">
                <a:latin typeface="+mj-lt"/>
              </a:rPr>
              <a:t>fatiga, agrietamientos por reflexión, deformaciones </a:t>
            </a:r>
            <a:r>
              <a:rPr lang="es-ES" sz="1600" dirty="0">
                <a:latin typeface="+mj-lt"/>
              </a:rPr>
              <a:t>plásticas en los revestimientos de </a:t>
            </a:r>
            <a:r>
              <a:rPr lang="es-ES" sz="1600" dirty="0" smtClean="0">
                <a:latin typeface="+mj-lt"/>
              </a:rPr>
              <a:t>hormigón asfaltico.</a:t>
            </a:r>
            <a:endParaRPr lang="es-ES" sz="1600" dirty="0">
              <a:latin typeface="+mj-lt"/>
            </a:endParaRPr>
          </a:p>
        </p:txBody>
      </p:sp>
      <p:sp>
        <p:nvSpPr>
          <p:cNvPr id="18" name="CuadroTexto 17"/>
          <p:cNvSpPr txBox="1"/>
          <p:nvPr/>
        </p:nvSpPr>
        <p:spPr>
          <a:xfrm>
            <a:off x="501556" y="2188692"/>
            <a:ext cx="6059265" cy="584775"/>
          </a:xfrm>
          <a:prstGeom prst="rect">
            <a:avLst/>
          </a:prstGeom>
          <a:noFill/>
        </p:spPr>
        <p:txBody>
          <a:bodyPr wrap="square" rtlCol="0">
            <a:spAutoFit/>
          </a:bodyPr>
          <a:lstStyle/>
          <a:p>
            <a:pPr marL="285750" indent="-285750" algn="just">
              <a:buFont typeface="Arial" panose="020B0604020202020204" pitchFamily="34" charset="0"/>
              <a:buChar char="•"/>
            </a:pPr>
            <a:r>
              <a:rPr lang="es-ES" sz="1600" dirty="0" smtClean="0">
                <a:latin typeface="+mj-lt"/>
              </a:rPr>
              <a:t>Barrera impermeabilizadora</a:t>
            </a:r>
          </a:p>
          <a:p>
            <a:pPr marL="285750" indent="-285750" algn="just">
              <a:buFont typeface="Arial" panose="020B0604020202020204" pitchFamily="34" charset="0"/>
              <a:buChar char="•"/>
            </a:pPr>
            <a:r>
              <a:rPr lang="es-ES" sz="1600" dirty="0" smtClean="0">
                <a:latin typeface="+mj-lt"/>
              </a:rPr>
              <a:t>Membrana amortiguadora de esfuerzos</a:t>
            </a:r>
            <a:endParaRPr lang="es-ES" sz="1600" dirty="0">
              <a:latin typeface="+mj-lt"/>
            </a:endParaRPr>
          </a:p>
        </p:txBody>
      </p:sp>
      <p:sp>
        <p:nvSpPr>
          <p:cNvPr id="23" name="CuadroTexto 22"/>
          <p:cNvSpPr txBox="1"/>
          <p:nvPr/>
        </p:nvSpPr>
        <p:spPr>
          <a:xfrm>
            <a:off x="1011530" y="4976137"/>
            <a:ext cx="3787239" cy="338554"/>
          </a:xfrm>
          <a:prstGeom prst="rect">
            <a:avLst/>
          </a:prstGeom>
          <a:noFill/>
        </p:spPr>
        <p:txBody>
          <a:bodyPr wrap="square" rtlCol="0">
            <a:spAutoFit/>
          </a:bodyPr>
          <a:lstStyle/>
          <a:p>
            <a:pPr algn="just"/>
            <a:r>
              <a:rPr lang="es-ES" sz="1600" b="1" dirty="0" smtClean="0">
                <a:latin typeface="+mj-lt"/>
              </a:rPr>
              <a:t>GEOMALLA DE FIBRA DE VIDRIO</a:t>
            </a:r>
            <a:endParaRPr lang="es-ES" sz="1600" b="1" dirty="0">
              <a:latin typeface="+mj-lt"/>
            </a:endParaRPr>
          </a:p>
        </p:txBody>
      </p:sp>
      <p:sp>
        <p:nvSpPr>
          <p:cNvPr id="28" name="Rectángulo 27"/>
          <p:cNvSpPr/>
          <p:nvPr/>
        </p:nvSpPr>
        <p:spPr>
          <a:xfrm>
            <a:off x="1156016" y="1053416"/>
            <a:ext cx="10285414" cy="584775"/>
          </a:xfrm>
          <a:prstGeom prst="rect">
            <a:avLst/>
          </a:prstGeom>
        </p:spPr>
        <p:txBody>
          <a:bodyPr wrap="square">
            <a:spAutoFit/>
          </a:bodyPr>
          <a:lstStyle/>
          <a:p>
            <a:pPr algn="just"/>
            <a:r>
              <a:rPr lang="es-ES" sz="1600" dirty="0" smtClean="0">
                <a:latin typeface="+mj-lt"/>
              </a:rPr>
              <a:t>Actúa como una intercapa en la estructura del pavimento. Son usados como barrera impermeable, como provisión de refuerzo a la tensión  y para reducir los efectos de reflexión de fisuras.</a:t>
            </a:r>
            <a:endParaRPr lang="es-ES" sz="1600" b="1" u="sng" dirty="0">
              <a:latin typeface="+mj-lt"/>
            </a:endParaRPr>
          </a:p>
        </p:txBody>
      </p:sp>
      <p:pic>
        <p:nvPicPr>
          <p:cNvPr id="3" name="Imagen 2"/>
          <p:cNvPicPr>
            <a:picLocks noChangeAspect="1"/>
          </p:cNvPicPr>
          <p:nvPr/>
        </p:nvPicPr>
        <p:blipFill>
          <a:blip r:embed="rId4"/>
          <a:stretch>
            <a:fillRect/>
          </a:stretch>
        </p:blipFill>
        <p:spPr>
          <a:xfrm>
            <a:off x="6501315" y="4518172"/>
            <a:ext cx="2154776" cy="2134206"/>
          </a:xfrm>
          <a:prstGeom prst="rect">
            <a:avLst/>
          </a:prstGeom>
        </p:spPr>
      </p:pic>
      <p:pic>
        <p:nvPicPr>
          <p:cNvPr id="5" name="Imagen 4"/>
          <p:cNvPicPr>
            <a:picLocks noChangeAspect="1"/>
          </p:cNvPicPr>
          <p:nvPr/>
        </p:nvPicPr>
        <p:blipFill>
          <a:blip r:embed="rId5"/>
          <a:stretch>
            <a:fillRect/>
          </a:stretch>
        </p:blipFill>
        <p:spPr>
          <a:xfrm>
            <a:off x="1033992" y="2773467"/>
            <a:ext cx="2156205" cy="2127833"/>
          </a:xfrm>
          <a:prstGeom prst="rect">
            <a:avLst/>
          </a:prstGeom>
        </p:spPr>
      </p:pic>
    </p:spTree>
    <p:extLst>
      <p:ext uri="{BB962C8B-B14F-4D97-AF65-F5344CB8AC3E}">
        <p14:creationId xmlns:p14="http://schemas.microsoft.com/office/powerpoint/2010/main" val="4111598265"/>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1851" y="2411730"/>
            <a:ext cx="10515600" cy="1853566"/>
          </a:xfrm>
        </p:spPr>
        <p:txBody>
          <a:bodyPr/>
          <a:lstStyle/>
          <a:p>
            <a:r>
              <a:rPr lang="es-ES" sz="5400" dirty="0" smtClean="0"/>
              <a:t>MEZCLA ASFÁLTICA EN CALIENTE</a:t>
            </a:r>
            <a:endParaRPr lang="es-ES" sz="54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282129494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4922" y="0"/>
            <a:ext cx="8614410" cy="798094"/>
          </a:xfrm>
        </p:spPr>
        <p:txBody>
          <a:bodyPr/>
          <a:lstStyle/>
          <a:p>
            <a:r>
              <a:rPr lang="es-ES" dirty="0" smtClean="0"/>
              <a:t>Mezcla </a:t>
            </a:r>
            <a:r>
              <a:rPr lang="es-ES" dirty="0"/>
              <a:t>asfáltica en caliente</a:t>
            </a: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12</a:t>
            </a:fld>
            <a:endParaRPr lang="en-US" dirty="0"/>
          </a:p>
        </p:txBody>
      </p:sp>
      <p:sp>
        <p:nvSpPr>
          <p:cNvPr id="3" name="CuadroTexto 2"/>
          <p:cNvSpPr txBox="1"/>
          <p:nvPr/>
        </p:nvSpPr>
        <p:spPr>
          <a:xfrm>
            <a:off x="1581027" y="2590587"/>
            <a:ext cx="7035483" cy="4647426"/>
          </a:xfrm>
          <a:prstGeom prst="rect">
            <a:avLst/>
          </a:prstGeom>
          <a:noFill/>
        </p:spPr>
        <p:txBody>
          <a:bodyPr wrap="square" rtlCol="0">
            <a:spAutoFit/>
          </a:bodyPr>
          <a:lstStyle/>
          <a:p>
            <a:pPr marL="285750" indent="-285750">
              <a:buFont typeface="Arial" panose="020B0604020202020204" pitchFamily="34" charset="0"/>
              <a:buChar char="•"/>
            </a:pPr>
            <a:r>
              <a:rPr lang="es-ES" sz="1600" dirty="0">
                <a:latin typeface="+mj-lt"/>
              </a:rPr>
              <a:t>Obtención de la muestra de </a:t>
            </a:r>
            <a:r>
              <a:rPr lang="es-ES" sz="1600" dirty="0" smtClean="0">
                <a:latin typeface="+mj-lt"/>
              </a:rPr>
              <a:t>campo			NTE </a:t>
            </a:r>
            <a:r>
              <a:rPr lang="es-ES" sz="1600" dirty="0">
                <a:latin typeface="+mj-lt"/>
              </a:rPr>
              <a:t>INEN </a:t>
            </a:r>
            <a:r>
              <a:rPr lang="es-ES" sz="1600" dirty="0" smtClean="0">
                <a:latin typeface="+mj-lt"/>
              </a:rPr>
              <a:t>695</a:t>
            </a:r>
          </a:p>
          <a:p>
            <a:pPr marL="285750" indent="-285750">
              <a:buFont typeface="Arial" panose="020B0604020202020204" pitchFamily="34" charset="0"/>
              <a:buChar char="•"/>
            </a:pPr>
            <a:endParaRPr lang="es-ES" sz="1600" dirty="0" smtClean="0">
              <a:latin typeface="+mj-lt"/>
            </a:endParaRPr>
          </a:p>
          <a:p>
            <a:r>
              <a:rPr lang="es-ES" sz="1600" b="1" dirty="0" smtClean="0">
                <a:latin typeface="+mj-lt"/>
              </a:rPr>
              <a:t>Caracterización de los agregados </a:t>
            </a:r>
          </a:p>
          <a:p>
            <a:pPr marL="285750" indent="-285750">
              <a:buFont typeface="Arial" panose="020B0604020202020204" pitchFamily="34" charset="0"/>
              <a:buChar char="•"/>
            </a:pPr>
            <a:r>
              <a:rPr lang="es-ES" sz="1600" dirty="0" smtClean="0">
                <a:latin typeface="+mj-lt"/>
              </a:rPr>
              <a:t>Análisis granulométrico 				NTE </a:t>
            </a:r>
            <a:r>
              <a:rPr lang="es-ES" sz="1600" dirty="0">
                <a:latin typeface="+mj-lt"/>
              </a:rPr>
              <a:t>INEN </a:t>
            </a:r>
            <a:r>
              <a:rPr lang="es-ES" sz="1600" dirty="0" smtClean="0">
                <a:latin typeface="+mj-lt"/>
              </a:rPr>
              <a:t>696</a:t>
            </a:r>
          </a:p>
          <a:p>
            <a:pPr marL="285750" indent="-285750">
              <a:buFont typeface="Arial" panose="020B0604020202020204" pitchFamily="34" charset="0"/>
              <a:buChar char="•"/>
            </a:pPr>
            <a:r>
              <a:rPr lang="es-ES" sz="1600" dirty="0" smtClean="0">
                <a:latin typeface="+mj-lt"/>
              </a:rPr>
              <a:t>Absorción y gravedad especifica del agregado fino 		NTE </a:t>
            </a:r>
            <a:r>
              <a:rPr lang="es-ES" sz="1600" dirty="0">
                <a:latin typeface="+mj-lt"/>
              </a:rPr>
              <a:t>INEN 856</a:t>
            </a:r>
            <a:endParaRPr lang="es-ES" sz="1600" dirty="0" smtClean="0">
              <a:latin typeface="+mj-lt"/>
            </a:endParaRPr>
          </a:p>
          <a:p>
            <a:pPr marL="285750" indent="-285750">
              <a:buFont typeface="Arial" panose="020B0604020202020204" pitchFamily="34" charset="0"/>
              <a:buChar char="•"/>
            </a:pPr>
            <a:r>
              <a:rPr lang="es-ES" sz="1600" dirty="0">
                <a:latin typeface="+mj-lt"/>
              </a:rPr>
              <a:t>Absorción y gravedad especifica del agregado </a:t>
            </a:r>
            <a:r>
              <a:rPr lang="es-ES" sz="1600" dirty="0" smtClean="0">
                <a:latin typeface="+mj-lt"/>
              </a:rPr>
              <a:t>grueso	NTE </a:t>
            </a:r>
            <a:r>
              <a:rPr lang="es-ES" sz="1600" dirty="0">
                <a:latin typeface="+mj-lt"/>
              </a:rPr>
              <a:t>INEN 857 </a:t>
            </a:r>
            <a:endParaRPr lang="es-ES" sz="1600" dirty="0" smtClean="0">
              <a:latin typeface="+mj-lt"/>
            </a:endParaRPr>
          </a:p>
          <a:p>
            <a:pPr marL="285750" indent="-285750">
              <a:buFont typeface="Arial" panose="020B0604020202020204" pitchFamily="34" charset="0"/>
              <a:buChar char="•"/>
            </a:pPr>
            <a:r>
              <a:rPr lang="es-ES" sz="1600" dirty="0" smtClean="0">
                <a:latin typeface="+mj-lt"/>
              </a:rPr>
              <a:t>Resistencia a la abrasión 				INEN </a:t>
            </a:r>
            <a:r>
              <a:rPr lang="es-ES" sz="1600" dirty="0">
                <a:latin typeface="+mj-lt"/>
              </a:rPr>
              <a:t>NTE 860 </a:t>
            </a:r>
            <a:r>
              <a:rPr lang="es-ES" sz="1600" dirty="0" smtClean="0">
                <a:latin typeface="+mj-lt"/>
              </a:rPr>
              <a:t> </a:t>
            </a:r>
          </a:p>
          <a:p>
            <a:pPr marL="285750" indent="-285750">
              <a:buFont typeface="Arial" panose="020B0604020202020204" pitchFamily="34" charset="0"/>
              <a:buChar char="•"/>
            </a:pPr>
            <a:r>
              <a:rPr lang="es-ES" sz="1600" dirty="0" smtClean="0">
                <a:latin typeface="+mj-lt"/>
              </a:rPr>
              <a:t>Peladura					</a:t>
            </a:r>
            <a:r>
              <a:rPr lang="es-ES" sz="1600" dirty="0">
                <a:latin typeface="+mj-lt"/>
              </a:rPr>
              <a:t>ASTM D </a:t>
            </a:r>
            <a:r>
              <a:rPr lang="es-ES" sz="1600" dirty="0" smtClean="0">
                <a:latin typeface="+mj-lt"/>
              </a:rPr>
              <a:t>3625</a:t>
            </a:r>
          </a:p>
          <a:p>
            <a:pPr marL="285750" indent="-285750">
              <a:buFont typeface="Arial" panose="020B0604020202020204" pitchFamily="34" charset="0"/>
              <a:buChar char="•"/>
            </a:pPr>
            <a:r>
              <a:rPr lang="es-ES" sz="1600" dirty="0" smtClean="0">
                <a:latin typeface="+mj-lt"/>
              </a:rPr>
              <a:t>Equivalente de arena 				</a:t>
            </a:r>
            <a:r>
              <a:rPr lang="es-ES" sz="1600" dirty="0">
                <a:latin typeface="+mj-lt"/>
              </a:rPr>
              <a:t>ASTM D 2419 </a:t>
            </a:r>
            <a:endParaRPr lang="es-ES" sz="1600" dirty="0" smtClean="0">
              <a:latin typeface="+mj-lt"/>
            </a:endParaRPr>
          </a:p>
          <a:p>
            <a:r>
              <a:rPr lang="es-ES" sz="1600" b="1" dirty="0" smtClean="0">
                <a:latin typeface="+mj-lt"/>
              </a:rPr>
              <a:t>Caracterización</a:t>
            </a:r>
            <a:r>
              <a:rPr lang="en-US" sz="1600" b="1" dirty="0" smtClean="0">
                <a:latin typeface="+mj-lt"/>
              </a:rPr>
              <a:t> </a:t>
            </a:r>
            <a:r>
              <a:rPr lang="en-US" sz="1600" b="1" dirty="0">
                <a:latin typeface="+mj-lt"/>
              </a:rPr>
              <a:t>del </a:t>
            </a:r>
            <a:r>
              <a:rPr lang="en-US" sz="1600" b="1" dirty="0" smtClean="0">
                <a:latin typeface="+mj-lt"/>
              </a:rPr>
              <a:t>ligante</a:t>
            </a:r>
          </a:p>
          <a:p>
            <a:pPr marL="285750" indent="-285750">
              <a:buFont typeface="Arial" panose="020B0604020202020204" pitchFamily="34" charset="0"/>
              <a:buChar char="•"/>
            </a:pPr>
            <a:r>
              <a:rPr lang="es-ES" sz="1600" dirty="0" smtClean="0">
                <a:latin typeface="+mj-lt"/>
              </a:rPr>
              <a:t>Ensayo de penetración</a:t>
            </a:r>
            <a:r>
              <a:rPr lang="en-US" sz="1600" dirty="0" smtClean="0">
                <a:latin typeface="+mj-lt"/>
              </a:rPr>
              <a:t>				</a:t>
            </a:r>
            <a:r>
              <a:rPr lang="es-ES" sz="1600" dirty="0">
                <a:latin typeface="+mj-lt"/>
              </a:rPr>
              <a:t>INEN NTE </a:t>
            </a:r>
            <a:r>
              <a:rPr lang="es-ES" sz="1600" dirty="0" smtClean="0">
                <a:latin typeface="+mj-lt"/>
              </a:rPr>
              <a:t>917</a:t>
            </a:r>
          </a:p>
          <a:p>
            <a:pPr marL="285750" indent="-285750">
              <a:buFont typeface="Arial" panose="020B0604020202020204" pitchFamily="34" charset="0"/>
              <a:buChar char="•"/>
            </a:pPr>
            <a:r>
              <a:rPr lang="es-ES" sz="1600" dirty="0" smtClean="0">
                <a:latin typeface="+mj-lt"/>
              </a:rPr>
              <a:t>Punto de ablandamiento 				</a:t>
            </a:r>
            <a:r>
              <a:rPr lang="es-ES" sz="1600" dirty="0">
                <a:latin typeface="+mj-lt"/>
              </a:rPr>
              <a:t>NTE INEN 920 </a:t>
            </a:r>
            <a:endParaRPr lang="es-ES" sz="1600" dirty="0" smtClean="0">
              <a:latin typeface="+mj-lt"/>
            </a:endParaRPr>
          </a:p>
          <a:p>
            <a:pPr marL="285750" indent="-285750">
              <a:buFont typeface="Arial" panose="020B0604020202020204" pitchFamily="34" charset="0"/>
              <a:buChar char="•"/>
            </a:pPr>
            <a:r>
              <a:rPr lang="es-ES" sz="1600" dirty="0" smtClean="0">
                <a:latin typeface="+mj-lt"/>
              </a:rPr>
              <a:t>Gravedad especifica				</a:t>
            </a:r>
            <a:r>
              <a:rPr lang="es-ES" sz="1600" dirty="0">
                <a:latin typeface="+mj-lt"/>
              </a:rPr>
              <a:t>ASTM </a:t>
            </a:r>
            <a:r>
              <a:rPr lang="es-ES" sz="1600" dirty="0" smtClean="0">
                <a:latin typeface="+mj-lt"/>
              </a:rPr>
              <a:t>D70</a:t>
            </a:r>
          </a:p>
          <a:p>
            <a:pPr marL="285750" indent="-285750">
              <a:buFont typeface="Arial" panose="020B0604020202020204" pitchFamily="34" charset="0"/>
              <a:buChar char="•"/>
            </a:pPr>
            <a:r>
              <a:rPr lang="es-ES" sz="1600" dirty="0" smtClean="0">
                <a:latin typeface="+mj-lt"/>
              </a:rPr>
              <a:t>Ductilidad 					</a:t>
            </a:r>
            <a:r>
              <a:rPr lang="es-ES" sz="1600" dirty="0">
                <a:latin typeface="+mj-lt"/>
              </a:rPr>
              <a:t>INEN </a:t>
            </a:r>
            <a:r>
              <a:rPr lang="es-ES" sz="1600" dirty="0" smtClean="0">
                <a:latin typeface="+mj-lt"/>
              </a:rPr>
              <a:t>916</a:t>
            </a:r>
          </a:p>
          <a:p>
            <a:pPr marL="285750" indent="-285750">
              <a:buFont typeface="Arial" panose="020B0604020202020204" pitchFamily="34" charset="0"/>
              <a:buChar char="•"/>
            </a:pPr>
            <a:r>
              <a:rPr lang="es-ES" sz="1600" dirty="0" smtClean="0">
                <a:latin typeface="+mj-lt"/>
              </a:rPr>
              <a:t>Inflamación					</a:t>
            </a:r>
            <a:r>
              <a:rPr lang="es-ES" sz="1600" dirty="0">
                <a:latin typeface="+mj-lt"/>
              </a:rPr>
              <a:t>ASTM D92</a:t>
            </a:r>
            <a:endParaRPr lang="en-US" sz="1600" dirty="0">
              <a:latin typeface="+mj-lt"/>
            </a:endParaRPr>
          </a:p>
          <a:p>
            <a:r>
              <a:rPr lang="es-ES" sz="1600" b="1" dirty="0" smtClean="0">
                <a:latin typeface="+mj-lt"/>
              </a:rPr>
              <a:t>Diseño de la mezcla asfáltica</a:t>
            </a:r>
            <a:endParaRPr lang="es-ES" sz="1600" b="1" dirty="0">
              <a:latin typeface="+mj-lt"/>
            </a:endParaRPr>
          </a:p>
          <a:p>
            <a:endParaRPr lang="es-ES" dirty="0"/>
          </a:p>
          <a:p>
            <a:endParaRPr lang="es-ES" dirty="0"/>
          </a:p>
        </p:txBody>
      </p:sp>
      <p:graphicFrame>
        <p:nvGraphicFramePr>
          <p:cNvPr id="8" name="Marcador de contenido 4"/>
          <p:cNvGraphicFramePr>
            <a:graphicFrameLocks noGrp="1"/>
          </p:cNvGraphicFramePr>
          <p:nvPr>
            <p:ph idx="1"/>
            <p:extLst>
              <p:ext uri="{D42A27DB-BD31-4B8C-83A1-F6EECF244321}">
                <p14:modId xmlns:p14="http://schemas.microsoft.com/office/powerpoint/2010/main" val="1765613818"/>
              </p:ext>
            </p:extLst>
          </p:nvPr>
        </p:nvGraphicFramePr>
        <p:xfrm>
          <a:off x="1713230" y="797962"/>
          <a:ext cx="9490924" cy="1548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1186658"/>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Obtención de la muestra de campo</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11" name="Imagen 10"/>
          <p:cNvPicPr/>
          <p:nvPr/>
        </p:nvPicPr>
        <p:blipFill>
          <a:blip r:embed="rId2" cstate="email">
            <a:extLst>
              <a:ext uri="{28A0092B-C50C-407E-A947-70E740481C1C}">
                <a14:useLocalDpi xmlns:a14="http://schemas.microsoft.com/office/drawing/2010/main"/>
              </a:ext>
            </a:extLst>
          </a:blip>
          <a:stretch>
            <a:fillRect/>
          </a:stretch>
        </p:blipFill>
        <p:spPr>
          <a:xfrm>
            <a:off x="6601502" y="1281337"/>
            <a:ext cx="4434745" cy="2409313"/>
          </a:xfrm>
          <a:prstGeom prst="rect">
            <a:avLst/>
          </a:prstGeom>
        </p:spPr>
      </p:pic>
      <p:sp>
        <p:nvSpPr>
          <p:cNvPr id="7" name="CuadroTexto 6"/>
          <p:cNvSpPr txBox="1"/>
          <p:nvPr/>
        </p:nvSpPr>
        <p:spPr>
          <a:xfrm>
            <a:off x="6601503" y="3690650"/>
            <a:ext cx="4324576" cy="523220"/>
          </a:xfrm>
          <a:prstGeom prst="rect">
            <a:avLst/>
          </a:prstGeom>
          <a:noFill/>
        </p:spPr>
        <p:txBody>
          <a:bodyPr wrap="square" rtlCol="0">
            <a:spAutoFit/>
          </a:bodyPr>
          <a:lstStyle/>
          <a:p>
            <a:pPr algn="ctr"/>
            <a:r>
              <a:rPr lang="es-ES" sz="1400" dirty="0" smtClean="0"/>
              <a:t>Agregado de origen aluvial (rio Pita) - Planta asfáltica Naranjo López</a:t>
            </a:r>
            <a:endParaRPr lang="es-ES" sz="1400" dirty="0"/>
          </a:p>
        </p:txBody>
      </p:sp>
      <p:sp>
        <p:nvSpPr>
          <p:cNvPr id="13" name="CuadroTexto 12"/>
          <p:cNvSpPr txBox="1"/>
          <p:nvPr/>
        </p:nvSpPr>
        <p:spPr>
          <a:xfrm>
            <a:off x="1286471" y="3742964"/>
            <a:ext cx="4324576" cy="523220"/>
          </a:xfrm>
          <a:prstGeom prst="rect">
            <a:avLst/>
          </a:prstGeom>
          <a:noFill/>
        </p:spPr>
        <p:txBody>
          <a:bodyPr wrap="square" rtlCol="0">
            <a:spAutoFit/>
          </a:bodyPr>
          <a:lstStyle/>
          <a:p>
            <a:pPr algn="ctr"/>
            <a:r>
              <a:rPr lang="es-ES" sz="1400" dirty="0"/>
              <a:t>Agregado de origen Volcánico</a:t>
            </a:r>
            <a:br>
              <a:rPr lang="es-ES" sz="1400" dirty="0"/>
            </a:br>
            <a:r>
              <a:rPr lang="es-ES" sz="1400" dirty="0" smtClean="0"/>
              <a:t>cantera de </a:t>
            </a:r>
            <a:r>
              <a:rPr lang="en-US" sz="1400" dirty="0" smtClean="0"/>
              <a:t>Pintag </a:t>
            </a:r>
            <a:endParaRPr lang="es-ES" sz="1400" dirty="0"/>
          </a:p>
        </p:txBody>
      </p:sp>
      <p:grpSp>
        <p:nvGrpSpPr>
          <p:cNvPr id="14" name="108 Grupo"/>
          <p:cNvGrpSpPr/>
          <p:nvPr/>
        </p:nvGrpSpPr>
        <p:grpSpPr>
          <a:xfrm>
            <a:off x="6601503" y="4203016"/>
            <a:ext cx="4434745" cy="1975745"/>
            <a:chOff x="0" y="0"/>
            <a:chExt cx="3942272" cy="1457864"/>
          </a:xfrm>
        </p:grpSpPr>
        <p:pic>
          <p:nvPicPr>
            <p:cNvPr id="15" name="Imagen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2001329" cy="1457864"/>
            </a:xfrm>
            <a:prstGeom prst="rect">
              <a:avLst/>
            </a:prstGeom>
          </p:spPr>
        </p:pic>
        <p:pic>
          <p:nvPicPr>
            <p:cNvPr id="16" name="Imagen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01329" y="0"/>
              <a:ext cx="1940943" cy="1457864"/>
            </a:xfrm>
            <a:prstGeom prst="rect">
              <a:avLst/>
            </a:prstGeom>
          </p:spPr>
        </p:pic>
      </p:grpSp>
      <p:sp>
        <p:nvSpPr>
          <p:cNvPr id="12" name="CuadroTexto 11"/>
          <p:cNvSpPr txBox="1"/>
          <p:nvPr/>
        </p:nvSpPr>
        <p:spPr>
          <a:xfrm>
            <a:off x="6491334" y="6217244"/>
            <a:ext cx="4434745" cy="800219"/>
          </a:xfrm>
          <a:prstGeom prst="rect">
            <a:avLst/>
          </a:prstGeom>
          <a:noFill/>
        </p:spPr>
        <p:txBody>
          <a:bodyPr wrap="square" rtlCol="0">
            <a:spAutoFit/>
          </a:bodyPr>
          <a:lstStyle/>
          <a:p>
            <a:pPr algn="ctr"/>
            <a:r>
              <a:rPr lang="es-EC" sz="1400" dirty="0" smtClean="0"/>
              <a:t>Pasante </a:t>
            </a:r>
            <a:r>
              <a:rPr lang="es-EC" sz="1400" dirty="0"/>
              <a:t>de ¾´ retenido en el de ½´, pasante de ½´retenido en ¼´, </a:t>
            </a:r>
            <a:r>
              <a:rPr lang="es-EC" sz="1400" dirty="0" smtClean="0"/>
              <a:t>arena.</a:t>
            </a:r>
            <a:endParaRPr lang="es-ES" sz="1400" dirty="0"/>
          </a:p>
          <a:p>
            <a:endParaRPr lang="es-ES" dirty="0"/>
          </a:p>
        </p:txBody>
      </p:sp>
      <p:pic>
        <p:nvPicPr>
          <p:cNvPr id="19" name="Imagen 1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04623" y="1333651"/>
            <a:ext cx="4888272" cy="2409313"/>
          </a:xfrm>
          <a:prstGeom prst="rect">
            <a:avLst/>
          </a:prstGeom>
        </p:spPr>
      </p:pic>
      <p:grpSp>
        <p:nvGrpSpPr>
          <p:cNvPr id="24" name="Grupo 23"/>
          <p:cNvGrpSpPr/>
          <p:nvPr/>
        </p:nvGrpSpPr>
        <p:grpSpPr>
          <a:xfrm>
            <a:off x="1089602" y="4277038"/>
            <a:ext cx="4803293" cy="1901723"/>
            <a:chOff x="6879063" y="4279797"/>
            <a:chExt cx="4598848" cy="1901723"/>
          </a:xfrm>
        </p:grpSpPr>
        <p:pic>
          <p:nvPicPr>
            <p:cNvPr id="21" name="Imagen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79063" y="4283002"/>
              <a:ext cx="2303641" cy="1898518"/>
            </a:xfrm>
            <a:prstGeom prst="rect">
              <a:avLst/>
            </a:prstGeom>
          </p:spPr>
        </p:pic>
        <p:pic>
          <p:nvPicPr>
            <p:cNvPr id="23" name="Imagen 22"/>
            <p:cNvPicPr>
              <a:picLocks noChangeAspect="1"/>
            </p:cNvPicPr>
            <p:nvPr/>
          </p:nvPicPr>
          <p:blipFill>
            <a:blip r:embed="rId7"/>
            <a:stretch>
              <a:fillRect/>
            </a:stretch>
          </p:blipFill>
          <p:spPr>
            <a:xfrm>
              <a:off x="9173360" y="4279797"/>
              <a:ext cx="2304551" cy="1901723"/>
            </a:xfrm>
            <a:prstGeom prst="rect">
              <a:avLst/>
            </a:prstGeom>
          </p:spPr>
        </p:pic>
      </p:grpSp>
    </p:spTree>
    <p:extLst>
      <p:ext uri="{BB962C8B-B14F-4D97-AF65-F5344CB8AC3E}">
        <p14:creationId xmlns:p14="http://schemas.microsoft.com/office/powerpoint/2010/main" val="3722491827"/>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19157" y="165251"/>
            <a:ext cx="8614410" cy="599791"/>
          </a:xfrm>
        </p:spPr>
        <p:txBody>
          <a:bodyPr/>
          <a:lstStyle/>
          <a:p>
            <a:r>
              <a:rPr lang="es-ES" dirty="0" smtClean="0"/>
              <a:t>Caracterización de los agregados </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14</a:t>
            </a:fld>
            <a:endParaRPr lang="en-US" dirty="0"/>
          </a:p>
        </p:txBody>
      </p:sp>
      <p:sp>
        <p:nvSpPr>
          <p:cNvPr id="6" name="Rectángulo 5"/>
          <p:cNvSpPr/>
          <p:nvPr/>
        </p:nvSpPr>
        <p:spPr>
          <a:xfrm>
            <a:off x="1050778" y="972418"/>
            <a:ext cx="3380990" cy="507831"/>
          </a:xfrm>
          <a:prstGeom prst="rect">
            <a:avLst/>
          </a:prstGeom>
        </p:spPr>
        <p:txBody>
          <a:bodyPr wrap="none">
            <a:spAutoFit/>
          </a:bodyPr>
          <a:lstStyle/>
          <a:p>
            <a:pPr marL="342900" lvl="0" indent="-342900" algn="just">
              <a:lnSpc>
                <a:spcPct val="150000"/>
              </a:lnSpc>
              <a:spcBef>
                <a:spcPts val="1200"/>
              </a:spcBef>
              <a:spcAft>
                <a:spcPts val="1000"/>
              </a:spcAft>
              <a:buFont typeface="Swis721 LtEx BT" panose="020B0505020202020204" pitchFamily="34" charset="0"/>
              <a:buChar char="­"/>
              <a:tabLst>
                <a:tab pos="228600" algn="l"/>
                <a:tab pos="449580" algn="l"/>
              </a:tabLst>
            </a:pPr>
            <a:r>
              <a:rPr lang="es-ES" dirty="0">
                <a:solidFill>
                  <a:srgbClr val="000000"/>
                </a:solidFill>
                <a:latin typeface="Times New Roman" panose="02020603050405020304" pitchFamily="18" charset="0"/>
                <a:ea typeface="Calibri" panose="020F0502020204030204" pitchFamily="34" charset="0"/>
              </a:rPr>
              <a:t>Tamaño nominal ¾ de pulgada</a:t>
            </a:r>
            <a:endParaRPr lang="es-ES" dirty="0">
              <a:solidFill>
                <a:srgbClr val="000000"/>
              </a:solidFill>
              <a:effectLst/>
              <a:latin typeface="Times New Roman" panose="02020603050405020304" pitchFamily="18" charset="0"/>
              <a:ea typeface="Calibri" panose="020F0502020204030204" pitchFamily="34" charset="0"/>
            </a:endParaRPr>
          </a:p>
        </p:txBody>
      </p:sp>
      <p:sp>
        <p:nvSpPr>
          <p:cNvPr id="5" name="Rectángulo 4"/>
          <p:cNvSpPr/>
          <p:nvPr/>
        </p:nvSpPr>
        <p:spPr>
          <a:xfrm>
            <a:off x="6990458" y="934319"/>
            <a:ext cx="3438698" cy="507831"/>
          </a:xfrm>
          <a:prstGeom prst="rect">
            <a:avLst/>
          </a:prstGeom>
        </p:spPr>
        <p:txBody>
          <a:bodyPr wrap="none">
            <a:spAutoFit/>
          </a:bodyPr>
          <a:lstStyle/>
          <a:p>
            <a:pPr marL="342900" lvl="0" indent="-342900" algn="just">
              <a:lnSpc>
                <a:spcPct val="150000"/>
              </a:lnSpc>
              <a:spcBef>
                <a:spcPts val="1200"/>
              </a:spcBef>
              <a:spcAft>
                <a:spcPts val="1000"/>
              </a:spcAft>
              <a:buFont typeface="Swis721 LtEx BT" panose="020B0505020202020204" pitchFamily="34" charset="0"/>
              <a:buChar char="­"/>
              <a:tabLst>
                <a:tab pos="228600" algn="l"/>
                <a:tab pos="449580" algn="l"/>
              </a:tabLst>
            </a:pPr>
            <a:r>
              <a:rPr lang="es-ES" dirty="0">
                <a:solidFill>
                  <a:srgbClr val="000000"/>
                </a:solidFill>
                <a:latin typeface="Times New Roman" panose="02020603050405020304" pitchFamily="18" charset="0"/>
                <a:ea typeface="Calibri" panose="020F0502020204030204" pitchFamily="34" charset="0"/>
              </a:rPr>
              <a:t>Tamaño nominal ½  de pulgada</a:t>
            </a:r>
            <a:endParaRPr lang="es-ES" dirty="0">
              <a:solidFill>
                <a:srgbClr val="000000"/>
              </a:solidFill>
              <a:effectLst/>
              <a:latin typeface="Times New Roman" panose="02020603050405020304" pitchFamily="18" charset="0"/>
              <a:ea typeface="Calibri" panose="020F0502020204030204" pitchFamily="34" charset="0"/>
            </a:endParaRPr>
          </a:p>
        </p:txBody>
      </p:sp>
      <p:sp>
        <p:nvSpPr>
          <p:cNvPr id="11" name="Rectángulo 10"/>
          <p:cNvSpPr/>
          <p:nvPr/>
        </p:nvSpPr>
        <p:spPr>
          <a:xfrm>
            <a:off x="2319157" y="4858939"/>
            <a:ext cx="1095172" cy="458074"/>
          </a:xfrm>
          <a:prstGeom prst="rect">
            <a:avLst/>
          </a:prstGeom>
        </p:spPr>
        <p:txBody>
          <a:bodyPr wrap="none">
            <a:spAutoFit/>
          </a:bodyPr>
          <a:lstStyle/>
          <a:p>
            <a:pPr marL="342900" lvl="0" indent="-342900" algn="just">
              <a:lnSpc>
                <a:spcPct val="150000"/>
              </a:lnSpc>
              <a:spcBef>
                <a:spcPts val="1200"/>
              </a:spcBef>
              <a:spcAft>
                <a:spcPts val="1000"/>
              </a:spcAft>
              <a:buFont typeface="Swis721 LtEx BT" panose="020B0505020202020204" pitchFamily="34" charset="0"/>
              <a:buChar char="­"/>
              <a:tabLst>
                <a:tab pos="228600" algn="l"/>
                <a:tab pos="449580" algn="l"/>
              </a:tabLst>
            </a:pPr>
            <a:r>
              <a:rPr lang="es-ES" dirty="0" smtClean="0">
                <a:solidFill>
                  <a:srgbClr val="000000"/>
                </a:solidFill>
                <a:latin typeface="Times New Roman" panose="02020603050405020304" pitchFamily="18" charset="0"/>
                <a:ea typeface="Calibri" panose="020F0502020204030204" pitchFamily="34" charset="0"/>
              </a:rPr>
              <a:t>Arena</a:t>
            </a:r>
            <a:endParaRPr lang="es-ES" dirty="0">
              <a:solidFill>
                <a:srgbClr val="000000"/>
              </a:solidFill>
              <a:effectLst/>
              <a:latin typeface="Times New Roman" panose="02020603050405020304" pitchFamily="18" charset="0"/>
              <a:ea typeface="Calibri" panose="020F0502020204030204" pitchFamily="34" charset="0"/>
            </a:endParaRPr>
          </a:p>
        </p:txBody>
      </p:sp>
      <p:sp>
        <p:nvSpPr>
          <p:cNvPr id="3" name="CuadroTexto 2"/>
          <p:cNvSpPr txBox="1"/>
          <p:nvPr/>
        </p:nvSpPr>
        <p:spPr>
          <a:xfrm>
            <a:off x="1497330" y="765042"/>
            <a:ext cx="2446020" cy="338554"/>
          </a:xfrm>
          <a:prstGeom prst="rect">
            <a:avLst/>
          </a:prstGeom>
          <a:noFill/>
        </p:spPr>
        <p:txBody>
          <a:bodyPr wrap="square" rtlCol="0">
            <a:spAutoFit/>
          </a:bodyPr>
          <a:lstStyle/>
          <a:p>
            <a:r>
              <a:rPr lang="es-ES" sz="1600" b="1" dirty="0" smtClean="0"/>
              <a:t>GRANULOMETRÍA</a:t>
            </a:r>
            <a:endParaRPr lang="es-ES" sz="1600" b="1" dirty="0"/>
          </a:p>
        </p:txBody>
      </p:sp>
      <p:graphicFrame>
        <p:nvGraphicFramePr>
          <p:cNvPr id="13" name="Chart 3">
            <a:extLst>
              <a:ext uri="{FF2B5EF4-FFF2-40B4-BE49-F238E27FC236}">
                <a16:creationId xmlns:lc="http://schemas.openxmlformats.org/drawingml/2006/lockedCanvas" xmlns="" xmlns:a16="http://schemas.microsoft.com/office/drawing/2014/main" xmlns:xdr="http://schemas.openxmlformats.org/drawingml/2006/spreadsheetDrawing" id="{00000000-0008-0000-2600-000003000000}"/>
              </a:ext>
            </a:extLst>
          </p:cNvPr>
          <p:cNvGraphicFramePr>
            <a:graphicFrameLocks/>
          </p:cNvGraphicFramePr>
          <p:nvPr>
            <p:extLst>
              <p:ext uri="{D42A27DB-BD31-4B8C-83A1-F6EECF244321}">
                <p14:modId xmlns:p14="http://schemas.microsoft.com/office/powerpoint/2010/main" val="4283521244"/>
              </p:ext>
            </p:extLst>
          </p:nvPr>
        </p:nvGraphicFramePr>
        <p:xfrm>
          <a:off x="410187" y="1408425"/>
          <a:ext cx="5557476" cy="2501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3">
            <a:extLst>
              <a:ext uri="{FF2B5EF4-FFF2-40B4-BE49-F238E27FC236}">
                <a16:creationId xmlns:lc="http://schemas.openxmlformats.org/drawingml/2006/lockedCanvas" xmlns="" xmlns:a16="http://schemas.microsoft.com/office/drawing/2014/main" xmlns:xdr="http://schemas.openxmlformats.org/drawingml/2006/spreadsheetDrawing" id="{00000000-0008-0000-2700-000003000000}"/>
              </a:ext>
            </a:extLst>
          </p:cNvPr>
          <p:cNvGraphicFramePr>
            <a:graphicFrameLocks/>
          </p:cNvGraphicFramePr>
          <p:nvPr>
            <p:extLst>
              <p:ext uri="{D42A27DB-BD31-4B8C-83A1-F6EECF244321}">
                <p14:modId xmlns:p14="http://schemas.microsoft.com/office/powerpoint/2010/main" val="3270594986"/>
              </p:ext>
            </p:extLst>
          </p:nvPr>
        </p:nvGraphicFramePr>
        <p:xfrm>
          <a:off x="6222081" y="1364833"/>
          <a:ext cx="5545254" cy="25333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3">
            <a:extLst>
              <a:ext uri="{FF2B5EF4-FFF2-40B4-BE49-F238E27FC236}">
                <a16:creationId xmlns:lc="http://schemas.openxmlformats.org/drawingml/2006/lockedCanvas" xmlns="" xmlns:a16="http://schemas.microsoft.com/office/drawing/2014/main" xmlns:xdr="http://schemas.openxmlformats.org/drawingml/2006/spreadsheetDrawing" id="{00000000-0008-0000-2800-000003000000}"/>
              </a:ext>
            </a:extLst>
          </p:cNvPr>
          <p:cNvGraphicFramePr>
            <a:graphicFrameLocks/>
          </p:cNvGraphicFramePr>
          <p:nvPr>
            <p:extLst>
              <p:ext uri="{D42A27DB-BD31-4B8C-83A1-F6EECF244321}">
                <p14:modId xmlns:p14="http://schemas.microsoft.com/office/powerpoint/2010/main" val="2286869874"/>
              </p:ext>
            </p:extLst>
          </p:nvPr>
        </p:nvGraphicFramePr>
        <p:xfrm>
          <a:off x="3414329" y="3984978"/>
          <a:ext cx="5977940" cy="249837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84251084"/>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4867" y="184709"/>
            <a:ext cx="8614410" cy="599791"/>
          </a:xfrm>
        </p:spPr>
        <p:txBody>
          <a:bodyPr/>
          <a:lstStyle/>
          <a:p>
            <a:r>
              <a:rPr lang="es-ES" dirty="0" smtClean="0"/>
              <a:t>Caracterización de los agregados </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15</a:t>
            </a:fld>
            <a:endParaRPr lang="en-US" dirty="0"/>
          </a:p>
        </p:txBody>
      </p:sp>
      <p:grpSp>
        <p:nvGrpSpPr>
          <p:cNvPr id="8" name="120 Grupo"/>
          <p:cNvGrpSpPr/>
          <p:nvPr/>
        </p:nvGrpSpPr>
        <p:grpSpPr>
          <a:xfrm>
            <a:off x="8614174" y="819598"/>
            <a:ext cx="3336042" cy="1828843"/>
            <a:chOff x="-198430" y="0"/>
            <a:chExt cx="2915736" cy="1828800"/>
          </a:xfrm>
        </p:grpSpPr>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t="12055" r="14157"/>
            <a:stretch/>
          </p:blipFill>
          <p:spPr bwMode="auto">
            <a:xfrm>
              <a:off x="802134" y="0"/>
              <a:ext cx="1225309" cy="1828800"/>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pic>
          <p:nvPicPr>
            <p:cNvPr id="12" name="Imagen 11"/>
            <p:cNvPicPr>
              <a:picLocks noChangeAspect="1"/>
            </p:cNvPicPr>
            <p:nvPr/>
          </p:nvPicPr>
          <p:blipFill rotWithShape="1">
            <a:blip r:embed="rId3">
              <a:extLst>
                <a:ext uri="{28A0092B-C50C-407E-A947-70E740481C1C}">
                  <a14:useLocalDpi xmlns:a14="http://schemas.microsoft.com/office/drawing/2010/main" val="0"/>
                </a:ext>
              </a:extLst>
            </a:blip>
            <a:srcRect l="21898"/>
            <a:stretch/>
          </p:blipFill>
          <p:spPr bwMode="auto">
            <a:xfrm>
              <a:off x="-198430" y="0"/>
              <a:ext cx="923027" cy="1828800"/>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084" y="0"/>
              <a:ext cx="595222" cy="1828800"/>
            </a:xfrm>
            <a:prstGeom prst="rect">
              <a:avLst/>
            </a:prstGeom>
          </p:spPr>
          <p:style>
            <a:lnRef idx="2">
              <a:schemeClr val="dk1"/>
            </a:lnRef>
            <a:fillRef idx="1">
              <a:schemeClr val="lt1"/>
            </a:fillRef>
            <a:effectRef idx="0">
              <a:schemeClr val="dk1"/>
            </a:effectRef>
            <a:fontRef idx="minor">
              <a:schemeClr val="dk1"/>
            </a:fontRef>
          </p:style>
        </p:pic>
      </p:grpSp>
      <p:grpSp>
        <p:nvGrpSpPr>
          <p:cNvPr id="15" name="Grupo 14"/>
          <p:cNvGrpSpPr/>
          <p:nvPr/>
        </p:nvGrpSpPr>
        <p:grpSpPr>
          <a:xfrm>
            <a:off x="8761410" y="2856885"/>
            <a:ext cx="3062122" cy="1791702"/>
            <a:chOff x="0" y="0"/>
            <a:chExt cx="4059487" cy="1724444"/>
          </a:xfrm>
        </p:grpSpPr>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641499" cy="1724444"/>
            </a:xfrm>
            <a:prstGeom prst="rect">
              <a:avLst/>
            </a:prstGeom>
          </p:spPr>
        </p:pic>
        <p:pic>
          <p:nvPicPr>
            <p:cNvPr id="19" name="Imagen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5856" y="0"/>
              <a:ext cx="2203631" cy="1711565"/>
            </a:xfrm>
            <a:prstGeom prst="rect">
              <a:avLst/>
            </a:prstGeom>
          </p:spPr>
        </p:pic>
      </p:grpSp>
      <p:grpSp>
        <p:nvGrpSpPr>
          <p:cNvPr id="22" name="Grupo 21"/>
          <p:cNvGrpSpPr/>
          <p:nvPr/>
        </p:nvGrpSpPr>
        <p:grpSpPr>
          <a:xfrm>
            <a:off x="8614174" y="4843650"/>
            <a:ext cx="3461522" cy="1886698"/>
            <a:chOff x="0" y="0"/>
            <a:chExt cx="3382264" cy="2267230"/>
          </a:xfrm>
        </p:grpSpPr>
        <p:pic>
          <p:nvPicPr>
            <p:cNvPr id="23" name="Imagen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4974" y="0"/>
              <a:ext cx="1177290" cy="2229845"/>
            </a:xfrm>
            <a:prstGeom prst="rect">
              <a:avLst/>
            </a:prstGeom>
          </p:spPr>
        </p:pic>
        <p:pic>
          <p:nvPicPr>
            <p:cNvPr id="25" name="Imagen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104265" cy="1393825"/>
            </a:xfrm>
            <a:prstGeom prst="rect">
              <a:avLst/>
            </a:prstGeom>
          </p:spPr>
        </p:pic>
        <p:pic>
          <p:nvPicPr>
            <p:cNvPr id="28" name="Imagen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441095"/>
              <a:ext cx="1104265" cy="826135"/>
            </a:xfrm>
            <a:prstGeom prst="rect">
              <a:avLst/>
            </a:prstGeom>
          </p:spPr>
        </p:pic>
        <p:pic>
          <p:nvPicPr>
            <p:cNvPr id="29" name="Imagen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70432" y="0"/>
              <a:ext cx="968375" cy="2230120"/>
            </a:xfrm>
            <a:prstGeom prst="rect">
              <a:avLst/>
            </a:prstGeom>
          </p:spPr>
        </p:pic>
      </p:grpSp>
      <p:sp>
        <p:nvSpPr>
          <p:cNvPr id="24" name="CuadroTexto 23"/>
          <p:cNvSpPr txBox="1"/>
          <p:nvPr/>
        </p:nvSpPr>
        <p:spPr>
          <a:xfrm>
            <a:off x="2628131" y="1176952"/>
            <a:ext cx="4232413" cy="92333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lvl="0" algn="just"/>
            <a:r>
              <a:rPr lang="es-EC" dirty="0">
                <a:latin typeface="+mj-lt"/>
              </a:rPr>
              <a:t>Caracterización debe cumplir con lo establecido en  el MTOP-001F-2002 numeral </a:t>
            </a:r>
            <a:r>
              <a:rPr lang="es-EC" dirty="0" smtClean="0">
                <a:latin typeface="+mj-lt"/>
              </a:rPr>
              <a:t>811.2.</a:t>
            </a:r>
            <a:endParaRPr lang="es-ES" dirty="0">
              <a:latin typeface="+mj-lt"/>
            </a:endParaRPr>
          </a:p>
        </p:txBody>
      </p:sp>
      <p:graphicFrame>
        <p:nvGraphicFramePr>
          <p:cNvPr id="26" name="Tabla 25"/>
          <p:cNvGraphicFramePr>
            <a:graphicFrameLocks noGrp="1"/>
          </p:cNvGraphicFramePr>
          <p:nvPr>
            <p:extLst>
              <p:ext uri="{D42A27DB-BD31-4B8C-83A1-F6EECF244321}">
                <p14:modId xmlns:p14="http://schemas.microsoft.com/office/powerpoint/2010/main" val="3075004876"/>
              </p:ext>
            </p:extLst>
          </p:nvPr>
        </p:nvGraphicFramePr>
        <p:xfrm>
          <a:off x="243193" y="2491740"/>
          <a:ext cx="5090588" cy="3821719"/>
        </p:xfrm>
        <a:graphic>
          <a:graphicData uri="http://schemas.openxmlformats.org/drawingml/2006/table">
            <a:tbl>
              <a:tblPr firstRow="1" firstCol="1" bandRow="1">
                <a:tableStyleId>{BC89EF96-8CEA-46FF-86C4-4CE0E7609802}</a:tableStyleId>
              </a:tblPr>
              <a:tblGrid>
                <a:gridCol w="2959276"/>
                <a:gridCol w="1121743"/>
                <a:gridCol w="1009569"/>
              </a:tblGrid>
              <a:tr h="769890">
                <a:tc>
                  <a:txBody>
                    <a:bodyPr/>
                    <a:lstStyle/>
                    <a:p>
                      <a:pPr algn="ctr">
                        <a:lnSpc>
                          <a:spcPct val="107000"/>
                        </a:lnSpc>
                        <a:spcAft>
                          <a:spcPts val="0"/>
                        </a:spcAft>
                      </a:pPr>
                      <a:r>
                        <a:rPr lang="es-EC" sz="1200" dirty="0">
                          <a:effectLst/>
                        </a:rPr>
                        <a:t> </a:t>
                      </a:r>
                      <a:endParaRPr lang="es-ES" sz="1200" dirty="0">
                        <a:effectLst/>
                      </a:endParaRPr>
                    </a:p>
                    <a:p>
                      <a:pPr algn="ctr">
                        <a:lnSpc>
                          <a:spcPct val="107000"/>
                        </a:lnSpc>
                        <a:spcAft>
                          <a:spcPts val="0"/>
                        </a:spcAft>
                      </a:pPr>
                      <a:r>
                        <a:rPr lang="es-ES" sz="1200" dirty="0">
                          <a:effectLst/>
                        </a:rPr>
                        <a:t> </a:t>
                      </a:r>
                      <a:r>
                        <a:rPr lang="es-ES" sz="1200" dirty="0" smtClean="0">
                          <a:effectLst/>
                        </a:rPr>
                        <a:t>Ensayos</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effectLst/>
                        </a:rPr>
                        <a:t> </a:t>
                      </a:r>
                    </a:p>
                    <a:p>
                      <a:pPr algn="ctr">
                        <a:lnSpc>
                          <a:spcPct val="107000"/>
                        </a:lnSpc>
                        <a:spcAft>
                          <a:spcPts val="0"/>
                        </a:spcAft>
                      </a:pPr>
                      <a:r>
                        <a:rPr lang="es-ES" sz="1200" dirty="0" smtClean="0">
                          <a:effectLst/>
                        </a:rPr>
                        <a:t>Agregado grueso</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s-ES" sz="1200" dirty="0">
                        <a:effectLst/>
                      </a:endParaRPr>
                    </a:p>
                    <a:p>
                      <a:pPr algn="ctr">
                        <a:lnSpc>
                          <a:spcPct val="107000"/>
                        </a:lnSpc>
                        <a:spcAft>
                          <a:spcPts val="0"/>
                        </a:spcAft>
                      </a:pPr>
                      <a:r>
                        <a:rPr lang="es-ES" sz="1200" dirty="0" smtClean="0">
                          <a:effectLst/>
                        </a:rPr>
                        <a:t>Agregado</a:t>
                      </a:r>
                      <a:r>
                        <a:rPr lang="es-ES" sz="1200" baseline="0" dirty="0" smtClean="0">
                          <a:effectLst/>
                        </a:rPr>
                        <a:t> fino</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724978">
                <a:tc>
                  <a:txBody>
                    <a:bodyPr/>
                    <a:lstStyle/>
                    <a:p>
                      <a:pPr algn="ctr">
                        <a:lnSpc>
                          <a:spcPct val="107000"/>
                        </a:lnSpc>
                        <a:spcAft>
                          <a:spcPts val="0"/>
                        </a:spcAft>
                      </a:pPr>
                      <a:r>
                        <a:rPr lang="es-ES" sz="1200" dirty="0" smtClean="0">
                          <a:effectLst/>
                        </a:rPr>
                        <a:t>Resistencia a la</a:t>
                      </a:r>
                      <a:r>
                        <a:rPr lang="es-ES" sz="1200" baseline="0" dirty="0" smtClean="0">
                          <a:effectLst/>
                        </a:rPr>
                        <a:t> abrasión del árido grueso</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7000"/>
                        </a:lnSpc>
                        <a:spcAft>
                          <a:spcPts val="0"/>
                        </a:spcAft>
                        <a:buFont typeface="Wingdings" panose="05000000000000000000" pitchFamily="2" charset="2"/>
                        <a:buNone/>
                      </a:pP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71450" indent="-171450" algn="ctr">
                        <a:lnSpc>
                          <a:spcPct val="107000"/>
                        </a:lnSpc>
                        <a:spcAft>
                          <a:spcPts val="0"/>
                        </a:spcAft>
                        <a:buFont typeface="Wingdings" panose="05000000000000000000" pitchFamily="2" charset="2"/>
                        <a:buChar char="ü"/>
                      </a:pPr>
                      <a:endParaRPr lang="es-E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625679">
                <a:tc>
                  <a:txBody>
                    <a:bodyPr/>
                    <a:lstStyle/>
                    <a:p>
                      <a:pPr algn="ctr">
                        <a:lnSpc>
                          <a:spcPct val="107000"/>
                        </a:lnSpc>
                        <a:spcAft>
                          <a:spcPts val="0"/>
                        </a:spcAft>
                      </a:pPr>
                      <a:r>
                        <a:rPr lang="es-ES" sz="1200" dirty="0" smtClean="0">
                          <a:effectLst/>
                        </a:rPr>
                        <a:t>Ensayo</a:t>
                      </a:r>
                      <a:r>
                        <a:rPr lang="es-ES" sz="1200" baseline="0" dirty="0" smtClean="0">
                          <a:effectLst/>
                        </a:rPr>
                        <a:t> de peladura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285750" indent="-285750" algn="ctr">
                        <a:lnSpc>
                          <a:spcPct val="107000"/>
                        </a:lnSpc>
                        <a:spcAft>
                          <a:spcPts val="0"/>
                        </a:spcAft>
                        <a:buFont typeface="Wingdings" panose="05000000000000000000" pitchFamily="2" charset="2"/>
                        <a:buChar char="ü"/>
                      </a:pP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531055">
                <a:tc>
                  <a:txBody>
                    <a:bodyPr/>
                    <a:lstStyle/>
                    <a:p>
                      <a:pPr algn="ctr">
                        <a:lnSpc>
                          <a:spcPct val="107000"/>
                        </a:lnSpc>
                        <a:spcAft>
                          <a:spcPts val="0"/>
                        </a:spcAft>
                      </a:pPr>
                      <a:r>
                        <a:rPr lang="es-ES" sz="1200" dirty="0" smtClean="0">
                          <a:effectLst/>
                        </a:rPr>
                        <a:t>Equivalente</a:t>
                      </a:r>
                      <a:r>
                        <a:rPr lang="es-ES" sz="1200" baseline="0" dirty="0" smtClean="0">
                          <a:effectLst/>
                        </a:rPr>
                        <a:t> de arena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S" sz="12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7000"/>
                        </a:lnSpc>
                        <a:spcAft>
                          <a:spcPts val="0"/>
                        </a:spcAft>
                        <a:buFont typeface="Wingdings" panose="05000000000000000000" pitchFamily="2" charset="2"/>
                        <a:buNone/>
                      </a:pPr>
                      <a:r>
                        <a:rPr lang="es-ES" sz="12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91305">
                <a:tc>
                  <a:txBody>
                    <a:bodyPr/>
                    <a:lstStyle/>
                    <a:p>
                      <a:pPr algn="ctr">
                        <a:lnSpc>
                          <a:spcPct val="107000"/>
                        </a:lnSpc>
                        <a:spcAft>
                          <a:spcPts val="0"/>
                        </a:spcAft>
                      </a:pPr>
                      <a:r>
                        <a:rPr lang="es-ES" sz="1200" b="1" kern="1200" dirty="0" smtClean="0">
                          <a:solidFill>
                            <a:schemeClr val="tx1"/>
                          </a:solidFill>
                          <a:latin typeface="+mn-lt"/>
                          <a:ea typeface="+mn-ea"/>
                          <a:cs typeface="+mn-cs"/>
                        </a:rPr>
                        <a:t>Absorción y gravedad específica del agregado fino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indent="0" algn="ctr">
                        <a:lnSpc>
                          <a:spcPct val="107000"/>
                        </a:lnSpc>
                        <a:spcAft>
                          <a:spcPts val="0"/>
                        </a:spcAft>
                        <a:buFont typeface="Wingdings" panose="05000000000000000000" pitchFamily="2" charset="2"/>
                        <a:buNone/>
                      </a:pPr>
                      <a:r>
                        <a:rPr lang="es-ES" sz="1200" b="1"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s-E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78812">
                <a:tc>
                  <a:txBody>
                    <a:bodyPr/>
                    <a:lstStyle/>
                    <a:p>
                      <a:pPr algn="ctr">
                        <a:lnSpc>
                          <a:spcPct val="107000"/>
                        </a:lnSpc>
                        <a:spcAft>
                          <a:spcPts val="0"/>
                        </a:spcAft>
                      </a:pPr>
                      <a:r>
                        <a:rPr lang="es-ES" sz="1200" b="1" kern="1200" dirty="0" smtClean="0">
                          <a:solidFill>
                            <a:schemeClr val="tx1"/>
                          </a:solidFill>
                          <a:latin typeface="+mn-lt"/>
                          <a:ea typeface="+mn-ea"/>
                          <a:cs typeface="+mn-cs"/>
                        </a:rPr>
                        <a:t>Absorción y gravedad específica del agregado grueso</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71450" indent="-171450" algn="ctr">
                        <a:lnSpc>
                          <a:spcPct val="107000"/>
                        </a:lnSpc>
                        <a:spcAft>
                          <a:spcPts val="0"/>
                        </a:spcAft>
                        <a:buFont typeface="Wingdings" panose="05000000000000000000" pitchFamily="2" charset="2"/>
                        <a:buChar char="ü"/>
                      </a:pP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sz="1200" dirty="0"/>
                    </a:p>
                  </a:txBody>
                  <a:tcPr marL="68580" marR="68580" marT="0" marB="0" anchor="ctr"/>
                </a:tc>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76305128"/>
              </p:ext>
            </p:extLst>
          </p:nvPr>
        </p:nvGraphicFramePr>
        <p:xfrm>
          <a:off x="5347419" y="2491740"/>
          <a:ext cx="3105063" cy="2650132"/>
        </p:xfrm>
        <a:graphic>
          <a:graphicData uri="http://schemas.openxmlformats.org/drawingml/2006/table">
            <a:tbl>
              <a:tblPr firstRow="1" firstCol="1" bandRow="1">
                <a:tableStyleId>{BC89EF96-8CEA-46FF-86C4-4CE0E7609802}</a:tableStyleId>
              </a:tblPr>
              <a:tblGrid>
                <a:gridCol w="975082"/>
                <a:gridCol w="1157868"/>
                <a:gridCol w="972113"/>
              </a:tblGrid>
              <a:tr h="779573">
                <a:tc>
                  <a:txBody>
                    <a:bodyPr/>
                    <a:lstStyle/>
                    <a:p>
                      <a:pPr algn="ctr">
                        <a:lnSpc>
                          <a:spcPct val="107000"/>
                        </a:lnSpc>
                        <a:spcAft>
                          <a:spcPts val="0"/>
                        </a:spcAft>
                      </a:pPr>
                      <a:endParaRPr lang="es-ES" sz="1100" dirty="0">
                        <a:solidFill>
                          <a:srgbClr val="002060"/>
                        </a:solidFill>
                        <a:effectLst/>
                      </a:endParaRPr>
                    </a:p>
                    <a:p>
                      <a:pPr algn="ctr">
                        <a:lnSpc>
                          <a:spcPct val="107000"/>
                        </a:lnSpc>
                        <a:spcAft>
                          <a:spcPts val="0"/>
                        </a:spcAft>
                      </a:pPr>
                      <a:r>
                        <a:rPr lang="es-ES" sz="1100" dirty="0">
                          <a:solidFill>
                            <a:srgbClr val="002060"/>
                          </a:solidFill>
                          <a:effectLst/>
                        </a:rPr>
                        <a:t>Datos calculados</a:t>
                      </a:r>
                      <a:endParaRPr lang="es-ES"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Valores recomendados por el MTOP</a:t>
                      </a:r>
                      <a:endParaRPr lang="es-ES"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Verificación</a:t>
                      </a:r>
                      <a:endParaRPr lang="es-ES"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726771">
                <a:tc>
                  <a:txBody>
                    <a:bodyPr/>
                    <a:lstStyle/>
                    <a:p>
                      <a:pPr algn="ctr">
                        <a:lnSpc>
                          <a:spcPct val="107000"/>
                        </a:lnSpc>
                        <a:spcAft>
                          <a:spcPts val="0"/>
                        </a:spcAft>
                      </a:pPr>
                      <a:r>
                        <a:rPr lang="es-ES" sz="1200" b="0" dirty="0" smtClean="0">
                          <a:effectLst/>
                          <a:latin typeface="+mj-lt"/>
                          <a:ea typeface="+mn-ea"/>
                          <a:cs typeface="+mn-cs"/>
                        </a:rPr>
                        <a:t>35.26%</a:t>
                      </a:r>
                      <a:endParaRPr lang="es-ES" sz="12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 sz="1200" b="0" dirty="0" smtClean="0">
                          <a:latin typeface="+mj-lt"/>
                        </a:rPr>
                        <a:t>Máx. 40%</a:t>
                      </a:r>
                      <a:endParaRPr lang="es-ES" sz="12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b="1" dirty="0" smtClean="0">
                          <a:effectLst/>
                          <a:latin typeface="+mj-lt"/>
                          <a:ea typeface="Calibri" panose="020F0502020204030204" pitchFamily="34" charset="0"/>
                          <a:cs typeface="Times New Roman" panose="02020603050405020304" pitchFamily="18" charset="0"/>
                        </a:rPr>
                        <a:t>CUMPLE</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r>
              <a:tr h="628922">
                <a:tc>
                  <a:txBody>
                    <a:bodyPr/>
                    <a:lstStyle/>
                    <a:p>
                      <a:pPr algn="ctr">
                        <a:lnSpc>
                          <a:spcPct val="107000"/>
                        </a:lnSpc>
                        <a:spcAft>
                          <a:spcPts val="0"/>
                        </a:spcAft>
                      </a:pPr>
                      <a:r>
                        <a:rPr lang="en-US" sz="1200" b="0" dirty="0" err="1" smtClean="0">
                          <a:effectLst/>
                          <a:latin typeface="+mj-lt"/>
                          <a:ea typeface="+mn-ea"/>
                          <a:cs typeface="+mn-cs"/>
                        </a:rPr>
                        <a:t>Adherencia</a:t>
                      </a:r>
                      <a:r>
                        <a:rPr lang="en-US" sz="1200" b="0" dirty="0" smtClean="0">
                          <a:effectLst/>
                          <a:latin typeface="+mj-lt"/>
                          <a:ea typeface="+mn-ea"/>
                          <a:cs typeface="+mn-cs"/>
                        </a:rPr>
                        <a:t> mayor al </a:t>
                      </a:r>
                      <a:r>
                        <a:rPr lang="es-ES" sz="1200" b="0" dirty="0" smtClean="0">
                          <a:effectLst/>
                          <a:latin typeface="+mj-lt"/>
                          <a:ea typeface="+mn-ea"/>
                          <a:cs typeface="+mn-cs"/>
                        </a:rPr>
                        <a:t>95%</a:t>
                      </a:r>
                      <a:endParaRPr lang="es-ES" sz="12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200" b="0" kern="1200" dirty="0" err="1" smtClean="0">
                          <a:solidFill>
                            <a:schemeClr val="tx1"/>
                          </a:solidFill>
                          <a:effectLst/>
                          <a:latin typeface="+mj-lt"/>
                          <a:ea typeface="+mn-ea"/>
                          <a:cs typeface="+mn-cs"/>
                        </a:rPr>
                        <a:t>Adherencia</a:t>
                      </a:r>
                      <a:r>
                        <a:rPr lang="en-US" sz="1200" b="0" kern="1200" dirty="0" smtClean="0">
                          <a:solidFill>
                            <a:schemeClr val="tx1"/>
                          </a:solidFill>
                          <a:effectLst/>
                          <a:latin typeface="+mj-lt"/>
                          <a:ea typeface="+mn-ea"/>
                          <a:cs typeface="+mn-cs"/>
                        </a:rPr>
                        <a:t> mayor al </a:t>
                      </a:r>
                      <a:r>
                        <a:rPr lang="es-ES" sz="1200" b="0" kern="1200" dirty="0" smtClean="0">
                          <a:solidFill>
                            <a:schemeClr val="tx1"/>
                          </a:solidFill>
                          <a:effectLst/>
                          <a:latin typeface="+mj-lt"/>
                          <a:ea typeface="+mn-ea"/>
                          <a:cs typeface="+mn-cs"/>
                        </a:rPr>
                        <a:t>95%</a:t>
                      </a:r>
                      <a:endParaRPr lang="es-ES" sz="12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 sz="1200" b="1" dirty="0" smtClean="0">
                          <a:effectLst/>
                          <a:latin typeface="+mj-lt"/>
                          <a:ea typeface="Calibri" panose="020F0502020204030204" pitchFamily="34" charset="0"/>
                          <a:cs typeface="Times New Roman" panose="02020603050405020304" pitchFamily="18" charset="0"/>
                        </a:rPr>
                        <a:t>CUMPLE</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r>
              <a:tr h="514866">
                <a:tc>
                  <a:txBody>
                    <a:bodyPr/>
                    <a:lstStyle/>
                    <a:p>
                      <a:pPr algn="ctr">
                        <a:lnSpc>
                          <a:spcPct val="107000"/>
                        </a:lnSpc>
                        <a:spcAft>
                          <a:spcPts val="0"/>
                        </a:spcAft>
                      </a:pPr>
                      <a:r>
                        <a:rPr lang="es-ES" sz="1200" b="0" dirty="0" smtClean="0">
                          <a:effectLst/>
                          <a:latin typeface="+mj-lt"/>
                          <a:ea typeface="+mn-ea"/>
                          <a:cs typeface="+mn-cs"/>
                        </a:rPr>
                        <a:t>72%</a:t>
                      </a:r>
                      <a:endParaRPr lang="es-ES" sz="12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b="0" dirty="0" smtClean="0">
                          <a:effectLst/>
                          <a:latin typeface="+mj-lt"/>
                          <a:ea typeface="Calibri" panose="020F0502020204030204" pitchFamily="34" charset="0"/>
                          <a:cs typeface="Times New Roman" panose="02020603050405020304" pitchFamily="18" charset="0"/>
                        </a:rPr>
                        <a:t>Min. 50%</a:t>
                      </a:r>
                      <a:endParaRPr lang="es-ES" sz="1200" b="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b="1" dirty="0" smtClean="0">
                          <a:effectLst/>
                          <a:latin typeface="+mj-lt"/>
                          <a:ea typeface="Calibri" panose="020F0502020204030204" pitchFamily="34" charset="0"/>
                          <a:cs typeface="Times New Roman" panose="02020603050405020304" pitchFamily="18" charset="0"/>
                        </a:rPr>
                        <a:t>CUMPLE</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6" name="CuadroTexto 15"/>
          <p:cNvSpPr txBox="1"/>
          <p:nvPr/>
        </p:nvSpPr>
        <p:spPr>
          <a:xfrm>
            <a:off x="3555617" y="3463290"/>
            <a:ext cx="411480"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 </a:t>
            </a:r>
            <a:endParaRPr lang="es-ES" dirty="0"/>
          </a:p>
        </p:txBody>
      </p:sp>
      <p:sp>
        <p:nvSpPr>
          <p:cNvPr id="30" name="CuadroTexto 29"/>
          <p:cNvSpPr txBox="1"/>
          <p:nvPr/>
        </p:nvSpPr>
        <p:spPr>
          <a:xfrm>
            <a:off x="4086031" y="4124575"/>
            <a:ext cx="411480"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 </a:t>
            </a:r>
            <a:endParaRPr lang="es-ES" dirty="0"/>
          </a:p>
        </p:txBody>
      </p:sp>
      <p:sp>
        <p:nvSpPr>
          <p:cNvPr id="31" name="CuadroTexto 30"/>
          <p:cNvSpPr txBox="1"/>
          <p:nvPr/>
        </p:nvSpPr>
        <p:spPr>
          <a:xfrm>
            <a:off x="4638544" y="4658984"/>
            <a:ext cx="411480"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 </a:t>
            </a:r>
            <a:endParaRPr lang="es-ES" dirty="0"/>
          </a:p>
        </p:txBody>
      </p:sp>
      <p:sp>
        <p:nvSpPr>
          <p:cNvPr id="32" name="CuadroTexto 31"/>
          <p:cNvSpPr txBox="1"/>
          <p:nvPr/>
        </p:nvSpPr>
        <p:spPr>
          <a:xfrm>
            <a:off x="4610987" y="5238926"/>
            <a:ext cx="411480"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 </a:t>
            </a:r>
            <a:endParaRPr lang="es-ES" dirty="0"/>
          </a:p>
        </p:txBody>
      </p:sp>
      <p:sp>
        <p:nvSpPr>
          <p:cNvPr id="33" name="CuadroTexto 32"/>
          <p:cNvSpPr txBox="1"/>
          <p:nvPr/>
        </p:nvSpPr>
        <p:spPr>
          <a:xfrm>
            <a:off x="3555617" y="5836152"/>
            <a:ext cx="411480"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 </a:t>
            </a:r>
            <a:endParaRPr lang="es-ES" dirty="0"/>
          </a:p>
        </p:txBody>
      </p:sp>
    </p:spTree>
    <p:extLst>
      <p:ext uri="{BB962C8B-B14F-4D97-AF65-F5344CB8AC3E}">
        <p14:creationId xmlns:p14="http://schemas.microsoft.com/office/powerpoint/2010/main" val="42941015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09838" y="187285"/>
            <a:ext cx="8614410" cy="522673"/>
          </a:xfrm>
        </p:spPr>
        <p:txBody>
          <a:bodyPr/>
          <a:lstStyle/>
          <a:p>
            <a:r>
              <a:rPr lang="es-ES" dirty="0" smtClean="0"/>
              <a:t>Caracterización del ligante</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16</a:t>
            </a:fld>
            <a:endParaRPr lang="en-US" dirty="0"/>
          </a:p>
        </p:txBody>
      </p:sp>
      <p:graphicFrame>
        <p:nvGraphicFramePr>
          <p:cNvPr id="8" name="Tabla 7"/>
          <p:cNvGraphicFramePr>
            <a:graphicFrameLocks noGrp="1"/>
          </p:cNvGraphicFramePr>
          <p:nvPr>
            <p:extLst>
              <p:ext uri="{D42A27DB-BD31-4B8C-83A1-F6EECF244321}">
                <p14:modId xmlns:p14="http://schemas.microsoft.com/office/powerpoint/2010/main" val="3535121011"/>
              </p:ext>
            </p:extLst>
          </p:nvPr>
        </p:nvGraphicFramePr>
        <p:xfrm>
          <a:off x="338163" y="1922224"/>
          <a:ext cx="2314602" cy="4562538"/>
        </p:xfrm>
        <a:graphic>
          <a:graphicData uri="http://schemas.openxmlformats.org/drawingml/2006/table">
            <a:tbl>
              <a:tblPr firstRow="1" firstCol="1" bandRow="1">
                <a:tableStyleId>{BC89EF96-8CEA-46FF-86C4-4CE0E7609802}</a:tableStyleId>
              </a:tblPr>
              <a:tblGrid>
                <a:gridCol w="2314602"/>
              </a:tblGrid>
              <a:tr h="1113806">
                <a:tc>
                  <a:txBody>
                    <a:bodyPr/>
                    <a:lstStyle/>
                    <a:p>
                      <a:pPr algn="ctr">
                        <a:lnSpc>
                          <a:spcPct val="107000"/>
                        </a:lnSpc>
                        <a:spcAft>
                          <a:spcPts val="0"/>
                        </a:spcAft>
                      </a:pPr>
                      <a:r>
                        <a:rPr lang="es-EC" sz="1100" dirty="0">
                          <a:effectLst/>
                        </a:rPr>
                        <a:t> </a:t>
                      </a:r>
                      <a:r>
                        <a:rPr lang="es-ES" sz="1100" dirty="0">
                          <a:effectLst/>
                        </a:rPr>
                        <a:t> </a:t>
                      </a:r>
                      <a:r>
                        <a:rPr lang="es-ES" sz="1100" dirty="0" smtClean="0">
                          <a:effectLst/>
                        </a:rPr>
                        <a:t>Ensayos</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909100">
                <a:tc>
                  <a:txBody>
                    <a:bodyPr/>
                    <a:lstStyle/>
                    <a:p>
                      <a:pPr algn="ctr">
                        <a:lnSpc>
                          <a:spcPct val="107000"/>
                        </a:lnSpc>
                        <a:spcAft>
                          <a:spcPts val="0"/>
                        </a:spcAft>
                      </a:pPr>
                      <a:r>
                        <a:rPr lang="es-ES" sz="1100">
                          <a:effectLst/>
                        </a:rPr>
                        <a:t>Penetración </a:t>
                      </a:r>
                      <a:br>
                        <a:rPr lang="es-ES" sz="1100">
                          <a:effectLst/>
                        </a:rPr>
                      </a:br>
                      <a:r>
                        <a:rPr lang="es-ES" sz="1100">
                          <a:effectLst/>
                        </a:rPr>
                        <a:t>(25 °C, 100 gr, 5 seg), mm/10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98981">
                <a:tc>
                  <a:txBody>
                    <a:bodyPr/>
                    <a:lstStyle/>
                    <a:p>
                      <a:pPr algn="ctr">
                        <a:lnSpc>
                          <a:spcPct val="107000"/>
                        </a:lnSpc>
                        <a:spcAft>
                          <a:spcPts val="0"/>
                        </a:spcAft>
                      </a:pPr>
                      <a:r>
                        <a:rPr lang="es-ES" sz="1100">
                          <a:effectLst/>
                        </a:rPr>
                        <a:t>Punto de ablandamiento  (°C)</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62287">
                <a:tc>
                  <a:txBody>
                    <a:bodyPr/>
                    <a:lstStyle/>
                    <a:p>
                      <a:pPr algn="ctr">
                        <a:lnSpc>
                          <a:spcPct val="107000"/>
                        </a:lnSpc>
                        <a:spcAft>
                          <a:spcPts val="0"/>
                        </a:spcAft>
                      </a:pPr>
                      <a:r>
                        <a:rPr lang="es-ES" sz="1100">
                          <a:effectLst/>
                        </a:rPr>
                        <a:t>Índice de penetración</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98981">
                <a:tc>
                  <a:txBody>
                    <a:bodyPr/>
                    <a:lstStyle/>
                    <a:p>
                      <a:pPr algn="ctr">
                        <a:lnSpc>
                          <a:spcPct val="107000"/>
                        </a:lnSpc>
                        <a:spcAft>
                          <a:spcPts val="0"/>
                        </a:spcAft>
                      </a:pPr>
                      <a:r>
                        <a:rPr lang="es-ES" sz="1100" dirty="0">
                          <a:effectLst/>
                        </a:rPr>
                        <a:t>Ductilidad</a:t>
                      </a:r>
                      <a:br>
                        <a:rPr lang="es-ES" sz="1100" dirty="0">
                          <a:effectLst/>
                        </a:rPr>
                      </a:br>
                      <a:r>
                        <a:rPr lang="es-ES" sz="1100" dirty="0">
                          <a:effectLst/>
                        </a:rPr>
                        <a:t> (25 °C. 5cm/min), cm</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98981">
                <a:tc>
                  <a:txBody>
                    <a:bodyPr/>
                    <a:lstStyle/>
                    <a:p>
                      <a:pPr algn="ctr">
                        <a:lnSpc>
                          <a:spcPct val="107000"/>
                        </a:lnSpc>
                        <a:spcAft>
                          <a:spcPts val="0"/>
                        </a:spcAft>
                      </a:pPr>
                      <a:r>
                        <a:rPr lang="es-ES" sz="1100" dirty="0">
                          <a:effectLst/>
                        </a:rPr>
                        <a:t>Punto de inflamación,</a:t>
                      </a:r>
                      <a:br>
                        <a:rPr lang="es-ES" sz="1100" dirty="0">
                          <a:effectLst/>
                        </a:rPr>
                      </a:br>
                      <a:r>
                        <a:rPr lang="es-ES" sz="1100" dirty="0">
                          <a:effectLst/>
                        </a:rPr>
                        <a:t> </a:t>
                      </a:r>
                      <a:r>
                        <a:rPr lang="es-ES" sz="1100" dirty="0" smtClean="0">
                          <a:effectLst/>
                        </a:rPr>
                        <a:t>(copa </a:t>
                      </a:r>
                      <a:r>
                        <a:rPr lang="es-ES" sz="1100" dirty="0">
                          <a:effectLst/>
                        </a:rPr>
                        <a:t>de </a:t>
                      </a:r>
                      <a:r>
                        <a:rPr lang="es-ES" sz="1100" dirty="0" smtClean="0">
                          <a:effectLst/>
                        </a:rPr>
                        <a:t>Cleveland)</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80402">
                <a:tc>
                  <a:txBody>
                    <a:bodyPr/>
                    <a:lstStyle/>
                    <a:p>
                      <a:pPr algn="ctr">
                        <a:lnSpc>
                          <a:spcPct val="107000"/>
                        </a:lnSpc>
                        <a:spcAft>
                          <a:spcPts val="0"/>
                        </a:spcAft>
                      </a:pPr>
                      <a:r>
                        <a:rPr lang="es-ES" sz="1100" dirty="0">
                          <a:effectLst/>
                        </a:rPr>
                        <a:t>Densidad relativa</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pSp>
        <p:nvGrpSpPr>
          <p:cNvPr id="6" name="62 Grupo"/>
          <p:cNvGrpSpPr/>
          <p:nvPr/>
        </p:nvGrpSpPr>
        <p:grpSpPr>
          <a:xfrm>
            <a:off x="8183085" y="958335"/>
            <a:ext cx="3681255" cy="1914384"/>
            <a:chOff x="0" y="0"/>
            <a:chExt cx="4036956" cy="2562423"/>
          </a:xfrm>
        </p:grpSpPr>
        <p:pic>
          <p:nvPicPr>
            <p:cNvPr id="9" name="Imagen 8"/>
            <p:cNvPicPr>
              <a:picLocks noChangeAspect="1"/>
            </p:cNvPicPr>
            <p:nvPr/>
          </p:nvPicPr>
          <p:blipFill rotWithShape="1">
            <a:blip r:embed="rId2">
              <a:extLst>
                <a:ext uri="{28A0092B-C50C-407E-A947-70E740481C1C}">
                  <a14:useLocalDpi xmlns:a14="http://schemas.microsoft.com/office/drawing/2010/main" val="0"/>
                </a:ext>
              </a:extLst>
            </a:blip>
            <a:srcRect l="17766" r="16244" b="36031"/>
            <a:stretch/>
          </p:blipFill>
          <p:spPr bwMode="auto">
            <a:xfrm>
              <a:off x="0" y="0"/>
              <a:ext cx="1121434" cy="2544792"/>
            </a:xfrm>
            <a:prstGeom prst="rect">
              <a:avLst/>
            </a:prstGeom>
            <a:ln>
              <a:noFill/>
            </a:ln>
            <a:extLst>
              <a:ext uri="{53640926-AAD7-44D8-BBD7-CCE9431645EC}">
                <a14:shadowObscured xmlns:a14="http://schemas.microsoft.com/office/drawing/2010/main"/>
              </a:ext>
            </a:extLst>
          </p:spPr>
        </p:pic>
        <p:pic>
          <p:nvPicPr>
            <p:cNvPr id="10" name="Imagen 9"/>
            <p:cNvPicPr>
              <a:picLocks noChangeAspect="1"/>
            </p:cNvPicPr>
            <p:nvPr/>
          </p:nvPicPr>
          <p:blipFill rotWithShape="1">
            <a:blip r:embed="rId3">
              <a:extLst>
                <a:ext uri="{28A0092B-C50C-407E-A947-70E740481C1C}">
                  <a14:useLocalDpi xmlns:a14="http://schemas.microsoft.com/office/drawing/2010/main" val="0"/>
                </a:ext>
              </a:extLst>
            </a:blip>
            <a:srcRect l="7394"/>
            <a:stretch/>
          </p:blipFill>
          <p:spPr bwMode="auto">
            <a:xfrm>
              <a:off x="1167933" y="15668"/>
              <a:ext cx="1397479" cy="2544792"/>
            </a:xfrm>
            <a:prstGeom prst="rect">
              <a:avLst/>
            </a:prstGeom>
            <a:ln>
              <a:noFill/>
            </a:ln>
            <a:extLst>
              <a:ext uri="{53640926-AAD7-44D8-BBD7-CCE9431645EC}">
                <a14:shadowObscured xmlns:a14="http://schemas.microsoft.com/office/drawing/2010/main"/>
              </a:ext>
            </a:extLst>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3599" y="17631"/>
              <a:ext cx="1423357" cy="2544792"/>
            </a:xfrm>
            <a:prstGeom prst="rect">
              <a:avLst/>
            </a:prstGeom>
          </p:spPr>
        </p:pic>
      </p:grpSp>
      <p:grpSp>
        <p:nvGrpSpPr>
          <p:cNvPr id="13" name="92 Grupo"/>
          <p:cNvGrpSpPr/>
          <p:nvPr/>
        </p:nvGrpSpPr>
        <p:grpSpPr>
          <a:xfrm>
            <a:off x="8315008" y="3030708"/>
            <a:ext cx="3549332" cy="1343235"/>
            <a:chOff x="-51758" y="0"/>
            <a:chExt cx="4666890" cy="1250830"/>
          </a:xfrm>
        </p:grpSpPr>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3087" y="0"/>
              <a:ext cx="2562045" cy="1250830"/>
            </a:xfrm>
            <a:prstGeom prst="rect">
              <a:avLst/>
            </a:prstGeom>
          </p:spPr>
        </p:pic>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8" y="0"/>
              <a:ext cx="2061713" cy="1207698"/>
            </a:xfrm>
            <a:prstGeom prst="rect">
              <a:avLst/>
            </a:prstGeom>
          </p:spPr>
        </p:pic>
      </p:grpSp>
      <p:grpSp>
        <p:nvGrpSpPr>
          <p:cNvPr id="16" name="Grupo 15"/>
          <p:cNvGrpSpPr/>
          <p:nvPr/>
        </p:nvGrpSpPr>
        <p:grpSpPr>
          <a:xfrm>
            <a:off x="8510954" y="4520343"/>
            <a:ext cx="3073939" cy="2011342"/>
            <a:chOff x="2473028" y="-289738"/>
            <a:chExt cx="3733981" cy="2489236"/>
          </a:xfrm>
        </p:grpSpPr>
        <p:pic>
          <p:nvPicPr>
            <p:cNvPr id="21" name="Imagen 20"/>
            <p:cNvPicPr>
              <a:picLocks noChangeAspect="1"/>
            </p:cNvPicPr>
            <p:nvPr/>
          </p:nvPicPr>
          <p:blipFill>
            <a:blip r:embed="rId7"/>
            <a:stretch>
              <a:fillRect/>
            </a:stretch>
          </p:blipFill>
          <p:spPr>
            <a:xfrm>
              <a:off x="2473028" y="-267108"/>
              <a:ext cx="1823284" cy="2466605"/>
            </a:xfrm>
            <a:prstGeom prst="rect">
              <a:avLst/>
            </a:prstGeom>
          </p:spPr>
        </p:pic>
        <p:pic>
          <p:nvPicPr>
            <p:cNvPr id="18" name="Imagen 17"/>
            <p:cNvPicPr>
              <a:picLocks noChangeAspect="1"/>
            </p:cNvPicPr>
            <p:nvPr/>
          </p:nvPicPr>
          <p:blipFill>
            <a:blip r:embed="rId8"/>
            <a:stretch>
              <a:fillRect/>
            </a:stretch>
          </p:blipFill>
          <p:spPr>
            <a:xfrm>
              <a:off x="4375638" y="-289738"/>
              <a:ext cx="1831371" cy="2489236"/>
            </a:xfrm>
            <a:prstGeom prst="rect">
              <a:avLst/>
            </a:prstGeom>
          </p:spPr>
        </p:pic>
      </p:grpSp>
      <p:graphicFrame>
        <p:nvGraphicFramePr>
          <p:cNvPr id="19" name="Tabla 18"/>
          <p:cNvGraphicFramePr>
            <a:graphicFrameLocks noGrp="1"/>
          </p:cNvGraphicFramePr>
          <p:nvPr>
            <p:extLst>
              <p:ext uri="{D42A27DB-BD31-4B8C-83A1-F6EECF244321}">
                <p14:modId xmlns:p14="http://schemas.microsoft.com/office/powerpoint/2010/main" val="2143320210"/>
              </p:ext>
            </p:extLst>
          </p:nvPr>
        </p:nvGraphicFramePr>
        <p:xfrm>
          <a:off x="2674471" y="1920811"/>
          <a:ext cx="5246637" cy="4562539"/>
        </p:xfrm>
        <a:graphic>
          <a:graphicData uri="http://schemas.openxmlformats.org/drawingml/2006/table">
            <a:tbl>
              <a:tblPr firstRow="1" firstCol="1" bandRow="1">
                <a:tableStyleId>{BC89EF96-8CEA-46FF-86C4-4CE0E7609802}</a:tableStyleId>
              </a:tblPr>
              <a:tblGrid>
                <a:gridCol w="828615"/>
                <a:gridCol w="1103559"/>
                <a:gridCol w="1206548"/>
                <a:gridCol w="883416"/>
                <a:gridCol w="1224499"/>
              </a:tblGrid>
              <a:tr h="883969">
                <a:tc rowSpan="2">
                  <a:txBody>
                    <a:bodyPr/>
                    <a:lstStyle/>
                    <a:p>
                      <a:pPr algn="ctr">
                        <a:lnSpc>
                          <a:spcPct val="107000"/>
                        </a:lnSpc>
                        <a:spcAft>
                          <a:spcPts val="0"/>
                        </a:spcAft>
                      </a:pPr>
                      <a:r>
                        <a:rPr lang="es-ES" sz="1100" dirty="0">
                          <a:effectLst/>
                        </a:rPr>
                        <a:t> </a:t>
                      </a:r>
                    </a:p>
                    <a:p>
                      <a:pPr algn="ctr">
                        <a:lnSpc>
                          <a:spcPct val="107000"/>
                        </a:lnSpc>
                        <a:spcAft>
                          <a:spcPts val="0"/>
                        </a:spcAft>
                      </a:pPr>
                      <a:r>
                        <a:rPr lang="es-ES" sz="1100" dirty="0">
                          <a:effectLst/>
                        </a:rPr>
                        <a:t>Unidad</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S" sz="1100" dirty="0">
                          <a:effectLst/>
                        </a:rPr>
                        <a:t> </a:t>
                      </a:r>
                    </a:p>
                    <a:p>
                      <a:pPr algn="ctr">
                        <a:lnSpc>
                          <a:spcPct val="107000"/>
                        </a:lnSpc>
                        <a:spcAft>
                          <a:spcPts val="0"/>
                        </a:spcAft>
                      </a:pPr>
                      <a:r>
                        <a:rPr lang="es-ES" sz="1100" dirty="0">
                          <a:effectLst/>
                        </a:rPr>
                        <a:t>Datos calculados</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S" sz="1100">
                          <a:effectLst/>
                        </a:rPr>
                        <a:t>Valores para un asfalto con penetración de 60  a 70   (MTOP-001F-2002 tabla 810.2.1tabla 810.2.1)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rowSpan="2">
                  <a:txBody>
                    <a:bodyPr/>
                    <a:lstStyle/>
                    <a:p>
                      <a:pPr algn="ctr">
                        <a:lnSpc>
                          <a:spcPct val="107000"/>
                        </a:lnSpc>
                        <a:spcAft>
                          <a:spcPts val="0"/>
                        </a:spcAft>
                      </a:pPr>
                      <a:endParaRPr lang="es-ES" sz="1100" dirty="0">
                        <a:effectLst/>
                      </a:endParaRPr>
                    </a:p>
                    <a:p>
                      <a:pPr algn="ctr">
                        <a:lnSpc>
                          <a:spcPct val="107000"/>
                        </a:lnSpc>
                        <a:spcAft>
                          <a:spcPts val="0"/>
                        </a:spcAft>
                      </a:pPr>
                      <a:r>
                        <a:rPr lang="es-ES" sz="1100" dirty="0">
                          <a:effectLst/>
                        </a:rPr>
                        <a:t>Verificación</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29838">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1100">
                          <a:effectLst/>
                        </a:rPr>
                        <a:t>mínimo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rPr>
                        <a:t>máximo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r>
              <a:tr h="909100">
                <a:tc>
                  <a:txBody>
                    <a:bodyPr/>
                    <a:lstStyle/>
                    <a:p>
                      <a:pPr algn="ctr">
                        <a:lnSpc>
                          <a:spcPct val="107000"/>
                        </a:lnSpc>
                        <a:spcAft>
                          <a:spcPts val="0"/>
                        </a:spcAft>
                      </a:pPr>
                      <a:r>
                        <a:rPr lang="es-ES" sz="1100">
                          <a:effectLst/>
                        </a:rPr>
                        <a:t>mm/10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b="1" dirty="0">
                          <a:effectLst/>
                        </a:rPr>
                        <a:t>62.5</a:t>
                      </a:r>
                      <a:endParaRPr lang="es-E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b="1" dirty="0">
                          <a:effectLst/>
                        </a:rPr>
                        <a:t>60</a:t>
                      </a:r>
                      <a:endParaRPr lang="es-E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b="1" dirty="0">
                          <a:effectLst/>
                        </a:rPr>
                        <a:t>70</a:t>
                      </a:r>
                      <a:endParaRPr lang="es-E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b="1" dirty="0">
                          <a:effectLst/>
                        </a:rPr>
                        <a:t>CUMPLE</a:t>
                      </a:r>
                      <a:endParaRPr lang="es-E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98981">
                <a:tc>
                  <a:txBody>
                    <a:bodyPr/>
                    <a:lstStyle/>
                    <a:p>
                      <a:pPr algn="ctr">
                        <a:lnSpc>
                          <a:spcPct val="107000"/>
                        </a:lnSpc>
                        <a:spcAft>
                          <a:spcPts val="0"/>
                        </a:spcAft>
                      </a:pPr>
                      <a:r>
                        <a:rPr lang="es-ES" sz="1100" dirty="0">
                          <a:effectLst/>
                        </a:rPr>
                        <a:t>°C</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rPr>
                        <a:t>48.9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rPr>
                        <a:t>48</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rPr>
                        <a:t>57</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b="1" dirty="0">
                          <a:effectLst/>
                        </a:rPr>
                        <a:t>CUMPLE</a:t>
                      </a:r>
                      <a:endParaRPr lang="es-E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62287">
                <a:tc>
                  <a:txBody>
                    <a:bodyPr/>
                    <a:lstStyle/>
                    <a:p>
                      <a:pPr algn="ctr"/>
                      <a:endParaRPr lang="es-ES" sz="1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rPr>
                        <a:t>-0.96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rPr>
                        <a:t>-1.5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rPr>
                        <a:t>1.5</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b="1" dirty="0">
                          <a:effectLst/>
                        </a:rPr>
                        <a:t>CUMPLE</a:t>
                      </a:r>
                      <a:endParaRPr lang="es-E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98981">
                <a:tc>
                  <a:txBody>
                    <a:bodyPr/>
                    <a:lstStyle/>
                    <a:p>
                      <a:pPr algn="ctr">
                        <a:lnSpc>
                          <a:spcPct val="107000"/>
                        </a:lnSpc>
                        <a:spcAft>
                          <a:spcPts val="0"/>
                        </a:spcAft>
                      </a:pPr>
                      <a:r>
                        <a:rPr lang="es-ES" sz="1100">
                          <a:effectLst/>
                        </a:rPr>
                        <a:t>cm</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rPr>
                        <a:t>&gt; 100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rPr>
                        <a:t>100</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S" sz="1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b="1" dirty="0">
                          <a:effectLst/>
                        </a:rPr>
                        <a:t>CUMPLE</a:t>
                      </a:r>
                      <a:endParaRPr lang="es-E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598981">
                <a:tc>
                  <a:txBody>
                    <a:bodyPr/>
                    <a:lstStyle/>
                    <a:p>
                      <a:pPr algn="ctr">
                        <a:lnSpc>
                          <a:spcPct val="107000"/>
                        </a:lnSpc>
                        <a:spcAft>
                          <a:spcPts val="0"/>
                        </a:spcAft>
                      </a:pPr>
                      <a:r>
                        <a:rPr lang="es-ES" sz="1100">
                          <a:effectLst/>
                        </a:rPr>
                        <a:t>°C</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rPr>
                        <a:t>296</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rPr>
                        <a:t>232</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S" sz="11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b="1" dirty="0">
                          <a:effectLst/>
                        </a:rPr>
                        <a:t>CUMPLE</a:t>
                      </a:r>
                      <a:endParaRPr lang="es-E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80402">
                <a:tc>
                  <a:txBody>
                    <a:bodyPr/>
                    <a:lstStyle/>
                    <a:p>
                      <a:pPr algn="ctr"/>
                      <a:endParaRPr lang="es-ES" sz="1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dirty="0">
                          <a:effectLst/>
                        </a:rPr>
                        <a:t>1.01</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dirty="0">
                          <a:effectLst/>
                        </a:rPr>
                        <a:t>1.00</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S" sz="1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b="1" dirty="0">
                          <a:effectLst/>
                        </a:rPr>
                        <a:t>CUMPLE</a:t>
                      </a:r>
                      <a:endParaRPr lang="es-ES" sz="11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3108035919"/>
              </p:ext>
            </p:extLst>
          </p:nvPr>
        </p:nvGraphicFramePr>
        <p:xfrm>
          <a:off x="2657371" y="1910353"/>
          <a:ext cx="1201196" cy="4561818"/>
        </p:xfrm>
        <a:graphic>
          <a:graphicData uri="http://schemas.openxmlformats.org/drawingml/2006/table">
            <a:tbl>
              <a:tblPr firstRow="1" firstCol="1" bandRow="1">
                <a:tableStyleId>{BC89EF96-8CEA-46FF-86C4-4CE0E7609802}</a:tableStyleId>
              </a:tblPr>
              <a:tblGrid>
                <a:gridCol w="1201196"/>
              </a:tblGrid>
              <a:tr h="1113057">
                <a:tc>
                  <a:txBody>
                    <a:bodyPr/>
                    <a:lstStyle/>
                    <a:p>
                      <a:pPr algn="ctr">
                        <a:lnSpc>
                          <a:spcPct val="107000"/>
                        </a:lnSpc>
                        <a:spcAft>
                          <a:spcPts val="0"/>
                        </a:spcAft>
                      </a:pPr>
                      <a:r>
                        <a:rPr lang="es-ES" sz="1200" dirty="0" smtClean="0">
                          <a:effectLst/>
                          <a:latin typeface="+mj-lt"/>
                        </a:rPr>
                        <a:t>Asfalto</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r>
              <a:tr h="909108">
                <a:tc>
                  <a:txBody>
                    <a:bodyPr/>
                    <a:lstStyle/>
                    <a:p>
                      <a:pPr marL="0" indent="0" algn="ctr">
                        <a:lnSpc>
                          <a:spcPct val="107000"/>
                        </a:lnSpc>
                        <a:spcAft>
                          <a:spcPts val="0"/>
                        </a:spcAft>
                        <a:buFont typeface="Wingdings" panose="05000000000000000000" pitchFamily="2" charset="2"/>
                        <a:buNone/>
                      </a:pPr>
                      <a:endParaRPr lang="es-ES" sz="1800" dirty="0">
                        <a:effectLst/>
                        <a:latin typeface="+mj-lt"/>
                        <a:ea typeface="Calibri" panose="020F0502020204030204" pitchFamily="34" charset="0"/>
                        <a:cs typeface="Times New Roman" panose="02020603050405020304" pitchFamily="18" charset="0"/>
                      </a:endParaRPr>
                    </a:p>
                  </a:txBody>
                  <a:tcPr marL="68580" marR="68580" marT="0" marB="0" anchor="ctr"/>
                </a:tc>
              </a:tr>
              <a:tr h="598986">
                <a:tc>
                  <a:txBody>
                    <a:bodyPr/>
                    <a:lstStyle/>
                    <a:p>
                      <a:pPr marL="0" indent="0" algn="ctr">
                        <a:lnSpc>
                          <a:spcPct val="107000"/>
                        </a:lnSpc>
                        <a:spcAft>
                          <a:spcPts val="0"/>
                        </a:spcAft>
                        <a:buFont typeface="Wingdings" panose="05000000000000000000" pitchFamily="2" charset="2"/>
                        <a:buNone/>
                      </a:pPr>
                      <a:endParaRPr lang="es-ES" sz="1800" dirty="0">
                        <a:effectLst/>
                        <a:latin typeface="+mj-lt"/>
                        <a:ea typeface="Calibri" panose="020F0502020204030204" pitchFamily="34" charset="0"/>
                        <a:cs typeface="Times New Roman" panose="02020603050405020304" pitchFamily="18" charset="0"/>
                      </a:endParaRPr>
                    </a:p>
                  </a:txBody>
                  <a:tcPr marL="68580" marR="68580" marT="0" marB="0" anchor="ctr"/>
                </a:tc>
              </a:tr>
              <a:tr h="362290">
                <a:tc>
                  <a:txBody>
                    <a:bodyPr/>
                    <a:lstStyle/>
                    <a:p>
                      <a:pPr marL="0" indent="0" algn="ctr">
                        <a:buFont typeface="Wingdings" panose="05000000000000000000" pitchFamily="2" charset="2"/>
                        <a:buNone/>
                      </a:pPr>
                      <a:endParaRPr lang="es-ES" sz="1800" dirty="0">
                        <a:effectLst/>
                        <a:latin typeface="+mj-lt"/>
                        <a:cs typeface="Times New Roman" panose="02020603050405020304" pitchFamily="18" charset="0"/>
                      </a:endParaRPr>
                    </a:p>
                  </a:txBody>
                  <a:tcPr marL="68580" marR="68580" marT="0" marB="0" anchor="ctr"/>
                </a:tc>
              </a:tr>
              <a:tr h="598986">
                <a:tc>
                  <a:txBody>
                    <a:bodyPr/>
                    <a:lstStyle/>
                    <a:p>
                      <a:pPr marL="0" indent="0" algn="ctr">
                        <a:lnSpc>
                          <a:spcPct val="107000"/>
                        </a:lnSpc>
                        <a:spcAft>
                          <a:spcPts val="0"/>
                        </a:spcAft>
                        <a:buFont typeface="Wingdings" panose="05000000000000000000" pitchFamily="2" charset="2"/>
                        <a:buNone/>
                      </a:pPr>
                      <a:endParaRPr lang="es-ES" sz="1800" dirty="0">
                        <a:effectLst/>
                        <a:latin typeface="+mj-lt"/>
                        <a:ea typeface="Calibri" panose="020F0502020204030204" pitchFamily="34" charset="0"/>
                        <a:cs typeface="Times New Roman" panose="02020603050405020304" pitchFamily="18" charset="0"/>
                      </a:endParaRPr>
                    </a:p>
                  </a:txBody>
                  <a:tcPr marL="68580" marR="68580" marT="0" marB="0" anchor="ctr"/>
                </a:tc>
              </a:tr>
              <a:tr h="598986">
                <a:tc>
                  <a:txBody>
                    <a:bodyPr/>
                    <a:lstStyle/>
                    <a:p>
                      <a:pPr marL="0" indent="0" algn="ctr">
                        <a:lnSpc>
                          <a:spcPct val="107000"/>
                        </a:lnSpc>
                        <a:spcAft>
                          <a:spcPts val="0"/>
                        </a:spcAft>
                        <a:buFont typeface="Wingdings" panose="05000000000000000000" pitchFamily="2" charset="2"/>
                        <a:buNone/>
                      </a:pPr>
                      <a:r>
                        <a:rPr lang="es-ES" sz="1800" baseline="0" dirty="0" smtClean="0">
                          <a:effectLst/>
                          <a:latin typeface="+mj-lt"/>
                          <a:ea typeface="+mn-ea"/>
                          <a:cs typeface="+mn-cs"/>
                        </a:rPr>
                        <a:t> </a:t>
                      </a:r>
                      <a:endParaRPr lang="es-ES" sz="1800" dirty="0">
                        <a:effectLst/>
                        <a:latin typeface="+mj-lt"/>
                        <a:ea typeface="Calibri" panose="020F0502020204030204" pitchFamily="34" charset="0"/>
                        <a:cs typeface="Times New Roman" panose="02020603050405020304" pitchFamily="18" charset="0"/>
                      </a:endParaRPr>
                    </a:p>
                  </a:txBody>
                  <a:tcPr marL="68580" marR="68580" marT="0" marB="0" anchor="ctr"/>
                </a:tc>
              </a:tr>
              <a:tr h="380405">
                <a:tc>
                  <a:txBody>
                    <a:bodyPr/>
                    <a:lstStyle/>
                    <a:p>
                      <a:pPr marL="0" indent="0" algn="ctr">
                        <a:buFont typeface="Wingdings" panose="05000000000000000000" pitchFamily="2" charset="2"/>
                        <a:buNone/>
                      </a:pPr>
                      <a:r>
                        <a:rPr lang="es-ES" sz="1800" dirty="0" smtClean="0">
                          <a:effectLst/>
                          <a:latin typeface="+mj-lt"/>
                          <a:cs typeface="Times New Roman" panose="02020603050405020304" pitchFamily="18" charset="0"/>
                        </a:rPr>
                        <a:t> </a:t>
                      </a:r>
                      <a:endParaRPr lang="es-ES" sz="1800" dirty="0">
                        <a:effectLst/>
                        <a:latin typeface="+mj-lt"/>
                        <a:cs typeface="Times New Roman" panose="02020603050405020304" pitchFamily="18" charset="0"/>
                      </a:endParaRPr>
                    </a:p>
                  </a:txBody>
                  <a:tcPr marL="68580" marR="68580" marT="0" marB="0" anchor="ctr"/>
                </a:tc>
              </a:tr>
            </a:tbl>
          </a:graphicData>
        </a:graphic>
      </p:graphicFrame>
      <p:sp>
        <p:nvSpPr>
          <p:cNvPr id="5" name="CuadroTexto 4"/>
          <p:cNvSpPr txBox="1"/>
          <p:nvPr/>
        </p:nvSpPr>
        <p:spPr>
          <a:xfrm>
            <a:off x="3001053" y="4115571"/>
            <a:ext cx="339969"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a:t> </a:t>
            </a:r>
          </a:p>
        </p:txBody>
      </p:sp>
      <p:sp>
        <p:nvSpPr>
          <p:cNvPr id="22" name="CuadroTexto 21"/>
          <p:cNvSpPr txBox="1"/>
          <p:nvPr/>
        </p:nvSpPr>
        <p:spPr>
          <a:xfrm>
            <a:off x="3001053" y="3240801"/>
            <a:ext cx="339969"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a:t> </a:t>
            </a:r>
          </a:p>
        </p:txBody>
      </p:sp>
      <p:sp>
        <p:nvSpPr>
          <p:cNvPr id="23" name="CuadroTexto 22"/>
          <p:cNvSpPr txBox="1"/>
          <p:nvPr/>
        </p:nvSpPr>
        <p:spPr>
          <a:xfrm>
            <a:off x="3001053" y="4540957"/>
            <a:ext cx="339969"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a:t> </a:t>
            </a:r>
          </a:p>
        </p:txBody>
      </p:sp>
      <p:sp>
        <p:nvSpPr>
          <p:cNvPr id="24" name="CuadroTexto 23"/>
          <p:cNvSpPr txBox="1"/>
          <p:nvPr/>
        </p:nvSpPr>
        <p:spPr>
          <a:xfrm>
            <a:off x="3004114" y="5022397"/>
            <a:ext cx="339969"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a:t> </a:t>
            </a:r>
          </a:p>
        </p:txBody>
      </p:sp>
      <p:sp>
        <p:nvSpPr>
          <p:cNvPr id="25" name="CuadroTexto 24"/>
          <p:cNvSpPr txBox="1"/>
          <p:nvPr/>
        </p:nvSpPr>
        <p:spPr>
          <a:xfrm>
            <a:off x="3001054" y="5615946"/>
            <a:ext cx="339969"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a:t> </a:t>
            </a:r>
          </a:p>
        </p:txBody>
      </p:sp>
      <p:sp>
        <p:nvSpPr>
          <p:cNvPr id="26" name="CuadroTexto 25"/>
          <p:cNvSpPr txBox="1"/>
          <p:nvPr/>
        </p:nvSpPr>
        <p:spPr>
          <a:xfrm>
            <a:off x="3001053" y="6060559"/>
            <a:ext cx="339969"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a:t> </a:t>
            </a:r>
          </a:p>
        </p:txBody>
      </p:sp>
      <p:sp>
        <p:nvSpPr>
          <p:cNvPr id="27" name="CuadroTexto 26"/>
          <p:cNvSpPr txBox="1"/>
          <p:nvPr/>
        </p:nvSpPr>
        <p:spPr>
          <a:xfrm>
            <a:off x="1280045" y="822066"/>
            <a:ext cx="5840730" cy="92333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lvl="0" algn="just"/>
            <a:r>
              <a:rPr lang="es-EC" dirty="0">
                <a:latin typeface="+mj-lt"/>
              </a:rPr>
              <a:t>Caracterización debe cumplir con lo establecido en  el MTOP-001F-2002 numeral </a:t>
            </a:r>
            <a:r>
              <a:rPr lang="es-EC" dirty="0" smtClean="0">
                <a:latin typeface="+mj-lt"/>
              </a:rPr>
              <a:t>810.2 para un asfalto AC-20  con grado de penetración entre 60 y 70.</a:t>
            </a:r>
            <a:endParaRPr lang="es-ES" dirty="0">
              <a:latin typeface="+mj-lt"/>
            </a:endParaRPr>
          </a:p>
        </p:txBody>
      </p:sp>
    </p:spTree>
    <p:extLst>
      <p:ext uri="{BB962C8B-B14F-4D97-AF65-F5344CB8AC3E}">
        <p14:creationId xmlns:p14="http://schemas.microsoft.com/office/powerpoint/2010/main" val="17439492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par>
                          <p:cTn id="22" fill="hold">
                            <p:stCondLst>
                              <p:cond delay="1500"/>
                            </p:stCondLst>
                            <p:childTnLst>
                              <p:par>
                                <p:cTn id="23" presetID="53" presetClass="entr" presetSubtype="16" fill="hold" grpId="1"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2000"/>
                            </p:stCondLst>
                            <p:childTnLst>
                              <p:par>
                                <p:cTn id="29" presetID="53" presetClass="entr" presetSubtype="16" fill="hold" grpId="1"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childTnLst>
                          </p:cTn>
                        </p:par>
                        <p:par>
                          <p:cTn id="34" fill="hold">
                            <p:stCondLst>
                              <p:cond delay="2500"/>
                            </p:stCondLst>
                            <p:childTnLst>
                              <p:par>
                                <p:cTn id="35" presetID="53" presetClass="entr" presetSubtype="16" fill="hold" grpId="1"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500"/>
                                        <p:tgtEl>
                                          <p:spTgt spid="24"/>
                                        </p:tgtEl>
                                      </p:cBhvr>
                                    </p:animEffect>
                                    <p:set>
                                      <p:cBhvr>
                                        <p:cTn id="53" dur="1" fill="hold">
                                          <p:stCondLst>
                                            <p:cond delay="499"/>
                                          </p:stCondLst>
                                        </p:cTn>
                                        <p:tgtEl>
                                          <p:spTgt spid="24"/>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500"/>
                                        <p:tgtEl>
                                          <p:spTgt spid="25"/>
                                        </p:tgtEl>
                                      </p:cBhvr>
                                    </p:animEffect>
                                    <p:set>
                                      <p:cBhvr>
                                        <p:cTn id="56" dur="1" fill="hold">
                                          <p:stCondLst>
                                            <p:cond delay="499"/>
                                          </p:stCondLst>
                                        </p:cTn>
                                        <p:tgtEl>
                                          <p:spTgt spid="25"/>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childTnLst>
                          </p:cTn>
                        </p:par>
                        <p:par>
                          <p:cTn id="63" fill="hold">
                            <p:stCondLst>
                              <p:cond delay="500"/>
                            </p:stCondLst>
                            <p:childTnLst>
                              <p:par>
                                <p:cTn id="64" presetID="53" presetClass="entr" presetSubtype="16" fill="hold" nodeType="after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500" fill="hold"/>
                                        <p:tgtEl>
                                          <p:spTgt spid="19"/>
                                        </p:tgtEl>
                                        <p:attrNameLst>
                                          <p:attrName>ppt_w</p:attrName>
                                        </p:attrNameLst>
                                      </p:cBhvr>
                                      <p:tavLst>
                                        <p:tav tm="0">
                                          <p:val>
                                            <p:fltVal val="0"/>
                                          </p:val>
                                        </p:tav>
                                        <p:tav tm="100000">
                                          <p:val>
                                            <p:strVal val="#ppt_w"/>
                                          </p:val>
                                        </p:tav>
                                      </p:tavLst>
                                    </p:anim>
                                    <p:anim calcmode="lin" valueType="num">
                                      <p:cBhvr>
                                        <p:cTn id="67" dur="500" fill="hold"/>
                                        <p:tgtEl>
                                          <p:spTgt spid="19"/>
                                        </p:tgtEl>
                                        <p:attrNameLst>
                                          <p:attrName>ppt_h</p:attrName>
                                        </p:attrNameLst>
                                      </p:cBhvr>
                                      <p:tavLst>
                                        <p:tav tm="0">
                                          <p:val>
                                            <p:fltVal val="0"/>
                                          </p:val>
                                        </p:tav>
                                        <p:tav tm="100000">
                                          <p:val>
                                            <p:strVal val="#ppt_h"/>
                                          </p:val>
                                        </p:tav>
                                      </p:tavLst>
                                    </p:anim>
                                    <p:animEffect transition="in" filter="fade">
                                      <p:cBhvr>
                                        <p:cTn id="6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2" grpId="0"/>
      <p:bldP spid="22" grpId="1"/>
      <p:bldP spid="23" grpId="0"/>
      <p:bldP spid="23" grpId="1"/>
      <p:bldP spid="24" grpId="0"/>
      <p:bldP spid="24" grpId="1"/>
      <p:bldP spid="25" grpId="0"/>
      <p:bldP spid="25" grpId="1"/>
      <p:bldP spid="26" grpId="0"/>
      <p:bldP spid="2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092" y="338140"/>
            <a:ext cx="8614410" cy="283687"/>
          </a:xfrm>
        </p:spPr>
        <p:txBody>
          <a:bodyPr/>
          <a:lstStyle/>
          <a:p>
            <a:r>
              <a:rPr lang="es-ES" sz="3200" dirty="0"/>
              <a:t>Diseño de la mezcla </a:t>
            </a:r>
            <a:r>
              <a:rPr lang="es-ES" sz="3200" dirty="0" smtClean="0"/>
              <a:t>asfáltica</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17</a:t>
            </a:fld>
            <a:endParaRPr lang="en-US" dirty="0"/>
          </a:p>
        </p:txBody>
      </p:sp>
      <p:graphicFrame>
        <p:nvGraphicFramePr>
          <p:cNvPr id="6" name="Tabla 5"/>
          <p:cNvGraphicFramePr>
            <a:graphicFrameLocks noGrp="1"/>
          </p:cNvGraphicFramePr>
          <p:nvPr>
            <p:extLst>
              <p:ext uri="{D42A27DB-BD31-4B8C-83A1-F6EECF244321}">
                <p14:modId xmlns:p14="http://schemas.microsoft.com/office/powerpoint/2010/main" val="886705193"/>
              </p:ext>
            </p:extLst>
          </p:nvPr>
        </p:nvGraphicFramePr>
        <p:xfrm>
          <a:off x="443375" y="1914686"/>
          <a:ext cx="4191000" cy="1042797"/>
        </p:xfrm>
        <a:graphic>
          <a:graphicData uri="http://schemas.openxmlformats.org/drawingml/2006/table">
            <a:tbl>
              <a:tblPr firstRow="1" firstCol="1" bandRow="1">
                <a:tableStyleId>{5C22544A-7EE6-4342-B048-85BDC9FD1C3A}</a:tableStyleId>
              </a:tblPr>
              <a:tblGrid>
                <a:gridCol w="1463675"/>
                <a:gridCol w="652780"/>
                <a:gridCol w="652780"/>
                <a:gridCol w="652780"/>
                <a:gridCol w="768985"/>
              </a:tblGrid>
              <a:tr h="0">
                <a:tc>
                  <a:txBody>
                    <a:bodyPr/>
                    <a:lstStyle/>
                    <a:p>
                      <a:pPr algn="ctr">
                        <a:lnSpc>
                          <a:spcPct val="107000"/>
                        </a:lnSpc>
                        <a:spcAft>
                          <a:spcPts val="0"/>
                        </a:spcAft>
                      </a:pPr>
                      <a:r>
                        <a:rPr lang="es-ES" sz="1000" dirty="0">
                          <a:effectLst/>
                        </a:rPr>
                        <a:t>Tamaño máximo nominal</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3/4"</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1/2"</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arena</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total</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90525">
                <a:tc>
                  <a:txBody>
                    <a:bodyPr/>
                    <a:lstStyle/>
                    <a:p>
                      <a:pPr algn="ctr">
                        <a:lnSpc>
                          <a:spcPct val="107000"/>
                        </a:lnSpc>
                        <a:spcAft>
                          <a:spcPts val="0"/>
                        </a:spcAft>
                      </a:pPr>
                      <a:r>
                        <a:rPr lang="es-ES" sz="1000">
                          <a:effectLst/>
                        </a:rPr>
                        <a:t>Porcentaje necesario</a:t>
                      </a:r>
                    </a:p>
                    <a:p>
                      <a:pPr algn="ctr">
                        <a:lnSpc>
                          <a:spcPct val="107000"/>
                        </a:lnSpc>
                        <a:spcAft>
                          <a:spcPts val="0"/>
                        </a:spcAft>
                      </a:pPr>
                      <a:r>
                        <a:rPr lang="es-ES" sz="1000">
                          <a:effectLst/>
                        </a:rPr>
                        <a:t>(%)</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24</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27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49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100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00025">
                <a:tc>
                  <a:txBody>
                    <a:bodyPr/>
                    <a:lstStyle/>
                    <a:p>
                      <a:pPr algn="ctr">
                        <a:lnSpc>
                          <a:spcPct val="107000"/>
                        </a:lnSpc>
                        <a:spcAft>
                          <a:spcPts val="0"/>
                        </a:spcAft>
                      </a:pPr>
                      <a:r>
                        <a:rPr lang="es-ES" sz="1000">
                          <a:effectLst/>
                        </a:rPr>
                        <a:t>Peso </a:t>
                      </a:r>
                    </a:p>
                    <a:p>
                      <a:pPr algn="ctr">
                        <a:lnSpc>
                          <a:spcPct val="107000"/>
                        </a:lnSpc>
                        <a:spcAft>
                          <a:spcPts val="0"/>
                        </a:spcAft>
                      </a:pPr>
                      <a:r>
                        <a:rPr lang="es-ES" sz="1000">
                          <a:effectLst/>
                        </a:rPr>
                        <a:t>(gr)</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255.76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301.27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492.97</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1050.00</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7" name="Rectangle 2"/>
          <p:cNvSpPr>
            <a:spLocks noChangeArrowheads="1"/>
          </p:cNvSpPr>
          <p:nvPr/>
        </p:nvSpPr>
        <p:spPr bwMode="auto">
          <a:xfrm>
            <a:off x="378730" y="1441710"/>
            <a:ext cx="320472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1" i="1"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Porcentaje y peso de cada granulometría</a:t>
            </a:r>
            <a:endParaRPr kumimoji="0" lang="es-ES" altLang="es-ES" sz="2000" b="1" i="0" u="none" strike="noStrike" cap="none" normalizeH="0" baseline="0" dirty="0" smtClean="0">
              <a:ln>
                <a:noFill/>
              </a:ln>
              <a:solidFill>
                <a:schemeClr val="tx1"/>
              </a:solidFill>
              <a:effectLst/>
              <a:latin typeface="+mj-lt"/>
            </a:endParaRPr>
          </a:p>
        </p:txBody>
      </p:sp>
      <p:sp>
        <p:nvSpPr>
          <p:cNvPr id="12" name="Rectangle 5"/>
          <p:cNvSpPr>
            <a:spLocks noChangeArrowheads="1"/>
          </p:cNvSpPr>
          <p:nvPr/>
        </p:nvSpPr>
        <p:spPr bwMode="auto">
          <a:xfrm>
            <a:off x="620213" y="3339197"/>
            <a:ext cx="3997508" cy="1877437"/>
          </a:xfrm>
          <a:prstGeom prst="rect">
            <a:avLst/>
          </a:prstGeom>
          <a:noFill/>
          <a:ln w="9525">
            <a:solidFill>
              <a:schemeClr val="accent2">
                <a:lumMod val="20000"/>
                <a:lumOff val="8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EC" altLang="es-ES" sz="1400" dirty="0">
                <a:latin typeface="+mj-lt"/>
                <a:ea typeface="Calibri" panose="020F0502020204030204" pitchFamily="34" charset="0"/>
                <a:cs typeface="Times New Roman" panose="02020603050405020304" pitchFamily="18" charset="0"/>
              </a:rPr>
              <a:t>L</a:t>
            </a:r>
            <a:r>
              <a:rPr kumimoji="0" lang="es-EC" altLang="es-ES" sz="14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ímites granulométricos para un tamaño máximo nominal de ¾” </a:t>
            </a: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C" altLang="es-ES" sz="14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Granulometrías del material por separado no se encuentran dentro de los limites, por tal razón se trabajó con los 3 materiales en conjunto (tamaño nominal ¾ ”, ½” y arena).</a:t>
            </a:r>
            <a:endParaRPr kumimoji="0" lang="es-ES" altLang="es-ES" sz="1400" b="0" i="0" u="none" strike="noStrike" cap="none" normalizeH="0" baseline="0" dirty="0" smtClean="0">
              <a:ln>
                <a:noFill/>
              </a:ln>
              <a:solidFill>
                <a:schemeClr val="tx1"/>
              </a:solidFill>
              <a:effectLst/>
              <a:latin typeface="+mj-lt"/>
            </a:endParaRPr>
          </a:p>
          <a:p>
            <a:pPr marL="171450" marR="0" lvl="0" indent="-1714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C" altLang="es-ES" sz="14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Se realizó varias iteraciones y comprobaciones hasta conseguir los porcentajes adecuados</a:t>
            </a:r>
            <a:r>
              <a:rPr kumimoji="0" lang="es-EC" altLang="es-ES"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 </a:t>
            </a:r>
            <a:endParaRPr kumimoji="0" lang="es-EC" altLang="es-ES" b="0" i="0" u="none" strike="noStrike" cap="none" normalizeH="0" baseline="0" dirty="0" smtClean="0">
              <a:ln>
                <a:noFill/>
              </a:ln>
              <a:solidFill>
                <a:schemeClr val="tx1"/>
              </a:solidFill>
              <a:effectLst/>
              <a:latin typeface="+mj-lt"/>
            </a:endParaRPr>
          </a:p>
        </p:txBody>
      </p:sp>
      <p:graphicFrame>
        <p:nvGraphicFramePr>
          <p:cNvPr id="15" name="Gráfico 14"/>
          <p:cNvGraphicFramePr/>
          <p:nvPr>
            <p:extLst>
              <p:ext uri="{D42A27DB-BD31-4B8C-83A1-F6EECF244321}">
                <p14:modId xmlns:p14="http://schemas.microsoft.com/office/powerpoint/2010/main" val="2808641992"/>
              </p:ext>
            </p:extLst>
          </p:nvPr>
        </p:nvGraphicFramePr>
        <p:xfrm>
          <a:off x="4994910" y="1441710"/>
          <a:ext cx="7043350" cy="4488752"/>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ángulo 15"/>
          <p:cNvSpPr/>
          <p:nvPr/>
        </p:nvSpPr>
        <p:spPr>
          <a:xfrm>
            <a:off x="7786249" y="5840965"/>
            <a:ext cx="2751074" cy="307777"/>
          </a:xfrm>
          <a:prstGeom prst="rect">
            <a:avLst/>
          </a:prstGeom>
        </p:spPr>
        <p:txBody>
          <a:bodyPr wrap="none">
            <a:spAutoFit/>
          </a:bodyPr>
          <a:lstStyle/>
          <a:p>
            <a:pPr algn="ctr">
              <a:spcAft>
                <a:spcPts val="0"/>
              </a:spcAft>
            </a:pPr>
            <a:r>
              <a:rPr lang="es-EC" sz="1400" b="1" i="1" dirty="0" smtClean="0">
                <a:latin typeface="+mj-lt"/>
                <a:ea typeface="Calibri" panose="020F0502020204030204" pitchFamily="34" charset="0"/>
                <a:cs typeface="Times New Roman" panose="02020603050405020304" pitchFamily="18" charset="0"/>
              </a:rPr>
              <a:t>Curva </a:t>
            </a:r>
            <a:r>
              <a:rPr lang="es-EC" sz="1400" b="1" i="1" dirty="0">
                <a:latin typeface="+mj-lt"/>
                <a:ea typeface="Calibri" panose="020F0502020204030204" pitchFamily="34" charset="0"/>
                <a:cs typeface="Times New Roman" panose="02020603050405020304" pitchFamily="18" charset="0"/>
              </a:rPr>
              <a:t>granulométrica estabilizada</a:t>
            </a:r>
            <a:endParaRPr lang="es-ES" sz="1400" b="1" i="1" dirty="0">
              <a:latin typeface="+mj-lt"/>
              <a:ea typeface="Calibri" panose="020F0502020204030204" pitchFamily="34" charset="0"/>
              <a:cs typeface="Times New Roman" panose="02020603050405020304" pitchFamily="18" charset="0"/>
            </a:endParaRPr>
          </a:p>
        </p:txBody>
      </p:sp>
      <p:sp>
        <p:nvSpPr>
          <p:cNvPr id="17" name="CuadroTexto 16"/>
          <p:cNvSpPr txBox="1"/>
          <p:nvPr/>
        </p:nvSpPr>
        <p:spPr>
          <a:xfrm>
            <a:off x="4140802" y="662436"/>
            <a:ext cx="4700031" cy="369332"/>
          </a:xfrm>
          <a:prstGeom prst="rect">
            <a:avLst/>
          </a:prstGeom>
          <a:noFill/>
        </p:spPr>
        <p:txBody>
          <a:bodyPr wrap="square" rtlCol="0">
            <a:spAutoFit/>
          </a:bodyPr>
          <a:lstStyle/>
          <a:p>
            <a:pPr marL="0" lvl="3"/>
            <a:r>
              <a:rPr lang="es-ES" b="1" dirty="0">
                <a:latin typeface="+mj-lt"/>
              </a:rPr>
              <a:t>ESTABILIZACIÓN </a:t>
            </a:r>
            <a:r>
              <a:rPr lang="es-ES" b="1" dirty="0" smtClean="0">
                <a:latin typeface="+mj-lt"/>
              </a:rPr>
              <a:t>GRANULOMÉTRICA</a:t>
            </a:r>
            <a:endParaRPr lang="es-ES" b="1" dirty="0">
              <a:latin typeface="+mj-lt"/>
            </a:endParaRPr>
          </a:p>
        </p:txBody>
      </p:sp>
    </p:spTree>
    <p:extLst>
      <p:ext uri="{BB962C8B-B14F-4D97-AF65-F5344CB8AC3E}">
        <p14:creationId xmlns:p14="http://schemas.microsoft.com/office/powerpoint/2010/main" val="3953747424"/>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72526" y="57168"/>
            <a:ext cx="8614410" cy="643858"/>
          </a:xfrm>
        </p:spPr>
        <p:txBody>
          <a:bodyPr/>
          <a:lstStyle/>
          <a:p>
            <a:pPr lvl="3"/>
            <a:r>
              <a:rPr lang="es-ES" sz="3200" dirty="0">
                <a:latin typeface="+mj-lt"/>
              </a:rPr>
              <a:t>Diseño de la mezcla </a:t>
            </a:r>
            <a:r>
              <a:rPr lang="es-ES" sz="3200" dirty="0" smtClean="0">
                <a:latin typeface="+mj-lt"/>
              </a:rPr>
              <a:t>asfáltica</a:t>
            </a:r>
            <a:endParaRPr lang="es-ES" b="1" dirty="0">
              <a:latin typeface="+mj-lt"/>
            </a:endParaRP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18</a:t>
            </a:fld>
            <a:endParaRPr lang="en-US" dirty="0"/>
          </a:p>
        </p:txBody>
      </p:sp>
      <p:sp>
        <p:nvSpPr>
          <p:cNvPr id="5" name="Rectangle 1"/>
          <p:cNvSpPr>
            <a:spLocks noGrp="1" noChangeArrowheads="1"/>
          </p:cNvSpPr>
          <p:nvPr>
            <p:ph idx="1"/>
          </p:nvPr>
        </p:nvSpPr>
        <p:spPr bwMode="auto">
          <a:xfrm>
            <a:off x="555882" y="1138825"/>
            <a:ext cx="6918785" cy="584775"/>
          </a:xfrm>
          <a:prstGeom prst="rect">
            <a:avLst/>
          </a:prstGeom>
          <a:noFill/>
          <a:ln w="9525">
            <a:solidFill>
              <a:schemeClr val="accent2">
                <a:lumMod val="20000"/>
                <a:lumOff val="8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44463" algn="just" defTabSz="914400" rtl="0" eaLnBrk="0" fontAlgn="base" latinLnBrk="0" hangingPunct="0">
              <a:lnSpc>
                <a:spcPct val="100000"/>
              </a:lnSpc>
              <a:spcBef>
                <a:spcPct val="0"/>
              </a:spcBef>
              <a:spcAft>
                <a:spcPct val="0"/>
              </a:spcAft>
              <a:buClrTx/>
              <a:buSzTx/>
              <a:buFontTx/>
              <a:buNone/>
              <a:tabLst/>
            </a:pPr>
            <a:r>
              <a:rPr lang="es-EC" altLang="es-ES" sz="1600" dirty="0">
                <a:latin typeface="Times New Roman" panose="02020603050405020304" pitchFamily="18" charset="0"/>
                <a:ea typeface="Calibri" panose="020F0502020204030204" pitchFamily="34" charset="0"/>
                <a:cs typeface="Times New Roman" panose="02020603050405020304" pitchFamily="18" charset="0"/>
              </a:rPr>
              <a:t>B</a:t>
            </a:r>
            <a:r>
              <a:rPr kumimoji="0" lang="es-EC" altLang="es-ES"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riquetas de 1050 gr y cinco porcentajes de asfalto (5%,</a:t>
            </a:r>
            <a:r>
              <a:rPr kumimoji="0" lang="es-EC" altLang="es-ES" sz="1600" b="0" i="0" u="none" strike="noStrike" cap="none" normalizeH="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5.5%, 6%, 6.5% y</a:t>
            </a:r>
            <a:r>
              <a:rPr kumimoji="0" lang="es-EC" altLang="es-ES"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7%).</a:t>
            </a:r>
          </a:p>
          <a:p>
            <a:pPr marL="0" marR="0" lvl="0" indent="144463" algn="just" defTabSz="914400" rtl="0" eaLnBrk="0" fontAlgn="base" latinLnBrk="0" hangingPunct="0">
              <a:lnSpc>
                <a:spcPct val="100000"/>
              </a:lnSpc>
              <a:spcBef>
                <a:spcPct val="0"/>
              </a:spcBef>
              <a:spcAft>
                <a:spcPct val="0"/>
              </a:spcAft>
              <a:buClrTx/>
              <a:buSzTx/>
              <a:buFontTx/>
              <a:buNone/>
              <a:tabLst/>
            </a:pPr>
            <a:r>
              <a:rPr lang="es-EC" altLang="es-ES" sz="1600" dirty="0" smtClean="0">
                <a:latin typeface="Times New Roman" panose="02020603050405020304" pitchFamily="18" charset="0"/>
                <a:ea typeface="Calibri" panose="020F0502020204030204" pitchFamily="34" charset="0"/>
                <a:cs typeface="Times New Roman" panose="02020603050405020304" pitchFamily="18" charset="0"/>
              </a:rPr>
              <a:t>Mezcla para tráfico pesado, n</a:t>
            </a:r>
            <a:r>
              <a:rPr lang="es-ES" altLang="es-ES" sz="1600" dirty="0">
                <a:latin typeface="Times New Roman" panose="02020603050405020304" pitchFamily="18" charset="0"/>
                <a:ea typeface="Calibri" panose="020F0502020204030204" pitchFamily="34" charset="0"/>
                <a:cs typeface="Times New Roman" panose="02020603050405020304" pitchFamily="18" charset="0"/>
              </a:rPr>
              <a:t>ú</a:t>
            </a:r>
            <a:r>
              <a:rPr lang="es-EC" altLang="es-ES" sz="1600" dirty="0" smtClean="0">
                <a:latin typeface="Times New Roman" panose="02020603050405020304" pitchFamily="18" charset="0"/>
                <a:ea typeface="Calibri" panose="020F0502020204030204" pitchFamily="34" charset="0"/>
                <a:cs typeface="Times New Roman" panose="02020603050405020304" pitchFamily="18" charset="0"/>
              </a:rPr>
              <a:t>mero</a:t>
            </a:r>
            <a:r>
              <a:rPr lang="en-US" altLang="es-ES" sz="1600" dirty="0" smtClean="0">
                <a:latin typeface="Times New Roman" panose="02020603050405020304" pitchFamily="18" charset="0"/>
                <a:ea typeface="Calibri" panose="020F0502020204030204" pitchFamily="34" charset="0"/>
                <a:cs typeface="Times New Roman" panose="02020603050405020304" pitchFamily="18" charset="0"/>
              </a:rPr>
              <a:t> de </a:t>
            </a:r>
            <a:r>
              <a:rPr lang="es-ES" altLang="es-ES" sz="1600" dirty="0" smtClean="0">
                <a:latin typeface="Times New Roman" panose="02020603050405020304" pitchFamily="18" charset="0"/>
                <a:ea typeface="Calibri" panose="020F0502020204030204" pitchFamily="34" charset="0"/>
                <a:cs typeface="Times New Roman" panose="02020603050405020304" pitchFamily="18" charset="0"/>
              </a:rPr>
              <a:t>golpes</a:t>
            </a:r>
            <a:r>
              <a:rPr lang="en-US" altLang="es-ES" sz="1600" dirty="0" smtClean="0">
                <a:latin typeface="Times New Roman" panose="02020603050405020304" pitchFamily="18" charset="0"/>
                <a:ea typeface="Calibri" panose="020F0502020204030204" pitchFamily="34" charset="0"/>
                <a:cs typeface="Times New Roman" panose="02020603050405020304" pitchFamily="18" charset="0"/>
              </a:rPr>
              <a:t> de </a:t>
            </a:r>
            <a:r>
              <a:rPr lang="es-ES" altLang="es-ES" sz="1600" dirty="0" smtClean="0">
                <a:latin typeface="Times New Roman" panose="02020603050405020304" pitchFamily="18" charset="0"/>
                <a:ea typeface="Calibri" panose="020F0502020204030204" pitchFamily="34" charset="0"/>
                <a:cs typeface="Times New Roman" panose="02020603050405020304" pitchFamily="18" charset="0"/>
              </a:rPr>
              <a:t>compactación: </a:t>
            </a:r>
            <a:r>
              <a:rPr lang="en-US" altLang="es-ES" sz="1600" dirty="0" smtClean="0">
                <a:latin typeface="Times New Roman" panose="02020603050405020304" pitchFamily="18" charset="0"/>
                <a:ea typeface="Calibri" panose="020F0502020204030204" pitchFamily="34" charset="0"/>
                <a:cs typeface="Times New Roman" panose="02020603050405020304" pitchFamily="18" charset="0"/>
              </a:rPr>
              <a:t>75</a:t>
            </a:r>
            <a:r>
              <a:rPr kumimoji="0" lang="es-EC" altLang="es-ES"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s-EC" altLang="es-ES" sz="2400" b="0" i="0" u="none" strike="noStrike" cap="none" normalizeH="0" baseline="0" dirty="0" smtClean="0">
              <a:ln>
                <a:noFill/>
              </a:ln>
              <a:solidFill>
                <a:schemeClr val="tx1"/>
              </a:solidFill>
              <a:effectLst/>
              <a:latin typeface="Arial" panose="020B0604020202020204" pitchFamily="34" charset="0"/>
            </a:endParaRPr>
          </a:p>
        </p:txBody>
      </p:sp>
      <p:grpSp>
        <p:nvGrpSpPr>
          <p:cNvPr id="6" name="Grupo 5"/>
          <p:cNvGrpSpPr/>
          <p:nvPr/>
        </p:nvGrpSpPr>
        <p:grpSpPr>
          <a:xfrm>
            <a:off x="391886" y="2270030"/>
            <a:ext cx="7217228" cy="1916930"/>
            <a:chOff x="-138010" y="0"/>
            <a:chExt cx="9851012" cy="2049389"/>
          </a:xfrm>
        </p:grpSpPr>
        <p:grpSp>
          <p:nvGrpSpPr>
            <p:cNvPr id="7" name="Grupo 6"/>
            <p:cNvGrpSpPr/>
            <p:nvPr/>
          </p:nvGrpSpPr>
          <p:grpSpPr>
            <a:xfrm>
              <a:off x="-138010" y="0"/>
              <a:ext cx="7427663" cy="2049389"/>
              <a:chOff x="-138010" y="0"/>
              <a:chExt cx="7427663" cy="2049389"/>
            </a:xfrm>
          </p:grpSpPr>
          <p:pic>
            <p:nvPicPr>
              <p:cNvPr id="9" name="Imagen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010" y="70241"/>
                <a:ext cx="2455079" cy="1979148"/>
              </a:xfrm>
              <a:prstGeom prst="rect">
                <a:avLst/>
              </a:prstGeom>
            </p:spPr>
          </p:pic>
          <p:pic>
            <p:nvPicPr>
              <p:cNvPr id="10" name="Imagen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5499" y="2"/>
                <a:ext cx="2586370" cy="2049229"/>
              </a:xfrm>
              <a:prstGeom prst="rect">
                <a:avLst/>
              </a:prstGeom>
            </p:spPr>
          </p:pic>
          <p:pic>
            <p:nvPicPr>
              <p:cNvPr id="11" name="Imagen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3965" y="0"/>
                <a:ext cx="2245688" cy="2049051"/>
              </a:xfrm>
              <a:prstGeom prst="rect">
                <a:avLst/>
              </a:prstGeom>
            </p:spPr>
          </p:pic>
        </p:grpSp>
        <p:pic>
          <p:nvPicPr>
            <p:cNvPr id="8" name="Imagen 7"/>
            <p:cNvPicPr/>
            <p:nvPr/>
          </p:nvPicPr>
          <p:blipFill>
            <a:blip r:embed="rId5">
              <a:extLst>
                <a:ext uri="{28A0092B-C50C-407E-A947-70E740481C1C}">
                  <a14:useLocalDpi xmlns:a14="http://schemas.microsoft.com/office/drawing/2010/main"/>
                </a:ext>
              </a:extLst>
            </a:blip>
            <a:stretch>
              <a:fillRect/>
            </a:stretch>
          </p:blipFill>
          <p:spPr>
            <a:xfrm>
              <a:off x="7424257" y="26"/>
              <a:ext cx="2288745" cy="2048325"/>
            </a:xfrm>
            <a:prstGeom prst="rect">
              <a:avLst/>
            </a:prstGeom>
          </p:spPr>
        </p:pic>
      </p:grpSp>
      <p:grpSp>
        <p:nvGrpSpPr>
          <p:cNvPr id="12" name="Grupo 11"/>
          <p:cNvGrpSpPr/>
          <p:nvPr/>
        </p:nvGrpSpPr>
        <p:grpSpPr>
          <a:xfrm>
            <a:off x="620486" y="4079092"/>
            <a:ext cx="6988628" cy="2642383"/>
            <a:chOff x="0" y="-122277"/>
            <a:chExt cx="7314143" cy="2995548"/>
          </a:xfrm>
        </p:grpSpPr>
        <p:grpSp>
          <p:nvGrpSpPr>
            <p:cNvPr id="13" name="Grupo 12"/>
            <p:cNvGrpSpPr/>
            <p:nvPr/>
          </p:nvGrpSpPr>
          <p:grpSpPr>
            <a:xfrm>
              <a:off x="2298770" y="-122277"/>
              <a:ext cx="5015373" cy="2995548"/>
              <a:chOff x="2298770" y="-122277"/>
              <a:chExt cx="5015373" cy="2995548"/>
            </a:xfrm>
          </p:grpSpPr>
          <p:pic>
            <p:nvPicPr>
              <p:cNvPr id="15" name="Imagen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98770" y="554754"/>
                <a:ext cx="2038310" cy="2273935"/>
              </a:xfrm>
              <a:prstGeom prst="rect">
                <a:avLst/>
              </a:prstGeom>
            </p:spPr>
          </p:pic>
          <p:pic>
            <p:nvPicPr>
              <p:cNvPr id="16" name="Imagen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73751" y="8"/>
                <a:ext cx="1449650" cy="2873249"/>
              </a:xfrm>
              <a:prstGeom prst="rect">
                <a:avLst/>
              </a:prstGeom>
            </p:spPr>
          </p:pic>
          <p:pic>
            <p:nvPicPr>
              <p:cNvPr id="17" name="Imagen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84256" y="-122277"/>
                <a:ext cx="1329887" cy="2995548"/>
              </a:xfrm>
              <a:prstGeom prst="rect">
                <a:avLst/>
              </a:prstGeom>
            </p:spPr>
          </p:pic>
        </p:grpSp>
        <p:pic>
          <p:nvPicPr>
            <p:cNvPr id="14" name="Imagen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554754"/>
              <a:ext cx="2240632" cy="2266644"/>
            </a:xfrm>
            <a:prstGeom prst="rect">
              <a:avLst/>
            </a:prstGeom>
          </p:spPr>
        </p:pic>
      </p:grpSp>
      <p:pic>
        <p:nvPicPr>
          <p:cNvPr id="18" name="Imagen 17"/>
          <p:cNvPicPr/>
          <p:nvPr/>
        </p:nvPicPr>
        <p:blipFill rotWithShape="1">
          <a:blip r:embed="rId10" cstate="email">
            <a:extLst>
              <a:ext uri="{28A0092B-C50C-407E-A947-70E740481C1C}">
                <a14:useLocalDpi xmlns:a14="http://schemas.microsoft.com/office/drawing/2010/main"/>
              </a:ext>
            </a:extLst>
          </a:blip>
          <a:srcRect/>
          <a:stretch/>
        </p:blipFill>
        <p:spPr bwMode="auto">
          <a:xfrm>
            <a:off x="8268769" y="2895280"/>
            <a:ext cx="3669237" cy="2581418"/>
          </a:xfrm>
          <a:prstGeom prst="rect">
            <a:avLst/>
          </a:prstGeom>
          <a:ln>
            <a:noFill/>
          </a:ln>
          <a:extLst>
            <a:ext uri="{53640926-AAD7-44D8-BBD7-CCE9431645EC}">
              <a14:shadowObscured xmlns:a14="http://schemas.microsoft.com/office/drawing/2010/main"/>
            </a:ext>
          </a:extLst>
        </p:spPr>
      </p:pic>
      <p:sp>
        <p:nvSpPr>
          <p:cNvPr id="19" name="CuadroTexto 18"/>
          <p:cNvSpPr txBox="1"/>
          <p:nvPr/>
        </p:nvSpPr>
        <p:spPr>
          <a:xfrm>
            <a:off x="4015275" y="563742"/>
            <a:ext cx="5510855" cy="369332"/>
          </a:xfrm>
          <a:prstGeom prst="rect">
            <a:avLst/>
          </a:prstGeom>
          <a:noFill/>
        </p:spPr>
        <p:txBody>
          <a:bodyPr wrap="square" rtlCol="0">
            <a:spAutoFit/>
          </a:bodyPr>
          <a:lstStyle/>
          <a:p>
            <a:pPr marL="0" lvl="3"/>
            <a:r>
              <a:rPr lang="es-ES" b="1" dirty="0" smtClean="0">
                <a:latin typeface="+mj-lt"/>
              </a:rPr>
              <a:t>ELABORACIÓN DE BRIQUETAS (A</a:t>
            </a:r>
            <a:r>
              <a:rPr lang="es-EC" altLang="es-ES" b="1" dirty="0" smtClean="0">
                <a:latin typeface="+mj-lt"/>
                <a:ea typeface="Calibri" panose="020F0502020204030204" pitchFamily="34" charset="0"/>
                <a:cs typeface="Times New Roman" panose="02020603050405020304" pitchFamily="18" charset="0"/>
              </a:rPr>
              <a:t>STM </a:t>
            </a:r>
            <a:r>
              <a:rPr lang="es-EC" altLang="es-ES" b="1" dirty="0">
                <a:latin typeface="+mj-lt"/>
                <a:ea typeface="Calibri" panose="020F0502020204030204" pitchFamily="34" charset="0"/>
                <a:cs typeface="Times New Roman" panose="02020603050405020304" pitchFamily="18" charset="0"/>
              </a:rPr>
              <a:t>D </a:t>
            </a:r>
            <a:r>
              <a:rPr lang="es-EC" altLang="es-ES" b="1" dirty="0" smtClean="0">
                <a:latin typeface="+mj-lt"/>
                <a:ea typeface="Calibri" panose="020F0502020204030204" pitchFamily="34" charset="0"/>
                <a:cs typeface="Times New Roman" panose="02020603050405020304" pitchFamily="18" charset="0"/>
              </a:rPr>
              <a:t>6926)</a:t>
            </a:r>
            <a:r>
              <a:rPr lang="es-ES" b="1" dirty="0" smtClean="0">
                <a:latin typeface="+mj-lt"/>
              </a:rPr>
              <a:t>:</a:t>
            </a:r>
            <a:endParaRPr lang="es-ES" b="1" dirty="0">
              <a:latin typeface="+mj-lt"/>
            </a:endParaRPr>
          </a:p>
        </p:txBody>
      </p:sp>
      <p:sp>
        <p:nvSpPr>
          <p:cNvPr id="20" name="Flecha derecha 19"/>
          <p:cNvSpPr/>
          <p:nvPr/>
        </p:nvSpPr>
        <p:spPr>
          <a:xfrm>
            <a:off x="7707730" y="3858575"/>
            <a:ext cx="510984" cy="3650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1" name="151 Grupo"/>
          <p:cNvGrpSpPr/>
          <p:nvPr/>
        </p:nvGrpSpPr>
        <p:grpSpPr>
          <a:xfrm>
            <a:off x="8268769" y="1061191"/>
            <a:ext cx="3277451" cy="1705972"/>
            <a:chOff x="0" y="0"/>
            <a:chExt cx="3257550" cy="1704975"/>
          </a:xfrm>
        </p:grpSpPr>
        <p:grpSp>
          <p:nvGrpSpPr>
            <p:cNvPr id="22" name="149 Grupo"/>
            <p:cNvGrpSpPr/>
            <p:nvPr/>
          </p:nvGrpSpPr>
          <p:grpSpPr>
            <a:xfrm>
              <a:off x="0" y="0"/>
              <a:ext cx="3257550" cy="1704975"/>
              <a:chOff x="0" y="0"/>
              <a:chExt cx="5219700" cy="2638425"/>
            </a:xfrm>
          </p:grpSpPr>
          <p:pic>
            <p:nvPicPr>
              <p:cNvPr id="24" name="Imagen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5219700" cy="2638425"/>
              </a:xfrm>
              <a:prstGeom prst="rect">
                <a:avLst/>
              </a:prstGeom>
            </p:spPr>
          </p:pic>
          <p:sp>
            <p:nvSpPr>
              <p:cNvPr id="25" name="148 Rectángulo"/>
              <p:cNvSpPr/>
              <p:nvPr/>
            </p:nvSpPr>
            <p:spPr>
              <a:xfrm>
                <a:off x="3074822" y="1452808"/>
                <a:ext cx="1574909" cy="518304"/>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a:effectLst/>
                    <a:latin typeface="Times New Roman" panose="02020603050405020304" pitchFamily="18" charset="0"/>
                    <a:ea typeface="Calibri" panose="020F0502020204030204" pitchFamily="34" charset="0"/>
                    <a:cs typeface="Times New Roman" panose="02020603050405020304" pitchFamily="18" charset="0"/>
                  </a:rPr>
                  <a:t>1050 gr</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23" name="150 Rectángulo"/>
            <p:cNvSpPr/>
            <p:nvPr/>
          </p:nvSpPr>
          <p:spPr>
            <a:xfrm>
              <a:off x="495300" y="938818"/>
              <a:ext cx="1000125" cy="358140"/>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S" sz="1400">
                  <a:effectLst/>
                  <a:latin typeface="Times New Roman" panose="02020603050405020304" pitchFamily="18" charset="0"/>
                  <a:ea typeface="Calibri" panose="020F0502020204030204" pitchFamily="34" charset="0"/>
                  <a:cs typeface="Times New Roman" panose="02020603050405020304" pitchFamily="18" charset="0"/>
                </a:rPr>
                <a:t>1200 gr</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078776787"/>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81316" y="102728"/>
            <a:ext cx="8614410" cy="653826"/>
          </a:xfrm>
        </p:spPr>
        <p:txBody>
          <a:bodyPr/>
          <a:lstStyle/>
          <a:p>
            <a:r>
              <a:rPr lang="es-ES" sz="3200" dirty="0"/>
              <a:t>Diseño de la mezcla </a:t>
            </a:r>
            <a:r>
              <a:rPr lang="es-ES" sz="3200" dirty="0" smtClean="0"/>
              <a:t>asfáltica</a:t>
            </a:r>
            <a:endParaRPr lang="es-ES" sz="32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19</a:t>
            </a:fld>
            <a:endParaRPr lang="en-US" dirty="0"/>
          </a:p>
        </p:txBody>
      </p:sp>
      <p:sp>
        <p:nvSpPr>
          <p:cNvPr id="6" name="CuadroTexto 5"/>
          <p:cNvSpPr txBox="1"/>
          <p:nvPr/>
        </p:nvSpPr>
        <p:spPr>
          <a:xfrm>
            <a:off x="3297594" y="643914"/>
            <a:ext cx="6964443" cy="646331"/>
          </a:xfrm>
          <a:prstGeom prst="rect">
            <a:avLst/>
          </a:prstGeom>
          <a:noFill/>
        </p:spPr>
        <p:txBody>
          <a:bodyPr wrap="square" rtlCol="0">
            <a:spAutoFit/>
          </a:bodyPr>
          <a:lstStyle/>
          <a:p>
            <a:pPr marL="0" lvl="3"/>
            <a:r>
              <a:rPr lang="es-ES" b="1" dirty="0" smtClean="0">
                <a:latin typeface="+mj-lt"/>
              </a:rPr>
              <a:t>Ensayo de estabilidad y fluencia Marshall - ASTM D 6927</a:t>
            </a:r>
          </a:p>
          <a:p>
            <a:endParaRPr lang="es-ES" dirty="0"/>
          </a:p>
        </p:txBody>
      </p:sp>
      <p:sp>
        <p:nvSpPr>
          <p:cNvPr id="7" name="CuadroTexto 6"/>
          <p:cNvSpPr txBox="1"/>
          <p:nvPr/>
        </p:nvSpPr>
        <p:spPr>
          <a:xfrm>
            <a:off x="3241646" y="4812803"/>
            <a:ext cx="6612146" cy="646331"/>
          </a:xfrm>
          <a:prstGeom prst="rect">
            <a:avLst/>
          </a:prstGeom>
          <a:noFill/>
        </p:spPr>
        <p:txBody>
          <a:bodyPr wrap="square" rtlCol="0">
            <a:spAutoFit/>
          </a:bodyPr>
          <a:lstStyle/>
          <a:p>
            <a:pPr marL="0" lvl="3"/>
            <a:r>
              <a:rPr lang="es-ES" b="1" dirty="0">
                <a:latin typeface="+mj-lt"/>
              </a:rPr>
              <a:t>Gravedad especifica máxima teórica (</a:t>
            </a:r>
            <a:r>
              <a:rPr lang="es-ES" b="1" dirty="0" err="1" smtClean="0">
                <a:latin typeface="+mj-lt"/>
              </a:rPr>
              <a:t>Gmm</a:t>
            </a:r>
            <a:r>
              <a:rPr lang="es-ES" b="1" dirty="0" smtClean="0">
                <a:latin typeface="+mj-lt"/>
              </a:rPr>
              <a:t>) </a:t>
            </a:r>
            <a:r>
              <a:rPr lang="en-US" b="1" dirty="0" smtClean="0">
                <a:latin typeface="+mj-lt"/>
              </a:rPr>
              <a:t>- </a:t>
            </a:r>
            <a:r>
              <a:rPr lang="es-ES" b="1" dirty="0" smtClean="0">
                <a:latin typeface="+mj-lt"/>
              </a:rPr>
              <a:t>ASTM </a:t>
            </a:r>
            <a:r>
              <a:rPr lang="es-ES" b="1" dirty="0">
                <a:latin typeface="+mj-lt"/>
              </a:rPr>
              <a:t>D 2041</a:t>
            </a:r>
          </a:p>
          <a:p>
            <a:endParaRPr lang="es-ES" dirty="0"/>
          </a:p>
        </p:txBody>
      </p:sp>
      <p:sp>
        <p:nvSpPr>
          <p:cNvPr id="8" name="Rectangle 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7" name="Rectangle 14"/>
          <p:cNvSpPr>
            <a:spLocks noChangeArrowheads="1"/>
          </p:cNvSpPr>
          <p:nvPr/>
        </p:nvSpPr>
        <p:spPr bwMode="auto">
          <a:xfrm>
            <a:off x="791736" y="28102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pSp>
        <p:nvGrpSpPr>
          <p:cNvPr id="18" name="Grupo 17"/>
          <p:cNvGrpSpPr/>
          <p:nvPr/>
        </p:nvGrpSpPr>
        <p:grpSpPr>
          <a:xfrm>
            <a:off x="3241646" y="1091218"/>
            <a:ext cx="5210810" cy="1629358"/>
            <a:chOff x="-68671" y="0"/>
            <a:chExt cx="6988167" cy="2406093"/>
          </a:xfrm>
        </p:grpSpPr>
        <p:pic>
          <p:nvPicPr>
            <p:cNvPr id="19" name="Imagen 18"/>
            <p:cNvPicPr/>
            <p:nvPr/>
          </p:nvPicPr>
          <p:blipFill>
            <a:blip r:embed="rId2" cstate="email">
              <a:extLst>
                <a:ext uri="{28A0092B-C50C-407E-A947-70E740481C1C}">
                  <a14:useLocalDpi xmlns:a14="http://schemas.microsoft.com/office/drawing/2010/main"/>
                </a:ext>
              </a:extLst>
            </a:blip>
            <a:stretch>
              <a:fillRect/>
            </a:stretch>
          </p:blipFill>
          <p:spPr>
            <a:xfrm>
              <a:off x="-68671" y="1"/>
              <a:ext cx="2163456" cy="2405318"/>
            </a:xfrm>
            <a:prstGeom prst="rect">
              <a:avLst/>
            </a:prstGeom>
          </p:spPr>
        </p:pic>
        <p:pic>
          <p:nvPicPr>
            <p:cNvPr id="20" name="Imagen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2586" y="1"/>
              <a:ext cx="1596966" cy="2405308"/>
            </a:xfrm>
            <a:prstGeom prst="rect">
              <a:avLst/>
            </a:prstGeom>
          </p:spPr>
        </p:pic>
        <p:pic>
          <p:nvPicPr>
            <p:cNvPr id="21" name="Imagen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3132" y="0"/>
              <a:ext cx="1520992" cy="2406093"/>
            </a:xfrm>
            <a:prstGeom prst="rect">
              <a:avLst/>
            </a:prstGeom>
          </p:spPr>
        </p:pic>
        <p:pic>
          <p:nvPicPr>
            <p:cNvPr id="22" name="Imagen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07774" y="0"/>
              <a:ext cx="1511722" cy="2404559"/>
            </a:xfrm>
            <a:prstGeom prst="rect">
              <a:avLst/>
            </a:prstGeom>
          </p:spPr>
        </p:pic>
      </p:grpSp>
      <p:grpSp>
        <p:nvGrpSpPr>
          <p:cNvPr id="3" name="Grupo 2"/>
          <p:cNvGrpSpPr/>
          <p:nvPr/>
        </p:nvGrpSpPr>
        <p:grpSpPr>
          <a:xfrm>
            <a:off x="3247374" y="5230347"/>
            <a:ext cx="6053923" cy="1376649"/>
            <a:chOff x="3350822" y="5233991"/>
            <a:chExt cx="6053923" cy="1376649"/>
          </a:xfrm>
        </p:grpSpPr>
        <p:pic>
          <p:nvPicPr>
            <p:cNvPr id="28" name="Imagen 2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3350822" y="5251418"/>
              <a:ext cx="1797697" cy="1341793"/>
            </a:xfrm>
            <a:prstGeom prst="rect">
              <a:avLst/>
            </a:prstGeom>
            <a:ln>
              <a:noFill/>
            </a:ln>
            <a:extLst>
              <a:ext uri="{53640926-AAD7-44D8-BBD7-CCE9431645EC}">
                <a14:shadowObscured xmlns:a14="http://schemas.microsoft.com/office/drawing/2010/main"/>
              </a:ext>
            </a:extLst>
          </p:spPr>
        </p:pic>
        <p:grpSp>
          <p:nvGrpSpPr>
            <p:cNvPr id="29" name="Grupo 28"/>
            <p:cNvGrpSpPr/>
            <p:nvPr/>
          </p:nvGrpSpPr>
          <p:grpSpPr>
            <a:xfrm>
              <a:off x="5182882" y="5233991"/>
              <a:ext cx="4221863" cy="1376649"/>
              <a:chOff x="0" y="0"/>
              <a:chExt cx="6559982" cy="1988185"/>
            </a:xfrm>
          </p:grpSpPr>
          <p:pic>
            <p:nvPicPr>
              <p:cNvPr id="30" name="Imagen 29"/>
              <p:cNvPicPr/>
              <p:nvPr/>
            </p:nvPicPr>
            <p:blipFill>
              <a:blip r:embed="rId7" cstate="email">
                <a:extLst>
                  <a:ext uri="{28A0092B-C50C-407E-A947-70E740481C1C}">
                    <a14:useLocalDpi xmlns:a14="http://schemas.microsoft.com/office/drawing/2010/main"/>
                  </a:ext>
                </a:extLst>
              </a:blip>
              <a:stretch>
                <a:fillRect/>
              </a:stretch>
            </p:blipFill>
            <p:spPr>
              <a:xfrm>
                <a:off x="2242868" y="0"/>
                <a:ext cx="1873250" cy="1962150"/>
              </a:xfrm>
              <a:prstGeom prst="rect">
                <a:avLst/>
              </a:prstGeom>
            </p:spPr>
          </p:pic>
          <p:pic>
            <p:nvPicPr>
              <p:cNvPr id="31" name="Imagen 3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2187575" cy="1988185"/>
              </a:xfrm>
              <a:prstGeom prst="rect">
                <a:avLst/>
              </a:prstGeom>
            </p:spPr>
          </p:pic>
          <p:pic>
            <p:nvPicPr>
              <p:cNvPr id="32" name="Imagen 3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83812" y="0"/>
                <a:ext cx="2376170" cy="1962150"/>
              </a:xfrm>
              <a:prstGeom prst="rect">
                <a:avLst/>
              </a:prstGeom>
            </p:spPr>
          </p:pic>
        </p:grpSp>
      </p:grpSp>
      <p:sp>
        <p:nvSpPr>
          <p:cNvPr id="25" name="CuadroTexto 24"/>
          <p:cNvSpPr txBox="1"/>
          <p:nvPr/>
        </p:nvSpPr>
        <p:spPr>
          <a:xfrm>
            <a:off x="3398850" y="2910702"/>
            <a:ext cx="5176800" cy="646331"/>
          </a:xfrm>
          <a:prstGeom prst="rect">
            <a:avLst/>
          </a:prstGeom>
          <a:noFill/>
        </p:spPr>
        <p:txBody>
          <a:bodyPr wrap="square" rtlCol="0">
            <a:spAutoFit/>
          </a:bodyPr>
          <a:lstStyle/>
          <a:p>
            <a:pPr marL="0" lvl="3"/>
            <a:r>
              <a:rPr lang="es-ES" b="1" dirty="0" smtClean="0">
                <a:latin typeface="+mj-lt"/>
              </a:rPr>
              <a:t>Gravedad especifica Bulk </a:t>
            </a:r>
            <a:r>
              <a:rPr lang="es-ES" b="1" dirty="0">
                <a:latin typeface="+mj-lt"/>
              </a:rPr>
              <a:t>(</a:t>
            </a:r>
            <a:r>
              <a:rPr lang="es-ES" b="1" dirty="0" err="1">
                <a:latin typeface="+mj-lt"/>
              </a:rPr>
              <a:t>Gmb</a:t>
            </a:r>
            <a:r>
              <a:rPr lang="es-ES" b="1" dirty="0" smtClean="0">
                <a:latin typeface="+mj-lt"/>
              </a:rPr>
              <a:t>) </a:t>
            </a:r>
            <a:r>
              <a:rPr lang="es-ES" b="1" dirty="0">
                <a:latin typeface="+mj-lt"/>
              </a:rPr>
              <a:t>- ASTM D2726  </a:t>
            </a:r>
          </a:p>
          <a:p>
            <a:endParaRPr lang="es-ES" dirty="0"/>
          </a:p>
        </p:txBody>
      </p:sp>
      <p:grpSp>
        <p:nvGrpSpPr>
          <p:cNvPr id="26" name="Grupo 25"/>
          <p:cNvGrpSpPr/>
          <p:nvPr/>
        </p:nvGrpSpPr>
        <p:grpSpPr>
          <a:xfrm>
            <a:off x="3241646" y="3249849"/>
            <a:ext cx="5334004" cy="1513742"/>
            <a:chOff x="0" y="0"/>
            <a:chExt cx="8710254" cy="2311538"/>
          </a:xfrm>
        </p:grpSpPr>
        <p:pic>
          <p:nvPicPr>
            <p:cNvPr id="27" name="Imagen 26" descr="C:\Users\Home\Desktop\fotos fin\Camera\20171018_093310.jpg"/>
            <p:cNvPicPr/>
            <p:nvPr/>
          </p:nvPicPr>
          <p:blipFill rotWithShape="1">
            <a:blip r:embed="rId10" cstate="email">
              <a:extLst>
                <a:ext uri="{28A0092B-C50C-407E-A947-70E740481C1C}">
                  <a14:useLocalDpi xmlns:a14="http://schemas.microsoft.com/office/drawing/2010/main"/>
                </a:ext>
              </a:extLst>
            </a:blip>
            <a:srcRect/>
            <a:stretch/>
          </p:blipFill>
          <p:spPr bwMode="auto">
            <a:xfrm>
              <a:off x="1331091" y="48011"/>
              <a:ext cx="2247900" cy="2215515"/>
            </a:xfrm>
            <a:prstGeom prst="rect">
              <a:avLst/>
            </a:prstGeom>
            <a:noFill/>
            <a:ln>
              <a:noFill/>
            </a:ln>
            <a:extLst>
              <a:ext uri="{53640926-AAD7-44D8-BBD7-CCE9431645EC}">
                <a14:shadowObscured xmlns:a14="http://schemas.microsoft.com/office/drawing/2010/main"/>
              </a:ext>
            </a:extLst>
          </p:spPr>
        </p:pic>
        <p:pic>
          <p:nvPicPr>
            <p:cNvPr id="33" name="Imagen 32" descr="C:\Users\Home\Desktop\fotos fin\Camera\20171018_102846.jpg"/>
            <p:cNvPicPr/>
            <p:nvPr/>
          </p:nvPicPr>
          <p:blipFill rotWithShape="1">
            <a:blip r:embed="rId11" cstate="email">
              <a:extLst>
                <a:ext uri="{28A0092B-C50C-407E-A947-70E740481C1C}">
                  <a14:useLocalDpi xmlns:a14="http://schemas.microsoft.com/office/drawing/2010/main"/>
                </a:ext>
              </a:extLst>
            </a:blip>
            <a:srcRect/>
            <a:stretch/>
          </p:blipFill>
          <p:spPr bwMode="auto">
            <a:xfrm>
              <a:off x="3676779" y="115235"/>
              <a:ext cx="2992582" cy="2113252"/>
            </a:xfrm>
            <a:prstGeom prst="rect">
              <a:avLst/>
            </a:prstGeom>
            <a:noFill/>
            <a:ln>
              <a:noFill/>
            </a:ln>
            <a:extLst>
              <a:ext uri="{53640926-AAD7-44D8-BBD7-CCE9431645EC}">
                <a14:shadowObscured xmlns:a14="http://schemas.microsoft.com/office/drawing/2010/main"/>
              </a:ext>
            </a:extLst>
          </p:spPr>
        </p:pic>
        <p:pic>
          <p:nvPicPr>
            <p:cNvPr id="34" name="Imagen 33"/>
            <p:cNvPicPr/>
            <p:nvPr/>
          </p:nvPicPr>
          <p:blipFill>
            <a:blip r:embed="rId12" cstate="email">
              <a:extLst>
                <a:ext uri="{28A0092B-C50C-407E-A947-70E740481C1C}">
                  <a14:useLocalDpi xmlns:a14="http://schemas.microsoft.com/office/drawing/2010/main"/>
                </a:ext>
              </a:extLst>
            </a:blip>
            <a:stretch>
              <a:fillRect/>
            </a:stretch>
          </p:blipFill>
          <p:spPr>
            <a:xfrm>
              <a:off x="6767154" y="23970"/>
              <a:ext cx="1943100" cy="2140413"/>
            </a:xfrm>
            <a:prstGeom prst="rect">
              <a:avLst/>
            </a:prstGeom>
          </p:spPr>
        </p:pic>
        <p:pic>
          <p:nvPicPr>
            <p:cNvPr id="35" name="Imagen 3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0" y="0"/>
              <a:ext cx="1233301" cy="2311538"/>
            </a:xfrm>
            <a:prstGeom prst="rect">
              <a:avLst/>
            </a:prstGeom>
          </p:spPr>
        </p:pic>
      </p:grpSp>
    </p:spTree>
    <p:extLst>
      <p:ext uri="{BB962C8B-B14F-4D97-AF65-F5344CB8AC3E}">
        <p14:creationId xmlns:p14="http://schemas.microsoft.com/office/powerpoint/2010/main" val="194405993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67560" y="533192"/>
            <a:ext cx="8614410" cy="644840"/>
          </a:xfrm>
        </p:spPr>
        <p:txBody>
          <a:bodyPr/>
          <a:lstStyle/>
          <a:p>
            <a:r>
              <a:rPr lang="es-ES" dirty="0" smtClean="0"/>
              <a:t>CONTENIDO</a:t>
            </a:r>
            <a:endParaRPr lang="es-ES" dirty="0"/>
          </a:p>
        </p:txBody>
      </p:sp>
      <p:sp>
        <p:nvSpPr>
          <p:cNvPr id="3" name="Marcador de contenido 2"/>
          <p:cNvSpPr>
            <a:spLocks noGrp="1"/>
          </p:cNvSpPr>
          <p:nvPr>
            <p:ph idx="1"/>
          </p:nvPr>
        </p:nvSpPr>
        <p:spPr>
          <a:xfrm>
            <a:off x="680235" y="1448647"/>
            <a:ext cx="10972800" cy="4525963"/>
          </a:xfrm>
        </p:spPr>
        <p:txBody>
          <a:bodyPr/>
          <a:lstStyle/>
          <a:p>
            <a:r>
              <a:rPr lang="es-ES" sz="2000" dirty="0" smtClean="0">
                <a:hlinkClick r:id="rId2" action="ppaction://hlinksldjump"/>
              </a:rPr>
              <a:t>Planteamiento del problema – Justificación</a:t>
            </a:r>
            <a:endParaRPr lang="es-ES" sz="2000" dirty="0" smtClean="0"/>
          </a:p>
          <a:p>
            <a:r>
              <a:rPr lang="es-ES" sz="2000" dirty="0" smtClean="0">
                <a:hlinkClick r:id="rId3" action="ppaction://hlinksldjump"/>
              </a:rPr>
              <a:t>Objetivos del proyecto</a:t>
            </a:r>
            <a:endParaRPr lang="es-ES" sz="2000" dirty="0" smtClean="0"/>
          </a:p>
          <a:p>
            <a:r>
              <a:rPr lang="es-ES" sz="2000" dirty="0" smtClean="0">
                <a:hlinkClick r:id="rId4" action="ppaction://hlinksldjump"/>
              </a:rPr>
              <a:t>Fundamentos teóricos</a:t>
            </a:r>
            <a:endParaRPr lang="es-ES" sz="2000" dirty="0" smtClean="0"/>
          </a:p>
          <a:p>
            <a:r>
              <a:rPr lang="es-ES" sz="2000" dirty="0" smtClean="0">
                <a:hlinkClick r:id="rId5" action="ppaction://hlinksldjump"/>
              </a:rPr>
              <a:t>Diseño de la mezcla asfáltica en caliente</a:t>
            </a:r>
            <a:endParaRPr lang="es-ES" sz="2000" dirty="0" smtClean="0"/>
          </a:p>
          <a:p>
            <a:r>
              <a:rPr lang="es-ES" sz="2000" dirty="0" smtClean="0">
                <a:hlinkClick r:id="rId6" action="ppaction://hlinksldjump"/>
              </a:rPr>
              <a:t>Diseño del pavimento flexible</a:t>
            </a:r>
            <a:endParaRPr lang="es-ES" sz="2000" dirty="0" smtClean="0"/>
          </a:p>
          <a:p>
            <a:r>
              <a:rPr lang="es-ES" sz="2000" dirty="0" smtClean="0">
                <a:hlinkClick r:id="rId7" action="ppaction://hlinksldjump"/>
              </a:rPr>
              <a:t>Fibras como alternativa de refuerzo</a:t>
            </a:r>
            <a:endParaRPr lang="es-ES" sz="2000" dirty="0" smtClean="0"/>
          </a:p>
          <a:p>
            <a:r>
              <a:rPr lang="es-ES" sz="2000" dirty="0" smtClean="0">
                <a:hlinkClick r:id="rId8" action="ppaction://hlinksldjump"/>
              </a:rPr>
              <a:t>Mezcla asfáltica reforzada</a:t>
            </a:r>
            <a:endParaRPr lang="es-ES" sz="2000" dirty="0" smtClean="0"/>
          </a:p>
          <a:p>
            <a:r>
              <a:rPr lang="es-ES" sz="2000" dirty="0">
                <a:hlinkClick r:id="rId9" action="ppaction://hlinksldjump"/>
              </a:rPr>
              <a:t>A</a:t>
            </a:r>
            <a:r>
              <a:rPr lang="es-ES" sz="2000" dirty="0" smtClean="0">
                <a:hlinkClick r:id="rId9" action="ppaction://hlinksldjump"/>
              </a:rPr>
              <a:t>nálisis del desempeño de la mezcla asfáltica reforzada en el pavimento</a:t>
            </a:r>
            <a:endParaRPr lang="es-ES" sz="2000" dirty="0" smtClean="0"/>
          </a:p>
          <a:p>
            <a:r>
              <a:rPr lang="es-ES" sz="2000" dirty="0" smtClean="0">
                <a:hlinkClick r:id="rId10" action="ppaction://hlinksldjump"/>
              </a:rPr>
              <a:t>Caso de aplicación</a:t>
            </a:r>
            <a:endParaRPr lang="es-ES" sz="2000" dirty="0" smtClean="0"/>
          </a:p>
          <a:p>
            <a:r>
              <a:rPr lang="es-ES" sz="2000" dirty="0" smtClean="0">
                <a:hlinkClick r:id="rId11" action="ppaction://hlinksldjump"/>
              </a:rPr>
              <a:t>Análisis de resultados</a:t>
            </a:r>
            <a:endParaRPr lang="es-ES" sz="2000" dirty="0" smtClean="0"/>
          </a:p>
          <a:p>
            <a:r>
              <a:rPr lang="es-ES" sz="2000" dirty="0" smtClean="0">
                <a:hlinkClick r:id="rId11" action="ppaction://hlinksldjump"/>
              </a:rPr>
              <a:t>Conclusiones y recomendaciones</a:t>
            </a:r>
            <a:endParaRPr lang="es-ES" sz="2000" dirty="0" smtClean="0"/>
          </a:p>
          <a:p>
            <a:pPr marL="0" indent="0">
              <a:buNone/>
            </a:pPr>
            <a:endParaRPr lang="es-ES" dirty="0" smtClean="0"/>
          </a:p>
          <a:p>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372883016"/>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25307" y="149088"/>
            <a:ext cx="8614410" cy="542806"/>
          </a:xfrm>
        </p:spPr>
        <p:txBody>
          <a:bodyPr/>
          <a:lstStyle/>
          <a:p>
            <a:r>
              <a:rPr lang="es-ES" sz="3200" dirty="0"/>
              <a:t>Diseño de la mezcla asfáltica</a:t>
            </a: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20</a:t>
            </a:fld>
            <a:endParaRPr lang="en-US" dirty="0"/>
          </a:p>
        </p:txBody>
      </p:sp>
      <p:graphicFrame>
        <p:nvGraphicFramePr>
          <p:cNvPr id="19" name="Gráfico 18"/>
          <p:cNvGraphicFramePr/>
          <p:nvPr>
            <p:extLst>
              <p:ext uri="{D42A27DB-BD31-4B8C-83A1-F6EECF244321}">
                <p14:modId xmlns:p14="http://schemas.microsoft.com/office/powerpoint/2010/main" val="3987607466"/>
              </p:ext>
            </p:extLst>
          </p:nvPr>
        </p:nvGraphicFramePr>
        <p:xfrm>
          <a:off x="926295" y="628565"/>
          <a:ext cx="4920969" cy="28399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áfico 20"/>
          <p:cNvGraphicFramePr/>
          <p:nvPr>
            <p:extLst>
              <p:ext uri="{D42A27DB-BD31-4B8C-83A1-F6EECF244321}">
                <p14:modId xmlns:p14="http://schemas.microsoft.com/office/powerpoint/2010/main" val="95376788"/>
              </p:ext>
            </p:extLst>
          </p:nvPr>
        </p:nvGraphicFramePr>
        <p:xfrm>
          <a:off x="6270338" y="713938"/>
          <a:ext cx="4883216" cy="2925053"/>
        </p:xfrm>
        <a:graphic>
          <a:graphicData uri="http://schemas.openxmlformats.org/drawingml/2006/chart">
            <c:chart xmlns:c="http://schemas.openxmlformats.org/drawingml/2006/chart" xmlns:r="http://schemas.openxmlformats.org/officeDocument/2006/relationships" r:id="rId3"/>
          </a:graphicData>
        </a:graphic>
      </p:graphicFrame>
      <p:sp>
        <p:nvSpPr>
          <p:cNvPr id="22" name="Cuadro de texto 519"/>
          <p:cNvSpPr txBox="1"/>
          <p:nvPr/>
        </p:nvSpPr>
        <p:spPr>
          <a:xfrm>
            <a:off x="6307209" y="1531560"/>
            <a:ext cx="679539" cy="26413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3273.13</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3" name="Grupo 22"/>
          <p:cNvGrpSpPr/>
          <p:nvPr/>
        </p:nvGrpSpPr>
        <p:grpSpPr>
          <a:xfrm>
            <a:off x="1032621" y="3628509"/>
            <a:ext cx="4708960" cy="2708496"/>
            <a:chOff x="0" y="0"/>
            <a:chExt cx="4003040" cy="2267585"/>
          </a:xfrm>
        </p:grpSpPr>
        <p:graphicFrame>
          <p:nvGraphicFramePr>
            <p:cNvPr id="24" name="Gráfico 23"/>
            <p:cNvGraphicFramePr/>
            <p:nvPr/>
          </p:nvGraphicFramePr>
          <p:xfrm>
            <a:off x="0" y="0"/>
            <a:ext cx="4003040" cy="2267585"/>
          </p:xfrm>
          <a:graphic>
            <a:graphicData uri="http://schemas.openxmlformats.org/drawingml/2006/chart">
              <c:chart xmlns:c="http://schemas.openxmlformats.org/drawingml/2006/chart" xmlns:r="http://schemas.openxmlformats.org/officeDocument/2006/relationships" r:id="rId4"/>
            </a:graphicData>
          </a:graphic>
        </p:graphicFrame>
        <p:grpSp>
          <p:nvGrpSpPr>
            <p:cNvPr id="25" name="Grupo 24"/>
            <p:cNvGrpSpPr/>
            <p:nvPr/>
          </p:nvGrpSpPr>
          <p:grpSpPr>
            <a:xfrm>
              <a:off x="0" y="1101666"/>
              <a:ext cx="2236890" cy="924117"/>
              <a:chOff x="-39259" y="-56371"/>
              <a:chExt cx="2236890" cy="924117"/>
            </a:xfrm>
          </p:grpSpPr>
          <p:cxnSp>
            <p:nvCxnSpPr>
              <p:cNvPr id="26" name="Conector recto 25"/>
              <p:cNvCxnSpPr/>
              <p:nvPr/>
            </p:nvCxnSpPr>
            <p:spPr>
              <a:xfrm flipH="1" flipV="1">
                <a:off x="2197630" y="130625"/>
                <a:ext cx="1" cy="737121"/>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ector recto 26"/>
              <p:cNvCxnSpPr/>
              <p:nvPr/>
            </p:nvCxnSpPr>
            <p:spPr>
              <a:xfrm flipH="1">
                <a:off x="373377" y="130625"/>
                <a:ext cx="1824254"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Cuadro de texto 520"/>
              <p:cNvSpPr txBox="1"/>
              <p:nvPr/>
            </p:nvSpPr>
            <p:spPr>
              <a:xfrm>
                <a:off x="-39259" y="-56371"/>
                <a:ext cx="476250" cy="2222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11.52</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graphicFrame>
        <p:nvGraphicFramePr>
          <p:cNvPr id="29" name="Gráfico 28"/>
          <p:cNvGraphicFramePr/>
          <p:nvPr>
            <p:extLst>
              <p:ext uri="{D42A27DB-BD31-4B8C-83A1-F6EECF244321}">
                <p14:modId xmlns:p14="http://schemas.microsoft.com/office/powerpoint/2010/main" val="1609960366"/>
              </p:ext>
            </p:extLst>
          </p:nvPr>
        </p:nvGraphicFramePr>
        <p:xfrm>
          <a:off x="6355399" y="3666196"/>
          <a:ext cx="4861950" cy="2787457"/>
        </p:xfrm>
        <a:graphic>
          <a:graphicData uri="http://schemas.openxmlformats.org/drawingml/2006/chart">
            <c:chart xmlns:c="http://schemas.openxmlformats.org/drawingml/2006/chart" xmlns:r="http://schemas.openxmlformats.org/officeDocument/2006/relationships" r:id="rId5"/>
          </a:graphicData>
        </a:graphic>
      </p:graphicFrame>
      <p:sp>
        <p:nvSpPr>
          <p:cNvPr id="30" name="Cuadro de texto 520"/>
          <p:cNvSpPr txBox="1"/>
          <p:nvPr/>
        </p:nvSpPr>
        <p:spPr>
          <a:xfrm>
            <a:off x="3892035" y="3003200"/>
            <a:ext cx="560235" cy="26546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05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6.1%</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337912"/>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14675" y="159721"/>
            <a:ext cx="8614410" cy="542806"/>
          </a:xfrm>
        </p:spPr>
        <p:txBody>
          <a:bodyPr/>
          <a:lstStyle/>
          <a:p>
            <a:r>
              <a:rPr lang="es-ES" sz="3200" dirty="0"/>
              <a:t>Diseño de la mezcla asfáltica</a:t>
            </a: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21</a:t>
            </a:fld>
            <a:endParaRPr lang="en-US" dirty="0"/>
          </a:p>
        </p:txBody>
      </p:sp>
      <p:grpSp>
        <p:nvGrpSpPr>
          <p:cNvPr id="18" name="Grupo 17"/>
          <p:cNvGrpSpPr/>
          <p:nvPr/>
        </p:nvGrpSpPr>
        <p:grpSpPr>
          <a:xfrm>
            <a:off x="1015415" y="789164"/>
            <a:ext cx="10080049" cy="2813046"/>
            <a:chOff x="0" y="0"/>
            <a:chExt cx="8666370" cy="2472055"/>
          </a:xfrm>
        </p:grpSpPr>
        <p:graphicFrame>
          <p:nvGraphicFramePr>
            <p:cNvPr id="19" name="Gráfico 18"/>
            <p:cNvGraphicFramePr/>
            <p:nvPr/>
          </p:nvGraphicFramePr>
          <p:xfrm>
            <a:off x="4325510" y="0"/>
            <a:ext cx="4340860" cy="24720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0" name="Gráfico 19"/>
            <p:cNvGraphicFramePr/>
            <p:nvPr/>
          </p:nvGraphicFramePr>
          <p:xfrm>
            <a:off x="0" y="0"/>
            <a:ext cx="4192905" cy="2472055"/>
          </p:xfrm>
          <a:graphic>
            <a:graphicData uri="http://schemas.openxmlformats.org/drawingml/2006/chart">
              <c:chart xmlns:c="http://schemas.openxmlformats.org/drawingml/2006/chart" xmlns:r="http://schemas.openxmlformats.org/officeDocument/2006/relationships" r:id="rId3"/>
            </a:graphicData>
          </a:graphic>
        </p:graphicFrame>
      </p:grpSp>
      <p:graphicFrame>
        <p:nvGraphicFramePr>
          <p:cNvPr id="3" name="Tabla 2"/>
          <p:cNvGraphicFramePr>
            <a:graphicFrameLocks noGrp="1"/>
          </p:cNvGraphicFramePr>
          <p:nvPr>
            <p:extLst>
              <p:ext uri="{D42A27DB-BD31-4B8C-83A1-F6EECF244321}">
                <p14:modId xmlns:p14="http://schemas.microsoft.com/office/powerpoint/2010/main" val="4191792189"/>
              </p:ext>
            </p:extLst>
          </p:nvPr>
        </p:nvGraphicFramePr>
        <p:xfrm>
          <a:off x="255680" y="3964432"/>
          <a:ext cx="5709690" cy="2654082"/>
        </p:xfrm>
        <a:graphic>
          <a:graphicData uri="http://schemas.openxmlformats.org/drawingml/2006/table">
            <a:tbl>
              <a:tblPr firstRow="1" firstCol="1" bandRow="1">
                <a:tableStyleId>{5C22544A-7EE6-4342-B048-85BDC9FD1C3A}</a:tableStyleId>
              </a:tblPr>
              <a:tblGrid>
                <a:gridCol w="884359"/>
                <a:gridCol w="884359"/>
                <a:gridCol w="858600"/>
                <a:gridCol w="858600"/>
                <a:gridCol w="1111886"/>
                <a:gridCol w="1111886"/>
              </a:tblGrid>
              <a:tr h="1020084">
                <a:tc>
                  <a:txBody>
                    <a:bodyPr/>
                    <a:lstStyle/>
                    <a:p>
                      <a:pPr algn="ctr">
                        <a:lnSpc>
                          <a:spcPct val="107000"/>
                        </a:lnSpc>
                        <a:spcAft>
                          <a:spcPts val="0"/>
                        </a:spcAft>
                      </a:pPr>
                      <a:r>
                        <a:rPr lang="es-ES" sz="1200" dirty="0">
                          <a:effectLst/>
                          <a:latin typeface="+mj-lt"/>
                        </a:rPr>
                        <a:t> </a:t>
                      </a:r>
                    </a:p>
                    <a:p>
                      <a:pPr algn="ctr">
                        <a:lnSpc>
                          <a:spcPct val="107000"/>
                        </a:lnSpc>
                        <a:spcAft>
                          <a:spcPts val="0"/>
                        </a:spcAft>
                      </a:pPr>
                      <a:r>
                        <a:rPr lang="es-ES" sz="1200" dirty="0">
                          <a:effectLst/>
                          <a:latin typeface="+mj-lt"/>
                        </a:rPr>
                        <a:t>Porcentaje óptimo de asfalto</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S" sz="1200" dirty="0">
                          <a:effectLst/>
                          <a:latin typeface="+mj-lt"/>
                        </a:rPr>
                        <a:t> </a:t>
                      </a:r>
                    </a:p>
                    <a:p>
                      <a:pPr algn="ctr">
                        <a:lnSpc>
                          <a:spcPct val="107000"/>
                        </a:lnSpc>
                        <a:spcAft>
                          <a:spcPts val="0"/>
                        </a:spcAft>
                      </a:pPr>
                      <a:r>
                        <a:rPr lang="es-ES" sz="1200" dirty="0">
                          <a:effectLst/>
                          <a:latin typeface="+mj-lt"/>
                        </a:rPr>
                        <a:t> </a:t>
                      </a:r>
                    </a:p>
                    <a:p>
                      <a:pPr algn="ctr">
                        <a:lnSpc>
                          <a:spcPct val="107000"/>
                        </a:lnSpc>
                        <a:spcAft>
                          <a:spcPts val="0"/>
                        </a:spcAft>
                      </a:pPr>
                      <a:r>
                        <a:rPr lang="es-ES" sz="1200" dirty="0">
                          <a:effectLst/>
                          <a:latin typeface="+mj-lt"/>
                        </a:rPr>
                        <a:t>Parámetros</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algn="ctr">
                        <a:lnSpc>
                          <a:spcPct val="107000"/>
                        </a:lnSpc>
                        <a:spcAft>
                          <a:spcPts val="0"/>
                        </a:spcAft>
                      </a:pPr>
                      <a:r>
                        <a:rPr lang="es-ES" sz="1200">
                          <a:effectLst/>
                          <a:latin typeface="+mj-lt"/>
                        </a:rPr>
                        <a:t> </a:t>
                      </a:r>
                    </a:p>
                    <a:p>
                      <a:pPr algn="ctr">
                        <a:lnSpc>
                          <a:spcPct val="107000"/>
                        </a:lnSpc>
                        <a:spcAft>
                          <a:spcPts val="0"/>
                        </a:spcAft>
                      </a:pPr>
                      <a:r>
                        <a:rPr lang="es-ES" sz="1200">
                          <a:effectLst/>
                          <a:latin typeface="+mj-lt"/>
                        </a:rPr>
                        <a:t> </a:t>
                      </a:r>
                    </a:p>
                    <a:p>
                      <a:pPr algn="ctr">
                        <a:lnSpc>
                          <a:spcPct val="107000"/>
                        </a:lnSpc>
                        <a:spcAft>
                          <a:spcPts val="0"/>
                        </a:spcAft>
                      </a:pPr>
                      <a:r>
                        <a:rPr lang="es-ES" sz="1200">
                          <a:effectLst/>
                          <a:latin typeface="+mj-lt"/>
                        </a:rPr>
                        <a:t>valor calculado</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effectLst/>
                          <a:latin typeface="+mj-lt"/>
                        </a:rPr>
                        <a:t>Valor que establece  </a:t>
                      </a:r>
                      <a:r>
                        <a:rPr lang="es-ES" sz="1200" dirty="0" err="1">
                          <a:effectLst/>
                          <a:latin typeface="+mj-lt"/>
                        </a:rPr>
                        <a:t>Mtop</a:t>
                      </a:r>
                      <a:r>
                        <a:rPr lang="es-ES" sz="1200" dirty="0">
                          <a:effectLst/>
                          <a:latin typeface="+mj-lt"/>
                        </a:rPr>
                        <a:t> 2002 tabla 405.5.4</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latin typeface="+mj-lt"/>
                        </a:rPr>
                        <a:t> </a:t>
                      </a:r>
                    </a:p>
                    <a:p>
                      <a:pPr algn="ctr">
                        <a:lnSpc>
                          <a:spcPct val="107000"/>
                        </a:lnSpc>
                        <a:spcAft>
                          <a:spcPts val="0"/>
                        </a:spcAft>
                      </a:pPr>
                      <a:r>
                        <a:rPr lang="es-ES" sz="1200">
                          <a:effectLst/>
                          <a:latin typeface="+mj-lt"/>
                        </a:rPr>
                        <a:t> </a:t>
                      </a:r>
                    </a:p>
                    <a:p>
                      <a:pPr algn="ctr">
                        <a:lnSpc>
                          <a:spcPct val="107000"/>
                        </a:lnSpc>
                        <a:spcAft>
                          <a:spcPts val="0"/>
                        </a:spcAft>
                      </a:pPr>
                      <a:r>
                        <a:rPr lang="es-ES" sz="1200">
                          <a:effectLst/>
                          <a:latin typeface="+mj-lt"/>
                        </a:rPr>
                        <a:t>Comprobación</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r>
              <a:tr h="466857">
                <a:tc rowSpan="5">
                  <a:txBody>
                    <a:bodyPr/>
                    <a:lstStyle/>
                    <a:p>
                      <a:pPr algn="ctr">
                        <a:lnSpc>
                          <a:spcPct val="107000"/>
                        </a:lnSpc>
                        <a:spcAft>
                          <a:spcPts val="0"/>
                        </a:spcAft>
                      </a:pPr>
                      <a:r>
                        <a:rPr lang="es-ES" sz="1200">
                          <a:effectLst/>
                          <a:latin typeface="+mj-lt"/>
                        </a:rPr>
                        <a:t>6.1</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latin typeface="+mj-lt"/>
                        </a:rPr>
                        <a:t>Vacíos en la mezcla</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latin typeface="+mj-lt"/>
                        </a:rPr>
                        <a:t>(%)</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latin typeface="+mj-lt"/>
                        </a:rPr>
                        <a:t>4</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latin typeface="+mj-lt"/>
                        </a:rPr>
                        <a:t>3 - 5</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b="1" dirty="0" smtClean="0">
                          <a:effectLst/>
                          <a:latin typeface="+mj-lt"/>
                          <a:ea typeface="+mn-ea"/>
                          <a:cs typeface="+mn-cs"/>
                        </a:rPr>
                        <a:t>CUMPLE</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r>
              <a:tr h="233428">
                <a:tc vMerge="1">
                  <a:txBody>
                    <a:bodyPr/>
                    <a:lstStyle/>
                    <a:p>
                      <a:endParaRPr lang="es-ES"/>
                    </a:p>
                  </a:txBody>
                  <a:tcPr/>
                </a:tc>
                <a:tc>
                  <a:txBody>
                    <a:bodyPr/>
                    <a:lstStyle/>
                    <a:p>
                      <a:pPr algn="ctr">
                        <a:lnSpc>
                          <a:spcPct val="107000"/>
                        </a:lnSpc>
                        <a:spcAft>
                          <a:spcPts val="0"/>
                        </a:spcAft>
                      </a:pPr>
                      <a:r>
                        <a:rPr lang="es-ES" sz="1200">
                          <a:effectLst/>
                          <a:latin typeface="+mj-lt"/>
                        </a:rPr>
                        <a:t>Estabilidad</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latin typeface="+mj-lt"/>
                        </a:rPr>
                        <a:t>(lb)</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b="1" dirty="0">
                          <a:effectLst/>
                          <a:latin typeface="+mj-lt"/>
                        </a:rPr>
                        <a:t>3273.13</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latin typeface="+mj-lt"/>
                        </a:rPr>
                        <a:t>min 1800</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b="1" dirty="0" smtClean="0">
                          <a:effectLst/>
                          <a:latin typeface="+mj-lt"/>
                          <a:ea typeface="+mn-ea"/>
                          <a:cs typeface="+mn-cs"/>
                        </a:rPr>
                        <a:t>CUMPLE</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r>
              <a:tr h="233428">
                <a:tc vMerge="1">
                  <a:txBody>
                    <a:bodyPr/>
                    <a:lstStyle/>
                    <a:p>
                      <a:endParaRPr lang="es-ES"/>
                    </a:p>
                  </a:txBody>
                  <a:tcPr/>
                </a:tc>
                <a:tc>
                  <a:txBody>
                    <a:bodyPr/>
                    <a:lstStyle/>
                    <a:p>
                      <a:pPr algn="ctr">
                        <a:lnSpc>
                          <a:spcPct val="107000"/>
                        </a:lnSpc>
                        <a:spcAft>
                          <a:spcPts val="0"/>
                        </a:spcAft>
                      </a:pPr>
                      <a:r>
                        <a:rPr lang="es-ES" sz="1200">
                          <a:effectLst/>
                          <a:latin typeface="+mj-lt"/>
                        </a:rPr>
                        <a:t>Flujo</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latin typeface="+mj-lt"/>
                        </a:rPr>
                        <a:t>(mm)</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b="1" dirty="0">
                          <a:effectLst/>
                          <a:latin typeface="+mj-lt"/>
                        </a:rPr>
                        <a:t>11.52</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latin typeface="+mj-lt"/>
                        </a:rPr>
                        <a:t>8 - 14</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b="1" dirty="0" smtClean="0">
                          <a:effectLst/>
                          <a:latin typeface="+mj-lt"/>
                          <a:ea typeface="+mn-ea"/>
                          <a:cs typeface="+mn-cs"/>
                        </a:rPr>
                        <a:t>CUMPLE</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r>
              <a:tr h="466857">
                <a:tc vMerge="1">
                  <a:txBody>
                    <a:bodyPr/>
                    <a:lstStyle/>
                    <a:p>
                      <a:endParaRPr lang="es-ES"/>
                    </a:p>
                  </a:txBody>
                  <a:tcPr/>
                </a:tc>
                <a:tc>
                  <a:txBody>
                    <a:bodyPr/>
                    <a:lstStyle/>
                    <a:p>
                      <a:pPr algn="ctr">
                        <a:lnSpc>
                          <a:spcPct val="107000"/>
                        </a:lnSpc>
                        <a:spcAft>
                          <a:spcPts val="0"/>
                        </a:spcAft>
                      </a:pPr>
                      <a:r>
                        <a:rPr lang="es-ES" sz="1200">
                          <a:effectLst/>
                          <a:latin typeface="+mj-lt"/>
                        </a:rPr>
                        <a:t>relación filler/betún</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S" sz="1200">
                        <a:effectLst/>
                        <a:latin typeface="+mj-lt"/>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latin typeface="+mj-lt"/>
                        </a:rPr>
                        <a:t>1.13</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latin typeface="+mj-lt"/>
                        </a:rPr>
                        <a:t>0.8 - 1.2</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b="1" dirty="0" smtClean="0">
                          <a:effectLst/>
                          <a:latin typeface="+mj-lt"/>
                          <a:ea typeface="+mn-ea"/>
                          <a:cs typeface="+mn-cs"/>
                        </a:rPr>
                        <a:t>CUMPLE</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r>
              <a:tr h="233428">
                <a:tc vMerge="1">
                  <a:txBody>
                    <a:bodyPr/>
                    <a:lstStyle/>
                    <a:p>
                      <a:endParaRPr lang="es-ES"/>
                    </a:p>
                  </a:txBody>
                  <a:tcPr/>
                </a:tc>
                <a:tc>
                  <a:txBody>
                    <a:bodyPr/>
                    <a:lstStyle/>
                    <a:p>
                      <a:pPr algn="ctr">
                        <a:lnSpc>
                          <a:spcPct val="107000"/>
                        </a:lnSpc>
                        <a:spcAft>
                          <a:spcPts val="0"/>
                        </a:spcAft>
                      </a:pPr>
                      <a:r>
                        <a:rPr lang="es-ES" sz="1200">
                          <a:effectLst/>
                          <a:latin typeface="+mj-lt"/>
                        </a:rPr>
                        <a:t>VAM</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latin typeface="+mj-lt"/>
                        </a:rPr>
                        <a:t>(%)</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dirty="0">
                          <a:effectLst/>
                          <a:latin typeface="+mj-lt"/>
                        </a:rPr>
                        <a:t>14.86</a:t>
                      </a:r>
                      <a:endParaRPr lang="es-ES" sz="12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a:effectLst/>
                          <a:latin typeface="+mj-lt"/>
                        </a:rPr>
                        <a:t>min 14</a:t>
                      </a:r>
                      <a:endParaRPr lang="es-ES" sz="12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200" b="1" dirty="0" smtClean="0">
                          <a:effectLst/>
                          <a:latin typeface="+mj-lt"/>
                          <a:ea typeface="+mn-ea"/>
                          <a:cs typeface="+mn-cs"/>
                        </a:rPr>
                        <a:t>CUMPLE</a:t>
                      </a:r>
                      <a:endParaRPr lang="es-ES" sz="1200" b="1" dirty="0">
                        <a:effectLst/>
                        <a:latin typeface="+mj-lt"/>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350333374"/>
              </p:ext>
            </p:extLst>
          </p:nvPr>
        </p:nvGraphicFramePr>
        <p:xfrm>
          <a:off x="6211396" y="3918839"/>
          <a:ext cx="5196832" cy="2818892"/>
        </p:xfrm>
        <a:graphic>
          <a:graphicData uri="http://schemas.openxmlformats.org/drawingml/2006/table">
            <a:tbl>
              <a:tblPr firstRow="1" firstCol="1" bandRow="1">
                <a:tableStyleId>{5C22544A-7EE6-4342-B048-85BDC9FD1C3A}</a:tableStyleId>
              </a:tblPr>
              <a:tblGrid>
                <a:gridCol w="1697144"/>
                <a:gridCol w="1196933"/>
                <a:gridCol w="1161203"/>
                <a:gridCol w="1141552"/>
              </a:tblGrid>
              <a:tr h="0">
                <a:tc>
                  <a:txBody>
                    <a:bodyPr/>
                    <a:lstStyle/>
                    <a:p>
                      <a:pPr algn="ctr">
                        <a:lnSpc>
                          <a:spcPct val="107000"/>
                        </a:lnSpc>
                        <a:spcAft>
                          <a:spcPts val="0"/>
                        </a:spcAft>
                      </a:pPr>
                      <a:r>
                        <a:rPr lang="es-ES" sz="1050" dirty="0">
                          <a:effectLst/>
                        </a:rPr>
                        <a:t>No. de tamices</a:t>
                      </a:r>
                      <a:endParaRPr lang="es-E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Contenido (%)</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Contenido total  (%)</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Descripción</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s-ES" sz="1050">
                          <a:effectLst/>
                        </a:rPr>
                        <a:t>3/4 '' (19,0 mm)</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0.00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4">
                  <a:txBody>
                    <a:bodyPr/>
                    <a:lstStyle/>
                    <a:p>
                      <a:pPr algn="ctr">
                        <a:lnSpc>
                          <a:spcPct val="107000"/>
                        </a:lnSpc>
                        <a:spcAft>
                          <a:spcPts val="0"/>
                        </a:spcAft>
                      </a:pPr>
                      <a:r>
                        <a:rPr lang="es-ES" sz="1050">
                          <a:effectLst/>
                        </a:rPr>
                        <a:t>49.59</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4">
                  <a:txBody>
                    <a:bodyPr/>
                    <a:lstStyle/>
                    <a:p>
                      <a:pPr algn="ctr">
                        <a:lnSpc>
                          <a:spcPct val="107000"/>
                        </a:lnSpc>
                        <a:spcAft>
                          <a:spcPts val="0"/>
                        </a:spcAft>
                      </a:pPr>
                      <a:r>
                        <a:rPr lang="es-ES" sz="1050">
                          <a:effectLst/>
                        </a:rPr>
                        <a:t>agregado grueso</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s-ES" sz="1050">
                          <a:effectLst/>
                        </a:rPr>
                        <a:t>1/2"(12,5mm)</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16.35</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tr>
              <a:tr h="190500">
                <a:tc>
                  <a:txBody>
                    <a:bodyPr/>
                    <a:lstStyle/>
                    <a:p>
                      <a:pPr algn="ctr">
                        <a:lnSpc>
                          <a:spcPct val="107000"/>
                        </a:lnSpc>
                        <a:spcAft>
                          <a:spcPts val="0"/>
                        </a:spcAft>
                      </a:pPr>
                      <a:r>
                        <a:rPr lang="es-ES" sz="1050">
                          <a:effectLst/>
                        </a:rPr>
                        <a:t>3/8 '' (9,51 mm)</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12.32</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tr>
              <a:tr h="190500">
                <a:tc>
                  <a:txBody>
                    <a:bodyPr/>
                    <a:lstStyle/>
                    <a:p>
                      <a:pPr algn="ctr">
                        <a:lnSpc>
                          <a:spcPct val="107000"/>
                        </a:lnSpc>
                        <a:spcAft>
                          <a:spcPts val="0"/>
                        </a:spcAft>
                      </a:pPr>
                      <a:r>
                        <a:rPr lang="es-ES" sz="1050">
                          <a:effectLst/>
                        </a:rPr>
                        <a:t>No. 4 (4,76 mm)</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20.91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tr>
              <a:tr h="190500">
                <a:tc>
                  <a:txBody>
                    <a:bodyPr/>
                    <a:lstStyle/>
                    <a:p>
                      <a:pPr algn="ctr">
                        <a:lnSpc>
                          <a:spcPct val="107000"/>
                        </a:lnSpc>
                        <a:spcAft>
                          <a:spcPts val="0"/>
                        </a:spcAft>
                      </a:pPr>
                      <a:r>
                        <a:rPr lang="es-ES" sz="1050">
                          <a:effectLst/>
                        </a:rPr>
                        <a:t>No. 8 (2.36 mm)</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12.64</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S" sz="1050">
                          <a:effectLst/>
                        </a:rPr>
                        <a:t>50.41</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rowSpan="7">
                  <a:txBody>
                    <a:bodyPr/>
                    <a:lstStyle/>
                    <a:p>
                      <a:pPr algn="ctr">
                        <a:lnSpc>
                          <a:spcPct val="107000"/>
                        </a:lnSpc>
                        <a:spcAft>
                          <a:spcPts val="0"/>
                        </a:spcAft>
                      </a:pPr>
                      <a:r>
                        <a:rPr lang="es-ES" sz="1050" dirty="0">
                          <a:effectLst/>
                        </a:rPr>
                        <a:t>agregado fino</a:t>
                      </a:r>
                      <a:endParaRPr lang="es-E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s-ES" sz="1050">
                          <a:effectLst/>
                        </a:rPr>
                        <a:t>No. 16(1,18 mm)</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10.87</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tr>
              <a:tr h="190500">
                <a:tc>
                  <a:txBody>
                    <a:bodyPr/>
                    <a:lstStyle/>
                    <a:p>
                      <a:pPr algn="ctr">
                        <a:lnSpc>
                          <a:spcPct val="107000"/>
                        </a:lnSpc>
                        <a:spcAft>
                          <a:spcPts val="0"/>
                        </a:spcAft>
                      </a:pPr>
                      <a:r>
                        <a:rPr lang="es-ES" sz="1050">
                          <a:effectLst/>
                        </a:rPr>
                        <a:t>No. 30(0,6 mm)</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6.18</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tr>
              <a:tr h="190500">
                <a:tc>
                  <a:txBody>
                    <a:bodyPr/>
                    <a:lstStyle/>
                    <a:p>
                      <a:pPr algn="ctr">
                        <a:lnSpc>
                          <a:spcPct val="107000"/>
                        </a:lnSpc>
                        <a:spcAft>
                          <a:spcPts val="0"/>
                        </a:spcAft>
                      </a:pPr>
                      <a:r>
                        <a:rPr lang="es-ES" sz="1050">
                          <a:effectLst/>
                        </a:rPr>
                        <a:t>No. 50(0,30mm)</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6.87</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tr>
              <a:tr h="190500">
                <a:tc>
                  <a:txBody>
                    <a:bodyPr/>
                    <a:lstStyle/>
                    <a:p>
                      <a:pPr algn="ctr">
                        <a:lnSpc>
                          <a:spcPct val="107000"/>
                        </a:lnSpc>
                        <a:spcAft>
                          <a:spcPts val="0"/>
                        </a:spcAft>
                      </a:pPr>
                      <a:r>
                        <a:rPr lang="es-ES" sz="1050">
                          <a:effectLst/>
                        </a:rPr>
                        <a:t>No. 100(0,15 mm)</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4.44</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tr>
              <a:tr h="190500">
                <a:tc>
                  <a:txBody>
                    <a:bodyPr/>
                    <a:lstStyle/>
                    <a:p>
                      <a:pPr algn="ctr">
                        <a:lnSpc>
                          <a:spcPct val="107000"/>
                        </a:lnSpc>
                        <a:spcAft>
                          <a:spcPts val="0"/>
                        </a:spcAft>
                      </a:pPr>
                      <a:r>
                        <a:rPr lang="es-ES" sz="1050">
                          <a:effectLst/>
                        </a:rPr>
                        <a:t>No. 200(0,075 mm)</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3.54</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tr>
              <a:tr h="190500">
                <a:tc>
                  <a:txBody>
                    <a:bodyPr/>
                    <a:lstStyle/>
                    <a:p>
                      <a:pPr algn="ctr">
                        <a:lnSpc>
                          <a:spcPct val="107000"/>
                        </a:lnSpc>
                        <a:spcAft>
                          <a:spcPts val="0"/>
                        </a:spcAft>
                      </a:pPr>
                      <a:r>
                        <a:rPr lang="es-ES" sz="1050">
                          <a:effectLst/>
                        </a:rPr>
                        <a:t>Pasante No. 200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5.88</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vMerge="1">
                  <a:txBody>
                    <a:bodyPr/>
                    <a:lstStyle/>
                    <a:p>
                      <a:endParaRPr lang="es-ES"/>
                    </a:p>
                  </a:txBody>
                  <a:tcPr/>
                </a:tc>
              </a:tr>
              <a:tr h="190500">
                <a:tc>
                  <a:txBody>
                    <a:bodyPr/>
                    <a:lstStyle/>
                    <a:p>
                      <a:pPr algn="ctr">
                        <a:lnSpc>
                          <a:spcPct val="107000"/>
                        </a:lnSpc>
                        <a:spcAft>
                          <a:spcPts val="0"/>
                        </a:spcAft>
                      </a:pPr>
                      <a:r>
                        <a:rPr lang="es-ES" sz="1050">
                          <a:effectLst/>
                        </a:rPr>
                        <a:t>asfalto</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6.10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6.10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asfalto</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90500">
                <a:tc>
                  <a:txBody>
                    <a:bodyPr/>
                    <a:lstStyle/>
                    <a:p>
                      <a:pPr algn="ctr">
                        <a:lnSpc>
                          <a:spcPct val="107000"/>
                        </a:lnSpc>
                        <a:spcAft>
                          <a:spcPts val="0"/>
                        </a:spcAft>
                      </a:pPr>
                      <a:r>
                        <a:rPr lang="es-ES" sz="1050">
                          <a:effectLst/>
                        </a:rPr>
                        <a:t>Total (%)</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a:effectLst/>
                        </a:rPr>
                        <a:t>106.10</a:t>
                      </a:r>
                      <a:endParaRPr lang="es-ES"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50" dirty="0">
                          <a:effectLst/>
                        </a:rPr>
                        <a:t>106.10</a:t>
                      </a:r>
                      <a:endParaRPr lang="es-E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S" sz="1050" dirty="0">
                        <a:effectLst/>
                        <a:latin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21" name="Rectangle 1"/>
          <p:cNvSpPr>
            <a:spLocks noChangeArrowheads="1"/>
          </p:cNvSpPr>
          <p:nvPr/>
        </p:nvSpPr>
        <p:spPr bwMode="auto">
          <a:xfrm>
            <a:off x="6144854" y="3656655"/>
            <a:ext cx="41203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1" i="1"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Fórmula maestra de la mezcla asfáltica patrón</a:t>
            </a:r>
            <a:endParaRPr kumimoji="0" lang="es-ES" altLang="es-ES" sz="1000" b="1"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smtClean="0">
              <a:ln>
                <a:noFill/>
              </a:ln>
              <a:solidFill>
                <a:schemeClr val="tx1"/>
              </a:solidFill>
              <a:effectLst/>
              <a:latin typeface="Arial" panose="020B0604020202020204" pitchFamily="34" charset="0"/>
            </a:endParaRPr>
          </a:p>
        </p:txBody>
      </p:sp>
      <p:sp>
        <p:nvSpPr>
          <p:cNvPr id="22" name="Rectangle 1"/>
          <p:cNvSpPr>
            <a:spLocks noChangeArrowheads="1"/>
          </p:cNvSpPr>
          <p:nvPr/>
        </p:nvSpPr>
        <p:spPr bwMode="auto">
          <a:xfrm>
            <a:off x="255682" y="3656655"/>
            <a:ext cx="41203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1" i="1"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Propiedades mecánicas</a:t>
            </a:r>
            <a:r>
              <a:rPr kumimoji="0" lang="es-ES" altLang="es-ES" sz="1400" b="1" i="1" u="none"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rPr>
              <a:t> para 6.1% de asfalto</a:t>
            </a:r>
            <a:endParaRPr kumimoji="0" lang="es-ES" altLang="es-E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65478355"/>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1851" y="2308860"/>
            <a:ext cx="10515600" cy="1899286"/>
          </a:xfrm>
        </p:spPr>
        <p:txBody>
          <a:bodyPr/>
          <a:lstStyle/>
          <a:p>
            <a:r>
              <a:rPr lang="es-ES" sz="5400" dirty="0" smtClean="0"/>
              <a:t>DISEÑO DEL PAVIMENTO FLEXIBLE</a:t>
            </a:r>
            <a:endParaRPr lang="es-ES" sz="54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1969173282"/>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23</a:t>
            </a:fld>
            <a:endParaRPr lang="en-US" dirty="0"/>
          </a:p>
        </p:txBody>
      </p:sp>
      <p:sp>
        <p:nvSpPr>
          <p:cNvPr id="98" name="Título 1"/>
          <p:cNvSpPr>
            <a:spLocks noGrp="1"/>
          </p:cNvSpPr>
          <p:nvPr>
            <p:ph type="title"/>
          </p:nvPr>
        </p:nvSpPr>
        <p:spPr>
          <a:xfrm>
            <a:off x="2250659" y="75988"/>
            <a:ext cx="8614410" cy="664711"/>
          </a:xfrm>
        </p:spPr>
        <p:txBody>
          <a:bodyPr/>
          <a:lstStyle/>
          <a:p>
            <a:r>
              <a:rPr lang="es-ES" dirty="0" smtClean="0"/>
              <a:t>Diseño del pavimento flexible</a:t>
            </a:r>
            <a:endParaRPr lang="es-ES" dirty="0"/>
          </a:p>
        </p:txBody>
      </p:sp>
      <p:pic>
        <p:nvPicPr>
          <p:cNvPr id="193" name="Imagen 192"/>
          <p:cNvPicPr/>
          <p:nvPr/>
        </p:nvPicPr>
        <p:blipFill rotWithShape="1">
          <a:blip r:embed="rId3" cstate="email">
            <a:extLst>
              <a:ext uri="{28A0092B-C50C-407E-A947-70E740481C1C}">
                <a14:useLocalDpi xmlns:a14="http://schemas.microsoft.com/office/drawing/2010/main"/>
              </a:ext>
            </a:extLst>
          </a:blip>
          <a:srcRect l="3736" t="8466" r="7666" b="3600"/>
          <a:stretch/>
        </p:blipFill>
        <p:spPr bwMode="auto">
          <a:xfrm>
            <a:off x="7494063" y="3578892"/>
            <a:ext cx="4523766" cy="2615200"/>
          </a:xfrm>
          <a:prstGeom prst="rect">
            <a:avLst/>
          </a:prstGeom>
          <a:ln>
            <a:solidFill>
              <a:schemeClr val="tx1"/>
            </a:solidFill>
          </a:ln>
          <a:extLst>
            <a:ext uri="{53640926-AAD7-44D8-BBD7-CCE9431645EC}">
              <a14:shadowObscured xmlns:a14="http://schemas.microsoft.com/office/drawing/2010/main"/>
            </a:ext>
          </a:extLst>
        </p:spPr>
      </p:pic>
      <p:pic>
        <p:nvPicPr>
          <p:cNvPr id="212" name="Imagen 211"/>
          <p:cNvPicPr>
            <a:picLocks noChangeAspect="1"/>
          </p:cNvPicPr>
          <p:nvPr/>
        </p:nvPicPr>
        <p:blipFill rotWithShape="1">
          <a:blip r:embed="rId4"/>
          <a:srcRect/>
          <a:stretch/>
        </p:blipFill>
        <p:spPr>
          <a:xfrm>
            <a:off x="10000389" y="3917571"/>
            <a:ext cx="549098" cy="189773"/>
          </a:xfrm>
          <a:prstGeom prst="rect">
            <a:avLst/>
          </a:prstGeom>
          <a:ln>
            <a:noFill/>
          </a:ln>
        </p:spPr>
      </p:pic>
      <p:grpSp>
        <p:nvGrpSpPr>
          <p:cNvPr id="230" name="Grupo 229"/>
          <p:cNvGrpSpPr/>
          <p:nvPr/>
        </p:nvGrpSpPr>
        <p:grpSpPr>
          <a:xfrm>
            <a:off x="7592583" y="1267233"/>
            <a:ext cx="3272486" cy="1995218"/>
            <a:chOff x="8964345" y="3348149"/>
            <a:chExt cx="2802990" cy="1439577"/>
          </a:xfrm>
        </p:grpSpPr>
        <p:pic>
          <p:nvPicPr>
            <p:cNvPr id="217" name="Imagen 216"/>
            <p:cNvPicPr>
              <a:picLocks noChangeAspect="1"/>
            </p:cNvPicPr>
            <p:nvPr/>
          </p:nvPicPr>
          <p:blipFill>
            <a:blip r:embed="rId5"/>
            <a:stretch>
              <a:fillRect/>
            </a:stretch>
          </p:blipFill>
          <p:spPr>
            <a:xfrm>
              <a:off x="10851667" y="3534936"/>
              <a:ext cx="247650" cy="180975"/>
            </a:xfrm>
            <a:prstGeom prst="rect">
              <a:avLst/>
            </a:prstGeom>
          </p:spPr>
        </p:pic>
        <p:pic>
          <p:nvPicPr>
            <p:cNvPr id="219" name="Imagen 218"/>
            <p:cNvPicPr>
              <a:picLocks noChangeAspect="1"/>
            </p:cNvPicPr>
            <p:nvPr/>
          </p:nvPicPr>
          <p:blipFill>
            <a:blip r:embed="rId5"/>
            <a:stretch>
              <a:fillRect/>
            </a:stretch>
          </p:blipFill>
          <p:spPr>
            <a:xfrm>
              <a:off x="10865069" y="3938381"/>
              <a:ext cx="247650" cy="180975"/>
            </a:xfrm>
            <a:prstGeom prst="rect">
              <a:avLst/>
            </a:prstGeom>
          </p:spPr>
        </p:pic>
        <p:pic>
          <p:nvPicPr>
            <p:cNvPr id="220" name="Imagen 219"/>
            <p:cNvPicPr>
              <a:picLocks noChangeAspect="1"/>
            </p:cNvPicPr>
            <p:nvPr/>
          </p:nvPicPr>
          <p:blipFill>
            <a:blip r:embed="rId5"/>
            <a:stretch>
              <a:fillRect/>
            </a:stretch>
          </p:blipFill>
          <p:spPr>
            <a:xfrm>
              <a:off x="10858753" y="4103372"/>
              <a:ext cx="247650" cy="180975"/>
            </a:xfrm>
            <a:prstGeom prst="rect">
              <a:avLst/>
            </a:prstGeom>
          </p:spPr>
        </p:pic>
        <p:pic>
          <p:nvPicPr>
            <p:cNvPr id="221" name="Imagen 220"/>
            <p:cNvPicPr>
              <a:picLocks noChangeAspect="1"/>
            </p:cNvPicPr>
            <p:nvPr/>
          </p:nvPicPr>
          <p:blipFill>
            <a:blip r:embed="rId6"/>
            <a:stretch>
              <a:fillRect/>
            </a:stretch>
          </p:blipFill>
          <p:spPr>
            <a:xfrm>
              <a:off x="10525614" y="3735189"/>
              <a:ext cx="371475" cy="190500"/>
            </a:xfrm>
            <a:prstGeom prst="rect">
              <a:avLst/>
            </a:prstGeom>
          </p:spPr>
        </p:pic>
        <p:pic>
          <p:nvPicPr>
            <p:cNvPr id="223" name="Imagen 222"/>
            <p:cNvPicPr>
              <a:picLocks noChangeAspect="1"/>
            </p:cNvPicPr>
            <p:nvPr/>
          </p:nvPicPr>
          <p:blipFill>
            <a:blip r:embed="rId7"/>
            <a:stretch>
              <a:fillRect/>
            </a:stretch>
          </p:blipFill>
          <p:spPr>
            <a:xfrm>
              <a:off x="10525614" y="4108107"/>
              <a:ext cx="390525" cy="190500"/>
            </a:xfrm>
            <a:prstGeom prst="rect">
              <a:avLst/>
            </a:prstGeom>
          </p:spPr>
        </p:pic>
        <p:pic>
          <p:nvPicPr>
            <p:cNvPr id="204" name="Imagen 203"/>
            <p:cNvPicPr>
              <a:picLocks noChangeAspect="1"/>
            </p:cNvPicPr>
            <p:nvPr/>
          </p:nvPicPr>
          <p:blipFill rotWithShape="1">
            <a:blip r:embed="rId8" cstate="email">
              <a:extLst>
                <a:ext uri="{28A0092B-C50C-407E-A947-70E740481C1C}">
                  <a14:useLocalDpi xmlns:a14="http://schemas.microsoft.com/office/drawing/2010/main"/>
                </a:ext>
              </a:extLst>
            </a:blip>
            <a:srcRect l="63676" t="76588" r="33141" b="14618"/>
            <a:stretch/>
          </p:blipFill>
          <p:spPr>
            <a:xfrm>
              <a:off x="11555656" y="3848623"/>
              <a:ext cx="211679" cy="472617"/>
            </a:xfrm>
            <a:prstGeom prst="rect">
              <a:avLst/>
            </a:prstGeom>
            <a:ln>
              <a:noFill/>
            </a:ln>
          </p:spPr>
        </p:pic>
        <p:pic>
          <p:nvPicPr>
            <p:cNvPr id="205" name="Imagen 204"/>
            <p:cNvPicPr>
              <a:picLocks noChangeAspect="1"/>
            </p:cNvPicPr>
            <p:nvPr/>
          </p:nvPicPr>
          <p:blipFill rotWithShape="1">
            <a:blip r:embed="rId8" cstate="email">
              <a:extLst>
                <a:ext uri="{28A0092B-C50C-407E-A947-70E740481C1C}">
                  <a14:useLocalDpi xmlns:a14="http://schemas.microsoft.com/office/drawing/2010/main"/>
                </a:ext>
              </a:extLst>
            </a:blip>
            <a:srcRect l="243" t="73310" r="84397" b="14618"/>
            <a:stretch/>
          </p:blipFill>
          <p:spPr>
            <a:xfrm>
              <a:off x="9003747" y="3592412"/>
              <a:ext cx="1116198" cy="708803"/>
            </a:xfrm>
            <a:prstGeom prst="rect">
              <a:avLst/>
            </a:prstGeom>
            <a:ln>
              <a:noFill/>
            </a:ln>
          </p:spPr>
        </p:pic>
        <p:pic>
          <p:nvPicPr>
            <p:cNvPr id="211" name="Imagen 210"/>
            <p:cNvPicPr>
              <a:picLocks noChangeAspect="1"/>
            </p:cNvPicPr>
            <p:nvPr/>
          </p:nvPicPr>
          <p:blipFill rotWithShape="1">
            <a:blip r:embed="rId8" cstate="email">
              <a:extLst>
                <a:ext uri="{28A0092B-C50C-407E-A947-70E740481C1C}">
                  <a14:useLocalDpi xmlns:a14="http://schemas.microsoft.com/office/drawing/2010/main"/>
                </a:ext>
              </a:extLst>
            </a:blip>
            <a:srcRect l="15960" t="49707" r="74803" b="46979"/>
            <a:stretch/>
          </p:blipFill>
          <p:spPr>
            <a:xfrm>
              <a:off x="9995419" y="3590992"/>
              <a:ext cx="605354" cy="194543"/>
            </a:xfrm>
            <a:prstGeom prst="rect">
              <a:avLst/>
            </a:prstGeom>
            <a:ln>
              <a:noFill/>
            </a:ln>
          </p:spPr>
        </p:pic>
        <p:pic>
          <p:nvPicPr>
            <p:cNvPr id="213" name="Imagen 212"/>
            <p:cNvPicPr>
              <a:picLocks noChangeAspect="1"/>
            </p:cNvPicPr>
            <p:nvPr/>
          </p:nvPicPr>
          <p:blipFill rotWithShape="1">
            <a:blip r:embed="rId8" cstate="email">
              <a:extLst>
                <a:ext uri="{28A0092B-C50C-407E-A947-70E740481C1C}">
                  <a14:useLocalDpi xmlns:a14="http://schemas.microsoft.com/office/drawing/2010/main"/>
                </a:ext>
              </a:extLst>
            </a:blip>
            <a:srcRect l="15960" t="54065" r="75666" b="42448"/>
            <a:stretch/>
          </p:blipFill>
          <p:spPr>
            <a:xfrm>
              <a:off x="9995419" y="3736748"/>
              <a:ext cx="548811" cy="204711"/>
            </a:xfrm>
            <a:prstGeom prst="rect">
              <a:avLst/>
            </a:prstGeom>
            <a:ln>
              <a:noFill/>
            </a:ln>
          </p:spPr>
        </p:pic>
        <p:pic>
          <p:nvPicPr>
            <p:cNvPr id="214" name="Imagen 213"/>
            <p:cNvPicPr>
              <a:picLocks noChangeAspect="1"/>
            </p:cNvPicPr>
            <p:nvPr/>
          </p:nvPicPr>
          <p:blipFill rotWithShape="1">
            <a:blip r:embed="rId8" cstate="email">
              <a:extLst>
                <a:ext uri="{28A0092B-C50C-407E-A947-70E740481C1C}">
                  <a14:useLocalDpi xmlns:a14="http://schemas.microsoft.com/office/drawing/2010/main"/>
                </a:ext>
              </a:extLst>
            </a:blip>
            <a:srcRect l="18851" t="46541" r="76214" b="50230"/>
            <a:stretch/>
          </p:blipFill>
          <p:spPr>
            <a:xfrm>
              <a:off x="10041118" y="3387835"/>
              <a:ext cx="323386" cy="189571"/>
            </a:xfrm>
            <a:prstGeom prst="rect">
              <a:avLst/>
            </a:prstGeom>
            <a:ln>
              <a:noFill/>
            </a:ln>
          </p:spPr>
        </p:pic>
        <p:pic>
          <p:nvPicPr>
            <p:cNvPr id="215" name="Imagen 214"/>
            <p:cNvPicPr>
              <a:picLocks noChangeAspect="1"/>
            </p:cNvPicPr>
            <p:nvPr/>
          </p:nvPicPr>
          <p:blipFill>
            <a:blip r:embed="rId9"/>
            <a:stretch>
              <a:fillRect/>
            </a:stretch>
          </p:blipFill>
          <p:spPr>
            <a:xfrm>
              <a:off x="10592420" y="3348149"/>
              <a:ext cx="276225" cy="190500"/>
            </a:xfrm>
            <a:prstGeom prst="rect">
              <a:avLst/>
            </a:prstGeom>
          </p:spPr>
        </p:pic>
        <p:pic>
          <p:nvPicPr>
            <p:cNvPr id="216" name="Imagen 215"/>
            <p:cNvPicPr>
              <a:picLocks noChangeAspect="1"/>
            </p:cNvPicPr>
            <p:nvPr/>
          </p:nvPicPr>
          <p:blipFill>
            <a:blip r:embed="rId10"/>
            <a:stretch>
              <a:fillRect/>
            </a:stretch>
          </p:blipFill>
          <p:spPr>
            <a:xfrm>
              <a:off x="10552384" y="3533456"/>
              <a:ext cx="361950" cy="190500"/>
            </a:xfrm>
            <a:prstGeom prst="rect">
              <a:avLst/>
            </a:prstGeom>
          </p:spPr>
        </p:pic>
        <p:pic>
          <p:nvPicPr>
            <p:cNvPr id="218" name="Imagen 217"/>
            <p:cNvPicPr>
              <a:picLocks noChangeAspect="1"/>
            </p:cNvPicPr>
            <p:nvPr/>
          </p:nvPicPr>
          <p:blipFill>
            <a:blip r:embed="rId5"/>
            <a:stretch>
              <a:fillRect/>
            </a:stretch>
          </p:blipFill>
          <p:spPr>
            <a:xfrm>
              <a:off x="10854564" y="3757225"/>
              <a:ext cx="247650" cy="180975"/>
            </a:xfrm>
            <a:prstGeom prst="rect">
              <a:avLst/>
            </a:prstGeom>
          </p:spPr>
        </p:pic>
        <p:pic>
          <p:nvPicPr>
            <p:cNvPr id="222" name="Imagen 221"/>
            <p:cNvPicPr>
              <a:picLocks noChangeAspect="1"/>
            </p:cNvPicPr>
            <p:nvPr/>
          </p:nvPicPr>
          <p:blipFill>
            <a:blip r:embed="rId11"/>
            <a:stretch>
              <a:fillRect/>
            </a:stretch>
          </p:blipFill>
          <p:spPr>
            <a:xfrm>
              <a:off x="10533273" y="3959374"/>
              <a:ext cx="361950" cy="171450"/>
            </a:xfrm>
            <a:prstGeom prst="rect">
              <a:avLst/>
            </a:prstGeom>
          </p:spPr>
        </p:pic>
        <p:pic>
          <p:nvPicPr>
            <p:cNvPr id="224" name="Imagen 223"/>
            <p:cNvPicPr>
              <a:picLocks noChangeAspect="1"/>
            </p:cNvPicPr>
            <p:nvPr/>
          </p:nvPicPr>
          <p:blipFill rotWithShape="1">
            <a:blip r:embed="rId8" cstate="email">
              <a:extLst>
                <a:ext uri="{28A0092B-C50C-407E-A947-70E740481C1C}">
                  <a14:useLocalDpi xmlns:a14="http://schemas.microsoft.com/office/drawing/2010/main"/>
                </a:ext>
              </a:extLst>
            </a:blip>
            <a:srcRect l="56633" t="75150" r="37867" b="14618"/>
            <a:stretch/>
          </p:blipFill>
          <p:spPr>
            <a:xfrm>
              <a:off x="11166145" y="3764448"/>
              <a:ext cx="364125" cy="547272"/>
            </a:xfrm>
            <a:prstGeom prst="rect">
              <a:avLst/>
            </a:prstGeom>
            <a:ln>
              <a:noFill/>
            </a:ln>
          </p:spPr>
        </p:pic>
        <p:pic>
          <p:nvPicPr>
            <p:cNvPr id="225" name="Imagen 224"/>
            <p:cNvPicPr>
              <a:picLocks noChangeAspect="1"/>
            </p:cNvPicPr>
            <p:nvPr/>
          </p:nvPicPr>
          <p:blipFill rotWithShape="1">
            <a:blip r:embed="rId12"/>
            <a:srcRect t="30791" r="69774" b="5183"/>
            <a:stretch/>
          </p:blipFill>
          <p:spPr>
            <a:xfrm>
              <a:off x="8964345" y="4500315"/>
              <a:ext cx="1076773" cy="286627"/>
            </a:xfrm>
            <a:prstGeom prst="rect">
              <a:avLst/>
            </a:prstGeom>
          </p:spPr>
        </p:pic>
        <p:pic>
          <p:nvPicPr>
            <p:cNvPr id="226" name="Imagen 225"/>
            <p:cNvPicPr>
              <a:picLocks noChangeAspect="1"/>
            </p:cNvPicPr>
            <p:nvPr/>
          </p:nvPicPr>
          <p:blipFill rotWithShape="1">
            <a:blip r:embed="rId12"/>
            <a:srcRect l="92011" t="24122" r="790" b="3640"/>
            <a:stretch/>
          </p:blipFill>
          <p:spPr>
            <a:xfrm>
              <a:off x="11074336" y="4464340"/>
              <a:ext cx="256478" cy="323386"/>
            </a:xfrm>
            <a:prstGeom prst="rect">
              <a:avLst/>
            </a:prstGeom>
          </p:spPr>
        </p:pic>
        <p:pic>
          <p:nvPicPr>
            <p:cNvPr id="227" name="Imagen 226"/>
            <p:cNvPicPr>
              <a:picLocks noChangeAspect="1"/>
            </p:cNvPicPr>
            <p:nvPr/>
          </p:nvPicPr>
          <p:blipFill rotWithShape="1">
            <a:blip r:embed="rId12"/>
            <a:srcRect l="50555" t="-1020" r="23776" b="6362"/>
            <a:stretch/>
          </p:blipFill>
          <p:spPr>
            <a:xfrm>
              <a:off x="10071310" y="4343582"/>
              <a:ext cx="914401" cy="423747"/>
            </a:xfrm>
            <a:prstGeom prst="rect">
              <a:avLst/>
            </a:prstGeom>
          </p:spPr>
        </p:pic>
      </p:grpSp>
      <p:graphicFrame>
        <p:nvGraphicFramePr>
          <p:cNvPr id="3" name="Tabla 2"/>
          <p:cNvGraphicFramePr>
            <a:graphicFrameLocks noGrp="1"/>
          </p:cNvGraphicFramePr>
          <p:nvPr>
            <p:extLst>
              <p:ext uri="{D42A27DB-BD31-4B8C-83A1-F6EECF244321}">
                <p14:modId xmlns:p14="http://schemas.microsoft.com/office/powerpoint/2010/main" val="3289517824"/>
              </p:ext>
            </p:extLst>
          </p:nvPr>
        </p:nvGraphicFramePr>
        <p:xfrm>
          <a:off x="348422" y="1653495"/>
          <a:ext cx="3958037" cy="2578149"/>
        </p:xfrm>
        <a:graphic>
          <a:graphicData uri="http://schemas.openxmlformats.org/drawingml/2006/table">
            <a:tbl>
              <a:tblPr firstRow="1" bandRow="1">
                <a:tableStyleId>{69CF1AB2-1976-4502-BF36-3FF5EA218861}</a:tableStyleId>
              </a:tblPr>
              <a:tblGrid>
                <a:gridCol w="2186972"/>
                <a:gridCol w="584522"/>
                <a:gridCol w="1186543"/>
              </a:tblGrid>
              <a:tr h="340273">
                <a:tc gridSpan="2">
                  <a:txBody>
                    <a:bodyPr/>
                    <a:lstStyle/>
                    <a:p>
                      <a:pPr algn="ctr"/>
                      <a:r>
                        <a:rPr lang="es-ES" sz="1400" dirty="0" smtClean="0">
                          <a:latin typeface="+mj-lt"/>
                        </a:rPr>
                        <a:t>Descripción</a:t>
                      </a:r>
                      <a:endParaRPr lang="es-ES" sz="1400" dirty="0">
                        <a:latin typeface="+mj-lt"/>
                      </a:endParaRPr>
                    </a:p>
                  </a:txBody>
                  <a:tcPr anchor="ctr"/>
                </a:tc>
                <a:tc hMerge="1">
                  <a:txBody>
                    <a:bodyPr/>
                    <a:lstStyle/>
                    <a:p>
                      <a:endParaRPr lang="es-ES" dirty="0"/>
                    </a:p>
                  </a:txBody>
                  <a:tcPr/>
                </a:tc>
                <a:tc>
                  <a:txBody>
                    <a:bodyPr/>
                    <a:lstStyle/>
                    <a:p>
                      <a:pPr algn="ctr"/>
                      <a:r>
                        <a:rPr lang="es-ES" sz="1400" dirty="0" smtClean="0">
                          <a:latin typeface="+mj-lt"/>
                        </a:rPr>
                        <a:t>Datos</a:t>
                      </a:r>
                      <a:endParaRPr lang="es-ES" sz="1400" dirty="0">
                        <a:latin typeface="+mj-lt"/>
                      </a:endParaRPr>
                    </a:p>
                  </a:txBody>
                  <a:tcPr anchor="ctr"/>
                </a:tc>
              </a:tr>
              <a:tr h="337077">
                <a:tc>
                  <a:txBody>
                    <a:bodyPr/>
                    <a:lstStyle/>
                    <a:p>
                      <a:pPr algn="ctr"/>
                      <a:r>
                        <a:rPr lang="es-ES" sz="1400" dirty="0" smtClean="0">
                          <a:latin typeface="+mj-lt"/>
                        </a:rPr>
                        <a:t>Carga ejes equivalentes </a:t>
                      </a:r>
                      <a:endParaRPr lang="es-ES" sz="1400" dirty="0">
                        <a:latin typeface="+mj-lt"/>
                      </a:endParaRPr>
                    </a:p>
                  </a:txBody>
                  <a:tcPr anchor="ctr"/>
                </a:tc>
                <a:tc>
                  <a:txBody>
                    <a:bodyPr/>
                    <a:lstStyle/>
                    <a:p>
                      <a:pPr algn="ctr"/>
                      <a:r>
                        <a:rPr lang="es-ES" sz="1400" dirty="0" smtClean="0">
                          <a:latin typeface="+mj-lt"/>
                        </a:rPr>
                        <a:t>W18</a:t>
                      </a:r>
                      <a:endParaRPr lang="es-ES" sz="1400" dirty="0">
                        <a:latin typeface="+mj-lt"/>
                      </a:endParaRPr>
                    </a:p>
                  </a:txBody>
                  <a:tcPr anchor="ctr"/>
                </a:tc>
                <a:tc>
                  <a:txBody>
                    <a:bodyPr/>
                    <a:lstStyle/>
                    <a:p>
                      <a:pPr algn="ctr"/>
                      <a:r>
                        <a:rPr lang="es-ES" sz="1400" kern="1200" dirty="0" smtClean="0">
                          <a:solidFill>
                            <a:schemeClr val="dk1"/>
                          </a:solidFill>
                          <a:latin typeface="+mj-lt"/>
                          <a:ea typeface="+mn-ea"/>
                          <a:cs typeface="+mn-cs"/>
                        </a:rPr>
                        <a:t>1.96x10</a:t>
                      </a:r>
                      <a:r>
                        <a:rPr lang="es-ES" sz="1600" kern="1200" dirty="0" smtClean="0">
                          <a:solidFill>
                            <a:schemeClr val="dk1"/>
                          </a:solidFill>
                          <a:latin typeface="+mj-lt"/>
                          <a:ea typeface="+mn-ea"/>
                          <a:cs typeface="Times New Roman" panose="02020603050405020304" pitchFamily="18" charset="0"/>
                        </a:rPr>
                        <a:t>⁷</a:t>
                      </a:r>
                      <a:endParaRPr lang="es-ES" sz="1100" kern="1200" dirty="0">
                        <a:solidFill>
                          <a:schemeClr val="dk1"/>
                        </a:solidFill>
                        <a:latin typeface="+mj-lt"/>
                        <a:ea typeface="+mn-ea"/>
                        <a:cs typeface="Times New Roman" panose="02020603050405020304" pitchFamily="18" charset="0"/>
                      </a:endParaRPr>
                    </a:p>
                  </a:txBody>
                  <a:tcPr anchor="ctr"/>
                </a:tc>
              </a:tr>
              <a:tr h="303484">
                <a:tc rowSpan="2">
                  <a:txBody>
                    <a:bodyPr/>
                    <a:lstStyle/>
                    <a:p>
                      <a:pPr algn="ctr"/>
                      <a:r>
                        <a:rPr lang="es-ES" sz="1400" dirty="0" smtClean="0">
                          <a:latin typeface="+mj-lt"/>
                        </a:rPr>
                        <a:t>Confiabilidad </a:t>
                      </a:r>
                      <a:endParaRPr lang="es-ES" sz="1400" dirty="0">
                        <a:latin typeface="+mj-lt"/>
                      </a:endParaRPr>
                    </a:p>
                  </a:txBody>
                  <a:tcPr anchor="ctr"/>
                </a:tc>
                <a:tc>
                  <a:txBody>
                    <a:bodyPr/>
                    <a:lstStyle/>
                    <a:p>
                      <a:pPr algn="ctr"/>
                      <a:r>
                        <a:rPr lang="es-ES" sz="1400" dirty="0" smtClean="0">
                          <a:latin typeface="+mj-lt"/>
                        </a:rPr>
                        <a:t>R</a:t>
                      </a:r>
                      <a:endParaRPr lang="es-ES" sz="1400" dirty="0">
                        <a:latin typeface="+mj-lt"/>
                      </a:endParaRPr>
                    </a:p>
                  </a:txBody>
                  <a:tcPr anchor="ctr"/>
                </a:tc>
                <a:tc>
                  <a:txBody>
                    <a:bodyPr/>
                    <a:lstStyle/>
                    <a:p>
                      <a:pPr algn="ctr"/>
                      <a:r>
                        <a:rPr lang="es-ES" sz="1400" dirty="0" smtClean="0">
                          <a:latin typeface="+mj-lt"/>
                        </a:rPr>
                        <a:t>90.00%</a:t>
                      </a:r>
                      <a:endParaRPr lang="es-ES" sz="1100" kern="1200" dirty="0">
                        <a:solidFill>
                          <a:schemeClr val="dk1"/>
                        </a:solidFill>
                        <a:latin typeface="+mj-lt"/>
                        <a:ea typeface="+mn-ea"/>
                        <a:cs typeface="Times New Roman" panose="02020603050405020304" pitchFamily="18" charset="0"/>
                      </a:endParaRPr>
                    </a:p>
                  </a:txBody>
                  <a:tcPr anchor="ctr"/>
                </a:tc>
              </a:tr>
              <a:tr h="239486">
                <a:tc vMerge="1">
                  <a:txBody>
                    <a:bodyPr/>
                    <a:lstStyle/>
                    <a:p>
                      <a:endParaRPr lang="es-ES" sz="1400" dirty="0">
                        <a:latin typeface="+mj-lt"/>
                      </a:endParaRPr>
                    </a:p>
                  </a:txBody>
                  <a:tcPr/>
                </a:tc>
                <a:tc>
                  <a:txBody>
                    <a:bodyPr/>
                    <a:lstStyle/>
                    <a:p>
                      <a:pPr algn="ctr"/>
                      <a:r>
                        <a:rPr lang="es-ES" sz="1400" dirty="0" smtClean="0">
                          <a:latin typeface="+mj-lt"/>
                        </a:rPr>
                        <a:t>ZR</a:t>
                      </a:r>
                      <a:endParaRPr lang="es-ES" sz="1400" dirty="0">
                        <a:latin typeface="+mj-lt"/>
                      </a:endParaRPr>
                    </a:p>
                  </a:txBody>
                  <a:tcPr anchor="ctr"/>
                </a:tc>
                <a:tc>
                  <a:txBody>
                    <a:bodyPr/>
                    <a:lstStyle/>
                    <a:p>
                      <a:pPr algn="ctr"/>
                      <a:r>
                        <a:rPr lang="es-ES" sz="1400" dirty="0" smtClean="0">
                          <a:latin typeface="+mj-lt"/>
                        </a:rPr>
                        <a:t>-1.282</a:t>
                      </a:r>
                      <a:endParaRPr lang="es-ES" sz="1400" dirty="0">
                        <a:latin typeface="+mj-lt"/>
                      </a:endParaRPr>
                    </a:p>
                  </a:txBody>
                  <a:tcPr anchor="ctr"/>
                </a:tc>
              </a:tr>
              <a:tr h="320287">
                <a:tc>
                  <a:txBody>
                    <a:bodyPr/>
                    <a:lstStyle/>
                    <a:p>
                      <a:pPr algn="ctr"/>
                      <a:r>
                        <a:rPr lang="es-ES" sz="1400" dirty="0" smtClean="0">
                          <a:latin typeface="+mj-lt"/>
                        </a:rPr>
                        <a:t>Desviación</a:t>
                      </a:r>
                      <a:r>
                        <a:rPr lang="es-ES" sz="1400" baseline="0" dirty="0" smtClean="0">
                          <a:latin typeface="+mj-lt"/>
                        </a:rPr>
                        <a:t> estándar</a:t>
                      </a:r>
                      <a:endParaRPr lang="es-ES" sz="1400" dirty="0">
                        <a:latin typeface="+mj-lt"/>
                      </a:endParaRPr>
                    </a:p>
                  </a:txBody>
                  <a:tcPr anchor="ctr"/>
                </a:tc>
                <a:tc>
                  <a:txBody>
                    <a:bodyPr/>
                    <a:lstStyle/>
                    <a:p>
                      <a:pPr algn="ctr"/>
                      <a:r>
                        <a:rPr lang="es-ES" sz="1400" dirty="0" smtClean="0">
                          <a:latin typeface="+mj-lt"/>
                        </a:rPr>
                        <a:t>So</a:t>
                      </a:r>
                      <a:endParaRPr lang="es-ES" sz="1400" dirty="0">
                        <a:latin typeface="+mj-lt"/>
                      </a:endParaRPr>
                    </a:p>
                  </a:txBody>
                  <a:tcPr anchor="ctr"/>
                </a:tc>
                <a:tc>
                  <a:txBody>
                    <a:bodyPr/>
                    <a:lstStyle/>
                    <a:p>
                      <a:pPr algn="ctr"/>
                      <a:r>
                        <a:rPr lang="es-ES" sz="1400" dirty="0" smtClean="0">
                          <a:latin typeface="+mj-lt"/>
                        </a:rPr>
                        <a:t>0.45</a:t>
                      </a:r>
                      <a:endParaRPr lang="es-ES" sz="1400" dirty="0">
                        <a:latin typeface="+mj-lt"/>
                      </a:endParaRPr>
                    </a:p>
                  </a:txBody>
                  <a:tcPr anchor="ctr"/>
                </a:tc>
              </a:tr>
              <a:tr h="332856">
                <a:tc>
                  <a:txBody>
                    <a:bodyPr/>
                    <a:lstStyle/>
                    <a:p>
                      <a:pPr algn="ctr"/>
                      <a:r>
                        <a:rPr lang="es-ES" sz="1400" dirty="0" smtClean="0">
                          <a:latin typeface="+mj-lt"/>
                        </a:rPr>
                        <a:t>Índice de servicio inicial</a:t>
                      </a:r>
                      <a:endParaRPr lang="es-ES" sz="1400" dirty="0">
                        <a:latin typeface="+mj-lt"/>
                      </a:endParaRPr>
                    </a:p>
                  </a:txBody>
                  <a:tcPr anchor="ctr"/>
                </a:tc>
                <a:tc>
                  <a:txBody>
                    <a:bodyPr/>
                    <a:lstStyle/>
                    <a:p>
                      <a:pPr algn="ctr"/>
                      <a:r>
                        <a:rPr lang="es-ES" sz="1400" dirty="0" smtClean="0">
                          <a:latin typeface="+mj-lt"/>
                          <a:ea typeface="Yu Gothic UI Semibold" panose="020B0700000000000000" pitchFamily="34" charset="-128"/>
                        </a:rPr>
                        <a:t>Po </a:t>
                      </a:r>
                      <a:endParaRPr lang="es-ES" sz="1400" dirty="0">
                        <a:latin typeface="+mj-lt"/>
                      </a:endParaRPr>
                    </a:p>
                  </a:txBody>
                  <a:tcPr anchor="ctr"/>
                </a:tc>
                <a:tc>
                  <a:txBody>
                    <a:bodyPr/>
                    <a:lstStyle/>
                    <a:p>
                      <a:pPr algn="ctr"/>
                      <a:r>
                        <a:rPr lang="es-ES" sz="1400" dirty="0" smtClean="0">
                          <a:latin typeface="+mj-lt"/>
                        </a:rPr>
                        <a:t>4.2</a:t>
                      </a:r>
                      <a:endParaRPr lang="es-ES" sz="1400" dirty="0">
                        <a:latin typeface="+mj-lt"/>
                      </a:endParaRPr>
                    </a:p>
                  </a:txBody>
                  <a:tcPr anchor="ctr"/>
                </a:tc>
              </a:tr>
              <a:tr h="326571">
                <a:tc>
                  <a:txBody>
                    <a:bodyPr/>
                    <a:lstStyle/>
                    <a:p>
                      <a:pPr algn="ctr"/>
                      <a:r>
                        <a:rPr lang="es-ES" sz="1400" dirty="0" smtClean="0">
                          <a:latin typeface="+mj-lt"/>
                        </a:rPr>
                        <a:t>Índice de servicio final</a:t>
                      </a:r>
                      <a:endParaRPr lang="es-ES" sz="1400" dirty="0">
                        <a:latin typeface="+mj-lt"/>
                      </a:endParaRPr>
                    </a:p>
                  </a:txBody>
                  <a:tcPr anchor="ctr"/>
                </a:tc>
                <a:tc>
                  <a:txBody>
                    <a:bodyPr/>
                    <a:lstStyle/>
                    <a:p>
                      <a:pPr algn="ctr"/>
                      <a:r>
                        <a:rPr lang="es-ES" sz="1400" dirty="0" smtClean="0">
                          <a:latin typeface="+mj-lt"/>
                          <a:ea typeface="Yu Gothic UI Semibold" panose="020B0700000000000000" pitchFamily="34" charset="-128"/>
                        </a:rPr>
                        <a:t>Pt</a:t>
                      </a:r>
                      <a:endParaRPr lang="es-ES" sz="1400" dirty="0">
                        <a:latin typeface="+mj-lt"/>
                      </a:endParaRPr>
                    </a:p>
                  </a:txBody>
                  <a:tcPr anchor="ctr"/>
                </a:tc>
                <a:tc>
                  <a:txBody>
                    <a:bodyPr/>
                    <a:lstStyle/>
                    <a:p>
                      <a:pPr algn="ctr"/>
                      <a:r>
                        <a:rPr lang="es-ES" sz="1400" dirty="0" smtClean="0">
                          <a:latin typeface="+mj-lt"/>
                        </a:rPr>
                        <a:t>2.0</a:t>
                      </a:r>
                      <a:endParaRPr lang="es-ES" sz="1400" dirty="0">
                        <a:latin typeface="+mj-lt"/>
                      </a:endParaRPr>
                    </a:p>
                  </a:txBody>
                  <a:tcPr anchor="ctr"/>
                </a:tc>
              </a:tr>
              <a:tr h="311485">
                <a:tc>
                  <a:txBody>
                    <a:bodyPr/>
                    <a:lstStyle/>
                    <a:p>
                      <a:pPr algn="ctr"/>
                      <a:r>
                        <a:rPr lang="es-ES" sz="1400" dirty="0" smtClean="0">
                          <a:latin typeface="+mj-lt"/>
                        </a:rPr>
                        <a:t>Pérdida</a:t>
                      </a:r>
                      <a:r>
                        <a:rPr lang="es-ES" sz="1400" baseline="0" dirty="0" smtClean="0">
                          <a:latin typeface="+mj-lt"/>
                        </a:rPr>
                        <a:t> de serviciabilidad</a:t>
                      </a:r>
                      <a:endParaRPr lang="es-ES" sz="1400" dirty="0">
                        <a:latin typeface="+mj-lt"/>
                      </a:endParaRPr>
                    </a:p>
                  </a:txBody>
                  <a:tcPr anchor="ctr"/>
                </a:tc>
                <a:tc>
                  <a:txBody>
                    <a:bodyPr/>
                    <a:lstStyle/>
                    <a:p>
                      <a:pPr algn="ctr"/>
                      <a:r>
                        <a:rPr lang="es-ES" sz="1400" dirty="0" smtClean="0">
                          <a:latin typeface="+mj-lt"/>
                          <a:ea typeface="Yu Gothic UI Semibold" panose="020B0700000000000000" pitchFamily="34" charset="-128"/>
                        </a:rPr>
                        <a:t>∆PSI </a:t>
                      </a:r>
                      <a:endParaRPr lang="es-ES" sz="1400" dirty="0">
                        <a:latin typeface="+mj-lt"/>
                      </a:endParaRPr>
                    </a:p>
                  </a:txBody>
                  <a:tcPr anchor="ctr"/>
                </a:tc>
                <a:tc>
                  <a:txBody>
                    <a:bodyPr/>
                    <a:lstStyle/>
                    <a:p>
                      <a:pPr algn="ctr"/>
                      <a:r>
                        <a:rPr lang="es-ES" sz="1400" dirty="0" smtClean="0">
                          <a:latin typeface="+mj-lt"/>
                        </a:rPr>
                        <a:t>2.2</a:t>
                      </a:r>
                      <a:endParaRPr lang="es-ES" sz="1400" dirty="0">
                        <a:latin typeface="+mj-lt"/>
                      </a:endParaRPr>
                    </a:p>
                  </a:txBody>
                  <a:tcPr anchor="ctr"/>
                </a:tc>
              </a:tr>
            </a:tbl>
          </a:graphicData>
        </a:graphic>
      </p:graphicFrame>
      <p:sp>
        <p:nvSpPr>
          <p:cNvPr id="77" name="CuadroTexto 76"/>
          <p:cNvSpPr txBox="1"/>
          <p:nvPr/>
        </p:nvSpPr>
        <p:spPr>
          <a:xfrm>
            <a:off x="4688328" y="2774057"/>
            <a:ext cx="2542858" cy="584775"/>
          </a:xfrm>
          <a:prstGeom prst="rect">
            <a:avLst/>
          </a:prstGeom>
          <a:noFill/>
          <a:ln>
            <a:solidFill>
              <a:schemeClr val="accent1"/>
            </a:solidFill>
          </a:ln>
        </p:spPr>
        <p:txBody>
          <a:bodyPr wrap="square" rtlCol="0">
            <a:spAutoFit/>
          </a:bodyPr>
          <a:lstStyle/>
          <a:p>
            <a:r>
              <a:rPr lang="es-ES" sz="1600" dirty="0" smtClean="0">
                <a:latin typeface="+mj-lt"/>
              </a:rPr>
              <a:t>Drenaje </a:t>
            </a:r>
            <a:r>
              <a:rPr lang="es-ES" sz="1600" dirty="0">
                <a:latin typeface="+mj-lt"/>
              </a:rPr>
              <a:t>(factor de modificación de capa, mi</a:t>
            </a:r>
            <a:r>
              <a:rPr lang="es-ES" sz="1600" dirty="0" smtClean="0">
                <a:latin typeface="+mj-lt"/>
              </a:rPr>
              <a:t>)</a:t>
            </a:r>
            <a:endParaRPr lang="es-ES" sz="2000" dirty="0"/>
          </a:p>
        </p:txBody>
      </p:sp>
      <p:sp>
        <p:nvSpPr>
          <p:cNvPr id="21" name="CuadroTexto 20"/>
          <p:cNvSpPr txBox="1"/>
          <p:nvPr/>
        </p:nvSpPr>
        <p:spPr>
          <a:xfrm>
            <a:off x="483473" y="1171492"/>
            <a:ext cx="2242457" cy="338554"/>
          </a:xfrm>
          <a:prstGeom prst="rect">
            <a:avLst/>
          </a:prstGeom>
          <a:noFill/>
        </p:spPr>
        <p:txBody>
          <a:bodyPr wrap="square" rtlCol="0">
            <a:spAutoFit/>
          </a:bodyPr>
          <a:lstStyle/>
          <a:p>
            <a:pPr marL="285750" indent="-285750">
              <a:buFont typeface="Arial" panose="020B0604020202020204" pitchFamily="34" charset="0"/>
              <a:buChar char="•"/>
            </a:pPr>
            <a:r>
              <a:rPr lang="es-ES" sz="1600" b="1" dirty="0" smtClean="0">
                <a:latin typeface="+mj-lt"/>
              </a:rPr>
              <a:t>Variables de diseño</a:t>
            </a:r>
            <a:endParaRPr lang="es-ES" sz="1600" b="1" dirty="0">
              <a:latin typeface="+mj-lt"/>
            </a:endParaRPr>
          </a:p>
        </p:txBody>
      </p:sp>
      <p:sp>
        <p:nvSpPr>
          <p:cNvPr id="90" name="CuadroTexto 89"/>
          <p:cNvSpPr txBox="1"/>
          <p:nvPr/>
        </p:nvSpPr>
        <p:spPr>
          <a:xfrm>
            <a:off x="1358833" y="740700"/>
            <a:ext cx="2734195" cy="369332"/>
          </a:xfrm>
          <a:prstGeom prst="rect">
            <a:avLst/>
          </a:prstGeom>
          <a:noFill/>
        </p:spPr>
        <p:txBody>
          <a:bodyPr wrap="square" rtlCol="0">
            <a:spAutoFit/>
          </a:bodyPr>
          <a:lstStyle/>
          <a:p>
            <a:pPr marL="0" lvl="3"/>
            <a:r>
              <a:rPr lang="es-ES" b="1" dirty="0" smtClean="0">
                <a:latin typeface="+mj-lt"/>
              </a:rPr>
              <a:t>MÉTODO AASHTO 93</a:t>
            </a:r>
            <a:endParaRPr lang="es-ES" dirty="0"/>
          </a:p>
        </p:txBody>
      </p:sp>
      <p:sp>
        <p:nvSpPr>
          <p:cNvPr id="40" name="CuadroTexto 39"/>
          <p:cNvSpPr txBox="1"/>
          <p:nvPr/>
        </p:nvSpPr>
        <p:spPr>
          <a:xfrm>
            <a:off x="5612288" y="755994"/>
            <a:ext cx="4691306" cy="338554"/>
          </a:xfrm>
          <a:prstGeom prst="rect">
            <a:avLst/>
          </a:prstGeom>
          <a:noFill/>
        </p:spPr>
        <p:txBody>
          <a:bodyPr wrap="square" rtlCol="0">
            <a:spAutoFit/>
          </a:bodyPr>
          <a:lstStyle/>
          <a:p>
            <a:r>
              <a:rPr lang="es-ES" sz="1600" dirty="0" smtClean="0">
                <a:latin typeface="+mj-lt"/>
              </a:rPr>
              <a:t>Período de diseño: 10 años; vía colectora zona urbana</a:t>
            </a:r>
            <a:endParaRPr lang="es-ES" sz="1600" dirty="0">
              <a:latin typeface="+mj-lt"/>
            </a:endParaRPr>
          </a:p>
        </p:txBody>
      </p:sp>
      <p:sp>
        <p:nvSpPr>
          <p:cNvPr id="92" name="CuadroTexto 91"/>
          <p:cNvSpPr txBox="1"/>
          <p:nvPr/>
        </p:nvSpPr>
        <p:spPr>
          <a:xfrm>
            <a:off x="4325085" y="1164364"/>
            <a:ext cx="3201929" cy="338554"/>
          </a:xfrm>
          <a:prstGeom prst="rect">
            <a:avLst/>
          </a:prstGeom>
          <a:noFill/>
        </p:spPr>
        <p:txBody>
          <a:bodyPr wrap="square" rtlCol="0">
            <a:spAutoFit/>
          </a:bodyPr>
          <a:lstStyle/>
          <a:p>
            <a:pPr marL="285750" indent="-285750">
              <a:buFont typeface="Arial" panose="020B0604020202020204" pitchFamily="34" charset="0"/>
              <a:buChar char="•"/>
            </a:pPr>
            <a:r>
              <a:rPr lang="es-ES" sz="1600" b="1" dirty="0" smtClean="0">
                <a:latin typeface="+mj-lt"/>
              </a:rPr>
              <a:t>Propiedades </a:t>
            </a:r>
            <a:r>
              <a:rPr lang="es-ES" sz="1600" b="1" dirty="0">
                <a:latin typeface="+mj-lt"/>
              </a:rPr>
              <a:t>de los materiales</a:t>
            </a:r>
          </a:p>
        </p:txBody>
      </p:sp>
      <p:sp>
        <p:nvSpPr>
          <p:cNvPr id="93" name="CuadroTexto 92"/>
          <p:cNvSpPr txBox="1"/>
          <p:nvPr/>
        </p:nvSpPr>
        <p:spPr>
          <a:xfrm>
            <a:off x="4352171" y="2163161"/>
            <a:ext cx="3209426" cy="584775"/>
          </a:xfrm>
          <a:prstGeom prst="rect">
            <a:avLst/>
          </a:prstGeom>
          <a:noFill/>
        </p:spPr>
        <p:txBody>
          <a:bodyPr wrap="square" rtlCol="0">
            <a:spAutoFit/>
          </a:bodyPr>
          <a:lstStyle/>
          <a:p>
            <a:pPr marL="285750" indent="-285750">
              <a:buFont typeface="Arial" panose="020B0604020202020204" pitchFamily="34" charset="0"/>
              <a:buChar char="•"/>
            </a:pPr>
            <a:r>
              <a:rPr lang="es-ES" sz="1600" b="1" dirty="0" smtClean="0">
                <a:latin typeface="+mj-lt"/>
              </a:rPr>
              <a:t>Características estructurales </a:t>
            </a:r>
            <a:r>
              <a:rPr lang="es-ES" sz="1600" b="1" dirty="0">
                <a:latin typeface="+mj-lt"/>
              </a:rPr>
              <a:t>del pavimento</a:t>
            </a:r>
          </a:p>
        </p:txBody>
      </p:sp>
      <p:sp>
        <p:nvSpPr>
          <p:cNvPr id="95" name="CuadroTexto 94"/>
          <p:cNvSpPr txBox="1"/>
          <p:nvPr/>
        </p:nvSpPr>
        <p:spPr>
          <a:xfrm>
            <a:off x="4688328" y="1540652"/>
            <a:ext cx="2484456" cy="584775"/>
          </a:xfrm>
          <a:prstGeom prst="rect">
            <a:avLst/>
          </a:prstGeom>
          <a:noFill/>
          <a:ln>
            <a:solidFill>
              <a:schemeClr val="accent1"/>
            </a:solidFill>
          </a:ln>
        </p:spPr>
        <p:txBody>
          <a:bodyPr wrap="square" rtlCol="0">
            <a:spAutoFit/>
          </a:bodyPr>
          <a:lstStyle/>
          <a:p>
            <a:pPr lvl="0"/>
            <a:r>
              <a:rPr lang="es-ES" sz="1600" dirty="0">
                <a:latin typeface="+mj-lt"/>
              </a:rPr>
              <a:t>Modulo resiliente (MR)</a:t>
            </a:r>
          </a:p>
          <a:p>
            <a:r>
              <a:rPr lang="es-ES" sz="1600" dirty="0">
                <a:latin typeface="+mj-lt"/>
              </a:rPr>
              <a:t>Coeficiente de capas (ai</a:t>
            </a:r>
            <a:r>
              <a:rPr lang="es-ES" sz="1600" dirty="0" smtClean="0">
                <a:latin typeface="+mj-lt"/>
              </a:rPr>
              <a:t>)</a:t>
            </a:r>
            <a:endParaRPr lang="es-ES" sz="1600" dirty="0">
              <a:latin typeface="+mj-lt"/>
            </a:endParaRPr>
          </a:p>
        </p:txBody>
      </p:sp>
      <p:sp>
        <p:nvSpPr>
          <p:cNvPr id="96" name="CuadroTexto 95"/>
          <p:cNvSpPr txBox="1"/>
          <p:nvPr/>
        </p:nvSpPr>
        <p:spPr>
          <a:xfrm>
            <a:off x="4352171" y="3548891"/>
            <a:ext cx="1343663" cy="338554"/>
          </a:xfrm>
          <a:prstGeom prst="rect">
            <a:avLst/>
          </a:prstGeom>
          <a:noFill/>
        </p:spPr>
        <p:txBody>
          <a:bodyPr wrap="square" rtlCol="0">
            <a:spAutoFit/>
          </a:bodyPr>
          <a:lstStyle/>
          <a:p>
            <a:pPr marL="285750" indent="-285750">
              <a:buFont typeface="Arial" panose="020B0604020202020204" pitchFamily="34" charset="0"/>
              <a:buChar char="•"/>
            </a:pPr>
            <a:r>
              <a:rPr lang="es-ES" sz="1600" b="1" dirty="0" smtClean="0">
                <a:latin typeface="+mj-lt"/>
              </a:rPr>
              <a:t>Cálculo</a:t>
            </a:r>
            <a:endParaRPr lang="es-ES" sz="1600" b="1" dirty="0">
              <a:latin typeface="+mj-lt"/>
            </a:endParaRPr>
          </a:p>
        </p:txBody>
      </p:sp>
      <p:sp>
        <p:nvSpPr>
          <p:cNvPr id="97" name="CuadroTexto 96"/>
          <p:cNvSpPr txBox="1"/>
          <p:nvPr/>
        </p:nvSpPr>
        <p:spPr>
          <a:xfrm>
            <a:off x="4739862" y="3961369"/>
            <a:ext cx="2491324" cy="584775"/>
          </a:xfrm>
          <a:prstGeom prst="rect">
            <a:avLst/>
          </a:prstGeom>
          <a:noFill/>
          <a:ln>
            <a:solidFill>
              <a:schemeClr val="accent1"/>
            </a:solidFill>
          </a:ln>
        </p:spPr>
        <p:txBody>
          <a:bodyPr wrap="square" rtlCol="0">
            <a:spAutoFit/>
          </a:bodyPr>
          <a:lstStyle/>
          <a:p>
            <a:pPr lvl="0"/>
            <a:r>
              <a:rPr lang="es-ES" sz="1600" dirty="0">
                <a:latin typeface="+mj-lt"/>
              </a:rPr>
              <a:t>Número estructural (SN)</a:t>
            </a:r>
          </a:p>
          <a:p>
            <a:r>
              <a:rPr lang="es-ES" sz="1600" dirty="0">
                <a:latin typeface="+mj-lt"/>
              </a:rPr>
              <a:t>Espesores de las capas</a:t>
            </a:r>
          </a:p>
        </p:txBody>
      </p:sp>
      <p:graphicFrame>
        <p:nvGraphicFramePr>
          <p:cNvPr id="41" name="Tabla 40"/>
          <p:cNvGraphicFramePr>
            <a:graphicFrameLocks noGrp="1"/>
          </p:cNvGraphicFramePr>
          <p:nvPr>
            <p:extLst>
              <p:ext uri="{D42A27DB-BD31-4B8C-83A1-F6EECF244321}">
                <p14:modId xmlns:p14="http://schemas.microsoft.com/office/powerpoint/2010/main" val="2436101337"/>
              </p:ext>
            </p:extLst>
          </p:nvPr>
        </p:nvGraphicFramePr>
        <p:xfrm>
          <a:off x="4859605" y="4710732"/>
          <a:ext cx="2143451" cy="1483360"/>
        </p:xfrm>
        <a:graphic>
          <a:graphicData uri="http://schemas.openxmlformats.org/drawingml/2006/table">
            <a:tbl>
              <a:tblPr firstRow="1" bandRow="1">
                <a:tableStyleId>{2D5ABB26-0587-4C30-8999-92F81FD0307C}</a:tableStyleId>
              </a:tblPr>
              <a:tblGrid>
                <a:gridCol w="1109308"/>
                <a:gridCol w="522515"/>
                <a:gridCol w="511628"/>
              </a:tblGrid>
              <a:tr h="370840">
                <a:tc>
                  <a:txBody>
                    <a:bodyPr/>
                    <a:lstStyle/>
                    <a:p>
                      <a:pPr algn="ctr"/>
                      <a:r>
                        <a:rPr lang="es-ES" sz="1400" dirty="0" smtClean="0">
                          <a:latin typeface="+mj-lt"/>
                        </a:rPr>
                        <a:t>Subrasante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400" dirty="0" smtClean="0">
                          <a:latin typeface="+mj-lt"/>
                        </a:rPr>
                        <a:t>SN3</a:t>
                      </a:r>
                      <a:endParaRPr lang="es-ES" sz="1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400" dirty="0" smtClean="0">
                          <a:latin typeface="+mj-lt"/>
                        </a:rPr>
                        <a:t>4.2</a:t>
                      </a:r>
                      <a:endParaRPr lang="es-ES" sz="1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s-ES" sz="1400" dirty="0" smtClean="0">
                          <a:latin typeface="+mj-lt"/>
                        </a:rPr>
                        <a:t>Sub base</a:t>
                      </a:r>
                      <a:endParaRPr lang="es-ES" sz="1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400" dirty="0" smtClean="0">
                          <a:latin typeface="+mj-lt"/>
                        </a:rPr>
                        <a:t>SN2</a:t>
                      </a:r>
                      <a:endParaRPr lang="es-ES" sz="1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400" dirty="0" smtClean="0">
                          <a:latin typeface="+mj-lt"/>
                        </a:rPr>
                        <a:t>4.1</a:t>
                      </a:r>
                      <a:endParaRPr lang="es-ES" sz="1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s-ES" sz="1400" dirty="0" smtClean="0">
                          <a:latin typeface="+mj-lt"/>
                        </a:rPr>
                        <a:t>Base</a:t>
                      </a:r>
                      <a:endParaRPr lang="es-ES" sz="1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400" dirty="0" smtClean="0">
                          <a:latin typeface="+mj-lt"/>
                        </a:rPr>
                        <a:t>SN1</a:t>
                      </a:r>
                      <a:endParaRPr lang="es-ES" sz="1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400" dirty="0" smtClean="0">
                          <a:latin typeface="+mj-lt"/>
                        </a:rPr>
                        <a:t>3.2</a:t>
                      </a:r>
                      <a:endParaRPr lang="es-ES" sz="1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gridSpan="2">
                  <a:txBody>
                    <a:bodyPr/>
                    <a:lstStyle/>
                    <a:p>
                      <a:pPr algn="ctr"/>
                      <a:r>
                        <a:rPr lang="es-ES" sz="1400" dirty="0" smtClean="0">
                          <a:latin typeface="+mj-lt"/>
                        </a:rPr>
                        <a:t>SN total</a:t>
                      </a:r>
                      <a:endParaRPr lang="es-ES" sz="1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s-ES" sz="1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ES" sz="1400" dirty="0" smtClean="0">
                          <a:latin typeface="+mj-lt"/>
                        </a:rPr>
                        <a:t>4.22</a:t>
                      </a:r>
                      <a:endParaRPr lang="es-ES" sz="1400" dirty="0">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2" name="Imagen 1"/>
          <p:cNvPicPr>
            <a:picLocks noChangeAspect="1"/>
          </p:cNvPicPr>
          <p:nvPr/>
        </p:nvPicPr>
        <p:blipFill>
          <a:blip r:embed="rId13"/>
          <a:stretch>
            <a:fillRect/>
          </a:stretch>
        </p:blipFill>
        <p:spPr>
          <a:xfrm>
            <a:off x="8796154" y="2136537"/>
            <a:ext cx="565775" cy="207836"/>
          </a:xfrm>
          <a:prstGeom prst="rect">
            <a:avLst/>
          </a:prstGeom>
        </p:spPr>
      </p:pic>
    </p:spTree>
    <p:extLst>
      <p:ext uri="{BB962C8B-B14F-4D97-AF65-F5344CB8AC3E}">
        <p14:creationId xmlns:p14="http://schemas.microsoft.com/office/powerpoint/2010/main" val="2911153964"/>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24</a:t>
            </a:fld>
            <a:endParaRPr lang="en-US" dirty="0"/>
          </a:p>
        </p:txBody>
      </p:sp>
      <p:sp>
        <p:nvSpPr>
          <p:cNvPr id="5" name="Título 1"/>
          <p:cNvSpPr>
            <a:spLocks noGrp="1"/>
          </p:cNvSpPr>
          <p:nvPr>
            <p:ph type="title"/>
          </p:nvPr>
        </p:nvSpPr>
        <p:spPr>
          <a:xfrm>
            <a:off x="2427759" y="139966"/>
            <a:ext cx="8614410" cy="664711"/>
          </a:xfrm>
        </p:spPr>
        <p:txBody>
          <a:bodyPr/>
          <a:lstStyle/>
          <a:p>
            <a:r>
              <a:rPr lang="es-ES" dirty="0" smtClean="0"/>
              <a:t>Diseño del pavimento flexible</a:t>
            </a:r>
            <a:endParaRPr lang="es-ES" dirty="0"/>
          </a:p>
        </p:txBody>
      </p:sp>
      <p:sp>
        <p:nvSpPr>
          <p:cNvPr id="6" name="CuadroTexto 5"/>
          <p:cNvSpPr txBox="1"/>
          <p:nvPr/>
        </p:nvSpPr>
        <p:spPr>
          <a:xfrm>
            <a:off x="7144248" y="675329"/>
            <a:ext cx="2564322" cy="369332"/>
          </a:xfrm>
          <a:prstGeom prst="rect">
            <a:avLst/>
          </a:prstGeom>
          <a:noFill/>
        </p:spPr>
        <p:txBody>
          <a:bodyPr wrap="square" rtlCol="0">
            <a:spAutoFit/>
          </a:bodyPr>
          <a:lstStyle/>
          <a:p>
            <a:pPr marL="0" lvl="3"/>
            <a:r>
              <a:rPr lang="es-ES" b="1" dirty="0" smtClean="0">
                <a:latin typeface="+mj-lt"/>
              </a:rPr>
              <a:t>MÉTODO RACIONAL</a:t>
            </a:r>
            <a:endParaRPr lang="es-ES" b="1" dirty="0">
              <a:latin typeface="+mj-lt"/>
            </a:endParaRPr>
          </a:p>
        </p:txBody>
      </p:sp>
      <p:sp>
        <p:nvSpPr>
          <p:cNvPr id="9" name="CuadroTexto 8"/>
          <p:cNvSpPr txBox="1"/>
          <p:nvPr/>
        </p:nvSpPr>
        <p:spPr>
          <a:xfrm>
            <a:off x="1882696" y="5677224"/>
            <a:ext cx="7641771" cy="615553"/>
          </a:xfrm>
          <a:prstGeom prst="rect">
            <a:avLst/>
          </a:prstGeom>
          <a:noFill/>
          <a:ln>
            <a:solidFill>
              <a:schemeClr val="accent1">
                <a:lumMod val="20000"/>
                <a:lumOff val="80000"/>
              </a:schemeClr>
            </a:solidFill>
          </a:ln>
        </p:spPr>
        <p:txBody>
          <a:bodyPr wrap="square" rtlCol="0">
            <a:spAutoFit/>
          </a:bodyPr>
          <a:lstStyle/>
          <a:p>
            <a:pPr algn="just"/>
            <a:r>
              <a:rPr lang="es-ES" sz="1600" dirty="0">
                <a:latin typeface="Times New Roman" panose="02020603050405020304" pitchFamily="18" charset="0"/>
                <a:ea typeface="Calibri" panose="020F0502020204030204" pitchFamily="34" charset="0"/>
              </a:rPr>
              <a:t>El pavimento cumple con todos los criterios de </a:t>
            </a:r>
            <a:r>
              <a:rPr lang="es-ES" sz="1600" dirty="0" smtClean="0">
                <a:latin typeface="Times New Roman" panose="02020603050405020304" pitchFamily="18" charset="0"/>
                <a:ea typeface="Calibri" panose="020F0502020204030204" pitchFamily="34" charset="0"/>
              </a:rPr>
              <a:t>diseño, las </a:t>
            </a:r>
            <a:r>
              <a:rPr lang="es-ES" sz="1600" dirty="0">
                <a:latin typeface="Times New Roman" panose="02020603050405020304" pitchFamily="18" charset="0"/>
                <a:ea typeface="Calibri" panose="020F0502020204030204" pitchFamily="34" charset="0"/>
              </a:rPr>
              <a:t>solicitaciones calculadas son menores a las solicitaciones </a:t>
            </a:r>
            <a:r>
              <a:rPr lang="es-ES" sz="1600" dirty="0" smtClean="0">
                <a:latin typeface="Times New Roman" panose="02020603050405020304" pitchFamily="18" charset="0"/>
                <a:ea typeface="Calibri" panose="020F0502020204030204" pitchFamily="34" charset="0"/>
              </a:rPr>
              <a:t>admisibles</a:t>
            </a:r>
            <a:r>
              <a:rPr lang="es-ES" dirty="0" smtClean="0">
                <a:latin typeface="Times New Roman" panose="02020603050405020304" pitchFamily="18" charset="0"/>
                <a:ea typeface="Calibri" panose="020F0502020204030204" pitchFamily="34" charset="0"/>
              </a:rPr>
              <a:t>. </a:t>
            </a:r>
            <a:endParaRPr lang="es-ES" dirty="0"/>
          </a:p>
        </p:txBody>
      </p:sp>
      <mc:AlternateContent xmlns:mc="http://schemas.openxmlformats.org/markup-compatibility/2006" xmlns:a14="http://schemas.microsoft.com/office/drawing/2010/main">
        <mc:Choice Requires="a14">
          <p:graphicFrame>
            <p:nvGraphicFramePr>
              <p:cNvPr id="10" name="Tabla 9"/>
              <p:cNvGraphicFramePr>
                <a:graphicFrameLocks noGrp="1"/>
              </p:cNvGraphicFramePr>
              <p:nvPr>
                <p:extLst>
                  <p:ext uri="{D42A27DB-BD31-4B8C-83A1-F6EECF244321}">
                    <p14:modId xmlns:p14="http://schemas.microsoft.com/office/powerpoint/2010/main" val="3397582328"/>
                  </p:ext>
                </p:extLst>
              </p:nvPr>
            </p:nvGraphicFramePr>
            <p:xfrm>
              <a:off x="740760" y="3110668"/>
              <a:ext cx="10482943" cy="2457872"/>
            </p:xfrm>
            <a:graphic>
              <a:graphicData uri="http://schemas.openxmlformats.org/drawingml/2006/table">
                <a:tbl>
                  <a:tblPr>
                    <a:tableStyleId>{5C22544A-7EE6-4342-B048-85BDC9FD1C3A}</a:tableStyleId>
                  </a:tblPr>
                  <a:tblGrid>
                    <a:gridCol w="1121228"/>
                    <a:gridCol w="2326376"/>
                    <a:gridCol w="2212967"/>
                    <a:gridCol w="598714"/>
                    <a:gridCol w="849086"/>
                    <a:gridCol w="1110343"/>
                    <a:gridCol w="1045028"/>
                    <a:gridCol w="1219201"/>
                  </a:tblGrid>
                  <a:tr h="544379">
                    <a:tc>
                      <a:txBody>
                        <a:bodyPr/>
                        <a:lstStyle/>
                        <a:p>
                          <a:pPr algn="ctr" fontAlgn="ctr"/>
                          <a:r>
                            <a:rPr lang="es-ES" sz="1050" b="1" u="none" strike="noStrike" dirty="0">
                              <a:effectLst/>
                              <a:latin typeface="+mj-lt"/>
                            </a:rPr>
                            <a:t>Capa</a:t>
                          </a:r>
                          <a:endParaRPr lang="es-ES" sz="1050" b="1" i="0" u="none" strike="noStrike" dirty="0">
                            <a:solidFill>
                              <a:srgbClr val="000000"/>
                            </a:solidFill>
                            <a:effectLst/>
                            <a:latin typeface="+mj-lt"/>
                          </a:endParaRPr>
                        </a:p>
                      </a:txBody>
                      <a:tcPr marL="0" marR="0" marT="0" marB="0" anchor="ctr"/>
                    </a:tc>
                    <a:tc>
                      <a:txBody>
                        <a:bodyPr/>
                        <a:lstStyle/>
                        <a:p>
                          <a:pPr algn="ctr" fontAlgn="ctr"/>
                          <a:r>
                            <a:rPr lang="es-ES" sz="1050" b="1" u="none" strike="noStrike" dirty="0" smtClean="0">
                              <a:effectLst/>
                              <a:latin typeface="+mj-lt"/>
                            </a:rPr>
                            <a:t>Parámetro</a:t>
                          </a:r>
                          <a:r>
                            <a:rPr lang="es-ES" sz="1050" b="1" u="none" strike="noStrike" dirty="0">
                              <a:effectLst/>
                              <a:latin typeface="+mj-lt"/>
                            </a:rPr>
                            <a:t> </a:t>
                          </a:r>
                          <a:endParaRPr lang="es-ES" sz="1050" b="1" i="0" u="none" strike="noStrike" dirty="0">
                            <a:solidFill>
                              <a:srgbClr val="000000"/>
                            </a:solidFill>
                            <a:effectLst/>
                            <a:latin typeface="+mj-lt"/>
                          </a:endParaRPr>
                        </a:p>
                      </a:txBody>
                      <a:tcPr marL="0" marR="0" marT="0" marB="0" anchor="ctr"/>
                    </a:tc>
                    <a:tc>
                      <a:txBody>
                        <a:bodyPr/>
                        <a:lstStyle/>
                        <a:p>
                          <a:pPr algn="ctr" fontAlgn="ctr"/>
                          <a:r>
                            <a:rPr lang="es-ES" sz="1050" b="1" u="none" strike="noStrike" dirty="0" smtClean="0">
                              <a:effectLst/>
                              <a:latin typeface="+mj-lt"/>
                            </a:rPr>
                            <a:t>Criterio</a:t>
                          </a:r>
                          <a:endParaRPr lang="es-ES" sz="1050" b="1" i="0" u="none" strike="noStrike" dirty="0">
                            <a:solidFill>
                              <a:srgbClr val="000000"/>
                            </a:solidFill>
                            <a:effectLst/>
                            <a:latin typeface="+mj-lt"/>
                          </a:endParaRPr>
                        </a:p>
                      </a:txBody>
                      <a:tcPr marL="0" marR="0" marT="0" marB="0" anchor="ctr"/>
                    </a:tc>
                    <a:tc gridSpan="2">
                      <a:txBody>
                        <a:bodyPr/>
                        <a:lstStyle/>
                        <a:p>
                          <a:pPr algn="ctr" fontAlgn="ctr"/>
                          <a:r>
                            <a:rPr lang="es-ES" sz="1050" b="1" u="none" strike="noStrike" dirty="0">
                              <a:effectLst/>
                              <a:latin typeface="+mj-lt"/>
                            </a:rPr>
                            <a:t>Valor admisible </a:t>
                          </a:r>
                          <a:endParaRPr lang="es-ES" sz="1050" b="1" i="0" u="none" strike="noStrike" dirty="0">
                            <a:solidFill>
                              <a:srgbClr val="000000"/>
                            </a:solidFill>
                            <a:effectLst/>
                            <a:latin typeface="+mj-lt"/>
                          </a:endParaRPr>
                        </a:p>
                      </a:txBody>
                      <a:tcPr marL="0" marR="0" marT="0" marB="0" anchor="ctr"/>
                    </a:tc>
                    <a:tc hMerge="1">
                      <a:txBody>
                        <a:bodyPr/>
                        <a:lstStyle/>
                        <a:p>
                          <a:pPr algn="l" fontAlgn="ctr"/>
                          <a:endParaRPr lang="es-ES"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050" b="1" u="none" strike="noStrike" dirty="0" smtClean="0">
                              <a:effectLst/>
                              <a:latin typeface="+mj-lt"/>
                            </a:rPr>
                            <a:t>Valor calculado – en el</a:t>
                          </a:r>
                          <a:r>
                            <a:rPr lang="es-ES" sz="1050" b="1" u="none" strike="noStrike" baseline="0" dirty="0" smtClean="0">
                              <a:effectLst/>
                              <a:latin typeface="+mj-lt"/>
                            </a:rPr>
                            <a:t> modelamiento</a:t>
                          </a:r>
                          <a:endParaRPr lang="es-ES" sz="1050" b="1" i="0" u="none" strike="noStrike" dirty="0">
                            <a:solidFill>
                              <a:srgbClr val="000000"/>
                            </a:solidFill>
                            <a:effectLst/>
                            <a:latin typeface="+mj-lt"/>
                          </a:endParaRPr>
                        </a:p>
                      </a:txBody>
                      <a:tcPr marL="0" marR="0" marT="0" marB="0" anchor="ctr"/>
                    </a:tc>
                    <a:tc>
                      <a:txBody>
                        <a:bodyPr/>
                        <a:lstStyle/>
                        <a:p>
                          <a:pPr algn="ctr" fontAlgn="ctr"/>
                          <a:r>
                            <a:rPr lang="es-ES" sz="1050" b="1" u="none" strike="noStrike" dirty="0">
                              <a:effectLst/>
                              <a:latin typeface="+mj-lt"/>
                            </a:rPr>
                            <a:t>V calculado &lt; </a:t>
                          </a:r>
                          <a:r>
                            <a:rPr lang="es-ES" sz="1050" b="1" u="none" strike="noStrike" dirty="0" smtClean="0">
                              <a:effectLst/>
                              <a:latin typeface="+mj-lt"/>
                            </a:rPr>
                            <a:t/>
                          </a:r>
                          <a:br>
                            <a:rPr lang="es-ES" sz="1050" b="1" u="none" strike="noStrike" dirty="0" smtClean="0">
                              <a:effectLst/>
                              <a:latin typeface="+mj-lt"/>
                            </a:rPr>
                          </a:br>
                          <a:r>
                            <a:rPr lang="es-ES" sz="1050" b="1" u="none" strike="noStrike" dirty="0" smtClean="0">
                              <a:effectLst/>
                              <a:latin typeface="+mj-lt"/>
                            </a:rPr>
                            <a:t>V </a:t>
                          </a:r>
                          <a:r>
                            <a:rPr lang="es-ES" sz="1050" b="1" u="none" strike="noStrike" dirty="0">
                              <a:effectLst/>
                              <a:latin typeface="+mj-lt"/>
                            </a:rPr>
                            <a:t>admisible</a:t>
                          </a:r>
                          <a:endParaRPr lang="es-ES" sz="1050" b="1" i="0" u="none" strike="noStrike" dirty="0">
                            <a:solidFill>
                              <a:srgbClr val="000000"/>
                            </a:solidFill>
                            <a:effectLst/>
                            <a:latin typeface="+mj-lt"/>
                          </a:endParaRPr>
                        </a:p>
                      </a:txBody>
                      <a:tcPr marL="0" marR="0" marT="0" marB="0" anchor="ctr"/>
                    </a:tc>
                    <a:tc>
                      <a:txBody>
                        <a:bodyPr/>
                        <a:lstStyle/>
                        <a:p>
                          <a:pPr algn="ctr" fontAlgn="b"/>
                          <a14:m>
                            <m:oMathPara xmlns:m="http://schemas.openxmlformats.org/officeDocument/2006/math">
                              <m:oMathParaPr>
                                <m:jc m:val="centerGroup"/>
                              </m:oMathParaPr>
                              <m:oMath xmlns:m="http://schemas.openxmlformats.org/officeDocument/2006/math">
                                <m:f>
                                  <m:fPr>
                                    <m:ctrlPr>
                                      <a:rPr lang="es-ES" sz="1050" b="1" i="1" u="none" strike="noStrike" dirty="0" smtClean="0">
                                        <a:effectLst/>
                                        <a:latin typeface="Cambria Math" panose="02040503050406030204" pitchFamily="18" charset="0"/>
                                      </a:rPr>
                                    </m:ctrlPr>
                                  </m:fPr>
                                  <m:num>
                                    <m:r>
                                      <a:rPr lang="es-ES" sz="1050" b="1" i="1" u="none" strike="noStrike" dirty="0" smtClean="0">
                                        <a:effectLst/>
                                        <a:latin typeface="Cambria Math" panose="02040503050406030204" pitchFamily="18" charset="0"/>
                                      </a:rPr>
                                      <m:t>𝑽</m:t>
                                    </m:r>
                                    <m:r>
                                      <a:rPr lang="es-ES" sz="1050" b="1" i="1" u="none" strike="noStrike" dirty="0" smtClean="0">
                                        <a:effectLst/>
                                        <a:latin typeface="Cambria Math" panose="02040503050406030204" pitchFamily="18" charset="0"/>
                                      </a:rPr>
                                      <m:t>.</m:t>
                                    </m:r>
                                    <m:r>
                                      <a:rPr lang="es-ES" sz="1050" b="1" i="1" u="none" strike="noStrike" dirty="0" smtClean="0">
                                        <a:effectLst/>
                                        <a:latin typeface="Cambria Math" panose="02040503050406030204" pitchFamily="18" charset="0"/>
                                      </a:rPr>
                                      <m:t>𝒔𝒆𝒓𝒗𝒊𝒄𝒊𝒐</m:t>
                                    </m:r>
                                  </m:num>
                                  <m:den>
                                    <m:r>
                                      <a:rPr lang="es-ES" sz="1050" b="1" i="1" u="none" strike="noStrike" dirty="0">
                                        <a:effectLst/>
                                        <a:latin typeface="Cambria Math" panose="02040503050406030204" pitchFamily="18" charset="0"/>
                                      </a:rPr>
                                      <m:t>𝑽</m:t>
                                    </m:r>
                                    <m:r>
                                      <a:rPr lang="es-ES" sz="1050" b="1" i="1" u="none" strike="noStrike" dirty="0" smtClean="0">
                                        <a:effectLst/>
                                        <a:latin typeface="Cambria Math" panose="02040503050406030204" pitchFamily="18" charset="0"/>
                                      </a:rPr>
                                      <m:t>. </m:t>
                                    </m:r>
                                    <m:r>
                                      <a:rPr lang="es-ES" sz="1050" b="1" i="1" u="none" strike="noStrike" dirty="0" smtClean="0">
                                        <a:effectLst/>
                                        <a:latin typeface="Cambria Math" panose="02040503050406030204" pitchFamily="18" charset="0"/>
                                      </a:rPr>
                                      <m:t>𝒂𝒅𝒎𝒊𝒔𝒊𝒃𝒍𝒆</m:t>
                                    </m:r>
                                  </m:den>
                                </m:f>
                              </m:oMath>
                            </m:oMathPara>
                          </a14:m>
                          <a:endParaRPr lang="es-ES" sz="1050" b="1" u="none" strike="noStrike" dirty="0" smtClean="0">
                            <a:effectLst/>
                            <a:latin typeface="+mj-lt"/>
                          </a:endParaRPr>
                        </a:p>
                        <a:p>
                          <a:pPr algn="ctr" fontAlgn="b"/>
                          <a:r>
                            <a:rPr lang="es-ES" sz="1050" b="1" u="none" strike="noStrike" dirty="0" smtClean="0">
                              <a:effectLst/>
                              <a:latin typeface="+mj-lt"/>
                            </a:rPr>
                            <a:t/>
                          </a:r>
                          <a:br>
                            <a:rPr lang="es-ES" sz="1050" b="1" u="none" strike="noStrike" dirty="0" smtClean="0">
                              <a:effectLst/>
                              <a:latin typeface="+mj-lt"/>
                            </a:rPr>
                          </a:br>
                          <a:r>
                            <a:rPr lang="es-ES" sz="1050" b="1" u="none" strike="noStrike" dirty="0" smtClean="0">
                              <a:effectLst/>
                              <a:latin typeface="+mj-lt"/>
                            </a:rPr>
                            <a:t> </a:t>
                          </a:r>
                          <a:r>
                            <a:rPr lang="es-ES" sz="1050" b="1" u="none" strike="noStrike" dirty="0">
                              <a:effectLst/>
                              <a:latin typeface="+mj-lt"/>
                            </a:rPr>
                            <a:t>(%)</a:t>
                          </a:r>
                          <a:endParaRPr lang="es-ES" sz="1050" b="1" i="0" u="none" strike="noStrike" dirty="0">
                            <a:solidFill>
                              <a:srgbClr val="000000"/>
                            </a:solidFill>
                            <a:effectLst/>
                            <a:latin typeface="+mj-lt"/>
                          </a:endParaRPr>
                        </a:p>
                      </a:txBody>
                      <a:tcPr marL="0" marR="0" marT="0" marB="0" anchor="ctr"/>
                    </a:tc>
                  </a:tr>
                  <a:tr h="491542">
                    <a:tc>
                      <a:txBody>
                        <a:bodyPr/>
                        <a:lstStyle/>
                        <a:p>
                          <a:pPr algn="ctr" fontAlgn="ctr"/>
                          <a:r>
                            <a:rPr lang="es-ES" sz="1400" u="none" strike="noStrike" dirty="0" smtClean="0">
                              <a:effectLst/>
                              <a:latin typeface="+mj-lt"/>
                            </a:rPr>
                            <a:t>Asfáltica</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dirty="0" smtClean="0">
                              <a:effectLst/>
                              <a:latin typeface="+mj-lt"/>
                            </a:rPr>
                            <a:t>Deformación </a:t>
                          </a:r>
                          <a:r>
                            <a:rPr lang="es-ES" sz="1400" u="none" strike="noStrike" dirty="0">
                              <a:effectLst/>
                              <a:latin typeface="+mj-lt"/>
                            </a:rPr>
                            <a:t>radial de tracción en la base de la capa </a:t>
                          </a:r>
                          <a:r>
                            <a:rPr lang="es-ES" sz="1400" u="none" strike="noStrike" dirty="0" smtClean="0">
                              <a:effectLst/>
                              <a:latin typeface="+mj-lt"/>
                            </a:rPr>
                            <a:t>asfáltica</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dirty="0" smtClean="0">
                              <a:effectLst/>
                              <a:latin typeface="+mj-lt"/>
                            </a:rPr>
                            <a:t>Ley </a:t>
                          </a:r>
                          <a:r>
                            <a:rPr lang="es-ES" sz="1400" u="none" strike="noStrike" dirty="0">
                              <a:effectLst/>
                              <a:latin typeface="+mj-lt"/>
                            </a:rPr>
                            <a:t>de fatiga de la Shell</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Er adm</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b="1" u="none" strike="noStrike" dirty="0">
                              <a:solidFill>
                                <a:srgbClr val="FF0000"/>
                              </a:solidFill>
                              <a:effectLst/>
                              <a:latin typeface="+mj-lt"/>
                            </a:rPr>
                            <a:t>2.785E-04</a:t>
                          </a:r>
                          <a:endParaRPr lang="es-ES" sz="1400" b="1" i="0" u="none" strike="noStrike" dirty="0">
                            <a:solidFill>
                              <a:srgbClr val="FF0000"/>
                            </a:solidFill>
                            <a:effectLst/>
                            <a:latin typeface="+mj-lt"/>
                          </a:endParaRPr>
                        </a:p>
                      </a:txBody>
                      <a:tcPr marL="0" marR="0" marT="0" marB="0" anchor="ctr"/>
                    </a:tc>
                    <a:tc>
                      <a:txBody>
                        <a:bodyPr/>
                        <a:lstStyle/>
                        <a:p>
                          <a:pPr algn="ctr" fontAlgn="ctr"/>
                          <a:r>
                            <a:rPr lang="es-ES" sz="1400" u="none" strike="noStrike">
                              <a:effectLst/>
                              <a:latin typeface="+mj-lt"/>
                            </a:rPr>
                            <a:t>1.618E-04</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cumple</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b="1" u="none" strike="noStrike" dirty="0">
                              <a:solidFill>
                                <a:srgbClr val="FF0000"/>
                              </a:solidFill>
                              <a:effectLst/>
                              <a:latin typeface="+mj-lt"/>
                            </a:rPr>
                            <a:t>58.10</a:t>
                          </a:r>
                          <a:endParaRPr lang="es-ES" sz="1400" b="1" i="0" u="none" strike="noStrike" dirty="0">
                            <a:solidFill>
                              <a:srgbClr val="FF0000"/>
                            </a:solidFill>
                            <a:effectLst/>
                            <a:latin typeface="+mj-lt"/>
                          </a:endParaRPr>
                        </a:p>
                      </a:txBody>
                      <a:tcPr marL="0" marR="0" marT="0" marB="0" anchor="ctr"/>
                    </a:tc>
                  </a:tr>
                  <a:tr h="491542">
                    <a:tc rowSpan="3">
                      <a:txBody>
                        <a:bodyPr/>
                        <a:lstStyle/>
                        <a:p>
                          <a:pPr algn="ctr" fontAlgn="ctr"/>
                          <a:r>
                            <a:rPr lang="es-ES" sz="1400" u="none" strike="noStrike" dirty="0" smtClean="0">
                              <a:effectLst/>
                              <a:latin typeface="+mj-lt"/>
                            </a:rPr>
                            <a:t>Subrasante</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dirty="0" smtClean="0">
                              <a:effectLst/>
                              <a:latin typeface="+mj-lt"/>
                            </a:rPr>
                            <a:t>Deformación </a:t>
                          </a:r>
                          <a:r>
                            <a:rPr lang="es-ES" sz="1400" u="none" strike="noStrike" dirty="0">
                              <a:effectLst/>
                              <a:latin typeface="+mj-lt"/>
                            </a:rPr>
                            <a:t>vertical  de compresión sobre la subrasante</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dirty="0" smtClean="0">
                              <a:effectLst/>
                              <a:latin typeface="+mj-lt"/>
                            </a:rPr>
                            <a:t>Criterio </a:t>
                          </a:r>
                          <a:r>
                            <a:rPr lang="es-ES" sz="1400" u="none" strike="noStrike" dirty="0">
                              <a:effectLst/>
                              <a:latin typeface="+mj-lt"/>
                            </a:rPr>
                            <a:t>de la Shell (NC % 85)</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Ez adm </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3.154E-04</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2.828E-04</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 cumple</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89.65</a:t>
                          </a:r>
                          <a:endParaRPr lang="es-ES" sz="1400" b="0" i="0" u="none" strike="noStrike">
                            <a:solidFill>
                              <a:srgbClr val="000000"/>
                            </a:solidFill>
                            <a:effectLst/>
                            <a:latin typeface="+mj-lt"/>
                          </a:endParaRPr>
                        </a:p>
                      </a:txBody>
                      <a:tcPr marL="0" marR="0" marT="0" marB="0" anchor="ctr"/>
                    </a:tc>
                  </a:tr>
                  <a:tr h="186190">
                    <a:tc vMerge="1">
                      <a:txBody>
                        <a:bodyPr/>
                        <a:lstStyle/>
                        <a:p>
                          <a:endParaRPr lang="es-ES"/>
                        </a:p>
                      </a:txBody>
                      <a:tcPr/>
                    </a:tc>
                    <a:tc rowSpan="2">
                      <a:txBody>
                        <a:bodyPr/>
                        <a:lstStyle/>
                        <a:p>
                          <a:pPr algn="ctr" fontAlgn="ctr"/>
                          <a:r>
                            <a:rPr lang="es-ES" sz="1400" u="none" strike="noStrike" dirty="0" smtClean="0">
                              <a:effectLst/>
                              <a:latin typeface="+mj-lt"/>
                            </a:rPr>
                            <a:t>Esfuerzo </a:t>
                          </a:r>
                          <a:r>
                            <a:rPr lang="es-ES" sz="1400" u="none" strike="noStrike" dirty="0">
                              <a:effectLst/>
                              <a:latin typeface="+mj-lt"/>
                            </a:rPr>
                            <a:t>vertical  de compresión sobre la subrasante (</a:t>
                          </a:r>
                          <a:r>
                            <a:rPr lang="es-ES" sz="1400" u="none" strike="noStrike" dirty="0" smtClean="0">
                              <a:effectLst/>
                              <a:latin typeface="+mj-lt"/>
                            </a:rPr>
                            <a:t>Kg</a:t>
                          </a:r>
                          <a:r>
                            <a:rPr lang="en-US" sz="1400" u="none" strike="noStrike" dirty="0" smtClean="0">
                              <a:effectLst/>
                              <a:latin typeface="+mj-lt"/>
                            </a:rPr>
                            <a:t>/</a:t>
                          </a:r>
                          <a:r>
                            <a:rPr lang="es-ES" sz="1400" u="none" strike="noStrike" dirty="0" smtClean="0">
                              <a:effectLst/>
                              <a:latin typeface="+mj-lt"/>
                            </a:rPr>
                            <a:t>cm²</a:t>
                          </a:r>
                          <a:r>
                            <a:rPr lang="es-ES" sz="1400" u="none" strike="noStrike" dirty="0">
                              <a:effectLst/>
                              <a:latin typeface="+mj-lt"/>
                            </a:rPr>
                            <a:t>)</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dirty="0" smtClean="0">
                              <a:effectLst/>
                              <a:latin typeface="+mj-lt"/>
                            </a:rPr>
                            <a:t>Criterio </a:t>
                          </a:r>
                          <a:r>
                            <a:rPr lang="es-ES" sz="1400" u="none" strike="noStrike" dirty="0">
                              <a:effectLst/>
                              <a:latin typeface="+mj-lt"/>
                            </a:rPr>
                            <a:t>de Dormon-Kerhoven</a:t>
                          </a:r>
                          <a:endParaRPr lang="es-ES" sz="1400" b="0" i="0" u="none" strike="noStrike" dirty="0">
                            <a:solidFill>
                              <a:srgbClr val="000000"/>
                            </a:solidFill>
                            <a:effectLst/>
                            <a:latin typeface="+mj-lt"/>
                          </a:endParaRPr>
                        </a:p>
                      </a:txBody>
                      <a:tcPr marL="0" marR="0" marT="0" marB="0" anchor="ctr"/>
                    </a:tc>
                    <a:tc>
                      <a:txBody>
                        <a:bodyPr/>
                        <a:lstStyle/>
                        <a:p>
                          <a:pPr algn="ctr" fontAlgn="ctr"/>
                          <a:r>
                            <a:rPr lang="el-GR" sz="1400" u="none" strike="noStrike">
                              <a:effectLst/>
                              <a:latin typeface="+mj-lt"/>
                            </a:rPr>
                            <a:t>σ</a:t>
                          </a:r>
                          <a:r>
                            <a:rPr lang="es-ES" sz="1400" u="none" strike="noStrike">
                              <a:effectLst/>
                              <a:latin typeface="+mj-lt"/>
                            </a:rPr>
                            <a:t>z adm</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1.077</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0.334</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 cumple</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31.03</a:t>
                          </a:r>
                          <a:endParaRPr lang="es-ES" sz="1400" b="0" i="0" u="none" strike="noStrike">
                            <a:solidFill>
                              <a:srgbClr val="000000"/>
                            </a:solidFill>
                            <a:effectLst/>
                            <a:latin typeface="+mj-lt"/>
                          </a:endParaRPr>
                        </a:p>
                      </a:txBody>
                      <a:tcPr marL="0" marR="0" marT="0" marB="0" anchor="ctr"/>
                    </a:tc>
                  </a:tr>
                  <a:tr h="305352">
                    <a:tc vMerge="1">
                      <a:txBody>
                        <a:bodyPr/>
                        <a:lstStyle/>
                        <a:p>
                          <a:endParaRPr lang="es-ES"/>
                        </a:p>
                      </a:txBody>
                      <a:tcPr/>
                    </a:tc>
                    <a:tc vMerge="1">
                      <a:txBody>
                        <a:bodyPr/>
                        <a:lstStyle/>
                        <a:p>
                          <a:endParaRPr lang="es-ES"/>
                        </a:p>
                      </a:txBody>
                      <a:tcPr/>
                    </a:tc>
                    <a:tc>
                      <a:txBody>
                        <a:bodyPr/>
                        <a:lstStyle/>
                        <a:p>
                          <a:pPr algn="ctr" fontAlgn="ctr"/>
                          <a:r>
                            <a:rPr lang="es-ES" sz="1400" u="none" strike="noStrike" dirty="0" smtClean="0">
                              <a:effectLst/>
                              <a:latin typeface="+mj-lt"/>
                            </a:rPr>
                            <a:t>Criterio </a:t>
                          </a:r>
                          <a:r>
                            <a:rPr lang="es-ES" sz="1400" u="none" strike="noStrike" dirty="0">
                              <a:effectLst/>
                              <a:latin typeface="+mj-lt"/>
                            </a:rPr>
                            <a:t>de la CRR de </a:t>
                          </a:r>
                          <a:r>
                            <a:rPr lang="es-ES" sz="1400" u="none" strike="noStrike" dirty="0" smtClean="0">
                              <a:effectLst/>
                              <a:latin typeface="+mj-lt"/>
                            </a:rPr>
                            <a:t>Bélgica</a:t>
                          </a:r>
                          <a:endParaRPr lang="es-ES" sz="1400" b="0" i="0" u="none" strike="noStrike" dirty="0">
                            <a:solidFill>
                              <a:srgbClr val="000000"/>
                            </a:solidFill>
                            <a:effectLst/>
                            <a:latin typeface="+mj-lt"/>
                          </a:endParaRPr>
                        </a:p>
                      </a:txBody>
                      <a:tcPr marL="0" marR="0" marT="0" marB="0" anchor="ctr"/>
                    </a:tc>
                    <a:tc>
                      <a:txBody>
                        <a:bodyPr/>
                        <a:lstStyle/>
                        <a:p>
                          <a:pPr algn="ctr" fontAlgn="ctr"/>
                          <a:r>
                            <a:rPr lang="el-GR" sz="1400" u="none" strike="noStrike">
                              <a:effectLst/>
                              <a:latin typeface="+mj-lt"/>
                            </a:rPr>
                            <a:t>σ</a:t>
                          </a:r>
                          <a:r>
                            <a:rPr lang="es-ES" sz="1400" u="none" strike="noStrike">
                              <a:effectLst/>
                              <a:latin typeface="+mj-lt"/>
                            </a:rPr>
                            <a:t>z adm</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0.529</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0.334</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 cumple</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63.11</a:t>
                          </a:r>
                          <a:endParaRPr lang="es-ES" sz="1400" b="0" i="0" u="none" strike="noStrike">
                            <a:solidFill>
                              <a:srgbClr val="000000"/>
                            </a:solidFill>
                            <a:effectLst/>
                            <a:latin typeface="+mj-lt"/>
                          </a:endParaRPr>
                        </a:p>
                      </a:txBody>
                      <a:tcPr marL="0" marR="0" marT="0" marB="0" anchor="ctr"/>
                    </a:tc>
                  </a:tr>
                  <a:tr h="186190">
                    <a:tc>
                      <a:txBody>
                        <a:bodyPr/>
                        <a:lstStyle/>
                        <a:p>
                          <a:pPr algn="ctr" fontAlgn="ctr"/>
                          <a:r>
                            <a:rPr lang="es-ES" sz="1400" u="none" strike="noStrike">
                              <a:effectLst/>
                              <a:latin typeface="+mj-lt"/>
                            </a:rPr>
                            <a:t>Estructura</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dirty="0" smtClean="0">
                              <a:effectLst/>
                              <a:latin typeface="+mj-lt"/>
                            </a:rPr>
                            <a:t>Deflexión  </a:t>
                          </a:r>
                          <a:r>
                            <a:rPr lang="es-ES" sz="1400" u="none" strike="noStrike" dirty="0">
                              <a:effectLst/>
                              <a:latin typeface="+mj-lt"/>
                            </a:rPr>
                            <a:t>en la </a:t>
                          </a:r>
                          <a:r>
                            <a:rPr lang="es-ES" sz="1400" u="none" strike="noStrike" dirty="0" smtClean="0">
                              <a:effectLst/>
                              <a:latin typeface="+mj-lt"/>
                            </a:rPr>
                            <a:t>superficie (mm)</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dirty="0" smtClean="0">
                              <a:effectLst/>
                              <a:latin typeface="+mj-lt"/>
                            </a:rPr>
                            <a:t>Fórmula </a:t>
                          </a:r>
                          <a:r>
                            <a:rPr lang="es-ES" sz="1400" u="none" strike="noStrike" dirty="0">
                              <a:effectLst/>
                              <a:latin typeface="+mj-lt"/>
                            </a:rPr>
                            <a:t>de Huang</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∆z adm </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b="1" u="none" strike="noStrike" dirty="0">
                              <a:solidFill>
                                <a:srgbClr val="FF0000"/>
                              </a:solidFill>
                              <a:effectLst/>
                              <a:latin typeface="+mj-lt"/>
                            </a:rPr>
                            <a:t>0.439</a:t>
                          </a:r>
                          <a:endParaRPr lang="es-ES" sz="1400" b="1" i="0" u="none" strike="noStrike" dirty="0">
                            <a:solidFill>
                              <a:srgbClr val="FF0000"/>
                            </a:solidFill>
                            <a:effectLst/>
                            <a:latin typeface="+mj-lt"/>
                          </a:endParaRPr>
                        </a:p>
                      </a:txBody>
                      <a:tcPr marL="0" marR="0" marT="0" marB="0" anchor="ctr"/>
                    </a:tc>
                    <a:tc>
                      <a:txBody>
                        <a:bodyPr/>
                        <a:lstStyle/>
                        <a:p>
                          <a:pPr algn="ctr" fontAlgn="ctr"/>
                          <a:r>
                            <a:rPr lang="es-ES" sz="1400" u="none" strike="noStrike">
                              <a:effectLst/>
                              <a:latin typeface="+mj-lt"/>
                            </a:rPr>
                            <a:t>0.351</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 cumple</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b="1" u="none" strike="noStrike" dirty="0">
                              <a:solidFill>
                                <a:srgbClr val="FF0000"/>
                              </a:solidFill>
                              <a:effectLst/>
                              <a:latin typeface="+mj-lt"/>
                            </a:rPr>
                            <a:t>80.09</a:t>
                          </a:r>
                          <a:endParaRPr lang="es-ES" sz="1400" b="1" i="0" u="none" strike="noStrike" dirty="0">
                            <a:solidFill>
                              <a:srgbClr val="FF0000"/>
                            </a:solidFill>
                            <a:effectLst/>
                            <a:latin typeface="+mj-lt"/>
                          </a:endParaRPr>
                        </a:p>
                      </a:txBody>
                      <a:tcPr marL="0" marR="0" marT="0" marB="0" anchor="ctr"/>
                    </a:tc>
                  </a:tr>
                </a:tbl>
              </a:graphicData>
            </a:graphic>
          </p:graphicFrame>
        </mc:Choice>
        <mc:Fallback xmlns="">
          <p:graphicFrame>
            <p:nvGraphicFramePr>
              <p:cNvPr id="10" name="Tabla 9"/>
              <p:cNvGraphicFramePr>
                <a:graphicFrameLocks noGrp="1"/>
              </p:cNvGraphicFramePr>
              <p:nvPr>
                <p:extLst>
                  <p:ext uri="{D42A27DB-BD31-4B8C-83A1-F6EECF244321}">
                    <p14:modId xmlns:p14="http://schemas.microsoft.com/office/powerpoint/2010/main" val="3397582328"/>
                  </p:ext>
                </p:extLst>
              </p:nvPr>
            </p:nvGraphicFramePr>
            <p:xfrm>
              <a:off x="740760" y="3110668"/>
              <a:ext cx="10482943" cy="2457872"/>
            </p:xfrm>
            <a:graphic>
              <a:graphicData uri="http://schemas.openxmlformats.org/drawingml/2006/table">
                <a:tbl>
                  <a:tblPr>
                    <a:tableStyleId>{5C22544A-7EE6-4342-B048-85BDC9FD1C3A}</a:tableStyleId>
                  </a:tblPr>
                  <a:tblGrid>
                    <a:gridCol w="1121228"/>
                    <a:gridCol w="2326376"/>
                    <a:gridCol w="2212967"/>
                    <a:gridCol w="598714"/>
                    <a:gridCol w="849086"/>
                    <a:gridCol w="1110343"/>
                    <a:gridCol w="1045028"/>
                    <a:gridCol w="1219201"/>
                  </a:tblGrid>
                  <a:tr h="621348">
                    <a:tc>
                      <a:txBody>
                        <a:bodyPr/>
                        <a:lstStyle/>
                        <a:p>
                          <a:pPr algn="ctr" fontAlgn="ctr"/>
                          <a:r>
                            <a:rPr lang="es-ES" sz="1050" b="1" u="none" strike="noStrike" dirty="0">
                              <a:effectLst/>
                              <a:latin typeface="+mj-lt"/>
                            </a:rPr>
                            <a:t>Capa</a:t>
                          </a:r>
                          <a:endParaRPr lang="es-ES" sz="1050" b="1" i="0" u="none" strike="noStrike" dirty="0">
                            <a:solidFill>
                              <a:srgbClr val="000000"/>
                            </a:solidFill>
                            <a:effectLst/>
                            <a:latin typeface="+mj-lt"/>
                          </a:endParaRPr>
                        </a:p>
                      </a:txBody>
                      <a:tcPr marL="0" marR="0" marT="0" marB="0" anchor="ctr"/>
                    </a:tc>
                    <a:tc>
                      <a:txBody>
                        <a:bodyPr/>
                        <a:lstStyle/>
                        <a:p>
                          <a:pPr algn="ctr" fontAlgn="ctr"/>
                          <a:r>
                            <a:rPr lang="es-ES" sz="1050" b="1" u="none" strike="noStrike" dirty="0" smtClean="0">
                              <a:effectLst/>
                              <a:latin typeface="+mj-lt"/>
                            </a:rPr>
                            <a:t>Parámetro</a:t>
                          </a:r>
                          <a:r>
                            <a:rPr lang="es-ES" sz="1050" b="1" u="none" strike="noStrike" dirty="0">
                              <a:effectLst/>
                              <a:latin typeface="+mj-lt"/>
                            </a:rPr>
                            <a:t> </a:t>
                          </a:r>
                          <a:endParaRPr lang="es-ES" sz="1050" b="1" i="0" u="none" strike="noStrike" dirty="0">
                            <a:solidFill>
                              <a:srgbClr val="000000"/>
                            </a:solidFill>
                            <a:effectLst/>
                            <a:latin typeface="+mj-lt"/>
                          </a:endParaRPr>
                        </a:p>
                      </a:txBody>
                      <a:tcPr marL="0" marR="0" marT="0" marB="0" anchor="ctr"/>
                    </a:tc>
                    <a:tc>
                      <a:txBody>
                        <a:bodyPr/>
                        <a:lstStyle/>
                        <a:p>
                          <a:pPr algn="ctr" fontAlgn="ctr"/>
                          <a:r>
                            <a:rPr lang="es-ES" sz="1050" b="1" u="none" strike="noStrike" dirty="0" smtClean="0">
                              <a:effectLst/>
                              <a:latin typeface="+mj-lt"/>
                            </a:rPr>
                            <a:t>Criterio</a:t>
                          </a:r>
                          <a:endParaRPr lang="es-ES" sz="1050" b="1" i="0" u="none" strike="noStrike" dirty="0">
                            <a:solidFill>
                              <a:srgbClr val="000000"/>
                            </a:solidFill>
                            <a:effectLst/>
                            <a:latin typeface="+mj-lt"/>
                          </a:endParaRPr>
                        </a:p>
                      </a:txBody>
                      <a:tcPr marL="0" marR="0" marT="0" marB="0" anchor="ctr"/>
                    </a:tc>
                    <a:tc gridSpan="2">
                      <a:txBody>
                        <a:bodyPr/>
                        <a:lstStyle/>
                        <a:p>
                          <a:pPr algn="ctr" fontAlgn="ctr"/>
                          <a:r>
                            <a:rPr lang="es-ES" sz="1050" b="1" u="none" strike="noStrike" dirty="0">
                              <a:effectLst/>
                              <a:latin typeface="+mj-lt"/>
                            </a:rPr>
                            <a:t>Valor admisible </a:t>
                          </a:r>
                          <a:endParaRPr lang="es-ES" sz="1050" b="1" i="0" u="none" strike="noStrike" dirty="0">
                            <a:solidFill>
                              <a:srgbClr val="000000"/>
                            </a:solidFill>
                            <a:effectLst/>
                            <a:latin typeface="+mj-lt"/>
                          </a:endParaRPr>
                        </a:p>
                      </a:txBody>
                      <a:tcPr marL="0" marR="0" marT="0" marB="0" anchor="ctr"/>
                    </a:tc>
                    <a:tc hMerge="1">
                      <a:txBody>
                        <a:bodyPr/>
                        <a:lstStyle/>
                        <a:p>
                          <a:pPr algn="l" fontAlgn="ctr"/>
                          <a:endParaRPr lang="es-ES"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S" sz="1050" b="1" u="none" strike="noStrike" dirty="0" smtClean="0">
                              <a:effectLst/>
                              <a:latin typeface="+mj-lt"/>
                            </a:rPr>
                            <a:t>Valor calculado – en el</a:t>
                          </a:r>
                          <a:r>
                            <a:rPr lang="es-ES" sz="1050" b="1" u="none" strike="noStrike" baseline="0" dirty="0" smtClean="0">
                              <a:effectLst/>
                              <a:latin typeface="+mj-lt"/>
                            </a:rPr>
                            <a:t> modelamiento</a:t>
                          </a:r>
                          <a:endParaRPr lang="es-ES" sz="1050" b="1" i="0" u="none" strike="noStrike" dirty="0">
                            <a:solidFill>
                              <a:srgbClr val="000000"/>
                            </a:solidFill>
                            <a:effectLst/>
                            <a:latin typeface="+mj-lt"/>
                          </a:endParaRPr>
                        </a:p>
                      </a:txBody>
                      <a:tcPr marL="0" marR="0" marT="0" marB="0" anchor="ctr"/>
                    </a:tc>
                    <a:tc>
                      <a:txBody>
                        <a:bodyPr/>
                        <a:lstStyle/>
                        <a:p>
                          <a:pPr algn="ctr" fontAlgn="ctr"/>
                          <a:r>
                            <a:rPr lang="es-ES" sz="1050" b="1" u="none" strike="noStrike" dirty="0">
                              <a:effectLst/>
                              <a:latin typeface="+mj-lt"/>
                            </a:rPr>
                            <a:t>V calculado &lt; </a:t>
                          </a:r>
                          <a:r>
                            <a:rPr lang="es-ES" sz="1050" b="1" u="none" strike="noStrike" dirty="0" smtClean="0">
                              <a:effectLst/>
                              <a:latin typeface="+mj-lt"/>
                            </a:rPr>
                            <a:t/>
                          </a:r>
                          <a:br>
                            <a:rPr lang="es-ES" sz="1050" b="1" u="none" strike="noStrike" dirty="0" smtClean="0">
                              <a:effectLst/>
                              <a:latin typeface="+mj-lt"/>
                            </a:rPr>
                          </a:br>
                          <a:r>
                            <a:rPr lang="es-ES" sz="1050" b="1" u="none" strike="noStrike" dirty="0" smtClean="0">
                              <a:effectLst/>
                              <a:latin typeface="+mj-lt"/>
                            </a:rPr>
                            <a:t>V </a:t>
                          </a:r>
                          <a:r>
                            <a:rPr lang="es-ES" sz="1050" b="1" u="none" strike="noStrike" dirty="0">
                              <a:effectLst/>
                              <a:latin typeface="+mj-lt"/>
                            </a:rPr>
                            <a:t>admisible</a:t>
                          </a:r>
                          <a:endParaRPr lang="es-ES" sz="1050" b="1" i="0" u="none" strike="noStrike" dirty="0">
                            <a:solidFill>
                              <a:srgbClr val="000000"/>
                            </a:solidFill>
                            <a:effectLst/>
                            <a:latin typeface="+mj-lt"/>
                          </a:endParaRPr>
                        </a:p>
                      </a:txBody>
                      <a:tcPr marL="0" marR="0" marT="0" marB="0" anchor="ctr"/>
                    </a:tc>
                    <a:tc>
                      <a:txBody>
                        <a:bodyPr/>
                        <a:lstStyle/>
                        <a:p>
                          <a:endParaRPr lang="es-ES"/>
                        </a:p>
                      </a:txBody>
                      <a:tcPr marL="0" marR="0" marT="0" marB="0" anchor="ctr">
                        <a:blipFill rotWithShape="0">
                          <a:blip r:embed="rId3"/>
                          <a:stretch>
                            <a:fillRect l="-761000" t="-980" r="-1000" b="-312745"/>
                          </a:stretch>
                        </a:blipFill>
                      </a:tcPr>
                    </a:tc>
                  </a:tr>
                  <a:tr h="491542">
                    <a:tc>
                      <a:txBody>
                        <a:bodyPr/>
                        <a:lstStyle/>
                        <a:p>
                          <a:pPr algn="ctr" fontAlgn="ctr"/>
                          <a:r>
                            <a:rPr lang="es-ES" sz="1400" u="none" strike="noStrike" dirty="0" smtClean="0">
                              <a:effectLst/>
                              <a:latin typeface="+mj-lt"/>
                            </a:rPr>
                            <a:t>Asfáltica</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dirty="0" smtClean="0">
                              <a:effectLst/>
                              <a:latin typeface="+mj-lt"/>
                            </a:rPr>
                            <a:t>Deformación </a:t>
                          </a:r>
                          <a:r>
                            <a:rPr lang="es-ES" sz="1400" u="none" strike="noStrike" dirty="0">
                              <a:effectLst/>
                              <a:latin typeface="+mj-lt"/>
                            </a:rPr>
                            <a:t>radial de tracción en la base de la capa </a:t>
                          </a:r>
                          <a:r>
                            <a:rPr lang="es-ES" sz="1400" u="none" strike="noStrike" dirty="0" smtClean="0">
                              <a:effectLst/>
                              <a:latin typeface="+mj-lt"/>
                            </a:rPr>
                            <a:t>asfáltica</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dirty="0" smtClean="0">
                              <a:effectLst/>
                              <a:latin typeface="+mj-lt"/>
                            </a:rPr>
                            <a:t>Ley </a:t>
                          </a:r>
                          <a:r>
                            <a:rPr lang="es-ES" sz="1400" u="none" strike="noStrike" dirty="0">
                              <a:effectLst/>
                              <a:latin typeface="+mj-lt"/>
                            </a:rPr>
                            <a:t>de fatiga de la Shell</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Er adm</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b="1" u="none" strike="noStrike" dirty="0">
                              <a:solidFill>
                                <a:srgbClr val="FF0000"/>
                              </a:solidFill>
                              <a:effectLst/>
                              <a:latin typeface="+mj-lt"/>
                            </a:rPr>
                            <a:t>2.785E-04</a:t>
                          </a:r>
                          <a:endParaRPr lang="es-ES" sz="1400" b="1" i="0" u="none" strike="noStrike" dirty="0">
                            <a:solidFill>
                              <a:srgbClr val="FF0000"/>
                            </a:solidFill>
                            <a:effectLst/>
                            <a:latin typeface="+mj-lt"/>
                          </a:endParaRPr>
                        </a:p>
                      </a:txBody>
                      <a:tcPr marL="0" marR="0" marT="0" marB="0" anchor="ctr"/>
                    </a:tc>
                    <a:tc>
                      <a:txBody>
                        <a:bodyPr/>
                        <a:lstStyle/>
                        <a:p>
                          <a:pPr algn="ctr" fontAlgn="ctr"/>
                          <a:r>
                            <a:rPr lang="es-ES" sz="1400" u="none" strike="noStrike">
                              <a:effectLst/>
                              <a:latin typeface="+mj-lt"/>
                            </a:rPr>
                            <a:t>1.618E-04</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cumple</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b="1" u="none" strike="noStrike" dirty="0">
                              <a:solidFill>
                                <a:srgbClr val="FF0000"/>
                              </a:solidFill>
                              <a:effectLst/>
                              <a:latin typeface="+mj-lt"/>
                            </a:rPr>
                            <a:t>58.10</a:t>
                          </a:r>
                          <a:endParaRPr lang="es-ES" sz="1400" b="1" i="0" u="none" strike="noStrike" dirty="0">
                            <a:solidFill>
                              <a:srgbClr val="FF0000"/>
                            </a:solidFill>
                            <a:effectLst/>
                            <a:latin typeface="+mj-lt"/>
                          </a:endParaRPr>
                        </a:p>
                      </a:txBody>
                      <a:tcPr marL="0" marR="0" marT="0" marB="0" anchor="ctr"/>
                    </a:tc>
                  </a:tr>
                  <a:tr h="491542">
                    <a:tc rowSpan="3">
                      <a:txBody>
                        <a:bodyPr/>
                        <a:lstStyle/>
                        <a:p>
                          <a:pPr algn="ctr" fontAlgn="ctr"/>
                          <a:r>
                            <a:rPr lang="es-ES" sz="1400" u="none" strike="noStrike" dirty="0" smtClean="0">
                              <a:effectLst/>
                              <a:latin typeface="+mj-lt"/>
                            </a:rPr>
                            <a:t>Subrasante</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dirty="0" smtClean="0">
                              <a:effectLst/>
                              <a:latin typeface="+mj-lt"/>
                            </a:rPr>
                            <a:t>Deformación </a:t>
                          </a:r>
                          <a:r>
                            <a:rPr lang="es-ES" sz="1400" u="none" strike="noStrike" dirty="0">
                              <a:effectLst/>
                              <a:latin typeface="+mj-lt"/>
                            </a:rPr>
                            <a:t>vertical  de compresión sobre la subrasante</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dirty="0" smtClean="0">
                              <a:effectLst/>
                              <a:latin typeface="+mj-lt"/>
                            </a:rPr>
                            <a:t>Criterio </a:t>
                          </a:r>
                          <a:r>
                            <a:rPr lang="es-ES" sz="1400" u="none" strike="noStrike" dirty="0">
                              <a:effectLst/>
                              <a:latin typeface="+mj-lt"/>
                            </a:rPr>
                            <a:t>de la Shell (NC % 85)</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Ez adm </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3.154E-04</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2.828E-04</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 cumple</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89.65</a:t>
                          </a:r>
                          <a:endParaRPr lang="es-ES" sz="1400" b="0" i="0" u="none" strike="noStrike">
                            <a:solidFill>
                              <a:srgbClr val="000000"/>
                            </a:solidFill>
                            <a:effectLst/>
                            <a:latin typeface="+mj-lt"/>
                          </a:endParaRPr>
                        </a:p>
                      </a:txBody>
                      <a:tcPr marL="0" marR="0" marT="0" marB="0" anchor="ctr"/>
                    </a:tc>
                  </a:tr>
                  <a:tr h="213360">
                    <a:tc vMerge="1">
                      <a:txBody>
                        <a:bodyPr/>
                        <a:lstStyle/>
                        <a:p>
                          <a:endParaRPr lang="es-ES"/>
                        </a:p>
                      </a:txBody>
                      <a:tcPr/>
                    </a:tc>
                    <a:tc rowSpan="2">
                      <a:txBody>
                        <a:bodyPr/>
                        <a:lstStyle/>
                        <a:p>
                          <a:pPr algn="ctr" fontAlgn="ctr"/>
                          <a:r>
                            <a:rPr lang="es-ES" sz="1400" u="none" strike="noStrike" dirty="0" smtClean="0">
                              <a:effectLst/>
                              <a:latin typeface="+mj-lt"/>
                            </a:rPr>
                            <a:t>Esfuerzo </a:t>
                          </a:r>
                          <a:r>
                            <a:rPr lang="es-ES" sz="1400" u="none" strike="noStrike" dirty="0">
                              <a:effectLst/>
                              <a:latin typeface="+mj-lt"/>
                            </a:rPr>
                            <a:t>vertical  de compresión sobre la subrasante (</a:t>
                          </a:r>
                          <a:r>
                            <a:rPr lang="es-ES" sz="1400" u="none" strike="noStrike" dirty="0" smtClean="0">
                              <a:effectLst/>
                              <a:latin typeface="+mj-lt"/>
                            </a:rPr>
                            <a:t>Kg</a:t>
                          </a:r>
                          <a:r>
                            <a:rPr lang="en-US" sz="1400" u="none" strike="noStrike" dirty="0" smtClean="0">
                              <a:effectLst/>
                              <a:latin typeface="+mj-lt"/>
                            </a:rPr>
                            <a:t>/</a:t>
                          </a:r>
                          <a:r>
                            <a:rPr lang="es-ES" sz="1400" u="none" strike="noStrike" dirty="0" smtClean="0">
                              <a:effectLst/>
                              <a:latin typeface="+mj-lt"/>
                            </a:rPr>
                            <a:t>cm²</a:t>
                          </a:r>
                          <a:r>
                            <a:rPr lang="es-ES" sz="1400" u="none" strike="noStrike" dirty="0">
                              <a:effectLst/>
                              <a:latin typeface="+mj-lt"/>
                            </a:rPr>
                            <a:t>)</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dirty="0" smtClean="0">
                              <a:effectLst/>
                              <a:latin typeface="+mj-lt"/>
                            </a:rPr>
                            <a:t>Criterio </a:t>
                          </a:r>
                          <a:r>
                            <a:rPr lang="es-ES" sz="1400" u="none" strike="noStrike" dirty="0">
                              <a:effectLst/>
                              <a:latin typeface="+mj-lt"/>
                            </a:rPr>
                            <a:t>de Dormon-Kerhoven</a:t>
                          </a:r>
                          <a:endParaRPr lang="es-ES" sz="1400" b="0" i="0" u="none" strike="noStrike" dirty="0">
                            <a:solidFill>
                              <a:srgbClr val="000000"/>
                            </a:solidFill>
                            <a:effectLst/>
                            <a:latin typeface="+mj-lt"/>
                          </a:endParaRPr>
                        </a:p>
                      </a:txBody>
                      <a:tcPr marL="0" marR="0" marT="0" marB="0" anchor="ctr"/>
                    </a:tc>
                    <a:tc>
                      <a:txBody>
                        <a:bodyPr/>
                        <a:lstStyle/>
                        <a:p>
                          <a:pPr algn="ctr" fontAlgn="ctr"/>
                          <a:r>
                            <a:rPr lang="el-GR" sz="1400" u="none" strike="noStrike">
                              <a:effectLst/>
                              <a:latin typeface="+mj-lt"/>
                            </a:rPr>
                            <a:t>σ</a:t>
                          </a:r>
                          <a:r>
                            <a:rPr lang="es-ES" sz="1400" u="none" strike="noStrike">
                              <a:effectLst/>
                              <a:latin typeface="+mj-lt"/>
                            </a:rPr>
                            <a:t>z adm</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1.077</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0.334</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 cumple</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31.03</a:t>
                          </a:r>
                          <a:endParaRPr lang="es-ES" sz="1400" b="0" i="0" u="none" strike="noStrike">
                            <a:solidFill>
                              <a:srgbClr val="000000"/>
                            </a:solidFill>
                            <a:effectLst/>
                            <a:latin typeface="+mj-lt"/>
                          </a:endParaRPr>
                        </a:p>
                      </a:txBody>
                      <a:tcPr marL="0" marR="0" marT="0" marB="0" anchor="ctr"/>
                    </a:tc>
                  </a:tr>
                  <a:tr h="426720">
                    <a:tc vMerge="1">
                      <a:txBody>
                        <a:bodyPr/>
                        <a:lstStyle/>
                        <a:p>
                          <a:endParaRPr lang="es-ES"/>
                        </a:p>
                      </a:txBody>
                      <a:tcPr/>
                    </a:tc>
                    <a:tc vMerge="1">
                      <a:txBody>
                        <a:bodyPr/>
                        <a:lstStyle/>
                        <a:p>
                          <a:endParaRPr lang="es-ES"/>
                        </a:p>
                      </a:txBody>
                      <a:tcPr/>
                    </a:tc>
                    <a:tc>
                      <a:txBody>
                        <a:bodyPr/>
                        <a:lstStyle/>
                        <a:p>
                          <a:pPr algn="ctr" fontAlgn="ctr"/>
                          <a:r>
                            <a:rPr lang="es-ES" sz="1400" u="none" strike="noStrike" dirty="0" smtClean="0">
                              <a:effectLst/>
                              <a:latin typeface="+mj-lt"/>
                            </a:rPr>
                            <a:t>Criterio </a:t>
                          </a:r>
                          <a:r>
                            <a:rPr lang="es-ES" sz="1400" u="none" strike="noStrike" dirty="0">
                              <a:effectLst/>
                              <a:latin typeface="+mj-lt"/>
                            </a:rPr>
                            <a:t>de la CRR de </a:t>
                          </a:r>
                          <a:r>
                            <a:rPr lang="es-ES" sz="1400" u="none" strike="noStrike" dirty="0" smtClean="0">
                              <a:effectLst/>
                              <a:latin typeface="+mj-lt"/>
                            </a:rPr>
                            <a:t>Bélgica</a:t>
                          </a:r>
                          <a:endParaRPr lang="es-ES" sz="1400" b="0" i="0" u="none" strike="noStrike" dirty="0">
                            <a:solidFill>
                              <a:srgbClr val="000000"/>
                            </a:solidFill>
                            <a:effectLst/>
                            <a:latin typeface="+mj-lt"/>
                          </a:endParaRPr>
                        </a:p>
                      </a:txBody>
                      <a:tcPr marL="0" marR="0" marT="0" marB="0" anchor="ctr"/>
                    </a:tc>
                    <a:tc>
                      <a:txBody>
                        <a:bodyPr/>
                        <a:lstStyle/>
                        <a:p>
                          <a:pPr algn="ctr" fontAlgn="ctr"/>
                          <a:r>
                            <a:rPr lang="el-GR" sz="1400" u="none" strike="noStrike">
                              <a:effectLst/>
                              <a:latin typeface="+mj-lt"/>
                            </a:rPr>
                            <a:t>σ</a:t>
                          </a:r>
                          <a:r>
                            <a:rPr lang="es-ES" sz="1400" u="none" strike="noStrike">
                              <a:effectLst/>
                              <a:latin typeface="+mj-lt"/>
                            </a:rPr>
                            <a:t>z adm</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0.529</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0.334</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 cumple</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63.11</a:t>
                          </a:r>
                          <a:endParaRPr lang="es-ES" sz="1400" b="0" i="0" u="none" strike="noStrike">
                            <a:solidFill>
                              <a:srgbClr val="000000"/>
                            </a:solidFill>
                            <a:effectLst/>
                            <a:latin typeface="+mj-lt"/>
                          </a:endParaRPr>
                        </a:p>
                      </a:txBody>
                      <a:tcPr marL="0" marR="0" marT="0" marB="0" anchor="ctr"/>
                    </a:tc>
                  </a:tr>
                  <a:tr h="213360">
                    <a:tc>
                      <a:txBody>
                        <a:bodyPr/>
                        <a:lstStyle/>
                        <a:p>
                          <a:pPr algn="ctr" fontAlgn="ctr"/>
                          <a:r>
                            <a:rPr lang="es-ES" sz="1400" u="none" strike="noStrike">
                              <a:effectLst/>
                              <a:latin typeface="+mj-lt"/>
                            </a:rPr>
                            <a:t>Estructura</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dirty="0" smtClean="0">
                              <a:effectLst/>
                              <a:latin typeface="+mj-lt"/>
                            </a:rPr>
                            <a:t>Deflexión  </a:t>
                          </a:r>
                          <a:r>
                            <a:rPr lang="es-ES" sz="1400" u="none" strike="noStrike" dirty="0">
                              <a:effectLst/>
                              <a:latin typeface="+mj-lt"/>
                            </a:rPr>
                            <a:t>en la </a:t>
                          </a:r>
                          <a:r>
                            <a:rPr lang="es-ES" sz="1400" u="none" strike="noStrike" dirty="0" smtClean="0">
                              <a:effectLst/>
                              <a:latin typeface="+mj-lt"/>
                            </a:rPr>
                            <a:t>superficie (mm)</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dirty="0" smtClean="0">
                              <a:effectLst/>
                              <a:latin typeface="+mj-lt"/>
                            </a:rPr>
                            <a:t>Fórmula </a:t>
                          </a:r>
                          <a:r>
                            <a:rPr lang="es-ES" sz="1400" u="none" strike="noStrike" dirty="0">
                              <a:effectLst/>
                              <a:latin typeface="+mj-lt"/>
                            </a:rPr>
                            <a:t>de Huang</a:t>
                          </a:r>
                          <a:endParaRPr lang="es-ES" sz="1400" b="0" i="0" u="none" strike="noStrike" dirty="0">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∆z adm </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b="1" u="none" strike="noStrike" dirty="0">
                              <a:solidFill>
                                <a:srgbClr val="FF0000"/>
                              </a:solidFill>
                              <a:effectLst/>
                              <a:latin typeface="+mj-lt"/>
                            </a:rPr>
                            <a:t>0.439</a:t>
                          </a:r>
                          <a:endParaRPr lang="es-ES" sz="1400" b="1" i="0" u="none" strike="noStrike" dirty="0">
                            <a:solidFill>
                              <a:srgbClr val="FF0000"/>
                            </a:solidFill>
                            <a:effectLst/>
                            <a:latin typeface="+mj-lt"/>
                          </a:endParaRPr>
                        </a:p>
                      </a:txBody>
                      <a:tcPr marL="0" marR="0" marT="0" marB="0" anchor="ctr"/>
                    </a:tc>
                    <a:tc>
                      <a:txBody>
                        <a:bodyPr/>
                        <a:lstStyle/>
                        <a:p>
                          <a:pPr algn="ctr" fontAlgn="ctr"/>
                          <a:r>
                            <a:rPr lang="es-ES" sz="1400" u="none" strike="noStrike">
                              <a:effectLst/>
                              <a:latin typeface="+mj-lt"/>
                            </a:rPr>
                            <a:t>0.351</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u="none" strike="noStrike">
                              <a:effectLst/>
                              <a:latin typeface="+mj-lt"/>
                            </a:rPr>
                            <a:t> cumple</a:t>
                          </a:r>
                          <a:endParaRPr lang="es-ES" sz="1400" b="0" i="0" u="none" strike="noStrike">
                            <a:solidFill>
                              <a:srgbClr val="000000"/>
                            </a:solidFill>
                            <a:effectLst/>
                            <a:latin typeface="+mj-lt"/>
                          </a:endParaRPr>
                        </a:p>
                      </a:txBody>
                      <a:tcPr marL="0" marR="0" marT="0" marB="0" anchor="ctr"/>
                    </a:tc>
                    <a:tc>
                      <a:txBody>
                        <a:bodyPr/>
                        <a:lstStyle/>
                        <a:p>
                          <a:pPr algn="ctr" fontAlgn="ctr"/>
                          <a:r>
                            <a:rPr lang="es-ES" sz="1400" b="1" u="none" strike="noStrike" dirty="0">
                              <a:solidFill>
                                <a:srgbClr val="FF0000"/>
                              </a:solidFill>
                              <a:effectLst/>
                              <a:latin typeface="+mj-lt"/>
                            </a:rPr>
                            <a:t>80.09</a:t>
                          </a:r>
                          <a:endParaRPr lang="es-ES" sz="1400" b="1" i="0" u="none" strike="noStrike" dirty="0">
                            <a:solidFill>
                              <a:srgbClr val="FF0000"/>
                            </a:solidFill>
                            <a:effectLst/>
                            <a:latin typeface="+mj-lt"/>
                          </a:endParaRPr>
                        </a:p>
                      </a:txBody>
                      <a:tcPr marL="0" marR="0" marT="0" marB="0" anchor="ctr"/>
                    </a:tc>
                  </a:tr>
                </a:tbl>
              </a:graphicData>
            </a:graphic>
          </p:graphicFrame>
        </mc:Fallback>
      </mc:AlternateContent>
      <p:graphicFrame>
        <p:nvGraphicFramePr>
          <p:cNvPr id="13" name="Tabla 12"/>
          <p:cNvGraphicFramePr>
            <a:graphicFrameLocks noGrp="1"/>
          </p:cNvGraphicFramePr>
          <p:nvPr>
            <p:extLst>
              <p:ext uri="{D42A27DB-BD31-4B8C-83A1-F6EECF244321}">
                <p14:modId xmlns:p14="http://schemas.microsoft.com/office/powerpoint/2010/main" val="1989827384"/>
              </p:ext>
            </p:extLst>
          </p:nvPr>
        </p:nvGraphicFramePr>
        <p:xfrm>
          <a:off x="944333" y="1388828"/>
          <a:ext cx="4408253" cy="1410127"/>
        </p:xfrm>
        <a:graphic>
          <a:graphicData uri="http://schemas.openxmlformats.org/drawingml/2006/table">
            <a:tbl>
              <a:tblPr firstRow="1" firstCol="1" bandRow="1">
                <a:tableStyleId>{5C22544A-7EE6-4342-B048-85BDC9FD1C3A}</a:tableStyleId>
              </a:tblPr>
              <a:tblGrid>
                <a:gridCol w="2755482"/>
                <a:gridCol w="459355"/>
                <a:gridCol w="550708"/>
                <a:gridCol w="642708"/>
              </a:tblGrid>
              <a:tr h="246871">
                <a:tc gridSpan="2">
                  <a:txBody>
                    <a:bodyPr/>
                    <a:lstStyle/>
                    <a:p>
                      <a:pPr algn="ctr">
                        <a:lnSpc>
                          <a:spcPct val="107000"/>
                        </a:lnSpc>
                        <a:spcAft>
                          <a:spcPts val="0"/>
                        </a:spcAft>
                      </a:pPr>
                      <a:r>
                        <a:rPr lang="es-ES" sz="1100" dirty="0">
                          <a:effectLst/>
                          <a:latin typeface="+mj-lt"/>
                        </a:rPr>
                        <a:t>Descripción</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gridSpan="2">
                  <a:txBody>
                    <a:bodyPr/>
                    <a:lstStyle/>
                    <a:p>
                      <a:pPr algn="ctr">
                        <a:lnSpc>
                          <a:spcPct val="107000"/>
                        </a:lnSpc>
                        <a:spcAft>
                          <a:spcPts val="0"/>
                        </a:spcAft>
                      </a:pPr>
                      <a:r>
                        <a:rPr lang="es-ES" sz="1100">
                          <a:effectLst/>
                          <a:latin typeface="+mj-lt"/>
                        </a:rPr>
                        <a:t>valor</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246871">
                <a:tc>
                  <a:txBody>
                    <a:bodyPr/>
                    <a:lstStyle/>
                    <a:p>
                      <a:pPr algn="ctr">
                        <a:lnSpc>
                          <a:spcPct val="107000"/>
                        </a:lnSpc>
                        <a:spcAft>
                          <a:spcPts val="0"/>
                        </a:spcAft>
                      </a:pPr>
                      <a:r>
                        <a:rPr lang="es-ES" sz="1100" dirty="0">
                          <a:effectLst/>
                          <a:latin typeface="+mj-lt"/>
                        </a:rPr>
                        <a:t>Radio de carga</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a</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0.108</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m</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r>
              <a:tr h="246871">
                <a:tc>
                  <a:txBody>
                    <a:bodyPr/>
                    <a:lstStyle/>
                    <a:p>
                      <a:pPr algn="ctr">
                        <a:lnSpc>
                          <a:spcPct val="107000"/>
                        </a:lnSpc>
                        <a:spcAft>
                          <a:spcPts val="0"/>
                        </a:spcAft>
                      </a:pPr>
                      <a:r>
                        <a:rPr lang="es-ES" sz="1100">
                          <a:effectLst/>
                          <a:latin typeface="+mj-lt"/>
                        </a:rPr>
                        <a:t>Presión de contacto</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q</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5.600</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Kg/cm</a:t>
                      </a:r>
                      <a:r>
                        <a:rPr lang="es-ES" sz="1100" baseline="30000">
                          <a:effectLst/>
                          <a:latin typeface="+mj-lt"/>
                        </a:rPr>
                        <a:t>2</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r>
              <a:tr h="422643">
                <a:tc>
                  <a:txBody>
                    <a:bodyPr/>
                    <a:lstStyle/>
                    <a:p>
                      <a:pPr algn="ctr">
                        <a:lnSpc>
                          <a:spcPct val="107000"/>
                        </a:lnSpc>
                        <a:spcAft>
                          <a:spcPts val="0"/>
                        </a:spcAft>
                      </a:pPr>
                      <a:r>
                        <a:rPr lang="es-ES" sz="1100">
                          <a:effectLst/>
                          <a:latin typeface="+mj-lt"/>
                        </a:rPr>
                        <a:t>Distancia entre el eje del sistema y el eje de carga</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 </a:t>
                      </a:r>
                    </a:p>
                    <a:p>
                      <a:pPr algn="ctr">
                        <a:lnSpc>
                          <a:spcPct val="107000"/>
                        </a:lnSpc>
                        <a:spcAft>
                          <a:spcPts val="0"/>
                        </a:spcAft>
                      </a:pPr>
                      <a:r>
                        <a:rPr lang="es-ES" sz="1100">
                          <a:effectLst/>
                          <a:latin typeface="+mj-lt"/>
                        </a:rPr>
                        <a:t>Y</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 </a:t>
                      </a:r>
                    </a:p>
                    <a:p>
                      <a:pPr algn="ctr">
                        <a:lnSpc>
                          <a:spcPct val="107000"/>
                        </a:lnSpc>
                        <a:spcAft>
                          <a:spcPts val="0"/>
                        </a:spcAft>
                      </a:pPr>
                      <a:r>
                        <a:rPr lang="es-ES" sz="1100">
                          <a:effectLst/>
                          <a:latin typeface="+mj-lt"/>
                        </a:rPr>
                        <a:t>0.162</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 </a:t>
                      </a:r>
                    </a:p>
                    <a:p>
                      <a:pPr algn="ctr">
                        <a:lnSpc>
                          <a:spcPct val="107000"/>
                        </a:lnSpc>
                        <a:spcAft>
                          <a:spcPts val="0"/>
                        </a:spcAft>
                      </a:pPr>
                      <a:r>
                        <a:rPr lang="es-ES" sz="1100">
                          <a:effectLst/>
                          <a:latin typeface="+mj-lt"/>
                        </a:rPr>
                        <a:t>m</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r>
              <a:tr h="246871">
                <a:tc>
                  <a:txBody>
                    <a:bodyPr/>
                    <a:lstStyle/>
                    <a:p>
                      <a:pPr algn="ctr">
                        <a:lnSpc>
                          <a:spcPct val="107000"/>
                        </a:lnSpc>
                        <a:spcAft>
                          <a:spcPts val="0"/>
                        </a:spcAft>
                      </a:pPr>
                      <a:r>
                        <a:rPr lang="es-ES" sz="1100" dirty="0">
                          <a:effectLst/>
                          <a:latin typeface="+mj-lt"/>
                        </a:rPr>
                        <a:t>Carga</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P</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2050</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dirty="0">
                          <a:effectLst/>
                          <a:latin typeface="+mj-lt"/>
                        </a:rPr>
                        <a:t>Kg</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2069526366"/>
              </p:ext>
            </p:extLst>
          </p:nvPr>
        </p:nvGraphicFramePr>
        <p:xfrm>
          <a:off x="6570909" y="1426354"/>
          <a:ext cx="4278948" cy="1381378"/>
        </p:xfrm>
        <a:graphic>
          <a:graphicData uri="http://schemas.openxmlformats.org/drawingml/2006/table">
            <a:tbl>
              <a:tblPr firstRow="1" firstCol="1" bandRow="1">
                <a:tableStyleId>{5C22544A-7EE6-4342-B048-85BDC9FD1C3A}</a:tableStyleId>
              </a:tblPr>
              <a:tblGrid>
                <a:gridCol w="885758"/>
                <a:gridCol w="1621674"/>
                <a:gridCol w="885758"/>
                <a:gridCol w="885758"/>
              </a:tblGrid>
              <a:tr h="532518">
                <a:tc>
                  <a:txBody>
                    <a:bodyPr/>
                    <a:lstStyle/>
                    <a:p>
                      <a:pPr algn="ctr">
                        <a:lnSpc>
                          <a:spcPct val="107000"/>
                        </a:lnSpc>
                        <a:spcAft>
                          <a:spcPts val="0"/>
                        </a:spcAft>
                      </a:pPr>
                      <a:r>
                        <a:rPr lang="es-ES" sz="1100" dirty="0">
                          <a:effectLst/>
                          <a:latin typeface="+mj-lt"/>
                        </a:rPr>
                        <a:t>Capas</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dirty="0">
                          <a:effectLst/>
                          <a:latin typeface="+mj-lt"/>
                        </a:rPr>
                        <a:t>Módulo de elasticidad (MPa)</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dirty="0">
                          <a:effectLst/>
                          <a:latin typeface="+mj-lt"/>
                        </a:rPr>
                        <a:t>Espesor </a:t>
                      </a:r>
                      <a:r>
                        <a:rPr lang="es-ES" sz="1100" dirty="0" smtClean="0">
                          <a:effectLst/>
                          <a:latin typeface="+mj-lt"/>
                        </a:rPr>
                        <a:t/>
                      </a:r>
                      <a:br>
                        <a:rPr lang="es-ES" sz="1100" dirty="0" smtClean="0">
                          <a:effectLst/>
                          <a:latin typeface="+mj-lt"/>
                        </a:rPr>
                      </a:br>
                      <a:r>
                        <a:rPr lang="es-ES" sz="1100" dirty="0" smtClean="0">
                          <a:effectLst/>
                          <a:latin typeface="+mj-lt"/>
                        </a:rPr>
                        <a:t>(</a:t>
                      </a:r>
                      <a:r>
                        <a:rPr lang="es-ES" sz="1100" dirty="0">
                          <a:effectLst/>
                          <a:latin typeface="+mj-lt"/>
                        </a:rPr>
                        <a:t>m)</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Relación de poisson</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r>
              <a:tr h="212215">
                <a:tc>
                  <a:txBody>
                    <a:bodyPr/>
                    <a:lstStyle/>
                    <a:p>
                      <a:pPr algn="ctr">
                        <a:lnSpc>
                          <a:spcPct val="107000"/>
                        </a:lnSpc>
                        <a:spcAft>
                          <a:spcPts val="0"/>
                        </a:spcAft>
                      </a:pPr>
                      <a:r>
                        <a:rPr lang="es-ES" sz="1100">
                          <a:effectLst/>
                          <a:latin typeface="+mj-lt"/>
                        </a:rPr>
                        <a:t>1</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dirty="0">
                          <a:effectLst/>
                          <a:latin typeface="+mj-lt"/>
                        </a:rPr>
                        <a:t>2437</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0.20</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0.35</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r>
              <a:tr h="212215">
                <a:tc>
                  <a:txBody>
                    <a:bodyPr/>
                    <a:lstStyle/>
                    <a:p>
                      <a:pPr algn="ctr">
                        <a:lnSpc>
                          <a:spcPct val="107000"/>
                        </a:lnSpc>
                        <a:spcAft>
                          <a:spcPts val="0"/>
                        </a:spcAft>
                      </a:pPr>
                      <a:r>
                        <a:rPr lang="es-ES" sz="1100">
                          <a:effectLst/>
                          <a:latin typeface="+mj-lt"/>
                        </a:rPr>
                        <a:t>2</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207</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0.15</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0.40</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r>
              <a:tr h="212215">
                <a:tc>
                  <a:txBody>
                    <a:bodyPr/>
                    <a:lstStyle/>
                    <a:p>
                      <a:pPr algn="ctr">
                        <a:lnSpc>
                          <a:spcPct val="107000"/>
                        </a:lnSpc>
                        <a:spcAft>
                          <a:spcPts val="0"/>
                        </a:spcAft>
                      </a:pPr>
                      <a:r>
                        <a:rPr lang="es-ES" sz="1100">
                          <a:effectLst/>
                          <a:latin typeface="+mj-lt"/>
                        </a:rPr>
                        <a:t>3</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104</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0.05</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0.40</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r>
              <a:tr h="212215">
                <a:tc>
                  <a:txBody>
                    <a:bodyPr/>
                    <a:lstStyle/>
                    <a:p>
                      <a:pPr algn="ctr">
                        <a:lnSpc>
                          <a:spcPct val="107000"/>
                        </a:lnSpc>
                        <a:spcAft>
                          <a:spcPts val="0"/>
                        </a:spcAft>
                      </a:pPr>
                      <a:r>
                        <a:rPr lang="es-ES" sz="1100">
                          <a:effectLst/>
                          <a:latin typeface="+mj-lt"/>
                        </a:rPr>
                        <a:t>4</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dirty="0">
                          <a:effectLst/>
                          <a:latin typeface="+mj-lt"/>
                        </a:rPr>
                        <a:t>92</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endParaRPr lang="es-ES" sz="1100" dirty="0">
                        <a:effectLst/>
                        <a:latin typeface="+mj-lt"/>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dirty="0">
                          <a:effectLst/>
                          <a:latin typeface="+mj-lt"/>
                        </a:rPr>
                        <a:t>0.50</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5" name="Rectangle 8"/>
          <p:cNvSpPr>
            <a:spLocks noChangeArrowheads="1"/>
          </p:cNvSpPr>
          <p:nvPr/>
        </p:nvSpPr>
        <p:spPr bwMode="auto">
          <a:xfrm>
            <a:off x="6454798" y="1081051"/>
            <a:ext cx="451117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sz="1400" b="1" i="1" dirty="0">
                <a:latin typeface="+mj-lt"/>
                <a:ea typeface="Calibri" panose="020F0502020204030204" pitchFamily="34" charset="0"/>
                <a:cs typeface="Times New Roman" panose="02020603050405020304" pitchFamily="18" charset="0"/>
              </a:rPr>
              <a:t>Características de las capas de la estructura del </a:t>
            </a:r>
            <a:r>
              <a:rPr lang="es-ES" altLang="es-ES" sz="1400" b="1" i="1" dirty="0" smtClean="0">
                <a:latin typeface="+mj-lt"/>
                <a:ea typeface="Calibri" panose="020F0502020204030204" pitchFamily="34" charset="0"/>
                <a:cs typeface="Times New Roman" panose="02020603050405020304" pitchFamily="18" charset="0"/>
              </a:rPr>
              <a:t>pavimento</a:t>
            </a:r>
            <a:endParaRPr kumimoji="0" lang="es-ES" altLang="es-ES"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7"/>
          <p:cNvSpPr>
            <a:spLocks noChangeArrowheads="1"/>
          </p:cNvSpPr>
          <p:nvPr/>
        </p:nvSpPr>
        <p:spPr bwMode="auto">
          <a:xfrm>
            <a:off x="913969" y="1044661"/>
            <a:ext cx="24098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sz="1400" b="1" i="1" dirty="0">
                <a:latin typeface="+mj-lt"/>
                <a:ea typeface="Calibri" panose="020F0502020204030204" pitchFamily="34" charset="0"/>
                <a:cs typeface="Times New Roman" panose="02020603050405020304" pitchFamily="18" charset="0"/>
              </a:rPr>
              <a:t>Cargas del modelo estructural</a:t>
            </a:r>
          </a:p>
        </p:txBody>
      </p:sp>
    </p:spTree>
    <p:extLst>
      <p:ext uri="{BB962C8B-B14F-4D97-AF65-F5344CB8AC3E}">
        <p14:creationId xmlns:p14="http://schemas.microsoft.com/office/powerpoint/2010/main" val="1263891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childTnLst>
                          </p:cTn>
                        </p:par>
                        <p:par>
                          <p:cTn id="31" fill="hold">
                            <p:stCondLst>
                              <p:cond delay="2000"/>
                            </p:stCondLst>
                            <p:childTnLst>
                              <p:par>
                                <p:cTn id="32" presetID="42"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800" y="2015003"/>
            <a:ext cx="10515600" cy="1775733"/>
          </a:xfrm>
        </p:spPr>
        <p:txBody>
          <a:bodyPr/>
          <a:lstStyle/>
          <a:p>
            <a:r>
              <a:rPr lang="es-ES" sz="4800" dirty="0" smtClean="0"/>
              <a:t>FIBRAS COMO ALTERNATIVA DE REFUERZO</a:t>
            </a:r>
            <a:endParaRPr lang="es-ES" sz="48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4131587197"/>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26</a:t>
            </a:fld>
            <a:endParaRPr lang="en-US" dirty="0"/>
          </a:p>
        </p:txBody>
      </p:sp>
      <p:sp>
        <p:nvSpPr>
          <p:cNvPr id="6" name="Título 1"/>
          <p:cNvSpPr>
            <a:spLocks noGrp="1"/>
          </p:cNvSpPr>
          <p:nvPr>
            <p:ph type="title"/>
          </p:nvPr>
        </p:nvSpPr>
        <p:spPr>
          <a:xfrm>
            <a:off x="2261870" y="388620"/>
            <a:ext cx="8614410" cy="532450"/>
          </a:xfrm>
        </p:spPr>
        <p:txBody>
          <a:bodyPr/>
          <a:lstStyle/>
          <a:p>
            <a:r>
              <a:rPr lang="es-ES" sz="2800" dirty="0" smtClean="0"/>
              <a:t>FIBRAS COMO ALTERNATIVA DE REFUERZO</a:t>
            </a:r>
            <a:endParaRPr lang="es-ES" sz="2800" dirty="0"/>
          </a:p>
        </p:txBody>
      </p:sp>
      <p:sp>
        <p:nvSpPr>
          <p:cNvPr id="7" name="CuadroTexto 6"/>
          <p:cNvSpPr txBox="1"/>
          <p:nvPr/>
        </p:nvSpPr>
        <p:spPr>
          <a:xfrm>
            <a:off x="1250465" y="1240354"/>
            <a:ext cx="4430245" cy="584775"/>
          </a:xfrm>
          <a:prstGeom prst="rect">
            <a:avLst/>
          </a:prstGeom>
          <a:noFill/>
        </p:spPr>
        <p:txBody>
          <a:bodyPr wrap="square" rtlCol="0">
            <a:spAutoFit/>
          </a:bodyPr>
          <a:lstStyle/>
          <a:p>
            <a:pPr algn="just"/>
            <a:r>
              <a:rPr lang="es-ES" sz="1600" b="1" dirty="0" smtClean="0">
                <a:latin typeface="+mj-lt"/>
              </a:rPr>
              <a:t>FIBRA DE VIDRIO CON Anhídrido polivinilico - bórax</a:t>
            </a:r>
            <a:endParaRPr lang="es-ES" sz="1600" b="1" dirty="0">
              <a:latin typeface="+mj-lt"/>
            </a:endParaRPr>
          </a:p>
        </p:txBody>
      </p:sp>
      <p:sp>
        <p:nvSpPr>
          <p:cNvPr id="8" name="CuadroTexto 7"/>
          <p:cNvSpPr txBox="1"/>
          <p:nvPr/>
        </p:nvSpPr>
        <p:spPr>
          <a:xfrm>
            <a:off x="7089041" y="1240354"/>
            <a:ext cx="3787239" cy="338554"/>
          </a:xfrm>
          <a:prstGeom prst="rect">
            <a:avLst/>
          </a:prstGeom>
          <a:noFill/>
        </p:spPr>
        <p:txBody>
          <a:bodyPr wrap="square" rtlCol="0">
            <a:spAutoFit/>
          </a:bodyPr>
          <a:lstStyle/>
          <a:p>
            <a:pPr algn="just"/>
            <a:r>
              <a:rPr lang="es-ES" sz="1600" b="1" dirty="0" smtClean="0">
                <a:latin typeface="+mj-lt"/>
              </a:rPr>
              <a:t>FIBRA DE VIDRIO CON ISOPRENO</a:t>
            </a:r>
          </a:p>
        </p:txBody>
      </p:sp>
      <p:sp>
        <p:nvSpPr>
          <p:cNvPr id="5" name="Rectángulo 4"/>
          <p:cNvSpPr/>
          <p:nvPr/>
        </p:nvSpPr>
        <p:spPr>
          <a:xfrm>
            <a:off x="1250465" y="2144413"/>
            <a:ext cx="4430245" cy="1323439"/>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marL="285750" lvl="0" indent="-285750">
              <a:buFont typeface="Arial" panose="020B0604020202020204" pitchFamily="34" charset="0"/>
              <a:buChar char="•"/>
            </a:pPr>
            <a:r>
              <a:rPr lang="es-ES" sz="1600" dirty="0" smtClean="0">
                <a:latin typeface="+mj-lt"/>
              </a:rPr>
              <a:t>Tetraborato </a:t>
            </a:r>
            <a:r>
              <a:rPr lang="es-ES" sz="1600" dirty="0">
                <a:latin typeface="+mj-lt"/>
              </a:rPr>
              <a:t>de sodio grado técnico (bórax) </a:t>
            </a:r>
          </a:p>
          <a:p>
            <a:pPr marL="285750" lvl="0" indent="-285750">
              <a:buFont typeface="Arial" panose="020B0604020202020204" pitchFamily="34" charset="0"/>
              <a:buChar char="•"/>
            </a:pPr>
            <a:r>
              <a:rPr lang="es-ES" sz="1600" dirty="0">
                <a:latin typeface="+mj-lt"/>
              </a:rPr>
              <a:t>Acetato de polivinilo (polímero de goma blanca)</a:t>
            </a:r>
          </a:p>
          <a:p>
            <a:pPr marL="285750" lvl="0" indent="-285750">
              <a:buFont typeface="Arial" panose="020B0604020202020204" pitchFamily="34" charset="0"/>
              <a:buChar char="•"/>
            </a:pPr>
            <a:r>
              <a:rPr lang="es-ES" sz="1600" dirty="0">
                <a:latin typeface="+mj-lt"/>
              </a:rPr>
              <a:t>Agua</a:t>
            </a:r>
          </a:p>
          <a:p>
            <a:pPr marL="285750" lvl="0" indent="-285750">
              <a:buFont typeface="Arial" panose="020B0604020202020204" pitchFamily="34" charset="0"/>
              <a:buChar char="•"/>
            </a:pPr>
            <a:r>
              <a:rPr lang="es-ES" sz="1600" dirty="0">
                <a:latin typeface="+mj-lt"/>
              </a:rPr>
              <a:t>Estera de fibra de </a:t>
            </a:r>
            <a:r>
              <a:rPr lang="es-ES" sz="1600" dirty="0" smtClean="0">
                <a:latin typeface="+mj-lt"/>
              </a:rPr>
              <a:t>vidrio</a:t>
            </a:r>
            <a:endParaRPr lang="es-ES" sz="1600" dirty="0">
              <a:latin typeface="+mj-lt"/>
            </a:endParaRPr>
          </a:p>
        </p:txBody>
      </p:sp>
      <p:sp>
        <p:nvSpPr>
          <p:cNvPr id="9" name="Rectángulo 8"/>
          <p:cNvSpPr/>
          <p:nvPr/>
        </p:nvSpPr>
        <p:spPr>
          <a:xfrm>
            <a:off x="7089041" y="2163224"/>
            <a:ext cx="3906619" cy="861774"/>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marL="285750" lvl="0" indent="-285750">
              <a:buFont typeface="Arial" panose="020B0604020202020204" pitchFamily="34" charset="0"/>
              <a:buChar char="•"/>
            </a:pPr>
            <a:r>
              <a:rPr lang="es-ES" sz="1600" dirty="0">
                <a:latin typeface="+mj-lt"/>
              </a:rPr>
              <a:t>Estera de fibra de vidrio </a:t>
            </a:r>
            <a:r>
              <a:rPr lang="es-ES" sz="1600" dirty="0" smtClean="0">
                <a:latin typeface="+mj-lt"/>
              </a:rPr>
              <a:t> </a:t>
            </a:r>
            <a:endParaRPr lang="es-ES" sz="1600" dirty="0">
              <a:latin typeface="+mj-lt"/>
            </a:endParaRPr>
          </a:p>
          <a:p>
            <a:pPr marL="285750" lvl="0" indent="-285750">
              <a:buFont typeface="Arial" panose="020B0604020202020204" pitchFamily="34" charset="0"/>
              <a:buChar char="•"/>
            </a:pPr>
            <a:r>
              <a:rPr lang="es-ES" sz="1600" dirty="0">
                <a:latin typeface="+mj-lt"/>
              </a:rPr>
              <a:t>Agua</a:t>
            </a:r>
          </a:p>
          <a:p>
            <a:pPr marL="285750" lvl="0" indent="-285750">
              <a:buFont typeface="Arial" panose="020B0604020202020204" pitchFamily="34" charset="0"/>
              <a:buChar char="•"/>
            </a:pPr>
            <a:r>
              <a:rPr lang="es-ES" sz="1600" dirty="0">
                <a:latin typeface="+mj-lt"/>
              </a:rPr>
              <a:t>Isopreno (butadieno)</a:t>
            </a:r>
          </a:p>
        </p:txBody>
      </p:sp>
      <p:sp>
        <p:nvSpPr>
          <p:cNvPr id="2" name="Rectángulo 1"/>
          <p:cNvSpPr/>
          <p:nvPr/>
        </p:nvSpPr>
        <p:spPr>
          <a:xfrm>
            <a:off x="1133784" y="1800105"/>
            <a:ext cx="1313180" cy="369332"/>
          </a:xfrm>
          <a:prstGeom prst="rect">
            <a:avLst/>
          </a:prstGeom>
        </p:spPr>
        <p:txBody>
          <a:bodyPr wrap="none">
            <a:spAutoFit/>
          </a:bodyPr>
          <a:lstStyle/>
          <a:p>
            <a:r>
              <a:rPr lang="es-ES" b="1" dirty="0">
                <a:latin typeface="Times New Roman" panose="02020603050405020304" pitchFamily="18" charset="0"/>
                <a:ea typeface="Calibri" panose="020F0502020204030204" pitchFamily="34" charset="0"/>
              </a:rPr>
              <a:t>Materiales:</a:t>
            </a:r>
          </a:p>
        </p:txBody>
      </p:sp>
      <p:sp>
        <p:nvSpPr>
          <p:cNvPr id="12" name="Rectángulo 11"/>
          <p:cNvSpPr/>
          <p:nvPr/>
        </p:nvSpPr>
        <p:spPr>
          <a:xfrm>
            <a:off x="7089985" y="1793892"/>
            <a:ext cx="1313180" cy="369332"/>
          </a:xfrm>
          <a:prstGeom prst="rect">
            <a:avLst/>
          </a:prstGeom>
        </p:spPr>
        <p:txBody>
          <a:bodyPr wrap="none">
            <a:spAutoFit/>
          </a:bodyPr>
          <a:lstStyle/>
          <a:p>
            <a:r>
              <a:rPr lang="es-ES" b="1" dirty="0">
                <a:latin typeface="Times New Roman" panose="02020603050405020304" pitchFamily="18" charset="0"/>
                <a:ea typeface="Calibri" panose="020F0502020204030204" pitchFamily="34" charset="0"/>
              </a:rPr>
              <a:t>Materiales:</a:t>
            </a:r>
          </a:p>
        </p:txBody>
      </p:sp>
      <p:pic>
        <p:nvPicPr>
          <p:cNvPr id="3" name="Imagen 2"/>
          <p:cNvPicPr>
            <a:picLocks noChangeAspect="1"/>
          </p:cNvPicPr>
          <p:nvPr/>
        </p:nvPicPr>
        <p:blipFill>
          <a:blip r:embed="rId2"/>
          <a:stretch>
            <a:fillRect/>
          </a:stretch>
        </p:blipFill>
        <p:spPr>
          <a:xfrm>
            <a:off x="1974925" y="3631715"/>
            <a:ext cx="2791386" cy="2704382"/>
          </a:xfrm>
          <a:prstGeom prst="rect">
            <a:avLst/>
          </a:prstGeom>
        </p:spPr>
      </p:pic>
      <p:pic>
        <p:nvPicPr>
          <p:cNvPr id="10" name="Imagen 9"/>
          <p:cNvPicPr>
            <a:picLocks noChangeAspect="1"/>
          </p:cNvPicPr>
          <p:nvPr/>
        </p:nvPicPr>
        <p:blipFill>
          <a:blip r:embed="rId3"/>
          <a:stretch>
            <a:fillRect/>
          </a:stretch>
        </p:blipFill>
        <p:spPr>
          <a:xfrm>
            <a:off x="7507605" y="3595148"/>
            <a:ext cx="2550795" cy="2888202"/>
          </a:xfrm>
          <a:prstGeom prst="rect">
            <a:avLst/>
          </a:prstGeom>
        </p:spPr>
      </p:pic>
    </p:spTree>
    <p:extLst>
      <p:ext uri="{BB962C8B-B14F-4D97-AF65-F5344CB8AC3E}">
        <p14:creationId xmlns:p14="http://schemas.microsoft.com/office/powerpoint/2010/main" val="1285822101"/>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27</a:t>
            </a:fld>
            <a:endParaRPr lang="en-US" dirty="0"/>
          </a:p>
        </p:txBody>
      </p:sp>
      <p:sp>
        <p:nvSpPr>
          <p:cNvPr id="6" name="Título 1"/>
          <p:cNvSpPr>
            <a:spLocks noGrp="1"/>
          </p:cNvSpPr>
          <p:nvPr>
            <p:ph type="title"/>
          </p:nvPr>
        </p:nvSpPr>
        <p:spPr>
          <a:xfrm>
            <a:off x="2261870" y="388620"/>
            <a:ext cx="8614410" cy="532450"/>
          </a:xfrm>
        </p:spPr>
        <p:txBody>
          <a:bodyPr/>
          <a:lstStyle/>
          <a:p>
            <a:r>
              <a:rPr lang="es-ES" sz="2800" dirty="0" smtClean="0"/>
              <a:t>FIBRAS COMO ALTERNATIVA DE REFUERZO</a:t>
            </a:r>
            <a:endParaRPr lang="es-ES" sz="2800" dirty="0"/>
          </a:p>
        </p:txBody>
      </p:sp>
      <p:sp>
        <p:nvSpPr>
          <p:cNvPr id="7" name="CuadroTexto 6"/>
          <p:cNvSpPr txBox="1"/>
          <p:nvPr/>
        </p:nvSpPr>
        <p:spPr>
          <a:xfrm>
            <a:off x="1250465" y="1240354"/>
            <a:ext cx="4430245" cy="584775"/>
          </a:xfrm>
          <a:prstGeom prst="rect">
            <a:avLst/>
          </a:prstGeom>
          <a:noFill/>
        </p:spPr>
        <p:txBody>
          <a:bodyPr wrap="square" rtlCol="0">
            <a:spAutoFit/>
          </a:bodyPr>
          <a:lstStyle/>
          <a:p>
            <a:pPr algn="just"/>
            <a:r>
              <a:rPr lang="es-ES" sz="1600" b="1" dirty="0" smtClean="0">
                <a:latin typeface="+mj-lt"/>
              </a:rPr>
              <a:t>FIBRA DE VIDRIO CON Anhídrido polivinilico - bórax</a:t>
            </a:r>
            <a:endParaRPr lang="es-ES" sz="1600" b="1" dirty="0">
              <a:latin typeface="+mj-lt"/>
            </a:endParaRPr>
          </a:p>
        </p:txBody>
      </p:sp>
      <p:sp>
        <p:nvSpPr>
          <p:cNvPr id="8" name="CuadroTexto 7"/>
          <p:cNvSpPr txBox="1"/>
          <p:nvPr/>
        </p:nvSpPr>
        <p:spPr>
          <a:xfrm>
            <a:off x="7089041" y="1240354"/>
            <a:ext cx="3787239" cy="338554"/>
          </a:xfrm>
          <a:prstGeom prst="rect">
            <a:avLst/>
          </a:prstGeom>
          <a:noFill/>
        </p:spPr>
        <p:txBody>
          <a:bodyPr wrap="square" rtlCol="0">
            <a:spAutoFit/>
          </a:bodyPr>
          <a:lstStyle/>
          <a:p>
            <a:pPr algn="just"/>
            <a:r>
              <a:rPr lang="es-ES" sz="1600" b="1" dirty="0" smtClean="0">
                <a:latin typeface="+mj-lt"/>
              </a:rPr>
              <a:t>FIBRA DE VIDRIO CON ISOPRENO</a:t>
            </a:r>
          </a:p>
        </p:txBody>
      </p:sp>
      <p:sp>
        <p:nvSpPr>
          <p:cNvPr id="5" name="Rectángulo 4"/>
          <p:cNvSpPr/>
          <p:nvPr/>
        </p:nvSpPr>
        <p:spPr>
          <a:xfrm>
            <a:off x="1250465" y="1885146"/>
            <a:ext cx="4430245" cy="1477328"/>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marL="285750" indent="-285750">
              <a:buFont typeface="Arial" panose="020B0604020202020204" pitchFamily="34" charset="0"/>
              <a:buChar char="•"/>
            </a:pPr>
            <a:r>
              <a:rPr lang="es-ES" dirty="0">
                <a:latin typeface="Times New Roman" panose="02020603050405020304" pitchFamily="18" charset="0"/>
                <a:ea typeface="Calibri" panose="020F0502020204030204" pitchFamily="34" charset="0"/>
              </a:rPr>
              <a:t>P</a:t>
            </a:r>
            <a:r>
              <a:rPr lang="es-ES" dirty="0" smtClean="0">
                <a:latin typeface="Times New Roman" panose="02020603050405020304" pitchFamily="18" charset="0"/>
                <a:ea typeface="Calibri" panose="020F0502020204030204" pitchFamily="34" charset="0"/>
              </a:rPr>
              <a:t>osee </a:t>
            </a:r>
            <a:r>
              <a:rPr lang="es-ES" dirty="0">
                <a:latin typeface="Times New Roman" panose="02020603050405020304" pitchFamily="18" charset="0"/>
                <a:ea typeface="Calibri" panose="020F0502020204030204" pitchFamily="34" charset="0"/>
              </a:rPr>
              <a:t>una consistencia </a:t>
            </a:r>
            <a:r>
              <a:rPr lang="es-ES" dirty="0" smtClean="0">
                <a:latin typeface="Times New Roman" panose="02020603050405020304" pitchFamily="18" charset="0"/>
                <a:ea typeface="Calibri" panose="020F0502020204030204" pitchFamily="34" charset="0"/>
              </a:rPr>
              <a:t>rígida</a:t>
            </a:r>
          </a:p>
          <a:p>
            <a:pPr marL="285750" indent="-285750">
              <a:buFont typeface="Arial" panose="020B0604020202020204" pitchFamily="34" charset="0"/>
              <a:buChar char="•"/>
            </a:pPr>
            <a:r>
              <a:rPr lang="es-ES" dirty="0">
                <a:latin typeface="Times New Roman" panose="02020603050405020304" pitchFamily="18" charset="0"/>
                <a:ea typeface="Calibri" panose="020F0502020204030204" pitchFamily="34" charset="0"/>
              </a:rPr>
              <a:t>M</a:t>
            </a:r>
            <a:r>
              <a:rPr lang="es-ES" dirty="0" smtClean="0">
                <a:latin typeface="Times New Roman" panose="02020603050405020304" pitchFamily="18" charset="0"/>
                <a:ea typeface="Calibri" panose="020F0502020204030204" pitchFamily="34" charset="0"/>
              </a:rPr>
              <a:t>ódulo </a:t>
            </a:r>
            <a:r>
              <a:rPr lang="es-ES" dirty="0">
                <a:latin typeface="Times New Roman" panose="02020603050405020304" pitchFamily="18" charset="0"/>
                <a:ea typeface="Calibri" panose="020F0502020204030204" pitchFamily="34" charset="0"/>
              </a:rPr>
              <a:t>de elasticidad de </a:t>
            </a:r>
            <a:r>
              <a:rPr lang="es-ES" dirty="0" smtClean="0">
                <a:latin typeface="Times New Roman" panose="02020603050405020304" pitchFamily="18" charset="0"/>
                <a:ea typeface="Calibri" panose="020F0502020204030204" pitchFamily="34" charset="0"/>
              </a:rPr>
              <a:t>2889.57Mpa.</a:t>
            </a:r>
          </a:p>
          <a:p>
            <a:pPr marL="285750" indent="-285750">
              <a:buFont typeface="Arial" panose="020B0604020202020204" pitchFamily="34" charset="0"/>
              <a:buChar char="•"/>
            </a:pPr>
            <a:r>
              <a:rPr lang="es-ES" dirty="0" smtClean="0">
                <a:latin typeface="Times New Roman" panose="02020603050405020304" pitchFamily="18" charset="0"/>
                <a:ea typeface="Calibri" panose="020F0502020204030204" pitchFamily="34" charset="0"/>
              </a:rPr>
              <a:t>Desplazamiento </a:t>
            </a:r>
            <a:r>
              <a:rPr lang="es-ES" dirty="0">
                <a:latin typeface="Times New Roman" panose="02020603050405020304" pitchFamily="18" charset="0"/>
                <a:ea typeface="Calibri" panose="020F0502020204030204" pitchFamily="34" charset="0"/>
              </a:rPr>
              <a:t>máximo de 0.87 mm </a:t>
            </a:r>
            <a:endParaRPr lang="es-ES" dirty="0" smtClean="0">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r>
              <a:rPr lang="es-ES" dirty="0">
                <a:latin typeface="Times New Roman" panose="02020603050405020304" pitchFamily="18" charset="0"/>
                <a:ea typeface="Calibri" panose="020F0502020204030204" pitchFamily="34" charset="0"/>
              </a:rPr>
              <a:t>P</a:t>
            </a:r>
            <a:r>
              <a:rPr lang="es-ES" dirty="0" smtClean="0">
                <a:latin typeface="Times New Roman" panose="02020603050405020304" pitchFamily="18" charset="0"/>
                <a:ea typeface="Calibri" panose="020F0502020204030204" pitchFamily="34" charset="0"/>
              </a:rPr>
              <a:t>resenta </a:t>
            </a:r>
            <a:r>
              <a:rPr lang="es-ES" dirty="0">
                <a:latin typeface="Times New Roman" panose="02020603050405020304" pitchFamily="18" charset="0"/>
                <a:ea typeface="Calibri" panose="020F0502020204030204" pitchFamily="34" charset="0"/>
              </a:rPr>
              <a:t>una rotura frágil al momento de </a:t>
            </a:r>
            <a:r>
              <a:rPr lang="es-ES" dirty="0" smtClean="0">
                <a:latin typeface="Times New Roman" panose="02020603050405020304" pitchFamily="18" charset="0"/>
                <a:ea typeface="Calibri" panose="020F0502020204030204" pitchFamily="34" charset="0"/>
              </a:rPr>
              <a:t>la falla</a:t>
            </a:r>
            <a:endParaRPr lang="es-ES" dirty="0"/>
          </a:p>
        </p:txBody>
      </p:sp>
      <p:sp>
        <p:nvSpPr>
          <p:cNvPr id="9" name="Rectángulo 8"/>
          <p:cNvSpPr/>
          <p:nvPr/>
        </p:nvSpPr>
        <p:spPr>
          <a:xfrm>
            <a:off x="7089041" y="1898192"/>
            <a:ext cx="4446270" cy="1200329"/>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marL="285750" indent="-285750" algn="just">
              <a:buFont typeface="Arial" panose="020B0604020202020204" pitchFamily="34" charset="0"/>
              <a:buChar char="•"/>
            </a:pPr>
            <a:r>
              <a:rPr lang="es-ES" dirty="0" smtClean="0">
                <a:latin typeface="+mj-lt"/>
                <a:ea typeface="Calibri" panose="020F0502020204030204" pitchFamily="34" charset="0"/>
              </a:rPr>
              <a:t>Módulo </a:t>
            </a:r>
            <a:r>
              <a:rPr lang="es-ES" dirty="0">
                <a:latin typeface="+mj-lt"/>
                <a:ea typeface="Calibri" panose="020F0502020204030204" pitchFamily="34" charset="0"/>
              </a:rPr>
              <a:t>de elasticidad de </a:t>
            </a:r>
            <a:r>
              <a:rPr lang="es-ES" dirty="0" smtClean="0">
                <a:latin typeface="+mj-lt"/>
                <a:ea typeface="Calibri" panose="020F0502020204030204" pitchFamily="34" charset="0"/>
              </a:rPr>
              <a:t>839.02Mpa</a:t>
            </a:r>
          </a:p>
          <a:p>
            <a:pPr marL="285750" indent="-285750" algn="just">
              <a:buFont typeface="Arial" panose="020B0604020202020204" pitchFamily="34" charset="0"/>
              <a:buChar char="•"/>
            </a:pPr>
            <a:r>
              <a:rPr lang="es-ES" dirty="0" smtClean="0">
                <a:latin typeface="+mj-lt"/>
                <a:ea typeface="Calibri" panose="020F0502020204030204" pitchFamily="34" charset="0"/>
              </a:rPr>
              <a:t>Desplazamiento </a:t>
            </a:r>
            <a:r>
              <a:rPr lang="es-ES" dirty="0">
                <a:latin typeface="+mj-lt"/>
                <a:ea typeface="Calibri" panose="020F0502020204030204" pitchFamily="34" charset="0"/>
              </a:rPr>
              <a:t>máximo de 0.55mm </a:t>
            </a:r>
            <a:endParaRPr lang="es-ES" dirty="0" smtClean="0">
              <a:latin typeface="+mj-lt"/>
              <a:ea typeface="Calibri" panose="020F0502020204030204" pitchFamily="34" charset="0"/>
            </a:endParaRPr>
          </a:p>
          <a:p>
            <a:pPr marL="285750" indent="-285750" algn="just">
              <a:buFont typeface="Arial" panose="020B0604020202020204" pitchFamily="34" charset="0"/>
              <a:buChar char="•"/>
            </a:pPr>
            <a:r>
              <a:rPr lang="es-ES" dirty="0" smtClean="0">
                <a:latin typeface="+mj-lt"/>
                <a:ea typeface="Calibri" panose="020F0502020204030204" pitchFamily="34" charset="0"/>
              </a:rPr>
              <a:t>Presenta </a:t>
            </a:r>
            <a:r>
              <a:rPr lang="es-ES" dirty="0">
                <a:latin typeface="+mj-lt"/>
                <a:ea typeface="Calibri" panose="020F0502020204030204" pitchFamily="34" charset="0"/>
              </a:rPr>
              <a:t>un comportamiento dúctil con capacidad de recuperación</a:t>
            </a:r>
            <a:endParaRPr lang="es-ES" dirty="0">
              <a:latin typeface="+mj-lt"/>
            </a:endParaRPr>
          </a:p>
        </p:txBody>
      </p:sp>
      <p:pic>
        <p:nvPicPr>
          <p:cNvPr id="10" name="Imagen 9"/>
          <p:cNvPicPr/>
          <p:nvPr/>
        </p:nvPicPr>
        <p:blipFill rotWithShape="1">
          <a:blip r:embed="rId2">
            <a:extLst>
              <a:ext uri="{28A0092B-C50C-407E-A947-70E740481C1C}">
                <a14:useLocalDpi xmlns:a14="http://schemas.microsoft.com/office/drawing/2010/main" val="0"/>
              </a:ext>
            </a:extLst>
          </a:blip>
          <a:srcRect t="31900" r="39012"/>
          <a:stretch/>
        </p:blipFill>
        <p:spPr bwMode="auto">
          <a:xfrm>
            <a:off x="1250465" y="3634739"/>
            <a:ext cx="4430245" cy="2610485"/>
          </a:xfrm>
          <a:prstGeom prst="rect">
            <a:avLst/>
          </a:prstGeom>
          <a:noFill/>
          <a:ln>
            <a:solidFill>
              <a:schemeClr val="tx1"/>
            </a:solidFill>
          </a:ln>
        </p:spPr>
      </p:pic>
      <p:pic>
        <p:nvPicPr>
          <p:cNvPr id="11" name="Imagen 10"/>
          <p:cNvPicPr/>
          <p:nvPr/>
        </p:nvPicPr>
        <p:blipFill rotWithShape="1">
          <a:blip r:embed="rId3">
            <a:extLst>
              <a:ext uri="{28A0092B-C50C-407E-A947-70E740481C1C}">
                <a14:useLocalDpi xmlns:a14="http://schemas.microsoft.com/office/drawing/2010/main" val="0"/>
              </a:ext>
            </a:extLst>
          </a:blip>
          <a:srcRect t="30722" r="24210"/>
          <a:stretch/>
        </p:blipFill>
        <p:spPr bwMode="auto">
          <a:xfrm>
            <a:off x="7089041" y="3596853"/>
            <a:ext cx="4375249" cy="2648371"/>
          </a:xfrm>
          <a:prstGeom prst="rect">
            <a:avLst/>
          </a:prstGeom>
          <a:noFill/>
          <a:ln>
            <a:solidFill>
              <a:schemeClr val="tx1"/>
            </a:solidFill>
          </a:ln>
        </p:spPr>
      </p:pic>
    </p:spTree>
    <p:extLst>
      <p:ext uri="{BB962C8B-B14F-4D97-AF65-F5344CB8AC3E}">
        <p14:creationId xmlns:p14="http://schemas.microsoft.com/office/powerpoint/2010/main" val="1764843417"/>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800" y="2015003"/>
            <a:ext cx="10515600" cy="1775733"/>
          </a:xfrm>
        </p:spPr>
        <p:txBody>
          <a:bodyPr/>
          <a:lstStyle/>
          <a:p>
            <a:r>
              <a:rPr lang="es-ES" sz="4800" dirty="0" smtClean="0"/>
              <a:t>MEZCLA ASFÁLTICA REFORZADA</a:t>
            </a:r>
            <a:endParaRPr lang="es-ES" sz="48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2613013687"/>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Gráfico 23"/>
          <p:cNvGraphicFramePr/>
          <p:nvPr>
            <p:extLst>
              <p:ext uri="{D42A27DB-BD31-4B8C-83A1-F6EECF244321}">
                <p14:modId xmlns:p14="http://schemas.microsoft.com/office/powerpoint/2010/main" val="3134828537"/>
              </p:ext>
            </p:extLst>
          </p:nvPr>
        </p:nvGraphicFramePr>
        <p:xfrm>
          <a:off x="625745" y="1119896"/>
          <a:ext cx="8451580" cy="5204704"/>
        </p:xfrm>
        <a:graphic>
          <a:graphicData uri="http://schemas.openxmlformats.org/drawingml/2006/chart">
            <c:chart xmlns:c="http://schemas.openxmlformats.org/drawingml/2006/chart" xmlns:r="http://schemas.openxmlformats.org/officeDocument/2006/relationships" r:id="rId2"/>
          </a:graphicData>
        </a:graphic>
      </p:graphicFrame>
      <p:sp>
        <p:nvSpPr>
          <p:cNvPr id="2" name="Título 1"/>
          <p:cNvSpPr>
            <a:spLocks noGrp="1"/>
          </p:cNvSpPr>
          <p:nvPr>
            <p:ph type="title"/>
          </p:nvPr>
        </p:nvSpPr>
        <p:spPr>
          <a:xfrm>
            <a:off x="2165807" y="279580"/>
            <a:ext cx="8614410" cy="696686"/>
          </a:xfrm>
        </p:spPr>
        <p:txBody>
          <a:bodyPr/>
          <a:lstStyle/>
          <a:p>
            <a:r>
              <a:rPr lang="es-ES" sz="3200" dirty="0" smtClean="0"/>
              <a:t>Curva de comportamiento teórica – posición óptima del refuerzo</a:t>
            </a:r>
            <a:endParaRPr lang="es-ES" sz="32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29</a:t>
            </a:fld>
            <a:endParaRPr lang="en-US" dirty="0"/>
          </a:p>
        </p:txBody>
      </p:sp>
      <mc:AlternateContent xmlns:mc="http://schemas.openxmlformats.org/markup-compatibility/2006" xmlns:a14="http://schemas.microsoft.com/office/drawing/2010/main">
        <mc:Choice Requires="a14">
          <p:graphicFrame>
            <p:nvGraphicFramePr>
              <p:cNvPr id="11" name="Tabla 10"/>
              <p:cNvGraphicFramePr>
                <a:graphicFrameLocks noGrp="1"/>
              </p:cNvGraphicFramePr>
              <p:nvPr>
                <p:extLst>
                  <p:ext uri="{D42A27DB-BD31-4B8C-83A1-F6EECF244321}">
                    <p14:modId xmlns:p14="http://schemas.microsoft.com/office/powerpoint/2010/main" val="3038515810"/>
                  </p:ext>
                </p:extLst>
              </p:nvPr>
            </p:nvGraphicFramePr>
            <p:xfrm>
              <a:off x="9309598" y="1416262"/>
              <a:ext cx="2457737" cy="2270088"/>
            </p:xfrm>
            <a:graphic>
              <a:graphicData uri="http://schemas.openxmlformats.org/drawingml/2006/table">
                <a:tbl>
                  <a:tblPr firstRow="1" firstCol="1" bandRow="1">
                    <a:tableStyleId>{3B4B98B0-60AC-42C2-AFA5-B58CD77FA1E5}</a:tableStyleId>
                  </a:tblPr>
                  <a:tblGrid>
                    <a:gridCol w="1112657"/>
                    <a:gridCol w="1345080"/>
                  </a:tblGrid>
                  <a:tr h="805429">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 sz="1000" dirty="0" smtClean="0">
                              <a:effectLst/>
                            </a:rPr>
                            <a:t>Posición del refuerzo</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tabLst>
                              <a:tab pos="2276475" algn="l"/>
                            </a:tabLst>
                          </a:pPr>
                          <a14:m>
                            <m:oMathPara xmlns:m="http://schemas.openxmlformats.org/officeDocument/2006/math">
                              <m:oMathParaPr>
                                <m:jc m:val="centerGroup"/>
                              </m:oMathParaPr>
                              <m:oMath xmlns:m="http://schemas.openxmlformats.org/officeDocument/2006/math">
                                <m:f>
                                  <m:fPr>
                                    <m:ctrlPr>
                                      <a:rPr lang="es-ES" sz="1000" i="1">
                                        <a:effectLst/>
                                        <a:latin typeface="Cambria Math" panose="02040503050406030204" pitchFamily="18" charset="0"/>
                                      </a:rPr>
                                    </m:ctrlPr>
                                  </m:fPr>
                                  <m:num>
                                    <m:r>
                                      <a:rPr lang="es-ES" sz="1000">
                                        <a:effectLst/>
                                        <a:latin typeface="Cambria Math" panose="02040503050406030204" pitchFamily="18" charset="0"/>
                                      </a:rPr>
                                      <m:t>𝒗𝒂𝒍𝒐𝒓</m:t>
                                    </m:r>
                                    <m:r>
                                      <a:rPr lang="es-ES" sz="1000">
                                        <a:effectLst/>
                                        <a:latin typeface="Cambria Math" panose="02040503050406030204" pitchFamily="18" charset="0"/>
                                      </a:rPr>
                                      <m:t> </m:t>
                                    </m:r>
                                    <m:r>
                                      <a:rPr lang="es-ES" sz="1000">
                                        <a:effectLst/>
                                        <a:latin typeface="Cambria Math" panose="02040503050406030204" pitchFamily="18" charset="0"/>
                                      </a:rPr>
                                      <m:t>𝒅𝒆</m:t>
                                    </m:r>
                                    <m:r>
                                      <a:rPr lang="es-ES" sz="1000">
                                        <a:effectLst/>
                                        <a:latin typeface="Cambria Math" panose="02040503050406030204" pitchFamily="18" charset="0"/>
                                      </a:rPr>
                                      <m:t> </m:t>
                                    </m:r>
                                    <m:r>
                                      <a:rPr lang="es-ES" sz="1000">
                                        <a:effectLst/>
                                        <a:latin typeface="Cambria Math" panose="02040503050406030204" pitchFamily="18" charset="0"/>
                                      </a:rPr>
                                      <m:t>𝒔𝒆𝒓𝒗𝒊𝒄𝒊𝒐</m:t>
                                    </m:r>
                                    <m:r>
                                      <a:rPr lang="es-ES" sz="1000">
                                        <a:effectLst/>
                                        <a:latin typeface="Cambria Math" panose="02040503050406030204" pitchFamily="18" charset="0"/>
                                      </a:rPr>
                                      <m:t> </m:t>
                                    </m:r>
                                  </m:num>
                                  <m:den>
                                    <m:r>
                                      <a:rPr lang="es-ES" sz="1000">
                                        <a:effectLst/>
                                        <a:latin typeface="Cambria Math" panose="02040503050406030204" pitchFamily="18" charset="0"/>
                                      </a:rPr>
                                      <m:t>𝒗𝒂𝒍𝒐𝒓</m:t>
                                    </m:r>
                                    <m:r>
                                      <a:rPr lang="es-ES" sz="1000">
                                        <a:effectLst/>
                                        <a:latin typeface="Cambria Math" panose="02040503050406030204" pitchFamily="18" charset="0"/>
                                      </a:rPr>
                                      <m:t> </m:t>
                                    </m:r>
                                    <m:r>
                                      <a:rPr lang="es-ES" sz="1000">
                                        <a:effectLst/>
                                        <a:latin typeface="Cambria Math" panose="02040503050406030204" pitchFamily="18" charset="0"/>
                                      </a:rPr>
                                      <m:t>𝒂𝒅𝒎𝒊𝒔𝒃𝒍𝒆</m:t>
                                    </m:r>
                                  </m:den>
                                </m:f>
                              </m:oMath>
                            </m:oMathPara>
                          </a14:m>
                          <a:endParaRPr lang="es-ES" sz="1200" dirty="0">
                            <a:effectLst/>
                          </a:endParaRPr>
                        </a:p>
                        <a:p>
                          <a:pPr algn="ctr">
                            <a:lnSpc>
                              <a:spcPct val="107000"/>
                            </a:lnSpc>
                            <a:spcAft>
                              <a:spcPts val="0"/>
                            </a:spcAft>
                          </a:pPr>
                          <a:r>
                            <a:rPr lang="es-ES" sz="1000" dirty="0">
                              <a:effectLst/>
                            </a:rPr>
                            <a:t>(%)</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18474">
                    <a:tc>
                      <a:txBody>
                        <a:bodyPr/>
                        <a:lstStyle/>
                        <a:p>
                          <a:pPr algn="ctr">
                            <a:lnSpc>
                              <a:spcPct val="107000"/>
                            </a:lnSpc>
                            <a:spcAft>
                              <a:spcPts val="0"/>
                            </a:spcAft>
                          </a:pPr>
                          <a:r>
                            <a:rPr lang="es-ES" sz="1000">
                              <a:effectLst/>
                            </a:rPr>
                            <a:t>Sin refuerzo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b="1" dirty="0" smtClean="0">
                              <a:solidFill>
                                <a:srgbClr val="0070C0"/>
                              </a:solidFill>
                              <a:effectLst/>
                            </a:rPr>
                            <a:t>58.10</a:t>
                          </a:r>
                          <a:endParaRPr lang="es-ES" sz="1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09237">
                    <a:tc>
                      <a:txBody>
                        <a:bodyPr/>
                        <a:lstStyle/>
                        <a:p>
                          <a:pPr algn="ctr">
                            <a:lnSpc>
                              <a:spcPct val="107000"/>
                            </a:lnSpc>
                            <a:spcAft>
                              <a:spcPts val="0"/>
                            </a:spcAft>
                          </a:pPr>
                          <a:r>
                            <a:rPr lang="es-ES" sz="1000" dirty="0" smtClean="0">
                              <a:effectLst/>
                            </a:rPr>
                            <a:t>1</a:t>
                          </a:r>
                          <a:r>
                            <a:rPr lang="en-US" sz="1000" dirty="0" smtClean="0">
                              <a:effectLst/>
                            </a:rPr>
                            <a:t>/6</a:t>
                          </a:r>
                          <a:r>
                            <a:rPr lang="es-ES" sz="1000" dirty="0" smtClean="0">
                              <a:effectLst/>
                            </a:rPr>
                            <a:t>h</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52.82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09237">
                    <a:tc>
                      <a:txBody>
                        <a:bodyPr/>
                        <a:lstStyle/>
                        <a:p>
                          <a:pPr algn="ctr">
                            <a:lnSpc>
                              <a:spcPct val="107000"/>
                            </a:lnSpc>
                            <a:spcAft>
                              <a:spcPts val="0"/>
                            </a:spcAft>
                          </a:pPr>
                          <a:r>
                            <a:rPr lang="es-ES" sz="1000">
                              <a:effectLst/>
                            </a:rPr>
                            <a:t>1/3h</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58.60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09237">
                    <a:tc>
                      <a:txBody>
                        <a:bodyPr/>
                        <a:lstStyle/>
                        <a:p>
                          <a:pPr algn="ctr">
                            <a:lnSpc>
                              <a:spcPct val="107000"/>
                            </a:lnSpc>
                            <a:spcAft>
                              <a:spcPts val="0"/>
                            </a:spcAft>
                          </a:pPr>
                          <a:r>
                            <a:rPr lang="es-ES" sz="1000">
                              <a:effectLst/>
                            </a:rPr>
                            <a:t>1/2h</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57.27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09237">
                    <a:tc>
                      <a:txBody>
                        <a:bodyPr/>
                        <a:lstStyle/>
                        <a:p>
                          <a:pPr algn="ctr">
                            <a:lnSpc>
                              <a:spcPct val="107000"/>
                            </a:lnSpc>
                            <a:spcAft>
                              <a:spcPts val="0"/>
                            </a:spcAft>
                          </a:pPr>
                          <a:r>
                            <a:rPr lang="es-ES" sz="1000">
                              <a:effectLst/>
                            </a:rPr>
                            <a:t>2/3h</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51.45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09237">
                    <a:tc>
                      <a:txBody>
                        <a:bodyPr/>
                        <a:lstStyle/>
                        <a:p>
                          <a:pPr algn="ctr">
                            <a:lnSpc>
                              <a:spcPct val="107000"/>
                            </a:lnSpc>
                            <a:spcAft>
                              <a:spcPts val="0"/>
                            </a:spcAft>
                          </a:pPr>
                          <a:r>
                            <a:rPr lang="es-ES" sz="1000">
                              <a:effectLst/>
                            </a:rPr>
                            <a:t>Base</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b="1" dirty="0">
                              <a:solidFill>
                                <a:srgbClr val="0070C0"/>
                              </a:solidFill>
                              <a:effectLst/>
                            </a:rPr>
                            <a:t>29.51</a:t>
                          </a:r>
                          <a:endParaRPr lang="es-ES" sz="1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Choice>
        <mc:Fallback xmlns="">
          <p:graphicFrame>
            <p:nvGraphicFramePr>
              <p:cNvPr id="11" name="Tabla 10"/>
              <p:cNvGraphicFramePr>
                <a:graphicFrameLocks noGrp="1"/>
              </p:cNvGraphicFramePr>
              <p:nvPr>
                <p:extLst>
                  <p:ext uri="{D42A27DB-BD31-4B8C-83A1-F6EECF244321}">
                    <p14:modId xmlns:p14="http://schemas.microsoft.com/office/powerpoint/2010/main" val="3038515810"/>
                  </p:ext>
                </p:extLst>
              </p:nvPr>
            </p:nvGraphicFramePr>
            <p:xfrm>
              <a:off x="9309598" y="1416262"/>
              <a:ext cx="2457737" cy="2270088"/>
            </p:xfrm>
            <a:graphic>
              <a:graphicData uri="http://schemas.openxmlformats.org/drawingml/2006/table">
                <a:tbl>
                  <a:tblPr firstRow="1" firstCol="1" bandRow="1">
                    <a:tableStyleId>{3B4B98B0-60AC-42C2-AFA5-B58CD77FA1E5}</a:tableStyleId>
                  </a:tblPr>
                  <a:tblGrid>
                    <a:gridCol w="1112657"/>
                    <a:gridCol w="1345080"/>
                  </a:tblGrid>
                  <a:tr h="805429">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s-ES" sz="1000" dirty="0" smtClean="0">
                              <a:effectLst/>
                            </a:rPr>
                            <a:t>Posición del refuerzo</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S"/>
                        </a:p>
                      </a:txBody>
                      <a:tcPr marL="68580" marR="68580" marT="0" marB="0" anchor="ctr">
                        <a:blipFill rotWithShape="0">
                          <a:blip r:embed="rId3"/>
                          <a:stretch>
                            <a:fillRect l="-82805" t="-758" r="-452" b="-187121"/>
                          </a:stretch>
                        </a:blipFill>
                      </a:tcPr>
                    </a:tc>
                  </a:tr>
                  <a:tr h="418474">
                    <a:tc>
                      <a:txBody>
                        <a:bodyPr/>
                        <a:lstStyle/>
                        <a:p>
                          <a:pPr algn="ctr">
                            <a:lnSpc>
                              <a:spcPct val="107000"/>
                            </a:lnSpc>
                            <a:spcAft>
                              <a:spcPts val="0"/>
                            </a:spcAft>
                          </a:pPr>
                          <a:r>
                            <a:rPr lang="es-ES" sz="1000">
                              <a:effectLst/>
                            </a:rPr>
                            <a:t>Sin refuerzo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b="1" dirty="0" smtClean="0">
                              <a:solidFill>
                                <a:srgbClr val="0070C0"/>
                              </a:solidFill>
                              <a:effectLst/>
                            </a:rPr>
                            <a:t>58.10</a:t>
                          </a:r>
                          <a:endParaRPr lang="es-ES" sz="1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09237">
                    <a:tc>
                      <a:txBody>
                        <a:bodyPr/>
                        <a:lstStyle/>
                        <a:p>
                          <a:pPr algn="ctr">
                            <a:lnSpc>
                              <a:spcPct val="107000"/>
                            </a:lnSpc>
                            <a:spcAft>
                              <a:spcPts val="0"/>
                            </a:spcAft>
                          </a:pPr>
                          <a:r>
                            <a:rPr lang="es-ES" sz="1000" dirty="0" smtClean="0">
                              <a:effectLst/>
                            </a:rPr>
                            <a:t>1</a:t>
                          </a:r>
                          <a:r>
                            <a:rPr lang="en-US" sz="1000" dirty="0" smtClean="0">
                              <a:effectLst/>
                            </a:rPr>
                            <a:t>/6</a:t>
                          </a:r>
                          <a:r>
                            <a:rPr lang="es-ES" sz="1000" dirty="0" smtClean="0">
                              <a:effectLst/>
                            </a:rPr>
                            <a:t>h</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52.82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09237">
                    <a:tc>
                      <a:txBody>
                        <a:bodyPr/>
                        <a:lstStyle/>
                        <a:p>
                          <a:pPr algn="ctr">
                            <a:lnSpc>
                              <a:spcPct val="107000"/>
                            </a:lnSpc>
                            <a:spcAft>
                              <a:spcPts val="0"/>
                            </a:spcAft>
                          </a:pPr>
                          <a:r>
                            <a:rPr lang="es-ES" sz="1000">
                              <a:effectLst/>
                            </a:rPr>
                            <a:t>1/3h</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58.60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09237">
                    <a:tc>
                      <a:txBody>
                        <a:bodyPr/>
                        <a:lstStyle/>
                        <a:p>
                          <a:pPr algn="ctr">
                            <a:lnSpc>
                              <a:spcPct val="107000"/>
                            </a:lnSpc>
                            <a:spcAft>
                              <a:spcPts val="0"/>
                            </a:spcAft>
                          </a:pPr>
                          <a:r>
                            <a:rPr lang="es-ES" sz="1000">
                              <a:effectLst/>
                            </a:rPr>
                            <a:t>1/2h</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57.27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09237">
                    <a:tc>
                      <a:txBody>
                        <a:bodyPr/>
                        <a:lstStyle/>
                        <a:p>
                          <a:pPr algn="ctr">
                            <a:lnSpc>
                              <a:spcPct val="107000"/>
                            </a:lnSpc>
                            <a:spcAft>
                              <a:spcPts val="0"/>
                            </a:spcAft>
                          </a:pPr>
                          <a:r>
                            <a:rPr lang="es-ES" sz="1000">
                              <a:effectLst/>
                            </a:rPr>
                            <a:t>2/3h</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51.45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09237">
                    <a:tc>
                      <a:txBody>
                        <a:bodyPr/>
                        <a:lstStyle/>
                        <a:p>
                          <a:pPr algn="ctr">
                            <a:lnSpc>
                              <a:spcPct val="107000"/>
                            </a:lnSpc>
                            <a:spcAft>
                              <a:spcPts val="0"/>
                            </a:spcAft>
                          </a:pPr>
                          <a:r>
                            <a:rPr lang="es-ES" sz="1000">
                              <a:effectLst/>
                            </a:rPr>
                            <a:t>Base</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b="1" dirty="0">
                              <a:solidFill>
                                <a:srgbClr val="0070C0"/>
                              </a:solidFill>
                              <a:effectLst/>
                            </a:rPr>
                            <a:t>29.51</a:t>
                          </a:r>
                          <a:endParaRPr lang="es-ES" sz="1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Fallback>
      </mc:AlternateContent>
      <p:sp>
        <p:nvSpPr>
          <p:cNvPr id="45" name="CuadroTexto 44"/>
          <p:cNvSpPr txBox="1"/>
          <p:nvPr/>
        </p:nvSpPr>
        <p:spPr>
          <a:xfrm>
            <a:off x="9248774" y="3868727"/>
            <a:ext cx="2781301" cy="584775"/>
          </a:xfrm>
          <a:prstGeom prst="rect">
            <a:avLst/>
          </a:prstGeom>
          <a:solidFill>
            <a:schemeClr val="accent5">
              <a:lumMod val="20000"/>
              <a:lumOff val="80000"/>
            </a:schemeClr>
          </a:solidFill>
          <a:ln>
            <a:solidFill>
              <a:schemeClr val="accent6"/>
            </a:solidFill>
          </a:ln>
        </p:spPr>
        <p:txBody>
          <a:bodyPr wrap="square" rtlCol="0">
            <a:spAutoFit/>
          </a:bodyPr>
          <a:lstStyle/>
          <a:p>
            <a:pPr algn="ctr"/>
            <a:r>
              <a:rPr lang="es-ES" sz="1600" b="1" dirty="0">
                <a:latin typeface="+mj-lt"/>
              </a:rPr>
              <a:t>Posición</a:t>
            </a:r>
            <a:r>
              <a:rPr lang="en-US" sz="1600" b="1" dirty="0">
                <a:latin typeface="+mj-lt"/>
              </a:rPr>
              <a:t> </a:t>
            </a:r>
            <a:r>
              <a:rPr lang="en-US" sz="1600" b="1" dirty="0" err="1" smtClean="0">
                <a:latin typeface="+mj-lt"/>
              </a:rPr>
              <a:t>teórica</a:t>
            </a:r>
            <a:r>
              <a:rPr lang="en-US" sz="1600" b="1" dirty="0" smtClean="0">
                <a:latin typeface="+mj-lt"/>
              </a:rPr>
              <a:t> del </a:t>
            </a:r>
            <a:r>
              <a:rPr lang="es-ES" sz="1600" b="1" dirty="0" smtClean="0">
                <a:latin typeface="+mj-lt"/>
              </a:rPr>
              <a:t>refuerzo</a:t>
            </a:r>
            <a:r>
              <a:rPr lang="en-US" sz="1600" b="1" dirty="0" smtClean="0">
                <a:latin typeface="+mj-lt"/>
              </a:rPr>
              <a:t>: </a:t>
            </a:r>
            <a:r>
              <a:rPr lang="en-US" sz="1600" dirty="0">
                <a:latin typeface="+mj-lt"/>
              </a:rPr>
              <a:t>base de la </a:t>
            </a:r>
            <a:r>
              <a:rPr lang="es-ES" sz="1600" dirty="0">
                <a:latin typeface="+mj-lt"/>
              </a:rPr>
              <a:t>carpeta</a:t>
            </a:r>
            <a:r>
              <a:rPr lang="en-US" sz="1600" dirty="0">
                <a:latin typeface="+mj-lt"/>
              </a:rPr>
              <a:t> </a:t>
            </a:r>
            <a:r>
              <a:rPr lang="en-US" sz="1600" dirty="0" smtClean="0">
                <a:latin typeface="+mj-lt"/>
              </a:rPr>
              <a:t>asfáltica</a:t>
            </a:r>
          </a:p>
        </p:txBody>
      </p:sp>
      <p:sp>
        <p:nvSpPr>
          <p:cNvPr id="31" name="CuadroTexto 6"/>
          <p:cNvSpPr txBox="1"/>
          <p:nvPr/>
        </p:nvSpPr>
        <p:spPr>
          <a:xfrm>
            <a:off x="6396812" y="1715293"/>
            <a:ext cx="2381249" cy="263525"/>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p>
            <a:pPr>
              <a:spcAft>
                <a:spcPts val="0"/>
              </a:spcAft>
            </a:pPr>
            <a:r>
              <a:rPr lang="es-ES" sz="1100" b="1">
                <a:solidFill>
                  <a:srgbClr val="000000"/>
                </a:solidFill>
                <a:effectLst/>
                <a:ea typeface="Times New Roman" panose="02020603050405020304" pitchFamily="18" charset="0"/>
                <a:cs typeface="Times New Roman" panose="02020603050405020304" pitchFamily="18" charset="0"/>
              </a:rPr>
              <a:t>h: </a:t>
            </a:r>
            <a:r>
              <a:rPr lang="es-ES" sz="1100">
                <a:solidFill>
                  <a:srgbClr val="000000"/>
                </a:solidFill>
                <a:effectLst/>
                <a:ea typeface="Times New Roman" panose="02020603050405020304" pitchFamily="18" charset="0"/>
                <a:cs typeface="Times New Roman" panose="02020603050405020304" pitchFamily="18" charset="0"/>
              </a:rPr>
              <a:t>espesor de la carpeta asfáltica</a:t>
            </a:r>
            <a:endParaRPr lang="es-ES" sz="1200">
              <a:effectLst/>
              <a:latin typeface="Times New Roman" panose="02020603050405020304" pitchFamily="18" charset="0"/>
              <a:ea typeface="Times New Roman" panose="02020603050405020304" pitchFamily="18" charset="0"/>
            </a:endParaRPr>
          </a:p>
        </p:txBody>
      </p:sp>
      <p:pic>
        <p:nvPicPr>
          <p:cNvPr id="32" name="Imagen 31"/>
          <p:cNvPicPr/>
          <p:nvPr/>
        </p:nvPicPr>
        <p:blipFill>
          <a:blip r:embed="rId4"/>
          <a:stretch>
            <a:fillRect/>
          </a:stretch>
        </p:blipFill>
        <p:spPr>
          <a:xfrm>
            <a:off x="3203099" y="1684214"/>
            <a:ext cx="845026" cy="867092"/>
          </a:xfrm>
          <a:prstGeom prst="rect">
            <a:avLst/>
          </a:prstGeom>
        </p:spPr>
      </p:pic>
      <p:pic>
        <p:nvPicPr>
          <p:cNvPr id="33" name="Imagen 32"/>
          <p:cNvPicPr/>
          <p:nvPr/>
        </p:nvPicPr>
        <p:blipFill rotWithShape="1">
          <a:blip r:embed="rId5"/>
          <a:srcRect l="1" t="1" r="1789" b="13213"/>
          <a:stretch/>
        </p:blipFill>
        <p:spPr>
          <a:xfrm rot="5400000">
            <a:off x="4139406" y="1624012"/>
            <a:ext cx="188913" cy="371475"/>
          </a:xfrm>
          <a:prstGeom prst="rect">
            <a:avLst/>
          </a:prstGeom>
        </p:spPr>
      </p:pic>
      <p:pic>
        <p:nvPicPr>
          <p:cNvPr id="34" name="Imagen 33"/>
          <p:cNvPicPr/>
          <p:nvPr/>
        </p:nvPicPr>
        <p:blipFill>
          <a:blip r:embed="rId6"/>
          <a:stretch>
            <a:fillRect/>
          </a:stretch>
        </p:blipFill>
        <p:spPr>
          <a:xfrm>
            <a:off x="981234" y="2271060"/>
            <a:ext cx="828516" cy="809325"/>
          </a:xfrm>
          <a:prstGeom prst="rect">
            <a:avLst/>
          </a:prstGeom>
        </p:spPr>
      </p:pic>
      <p:pic>
        <p:nvPicPr>
          <p:cNvPr id="35" name="Imagen 34"/>
          <p:cNvPicPr/>
          <p:nvPr/>
        </p:nvPicPr>
        <p:blipFill>
          <a:blip r:embed="rId7"/>
          <a:stretch>
            <a:fillRect/>
          </a:stretch>
        </p:blipFill>
        <p:spPr>
          <a:xfrm>
            <a:off x="1809750" y="2162175"/>
            <a:ext cx="190500" cy="389131"/>
          </a:xfrm>
          <a:prstGeom prst="rect">
            <a:avLst/>
          </a:prstGeom>
        </p:spPr>
      </p:pic>
      <p:pic>
        <p:nvPicPr>
          <p:cNvPr id="39" name="Imagen 38"/>
          <p:cNvPicPr/>
          <p:nvPr/>
        </p:nvPicPr>
        <p:blipFill>
          <a:blip r:embed="rId8"/>
          <a:stretch>
            <a:fillRect/>
          </a:stretch>
        </p:blipFill>
        <p:spPr>
          <a:xfrm>
            <a:off x="2388476" y="2616626"/>
            <a:ext cx="814623" cy="845161"/>
          </a:xfrm>
          <a:prstGeom prst="rect">
            <a:avLst/>
          </a:prstGeom>
        </p:spPr>
      </p:pic>
      <p:pic>
        <p:nvPicPr>
          <p:cNvPr id="40" name="Imagen 39"/>
          <p:cNvPicPr/>
          <p:nvPr/>
        </p:nvPicPr>
        <p:blipFill>
          <a:blip r:embed="rId9"/>
          <a:stretch>
            <a:fillRect/>
          </a:stretch>
        </p:blipFill>
        <p:spPr>
          <a:xfrm>
            <a:off x="3188268" y="2614055"/>
            <a:ext cx="198661" cy="538720"/>
          </a:xfrm>
          <a:prstGeom prst="rect">
            <a:avLst/>
          </a:prstGeom>
        </p:spPr>
      </p:pic>
      <p:pic>
        <p:nvPicPr>
          <p:cNvPr id="41" name="Imagen 40"/>
          <p:cNvPicPr/>
          <p:nvPr/>
        </p:nvPicPr>
        <p:blipFill>
          <a:blip r:embed="rId10"/>
          <a:stretch>
            <a:fillRect/>
          </a:stretch>
        </p:blipFill>
        <p:spPr>
          <a:xfrm>
            <a:off x="2498249" y="4065828"/>
            <a:ext cx="816480" cy="836013"/>
          </a:xfrm>
          <a:prstGeom prst="rect">
            <a:avLst/>
          </a:prstGeom>
        </p:spPr>
      </p:pic>
      <p:pic>
        <p:nvPicPr>
          <p:cNvPr id="42" name="Imagen 41"/>
          <p:cNvPicPr/>
          <p:nvPr/>
        </p:nvPicPr>
        <p:blipFill>
          <a:blip r:embed="rId11"/>
          <a:stretch>
            <a:fillRect/>
          </a:stretch>
        </p:blipFill>
        <p:spPr>
          <a:xfrm>
            <a:off x="3314729" y="4189095"/>
            <a:ext cx="219046" cy="410998"/>
          </a:xfrm>
          <a:prstGeom prst="rect">
            <a:avLst/>
          </a:prstGeom>
        </p:spPr>
      </p:pic>
      <p:pic>
        <p:nvPicPr>
          <p:cNvPr id="43" name="Imagen 42"/>
          <p:cNvPicPr/>
          <p:nvPr/>
        </p:nvPicPr>
        <p:blipFill>
          <a:blip r:embed="rId12"/>
          <a:stretch>
            <a:fillRect/>
          </a:stretch>
        </p:blipFill>
        <p:spPr>
          <a:xfrm>
            <a:off x="7781554" y="4349318"/>
            <a:ext cx="337598" cy="404912"/>
          </a:xfrm>
          <a:prstGeom prst="rect">
            <a:avLst/>
          </a:prstGeom>
        </p:spPr>
      </p:pic>
      <p:pic>
        <p:nvPicPr>
          <p:cNvPr id="44" name="Imagen 43"/>
          <p:cNvPicPr/>
          <p:nvPr/>
        </p:nvPicPr>
        <p:blipFill>
          <a:blip r:embed="rId13"/>
          <a:stretch>
            <a:fillRect/>
          </a:stretch>
        </p:blipFill>
        <p:spPr>
          <a:xfrm>
            <a:off x="7213124" y="4077294"/>
            <a:ext cx="816480" cy="824547"/>
          </a:xfrm>
          <a:prstGeom prst="rect">
            <a:avLst/>
          </a:prstGeom>
        </p:spPr>
      </p:pic>
      <p:pic>
        <p:nvPicPr>
          <p:cNvPr id="47" name="Imagen 46"/>
          <p:cNvPicPr/>
          <p:nvPr/>
        </p:nvPicPr>
        <p:blipFill>
          <a:blip r:embed="rId12"/>
          <a:stretch>
            <a:fillRect/>
          </a:stretch>
        </p:blipFill>
        <p:spPr>
          <a:xfrm>
            <a:off x="8029604" y="4349318"/>
            <a:ext cx="272097" cy="287338"/>
          </a:xfrm>
          <a:prstGeom prst="rect">
            <a:avLst/>
          </a:prstGeom>
        </p:spPr>
      </p:pic>
    </p:spTree>
    <p:extLst>
      <p:ext uri="{BB962C8B-B14F-4D97-AF65-F5344CB8AC3E}">
        <p14:creationId xmlns:p14="http://schemas.microsoft.com/office/powerpoint/2010/main" val="11083351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1028" name="Picture 4" descr="Imagen relacionad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54399" y="3379599"/>
            <a:ext cx="2812936" cy="236575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853" y="5044341"/>
            <a:ext cx="2025037" cy="1428475"/>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853" y="3431067"/>
            <a:ext cx="2038114" cy="1509371"/>
          </a:xfrm>
          <a:prstGeom prst="rect">
            <a:avLst/>
          </a:prstGeom>
        </p:spPr>
      </p:pic>
      <p:sp>
        <p:nvSpPr>
          <p:cNvPr id="10" name="Rectángulo redondeado 9"/>
          <p:cNvSpPr/>
          <p:nvPr/>
        </p:nvSpPr>
        <p:spPr>
          <a:xfrm>
            <a:off x="2256873" y="628644"/>
            <a:ext cx="6527678" cy="286474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r>
              <a:rPr lang="es-EC" sz="1400" dirty="0" smtClean="0">
                <a:solidFill>
                  <a:schemeClr val="tx1"/>
                </a:solidFill>
                <a:latin typeface="+mj-lt"/>
              </a:rPr>
              <a:t>A </a:t>
            </a:r>
            <a:r>
              <a:rPr lang="es-EC" sz="1400" dirty="0">
                <a:solidFill>
                  <a:schemeClr val="tx1"/>
                </a:solidFill>
                <a:latin typeface="+mj-lt"/>
              </a:rPr>
              <a:t>nivel nacional las carreteras de hormigón asfáltico se han visto afectadas  por la combinación de </a:t>
            </a:r>
            <a:r>
              <a:rPr lang="es-EC" sz="1400" dirty="0" smtClean="0">
                <a:solidFill>
                  <a:schemeClr val="tx1"/>
                </a:solidFill>
                <a:latin typeface="+mj-lt"/>
              </a:rPr>
              <a:t>factores </a:t>
            </a:r>
            <a:r>
              <a:rPr lang="es-EC" sz="1400" dirty="0">
                <a:solidFill>
                  <a:schemeClr val="tx1"/>
                </a:solidFill>
                <a:latin typeface="+mj-lt"/>
              </a:rPr>
              <a:t>como</a:t>
            </a:r>
            <a:r>
              <a:rPr lang="es-EC" sz="1400" dirty="0" smtClean="0">
                <a:solidFill>
                  <a:schemeClr val="tx1"/>
                </a:solidFill>
                <a:latin typeface="+mj-lt"/>
              </a:rPr>
              <a:t>:</a:t>
            </a:r>
          </a:p>
          <a:p>
            <a:pPr lvl="0"/>
            <a:endParaRPr lang="es-EC" sz="1400" dirty="0" smtClean="0">
              <a:solidFill>
                <a:schemeClr val="tx1"/>
              </a:solidFill>
              <a:latin typeface="+mj-lt"/>
            </a:endParaRPr>
          </a:p>
          <a:p>
            <a:pPr marL="171450" lvl="0" indent="-171450">
              <a:buFont typeface="Arial" panose="020B0604020202020204" pitchFamily="34" charset="0"/>
              <a:buChar char="•"/>
            </a:pPr>
            <a:r>
              <a:rPr lang="es-EC" sz="1400" dirty="0" smtClean="0">
                <a:solidFill>
                  <a:schemeClr val="tx1"/>
                </a:solidFill>
                <a:latin typeface="+mj-lt"/>
              </a:rPr>
              <a:t>Cambio </a:t>
            </a:r>
            <a:r>
              <a:rPr lang="es-EC" sz="1400" dirty="0">
                <a:solidFill>
                  <a:schemeClr val="tx1"/>
                </a:solidFill>
                <a:latin typeface="+mj-lt"/>
              </a:rPr>
              <a:t>climático brusco (fuertes lluvias y </a:t>
            </a:r>
            <a:r>
              <a:rPr lang="es-EC" sz="1400" dirty="0" smtClean="0">
                <a:solidFill>
                  <a:schemeClr val="tx1"/>
                </a:solidFill>
                <a:latin typeface="+mj-lt"/>
              </a:rPr>
              <a:t>gradiente té</a:t>
            </a:r>
            <a:r>
              <a:rPr lang="es-EC" sz="1400" dirty="0">
                <a:solidFill>
                  <a:schemeClr val="tx1"/>
                </a:solidFill>
                <a:latin typeface="+mj-lt"/>
              </a:rPr>
              <a:t>rmico </a:t>
            </a:r>
            <a:r>
              <a:rPr lang="es-ES" sz="1400" dirty="0">
                <a:solidFill>
                  <a:schemeClr val="tx1"/>
                </a:solidFill>
                <a:latin typeface="+mj-lt"/>
              </a:rPr>
              <a:t>que varía de los 4°C - 23°C </a:t>
            </a:r>
            <a:r>
              <a:rPr lang="es-EC" sz="1400" dirty="0">
                <a:solidFill>
                  <a:schemeClr val="tx1"/>
                </a:solidFill>
                <a:latin typeface="+mj-lt"/>
              </a:rPr>
              <a:t>),</a:t>
            </a:r>
          </a:p>
          <a:p>
            <a:pPr marL="171450" lvl="0" indent="-171450">
              <a:buFont typeface="Arial" panose="020B0604020202020204" pitchFamily="34" charset="0"/>
              <a:buChar char="•"/>
            </a:pPr>
            <a:r>
              <a:rPr lang="es-EC" sz="1400" dirty="0" smtClean="0">
                <a:solidFill>
                  <a:schemeClr val="tx1"/>
                </a:solidFill>
                <a:latin typeface="+mj-lt"/>
              </a:rPr>
              <a:t>Aumento </a:t>
            </a:r>
            <a:r>
              <a:rPr lang="es-EC" sz="1400" dirty="0">
                <a:solidFill>
                  <a:schemeClr val="tx1"/>
                </a:solidFill>
                <a:latin typeface="+mj-lt"/>
              </a:rPr>
              <a:t>del flujo </a:t>
            </a:r>
            <a:r>
              <a:rPr lang="es-EC" sz="1400" dirty="0" smtClean="0">
                <a:solidFill>
                  <a:schemeClr val="tx1"/>
                </a:solidFill>
                <a:latin typeface="+mj-lt"/>
              </a:rPr>
              <a:t>vehicular: el pavimento</a:t>
            </a:r>
            <a:r>
              <a:rPr lang="en-US" sz="1400" dirty="0" smtClean="0">
                <a:solidFill>
                  <a:schemeClr val="tx1"/>
                </a:solidFill>
                <a:latin typeface="+mj-lt"/>
              </a:rPr>
              <a:t> </a:t>
            </a:r>
            <a:r>
              <a:rPr lang="es-EC" sz="1400" dirty="0" smtClean="0">
                <a:solidFill>
                  <a:schemeClr val="tx1"/>
                </a:solidFill>
                <a:latin typeface="+mj-lt"/>
              </a:rPr>
              <a:t>trabaja </a:t>
            </a:r>
            <a:r>
              <a:rPr lang="es-EC" sz="1400" dirty="0">
                <a:solidFill>
                  <a:schemeClr val="tx1"/>
                </a:solidFill>
                <a:latin typeface="+mj-lt"/>
              </a:rPr>
              <a:t>con una carga mayor a la diseñada (fatiga). </a:t>
            </a:r>
            <a:endParaRPr lang="es-EC" sz="1400" dirty="0" smtClean="0">
              <a:solidFill>
                <a:schemeClr val="tx1"/>
              </a:solidFill>
              <a:latin typeface="+mj-lt"/>
            </a:endParaRPr>
          </a:p>
          <a:p>
            <a:pPr marL="536575" indent="-273050">
              <a:buFont typeface="Arial" panose="020B0604020202020204" pitchFamily="34" charset="0"/>
              <a:buChar char="•"/>
            </a:pPr>
            <a:r>
              <a:rPr lang="es-EC" sz="1400" dirty="0" smtClean="0">
                <a:solidFill>
                  <a:schemeClr val="tx1"/>
                </a:solidFill>
                <a:latin typeface="+mj-lt"/>
              </a:rPr>
              <a:t>Se generan </a:t>
            </a:r>
            <a:r>
              <a:rPr lang="es-EC" sz="1400" dirty="0">
                <a:solidFill>
                  <a:schemeClr val="tx1"/>
                </a:solidFill>
                <a:latin typeface="+mj-lt"/>
              </a:rPr>
              <a:t>patologías </a:t>
            </a:r>
            <a:r>
              <a:rPr lang="es-EC" sz="1400" dirty="0" smtClean="0">
                <a:solidFill>
                  <a:schemeClr val="tx1"/>
                </a:solidFill>
                <a:latin typeface="+mj-lt"/>
              </a:rPr>
              <a:t>prematuras como:</a:t>
            </a:r>
            <a:endParaRPr lang="es-EC" sz="1400" dirty="0">
              <a:solidFill>
                <a:schemeClr val="tx1"/>
              </a:solidFill>
              <a:latin typeface="+mj-lt"/>
            </a:endParaRPr>
          </a:p>
          <a:p>
            <a:pPr marL="628650" indent="-274638">
              <a:buFont typeface="Wingdings" panose="05000000000000000000" pitchFamily="2" charset="2"/>
              <a:buChar char="§"/>
            </a:pPr>
            <a:r>
              <a:rPr lang="es-EC" sz="1400" dirty="0">
                <a:solidFill>
                  <a:schemeClr val="tx1"/>
                </a:solidFill>
                <a:latin typeface="+mj-lt"/>
              </a:rPr>
              <a:t>Agrietamiento</a:t>
            </a:r>
          </a:p>
          <a:p>
            <a:pPr marL="628650" indent="-274638">
              <a:buFont typeface="Wingdings" panose="05000000000000000000" pitchFamily="2" charset="2"/>
              <a:buChar char="§"/>
            </a:pPr>
            <a:r>
              <a:rPr lang="es-EC" sz="1400" dirty="0">
                <a:solidFill>
                  <a:schemeClr val="tx1"/>
                </a:solidFill>
                <a:latin typeface="+mj-lt"/>
              </a:rPr>
              <a:t>Ahuellamiento</a:t>
            </a:r>
          </a:p>
          <a:p>
            <a:pPr marL="628650" indent="-274638">
              <a:buFont typeface="Wingdings" panose="05000000000000000000" pitchFamily="2" charset="2"/>
              <a:buChar char="§"/>
            </a:pPr>
            <a:r>
              <a:rPr lang="es-ES" sz="1400" dirty="0" smtClean="0">
                <a:solidFill>
                  <a:schemeClr val="tx1"/>
                </a:solidFill>
                <a:latin typeface="+mj-lt"/>
              </a:rPr>
              <a:t>Pérdida </a:t>
            </a:r>
            <a:r>
              <a:rPr lang="es-ES" sz="1400" dirty="0">
                <a:solidFill>
                  <a:schemeClr val="tx1"/>
                </a:solidFill>
                <a:latin typeface="+mj-lt"/>
              </a:rPr>
              <a:t>de capacidad de carga de la estructura del pavimento</a:t>
            </a:r>
          </a:p>
          <a:p>
            <a:pPr marL="628650" indent="-274638">
              <a:buFont typeface="Wingdings" panose="05000000000000000000" pitchFamily="2" charset="2"/>
              <a:buChar char="§"/>
            </a:pPr>
            <a:r>
              <a:rPr lang="es-EC" sz="1400" dirty="0">
                <a:solidFill>
                  <a:schemeClr val="tx1"/>
                </a:solidFill>
                <a:latin typeface="+mj-lt"/>
              </a:rPr>
              <a:t>I</a:t>
            </a:r>
            <a:r>
              <a:rPr lang="es-EC" sz="1400" dirty="0" smtClean="0">
                <a:solidFill>
                  <a:schemeClr val="tx1"/>
                </a:solidFill>
                <a:latin typeface="+mj-lt"/>
              </a:rPr>
              <a:t>nseguridad </a:t>
            </a:r>
            <a:r>
              <a:rPr lang="es-EC" sz="1400" dirty="0">
                <a:solidFill>
                  <a:schemeClr val="tx1"/>
                </a:solidFill>
                <a:latin typeface="+mj-lt"/>
              </a:rPr>
              <a:t>e incomodidad en los usuarios</a:t>
            </a:r>
            <a:endParaRPr lang="es-ES" sz="1400" dirty="0">
              <a:solidFill>
                <a:schemeClr val="tx1"/>
              </a:solidFill>
              <a:latin typeface="+mj-lt"/>
            </a:endParaRPr>
          </a:p>
          <a:p>
            <a:pPr marL="171450" lvl="0" indent="-171450">
              <a:buFont typeface="Arial" panose="020B0604020202020204" pitchFamily="34" charset="0"/>
              <a:buChar char="•"/>
            </a:pPr>
            <a:endParaRPr lang="es-ES" sz="1400" dirty="0">
              <a:solidFill>
                <a:schemeClr val="tx1"/>
              </a:solidFill>
              <a:latin typeface="+mj-lt"/>
            </a:endParaRPr>
          </a:p>
        </p:txBody>
      </p:sp>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l="9527" t="16478" r="2431" b="9078"/>
          <a:stretch/>
        </p:blipFill>
        <p:spPr>
          <a:xfrm>
            <a:off x="142698" y="336885"/>
            <a:ext cx="1989269" cy="2990279"/>
          </a:xfrm>
          <a:prstGeom prst="rect">
            <a:avLst/>
          </a:prstGeom>
        </p:spPr>
      </p:pic>
      <p:sp>
        <p:nvSpPr>
          <p:cNvPr id="13" name="CuadroTexto 12"/>
          <p:cNvSpPr txBox="1"/>
          <p:nvPr/>
        </p:nvSpPr>
        <p:spPr>
          <a:xfrm>
            <a:off x="2347903" y="4233399"/>
            <a:ext cx="6302267" cy="244339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s-ES"/>
            </a:defPPr>
            <a:lvl1pPr lvl="0">
              <a:defRPr sz="1400">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indent="-285750" algn="just">
              <a:buFont typeface="Arial" panose="020B0604020202020204" pitchFamily="34" charset="0"/>
              <a:buChar char="•"/>
            </a:pPr>
            <a:r>
              <a:rPr lang="es-EC" dirty="0">
                <a:solidFill>
                  <a:schemeClr val="tx1"/>
                </a:solidFill>
              </a:rPr>
              <a:t>El desarrollo en el área vial es indispensable para el crecimiento del país, y mantener las vías en condiciones óptimas tiene un alto costo.</a:t>
            </a:r>
          </a:p>
          <a:p>
            <a:pPr marL="285750" indent="-285750" algn="just">
              <a:buFont typeface="Arial" panose="020B0604020202020204" pitchFamily="34" charset="0"/>
              <a:buChar char="•"/>
            </a:pPr>
            <a:r>
              <a:rPr lang="es-EC" dirty="0" smtClean="0">
                <a:solidFill>
                  <a:schemeClr val="tx1"/>
                </a:solidFill>
              </a:rPr>
              <a:t>Buscar </a:t>
            </a:r>
            <a:r>
              <a:rPr lang="es-EC" dirty="0">
                <a:solidFill>
                  <a:schemeClr val="tx1"/>
                </a:solidFill>
              </a:rPr>
              <a:t>métodos que aumenten la durabilidad de las vías</a:t>
            </a:r>
          </a:p>
          <a:p>
            <a:pPr algn="just"/>
            <a:r>
              <a:rPr lang="es-EC" b="1" dirty="0">
                <a:solidFill>
                  <a:schemeClr val="tx1"/>
                </a:solidFill>
              </a:rPr>
              <a:t>Alternativa:  </a:t>
            </a:r>
            <a:r>
              <a:rPr lang="es-EC" dirty="0">
                <a:solidFill>
                  <a:schemeClr val="tx1"/>
                </a:solidFill>
              </a:rPr>
              <a:t>utilizar geosintéticos como refuerzo de la carpeta asfáltica. </a:t>
            </a:r>
          </a:p>
          <a:p>
            <a:pPr marL="549275" indent="-285750" algn="just">
              <a:buFont typeface="Courier New" panose="02070309020205020404" pitchFamily="49" charset="0"/>
              <a:buChar char="o"/>
            </a:pPr>
            <a:r>
              <a:rPr lang="es-EC" dirty="0" smtClean="0">
                <a:solidFill>
                  <a:schemeClr val="tx1"/>
                </a:solidFill>
              </a:rPr>
              <a:t>Incrementar </a:t>
            </a:r>
            <a:r>
              <a:rPr lang="es-EC" dirty="0">
                <a:solidFill>
                  <a:schemeClr val="tx1"/>
                </a:solidFill>
              </a:rPr>
              <a:t>la resistencia a la fatiga</a:t>
            </a:r>
          </a:p>
          <a:p>
            <a:pPr marL="549275" indent="-285750" algn="just">
              <a:buFont typeface="Courier New" panose="02070309020205020404" pitchFamily="49" charset="0"/>
              <a:buChar char="o"/>
            </a:pPr>
            <a:r>
              <a:rPr lang="es-EC" dirty="0" smtClean="0">
                <a:solidFill>
                  <a:schemeClr val="tx1"/>
                </a:solidFill>
              </a:rPr>
              <a:t>Retardar </a:t>
            </a:r>
            <a:r>
              <a:rPr lang="es-EC" dirty="0">
                <a:solidFill>
                  <a:schemeClr val="tx1"/>
                </a:solidFill>
              </a:rPr>
              <a:t>aparición de fisuras</a:t>
            </a:r>
          </a:p>
          <a:p>
            <a:pPr marL="549275" indent="-285750" algn="just">
              <a:buFont typeface="Courier New" panose="02070309020205020404" pitchFamily="49" charset="0"/>
              <a:buChar char="o"/>
            </a:pPr>
            <a:r>
              <a:rPr lang="es-EC" dirty="0" smtClean="0">
                <a:solidFill>
                  <a:schemeClr val="tx1"/>
                </a:solidFill>
              </a:rPr>
              <a:t>Evitar </a:t>
            </a:r>
            <a:r>
              <a:rPr lang="es-EC" dirty="0">
                <a:solidFill>
                  <a:schemeClr val="tx1"/>
                </a:solidFill>
              </a:rPr>
              <a:t>daños prematuros (deformaciones permanentes excesivas)</a:t>
            </a:r>
          </a:p>
          <a:p>
            <a:pPr marL="549275" indent="-285750" algn="just">
              <a:buFont typeface="Courier New" panose="02070309020205020404" pitchFamily="49" charset="0"/>
              <a:buChar char="o"/>
            </a:pPr>
            <a:r>
              <a:rPr lang="es-EC" dirty="0" smtClean="0">
                <a:solidFill>
                  <a:schemeClr val="tx1"/>
                </a:solidFill>
              </a:rPr>
              <a:t>Aumentar </a:t>
            </a:r>
            <a:r>
              <a:rPr lang="es-EC" dirty="0">
                <a:solidFill>
                  <a:schemeClr val="tx1"/>
                </a:solidFill>
              </a:rPr>
              <a:t>la vida útil de los </a:t>
            </a:r>
            <a:r>
              <a:rPr lang="es-EC" dirty="0" smtClean="0">
                <a:solidFill>
                  <a:schemeClr val="tx1"/>
                </a:solidFill>
              </a:rPr>
              <a:t>pavimentos</a:t>
            </a:r>
          </a:p>
          <a:p>
            <a:pPr marL="549275" indent="-285750" algn="just">
              <a:buFont typeface="Courier New" panose="02070309020205020404" pitchFamily="49" charset="0"/>
              <a:buChar char="o"/>
            </a:pPr>
            <a:r>
              <a:rPr lang="es-EC" dirty="0" smtClean="0">
                <a:solidFill>
                  <a:schemeClr val="tx1"/>
                </a:solidFill>
              </a:rPr>
              <a:t>Optimizar </a:t>
            </a:r>
            <a:r>
              <a:rPr lang="es-EC" dirty="0">
                <a:solidFill>
                  <a:schemeClr val="tx1"/>
                </a:solidFill>
              </a:rPr>
              <a:t>los presupuestos para la conservación vial y el </a:t>
            </a:r>
            <a:r>
              <a:rPr lang="es-EC" dirty="0" smtClean="0">
                <a:solidFill>
                  <a:schemeClr val="tx1"/>
                </a:solidFill>
              </a:rPr>
              <a:t>mantenimiento</a:t>
            </a:r>
            <a:endParaRPr lang="es-ES" dirty="0"/>
          </a:p>
        </p:txBody>
      </p:sp>
      <p:sp>
        <p:nvSpPr>
          <p:cNvPr id="17" name="CuadroTexto 16"/>
          <p:cNvSpPr txBox="1"/>
          <p:nvPr/>
        </p:nvSpPr>
        <p:spPr>
          <a:xfrm>
            <a:off x="4849763" y="152219"/>
            <a:ext cx="4072772" cy="369332"/>
          </a:xfrm>
          <a:prstGeom prst="rect">
            <a:avLst/>
          </a:prstGeom>
          <a:noFill/>
        </p:spPr>
        <p:txBody>
          <a:bodyPr wrap="square" rtlCol="0">
            <a:spAutoFit/>
          </a:bodyPr>
          <a:lstStyle/>
          <a:p>
            <a:pPr marL="0" lvl="3"/>
            <a:r>
              <a:rPr lang="es-ES" b="1" u="sng" dirty="0" smtClean="0">
                <a:latin typeface="+mj-lt"/>
              </a:rPr>
              <a:t>PLANTEAMIENTO DE PROBLEMA</a:t>
            </a:r>
            <a:endParaRPr lang="es-ES" b="1" u="sng" dirty="0">
              <a:latin typeface="+mj-lt"/>
            </a:endParaRPr>
          </a:p>
        </p:txBody>
      </p:sp>
      <p:sp>
        <p:nvSpPr>
          <p:cNvPr id="18" name="CuadroTexto 17"/>
          <p:cNvSpPr txBox="1"/>
          <p:nvPr/>
        </p:nvSpPr>
        <p:spPr>
          <a:xfrm>
            <a:off x="2371991" y="3734032"/>
            <a:ext cx="2037143" cy="369332"/>
          </a:xfrm>
          <a:prstGeom prst="rect">
            <a:avLst/>
          </a:prstGeom>
          <a:noFill/>
        </p:spPr>
        <p:txBody>
          <a:bodyPr wrap="square" rtlCol="0">
            <a:spAutoFit/>
          </a:bodyPr>
          <a:lstStyle/>
          <a:p>
            <a:pPr marL="0" lvl="3"/>
            <a:r>
              <a:rPr lang="es-ES" b="1" u="sng" dirty="0" smtClean="0">
                <a:latin typeface="+mj-lt"/>
              </a:rPr>
              <a:t>JUSTIFICACIÓN</a:t>
            </a:r>
            <a:endParaRPr lang="es-ES" b="1" u="sng" dirty="0">
              <a:latin typeface="+mj-lt"/>
            </a:endParaRPr>
          </a:p>
        </p:txBody>
      </p:sp>
      <p:pic>
        <p:nvPicPr>
          <p:cNvPr id="2" name="Picture 2" descr="Resultado de imagen para trafico en qui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09457" y="982211"/>
            <a:ext cx="3068821" cy="204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613927"/>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48721" y="435910"/>
            <a:ext cx="7696214" cy="582701"/>
          </a:xfrm>
        </p:spPr>
        <p:txBody>
          <a:bodyPr/>
          <a:lstStyle/>
          <a:p>
            <a:r>
              <a:rPr lang="es-ES" sz="3200" dirty="0" smtClean="0"/>
              <a:t>Comprobación curva de comportamiento de la mezcla asfáltica reforzada</a:t>
            </a:r>
            <a:endParaRPr lang="es-ES" sz="32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30</a:t>
            </a:fld>
            <a:endParaRPr lang="en-US" dirty="0"/>
          </a:p>
        </p:txBody>
      </p:sp>
      <p:grpSp>
        <p:nvGrpSpPr>
          <p:cNvPr id="23" name="Grupo 22"/>
          <p:cNvGrpSpPr/>
          <p:nvPr/>
        </p:nvGrpSpPr>
        <p:grpSpPr>
          <a:xfrm>
            <a:off x="1164940" y="2944942"/>
            <a:ext cx="5852548" cy="2275648"/>
            <a:chOff x="345056" y="17254"/>
            <a:chExt cx="5039195" cy="2095963"/>
          </a:xfrm>
        </p:grpSpPr>
        <p:pic>
          <p:nvPicPr>
            <p:cNvPr id="24" name="Imagen 23"/>
            <p:cNvPicPr>
              <a:picLocks noChangeAspect="1"/>
            </p:cNvPicPr>
            <p:nvPr/>
          </p:nvPicPr>
          <p:blipFill rotWithShape="1">
            <a:blip r:embed="rId2">
              <a:extLst>
                <a:ext uri="{28A0092B-C50C-407E-A947-70E740481C1C}">
                  <a14:useLocalDpi xmlns:a14="http://schemas.microsoft.com/office/drawing/2010/main" val="0"/>
                </a:ext>
              </a:extLst>
            </a:blip>
            <a:srcRect r="11176"/>
            <a:stretch/>
          </p:blipFill>
          <p:spPr bwMode="auto">
            <a:xfrm>
              <a:off x="345056" y="17254"/>
              <a:ext cx="1177929" cy="2095500"/>
            </a:xfrm>
            <a:prstGeom prst="rect">
              <a:avLst/>
            </a:prstGeom>
            <a:ln>
              <a:noFill/>
            </a:ln>
            <a:extLst>
              <a:ext uri="{53640926-AAD7-44D8-BBD7-CCE9431645EC}">
                <a14:shadowObscured xmlns:a14="http://schemas.microsoft.com/office/drawing/2010/main"/>
              </a:ext>
            </a:extLst>
          </p:spPr>
        </p:pic>
        <p:grpSp>
          <p:nvGrpSpPr>
            <p:cNvPr id="25" name="Grupo 24"/>
            <p:cNvGrpSpPr/>
            <p:nvPr/>
          </p:nvGrpSpPr>
          <p:grpSpPr>
            <a:xfrm>
              <a:off x="1591600" y="19712"/>
              <a:ext cx="3792651" cy="2093505"/>
              <a:chOff x="-375246" y="19712"/>
              <a:chExt cx="3792886" cy="2093538"/>
            </a:xfrm>
          </p:grpSpPr>
          <p:pic>
            <p:nvPicPr>
              <p:cNvPr id="26" name="Imagen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00026" y="-55508"/>
                <a:ext cx="1008838" cy="1159278"/>
              </a:xfrm>
              <a:prstGeom prst="rect">
                <a:avLst/>
              </a:prstGeom>
            </p:spPr>
          </p:pic>
          <p:pic>
            <p:nvPicPr>
              <p:cNvPr id="27" name="Imagen 26"/>
              <p:cNvPicPr>
                <a:picLocks noChangeAspect="1"/>
              </p:cNvPicPr>
              <p:nvPr/>
            </p:nvPicPr>
            <p:blipFill rotWithShape="1">
              <a:blip r:embed="rId4">
                <a:extLst>
                  <a:ext uri="{28A0092B-C50C-407E-A947-70E740481C1C}">
                    <a14:useLocalDpi xmlns:a14="http://schemas.microsoft.com/office/drawing/2010/main" val="0"/>
                  </a:ext>
                </a:extLst>
              </a:blip>
              <a:srcRect l="15747" t="16656" r="6713"/>
              <a:stretch/>
            </p:blipFill>
            <p:spPr bwMode="auto">
              <a:xfrm>
                <a:off x="834079" y="44573"/>
                <a:ext cx="1244561" cy="2068093"/>
              </a:xfrm>
              <a:prstGeom prst="rect">
                <a:avLst/>
              </a:prstGeom>
              <a:ln>
                <a:noFill/>
              </a:ln>
              <a:extLst>
                <a:ext uri="{53640926-AAD7-44D8-BBD7-CCE9431645EC}">
                  <a14:shadowObscured xmlns:a14="http://schemas.microsoft.com/office/drawing/2010/main"/>
                </a:ext>
              </a:extLst>
            </p:spPr>
          </p:pic>
          <p:pic>
            <p:nvPicPr>
              <p:cNvPr id="28" name="Imagen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160" y="1074418"/>
                <a:ext cx="1141997" cy="1038832"/>
              </a:xfrm>
              <a:prstGeom prst="rect">
                <a:avLst/>
              </a:prstGeom>
            </p:spPr>
          </p:pic>
          <p:pic>
            <p:nvPicPr>
              <p:cNvPr id="29" name="Imagen 28"/>
              <p:cNvPicPr>
                <a:picLocks noChangeAspect="1"/>
              </p:cNvPicPr>
              <p:nvPr/>
            </p:nvPicPr>
            <p:blipFill rotWithShape="1">
              <a:blip r:embed="rId6"/>
              <a:srcRect b="11464"/>
              <a:stretch/>
            </p:blipFill>
            <p:spPr bwMode="auto">
              <a:xfrm>
                <a:off x="2145129" y="44573"/>
                <a:ext cx="1272511" cy="2068093"/>
              </a:xfrm>
              <a:prstGeom prst="rect">
                <a:avLst/>
              </a:prstGeom>
              <a:ln>
                <a:noFill/>
              </a:ln>
              <a:extLst>
                <a:ext uri="{53640926-AAD7-44D8-BBD7-CCE9431645EC}">
                  <a14:shadowObscured xmlns:a14="http://schemas.microsoft.com/office/drawing/2010/main"/>
                </a:ext>
              </a:extLst>
            </p:spPr>
          </p:pic>
        </p:grpSp>
      </p:grpSp>
      <p:sp>
        <p:nvSpPr>
          <p:cNvPr id="30" name="CuadroTexto 29"/>
          <p:cNvSpPr txBox="1"/>
          <p:nvPr/>
        </p:nvSpPr>
        <p:spPr>
          <a:xfrm>
            <a:off x="5197483" y="1270221"/>
            <a:ext cx="2485940" cy="338554"/>
          </a:xfrm>
          <a:prstGeom prst="rect">
            <a:avLst/>
          </a:prstGeom>
          <a:noFill/>
        </p:spPr>
        <p:txBody>
          <a:bodyPr wrap="square" rtlCol="0">
            <a:spAutoFit/>
          </a:bodyPr>
          <a:lstStyle/>
          <a:p>
            <a:r>
              <a:rPr lang="es-ES" sz="1600" b="1" u="sng" dirty="0" smtClean="0">
                <a:latin typeface="+mj-lt"/>
              </a:rPr>
              <a:t>ENSAYOS MECÁNICOS</a:t>
            </a:r>
            <a:endParaRPr lang="es-ES" u="sng" dirty="0"/>
          </a:p>
        </p:txBody>
      </p:sp>
      <p:sp>
        <p:nvSpPr>
          <p:cNvPr id="3" name="Rectángulo 2"/>
          <p:cNvSpPr/>
          <p:nvPr/>
        </p:nvSpPr>
        <p:spPr>
          <a:xfrm>
            <a:off x="1022648" y="1836416"/>
            <a:ext cx="5101076" cy="830997"/>
          </a:xfrm>
          <a:prstGeom prst="rect">
            <a:avLst/>
          </a:prstGeom>
        </p:spPr>
        <p:txBody>
          <a:bodyPr wrap="none">
            <a:spAutoFit/>
          </a:bodyPr>
          <a:lstStyle/>
          <a:p>
            <a:pPr marL="285750" indent="-285750">
              <a:buFont typeface="Arial" panose="020B0604020202020204" pitchFamily="34" charset="0"/>
              <a:buChar char="•"/>
            </a:pPr>
            <a:r>
              <a:rPr lang="es-ES" sz="1600" dirty="0" smtClean="0">
                <a:latin typeface="+mj-lt"/>
              </a:rPr>
              <a:t>Elaboración de probetas con los cuatro tipos de refuerzo</a:t>
            </a:r>
          </a:p>
          <a:p>
            <a:pPr marL="285750" indent="-285750">
              <a:buFont typeface="Arial" panose="020B0604020202020204" pitchFamily="34" charset="0"/>
              <a:buChar char="•"/>
            </a:pPr>
            <a:r>
              <a:rPr lang="es-ES" sz="1600" dirty="0" smtClean="0">
                <a:latin typeface="+mj-lt"/>
              </a:rPr>
              <a:t>Estabilidad </a:t>
            </a:r>
            <a:r>
              <a:rPr lang="es-ES" sz="1600" dirty="0">
                <a:latin typeface="+mj-lt"/>
              </a:rPr>
              <a:t>y flujo </a:t>
            </a:r>
            <a:r>
              <a:rPr lang="es-ES" sz="1600" dirty="0" smtClean="0">
                <a:latin typeface="+mj-lt"/>
              </a:rPr>
              <a:t>Marshall</a:t>
            </a:r>
          </a:p>
          <a:p>
            <a:pPr marL="285750" indent="-285750">
              <a:buFont typeface="Arial" panose="020B0604020202020204" pitchFamily="34" charset="0"/>
              <a:buChar char="•"/>
            </a:pPr>
            <a:r>
              <a:rPr lang="es-ES" sz="1600" dirty="0" smtClean="0">
                <a:latin typeface="+mj-lt"/>
              </a:rPr>
              <a:t>Ensayo de tracción indirecta</a:t>
            </a:r>
            <a:endParaRPr lang="es-ES" sz="1600" dirty="0">
              <a:latin typeface="+mj-lt"/>
            </a:endParaRPr>
          </a:p>
        </p:txBody>
      </p:sp>
      <p:pic>
        <p:nvPicPr>
          <p:cNvPr id="31" name="Imagen 30"/>
          <p:cNvPicPr/>
          <p:nvPr/>
        </p:nvPicPr>
        <p:blipFill>
          <a:blip r:embed="rId7">
            <a:extLst>
              <a:ext uri="{28A0092B-C50C-407E-A947-70E740481C1C}">
                <a14:useLocalDpi xmlns:a14="http://schemas.microsoft.com/office/drawing/2010/main" val="0"/>
              </a:ext>
            </a:extLst>
          </a:blip>
          <a:stretch>
            <a:fillRect/>
          </a:stretch>
        </p:blipFill>
        <p:spPr>
          <a:xfrm rot="5400000">
            <a:off x="8304100" y="2204638"/>
            <a:ext cx="2247372" cy="3727981"/>
          </a:xfrm>
          <a:prstGeom prst="rect">
            <a:avLst/>
          </a:prstGeom>
        </p:spPr>
      </p:pic>
      <p:sp>
        <p:nvSpPr>
          <p:cNvPr id="5" name="Rectángulo 4"/>
          <p:cNvSpPr/>
          <p:nvPr/>
        </p:nvSpPr>
        <p:spPr>
          <a:xfrm>
            <a:off x="8106751" y="5219956"/>
            <a:ext cx="2642070" cy="307777"/>
          </a:xfrm>
          <a:prstGeom prst="rect">
            <a:avLst/>
          </a:prstGeom>
        </p:spPr>
        <p:txBody>
          <a:bodyPr wrap="none">
            <a:spAutoFit/>
          </a:bodyPr>
          <a:lstStyle/>
          <a:p>
            <a:r>
              <a:rPr lang="es-ES" sz="1400" b="1" i="1" dirty="0">
                <a:latin typeface="Times New Roman" panose="02020603050405020304" pitchFamily="18" charset="0"/>
                <a:ea typeface="Calibri" panose="020F0502020204030204" pitchFamily="34" charset="0"/>
              </a:rPr>
              <a:t>Probetas con refuerzo en la base </a:t>
            </a:r>
            <a:endParaRPr lang="es-ES" sz="1400" b="1" i="1" dirty="0"/>
          </a:p>
        </p:txBody>
      </p:sp>
      <p:sp>
        <p:nvSpPr>
          <p:cNvPr id="6" name="Rectángulo 5"/>
          <p:cNvSpPr/>
          <p:nvPr/>
        </p:nvSpPr>
        <p:spPr>
          <a:xfrm>
            <a:off x="2501472" y="5244280"/>
            <a:ext cx="2818400" cy="307777"/>
          </a:xfrm>
          <a:prstGeom prst="rect">
            <a:avLst/>
          </a:prstGeom>
        </p:spPr>
        <p:txBody>
          <a:bodyPr wrap="none">
            <a:spAutoFit/>
          </a:bodyPr>
          <a:lstStyle/>
          <a:p>
            <a:r>
              <a:rPr lang="es-ES" sz="1400" b="1" i="1" dirty="0">
                <a:latin typeface="Times New Roman" panose="02020603050405020304" pitchFamily="18" charset="0"/>
                <a:ea typeface="Calibri" panose="020F0502020204030204" pitchFamily="34" charset="0"/>
              </a:rPr>
              <a:t>Elaboración de probetas reforzadas</a:t>
            </a:r>
          </a:p>
        </p:txBody>
      </p:sp>
    </p:spTree>
    <p:extLst>
      <p:ext uri="{BB962C8B-B14F-4D97-AF65-F5344CB8AC3E}">
        <p14:creationId xmlns:p14="http://schemas.microsoft.com/office/powerpoint/2010/main" val="733572622"/>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48011" y="319801"/>
            <a:ext cx="8614410" cy="582701"/>
          </a:xfrm>
        </p:spPr>
        <p:txBody>
          <a:bodyPr/>
          <a:lstStyle/>
          <a:p>
            <a:r>
              <a:rPr lang="es-ES" sz="3200" dirty="0" smtClean="0"/>
              <a:t>Comprobación curva de comportamiento de la mezcla asfáltica reforzada</a:t>
            </a:r>
            <a:endParaRPr lang="es-ES" sz="32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31</a:t>
            </a:fld>
            <a:endParaRPr lang="en-US" dirty="0"/>
          </a:p>
        </p:txBody>
      </p:sp>
      <p:graphicFrame>
        <p:nvGraphicFramePr>
          <p:cNvPr id="13" name="Gráfico 12"/>
          <p:cNvGraphicFramePr/>
          <p:nvPr>
            <p:extLst>
              <p:ext uri="{D42A27DB-BD31-4B8C-83A1-F6EECF244321}">
                <p14:modId xmlns:p14="http://schemas.microsoft.com/office/powerpoint/2010/main" val="1103975991"/>
              </p:ext>
            </p:extLst>
          </p:nvPr>
        </p:nvGraphicFramePr>
        <p:xfrm>
          <a:off x="141261" y="1774682"/>
          <a:ext cx="4836486" cy="2399213"/>
        </p:xfrm>
        <a:graphic>
          <a:graphicData uri="http://schemas.openxmlformats.org/drawingml/2006/chart">
            <c:chart xmlns:c="http://schemas.openxmlformats.org/drawingml/2006/chart" xmlns:r="http://schemas.openxmlformats.org/officeDocument/2006/relationships" r:id="rId2"/>
          </a:graphicData>
        </a:graphic>
      </p:graphicFrame>
      <p:sp>
        <p:nvSpPr>
          <p:cNvPr id="14" name="CuadroTexto 13"/>
          <p:cNvSpPr txBox="1"/>
          <p:nvPr/>
        </p:nvSpPr>
        <p:spPr>
          <a:xfrm>
            <a:off x="513150" y="1082603"/>
            <a:ext cx="6113721" cy="369332"/>
          </a:xfrm>
          <a:prstGeom prst="rect">
            <a:avLst/>
          </a:prstGeom>
          <a:noFill/>
        </p:spPr>
        <p:txBody>
          <a:bodyPr wrap="square" rtlCol="0">
            <a:spAutoFit/>
          </a:bodyPr>
          <a:lstStyle/>
          <a:p>
            <a:r>
              <a:rPr lang="es-ES" sz="1600" b="1" u="sng" dirty="0" smtClean="0">
                <a:latin typeface="+mj-lt"/>
              </a:rPr>
              <a:t>ESTABILIDAD DE MEZCLA ASFÁLTICA REFORZADA CON:</a:t>
            </a:r>
            <a:r>
              <a:rPr lang="es-ES" u="sng" dirty="0" smtClean="0"/>
              <a:t> </a:t>
            </a:r>
            <a:endParaRPr lang="es-ES" u="sng" dirty="0"/>
          </a:p>
        </p:txBody>
      </p:sp>
      <p:sp>
        <p:nvSpPr>
          <p:cNvPr id="15" name="Rectangle 7"/>
          <p:cNvSpPr>
            <a:spLocks noChangeArrowheads="1"/>
          </p:cNvSpPr>
          <p:nvPr/>
        </p:nvSpPr>
        <p:spPr bwMode="auto">
          <a:xfrm>
            <a:off x="1394870" y="1451935"/>
            <a:ext cx="24098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sz="1400" b="1" i="1" dirty="0" smtClean="0">
                <a:latin typeface="+mj-lt"/>
                <a:ea typeface="Calibri" panose="020F0502020204030204" pitchFamily="34" charset="0"/>
                <a:cs typeface="Times New Roman" panose="02020603050405020304" pitchFamily="18" charset="0"/>
              </a:rPr>
              <a:t>Malla de fibra de vidrio</a:t>
            </a:r>
            <a:endParaRPr lang="es-ES" altLang="es-ES" sz="1400" b="1" i="1" dirty="0">
              <a:latin typeface="+mj-lt"/>
              <a:ea typeface="Calibri" panose="020F0502020204030204" pitchFamily="34" charset="0"/>
              <a:cs typeface="Times New Roman" panose="02020603050405020304" pitchFamily="18" charset="0"/>
            </a:endParaRPr>
          </a:p>
        </p:txBody>
      </p:sp>
      <p:sp>
        <p:nvSpPr>
          <p:cNvPr id="16" name="Rectangle 7"/>
          <p:cNvSpPr>
            <a:spLocks noChangeArrowheads="1"/>
          </p:cNvSpPr>
          <p:nvPr/>
        </p:nvSpPr>
        <p:spPr bwMode="auto">
          <a:xfrm>
            <a:off x="6743729" y="1387419"/>
            <a:ext cx="184527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sz="1400" b="1" i="1" dirty="0" smtClean="0">
                <a:latin typeface="+mj-lt"/>
                <a:ea typeface="Calibri" panose="020F0502020204030204" pitchFamily="34" charset="0"/>
                <a:cs typeface="Times New Roman" panose="02020603050405020304" pitchFamily="18" charset="0"/>
              </a:rPr>
              <a:t>Geotextil no tejido</a:t>
            </a:r>
            <a:endParaRPr lang="es-ES" altLang="es-ES" sz="1400" b="1" i="1" dirty="0">
              <a:latin typeface="+mj-lt"/>
              <a:ea typeface="Calibri" panose="020F0502020204030204" pitchFamily="34" charset="0"/>
              <a:cs typeface="Times New Roman" panose="02020603050405020304" pitchFamily="18" charset="0"/>
            </a:endParaRPr>
          </a:p>
        </p:txBody>
      </p:sp>
      <p:sp>
        <p:nvSpPr>
          <p:cNvPr id="17" name="Rectangle 7"/>
          <p:cNvSpPr>
            <a:spLocks noChangeArrowheads="1"/>
          </p:cNvSpPr>
          <p:nvPr/>
        </p:nvSpPr>
        <p:spPr bwMode="auto">
          <a:xfrm>
            <a:off x="513150" y="4068429"/>
            <a:ext cx="41732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S" altLang="es-ES" sz="1400" b="1" i="1" dirty="0" smtClean="0">
                <a:latin typeface="+mj-lt"/>
                <a:ea typeface="Calibri" panose="020F0502020204030204" pitchFamily="34" charset="0"/>
                <a:cs typeface="Times New Roman" panose="02020603050405020304" pitchFamily="18" charset="0"/>
              </a:rPr>
              <a:t>Fibra de vidrio con Anhídrido polivinilico - bórax</a:t>
            </a:r>
            <a:endParaRPr lang="es-ES" altLang="es-ES" sz="1400" b="1" i="1" dirty="0">
              <a:latin typeface="+mj-lt"/>
              <a:ea typeface="Calibri" panose="020F0502020204030204" pitchFamily="34" charset="0"/>
              <a:cs typeface="Times New Roman" panose="02020603050405020304" pitchFamily="18" charset="0"/>
            </a:endParaRPr>
          </a:p>
        </p:txBody>
      </p:sp>
      <p:sp>
        <p:nvSpPr>
          <p:cNvPr id="18" name="Rectangle 7"/>
          <p:cNvSpPr>
            <a:spLocks noChangeArrowheads="1"/>
          </p:cNvSpPr>
          <p:nvPr/>
        </p:nvSpPr>
        <p:spPr bwMode="auto">
          <a:xfrm>
            <a:off x="6359524" y="4068429"/>
            <a:ext cx="25696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S" altLang="es-ES" sz="1400" b="1" i="1" dirty="0" smtClean="0">
                <a:latin typeface="+mj-lt"/>
                <a:ea typeface="Calibri" panose="020F0502020204030204" pitchFamily="34" charset="0"/>
                <a:cs typeface="Times New Roman" panose="02020603050405020304" pitchFamily="18" charset="0"/>
              </a:rPr>
              <a:t>Fibra de vidrio con isopreno</a:t>
            </a:r>
            <a:endParaRPr lang="es-ES" altLang="es-ES" sz="1400" b="1" i="1" dirty="0">
              <a:latin typeface="+mj-lt"/>
              <a:ea typeface="Calibri" panose="020F0502020204030204" pitchFamily="34" charset="0"/>
              <a:cs typeface="Times New Roman" panose="02020603050405020304" pitchFamily="18" charset="0"/>
            </a:endParaRPr>
          </a:p>
        </p:txBody>
      </p:sp>
      <p:graphicFrame>
        <p:nvGraphicFramePr>
          <p:cNvPr id="19" name="Gráfico 18"/>
          <p:cNvGraphicFramePr/>
          <p:nvPr>
            <p:extLst>
              <p:ext uri="{D42A27DB-BD31-4B8C-83A1-F6EECF244321}">
                <p14:modId xmlns:p14="http://schemas.microsoft.com/office/powerpoint/2010/main" val="2125970515"/>
              </p:ext>
            </p:extLst>
          </p:nvPr>
        </p:nvGraphicFramePr>
        <p:xfrm>
          <a:off x="4853540" y="1778426"/>
          <a:ext cx="4783322" cy="22900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Gráfico 19"/>
          <p:cNvGraphicFramePr/>
          <p:nvPr>
            <p:extLst>
              <p:ext uri="{D42A27DB-BD31-4B8C-83A1-F6EECF244321}">
                <p14:modId xmlns:p14="http://schemas.microsoft.com/office/powerpoint/2010/main" val="1427464554"/>
              </p:ext>
            </p:extLst>
          </p:nvPr>
        </p:nvGraphicFramePr>
        <p:xfrm>
          <a:off x="231794" y="4258846"/>
          <a:ext cx="4768533" cy="23850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Gráfico 20"/>
          <p:cNvGraphicFramePr/>
          <p:nvPr>
            <p:extLst>
              <p:ext uri="{D42A27DB-BD31-4B8C-83A1-F6EECF244321}">
                <p14:modId xmlns:p14="http://schemas.microsoft.com/office/powerpoint/2010/main" val="2090700546"/>
              </p:ext>
            </p:extLst>
          </p:nvPr>
        </p:nvGraphicFramePr>
        <p:xfrm>
          <a:off x="5189237" y="4364475"/>
          <a:ext cx="4621216" cy="21386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Tabla 21"/>
          <p:cNvGraphicFramePr>
            <a:graphicFrameLocks noGrp="1"/>
          </p:cNvGraphicFramePr>
          <p:nvPr>
            <p:extLst>
              <p:ext uri="{D42A27DB-BD31-4B8C-83A1-F6EECF244321}">
                <p14:modId xmlns:p14="http://schemas.microsoft.com/office/powerpoint/2010/main" val="2042246702"/>
              </p:ext>
            </p:extLst>
          </p:nvPr>
        </p:nvGraphicFramePr>
        <p:xfrm>
          <a:off x="9961184" y="793833"/>
          <a:ext cx="2076544" cy="2205783"/>
        </p:xfrm>
        <a:graphic>
          <a:graphicData uri="http://schemas.openxmlformats.org/drawingml/2006/table">
            <a:tbl>
              <a:tblPr firstRow="1" firstCol="1" bandRow="1">
                <a:tableStyleId>{69CF1AB2-1976-4502-BF36-3FF5EA218861}</a:tableStyleId>
              </a:tblPr>
              <a:tblGrid>
                <a:gridCol w="1189363"/>
                <a:gridCol w="887181"/>
              </a:tblGrid>
              <a:tr h="769758">
                <a:tc>
                  <a:txBody>
                    <a:bodyPr/>
                    <a:lstStyle/>
                    <a:p>
                      <a:pPr algn="ctr">
                        <a:lnSpc>
                          <a:spcPct val="107000"/>
                        </a:lnSpc>
                        <a:spcAft>
                          <a:spcPts val="0"/>
                        </a:spcAft>
                      </a:pPr>
                      <a:r>
                        <a:rPr lang="es-ES" sz="1100" dirty="0">
                          <a:effectLst/>
                          <a:latin typeface="+mj-lt"/>
                        </a:rPr>
                        <a:t>Tipo de fibra</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dirty="0">
                          <a:effectLst/>
                          <a:latin typeface="+mj-lt"/>
                        </a:rPr>
                        <a:t>Estabilidad (lb)</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r>
              <a:tr h="179850">
                <a:tc>
                  <a:txBody>
                    <a:bodyPr/>
                    <a:lstStyle/>
                    <a:p>
                      <a:pPr algn="ctr">
                        <a:lnSpc>
                          <a:spcPct val="107000"/>
                        </a:lnSpc>
                        <a:spcAft>
                          <a:spcPts val="0"/>
                        </a:spcAft>
                      </a:pPr>
                      <a:r>
                        <a:rPr lang="es-ES" sz="1100">
                          <a:effectLst/>
                          <a:latin typeface="+mj-lt"/>
                        </a:rPr>
                        <a:t>Sin refuerzo</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dirty="0">
                          <a:effectLst/>
                          <a:latin typeface="+mj-lt"/>
                        </a:rPr>
                        <a:t>3273.13</a:t>
                      </a:r>
                      <a:endParaRPr lang="es-ES" sz="1100" b="1" dirty="0">
                        <a:effectLst/>
                        <a:latin typeface="+mj-lt"/>
                        <a:ea typeface="Calibri" panose="020F0502020204030204" pitchFamily="34" charset="0"/>
                        <a:cs typeface="Times New Roman" panose="02020603050405020304" pitchFamily="18" charset="0"/>
                      </a:endParaRPr>
                    </a:p>
                  </a:txBody>
                  <a:tcPr marL="68580" marR="68580" marT="0" marB="0" anchor="ctr"/>
                </a:tc>
              </a:tr>
              <a:tr h="190041">
                <a:tc>
                  <a:txBody>
                    <a:bodyPr/>
                    <a:lstStyle/>
                    <a:p>
                      <a:pPr algn="ctr">
                        <a:lnSpc>
                          <a:spcPct val="107000"/>
                        </a:lnSpc>
                        <a:spcAft>
                          <a:spcPts val="0"/>
                        </a:spcAft>
                      </a:pPr>
                      <a:r>
                        <a:rPr lang="es-ES" sz="1100">
                          <a:effectLst/>
                          <a:latin typeface="+mj-lt"/>
                        </a:rPr>
                        <a:t>Malla fibra de vidrio</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4265.28</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r>
              <a:tr h="179850">
                <a:tc>
                  <a:txBody>
                    <a:bodyPr/>
                    <a:lstStyle/>
                    <a:p>
                      <a:pPr algn="ctr">
                        <a:lnSpc>
                          <a:spcPct val="107000"/>
                        </a:lnSpc>
                        <a:spcAft>
                          <a:spcPts val="0"/>
                        </a:spcAft>
                      </a:pPr>
                      <a:r>
                        <a:rPr lang="es-ES" sz="1100">
                          <a:effectLst/>
                          <a:latin typeface="+mj-lt"/>
                        </a:rPr>
                        <a:t>G. no tejido</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3874.55</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r>
              <a:tr h="247593">
                <a:tc>
                  <a:txBody>
                    <a:bodyPr/>
                    <a:lstStyle/>
                    <a:p>
                      <a:pPr algn="ctr">
                        <a:lnSpc>
                          <a:spcPct val="107000"/>
                        </a:lnSpc>
                        <a:spcAft>
                          <a:spcPts val="0"/>
                        </a:spcAft>
                      </a:pPr>
                      <a:r>
                        <a:rPr lang="es-ES" sz="1100">
                          <a:effectLst/>
                          <a:latin typeface="+mj-lt"/>
                        </a:rPr>
                        <a:t>Fibra de vidrio con bórax</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a:effectLst/>
                          <a:latin typeface="+mj-lt"/>
                        </a:rPr>
                        <a:t>3870.70</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r>
              <a:tr h="307903">
                <a:tc>
                  <a:txBody>
                    <a:bodyPr/>
                    <a:lstStyle/>
                    <a:p>
                      <a:pPr algn="ctr">
                        <a:lnSpc>
                          <a:spcPct val="107000"/>
                        </a:lnSpc>
                        <a:spcAft>
                          <a:spcPts val="0"/>
                        </a:spcAft>
                      </a:pPr>
                      <a:r>
                        <a:rPr lang="es-ES" sz="1100" dirty="0">
                          <a:effectLst/>
                          <a:latin typeface="+mj-lt"/>
                        </a:rPr>
                        <a:t>Fibra de vidrio con isopreno</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100" dirty="0">
                          <a:effectLst/>
                          <a:latin typeface="+mj-lt"/>
                        </a:rPr>
                        <a:t>4069.39</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31" name="Rectángulo 30"/>
          <p:cNvSpPr/>
          <p:nvPr/>
        </p:nvSpPr>
        <p:spPr>
          <a:xfrm>
            <a:off x="9943288" y="3178662"/>
            <a:ext cx="2112335" cy="138499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indent="144145" algn="just"/>
            <a:r>
              <a:rPr lang="es-EC" sz="1400" dirty="0" smtClean="0">
                <a:latin typeface="Times New Roman" panose="02020603050405020304" pitchFamily="18" charset="0"/>
                <a:ea typeface="Calibri" panose="020F0502020204030204" pitchFamily="34" charset="0"/>
              </a:rPr>
              <a:t>Mientras </a:t>
            </a:r>
            <a:r>
              <a:rPr lang="es-EC" sz="1400" dirty="0">
                <a:latin typeface="Times New Roman" panose="02020603050405020304" pitchFamily="18" charset="0"/>
                <a:ea typeface="Calibri" panose="020F0502020204030204" pitchFamily="34" charset="0"/>
              </a:rPr>
              <a:t>más cerca a la base se coloque el refuerzo existe un porcentaje mayor de mejora de la estabilidad  respecto a </a:t>
            </a:r>
            <a:r>
              <a:rPr lang="es-EC" sz="1400" dirty="0" smtClean="0">
                <a:latin typeface="Times New Roman" panose="02020603050405020304" pitchFamily="18" charset="0"/>
                <a:ea typeface="Calibri" panose="020F0502020204030204" pitchFamily="34" charset="0"/>
              </a:rPr>
              <a:t>la mezcla </a:t>
            </a:r>
            <a:r>
              <a:rPr lang="es-EC" sz="1400" dirty="0">
                <a:latin typeface="Times New Roman" panose="02020603050405020304" pitchFamily="18" charset="0"/>
                <a:ea typeface="Calibri" panose="020F0502020204030204" pitchFamily="34" charset="0"/>
              </a:rPr>
              <a:t>no reforzadas. </a:t>
            </a:r>
            <a:endParaRPr lang="es-EC" sz="1400" dirty="0" smtClean="0">
              <a:latin typeface="Times New Roman" panose="02020603050405020304" pitchFamily="18" charset="0"/>
              <a:ea typeface="Calibri" panose="020F0502020204030204" pitchFamily="34" charset="0"/>
            </a:endParaRPr>
          </a:p>
        </p:txBody>
      </p:sp>
      <p:sp>
        <p:nvSpPr>
          <p:cNvPr id="32" name="Rectángulo 31"/>
          <p:cNvSpPr/>
          <p:nvPr/>
        </p:nvSpPr>
        <p:spPr>
          <a:xfrm>
            <a:off x="10007944" y="4760095"/>
            <a:ext cx="2047679" cy="181588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144145" algn="just">
              <a:spcBef>
                <a:spcPts val="1200"/>
              </a:spcBef>
              <a:spcAft>
                <a:spcPts val="1000"/>
              </a:spcAft>
            </a:pPr>
            <a:r>
              <a:rPr lang="es-EC" sz="1400" dirty="0">
                <a:latin typeface="Times New Roman" panose="02020603050405020304" pitchFamily="18" charset="0"/>
                <a:ea typeface="Calibri" panose="020F0502020204030204" pitchFamily="34" charset="0"/>
              </a:rPr>
              <a:t>La tendencia de las curvas permiten comprobar la hipótesis del comportamiento de la </a:t>
            </a:r>
            <a:r>
              <a:rPr lang="es-EC" sz="1400" dirty="0" smtClean="0">
                <a:latin typeface="Times New Roman" panose="02020603050405020304" pitchFamily="18" charset="0"/>
                <a:ea typeface="Calibri" panose="020F0502020204030204" pitchFamily="34" charset="0"/>
              </a:rPr>
              <a:t>mezcla obtenida </a:t>
            </a:r>
            <a:r>
              <a:rPr lang="es-EC" sz="1400" dirty="0">
                <a:latin typeface="Times New Roman" panose="02020603050405020304" pitchFamily="18" charset="0"/>
                <a:ea typeface="Calibri" panose="020F0502020204030204" pitchFamily="34" charset="0"/>
              </a:rPr>
              <a:t>de forma teórica; y la </a:t>
            </a:r>
            <a:r>
              <a:rPr lang="es-EC" sz="1400" dirty="0" smtClean="0">
                <a:latin typeface="Times New Roman" panose="02020603050405020304" pitchFamily="18" charset="0"/>
                <a:ea typeface="Calibri" panose="020F0502020204030204" pitchFamily="34" charset="0"/>
              </a:rPr>
              <a:t>posición </a:t>
            </a:r>
            <a:r>
              <a:rPr lang="es-EC" sz="1400" dirty="0">
                <a:latin typeface="Times New Roman" panose="02020603050405020304" pitchFamily="18" charset="0"/>
                <a:ea typeface="Calibri" panose="020F0502020204030204" pitchFamily="34" charset="0"/>
              </a:rPr>
              <a:t>para la colocación del refuerzo. </a:t>
            </a:r>
            <a:endParaRPr lang="es-ES" sz="1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947084487"/>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48011" y="319801"/>
            <a:ext cx="8614410" cy="582701"/>
          </a:xfrm>
        </p:spPr>
        <p:txBody>
          <a:bodyPr/>
          <a:lstStyle/>
          <a:p>
            <a:r>
              <a:rPr lang="es-ES" sz="3200" dirty="0" smtClean="0"/>
              <a:t>Comprobación curva de comportamiento de la mezcla asfáltica reforzada</a:t>
            </a:r>
            <a:endParaRPr lang="es-ES" sz="32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32</a:t>
            </a:fld>
            <a:endParaRPr lang="en-US" dirty="0"/>
          </a:p>
        </p:txBody>
      </p:sp>
      <p:sp>
        <p:nvSpPr>
          <p:cNvPr id="14" name="CuadroTexto 13"/>
          <p:cNvSpPr txBox="1"/>
          <p:nvPr/>
        </p:nvSpPr>
        <p:spPr>
          <a:xfrm>
            <a:off x="513150" y="1082603"/>
            <a:ext cx="6113721" cy="369332"/>
          </a:xfrm>
          <a:prstGeom prst="rect">
            <a:avLst/>
          </a:prstGeom>
          <a:noFill/>
        </p:spPr>
        <p:txBody>
          <a:bodyPr wrap="square" rtlCol="0">
            <a:spAutoFit/>
          </a:bodyPr>
          <a:lstStyle/>
          <a:p>
            <a:r>
              <a:rPr lang="es-ES" sz="1600" b="1" u="sng" dirty="0" smtClean="0">
                <a:latin typeface="+mj-lt"/>
              </a:rPr>
              <a:t>FLUJO DE MEZCLA ASFÁLTICA REFORZADA CON:</a:t>
            </a:r>
            <a:r>
              <a:rPr lang="es-ES" u="sng" dirty="0" smtClean="0"/>
              <a:t> </a:t>
            </a:r>
            <a:endParaRPr lang="es-ES" u="sng" dirty="0"/>
          </a:p>
        </p:txBody>
      </p:sp>
      <p:sp>
        <p:nvSpPr>
          <p:cNvPr id="15" name="Rectangle 7"/>
          <p:cNvSpPr>
            <a:spLocks noChangeArrowheads="1"/>
          </p:cNvSpPr>
          <p:nvPr/>
        </p:nvSpPr>
        <p:spPr bwMode="auto">
          <a:xfrm>
            <a:off x="1394870" y="1451935"/>
            <a:ext cx="24098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sz="1400" b="1" i="1" dirty="0" smtClean="0">
                <a:latin typeface="+mj-lt"/>
                <a:ea typeface="Calibri" panose="020F0502020204030204" pitchFamily="34" charset="0"/>
                <a:cs typeface="Times New Roman" panose="02020603050405020304" pitchFamily="18" charset="0"/>
              </a:rPr>
              <a:t>Malla de fibra de vidrio</a:t>
            </a:r>
            <a:endParaRPr lang="es-ES" altLang="es-ES" sz="1400" b="1" i="1" dirty="0">
              <a:latin typeface="+mj-lt"/>
              <a:ea typeface="Calibri" panose="020F0502020204030204" pitchFamily="34" charset="0"/>
              <a:cs typeface="Times New Roman" panose="02020603050405020304" pitchFamily="18" charset="0"/>
            </a:endParaRPr>
          </a:p>
        </p:txBody>
      </p:sp>
      <p:sp>
        <p:nvSpPr>
          <p:cNvPr id="16" name="Rectangle 7"/>
          <p:cNvSpPr>
            <a:spLocks noChangeArrowheads="1"/>
          </p:cNvSpPr>
          <p:nvPr/>
        </p:nvSpPr>
        <p:spPr bwMode="auto">
          <a:xfrm>
            <a:off x="6743729" y="1387419"/>
            <a:ext cx="184527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sz="1400" b="1" i="1" dirty="0" smtClean="0">
                <a:latin typeface="+mj-lt"/>
                <a:ea typeface="Calibri" panose="020F0502020204030204" pitchFamily="34" charset="0"/>
                <a:cs typeface="Times New Roman" panose="02020603050405020304" pitchFamily="18" charset="0"/>
              </a:rPr>
              <a:t>Geotextil no tejido</a:t>
            </a:r>
            <a:endParaRPr lang="es-ES" altLang="es-ES" sz="1400" b="1" i="1" dirty="0">
              <a:latin typeface="+mj-lt"/>
              <a:ea typeface="Calibri" panose="020F0502020204030204" pitchFamily="34" charset="0"/>
              <a:cs typeface="Times New Roman" panose="02020603050405020304" pitchFamily="18" charset="0"/>
            </a:endParaRPr>
          </a:p>
        </p:txBody>
      </p:sp>
      <p:sp>
        <p:nvSpPr>
          <p:cNvPr id="17" name="Rectangle 7"/>
          <p:cNvSpPr>
            <a:spLocks noChangeArrowheads="1"/>
          </p:cNvSpPr>
          <p:nvPr/>
        </p:nvSpPr>
        <p:spPr bwMode="auto">
          <a:xfrm>
            <a:off x="513150" y="4068429"/>
            <a:ext cx="41732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S" altLang="es-ES" sz="1400" b="1" i="1" dirty="0" smtClean="0">
                <a:latin typeface="+mj-lt"/>
                <a:ea typeface="Calibri" panose="020F0502020204030204" pitchFamily="34" charset="0"/>
                <a:cs typeface="Times New Roman" panose="02020603050405020304" pitchFamily="18" charset="0"/>
              </a:rPr>
              <a:t>Fibra de vidrio con Anhídrido polivinilico - bórax</a:t>
            </a:r>
            <a:endParaRPr lang="es-ES" altLang="es-ES" sz="1400" b="1" i="1" dirty="0">
              <a:latin typeface="+mj-lt"/>
              <a:ea typeface="Calibri" panose="020F0502020204030204" pitchFamily="34" charset="0"/>
              <a:cs typeface="Times New Roman" panose="02020603050405020304" pitchFamily="18" charset="0"/>
            </a:endParaRPr>
          </a:p>
        </p:txBody>
      </p:sp>
      <p:sp>
        <p:nvSpPr>
          <p:cNvPr id="18" name="Rectangle 7"/>
          <p:cNvSpPr>
            <a:spLocks noChangeArrowheads="1"/>
          </p:cNvSpPr>
          <p:nvPr/>
        </p:nvSpPr>
        <p:spPr bwMode="auto">
          <a:xfrm>
            <a:off x="6359524" y="4068429"/>
            <a:ext cx="25696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S" altLang="es-ES" sz="1400" b="1" i="1" dirty="0" smtClean="0">
                <a:latin typeface="+mj-lt"/>
                <a:ea typeface="Calibri" panose="020F0502020204030204" pitchFamily="34" charset="0"/>
                <a:cs typeface="Times New Roman" panose="02020603050405020304" pitchFamily="18" charset="0"/>
              </a:rPr>
              <a:t>Fibra de vidrio con isopreno</a:t>
            </a:r>
            <a:endParaRPr lang="es-ES" altLang="es-ES" sz="1400" b="1" i="1" dirty="0">
              <a:latin typeface="+mj-lt"/>
              <a:ea typeface="Calibri" panose="020F0502020204030204" pitchFamily="34" charset="0"/>
              <a:cs typeface="Times New Roman" panose="02020603050405020304" pitchFamily="18" charset="0"/>
            </a:endParaRPr>
          </a:p>
        </p:txBody>
      </p:sp>
      <p:graphicFrame>
        <p:nvGraphicFramePr>
          <p:cNvPr id="22" name="Tabla 21"/>
          <p:cNvGraphicFramePr>
            <a:graphicFrameLocks noGrp="1"/>
          </p:cNvGraphicFramePr>
          <p:nvPr>
            <p:extLst>
              <p:ext uri="{D42A27DB-BD31-4B8C-83A1-F6EECF244321}">
                <p14:modId xmlns:p14="http://schemas.microsoft.com/office/powerpoint/2010/main" val="1072492133"/>
              </p:ext>
            </p:extLst>
          </p:nvPr>
        </p:nvGraphicFramePr>
        <p:xfrm>
          <a:off x="9953920" y="1119843"/>
          <a:ext cx="2076544" cy="2205783"/>
        </p:xfrm>
        <a:graphic>
          <a:graphicData uri="http://schemas.openxmlformats.org/drawingml/2006/table">
            <a:tbl>
              <a:tblPr firstRow="1" firstCol="1" bandRow="1">
                <a:tableStyleId>{69CF1AB2-1976-4502-BF36-3FF5EA218861}</a:tableStyleId>
              </a:tblPr>
              <a:tblGrid>
                <a:gridCol w="1189363"/>
                <a:gridCol w="887181"/>
              </a:tblGrid>
              <a:tr h="769758">
                <a:tc>
                  <a:txBody>
                    <a:bodyPr/>
                    <a:lstStyle/>
                    <a:p>
                      <a:pPr algn="ctr">
                        <a:lnSpc>
                          <a:spcPct val="107000"/>
                        </a:lnSpc>
                        <a:spcAft>
                          <a:spcPts val="0"/>
                        </a:spcAft>
                      </a:pPr>
                      <a:r>
                        <a:rPr lang="es-ES" sz="1100" dirty="0">
                          <a:effectLst/>
                          <a:latin typeface="+mj-lt"/>
                        </a:rPr>
                        <a:t>Tipo de fibra</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Flujo       (mm)</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79850">
                <a:tc>
                  <a:txBody>
                    <a:bodyPr/>
                    <a:lstStyle/>
                    <a:p>
                      <a:pPr algn="ctr">
                        <a:lnSpc>
                          <a:spcPct val="107000"/>
                        </a:lnSpc>
                        <a:spcAft>
                          <a:spcPts val="0"/>
                        </a:spcAft>
                      </a:pPr>
                      <a:r>
                        <a:rPr lang="es-ES" sz="1100">
                          <a:effectLst/>
                          <a:latin typeface="+mj-lt"/>
                        </a:rPr>
                        <a:t>Sin refuerzo</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b="1" dirty="0" smtClean="0">
                          <a:effectLst/>
                        </a:rPr>
                        <a:t>11.52</a:t>
                      </a:r>
                      <a:endParaRPr lang="es-ES"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90041">
                <a:tc>
                  <a:txBody>
                    <a:bodyPr/>
                    <a:lstStyle/>
                    <a:p>
                      <a:pPr algn="ctr">
                        <a:lnSpc>
                          <a:spcPct val="107000"/>
                        </a:lnSpc>
                        <a:spcAft>
                          <a:spcPts val="0"/>
                        </a:spcAft>
                      </a:pPr>
                      <a:r>
                        <a:rPr lang="es-ES" sz="1100">
                          <a:effectLst/>
                          <a:latin typeface="+mj-lt"/>
                        </a:rPr>
                        <a:t>Malla fibra de vidrio</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12.33</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79850">
                <a:tc>
                  <a:txBody>
                    <a:bodyPr/>
                    <a:lstStyle/>
                    <a:p>
                      <a:pPr algn="ctr">
                        <a:lnSpc>
                          <a:spcPct val="107000"/>
                        </a:lnSpc>
                        <a:spcAft>
                          <a:spcPts val="0"/>
                        </a:spcAft>
                      </a:pPr>
                      <a:r>
                        <a:rPr lang="es-ES" sz="1100">
                          <a:effectLst/>
                          <a:latin typeface="+mj-lt"/>
                        </a:rPr>
                        <a:t>G. no tejido</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12.00</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47593">
                <a:tc>
                  <a:txBody>
                    <a:bodyPr/>
                    <a:lstStyle/>
                    <a:p>
                      <a:pPr algn="ctr">
                        <a:lnSpc>
                          <a:spcPct val="107000"/>
                        </a:lnSpc>
                        <a:spcAft>
                          <a:spcPts val="0"/>
                        </a:spcAft>
                      </a:pPr>
                      <a:r>
                        <a:rPr lang="es-ES" sz="1100">
                          <a:effectLst/>
                          <a:latin typeface="+mj-lt"/>
                        </a:rPr>
                        <a:t>Fibra de vidrio con bórax</a:t>
                      </a:r>
                      <a:endParaRPr lang="es-ES" sz="11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12.00</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07903">
                <a:tc>
                  <a:txBody>
                    <a:bodyPr/>
                    <a:lstStyle/>
                    <a:p>
                      <a:pPr algn="ctr">
                        <a:lnSpc>
                          <a:spcPct val="107000"/>
                        </a:lnSpc>
                        <a:spcAft>
                          <a:spcPts val="0"/>
                        </a:spcAft>
                      </a:pPr>
                      <a:r>
                        <a:rPr lang="es-ES" sz="1100" dirty="0">
                          <a:effectLst/>
                          <a:latin typeface="+mj-lt"/>
                        </a:rPr>
                        <a:t>Fibra de vidrio con isopreno</a:t>
                      </a:r>
                      <a:endParaRPr lang="es-ES" sz="11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12.67</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31" name="Rectángulo 30"/>
          <p:cNvSpPr/>
          <p:nvPr/>
        </p:nvSpPr>
        <p:spPr>
          <a:xfrm>
            <a:off x="9953920" y="3510412"/>
            <a:ext cx="2060869" cy="224676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144145" algn="just"/>
            <a:r>
              <a:rPr lang="es-ES" sz="1400" dirty="0" smtClean="0">
                <a:latin typeface="+mj-lt"/>
              </a:rPr>
              <a:t>Se observó </a:t>
            </a:r>
            <a:r>
              <a:rPr lang="es-ES" sz="1400" dirty="0">
                <a:latin typeface="+mj-lt"/>
              </a:rPr>
              <a:t>un aumento en los </a:t>
            </a:r>
            <a:r>
              <a:rPr lang="es-ES" sz="1400" dirty="0" smtClean="0">
                <a:latin typeface="+mj-lt"/>
              </a:rPr>
              <a:t>valores del flujo </a:t>
            </a:r>
            <a:r>
              <a:rPr lang="es-ES" sz="1400" dirty="0">
                <a:latin typeface="+mj-lt"/>
              </a:rPr>
              <a:t>respecto </a:t>
            </a:r>
            <a:r>
              <a:rPr lang="es-ES" sz="1400" dirty="0" smtClean="0">
                <a:latin typeface="+mj-lt"/>
              </a:rPr>
              <a:t>a la mezcla no reforzada, lo </a:t>
            </a:r>
            <a:r>
              <a:rPr lang="es-ES" sz="1400" dirty="0">
                <a:latin typeface="+mj-lt"/>
              </a:rPr>
              <a:t>que significa que el refuerzo le brinda a la mezcla mayor flexibilidad, soportando así  mayores deformaciones antes de la falla</a:t>
            </a:r>
            <a:r>
              <a:rPr lang="es-ES" sz="1400" dirty="0"/>
              <a:t>. </a:t>
            </a:r>
            <a:endParaRPr lang="es-EC" sz="1400" dirty="0" smtClean="0">
              <a:latin typeface="Times New Roman" panose="02020603050405020304" pitchFamily="18" charset="0"/>
              <a:ea typeface="Calibri" panose="020F0502020204030204" pitchFamily="34" charset="0"/>
            </a:endParaRPr>
          </a:p>
        </p:txBody>
      </p:sp>
      <p:graphicFrame>
        <p:nvGraphicFramePr>
          <p:cNvPr id="23" name="Gráfico 22"/>
          <p:cNvGraphicFramePr/>
          <p:nvPr>
            <p:extLst>
              <p:ext uri="{D42A27DB-BD31-4B8C-83A1-F6EECF244321}">
                <p14:modId xmlns:p14="http://schemas.microsoft.com/office/powerpoint/2010/main" val="2071675558"/>
              </p:ext>
            </p:extLst>
          </p:nvPr>
        </p:nvGraphicFramePr>
        <p:xfrm>
          <a:off x="513150" y="1759712"/>
          <a:ext cx="4462887" cy="23976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Gráfico 23"/>
          <p:cNvGraphicFramePr/>
          <p:nvPr>
            <p:extLst>
              <p:ext uri="{D42A27DB-BD31-4B8C-83A1-F6EECF244321}">
                <p14:modId xmlns:p14="http://schemas.microsoft.com/office/powerpoint/2010/main" val="3013376055"/>
              </p:ext>
            </p:extLst>
          </p:nvPr>
        </p:nvGraphicFramePr>
        <p:xfrm>
          <a:off x="5310195" y="1627489"/>
          <a:ext cx="4344168" cy="24409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Gráfico 24"/>
          <p:cNvGraphicFramePr/>
          <p:nvPr>
            <p:extLst>
              <p:ext uri="{D42A27DB-BD31-4B8C-83A1-F6EECF244321}">
                <p14:modId xmlns:p14="http://schemas.microsoft.com/office/powerpoint/2010/main" val="1285481886"/>
              </p:ext>
            </p:extLst>
          </p:nvPr>
        </p:nvGraphicFramePr>
        <p:xfrm>
          <a:off x="263177" y="4246614"/>
          <a:ext cx="4734126" cy="254488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Gráfico 25"/>
          <p:cNvGraphicFramePr/>
          <p:nvPr>
            <p:extLst>
              <p:ext uri="{D42A27DB-BD31-4B8C-83A1-F6EECF244321}">
                <p14:modId xmlns:p14="http://schemas.microsoft.com/office/powerpoint/2010/main" val="3593025690"/>
              </p:ext>
            </p:extLst>
          </p:nvPr>
        </p:nvGraphicFramePr>
        <p:xfrm>
          <a:off x="5159087" y="4304582"/>
          <a:ext cx="4601601" cy="241689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9065895"/>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33</a:t>
            </a:fld>
            <a:endParaRPr lang="en-US" dirty="0"/>
          </a:p>
        </p:txBody>
      </p:sp>
      <p:sp>
        <p:nvSpPr>
          <p:cNvPr id="14" name="CuadroTexto 13"/>
          <p:cNvSpPr txBox="1"/>
          <p:nvPr/>
        </p:nvSpPr>
        <p:spPr>
          <a:xfrm>
            <a:off x="4405322" y="206839"/>
            <a:ext cx="4803128" cy="338554"/>
          </a:xfrm>
          <a:prstGeom prst="rect">
            <a:avLst/>
          </a:prstGeom>
          <a:noFill/>
        </p:spPr>
        <p:txBody>
          <a:bodyPr wrap="square" rtlCol="0">
            <a:spAutoFit/>
          </a:bodyPr>
          <a:lstStyle>
            <a:defPPr>
              <a:defRPr lang="es-ES"/>
            </a:defPPr>
            <a:lvl1pPr>
              <a:defRPr sz="1600" b="1" u="sng">
                <a:latin typeface="+mj-lt"/>
              </a:defRPr>
            </a:lvl1pPr>
          </a:lstStyle>
          <a:p>
            <a:r>
              <a:rPr lang="es-ES" dirty="0"/>
              <a:t>ENSAYO TRACCIÓN INDIRECTA (</a:t>
            </a:r>
            <a:r>
              <a:rPr lang="es-EC" dirty="0"/>
              <a:t>NTL- 346/90 </a:t>
            </a:r>
            <a:r>
              <a:rPr lang="es-EC" dirty="0" smtClean="0"/>
              <a:t>)</a:t>
            </a:r>
            <a:endParaRPr lang="es-ES" dirty="0"/>
          </a:p>
        </p:txBody>
      </p:sp>
      <p:sp>
        <p:nvSpPr>
          <p:cNvPr id="3" name="Rectángulo 2"/>
          <p:cNvSpPr/>
          <p:nvPr/>
        </p:nvSpPr>
        <p:spPr>
          <a:xfrm>
            <a:off x="1377091" y="647911"/>
            <a:ext cx="9888975" cy="338554"/>
          </a:xfrm>
          <a:prstGeom prst="rect">
            <a:avLst/>
          </a:prstGeom>
        </p:spPr>
        <p:txBody>
          <a:bodyPr wrap="square">
            <a:spAutoFit/>
          </a:bodyPr>
          <a:lstStyle/>
          <a:p>
            <a:pPr algn="just"/>
            <a:r>
              <a:rPr lang="es-EC" sz="1600" dirty="0" smtClean="0">
                <a:latin typeface="Times New Roman" panose="02020603050405020304" pitchFamily="18" charset="0"/>
                <a:ea typeface="Calibri" panose="020F0502020204030204" pitchFamily="34" charset="0"/>
              </a:rPr>
              <a:t>Permite </a:t>
            </a:r>
            <a:r>
              <a:rPr lang="es-EC" sz="1600" dirty="0">
                <a:latin typeface="Times New Roman" panose="02020603050405020304" pitchFamily="18" charset="0"/>
                <a:ea typeface="Calibri" panose="020F0502020204030204" pitchFamily="34" charset="0"/>
              </a:rPr>
              <a:t>reproducir el estado de tensiones que se generan en la fibra inferior de la carpeta asfáltica (zona de tracción). </a:t>
            </a:r>
            <a:endParaRPr lang="es-EC" sz="1600" dirty="0" smtClean="0">
              <a:latin typeface="Times New Roman" panose="02020603050405020304" pitchFamily="18" charset="0"/>
              <a:ea typeface="Calibri" panose="020F0502020204030204" pitchFamily="34" charset="0"/>
            </a:endParaRPr>
          </a:p>
        </p:txBody>
      </p:sp>
      <p:sp>
        <p:nvSpPr>
          <p:cNvPr id="5"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pSp>
        <p:nvGrpSpPr>
          <p:cNvPr id="19" name="Grupo 18"/>
          <p:cNvGrpSpPr/>
          <p:nvPr/>
        </p:nvGrpSpPr>
        <p:grpSpPr>
          <a:xfrm>
            <a:off x="6826782" y="986465"/>
            <a:ext cx="5188007" cy="1891980"/>
            <a:chOff x="0" y="0"/>
            <a:chExt cx="5020406" cy="1895212"/>
          </a:xfrm>
        </p:grpSpPr>
        <p:pic>
          <p:nvPicPr>
            <p:cNvPr id="20" name="Imagen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668" y="8627"/>
              <a:ext cx="1733550" cy="1886585"/>
            </a:xfrm>
            <a:prstGeom prst="rect">
              <a:avLst/>
            </a:prstGeom>
          </p:spPr>
        </p:pic>
        <p:pic>
          <p:nvPicPr>
            <p:cNvPr id="21" name="Imagen 20"/>
            <p:cNvPicPr>
              <a:picLocks noChangeAspect="1"/>
            </p:cNvPicPr>
            <p:nvPr/>
          </p:nvPicPr>
          <p:blipFill rotWithShape="1">
            <a:blip r:embed="rId3" cstate="print">
              <a:extLst>
                <a:ext uri="{28A0092B-C50C-407E-A947-70E740481C1C}">
                  <a14:useLocalDpi xmlns:a14="http://schemas.microsoft.com/office/drawing/2010/main" val="0"/>
                </a:ext>
              </a:extLst>
            </a:blip>
            <a:srcRect l="1339" r="1775"/>
            <a:stretch/>
          </p:blipFill>
          <p:spPr bwMode="auto">
            <a:xfrm>
              <a:off x="0" y="0"/>
              <a:ext cx="1724025" cy="1877695"/>
            </a:xfrm>
            <a:prstGeom prst="rect">
              <a:avLst/>
            </a:prstGeom>
            <a:ln>
              <a:noFill/>
            </a:ln>
            <a:extLst>
              <a:ext uri="{53640926-AAD7-44D8-BBD7-CCE9431645EC}">
                <a14:shadowObscured xmlns:a14="http://schemas.microsoft.com/office/drawing/2010/main"/>
              </a:ext>
            </a:extLst>
          </p:spPr>
        </p:pic>
        <p:pic>
          <p:nvPicPr>
            <p:cNvPr id="27" name="Imagen 26"/>
            <p:cNvPicPr>
              <a:picLocks noChangeAspect="1"/>
            </p:cNvPicPr>
            <p:nvPr/>
          </p:nvPicPr>
          <p:blipFill rotWithShape="1">
            <a:blip r:embed="rId4" cstate="print">
              <a:extLst>
                <a:ext uri="{28A0092B-C50C-407E-A947-70E740481C1C}">
                  <a14:useLocalDpi xmlns:a14="http://schemas.microsoft.com/office/drawing/2010/main" val="0"/>
                </a:ext>
              </a:extLst>
            </a:blip>
            <a:srcRect b="15511"/>
            <a:stretch/>
          </p:blipFill>
          <p:spPr bwMode="auto">
            <a:xfrm>
              <a:off x="3571336" y="8627"/>
              <a:ext cx="1449070" cy="1886585"/>
            </a:xfrm>
            <a:prstGeom prst="rect">
              <a:avLst/>
            </a:prstGeom>
            <a:ln>
              <a:noFill/>
            </a:ln>
            <a:extLst>
              <a:ext uri="{53640926-AAD7-44D8-BBD7-CCE9431645EC}">
                <a14:shadowObscured xmlns:a14="http://schemas.microsoft.com/office/drawing/2010/main"/>
              </a:ext>
            </a:extLst>
          </p:spPr>
        </p:pic>
      </p:grpSp>
      <p:sp>
        <p:nvSpPr>
          <p:cNvPr id="6" name="Rectangle 6"/>
          <p:cNvSpPr>
            <a:spLocks noChangeArrowheads="1"/>
          </p:cNvSpPr>
          <p:nvPr/>
        </p:nvSpPr>
        <p:spPr bwMode="auto">
          <a:xfrm>
            <a:off x="7761767" y="2860894"/>
            <a:ext cx="324627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S" sz="1400" b="1" i="1" u="none" strike="noStrike" cap="none" normalizeH="0" baseline="0" dirty="0" smtClean="0" bmk="_Toc517279705">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Proceso del ensayo de tracción indirecta</a:t>
            </a:r>
            <a:endParaRPr kumimoji="0" lang="es-EC" altLang="es-ES" sz="2000" b="1" i="1" u="none" strike="noStrike" cap="none" normalizeH="0" baseline="0" dirty="0" smtClean="0">
              <a:ln>
                <a:noFill/>
              </a:ln>
              <a:solidFill>
                <a:schemeClr val="tx1"/>
              </a:solidFill>
              <a:effectLst/>
              <a:latin typeface="Arial" panose="020B0604020202020204" pitchFamily="34" charset="0"/>
            </a:endParaRPr>
          </a:p>
        </p:txBody>
      </p:sp>
      <p:sp>
        <p:nvSpPr>
          <p:cNvPr id="7"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15"/>
          <p:cNvSpPr>
            <a:spLocks noChangeArrowheads="1"/>
          </p:cNvSpPr>
          <p:nvPr/>
        </p:nvSpPr>
        <p:spPr bwMode="auto">
          <a:xfrm>
            <a:off x="6572813" y="6051209"/>
            <a:ext cx="527127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S" sz="1400" b="1" i="1" u="none" strike="noStrike" cap="none" normalizeH="0" baseline="0" dirty="0" smtClean="0" bmk="_Toc517279706">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Probeta ensayada sin refuerzo, b) Probeta ensayada con refuerzo</a:t>
            </a:r>
            <a:endParaRPr kumimoji="0" lang="es-EC" altLang="es-ES" sz="2000" b="1" i="1" u="none" strike="noStrike" cap="none" normalizeH="0" baseline="0" dirty="0" smtClean="0">
              <a:ln>
                <a:noFill/>
              </a:ln>
              <a:solidFill>
                <a:schemeClr val="tx1"/>
              </a:solidFill>
              <a:effectLst/>
              <a:latin typeface="Arial" panose="020B0604020202020204" pitchFamily="34" charset="0"/>
            </a:endParaRPr>
          </a:p>
        </p:txBody>
      </p:sp>
      <p:grpSp>
        <p:nvGrpSpPr>
          <p:cNvPr id="28" name="Grupo 27"/>
          <p:cNvGrpSpPr/>
          <p:nvPr/>
        </p:nvGrpSpPr>
        <p:grpSpPr>
          <a:xfrm>
            <a:off x="6351001" y="3310698"/>
            <a:ext cx="5762845" cy="2662678"/>
            <a:chOff x="0" y="0"/>
            <a:chExt cx="5531401" cy="2406650"/>
          </a:xfrm>
        </p:grpSpPr>
        <p:pic>
          <p:nvPicPr>
            <p:cNvPr id="29" name="Imagen 28"/>
            <p:cNvPicPr>
              <a:picLocks noChangeAspect="1"/>
            </p:cNvPicPr>
            <p:nvPr/>
          </p:nvPicPr>
          <p:blipFill rotWithShape="1">
            <a:blip r:embed="rId5" cstate="print">
              <a:extLst>
                <a:ext uri="{28A0092B-C50C-407E-A947-70E740481C1C}">
                  <a14:useLocalDpi xmlns:a14="http://schemas.microsoft.com/office/drawing/2010/main" val="0"/>
                </a:ext>
              </a:extLst>
            </a:blip>
            <a:srcRect l="49415"/>
            <a:stretch/>
          </p:blipFill>
          <p:spPr bwMode="auto">
            <a:xfrm>
              <a:off x="2932981" y="0"/>
              <a:ext cx="2598420" cy="2406650"/>
            </a:xfrm>
            <a:prstGeom prst="rect">
              <a:avLst/>
            </a:prstGeom>
            <a:ln>
              <a:noFill/>
            </a:ln>
            <a:extLst>
              <a:ext uri="{53640926-AAD7-44D8-BBD7-CCE9431645EC}">
                <a14:shadowObscured xmlns:a14="http://schemas.microsoft.com/office/drawing/2010/main"/>
              </a:ext>
            </a:extLst>
          </p:spPr>
        </p:pic>
        <p:pic>
          <p:nvPicPr>
            <p:cNvPr id="30" name="Imagen 2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0" y="0"/>
              <a:ext cx="2837815" cy="2406650"/>
            </a:xfrm>
            <a:prstGeom prst="rect">
              <a:avLst/>
            </a:prstGeom>
            <a:ln>
              <a:noFill/>
            </a:ln>
            <a:extLst>
              <a:ext uri="{53640926-AAD7-44D8-BBD7-CCE9431645EC}">
                <a14:shadowObscured xmlns:a14="http://schemas.microsoft.com/office/drawing/2010/main"/>
              </a:ext>
            </a:extLst>
          </p:spPr>
        </p:pic>
        <p:sp>
          <p:nvSpPr>
            <p:cNvPr id="32" name="Cuadro de texto 133"/>
            <p:cNvSpPr txBox="1"/>
            <p:nvPr/>
          </p:nvSpPr>
          <p:spPr>
            <a:xfrm>
              <a:off x="2422474" y="2015503"/>
              <a:ext cx="415294" cy="389239"/>
            </a:xfrm>
            <a:prstGeom prst="rect">
              <a:avLst/>
            </a:prstGeom>
            <a:solidFill>
              <a:schemeClr val="bg1">
                <a:lumMod val="8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a)</a:t>
              </a:r>
            </a:p>
          </p:txBody>
        </p:sp>
        <p:sp>
          <p:nvSpPr>
            <p:cNvPr id="33" name="Cuadro de texto 134"/>
            <p:cNvSpPr txBox="1"/>
            <p:nvPr/>
          </p:nvSpPr>
          <p:spPr>
            <a:xfrm>
              <a:off x="5095204" y="2015038"/>
              <a:ext cx="433069" cy="389706"/>
            </a:xfrm>
            <a:prstGeom prst="rect">
              <a:avLst/>
            </a:prstGeom>
            <a:solidFill>
              <a:schemeClr val="bg1">
                <a:lumMod val="8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b)</a:t>
              </a:r>
            </a:p>
          </p:txBody>
        </p:sp>
      </p:grpSp>
      <p:graphicFrame>
        <p:nvGraphicFramePr>
          <p:cNvPr id="35" name="Tabla 34"/>
          <p:cNvGraphicFramePr>
            <a:graphicFrameLocks noGrp="1"/>
          </p:cNvGraphicFramePr>
          <p:nvPr>
            <p:extLst>
              <p:ext uri="{D42A27DB-BD31-4B8C-83A1-F6EECF244321}">
                <p14:modId xmlns:p14="http://schemas.microsoft.com/office/powerpoint/2010/main" val="3648300824"/>
              </p:ext>
            </p:extLst>
          </p:nvPr>
        </p:nvGraphicFramePr>
        <p:xfrm>
          <a:off x="1886960" y="1182471"/>
          <a:ext cx="3319023" cy="1940036"/>
        </p:xfrm>
        <a:graphic>
          <a:graphicData uri="http://schemas.openxmlformats.org/drawingml/2006/table">
            <a:tbl>
              <a:tblPr firstRow="1" firstCol="1" bandRow="1">
                <a:tableStyleId>{5C22544A-7EE6-4342-B048-85BDC9FD1C3A}</a:tableStyleId>
              </a:tblPr>
              <a:tblGrid>
                <a:gridCol w="1959238"/>
                <a:gridCol w="1359785"/>
              </a:tblGrid>
              <a:tr h="701248">
                <a:tc>
                  <a:txBody>
                    <a:bodyPr/>
                    <a:lstStyle/>
                    <a:p>
                      <a:pPr algn="ctr">
                        <a:lnSpc>
                          <a:spcPct val="107000"/>
                        </a:lnSpc>
                        <a:spcAft>
                          <a:spcPts val="0"/>
                        </a:spcAft>
                      </a:pPr>
                      <a:r>
                        <a:rPr lang="es-ES" sz="1000" dirty="0">
                          <a:effectLst/>
                        </a:rPr>
                        <a:t>Tipo de fibra</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smtClean="0">
                          <a:effectLst/>
                        </a:rPr>
                        <a:t>Deformación unitaria</a:t>
                      </a:r>
                      <a:br>
                        <a:rPr lang="es-ES" sz="1000" dirty="0" smtClean="0">
                          <a:effectLst/>
                        </a:rPr>
                      </a:br>
                      <a:r>
                        <a:rPr lang="es-ES" sz="1000" baseline="0" dirty="0" smtClean="0">
                          <a:effectLst/>
                        </a:rPr>
                        <a:t> </a:t>
                      </a:r>
                      <a:r>
                        <a:rPr lang="es-ES" sz="1000" dirty="0" smtClean="0">
                          <a:effectLst/>
                        </a:rPr>
                        <a:t>(%)</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88191">
                <a:tc>
                  <a:txBody>
                    <a:bodyPr/>
                    <a:lstStyle/>
                    <a:p>
                      <a:pPr algn="ctr">
                        <a:lnSpc>
                          <a:spcPct val="107000"/>
                        </a:lnSpc>
                        <a:spcAft>
                          <a:spcPts val="0"/>
                        </a:spcAft>
                      </a:pPr>
                      <a:r>
                        <a:rPr lang="es-ES" sz="1000">
                          <a:effectLst/>
                        </a:rPr>
                        <a:t>Sin refuerzo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b="1" dirty="0">
                          <a:effectLst/>
                        </a:rPr>
                        <a:t>1.41</a:t>
                      </a:r>
                      <a:endParaRPr lang="es-ES"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50199">
                <a:tc>
                  <a:txBody>
                    <a:bodyPr/>
                    <a:lstStyle/>
                    <a:p>
                      <a:pPr algn="ctr">
                        <a:lnSpc>
                          <a:spcPct val="107000"/>
                        </a:lnSpc>
                        <a:spcAft>
                          <a:spcPts val="0"/>
                        </a:spcAft>
                      </a:pPr>
                      <a:r>
                        <a:rPr lang="es-ES" sz="1000" dirty="0">
                          <a:effectLst/>
                        </a:rPr>
                        <a:t>Malla fibra de vidrio</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1.47</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50199">
                <a:tc>
                  <a:txBody>
                    <a:bodyPr/>
                    <a:lstStyle/>
                    <a:p>
                      <a:pPr algn="ctr">
                        <a:lnSpc>
                          <a:spcPct val="107000"/>
                        </a:lnSpc>
                        <a:spcAft>
                          <a:spcPts val="0"/>
                        </a:spcAft>
                      </a:pPr>
                      <a:r>
                        <a:rPr lang="es-ES" sz="1000" dirty="0">
                          <a:effectLst/>
                        </a:rPr>
                        <a:t>Fibra de vidrio con bórax</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1.75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50199">
                <a:tc>
                  <a:txBody>
                    <a:bodyPr/>
                    <a:lstStyle/>
                    <a:p>
                      <a:pPr algn="ctr">
                        <a:lnSpc>
                          <a:spcPct val="107000"/>
                        </a:lnSpc>
                        <a:spcAft>
                          <a:spcPts val="0"/>
                        </a:spcAft>
                      </a:pPr>
                      <a:r>
                        <a:rPr lang="es-ES" sz="1000" dirty="0">
                          <a:effectLst/>
                        </a:rPr>
                        <a:t>Fibra de vidrio con isopreno</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1.52</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39" name="Gráfico 38"/>
          <p:cNvGraphicFramePr/>
          <p:nvPr>
            <p:extLst>
              <p:ext uri="{D42A27DB-BD31-4B8C-83A1-F6EECF244321}">
                <p14:modId xmlns:p14="http://schemas.microsoft.com/office/powerpoint/2010/main" val="2941903964"/>
              </p:ext>
            </p:extLst>
          </p:nvPr>
        </p:nvGraphicFramePr>
        <p:xfrm>
          <a:off x="639295" y="3168671"/>
          <a:ext cx="5522939" cy="2679236"/>
        </p:xfrm>
        <a:graphic>
          <a:graphicData uri="http://schemas.openxmlformats.org/drawingml/2006/chart">
            <c:chart xmlns:c="http://schemas.openxmlformats.org/drawingml/2006/chart" xmlns:r="http://schemas.openxmlformats.org/officeDocument/2006/relationships" r:id="rId7"/>
          </a:graphicData>
        </a:graphic>
      </p:graphicFrame>
      <p:sp>
        <p:nvSpPr>
          <p:cNvPr id="41" name="Rectángulo 40"/>
          <p:cNvSpPr/>
          <p:nvPr/>
        </p:nvSpPr>
        <p:spPr>
          <a:xfrm>
            <a:off x="255001" y="5848332"/>
            <a:ext cx="5996852" cy="830997"/>
          </a:xfrm>
          <a:prstGeom prst="rect">
            <a:avLst/>
          </a:prstGeom>
          <a:ln>
            <a:solidFill>
              <a:schemeClr val="accent4">
                <a:lumMod val="60000"/>
                <a:lumOff val="40000"/>
              </a:schemeClr>
            </a:solidFill>
          </a:ln>
        </p:spPr>
        <p:txBody>
          <a:bodyPr wrap="square">
            <a:spAutoFit/>
          </a:bodyPr>
          <a:lstStyle/>
          <a:p>
            <a:pPr algn="just"/>
            <a:r>
              <a:rPr lang="es-EC" sz="1600" dirty="0">
                <a:latin typeface="Times New Roman" panose="02020603050405020304" pitchFamily="18" charset="0"/>
                <a:ea typeface="Calibri" panose="020F0502020204030204" pitchFamily="34" charset="0"/>
              </a:rPr>
              <a:t>La deformación medida </a:t>
            </a:r>
            <a:r>
              <a:rPr lang="es-EC" sz="1600" dirty="0" smtClean="0">
                <a:latin typeface="Times New Roman" panose="02020603050405020304" pitchFamily="18" charset="0"/>
                <a:ea typeface="Calibri" panose="020F0502020204030204" pitchFamily="34" charset="0"/>
              </a:rPr>
              <a:t>permitió </a:t>
            </a:r>
            <a:r>
              <a:rPr lang="es-EC" sz="1600" dirty="0">
                <a:latin typeface="Times New Roman" panose="02020603050405020304" pitchFamily="18" charset="0"/>
                <a:ea typeface="Calibri" panose="020F0502020204030204" pitchFamily="34" charset="0"/>
              </a:rPr>
              <a:t>determinar el potencial de agrietamiento de la mezcla. La mezcla asfáltica que admite mayor deformación antes de alcanzar la falla resiste mejor los agrietamientos.</a:t>
            </a:r>
            <a:endParaRPr lang="es-ES" sz="16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41376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5"/>
                                        </p:tgtEl>
                                      </p:cBhvr>
                                    </p:animEffect>
                                    <p:set>
                                      <p:cBhvr>
                                        <p:cTn id="10" dur="1" fill="hold">
                                          <p:stCondLst>
                                            <p:cond delay="499"/>
                                          </p:stCondLst>
                                        </p:cTn>
                                        <p:tgtEl>
                                          <p:spTgt spid="3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9"/>
                                        </p:tgtEl>
                                      </p:cBhvr>
                                    </p:animEffect>
                                    <p:set>
                                      <p:cBhvr>
                                        <p:cTn id="19" dur="1" fill="hold">
                                          <p:stCondLst>
                                            <p:cond delay="499"/>
                                          </p:stCondLst>
                                        </p:cTn>
                                        <p:tgtEl>
                                          <p:spTgt spid="3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par>
                                <p:cTn id="23" presetID="21" presetClass="exit" presetSubtype="1" fill="hold" nodeType="withEffect">
                                  <p:stCondLst>
                                    <p:cond delay="0"/>
                                  </p:stCondLst>
                                  <p:childTnLst>
                                    <p:animEffect transition="out" filter="wheel(1)">
                                      <p:cBhvr>
                                        <p:cTn id="24" dur="2000"/>
                                        <p:tgtEl>
                                          <p:spTgt spid="28"/>
                                        </p:tgtEl>
                                      </p:cBhvr>
                                    </p:animEffect>
                                    <p:set>
                                      <p:cBhvr>
                                        <p:cTn id="25" dur="1" fill="hold">
                                          <p:stCondLst>
                                            <p:cond delay="1999"/>
                                          </p:stCondLst>
                                        </p:cTn>
                                        <p:tgtEl>
                                          <p:spTgt spid="28"/>
                                        </p:tgtEl>
                                        <p:attrNameLst>
                                          <p:attrName>style.visibility</p:attrName>
                                        </p:attrNameLst>
                                      </p:cBhvr>
                                      <p:to>
                                        <p:strVal val="hidden"/>
                                      </p:to>
                                    </p:set>
                                  </p:childTnLst>
                                </p:cTn>
                              </p:par>
                              <p:par>
                                <p:cTn id="26" presetID="21" presetClass="exit" presetSubtype="1" fill="hold" grpId="0" nodeType="withEffect">
                                  <p:stCondLst>
                                    <p:cond delay="0"/>
                                  </p:stCondLst>
                                  <p:childTnLst>
                                    <p:animEffect transition="out" filter="wheel(1)">
                                      <p:cBhvr>
                                        <p:cTn id="27" dur="2000"/>
                                        <p:tgtEl>
                                          <p:spTgt spid="8"/>
                                        </p:tgtEl>
                                      </p:cBhvr>
                                    </p:animEffect>
                                    <p:set>
                                      <p:cBhvr>
                                        <p:cTn id="28"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Graphic spid="39" grpId="0">
        <p:bldAsOne/>
      </p:bldGraphic>
      <p:bldP spid="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9001" y="3192521"/>
            <a:ext cx="10515600" cy="996316"/>
          </a:xfrm>
        </p:spPr>
        <p:txBody>
          <a:bodyPr/>
          <a:lstStyle/>
          <a:p>
            <a:r>
              <a:rPr lang="es-ES" sz="4800" dirty="0" smtClean="0"/>
              <a:t>ANÁLISIS DEL DESEMPEÑO DE LA MEZCLA ASFÁLTICA REFORZADA EN EL PAVIMENTO</a:t>
            </a:r>
            <a:endParaRPr lang="es-ES" sz="48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2000054058"/>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35</a:t>
            </a:fld>
            <a:endParaRPr lang="en-US" dirty="0"/>
          </a:p>
        </p:txBody>
      </p:sp>
      <p:sp>
        <p:nvSpPr>
          <p:cNvPr id="14" name="CuadroTexto 13"/>
          <p:cNvSpPr txBox="1"/>
          <p:nvPr/>
        </p:nvSpPr>
        <p:spPr>
          <a:xfrm>
            <a:off x="3858067" y="457200"/>
            <a:ext cx="5801668" cy="338554"/>
          </a:xfrm>
          <a:prstGeom prst="rect">
            <a:avLst/>
          </a:prstGeom>
          <a:noFill/>
        </p:spPr>
        <p:txBody>
          <a:bodyPr wrap="square" rtlCol="0">
            <a:spAutoFit/>
          </a:bodyPr>
          <a:lstStyle>
            <a:defPPr>
              <a:defRPr lang="es-ES"/>
            </a:defPPr>
            <a:lvl1pPr>
              <a:defRPr sz="1600" b="1" u="sng">
                <a:latin typeface="+mj-lt"/>
              </a:defRPr>
            </a:lvl1pPr>
          </a:lstStyle>
          <a:p>
            <a:r>
              <a:rPr lang="es-ES" dirty="0" smtClean="0"/>
              <a:t>DESEMPEÑO DE LA MEZCLA ASFÁLTICA REFORZADA</a:t>
            </a:r>
            <a:endParaRPr lang="es-ES" dirty="0"/>
          </a:p>
        </p:txBody>
      </p:sp>
      <p:sp>
        <p:nvSpPr>
          <p:cNvPr id="5"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2" name="Tabla 1"/>
          <p:cNvGraphicFramePr>
            <a:graphicFrameLocks noGrp="1"/>
          </p:cNvGraphicFramePr>
          <p:nvPr>
            <p:extLst>
              <p:ext uri="{D42A27DB-BD31-4B8C-83A1-F6EECF244321}">
                <p14:modId xmlns:p14="http://schemas.microsoft.com/office/powerpoint/2010/main" val="1019451128"/>
              </p:ext>
            </p:extLst>
          </p:nvPr>
        </p:nvGraphicFramePr>
        <p:xfrm>
          <a:off x="353377" y="1586262"/>
          <a:ext cx="6116003" cy="3568668"/>
        </p:xfrm>
        <a:graphic>
          <a:graphicData uri="http://schemas.openxmlformats.org/drawingml/2006/table">
            <a:tbl>
              <a:tblPr firstRow="1" firstCol="1" bandRow="1">
                <a:tableStyleId>{69CF1AB2-1976-4502-BF36-3FF5EA218861}</a:tableStyleId>
              </a:tblPr>
              <a:tblGrid>
                <a:gridCol w="2154637"/>
                <a:gridCol w="1538798"/>
                <a:gridCol w="742206"/>
                <a:gridCol w="870973"/>
                <a:gridCol w="809389"/>
              </a:tblGrid>
              <a:tr h="267561">
                <a:tc rowSpan="3">
                  <a:txBody>
                    <a:bodyPr/>
                    <a:lstStyle/>
                    <a:p>
                      <a:pPr algn="ctr">
                        <a:lnSpc>
                          <a:spcPct val="107000"/>
                        </a:lnSpc>
                        <a:spcAft>
                          <a:spcPts val="0"/>
                        </a:spcAft>
                      </a:pPr>
                      <a:r>
                        <a:rPr lang="es-ES" sz="1400" dirty="0">
                          <a:effectLst/>
                          <a:latin typeface="+mj-lt"/>
                        </a:rPr>
                        <a:t>Tipo de fibra</a:t>
                      </a:r>
                      <a:endParaRPr lang="es-ES" sz="1400" dirty="0">
                        <a:effectLst/>
                        <a:latin typeface="+mj-lt"/>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07000"/>
                        </a:lnSpc>
                        <a:spcAft>
                          <a:spcPts val="0"/>
                        </a:spcAft>
                      </a:pPr>
                      <a:r>
                        <a:rPr lang="es-ES" sz="1400" dirty="0">
                          <a:effectLst/>
                          <a:latin typeface="+mj-lt"/>
                        </a:rPr>
                        <a:t>Método AASHTO 93</a:t>
                      </a:r>
                      <a:endParaRPr lang="es-ES" sz="1400" dirty="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r>
              <a:tr h="1129302">
                <a:tc vMerge="1">
                  <a:txBody>
                    <a:bodyPr/>
                    <a:lstStyle/>
                    <a:p>
                      <a:endParaRPr lang="es-ES"/>
                    </a:p>
                  </a:txBody>
                  <a:tcPr/>
                </a:tc>
                <a:tc>
                  <a:txBody>
                    <a:bodyPr/>
                    <a:lstStyle/>
                    <a:p>
                      <a:pPr algn="ctr">
                        <a:lnSpc>
                          <a:spcPct val="107000"/>
                        </a:lnSpc>
                        <a:spcAft>
                          <a:spcPts val="0"/>
                        </a:spcAft>
                      </a:pPr>
                      <a:r>
                        <a:rPr lang="es-ES" sz="1400" dirty="0">
                          <a:effectLst/>
                          <a:latin typeface="+mj-lt"/>
                        </a:rPr>
                        <a:t>Módulo de elasticidad mezcla asfáltica </a:t>
                      </a:r>
                    </a:p>
                    <a:p>
                      <a:pPr algn="ctr">
                        <a:lnSpc>
                          <a:spcPct val="107000"/>
                        </a:lnSpc>
                        <a:spcAft>
                          <a:spcPts val="0"/>
                        </a:spcAft>
                      </a:pPr>
                      <a:r>
                        <a:rPr lang="es-ES" sz="1400" dirty="0">
                          <a:effectLst/>
                          <a:latin typeface="+mj-lt"/>
                        </a:rPr>
                        <a:t>(</a:t>
                      </a:r>
                      <a:r>
                        <a:rPr lang="es-ES" sz="1400" dirty="0" err="1">
                          <a:effectLst/>
                          <a:latin typeface="+mj-lt"/>
                        </a:rPr>
                        <a:t>Ec</a:t>
                      </a:r>
                      <a:r>
                        <a:rPr lang="es-ES" sz="1400" dirty="0">
                          <a:effectLst/>
                          <a:latin typeface="+mj-lt"/>
                        </a:rPr>
                        <a:t>.  </a:t>
                      </a:r>
                      <a:r>
                        <a:rPr lang="es-ES" sz="1400" dirty="0" smtClean="0">
                          <a:effectLst/>
                          <a:latin typeface="+mj-lt"/>
                        </a:rPr>
                        <a:t>1)</a:t>
                      </a:r>
                      <a:endParaRPr lang="es-ES" sz="1400" dirty="0">
                        <a:effectLst/>
                        <a:latin typeface="+mj-lt"/>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ct val="107000"/>
                        </a:lnSpc>
                        <a:spcAft>
                          <a:spcPts val="0"/>
                        </a:spcAft>
                      </a:pPr>
                      <a:r>
                        <a:rPr lang="es-ES" sz="1400">
                          <a:effectLst/>
                          <a:latin typeface="+mj-lt"/>
                        </a:rPr>
                        <a:t>a</a:t>
                      </a:r>
                      <a:r>
                        <a:rPr lang="es-ES" sz="1400" baseline="-25000">
                          <a:effectLst/>
                          <a:latin typeface="+mj-lt"/>
                        </a:rPr>
                        <a:t>1</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S" sz="1400">
                          <a:effectLst/>
                          <a:latin typeface="+mj-lt"/>
                        </a:rPr>
                        <a:t>Espesor carpeta </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267561">
                <a:tc vMerge="1">
                  <a:txBody>
                    <a:bodyPr/>
                    <a:lstStyle/>
                    <a:p>
                      <a:endParaRPr lang="es-ES"/>
                    </a:p>
                  </a:txBody>
                  <a:tcPr/>
                </a:tc>
                <a:tc>
                  <a:txBody>
                    <a:bodyPr/>
                    <a:lstStyle/>
                    <a:p>
                      <a:pPr algn="ctr">
                        <a:lnSpc>
                          <a:spcPct val="107000"/>
                        </a:lnSpc>
                        <a:spcAft>
                          <a:spcPts val="0"/>
                        </a:spcAft>
                      </a:pPr>
                      <a:r>
                        <a:rPr lang="es-ES" sz="1400">
                          <a:effectLst/>
                          <a:latin typeface="+mj-lt"/>
                        </a:rPr>
                        <a:t>(Psi)</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vMerge="1">
                  <a:txBody>
                    <a:bodyPr/>
                    <a:lstStyle/>
                    <a:p>
                      <a:endParaRPr lang="es-ES"/>
                    </a:p>
                  </a:txBody>
                  <a:tcPr/>
                </a:tc>
                <a:tc>
                  <a:txBody>
                    <a:bodyPr/>
                    <a:lstStyle/>
                    <a:p>
                      <a:pPr algn="ctr">
                        <a:lnSpc>
                          <a:spcPct val="107000"/>
                        </a:lnSpc>
                        <a:spcAft>
                          <a:spcPts val="0"/>
                        </a:spcAft>
                      </a:pPr>
                      <a:r>
                        <a:rPr lang="es-ES" sz="1400">
                          <a:effectLst/>
                          <a:latin typeface="+mj-lt"/>
                        </a:rPr>
                        <a:t>plg</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cm</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r>
              <a:tr h="267561">
                <a:tc>
                  <a:txBody>
                    <a:bodyPr/>
                    <a:lstStyle/>
                    <a:p>
                      <a:pPr algn="ctr">
                        <a:lnSpc>
                          <a:spcPct val="107000"/>
                        </a:lnSpc>
                        <a:spcAft>
                          <a:spcPts val="0"/>
                        </a:spcAft>
                      </a:pPr>
                      <a:r>
                        <a:rPr lang="es-ES" sz="1400">
                          <a:effectLst/>
                          <a:latin typeface="+mj-lt"/>
                        </a:rPr>
                        <a:t>Sin refuerzo</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b="1" i="0" dirty="0">
                          <a:solidFill>
                            <a:srgbClr val="7030A0"/>
                          </a:solidFill>
                          <a:effectLst/>
                          <a:latin typeface="+mj-lt"/>
                        </a:rPr>
                        <a:t>353000</a:t>
                      </a:r>
                      <a:endParaRPr lang="es-ES" sz="1400" b="1" i="0" dirty="0">
                        <a:solidFill>
                          <a:srgbClr val="7030A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0.400</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8.0</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20</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r>
              <a:tr h="428410">
                <a:tc>
                  <a:txBody>
                    <a:bodyPr/>
                    <a:lstStyle/>
                    <a:p>
                      <a:pPr algn="ctr">
                        <a:lnSpc>
                          <a:spcPct val="107000"/>
                        </a:lnSpc>
                        <a:spcAft>
                          <a:spcPts val="0"/>
                        </a:spcAft>
                      </a:pPr>
                      <a:r>
                        <a:rPr lang="es-ES" sz="1400">
                          <a:effectLst/>
                          <a:latin typeface="+mj-lt"/>
                        </a:rPr>
                        <a:t>Malla de fibra de vidrio</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b="1" i="0">
                          <a:solidFill>
                            <a:srgbClr val="0070C0"/>
                          </a:solidFill>
                          <a:effectLst/>
                          <a:latin typeface="+mj-lt"/>
                        </a:rPr>
                        <a:t>430000</a:t>
                      </a:r>
                      <a:endParaRPr lang="es-ES" sz="1400" b="1" i="0">
                        <a:solidFill>
                          <a:srgbClr val="0070C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0.434</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7.4</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18.76</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r>
              <a:tr h="267561">
                <a:tc>
                  <a:txBody>
                    <a:bodyPr/>
                    <a:lstStyle/>
                    <a:p>
                      <a:pPr algn="ctr">
                        <a:lnSpc>
                          <a:spcPct val="107000"/>
                        </a:lnSpc>
                        <a:spcAft>
                          <a:spcPts val="0"/>
                        </a:spcAft>
                      </a:pPr>
                      <a:r>
                        <a:rPr lang="es-ES" sz="1400" dirty="0" smtClean="0">
                          <a:effectLst/>
                          <a:latin typeface="+mj-lt"/>
                        </a:rPr>
                        <a:t>Geotextil no </a:t>
                      </a:r>
                      <a:r>
                        <a:rPr lang="es-ES" sz="1400" dirty="0">
                          <a:effectLst/>
                          <a:latin typeface="+mj-lt"/>
                        </a:rPr>
                        <a:t>tejido</a:t>
                      </a:r>
                      <a:endParaRPr lang="es-ES"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b="1" i="0">
                          <a:solidFill>
                            <a:srgbClr val="0070C0"/>
                          </a:solidFill>
                          <a:effectLst/>
                          <a:latin typeface="+mj-lt"/>
                        </a:rPr>
                        <a:t>401000</a:t>
                      </a:r>
                      <a:endParaRPr lang="es-ES" sz="1400" b="1" i="0">
                        <a:solidFill>
                          <a:srgbClr val="0070C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0.421</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7.6</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19.34</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r>
              <a:tr h="385904">
                <a:tc>
                  <a:txBody>
                    <a:bodyPr/>
                    <a:lstStyle/>
                    <a:p>
                      <a:pPr algn="ctr">
                        <a:lnSpc>
                          <a:spcPct val="107000"/>
                        </a:lnSpc>
                        <a:spcAft>
                          <a:spcPts val="0"/>
                        </a:spcAft>
                      </a:pPr>
                      <a:r>
                        <a:rPr lang="es-ES" sz="1400">
                          <a:effectLst/>
                          <a:latin typeface="+mj-lt"/>
                        </a:rPr>
                        <a:t>Fibra de vidrio con bórax</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b="1" i="0">
                          <a:solidFill>
                            <a:srgbClr val="0070C0"/>
                          </a:solidFill>
                          <a:effectLst/>
                          <a:latin typeface="+mj-lt"/>
                        </a:rPr>
                        <a:t>400659</a:t>
                      </a:r>
                      <a:endParaRPr lang="es-ES" sz="1400" b="1" i="0">
                        <a:solidFill>
                          <a:srgbClr val="0070C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0.420</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7.6</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19.39</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r>
              <a:tr h="554808">
                <a:tc>
                  <a:txBody>
                    <a:bodyPr/>
                    <a:lstStyle/>
                    <a:p>
                      <a:pPr algn="ctr">
                        <a:lnSpc>
                          <a:spcPct val="107000"/>
                        </a:lnSpc>
                        <a:spcAft>
                          <a:spcPts val="0"/>
                        </a:spcAft>
                      </a:pPr>
                      <a:r>
                        <a:rPr lang="es-ES" sz="1400">
                          <a:effectLst/>
                          <a:latin typeface="+mj-lt"/>
                        </a:rPr>
                        <a:t>fibra de vidrio con isopreno</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b="1" i="0" dirty="0">
                          <a:solidFill>
                            <a:srgbClr val="0070C0"/>
                          </a:solidFill>
                          <a:effectLst/>
                          <a:latin typeface="+mj-lt"/>
                        </a:rPr>
                        <a:t>399000</a:t>
                      </a:r>
                      <a:endParaRPr lang="es-ES" sz="1400" b="1" i="0" dirty="0">
                        <a:solidFill>
                          <a:srgbClr val="0070C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0.418</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dirty="0">
                          <a:effectLst/>
                          <a:latin typeface="+mj-lt"/>
                        </a:rPr>
                        <a:t>7.7</a:t>
                      </a:r>
                      <a:endParaRPr lang="es-ES"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dirty="0">
                          <a:effectLst/>
                          <a:latin typeface="+mj-lt"/>
                        </a:rPr>
                        <a:t>19.48</a:t>
                      </a:r>
                      <a:endParaRPr lang="es-ES" sz="1400" dirty="0">
                        <a:effectLst/>
                        <a:latin typeface="+mj-lt"/>
                        <a:ea typeface="Calibri" panose="020F0502020204030204" pitchFamily="34" charset="0"/>
                        <a:cs typeface="Times New Roman" panose="02020603050405020304" pitchFamily="18" charset="0"/>
                      </a:endParaRPr>
                    </a:p>
                  </a:txBody>
                  <a:tcPr marL="68580" marR="68580" marT="0" marB="0" anchor="ctr"/>
                </a:tc>
              </a:tr>
            </a:tbl>
          </a:graphicData>
        </a:graphic>
      </p:graphicFrame>
      <p:graphicFrame>
        <p:nvGraphicFramePr>
          <p:cNvPr id="31" name="Gráfico 30"/>
          <p:cNvGraphicFramePr/>
          <p:nvPr>
            <p:extLst>
              <p:ext uri="{D42A27DB-BD31-4B8C-83A1-F6EECF244321}">
                <p14:modId xmlns:p14="http://schemas.microsoft.com/office/powerpoint/2010/main" val="621318678"/>
              </p:ext>
            </p:extLst>
          </p:nvPr>
        </p:nvGraphicFramePr>
        <p:xfrm>
          <a:off x="6541452" y="1562734"/>
          <a:ext cx="5334318" cy="3443605"/>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ángulo 9"/>
          <p:cNvSpPr/>
          <p:nvPr/>
        </p:nvSpPr>
        <p:spPr>
          <a:xfrm>
            <a:off x="6758901" y="4993124"/>
            <a:ext cx="4899098" cy="307777"/>
          </a:xfrm>
          <a:prstGeom prst="rect">
            <a:avLst/>
          </a:prstGeom>
        </p:spPr>
        <p:txBody>
          <a:bodyPr wrap="none">
            <a:spAutoFit/>
          </a:bodyPr>
          <a:lstStyle/>
          <a:p>
            <a:r>
              <a:rPr lang="es-ES" sz="1400" b="1" i="1" dirty="0" bmk="_Toc517279705">
                <a:latin typeface="Times New Roman" panose="02020603050405020304" pitchFamily="18" charset="0"/>
                <a:ea typeface="Calibri" panose="020F0502020204030204" pitchFamily="34" charset="0"/>
                <a:cs typeface="Times New Roman" panose="02020603050405020304" pitchFamily="18" charset="0"/>
              </a:rPr>
              <a:t>Espesor de la carpeta asfáltica según el refuerzo colocado, (</a:t>
            </a:r>
            <a:r>
              <a:rPr lang="es-ES" sz="1400" b="1" i="1" dirty="0" smtClean="0" bmk="_Toc517279705">
                <a:latin typeface="Times New Roman" panose="02020603050405020304" pitchFamily="18" charset="0"/>
                <a:ea typeface="Calibri" panose="020F0502020204030204" pitchFamily="34" charset="0"/>
                <a:cs typeface="Times New Roman" panose="02020603050405020304" pitchFamily="18" charset="0"/>
              </a:rPr>
              <a:t>cm)</a:t>
            </a:r>
            <a:endParaRPr lang="es-ES" sz="1400" b="1" i="1" dirty="0" bmk="_Toc517279705">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ángulo 12"/>
          <p:cNvSpPr/>
          <p:nvPr/>
        </p:nvSpPr>
        <p:spPr>
          <a:xfrm>
            <a:off x="2823210" y="3234690"/>
            <a:ext cx="868680" cy="1907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35"/>
          <p:cNvSpPr/>
          <p:nvPr/>
        </p:nvSpPr>
        <p:spPr>
          <a:xfrm>
            <a:off x="5661660" y="3234690"/>
            <a:ext cx="784815" cy="1907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3" name="Rectángulo 2"/>
              <p:cNvSpPr/>
              <p:nvPr/>
            </p:nvSpPr>
            <p:spPr>
              <a:xfrm>
                <a:off x="973238" y="5480572"/>
                <a:ext cx="3953070"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a:rPr lang="es-ES" b="1" i="1" smtClean="0">
                              <a:latin typeface="Cambria Math" panose="02040503050406030204" pitchFamily="18" charset="0"/>
                            </a:rPr>
                            <m:t>𝑬𝒄</m:t>
                          </m:r>
                          <m:r>
                            <a:rPr lang="es-ES" b="1" i="1" smtClean="0">
                              <a:latin typeface="Cambria Math" panose="02040503050406030204" pitchFamily="18" charset="0"/>
                            </a:rPr>
                            <m:t>. </m:t>
                          </m:r>
                          <m:r>
                            <a:rPr lang="es-ES" b="1" i="1" smtClean="0">
                              <a:latin typeface="Cambria Math" panose="02040503050406030204" pitchFamily="18" charset="0"/>
                            </a:rPr>
                            <m:t>𝟏</m:t>
                          </m:r>
                          <m:r>
                            <a:rPr lang="es-ES" b="1" i="1" smtClean="0">
                              <a:latin typeface="Cambria Math" panose="02040503050406030204" pitchFamily="18" charset="0"/>
                            </a:rPr>
                            <m:t>: </m:t>
                          </m:r>
                          <m:r>
                            <a:rPr lang="es-ES" i="1">
                              <a:latin typeface="Cambria Math" panose="02040503050406030204" pitchFamily="18" charset="0"/>
                            </a:rPr>
                            <m:t>𝐸</m:t>
                          </m:r>
                        </m:e>
                        <m:sub>
                          <m:r>
                            <a:rPr lang="es-ES" i="0">
                              <a:latin typeface="Cambria Math" panose="02040503050406030204" pitchFamily="18" charset="0"/>
                            </a:rPr>
                            <m:t>1</m:t>
                          </m:r>
                        </m:sub>
                      </m:sSub>
                      <m:r>
                        <a:rPr lang="es-ES" i="0">
                          <a:latin typeface="Cambria Math" panose="02040503050406030204" pitchFamily="18" charset="0"/>
                        </a:rPr>
                        <m:t>=860×</m:t>
                      </m:r>
                      <m:f>
                        <m:fPr>
                          <m:ctrlPr>
                            <a:rPr lang="es-ES" i="1">
                              <a:latin typeface="Cambria Math" panose="02040503050406030204" pitchFamily="18" charset="0"/>
                            </a:rPr>
                          </m:ctrlPr>
                        </m:fPr>
                        <m:num>
                          <m:r>
                            <a:rPr lang="es-ES" i="1">
                              <a:latin typeface="Cambria Math" panose="02040503050406030204" pitchFamily="18" charset="0"/>
                            </a:rPr>
                            <m:t>𝐸𝑀</m:t>
                          </m:r>
                        </m:num>
                        <m:den>
                          <m:r>
                            <a:rPr lang="es-ES" i="1">
                              <a:latin typeface="Cambria Math" panose="02040503050406030204" pitchFamily="18" charset="0"/>
                            </a:rPr>
                            <m:t>𝐹𝐿</m:t>
                          </m:r>
                        </m:den>
                      </m:f>
                      <m:r>
                        <a:rPr lang="es-ES" i="0">
                          <a:latin typeface="Cambria Math" panose="02040503050406030204" pitchFamily="18" charset="0"/>
                        </a:rPr>
                        <m:t>×</m:t>
                      </m:r>
                      <m:sSup>
                        <m:sSupPr>
                          <m:ctrlPr>
                            <a:rPr lang="es-ES" i="1">
                              <a:latin typeface="Cambria Math" panose="02040503050406030204" pitchFamily="18" charset="0"/>
                            </a:rPr>
                          </m:ctrlPr>
                        </m:sSupPr>
                        <m:e>
                          <m:r>
                            <a:rPr lang="es-ES" i="0">
                              <a:latin typeface="Cambria Math" panose="02040503050406030204" pitchFamily="18" charset="0"/>
                            </a:rPr>
                            <m:t>10</m:t>
                          </m:r>
                        </m:e>
                        <m:sup>
                          <m:r>
                            <a:rPr lang="es-ES" i="0">
                              <a:latin typeface="Cambria Math" panose="02040503050406030204" pitchFamily="18" charset="0"/>
                            </a:rPr>
                            <m:t>0.035</m:t>
                          </m:r>
                          <m:d>
                            <m:dPr>
                              <m:ctrlPr>
                                <a:rPr lang="es-ES" i="1">
                                  <a:latin typeface="Cambria Math" panose="02040503050406030204" pitchFamily="18" charset="0"/>
                                </a:rPr>
                              </m:ctrlPr>
                            </m:dPr>
                            <m:e>
                              <m:r>
                                <a:rPr lang="es-ES" i="0">
                                  <a:latin typeface="Cambria Math" panose="02040503050406030204" pitchFamily="18" charset="0"/>
                                </a:rPr>
                                <m:t>30−</m:t>
                              </m:r>
                              <m:r>
                                <a:rPr lang="es-ES" i="1">
                                  <a:latin typeface="Cambria Math" panose="02040503050406030204" pitchFamily="18" charset="0"/>
                                </a:rPr>
                                <m:t>𝑇</m:t>
                              </m:r>
                            </m:e>
                          </m:d>
                        </m:sup>
                      </m:sSup>
                    </m:oMath>
                  </m:oMathPara>
                </a14:m>
                <a:endParaRPr lang="es-ES" dirty="0"/>
              </a:p>
            </p:txBody>
          </p:sp>
        </mc:Choice>
        <mc:Fallback xmlns="">
          <p:sp>
            <p:nvSpPr>
              <p:cNvPr id="3" name="Rectángulo 2"/>
              <p:cNvSpPr>
                <a:spLocks noRot="1" noChangeAspect="1" noMove="1" noResize="1" noEditPoints="1" noAdjustHandles="1" noChangeArrowheads="1" noChangeShapeType="1" noTextEdit="1"/>
              </p:cNvSpPr>
              <p:nvPr/>
            </p:nvSpPr>
            <p:spPr>
              <a:xfrm>
                <a:off x="973238" y="5480572"/>
                <a:ext cx="3953070" cy="609077"/>
              </a:xfrm>
              <a:prstGeom prst="rect">
                <a:avLst/>
              </a:prstGeom>
              <a:blipFill rotWithShape="0">
                <a:blip r:embed="rId4"/>
                <a:stretch>
                  <a:fillRect/>
                </a:stretch>
              </a:blipFill>
            </p:spPr>
            <p:txBody>
              <a:bodyPr/>
              <a:lstStyle/>
              <a:p>
                <a:r>
                  <a:rPr lang="es-ES">
                    <a:noFill/>
                  </a:rPr>
                  <a:t> </a:t>
                </a:r>
              </a:p>
            </p:txBody>
          </p:sp>
        </mc:Fallback>
      </mc:AlternateContent>
      <p:sp>
        <p:nvSpPr>
          <p:cNvPr id="6"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025" name="Imagen 48"/>
          <p:cNvPicPr>
            <a:picLocks noChangeAspect="1" noChangeArrowheads="1"/>
          </p:cNvPicPr>
          <p:nvPr/>
        </p:nvPicPr>
        <p:blipFill>
          <a:blip r:embed="rId5">
            <a:extLst>
              <a:ext uri="{28A0092B-C50C-407E-A947-70E740481C1C}">
                <a14:useLocalDpi xmlns:a14="http://schemas.microsoft.com/office/drawing/2010/main" val="0"/>
              </a:ext>
            </a:extLst>
          </a:blip>
          <a:srcRect l="5522" t="8038" r="4536"/>
          <a:stretch>
            <a:fillRect/>
          </a:stretch>
        </p:blipFill>
        <p:spPr bwMode="auto">
          <a:xfrm>
            <a:off x="6561975" y="1175176"/>
            <a:ext cx="5408449" cy="42052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6446475" y="5380424"/>
            <a:ext cx="552394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S" sz="1600" b="1" i="1" u="none" strike="noStrike" cap="none" normalizeH="0" baseline="0" dirty="0" smtClean="0" bmk="_Toc519691102">
                <a:ln>
                  <a:noFill/>
                </a:ln>
                <a:solidFill>
                  <a:schemeClr val="tx1"/>
                </a:solidFill>
                <a:effectLst/>
                <a:latin typeface="+mj-lt"/>
                <a:ea typeface="Calibri" panose="020F0502020204030204" pitchFamily="34" charset="0"/>
                <a:cs typeface="Times New Roman" panose="02020603050405020304" pitchFamily="18" charset="0"/>
              </a:rPr>
              <a:t>Valores del coeficiente estructural (a</a:t>
            </a:r>
            <a:r>
              <a:rPr kumimoji="0" lang="es-EC" altLang="es-ES" sz="1600" b="1" i="1" u="none" strike="noStrike" cap="none" normalizeH="0" baseline="-30000" dirty="0" smtClean="0" bmk="_Toc519691102">
                <a:ln>
                  <a:noFill/>
                </a:ln>
                <a:solidFill>
                  <a:schemeClr val="tx1"/>
                </a:solidFill>
                <a:effectLst/>
                <a:latin typeface="+mj-lt"/>
                <a:ea typeface="Calibri" panose="020F0502020204030204" pitchFamily="34" charset="0"/>
                <a:cs typeface="Times New Roman" panose="02020603050405020304" pitchFamily="18" charset="0"/>
              </a:rPr>
              <a:t>1</a:t>
            </a:r>
            <a:r>
              <a:rPr kumimoji="0" lang="es-EC" altLang="es-ES" sz="1600" b="1" i="1" u="none" strike="noStrike" cap="none" normalizeH="0" baseline="0" dirty="0" smtClean="0" bmk="_Toc519691102">
                <a:ln>
                  <a:noFill/>
                </a:ln>
                <a:solidFill>
                  <a:schemeClr val="tx1"/>
                </a:solidFill>
                <a:effectLst/>
                <a:latin typeface="+mj-lt"/>
                <a:ea typeface="Calibri" panose="020F0502020204030204" pitchFamily="34" charset="0"/>
                <a:cs typeface="Times New Roman" panose="02020603050405020304" pitchFamily="18" charset="0"/>
              </a:rPr>
              <a:t>) para la carpeta asfáltica</a:t>
            </a:r>
            <a:endParaRPr kumimoji="0" lang="es-ES" altLang="es-ES" sz="1600" b="1" i="1" u="none" strike="noStrike" cap="none" normalizeH="0" baseline="0" dirty="0" smtClean="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S" sz="1600" b="1" i="0" u="none" strike="noStrike" cap="none" normalizeH="0" baseline="0" dirty="0" smtClean="0">
                <a:ln>
                  <a:noFill/>
                </a:ln>
                <a:solidFill>
                  <a:schemeClr val="tx1"/>
                </a:solidFill>
                <a:effectLst/>
                <a:latin typeface="+mj-lt"/>
                <a:ea typeface="Calibri" panose="020F0502020204030204" pitchFamily="34" charset="0"/>
                <a:cs typeface="Arial" panose="020B0604020202020204" pitchFamily="34" charset="0"/>
              </a:rPr>
              <a:t>        Fuente: (AASHTO, 1993)</a:t>
            </a:r>
            <a:endParaRPr kumimoji="0" lang="es-EC" altLang="es-ES" sz="1600" b="1" i="0" u="none" strike="noStrike" cap="none" normalizeH="0" baseline="0" dirty="0" smtClean="0">
              <a:ln>
                <a:noFill/>
              </a:ln>
              <a:solidFill>
                <a:schemeClr val="tx1"/>
              </a:solidFill>
              <a:effectLst/>
              <a:latin typeface="+mj-lt"/>
            </a:endParaRPr>
          </a:p>
        </p:txBody>
      </p:sp>
      <p:sp>
        <p:nvSpPr>
          <p:cNvPr id="15" name="Rectángulo 14"/>
          <p:cNvSpPr/>
          <p:nvPr/>
        </p:nvSpPr>
        <p:spPr>
          <a:xfrm>
            <a:off x="4055453" y="3234690"/>
            <a:ext cx="757178" cy="190732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949466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10" presetClass="exit" presetSubtype="0" fill="hold" grpId="1" nodeType="after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5"/>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21"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heel(1)">
                                      <p:cBhvr>
                                        <p:cTn id="20" dur="2000"/>
                                        <p:tgtEl>
                                          <p:spTgt spid="15"/>
                                        </p:tgtEl>
                                      </p:cBhvr>
                                    </p:animEffect>
                                  </p:childTnLst>
                                </p:cTn>
                              </p:par>
                            </p:childTnLst>
                          </p:cTn>
                        </p:par>
                        <p:par>
                          <p:cTn id="21" fill="hold">
                            <p:stCondLst>
                              <p:cond delay="2000"/>
                            </p:stCondLst>
                            <p:childTnLst>
                              <p:par>
                                <p:cTn id="22" presetID="10" presetClass="exit" presetSubtype="0" fill="hold" grpId="1" nodeType="after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25"/>
                                        </p:tgtEl>
                                      </p:cBhvr>
                                    </p:animEffect>
                                    <p:set>
                                      <p:cBhvr>
                                        <p:cTn id="29" dur="1" fill="hold">
                                          <p:stCondLst>
                                            <p:cond delay="499"/>
                                          </p:stCondLst>
                                        </p:cTn>
                                        <p:tgtEl>
                                          <p:spTgt spid="1025"/>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heel(1)">
                                      <p:cBhvr>
                                        <p:cTn id="37" dur="2000"/>
                                        <p:tgtEl>
                                          <p:spTgt spid="36"/>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2000"/>
                            </p:stCondLst>
                            <p:childTnLst>
                              <p:par>
                                <p:cTn id="43" presetID="10" presetClass="exit" presetSubtype="0" fill="hold" grpId="1" nodeType="afterEffect">
                                  <p:stCondLst>
                                    <p:cond delay="0"/>
                                  </p:stCondLst>
                                  <p:childTnLst>
                                    <p:animEffect transition="out" filter="fade">
                                      <p:cBhvr>
                                        <p:cTn id="44" dur="500"/>
                                        <p:tgtEl>
                                          <p:spTgt spid="36"/>
                                        </p:tgtEl>
                                      </p:cBhvr>
                                    </p:animEffect>
                                    <p:set>
                                      <p:cBhvr>
                                        <p:cTn id="45"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P spid="10" grpId="0"/>
      <p:bldP spid="13" grpId="0" animBg="1"/>
      <p:bldP spid="13" grpId="1" animBg="1"/>
      <p:bldP spid="36" grpId="0" animBg="1"/>
      <p:bldP spid="36" grpId="1" animBg="1"/>
      <p:bldP spid="8" grpId="0"/>
      <p:bldP spid="8" grpId="1"/>
      <p:bldP spid="15" grpId="0" animBg="1"/>
      <p:bldP spid="1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36</a:t>
            </a:fld>
            <a:endParaRPr lang="en-US" dirty="0"/>
          </a:p>
        </p:txBody>
      </p:sp>
      <p:sp>
        <p:nvSpPr>
          <p:cNvPr id="5"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4232106619"/>
                  </p:ext>
                </p:extLst>
              </p:nvPr>
            </p:nvGraphicFramePr>
            <p:xfrm>
              <a:off x="149495" y="326597"/>
              <a:ext cx="10252710" cy="6325185"/>
            </p:xfrm>
            <a:graphic>
              <a:graphicData uri="http://schemas.openxmlformats.org/drawingml/2006/table">
                <a:tbl>
                  <a:tblPr firstRow="1" firstCol="1" bandRow="1">
                    <a:tableStyleId>{69CF1AB2-1976-4502-BF36-3FF5EA218861}</a:tableStyleId>
                  </a:tblPr>
                  <a:tblGrid>
                    <a:gridCol w="1365974"/>
                    <a:gridCol w="1067284"/>
                    <a:gridCol w="999836"/>
                    <a:gridCol w="842710"/>
                    <a:gridCol w="1360045"/>
                    <a:gridCol w="1609141"/>
                    <a:gridCol w="1603244"/>
                    <a:gridCol w="724429"/>
                    <a:gridCol w="680047"/>
                  </a:tblGrid>
                  <a:tr h="214205">
                    <a:tc rowSpan="2">
                      <a:txBody>
                        <a:bodyPr/>
                        <a:lstStyle/>
                        <a:p>
                          <a:pPr algn="ctr">
                            <a:lnSpc>
                              <a:spcPct val="107000"/>
                            </a:lnSpc>
                            <a:spcAft>
                              <a:spcPts val="0"/>
                            </a:spcAft>
                          </a:pPr>
                          <a:r>
                            <a:rPr lang="es-ES" sz="900" dirty="0">
                              <a:effectLst/>
                            </a:rPr>
                            <a:t>Tipo de fibra</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gridSpan="7">
                      <a:txBody>
                        <a:bodyPr/>
                        <a:lstStyle/>
                        <a:p>
                          <a:pPr algn="ctr">
                            <a:lnSpc>
                              <a:spcPct val="107000"/>
                            </a:lnSpc>
                            <a:spcAft>
                              <a:spcPts val="0"/>
                            </a:spcAft>
                          </a:pPr>
                          <a:r>
                            <a:rPr lang="es-ES" sz="900" dirty="0">
                              <a:effectLst/>
                            </a:rPr>
                            <a:t>Método Racional (carpeta espesor 20 cm)</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S" sz="900">
                              <a:effectLst/>
                            </a:rPr>
                            <a:t>Tiempo de vida útil (años)</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r>
                  <a:tr h="719845">
                    <a:tc vMerge="1">
                      <a:txBody>
                        <a:bodyPr/>
                        <a:lstStyle/>
                        <a:p>
                          <a:endParaRPr lang="es-ES"/>
                        </a:p>
                      </a:txBody>
                      <a:tcPr/>
                    </a:tc>
                    <a:tc>
                      <a:txBody>
                        <a:bodyPr/>
                        <a:lstStyle/>
                        <a:p>
                          <a:pPr algn="ctr">
                            <a:lnSpc>
                              <a:spcPct val="107000"/>
                            </a:lnSpc>
                            <a:spcAft>
                              <a:spcPts val="0"/>
                            </a:spcAft>
                          </a:pPr>
                          <a:r>
                            <a:rPr lang="es-ES" sz="900">
                              <a:effectLst/>
                            </a:rPr>
                            <a:t>Capa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Parámetro</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Valor admisible</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 </a:t>
                          </a:r>
                        </a:p>
                        <a:p>
                          <a:pPr algn="ctr">
                            <a:lnSpc>
                              <a:spcPct val="107000"/>
                            </a:lnSpc>
                            <a:spcAft>
                              <a:spcPts val="0"/>
                            </a:spcAft>
                          </a:pPr>
                          <a:r>
                            <a:rPr lang="es-ES" sz="900">
                              <a:effectLst/>
                            </a:rPr>
                            <a:t>Valor calculado</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endParaRPr lang="es-ES" sz="900" b="1" i="1" dirty="0" smtClean="0">
                            <a:effectLst/>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f>
                                  <m:fPr>
                                    <m:ctrlPr>
                                      <a:rPr lang="es-ES" sz="900" b="1" i="1" smtClean="0">
                                        <a:effectLst/>
                                        <a:latin typeface="Cambria Math" panose="02040503050406030204" pitchFamily="18" charset="0"/>
                                      </a:rPr>
                                    </m:ctrlPr>
                                  </m:fPr>
                                  <m:num>
                                    <m:r>
                                      <a:rPr lang="es-ES" sz="900" b="1" i="1" smtClean="0">
                                        <a:effectLst/>
                                        <a:latin typeface="Cambria Math" panose="02040503050406030204" pitchFamily="18" charset="0"/>
                                      </a:rPr>
                                      <m:t>𝒗𝒂𝒍𝒐𝒓𝒆𝒔</m:t>
                                    </m:r>
                                    <m:r>
                                      <a:rPr lang="es-ES" sz="900" b="1" i="1" smtClean="0">
                                        <a:effectLst/>
                                        <a:latin typeface="Cambria Math" panose="02040503050406030204" pitchFamily="18" charset="0"/>
                                      </a:rPr>
                                      <m:t> </m:t>
                                    </m:r>
                                    <m:r>
                                      <a:rPr lang="es-ES" sz="900" b="1" i="1" smtClean="0">
                                        <a:effectLst/>
                                        <a:latin typeface="Cambria Math" panose="02040503050406030204" pitchFamily="18" charset="0"/>
                                      </a:rPr>
                                      <m:t>𝒅𝒆</m:t>
                                    </m:r>
                                    <m:r>
                                      <a:rPr lang="es-ES" sz="900" b="1" i="1" smtClean="0">
                                        <a:effectLst/>
                                        <a:latin typeface="Cambria Math" panose="02040503050406030204" pitchFamily="18" charset="0"/>
                                      </a:rPr>
                                      <m:t> </m:t>
                                    </m:r>
                                    <m:r>
                                      <a:rPr lang="es-ES" sz="900" b="1" i="1" smtClean="0">
                                        <a:effectLst/>
                                        <a:latin typeface="Cambria Math" panose="02040503050406030204" pitchFamily="18" charset="0"/>
                                      </a:rPr>
                                      <m:t>𝒔𝒆𝒓𝒗𝒊𝒄𝒊𝒐</m:t>
                                    </m:r>
                                  </m:num>
                                  <m:den>
                                    <m:r>
                                      <a:rPr lang="en-US" sz="900" b="1" i="1">
                                        <a:effectLst/>
                                        <a:latin typeface="Cambria Math" panose="02040503050406030204" pitchFamily="18" charset="0"/>
                                      </a:rPr>
                                      <m:t>𝒗𝒂𝒍𝒐𝒓</m:t>
                                    </m:r>
                                    <m:r>
                                      <a:rPr lang="en-US" sz="900" b="1" i="1">
                                        <a:effectLst/>
                                        <a:latin typeface="Cambria Math" panose="02040503050406030204" pitchFamily="18" charset="0"/>
                                      </a:rPr>
                                      <m:t> </m:t>
                                    </m:r>
                                    <m:r>
                                      <a:rPr lang="en-US" sz="900" b="1" i="1">
                                        <a:effectLst/>
                                        <a:latin typeface="Cambria Math" panose="02040503050406030204" pitchFamily="18" charset="0"/>
                                      </a:rPr>
                                      <m:t>𝒂𝒅𝒎𝒊𝒔𝒊𝒃𝒍𝒆</m:t>
                                    </m:r>
                                  </m:den>
                                </m:f>
                                <m:r>
                                  <a:rPr lang="en-US" sz="900">
                                    <a:effectLst/>
                                    <a:latin typeface="Cambria Math" panose="02040503050406030204" pitchFamily="18" charset="0"/>
                                  </a:rPr>
                                  <m:t>, (%)</m:t>
                                </m:r>
                              </m:oMath>
                            </m:oMathPara>
                          </a14:m>
                          <a:endParaRPr lang="es-ES" sz="900" dirty="0">
                            <a:effectLst/>
                            <a:latin typeface="Times New Roman" panose="02020603050405020304" pitchFamily="18" charset="0"/>
                            <a:cs typeface="Times New Roman" panose="02020603050405020304" pitchFamily="18" charset="0"/>
                          </a:endParaRPr>
                        </a:p>
                      </a:txBody>
                      <a:tcPr marL="65096" marR="65096" marT="0" marB="0" anchor="ctr"/>
                    </a:tc>
                    <a:tc>
                      <a:txBody>
                        <a:bodyPr/>
                        <a:lstStyle/>
                        <a:p>
                          <a:pPr algn="ctr">
                            <a:lnSpc>
                              <a:spcPct val="107000"/>
                            </a:lnSpc>
                            <a:spcAft>
                              <a:spcPts val="0"/>
                            </a:spcAft>
                          </a:pPr>
                          <a:endParaRPr lang="es-ES" sz="900" dirty="0">
                            <a:effectLst/>
                          </a:endParaRPr>
                        </a:p>
                        <a:p>
                          <a:pPr algn="ctr">
                            <a:spcAft>
                              <a:spcPts val="0"/>
                            </a:spcAft>
                          </a:pPr>
                          <a14:m>
                            <m:oMathPara xmlns:m="http://schemas.openxmlformats.org/officeDocument/2006/math">
                              <m:oMathParaPr>
                                <m:jc m:val="centerGroup"/>
                              </m:oMathParaPr>
                              <m:oMath xmlns:m="http://schemas.openxmlformats.org/officeDocument/2006/math">
                                <m:f>
                                  <m:fPr>
                                    <m:ctrlPr>
                                      <a:rPr lang="es-ES" sz="900" i="1">
                                        <a:effectLst/>
                                        <a:latin typeface="Cambria Math" panose="02040503050406030204" pitchFamily="18" charset="0"/>
                                      </a:rPr>
                                    </m:ctrlPr>
                                  </m:fPr>
                                  <m:num>
                                    <m:r>
                                      <a:rPr lang="en-US" sz="900">
                                        <a:effectLst/>
                                        <a:latin typeface="Cambria Math" panose="02040503050406030204" pitchFamily="18" charset="0"/>
                                      </a:rPr>
                                      <m:t>𝐯𝐚𝐥𝐨𝐫</m:t>
                                    </m:r>
                                    <m:r>
                                      <a:rPr lang="en-US" sz="900">
                                        <a:effectLst/>
                                        <a:latin typeface="Cambria Math" panose="02040503050406030204" pitchFamily="18" charset="0"/>
                                      </a:rPr>
                                      <m:t> </m:t>
                                    </m:r>
                                    <m:r>
                                      <a:rPr lang="en-US" sz="900">
                                        <a:effectLst/>
                                        <a:latin typeface="Cambria Math" panose="02040503050406030204" pitchFamily="18" charset="0"/>
                                      </a:rPr>
                                      <m:t>𝐝𝐞</m:t>
                                    </m:r>
                                    <m:r>
                                      <a:rPr lang="en-US" sz="900">
                                        <a:effectLst/>
                                        <a:latin typeface="Cambria Math" panose="02040503050406030204" pitchFamily="18" charset="0"/>
                                      </a:rPr>
                                      <m:t> </m:t>
                                    </m:r>
                                    <m:r>
                                      <a:rPr lang="en-US" sz="900">
                                        <a:effectLst/>
                                        <a:latin typeface="Cambria Math" panose="02040503050406030204" pitchFamily="18" charset="0"/>
                                      </a:rPr>
                                      <m:t>𝐬𝐞𝐫𝐯𝐢𝐜𝐢𝐨</m:t>
                                    </m:r>
                                  </m:num>
                                  <m:den>
                                    <m:r>
                                      <a:rPr lang="en-US" sz="900">
                                        <a:effectLst/>
                                        <a:latin typeface="Cambria Math" panose="02040503050406030204" pitchFamily="18" charset="0"/>
                                      </a:rPr>
                                      <m:t>𝐯𝐚𝐥𝐨𝐫</m:t>
                                    </m:r>
                                    <m:r>
                                      <a:rPr lang="en-US" sz="900">
                                        <a:effectLst/>
                                        <a:latin typeface="Cambria Math" panose="02040503050406030204" pitchFamily="18" charset="0"/>
                                      </a:rPr>
                                      <m:t> </m:t>
                                    </m:r>
                                    <m:r>
                                      <a:rPr lang="en-US" sz="900">
                                        <a:effectLst/>
                                        <a:latin typeface="Cambria Math" panose="02040503050406030204" pitchFamily="18" charset="0"/>
                                      </a:rPr>
                                      <m:t>𝐚𝐝𝐦𝐢𝐬𝐢𝐛𝐥𝐞</m:t>
                                    </m:r>
                                  </m:den>
                                </m:f>
                                <m:r>
                                  <a:rPr lang="en-US" sz="900">
                                    <a:effectLst/>
                                    <a:latin typeface="Cambria Math" panose="02040503050406030204" pitchFamily="18" charset="0"/>
                                  </a:rPr>
                                  <m:t>, (%)</m:t>
                                </m:r>
                              </m:oMath>
                            </m:oMathPara>
                          </a14:m>
                          <a:endParaRPr lang="es-ES" sz="900" dirty="0">
                            <a:effectLst/>
                          </a:endParaRPr>
                        </a:p>
                        <a:p>
                          <a:pPr algn="ctr"/>
                          <a:r>
                            <a:rPr lang="es-ES" sz="900" dirty="0">
                              <a:effectLst/>
                            </a:rPr>
                            <a:t>  </a:t>
                          </a:r>
                          <a:endParaRPr lang="es-ES" sz="900" dirty="0">
                            <a:effectLst/>
                            <a:latin typeface="Times New Roman" panose="02020603050405020304" pitchFamily="18"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W18</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r>
                  <a:tr h="319808">
                    <a:tc rowSpan="4">
                      <a:txBody>
                        <a:bodyPr/>
                        <a:lstStyle/>
                        <a:p>
                          <a:pPr algn="ctr">
                            <a:lnSpc>
                              <a:spcPct val="107000"/>
                            </a:lnSpc>
                            <a:spcAft>
                              <a:spcPts val="0"/>
                            </a:spcAft>
                          </a:pPr>
                          <a:r>
                            <a:rPr lang="es-ES" sz="900">
                              <a:effectLst/>
                            </a:rPr>
                            <a:t>Sin refuerzo</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Asfáltica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E</a:t>
                          </a:r>
                          <a:r>
                            <a:rPr lang="es-ES" sz="900" baseline="-25000">
                              <a:effectLst/>
                            </a:rPr>
                            <a:t>r</a:t>
                          </a:r>
                          <a:r>
                            <a:rPr lang="es-ES" sz="900">
                              <a:effectLst/>
                            </a:rPr>
                            <a:t> </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2.785E-04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1.618E-04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smtClean="0">
                              <a:effectLst/>
                            </a:rPr>
                            <a:t>58.10</a:t>
                          </a:r>
                        </a:p>
                      </a:txBody>
                      <a:tcPr marL="65096" marR="65096" marT="0" marB="0" anchor="ctr"/>
                    </a:tc>
                    <a:tc>
                      <a:txBody>
                        <a:bodyPr/>
                        <a:lstStyle/>
                        <a:p>
                          <a:pPr algn="ctr">
                            <a:lnSpc>
                              <a:spcPct val="107000"/>
                            </a:lnSpc>
                            <a:spcAft>
                              <a:spcPts val="0"/>
                            </a:spcAft>
                          </a:pPr>
                          <a:r>
                            <a:rPr lang="es-ES" sz="900" dirty="0" smtClean="0">
                              <a:effectLst/>
                            </a:rPr>
                            <a:t>58.10</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1.96E+07</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10</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r>
                  <a:tr h="319808">
                    <a:tc vMerge="1">
                      <a:txBody>
                        <a:bodyPr/>
                        <a:lstStyle/>
                        <a:p>
                          <a:endParaRPr lang="es-ES"/>
                        </a:p>
                      </a:txBody>
                      <a:tcPr/>
                    </a:tc>
                    <a:tc rowSpan="2">
                      <a:txBody>
                        <a:bodyPr/>
                        <a:lstStyle/>
                        <a:p>
                          <a:pPr algn="ctr">
                            <a:lnSpc>
                              <a:spcPct val="107000"/>
                            </a:lnSpc>
                            <a:spcAft>
                              <a:spcPts val="0"/>
                            </a:spcAft>
                          </a:pPr>
                          <a:r>
                            <a:rPr lang="es-ES" sz="900" dirty="0">
                              <a:effectLst/>
                            </a:rPr>
                            <a:t>Subrasante</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E</a:t>
                          </a:r>
                          <a:r>
                            <a:rPr lang="es-ES" sz="900" baseline="-25000" dirty="0">
                              <a:effectLst/>
                            </a:rPr>
                            <a:t>z</a:t>
                          </a:r>
                          <a:r>
                            <a:rPr lang="es-ES" sz="900" dirty="0">
                              <a:effectLst/>
                            </a:rPr>
                            <a:t> </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3.154E-04</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2.828E-04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smtClean="0">
                              <a:effectLst/>
                            </a:rPr>
                            <a:t>89.65</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89.65</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24406">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900">
                              <a:effectLst/>
                            </a:rPr>
                            <a:t>σ</a:t>
                          </a:r>
                          <a:r>
                            <a:rPr lang="es-ES" sz="900" baseline="-25000">
                              <a:effectLst/>
                            </a:rPr>
                            <a:t>z </a:t>
                          </a:r>
                          <a:r>
                            <a:rPr lang="es-ES" sz="900">
                              <a:effectLst/>
                            </a:rPr>
                            <a:t>(Kg/cm</a:t>
                          </a:r>
                          <a:r>
                            <a:rPr lang="es-ES" sz="900" baseline="30000">
                              <a:effectLst/>
                            </a:rPr>
                            <a:t>2</a:t>
                          </a:r>
                          <a:r>
                            <a:rPr lang="es-ES" sz="900">
                              <a:effectLst/>
                            </a:rPr>
                            <a:t>)</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0.529</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0.334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63.11</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smtClean="0">
                              <a:effectLst/>
                            </a:rPr>
                            <a:t>63.11</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14205">
                    <a:tc vMerge="1">
                      <a:txBody>
                        <a:bodyPr/>
                        <a:lstStyle/>
                        <a:p>
                          <a:endParaRPr lang="es-ES"/>
                        </a:p>
                      </a:txBody>
                      <a:tcPr/>
                    </a:tc>
                    <a:tc>
                      <a:txBody>
                        <a:bodyPr/>
                        <a:lstStyle/>
                        <a:p>
                          <a:pPr algn="ctr">
                            <a:lnSpc>
                              <a:spcPct val="107000"/>
                            </a:lnSpc>
                            <a:spcAft>
                              <a:spcPts val="0"/>
                            </a:spcAft>
                          </a:pPr>
                          <a:r>
                            <a:rPr lang="es-ES" sz="900">
                              <a:effectLst/>
                            </a:rPr>
                            <a:t>Estructura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∆z (mm)</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0.439</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0.351</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1" dirty="0">
                              <a:solidFill>
                                <a:srgbClr val="FF0000"/>
                              </a:solidFill>
                              <a:effectLst/>
                            </a:rPr>
                            <a:t>80.09</a:t>
                          </a:r>
                          <a:endParaRPr lang="es-ES" sz="9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1" dirty="0" smtClean="0">
                              <a:solidFill>
                                <a:srgbClr val="FF0000"/>
                              </a:solidFill>
                              <a:effectLst/>
                            </a:rPr>
                            <a:t>80.09</a:t>
                          </a:r>
                          <a:endParaRPr lang="es-ES" sz="9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319808">
                    <a:tc rowSpan="4">
                      <a:txBody>
                        <a:bodyPr/>
                        <a:lstStyle/>
                        <a:p>
                          <a:pPr algn="ctr">
                            <a:lnSpc>
                              <a:spcPct val="107000"/>
                            </a:lnSpc>
                            <a:spcAft>
                              <a:spcPts val="0"/>
                            </a:spcAft>
                          </a:pPr>
                          <a:r>
                            <a:rPr lang="es-ES" sz="900">
                              <a:effectLst/>
                            </a:rPr>
                            <a:t>Malla de fibra de vidrio</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Asfáltica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E</a:t>
                          </a:r>
                          <a:r>
                            <a:rPr lang="es-ES" sz="900" baseline="-25000">
                              <a:effectLst/>
                            </a:rPr>
                            <a:t>r</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2.484E-04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1.439E-04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55.45</a:t>
                          </a:r>
                        </a:p>
                      </a:txBody>
                      <a:tcPr marL="0" marR="0" marT="0" marB="0" anchor="ctr"/>
                    </a:tc>
                    <a:tc>
                      <a:txBody>
                        <a:bodyPr/>
                        <a:lstStyle/>
                        <a:p>
                          <a:pPr algn="ctr">
                            <a:lnSpc>
                              <a:spcPct val="107000"/>
                            </a:lnSpc>
                            <a:spcAft>
                              <a:spcPts val="0"/>
                            </a:spcAft>
                          </a:pPr>
                          <a:r>
                            <a:rPr lang="es-ES" sz="900" dirty="0">
                              <a:effectLst/>
                            </a:rPr>
                            <a:t>57.93</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2.44E+07</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12.2</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r>
                  <a:tr h="319808">
                    <a:tc vMerge="1">
                      <a:txBody>
                        <a:bodyPr/>
                        <a:lstStyle/>
                        <a:p>
                          <a:endParaRPr lang="es-ES"/>
                        </a:p>
                      </a:txBody>
                      <a:tcPr/>
                    </a:tc>
                    <a:tc rowSpan="2">
                      <a:txBody>
                        <a:bodyPr/>
                        <a:lstStyle/>
                        <a:p>
                          <a:pPr algn="ctr">
                            <a:lnSpc>
                              <a:spcPct val="107000"/>
                            </a:lnSpc>
                            <a:spcAft>
                              <a:spcPts val="0"/>
                            </a:spcAft>
                          </a:pPr>
                          <a:r>
                            <a:rPr lang="es-ES" sz="900">
                              <a:effectLst/>
                            </a:rPr>
                            <a:t>Subrasante</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E</a:t>
                          </a:r>
                          <a:r>
                            <a:rPr lang="es-ES" sz="900" baseline="-25000">
                              <a:effectLst/>
                            </a:rPr>
                            <a:t>z</a:t>
                          </a:r>
                          <a:r>
                            <a:rPr lang="es-ES" sz="900">
                              <a:effectLst/>
                            </a:rPr>
                            <a:t> </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2.988E-04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2.591E-04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82.09</a:t>
                          </a:r>
                        </a:p>
                      </a:txBody>
                      <a:tcPr marL="0" marR="0" marT="0" marB="0" anchor="ctr"/>
                    </a:tc>
                    <a:tc>
                      <a:txBody>
                        <a:bodyPr/>
                        <a:lstStyle/>
                        <a:p>
                          <a:pPr algn="ctr">
                            <a:lnSpc>
                              <a:spcPct val="107000"/>
                            </a:lnSpc>
                            <a:spcAft>
                              <a:spcPts val="0"/>
                            </a:spcAft>
                          </a:pPr>
                          <a:r>
                            <a:rPr lang="es-ES" sz="900" dirty="0">
                              <a:effectLst/>
                            </a:rPr>
                            <a:t>86.72</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34605">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900">
                              <a:effectLst/>
                            </a:rPr>
                            <a:t>σ</a:t>
                          </a:r>
                          <a:r>
                            <a:rPr lang="es-ES" sz="900" baseline="-25000">
                              <a:effectLst/>
                            </a:rPr>
                            <a:t>z</a:t>
                          </a:r>
                          <a:r>
                            <a:rPr lang="es-ES" sz="900">
                              <a:effectLst/>
                            </a:rPr>
                            <a:t> (Kg/cm</a:t>
                          </a:r>
                          <a:r>
                            <a:rPr lang="es-ES" sz="900" baseline="30000">
                              <a:effectLst/>
                            </a:rPr>
                            <a:t>2</a:t>
                          </a:r>
                          <a:r>
                            <a:rPr lang="es-ES" sz="900">
                              <a:effectLst/>
                            </a:rPr>
                            <a:t>)</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0.504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0.310</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58.59</a:t>
                          </a:r>
                        </a:p>
                      </a:txBody>
                      <a:tcPr marL="0" marR="0" marT="0" marB="0" anchor="ctr"/>
                    </a:tc>
                    <a:tc>
                      <a:txBody>
                        <a:bodyPr/>
                        <a:lstStyle/>
                        <a:p>
                          <a:pPr algn="ctr">
                            <a:lnSpc>
                              <a:spcPct val="107000"/>
                            </a:lnSpc>
                            <a:spcAft>
                              <a:spcPts val="0"/>
                            </a:spcAft>
                          </a:pPr>
                          <a:r>
                            <a:rPr lang="es-ES" sz="900" dirty="0">
                              <a:effectLst/>
                            </a:rPr>
                            <a:t>61.60</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04006">
                    <a:tc vMerge="1">
                      <a:txBody>
                        <a:bodyPr/>
                        <a:lstStyle/>
                        <a:p>
                          <a:endParaRPr lang="es-ES"/>
                        </a:p>
                      </a:txBody>
                      <a:tcPr/>
                    </a:tc>
                    <a:tc>
                      <a:txBody>
                        <a:bodyPr/>
                        <a:lstStyle/>
                        <a:p>
                          <a:pPr algn="ctr">
                            <a:lnSpc>
                              <a:spcPct val="107000"/>
                            </a:lnSpc>
                            <a:spcAft>
                              <a:spcPts val="0"/>
                            </a:spcAft>
                          </a:pPr>
                          <a:r>
                            <a:rPr lang="es-ES" sz="900">
                              <a:effectLst/>
                            </a:rPr>
                            <a:t>Estructura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∆z (mm)</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0.416</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kern="1200" dirty="0">
                              <a:solidFill>
                                <a:schemeClr val="tx1"/>
                              </a:solidFill>
                              <a:effectLst/>
                              <a:latin typeface="+mn-lt"/>
                              <a:ea typeface="+mn-ea"/>
                              <a:cs typeface="+mn-cs"/>
                            </a:rPr>
                            <a:t>0.333</a:t>
                          </a: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75.92</a:t>
                          </a:r>
                        </a:p>
                      </a:txBody>
                      <a:tcPr marL="0" marR="0" marT="0" marB="0" anchor="ctr"/>
                    </a:tc>
                    <a:tc>
                      <a:txBody>
                        <a:bodyPr/>
                        <a:lstStyle/>
                        <a:p>
                          <a:pPr algn="ctr">
                            <a:lnSpc>
                              <a:spcPct val="107000"/>
                            </a:lnSpc>
                            <a:spcAft>
                              <a:spcPts val="0"/>
                            </a:spcAft>
                          </a:pPr>
                          <a:r>
                            <a:rPr lang="es-ES" sz="900" b="1" dirty="0">
                              <a:solidFill>
                                <a:srgbClr val="0070C0"/>
                              </a:solidFill>
                              <a:effectLst/>
                            </a:rPr>
                            <a:t>80.09</a:t>
                          </a:r>
                          <a:endParaRPr lang="es-ES" sz="9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319808">
                    <a:tc rowSpan="4">
                      <a:txBody>
                        <a:bodyPr/>
                        <a:lstStyle/>
                        <a:p>
                          <a:pPr algn="ctr">
                            <a:lnSpc>
                              <a:spcPct val="107000"/>
                            </a:lnSpc>
                            <a:spcAft>
                              <a:spcPts val="0"/>
                            </a:spcAft>
                          </a:pPr>
                          <a:r>
                            <a:rPr lang="es-ES" sz="900">
                              <a:effectLst/>
                            </a:rPr>
                            <a:t>Geotextil no tejido</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Asfáltica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E</a:t>
                          </a:r>
                          <a:r>
                            <a:rPr lang="es-ES" sz="900" baseline="-25000">
                              <a:effectLst/>
                            </a:rPr>
                            <a:t>r</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2.587E-04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a:solidFill>
                                <a:schemeClr val="tx1"/>
                              </a:solidFill>
                              <a:effectLst/>
                            </a:rPr>
                            <a:t>1.501E-04</a:t>
                          </a:r>
                          <a:endParaRPr lang="es-ES" sz="9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56.40</a:t>
                          </a:r>
                        </a:p>
                      </a:txBody>
                      <a:tcPr marL="0" marR="0" marT="0" marB="0" anchor="ctr"/>
                    </a:tc>
                    <a:tc>
                      <a:txBody>
                        <a:bodyPr/>
                        <a:lstStyle/>
                        <a:p>
                          <a:pPr algn="ctr">
                            <a:lnSpc>
                              <a:spcPct val="107000"/>
                            </a:lnSpc>
                            <a:spcAft>
                              <a:spcPts val="0"/>
                            </a:spcAft>
                          </a:pPr>
                          <a:r>
                            <a:rPr lang="es-ES" sz="900" dirty="0">
                              <a:effectLst/>
                            </a:rPr>
                            <a:t>58.03</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2.26E+07</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11.4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r>
                  <a:tr h="319808">
                    <a:tc vMerge="1">
                      <a:txBody>
                        <a:bodyPr/>
                        <a:lstStyle/>
                        <a:p>
                          <a:endParaRPr lang="es-ES"/>
                        </a:p>
                      </a:txBody>
                      <a:tcPr/>
                    </a:tc>
                    <a:tc rowSpan="2">
                      <a:txBody>
                        <a:bodyPr/>
                        <a:lstStyle/>
                        <a:p>
                          <a:pPr algn="ctr">
                            <a:lnSpc>
                              <a:spcPct val="107000"/>
                            </a:lnSpc>
                            <a:spcAft>
                              <a:spcPts val="0"/>
                            </a:spcAft>
                          </a:pPr>
                          <a:r>
                            <a:rPr lang="es-ES" sz="900">
                              <a:effectLst/>
                            </a:rPr>
                            <a:t>Subrasante</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E</a:t>
                          </a:r>
                          <a:r>
                            <a:rPr lang="es-ES" sz="900" baseline="-25000">
                              <a:effectLst/>
                            </a:rPr>
                            <a:t>z </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3.046E-04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2.674E-04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84.72</a:t>
                          </a:r>
                        </a:p>
                      </a:txBody>
                      <a:tcPr marL="0" marR="0" marT="0" marB="0" anchor="ctr"/>
                    </a:tc>
                    <a:tc>
                      <a:txBody>
                        <a:bodyPr/>
                        <a:lstStyle/>
                        <a:p>
                          <a:pPr algn="ctr">
                            <a:lnSpc>
                              <a:spcPct val="107000"/>
                            </a:lnSpc>
                            <a:spcAft>
                              <a:spcPts val="0"/>
                            </a:spcAft>
                          </a:pPr>
                          <a:r>
                            <a:rPr lang="es-ES" sz="900" dirty="0">
                              <a:effectLst/>
                            </a:rPr>
                            <a:t>87.79</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24406">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900">
                              <a:effectLst/>
                            </a:rPr>
                            <a:t>σ</a:t>
                          </a:r>
                          <a:r>
                            <a:rPr lang="es-ES" sz="900" baseline="-25000">
                              <a:effectLst/>
                            </a:rPr>
                            <a:t>z </a:t>
                          </a:r>
                          <a:r>
                            <a:rPr lang="es-ES" sz="900">
                              <a:effectLst/>
                            </a:rPr>
                            <a:t>(Kg/cm</a:t>
                          </a:r>
                          <a:r>
                            <a:rPr lang="es-ES" sz="900" baseline="30000">
                              <a:effectLst/>
                            </a:rPr>
                            <a:t>2</a:t>
                          </a:r>
                          <a:r>
                            <a:rPr lang="es-ES" sz="900">
                              <a:effectLst/>
                            </a:rPr>
                            <a:t>)</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0.513</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0.319</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60.17</a:t>
                          </a:r>
                        </a:p>
                      </a:txBody>
                      <a:tcPr marL="0" marR="0" marT="0" marB="0" anchor="ctr"/>
                    </a:tc>
                    <a:tc>
                      <a:txBody>
                        <a:bodyPr/>
                        <a:lstStyle/>
                        <a:p>
                          <a:pPr algn="ctr">
                            <a:lnSpc>
                              <a:spcPct val="107000"/>
                            </a:lnSpc>
                            <a:spcAft>
                              <a:spcPts val="0"/>
                            </a:spcAft>
                          </a:pPr>
                          <a:r>
                            <a:rPr lang="es-ES" sz="900">
                              <a:effectLst/>
                            </a:rPr>
                            <a:t>62.16</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14205">
                    <a:tc vMerge="1">
                      <a:txBody>
                        <a:bodyPr/>
                        <a:lstStyle/>
                        <a:p>
                          <a:endParaRPr lang="es-ES"/>
                        </a:p>
                      </a:txBody>
                      <a:tcPr/>
                    </a:tc>
                    <a:tc>
                      <a:txBody>
                        <a:bodyPr/>
                        <a:lstStyle/>
                        <a:p>
                          <a:pPr algn="ctr">
                            <a:lnSpc>
                              <a:spcPct val="107000"/>
                            </a:lnSpc>
                            <a:spcAft>
                              <a:spcPts val="0"/>
                            </a:spcAft>
                          </a:pPr>
                          <a:r>
                            <a:rPr lang="es-ES" sz="900">
                              <a:effectLst/>
                            </a:rPr>
                            <a:t>Estructura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∆z (mm)</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effectLst/>
                            </a:rPr>
                            <a:t>0.424</a:t>
                          </a:r>
                          <a:endParaRPr lang="es-ES"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marL="0" algn="ctr" defTabSz="914400" rtl="0" eaLnBrk="1" latinLnBrk="0" hangingPunct="1">
                            <a:lnSpc>
                              <a:spcPct val="107000"/>
                            </a:lnSpc>
                            <a:spcAft>
                              <a:spcPts val="0"/>
                            </a:spcAft>
                          </a:pPr>
                          <a:r>
                            <a:rPr lang="es-ES" sz="900" b="0" kern="1200" dirty="0">
                              <a:solidFill>
                                <a:schemeClr val="tx1"/>
                              </a:solidFill>
                              <a:effectLst/>
                              <a:latin typeface="+mn-lt"/>
                              <a:ea typeface="+mn-ea"/>
                              <a:cs typeface="+mn-cs"/>
                            </a:rPr>
                            <a:t>0.340</a:t>
                          </a: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77.36</a:t>
                          </a:r>
                        </a:p>
                      </a:txBody>
                      <a:tcPr marL="0" marR="0" marT="0" marB="0" anchor="ctr"/>
                    </a:tc>
                    <a:tc>
                      <a:txBody>
                        <a:bodyPr/>
                        <a:lstStyle/>
                        <a:p>
                          <a:pPr marL="0" algn="ctr" defTabSz="914400" rtl="0" eaLnBrk="1" latinLnBrk="0" hangingPunct="1">
                            <a:lnSpc>
                              <a:spcPct val="107000"/>
                            </a:lnSpc>
                            <a:spcAft>
                              <a:spcPts val="0"/>
                            </a:spcAft>
                          </a:pPr>
                          <a:r>
                            <a:rPr lang="es-ES" sz="900" b="1" kern="1200" dirty="0">
                              <a:solidFill>
                                <a:srgbClr val="0070C0"/>
                              </a:solidFill>
                              <a:effectLst/>
                              <a:latin typeface="+mn-lt"/>
                              <a:ea typeface="+mn-ea"/>
                              <a:cs typeface="+mn-cs"/>
                            </a:rPr>
                            <a:t>80.09</a:t>
                          </a:r>
                        </a:p>
                      </a:txBody>
                      <a:tcPr marL="65096" marR="65096" marT="0" marB="0" anchor="ctr"/>
                    </a:tc>
                    <a:tc vMerge="1">
                      <a:txBody>
                        <a:bodyPr/>
                        <a:lstStyle/>
                        <a:p>
                          <a:endParaRPr lang="es-ES"/>
                        </a:p>
                      </a:txBody>
                      <a:tcPr/>
                    </a:tc>
                    <a:tc vMerge="1">
                      <a:txBody>
                        <a:bodyPr/>
                        <a:lstStyle/>
                        <a:p>
                          <a:endParaRPr lang="es-ES"/>
                        </a:p>
                      </a:txBody>
                      <a:tcPr/>
                    </a:tc>
                  </a:tr>
                  <a:tr h="319808">
                    <a:tc rowSpan="4">
                      <a:txBody>
                        <a:bodyPr/>
                        <a:lstStyle/>
                        <a:p>
                          <a:pPr algn="ctr">
                            <a:lnSpc>
                              <a:spcPct val="107000"/>
                            </a:lnSpc>
                            <a:spcAft>
                              <a:spcPts val="0"/>
                            </a:spcAft>
                          </a:pPr>
                          <a:r>
                            <a:rPr lang="es-ES" sz="900" dirty="0">
                              <a:effectLst/>
                            </a:rPr>
                            <a:t>Fibra de vidrio con bórax</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Asfáltica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E</a:t>
                          </a:r>
                          <a:r>
                            <a:rPr lang="es-ES" sz="900" baseline="-25000">
                              <a:effectLst/>
                            </a:rPr>
                            <a:t>r</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2.587E-04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1.501E-04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56.38</a:t>
                          </a:r>
                        </a:p>
                      </a:txBody>
                      <a:tcPr marL="0" marR="0" marT="0" marB="0" anchor="ctr"/>
                    </a:tc>
                    <a:tc>
                      <a:txBody>
                        <a:bodyPr/>
                        <a:lstStyle/>
                        <a:p>
                          <a:pPr algn="ctr">
                            <a:lnSpc>
                              <a:spcPct val="107000"/>
                            </a:lnSpc>
                            <a:spcAft>
                              <a:spcPts val="0"/>
                            </a:spcAft>
                          </a:pPr>
                          <a:r>
                            <a:rPr lang="es-ES" sz="900">
                              <a:effectLst/>
                            </a:rPr>
                            <a:t>58.01</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2.26E+07</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11.4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r>
                  <a:tr h="319808">
                    <a:tc vMerge="1">
                      <a:txBody>
                        <a:bodyPr/>
                        <a:lstStyle/>
                        <a:p>
                          <a:endParaRPr lang="es-ES"/>
                        </a:p>
                      </a:txBody>
                      <a:tcPr/>
                    </a:tc>
                    <a:tc rowSpan="2">
                      <a:txBody>
                        <a:bodyPr/>
                        <a:lstStyle/>
                        <a:p>
                          <a:pPr algn="ctr">
                            <a:lnSpc>
                              <a:spcPct val="107000"/>
                            </a:lnSpc>
                            <a:spcAft>
                              <a:spcPts val="0"/>
                            </a:spcAft>
                          </a:pPr>
                          <a:r>
                            <a:rPr lang="es-ES" sz="900">
                              <a:effectLst/>
                            </a:rPr>
                            <a:t>Subrasante</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E</a:t>
                          </a:r>
                          <a:r>
                            <a:rPr lang="es-ES" sz="900" baseline="-25000">
                              <a:effectLst/>
                            </a:rPr>
                            <a:t>z</a:t>
                          </a:r>
                          <a:r>
                            <a:rPr lang="es-ES" sz="900">
                              <a:effectLst/>
                            </a:rPr>
                            <a:t> </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3.046E-04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2.674E-04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84.72</a:t>
                          </a:r>
                        </a:p>
                      </a:txBody>
                      <a:tcPr marL="0" marR="0" marT="0" marB="0" anchor="ctr"/>
                    </a:tc>
                    <a:tc>
                      <a:txBody>
                        <a:bodyPr/>
                        <a:lstStyle/>
                        <a:p>
                          <a:pPr algn="ctr">
                            <a:lnSpc>
                              <a:spcPct val="107000"/>
                            </a:lnSpc>
                            <a:spcAft>
                              <a:spcPts val="0"/>
                            </a:spcAft>
                          </a:pPr>
                          <a:r>
                            <a:rPr lang="es-ES" sz="900" dirty="0">
                              <a:effectLst/>
                            </a:rPr>
                            <a:t>87.79</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24406">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900" dirty="0" err="1">
                              <a:effectLst/>
                            </a:rPr>
                            <a:t>σ</a:t>
                          </a:r>
                          <a:r>
                            <a:rPr lang="es-ES" sz="900" baseline="-25000" dirty="0" err="1">
                              <a:effectLst/>
                            </a:rPr>
                            <a:t>z</a:t>
                          </a:r>
                          <a:r>
                            <a:rPr lang="es-ES" sz="900" dirty="0">
                              <a:effectLst/>
                            </a:rPr>
                            <a:t> (Kg/cm</a:t>
                          </a:r>
                          <a:r>
                            <a:rPr lang="es-ES" sz="900" baseline="30000" dirty="0">
                              <a:effectLst/>
                            </a:rPr>
                            <a:t>2</a:t>
                          </a:r>
                          <a:r>
                            <a:rPr lang="es-ES" sz="900" dirty="0">
                              <a:effectLst/>
                            </a:rPr>
                            <a:t>)</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0.513</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a:solidFill>
                                <a:schemeClr val="tx1"/>
                              </a:solidFill>
                              <a:effectLst/>
                            </a:rPr>
                            <a:t>0.319</a:t>
                          </a:r>
                          <a:endParaRPr lang="es-ES" sz="9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60.17</a:t>
                          </a:r>
                        </a:p>
                      </a:txBody>
                      <a:tcPr marL="0" marR="0" marT="0" marB="0" anchor="ctr"/>
                    </a:tc>
                    <a:tc>
                      <a:txBody>
                        <a:bodyPr/>
                        <a:lstStyle/>
                        <a:p>
                          <a:pPr algn="ctr">
                            <a:lnSpc>
                              <a:spcPct val="107000"/>
                            </a:lnSpc>
                            <a:spcAft>
                              <a:spcPts val="0"/>
                            </a:spcAft>
                          </a:pPr>
                          <a:r>
                            <a:rPr lang="es-ES" sz="900" dirty="0">
                              <a:effectLst/>
                            </a:rPr>
                            <a:t>62.16</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14205">
                    <a:tc vMerge="1">
                      <a:txBody>
                        <a:bodyPr/>
                        <a:lstStyle/>
                        <a:p>
                          <a:endParaRPr lang="es-ES"/>
                        </a:p>
                      </a:txBody>
                      <a:tcPr/>
                    </a:tc>
                    <a:tc>
                      <a:txBody>
                        <a:bodyPr/>
                        <a:lstStyle/>
                        <a:p>
                          <a:pPr algn="ctr">
                            <a:lnSpc>
                              <a:spcPct val="107000"/>
                            </a:lnSpc>
                            <a:spcAft>
                              <a:spcPts val="0"/>
                            </a:spcAft>
                          </a:pPr>
                          <a:r>
                            <a:rPr lang="es-ES" sz="900">
                              <a:effectLst/>
                            </a:rPr>
                            <a:t>Estructura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∆z (mm)</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0.424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marL="0" algn="ctr" defTabSz="914400" rtl="0" eaLnBrk="1" latinLnBrk="0" hangingPunct="1">
                            <a:lnSpc>
                              <a:spcPct val="107000"/>
                            </a:lnSpc>
                            <a:spcAft>
                              <a:spcPts val="0"/>
                            </a:spcAft>
                          </a:pPr>
                          <a:r>
                            <a:rPr lang="es-ES" sz="900" b="0" kern="1200" dirty="0">
                              <a:solidFill>
                                <a:schemeClr val="tx1"/>
                              </a:solidFill>
                              <a:effectLst/>
                              <a:latin typeface="+mn-lt"/>
                              <a:ea typeface="+mn-ea"/>
                              <a:cs typeface="+mn-cs"/>
                            </a:rPr>
                            <a:t>0.340</a:t>
                          </a: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77.36</a:t>
                          </a:r>
                        </a:p>
                      </a:txBody>
                      <a:tcPr marL="0" marR="0" marT="0" marB="0" anchor="ctr"/>
                    </a:tc>
                    <a:tc>
                      <a:txBody>
                        <a:bodyPr/>
                        <a:lstStyle/>
                        <a:p>
                          <a:pPr marL="0" algn="ctr" defTabSz="914400" rtl="0" eaLnBrk="1" latinLnBrk="0" hangingPunct="1">
                            <a:lnSpc>
                              <a:spcPct val="107000"/>
                            </a:lnSpc>
                            <a:spcAft>
                              <a:spcPts val="0"/>
                            </a:spcAft>
                          </a:pPr>
                          <a:r>
                            <a:rPr lang="es-ES" sz="900" b="1" kern="1200" dirty="0">
                              <a:solidFill>
                                <a:srgbClr val="0070C0"/>
                              </a:solidFill>
                              <a:effectLst/>
                              <a:latin typeface="+mn-lt"/>
                              <a:ea typeface="+mn-ea"/>
                              <a:cs typeface="+mn-cs"/>
                            </a:rPr>
                            <a:t>80.09</a:t>
                          </a:r>
                        </a:p>
                      </a:txBody>
                      <a:tcPr marL="65096" marR="65096" marT="0" marB="0" anchor="ctr"/>
                    </a:tc>
                    <a:tc vMerge="1">
                      <a:txBody>
                        <a:bodyPr/>
                        <a:lstStyle/>
                        <a:p>
                          <a:endParaRPr lang="es-ES"/>
                        </a:p>
                      </a:txBody>
                      <a:tcPr/>
                    </a:tc>
                    <a:tc vMerge="1">
                      <a:txBody>
                        <a:bodyPr/>
                        <a:lstStyle/>
                        <a:p>
                          <a:endParaRPr lang="es-ES"/>
                        </a:p>
                      </a:txBody>
                      <a:tcPr/>
                    </a:tc>
                  </a:tr>
                  <a:tr h="319808">
                    <a:tc rowSpan="4">
                      <a:txBody>
                        <a:bodyPr/>
                        <a:lstStyle/>
                        <a:p>
                          <a:pPr algn="ctr">
                            <a:lnSpc>
                              <a:spcPct val="107000"/>
                            </a:lnSpc>
                            <a:spcAft>
                              <a:spcPts val="0"/>
                            </a:spcAft>
                          </a:pPr>
                          <a:r>
                            <a:rPr lang="es-ES" sz="900" dirty="0">
                              <a:effectLst/>
                            </a:rPr>
                            <a:t>Fibra de vidrio con isopreno</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Asfáltica</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E</a:t>
                          </a:r>
                          <a:r>
                            <a:rPr lang="es-ES" sz="900" baseline="-25000" dirty="0">
                              <a:effectLst/>
                            </a:rPr>
                            <a:t>r</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2.593E-04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1.504E-04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56.41</a:t>
                          </a:r>
                        </a:p>
                      </a:txBody>
                      <a:tcPr marL="0" marR="0" marT="0" marB="0" anchor="ctr"/>
                    </a:tc>
                    <a:tc>
                      <a:txBody>
                        <a:bodyPr/>
                        <a:lstStyle/>
                        <a:p>
                          <a:pPr algn="ctr">
                            <a:lnSpc>
                              <a:spcPct val="107000"/>
                            </a:lnSpc>
                            <a:spcAft>
                              <a:spcPts val="0"/>
                            </a:spcAft>
                          </a:pPr>
                          <a:r>
                            <a:rPr lang="es-ES" sz="900" dirty="0">
                              <a:effectLst/>
                            </a:rPr>
                            <a:t>58.00</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2.25E+07</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11.3</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r>
                  <a:tr h="319808">
                    <a:tc vMerge="1">
                      <a:txBody>
                        <a:bodyPr/>
                        <a:lstStyle/>
                        <a:p>
                          <a:endParaRPr lang="es-ES"/>
                        </a:p>
                      </a:txBody>
                      <a:tcPr/>
                    </a:tc>
                    <a:tc rowSpan="2">
                      <a:txBody>
                        <a:bodyPr/>
                        <a:lstStyle/>
                        <a:p>
                          <a:pPr algn="ctr">
                            <a:lnSpc>
                              <a:spcPct val="107000"/>
                            </a:lnSpc>
                            <a:spcAft>
                              <a:spcPts val="0"/>
                            </a:spcAft>
                          </a:pPr>
                          <a:r>
                            <a:rPr lang="es-ES" sz="900">
                              <a:effectLst/>
                            </a:rPr>
                            <a:t>Subrasante</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E</a:t>
                          </a:r>
                          <a:r>
                            <a:rPr lang="es-ES" sz="900" baseline="-25000" dirty="0">
                              <a:effectLst/>
                            </a:rPr>
                            <a:t>z</a:t>
                          </a:r>
                          <a:r>
                            <a:rPr lang="es-ES" sz="900" dirty="0">
                              <a:effectLst/>
                            </a:rPr>
                            <a:t> </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3.049E-04</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2.679E-04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84.88</a:t>
                          </a:r>
                        </a:p>
                      </a:txBody>
                      <a:tcPr marL="0" marR="0" marT="0" marB="0" anchor="ctr"/>
                    </a:tc>
                    <a:tc>
                      <a:txBody>
                        <a:bodyPr/>
                        <a:lstStyle/>
                        <a:p>
                          <a:pPr algn="ctr">
                            <a:lnSpc>
                              <a:spcPct val="107000"/>
                            </a:lnSpc>
                            <a:spcAft>
                              <a:spcPts val="0"/>
                            </a:spcAft>
                          </a:pPr>
                          <a:r>
                            <a:rPr lang="es-ES" sz="900" dirty="0">
                              <a:effectLst/>
                            </a:rPr>
                            <a:t>87.88</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24406">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900">
                              <a:effectLst/>
                            </a:rPr>
                            <a:t>σ</a:t>
                          </a:r>
                          <a:r>
                            <a:rPr lang="es-ES" sz="900" baseline="-25000">
                              <a:effectLst/>
                            </a:rPr>
                            <a:t>z</a:t>
                          </a:r>
                          <a:r>
                            <a:rPr lang="es-ES" sz="900">
                              <a:effectLst/>
                            </a:rPr>
                            <a:t> (Kg/cm</a:t>
                          </a:r>
                          <a:r>
                            <a:rPr lang="es-ES" sz="900" baseline="30000">
                              <a:effectLst/>
                            </a:rPr>
                            <a:t>2</a:t>
                          </a:r>
                          <a:r>
                            <a:rPr lang="es-ES" sz="900">
                              <a:effectLst/>
                            </a:rPr>
                            <a:t>)</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0.513</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0.319</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60.25</a:t>
                          </a:r>
                        </a:p>
                      </a:txBody>
                      <a:tcPr marL="0" marR="0" marT="0" marB="0" anchor="ctr"/>
                    </a:tc>
                    <a:tc>
                      <a:txBody>
                        <a:bodyPr/>
                        <a:lstStyle/>
                        <a:p>
                          <a:pPr algn="ctr">
                            <a:lnSpc>
                              <a:spcPct val="107000"/>
                            </a:lnSpc>
                            <a:spcAft>
                              <a:spcPts val="0"/>
                            </a:spcAft>
                          </a:pPr>
                          <a:r>
                            <a:rPr lang="es-ES" sz="900" dirty="0">
                              <a:effectLst/>
                            </a:rPr>
                            <a:t>62.19</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14205">
                    <a:tc vMerge="1">
                      <a:txBody>
                        <a:bodyPr/>
                        <a:lstStyle/>
                        <a:p>
                          <a:endParaRPr lang="es-ES"/>
                        </a:p>
                      </a:txBody>
                      <a:tcPr/>
                    </a:tc>
                    <a:tc>
                      <a:txBody>
                        <a:bodyPr/>
                        <a:lstStyle/>
                        <a:p>
                          <a:pPr algn="ctr">
                            <a:lnSpc>
                              <a:spcPct val="107000"/>
                            </a:lnSpc>
                            <a:spcAft>
                              <a:spcPts val="0"/>
                            </a:spcAft>
                          </a:pPr>
                          <a:r>
                            <a:rPr lang="es-ES" sz="900">
                              <a:effectLst/>
                            </a:rPr>
                            <a:t>Estructura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a:t>
                          </a:r>
                          <a:r>
                            <a:rPr lang="es-ES" sz="900" baseline="-25000">
                              <a:effectLst/>
                            </a:rPr>
                            <a:t>z</a:t>
                          </a:r>
                          <a:r>
                            <a:rPr lang="es-ES" sz="900">
                              <a:effectLst/>
                            </a:rPr>
                            <a:t> (mm)</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0.424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marL="0" algn="ctr" defTabSz="914400" rtl="0" eaLnBrk="1" latinLnBrk="0" hangingPunct="1">
                            <a:lnSpc>
                              <a:spcPct val="107000"/>
                            </a:lnSpc>
                            <a:spcAft>
                              <a:spcPts val="0"/>
                            </a:spcAft>
                          </a:pPr>
                          <a:r>
                            <a:rPr lang="es-ES" sz="900" b="0" kern="1200" dirty="0">
                              <a:solidFill>
                                <a:schemeClr val="tx1"/>
                              </a:solidFill>
                              <a:effectLst/>
                              <a:latin typeface="+mn-lt"/>
                              <a:ea typeface="+mn-ea"/>
                              <a:cs typeface="+mn-cs"/>
                            </a:rPr>
                            <a:t>0.340</a:t>
                          </a: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77.43</a:t>
                          </a:r>
                        </a:p>
                      </a:txBody>
                      <a:tcPr marL="0" marR="0" marT="0" marB="0" anchor="ctr"/>
                    </a:tc>
                    <a:tc>
                      <a:txBody>
                        <a:bodyPr/>
                        <a:lstStyle/>
                        <a:p>
                          <a:pPr marL="0" algn="ctr" defTabSz="914400" rtl="0" eaLnBrk="1" latinLnBrk="0" hangingPunct="1">
                            <a:lnSpc>
                              <a:spcPct val="107000"/>
                            </a:lnSpc>
                            <a:spcAft>
                              <a:spcPts val="0"/>
                            </a:spcAft>
                          </a:pPr>
                          <a:r>
                            <a:rPr lang="es-ES" sz="900" b="1" kern="1200" dirty="0">
                              <a:solidFill>
                                <a:srgbClr val="0070C0"/>
                              </a:solidFill>
                              <a:effectLst/>
                              <a:latin typeface="+mn-lt"/>
                              <a:ea typeface="+mn-ea"/>
                              <a:cs typeface="+mn-cs"/>
                            </a:rPr>
                            <a:t>80.09</a:t>
                          </a:r>
                        </a:p>
                      </a:txBody>
                      <a:tcPr marL="65096" marR="65096" marT="0" marB="0" anchor="ctr"/>
                    </a:tc>
                    <a:tc vMerge="1">
                      <a:txBody>
                        <a:bodyPr/>
                        <a:lstStyle/>
                        <a:p>
                          <a:endParaRPr lang="es-ES"/>
                        </a:p>
                      </a:txBody>
                      <a:tcPr/>
                    </a:tc>
                    <a:tc vMerge="1">
                      <a:txBody>
                        <a:bodyPr/>
                        <a:lstStyle/>
                        <a:p>
                          <a:endParaRPr lang="es-ES"/>
                        </a:p>
                      </a:txBody>
                      <a:tcPr/>
                    </a:tc>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4232106619"/>
                  </p:ext>
                </p:extLst>
              </p:nvPr>
            </p:nvGraphicFramePr>
            <p:xfrm>
              <a:off x="149495" y="326597"/>
              <a:ext cx="10252710" cy="6325185"/>
            </p:xfrm>
            <a:graphic>
              <a:graphicData uri="http://schemas.openxmlformats.org/drawingml/2006/table">
                <a:tbl>
                  <a:tblPr firstRow="1" firstCol="1" bandRow="1">
                    <a:tableStyleId>{69CF1AB2-1976-4502-BF36-3FF5EA218861}</a:tableStyleId>
                  </a:tblPr>
                  <a:tblGrid>
                    <a:gridCol w="1365974"/>
                    <a:gridCol w="1067284"/>
                    <a:gridCol w="999836"/>
                    <a:gridCol w="842710"/>
                    <a:gridCol w="1360045"/>
                    <a:gridCol w="1609141"/>
                    <a:gridCol w="1603244"/>
                    <a:gridCol w="724429"/>
                    <a:gridCol w="680047"/>
                  </a:tblGrid>
                  <a:tr h="214205">
                    <a:tc rowSpan="2">
                      <a:txBody>
                        <a:bodyPr/>
                        <a:lstStyle/>
                        <a:p>
                          <a:pPr algn="ctr">
                            <a:lnSpc>
                              <a:spcPct val="107000"/>
                            </a:lnSpc>
                            <a:spcAft>
                              <a:spcPts val="0"/>
                            </a:spcAft>
                          </a:pPr>
                          <a:r>
                            <a:rPr lang="es-ES" sz="900" dirty="0">
                              <a:effectLst/>
                            </a:rPr>
                            <a:t>Tipo de fibra</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gridSpan="7">
                      <a:txBody>
                        <a:bodyPr/>
                        <a:lstStyle/>
                        <a:p>
                          <a:pPr algn="ctr">
                            <a:lnSpc>
                              <a:spcPct val="107000"/>
                            </a:lnSpc>
                            <a:spcAft>
                              <a:spcPts val="0"/>
                            </a:spcAft>
                          </a:pPr>
                          <a:r>
                            <a:rPr lang="es-ES" sz="900" dirty="0">
                              <a:effectLst/>
                            </a:rPr>
                            <a:t>Método Racional (carpeta espesor 20 cm)</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lnSpc>
                              <a:spcPct val="107000"/>
                            </a:lnSpc>
                            <a:spcAft>
                              <a:spcPts val="0"/>
                            </a:spcAft>
                          </a:pPr>
                          <a:r>
                            <a:rPr lang="es-ES" sz="900">
                              <a:effectLst/>
                            </a:rPr>
                            <a:t>Tiempo de vida útil (años)</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r>
                  <a:tr h="719845">
                    <a:tc vMerge="1">
                      <a:txBody>
                        <a:bodyPr/>
                        <a:lstStyle/>
                        <a:p>
                          <a:endParaRPr lang="es-ES"/>
                        </a:p>
                      </a:txBody>
                      <a:tcPr/>
                    </a:tc>
                    <a:tc>
                      <a:txBody>
                        <a:bodyPr/>
                        <a:lstStyle/>
                        <a:p>
                          <a:pPr algn="ctr">
                            <a:lnSpc>
                              <a:spcPct val="107000"/>
                            </a:lnSpc>
                            <a:spcAft>
                              <a:spcPts val="0"/>
                            </a:spcAft>
                          </a:pPr>
                          <a:r>
                            <a:rPr lang="es-ES" sz="900">
                              <a:effectLst/>
                            </a:rPr>
                            <a:t>Capa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Parámetro</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Valor admisible</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 </a:t>
                          </a:r>
                        </a:p>
                        <a:p>
                          <a:pPr algn="ctr">
                            <a:lnSpc>
                              <a:spcPct val="107000"/>
                            </a:lnSpc>
                            <a:spcAft>
                              <a:spcPts val="0"/>
                            </a:spcAft>
                          </a:pPr>
                          <a:r>
                            <a:rPr lang="es-ES" sz="900">
                              <a:effectLst/>
                            </a:rPr>
                            <a:t>Valor calculado</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endParaRPr lang="es-ES"/>
                        </a:p>
                      </a:txBody>
                      <a:tcPr marL="65096" marR="65096" marT="0" marB="0" anchor="ctr">
                        <a:blipFill rotWithShape="0">
                          <a:blip r:embed="rId3"/>
                          <a:stretch>
                            <a:fillRect l="-350758" t="-30508" r="-187879" b="-759322"/>
                          </a:stretch>
                        </a:blipFill>
                      </a:tcPr>
                    </a:tc>
                    <a:tc>
                      <a:txBody>
                        <a:bodyPr/>
                        <a:lstStyle/>
                        <a:p>
                          <a:endParaRPr lang="es-ES"/>
                        </a:p>
                      </a:txBody>
                      <a:tcPr marL="65096" marR="65096" marT="0" marB="0" anchor="ctr">
                        <a:blipFill rotWithShape="0">
                          <a:blip r:embed="rId3"/>
                          <a:stretch>
                            <a:fillRect l="-452471" t="-30508" r="-88593" b="-759322"/>
                          </a:stretch>
                        </a:blipFill>
                      </a:tcPr>
                    </a:tc>
                    <a:tc>
                      <a:txBody>
                        <a:bodyPr/>
                        <a:lstStyle/>
                        <a:p>
                          <a:pPr algn="ctr">
                            <a:lnSpc>
                              <a:spcPct val="107000"/>
                            </a:lnSpc>
                            <a:spcAft>
                              <a:spcPts val="0"/>
                            </a:spcAft>
                          </a:pPr>
                          <a:r>
                            <a:rPr lang="es-ES" sz="900">
                              <a:effectLst/>
                            </a:rPr>
                            <a:t>W18</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r>
                  <a:tr h="319808">
                    <a:tc rowSpan="4">
                      <a:txBody>
                        <a:bodyPr/>
                        <a:lstStyle/>
                        <a:p>
                          <a:pPr algn="ctr">
                            <a:lnSpc>
                              <a:spcPct val="107000"/>
                            </a:lnSpc>
                            <a:spcAft>
                              <a:spcPts val="0"/>
                            </a:spcAft>
                          </a:pPr>
                          <a:r>
                            <a:rPr lang="es-ES" sz="900">
                              <a:effectLst/>
                            </a:rPr>
                            <a:t>Sin refuerzo</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Asfáltica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E</a:t>
                          </a:r>
                          <a:r>
                            <a:rPr lang="es-ES" sz="900" baseline="-25000">
                              <a:effectLst/>
                            </a:rPr>
                            <a:t>r</a:t>
                          </a:r>
                          <a:r>
                            <a:rPr lang="es-ES" sz="900">
                              <a:effectLst/>
                            </a:rPr>
                            <a:t> </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2.785E-04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1.618E-04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smtClean="0">
                              <a:effectLst/>
                            </a:rPr>
                            <a:t>58.10</a:t>
                          </a:r>
                        </a:p>
                      </a:txBody>
                      <a:tcPr marL="65096" marR="65096" marT="0" marB="0" anchor="ctr"/>
                    </a:tc>
                    <a:tc>
                      <a:txBody>
                        <a:bodyPr/>
                        <a:lstStyle/>
                        <a:p>
                          <a:pPr algn="ctr">
                            <a:lnSpc>
                              <a:spcPct val="107000"/>
                            </a:lnSpc>
                            <a:spcAft>
                              <a:spcPts val="0"/>
                            </a:spcAft>
                          </a:pPr>
                          <a:r>
                            <a:rPr lang="es-ES" sz="900" dirty="0" smtClean="0">
                              <a:effectLst/>
                            </a:rPr>
                            <a:t>58.10</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1.96E+07</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10</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r>
                  <a:tr h="319808">
                    <a:tc vMerge="1">
                      <a:txBody>
                        <a:bodyPr/>
                        <a:lstStyle/>
                        <a:p>
                          <a:endParaRPr lang="es-ES"/>
                        </a:p>
                      </a:txBody>
                      <a:tcPr/>
                    </a:tc>
                    <a:tc rowSpan="2">
                      <a:txBody>
                        <a:bodyPr/>
                        <a:lstStyle/>
                        <a:p>
                          <a:pPr algn="ctr">
                            <a:lnSpc>
                              <a:spcPct val="107000"/>
                            </a:lnSpc>
                            <a:spcAft>
                              <a:spcPts val="0"/>
                            </a:spcAft>
                          </a:pPr>
                          <a:r>
                            <a:rPr lang="es-ES" sz="900" dirty="0">
                              <a:effectLst/>
                            </a:rPr>
                            <a:t>Subrasante</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E</a:t>
                          </a:r>
                          <a:r>
                            <a:rPr lang="es-ES" sz="900" baseline="-25000" dirty="0">
                              <a:effectLst/>
                            </a:rPr>
                            <a:t>z</a:t>
                          </a:r>
                          <a:r>
                            <a:rPr lang="es-ES" sz="900" dirty="0">
                              <a:effectLst/>
                            </a:rPr>
                            <a:t> </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3.154E-04</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2.828E-04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smtClean="0">
                              <a:effectLst/>
                            </a:rPr>
                            <a:t>89.65</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89.65</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24406">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900">
                              <a:effectLst/>
                            </a:rPr>
                            <a:t>σ</a:t>
                          </a:r>
                          <a:r>
                            <a:rPr lang="es-ES" sz="900" baseline="-25000">
                              <a:effectLst/>
                            </a:rPr>
                            <a:t>z </a:t>
                          </a:r>
                          <a:r>
                            <a:rPr lang="es-ES" sz="900">
                              <a:effectLst/>
                            </a:rPr>
                            <a:t>(Kg/cm</a:t>
                          </a:r>
                          <a:r>
                            <a:rPr lang="es-ES" sz="900" baseline="30000">
                              <a:effectLst/>
                            </a:rPr>
                            <a:t>2</a:t>
                          </a:r>
                          <a:r>
                            <a:rPr lang="es-ES" sz="900">
                              <a:effectLst/>
                            </a:rPr>
                            <a:t>)</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0.529</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0.334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63.11</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smtClean="0">
                              <a:effectLst/>
                            </a:rPr>
                            <a:t>63.11</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14205">
                    <a:tc vMerge="1">
                      <a:txBody>
                        <a:bodyPr/>
                        <a:lstStyle/>
                        <a:p>
                          <a:endParaRPr lang="es-ES"/>
                        </a:p>
                      </a:txBody>
                      <a:tcPr/>
                    </a:tc>
                    <a:tc>
                      <a:txBody>
                        <a:bodyPr/>
                        <a:lstStyle/>
                        <a:p>
                          <a:pPr algn="ctr">
                            <a:lnSpc>
                              <a:spcPct val="107000"/>
                            </a:lnSpc>
                            <a:spcAft>
                              <a:spcPts val="0"/>
                            </a:spcAft>
                          </a:pPr>
                          <a:r>
                            <a:rPr lang="es-ES" sz="900">
                              <a:effectLst/>
                            </a:rPr>
                            <a:t>Estructura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∆z (mm)</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0.439</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0.351</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1" dirty="0">
                              <a:solidFill>
                                <a:srgbClr val="FF0000"/>
                              </a:solidFill>
                              <a:effectLst/>
                            </a:rPr>
                            <a:t>80.09</a:t>
                          </a:r>
                          <a:endParaRPr lang="es-ES" sz="9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1" dirty="0" smtClean="0">
                              <a:solidFill>
                                <a:srgbClr val="FF0000"/>
                              </a:solidFill>
                              <a:effectLst/>
                            </a:rPr>
                            <a:t>80.09</a:t>
                          </a:r>
                          <a:endParaRPr lang="es-ES" sz="9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319808">
                    <a:tc rowSpan="4">
                      <a:txBody>
                        <a:bodyPr/>
                        <a:lstStyle/>
                        <a:p>
                          <a:pPr algn="ctr">
                            <a:lnSpc>
                              <a:spcPct val="107000"/>
                            </a:lnSpc>
                            <a:spcAft>
                              <a:spcPts val="0"/>
                            </a:spcAft>
                          </a:pPr>
                          <a:r>
                            <a:rPr lang="es-ES" sz="900">
                              <a:effectLst/>
                            </a:rPr>
                            <a:t>Malla de fibra de vidrio</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Asfáltica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E</a:t>
                          </a:r>
                          <a:r>
                            <a:rPr lang="es-ES" sz="900" baseline="-25000">
                              <a:effectLst/>
                            </a:rPr>
                            <a:t>r</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2.484E-04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1.439E-04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55.45</a:t>
                          </a:r>
                        </a:p>
                      </a:txBody>
                      <a:tcPr marL="0" marR="0" marT="0" marB="0" anchor="ctr"/>
                    </a:tc>
                    <a:tc>
                      <a:txBody>
                        <a:bodyPr/>
                        <a:lstStyle/>
                        <a:p>
                          <a:pPr algn="ctr">
                            <a:lnSpc>
                              <a:spcPct val="107000"/>
                            </a:lnSpc>
                            <a:spcAft>
                              <a:spcPts val="0"/>
                            </a:spcAft>
                          </a:pPr>
                          <a:r>
                            <a:rPr lang="es-ES" sz="900" dirty="0">
                              <a:effectLst/>
                            </a:rPr>
                            <a:t>57.93</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2.44E+07</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12.2</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r>
                  <a:tr h="319808">
                    <a:tc vMerge="1">
                      <a:txBody>
                        <a:bodyPr/>
                        <a:lstStyle/>
                        <a:p>
                          <a:endParaRPr lang="es-ES"/>
                        </a:p>
                      </a:txBody>
                      <a:tcPr/>
                    </a:tc>
                    <a:tc rowSpan="2">
                      <a:txBody>
                        <a:bodyPr/>
                        <a:lstStyle/>
                        <a:p>
                          <a:pPr algn="ctr">
                            <a:lnSpc>
                              <a:spcPct val="107000"/>
                            </a:lnSpc>
                            <a:spcAft>
                              <a:spcPts val="0"/>
                            </a:spcAft>
                          </a:pPr>
                          <a:r>
                            <a:rPr lang="es-ES" sz="900">
                              <a:effectLst/>
                            </a:rPr>
                            <a:t>Subrasante</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E</a:t>
                          </a:r>
                          <a:r>
                            <a:rPr lang="es-ES" sz="900" baseline="-25000">
                              <a:effectLst/>
                            </a:rPr>
                            <a:t>z</a:t>
                          </a:r>
                          <a:r>
                            <a:rPr lang="es-ES" sz="900">
                              <a:effectLst/>
                            </a:rPr>
                            <a:t> </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2.988E-04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2.591E-04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82.09</a:t>
                          </a:r>
                        </a:p>
                      </a:txBody>
                      <a:tcPr marL="0" marR="0" marT="0" marB="0" anchor="ctr"/>
                    </a:tc>
                    <a:tc>
                      <a:txBody>
                        <a:bodyPr/>
                        <a:lstStyle/>
                        <a:p>
                          <a:pPr algn="ctr">
                            <a:lnSpc>
                              <a:spcPct val="107000"/>
                            </a:lnSpc>
                            <a:spcAft>
                              <a:spcPts val="0"/>
                            </a:spcAft>
                          </a:pPr>
                          <a:r>
                            <a:rPr lang="es-ES" sz="900" dirty="0">
                              <a:effectLst/>
                            </a:rPr>
                            <a:t>86.72</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34605">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900">
                              <a:effectLst/>
                            </a:rPr>
                            <a:t>σ</a:t>
                          </a:r>
                          <a:r>
                            <a:rPr lang="es-ES" sz="900" baseline="-25000">
                              <a:effectLst/>
                            </a:rPr>
                            <a:t>z</a:t>
                          </a:r>
                          <a:r>
                            <a:rPr lang="es-ES" sz="900">
                              <a:effectLst/>
                            </a:rPr>
                            <a:t> (Kg/cm</a:t>
                          </a:r>
                          <a:r>
                            <a:rPr lang="es-ES" sz="900" baseline="30000">
                              <a:effectLst/>
                            </a:rPr>
                            <a:t>2</a:t>
                          </a:r>
                          <a:r>
                            <a:rPr lang="es-ES" sz="900">
                              <a:effectLst/>
                            </a:rPr>
                            <a:t>)</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0.504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0.310</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58.59</a:t>
                          </a:r>
                        </a:p>
                      </a:txBody>
                      <a:tcPr marL="0" marR="0" marT="0" marB="0" anchor="ctr"/>
                    </a:tc>
                    <a:tc>
                      <a:txBody>
                        <a:bodyPr/>
                        <a:lstStyle/>
                        <a:p>
                          <a:pPr algn="ctr">
                            <a:lnSpc>
                              <a:spcPct val="107000"/>
                            </a:lnSpc>
                            <a:spcAft>
                              <a:spcPts val="0"/>
                            </a:spcAft>
                          </a:pPr>
                          <a:r>
                            <a:rPr lang="es-ES" sz="900" dirty="0">
                              <a:effectLst/>
                            </a:rPr>
                            <a:t>61.60</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04006">
                    <a:tc vMerge="1">
                      <a:txBody>
                        <a:bodyPr/>
                        <a:lstStyle/>
                        <a:p>
                          <a:endParaRPr lang="es-ES"/>
                        </a:p>
                      </a:txBody>
                      <a:tcPr/>
                    </a:tc>
                    <a:tc>
                      <a:txBody>
                        <a:bodyPr/>
                        <a:lstStyle/>
                        <a:p>
                          <a:pPr algn="ctr">
                            <a:lnSpc>
                              <a:spcPct val="107000"/>
                            </a:lnSpc>
                            <a:spcAft>
                              <a:spcPts val="0"/>
                            </a:spcAft>
                          </a:pPr>
                          <a:r>
                            <a:rPr lang="es-ES" sz="900">
                              <a:effectLst/>
                            </a:rPr>
                            <a:t>Estructura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∆z (mm)</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0.416</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kern="1200" dirty="0">
                              <a:solidFill>
                                <a:schemeClr val="tx1"/>
                              </a:solidFill>
                              <a:effectLst/>
                              <a:latin typeface="+mn-lt"/>
                              <a:ea typeface="+mn-ea"/>
                              <a:cs typeface="+mn-cs"/>
                            </a:rPr>
                            <a:t>0.333</a:t>
                          </a: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75.92</a:t>
                          </a:r>
                        </a:p>
                      </a:txBody>
                      <a:tcPr marL="0" marR="0" marT="0" marB="0" anchor="ctr"/>
                    </a:tc>
                    <a:tc>
                      <a:txBody>
                        <a:bodyPr/>
                        <a:lstStyle/>
                        <a:p>
                          <a:pPr algn="ctr">
                            <a:lnSpc>
                              <a:spcPct val="107000"/>
                            </a:lnSpc>
                            <a:spcAft>
                              <a:spcPts val="0"/>
                            </a:spcAft>
                          </a:pPr>
                          <a:r>
                            <a:rPr lang="es-ES" sz="900" b="1" dirty="0">
                              <a:solidFill>
                                <a:srgbClr val="0070C0"/>
                              </a:solidFill>
                              <a:effectLst/>
                            </a:rPr>
                            <a:t>80.09</a:t>
                          </a:r>
                          <a:endParaRPr lang="es-ES" sz="9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319808">
                    <a:tc rowSpan="4">
                      <a:txBody>
                        <a:bodyPr/>
                        <a:lstStyle/>
                        <a:p>
                          <a:pPr algn="ctr">
                            <a:lnSpc>
                              <a:spcPct val="107000"/>
                            </a:lnSpc>
                            <a:spcAft>
                              <a:spcPts val="0"/>
                            </a:spcAft>
                          </a:pPr>
                          <a:r>
                            <a:rPr lang="es-ES" sz="900">
                              <a:effectLst/>
                            </a:rPr>
                            <a:t>Geotextil no tejido</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Asfáltica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E</a:t>
                          </a:r>
                          <a:r>
                            <a:rPr lang="es-ES" sz="900" baseline="-25000">
                              <a:effectLst/>
                            </a:rPr>
                            <a:t>r</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2.587E-04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a:solidFill>
                                <a:schemeClr val="tx1"/>
                              </a:solidFill>
                              <a:effectLst/>
                            </a:rPr>
                            <a:t>1.501E-04</a:t>
                          </a:r>
                          <a:endParaRPr lang="es-ES" sz="9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56.40</a:t>
                          </a:r>
                        </a:p>
                      </a:txBody>
                      <a:tcPr marL="0" marR="0" marT="0" marB="0" anchor="ctr"/>
                    </a:tc>
                    <a:tc>
                      <a:txBody>
                        <a:bodyPr/>
                        <a:lstStyle/>
                        <a:p>
                          <a:pPr algn="ctr">
                            <a:lnSpc>
                              <a:spcPct val="107000"/>
                            </a:lnSpc>
                            <a:spcAft>
                              <a:spcPts val="0"/>
                            </a:spcAft>
                          </a:pPr>
                          <a:r>
                            <a:rPr lang="es-ES" sz="900" dirty="0">
                              <a:effectLst/>
                            </a:rPr>
                            <a:t>58.03</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2.26E+07</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11.4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r>
                  <a:tr h="319808">
                    <a:tc vMerge="1">
                      <a:txBody>
                        <a:bodyPr/>
                        <a:lstStyle/>
                        <a:p>
                          <a:endParaRPr lang="es-ES"/>
                        </a:p>
                      </a:txBody>
                      <a:tcPr/>
                    </a:tc>
                    <a:tc rowSpan="2">
                      <a:txBody>
                        <a:bodyPr/>
                        <a:lstStyle/>
                        <a:p>
                          <a:pPr algn="ctr">
                            <a:lnSpc>
                              <a:spcPct val="107000"/>
                            </a:lnSpc>
                            <a:spcAft>
                              <a:spcPts val="0"/>
                            </a:spcAft>
                          </a:pPr>
                          <a:r>
                            <a:rPr lang="es-ES" sz="900">
                              <a:effectLst/>
                            </a:rPr>
                            <a:t>Subrasante</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E</a:t>
                          </a:r>
                          <a:r>
                            <a:rPr lang="es-ES" sz="900" baseline="-25000">
                              <a:effectLst/>
                            </a:rPr>
                            <a:t>z </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3.046E-04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2.674E-04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84.72</a:t>
                          </a:r>
                        </a:p>
                      </a:txBody>
                      <a:tcPr marL="0" marR="0" marT="0" marB="0" anchor="ctr"/>
                    </a:tc>
                    <a:tc>
                      <a:txBody>
                        <a:bodyPr/>
                        <a:lstStyle/>
                        <a:p>
                          <a:pPr algn="ctr">
                            <a:lnSpc>
                              <a:spcPct val="107000"/>
                            </a:lnSpc>
                            <a:spcAft>
                              <a:spcPts val="0"/>
                            </a:spcAft>
                          </a:pPr>
                          <a:r>
                            <a:rPr lang="es-ES" sz="900" dirty="0">
                              <a:effectLst/>
                            </a:rPr>
                            <a:t>87.79</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24406">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900">
                              <a:effectLst/>
                            </a:rPr>
                            <a:t>σ</a:t>
                          </a:r>
                          <a:r>
                            <a:rPr lang="es-ES" sz="900" baseline="-25000">
                              <a:effectLst/>
                            </a:rPr>
                            <a:t>z </a:t>
                          </a:r>
                          <a:r>
                            <a:rPr lang="es-ES" sz="900">
                              <a:effectLst/>
                            </a:rPr>
                            <a:t>(Kg/cm</a:t>
                          </a:r>
                          <a:r>
                            <a:rPr lang="es-ES" sz="900" baseline="30000">
                              <a:effectLst/>
                            </a:rPr>
                            <a:t>2</a:t>
                          </a:r>
                          <a:r>
                            <a:rPr lang="es-ES" sz="900">
                              <a:effectLst/>
                            </a:rPr>
                            <a:t>)</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0.513</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0.319</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60.17</a:t>
                          </a:r>
                        </a:p>
                      </a:txBody>
                      <a:tcPr marL="0" marR="0" marT="0" marB="0" anchor="ctr"/>
                    </a:tc>
                    <a:tc>
                      <a:txBody>
                        <a:bodyPr/>
                        <a:lstStyle/>
                        <a:p>
                          <a:pPr algn="ctr">
                            <a:lnSpc>
                              <a:spcPct val="107000"/>
                            </a:lnSpc>
                            <a:spcAft>
                              <a:spcPts val="0"/>
                            </a:spcAft>
                          </a:pPr>
                          <a:r>
                            <a:rPr lang="es-ES" sz="900">
                              <a:effectLst/>
                            </a:rPr>
                            <a:t>62.16</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14205">
                    <a:tc vMerge="1">
                      <a:txBody>
                        <a:bodyPr/>
                        <a:lstStyle/>
                        <a:p>
                          <a:endParaRPr lang="es-ES"/>
                        </a:p>
                      </a:txBody>
                      <a:tcPr/>
                    </a:tc>
                    <a:tc>
                      <a:txBody>
                        <a:bodyPr/>
                        <a:lstStyle/>
                        <a:p>
                          <a:pPr algn="ctr">
                            <a:lnSpc>
                              <a:spcPct val="107000"/>
                            </a:lnSpc>
                            <a:spcAft>
                              <a:spcPts val="0"/>
                            </a:spcAft>
                          </a:pPr>
                          <a:r>
                            <a:rPr lang="es-ES" sz="900">
                              <a:effectLst/>
                            </a:rPr>
                            <a:t>Estructura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∆z (mm)</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effectLst/>
                            </a:rPr>
                            <a:t>0.424</a:t>
                          </a:r>
                          <a:endParaRPr lang="es-ES" sz="9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marL="0" algn="ctr" defTabSz="914400" rtl="0" eaLnBrk="1" latinLnBrk="0" hangingPunct="1">
                            <a:lnSpc>
                              <a:spcPct val="107000"/>
                            </a:lnSpc>
                            <a:spcAft>
                              <a:spcPts val="0"/>
                            </a:spcAft>
                          </a:pPr>
                          <a:r>
                            <a:rPr lang="es-ES" sz="900" b="0" kern="1200" dirty="0">
                              <a:solidFill>
                                <a:schemeClr val="tx1"/>
                              </a:solidFill>
                              <a:effectLst/>
                              <a:latin typeface="+mn-lt"/>
                              <a:ea typeface="+mn-ea"/>
                              <a:cs typeface="+mn-cs"/>
                            </a:rPr>
                            <a:t>0.340</a:t>
                          </a: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77.36</a:t>
                          </a:r>
                        </a:p>
                      </a:txBody>
                      <a:tcPr marL="0" marR="0" marT="0" marB="0" anchor="ctr"/>
                    </a:tc>
                    <a:tc>
                      <a:txBody>
                        <a:bodyPr/>
                        <a:lstStyle/>
                        <a:p>
                          <a:pPr marL="0" algn="ctr" defTabSz="914400" rtl="0" eaLnBrk="1" latinLnBrk="0" hangingPunct="1">
                            <a:lnSpc>
                              <a:spcPct val="107000"/>
                            </a:lnSpc>
                            <a:spcAft>
                              <a:spcPts val="0"/>
                            </a:spcAft>
                          </a:pPr>
                          <a:r>
                            <a:rPr lang="es-ES" sz="900" b="1" kern="1200" dirty="0">
                              <a:solidFill>
                                <a:srgbClr val="0070C0"/>
                              </a:solidFill>
                              <a:effectLst/>
                              <a:latin typeface="+mn-lt"/>
                              <a:ea typeface="+mn-ea"/>
                              <a:cs typeface="+mn-cs"/>
                            </a:rPr>
                            <a:t>80.09</a:t>
                          </a:r>
                        </a:p>
                      </a:txBody>
                      <a:tcPr marL="65096" marR="65096" marT="0" marB="0" anchor="ctr"/>
                    </a:tc>
                    <a:tc vMerge="1">
                      <a:txBody>
                        <a:bodyPr/>
                        <a:lstStyle/>
                        <a:p>
                          <a:endParaRPr lang="es-ES"/>
                        </a:p>
                      </a:txBody>
                      <a:tcPr/>
                    </a:tc>
                    <a:tc vMerge="1">
                      <a:txBody>
                        <a:bodyPr/>
                        <a:lstStyle/>
                        <a:p>
                          <a:endParaRPr lang="es-ES"/>
                        </a:p>
                      </a:txBody>
                      <a:tcPr/>
                    </a:tc>
                  </a:tr>
                  <a:tr h="319808">
                    <a:tc rowSpan="4">
                      <a:txBody>
                        <a:bodyPr/>
                        <a:lstStyle/>
                        <a:p>
                          <a:pPr algn="ctr">
                            <a:lnSpc>
                              <a:spcPct val="107000"/>
                            </a:lnSpc>
                            <a:spcAft>
                              <a:spcPts val="0"/>
                            </a:spcAft>
                          </a:pPr>
                          <a:r>
                            <a:rPr lang="es-ES" sz="900" dirty="0">
                              <a:effectLst/>
                            </a:rPr>
                            <a:t>Fibra de vidrio con bórax</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Asfáltica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E</a:t>
                          </a:r>
                          <a:r>
                            <a:rPr lang="es-ES" sz="900" baseline="-25000">
                              <a:effectLst/>
                            </a:rPr>
                            <a:t>r</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2.587E-04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1.501E-04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56.38</a:t>
                          </a:r>
                        </a:p>
                      </a:txBody>
                      <a:tcPr marL="0" marR="0" marT="0" marB="0" anchor="ctr"/>
                    </a:tc>
                    <a:tc>
                      <a:txBody>
                        <a:bodyPr/>
                        <a:lstStyle/>
                        <a:p>
                          <a:pPr algn="ctr">
                            <a:lnSpc>
                              <a:spcPct val="107000"/>
                            </a:lnSpc>
                            <a:spcAft>
                              <a:spcPts val="0"/>
                            </a:spcAft>
                          </a:pPr>
                          <a:r>
                            <a:rPr lang="es-ES" sz="900">
                              <a:effectLst/>
                            </a:rPr>
                            <a:t>58.01</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2.26E+07</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11.4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r>
                  <a:tr h="319808">
                    <a:tc vMerge="1">
                      <a:txBody>
                        <a:bodyPr/>
                        <a:lstStyle/>
                        <a:p>
                          <a:endParaRPr lang="es-ES"/>
                        </a:p>
                      </a:txBody>
                      <a:tcPr/>
                    </a:tc>
                    <a:tc rowSpan="2">
                      <a:txBody>
                        <a:bodyPr/>
                        <a:lstStyle/>
                        <a:p>
                          <a:pPr algn="ctr">
                            <a:lnSpc>
                              <a:spcPct val="107000"/>
                            </a:lnSpc>
                            <a:spcAft>
                              <a:spcPts val="0"/>
                            </a:spcAft>
                          </a:pPr>
                          <a:r>
                            <a:rPr lang="es-ES" sz="900">
                              <a:effectLst/>
                            </a:rPr>
                            <a:t>Subrasante</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E</a:t>
                          </a:r>
                          <a:r>
                            <a:rPr lang="es-ES" sz="900" baseline="-25000">
                              <a:effectLst/>
                            </a:rPr>
                            <a:t>z</a:t>
                          </a:r>
                          <a:r>
                            <a:rPr lang="es-ES" sz="900">
                              <a:effectLst/>
                            </a:rPr>
                            <a:t> </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3.046E-04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2.674E-04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84.72</a:t>
                          </a:r>
                        </a:p>
                      </a:txBody>
                      <a:tcPr marL="0" marR="0" marT="0" marB="0" anchor="ctr"/>
                    </a:tc>
                    <a:tc>
                      <a:txBody>
                        <a:bodyPr/>
                        <a:lstStyle/>
                        <a:p>
                          <a:pPr algn="ctr">
                            <a:lnSpc>
                              <a:spcPct val="107000"/>
                            </a:lnSpc>
                            <a:spcAft>
                              <a:spcPts val="0"/>
                            </a:spcAft>
                          </a:pPr>
                          <a:r>
                            <a:rPr lang="es-ES" sz="900" dirty="0">
                              <a:effectLst/>
                            </a:rPr>
                            <a:t>87.79</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24406">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900" dirty="0" err="1">
                              <a:effectLst/>
                            </a:rPr>
                            <a:t>σ</a:t>
                          </a:r>
                          <a:r>
                            <a:rPr lang="es-ES" sz="900" baseline="-25000" dirty="0" err="1">
                              <a:effectLst/>
                            </a:rPr>
                            <a:t>z</a:t>
                          </a:r>
                          <a:r>
                            <a:rPr lang="es-ES" sz="900" dirty="0">
                              <a:effectLst/>
                            </a:rPr>
                            <a:t> (Kg/cm</a:t>
                          </a:r>
                          <a:r>
                            <a:rPr lang="es-ES" sz="900" baseline="30000" dirty="0">
                              <a:effectLst/>
                            </a:rPr>
                            <a:t>2</a:t>
                          </a:r>
                          <a:r>
                            <a:rPr lang="es-ES" sz="900" dirty="0">
                              <a:effectLst/>
                            </a:rPr>
                            <a:t>)</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0.513</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a:solidFill>
                                <a:schemeClr val="tx1"/>
                              </a:solidFill>
                              <a:effectLst/>
                            </a:rPr>
                            <a:t>0.319</a:t>
                          </a:r>
                          <a:endParaRPr lang="es-ES" sz="9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60.17</a:t>
                          </a:r>
                        </a:p>
                      </a:txBody>
                      <a:tcPr marL="0" marR="0" marT="0" marB="0" anchor="ctr"/>
                    </a:tc>
                    <a:tc>
                      <a:txBody>
                        <a:bodyPr/>
                        <a:lstStyle/>
                        <a:p>
                          <a:pPr algn="ctr">
                            <a:lnSpc>
                              <a:spcPct val="107000"/>
                            </a:lnSpc>
                            <a:spcAft>
                              <a:spcPts val="0"/>
                            </a:spcAft>
                          </a:pPr>
                          <a:r>
                            <a:rPr lang="es-ES" sz="900" dirty="0">
                              <a:effectLst/>
                            </a:rPr>
                            <a:t>62.16</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14205">
                    <a:tc vMerge="1">
                      <a:txBody>
                        <a:bodyPr/>
                        <a:lstStyle/>
                        <a:p>
                          <a:endParaRPr lang="es-ES"/>
                        </a:p>
                      </a:txBody>
                      <a:tcPr/>
                    </a:tc>
                    <a:tc>
                      <a:txBody>
                        <a:bodyPr/>
                        <a:lstStyle/>
                        <a:p>
                          <a:pPr algn="ctr">
                            <a:lnSpc>
                              <a:spcPct val="107000"/>
                            </a:lnSpc>
                            <a:spcAft>
                              <a:spcPts val="0"/>
                            </a:spcAft>
                          </a:pPr>
                          <a:r>
                            <a:rPr lang="es-ES" sz="900">
                              <a:effectLst/>
                            </a:rPr>
                            <a:t>Estructura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∆z (mm)</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0.424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marL="0" algn="ctr" defTabSz="914400" rtl="0" eaLnBrk="1" latinLnBrk="0" hangingPunct="1">
                            <a:lnSpc>
                              <a:spcPct val="107000"/>
                            </a:lnSpc>
                            <a:spcAft>
                              <a:spcPts val="0"/>
                            </a:spcAft>
                          </a:pPr>
                          <a:r>
                            <a:rPr lang="es-ES" sz="900" b="0" kern="1200" dirty="0">
                              <a:solidFill>
                                <a:schemeClr val="tx1"/>
                              </a:solidFill>
                              <a:effectLst/>
                              <a:latin typeface="+mn-lt"/>
                              <a:ea typeface="+mn-ea"/>
                              <a:cs typeface="+mn-cs"/>
                            </a:rPr>
                            <a:t>0.340</a:t>
                          </a: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77.36</a:t>
                          </a:r>
                        </a:p>
                      </a:txBody>
                      <a:tcPr marL="0" marR="0" marT="0" marB="0" anchor="ctr"/>
                    </a:tc>
                    <a:tc>
                      <a:txBody>
                        <a:bodyPr/>
                        <a:lstStyle/>
                        <a:p>
                          <a:pPr marL="0" algn="ctr" defTabSz="914400" rtl="0" eaLnBrk="1" latinLnBrk="0" hangingPunct="1">
                            <a:lnSpc>
                              <a:spcPct val="107000"/>
                            </a:lnSpc>
                            <a:spcAft>
                              <a:spcPts val="0"/>
                            </a:spcAft>
                          </a:pPr>
                          <a:r>
                            <a:rPr lang="es-ES" sz="900" b="1" kern="1200" dirty="0">
                              <a:solidFill>
                                <a:srgbClr val="0070C0"/>
                              </a:solidFill>
                              <a:effectLst/>
                              <a:latin typeface="+mn-lt"/>
                              <a:ea typeface="+mn-ea"/>
                              <a:cs typeface="+mn-cs"/>
                            </a:rPr>
                            <a:t>80.09</a:t>
                          </a:r>
                        </a:p>
                      </a:txBody>
                      <a:tcPr marL="65096" marR="65096" marT="0" marB="0" anchor="ctr"/>
                    </a:tc>
                    <a:tc vMerge="1">
                      <a:txBody>
                        <a:bodyPr/>
                        <a:lstStyle/>
                        <a:p>
                          <a:endParaRPr lang="es-ES"/>
                        </a:p>
                      </a:txBody>
                      <a:tcPr/>
                    </a:tc>
                    <a:tc vMerge="1">
                      <a:txBody>
                        <a:bodyPr/>
                        <a:lstStyle/>
                        <a:p>
                          <a:endParaRPr lang="es-ES"/>
                        </a:p>
                      </a:txBody>
                      <a:tcPr/>
                    </a:tc>
                  </a:tr>
                  <a:tr h="319808">
                    <a:tc rowSpan="4">
                      <a:txBody>
                        <a:bodyPr/>
                        <a:lstStyle/>
                        <a:p>
                          <a:pPr algn="ctr">
                            <a:lnSpc>
                              <a:spcPct val="107000"/>
                            </a:lnSpc>
                            <a:spcAft>
                              <a:spcPts val="0"/>
                            </a:spcAft>
                          </a:pPr>
                          <a:r>
                            <a:rPr lang="es-ES" sz="900" dirty="0">
                              <a:effectLst/>
                            </a:rPr>
                            <a:t>Fibra de vidrio con isopreno</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Asfáltica</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E</a:t>
                          </a:r>
                          <a:r>
                            <a:rPr lang="es-ES" sz="900" baseline="-25000" dirty="0">
                              <a:effectLst/>
                            </a:rPr>
                            <a:t>r</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2.593E-04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1.504E-04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56.41</a:t>
                          </a:r>
                        </a:p>
                      </a:txBody>
                      <a:tcPr marL="0" marR="0" marT="0" marB="0" anchor="ctr"/>
                    </a:tc>
                    <a:tc>
                      <a:txBody>
                        <a:bodyPr/>
                        <a:lstStyle/>
                        <a:p>
                          <a:pPr algn="ctr">
                            <a:lnSpc>
                              <a:spcPct val="107000"/>
                            </a:lnSpc>
                            <a:spcAft>
                              <a:spcPts val="0"/>
                            </a:spcAft>
                          </a:pPr>
                          <a:r>
                            <a:rPr lang="es-ES" sz="900" dirty="0">
                              <a:effectLst/>
                            </a:rPr>
                            <a:t>58.00</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2.25E+07</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rowSpan="4">
                      <a:txBody>
                        <a:bodyPr/>
                        <a:lstStyle/>
                        <a:p>
                          <a:pPr algn="ctr">
                            <a:lnSpc>
                              <a:spcPct val="107000"/>
                            </a:lnSpc>
                            <a:spcAft>
                              <a:spcPts val="0"/>
                            </a:spcAft>
                          </a:pPr>
                          <a:r>
                            <a:rPr lang="es-ES" sz="900">
                              <a:effectLst/>
                            </a:rPr>
                            <a:t>11.3</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r>
                  <a:tr h="319808">
                    <a:tc vMerge="1">
                      <a:txBody>
                        <a:bodyPr/>
                        <a:lstStyle/>
                        <a:p>
                          <a:endParaRPr lang="es-ES"/>
                        </a:p>
                      </a:txBody>
                      <a:tcPr/>
                    </a:tc>
                    <a:tc rowSpan="2">
                      <a:txBody>
                        <a:bodyPr/>
                        <a:lstStyle/>
                        <a:p>
                          <a:pPr algn="ctr">
                            <a:lnSpc>
                              <a:spcPct val="107000"/>
                            </a:lnSpc>
                            <a:spcAft>
                              <a:spcPts val="0"/>
                            </a:spcAft>
                          </a:pPr>
                          <a:r>
                            <a:rPr lang="es-ES" sz="900">
                              <a:effectLst/>
                            </a:rPr>
                            <a:t>Subrasante</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E</a:t>
                          </a:r>
                          <a:r>
                            <a:rPr lang="es-ES" sz="900" baseline="-25000" dirty="0">
                              <a:effectLst/>
                            </a:rPr>
                            <a:t>z</a:t>
                          </a:r>
                          <a:r>
                            <a:rPr lang="es-ES" sz="900" dirty="0">
                              <a:effectLst/>
                            </a:rPr>
                            <a:t> </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3.049E-04</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2.679E-04</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84.88</a:t>
                          </a:r>
                        </a:p>
                      </a:txBody>
                      <a:tcPr marL="0" marR="0" marT="0" marB="0" anchor="ctr"/>
                    </a:tc>
                    <a:tc>
                      <a:txBody>
                        <a:bodyPr/>
                        <a:lstStyle/>
                        <a:p>
                          <a:pPr algn="ctr">
                            <a:lnSpc>
                              <a:spcPct val="107000"/>
                            </a:lnSpc>
                            <a:spcAft>
                              <a:spcPts val="0"/>
                            </a:spcAft>
                          </a:pPr>
                          <a:r>
                            <a:rPr lang="es-ES" sz="900" dirty="0">
                              <a:effectLst/>
                            </a:rPr>
                            <a:t>87.88</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24406">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900">
                              <a:effectLst/>
                            </a:rPr>
                            <a:t>σ</a:t>
                          </a:r>
                          <a:r>
                            <a:rPr lang="es-ES" sz="900" baseline="-25000">
                              <a:effectLst/>
                            </a:rPr>
                            <a:t>z</a:t>
                          </a:r>
                          <a:r>
                            <a:rPr lang="es-ES" sz="900">
                              <a:effectLst/>
                            </a:rPr>
                            <a:t> (Kg/cm</a:t>
                          </a:r>
                          <a:r>
                            <a:rPr lang="es-ES" sz="900" baseline="30000">
                              <a:effectLst/>
                            </a:rPr>
                            <a:t>2</a:t>
                          </a:r>
                          <a:r>
                            <a:rPr lang="es-ES" sz="900">
                              <a:effectLst/>
                            </a:rPr>
                            <a:t>)</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dirty="0">
                              <a:effectLst/>
                            </a:rPr>
                            <a:t>0.513</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b="0" dirty="0">
                              <a:solidFill>
                                <a:schemeClr val="tx1"/>
                              </a:solidFill>
                              <a:effectLst/>
                            </a:rPr>
                            <a:t>0.319</a:t>
                          </a:r>
                          <a:endParaRPr lang="es-ES" sz="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60.25</a:t>
                          </a:r>
                        </a:p>
                      </a:txBody>
                      <a:tcPr marL="0" marR="0" marT="0" marB="0" anchor="ctr"/>
                    </a:tc>
                    <a:tc>
                      <a:txBody>
                        <a:bodyPr/>
                        <a:lstStyle/>
                        <a:p>
                          <a:pPr algn="ctr">
                            <a:lnSpc>
                              <a:spcPct val="107000"/>
                            </a:lnSpc>
                            <a:spcAft>
                              <a:spcPts val="0"/>
                            </a:spcAft>
                          </a:pPr>
                          <a:r>
                            <a:rPr lang="es-ES" sz="900" dirty="0">
                              <a:effectLst/>
                            </a:rPr>
                            <a:t>62.19</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vMerge="1">
                      <a:txBody>
                        <a:bodyPr/>
                        <a:lstStyle/>
                        <a:p>
                          <a:endParaRPr lang="es-ES"/>
                        </a:p>
                      </a:txBody>
                      <a:tcPr/>
                    </a:tc>
                    <a:tc vMerge="1">
                      <a:txBody>
                        <a:bodyPr/>
                        <a:lstStyle/>
                        <a:p>
                          <a:endParaRPr lang="es-ES"/>
                        </a:p>
                      </a:txBody>
                      <a:tcPr/>
                    </a:tc>
                  </a:tr>
                  <a:tr h="214205">
                    <a:tc vMerge="1">
                      <a:txBody>
                        <a:bodyPr/>
                        <a:lstStyle/>
                        <a:p>
                          <a:endParaRPr lang="es-ES"/>
                        </a:p>
                      </a:txBody>
                      <a:tcPr/>
                    </a:tc>
                    <a:tc>
                      <a:txBody>
                        <a:bodyPr/>
                        <a:lstStyle/>
                        <a:p>
                          <a:pPr algn="ctr">
                            <a:lnSpc>
                              <a:spcPct val="107000"/>
                            </a:lnSpc>
                            <a:spcAft>
                              <a:spcPts val="0"/>
                            </a:spcAft>
                          </a:pPr>
                          <a:r>
                            <a:rPr lang="es-ES" sz="900">
                              <a:effectLst/>
                            </a:rPr>
                            <a:t>Estructura</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a:t>
                          </a:r>
                          <a:r>
                            <a:rPr lang="es-ES" sz="900" baseline="-25000">
                              <a:effectLst/>
                            </a:rPr>
                            <a:t>z</a:t>
                          </a:r>
                          <a:r>
                            <a:rPr lang="es-ES" sz="900">
                              <a:effectLst/>
                            </a:rPr>
                            <a:t> (mm)</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algn="ctr">
                            <a:lnSpc>
                              <a:spcPct val="107000"/>
                            </a:lnSpc>
                            <a:spcAft>
                              <a:spcPts val="0"/>
                            </a:spcAft>
                          </a:pPr>
                          <a:r>
                            <a:rPr lang="es-ES" sz="900">
                              <a:effectLst/>
                            </a:rPr>
                            <a:t>0.424</a:t>
                          </a:r>
                          <a:endParaRPr lang="es-ES" sz="900">
                            <a:effectLst/>
                            <a:latin typeface="Times New Roman" panose="02020603050405020304" pitchFamily="18" charset="0"/>
                            <a:ea typeface="Calibri" panose="020F0502020204030204" pitchFamily="34" charset="0"/>
                            <a:cs typeface="Times New Roman" panose="02020603050405020304" pitchFamily="18" charset="0"/>
                          </a:endParaRPr>
                        </a:p>
                      </a:txBody>
                      <a:tcPr marL="65096" marR="65096" marT="0" marB="0" anchor="ctr"/>
                    </a:tc>
                    <a:tc>
                      <a:txBody>
                        <a:bodyPr/>
                        <a:lstStyle/>
                        <a:p>
                          <a:pPr marL="0" algn="ctr" defTabSz="914400" rtl="0" eaLnBrk="1" latinLnBrk="0" hangingPunct="1">
                            <a:lnSpc>
                              <a:spcPct val="107000"/>
                            </a:lnSpc>
                            <a:spcAft>
                              <a:spcPts val="0"/>
                            </a:spcAft>
                          </a:pPr>
                          <a:r>
                            <a:rPr lang="es-ES" sz="900" b="0" kern="1200" dirty="0">
                              <a:solidFill>
                                <a:schemeClr val="tx1"/>
                              </a:solidFill>
                              <a:effectLst/>
                              <a:latin typeface="+mn-lt"/>
                              <a:ea typeface="+mn-ea"/>
                              <a:cs typeface="+mn-cs"/>
                            </a:rPr>
                            <a:t>0.340</a:t>
                          </a:r>
                        </a:p>
                      </a:txBody>
                      <a:tcPr marL="65096" marR="65096" marT="0" marB="0" anchor="ctr"/>
                    </a:tc>
                    <a:tc>
                      <a:txBody>
                        <a:bodyPr/>
                        <a:lstStyle/>
                        <a:p>
                          <a:pPr algn="ctr" fontAlgn="ctr"/>
                          <a:r>
                            <a:rPr lang="es-ES" sz="1100" b="0" i="0" u="none" strike="noStrike" dirty="0">
                              <a:solidFill>
                                <a:srgbClr val="000000"/>
                              </a:solidFill>
                              <a:effectLst/>
                              <a:latin typeface="Calibri" panose="020F0502020204030204" pitchFamily="34" charset="0"/>
                            </a:rPr>
                            <a:t>77.43</a:t>
                          </a:r>
                        </a:p>
                      </a:txBody>
                      <a:tcPr marL="0" marR="0" marT="0" marB="0" anchor="ctr"/>
                    </a:tc>
                    <a:tc>
                      <a:txBody>
                        <a:bodyPr/>
                        <a:lstStyle/>
                        <a:p>
                          <a:pPr marL="0" algn="ctr" defTabSz="914400" rtl="0" eaLnBrk="1" latinLnBrk="0" hangingPunct="1">
                            <a:lnSpc>
                              <a:spcPct val="107000"/>
                            </a:lnSpc>
                            <a:spcAft>
                              <a:spcPts val="0"/>
                            </a:spcAft>
                          </a:pPr>
                          <a:r>
                            <a:rPr lang="es-ES" sz="900" b="1" kern="1200" dirty="0">
                              <a:solidFill>
                                <a:srgbClr val="0070C0"/>
                              </a:solidFill>
                              <a:effectLst/>
                              <a:latin typeface="+mn-lt"/>
                              <a:ea typeface="+mn-ea"/>
                              <a:cs typeface="+mn-cs"/>
                            </a:rPr>
                            <a:t>80.09</a:t>
                          </a:r>
                        </a:p>
                      </a:txBody>
                      <a:tcPr marL="65096" marR="65096" marT="0" marB="0" anchor="ctr"/>
                    </a:tc>
                    <a:tc vMerge="1">
                      <a:txBody>
                        <a:bodyPr/>
                        <a:lstStyle/>
                        <a:p>
                          <a:endParaRPr lang="es-ES"/>
                        </a:p>
                      </a:txBody>
                      <a:tcPr/>
                    </a:tc>
                    <a:tc vMerge="1">
                      <a:txBody>
                        <a:bodyPr/>
                        <a:lstStyle/>
                        <a:p>
                          <a:endParaRPr lang="es-ES"/>
                        </a:p>
                      </a:txBody>
                      <a:tcPr/>
                    </a:tc>
                  </a:tr>
                </a:tbl>
              </a:graphicData>
            </a:graphic>
          </p:graphicFrame>
        </mc:Fallback>
      </mc:AlternateContent>
      <p:sp>
        <p:nvSpPr>
          <p:cNvPr id="6" name="Rectángulo 5"/>
          <p:cNvSpPr/>
          <p:nvPr/>
        </p:nvSpPr>
        <p:spPr>
          <a:xfrm>
            <a:off x="3943350" y="0"/>
            <a:ext cx="6526530" cy="276999"/>
          </a:xfrm>
          <a:prstGeom prst="rect">
            <a:avLst/>
          </a:prstGeom>
        </p:spPr>
        <p:txBody>
          <a:bodyPr wrap="square">
            <a:spAutoFit/>
          </a:bodyPr>
          <a:lstStyle/>
          <a:p>
            <a:pPr algn="ctr"/>
            <a:r>
              <a:rPr lang="es-ES" sz="1200" b="1" i="1" dirty="0" smtClean="0" bmk="_Toc517279705">
                <a:latin typeface="Times New Roman" panose="02020603050405020304" pitchFamily="18" charset="0"/>
                <a:ea typeface="Calibri" panose="020F0502020204030204" pitchFamily="34" charset="0"/>
                <a:cs typeface="Times New Roman" panose="02020603050405020304" pitchFamily="18" charset="0"/>
              </a:rPr>
              <a:t>AUMENTO DEL Y TIEMPO DE VIDA ÚTIL DE CARPETA REFORZADA</a:t>
            </a:r>
            <a:endParaRPr lang="es-ES" sz="1200" b="1" i="1" dirty="0" bmk="_Toc517279705">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ángulo 14"/>
          <p:cNvSpPr/>
          <p:nvPr/>
        </p:nvSpPr>
        <p:spPr>
          <a:xfrm>
            <a:off x="5758269" y="3200343"/>
            <a:ext cx="1620824" cy="2003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5758269" y="4288914"/>
            <a:ext cx="1620824" cy="2003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5758269" y="5377485"/>
            <a:ext cx="1620824" cy="1915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a:off x="5758269" y="6438390"/>
            <a:ext cx="1620824" cy="2052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p:cNvSpPr/>
          <p:nvPr/>
        </p:nvSpPr>
        <p:spPr>
          <a:xfrm>
            <a:off x="7379093" y="2129190"/>
            <a:ext cx="1596450" cy="20029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p:cNvSpPr/>
          <p:nvPr/>
        </p:nvSpPr>
        <p:spPr>
          <a:xfrm>
            <a:off x="7379093" y="3208393"/>
            <a:ext cx="1596450" cy="2002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26"/>
          <p:cNvSpPr/>
          <p:nvPr/>
        </p:nvSpPr>
        <p:spPr>
          <a:xfrm>
            <a:off x="7379093" y="4288970"/>
            <a:ext cx="1596450" cy="2002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p:cNvSpPr/>
          <p:nvPr/>
        </p:nvSpPr>
        <p:spPr>
          <a:xfrm>
            <a:off x="7379093" y="5360123"/>
            <a:ext cx="1596450" cy="2002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p:cNvSpPr/>
          <p:nvPr/>
        </p:nvSpPr>
        <p:spPr>
          <a:xfrm>
            <a:off x="7379093" y="6429738"/>
            <a:ext cx="1596450" cy="2002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p:cNvSpPr/>
          <p:nvPr/>
        </p:nvSpPr>
        <p:spPr>
          <a:xfrm>
            <a:off x="5758269" y="2129190"/>
            <a:ext cx="1620824" cy="208347"/>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9715499" y="1221167"/>
            <a:ext cx="655939" cy="54224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p:cNvSpPr txBox="1"/>
          <p:nvPr/>
        </p:nvSpPr>
        <p:spPr>
          <a:xfrm>
            <a:off x="5878012" y="560094"/>
            <a:ext cx="1303020" cy="276999"/>
          </a:xfrm>
          <a:prstGeom prst="rect">
            <a:avLst/>
          </a:prstGeom>
          <a:noFill/>
        </p:spPr>
        <p:txBody>
          <a:bodyPr wrap="square" rtlCol="0">
            <a:spAutoFit/>
          </a:bodyPr>
          <a:lstStyle/>
          <a:p>
            <a:r>
              <a:rPr lang="es-ES" sz="1200" dirty="0" smtClean="0"/>
              <a:t>Daño Esperado</a:t>
            </a:r>
            <a:endParaRPr lang="es-ES" sz="1200" dirty="0"/>
          </a:p>
        </p:txBody>
      </p:sp>
    </p:spTree>
    <p:extLst>
      <p:ext uri="{BB962C8B-B14F-4D97-AF65-F5344CB8AC3E}">
        <p14:creationId xmlns:p14="http://schemas.microsoft.com/office/powerpoint/2010/main" val="1984614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heel(1)">
                                      <p:cBhvr>
                                        <p:cTn id="13" dur="2000"/>
                                        <p:tgtEl>
                                          <p:spTgt spid="1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heel(1)">
                                      <p:cBhvr>
                                        <p:cTn id="21" dur="2000"/>
                                        <p:tgtEl>
                                          <p:spTgt spid="30"/>
                                        </p:tgtEl>
                                      </p:cBhvr>
                                    </p:animEffect>
                                  </p:childTnLst>
                                </p:cTn>
                              </p:par>
                            </p:childTnLst>
                          </p:cTn>
                        </p:par>
                        <p:par>
                          <p:cTn id="22" fill="hold">
                            <p:stCondLst>
                              <p:cond delay="2000"/>
                            </p:stCondLst>
                            <p:childTnLst>
                              <p:par>
                                <p:cTn id="23" presetID="10" presetClass="exit" presetSubtype="0" fill="hold" grpId="1" nodeType="after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par>
                          <p:cTn id="26" fill="hold">
                            <p:stCondLst>
                              <p:cond delay="2500"/>
                            </p:stCondLst>
                            <p:childTnLst>
                              <p:par>
                                <p:cTn id="27" presetID="10" presetClass="exit" presetSubtype="0" fill="hold" grpId="1" nodeType="after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par>
                          <p:cTn id="33" fill="hold">
                            <p:stCondLst>
                              <p:cond delay="3000"/>
                            </p:stCondLst>
                            <p:childTnLst>
                              <p:par>
                                <p:cTn id="34" presetID="10" presetClass="exit" presetSubtype="0" fill="hold" grpId="1" nodeType="after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par>
                          <p:cTn id="37" fill="hold">
                            <p:stCondLst>
                              <p:cond delay="3500"/>
                            </p:stCondLst>
                            <p:childTnLst>
                              <p:par>
                                <p:cTn id="38" presetID="10" presetClass="exit" presetSubtype="0" fill="hold" grpId="1" nodeType="afterEffect">
                                  <p:stCondLst>
                                    <p:cond delay="0"/>
                                  </p:stCondLst>
                                  <p:childTnLst>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1"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heel(1)">
                                      <p:cBhvr>
                                        <p:cTn id="45" dur="2000"/>
                                        <p:tgtEl>
                                          <p:spTgt spid="26"/>
                                        </p:tgtEl>
                                      </p:cBhvr>
                                    </p:animEffect>
                                  </p:childTnLst>
                                </p:cTn>
                              </p:par>
                              <p:par>
                                <p:cTn id="46" presetID="21" presetClass="entr" presetSubtype="1" fill="hold" grpId="1"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heel(1)">
                                      <p:cBhvr>
                                        <p:cTn id="48" dur="2000"/>
                                        <p:tgtEl>
                                          <p:spTgt spid="27"/>
                                        </p:tgtEl>
                                      </p:cBhvr>
                                    </p:animEffect>
                                  </p:childTnLst>
                                </p:cTn>
                              </p:par>
                              <p:par>
                                <p:cTn id="49" presetID="21" presetClass="entr" presetSubtype="1" fill="hold" grpId="1"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heel(1)">
                                      <p:cBhvr>
                                        <p:cTn id="51" dur="2000"/>
                                        <p:tgtEl>
                                          <p:spTgt spid="28"/>
                                        </p:tgtEl>
                                      </p:cBhvr>
                                    </p:animEffect>
                                  </p:childTnLst>
                                </p:cTn>
                              </p:par>
                              <p:par>
                                <p:cTn id="52" presetID="21" presetClass="entr" presetSubtype="1" fill="hold" grpId="1"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heel(1)">
                                      <p:cBhvr>
                                        <p:cTn id="54" dur="20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heel(1)">
                                      <p:cBhvr>
                                        <p:cTn id="59" dur="20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childTnLst>
                          </p:cTn>
                        </p:par>
                        <p:par>
                          <p:cTn id="65" fill="hold">
                            <p:stCondLst>
                              <p:cond delay="500"/>
                            </p:stCondLst>
                            <p:childTnLst>
                              <p:par>
                                <p:cTn id="66" presetID="10" presetClass="exit" presetSubtype="0" fill="hold" grpId="0" nodeType="afterEffect">
                                  <p:stCondLst>
                                    <p:cond delay="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28"/>
                                        </p:tgtEl>
                                      </p:cBhvr>
                                    </p:animEffect>
                                    <p:set>
                                      <p:cBhvr>
                                        <p:cTn id="74" dur="1" fill="hold">
                                          <p:stCondLst>
                                            <p:cond delay="499"/>
                                          </p:stCondLst>
                                        </p:cTn>
                                        <p:tgtEl>
                                          <p:spTgt spid="28"/>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heel(1)">
                                      <p:cBhvr>
                                        <p:cTn id="8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1851" y="2358131"/>
            <a:ext cx="10515600" cy="996316"/>
          </a:xfrm>
        </p:spPr>
        <p:txBody>
          <a:bodyPr/>
          <a:lstStyle/>
          <a:p>
            <a:r>
              <a:rPr lang="es-ES" sz="4800" dirty="0" smtClean="0"/>
              <a:t>CASO </a:t>
            </a:r>
            <a:r>
              <a:rPr lang="es-ES" sz="4800" dirty="0"/>
              <a:t>DE APLICACIÓN </a:t>
            </a: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2998214938"/>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38</a:t>
            </a:fld>
            <a:endParaRPr lang="en-US" dirty="0"/>
          </a:p>
        </p:txBody>
      </p:sp>
      <p:grpSp>
        <p:nvGrpSpPr>
          <p:cNvPr id="5" name="Grupo 4"/>
          <p:cNvGrpSpPr/>
          <p:nvPr/>
        </p:nvGrpSpPr>
        <p:grpSpPr>
          <a:xfrm>
            <a:off x="1371600" y="1317639"/>
            <a:ext cx="9669780" cy="5026012"/>
            <a:chOff x="0" y="0"/>
            <a:chExt cx="4699000" cy="2546985"/>
          </a:xfrm>
        </p:grpSpPr>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19213" r="18239"/>
            <a:stretch/>
          </p:blipFill>
          <p:spPr bwMode="auto">
            <a:xfrm>
              <a:off x="0" y="0"/>
              <a:ext cx="4699000" cy="2546985"/>
            </a:xfrm>
            <a:prstGeom prst="rect">
              <a:avLst/>
            </a:prstGeom>
            <a:ln>
              <a:noFill/>
            </a:ln>
            <a:extLst>
              <a:ext uri="{53640926-AAD7-44D8-BBD7-CCE9431645EC}">
                <a14:shadowObscured xmlns:a14="http://schemas.microsoft.com/office/drawing/2010/main"/>
              </a:ext>
            </a:extLst>
          </p:spPr>
        </p:pic>
        <p:sp>
          <p:nvSpPr>
            <p:cNvPr id="7" name="Cuadro de texto 252"/>
            <p:cNvSpPr txBox="1"/>
            <p:nvPr/>
          </p:nvSpPr>
          <p:spPr>
            <a:xfrm>
              <a:off x="39756" y="1343771"/>
              <a:ext cx="898497" cy="365346"/>
            </a:xfrm>
            <a:prstGeom prst="rect">
              <a:avLst/>
            </a:prstGeom>
            <a:solidFill>
              <a:schemeClr val="accent6">
                <a:lumMod val="7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10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UNIVERSIDAD DE LAS FUERZAS ARMADAS - ESPE</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Cuadro de texto 253"/>
            <p:cNvSpPr txBox="1"/>
            <p:nvPr/>
          </p:nvSpPr>
          <p:spPr>
            <a:xfrm>
              <a:off x="3954079" y="930303"/>
              <a:ext cx="667909" cy="151236"/>
            </a:xfrm>
            <a:prstGeom prst="rect">
              <a:avLst/>
            </a:prstGeom>
            <a:solidFill>
              <a:schemeClr val="accent6">
                <a:lumMod val="7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1050" b="1"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EL COLIBR</a:t>
              </a:r>
              <a:r>
                <a:rPr lang="es-ES" sz="11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Í</a:t>
              </a:r>
            </a:p>
          </p:txBody>
        </p:sp>
      </p:grpSp>
      <p:sp>
        <p:nvSpPr>
          <p:cNvPr id="9" name="Rectángulo 8"/>
          <p:cNvSpPr/>
          <p:nvPr/>
        </p:nvSpPr>
        <p:spPr>
          <a:xfrm>
            <a:off x="2185034" y="486642"/>
            <a:ext cx="8204835" cy="830997"/>
          </a:xfrm>
          <a:prstGeom prst="rect">
            <a:avLst/>
          </a:prstGeom>
        </p:spPr>
        <p:txBody>
          <a:bodyPr wrap="square">
            <a:spAutoFit/>
          </a:bodyPr>
          <a:lstStyle/>
          <a:p>
            <a:pPr algn="ctr"/>
            <a:r>
              <a:rPr lang="es-ES" sz="2400" b="1" dirty="0">
                <a:latin typeface="Times New Roman" panose="02020603050405020304" pitchFamily="18" charset="0"/>
                <a:ea typeface="Calibri" panose="020F0502020204030204" pitchFamily="34" charset="0"/>
              </a:rPr>
              <a:t>ANÁLISIS DE LA CARPETA ASFÁLTICA DE LA AV. GENERAL RUMIÑAHUI, TRAMO ESPE - EL COLIBRÍ</a:t>
            </a:r>
            <a:endParaRPr lang="es-ES" sz="2400" b="1" dirty="0"/>
          </a:p>
        </p:txBody>
      </p:sp>
    </p:spTree>
    <p:extLst>
      <p:ext uri="{BB962C8B-B14F-4D97-AF65-F5344CB8AC3E}">
        <p14:creationId xmlns:p14="http://schemas.microsoft.com/office/powerpoint/2010/main" val="3220474214"/>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90670" y="114300"/>
            <a:ext cx="4984750" cy="599120"/>
          </a:xfrm>
        </p:spPr>
        <p:txBody>
          <a:bodyPr/>
          <a:lstStyle/>
          <a:p>
            <a:r>
              <a:rPr lang="es-ES" dirty="0" smtClean="0"/>
              <a:t>Inspección visual</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39</a:t>
            </a:fld>
            <a:endParaRPr lang="en-US" dirty="0"/>
          </a:p>
        </p:txBody>
      </p:sp>
      <p:graphicFrame>
        <p:nvGraphicFramePr>
          <p:cNvPr id="3" name="Diagrama 2"/>
          <p:cNvGraphicFramePr/>
          <p:nvPr>
            <p:extLst>
              <p:ext uri="{D42A27DB-BD31-4B8C-83A1-F6EECF244321}">
                <p14:modId xmlns:p14="http://schemas.microsoft.com/office/powerpoint/2010/main" val="3620270057"/>
              </p:ext>
            </p:extLst>
          </p:nvPr>
        </p:nvGraphicFramePr>
        <p:xfrm>
          <a:off x="-596900" y="690033"/>
          <a:ext cx="11135360" cy="6031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a 4"/>
          <p:cNvGraphicFramePr>
            <a:graphicFrameLocks noGrp="1"/>
          </p:cNvGraphicFramePr>
          <p:nvPr>
            <p:extLst>
              <p:ext uri="{D42A27DB-BD31-4B8C-83A1-F6EECF244321}">
                <p14:modId xmlns:p14="http://schemas.microsoft.com/office/powerpoint/2010/main" val="2483235251"/>
              </p:ext>
            </p:extLst>
          </p:nvPr>
        </p:nvGraphicFramePr>
        <p:xfrm>
          <a:off x="8061560" y="3703317"/>
          <a:ext cx="3802780" cy="2310786"/>
        </p:xfrm>
        <a:graphic>
          <a:graphicData uri="http://schemas.openxmlformats.org/drawingml/2006/table">
            <a:tbl>
              <a:tblPr firstRow="1" firstCol="1" bandRow="1">
                <a:tableStyleId>{5C22544A-7EE6-4342-B048-85BDC9FD1C3A}</a:tableStyleId>
              </a:tblPr>
              <a:tblGrid>
                <a:gridCol w="1617524"/>
                <a:gridCol w="1092628"/>
                <a:gridCol w="1092628"/>
              </a:tblGrid>
              <a:tr h="256754">
                <a:tc>
                  <a:txBody>
                    <a:bodyPr/>
                    <a:lstStyle/>
                    <a:p>
                      <a:pPr algn="ctr">
                        <a:lnSpc>
                          <a:spcPct val="107000"/>
                        </a:lnSpc>
                        <a:spcAft>
                          <a:spcPts val="0"/>
                        </a:spcAft>
                      </a:pPr>
                      <a:r>
                        <a:rPr lang="es-ES" sz="1000" dirty="0">
                          <a:effectLst/>
                        </a:rPr>
                        <a:t>Tipo de falla</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Severidad</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Porcentaje</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6754">
                <a:tc rowSpan="3">
                  <a:txBody>
                    <a:bodyPr/>
                    <a:lstStyle/>
                    <a:p>
                      <a:pPr algn="ctr">
                        <a:lnSpc>
                          <a:spcPct val="107000"/>
                        </a:lnSpc>
                        <a:spcAft>
                          <a:spcPts val="0"/>
                        </a:spcAft>
                      </a:pPr>
                      <a:r>
                        <a:rPr lang="es-ES" sz="1000">
                          <a:effectLst/>
                        </a:rPr>
                        <a:t>Transversal</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baja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0.96%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6754">
                <a:tc vMerge="1">
                  <a:txBody>
                    <a:bodyPr/>
                    <a:lstStyle/>
                    <a:p>
                      <a:endParaRPr lang="es-ES"/>
                    </a:p>
                  </a:txBody>
                  <a:tcPr/>
                </a:tc>
                <a:tc>
                  <a:txBody>
                    <a:bodyPr/>
                    <a:lstStyle/>
                    <a:p>
                      <a:pPr algn="ctr">
                        <a:lnSpc>
                          <a:spcPct val="107000"/>
                        </a:lnSpc>
                        <a:spcAft>
                          <a:spcPts val="0"/>
                        </a:spcAft>
                      </a:pPr>
                      <a:r>
                        <a:rPr lang="es-ES" sz="1000">
                          <a:effectLst/>
                        </a:rPr>
                        <a:t>media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0.35%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6754">
                <a:tc vMerge="1">
                  <a:txBody>
                    <a:bodyPr/>
                    <a:lstStyle/>
                    <a:p>
                      <a:endParaRPr lang="es-ES"/>
                    </a:p>
                  </a:txBody>
                  <a:tcPr/>
                </a:tc>
                <a:tc>
                  <a:txBody>
                    <a:bodyPr/>
                    <a:lstStyle/>
                    <a:p>
                      <a:pPr algn="ctr">
                        <a:lnSpc>
                          <a:spcPct val="107000"/>
                        </a:lnSpc>
                        <a:spcAft>
                          <a:spcPts val="0"/>
                        </a:spcAft>
                      </a:pPr>
                      <a:r>
                        <a:rPr lang="es-ES" sz="1000">
                          <a:effectLst/>
                        </a:rPr>
                        <a:t>alta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0.71%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6754">
                <a:tc rowSpan="3">
                  <a:txBody>
                    <a:bodyPr/>
                    <a:lstStyle/>
                    <a:p>
                      <a:pPr algn="ctr">
                        <a:lnSpc>
                          <a:spcPct val="107000"/>
                        </a:lnSpc>
                        <a:spcAft>
                          <a:spcPts val="0"/>
                        </a:spcAft>
                      </a:pPr>
                      <a:r>
                        <a:rPr lang="es-ES" sz="1000">
                          <a:effectLst/>
                        </a:rPr>
                        <a:t>Piel de cocodrilo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baja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0.00%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6754">
                <a:tc vMerge="1">
                  <a:txBody>
                    <a:bodyPr/>
                    <a:lstStyle/>
                    <a:p>
                      <a:endParaRPr lang="es-ES"/>
                    </a:p>
                  </a:txBody>
                  <a:tcPr/>
                </a:tc>
                <a:tc>
                  <a:txBody>
                    <a:bodyPr/>
                    <a:lstStyle/>
                    <a:p>
                      <a:pPr algn="ctr">
                        <a:lnSpc>
                          <a:spcPct val="107000"/>
                        </a:lnSpc>
                        <a:spcAft>
                          <a:spcPts val="0"/>
                        </a:spcAft>
                      </a:pPr>
                      <a:r>
                        <a:rPr lang="es-ES" sz="1000">
                          <a:effectLst/>
                        </a:rPr>
                        <a:t>media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2.95%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6754">
                <a:tc vMerge="1">
                  <a:txBody>
                    <a:bodyPr/>
                    <a:lstStyle/>
                    <a:p>
                      <a:endParaRPr lang="es-ES"/>
                    </a:p>
                  </a:txBody>
                  <a:tcPr/>
                </a:tc>
                <a:tc>
                  <a:txBody>
                    <a:bodyPr/>
                    <a:lstStyle/>
                    <a:p>
                      <a:pPr algn="ctr">
                        <a:lnSpc>
                          <a:spcPct val="107000"/>
                        </a:lnSpc>
                        <a:spcAft>
                          <a:spcPts val="0"/>
                        </a:spcAft>
                      </a:pPr>
                      <a:r>
                        <a:rPr lang="es-ES" sz="1000">
                          <a:effectLst/>
                        </a:rPr>
                        <a:t>alta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8.28%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6754">
                <a:tc gridSpan="2">
                  <a:txBody>
                    <a:bodyPr/>
                    <a:lstStyle/>
                    <a:p>
                      <a:pPr algn="ctr">
                        <a:lnSpc>
                          <a:spcPct val="107000"/>
                        </a:lnSpc>
                        <a:spcAft>
                          <a:spcPts val="0"/>
                        </a:spcAft>
                      </a:pPr>
                      <a:r>
                        <a:rPr lang="es-ES" sz="1000">
                          <a:effectLst/>
                        </a:rPr>
                        <a:t>Área total observada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algn="ctr">
                        <a:lnSpc>
                          <a:spcPct val="107000"/>
                        </a:lnSpc>
                        <a:spcAft>
                          <a:spcPts val="0"/>
                        </a:spcAft>
                      </a:pPr>
                      <a:r>
                        <a:rPr lang="es-ES" sz="1000">
                          <a:effectLst/>
                        </a:rPr>
                        <a:t>3750 m</a:t>
                      </a:r>
                      <a:r>
                        <a:rPr lang="es-ES" sz="1000" baseline="30000">
                          <a:effectLst/>
                        </a:rPr>
                        <a:t>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56754">
                <a:tc gridSpan="2">
                  <a:txBody>
                    <a:bodyPr/>
                    <a:lstStyle/>
                    <a:p>
                      <a:pPr algn="ctr">
                        <a:lnSpc>
                          <a:spcPct val="107000"/>
                        </a:lnSpc>
                        <a:spcAft>
                          <a:spcPts val="0"/>
                        </a:spcAft>
                      </a:pPr>
                      <a:r>
                        <a:rPr lang="es-ES" sz="1000">
                          <a:effectLst/>
                        </a:rPr>
                        <a:t>Ancho de vía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algn="ctr">
                        <a:lnSpc>
                          <a:spcPct val="107000"/>
                        </a:lnSpc>
                        <a:spcAft>
                          <a:spcPts val="0"/>
                        </a:spcAft>
                      </a:pPr>
                      <a:r>
                        <a:rPr lang="es-ES" sz="1000" dirty="0">
                          <a:effectLst/>
                        </a:rPr>
                        <a:t>7.50 m</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6" name="Rectangle 1"/>
          <p:cNvSpPr>
            <a:spLocks noChangeArrowheads="1"/>
          </p:cNvSpPr>
          <p:nvPr/>
        </p:nvSpPr>
        <p:spPr bwMode="auto">
          <a:xfrm>
            <a:off x="7996705" y="5983615"/>
            <a:ext cx="32847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400" b="1" i="1"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Porcentaje de falla transversal y piel de cocodrilo</a:t>
            </a:r>
            <a:endParaRPr kumimoji="0" lang="es-ES" altLang="es-ES" sz="2000" b="1" i="0" u="none" strike="noStrike" cap="none" normalizeH="0" baseline="0" dirty="0" smtClean="0">
              <a:ln>
                <a:noFill/>
              </a:ln>
              <a:solidFill>
                <a:schemeClr val="tx1"/>
              </a:solidFill>
              <a:effectLst/>
              <a:latin typeface="+mj-lt"/>
            </a:endParaRPr>
          </a:p>
        </p:txBody>
      </p:sp>
    </p:spTree>
    <p:extLst>
      <p:ext uri="{BB962C8B-B14F-4D97-AF65-F5344CB8AC3E}">
        <p14:creationId xmlns:p14="http://schemas.microsoft.com/office/powerpoint/2010/main" val="117789782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56450" y="352539"/>
            <a:ext cx="8614410" cy="676909"/>
          </a:xfrm>
        </p:spPr>
        <p:txBody>
          <a:bodyPr/>
          <a:lstStyle/>
          <a:p>
            <a:r>
              <a:rPr lang="es-ES" sz="3200" dirty="0" smtClean="0"/>
              <a:t>OBJETIVOS DEL PROYECTO</a:t>
            </a:r>
            <a:endParaRPr lang="es-ES" sz="32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a:t>
            </a:fld>
            <a:endParaRPr lang="en-US" dirty="0"/>
          </a:p>
        </p:txBody>
      </p:sp>
      <p:graphicFrame>
        <p:nvGraphicFramePr>
          <p:cNvPr id="5" name="Diagrama 4"/>
          <p:cNvGraphicFramePr/>
          <p:nvPr>
            <p:extLst>
              <p:ext uri="{D42A27DB-BD31-4B8C-83A1-F6EECF244321}">
                <p14:modId xmlns:p14="http://schemas.microsoft.com/office/powerpoint/2010/main" val="1311841905"/>
              </p:ext>
            </p:extLst>
          </p:nvPr>
        </p:nvGraphicFramePr>
        <p:xfrm>
          <a:off x="875637" y="1150633"/>
          <a:ext cx="10328517" cy="4655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6162914"/>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68483" y="151920"/>
            <a:ext cx="8614410" cy="664610"/>
          </a:xfrm>
        </p:spPr>
        <p:txBody>
          <a:bodyPr/>
          <a:lstStyle/>
          <a:p>
            <a:r>
              <a:rPr lang="es-ES" dirty="0" smtClean="0"/>
              <a:t>Extracción de testigos</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40</a:t>
            </a:fld>
            <a:endParaRPr lang="en-US" dirty="0"/>
          </a:p>
        </p:txBody>
      </p:sp>
      <p:graphicFrame>
        <p:nvGraphicFramePr>
          <p:cNvPr id="5" name="Tabla 4"/>
          <p:cNvGraphicFramePr>
            <a:graphicFrameLocks noGrp="1"/>
          </p:cNvGraphicFramePr>
          <p:nvPr>
            <p:extLst>
              <p:ext uri="{D42A27DB-BD31-4B8C-83A1-F6EECF244321}">
                <p14:modId xmlns:p14="http://schemas.microsoft.com/office/powerpoint/2010/main" val="1038352840"/>
              </p:ext>
            </p:extLst>
          </p:nvPr>
        </p:nvGraphicFramePr>
        <p:xfrm>
          <a:off x="6775688" y="922275"/>
          <a:ext cx="4749800" cy="1472819"/>
        </p:xfrm>
        <a:graphic>
          <a:graphicData uri="http://schemas.openxmlformats.org/drawingml/2006/table">
            <a:tbl>
              <a:tblPr firstRow="1" firstCol="1" bandRow="1">
                <a:tableStyleId>{8A107856-5554-42FB-B03E-39F5DBC370BA}</a:tableStyleId>
              </a:tblPr>
              <a:tblGrid>
                <a:gridCol w="762000"/>
                <a:gridCol w="1585595"/>
                <a:gridCol w="816610"/>
                <a:gridCol w="1585595"/>
              </a:tblGrid>
              <a:tr h="0">
                <a:tc gridSpan="4">
                  <a:txBody>
                    <a:bodyPr/>
                    <a:lstStyle/>
                    <a:p>
                      <a:pPr algn="ctr">
                        <a:lnSpc>
                          <a:spcPct val="107000"/>
                        </a:lnSpc>
                        <a:spcAft>
                          <a:spcPts val="0"/>
                        </a:spcAft>
                      </a:pPr>
                      <a:r>
                        <a:rPr lang="es-ES" sz="1000">
                          <a:effectLst/>
                        </a:rPr>
                        <a:t>TRAMO:  ESPE - El COLIBRÍ                                                                                                                 FECHA DE EXTRACCIÓN: 12/11/2017      NUMERO DE TESTIGOS EXTRAÍDOS: 10                                                                             </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c hMerge="1">
                  <a:txBody>
                    <a:bodyPr/>
                    <a:lstStyle/>
                    <a:p>
                      <a:endParaRPr lang="es-ES"/>
                    </a:p>
                  </a:txBody>
                  <a:tcPr/>
                </a:tc>
              </a:tr>
              <a:tr h="89535">
                <a:tc>
                  <a:txBody>
                    <a:bodyPr/>
                    <a:lstStyle/>
                    <a:p>
                      <a:pPr algn="ctr">
                        <a:lnSpc>
                          <a:spcPct val="107000"/>
                        </a:lnSpc>
                        <a:spcAft>
                          <a:spcPts val="0"/>
                        </a:spcAft>
                      </a:pPr>
                      <a:r>
                        <a:rPr lang="es-ES" sz="1000">
                          <a:effectLst/>
                        </a:rPr>
                        <a:t>No.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Abscisa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No.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Abscisa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18745">
                <a:tc>
                  <a:txBody>
                    <a:bodyPr/>
                    <a:lstStyle/>
                    <a:p>
                      <a:pPr algn="ctr">
                        <a:lnSpc>
                          <a:spcPct val="107000"/>
                        </a:lnSpc>
                        <a:spcAft>
                          <a:spcPts val="0"/>
                        </a:spcAft>
                      </a:pPr>
                      <a:r>
                        <a:rPr lang="es-ES" sz="1000">
                          <a:effectLst/>
                        </a:rPr>
                        <a:t>P1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0+000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P6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0+407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39700">
                <a:tc>
                  <a:txBody>
                    <a:bodyPr/>
                    <a:lstStyle/>
                    <a:p>
                      <a:pPr algn="ctr">
                        <a:lnSpc>
                          <a:spcPct val="107000"/>
                        </a:lnSpc>
                        <a:spcAft>
                          <a:spcPts val="0"/>
                        </a:spcAft>
                      </a:pPr>
                      <a:r>
                        <a:rPr lang="es-ES" sz="1000">
                          <a:effectLst/>
                        </a:rPr>
                        <a:t>P2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0+060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P7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1+260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68275">
                <a:tc>
                  <a:txBody>
                    <a:bodyPr/>
                    <a:lstStyle/>
                    <a:p>
                      <a:pPr algn="ctr">
                        <a:lnSpc>
                          <a:spcPct val="107000"/>
                        </a:lnSpc>
                        <a:spcAft>
                          <a:spcPts val="0"/>
                        </a:spcAft>
                      </a:pPr>
                      <a:r>
                        <a:rPr lang="es-ES" sz="1000">
                          <a:effectLst/>
                        </a:rPr>
                        <a:t>P3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0+232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P8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1+605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89535">
                <a:tc>
                  <a:txBody>
                    <a:bodyPr/>
                    <a:lstStyle/>
                    <a:p>
                      <a:pPr algn="ctr">
                        <a:lnSpc>
                          <a:spcPct val="107000"/>
                        </a:lnSpc>
                        <a:spcAft>
                          <a:spcPts val="0"/>
                        </a:spcAft>
                      </a:pPr>
                      <a:r>
                        <a:rPr lang="es-ES" sz="1000">
                          <a:effectLst/>
                        </a:rPr>
                        <a:t>P4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0+277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P9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1+796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146685">
                <a:tc>
                  <a:txBody>
                    <a:bodyPr/>
                    <a:lstStyle/>
                    <a:p>
                      <a:pPr algn="ctr">
                        <a:lnSpc>
                          <a:spcPct val="107000"/>
                        </a:lnSpc>
                        <a:spcAft>
                          <a:spcPts val="0"/>
                        </a:spcAft>
                      </a:pPr>
                      <a:r>
                        <a:rPr lang="es-ES" sz="1000">
                          <a:effectLst/>
                        </a:rPr>
                        <a:t>P5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0+402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P10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1+927</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grpSp>
        <p:nvGrpSpPr>
          <p:cNvPr id="6" name="Grupo 5"/>
          <p:cNvGrpSpPr/>
          <p:nvPr/>
        </p:nvGrpSpPr>
        <p:grpSpPr>
          <a:xfrm>
            <a:off x="555701" y="816531"/>
            <a:ext cx="5640390" cy="3629740"/>
            <a:chOff x="0" y="0"/>
            <a:chExt cx="3800475" cy="3028950"/>
          </a:xfrm>
        </p:grpSpPr>
        <p:grpSp>
          <p:nvGrpSpPr>
            <p:cNvPr id="7" name="Grupo 6"/>
            <p:cNvGrpSpPr/>
            <p:nvPr/>
          </p:nvGrpSpPr>
          <p:grpSpPr>
            <a:xfrm>
              <a:off x="0" y="0"/>
              <a:ext cx="3800475" cy="3028950"/>
              <a:chOff x="0" y="0"/>
              <a:chExt cx="3498380" cy="2866003"/>
            </a:xfrm>
          </p:grpSpPr>
          <p:grpSp>
            <p:nvGrpSpPr>
              <p:cNvPr id="9" name="Grupo 8"/>
              <p:cNvGrpSpPr/>
              <p:nvPr/>
            </p:nvGrpSpPr>
            <p:grpSpPr>
              <a:xfrm>
                <a:off x="0" y="0"/>
                <a:ext cx="3148329" cy="2865755"/>
                <a:chOff x="8028" y="9915"/>
                <a:chExt cx="3148640" cy="2867030"/>
              </a:xfrm>
            </p:grpSpPr>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 y="9915"/>
                  <a:ext cx="1875927" cy="2867030"/>
                </a:xfrm>
                <a:prstGeom prst="rect">
                  <a:avLst/>
                </a:prstGeom>
              </p:spPr>
            </p:pic>
            <p:sp>
              <p:nvSpPr>
                <p:cNvPr id="13" name="Rectángulo 12"/>
                <p:cNvSpPr/>
                <p:nvPr/>
              </p:nvSpPr>
              <p:spPr>
                <a:xfrm>
                  <a:off x="3029447" y="1653871"/>
                  <a:ext cx="127221" cy="6361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4215" y="0"/>
                <a:ext cx="1574165" cy="1375410"/>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4215" y="1423283"/>
                <a:ext cx="1574165" cy="1442720"/>
              </a:xfrm>
              <a:prstGeom prst="rect">
                <a:avLst/>
              </a:prstGeom>
            </p:spPr>
          </p:pic>
        </p:grpSp>
        <p:sp>
          <p:nvSpPr>
            <p:cNvPr id="8" name="Rectángulo 7"/>
            <p:cNvSpPr/>
            <p:nvPr/>
          </p:nvSpPr>
          <p:spPr>
            <a:xfrm>
              <a:off x="1065475" y="1455088"/>
              <a:ext cx="318052" cy="1287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pic>
        <p:nvPicPr>
          <p:cNvPr id="16" name="Imagen 15"/>
          <p:cNvPicPr/>
          <p:nvPr/>
        </p:nvPicPr>
        <p:blipFill>
          <a:blip r:embed="rId5"/>
          <a:stretch>
            <a:fillRect/>
          </a:stretch>
        </p:blipFill>
        <p:spPr>
          <a:xfrm>
            <a:off x="555701" y="4527716"/>
            <a:ext cx="5640389" cy="1835567"/>
          </a:xfrm>
          <a:prstGeom prst="rect">
            <a:avLst/>
          </a:prstGeom>
        </p:spPr>
      </p:pic>
      <p:grpSp>
        <p:nvGrpSpPr>
          <p:cNvPr id="17" name="Grupo 16"/>
          <p:cNvGrpSpPr/>
          <p:nvPr/>
        </p:nvGrpSpPr>
        <p:grpSpPr>
          <a:xfrm>
            <a:off x="6429692" y="2612350"/>
            <a:ext cx="5468938" cy="2588300"/>
            <a:chOff x="0" y="0"/>
            <a:chExt cx="4975997" cy="2079625"/>
          </a:xfrm>
        </p:grpSpPr>
        <p:pic>
          <p:nvPicPr>
            <p:cNvPr id="18" name="Imagen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4072" y="0"/>
              <a:ext cx="2701925" cy="2066290"/>
            </a:xfrm>
            <a:prstGeom prst="rect">
              <a:avLst/>
            </a:prstGeom>
          </p:spPr>
        </p:pic>
        <p:grpSp>
          <p:nvGrpSpPr>
            <p:cNvPr id="19" name="Grupo 18"/>
            <p:cNvGrpSpPr/>
            <p:nvPr/>
          </p:nvGrpSpPr>
          <p:grpSpPr>
            <a:xfrm>
              <a:off x="0" y="0"/>
              <a:ext cx="2226310" cy="2079625"/>
              <a:chOff x="0" y="0"/>
              <a:chExt cx="2226310" cy="2079625"/>
            </a:xfrm>
          </p:grpSpPr>
          <p:pic>
            <p:nvPicPr>
              <p:cNvPr id="20" name="Imagen 19"/>
              <p:cNvPicPr>
                <a:picLocks noChangeAspect="1"/>
              </p:cNvPicPr>
              <p:nvPr/>
            </p:nvPicPr>
            <p:blipFill rotWithShape="1">
              <a:blip r:embed="rId7" cstate="print">
                <a:extLst>
                  <a:ext uri="{28A0092B-C50C-407E-A947-70E740481C1C}">
                    <a14:useLocalDpi xmlns:a14="http://schemas.microsoft.com/office/drawing/2010/main" val="0"/>
                  </a:ext>
                </a:extLst>
              </a:blip>
              <a:srcRect b="17735"/>
              <a:stretch/>
            </p:blipFill>
            <p:spPr>
              <a:xfrm>
                <a:off x="0" y="0"/>
                <a:ext cx="2226310" cy="2079625"/>
              </a:xfrm>
              <a:prstGeom prst="rect">
                <a:avLst/>
              </a:prstGeom>
            </p:spPr>
          </p:pic>
          <p:pic>
            <p:nvPicPr>
              <p:cNvPr id="21" name="Imagen 20"/>
              <p:cNvPicPr>
                <a:picLocks noChangeAspect="1"/>
              </p:cNvPicPr>
              <p:nvPr/>
            </p:nvPicPr>
            <p:blipFill rotWithShape="1">
              <a:blip r:embed="rId8" cstate="print">
                <a:extLst>
                  <a:ext uri="{28A0092B-C50C-407E-A947-70E740481C1C}">
                    <a14:useLocalDpi xmlns:a14="http://schemas.microsoft.com/office/drawing/2010/main" val="0"/>
                  </a:ext>
                </a:extLst>
              </a:blip>
              <a:srcRect r="3895"/>
              <a:stretch/>
            </p:blipFill>
            <p:spPr>
              <a:xfrm>
                <a:off x="0" y="0"/>
                <a:ext cx="729615" cy="315595"/>
              </a:xfrm>
              <a:prstGeom prst="rect">
                <a:avLst/>
              </a:prstGeom>
            </p:spPr>
          </p:pic>
        </p:grpSp>
      </p:grpSp>
    </p:spTree>
    <p:extLst>
      <p:ext uri="{BB962C8B-B14F-4D97-AF65-F5344CB8AC3E}">
        <p14:creationId xmlns:p14="http://schemas.microsoft.com/office/powerpoint/2010/main" val="3748524206"/>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07590" y="228600"/>
            <a:ext cx="8614410" cy="578170"/>
          </a:xfrm>
        </p:spPr>
        <p:txBody>
          <a:bodyPr/>
          <a:lstStyle/>
          <a:p>
            <a:r>
              <a:rPr lang="es-ES" dirty="0" smtClean="0"/>
              <a:t>Ensayos Mecánicos</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41</a:t>
            </a:fld>
            <a:endParaRPr lang="en-US" dirty="0"/>
          </a:p>
        </p:txBody>
      </p:sp>
      <p:sp>
        <p:nvSpPr>
          <p:cNvPr id="5" name="Rectangle 7"/>
          <p:cNvSpPr>
            <a:spLocks noChangeArrowheads="1"/>
          </p:cNvSpPr>
          <p:nvPr/>
        </p:nvSpPr>
        <p:spPr bwMode="auto">
          <a:xfrm>
            <a:off x="2057352" y="929243"/>
            <a:ext cx="186912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sz="1400" b="1" i="1" dirty="0" smtClean="0">
                <a:latin typeface="+mj-lt"/>
                <a:ea typeface="Calibri" panose="020F0502020204030204" pitchFamily="34" charset="0"/>
                <a:cs typeface="Times New Roman" panose="02020603050405020304" pitchFamily="18" charset="0"/>
              </a:rPr>
              <a:t>Ensayo de peladura</a:t>
            </a:r>
            <a:endParaRPr lang="es-ES" altLang="es-ES" sz="1400" b="1" i="1" dirty="0">
              <a:latin typeface="+mj-lt"/>
              <a:ea typeface="Calibri" panose="020F0502020204030204" pitchFamily="34" charset="0"/>
              <a:cs typeface="Times New Roman" panose="02020603050405020304" pitchFamily="18" charset="0"/>
            </a:endParaRPr>
          </a:p>
        </p:txBody>
      </p:sp>
      <p:sp>
        <p:nvSpPr>
          <p:cNvPr id="6" name="Rectangle 7"/>
          <p:cNvSpPr>
            <a:spLocks noChangeArrowheads="1"/>
          </p:cNvSpPr>
          <p:nvPr/>
        </p:nvSpPr>
        <p:spPr bwMode="auto">
          <a:xfrm>
            <a:off x="7922876" y="943406"/>
            <a:ext cx="323280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sz="1400" b="1" i="1" dirty="0" smtClean="0">
                <a:latin typeface="+mj-lt"/>
                <a:ea typeface="Calibri" panose="020F0502020204030204" pitchFamily="34" charset="0"/>
                <a:cs typeface="Times New Roman" panose="02020603050405020304" pitchFamily="18" charset="0"/>
              </a:rPr>
              <a:t>Ensayo de estabilidad y flujo Marshall</a:t>
            </a:r>
            <a:endParaRPr lang="es-ES" altLang="es-ES" sz="1400" b="1" i="1" dirty="0">
              <a:latin typeface="+mj-lt"/>
              <a:ea typeface="Calibri" panose="020F0502020204030204" pitchFamily="34" charset="0"/>
              <a:cs typeface="Times New Roman" panose="02020603050405020304" pitchFamily="18" charset="0"/>
            </a:endParaRPr>
          </a:p>
        </p:txBody>
      </p:sp>
      <p:grpSp>
        <p:nvGrpSpPr>
          <p:cNvPr id="7" name="Grupo 6"/>
          <p:cNvGrpSpPr/>
          <p:nvPr/>
        </p:nvGrpSpPr>
        <p:grpSpPr>
          <a:xfrm>
            <a:off x="632637" y="1398735"/>
            <a:ext cx="5198110" cy="3401350"/>
            <a:chOff x="0" y="0"/>
            <a:chExt cx="5220335" cy="4045585"/>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20335" cy="4045585"/>
            </a:xfrm>
            <a:prstGeom prst="rect">
              <a:avLst/>
            </a:prstGeom>
          </p:spPr>
        </p:pic>
        <p:sp>
          <p:nvSpPr>
            <p:cNvPr id="9" name="Cuadro de texto 171"/>
            <p:cNvSpPr txBox="1"/>
            <p:nvPr/>
          </p:nvSpPr>
          <p:spPr>
            <a:xfrm>
              <a:off x="2285784" y="51753"/>
              <a:ext cx="789925" cy="386143"/>
            </a:xfrm>
            <a:prstGeom prst="rect">
              <a:avLst/>
            </a:prstGeom>
            <a:solidFill>
              <a:schemeClr val="bg1">
                <a:lumMod val="8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P1</a:t>
              </a:r>
              <a:r>
                <a:rPr lang="en-US" sz="1000" b="1">
                  <a:effectLst/>
                  <a:latin typeface="Times New Roman" panose="02020603050405020304" pitchFamily="18" charset="0"/>
                  <a:ea typeface="Calibri" panose="020F0502020204030204" pitchFamily="34" charset="0"/>
                  <a:cs typeface="Times New Roman" panose="02020603050405020304" pitchFamily="18" charset="0"/>
                </a:rPr>
                <a:t/>
              </a:r>
              <a:br>
                <a:rPr lang="en-US" sz="1000" b="1">
                  <a:effectLst/>
                  <a:latin typeface="Times New Roman" panose="02020603050405020304" pitchFamily="18" charset="0"/>
                  <a:ea typeface="Calibri" panose="020F0502020204030204" pitchFamily="34" charset="0"/>
                  <a:cs typeface="Times New Roman" panose="02020603050405020304" pitchFamily="18" charset="0"/>
                </a:rPr>
              </a:b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Cuadro de texto 172"/>
            <p:cNvSpPr txBox="1"/>
            <p:nvPr/>
          </p:nvSpPr>
          <p:spPr>
            <a:xfrm>
              <a:off x="940238" y="396769"/>
              <a:ext cx="789926" cy="342747"/>
            </a:xfrm>
            <a:prstGeom prst="rect">
              <a:avLst/>
            </a:prstGeom>
            <a:solidFill>
              <a:schemeClr val="bg1">
                <a:lumMod val="8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Antes</a:t>
              </a:r>
              <a:br>
                <a:rPr lang="en-US" sz="1000">
                  <a:effectLst/>
                  <a:latin typeface="Times New Roman" panose="02020603050405020304" pitchFamily="18" charset="0"/>
                  <a:ea typeface="Calibri" panose="020F0502020204030204" pitchFamily="34" charset="0"/>
                  <a:cs typeface="Times New Roman" panose="02020603050405020304" pitchFamily="18" charset="0"/>
                </a:rPr>
              </a:b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Cuadro de texto 173"/>
            <p:cNvSpPr txBox="1"/>
            <p:nvPr/>
          </p:nvSpPr>
          <p:spPr>
            <a:xfrm>
              <a:off x="3420235" y="437898"/>
              <a:ext cx="956167" cy="399458"/>
            </a:xfrm>
            <a:prstGeom prst="rect">
              <a:avLst/>
            </a:prstGeom>
            <a:solidFill>
              <a:schemeClr val="bg1">
                <a:lumMod val="8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Después</a:t>
              </a:r>
              <a:br>
                <a:rPr lang="es-ES" sz="1000">
                  <a:effectLst/>
                  <a:latin typeface="Times New Roman" panose="02020603050405020304" pitchFamily="18" charset="0"/>
                  <a:ea typeface="Calibri" panose="020F0502020204030204" pitchFamily="34" charset="0"/>
                  <a:cs typeface="Times New Roman" panose="02020603050405020304" pitchFamily="18" charset="0"/>
                </a:rPr>
              </a:b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2" name="Grupo 11"/>
          <p:cNvGrpSpPr/>
          <p:nvPr/>
        </p:nvGrpSpPr>
        <p:grpSpPr>
          <a:xfrm>
            <a:off x="6363226" y="1379495"/>
            <a:ext cx="5234053" cy="1984031"/>
            <a:chOff x="41072" y="25880"/>
            <a:chExt cx="3926407" cy="1543050"/>
          </a:xfrm>
        </p:grpSpPr>
        <p:grpSp>
          <p:nvGrpSpPr>
            <p:cNvPr id="13" name="Grupo 12"/>
            <p:cNvGrpSpPr/>
            <p:nvPr/>
          </p:nvGrpSpPr>
          <p:grpSpPr>
            <a:xfrm>
              <a:off x="41072" y="30048"/>
              <a:ext cx="3926407" cy="1538402"/>
              <a:chOff x="-140121" y="59439"/>
              <a:chExt cx="3932428" cy="1540679"/>
            </a:xfrm>
          </p:grpSpPr>
          <p:pic>
            <p:nvPicPr>
              <p:cNvPr id="20" name="Imagen 19"/>
              <p:cNvPicPr>
                <a:picLocks noChangeAspect="1"/>
              </p:cNvPicPr>
              <p:nvPr/>
            </p:nvPicPr>
            <p:blipFill rotWithShape="1">
              <a:blip r:embed="rId3" cstate="print">
                <a:extLst>
                  <a:ext uri="{28A0092B-C50C-407E-A947-70E740481C1C}">
                    <a14:useLocalDpi xmlns:a14="http://schemas.microsoft.com/office/drawing/2010/main" val="0"/>
                  </a:ext>
                </a:extLst>
              </a:blip>
              <a:srcRect l="3801" r="63480"/>
              <a:stretch/>
            </p:blipFill>
            <p:spPr bwMode="auto">
              <a:xfrm>
                <a:off x="-140121" y="59439"/>
                <a:ext cx="830059" cy="1540679"/>
              </a:xfrm>
              <a:prstGeom prst="rect">
                <a:avLst/>
              </a:prstGeom>
              <a:ln>
                <a:noFill/>
              </a:ln>
              <a:extLst>
                <a:ext uri="{53640926-AAD7-44D8-BBD7-CCE9431645EC}">
                  <a14:shadowObscured xmlns:a14="http://schemas.microsoft.com/office/drawing/2010/main"/>
                </a:ext>
              </a:extLst>
            </p:spPr>
          </p:pic>
          <p:pic>
            <p:nvPicPr>
              <p:cNvPr id="21" name="Imagen 20"/>
              <p:cNvPicPr>
                <a:picLocks noChangeAspect="1"/>
              </p:cNvPicPr>
              <p:nvPr/>
            </p:nvPicPr>
            <p:blipFill rotWithShape="1">
              <a:blip r:embed="rId4" cstate="print">
                <a:extLst>
                  <a:ext uri="{28A0092B-C50C-407E-A947-70E740481C1C}">
                    <a14:useLocalDpi xmlns:a14="http://schemas.microsoft.com/office/drawing/2010/main" val="0"/>
                  </a:ext>
                </a:extLst>
              </a:blip>
              <a:srcRect l="1151" r="1184"/>
              <a:stretch/>
            </p:blipFill>
            <p:spPr bwMode="auto">
              <a:xfrm>
                <a:off x="2427133" y="59439"/>
                <a:ext cx="1365174" cy="1540679"/>
              </a:xfrm>
              <a:prstGeom prst="rect">
                <a:avLst/>
              </a:prstGeom>
              <a:ln>
                <a:noFill/>
              </a:ln>
              <a:extLst>
                <a:ext uri="{53640926-AAD7-44D8-BBD7-CCE9431645EC}">
                  <a14:shadowObscured xmlns:a14="http://schemas.microsoft.com/office/drawing/2010/main"/>
                </a:ext>
              </a:extLst>
            </p:spPr>
          </p:pic>
        </p:grpSp>
        <p:grpSp>
          <p:nvGrpSpPr>
            <p:cNvPr id="14" name="Grupo 13"/>
            <p:cNvGrpSpPr/>
            <p:nvPr/>
          </p:nvGrpSpPr>
          <p:grpSpPr>
            <a:xfrm>
              <a:off x="940279" y="25880"/>
              <a:ext cx="1612900" cy="1543050"/>
              <a:chOff x="0" y="0"/>
              <a:chExt cx="3423920" cy="2668713"/>
            </a:xfrm>
          </p:grpSpPr>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b="16139"/>
              <a:stretch/>
            </p:blipFill>
            <p:spPr bwMode="auto">
              <a:xfrm>
                <a:off x="0" y="0"/>
                <a:ext cx="3423920" cy="2668713"/>
              </a:xfrm>
              <a:prstGeom prst="rect">
                <a:avLst/>
              </a:prstGeom>
              <a:ln>
                <a:noFill/>
              </a:ln>
              <a:extLst>
                <a:ext uri="{53640926-AAD7-44D8-BBD7-CCE9431645EC}">
                  <a14:shadowObscured xmlns:a14="http://schemas.microsoft.com/office/drawing/2010/main"/>
                </a:ext>
              </a:extLst>
            </p:spPr>
          </p:pic>
          <p:grpSp>
            <p:nvGrpSpPr>
              <p:cNvPr id="16" name="Grupo 15"/>
              <p:cNvGrpSpPr/>
              <p:nvPr/>
            </p:nvGrpSpPr>
            <p:grpSpPr>
              <a:xfrm>
                <a:off x="230944" y="25879"/>
                <a:ext cx="3018277" cy="2642834"/>
                <a:chOff x="-131365" y="0"/>
                <a:chExt cx="3018277" cy="2642834"/>
              </a:xfrm>
            </p:grpSpPr>
            <p:sp>
              <p:nvSpPr>
                <p:cNvPr id="17" name="Cuadro de texto 183"/>
                <p:cNvSpPr txBox="1"/>
                <p:nvPr/>
              </p:nvSpPr>
              <p:spPr>
                <a:xfrm>
                  <a:off x="713663" y="0"/>
                  <a:ext cx="1499987" cy="862642"/>
                </a:xfrm>
                <a:prstGeom prst="rect">
                  <a:avLst/>
                </a:prstGeom>
                <a:solidFill>
                  <a:schemeClr val="bg1">
                    <a:lumMod val="8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1000" b="1">
                      <a:effectLst/>
                      <a:latin typeface="Times New Roman" panose="02020603050405020304" pitchFamily="18" charset="0"/>
                      <a:ea typeface="Calibri" panose="020F0502020204030204" pitchFamily="34" charset="0"/>
                      <a:cs typeface="Times New Roman" panose="02020603050405020304" pitchFamily="18" charset="0"/>
                    </a:rPr>
                    <a:t>P4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1000" b="1">
                      <a:effectLst/>
                      <a:latin typeface="Times New Roman" panose="02020603050405020304" pitchFamily="18" charset="0"/>
                      <a:ea typeface="Calibri" panose="020F0502020204030204" pitchFamily="34" charset="0"/>
                      <a:cs typeface="Times New Roman" panose="02020603050405020304" pitchFamily="18" charset="0"/>
                    </a:rPr>
                    <a:t>0+277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Cuadro de texto 185"/>
                <p:cNvSpPr txBox="1"/>
                <p:nvPr/>
              </p:nvSpPr>
              <p:spPr>
                <a:xfrm>
                  <a:off x="-131365" y="1992751"/>
                  <a:ext cx="1453803" cy="650083"/>
                </a:xfrm>
                <a:prstGeom prst="rect">
                  <a:avLst/>
                </a:prstGeom>
                <a:solidFill>
                  <a:schemeClr val="bg1">
                    <a:lumMod val="8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900" b="1">
                      <a:effectLst/>
                      <a:latin typeface="Times New Roman" panose="02020603050405020304" pitchFamily="18" charset="0"/>
                      <a:ea typeface="Calibri" panose="020F0502020204030204" pitchFamily="34" charset="0"/>
                      <a:cs typeface="Times New Roman" panose="02020603050405020304" pitchFamily="18" charset="0"/>
                    </a:rPr>
                    <a:t>Capa </a:t>
                  </a:r>
                  <a:br>
                    <a:rPr lang="en-US" sz="900" b="1">
                      <a:effectLst/>
                      <a:latin typeface="Times New Roman" panose="02020603050405020304" pitchFamily="18" charset="0"/>
                      <a:ea typeface="Calibri" panose="020F0502020204030204" pitchFamily="34" charset="0"/>
                      <a:cs typeface="Times New Roman" panose="02020603050405020304" pitchFamily="18" charset="0"/>
                    </a:rPr>
                  </a:br>
                  <a:r>
                    <a:rPr lang="en-US" sz="900" b="1">
                      <a:effectLst/>
                      <a:latin typeface="Times New Roman" panose="02020603050405020304" pitchFamily="18" charset="0"/>
                      <a:ea typeface="Calibri" panose="020F0502020204030204" pitchFamily="34" charset="0"/>
                      <a:cs typeface="Times New Roman" panose="02020603050405020304" pitchFamily="18" charset="0"/>
                    </a:rPr>
                    <a:t>Superior</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Cuadro de texto 186"/>
                <p:cNvSpPr txBox="1"/>
                <p:nvPr/>
              </p:nvSpPr>
              <p:spPr>
                <a:xfrm>
                  <a:off x="1604514" y="1991976"/>
                  <a:ext cx="1282398" cy="650858"/>
                </a:xfrm>
                <a:prstGeom prst="rect">
                  <a:avLst/>
                </a:prstGeom>
                <a:solidFill>
                  <a:schemeClr val="bg1">
                    <a:lumMod val="8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900" b="1">
                      <a:effectLst/>
                      <a:latin typeface="Times New Roman" panose="02020603050405020304" pitchFamily="18" charset="0"/>
                      <a:ea typeface="Calibri" panose="020F0502020204030204" pitchFamily="34" charset="0"/>
                      <a:cs typeface="Times New Roman" panose="02020603050405020304" pitchFamily="18" charset="0"/>
                    </a:rPr>
                    <a:t>Capa </a:t>
                  </a:r>
                  <a:br>
                    <a:rPr lang="en-US" sz="900" b="1">
                      <a:effectLst/>
                      <a:latin typeface="Times New Roman" panose="02020603050405020304" pitchFamily="18" charset="0"/>
                      <a:ea typeface="Calibri" panose="020F0502020204030204" pitchFamily="34" charset="0"/>
                      <a:cs typeface="Times New Roman" panose="02020603050405020304" pitchFamily="18" charset="0"/>
                    </a:rPr>
                  </a:br>
                  <a:r>
                    <a:rPr lang="en-US" sz="900" b="1">
                      <a:effectLst/>
                      <a:latin typeface="Times New Roman" panose="02020603050405020304" pitchFamily="18" charset="0"/>
                      <a:ea typeface="Calibri" panose="020F0502020204030204" pitchFamily="34" charset="0"/>
                      <a:cs typeface="Times New Roman" panose="02020603050405020304" pitchFamily="18" charset="0"/>
                    </a:rPr>
                    <a:t>Inferior</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grpSp>
      <p:graphicFrame>
        <p:nvGraphicFramePr>
          <p:cNvPr id="22" name="Tabla 21"/>
          <p:cNvGraphicFramePr>
            <a:graphicFrameLocks noGrp="1"/>
          </p:cNvGraphicFramePr>
          <p:nvPr>
            <p:extLst>
              <p:ext uri="{D42A27DB-BD31-4B8C-83A1-F6EECF244321}">
                <p14:modId xmlns:p14="http://schemas.microsoft.com/office/powerpoint/2010/main" val="3249602826"/>
              </p:ext>
            </p:extLst>
          </p:nvPr>
        </p:nvGraphicFramePr>
        <p:xfrm>
          <a:off x="7037502" y="3514270"/>
          <a:ext cx="3987368" cy="2706429"/>
        </p:xfrm>
        <a:graphic>
          <a:graphicData uri="http://schemas.openxmlformats.org/drawingml/2006/table">
            <a:tbl>
              <a:tblPr firstRow="1" firstCol="1" bandRow="1">
                <a:tableStyleId>{69CF1AB2-1976-4502-BF36-3FF5EA218861}</a:tableStyleId>
              </a:tblPr>
              <a:tblGrid>
                <a:gridCol w="1185069"/>
                <a:gridCol w="1140056"/>
                <a:gridCol w="804953"/>
                <a:gridCol w="245262"/>
                <a:gridCol w="612028"/>
              </a:tblGrid>
              <a:tr h="671230">
                <a:tc>
                  <a:txBody>
                    <a:bodyPr/>
                    <a:lstStyle/>
                    <a:p>
                      <a:pPr algn="ctr">
                        <a:lnSpc>
                          <a:spcPct val="107000"/>
                        </a:lnSpc>
                        <a:spcAft>
                          <a:spcPts val="0"/>
                        </a:spcAft>
                      </a:pPr>
                      <a:r>
                        <a:rPr lang="es-ES" sz="1000" dirty="0">
                          <a:effectLst/>
                        </a:rPr>
                        <a:t>Testigo</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Altura briqueta (mm)</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S" sz="1000" dirty="0">
                          <a:effectLst/>
                        </a:rPr>
                        <a:t>Estabilidad corregida (lb)</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Flujo       (mm)</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359280">
                <a:tc gridSpan="5">
                  <a:txBody>
                    <a:bodyPr/>
                    <a:lstStyle/>
                    <a:p>
                      <a:pPr algn="ctr">
                        <a:lnSpc>
                          <a:spcPct val="107000"/>
                        </a:lnSpc>
                        <a:spcAft>
                          <a:spcPts val="0"/>
                        </a:spcAft>
                      </a:pPr>
                      <a:r>
                        <a:rPr lang="es-ES" sz="1000" dirty="0">
                          <a:effectLst/>
                        </a:rPr>
                        <a:t>Capa </a:t>
                      </a:r>
                      <a:r>
                        <a:rPr lang="es-ES" sz="1000" dirty="0" smtClean="0">
                          <a:effectLst/>
                        </a:rPr>
                        <a:t>Superior</a:t>
                      </a:r>
                      <a:r>
                        <a:rPr lang="es-ES" sz="1000" dirty="0">
                          <a:effectLst/>
                        </a:rPr>
                        <a:t> </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r>
              <a:tr h="223743">
                <a:tc>
                  <a:txBody>
                    <a:bodyPr/>
                    <a:lstStyle/>
                    <a:p>
                      <a:pPr algn="ctr">
                        <a:lnSpc>
                          <a:spcPct val="107000"/>
                        </a:lnSpc>
                        <a:spcAft>
                          <a:spcPts val="0"/>
                        </a:spcAft>
                      </a:pPr>
                      <a:r>
                        <a:rPr lang="es-ES" sz="1000">
                          <a:effectLst/>
                        </a:rPr>
                        <a:t>P4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51.7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1450.56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S" sz="1000">
                          <a:effectLst/>
                        </a:rPr>
                        <a:t>22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223743">
                <a:tc>
                  <a:txBody>
                    <a:bodyPr/>
                    <a:lstStyle/>
                    <a:p>
                      <a:pPr algn="ctr">
                        <a:lnSpc>
                          <a:spcPct val="107000"/>
                        </a:lnSpc>
                        <a:spcAft>
                          <a:spcPts val="0"/>
                        </a:spcAft>
                      </a:pPr>
                      <a:r>
                        <a:rPr lang="es-ES" sz="1000">
                          <a:effectLst/>
                        </a:rPr>
                        <a:t>P9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47.4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rPr>
                        <a:t>2599.41</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S" sz="1000">
                          <a:effectLst/>
                        </a:rPr>
                        <a:t>21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234931">
                <a:tc gridSpan="2">
                  <a:txBody>
                    <a:bodyPr/>
                    <a:lstStyle/>
                    <a:p>
                      <a:pPr algn="ctr">
                        <a:lnSpc>
                          <a:spcPct val="107000"/>
                        </a:lnSpc>
                        <a:spcAft>
                          <a:spcPts val="0"/>
                        </a:spcAft>
                      </a:pPr>
                      <a:r>
                        <a:rPr lang="es-ES" sz="1000" dirty="0">
                          <a:effectLst/>
                        </a:rPr>
                        <a:t>Promedio</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algn="ctr">
                        <a:lnSpc>
                          <a:spcPct val="107000"/>
                        </a:lnSpc>
                        <a:spcAft>
                          <a:spcPts val="0"/>
                        </a:spcAft>
                      </a:pPr>
                      <a:r>
                        <a:rPr lang="es-ES" sz="1000" b="1">
                          <a:effectLst/>
                        </a:rPr>
                        <a:t>2024.99</a:t>
                      </a:r>
                      <a:endParaRPr lang="es-E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S" sz="1000" b="1" dirty="0">
                          <a:effectLst/>
                        </a:rPr>
                        <a:t>21.50</a:t>
                      </a:r>
                      <a:endParaRPr lang="es-ES"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311085">
                <a:tc gridSpan="5">
                  <a:txBody>
                    <a:bodyPr/>
                    <a:lstStyle/>
                    <a:p>
                      <a:pPr algn="ctr">
                        <a:lnSpc>
                          <a:spcPct val="107000"/>
                        </a:lnSpc>
                        <a:spcAft>
                          <a:spcPts val="0"/>
                        </a:spcAft>
                      </a:pPr>
                      <a:r>
                        <a:rPr lang="es-ES" sz="1000" dirty="0">
                          <a:effectLst/>
                        </a:rPr>
                        <a:t>Capa </a:t>
                      </a:r>
                      <a:r>
                        <a:rPr lang="es-ES" sz="1000" dirty="0" smtClean="0">
                          <a:effectLst/>
                        </a:rPr>
                        <a:t>Inferior</a:t>
                      </a:r>
                      <a:r>
                        <a:rPr lang="es-ES" sz="1000" dirty="0">
                          <a:effectLst/>
                        </a:rPr>
                        <a:t> </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dirty="0"/>
                    </a:p>
                  </a:txBody>
                  <a:tcPr marL="68580" marR="68580" marT="0" marB="0" anchor="ctr"/>
                </a:tc>
                <a:tc hMerge="1">
                  <a:txBody>
                    <a:bodyPr/>
                    <a:lstStyle/>
                    <a:p>
                      <a:endParaRPr lang="es-ES"/>
                    </a:p>
                  </a:txBody>
                  <a:tcPr/>
                </a:tc>
                <a:tc hMerge="1">
                  <a:txBody>
                    <a:bodyPr/>
                    <a:lstStyle/>
                    <a:p>
                      <a:endParaRPr lang="es-ES"/>
                    </a:p>
                  </a:txBody>
                  <a:tcPr/>
                </a:tc>
              </a:tr>
              <a:tr h="223743">
                <a:tc>
                  <a:txBody>
                    <a:bodyPr/>
                    <a:lstStyle/>
                    <a:p>
                      <a:pPr algn="ctr">
                        <a:lnSpc>
                          <a:spcPct val="107000"/>
                        </a:lnSpc>
                        <a:spcAft>
                          <a:spcPts val="0"/>
                        </a:spcAft>
                      </a:pPr>
                      <a:r>
                        <a:rPr lang="es-ES" sz="1000">
                          <a:effectLst/>
                        </a:rPr>
                        <a:t>P4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49.7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1855.41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S" sz="1000">
                          <a:effectLst/>
                        </a:rPr>
                        <a:t>31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223743">
                <a:tc>
                  <a:txBody>
                    <a:bodyPr/>
                    <a:lstStyle/>
                    <a:p>
                      <a:pPr algn="ctr">
                        <a:lnSpc>
                          <a:spcPct val="107000"/>
                        </a:lnSpc>
                        <a:spcAft>
                          <a:spcPts val="0"/>
                        </a:spcAft>
                      </a:pPr>
                      <a:r>
                        <a:rPr lang="es-ES" sz="1000">
                          <a:effectLst/>
                        </a:rPr>
                        <a:t>P9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48.2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823.56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S" sz="1000">
                          <a:effectLst/>
                        </a:rPr>
                        <a:t>24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r h="234931">
                <a:tc gridSpan="2">
                  <a:txBody>
                    <a:bodyPr/>
                    <a:lstStyle/>
                    <a:p>
                      <a:pPr algn="ctr">
                        <a:lnSpc>
                          <a:spcPct val="107000"/>
                        </a:lnSpc>
                        <a:spcAft>
                          <a:spcPts val="0"/>
                        </a:spcAft>
                      </a:pPr>
                      <a:r>
                        <a:rPr lang="es-ES" sz="1000" dirty="0">
                          <a:effectLst/>
                        </a:rPr>
                        <a:t>Promedio</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algn="ctr">
                        <a:lnSpc>
                          <a:spcPct val="107000"/>
                        </a:lnSpc>
                        <a:spcAft>
                          <a:spcPts val="0"/>
                        </a:spcAft>
                      </a:pPr>
                      <a:r>
                        <a:rPr lang="es-ES" sz="1000" b="1">
                          <a:effectLst/>
                        </a:rPr>
                        <a:t>1339.48</a:t>
                      </a:r>
                      <a:endParaRPr lang="es-E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S" sz="1000" b="1" dirty="0">
                          <a:effectLst/>
                        </a:rPr>
                        <a:t>27.50</a:t>
                      </a:r>
                      <a:endParaRPr lang="es-ES"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r>
            </a:tbl>
          </a:graphicData>
        </a:graphic>
      </p:graphicFrame>
      <p:sp>
        <p:nvSpPr>
          <p:cNvPr id="23" name="Rectángulo 22"/>
          <p:cNvSpPr/>
          <p:nvPr/>
        </p:nvSpPr>
        <p:spPr>
          <a:xfrm>
            <a:off x="646583" y="5011642"/>
            <a:ext cx="5310775" cy="786754"/>
          </a:xfrm>
          <a:prstGeom prst="rect">
            <a:avLst/>
          </a:prstGeom>
        </p:spPr>
        <p:txBody>
          <a:bodyPr wrap="square">
            <a:spAutoFit/>
          </a:bodyPr>
          <a:lstStyle/>
          <a:p>
            <a:pPr indent="144145" algn="just">
              <a:lnSpc>
                <a:spcPct val="150000"/>
              </a:lnSpc>
              <a:spcBef>
                <a:spcPts val="1200"/>
              </a:spcBef>
              <a:spcAft>
                <a:spcPts val="1000"/>
              </a:spcAft>
            </a:pPr>
            <a:r>
              <a:rPr lang="es-EC" sz="1600" dirty="0" smtClean="0">
                <a:latin typeface="Times New Roman" panose="02020603050405020304" pitchFamily="18" charset="0"/>
                <a:ea typeface="Calibri" panose="020F0502020204030204" pitchFamily="34" charset="0"/>
              </a:rPr>
              <a:t>Los </a:t>
            </a:r>
            <a:r>
              <a:rPr lang="es-EC" sz="1600" dirty="0">
                <a:latin typeface="Times New Roman" panose="02020603050405020304" pitchFamily="18" charset="0"/>
                <a:ea typeface="Calibri" panose="020F0502020204030204" pitchFamily="34" charset="0"/>
              </a:rPr>
              <a:t>testigos presentan un porcentaje </a:t>
            </a:r>
            <a:r>
              <a:rPr lang="es-EC" sz="1600" b="1" dirty="0">
                <a:latin typeface="Times New Roman" panose="02020603050405020304" pitchFamily="18" charset="0"/>
                <a:ea typeface="Calibri" panose="020F0502020204030204" pitchFamily="34" charset="0"/>
              </a:rPr>
              <a:t>inferior al 95% </a:t>
            </a:r>
            <a:r>
              <a:rPr lang="es-EC" sz="1600" dirty="0">
                <a:latin typeface="Times New Roman" panose="02020603050405020304" pitchFamily="18" charset="0"/>
                <a:ea typeface="Calibri" panose="020F0502020204030204" pitchFamily="34" charset="0"/>
              </a:rPr>
              <a:t>de desprendimiento de asfalto del agregado. </a:t>
            </a:r>
            <a:endParaRPr lang="es-ES" sz="1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21796364"/>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07590" y="228600"/>
            <a:ext cx="8614410" cy="578170"/>
          </a:xfrm>
        </p:spPr>
        <p:txBody>
          <a:bodyPr/>
          <a:lstStyle/>
          <a:p>
            <a:r>
              <a:rPr lang="es-ES" dirty="0" smtClean="0"/>
              <a:t>Ensayos Mecánicos</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42</a:t>
            </a:fld>
            <a:endParaRPr lang="en-US" dirty="0"/>
          </a:p>
        </p:txBody>
      </p:sp>
      <p:sp>
        <p:nvSpPr>
          <p:cNvPr id="5" name="Rectangle 7"/>
          <p:cNvSpPr>
            <a:spLocks noChangeArrowheads="1"/>
          </p:cNvSpPr>
          <p:nvPr/>
        </p:nvSpPr>
        <p:spPr bwMode="auto">
          <a:xfrm>
            <a:off x="5054576" y="917792"/>
            <a:ext cx="3120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s-ES" altLang="es-ES" sz="1400" b="1" i="1" dirty="0" smtClean="0">
                <a:latin typeface="+mj-lt"/>
                <a:ea typeface="Calibri" panose="020F0502020204030204" pitchFamily="34" charset="0"/>
                <a:cs typeface="Times New Roman" panose="02020603050405020304" pitchFamily="18" charset="0"/>
              </a:rPr>
              <a:t>Ensayo de </a:t>
            </a:r>
            <a:r>
              <a:rPr lang="es-ES" altLang="es-ES" sz="1400" b="1" i="1" dirty="0">
                <a:latin typeface="+mj-lt"/>
                <a:ea typeface="Calibri" panose="020F0502020204030204" pitchFamily="34" charset="0"/>
                <a:cs typeface="Times New Roman" panose="02020603050405020304" pitchFamily="18" charset="0"/>
              </a:rPr>
              <a:t>extracción (ASTM </a:t>
            </a:r>
            <a:r>
              <a:rPr lang="es-ES" sz="1400" b="1" i="1" dirty="0">
                <a:latin typeface="+mj-lt"/>
                <a:ea typeface="Calibri" panose="020F0502020204030204" pitchFamily="34" charset="0"/>
                <a:cs typeface="Times New Roman" panose="02020603050405020304" pitchFamily="18" charset="0"/>
              </a:rPr>
              <a:t>D 2172 )</a:t>
            </a:r>
            <a:endParaRPr lang="es-ES" altLang="es-ES" sz="1400" b="1" i="1" dirty="0">
              <a:latin typeface="+mj-lt"/>
              <a:ea typeface="Calibri" panose="020F0502020204030204" pitchFamily="34" charset="0"/>
              <a:cs typeface="Times New Roman" panose="02020603050405020304" pitchFamily="18" charset="0"/>
            </a:endParaRPr>
          </a:p>
        </p:txBody>
      </p:sp>
      <p:grpSp>
        <p:nvGrpSpPr>
          <p:cNvPr id="24" name="Grupo 23"/>
          <p:cNvGrpSpPr/>
          <p:nvPr/>
        </p:nvGrpSpPr>
        <p:grpSpPr>
          <a:xfrm>
            <a:off x="481248" y="1336591"/>
            <a:ext cx="5897880" cy="1782295"/>
            <a:chOff x="0" y="0"/>
            <a:chExt cx="5258297" cy="1152525"/>
          </a:xfrm>
        </p:grpSpPr>
        <p:pic>
          <p:nvPicPr>
            <p:cNvPr id="25" name="Imagen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231" y="0"/>
              <a:ext cx="1343660" cy="1152525"/>
            </a:xfrm>
            <a:prstGeom prst="rect">
              <a:avLst/>
            </a:prstGeom>
          </p:spPr>
        </p:pic>
        <p:pic>
          <p:nvPicPr>
            <p:cNvPr id="26" name="Imagen 25"/>
            <p:cNvPicPr>
              <a:picLocks noChangeAspect="1"/>
            </p:cNvPicPr>
            <p:nvPr/>
          </p:nvPicPr>
          <p:blipFill rotWithShape="1">
            <a:blip r:embed="rId3" cstate="print">
              <a:extLst>
                <a:ext uri="{28A0092B-C50C-407E-A947-70E740481C1C}">
                  <a14:useLocalDpi xmlns:a14="http://schemas.microsoft.com/office/drawing/2010/main" val="0"/>
                </a:ext>
              </a:extLst>
            </a:blip>
            <a:srcRect t="6068" r="11077" b="6098"/>
            <a:stretch/>
          </p:blipFill>
          <p:spPr bwMode="auto">
            <a:xfrm>
              <a:off x="3943847" y="0"/>
              <a:ext cx="1314450" cy="1152525"/>
            </a:xfrm>
            <a:prstGeom prst="rect">
              <a:avLst/>
            </a:prstGeom>
            <a:ln>
              <a:noFill/>
            </a:ln>
            <a:extLst>
              <a:ext uri="{53640926-AAD7-44D8-BBD7-CCE9431645EC}">
                <a14:shadowObscured xmlns:a14="http://schemas.microsoft.com/office/drawing/2010/main"/>
              </a:ext>
            </a:extLst>
          </p:spPr>
        </p:pic>
        <p:pic>
          <p:nvPicPr>
            <p:cNvPr id="27" name="Imagen 26"/>
            <p:cNvPicPr>
              <a:picLocks noChangeAspect="1"/>
            </p:cNvPicPr>
            <p:nvPr/>
          </p:nvPicPr>
          <p:blipFill rotWithShape="1">
            <a:blip r:embed="rId4" cstate="print">
              <a:extLst>
                <a:ext uri="{28A0092B-C50C-407E-A947-70E740481C1C}">
                  <a14:useLocalDpi xmlns:a14="http://schemas.microsoft.com/office/drawing/2010/main" val="0"/>
                </a:ext>
              </a:extLst>
            </a:blip>
            <a:srcRect l="4325" t="8286" r="3146"/>
            <a:stretch/>
          </p:blipFill>
          <p:spPr bwMode="auto">
            <a:xfrm>
              <a:off x="2528515" y="0"/>
              <a:ext cx="1375410" cy="1152525"/>
            </a:xfrm>
            <a:prstGeom prst="rect">
              <a:avLst/>
            </a:prstGeom>
            <a:ln>
              <a:noFill/>
            </a:ln>
            <a:extLst>
              <a:ext uri="{53640926-AAD7-44D8-BBD7-CCE9431645EC}">
                <a14:shadowObscured xmlns:a14="http://schemas.microsoft.com/office/drawing/2010/main"/>
              </a:ext>
            </a:extLst>
          </p:spPr>
        </p:pic>
        <p:pic>
          <p:nvPicPr>
            <p:cNvPr id="28" name="Imagen 27"/>
            <p:cNvPicPr>
              <a:picLocks noChangeAspect="1"/>
            </p:cNvPicPr>
            <p:nvPr/>
          </p:nvPicPr>
          <p:blipFill rotWithShape="1">
            <a:blip r:embed="rId5" cstate="print">
              <a:extLst>
                <a:ext uri="{28A0092B-C50C-407E-A947-70E740481C1C}">
                  <a14:useLocalDpi xmlns:a14="http://schemas.microsoft.com/office/drawing/2010/main" val="0"/>
                </a:ext>
              </a:extLst>
            </a:blip>
            <a:srcRect r="32100"/>
            <a:stretch/>
          </p:blipFill>
          <p:spPr bwMode="auto">
            <a:xfrm>
              <a:off x="0" y="0"/>
              <a:ext cx="1049020" cy="1152525"/>
            </a:xfrm>
            <a:prstGeom prst="rect">
              <a:avLst/>
            </a:prstGeom>
            <a:ln>
              <a:noFill/>
            </a:ln>
            <a:extLst>
              <a:ext uri="{53640926-AAD7-44D8-BBD7-CCE9431645EC}">
                <a14:shadowObscured xmlns:a14="http://schemas.microsoft.com/office/drawing/2010/main"/>
              </a:ext>
            </a:extLst>
          </p:spPr>
        </p:pic>
      </p:grpSp>
      <p:grpSp>
        <p:nvGrpSpPr>
          <p:cNvPr id="29" name="Grupo 28"/>
          <p:cNvGrpSpPr/>
          <p:nvPr/>
        </p:nvGrpSpPr>
        <p:grpSpPr>
          <a:xfrm>
            <a:off x="6493977" y="1331697"/>
            <a:ext cx="5273358" cy="1787189"/>
            <a:chOff x="-44835" y="95526"/>
            <a:chExt cx="4861794" cy="1644010"/>
          </a:xfrm>
        </p:grpSpPr>
        <p:pic>
          <p:nvPicPr>
            <p:cNvPr id="30" name="Imagen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35" y="95526"/>
              <a:ext cx="1261546" cy="1639509"/>
            </a:xfrm>
            <a:prstGeom prst="rect">
              <a:avLst/>
            </a:prstGeom>
          </p:spPr>
        </p:pic>
        <p:pic>
          <p:nvPicPr>
            <p:cNvPr id="31" name="Imagen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1528" y="95526"/>
              <a:ext cx="2363121" cy="1639509"/>
            </a:xfrm>
            <a:prstGeom prst="rect">
              <a:avLst/>
            </a:prstGeom>
          </p:spPr>
        </p:pic>
        <p:pic>
          <p:nvPicPr>
            <p:cNvPr id="32" name="Imagen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84432" y="95526"/>
              <a:ext cx="1132527" cy="1644010"/>
            </a:xfrm>
            <a:prstGeom prst="rect">
              <a:avLst/>
            </a:prstGeom>
          </p:spPr>
        </p:pic>
      </p:grpSp>
      <p:grpSp>
        <p:nvGrpSpPr>
          <p:cNvPr id="33" name="Grupo 32"/>
          <p:cNvGrpSpPr/>
          <p:nvPr/>
        </p:nvGrpSpPr>
        <p:grpSpPr>
          <a:xfrm>
            <a:off x="295203" y="4046219"/>
            <a:ext cx="3533847" cy="1674573"/>
            <a:chOff x="0" y="0"/>
            <a:chExt cx="3787195" cy="1488440"/>
          </a:xfrm>
        </p:grpSpPr>
        <p:pic>
          <p:nvPicPr>
            <p:cNvPr id="34" name="Imagen 33"/>
            <p:cNvPicPr>
              <a:picLocks noChangeAspect="1"/>
            </p:cNvPicPr>
            <p:nvPr/>
          </p:nvPicPr>
          <p:blipFill rotWithShape="1">
            <a:blip r:embed="rId9" cstate="print">
              <a:extLst>
                <a:ext uri="{28A0092B-C50C-407E-A947-70E740481C1C}">
                  <a14:useLocalDpi xmlns:a14="http://schemas.microsoft.com/office/drawing/2010/main" val="0"/>
                </a:ext>
              </a:extLst>
            </a:blip>
            <a:srcRect r="3966"/>
            <a:stretch/>
          </p:blipFill>
          <p:spPr bwMode="auto">
            <a:xfrm>
              <a:off x="1860605" y="0"/>
              <a:ext cx="1926590" cy="1488440"/>
            </a:xfrm>
            <a:prstGeom prst="rect">
              <a:avLst/>
            </a:prstGeom>
            <a:ln>
              <a:noFill/>
            </a:ln>
            <a:extLst>
              <a:ext uri="{53640926-AAD7-44D8-BBD7-CCE9431645EC}">
                <a14:shadowObscured xmlns:a14="http://schemas.microsoft.com/office/drawing/2010/main"/>
              </a:ext>
            </a:extLst>
          </p:spPr>
        </p:pic>
        <p:pic>
          <p:nvPicPr>
            <p:cNvPr id="35" name="Imagen 34"/>
            <p:cNvPicPr>
              <a:picLocks noChangeAspect="1"/>
            </p:cNvPicPr>
            <p:nvPr/>
          </p:nvPicPr>
          <p:blipFill rotWithShape="1">
            <a:blip r:embed="rId10" cstate="print">
              <a:extLst>
                <a:ext uri="{28A0092B-C50C-407E-A947-70E740481C1C}">
                  <a14:useLocalDpi xmlns:a14="http://schemas.microsoft.com/office/drawing/2010/main" val="0"/>
                </a:ext>
              </a:extLst>
            </a:blip>
            <a:srcRect r="3713"/>
            <a:stretch/>
          </p:blipFill>
          <p:spPr bwMode="auto">
            <a:xfrm>
              <a:off x="0" y="0"/>
              <a:ext cx="1812290" cy="1479550"/>
            </a:xfrm>
            <a:prstGeom prst="rect">
              <a:avLst/>
            </a:prstGeom>
            <a:ln>
              <a:noFill/>
            </a:ln>
            <a:extLst>
              <a:ext uri="{53640926-AAD7-44D8-BBD7-CCE9431645EC}">
                <a14:shadowObscured xmlns:a14="http://schemas.microsoft.com/office/drawing/2010/main"/>
              </a:ext>
            </a:extLst>
          </p:spPr>
        </p:pic>
      </p:grpSp>
      <p:sp>
        <p:nvSpPr>
          <p:cNvPr id="36" name="CuadroTexto 35"/>
          <p:cNvSpPr txBox="1"/>
          <p:nvPr/>
        </p:nvSpPr>
        <p:spPr>
          <a:xfrm>
            <a:off x="4048493" y="3281451"/>
            <a:ext cx="2432074" cy="338554"/>
          </a:xfrm>
          <a:prstGeom prst="rect">
            <a:avLst/>
          </a:prstGeom>
          <a:noFill/>
        </p:spPr>
        <p:txBody>
          <a:bodyPr wrap="square" rtlCol="0">
            <a:spAutoFit/>
          </a:bodyPr>
          <a:lstStyle/>
          <a:p>
            <a:pPr marL="285750" lvl="3" indent="-285750">
              <a:buFont typeface="Arial" panose="020B0604020202020204" pitchFamily="34" charset="0"/>
              <a:buChar char="•"/>
            </a:pPr>
            <a:r>
              <a:rPr lang="es-ES" sz="1600" b="1" dirty="0">
                <a:latin typeface="Times New Roman" panose="02020603050405020304" pitchFamily="18" charset="0"/>
                <a:ea typeface="Times New Roman" panose="02020603050405020304" pitchFamily="18" charset="0"/>
              </a:rPr>
              <a:t>Contenido de </a:t>
            </a:r>
            <a:r>
              <a:rPr lang="es-ES" sz="1600" b="1" dirty="0" smtClean="0">
                <a:latin typeface="Times New Roman" panose="02020603050405020304" pitchFamily="18" charset="0"/>
                <a:ea typeface="Times New Roman" panose="02020603050405020304" pitchFamily="18" charset="0"/>
              </a:rPr>
              <a:t>asfalto</a:t>
            </a:r>
            <a:endParaRPr lang="es-ES" sz="2400" dirty="0"/>
          </a:p>
        </p:txBody>
      </p:sp>
      <p:graphicFrame>
        <p:nvGraphicFramePr>
          <p:cNvPr id="37" name="Tabla 36"/>
          <p:cNvGraphicFramePr>
            <a:graphicFrameLocks noGrp="1"/>
          </p:cNvGraphicFramePr>
          <p:nvPr>
            <p:extLst>
              <p:ext uri="{D42A27DB-BD31-4B8C-83A1-F6EECF244321}">
                <p14:modId xmlns:p14="http://schemas.microsoft.com/office/powerpoint/2010/main" val="3986257195"/>
              </p:ext>
            </p:extLst>
          </p:nvPr>
        </p:nvGraphicFramePr>
        <p:xfrm>
          <a:off x="3975479" y="3692758"/>
          <a:ext cx="2951057" cy="2604013"/>
        </p:xfrm>
        <a:graphic>
          <a:graphicData uri="http://schemas.openxmlformats.org/drawingml/2006/table">
            <a:tbl>
              <a:tblPr firstRow="1" firstCol="1" bandRow="1">
                <a:tableStyleId>{69CF1AB2-1976-4502-BF36-3FF5EA218861}</a:tableStyleId>
              </a:tblPr>
              <a:tblGrid>
                <a:gridCol w="696333"/>
                <a:gridCol w="1146987"/>
                <a:gridCol w="1107737"/>
              </a:tblGrid>
              <a:tr h="817893">
                <a:tc>
                  <a:txBody>
                    <a:bodyPr/>
                    <a:lstStyle/>
                    <a:p>
                      <a:pPr algn="ctr">
                        <a:lnSpc>
                          <a:spcPct val="107000"/>
                        </a:lnSpc>
                        <a:spcAft>
                          <a:spcPts val="0"/>
                        </a:spcAft>
                      </a:pPr>
                      <a:r>
                        <a:rPr lang="es-ES" sz="1000">
                          <a:effectLst/>
                        </a:rPr>
                        <a:t>Testigo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Cantidad total de agregado en la muestra</a:t>
                      </a:r>
                    </a:p>
                    <a:p>
                      <a:pPr algn="ctr">
                        <a:lnSpc>
                          <a:spcPct val="107000"/>
                        </a:lnSpc>
                        <a:spcAft>
                          <a:spcPts val="0"/>
                        </a:spcAft>
                      </a:pPr>
                      <a:r>
                        <a:rPr lang="es-ES" sz="1000">
                          <a:effectLst/>
                        </a:rPr>
                        <a:t>(g) </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Contenido de asfalto </a:t>
                      </a:r>
                    </a:p>
                    <a:p>
                      <a:pPr algn="ctr">
                        <a:lnSpc>
                          <a:spcPct val="107000"/>
                        </a:lnSpc>
                        <a:spcAft>
                          <a:spcPts val="0"/>
                        </a:spcAft>
                      </a:pPr>
                      <a:r>
                        <a:rPr lang="es-ES" sz="1000">
                          <a:effectLst/>
                        </a:rPr>
                        <a:t>(%)</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23265">
                <a:tc gridSpan="3">
                  <a:txBody>
                    <a:bodyPr/>
                    <a:lstStyle/>
                    <a:p>
                      <a:pPr algn="l">
                        <a:lnSpc>
                          <a:spcPct val="107000"/>
                        </a:lnSpc>
                        <a:spcAft>
                          <a:spcPts val="0"/>
                        </a:spcAft>
                      </a:pPr>
                      <a:r>
                        <a:rPr lang="es-ES" sz="1000">
                          <a:effectLst/>
                        </a:rPr>
                        <a:t>Capa superior</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r>
              <a:tr h="223265">
                <a:tc>
                  <a:txBody>
                    <a:bodyPr/>
                    <a:lstStyle/>
                    <a:p>
                      <a:pPr algn="ctr">
                        <a:lnSpc>
                          <a:spcPct val="107000"/>
                        </a:lnSpc>
                        <a:spcAft>
                          <a:spcPts val="0"/>
                        </a:spcAft>
                      </a:pPr>
                      <a:r>
                        <a:rPr lang="es-ES" sz="1000">
                          <a:effectLst/>
                        </a:rPr>
                        <a:t>p</a:t>
                      </a:r>
                      <a:r>
                        <a:rPr lang="es-ES" sz="1000" baseline="-25000">
                          <a:effectLst/>
                        </a:rPr>
                        <a:t>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617.39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5.82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23265">
                <a:tc>
                  <a:txBody>
                    <a:bodyPr/>
                    <a:lstStyle/>
                    <a:p>
                      <a:pPr algn="ctr">
                        <a:lnSpc>
                          <a:spcPct val="107000"/>
                        </a:lnSpc>
                        <a:spcAft>
                          <a:spcPts val="0"/>
                        </a:spcAft>
                      </a:pPr>
                      <a:r>
                        <a:rPr lang="es-ES" sz="1000">
                          <a:effectLst/>
                        </a:rPr>
                        <a:t>p</a:t>
                      </a:r>
                      <a:r>
                        <a:rPr lang="es-ES" sz="1000" baseline="-25000">
                          <a:effectLst/>
                        </a:rPr>
                        <a:t>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338.56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5.98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23265">
                <a:tc gridSpan="2">
                  <a:txBody>
                    <a:bodyPr/>
                    <a:lstStyle/>
                    <a:p>
                      <a:pPr algn="ctr">
                        <a:lnSpc>
                          <a:spcPct val="107000"/>
                        </a:lnSpc>
                        <a:spcAft>
                          <a:spcPts val="0"/>
                        </a:spcAft>
                      </a:pPr>
                      <a:r>
                        <a:rPr lang="es-ES" sz="1000">
                          <a:effectLst/>
                        </a:rPr>
                        <a:t>Promedio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algn="ctr">
                        <a:lnSpc>
                          <a:spcPct val="107000"/>
                        </a:lnSpc>
                        <a:spcAft>
                          <a:spcPts val="0"/>
                        </a:spcAft>
                      </a:pPr>
                      <a:r>
                        <a:rPr lang="es-ES" sz="1000" dirty="0">
                          <a:effectLst/>
                        </a:rPr>
                        <a:t>5.90</a:t>
                      </a:r>
                      <a:endParaRPr lang="es-ES"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23265">
                <a:tc gridSpan="3">
                  <a:txBody>
                    <a:bodyPr/>
                    <a:lstStyle/>
                    <a:p>
                      <a:pPr algn="l">
                        <a:lnSpc>
                          <a:spcPct val="107000"/>
                        </a:lnSpc>
                        <a:spcAft>
                          <a:spcPts val="0"/>
                        </a:spcAft>
                      </a:pPr>
                      <a:r>
                        <a:rPr lang="es-ES" sz="1000" dirty="0">
                          <a:effectLst/>
                        </a:rPr>
                        <a:t>Capa inferior</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tr>
              <a:tr h="223265">
                <a:tc>
                  <a:txBody>
                    <a:bodyPr/>
                    <a:lstStyle/>
                    <a:p>
                      <a:pPr algn="ctr">
                        <a:lnSpc>
                          <a:spcPct val="107000"/>
                        </a:lnSpc>
                        <a:spcAft>
                          <a:spcPts val="0"/>
                        </a:spcAft>
                      </a:pPr>
                      <a:r>
                        <a:rPr lang="es-ES" sz="1000">
                          <a:effectLst/>
                        </a:rPr>
                        <a:t>p</a:t>
                      </a:r>
                      <a:r>
                        <a:rPr lang="es-ES" sz="1000" baseline="-25000">
                          <a:effectLst/>
                        </a:rPr>
                        <a:t>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419.69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5.86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23265">
                <a:tc>
                  <a:txBody>
                    <a:bodyPr/>
                    <a:lstStyle/>
                    <a:p>
                      <a:pPr algn="ctr">
                        <a:lnSpc>
                          <a:spcPct val="107000"/>
                        </a:lnSpc>
                        <a:spcAft>
                          <a:spcPts val="0"/>
                        </a:spcAft>
                      </a:pPr>
                      <a:r>
                        <a:rPr lang="es-ES" sz="1000">
                          <a:effectLst/>
                        </a:rPr>
                        <a:t>p</a:t>
                      </a:r>
                      <a:r>
                        <a:rPr lang="es-ES" sz="1000" baseline="-25000">
                          <a:effectLst/>
                        </a:rPr>
                        <a:t>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540.30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a:effectLst/>
                        </a:rPr>
                        <a:t>5.80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223265">
                <a:tc gridSpan="2">
                  <a:txBody>
                    <a:bodyPr/>
                    <a:lstStyle/>
                    <a:p>
                      <a:pPr algn="ctr">
                        <a:lnSpc>
                          <a:spcPct val="107000"/>
                        </a:lnSpc>
                        <a:spcAft>
                          <a:spcPts val="0"/>
                        </a:spcAft>
                      </a:pPr>
                      <a:r>
                        <a:rPr lang="es-ES" sz="1000">
                          <a:effectLst/>
                        </a:rPr>
                        <a:t>Promedio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a:txBody>
                    <a:bodyPr/>
                    <a:lstStyle/>
                    <a:p>
                      <a:pPr algn="ctr">
                        <a:lnSpc>
                          <a:spcPct val="107000"/>
                        </a:lnSpc>
                        <a:spcAft>
                          <a:spcPts val="0"/>
                        </a:spcAft>
                      </a:pPr>
                      <a:r>
                        <a:rPr lang="es-ES" sz="1000" dirty="0">
                          <a:effectLst/>
                        </a:rPr>
                        <a:t>5.83</a:t>
                      </a:r>
                      <a:endParaRPr lang="es-ES"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43" name="CuadroTexto 42"/>
          <p:cNvSpPr txBox="1"/>
          <p:nvPr/>
        </p:nvSpPr>
        <p:spPr>
          <a:xfrm>
            <a:off x="8922535" y="3306454"/>
            <a:ext cx="2432074" cy="338554"/>
          </a:xfrm>
          <a:prstGeom prst="rect">
            <a:avLst/>
          </a:prstGeom>
          <a:noFill/>
        </p:spPr>
        <p:txBody>
          <a:bodyPr wrap="square" rtlCol="0">
            <a:spAutoFit/>
          </a:bodyPr>
          <a:lstStyle/>
          <a:p>
            <a:pPr marL="285750" lvl="3" indent="-285750">
              <a:buFont typeface="Arial" panose="020B0604020202020204" pitchFamily="34" charset="0"/>
              <a:buChar char="•"/>
            </a:pPr>
            <a:r>
              <a:rPr lang="es-ES" sz="1600" b="1" dirty="0" smtClean="0">
                <a:latin typeface="Times New Roman" panose="02020603050405020304" pitchFamily="18" charset="0"/>
                <a:ea typeface="Times New Roman" panose="02020603050405020304" pitchFamily="18" charset="0"/>
              </a:rPr>
              <a:t>Granulometría</a:t>
            </a:r>
            <a:endParaRPr lang="es-ES" sz="2400" dirty="0"/>
          </a:p>
        </p:txBody>
      </p:sp>
      <p:graphicFrame>
        <p:nvGraphicFramePr>
          <p:cNvPr id="44" name="Gráfico 43"/>
          <p:cNvGraphicFramePr/>
          <p:nvPr>
            <p:extLst>
              <p:ext uri="{D42A27DB-BD31-4B8C-83A1-F6EECF244321}">
                <p14:modId xmlns:p14="http://schemas.microsoft.com/office/powerpoint/2010/main" val="319924962"/>
              </p:ext>
            </p:extLst>
          </p:nvPr>
        </p:nvGraphicFramePr>
        <p:xfrm>
          <a:off x="6960106" y="3725253"/>
          <a:ext cx="5121404" cy="2515079"/>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2133282348"/>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24760" y="235270"/>
            <a:ext cx="7613650" cy="690560"/>
          </a:xfrm>
        </p:spPr>
        <p:txBody>
          <a:bodyPr/>
          <a:lstStyle/>
          <a:p>
            <a:r>
              <a:rPr lang="es-ES" sz="3200" dirty="0" smtClean="0"/>
              <a:t>Diseño del refuerzo (Método AASHTO)</a:t>
            </a:r>
            <a:endParaRPr lang="es-ES" sz="32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43</a:t>
            </a:fld>
            <a:endParaRPr lang="en-US" dirty="0"/>
          </a:p>
        </p:txBody>
      </p:sp>
      <p:pic>
        <p:nvPicPr>
          <p:cNvPr id="14" name="Imagen 13"/>
          <p:cNvPicPr/>
          <p:nvPr/>
        </p:nvPicPr>
        <p:blipFill rotWithShape="1">
          <a:blip r:embed="rId2">
            <a:extLst>
              <a:ext uri="{28A0092B-C50C-407E-A947-70E740481C1C}">
                <a14:useLocalDpi xmlns:a14="http://schemas.microsoft.com/office/drawing/2010/main" val="0"/>
              </a:ext>
            </a:extLst>
          </a:blip>
          <a:srcRect r="23793"/>
          <a:stretch/>
        </p:blipFill>
        <p:spPr bwMode="auto">
          <a:xfrm>
            <a:off x="3527575" y="925830"/>
            <a:ext cx="5394960" cy="5703570"/>
          </a:xfrm>
          <a:prstGeom prst="rect">
            <a:avLst/>
          </a:prstGeom>
          <a:noFill/>
          <a:ln>
            <a:noFill/>
          </a:ln>
        </p:spPr>
      </p:pic>
      <p:pic>
        <p:nvPicPr>
          <p:cNvPr id="16" name="Imagen 15"/>
          <p:cNvPicPr>
            <a:picLocks noChangeAspect="1"/>
          </p:cNvPicPr>
          <p:nvPr/>
        </p:nvPicPr>
        <p:blipFill>
          <a:blip r:embed="rId3"/>
          <a:stretch>
            <a:fillRect/>
          </a:stretch>
        </p:blipFill>
        <p:spPr>
          <a:xfrm>
            <a:off x="4311015" y="5573077"/>
            <a:ext cx="895350" cy="438150"/>
          </a:xfrm>
          <a:prstGeom prst="rect">
            <a:avLst/>
          </a:prstGeom>
        </p:spPr>
      </p:pic>
      <p:sp>
        <p:nvSpPr>
          <p:cNvPr id="15" name="Rectángulo 14"/>
          <p:cNvSpPr/>
          <p:nvPr/>
        </p:nvSpPr>
        <p:spPr>
          <a:xfrm>
            <a:off x="3527575" y="5980430"/>
            <a:ext cx="5303520" cy="5029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47300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3291" y="2613802"/>
            <a:ext cx="10515600" cy="996316"/>
          </a:xfrm>
        </p:spPr>
        <p:txBody>
          <a:bodyPr/>
          <a:lstStyle/>
          <a:p>
            <a:r>
              <a:rPr lang="es-ES" sz="4800" dirty="0" smtClean="0"/>
              <a:t>ANÁLISIS DE RESULTADOS</a:t>
            </a:r>
            <a:endParaRPr lang="es-ES" sz="48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1252415744"/>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15771" y="1147663"/>
            <a:ext cx="10972800" cy="680483"/>
          </a:xfrm>
        </p:spPr>
        <p:txBody>
          <a:bodyPr/>
          <a:lstStyle/>
          <a:p>
            <a:pPr algn="just"/>
            <a:r>
              <a:rPr lang="es-EC" sz="2000" b="1" dirty="0" smtClean="0">
                <a:latin typeface="+mj-lt"/>
              </a:rPr>
              <a:t>Estabilidad: </a:t>
            </a:r>
            <a:r>
              <a:rPr lang="es-EC" sz="2000" dirty="0" smtClean="0">
                <a:latin typeface="+mj-lt"/>
              </a:rPr>
              <a:t>En las probetas con refuerzo la estabilidad presenta </a:t>
            </a:r>
            <a:r>
              <a:rPr lang="es-EC" sz="2000" dirty="0">
                <a:latin typeface="+mj-lt"/>
              </a:rPr>
              <a:t>un incremento del valor según el tipo de refuerzo colocado. </a:t>
            </a:r>
            <a:endParaRPr lang="es-EC" sz="2000" dirty="0" smtClean="0">
              <a:latin typeface="+mj-lt"/>
            </a:endParaRP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45</a:t>
            </a:fld>
            <a:endParaRPr lang="en-US" dirty="0"/>
          </a:p>
        </p:txBody>
      </p:sp>
      <p:sp>
        <p:nvSpPr>
          <p:cNvPr id="5" name="Título 1"/>
          <p:cNvSpPr>
            <a:spLocks noGrp="1"/>
          </p:cNvSpPr>
          <p:nvPr>
            <p:ph type="title"/>
          </p:nvPr>
        </p:nvSpPr>
        <p:spPr>
          <a:xfrm>
            <a:off x="2908095" y="198231"/>
            <a:ext cx="6988153" cy="720832"/>
          </a:xfrm>
        </p:spPr>
        <p:txBody>
          <a:bodyPr/>
          <a:lstStyle/>
          <a:p>
            <a:pPr marL="0" indent="0">
              <a:buNone/>
            </a:pPr>
            <a:r>
              <a:rPr lang="es-ES" sz="2800" b="1" dirty="0"/>
              <a:t>A</a:t>
            </a:r>
            <a:r>
              <a:rPr lang="es-ES" sz="2800" b="1" dirty="0" smtClean="0"/>
              <a:t>nálisis </a:t>
            </a:r>
            <a:r>
              <a:rPr lang="es-ES" sz="2800" b="1" dirty="0"/>
              <a:t>comparativo de las probetas con refuerzo y sin refuerzo</a:t>
            </a:r>
            <a:endParaRPr lang="es-EC" sz="2800" dirty="0"/>
          </a:p>
        </p:txBody>
      </p:sp>
      <p:graphicFrame>
        <p:nvGraphicFramePr>
          <p:cNvPr id="7" name="Gráfico 6"/>
          <p:cNvGraphicFramePr/>
          <p:nvPr>
            <p:extLst>
              <p:ext uri="{D42A27DB-BD31-4B8C-83A1-F6EECF244321}">
                <p14:modId xmlns:p14="http://schemas.microsoft.com/office/powerpoint/2010/main" val="1010961847"/>
              </p:ext>
            </p:extLst>
          </p:nvPr>
        </p:nvGraphicFramePr>
        <p:xfrm>
          <a:off x="989937" y="2056746"/>
          <a:ext cx="7885843" cy="4161183"/>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9"/>
          <p:cNvSpPr txBox="1"/>
          <p:nvPr/>
        </p:nvSpPr>
        <p:spPr>
          <a:xfrm>
            <a:off x="9004533" y="3639315"/>
            <a:ext cx="2662418" cy="584775"/>
          </a:xfrm>
          <a:prstGeom prst="rect">
            <a:avLst/>
          </a:prstGeom>
          <a:noFill/>
          <a:ln>
            <a:solidFill>
              <a:schemeClr val="accent1"/>
            </a:solidFill>
          </a:ln>
        </p:spPr>
        <p:txBody>
          <a:bodyPr wrap="square" rtlCol="0">
            <a:spAutoFit/>
          </a:bodyPr>
          <a:lstStyle/>
          <a:p>
            <a:pPr algn="ctr"/>
            <a:r>
              <a:rPr lang="es-ES" sz="1600" dirty="0" smtClean="0">
                <a:latin typeface="+mj-lt"/>
              </a:rPr>
              <a:t>Porcentajes con  </a:t>
            </a:r>
            <a:r>
              <a:rPr lang="es-ES" sz="1600" dirty="0">
                <a:latin typeface="+mj-lt"/>
              </a:rPr>
              <a:t>respecto a la mezcla no reforzada</a:t>
            </a:r>
          </a:p>
        </p:txBody>
      </p:sp>
    </p:spTree>
    <p:extLst>
      <p:ext uri="{BB962C8B-B14F-4D97-AF65-F5344CB8AC3E}">
        <p14:creationId xmlns:p14="http://schemas.microsoft.com/office/powerpoint/2010/main" val="1974794910"/>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94535" y="1104187"/>
            <a:ext cx="10972800" cy="680483"/>
          </a:xfrm>
        </p:spPr>
        <p:txBody>
          <a:bodyPr/>
          <a:lstStyle/>
          <a:p>
            <a:pPr algn="just"/>
            <a:r>
              <a:rPr lang="es-EC" sz="2000" b="1" dirty="0" smtClean="0">
                <a:latin typeface="+mj-lt"/>
              </a:rPr>
              <a:t>Flujo: </a:t>
            </a:r>
            <a:r>
              <a:rPr lang="es-EC" sz="2000" dirty="0" smtClean="0">
                <a:latin typeface="+mj-lt"/>
              </a:rPr>
              <a:t>La </a:t>
            </a:r>
            <a:r>
              <a:rPr lang="es-EC" sz="2000" dirty="0">
                <a:latin typeface="+mj-lt"/>
              </a:rPr>
              <a:t>mezcla con </a:t>
            </a:r>
            <a:r>
              <a:rPr lang="es-EC" sz="2000" dirty="0" smtClean="0">
                <a:latin typeface="+mj-lt"/>
              </a:rPr>
              <a:t>refuerzo presenta un aumento en el valor de</a:t>
            </a:r>
            <a:r>
              <a:rPr lang="es-EC" sz="2000" dirty="0" smtClean="0"/>
              <a:t> </a:t>
            </a:r>
            <a:r>
              <a:rPr lang="es-EC" sz="2000" dirty="0"/>
              <a:t>flujo </a:t>
            </a:r>
            <a:r>
              <a:rPr lang="es-EC" sz="2000" dirty="0" smtClean="0">
                <a:latin typeface="+mj-lt"/>
              </a:rPr>
              <a:t>según </a:t>
            </a:r>
            <a:r>
              <a:rPr lang="es-EC" sz="2000" dirty="0">
                <a:latin typeface="+mj-lt"/>
              </a:rPr>
              <a:t>el tipo de refuerzo colocado</a:t>
            </a:r>
            <a:r>
              <a:rPr lang="es-EC" sz="2000" dirty="0"/>
              <a:t>. </a:t>
            </a:r>
          </a:p>
          <a:p>
            <a:pPr marL="0" indent="0" algn="just">
              <a:buNone/>
            </a:pPr>
            <a:r>
              <a:rPr lang="es-EC" sz="2000" dirty="0" smtClean="0">
                <a:latin typeface="+mj-lt"/>
              </a:rPr>
              <a:t> </a:t>
            </a: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46</a:t>
            </a:fld>
            <a:endParaRPr lang="en-US" dirty="0"/>
          </a:p>
        </p:txBody>
      </p:sp>
      <p:sp>
        <p:nvSpPr>
          <p:cNvPr id="5" name="Título 1"/>
          <p:cNvSpPr>
            <a:spLocks noGrp="1"/>
          </p:cNvSpPr>
          <p:nvPr>
            <p:ph type="title"/>
          </p:nvPr>
        </p:nvSpPr>
        <p:spPr>
          <a:xfrm>
            <a:off x="2861188" y="296269"/>
            <a:ext cx="7365653" cy="807918"/>
          </a:xfrm>
        </p:spPr>
        <p:txBody>
          <a:bodyPr/>
          <a:lstStyle/>
          <a:p>
            <a:r>
              <a:rPr lang="es-ES" sz="2800" b="1" dirty="0"/>
              <a:t>Análisis comparativo de las probetas con refuerzo y sin refuerzo</a:t>
            </a:r>
          </a:p>
        </p:txBody>
      </p:sp>
      <p:graphicFrame>
        <p:nvGraphicFramePr>
          <p:cNvPr id="7" name="Gráfico 6"/>
          <p:cNvGraphicFramePr/>
          <p:nvPr>
            <p:extLst>
              <p:ext uri="{D42A27DB-BD31-4B8C-83A1-F6EECF244321}">
                <p14:modId xmlns:p14="http://schemas.microsoft.com/office/powerpoint/2010/main" val="1609003838"/>
              </p:ext>
            </p:extLst>
          </p:nvPr>
        </p:nvGraphicFramePr>
        <p:xfrm>
          <a:off x="1215190" y="1901629"/>
          <a:ext cx="7404835" cy="4241093"/>
        </p:xfrm>
        <a:graphic>
          <a:graphicData uri="http://schemas.openxmlformats.org/drawingml/2006/chart">
            <c:chart xmlns:c="http://schemas.openxmlformats.org/drawingml/2006/chart" xmlns:r="http://schemas.openxmlformats.org/officeDocument/2006/relationships" r:id="rId2"/>
          </a:graphicData>
        </a:graphic>
      </p:graphicFrame>
      <p:sp>
        <p:nvSpPr>
          <p:cNvPr id="10" name="CuadroTexto 9"/>
          <p:cNvSpPr txBox="1"/>
          <p:nvPr/>
        </p:nvSpPr>
        <p:spPr>
          <a:xfrm>
            <a:off x="8805113" y="3618613"/>
            <a:ext cx="2491187" cy="584775"/>
          </a:xfrm>
          <a:prstGeom prst="rect">
            <a:avLst/>
          </a:prstGeom>
          <a:noFill/>
          <a:ln>
            <a:solidFill>
              <a:schemeClr val="accent1"/>
            </a:solidFill>
          </a:ln>
        </p:spPr>
        <p:txBody>
          <a:bodyPr wrap="square" rtlCol="0">
            <a:spAutoFit/>
          </a:bodyPr>
          <a:lstStyle/>
          <a:p>
            <a:pPr algn="ctr"/>
            <a:r>
              <a:rPr lang="es-ES" sz="1600" dirty="0" smtClean="0">
                <a:latin typeface="+mj-lt"/>
              </a:rPr>
              <a:t>Porcentajes con  </a:t>
            </a:r>
            <a:r>
              <a:rPr lang="es-ES" sz="1600" dirty="0">
                <a:latin typeface="+mj-lt"/>
              </a:rPr>
              <a:t>respecto a la mezcla no reforzada</a:t>
            </a:r>
          </a:p>
        </p:txBody>
      </p:sp>
    </p:spTree>
    <p:extLst>
      <p:ext uri="{BB962C8B-B14F-4D97-AF65-F5344CB8AC3E}">
        <p14:creationId xmlns:p14="http://schemas.microsoft.com/office/powerpoint/2010/main" val="311152709"/>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92487" y="1308129"/>
            <a:ext cx="5877630" cy="389511"/>
          </a:xfrm>
        </p:spPr>
        <p:txBody>
          <a:bodyPr/>
          <a:lstStyle/>
          <a:p>
            <a:pPr marL="0" indent="0" algn="just">
              <a:buNone/>
            </a:pPr>
            <a:r>
              <a:rPr lang="es-ES" sz="2000" b="1" dirty="0" smtClean="0">
                <a:latin typeface="+mj-lt"/>
              </a:rPr>
              <a:t>Optimización del espesor de la carpeta asfáltica:</a:t>
            </a:r>
            <a:endParaRPr lang="es-EC" sz="2000" b="1" dirty="0">
              <a:latin typeface="+mj-lt"/>
            </a:endParaRPr>
          </a:p>
          <a:p>
            <a:endParaRPr lang="es-ES" sz="2000" dirty="0">
              <a:latin typeface="+mj-lt"/>
            </a:endParaRP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47</a:t>
            </a:fld>
            <a:endParaRPr lang="en-US" dirty="0"/>
          </a:p>
        </p:txBody>
      </p:sp>
      <p:grpSp>
        <p:nvGrpSpPr>
          <p:cNvPr id="2" name="Grupo 1"/>
          <p:cNvGrpSpPr/>
          <p:nvPr/>
        </p:nvGrpSpPr>
        <p:grpSpPr>
          <a:xfrm>
            <a:off x="1176766" y="2010893"/>
            <a:ext cx="10027087" cy="4087705"/>
            <a:chOff x="3557534" y="3286789"/>
            <a:chExt cx="8497170" cy="3733181"/>
          </a:xfrm>
        </p:grpSpPr>
        <p:graphicFrame>
          <p:nvGraphicFramePr>
            <p:cNvPr id="6" name="Gráfico 5"/>
            <p:cNvGraphicFramePr/>
            <p:nvPr>
              <p:extLst>
                <p:ext uri="{D42A27DB-BD31-4B8C-83A1-F6EECF244321}">
                  <p14:modId xmlns:p14="http://schemas.microsoft.com/office/powerpoint/2010/main" val="720631211"/>
                </p:ext>
              </p:extLst>
            </p:nvPr>
          </p:nvGraphicFramePr>
          <p:xfrm>
            <a:off x="3557534" y="3286789"/>
            <a:ext cx="6130578" cy="3393720"/>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p:cNvSpPr txBox="1"/>
            <p:nvPr/>
          </p:nvSpPr>
          <p:spPr>
            <a:xfrm>
              <a:off x="9959793" y="4592894"/>
              <a:ext cx="2094911" cy="781511"/>
            </a:xfrm>
            <a:prstGeom prst="rect">
              <a:avLst/>
            </a:prstGeom>
            <a:noFill/>
            <a:ln>
              <a:solidFill>
                <a:schemeClr val="accent1"/>
              </a:solidFill>
            </a:ln>
          </p:spPr>
          <p:txBody>
            <a:bodyPr wrap="square" rtlCol="0">
              <a:spAutoFit/>
            </a:bodyPr>
            <a:lstStyle/>
            <a:p>
              <a:pPr algn="ctr"/>
              <a:r>
                <a:rPr lang="es-ES" sz="1600" dirty="0" smtClean="0">
                  <a:latin typeface="+mj-lt"/>
                </a:rPr>
                <a:t>Porcentajes de disminución del espesor respecto a la mezcla no reforzada.</a:t>
              </a:r>
              <a:endParaRPr lang="es-ES" sz="1600" dirty="0">
                <a:latin typeface="+mj-lt"/>
              </a:endParaRPr>
            </a:p>
          </p:txBody>
        </p:sp>
        <p:sp>
          <p:nvSpPr>
            <p:cNvPr id="10" name="CuadroTexto 9"/>
            <p:cNvSpPr txBox="1"/>
            <p:nvPr/>
          </p:nvSpPr>
          <p:spPr>
            <a:xfrm>
              <a:off x="8297643" y="6755084"/>
              <a:ext cx="1348084" cy="261610"/>
            </a:xfrm>
            <a:prstGeom prst="rect">
              <a:avLst/>
            </a:prstGeom>
            <a:noFill/>
            <a:ln>
              <a:solidFill>
                <a:schemeClr val="accent1"/>
              </a:solidFill>
            </a:ln>
          </p:spPr>
          <p:txBody>
            <a:bodyPr wrap="square" rtlCol="0">
              <a:spAutoFit/>
            </a:bodyPr>
            <a:lstStyle/>
            <a:p>
              <a:pPr algn="ctr"/>
              <a:r>
                <a:rPr lang="es-EC" sz="1100" dirty="0"/>
                <a:t>(0.35plg =</a:t>
              </a:r>
              <a:r>
                <a:rPr lang="es-EC" sz="1100" dirty="0" smtClean="0"/>
                <a:t>0.88cm</a:t>
              </a:r>
              <a:r>
                <a:rPr lang="es-EC" sz="1100" dirty="0"/>
                <a:t>)</a:t>
              </a:r>
              <a:endParaRPr lang="es-ES" sz="1100" dirty="0"/>
            </a:p>
          </p:txBody>
        </p:sp>
        <p:sp>
          <p:nvSpPr>
            <p:cNvPr id="11" name="CuadroTexto 10"/>
            <p:cNvSpPr txBox="1"/>
            <p:nvPr/>
          </p:nvSpPr>
          <p:spPr>
            <a:xfrm>
              <a:off x="6704145" y="6755084"/>
              <a:ext cx="1484643" cy="261610"/>
            </a:xfrm>
            <a:prstGeom prst="rect">
              <a:avLst/>
            </a:prstGeom>
            <a:noFill/>
            <a:ln>
              <a:solidFill>
                <a:schemeClr val="accent1"/>
              </a:solidFill>
            </a:ln>
          </p:spPr>
          <p:txBody>
            <a:bodyPr wrap="square" rtlCol="0">
              <a:spAutoFit/>
            </a:bodyPr>
            <a:lstStyle/>
            <a:p>
              <a:pPr algn="ctr"/>
              <a:r>
                <a:rPr lang="es-EC" sz="1100" dirty="0"/>
                <a:t>(0.38plg </a:t>
              </a:r>
              <a:r>
                <a:rPr lang="es-EC" sz="1100" dirty="0" smtClean="0"/>
                <a:t>= </a:t>
              </a:r>
              <a:r>
                <a:rPr lang="es-EC" sz="1100" dirty="0"/>
                <a:t>0.97 cm)</a:t>
              </a:r>
              <a:endParaRPr lang="es-ES" sz="1100" dirty="0"/>
            </a:p>
          </p:txBody>
        </p:sp>
        <p:sp>
          <p:nvSpPr>
            <p:cNvPr id="12" name="CuadroTexto 11"/>
            <p:cNvSpPr txBox="1"/>
            <p:nvPr/>
          </p:nvSpPr>
          <p:spPr>
            <a:xfrm>
              <a:off x="5234575" y="6758360"/>
              <a:ext cx="1360715" cy="261610"/>
            </a:xfrm>
            <a:prstGeom prst="rect">
              <a:avLst/>
            </a:prstGeom>
            <a:noFill/>
            <a:ln>
              <a:solidFill>
                <a:schemeClr val="accent1"/>
              </a:solidFill>
            </a:ln>
          </p:spPr>
          <p:txBody>
            <a:bodyPr wrap="square" rtlCol="0">
              <a:spAutoFit/>
            </a:bodyPr>
            <a:lstStyle/>
            <a:p>
              <a:pPr algn="ctr"/>
              <a:r>
                <a:rPr lang="es-EC" sz="1100" dirty="0"/>
                <a:t>(0.40plg </a:t>
              </a:r>
              <a:r>
                <a:rPr lang="es-EC" sz="1100" dirty="0" smtClean="0"/>
                <a:t>= </a:t>
              </a:r>
              <a:r>
                <a:rPr lang="es-EC" sz="1100" dirty="0"/>
                <a:t>1.02cm</a:t>
              </a:r>
              <a:r>
                <a:rPr lang="es-EC" sz="1100" dirty="0" smtClean="0"/>
                <a:t>)</a:t>
              </a:r>
              <a:endParaRPr lang="es-ES" sz="1100" dirty="0"/>
            </a:p>
          </p:txBody>
        </p:sp>
        <p:sp>
          <p:nvSpPr>
            <p:cNvPr id="13" name="CuadroTexto 12"/>
            <p:cNvSpPr txBox="1"/>
            <p:nvPr/>
          </p:nvSpPr>
          <p:spPr>
            <a:xfrm>
              <a:off x="3641074" y="6755084"/>
              <a:ext cx="1484643" cy="261610"/>
            </a:xfrm>
            <a:prstGeom prst="rect">
              <a:avLst/>
            </a:prstGeom>
            <a:noFill/>
            <a:ln>
              <a:solidFill>
                <a:schemeClr val="accent1"/>
              </a:solidFill>
            </a:ln>
          </p:spPr>
          <p:txBody>
            <a:bodyPr wrap="square" rtlCol="0">
              <a:spAutoFit/>
            </a:bodyPr>
            <a:lstStyle/>
            <a:p>
              <a:pPr algn="ctr"/>
              <a:r>
                <a:rPr lang="es-EC" sz="1100" dirty="0"/>
                <a:t>(0.63plg =</a:t>
              </a:r>
              <a:r>
                <a:rPr lang="es-EC" sz="1100" dirty="0" smtClean="0"/>
                <a:t> </a:t>
              </a:r>
              <a:r>
                <a:rPr lang="es-EC" sz="1100" dirty="0"/>
                <a:t>1.59 cm)</a:t>
              </a:r>
              <a:endParaRPr lang="es-ES" sz="1100" dirty="0"/>
            </a:p>
          </p:txBody>
        </p:sp>
      </p:grpSp>
      <p:sp>
        <p:nvSpPr>
          <p:cNvPr id="14" name="Título 1"/>
          <p:cNvSpPr txBox="1">
            <a:spLocks/>
          </p:cNvSpPr>
          <p:nvPr/>
        </p:nvSpPr>
        <p:spPr bwMode="auto">
          <a:xfrm>
            <a:off x="2963686" y="415643"/>
            <a:ext cx="6988153" cy="72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800" b="1" dirty="0" smtClean="0"/>
              <a:t>Desempeño de la mezcla asfáltica reforzada en el pavimento</a:t>
            </a:r>
            <a:endParaRPr lang="es-EC" sz="2800" dirty="0"/>
          </a:p>
        </p:txBody>
      </p:sp>
    </p:spTree>
    <p:extLst>
      <p:ext uri="{BB962C8B-B14F-4D97-AF65-F5344CB8AC3E}">
        <p14:creationId xmlns:p14="http://schemas.microsoft.com/office/powerpoint/2010/main" val="4215869432"/>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962355" y="1187692"/>
            <a:ext cx="2804979" cy="694194"/>
          </a:xfrm>
        </p:spPr>
        <p:txBody>
          <a:bodyPr/>
          <a:lstStyle/>
          <a:p>
            <a:pPr algn="just"/>
            <a:r>
              <a:rPr lang="es-EC" sz="2000" dirty="0" smtClean="0">
                <a:latin typeface="+mj-lt"/>
              </a:rPr>
              <a:t>mezcla </a:t>
            </a:r>
            <a:r>
              <a:rPr lang="es-EC" sz="2000" dirty="0">
                <a:latin typeface="+mj-lt"/>
              </a:rPr>
              <a:t>sin refuerzo 10 años de vida </a:t>
            </a:r>
            <a:r>
              <a:rPr lang="es-EC" sz="2000" dirty="0" smtClean="0">
                <a:latin typeface="+mj-lt"/>
              </a:rPr>
              <a:t>útil</a:t>
            </a:r>
          </a:p>
          <a:p>
            <a:pPr algn="just"/>
            <a:endParaRPr lang="es-EC" sz="2000" dirty="0" smtClean="0">
              <a:latin typeface="+mj-lt"/>
            </a:endParaRPr>
          </a:p>
          <a:p>
            <a:pPr marL="0" indent="0">
              <a:buNone/>
            </a:pPr>
            <a:endParaRPr lang="es-ES" sz="2000" dirty="0">
              <a:latin typeface="+mj-lt"/>
            </a:endParaRP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48</a:t>
            </a:fld>
            <a:endParaRPr lang="en-US" dirty="0"/>
          </a:p>
        </p:txBody>
      </p:sp>
      <p:grpSp>
        <p:nvGrpSpPr>
          <p:cNvPr id="9" name="Grupo 8"/>
          <p:cNvGrpSpPr/>
          <p:nvPr/>
        </p:nvGrpSpPr>
        <p:grpSpPr>
          <a:xfrm>
            <a:off x="1022685" y="1894984"/>
            <a:ext cx="10424762" cy="4217058"/>
            <a:chOff x="3081014" y="2166512"/>
            <a:chExt cx="8295154" cy="3910896"/>
          </a:xfrm>
        </p:grpSpPr>
        <p:graphicFrame>
          <p:nvGraphicFramePr>
            <p:cNvPr id="7" name="Gráfico 6"/>
            <p:cNvGraphicFramePr/>
            <p:nvPr>
              <p:extLst>
                <p:ext uri="{D42A27DB-BD31-4B8C-83A1-F6EECF244321}">
                  <p14:modId xmlns:p14="http://schemas.microsoft.com/office/powerpoint/2010/main" val="2789553700"/>
                </p:ext>
              </p:extLst>
            </p:nvPr>
          </p:nvGraphicFramePr>
          <p:xfrm>
            <a:off x="3081014" y="2166512"/>
            <a:ext cx="6069741" cy="3910896"/>
          </p:xfrm>
          <a:graphic>
            <a:graphicData uri="http://schemas.openxmlformats.org/drawingml/2006/chart">
              <c:chart xmlns:c="http://schemas.openxmlformats.org/drawingml/2006/chart" xmlns:r="http://schemas.openxmlformats.org/officeDocument/2006/relationships" r:id="rId2"/>
            </a:graphicData>
          </a:graphic>
        </p:graphicFrame>
        <p:sp>
          <p:nvSpPr>
            <p:cNvPr id="8" name="CuadroTexto 7"/>
            <p:cNvSpPr txBox="1"/>
            <p:nvPr/>
          </p:nvSpPr>
          <p:spPr>
            <a:xfrm>
              <a:off x="9466688" y="3406977"/>
              <a:ext cx="1909480" cy="770666"/>
            </a:xfrm>
            <a:prstGeom prst="rect">
              <a:avLst/>
            </a:prstGeom>
            <a:noFill/>
            <a:ln>
              <a:solidFill>
                <a:schemeClr val="accent1"/>
              </a:solidFill>
            </a:ln>
          </p:spPr>
          <p:txBody>
            <a:bodyPr wrap="square" rtlCol="0">
              <a:spAutoFit/>
            </a:bodyPr>
            <a:lstStyle/>
            <a:p>
              <a:pPr algn="ctr"/>
              <a:r>
                <a:rPr lang="es-ES" sz="1600" dirty="0">
                  <a:latin typeface="+mj-lt"/>
                </a:rPr>
                <a:t>Aumento tiempo de vida </a:t>
              </a:r>
              <a:r>
                <a:rPr lang="es-ES" sz="1600" dirty="0" smtClean="0">
                  <a:latin typeface="+mj-lt"/>
                </a:rPr>
                <a:t>útil (años) </a:t>
              </a:r>
              <a:r>
                <a:rPr lang="es-ES" sz="1600" dirty="0">
                  <a:latin typeface="+mj-lt"/>
                </a:rPr>
                <a:t>respecto a la </a:t>
              </a:r>
              <a:r>
                <a:rPr lang="es-ES" sz="1600" dirty="0" smtClean="0">
                  <a:latin typeface="+mj-lt"/>
                </a:rPr>
                <a:t>mezcla no </a:t>
              </a:r>
              <a:r>
                <a:rPr lang="es-ES" sz="1600" dirty="0">
                  <a:latin typeface="+mj-lt"/>
                </a:rPr>
                <a:t>reforzada</a:t>
              </a:r>
              <a:r>
                <a:rPr lang="es-ES" sz="1600" dirty="0" smtClean="0"/>
                <a:t>.</a:t>
              </a:r>
              <a:endParaRPr lang="es-ES" sz="1600" dirty="0"/>
            </a:p>
          </p:txBody>
        </p:sp>
      </p:grpSp>
      <p:sp>
        <p:nvSpPr>
          <p:cNvPr id="10" name="Marcador de contenido 2"/>
          <p:cNvSpPr txBox="1">
            <a:spLocks/>
          </p:cNvSpPr>
          <p:nvPr/>
        </p:nvSpPr>
        <p:spPr bwMode="auto">
          <a:xfrm>
            <a:off x="680456" y="1187692"/>
            <a:ext cx="5877630" cy="389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es-ES" sz="2000" b="1" dirty="0" smtClean="0">
                <a:latin typeface="+mj-lt"/>
              </a:rPr>
              <a:t>Incremento del tiempo de vida útil del pavimento:</a:t>
            </a:r>
            <a:endParaRPr lang="es-EC" sz="2000" b="1" dirty="0" smtClean="0">
              <a:latin typeface="+mj-lt"/>
            </a:endParaRPr>
          </a:p>
          <a:p>
            <a:endParaRPr lang="es-ES" sz="2000" dirty="0">
              <a:latin typeface="+mj-lt"/>
            </a:endParaRPr>
          </a:p>
        </p:txBody>
      </p:sp>
      <p:sp>
        <p:nvSpPr>
          <p:cNvPr id="11" name="Título 1"/>
          <p:cNvSpPr txBox="1">
            <a:spLocks/>
          </p:cNvSpPr>
          <p:nvPr/>
        </p:nvSpPr>
        <p:spPr bwMode="auto">
          <a:xfrm>
            <a:off x="2963686" y="415643"/>
            <a:ext cx="6988153" cy="72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ES" sz="2800" b="1" dirty="0" smtClean="0"/>
              <a:t>Desempeño de la mezcla asfáltica reforzada en el pavimento</a:t>
            </a:r>
            <a:endParaRPr lang="es-EC" sz="2800" dirty="0"/>
          </a:p>
        </p:txBody>
      </p:sp>
    </p:spTree>
    <p:extLst>
      <p:ext uri="{BB962C8B-B14F-4D97-AF65-F5344CB8AC3E}">
        <p14:creationId xmlns:p14="http://schemas.microsoft.com/office/powerpoint/2010/main" val="1774670406"/>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3291" y="2986781"/>
            <a:ext cx="10515600" cy="996316"/>
          </a:xfrm>
        </p:spPr>
        <p:txBody>
          <a:bodyPr/>
          <a:lstStyle/>
          <a:p>
            <a:r>
              <a:rPr lang="es-ES" sz="4800" dirty="0" smtClean="0"/>
              <a:t>CONCLUSIONES Y RECOMENDACIONES</a:t>
            </a:r>
            <a:endParaRPr lang="es-ES" sz="48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3982830644"/>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1851" y="2800350"/>
            <a:ext cx="10515600" cy="996316"/>
          </a:xfrm>
        </p:spPr>
        <p:txBody>
          <a:bodyPr/>
          <a:lstStyle/>
          <a:p>
            <a:r>
              <a:rPr lang="es-ES" sz="5400" dirty="0" smtClean="0"/>
              <a:t>FUNDAMENTOS TEÓRICOS</a:t>
            </a:r>
            <a:endParaRPr lang="es-ES" sz="54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2615968118"/>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39010" y="0"/>
            <a:ext cx="8614410" cy="738190"/>
          </a:xfrm>
        </p:spPr>
        <p:txBody>
          <a:bodyPr/>
          <a:lstStyle/>
          <a:p>
            <a:r>
              <a:rPr lang="es-ES" sz="3200" dirty="0" smtClean="0"/>
              <a:t>CONCLUSIONES</a:t>
            </a:r>
            <a:endParaRPr lang="es-ES" sz="3200" dirty="0"/>
          </a:p>
        </p:txBody>
      </p:sp>
      <p:sp>
        <p:nvSpPr>
          <p:cNvPr id="3" name="Marcador de contenido 2"/>
          <p:cNvSpPr>
            <a:spLocks noGrp="1"/>
          </p:cNvSpPr>
          <p:nvPr>
            <p:ph idx="1"/>
          </p:nvPr>
        </p:nvSpPr>
        <p:spPr>
          <a:xfrm>
            <a:off x="1059815" y="721041"/>
            <a:ext cx="10972800" cy="4525963"/>
          </a:xfrm>
        </p:spPr>
        <p:txBody>
          <a:bodyPr/>
          <a:lstStyle/>
          <a:p>
            <a:pPr marL="0" indent="0" algn="just">
              <a:buNone/>
            </a:pPr>
            <a:r>
              <a:rPr lang="es-EC" sz="2000" b="1" dirty="0" smtClean="0">
                <a:latin typeface="+mj-lt"/>
              </a:rPr>
              <a:t>De la caracterización de los materiales</a:t>
            </a:r>
          </a:p>
          <a:p>
            <a:pPr algn="just"/>
            <a:r>
              <a:rPr lang="es-EC" sz="2000" dirty="0" smtClean="0">
                <a:latin typeface="+mj-lt"/>
              </a:rPr>
              <a:t>El material </a:t>
            </a:r>
            <a:r>
              <a:rPr lang="es-EC" sz="2000" dirty="0">
                <a:latin typeface="+mj-lt"/>
              </a:rPr>
              <a:t>ligante </a:t>
            </a:r>
            <a:r>
              <a:rPr lang="es-EC" sz="2000" dirty="0" smtClean="0">
                <a:latin typeface="+mj-lt"/>
              </a:rPr>
              <a:t>utilizado es un </a:t>
            </a:r>
            <a:r>
              <a:rPr lang="es-EC" sz="2000" dirty="0">
                <a:latin typeface="+mj-lt"/>
              </a:rPr>
              <a:t>asfalto grado AC-20 sin aditivo con un grado de penetración entre 60 y 70, material que al ser sometido a los ensayos de caracterización cumple con los requisitos de la norma MTOP 001F-2002 sección 810-2.</a:t>
            </a:r>
            <a:endParaRPr lang="es-ES" sz="2000" dirty="0">
              <a:latin typeface="+mj-lt"/>
            </a:endParaRPr>
          </a:p>
          <a:p>
            <a:pPr algn="just"/>
            <a:r>
              <a:rPr lang="es-EC" sz="2000" dirty="0" smtClean="0">
                <a:latin typeface="+mj-lt"/>
              </a:rPr>
              <a:t>Para el caso del material </a:t>
            </a:r>
            <a:r>
              <a:rPr lang="es-EC" sz="2000" dirty="0">
                <a:latin typeface="+mj-lt"/>
              </a:rPr>
              <a:t>pétreo se caracterizó dos materiales: árido triturado procedente de los depósitos aluviales del rio Pita que cumple con todos los requisitos de la norma MTOP 001F</a:t>
            </a:r>
            <a:r>
              <a:rPr lang="es-ES" sz="2000" dirty="0">
                <a:latin typeface="+mj-lt"/>
              </a:rPr>
              <a:t>-</a:t>
            </a:r>
            <a:r>
              <a:rPr lang="es-EC" sz="2000" dirty="0">
                <a:latin typeface="+mj-lt"/>
              </a:rPr>
              <a:t>2002 sección 811-2, y árido de origen volcánico q</a:t>
            </a:r>
            <a:r>
              <a:rPr lang="es-EC" sz="2000" dirty="0" smtClean="0">
                <a:latin typeface="+mj-lt"/>
              </a:rPr>
              <a:t>ue </a:t>
            </a:r>
            <a:r>
              <a:rPr lang="es-EC" sz="2000" dirty="0">
                <a:latin typeface="+mj-lt"/>
              </a:rPr>
              <a:t>no cumplió </a:t>
            </a:r>
            <a:r>
              <a:rPr lang="es-EC" sz="2000" dirty="0" smtClean="0">
                <a:latin typeface="+mj-lt"/>
              </a:rPr>
              <a:t>el requerimiento </a:t>
            </a:r>
            <a:r>
              <a:rPr lang="es-EC" sz="2000" dirty="0">
                <a:latin typeface="+mj-lt"/>
              </a:rPr>
              <a:t>de adherencia entre árido y asfalto observado en el ensayo de peladura (ASTM D 3625). </a:t>
            </a:r>
            <a:endParaRPr lang="es-ES" sz="2000" dirty="0">
              <a:latin typeface="+mj-lt"/>
            </a:endParaRPr>
          </a:p>
          <a:p>
            <a:pPr marL="0" indent="0" algn="just">
              <a:buNone/>
            </a:pPr>
            <a:r>
              <a:rPr lang="es-EC" sz="2000" b="1" dirty="0" smtClean="0">
                <a:latin typeface="+mj-lt"/>
              </a:rPr>
              <a:t>Del diseño de la mezcla asfáltica</a:t>
            </a:r>
          </a:p>
          <a:p>
            <a:pPr algn="just"/>
            <a:r>
              <a:rPr lang="es-EC" sz="2000" dirty="0" smtClean="0">
                <a:latin typeface="+mj-lt"/>
              </a:rPr>
              <a:t>La </a:t>
            </a:r>
            <a:r>
              <a:rPr lang="es-EC" sz="2000" dirty="0">
                <a:latin typeface="+mj-lt"/>
              </a:rPr>
              <a:t>mezcla asfáltica ¨patrón¨ fue diseñada para tráfico pesado obteniendo </a:t>
            </a:r>
            <a:r>
              <a:rPr lang="es-EC" sz="2000" dirty="0" smtClean="0">
                <a:latin typeface="+mj-lt"/>
              </a:rPr>
              <a:t>la siguientes </a:t>
            </a:r>
            <a:r>
              <a:rPr lang="es-EC" sz="2000" dirty="0">
                <a:latin typeface="+mj-lt"/>
              </a:rPr>
              <a:t>proporciones en peso: </a:t>
            </a:r>
            <a:endParaRPr lang="es-EC" sz="2000" dirty="0" smtClean="0">
              <a:latin typeface="+mj-lt"/>
            </a:endParaRPr>
          </a:p>
          <a:p>
            <a:pPr marL="0" indent="0" algn="just">
              <a:buNone/>
            </a:pPr>
            <a:r>
              <a:rPr lang="es-EC" sz="2000" b="1" dirty="0">
                <a:latin typeface="+mj-lt"/>
              </a:rPr>
              <a:t>	</a:t>
            </a:r>
            <a:r>
              <a:rPr lang="es-EC" sz="2000" b="1" dirty="0" smtClean="0">
                <a:latin typeface="+mj-lt"/>
              </a:rPr>
              <a:t>49.59</a:t>
            </a:r>
            <a:r>
              <a:rPr lang="es-EC" sz="2000" b="1" dirty="0">
                <a:latin typeface="+mj-lt"/>
              </a:rPr>
              <a:t>%</a:t>
            </a:r>
            <a:r>
              <a:rPr lang="es-EC" sz="2000" dirty="0">
                <a:latin typeface="+mj-lt"/>
              </a:rPr>
              <a:t> de árido </a:t>
            </a:r>
            <a:r>
              <a:rPr lang="es-EC" sz="2000" dirty="0" smtClean="0">
                <a:latin typeface="+mj-lt"/>
              </a:rPr>
              <a:t>grueso</a:t>
            </a:r>
          </a:p>
          <a:p>
            <a:pPr marL="0" indent="0" algn="just">
              <a:buNone/>
            </a:pPr>
            <a:r>
              <a:rPr lang="es-EC" sz="2000" b="1" dirty="0">
                <a:latin typeface="+mj-lt"/>
              </a:rPr>
              <a:t>	</a:t>
            </a:r>
            <a:r>
              <a:rPr lang="es-EC" sz="2000" b="1" dirty="0" smtClean="0">
                <a:latin typeface="+mj-lt"/>
              </a:rPr>
              <a:t>50.41</a:t>
            </a:r>
            <a:r>
              <a:rPr lang="es-EC" sz="2000" b="1" dirty="0">
                <a:latin typeface="+mj-lt"/>
              </a:rPr>
              <a:t>%</a:t>
            </a:r>
            <a:r>
              <a:rPr lang="es-EC" sz="2000" dirty="0">
                <a:latin typeface="+mj-lt"/>
              </a:rPr>
              <a:t> de árido fino </a:t>
            </a:r>
            <a:endParaRPr lang="es-EC" sz="2000" dirty="0" smtClean="0">
              <a:latin typeface="+mj-lt"/>
            </a:endParaRPr>
          </a:p>
          <a:p>
            <a:pPr marL="0" indent="0" algn="just">
              <a:buNone/>
            </a:pPr>
            <a:r>
              <a:rPr lang="es-EC" sz="2000" b="1" dirty="0" smtClean="0"/>
              <a:t>	</a:t>
            </a:r>
            <a:r>
              <a:rPr lang="es-EC" sz="2000" b="1" dirty="0">
                <a:latin typeface="+mj-lt"/>
              </a:rPr>
              <a:t>6.1% </a:t>
            </a:r>
            <a:r>
              <a:rPr lang="es-EC" sz="2000" dirty="0">
                <a:latin typeface="+mj-lt"/>
              </a:rPr>
              <a:t>el porcentaje óptimo de asfalto </a:t>
            </a:r>
            <a:r>
              <a:rPr lang="es-EC" sz="2000" dirty="0" smtClean="0">
                <a:latin typeface="+mj-lt"/>
              </a:rPr>
              <a:t>       para </a:t>
            </a:r>
            <a:r>
              <a:rPr lang="es-EC" sz="2000" dirty="0">
                <a:latin typeface="+mj-lt"/>
              </a:rPr>
              <a:t>alcanzar un 4% de vacíos de aire en la mezcla</a:t>
            </a:r>
          </a:p>
          <a:p>
            <a:pPr marL="0" indent="0" algn="just">
              <a:buNone/>
            </a:pPr>
            <a:r>
              <a:rPr lang="es-EC" sz="2000" dirty="0" smtClean="0">
                <a:latin typeface="+mj-lt"/>
              </a:rPr>
              <a:t>	</a:t>
            </a:r>
            <a:r>
              <a:rPr lang="es-EC" sz="2000" u="sng" dirty="0" smtClean="0">
                <a:latin typeface="+mj-lt"/>
              </a:rPr>
              <a:t>Propiedades mecánicas de la mezcla asfáltica</a:t>
            </a:r>
          </a:p>
          <a:p>
            <a:pPr marL="0" indent="0" algn="just">
              <a:buNone/>
            </a:pPr>
            <a:r>
              <a:rPr lang="es-EC" sz="2000" dirty="0" smtClean="0">
                <a:latin typeface="+mj-lt"/>
              </a:rPr>
              <a:t>	</a:t>
            </a:r>
            <a:r>
              <a:rPr lang="es-EC" sz="2000" b="1" dirty="0" smtClean="0">
                <a:latin typeface="+mj-lt"/>
              </a:rPr>
              <a:t>Estabilidad: </a:t>
            </a:r>
            <a:r>
              <a:rPr lang="es-EC" sz="2000" dirty="0" smtClean="0">
                <a:latin typeface="+mj-lt"/>
              </a:rPr>
              <a:t> </a:t>
            </a:r>
            <a:r>
              <a:rPr lang="es-EC" sz="2000" dirty="0">
                <a:latin typeface="+mj-lt"/>
              </a:rPr>
              <a:t>3273.13 </a:t>
            </a:r>
            <a:r>
              <a:rPr lang="es-EC" sz="2000" dirty="0" smtClean="0">
                <a:latin typeface="+mj-lt"/>
              </a:rPr>
              <a:t>lb</a:t>
            </a:r>
          </a:p>
          <a:p>
            <a:pPr marL="0" indent="0" algn="just">
              <a:buNone/>
            </a:pPr>
            <a:r>
              <a:rPr lang="es-EC" sz="2000" b="1" dirty="0" smtClean="0">
                <a:latin typeface="+mj-lt"/>
              </a:rPr>
              <a:t>	Flujo: </a:t>
            </a:r>
            <a:r>
              <a:rPr lang="es-EC" sz="2000" dirty="0" smtClean="0">
                <a:latin typeface="+mj-lt"/>
              </a:rPr>
              <a:t>11.52 </a:t>
            </a:r>
            <a:r>
              <a:rPr lang="es-EC" sz="2000" dirty="0">
                <a:latin typeface="+mj-lt"/>
              </a:rPr>
              <a:t>mm de </a:t>
            </a:r>
            <a:r>
              <a:rPr lang="es-EC" sz="2000" dirty="0" smtClean="0">
                <a:latin typeface="+mj-lt"/>
              </a:rPr>
              <a:t>flujo</a:t>
            </a:r>
            <a:endParaRPr lang="es-ES" sz="2000" dirty="0">
              <a:latin typeface="+mj-lt"/>
            </a:endParaRP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50</a:t>
            </a:fld>
            <a:endParaRPr lang="en-US" dirty="0"/>
          </a:p>
        </p:txBody>
      </p:sp>
      <p:cxnSp>
        <p:nvCxnSpPr>
          <p:cNvPr id="6" name="Conector recto de flecha 5"/>
          <p:cNvCxnSpPr/>
          <p:nvPr/>
        </p:nvCxnSpPr>
        <p:spPr>
          <a:xfrm flipV="1">
            <a:off x="5942235" y="5350263"/>
            <a:ext cx="2971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6836560" y="5552546"/>
            <a:ext cx="4171950" cy="830997"/>
          </a:xfrm>
          <a:prstGeom prst="rect">
            <a:avLst/>
          </a:prstGeom>
          <a:noFill/>
          <a:ln>
            <a:solidFill>
              <a:schemeClr val="tx1"/>
            </a:solidFill>
          </a:ln>
        </p:spPr>
        <p:txBody>
          <a:bodyPr wrap="square" rtlCol="0">
            <a:spAutoFit/>
          </a:bodyPr>
          <a:lstStyle/>
          <a:p>
            <a:pPr algn="just"/>
            <a:r>
              <a:rPr lang="es-EC" sz="1600" dirty="0">
                <a:latin typeface="+mj-lt"/>
              </a:rPr>
              <a:t>(mínimo permitido para la estabilidad 1800 lb y el flujo en el rango de 8 – 14 mm en el ensayo Marshall).</a:t>
            </a:r>
            <a:endParaRPr lang="es-ES" sz="1600" dirty="0">
              <a:latin typeface="+mj-lt"/>
            </a:endParaRPr>
          </a:p>
        </p:txBody>
      </p:sp>
    </p:spTree>
    <p:extLst>
      <p:ext uri="{BB962C8B-B14F-4D97-AF65-F5344CB8AC3E}">
        <p14:creationId xmlns:p14="http://schemas.microsoft.com/office/powerpoint/2010/main" val="2301523451"/>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98045" y="1406632"/>
            <a:ext cx="10972800" cy="4525963"/>
          </a:xfrm>
        </p:spPr>
        <p:txBody>
          <a:bodyPr/>
          <a:lstStyle/>
          <a:p>
            <a:pPr marL="0" indent="0" algn="just">
              <a:buNone/>
            </a:pPr>
            <a:r>
              <a:rPr lang="es-ES" sz="2000" b="1" dirty="0">
                <a:latin typeface="+mj-lt"/>
              </a:rPr>
              <a:t>De la determinación de la posición del refuerzo en la carpeta asfáltica</a:t>
            </a:r>
            <a:endParaRPr lang="es-EC" sz="2000" b="1" dirty="0">
              <a:latin typeface="+mj-lt"/>
            </a:endParaRPr>
          </a:p>
          <a:p>
            <a:pPr algn="just"/>
            <a:r>
              <a:rPr lang="es-EC" sz="2000" dirty="0" smtClean="0">
                <a:latin typeface="+mj-lt"/>
              </a:rPr>
              <a:t>Mediante </a:t>
            </a:r>
            <a:r>
              <a:rPr lang="es-EC" sz="2000" dirty="0">
                <a:latin typeface="+mj-lt"/>
              </a:rPr>
              <a:t>el método AASHTO 93, para un período de diseño de 10 años </a:t>
            </a:r>
            <a:r>
              <a:rPr lang="es-EC" sz="2000" dirty="0" smtClean="0">
                <a:latin typeface="+mj-lt"/>
              </a:rPr>
              <a:t>y </a:t>
            </a:r>
            <a:r>
              <a:rPr lang="es-EC" sz="2000" dirty="0">
                <a:latin typeface="+mj-lt"/>
              </a:rPr>
              <a:t>1.96 x </a:t>
            </a:r>
            <a:r>
              <a:rPr lang="es-EC" sz="2000" dirty="0" smtClean="0">
                <a:latin typeface="+mj-lt"/>
              </a:rPr>
              <a:t>10</a:t>
            </a:r>
            <a:r>
              <a:rPr lang="es-EC" sz="2000" dirty="0" smtClean="0">
                <a:latin typeface="+mj-lt"/>
                <a:cs typeface="Times New Roman" panose="02020603050405020304" pitchFamily="18" charset="0"/>
              </a:rPr>
              <a:t>⁷</a:t>
            </a:r>
            <a:r>
              <a:rPr lang="es-EC" sz="2000" dirty="0" smtClean="0">
                <a:latin typeface="+mj-lt"/>
              </a:rPr>
              <a:t> </a:t>
            </a:r>
            <a:r>
              <a:rPr lang="es-EC" sz="2000" dirty="0">
                <a:latin typeface="+mj-lt"/>
              </a:rPr>
              <a:t>ejes </a:t>
            </a:r>
            <a:r>
              <a:rPr lang="es-EC" sz="2000" dirty="0" smtClean="0">
                <a:latin typeface="+mj-lt"/>
              </a:rPr>
              <a:t>equivalentes se </a:t>
            </a:r>
            <a:r>
              <a:rPr lang="es-EC" sz="2000" dirty="0">
                <a:latin typeface="+mj-lt"/>
              </a:rPr>
              <a:t>obtuvo los siguientes espesores para la estructura del </a:t>
            </a:r>
            <a:r>
              <a:rPr lang="es-EC" sz="2000" dirty="0" smtClean="0">
                <a:latin typeface="+mj-lt"/>
              </a:rPr>
              <a:t>pavimento teórico: </a:t>
            </a:r>
            <a:r>
              <a:rPr lang="es-EC" sz="2000" dirty="0">
                <a:latin typeface="+mj-lt"/>
              </a:rPr>
              <a:t>20cm para la carpeta asfáltica, 15cm para la base y 5cm para la sub base. </a:t>
            </a:r>
            <a:endParaRPr lang="es-EC" sz="2000" dirty="0" smtClean="0">
              <a:latin typeface="+mj-lt"/>
            </a:endParaRPr>
          </a:p>
          <a:p>
            <a:pPr marL="0" indent="0" algn="just">
              <a:buNone/>
            </a:pPr>
            <a:endParaRPr lang="es-ES" sz="2000" dirty="0">
              <a:latin typeface="+mj-lt"/>
            </a:endParaRPr>
          </a:p>
          <a:p>
            <a:pPr algn="just"/>
            <a:r>
              <a:rPr lang="es-EC" sz="2000" dirty="0">
                <a:latin typeface="+mj-lt"/>
              </a:rPr>
              <a:t>L</a:t>
            </a:r>
            <a:r>
              <a:rPr lang="es-EC" sz="2000" dirty="0" smtClean="0">
                <a:latin typeface="+mj-lt"/>
              </a:rPr>
              <a:t>a </a:t>
            </a:r>
            <a:r>
              <a:rPr lang="es-EC" sz="2000" dirty="0">
                <a:latin typeface="+mj-lt"/>
              </a:rPr>
              <a:t>carpeta asfáltica alcanzará un </a:t>
            </a:r>
            <a:r>
              <a:rPr lang="es-EC" sz="2000" b="1" dirty="0">
                <a:latin typeface="+mj-lt"/>
              </a:rPr>
              <a:t>58.10% </a:t>
            </a:r>
            <a:r>
              <a:rPr lang="es-EC" sz="2000" dirty="0">
                <a:latin typeface="+mj-lt"/>
              </a:rPr>
              <a:t>de deformación radial a tracción en la base y en la superficie de la estructura del pavimento se tendrá un </a:t>
            </a:r>
            <a:r>
              <a:rPr lang="es-EC" sz="2000" b="1" dirty="0">
                <a:latin typeface="+mj-lt"/>
              </a:rPr>
              <a:t>80.09%</a:t>
            </a:r>
            <a:r>
              <a:rPr lang="es-EC" sz="2000" dirty="0">
                <a:latin typeface="+mj-lt"/>
              </a:rPr>
              <a:t> de deflexión (porcentajes con respecto a los valores admisibles del pavimento</a:t>
            </a:r>
            <a:r>
              <a:rPr lang="es-EC" sz="2000" dirty="0" smtClean="0">
                <a:latin typeface="+mj-lt"/>
              </a:rPr>
              <a:t>).</a:t>
            </a:r>
          </a:p>
          <a:p>
            <a:pPr algn="just"/>
            <a:endParaRPr lang="es-ES" sz="2000" dirty="0">
              <a:latin typeface="+mj-lt"/>
            </a:endParaRPr>
          </a:p>
          <a:p>
            <a:pPr algn="just"/>
            <a:r>
              <a:rPr lang="es-EC" sz="2000" dirty="0">
                <a:latin typeface="+mj-lt"/>
              </a:rPr>
              <a:t>M</a:t>
            </a:r>
            <a:r>
              <a:rPr lang="es-EC" sz="2000" dirty="0" smtClean="0">
                <a:latin typeface="+mj-lt"/>
              </a:rPr>
              <a:t>ediante el análisis del </a:t>
            </a:r>
            <a:r>
              <a:rPr lang="es-EC" sz="2000" dirty="0">
                <a:latin typeface="+mj-lt"/>
              </a:rPr>
              <a:t>pavimento con el refuerzo en varias posiciones </a:t>
            </a:r>
            <a:r>
              <a:rPr lang="es-EC" sz="2000" dirty="0" smtClean="0">
                <a:latin typeface="+mj-lt"/>
              </a:rPr>
              <a:t>y modelado en el programa </a:t>
            </a:r>
            <a:r>
              <a:rPr lang="es-EC" sz="2000" dirty="0">
                <a:latin typeface="+mj-lt"/>
              </a:rPr>
              <a:t>Bisar </a:t>
            </a:r>
            <a:r>
              <a:rPr lang="es-EC" sz="2000" dirty="0" smtClean="0">
                <a:latin typeface="+mj-lt"/>
              </a:rPr>
              <a:t>3.0 se obtuvo </a:t>
            </a:r>
            <a:r>
              <a:rPr lang="es-EC" sz="2000" dirty="0">
                <a:latin typeface="+mj-lt"/>
              </a:rPr>
              <a:t>que la posición óptima del refuerzo se encuentra localizada en la base de la carpeta asfáltica</a:t>
            </a:r>
            <a:r>
              <a:rPr lang="es-EC" sz="2000" dirty="0"/>
              <a:t>.	</a:t>
            </a:r>
            <a:endParaRPr lang="es-ES" sz="20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51</a:t>
            </a:fld>
            <a:endParaRPr lang="en-US" dirty="0"/>
          </a:p>
        </p:txBody>
      </p:sp>
      <p:sp>
        <p:nvSpPr>
          <p:cNvPr id="5" name="Título 1"/>
          <p:cNvSpPr>
            <a:spLocks noGrp="1"/>
          </p:cNvSpPr>
          <p:nvPr>
            <p:ph type="title"/>
          </p:nvPr>
        </p:nvSpPr>
        <p:spPr>
          <a:xfrm>
            <a:off x="1973730" y="263632"/>
            <a:ext cx="8614410" cy="1143000"/>
          </a:xfrm>
        </p:spPr>
        <p:txBody>
          <a:bodyPr/>
          <a:lstStyle/>
          <a:p>
            <a:r>
              <a:rPr lang="es-ES" dirty="0" smtClean="0"/>
              <a:t>CONCLUSIONES</a:t>
            </a:r>
            <a:endParaRPr lang="es-ES" dirty="0"/>
          </a:p>
        </p:txBody>
      </p:sp>
    </p:spTree>
    <p:extLst>
      <p:ext uri="{BB962C8B-B14F-4D97-AF65-F5344CB8AC3E}">
        <p14:creationId xmlns:p14="http://schemas.microsoft.com/office/powerpoint/2010/main" val="3868918672"/>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94535" y="943126"/>
            <a:ext cx="10972800" cy="1643663"/>
          </a:xfrm>
        </p:spPr>
        <p:txBody>
          <a:bodyPr/>
          <a:lstStyle/>
          <a:p>
            <a:pPr marL="0" indent="0" algn="just">
              <a:buNone/>
            </a:pPr>
            <a:r>
              <a:rPr lang="es-ES" sz="2000" b="1" dirty="0">
                <a:latin typeface="+mj-lt"/>
              </a:rPr>
              <a:t>Del análisis comparativo de las probetas con refuerzo y sin </a:t>
            </a:r>
            <a:r>
              <a:rPr lang="es-ES" sz="2000" b="1" dirty="0" smtClean="0">
                <a:latin typeface="+mj-lt"/>
              </a:rPr>
              <a:t>refuerzo</a:t>
            </a:r>
          </a:p>
          <a:p>
            <a:pPr marL="0" indent="0" algn="just">
              <a:buNone/>
            </a:pPr>
            <a:endParaRPr lang="es-EC" sz="2000" dirty="0" smtClean="0">
              <a:latin typeface="+mj-lt"/>
            </a:endParaRPr>
          </a:p>
          <a:p>
            <a:pPr algn="just"/>
            <a:r>
              <a:rPr lang="es-EC" sz="2000" dirty="0" smtClean="0">
                <a:latin typeface="+mj-lt"/>
              </a:rPr>
              <a:t>La mezcla asfáltica con refuerzo presenta un incremento del </a:t>
            </a:r>
            <a:r>
              <a:rPr lang="es-EC" sz="2000" b="1" dirty="0" smtClean="0">
                <a:latin typeface="+mj-lt"/>
              </a:rPr>
              <a:t>18% </a:t>
            </a:r>
            <a:r>
              <a:rPr lang="es-EC" sz="2000" dirty="0" smtClean="0">
                <a:latin typeface="+mj-lt"/>
              </a:rPr>
              <a:t>al </a:t>
            </a:r>
            <a:r>
              <a:rPr lang="es-EC" sz="2000" b="1" dirty="0" smtClean="0">
                <a:latin typeface="+mj-lt"/>
              </a:rPr>
              <a:t>30% </a:t>
            </a:r>
            <a:r>
              <a:rPr lang="es-EC" sz="2000" dirty="0" smtClean="0">
                <a:latin typeface="+mj-lt"/>
              </a:rPr>
              <a:t>en el valor de la estabilidad y un incremento en el flujo </a:t>
            </a:r>
            <a:r>
              <a:rPr lang="es-EC" sz="2000" dirty="0">
                <a:latin typeface="+mj-lt"/>
              </a:rPr>
              <a:t>del </a:t>
            </a:r>
            <a:r>
              <a:rPr lang="es-EC" sz="2000" b="1" dirty="0">
                <a:latin typeface="+mj-lt"/>
              </a:rPr>
              <a:t>4% </a:t>
            </a:r>
            <a:r>
              <a:rPr lang="es-EC" sz="2000" dirty="0">
                <a:latin typeface="+mj-lt"/>
              </a:rPr>
              <a:t>al </a:t>
            </a:r>
            <a:r>
              <a:rPr lang="es-EC" sz="2000" b="1" dirty="0">
                <a:latin typeface="+mj-lt"/>
              </a:rPr>
              <a:t>10% </a:t>
            </a:r>
            <a:r>
              <a:rPr lang="es-EC" sz="2000" dirty="0">
                <a:latin typeface="+mj-lt"/>
              </a:rPr>
              <a:t>comparado con lo valores de la mezcla no reforzada, según el tipo de refuerzo </a:t>
            </a:r>
            <a:r>
              <a:rPr lang="es-EC" sz="2000" dirty="0" smtClean="0">
                <a:latin typeface="+mj-lt"/>
              </a:rPr>
              <a:t>colocado.</a:t>
            </a:r>
          </a:p>
          <a:p>
            <a:pPr marL="0" indent="0" algn="just">
              <a:buNone/>
            </a:pPr>
            <a:endParaRPr lang="es-EC" sz="2000" dirty="0" smtClean="0">
              <a:latin typeface="+mj-lt"/>
            </a:endParaRP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52</a:t>
            </a:fld>
            <a:endParaRPr lang="en-US" dirty="0"/>
          </a:p>
        </p:txBody>
      </p:sp>
      <p:sp>
        <p:nvSpPr>
          <p:cNvPr id="5" name="Título 1"/>
          <p:cNvSpPr>
            <a:spLocks noGrp="1"/>
          </p:cNvSpPr>
          <p:nvPr>
            <p:ph type="title"/>
          </p:nvPr>
        </p:nvSpPr>
        <p:spPr>
          <a:xfrm>
            <a:off x="2489943" y="222294"/>
            <a:ext cx="8614410" cy="720832"/>
          </a:xfrm>
        </p:spPr>
        <p:txBody>
          <a:bodyPr/>
          <a:lstStyle/>
          <a:p>
            <a:r>
              <a:rPr lang="es-ES" dirty="0" smtClean="0"/>
              <a:t>CONCLUSIONES</a:t>
            </a:r>
            <a:endParaRPr lang="es-ES" dirty="0"/>
          </a:p>
        </p:txBody>
      </p:sp>
      <p:sp>
        <p:nvSpPr>
          <p:cNvPr id="11" name="Marcador de contenido 2"/>
          <p:cNvSpPr txBox="1">
            <a:spLocks/>
          </p:cNvSpPr>
          <p:nvPr/>
        </p:nvSpPr>
        <p:spPr bwMode="auto">
          <a:xfrm>
            <a:off x="794535" y="3047591"/>
            <a:ext cx="10972800" cy="1692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es-ES" sz="2000" b="1" dirty="0" smtClean="0">
                <a:latin typeface="+mj-lt"/>
              </a:rPr>
              <a:t>Del desempeño del hormigón asfáltico reforzado</a:t>
            </a:r>
            <a:endParaRPr lang="es-EC" sz="2000" b="1" dirty="0" smtClean="0">
              <a:latin typeface="+mj-lt"/>
            </a:endParaRPr>
          </a:p>
          <a:p>
            <a:pPr algn="just"/>
            <a:r>
              <a:rPr lang="es-EC" sz="2000" dirty="0" smtClean="0">
                <a:latin typeface="+mj-lt"/>
              </a:rPr>
              <a:t>La inclusión del refuerzo en la carpeta asfáltica genera una optimización en su espesor del </a:t>
            </a:r>
            <a:r>
              <a:rPr lang="es-EC" sz="2000" b="1" dirty="0" smtClean="0">
                <a:latin typeface="+mj-lt"/>
              </a:rPr>
              <a:t>4.31%</a:t>
            </a:r>
            <a:r>
              <a:rPr lang="es-EC" sz="2000" dirty="0" smtClean="0">
                <a:latin typeface="+mj-lt"/>
              </a:rPr>
              <a:t> (0.88cm) a </a:t>
            </a:r>
            <a:r>
              <a:rPr lang="es-EC" sz="2000" b="1" dirty="0" smtClean="0">
                <a:latin typeface="+mj-lt"/>
              </a:rPr>
              <a:t>7.83%</a:t>
            </a:r>
            <a:r>
              <a:rPr lang="es-EC" sz="2000" dirty="0" smtClean="0">
                <a:latin typeface="+mj-lt"/>
              </a:rPr>
              <a:t> (1.59cm)  o </a:t>
            </a:r>
            <a:r>
              <a:rPr lang="es-ES" sz="2000" dirty="0">
                <a:latin typeface="+mj-lt"/>
              </a:rPr>
              <a:t>un aumento en el tiempo de vida útil del pavimento de </a:t>
            </a:r>
            <a:r>
              <a:rPr lang="es-ES" sz="2000" b="1" dirty="0">
                <a:latin typeface="+mj-lt"/>
              </a:rPr>
              <a:t>1</a:t>
            </a:r>
            <a:r>
              <a:rPr lang="es-ES" sz="2000" dirty="0">
                <a:latin typeface="+mj-lt"/>
              </a:rPr>
              <a:t> a </a:t>
            </a:r>
            <a:r>
              <a:rPr lang="es-ES" sz="2000" b="1" dirty="0">
                <a:latin typeface="+mj-lt"/>
              </a:rPr>
              <a:t>2</a:t>
            </a:r>
            <a:r>
              <a:rPr lang="es-ES" sz="2000" dirty="0">
                <a:latin typeface="+mj-lt"/>
              </a:rPr>
              <a:t> </a:t>
            </a:r>
            <a:r>
              <a:rPr lang="es-ES" sz="2000" dirty="0" smtClean="0">
                <a:latin typeface="+mj-lt"/>
              </a:rPr>
              <a:t>años calculado </a:t>
            </a:r>
            <a:r>
              <a:rPr lang="es-ES" sz="2000" dirty="0">
                <a:latin typeface="+mj-lt"/>
              </a:rPr>
              <a:t>respecto al pavimento con la carpeta asfáltica sin </a:t>
            </a:r>
            <a:r>
              <a:rPr lang="es-ES" sz="2000" dirty="0" smtClean="0">
                <a:latin typeface="+mj-lt"/>
              </a:rPr>
              <a:t>refuerzo y </a:t>
            </a:r>
            <a:r>
              <a:rPr lang="es-EC" sz="2000" dirty="0" smtClean="0">
                <a:latin typeface="+mj-lt"/>
              </a:rPr>
              <a:t>según el tipo de refuerzo colocado.</a:t>
            </a:r>
          </a:p>
        </p:txBody>
      </p:sp>
    </p:spTree>
    <p:extLst>
      <p:ext uri="{BB962C8B-B14F-4D97-AF65-F5344CB8AC3E}">
        <p14:creationId xmlns:p14="http://schemas.microsoft.com/office/powerpoint/2010/main" val="3180575582"/>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3084" y="3342215"/>
            <a:ext cx="10715476" cy="694194"/>
          </a:xfrm>
        </p:spPr>
        <p:txBody>
          <a:bodyPr/>
          <a:lstStyle/>
          <a:p>
            <a:pPr algn="just"/>
            <a:r>
              <a:rPr lang="es-EC" sz="2000" dirty="0" smtClean="0">
                <a:latin typeface="+mj-lt"/>
              </a:rPr>
              <a:t>Costo de elaboración de las fibras como alternativa de refuerzo</a:t>
            </a:r>
          </a:p>
          <a:p>
            <a:pPr marL="0" indent="0">
              <a:buNone/>
            </a:pPr>
            <a:endParaRPr lang="es-ES" sz="2000" dirty="0">
              <a:latin typeface="+mj-lt"/>
            </a:endParaRP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53</a:t>
            </a:fld>
            <a:endParaRPr lang="en-US" dirty="0"/>
          </a:p>
        </p:txBody>
      </p:sp>
      <p:sp>
        <p:nvSpPr>
          <p:cNvPr id="5" name="Título 1"/>
          <p:cNvSpPr>
            <a:spLocks noGrp="1"/>
          </p:cNvSpPr>
          <p:nvPr>
            <p:ph type="title"/>
          </p:nvPr>
        </p:nvSpPr>
        <p:spPr>
          <a:xfrm>
            <a:off x="2293770" y="93486"/>
            <a:ext cx="8614410" cy="647268"/>
          </a:xfrm>
        </p:spPr>
        <p:txBody>
          <a:bodyPr/>
          <a:lstStyle/>
          <a:p>
            <a:r>
              <a:rPr lang="es-ES" sz="3200" dirty="0" smtClean="0"/>
              <a:t>CONCLUSIONES</a:t>
            </a:r>
            <a:endParaRPr lang="es-ES" sz="3200" dirty="0"/>
          </a:p>
        </p:txBody>
      </p:sp>
      <p:sp>
        <p:nvSpPr>
          <p:cNvPr id="6" name="Rectángulo 5"/>
          <p:cNvSpPr/>
          <p:nvPr/>
        </p:nvSpPr>
        <p:spPr>
          <a:xfrm>
            <a:off x="809169" y="905916"/>
            <a:ext cx="10646351" cy="707886"/>
          </a:xfrm>
          <a:prstGeom prst="rect">
            <a:avLst/>
          </a:prstGeom>
        </p:spPr>
        <p:txBody>
          <a:bodyPr wrap="square">
            <a:spAutoFit/>
          </a:bodyPr>
          <a:lstStyle/>
          <a:p>
            <a:pPr marL="342900" indent="-342900" algn="just">
              <a:buFont typeface="Arial" panose="020B0604020202020204" pitchFamily="34" charset="0"/>
              <a:buChar char="•"/>
            </a:pPr>
            <a:r>
              <a:rPr lang="es-EC" sz="2000" dirty="0" smtClean="0">
                <a:latin typeface="+mj-lt"/>
              </a:rPr>
              <a:t>Las </a:t>
            </a:r>
            <a:r>
              <a:rPr lang="es-EC" sz="2000" dirty="0">
                <a:latin typeface="+mj-lt"/>
              </a:rPr>
              <a:t>fibras elaboradas como alternativa de refuerzo al ser sometidas al ensayo de elongación presentaron los siguientes resultados</a:t>
            </a:r>
            <a:r>
              <a:rPr lang="es-EC" sz="2000" dirty="0" smtClean="0">
                <a:latin typeface="+mj-lt"/>
              </a:rPr>
              <a:t>:</a:t>
            </a:r>
            <a:endParaRPr lang="es-ES" sz="2000" dirty="0">
              <a:latin typeface="+mj-lt"/>
            </a:endParaRPr>
          </a:p>
        </p:txBody>
      </p:sp>
      <p:graphicFrame>
        <p:nvGraphicFramePr>
          <p:cNvPr id="7" name="Tabla 6"/>
          <p:cNvGraphicFramePr>
            <a:graphicFrameLocks noGrp="1"/>
          </p:cNvGraphicFramePr>
          <p:nvPr>
            <p:extLst>
              <p:ext uri="{D42A27DB-BD31-4B8C-83A1-F6EECF244321}">
                <p14:modId xmlns:p14="http://schemas.microsoft.com/office/powerpoint/2010/main" val="3643436418"/>
              </p:ext>
            </p:extLst>
          </p:nvPr>
        </p:nvGraphicFramePr>
        <p:xfrm>
          <a:off x="2606047" y="1613802"/>
          <a:ext cx="6742490" cy="1575168"/>
        </p:xfrm>
        <a:graphic>
          <a:graphicData uri="http://schemas.openxmlformats.org/drawingml/2006/table">
            <a:tbl>
              <a:tblPr firstRow="1" bandRow="1">
                <a:tableStyleId>{69CF1AB2-1976-4502-BF36-3FF5EA218861}</a:tableStyleId>
              </a:tblPr>
              <a:tblGrid>
                <a:gridCol w="3481932"/>
                <a:gridCol w="1431758"/>
                <a:gridCol w="1828800"/>
              </a:tblGrid>
              <a:tr h="626478">
                <a:tc>
                  <a:txBody>
                    <a:bodyPr/>
                    <a:lstStyle/>
                    <a:p>
                      <a:pPr algn="ctr"/>
                      <a:r>
                        <a:rPr lang="es-ES" sz="1400" dirty="0" smtClean="0">
                          <a:latin typeface="+mj-lt"/>
                        </a:rPr>
                        <a:t>Tipo</a:t>
                      </a:r>
                      <a:r>
                        <a:rPr lang="es-ES" sz="1400" baseline="0" dirty="0" smtClean="0">
                          <a:latin typeface="+mj-lt"/>
                        </a:rPr>
                        <a:t> de fibra</a:t>
                      </a:r>
                      <a:endParaRPr lang="es-ES" sz="1400" dirty="0">
                        <a:latin typeface="+mj-lt"/>
                      </a:endParaRPr>
                    </a:p>
                  </a:txBody>
                  <a:tcPr anchor="ctr"/>
                </a:tc>
                <a:tc>
                  <a:txBody>
                    <a:bodyPr/>
                    <a:lstStyle/>
                    <a:p>
                      <a:pPr algn="ctr"/>
                      <a:r>
                        <a:rPr lang="es-ES" sz="1400" b="1" kern="1200" dirty="0" smtClean="0">
                          <a:solidFill>
                            <a:schemeClr val="dk1"/>
                          </a:solidFill>
                          <a:latin typeface="+mj-lt"/>
                          <a:ea typeface="+mn-ea"/>
                          <a:cs typeface="+mn-cs"/>
                        </a:rPr>
                        <a:t>Módulo</a:t>
                      </a:r>
                      <a:r>
                        <a:rPr lang="es-ES" sz="1400" b="1" kern="1200" baseline="0" dirty="0" smtClean="0">
                          <a:solidFill>
                            <a:schemeClr val="dk1"/>
                          </a:solidFill>
                          <a:latin typeface="+mj-lt"/>
                          <a:ea typeface="+mn-ea"/>
                          <a:cs typeface="+mn-cs"/>
                        </a:rPr>
                        <a:t> de elasticidad</a:t>
                      </a:r>
                      <a:endParaRPr lang="es-ES" sz="1400" b="1" kern="1200" dirty="0">
                        <a:solidFill>
                          <a:schemeClr val="dk1"/>
                        </a:solidFill>
                        <a:latin typeface="+mj-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1" kern="1200" dirty="0" smtClean="0">
                          <a:solidFill>
                            <a:schemeClr val="dk1"/>
                          </a:solidFill>
                          <a:latin typeface="+mj-lt"/>
                          <a:ea typeface="+mn-ea"/>
                          <a:cs typeface="+mn-cs"/>
                        </a:rPr>
                        <a:t>Desplazamiento máximo</a:t>
                      </a:r>
                    </a:p>
                  </a:txBody>
                  <a:tcPr anchor="ctr"/>
                </a:tc>
              </a:tr>
              <a:tr h="4914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600" kern="1200" dirty="0" smtClean="0">
                          <a:solidFill>
                            <a:schemeClr val="dk1"/>
                          </a:solidFill>
                          <a:latin typeface="+mj-lt"/>
                          <a:ea typeface="+mn-ea"/>
                          <a:cs typeface="+mn-cs"/>
                        </a:rPr>
                        <a:t>Fibra de vidrio con anhídrido</a:t>
                      </a:r>
                      <a:r>
                        <a:rPr lang="es-ES" sz="1600" kern="1200" baseline="0" dirty="0" smtClean="0">
                          <a:solidFill>
                            <a:schemeClr val="dk1"/>
                          </a:solidFill>
                          <a:latin typeface="+mj-lt"/>
                          <a:ea typeface="+mn-ea"/>
                          <a:cs typeface="+mn-cs"/>
                        </a:rPr>
                        <a:t> polivinilico-bórax</a:t>
                      </a:r>
                    </a:p>
                  </a:txBody>
                  <a:tcPr anchor="ctr"/>
                </a:tc>
                <a:tc>
                  <a:txBody>
                    <a:bodyPr/>
                    <a:lstStyle/>
                    <a:p>
                      <a:pPr algn="ctr"/>
                      <a:r>
                        <a:rPr lang="es-ES" sz="1600" dirty="0" smtClean="0">
                          <a:latin typeface="+mj-lt"/>
                        </a:rPr>
                        <a:t>2889.57Mpa</a:t>
                      </a:r>
                      <a:endParaRPr lang="es-ES" sz="1600" dirty="0">
                        <a:latin typeface="+mj-lt"/>
                      </a:endParaRPr>
                    </a:p>
                  </a:txBody>
                  <a:tcPr anchor="ctr"/>
                </a:tc>
                <a:tc>
                  <a:txBody>
                    <a:bodyPr/>
                    <a:lstStyle/>
                    <a:p>
                      <a:pPr algn="ctr"/>
                      <a:r>
                        <a:rPr lang="es-ES" sz="1600" dirty="0" smtClean="0">
                          <a:latin typeface="+mj-lt"/>
                        </a:rPr>
                        <a:t>0.87mm</a:t>
                      </a:r>
                      <a:endParaRPr lang="es-ES" sz="1600" dirty="0">
                        <a:latin typeface="+mj-lt"/>
                      </a:endParaRPr>
                    </a:p>
                  </a:txBody>
                  <a:tcPr anchor="ctr"/>
                </a:tc>
              </a:tr>
              <a:tr h="369570">
                <a:tc>
                  <a:txBody>
                    <a:bodyPr/>
                    <a:lstStyle/>
                    <a:p>
                      <a:pPr algn="ctr"/>
                      <a:r>
                        <a:rPr lang="es-ES" sz="1600" kern="1200" dirty="0" smtClean="0">
                          <a:solidFill>
                            <a:schemeClr val="dk1"/>
                          </a:solidFill>
                          <a:latin typeface="+mj-lt"/>
                          <a:ea typeface="+mn-ea"/>
                          <a:cs typeface="+mn-cs"/>
                        </a:rPr>
                        <a:t>Fibra de vidrio con isopreno</a:t>
                      </a:r>
                      <a:endParaRPr lang="es-ES" sz="1600" kern="1200" dirty="0">
                        <a:solidFill>
                          <a:schemeClr val="dk1"/>
                        </a:solidFill>
                        <a:latin typeface="+mj-lt"/>
                        <a:ea typeface="+mn-ea"/>
                        <a:cs typeface="+mn-cs"/>
                      </a:endParaRPr>
                    </a:p>
                  </a:txBody>
                  <a:tcPr anchor="ctr"/>
                </a:tc>
                <a:tc>
                  <a:txBody>
                    <a:bodyPr/>
                    <a:lstStyle/>
                    <a:p>
                      <a:pPr algn="ctr"/>
                      <a:r>
                        <a:rPr lang="es-ES" sz="1600" dirty="0" smtClean="0">
                          <a:latin typeface="+mj-lt"/>
                        </a:rPr>
                        <a:t>839.02Mpa</a:t>
                      </a:r>
                      <a:endParaRPr lang="es-ES" sz="1600" dirty="0">
                        <a:latin typeface="+mj-lt"/>
                      </a:endParaRPr>
                    </a:p>
                  </a:txBody>
                  <a:tcPr anchor="ctr"/>
                </a:tc>
                <a:tc>
                  <a:txBody>
                    <a:bodyPr/>
                    <a:lstStyle/>
                    <a:p>
                      <a:pPr algn="ctr"/>
                      <a:r>
                        <a:rPr lang="es-ES" sz="1600" dirty="0" smtClean="0">
                          <a:latin typeface="+mj-lt"/>
                        </a:rPr>
                        <a:t>0.55 mm</a:t>
                      </a:r>
                      <a:endParaRPr lang="es-ES" sz="1600" dirty="0">
                        <a:latin typeface="+mj-lt"/>
                      </a:endParaRPr>
                    </a:p>
                  </a:txBody>
                  <a:tcPr anchor="ctr"/>
                </a:tc>
              </a:tr>
            </a:tbl>
          </a:graphicData>
        </a:graphic>
      </p:graphicFrame>
      <p:graphicFrame>
        <p:nvGraphicFramePr>
          <p:cNvPr id="2" name="Tabla 1"/>
          <p:cNvGraphicFramePr>
            <a:graphicFrameLocks noGrp="1"/>
          </p:cNvGraphicFramePr>
          <p:nvPr>
            <p:extLst>
              <p:ext uri="{D42A27DB-BD31-4B8C-83A1-F6EECF244321}">
                <p14:modId xmlns:p14="http://schemas.microsoft.com/office/powerpoint/2010/main" val="231899521"/>
              </p:ext>
            </p:extLst>
          </p:nvPr>
        </p:nvGraphicFramePr>
        <p:xfrm>
          <a:off x="2635170" y="3782141"/>
          <a:ext cx="6691303" cy="1299917"/>
        </p:xfrm>
        <a:graphic>
          <a:graphicData uri="http://schemas.openxmlformats.org/drawingml/2006/table">
            <a:tbl>
              <a:tblPr firstRow="1" firstCol="1" bandRow="1">
                <a:tableStyleId>{69CF1AB2-1976-4502-BF36-3FF5EA218861}</a:tableStyleId>
              </a:tblPr>
              <a:tblGrid>
                <a:gridCol w="1376934"/>
                <a:gridCol w="2947879"/>
                <a:gridCol w="989471"/>
                <a:gridCol w="1377019"/>
              </a:tblGrid>
              <a:tr h="615069">
                <a:tc>
                  <a:txBody>
                    <a:bodyPr/>
                    <a:lstStyle/>
                    <a:p>
                      <a:pPr algn="ctr">
                        <a:lnSpc>
                          <a:spcPct val="107000"/>
                        </a:lnSpc>
                        <a:spcAft>
                          <a:spcPts val="0"/>
                        </a:spcAft>
                      </a:pPr>
                      <a:r>
                        <a:rPr lang="es-ES" sz="1400" dirty="0">
                          <a:effectLst/>
                          <a:latin typeface="+mj-lt"/>
                        </a:rPr>
                        <a:t>Especificación</a:t>
                      </a:r>
                      <a:endParaRPr lang="es-ES"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dirty="0">
                          <a:effectLst/>
                          <a:latin typeface="+mj-lt"/>
                        </a:rPr>
                        <a:t>Descripción</a:t>
                      </a:r>
                      <a:endParaRPr lang="es-ES"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Unidad de medida</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dirty="0">
                          <a:effectLst/>
                          <a:latin typeface="+mj-lt"/>
                        </a:rPr>
                        <a:t>Costo de elaboración</a:t>
                      </a:r>
                      <a:endParaRPr lang="es-ES" sz="1400" dirty="0">
                        <a:effectLst/>
                        <a:latin typeface="+mj-lt"/>
                        <a:ea typeface="Calibri" panose="020F0502020204030204" pitchFamily="34" charset="0"/>
                        <a:cs typeface="Times New Roman" panose="02020603050405020304" pitchFamily="18" charset="0"/>
                      </a:endParaRPr>
                    </a:p>
                  </a:txBody>
                  <a:tcPr marL="68580" marR="68580" marT="0" marB="0" anchor="ctr"/>
                </a:tc>
              </a:tr>
              <a:tr h="405253">
                <a:tc>
                  <a:txBody>
                    <a:bodyPr/>
                    <a:lstStyle/>
                    <a:p>
                      <a:pPr algn="ctr">
                        <a:lnSpc>
                          <a:spcPct val="107000"/>
                        </a:lnSpc>
                        <a:spcAft>
                          <a:spcPts val="0"/>
                        </a:spcAft>
                      </a:pPr>
                      <a:r>
                        <a:rPr lang="es-ES" sz="1400">
                          <a:effectLst/>
                          <a:latin typeface="+mj-lt"/>
                        </a:rPr>
                        <a:t>406-1 (E) </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Fibra de vidrio con anhídrido polivinilico - bórax</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m²</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2.48 USD</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r>
              <a:tr h="195437">
                <a:tc>
                  <a:txBody>
                    <a:bodyPr/>
                    <a:lstStyle/>
                    <a:p>
                      <a:pPr algn="ctr">
                        <a:lnSpc>
                          <a:spcPct val="107000"/>
                        </a:lnSpc>
                        <a:spcAft>
                          <a:spcPts val="0"/>
                        </a:spcAft>
                      </a:pPr>
                      <a:r>
                        <a:rPr lang="es-ES" sz="1400">
                          <a:effectLst/>
                          <a:latin typeface="+mj-lt"/>
                        </a:rPr>
                        <a:t>406-1 (E) </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Fibra de vidrio con isopreno</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a:effectLst/>
                          <a:latin typeface="+mj-lt"/>
                        </a:rPr>
                        <a:t>m²</a:t>
                      </a:r>
                      <a:endParaRPr lang="es-ES" sz="14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400" dirty="0">
                          <a:effectLst/>
                          <a:latin typeface="+mj-lt"/>
                        </a:rPr>
                        <a:t>1.41 USD</a:t>
                      </a:r>
                      <a:endParaRPr lang="es-ES" sz="1400" dirty="0">
                        <a:effectLst/>
                        <a:latin typeface="+mj-lt"/>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8" name="Marcador de contenido 2"/>
          <p:cNvSpPr txBox="1">
            <a:spLocks/>
          </p:cNvSpPr>
          <p:nvPr/>
        </p:nvSpPr>
        <p:spPr bwMode="auto">
          <a:xfrm>
            <a:off x="623084" y="5166881"/>
            <a:ext cx="10715476" cy="694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C" sz="2000" dirty="0" smtClean="0">
                <a:latin typeface="+mj-lt"/>
              </a:rPr>
              <a:t>La selección de la fibra más adecuada para un proyecto dependerá de las características del corredor vial, ya que al tener tramos con diferentes </a:t>
            </a:r>
            <a:r>
              <a:rPr lang="es-ES" sz="2000" dirty="0" smtClean="0">
                <a:latin typeface="+mj-lt"/>
              </a:rPr>
              <a:t>características de tráfico y subrasante </a:t>
            </a:r>
            <a:r>
              <a:rPr lang="es-EC" sz="2000" dirty="0" smtClean="0">
                <a:latin typeface="+mj-lt"/>
              </a:rPr>
              <a:t>existirá zonas donde sea necesario proporcionar mayor rigidez (refuerzo fibra de vidrio con bórax) y en otras se necesitará mayor elasticidad (fibra de vidrio con isopreno).</a:t>
            </a:r>
          </a:p>
          <a:p>
            <a:pPr marL="0" indent="0" algn="just">
              <a:buFontTx/>
              <a:buNone/>
            </a:pPr>
            <a:endParaRPr lang="es-EC" sz="2000" dirty="0" smtClean="0">
              <a:latin typeface="+mj-lt"/>
            </a:endParaRPr>
          </a:p>
          <a:p>
            <a:pPr algn="just"/>
            <a:endParaRPr lang="es-EC" sz="2000" dirty="0" smtClean="0">
              <a:latin typeface="+mj-lt"/>
            </a:endParaRPr>
          </a:p>
          <a:p>
            <a:pPr marL="0" indent="0">
              <a:buFontTx/>
              <a:buNone/>
            </a:pPr>
            <a:endParaRPr lang="es-ES" sz="2000" dirty="0">
              <a:latin typeface="+mj-lt"/>
            </a:endParaRPr>
          </a:p>
        </p:txBody>
      </p:sp>
    </p:spTree>
    <p:extLst>
      <p:ext uri="{BB962C8B-B14F-4D97-AF65-F5344CB8AC3E}">
        <p14:creationId xmlns:p14="http://schemas.microsoft.com/office/powerpoint/2010/main" val="3851294066"/>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49367" y="723889"/>
            <a:ext cx="10972800" cy="4525963"/>
          </a:xfrm>
        </p:spPr>
        <p:txBody>
          <a:bodyPr/>
          <a:lstStyle/>
          <a:p>
            <a:pPr algn="just"/>
            <a:r>
              <a:rPr lang="es-EC" sz="2000" dirty="0">
                <a:latin typeface="+mj-lt"/>
              </a:rPr>
              <a:t>En la evaluación funcional </a:t>
            </a:r>
            <a:r>
              <a:rPr lang="es-EC" sz="2000" dirty="0" smtClean="0">
                <a:latin typeface="+mj-lt"/>
              </a:rPr>
              <a:t>del </a:t>
            </a:r>
            <a:r>
              <a:rPr lang="es-EC" sz="2000" dirty="0">
                <a:latin typeface="+mj-lt"/>
              </a:rPr>
              <a:t>tramo </a:t>
            </a:r>
            <a:r>
              <a:rPr lang="es-ES" sz="2000" dirty="0">
                <a:latin typeface="+mj-lt"/>
              </a:rPr>
              <a:t>de vía ESPE- El </a:t>
            </a:r>
            <a:r>
              <a:rPr lang="es-ES" sz="2000" dirty="0" smtClean="0">
                <a:latin typeface="+mj-lt"/>
              </a:rPr>
              <a:t>Colibrí </a:t>
            </a:r>
            <a:r>
              <a:rPr lang="es-EC" sz="2000" dirty="0" smtClean="0">
                <a:latin typeface="+mj-lt"/>
              </a:rPr>
              <a:t>se </a:t>
            </a:r>
            <a:r>
              <a:rPr lang="es-EC" sz="2000" dirty="0">
                <a:latin typeface="+mj-lt"/>
              </a:rPr>
              <a:t>determinó que la carpeta asfáltica presenta 14cm de espesor, los componentes de la estructura del pavimento corresponden a un material granular y mediante el análisis de fisuras se encontró que la carpeta asfáltica </a:t>
            </a:r>
            <a:r>
              <a:rPr lang="es-EC" sz="2000" dirty="0" smtClean="0">
                <a:latin typeface="+mj-lt"/>
              </a:rPr>
              <a:t>existente </a:t>
            </a:r>
            <a:r>
              <a:rPr lang="es-ES" sz="2000" dirty="0" smtClean="0">
                <a:latin typeface="+mj-lt"/>
              </a:rPr>
              <a:t>superó </a:t>
            </a:r>
            <a:r>
              <a:rPr lang="es-ES" sz="2000" dirty="0">
                <a:latin typeface="+mj-lt"/>
              </a:rPr>
              <a:t>los límites de </a:t>
            </a:r>
            <a:r>
              <a:rPr lang="es-ES" sz="2000" dirty="0" smtClean="0">
                <a:latin typeface="+mj-lt"/>
              </a:rPr>
              <a:t>fatiga </a:t>
            </a:r>
            <a:r>
              <a:rPr lang="es-EC" sz="2000" dirty="0" smtClean="0">
                <a:latin typeface="+mj-lt"/>
              </a:rPr>
              <a:t>y </a:t>
            </a:r>
            <a:r>
              <a:rPr lang="es-EC" sz="2000" dirty="0">
                <a:latin typeface="+mj-lt"/>
              </a:rPr>
              <a:t>presenta fisuras que se irradian desde la superficie hasta la base de la carpeta</a:t>
            </a:r>
            <a:r>
              <a:rPr lang="es-EC" sz="2000" dirty="0" smtClean="0">
                <a:latin typeface="+mj-lt"/>
              </a:rPr>
              <a:t>.</a:t>
            </a:r>
          </a:p>
          <a:p>
            <a:pPr marL="0" indent="0" algn="just">
              <a:buNone/>
            </a:pPr>
            <a:endParaRPr lang="es-ES" sz="2000" dirty="0">
              <a:latin typeface="+mj-lt"/>
            </a:endParaRPr>
          </a:p>
          <a:p>
            <a:pPr algn="just"/>
            <a:r>
              <a:rPr lang="es-EC" sz="2000" dirty="0">
                <a:latin typeface="+mj-lt"/>
              </a:rPr>
              <a:t>En los núcleos obtenidos por método destructivo se verificó que el pavimento fue intervenido presentando dos capas de carpeta asfáltica (capa inferior 8 cm, capa superior 6cm) y al ser sometidos a ensayos de granulometría, peladura y contenido de </a:t>
            </a:r>
            <a:r>
              <a:rPr lang="es-EC" sz="2000" dirty="0" smtClean="0">
                <a:latin typeface="+mj-lt"/>
              </a:rPr>
              <a:t>asfalto se obtuvo los siguientes resultados:</a:t>
            </a:r>
          </a:p>
          <a:p>
            <a:pPr marL="0" indent="0" algn="just">
              <a:buNone/>
            </a:pPr>
            <a:endParaRPr lang="es-EC" sz="2000" dirty="0">
              <a:latin typeface="+mj-lt"/>
            </a:endParaRPr>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54</a:t>
            </a:fld>
            <a:endParaRPr lang="en-US" dirty="0"/>
          </a:p>
        </p:txBody>
      </p:sp>
      <p:sp>
        <p:nvSpPr>
          <p:cNvPr id="5" name="Título 1"/>
          <p:cNvSpPr>
            <a:spLocks noGrp="1"/>
          </p:cNvSpPr>
          <p:nvPr>
            <p:ph type="title"/>
          </p:nvPr>
        </p:nvSpPr>
        <p:spPr>
          <a:xfrm>
            <a:off x="2213760" y="184484"/>
            <a:ext cx="8614410" cy="647268"/>
          </a:xfrm>
        </p:spPr>
        <p:txBody>
          <a:bodyPr/>
          <a:lstStyle/>
          <a:p>
            <a:r>
              <a:rPr lang="es-ES" sz="2800" dirty="0" smtClean="0"/>
              <a:t>CONCLUSIONES - CASO DE APLICACIÓN</a:t>
            </a:r>
            <a:endParaRPr lang="es-ES" sz="2800" dirty="0"/>
          </a:p>
        </p:txBody>
      </p:sp>
      <p:graphicFrame>
        <p:nvGraphicFramePr>
          <p:cNvPr id="2" name="Tabla 1"/>
          <p:cNvGraphicFramePr>
            <a:graphicFrameLocks noGrp="1"/>
          </p:cNvGraphicFramePr>
          <p:nvPr>
            <p:extLst>
              <p:ext uri="{D42A27DB-BD31-4B8C-83A1-F6EECF244321}">
                <p14:modId xmlns:p14="http://schemas.microsoft.com/office/powerpoint/2010/main" val="306536639"/>
              </p:ext>
            </p:extLst>
          </p:nvPr>
        </p:nvGraphicFramePr>
        <p:xfrm>
          <a:off x="2117508" y="3421012"/>
          <a:ext cx="8127999" cy="1102360"/>
        </p:xfrm>
        <a:graphic>
          <a:graphicData uri="http://schemas.openxmlformats.org/drawingml/2006/table">
            <a:tbl>
              <a:tblPr firstRow="1" bandRow="1">
                <a:tableStyleId>{69CF1AB2-1976-4502-BF36-3FF5EA218861}</a:tableStyleId>
              </a:tblPr>
              <a:tblGrid>
                <a:gridCol w="2709333"/>
                <a:gridCol w="2709333"/>
                <a:gridCol w="2709333"/>
              </a:tblGrid>
              <a:tr h="370840">
                <a:tc>
                  <a:txBody>
                    <a:bodyPr/>
                    <a:lstStyle/>
                    <a:p>
                      <a:pPr algn="ctr"/>
                      <a:r>
                        <a:rPr lang="es-ES" sz="1400" dirty="0" smtClean="0"/>
                        <a:t>Granulometría</a:t>
                      </a:r>
                      <a:endParaRPr lang="es-ES" sz="1400" dirty="0">
                        <a:latin typeface="+mj-lt"/>
                      </a:endParaRPr>
                    </a:p>
                  </a:txBody>
                  <a:tcPr anchor="ctr"/>
                </a:tc>
                <a:tc>
                  <a:txBody>
                    <a:bodyPr/>
                    <a:lstStyle/>
                    <a:p>
                      <a:pPr algn="ctr"/>
                      <a:r>
                        <a:rPr lang="es-ES" sz="1400" dirty="0" smtClean="0"/>
                        <a:t>Ensayo peladura</a:t>
                      </a:r>
                      <a:endParaRPr lang="es-ES" sz="1400" dirty="0">
                        <a:latin typeface="+mj-lt"/>
                      </a:endParaRPr>
                    </a:p>
                  </a:txBody>
                  <a:tcPr anchor="ctr"/>
                </a:tc>
                <a:tc>
                  <a:txBody>
                    <a:bodyPr/>
                    <a:lstStyle/>
                    <a:p>
                      <a:pPr algn="ctr"/>
                      <a:r>
                        <a:rPr lang="es-ES" sz="1400" dirty="0" smtClean="0"/>
                        <a:t>Contenido de asfalto</a:t>
                      </a:r>
                      <a:endParaRPr lang="es-ES" sz="1400" dirty="0">
                        <a:latin typeface="+mj-lt"/>
                      </a:endParaRPr>
                    </a:p>
                  </a:txBody>
                  <a:tcPr anchor="ctr"/>
                </a:tc>
              </a:tr>
              <a:tr h="370840">
                <a:tc>
                  <a:txBody>
                    <a:bodyPr/>
                    <a:lstStyle/>
                    <a:p>
                      <a:pPr algn="ctr"/>
                      <a:r>
                        <a:rPr lang="es-EC" sz="1400" kern="1200" dirty="0" smtClean="0"/>
                        <a:t>Cumple con la granulometría para una faja granulométrica de ½”</a:t>
                      </a:r>
                      <a:endParaRPr lang="es-ES" sz="1400" dirty="0">
                        <a:latin typeface="+mj-lt"/>
                      </a:endParaRPr>
                    </a:p>
                  </a:txBody>
                  <a:tcPr anchor="ctr"/>
                </a:tc>
                <a:tc>
                  <a:txBody>
                    <a:bodyPr/>
                    <a:lstStyle/>
                    <a:p>
                      <a:pPr algn="ctr"/>
                      <a:r>
                        <a:rPr lang="es-ES" sz="1400" dirty="0" smtClean="0"/>
                        <a:t>Adherencia</a:t>
                      </a:r>
                      <a:r>
                        <a:rPr lang="es-ES" sz="1400" baseline="0" dirty="0" smtClean="0"/>
                        <a:t> mayor al 95% entre agregado y ligante</a:t>
                      </a:r>
                      <a:endParaRPr lang="es-ES" sz="1400" dirty="0">
                        <a:latin typeface="+mj-lt"/>
                      </a:endParaRPr>
                    </a:p>
                  </a:txBody>
                  <a:tcPr anchor="ctr"/>
                </a:tc>
                <a:tc>
                  <a:txBody>
                    <a:bodyPr/>
                    <a:lstStyle/>
                    <a:p>
                      <a:pPr algn="ctr"/>
                      <a:r>
                        <a:rPr lang="es-ES" sz="1400" dirty="0" smtClean="0"/>
                        <a:t>Capa</a:t>
                      </a:r>
                      <a:r>
                        <a:rPr lang="es-ES" sz="1400" baseline="0" dirty="0" smtClean="0"/>
                        <a:t> superior: 5.90%</a:t>
                      </a:r>
                    </a:p>
                    <a:p>
                      <a:pPr algn="ctr"/>
                      <a:r>
                        <a:rPr lang="es-ES" sz="1400" baseline="0" dirty="0" smtClean="0"/>
                        <a:t>Capa inferior: 5.83%</a:t>
                      </a:r>
                      <a:endParaRPr lang="es-ES" sz="1400" dirty="0">
                        <a:latin typeface="+mj-lt"/>
                      </a:endParaRPr>
                    </a:p>
                  </a:txBody>
                  <a:tcPr anchor="ctr"/>
                </a:tc>
              </a:tr>
            </a:tbl>
          </a:graphicData>
        </a:graphic>
      </p:graphicFrame>
      <p:sp>
        <p:nvSpPr>
          <p:cNvPr id="7" name="Marcador de contenido 2"/>
          <p:cNvSpPr txBox="1">
            <a:spLocks/>
          </p:cNvSpPr>
          <p:nvPr/>
        </p:nvSpPr>
        <p:spPr bwMode="auto">
          <a:xfrm>
            <a:off x="349367" y="4588744"/>
            <a:ext cx="10972800" cy="231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Tx/>
              <a:buNone/>
            </a:pPr>
            <a:r>
              <a:rPr lang="es-ES" sz="2000" b="1" dirty="0" smtClean="0">
                <a:latin typeface="+mj-lt"/>
              </a:rPr>
              <a:t>Del desempeño del hormigón asfáltico reforzado en la carpeta de refuerzo</a:t>
            </a:r>
          </a:p>
          <a:p>
            <a:pPr algn="just"/>
            <a:r>
              <a:rPr lang="es-ES" sz="2000" dirty="0" smtClean="0">
                <a:latin typeface="+mj-lt"/>
              </a:rPr>
              <a:t>El espesor de la carpeta de rehabilitación es de </a:t>
            </a:r>
            <a:r>
              <a:rPr lang="es-EC" sz="2000" dirty="0" smtClean="0">
                <a:latin typeface="+mj-lt"/>
              </a:rPr>
              <a:t>4.46plg/11.00 cm, con la inclusión del refuerzo se observa una optimización del espesor en </a:t>
            </a:r>
            <a:r>
              <a:rPr lang="es-EC" sz="2000" b="1" dirty="0" smtClean="0">
                <a:latin typeface="+mj-lt"/>
              </a:rPr>
              <a:t>1.46%</a:t>
            </a:r>
            <a:r>
              <a:rPr lang="es-EC" sz="2000" dirty="0" smtClean="0">
                <a:latin typeface="+mj-lt"/>
              </a:rPr>
              <a:t> (0.16cm) a </a:t>
            </a:r>
            <a:r>
              <a:rPr lang="es-EC" sz="2000" b="1" dirty="0" smtClean="0">
                <a:latin typeface="+mj-lt"/>
              </a:rPr>
              <a:t>5.09% </a:t>
            </a:r>
            <a:r>
              <a:rPr lang="es-EC" sz="2000" dirty="0" smtClean="0">
                <a:latin typeface="+mj-lt"/>
              </a:rPr>
              <a:t>(0.56cm) o </a:t>
            </a:r>
            <a:r>
              <a:rPr lang="es-ES" sz="2000" dirty="0" smtClean="0">
                <a:latin typeface="+mj-lt"/>
              </a:rPr>
              <a:t>un incremento en el tiempo de vida útil de </a:t>
            </a:r>
            <a:r>
              <a:rPr lang="es-ES" sz="2000" b="1" dirty="0" smtClean="0">
                <a:latin typeface="+mj-lt"/>
              </a:rPr>
              <a:t>1.19 años </a:t>
            </a:r>
            <a:r>
              <a:rPr lang="es-ES" sz="2000" dirty="0" smtClean="0">
                <a:latin typeface="+mj-lt"/>
              </a:rPr>
              <a:t>a </a:t>
            </a:r>
            <a:r>
              <a:rPr lang="es-ES" sz="2000" b="1" dirty="0" smtClean="0">
                <a:latin typeface="+mj-lt"/>
              </a:rPr>
              <a:t>1.70 años </a:t>
            </a:r>
            <a:r>
              <a:rPr lang="es-EC" sz="2000" dirty="0" smtClean="0">
                <a:latin typeface="+mj-lt"/>
              </a:rPr>
              <a:t>comparado con los valores de la mezcla asfáltica sin refuerzo y según el tipo de refuerzo.</a:t>
            </a:r>
          </a:p>
          <a:p>
            <a:pPr algn="just"/>
            <a:endParaRPr lang="es-EC" sz="2000" dirty="0" smtClean="0">
              <a:latin typeface="+mj-lt"/>
            </a:endParaRPr>
          </a:p>
          <a:p>
            <a:pPr marL="0" indent="0" algn="just">
              <a:buFontTx/>
              <a:buNone/>
            </a:pPr>
            <a:endParaRPr lang="es-EC" sz="2000" dirty="0" smtClean="0"/>
          </a:p>
          <a:p>
            <a:pPr algn="just"/>
            <a:endParaRPr lang="es-EC" sz="2000" dirty="0" smtClean="0"/>
          </a:p>
          <a:p>
            <a:pPr marL="0" indent="0" algn="just">
              <a:buFontTx/>
              <a:buNone/>
            </a:pPr>
            <a:endParaRPr lang="es-EC" sz="2000" dirty="0"/>
          </a:p>
        </p:txBody>
      </p:sp>
    </p:spTree>
    <p:extLst>
      <p:ext uri="{BB962C8B-B14F-4D97-AF65-F5344CB8AC3E}">
        <p14:creationId xmlns:p14="http://schemas.microsoft.com/office/powerpoint/2010/main" val="36397495"/>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3087" y="-31974"/>
            <a:ext cx="8614410" cy="1143000"/>
          </a:xfrm>
        </p:spPr>
        <p:txBody>
          <a:bodyPr/>
          <a:lstStyle/>
          <a:p>
            <a:r>
              <a:rPr lang="es-ES" dirty="0" smtClean="0"/>
              <a:t>RECOMENDACIONES</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55</a:t>
            </a:fld>
            <a:endParaRPr lang="en-US" dirty="0"/>
          </a:p>
        </p:txBody>
      </p:sp>
      <p:graphicFrame>
        <p:nvGraphicFramePr>
          <p:cNvPr id="5" name="Diagrama 4"/>
          <p:cNvGraphicFramePr/>
          <p:nvPr>
            <p:extLst>
              <p:ext uri="{D42A27DB-BD31-4B8C-83A1-F6EECF244321}">
                <p14:modId xmlns:p14="http://schemas.microsoft.com/office/powerpoint/2010/main" val="1165753289"/>
              </p:ext>
            </p:extLst>
          </p:nvPr>
        </p:nvGraphicFramePr>
        <p:xfrm>
          <a:off x="671830" y="596233"/>
          <a:ext cx="10529570" cy="6163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2358712"/>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3087" y="-31974"/>
            <a:ext cx="8614410" cy="1143000"/>
          </a:xfrm>
        </p:spPr>
        <p:txBody>
          <a:bodyPr/>
          <a:lstStyle/>
          <a:p>
            <a:r>
              <a:rPr lang="es-ES" dirty="0" smtClean="0"/>
              <a:t>RECOMENDACIONES</a:t>
            </a:r>
            <a:endParaRPr lang="es-E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56</a:t>
            </a:fld>
            <a:endParaRPr lang="en-US" dirty="0"/>
          </a:p>
        </p:txBody>
      </p:sp>
      <p:graphicFrame>
        <p:nvGraphicFramePr>
          <p:cNvPr id="5" name="Diagrama 4"/>
          <p:cNvGraphicFramePr/>
          <p:nvPr>
            <p:extLst>
              <p:ext uri="{D42A27DB-BD31-4B8C-83A1-F6EECF244321}">
                <p14:modId xmlns:p14="http://schemas.microsoft.com/office/powerpoint/2010/main" val="3989806950"/>
              </p:ext>
            </p:extLst>
          </p:nvPr>
        </p:nvGraphicFramePr>
        <p:xfrm>
          <a:off x="671830" y="596233"/>
          <a:ext cx="10723880" cy="6261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9400054"/>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3291" y="2986781"/>
            <a:ext cx="10515600" cy="996316"/>
          </a:xfrm>
        </p:spPr>
        <p:txBody>
          <a:bodyPr/>
          <a:lstStyle/>
          <a:p>
            <a:r>
              <a:rPr lang="es-ES" sz="4800" dirty="0" smtClean="0"/>
              <a:t>GRACIAS POR SU ATENCIÓN</a:t>
            </a:r>
            <a:endParaRPr lang="es-ES" sz="4800" dirty="0"/>
          </a:p>
        </p:txBody>
      </p:sp>
    </p:spTree>
    <p:extLst>
      <p:ext uri="{BB962C8B-B14F-4D97-AF65-F5344CB8AC3E}">
        <p14:creationId xmlns:p14="http://schemas.microsoft.com/office/powerpoint/2010/main" val="2149488390"/>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37341" y="313117"/>
            <a:ext cx="5317317" cy="685800"/>
          </a:xfrm>
        </p:spPr>
        <p:txBody>
          <a:bodyPr/>
          <a:lstStyle/>
          <a:p>
            <a:r>
              <a:rPr lang="es-ES" sz="3200" dirty="0" smtClean="0"/>
              <a:t>PAVIMENTOS</a:t>
            </a:r>
            <a:endParaRPr lang="es-ES" sz="32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6</a:t>
            </a:fld>
            <a:endParaRPr lang="en-US" dirty="0"/>
          </a:p>
        </p:txBody>
      </p:sp>
      <p:sp>
        <p:nvSpPr>
          <p:cNvPr id="6" name="Rectangle 11"/>
          <p:cNvSpPr>
            <a:spLocks noChangeArrowheads="1"/>
          </p:cNvSpPr>
          <p:nvPr/>
        </p:nvSpPr>
        <p:spPr bwMode="auto">
          <a:xfrm>
            <a:off x="378455" y="19388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pSp>
        <p:nvGrpSpPr>
          <p:cNvPr id="7" name="Grupo 6"/>
          <p:cNvGrpSpPr/>
          <p:nvPr/>
        </p:nvGrpSpPr>
        <p:grpSpPr>
          <a:xfrm>
            <a:off x="919898" y="2742265"/>
            <a:ext cx="5010098" cy="3135370"/>
            <a:chOff x="0" y="0"/>
            <a:chExt cx="3768450" cy="2032000"/>
          </a:xfrm>
        </p:grpSpPr>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1141" t="2578" r="41398"/>
            <a:stretch/>
          </p:blipFill>
          <p:spPr bwMode="auto">
            <a:xfrm>
              <a:off x="0" y="0"/>
              <a:ext cx="2320289" cy="2032000"/>
            </a:xfrm>
            <a:prstGeom prst="rect">
              <a:avLst/>
            </a:prstGeom>
            <a:ln>
              <a:noFill/>
            </a:ln>
            <a:extLst>
              <a:ext uri="{53640926-AAD7-44D8-BBD7-CCE9431645EC}">
                <a14:shadowObscured xmlns:a14="http://schemas.microsoft.com/office/drawing/2010/main"/>
              </a:ext>
            </a:extLst>
          </p:spPr>
        </p:pic>
        <p:sp>
          <p:nvSpPr>
            <p:cNvPr id="9" name="Cuadro de texto 141"/>
            <p:cNvSpPr txBox="1"/>
            <p:nvPr/>
          </p:nvSpPr>
          <p:spPr>
            <a:xfrm>
              <a:off x="2640031" y="31205"/>
              <a:ext cx="1128419" cy="119102"/>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S" sz="1000" b="1" dirty="0">
                  <a:effectLst/>
                  <a:latin typeface="Times New Roman" panose="02020603050405020304" pitchFamily="18" charset="0"/>
                  <a:ea typeface="Calibri" panose="020F0502020204030204" pitchFamily="34" charset="0"/>
                  <a:cs typeface="Times New Roman" panose="02020603050405020304" pitchFamily="18" charset="0"/>
                </a:rPr>
                <a:t>Superficie de rodadura</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Cuadro de texto 142"/>
            <p:cNvSpPr txBox="1"/>
            <p:nvPr/>
          </p:nvSpPr>
          <p:spPr>
            <a:xfrm>
              <a:off x="2712316" y="192101"/>
              <a:ext cx="491925" cy="222837"/>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S" sz="1000" b="1">
                  <a:effectLst/>
                  <a:latin typeface="Times New Roman" panose="02020603050405020304" pitchFamily="18" charset="0"/>
                  <a:ea typeface="Calibri" panose="020F0502020204030204" pitchFamily="34" charset="0"/>
                  <a:cs typeface="Times New Roman" panose="02020603050405020304" pitchFamily="18" charset="0"/>
                </a:rPr>
                <a:t>Base</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Cuadro de texto 143"/>
            <p:cNvSpPr txBox="1"/>
            <p:nvPr/>
          </p:nvSpPr>
          <p:spPr>
            <a:xfrm>
              <a:off x="2712464" y="699247"/>
              <a:ext cx="791210" cy="23820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S" sz="1000" b="1">
                  <a:effectLst/>
                  <a:latin typeface="Times New Roman" panose="02020603050405020304" pitchFamily="18" charset="0"/>
                  <a:ea typeface="Calibri" panose="020F0502020204030204" pitchFamily="34" charset="0"/>
                  <a:cs typeface="Times New Roman" panose="02020603050405020304" pitchFamily="18" charset="0"/>
                </a:rPr>
                <a:t>Sub-base</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Cuadro de texto 145"/>
            <p:cNvSpPr txBox="1"/>
            <p:nvPr/>
          </p:nvSpPr>
          <p:spPr>
            <a:xfrm>
              <a:off x="2712234" y="1483019"/>
              <a:ext cx="791441" cy="23052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S" sz="1000" b="1" dirty="0">
                  <a:effectLst/>
                  <a:latin typeface="Times New Roman" panose="02020603050405020304" pitchFamily="18" charset="0"/>
                  <a:ea typeface="Calibri" panose="020F0502020204030204" pitchFamily="34" charset="0"/>
                  <a:cs typeface="Times New Roman" panose="02020603050405020304" pitchFamily="18" charset="0"/>
                </a:rPr>
                <a:t>Subrasante</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 name="Conector recto de flecha 12"/>
            <p:cNvCxnSpPr/>
            <p:nvPr/>
          </p:nvCxnSpPr>
          <p:spPr>
            <a:xfrm>
              <a:off x="2397419" y="122945"/>
              <a:ext cx="26125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Conector recto de flecha 13"/>
            <p:cNvCxnSpPr/>
            <p:nvPr/>
          </p:nvCxnSpPr>
          <p:spPr>
            <a:xfrm>
              <a:off x="2397419" y="284309"/>
              <a:ext cx="26125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Conector recto de flecha 14"/>
            <p:cNvCxnSpPr/>
            <p:nvPr/>
          </p:nvCxnSpPr>
          <p:spPr>
            <a:xfrm>
              <a:off x="2382050" y="799140"/>
              <a:ext cx="26098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Conector recto de flecha 15"/>
            <p:cNvCxnSpPr/>
            <p:nvPr/>
          </p:nvCxnSpPr>
          <p:spPr>
            <a:xfrm>
              <a:off x="2382050" y="1575227"/>
              <a:ext cx="26098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7" name="Rectangle 16"/>
          <p:cNvSpPr>
            <a:spLocks noChangeArrowheads="1"/>
          </p:cNvSpPr>
          <p:nvPr/>
        </p:nvSpPr>
        <p:spPr bwMode="auto">
          <a:xfrm>
            <a:off x="919898" y="5609539"/>
            <a:ext cx="30433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C" altLang="es-ES" sz="1400" b="1"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S" sz="1400" b="1" i="1" u="none" strike="noStrike" cap="none" normalizeH="0" baseline="0" dirty="0" smtClean="0" bmk="_Toc51727962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Estructura del pavimento flexible</a:t>
            </a:r>
            <a:endParaRPr kumimoji="0" lang="es-EC" altLang="es-ES" sz="2000" b="1" i="1" u="none" strike="noStrike" cap="none" normalizeH="0" baseline="0" dirty="0" smtClean="0">
              <a:ln>
                <a:noFill/>
              </a:ln>
              <a:solidFill>
                <a:schemeClr val="tx1"/>
              </a:solidFill>
              <a:effectLst/>
              <a:latin typeface="Arial" panose="020B0604020202020204" pitchFamily="34" charset="0"/>
            </a:endParaRPr>
          </a:p>
        </p:txBody>
      </p:sp>
      <p:sp>
        <p:nvSpPr>
          <p:cNvPr id="22"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2065" name="Imagen 245"/>
          <p:cNvPicPr>
            <a:picLocks noChangeAspect="1" noChangeArrowheads="1"/>
          </p:cNvPicPr>
          <p:nvPr/>
        </p:nvPicPr>
        <p:blipFill>
          <a:blip r:embed="rId4">
            <a:extLst>
              <a:ext uri="{28A0092B-C50C-407E-A947-70E740481C1C}">
                <a14:useLocalDpi xmlns:a14="http://schemas.microsoft.com/office/drawing/2010/main" val="0"/>
              </a:ext>
            </a:extLst>
          </a:blip>
          <a:srcRect l="1631" t="9964" r="-12" b="1590"/>
          <a:stretch>
            <a:fillRect/>
          </a:stretch>
        </p:blipFill>
        <p:spPr bwMode="auto">
          <a:xfrm>
            <a:off x="6151061" y="2550267"/>
            <a:ext cx="5599231" cy="306773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19"/>
          <p:cNvSpPr>
            <a:spLocks noChangeArrowheads="1"/>
          </p:cNvSpPr>
          <p:nvPr/>
        </p:nvSpPr>
        <p:spPr bwMode="auto">
          <a:xfrm>
            <a:off x="7031632" y="5767367"/>
            <a:ext cx="37818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S" sz="1400" b="1" i="1" u="none" strike="noStrike" cap="none" normalizeH="0" baseline="0" dirty="0" smtClean="0" bmk="_Toc51727962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Distribución de cargas en un pavimento flexible </a:t>
            </a:r>
            <a:br>
              <a:rPr kumimoji="0" lang="es-EC" altLang="es-ES" sz="1400" b="1" i="1" u="none" strike="noStrike" cap="none" normalizeH="0" baseline="0" dirty="0" smtClean="0" bmk="_Toc51727962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br>
            <a:r>
              <a:rPr kumimoji="0" lang="es-EC" altLang="es-ES" sz="1400" b="1" i="1" u="none" strike="noStrike" cap="none" normalizeH="0" baseline="0" dirty="0" smtClean="0" bmk="_Toc51727962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 un pavimento rígido</a:t>
            </a:r>
            <a:endParaRPr kumimoji="0" lang="es-EC" altLang="es-ES" sz="2000" b="1" i="1" u="none" strike="noStrike" cap="none" normalizeH="0" baseline="0" dirty="0" smtClean="0">
              <a:ln>
                <a:noFill/>
              </a:ln>
              <a:solidFill>
                <a:schemeClr val="tx1"/>
              </a:solidFill>
              <a:effectLst/>
              <a:latin typeface="Arial" panose="020B0604020202020204" pitchFamily="34" charset="0"/>
            </a:endParaRPr>
          </a:p>
        </p:txBody>
      </p:sp>
      <p:sp>
        <p:nvSpPr>
          <p:cNvPr id="25" name="CuadroTexto 24"/>
          <p:cNvSpPr txBox="1"/>
          <p:nvPr/>
        </p:nvSpPr>
        <p:spPr>
          <a:xfrm>
            <a:off x="1167804" y="1062069"/>
            <a:ext cx="10403623" cy="1077218"/>
          </a:xfrm>
          <a:prstGeom prst="rect">
            <a:avLst/>
          </a:prstGeom>
          <a:noFill/>
        </p:spPr>
        <p:txBody>
          <a:bodyPr wrap="square" rtlCol="0">
            <a:spAutoFit/>
          </a:bodyPr>
          <a:lstStyle/>
          <a:p>
            <a:pPr lvl="0" algn="just"/>
            <a:r>
              <a:rPr lang="es-ES" sz="1600" b="1" dirty="0">
                <a:latin typeface="+mj-lt"/>
              </a:rPr>
              <a:t>Pavimento </a:t>
            </a:r>
            <a:r>
              <a:rPr lang="es-ES" sz="1600" b="1" dirty="0" smtClean="0">
                <a:latin typeface="+mj-lt"/>
              </a:rPr>
              <a:t>flexible</a:t>
            </a:r>
            <a:endParaRPr lang="es-ES" sz="1600" dirty="0" smtClean="0">
              <a:latin typeface="+mj-lt"/>
            </a:endParaRPr>
          </a:p>
          <a:p>
            <a:pPr marL="285750" lvl="0" indent="-285750">
              <a:buFont typeface="Arial" panose="020B0604020202020204" pitchFamily="34" charset="0"/>
              <a:buChar char="•"/>
            </a:pPr>
            <a:r>
              <a:rPr lang="es-ES" sz="1600" dirty="0" smtClean="0">
                <a:latin typeface="+mj-lt"/>
              </a:rPr>
              <a:t>Compuesto </a:t>
            </a:r>
            <a:r>
              <a:rPr lang="es-ES" sz="1600" dirty="0">
                <a:latin typeface="+mj-lt"/>
              </a:rPr>
              <a:t>por una capa bituminosa apoyada sobre capas de menor rigidez (base y sub base</a:t>
            </a:r>
            <a:r>
              <a:rPr lang="es-ES" sz="1600" dirty="0" smtClean="0">
                <a:latin typeface="+mj-lt"/>
              </a:rPr>
              <a:t>).</a:t>
            </a:r>
          </a:p>
          <a:p>
            <a:pPr marL="285750" lvl="0" indent="-285750">
              <a:buFont typeface="Arial" panose="020B0604020202020204" pitchFamily="34" charset="0"/>
              <a:buChar char="•"/>
            </a:pPr>
            <a:r>
              <a:rPr lang="es-ES" sz="1600" dirty="0">
                <a:latin typeface="+mj-lt"/>
              </a:rPr>
              <a:t>T</a:t>
            </a:r>
            <a:r>
              <a:rPr lang="es-ES" sz="1600" dirty="0" smtClean="0">
                <a:latin typeface="+mj-lt"/>
              </a:rPr>
              <a:t>ransmite </a:t>
            </a:r>
            <a:r>
              <a:rPr lang="es-ES" sz="1600" dirty="0">
                <a:latin typeface="+mj-lt"/>
              </a:rPr>
              <a:t>a la subrasante las cargas de manera más concentrada, distribuye el total de la carga en menos área de apoyo.</a:t>
            </a:r>
          </a:p>
          <a:p>
            <a:pPr marL="285750" lvl="0" indent="-285750">
              <a:buFont typeface="Arial" panose="020B0604020202020204" pitchFamily="34" charset="0"/>
              <a:buChar char="•"/>
            </a:pPr>
            <a:r>
              <a:rPr lang="es-ES" sz="1600" dirty="0">
                <a:latin typeface="+mj-lt"/>
              </a:rPr>
              <a:t>R</a:t>
            </a:r>
            <a:r>
              <a:rPr lang="es-ES" sz="1600" dirty="0" smtClean="0">
                <a:latin typeface="+mj-lt"/>
              </a:rPr>
              <a:t>equiere </a:t>
            </a:r>
            <a:r>
              <a:rPr lang="es-ES" sz="1600" dirty="0">
                <a:latin typeface="+mj-lt"/>
              </a:rPr>
              <a:t>más capas y mayores espesores para resistir la transmisión de cargas a la </a:t>
            </a:r>
            <a:r>
              <a:rPr lang="es-ES" sz="1600" dirty="0" smtClean="0">
                <a:latin typeface="+mj-lt"/>
              </a:rPr>
              <a:t>subrasante.</a:t>
            </a:r>
            <a:endParaRPr lang="es-ES" dirty="0"/>
          </a:p>
        </p:txBody>
      </p:sp>
    </p:spTree>
    <p:extLst>
      <p:ext uri="{BB962C8B-B14F-4D97-AF65-F5344CB8AC3E}">
        <p14:creationId xmlns:p14="http://schemas.microsoft.com/office/powerpoint/2010/main" val="80064850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7</a:t>
            </a:fld>
            <a:endParaRPr lang="en-US" dirty="0"/>
          </a:p>
        </p:txBody>
      </p:sp>
      <p:sp>
        <p:nvSpPr>
          <p:cNvPr id="7" name="Título 1"/>
          <p:cNvSpPr>
            <a:spLocks noGrp="1"/>
          </p:cNvSpPr>
          <p:nvPr>
            <p:ph type="title"/>
          </p:nvPr>
        </p:nvSpPr>
        <p:spPr>
          <a:xfrm>
            <a:off x="2631652" y="2828"/>
            <a:ext cx="8614410" cy="674914"/>
          </a:xfrm>
        </p:spPr>
        <p:txBody>
          <a:bodyPr/>
          <a:lstStyle/>
          <a:p>
            <a:r>
              <a:rPr lang="es-ES" sz="3200" dirty="0" smtClean="0"/>
              <a:t>PAVIMENTOS FLEXIBLES</a:t>
            </a:r>
            <a:endParaRPr lang="es-ES" sz="3200" dirty="0"/>
          </a:p>
        </p:txBody>
      </p:sp>
      <p:sp>
        <p:nvSpPr>
          <p:cNvPr id="13" name="Rectángulo 12"/>
          <p:cNvSpPr/>
          <p:nvPr/>
        </p:nvSpPr>
        <p:spPr>
          <a:xfrm>
            <a:off x="8922535" y="534886"/>
            <a:ext cx="6096000" cy="369332"/>
          </a:xfrm>
          <a:prstGeom prst="rect">
            <a:avLst/>
          </a:prstGeom>
        </p:spPr>
        <p:txBody>
          <a:bodyPr>
            <a:spAutoFit/>
          </a:bodyPr>
          <a:lstStyle/>
          <a:p>
            <a:endParaRPr lang="es-ES" dirty="0"/>
          </a:p>
        </p:txBody>
      </p:sp>
      <p:pic>
        <p:nvPicPr>
          <p:cNvPr id="19" name="Imagen 18"/>
          <p:cNvPicPr>
            <a:picLocks noChangeAspect="1"/>
          </p:cNvPicPr>
          <p:nvPr/>
        </p:nvPicPr>
        <p:blipFill>
          <a:blip r:embed="rId3"/>
          <a:stretch>
            <a:fillRect/>
          </a:stretch>
        </p:blipFill>
        <p:spPr>
          <a:xfrm>
            <a:off x="9144778" y="863305"/>
            <a:ext cx="2400311" cy="1929599"/>
          </a:xfrm>
          <a:prstGeom prst="rect">
            <a:avLst/>
          </a:prstGeom>
        </p:spPr>
      </p:pic>
      <p:pic>
        <p:nvPicPr>
          <p:cNvPr id="20" name="Imagen 19"/>
          <p:cNvPicPr>
            <a:picLocks noChangeAspect="1"/>
          </p:cNvPicPr>
          <p:nvPr/>
        </p:nvPicPr>
        <p:blipFill>
          <a:blip r:embed="rId4"/>
          <a:stretch>
            <a:fillRect/>
          </a:stretch>
        </p:blipFill>
        <p:spPr>
          <a:xfrm>
            <a:off x="9144778" y="2860055"/>
            <a:ext cx="2400311" cy="1905590"/>
          </a:xfrm>
          <a:prstGeom prst="rect">
            <a:avLst/>
          </a:prstGeom>
        </p:spPr>
      </p:pic>
      <p:pic>
        <p:nvPicPr>
          <p:cNvPr id="3074" name="Picture 2" descr="Resultado de imagen para ahuellamiento"/>
          <p:cNvPicPr>
            <a:picLocks noChangeAspect="1" noChangeArrowheads="1"/>
          </p:cNvPicPr>
          <p:nvPr/>
        </p:nvPicPr>
        <p:blipFill rotWithShape="1">
          <a:blip r:embed="rId5">
            <a:extLst>
              <a:ext uri="{28A0092B-C50C-407E-A947-70E740481C1C}">
                <a14:useLocalDpi xmlns:a14="http://schemas.microsoft.com/office/drawing/2010/main" val="0"/>
              </a:ext>
            </a:extLst>
          </a:blip>
          <a:srcRect b="17971"/>
          <a:stretch/>
        </p:blipFill>
        <p:spPr bwMode="auto">
          <a:xfrm>
            <a:off x="8578946" y="4972198"/>
            <a:ext cx="3391589" cy="1273027"/>
          </a:xfrm>
          <a:prstGeom prst="rect">
            <a:avLst/>
          </a:prstGeom>
          <a:noFill/>
          <a:ln>
            <a:noFill/>
          </a:ln>
          <a:extLst>
            <a:ext uri="{909E8E84-426E-40DD-AFC4-6F175D3DCCD1}">
              <a14:hiddenFill xmlns:a14="http://schemas.microsoft.com/office/drawing/2010/main">
                <a:solidFill>
                  <a:srgbClr val="FFFFFF"/>
                </a:solidFill>
              </a14:hiddenFill>
            </a:ext>
          </a:extLst>
        </p:spPr>
      </p:pic>
      <p:graphicFrame>
        <p:nvGraphicFramePr>
          <p:cNvPr id="28" name="Diagrama 27"/>
          <p:cNvGraphicFramePr/>
          <p:nvPr>
            <p:extLst>
              <p:ext uri="{D42A27DB-BD31-4B8C-83A1-F6EECF244321}">
                <p14:modId xmlns:p14="http://schemas.microsoft.com/office/powerpoint/2010/main" val="1044028161"/>
              </p:ext>
            </p:extLst>
          </p:nvPr>
        </p:nvGraphicFramePr>
        <p:xfrm>
          <a:off x="-179620" y="615603"/>
          <a:ext cx="9096390" cy="62423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531298350"/>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57F1E4F-1CFF-5643-939E-217C01CDF565}" type="slidenum">
              <a:rPr lang="en-US" smtClean="0"/>
              <a:pPr/>
              <a:t>8</a:t>
            </a:fld>
            <a:endParaRPr lang="en-US" dirty="0"/>
          </a:p>
        </p:txBody>
      </p:sp>
      <p:grpSp>
        <p:nvGrpSpPr>
          <p:cNvPr id="39" name="Grupo 38"/>
          <p:cNvGrpSpPr/>
          <p:nvPr/>
        </p:nvGrpSpPr>
        <p:grpSpPr>
          <a:xfrm>
            <a:off x="124449" y="1654532"/>
            <a:ext cx="8272864" cy="5069495"/>
            <a:chOff x="69081" y="740699"/>
            <a:chExt cx="8727397" cy="5857295"/>
          </a:xfrm>
        </p:grpSpPr>
        <p:sp>
          <p:nvSpPr>
            <p:cNvPr id="6" name="Rectángulo redondeado 5"/>
            <p:cNvSpPr/>
            <p:nvPr/>
          </p:nvSpPr>
          <p:spPr>
            <a:xfrm>
              <a:off x="69081" y="3175781"/>
              <a:ext cx="1339789" cy="784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400" b="1" dirty="0">
                  <a:latin typeface="+mj-lt"/>
                </a:rPr>
                <a:t>Método AASHTO 93</a:t>
              </a:r>
            </a:p>
          </p:txBody>
        </p:sp>
        <p:sp>
          <p:nvSpPr>
            <p:cNvPr id="7" name="Rectángulo redondeado 6"/>
            <p:cNvSpPr/>
            <p:nvPr/>
          </p:nvSpPr>
          <p:spPr>
            <a:xfrm>
              <a:off x="1897050" y="1548101"/>
              <a:ext cx="1074512" cy="630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dirty="0"/>
                <a:t>Datos</a:t>
              </a:r>
            </a:p>
          </p:txBody>
        </p:sp>
        <p:sp>
          <p:nvSpPr>
            <p:cNvPr id="8" name="Rectángulo redondeado 7"/>
            <p:cNvSpPr/>
            <p:nvPr/>
          </p:nvSpPr>
          <p:spPr>
            <a:xfrm>
              <a:off x="1897050" y="5020792"/>
              <a:ext cx="1152294" cy="630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a:t>Cálculo</a:t>
              </a:r>
              <a:endParaRPr lang="es-ES" sz="1600" dirty="0"/>
            </a:p>
          </p:txBody>
        </p:sp>
        <p:sp>
          <p:nvSpPr>
            <p:cNvPr id="9" name="Rectángulo redondeado 8"/>
            <p:cNvSpPr/>
            <p:nvPr/>
          </p:nvSpPr>
          <p:spPr>
            <a:xfrm>
              <a:off x="3630469" y="887780"/>
              <a:ext cx="1912310" cy="9611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dirty="0">
                  <a:latin typeface="+mj-lt"/>
                </a:rPr>
                <a:t>Variables de diseño</a:t>
              </a:r>
            </a:p>
          </p:txBody>
        </p:sp>
        <p:sp>
          <p:nvSpPr>
            <p:cNvPr id="10" name="Rectángulo redondeado 9"/>
            <p:cNvSpPr/>
            <p:nvPr/>
          </p:nvSpPr>
          <p:spPr>
            <a:xfrm>
              <a:off x="3688097" y="2513308"/>
              <a:ext cx="1905406" cy="10350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dirty="0">
                  <a:latin typeface="+mj-lt"/>
                </a:rPr>
                <a:t>Propiedades de los materiales</a:t>
              </a:r>
            </a:p>
          </p:txBody>
        </p:sp>
        <p:sp>
          <p:nvSpPr>
            <p:cNvPr id="11" name="Rectángulo redondeado 10"/>
            <p:cNvSpPr/>
            <p:nvPr/>
          </p:nvSpPr>
          <p:spPr>
            <a:xfrm>
              <a:off x="3650452" y="3793187"/>
              <a:ext cx="1912314" cy="9501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dirty="0">
                  <a:latin typeface="+mj-lt"/>
                </a:rPr>
                <a:t>Características estructurales del pavimento </a:t>
              </a:r>
            </a:p>
          </p:txBody>
        </p:sp>
        <p:sp>
          <p:nvSpPr>
            <p:cNvPr id="12" name="Rectángulo redondeado 11"/>
            <p:cNvSpPr/>
            <p:nvPr/>
          </p:nvSpPr>
          <p:spPr>
            <a:xfrm>
              <a:off x="3650452" y="4867858"/>
              <a:ext cx="1912314" cy="9364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dirty="0" smtClean="0">
                  <a:latin typeface="+mj-lt"/>
                </a:rPr>
                <a:t>Número </a:t>
              </a:r>
              <a:r>
                <a:rPr lang="es-ES" sz="1600" dirty="0">
                  <a:latin typeface="+mj-lt"/>
                </a:rPr>
                <a:t>estructural (SN)</a:t>
              </a:r>
            </a:p>
          </p:txBody>
        </p:sp>
        <p:sp>
          <p:nvSpPr>
            <p:cNvPr id="13" name="Rectángulo redondeado 12"/>
            <p:cNvSpPr/>
            <p:nvPr/>
          </p:nvSpPr>
          <p:spPr>
            <a:xfrm>
              <a:off x="3630469" y="5920971"/>
              <a:ext cx="1912314" cy="677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dirty="0" smtClean="0">
                  <a:latin typeface="+mj-lt"/>
                </a:rPr>
                <a:t>Espesores </a:t>
              </a:r>
              <a:r>
                <a:rPr lang="es-ES" sz="1600" dirty="0">
                  <a:latin typeface="+mj-lt"/>
                </a:rPr>
                <a:t>de las capas</a:t>
              </a:r>
            </a:p>
          </p:txBody>
        </p:sp>
        <p:sp>
          <p:nvSpPr>
            <p:cNvPr id="14" name="Rectángulo redondeado 13"/>
            <p:cNvSpPr/>
            <p:nvPr/>
          </p:nvSpPr>
          <p:spPr>
            <a:xfrm>
              <a:off x="6151131" y="740699"/>
              <a:ext cx="2645347" cy="70717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s-ES" sz="1400" dirty="0" smtClean="0">
                  <a:latin typeface="+mj-lt"/>
                </a:rPr>
                <a:t>Cargas </a:t>
              </a:r>
              <a:r>
                <a:rPr lang="es-ES" sz="1400" dirty="0">
                  <a:latin typeface="+mj-lt"/>
                </a:rPr>
                <a:t>equivalentes en el </a:t>
              </a:r>
              <a:r>
                <a:rPr lang="es-ES" sz="1400" dirty="0" smtClean="0">
                  <a:latin typeface="+mj-lt"/>
                </a:rPr>
                <a:t>período </a:t>
              </a:r>
              <a:r>
                <a:rPr lang="es-ES" sz="1400" dirty="0">
                  <a:latin typeface="+mj-lt"/>
                </a:rPr>
                <a:t>de </a:t>
              </a:r>
              <a:r>
                <a:rPr lang="es-ES" sz="1400" dirty="0" smtClean="0">
                  <a:latin typeface="+mj-lt"/>
                </a:rPr>
                <a:t>diseño (W18)</a:t>
              </a:r>
              <a:endParaRPr lang="es-ES" sz="1400" dirty="0">
                <a:latin typeface="+mj-lt"/>
              </a:endParaRPr>
            </a:p>
          </p:txBody>
        </p:sp>
        <p:sp>
          <p:nvSpPr>
            <p:cNvPr id="15" name="Rectángulo redondeado 14"/>
            <p:cNvSpPr/>
            <p:nvPr/>
          </p:nvSpPr>
          <p:spPr>
            <a:xfrm>
              <a:off x="6200118" y="1517548"/>
              <a:ext cx="2577156" cy="4205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s-ES" sz="1400" dirty="0">
                  <a:latin typeface="+mj-lt"/>
                </a:rPr>
                <a:t>Confiabilidad en el </a:t>
              </a:r>
              <a:r>
                <a:rPr lang="es-ES" sz="1400" dirty="0" smtClean="0">
                  <a:latin typeface="+mj-lt"/>
                </a:rPr>
                <a:t>diseño (R)</a:t>
              </a:r>
              <a:endParaRPr lang="es-ES" sz="1400" dirty="0">
                <a:latin typeface="+mj-lt"/>
              </a:endParaRPr>
            </a:p>
          </p:txBody>
        </p:sp>
        <p:sp>
          <p:nvSpPr>
            <p:cNvPr id="16" name="Rectángulo redondeado 15"/>
            <p:cNvSpPr/>
            <p:nvPr/>
          </p:nvSpPr>
          <p:spPr>
            <a:xfrm>
              <a:off x="6157131" y="2035314"/>
              <a:ext cx="2609011" cy="44024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s-ES" sz="1400" dirty="0">
                  <a:latin typeface="+mj-lt"/>
                </a:rPr>
                <a:t>Desviación estándar del </a:t>
              </a:r>
              <a:r>
                <a:rPr lang="es-ES" sz="1400" dirty="0" smtClean="0">
                  <a:latin typeface="+mj-lt"/>
                </a:rPr>
                <a:t>sistema (So)</a:t>
              </a:r>
              <a:endParaRPr lang="es-ES" sz="1400" dirty="0">
                <a:latin typeface="+mj-lt"/>
              </a:endParaRPr>
            </a:p>
          </p:txBody>
        </p:sp>
        <p:sp>
          <p:nvSpPr>
            <p:cNvPr id="17" name="Rectángulo redondeado 16"/>
            <p:cNvSpPr/>
            <p:nvPr/>
          </p:nvSpPr>
          <p:spPr>
            <a:xfrm>
              <a:off x="6178902" y="2593774"/>
              <a:ext cx="2587731" cy="40744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s-ES" sz="1400" dirty="0" smtClean="0">
                  <a:latin typeface="+mj-lt"/>
                </a:rPr>
                <a:t>Pérdida </a:t>
              </a:r>
              <a:r>
                <a:rPr lang="es-ES" sz="1400" dirty="0">
                  <a:latin typeface="+mj-lt"/>
                </a:rPr>
                <a:t>de </a:t>
              </a:r>
              <a:r>
                <a:rPr lang="es-ES" sz="1400" dirty="0" smtClean="0">
                  <a:latin typeface="+mj-lt"/>
                </a:rPr>
                <a:t>serviciabilidad (</a:t>
              </a:r>
              <a:r>
                <a:rPr lang="es-ES" sz="1400" dirty="0" smtClean="0">
                  <a:latin typeface="Yu Gothic UI Semibold" panose="020B0700000000000000" pitchFamily="34" charset="-128"/>
                  <a:ea typeface="Yu Gothic UI Semibold" panose="020B0700000000000000" pitchFamily="34" charset="-128"/>
                </a:rPr>
                <a:t>∆Psi)</a:t>
              </a:r>
              <a:endParaRPr lang="es-ES" sz="1400" dirty="0">
                <a:latin typeface="+mj-lt"/>
              </a:endParaRPr>
            </a:p>
          </p:txBody>
        </p:sp>
        <p:sp>
          <p:nvSpPr>
            <p:cNvPr id="18" name="Rectángulo redondeado 17"/>
            <p:cNvSpPr/>
            <p:nvPr/>
          </p:nvSpPr>
          <p:spPr>
            <a:xfrm>
              <a:off x="6168262" y="3637671"/>
              <a:ext cx="2609012" cy="29316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s-ES" sz="1400" dirty="0">
                  <a:solidFill>
                    <a:schemeClr val="tx1"/>
                  </a:solidFill>
                  <a:latin typeface="+mj-lt"/>
                </a:rPr>
                <a:t>Coeficiente de capas (ai</a:t>
              </a:r>
              <a:r>
                <a:rPr lang="es-ES" sz="1400" dirty="0">
                  <a:solidFill>
                    <a:schemeClr val="tx1"/>
                  </a:solidFill>
                </a:rPr>
                <a:t>)</a:t>
              </a:r>
            </a:p>
          </p:txBody>
        </p:sp>
        <p:sp>
          <p:nvSpPr>
            <p:cNvPr id="19" name="Rectángulo redondeado 18"/>
            <p:cNvSpPr/>
            <p:nvPr/>
          </p:nvSpPr>
          <p:spPr>
            <a:xfrm>
              <a:off x="6200118" y="3119436"/>
              <a:ext cx="2577156" cy="40263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s-ES" sz="1400" dirty="0" smtClean="0">
                  <a:latin typeface="+mj-lt"/>
                </a:rPr>
                <a:t>Módulo </a:t>
              </a:r>
              <a:r>
                <a:rPr lang="es-ES" sz="1400" dirty="0">
                  <a:latin typeface="+mj-lt"/>
                </a:rPr>
                <a:t>resiliente (MR</a:t>
              </a:r>
              <a:r>
                <a:rPr lang="es-ES" sz="1600" dirty="0">
                  <a:latin typeface="+mj-lt"/>
                </a:rPr>
                <a:t>) </a:t>
              </a:r>
            </a:p>
          </p:txBody>
        </p:sp>
        <p:sp>
          <p:nvSpPr>
            <p:cNvPr id="20" name="Rectángulo redondeado 19"/>
            <p:cNvSpPr/>
            <p:nvPr/>
          </p:nvSpPr>
          <p:spPr>
            <a:xfrm>
              <a:off x="6170336" y="4113492"/>
              <a:ext cx="2626142" cy="58290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s-ES" sz="1400" dirty="0">
                  <a:latin typeface="+mj-lt"/>
                </a:rPr>
                <a:t>Drenaje (factor de modificación de </a:t>
              </a:r>
              <a:r>
                <a:rPr lang="es-ES" sz="1400" dirty="0" smtClean="0">
                  <a:latin typeface="+mj-lt"/>
                </a:rPr>
                <a:t>capa, mi)</a:t>
              </a:r>
              <a:endParaRPr lang="es-ES" sz="1400" dirty="0">
                <a:latin typeface="+mj-lt"/>
              </a:endParaRPr>
            </a:p>
          </p:txBody>
        </p:sp>
      </p:grpSp>
      <p:cxnSp>
        <p:nvCxnSpPr>
          <p:cNvPr id="23" name="Conector recto 22"/>
          <p:cNvCxnSpPr>
            <a:stCxn id="7" idx="3"/>
            <a:endCxn id="9" idx="1"/>
          </p:cNvCxnSpPr>
          <p:nvPr/>
        </p:nvCxnSpPr>
        <p:spPr>
          <a:xfrm flipV="1">
            <a:off x="2875765" y="2197787"/>
            <a:ext cx="624591" cy="428440"/>
          </a:xfrm>
          <a:prstGeom prst="line">
            <a:avLst/>
          </a:prstGeom>
        </p:spPr>
        <p:style>
          <a:lnRef idx="1">
            <a:schemeClr val="accent3"/>
          </a:lnRef>
          <a:fillRef idx="0">
            <a:schemeClr val="accent3"/>
          </a:fillRef>
          <a:effectRef idx="0">
            <a:schemeClr val="accent3"/>
          </a:effectRef>
          <a:fontRef idx="minor">
            <a:schemeClr val="tx1"/>
          </a:fontRef>
        </p:style>
      </p:cxnSp>
      <p:cxnSp>
        <p:nvCxnSpPr>
          <p:cNvPr id="25" name="Conector recto 24"/>
          <p:cNvCxnSpPr>
            <a:stCxn id="7" idx="3"/>
            <a:endCxn id="10" idx="1"/>
          </p:cNvCxnSpPr>
          <p:nvPr/>
        </p:nvCxnSpPr>
        <p:spPr>
          <a:xfrm>
            <a:off x="2875765" y="2626227"/>
            <a:ext cx="679217" cy="1010399"/>
          </a:xfrm>
          <a:prstGeom prst="line">
            <a:avLst/>
          </a:prstGeom>
        </p:spPr>
        <p:style>
          <a:lnRef idx="1">
            <a:schemeClr val="accent3"/>
          </a:lnRef>
          <a:fillRef idx="0">
            <a:schemeClr val="accent3"/>
          </a:fillRef>
          <a:effectRef idx="0">
            <a:schemeClr val="accent3"/>
          </a:effectRef>
          <a:fontRef idx="minor">
            <a:schemeClr val="tx1"/>
          </a:fontRef>
        </p:style>
      </p:cxnSp>
      <p:cxnSp>
        <p:nvCxnSpPr>
          <p:cNvPr id="27" name="Conector recto 26"/>
          <p:cNvCxnSpPr>
            <a:stCxn id="7" idx="3"/>
            <a:endCxn id="11" idx="1"/>
          </p:cNvCxnSpPr>
          <p:nvPr/>
        </p:nvCxnSpPr>
        <p:spPr>
          <a:xfrm>
            <a:off x="2875765" y="2626227"/>
            <a:ext cx="643533" cy="2081394"/>
          </a:xfrm>
          <a:prstGeom prst="line">
            <a:avLst/>
          </a:prstGeom>
        </p:spPr>
        <p:style>
          <a:lnRef idx="1">
            <a:schemeClr val="accent3"/>
          </a:lnRef>
          <a:fillRef idx="0">
            <a:schemeClr val="accent3"/>
          </a:fillRef>
          <a:effectRef idx="0">
            <a:schemeClr val="accent3"/>
          </a:effectRef>
          <a:fontRef idx="minor">
            <a:schemeClr val="tx1"/>
          </a:fontRef>
        </p:style>
      </p:cxnSp>
      <p:cxnSp>
        <p:nvCxnSpPr>
          <p:cNvPr id="29" name="Conector recto 28"/>
          <p:cNvCxnSpPr>
            <a:stCxn id="9" idx="3"/>
            <a:endCxn id="14" idx="1"/>
          </p:cNvCxnSpPr>
          <p:nvPr/>
        </p:nvCxnSpPr>
        <p:spPr>
          <a:xfrm flipV="1">
            <a:off x="5313071" y="1960563"/>
            <a:ext cx="576668" cy="237224"/>
          </a:xfrm>
          <a:prstGeom prst="line">
            <a:avLst/>
          </a:prstGeom>
        </p:spPr>
        <p:style>
          <a:lnRef idx="1">
            <a:schemeClr val="accent4"/>
          </a:lnRef>
          <a:fillRef idx="0">
            <a:schemeClr val="accent4"/>
          </a:fillRef>
          <a:effectRef idx="0">
            <a:schemeClr val="accent4"/>
          </a:effectRef>
          <a:fontRef idx="minor">
            <a:schemeClr val="tx1"/>
          </a:fontRef>
        </p:style>
      </p:cxnSp>
      <p:cxnSp>
        <p:nvCxnSpPr>
          <p:cNvPr id="31" name="Conector recto 30"/>
          <p:cNvCxnSpPr>
            <a:stCxn id="9" idx="3"/>
            <a:endCxn id="15" idx="1"/>
          </p:cNvCxnSpPr>
          <p:nvPr/>
        </p:nvCxnSpPr>
        <p:spPr>
          <a:xfrm>
            <a:off x="5313071" y="2197787"/>
            <a:ext cx="623102" cy="311105"/>
          </a:xfrm>
          <a:prstGeom prst="line">
            <a:avLst/>
          </a:prstGeom>
        </p:spPr>
        <p:style>
          <a:lnRef idx="1">
            <a:schemeClr val="accent4"/>
          </a:lnRef>
          <a:fillRef idx="0">
            <a:schemeClr val="accent4"/>
          </a:fillRef>
          <a:effectRef idx="0">
            <a:schemeClr val="accent4"/>
          </a:effectRef>
          <a:fontRef idx="minor">
            <a:schemeClr val="tx1"/>
          </a:fontRef>
        </p:style>
      </p:cxnSp>
      <p:cxnSp>
        <p:nvCxnSpPr>
          <p:cNvPr id="33" name="Conector recto 32"/>
          <p:cNvCxnSpPr>
            <a:stCxn id="9" idx="3"/>
            <a:endCxn id="16" idx="1"/>
          </p:cNvCxnSpPr>
          <p:nvPr/>
        </p:nvCxnSpPr>
        <p:spPr>
          <a:xfrm>
            <a:off x="5313071" y="2197787"/>
            <a:ext cx="582355" cy="767752"/>
          </a:xfrm>
          <a:prstGeom prst="line">
            <a:avLst/>
          </a:prstGeom>
        </p:spPr>
        <p:style>
          <a:lnRef idx="1">
            <a:schemeClr val="accent4"/>
          </a:lnRef>
          <a:fillRef idx="0">
            <a:schemeClr val="accent4"/>
          </a:fillRef>
          <a:effectRef idx="0">
            <a:schemeClr val="accent4"/>
          </a:effectRef>
          <a:fontRef idx="minor">
            <a:schemeClr val="tx1"/>
          </a:fontRef>
        </p:style>
      </p:cxnSp>
      <p:cxnSp>
        <p:nvCxnSpPr>
          <p:cNvPr id="35" name="Conector recto 34"/>
          <p:cNvCxnSpPr>
            <a:stCxn id="9" idx="3"/>
            <a:endCxn id="17" idx="1"/>
          </p:cNvCxnSpPr>
          <p:nvPr/>
        </p:nvCxnSpPr>
        <p:spPr>
          <a:xfrm>
            <a:off x="5313071" y="2197787"/>
            <a:ext cx="602992" cy="1236906"/>
          </a:xfrm>
          <a:prstGeom prst="line">
            <a:avLst/>
          </a:prstGeom>
        </p:spPr>
        <p:style>
          <a:lnRef idx="1">
            <a:schemeClr val="accent4"/>
          </a:lnRef>
          <a:fillRef idx="0">
            <a:schemeClr val="accent4"/>
          </a:fillRef>
          <a:effectRef idx="0">
            <a:schemeClr val="accent4"/>
          </a:effectRef>
          <a:fontRef idx="minor">
            <a:schemeClr val="tx1"/>
          </a:fontRef>
        </p:style>
      </p:cxnSp>
      <p:cxnSp>
        <p:nvCxnSpPr>
          <p:cNvPr id="37" name="Conector recto 36"/>
          <p:cNvCxnSpPr>
            <a:stCxn id="10" idx="3"/>
            <a:endCxn id="19" idx="1"/>
          </p:cNvCxnSpPr>
          <p:nvPr/>
        </p:nvCxnSpPr>
        <p:spPr>
          <a:xfrm>
            <a:off x="5361152" y="3636626"/>
            <a:ext cx="575021" cy="250944"/>
          </a:xfrm>
          <a:prstGeom prst="line">
            <a:avLst/>
          </a:prstGeom>
        </p:spPr>
        <p:style>
          <a:lnRef idx="1">
            <a:schemeClr val="accent4"/>
          </a:lnRef>
          <a:fillRef idx="0">
            <a:schemeClr val="accent4"/>
          </a:fillRef>
          <a:effectRef idx="0">
            <a:schemeClr val="accent4"/>
          </a:effectRef>
          <a:fontRef idx="minor">
            <a:schemeClr val="tx1"/>
          </a:fontRef>
        </p:style>
      </p:cxnSp>
      <p:sp>
        <p:nvSpPr>
          <p:cNvPr id="98" name="Título 1"/>
          <p:cNvSpPr>
            <a:spLocks noGrp="1"/>
          </p:cNvSpPr>
          <p:nvPr>
            <p:ph type="title"/>
          </p:nvPr>
        </p:nvSpPr>
        <p:spPr>
          <a:xfrm>
            <a:off x="2250659" y="75988"/>
            <a:ext cx="8614410" cy="664711"/>
          </a:xfrm>
        </p:spPr>
        <p:txBody>
          <a:bodyPr/>
          <a:lstStyle/>
          <a:p>
            <a:r>
              <a:rPr lang="es-ES" sz="2800" dirty="0" smtClean="0"/>
              <a:t>DISEÑO DEL PAVIMENTO FLEXIBLE</a:t>
            </a:r>
            <a:endParaRPr lang="es-ES" sz="2800" dirty="0"/>
          </a:p>
        </p:txBody>
      </p:sp>
      <p:cxnSp>
        <p:nvCxnSpPr>
          <p:cNvPr id="114" name="Conector recto 113"/>
          <p:cNvCxnSpPr>
            <a:stCxn id="10" idx="3"/>
            <a:endCxn id="18" idx="1"/>
          </p:cNvCxnSpPr>
          <p:nvPr/>
        </p:nvCxnSpPr>
        <p:spPr>
          <a:xfrm>
            <a:off x="5361152" y="3636626"/>
            <a:ext cx="544825" cy="652105"/>
          </a:xfrm>
          <a:prstGeom prst="line">
            <a:avLst/>
          </a:prstGeom>
        </p:spPr>
        <p:style>
          <a:lnRef idx="1">
            <a:schemeClr val="accent4"/>
          </a:lnRef>
          <a:fillRef idx="0">
            <a:schemeClr val="accent4"/>
          </a:fillRef>
          <a:effectRef idx="0">
            <a:schemeClr val="accent4"/>
          </a:effectRef>
          <a:fontRef idx="minor">
            <a:schemeClr val="tx1"/>
          </a:fontRef>
        </p:style>
      </p:cxnSp>
      <p:cxnSp>
        <p:nvCxnSpPr>
          <p:cNvPr id="116" name="Conector recto 115"/>
          <p:cNvCxnSpPr>
            <a:stCxn id="6" idx="3"/>
            <a:endCxn id="8" idx="1"/>
          </p:cNvCxnSpPr>
          <p:nvPr/>
        </p:nvCxnSpPr>
        <p:spPr>
          <a:xfrm>
            <a:off x="1394460" y="4101505"/>
            <a:ext cx="462755" cy="1530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Conector recto 117"/>
          <p:cNvCxnSpPr>
            <a:stCxn id="6" idx="3"/>
            <a:endCxn id="7" idx="1"/>
          </p:cNvCxnSpPr>
          <p:nvPr/>
        </p:nvCxnSpPr>
        <p:spPr>
          <a:xfrm flipV="1">
            <a:off x="1394460" y="2626227"/>
            <a:ext cx="462755" cy="1475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Conector recto 119"/>
          <p:cNvCxnSpPr>
            <a:stCxn id="8" idx="3"/>
            <a:endCxn id="12" idx="1"/>
          </p:cNvCxnSpPr>
          <p:nvPr/>
        </p:nvCxnSpPr>
        <p:spPr>
          <a:xfrm>
            <a:off x="2949496" y="5631845"/>
            <a:ext cx="569802"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122" name="Conector recto 121"/>
          <p:cNvCxnSpPr>
            <a:stCxn id="8" idx="3"/>
            <a:endCxn id="13" idx="1"/>
          </p:cNvCxnSpPr>
          <p:nvPr/>
        </p:nvCxnSpPr>
        <p:spPr>
          <a:xfrm>
            <a:off x="2949496" y="5631845"/>
            <a:ext cx="550860" cy="799200"/>
          </a:xfrm>
          <a:prstGeom prst="line">
            <a:avLst/>
          </a:prstGeom>
        </p:spPr>
        <p:style>
          <a:lnRef idx="1">
            <a:schemeClr val="accent3"/>
          </a:lnRef>
          <a:fillRef idx="0">
            <a:schemeClr val="accent3"/>
          </a:fillRef>
          <a:effectRef idx="0">
            <a:schemeClr val="accent3"/>
          </a:effectRef>
          <a:fontRef idx="minor">
            <a:schemeClr val="tx1"/>
          </a:fontRef>
        </p:style>
      </p:cxnSp>
      <p:cxnSp>
        <p:nvCxnSpPr>
          <p:cNvPr id="127" name="Conector recto 126"/>
          <p:cNvCxnSpPr>
            <a:stCxn id="11" idx="3"/>
            <a:endCxn id="20" idx="1"/>
          </p:cNvCxnSpPr>
          <p:nvPr/>
        </p:nvCxnSpPr>
        <p:spPr>
          <a:xfrm>
            <a:off x="5332017" y="4707621"/>
            <a:ext cx="575926" cy="118320"/>
          </a:xfrm>
          <a:prstGeom prst="line">
            <a:avLst/>
          </a:prstGeom>
        </p:spPr>
        <p:style>
          <a:lnRef idx="1">
            <a:schemeClr val="accent4"/>
          </a:lnRef>
          <a:fillRef idx="0">
            <a:schemeClr val="accent4"/>
          </a:fillRef>
          <a:effectRef idx="0">
            <a:schemeClr val="accent4"/>
          </a:effectRef>
          <a:fontRef idx="minor">
            <a:schemeClr val="tx1"/>
          </a:fontRef>
        </p:style>
      </p:cxnSp>
      <mc:AlternateContent xmlns:mc="http://schemas.openxmlformats.org/markup-compatibility/2006" xmlns:a14="http://schemas.microsoft.com/office/drawing/2010/main">
        <mc:Choice Requires="a14">
          <p:sp>
            <p:nvSpPr>
              <p:cNvPr id="101" name="Rectángulo 100"/>
              <p:cNvSpPr/>
              <p:nvPr/>
            </p:nvSpPr>
            <p:spPr>
              <a:xfrm>
                <a:off x="2133937" y="682198"/>
                <a:ext cx="8381664" cy="862287"/>
              </a:xfrm>
              <a:prstGeom prst="rect">
                <a:avLst/>
              </a:prstGeom>
              <a:ln w="1270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s-ES" sz="1400" i="1">
                              <a:latin typeface="Cambria Math" panose="02040503050406030204" pitchFamily="18" charset="0"/>
                            </a:rPr>
                          </m:ctrlPr>
                        </m:funcPr>
                        <m:fName>
                          <m:sSub>
                            <m:sSubPr>
                              <m:ctrlPr>
                                <a:rPr lang="es-ES" sz="1400" i="1">
                                  <a:latin typeface="Cambria Math" panose="02040503050406030204" pitchFamily="18" charset="0"/>
                                </a:rPr>
                              </m:ctrlPr>
                            </m:sSubPr>
                            <m:e>
                              <m:r>
                                <m:rPr>
                                  <m:sty m:val="p"/>
                                </m:rPr>
                                <a:rPr lang="es-ES" sz="1400">
                                  <a:latin typeface="Cambria Math" panose="02040503050406030204" pitchFamily="18" charset="0"/>
                                </a:rPr>
                                <m:t>log</m:t>
                              </m:r>
                            </m:e>
                            <m:sub>
                              <m:r>
                                <a:rPr lang="es-ES" sz="1400" i="0">
                                  <a:latin typeface="Cambria Math" panose="02040503050406030204" pitchFamily="18" charset="0"/>
                                </a:rPr>
                                <m:t>10</m:t>
                              </m:r>
                            </m:sub>
                          </m:sSub>
                        </m:fName>
                        <m:e>
                          <m:r>
                            <a:rPr lang="es-ES" sz="1400" b="1" i="1" smtClean="0">
                              <a:solidFill>
                                <a:srgbClr val="FF0000"/>
                              </a:solidFill>
                              <a:latin typeface="Cambria Math" panose="02040503050406030204" pitchFamily="18" charset="0"/>
                            </a:rPr>
                            <m:t>𝑾𝒕</m:t>
                          </m:r>
                          <m:r>
                            <a:rPr lang="es-ES" sz="1400" b="1" i="0">
                              <a:solidFill>
                                <a:srgbClr val="FF0000"/>
                              </a:solidFill>
                              <a:latin typeface="Cambria Math" panose="02040503050406030204" pitchFamily="18" charset="0"/>
                            </a:rPr>
                            <m:t>𝟏𝟖</m:t>
                          </m:r>
                          <m:r>
                            <a:rPr lang="es-ES" sz="1400" i="0">
                              <a:latin typeface="Cambria Math" panose="02040503050406030204" pitchFamily="18" charset="0"/>
                            </a:rPr>
                            <m:t>=</m:t>
                          </m:r>
                          <m:sSub>
                            <m:sSubPr>
                              <m:ctrlPr>
                                <a:rPr lang="es-ES" sz="1400" b="1" i="1" smtClean="0">
                                  <a:solidFill>
                                    <a:srgbClr val="FF0000"/>
                                  </a:solidFill>
                                  <a:latin typeface="Cambria Math" panose="02040503050406030204" pitchFamily="18" charset="0"/>
                                </a:rPr>
                              </m:ctrlPr>
                            </m:sSubPr>
                            <m:e>
                              <m:r>
                                <a:rPr lang="es-ES" sz="1400" b="1" i="1">
                                  <a:solidFill>
                                    <a:srgbClr val="FF0000"/>
                                  </a:solidFill>
                                  <a:latin typeface="Cambria Math" panose="02040503050406030204" pitchFamily="18" charset="0"/>
                                </a:rPr>
                                <m:t>𝒁</m:t>
                              </m:r>
                            </m:e>
                            <m:sub>
                              <m:r>
                                <a:rPr lang="es-ES" sz="1400" b="1" i="1">
                                  <a:solidFill>
                                    <a:srgbClr val="FF0000"/>
                                  </a:solidFill>
                                  <a:latin typeface="Cambria Math" panose="02040503050406030204" pitchFamily="18" charset="0"/>
                                </a:rPr>
                                <m:t>𝑹</m:t>
                              </m:r>
                            </m:sub>
                          </m:sSub>
                        </m:e>
                      </m:func>
                      <m:r>
                        <a:rPr lang="es-ES" sz="1400" i="0">
                          <a:latin typeface="Cambria Math" panose="02040503050406030204" pitchFamily="18" charset="0"/>
                        </a:rPr>
                        <m:t>×</m:t>
                      </m:r>
                      <m:sSub>
                        <m:sSubPr>
                          <m:ctrlPr>
                            <a:rPr lang="es-ES" sz="1400" b="1" i="1" smtClean="0">
                              <a:solidFill>
                                <a:srgbClr val="FF0000"/>
                              </a:solidFill>
                              <a:latin typeface="Cambria Math" panose="02040503050406030204" pitchFamily="18" charset="0"/>
                            </a:rPr>
                          </m:ctrlPr>
                        </m:sSubPr>
                        <m:e>
                          <m:r>
                            <a:rPr lang="es-ES" sz="1400" b="1" i="1">
                              <a:solidFill>
                                <a:srgbClr val="FF0000"/>
                              </a:solidFill>
                              <a:latin typeface="Cambria Math" panose="02040503050406030204" pitchFamily="18" charset="0"/>
                            </a:rPr>
                            <m:t>𝑺</m:t>
                          </m:r>
                        </m:e>
                        <m:sub>
                          <m:r>
                            <a:rPr lang="es-ES" sz="1400" b="1" i="1">
                              <a:solidFill>
                                <a:srgbClr val="FF0000"/>
                              </a:solidFill>
                              <a:latin typeface="Cambria Math" panose="02040503050406030204" pitchFamily="18" charset="0"/>
                            </a:rPr>
                            <m:t>𝒐</m:t>
                          </m:r>
                        </m:sub>
                      </m:sSub>
                      <m:r>
                        <a:rPr lang="es-ES" sz="1400" i="0">
                          <a:latin typeface="Cambria Math" panose="02040503050406030204" pitchFamily="18" charset="0"/>
                        </a:rPr>
                        <m:t>+9.36×</m:t>
                      </m:r>
                      <m:func>
                        <m:funcPr>
                          <m:ctrlPr>
                            <a:rPr lang="es-ES" sz="1400" i="1">
                              <a:latin typeface="Cambria Math" panose="02040503050406030204" pitchFamily="18" charset="0"/>
                            </a:rPr>
                          </m:ctrlPr>
                        </m:funcPr>
                        <m:fName>
                          <m:sSub>
                            <m:sSubPr>
                              <m:ctrlPr>
                                <a:rPr lang="es-ES" sz="1400" i="1">
                                  <a:latin typeface="Cambria Math" panose="02040503050406030204" pitchFamily="18" charset="0"/>
                                </a:rPr>
                              </m:ctrlPr>
                            </m:sSubPr>
                            <m:e>
                              <m:r>
                                <m:rPr>
                                  <m:sty m:val="p"/>
                                </m:rPr>
                                <a:rPr lang="es-ES" sz="1400" i="0">
                                  <a:latin typeface="Cambria Math" panose="02040503050406030204" pitchFamily="18" charset="0"/>
                                </a:rPr>
                                <m:t>log</m:t>
                              </m:r>
                            </m:e>
                            <m:sub>
                              <m:r>
                                <a:rPr lang="es-ES" sz="1400" i="0">
                                  <a:latin typeface="Cambria Math" panose="02040503050406030204" pitchFamily="18" charset="0"/>
                                </a:rPr>
                                <m:t>10</m:t>
                              </m:r>
                            </m:sub>
                          </m:sSub>
                        </m:fName>
                        <m:e>
                          <m:d>
                            <m:dPr>
                              <m:ctrlPr>
                                <a:rPr lang="es-ES" sz="1400" i="1">
                                  <a:latin typeface="Cambria Math" panose="02040503050406030204" pitchFamily="18" charset="0"/>
                                </a:rPr>
                              </m:ctrlPr>
                            </m:dPr>
                            <m:e>
                              <m:r>
                                <a:rPr lang="es-ES" sz="1400" b="1" i="1" smtClean="0">
                                  <a:solidFill>
                                    <a:schemeClr val="accent6"/>
                                  </a:solidFill>
                                  <a:latin typeface="Cambria Math" panose="02040503050406030204" pitchFamily="18" charset="0"/>
                                </a:rPr>
                                <m:t>𝑺𝑵</m:t>
                              </m:r>
                              <m:r>
                                <a:rPr lang="es-ES" sz="1400" i="0">
                                  <a:latin typeface="Cambria Math" panose="02040503050406030204" pitchFamily="18" charset="0"/>
                                </a:rPr>
                                <m:t>+1</m:t>
                              </m:r>
                            </m:e>
                          </m:d>
                          <m:r>
                            <a:rPr lang="es-ES" sz="1400" i="0">
                              <a:latin typeface="Cambria Math" panose="02040503050406030204" pitchFamily="18" charset="0"/>
                            </a:rPr>
                            <m:t>−0.20+</m:t>
                          </m:r>
                          <m:f>
                            <m:fPr>
                              <m:ctrlPr>
                                <a:rPr lang="es-ES" sz="1400" i="1">
                                  <a:latin typeface="Cambria Math" panose="02040503050406030204" pitchFamily="18" charset="0"/>
                                </a:rPr>
                              </m:ctrlPr>
                            </m:fPr>
                            <m:num>
                              <m:func>
                                <m:funcPr>
                                  <m:ctrlPr>
                                    <a:rPr lang="es-ES" sz="1400" i="1">
                                      <a:latin typeface="Cambria Math" panose="02040503050406030204" pitchFamily="18" charset="0"/>
                                    </a:rPr>
                                  </m:ctrlPr>
                                </m:funcPr>
                                <m:fName>
                                  <m:sSub>
                                    <m:sSubPr>
                                      <m:ctrlPr>
                                        <a:rPr lang="es-ES" sz="1400" i="1">
                                          <a:latin typeface="Cambria Math" panose="02040503050406030204" pitchFamily="18" charset="0"/>
                                        </a:rPr>
                                      </m:ctrlPr>
                                    </m:sSubPr>
                                    <m:e>
                                      <m:r>
                                        <m:rPr>
                                          <m:sty m:val="p"/>
                                        </m:rPr>
                                        <a:rPr lang="es-ES" sz="1400" i="0">
                                          <a:latin typeface="Cambria Math" panose="02040503050406030204" pitchFamily="18" charset="0"/>
                                        </a:rPr>
                                        <m:t>log</m:t>
                                      </m:r>
                                    </m:e>
                                    <m:sub>
                                      <m:r>
                                        <a:rPr lang="es-ES" sz="1400" i="0">
                                          <a:latin typeface="Cambria Math" panose="02040503050406030204" pitchFamily="18" charset="0"/>
                                        </a:rPr>
                                        <m:t>10</m:t>
                                      </m:r>
                                    </m:sub>
                                  </m:sSub>
                                </m:fName>
                                <m:e>
                                  <m:d>
                                    <m:dPr>
                                      <m:begChr m:val="["/>
                                      <m:endChr m:val="]"/>
                                      <m:ctrlPr>
                                        <a:rPr lang="es-ES" sz="1400" i="1">
                                          <a:latin typeface="Cambria Math" panose="02040503050406030204" pitchFamily="18" charset="0"/>
                                        </a:rPr>
                                      </m:ctrlPr>
                                    </m:dPr>
                                    <m:e>
                                      <m:f>
                                        <m:fPr>
                                          <m:ctrlPr>
                                            <a:rPr lang="es-ES" sz="1400" i="1">
                                              <a:latin typeface="Cambria Math" panose="02040503050406030204" pitchFamily="18" charset="0"/>
                                            </a:rPr>
                                          </m:ctrlPr>
                                        </m:fPr>
                                        <m:num>
                                          <m:r>
                                            <a:rPr lang="es-ES" sz="1400" b="1" i="0" smtClean="0">
                                              <a:solidFill>
                                                <a:srgbClr val="FF0000"/>
                                              </a:solidFill>
                                              <a:latin typeface="Cambria Math" panose="02040503050406030204" pitchFamily="18" charset="0"/>
                                            </a:rPr>
                                            <m:t>∆</m:t>
                                          </m:r>
                                          <m:r>
                                            <a:rPr lang="es-ES" sz="1400" b="1" i="1">
                                              <a:solidFill>
                                                <a:srgbClr val="FF0000"/>
                                              </a:solidFill>
                                              <a:latin typeface="Cambria Math" panose="02040503050406030204" pitchFamily="18" charset="0"/>
                                            </a:rPr>
                                            <m:t>𝑷𝑺𝑰</m:t>
                                          </m:r>
                                        </m:num>
                                        <m:den>
                                          <m:r>
                                            <a:rPr lang="es-ES" sz="1400" i="0">
                                              <a:latin typeface="Cambria Math" panose="02040503050406030204" pitchFamily="18" charset="0"/>
                                            </a:rPr>
                                            <m:t>4.2−1.5</m:t>
                                          </m:r>
                                        </m:den>
                                      </m:f>
                                    </m:e>
                                  </m:d>
                                </m:e>
                              </m:func>
                            </m:num>
                            <m:den>
                              <m:r>
                                <a:rPr lang="es-ES" sz="1400" i="0">
                                  <a:latin typeface="Cambria Math" panose="02040503050406030204" pitchFamily="18" charset="0"/>
                                </a:rPr>
                                <m:t>0.40+</m:t>
                              </m:r>
                              <m:f>
                                <m:fPr>
                                  <m:ctrlPr>
                                    <a:rPr lang="es-ES" sz="1400" i="1">
                                      <a:latin typeface="Cambria Math" panose="02040503050406030204" pitchFamily="18" charset="0"/>
                                    </a:rPr>
                                  </m:ctrlPr>
                                </m:fPr>
                                <m:num>
                                  <m:r>
                                    <a:rPr lang="es-ES" sz="1400" i="0">
                                      <a:latin typeface="Cambria Math" panose="02040503050406030204" pitchFamily="18" charset="0"/>
                                    </a:rPr>
                                    <m:t>1094</m:t>
                                  </m:r>
                                </m:num>
                                <m:den>
                                  <m:sSup>
                                    <m:sSupPr>
                                      <m:ctrlPr>
                                        <a:rPr lang="es-ES" sz="1400" i="1">
                                          <a:latin typeface="Cambria Math" panose="02040503050406030204" pitchFamily="18" charset="0"/>
                                        </a:rPr>
                                      </m:ctrlPr>
                                    </m:sSupPr>
                                    <m:e>
                                      <m:d>
                                        <m:dPr>
                                          <m:ctrlPr>
                                            <a:rPr lang="es-ES" sz="1400" i="1">
                                              <a:latin typeface="Cambria Math" panose="02040503050406030204" pitchFamily="18" charset="0"/>
                                            </a:rPr>
                                          </m:ctrlPr>
                                        </m:dPr>
                                        <m:e>
                                          <m:r>
                                            <a:rPr lang="es-ES" sz="1400" i="1">
                                              <a:latin typeface="Cambria Math" panose="02040503050406030204" pitchFamily="18" charset="0"/>
                                            </a:rPr>
                                            <m:t>𝑆𝑁</m:t>
                                          </m:r>
                                          <m:r>
                                            <a:rPr lang="es-ES" sz="1400" i="0">
                                              <a:latin typeface="Cambria Math" panose="02040503050406030204" pitchFamily="18" charset="0"/>
                                            </a:rPr>
                                            <m:t>+1</m:t>
                                          </m:r>
                                        </m:e>
                                      </m:d>
                                    </m:e>
                                    <m:sup>
                                      <m:r>
                                        <a:rPr lang="es-ES" sz="1400" i="0">
                                          <a:latin typeface="Cambria Math" panose="02040503050406030204" pitchFamily="18" charset="0"/>
                                        </a:rPr>
                                        <m:t>5.19</m:t>
                                      </m:r>
                                    </m:sup>
                                  </m:sSup>
                                  <m:r>
                                    <a:rPr lang="es-ES" sz="1400" i="0">
                                      <a:latin typeface="Cambria Math" panose="02040503050406030204" pitchFamily="18" charset="0"/>
                                    </a:rPr>
                                    <m:t> </m:t>
                                  </m:r>
                                </m:den>
                              </m:f>
                            </m:den>
                          </m:f>
                          <m:r>
                            <a:rPr lang="es-ES" sz="1400" i="0">
                              <a:latin typeface="Cambria Math" panose="02040503050406030204" pitchFamily="18" charset="0"/>
                            </a:rPr>
                            <m:t>+2.32×</m:t>
                          </m:r>
                          <m:func>
                            <m:funcPr>
                              <m:ctrlPr>
                                <a:rPr lang="es-ES" sz="1400" i="1">
                                  <a:latin typeface="Cambria Math" panose="02040503050406030204" pitchFamily="18" charset="0"/>
                                </a:rPr>
                              </m:ctrlPr>
                            </m:funcPr>
                            <m:fName>
                              <m:sSub>
                                <m:sSubPr>
                                  <m:ctrlPr>
                                    <a:rPr lang="es-ES" sz="1400" i="1">
                                      <a:latin typeface="Cambria Math" panose="02040503050406030204" pitchFamily="18" charset="0"/>
                                    </a:rPr>
                                  </m:ctrlPr>
                                </m:sSubPr>
                                <m:e>
                                  <m:r>
                                    <m:rPr>
                                      <m:sty m:val="p"/>
                                    </m:rPr>
                                    <a:rPr lang="es-ES" sz="1400" i="0">
                                      <a:latin typeface="Cambria Math" panose="02040503050406030204" pitchFamily="18" charset="0"/>
                                    </a:rPr>
                                    <m:t>log</m:t>
                                  </m:r>
                                </m:e>
                                <m:sub>
                                  <m:r>
                                    <a:rPr lang="es-ES" sz="1400" i="0">
                                      <a:latin typeface="Cambria Math" panose="02040503050406030204" pitchFamily="18" charset="0"/>
                                    </a:rPr>
                                    <m:t>10</m:t>
                                  </m:r>
                                </m:sub>
                              </m:sSub>
                            </m:fName>
                            <m:e>
                              <m:sSub>
                                <m:sSubPr>
                                  <m:ctrlPr>
                                    <a:rPr lang="es-ES" sz="1400" b="1" i="1" smtClean="0">
                                      <a:solidFill>
                                        <a:srgbClr val="FF0000"/>
                                      </a:solidFill>
                                      <a:latin typeface="Cambria Math" panose="02040503050406030204" pitchFamily="18" charset="0"/>
                                    </a:rPr>
                                  </m:ctrlPr>
                                </m:sSubPr>
                                <m:e>
                                  <m:r>
                                    <a:rPr lang="es-ES" sz="1400" b="1" i="1">
                                      <a:solidFill>
                                        <a:srgbClr val="FF0000"/>
                                      </a:solidFill>
                                      <a:latin typeface="Cambria Math" panose="02040503050406030204" pitchFamily="18" charset="0"/>
                                    </a:rPr>
                                    <m:t>𝑴</m:t>
                                  </m:r>
                                </m:e>
                                <m:sub>
                                  <m:r>
                                    <a:rPr lang="es-ES" sz="1400" b="1" i="1">
                                      <a:solidFill>
                                        <a:srgbClr val="FF0000"/>
                                      </a:solidFill>
                                      <a:latin typeface="Cambria Math" panose="02040503050406030204" pitchFamily="18" charset="0"/>
                                    </a:rPr>
                                    <m:t>𝑹</m:t>
                                  </m:r>
                                </m:sub>
                              </m:sSub>
                              <m:r>
                                <a:rPr lang="es-ES" sz="1400" i="0">
                                  <a:latin typeface="Cambria Math" panose="02040503050406030204" pitchFamily="18" charset="0"/>
                                </a:rPr>
                                <m:t>−8.07</m:t>
                              </m:r>
                            </m:e>
                          </m:func>
                        </m:e>
                      </m:func>
                    </m:oMath>
                  </m:oMathPara>
                </a14:m>
                <a:endParaRPr lang="es-ES" dirty="0"/>
              </a:p>
            </p:txBody>
          </p:sp>
        </mc:Choice>
        <mc:Fallback xmlns="">
          <p:sp>
            <p:nvSpPr>
              <p:cNvPr id="101" name="Rectángulo 100"/>
              <p:cNvSpPr>
                <a:spLocks noRot="1" noChangeAspect="1" noMove="1" noResize="1" noEditPoints="1" noAdjustHandles="1" noChangeArrowheads="1" noChangeShapeType="1" noTextEdit="1"/>
              </p:cNvSpPr>
              <p:nvPr/>
            </p:nvSpPr>
            <p:spPr>
              <a:xfrm>
                <a:off x="2133937" y="682198"/>
                <a:ext cx="8381664" cy="862287"/>
              </a:xfrm>
              <a:prstGeom prst="rect">
                <a:avLst/>
              </a:prstGeom>
              <a:blipFill rotWithShape="0">
                <a:blip r:embed="rId3"/>
                <a:stretch>
                  <a:fillRect/>
                </a:stretch>
              </a:blipFill>
              <a:ln w="12700">
                <a:solidFill>
                  <a:schemeClr val="tx1"/>
                </a:solidFill>
              </a:ln>
            </p:spPr>
            <p:txBody>
              <a:bodyPr/>
              <a:lstStyle/>
              <a:p>
                <a:r>
                  <a:rPr lang="es-ES">
                    <a:noFill/>
                  </a:rPr>
                  <a:t> </a:t>
                </a:r>
              </a:p>
            </p:txBody>
          </p:sp>
        </mc:Fallback>
      </mc:AlternateContent>
      <p:pic>
        <p:nvPicPr>
          <p:cNvPr id="129" name="42 Imagen"/>
          <p:cNvPicPr>
            <a:picLocks noChangeAspect="1"/>
          </p:cNvPicPr>
          <p:nvPr/>
        </p:nvPicPr>
        <p:blipFill rotWithShape="1">
          <a:blip r:embed="rId4"/>
          <a:srcRect l="3025" t="14482" r="4346" b="6851"/>
          <a:stretch/>
        </p:blipFill>
        <p:spPr>
          <a:xfrm>
            <a:off x="8580481" y="2266594"/>
            <a:ext cx="3528908" cy="1474756"/>
          </a:xfrm>
          <a:prstGeom prst="rect">
            <a:avLst/>
          </a:prstGeom>
          <a:ln>
            <a:solidFill>
              <a:schemeClr val="accent3">
                <a:lumMod val="75000"/>
              </a:schemeClr>
            </a:solidFill>
          </a:ln>
        </p:spPr>
      </p:pic>
      <mc:AlternateContent xmlns:mc="http://schemas.openxmlformats.org/markup-compatibility/2006" xmlns:a14="http://schemas.microsoft.com/office/drawing/2010/main">
        <mc:Choice Requires="a14">
          <p:graphicFrame>
            <p:nvGraphicFramePr>
              <p:cNvPr id="67" name="Tabla 66"/>
              <p:cNvGraphicFramePr>
                <a:graphicFrameLocks noGrp="1"/>
              </p:cNvGraphicFramePr>
              <p:nvPr>
                <p:extLst>
                  <p:ext uri="{D42A27DB-BD31-4B8C-83A1-F6EECF244321}">
                    <p14:modId xmlns:p14="http://schemas.microsoft.com/office/powerpoint/2010/main" val="2268625477"/>
                  </p:ext>
                </p:extLst>
              </p:nvPr>
            </p:nvGraphicFramePr>
            <p:xfrm>
              <a:off x="9136524" y="4011216"/>
              <a:ext cx="2462108" cy="1447009"/>
            </p:xfrm>
            <a:graphic>
              <a:graphicData uri="http://schemas.openxmlformats.org/drawingml/2006/table">
                <a:tbl>
                  <a:tblPr firstRow="1" firstCol="1" bandRow="1">
                    <a:tableStyleId>{5940675A-B579-460E-94D1-54222C63F5DA}</a:tableStyleId>
                  </a:tblPr>
                  <a:tblGrid>
                    <a:gridCol w="2462108"/>
                  </a:tblGrid>
                  <a:tr h="470380">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sz="1000" b="1" i="1" smtClean="0">
                                        <a:solidFill>
                                          <a:schemeClr val="tx1"/>
                                        </a:solidFill>
                                        <a:effectLst/>
                                        <a:latin typeface="Cambria Math" panose="02040503050406030204" pitchFamily="18" charset="0"/>
                                      </a:rPr>
                                    </m:ctrlPr>
                                  </m:sSubPr>
                                  <m:e>
                                    <m:r>
                                      <a:rPr lang="es-ES" sz="1000" b="1" i="1">
                                        <a:solidFill>
                                          <a:schemeClr val="tx1"/>
                                        </a:solidFill>
                                        <a:effectLst/>
                                        <a:latin typeface="Cambria Math" panose="02040503050406030204" pitchFamily="18" charset="0"/>
                                      </a:rPr>
                                      <m:t>𝒉</m:t>
                                    </m:r>
                                  </m:e>
                                  <m:sub>
                                    <m:r>
                                      <a:rPr lang="es-ES" sz="1000" b="1" i="1">
                                        <a:solidFill>
                                          <a:schemeClr val="tx1"/>
                                        </a:solidFill>
                                        <a:effectLst/>
                                        <a:latin typeface="Cambria Math" panose="02040503050406030204" pitchFamily="18" charset="0"/>
                                      </a:rPr>
                                      <m:t>𝟏</m:t>
                                    </m:r>
                                  </m:sub>
                                </m:sSub>
                                <m:r>
                                  <a:rPr lang="es-ES" sz="1000" b="1">
                                    <a:solidFill>
                                      <a:schemeClr val="tx1"/>
                                    </a:solidFill>
                                    <a:effectLst/>
                                    <a:latin typeface="Cambria Math" panose="02040503050406030204" pitchFamily="18" charset="0"/>
                                  </a:rPr>
                                  <m:t>=</m:t>
                                </m:r>
                                <m:f>
                                  <m:fPr>
                                    <m:ctrlPr>
                                      <a:rPr lang="es-ES" sz="1000" b="1" i="1">
                                        <a:solidFill>
                                          <a:schemeClr val="tx1"/>
                                        </a:solidFill>
                                        <a:effectLst/>
                                        <a:latin typeface="Cambria Math" panose="02040503050406030204" pitchFamily="18" charset="0"/>
                                      </a:rPr>
                                    </m:ctrlPr>
                                  </m:fPr>
                                  <m:num>
                                    <m:sSub>
                                      <m:sSubPr>
                                        <m:ctrlPr>
                                          <a:rPr lang="es-ES" sz="1000" b="1" i="1">
                                            <a:solidFill>
                                              <a:schemeClr val="tx1"/>
                                            </a:solidFill>
                                            <a:effectLst/>
                                            <a:latin typeface="Cambria Math" panose="02040503050406030204" pitchFamily="18" charset="0"/>
                                          </a:rPr>
                                        </m:ctrlPr>
                                      </m:sSubPr>
                                      <m:e>
                                        <m:r>
                                          <a:rPr lang="es-ES" sz="1000" b="1" i="1">
                                            <a:solidFill>
                                              <a:schemeClr val="tx1"/>
                                            </a:solidFill>
                                            <a:effectLst/>
                                            <a:latin typeface="Cambria Math" panose="02040503050406030204" pitchFamily="18" charset="0"/>
                                          </a:rPr>
                                          <m:t>𝑺𝑵</m:t>
                                        </m:r>
                                      </m:e>
                                      <m:sub>
                                        <m:r>
                                          <a:rPr lang="es-ES" sz="1000" b="1" i="1">
                                            <a:solidFill>
                                              <a:schemeClr val="tx1"/>
                                            </a:solidFill>
                                            <a:effectLst/>
                                            <a:latin typeface="Cambria Math" panose="02040503050406030204" pitchFamily="18" charset="0"/>
                                          </a:rPr>
                                          <m:t>𝟏</m:t>
                                        </m:r>
                                      </m:sub>
                                    </m:sSub>
                                  </m:num>
                                  <m:den>
                                    <m:sSub>
                                      <m:sSubPr>
                                        <m:ctrlPr>
                                          <a:rPr lang="es-ES" sz="1000" b="1" i="1">
                                            <a:solidFill>
                                              <a:schemeClr val="tx1"/>
                                            </a:solidFill>
                                            <a:effectLst/>
                                            <a:latin typeface="Cambria Math" panose="02040503050406030204" pitchFamily="18" charset="0"/>
                                          </a:rPr>
                                        </m:ctrlPr>
                                      </m:sSubPr>
                                      <m:e>
                                        <m:r>
                                          <a:rPr lang="es-ES" sz="1000" b="1" i="1">
                                            <a:solidFill>
                                              <a:schemeClr val="tx1"/>
                                            </a:solidFill>
                                            <a:effectLst/>
                                            <a:latin typeface="Cambria Math" panose="02040503050406030204" pitchFamily="18" charset="0"/>
                                          </a:rPr>
                                          <m:t>𝒂</m:t>
                                        </m:r>
                                      </m:e>
                                      <m:sub>
                                        <m:r>
                                          <a:rPr lang="es-ES" sz="1000" b="1" i="1">
                                            <a:solidFill>
                                              <a:schemeClr val="tx1"/>
                                            </a:solidFill>
                                            <a:effectLst/>
                                            <a:latin typeface="Cambria Math" panose="02040503050406030204" pitchFamily="18" charset="0"/>
                                          </a:rPr>
                                          <m:t>𝟏</m:t>
                                        </m:r>
                                      </m:sub>
                                    </m:sSub>
                                  </m:den>
                                </m:f>
                                <m:r>
                                  <a:rPr lang="es-ES" sz="1000" b="1">
                                    <a:solidFill>
                                      <a:schemeClr val="tx1"/>
                                    </a:solidFill>
                                    <a:effectLst/>
                                    <a:latin typeface="Cambria Math" panose="02040503050406030204" pitchFamily="18" charset="0"/>
                                  </a:rPr>
                                  <m:t>        </m:t>
                                </m:r>
                                <m:r>
                                  <a:rPr lang="es-ES" sz="1000" b="1" i="1">
                                    <a:solidFill>
                                      <a:schemeClr val="tx1"/>
                                    </a:solidFill>
                                    <a:effectLst/>
                                    <a:latin typeface="Cambria Math" panose="02040503050406030204" pitchFamily="18" charset="0"/>
                                  </a:rPr>
                                  <m:t>𝐜𝐚𝐩𝐚</m:t>
                                </m:r>
                                <m:r>
                                  <a:rPr lang="es-ES" sz="1000" b="1">
                                    <a:solidFill>
                                      <a:schemeClr val="tx1"/>
                                    </a:solidFill>
                                    <a:effectLst/>
                                    <a:latin typeface="Cambria Math" panose="02040503050406030204" pitchFamily="18" charset="0"/>
                                  </a:rPr>
                                  <m:t> </m:t>
                                </m:r>
                                <m:r>
                                  <a:rPr lang="es-ES" sz="1000" b="1" i="1">
                                    <a:solidFill>
                                      <a:schemeClr val="tx1"/>
                                    </a:solidFill>
                                    <a:effectLst/>
                                    <a:latin typeface="Cambria Math" panose="02040503050406030204" pitchFamily="18" charset="0"/>
                                  </a:rPr>
                                  <m:t>𝐚𝐬𝐟</m:t>
                                </m:r>
                                <m:r>
                                  <a:rPr lang="es-ES" sz="1000" b="1">
                                    <a:solidFill>
                                      <a:schemeClr val="tx1"/>
                                    </a:solidFill>
                                    <a:effectLst/>
                                    <a:latin typeface="Cambria Math" panose="02040503050406030204" pitchFamily="18" charset="0"/>
                                  </a:rPr>
                                  <m:t>á</m:t>
                                </m:r>
                                <m:r>
                                  <a:rPr lang="es-ES" sz="1000" b="1" i="1">
                                    <a:solidFill>
                                      <a:schemeClr val="tx1"/>
                                    </a:solidFill>
                                    <a:effectLst/>
                                    <a:latin typeface="Cambria Math" panose="02040503050406030204" pitchFamily="18" charset="0"/>
                                  </a:rPr>
                                  <m:t>𝐥𝐭𝐢𝐜𝐚</m:t>
                                </m:r>
                              </m:oMath>
                            </m:oMathPara>
                          </a14:m>
                          <a:endParaRPr lang="es-ES" sz="1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87902">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sz="1000" i="1">
                                        <a:effectLst/>
                                        <a:latin typeface="Cambria Math" panose="02040503050406030204" pitchFamily="18" charset="0"/>
                                      </a:rPr>
                                    </m:ctrlPr>
                                  </m:sSubPr>
                                  <m:e>
                                    <m:r>
                                      <a:rPr lang="es-ES" sz="1000">
                                        <a:effectLst/>
                                        <a:latin typeface="Cambria Math" panose="02040503050406030204" pitchFamily="18" charset="0"/>
                                      </a:rPr>
                                      <m:t>h</m:t>
                                    </m:r>
                                  </m:e>
                                  <m:sub>
                                    <m:r>
                                      <a:rPr lang="es-ES" sz="1000">
                                        <a:effectLst/>
                                        <a:latin typeface="Cambria Math" panose="02040503050406030204" pitchFamily="18" charset="0"/>
                                      </a:rPr>
                                      <m:t>2</m:t>
                                    </m:r>
                                  </m:sub>
                                </m:sSub>
                                <m:r>
                                  <a:rPr lang="es-ES" sz="1000">
                                    <a:effectLst/>
                                    <a:latin typeface="Cambria Math" panose="02040503050406030204" pitchFamily="18" charset="0"/>
                                  </a:rPr>
                                  <m:t>=</m:t>
                                </m:r>
                                <m:f>
                                  <m:fPr>
                                    <m:ctrlPr>
                                      <a:rPr lang="es-ES" sz="1000" i="1">
                                        <a:effectLst/>
                                        <a:latin typeface="Cambria Math" panose="02040503050406030204" pitchFamily="18" charset="0"/>
                                      </a:rPr>
                                    </m:ctrlPr>
                                  </m:fPr>
                                  <m:num>
                                    <m:sSub>
                                      <m:sSubPr>
                                        <m:ctrlPr>
                                          <a:rPr lang="es-ES" sz="1000" i="1">
                                            <a:effectLst/>
                                            <a:latin typeface="Cambria Math" panose="02040503050406030204" pitchFamily="18" charset="0"/>
                                          </a:rPr>
                                        </m:ctrlPr>
                                      </m:sSubPr>
                                      <m:e>
                                        <m:r>
                                          <a:rPr lang="es-ES" sz="1000">
                                            <a:effectLst/>
                                            <a:latin typeface="Cambria Math" panose="02040503050406030204" pitchFamily="18" charset="0"/>
                                          </a:rPr>
                                          <m:t>𝑆𝑁</m:t>
                                        </m:r>
                                      </m:e>
                                      <m:sub>
                                        <m:r>
                                          <a:rPr lang="es-ES" sz="1000">
                                            <a:effectLst/>
                                            <a:latin typeface="Cambria Math" panose="02040503050406030204" pitchFamily="18" charset="0"/>
                                          </a:rPr>
                                          <m:t>2</m:t>
                                        </m:r>
                                      </m:sub>
                                    </m:sSub>
                                    <m:r>
                                      <a:rPr lang="es-ES" sz="1000">
                                        <a:effectLst/>
                                        <a:latin typeface="Cambria Math" panose="02040503050406030204" pitchFamily="18" charset="0"/>
                                      </a:rPr>
                                      <m:t>−</m:t>
                                    </m:r>
                                    <m:sSup>
                                      <m:sSupPr>
                                        <m:ctrlPr>
                                          <a:rPr lang="es-ES" sz="1000" i="1">
                                            <a:effectLst/>
                                            <a:latin typeface="Cambria Math" panose="02040503050406030204" pitchFamily="18" charset="0"/>
                                          </a:rPr>
                                        </m:ctrlPr>
                                      </m:sSupPr>
                                      <m:e>
                                        <m:sSub>
                                          <m:sSubPr>
                                            <m:ctrlPr>
                                              <a:rPr lang="es-ES" sz="1000" i="1">
                                                <a:effectLst/>
                                                <a:latin typeface="Cambria Math" panose="02040503050406030204" pitchFamily="18" charset="0"/>
                                              </a:rPr>
                                            </m:ctrlPr>
                                          </m:sSubPr>
                                          <m:e>
                                            <m:r>
                                              <a:rPr lang="es-ES" sz="1000">
                                                <a:effectLst/>
                                                <a:latin typeface="Cambria Math" panose="02040503050406030204" pitchFamily="18" charset="0"/>
                                              </a:rPr>
                                              <m:t>𝑆𝑁</m:t>
                                            </m:r>
                                          </m:e>
                                          <m:sub>
                                            <m:r>
                                              <a:rPr lang="es-ES" sz="1000">
                                                <a:effectLst/>
                                                <a:latin typeface="Cambria Math" panose="02040503050406030204" pitchFamily="18" charset="0"/>
                                              </a:rPr>
                                              <m:t>1</m:t>
                                            </m:r>
                                          </m:sub>
                                        </m:sSub>
                                      </m:e>
                                      <m:sup>
                                        <m:r>
                                          <a:rPr lang="es-ES" sz="1000">
                                            <a:effectLst/>
                                            <a:latin typeface="Cambria Math" panose="02040503050406030204" pitchFamily="18" charset="0"/>
                                          </a:rPr>
                                          <m:t>∗</m:t>
                                        </m:r>
                                      </m:sup>
                                    </m:sSup>
                                  </m:num>
                                  <m:den>
                                    <m:sSub>
                                      <m:sSubPr>
                                        <m:ctrlPr>
                                          <a:rPr lang="es-ES" sz="1000" i="1">
                                            <a:effectLst/>
                                            <a:latin typeface="Cambria Math" panose="02040503050406030204" pitchFamily="18" charset="0"/>
                                          </a:rPr>
                                        </m:ctrlPr>
                                      </m:sSubPr>
                                      <m:e>
                                        <m:r>
                                          <a:rPr lang="es-ES" sz="1000">
                                            <a:effectLst/>
                                            <a:latin typeface="Cambria Math" panose="02040503050406030204" pitchFamily="18" charset="0"/>
                                          </a:rPr>
                                          <m:t>𝑎</m:t>
                                        </m:r>
                                      </m:e>
                                      <m:sub>
                                        <m:r>
                                          <a:rPr lang="es-ES" sz="1000">
                                            <a:effectLst/>
                                            <a:latin typeface="Cambria Math" panose="02040503050406030204" pitchFamily="18" charset="0"/>
                                          </a:rPr>
                                          <m:t>1</m:t>
                                        </m:r>
                                      </m:sub>
                                    </m:sSub>
                                    <m:r>
                                      <a:rPr lang="es-ES" sz="1000">
                                        <a:effectLst/>
                                        <a:latin typeface="Cambria Math" panose="02040503050406030204" pitchFamily="18" charset="0"/>
                                      </a:rPr>
                                      <m:t>×</m:t>
                                    </m:r>
                                    <m:sSub>
                                      <m:sSubPr>
                                        <m:ctrlPr>
                                          <a:rPr lang="es-ES" sz="1000" i="1">
                                            <a:effectLst/>
                                            <a:latin typeface="Cambria Math" panose="02040503050406030204" pitchFamily="18" charset="0"/>
                                          </a:rPr>
                                        </m:ctrlPr>
                                      </m:sSubPr>
                                      <m:e>
                                        <m:r>
                                          <a:rPr lang="es-ES" sz="1000">
                                            <a:effectLst/>
                                            <a:latin typeface="Cambria Math" panose="02040503050406030204" pitchFamily="18" charset="0"/>
                                          </a:rPr>
                                          <m:t>𝑚</m:t>
                                        </m:r>
                                      </m:e>
                                      <m:sub>
                                        <m:r>
                                          <a:rPr lang="es-ES" sz="1000">
                                            <a:effectLst/>
                                            <a:latin typeface="Cambria Math" panose="02040503050406030204" pitchFamily="18" charset="0"/>
                                          </a:rPr>
                                          <m:t>2</m:t>
                                        </m:r>
                                      </m:sub>
                                    </m:sSub>
                                  </m:den>
                                </m:f>
                                <m:r>
                                  <a:rPr lang="es-ES" sz="1000">
                                    <a:effectLst/>
                                    <a:latin typeface="Cambria Math" panose="02040503050406030204" pitchFamily="18" charset="0"/>
                                  </a:rPr>
                                  <m:t>     </m:t>
                                </m:r>
                                <m:r>
                                  <a:rPr lang="es-ES" sz="1000">
                                    <a:effectLst/>
                                    <a:latin typeface="Cambria Math" panose="02040503050406030204" pitchFamily="18" charset="0"/>
                                  </a:rPr>
                                  <m:t>𝑏𝑎𝑠𝑒</m:t>
                                </m:r>
                                <m:r>
                                  <a:rPr lang="es-ES" sz="1000">
                                    <a:effectLst/>
                                    <a:latin typeface="Cambria Math" panose="02040503050406030204" pitchFamily="18" charset="0"/>
                                  </a:rPr>
                                  <m:t> </m:t>
                                </m:r>
                                <m:r>
                                  <a:rPr lang="es-ES" sz="1000">
                                    <a:effectLst/>
                                    <a:latin typeface="Cambria Math" panose="02040503050406030204" pitchFamily="18" charset="0"/>
                                  </a:rPr>
                                  <m:t>𝑔𝑟𝑎𝑛𝑢𝑙𝑎𝑟</m:t>
                                </m:r>
                              </m:oMath>
                            </m:oMathPara>
                          </a14:m>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488727">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sSub>
                                  <m:sSubPr>
                                    <m:ctrlPr>
                                      <a:rPr lang="es-ES" sz="1000" i="1">
                                        <a:effectLst/>
                                        <a:latin typeface="Cambria Math" panose="02040503050406030204" pitchFamily="18" charset="0"/>
                                      </a:rPr>
                                    </m:ctrlPr>
                                  </m:sSubPr>
                                  <m:e>
                                    <m:r>
                                      <a:rPr lang="es-ES" sz="1000">
                                        <a:effectLst/>
                                        <a:latin typeface="Cambria Math" panose="02040503050406030204" pitchFamily="18" charset="0"/>
                                      </a:rPr>
                                      <m:t>h</m:t>
                                    </m:r>
                                  </m:e>
                                  <m:sub>
                                    <m:r>
                                      <a:rPr lang="es-ES" sz="1000">
                                        <a:effectLst/>
                                        <a:latin typeface="Cambria Math" panose="02040503050406030204" pitchFamily="18" charset="0"/>
                                      </a:rPr>
                                      <m:t>3</m:t>
                                    </m:r>
                                  </m:sub>
                                </m:sSub>
                                <m:r>
                                  <a:rPr lang="es-ES" sz="1000">
                                    <a:effectLst/>
                                    <a:latin typeface="Cambria Math" panose="02040503050406030204" pitchFamily="18" charset="0"/>
                                  </a:rPr>
                                  <m:t>=</m:t>
                                </m:r>
                                <m:f>
                                  <m:fPr>
                                    <m:ctrlPr>
                                      <a:rPr lang="es-ES" sz="1000" i="1">
                                        <a:effectLst/>
                                        <a:latin typeface="Cambria Math" panose="02040503050406030204" pitchFamily="18" charset="0"/>
                                      </a:rPr>
                                    </m:ctrlPr>
                                  </m:fPr>
                                  <m:num>
                                    <m:sSub>
                                      <m:sSubPr>
                                        <m:ctrlPr>
                                          <a:rPr lang="es-ES" sz="1000" i="1">
                                            <a:effectLst/>
                                            <a:latin typeface="Cambria Math" panose="02040503050406030204" pitchFamily="18" charset="0"/>
                                          </a:rPr>
                                        </m:ctrlPr>
                                      </m:sSubPr>
                                      <m:e>
                                        <m:r>
                                          <a:rPr lang="es-ES" sz="1000">
                                            <a:effectLst/>
                                            <a:latin typeface="Cambria Math" panose="02040503050406030204" pitchFamily="18" charset="0"/>
                                          </a:rPr>
                                          <m:t>𝑆𝑁</m:t>
                                        </m:r>
                                      </m:e>
                                      <m:sub>
                                        <m:r>
                                          <a:rPr lang="es-ES" sz="1000">
                                            <a:effectLst/>
                                            <a:latin typeface="Cambria Math" panose="02040503050406030204" pitchFamily="18" charset="0"/>
                                          </a:rPr>
                                          <m:t>3</m:t>
                                        </m:r>
                                      </m:sub>
                                    </m:sSub>
                                    <m:r>
                                      <a:rPr lang="es-ES" sz="1000">
                                        <a:effectLst/>
                                        <a:latin typeface="Cambria Math" panose="02040503050406030204" pitchFamily="18" charset="0"/>
                                      </a:rPr>
                                      <m:t>−</m:t>
                                    </m:r>
                                    <m:sSup>
                                      <m:sSupPr>
                                        <m:ctrlPr>
                                          <a:rPr lang="es-ES" sz="1000" i="1">
                                            <a:effectLst/>
                                            <a:latin typeface="Cambria Math" panose="02040503050406030204" pitchFamily="18" charset="0"/>
                                          </a:rPr>
                                        </m:ctrlPr>
                                      </m:sSupPr>
                                      <m:e>
                                        <m:sSub>
                                          <m:sSubPr>
                                            <m:ctrlPr>
                                              <a:rPr lang="es-ES" sz="1000" i="1">
                                                <a:effectLst/>
                                                <a:latin typeface="Cambria Math" panose="02040503050406030204" pitchFamily="18" charset="0"/>
                                              </a:rPr>
                                            </m:ctrlPr>
                                          </m:sSubPr>
                                          <m:e>
                                            <m:r>
                                              <a:rPr lang="es-ES" sz="1000">
                                                <a:effectLst/>
                                                <a:latin typeface="Cambria Math" panose="02040503050406030204" pitchFamily="18" charset="0"/>
                                              </a:rPr>
                                              <m:t>𝑆𝑁</m:t>
                                            </m:r>
                                          </m:e>
                                          <m:sub>
                                            <m:r>
                                              <a:rPr lang="es-ES" sz="1000">
                                                <a:effectLst/>
                                                <a:latin typeface="Cambria Math" panose="02040503050406030204" pitchFamily="18" charset="0"/>
                                              </a:rPr>
                                              <m:t>2</m:t>
                                            </m:r>
                                          </m:sub>
                                        </m:sSub>
                                      </m:e>
                                      <m:sup>
                                        <m:r>
                                          <a:rPr lang="es-ES" sz="1000">
                                            <a:effectLst/>
                                            <a:latin typeface="Cambria Math" panose="02040503050406030204" pitchFamily="18" charset="0"/>
                                          </a:rPr>
                                          <m:t>∗</m:t>
                                        </m:r>
                                      </m:sup>
                                    </m:sSup>
                                  </m:num>
                                  <m:den>
                                    <m:sSub>
                                      <m:sSubPr>
                                        <m:ctrlPr>
                                          <a:rPr lang="es-ES" sz="1000" i="1">
                                            <a:effectLst/>
                                            <a:latin typeface="Cambria Math" panose="02040503050406030204" pitchFamily="18" charset="0"/>
                                          </a:rPr>
                                        </m:ctrlPr>
                                      </m:sSubPr>
                                      <m:e>
                                        <m:r>
                                          <a:rPr lang="es-ES" sz="1000">
                                            <a:effectLst/>
                                            <a:latin typeface="Cambria Math" panose="02040503050406030204" pitchFamily="18" charset="0"/>
                                          </a:rPr>
                                          <m:t>𝑎</m:t>
                                        </m:r>
                                      </m:e>
                                      <m:sub>
                                        <m:r>
                                          <a:rPr lang="es-ES" sz="1000">
                                            <a:effectLst/>
                                            <a:latin typeface="Cambria Math" panose="02040503050406030204" pitchFamily="18" charset="0"/>
                                          </a:rPr>
                                          <m:t>3</m:t>
                                        </m:r>
                                      </m:sub>
                                    </m:sSub>
                                    <m:r>
                                      <a:rPr lang="es-ES" sz="1000">
                                        <a:effectLst/>
                                        <a:latin typeface="Cambria Math" panose="02040503050406030204" pitchFamily="18" charset="0"/>
                                      </a:rPr>
                                      <m:t>×</m:t>
                                    </m:r>
                                    <m:sSub>
                                      <m:sSubPr>
                                        <m:ctrlPr>
                                          <a:rPr lang="es-ES" sz="1000" i="1">
                                            <a:effectLst/>
                                            <a:latin typeface="Cambria Math" panose="02040503050406030204" pitchFamily="18" charset="0"/>
                                          </a:rPr>
                                        </m:ctrlPr>
                                      </m:sSubPr>
                                      <m:e>
                                        <m:r>
                                          <a:rPr lang="es-ES" sz="1000">
                                            <a:effectLst/>
                                            <a:latin typeface="Cambria Math" panose="02040503050406030204" pitchFamily="18" charset="0"/>
                                          </a:rPr>
                                          <m:t>𝑚</m:t>
                                        </m:r>
                                      </m:e>
                                      <m:sub>
                                        <m:r>
                                          <a:rPr lang="es-ES" sz="1000">
                                            <a:effectLst/>
                                            <a:latin typeface="Cambria Math" panose="02040503050406030204" pitchFamily="18" charset="0"/>
                                          </a:rPr>
                                          <m:t>3</m:t>
                                        </m:r>
                                      </m:sub>
                                    </m:sSub>
                                  </m:den>
                                </m:f>
                                <m:r>
                                  <a:rPr lang="es-ES" sz="1000">
                                    <a:effectLst/>
                                    <a:latin typeface="Cambria Math" panose="02040503050406030204" pitchFamily="18" charset="0"/>
                                  </a:rPr>
                                  <m:t>   </m:t>
                                </m:r>
                                <m:r>
                                  <a:rPr lang="es-ES" sz="1000">
                                    <a:effectLst/>
                                    <a:latin typeface="Cambria Math" panose="02040503050406030204" pitchFamily="18" charset="0"/>
                                  </a:rPr>
                                  <m:t>𝑠𝑢𝑏</m:t>
                                </m:r>
                                <m:r>
                                  <a:rPr lang="es-ES" sz="1000">
                                    <a:effectLst/>
                                    <a:latin typeface="Cambria Math" panose="02040503050406030204" pitchFamily="18" charset="0"/>
                                  </a:rPr>
                                  <m:t> </m:t>
                                </m:r>
                                <m:r>
                                  <a:rPr lang="es-ES" sz="1000">
                                    <a:effectLst/>
                                    <a:latin typeface="Cambria Math" panose="02040503050406030204" pitchFamily="18" charset="0"/>
                                  </a:rPr>
                                  <m:t>𝑏𝑎𝑠𝑒</m:t>
                                </m:r>
                                <m:r>
                                  <a:rPr lang="es-ES" sz="1000">
                                    <a:effectLst/>
                                    <a:latin typeface="Cambria Math" panose="02040503050406030204" pitchFamily="18" charset="0"/>
                                  </a:rPr>
                                  <m:t> </m:t>
                                </m:r>
                                <m:r>
                                  <a:rPr lang="es-ES" sz="1000">
                                    <a:effectLst/>
                                    <a:latin typeface="Cambria Math" panose="02040503050406030204" pitchFamily="18" charset="0"/>
                                  </a:rPr>
                                  <m:t>𝑔𝑟𝑎𝑛𝑢𝑙𝑎𝑟</m:t>
                                </m:r>
                              </m:oMath>
                            </m:oMathPara>
                          </a14:m>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bl>
              </a:graphicData>
            </a:graphic>
          </p:graphicFrame>
        </mc:Choice>
        <mc:Fallback xmlns="">
          <p:graphicFrame>
            <p:nvGraphicFramePr>
              <p:cNvPr id="67" name="Tabla 66"/>
              <p:cNvGraphicFramePr>
                <a:graphicFrameLocks noGrp="1"/>
              </p:cNvGraphicFramePr>
              <p:nvPr>
                <p:extLst>
                  <p:ext uri="{D42A27DB-BD31-4B8C-83A1-F6EECF244321}">
                    <p14:modId xmlns:p14="http://schemas.microsoft.com/office/powerpoint/2010/main" val="2268625477"/>
                  </p:ext>
                </p:extLst>
              </p:nvPr>
            </p:nvGraphicFramePr>
            <p:xfrm>
              <a:off x="9136524" y="4011216"/>
              <a:ext cx="2462108" cy="1447009"/>
            </p:xfrm>
            <a:graphic>
              <a:graphicData uri="http://schemas.openxmlformats.org/drawingml/2006/table">
                <a:tbl>
                  <a:tblPr firstRow="1" firstCol="1" bandRow="1">
                    <a:tableStyleId>{5940675A-B579-460E-94D1-54222C63F5DA}</a:tableStyleId>
                  </a:tblPr>
                  <a:tblGrid>
                    <a:gridCol w="2462108"/>
                  </a:tblGrid>
                  <a:tr h="470380">
                    <a:tc>
                      <a:txBody>
                        <a:bodyPr/>
                        <a:lstStyle/>
                        <a:p>
                          <a:endParaRPr lang="es-ES"/>
                        </a:p>
                      </a:txBody>
                      <a:tcPr marL="68580" marR="68580" marT="0" marB="0" anchor="ctr">
                        <a:blipFill rotWithShape="0">
                          <a:blip r:embed="rId5"/>
                          <a:stretch>
                            <a:fillRect l="-247" t="-2597" r="-494" b="-211688"/>
                          </a:stretch>
                        </a:blipFill>
                      </a:tcPr>
                    </a:tc>
                  </a:tr>
                  <a:tr h="487902">
                    <a:tc>
                      <a:txBody>
                        <a:bodyPr/>
                        <a:lstStyle/>
                        <a:p>
                          <a:endParaRPr lang="es-ES"/>
                        </a:p>
                      </a:txBody>
                      <a:tcPr marL="68580" marR="68580" marT="0" marB="0" anchor="ctr">
                        <a:blipFill rotWithShape="0">
                          <a:blip r:embed="rId5"/>
                          <a:stretch>
                            <a:fillRect l="-247" t="-97531" r="-494" b="-101235"/>
                          </a:stretch>
                        </a:blipFill>
                      </a:tcPr>
                    </a:tc>
                  </a:tr>
                  <a:tr h="488727">
                    <a:tc>
                      <a:txBody>
                        <a:bodyPr/>
                        <a:lstStyle/>
                        <a:p>
                          <a:endParaRPr lang="es-ES"/>
                        </a:p>
                      </a:txBody>
                      <a:tcPr marL="68580" marR="68580" marT="0" marB="0" anchor="ctr">
                        <a:blipFill rotWithShape="0">
                          <a:blip r:embed="rId5"/>
                          <a:stretch>
                            <a:fillRect l="-247" t="-200000" r="-494" b="-2500"/>
                          </a:stretch>
                        </a:blipFill>
                      </a:tcPr>
                    </a:tc>
                  </a:tr>
                </a:tbl>
              </a:graphicData>
            </a:graphic>
          </p:graphicFrame>
        </mc:Fallback>
      </mc:AlternateContent>
      <p:sp>
        <p:nvSpPr>
          <p:cNvPr id="133" name="Rectángulo redondeado 132"/>
          <p:cNvSpPr/>
          <p:nvPr/>
        </p:nvSpPr>
        <p:spPr>
          <a:xfrm>
            <a:off x="6093276" y="5172277"/>
            <a:ext cx="2049058" cy="91913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s-ES" sz="1400" dirty="0">
                <a:latin typeface="+mj-lt"/>
              </a:rPr>
              <a:t>C</a:t>
            </a:r>
            <a:r>
              <a:rPr lang="es-ES" sz="1400" dirty="0" smtClean="0">
                <a:latin typeface="+mj-lt"/>
              </a:rPr>
              <a:t>apacidad </a:t>
            </a:r>
            <a:r>
              <a:rPr lang="es-ES" sz="1400" dirty="0">
                <a:latin typeface="+mj-lt"/>
              </a:rPr>
              <a:t>del sistema para soportar las solicitaciones del </a:t>
            </a:r>
            <a:r>
              <a:rPr lang="es-ES" sz="1400" dirty="0" smtClean="0">
                <a:latin typeface="+mj-lt"/>
              </a:rPr>
              <a:t>tráfico. </a:t>
            </a:r>
            <a:endParaRPr lang="es-ES" sz="1400" dirty="0">
              <a:latin typeface="+mj-lt"/>
            </a:endParaRPr>
          </a:p>
        </p:txBody>
      </p:sp>
      <p:cxnSp>
        <p:nvCxnSpPr>
          <p:cNvPr id="69" name="Conector recto 68"/>
          <p:cNvCxnSpPr>
            <a:stCxn id="12" idx="3"/>
            <a:endCxn id="133" idx="1"/>
          </p:cNvCxnSpPr>
          <p:nvPr/>
        </p:nvCxnSpPr>
        <p:spPr>
          <a:xfrm flipV="1">
            <a:off x="5332017" y="5631844"/>
            <a:ext cx="761259" cy="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52572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00811" y="40453"/>
            <a:ext cx="8614410" cy="612460"/>
          </a:xfrm>
        </p:spPr>
        <p:txBody>
          <a:bodyPr/>
          <a:lstStyle/>
          <a:p>
            <a:r>
              <a:rPr lang="es-ES" sz="2800" dirty="0" smtClean="0"/>
              <a:t>DISEÑO DEL PAVIMENTO FLEXIBLE</a:t>
            </a:r>
            <a:endParaRPr lang="es-ES" sz="3200"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9</a:t>
            </a:fld>
            <a:endParaRPr lang="en-US" dirty="0"/>
          </a:p>
        </p:txBody>
      </p:sp>
      <p:sp>
        <p:nvSpPr>
          <p:cNvPr id="5" name="CuadroTexto 4"/>
          <p:cNvSpPr txBox="1"/>
          <p:nvPr/>
        </p:nvSpPr>
        <p:spPr>
          <a:xfrm>
            <a:off x="1761848" y="553932"/>
            <a:ext cx="2810151" cy="369332"/>
          </a:xfrm>
          <a:prstGeom prst="rect">
            <a:avLst/>
          </a:prstGeom>
          <a:noFill/>
        </p:spPr>
        <p:txBody>
          <a:bodyPr wrap="square" rtlCol="0">
            <a:spAutoFit/>
          </a:bodyPr>
          <a:lstStyle/>
          <a:p>
            <a:pPr marL="0" lvl="3"/>
            <a:r>
              <a:rPr lang="es-ES" b="1" u="sng" dirty="0" smtClean="0">
                <a:latin typeface="+mj-lt"/>
              </a:rPr>
              <a:t>MÉTODO RACIONAL</a:t>
            </a:r>
            <a:endParaRPr lang="es-ES" b="1" u="sng" dirty="0">
              <a:latin typeface="+mj-lt"/>
            </a:endParaRPr>
          </a:p>
        </p:txBody>
      </p:sp>
      <p:sp>
        <p:nvSpPr>
          <p:cNvPr id="6" name="Rectángulo 5"/>
          <p:cNvSpPr/>
          <p:nvPr/>
        </p:nvSpPr>
        <p:spPr>
          <a:xfrm>
            <a:off x="1761848" y="923264"/>
            <a:ext cx="9069438" cy="584775"/>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lgn="just">
              <a:buFont typeface="Arial" panose="020B0604020202020204" pitchFamily="34" charset="0"/>
              <a:buChar char="•"/>
            </a:pPr>
            <a:r>
              <a:rPr lang="es-EC" sz="1600" dirty="0" smtClean="0">
                <a:latin typeface="+mj-lt"/>
                <a:ea typeface="Calibri" panose="020F0502020204030204" pitchFamily="34" charset="0"/>
              </a:rPr>
              <a:t>Determina </a:t>
            </a:r>
            <a:r>
              <a:rPr lang="es-EC" sz="1600" dirty="0">
                <a:latin typeface="+mj-lt"/>
                <a:ea typeface="Calibri" panose="020F0502020204030204" pitchFamily="34" charset="0"/>
              </a:rPr>
              <a:t>los esfuerzos y deformaciones en las interfaces de las capas de la estructura del pavimento y la influencia en el comportamiento del </a:t>
            </a:r>
            <a:r>
              <a:rPr lang="es-EC" sz="1600" dirty="0" smtClean="0">
                <a:latin typeface="+mj-lt"/>
                <a:ea typeface="Calibri" panose="020F0502020204030204" pitchFamily="34" charset="0"/>
              </a:rPr>
              <a:t>mismo.</a:t>
            </a:r>
          </a:p>
        </p:txBody>
      </p:sp>
      <p:pic>
        <p:nvPicPr>
          <p:cNvPr id="10" name="Imagen 9"/>
          <p:cNvPicPr/>
          <p:nvPr/>
        </p:nvPicPr>
        <p:blipFill rotWithShape="1">
          <a:blip r:embed="rId3"/>
          <a:srcRect b="15050"/>
          <a:stretch/>
        </p:blipFill>
        <p:spPr bwMode="auto">
          <a:xfrm>
            <a:off x="6526531" y="3365373"/>
            <a:ext cx="5433733" cy="3285309"/>
          </a:xfrm>
          <a:prstGeom prst="rect">
            <a:avLst/>
          </a:prstGeom>
          <a:ln>
            <a:solidFill>
              <a:schemeClr val="accent1"/>
            </a:solidFill>
          </a:ln>
          <a:extLst>
            <a:ext uri="{53640926-AAD7-44D8-BBD7-CCE9431645EC}">
              <a14:shadowObscured xmlns:a14="http://schemas.microsoft.com/office/drawing/2010/main"/>
            </a:ext>
          </a:extLst>
        </p:spPr>
      </p:pic>
      <p:sp>
        <p:nvSpPr>
          <p:cNvPr id="11" name="CuadroTexto 10"/>
          <p:cNvSpPr txBox="1"/>
          <p:nvPr/>
        </p:nvSpPr>
        <p:spPr>
          <a:xfrm>
            <a:off x="298820" y="1609113"/>
            <a:ext cx="11468515" cy="338554"/>
          </a:xfrm>
          <a:prstGeom prst="rect">
            <a:avLst/>
          </a:prstGeom>
          <a:noFill/>
        </p:spPr>
        <p:txBody>
          <a:bodyPr wrap="square" rtlCol="0">
            <a:spAutoFit/>
          </a:bodyPr>
          <a:lstStyle/>
          <a:p>
            <a:pPr algn="just"/>
            <a:r>
              <a:rPr lang="es-ES" sz="1600" b="1" dirty="0" smtClean="0">
                <a:latin typeface="+mj-lt"/>
              </a:rPr>
              <a:t>Leyes del comportamiento: </a:t>
            </a:r>
            <a:r>
              <a:rPr lang="es-EC" sz="1600" dirty="0" smtClean="0">
                <a:latin typeface="Times New Roman" panose="02020603050405020304" pitchFamily="18" charset="0"/>
                <a:ea typeface="Calibri" panose="020F0502020204030204" pitchFamily="34" charset="0"/>
              </a:rPr>
              <a:t>permiten </a:t>
            </a:r>
            <a:r>
              <a:rPr lang="es-EC" sz="1600" dirty="0">
                <a:latin typeface="Times New Roman" panose="02020603050405020304" pitchFamily="18" charset="0"/>
                <a:ea typeface="Calibri" panose="020F0502020204030204" pitchFamily="34" charset="0"/>
              </a:rPr>
              <a:t>calcular las deformaciones, esfuerzos y deflexiones admisibles del modelo estructural. </a:t>
            </a:r>
            <a:endParaRPr lang="es-ES" sz="1600" b="1" dirty="0">
              <a:latin typeface="+mj-lt"/>
            </a:endParaRPr>
          </a:p>
        </p:txBody>
      </p:sp>
      <mc:AlternateContent xmlns:mc="http://schemas.openxmlformats.org/markup-compatibility/2006" xmlns:a14="http://schemas.microsoft.com/office/drawing/2010/main">
        <mc:Choice Requires="a14">
          <p:sp>
            <p:nvSpPr>
              <p:cNvPr id="15" name="CuadroTexto 14"/>
              <p:cNvSpPr txBox="1"/>
              <p:nvPr/>
            </p:nvSpPr>
            <p:spPr>
              <a:xfrm>
                <a:off x="237477" y="2348680"/>
                <a:ext cx="6782779" cy="1407373"/>
              </a:xfrm>
              <a:prstGeom prst="rect">
                <a:avLst/>
              </a:prstGeom>
              <a:noFill/>
            </p:spPr>
            <p:txBody>
              <a:bodyPr wrap="square" rtlCol="0">
                <a:spAutoFit/>
              </a:bodyPr>
              <a:lstStyle/>
              <a:p>
                <a:r>
                  <a:rPr lang="es-ES" b="1" dirty="0" smtClean="0">
                    <a:solidFill>
                      <a:schemeClr val="accent2">
                        <a:lumMod val="50000"/>
                      </a:schemeClr>
                    </a:solidFill>
                    <a:latin typeface="+mj-lt"/>
                  </a:rPr>
                  <a:t>Control de fatiga</a:t>
                </a:r>
              </a:p>
              <a:p>
                <a:pPr/>
                <a:r>
                  <a:rPr lang="es-ES" altLang="es-ES" sz="1600" dirty="0" smtClean="0">
                    <a:latin typeface="+mj-lt"/>
                    <a:ea typeface="Calibri" panose="020F0502020204030204" pitchFamily="34" charset="0"/>
                    <a:cs typeface="Times New Roman" panose="02020603050405020304" pitchFamily="18" charset="0"/>
                  </a:rPr>
                  <a:t>Deformación </a:t>
                </a:r>
                <a:r>
                  <a:rPr lang="es-EC" altLang="es-ES" sz="1600" dirty="0" smtClean="0">
                    <a:latin typeface="+mj-lt"/>
                    <a:ea typeface="Calibri" panose="020F0502020204030204" pitchFamily="34" charset="0"/>
                    <a:cs typeface="Times New Roman" panose="02020603050405020304" pitchFamily="18" charset="0"/>
                  </a:rPr>
                  <a:t>radial </a:t>
                </a:r>
                <a:r>
                  <a:rPr lang="es-EC" altLang="es-ES" sz="1600" dirty="0">
                    <a:latin typeface="+mj-lt"/>
                    <a:ea typeface="Calibri" panose="020F0502020204030204" pitchFamily="34" charset="0"/>
                    <a:cs typeface="Times New Roman" panose="02020603050405020304" pitchFamily="18" charset="0"/>
                  </a:rPr>
                  <a:t>de tracción </a:t>
                </a:r>
                <a:r>
                  <a:rPr lang="es-EC" altLang="es-ES" sz="1600" dirty="0" smtClean="0">
                    <a:latin typeface="+mj-lt"/>
                    <a:ea typeface="Calibri" panose="020F0502020204030204" pitchFamily="34" charset="0"/>
                    <a:cs typeface="Times New Roman" panose="02020603050405020304" pitchFamily="18" charset="0"/>
                  </a:rPr>
                  <a:t>admisible de la capa bituminosa</a:t>
                </a:r>
                <a:br>
                  <a:rPr lang="es-EC" altLang="es-ES" sz="1600" dirty="0" smtClean="0">
                    <a:latin typeface="+mj-lt"/>
                    <a:ea typeface="Calibri" panose="020F0502020204030204" pitchFamily="34" charset="0"/>
                    <a:cs typeface="Times New Roman" panose="02020603050405020304" pitchFamily="18" charset="0"/>
                  </a:rPr>
                </a:br>
                <a14:m>
                  <m:oMathPara xmlns:m="http://schemas.openxmlformats.org/officeDocument/2006/math">
                    <m:oMathParaPr>
                      <m:jc m:val="centerGroup"/>
                    </m:oMathParaPr>
                    <m:oMath xmlns:m="http://schemas.openxmlformats.org/officeDocument/2006/math">
                      <m:sSub>
                        <m:sSubPr>
                          <m:ctrlPr>
                            <a:rPr lang="es-ES" sz="1600" i="1" smtClean="0">
                              <a:latin typeface="Cambria Math" panose="02040503050406030204" pitchFamily="18" charset="0"/>
                            </a:rPr>
                          </m:ctrlPr>
                        </m:sSubPr>
                        <m:e>
                          <m:r>
                            <a:rPr lang="es-ES" sz="1600">
                              <a:latin typeface="Cambria Math" panose="02040503050406030204" pitchFamily="18" charset="0"/>
                            </a:rPr>
                            <m:t>∈</m:t>
                          </m:r>
                        </m:e>
                        <m:sub>
                          <m:r>
                            <a:rPr lang="es-ES" sz="1600">
                              <a:latin typeface="Cambria Math" panose="02040503050406030204" pitchFamily="18" charset="0"/>
                            </a:rPr>
                            <m:t>𝑟</m:t>
                          </m:r>
                          <m:r>
                            <a:rPr lang="es-ES" sz="1600">
                              <a:latin typeface="Cambria Math" panose="02040503050406030204" pitchFamily="18" charset="0"/>
                            </a:rPr>
                            <m:t> </m:t>
                          </m:r>
                          <m:r>
                            <a:rPr lang="es-ES" sz="1600">
                              <a:latin typeface="Cambria Math" panose="02040503050406030204" pitchFamily="18" charset="0"/>
                            </a:rPr>
                            <m:t>𝑎𝑑𝑚</m:t>
                          </m:r>
                          <m:r>
                            <a:rPr lang="es-ES" sz="1600">
                              <a:latin typeface="Cambria Math" panose="02040503050406030204" pitchFamily="18" charset="0"/>
                            </a:rPr>
                            <m:t> </m:t>
                          </m:r>
                        </m:sub>
                      </m:sSub>
                      <m:r>
                        <a:rPr lang="en-US" sz="1600">
                          <a:latin typeface="Cambria Math" panose="02040503050406030204" pitchFamily="18" charset="0"/>
                        </a:rPr>
                        <m:t>=(0.856×</m:t>
                      </m:r>
                      <m:sSub>
                        <m:sSubPr>
                          <m:ctrlPr>
                            <a:rPr lang="es-ES" sz="1600" i="1">
                              <a:latin typeface="Cambria Math" panose="02040503050406030204" pitchFamily="18" charset="0"/>
                            </a:rPr>
                          </m:ctrlPr>
                        </m:sSubPr>
                        <m:e>
                          <m:r>
                            <a:rPr lang="en-US" sz="1600">
                              <a:latin typeface="Cambria Math" panose="02040503050406030204" pitchFamily="18" charset="0"/>
                            </a:rPr>
                            <m:t>𝑉</m:t>
                          </m:r>
                        </m:e>
                        <m:sub>
                          <m:r>
                            <a:rPr lang="en-US" sz="1600">
                              <a:latin typeface="Cambria Math" panose="02040503050406030204" pitchFamily="18" charset="0"/>
                            </a:rPr>
                            <m:t>𝑏</m:t>
                          </m:r>
                        </m:sub>
                      </m:sSub>
                      <m:r>
                        <a:rPr lang="en-US" sz="1600">
                          <a:latin typeface="Cambria Math" panose="02040503050406030204" pitchFamily="18" charset="0"/>
                        </a:rPr>
                        <m:t>+1.08)×</m:t>
                      </m:r>
                      <m:sSup>
                        <m:sSupPr>
                          <m:ctrlPr>
                            <a:rPr lang="es-ES" sz="1600" i="1">
                              <a:latin typeface="Cambria Math" panose="02040503050406030204" pitchFamily="18" charset="0"/>
                            </a:rPr>
                          </m:ctrlPr>
                        </m:sSupPr>
                        <m:e>
                          <m:sSub>
                            <m:sSubPr>
                              <m:ctrlPr>
                                <a:rPr lang="es-ES" sz="1600" i="1">
                                  <a:latin typeface="Cambria Math" panose="02040503050406030204" pitchFamily="18" charset="0"/>
                                </a:rPr>
                              </m:ctrlPr>
                            </m:sSubPr>
                            <m:e>
                              <m:r>
                                <a:rPr lang="en-US" sz="1600">
                                  <a:latin typeface="Cambria Math" panose="02040503050406030204" pitchFamily="18" charset="0"/>
                                </a:rPr>
                                <m:t>𝐸</m:t>
                              </m:r>
                            </m:e>
                            <m:sub>
                              <m:r>
                                <a:rPr lang="en-US" sz="1600">
                                  <a:latin typeface="Cambria Math" panose="02040503050406030204" pitchFamily="18" charset="0"/>
                                </a:rPr>
                                <m:t>1</m:t>
                              </m:r>
                            </m:sub>
                          </m:sSub>
                        </m:e>
                        <m:sup>
                          <m:r>
                            <a:rPr lang="en-US" sz="1600">
                              <a:latin typeface="Cambria Math" panose="02040503050406030204" pitchFamily="18" charset="0"/>
                            </a:rPr>
                            <m:t>−0.36</m:t>
                          </m:r>
                        </m:sup>
                      </m:sSup>
                      <m:r>
                        <a:rPr lang="en-US" sz="1600">
                          <a:latin typeface="Cambria Math" panose="02040503050406030204" pitchFamily="18" charset="0"/>
                        </a:rPr>
                        <m:t>×</m:t>
                      </m:r>
                      <m:sSup>
                        <m:sSupPr>
                          <m:ctrlPr>
                            <a:rPr lang="es-ES" sz="1600" i="1">
                              <a:latin typeface="Cambria Math" panose="02040503050406030204" pitchFamily="18" charset="0"/>
                            </a:rPr>
                          </m:ctrlPr>
                        </m:sSupPr>
                        <m:e>
                          <m:d>
                            <m:dPr>
                              <m:ctrlPr>
                                <a:rPr lang="es-ES" sz="1600" i="1">
                                  <a:latin typeface="Cambria Math" panose="02040503050406030204" pitchFamily="18" charset="0"/>
                                </a:rPr>
                              </m:ctrlPr>
                            </m:dPr>
                            <m:e>
                              <m:f>
                                <m:fPr>
                                  <m:ctrlPr>
                                    <a:rPr lang="es-ES" sz="1600" i="1">
                                      <a:latin typeface="Cambria Math" panose="02040503050406030204" pitchFamily="18" charset="0"/>
                                    </a:rPr>
                                  </m:ctrlPr>
                                </m:fPr>
                                <m:num>
                                  <m:r>
                                    <a:rPr lang="en-US" sz="1600">
                                      <a:latin typeface="Cambria Math" panose="02040503050406030204" pitchFamily="18" charset="0"/>
                                    </a:rPr>
                                    <m:t>𝑁</m:t>
                                  </m:r>
                                </m:num>
                                <m:den>
                                  <m:r>
                                    <a:rPr lang="en-US" sz="1600">
                                      <a:latin typeface="Cambria Math" panose="02040503050406030204" pitchFamily="18" charset="0"/>
                                    </a:rPr>
                                    <m:t>𝐾</m:t>
                                  </m:r>
                                </m:den>
                              </m:f>
                            </m:e>
                          </m:d>
                        </m:e>
                        <m:sup>
                          <m:r>
                            <a:rPr lang="en-US" sz="1600">
                              <a:latin typeface="Cambria Math" panose="02040503050406030204" pitchFamily="18" charset="0"/>
                            </a:rPr>
                            <m:t>−0.20</m:t>
                          </m:r>
                        </m:sup>
                      </m:sSup>
                    </m:oMath>
                  </m:oMathPara>
                </a14:m>
                <a:endParaRPr lang="es-ES" sz="1600" dirty="0" smtClean="0">
                  <a:latin typeface="+mj-lt"/>
                </a:endParaRPr>
              </a:p>
              <a:p>
                <a:pPr lvl="0" indent="144463" algn="ctr" eaLnBrk="0" fontAlgn="base" hangingPunct="0">
                  <a:spcBef>
                    <a:spcPct val="0"/>
                  </a:spcBef>
                  <a:spcAft>
                    <a:spcPct val="0"/>
                  </a:spcAft>
                  <a:tabLst>
                    <a:tab pos="228600" algn="l"/>
                    <a:tab pos="449263" algn="l"/>
                  </a:tabLst>
                </a:pPr>
                <a14:m>
                  <m:oMathPara xmlns:m="http://schemas.openxmlformats.org/officeDocument/2006/math">
                    <m:oMathParaPr>
                      <m:jc m:val="centerGroup"/>
                    </m:oMathParaPr>
                    <m:oMath xmlns:m="http://schemas.openxmlformats.org/officeDocument/2006/math">
                      <m:sSub>
                        <m:sSubPr>
                          <m:ctrlPr>
                            <a:rPr lang="es-ES" altLang="es-ES" i="1" dirty="0" smtClean="0">
                              <a:latin typeface="Cambria Math" panose="02040503050406030204" pitchFamily="18" charset="0"/>
                              <a:cs typeface="Times New Roman" panose="02020603050405020304" pitchFamily="18" charset="0"/>
                            </a:rPr>
                          </m:ctrlPr>
                        </m:sSubPr>
                        <m:e>
                          <m:r>
                            <a:rPr lang="es-ES" altLang="es-ES" i="1" dirty="0" smtClean="0">
                              <a:latin typeface="Cambria Math" panose="02040503050406030204" pitchFamily="18" charset="0"/>
                              <a:ea typeface="Cambria Math" panose="02040503050406030204" pitchFamily="18" charset="0"/>
                              <a:cs typeface="Times New Roman" panose="02020603050405020304" pitchFamily="18" charset="0"/>
                            </a:rPr>
                            <m:t>∈</m:t>
                          </m:r>
                        </m:e>
                        <m:sub>
                          <m:r>
                            <a:rPr lang="es-ES" altLang="es-ES" b="0" i="1" dirty="0" smtClean="0">
                              <a:latin typeface="Cambria Math" panose="02040503050406030204" pitchFamily="18" charset="0"/>
                              <a:cs typeface="Times New Roman" panose="02020603050405020304" pitchFamily="18" charset="0"/>
                            </a:rPr>
                            <m:t>𝑟</m:t>
                          </m:r>
                        </m:sub>
                      </m:sSub>
                      <m:r>
                        <a:rPr lang="es-ES" altLang="es-ES" i="1" dirty="0">
                          <a:latin typeface="Cambria Math" panose="02040503050406030204" pitchFamily="18" charset="0"/>
                          <a:ea typeface="Cambria Math" panose="02040503050406030204" pitchFamily="18" charset="0"/>
                          <a:cs typeface="Times New Roman" panose="02020603050405020304" pitchFamily="18" charset="0"/>
                        </a:rPr>
                        <m:t>&lt;</m:t>
                      </m:r>
                      <m:sSub>
                        <m:sSubPr>
                          <m:ctrlPr>
                            <a:rPr lang="es-ES" altLang="es-ES" i="1" dirty="0" smtClean="0">
                              <a:latin typeface="Cambria Math" panose="02040503050406030204" pitchFamily="18" charset="0"/>
                              <a:ea typeface="Cambria Math" panose="02040503050406030204" pitchFamily="18" charset="0"/>
                              <a:cs typeface="Times New Roman" panose="02020603050405020304" pitchFamily="18" charset="0"/>
                            </a:rPr>
                          </m:ctrlPr>
                        </m:sSubPr>
                        <m:e>
                          <m:r>
                            <a:rPr lang="es-ES" altLang="es-ES" i="1" dirty="0" smtClean="0">
                              <a:latin typeface="Cambria Math" panose="02040503050406030204" pitchFamily="18" charset="0"/>
                              <a:ea typeface="Cambria Math" panose="02040503050406030204" pitchFamily="18" charset="0"/>
                              <a:cs typeface="Times New Roman" panose="02020603050405020304" pitchFamily="18" charset="0"/>
                            </a:rPr>
                            <m:t>∈</m:t>
                          </m:r>
                        </m:e>
                        <m:sub>
                          <m:r>
                            <a:rPr lang="es-ES" altLang="es-ES" b="0" i="1" dirty="0" smtClean="0">
                              <a:latin typeface="Cambria Math" panose="02040503050406030204" pitchFamily="18" charset="0"/>
                              <a:ea typeface="Cambria Math" panose="02040503050406030204" pitchFamily="18" charset="0"/>
                              <a:cs typeface="Times New Roman" panose="02020603050405020304" pitchFamily="18" charset="0"/>
                            </a:rPr>
                            <m:t>𝑟𝑎𝑑𝑚</m:t>
                          </m:r>
                        </m:sub>
                      </m:sSub>
                    </m:oMath>
                  </m:oMathPara>
                </a14:m>
                <a:endParaRPr lang="es-ES" dirty="0"/>
              </a:p>
            </p:txBody>
          </p:sp>
        </mc:Choice>
        <mc:Fallback xmlns="">
          <p:sp>
            <p:nvSpPr>
              <p:cNvPr id="15" name="CuadroTexto 14"/>
              <p:cNvSpPr txBox="1">
                <a:spLocks noRot="1" noChangeAspect="1" noMove="1" noResize="1" noEditPoints="1" noAdjustHandles="1" noChangeArrowheads="1" noChangeShapeType="1" noTextEdit="1"/>
              </p:cNvSpPr>
              <p:nvPr/>
            </p:nvSpPr>
            <p:spPr>
              <a:xfrm>
                <a:off x="237477" y="2348680"/>
                <a:ext cx="6782779" cy="1407373"/>
              </a:xfrm>
              <a:prstGeom prst="rect">
                <a:avLst/>
              </a:prstGeom>
              <a:blipFill rotWithShape="0">
                <a:blip r:embed="rId4"/>
                <a:stretch>
                  <a:fillRect l="-809" t="-216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1" name="Rectangle 4"/>
              <p:cNvSpPr>
                <a:spLocks noChangeArrowheads="1"/>
              </p:cNvSpPr>
              <p:nvPr/>
            </p:nvSpPr>
            <p:spPr bwMode="auto">
              <a:xfrm>
                <a:off x="25214" y="3867176"/>
                <a:ext cx="6782802" cy="138146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44463" defTabSz="914400" rtl="0" eaLnBrk="0" fontAlgn="base" latinLnBrk="0" hangingPunct="0">
                  <a:lnSpc>
                    <a:spcPct val="100000"/>
                  </a:lnSpc>
                  <a:spcBef>
                    <a:spcPct val="0"/>
                  </a:spcBef>
                  <a:spcAft>
                    <a:spcPct val="0"/>
                  </a:spcAft>
                  <a:buClrTx/>
                  <a:buSzTx/>
                  <a:buFontTx/>
                  <a:buNone/>
                  <a:tabLst/>
                </a:pPr>
                <a:r>
                  <a:rPr lang="es-EC" altLang="es-ES" b="1" dirty="0">
                    <a:solidFill>
                      <a:schemeClr val="accent2">
                        <a:lumMod val="50000"/>
                      </a:schemeClr>
                    </a:solidFill>
                    <a:latin typeface="+mj-lt"/>
                  </a:rPr>
                  <a:t>Control del ahuellamiento</a:t>
                </a:r>
              </a:p>
              <a:p>
                <a:pPr marL="0" marR="0" lvl="0" indent="144463" defTabSz="914400" rtl="0" eaLnBrk="0" fontAlgn="base" latinLnBrk="0" hangingPunct="0">
                  <a:spcBef>
                    <a:spcPct val="0"/>
                  </a:spcBef>
                  <a:spcAft>
                    <a:spcPct val="0"/>
                  </a:spcAft>
                  <a:buClrTx/>
                  <a:buSzTx/>
                  <a:buFontTx/>
                  <a:buNone/>
                  <a:tabLst/>
                </a:pPr>
                <a:r>
                  <a:rPr lang="es-EC" altLang="es-ES" sz="1600" dirty="0">
                    <a:latin typeface="+mj-lt"/>
                    <a:ea typeface="Calibri" panose="020F0502020204030204" pitchFamily="34" charset="0"/>
                    <a:cs typeface="Times New Roman" panose="02020603050405020304" pitchFamily="18" charset="0"/>
                  </a:rPr>
                  <a:t>Deformación vertical de compresión </a:t>
                </a:r>
                <a:r>
                  <a:rPr lang="es-EC" altLang="es-ES" sz="1600" dirty="0" smtClean="0">
                    <a:latin typeface="+mj-lt"/>
                    <a:ea typeface="Calibri" panose="020F0502020204030204" pitchFamily="34" charset="0"/>
                    <a:cs typeface="Times New Roman" panose="02020603050405020304" pitchFamily="18" charset="0"/>
                  </a:rPr>
                  <a:t>admisible en la subrasante</a:t>
                </a:r>
                <a:endParaRPr lang="es-EC" altLang="es-ES" sz="1600" dirty="0">
                  <a:latin typeface="+mj-lt"/>
                  <a:ea typeface="Calibri" panose="020F0502020204030204" pitchFamily="34" charset="0"/>
                  <a:cs typeface="Times New Roman" panose="02020603050405020304" pitchFamily="18" charset="0"/>
                </a:endParaRPr>
              </a:p>
              <a:p>
                <a:pPr lvl="0" indent="144463" eaLnBrk="0" fontAlgn="base" hangingPunct="0">
                  <a:spcBef>
                    <a:spcPct val="0"/>
                  </a:spcBef>
                  <a:spcAft>
                    <a:spcPct val="0"/>
                  </a:spcAft>
                </a:pPr>
                <a:endParaRPr lang="es-ES" sz="1600" i="1" dirty="0" smtClean="0">
                  <a:latin typeface="Cambria Math" panose="02040503050406030204" pitchFamily="18" charset="0"/>
                  <a:ea typeface="Calibri" panose="020F0502020204030204" pitchFamily="34" charset="0"/>
                  <a:cs typeface="Times New Roman" panose="02020603050405020304" pitchFamily="18" charset="0"/>
                </a:endParaRPr>
              </a:p>
              <a:p>
                <a:pPr lvl="0" indent="144463"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b>
                        <m:sSubPr>
                          <m:ctrlPr>
                            <a:rPr lang="es-ES" sz="1600" i="1">
                              <a:latin typeface="Cambria Math" panose="02040503050406030204" pitchFamily="18" charset="0"/>
                              <a:ea typeface="Calibri" panose="020F0502020204030204" pitchFamily="34" charset="0"/>
                              <a:cs typeface="Times New Roman" panose="02020603050405020304" pitchFamily="18" charset="0"/>
                            </a:rPr>
                          </m:ctrlPr>
                        </m:sSubPr>
                        <m:e>
                          <m:r>
                            <a:rPr lang="es-ES" sz="1600">
                              <a:latin typeface="Cambria Math" panose="02040503050406030204" pitchFamily="18" charset="0"/>
                              <a:ea typeface="Calibri" panose="020F0502020204030204" pitchFamily="34" charset="0"/>
                              <a:cs typeface="Times New Roman" panose="02020603050405020304" pitchFamily="18" charset="0"/>
                            </a:rPr>
                            <m:t>∈</m:t>
                          </m:r>
                        </m:e>
                        <m:sub>
                          <m:r>
                            <a:rPr lang="en-US" sz="1600">
                              <a:latin typeface="Cambria Math" panose="02040503050406030204" pitchFamily="18" charset="0"/>
                              <a:ea typeface="Calibri" panose="020F0502020204030204" pitchFamily="34" charset="0"/>
                              <a:cs typeface="Times New Roman" panose="02020603050405020304" pitchFamily="18" charset="0"/>
                            </a:rPr>
                            <m:t>𝑧</m:t>
                          </m:r>
                          <m:r>
                            <a:rPr lang="en-US" sz="1600">
                              <a:latin typeface="Cambria Math" panose="02040503050406030204" pitchFamily="18" charset="0"/>
                              <a:ea typeface="Calibri" panose="020F0502020204030204" pitchFamily="34" charset="0"/>
                              <a:cs typeface="Times New Roman" panose="02020603050405020304" pitchFamily="18" charset="0"/>
                            </a:rPr>
                            <m:t> </m:t>
                          </m:r>
                          <m:r>
                            <a:rPr lang="en-US" sz="1600">
                              <a:latin typeface="Cambria Math" panose="02040503050406030204" pitchFamily="18" charset="0"/>
                              <a:ea typeface="Calibri" panose="020F0502020204030204" pitchFamily="34" charset="0"/>
                              <a:cs typeface="Times New Roman" panose="02020603050405020304" pitchFamily="18" charset="0"/>
                            </a:rPr>
                            <m:t>𝑎𝑑𝑚</m:t>
                          </m:r>
                        </m:sub>
                      </m:sSub>
                      <m:r>
                        <a:rPr lang="en-US" sz="1600">
                          <a:latin typeface="Cambria Math" panose="02040503050406030204" pitchFamily="18" charset="0"/>
                          <a:ea typeface="Calibri" panose="020F0502020204030204" pitchFamily="34" charset="0"/>
                          <a:cs typeface="Times New Roman" panose="02020603050405020304" pitchFamily="18" charset="0"/>
                        </a:rPr>
                        <m:t>=2.10×</m:t>
                      </m:r>
                      <m:sSup>
                        <m:sSupPr>
                          <m:ctrlPr>
                            <a:rPr lang="es-ES"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a:latin typeface="Cambria Math" panose="02040503050406030204" pitchFamily="18" charset="0"/>
                              <a:ea typeface="Calibri" panose="020F0502020204030204" pitchFamily="34" charset="0"/>
                              <a:cs typeface="Times New Roman" panose="02020603050405020304" pitchFamily="18" charset="0"/>
                            </a:rPr>
                            <m:t>10</m:t>
                          </m:r>
                        </m:e>
                        <m:sup>
                          <m:r>
                            <a:rPr lang="en-US" sz="1600">
                              <a:latin typeface="Cambria Math" panose="02040503050406030204" pitchFamily="18" charset="0"/>
                              <a:ea typeface="Calibri" panose="020F0502020204030204" pitchFamily="34" charset="0"/>
                              <a:cs typeface="Times New Roman" panose="02020603050405020304" pitchFamily="18" charset="0"/>
                            </a:rPr>
                            <m:t>−2</m:t>
                          </m:r>
                        </m:sup>
                      </m:sSup>
                      <m:r>
                        <a:rPr lang="en-US" sz="1600">
                          <a:latin typeface="Cambria Math" panose="02040503050406030204" pitchFamily="18" charset="0"/>
                          <a:ea typeface="Calibri" panose="020F0502020204030204" pitchFamily="34" charset="0"/>
                          <a:cs typeface="Times New Roman" panose="02020603050405020304" pitchFamily="18" charset="0"/>
                        </a:rPr>
                        <m:t>×</m:t>
                      </m:r>
                      <m:sSup>
                        <m:sSupPr>
                          <m:ctrlPr>
                            <a:rPr lang="es-ES"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a:latin typeface="Cambria Math" panose="02040503050406030204" pitchFamily="18" charset="0"/>
                              <a:ea typeface="Calibri" panose="020F0502020204030204" pitchFamily="34" charset="0"/>
                              <a:cs typeface="Times New Roman" panose="02020603050405020304" pitchFamily="18" charset="0"/>
                            </a:rPr>
                            <m:t>𝑁</m:t>
                          </m:r>
                        </m:e>
                        <m:sup>
                          <m:r>
                            <a:rPr lang="en-US" sz="1600">
                              <a:latin typeface="Cambria Math" panose="02040503050406030204" pitchFamily="18" charset="0"/>
                              <a:ea typeface="Calibri" panose="020F0502020204030204" pitchFamily="34" charset="0"/>
                              <a:cs typeface="Times New Roman" panose="02020603050405020304" pitchFamily="18" charset="0"/>
                            </a:rPr>
                            <m:t>−0.25</m:t>
                          </m:r>
                        </m:sup>
                      </m:sSup>
                    </m:oMath>
                  </m:oMathPara>
                </a14:m>
                <a:endParaRPr lang="es-EC" altLang="es-ES" sz="1400" dirty="0">
                  <a:latin typeface="+mj-lt"/>
                </a:endParaRPr>
              </a:p>
              <a:p>
                <a:pPr lvl="0" indent="144463" algn="ctr" eaLnBrk="0" fontAlgn="base" hangingPunct="0">
                  <a:spcBef>
                    <a:spcPct val="0"/>
                  </a:spcBef>
                  <a:spcAft>
                    <a:spcPct val="0"/>
                  </a:spcAft>
                </a:pPr>
                <a14:m>
                  <m:oMath xmlns:m="http://schemas.openxmlformats.org/officeDocument/2006/math">
                    <m:sSub>
                      <m:sSubPr>
                        <m:ctrlPr>
                          <a:rPr lang="es-ES" altLang="es-ES" i="1" dirty="0">
                            <a:latin typeface="Cambria Math" panose="02040503050406030204" pitchFamily="18" charset="0"/>
                            <a:ea typeface="Cambria Math" panose="02040503050406030204" pitchFamily="18" charset="0"/>
                            <a:cs typeface="Times New Roman" panose="02020603050405020304" pitchFamily="18" charset="0"/>
                          </a:rPr>
                        </m:ctrlPr>
                      </m:sSubPr>
                      <m:e>
                        <m:r>
                          <a:rPr lang="es-ES" altLang="es-ES" i="1" dirty="0">
                            <a:latin typeface="Cambria Math" panose="02040503050406030204" pitchFamily="18" charset="0"/>
                            <a:ea typeface="Cambria Math" panose="02040503050406030204" pitchFamily="18" charset="0"/>
                            <a:cs typeface="Times New Roman" panose="02020603050405020304" pitchFamily="18" charset="0"/>
                          </a:rPr>
                          <m:t>∈</m:t>
                        </m:r>
                      </m:e>
                      <m:sub>
                        <m:r>
                          <a:rPr lang="es-ES" altLang="es-ES" i="1" dirty="0">
                            <a:latin typeface="Cambria Math" panose="02040503050406030204" pitchFamily="18" charset="0"/>
                            <a:ea typeface="Cambria Math" panose="02040503050406030204" pitchFamily="18" charset="0"/>
                            <a:cs typeface="Times New Roman" panose="02020603050405020304" pitchFamily="18" charset="0"/>
                          </a:rPr>
                          <m:t>𝑧</m:t>
                        </m:r>
                      </m:sub>
                    </m:sSub>
                    <m:r>
                      <a:rPr lang="es-ES" altLang="es-ES" i="1" dirty="0">
                        <a:latin typeface="Cambria Math" panose="02040503050406030204" pitchFamily="18" charset="0"/>
                        <a:ea typeface="Cambria Math" panose="02040503050406030204" pitchFamily="18" charset="0"/>
                        <a:cs typeface="Times New Roman" panose="02020603050405020304" pitchFamily="18" charset="0"/>
                      </a:rPr>
                      <m:t>&lt;</m:t>
                    </m:r>
                    <m:sSub>
                      <m:sSubPr>
                        <m:ctrlPr>
                          <a:rPr lang="es-ES" altLang="es-ES" i="1" dirty="0">
                            <a:latin typeface="Cambria Math" panose="02040503050406030204" pitchFamily="18" charset="0"/>
                            <a:ea typeface="Cambria Math" panose="02040503050406030204" pitchFamily="18" charset="0"/>
                            <a:cs typeface="Times New Roman" panose="02020603050405020304" pitchFamily="18" charset="0"/>
                          </a:rPr>
                        </m:ctrlPr>
                      </m:sSubPr>
                      <m:e>
                        <m:r>
                          <a:rPr lang="es-ES" altLang="es-ES" i="1" dirty="0">
                            <a:latin typeface="Cambria Math" panose="02040503050406030204" pitchFamily="18" charset="0"/>
                            <a:ea typeface="Cambria Math" panose="02040503050406030204" pitchFamily="18" charset="0"/>
                            <a:cs typeface="Times New Roman" panose="02020603050405020304" pitchFamily="18" charset="0"/>
                          </a:rPr>
                          <m:t>∈</m:t>
                        </m:r>
                      </m:e>
                      <m:sub>
                        <m:r>
                          <a:rPr lang="es-ES" altLang="es-ES" i="1" dirty="0">
                            <a:latin typeface="Cambria Math" panose="02040503050406030204" pitchFamily="18" charset="0"/>
                            <a:ea typeface="Cambria Math" panose="02040503050406030204" pitchFamily="18" charset="0"/>
                            <a:cs typeface="Times New Roman" panose="02020603050405020304" pitchFamily="18" charset="0"/>
                          </a:rPr>
                          <m:t>𝑧𝑎𝑑𝑚</m:t>
                        </m:r>
                      </m:sub>
                    </m:sSub>
                  </m:oMath>
                </a14:m>
                <a:r>
                  <a:rPr lang="es-EC" altLang="es-ES" sz="1600" dirty="0">
                    <a:latin typeface="+mj-lt"/>
                    <a:ea typeface="Calibri" panose="020F0502020204030204" pitchFamily="34" charset="0"/>
                    <a:cs typeface="Times New Roman" panose="02020603050405020304" pitchFamily="18" charset="0"/>
                  </a:rPr>
                  <a:t> </a:t>
                </a:r>
              </a:p>
            </p:txBody>
          </p:sp>
        </mc:Choice>
        <mc:Fallback xmlns="">
          <p:sp>
            <p:nvSpPr>
              <p:cNvPr id="21" name="Rectangle 4"/>
              <p:cNvSpPr>
                <a:spLocks noRot="1" noChangeAspect="1" noMove="1" noResize="1" noEditPoints="1" noAdjustHandles="1" noChangeArrowheads="1" noChangeShapeType="1" noTextEdit="1"/>
              </p:cNvSpPr>
              <p:nvPr/>
            </p:nvSpPr>
            <p:spPr bwMode="auto">
              <a:xfrm>
                <a:off x="25214" y="3867176"/>
                <a:ext cx="6782802" cy="1381468"/>
              </a:xfrm>
              <a:prstGeom prst="rect">
                <a:avLst/>
              </a:prstGeom>
              <a:blipFill rotWithShape="0">
                <a:blip r:embed="rId5"/>
                <a:stretch>
                  <a:fillRect t="-1762" b="-4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5" name="Rectangle 5"/>
              <p:cNvSpPr>
                <a:spLocks noChangeArrowheads="1"/>
              </p:cNvSpPr>
              <p:nvPr/>
            </p:nvSpPr>
            <p:spPr bwMode="auto">
              <a:xfrm>
                <a:off x="209504" y="5230162"/>
                <a:ext cx="6810752" cy="13849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1pPr>
                <a:lvl2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2pPr>
                <a:lvl3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3pPr>
                <a:lvl4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4pPr>
                <a:lvl5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5pPr>
                <a:lvl6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6pPr>
                <a:lvl7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7pPr>
                <a:lvl8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8pPr>
                <a:lvl9pPr eaLnBrk="0" fontAlgn="base" hangingPunct="0">
                  <a:spcBef>
                    <a:spcPct val="0"/>
                  </a:spcBef>
                  <a:spcAft>
                    <a:spcPct val="0"/>
                  </a:spcAft>
                  <a:tabLst>
                    <a:tab pos="228600" algn="l"/>
                    <a:tab pos="449263"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tab pos="228600" algn="l"/>
                    <a:tab pos="449263" algn="l"/>
                  </a:tabLst>
                </a:pPr>
                <a:r>
                  <a:rPr lang="es-ES" altLang="es-ES" b="1" dirty="0" smtClean="0">
                    <a:solidFill>
                      <a:schemeClr val="accent2">
                        <a:lumMod val="50000"/>
                      </a:schemeClr>
                    </a:solidFill>
                    <a:latin typeface="+mj-lt"/>
                  </a:rPr>
                  <a:t>Control de la deflexión</a:t>
                </a:r>
              </a:p>
              <a:p>
                <a:pPr marL="0" marR="0" lvl="0" indent="0" algn="just" defTabSz="914400" rtl="0" eaLnBrk="0" fontAlgn="base" latinLnBrk="0" hangingPunct="0">
                  <a:lnSpc>
                    <a:spcPct val="100000"/>
                  </a:lnSpc>
                  <a:spcBef>
                    <a:spcPct val="0"/>
                  </a:spcBef>
                  <a:spcAft>
                    <a:spcPct val="0"/>
                  </a:spcAft>
                  <a:buClrTx/>
                  <a:buSzTx/>
                  <a:tabLst>
                    <a:tab pos="228600" algn="l"/>
                    <a:tab pos="449263" algn="l"/>
                  </a:tabLst>
                </a:pPr>
                <a:r>
                  <a:rPr lang="es-EC" altLang="es-ES" sz="1600" dirty="0" smtClean="0">
                    <a:latin typeface="+mj-lt"/>
                    <a:ea typeface="Calibri" panose="020F0502020204030204" pitchFamily="34" charset="0"/>
                    <a:cs typeface="Times New Roman" panose="02020603050405020304" pitchFamily="18" charset="0"/>
                  </a:rPr>
                  <a:t>Deflexión </a:t>
                </a:r>
                <a:r>
                  <a:rPr lang="es-EC" altLang="es-ES" sz="1600" dirty="0">
                    <a:latin typeface="+mj-lt"/>
                    <a:ea typeface="Calibri" panose="020F0502020204030204" pitchFamily="34" charset="0"/>
                    <a:cs typeface="Times New Roman" panose="02020603050405020304" pitchFamily="18" charset="0"/>
                  </a:rPr>
                  <a:t>vertical admisible</a:t>
                </a:r>
              </a:p>
              <a:p>
                <a:pPr lvl="0" indent="144463" algn="just"/>
                <a:endParaRPr lang="es-ES" sz="1600" i="1" dirty="0" smtClean="0">
                  <a:latin typeface="Cambria Math" panose="02040503050406030204" pitchFamily="18" charset="0"/>
                  <a:ea typeface="Calibri" panose="020F0502020204030204" pitchFamily="34" charset="0"/>
                  <a:cs typeface="Times New Roman" panose="02020603050405020304" pitchFamily="18" charset="0"/>
                </a:endParaRPr>
              </a:p>
              <a:p>
                <a:pPr lvl="0" indent="144463" algn="just"/>
                <a14:m>
                  <m:oMathPara xmlns:m="http://schemas.openxmlformats.org/officeDocument/2006/math">
                    <m:oMathParaPr>
                      <m:jc m:val="centerGroup"/>
                    </m:oMathParaPr>
                    <m:oMath xmlns:m="http://schemas.openxmlformats.org/officeDocument/2006/math">
                      <m:sSub>
                        <m:sSubPr>
                          <m:ctrlPr>
                            <a:rPr lang="es-ES" sz="1600" i="1">
                              <a:latin typeface="Cambria Math" panose="02040503050406030204" pitchFamily="18" charset="0"/>
                              <a:ea typeface="Calibri" panose="020F0502020204030204" pitchFamily="34" charset="0"/>
                              <a:cs typeface="Times New Roman" panose="02020603050405020304" pitchFamily="18" charset="0"/>
                            </a:rPr>
                          </m:ctrlPr>
                        </m:sSubPr>
                        <m:e>
                          <m:r>
                            <a:rPr lang="es-ES" sz="1600">
                              <a:latin typeface="Cambria Math" panose="02040503050406030204" pitchFamily="18" charset="0"/>
                              <a:ea typeface="Calibri" panose="020F0502020204030204" pitchFamily="34" charset="0"/>
                              <a:cs typeface="Times New Roman" panose="02020603050405020304" pitchFamily="18" charset="0"/>
                            </a:rPr>
                            <m:t>∆</m:t>
                          </m:r>
                        </m:e>
                        <m:sub>
                          <m:r>
                            <a:rPr lang="en-US" sz="1600">
                              <a:latin typeface="Cambria Math" panose="02040503050406030204" pitchFamily="18" charset="0"/>
                              <a:ea typeface="Calibri" panose="020F0502020204030204" pitchFamily="34" charset="0"/>
                              <a:cs typeface="Times New Roman" panose="02020603050405020304" pitchFamily="18" charset="0"/>
                            </a:rPr>
                            <m:t>𝑧</m:t>
                          </m:r>
                          <m:r>
                            <a:rPr lang="en-US" sz="1600">
                              <a:latin typeface="Cambria Math" panose="02040503050406030204" pitchFamily="18" charset="0"/>
                              <a:ea typeface="Calibri" panose="020F0502020204030204" pitchFamily="34" charset="0"/>
                              <a:cs typeface="Times New Roman" panose="02020603050405020304" pitchFamily="18" charset="0"/>
                            </a:rPr>
                            <m:t> </m:t>
                          </m:r>
                          <m:r>
                            <a:rPr lang="en-US" sz="1600">
                              <a:latin typeface="Cambria Math" panose="02040503050406030204" pitchFamily="18" charset="0"/>
                              <a:ea typeface="Calibri" panose="020F0502020204030204" pitchFamily="34" charset="0"/>
                              <a:cs typeface="Times New Roman" panose="02020603050405020304" pitchFamily="18" charset="0"/>
                            </a:rPr>
                            <m:t>𝑎𝑑𝑚</m:t>
                          </m:r>
                        </m:sub>
                      </m:sSub>
                      <m:r>
                        <a:rPr lang="en-US" sz="1600">
                          <a:latin typeface="Cambria Math" panose="02040503050406030204" pitchFamily="18" charset="0"/>
                          <a:ea typeface="Calibri" panose="020F0502020204030204" pitchFamily="34" charset="0"/>
                          <a:cs typeface="Times New Roman" panose="02020603050405020304" pitchFamily="18" charset="0"/>
                        </a:rPr>
                        <m:t>=26.32202×</m:t>
                      </m:r>
                      <m:sSup>
                        <m:sSupPr>
                          <m:ctrlPr>
                            <a:rPr lang="es-ES"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a:latin typeface="Cambria Math" panose="02040503050406030204" pitchFamily="18" charset="0"/>
                              <a:ea typeface="Calibri" panose="020F0502020204030204" pitchFamily="34" charset="0"/>
                              <a:cs typeface="Times New Roman" panose="02020603050405020304" pitchFamily="18" charset="0"/>
                            </a:rPr>
                            <m:t>𝑁</m:t>
                          </m:r>
                        </m:e>
                        <m:sup>
                          <m:r>
                            <a:rPr lang="en-US" sz="1600">
                              <a:latin typeface="Cambria Math" panose="02040503050406030204" pitchFamily="18" charset="0"/>
                              <a:ea typeface="Calibri" panose="020F0502020204030204" pitchFamily="34" charset="0"/>
                              <a:cs typeface="Times New Roman" panose="02020603050405020304" pitchFamily="18" charset="0"/>
                            </a:rPr>
                            <m:t>−0.2438</m:t>
                          </m:r>
                        </m:sup>
                      </m:sSup>
                    </m:oMath>
                  </m:oMathPara>
                </a14:m>
                <a:endParaRPr lang="es-EC" altLang="es-ES" sz="1400" dirty="0">
                  <a:latin typeface="+mj-lt"/>
                </a:endParaRPr>
              </a:p>
              <a:p>
                <a:pPr lvl="0" indent="144463" algn="just"/>
                <a14:m>
                  <m:oMathPara xmlns:m="http://schemas.openxmlformats.org/officeDocument/2006/math">
                    <m:oMathParaPr>
                      <m:jc m:val="center"/>
                    </m:oMathParaPr>
                    <m:oMath xmlns:m="http://schemas.openxmlformats.org/officeDocument/2006/math">
                      <m:sSub>
                        <m:sSubPr>
                          <m:ctrlPr>
                            <a:rPr lang="es-ES" altLang="es-ES" i="1" dirty="0">
                              <a:latin typeface="Cambria Math" panose="02040503050406030204" pitchFamily="18" charset="0"/>
                              <a:ea typeface="Cambria Math" panose="02040503050406030204" pitchFamily="18" charset="0"/>
                              <a:cs typeface="Times New Roman" panose="02020603050405020304" pitchFamily="18" charset="0"/>
                            </a:rPr>
                          </m:ctrlPr>
                        </m:sSubPr>
                        <m:e>
                          <m:r>
                            <a:rPr lang="es-ES" altLang="es-ES" i="1" dirty="0">
                              <a:latin typeface="Cambria Math" panose="02040503050406030204" pitchFamily="18" charset="0"/>
                              <a:ea typeface="Cambria Math" panose="02040503050406030204" pitchFamily="18" charset="0"/>
                              <a:cs typeface="Times New Roman" panose="02020603050405020304" pitchFamily="18" charset="0"/>
                            </a:rPr>
                            <m:t>∆</m:t>
                          </m:r>
                        </m:e>
                        <m:sub>
                          <m:r>
                            <a:rPr lang="es-ES" altLang="es-ES" i="1" dirty="0">
                              <a:latin typeface="Cambria Math" panose="02040503050406030204" pitchFamily="18" charset="0"/>
                              <a:ea typeface="Cambria Math" panose="02040503050406030204" pitchFamily="18" charset="0"/>
                              <a:cs typeface="Times New Roman" panose="02020603050405020304" pitchFamily="18" charset="0"/>
                            </a:rPr>
                            <m:t>𝑧</m:t>
                          </m:r>
                        </m:sub>
                      </m:sSub>
                      <m:r>
                        <a:rPr lang="es-ES" altLang="es-ES" i="1" dirty="0">
                          <a:latin typeface="Cambria Math" panose="02040503050406030204" pitchFamily="18" charset="0"/>
                          <a:ea typeface="Cambria Math" panose="02040503050406030204" pitchFamily="18" charset="0"/>
                          <a:cs typeface="Times New Roman" panose="02020603050405020304" pitchFamily="18" charset="0"/>
                        </a:rPr>
                        <m:t>&lt;</m:t>
                      </m:r>
                      <m:sSub>
                        <m:sSubPr>
                          <m:ctrlPr>
                            <a:rPr lang="es-ES" altLang="es-ES" i="1" dirty="0">
                              <a:latin typeface="Cambria Math" panose="02040503050406030204" pitchFamily="18" charset="0"/>
                              <a:ea typeface="Cambria Math" panose="02040503050406030204" pitchFamily="18" charset="0"/>
                              <a:cs typeface="Times New Roman" panose="02020603050405020304" pitchFamily="18" charset="0"/>
                            </a:rPr>
                          </m:ctrlPr>
                        </m:sSubPr>
                        <m:e>
                          <m:r>
                            <a:rPr lang="es-ES" altLang="es-ES" i="1" dirty="0">
                              <a:latin typeface="Cambria Math" panose="02040503050406030204" pitchFamily="18" charset="0"/>
                              <a:ea typeface="Cambria Math" panose="02040503050406030204" pitchFamily="18" charset="0"/>
                              <a:cs typeface="Times New Roman" panose="02020603050405020304" pitchFamily="18" charset="0"/>
                            </a:rPr>
                            <m:t>∆</m:t>
                          </m:r>
                        </m:e>
                        <m:sub>
                          <m:r>
                            <a:rPr lang="es-ES" altLang="es-ES" i="1" dirty="0">
                              <a:latin typeface="Cambria Math" panose="02040503050406030204" pitchFamily="18" charset="0"/>
                              <a:ea typeface="Cambria Math" panose="02040503050406030204" pitchFamily="18" charset="0"/>
                              <a:cs typeface="Times New Roman" panose="02020603050405020304" pitchFamily="18" charset="0"/>
                            </a:rPr>
                            <m:t>𝑧𝑎𝑑𝑚</m:t>
                          </m:r>
                        </m:sub>
                      </m:sSub>
                    </m:oMath>
                  </m:oMathPara>
                </a14:m>
                <a:endParaRPr lang="es-EC" altLang="es-ES" i="1" dirty="0">
                  <a:latin typeface="+mj-lt"/>
                  <a:ea typeface="Cambria Math" panose="02040503050406030204" pitchFamily="18" charset="0"/>
                  <a:cs typeface="Times New Roman" panose="02020603050405020304" pitchFamily="18" charset="0"/>
                </a:endParaRPr>
              </a:p>
            </p:txBody>
          </p:sp>
        </mc:Choice>
        <mc:Fallback xmlns="">
          <p:sp>
            <p:nvSpPr>
              <p:cNvPr id="25" name="Rectangle 5"/>
              <p:cNvSpPr>
                <a:spLocks noRot="1" noChangeAspect="1" noMove="1" noResize="1" noEditPoints="1" noAdjustHandles="1" noChangeArrowheads="1" noChangeShapeType="1" noTextEdit="1"/>
              </p:cNvSpPr>
              <p:nvPr/>
            </p:nvSpPr>
            <p:spPr bwMode="auto">
              <a:xfrm>
                <a:off x="209504" y="5230162"/>
                <a:ext cx="6810752" cy="1384995"/>
              </a:xfrm>
              <a:prstGeom prst="rect">
                <a:avLst/>
              </a:prstGeom>
              <a:blipFill rotWithShape="0">
                <a:blip r:embed="rId6"/>
                <a:stretch>
                  <a:fillRect l="-716" t="-1762" b="-4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s-ES">
                    <a:noFill/>
                  </a:rPr>
                  <a:t> </a:t>
                </a:r>
              </a:p>
            </p:txBody>
          </p:sp>
        </mc:Fallback>
      </mc:AlternateContent>
      <p:grpSp>
        <p:nvGrpSpPr>
          <p:cNvPr id="29" name="Grupo 28"/>
          <p:cNvGrpSpPr/>
          <p:nvPr/>
        </p:nvGrpSpPr>
        <p:grpSpPr>
          <a:xfrm>
            <a:off x="6774381" y="1892202"/>
            <a:ext cx="5185883" cy="1446075"/>
            <a:chOff x="6782801" y="2156926"/>
            <a:chExt cx="5185883" cy="1446075"/>
          </a:xfrm>
        </p:grpSpPr>
        <p:sp>
          <p:nvSpPr>
            <p:cNvPr id="26" name="Rectángulo 25"/>
            <p:cNvSpPr/>
            <p:nvPr/>
          </p:nvSpPr>
          <p:spPr>
            <a:xfrm>
              <a:off x="6782801" y="2156926"/>
              <a:ext cx="5185883" cy="1292662"/>
            </a:xfrm>
            <a:prstGeom prst="rect">
              <a:avLst/>
            </a:prstGeom>
          </p:spPr>
          <p:txBody>
            <a:bodyPr wrap="square">
              <a:spAutoFit/>
            </a:bodyPr>
            <a:lstStyle/>
            <a:p>
              <a:pPr marL="0" lvl="4" indent="144145"/>
              <a:r>
                <a:rPr lang="es-ES" b="1" dirty="0" smtClean="0">
                  <a:solidFill>
                    <a:schemeClr val="accent2">
                      <a:lumMod val="50000"/>
                    </a:schemeClr>
                  </a:solidFill>
                  <a:latin typeface="+mj-lt"/>
                </a:rPr>
                <a:t>Esfuerzo </a:t>
              </a:r>
              <a:r>
                <a:rPr lang="es-ES" b="1" dirty="0">
                  <a:solidFill>
                    <a:schemeClr val="accent2">
                      <a:lumMod val="50000"/>
                    </a:schemeClr>
                  </a:solidFill>
                  <a:latin typeface="+mj-lt"/>
                </a:rPr>
                <a:t>vertical admisible  de compresión sobre la subrasante </a:t>
              </a:r>
              <a:endParaRPr lang="es-ES" b="1" dirty="0" smtClean="0">
                <a:solidFill>
                  <a:schemeClr val="accent2">
                    <a:lumMod val="50000"/>
                  </a:schemeClr>
                </a:solidFill>
                <a:latin typeface="+mj-lt"/>
              </a:endParaRPr>
            </a:p>
            <a:p>
              <a:pPr marL="0" lvl="4" indent="144145" algn="just"/>
              <a:r>
                <a:rPr lang="es-ES" sz="1400" dirty="0">
                  <a:latin typeface="+mj-lt"/>
                  <a:ea typeface="Calibri" panose="020F0502020204030204" pitchFamily="34" charset="0"/>
                  <a:cs typeface="Times New Roman" panose="02020603050405020304" pitchFamily="18" charset="0"/>
                </a:rPr>
                <a:t>Criterio de Dormon – Kerhoven	Criterio CRR de Bélgica</a:t>
              </a:r>
            </a:p>
            <a:p>
              <a:pPr indent="144145" algn="just">
                <a:lnSpc>
                  <a:spcPct val="150000"/>
                </a:lnSpc>
                <a:spcBef>
                  <a:spcPts val="1200"/>
                </a:spcBef>
                <a:spcAft>
                  <a:spcPts val="1000"/>
                </a:spcAft>
              </a:pPr>
              <a:endParaRPr lang="es-ES" sz="1200" dirty="0">
                <a:effectLst/>
                <a:latin typeface="Times New Roman" panose="02020603050405020304" pitchFamily="18" charset="0"/>
                <a:ea typeface="Calibri" panose="020F0502020204030204" pitchFamily="34" charset="0"/>
              </a:endParaRPr>
            </a:p>
          </p:txBody>
        </p:sp>
        <p:pic>
          <p:nvPicPr>
            <p:cNvPr id="27" name="Imagen 26"/>
            <p:cNvPicPr>
              <a:picLocks noChangeAspect="1"/>
            </p:cNvPicPr>
            <p:nvPr/>
          </p:nvPicPr>
          <p:blipFill>
            <a:blip r:embed="rId7"/>
            <a:stretch>
              <a:fillRect/>
            </a:stretch>
          </p:blipFill>
          <p:spPr>
            <a:xfrm>
              <a:off x="9629595" y="3056229"/>
              <a:ext cx="1711194" cy="546772"/>
            </a:xfrm>
            <a:prstGeom prst="rect">
              <a:avLst/>
            </a:prstGeom>
          </p:spPr>
        </p:pic>
        <p:pic>
          <p:nvPicPr>
            <p:cNvPr id="28" name="Imagen 27"/>
            <p:cNvPicPr>
              <a:picLocks noChangeAspect="1"/>
            </p:cNvPicPr>
            <p:nvPr/>
          </p:nvPicPr>
          <p:blipFill>
            <a:blip r:embed="rId8"/>
            <a:stretch>
              <a:fillRect/>
            </a:stretch>
          </p:blipFill>
          <p:spPr>
            <a:xfrm>
              <a:off x="7277753" y="3056229"/>
              <a:ext cx="1644782" cy="544897"/>
            </a:xfrm>
            <a:prstGeom prst="rect">
              <a:avLst/>
            </a:prstGeom>
          </p:spPr>
        </p:pic>
      </p:grpSp>
      <p:sp>
        <p:nvSpPr>
          <p:cNvPr id="16" name="Elipse 15"/>
          <p:cNvSpPr/>
          <p:nvPr/>
        </p:nvSpPr>
        <p:spPr>
          <a:xfrm>
            <a:off x="9102627" y="4233058"/>
            <a:ext cx="264695" cy="3248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p:cNvSpPr/>
          <p:nvPr/>
        </p:nvSpPr>
        <p:spPr>
          <a:xfrm>
            <a:off x="9760609" y="4283304"/>
            <a:ext cx="264695" cy="3248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p:cNvSpPr/>
          <p:nvPr/>
        </p:nvSpPr>
        <p:spPr>
          <a:xfrm>
            <a:off x="9760609" y="4664164"/>
            <a:ext cx="264695" cy="3248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Elipse 18"/>
          <p:cNvSpPr/>
          <p:nvPr/>
        </p:nvSpPr>
        <p:spPr>
          <a:xfrm>
            <a:off x="9133702" y="5830556"/>
            <a:ext cx="264695" cy="3248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Elipse 19"/>
          <p:cNvSpPr/>
          <p:nvPr/>
        </p:nvSpPr>
        <p:spPr>
          <a:xfrm>
            <a:off x="9760609" y="5830119"/>
            <a:ext cx="264695" cy="32485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04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par>
                          <p:cTn id="15" fill="hold">
                            <p:stCondLst>
                              <p:cond delay="1500"/>
                            </p:stCondLst>
                            <p:childTnLst>
                              <p:par>
                                <p:cTn id="16" presetID="3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 calcmode="lin" valueType="num">
                                      <p:cBhvr>
                                        <p:cTn id="20" dur="1000" fill="hold"/>
                                        <p:tgtEl>
                                          <p:spTgt spid="17"/>
                                        </p:tgtEl>
                                        <p:attrNameLst>
                                          <p:attrName>style.rotation</p:attrName>
                                        </p:attrNameLst>
                                      </p:cBhvr>
                                      <p:tavLst>
                                        <p:tav tm="0">
                                          <p:val>
                                            <p:fltVal val="90"/>
                                          </p:val>
                                        </p:tav>
                                        <p:tav tm="100000">
                                          <p:val>
                                            <p:fltVal val="0"/>
                                          </p:val>
                                        </p:tav>
                                      </p:tavLst>
                                    </p:anim>
                                    <p:animEffect transition="in" filter="fade">
                                      <p:cBhvr>
                                        <p:cTn id="21" dur="1000"/>
                                        <p:tgtEl>
                                          <p:spTgt spid="17"/>
                                        </p:tgtEl>
                                      </p:cBhvr>
                                    </p:animEffect>
                                  </p:childTnLst>
                                </p:cTn>
                              </p:par>
                            </p:childTnLst>
                          </p:cTn>
                        </p:par>
                        <p:par>
                          <p:cTn id="22" fill="hold">
                            <p:stCondLst>
                              <p:cond delay="2500"/>
                            </p:stCondLst>
                            <p:childTnLst>
                              <p:par>
                                <p:cTn id="23" presetID="10" presetClass="exit" presetSubtype="0" fill="hold" grpId="1" nodeType="after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par>
                          <p:cTn id="26" fill="hold">
                            <p:stCondLst>
                              <p:cond delay="3000"/>
                            </p:stCondLst>
                            <p:childTnLst>
                              <p:par>
                                <p:cTn id="27" presetID="31"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fltVal val="0"/>
                                          </p:val>
                                        </p:tav>
                                        <p:tav tm="100000">
                                          <p:val>
                                            <p:strVal val="#ppt_w"/>
                                          </p:val>
                                        </p:tav>
                                      </p:tavLst>
                                    </p:anim>
                                    <p:anim calcmode="lin" valueType="num">
                                      <p:cBhvr>
                                        <p:cTn id="30" dur="1000" fill="hold"/>
                                        <p:tgtEl>
                                          <p:spTgt spid="18"/>
                                        </p:tgtEl>
                                        <p:attrNameLst>
                                          <p:attrName>ppt_h</p:attrName>
                                        </p:attrNameLst>
                                      </p:cBhvr>
                                      <p:tavLst>
                                        <p:tav tm="0">
                                          <p:val>
                                            <p:fltVal val="0"/>
                                          </p:val>
                                        </p:tav>
                                        <p:tav tm="100000">
                                          <p:val>
                                            <p:strVal val="#ppt_h"/>
                                          </p:val>
                                        </p:tav>
                                      </p:tavLst>
                                    </p:anim>
                                    <p:anim calcmode="lin" valueType="num">
                                      <p:cBhvr>
                                        <p:cTn id="31" dur="1000" fill="hold"/>
                                        <p:tgtEl>
                                          <p:spTgt spid="18"/>
                                        </p:tgtEl>
                                        <p:attrNameLst>
                                          <p:attrName>style.rotation</p:attrName>
                                        </p:attrNameLst>
                                      </p:cBhvr>
                                      <p:tavLst>
                                        <p:tav tm="0">
                                          <p:val>
                                            <p:fltVal val="90"/>
                                          </p:val>
                                        </p:tav>
                                        <p:tav tm="100000">
                                          <p:val>
                                            <p:fltVal val="0"/>
                                          </p:val>
                                        </p:tav>
                                      </p:tavLst>
                                    </p:anim>
                                    <p:animEffect transition="in" filter="fade">
                                      <p:cBhvr>
                                        <p:cTn id="32" dur="1000"/>
                                        <p:tgtEl>
                                          <p:spTgt spid="18"/>
                                        </p:tgtEl>
                                      </p:cBhvr>
                                    </p:animEffect>
                                  </p:childTnLst>
                                </p:cTn>
                              </p:par>
                            </p:childTnLst>
                          </p:cTn>
                        </p:par>
                        <p:par>
                          <p:cTn id="33" fill="hold">
                            <p:stCondLst>
                              <p:cond delay="4000"/>
                            </p:stCondLst>
                            <p:childTnLst>
                              <p:par>
                                <p:cTn id="34" presetID="10" presetClass="exit" presetSubtype="0" fill="hold" grpId="1" nodeType="after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childTnLst>
                          </p:cTn>
                        </p:par>
                        <p:par>
                          <p:cTn id="37" fill="hold">
                            <p:stCondLst>
                              <p:cond delay="4500"/>
                            </p:stCondLst>
                            <p:childTnLst>
                              <p:par>
                                <p:cTn id="38" presetID="31"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1000" fill="hold"/>
                                        <p:tgtEl>
                                          <p:spTgt spid="19"/>
                                        </p:tgtEl>
                                        <p:attrNameLst>
                                          <p:attrName>ppt_w</p:attrName>
                                        </p:attrNameLst>
                                      </p:cBhvr>
                                      <p:tavLst>
                                        <p:tav tm="0">
                                          <p:val>
                                            <p:fltVal val="0"/>
                                          </p:val>
                                        </p:tav>
                                        <p:tav tm="100000">
                                          <p:val>
                                            <p:strVal val="#ppt_w"/>
                                          </p:val>
                                        </p:tav>
                                      </p:tavLst>
                                    </p:anim>
                                    <p:anim calcmode="lin" valueType="num">
                                      <p:cBhvr>
                                        <p:cTn id="41" dur="1000" fill="hold"/>
                                        <p:tgtEl>
                                          <p:spTgt spid="19"/>
                                        </p:tgtEl>
                                        <p:attrNameLst>
                                          <p:attrName>ppt_h</p:attrName>
                                        </p:attrNameLst>
                                      </p:cBhvr>
                                      <p:tavLst>
                                        <p:tav tm="0">
                                          <p:val>
                                            <p:fltVal val="0"/>
                                          </p:val>
                                        </p:tav>
                                        <p:tav tm="100000">
                                          <p:val>
                                            <p:strVal val="#ppt_h"/>
                                          </p:val>
                                        </p:tav>
                                      </p:tavLst>
                                    </p:anim>
                                    <p:anim calcmode="lin" valueType="num">
                                      <p:cBhvr>
                                        <p:cTn id="42" dur="1000" fill="hold"/>
                                        <p:tgtEl>
                                          <p:spTgt spid="19"/>
                                        </p:tgtEl>
                                        <p:attrNameLst>
                                          <p:attrName>style.rotation</p:attrName>
                                        </p:attrNameLst>
                                      </p:cBhvr>
                                      <p:tavLst>
                                        <p:tav tm="0">
                                          <p:val>
                                            <p:fltVal val="90"/>
                                          </p:val>
                                        </p:tav>
                                        <p:tav tm="100000">
                                          <p:val>
                                            <p:fltVal val="0"/>
                                          </p:val>
                                        </p:tav>
                                      </p:tavLst>
                                    </p:anim>
                                    <p:animEffect transition="in" filter="fade">
                                      <p:cBhvr>
                                        <p:cTn id="43" dur="1000"/>
                                        <p:tgtEl>
                                          <p:spTgt spid="19"/>
                                        </p:tgtEl>
                                      </p:cBhvr>
                                    </p:animEffect>
                                  </p:childTnLst>
                                </p:cTn>
                              </p:par>
                            </p:childTnLst>
                          </p:cTn>
                        </p:par>
                        <p:par>
                          <p:cTn id="44" fill="hold">
                            <p:stCondLst>
                              <p:cond delay="5500"/>
                            </p:stCondLst>
                            <p:childTnLst>
                              <p:par>
                                <p:cTn id="45" presetID="10" presetClass="exit" presetSubtype="0" fill="hold" grpId="1" nodeType="after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childTnLst>
                          </p:cTn>
                        </p:par>
                        <p:par>
                          <p:cTn id="48" fill="hold">
                            <p:stCondLst>
                              <p:cond delay="6000"/>
                            </p:stCondLst>
                            <p:childTnLst>
                              <p:par>
                                <p:cTn id="49" presetID="31"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1000" fill="hold"/>
                                        <p:tgtEl>
                                          <p:spTgt spid="20"/>
                                        </p:tgtEl>
                                        <p:attrNameLst>
                                          <p:attrName>ppt_w</p:attrName>
                                        </p:attrNameLst>
                                      </p:cBhvr>
                                      <p:tavLst>
                                        <p:tav tm="0">
                                          <p:val>
                                            <p:fltVal val="0"/>
                                          </p:val>
                                        </p:tav>
                                        <p:tav tm="100000">
                                          <p:val>
                                            <p:strVal val="#ppt_w"/>
                                          </p:val>
                                        </p:tav>
                                      </p:tavLst>
                                    </p:anim>
                                    <p:anim calcmode="lin" valueType="num">
                                      <p:cBhvr>
                                        <p:cTn id="52" dur="1000" fill="hold"/>
                                        <p:tgtEl>
                                          <p:spTgt spid="20"/>
                                        </p:tgtEl>
                                        <p:attrNameLst>
                                          <p:attrName>ppt_h</p:attrName>
                                        </p:attrNameLst>
                                      </p:cBhvr>
                                      <p:tavLst>
                                        <p:tav tm="0">
                                          <p:val>
                                            <p:fltVal val="0"/>
                                          </p:val>
                                        </p:tav>
                                        <p:tav tm="100000">
                                          <p:val>
                                            <p:strVal val="#ppt_h"/>
                                          </p:val>
                                        </p:tav>
                                      </p:tavLst>
                                    </p:anim>
                                    <p:anim calcmode="lin" valueType="num">
                                      <p:cBhvr>
                                        <p:cTn id="53" dur="1000" fill="hold"/>
                                        <p:tgtEl>
                                          <p:spTgt spid="20"/>
                                        </p:tgtEl>
                                        <p:attrNameLst>
                                          <p:attrName>style.rotation</p:attrName>
                                        </p:attrNameLst>
                                      </p:cBhvr>
                                      <p:tavLst>
                                        <p:tav tm="0">
                                          <p:val>
                                            <p:fltVal val="90"/>
                                          </p:val>
                                        </p:tav>
                                        <p:tav tm="100000">
                                          <p:val>
                                            <p:fltVal val="0"/>
                                          </p:val>
                                        </p:tav>
                                      </p:tavLst>
                                    </p:anim>
                                    <p:animEffect transition="in" filter="fade">
                                      <p:cBhvr>
                                        <p:cTn id="54" dur="1000"/>
                                        <p:tgtEl>
                                          <p:spTgt spid="20"/>
                                        </p:tgtEl>
                                      </p:cBhvr>
                                    </p:animEffect>
                                  </p:childTnLst>
                                </p:cTn>
                              </p:par>
                            </p:childTnLst>
                          </p:cTn>
                        </p:par>
                        <p:par>
                          <p:cTn id="55" fill="hold">
                            <p:stCondLst>
                              <p:cond delay="7000"/>
                            </p:stCondLst>
                            <p:childTnLst>
                              <p:par>
                                <p:cTn id="56" presetID="10" presetClass="exit" presetSubtype="0" fill="hold" grpId="1" nodeType="afterEffect">
                                  <p:stCondLst>
                                    <p:cond delay="0"/>
                                  </p:stCondLst>
                                  <p:childTnLst>
                                    <p:animEffect transition="out" filter="fade">
                                      <p:cBhvr>
                                        <p:cTn id="57" dur="500"/>
                                        <p:tgtEl>
                                          <p:spTgt spid="20"/>
                                        </p:tgtEl>
                                      </p:cBhvr>
                                    </p:animEffect>
                                    <p:set>
                                      <p:cBhvr>
                                        <p:cTn id="5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theme/theme1.xml><?xml version="1.0" encoding="utf-8"?>
<a:theme xmlns:a="http://schemas.openxmlformats.org/drawingml/2006/main" name="Tema6">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Tiempos nuevo romano-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6" id="{909CAFA8-895E-48FD-82A5-01E54236566E}" vid="{7E65CA42-1C07-4821-B159-56E05EF6CB5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2890</TotalTime>
  <Words>5265</Words>
  <Application>Microsoft Office PowerPoint</Application>
  <PresentationFormat>Panorámica</PresentationFormat>
  <Paragraphs>1130</Paragraphs>
  <Slides>57</Slides>
  <Notes>15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57</vt:i4>
      </vt:variant>
    </vt:vector>
  </HeadingPairs>
  <TitlesOfParts>
    <vt:vector size="66" baseType="lpstr">
      <vt:lpstr>Yu Gothic UI Semibold</vt:lpstr>
      <vt:lpstr>Arial</vt:lpstr>
      <vt:lpstr>Calibri</vt:lpstr>
      <vt:lpstr>Cambria Math</vt:lpstr>
      <vt:lpstr>Courier New</vt:lpstr>
      <vt:lpstr>Swis721 LtEx BT</vt:lpstr>
      <vt:lpstr>Times New Roman</vt:lpstr>
      <vt:lpstr>Wingdings</vt:lpstr>
      <vt:lpstr>Tema6</vt:lpstr>
      <vt:lpstr>DEPARTAMENTO DE CIENCIAS DE LA TIERRA Y LA CONSTRUCCIÓN</vt:lpstr>
      <vt:lpstr>CONTENIDO</vt:lpstr>
      <vt:lpstr>Presentación de PowerPoint</vt:lpstr>
      <vt:lpstr>OBJETIVOS DEL PROYECTO</vt:lpstr>
      <vt:lpstr>FUNDAMENTOS TEÓRICOS</vt:lpstr>
      <vt:lpstr>PAVIMENTOS</vt:lpstr>
      <vt:lpstr>PAVIMENTOS FLEXIBLES</vt:lpstr>
      <vt:lpstr>DISEÑO DEL PAVIMENTO FLEXIBLE</vt:lpstr>
      <vt:lpstr>DISEÑO DEL PAVIMENTO FLEXIBLE</vt:lpstr>
      <vt:lpstr>GEOSINTÉTICOS</vt:lpstr>
      <vt:lpstr>MEZCLA ASFÁLTICA EN CALIENTE</vt:lpstr>
      <vt:lpstr>Mezcla asfáltica en caliente</vt:lpstr>
      <vt:lpstr>Obtención de la muestra de campo</vt:lpstr>
      <vt:lpstr>Caracterización de los agregados </vt:lpstr>
      <vt:lpstr>Caracterización de los agregados </vt:lpstr>
      <vt:lpstr>Caracterización del ligante</vt:lpstr>
      <vt:lpstr>Diseño de la mezcla asfáltica</vt:lpstr>
      <vt:lpstr>Diseño de la mezcla asfáltica</vt:lpstr>
      <vt:lpstr>Diseño de la mezcla asfáltica</vt:lpstr>
      <vt:lpstr>Diseño de la mezcla asfáltica</vt:lpstr>
      <vt:lpstr>Diseño de la mezcla asfáltica</vt:lpstr>
      <vt:lpstr>DISEÑO DEL PAVIMENTO FLEXIBLE</vt:lpstr>
      <vt:lpstr>Diseño del pavimento flexible</vt:lpstr>
      <vt:lpstr>Diseño del pavimento flexible</vt:lpstr>
      <vt:lpstr>FIBRAS COMO ALTERNATIVA DE REFUERZO</vt:lpstr>
      <vt:lpstr>FIBRAS COMO ALTERNATIVA DE REFUERZO</vt:lpstr>
      <vt:lpstr>FIBRAS COMO ALTERNATIVA DE REFUERZO</vt:lpstr>
      <vt:lpstr>MEZCLA ASFÁLTICA REFORZADA</vt:lpstr>
      <vt:lpstr>Curva de comportamiento teórica – posición óptima del refuerzo</vt:lpstr>
      <vt:lpstr>Comprobación curva de comportamiento de la mezcla asfáltica reforzada</vt:lpstr>
      <vt:lpstr>Comprobación curva de comportamiento de la mezcla asfáltica reforzada</vt:lpstr>
      <vt:lpstr>Comprobación curva de comportamiento de la mezcla asfáltica reforzada</vt:lpstr>
      <vt:lpstr>Presentación de PowerPoint</vt:lpstr>
      <vt:lpstr>ANÁLISIS DEL DESEMPEÑO DE LA MEZCLA ASFÁLTICA REFORZADA EN EL PAVIMENTO</vt:lpstr>
      <vt:lpstr>Presentación de PowerPoint</vt:lpstr>
      <vt:lpstr>Presentación de PowerPoint</vt:lpstr>
      <vt:lpstr>CASO DE APLICACIÓN </vt:lpstr>
      <vt:lpstr>Presentación de PowerPoint</vt:lpstr>
      <vt:lpstr>Inspección visual</vt:lpstr>
      <vt:lpstr>Extracción de testigos</vt:lpstr>
      <vt:lpstr>Ensayos Mecánicos</vt:lpstr>
      <vt:lpstr>Ensayos Mecánicos</vt:lpstr>
      <vt:lpstr>Diseño del refuerzo (Método AASHTO)</vt:lpstr>
      <vt:lpstr>ANÁLISIS DE RESULTADOS</vt:lpstr>
      <vt:lpstr>Análisis comparativo de las probetas con refuerzo y sin refuerzo</vt:lpstr>
      <vt:lpstr>Análisis comparativo de las probetas con refuerzo y sin refuerzo</vt:lpstr>
      <vt:lpstr>Presentación de PowerPoint</vt:lpstr>
      <vt:lpstr>Presentación de PowerPoint</vt:lpstr>
      <vt:lpstr>CONCLUSIONES Y RECOMENDACIONES</vt:lpstr>
      <vt:lpstr>CONCLUSIONES</vt:lpstr>
      <vt:lpstr>CONCLUSIONES</vt:lpstr>
      <vt:lpstr>CONCLUSIONES</vt:lpstr>
      <vt:lpstr>CONCLUSIONES</vt:lpstr>
      <vt:lpstr>CONCLUSIONES - CASO DE APLICACIÓN</vt:lpstr>
      <vt:lpstr>RECOMENDACIONES</vt:lpstr>
      <vt:lpstr>RECOMENDACIONES</vt:lpstr>
      <vt:lpstr>GRACIAS POR SU ATENCIÓN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Usuario de Windows</cp:lastModifiedBy>
  <cp:revision>346</cp:revision>
  <dcterms:created xsi:type="dcterms:W3CDTF">2018-06-14T23:19:47Z</dcterms:created>
  <dcterms:modified xsi:type="dcterms:W3CDTF">2018-08-09T14:31:43Z</dcterms:modified>
</cp:coreProperties>
</file>