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37"/>
  </p:notesMasterIdLst>
  <p:sldIdLst>
    <p:sldId id="256" r:id="rId2"/>
    <p:sldId id="288" r:id="rId3"/>
    <p:sldId id="361" r:id="rId4"/>
    <p:sldId id="393" r:id="rId5"/>
    <p:sldId id="362" r:id="rId6"/>
    <p:sldId id="394" r:id="rId7"/>
    <p:sldId id="363" r:id="rId8"/>
    <p:sldId id="399" r:id="rId9"/>
    <p:sldId id="364" r:id="rId10"/>
    <p:sldId id="400" r:id="rId11"/>
    <p:sldId id="371" r:id="rId12"/>
    <p:sldId id="409" r:id="rId13"/>
    <p:sldId id="401" r:id="rId14"/>
    <p:sldId id="369" r:id="rId15"/>
    <p:sldId id="377" r:id="rId16"/>
    <p:sldId id="375" r:id="rId17"/>
    <p:sldId id="378" r:id="rId18"/>
    <p:sldId id="376" r:id="rId19"/>
    <p:sldId id="379" r:id="rId20"/>
    <p:sldId id="380" r:id="rId21"/>
    <p:sldId id="381" r:id="rId22"/>
    <p:sldId id="415" r:id="rId23"/>
    <p:sldId id="416" r:id="rId24"/>
    <p:sldId id="410" r:id="rId25"/>
    <p:sldId id="402" r:id="rId26"/>
    <p:sldId id="388" r:id="rId27"/>
    <p:sldId id="411" r:id="rId28"/>
    <p:sldId id="412" r:id="rId29"/>
    <p:sldId id="413" r:id="rId30"/>
    <p:sldId id="403" r:id="rId31"/>
    <p:sldId id="387" r:id="rId32"/>
    <p:sldId id="385" r:id="rId33"/>
    <p:sldId id="404" r:id="rId34"/>
    <p:sldId id="386" r:id="rId35"/>
    <p:sldId id="417"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74" autoAdjust="0"/>
  </p:normalViewPr>
  <p:slideViewPr>
    <p:cSldViewPr snapToGrid="0">
      <p:cViewPr varScale="1">
        <p:scale>
          <a:sx n="74" d="100"/>
          <a:sy n="74" d="100"/>
        </p:scale>
        <p:origin x="41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1DB34-8EB9-44B5-B1AD-40E11AC8ECE4}" type="doc">
      <dgm:prSet loTypeId="urn:microsoft.com/office/officeart/2005/8/layout/pList2" loCatId="list" qsTypeId="urn:microsoft.com/office/officeart/2005/8/quickstyle/simple2" qsCatId="simple" csTypeId="urn:microsoft.com/office/officeart/2005/8/colors/colorful5" csCatId="colorful" phldr="1"/>
      <dgm:spPr/>
    </dgm:pt>
    <dgm:pt modelId="{E30B612F-25DE-4C30-97B6-4D6F1E85A5E1}">
      <dgm:prSet phldrT="[Texto]" custT="1"/>
      <dgm:spPr>
        <a:solidFill>
          <a:schemeClr val="accent1">
            <a:lumMod val="50000"/>
          </a:schemeClr>
        </a:solidFill>
      </dgm:spPr>
      <dgm:t>
        <a:bodyPr/>
        <a:lstStyle/>
        <a:p>
          <a:r>
            <a:rPr lang="es-ES" sz="1800" dirty="0"/>
            <a:t>Imagen de entrada para la búsqueda de las líneas referenciales (señalización horizontal)</a:t>
          </a:r>
        </a:p>
      </dgm:t>
    </dgm:pt>
    <dgm:pt modelId="{74FD64EB-4FEF-4121-BA8F-666F5FFFDD4C}" type="parTrans" cxnId="{042370D4-9FF5-4E6D-BEE2-E5AAA792AD48}">
      <dgm:prSet/>
      <dgm:spPr/>
      <dgm:t>
        <a:bodyPr/>
        <a:lstStyle/>
        <a:p>
          <a:endParaRPr lang="es-ES"/>
        </a:p>
      </dgm:t>
    </dgm:pt>
    <dgm:pt modelId="{B8126BEB-413E-427E-ACC0-2B6D2A31D4E3}" type="sibTrans" cxnId="{042370D4-9FF5-4E6D-BEE2-E5AAA792AD48}">
      <dgm:prSet/>
      <dgm:spPr/>
      <dgm:t>
        <a:bodyPr/>
        <a:lstStyle/>
        <a:p>
          <a:endParaRPr lang="es-ES"/>
        </a:p>
      </dgm:t>
    </dgm:pt>
    <dgm:pt modelId="{6A6D6594-D87F-407E-BF59-97BA437CA656}">
      <dgm:prSet phldrT="[Texto]" custT="1"/>
      <dgm:spPr>
        <a:solidFill>
          <a:schemeClr val="accent1">
            <a:lumMod val="50000"/>
          </a:schemeClr>
        </a:solidFill>
      </dgm:spPr>
      <dgm:t>
        <a:bodyPr/>
        <a:lstStyle/>
        <a:p>
          <a:r>
            <a:rPr lang="es-ES" sz="2000" dirty="0"/>
            <a:t>Generación de líneas de referenciales. </a:t>
          </a:r>
        </a:p>
      </dgm:t>
    </dgm:pt>
    <dgm:pt modelId="{70E4D067-BA9B-481B-9837-A659369B96F7}" type="parTrans" cxnId="{F0FA92AC-7B41-48D8-9C39-7913CF4F14A2}">
      <dgm:prSet/>
      <dgm:spPr/>
      <dgm:t>
        <a:bodyPr/>
        <a:lstStyle/>
        <a:p>
          <a:endParaRPr lang="es-ES"/>
        </a:p>
      </dgm:t>
    </dgm:pt>
    <dgm:pt modelId="{41443589-6428-4456-8F7F-4D25FB3A214C}" type="sibTrans" cxnId="{F0FA92AC-7B41-48D8-9C39-7913CF4F14A2}">
      <dgm:prSet/>
      <dgm:spPr/>
      <dgm:t>
        <a:bodyPr/>
        <a:lstStyle/>
        <a:p>
          <a:endParaRPr lang="es-ES"/>
        </a:p>
      </dgm:t>
    </dgm:pt>
    <dgm:pt modelId="{622A055C-F781-467D-92FA-DE907C7852CD}">
      <dgm:prSet phldrT="[Texto]"/>
      <dgm:spPr>
        <a:solidFill>
          <a:schemeClr val="accent1">
            <a:lumMod val="50000"/>
          </a:schemeClr>
        </a:solidFill>
      </dgm:spPr>
      <dgm:t>
        <a:bodyPr/>
        <a:lstStyle/>
        <a:p>
          <a:r>
            <a:rPr lang="es-ES" dirty="0"/>
            <a:t>Determinación del punto de fuga para el cálculo de los ángulos de la monocámara</a:t>
          </a:r>
        </a:p>
      </dgm:t>
    </dgm:pt>
    <dgm:pt modelId="{BA6326C1-37F9-45B9-98BE-B44AB68618FE}" type="parTrans" cxnId="{73C16D55-E10E-47A9-8339-BA4864C53959}">
      <dgm:prSet/>
      <dgm:spPr/>
      <dgm:t>
        <a:bodyPr/>
        <a:lstStyle/>
        <a:p>
          <a:endParaRPr lang="es-ES"/>
        </a:p>
      </dgm:t>
    </dgm:pt>
    <dgm:pt modelId="{30696B68-BC35-438C-8BA0-6F083266325D}" type="sibTrans" cxnId="{73C16D55-E10E-47A9-8339-BA4864C53959}">
      <dgm:prSet/>
      <dgm:spPr/>
      <dgm:t>
        <a:bodyPr/>
        <a:lstStyle/>
        <a:p>
          <a:endParaRPr lang="es-ES"/>
        </a:p>
      </dgm:t>
    </dgm:pt>
    <dgm:pt modelId="{BC21271B-FE8B-437B-9C79-CD3A617AB996}" type="pres">
      <dgm:prSet presAssocID="{FDF1DB34-8EB9-44B5-B1AD-40E11AC8ECE4}" presName="Name0" presStyleCnt="0">
        <dgm:presLayoutVars>
          <dgm:dir/>
          <dgm:resizeHandles val="exact"/>
        </dgm:presLayoutVars>
      </dgm:prSet>
      <dgm:spPr/>
    </dgm:pt>
    <dgm:pt modelId="{3142CD0E-CC6D-4BAF-824C-25EF3955A105}" type="pres">
      <dgm:prSet presAssocID="{FDF1DB34-8EB9-44B5-B1AD-40E11AC8ECE4}" presName="bkgdShp" presStyleLbl="alignAccFollowNode1" presStyleIdx="0" presStyleCnt="1"/>
      <dgm:spPr>
        <a:noFill/>
        <a:ln>
          <a:noFill/>
        </a:ln>
      </dgm:spPr>
    </dgm:pt>
    <dgm:pt modelId="{5078356D-8D30-4385-895C-76769D0500B6}" type="pres">
      <dgm:prSet presAssocID="{FDF1DB34-8EB9-44B5-B1AD-40E11AC8ECE4}" presName="linComp" presStyleCnt="0"/>
      <dgm:spPr/>
    </dgm:pt>
    <dgm:pt modelId="{706D5768-0B02-4D52-8B97-3181472DE5CC}" type="pres">
      <dgm:prSet presAssocID="{E30B612F-25DE-4C30-97B6-4D6F1E85A5E1}" presName="compNode" presStyleCnt="0"/>
      <dgm:spPr/>
    </dgm:pt>
    <dgm:pt modelId="{F4BDF922-35B0-429E-884A-5AC6D6A2CEEF}" type="pres">
      <dgm:prSet presAssocID="{E30B612F-25DE-4C30-97B6-4D6F1E85A5E1}" presName="node" presStyleLbl="node1" presStyleIdx="0" presStyleCnt="3" custScaleX="117285">
        <dgm:presLayoutVars>
          <dgm:bulletEnabled val="1"/>
        </dgm:presLayoutVars>
      </dgm:prSet>
      <dgm:spPr>
        <a:prstGeom prst="roundRect">
          <a:avLst/>
        </a:prstGeom>
      </dgm:spPr>
    </dgm:pt>
    <dgm:pt modelId="{C02048A9-C4F8-4D52-9742-EDEA9FE9C6D7}" type="pres">
      <dgm:prSet presAssocID="{E30B612F-25DE-4C30-97B6-4D6F1E85A5E1}" presName="invisiNode" presStyleLbl="node1" presStyleIdx="0" presStyleCnt="3"/>
      <dgm:spPr/>
    </dgm:pt>
    <dgm:pt modelId="{EBC2CB52-FCCD-4C75-8F80-D4F9E09547F3}" type="pres">
      <dgm:prSet presAssocID="{E30B612F-25DE-4C30-97B6-4D6F1E85A5E1}" presName="imagNode" presStyleLbl="fgImgPlace1" presStyleIdx="0" presStyleCnt="3" custScaleX="56144"/>
      <dgm:spPr/>
    </dgm:pt>
    <dgm:pt modelId="{439B02C8-9F79-43E4-9389-EA464773883B}" type="pres">
      <dgm:prSet presAssocID="{B8126BEB-413E-427E-ACC0-2B6D2A31D4E3}" presName="sibTrans" presStyleLbl="sibTrans2D1" presStyleIdx="0" presStyleCnt="0"/>
      <dgm:spPr/>
    </dgm:pt>
    <dgm:pt modelId="{84C51BB3-C2EE-4FFB-A276-E24095B00293}" type="pres">
      <dgm:prSet presAssocID="{6A6D6594-D87F-407E-BF59-97BA437CA656}" presName="compNode" presStyleCnt="0"/>
      <dgm:spPr/>
    </dgm:pt>
    <dgm:pt modelId="{749D5594-CC23-4A0A-8016-8F4BDFE61DDF}" type="pres">
      <dgm:prSet presAssocID="{6A6D6594-D87F-407E-BF59-97BA437CA656}" presName="node" presStyleLbl="node1" presStyleIdx="1" presStyleCnt="3">
        <dgm:presLayoutVars>
          <dgm:bulletEnabled val="1"/>
        </dgm:presLayoutVars>
      </dgm:prSet>
      <dgm:spPr>
        <a:prstGeom prst="roundRect">
          <a:avLst/>
        </a:prstGeom>
      </dgm:spPr>
    </dgm:pt>
    <dgm:pt modelId="{ABCFB7B1-1584-4927-AAD1-79FD1E6DDD72}" type="pres">
      <dgm:prSet presAssocID="{6A6D6594-D87F-407E-BF59-97BA437CA656}" presName="invisiNode" presStyleLbl="node1" presStyleIdx="1" presStyleCnt="3"/>
      <dgm:spPr/>
    </dgm:pt>
    <dgm:pt modelId="{80BC6079-5DC5-4E01-B37E-9CF4C8DC7479}" type="pres">
      <dgm:prSet presAssocID="{6A6D6594-D87F-407E-BF59-97BA437CA656}" presName="imagNode" presStyleLbl="fgImgPlace1" presStyleIdx="1" presStyleCnt="3" custScaleX="56144"/>
      <dgm:spPr/>
    </dgm:pt>
    <dgm:pt modelId="{32DFFF79-A86A-4638-B23D-7A84BA08D2D9}" type="pres">
      <dgm:prSet presAssocID="{41443589-6428-4456-8F7F-4D25FB3A214C}" presName="sibTrans" presStyleLbl="sibTrans2D1" presStyleIdx="0" presStyleCnt="0"/>
      <dgm:spPr/>
    </dgm:pt>
    <dgm:pt modelId="{EF116CF3-5063-43F5-92A7-82162C251EFA}" type="pres">
      <dgm:prSet presAssocID="{622A055C-F781-467D-92FA-DE907C7852CD}" presName="compNode" presStyleCnt="0"/>
      <dgm:spPr/>
    </dgm:pt>
    <dgm:pt modelId="{D38F0FEA-6CDD-4736-8730-FFCAA84B1112}" type="pres">
      <dgm:prSet presAssocID="{622A055C-F781-467D-92FA-DE907C7852CD}" presName="node" presStyleLbl="node1" presStyleIdx="2" presStyleCnt="3">
        <dgm:presLayoutVars>
          <dgm:bulletEnabled val="1"/>
        </dgm:presLayoutVars>
      </dgm:prSet>
      <dgm:spPr>
        <a:prstGeom prst="roundRect">
          <a:avLst/>
        </a:prstGeom>
      </dgm:spPr>
    </dgm:pt>
    <dgm:pt modelId="{A3A179EB-E858-42B1-B319-1D4BC679F7DF}" type="pres">
      <dgm:prSet presAssocID="{622A055C-F781-467D-92FA-DE907C7852CD}" presName="invisiNode" presStyleLbl="node1" presStyleIdx="2" presStyleCnt="3"/>
      <dgm:spPr/>
    </dgm:pt>
    <dgm:pt modelId="{39D66C29-A9A6-489F-819B-608EA7879D93}" type="pres">
      <dgm:prSet presAssocID="{622A055C-F781-467D-92FA-DE907C7852CD}" presName="imagNode" presStyleLbl="fgImgPlace1" presStyleIdx="2" presStyleCnt="3" custScaleX="56144"/>
      <dgm:spPr/>
    </dgm:pt>
  </dgm:ptLst>
  <dgm:cxnLst>
    <dgm:cxn modelId="{DDFE4806-594C-4C64-939E-21B12F2C34D4}" type="presOf" srcId="{FDF1DB34-8EB9-44B5-B1AD-40E11AC8ECE4}" destId="{BC21271B-FE8B-437B-9C79-CD3A617AB996}" srcOrd="0" destOrd="0" presId="urn:microsoft.com/office/officeart/2005/8/layout/pList2"/>
    <dgm:cxn modelId="{E4AD3B28-D72E-4D32-8C1D-18D26BC9F1C5}" type="presOf" srcId="{41443589-6428-4456-8F7F-4D25FB3A214C}" destId="{32DFFF79-A86A-4638-B23D-7A84BA08D2D9}" srcOrd="0" destOrd="0" presId="urn:microsoft.com/office/officeart/2005/8/layout/pList2"/>
    <dgm:cxn modelId="{E3048F38-28B9-4A50-B885-3398D536FF6C}" type="presOf" srcId="{622A055C-F781-467D-92FA-DE907C7852CD}" destId="{D38F0FEA-6CDD-4736-8730-FFCAA84B1112}" srcOrd="0" destOrd="0" presId="urn:microsoft.com/office/officeart/2005/8/layout/pList2"/>
    <dgm:cxn modelId="{73C16D55-E10E-47A9-8339-BA4864C53959}" srcId="{FDF1DB34-8EB9-44B5-B1AD-40E11AC8ECE4}" destId="{622A055C-F781-467D-92FA-DE907C7852CD}" srcOrd="2" destOrd="0" parTransId="{BA6326C1-37F9-45B9-98BE-B44AB68618FE}" sibTransId="{30696B68-BC35-438C-8BA0-6F083266325D}"/>
    <dgm:cxn modelId="{C8F3A194-E17C-43D6-8162-5C7866CEA36F}" type="presOf" srcId="{6A6D6594-D87F-407E-BF59-97BA437CA656}" destId="{749D5594-CC23-4A0A-8016-8F4BDFE61DDF}" srcOrd="0" destOrd="0" presId="urn:microsoft.com/office/officeart/2005/8/layout/pList2"/>
    <dgm:cxn modelId="{9919CFA8-271E-4B07-B150-18D6BD044654}" type="presOf" srcId="{B8126BEB-413E-427E-ACC0-2B6D2A31D4E3}" destId="{439B02C8-9F79-43E4-9389-EA464773883B}" srcOrd="0" destOrd="0" presId="urn:microsoft.com/office/officeart/2005/8/layout/pList2"/>
    <dgm:cxn modelId="{F0FA92AC-7B41-48D8-9C39-7913CF4F14A2}" srcId="{FDF1DB34-8EB9-44B5-B1AD-40E11AC8ECE4}" destId="{6A6D6594-D87F-407E-BF59-97BA437CA656}" srcOrd="1" destOrd="0" parTransId="{70E4D067-BA9B-481B-9837-A659369B96F7}" sibTransId="{41443589-6428-4456-8F7F-4D25FB3A214C}"/>
    <dgm:cxn modelId="{3EE8A0AF-E819-40C2-80CA-B1193CA69BED}" type="presOf" srcId="{E30B612F-25DE-4C30-97B6-4D6F1E85A5E1}" destId="{F4BDF922-35B0-429E-884A-5AC6D6A2CEEF}" srcOrd="0" destOrd="0" presId="urn:microsoft.com/office/officeart/2005/8/layout/pList2"/>
    <dgm:cxn modelId="{042370D4-9FF5-4E6D-BEE2-E5AAA792AD48}" srcId="{FDF1DB34-8EB9-44B5-B1AD-40E11AC8ECE4}" destId="{E30B612F-25DE-4C30-97B6-4D6F1E85A5E1}" srcOrd="0" destOrd="0" parTransId="{74FD64EB-4FEF-4121-BA8F-666F5FFFDD4C}" sibTransId="{B8126BEB-413E-427E-ACC0-2B6D2A31D4E3}"/>
    <dgm:cxn modelId="{E60E484B-7DE5-4148-90DC-3FA740876909}" type="presParOf" srcId="{BC21271B-FE8B-437B-9C79-CD3A617AB996}" destId="{3142CD0E-CC6D-4BAF-824C-25EF3955A105}" srcOrd="0" destOrd="0" presId="urn:microsoft.com/office/officeart/2005/8/layout/pList2"/>
    <dgm:cxn modelId="{E5A01A98-CA2C-482D-9718-5E0713591BD5}" type="presParOf" srcId="{BC21271B-FE8B-437B-9C79-CD3A617AB996}" destId="{5078356D-8D30-4385-895C-76769D0500B6}" srcOrd="1" destOrd="0" presId="urn:microsoft.com/office/officeart/2005/8/layout/pList2"/>
    <dgm:cxn modelId="{AA8F5D2D-E216-4D44-85B3-95B5971D2D2D}" type="presParOf" srcId="{5078356D-8D30-4385-895C-76769D0500B6}" destId="{706D5768-0B02-4D52-8B97-3181472DE5CC}" srcOrd="0" destOrd="0" presId="urn:microsoft.com/office/officeart/2005/8/layout/pList2"/>
    <dgm:cxn modelId="{FDCA27E6-5F67-4A1B-BFD2-9D38B10A2425}" type="presParOf" srcId="{706D5768-0B02-4D52-8B97-3181472DE5CC}" destId="{F4BDF922-35B0-429E-884A-5AC6D6A2CEEF}" srcOrd="0" destOrd="0" presId="urn:microsoft.com/office/officeart/2005/8/layout/pList2"/>
    <dgm:cxn modelId="{D498C767-013D-447B-950B-942C8F2D8976}" type="presParOf" srcId="{706D5768-0B02-4D52-8B97-3181472DE5CC}" destId="{C02048A9-C4F8-4D52-9742-EDEA9FE9C6D7}" srcOrd="1" destOrd="0" presId="urn:microsoft.com/office/officeart/2005/8/layout/pList2"/>
    <dgm:cxn modelId="{3DA6BD4A-CC9B-4B4E-ACDF-216CBD4DED60}" type="presParOf" srcId="{706D5768-0B02-4D52-8B97-3181472DE5CC}" destId="{EBC2CB52-FCCD-4C75-8F80-D4F9E09547F3}" srcOrd="2" destOrd="0" presId="urn:microsoft.com/office/officeart/2005/8/layout/pList2"/>
    <dgm:cxn modelId="{A41654FE-BEF1-4681-AA3B-E13CEDF6B366}" type="presParOf" srcId="{5078356D-8D30-4385-895C-76769D0500B6}" destId="{439B02C8-9F79-43E4-9389-EA464773883B}" srcOrd="1" destOrd="0" presId="urn:microsoft.com/office/officeart/2005/8/layout/pList2"/>
    <dgm:cxn modelId="{B947CF67-AD07-4FBC-9FDD-260C2BA54B6E}" type="presParOf" srcId="{5078356D-8D30-4385-895C-76769D0500B6}" destId="{84C51BB3-C2EE-4FFB-A276-E24095B00293}" srcOrd="2" destOrd="0" presId="urn:microsoft.com/office/officeart/2005/8/layout/pList2"/>
    <dgm:cxn modelId="{8D256C96-BA95-418E-B990-35AF454081EF}" type="presParOf" srcId="{84C51BB3-C2EE-4FFB-A276-E24095B00293}" destId="{749D5594-CC23-4A0A-8016-8F4BDFE61DDF}" srcOrd="0" destOrd="0" presId="urn:microsoft.com/office/officeart/2005/8/layout/pList2"/>
    <dgm:cxn modelId="{65F6B911-5076-4F5A-B663-12688663687C}" type="presParOf" srcId="{84C51BB3-C2EE-4FFB-A276-E24095B00293}" destId="{ABCFB7B1-1584-4927-AAD1-79FD1E6DDD72}" srcOrd="1" destOrd="0" presId="urn:microsoft.com/office/officeart/2005/8/layout/pList2"/>
    <dgm:cxn modelId="{599C8DC2-748D-489E-BA53-771FAAE5352F}" type="presParOf" srcId="{84C51BB3-C2EE-4FFB-A276-E24095B00293}" destId="{80BC6079-5DC5-4E01-B37E-9CF4C8DC7479}" srcOrd="2" destOrd="0" presId="urn:microsoft.com/office/officeart/2005/8/layout/pList2"/>
    <dgm:cxn modelId="{C0BBB29A-BD15-4898-AF2A-F5DC362D4011}" type="presParOf" srcId="{5078356D-8D30-4385-895C-76769D0500B6}" destId="{32DFFF79-A86A-4638-B23D-7A84BA08D2D9}" srcOrd="3" destOrd="0" presId="urn:microsoft.com/office/officeart/2005/8/layout/pList2"/>
    <dgm:cxn modelId="{33569499-6B0B-4C8F-897C-2A387C010C05}" type="presParOf" srcId="{5078356D-8D30-4385-895C-76769D0500B6}" destId="{EF116CF3-5063-43F5-92A7-82162C251EFA}" srcOrd="4" destOrd="0" presId="urn:microsoft.com/office/officeart/2005/8/layout/pList2"/>
    <dgm:cxn modelId="{F34C25B1-1EA4-44B2-862C-590EC595B4C0}" type="presParOf" srcId="{EF116CF3-5063-43F5-92A7-82162C251EFA}" destId="{D38F0FEA-6CDD-4736-8730-FFCAA84B1112}" srcOrd="0" destOrd="0" presId="urn:microsoft.com/office/officeart/2005/8/layout/pList2"/>
    <dgm:cxn modelId="{D3E1518A-7733-4B42-A7F1-65563B403751}" type="presParOf" srcId="{EF116CF3-5063-43F5-92A7-82162C251EFA}" destId="{A3A179EB-E858-42B1-B319-1D4BC679F7DF}" srcOrd="1" destOrd="0" presId="urn:microsoft.com/office/officeart/2005/8/layout/pList2"/>
    <dgm:cxn modelId="{CE24FA41-4F44-4FB6-A00C-7990C5ADDFC2}" type="presParOf" srcId="{EF116CF3-5063-43F5-92A7-82162C251EFA}" destId="{39D66C29-A9A6-489F-819B-608EA7879D93}" srcOrd="2" destOrd="0" presId="urn:microsoft.com/office/officeart/2005/8/layout/p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CD0E-CC6D-4BAF-824C-25EF3955A105}">
      <dsp:nvSpPr>
        <dsp:cNvPr id="0" name=""/>
        <dsp:cNvSpPr/>
      </dsp:nvSpPr>
      <dsp:spPr>
        <a:xfrm>
          <a:off x="0" y="0"/>
          <a:ext cx="8987872" cy="130322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BC2CB52-FCCD-4C75-8F80-D4F9E09547F3}">
      <dsp:nvSpPr>
        <dsp:cNvPr id="0" name=""/>
        <dsp:cNvSpPr/>
      </dsp:nvSpPr>
      <dsp:spPr>
        <a:xfrm>
          <a:off x="1036540" y="173763"/>
          <a:ext cx="1405875" cy="955696"/>
        </a:xfrm>
        <a:prstGeom prst="roundRect">
          <a:avLst>
            <a:gd name="adj" fmla="val 1000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4BDF922-35B0-429E-884A-5AC6D6A2CEEF}">
      <dsp:nvSpPr>
        <dsp:cNvPr id="0" name=""/>
        <dsp:cNvSpPr/>
      </dsp:nvSpPr>
      <dsp:spPr>
        <a:xfrm rot="10800000">
          <a:off x="271038" y="1303222"/>
          <a:ext cx="2936878" cy="1592827"/>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S" sz="1800" kern="1200" dirty="0"/>
            <a:t>Imagen de entrada para la búsqueda de las líneas referenciales (señalización horizontal)</a:t>
          </a:r>
        </a:p>
      </dsp:txBody>
      <dsp:txXfrm rot="10800000">
        <a:off x="348793" y="1380977"/>
        <a:ext cx="2781368" cy="1437317"/>
      </dsp:txXfrm>
    </dsp:sp>
    <dsp:sp modelId="{80BC6079-5DC5-4E01-B37E-9CF4C8DC7479}">
      <dsp:nvSpPr>
        <dsp:cNvPr id="0" name=""/>
        <dsp:cNvSpPr/>
      </dsp:nvSpPr>
      <dsp:spPr>
        <a:xfrm>
          <a:off x="4007411" y="173763"/>
          <a:ext cx="1405875" cy="955696"/>
        </a:xfrm>
        <a:prstGeom prst="roundRect">
          <a:avLst>
            <a:gd name="adj" fmla="val 10000"/>
          </a:avLst>
        </a:prstGeom>
        <a:solidFill>
          <a:schemeClr val="accent5">
            <a:tint val="50000"/>
            <a:hueOff val="-3364820"/>
            <a:satOff val="-11474"/>
            <a:lumOff val="-19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9D5594-CC23-4A0A-8016-8F4BDFE61DDF}">
      <dsp:nvSpPr>
        <dsp:cNvPr id="0" name=""/>
        <dsp:cNvSpPr/>
      </dsp:nvSpPr>
      <dsp:spPr>
        <a:xfrm rot="10800000">
          <a:off x="3458322" y="1303222"/>
          <a:ext cx="2504052" cy="1592827"/>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ES" sz="2000" kern="1200" dirty="0"/>
            <a:t>Generación de líneas de referenciales. </a:t>
          </a:r>
        </a:p>
      </dsp:txBody>
      <dsp:txXfrm rot="10800000">
        <a:off x="3536077" y="1380977"/>
        <a:ext cx="2348542" cy="1437317"/>
      </dsp:txXfrm>
    </dsp:sp>
    <dsp:sp modelId="{39D66C29-A9A6-489F-819B-608EA7879D93}">
      <dsp:nvSpPr>
        <dsp:cNvPr id="0" name=""/>
        <dsp:cNvSpPr/>
      </dsp:nvSpPr>
      <dsp:spPr>
        <a:xfrm>
          <a:off x="6761869" y="173763"/>
          <a:ext cx="1405875" cy="955696"/>
        </a:xfrm>
        <a:prstGeom prst="roundRect">
          <a:avLst>
            <a:gd name="adj" fmla="val 10000"/>
          </a:avLst>
        </a:prstGeom>
        <a:solidFill>
          <a:schemeClr val="accent5">
            <a:tint val="50000"/>
            <a:hueOff val="-6729641"/>
            <a:satOff val="-22947"/>
            <a:lumOff val="-38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38F0FEA-6CDD-4736-8730-FFCAA84B1112}">
      <dsp:nvSpPr>
        <dsp:cNvPr id="0" name=""/>
        <dsp:cNvSpPr/>
      </dsp:nvSpPr>
      <dsp:spPr>
        <a:xfrm rot="10800000">
          <a:off x="6212780" y="1303222"/>
          <a:ext cx="2504052" cy="1592827"/>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S" sz="1800" kern="1200" dirty="0"/>
            <a:t>Determinación del punto de fuga para el cálculo de los ángulos de la monocámara</a:t>
          </a:r>
        </a:p>
      </dsp:txBody>
      <dsp:txXfrm rot="10800000">
        <a:off x="6290535" y="1380977"/>
        <a:ext cx="2348542" cy="143731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28/08/2018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372576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13</a:t>
            </a:fld>
            <a:endParaRPr lang="es-EC"/>
          </a:p>
        </p:txBody>
      </p:sp>
    </p:spTree>
    <p:extLst>
      <p:ext uri="{BB962C8B-B14F-4D97-AF65-F5344CB8AC3E}">
        <p14:creationId xmlns:p14="http://schemas.microsoft.com/office/powerpoint/2010/main" val="385071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transformada de Hough es una herramienta que permite detectar curvas en una imagen. Es una</a:t>
            </a:r>
          </a:p>
          <a:p>
            <a:r>
              <a:rPr lang="es-ES" dirty="0"/>
              <a:t>técnica muy robusta frente al ruido y a la existencia de huecos en la frontera del objeto. A la hora</a:t>
            </a:r>
          </a:p>
          <a:p>
            <a:r>
              <a:rPr lang="es-ES" dirty="0"/>
              <a:t>de aplicar la transformada de Hough a una imagen es necesario obtener primero una imagen</a:t>
            </a:r>
          </a:p>
          <a:p>
            <a:r>
              <a:rPr lang="es-ES" dirty="0"/>
              <a:t>binaria de los píxeles que forman parte de la frontera del objeto. </a:t>
            </a:r>
          </a:p>
          <a:p>
            <a:endParaRPr lang="es-ES" dirty="0"/>
          </a:p>
          <a:p>
            <a:r>
              <a:rPr lang="es-ES" dirty="0"/>
              <a:t>El objetivo de la transformada de Hough es encontrar puntos alineados que puedan existir en la imagen, es decir, puntos en la imagen que satisfagan la ecuación de la recta, para distintos valores de ρ y θ</a:t>
            </a:r>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18</a:t>
            </a:fld>
            <a:endParaRPr lang="es-EC"/>
          </a:p>
        </p:txBody>
      </p:sp>
    </p:spTree>
    <p:extLst>
      <p:ext uri="{BB962C8B-B14F-4D97-AF65-F5344CB8AC3E}">
        <p14:creationId xmlns:p14="http://schemas.microsoft.com/office/powerpoint/2010/main" val="226003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ACO se basa en la comunicación indirecta que se produce por medio de rastros de feromona artificial entre un conjunto de agentes denominados ‘hormigas artificiales’. La feromona artificial sirve como información que utilizan los agentes para tomar probabilísticamente una decisión que les permita construir una solución a un problema dado.</a:t>
            </a:r>
          </a:p>
          <a:p>
            <a:endParaRPr lang="es-ES" dirty="0"/>
          </a:p>
          <a:p>
            <a:r>
              <a:rPr lang="es-ES" sz="1200" b="0" i="0" kern="1200" dirty="0">
                <a:solidFill>
                  <a:schemeClr val="tx1"/>
                </a:solidFill>
                <a:effectLst/>
                <a:latin typeface="+mn-lt"/>
                <a:ea typeface="+mn-ea"/>
                <a:cs typeface="+mn-cs"/>
              </a:rPr>
              <a:t> El término </a:t>
            </a:r>
            <a:r>
              <a:rPr lang="es-ES" sz="1200" b="1" i="0" kern="1200" dirty="0">
                <a:solidFill>
                  <a:schemeClr val="tx1"/>
                </a:solidFill>
                <a:effectLst/>
                <a:latin typeface="+mn-lt"/>
                <a:ea typeface="+mn-ea"/>
                <a:cs typeface="+mn-cs"/>
              </a:rPr>
              <a:t>heurística</a:t>
            </a:r>
            <a:r>
              <a:rPr lang="es-ES" sz="1200" b="0" i="0" kern="1200" dirty="0">
                <a:solidFill>
                  <a:schemeClr val="tx1"/>
                </a:solidFill>
                <a:effectLst/>
                <a:latin typeface="+mn-lt"/>
                <a:ea typeface="+mn-ea"/>
                <a:cs typeface="+mn-cs"/>
              </a:rPr>
              <a:t> se define como la capacidad que tiene el hombre de crear o inventar algo, con la finalidad de proporcionar estrategias que ayuden a la resolución de un problema. </a:t>
            </a:r>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21</a:t>
            </a:fld>
            <a:endParaRPr lang="es-EC"/>
          </a:p>
        </p:txBody>
      </p:sp>
    </p:spTree>
    <p:extLst>
      <p:ext uri="{BB962C8B-B14F-4D97-AF65-F5344CB8AC3E}">
        <p14:creationId xmlns:p14="http://schemas.microsoft.com/office/powerpoint/2010/main" val="26730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22</a:t>
            </a:fld>
            <a:endParaRPr lang="es-EC"/>
          </a:p>
        </p:txBody>
      </p:sp>
    </p:spTree>
    <p:extLst>
      <p:ext uri="{BB962C8B-B14F-4D97-AF65-F5344CB8AC3E}">
        <p14:creationId xmlns:p14="http://schemas.microsoft.com/office/powerpoint/2010/main" val="296812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23</a:t>
            </a:fld>
            <a:endParaRPr lang="es-EC"/>
          </a:p>
        </p:txBody>
      </p:sp>
    </p:spTree>
    <p:extLst>
      <p:ext uri="{BB962C8B-B14F-4D97-AF65-F5344CB8AC3E}">
        <p14:creationId xmlns:p14="http://schemas.microsoft.com/office/powerpoint/2010/main" val="340662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ACO se basa en la comunicación indirecta que se produce por medio de rastros de feromona artificial entre un conjunto de agentes denominados ‘hormigas artificiales’. La feromona artificial sirve como información que utilizan los agentes para tomar probabilísticamente una decisión que les permita construir una solución a un problema dado.</a:t>
            </a:r>
          </a:p>
          <a:p>
            <a:endParaRPr lang="es-ES" dirty="0"/>
          </a:p>
          <a:p>
            <a:r>
              <a:rPr lang="es-ES" sz="1200" b="0" i="0" kern="1200" dirty="0">
                <a:solidFill>
                  <a:schemeClr val="tx1"/>
                </a:solidFill>
                <a:effectLst/>
                <a:latin typeface="+mn-lt"/>
                <a:ea typeface="+mn-ea"/>
                <a:cs typeface="+mn-cs"/>
              </a:rPr>
              <a:t> El término </a:t>
            </a:r>
            <a:r>
              <a:rPr lang="es-ES" sz="1200" b="1" i="0" kern="1200" dirty="0">
                <a:solidFill>
                  <a:schemeClr val="tx1"/>
                </a:solidFill>
                <a:effectLst/>
                <a:latin typeface="+mn-lt"/>
                <a:ea typeface="+mn-ea"/>
                <a:cs typeface="+mn-cs"/>
              </a:rPr>
              <a:t>heurística</a:t>
            </a:r>
            <a:r>
              <a:rPr lang="es-ES" sz="1200" b="0" i="0" kern="1200" dirty="0">
                <a:solidFill>
                  <a:schemeClr val="tx1"/>
                </a:solidFill>
                <a:effectLst/>
                <a:latin typeface="+mn-lt"/>
                <a:ea typeface="+mn-ea"/>
                <a:cs typeface="+mn-cs"/>
              </a:rPr>
              <a:t> se define como la capacidad que tiene el hombre de crear o inventar algo, con la finalidad de proporcionar estrategias que ayuden a la resolución de un problema. </a:t>
            </a:r>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24</a:t>
            </a:fld>
            <a:endParaRPr lang="es-EC"/>
          </a:p>
        </p:txBody>
      </p:sp>
    </p:spTree>
    <p:extLst>
      <p:ext uri="{BB962C8B-B14F-4D97-AF65-F5344CB8AC3E}">
        <p14:creationId xmlns:p14="http://schemas.microsoft.com/office/powerpoint/2010/main" val="14303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25</a:t>
            </a:fld>
            <a:endParaRPr lang="es-EC"/>
          </a:p>
        </p:txBody>
      </p:sp>
    </p:spTree>
    <p:extLst>
      <p:ext uri="{BB962C8B-B14F-4D97-AF65-F5344CB8AC3E}">
        <p14:creationId xmlns:p14="http://schemas.microsoft.com/office/powerpoint/2010/main" val="372902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30</a:t>
            </a:fld>
            <a:endParaRPr lang="es-EC"/>
          </a:p>
        </p:txBody>
      </p:sp>
    </p:spTree>
    <p:extLst>
      <p:ext uri="{BB962C8B-B14F-4D97-AF65-F5344CB8AC3E}">
        <p14:creationId xmlns:p14="http://schemas.microsoft.com/office/powerpoint/2010/main" val="75651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33</a:t>
            </a:fld>
            <a:endParaRPr lang="es-EC"/>
          </a:p>
        </p:txBody>
      </p:sp>
    </p:spTree>
    <p:extLst>
      <p:ext uri="{BB962C8B-B14F-4D97-AF65-F5344CB8AC3E}">
        <p14:creationId xmlns:p14="http://schemas.microsoft.com/office/powerpoint/2010/main" val="368185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En la actualidad existen numerosos trabajos de investigación en el área de la robótica que se enfocan en el uso de sistemas de percepción utilizando cámaras estereoscópicas porque permite capturar la información visual de la escena que se encuentra al frente del vehículo. Sin embargo, su ubicación tiene que ser precisa para poder relacionar correctamente las escenas del mundo y sus correspondientes imágenes. Por lo tanto, es necesario conocer continuamente los parámetros que relacionan los sistemas de referencia del mundo y de la cámara estereoscópica. Estos sistemas de referencia se relacionan a través de los denominados parámetros extrínsecos, formados por los ángulos y la posición. </a:t>
            </a:r>
          </a:p>
          <a:p>
            <a:pPr lvl="0" algn="just"/>
            <a:endParaRPr lang="es-ES" sz="1200" dirty="0">
              <a:solidFill>
                <a:schemeClr val="tx1"/>
              </a:solidFill>
            </a:endParaRPr>
          </a:p>
          <a:p>
            <a:pPr lvl="0" algn="just"/>
            <a:r>
              <a:rPr lang="es-ES" sz="1200" dirty="0">
                <a:solidFill>
                  <a:schemeClr val="tx1"/>
                </a:solidFill>
              </a:rPr>
              <a:t>Con estos precedentes y teniendo en cuenta los retos que aún existen dentro de esta materia, se propone en esta investigación el diseño de un algoritmo para la autocalibración de parámetros extrínsecos de una cámara estereoscópica para aplicaciones en vehículos inteligentes, usando la información visual de las líneas de la carretera por donde circula.</a:t>
            </a:r>
            <a:endParaRPr lang="en-US" sz="1000" dirty="0">
              <a:solidFill>
                <a:schemeClr val="tx1"/>
              </a:solidFill>
            </a:endParaRPr>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a:t>
            </a:fld>
            <a:endParaRPr lang="es-EC"/>
          </a:p>
        </p:txBody>
      </p:sp>
    </p:spTree>
    <p:extLst>
      <p:ext uri="{BB962C8B-B14F-4D97-AF65-F5344CB8AC3E}">
        <p14:creationId xmlns:p14="http://schemas.microsoft.com/office/powerpoint/2010/main" val="89483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a:t>
            </a:fld>
            <a:endParaRPr lang="es-EC"/>
          </a:p>
        </p:txBody>
      </p:sp>
    </p:spTree>
    <p:extLst>
      <p:ext uri="{BB962C8B-B14F-4D97-AF65-F5344CB8AC3E}">
        <p14:creationId xmlns:p14="http://schemas.microsoft.com/office/powerpoint/2010/main" val="24450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6</a:t>
            </a:fld>
            <a:endParaRPr lang="es-EC"/>
          </a:p>
        </p:txBody>
      </p:sp>
    </p:spTree>
    <p:extLst>
      <p:ext uri="{BB962C8B-B14F-4D97-AF65-F5344CB8AC3E}">
        <p14:creationId xmlns:p14="http://schemas.microsoft.com/office/powerpoint/2010/main" val="36433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8</a:t>
            </a:fld>
            <a:endParaRPr lang="es-EC"/>
          </a:p>
        </p:txBody>
      </p:sp>
    </p:spTree>
    <p:extLst>
      <p:ext uri="{BB962C8B-B14F-4D97-AF65-F5344CB8AC3E}">
        <p14:creationId xmlns:p14="http://schemas.microsoft.com/office/powerpoint/2010/main" val="124769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solidFill>
                  <a:schemeClr val="tx1"/>
                </a:solidFill>
              </a:rPr>
              <a:t>Las etapas del proceso de autocalibración para llegar a determinar los parámetros del sistema de visión estereoscópica son: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1. </a:t>
            </a:r>
            <a:r>
              <a:rPr lang="es-ES" sz="1200" dirty="0"/>
              <a:t>Obtención del modelo matemático que relaciona los sistemas de la cámara y el mundo.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 Obtención de los datos de campo: En esta etapa se obtienen los puntos bidimensionales de la imagen capturada desde ambas cámaras que provienen de los puntos tridimensionales de las escenas capturadas.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3. Determinación de los parámetros intrínsecos y extrínsecos: Una vez conocidos todos los puntos de la escena real y la imagen capturada por la cámara, se procede a resolver las ecuaciones que rigen el modelo propuesto y que se ajustan a la realidad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9</a:t>
            </a:fld>
            <a:endParaRPr lang="es-EC"/>
          </a:p>
        </p:txBody>
      </p:sp>
    </p:spTree>
    <p:extLst>
      <p:ext uri="{BB962C8B-B14F-4D97-AF65-F5344CB8AC3E}">
        <p14:creationId xmlns:p14="http://schemas.microsoft.com/office/powerpoint/2010/main" val="213604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10</a:t>
            </a:fld>
            <a:endParaRPr lang="es-EC"/>
          </a:p>
        </p:txBody>
      </p:sp>
    </p:spTree>
    <p:extLst>
      <p:ext uri="{BB962C8B-B14F-4D97-AF65-F5344CB8AC3E}">
        <p14:creationId xmlns:p14="http://schemas.microsoft.com/office/powerpoint/2010/main" val="341649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solidFill>
                  <a:schemeClr val="tx1"/>
                </a:solidFill>
              </a:rPr>
              <a:t>Las etapas del proceso de autocalibración para llegar a determinar los parámetros del sistema de visión estereoscópica son: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1. </a:t>
            </a:r>
            <a:r>
              <a:rPr lang="es-ES" sz="1200" dirty="0"/>
              <a:t>Obtención del modelo matemático que relaciona los sistemas de la cámara y el mundo.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 Obtención de los datos de campo: En esta etapa se obtienen los puntos bidimensionales de la imagen capturada desde ambas cámaras que provienen de los puntos tridimensionales de las escenas capturadas.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3. Determinación de los parámetros intrínsecos y extrínsecos: Una vez conocidos todos los puntos de la escena real y la imagen capturada por la cámara, se procede a resolver las ecuaciones que rigen el modelo propuesto y que se ajustan a la realidad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11</a:t>
            </a:fld>
            <a:endParaRPr lang="es-EC"/>
          </a:p>
        </p:txBody>
      </p:sp>
    </p:spTree>
    <p:extLst>
      <p:ext uri="{BB962C8B-B14F-4D97-AF65-F5344CB8AC3E}">
        <p14:creationId xmlns:p14="http://schemas.microsoft.com/office/powerpoint/2010/main" val="197678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donde las variables u y v representan la ubicación de punto en la imagen</a:t>
            </a:r>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110030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DF6E803B-E97F-4785-999C-B6CC46191927}"/>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5" name="Marcador de pie de página 4">
            <a:extLst>
              <a:ext uri="{FF2B5EF4-FFF2-40B4-BE49-F238E27FC236}">
                <a16:creationId xmlns:a16="http://schemas.microsoft.com/office/drawing/2014/main"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6333DE-B26D-40FA-AB9E-393314DD0BC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837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260CF9-1797-4B47-9354-A57D9E920570}"/>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5" name="Marcador de pie de página 4">
            <a:extLst>
              <a:ext uri="{FF2B5EF4-FFF2-40B4-BE49-F238E27FC236}">
                <a16:creationId xmlns:a16="http://schemas.microsoft.com/office/drawing/2014/main"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7E77D0-977D-4EC4-9947-D8BF67351632}"/>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80182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C877F-D5BE-4A4E-8D2C-608861DFCA70}"/>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5" name="Marcador de pie de página 4">
            <a:extLst>
              <a:ext uri="{FF2B5EF4-FFF2-40B4-BE49-F238E27FC236}">
                <a16:creationId xmlns:a16="http://schemas.microsoft.com/office/drawing/2014/main"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B027618-3BA5-46F8-B993-9DAD0302F3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535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28/08/2018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284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DA5EF6-DFF9-4413-BFA2-660564F2357F}"/>
              </a:ext>
            </a:extLst>
          </p:cNvPr>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Marcador de pie de página 4">
            <a:extLst>
              <a:ext uri="{FF2B5EF4-FFF2-40B4-BE49-F238E27FC236}">
                <a16:creationId xmlns:a16="http://schemas.microsoft.com/office/drawing/2014/main"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9A584D1-F5C9-4367-85AF-790CE2A5AF53}"/>
              </a:ext>
            </a:extLst>
          </p:cNvPr>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9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BA29DE63-D487-42F9-9254-23C1A54D057D}"/>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5" name="Marcador de pie de página 4">
            <a:extLst>
              <a:ext uri="{FF2B5EF4-FFF2-40B4-BE49-F238E27FC236}">
                <a16:creationId xmlns:a16="http://schemas.microsoft.com/office/drawing/2014/main"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3F80BFD-C752-420D-AC9A-32B5CFDA414C}"/>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1906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0199A91-C717-4E60-A367-100C50F51C85}"/>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6" name="Marcador de pie de página 5">
            <a:extLst>
              <a:ext uri="{FF2B5EF4-FFF2-40B4-BE49-F238E27FC236}">
                <a16:creationId xmlns:a16="http://schemas.microsoft.com/office/drawing/2014/main"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316AD38-9A0E-4D34-B1CA-45947C32BE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686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F283038-AF13-48AB-8775-61BEAE1D8888}"/>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8" name="Marcador de pie de página 7">
            <a:extLst>
              <a:ext uri="{FF2B5EF4-FFF2-40B4-BE49-F238E27FC236}">
                <a16:creationId xmlns:a16="http://schemas.microsoft.com/office/drawing/2014/main"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AC99AFA-5D12-4D0F-8A07-8011BE369FA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9636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6092A7-7529-45F9-8AD7-FD75B0B3B282}"/>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4" name="Marcador de pie de página 3">
            <a:extLst>
              <a:ext uri="{FF2B5EF4-FFF2-40B4-BE49-F238E27FC236}">
                <a16:creationId xmlns:a16="http://schemas.microsoft.com/office/drawing/2014/main"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5A064BD-B165-4091-A068-9D8560A4A89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8044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4F24A2-EEC9-4656-A476-78E0EA5DCFA6}"/>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3" name="Marcador de pie de página 2">
            <a:extLst>
              <a:ext uri="{FF2B5EF4-FFF2-40B4-BE49-F238E27FC236}">
                <a16:creationId xmlns:a16="http://schemas.microsoft.com/office/drawing/2014/main"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96E283C-28E6-4D1E-8563-1EB51FCBBC9D}"/>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01699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859CBC0E-512D-4E05-8AC0-B4D7FD6A1855}"/>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6" name="Marcador de pie de página 5">
            <a:extLst>
              <a:ext uri="{FF2B5EF4-FFF2-40B4-BE49-F238E27FC236}">
                <a16:creationId xmlns:a16="http://schemas.microsoft.com/office/drawing/2014/main"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0B0FB10-4AA4-448D-B476-75129DA25AF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009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95FB1B4-B10D-4733-9C4D-E30AA96B1215}"/>
              </a:ext>
            </a:extLst>
          </p:cNvPr>
          <p:cNvSpPr>
            <a:spLocks noGrp="1"/>
          </p:cNvSpPr>
          <p:nvPr>
            <p:ph type="dt" sz="half" idx="10"/>
          </p:nvPr>
        </p:nvSpPr>
        <p:spPr/>
        <p:txBody>
          <a:bodyPr/>
          <a:lstStyle/>
          <a:p>
            <a:fld id="{F6249B34-9780-43F3-807A-ABAA0D7C523D}" type="datetimeFigureOut">
              <a:rPr lang="es-EC" smtClean="0"/>
              <a:t>28/08/2018</a:t>
            </a:fld>
            <a:endParaRPr lang="es-EC"/>
          </a:p>
        </p:txBody>
      </p:sp>
      <p:sp>
        <p:nvSpPr>
          <p:cNvPr id="6" name="Marcador de pie de página 5">
            <a:extLst>
              <a:ext uri="{FF2B5EF4-FFF2-40B4-BE49-F238E27FC236}">
                <a16:creationId xmlns:a16="http://schemas.microsoft.com/office/drawing/2014/main"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5DAD084-0BBF-431D-8CF6-5717BFEF26DE}"/>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63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28/08/2018</a:t>
            </a:fld>
            <a:endParaRPr lang="es-EC"/>
          </a:p>
        </p:txBody>
      </p:sp>
      <p:sp>
        <p:nvSpPr>
          <p:cNvPr id="5" name="Marcador de pie de página 4">
            <a:extLst>
              <a:ext uri="{FF2B5EF4-FFF2-40B4-BE49-F238E27FC236}">
                <a16:creationId xmlns:a16="http://schemas.microsoft.com/office/drawing/2014/main"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4.sv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385268" y="1422863"/>
            <a:ext cx="8777029" cy="4447371"/>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000" b="1" dirty="0">
                <a:cs typeface="Arial" panose="020B0604020202020204" pitchFamily="34" charset="0"/>
              </a:rPr>
              <a:t> </a:t>
            </a:r>
            <a:r>
              <a:rPr lang="es-ES" b="1" dirty="0">
                <a:cs typeface="Arial" panose="020B0604020202020204" pitchFamily="34" charset="0"/>
              </a:rPr>
              <a:t>CARRERA DE INGENIERÍA EN ELECTRÓNICA, AUTOMATIZACIÓN Y CONTROL</a:t>
            </a:r>
          </a:p>
          <a:p>
            <a:pPr algn="ctr"/>
            <a:endParaRPr lang="es-EC" b="1" dirty="0"/>
          </a:p>
          <a:p>
            <a:pPr algn="ctr"/>
            <a:r>
              <a:rPr lang="es-EC" b="1" dirty="0"/>
              <a:t>TRABAJO DE TITULACIÓN, PREVIO A LA OBTENCIÓN DEL TÍTULO DE INGENIERO EN ELECTRÓNICA, AUTOMATIZACIÓN Y CONTROL</a:t>
            </a:r>
            <a:endParaRPr lang="es-EC" dirty="0"/>
          </a:p>
          <a:p>
            <a:pPr algn="ctr"/>
            <a:r>
              <a:rPr lang="es-ES" sz="800" b="1" dirty="0">
                <a:cs typeface="Arial" panose="020B0604020202020204" pitchFamily="34" charset="0"/>
              </a:rPr>
              <a:t> </a:t>
            </a:r>
            <a:endParaRPr lang="es-EC" sz="800" dirty="0">
              <a:cs typeface="Arial" panose="020B0604020202020204" pitchFamily="34" charset="0"/>
            </a:endParaRPr>
          </a:p>
          <a:p>
            <a:r>
              <a:rPr lang="es-ES" sz="700" b="1" dirty="0">
                <a:cs typeface="Arial" panose="020B0604020202020204" pitchFamily="34" charset="0"/>
              </a:rPr>
              <a:t> </a:t>
            </a:r>
            <a:endParaRPr lang="es-EC" sz="700" dirty="0">
              <a:cs typeface="Arial" panose="020B0604020202020204" pitchFamily="34" charset="0"/>
            </a:endParaRPr>
          </a:p>
          <a:p>
            <a:pPr algn="ctr"/>
            <a:r>
              <a:rPr lang="es-ES" b="1" dirty="0">
                <a:cs typeface="Arial" panose="020B0604020202020204" pitchFamily="34" charset="0"/>
              </a:rPr>
              <a:t> TEMA: </a:t>
            </a:r>
            <a:r>
              <a:rPr lang="es-EC" b="1" dirty="0"/>
              <a:t>DESARROLLO DE UN ALGORITMO PARA LA GENERACIÓN AUTOMÁTICA DE LAS ZONAS DE INTERÉS PARA LA DETECCIÓN DE PEATONES USANDO MONOCÁMARA EN TIEMPO REAL</a:t>
            </a:r>
          </a:p>
          <a:p>
            <a:pPr algn="ctr"/>
            <a:endParaRPr lang="es-EC" b="1" dirty="0">
              <a:cs typeface="Arial" panose="020B0604020202020204" pitchFamily="34" charset="0"/>
            </a:endParaRPr>
          </a:p>
          <a:p>
            <a:pPr algn="ctr"/>
            <a:r>
              <a:rPr lang="es-ES" b="1" dirty="0">
                <a:cs typeface="Arial" panose="020B0604020202020204" pitchFamily="34" charset="0"/>
              </a:rPr>
              <a:t>AUTOR: </a:t>
            </a:r>
            <a:r>
              <a:rPr lang="es-EC" b="1" dirty="0"/>
              <a:t>CHICAIZA JAMI,JUAN CARLOS</a:t>
            </a:r>
            <a:endParaRPr lang="es-EC" b="1" dirty="0">
              <a:cs typeface="Arial" panose="020B0604020202020204" pitchFamily="34" charset="0"/>
            </a:endParaRPr>
          </a:p>
          <a:p>
            <a:pPr algn="ctr"/>
            <a:r>
              <a:rPr lang="es-ES" b="1" dirty="0">
                <a:cs typeface="Arial" panose="020B0604020202020204" pitchFamily="34" charset="0"/>
              </a:rPr>
              <a:t>  </a:t>
            </a:r>
            <a:endParaRPr lang="es-EC" b="1" dirty="0">
              <a:cs typeface="Arial" panose="020B0604020202020204" pitchFamily="34" charset="0"/>
            </a:endParaRPr>
          </a:p>
          <a:p>
            <a:pPr algn="ctr"/>
            <a:r>
              <a:rPr lang="es-ES" b="1" dirty="0">
                <a:cs typeface="Arial" panose="020B0604020202020204" pitchFamily="34" charset="0"/>
              </a:rPr>
              <a:t>DIRECTOR: </a:t>
            </a:r>
            <a:r>
              <a:rPr lang="es-ES" b="1"/>
              <a:t>DR.: </a:t>
            </a:r>
            <a:r>
              <a:rPr lang="es-EC" b="1" dirty="0"/>
              <a:t>FLORES CALERO, MARCO JAVIER</a:t>
            </a:r>
          </a:p>
          <a:p>
            <a:pPr algn="ctr"/>
            <a:r>
              <a:rPr lang="es-ES" sz="1400" dirty="0">
                <a:cs typeface="Arial" panose="020B0604020202020204" pitchFamily="34" charset="0"/>
              </a:rPr>
              <a:t>  </a:t>
            </a:r>
            <a:r>
              <a:rPr lang="es-ES" sz="1400" b="1" dirty="0">
                <a:cs typeface="Arial" panose="020B0604020202020204" pitchFamily="34" charset="0"/>
              </a:rPr>
              <a:t> </a:t>
            </a:r>
            <a:endParaRPr lang="es-EC" sz="1400" dirty="0">
              <a:cs typeface="Arial" panose="020B0604020202020204" pitchFamily="34" charset="0"/>
            </a:endParaRPr>
          </a:p>
          <a:p>
            <a:pPr algn="ctr"/>
            <a:r>
              <a:rPr lang="es-ES" b="1" dirty="0">
                <a:cs typeface="Arial" panose="020B0604020202020204" pitchFamily="34" charset="0"/>
              </a:rPr>
              <a:t>SANGOLQUÍ - </a:t>
            </a:r>
            <a:r>
              <a:rPr lang="es-ES_tradnl" b="1" dirty="0">
                <a:cs typeface="Arial" panose="020B0604020202020204" pitchFamily="34" charset="0"/>
              </a:rPr>
              <a:t>2018</a:t>
            </a:r>
            <a:endParaRPr lang="es-EC"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tx1"/>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8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403592" y="1022806"/>
            <a:ext cx="6273808" cy="889086"/>
          </a:xfrm>
        </p:spPr>
        <p:txBody>
          <a:bodyPr>
            <a:noAutofit/>
          </a:bodyPr>
          <a:lstStyle/>
          <a:p>
            <a:pPr algn="ctr"/>
            <a:r>
              <a:rPr lang="es-ES" sz="2800" b="1" dirty="0">
                <a:solidFill>
                  <a:srgbClr val="005024"/>
                </a:solidFill>
              </a:rPr>
              <a:t>MODELO MATEMÁTICO DEL ALGORITMO</a:t>
            </a:r>
          </a:p>
          <a:p>
            <a:pPr algn="ctr"/>
            <a:endParaRPr lang="es-ES" b="1" dirty="0">
              <a:solidFill>
                <a:srgbClr val="005024"/>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87" name="CuadroTexto 86">
            <a:extLst>
              <a:ext uri="{FF2B5EF4-FFF2-40B4-BE49-F238E27FC236}">
                <a16:creationId xmlns:a16="http://schemas.microsoft.com/office/drawing/2014/main" id="{5BAEE65E-0507-4E81-91A2-E79D13DE3F64}"/>
              </a:ext>
            </a:extLst>
          </p:cNvPr>
          <p:cNvSpPr txBox="1"/>
          <p:nvPr/>
        </p:nvSpPr>
        <p:spPr>
          <a:xfrm>
            <a:off x="1705031" y="4164827"/>
            <a:ext cx="538289" cy="405521"/>
          </a:xfrm>
          <a:prstGeom prst="rect">
            <a:avLst/>
          </a:prstGeom>
          <a:noFill/>
        </p:spPr>
        <p:txBody>
          <a:bodyPr wrap="square" rtlCol="0">
            <a:spAutoFit/>
          </a:bodyPr>
          <a:lstStyle/>
          <a:p>
            <a:r>
              <a:rPr lang="es-ES" sz="2400" b="1" dirty="0">
                <a:solidFill>
                  <a:schemeClr val="accent6"/>
                </a:solidFill>
              </a:rPr>
              <a:t>Hc</a:t>
            </a:r>
          </a:p>
        </p:txBody>
      </p:sp>
      <p:cxnSp>
        <p:nvCxnSpPr>
          <p:cNvPr id="88" name="Conector recto de flecha 87">
            <a:extLst>
              <a:ext uri="{FF2B5EF4-FFF2-40B4-BE49-F238E27FC236}">
                <a16:creationId xmlns:a16="http://schemas.microsoft.com/office/drawing/2014/main" id="{347175A6-0F52-4E5F-882D-1E6D3C7BFA03}"/>
              </a:ext>
            </a:extLst>
          </p:cNvPr>
          <p:cNvCxnSpPr/>
          <p:nvPr/>
        </p:nvCxnSpPr>
        <p:spPr>
          <a:xfrm flipV="1">
            <a:off x="1606402" y="5495966"/>
            <a:ext cx="1435100" cy="133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A3980D3E-D0B7-44BE-ABD0-EF6FA245DD1F}"/>
              </a:ext>
            </a:extLst>
          </p:cNvPr>
          <p:cNvCxnSpPr/>
          <p:nvPr/>
        </p:nvCxnSpPr>
        <p:spPr>
          <a:xfrm flipH="1">
            <a:off x="716132" y="5504856"/>
            <a:ext cx="890270" cy="9734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0" name="Imagen 119">
            <a:extLst>
              <a:ext uri="{FF2B5EF4-FFF2-40B4-BE49-F238E27FC236}">
                <a16:creationId xmlns:a16="http://schemas.microsoft.com/office/drawing/2014/main" id="{0184A850-EDE3-4F29-A8AB-E374B3739FEF}"/>
              </a:ext>
            </a:extLst>
          </p:cNvPr>
          <p:cNvPicPr>
            <a:picLocks noChangeAspect="1"/>
          </p:cNvPicPr>
          <p:nvPr/>
        </p:nvPicPr>
        <p:blipFill>
          <a:blip r:embed="rId4"/>
          <a:stretch>
            <a:fillRect/>
          </a:stretch>
        </p:blipFill>
        <p:spPr>
          <a:xfrm>
            <a:off x="1096366" y="2478368"/>
            <a:ext cx="1038225" cy="962025"/>
          </a:xfrm>
          <a:prstGeom prst="rect">
            <a:avLst/>
          </a:prstGeom>
        </p:spPr>
      </p:pic>
      <p:cxnSp>
        <p:nvCxnSpPr>
          <p:cNvPr id="121" name="Conector recto de flecha 120">
            <a:extLst>
              <a:ext uri="{FF2B5EF4-FFF2-40B4-BE49-F238E27FC236}">
                <a16:creationId xmlns:a16="http://schemas.microsoft.com/office/drawing/2014/main" id="{5F9147D3-C50C-42D7-B41E-1997A4EAC663}"/>
              </a:ext>
            </a:extLst>
          </p:cNvPr>
          <p:cNvCxnSpPr/>
          <p:nvPr/>
        </p:nvCxnSpPr>
        <p:spPr>
          <a:xfrm flipV="1">
            <a:off x="1581002" y="3167804"/>
            <a:ext cx="1435100" cy="133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2" name="Conector recto de flecha 121">
            <a:extLst>
              <a:ext uri="{FF2B5EF4-FFF2-40B4-BE49-F238E27FC236}">
                <a16:creationId xmlns:a16="http://schemas.microsoft.com/office/drawing/2014/main" id="{801E3A1F-3ECC-48A2-A483-C3EC71B2B1E7}"/>
              </a:ext>
            </a:extLst>
          </p:cNvPr>
          <p:cNvCxnSpPr/>
          <p:nvPr/>
        </p:nvCxnSpPr>
        <p:spPr>
          <a:xfrm flipV="1">
            <a:off x="1603227" y="1601894"/>
            <a:ext cx="0" cy="15792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3" name="Conector recto de flecha 122">
            <a:extLst>
              <a:ext uri="{FF2B5EF4-FFF2-40B4-BE49-F238E27FC236}">
                <a16:creationId xmlns:a16="http://schemas.microsoft.com/office/drawing/2014/main" id="{07C3F1D2-8127-4920-890D-307D54232C57}"/>
              </a:ext>
            </a:extLst>
          </p:cNvPr>
          <p:cNvCxnSpPr/>
          <p:nvPr/>
        </p:nvCxnSpPr>
        <p:spPr>
          <a:xfrm flipH="1">
            <a:off x="712322" y="3167804"/>
            <a:ext cx="890270" cy="973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Flecha: curvada hacia arriba 123">
            <a:extLst>
              <a:ext uri="{FF2B5EF4-FFF2-40B4-BE49-F238E27FC236}">
                <a16:creationId xmlns:a16="http://schemas.microsoft.com/office/drawing/2014/main" id="{0E89C797-2454-4055-AAC3-DE29B621912D}"/>
              </a:ext>
            </a:extLst>
          </p:cNvPr>
          <p:cNvSpPr/>
          <p:nvPr/>
        </p:nvSpPr>
        <p:spPr>
          <a:xfrm rot="14587533">
            <a:off x="715952" y="3389508"/>
            <a:ext cx="906145" cy="47307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25" name="Conector recto de flecha 124">
            <a:extLst>
              <a:ext uri="{FF2B5EF4-FFF2-40B4-BE49-F238E27FC236}">
                <a16:creationId xmlns:a16="http://schemas.microsoft.com/office/drawing/2014/main" id="{A12B74B6-1AD7-4731-8AE2-7420F10FF00C}"/>
              </a:ext>
            </a:extLst>
          </p:cNvPr>
          <p:cNvCxnSpPr>
            <a:cxnSpLocks/>
          </p:cNvCxnSpPr>
          <p:nvPr/>
        </p:nvCxnSpPr>
        <p:spPr>
          <a:xfrm flipV="1">
            <a:off x="1599904" y="4281577"/>
            <a:ext cx="0" cy="1227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4C564677-C1F6-4A2A-B636-611A8A648BEF}"/>
              </a:ext>
            </a:extLst>
          </p:cNvPr>
          <p:cNvCxnSpPr>
            <a:cxnSpLocks/>
          </p:cNvCxnSpPr>
          <p:nvPr/>
        </p:nvCxnSpPr>
        <p:spPr>
          <a:xfrm>
            <a:off x="1606402" y="3148453"/>
            <a:ext cx="0" cy="2265024"/>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31" name="CuadroTexto 130">
            <a:extLst>
              <a:ext uri="{FF2B5EF4-FFF2-40B4-BE49-F238E27FC236}">
                <a16:creationId xmlns:a16="http://schemas.microsoft.com/office/drawing/2014/main" id="{2FD31788-B393-4FB2-A52B-6DA573325B42}"/>
              </a:ext>
            </a:extLst>
          </p:cNvPr>
          <p:cNvSpPr txBox="1"/>
          <p:nvPr/>
        </p:nvSpPr>
        <p:spPr>
          <a:xfrm>
            <a:off x="1313744" y="1096879"/>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Yc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132" name="CuadroTexto 131">
            <a:extLst>
              <a:ext uri="{FF2B5EF4-FFF2-40B4-BE49-F238E27FC236}">
                <a16:creationId xmlns:a16="http://schemas.microsoft.com/office/drawing/2014/main" id="{D652DB55-912B-40ED-843D-06DDF7AC1D92}"/>
              </a:ext>
            </a:extLst>
          </p:cNvPr>
          <p:cNvSpPr txBox="1"/>
          <p:nvPr/>
        </p:nvSpPr>
        <p:spPr>
          <a:xfrm>
            <a:off x="2878390" y="2822593"/>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Zc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133" name="CuadroTexto 132">
            <a:extLst>
              <a:ext uri="{FF2B5EF4-FFF2-40B4-BE49-F238E27FC236}">
                <a16:creationId xmlns:a16="http://schemas.microsoft.com/office/drawing/2014/main" id="{EC52E3C8-AFAF-4E25-99EC-4956EE4B58BD}"/>
              </a:ext>
            </a:extLst>
          </p:cNvPr>
          <p:cNvSpPr txBox="1"/>
          <p:nvPr/>
        </p:nvSpPr>
        <p:spPr>
          <a:xfrm>
            <a:off x="288539" y="4094281"/>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Xc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136" name="CuadroTexto 135">
            <a:extLst>
              <a:ext uri="{FF2B5EF4-FFF2-40B4-BE49-F238E27FC236}">
                <a16:creationId xmlns:a16="http://schemas.microsoft.com/office/drawing/2014/main" id="{0C0BB8C8-A1A4-4376-8D9E-B636735E4EC2}"/>
              </a:ext>
            </a:extLst>
          </p:cNvPr>
          <p:cNvSpPr txBox="1"/>
          <p:nvPr/>
        </p:nvSpPr>
        <p:spPr>
          <a:xfrm>
            <a:off x="1436865" y="5509301"/>
            <a:ext cx="1612909" cy="584775"/>
          </a:xfrm>
          <a:prstGeom prst="rect">
            <a:avLst/>
          </a:prstGeom>
          <a:noFill/>
        </p:spPr>
        <p:txBody>
          <a:bodyPr wrap="square" rtlCol="0">
            <a:spAutoFit/>
          </a:bodyPr>
          <a:lstStyle/>
          <a:p>
            <a:r>
              <a:rPr lang="es-EC" sz="3200" b="1" dirty="0">
                <a:solidFill>
                  <a:srgbClr val="0070C0"/>
                </a:solidFill>
                <a:latin typeface="Times New Roman" panose="02020603050405020304" pitchFamily="18" charset="0"/>
                <a:cs typeface="Times New Roman" panose="02020603050405020304" pitchFamily="18" charset="0"/>
              </a:rPr>
              <a:t>(0,0,0)</a:t>
            </a:r>
          </a:p>
        </p:txBody>
      </p:sp>
      <p:sp>
        <p:nvSpPr>
          <p:cNvPr id="138" name="Flecha: curvada hacia la derecha 137">
            <a:extLst>
              <a:ext uri="{FF2B5EF4-FFF2-40B4-BE49-F238E27FC236}">
                <a16:creationId xmlns:a16="http://schemas.microsoft.com/office/drawing/2014/main" id="{3A87407D-218C-41EA-9992-6DA716CD6F1D}"/>
              </a:ext>
            </a:extLst>
          </p:cNvPr>
          <p:cNvSpPr/>
          <p:nvPr/>
        </p:nvSpPr>
        <p:spPr>
          <a:xfrm>
            <a:off x="1121715" y="2183370"/>
            <a:ext cx="878205" cy="4032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xmlns:a14="http://schemas.microsoft.com/office/drawing/2010/main">
        <mc:Choice Requires="a14">
          <p:sp>
            <p:nvSpPr>
              <p:cNvPr id="139" name="Rectángulo 138">
                <a:extLst>
                  <a:ext uri="{FF2B5EF4-FFF2-40B4-BE49-F238E27FC236}">
                    <a16:creationId xmlns:a16="http://schemas.microsoft.com/office/drawing/2014/main" id="{DBEEB76B-9C9F-4B66-8B4E-ECA728D3415B}"/>
                  </a:ext>
                </a:extLst>
              </p:cNvPr>
              <p:cNvSpPr/>
              <p:nvPr/>
            </p:nvSpPr>
            <p:spPr>
              <a:xfrm>
                <a:off x="3658629" y="2483303"/>
                <a:ext cx="2616165" cy="12661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𝑀</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plcHide m:val="on"/>
                              <m:mcs>
                                <m:mc>
                                  <m:mcPr>
                                    <m:count m:val="3"/>
                                    <m:mcJc m:val="center"/>
                                  </m:mcPr>
                                </m:mc>
                              </m:mcs>
                              <m:ctrlPr>
                                <a:rPr lang="es-EC" sz="2400" i="1">
                                  <a:latin typeface="Cambria Math" panose="02040503050406030204" pitchFamily="18" charset="0"/>
                                </a:rPr>
                              </m:ctrlPr>
                            </m:mPr>
                            <m:mr>
                              <m:e>
                                <m:sSub>
                                  <m:sSubPr>
                                    <m:ctrlPr>
                                      <a:rPr lang="es-EC" sz="2400" i="1">
                                        <a:latin typeface="Cambria Math" panose="02040503050406030204" pitchFamily="18" charset="0"/>
                                      </a:rPr>
                                    </m:ctrlPr>
                                  </m:sSubPr>
                                  <m:e>
                                    <m:r>
                                      <a:rPr lang="es-EC" sz="2400" i="1">
                                        <a:latin typeface="Cambria Math" panose="02040503050406030204" pitchFamily="18" charset="0"/>
                                      </a:rPr>
                                      <m:t>𝑓</m:t>
                                    </m:r>
                                  </m:e>
                                  <m:sub>
                                    <m:r>
                                      <a:rPr lang="es-EC" sz="2400" i="1">
                                        <a:latin typeface="Cambria Math" panose="02040503050406030204" pitchFamily="18" charset="0"/>
                                      </a:rPr>
                                      <m:t>𝑥</m:t>
                                    </m:r>
                                  </m:sub>
                                </m:sSub>
                              </m:e>
                              <m:e>
                                <m:r>
                                  <a:rPr lang="es-EC" sz="2400" i="0">
                                    <a:latin typeface="Cambria Math" panose="02040503050406030204" pitchFamily="18" charset="0"/>
                                  </a:rPr>
                                  <m:t>0</m:t>
                                </m:r>
                              </m:e>
                              <m:e>
                                <m:sSub>
                                  <m:sSubPr>
                                    <m:ctrlPr>
                                      <a:rPr lang="es-EC" sz="2400" i="1">
                                        <a:latin typeface="Cambria Math" panose="02040503050406030204" pitchFamily="18" charset="0"/>
                                      </a:rPr>
                                    </m:ctrlPr>
                                  </m:sSubPr>
                                  <m:e>
                                    <m:r>
                                      <a:rPr lang="es-EC" sz="2400" i="1">
                                        <a:latin typeface="Cambria Math" panose="02040503050406030204" pitchFamily="18" charset="0"/>
                                      </a:rPr>
                                      <m:t>𝑐</m:t>
                                    </m:r>
                                  </m:e>
                                  <m:sub>
                                    <m:r>
                                      <a:rPr lang="es-EC" sz="2400" i="1">
                                        <a:latin typeface="Cambria Math" panose="02040503050406030204" pitchFamily="18" charset="0"/>
                                      </a:rPr>
                                      <m:t>𝑥</m:t>
                                    </m:r>
                                  </m:sub>
                                </m:sSub>
                              </m:e>
                            </m:mr>
                            <m:mr>
                              <m:e>
                                <m:r>
                                  <a:rPr lang="es-EC" sz="2400" i="0">
                                    <a:latin typeface="Cambria Math" panose="02040503050406030204" pitchFamily="18" charset="0"/>
                                  </a:rPr>
                                  <m:t>0</m:t>
                                </m:r>
                              </m:e>
                              <m:e>
                                <m:sSub>
                                  <m:sSubPr>
                                    <m:ctrlPr>
                                      <a:rPr lang="es-EC" sz="2400" i="1">
                                        <a:latin typeface="Cambria Math" panose="02040503050406030204" pitchFamily="18" charset="0"/>
                                      </a:rPr>
                                    </m:ctrlPr>
                                  </m:sSubPr>
                                  <m:e>
                                    <m:r>
                                      <a:rPr lang="es-EC" sz="2400" i="1">
                                        <a:latin typeface="Cambria Math" panose="02040503050406030204" pitchFamily="18" charset="0"/>
                                      </a:rPr>
                                      <m:t>𝑓</m:t>
                                    </m:r>
                                  </m:e>
                                  <m:sub>
                                    <m:r>
                                      <a:rPr lang="es-EC" sz="2400" i="1">
                                        <a:latin typeface="Cambria Math" panose="02040503050406030204" pitchFamily="18" charset="0"/>
                                      </a:rPr>
                                      <m:t>𝑦</m:t>
                                    </m:r>
                                  </m:sub>
                                </m:sSub>
                              </m:e>
                              <m:e>
                                <m:sSub>
                                  <m:sSubPr>
                                    <m:ctrlPr>
                                      <a:rPr lang="es-EC" sz="2400" i="1">
                                        <a:latin typeface="Cambria Math" panose="02040503050406030204" pitchFamily="18" charset="0"/>
                                      </a:rPr>
                                    </m:ctrlPr>
                                  </m:sSubPr>
                                  <m:e>
                                    <m:r>
                                      <a:rPr lang="es-EC" sz="2400" i="1">
                                        <a:latin typeface="Cambria Math" panose="02040503050406030204" pitchFamily="18" charset="0"/>
                                      </a:rPr>
                                      <m:t>𝑐</m:t>
                                    </m:r>
                                  </m:e>
                                  <m:sub>
                                    <m:r>
                                      <a:rPr lang="es-EC" sz="2400" i="1">
                                        <a:latin typeface="Cambria Math" panose="02040503050406030204" pitchFamily="18" charset="0"/>
                                      </a:rPr>
                                      <m:t>𝑦</m:t>
                                    </m:r>
                                  </m:sub>
                                </m:sSub>
                              </m:e>
                            </m:mr>
                            <m:mr>
                              <m:e>
                                <m:r>
                                  <a:rPr lang="es-EC" sz="2400" i="0">
                                    <a:latin typeface="Cambria Math" panose="02040503050406030204" pitchFamily="18" charset="0"/>
                                  </a:rPr>
                                  <m:t>0</m:t>
                                </m:r>
                              </m:e>
                              <m:e>
                                <m:r>
                                  <a:rPr lang="es-EC" sz="2400" i="0">
                                    <a:latin typeface="Cambria Math" panose="02040503050406030204" pitchFamily="18" charset="0"/>
                                  </a:rPr>
                                  <m:t>0</m:t>
                                </m:r>
                              </m:e>
                              <m:e>
                                <m:r>
                                  <a:rPr lang="es-EC" sz="2400" i="0">
                                    <a:latin typeface="Cambria Math" panose="02040503050406030204" pitchFamily="18" charset="0"/>
                                  </a:rPr>
                                  <m:t>1</m:t>
                                </m:r>
                              </m:e>
                            </m:mr>
                          </m:m>
                        </m:e>
                      </m:d>
                    </m:oMath>
                  </m:oMathPara>
                </a14:m>
                <a:endParaRPr lang="es-EC" sz="2400" dirty="0"/>
              </a:p>
            </p:txBody>
          </p:sp>
        </mc:Choice>
        <mc:Fallback xmlns="">
          <p:sp>
            <p:nvSpPr>
              <p:cNvPr id="139" name="Rectángulo 138">
                <a:extLst>
                  <a:ext uri="{FF2B5EF4-FFF2-40B4-BE49-F238E27FC236}">
                    <a16:creationId xmlns:a16="http://schemas.microsoft.com/office/drawing/2014/main" id="{DBEEB76B-9C9F-4B66-8B4E-ECA728D3415B}"/>
                  </a:ext>
                </a:extLst>
              </p:cNvPr>
              <p:cNvSpPr>
                <a:spLocks noRot="1" noChangeAspect="1" noMove="1" noResize="1" noEditPoints="1" noAdjustHandles="1" noChangeArrowheads="1" noChangeShapeType="1" noTextEdit="1"/>
              </p:cNvSpPr>
              <p:nvPr/>
            </p:nvSpPr>
            <p:spPr>
              <a:xfrm>
                <a:off x="3658629" y="2483303"/>
                <a:ext cx="2616165" cy="1266180"/>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0" name="Rectángulo 139">
                <a:extLst>
                  <a:ext uri="{FF2B5EF4-FFF2-40B4-BE49-F238E27FC236}">
                    <a16:creationId xmlns:a16="http://schemas.microsoft.com/office/drawing/2014/main" id="{5E2AB1F5-E8A6-4F4A-B70F-806CF2448C35}"/>
                  </a:ext>
                </a:extLst>
              </p:cNvPr>
              <p:cNvSpPr/>
              <p:nvPr/>
            </p:nvSpPr>
            <p:spPr>
              <a:xfrm>
                <a:off x="3544450" y="4030073"/>
                <a:ext cx="4031296" cy="1143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𝑅𝑥</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plcHide m:val="on"/>
                              <m:mcs>
                                <m:mc>
                                  <m:mcPr>
                                    <m:count m:val="3"/>
                                    <m:mcJc m:val="center"/>
                                  </m:mcPr>
                                </m:mc>
                              </m:mcs>
                              <m:ctrlPr>
                                <a:rPr lang="es-EC" sz="2400" i="1">
                                  <a:latin typeface="Cambria Math" panose="02040503050406030204" pitchFamily="18" charset="0"/>
                                </a:rPr>
                              </m:ctrlPr>
                            </m:mPr>
                            <m:mr>
                              <m:e>
                                <m:r>
                                  <a:rPr lang="es-EC" sz="2400" i="0">
                                    <a:latin typeface="Cambria Math" panose="02040503050406030204" pitchFamily="18" charset="0"/>
                                  </a:rPr>
                                  <m:t>1</m:t>
                                </m:r>
                              </m:e>
                              <m:e>
                                <m:r>
                                  <a:rPr lang="es-EC" sz="2400" i="0">
                                    <a:latin typeface="Cambria Math" panose="02040503050406030204" pitchFamily="18" charset="0"/>
                                  </a:rPr>
                                  <m:t>0</m:t>
                                </m:r>
                              </m:e>
                              <m:e>
                                <m:r>
                                  <a:rPr lang="es-EC" sz="2400" i="0">
                                    <a:latin typeface="Cambria Math" panose="02040503050406030204" pitchFamily="18" charset="0"/>
                                  </a:rPr>
                                  <m:t>0</m:t>
                                </m:r>
                              </m:e>
                            </m:mr>
                            <m:mr>
                              <m:e>
                                <m:r>
                                  <a:rPr lang="es-EC" sz="2400" i="0">
                                    <a:latin typeface="Cambria Math" panose="02040503050406030204" pitchFamily="18" charset="0"/>
                                  </a:rPr>
                                  <m:t>0</m:t>
                                </m:r>
                              </m:e>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d>
                                      <m:dPr>
                                        <m:ctrlPr>
                                          <a:rPr lang="es-EC" sz="2400" i="1">
                                            <a:latin typeface="Cambria Math" panose="02040503050406030204" pitchFamily="18" charset="0"/>
                                          </a:rPr>
                                        </m:ctrlPr>
                                      </m:dPr>
                                      <m:e>
                                        <m:r>
                                          <a:rPr lang="es-EC" sz="2400" i="1">
                                            <a:latin typeface="Cambria Math" panose="02040503050406030204" pitchFamily="18" charset="0"/>
                                          </a:rPr>
                                          <m:t>𝜃</m:t>
                                        </m:r>
                                      </m:e>
                                    </m:d>
                                  </m:e>
                                </m:func>
                              </m:e>
                              <m:e>
                                <m:r>
                                  <a:rPr lang="es-EC" sz="2400" i="0">
                                    <a:latin typeface="Cambria Math" panose="02040503050406030204" pitchFamily="18" charset="0"/>
                                  </a:rPr>
                                  <m:t>−</m:t>
                                </m:r>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sin</m:t>
                                    </m:r>
                                  </m:fName>
                                  <m:e>
                                    <m:d>
                                      <m:dPr>
                                        <m:ctrlPr>
                                          <a:rPr lang="es-EC" sz="2400" i="1">
                                            <a:latin typeface="Cambria Math" panose="02040503050406030204" pitchFamily="18" charset="0"/>
                                          </a:rPr>
                                        </m:ctrlPr>
                                      </m:dPr>
                                      <m:e>
                                        <m:r>
                                          <a:rPr lang="es-EC" sz="2400" i="1">
                                            <a:latin typeface="Cambria Math" panose="02040503050406030204" pitchFamily="18" charset="0"/>
                                          </a:rPr>
                                          <m:t>𝜃</m:t>
                                        </m:r>
                                      </m:e>
                                    </m:d>
                                  </m:e>
                                </m:func>
                              </m:e>
                            </m:mr>
                            <m:mr>
                              <m:e>
                                <m:r>
                                  <a:rPr lang="es-EC" sz="2400" i="0">
                                    <a:latin typeface="Cambria Math" panose="02040503050406030204" pitchFamily="18" charset="0"/>
                                  </a:rPr>
                                  <m:t>0</m:t>
                                </m:r>
                              </m:e>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sin</m:t>
                                    </m:r>
                                  </m:fName>
                                  <m:e>
                                    <m:d>
                                      <m:dPr>
                                        <m:ctrlPr>
                                          <a:rPr lang="es-EC" sz="2400" i="1">
                                            <a:latin typeface="Cambria Math" panose="02040503050406030204" pitchFamily="18" charset="0"/>
                                          </a:rPr>
                                        </m:ctrlPr>
                                      </m:dPr>
                                      <m:e>
                                        <m:r>
                                          <a:rPr lang="es-EC" sz="2400" i="1">
                                            <a:latin typeface="Cambria Math" panose="02040503050406030204" pitchFamily="18" charset="0"/>
                                          </a:rPr>
                                          <m:t>𝜃</m:t>
                                        </m:r>
                                      </m:e>
                                    </m:d>
                                  </m:e>
                                </m:func>
                              </m:e>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d>
                                      <m:dPr>
                                        <m:ctrlPr>
                                          <a:rPr lang="es-EC" sz="2400" i="1">
                                            <a:latin typeface="Cambria Math" panose="02040503050406030204" pitchFamily="18" charset="0"/>
                                          </a:rPr>
                                        </m:ctrlPr>
                                      </m:dPr>
                                      <m:e>
                                        <m:r>
                                          <a:rPr lang="es-EC" sz="2400" i="1">
                                            <a:latin typeface="Cambria Math" panose="02040503050406030204" pitchFamily="18" charset="0"/>
                                          </a:rPr>
                                          <m:t>𝜃</m:t>
                                        </m:r>
                                      </m:e>
                                    </m:d>
                                  </m:e>
                                </m:func>
                              </m:e>
                            </m:mr>
                          </m:m>
                        </m:e>
                      </m:d>
                    </m:oMath>
                  </m:oMathPara>
                </a14:m>
                <a:endParaRPr lang="es-EC" sz="2400" dirty="0"/>
              </a:p>
            </p:txBody>
          </p:sp>
        </mc:Choice>
        <mc:Fallback xmlns="">
          <p:sp>
            <p:nvSpPr>
              <p:cNvPr id="140" name="Rectángulo 139">
                <a:extLst>
                  <a:ext uri="{FF2B5EF4-FFF2-40B4-BE49-F238E27FC236}">
                    <a16:creationId xmlns:a16="http://schemas.microsoft.com/office/drawing/2014/main" id="{5E2AB1F5-E8A6-4F4A-B70F-806CF2448C35}"/>
                  </a:ext>
                </a:extLst>
              </p:cNvPr>
              <p:cNvSpPr>
                <a:spLocks noRot="1" noChangeAspect="1" noMove="1" noResize="1" noEditPoints="1" noAdjustHandles="1" noChangeArrowheads="1" noChangeShapeType="1" noTextEdit="1"/>
              </p:cNvSpPr>
              <p:nvPr/>
            </p:nvSpPr>
            <p:spPr>
              <a:xfrm>
                <a:off x="3544450" y="4030073"/>
                <a:ext cx="4031296" cy="1143583"/>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1" name="Rectángulo 140">
                <a:extLst>
                  <a:ext uri="{FF2B5EF4-FFF2-40B4-BE49-F238E27FC236}">
                    <a16:creationId xmlns:a16="http://schemas.microsoft.com/office/drawing/2014/main" id="{FE2DFA77-1EBA-49C9-B40D-32B18357220F}"/>
                  </a:ext>
                </a:extLst>
              </p:cNvPr>
              <p:cNvSpPr/>
              <p:nvPr/>
            </p:nvSpPr>
            <p:spPr>
              <a:xfrm>
                <a:off x="7777701" y="2546176"/>
                <a:ext cx="4228786" cy="114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𝑅𝑦</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plcHide m:val="on"/>
                              <m:mcs>
                                <m:mc>
                                  <m:mcPr>
                                    <m:count m:val="3"/>
                                    <m:mcJc m:val="center"/>
                                  </m:mcPr>
                                </m:mc>
                              </m:mcs>
                              <m:ctrlPr>
                                <a:rPr lang="es-EC" sz="2400" i="1">
                                  <a:latin typeface="Cambria Math" panose="02040503050406030204" pitchFamily="18" charset="0"/>
                                </a:rPr>
                              </m:ctrlPr>
                            </m:mPr>
                            <m:mr>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d>
                                      <m:dPr>
                                        <m:ctrlPr>
                                          <a:rPr lang="es-EC" sz="2400" i="1">
                                            <a:latin typeface="Cambria Math" panose="02040503050406030204" pitchFamily="18" charset="0"/>
                                          </a:rPr>
                                        </m:ctrlPr>
                                      </m:dPr>
                                      <m:e>
                                        <m:r>
                                          <a:rPr lang="es-EC" sz="2400" i="0">
                                            <a:latin typeface="Cambria Math" panose="02040503050406030204" pitchFamily="18" charset="0"/>
                                          </a:rPr>
                                          <m:t>∅</m:t>
                                        </m:r>
                                      </m:e>
                                    </m:d>
                                  </m:e>
                                </m:func>
                              </m:e>
                              <m:e>
                                <m:r>
                                  <a:rPr lang="es-EC" sz="2400" i="0">
                                    <a:latin typeface="Cambria Math" panose="02040503050406030204" pitchFamily="18" charset="0"/>
                                  </a:rPr>
                                  <m:t>0</m:t>
                                </m:r>
                              </m:e>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sin</m:t>
                                    </m:r>
                                  </m:fName>
                                  <m:e>
                                    <m:d>
                                      <m:dPr>
                                        <m:ctrlPr>
                                          <a:rPr lang="es-EC" sz="2400" i="1">
                                            <a:latin typeface="Cambria Math" panose="02040503050406030204" pitchFamily="18" charset="0"/>
                                          </a:rPr>
                                        </m:ctrlPr>
                                      </m:dPr>
                                      <m:e>
                                        <m:r>
                                          <a:rPr lang="es-EC" sz="2400" i="0">
                                            <a:latin typeface="Cambria Math" panose="02040503050406030204" pitchFamily="18" charset="0"/>
                                          </a:rPr>
                                          <m:t>∅</m:t>
                                        </m:r>
                                      </m:e>
                                    </m:d>
                                  </m:e>
                                </m:func>
                              </m:e>
                            </m:mr>
                            <m:mr>
                              <m:e>
                                <m:r>
                                  <a:rPr lang="es-EC" sz="2400" i="0">
                                    <a:latin typeface="Cambria Math" panose="02040503050406030204" pitchFamily="18" charset="0"/>
                                  </a:rPr>
                                  <m:t>0</m:t>
                                </m:r>
                              </m:e>
                              <m:e>
                                <m:r>
                                  <a:rPr lang="es-EC" sz="2400" i="0">
                                    <a:latin typeface="Cambria Math" panose="02040503050406030204" pitchFamily="18" charset="0"/>
                                  </a:rPr>
                                  <m:t>1</m:t>
                                </m:r>
                              </m:e>
                              <m:e>
                                <m:r>
                                  <a:rPr lang="es-EC" sz="2400" i="0">
                                    <a:latin typeface="Cambria Math" panose="02040503050406030204" pitchFamily="18" charset="0"/>
                                  </a:rPr>
                                  <m:t>0</m:t>
                                </m:r>
                              </m:e>
                            </m:mr>
                            <m:mr>
                              <m:e>
                                <m:func>
                                  <m:funcPr>
                                    <m:ctrlPr>
                                      <a:rPr lang="es-EC" sz="2400" i="1">
                                        <a:latin typeface="Cambria Math" panose="02040503050406030204" pitchFamily="18" charset="0"/>
                                      </a:rPr>
                                    </m:ctrlPr>
                                  </m:funcPr>
                                  <m:fName>
                                    <m:r>
                                      <a:rPr lang="es-EC" sz="2400" i="0">
                                        <a:latin typeface="Cambria Math" panose="02040503050406030204" pitchFamily="18" charset="0"/>
                                      </a:rPr>
                                      <m:t>−</m:t>
                                    </m:r>
                                    <m:r>
                                      <m:rPr>
                                        <m:sty m:val="p"/>
                                      </m:rPr>
                                      <a:rPr lang="es-EC" sz="2400" i="0">
                                        <a:latin typeface="Cambria Math" panose="02040503050406030204" pitchFamily="18" charset="0"/>
                                      </a:rPr>
                                      <m:t>sin</m:t>
                                    </m:r>
                                  </m:fName>
                                  <m:e>
                                    <m:d>
                                      <m:dPr>
                                        <m:ctrlPr>
                                          <a:rPr lang="es-EC" sz="2400" i="1">
                                            <a:latin typeface="Cambria Math" panose="02040503050406030204" pitchFamily="18" charset="0"/>
                                          </a:rPr>
                                        </m:ctrlPr>
                                      </m:dPr>
                                      <m:e>
                                        <m:r>
                                          <a:rPr lang="es-EC" sz="2400" i="0">
                                            <a:latin typeface="Cambria Math" panose="02040503050406030204" pitchFamily="18" charset="0"/>
                                          </a:rPr>
                                          <m:t>∅</m:t>
                                        </m:r>
                                      </m:e>
                                    </m:d>
                                  </m:e>
                                </m:func>
                                <m:r>
                                  <a:rPr lang="es-EC" sz="2400" i="0">
                                    <a:latin typeface="Cambria Math" panose="02040503050406030204" pitchFamily="18" charset="0"/>
                                  </a:rPr>
                                  <m:t>0</m:t>
                                </m:r>
                              </m:e>
                              <m:e>
                                <m:r>
                                  <a:rPr lang="es-EC" sz="2400" i="0">
                                    <a:latin typeface="Cambria Math" panose="02040503050406030204" pitchFamily="18" charset="0"/>
                                  </a:rPr>
                                  <m:t>0</m:t>
                                </m:r>
                              </m:e>
                              <m:e>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d>
                                      <m:dPr>
                                        <m:ctrlPr>
                                          <a:rPr lang="es-EC" sz="2400" i="1">
                                            <a:latin typeface="Cambria Math" panose="02040503050406030204" pitchFamily="18" charset="0"/>
                                          </a:rPr>
                                        </m:ctrlPr>
                                      </m:dPr>
                                      <m:e>
                                        <m:r>
                                          <a:rPr lang="es-EC" sz="2400" i="0">
                                            <a:latin typeface="Cambria Math" panose="02040503050406030204" pitchFamily="18" charset="0"/>
                                          </a:rPr>
                                          <m:t>∅</m:t>
                                        </m:r>
                                      </m:e>
                                    </m:d>
                                  </m:e>
                                </m:func>
                              </m:e>
                            </m:mr>
                          </m:m>
                        </m:e>
                      </m:d>
                    </m:oMath>
                  </m:oMathPara>
                </a14:m>
                <a:endParaRPr lang="es-EC" sz="2400" dirty="0"/>
              </a:p>
            </p:txBody>
          </p:sp>
        </mc:Choice>
        <mc:Fallback xmlns="">
          <p:sp>
            <p:nvSpPr>
              <p:cNvPr id="141" name="Rectángulo 140">
                <a:extLst>
                  <a:ext uri="{FF2B5EF4-FFF2-40B4-BE49-F238E27FC236}">
                    <a16:creationId xmlns:a16="http://schemas.microsoft.com/office/drawing/2014/main" id="{FE2DFA77-1EBA-49C9-B40D-32B18357220F}"/>
                  </a:ext>
                </a:extLst>
              </p:cNvPr>
              <p:cNvSpPr>
                <a:spLocks noRot="1" noChangeAspect="1" noMove="1" noResize="1" noEditPoints="1" noAdjustHandles="1" noChangeArrowheads="1" noChangeShapeType="1" noTextEdit="1"/>
              </p:cNvSpPr>
              <p:nvPr/>
            </p:nvSpPr>
            <p:spPr>
              <a:xfrm>
                <a:off x="7777701" y="2546176"/>
                <a:ext cx="4228786" cy="1144096"/>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4" name="Rectángulo 143">
                <a:extLst>
                  <a:ext uri="{FF2B5EF4-FFF2-40B4-BE49-F238E27FC236}">
                    <a16:creationId xmlns:a16="http://schemas.microsoft.com/office/drawing/2014/main" id="{08460171-46ED-46FF-A425-F5A1ACA285A5}"/>
                  </a:ext>
                </a:extLst>
              </p:cNvPr>
              <p:cNvSpPr/>
              <p:nvPr/>
            </p:nvSpPr>
            <p:spPr>
              <a:xfrm>
                <a:off x="7460201" y="4067390"/>
                <a:ext cx="3390928" cy="10689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𝐼</m:t>
                          </m:r>
                        </m:e>
                        <m:sup>
                          <m:r>
                            <a:rPr lang="es-EC" sz="2400" i="0">
                              <a:latin typeface="Cambria Math" panose="02040503050406030204" pitchFamily="18" charset="0"/>
                            </a:rPr>
                            <m:t>′</m:t>
                          </m:r>
                        </m:sup>
                      </m:sSup>
                      <m:r>
                        <a:rPr lang="es-EC" sz="2400" i="0">
                          <a:latin typeface="Cambria Math" panose="02040503050406030204" pitchFamily="18" charset="0"/>
                        </a:rPr>
                        <m:t>|</m:t>
                      </m:r>
                      <m:r>
                        <a:rPr lang="es-EC" sz="2400" i="1">
                          <a:latin typeface="Cambria Math" panose="02040503050406030204" pitchFamily="18" charset="0"/>
                        </a:rPr>
                        <m:t>𝑇</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plcHide m:val="on"/>
                              <m:mcs>
                                <m:mc>
                                  <m:mcPr>
                                    <m:count m:val="3"/>
                                    <m:mcJc m:val="center"/>
                                  </m:mcPr>
                                </m:mc>
                              </m:mcs>
                              <m:ctrlPr>
                                <a:rPr lang="es-EC" sz="2400" i="1">
                                  <a:latin typeface="Cambria Math" panose="02040503050406030204" pitchFamily="18" charset="0"/>
                                </a:rPr>
                              </m:ctrlPr>
                            </m:mPr>
                            <m:mr>
                              <m:e>
                                <m:r>
                                  <a:rPr lang="es-EC" sz="2400" i="0">
                                    <a:latin typeface="Cambria Math" panose="02040503050406030204" pitchFamily="18" charset="0"/>
                                  </a:rPr>
                                  <m:t>1</m:t>
                                </m:r>
                              </m:e>
                              <m:e>
                                <m:r>
                                  <a:rPr lang="es-EC" sz="2400" i="0">
                                    <a:latin typeface="Cambria Math" panose="02040503050406030204" pitchFamily="18" charset="0"/>
                                  </a:rPr>
                                  <m:t>0</m:t>
                                </m:r>
                              </m:e>
                              <m:e>
                                <m:r>
                                  <a:rPr lang="es-EC" sz="2400" i="0">
                                    <a:latin typeface="Cambria Math" panose="02040503050406030204" pitchFamily="18" charset="0"/>
                                  </a:rPr>
                                  <m:t>0       0</m:t>
                                </m:r>
                              </m:e>
                            </m:mr>
                            <m:mr>
                              <m:e>
                                <m:r>
                                  <a:rPr lang="es-EC" sz="2400" i="0">
                                    <a:latin typeface="Cambria Math" panose="02040503050406030204" pitchFamily="18" charset="0"/>
                                  </a:rPr>
                                  <m:t>0</m:t>
                                </m:r>
                              </m:e>
                              <m:e>
                                <m:r>
                                  <a:rPr lang="es-EC" sz="2400" i="0">
                                    <a:latin typeface="Cambria Math" panose="02040503050406030204" pitchFamily="18" charset="0"/>
                                  </a:rPr>
                                  <m:t>1</m:t>
                                </m:r>
                              </m:e>
                              <m:e>
                                <m:r>
                                  <a:rPr lang="es-EC" sz="2400" i="0">
                                    <a:latin typeface="Cambria Math" panose="02040503050406030204" pitchFamily="18" charset="0"/>
                                  </a:rPr>
                                  <m:t>0    </m:t>
                                </m:r>
                                <m:r>
                                  <a:rPr lang="es-EC" sz="2400" i="1">
                                    <a:latin typeface="Cambria Math" panose="02040503050406030204" pitchFamily="18" charset="0"/>
                                  </a:rPr>
                                  <m:t>𝐻𝑐</m:t>
                                </m:r>
                              </m:e>
                            </m:mr>
                            <m:mr>
                              <m:e>
                                <m:r>
                                  <a:rPr lang="es-EC" sz="2400" i="0">
                                    <a:latin typeface="Cambria Math" panose="02040503050406030204" pitchFamily="18" charset="0"/>
                                  </a:rPr>
                                  <m:t>0</m:t>
                                </m:r>
                              </m:e>
                              <m:e>
                                <m:r>
                                  <a:rPr lang="es-EC" sz="2400" i="0">
                                    <a:latin typeface="Cambria Math" panose="02040503050406030204" pitchFamily="18" charset="0"/>
                                  </a:rPr>
                                  <m:t>0</m:t>
                                </m:r>
                              </m:e>
                              <m:e>
                                <m:r>
                                  <a:rPr lang="es-EC" sz="2400" i="0">
                                    <a:latin typeface="Cambria Math" panose="02040503050406030204" pitchFamily="18" charset="0"/>
                                  </a:rPr>
                                  <m:t>1       0</m:t>
                                </m:r>
                              </m:e>
                            </m:mr>
                          </m:m>
                        </m:e>
                      </m:d>
                    </m:oMath>
                  </m:oMathPara>
                </a14:m>
                <a:endParaRPr lang="es-EC" sz="2400" dirty="0"/>
              </a:p>
            </p:txBody>
          </p:sp>
        </mc:Choice>
        <mc:Fallback xmlns="">
          <p:sp>
            <p:nvSpPr>
              <p:cNvPr id="144" name="Rectángulo 143">
                <a:extLst>
                  <a:ext uri="{FF2B5EF4-FFF2-40B4-BE49-F238E27FC236}">
                    <a16:creationId xmlns:a16="http://schemas.microsoft.com/office/drawing/2014/main" id="{08460171-46ED-46FF-A425-F5A1ACA285A5}"/>
                  </a:ext>
                </a:extLst>
              </p:cNvPr>
              <p:cNvSpPr>
                <a:spLocks noRot="1" noChangeAspect="1" noMove="1" noResize="1" noEditPoints="1" noAdjustHandles="1" noChangeArrowheads="1" noChangeShapeType="1" noTextEdit="1"/>
              </p:cNvSpPr>
              <p:nvPr/>
            </p:nvSpPr>
            <p:spPr>
              <a:xfrm>
                <a:off x="7460201" y="4067390"/>
                <a:ext cx="3390928" cy="1068947"/>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5" name="Rectángulo 144">
                <a:extLst>
                  <a:ext uri="{FF2B5EF4-FFF2-40B4-BE49-F238E27FC236}">
                    <a16:creationId xmlns:a16="http://schemas.microsoft.com/office/drawing/2014/main" id="{B68A1D09-20B9-4D5D-8B44-9F5F5EDAAF3F}"/>
                  </a:ext>
                </a:extLst>
              </p:cNvPr>
              <p:cNvSpPr/>
              <p:nvPr/>
            </p:nvSpPr>
            <p:spPr>
              <a:xfrm>
                <a:off x="5937446" y="1835020"/>
                <a:ext cx="25971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𝑃</m:t>
                      </m:r>
                      <m:r>
                        <a:rPr lang="es-EC" sz="2400" i="0">
                          <a:latin typeface="Cambria Math" panose="02040503050406030204" pitchFamily="18" charset="0"/>
                        </a:rPr>
                        <m:t>=</m:t>
                      </m:r>
                      <m:r>
                        <a:rPr lang="es-EC" sz="2400" i="1">
                          <a:latin typeface="Cambria Math" panose="02040503050406030204" pitchFamily="18" charset="0"/>
                        </a:rPr>
                        <m:t>𝑀</m:t>
                      </m:r>
                      <m:r>
                        <a:rPr lang="es-EC" sz="2400" i="0">
                          <a:latin typeface="Cambria Math" panose="02040503050406030204" pitchFamily="18" charset="0"/>
                        </a:rPr>
                        <m:t>∗</m:t>
                      </m:r>
                      <m:r>
                        <a:rPr lang="es-EC" sz="2400" i="1">
                          <a:latin typeface="Cambria Math" panose="02040503050406030204" pitchFamily="18" charset="0"/>
                        </a:rPr>
                        <m:t>𝑅</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r>
                            <a:rPr lang="es-EC" sz="2400" i="1">
                              <a:latin typeface="Cambria Math" panose="02040503050406030204" pitchFamily="18" charset="0"/>
                            </a:rPr>
                            <m:t>𝐼</m:t>
                          </m:r>
                          <m:r>
                            <a:rPr lang="es-EC" sz="2400" i="0">
                              <a:latin typeface="Cambria Math" panose="02040503050406030204" pitchFamily="18" charset="0"/>
                            </a:rPr>
                            <m:t>′|</m:t>
                          </m:r>
                          <m:r>
                            <a:rPr lang="es-EC" sz="2400" i="1">
                              <a:latin typeface="Cambria Math" panose="02040503050406030204" pitchFamily="18" charset="0"/>
                            </a:rPr>
                            <m:t>𝑇</m:t>
                          </m:r>
                        </m:e>
                      </m:d>
                    </m:oMath>
                  </m:oMathPara>
                </a14:m>
                <a:endParaRPr lang="es-EC" sz="2400" dirty="0"/>
              </a:p>
            </p:txBody>
          </p:sp>
        </mc:Choice>
        <mc:Fallback xmlns="">
          <p:sp>
            <p:nvSpPr>
              <p:cNvPr id="145" name="Rectángulo 144">
                <a:extLst>
                  <a:ext uri="{FF2B5EF4-FFF2-40B4-BE49-F238E27FC236}">
                    <a16:creationId xmlns:a16="http://schemas.microsoft.com/office/drawing/2014/main" id="{B68A1D09-20B9-4D5D-8B44-9F5F5EDAAF3F}"/>
                  </a:ext>
                </a:extLst>
              </p:cNvPr>
              <p:cNvSpPr>
                <a:spLocks noRot="1" noChangeAspect="1" noMove="1" noResize="1" noEditPoints="1" noAdjustHandles="1" noChangeArrowheads="1" noChangeShapeType="1" noTextEdit="1"/>
              </p:cNvSpPr>
              <p:nvPr/>
            </p:nvSpPr>
            <p:spPr>
              <a:xfrm>
                <a:off x="5937446" y="1835020"/>
                <a:ext cx="2597121" cy="461665"/>
              </a:xfrm>
              <a:prstGeom prst="rect">
                <a:avLst/>
              </a:prstGeom>
              <a:blipFill>
                <a:blip r:embed="rId9"/>
                <a:stretch>
                  <a:fillRect b="-17105"/>
                </a:stretch>
              </a:blipFill>
            </p:spPr>
            <p:txBody>
              <a:bodyPr/>
              <a:lstStyle/>
              <a:p>
                <a:r>
                  <a:rPr lang="es-EC">
                    <a:noFill/>
                  </a:rPr>
                  <a:t> </a:t>
                </a:r>
              </a:p>
            </p:txBody>
          </p:sp>
        </mc:Fallback>
      </mc:AlternateContent>
      <p:pic>
        <p:nvPicPr>
          <p:cNvPr id="146" name="Imagen 145">
            <a:extLst>
              <a:ext uri="{FF2B5EF4-FFF2-40B4-BE49-F238E27FC236}">
                <a16:creationId xmlns:a16="http://schemas.microsoft.com/office/drawing/2014/main" id="{26E54409-2645-4E3B-A5E7-DAF7534A5C09}"/>
              </a:ext>
            </a:extLst>
          </p:cNvPr>
          <p:cNvPicPr>
            <a:picLocks noChangeAspect="1"/>
          </p:cNvPicPr>
          <p:nvPr/>
        </p:nvPicPr>
        <p:blipFill>
          <a:blip r:embed="rId10"/>
          <a:stretch>
            <a:fillRect/>
          </a:stretch>
        </p:blipFill>
        <p:spPr>
          <a:xfrm>
            <a:off x="368291" y="3291823"/>
            <a:ext cx="416320" cy="529322"/>
          </a:xfrm>
          <a:prstGeom prst="rect">
            <a:avLst/>
          </a:prstGeom>
        </p:spPr>
      </p:pic>
      <p:pic>
        <p:nvPicPr>
          <p:cNvPr id="147" name="Imagen 146">
            <a:extLst>
              <a:ext uri="{FF2B5EF4-FFF2-40B4-BE49-F238E27FC236}">
                <a16:creationId xmlns:a16="http://schemas.microsoft.com/office/drawing/2014/main" id="{50E938B6-AEBF-4F2C-B3A1-8D3992F2495C}"/>
              </a:ext>
            </a:extLst>
          </p:cNvPr>
          <p:cNvPicPr>
            <a:picLocks noChangeAspect="1"/>
          </p:cNvPicPr>
          <p:nvPr/>
        </p:nvPicPr>
        <p:blipFill>
          <a:blip r:embed="rId11"/>
          <a:stretch>
            <a:fillRect/>
          </a:stretch>
        </p:blipFill>
        <p:spPr>
          <a:xfrm>
            <a:off x="2103300" y="1925227"/>
            <a:ext cx="451991" cy="716951"/>
          </a:xfrm>
          <a:prstGeom prst="rect">
            <a:avLst/>
          </a:prstGeom>
        </p:spPr>
      </p:pic>
    </p:spTree>
    <p:extLst>
      <p:ext uri="{BB962C8B-B14F-4D97-AF65-F5344CB8AC3E}">
        <p14:creationId xmlns:p14="http://schemas.microsoft.com/office/powerpoint/2010/main" val="33975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24" grpId="0" animBg="1"/>
      <p:bldP spid="131" grpId="0"/>
      <p:bldP spid="132" grpId="0"/>
      <p:bldP spid="133" grpId="0"/>
      <p:bldP spid="136" grpId="0"/>
      <p:bldP spid="138" grpId="0" animBg="1"/>
      <p:bldP spid="139" grpId="0"/>
      <p:bldP spid="140" grpId="0"/>
      <p:bldP spid="141"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048000" y="993578"/>
            <a:ext cx="6293766" cy="889086"/>
          </a:xfrm>
        </p:spPr>
        <p:txBody>
          <a:bodyPr>
            <a:noAutofit/>
          </a:bodyPr>
          <a:lstStyle/>
          <a:p>
            <a:r>
              <a:rPr lang="es-ES" sz="2800" b="1" dirty="0">
                <a:solidFill>
                  <a:srgbClr val="005024"/>
                </a:solidFill>
              </a:rPr>
              <a:t>MODELO MATEMÁTICO DEL ALGORITMO</a:t>
            </a:r>
            <a:endParaRPr lang="es-ES" dirty="0">
              <a:solidFill>
                <a:schemeClr val="tx1"/>
              </a:solidFill>
            </a:endParaRPr>
          </a:p>
          <a:p>
            <a:pPr marL="5926138" algn="just"/>
            <a:endParaRPr lang="es-ES" sz="2800" b="1" dirty="0">
              <a:solidFill>
                <a:srgbClr val="005024"/>
              </a:solidFill>
            </a:endParaRPr>
          </a:p>
          <a:p>
            <a:endParaRPr lang="es-ES" b="1" dirty="0">
              <a:solidFill>
                <a:srgbClr val="005024"/>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A66CD9E5-EA60-4019-825F-E8389E4305A4}"/>
              </a:ext>
            </a:extLst>
          </p:cNvPr>
          <p:cNvSpPr txBox="1"/>
          <p:nvPr/>
        </p:nvSpPr>
        <p:spPr>
          <a:xfrm>
            <a:off x="1705031" y="4164827"/>
            <a:ext cx="538289" cy="405521"/>
          </a:xfrm>
          <a:prstGeom prst="rect">
            <a:avLst/>
          </a:prstGeom>
          <a:noFill/>
        </p:spPr>
        <p:txBody>
          <a:bodyPr wrap="square" rtlCol="0">
            <a:spAutoFit/>
          </a:bodyPr>
          <a:lstStyle/>
          <a:p>
            <a:r>
              <a:rPr lang="es-ES" sz="2400" b="1" dirty="0">
                <a:solidFill>
                  <a:schemeClr val="accent6"/>
                </a:solidFill>
              </a:rPr>
              <a:t>Hc</a:t>
            </a:r>
          </a:p>
        </p:txBody>
      </p:sp>
      <p:cxnSp>
        <p:nvCxnSpPr>
          <p:cNvPr id="13" name="Conector recto de flecha 12">
            <a:extLst>
              <a:ext uri="{FF2B5EF4-FFF2-40B4-BE49-F238E27FC236}">
                <a16:creationId xmlns:a16="http://schemas.microsoft.com/office/drawing/2014/main" id="{56AF1916-D6D4-4DCC-9218-F5815E135E7E}"/>
              </a:ext>
            </a:extLst>
          </p:cNvPr>
          <p:cNvCxnSpPr/>
          <p:nvPr/>
        </p:nvCxnSpPr>
        <p:spPr>
          <a:xfrm flipV="1">
            <a:off x="1606402" y="5495966"/>
            <a:ext cx="1435100" cy="133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5F23E55-BF0A-4655-9A6E-D42DF032D064}"/>
              </a:ext>
            </a:extLst>
          </p:cNvPr>
          <p:cNvCxnSpPr/>
          <p:nvPr/>
        </p:nvCxnSpPr>
        <p:spPr>
          <a:xfrm flipH="1">
            <a:off x="716132" y="5504856"/>
            <a:ext cx="890270" cy="9734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95EA318-9934-4678-9417-4899ADE80EBB}"/>
              </a:ext>
            </a:extLst>
          </p:cNvPr>
          <p:cNvPicPr>
            <a:picLocks noChangeAspect="1"/>
          </p:cNvPicPr>
          <p:nvPr/>
        </p:nvPicPr>
        <p:blipFill>
          <a:blip r:embed="rId4"/>
          <a:stretch>
            <a:fillRect/>
          </a:stretch>
        </p:blipFill>
        <p:spPr>
          <a:xfrm>
            <a:off x="1096366" y="2478368"/>
            <a:ext cx="1038225" cy="962025"/>
          </a:xfrm>
          <a:prstGeom prst="rect">
            <a:avLst/>
          </a:prstGeom>
        </p:spPr>
      </p:pic>
      <p:cxnSp>
        <p:nvCxnSpPr>
          <p:cNvPr id="19" name="Conector recto de flecha 18">
            <a:extLst>
              <a:ext uri="{FF2B5EF4-FFF2-40B4-BE49-F238E27FC236}">
                <a16:creationId xmlns:a16="http://schemas.microsoft.com/office/drawing/2014/main" id="{44289AEC-F26E-4637-B4BB-C55267C17DA4}"/>
              </a:ext>
            </a:extLst>
          </p:cNvPr>
          <p:cNvCxnSpPr/>
          <p:nvPr/>
        </p:nvCxnSpPr>
        <p:spPr>
          <a:xfrm flipV="1">
            <a:off x="1581002" y="3167804"/>
            <a:ext cx="1435100" cy="133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B671E326-A674-4962-B9E1-47F63D8C4E9D}"/>
              </a:ext>
            </a:extLst>
          </p:cNvPr>
          <p:cNvCxnSpPr/>
          <p:nvPr/>
        </p:nvCxnSpPr>
        <p:spPr>
          <a:xfrm flipV="1">
            <a:off x="1603227" y="1601894"/>
            <a:ext cx="0" cy="15792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A716B954-22CF-41D5-AA4A-F94619F8DFA5}"/>
              </a:ext>
            </a:extLst>
          </p:cNvPr>
          <p:cNvCxnSpPr/>
          <p:nvPr/>
        </p:nvCxnSpPr>
        <p:spPr>
          <a:xfrm flipH="1">
            <a:off x="712322" y="3167804"/>
            <a:ext cx="890270" cy="973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Flecha: curvada hacia arriba 23">
            <a:extLst>
              <a:ext uri="{FF2B5EF4-FFF2-40B4-BE49-F238E27FC236}">
                <a16:creationId xmlns:a16="http://schemas.microsoft.com/office/drawing/2014/main" id="{982A4736-3A69-4993-B8F1-5B77DF3F2BCA}"/>
              </a:ext>
            </a:extLst>
          </p:cNvPr>
          <p:cNvSpPr/>
          <p:nvPr/>
        </p:nvSpPr>
        <p:spPr>
          <a:xfrm rot="14587533">
            <a:off x="715952" y="3389508"/>
            <a:ext cx="906145" cy="47307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5" name="Conector recto de flecha 24">
            <a:extLst>
              <a:ext uri="{FF2B5EF4-FFF2-40B4-BE49-F238E27FC236}">
                <a16:creationId xmlns:a16="http://schemas.microsoft.com/office/drawing/2014/main" id="{5FD178A3-5DEE-407B-B95A-C0FBF59FF64D}"/>
              </a:ext>
            </a:extLst>
          </p:cNvPr>
          <p:cNvCxnSpPr>
            <a:cxnSpLocks/>
          </p:cNvCxnSpPr>
          <p:nvPr/>
        </p:nvCxnSpPr>
        <p:spPr>
          <a:xfrm flipV="1">
            <a:off x="1599904" y="4281577"/>
            <a:ext cx="0" cy="1227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EE569BBC-B720-444F-ABB0-013414D2CEF7}"/>
              </a:ext>
            </a:extLst>
          </p:cNvPr>
          <p:cNvCxnSpPr>
            <a:cxnSpLocks/>
          </p:cNvCxnSpPr>
          <p:nvPr/>
        </p:nvCxnSpPr>
        <p:spPr>
          <a:xfrm>
            <a:off x="1606402" y="3148453"/>
            <a:ext cx="0" cy="2265024"/>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2EE94102-1324-4BC8-AA36-19F7BE10919D}"/>
              </a:ext>
            </a:extLst>
          </p:cNvPr>
          <p:cNvSpPr txBox="1"/>
          <p:nvPr/>
        </p:nvSpPr>
        <p:spPr>
          <a:xfrm>
            <a:off x="1313744" y="1096879"/>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Yc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28" name="CuadroTexto 27">
            <a:extLst>
              <a:ext uri="{FF2B5EF4-FFF2-40B4-BE49-F238E27FC236}">
                <a16:creationId xmlns:a16="http://schemas.microsoft.com/office/drawing/2014/main" id="{6542C353-2EA3-457A-863A-F264B5D7B090}"/>
              </a:ext>
            </a:extLst>
          </p:cNvPr>
          <p:cNvSpPr txBox="1"/>
          <p:nvPr/>
        </p:nvSpPr>
        <p:spPr>
          <a:xfrm>
            <a:off x="2878390" y="2822593"/>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Zc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29" name="CuadroTexto 28">
            <a:extLst>
              <a:ext uri="{FF2B5EF4-FFF2-40B4-BE49-F238E27FC236}">
                <a16:creationId xmlns:a16="http://schemas.microsoft.com/office/drawing/2014/main" id="{D71B4D03-CD93-4B22-80DA-A75EED208FE6}"/>
              </a:ext>
            </a:extLst>
          </p:cNvPr>
          <p:cNvSpPr txBox="1"/>
          <p:nvPr/>
        </p:nvSpPr>
        <p:spPr>
          <a:xfrm>
            <a:off x="288539" y="4094281"/>
            <a:ext cx="1050403" cy="584775"/>
          </a:xfrm>
          <a:prstGeom prst="rect">
            <a:avLst/>
          </a:prstGeom>
          <a:noFill/>
        </p:spPr>
        <p:txBody>
          <a:bodyPr wrap="square" rtlCol="0">
            <a:spAutoFit/>
          </a:bodyPr>
          <a:lstStyle/>
          <a:p>
            <a:r>
              <a:rPr lang="es-EC" sz="3200" b="1" dirty="0" err="1">
                <a:solidFill>
                  <a:srgbClr val="0070C0"/>
                </a:solidFill>
                <a:latin typeface="Times New Roman" panose="02020603050405020304" pitchFamily="18" charset="0"/>
                <a:cs typeface="Times New Roman" panose="02020603050405020304" pitchFamily="18" charset="0"/>
              </a:rPr>
              <a:t>Xc</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123A43CB-2853-4090-A0FD-4FF8421F737A}"/>
              </a:ext>
            </a:extLst>
          </p:cNvPr>
          <p:cNvSpPr txBox="1"/>
          <p:nvPr/>
        </p:nvSpPr>
        <p:spPr>
          <a:xfrm>
            <a:off x="1436865" y="5509301"/>
            <a:ext cx="1612909" cy="584775"/>
          </a:xfrm>
          <a:prstGeom prst="rect">
            <a:avLst/>
          </a:prstGeom>
          <a:noFill/>
        </p:spPr>
        <p:txBody>
          <a:bodyPr wrap="square" rtlCol="0">
            <a:spAutoFit/>
          </a:bodyPr>
          <a:lstStyle/>
          <a:p>
            <a:r>
              <a:rPr lang="es-EC" sz="3200" b="1" dirty="0">
                <a:solidFill>
                  <a:srgbClr val="0070C0"/>
                </a:solidFill>
                <a:latin typeface="Times New Roman" panose="02020603050405020304" pitchFamily="18" charset="0"/>
                <a:cs typeface="Times New Roman" panose="02020603050405020304" pitchFamily="18" charset="0"/>
              </a:rPr>
              <a:t>(0,0,0)</a:t>
            </a:r>
          </a:p>
        </p:txBody>
      </p:sp>
      <p:sp>
        <p:nvSpPr>
          <p:cNvPr id="31" name="Flecha: curvada hacia la derecha 30">
            <a:extLst>
              <a:ext uri="{FF2B5EF4-FFF2-40B4-BE49-F238E27FC236}">
                <a16:creationId xmlns:a16="http://schemas.microsoft.com/office/drawing/2014/main" id="{357135BA-2A39-42F7-AB3D-151245E9A71C}"/>
              </a:ext>
            </a:extLst>
          </p:cNvPr>
          <p:cNvSpPr/>
          <p:nvPr/>
        </p:nvSpPr>
        <p:spPr>
          <a:xfrm>
            <a:off x="1121715" y="2183370"/>
            <a:ext cx="878205" cy="4032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A86562B2-C76C-4D95-A502-A401B315CDDF}"/>
                  </a:ext>
                </a:extLst>
              </p:cNvPr>
              <p:cNvSpPr/>
              <p:nvPr/>
            </p:nvSpPr>
            <p:spPr>
              <a:xfrm>
                <a:off x="7127335" y="4296425"/>
                <a:ext cx="2363543" cy="10189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3200" b="0" i="1" smtClean="0">
                          <a:latin typeface="Cambria Math" panose="02040503050406030204" pitchFamily="18" charset="0"/>
                        </a:rPr>
                        <m:t>𝑣</m:t>
                      </m:r>
                      <m:r>
                        <a:rPr lang="es-EC" sz="3200" i="0">
                          <a:latin typeface="Cambria Math" panose="02040503050406030204" pitchFamily="18" charset="0"/>
                        </a:rPr>
                        <m:t>=</m:t>
                      </m:r>
                      <m:f>
                        <m:fPr>
                          <m:ctrlPr>
                            <a:rPr lang="es-EC" sz="3200" i="1">
                              <a:latin typeface="Cambria Math" panose="02040503050406030204" pitchFamily="18" charset="0"/>
                            </a:rPr>
                          </m:ctrlPr>
                        </m:fPr>
                        <m:num>
                          <m:sSub>
                            <m:sSubPr>
                              <m:ctrlPr>
                                <a:rPr lang="es-EC" sz="3200" i="1">
                                  <a:latin typeface="Cambria Math" panose="02040503050406030204" pitchFamily="18" charset="0"/>
                                </a:rPr>
                              </m:ctrlPr>
                            </m:sSubPr>
                            <m:e>
                              <m:r>
                                <a:rPr lang="es-EC" sz="3200" b="0" i="1" smtClean="0">
                                  <a:latin typeface="Cambria Math" panose="02040503050406030204" pitchFamily="18" charset="0"/>
                                </a:rPr>
                                <m:t>𝑦</m:t>
                              </m:r>
                            </m:e>
                            <m:sub>
                              <m:r>
                                <a:rPr lang="es-EC" sz="3200" i="1">
                                  <a:latin typeface="Cambria Math" panose="02040503050406030204" pitchFamily="18" charset="0"/>
                                </a:rPr>
                                <m:t>𝑜</m:t>
                              </m:r>
                            </m:sub>
                          </m:sSub>
                        </m:num>
                        <m:den>
                          <m:sSub>
                            <m:sSubPr>
                              <m:ctrlPr>
                                <a:rPr lang="es-EC" sz="3200" i="1">
                                  <a:latin typeface="Cambria Math" panose="02040503050406030204" pitchFamily="18" charset="0"/>
                                </a:rPr>
                              </m:ctrlPr>
                            </m:sSubPr>
                            <m:e>
                              <m:r>
                                <a:rPr lang="es-EC" sz="3200" i="1">
                                  <a:latin typeface="Cambria Math" panose="02040503050406030204" pitchFamily="18" charset="0"/>
                                </a:rPr>
                                <m:t>𝑧</m:t>
                              </m:r>
                            </m:e>
                            <m:sub>
                              <m:r>
                                <a:rPr lang="es-EC" sz="3200" i="1">
                                  <a:latin typeface="Cambria Math" panose="02040503050406030204" pitchFamily="18" charset="0"/>
                                </a:rPr>
                                <m:t>𝑜</m:t>
                              </m:r>
                            </m:sub>
                          </m:sSub>
                        </m:den>
                      </m:f>
                    </m:oMath>
                  </m:oMathPara>
                </a14:m>
                <a:endParaRPr lang="es-EC" sz="3200" dirty="0"/>
              </a:p>
            </p:txBody>
          </p:sp>
        </mc:Choice>
        <mc:Fallback xmlns="">
          <p:sp>
            <p:nvSpPr>
              <p:cNvPr id="4" name="Rectángulo 3">
                <a:extLst>
                  <a:ext uri="{FF2B5EF4-FFF2-40B4-BE49-F238E27FC236}">
                    <a16:creationId xmlns:a16="http://schemas.microsoft.com/office/drawing/2014/main" id="{A86562B2-C76C-4D95-A502-A401B315CDDF}"/>
                  </a:ext>
                </a:extLst>
              </p:cNvPr>
              <p:cNvSpPr>
                <a:spLocks noRot="1" noChangeAspect="1" noMove="1" noResize="1" noEditPoints="1" noAdjustHandles="1" noChangeArrowheads="1" noChangeShapeType="1" noTextEdit="1"/>
              </p:cNvSpPr>
              <p:nvPr/>
            </p:nvSpPr>
            <p:spPr>
              <a:xfrm>
                <a:off x="7127335" y="4296425"/>
                <a:ext cx="2363543" cy="1018933"/>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EBCC37DA-2258-4320-9CC0-18748ABDCE4F}"/>
                  </a:ext>
                </a:extLst>
              </p:cNvPr>
              <p:cNvSpPr/>
              <p:nvPr/>
            </p:nvSpPr>
            <p:spPr>
              <a:xfrm>
                <a:off x="5311297" y="4252671"/>
                <a:ext cx="1632306" cy="11347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3600" i="1">
                          <a:latin typeface="Cambria Math" panose="02040503050406030204" pitchFamily="18" charset="0"/>
                        </a:rPr>
                        <m:t>𝑢</m:t>
                      </m:r>
                      <m:r>
                        <a:rPr lang="es-EC" sz="3600" i="0">
                          <a:latin typeface="Cambria Math" panose="02040503050406030204" pitchFamily="18" charset="0"/>
                        </a:rPr>
                        <m:t>=</m:t>
                      </m:r>
                      <m:f>
                        <m:fPr>
                          <m:ctrlPr>
                            <a:rPr lang="es-EC" sz="3600" i="1">
                              <a:latin typeface="Cambria Math" panose="02040503050406030204" pitchFamily="18" charset="0"/>
                            </a:rPr>
                          </m:ctrlPr>
                        </m:fPr>
                        <m:num>
                          <m:sSub>
                            <m:sSubPr>
                              <m:ctrlPr>
                                <a:rPr lang="es-EC" sz="3600" i="1">
                                  <a:latin typeface="Cambria Math" panose="02040503050406030204" pitchFamily="18" charset="0"/>
                                </a:rPr>
                              </m:ctrlPr>
                            </m:sSubPr>
                            <m:e>
                              <m:r>
                                <a:rPr lang="es-EC" sz="3600" i="1">
                                  <a:latin typeface="Cambria Math" panose="02040503050406030204" pitchFamily="18" charset="0"/>
                                </a:rPr>
                                <m:t>𝑥</m:t>
                              </m:r>
                            </m:e>
                            <m:sub>
                              <m:r>
                                <a:rPr lang="es-EC" sz="3600" i="1">
                                  <a:latin typeface="Cambria Math" panose="02040503050406030204" pitchFamily="18" charset="0"/>
                                </a:rPr>
                                <m:t>𝑜</m:t>
                              </m:r>
                            </m:sub>
                          </m:sSub>
                        </m:num>
                        <m:den>
                          <m:sSub>
                            <m:sSubPr>
                              <m:ctrlPr>
                                <a:rPr lang="es-EC" sz="3600" i="1">
                                  <a:latin typeface="Cambria Math" panose="02040503050406030204" pitchFamily="18" charset="0"/>
                                </a:rPr>
                              </m:ctrlPr>
                            </m:sSubPr>
                            <m:e>
                              <m:r>
                                <a:rPr lang="es-EC" sz="3600" i="1">
                                  <a:latin typeface="Cambria Math" panose="02040503050406030204" pitchFamily="18" charset="0"/>
                                </a:rPr>
                                <m:t>𝑧</m:t>
                              </m:r>
                            </m:e>
                            <m:sub>
                              <m:r>
                                <a:rPr lang="es-EC" sz="3600" i="1">
                                  <a:latin typeface="Cambria Math" panose="02040503050406030204" pitchFamily="18" charset="0"/>
                                </a:rPr>
                                <m:t>𝑜</m:t>
                              </m:r>
                            </m:sub>
                          </m:sSub>
                        </m:den>
                      </m:f>
                    </m:oMath>
                  </m:oMathPara>
                </a14:m>
                <a:endParaRPr lang="es-EC" sz="3600" dirty="0"/>
              </a:p>
            </p:txBody>
          </p:sp>
        </mc:Choice>
        <mc:Fallback xmlns="">
          <p:sp>
            <p:nvSpPr>
              <p:cNvPr id="5" name="Rectángulo 4">
                <a:extLst>
                  <a:ext uri="{FF2B5EF4-FFF2-40B4-BE49-F238E27FC236}">
                    <a16:creationId xmlns:a16="http://schemas.microsoft.com/office/drawing/2014/main" id="{EBCC37DA-2258-4320-9CC0-18748ABDCE4F}"/>
                  </a:ext>
                </a:extLst>
              </p:cNvPr>
              <p:cNvSpPr>
                <a:spLocks noRot="1" noChangeAspect="1" noMove="1" noResize="1" noEditPoints="1" noAdjustHandles="1" noChangeArrowheads="1" noChangeShapeType="1" noTextEdit="1"/>
              </p:cNvSpPr>
              <p:nvPr/>
            </p:nvSpPr>
            <p:spPr>
              <a:xfrm>
                <a:off x="5311297" y="4252671"/>
                <a:ext cx="1632306" cy="1134734"/>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2DC8A79-787A-417C-BE5E-64C001AE6DC0}"/>
                  </a:ext>
                </a:extLst>
              </p:cNvPr>
              <p:cNvSpPr/>
              <p:nvPr/>
            </p:nvSpPr>
            <p:spPr>
              <a:xfrm>
                <a:off x="5272151" y="1659905"/>
                <a:ext cx="3342903" cy="2133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3600" i="1">
                              <a:latin typeface="Cambria Math" panose="02040503050406030204" pitchFamily="18" charset="0"/>
                            </a:rPr>
                          </m:ctrlPr>
                        </m:dPr>
                        <m:e>
                          <m:m>
                            <m:mPr>
                              <m:plcHide m:val="on"/>
                              <m:mcs>
                                <m:mc>
                                  <m:mcPr>
                                    <m:count m:val="1"/>
                                    <m:mcJc m:val="center"/>
                                  </m:mcPr>
                                </m:mc>
                              </m:mcs>
                              <m:ctrlPr>
                                <a:rPr lang="es-EC" sz="3600" i="1">
                                  <a:latin typeface="Cambria Math" panose="02040503050406030204" pitchFamily="18" charset="0"/>
                                </a:rPr>
                              </m:ctrlPr>
                            </m:mPr>
                            <m:mr>
                              <m:e>
                                <m:sSub>
                                  <m:sSubPr>
                                    <m:ctrlPr>
                                      <a:rPr lang="es-EC" sz="3600" i="1">
                                        <a:latin typeface="Cambria Math" panose="02040503050406030204" pitchFamily="18" charset="0"/>
                                      </a:rPr>
                                    </m:ctrlPr>
                                  </m:sSubPr>
                                  <m:e>
                                    <m:r>
                                      <a:rPr lang="es-EC" sz="3600" i="1">
                                        <a:latin typeface="Cambria Math" panose="02040503050406030204" pitchFamily="18" charset="0"/>
                                      </a:rPr>
                                      <m:t>𝑥</m:t>
                                    </m:r>
                                  </m:e>
                                  <m:sub>
                                    <m:r>
                                      <a:rPr lang="es-EC" sz="3600" i="1">
                                        <a:latin typeface="Cambria Math" panose="02040503050406030204" pitchFamily="18" charset="0"/>
                                      </a:rPr>
                                      <m:t>𝑜</m:t>
                                    </m:r>
                                  </m:sub>
                                </m:sSub>
                              </m:e>
                            </m:mr>
                            <m:mr>
                              <m:e>
                                <m:sSub>
                                  <m:sSubPr>
                                    <m:ctrlPr>
                                      <a:rPr lang="es-EC" sz="3600" i="1">
                                        <a:latin typeface="Cambria Math" panose="02040503050406030204" pitchFamily="18" charset="0"/>
                                      </a:rPr>
                                    </m:ctrlPr>
                                  </m:sSubPr>
                                  <m:e>
                                    <m:r>
                                      <a:rPr lang="es-EC" sz="3600" i="1">
                                        <a:latin typeface="Cambria Math" panose="02040503050406030204" pitchFamily="18" charset="0"/>
                                      </a:rPr>
                                      <m:t>𝑦</m:t>
                                    </m:r>
                                  </m:e>
                                  <m:sub>
                                    <m:r>
                                      <a:rPr lang="es-EC" sz="3600" i="1">
                                        <a:latin typeface="Cambria Math" panose="02040503050406030204" pitchFamily="18" charset="0"/>
                                      </a:rPr>
                                      <m:t>𝑜</m:t>
                                    </m:r>
                                  </m:sub>
                                </m:sSub>
                              </m:e>
                            </m:mr>
                            <m:mr>
                              <m:e>
                                <m:sSub>
                                  <m:sSubPr>
                                    <m:ctrlPr>
                                      <a:rPr lang="es-EC" sz="3600" i="1">
                                        <a:latin typeface="Cambria Math" panose="02040503050406030204" pitchFamily="18" charset="0"/>
                                      </a:rPr>
                                    </m:ctrlPr>
                                  </m:sSubPr>
                                  <m:e>
                                    <m:r>
                                      <a:rPr lang="es-EC" sz="3600" i="1">
                                        <a:latin typeface="Cambria Math" panose="02040503050406030204" pitchFamily="18" charset="0"/>
                                      </a:rPr>
                                      <m:t>𝑧</m:t>
                                    </m:r>
                                  </m:e>
                                  <m:sub>
                                    <m:r>
                                      <a:rPr lang="es-EC" sz="3600" i="1">
                                        <a:latin typeface="Cambria Math" panose="02040503050406030204" pitchFamily="18" charset="0"/>
                                      </a:rPr>
                                      <m:t>𝑜</m:t>
                                    </m:r>
                                  </m:sub>
                                </m:sSub>
                              </m:e>
                            </m:mr>
                          </m:m>
                        </m:e>
                      </m:d>
                      <m:r>
                        <a:rPr lang="es-EC" sz="3600" i="0">
                          <a:latin typeface="Cambria Math" panose="02040503050406030204" pitchFamily="18" charset="0"/>
                        </a:rPr>
                        <m:t>=</m:t>
                      </m:r>
                      <m:r>
                        <a:rPr lang="es-EC" sz="3600" i="1">
                          <a:latin typeface="Cambria Math" panose="02040503050406030204" pitchFamily="18" charset="0"/>
                        </a:rPr>
                        <m:t>𝑃</m:t>
                      </m:r>
                      <m:r>
                        <a:rPr lang="es-EC" sz="3600" i="0">
                          <a:latin typeface="Cambria Math" panose="02040503050406030204" pitchFamily="18" charset="0"/>
                        </a:rPr>
                        <m:t>∗</m:t>
                      </m:r>
                      <m:d>
                        <m:dPr>
                          <m:begChr m:val="["/>
                          <m:endChr m:val="]"/>
                          <m:ctrlPr>
                            <a:rPr lang="es-EC" sz="3600" i="1">
                              <a:latin typeface="Cambria Math" panose="02040503050406030204" pitchFamily="18" charset="0"/>
                            </a:rPr>
                          </m:ctrlPr>
                        </m:dPr>
                        <m:e>
                          <m:m>
                            <m:mPr>
                              <m:plcHide m:val="on"/>
                              <m:mcs>
                                <m:mc>
                                  <m:mcPr>
                                    <m:count m:val="1"/>
                                    <m:mcJc m:val="center"/>
                                  </m:mcPr>
                                </m:mc>
                              </m:mcs>
                              <m:ctrlPr>
                                <a:rPr lang="es-EC" sz="3600" i="1">
                                  <a:latin typeface="Cambria Math" panose="02040503050406030204" pitchFamily="18" charset="0"/>
                                </a:rPr>
                              </m:ctrlPr>
                            </m:mPr>
                            <m:mr>
                              <m:e>
                                <m:sSub>
                                  <m:sSubPr>
                                    <m:ctrlPr>
                                      <a:rPr lang="es-EC" sz="3600" i="1">
                                        <a:latin typeface="Cambria Math" panose="02040503050406030204" pitchFamily="18" charset="0"/>
                                      </a:rPr>
                                    </m:ctrlPr>
                                  </m:sSubPr>
                                  <m:e>
                                    <m:r>
                                      <a:rPr lang="es-EC" sz="3600" i="1">
                                        <a:latin typeface="Cambria Math" panose="02040503050406030204" pitchFamily="18" charset="0"/>
                                      </a:rPr>
                                      <m:t>𝑋</m:t>
                                    </m:r>
                                  </m:e>
                                  <m:sub>
                                    <m:r>
                                      <a:rPr lang="es-EC" sz="3600" i="1">
                                        <a:latin typeface="Cambria Math" panose="02040503050406030204" pitchFamily="18" charset="0"/>
                                      </a:rPr>
                                      <m:t>𝑜</m:t>
                                    </m:r>
                                  </m:sub>
                                </m:sSub>
                              </m:e>
                            </m:mr>
                            <m:mr>
                              <m:e>
                                <m:sSub>
                                  <m:sSubPr>
                                    <m:ctrlPr>
                                      <a:rPr lang="es-EC" sz="3600" i="1">
                                        <a:latin typeface="Cambria Math" panose="02040503050406030204" pitchFamily="18" charset="0"/>
                                      </a:rPr>
                                    </m:ctrlPr>
                                  </m:sSubPr>
                                  <m:e>
                                    <m:r>
                                      <a:rPr lang="es-EC" sz="3600" i="1">
                                        <a:latin typeface="Cambria Math" panose="02040503050406030204" pitchFamily="18" charset="0"/>
                                      </a:rPr>
                                      <m:t>𝑌</m:t>
                                    </m:r>
                                  </m:e>
                                  <m:sub>
                                    <m:r>
                                      <a:rPr lang="es-EC" sz="3600" i="1">
                                        <a:latin typeface="Cambria Math" panose="02040503050406030204" pitchFamily="18" charset="0"/>
                                      </a:rPr>
                                      <m:t>𝑜</m:t>
                                    </m:r>
                                  </m:sub>
                                </m:sSub>
                              </m:e>
                            </m:mr>
                            <m:mr>
                              <m:e>
                                <m:sSub>
                                  <m:sSubPr>
                                    <m:ctrlPr>
                                      <a:rPr lang="es-EC" sz="3600" i="1">
                                        <a:latin typeface="Cambria Math" panose="02040503050406030204" pitchFamily="18" charset="0"/>
                                      </a:rPr>
                                    </m:ctrlPr>
                                  </m:sSubPr>
                                  <m:e>
                                    <m:r>
                                      <a:rPr lang="es-EC" sz="3600" i="1">
                                        <a:latin typeface="Cambria Math" panose="02040503050406030204" pitchFamily="18" charset="0"/>
                                      </a:rPr>
                                      <m:t>𝑍</m:t>
                                    </m:r>
                                  </m:e>
                                  <m:sub>
                                    <m:r>
                                      <a:rPr lang="es-EC" sz="3600" i="1">
                                        <a:latin typeface="Cambria Math" panose="02040503050406030204" pitchFamily="18" charset="0"/>
                                      </a:rPr>
                                      <m:t>𝑜</m:t>
                                    </m:r>
                                  </m:sub>
                                </m:sSub>
                              </m:e>
                            </m:mr>
                            <m:mr>
                              <m:e>
                                <m:r>
                                  <a:rPr lang="es-EC" sz="3600" i="0">
                                    <a:latin typeface="Cambria Math" panose="02040503050406030204" pitchFamily="18" charset="0"/>
                                  </a:rPr>
                                  <m:t>1</m:t>
                                </m:r>
                              </m:e>
                            </m:mr>
                          </m:m>
                        </m:e>
                      </m:d>
                    </m:oMath>
                  </m:oMathPara>
                </a14:m>
                <a:endParaRPr lang="es-EC" sz="3600" dirty="0"/>
              </a:p>
            </p:txBody>
          </p:sp>
        </mc:Choice>
        <mc:Fallback xmlns="">
          <p:sp>
            <p:nvSpPr>
              <p:cNvPr id="7" name="Rectángulo 6">
                <a:extLst>
                  <a:ext uri="{FF2B5EF4-FFF2-40B4-BE49-F238E27FC236}">
                    <a16:creationId xmlns:a16="http://schemas.microsoft.com/office/drawing/2014/main" id="{E2DC8A79-787A-417C-BE5E-64C001AE6DC0}"/>
                  </a:ext>
                </a:extLst>
              </p:cNvPr>
              <p:cNvSpPr>
                <a:spLocks noRot="1" noChangeAspect="1" noMove="1" noResize="1" noEditPoints="1" noAdjustHandles="1" noChangeArrowheads="1" noChangeShapeType="1" noTextEdit="1"/>
              </p:cNvSpPr>
              <p:nvPr/>
            </p:nvSpPr>
            <p:spPr>
              <a:xfrm>
                <a:off x="5272151" y="1659905"/>
                <a:ext cx="3342903" cy="2133341"/>
              </a:xfrm>
              <a:prstGeom prst="rect">
                <a:avLst/>
              </a:prstGeom>
              <a:blipFill>
                <a:blip r:embed="rId7"/>
                <a:stretch>
                  <a:fillRect/>
                </a:stretch>
              </a:blipFill>
            </p:spPr>
            <p:txBody>
              <a:bodyPr/>
              <a:lstStyle/>
              <a:p>
                <a:r>
                  <a:rPr lang="es-EC">
                    <a:noFill/>
                  </a:rPr>
                  <a:t> </a:t>
                </a:r>
              </a:p>
            </p:txBody>
          </p:sp>
        </mc:Fallback>
      </mc:AlternateContent>
      <p:pic>
        <p:nvPicPr>
          <p:cNvPr id="35" name="Imagen 34">
            <a:extLst>
              <a:ext uri="{FF2B5EF4-FFF2-40B4-BE49-F238E27FC236}">
                <a16:creationId xmlns:a16="http://schemas.microsoft.com/office/drawing/2014/main" id="{BBB81098-38A4-4A1C-A667-4142FE4ECE2F}"/>
              </a:ext>
            </a:extLst>
          </p:cNvPr>
          <p:cNvPicPr>
            <a:picLocks noChangeAspect="1"/>
          </p:cNvPicPr>
          <p:nvPr/>
        </p:nvPicPr>
        <p:blipFill>
          <a:blip r:embed="rId8"/>
          <a:stretch>
            <a:fillRect/>
          </a:stretch>
        </p:blipFill>
        <p:spPr>
          <a:xfrm>
            <a:off x="368291" y="3291823"/>
            <a:ext cx="416320" cy="529322"/>
          </a:xfrm>
          <a:prstGeom prst="rect">
            <a:avLst/>
          </a:prstGeom>
        </p:spPr>
      </p:pic>
      <p:pic>
        <p:nvPicPr>
          <p:cNvPr id="36" name="Imagen 35">
            <a:extLst>
              <a:ext uri="{FF2B5EF4-FFF2-40B4-BE49-F238E27FC236}">
                <a16:creationId xmlns:a16="http://schemas.microsoft.com/office/drawing/2014/main" id="{D1C049B9-135F-4D68-B540-4AA9FB388E57}"/>
              </a:ext>
            </a:extLst>
          </p:cNvPr>
          <p:cNvPicPr>
            <a:picLocks noChangeAspect="1"/>
          </p:cNvPicPr>
          <p:nvPr/>
        </p:nvPicPr>
        <p:blipFill>
          <a:blip r:embed="rId9"/>
          <a:stretch>
            <a:fillRect/>
          </a:stretch>
        </p:blipFill>
        <p:spPr>
          <a:xfrm>
            <a:off x="2103300" y="1925227"/>
            <a:ext cx="451991" cy="716951"/>
          </a:xfrm>
          <a:prstGeom prst="rect">
            <a:avLst/>
          </a:prstGeom>
        </p:spPr>
      </p:pic>
    </p:spTree>
    <p:extLst>
      <p:ext uri="{BB962C8B-B14F-4D97-AF65-F5344CB8AC3E}">
        <p14:creationId xmlns:p14="http://schemas.microsoft.com/office/powerpoint/2010/main" val="20493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tx1"/>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3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520365"/>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2"/>
            <a:ext cx="11486825" cy="845832"/>
          </a:xfrm>
        </p:spPr>
        <p:txBody>
          <a:bodyPr>
            <a:noAutofit/>
          </a:bodyPr>
          <a:lstStyle/>
          <a:p>
            <a:pPr algn="just"/>
            <a:r>
              <a:rPr lang="es-ES" dirty="0">
                <a:solidFill>
                  <a:schemeClr val="tx1"/>
                </a:solidFill>
              </a:rPr>
              <a:t>El esquema de la estructura del algoritmo propuesto está compuesto de las siguientes etapas:</a:t>
            </a:r>
          </a:p>
          <a:p>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865796" y="27272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pSp>
        <p:nvGrpSpPr>
          <p:cNvPr id="36" name="Grupo 35">
            <a:extLst>
              <a:ext uri="{FF2B5EF4-FFF2-40B4-BE49-F238E27FC236}">
                <a16:creationId xmlns:a16="http://schemas.microsoft.com/office/drawing/2014/main" id="{C09C3273-59F7-4529-9406-AA3BD7E5F15F}"/>
              </a:ext>
            </a:extLst>
          </p:cNvPr>
          <p:cNvGrpSpPr/>
          <p:nvPr/>
        </p:nvGrpSpPr>
        <p:grpSpPr>
          <a:xfrm>
            <a:off x="368291" y="2858877"/>
            <a:ext cx="2679709" cy="2740026"/>
            <a:chOff x="368291" y="2858877"/>
            <a:chExt cx="2679709" cy="2740026"/>
          </a:xfrm>
        </p:grpSpPr>
        <p:sp>
          <p:nvSpPr>
            <p:cNvPr id="35" name="Globo: línea doblada con barra de énfasis 34">
              <a:extLst>
                <a:ext uri="{FF2B5EF4-FFF2-40B4-BE49-F238E27FC236}">
                  <a16:creationId xmlns:a16="http://schemas.microsoft.com/office/drawing/2014/main" id="{A7E14B66-29B1-46F0-827C-93A8D5C51867}"/>
                </a:ext>
              </a:extLst>
            </p:cNvPr>
            <p:cNvSpPr/>
            <p:nvPr/>
          </p:nvSpPr>
          <p:spPr>
            <a:xfrm rot="16200000">
              <a:off x="715929" y="2544728"/>
              <a:ext cx="1301645" cy="1929943"/>
            </a:xfrm>
            <a:prstGeom prst="accentCallout2">
              <a:avLst>
                <a:gd name="adj1" fmla="val 52925"/>
                <a:gd name="adj2" fmla="val -15871"/>
                <a:gd name="adj3" fmla="val 52845"/>
                <a:gd name="adj4" fmla="val -109016"/>
                <a:gd name="adj5" fmla="val 124345"/>
                <a:gd name="adj6" fmla="val -108136"/>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a:solidFill>
                    <a:srgbClr val="C00000"/>
                  </a:solidFill>
                </a:ln>
                <a:noFill/>
              </a:endParaRPr>
            </a:p>
          </p:txBody>
        </p:sp>
        <p:sp>
          <p:nvSpPr>
            <p:cNvPr id="3" name="Rectángulo: esquinas redondeadas 2">
              <a:extLst>
                <a:ext uri="{FF2B5EF4-FFF2-40B4-BE49-F238E27FC236}">
                  <a16:creationId xmlns:a16="http://schemas.microsoft.com/office/drawing/2014/main" id="{A75F4D20-1411-4C51-98FC-43A99812CE64}"/>
                </a:ext>
              </a:extLst>
            </p:cNvPr>
            <p:cNvSpPr/>
            <p:nvPr/>
          </p:nvSpPr>
          <p:spPr>
            <a:xfrm>
              <a:off x="368291" y="3033683"/>
              <a:ext cx="1963429" cy="967285"/>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Imágenes de entrada</a:t>
              </a:r>
            </a:p>
          </p:txBody>
        </p:sp>
        <p:sp>
          <p:nvSpPr>
            <p:cNvPr id="34" name="CuadroTexto 33">
              <a:extLst>
                <a:ext uri="{FF2B5EF4-FFF2-40B4-BE49-F238E27FC236}">
                  <a16:creationId xmlns:a16="http://schemas.microsoft.com/office/drawing/2014/main" id="{7FCA8174-30CF-4739-818D-D0C077A5FA49}"/>
                </a:ext>
              </a:extLst>
            </p:cNvPr>
            <p:cNvSpPr txBox="1"/>
            <p:nvPr/>
          </p:nvSpPr>
          <p:spPr>
            <a:xfrm>
              <a:off x="1600200" y="5137238"/>
              <a:ext cx="1447800" cy="461665"/>
            </a:xfrm>
            <a:prstGeom prst="rect">
              <a:avLst/>
            </a:prstGeom>
            <a:noFill/>
          </p:spPr>
          <p:txBody>
            <a:bodyPr wrap="square" rtlCol="0">
              <a:spAutoFit/>
            </a:bodyPr>
            <a:lstStyle/>
            <a:p>
              <a:r>
                <a:rPr lang="es-ES" sz="2400" b="1" dirty="0">
                  <a:solidFill>
                    <a:srgbClr val="C00000"/>
                  </a:solidFill>
                </a:rPr>
                <a:t>ETAPA 0</a:t>
              </a:r>
            </a:p>
          </p:txBody>
        </p:sp>
      </p:grpSp>
      <p:grpSp>
        <p:nvGrpSpPr>
          <p:cNvPr id="41" name="Grupo 40">
            <a:extLst>
              <a:ext uri="{FF2B5EF4-FFF2-40B4-BE49-F238E27FC236}">
                <a16:creationId xmlns:a16="http://schemas.microsoft.com/office/drawing/2014/main" id="{9109529C-57D9-46F3-88EB-4CBD764CB07A}"/>
              </a:ext>
            </a:extLst>
          </p:cNvPr>
          <p:cNvGrpSpPr/>
          <p:nvPr/>
        </p:nvGrpSpPr>
        <p:grpSpPr>
          <a:xfrm>
            <a:off x="2564111" y="2858877"/>
            <a:ext cx="2603099" cy="2744186"/>
            <a:chOff x="2564068" y="2847990"/>
            <a:chExt cx="2603099" cy="2744186"/>
          </a:xfrm>
        </p:grpSpPr>
        <p:grpSp>
          <p:nvGrpSpPr>
            <p:cNvPr id="40" name="Grupo 39">
              <a:extLst>
                <a:ext uri="{FF2B5EF4-FFF2-40B4-BE49-F238E27FC236}">
                  <a16:creationId xmlns:a16="http://schemas.microsoft.com/office/drawing/2014/main" id="{D9B241B6-507C-415A-803D-94BF5552DEEE}"/>
                </a:ext>
              </a:extLst>
            </p:cNvPr>
            <p:cNvGrpSpPr/>
            <p:nvPr/>
          </p:nvGrpSpPr>
          <p:grpSpPr>
            <a:xfrm>
              <a:off x="2564068" y="2847990"/>
              <a:ext cx="2093498" cy="1301645"/>
              <a:chOff x="2564068" y="2847990"/>
              <a:chExt cx="2093498" cy="1301645"/>
            </a:xfrm>
          </p:grpSpPr>
          <p:sp>
            <p:nvSpPr>
              <p:cNvPr id="37" name="Globo: línea doblada con barra de énfasis 36">
                <a:extLst>
                  <a:ext uri="{FF2B5EF4-FFF2-40B4-BE49-F238E27FC236}">
                    <a16:creationId xmlns:a16="http://schemas.microsoft.com/office/drawing/2014/main" id="{0F6BE00A-7051-463E-90D3-852A70C630EF}"/>
                  </a:ext>
                </a:extLst>
              </p:cNvPr>
              <p:cNvSpPr/>
              <p:nvPr/>
            </p:nvSpPr>
            <p:spPr>
              <a:xfrm rot="16200000">
                <a:off x="2959994" y="2452064"/>
                <a:ext cx="1301645" cy="2093498"/>
              </a:xfrm>
              <a:prstGeom prst="accentCallout2">
                <a:avLst>
                  <a:gd name="adj1" fmla="val 52925"/>
                  <a:gd name="adj2" fmla="val -15871"/>
                  <a:gd name="adj3" fmla="val 52845"/>
                  <a:gd name="adj4" fmla="val -109016"/>
                  <a:gd name="adj5" fmla="val 124345"/>
                  <a:gd name="adj6" fmla="val -108136"/>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a:solidFill>
                      <a:srgbClr val="C00000"/>
                    </a:solidFill>
                  </a:ln>
                  <a:noFill/>
                </a:endParaRPr>
              </a:p>
            </p:txBody>
          </p:sp>
          <p:sp>
            <p:nvSpPr>
              <p:cNvPr id="4" name="Rectángulo 3">
                <a:extLst>
                  <a:ext uri="{FF2B5EF4-FFF2-40B4-BE49-F238E27FC236}">
                    <a16:creationId xmlns:a16="http://schemas.microsoft.com/office/drawing/2014/main" id="{FF95C3BB-6530-4D11-BD37-F2AAC9666801}"/>
                  </a:ext>
                </a:extLst>
              </p:cNvPr>
              <p:cNvSpPr/>
              <p:nvPr/>
            </p:nvSpPr>
            <p:spPr>
              <a:xfrm>
                <a:off x="2602931" y="3032043"/>
                <a:ext cx="2054635" cy="9672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Detección de </a:t>
                </a:r>
              </a:p>
              <a:p>
                <a:pPr algn="ctr"/>
                <a:r>
                  <a:rPr lang="es-ES" dirty="0"/>
                  <a:t>líneas de carretera</a:t>
                </a:r>
              </a:p>
            </p:txBody>
          </p:sp>
        </p:grpSp>
        <p:sp>
          <p:nvSpPr>
            <p:cNvPr id="39" name="CuadroTexto 38">
              <a:extLst>
                <a:ext uri="{FF2B5EF4-FFF2-40B4-BE49-F238E27FC236}">
                  <a16:creationId xmlns:a16="http://schemas.microsoft.com/office/drawing/2014/main" id="{EEE7036D-7BAF-4BD8-955A-4E53A14039E1}"/>
                </a:ext>
              </a:extLst>
            </p:cNvPr>
            <p:cNvSpPr txBox="1"/>
            <p:nvPr/>
          </p:nvSpPr>
          <p:spPr>
            <a:xfrm>
              <a:off x="3719367" y="5130511"/>
              <a:ext cx="1447800" cy="461665"/>
            </a:xfrm>
            <a:prstGeom prst="rect">
              <a:avLst/>
            </a:prstGeom>
            <a:noFill/>
          </p:spPr>
          <p:txBody>
            <a:bodyPr wrap="square" rtlCol="0">
              <a:spAutoFit/>
            </a:bodyPr>
            <a:lstStyle/>
            <a:p>
              <a:r>
                <a:rPr lang="es-ES" sz="2400" b="1" dirty="0">
                  <a:solidFill>
                    <a:srgbClr val="C00000"/>
                  </a:solidFill>
                </a:rPr>
                <a:t>ETAPA 1</a:t>
              </a:r>
            </a:p>
          </p:txBody>
        </p:sp>
      </p:grpSp>
      <p:grpSp>
        <p:nvGrpSpPr>
          <p:cNvPr id="66" name="Grupo 65">
            <a:extLst>
              <a:ext uri="{FF2B5EF4-FFF2-40B4-BE49-F238E27FC236}">
                <a16:creationId xmlns:a16="http://schemas.microsoft.com/office/drawing/2014/main" id="{05B6D78E-36C6-4277-9914-FCC159A48ECB}"/>
              </a:ext>
            </a:extLst>
          </p:cNvPr>
          <p:cNvGrpSpPr/>
          <p:nvPr/>
        </p:nvGrpSpPr>
        <p:grpSpPr>
          <a:xfrm>
            <a:off x="4670309" y="2862745"/>
            <a:ext cx="2790108" cy="2716571"/>
            <a:chOff x="4670309" y="2858877"/>
            <a:chExt cx="2358308" cy="2716571"/>
          </a:xfrm>
        </p:grpSpPr>
        <p:sp>
          <p:nvSpPr>
            <p:cNvPr id="67" name="Globo: línea doblada con barra de énfasis 66">
              <a:extLst>
                <a:ext uri="{FF2B5EF4-FFF2-40B4-BE49-F238E27FC236}">
                  <a16:creationId xmlns:a16="http://schemas.microsoft.com/office/drawing/2014/main" id="{5E0E10BF-71A5-4A5C-9242-F4081310D2E8}"/>
                </a:ext>
              </a:extLst>
            </p:cNvPr>
            <p:cNvSpPr/>
            <p:nvPr/>
          </p:nvSpPr>
          <p:spPr>
            <a:xfrm rot="16200000">
              <a:off x="5260077" y="2462951"/>
              <a:ext cx="1301645" cy="2093498"/>
            </a:xfrm>
            <a:prstGeom prst="accentCallout2">
              <a:avLst>
                <a:gd name="adj1" fmla="val 29975"/>
                <a:gd name="adj2" fmla="val -15871"/>
                <a:gd name="adj3" fmla="val 30636"/>
                <a:gd name="adj4" fmla="val -107559"/>
                <a:gd name="adj5" fmla="val 99466"/>
                <a:gd name="adj6" fmla="val -106679"/>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a:solidFill>
                    <a:srgbClr val="C00000"/>
                  </a:solidFill>
                </a:ln>
                <a:noFill/>
              </a:endParaRPr>
            </a:p>
          </p:txBody>
        </p:sp>
        <p:cxnSp>
          <p:nvCxnSpPr>
            <p:cNvPr id="68" name="Conector recto de flecha 67">
              <a:extLst>
                <a:ext uri="{FF2B5EF4-FFF2-40B4-BE49-F238E27FC236}">
                  <a16:creationId xmlns:a16="http://schemas.microsoft.com/office/drawing/2014/main" id="{9DA11ABA-7BFE-4C33-AD39-17E61032CAA1}"/>
                </a:ext>
              </a:extLst>
            </p:cNvPr>
            <p:cNvCxnSpPr>
              <a:cxnSpLocks/>
            </p:cNvCxnSpPr>
            <p:nvPr/>
          </p:nvCxnSpPr>
          <p:spPr>
            <a:xfrm flipV="1">
              <a:off x="4670309" y="3515685"/>
              <a:ext cx="231637" cy="1088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CuadroTexto 68">
              <a:extLst>
                <a:ext uri="{FF2B5EF4-FFF2-40B4-BE49-F238E27FC236}">
                  <a16:creationId xmlns:a16="http://schemas.microsoft.com/office/drawing/2014/main" id="{48D1C5B6-0317-4095-8FEE-256390D763AA}"/>
                </a:ext>
              </a:extLst>
            </p:cNvPr>
            <p:cNvSpPr txBox="1"/>
            <p:nvPr/>
          </p:nvSpPr>
          <p:spPr>
            <a:xfrm>
              <a:off x="5580817" y="5113783"/>
              <a:ext cx="1447800" cy="461665"/>
            </a:xfrm>
            <a:prstGeom prst="rect">
              <a:avLst/>
            </a:prstGeom>
            <a:noFill/>
          </p:spPr>
          <p:txBody>
            <a:bodyPr wrap="square" rtlCol="0">
              <a:spAutoFit/>
            </a:bodyPr>
            <a:lstStyle/>
            <a:p>
              <a:r>
                <a:rPr lang="es-ES" sz="2400" b="1" dirty="0">
                  <a:solidFill>
                    <a:srgbClr val="C00000"/>
                  </a:solidFill>
                </a:rPr>
                <a:t>ETAPA 2</a:t>
              </a:r>
            </a:p>
          </p:txBody>
        </p:sp>
      </p:grpSp>
      <p:sp>
        <p:nvSpPr>
          <p:cNvPr id="79" name="Rectángulo 78">
            <a:extLst>
              <a:ext uri="{FF2B5EF4-FFF2-40B4-BE49-F238E27FC236}">
                <a16:creationId xmlns:a16="http://schemas.microsoft.com/office/drawing/2014/main" id="{3C8F47F7-2E47-4A89-9C0F-DF526FF9CAF3}"/>
              </a:ext>
            </a:extLst>
          </p:cNvPr>
          <p:cNvSpPr/>
          <p:nvPr/>
        </p:nvSpPr>
        <p:spPr>
          <a:xfrm>
            <a:off x="4927347" y="3032042"/>
            <a:ext cx="1541660" cy="9672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Detección de </a:t>
            </a:r>
          </a:p>
          <a:p>
            <a:pPr algn="ctr"/>
            <a:r>
              <a:rPr lang="es-ES" dirty="0"/>
              <a:t>punto de fuga</a:t>
            </a:r>
          </a:p>
        </p:txBody>
      </p:sp>
      <p:grpSp>
        <p:nvGrpSpPr>
          <p:cNvPr id="80" name="Grupo 79">
            <a:extLst>
              <a:ext uri="{FF2B5EF4-FFF2-40B4-BE49-F238E27FC236}">
                <a16:creationId xmlns:a16="http://schemas.microsoft.com/office/drawing/2014/main" id="{976ECDAC-8C0F-461A-B145-12A21FE7EB77}"/>
              </a:ext>
            </a:extLst>
          </p:cNvPr>
          <p:cNvGrpSpPr/>
          <p:nvPr/>
        </p:nvGrpSpPr>
        <p:grpSpPr>
          <a:xfrm>
            <a:off x="7108451" y="2858553"/>
            <a:ext cx="2560774" cy="2716571"/>
            <a:chOff x="4864151" y="2858877"/>
            <a:chExt cx="2164466" cy="2716571"/>
          </a:xfrm>
        </p:grpSpPr>
        <p:sp>
          <p:nvSpPr>
            <p:cNvPr id="81" name="Globo: línea doblada con barra de énfasis 80">
              <a:extLst>
                <a:ext uri="{FF2B5EF4-FFF2-40B4-BE49-F238E27FC236}">
                  <a16:creationId xmlns:a16="http://schemas.microsoft.com/office/drawing/2014/main" id="{35390C71-ADC6-4141-B28B-0AC05156D616}"/>
                </a:ext>
              </a:extLst>
            </p:cNvPr>
            <p:cNvSpPr/>
            <p:nvPr/>
          </p:nvSpPr>
          <p:spPr>
            <a:xfrm rot="16200000">
              <a:off x="5260077" y="2462951"/>
              <a:ext cx="1301645" cy="2093498"/>
            </a:xfrm>
            <a:prstGeom prst="accentCallout2">
              <a:avLst>
                <a:gd name="adj1" fmla="val 29975"/>
                <a:gd name="adj2" fmla="val -15871"/>
                <a:gd name="adj3" fmla="val 30636"/>
                <a:gd name="adj4" fmla="val -107559"/>
                <a:gd name="adj5" fmla="val 99466"/>
                <a:gd name="adj6" fmla="val -106679"/>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a:solidFill>
                    <a:srgbClr val="C00000"/>
                  </a:solidFill>
                </a:ln>
                <a:noFill/>
              </a:endParaRPr>
            </a:p>
          </p:txBody>
        </p:sp>
        <p:sp>
          <p:nvSpPr>
            <p:cNvPr id="83" name="CuadroTexto 82">
              <a:extLst>
                <a:ext uri="{FF2B5EF4-FFF2-40B4-BE49-F238E27FC236}">
                  <a16:creationId xmlns:a16="http://schemas.microsoft.com/office/drawing/2014/main" id="{0F62454A-4B97-44BD-A09B-FB4DC130C372}"/>
                </a:ext>
              </a:extLst>
            </p:cNvPr>
            <p:cNvSpPr txBox="1"/>
            <p:nvPr/>
          </p:nvSpPr>
          <p:spPr>
            <a:xfrm>
              <a:off x="5580817" y="5113783"/>
              <a:ext cx="1447800" cy="461665"/>
            </a:xfrm>
            <a:prstGeom prst="rect">
              <a:avLst/>
            </a:prstGeom>
            <a:noFill/>
          </p:spPr>
          <p:txBody>
            <a:bodyPr wrap="square" rtlCol="0">
              <a:spAutoFit/>
            </a:bodyPr>
            <a:lstStyle/>
            <a:p>
              <a:r>
                <a:rPr lang="es-ES" sz="2400" b="1" dirty="0">
                  <a:solidFill>
                    <a:srgbClr val="C00000"/>
                  </a:solidFill>
                </a:rPr>
                <a:t>ETAPA 3</a:t>
              </a:r>
            </a:p>
          </p:txBody>
        </p:sp>
      </p:grpSp>
      <p:sp>
        <p:nvSpPr>
          <p:cNvPr id="84" name="Rectángulo 83">
            <a:extLst>
              <a:ext uri="{FF2B5EF4-FFF2-40B4-BE49-F238E27FC236}">
                <a16:creationId xmlns:a16="http://schemas.microsoft.com/office/drawing/2014/main" id="{18CAF7C3-EA52-405E-BFA1-2805A775A276}"/>
              </a:ext>
            </a:extLst>
          </p:cNvPr>
          <p:cNvSpPr/>
          <p:nvPr/>
        </p:nvSpPr>
        <p:spPr>
          <a:xfrm>
            <a:off x="6757798" y="3032044"/>
            <a:ext cx="2323638" cy="9672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Calculo de ángulos roll y pitch para las ecuaciones</a:t>
            </a:r>
          </a:p>
        </p:txBody>
      </p:sp>
      <p:cxnSp>
        <p:nvCxnSpPr>
          <p:cNvPr id="87" name="Conector recto de flecha 86">
            <a:extLst>
              <a:ext uri="{FF2B5EF4-FFF2-40B4-BE49-F238E27FC236}">
                <a16:creationId xmlns:a16="http://schemas.microsoft.com/office/drawing/2014/main" id="{0DB49F16-1994-4DD6-A429-4A9E1FEE0398}"/>
              </a:ext>
            </a:extLst>
          </p:cNvPr>
          <p:cNvCxnSpPr>
            <a:cxnSpLocks/>
          </p:cNvCxnSpPr>
          <p:nvPr/>
        </p:nvCxnSpPr>
        <p:spPr>
          <a:xfrm flipV="1">
            <a:off x="9100133" y="3507446"/>
            <a:ext cx="800241" cy="193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ángulo: esquinas redondeadas 42">
            <a:extLst>
              <a:ext uri="{FF2B5EF4-FFF2-40B4-BE49-F238E27FC236}">
                <a16:creationId xmlns:a16="http://schemas.microsoft.com/office/drawing/2014/main" id="{4579AF47-B110-49CF-A6B0-F286759CA8F3}"/>
              </a:ext>
            </a:extLst>
          </p:cNvPr>
          <p:cNvSpPr/>
          <p:nvPr/>
        </p:nvSpPr>
        <p:spPr>
          <a:xfrm>
            <a:off x="9859161" y="3033682"/>
            <a:ext cx="2085931" cy="967285"/>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Hiperplanos en tiempo Real e IPM</a:t>
            </a:r>
          </a:p>
        </p:txBody>
      </p:sp>
      <p:sp>
        <p:nvSpPr>
          <p:cNvPr id="44" name="CuadroTexto 43">
            <a:extLst>
              <a:ext uri="{FF2B5EF4-FFF2-40B4-BE49-F238E27FC236}">
                <a16:creationId xmlns:a16="http://schemas.microsoft.com/office/drawing/2014/main" id="{9A3D2A7E-D811-4A1C-BF60-71156D8A599D}"/>
              </a:ext>
            </a:extLst>
          </p:cNvPr>
          <p:cNvSpPr txBox="1"/>
          <p:nvPr/>
        </p:nvSpPr>
        <p:spPr>
          <a:xfrm>
            <a:off x="9917145" y="4435225"/>
            <a:ext cx="2085931" cy="830997"/>
          </a:xfrm>
          <a:prstGeom prst="rect">
            <a:avLst/>
          </a:prstGeom>
          <a:noFill/>
        </p:spPr>
        <p:txBody>
          <a:bodyPr wrap="square" rtlCol="0">
            <a:spAutoFit/>
          </a:bodyPr>
          <a:lstStyle/>
          <a:p>
            <a:r>
              <a:rPr lang="es-ES" sz="2400" b="1" dirty="0">
                <a:solidFill>
                  <a:srgbClr val="C00000"/>
                </a:solidFill>
              </a:rPr>
              <a:t>EJECUCIÓN EN TIEMPO REAL</a:t>
            </a:r>
          </a:p>
        </p:txBody>
      </p:sp>
      <p:cxnSp>
        <p:nvCxnSpPr>
          <p:cNvPr id="46" name="Conector recto de flecha 45">
            <a:extLst>
              <a:ext uri="{FF2B5EF4-FFF2-40B4-BE49-F238E27FC236}">
                <a16:creationId xmlns:a16="http://schemas.microsoft.com/office/drawing/2014/main" id="{B1CAF4CE-9778-42E6-8B05-C8E932508694}"/>
              </a:ext>
            </a:extLst>
          </p:cNvPr>
          <p:cNvCxnSpPr>
            <a:cxnSpLocks/>
          </p:cNvCxnSpPr>
          <p:nvPr/>
        </p:nvCxnSpPr>
        <p:spPr>
          <a:xfrm>
            <a:off x="2319020" y="3517326"/>
            <a:ext cx="283954" cy="924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E8392AA1-C6F3-4B64-A508-7F0512644620}"/>
              </a:ext>
            </a:extLst>
          </p:cNvPr>
          <p:cNvCxnSpPr>
            <a:cxnSpLocks/>
          </p:cNvCxnSpPr>
          <p:nvPr/>
        </p:nvCxnSpPr>
        <p:spPr>
          <a:xfrm>
            <a:off x="6496712" y="3509376"/>
            <a:ext cx="232349" cy="3"/>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5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9" grpId="0" animBg="1"/>
      <p:bldP spid="84" grpId="0" animBg="1"/>
      <p:bldP spid="4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500822"/>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2" y="1590981"/>
            <a:ext cx="5353636" cy="4337509"/>
          </a:xfrm>
        </p:spPr>
        <p:txBody>
          <a:bodyPr>
            <a:noAutofit/>
          </a:bodyPr>
          <a:lstStyle/>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15</a:t>
            </a:fld>
            <a:endParaRPr lang="es-EC"/>
          </a:p>
        </p:txBody>
      </p:sp>
      <p:sp>
        <p:nvSpPr>
          <p:cNvPr id="38" name="Rectángulo: esquinas redondeadas 37">
            <a:extLst>
              <a:ext uri="{FF2B5EF4-FFF2-40B4-BE49-F238E27FC236}">
                <a16:creationId xmlns:a16="http://schemas.microsoft.com/office/drawing/2014/main" id="{61B4ADC2-4084-4F0D-A1D4-602BAFFAA6C0}"/>
              </a:ext>
            </a:extLst>
          </p:cNvPr>
          <p:cNvSpPr/>
          <p:nvPr/>
        </p:nvSpPr>
        <p:spPr>
          <a:xfrm>
            <a:off x="385873" y="3080516"/>
            <a:ext cx="5378581" cy="73002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1: </a:t>
            </a:r>
            <a:r>
              <a:rPr lang="es-ES" sz="1200" dirty="0"/>
              <a:t>Detección de líneas de carretera (señalización horizontal) usando técnicas de procesamiento digital de imágenes tales como un filtro Sobel, binarización y  transformada Hough.</a:t>
            </a:r>
            <a:endParaRPr lang="es-ES" sz="1400" dirty="0"/>
          </a:p>
        </p:txBody>
      </p:sp>
      <p:sp>
        <p:nvSpPr>
          <p:cNvPr id="10" name="Rectángulo: esquinas redondeadas 9">
            <a:extLst>
              <a:ext uri="{FF2B5EF4-FFF2-40B4-BE49-F238E27FC236}">
                <a16:creationId xmlns:a16="http://schemas.microsoft.com/office/drawing/2014/main" id="{75491D1A-0349-44CF-ACE2-CD0365B5802F}"/>
              </a:ext>
            </a:extLst>
          </p:cNvPr>
          <p:cNvSpPr/>
          <p:nvPr/>
        </p:nvSpPr>
        <p:spPr>
          <a:xfrm>
            <a:off x="378512" y="1416543"/>
            <a:ext cx="5378581" cy="128590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a:solidFill>
                  <a:schemeClr val="accent1">
                    <a:lumMod val="40000"/>
                    <a:lumOff val="60000"/>
                  </a:schemeClr>
                </a:solidFill>
              </a:rPr>
              <a:t>ETAPA 0: </a:t>
            </a:r>
            <a:r>
              <a:rPr lang="es-ES" sz="2000" dirty="0"/>
              <a:t>Se coloca el vehículo en una carretera con líneas visibles y se captura la información visual de entradas y la preselección de la imagen.</a:t>
            </a:r>
          </a:p>
        </p:txBody>
      </p:sp>
      <p:sp>
        <p:nvSpPr>
          <p:cNvPr id="49" name="Flecha: hacia abajo 48">
            <a:extLst>
              <a:ext uri="{FF2B5EF4-FFF2-40B4-BE49-F238E27FC236}">
                <a16:creationId xmlns:a16="http://schemas.microsoft.com/office/drawing/2014/main" id="{36CAC45E-7B2B-4510-A4DF-A17CA2412BC7}"/>
              </a:ext>
            </a:extLst>
          </p:cNvPr>
          <p:cNvSpPr/>
          <p:nvPr/>
        </p:nvSpPr>
        <p:spPr>
          <a:xfrm>
            <a:off x="2755589" y="2723907"/>
            <a:ext cx="579042" cy="368370"/>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4" name="Rectángulo: esquinas redondeadas 23">
            <a:extLst>
              <a:ext uri="{FF2B5EF4-FFF2-40B4-BE49-F238E27FC236}">
                <a16:creationId xmlns:a16="http://schemas.microsoft.com/office/drawing/2014/main" id="{4C6EE323-DA25-4A88-B673-129CAB45C968}"/>
              </a:ext>
            </a:extLst>
          </p:cNvPr>
          <p:cNvSpPr/>
          <p:nvPr/>
        </p:nvSpPr>
        <p:spPr>
          <a:xfrm>
            <a:off x="368291" y="4229772"/>
            <a:ext cx="5378581" cy="8488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2: </a:t>
            </a:r>
            <a:r>
              <a:rPr lang="es-ES" sz="1200" dirty="0"/>
              <a:t>Se selecciona de líneas detectadas en la etapa anterior, con las cuales se encuentra el punto de fuga usado en la siguiente etapa para la calibración del sistema</a:t>
            </a:r>
          </a:p>
        </p:txBody>
      </p:sp>
      <p:sp>
        <p:nvSpPr>
          <p:cNvPr id="25" name="Rectángulo: esquinas redondeadas 24">
            <a:extLst>
              <a:ext uri="{FF2B5EF4-FFF2-40B4-BE49-F238E27FC236}">
                <a16:creationId xmlns:a16="http://schemas.microsoft.com/office/drawing/2014/main" id="{36A78082-7091-4A92-9C6E-053AEDF3103C}"/>
              </a:ext>
            </a:extLst>
          </p:cNvPr>
          <p:cNvSpPr/>
          <p:nvPr/>
        </p:nvSpPr>
        <p:spPr>
          <a:xfrm>
            <a:off x="378512" y="5493237"/>
            <a:ext cx="5378581" cy="81332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3: </a:t>
            </a:r>
            <a:r>
              <a:rPr lang="es-ES" sz="1200" dirty="0"/>
              <a:t>Se estima los ángulos de la cámara roll y </a:t>
            </a:r>
            <a:r>
              <a:rPr lang="es-ES" sz="1200" dirty="0" err="1"/>
              <a:t>pith</a:t>
            </a:r>
            <a:r>
              <a:rPr lang="es-ES" sz="1200" dirty="0"/>
              <a:t>, para la generación de los hiperplanos y la transformación de perspectiva (IPM)</a:t>
            </a:r>
          </a:p>
        </p:txBody>
      </p:sp>
      <p:sp>
        <p:nvSpPr>
          <p:cNvPr id="26" name="Flecha: hacia abajo 25">
            <a:extLst>
              <a:ext uri="{FF2B5EF4-FFF2-40B4-BE49-F238E27FC236}">
                <a16:creationId xmlns:a16="http://schemas.microsoft.com/office/drawing/2014/main" id="{3A7668B1-7FC3-4577-A630-645633C00779}"/>
              </a:ext>
            </a:extLst>
          </p:cNvPr>
          <p:cNvSpPr/>
          <p:nvPr/>
        </p:nvSpPr>
        <p:spPr>
          <a:xfrm>
            <a:off x="2750935" y="3809907"/>
            <a:ext cx="579042" cy="408104"/>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Flecha: hacia abajo 26">
            <a:extLst>
              <a:ext uri="{FF2B5EF4-FFF2-40B4-BE49-F238E27FC236}">
                <a16:creationId xmlns:a16="http://schemas.microsoft.com/office/drawing/2014/main" id="{64876ED4-92A2-4989-99ED-03666CAB5DB6}"/>
              </a:ext>
            </a:extLst>
          </p:cNvPr>
          <p:cNvSpPr/>
          <p:nvPr/>
        </p:nvSpPr>
        <p:spPr>
          <a:xfrm>
            <a:off x="2725535" y="5078668"/>
            <a:ext cx="579042" cy="36615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pic>
        <p:nvPicPr>
          <p:cNvPr id="11" name="Imagen 10">
            <a:extLst>
              <a:ext uri="{FF2B5EF4-FFF2-40B4-BE49-F238E27FC236}">
                <a16:creationId xmlns:a16="http://schemas.microsoft.com/office/drawing/2014/main" id="{3EA452FF-20AD-4F11-8E4D-AF88F66C6752}"/>
              </a:ext>
            </a:extLst>
          </p:cNvPr>
          <p:cNvPicPr>
            <a:picLocks noChangeAspect="1"/>
          </p:cNvPicPr>
          <p:nvPr/>
        </p:nvPicPr>
        <p:blipFill>
          <a:blip r:embed="rId3"/>
          <a:stretch>
            <a:fillRect/>
          </a:stretch>
        </p:blipFill>
        <p:spPr>
          <a:xfrm>
            <a:off x="6262254" y="2445665"/>
            <a:ext cx="5280394" cy="2633003"/>
          </a:xfrm>
          <a:prstGeom prst="rect">
            <a:avLst/>
          </a:prstGeom>
        </p:spPr>
      </p:pic>
      <p:cxnSp>
        <p:nvCxnSpPr>
          <p:cNvPr id="13" name="Conector recto 12">
            <a:extLst>
              <a:ext uri="{FF2B5EF4-FFF2-40B4-BE49-F238E27FC236}">
                <a16:creationId xmlns:a16="http://schemas.microsoft.com/office/drawing/2014/main" id="{DB8455C4-9ABE-42AE-A018-32E7738869EA}"/>
              </a:ext>
            </a:extLst>
          </p:cNvPr>
          <p:cNvCxnSpPr>
            <a:cxnSpLocks/>
          </p:cNvCxnSpPr>
          <p:nvPr/>
        </p:nvCxnSpPr>
        <p:spPr>
          <a:xfrm flipV="1">
            <a:off x="9273890" y="2561238"/>
            <a:ext cx="2146300" cy="20223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B096CE10-F5F1-4D2A-9CC7-131677B49976}"/>
              </a:ext>
            </a:extLst>
          </p:cNvPr>
          <p:cNvCxnSpPr>
            <a:cxnSpLocks/>
          </p:cNvCxnSpPr>
          <p:nvPr/>
        </p:nvCxnSpPr>
        <p:spPr>
          <a:xfrm flipV="1">
            <a:off x="8427605" y="2533527"/>
            <a:ext cx="1568450" cy="7578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40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513756"/>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873644"/>
            <a:ext cx="5354534" cy="2918428"/>
          </a:xfrm>
        </p:spPr>
        <p:txBody>
          <a:bodyPr>
            <a:noAutofit/>
          </a:bodyPr>
          <a:lstStyle/>
          <a:p>
            <a:r>
              <a:rPr lang="es-ES" sz="1800" b="1" dirty="0">
                <a:solidFill>
                  <a:schemeClr val="tx1"/>
                </a:solidFill>
              </a:rPr>
              <a:t>PRESELECCION DE IMAGEN DE ENTRADA</a:t>
            </a:r>
          </a:p>
          <a:p>
            <a:pPr algn="just"/>
            <a:r>
              <a:rPr lang="es-ES" sz="1800" dirty="0">
                <a:solidFill>
                  <a:schemeClr val="tx1"/>
                </a:solidFill>
              </a:rPr>
              <a:t>La preselección de la imagen (ROI limitadora) de entrada permite disminuir la zona para detección de líneas.</a:t>
            </a:r>
          </a:p>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16</a:t>
            </a:fld>
            <a:endParaRPr lang="es-EC"/>
          </a:p>
        </p:txBody>
      </p:sp>
      <p:pic>
        <p:nvPicPr>
          <p:cNvPr id="13" name="Imagen 12">
            <a:extLst>
              <a:ext uri="{FF2B5EF4-FFF2-40B4-BE49-F238E27FC236}">
                <a16:creationId xmlns:a16="http://schemas.microsoft.com/office/drawing/2014/main" id="{ECD489E5-8EFB-4B5F-809B-D1616AE65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800" y="1888284"/>
            <a:ext cx="6096000" cy="3581399"/>
          </a:xfrm>
          <a:prstGeom prst="rect">
            <a:avLst/>
          </a:prstGeom>
        </p:spPr>
      </p:pic>
      <p:pic>
        <p:nvPicPr>
          <p:cNvPr id="18" name="Imagen 17">
            <a:extLst>
              <a:ext uri="{FF2B5EF4-FFF2-40B4-BE49-F238E27FC236}">
                <a16:creationId xmlns:a16="http://schemas.microsoft.com/office/drawing/2014/main" id="{2CE03C12-9875-416E-8FCA-46614CFB547C}"/>
              </a:ext>
            </a:extLst>
          </p:cNvPr>
          <p:cNvPicPr/>
          <p:nvPr/>
        </p:nvPicPr>
        <p:blipFill>
          <a:blip r:embed="rId4">
            <a:extLst>
              <a:ext uri="{28A0092B-C50C-407E-A947-70E740481C1C}">
                <a14:useLocalDpi xmlns:a14="http://schemas.microsoft.com/office/drawing/2010/main" val="0"/>
              </a:ext>
            </a:extLst>
          </a:blip>
          <a:stretch>
            <a:fillRect/>
          </a:stretch>
        </p:blipFill>
        <p:spPr>
          <a:xfrm>
            <a:off x="946324" y="3195574"/>
            <a:ext cx="4198468" cy="2918428"/>
          </a:xfrm>
          <a:prstGeom prst="rect">
            <a:avLst/>
          </a:prstGeom>
        </p:spPr>
      </p:pic>
      <p:sp>
        <p:nvSpPr>
          <p:cNvPr id="24" name="Rectángulo 23">
            <a:extLst>
              <a:ext uri="{FF2B5EF4-FFF2-40B4-BE49-F238E27FC236}">
                <a16:creationId xmlns:a16="http://schemas.microsoft.com/office/drawing/2014/main" id="{2461F11B-E00B-48D5-94A6-154CA1752094}"/>
              </a:ext>
            </a:extLst>
          </p:cNvPr>
          <p:cNvSpPr/>
          <p:nvPr/>
        </p:nvSpPr>
        <p:spPr>
          <a:xfrm>
            <a:off x="7302500" y="3897295"/>
            <a:ext cx="3243263" cy="757493"/>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noFill/>
            </a:endParaRPr>
          </a:p>
        </p:txBody>
      </p:sp>
    </p:spTree>
    <p:extLst>
      <p:ext uri="{BB962C8B-B14F-4D97-AF65-F5344CB8AC3E}">
        <p14:creationId xmlns:p14="http://schemas.microsoft.com/office/powerpoint/2010/main" val="16774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449906"/>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2" y="1667181"/>
            <a:ext cx="5353636" cy="4337509"/>
          </a:xfrm>
        </p:spPr>
        <p:txBody>
          <a:bodyPr>
            <a:noAutofit/>
          </a:bodyPr>
          <a:lstStyle/>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17</a:t>
            </a:fld>
            <a:endParaRPr lang="es-EC"/>
          </a:p>
        </p:txBody>
      </p:sp>
      <p:sp>
        <p:nvSpPr>
          <p:cNvPr id="38" name="Rectángulo: esquinas redondeadas 37">
            <a:extLst>
              <a:ext uri="{FF2B5EF4-FFF2-40B4-BE49-F238E27FC236}">
                <a16:creationId xmlns:a16="http://schemas.microsoft.com/office/drawing/2014/main" id="{61B4ADC2-4084-4F0D-A1D4-602BAFFAA6C0}"/>
              </a:ext>
            </a:extLst>
          </p:cNvPr>
          <p:cNvSpPr/>
          <p:nvPr/>
        </p:nvSpPr>
        <p:spPr>
          <a:xfrm>
            <a:off x="368291" y="2380333"/>
            <a:ext cx="5511809" cy="140386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solidFill>
                  <a:schemeClr val="accent1">
                    <a:lumMod val="40000"/>
                    <a:lumOff val="60000"/>
                  </a:schemeClr>
                </a:solidFill>
              </a:rPr>
              <a:t>ETAPA 1: </a:t>
            </a:r>
            <a:r>
              <a:rPr lang="es-EC" sz="2000" dirty="0">
                <a:solidFill>
                  <a:schemeClr val="bg1"/>
                </a:solidFill>
              </a:rPr>
              <a:t>Detección de líneas de carretera (señalización horizontal) usando técnicas de procesamiento digital de imágenes tales como el filtro Sobel, binarización y  transformada Hough</a:t>
            </a:r>
            <a:r>
              <a:rPr lang="es-ES" sz="2000" dirty="0">
                <a:solidFill>
                  <a:schemeClr val="bg1"/>
                </a:solidFill>
              </a:rPr>
              <a:t>.</a:t>
            </a:r>
          </a:p>
        </p:txBody>
      </p:sp>
      <p:sp>
        <p:nvSpPr>
          <p:cNvPr id="10" name="Rectángulo: esquinas redondeadas 9">
            <a:extLst>
              <a:ext uri="{FF2B5EF4-FFF2-40B4-BE49-F238E27FC236}">
                <a16:creationId xmlns:a16="http://schemas.microsoft.com/office/drawing/2014/main" id="{75491D1A-0349-44CF-ACE2-CD0365B5802F}"/>
              </a:ext>
            </a:extLst>
          </p:cNvPr>
          <p:cNvSpPr/>
          <p:nvPr/>
        </p:nvSpPr>
        <p:spPr>
          <a:xfrm>
            <a:off x="378512" y="1492410"/>
            <a:ext cx="5501588" cy="70069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0: </a:t>
            </a:r>
            <a:r>
              <a:rPr lang="es-ES" sz="1200" dirty="0"/>
              <a:t>Se coloca el vehículo en una carretera con líneas visibles y se captura la información visual de entradas y la preselección de la imagen.</a:t>
            </a:r>
          </a:p>
        </p:txBody>
      </p:sp>
      <p:sp>
        <p:nvSpPr>
          <p:cNvPr id="49" name="Flecha: hacia abajo 48">
            <a:extLst>
              <a:ext uri="{FF2B5EF4-FFF2-40B4-BE49-F238E27FC236}">
                <a16:creationId xmlns:a16="http://schemas.microsoft.com/office/drawing/2014/main" id="{36CAC45E-7B2B-4510-A4DF-A17CA2412BC7}"/>
              </a:ext>
            </a:extLst>
          </p:cNvPr>
          <p:cNvSpPr/>
          <p:nvPr/>
        </p:nvSpPr>
        <p:spPr>
          <a:xfrm>
            <a:off x="2711680" y="2193100"/>
            <a:ext cx="579042" cy="17477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4" name="Rectángulo: esquinas redondeadas 23">
            <a:extLst>
              <a:ext uri="{FF2B5EF4-FFF2-40B4-BE49-F238E27FC236}">
                <a16:creationId xmlns:a16="http://schemas.microsoft.com/office/drawing/2014/main" id="{4C6EE323-DA25-4A88-B673-129CAB45C968}"/>
              </a:ext>
            </a:extLst>
          </p:cNvPr>
          <p:cNvSpPr/>
          <p:nvPr/>
        </p:nvSpPr>
        <p:spPr>
          <a:xfrm>
            <a:off x="368291" y="4051971"/>
            <a:ext cx="5511809" cy="95853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2: </a:t>
            </a:r>
            <a:r>
              <a:rPr lang="es-ES" sz="1200" dirty="0"/>
              <a:t>Se selecciona de líneas detectadas en la etapa anterior, con las cuales se encuentra el punto de fuga usado en la siguiente etapa para la calibración del sistema.</a:t>
            </a:r>
          </a:p>
        </p:txBody>
      </p:sp>
      <p:sp>
        <p:nvSpPr>
          <p:cNvPr id="25" name="Rectángulo: esquinas redondeadas 24">
            <a:extLst>
              <a:ext uri="{FF2B5EF4-FFF2-40B4-BE49-F238E27FC236}">
                <a16:creationId xmlns:a16="http://schemas.microsoft.com/office/drawing/2014/main" id="{36A78082-7091-4A92-9C6E-053AEDF3103C}"/>
              </a:ext>
            </a:extLst>
          </p:cNvPr>
          <p:cNvSpPr/>
          <p:nvPr/>
        </p:nvSpPr>
        <p:spPr>
          <a:xfrm>
            <a:off x="378512" y="5340837"/>
            <a:ext cx="5501588" cy="81332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3: </a:t>
            </a:r>
            <a:r>
              <a:rPr lang="es-ES" sz="1200" dirty="0"/>
              <a:t>Se estima los ángulos de la cámara roll y </a:t>
            </a:r>
            <a:r>
              <a:rPr lang="es-ES" sz="1200" dirty="0" err="1"/>
              <a:t>pith</a:t>
            </a:r>
            <a:r>
              <a:rPr lang="es-ES" sz="1200" dirty="0"/>
              <a:t>, para la generación de los hiperplanos y la transformación de perspectiva (IPM)</a:t>
            </a:r>
          </a:p>
        </p:txBody>
      </p:sp>
      <p:sp>
        <p:nvSpPr>
          <p:cNvPr id="26" name="Flecha: hacia abajo 25">
            <a:extLst>
              <a:ext uri="{FF2B5EF4-FFF2-40B4-BE49-F238E27FC236}">
                <a16:creationId xmlns:a16="http://schemas.microsoft.com/office/drawing/2014/main" id="{3A7668B1-7FC3-4577-A630-645633C00779}"/>
              </a:ext>
            </a:extLst>
          </p:cNvPr>
          <p:cNvSpPr/>
          <p:nvPr/>
        </p:nvSpPr>
        <p:spPr>
          <a:xfrm>
            <a:off x="2725535" y="3784198"/>
            <a:ext cx="579042" cy="26777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Flecha: hacia abajo 26">
            <a:extLst>
              <a:ext uri="{FF2B5EF4-FFF2-40B4-BE49-F238E27FC236}">
                <a16:creationId xmlns:a16="http://schemas.microsoft.com/office/drawing/2014/main" id="{64876ED4-92A2-4989-99ED-03666CAB5DB6}"/>
              </a:ext>
            </a:extLst>
          </p:cNvPr>
          <p:cNvSpPr/>
          <p:nvPr/>
        </p:nvSpPr>
        <p:spPr>
          <a:xfrm>
            <a:off x="2725535" y="5010504"/>
            <a:ext cx="579042" cy="33033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pic>
        <p:nvPicPr>
          <p:cNvPr id="30" name="Imagen 29">
            <a:extLst>
              <a:ext uri="{FF2B5EF4-FFF2-40B4-BE49-F238E27FC236}">
                <a16:creationId xmlns:a16="http://schemas.microsoft.com/office/drawing/2014/main" id="{536DFB42-6459-425A-8E5C-A2C9FB154CBE}"/>
              </a:ext>
            </a:extLst>
          </p:cNvPr>
          <p:cNvPicPr/>
          <p:nvPr/>
        </p:nvPicPr>
        <p:blipFill>
          <a:blip r:embed="rId3">
            <a:extLst>
              <a:ext uri="{28A0092B-C50C-407E-A947-70E740481C1C}">
                <a14:useLocalDpi xmlns:a14="http://schemas.microsoft.com/office/drawing/2010/main" val="0"/>
              </a:ext>
            </a:extLst>
          </a:blip>
          <a:stretch>
            <a:fillRect/>
          </a:stretch>
        </p:blipFill>
        <p:spPr>
          <a:xfrm>
            <a:off x="7011669" y="1828326"/>
            <a:ext cx="3976370" cy="1169035"/>
          </a:xfrm>
          <a:prstGeom prst="rect">
            <a:avLst/>
          </a:prstGeom>
        </p:spPr>
      </p:pic>
      <p:pic>
        <p:nvPicPr>
          <p:cNvPr id="31" name="Imagen 30">
            <a:extLst>
              <a:ext uri="{FF2B5EF4-FFF2-40B4-BE49-F238E27FC236}">
                <a16:creationId xmlns:a16="http://schemas.microsoft.com/office/drawing/2014/main" id="{4BB982DC-A1D9-492B-9B24-E57EAF99875F}"/>
              </a:ext>
            </a:extLst>
          </p:cNvPr>
          <p:cNvPicPr/>
          <p:nvPr/>
        </p:nvPicPr>
        <p:blipFill>
          <a:blip r:embed="rId4">
            <a:extLst>
              <a:ext uri="{28A0092B-C50C-407E-A947-70E740481C1C}">
                <a14:useLocalDpi xmlns:a14="http://schemas.microsoft.com/office/drawing/2010/main" val="0"/>
              </a:ext>
            </a:extLst>
          </a:blip>
          <a:stretch>
            <a:fillRect/>
          </a:stretch>
        </p:blipFill>
        <p:spPr>
          <a:xfrm>
            <a:off x="7011669" y="3373348"/>
            <a:ext cx="3976370" cy="1137285"/>
          </a:xfrm>
          <a:prstGeom prst="rect">
            <a:avLst/>
          </a:prstGeom>
        </p:spPr>
      </p:pic>
      <p:pic>
        <p:nvPicPr>
          <p:cNvPr id="32" name="Imagen 31">
            <a:extLst>
              <a:ext uri="{FF2B5EF4-FFF2-40B4-BE49-F238E27FC236}">
                <a16:creationId xmlns:a16="http://schemas.microsoft.com/office/drawing/2014/main" id="{B0CE856C-265D-4F96-8736-DB0F07D181E9}"/>
              </a:ext>
            </a:extLst>
          </p:cNvPr>
          <p:cNvPicPr/>
          <p:nvPr/>
        </p:nvPicPr>
        <p:blipFill>
          <a:blip r:embed="rId5">
            <a:extLst>
              <a:ext uri="{28A0092B-C50C-407E-A947-70E740481C1C}">
                <a14:useLocalDpi xmlns:a14="http://schemas.microsoft.com/office/drawing/2010/main" val="0"/>
              </a:ext>
            </a:extLst>
          </a:blip>
          <a:stretch>
            <a:fillRect/>
          </a:stretch>
        </p:blipFill>
        <p:spPr>
          <a:xfrm>
            <a:off x="7011670" y="4902759"/>
            <a:ext cx="3976369" cy="1137286"/>
          </a:xfrm>
          <a:prstGeom prst="rect">
            <a:avLst/>
          </a:prstGeom>
        </p:spPr>
      </p:pic>
      <p:sp>
        <p:nvSpPr>
          <p:cNvPr id="35" name="Flecha: hacia abajo 34">
            <a:extLst>
              <a:ext uri="{FF2B5EF4-FFF2-40B4-BE49-F238E27FC236}">
                <a16:creationId xmlns:a16="http://schemas.microsoft.com/office/drawing/2014/main" id="{5A72EEE7-00AE-4CF6-A02B-EEC1F3496F40}"/>
              </a:ext>
            </a:extLst>
          </p:cNvPr>
          <p:cNvSpPr/>
          <p:nvPr/>
        </p:nvSpPr>
        <p:spPr>
          <a:xfrm>
            <a:off x="8710333" y="3037634"/>
            <a:ext cx="579042" cy="26777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36" name="Flecha: hacia abajo 35">
            <a:extLst>
              <a:ext uri="{FF2B5EF4-FFF2-40B4-BE49-F238E27FC236}">
                <a16:creationId xmlns:a16="http://schemas.microsoft.com/office/drawing/2014/main" id="{C9914F80-A611-4B64-AA1E-309D683EB3D1}"/>
              </a:ext>
            </a:extLst>
          </p:cNvPr>
          <p:cNvSpPr/>
          <p:nvPr/>
        </p:nvSpPr>
        <p:spPr>
          <a:xfrm>
            <a:off x="8665208" y="4560152"/>
            <a:ext cx="579042" cy="26777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215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456290"/>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 </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466550" y="1542001"/>
            <a:ext cx="6337308" cy="2954695"/>
          </a:xfrm>
        </p:spPr>
        <p:txBody>
          <a:bodyPr>
            <a:noAutofit/>
          </a:bodyPr>
          <a:lstStyle/>
          <a:p>
            <a:pPr>
              <a:lnSpc>
                <a:spcPct val="100000"/>
              </a:lnSpc>
              <a:spcAft>
                <a:spcPts val="1000"/>
              </a:spcAft>
            </a:pPr>
            <a:r>
              <a:rPr lang="es-ES" sz="2000" b="1" dirty="0" err="1">
                <a:solidFill>
                  <a:schemeClr val="tx1"/>
                </a:solidFill>
              </a:rPr>
              <a:t>Tranformada</a:t>
            </a:r>
            <a:r>
              <a:rPr lang="es-ES" sz="2000" b="1" dirty="0">
                <a:solidFill>
                  <a:schemeClr val="tx1"/>
                </a:solidFill>
              </a:rPr>
              <a:t> Hough y proceso de clasificación de líneas</a:t>
            </a:r>
          </a:p>
          <a:p>
            <a:pPr algn="just">
              <a:lnSpc>
                <a:spcPct val="100000"/>
              </a:lnSpc>
              <a:spcAft>
                <a:spcPts val="1000"/>
              </a:spcAft>
            </a:pPr>
            <a:r>
              <a:rPr lang="es-ES" sz="1800" dirty="0">
                <a:solidFill>
                  <a:schemeClr val="tx1"/>
                </a:solidFill>
              </a:rPr>
              <a:t>El objetivo de la transformada de Hough es encontrar puntos alineados que puedan existir en la imagen, es decir, puntos en la imagen que satisfagan la ecuación de la recta, para distintos valores de ρ y θ.</a:t>
            </a:r>
          </a:p>
          <a:p>
            <a:pPr>
              <a:lnSpc>
                <a:spcPct val="100000"/>
              </a:lnSpc>
              <a:spcAft>
                <a:spcPts val="1000"/>
              </a:spcAft>
            </a:pPr>
            <a:r>
              <a:rPr lang="en-US" sz="1800" dirty="0">
                <a:solidFill>
                  <a:schemeClr val="tx1"/>
                </a:solidFill>
              </a:rPr>
              <a:t>La </a:t>
            </a:r>
            <a:r>
              <a:rPr lang="es-EC" sz="1800" dirty="0">
                <a:solidFill>
                  <a:schemeClr val="tx1"/>
                </a:solidFill>
              </a:rPr>
              <a:t>clasificación</a:t>
            </a:r>
            <a:r>
              <a:rPr lang="en-US" sz="1800" dirty="0">
                <a:solidFill>
                  <a:schemeClr val="tx1"/>
                </a:solidFill>
              </a:rPr>
              <a:t> de </a:t>
            </a:r>
            <a:r>
              <a:rPr lang="en-US" sz="1800" dirty="0" err="1">
                <a:solidFill>
                  <a:schemeClr val="tx1"/>
                </a:solidFill>
              </a:rPr>
              <a:t>líneas</a:t>
            </a:r>
            <a:r>
              <a:rPr lang="en-US" sz="1800" dirty="0">
                <a:solidFill>
                  <a:schemeClr val="tx1"/>
                </a:solidFill>
              </a:rPr>
              <a:t> </a:t>
            </a:r>
            <a:r>
              <a:rPr lang="en-US" sz="1800" dirty="0" err="1">
                <a:solidFill>
                  <a:schemeClr val="tx1"/>
                </a:solidFill>
              </a:rPr>
              <a:t>encontradas</a:t>
            </a:r>
            <a:r>
              <a:rPr lang="en-US" sz="1800" dirty="0">
                <a:solidFill>
                  <a:schemeClr val="tx1"/>
                </a:solidFill>
              </a:rPr>
              <a:t> </a:t>
            </a:r>
            <a:r>
              <a:rPr lang="en-US" sz="1800" dirty="0" err="1">
                <a:solidFill>
                  <a:schemeClr val="tx1"/>
                </a:solidFill>
              </a:rPr>
              <a:t>consiste</a:t>
            </a:r>
            <a:r>
              <a:rPr lang="en-US" sz="1800" dirty="0">
                <a:solidFill>
                  <a:schemeClr val="tx1"/>
                </a:solidFill>
              </a:rPr>
              <a:t> </a:t>
            </a:r>
            <a:r>
              <a:rPr lang="en-US" sz="1800" dirty="0" err="1">
                <a:solidFill>
                  <a:schemeClr val="tx1"/>
                </a:solidFill>
              </a:rPr>
              <a:t>en</a:t>
            </a:r>
            <a:r>
              <a:rPr lang="en-US" sz="1800" dirty="0">
                <a:solidFill>
                  <a:schemeClr val="tx1"/>
                </a:solidFill>
              </a:rPr>
              <a:t> la </a:t>
            </a:r>
            <a:r>
              <a:rPr lang="en-US" sz="1800" dirty="0" err="1">
                <a:solidFill>
                  <a:schemeClr val="tx1"/>
                </a:solidFill>
              </a:rPr>
              <a:t>evaluación</a:t>
            </a:r>
            <a:r>
              <a:rPr lang="en-US" sz="1800" dirty="0">
                <a:solidFill>
                  <a:schemeClr val="tx1"/>
                </a:solidFill>
              </a:rPr>
              <a:t> de </a:t>
            </a:r>
            <a:r>
              <a:rPr lang="en-US" sz="1800" dirty="0" err="1">
                <a:solidFill>
                  <a:schemeClr val="tx1"/>
                </a:solidFill>
              </a:rPr>
              <a:t>valores</a:t>
            </a:r>
            <a:r>
              <a:rPr lang="en-US" sz="1800" dirty="0">
                <a:solidFill>
                  <a:schemeClr val="tx1"/>
                </a:solidFill>
              </a:rPr>
              <a:t> </a:t>
            </a:r>
            <a:r>
              <a:rPr lang="en-US" sz="1800" dirty="0" err="1">
                <a:solidFill>
                  <a:schemeClr val="tx1"/>
                </a:solidFill>
              </a:rPr>
              <a:t>como</a:t>
            </a:r>
            <a:r>
              <a:rPr lang="en-US" sz="1800" dirty="0">
                <a:solidFill>
                  <a:schemeClr val="tx1"/>
                </a:solidFill>
              </a:rPr>
              <a:t> la </a:t>
            </a:r>
            <a:r>
              <a:rPr lang="en-US" sz="1800" dirty="0" err="1">
                <a:solidFill>
                  <a:schemeClr val="tx1"/>
                </a:solidFill>
              </a:rPr>
              <a:t>longitud</a:t>
            </a:r>
            <a:r>
              <a:rPr lang="en-US" sz="1800" dirty="0">
                <a:solidFill>
                  <a:schemeClr val="tx1"/>
                </a:solidFill>
              </a:rPr>
              <a:t> e </a:t>
            </a:r>
            <a:r>
              <a:rPr lang="en-US" sz="1800" dirty="0" err="1">
                <a:solidFill>
                  <a:schemeClr val="tx1"/>
                </a:solidFill>
              </a:rPr>
              <a:t>inclinación</a:t>
            </a:r>
            <a:r>
              <a:rPr lang="en-US" sz="1800" dirty="0">
                <a:solidFill>
                  <a:schemeClr val="tx1"/>
                </a:solidFill>
              </a:rPr>
              <a:t> de </a:t>
            </a:r>
            <a:r>
              <a:rPr lang="en-US" sz="1800" dirty="0" err="1">
                <a:solidFill>
                  <a:schemeClr val="tx1"/>
                </a:solidFill>
              </a:rPr>
              <a:t>cada</a:t>
            </a:r>
            <a:r>
              <a:rPr lang="en-US" sz="1800" dirty="0">
                <a:solidFill>
                  <a:schemeClr val="tx1"/>
                </a:solidFill>
              </a:rPr>
              <a:t> </a:t>
            </a:r>
            <a:r>
              <a:rPr lang="en-US" sz="1800" dirty="0" err="1">
                <a:solidFill>
                  <a:schemeClr val="tx1"/>
                </a:solidFill>
              </a:rPr>
              <a:t>línea</a:t>
            </a:r>
            <a:r>
              <a:rPr lang="en-US" sz="1800" dirty="0">
                <a:solidFill>
                  <a:schemeClr val="tx1"/>
                </a:solidFill>
              </a:rPr>
              <a:t> </a:t>
            </a:r>
            <a:r>
              <a:rPr lang="en-US" sz="1800" dirty="0" err="1">
                <a:solidFill>
                  <a:schemeClr val="tx1"/>
                </a:solidFill>
              </a:rPr>
              <a:t>detectada</a:t>
            </a:r>
            <a:r>
              <a:rPr lang="en-US" sz="1800" dirty="0">
                <a:solidFill>
                  <a:schemeClr val="tx1"/>
                </a:solidFill>
              </a:rPr>
              <a:t>.</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18</a:t>
            </a:fld>
            <a:endParaRPr lang="es-EC"/>
          </a:p>
        </p:txBody>
      </p:sp>
      <p:pic>
        <p:nvPicPr>
          <p:cNvPr id="20" name="Imagen 19">
            <a:extLst>
              <a:ext uri="{FF2B5EF4-FFF2-40B4-BE49-F238E27FC236}">
                <a16:creationId xmlns:a16="http://schemas.microsoft.com/office/drawing/2014/main" id="{0E261832-4C58-4747-A367-3DE97F1CEB3F}"/>
              </a:ext>
            </a:extLst>
          </p:cNvPr>
          <p:cNvPicPr/>
          <p:nvPr/>
        </p:nvPicPr>
        <p:blipFill>
          <a:blip r:embed="rId4">
            <a:extLst>
              <a:ext uri="{28A0092B-C50C-407E-A947-70E740481C1C}">
                <a14:useLocalDpi xmlns:a14="http://schemas.microsoft.com/office/drawing/2010/main" val="0"/>
              </a:ext>
            </a:extLst>
          </a:blip>
          <a:stretch>
            <a:fillRect/>
          </a:stretch>
        </p:blipFill>
        <p:spPr>
          <a:xfrm>
            <a:off x="6803858" y="979232"/>
            <a:ext cx="4274185" cy="3424555"/>
          </a:xfrm>
          <a:prstGeom prst="rect">
            <a:avLst/>
          </a:prstGeom>
        </p:spPr>
      </p:pic>
      <p:pic>
        <p:nvPicPr>
          <p:cNvPr id="22" name="Imagen 21">
            <a:extLst>
              <a:ext uri="{FF2B5EF4-FFF2-40B4-BE49-F238E27FC236}">
                <a16:creationId xmlns:a16="http://schemas.microsoft.com/office/drawing/2014/main" id="{8016E868-8242-4339-97F6-539D5A3BB202}"/>
              </a:ext>
            </a:extLst>
          </p:cNvPr>
          <p:cNvPicPr/>
          <p:nvPr/>
        </p:nvPicPr>
        <p:blipFill>
          <a:blip r:embed="rId5">
            <a:extLst>
              <a:ext uri="{28A0092B-C50C-407E-A947-70E740481C1C}">
                <a14:useLocalDpi xmlns:a14="http://schemas.microsoft.com/office/drawing/2010/main" val="0"/>
              </a:ext>
            </a:extLst>
          </a:blip>
          <a:stretch>
            <a:fillRect/>
          </a:stretch>
        </p:blipFill>
        <p:spPr>
          <a:xfrm>
            <a:off x="6979920" y="4654107"/>
            <a:ext cx="4373880" cy="1286510"/>
          </a:xfrm>
          <a:prstGeom prst="rect">
            <a:avLst/>
          </a:prstGeom>
        </p:spPr>
      </p:pic>
    </p:spTree>
    <p:extLst>
      <p:ext uri="{BB962C8B-B14F-4D97-AF65-F5344CB8AC3E}">
        <p14:creationId xmlns:p14="http://schemas.microsoft.com/office/powerpoint/2010/main" val="87874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485260"/>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2" y="1667181"/>
            <a:ext cx="5353636" cy="4337509"/>
          </a:xfrm>
        </p:spPr>
        <p:txBody>
          <a:bodyPr>
            <a:noAutofit/>
          </a:bodyPr>
          <a:lstStyle/>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19</a:t>
            </a:fld>
            <a:endParaRPr lang="es-EC"/>
          </a:p>
        </p:txBody>
      </p:sp>
      <p:sp>
        <p:nvSpPr>
          <p:cNvPr id="38" name="Rectángulo: esquinas redondeadas 37">
            <a:extLst>
              <a:ext uri="{FF2B5EF4-FFF2-40B4-BE49-F238E27FC236}">
                <a16:creationId xmlns:a16="http://schemas.microsoft.com/office/drawing/2014/main" id="{61B4ADC2-4084-4F0D-A1D4-602BAFFAA6C0}"/>
              </a:ext>
            </a:extLst>
          </p:cNvPr>
          <p:cNvSpPr/>
          <p:nvPr/>
        </p:nvSpPr>
        <p:spPr>
          <a:xfrm>
            <a:off x="368291" y="2380333"/>
            <a:ext cx="5378581" cy="79369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1: </a:t>
            </a:r>
            <a:r>
              <a:rPr lang="es-ES" sz="1200" dirty="0"/>
              <a:t>Detección de líneas de carretera (señalización horizontal) usando técnicas de procesamiento digital de imágenes tales como un filtro Sobel, binarización y  transformada Hough.</a:t>
            </a:r>
            <a:endParaRPr lang="es-ES" sz="2000" dirty="0">
              <a:solidFill>
                <a:schemeClr val="bg1"/>
              </a:solidFill>
            </a:endParaRPr>
          </a:p>
        </p:txBody>
      </p:sp>
      <p:sp>
        <p:nvSpPr>
          <p:cNvPr id="10" name="Rectángulo: esquinas redondeadas 9">
            <a:extLst>
              <a:ext uri="{FF2B5EF4-FFF2-40B4-BE49-F238E27FC236}">
                <a16:creationId xmlns:a16="http://schemas.microsoft.com/office/drawing/2014/main" id="{75491D1A-0349-44CF-ACE2-CD0365B5802F}"/>
              </a:ext>
            </a:extLst>
          </p:cNvPr>
          <p:cNvSpPr/>
          <p:nvPr/>
        </p:nvSpPr>
        <p:spPr>
          <a:xfrm>
            <a:off x="378512" y="1492410"/>
            <a:ext cx="5378581" cy="70069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0: </a:t>
            </a:r>
            <a:r>
              <a:rPr lang="es-ES" sz="1200" dirty="0"/>
              <a:t>Se coloca el vehículo en una carretera con líneas visibles y se captura la información visual de entradas y la preselección de la imagen.</a:t>
            </a:r>
          </a:p>
        </p:txBody>
      </p:sp>
      <p:sp>
        <p:nvSpPr>
          <p:cNvPr id="49" name="Flecha: hacia abajo 48">
            <a:extLst>
              <a:ext uri="{FF2B5EF4-FFF2-40B4-BE49-F238E27FC236}">
                <a16:creationId xmlns:a16="http://schemas.microsoft.com/office/drawing/2014/main" id="{36CAC45E-7B2B-4510-A4DF-A17CA2412BC7}"/>
              </a:ext>
            </a:extLst>
          </p:cNvPr>
          <p:cNvSpPr/>
          <p:nvPr/>
        </p:nvSpPr>
        <p:spPr>
          <a:xfrm>
            <a:off x="2711680" y="2193102"/>
            <a:ext cx="579042" cy="187230"/>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4" name="Rectángulo: esquinas redondeadas 23">
            <a:extLst>
              <a:ext uri="{FF2B5EF4-FFF2-40B4-BE49-F238E27FC236}">
                <a16:creationId xmlns:a16="http://schemas.microsoft.com/office/drawing/2014/main" id="{4C6EE323-DA25-4A88-B673-129CAB45C968}"/>
              </a:ext>
            </a:extLst>
          </p:cNvPr>
          <p:cNvSpPr/>
          <p:nvPr/>
        </p:nvSpPr>
        <p:spPr>
          <a:xfrm>
            <a:off x="368291" y="3441799"/>
            <a:ext cx="5378581" cy="134076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solidFill>
                  <a:schemeClr val="accent1">
                    <a:lumMod val="40000"/>
                    <a:lumOff val="60000"/>
                  </a:schemeClr>
                </a:solidFill>
              </a:rPr>
              <a:t>ETAPA 2: </a:t>
            </a:r>
            <a:r>
              <a:rPr lang="es-ES" dirty="0"/>
              <a:t>Se selecciona de líneas detectadas en la etapa anterior, con las cuales se encuentra el punto de fuga usado en la siguiente etapa para la calibración del sistema</a:t>
            </a:r>
          </a:p>
        </p:txBody>
      </p:sp>
      <p:sp>
        <p:nvSpPr>
          <p:cNvPr id="25" name="Rectángulo: esquinas redondeadas 24">
            <a:extLst>
              <a:ext uri="{FF2B5EF4-FFF2-40B4-BE49-F238E27FC236}">
                <a16:creationId xmlns:a16="http://schemas.microsoft.com/office/drawing/2014/main" id="{36A78082-7091-4A92-9C6E-053AEDF3103C}"/>
              </a:ext>
            </a:extLst>
          </p:cNvPr>
          <p:cNvSpPr/>
          <p:nvPr/>
        </p:nvSpPr>
        <p:spPr>
          <a:xfrm>
            <a:off x="378512" y="5340837"/>
            <a:ext cx="5378581" cy="81332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3: </a:t>
            </a:r>
            <a:r>
              <a:rPr lang="es-ES" sz="1200" dirty="0"/>
              <a:t>Se estima los ángulos de la cámara roll y </a:t>
            </a:r>
            <a:r>
              <a:rPr lang="es-ES" sz="1200" dirty="0" err="1"/>
              <a:t>pith</a:t>
            </a:r>
            <a:r>
              <a:rPr lang="es-ES" sz="1200" dirty="0"/>
              <a:t>, para la generación de los hiperplanos y la transformación de perspectiva (IPM)</a:t>
            </a:r>
          </a:p>
        </p:txBody>
      </p:sp>
      <p:sp>
        <p:nvSpPr>
          <p:cNvPr id="26" name="Flecha: hacia abajo 25">
            <a:extLst>
              <a:ext uri="{FF2B5EF4-FFF2-40B4-BE49-F238E27FC236}">
                <a16:creationId xmlns:a16="http://schemas.microsoft.com/office/drawing/2014/main" id="{3A7668B1-7FC3-4577-A630-645633C00779}"/>
              </a:ext>
            </a:extLst>
          </p:cNvPr>
          <p:cNvSpPr/>
          <p:nvPr/>
        </p:nvSpPr>
        <p:spPr>
          <a:xfrm>
            <a:off x="2711680" y="3174026"/>
            <a:ext cx="579042" cy="254974"/>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Flecha: hacia abajo 26">
            <a:extLst>
              <a:ext uri="{FF2B5EF4-FFF2-40B4-BE49-F238E27FC236}">
                <a16:creationId xmlns:a16="http://schemas.microsoft.com/office/drawing/2014/main" id="{64876ED4-92A2-4989-99ED-03666CAB5DB6}"/>
              </a:ext>
            </a:extLst>
          </p:cNvPr>
          <p:cNvSpPr/>
          <p:nvPr/>
        </p:nvSpPr>
        <p:spPr>
          <a:xfrm>
            <a:off x="2725535" y="4799268"/>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pic>
        <p:nvPicPr>
          <p:cNvPr id="18" name="Imagen 17">
            <a:extLst>
              <a:ext uri="{FF2B5EF4-FFF2-40B4-BE49-F238E27FC236}">
                <a16:creationId xmlns:a16="http://schemas.microsoft.com/office/drawing/2014/main" id="{B06F5658-68C0-4675-9836-453D850EEEAE}"/>
              </a:ext>
            </a:extLst>
          </p:cNvPr>
          <p:cNvPicPr/>
          <p:nvPr/>
        </p:nvPicPr>
        <p:blipFill>
          <a:blip r:embed="rId3">
            <a:extLst>
              <a:ext uri="{28A0092B-C50C-407E-A947-70E740481C1C}">
                <a14:useLocalDpi xmlns:a14="http://schemas.microsoft.com/office/drawing/2010/main" val="0"/>
              </a:ext>
            </a:extLst>
          </a:blip>
          <a:stretch>
            <a:fillRect/>
          </a:stretch>
        </p:blipFill>
        <p:spPr>
          <a:xfrm>
            <a:off x="5784978" y="1492410"/>
            <a:ext cx="6203822" cy="4863938"/>
          </a:xfrm>
          <a:prstGeom prst="rect">
            <a:avLst/>
          </a:prstGeom>
        </p:spPr>
      </p:pic>
      <p:sp>
        <p:nvSpPr>
          <p:cNvPr id="4" name="CuadroTexto 3">
            <a:extLst>
              <a:ext uri="{FF2B5EF4-FFF2-40B4-BE49-F238E27FC236}">
                <a16:creationId xmlns:a16="http://schemas.microsoft.com/office/drawing/2014/main" id="{0A990EED-953D-4E05-910C-D9DD4BD602C9}"/>
              </a:ext>
            </a:extLst>
          </p:cNvPr>
          <p:cNvSpPr txBox="1"/>
          <p:nvPr/>
        </p:nvSpPr>
        <p:spPr>
          <a:xfrm>
            <a:off x="7937860" y="3429099"/>
            <a:ext cx="2196740" cy="461665"/>
          </a:xfrm>
          <a:prstGeom prst="rect">
            <a:avLst/>
          </a:prstGeom>
          <a:noFill/>
        </p:spPr>
        <p:txBody>
          <a:bodyPr wrap="square" rtlCol="0">
            <a:spAutoFit/>
          </a:bodyPr>
          <a:lstStyle/>
          <a:p>
            <a:r>
              <a:rPr lang="es-EC" sz="2400" dirty="0">
                <a:solidFill>
                  <a:srgbClr val="FFFF00"/>
                </a:solidFill>
              </a:rPr>
              <a:t>Punto de Fuga</a:t>
            </a:r>
          </a:p>
        </p:txBody>
      </p:sp>
      <p:sp>
        <p:nvSpPr>
          <p:cNvPr id="20" name="CuadroTexto 19">
            <a:extLst>
              <a:ext uri="{FF2B5EF4-FFF2-40B4-BE49-F238E27FC236}">
                <a16:creationId xmlns:a16="http://schemas.microsoft.com/office/drawing/2014/main" id="{D019245E-0207-4543-AC20-BD9F63C34EFF}"/>
              </a:ext>
            </a:extLst>
          </p:cNvPr>
          <p:cNvSpPr txBox="1"/>
          <p:nvPr/>
        </p:nvSpPr>
        <p:spPr>
          <a:xfrm>
            <a:off x="7937860" y="5177030"/>
            <a:ext cx="2196740" cy="461665"/>
          </a:xfrm>
          <a:prstGeom prst="rect">
            <a:avLst/>
          </a:prstGeom>
          <a:noFill/>
        </p:spPr>
        <p:txBody>
          <a:bodyPr wrap="square" rtlCol="0">
            <a:spAutoFit/>
          </a:bodyPr>
          <a:lstStyle/>
          <a:p>
            <a:r>
              <a:rPr lang="es-EC" sz="2400" dirty="0">
                <a:solidFill>
                  <a:srgbClr val="002060"/>
                </a:solidFill>
              </a:rPr>
              <a:t>ROI limitadora</a:t>
            </a:r>
          </a:p>
        </p:txBody>
      </p:sp>
      <p:sp>
        <p:nvSpPr>
          <p:cNvPr id="22" name="CuadroTexto 21">
            <a:extLst>
              <a:ext uri="{FF2B5EF4-FFF2-40B4-BE49-F238E27FC236}">
                <a16:creationId xmlns:a16="http://schemas.microsoft.com/office/drawing/2014/main" id="{1EB27982-6232-4D8B-B56C-5F3FA92117FA}"/>
              </a:ext>
            </a:extLst>
          </p:cNvPr>
          <p:cNvSpPr txBox="1"/>
          <p:nvPr/>
        </p:nvSpPr>
        <p:spPr>
          <a:xfrm>
            <a:off x="7300555" y="4762366"/>
            <a:ext cx="3577999" cy="461665"/>
          </a:xfrm>
          <a:prstGeom prst="rect">
            <a:avLst/>
          </a:prstGeom>
          <a:noFill/>
        </p:spPr>
        <p:txBody>
          <a:bodyPr wrap="square" rtlCol="0">
            <a:spAutoFit/>
          </a:bodyPr>
          <a:lstStyle/>
          <a:p>
            <a:r>
              <a:rPr lang="es-EC" sz="2400" dirty="0">
                <a:solidFill>
                  <a:schemeClr val="accent5">
                    <a:lumMod val="20000"/>
                    <a:lumOff val="80000"/>
                  </a:schemeClr>
                </a:solidFill>
              </a:rPr>
              <a:t>LINEAS REFERENCIALES</a:t>
            </a:r>
          </a:p>
        </p:txBody>
      </p:sp>
      <p:cxnSp>
        <p:nvCxnSpPr>
          <p:cNvPr id="5" name="Conector recto de flecha 4">
            <a:extLst>
              <a:ext uri="{FF2B5EF4-FFF2-40B4-BE49-F238E27FC236}">
                <a16:creationId xmlns:a16="http://schemas.microsoft.com/office/drawing/2014/main" id="{E7911BD5-D77B-4207-8028-FC4A4B4E934C}"/>
              </a:ext>
            </a:extLst>
          </p:cNvPr>
          <p:cNvCxnSpPr>
            <a:cxnSpLocks/>
          </p:cNvCxnSpPr>
          <p:nvPr/>
        </p:nvCxnSpPr>
        <p:spPr>
          <a:xfrm flipV="1">
            <a:off x="8843963" y="4558908"/>
            <a:ext cx="528637" cy="30280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8" name="Conector recto de flecha 27">
            <a:extLst>
              <a:ext uri="{FF2B5EF4-FFF2-40B4-BE49-F238E27FC236}">
                <a16:creationId xmlns:a16="http://schemas.microsoft.com/office/drawing/2014/main" id="{72DC685E-F7E8-42B3-A3BC-CA094F669E0A}"/>
              </a:ext>
            </a:extLst>
          </p:cNvPr>
          <p:cNvCxnSpPr>
            <a:cxnSpLocks/>
          </p:cNvCxnSpPr>
          <p:nvPr/>
        </p:nvCxnSpPr>
        <p:spPr>
          <a:xfrm flipH="1" flipV="1">
            <a:off x="8401050" y="4536751"/>
            <a:ext cx="456633" cy="32496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23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AutoNum type="arabicPeriod"/>
            </a:pPr>
            <a:r>
              <a:rPr lang="es-ES" sz="2000" b="1" dirty="0">
                <a:solidFill>
                  <a:schemeClr val="tx1"/>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68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485261"/>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DISEÑO DEL ALGORITMO DE CALIBRACIÓN</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2" y="1667181"/>
            <a:ext cx="5353636" cy="4337509"/>
          </a:xfrm>
        </p:spPr>
        <p:txBody>
          <a:bodyPr>
            <a:noAutofit/>
          </a:bodyPr>
          <a:lstStyle/>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20</a:t>
            </a:fld>
            <a:endParaRPr lang="es-EC" dirty="0"/>
          </a:p>
        </p:txBody>
      </p:sp>
      <p:sp>
        <p:nvSpPr>
          <p:cNvPr id="38" name="Rectángulo: esquinas redondeadas 37">
            <a:extLst>
              <a:ext uri="{FF2B5EF4-FFF2-40B4-BE49-F238E27FC236}">
                <a16:creationId xmlns:a16="http://schemas.microsoft.com/office/drawing/2014/main" id="{61B4ADC2-4084-4F0D-A1D4-602BAFFAA6C0}"/>
              </a:ext>
            </a:extLst>
          </p:cNvPr>
          <p:cNvSpPr/>
          <p:nvPr/>
        </p:nvSpPr>
        <p:spPr>
          <a:xfrm>
            <a:off x="368291" y="2380333"/>
            <a:ext cx="5378581" cy="79369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1: </a:t>
            </a:r>
            <a:r>
              <a:rPr lang="es-ES" sz="1200" dirty="0"/>
              <a:t>Detección de líneas de carretera (señalización horizontal) usando técnicas de procesamiento digital de imágenes tales como un filtro Sobel, binarización y  transformada Hough.</a:t>
            </a:r>
            <a:endParaRPr lang="es-ES" sz="2000" dirty="0">
              <a:solidFill>
                <a:schemeClr val="bg1"/>
              </a:solidFill>
            </a:endParaRPr>
          </a:p>
        </p:txBody>
      </p:sp>
      <p:sp>
        <p:nvSpPr>
          <p:cNvPr id="10" name="Rectángulo: esquinas redondeadas 9">
            <a:extLst>
              <a:ext uri="{FF2B5EF4-FFF2-40B4-BE49-F238E27FC236}">
                <a16:creationId xmlns:a16="http://schemas.microsoft.com/office/drawing/2014/main" id="{75491D1A-0349-44CF-ACE2-CD0365B5802F}"/>
              </a:ext>
            </a:extLst>
          </p:cNvPr>
          <p:cNvSpPr/>
          <p:nvPr/>
        </p:nvSpPr>
        <p:spPr>
          <a:xfrm>
            <a:off x="378512" y="1492410"/>
            <a:ext cx="5378581" cy="70069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0: </a:t>
            </a:r>
            <a:r>
              <a:rPr lang="es-ES" sz="1200" dirty="0"/>
              <a:t>Se coloca el vehículo en una carretera con líneas visibles y se captura la información visual de entradas y la preselección de la imagen.</a:t>
            </a:r>
          </a:p>
        </p:txBody>
      </p:sp>
      <p:sp>
        <p:nvSpPr>
          <p:cNvPr id="49" name="Flecha: hacia abajo 48">
            <a:extLst>
              <a:ext uri="{FF2B5EF4-FFF2-40B4-BE49-F238E27FC236}">
                <a16:creationId xmlns:a16="http://schemas.microsoft.com/office/drawing/2014/main" id="{36CAC45E-7B2B-4510-A4DF-A17CA2412BC7}"/>
              </a:ext>
            </a:extLst>
          </p:cNvPr>
          <p:cNvSpPr/>
          <p:nvPr/>
        </p:nvSpPr>
        <p:spPr>
          <a:xfrm>
            <a:off x="2711680" y="2210494"/>
            <a:ext cx="579042" cy="157380"/>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4" name="Rectángulo: esquinas redondeadas 23">
            <a:extLst>
              <a:ext uri="{FF2B5EF4-FFF2-40B4-BE49-F238E27FC236}">
                <a16:creationId xmlns:a16="http://schemas.microsoft.com/office/drawing/2014/main" id="{4C6EE323-DA25-4A88-B673-129CAB45C968}"/>
              </a:ext>
            </a:extLst>
          </p:cNvPr>
          <p:cNvSpPr/>
          <p:nvPr/>
        </p:nvSpPr>
        <p:spPr>
          <a:xfrm>
            <a:off x="368291" y="3441799"/>
            <a:ext cx="5378581" cy="826091"/>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40000"/>
                    <a:lumOff val="60000"/>
                  </a:schemeClr>
                </a:solidFill>
              </a:rPr>
              <a:t>ETAPA 2: </a:t>
            </a:r>
            <a:r>
              <a:rPr lang="es-ES" sz="1200" dirty="0"/>
              <a:t>Se selecciona de líneas detectadas en la etapa anterior, con las cuales se encuentra el punto de fuga usado en la siguiente etapa para la calibración del sistema.</a:t>
            </a:r>
          </a:p>
        </p:txBody>
      </p:sp>
      <p:sp>
        <p:nvSpPr>
          <p:cNvPr id="25" name="Rectángulo: esquinas redondeadas 24">
            <a:extLst>
              <a:ext uri="{FF2B5EF4-FFF2-40B4-BE49-F238E27FC236}">
                <a16:creationId xmlns:a16="http://schemas.microsoft.com/office/drawing/2014/main" id="{36A78082-7091-4A92-9C6E-053AEDF3103C}"/>
              </a:ext>
            </a:extLst>
          </p:cNvPr>
          <p:cNvSpPr/>
          <p:nvPr/>
        </p:nvSpPr>
        <p:spPr>
          <a:xfrm>
            <a:off x="378512" y="4595284"/>
            <a:ext cx="5378581" cy="107756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solidFill>
                  <a:schemeClr val="accent1">
                    <a:lumMod val="40000"/>
                    <a:lumOff val="60000"/>
                  </a:schemeClr>
                </a:solidFill>
              </a:rPr>
              <a:t>ETAPA 3: </a:t>
            </a:r>
            <a:r>
              <a:rPr lang="es-ES" dirty="0"/>
              <a:t>Se estima los ángulos de la cámara roll y </a:t>
            </a:r>
            <a:r>
              <a:rPr lang="es-ES" dirty="0" err="1"/>
              <a:t>pith</a:t>
            </a:r>
            <a:r>
              <a:rPr lang="es-ES" dirty="0"/>
              <a:t>, para la generación de los hiperplanos y la transformación de perspectiva (IPM)</a:t>
            </a:r>
          </a:p>
        </p:txBody>
      </p:sp>
      <p:sp>
        <p:nvSpPr>
          <p:cNvPr id="26" name="Flecha: hacia abajo 25">
            <a:extLst>
              <a:ext uri="{FF2B5EF4-FFF2-40B4-BE49-F238E27FC236}">
                <a16:creationId xmlns:a16="http://schemas.microsoft.com/office/drawing/2014/main" id="{3A7668B1-7FC3-4577-A630-645633C00779}"/>
              </a:ext>
            </a:extLst>
          </p:cNvPr>
          <p:cNvSpPr/>
          <p:nvPr/>
        </p:nvSpPr>
        <p:spPr>
          <a:xfrm>
            <a:off x="2711680" y="3143920"/>
            <a:ext cx="579042" cy="297878"/>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Flecha: hacia abajo 26">
            <a:extLst>
              <a:ext uri="{FF2B5EF4-FFF2-40B4-BE49-F238E27FC236}">
                <a16:creationId xmlns:a16="http://schemas.microsoft.com/office/drawing/2014/main" id="{64876ED4-92A2-4989-99ED-03666CAB5DB6}"/>
              </a:ext>
            </a:extLst>
          </p:cNvPr>
          <p:cNvSpPr/>
          <p:nvPr/>
        </p:nvSpPr>
        <p:spPr>
          <a:xfrm>
            <a:off x="2711680" y="4264454"/>
            <a:ext cx="579042" cy="330830"/>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pic>
        <p:nvPicPr>
          <p:cNvPr id="28" name="Imagen 27">
            <a:extLst>
              <a:ext uri="{FF2B5EF4-FFF2-40B4-BE49-F238E27FC236}">
                <a16:creationId xmlns:a16="http://schemas.microsoft.com/office/drawing/2014/main" id="{FFDF2130-5CB0-46A7-A2C6-950B9360311C}"/>
              </a:ext>
            </a:extLst>
          </p:cNvPr>
          <p:cNvPicPr/>
          <p:nvPr/>
        </p:nvPicPr>
        <p:blipFill>
          <a:blip r:embed="rId3">
            <a:extLst>
              <a:ext uri="{28A0092B-C50C-407E-A947-70E740481C1C}">
                <a14:useLocalDpi xmlns:a14="http://schemas.microsoft.com/office/drawing/2010/main" val="0"/>
              </a:ext>
            </a:extLst>
          </a:blip>
          <a:stretch>
            <a:fillRect/>
          </a:stretch>
        </p:blipFill>
        <p:spPr>
          <a:xfrm>
            <a:off x="6235700" y="1858980"/>
            <a:ext cx="2374900" cy="2618740"/>
          </a:xfrm>
          <a:prstGeom prst="rect">
            <a:avLst/>
          </a:prstGeom>
        </p:spPr>
      </p:pic>
      <p:pic>
        <p:nvPicPr>
          <p:cNvPr id="29" name="Imagen 28">
            <a:extLst>
              <a:ext uri="{FF2B5EF4-FFF2-40B4-BE49-F238E27FC236}">
                <a16:creationId xmlns:a16="http://schemas.microsoft.com/office/drawing/2014/main" id="{3889A09F-43FB-429E-A6BD-43FD39BC7CFA}"/>
              </a:ext>
            </a:extLst>
          </p:cNvPr>
          <p:cNvPicPr/>
          <p:nvPr/>
        </p:nvPicPr>
        <p:blipFill>
          <a:blip r:embed="rId4">
            <a:extLst>
              <a:ext uri="{28A0092B-C50C-407E-A947-70E740481C1C}">
                <a14:useLocalDpi xmlns:a14="http://schemas.microsoft.com/office/drawing/2010/main" val="0"/>
              </a:ext>
            </a:extLst>
          </a:blip>
          <a:stretch>
            <a:fillRect/>
          </a:stretch>
        </p:blipFill>
        <p:spPr>
          <a:xfrm>
            <a:off x="8785808" y="2020893"/>
            <a:ext cx="3027680" cy="2673350"/>
          </a:xfrm>
          <a:prstGeom prst="rect">
            <a:avLst/>
          </a:prstGeom>
        </p:spPr>
      </p:pic>
      <p:sp>
        <p:nvSpPr>
          <p:cNvPr id="4" name="CuadroTexto 3">
            <a:extLst>
              <a:ext uri="{FF2B5EF4-FFF2-40B4-BE49-F238E27FC236}">
                <a16:creationId xmlns:a16="http://schemas.microsoft.com/office/drawing/2014/main" id="{71455DB3-C031-4938-9B8B-55907E156287}"/>
              </a:ext>
            </a:extLst>
          </p:cNvPr>
          <p:cNvSpPr txBox="1"/>
          <p:nvPr/>
        </p:nvSpPr>
        <p:spPr>
          <a:xfrm>
            <a:off x="6723920" y="5104215"/>
            <a:ext cx="1398460" cy="400110"/>
          </a:xfrm>
          <a:prstGeom prst="rect">
            <a:avLst/>
          </a:prstGeom>
          <a:noFill/>
        </p:spPr>
        <p:txBody>
          <a:bodyPr wrap="none" rtlCol="0">
            <a:spAutoFit/>
          </a:bodyPr>
          <a:lstStyle/>
          <a:p>
            <a:r>
              <a:rPr lang="es-EC" sz="2000" b="1" dirty="0"/>
              <a:t>Ángulo Roll</a:t>
            </a:r>
          </a:p>
        </p:txBody>
      </p:sp>
      <p:sp>
        <p:nvSpPr>
          <p:cNvPr id="30" name="CuadroTexto 29">
            <a:extLst>
              <a:ext uri="{FF2B5EF4-FFF2-40B4-BE49-F238E27FC236}">
                <a16:creationId xmlns:a16="http://schemas.microsoft.com/office/drawing/2014/main" id="{F9A4C0E5-B8C4-4673-BA9F-09871CFB1C1F}"/>
              </a:ext>
            </a:extLst>
          </p:cNvPr>
          <p:cNvSpPr txBox="1"/>
          <p:nvPr/>
        </p:nvSpPr>
        <p:spPr>
          <a:xfrm>
            <a:off x="9219907" y="5102937"/>
            <a:ext cx="1524585" cy="400110"/>
          </a:xfrm>
          <a:prstGeom prst="rect">
            <a:avLst/>
          </a:prstGeom>
          <a:noFill/>
        </p:spPr>
        <p:txBody>
          <a:bodyPr wrap="none" rtlCol="0">
            <a:spAutoFit/>
          </a:bodyPr>
          <a:lstStyle/>
          <a:p>
            <a:r>
              <a:rPr lang="es-EC" sz="2000" b="1" dirty="0"/>
              <a:t>Ángulo Pitch</a:t>
            </a:r>
          </a:p>
        </p:txBody>
      </p:sp>
    </p:spTree>
    <p:extLst>
      <p:ext uri="{BB962C8B-B14F-4D97-AF65-F5344CB8AC3E}">
        <p14:creationId xmlns:p14="http://schemas.microsoft.com/office/powerpoint/2010/main" val="16442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494724"/>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GENERACIÓN DE HIPERPLANOS </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21</a:t>
            </a:fld>
            <a:endParaRPr lang="es-EC"/>
          </a:p>
        </p:txBody>
      </p:sp>
      <p:pic>
        <p:nvPicPr>
          <p:cNvPr id="15" name="Imagen 14">
            <a:extLst>
              <a:ext uri="{FF2B5EF4-FFF2-40B4-BE49-F238E27FC236}">
                <a16:creationId xmlns:a16="http://schemas.microsoft.com/office/drawing/2014/main" id="{4B5031D0-D7EC-41B0-81FD-04A3FF0CA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0" y="1028039"/>
            <a:ext cx="9125284" cy="5361103"/>
          </a:xfrm>
          <a:prstGeom prst="rect">
            <a:avLst/>
          </a:prstGeom>
        </p:spPr>
      </p:pic>
      <p:sp>
        <p:nvSpPr>
          <p:cNvPr id="5" name="Rectángulo 4">
            <a:extLst>
              <a:ext uri="{FF2B5EF4-FFF2-40B4-BE49-F238E27FC236}">
                <a16:creationId xmlns:a16="http://schemas.microsoft.com/office/drawing/2014/main" id="{157D73BB-D2E2-409C-A1D9-EE21CF2D6E34}"/>
              </a:ext>
            </a:extLst>
          </p:cNvPr>
          <p:cNvSpPr/>
          <p:nvPr/>
        </p:nvSpPr>
        <p:spPr>
          <a:xfrm>
            <a:off x="2298700" y="2197099"/>
            <a:ext cx="7835901" cy="401128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8100">
                <a:solidFill>
                  <a:schemeClr val="tx1"/>
                </a:solidFill>
              </a:ln>
            </a:endParaRPr>
          </a:p>
        </p:txBody>
      </p:sp>
      <p:sp>
        <p:nvSpPr>
          <p:cNvPr id="17" name="Rectángulo 16">
            <a:extLst>
              <a:ext uri="{FF2B5EF4-FFF2-40B4-BE49-F238E27FC236}">
                <a16:creationId xmlns:a16="http://schemas.microsoft.com/office/drawing/2014/main" id="{150D1D0B-7F69-4F64-A9FE-D772069E38AF}"/>
              </a:ext>
            </a:extLst>
          </p:cNvPr>
          <p:cNvSpPr/>
          <p:nvPr/>
        </p:nvSpPr>
        <p:spPr>
          <a:xfrm>
            <a:off x="4140200" y="2870200"/>
            <a:ext cx="4114800" cy="2032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8100">
                <a:solidFill>
                  <a:schemeClr val="tx1"/>
                </a:solidFill>
              </a:ln>
            </a:endParaRPr>
          </a:p>
        </p:txBody>
      </p:sp>
      <p:sp>
        <p:nvSpPr>
          <p:cNvPr id="18" name="Rectángulo 17">
            <a:extLst>
              <a:ext uri="{FF2B5EF4-FFF2-40B4-BE49-F238E27FC236}">
                <a16:creationId xmlns:a16="http://schemas.microsoft.com/office/drawing/2014/main" id="{0B1BB85D-7F5A-4A4D-92B1-B4A75EAF49D5}"/>
              </a:ext>
            </a:extLst>
          </p:cNvPr>
          <p:cNvSpPr/>
          <p:nvPr/>
        </p:nvSpPr>
        <p:spPr>
          <a:xfrm>
            <a:off x="4889500" y="3124200"/>
            <a:ext cx="2641600" cy="1333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8100">
                <a:solidFill>
                  <a:schemeClr val="tx1"/>
                </a:solidFill>
              </a:ln>
            </a:endParaRPr>
          </a:p>
        </p:txBody>
      </p:sp>
      <p:sp>
        <p:nvSpPr>
          <p:cNvPr id="20" name="Rectángulo 19">
            <a:extLst>
              <a:ext uri="{FF2B5EF4-FFF2-40B4-BE49-F238E27FC236}">
                <a16:creationId xmlns:a16="http://schemas.microsoft.com/office/drawing/2014/main" id="{F8E7DC5E-65CA-4A62-B714-A0354A9C52D3}"/>
              </a:ext>
            </a:extLst>
          </p:cNvPr>
          <p:cNvSpPr/>
          <p:nvPr/>
        </p:nvSpPr>
        <p:spPr>
          <a:xfrm>
            <a:off x="5283200" y="3276600"/>
            <a:ext cx="1943100" cy="9525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8100">
                <a:solidFill>
                  <a:schemeClr val="tx1"/>
                </a:solidFill>
              </a:ln>
            </a:endParaRPr>
          </a:p>
        </p:txBody>
      </p:sp>
      <p:sp>
        <p:nvSpPr>
          <p:cNvPr id="7" name="CuadroTexto 6">
            <a:extLst>
              <a:ext uri="{FF2B5EF4-FFF2-40B4-BE49-F238E27FC236}">
                <a16:creationId xmlns:a16="http://schemas.microsoft.com/office/drawing/2014/main" id="{5AA3C2B8-8CF9-4375-BC02-08EED4994480}"/>
              </a:ext>
            </a:extLst>
          </p:cNvPr>
          <p:cNvSpPr txBox="1"/>
          <p:nvPr/>
        </p:nvSpPr>
        <p:spPr>
          <a:xfrm>
            <a:off x="2160548" y="1738122"/>
            <a:ext cx="585417" cy="461665"/>
          </a:xfrm>
          <a:prstGeom prst="rect">
            <a:avLst/>
          </a:prstGeom>
          <a:noFill/>
        </p:spPr>
        <p:txBody>
          <a:bodyPr wrap="none" rtlCol="0">
            <a:spAutoFit/>
          </a:bodyPr>
          <a:lstStyle/>
          <a:p>
            <a:r>
              <a:rPr lang="es-EC" sz="2400" dirty="0">
                <a:solidFill>
                  <a:srgbClr val="FFFF00"/>
                </a:solidFill>
              </a:rPr>
              <a:t>5m</a:t>
            </a:r>
          </a:p>
        </p:txBody>
      </p:sp>
      <p:sp>
        <p:nvSpPr>
          <p:cNvPr id="22" name="CuadroTexto 21">
            <a:extLst>
              <a:ext uri="{FF2B5EF4-FFF2-40B4-BE49-F238E27FC236}">
                <a16:creationId xmlns:a16="http://schemas.microsoft.com/office/drawing/2014/main" id="{09929C24-64C7-4944-A489-840CE309FFE6}"/>
              </a:ext>
            </a:extLst>
          </p:cNvPr>
          <p:cNvSpPr txBox="1"/>
          <p:nvPr/>
        </p:nvSpPr>
        <p:spPr>
          <a:xfrm>
            <a:off x="4040148" y="2410696"/>
            <a:ext cx="740908" cy="461665"/>
          </a:xfrm>
          <a:prstGeom prst="rect">
            <a:avLst/>
          </a:prstGeom>
          <a:noFill/>
        </p:spPr>
        <p:txBody>
          <a:bodyPr wrap="none" rtlCol="0">
            <a:spAutoFit/>
          </a:bodyPr>
          <a:lstStyle/>
          <a:p>
            <a:r>
              <a:rPr lang="es-EC" sz="2400" dirty="0">
                <a:solidFill>
                  <a:srgbClr val="0070C0"/>
                </a:solidFill>
              </a:rPr>
              <a:t>10m</a:t>
            </a:r>
          </a:p>
        </p:txBody>
      </p:sp>
      <p:sp>
        <p:nvSpPr>
          <p:cNvPr id="24" name="CuadroTexto 23">
            <a:extLst>
              <a:ext uri="{FF2B5EF4-FFF2-40B4-BE49-F238E27FC236}">
                <a16:creationId xmlns:a16="http://schemas.microsoft.com/office/drawing/2014/main" id="{6C4A3D5A-C78F-458A-8E61-B5BE0D7D2162}"/>
              </a:ext>
            </a:extLst>
          </p:cNvPr>
          <p:cNvSpPr txBox="1"/>
          <p:nvPr/>
        </p:nvSpPr>
        <p:spPr>
          <a:xfrm>
            <a:off x="4228049" y="2920900"/>
            <a:ext cx="740908" cy="461665"/>
          </a:xfrm>
          <a:prstGeom prst="rect">
            <a:avLst/>
          </a:prstGeom>
          <a:noFill/>
        </p:spPr>
        <p:txBody>
          <a:bodyPr wrap="none" rtlCol="0">
            <a:spAutoFit/>
          </a:bodyPr>
          <a:lstStyle/>
          <a:p>
            <a:r>
              <a:rPr lang="es-EC" sz="2400" dirty="0">
                <a:solidFill>
                  <a:srgbClr val="FF0000"/>
                </a:solidFill>
              </a:rPr>
              <a:t>15m</a:t>
            </a:r>
          </a:p>
        </p:txBody>
      </p:sp>
      <p:sp>
        <p:nvSpPr>
          <p:cNvPr id="25" name="CuadroTexto 24">
            <a:extLst>
              <a:ext uri="{FF2B5EF4-FFF2-40B4-BE49-F238E27FC236}">
                <a16:creationId xmlns:a16="http://schemas.microsoft.com/office/drawing/2014/main" id="{9D4EF88F-D340-44E9-AB1E-744E69B523C9}"/>
              </a:ext>
            </a:extLst>
          </p:cNvPr>
          <p:cNvSpPr txBox="1"/>
          <p:nvPr/>
        </p:nvSpPr>
        <p:spPr>
          <a:xfrm>
            <a:off x="5283200" y="3225673"/>
            <a:ext cx="740908" cy="461665"/>
          </a:xfrm>
          <a:prstGeom prst="rect">
            <a:avLst/>
          </a:prstGeom>
          <a:noFill/>
        </p:spPr>
        <p:txBody>
          <a:bodyPr wrap="none" rtlCol="0">
            <a:spAutoFit/>
          </a:bodyPr>
          <a:lstStyle/>
          <a:p>
            <a:r>
              <a:rPr lang="es-EC" sz="2400" dirty="0"/>
              <a:t>20m</a:t>
            </a:r>
          </a:p>
        </p:txBody>
      </p:sp>
    </p:spTree>
    <p:extLst>
      <p:ext uri="{BB962C8B-B14F-4D97-AF65-F5344CB8AC3E}">
        <p14:creationId xmlns:p14="http://schemas.microsoft.com/office/powerpoint/2010/main" val="5123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20" grpId="0" animBg="1"/>
      <p:bldP spid="7"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0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tx1"/>
                </a:solidFill>
              </a:rPr>
              <a:t>TRANSFORMACION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87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9"/>
            <a:ext cx="10515600" cy="494724"/>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Transformación de Perspectiva (IPM)</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2217CE50-3E36-4CFE-B8C7-2EFC7E9D063D}"/>
              </a:ext>
            </a:extLst>
          </p:cNvPr>
          <p:cNvSpPr>
            <a:spLocks noGrp="1"/>
          </p:cNvSpPr>
          <p:nvPr>
            <p:ph type="sldNum" sz="quarter" idx="12"/>
          </p:nvPr>
        </p:nvSpPr>
        <p:spPr/>
        <p:txBody>
          <a:bodyPr/>
          <a:lstStyle/>
          <a:p>
            <a:fld id="{5A745FF5-85E7-44FB-BA6C-21F3DA7B9E3F}" type="slidenum">
              <a:rPr lang="es-EC" smtClean="0"/>
              <a:t>24</a:t>
            </a:fld>
            <a:endParaRPr lang="es-EC"/>
          </a:p>
        </p:txBody>
      </p:sp>
      <p:pic>
        <p:nvPicPr>
          <p:cNvPr id="23" name="Imagen 22">
            <a:extLst>
              <a:ext uri="{FF2B5EF4-FFF2-40B4-BE49-F238E27FC236}">
                <a16:creationId xmlns:a16="http://schemas.microsoft.com/office/drawing/2014/main" id="{91EF60C8-F394-40DB-8B14-DA75D472ECFA}"/>
              </a:ext>
            </a:extLst>
          </p:cNvPr>
          <p:cNvPicPr/>
          <p:nvPr/>
        </p:nvPicPr>
        <p:blipFill>
          <a:blip r:embed="rId4">
            <a:extLst>
              <a:ext uri="{28A0092B-C50C-407E-A947-70E740481C1C}">
                <a14:useLocalDpi xmlns:a14="http://schemas.microsoft.com/office/drawing/2010/main" val="0"/>
              </a:ext>
            </a:extLst>
          </a:blip>
          <a:stretch>
            <a:fillRect/>
          </a:stretch>
        </p:blipFill>
        <p:spPr>
          <a:xfrm>
            <a:off x="723891" y="1283987"/>
            <a:ext cx="6438909" cy="5116624"/>
          </a:xfrm>
          <a:prstGeom prst="rect">
            <a:avLst/>
          </a:prstGeom>
        </p:spPr>
      </p:pic>
      <p:pic>
        <p:nvPicPr>
          <p:cNvPr id="26" name="Imagen 25">
            <a:extLst>
              <a:ext uri="{FF2B5EF4-FFF2-40B4-BE49-F238E27FC236}">
                <a16:creationId xmlns:a16="http://schemas.microsoft.com/office/drawing/2014/main" id="{272526B0-CD91-4403-918D-B7773E2B06C6}"/>
              </a:ext>
            </a:extLst>
          </p:cNvPr>
          <p:cNvPicPr/>
          <p:nvPr/>
        </p:nvPicPr>
        <p:blipFill>
          <a:blip r:embed="rId5">
            <a:extLst>
              <a:ext uri="{28A0092B-C50C-407E-A947-70E740481C1C}">
                <a14:useLocalDpi xmlns:a14="http://schemas.microsoft.com/office/drawing/2010/main" val="0"/>
              </a:ext>
            </a:extLst>
          </a:blip>
          <a:stretch>
            <a:fillRect/>
          </a:stretch>
        </p:blipFill>
        <p:spPr>
          <a:xfrm>
            <a:off x="8089891" y="1239726"/>
            <a:ext cx="3263909" cy="5116624"/>
          </a:xfrm>
          <a:prstGeom prst="rect">
            <a:avLst/>
          </a:prstGeom>
        </p:spPr>
      </p:pic>
      <p:sp>
        <p:nvSpPr>
          <p:cNvPr id="27" name="Flecha: hacia abajo 26">
            <a:extLst>
              <a:ext uri="{FF2B5EF4-FFF2-40B4-BE49-F238E27FC236}">
                <a16:creationId xmlns:a16="http://schemas.microsoft.com/office/drawing/2014/main" id="{0EB83132-2BFB-4C6A-9156-E24B01869D7F}"/>
              </a:ext>
            </a:extLst>
          </p:cNvPr>
          <p:cNvSpPr/>
          <p:nvPr/>
        </p:nvSpPr>
        <p:spPr>
          <a:xfrm rot="16200000">
            <a:off x="7301146" y="3450446"/>
            <a:ext cx="579042" cy="655557"/>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6075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tx1"/>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1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654531"/>
          </a:xfrm>
        </p:spPr>
        <p:txBody>
          <a:bodyPr>
            <a:normAutofit fontScale="90000"/>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15659"/>
            <a:ext cx="11486826" cy="3995682"/>
          </a:xfrm>
        </p:spPr>
        <p:txBody>
          <a:bodyPr>
            <a:noAutofit/>
          </a:bodyPr>
          <a:lstStyle/>
          <a:p>
            <a:pPr marL="285750" indent="-285750" algn="just">
              <a:buFont typeface="Arial" panose="020B0604020202020204" pitchFamily="34" charset="0"/>
              <a:buChar char="•"/>
            </a:pPr>
            <a:r>
              <a:rPr lang="es-ES" sz="1400" b="1" dirty="0">
                <a:solidFill>
                  <a:schemeClr val="tx1"/>
                </a:solidFill>
              </a:rPr>
              <a:t>CON IMÁGENES EN AMBIENTE DE LABORATORIO</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16D60E0-D8DB-4A86-A108-CE7B53D99E8A}"/>
              </a:ext>
            </a:extLst>
          </p:cNvPr>
          <p:cNvPicPr/>
          <p:nvPr/>
        </p:nvPicPr>
        <p:blipFill>
          <a:blip r:embed="rId3">
            <a:extLst>
              <a:ext uri="{28A0092B-C50C-407E-A947-70E740481C1C}">
                <a14:useLocalDpi xmlns:a14="http://schemas.microsoft.com/office/drawing/2010/main" val="0"/>
              </a:ext>
            </a:extLst>
          </a:blip>
          <a:stretch>
            <a:fillRect/>
          </a:stretch>
        </p:blipFill>
        <p:spPr>
          <a:xfrm>
            <a:off x="354295" y="1883431"/>
            <a:ext cx="6737045" cy="4522638"/>
          </a:xfrm>
          <a:prstGeom prst="rect">
            <a:avLst/>
          </a:prstGeom>
        </p:spPr>
      </p:pic>
      <p:pic>
        <p:nvPicPr>
          <p:cNvPr id="18" name="Imagen 17">
            <a:extLst>
              <a:ext uri="{FF2B5EF4-FFF2-40B4-BE49-F238E27FC236}">
                <a16:creationId xmlns:a16="http://schemas.microsoft.com/office/drawing/2014/main" id="{D653BF2E-6BA9-4476-8B2E-FB9656BBD34D}"/>
              </a:ext>
            </a:extLst>
          </p:cNvPr>
          <p:cNvPicPr/>
          <p:nvPr/>
        </p:nvPicPr>
        <p:blipFill>
          <a:blip r:embed="rId4">
            <a:extLst>
              <a:ext uri="{28A0092B-C50C-407E-A947-70E740481C1C}">
                <a14:useLocalDpi xmlns:a14="http://schemas.microsoft.com/office/drawing/2010/main" val="0"/>
              </a:ext>
            </a:extLst>
          </a:blip>
          <a:stretch>
            <a:fillRect/>
          </a:stretch>
        </p:blipFill>
        <p:spPr>
          <a:xfrm>
            <a:off x="8375014" y="1092113"/>
            <a:ext cx="2686686" cy="5345651"/>
          </a:xfrm>
          <a:prstGeom prst="rect">
            <a:avLst/>
          </a:prstGeom>
        </p:spPr>
      </p:pic>
      <p:pic>
        <p:nvPicPr>
          <p:cNvPr id="20" name="Imagen 19">
            <a:extLst>
              <a:ext uri="{FF2B5EF4-FFF2-40B4-BE49-F238E27FC236}">
                <a16:creationId xmlns:a16="http://schemas.microsoft.com/office/drawing/2014/main" id="{C6718F1A-2DBE-4304-81DC-33ECFAFB0A20}"/>
              </a:ext>
            </a:extLst>
          </p:cNvPr>
          <p:cNvPicPr/>
          <p:nvPr/>
        </p:nvPicPr>
        <p:blipFill>
          <a:blip r:embed="rId5">
            <a:extLst>
              <a:ext uri="{28A0092B-C50C-407E-A947-70E740481C1C}">
                <a14:useLocalDpi xmlns:a14="http://schemas.microsoft.com/office/drawing/2010/main" val="0"/>
              </a:ext>
            </a:extLst>
          </a:blip>
          <a:stretch>
            <a:fillRect/>
          </a:stretch>
        </p:blipFill>
        <p:spPr>
          <a:xfrm>
            <a:off x="375520" y="1883431"/>
            <a:ext cx="6737045" cy="4517180"/>
          </a:xfrm>
          <a:prstGeom prst="rect">
            <a:avLst/>
          </a:prstGeom>
        </p:spPr>
      </p:pic>
      <p:sp>
        <p:nvSpPr>
          <p:cNvPr id="22" name="Flecha: hacia abajo 21">
            <a:extLst>
              <a:ext uri="{FF2B5EF4-FFF2-40B4-BE49-F238E27FC236}">
                <a16:creationId xmlns:a16="http://schemas.microsoft.com/office/drawing/2014/main" id="{52EC6B24-FC3D-4CE5-BC82-8EFB495CE674}"/>
              </a:ext>
            </a:extLst>
          </p:cNvPr>
          <p:cNvSpPr/>
          <p:nvPr/>
        </p:nvSpPr>
        <p:spPr>
          <a:xfrm rot="16200000">
            <a:off x="7623765" y="4009246"/>
            <a:ext cx="579042" cy="655557"/>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574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15659"/>
            <a:ext cx="11486826" cy="299467"/>
          </a:xfrm>
        </p:spPr>
        <p:txBody>
          <a:bodyPr>
            <a:noAutofit/>
          </a:bodyPr>
          <a:lstStyle/>
          <a:p>
            <a:pPr marL="285750" indent="-285750" algn="just">
              <a:buFont typeface="Arial" panose="020B0604020202020204" pitchFamily="34" charset="0"/>
              <a:buChar char="•"/>
            </a:pPr>
            <a:r>
              <a:rPr lang="es-ES" sz="1400" b="1" dirty="0">
                <a:solidFill>
                  <a:schemeClr val="tx1"/>
                </a:solidFill>
              </a:rPr>
              <a:t>CON IMÁGENES EN AMBIENTE DE LABORATORIO</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D5F2459F-2C48-4629-A461-AC6161AA02A2}"/>
              </a:ext>
            </a:extLst>
          </p:cNvPr>
          <p:cNvGraphicFramePr>
            <a:graphicFrameLocks noGrp="1"/>
          </p:cNvGraphicFramePr>
          <p:nvPr>
            <p:extLst>
              <p:ext uri="{D42A27DB-BD31-4B8C-83A1-F6EECF244321}">
                <p14:modId xmlns:p14="http://schemas.microsoft.com/office/powerpoint/2010/main" val="232889511"/>
              </p:ext>
            </p:extLst>
          </p:nvPr>
        </p:nvGraphicFramePr>
        <p:xfrm>
          <a:off x="7224658" y="3484853"/>
          <a:ext cx="4722729" cy="1497808"/>
        </p:xfrm>
        <a:graphic>
          <a:graphicData uri="http://schemas.openxmlformats.org/drawingml/2006/table">
            <a:tbl>
              <a:tblPr firstRow="1" firstCol="1" bandRow="1">
                <a:tableStyleId>{5C22544A-7EE6-4342-B048-85BDC9FD1C3A}</a:tableStyleId>
              </a:tblPr>
              <a:tblGrid>
                <a:gridCol w="1656013">
                  <a:extLst>
                    <a:ext uri="{9D8B030D-6E8A-4147-A177-3AD203B41FA5}">
                      <a16:colId xmlns:a16="http://schemas.microsoft.com/office/drawing/2014/main" val="3004665387"/>
                    </a:ext>
                  </a:extLst>
                </a:gridCol>
                <a:gridCol w="736600">
                  <a:extLst>
                    <a:ext uri="{9D8B030D-6E8A-4147-A177-3AD203B41FA5}">
                      <a16:colId xmlns:a16="http://schemas.microsoft.com/office/drawing/2014/main" val="3581314049"/>
                    </a:ext>
                  </a:extLst>
                </a:gridCol>
                <a:gridCol w="1143000">
                  <a:extLst>
                    <a:ext uri="{9D8B030D-6E8A-4147-A177-3AD203B41FA5}">
                      <a16:colId xmlns:a16="http://schemas.microsoft.com/office/drawing/2014/main" val="322968256"/>
                    </a:ext>
                  </a:extLst>
                </a:gridCol>
                <a:gridCol w="1187116">
                  <a:extLst>
                    <a:ext uri="{9D8B030D-6E8A-4147-A177-3AD203B41FA5}">
                      <a16:colId xmlns:a16="http://schemas.microsoft.com/office/drawing/2014/main" val="643963500"/>
                    </a:ext>
                  </a:extLst>
                </a:gridCol>
              </a:tblGrid>
              <a:tr h="374452">
                <a:tc>
                  <a:txBody>
                    <a:bodyPr/>
                    <a:lstStyle/>
                    <a:p>
                      <a:pPr>
                        <a:lnSpc>
                          <a:spcPct val="115000"/>
                        </a:lnSpc>
                        <a:spcAft>
                          <a:spcPts val="0"/>
                        </a:spcAft>
                      </a:pPr>
                      <a:r>
                        <a:rPr lang="es-EC" sz="1800" dirty="0">
                          <a:effectLst/>
                        </a:rPr>
                        <a:t>Distancia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Altura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Posición X</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Posición Z</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861446"/>
                  </a:ext>
                </a:extLst>
              </a:tr>
              <a:tr h="374452">
                <a:tc>
                  <a:txBody>
                    <a:bodyPr/>
                    <a:lstStyle/>
                    <a:p>
                      <a:pPr>
                        <a:lnSpc>
                          <a:spcPct val="115000"/>
                        </a:lnSpc>
                        <a:spcAft>
                          <a:spcPts val="0"/>
                        </a:spcAft>
                      </a:pPr>
                      <a:r>
                        <a:rPr lang="es-EC" sz="1800">
                          <a:effectLst/>
                        </a:rPr>
                        <a:t>Real (m)</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1.68</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-1.4</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7.5</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837193"/>
                  </a:ext>
                </a:extLst>
              </a:tr>
              <a:tr h="374452">
                <a:tc>
                  <a:txBody>
                    <a:bodyPr/>
                    <a:lstStyle/>
                    <a:p>
                      <a:pPr>
                        <a:lnSpc>
                          <a:spcPct val="115000"/>
                        </a:lnSpc>
                        <a:spcAft>
                          <a:spcPts val="0"/>
                        </a:spcAft>
                      </a:pPr>
                      <a:r>
                        <a:rPr lang="es-EC" sz="1800" dirty="0">
                          <a:effectLst/>
                        </a:rPr>
                        <a:t>Calculado (m)</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1.628</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-1.27</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7.45</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838063"/>
                  </a:ext>
                </a:extLst>
              </a:tr>
              <a:tr h="374452">
                <a:tc>
                  <a:txBody>
                    <a:bodyPr/>
                    <a:lstStyle/>
                    <a:p>
                      <a:pPr>
                        <a:lnSpc>
                          <a:spcPct val="115000"/>
                        </a:lnSpc>
                        <a:spcAft>
                          <a:spcPts val="0"/>
                        </a:spcAft>
                      </a:pPr>
                      <a:r>
                        <a:rPr lang="es-EC" sz="1800">
                          <a:effectLst/>
                        </a:rPr>
                        <a:t>Error (%)</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3.09</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9.28</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0.66</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349674"/>
                  </a:ext>
                </a:extLst>
              </a:tr>
            </a:tbl>
          </a:graphicData>
        </a:graphic>
      </p:graphicFrame>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F315A4E-3ADF-444E-A83D-D5F8B6CA8CF3}"/>
                  </a:ext>
                </a:extLst>
              </p:cNvPr>
              <p:cNvSpPr txBox="1"/>
              <p:nvPr/>
            </p:nvSpPr>
            <p:spPr>
              <a:xfrm>
                <a:off x="7451558" y="2095500"/>
                <a:ext cx="4003842" cy="923330"/>
              </a:xfrm>
              <a:prstGeom prst="rect">
                <a:avLst/>
              </a:prstGeom>
              <a:noFill/>
            </p:spPr>
            <p:txBody>
              <a:bodyPr wrap="square" rtlCol="0">
                <a:spAutoFit/>
              </a:bodyPr>
              <a:lstStyle/>
              <a:p>
                <a:r>
                  <a:rPr lang="es-EC" dirty="0"/>
                  <a:t>Altura de la cámara Hc=0.825</a:t>
                </a:r>
              </a:p>
              <a:p>
                <a:r>
                  <a:rPr lang="es-EC" dirty="0"/>
                  <a:t>Ángulos </a:t>
                </a:r>
                <a14:m>
                  <m:oMath xmlns:m="http://schemas.openxmlformats.org/officeDocument/2006/math">
                    <m:r>
                      <a:rPr lang="es-EC" i="1">
                        <a:latin typeface="Cambria Math" panose="02040503050406030204" pitchFamily="18" charset="0"/>
                      </a:rPr>
                      <m:t>𝜃</m:t>
                    </m:r>
                    <m:r>
                      <a:rPr lang="es-EC" i="1">
                        <a:latin typeface="Cambria Math" panose="02040503050406030204" pitchFamily="18" charset="0"/>
                      </a:rPr>
                      <m:t>=2.40°</m:t>
                    </m:r>
                  </m:oMath>
                </a14:m>
                <a:r>
                  <a:rPr lang="es-EC" b="1" dirty="0"/>
                  <a:t> </a:t>
                </a:r>
                <a:r>
                  <a:rPr lang="es-EC" dirty="0"/>
                  <a:t>y</a:t>
                </a:r>
                <a:r>
                  <a:rPr lang="es-EC" b="1" dirty="0"/>
                  <a:t> </a:t>
                </a:r>
                <a14:m>
                  <m:oMath xmlns:m="http://schemas.openxmlformats.org/officeDocument/2006/math">
                    <m:r>
                      <a:rPr lang="es-EC" b="1" i="1">
                        <a:latin typeface="Cambria Math" panose="02040503050406030204" pitchFamily="18" charset="0"/>
                      </a:rPr>
                      <m:t>∅=</m:t>
                    </m:r>
                    <m:r>
                      <a:rPr lang="es-EC" i="1">
                        <a:latin typeface="Cambria Math" panose="02040503050406030204" pitchFamily="18" charset="0"/>
                      </a:rPr>
                      <m:t>0.08°</m:t>
                    </m:r>
                  </m:oMath>
                </a14:m>
                <a:endParaRPr lang="es-EC" dirty="0"/>
              </a:p>
              <a:p>
                <a:r>
                  <a:rPr lang="es-EC" dirty="0"/>
                  <a:t>Error global 3.6455% </a:t>
                </a:r>
              </a:p>
            </p:txBody>
          </p:sp>
        </mc:Choice>
        <mc:Fallback xmlns="">
          <p:sp>
            <p:nvSpPr>
              <p:cNvPr id="4" name="CuadroTexto 3">
                <a:extLst>
                  <a:ext uri="{FF2B5EF4-FFF2-40B4-BE49-F238E27FC236}">
                    <a16:creationId xmlns:a16="http://schemas.microsoft.com/office/drawing/2014/main" id="{4F315A4E-3ADF-444E-A83D-D5F8B6CA8CF3}"/>
                  </a:ext>
                </a:extLst>
              </p:cNvPr>
              <p:cNvSpPr txBox="1">
                <a:spLocks noRot="1" noChangeAspect="1" noMove="1" noResize="1" noEditPoints="1" noAdjustHandles="1" noChangeArrowheads="1" noChangeShapeType="1" noTextEdit="1"/>
              </p:cNvSpPr>
              <p:nvPr/>
            </p:nvSpPr>
            <p:spPr>
              <a:xfrm>
                <a:off x="7451558" y="2095500"/>
                <a:ext cx="4003842" cy="923330"/>
              </a:xfrm>
              <a:prstGeom prst="rect">
                <a:avLst/>
              </a:prstGeom>
              <a:blipFill>
                <a:blip r:embed="rId4"/>
                <a:stretch>
                  <a:fillRect l="-1218" t="-3974" b="-9934"/>
                </a:stretch>
              </a:blipFill>
            </p:spPr>
            <p:txBody>
              <a:bodyPr/>
              <a:lstStyle/>
              <a:p>
                <a:r>
                  <a:rPr lang="es-EC">
                    <a:noFill/>
                  </a:rPr>
                  <a:t> </a:t>
                </a:r>
              </a:p>
            </p:txBody>
          </p:sp>
        </mc:Fallback>
      </mc:AlternateContent>
      <p:pic>
        <p:nvPicPr>
          <p:cNvPr id="13" name="Imagen 12">
            <a:extLst>
              <a:ext uri="{FF2B5EF4-FFF2-40B4-BE49-F238E27FC236}">
                <a16:creationId xmlns:a16="http://schemas.microsoft.com/office/drawing/2014/main" id="{E501E3CF-D4D3-490E-B019-1FEB7A90D7B6}"/>
              </a:ext>
            </a:extLst>
          </p:cNvPr>
          <p:cNvPicPr/>
          <p:nvPr/>
        </p:nvPicPr>
        <p:blipFill>
          <a:blip r:embed="rId5">
            <a:extLst>
              <a:ext uri="{28A0092B-C50C-407E-A947-70E740481C1C}">
                <a14:useLocalDpi xmlns:a14="http://schemas.microsoft.com/office/drawing/2010/main" val="0"/>
              </a:ext>
            </a:extLst>
          </a:blip>
          <a:stretch>
            <a:fillRect/>
          </a:stretch>
        </p:blipFill>
        <p:spPr>
          <a:xfrm>
            <a:off x="375520" y="1883431"/>
            <a:ext cx="6737045" cy="4517180"/>
          </a:xfrm>
          <a:prstGeom prst="rect">
            <a:avLst/>
          </a:prstGeom>
        </p:spPr>
      </p:pic>
    </p:spTree>
    <p:extLst>
      <p:ext uri="{BB962C8B-B14F-4D97-AF65-F5344CB8AC3E}">
        <p14:creationId xmlns:p14="http://schemas.microsoft.com/office/powerpoint/2010/main" val="50277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654531"/>
          </a:xfrm>
        </p:spPr>
        <p:txBody>
          <a:bodyPr>
            <a:normAutofit fontScale="90000"/>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367086"/>
            <a:ext cx="11486826" cy="3995682"/>
          </a:xfrm>
        </p:spPr>
        <p:txBody>
          <a:bodyPr>
            <a:noAutofit/>
          </a:bodyPr>
          <a:lstStyle/>
          <a:p>
            <a:pPr marL="285750" indent="-285750" algn="just">
              <a:buFont typeface="Arial" panose="020B0604020202020204" pitchFamily="34" charset="0"/>
              <a:buChar char="•"/>
            </a:pPr>
            <a:r>
              <a:rPr lang="es-ES" sz="1400" b="1" dirty="0">
                <a:solidFill>
                  <a:schemeClr val="tx1"/>
                </a:solidFill>
              </a:rPr>
              <a:t>CON IMÁGENES EN AMBIENTE REAL</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2" name="Flecha: hacia abajo 21">
            <a:extLst>
              <a:ext uri="{FF2B5EF4-FFF2-40B4-BE49-F238E27FC236}">
                <a16:creationId xmlns:a16="http://schemas.microsoft.com/office/drawing/2014/main" id="{52EC6B24-FC3D-4CE5-BC82-8EFB495CE674}"/>
              </a:ext>
            </a:extLst>
          </p:cNvPr>
          <p:cNvSpPr/>
          <p:nvPr/>
        </p:nvSpPr>
        <p:spPr>
          <a:xfrm rot="16200000">
            <a:off x="7297706" y="3814240"/>
            <a:ext cx="579042" cy="655557"/>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s-EC" dirty="0"/>
          </a:p>
        </p:txBody>
      </p:sp>
      <p:pic>
        <p:nvPicPr>
          <p:cNvPr id="17" name="Imagen 16">
            <a:extLst>
              <a:ext uri="{FF2B5EF4-FFF2-40B4-BE49-F238E27FC236}">
                <a16:creationId xmlns:a16="http://schemas.microsoft.com/office/drawing/2014/main" id="{15701501-D4EB-42E5-A519-EA8EEA8DCA7C}"/>
              </a:ext>
            </a:extLst>
          </p:cNvPr>
          <p:cNvPicPr/>
          <p:nvPr/>
        </p:nvPicPr>
        <p:blipFill>
          <a:blip r:embed="rId3">
            <a:extLst>
              <a:ext uri="{28A0092B-C50C-407E-A947-70E740481C1C}">
                <a14:useLocalDpi xmlns:a14="http://schemas.microsoft.com/office/drawing/2010/main" val="0"/>
              </a:ext>
            </a:extLst>
          </a:blip>
          <a:stretch>
            <a:fillRect/>
          </a:stretch>
        </p:blipFill>
        <p:spPr>
          <a:xfrm>
            <a:off x="519728" y="1883429"/>
            <a:ext cx="6316480" cy="4517180"/>
          </a:xfrm>
          <a:prstGeom prst="rect">
            <a:avLst/>
          </a:prstGeom>
        </p:spPr>
      </p:pic>
      <p:pic>
        <p:nvPicPr>
          <p:cNvPr id="24" name="Imagen 23">
            <a:extLst>
              <a:ext uri="{FF2B5EF4-FFF2-40B4-BE49-F238E27FC236}">
                <a16:creationId xmlns:a16="http://schemas.microsoft.com/office/drawing/2014/main" id="{599786D0-862F-4D3C-B3B4-852DABDD5EF7}"/>
              </a:ext>
            </a:extLst>
          </p:cNvPr>
          <p:cNvPicPr/>
          <p:nvPr/>
        </p:nvPicPr>
        <p:blipFill>
          <a:blip r:embed="rId4">
            <a:extLst>
              <a:ext uri="{28A0092B-C50C-407E-A947-70E740481C1C}">
                <a14:useLocalDpi xmlns:a14="http://schemas.microsoft.com/office/drawing/2010/main" val="0"/>
              </a:ext>
            </a:extLst>
          </a:blip>
          <a:stretch>
            <a:fillRect/>
          </a:stretch>
        </p:blipFill>
        <p:spPr>
          <a:xfrm>
            <a:off x="503566" y="1883430"/>
            <a:ext cx="6316480" cy="4517181"/>
          </a:xfrm>
          <a:prstGeom prst="rect">
            <a:avLst/>
          </a:prstGeom>
        </p:spPr>
      </p:pic>
      <p:pic>
        <p:nvPicPr>
          <p:cNvPr id="26" name="Imagen 25">
            <a:extLst>
              <a:ext uri="{FF2B5EF4-FFF2-40B4-BE49-F238E27FC236}">
                <a16:creationId xmlns:a16="http://schemas.microsoft.com/office/drawing/2014/main" id="{1184DAD7-7273-45B9-9563-1067F1769557}"/>
              </a:ext>
            </a:extLst>
          </p:cNvPr>
          <p:cNvPicPr/>
          <p:nvPr/>
        </p:nvPicPr>
        <p:blipFill>
          <a:blip r:embed="rId5">
            <a:extLst>
              <a:ext uri="{28A0092B-C50C-407E-A947-70E740481C1C}">
                <a14:useLocalDpi xmlns:a14="http://schemas.microsoft.com/office/drawing/2010/main" val="0"/>
              </a:ext>
            </a:extLst>
          </a:blip>
          <a:stretch>
            <a:fillRect/>
          </a:stretch>
        </p:blipFill>
        <p:spPr>
          <a:xfrm>
            <a:off x="8363645" y="1092113"/>
            <a:ext cx="2670390" cy="5345652"/>
          </a:xfrm>
          <a:prstGeom prst="rect">
            <a:avLst/>
          </a:prstGeom>
        </p:spPr>
      </p:pic>
    </p:spTree>
    <p:extLst>
      <p:ext uri="{BB962C8B-B14F-4D97-AF65-F5344CB8AC3E}">
        <p14:creationId xmlns:p14="http://schemas.microsoft.com/office/powerpoint/2010/main" val="20340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15659"/>
            <a:ext cx="11486826" cy="299467"/>
          </a:xfrm>
        </p:spPr>
        <p:txBody>
          <a:bodyPr>
            <a:noAutofit/>
          </a:bodyPr>
          <a:lstStyle/>
          <a:p>
            <a:pPr marL="285750" indent="-285750" algn="just">
              <a:buFont typeface="Arial" panose="020B0604020202020204" pitchFamily="34" charset="0"/>
              <a:buChar char="•"/>
            </a:pPr>
            <a:r>
              <a:rPr lang="es-ES" sz="1400" b="1" dirty="0">
                <a:solidFill>
                  <a:schemeClr val="tx1"/>
                </a:solidFill>
              </a:rPr>
              <a:t>CON IMÁGENES EN AMBIENTE DE LABORATORIO</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D5F2459F-2C48-4629-A461-AC6161AA02A2}"/>
              </a:ext>
            </a:extLst>
          </p:cNvPr>
          <p:cNvGraphicFramePr>
            <a:graphicFrameLocks noGrp="1"/>
          </p:cNvGraphicFramePr>
          <p:nvPr>
            <p:extLst>
              <p:ext uri="{D42A27DB-BD31-4B8C-83A1-F6EECF244321}">
                <p14:modId xmlns:p14="http://schemas.microsoft.com/office/powerpoint/2010/main" val="2745194737"/>
              </p:ext>
            </p:extLst>
          </p:nvPr>
        </p:nvGraphicFramePr>
        <p:xfrm>
          <a:off x="7224658" y="3484853"/>
          <a:ext cx="4722729" cy="1497808"/>
        </p:xfrm>
        <a:graphic>
          <a:graphicData uri="http://schemas.openxmlformats.org/drawingml/2006/table">
            <a:tbl>
              <a:tblPr firstRow="1" firstCol="1" bandRow="1">
                <a:tableStyleId>{5C22544A-7EE6-4342-B048-85BDC9FD1C3A}</a:tableStyleId>
              </a:tblPr>
              <a:tblGrid>
                <a:gridCol w="1656013">
                  <a:extLst>
                    <a:ext uri="{9D8B030D-6E8A-4147-A177-3AD203B41FA5}">
                      <a16:colId xmlns:a16="http://schemas.microsoft.com/office/drawing/2014/main" val="3004665387"/>
                    </a:ext>
                  </a:extLst>
                </a:gridCol>
                <a:gridCol w="736600">
                  <a:extLst>
                    <a:ext uri="{9D8B030D-6E8A-4147-A177-3AD203B41FA5}">
                      <a16:colId xmlns:a16="http://schemas.microsoft.com/office/drawing/2014/main" val="3581314049"/>
                    </a:ext>
                  </a:extLst>
                </a:gridCol>
                <a:gridCol w="1143000">
                  <a:extLst>
                    <a:ext uri="{9D8B030D-6E8A-4147-A177-3AD203B41FA5}">
                      <a16:colId xmlns:a16="http://schemas.microsoft.com/office/drawing/2014/main" val="322968256"/>
                    </a:ext>
                  </a:extLst>
                </a:gridCol>
                <a:gridCol w="1187116">
                  <a:extLst>
                    <a:ext uri="{9D8B030D-6E8A-4147-A177-3AD203B41FA5}">
                      <a16:colId xmlns:a16="http://schemas.microsoft.com/office/drawing/2014/main" val="643963500"/>
                    </a:ext>
                  </a:extLst>
                </a:gridCol>
              </a:tblGrid>
              <a:tr h="374452">
                <a:tc>
                  <a:txBody>
                    <a:bodyPr/>
                    <a:lstStyle/>
                    <a:p>
                      <a:pPr>
                        <a:lnSpc>
                          <a:spcPct val="115000"/>
                        </a:lnSpc>
                        <a:spcAft>
                          <a:spcPts val="0"/>
                        </a:spcAft>
                      </a:pPr>
                      <a:r>
                        <a:rPr lang="es-EC" sz="1800" dirty="0">
                          <a:effectLst/>
                        </a:rPr>
                        <a:t>Distancia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Altura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Posición X</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Posición Z</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861446"/>
                  </a:ext>
                </a:extLst>
              </a:tr>
              <a:tr h="374452">
                <a:tc>
                  <a:txBody>
                    <a:bodyPr/>
                    <a:lstStyle/>
                    <a:p>
                      <a:pPr>
                        <a:lnSpc>
                          <a:spcPct val="115000"/>
                        </a:lnSpc>
                        <a:spcAft>
                          <a:spcPts val="0"/>
                        </a:spcAft>
                      </a:pPr>
                      <a:r>
                        <a:rPr lang="es-EC" sz="1800" dirty="0">
                          <a:effectLst/>
                        </a:rPr>
                        <a:t>Real (m)</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1.68</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-1.4</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7.5</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837193"/>
                  </a:ext>
                </a:extLst>
              </a:tr>
              <a:tr h="374452">
                <a:tc>
                  <a:txBody>
                    <a:bodyPr/>
                    <a:lstStyle/>
                    <a:p>
                      <a:pPr>
                        <a:lnSpc>
                          <a:spcPct val="115000"/>
                        </a:lnSpc>
                        <a:spcAft>
                          <a:spcPts val="0"/>
                        </a:spcAft>
                      </a:pPr>
                      <a:r>
                        <a:rPr lang="es-EC" sz="1800" dirty="0">
                          <a:effectLst/>
                        </a:rPr>
                        <a:t>Calculado (m)</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1.64</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-1.27</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7.46</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838063"/>
                  </a:ext>
                </a:extLst>
              </a:tr>
              <a:tr h="374452">
                <a:tc>
                  <a:txBody>
                    <a:bodyPr/>
                    <a:lstStyle/>
                    <a:p>
                      <a:pPr>
                        <a:lnSpc>
                          <a:spcPct val="115000"/>
                        </a:lnSpc>
                        <a:spcAft>
                          <a:spcPts val="0"/>
                        </a:spcAft>
                      </a:pPr>
                      <a:r>
                        <a:rPr lang="es-EC" sz="1800" dirty="0">
                          <a:effectLst/>
                        </a:rPr>
                        <a:t>Error (%)</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2.38</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9.29</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0.53</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349674"/>
                  </a:ext>
                </a:extLst>
              </a:tr>
            </a:tbl>
          </a:graphicData>
        </a:graphic>
      </p:graphicFrame>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F315A4E-3ADF-444E-A83D-D5F8B6CA8CF3}"/>
                  </a:ext>
                </a:extLst>
              </p:cNvPr>
              <p:cNvSpPr txBox="1"/>
              <p:nvPr/>
            </p:nvSpPr>
            <p:spPr>
              <a:xfrm>
                <a:off x="7451558" y="2095500"/>
                <a:ext cx="4003842" cy="923330"/>
              </a:xfrm>
              <a:prstGeom prst="rect">
                <a:avLst/>
              </a:prstGeom>
              <a:noFill/>
            </p:spPr>
            <p:txBody>
              <a:bodyPr wrap="square" rtlCol="0">
                <a:spAutoFit/>
              </a:bodyPr>
              <a:lstStyle/>
              <a:p>
                <a:r>
                  <a:rPr lang="es-EC" dirty="0"/>
                  <a:t>Altura de la cámara Hc≈1.4</a:t>
                </a:r>
              </a:p>
              <a:p>
                <a:r>
                  <a:rPr lang="es-EC" dirty="0"/>
                  <a:t>Ángulos </a:t>
                </a:r>
                <a14:m>
                  <m:oMath xmlns:m="http://schemas.openxmlformats.org/officeDocument/2006/math">
                    <m:r>
                      <a:rPr lang="es-EC" i="1">
                        <a:latin typeface="Cambria Math" panose="02040503050406030204" pitchFamily="18" charset="0"/>
                      </a:rPr>
                      <m:t>𝜃</m:t>
                    </m:r>
                    <m:r>
                      <a:rPr lang="es-EC" i="1">
                        <a:latin typeface="Cambria Math" panose="02040503050406030204" pitchFamily="18" charset="0"/>
                      </a:rPr>
                      <m:t>=1.25°</m:t>
                    </m:r>
                  </m:oMath>
                </a14:m>
                <a:r>
                  <a:rPr lang="es-EC" b="1" dirty="0"/>
                  <a:t> </a:t>
                </a:r>
                <a:r>
                  <a:rPr lang="es-EC" dirty="0"/>
                  <a:t>y</a:t>
                </a:r>
                <a:r>
                  <a:rPr lang="es-EC" b="1" dirty="0"/>
                  <a:t> </a:t>
                </a:r>
                <a14:m>
                  <m:oMath xmlns:m="http://schemas.openxmlformats.org/officeDocument/2006/math">
                    <m:r>
                      <a:rPr lang="es-EC" b="1" i="1">
                        <a:latin typeface="Cambria Math" panose="02040503050406030204" pitchFamily="18" charset="0"/>
                      </a:rPr>
                      <m:t>∅=</m:t>
                    </m:r>
                    <m:r>
                      <a:rPr lang="es-EC" b="0" i="1" smtClean="0">
                        <a:latin typeface="Cambria Math" panose="02040503050406030204" pitchFamily="18" charset="0"/>
                      </a:rPr>
                      <m:t>1</m:t>
                    </m:r>
                    <m:r>
                      <a:rPr lang="es-EC" i="1">
                        <a:latin typeface="Cambria Math" panose="02040503050406030204" pitchFamily="18" charset="0"/>
                      </a:rPr>
                      <m:t>.</m:t>
                    </m:r>
                    <m:r>
                      <a:rPr lang="es-EC" b="0" i="1" smtClean="0">
                        <a:latin typeface="Cambria Math" panose="02040503050406030204" pitchFamily="18" charset="0"/>
                      </a:rPr>
                      <m:t>4</m:t>
                    </m:r>
                    <m:r>
                      <a:rPr lang="es-EC" i="1">
                        <a:latin typeface="Cambria Math" panose="02040503050406030204" pitchFamily="18" charset="0"/>
                      </a:rPr>
                      <m:t>8°</m:t>
                    </m:r>
                  </m:oMath>
                </a14:m>
                <a:endParaRPr lang="es-EC" dirty="0"/>
              </a:p>
              <a:p>
                <a:r>
                  <a:rPr lang="es-EC" dirty="0"/>
                  <a:t>Error global 6.1208% </a:t>
                </a:r>
              </a:p>
            </p:txBody>
          </p:sp>
        </mc:Choice>
        <mc:Fallback xmlns="">
          <p:sp>
            <p:nvSpPr>
              <p:cNvPr id="4" name="CuadroTexto 3">
                <a:extLst>
                  <a:ext uri="{FF2B5EF4-FFF2-40B4-BE49-F238E27FC236}">
                    <a16:creationId xmlns:a16="http://schemas.microsoft.com/office/drawing/2014/main" id="{4F315A4E-3ADF-444E-A83D-D5F8B6CA8CF3}"/>
                  </a:ext>
                </a:extLst>
              </p:cNvPr>
              <p:cNvSpPr txBox="1">
                <a:spLocks noRot="1" noChangeAspect="1" noMove="1" noResize="1" noEditPoints="1" noAdjustHandles="1" noChangeArrowheads="1" noChangeShapeType="1" noTextEdit="1"/>
              </p:cNvSpPr>
              <p:nvPr/>
            </p:nvSpPr>
            <p:spPr>
              <a:xfrm>
                <a:off x="7451558" y="2095500"/>
                <a:ext cx="4003842" cy="923330"/>
              </a:xfrm>
              <a:prstGeom prst="rect">
                <a:avLst/>
              </a:prstGeom>
              <a:blipFill>
                <a:blip r:embed="rId3"/>
                <a:stretch>
                  <a:fillRect l="-1218" t="-3974" b="-9934"/>
                </a:stretch>
              </a:blipFill>
            </p:spPr>
            <p:txBody>
              <a:bodyPr/>
              <a:lstStyle/>
              <a:p>
                <a:r>
                  <a:rPr lang="es-EC">
                    <a:noFill/>
                  </a:rPr>
                  <a:t> </a:t>
                </a:r>
              </a:p>
            </p:txBody>
          </p:sp>
        </mc:Fallback>
      </mc:AlternateContent>
      <p:pic>
        <p:nvPicPr>
          <p:cNvPr id="17" name="Imagen 16">
            <a:extLst>
              <a:ext uri="{FF2B5EF4-FFF2-40B4-BE49-F238E27FC236}">
                <a16:creationId xmlns:a16="http://schemas.microsoft.com/office/drawing/2014/main" id="{671E6FD3-042C-419A-BB55-82DDEADBE9AA}"/>
              </a:ext>
            </a:extLst>
          </p:cNvPr>
          <p:cNvPicPr/>
          <p:nvPr/>
        </p:nvPicPr>
        <p:blipFill>
          <a:blip r:embed="rId4">
            <a:extLst>
              <a:ext uri="{28A0092B-C50C-407E-A947-70E740481C1C}">
                <a14:useLocalDpi xmlns:a14="http://schemas.microsoft.com/office/drawing/2010/main" val="0"/>
              </a:ext>
            </a:extLst>
          </a:blip>
          <a:stretch>
            <a:fillRect/>
          </a:stretch>
        </p:blipFill>
        <p:spPr>
          <a:xfrm>
            <a:off x="503566" y="1883430"/>
            <a:ext cx="6316480" cy="4517181"/>
          </a:xfrm>
          <a:prstGeom prst="rect">
            <a:avLst/>
          </a:prstGeom>
        </p:spPr>
      </p:pic>
    </p:spTree>
    <p:extLst>
      <p:ext uri="{BB962C8B-B14F-4D97-AF65-F5344CB8AC3E}">
        <p14:creationId xmlns:p14="http://schemas.microsoft.com/office/powerpoint/2010/main" val="39043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ANTECEDENTES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1"/>
            <a:ext cx="11486825" cy="4273436"/>
          </a:xfrm>
        </p:spPr>
        <p:txBody>
          <a:bodyPr>
            <a:noAutofit/>
          </a:bodyPr>
          <a:lstStyle/>
          <a:p>
            <a:pPr marL="3671888" algn="just"/>
            <a:r>
              <a:rPr lang="es-ES" sz="1800" dirty="0">
                <a:solidFill>
                  <a:schemeClr val="tx1"/>
                </a:solidFill>
              </a:rPr>
              <a:t>En la actualidad existen numerosos trabajos de investigación en el área de la robótica que se enfocan en el uso de sistemas de visión artificial para el desarrollo de vehículos inteligentes. </a:t>
            </a:r>
          </a:p>
          <a:p>
            <a:pPr marL="3671888" algn="just"/>
            <a:r>
              <a:rPr lang="es-ES" sz="1800" dirty="0">
                <a:solidFill>
                  <a:schemeClr val="tx1"/>
                </a:solidFill>
              </a:rPr>
              <a:t>Los sistemas avanzados de asistencia al conductor (ADAS), permiten incrementar la seguridad, confort y eficacia del vehículo, proporcionando información adicional que el conductor no puede obtener de forma sencilla o directa, permitiendo alertar situaciones potencialmente peligrosas. En el caso de existir peatones frente al vehículo, se requiere de un accionar instantáneo del ADAS y no limitar la zona de búsqueda de peatones incrementa el tiempo de computo y el riesgo de un posible accidente.</a:t>
            </a:r>
          </a:p>
          <a:p>
            <a:pPr marL="3671888" algn="just"/>
            <a:r>
              <a:rPr lang="es-ES" sz="1800" dirty="0">
                <a:solidFill>
                  <a:schemeClr val="tx1"/>
                </a:solidFill>
              </a:rPr>
              <a:t>Para la adquisición de video se requiere de una cámara instalada sobre el vehículo. Su ubicación tiene que ser precisa para poder relacionar correctamente las escenas del mundo y sus correspondientes imágenes. Por lo tanto, es necesario conocer los parámetros que relacionan los sistemas de referencia del mundo y de la cámara.</a:t>
            </a:r>
          </a:p>
          <a:p>
            <a:pPr marL="3671888" algn="just"/>
            <a:r>
              <a:rPr lang="es-ES" sz="1800" dirty="0">
                <a:solidFill>
                  <a:schemeClr val="tx1"/>
                </a:solidFill>
              </a:rPr>
              <a:t>Estos sistemas de referencia se relacionan a través de los denominados parámetros intrínsecos, y por los ángulos y posiciones de la cámara </a:t>
            </a:r>
          </a:p>
          <a:p>
            <a:pPr algn="just"/>
            <a:endParaRPr lang="es-ES" sz="18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CC90D0F-DB65-41A3-832C-0E3556D645AB}"/>
              </a:ext>
            </a:extLst>
          </p:cNvPr>
          <p:cNvPicPr>
            <a:picLocks noChangeAspect="1"/>
          </p:cNvPicPr>
          <p:nvPr/>
        </p:nvPicPr>
        <p:blipFill rotWithShape="1">
          <a:blip r:embed="rId4">
            <a:extLst>
              <a:ext uri="{28A0092B-C50C-407E-A947-70E740481C1C}">
                <a14:useLocalDpi xmlns:a14="http://schemas.microsoft.com/office/drawing/2010/main" val="0"/>
              </a:ext>
            </a:extLst>
          </a:blip>
          <a:srcRect l="34275" t="23183" b="15583"/>
          <a:stretch/>
        </p:blipFill>
        <p:spPr>
          <a:xfrm>
            <a:off x="368291" y="2430768"/>
            <a:ext cx="3714312" cy="2615809"/>
          </a:xfrm>
          <a:prstGeom prst="rect">
            <a:avLst/>
          </a:prstGeom>
        </p:spPr>
      </p:pic>
    </p:spTree>
    <p:extLst>
      <p:ext uri="{BB962C8B-B14F-4D97-AF65-F5344CB8AC3E}">
        <p14:creationId xmlns:p14="http://schemas.microsoft.com/office/powerpoint/2010/main" val="2403442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tx1"/>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8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590072"/>
            <a:ext cx="11486825" cy="3995682"/>
          </a:xfrm>
        </p:spPr>
        <p:txBody>
          <a:bodyPr>
            <a:noAutofit/>
          </a:bodyPr>
          <a:lstStyle/>
          <a:p>
            <a:pPr marL="342900" indent="-342900" algn="just">
              <a:lnSpc>
                <a:spcPct val="100000"/>
              </a:lnSpc>
              <a:spcAft>
                <a:spcPts val="1000"/>
              </a:spcAft>
              <a:buFont typeface="Arial" panose="020B0604020202020204" pitchFamily="34" charset="0"/>
              <a:buChar char="•"/>
            </a:pPr>
            <a:r>
              <a:rPr lang="es-EC" sz="2000" dirty="0">
                <a:solidFill>
                  <a:schemeClr val="tx1"/>
                </a:solidFill>
              </a:rPr>
              <a:t>La preselección de ROI de la imagen principal permite discriminar la mayor cantidad de líneas innecesarias procedentes objetos como árboles, nubes, otros automóviles, etc. que complican el proceso de clasificación de las líneas de interés que permiten la identificación de la zona de búsqueda.</a:t>
            </a:r>
          </a:p>
          <a:p>
            <a:pPr marL="342900" indent="-342900" algn="just">
              <a:lnSpc>
                <a:spcPct val="100000"/>
              </a:lnSpc>
              <a:spcAft>
                <a:spcPts val="1000"/>
              </a:spcAft>
              <a:buFont typeface="Arial" panose="020B0604020202020204" pitchFamily="34" charset="0"/>
              <a:buChar char="•"/>
            </a:pPr>
            <a:r>
              <a:rPr lang="es-EC" sz="2000" dirty="0">
                <a:solidFill>
                  <a:schemeClr val="tx1"/>
                </a:solidFill>
              </a:rPr>
              <a:t>Los hiperplanos creados a distancias de 5, 10, 15 y 20 metros de distancia con dimensiones de 2m de alto por 4 metros de ancho dependen de la ubicación de la cámara (altura Hc), si se aumenta la altura a la que se encuentra, los primeros hiperplanos se generan fuera de los límites de la imagen original y no se realiza la búsqueda de peatones. Si disminuye la altura disminuye, se generan todos los hiperplanos, para los dos casos depende directamente de los ángulos de la cámara.</a:t>
            </a:r>
            <a:r>
              <a:rPr lang="es-ES" sz="2000" dirty="0">
                <a:solidFill>
                  <a:schemeClr val="tx1"/>
                </a:solidFill>
              </a:rPr>
              <a:t> </a:t>
            </a:r>
          </a:p>
          <a:p>
            <a:pPr marL="342900" indent="-342900" algn="just">
              <a:lnSpc>
                <a:spcPct val="100000"/>
              </a:lnSpc>
              <a:spcAft>
                <a:spcPts val="1000"/>
              </a:spcAft>
              <a:buFont typeface="Arial" panose="020B0604020202020204" pitchFamily="34" charset="0"/>
              <a:buChar char="•"/>
            </a:pPr>
            <a:r>
              <a:rPr lang="es-EC" sz="2000" dirty="0">
                <a:solidFill>
                  <a:schemeClr val="tx1"/>
                </a:solidFill>
              </a:rPr>
              <a:t>La generación de las zonas de búsqueda se limita a la resolución de las imágenes, en imágenes con resolución de 640×480 la zona de búsqueda tiene un límite de profundidad de 20 metros.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RECOMENDACIONES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2123472"/>
            <a:ext cx="11486825" cy="3995682"/>
          </a:xfrm>
        </p:spPr>
        <p:txBody>
          <a:bodyPr>
            <a:noAutofit/>
          </a:bodyPr>
          <a:lstStyle/>
          <a:p>
            <a:pPr marL="342900" indent="-342900" algn="just">
              <a:lnSpc>
                <a:spcPct val="100000"/>
              </a:lnSpc>
              <a:spcAft>
                <a:spcPts val="1000"/>
              </a:spcAft>
              <a:buFont typeface="Arial" panose="020B0604020202020204" pitchFamily="34" charset="0"/>
              <a:buChar char="•"/>
            </a:pPr>
            <a:r>
              <a:rPr lang="es-EC" sz="2000" dirty="0">
                <a:solidFill>
                  <a:schemeClr val="tx1"/>
                </a:solidFill>
              </a:rPr>
              <a:t>Para la generación de los hiperplanos, el valor de la altura de la cámara Hc debe ser el más cercano al real, los múltiples cálculos están basados en esta altura y por tanto los valores de los hiperplanos, así como la detección de las líneas de carretera dependen de la altura Hc para la estimación de los ángulos por lo que es recomendable realizar la etapa de calibración en vías o carreteras con una buena señalización horizontal.</a:t>
            </a:r>
          </a:p>
          <a:p>
            <a:pPr marL="342900" indent="-342900" algn="just">
              <a:lnSpc>
                <a:spcPct val="100000"/>
              </a:lnSpc>
              <a:spcAft>
                <a:spcPts val="1000"/>
              </a:spcAft>
              <a:buFont typeface="Arial" panose="020B0604020202020204" pitchFamily="34" charset="0"/>
              <a:buChar char="•"/>
            </a:pPr>
            <a:r>
              <a:rPr lang="es-EC" sz="2000" dirty="0">
                <a:solidFill>
                  <a:schemeClr val="tx1"/>
                </a:solidFill>
              </a:rPr>
              <a:t>Para la estimación de la matriz inversa de la multiplicación de matrices M y R, el cálculo de las distancias es recomendable utilizar el método de determinantes, es un método más exacto que permite tener un menor error en la estimación de la posición en el plano X-Z y la altura de la persona identificada.</a:t>
            </a:r>
            <a:endParaRPr lang="en-US" sz="14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tx1"/>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66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TRABAJOS FUTUROS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2009172"/>
            <a:ext cx="11486825" cy="3995682"/>
          </a:xfrm>
        </p:spPr>
        <p:txBody>
          <a:bodyPr>
            <a:noAutofit/>
          </a:bodyPr>
          <a:lstStyle/>
          <a:p>
            <a:pPr algn="just">
              <a:lnSpc>
                <a:spcPct val="100000"/>
              </a:lnSpc>
              <a:spcAft>
                <a:spcPts val="1000"/>
              </a:spcAft>
            </a:pPr>
            <a:r>
              <a:rPr lang="es-ES" sz="2000" dirty="0">
                <a:solidFill>
                  <a:schemeClr val="tx1"/>
                </a:solidFill>
              </a:rPr>
              <a:t>El desarrollo del presente trabajo de investigación ha logrado concretar una primera versión del algoritmo </a:t>
            </a:r>
            <a:r>
              <a:rPr lang="es-EC" sz="2000" dirty="0">
                <a:solidFill>
                  <a:schemeClr val="tx1"/>
                </a:solidFill>
              </a:rPr>
              <a:t>para la generación automática de las zonas de interés para la detección de peatones usando monocámara en tiempo real</a:t>
            </a:r>
            <a:r>
              <a:rPr lang="es-ES" sz="2000" dirty="0">
                <a:solidFill>
                  <a:schemeClr val="tx1"/>
                </a:solidFill>
              </a:rPr>
              <a:t>, el cual abre un nuevo campo de trabajo al interior del Departamento de Eléctrica y Electrónica de la Universidad de las Fuerzas Armadas - ESPE, por tal motivo se propone la futura investigación de:</a:t>
            </a:r>
          </a:p>
          <a:p>
            <a:pPr marL="342900" indent="-342900" algn="just">
              <a:lnSpc>
                <a:spcPct val="100000"/>
              </a:lnSpc>
              <a:spcAft>
                <a:spcPts val="1000"/>
              </a:spcAft>
              <a:buFont typeface="Arial" panose="020B0604020202020204" pitchFamily="34" charset="0"/>
              <a:buChar char="•"/>
            </a:pPr>
            <a:r>
              <a:rPr lang="es-EC" sz="2000" dirty="0">
                <a:solidFill>
                  <a:schemeClr val="tx1"/>
                </a:solidFill>
              </a:rPr>
              <a:t>La mejora de la estimación de los ángulos, todos los cálculos dependen de estos ángulos, se podría considerar el uso de un acelerómetro para la calibración, o la medición directa de los ángulos mediante un elemento de medición como un inclinómetro o un graduador.</a:t>
            </a:r>
          </a:p>
          <a:p>
            <a:pPr marL="342900" indent="-342900" algn="just">
              <a:lnSpc>
                <a:spcPct val="100000"/>
              </a:lnSpc>
              <a:spcAft>
                <a:spcPts val="1000"/>
              </a:spcAft>
              <a:buFont typeface="Arial" panose="020B0604020202020204" pitchFamily="34" charset="0"/>
              <a:buChar char="•"/>
            </a:pPr>
            <a:r>
              <a:rPr lang="es-EC" sz="2000" dirty="0">
                <a:solidFill>
                  <a:schemeClr val="tx1"/>
                </a:solidFill>
              </a:rPr>
              <a:t>Incrementar la zona de búsqueda al igual que el IPM, para aplicar a los dos carriles de la carretera, para obtener un mayor campo de visión sobre los peatones.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707485" y="2659235"/>
            <a:ext cx="8777029" cy="1107996"/>
          </a:xfrm>
          <a:prstGeom prst="rect">
            <a:avLst/>
          </a:prstGeom>
          <a:noFill/>
        </p:spPr>
        <p:txBody>
          <a:bodyPr wrap="square" lIns="91440" tIns="45720" rIns="91440" bIns="45720">
            <a:spAutoFit/>
          </a:bodyPr>
          <a:lstStyle/>
          <a:p>
            <a:pPr algn="ctr"/>
            <a:r>
              <a:rPr lang="es-EC" sz="6600" b="1" dirty="0">
                <a:cs typeface="Arial" panose="020B0604020202020204" pitchFamily="34" charset="0"/>
              </a:rPr>
              <a:t>GRACIAS</a:t>
            </a:r>
            <a:endParaRPr lang="es-EC" sz="4000" dirty="0">
              <a:cs typeface="Arial" panose="020B0604020202020204" pitchFamily="34" charset="0"/>
            </a:endParaRPr>
          </a:p>
        </p:txBody>
      </p:sp>
      <p:pic>
        <p:nvPicPr>
          <p:cNvPr id="3" name="Imagen 2">
            <a:extLst>
              <a:ext uri="{FF2B5EF4-FFF2-40B4-BE49-F238E27FC236}">
                <a16:creationId xmlns:a16="http://schemas.microsoft.com/office/drawing/2014/main"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106461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tx1"/>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9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1"/>
            <a:ext cx="11486825" cy="4190619"/>
          </a:xfrm>
        </p:spPr>
        <p:txBody>
          <a:bodyPr>
            <a:noAutofit/>
          </a:bodyPr>
          <a:lstStyle/>
          <a:p>
            <a:pPr>
              <a:tabLst>
                <a:tab pos="10315575" algn="l"/>
              </a:tabLst>
            </a:pPr>
            <a:r>
              <a:rPr lang="es-ES" b="1" dirty="0">
                <a:solidFill>
                  <a:schemeClr val="tx1"/>
                </a:solidFill>
              </a:rPr>
              <a:t>OBJETIVO GENERAL:</a:t>
            </a:r>
          </a:p>
          <a:p>
            <a:pPr marL="546100" indent="-369888" algn="just">
              <a:buFont typeface="Arial" panose="020B0604020202020204" pitchFamily="34" charset="0"/>
              <a:buChar char="•"/>
              <a:tabLst>
                <a:tab pos="10315575" algn="l"/>
              </a:tabLst>
            </a:pPr>
            <a:r>
              <a:rPr lang="es-EC" sz="2200" dirty="0">
                <a:solidFill>
                  <a:schemeClr val="tx1"/>
                </a:solidFill>
              </a:rPr>
              <a:t>Desarrollar un algoritmo para la generación la zona de búsqueda para la detección de peatones en tiempo real.</a:t>
            </a:r>
          </a:p>
          <a:p>
            <a:pPr marL="546100" indent="-369888" algn="just">
              <a:buFont typeface="Arial" panose="020B0604020202020204" pitchFamily="34" charset="0"/>
              <a:buChar char="•"/>
              <a:tabLst>
                <a:tab pos="10315575" algn="l"/>
              </a:tabLst>
            </a:pPr>
            <a:endParaRPr lang="es-ES" sz="2200" dirty="0">
              <a:solidFill>
                <a:schemeClr val="tx1"/>
              </a:solidFill>
            </a:endParaRPr>
          </a:p>
          <a:p>
            <a:pPr lvl="0">
              <a:tabLst>
                <a:tab pos="10315575" algn="l"/>
              </a:tabLst>
            </a:pPr>
            <a:r>
              <a:rPr lang="es-ES" b="1" dirty="0">
                <a:solidFill>
                  <a:prstClr val="black"/>
                </a:solidFill>
              </a:rPr>
              <a:t>OBJETIVOS ESPECÍFICOS:</a:t>
            </a:r>
          </a:p>
          <a:p>
            <a:pPr marL="342900" lvl="0" indent="-342900" algn="just">
              <a:buFont typeface="Arial" panose="020B0604020202020204" pitchFamily="34" charset="0"/>
              <a:buChar char="•"/>
              <a:tabLst>
                <a:tab pos="10315575" algn="l"/>
              </a:tabLst>
            </a:pPr>
            <a:r>
              <a:rPr lang="es-ES" sz="2200" dirty="0">
                <a:solidFill>
                  <a:prstClr val="black"/>
                </a:solidFill>
              </a:rPr>
              <a:t>Generar zonas de interés con potencial de contener peatones usando el modelo Pinhole e IPM.</a:t>
            </a:r>
          </a:p>
          <a:p>
            <a:pPr marL="342900" lvl="0" indent="-342900" algn="just">
              <a:buFont typeface="Arial" panose="020B0604020202020204" pitchFamily="34" charset="0"/>
              <a:buChar char="•"/>
              <a:tabLst>
                <a:tab pos="10315575" algn="l"/>
              </a:tabLst>
            </a:pPr>
            <a:r>
              <a:rPr lang="es-EC" sz="2200" dirty="0">
                <a:solidFill>
                  <a:prstClr val="black"/>
                </a:solidFill>
              </a:rPr>
              <a:t>Construir Hiperplanos a 5, 10, 15 y 20 m de distancia de 2m de alto y 4m de ancho.</a:t>
            </a:r>
          </a:p>
          <a:p>
            <a:pPr marL="342900" lvl="0" indent="-342900" algn="just">
              <a:buFont typeface="Arial" panose="020B0604020202020204" pitchFamily="34" charset="0"/>
              <a:buChar char="•"/>
              <a:tabLst>
                <a:tab pos="10315575" algn="l"/>
              </a:tabLst>
            </a:pPr>
            <a:r>
              <a:rPr lang="es-EC" sz="2200" dirty="0">
                <a:solidFill>
                  <a:prstClr val="black"/>
                </a:solidFill>
              </a:rPr>
              <a:t>Desarrollar pruebas de calidad en tiempo real para medir la efectividad y eficacia del algoritmo.</a:t>
            </a:r>
            <a:endParaRPr lang="en-US" sz="2200" dirty="0">
              <a:solidFill>
                <a:prstClr val="black"/>
              </a:solidFill>
            </a:endParaRPr>
          </a:p>
          <a:p>
            <a:pPr algn="just"/>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tx1"/>
                </a:solidFill>
              </a:rPr>
              <a:t>ALCANCE DEL PROYECTO</a:t>
            </a:r>
          </a:p>
          <a:p>
            <a:pPr marL="342900" indent="-342900" algn="just">
              <a:buAutoNum type="arabicPeriod"/>
            </a:pPr>
            <a:r>
              <a:rPr lang="es-EC" sz="2000" b="1" dirty="0">
                <a:solidFill>
                  <a:schemeClr val="bg2">
                    <a:lumMod val="75000"/>
                  </a:schemeClr>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 </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03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ALCANCE DEL PROYECTO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572577"/>
            <a:ext cx="11486825" cy="860360"/>
          </a:xfrm>
        </p:spPr>
        <p:txBody>
          <a:bodyPr>
            <a:noAutofit/>
          </a:bodyPr>
          <a:lstStyle/>
          <a:p>
            <a:pPr marL="285750" indent="-285750" algn="just">
              <a:buFont typeface="Arial" panose="020B0604020202020204" pitchFamily="34" charset="0"/>
              <a:buChar char="•"/>
            </a:pPr>
            <a:r>
              <a:rPr lang="es-EC" dirty="0">
                <a:solidFill>
                  <a:schemeClr val="tx1"/>
                </a:solidFill>
              </a:rPr>
              <a:t>Desarrollo de un nuevo método para la obtención de la zona de búsqueda con una alta posibilidad de contener peatones, mediante la generación de hiperplanos con dimensiones de 4m de ancho, 2m de alto y profundidades de 5, 10, 15 y 20m, teniendo como dato de entrada los parámetros intrínsecos (</a:t>
            </a:r>
            <a:r>
              <a:rPr lang="es-EC" dirty="0" err="1">
                <a:solidFill>
                  <a:schemeClr val="tx1"/>
                </a:solidFill>
              </a:rPr>
              <a:t>Fc,cx,cy</a:t>
            </a:r>
            <a:r>
              <a:rPr lang="es-EC" dirty="0">
                <a:solidFill>
                  <a:schemeClr val="tx1"/>
                </a:solidFill>
              </a:rPr>
              <a:t>) y la altura de la cámara Hc.</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C92866C9-9E7A-4F1C-8C5E-3C2F4F340F02}"/>
              </a:ext>
            </a:extLst>
          </p:cNvPr>
          <p:cNvPicPr/>
          <p:nvPr/>
        </p:nvPicPr>
        <p:blipFill>
          <a:blip r:embed="rId3">
            <a:extLst>
              <a:ext uri="{28A0092B-C50C-407E-A947-70E740481C1C}">
                <a14:useLocalDpi xmlns:a14="http://schemas.microsoft.com/office/drawing/2010/main" val="0"/>
              </a:ext>
            </a:extLst>
          </a:blip>
          <a:stretch>
            <a:fillRect/>
          </a:stretch>
        </p:blipFill>
        <p:spPr>
          <a:xfrm>
            <a:off x="2170467" y="2995024"/>
            <a:ext cx="8155865" cy="3653531"/>
          </a:xfrm>
          <a:prstGeom prst="rect">
            <a:avLst/>
          </a:prstGeom>
        </p:spPr>
      </p:pic>
    </p:spTree>
    <p:extLst>
      <p:ext uri="{BB962C8B-B14F-4D97-AF65-F5344CB8AC3E}">
        <p14:creationId xmlns:p14="http://schemas.microsoft.com/office/powerpoint/2010/main" val="30510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tx1"/>
                </a:solidFill>
              </a:rPr>
              <a:t>PROCESO DE CALIBRACIÓN DEL SISTEMA </a:t>
            </a:r>
          </a:p>
          <a:p>
            <a:pPr marL="342900" indent="-342900" algn="just">
              <a:buAutoNum type="arabicPeriod"/>
            </a:pPr>
            <a:r>
              <a:rPr lang="es-ES" sz="2000" b="1" dirty="0">
                <a:solidFill>
                  <a:schemeClr val="bg2">
                    <a:lumMod val="75000"/>
                  </a:schemeClr>
                </a:solidFill>
              </a:rPr>
              <a:t>MODELO MATEMÁTICO DEL ALGORITMO DE CALIBRACIÓN </a:t>
            </a:r>
          </a:p>
          <a:p>
            <a:pPr marL="342900" indent="-342900" algn="just">
              <a:buFont typeface="Arial" panose="020B0604020202020204" pitchFamily="34" charset="0"/>
              <a:buAutoNum type="arabicPeriod"/>
            </a:pPr>
            <a:r>
              <a:rPr lang="es-ES" sz="2000" b="1" dirty="0">
                <a:solidFill>
                  <a:schemeClr val="bg2">
                    <a:lumMod val="75000"/>
                  </a:schemeClr>
                </a:solidFill>
              </a:rPr>
              <a:t>DISEÑO DEL ALGORITMO DE CALIBRACIÓN</a:t>
            </a:r>
          </a:p>
          <a:p>
            <a:pPr marL="342900" indent="-342900" algn="just">
              <a:buFont typeface="Arial" panose="020B0604020202020204" pitchFamily="34" charset="0"/>
              <a:buAutoNum type="arabicPeriod"/>
            </a:pPr>
            <a:r>
              <a:rPr lang="es-ES" sz="2000" b="1" dirty="0">
                <a:solidFill>
                  <a:schemeClr val="bg2">
                    <a:lumMod val="75000"/>
                  </a:schemeClr>
                </a:solidFill>
              </a:rPr>
              <a:t>TRANSFORMACIÓN DE PERSPECTIVA (IPM)</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1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359885"/>
            <a:ext cx="11486825" cy="4328664"/>
          </a:xfrm>
        </p:spPr>
        <p:txBody>
          <a:bodyPr>
            <a:noAutofit/>
          </a:bodyPr>
          <a:lstStyle/>
          <a:p>
            <a:r>
              <a:rPr lang="es-ES" b="1" dirty="0">
                <a:solidFill>
                  <a:srgbClr val="00682F"/>
                </a:solidFill>
              </a:rPr>
              <a:t>PROCESO DE CALIBRACIÓN DEL SISTEMA </a:t>
            </a:r>
          </a:p>
          <a:p>
            <a:endParaRPr lang="es-ES" sz="20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2442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E4F4DC1E-5338-4AC2-921F-5DEB3673398D}"/>
              </a:ext>
            </a:extLst>
          </p:cNvPr>
          <p:cNvGraphicFramePr/>
          <p:nvPr>
            <p:extLst>
              <p:ext uri="{D42A27DB-BD31-4B8C-83A1-F6EECF244321}">
                <p14:modId xmlns:p14="http://schemas.microsoft.com/office/powerpoint/2010/main" val="3446610563"/>
              </p:ext>
            </p:extLst>
          </p:nvPr>
        </p:nvGraphicFramePr>
        <p:xfrm>
          <a:off x="1754464" y="2210378"/>
          <a:ext cx="8987872" cy="2896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áfico 4" descr="Cuaderno de estrategias">
            <a:extLst>
              <a:ext uri="{FF2B5EF4-FFF2-40B4-BE49-F238E27FC236}">
                <a16:creationId xmlns:a16="http://schemas.microsoft.com/office/drawing/2014/main" id="{621A4001-CD06-46E6-BAD1-CDF74FFD04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38953" y="2399319"/>
            <a:ext cx="914400" cy="914400"/>
          </a:xfrm>
          <a:prstGeom prst="rect">
            <a:avLst/>
          </a:prstGeom>
        </p:spPr>
      </p:pic>
      <p:pic>
        <p:nvPicPr>
          <p:cNvPr id="8" name="Gráfico 7" descr="Lista de comprobación">
            <a:extLst>
              <a:ext uri="{FF2B5EF4-FFF2-40B4-BE49-F238E27FC236}">
                <a16:creationId xmlns:a16="http://schemas.microsoft.com/office/drawing/2014/main" id="{5220D4BF-5FBC-45B5-A86F-7B538E28AD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2129" y="2399319"/>
            <a:ext cx="914400" cy="914400"/>
          </a:xfrm>
          <a:prstGeom prst="rect">
            <a:avLst/>
          </a:prstGeom>
        </p:spPr>
      </p:pic>
      <p:pic>
        <p:nvPicPr>
          <p:cNvPr id="12" name="Gráfico 11" descr="Engranajes">
            <a:extLst>
              <a:ext uri="{FF2B5EF4-FFF2-40B4-BE49-F238E27FC236}">
                <a16:creationId xmlns:a16="http://schemas.microsoft.com/office/drawing/2014/main" id="{73690501-4A15-4B24-8DFC-DDBAA1CD28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59099" y="2399319"/>
            <a:ext cx="914400" cy="914400"/>
          </a:xfrm>
          <a:prstGeom prst="rect">
            <a:avLst/>
          </a:prstGeom>
        </p:spPr>
      </p:pic>
      <p:pic>
        <p:nvPicPr>
          <p:cNvPr id="15" name="Gráfico 14" descr="Marca de verificación">
            <a:extLst>
              <a:ext uri="{FF2B5EF4-FFF2-40B4-BE49-F238E27FC236}">
                <a16:creationId xmlns:a16="http://schemas.microsoft.com/office/drawing/2014/main" id="{5EB6D34B-5A67-4DAC-BA90-9EBAF5D658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39329" y="2476033"/>
            <a:ext cx="766011" cy="766011"/>
          </a:xfrm>
          <a:prstGeom prst="rect">
            <a:avLst/>
          </a:prstGeom>
        </p:spPr>
      </p:pic>
      <p:pic>
        <p:nvPicPr>
          <p:cNvPr id="18" name="Gráfico 17" descr="Documento">
            <a:extLst>
              <a:ext uri="{FF2B5EF4-FFF2-40B4-BE49-F238E27FC236}">
                <a16:creationId xmlns:a16="http://schemas.microsoft.com/office/drawing/2014/main" id="{776D2F2A-4305-4F32-827A-A79484E7CD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92067" y="2385112"/>
            <a:ext cx="914400" cy="914400"/>
          </a:xfrm>
          <a:prstGeom prst="rect">
            <a:avLst/>
          </a:prstGeom>
        </p:spPr>
      </p:pic>
      <p:sp>
        <p:nvSpPr>
          <p:cNvPr id="20" name="Flecha: a la derecha 19">
            <a:extLst>
              <a:ext uri="{FF2B5EF4-FFF2-40B4-BE49-F238E27FC236}">
                <a16:creationId xmlns:a16="http://schemas.microsoft.com/office/drawing/2014/main" id="{CA7DF4AE-88E1-4394-9C61-4BEC2606BB7C}"/>
              </a:ext>
            </a:extLst>
          </p:cNvPr>
          <p:cNvSpPr/>
          <p:nvPr/>
        </p:nvSpPr>
        <p:spPr>
          <a:xfrm>
            <a:off x="4485904" y="2609102"/>
            <a:ext cx="712923" cy="494833"/>
          </a:xfrm>
          <a:prstGeom prst="rightArrow">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 la derecha 23">
            <a:extLst>
              <a:ext uri="{FF2B5EF4-FFF2-40B4-BE49-F238E27FC236}">
                <a16:creationId xmlns:a16="http://schemas.microsoft.com/office/drawing/2014/main" id="{17AF5DE5-0FAF-444C-9E75-07FFEE87A5F9}"/>
              </a:ext>
            </a:extLst>
          </p:cNvPr>
          <p:cNvSpPr/>
          <p:nvPr/>
        </p:nvSpPr>
        <p:spPr>
          <a:xfrm>
            <a:off x="7431938" y="2609102"/>
            <a:ext cx="712923" cy="494833"/>
          </a:xfrm>
          <a:prstGeom prst="rightArrow">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68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1" grpId="0"/>
      <p:bldGraphic spid="3" grpId="0">
        <p:bldAsOne/>
      </p:bldGraphic>
      <p:bldP spid="20" grpId="0" animBg="1"/>
      <p:bldP spid="2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19018</TotalTime>
  <Words>2757</Words>
  <Application>Microsoft Office PowerPoint</Application>
  <PresentationFormat>Panorámica</PresentationFormat>
  <Paragraphs>333</Paragraphs>
  <Slides>35</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Cambria Math</vt:lpstr>
      <vt:lpstr>Times New Roman</vt:lpstr>
      <vt:lpstr>Tema de Office</vt:lpstr>
      <vt:lpstr>Presentación de PowerPoint</vt:lpstr>
      <vt:lpstr>CONTENIDO</vt:lpstr>
      <vt:lpstr>ANTECEDENTES</vt:lpstr>
      <vt:lpstr>CONTENIDO</vt:lpstr>
      <vt:lpstr>OBJETIVOS</vt:lpstr>
      <vt:lpstr>CONTENIDO</vt:lpstr>
      <vt:lpstr>ALCANCE DEL PROYECTO</vt:lpstr>
      <vt:lpstr>CONTENIDO</vt:lpstr>
      <vt:lpstr>Presentación de PowerPoint</vt:lpstr>
      <vt:lpstr>CONTENIDO</vt:lpstr>
      <vt:lpstr>Presentación de PowerPoint</vt:lpstr>
      <vt:lpstr>Presentación de PowerPoint</vt:lpstr>
      <vt:lpstr>CONTENIDO</vt:lpstr>
      <vt:lpstr>DISEÑO DEL ALGORITMO DE CALIBRACIÓN</vt:lpstr>
      <vt:lpstr>DISEÑO DEL ALGORITMO DE CALIBRACIÓN</vt:lpstr>
      <vt:lpstr>DISEÑO DEL ALGORITMO DE CALIBRACIÓN</vt:lpstr>
      <vt:lpstr>DISEÑO DEL ALGORITMO DE CALIBRACIÓN</vt:lpstr>
      <vt:lpstr>DISEÑO DEL ALGORITMO DE CALIBRACIÓN </vt:lpstr>
      <vt:lpstr>DISEÑO DEL ALGORITMO DE CALIBRACIÓN</vt:lpstr>
      <vt:lpstr>DISEÑO DEL ALGORITMO DE CALIBRACIÓN</vt:lpstr>
      <vt:lpstr>GENERACIÓN DE HIPERPLANOS </vt:lpstr>
      <vt:lpstr>CONTENIDO</vt:lpstr>
      <vt:lpstr>CONTENIDO</vt:lpstr>
      <vt:lpstr>Transformación de Perspectiva (IPM)</vt:lpstr>
      <vt:lpstr>CONTENIDO</vt:lpstr>
      <vt:lpstr>RESULTADOS</vt:lpstr>
      <vt:lpstr>RESULTADOS</vt:lpstr>
      <vt:lpstr>RESULTADOS</vt:lpstr>
      <vt:lpstr>RESULTADOS</vt:lpstr>
      <vt:lpstr>CONTENIDO</vt:lpstr>
      <vt:lpstr>CONCLUSIONES</vt:lpstr>
      <vt:lpstr>RECOMENDACIONES</vt:lpstr>
      <vt:lpstr>CONTENIDO</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Arevalo</dc:creator>
  <cp:lastModifiedBy>Carlangas</cp:lastModifiedBy>
  <cp:revision>560</cp:revision>
  <dcterms:created xsi:type="dcterms:W3CDTF">2017-04-26T17:31:47Z</dcterms:created>
  <dcterms:modified xsi:type="dcterms:W3CDTF">2018-08-28T19:36:39Z</dcterms:modified>
  <cp:contentStatus/>
</cp:coreProperties>
</file>