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73" r:id="rId12"/>
    <p:sldId id="270" r:id="rId13"/>
    <p:sldId id="271" r:id="rId14"/>
    <p:sldId id="274" r:id="rId15"/>
    <p:sldId id="275" r:id="rId16"/>
    <p:sldId id="279" r:id="rId17"/>
    <p:sldId id="282" r:id="rId18"/>
    <p:sldId id="276" r:id="rId19"/>
    <p:sldId id="277" r:id="rId20"/>
    <p:sldId id="278" r:id="rId21"/>
    <p:sldId id="272" r:id="rId22"/>
    <p:sldId id="280" r:id="rId23"/>
    <p:sldId id="281" r:id="rId24"/>
    <p:sldId id="287" r:id="rId25"/>
    <p:sldId id="267" r:id="rId26"/>
    <p:sldId id="283" r:id="rId27"/>
    <p:sldId id="284" r:id="rId28"/>
    <p:sldId id="285" r:id="rId29"/>
    <p:sldId id="286"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11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27" autoAdjust="0"/>
    <p:restoredTop sz="94434" autoAdjust="0"/>
  </p:normalViewPr>
  <p:slideViewPr>
    <p:cSldViewPr snapToGrid="0">
      <p:cViewPr varScale="1">
        <p:scale>
          <a:sx n="74" d="100"/>
          <a:sy n="74" d="100"/>
        </p:scale>
        <p:origin x="62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062E41-5322-45CA-9127-8DF102D12B83}" type="doc">
      <dgm:prSet loTypeId="urn:microsoft.com/office/officeart/2005/8/layout/arrow2" loCatId="process" qsTypeId="urn:microsoft.com/office/officeart/2005/8/quickstyle/simple1" qsCatId="simple" csTypeId="urn:microsoft.com/office/officeart/2005/8/colors/colorful3" csCatId="colorful" phldr="1"/>
      <dgm:spPr/>
      <dgm:t>
        <a:bodyPr/>
        <a:lstStyle/>
        <a:p>
          <a:endParaRPr lang="es-EC"/>
        </a:p>
      </dgm:t>
    </dgm:pt>
    <dgm:pt modelId="{511A3D3F-AFDC-4148-9CAB-D5BC964339BD}">
      <dgm:prSet phldrT="[Texto]"/>
      <dgm:spPr/>
      <dgm:t>
        <a:bodyPr/>
        <a:lstStyle/>
        <a:p>
          <a:r>
            <a:rPr lang="es-EC" dirty="0" smtClean="0"/>
            <a:t>Variables dependientes </a:t>
          </a:r>
          <a:endParaRPr lang="es-EC" dirty="0"/>
        </a:p>
      </dgm:t>
    </dgm:pt>
    <dgm:pt modelId="{F72AF09E-5D8F-4722-B83B-18E932048CD1}" type="parTrans" cxnId="{44FEF530-3A28-4206-97B7-5970B3470340}">
      <dgm:prSet/>
      <dgm:spPr/>
      <dgm:t>
        <a:bodyPr/>
        <a:lstStyle/>
        <a:p>
          <a:endParaRPr lang="es-EC"/>
        </a:p>
      </dgm:t>
    </dgm:pt>
    <dgm:pt modelId="{3B8F337E-4FA1-4BA1-A1E5-E86714845E7B}" type="sibTrans" cxnId="{44FEF530-3A28-4206-97B7-5970B3470340}">
      <dgm:prSet/>
      <dgm:spPr/>
      <dgm:t>
        <a:bodyPr/>
        <a:lstStyle/>
        <a:p>
          <a:endParaRPr lang="es-EC"/>
        </a:p>
      </dgm:t>
    </dgm:pt>
    <dgm:pt modelId="{8E704946-9302-4932-9B74-6827EA3C33E2}">
      <dgm:prSet phldrT="[Texto]"/>
      <dgm:spPr/>
      <dgm:t>
        <a:bodyPr/>
        <a:lstStyle/>
        <a:p>
          <a:r>
            <a:rPr lang="es-EC" dirty="0" smtClean="0"/>
            <a:t>Uso e impacto financiero del dinero electrónico (dinero móvil)  </a:t>
          </a:r>
          <a:endParaRPr lang="es-EC" dirty="0"/>
        </a:p>
      </dgm:t>
    </dgm:pt>
    <dgm:pt modelId="{CBD891A2-0508-426D-9CA5-602F6B45D055}" type="parTrans" cxnId="{7FBC1399-BC02-46E8-B870-7DA509371D46}">
      <dgm:prSet/>
      <dgm:spPr/>
      <dgm:t>
        <a:bodyPr/>
        <a:lstStyle/>
        <a:p>
          <a:endParaRPr lang="es-EC"/>
        </a:p>
      </dgm:t>
    </dgm:pt>
    <dgm:pt modelId="{6F16570E-CE6B-4C3C-938B-1D5E54CDF2BE}" type="sibTrans" cxnId="{7FBC1399-BC02-46E8-B870-7DA509371D46}">
      <dgm:prSet/>
      <dgm:spPr/>
      <dgm:t>
        <a:bodyPr/>
        <a:lstStyle/>
        <a:p>
          <a:endParaRPr lang="es-EC"/>
        </a:p>
      </dgm:t>
    </dgm:pt>
    <dgm:pt modelId="{9BC7B523-52C6-4422-A70D-C5319C0B2B64}">
      <dgm:prSet phldrT="[Texto]"/>
      <dgm:spPr/>
      <dgm:t>
        <a:bodyPr/>
        <a:lstStyle/>
        <a:p>
          <a:r>
            <a:rPr lang="es-EC" dirty="0" smtClean="0"/>
            <a:t>Variables independientes</a:t>
          </a:r>
          <a:endParaRPr lang="es-EC" dirty="0"/>
        </a:p>
      </dgm:t>
    </dgm:pt>
    <dgm:pt modelId="{F5D8D773-62F3-4595-AB2D-98EBC4B9CBBD}" type="parTrans" cxnId="{785DD723-BD1B-4B00-80E8-4C97C11A1555}">
      <dgm:prSet/>
      <dgm:spPr/>
      <dgm:t>
        <a:bodyPr/>
        <a:lstStyle/>
        <a:p>
          <a:endParaRPr lang="es-EC"/>
        </a:p>
      </dgm:t>
    </dgm:pt>
    <dgm:pt modelId="{B85E3D94-C22D-4DFF-B868-81BA62390B5D}" type="sibTrans" cxnId="{785DD723-BD1B-4B00-80E8-4C97C11A1555}">
      <dgm:prSet/>
      <dgm:spPr/>
      <dgm:t>
        <a:bodyPr/>
        <a:lstStyle/>
        <a:p>
          <a:endParaRPr lang="es-EC"/>
        </a:p>
      </dgm:t>
    </dgm:pt>
    <dgm:pt modelId="{5F409CD9-3615-435F-8EE0-04B94714986B}">
      <dgm:prSet phldrT="[Texto]"/>
      <dgm:spPr/>
      <dgm:t>
        <a:bodyPr/>
        <a:lstStyle/>
        <a:p>
          <a:r>
            <a:rPr lang="es-EC" dirty="0" smtClean="0"/>
            <a:t>Situación financiera</a:t>
          </a:r>
          <a:endParaRPr lang="es-EC" dirty="0"/>
        </a:p>
      </dgm:t>
    </dgm:pt>
    <dgm:pt modelId="{0B4ABEE5-E32F-4B2E-B472-5D34E81123FB}" type="parTrans" cxnId="{CDE037D6-2656-4033-B885-2F1DF8016CE7}">
      <dgm:prSet/>
      <dgm:spPr/>
      <dgm:t>
        <a:bodyPr/>
        <a:lstStyle/>
        <a:p>
          <a:endParaRPr lang="es-EC"/>
        </a:p>
      </dgm:t>
    </dgm:pt>
    <dgm:pt modelId="{66446CAC-39BA-4799-A68D-5F3BE436DA0B}" type="sibTrans" cxnId="{CDE037D6-2656-4033-B885-2F1DF8016CE7}">
      <dgm:prSet/>
      <dgm:spPr/>
      <dgm:t>
        <a:bodyPr/>
        <a:lstStyle/>
        <a:p>
          <a:endParaRPr lang="es-EC"/>
        </a:p>
      </dgm:t>
    </dgm:pt>
    <dgm:pt modelId="{77F97190-4797-49FE-8499-B39ABD9F9E7E}">
      <dgm:prSet phldrT="[Texto]"/>
      <dgm:spPr/>
      <dgm:t>
        <a:bodyPr/>
        <a:lstStyle/>
        <a:p>
          <a:r>
            <a:rPr lang="es-EC" dirty="0" smtClean="0"/>
            <a:t>Covariables</a:t>
          </a:r>
          <a:endParaRPr lang="es-EC" dirty="0"/>
        </a:p>
      </dgm:t>
    </dgm:pt>
    <dgm:pt modelId="{E3915AC8-A9FB-4D2B-9D5D-7C5EF5D5DAF0}" type="parTrans" cxnId="{433998E7-54FF-453B-A97C-D948E499BCBC}">
      <dgm:prSet/>
      <dgm:spPr/>
      <dgm:t>
        <a:bodyPr/>
        <a:lstStyle/>
        <a:p>
          <a:endParaRPr lang="es-EC"/>
        </a:p>
      </dgm:t>
    </dgm:pt>
    <dgm:pt modelId="{A610A1B0-DB81-48A2-A0D6-291C57D3A914}" type="sibTrans" cxnId="{433998E7-54FF-453B-A97C-D948E499BCBC}">
      <dgm:prSet/>
      <dgm:spPr/>
      <dgm:t>
        <a:bodyPr/>
        <a:lstStyle/>
        <a:p>
          <a:endParaRPr lang="es-EC"/>
        </a:p>
      </dgm:t>
    </dgm:pt>
    <dgm:pt modelId="{683B820D-0071-4211-8F80-65C5D845C2D3}">
      <dgm:prSet phldrT="[Texto]"/>
      <dgm:spPr/>
      <dgm:t>
        <a:bodyPr/>
        <a:lstStyle/>
        <a:p>
          <a:r>
            <a:rPr lang="es-EC" dirty="0" smtClean="0">
              <a:effectLst/>
            </a:rPr>
            <a:t>Liquidez</a:t>
          </a:r>
          <a:endParaRPr lang="es-EC" dirty="0"/>
        </a:p>
      </dgm:t>
    </dgm:pt>
    <dgm:pt modelId="{AA6E1051-00E4-4C85-80C5-5A676A7DAC91}" type="parTrans" cxnId="{14FE7F2A-D179-4C82-A520-E6E05FD7DC82}">
      <dgm:prSet/>
      <dgm:spPr/>
      <dgm:t>
        <a:bodyPr/>
        <a:lstStyle/>
        <a:p>
          <a:endParaRPr lang="es-EC"/>
        </a:p>
      </dgm:t>
    </dgm:pt>
    <dgm:pt modelId="{50ECBEB8-863C-44AF-A2C5-B20C5E43B257}" type="sibTrans" cxnId="{14FE7F2A-D179-4C82-A520-E6E05FD7DC82}">
      <dgm:prSet/>
      <dgm:spPr/>
      <dgm:t>
        <a:bodyPr/>
        <a:lstStyle/>
        <a:p>
          <a:endParaRPr lang="es-EC"/>
        </a:p>
      </dgm:t>
    </dgm:pt>
    <dgm:pt modelId="{8CFBB3BF-AE1C-4036-86AD-477B80B14266}">
      <dgm:prSet/>
      <dgm:spPr/>
      <dgm:t>
        <a:bodyPr/>
        <a:lstStyle/>
        <a:p>
          <a:r>
            <a:rPr lang="es-EC" smtClean="0">
              <a:effectLst/>
            </a:rPr>
            <a:t>Rentabilidad</a:t>
          </a:r>
          <a:endParaRPr lang="es-EC" dirty="0">
            <a:effectLst/>
          </a:endParaRPr>
        </a:p>
      </dgm:t>
    </dgm:pt>
    <dgm:pt modelId="{035DF256-53AF-4DB9-ACA4-317959D9AC40}" type="parTrans" cxnId="{489B85EA-D394-4FFE-8D6A-7942DF012012}">
      <dgm:prSet/>
      <dgm:spPr/>
      <dgm:t>
        <a:bodyPr/>
        <a:lstStyle/>
        <a:p>
          <a:endParaRPr lang="es-EC"/>
        </a:p>
      </dgm:t>
    </dgm:pt>
    <dgm:pt modelId="{076FCCD1-39B0-4F65-BB85-F026035B67E1}" type="sibTrans" cxnId="{489B85EA-D394-4FFE-8D6A-7942DF012012}">
      <dgm:prSet/>
      <dgm:spPr/>
      <dgm:t>
        <a:bodyPr/>
        <a:lstStyle/>
        <a:p>
          <a:endParaRPr lang="es-EC"/>
        </a:p>
      </dgm:t>
    </dgm:pt>
    <dgm:pt modelId="{E9FBAE3F-2B7A-42C8-9B44-D8D65516D51C}">
      <dgm:prSet/>
      <dgm:spPr/>
      <dgm:t>
        <a:bodyPr/>
        <a:lstStyle/>
        <a:p>
          <a:r>
            <a:rPr lang="es-EC" smtClean="0">
              <a:effectLst/>
            </a:rPr>
            <a:t>Idoneidad de Capital</a:t>
          </a:r>
          <a:endParaRPr lang="es-EC" dirty="0">
            <a:effectLst/>
          </a:endParaRPr>
        </a:p>
      </dgm:t>
    </dgm:pt>
    <dgm:pt modelId="{24C408BB-A4C7-4572-A0AD-3763923E8465}" type="parTrans" cxnId="{6197FD21-A11F-4D9C-A6B6-692A12689F32}">
      <dgm:prSet/>
      <dgm:spPr/>
      <dgm:t>
        <a:bodyPr/>
        <a:lstStyle/>
        <a:p>
          <a:endParaRPr lang="es-EC"/>
        </a:p>
      </dgm:t>
    </dgm:pt>
    <dgm:pt modelId="{1498C29F-3CB5-4D0F-BDC7-D39F428FDA9E}" type="sibTrans" cxnId="{6197FD21-A11F-4D9C-A6B6-692A12689F32}">
      <dgm:prSet/>
      <dgm:spPr/>
      <dgm:t>
        <a:bodyPr/>
        <a:lstStyle/>
        <a:p>
          <a:endParaRPr lang="es-EC"/>
        </a:p>
      </dgm:t>
    </dgm:pt>
    <dgm:pt modelId="{A423CCC7-CAC8-4A13-AC25-28056B7ABB5C}">
      <dgm:prSet/>
      <dgm:spPr/>
      <dgm:t>
        <a:bodyPr/>
        <a:lstStyle/>
        <a:p>
          <a:r>
            <a:rPr lang="es-EC" smtClean="0">
              <a:effectLst/>
            </a:rPr>
            <a:t>Calidad de los Activos</a:t>
          </a:r>
          <a:endParaRPr lang="es-EC" dirty="0">
            <a:effectLst/>
          </a:endParaRPr>
        </a:p>
      </dgm:t>
    </dgm:pt>
    <dgm:pt modelId="{8C58C4CB-97D1-42F0-8BE4-AD5CA56EDB63}" type="parTrans" cxnId="{81DA36B0-CB94-4901-8125-AB901B18179D}">
      <dgm:prSet/>
      <dgm:spPr/>
      <dgm:t>
        <a:bodyPr/>
        <a:lstStyle/>
        <a:p>
          <a:endParaRPr lang="es-EC"/>
        </a:p>
      </dgm:t>
    </dgm:pt>
    <dgm:pt modelId="{0170D21D-00BA-46AD-AB96-4D80C8B7ACD8}" type="sibTrans" cxnId="{81DA36B0-CB94-4901-8125-AB901B18179D}">
      <dgm:prSet/>
      <dgm:spPr/>
      <dgm:t>
        <a:bodyPr/>
        <a:lstStyle/>
        <a:p>
          <a:endParaRPr lang="es-EC"/>
        </a:p>
      </dgm:t>
    </dgm:pt>
    <dgm:pt modelId="{B9ECB686-1A2F-4BED-9B49-E1BE537522C2}">
      <dgm:prSet/>
      <dgm:spPr/>
      <dgm:t>
        <a:bodyPr/>
        <a:lstStyle/>
        <a:p>
          <a:r>
            <a:rPr lang="es-EC" dirty="0" smtClean="0">
              <a:effectLst/>
            </a:rPr>
            <a:t>Eficiencia de la Gerencia</a:t>
          </a:r>
          <a:endParaRPr lang="es-EC" dirty="0">
            <a:effectLst/>
            <a:latin typeface="Calibri" panose="020F0502020204030204" pitchFamily="34" charset="0"/>
            <a:ea typeface="Calibri" panose="020F0502020204030204" pitchFamily="34" charset="0"/>
            <a:cs typeface="Times New Roman" panose="02020603050405020304" pitchFamily="18" charset="0"/>
          </a:endParaRPr>
        </a:p>
      </dgm:t>
    </dgm:pt>
    <dgm:pt modelId="{9F69C973-63BB-4F6F-926A-2A763688114A}" type="parTrans" cxnId="{4F5F464B-33CC-4B06-A22D-2058C6919AF8}">
      <dgm:prSet/>
      <dgm:spPr/>
      <dgm:t>
        <a:bodyPr/>
        <a:lstStyle/>
        <a:p>
          <a:endParaRPr lang="es-EC"/>
        </a:p>
      </dgm:t>
    </dgm:pt>
    <dgm:pt modelId="{C9B7A3AB-AE78-402F-818E-0776E853003B}" type="sibTrans" cxnId="{4F5F464B-33CC-4B06-A22D-2058C6919AF8}">
      <dgm:prSet/>
      <dgm:spPr/>
      <dgm:t>
        <a:bodyPr/>
        <a:lstStyle/>
        <a:p>
          <a:endParaRPr lang="es-EC"/>
        </a:p>
      </dgm:t>
    </dgm:pt>
    <dgm:pt modelId="{FEF381D2-D4F3-4645-BD00-F0FE19DA52C3}" type="pres">
      <dgm:prSet presAssocID="{8F062E41-5322-45CA-9127-8DF102D12B83}" presName="arrowDiagram" presStyleCnt="0">
        <dgm:presLayoutVars>
          <dgm:chMax val="5"/>
          <dgm:dir/>
          <dgm:resizeHandles val="exact"/>
        </dgm:presLayoutVars>
      </dgm:prSet>
      <dgm:spPr/>
      <dgm:t>
        <a:bodyPr/>
        <a:lstStyle/>
        <a:p>
          <a:endParaRPr lang="es-EC"/>
        </a:p>
      </dgm:t>
    </dgm:pt>
    <dgm:pt modelId="{94801C67-6417-4A22-A358-F8E68E44E370}" type="pres">
      <dgm:prSet presAssocID="{8F062E41-5322-45CA-9127-8DF102D12B83}" presName="arrow" presStyleLbl="bgShp" presStyleIdx="0" presStyleCnt="1"/>
      <dgm:spPr/>
    </dgm:pt>
    <dgm:pt modelId="{F55D7694-6534-4D85-B490-543EF36458C8}" type="pres">
      <dgm:prSet presAssocID="{8F062E41-5322-45CA-9127-8DF102D12B83}" presName="arrowDiagram3" presStyleCnt="0"/>
      <dgm:spPr/>
    </dgm:pt>
    <dgm:pt modelId="{CF59E1D8-42D2-4114-9B88-3BB4360AF276}" type="pres">
      <dgm:prSet presAssocID="{511A3D3F-AFDC-4148-9CAB-D5BC964339BD}" presName="bullet3a" presStyleLbl="node1" presStyleIdx="0" presStyleCnt="3"/>
      <dgm:spPr/>
    </dgm:pt>
    <dgm:pt modelId="{D951D627-1F31-4D1A-9994-78B3F81FCF4E}" type="pres">
      <dgm:prSet presAssocID="{511A3D3F-AFDC-4148-9CAB-D5BC964339BD}" presName="textBox3a" presStyleLbl="revTx" presStyleIdx="0" presStyleCnt="3" custScaleX="116711">
        <dgm:presLayoutVars>
          <dgm:bulletEnabled val="1"/>
        </dgm:presLayoutVars>
      </dgm:prSet>
      <dgm:spPr/>
      <dgm:t>
        <a:bodyPr/>
        <a:lstStyle/>
        <a:p>
          <a:endParaRPr lang="es-EC"/>
        </a:p>
      </dgm:t>
    </dgm:pt>
    <dgm:pt modelId="{305F5715-7082-4817-97A5-BAD71FA60C70}" type="pres">
      <dgm:prSet presAssocID="{9BC7B523-52C6-4422-A70D-C5319C0B2B64}" presName="bullet3b" presStyleLbl="node1" presStyleIdx="1" presStyleCnt="3"/>
      <dgm:spPr/>
    </dgm:pt>
    <dgm:pt modelId="{44CB60F3-D04C-48A3-A8B7-BC1DE5FDEF2B}" type="pres">
      <dgm:prSet presAssocID="{9BC7B523-52C6-4422-A70D-C5319C0B2B64}" presName="textBox3b" presStyleLbl="revTx" presStyleIdx="1" presStyleCnt="3">
        <dgm:presLayoutVars>
          <dgm:bulletEnabled val="1"/>
        </dgm:presLayoutVars>
      </dgm:prSet>
      <dgm:spPr/>
      <dgm:t>
        <a:bodyPr/>
        <a:lstStyle/>
        <a:p>
          <a:endParaRPr lang="es-EC"/>
        </a:p>
      </dgm:t>
    </dgm:pt>
    <dgm:pt modelId="{EE45DA2F-148B-472E-965D-24B2D9E730F1}" type="pres">
      <dgm:prSet presAssocID="{77F97190-4797-49FE-8499-B39ABD9F9E7E}" presName="bullet3c" presStyleLbl="node1" presStyleIdx="2" presStyleCnt="3"/>
      <dgm:spPr/>
    </dgm:pt>
    <dgm:pt modelId="{5E9B7EDC-258C-44FD-9EBD-A0F3B53F42D5}" type="pres">
      <dgm:prSet presAssocID="{77F97190-4797-49FE-8499-B39ABD9F9E7E}" presName="textBox3c" presStyleLbl="revTx" presStyleIdx="2" presStyleCnt="3">
        <dgm:presLayoutVars>
          <dgm:bulletEnabled val="1"/>
        </dgm:presLayoutVars>
      </dgm:prSet>
      <dgm:spPr/>
      <dgm:t>
        <a:bodyPr/>
        <a:lstStyle/>
        <a:p>
          <a:endParaRPr lang="es-EC"/>
        </a:p>
      </dgm:t>
    </dgm:pt>
  </dgm:ptLst>
  <dgm:cxnLst>
    <dgm:cxn modelId="{A7AE0B92-1BBA-4354-AE9C-A2E5CFF79966}" type="presOf" srcId="{511A3D3F-AFDC-4148-9CAB-D5BC964339BD}" destId="{D951D627-1F31-4D1A-9994-78B3F81FCF4E}" srcOrd="0" destOrd="0" presId="urn:microsoft.com/office/officeart/2005/8/layout/arrow2"/>
    <dgm:cxn modelId="{6197FD21-A11F-4D9C-A6B6-692A12689F32}" srcId="{77F97190-4797-49FE-8499-B39ABD9F9E7E}" destId="{E9FBAE3F-2B7A-42C8-9B44-D8D65516D51C}" srcOrd="2" destOrd="0" parTransId="{24C408BB-A4C7-4572-A0AD-3763923E8465}" sibTransId="{1498C29F-3CB5-4D0F-BDC7-D39F428FDA9E}"/>
    <dgm:cxn modelId="{CDE037D6-2656-4033-B885-2F1DF8016CE7}" srcId="{9BC7B523-52C6-4422-A70D-C5319C0B2B64}" destId="{5F409CD9-3615-435F-8EE0-04B94714986B}" srcOrd="0" destOrd="0" parTransId="{0B4ABEE5-E32F-4B2E-B472-5D34E81123FB}" sibTransId="{66446CAC-39BA-4799-A68D-5F3BE436DA0B}"/>
    <dgm:cxn modelId="{785DD723-BD1B-4B00-80E8-4C97C11A1555}" srcId="{8F062E41-5322-45CA-9127-8DF102D12B83}" destId="{9BC7B523-52C6-4422-A70D-C5319C0B2B64}" srcOrd="1" destOrd="0" parTransId="{F5D8D773-62F3-4595-AB2D-98EBC4B9CBBD}" sibTransId="{B85E3D94-C22D-4DFF-B868-81BA62390B5D}"/>
    <dgm:cxn modelId="{433998E7-54FF-453B-A97C-D948E499BCBC}" srcId="{8F062E41-5322-45CA-9127-8DF102D12B83}" destId="{77F97190-4797-49FE-8499-B39ABD9F9E7E}" srcOrd="2" destOrd="0" parTransId="{E3915AC8-A9FB-4D2B-9D5D-7C5EF5D5DAF0}" sibTransId="{A610A1B0-DB81-48A2-A0D6-291C57D3A914}"/>
    <dgm:cxn modelId="{AD731E05-7D9C-4AB2-A426-6A637BDB6245}" type="presOf" srcId="{8CFBB3BF-AE1C-4036-86AD-477B80B14266}" destId="{5E9B7EDC-258C-44FD-9EBD-A0F3B53F42D5}" srcOrd="0" destOrd="2" presId="urn:microsoft.com/office/officeart/2005/8/layout/arrow2"/>
    <dgm:cxn modelId="{489B85EA-D394-4FFE-8D6A-7942DF012012}" srcId="{77F97190-4797-49FE-8499-B39ABD9F9E7E}" destId="{8CFBB3BF-AE1C-4036-86AD-477B80B14266}" srcOrd="1" destOrd="0" parTransId="{035DF256-53AF-4DB9-ACA4-317959D9AC40}" sibTransId="{076FCCD1-39B0-4F65-BB85-F026035B67E1}"/>
    <dgm:cxn modelId="{4C1817BA-3E2C-420B-BECC-26484203F6BA}" type="presOf" srcId="{E9FBAE3F-2B7A-42C8-9B44-D8D65516D51C}" destId="{5E9B7EDC-258C-44FD-9EBD-A0F3B53F42D5}" srcOrd="0" destOrd="3" presId="urn:microsoft.com/office/officeart/2005/8/layout/arrow2"/>
    <dgm:cxn modelId="{53FE8035-E0C8-481C-A716-4F9D0E162B80}" type="presOf" srcId="{9BC7B523-52C6-4422-A70D-C5319C0B2B64}" destId="{44CB60F3-D04C-48A3-A8B7-BC1DE5FDEF2B}" srcOrd="0" destOrd="0" presId="urn:microsoft.com/office/officeart/2005/8/layout/arrow2"/>
    <dgm:cxn modelId="{7FBC1399-BC02-46E8-B870-7DA509371D46}" srcId="{511A3D3F-AFDC-4148-9CAB-D5BC964339BD}" destId="{8E704946-9302-4932-9B74-6827EA3C33E2}" srcOrd="0" destOrd="0" parTransId="{CBD891A2-0508-426D-9CA5-602F6B45D055}" sibTransId="{6F16570E-CE6B-4C3C-938B-1D5E54CDF2BE}"/>
    <dgm:cxn modelId="{27D4850E-A688-4035-A26A-A66E8C0AE615}" type="presOf" srcId="{77F97190-4797-49FE-8499-B39ABD9F9E7E}" destId="{5E9B7EDC-258C-44FD-9EBD-A0F3B53F42D5}" srcOrd="0" destOrd="0" presId="urn:microsoft.com/office/officeart/2005/8/layout/arrow2"/>
    <dgm:cxn modelId="{6E8F5219-63B3-4FD9-8FAB-CDEB792A44CE}" type="presOf" srcId="{683B820D-0071-4211-8F80-65C5D845C2D3}" destId="{5E9B7EDC-258C-44FD-9EBD-A0F3B53F42D5}" srcOrd="0" destOrd="1" presId="urn:microsoft.com/office/officeart/2005/8/layout/arrow2"/>
    <dgm:cxn modelId="{4F5F464B-33CC-4B06-A22D-2058C6919AF8}" srcId="{77F97190-4797-49FE-8499-B39ABD9F9E7E}" destId="{B9ECB686-1A2F-4BED-9B49-E1BE537522C2}" srcOrd="4" destOrd="0" parTransId="{9F69C973-63BB-4F6F-926A-2A763688114A}" sibTransId="{C9B7A3AB-AE78-402F-818E-0776E853003B}"/>
    <dgm:cxn modelId="{3F933054-349D-425D-977E-A721342B3B28}" type="presOf" srcId="{8F062E41-5322-45CA-9127-8DF102D12B83}" destId="{FEF381D2-D4F3-4645-BD00-F0FE19DA52C3}" srcOrd="0" destOrd="0" presId="urn:microsoft.com/office/officeart/2005/8/layout/arrow2"/>
    <dgm:cxn modelId="{44FEF530-3A28-4206-97B7-5970B3470340}" srcId="{8F062E41-5322-45CA-9127-8DF102D12B83}" destId="{511A3D3F-AFDC-4148-9CAB-D5BC964339BD}" srcOrd="0" destOrd="0" parTransId="{F72AF09E-5D8F-4722-B83B-18E932048CD1}" sibTransId="{3B8F337E-4FA1-4BA1-A1E5-E86714845E7B}"/>
    <dgm:cxn modelId="{9AF91182-1921-49F6-A51F-D02B5CB1561A}" type="presOf" srcId="{5F409CD9-3615-435F-8EE0-04B94714986B}" destId="{44CB60F3-D04C-48A3-A8B7-BC1DE5FDEF2B}" srcOrd="0" destOrd="1" presId="urn:microsoft.com/office/officeart/2005/8/layout/arrow2"/>
    <dgm:cxn modelId="{4868AB41-6313-424D-A2AA-FD81DEA531B2}" type="presOf" srcId="{A423CCC7-CAC8-4A13-AC25-28056B7ABB5C}" destId="{5E9B7EDC-258C-44FD-9EBD-A0F3B53F42D5}" srcOrd="0" destOrd="4" presId="urn:microsoft.com/office/officeart/2005/8/layout/arrow2"/>
    <dgm:cxn modelId="{81DA36B0-CB94-4901-8125-AB901B18179D}" srcId="{77F97190-4797-49FE-8499-B39ABD9F9E7E}" destId="{A423CCC7-CAC8-4A13-AC25-28056B7ABB5C}" srcOrd="3" destOrd="0" parTransId="{8C58C4CB-97D1-42F0-8BE4-AD5CA56EDB63}" sibTransId="{0170D21D-00BA-46AD-AB96-4D80C8B7ACD8}"/>
    <dgm:cxn modelId="{E88455CD-0730-4EE3-849F-7E10270A9A2A}" type="presOf" srcId="{B9ECB686-1A2F-4BED-9B49-E1BE537522C2}" destId="{5E9B7EDC-258C-44FD-9EBD-A0F3B53F42D5}" srcOrd="0" destOrd="5" presId="urn:microsoft.com/office/officeart/2005/8/layout/arrow2"/>
    <dgm:cxn modelId="{A92A46F8-AFB0-4C78-B6B3-54C610FC3206}" type="presOf" srcId="{8E704946-9302-4932-9B74-6827EA3C33E2}" destId="{D951D627-1F31-4D1A-9994-78B3F81FCF4E}" srcOrd="0" destOrd="1" presId="urn:microsoft.com/office/officeart/2005/8/layout/arrow2"/>
    <dgm:cxn modelId="{14FE7F2A-D179-4C82-A520-E6E05FD7DC82}" srcId="{77F97190-4797-49FE-8499-B39ABD9F9E7E}" destId="{683B820D-0071-4211-8F80-65C5D845C2D3}" srcOrd="0" destOrd="0" parTransId="{AA6E1051-00E4-4C85-80C5-5A676A7DAC91}" sibTransId="{50ECBEB8-863C-44AF-A2C5-B20C5E43B257}"/>
    <dgm:cxn modelId="{630E496A-D539-4D6D-AB31-5A878CA3302E}" type="presParOf" srcId="{FEF381D2-D4F3-4645-BD00-F0FE19DA52C3}" destId="{94801C67-6417-4A22-A358-F8E68E44E370}" srcOrd="0" destOrd="0" presId="urn:microsoft.com/office/officeart/2005/8/layout/arrow2"/>
    <dgm:cxn modelId="{6C960A7E-D461-4C9D-89BD-339C35FE1C99}" type="presParOf" srcId="{FEF381D2-D4F3-4645-BD00-F0FE19DA52C3}" destId="{F55D7694-6534-4D85-B490-543EF36458C8}" srcOrd="1" destOrd="0" presId="urn:microsoft.com/office/officeart/2005/8/layout/arrow2"/>
    <dgm:cxn modelId="{87EEFE7E-8D04-498A-BC22-AF92306CDBF6}" type="presParOf" srcId="{F55D7694-6534-4D85-B490-543EF36458C8}" destId="{CF59E1D8-42D2-4114-9B88-3BB4360AF276}" srcOrd="0" destOrd="0" presId="urn:microsoft.com/office/officeart/2005/8/layout/arrow2"/>
    <dgm:cxn modelId="{ED0CA4CE-8DE8-4DE2-AB86-3FF9CF19A792}" type="presParOf" srcId="{F55D7694-6534-4D85-B490-543EF36458C8}" destId="{D951D627-1F31-4D1A-9994-78B3F81FCF4E}" srcOrd="1" destOrd="0" presId="urn:microsoft.com/office/officeart/2005/8/layout/arrow2"/>
    <dgm:cxn modelId="{761E9184-F3CF-4035-9A63-DBD7801E3B83}" type="presParOf" srcId="{F55D7694-6534-4D85-B490-543EF36458C8}" destId="{305F5715-7082-4817-97A5-BAD71FA60C70}" srcOrd="2" destOrd="0" presId="urn:microsoft.com/office/officeart/2005/8/layout/arrow2"/>
    <dgm:cxn modelId="{84BE4AEC-B1FD-4ED1-A7BD-7821D1BE865D}" type="presParOf" srcId="{F55D7694-6534-4D85-B490-543EF36458C8}" destId="{44CB60F3-D04C-48A3-A8B7-BC1DE5FDEF2B}" srcOrd="3" destOrd="0" presId="urn:microsoft.com/office/officeart/2005/8/layout/arrow2"/>
    <dgm:cxn modelId="{CE6ABD0A-E95A-4B7C-B350-7BFFFA05DA00}" type="presParOf" srcId="{F55D7694-6534-4D85-B490-543EF36458C8}" destId="{EE45DA2F-148B-472E-965D-24B2D9E730F1}" srcOrd="4" destOrd="0" presId="urn:microsoft.com/office/officeart/2005/8/layout/arrow2"/>
    <dgm:cxn modelId="{127E5A9A-5473-4E55-A3E9-98E0B8A2FB50}" type="presParOf" srcId="{F55D7694-6534-4D85-B490-543EF36458C8}" destId="{5E9B7EDC-258C-44FD-9EBD-A0F3B53F42D5}"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8C4CB9A-9679-4039-8232-BD927D4C4B5A}" type="doc">
      <dgm:prSet loTypeId="urn:microsoft.com/office/officeart/2005/8/layout/bProcess3" loCatId="process" qsTypeId="urn:microsoft.com/office/officeart/2005/8/quickstyle/simple2" qsCatId="simple" csTypeId="urn:microsoft.com/office/officeart/2005/8/colors/accent6_1" csCatId="accent6" phldr="1"/>
      <dgm:spPr/>
      <dgm:t>
        <a:bodyPr/>
        <a:lstStyle/>
        <a:p>
          <a:endParaRPr lang="es-EC"/>
        </a:p>
      </dgm:t>
    </dgm:pt>
    <dgm:pt modelId="{B2DD0FF6-8EC3-495D-9DB1-D5E9A0CD59FD}">
      <dgm:prSet phldrT="[Texto]" custT="1"/>
      <dgm:spPr/>
      <dgm:t>
        <a:bodyPr/>
        <a:lstStyle/>
        <a:p>
          <a:r>
            <a:rPr lang="es-EC" sz="1800" dirty="0" smtClean="0"/>
            <a:t>El análisis del impacto financiero </a:t>
          </a:r>
          <a:endParaRPr lang="es-EC" sz="1800" dirty="0"/>
        </a:p>
      </dgm:t>
    </dgm:pt>
    <dgm:pt modelId="{FF65EE5D-3A4B-474A-A61F-3D28F6F6AF3E}" type="parTrans" cxnId="{D5CDB7C5-79B8-463E-B2DE-5A89072AF34C}">
      <dgm:prSet/>
      <dgm:spPr/>
      <dgm:t>
        <a:bodyPr/>
        <a:lstStyle/>
        <a:p>
          <a:endParaRPr lang="es-EC" sz="2400"/>
        </a:p>
      </dgm:t>
    </dgm:pt>
    <dgm:pt modelId="{BCB18FC1-19A7-45CB-AD57-9DA9596ACAEA}" type="sibTrans" cxnId="{D5CDB7C5-79B8-463E-B2DE-5A89072AF34C}">
      <dgm:prSet custT="1"/>
      <dgm:spPr/>
      <dgm:t>
        <a:bodyPr/>
        <a:lstStyle/>
        <a:p>
          <a:endParaRPr lang="es-EC" sz="700"/>
        </a:p>
      </dgm:t>
    </dgm:pt>
    <dgm:pt modelId="{6E477FD2-DA2E-4435-BF1B-89B8C1799634}">
      <dgm:prSet phldrT="[Texto]" custT="1"/>
      <dgm:spPr/>
      <dgm:t>
        <a:bodyPr/>
        <a:lstStyle/>
        <a:p>
          <a:r>
            <a:rPr lang="es-EC" sz="1800" dirty="0" smtClean="0"/>
            <a:t>al poner en marcha el dinero móvil </a:t>
          </a:r>
          <a:endParaRPr lang="es-EC" sz="1800" dirty="0"/>
        </a:p>
      </dgm:t>
    </dgm:pt>
    <dgm:pt modelId="{A4586243-0E17-409C-898D-3A03F84FA5A5}" type="parTrans" cxnId="{91622380-42F2-4496-AF9A-07AB254939C0}">
      <dgm:prSet/>
      <dgm:spPr/>
      <dgm:t>
        <a:bodyPr/>
        <a:lstStyle/>
        <a:p>
          <a:endParaRPr lang="es-EC" sz="2400"/>
        </a:p>
      </dgm:t>
    </dgm:pt>
    <dgm:pt modelId="{74DC986A-0C9F-43FA-A24C-A6BEA2BCDF44}" type="sibTrans" cxnId="{91622380-42F2-4496-AF9A-07AB254939C0}">
      <dgm:prSet custT="1"/>
      <dgm:spPr/>
      <dgm:t>
        <a:bodyPr/>
        <a:lstStyle/>
        <a:p>
          <a:endParaRPr lang="es-EC" sz="700"/>
        </a:p>
      </dgm:t>
    </dgm:pt>
    <dgm:pt modelId="{B8910936-C254-4D6E-9CD6-2064E01820B8}">
      <dgm:prSet phldrT="[Texto]" custT="1"/>
      <dgm:spPr/>
      <dgm:t>
        <a:bodyPr/>
        <a:lstStyle/>
        <a:p>
          <a:r>
            <a:rPr lang="es-EC" sz="1800" dirty="0" smtClean="0"/>
            <a:t>grado de aceptación en el uso de esta modalidad de pago</a:t>
          </a:r>
          <a:endParaRPr lang="es-EC" sz="1800" dirty="0"/>
        </a:p>
      </dgm:t>
    </dgm:pt>
    <dgm:pt modelId="{2329B478-E8FE-469B-B4E5-60596D51F8B0}" type="parTrans" cxnId="{558468DF-FB96-410D-AF9D-E5CBCBEB2967}">
      <dgm:prSet/>
      <dgm:spPr/>
      <dgm:t>
        <a:bodyPr/>
        <a:lstStyle/>
        <a:p>
          <a:endParaRPr lang="es-EC" sz="2400"/>
        </a:p>
      </dgm:t>
    </dgm:pt>
    <dgm:pt modelId="{775C79C1-A85C-48FD-914B-30DD21918987}" type="sibTrans" cxnId="{558468DF-FB96-410D-AF9D-E5CBCBEB2967}">
      <dgm:prSet custT="1"/>
      <dgm:spPr/>
      <dgm:t>
        <a:bodyPr/>
        <a:lstStyle/>
        <a:p>
          <a:endParaRPr lang="es-EC" sz="700"/>
        </a:p>
      </dgm:t>
    </dgm:pt>
    <dgm:pt modelId="{8ECFD258-3F4F-4D0F-9F70-ADB42FBE465F}">
      <dgm:prSet phldrT="[Texto]" custT="1"/>
      <dgm:spPr/>
      <dgm:t>
        <a:bodyPr/>
        <a:lstStyle/>
        <a:p>
          <a:r>
            <a:rPr lang="es-EC" sz="1800" dirty="0" smtClean="0"/>
            <a:t>no es significativamente representativo el nivel de ingresos y transacciones del dinero móvil  frente a los ingresos tradicionales</a:t>
          </a:r>
          <a:endParaRPr lang="es-EC" sz="1800" dirty="0"/>
        </a:p>
      </dgm:t>
    </dgm:pt>
    <dgm:pt modelId="{DD32DE12-2D85-4F41-BC52-021B09A15160}" type="parTrans" cxnId="{CE68C7FD-4096-4F9E-B4AF-B168683BF807}">
      <dgm:prSet/>
      <dgm:spPr/>
      <dgm:t>
        <a:bodyPr/>
        <a:lstStyle/>
        <a:p>
          <a:endParaRPr lang="es-EC" sz="2400"/>
        </a:p>
      </dgm:t>
    </dgm:pt>
    <dgm:pt modelId="{CA3589CA-E735-4A84-BB5C-B2C2B9747E2F}" type="sibTrans" cxnId="{CE68C7FD-4096-4F9E-B4AF-B168683BF807}">
      <dgm:prSet/>
      <dgm:spPr/>
      <dgm:t>
        <a:bodyPr/>
        <a:lstStyle/>
        <a:p>
          <a:endParaRPr lang="es-EC" sz="2400"/>
        </a:p>
      </dgm:t>
    </dgm:pt>
    <dgm:pt modelId="{C8C87C1C-641E-460E-9189-570973FA5DEB}" type="pres">
      <dgm:prSet presAssocID="{A8C4CB9A-9679-4039-8232-BD927D4C4B5A}" presName="Name0" presStyleCnt="0">
        <dgm:presLayoutVars>
          <dgm:dir/>
          <dgm:resizeHandles val="exact"/>
        </dgm:presLayoutVars>
      </dgm:prSet>
      <dgm:spPr/>
      <dgm:t>
        <a:bodyPr/>
        <a:lstStyle/>
        <a:p>
          <a:endParaRPr lang="es-EC"/>
        </a:p>
      </dgm:t>
    </dgm:pt>
    <dgm:pt modelId="{0546A909-E2A0-4D4A-BEFA-9FDCA3B3A490}" type="pres">
      <dgm:prSet presAssocID="{B2DD0FF6-8EC3-495D-9DB1-D5E9A0CD59FD}" presName="node" presStyleLbl="node1" presStyleIdx="0" presStyleCnt="4" custScaleX="61002">
        <dgm:presLayoutVars>
          <dgm:bulletEnabled val="1"/>
        </dgm:presLayoutVars>
      </dgm:prSet>
      <dgm:spPr/>
      <dgm:t>
        <a:bodyPr/>
        <a:lstStyle/>
        <a:p>
          <a:endParaRPr lang="es-EC"/>
        </a:p>
      </dgm:t>
    </dgm:pt>
    <dgm:pt modelId="{B0A1D647-A96E-4DCF-91A5-1547DFBF1355}" type="pres">
      <dgm:prSet presAssocID="{BCB18FC1-19A7-45CB-AD57-9DA9596ACAEA}" presName="sibTrans" presStyleLbl="sibTrans1D1" presStyleIdx="0" presStyleCnt="3"/>
      <dgm:spPr/>
      <dgm:t>
        <a:bodyPr/>
        <a:lstStyle/>
        <a:p>
          <a:endParaRPr lang="es-EC"/>
        </a:p>
      </dgm:t>
    </dgm:pt>
    <dgm:pt modelId="{6EF1DCC5-120A-429A-9411-0F23BC835B07}" type="pres">
      <dgm:prSet presAssocID="{BCB18FC1-19A7-45CB-AD57-9DA9596ACAEA}" presName="connectorText" presStyleLbl="sibTrans1D1" presStyleIdx="0" presStyleCnt="3"/>
      <dgm:spPr/>
      <dgm:t>
        <a:bodyPr/>
        <a:lstStyle/>
        <a:p>
          <a:endParaRPr lang="es-EC"/>
        </a:p>
      </dgm:t>
    </dgm:pt>
    <dgm:pt modelId="{25351EA3-E23A-468B-A85D-3235C2A5FA60}" type="pres">
      <dgm:prSet presAssocID="{6E477FD2-DA2E-4435-BF1B-89B8C1799634}" presName="node" presStyleLbl="node1" presStyleIdx="1" presStyleCnt="4" custScaleX="56920">
        <dgm:presLayoutVars>
          <dgm:bulletEnabled val="1"/>
        </dgm:presLayoutVars>
      </dgm:prSet>
      <dgm:spPr/>
      <dgm:t>
        <a:bodyPr/>
        <a:lstStyle/>
        <a:p>
          <a:endParaRPr lang="es-EC"/>
        </a:p>
      </dgm:t>
    </dgm:pt>
    <dgm:pt modelId="{74B891D7-02BB-4FEC-834E-C401A09CC0CF}" type="pres">
      <dgm:prSet presAssocID="{74DC986A-0C9F-43FA-A24C-A6BEA2BCDF44}" presName="sibTrans" presStyleLbl="sibTrans1D1" presStyleIdx="1" presStyleCnt="3"/>
      <dgm:spPr/>
      <dgm:t>
        <a:bodyPr/>
        <a:lstStyle/>
        <a:p>
          <a:endParaRPr lang="es-EC"/>
        </a:p>
      </dgm:t>
    </dgm:pt>
    <dgm:pt modelId="{5F373742-061C-4A29-9E38-706A8F30352E}" type="pres">
      <dgm:prSet presAssocID="{74DC986A-0C9F-43FA-A24C-A6BEA2BCDF44}" presName="connectorText" presStyleLbl="sibTrans1D1" presStyleIdx="1" presStyleCnt="3"/>
      <dgm:spPr/>
      <dgm:t>
        <a:bodyPr/>
        <a:lstStyle/>
        <a:p>
          <a:endParaRPr lang="es-EC"/>
        </a:p>
      </dgm:t>
    </dgm:pt>
    <dgm:pt modelId="{DF83C00A-6C18-4138-BDAF-8A2FEDB9E1C6}" type="pres">
      <dgm:prSet presAssocID="{B8910936-C254-4D6E-9CD6-2064E01820B8}" presName="node" presStyleLbl="node1" presStyleIdx="2" presStyleCnt="4" custScaleX="78484">
        <dgm:presLayoutVars>
          <dgm:bulletEnabled val="1"/>
        </dgm:presLayoutVars>
      </dgm:prSet>
      <dgm:spPr/>
      <dgm:t>
        <a:bodyPr/>
        <a:lstStyle/>
        <a:p>
          <a:endParaRPr lang="es-EC"/>
        </a:p>
      </dgm:t>
    </dgm:pt>
    <dgm:pt modelId="{95C89202-7532-4CDA-9731-AD31B9DF6A68}" type="pres">
      <dgm:prSet presAssocID="{775C79C1-A85C-48FD-914B-30DD21918987}" presName="sibTrans" presStyleLbl="sibTrans1D1" presStyleIdx="2" presStyleCnt="3"/>
      <dgm:spPr/>
      <dgm:t>
        <a:bodyPr/>
        <a:lstStyle/>
        <a:p>
          <a:endParaRPr lang="es-EC"/>
        </a:p>
      </dgm:t>
    </dgm:pt>
    <dgm:pt modelId="{39A4AEF2-EBB4-4FEC-ACA8-20C0CCFE2AC6}" type="pres">
      <dgm:prSet presAssocID="{775C79C1-A85C-48FD-914B-30DD21918987}" presName="connectorText" presStyleLbl="sibTrans1D1" presStyleIdx="2" presStyleCnt="3"/>
      <dgm:spPr/>
      <dgm:t>
        <a:bodyPr/>
        <a:lstStyle/>
        <a:p>
          <a:endParaRPr lang="es-EC"/>
        </a:p>
      </dgm:t>
    </dgm:pt>
    <dgm:pt modelId="{48EF259B-04C4-4350-A1FF-37E06BC3D0EF}" type="pres">
      <dgm:prSet presAssocID="{8ECFD258-3F4F-4D0F-9F70-ADB42FBE465F}" presName="node" presStyleLbl="node1" presStyleIdx="3" presStyleCnt="4">
        <dgm:presLayoutVars>
          <dgm:bulletEnabled val="1"/>
        </dgm:presLayoutVars>
      </dgm:prSet>
      <dgm:spPr/>
      <dgm:t>
        <a:bodyPr/>
        <a:lstStyle/>
        <a:p>
          <a:endParaRPr lang="es-EC"/>
        </a:p>
      </dgm:t>
    </dgm:pt>
  </dgm:ptLst>
  <dgm:cxnLst>
    <dgm:cxn modelId="{D4D0ADB9-F051-4C31-A6A0-1BC3C210193A}" type="presOf" srcId="{775C79C1-A85C-48FD-914B-30DD21918987}" destId="{95C89202-7532-4CDA-9731-AD31B9DF6A68}" srcOrd="0" destOrd="0" presId="urn:microsoft.com/office/officeart/2005/8/layout/bProcess3"/>
    <dgm:cxn modelId="{1104BEA6-B34E-4EC9-BA72-A715D0035CC1}" type="presOf" srcId="{A8C4CB9A-9679-4039-8232-BD927D4C4B5A}" destId="{C8C87C1C-641E-460E-9189-570973FA5DEB}" srcOrd="0" destOrd="0" presId="urn:microsoft.com/office/officeart/2005/8/layout/bProcess3"/>
    <dgm:cxn modelId="{A437C527-599A-400A-8662-1831FF8DC707}" type="presOf" srcId="{74DC986A-0C9F-43FA-A24C-A6BEA2BCDF44}" destId="{74B891D7-02BB-4FEC-834E-C401A09CC0CF}" srcOrd="0" destOrd="0" presId="urn:microsoft.com/office/officeart/2005/8/layout/bProcess3"/>
    <dgm:cxn modelId="{1C5D3CF6-EE09-4EE4-A3CA-75646E48472F}" type="presOf" srcId="{8ECFD258-3F4F-4D0F-9F70-ADB42FBE465F}" destId="{48EF259B-04C4-4350-A1FF-37E06BC3D0EF}" srcOrd="0" destOrd="0" presId="urn:microsoft.com/office/officeart/2005/8/layout/bProcess3"/>
    <dgm:cxn modelId="{08FE64A9-BD78-4209-A0E5-58E8F0005A2C}" type="presOf" srcId="{74DC986A-0C9F-43FA-A24C-A6BEA2BCDF44}" destId="{5F373742-061C-4A29-9E38-706A8F30352E}" srcOrd="1" destOrd="0" presId="urn:microsoft.com/office/officeart/2005/8/layout/bProcess3"/>
    <dgm:cxn modelId="{91622380-42F2-4496-AF9A-07AB254939C0}" srcId="{A8C4CB9A-9679-4039-8232-BD927D4C4B5A}" destId="{6E477FD2-DA2E-4435-BF1B-89B8C1799634}" srcOrd="1" destOrd="0" parTransId="{A4586243-0E17-409C-898D-3A03F84FA5A5}" sibTransId="{74DC986A-0C9F-43FA-A24C-A6BEA2BCDF44}"/>
    <dgm:cxn modelId="{D5CDB7C5-79B8-463E-B2DE-5A89072AF34C}" srcId="{A8C4CB9A-9679-4039-8232-BD927D4C4B5A}" destId="{B2DD0FF6-8EC3-495D-9DB1-D5E9A0CD59FD}" srcOrd="0" destOrd="0" parTransId="{FF65EE5D-3A4B-474A-A61F-3D28F6F6AF3E}" sibTransId="{BCB18FC1-19A7-45CB-AD57-9DA9596ACAEA}"/>
    <dgm:cxn modelId="{91EC1B4E-32E2-431F-9620-CD46DE6421EB}" type="presOf" srcId="{B2DD0FF6-8EC3-495D-9DB1-D5E9A0CD59FD}" destId="{0546A909-E2A0-4D4A-BEFA-9FDCA3B3A490}" srcOrd="0" destOrd="0" presId="urn:microsoft.com/office/officeart/2005/8/layout/bProcess3"/>
    <dgm:cxn modelId="{4E8958EB-A7D2-44FE-8936-711875FA008C}" type="presOf" srcId="{6E477FD2-DA2E-4435-BF1B-89B8C1799634}" destId="{25351EA3-E23A-468B-A85D-3235C2A5FA60}" srcOrd="0" destOrd="0" presId="urn:microsoft.com/office/officeart/2005/8/layout/bProcess3"/>
    <dgm:cxn modelId="{83DEDCCC-4C10-4CEE-94BB-6C63CA796EC3}" type="presOf" srcId="{BCB18FC1-19A7-45CB-AD57-9DA9596ACAEA}" destId="{6EF1DCC5-120A-429A-9411-0F23BC835B07}" srcOrd="1" destOrd="0" presId="urn:microsoft.com/office/officeart/2005/8/layout/bProcess3"/>
    <dgm:cxn modelId="{558468DF-FB96-410D-AF9D-E5CBCBEB2967}" srcId="{A8C4CB9A-9679-4039-8232-BD927D4C4B5A}" destId="{B8910936-C254-4D6E-9CD6-2064E01820B8}" srcOrd="2" destOrd="0" parTransId="{2329B478-E8FE-469B-B4E5-60596D51F8B0}" sibTransId="{775C79C1-A85C-48FD-914B-30DD21918987}"/>
    <dgm:cxn modelId="{9D7ABF9A-8A23-4E28-B622-2453F83763A2}" type="presOf" srcId="{BCB18FC1-19A7-45CB-AD57-9DA9596ACAEA}" destId="{B0A1D647-A96E-4DCF-91A5-1547DFBF1355}" srcOrd="0" destOrd="0" presId="urn:microsoft.com/office/officeart/2005/8/layout/bProcess3"/>
    <dgm:cxn modelId="{04FD1DEA-0475-43FE-B04A-61460A50B6F9}" type="presOf" srcId="{775C79C1-A85C-48FD-914B-30DD21918987}" destId="{39A4AEF2-EBB4-4FEC-ACA8-20C0CCFE2AC6}" srcOrd="1" destOrd="0" presId="urn:microsoft.com/office/officeart/2005/8/layout/bProcess3"/>
    <dgm:cxn modelId="{20EA2754-F8CB-4B6C-9E93-2CD795992738}" type="presOf" srcId="{B8910936-C254-4D6E-9CD6-2064E01820B8}" destId="{DF83C00A-6C18-4138-BDAF-8A2FEDB9E1C6}" srcOrd="0" destOrd="0" presId="urn:microsoft.com/office/officeart/2005/8/layout/bProcess3"/>
    <dgm:cxn modelId="{CE68C7FD-4096-4F9E-B4AF-B168683BF807}" srcId="{A8C4CB9A-9679-4039-8232-BD927D4C4B5A}" destId="{8ECFD258-3F4F-4D0F-9F70-ADB42FBE465F}" srcOrd="3" destOrd="0" parTransId="{DD32DE12-2D85-4F41-BC52-021B09A15160}" sibTransId="{CA3589CA-E735-4A84-BB5C-B2C2B9747E2F}"/>
    <dgm:cxn modelId="{F0F1A5A3-A9A5-4EAC-861D-37EE80D8E1E1}" type="presParOf" srcId="{C8C87C1C-641E-460E-9189-570973FA5DEB}" destId="{0546A909-E2A0-4D4A-BEFA-9FDCA3B3A490}" srcOrd="0" destOrd="0" presId="urn:microsoft.com/office/officeart/2005/8/layout/bProcess3"/>
    <dgm:cxn modelId="{3F92CEE3-EB71-44B2-9960-285EC5C2B936}" type="presParOf" srcId="{C8C87C1C-641E-460E-9189-570973FA5DEB}" destId="{B0A1D647-A96E-4DCF-91A5-1547DFBF1355}" srcOrd="1" destOrd="0" presId="urn:microsoft.com/office/officeart/2005/8/layout/bProcess3"/>
    <dgm:cxn modelId="{A583956D-6D51-4831-A501-190A8B7E8BD9}" type="presParOf" srcId="{B0A1D647-A96E-4DCF-91A5-1547DFBF1355}" destId="{6EF1DCC5-120A-429A-9411-0F23BC835B07}" srcOrd="0" destOrd="0" presId="urn:microsoft.com/office/officeart/2005/8/layout/bProcess3"/>
    <dgm:cxn modelId="{69F9D870-883B-407D-AFC6-1E31C8A952C1}" type="presParOf" srcId="{C8C87C1C-641E-460E-9189-570973FA5DEB}" destId="{25351EA3-E23A-468B-A85D-3235C2A5FA60}" srcOrd="2" destOrd="0" presId="urn:microsoft.com/office/officeart/2005/8/layout/bProcess3"/>
    <dgm:cxn modelId="{33F0E05C-3BE8-41DB-B15C-6BA621CFA8F8}" type="presParOf" srcId="{C8C87C1C-641E-460E-9189-570973FA5DEB}" destId="{74B891D7-02BB-4FEC-834E-C401A09CC0CF}" srcOrd="3" destOrd="0" presId="urn:microsoft.com/office/officeart/2005/8/layout/bProcess3"/>
    <dgm:cxn modelId="{C684F557-B384-46A6-A132-31EFE37BCC99}" type="presParOf" srcId="{74B891D7-02BB-4FEC-834E-C401A09CC0CF}" destId="{5F373742-061C-4A29-9E38-706A8F30352E}" srcOrd="0" destOrd="0" presId="urn:microsoft.com/office/officeart/2005/8/layout/bProcess3"/>
    <dgm:cxn modelId="{75B80FA4-E2BD-4502-8075-A4A4B5E81559}" type="presParOf" srcId="{C8C87C1C-641E-460E-9189-570973FA5DEB}" destId="{DF83C00A-6C18-4138-BDAF-8A2FEDB9E1C6}" srcOrd="4" destOrd="0" presId="urn:microsoft.com/office/officeart/2005/8/layout/bProcess3"/>
    <dgm:cxn modelId="{BA50FBD4-30F3-4F38-AD71-A9132F6C2C1B}" type="presParOf" srcId="{C8C87C1C-641E-460E-9189-570973FA5DEB}" destId="{95C89202-7532-4CDA-9731-AD31B9DF6A68}" srcOrd="5" destOrd="0" presId="urn:microsoft.com/office/officeart/2005/8/layout/bProcess3"/>
    <dgm:cxn modelId="{8D42F165-37BD-48E8-A01C-2F549E7BFCFE}" type="presParOf" srcId="{95C89202-7532-4CDA-9731-AD31B9DF6A68}" destId="{39A4AEF2-EBB4-4FEC-ACA8-20C0CCFE2AC6}" srcOrd="0" destOrd="0" presId="urn:microsoft.com/office/officeart/2005/8/layout/bProcess3"/>
    <dgm:cxn modelId="{5A02951A-DDEE-4B9F-89CE-9F50ECBB1128}" type="presParOf" srcId="{C8C87C1C-641E-460E-9189-570973FA5DEB}" destId="{48EF259B-04C4-4350-A1FF-37E06BC3D0EF}" srcOrd="6" destOrd="0" presId="urn:microsoft.com/office/officeart/2005/8/layout/b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45B1DBD-8515-4473-83C7-BC023E4CA319}" type="doc">
      <dgm:prSet loTypeId="urn:microsoft.com/office/officeart/2005/8/layout/bProcess3" loCatId="process" qsTypeId="urn:microsoft.com/office/officeart/2005/8/quickstyle/simple2" qsCatId="simple" csTypeId="urn:microsoft.com/office/officeart/2005/8/colors/accent3_1" csCatId="accent3" phldr="1"/>
      <dgm:spPr/>
      <dgm:t>
        <a:bodyPr/>
        <a:lstStyle/>
        <a:p>
          <a:endParaRPr lang="es-EC"/>
        </a:p>
      </dgm:t>
    </dgm:pt>
    <dgm:pt modelId="{0781DBFC-4DAE-40AC-A430-162B3A52505B}">
      <dgm:prSet phldrT="[Texto]"/>
      <dgm:spPr/>
      <dgm:t>
        <a:bodyPr/>
        <a:lstStyle/>
        <a:p>
          <a:r>
            <a:rPr lang="es-EC" dirty="0" smtClean="0">
              <a:solidFill>
                <a:schemeClr val="tx1"/>
              </a:solidFill>
            </a:rPr>
            <a:t>Establecer planes de capacitación y socialización</a:t>
          </a:r>
          <a:endParaRPr lang="es-EC" dirty="0"/>
        </a:p>
      </dgm:t>
    </dgm:pt>
    <dgm:pt modelId="{A64307CF-A3BD-4057-9A71-E555E75F85C7}" type="parTrans" cxnId="{E991C696-B3CC-4E28-A954-9F374F448D3A}">
      <dgm:prSet/>
      <dgm:spPr/>
      <dgm:t>
        <a:bodyPr/>
        <a:lstStyle/>
        <a:p>
          <a:endParaRPr lang="es-EC"/>
        </a:p>
      </dgm:t>
    </dgm:pt>
    <dgm:pt modelId="{5B049FCB-8883-455E-81D5-AA270D69DB1A}" type="sibTrans" cxnId="{E991C696-B3CC-4E28-A954-9F374F448D3A}">
      <dgm:prSet/>
      <dgm:spPr/>
      <dgm:t>
        <a:bodyPr/>
        <a:lstStyle/>
        <a:p>
          <a:endParaRPr lang="es-EC"/>
        </a:p>
      </dgm:t>
    </dgm:pt>
    <dgm:pt modelId="{9027B008-F5AD-4F44-8B35-7B3D3E3F2ABA}">
      <dgm:prSet phldrT="[Texto]"/>
      <dgm:spPr/>
      <dgm:t>
        <a:bodyPr/>
        <a:lstStyle/>
        <a:p>
          <a:r>
            <a:rPr lang="es-EC" dirty="0" smtClean="0">
              <a:solidFill>
                <a:schemeClr val="tx1"/>
              </a:solidFill>
            </a:rPr>
            <a:t>beneficios y uso del dinero móvil</a:t>
          </a:r>
          <a:endParaRPr lang="es-EC" dirty="0"/>
        </a:p>
      </dgm:t>
    </dgm:pt>
    <dgm:pt modelId="{124E1772-6CB8-4786-8E38-744B2F86D5F7}" type="parTrans" cxnId="{F8FCAE48-8E25-492D-9CB8-90B280F6B09B}">
      <dgm:prSet/>
      <dgm:spPr/>
      <dgm:t>
        <a:bodyPr/>
        <a:lstStyle/>
        <a:p>
          <a:endParaRPr lang="es-EC"/>
        </a:p>
      </dgm:t>
    </dgm:pt>
    <dgm:pt modelId="{CC5B13E5-20AA-48D6-B2D3-1C1D3FE83E1D}" type="sibTrans" cxnId="{F8FCAE48-8E25-492D-9CB8-90B280F6B09B}">
      <dgm:prSet/>
      <dgm:spPr/>
      <dgm:t>
        <a:bodyPr/>
        <a:lstStyle/>
        <a:p>
          <a:endParaRPr lang="es-EC"/>
        </a:p>
      </dgm:t>
    </dgm:pt>
    <dgm:pt modelId="{1329628F-9CC2-41C8-AF6D-2387CD84E473}">
      <dgm:prSet phldrT="[Texto]"/>
      <dgm:spPr/>
      <dgm:t>
        <a:bodyPr/>
        <a:lstStyle/>
        <a:p>
          <a:r>
            <a:rPr lang="es-EC" dirty="0" smtClean="0">
              <a:solidFill>
                <a:schemeClr val="tx1"/>
              </a:solidFill>
            </a:rPr>
            <a:t>socios de las cooperativas </a:t>
          </a:r>
          <a:endParaRPr lang="es-EC" dirty="0"/>
        </a:p>
      </dgm:t>
    </dgm:pt>
    <dgm:pt modelId="{F826B2B5-FA55-4ED7-AFF3-B92E3FA15783}" type="parTrans" cxnId="{7DC9C6FA-A4CE-41A1-89DD-6DFA26302E59}">
      <dgm:prSet/>
      <dgm:spPr/>
      <dgm:t>
        <a:bodyPr/>
        <a:lstStyle/>
        <a:p>
          <a:endParaRPr lang="es-EC"/>
        </a:p>
      </dgm:t>
    </dgm:pt>
    <dgm:pt modelId="{1D77DF74-8B94-4C50-80DF-129BA54A0279}" type="sibTrans" cxnId="{7DC9C6FA-A4CE-41A1-89DD-6DFA26302E59}">
      <dgm:prSet/>
      <dgm:spPr/>
      <dgm:t>
        <a:bodyPr/>
        <a:lstStyle/>
        <a:p>
          <a:endParaRPr lang="es-EC"/>
        </a:p>
      </dgm:t>
    </dgm:pt>
    <dgm:pt modelId="{3B73F2BB-D260-41A4-A764-50CF3286F7C6}">
      <dgm:prSet phldrT="[Texto]"/>
      <dgm:spPr/>
      <dgm:t>
        <a:bodyPr/>
        <a:lstStyle/>
        <a:p>
          <a:r>
            <a:rPr lang="es-EC" dirty="0" smtClean="0">
              <a:solidFill>
                <a:schemeClr val="tx1"/>
              </a:solidFill>
            </a:rPr>
            <a:t>segmento 2 de la provincia de Pichincha.</a:t>
          </a:r>
          <a:endParaRPr lang="es-EC" dirty="0"/>
        </a:p>
      </dgm:t>
    </dgm:pt>
    <dgm:pt modelId="{F13E4D79-D741-4EA7-8425-96D941B3DBEE}" type="parTrans" cxnId="{6BCB4BE8-877F-4EDF-97C7-B271397AED8A}">
      <dgm:prSet/>
      <dgm:spPr/>
      <dgm:t>
        <a:bodyPr/>
        <a:lstStyle/>
        <a:p>
          <a:endParaRPr lang="es-EC"/>
        </a:p>
      </dgm:t>
    </dgm:pt>
    <dgm:pt modelId="{990D962C-D203-47AB-8F55-0FB2F055AE40}" type="sibTrans" cxnId="{6BCB4BE8-877F-4EDF-97C7-B271397AED8A}">
      <dgm:prSet/>
      <dgm:spPr/>
      <dgm:t>
        <a:bodyPr/>
        <a:lstStyle/>
        <a:p>
          <a:endParaRPr lang="es-EC"/>
        </a:p>
      </dgm:t>
    </dgm:pt>
    <dgm:pt modelId="{D2CA8360-E54C-4B87-815D-4F336AFE0A74}" type="pres">
      <dgm:prSet presAssocID="{945B1DBD-8515-4473-83C7-BC023E4CA319}" presName="Name0" presStyleCnt="0">
        <dgm:presLayoutVars>
          <dgm:dir/>
          <dgm:resizeHandles val="exact"/>
        </dgm:presLayoutVars>
      </dgm:prSet>
      <dgm:spPr/>
      <dgm:t>
        <a:bodyPr/>
        <a:lstStyle/>
        <a:p>
          <a:endParaRPr lang="es-EC"/>
        </a:p>
      </dgm:t>
    </dgm:pt>
    <dgm:pt modelId="{DC9688FB-4E6F-408A-9151-7161346267D3}" type="pres">
      <dgm:prSet presAssocID="{0781DBFC-4DAE-40AC-A430-162B3A52505B}" presName="node" presStyleLbl="node1" presStyleIdx="0" presStyleCnt="4">
        <dgm:presLayoutVars>
          <dgm:bulletEnabled val="1"/>
        </dgm:presLayoutVars>
      </dgm:prSet>
      <dgm:spPr/>
      <dgm:t>
        <a:bodyPr/>
        <a:lstStyle/>
        <a:p>
          <a:endParaRPr lang="es-EC"/>
        </a:p>
      </dgm:t>
    </dgm:pt>
    <dgm:pt modelId="{0A7A5D4D-119E-464D-B41E-B8DDDFF637C9}" type="pres">
      <dgm:prSet presAssocID="{5B049FCB-8883-455E-81D5-AA270D69DB1A}" presName="sibTrans" presStyleLbl="sibTrans1D1" presStyleIdx="0" presStyleCnt="3"/>
      <dgm:spPr/>
      <dgm:t>
        <a:bodyPr/>
        <a:lstStyle/>
        <a:p>
          <a:endParaRPr lang="es-EC"/>
        </a:p>
      </dgm:t>
    </dgm:pt>
    <dgm:pt modelId="{923BFC0F-AB5D-4027-B6A1-46DEF1186845}" type="pres">
      <dgm:prSet presAssocID="{5B049FCB-8883-455E-81D5-AA270D69DB1A}" presName="connectorText" presStyleLbl="sibTrans1D1" presStyleIdx="0" presStyleCnt="3"/>
      <dgm:spPr/>
      <dgm:t>
        <a:bodyPr/>
        <a:lstStyle/>
        <a:p>
          <a:endParaRPr lang="es-EC"/>
        </a:p>
      </dgm:t>
    </dgm:pt>
    <dgm:pt modelId="{60538268-0D6C-4F9B-8F70-2A4AF3E07855}" type="pres">
      <dgm:prSet presAssocID="{9027B008-F5AD-4F44-8B35-7B3D3E3F2ABA}" presName="node" presStyleLbl="node1" presStyleIdx="1" presStyleCnt="4">
        <dgm:presLayoutVars>
          <dgm:bulletEnabled val="1"/>
        </dgm:presLayoutVars>
      </dgm:prSet>
      <dgm:spPr/>
      <dgm:t>
        <a:bodyPr/>
        <a:lstStyle/>
        <a:p>
          <a:endParaRPr lang="es-EC"/>
        </a:p>
      </dgm:t>
    </dgm:pt>
    <dgm:pt modelId="{F524B608-A09F-4DCB-97BC-5B4E9B7098ED}" type="pres">
      <dgm:prSet presAssocID="{CC5B13E5-20AA-48D6-B2D3-1C1D3FE83E1D}" presName="sibTrans" presStyleLbl="sibTrans1D1" presStyleIdx="1" presStyleCnt="3"/>
      <dgm:spPr/>
      <dgm:t>
        <a:bodyPr/>
        <a:lstStyle/>
        <a:p>
          <a:endParaRPr lang="es-EC"/>
        </a:p>
      </dgm:t>
    </dgm:pt>
    <dgm:pt modelId="{5B028163-F9D1-4F0B-95D3-B7BC12BA0A01}" type="pres">
      <dgm:prSet presAssocID="{CC5B13E5-20AA-48D6-B2D3-1C1D3FE83E1D}" presName="connectorText" presStyleLbl="sibTrans1D1" presStyleIdx="1" presStyleCnt="3"/>
      <dgm:spPr/>
      <dgm:t>
        <a:bodyPr/>
        <a:lstStyle/>
        <a:p>
          <a:endParaRPr lang="es-EC"/>
        </a:p>
      </dgm:t>
    </dgm:pt>
    <dgm:pt modelId="{11E1EC09-16D2-4972-ACF1-F631BC24AF03}" type="pres">
      <dgm:prSet presAssocID="{1329628F-9CC2-41C8-AF6D-2387CD84E473}" presName="node" presStyleLbl="node1" presStyleIdx="2" presStyleCnt="4">
        <dgm:presLayoutVars>
          <dgm:bulletEnabled val="1"/>
        </dgm:presLayoutVars>
      </dgm:prSet>
      <dgm:spPr/>
      <dgm:t>
        <a:bodyPr/>
        <a:lstStyle/>
        <a:p>
          <a:endParaRPr lang="es-EC"/>
        </a:p>
      </dgm:t>
    </dgm:pt>
    <dgm:pt modelId="{7F26266D-C22D-4ECF-8144-A0A2174CED11}" type="pres">
      <dgm:prSet presAssocID="{1D77DF74-8B94-4C50-80DF-129BA54A0279}" presName="sibTrans" presStyleLbl="sibTrans1D1" presStyleIdx="2" presStyleCnt="3"/>
      <dgm:spPr/>
      <dgm:t>
        <a:bodyPr/>
        <a:lstStyle/>
        <a:p>
          <a:endParaRPr lang="es-EC"/>
        </a:p>
      </dgm:t>
    </dgm:pt>
    <dgm:pt modelId="{C135130E-8894-4695-91D2-C8965893A1F3}" type="pres">
      <dgm:prSet presAssocID="{1D77DF74-8B94-4C50-80DF-129BA54A0279}" presName="connectorText" presStyleLbl="sibTrans1D1" presStyleIdx="2" presStyleCnt="3"/>
      <dgm:spPr/>
      <dgm:t>
        <a:bodyPr/>
        <a:lstStyle/>
        <a:p>
          <a:endParaRPr lang="es-EC"/>
        </a:p>
      </dgm:t>
    </dgm:pt>
    <dgm:pt modelId="{4B784696-7E94-42C7-956A-BD6E57FAA6C1}" type="pres">
      <dgm:prSet presAssocID="{3B73F2BB-D260-41A4-A764-50CF3286F7C6}" presName="node" presStyleLbl="node1" presStyleIdx="3" presStyleCnt="4">
        <dgm:presLayoutVars>
          <dgm:bulletEnabled val="1"/>
        </dgm:presLayoutVars>
      </dgm:prSet>
      <dgm:spPr/>
      <dgm:t>
        <a:bodyPr/>
        <a:lstStyle/>
        <a:p>
          <a:endParaRPr lang="es-EC"/>
        </a:p>
      </dgm:t>
    </dgm:pt>
  </dgm:ptLst>
  <dgm:cxnLst>
    <dgm:cxn modelId="{7DC9C6FA-A4CE-41A1-89DD-6DFA26302E59}" srcId="{945B1DBD-8515-4473-83C7-BC023E4CA319}" destId="{1329628F-9CC2-41C8-AF6D-2387CD84E473}" srcOrd="2" destOrd="0" parTransId="{F826B2B5-FA55-4ED7-AFF3-B92E3FA15783}" sibTransId="{1D77DF74-8B94-4C50-80DF-129BA54A0279}"/>
    <dgm:cxn modelId="{DD14C749-02E0-4D7E-B414-AD30C03AF96D}" type="presOf" srcId="{1D77DF74-8B94-4C50-80DF-129BA54A0279}" destId="{C135130E-8894-4695-91D2-C8965893A1F3}" srcOrd="1" destOrd="0" presId="urn:microsoft.com/office/officeart/2005/8/layout/bProcess3"/>
    <dgm:cxn modelId="{F2099714-2E10-431F-8C00-A2ACE0CD7F0E}" type="presOf" srcId="{9027B008-F5AD-4F44-8B35-7B3D3E3F2ABA}" destId="{60538268-0D6C-4F9B-8F70-2A4AF3E07855}" srcOrd="0" destOrd="0" presId="urn:microsoft.com/office/officeart/2005/8/layout/bProcess3"/>
    <dgm:cxn modelId="{512C4E00-80E5-4AF9-920D-FEAE90A55B29}" type="presOf" srcId="{5B049FCB-8883-455E-81D5-AA270D69DB1A}" destId="{923BFC0F-AB5D-4027-B6A1-46DEF1186845}" srcOrd="1" destOrd="0" presId="urn:microsoft.com/office/officeart/2005/8/layout/bProcess3"/>
    <dgm:cxn modelId="{E991C696-B3CC-4E28-A954-9F374F448D3A}" srcId="{945B1DBD-8515-4473-83C7-BC023E4CA319}" destId="{0781DBFC-4DAE-40AC-A430-162B3A52505B}" srcOrd="0" destOrd="0" parTransId="{A64307CF-A3BD-4057-9A71-E555E75F85C7}" sibTransId="{5B049FCB-8883-455E-81D5-AA270D69DB1A}"/>
    <dgm:cxn modelId="{7DF3C664-877F-4765-B860-B6D0717657A8}" type="presOf" srcId="{0781DBFC-4DAE-40AC-A430-162B3A52505B}" destId="{DC9688FB-4E6F-408A-9151-7161346267D3}" srcOrd="0" destOrd="0" presId="urn:microsoft.com/office/officeart/2005/8/layout/bProcess3"/>
    <dgm:cxn modelId="{003C95D3-E8F4-4642-8496-40EF0AE6279C}" type="presOf" srcId="{CC5B13E5-20AA-48D6-B2D3-1C1D3FE83E1D}" destId="{5B028163-F9D1-4F0B-95D3-B7BC12BA0A01}" srcOrd="1" destOrd="0" presId="urn:microsoft.com/office/officeart/2005/8/layout/bProcess3"/>
    <dgm:cxn modelId="{5092B30C-4511-4F1B-9DF8-25D4D6C77EDD}" type="presOf" srcId="{945B1DBD-8515-4473-83C7-BC023E4CA319}" destId="{D2CA8360-E54C-4B87-815D-4F336AFE0A74}" srcOrd="0" destOrd="0" presId="urn:microsoft.com/office/officeart/2005/8/layout/bProcess3"/>
    <dgm:cxn modelId="{6488482A-C4F5-4D20-A53D-89E85D4603C6}" type="presOf" srcId="{3B73F2BB-D260-41A4-A764-50CF3286F7C6}" destId="{4B784696-7E94-42C7-956A-BD6E57FAA6C1}" srcOrd="0" destOrd="0" presId="urn:microsoft.com/office/officeart/2005/8/layout/bProcess3"/>
    <dgm:cxn modelId="{516809C3-0CB6-4D9A-B77C-310A1D3B3EE6}" type="presOf" srcId="{5B049FCB-8883-455E-81D5-AA270D69DB1A}" destId="{0A7A5D4D-119E-464D-B41E-B8DDDFF637C9}" srcOrd="0" destOrd="0" presId="urn:microsoft.com/office/officeart/2005/8/layout/bProcess3"/>
    <dgm:cxn modelId="{C4AE4913-32AC-4774-B40C-BC80C8A6EDAF}" type="presOf" srcId="{1D77DF74-8B94-4C50-80DF-129BA54A0279}" destId="{7F26266D-C22D-4ECF-8144-A0A2174CED11}" srcOrd="0" destOrd="0" presId="urn:microsoft.com/office/officeart/2005/8/layout/bProcess3"/>
    <dgm:cxn modelId="{F8FCAE48-8E25-492D-9CB8-90B280F6B09B}" srcId="{945B1DBD-8515-4473-83C7-BC023E4CA319}" destId="{9027B008-F5AD-4F44-8B35-7B3D3E3F2ABA}" srcOrd="1" destOrd="0" parTransId="{124E1772-6CB8-4786-8E38-744B2F86D5F7}" sibTransId="{CC5B13E5-20AA-48D6-B2D3-1C1D3FE83E1D}"/>
    <dgm:cxn modelId="{6BCB4BE8-877F-4EDF-97C7-B271397AED8A}" srcId="{945B1DBD-8515-4473-83C7-BC023E4CA319}" destId="{3B73F2BB-D260-41A4-A764-50CF3286F7C6}" srcOrd="3" destOrd="0" parTransId="{F13E4D79-D741-4EA7-8425-96D941B3DBEE}" sibTransId="{990D962C-D203-47AB-8F55-0FB2F055AE40}"/>
    <dgm:cxn modelId="{53F38553-0C04-491A-9A9C-A61B955116E1}" type="presOf" srcId="{1329628F-9CC2-41C8-AF6D-2387CD84E473}" destId="{11E1EC09-16D2-4972-ACF1-F631BC24AF03}" srcOrd="0" destOrd="0" presId="urn:microsoft.com/office/officeart/2005/8/layout/bProcess3"/>
    <dgm:cxn modelId="{8CAA6EB8-6D49-4B8E-B2B7-0C29FD48A0C1}" type="presOf" srcId="{CC5B13E5-20AA-48D6-B2D3-1C1D3FE83E1D}" destId="{F524B608-A09F-4DCB-97BC-5B4E9B7098ED}" srcOrd="0" destOrd="0" presId="urn:microsoft.com/office/officeart/2005/8/layout/bProcess3"/>
    <dgm:cxn modelId="{1CF0A0C2-D4C0-4D23-9D1E-B40435F942C9}" type="presParOf" srcId="{D2CA8360-E54C-4B87-815D-4F336AFE0A74}" destId="{DC9688FB-4E6F-408A-9151-7161346267D3}" srcOrd="0" destOrd="0" presId="urn:microsoft.com/office/officeart/2005/8/layout/bProcess3"/>
    <dgm:cxn modelId="{DA2B7274-E8A9-4C41-8572-B861B32608E4}" type="presParOf" srcId="{D2CA8360-E54C-4B87-815D-4F336AFE0A74}" destId="{0A7A5D4D-119E-464D-B41E-B8DDDFF637C9}" srcOrd="1" destOrd="0" presId="urn:microsoft.com/office/officeart/2005/8/layout/bProcess3"/>
    <dgm:cxn modelId="{4984A7A6-E670-48C1-9E59-533AD3BB0CCA}" type="presParOf" srcId="{0A7A5D4D-119E-464D-B41E-B8DDDFF637C9}" destId="{923BFC0F-AB5D-4027-B6A1-46DEF1186845}" srcOrd="0" destOrd="0" presId="urn:microsoft.com/office/officeart/2005/8/layout/bProcess3"/>
    <dgm:cxn modelId="{DB476E85-358B-46F4-97C7-22E4A4FAFFBB}" type="presParOf" srcId="{D2CA8360-E54C-4B87-815D-4F336AFE0A74}" destId="{60538268-0D6C-4F9B-8F70-2A4AF3E07855}" srcOrd="2" destOrd="0" presId="urn:microsoft.com/office/officeart/2005/8/layout/bProcess3"/>
    <dgm:cxn modelId="{A93E0FAA-077F-4EAD-A45A-96538DD2D6DD}" type="presParOf" srcId="{D2CA8360-E54C-4B87-815D-4F336AFE0A74}" destId="{F524B608-A09F-4DCB-97BC-5B4E9B7098ED}" srcOrd="3" destOrd="0" presId="urn:microsoft.com/office/officeart/2005/8/layout/bProcess3"/>
    <dgm:cxn modelId="{11A81EA4-823D-415C-AA46-00AB5F6BEF1F}" type="presParOf" srcId="{F524B608-A09F-4DCB-97BC-5B4E9B7098ED}" destId="{5B028163-F9D1-4F0B-95D3-B7BC12BA0A01}" srcOrd="0" destOrd="0" presId="urn:microsoft.com/office/officeart/2005/8/layout/bProcess3"/>
    <dgm:cxn modelId="{373DB8BD-828F-4F7D-8E6D-F2D1B562DBD6}" type="presParOf" srcId="{D2CA8360-E54C-4B87-815D-4F336AFE0A74}" destId="{11E1EC09-16D2-4972-ACF1-F631BC24AF03}" srcOrd="4" destOrd="0" presId="urn:microsoft.com/office/officeart/2005/8/layout/bProcess3"/>
    <dgm:cxn modelId="{4DB41B70-DFBC-4199-8D46-4A4BCF6A521C}" type="presParOf" srcId="{D2CA8360-E54C-4B87-815D-4F336AFE0A74}" destId="{7F26266D-C22D-4ECF-8144-A0A2174CED11}" srcOrd="5" destOrd="0" presId="urn:microsoft.com/office/officeart/2005/8/layout/bProcess3"/>
    <dgm:cxn modelId="{A914B058-DC5F-4CD5-B795-A8AA23C8BAD8}" type="presParOf" srcId="{7F26266D-C22D-4ECF-8144-A0A2174CED11}" destId="{C135130E-8894-4695-91D2-C8965893A1F3}" srcOrd="0" destOrd="0" presId="urn:microsoft.com/office/officeart/2005/8/layout/bProcess3"/>
    <dgm:cxn modelId="{876D9925-FFE5-4134-9753-ACAF3367B920}" type="presParOf" srcId="{D2CA8360-E54C-4B87-815D-4F336AFE0A74}" destId="{4B784696-7E94-42C7-956A-BD6E57FAA6C1}"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095D4C3-E256-4C5C-8DC5-C83064EEDF39}" type="doc">
      <dgm:prSet loTypeId="urn:microsoft.com/office/officeart/2005/8/layout/bProcess3" loCatId="process" qsTypeId="urn:microsoft.com/office/officeart/2005/8/quickstyle/simple2" qsCatId="simple" csTypeId="urn:microsoft.com/office/officeart/2005/8/colors/accent3_1" csCatId="accent3" phldr="1"/>
      <dgm:spPr/>
      <dgm:t>
        <a:bodyPr/>
        <a:lstStyle/>
        <a:p>
          <a:endParaRPr lang="es-EC"/>
        </a:p>
      </dgm:t>
    </dgm:pt>
    <dgm:pt modelId="{EBE0F3A0-A8FE-45C4-832A-441388B64B25}">
      <dgm:prSet phldrT="[Texto]" custT="1"/>
      <dgm:spPr/>
      <dgm:t>
        <a:bodyPr/>
        <a:lstStyle/>
        <a:p>
          <a:r>
            <a:rPr lang="es-EC" sz="2000" dirty="0" smtClean="0">
              <a:solidFill>
                <a:schemeClr val="tx1"/>
              </a:solidFill>
            </a:rPr>
            <a:t>en base a las preferencias de los socios</a:t>
          </a:r>
          <a:endParaRPr lang="es-EC" sz="2000" dirty="0"/>
        </a:p>
      </dgm:t>
    </dgm:pt>
    <dgm:pt modelId="{C204E371-21B4-49C3-BB2F-9D9F85C5813F}" type="parTrans" cxnId="{36E27C6E-EA55-42D9-BE35-5F56EA19A029}">
      <dgm:prSet/>
      <dgm:spPr/>
      <dgm:t>
        <a:bodyPr/>
        <a:lstStyle/>
        <a:p>
          <a:endParaRPr lang="es-EC" sz="2400"/>
        </a:p>
      </dgm:t>
    </dgm:pt>
    <dgm:pt modelId="{551A4457-3C51-43F4-98D8-BD54FA235FE5}" type="sibTrans" cxnId="{36E27C6E-EA55-42D9-BE35-5F56EA19A029}">
      <dgm:prSet/>
      <dgm:spPr/>
      <dgm:t>
        <a:bodyPr/>
        <a:lstStyle/>
        <a:p>
          <a:endParaRPr lang="es-EC" sz="2400"/>
        </a:p>
      </dgm:t>
    </dgm:pt>
    <dgm:pt modelId="{59C6EA94-7FF8-48D6-818E-7AB3E3B082A8}">
      <dgm:prSet custT="1"/>
      <dgm:spPr/>
      <dgm:t>
        <a:bodyPr/>
        <a:lstStyle/>
        <a:p>
          <a:r>
            <a:rPr lang="es-EC" sz="2000" dirty="0" smtClean="0"/>
            <a:t>Implantar tiempos de transacción ágiles y oportunos </a:t>
          </a:r>
          <a:endParaRPr lang="es-EC" sz="2000" dirty="0"/>
        </a:p>
      </dgm:t>
    </dgm:pt>
    <dgm:pt modelId="{0D949A0C-9CDE-410C-B7A4-01FBA83D567D}" type="parTrans" cxnId="{1A390707-ACE9-41FC-AD1C-D0F19E348418}">
      <dgm:prSet/>
      <dgm:spPr/>
      <dgm:t>
        <a:bodyPr/>
        <a:lstStyle/>
        <a:p>
          <a:endParaRPr lang="es-EC" sz="2400"/>
        </a:p>
      </dgm:t>
    </dgm:pt>
    <dgm:pt modelId="{48E0F6B5-6B1F-484B-A316-B8239CCBF068}" type="sibTrans" cxnId="{1A390707-ACE9-41FC-AD1C-D0F19E348418}">
      <dgm:prSet custT="1"/>
      <dgm:spPr/>
      <dgm:t>
        <a:bodyPr/>
        <a:lstStyle/>
        <a:p>
          <a:endParaRPr lang="es-EC" sz="700"/>
        </a:p>
      </dgm:t>
    </dgm:pt>
    <dgm:pt modelId="{FFE9EE1D-B288-4533-96A3-7F1B37BBB8A8}">
      <dgm:prSet phldrT="[Texto]" custT="1"/>
      <dgm:spPr/>
      <dgm:t>
        <a:bodyPr/>
        <a:lstStyle/>
        <a:p>
          <a:r>
            <a:rPr lang="es-EC" sz="2000" dirty="0" smtClean="0"/>
            <a:t>respecto al uso del dinero electrónico. </a:t>
          </a:r>
          <a:endParaRPr lang="es-EC" sz="2000" dirty="0"/>
        </a:p>
      </dgm:t>
    </dgm:pt>
    <dgm:pt modelId="{A79A27D6-7C01-4B70-B38F-4CAE70DF3B68}" type="parTrans" cxnId="{A63B8B84-917C-4EED-8291-E43DA4545EF5}">
      <dgm:prSet/>
      <dgm:spPr/>
      <dgm:t>
        <a:bodyPr/>
        <a:lstStyle/>
        <a:p>
          <a:endParaRPr lang="es-EC"/>
        </a:p>
      </dgm:t>
    </dgm:pt>
    <dgm:pt modelId="{18C8077E-4C66-4130-B5AC-36C8DAD57F03}" type="sibTrans" cxnId="{A63B8B84-917C-4EED-8291-E43DA4545EF5}">
      <dgm:prSet/>
      <dgm:spPr/>
      <dgm:t>
        <a:bodyPr/>
        <a:lstStyle/>
        <a:p>
          <a:endParaRPr lang="es-EC"/>
        </a:p>
      </dgm:t>
    </dgm:pt>
    <dgm:pt modelId="{D4A3CCC1-B0F2-49AA-B7F3-92643EAD0B50}" type="pres">
      <dgm:prSet presAssocID="{1095D4C3-E256-4C5C-8DC5-C83064EEDF39}" presName="Name0" presStyleCnt="0">
        <dgm:presLayoutVars>
          <dgm:dir/>
          <dgm:resizeHandles val="exact"/>
        </dgm:presLayoutVars>
      </dgm:prSet>
      <dgm:spPr/>
      <dgm:t>
        <a:bodyPr/>
        <a:lstStyle/>
        <a:p>
          <a:endParaRPr lang="es-EC"/>
        </a:p>
      </dgm:t>
    </dgm:pt>
    <dgm:pt modelId="{BA97D149-A61D-4534-9C5A-C7A664624205}" type="pres">
      <dgm:prSet presAssocID="{59C6EA94-7FF8-48D6-818E-7AB3E3B082A8}" presName="node" presStyleLbl="node1" presStyleIdx="0" presStyleCnt="3">
        <dgm:presLayoutVars>
          <dgm:bulletEnabled val="1"/>
        </dgm:presLayoutVars>
      </dgm:prSet>
      <dgm:spPr/>
      <dgm:t>
        <a:bodyPr/>
        <a:lstStyle/>
        <a:p>
          <a:endParaRPr lang="es-EC"/>
        </a:p>
      </dgm:t>
    </dgm:pt>
    <dgm:pt modelId="{6396C540-BB0F-4DB4-8501-CF9F4EE2F1DD}" type="pres">
      <dgm:prSet presAssocID="{48E0F6B5-6B1F-484B-A316-B8239CCBF068}" presName="sibTrans" presStyleLbl="sibTrans1D1" presStyleIdx="0" presStyleCnt="2"/>
      <dgm:spPr/>
      <dgm:t>
        <a:bodyPr/>
        <a:lstStyle/>
        <a:p>
          <a:endParaRPr lang="es-EC"/>
        </a:p>
      </dgm:t>
    </dgm:pt>
    <dgm:pt modelId="{7347C375-0409-4D8E-8713-FFA2C9CA6AC7}" type="pres">
      <dgm:prSet presAssocID="{48E0F6B5-6B1F-484B-A316-B8239CCBF068}" presName="connectorText" presStyleLbl="sibTrans1D1" presStyleIdx="0" presStyleCnt="2"/>
      <dgm:spPr/>
      <dgm:t>
        <a:bodyPr/>
        <a:lstStyle/>
        <a:p>
          <a:endParaRPr lang="es-EC"/>
        </a:p>
      </dgm:t>
    </dgm:pt>
    <dgm:pt modelId="{938A7BDD-635A-4F18-8F1A-0309A5D45A83}" type="pres">
      <dgm:prSet presAssocID="{EBE0F3A0-A8FE-45C4-832A-441388B64B25}" presName="node" presStyleLbl="node1" presStyleIdx="1" presStyleCnt="3">
        <dgm:presLayoutVars>
          <dgm:bulletEnabled val="1"/>
        </dgm:presLayoutVars>
      </dgm:prSet>
      <dgm:spPr/>
      <dgm:t>
        <a:bodyPr/>
        <a:lstStyle/>
        <a:p>
          <a:endParaRPr lang="es-EC"/>
        </a:p>
      </dgm:t>
    </dgm:pt>
    <dgm:pt modelId="{2B32F74A-424F-4D3C-9D85-B125610B7AF4}" type="pres">
      <dgm:prSet presAssocID="{551A4457-3C51-43F4-98D8-BD54FA235FE5}" presName="sibTrans" presStyleLbl="sibTrans1D1" presStyleIdx="1" presStyleCnt="2"/>
      <dgm:spPr/>
      <dgm:t>
        <a:bodyPr/>
        <a:lstStyle/>
        <a:p>
          <a:endParaRPr lang="es-EC"/>
        </a:p>
      </dgm:t>
    </dgm:pt>
    <dgm:pt modelId="{A68D5045-2C39-4646-B957-3762B49C2E00}" type="pres">
      <dgm:prSet presAssocID="{551A4457-3C51-43F4-98D8-BD54FA235FE5}" presName="connectorText" presStyleLbl="sibTrans1D1" presStyleIdx="1" presStyleCnt="2"/>
      <dgm:spPr/>
      <dgm:t>
        <a:bodyPr/>
        <a:lstStyle/>
        <a:p>
          <a:endParaRPr lang="es-EC"/>
        </a:p>
      </dgm:t>
    </dgm:pt>
    <dgm:pt modelId="{C90D0A2B-D393-4B62-83D9-17111B239F14}" type="pres">
      <dgm:prSet presAssocID="{FFE9EE1D-B288-4533-96A3-7F1B37BBB8A8}" presName="node" presStyleLbl="node1" presStyleIdx="2" presStyleCnt="3">
        <dgm:presLayoutVars>
          <dgm:bulletEnabled val="1"/>
        </dgm:presLayoutVars>
      </dgm:prSet>
      <dgm:spPr/>
      <dgm:t>
        <a:bodyPr/>
        <a:lstStyle/>
        <a:p>
          <a:endParaRPr lang="es-EC"/>
        </a:p>
      </dgm:t>
    </dgm:pt>
  </dgm:ptLst>
  <dgm:cxnLst>
    <dgm:cxn modelId="{49ACD8FB-CB77-4C9B-860C-8D32029BC933}" type="presOf" srcId="{48E0F6B5-6B1F-484B-A316-B8239CCBF068}" destId="{6396C540-BB0F-4DB4-8501-CF9F4EE2F1DD}" srcOrd="0" destOrd="0" presId="urn:microsoft.com/office/officeart/2005/8/layout/bProcess3"/>
    <dgm:cxn modelId="{30911ABB-6CAB-4D71-B0A7-A4A40995407C}" type="presOf" srcId="{551A4457-3C51-43F4-98D8-BD54FA235FE5}" destId="{A68D5045-2C39-4646-B957-3762B49C2E00}" srcOrd="1" destOrd="0" presId="urn:microsoft.com/office/officeart/2005/8/layout/bProcess3"/>
    <dgm:cxn modelId="{1A390707-ACE9-41FC-AD1C-D0F19E348418}" srcId="{1095D4C3-E256-4C5C-8DC5-C83064EEDF39}" destId="{59C6EA94-7FF8-48D6-818E-7AB3E3B082A8}" srcOrd="0" destOrd="0" parTransId="{0D949A0C-9CDE-410C-B7A4-01FBA83D567D}" sibTransId="{48E0F6B5-6B1F-484B-A316-B8239CCBF068}"/>
    <dgm:cxn modelId="{0FD421CC-A46C-4C47-85B6-73DCEFE801A7}" type="presOf" srcId="{1095D4C3-E256-4C5C-8DC5-C83064EEDF39}" destId="{D4A3CCC1-B0F2-49AA-B7F3-92643EAD0B50}" srcOrd="0" destOrd="0" presId="urn:microsoft.com/office/officeart/2005/8/layout/bProcess3"/>
    <dgm:cxn modelId="{36E27C6E-EA55-42D9-BE35-5F56EA19A029}" srcId="{1095D4C3-E256-4C5C-8DC5-C83064EEDF39}" destId="{EBE0F3A0-A8FE-45C4-832A-441388B64B25}" srcOrd="1" destOrd="0" parTransId="{C204E371-21B4-49C3-BB2F-9D9F85C5813F}" sibTransId="{551A4457-3C51-43F4-98D8-BD54FA235FE5}"/>
    <dgm:cxn modelId="{C5093CD2-D347-4AF9-A28B-1E03F6BD9F61}" type="presOf" srcId="{EBE0F3A0-A8FE-45C4-832A-441388B64B25}" destId="{938A7BDD-635A-4F18-8F1A-0309A5D45A83}" srcOrd="0" destOrd="0" presId="urn:microsoft.com/office/officeart/2005/8/layout/bProcess3"/>
    <dgm:cxn modelId="{F7E99EC5-7425-4BCD-8E7D-7FEB549A807D}" type="presOf" srcId="{551A4457-3C51-43F4-98D8-BD54FA235FE5}" destId="{2B32F74A-424F-4D3C-9D85-B125610B7AF4}" srcOrd="0" destOrd="0" presId="urn:microsoft.com/office/officeart/2005/8/layout/bProcess3"/>
    <dgm:cxn modelId="{4FD5FE48-5917-4F26-A4EB-409518DBB0F6}" type="presOf" srcId="{FFE9EE1D-B288-4533-96A3-7F1B37BBB8A8}" destId="{C90D0A2B-D393-4B62-83D9-17111B239F14}" srcOrd="0" destOrd="0" presId="urn:microsoft.com/office/officeart/2005/8/layout/bProcess3"/>
    <dgm:cxn modelId="{EF66218A-186F-4871-B7E0-C80634B27CE5}" type="presOf" srcId="{48E0F6B5-6B1F-484B-A316-B8239CCBF068}" destId="{7347C375-0409-4D8E-8713-FFA2C9CA6AC7}" srcOrd="1" destOrd="0" presId="urn:microsoft.com/office/officeart/2005/8/layout/bProcess3"/>
    <dgm:cxn modelId="{D98A8784-D553-42B5-B638-FDFEEFDBA5D6}" type="presOf" srcId="{59C6EA94-7FF8-48D6-818E-7AB3E3B082A8}" destId="{BA97D149-A61D-4534-9C5A-C7A664624205}" srcOrd="0" destOrd="0" presId="urn:microsoft.com/office/officeart/2005/8/layout/bProcess3"/>
    <dgm:cxn modelId="{A63B8B84-917C-4EED-8291-E43DA4545EF5}" srcId="{1095D4C3-E256-4C5C-8DC5-C83064EEDF39}" destId="{FFE9EE1D-B288-4533-96A3-7F1B37BBB8A8}" srcOrd="2" destOrd="0" parTransId="{A79A27D6-7C01-4B70-B38F-4CAE70DF3B68}" sibTransId="{18C8077E-4C66-4130-B5AC-36C8DAD57F03}"/>
    <dgm:cxn modelId="{A12340EE-C2CD-493F-BB6C-4450DAE8A441}" type="presParOf" srcId="{D4A3CCC1-B0F2-49AA-B7F3-92643EAD0B50}" destId="{BA97D149-A61D-4534-9C5A-C7A664624205}" srcOrd="0" destOrd="0" presId="urn:microsoft.com/office/officeart/2005/8/layout/bProcess3"/>
    <dgm:cxn modelId="{62F651ED-FA02-44B2-A4D8-7A41AAFDE53E}" type="presParOf" srcId="{D4A3CCC1-B0F2-49AA-B7F3-92643EAD0B50}" destId="{6396C540-BB0F-4DB4-8501-CF9F4EE2F1DD}" srcOrd="1" destOrd="0" presId="urn:microsoft.com/office/officeart/2005/8/layout/bProcess3"/>
    <dgm:cxn modelId="{1FC2146C-2AD0-4C0C-A8D5-1B521C4C7F8E}" type="presParOf" srcId="{6396C540-BB0F-4DB4-8501-CF9F4EE2F1DD}" destId="{7347C375-0409-4D8E-8713-FFA2C9CA6AC7}" srcOrd="0" destOrd="0" presId="urn:microsoft.com/office/officeart/2005/8/layout/bProcess3"/>
    <dgm:cxn modelId="{5A78B8B3-3F09-4FBB-B800-5047B07E430C}" type="presParOf" srcId="{D4A3CCC1-B0F2-49AA-B7F3-92643EAD0B50}" destId="{938A7BDD-635A-4F18-8F1A-0309A5D45A83}" srcOrd="2" destOrd="0" presId="urn:microsoft.com/office/officeart/2005/8/layout/bProcess3"/>
    <dgm:cxn modelId="{FE6519B9-FDA0-4C1D-840C-8BE723E0B22C}" type="presParOf" srcId="{D4A3CCC1-B0F2-49AA-B7F3-92643EAD0B50}" destId="{2B32F74A-424F-4D3C-9D85-B125610B7AF4}" srcOrd="3" destOrd="0" presId="urn:microsoft.com/office/officeart/2005/8/layout/bProcess3"/>
    <dgm:cxn modelId="{E1713F14-663C-4453-8EB9-FC7CE5C53553}" type="presParOf" srcId="{2B32F74A-424F-4D3C-9D85-B125610B7AF4}" destId="{A68D5045-2C39-4646-B957-3762B49C2E00}" srcOrd="0" destOrd="0" presId="urn:microsoft.com/office/officeart/2005/8/layout/bProcess3"/>
    <dgm:cxn modelId="{6635E1CE-B5C2-4E90-9D60-69CE668F1451}" type="presParOf" srcId="{D4A3CCC1-B0F2-49AA-B7F3-92643EAD0B50}" destId="{C90D0A2B-D393-4B62-83D9-17111B239F14}" srcOrd="4" destOrd="0" presId="urn:microsoft.com/office/officeart/2005/8/layout/b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2708EE3-1E7B-4A4D-AADC-B3FD75E6B87E}" type="doc">
      <dgm:prSet loTypeId="urn:microsoft.com/office/officeart/2005/8/layout/bProcess3" loCatId="process" qsTypeId="urn:microsoft.com/office/officeart/2005/8/quickstyle/simple2" qsCatId="simple" csTypeId="urn:microsoft.com/office/officeart/2005/8/colors/accent3_1" csCatId="accent3" phldr="1"/>
      <dgm:spPr/>
      <dgm:t>
        <a:bodyPr/>
        <a:lstStyle/>
        <a:p>
          <a:endParaRPr lang="es-EC"/>
        </a:p>
      </dgm:t>
    </dgm:pt>
    <dgm:pt modelId="{F936830E-8122-45CB-BE74-65291F781364}">
      <dgm:prSet phldrT="[Texto]" custT="1"/>
      <dgm:spPr/>
      <dgm:t>
        <a:bodyPr/>
        <a:lstStyle/>
        <a:p>
          <a:r>
            <a:rPr lang="es-EC" sz="1800" dirty="0" smtClean="0">
              <a:solidFill>
                <a:schemeClr val="tx1"/>
              </a:solidFill>
            </a:rPr>
            <a:t>Implementar los costos de transacción establecidos de 0,05 ctvs. a 0,20 ctvs. </a:t>
          </a:r>
          <a:endParaRPr lang="es-EC" sz="1800" dirty="0"/>
        </a:p>
      </dgm:t>
    </dgm:pt>
    <dgm:pt modelId="{93E2C654-062C-49D5-AA87-DE1BDF491FA5}" type="parTrans" cxnId="{CF987053-7D82-4EA3-9031-68D05CA75B57}">
      <dgm:prSet/>
      <dgm:spPr/>
      <dgm:t>
        <a:bodyPr/>
        <a:lstStyle/>
        <a:p>
          <a:endParaRPr lang="es-EC" sz="1400"/>
        </a:p>
      </dgm:t>
    </dgm:pt>
    <dgm:pt modelId="{47FFDA87-E8FE-48F6-85E0-6DD40D2D7D59}" type="sibTrans" cxnId="{CF987053-7D82-4EA3-9031-68D05CA75B57}">
      <dgm:prSet custT="1"/>
      <dgm:spPr/>
      <dgm:t>
        <a:bodyPr/>
        <a:lstStyle/>
        <a:p>
          <a:endParaRPr lang="es-EC" sz="300"/>
        </a:p>
      </dgm:t>
    </dgm:pt>
    <dgm:pt modelId="{ED2C010A-3A37-4E35-9441-18F0110109E6}">
      <dgm:prSet phldrT="[Texto]" custT="1"/>
      <dgm:spPr/>
      <dgm:t>
        <a:bodyPr/>
        <a:lstStyle/>
        <a:p>
          <a:r>
            <a:rPr lang="es-EC" sz="1800" dirty="0" smtClean="0">
              <a:solidFill>
                <a:schemeClr val="tx1"/>
              </a:solidFill>
            </a:rPr>
            <a:t>conforme los resultados obtenidos en las encuestas </a:t>
          </a:r>
          <a:endParaRPr lang="es-EC" sz="1800" dirty="0"/>
        </a:p>
      </dgm:t>
    </dgm:pt>
    <dgm:pt modelId="{D307E961-77A6-4186-BDBC-0BED9E50AB45}" type="parTrans" cxnId="{FB18746B-5383-4C8C-A435-22D8175127E3}">
      <dgm:prSet/>
      <dgm:spPr/>
      <dgm:t>
        <a:bodyPr/>
        <a:lstStyle/>
        <a:p>
          <a:endParaRPr lang="es-EC" sz="1400"/>
        </a:p>
      </dgm:t>
    </dgm:pt>
    <dgm:pt modelId="{BD3A07B3-7C14-4998-8735-CE6ED6DA3480}" type="sibTrans" cxnId="{FB18746B-5383-4C8C-A435-22D8175127E3}">
      <dgm:prSet custT="1"/>
      <dgm:spPr/>
      <dgm:t>
        <a:bodyPr/>
        <a:lstStyle/>
        <a:p>
          <a:endParaRPr lang="es-EC" sz="300"/>
        </a:p>
      </dgm:t>
    </dgm:pt>
    <dgm:pt modelId="{220971A1-11A5-4D56-BB79-3C8C9A2786C7}">
      <dgm:prSet phldrT="[Texto]" custT="1"/>
      <dgm:spPr/>
      <dgm:t>
        <a:bodyPr/>
        <a:lstStyle/>
        <a:p>
          <a:r>
            <a:rPr lang="es-EC" sz="1800" dirty="0" smtClean="0">
              <a:solidFill>
                <a:schemeClr val="tx1"/>
              </a:solidFill>
            </a:rPr>
            <a:t>socios están dispuesto a pagar. </a:t>
          </a:r>
          <a:endParaRPr lang="es-EC" sz="1800" dirty="0"/>
        </a:p>
      </dgm:t>
    </dgm:pt>
    <dgm:pt modelId="{961C6C68-CE2A-4156-BCA3-6C8A8B7C8F7D}" type="parTrans" cxnId="{76B06DDB-3C35-4F6A-BB02-179EB9EE8812}">
      <dgm:prSet/>
      <dgm:spPr/>
      <dgm:t>
        <a:bodyPr/>
        <a:lstStyle/>
        <a:p>
          <a:endParaRPr lang="es-EC" sz="1400"/>
        </a:p>
      </dgm:t>
    </dgm:pt>
    <dgm:pt modelId="{AC59BD8E-B3B8-4768-AA23-791CCEE76C82}" type="sibTrans" cxnId="{76B06DDB-3C35-4F6A-BB02-179EB9EE8812}">
      <dgm:prSet/>
      <dgm:spPr/>
      <dgm:t>
        <a:bodyPr/>
        <a:lstStyle/>
        <a:p>
          <a:endParaRPr lang="es-EC" sz="1400"/>
        </a:p>
      </dgm:t>
    </dgm:pt>
    <dgm:pt modelId="{A965F504-BC90-466B-AA47-B48A9B80BC97}" type="pres">
      <dgm:prSet presAssocID="{02708EE3-1E7B-4A4D-AADC-B3FD75E6B87E}" presName="Name0" presStyleCnt="0">
        <dgm:presLayoutVars>
          <dgm:dir/>
          <dgm:resizeHandles val="exact"/>
        </dgm:presLayoutVars>
      </dgm:prSet>
      <dgm:spPr/>
      <dgm:t>
        <a:bodyPr/>
        <a:lstStyle/>
        <a:p>
          <a:endParaRPr lang="es-EC"/>
        </a:p>
      </dgm:t>
    </dgm:pt>
    <dgm:pt modelId="{89944FE4-08B6-48D3-9BBA-0CAD01CF9C6D}" type="pres">
      <dgm:prSet presAssocID="{F936830E-8122-45CB-BE74-65291F781364}" presName="node" presStyleLbl="node1" presStyleIdx="0" presStyleCnt="3">
        <dgm:presLayoutVars>
          <dgm:bulletEnabled val="1"/>
        </dgm:presLayoutVars>
      </dgm:prSet>
      <dgm:spPr/>
      <dgm:t>
        <a:bodyPr/>
        <a:lstStyle/>
        <a:p>
          <a:endParaRPr lang="es-EC"/>
        </a:p>
      </dgm:t>
    </dgm:pt>
    <dgm:pt modelId="{F0AB77ED-5B82-4A44-8B38-0694DE37BF29}" type="pres">
      <dgm:prSet presAssocID="{47FFDA87-E8FE-48F6-85E0-6DD40D2D7D59}" presName="sibTrans" presStyleLbl="sibTrans1D1" presStyleIdx="0" presStyleCnt="2"/>
      <dgm:spPr/>
      <dgm:t>
        <a:bodyPr/>
        <a:lstStyle/>
        <a:p>
          <a:endParaRPr lang="es-EC"/>
        </a:p>
      </dgm:t>
    </dgm:pt>
    <dgm:pt modelId="{5C61C208-A271-477C-B2E4-0F29096BC702}" type="pres">
      <dgm:prSet presAssocID="{47FFDA87-E8FE-48F6-85E0-6DD40D2D7D59}" presName="connectorText" presStyleLbl="sibTrans1D1" presStyleIdx="0" presStyleCnt="2"/>
      <dgm:spPr/>
      <dgm:t>
        <a:bodyPr/>
        <a:lstStyle/>
        <a:p>
          <a:endParaRPr lang="es-EC"/>
        </a:p>
      </dgm:t>
    </dgm:pt>
    <dgm:pt modelId="{67609F5E-E254-4B02-B6F6-EBCE5182A62C}" type="pres">
      <dgm:prSet presAssocID="{ED2C010A-3A37-4E35-9441-18F0110109E6}" presName="node" presStyleLbl="node1" presStyleIdx="1" presStyleCnt="3">
        <dgm:presLayoutVars>
          <dgm:bulletEnabled val="1"/>
        </dgm:presLayoutVars>
      </dgm:prSet>
      <dgm:spPr/>
      <dgm:t>
        <a:bodyPr/>
        <a:lstStyle/>
        <a:p>
          <a:endParaRPr lang="es-EC"/>
        </a:p>
      </dgm:t>
    </dgm:pt>
    <dgm:pt modelId="{90C44FD5-69C6-4CB6-8CFE-826320967C73}" type="pres">
      <dgm:prSet presAssocID="{BD3A07B3-7C14-4998-8735-CE6ED6DA3480}" presName="sibTrans" presStyleLbl="sibTrans1D1" presStyleIdx="1" presStyleCnt="2"/>
      <dgm:spPr/>
      <dgm:t>
        <a:bodyPr/>
        <a:lstStyle/>
        <a:p>
          <a:endParaRPr lang="es-EC"/>
        </a:p>
      </dgm:t>
    </dgm:pt>
    <dgm:pt modelId="{7CC4B66A-1909-4135-9C0C-9A8918BA0698}" type="pres">
      <dgm:prSet presAssocID="{BD3A07B3-7C14-4998-8735-CE6ED6DA3480}" presName="connectorText" presStyleLbl="sibTrans1D1" presStyleIdx="1" presStyleCnt="2"/>
      <dgm:spPr/>
      <dgm:t>
        <a:bodyPr/>
        <a:lstStyle/>
        <a:p>
          <a:endParaRPr lang="es-EC"/>
        </a:p>
      </dgm:t>
    </dgm:pt>
    <dgm:pt modelId="{99D9F2A9-4146-41F7-9AB4-D4BC709C4895}" type="pres">
      <dgm:prSet presAssocID="{220971A1-11A5-4D56-BB79-3C8C9A2786C7}" presName="node" presStyleLbl="node1" presStyleIdx="2" presStyleCnt="3">
        <dgm:presLayoutVars>
          <dgm:bulletEnabled val="1"/>
        </dgm:presLayoutVars>
      </dgm:prSet>
      <dgm:spPr/>
      <dgm:t>
        <a:bodyPr/>
        <a:lstStyle/>
        <a:p>
          <a:endParaRPr lang="es-EC"/>
        </a:p>
      </dgm:t>
    </dgm:pt>
  </dgm:ptLst>
  <dgm:cxnLst>
    <dgm:cxn modelId="{D08E72A6-EF5E-4F28-8809-F0C107D82347}" type="presOf" srcId="{ED2C010A-3A37-4E35-9441-18F0110109E6}" destId="{67609F5E-E254-4B02-B6F6-EBCE5182A62C}" srcOrd="0" destOrd="0" presId="urn:microsoft.com/office/officeart/2005/8/layout/bProcess3"/>
    <dgm:cxn modelId="{55B69078-4024-4E4F-82AB-AC7662B59C3D}" type="presOf" srcId="{220971A1-11A5-4D56-BB79-3C8C9A2786C7}" destId="{99D9F2A9-4146-41F7-9AB4-D4BC709C4895}" srcOrd="0" destOrd="0" presId="urn:microsoft.com/office/officeart/2005/8/layout/bProcess3"/>
    <dgm:cxn modelId="{001D9D4F-C589-452E-A897-A1ED8F21CC29}" type="presOf" srcId="{BD3A07B3-7C14-4998-8735-CE6ED6DA3480}" destId="{90C44FD5-69C6-4CB6-8CFE-826320967C73}" srcOrd="0" destOrd="0" presId="urn:microsoft.com/office/officeart/2005/8/layout/bProcess3"/>
    <dgm:cxn modelId="{65CC8A3F-41CF-4558-8A94-2C97EC904649}" type="presOf" srcId="{47FFDA87-E8FE-48F6-85E0-6DD40D2D7D59}" destId="{5C61C208-A271-477C-B2E4-0F29096BC702}" srcOrd="1" destOrd="0" presId="urn:microsoft.com/office/officeart/2005/8/layout/bProcess3"/>
    <dgm:cxn modelId="{CF987053-7D82-4EA3-9031-68D05CA75B57}" srcId="{02708EE3-1E7B-4A4D-AADC-B3FD75E6B87E}" destId="{F936830E-8122-45CB-BE74-65291F781364}" srcOrd="0" destOrd="0" parTransId="{93E2C654-062C-49D5-AA87-DE1BDF491FA5}" sibTransId="{47FFDA87-E8FE-48F6-85E0-6DD40D2D7D59}"/>
    <dgm:cxn modelId="{2454FC58-1B25-4D5F-9C12-FFD9F70F8DDF}" type="presOf" srcId="{47FFDA87-E8FE-48F6-85E0-6DD40D2D7D59}" destId="{F0AB77ED-5B82-4A44-8B38-0694DE37BF29}" srcOrd="0" destOrd="0" presId="urn:microsoft.com/office/officeart/2005/8/layout/bProcess3"/>
    <dgm:cxn modelId="{76B06DDB-3C35-4F6A-BB02-179EB9EE8812}" srcId="{02708EE3-1E7B-4A4D-AADC-B3FD75E6B87E}" destId="{220971A1-11A5-4D56-BB79-3C8C9A2786C7}" srcOrd="2" destOrd="0" parTransId="{961C6C68-CE2A-4156-BCA3-6C8A8B7C8F7D}" sibTransId="{AC59BD8E-B3B8-4768-AA23-791CCEE76C82}"/>
    <dgm:cxn modelId="{FB18746B-5383-4C8C-A435-22D8175127E3}" srcId="{02708EE3-1E7B-4A4D-AADC-B3FD75E6B87E}" destId="{ED2C010A-3A37-4E35-9441-18F0110109E6}" srcOrd="1" destOrd="0" parTransId="{D307E961-77A6-4186-BDBC-0BED9E50AB45}" sibTransId="{BD3A07B3-7C14-4998-8735-CE6ED6DA3480}"/>
    <dgm:cxn modelId="{FCB7BFEE-C276-42F8-B511-76EB9264B386}" type="presOf" srcId="{F936830E-8122-45CB-BE74-65291F781364}" destId="{89944FE4-08B6-48D3-9BBA-0CAD01CF9C6D}" srcOrd="0" destOrd="0" presId="urn:microsoft.com/office/officeart/2005/8/layout/bProcess3"/>
    <dgm:cxn modelId="{A577F478-5F5A-44F6-9022-A5A895712FD9}" type="presOf" srcId="{BD3A07B3-7C14-4998-8735-CE6ED6DA3480}" destId="{7CC4B66A-1909-4135-9C0C-9A8918BA0698}" srcOrd="1" destOrd="0" presId="urn:microsoft.com/office/officeart/2005/8/layout/bProcess3"/>
    <dgm:cxn modelId="{6BEE6009-404D-425E-913E-B865A73DDDD1}" type="presOf" srcId="{02708EE3-1E7B-4A4D-AADC-B3FD75E6B87E}" destId="{A965F504-BC90-466B-AA47-B48A9B80BC97}" srcOrd="0" destOrd="0" presId="urn:microsoft.com/office/officeart/2005/8/layout/bProcess3"/>
    <dgm:cxn modelId="{3C9FACE9-FB5F-4905-AC25-DD5FEBA182AB}" type="presParOf" srcId="{A965F504-BC90-466B-AA47-B48A9B80BC97}" destId="{89944FE4-08B6-48D3-9BBA-0CAD01CF9C6D}" srcOrd="0" destOrd="0" presId="urn:microsoft.com/office/officeart/2005/8/layout/bProcess3"/>
    <dgm:cxn modelId="{98193626-1155-4571-B762-880CAA41081A}" type="presParOf" srcId="{A965F504-BC90-466B-AA47-B48A9B80BC97}" destId="{F0AB77ED-5B82-4A44-8B38-0694DE37BF29}" srcOrd="1" destOrd="0" presId="urn:microsoft.com/office/officeart/2005/8/layout/bProcess3"/>
    <dgm:cxn modelId="{5D6BA029-B529-4B4F-AC3A-4E10D029F8E9}" type="presParOf" srcId="{F0AB77ED-5B82-4A44-8B38-0694DE37BF29}" destId="{5C61C208-A271-477C-B2E4-0F29096BC702}" srcOrd="0" destOrd="0" presId="urn:microsoft.com/office/officeart/2005/8/layout/bProcess3"/>
    <dgm:cxn modelId="{9DE3668F-4770-49E3-B371-AA49C45CF47D}" type="presParOf" srcId="{A965F504-BC90-466B-AA47-B48A9B80BC97}" destId="{67609F5E-E254-4B02-B6F6-EBCE5182A62C}" srcOrd="2" destOrd="0" presId="urn:microsoft.com/office/officeart/2005/8/layout/bProcess3"/>
    <dgm:cxn modelId="{15C45D41-5D81-4108-B5F0-55119035449A}" type="presParOf" srcId="{A965F504-BC90-466B-AA47-B48A9B80BC97}" destId="{90C44FD5-69C6-4CB6-8CFE-826320967C73}" srcOrd="3" destOrd="0" presId="urn:microsoft.com/office/officeart/2005/8/layout/bProcess3"/>
    <dgm:cxn modelId="{4AABE79F-A4B9-4DC0-93DC-EDFF9283B78B}" type="presParOf" srcId="{90C44FD5-69C6-4CB6-8CFE-826320967C73}" destId="{7CC4B66A-1909-4135-9C0C-9A8918BA0698}" srcOrd="0" destOrd="0" presId="urn:microsoft.com/office/officeart/2005/8/layout/bProcess3"/>
    <dgm:cxn modelId="{8E769879-35D9-4525-996F-9CDEB88FBF21}" type="presParOf" srcId="{A965F504-BC90-466B-AA47-B48A9B80BC97}" destId="{99D9F2A9-4146-41F7-9AB4-D4BC709C4895}" srcOrd="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35011BE-2CD8-43F6-863B-82B1592008A1}" type="doc">
      <dgm:prSet loTypeId="urn:microsoft.com/office/officeart/2005/8/layout/bProcess3" loCatId="process" qsTypeId="urn:microsoft.com/office/officeart/2005/8/quickstyle/simple2" qsCatId="simple" csTypeId="urn:microsoft.com/office/officeart/2005/8/colors/accent3_1" csCatId="accent3" phldr="1"/>
      <dgm:spPr/>
      <dgm:t>
        <a:bodyPr/>
        <a:lstStyle/>
        <a:p>
          <a:endParaRPr lang="es-EC"/>
        </a:p>
      </dgm:t>
    </dgm:pt>
    <dgm:pt modelId="{EA7F1288-E4EA-45AC-A336-6BB2B53076E6}">
      <dgm:prSet phldrT="[Texto]" custT="1"/>
      <dgm:spPr/>
      <dgm:t>
        <a:bodyPr/>
        <a:lstStyle/>
        <a:p>
          <a:r>
            <a:rPr lang="es-EC" sz="1600" dirty="0" smtClean="0">
              <a:solidFill>
                <a:schemeClr val="tx1"/>
              </a:solidFill>
            </a:rPr>
            <a:t>el nivel de aceptación en el uso de este medio de pago electrónico </a:t>
          </a:r>
          <a:endParaRPr lang="es-EC" sz="1600" dirty="0"/>
        </a:p>
      </dgm:t>
    </dgm:pt>
    <dgm:pt modelId="{9F3FAB18-D27F-4E7A-BFDF-A2EBB8A7D384}" type="parTrans" cxnId="{8B570F24-545F-45C4-AFDD-9F5C6C8A22A3}">
      <dgm:prSet/>
      <dgm:spPr/>
      <dgm:t>
        <a:bodyPr/>
        <a:lstStyle/>
        <a:p>
          <a:endParaRPr lang="es-EC" sz="2000"/>
        </a:p>
      </dgm:t>
    </dgm:pt>
    <dgm:pt modelId="{74155C0C-050D-41E7-83CE-1DB12E9A5C89}" type="sibTrans" cxnId="{8B570F24-545F-45C4-AFDD-9F5C6C8A22A3}">
      <dgm:prSet custT="1"/>
      <dgm:spPr/>
      <dgm:t>
        <a:bodyPr/>
        <a:lstStyle/>
        <a:p>
          <a:endParaRPr lang="es-EC" sz="600"/>
        </a:p>
      </dgm:t>
    </dgm:pt>
    <dgm:pt modelId="{2DCBA80B-E9D3-44F8-8E07-5B4D188DE352}">
      <dgm:prSet phldrT="[Texto]" custT="1"/>
      <dgm:spPr/>
      <dgm:t>
        <a:bodyPr/>
        <a:lstStyle/>
        <a:p>
          <a:r>
            <a:rPr lang="es-EC" sz="1600" dirty="0" smtClean="0">
              <a:solidFill>
                <a:schemeClr val="tx1"/>
              </a:solidFill>
            </a:rPr>
            <a:t>para  que en una futura implementación del dinero móvil </a:t>
          </a:r>
          <a:endParaRPr lang="es-EC" sz="1600" dirty="0"/>
        </a:p>
      </dgm:t>
    </dgm:pt>
    <dgm:pt modelId="{4AC6A7D6-D94E-4343-B2A5-5174343574F9}" type="parTrans" cxnId="{999429BA-36B8-4B07-B8CE-CD5CDD5C8346}">
      <dgm:prSet/>
      <dgm:spPr/>
      <dgm:t>
        <a:bodyPr/>
        <a:lstStyle/>
        <a:p>
          <a:endParaRPr lang="es-EC" sz="2000"/>
        </a:p>
      </dgm:t>
    </dgm:pt>
    <dgm:pt modelId="{4EE5BF16-92E3-4714-B304-3C23EF5A5927}" type="sibTrans" cxnId="{999429BA-36B8-4B07-B8CE-CD5CDD5C8346}">
      <dgm:prSet custT="1"/>
      <dgm:spPr/>
      <dgm:t>
        <a:bodyPr/>
        <a:lstStyle/>
        <a:p>
          <a:endParaRPr lang="es-EC" sz="600"/>
        </a:p>
      </dgm:t>
    </dgm:pt>
    <dgm:pt modelId="{92856B72-6426-4EDC-B2F6-46A90A95A1BA}">
      <dgm:prSet phldrT="[Texto]" custT="1"/>
      <dgm:spPr/>
      <dgm:t>
        <a:bodyPr/>
        <a:lstStyle/>
        <a:p>
          <a:r>
            <a:rPr lang="es-EC" sz="1600" dirty="0" smtClean="0">
              <a:solidFill>
                <a:schemeClr val="tx1"/>
              </a:solidFill>
            </a:rPr>
            <a:t>genere </a:t>
          </a:r>
          <a:r>
            <a:rPr lang="es-EC" sz="1600" dirty="0" smtClean="0">
              <a:solidFill>
                <a:schemeClr val="tx1"/>
              </a:solidFill>
            </a:rPr>
            <a:t>un nivel significativo de ingresos y </a:t>
          </a:r>
          <a:r>
            <a:rPr lang="es-EC" sz="1600" dirty="0" smtClean="0">
              <a:solidFill>
                <a:schemeClr val="tx1"/>
              </a:solidFill>
            </a:rPr>
            <a:t>número transacciones</a:t>
          </a:r>
          <a:endParaRPr lang="es-EC" sz="1600" dirty="0"/>
        </a:p>
      </dgm:t>
    </dgm:pt>
    <dgm:pt modelId="{DF653135-6EC9-4AA3-B07D-8BED5DC4B432}" type="parTrans" cxnId="{33EB575C-A1CB-48CD-A5DD-F926944E8B34}">
      <dgm:prSet/>
      <dgm:spPr/>
      <dgm:t>
        <a:bodyPr/>
        <a:lstStyle/>
        <a:p>
          <a:endParaRPr lang="es-EC" sz="2000"/>
        </a:p>
      </dgm:t>
    </dgm:pt>
    <dgm:pt modelId="{21988594-92E7-4F7F-AE4A-A941E3C60B21}" type="sibTrans" cxnId="{33EB575C-A1CB-48CD-A5DD-F926944E8B34}">
      <dgm:prSet/>
      <dgm:spPr/>
      <dgm:t>
        <a:bodyPr/>
        <a:lstStyle/>
        <a:p>
          <a:endParaRPr lang="es-EC" sz="2000"/>
        </a:p>
      </dgm:t>
    </dgm:pt>
    <dgm:pt modelId="{B1E7F7FB-9CB8-468B-87EC-305079E227B9}">
      <dgm:prSet custT="1"/>
      <dgm:spPr/>
      <dgm:t>
        <a:bodyPr/>
        <a:lstStyle/>
        <a:p>
          <a:r>
            <a:rPr lang="es-EC" sz="1600" dirty="0" smtClean="0"/>
            <a:t>Generar mayor apertura a los socios en cuanto al acceso de servicios financieros</a:t>
          </a:r>
          <a:endParaRPr lang="es-EC" sz="1600" dirty="0"/>
        </a:p>
      </dgm:t>
    </dgm:pt>
    <dgm:pt modelId="{7C8B94AD-9E44-4955-B461-75766BFDF2D6}" type="parTrans" cxnId="{AEB82D80-0FF9-48D7-BBBB-5DD25381A0B6}">
      <dgm:prSet/>
      <dgm:spPr/>
      <dgm:t>
        <a:bodyPr/>
        <a:lstStyle/>
        <a:p>
          <a:endParaRPr lang="es-EC" sz="2000"/>
        </a:p>
      </dgm:t>
    </dgm:pt>
    <dgm:pt modelId="{D2659DD4-28C9-491C-AC88-95A5CA1FABD7}" type="sibTrans" cxnId="{AEB82D80-0FF9-48D7-BBBB-5DD25381A0B6}">
      <dgm:prSet custT="1"/>
      <dgm:spPr/>
      <dgm:t>
        <a:bodyPr/>
        <a:lstStyle/>
        <a:p>
          <a:endParaRPr lang="es-EC" sz="600"/>
        </a:p>
      </dgm:t>
    </dgm:pt>
    <dgm:pt modelId="{6263615F-E3AD-44ED-8F9B-1C310B4D0686}" type="pres">
      <dgm:prSet presAssocID="{435011BE-2CD8-43F6-863B-82B1592008A1}" presName="Name0" presStyleCnt="0">
        <dgm:presLayoutVars>
          <dgm:dir/>
          <dgm:resizeHandles val="exact"/>
        </dgm:presLayoutVars>
      </dgm:prSet>
      <dgm:spPr/>
      <dgm:t>
        <a:bodyPr/>
        <a:lstStyle/>
        <a:p>
          <a:endParaRPr lang="es-EC"/>
        </a:p>
      </dgm:t>
    </dgm:pt>
    <dgm:pt modelId="{F74B3EDE-3ADB-4542-81CE-BC1B2442EDE8}" type="pres">
      <dgm:prSet presAssocID="{B1E7F7FB-9CB8-468B-87EC-305079E227B9}" presName="node" presStyleLbl="node1" presStyleIdx="0" presStyleCnt="4">
        <dgm:presLayoutVars>
          <dgm:bulletEnabled val="1"/>
        </dgm:presLayoutVars>
      </dgm:prSet>
      <dgm:spPr/>
      <dgm:t>
        <a:bodyPr/>
        <a:lstStyle/>
        <a:p>
          <a:endParaRPr lang="es-EC"/>
        </a:p>
      </dgm:t>
    </dgm:pt>
    <dgm:pt modelId="{64A70B2E-6064-46E2-98D7-A5D88170C5C9}" type="pres">
      <dgm:prSet presAssocID="{D2659DD4-28C9-491C-AC88-95A5CA1FABD7}" presName="sibTrans" presStyleLbl="sibTrans1D1" presStyleIdx="0" presStyleCnt="3"/>
      <dgm:spPr/>
      <dgm:t>
        <a:bodyPr/>
        <a:lstStyle/>
        <a:p>
          <a:endParaRPr lang="es-EC"/>
        </a:p>
      </dgm:t>
    </dgm:pt>
    <dgm:pt modelId="{CA5783C5-2A61-4A2C-A0DB-5CF85364D2A0}" type="pres">
      <dgm:prSet presAssocID="{D2659DD4-28C9-491C-AC88-95A5CA1FABD7}" presName="connectorText" presStyleLbl="sibTrans1D1" presStyleIdx="0" presStyleCnt="3"/>
      <dgm:spPr/>
      <dgm:t>
        <a:bodyPr/>
        <a:lstStyle/>
        <a:p>
          <a:endParaRPr lang="es-EC"/>
        </a:p>
      </dgm:t>
    </dgm:pt>
    <dgm:pt modelId="{AFF5DBB9-9011-4597-AC5C-17B46F26B8C7}" type="pres">
      <dgm:prSet presAssocID="{EA7F1288-E4EA-45AC-A336-6BB2B53076E6}" presName="node" presStyleLbl="node1" presStyleIdx="1" presStyleCnt="4">
        <dgm:presLayoutVars>
          <dgm:bulletEnabled val="1"/>
        </dgm:presLayoutVars>
      </dgm:prSet>
      <dgm:spPr/>
      <dgm:t>
        <a:bodyPr/>
        <a:lstStyle/>
        <a:p>
          <a:endParaRPr lang="es-EC"/>
        </a:p>
      </dgm:t>
    </dgm:pt>
    <dgm:pt modelId="{C5B57AFF-2572-4167-9644-F85674A6538C}" type="pres">
      <dgm:prSet presAssocID="{74155C0C-050D-41E7-83CE-1DB12E9A5C89}" presName="sibTrans" presStyleLbl="sibTrans1D1" presStyleIdx="1" presStyleCnt="3"/>
      <dgm:spPr/>
      <dgm:t>
        <a:bodyPr/>
        <a:lstStyle/>
        <a:p>
          <a:endParaRPr lang="es-EC"/>
        </a:p>
      </dgm:t>
    </dgm:pt>
    <dgm:pt modelId="{D6AF2715-08DC-44BB-B0F9-70E47B27B078}" type="pres">
      <dgm:prSet presAssocID="{74155C0C-050D-41E7-83CE-1DB12E9A5C89}" presName="connectorText" presStyleLbl="sibTrans1D1" presStyleIdx="1" presStyleCnt="3"/>
      <dgm:spPr/>
      <dgm:t>
        <a:bodyPr/>
        <a:lstStyle/>
        <a:p>
          <a:endParaRPr lang="es-EC"/>
        </a:p>
      </dgm:t>
    </dgm:pt>
    <dgm:pt modelId="{5D392D84-A1C5-4B91-8F8E-0E9DF83025C5}" type="pres">
      <dgm:prSet presAssocID="{2DCBA80B-E9D3-44F8-8E07-5B4D188DE352}" presName="node" presStyleLbl="node1" presStyleIdx="2" presStyleCnt="4">
        <dgm:presLayoutVars>
          <dgm:bulletEnabled val="1"/>
        </dgm:presLayoutVars>
      </dgm:prSet>
      <dgm:spPr/>
      <dgm:t>
        <a:bodyPr/>
        <a:lstStyle/>
        <a:p>
          <a:endParaRPr lang="es-EC"/>
        </a:p>
      </dgm:t>
    </dgm:pt>
    <dgm:pt modelId="{C854B2DA-E877-42F7-8D82-30D1A317B3B3}" type="pres">
      <dgm:prSet presAssocID="{4EE5BF16-92E3-4714-B304-3C23EF5A5927}" presName="sibTrans" presStyleLbl="sibTrans1D1" presStyleIdx="2" presStyleCnt="3"/>
      <dgm:spPr/>
      <dgm:t>
        <a:bodyPr/>
        <a:lstStyle/>
        <a:p>
          <a:endParaRPr lang="es-EC"/>
        </a:p>
      </dgm:t>
    </dgm:pt>
    <dgm:pt modelId="{A988B824-A599-47A9-991F-B3B65F74A334}" type="pres">
      <dgm:prSet presAssocID="{4EE5BF16-92E3-4714-B304-3C23EF5A5927}" presName="connectorText" presStyleLbl="sibTrans1D1" presStyleIdx="2" presStyleCnt="3"/>
      <dgm:spPr/>
      <dgm:t>
        <a:bodyPr/>
        <a:lstStyle/>
        <a:p>
          <a:endParaRPr lang="es-EC"/>
        </a:p>
      </dgm:t>
    </dgm:pt>
    <dgm:pt modelId="{F81C2E86-97D9-4235-A2E6-7286CC630BCC}" type="pres">
      <dgm:prSet presAssocID="{92856B72-6426-4EDC-B2F6-46A90A95A1BA}" presName="node" presStyleLbl="node1" presStyleIdx="3" presStyleCnt="4">
        <dgm:presLayoutVars>
          <dgm:bulletEnabled val="1"/>
        </dgm:presLayoutVars>
      </dgm:prSet>
      <dgm:spPr/>
      <dgm:t>
        <a:bodyPr/>
        <a:lstStyle/>
        <a:p>
          <a:endParaRPr lang="es-EC"/>
        </a:p>
      </dgm:t>
    </dgm:pt>
  </dgm:ptLst>
  <dgm:cxnLst>
    <dgm:cxn modelId="{6C7FB5F5-E9C8-403D-A539-D004BBFB76E3}" type="presOf" srcId="{D2659DD4-28C9-491C-AC88-95A5CA1FABD7}" destId="{CA5783C5-2A61-4A2C-A0DB-5CF85364D2A0}" srcOrd="1" destOrd="0" presId="urn:microsoft.com/office/officeart/2005/8/layout/bProcess3"/>
    <dgm:cxn modelId="{B52F7C2E-52F1-4479-8191-0503E1ABAF13}" type="presOf" srcId="{74155C0C-050D-41E7-83CE-1DB12E9A5C89}" destId="{D6AF2715-08DC-44BB-B0F9-70E47B27B078}" srcOrd="1" destOrd="0" presId="urn:microsoft.com/office/officeart/2005/8/layout/bProcess3"/>
    <dgm:cxn modelId="{4D47E597-428C-4E4C-87BD-47A68C4D305D}" type="presOf" srcId="{92856B72-6426-4EDC-B2F6-46A90A95A1BA}" destId="{F81C2E86-97D9-4235-A2E6-7286CC630BCC}" srcOrd="0" destOrd="0" presId="urn:microsoft.com/office/officeart/2005/8/layout/bProcess3"/>
    <dgm:cxn modelId="{AE004E8A-7F36-427F-BFE6-FC50D75CAC70}" type="presOf" srcId="{D2659DD4-28C9-491C-AC88-95A5CA1FABD7}" destId="{64A70B2E-6064-46E2-98D7-A5D88170C5C9}" srcOrd="0" destOrd="0" presId="urn:microsoft.com/office/officeart/2005/8/layout/bProcess3"/>
    <dgm:cxn modelId="{B9BC896C-ED04-45FA-B42F-78375AF06B9D}" type="presOf" srcId="{B1E7F7FB-9CB8-468B-87EC-305079E227B9}" destId="{F74B3EDE-3ADB-4542-81CE-BC1B2442EDE8}" srcOrd="0" destOrd="0" presId="urn:microsoft.com/office/officeart/2005/8/layout/bProcess3"/>
    <dgm:cxn modelId="{8B570F24-545F-45C4-AFDD-9F5C6C8A22A3}" srcId="{435011BE-2CD8-43F6-863B-82B1592008A1}" destId="{EA7F1288-E4EA-45AC-A336-6BB2B53076E6}" srcOrd="1" destOrd="0" parTransId="{9F3FAB18-D27F-4E7A-BFDF-A2EBB8A7D384}" sibTransId="{74155C0C-050D-41E7-83CE-1DB12E9A5C89}"/>
    <dgm:cxn modelId="{00862C55-0799-4EE8-A0AC-DBFC48242FBA}" type="presOf" srcId="{74155C0C-050D-41E7-83CE-1DB12E9A5C89}" destId="{C5B57AFF-2572-4167-9644-F85674A6538C}" srcOrd="0" destOrd="0" presId="urn:microsoft.com/office/officeart/2005/8/layout/bProcess3"/>
    <dgm:cxn modelId="{33EB575C-A1CB-48CD-A5DD-F926944E8B34}" srcId="{435011BE-2CD8-43F6-863B-82B1592008A1}" destId="{92856B72-6426-4EDC-B2F6-46A90A95A1BA}" srcOrd="3" destOrd="0" parTransId="{DF653135-6EC9-4AA3-B07D-8BED5DC4B432}" sibTransId="{21988594-92E7-4F7F-AE4A-A941E3C60B21}"/>
    <dgm:cxn modelId="{8F9CB62D-63C1-4115-9BE1-FD926940BE83}" type="presOf" srcId="{4EE5BF16-92E3-4714-B304-3C23EF5A5927}" destId="{A988B824-A599-47A9-991F-B3B65F74A334}" srcOrd="1" destOrd="0" presId="urn:microsoft.com/office/officeart/2005/8/layout/bProcess3"/>
    <dgm:cxn modelId="{BD3CF76F-496F-4671-AEAC-A26014892F34}" type="presOf" srcId="{2DCBA80B-E9D3-44F8-8E07-5B4D188DE352}" destId="{5D392D84-A1C5-4B91-8F8E-0E9DF83025C5}" srcOrd="0" destOrd="0" presId="urn:microsoft.com/office/officeart/2005/8/layout/bProcess3"/>
    <dgm:cxn modelId="{E6608D55-1981-40F4-99D7-FFFCA8BBDF2D}" type="presOf" srcId="{435011BE-2CD8-43F6-863B-82B1592008A1}" destId="{6263615F-E3AD-44ED-8F9B-1C310B4D0686}" srcOrd="0" destOrd="0" presId="urn:microsoft.com/office/officeart/2005/8/layout/bProcess3"/>
    <dgm:cxn modelId="{FD453AFE-F5BB-44E3-8F4A-D027EDCBE4C6}" type="presOf" srcId="{EA7F1288-E4EA-45AC-A336-6BB2B53076E6}" destId="{AFF5DBB9-9011-4597-AC5C-17B46F26B8C7}" srcOrd="0" destOrd="0" presId="urn:microsoft.com/office/officeart/2005/8/layout/bProcess3"/>
    <dgm:cxn modelId="{AEB82D80-0FF9-48D7-BBBB-5DD25381A0B6}" srcId="{435011BE-2CD8-43F6-863B-82B1592008A1}" destId="{B1E7F7FB-9CB8-468B-87EC-305079E227B9}" srcOrd="0" destOrd="0" parTransId="{7C8B94AD-9E44-4955-B461-75766BFDF2D6}" sibTransId="{D2659DD4-28C9-491C-AC88-95A5CA1FABD7}"/>
    <dgm:cxn modelId="{999429BA-36B8-4B07-B8CE-CD5CDD5C8346}" srcId="{435011BE-2CD8-43F6-863B-82B1592008A1}" destId="{2DCBA80B-E9D3-44F8-8E07-5B4D188DE352}" srcOrd="2" destOrd="0" parTransId="{4AC6A7D6-D94E-4343-B2A5-5174343574F9}" sibTransId="{4EE5BF16-92E3-4714-B304-3C23EF5A5927}"/>
    <dgm:cxn modelId="{48632776-4C93-4184-9445-B94F5350C4B6}" type="presOf" srcId="{4EE5BF16-92E3-4714-B304-3C23EF5A5927}" destId="{C854B2DA-E877-42F7-8D82-30D1A317B3B3}" srcOrd="0" destOrd="0" presId="urn:microsoft.com/office/officeart/2005/8/layout/bProcess3"/>
    <dgm:cxn modelId="{3E5B8579-28A6-460A-AC70-EDAC64083E30}" type="presParOf" srcId="{6263615F-E3AD-44ED-8F9B-1C310B4D0686}" destId="{F74B3EDE-3ADB-4542-81CE-BC1B2442EDE8}" srcOrd="0" destOrd="0" presId="urn:microsoft.com/office/officeart/2005/8/layout/bProcess3"/>
    <dgm:cxn modelId="{0AB19269-C7D8-498D-B80B-505475D3C9A8}" type="presParOf" srcId="{6263615F-E3AD-44ED-8F9B-1C310B4D0686}" destId="{64A70B2E-6064-46E2-98D7-A5D88170C5C9}" srcOrd="1" destOrd="0" presId="urn:microsoft.com/office/officeart/2005/8/layout/bProcess3"/>
    <dgm:cxn modelId="{A78EE9A9-CE57-4A84-90C4-2F7CABE32ECA}" type="presParOf" srcId="{64A70B2E-6064-46E2-98D7-A5D88170C5C9}" destId="{CA5783C5-2A61-4A2C-A0DB-5CF85364D2A0}" srcOrd="0" destOrd="0" presId="urn:microsoft.com/office/officeart/2005/8/layout/bProcess3"/>
    <dgm:cxn modelId="{3F87347F-5108-4F0B-BE19-B4AEEFF89F11}" type="presParOf" srcId="{6263615F-E3AD-44ED-8F9B-1C310B4D0686}" destId="{AFF5DBB9-9011-4597-AC5C-17B46F26B8C7}" srcOrd="2" destOrd="0" presId="urn:microsoft.com/office/officeart/2005/8/layout/bProcess3"/>
    <dgm:cxn modelId="{E6DC21D7-A6E4-493D-9BC6-A27048E3942E}" type="presParOf" srcId="{6263615F-E3AD-44ED-8F9B-1C310B4D0686}" destId="{C5B57AFF-2572-4167-9644-F85674A6538C}" srcOrd="3" destOrd="0" presId="urn:microsoft.com/office/officeart/2005/8/layout/bProcess3"/>
    <dgm:cxn modelId="{A74B870E-D70A-481E-A048-EA1493EEA1D2}" type="presParOf" srcId="{C5B57AFF-2572-4167-9644-F85674A6538C}" destId="{D6AF2715-08DC-44BB-B0F9-70E47B27B078}" srcOrd="0" destOrd="0" presId="urn:microsoft.com/office/officeart/2005/8/layout/bProcess3"/>
    <dgm:cxn modelId="{F98C806B-ED41-4099-A996-E213B86B045A}" type="presParOf" srcId="{6263615F-E3AD-44ED-8F9B-1C310B4D0686}" destId="{5D392D84-A1C5-4B91-8F8E-0E9DF83025C5}" srcOrd="4" destOrd="0" presId="urn:microsoft.com/office/officeart/2005/8/layout/bProcess3"/>
    <dgm:cxn modelId="{F09D02BA-C2A8-4215-A27E-0BFE4A58E88A}" type="presParOf" srcId="{6263615F-E3AD-44ED-8F9B-1C310B4D0686}" destId="{C854B2DA-E877-42F7-8D82-30D1A317B3B3}" srcOrd="5" destOrd="0" presId="urn:microsoft.com/office/officeart/2005/8/layout/bProcess3"/>
    <dgm:cxn modelId="{7BD0BD9B-13A2-42D3-B3E6-CCFE35EAA02B}" type="presParOf" srcId="{C854B2DA-E877-42F7-8D82-30D1A317B3B3}" destId="{A988B824-A599-47A9-991F-B3B65F74A334}" srcOrd="0" destOrd="0" presId="urn:microsoft.com/office/officeart/2005/8/layout/bProcess3"/>
    <dgm:cxn modelId="{0AB88DB9-1C44-4374-A699-BB6624A509E8}" type="presParOf" srcId="{6263615F-E3AD-44ED-8F9B-1C310B4D0686}" destId="{F81C2E86-97D9-4235-A2E6-7286CC630BCC}" srcOrd="6" destOrd="0" presId="urn:microsoft.com/office/officeart/2005/8/layout/b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15EB09-2159-4E92-866C-DA491D9A8340}" type="doc">
      <dgm:prSet loTypeId="urn:microsoft.com/office/officeart/2005/8/layout/process2" loCatId="process" qsTypeId="urn:microsoft.com/office/officeart/2005/8/quickstyle/simple2" qsCatId="simple" csTypeId="urn:microsoft.com/office/officeart/2005/8/colors/accent2_1" csCatId="accent2" phldr="1"/>
      <dgm:spPr/>
      <dgm:t>
        <a:bodyPr/>
        <a:lstStyle/>
        <a:p>
          <a:endParaRPr lang="es-EC"/>
        </a:p>
      </dgm:t>
    </dgm:pt>
    <dgm:pt modelId="{DE38F2BD-AC2C-4A0F-B20E-D375B3D46760}">
      <dgm:prSet phldrT="[Texto]" custT="1"/>
      <dgm:spPr/>
      <dgm:t>
        <a:bodyPr/>
        <a:lstStyle/>
        <a:p>
          <a:r>
            <a:rPr lang="es-EC" sz="1800" dirty="0" smtClean="0"/>
            <a:t>Identificar las características del dinero electrónico y su utilización en las Cooperativas de Ahorro y Crédito del segmento 2 de la provincia de Pichincha.</a:t>
          </a:r>
          <a:endParaRPr lang="es-EC" sz="1800" dirty="0"/>
        </a:p>
      </dgm:t>
    </dgm:pt>
    <dgm:pt modelId="{03520964-C32A-4C48-903D-74C5D5CA67EA}" type="parTrans" cxnId="{E53E9CE6-832E-40F1-9051-DE1B99A677C5}">
      <dgm:prSet/>
      <dgm:spPr/>
      <dgm:t>
        <a:bodyPr/>
        <a:lstStyle/>
        <a:p>
          <a:endParaRPr lang="es-EC"/>
        </a:p>
      </dgm:t>
    </dgm:pt>
    <dgm:pt modelId="{6DA76C77-83F9-4D3A-9FB5-E047C1E38413}" type="sibTrans" cxnId="{E53E9CE6-832E-40F1-9051-DE1B99A677C5}">
      <dgm:prSet/>
      <dgm:spPr/>
      <dgm:t>
        <a:bodyPr/>
        <a:lstStyle/>
        <a:p>
          <a:endParaRPr lang="es-EC"/>
        </a:p>
      </dgm:t>
    </dgm:pt>
    <dgm:pt modelId="{9E6494D4-3D0A-4D49-81FC-7BD6EC1B6C9D}">
      <dgm:prSet custT="1"/>
      <dgm:spPr/>
      <dgm:t>
        <a:bodyPr/>
        <a:lstStyle/>
        <a:p>
          <a:r>
            <a:rPr lang="es-EC" sz="1800" dirty="0" smtClean="0"/>
            <a:t>Analizar el nivel de uso del dinero electrónico en las Cooperativas de Ahorro y Crédito del segmento 2 de la provincia de Pichincha.</a:t>
          </a:r>
          <a:endParaRPr lang="es-EC" sz="1800" dirty="0"/>
        </a:p>
      </dgm:t>
    </dgm:pt>
    <dgm:pt modelId="{37041121-EAB7-4BF6-BE18-97982AC17AA8}" type="parTrans" cxnId="{E8F489D7-5FFA-4B70-9B7B-7909E35A6B4F}">
      <dgm:prSet/>
      <dgm:spPr/>
      <dgm:t>
        <a:bodyPr/>
        <a:lstStyle/>
        <a:p>
          <a:endParaRPr lang="es-EC"/>
        </a:p>
      </dgm:t>
    </dgm:pt>
    <dgm:pt modelId="{4DCAE82C-9599-4B66-971D-56BB9204B160}" type="sibTrans" cxnId="{E8F489D7-5FFA-4B70-9B7B-7909E35A6B4F}">
      <dgm:prSet/>
      <dgm:spPr/>
      <dgm:t>
        <a:bodyPr/>
        <a:lstStyle/>
        <a:p>
          <a:endParaRPr lang="es-EC"/>
        </a:p>
      </dgm:t>
    </dgm:pt>
    <dgm:pt modelId="{17CBBD3B-70EC-469F-93CA-C8D101C6FE62}">
      <dgm:prSet custT="1"/>
      <dgm:spPr/>
      <dgm:t>
        <a:bodyPr/>
        <a:lstStyle/>
        <a:p>
          <a:r>
            <a:rPr lang="es-EC" sz="1800" dirty="0" smtClean="0"/>
            <a:t>Determinar los costos de transacción preferenciales que los socios de las cooperativas estarían dispuestos a pagar por el uso del dinero electrónico. </a:t>
          </a:r>
          <a:endParaRPr lang="es-EC" sz="1800" dirty="0"/>
        </a:p>
      </dgm:t>
    </dgm:pt>
    <dgm:pt modelId="{AEEDC638-3B5F-4FF7-8584-01BAEED3D193}" type="parTrans" cxnId="{43B3980A-7412-438D-80F2-34D96B90DA66}">
      <dgm:prSet/>
      <dgm:spPr/>
      <dgm:t>
        <a:bodyPr/>
        <a:lstStyle/>
        <a:p>
          <a:endParaRPr lang="es-EC"/>
        </a:p>
      </dgm:t>
    </dgm:pt>
    <dgm:pt modelId="{1E51A6BC-DD47-4F26-B3FE-CE2C7A11CFA5}" type="sibTrans" cxnId="{43B3980A-7412-438D-80F2-34D96B90DA66}">
      <dgm:prSet/>
      <dgm:spPr/>
      <dgm:t>
        <a:bodyPr/>
        <a:lstStyle/>
        <a:p>
          <a:endParaRPr lang="es-EC"/>
        </a:p>
      </dgm:t>
    </dgm:pt>
    <dgm:pt modelId="{B3E1A1FE-4607-4640-92D5-11FAD7BC1CC6}">
      <dgm:prSet phldrT="[Texto]" custT="1"/>
      <dgm:spPr/>
      <dgm:t>
        <a:bodyPr/>
        <a:lstStyle/>
        <a:p>
          <a:r>
            <a:rPr lang="es-EC" sz="2400" b="1" dirty="0" smtClean="0"/>
            <a:t>Objetivos Específicos </a:t>
          </a:r>
          <a:endParaRPr lang="es-EC" sz="2400" b="1" dirty="0"/>
        </a:p>
      </dgm:t>
    </dgm:pt>
    <dgm:pt modelId="{670243C5-841B-4623-92FF-550F8E96FB48}" type="parTrans" cxnId="{F07C7DFD-EB50-40B7-863B-5BDDE3BA5786}">
      <dgm:prSet/>
      <dgm:spPr/>
      <dgm:t>
        <a:bodyPr/>
        <a:lstStyle/>
        <a:p>
          <a:endParaRPr lang="es-EC"/>
        </a:p>
      </dgm:t>
    </dgm:pt>
    <dgm:pt modelId="{10516CD2-3306-4254-B9EF-4E5EA344E69D}" type="sibTrans" cxnId="{F07C7DFD-EB50-40B7-863B-5BDDE3BA5786}">
      <dgm:prSet/>
      <dgm:spPr/>
      <dgm:t>
        <a:bodyPr/>
        <a:lstStyle/>
        <a:p>
          <a:endParaRPr lang="es-EC"/>
        </a:p>
      </dgm:t>
    </dgm:pt>
    <dgm:pt modelId="{5773D771-F398-447F-BA8E-2A149A143FB2}" type="pres">
      <dgm:prSet presAssocID="{DD15EB09-2159-4E92-866C-DA491D9A8340}" presName="linearFlow" presStyleCnt="0">
        <dgm:presLayoutVars>
          <dgm:resizeHandles val="exact"/>
        </dgm:presLayoutVars>
      </dgm:prSet>
      <dgm:spPr/>
      <dgm:t>
        <a:bodyPr/>
        <a:lstStyle/>
        <a:p>
          <a:endParaRPr lang="es-EC"/>
        </a:p>
      </dgm:t>
    </dgm:pt>
    <dgm:pt modelId="{30C23D71-834A-4C62-8E36-996F8A9C77B3}" type="pres">
      <dgm:prSet presAssocID="{B3E1A1FE-4607-4640-92D5-11FAD7BC1CC6}" presName="node" presStyleLbl="node1" presStyleIdx="0" presStyleCnt="4">
        <dgm:presLayoutVars>
          <dgm:bulletEnabled val="1"/>
        </dgm:presLayoutVars>
      </dgm:prSet>
      <dgm:spPr/>
      <dgm:t>
        <a:bodyPr/>
        <a:lstStyle/>
        <a:p>
          <a:endParaRPr lang="es-EC"/>
        </a:p>
      </dgm:t>
    </dgm:pt>
    <dgm:pt modelId="{54E73349-3B02-420F-9AA8-F1FC3C0EBC24}" type="pres">
      <dgm:prSet presAssocID="{10516CD2-3306-4254-B9EF-4E5EA344E69D}" presName="sibTrans" presStyleLbl="sibTrans2D1" presStyleIdx="0" presStyleCnt="3"/>
      <dgm:spPr/>
      <dgm:t>
        <a:bodyPr/>
        <a:lstStyle/>
        <a:p>
          <a:endParaRPr lang="es-EC"/>
        </a:p>
      </dgm:t>
    </dgm:pt>
    <dgm:pt modelId="{D904E0E5-D5C3-4E96-ADD2-AB95EDB48F2E}" type="pres">
      <dgm:prSet presAssocID="{10516CD2-3306-4254-B9EF-4E5EA344E69D}" presName="connectorText" presStyleLbl="sibTrans2D1" presStyleIdx="0" presStyleCnt="3"/>
      <dgm:spPr/>
      <dgm:t>
        <a:bodyPr/>
        <a:lstStyle/>
        <a:p>
          <a:endParaRPr lang="es-EC"/>
        </a:p>
      </dgm:t>
    </dgm:pt>
    <dgm:pt modelId="{15F7B69B-E295-4EF8-9931-01351AF2F4D2}" type="pres">
      <dgm:prSet presAssocID="{DE38F2BD-AC2C-4A0F-B20E-D375B3D46760}" presName="node" presStyleLbl="node1" presStyleIdx="1" presStyleCnt="4">
        <dgm:presLayoutVars>
          <dgm:bulletEnabled val="1"/>
        </dgm:presLayoutVars>
      </dgm:prSet>
      <dgm:spPr/>
      <dgm:t>
        <a:bodyPr/>
        <a:lstStyle/>
        <a:p>
          <a:endParaRPr lang="es-EC"/>
        </a:p>
      </dgm:t>
    </dgm:pt>
    <dgm:pt modelId="{7928C5B3-3AD6-4A06-A065-F2505699F55E}" type="pres">
      <dgm:prSet presAssocID="{6DA76C77-83F9-4D3A-9FB5-E047C1E38413}" presName="sibTrans" presStyleLbl="sibTrans2D1" presStyleIdx="1" presStyleCnt="3"/>
      <dgm:spPr/>
      <dgm:t>
        <a:bodyPr/>
        <a:lstStyle/>
        <a:p>
          <a:endParaRPr lang="es-EC"/>
        </a:p>
      </dgm:t>
    </dgm:pt>
    <dgm:pt modelId="{760B0964-66A7-4C7B-BCDD-E68B01C72323}" type="pres">
      <dgm:prSet presAssocID="{6DA76C77-83F9-4D3A-9FB5-E047C1E38413}" presName="connectorText" presStyleLbl="sibTrans2D1" presStyleIdx="1" presStyleCnt="3"/>
      <dgm:spPr/>
      <dgm:t>
        <a:bodyPr/>
        <a:lstStyle/>
        <a:p>
          <a:endParaRPr lang="es-EC"/>
        </a:p>
      </dgm:t>
    </dgm:pt>
    <dgm:pt modelId="{25D03A16-C4DB-463E-B4A8-E2BE0520FAF4}" type="pres">
      <dgm:prSet presAssocID="{9E6494D4-3D0A-4D49-81FC-7BD6EC1B6C9D}" presName="node" presStyleLbl="node1" presStyleIdx="2" presStyleCnt="4">
        <dgm:presLayoutVars>
          <dgm:bulletEnabled val="1"/>
        </dgm:presLayoutVars>
      </dgm:prSet>
      <dgm:spPr/>
      <dgm:t>
        <a:bodyPr/>
        <a:lstStyle/>
        <a:p>
          <a:endParaRPr lang="es-EC"/>
        </a:p>
      </dgm:t>
    </dgm:pt>
    <dgm:pt modelId="{F9214B6B-EE70-484E-8C8A-57411BBA2CB9}" type="pres">
      <dgm:prSet presAssocID="{4DCAE82C-9599-4B66-971D-56BB9204B160}" presName="sibTrans" presStyleLbl="sibTrans2D1" presStyleIdx="2" presStyleCnt="3"/>
      <dgm:spPr/>
      <dgm:t>
        <a:bodyPr/>
        <a:lstStyle/>
        <a:p>
          <a:endParaRPr lang="es-EC"/>
        </a:p>
      </dgm:t>
    </dgm:pt>
    <dgm:pt modelId="{0C9841C1-6CD3-4B78-B614-0193FCA61769}" type="pres">
      <dgm:prSet presAssocID="{4DCAE82C-9599-4B66-971D-56BB9204B160}" presName="connectorText" presStyleLbl="sibTrans2D1" presStyleIdx="2" presStyleCnt="3"/>
      <dgm:spPr/>
      <dgm:t>
        <a:bodyPr/>
        <a:lstStyle/>
        <a:p>
          <a:endParaRPr lang="es-EC"/>
        </a:p>
      </dgm:t>
    </dgm:pt>
    <dgm:pt modelId="{EA68CFC1-802F-4464-977E-9166C8592287}" type="pres">
      <dgm:prSet presAssocID="{17CBBD3B-70EC-469F-93CA-C8D101C6FE62}" presName="node" presStyleLbl="node1" presStyleIdx="3" presStyleCnt="4">
        <dgm:presLayoutVars>
          <dgm:bulletEnabled val="1"/>
        </dgm:presLayoutVars>
      </dgm:prSet>
      <dgm:spPr/>
      <dgm:t>
        <a:bodyPr/>
        <a:lstStyle/>
        <a:p>
          <a:endParaRPr lang="es-EC"/>
        </a:p>
      </dgm:t>
    </dgm:pt>
  </dgm:ptLst>
  <dgm:cxnLst>
    <dgm:cxn modelId="{CF077538-A06A-4DAB-B21A-14676DA820EA}" type="presOf" srcId="{DD15EB09-2159-4E92-866C-DA491D9A8340}" destId="{5773D771-F398-447F-BA8E-2A149A143FB2}" srcOrd="0" destOrd="0" presId="urn:microsoft.com/office/officeart/2005/8/layout/process2"/>
    <dgm:cxn modelId="{D0B5562B-2D58-4C89-8461-85D344DABBB6}" type="presOf" srcId="{4DCAE82C-9599-4B66-971D-56BB9204B160}" destId="{0C9841C1-6CD3-4B78-B614-0193FCA61769}" srcOrd="1" destOrd="0" presId="urn:microsoft.com/office/officeart/2005/8/layout/process2"/>
    <dgm:cxn modelId="{E8F489D7-5FFA-4B70-9B7B-7909E35A6B4F}" srcId="{DD15EB09-2159-4E92-866C-DA491D9A8340}" destId="{9E6494D4-3D0A-4D49-81FC-7BD6EC1B6C9D}" srcOrd="2" destOrd="0" parTransId="{37041121-EAB7-4BF6-BE18-97982AC17AA8}" sibTransId="{4DCAE82C-9599-4B66-971D-56BB9204B160}"/>
    <dgm:cxn modelId="{E53E9CE6-832E-40F1-9051-DE1B99A677C5}" srcId="{DD15EB09-2159-4E92-866C-DA491D9A8340}" destId="{DE38F2BD-AC2C-4A0F-B20E-D375B3D46760}" srcOrd="1" destOrd="0" parTransId="{03520964-C32A-4C48-903D-74C5D5CA67EA}" sibTransId="{6DA76C77-83F9-4D3A-9FB5-E047C1E38413}"/>
    <dgm:cxn modelId="{ADE40392-09D1-4B74-90BF-464764264D7F}" type="presOf" srcId="{B3E1A1FE-4607-4640-92D5-11FAD7BC1CC6}" destId="{30C23D71-834A-4C62-8E36-996F8A9C77B3}" srcOrd="0" destOrd="0" presId="urn:microsoft.com/office/officeart/2005/8/layout/process2"/>
    <dgm:cxn modelId="{4B420108-073F-4559-B951-E253A184EFB1}" type="presOf" srcId="{9E6494D4-3D0A-4D49-81FC-7BD6EC1B6C9D}" destId="{25D03A16-C4DB-463E-B4A8-E2BE0520FAF4}" srcOrd="0" destOrd="0" presId="urn:microsoft.com/office/officeart/2005/8/layout/process2"/>
    <dgm:cxn modelId="{43B3980A-7412-438D-80F2-34D96B90DA66}" srcId="{DD15EB09-2159-4E92-866C-DA491D9A8340}" destId="{17CBBD3B-70EC-469F-93CA-C8D101C6FE62}" srcOrd="3" destOrd="0" parTransId="{AEEDC638-3B5F-4FF7-8584-01BAEED3D193}" sibTransId="{1E51A6BC-DD47-4F26-B3FE-CE2C7A11CFA5}"/>
    <dgm:cxn modelId="{C7C869F8-7987-418C-ACBB-7C18E2E77BC9}" type="presOf" srcId="{DE38F2BD-AC2C-4A0F-B20E-D375B3D46760}" destId="{15F7B69B-E295-4EF8-9931-01351AF2F4D2}" srcOrd="0" destOrd="0" presId="urn:microsoft.com/office/officeart/2005/8/layout/process2"/>
    <dgm:cxn modelId="{9062C53A-DD2A-4E8E-A4FC-4A8F7002131B}" type="presOf" srcId="{6DA76C77-83F9-4D3A-9FB5-E047C1E38413}" destId="{760B0964-66A7-4C7B-BCDD-E68B01C72323}" srcOrd="1" destOrd="0" presId="urn:microsoft.com/office/officeart/2005/8/layout/process2"/>
    <dgm:cxn modelId="{893F122D-3A4C-4BB5-8110-68A9005BB5E0}" type="presOf" srcId="{17CBBD3B-70EC-469F-93CA-C8D101C6FE62}" destId="{EA68CFC1-802F-4464-977E-9166C8592287}" srcOrd="0" destOrd="0" presId="urn:microsoft.com/office/officeart/2005/8/layout/process2"/>
    <dgm:cxn modelId="{450034A5-A06E-45B0-910E-2EA10AA519F8}" type="presOf" srcId="{6DA76C77-83F9-4D3A-9FB5-E047C1E38413}" destId="{7928C5B3-3AD6-4A06-A065-F2505699F55E}" srcOrd="0" destOrd="0" presId="urn:microsoft.com/office/officeart/2005/8/layout/process2"/>
    <dgm:cxn modelId="{6201C6AC-18CC-4518-85B0-BE411E3E7022}" type="presOf" srcId="{10516CD2-3306-4254-B9EF-4E5EA344E69D}" destId="{54E73349-3B02-420F-9AA8-F1FC3C0EBC24}" srcOrd="0" destOrd="0" presId="urn:microsoft.com/office/officeart/2005/8/layout/process2"/>
    <dgm:cxn modelId="{3F130451-39E1-4067-AE24-35E56459C185}" type="presOf" srcId="{4DCAE82C-9599-4B66-971D-56BB9204B160}" destId="{F9214B6B-EE70-484E-8C8A-57411BBA2CB9}" srcOrd="0" destOrd="0" presId="urn:microsoft.com/office/officeart/2005/8/layout/process2"/>
    <dgm:cxn modelId="{CBF58888-3FD1-420C-8CDA-E92D76908453}" type="presOf" srcId="{10516CD2-3306-4254-B9EF-4E5EA344E69D}" destId="{D904E0E5-D5C3-4E96-ADD2-AB95EDB48F2E}" srcOrd="1" destOrd="0" presId="urn:microsoft.com/office/officeart/2005/8/layout/process2"/>
    <dgm:cxn modelId="{F07C7DFD-EB50-40B7-863B-5BDDE3BA5786}" srcId="{DD15EB09-2159-4E92-866C-DA491D9A8340}" destId="{B3E1A1FE-4607-4640-92D5-11FAD7BC1CC6}" srcOrd="0" destOrd="0" parTransId="{670243C5-841B-4623-92FF-550F8E96FB48}" sibTransId="{10516CD2-3306-4254-B9EF-4E5EA344E69D}"/>
    <dgm:cxn modelId="{96AE774B-5EF7-4153-9AF2-96A2048BED59}" type="presParOf" srcId="{5773D771-F398-447F-BA8E-2A149A143FB2}" destId="{30C23D71-834A-4C62-8E36-996F8A9C77B3}" srcOrd="0" destOrd="0" presId="urn:microsoft.com/office/officeart/2005/8/layout/process2"/>
    <dgm:cxn modelId="{1D079400-D658-44C9-A419-35D0DB5506D8}" type="presParOf" srcId="{5773D771-F398-447F-BA8E-2A149A143FB2}" destId="{54E73349-3B02-420F-9AA8-F1FC3C0EBC24}" srcOrd="1" destOrd="0" presId="urn:microsoft.com/office/officeart/2005/8/layout/process2"/>
    <dgm:cxn modelId="{006EF823-70FE-4B0D-9125-4E5842DF9CCF}" type="presParOf" srcId="{54E73349-3B02-420F-9AA8-F1FC3C0EBC24}" destId="{D904E0E5-D5C3-4E96-ADD2-AB95EDB48F2E}" srcOrd="0" destOrd="0" presId="urn:microsoft.com/office/officeart/2005/8/layout/process2"/>
    <dgm:cxn modelId="{F21DBAA8-A95C-4220-A0D4-FF8732F50A9D}" type="presParOf" srcId="{5773D771-F398-447F-BA8E-2A149A143FB2}" destId="{15F7B69B-E295-4EF8-9931-01351AF2F4D2}" srcOrd="2" destOrd="0" presId="urn:microsoft.com/office/officeart/2005/8/layout/process2"/>
    <dgm:cxn modelId="{C8BCC168-B2BA-4BD7-8F22-2172EE66A1D5}" type="presParOf" srcId="{5773D771-F398-447F-BA8E-2A149A143FB2}" destId="{7928C5B3-3AD6-4A06-A065-F2505699F55E}" srcOrd="3" destOrd="0" presId="urn:microsoft.com/office/officeart/2005/8/layout/process2"/>
    <dgm:cxn modelId="{ACFF2E6E-251A-485A-945D-39B61A2D02F1}" type="presParOf" srcId="{7928C5B3-3AD6-4A06-A065-F2505699F55E}" destId="{760B0964-66A7-4C7B-BCDD-E68B01C72323}" srcOrd="0" destOrd="0" presId="urn:microsoft.com/office/officeart/2005/8/layout/process2"/>
    <dgm:cxn modelId="{CC87E03D-85D7-49E4-9499-3CEDA1AD7BFF}" type="presParOf" srcId="{5773D771-F398-447F-BA8E-2A149A143FB2}" destId="{25D03A16-C4DB-463E-B4A8-E2BE0520FAF4}" srcOrd="4" destOrd="0" presId="urn:microsoft.com/office/officeart/2005/8/layout/process2"/>
    <dgm:cxn modelId="{83283E24-1DD7-4315-B848-2935A94A9E56}" type="presParOf" srcId="{5773D771-F398-447F-BA8E-2A149A143FB2}" destId="{F9214B6B-EE70-484E-8C8A-57411BBA2CB9}" srcOrd="5" destOrd="0" presId="urn:microsoft.com/office/officeart/2005/8/layout/process2"/>
    <dgm:cxn modelId="{AEFF61DA-5494-48B6-A9CD-835A063E846C}" type="presParOf" srcId="{F9214B6B-EE70-484E-8C8A-57411BBA2CB9}" destId="{0C9841C1-6CD3-4B78-B614-0193FCA61769}" srcOrd="0" destOrd="0" presId="urn:microsoft.com/office/officeart/2005/8/layout/process2"/>
    <dgm:cxn modelId="{94293D93-E484-4E7A-A591-FBE1B2E98448}" type="presParOf" srcId="{5773D771-F398-447F-BA8E-2A149A143FB2}" destId="{EA68CFC1-802F-4464-977E-9166C8592287}"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F95705-9FD0-4487-AC97-CD054507D928}" type="doc">
      <dgm:prSet loTypeId="urn:microsoft.com/office/officeart/2005/8/layout/process2" loCatId="process" qsTypeId="urn:microsoft.com/office/officeart/2005/8/quickstyle/simple2" qsCatId="simple" csTypeId="urn:microsoft.com/office/officeart/2005/8/colors/accent3_1" csCatId="accent3" phldr="1"/>
      <dgm:spPr/>
      <dgm:t>
        <a:bodyPr/>
        <a:lstStyle/>
        <a:p>
          <a:endParaRPr lang="es-EC"/>
        </a:p>
      </dgm:t>
    </dgm:pt>
    <dgm:pt modelId="{7B474182-4EA1-4527-9814-DBABC5DEE453}">
      <dgm:prSet phldrT="[Texto]" custT="1"/>
      <dgm:spPr/>
      <dgm:t>
        <a:bodyPr/>
        <a:lstStyle/>
        <a:p>
          <a:r>
            <a:rPr lang="es-EC" sz="2400" b="1" dirty="0" smtClean="0"/>
            <a:t>Objetivo General </a:t>
          </a:r>
          <a:endParaRPr lang="es-EC" sz="2400" b="1" dirty="0"/>
        </a:p>
      </dgm:t>
    </dgm:pt>
    <dgm:pt modelId="{ECFA0F2D-5721-494E-82F7-B97EC18FAA3B}" type="parTrans" cxnId="{71DD5998-8974-4D14-A03F-0256EF6E5900}">
      <dgm:prSet/>
      <dgm:spPr/>
      <dgm:t>
        <a:bodyPr/>
        <a:lstStyle/>
        <a:p>
          <a:endParaRPr lang="es-EC"/>
        </a:p>
      </dgm:t>
    </dgm:pt>
    <dgm:pt modelId="{06108B96-BCB7-4EC2-A4AD-5822BEFDEB02}" type="sibTrans" cxnId="{71DD5998-8974-4D14-A03F-0256EF6E5900}">
      <dgm:prSet/>
      <dgm:spPr/>
      <dgm:t>
        <a:bodyPr/>
        <a:lstStyle/>
        <a:p>
          <a:endParaRPr lang="es-EC"/>
        </a:p>
      </dgm:t>
    </dgm:pt>
    <dgm:pt modelId="{138BDCBD-EC62-4166-B57F-034002904A75}">
      <dgm:prSet phldrT="[Texto]"/>
      <dgm:spPr/>
      <dgm:t>
        <a:bodyPr/>
        <a:lstStyle/>
        <a:p>
          <a:r>
            <a:rPr lang="es-EC" dirty="0" smtClean="0"/>
            <a:t>Analizar el impacto financiero de la aplicabilidad del dinero electrónico en las Cooperativas de Ahorro y Crédito del segmento 2 de la provincia de Pichincha.</a:t>
          </a:r>
          <a:endParaRPr lang="es-EC" dirty="0"/>
        </a:p>
      </dgm:t>
    </dgm:pt>
    <dgm:pt modelId="{00BF0D66-CBB0-4616-8340-42B855E63704}" type="parTrans" cxnId="{9F6A2AB5-81EB-455D-9E37-0DB66B127ACF}">
      <dgm:prSet/>
      <dgm:spPr/>
      <dgm:t>
        <a:bodyPr/>
        <a:lstStyle/>
        <a:p>
          <a:endParaRPr lang="es-EC"/>
        </a:p>
      </dgm:t>
    </dgm:pt>
    <dgm:pt modelId="{E0486842-E9C3-4BE2-B99F-C959B5B4B1C1}" type="sibTrans" cxnId="{9F6A2AB5-81EB-455D-9E37-0DB66B127ACF}">
      <dgm:prSet/>
      <dgm:spPr/>
      <dgm:t>
        <a:bodyPr/>
        <a:lstStyle/>
        <a:p>
          <a:endParaRPr lang="es-EC"/>
        </a:p>
      </dgm:t>
    </dgm:pt>
    <dgm:pt modelId="{67721655-B174-4915-9778-EB0EC12A5383}" type="pres">
      <dgm:prSet presAssocID="{9EF95705-9FD0-4487-AC97-CD054507D928}" presName="linearFlow" presStyleCnt="0">
        <dgm:presLayoutVars>
          <dgm:resizeHandles val="exact"/>
        </dgm:presLayoutVars>
      </dgm:prSet>
      <dgm:spPr/>
      <dgm:t>
        <a:bodyPr/>
        <a:lstStyle/>
        <a:p>
          <a:endParaRPr lang="es-EC"/>
        </a:p>
      </dgm:t>
    </dgm:pt>
    <dgm:pt modelId="{B52E75C9-2BAB-47C4-A3A5-C46D174AE7E9}" type="pres">
      <dgm:prSet presAssocID="{7B474182-4EA1-4527-9814-DBABC5DEE453}" presName="node" presStyleLbl="node1" presStyleIdx="0" presStyleCnt="2" custScaleY="28882" custLinFactNeighborX="-949">
        <dgm:presLayoutVars>
          <dgm:bulletEnabled val="1"/>
        </dgm:presLayoutVars>
      </dgm:prSet>
      <dgm:spPr/>
      <dgm:t>
        <a:bodyPr/>
        <a:lstStyle/>
        <a:p>
          <a:endParaRPr lang="es-EC"/>
        </a:p>
      </dgm:t>
    </dgm:pt>
    <dgm:pt modelId="{CD18F0DC-DE46-49CA-B5CD-CF3D54DDD0B0}" type="pres">
      <dgm:prSet presAssocID="{06108B96-BCB7-4EC2-A4AD-5822BEFDEB02}" presName="sibTrans" presStyleLbl="sibTrans2D1" presStyleIdx="0" presStyleCnt="1" custScaleX="71190" custScaleY="45796"/>
      <dgm:spPr/>
      <dgm:t>
        <a:bodyPr/>
        <a:lstStyle/>
        <a:p>
          <a:endParaRPr lang="es-EC"/>
        </a:p>
      </dgm:t>
    </dgm:pt>
    <dgm:pt modelId="{3915D8D0-3F64-4A70-B536-B20A9F3D7A14}" type="pres">
      <dgm:prSet presAssocID="{06108B96-BCB7-4EC2-A4AD-5822BEFDEB02}" presName="connectorText" presStyleLbl="sibTrans2D1" presStyleIdx="0" presStyleCnt="1"/>
      <dgm:spPr/>
      <dgm:t>
        <a:bodyPr/>
        <a:lstStyle/>
        <a:p>
          <a:endParaRPr lang="es-EC"/>
        </a:p>
      </dgm:t>
    </dgm:pt>
    <dgm:pt modelId="{D1751611-32CD-4C1A-B66F-7C0B20B35833}" type="pres">
      <dgm:prSet presAssocID="{138BDCBD-EC62-4166-B57F-034002904A75}" presName="node" presStyleLbl="node1" presStyleIdx="1" presStyleCnt="2" custScaleY="44556" custLinFactNeighborX="347" custLinFactNeighborY="-16996">
        <dgm:presLayoutVars>
          <dgm:bulletEnabled val="1"/>
        </dgm:presLayoutVars>
      </dgm:prSet>
      <dgm:spPr/>
      <dgm:t>
        <a:bodyPr/>
        <a:lstStyle/>
        <a:p>
          <a:endParaRPr lang="es-EC"/>
        </a:p>
      </dgm:t>
    </dgm:pt>
  </dgm:ptLst>
  <dgm:cxnLst>
    <dgm:cxn modelId="{A8E119E4-EF8C-40F8-B18F-7179E97C1189}" type="presOf" srcId="{06108B96-BCB7-4EC2-A4AD-5822BEFDEB02}" destId="{CD18F0DC-DE46-49CA-B5CD-CF3D54DDD0B0}" srcOrd="0" destOrd="0" presId="urn:microsoft.com/office/officeart/2005/8/layout/process2"/>
    <dgm:cxn modelId="{21DA7433-5AAF-423E-AC98-37FAAA5A6C3A}" type="presOf" srcId="{9EF95705-9FD0-4487-AC97-CD054507D928}" destId="{67721655-B174-4915-9778-EB0EC12A5383}" srcOrd="0" destOrd="0" presId="urn:microsoft.com/office/officeart/2005/8/layout/process2"/>
    <dgm:cxn modelId="{4E3AD364-DC50-4973-81F9-8E4115B2262B}" type="presOf" srcId="{138BDCBD-EC62-4166-B57F-034002904A75}" destId="{D1751611-32CD-4C1A-B66F-7C0B20B35833}" srcOrd="0" destOrd="0" presId="urn:microsoft.com/office/officeart/2005/8/layout/process2"/>
    <dgm:cxn modelId="{04CF5160-CC55-445D-8CA2-7874679F4956}" type="presOf" srcId="{06108B96-BCB7-4EC2-A4AD-5822BEFDEB02}" destId="{3915D8D0-3F64-4A70-B536-B20A9F3D7A14}" srcOrd="1" destOrd="0" presId="urn:microsoft.com/office/officeart/2005/8/layout/process2"/>
    <dgm:cxn modelId="{71DD5998-8974-4D14-A03F-0256EF6E5900}" srcId="{9EF95705-9FD0-4487-AC97-CD054507D928}" destId="{7B474182-4EA1-4527-9814-DBABC5DEE453}" srcOrd="0" destOrd="0" parTransId="{ECFA0F2D-5721-494E-82F7-B97EC18FAA3B}" sibTransId="{06108B96-BCB7-4EC2-A4AD-5822BEFDEB02}"/>
    <dgm:cxn modelId="{BC86D125-B1F1-497F-B1DB-9106A3A0B02A}" type="presOf" srcId="{7B474182-4EA1-4527-9814-DBABC5DEE453}" destId="{B52E75C9-2BAB-47C4-A3A5-C46D174AE7E9}" srcOrd="0" destOrd="0" presId="urn:microsoft.com/office/officeart/2005/8/layout/process2"/>
    <dgm:cxn modelId="{9F6A2AB5-81EB-455D-9E37-0DB66B127ACF}" srcId="{9EF95705-9FD0-4487-AC97-CD054507D928}" destId="{138BDCBD-EC62-4166-B57F-034002904A75}" srcOrd="1" destOrd="0" parTransId="{00BF0D66-CBB0-4616-8340-42B855E63704}" sibTransId="{E0486842-E9C3-4BE2-B99F-C959B5B4B1C1}"/>
    <dgm:cxn modelId="{5CB1246E-2A42-4E73-A3BC-3B0182C3BA63}" type="presParOf" srcId="{67721655-B174-4915-9778-EB0EC12A5383}" destId="{B52E75C9-2BAB-47C4-A3A5-C46D174AE7E9}" srcOrd="0" destOrd="0" presId="urn:microsoft.com/office/officeart/2005/8/layout/process2"/>
    <dgm:cxn modelId="{62282C11-8405-482C-A7CA-7D322BFB874E}" type="presParOf" srcId="{67721655-B174-4915-9778-EB0EC12A5383}" destId="{CD18F0DC-DE46-49CA-B5CD-CF3D54DDD0B0}" srcOrd="1" destOrd="0" presId="urn:microsoft.com/office/officeart/2005/8/layout/process2"/>
    <dgm:cxn modelId="{5A74C402-95BF-4B83-A7F7-660D815EDB8C}" type="presParOf" srcId="{CD18F0DC-DE46-49CA-B5CD-CF3D54DDD0B0}" destId="{3915D8D0-3F64-4A70-B536-B20A9F3D7A14}" srcOrd="0" destOrd="0" presId="urn:microsoft.com/office/officeart/2005/8/layout/process2"/>
    <dgm:cxn modelId="{84B7D65B-ECD9-4C8D-B2D0-26C639018DB9}" type="presParOf" srcId="{67721655-B174-4915-9778-EB0EC12A5383}" destId="{D1751611-32CD-4C1A-B66F-7C0B20B35833}" srcOrd="2"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58C41B-1F64-4DCA-B8D1-F89D5DF7FCF2}" type="doc">
      <dgm:prSet loTypeId="urn:microsoft.com/office/officeart/2005/8/layout/lProcess1" loCatId="process" qsTypeId="urn:microsoft.com/office/officeart/2005/8/quickstyle/simple2" qsCatId="simple" csTypeId="urn:microsoft.com/office/officeart/2005/8/colors/accent6_1" csCatId="accent6" phldr="1"/>
      <dgm:spPr/>
      <dgm:t>
        <a:bodyPr/>
        <a:lstStyle/>
        <a:p>
          <a:endParaRPr lang="es-EC"/>
        </a:p>
      </dgm:t>
    </dgm:pt>
    <dgm:pt modelId="{AC1131DA-4F46-4C5C-B8D1-6E9380754383}">
      <dgm:prSet phldrT="[Texto]" custT="1"/>
      <dgm:spPr/>
      <dgm:t>
        <a:bodyPr/>
        <a:lstStyle/>
        <a:p>
          <a:r>
            <a:rPr lang="es-EC" sz="2000" b="1" dirty="0" smtClean="0"/>
            <a:t>Teoría de la difusión de la innovación </a:t>
          </a:r>
          <a:endParaRPr lang="es-EC" sz="2000" b="1" dirty="0"/>
        </a:p>
      </dgm:t>
    </dgm:pt>
    <dgm:pt modelId="{E2C2DA01-A3D2-44E1-A293-49A93CA5E0EC}" type="parTrans" cxnId="{3E8F0E39-4683-4E48-89BA-090D0B5E2C02}">
      <dgm:prSet/>
      <dgm:spPr/>
      <dgm:t>
        <a:bodyPr/>
        <a:lstStyle/>
        <a:p>
          <a:endParaRPr lang="es-EC"/>
        </a:p>
      </dgm:t>
    </dgm:pt>
    <dgm:pt modelId="{98B4946B-1FB6-46D8-91A4-D66BD9933708}" type="sibTrans" cxnId="{3E8F0E39-4683-4E48-89BA-090D0B5E2C02}">
      <dgm:prSet/>
      <dgm:spPr/>
      <dgm:t>
        <a:bodyPr/>
        <a:lstStyle/>
        <a:p>
          <a:endParaRPr lang="es-EC"/>
        </a:p>
      </dgm:t>
    </dgm:pt>
    <dgm:pt modelId="{745428FE-07E0-4AA4-8DBC-4E6750834A65}">
      <dgm:prSet phldrT="[Texto]" custT="1"/>
      <dgm:spPr/>
      <dgm:t>
        <a:bodyPr/>
        <a:lstStyle/>
        <a:p>
          <a:r>
            <a:rPr lang="es-EC" sz="1600" dirty="0" smtClean="0"/>
            <a:t> Everett Rogers, sociólogo y catedrático de la Universidad del Estado de Michigan  </a:t>
          </a:r>
          <a:endParaRPr lang="es-EC" sz="1600" dirty="0"/>
        </a:p>
      </dgm:t>
    </dgm:pt>
    <dgm:pt modelId="{899BDCE9-DE38-4C5E-B8A1-B67C69137D98}" type="parTrans" cxnId="{0D8FBF48-EFD7-4DD4-A619-37A99F07BA2E}">
      <dgm:prSet/>
      <dgm:spPr/>
      <dgm:t>
        <a:bodyPr/>
        <a:lstStyle/>
        <a:p>
          <a:endParaRPr lang="es-EC"/>
        </a:p>
      </dgm:t>
    </dgm:pt>
    <dgm:pt modelId="{E37F55E1-B7C8-4BD1-BB47-54A8A4FE08C5}" type="sibTrans" cxnId="{0D8FBF48-EFD7-4DD4-A619-37A99F07BA2E}">
      <dgm:prSet/>
      <dgm:spPr/>
      <dgm:t>
        <a:bodyPr/>
        <a:lstStyle/>
        <a:p>
          <a:endParaRPr lang="es-EC"/>
        </a:p>
      </dgm:t>
    </dgm:pt>
    <dgm:pt modelId="{64A179F4-D689-4525-90BC-F1CA935837F4}">
      <dgm:prSet phldrT="[Texto]" custT="1"/>
      <dgm:spPr/>
      <dgm:t>
        <a:bodyPr/>
        <a:lstStyle/>
        <a:p>
          <a:r>
            <a:rPr lang="es-EC" sz="1800" dirty="0" smtClean="0"/>
            <a:t>Proceso por medio del cual una innovación es comunicada a través de ciertos canales durante un tiempo específico entre los miembros de un sistema social. Por ende, los cuatro elementos principales de la teoría son la innovación, los canales de comunicación, el tiempo y el sistema social. </a:t>
          </a:r>
          <a:endParaRPr lang="es-EC" sz="1800" dirty="0"/>
        </a:p>
      </dgm:t>
    </dgm:pt>
    <dgm:pt modelId="{B2273468-80B3-4278-A24B-79A406D1221D}" type="parTrans" cxnId="{1C98578A-CB87-47A0-AEC0-BAF301D3A920}">
      <dgm:prSet/>
      <dgm:spPr/>
      <dgm:t>
        <a:bodyPr/>
        <a:lstStyle/>
        <a:p>
          <a:endParaRPr lang="es-EC"/>
        </a:p>
      </dgm:t>
    </dgm:pt>
    <dgm:pt modelId="{F25B3800-68D4-45DB-8721-CEFF8DC6FF1D}" type="sibTrans" cxnId="{1C98578A-CB87-47A0-AEC0-BAF301D3A920}">
      <dgm:prSet/>
      <dgm:spPr/>
      <dgm:t>
        <a:bodyPr/>
        <a:lstStyle/>
        <a:p>
          <a:endParaRPr lang="es-EC"/>
        </a:p>
      </dgm:t>
    </dgm:pt>
    <dgm:pt modelId="{73044396-93FF-448C-98B2-143F2E317260}">
      <dgm:prSet phldrT="[Texto]" custT="1"/>
      <dgm:spPr/>
      <dgm:t>
        <a:bodyPr/>
        <a:lstStyle/>
        <a:p>
          <a:r>
            <a:rPr lang="es-EC" sz="2000" b="1" dirty="0" smtClean="0"/>
            <a:t>Teoría del Valor Compartido</a:t>
          </a:r>
          <a:endParaRPr lang="es-EC" sz="2000" b="1" dirty="0"/>
        </a:p>
      </dgm:t>
    </dgm:pt>
    <dgm:pt modelId="{1B082A7F-4BED-4B96-B610-A98E63753B56}" type="parTrans" cxnId="{DED33347-B1D2-40BC-A88E-276C827F681C}">
      <dgm:prSet/>
      <dgm:spPr/>
      <dgm:t>
        <a:bodyPr/>
        <a:lstStyle/>
        <a:p>
          <a:endParaRPr lang="es-EC"/>
        </a:p>
      </dgm:t>
    </dgm:pt>
    <dgm:pt modelId="{5363B438-B006-4CD3-9B72-1F7093B4C4C7}" type="sibTrans" cxnId="{DED33347-B1D2-40BC-A88E-276C827F681C}">
      <dgm:prSet/>
      <dgm:spPr/>
      <dgm:t>
        <a:bodyPr/>
        <a:lstStyle/>
        <a:p>
          <a:endParaRPr lang="es-EC"/>
        </a:p>
      </dgm:t>
    </dgm:pt>
    <dgm:pt modelId="{F57B8049-C923-4AC1-9275-536F46C429F3}">
      <dgm:prSet phldrT="[Texto]" custT="1"/>
      <dgm:spPr/>
      <dgm:t>
        <a:bodyPr/>
        <a:lstStyle/>
        <a:p>
          <a:r>
            <a:rPr lang="es-EC" sz="1600" dirty="0" smtClean="0"/>
            <a:t> Propuesta creada por el profesor Michael </a:t>
          </a:r>
          <a:r>
            <a:rPr lang="es-EC" sz="1600" dirty="0" err="1" smtClean="0"/>
            <a:t>Porter</a:t>
          </a:r>
          <a:r>
            <a:rPr lang="es-EC" sz="1600" dirty="0" smtClean="0"/>
            <a:t> de la Universidad de Harvard</a:t>
          </a:r>
          <a:endParaRPr lang="es-EC" sz="1600" dirty="0"/>
        </a:p>
      </dgm:t>
    </dgm:pt>
    <dgm:pt modelId="{64BE1968-8620-413B-9E4F-08C191AAE6BC}" type="parTrans" cxnId="{55989243-7D75-47F0-85F7-B571DDFC177A}">
      <dgm:prSet/>
      <dgm:spPr/>
      <dgm:t>
        <a:bodyPr/>
        <a:lstStyle/>
        <a:p>
          <a:endParaRPr lang="es-EC"/>
        </a:p>
      </dgm:t>
    </dgm:pt>
    <dgm:pt modelId="{87FBAB79-F4A9-4543-B83B-DBF2C48BE193}" type="sibTrans" cxnId="{55989243-7D75-47F0-85F7-B571DDFC177A}">
      <dgm:prSet/>
      <dgm:spPr/>
      <dgm:t>
        <a:bodyPr/>
        <a:lstStyle/>
        <a:p>
          <a:endParaRPr lang="es-EC"/>
        </a:p>
      </dgm:t>
    </dgm:pt>
    <dgm:pt modelId="{7AE53F32-9E72-4F05-BAE0-6F9ED0018312}">
      <dgm:prSet phldrT="[Texto]" custT="1"/>
      <dgm:spPr/>
      <dgm:t>
        <a:bodyPr/>
        <a:lstStyle/>
        <a:p>
          <a:r>
            <a:rPr lang="es-EC" sz="1800" dirty="0" smtClean="0"/>
            <a:t>Renovar procesos y actividades de negocios, tomando en cuenta el entorno social en el que se desempeña, sin sacrificar la búsqueda y obtención de utilidades pero sí concientizando las necesidades y los beneficios que se pueden alcanzar en el sector social.</a:t>
          </a:r>
          <a:endParaRPr lang="es-EC" sz="1800" dirty="0"/>
        </a:p>
      </dgm:t>
    </dgm:pt>
    <dgm:pt modelId="{5970541A-663A-4984-A824-FE54FB1BBEDF}" type="parTrans" cxnId="{0A755695-B33B-4CF1-B70D-F1E17F4642D0}">
      <dgm:prSet/>
      <dgm:spPr/>
      <dgm:t>
        <a:bodyPr/>
        <a:lstStyle/>
        <a:p>
          <a:endParaRPr lang="es-EC"/>
        </a:p>
      </dgm:t>
    </dgm:pt>
    <dgm:pt modelId="{0AE1EA45-B721-42F9-8994-7EF20F2CC410}" type="sibTrans" cxnId="{0A755695-B33B-4CF1-B70D-F1E17F4642D0}">
      <dgm:prSet/>
      <dgm:spPr/>
      <dgm:t>
        <a:bodyPr/>
        <a:lstStyle/>
        <a:p>
          <a:endParaRPr lang="es-EC"/>
        </a:p>
      </dgm:t>
    </dgm:pt>
    <dgm:pt modelId="{C2B43BAB-6EB3-4392-98FB-7E7E75431BF9}" type="pres">
      <dgm:prSet presAssocID="{7158C41B-1F64-4DCA-B8D1-F89D5DF7FCF2}" presName="Name0" presStyleCnt="0">
        <dgm:presLayoutVars>
          <dgm:dir/>
          <dgm:animLvl val="lvl"/>
          <dgm:resizeHandles val="exact"/>
        </dgm:presLayoutVars>
      </dgm:prSet>
      <dgm:spPr/>
      <dgm:t>
        <a:bodyPr/>
        <a:lstStyle/>
        <a:p>
          <a:endParaRPr lang="es-EC"/>
        </a:p>
      </dgm:t>
    </dgm:pt>
    <dgm:pt modelId="{570622A5-9315-4EF3-850A-A6610A668FC4}" type="pres">
      <dgm:prSet presAssocID="{AC1131DA-4F46-4C5C-B8D1-6E9380754383}" presName="vertFlow" presStyleCnt="0"/>
      <dgm:spPr/>
    </dgm:pt>
    <dgm:pt modelId="{8B019D59-A362-4AAC-818F-7FE9B9ACA7A3}" type="pres">
      <dgm:prSet presAssocID="{AC1131DA-4F46-4C5C-B8D1-6E9380754383}" presName="header" presStyleLbl="node1" presStyleIdx="0" presStyleCnt="2" custScaleY="75930"/>
      <dgm:spPr/>
      <dgm:t>
        <a:bodyPr/>
        <a:lstStyle/>
        <a:p>
          <a:endParaRPr lang="es-EC"/>
        </a:p>
      </dgm:t>
    </dgm:pt>
    <dgm:pt modelId="{C6F60B6A-A069-4844-A791-754292D197F4}" type="pres">
      <dgm:prSet presAssocID="{899BDCE9-DE38-4C5E-B8A1-B67C69137D98}" presName="parTrans" presStyleLbl="sibTrans2D1" presStyleIdx="0" presStyleCnt="4"/>
      <dgm:spPr/>
      <dgm:t>
        <a:bodyPr/>
        <a:lstStyle/>
        <a:p>
          <a:endParaRPr lang="es-EC"/>
        </a:p>
      </dgm:t>
    </dgm:pt>
    <dgm:pt modelId="{28EF1EB6-A85F-4BA6-A6F9-A2EFF2A70F18}" type="pres">
      <dgm:prSet presAssocID="{745428FE-07E0-4AA4-8DBC-4E6750834A65}" presName="child" presStyleLbl="alignAccFollowNode1" presStyleIdx="0" presStyleCnt="4" custScaleX="69954">
        <dgm:presLayoutVars>
          <dgm:chMax val="0"/>
          <dgm:bulletEnabled val="1"/>
        </dgm:presLayoutVars>
      </dgm:prSet>
      <dgm:spPr/>
      <dgm:t>
        <a:bodyPr/>
        <a:lstStyle/>
        <a:p>
          <a:endParaRPr lang="es-EC"/>
        </a:p>
      </dgm:t>
    </dgm:pt>
    <dgm:pt modelId="{4793FA07-D44D-4D14-9499-3D203A30F609}" type="pres">
      <dgm:prSet presAssocID="{E37F55E1-B7C8-4BD1-BB47-54A8A4FE08C5}" presName="sibTrans" presStyleLbl="sibTrans2D1" presStyleIdx="1" presStyleCnt="4"/>
      <dgm:spPr/>
      <dgm:t>
        <a:bodyPr/>
        <a:lstStyle/>
        <a:p>
          <a:endParaRPr lang="es-EC"/>
        </a:p>
      </dgm:t>
    </dgm:pt>
    <dgm:pt modelId="{74E3864F-86F6-4E2D-B32F-6F0388F7C9A6}" type="pres">
      <dgm:prSet presAssocID="{64A179F4-D689-4525-90BC-F1CA935837F4}" presName="child" presStyleLbl="alignAccFollowNode1" presStyleIdx="1" presStyleCnt="4" custScaleY="223165">
        <dgm:presLayoutVars>
          <dgm:chMax val="0"/>
          <dgm:bulletEnabled val="1"/>
        </dgm:presLayoutVars>
      </dgm:prSet>
      <dgm:spPr/>
      <dgm:t>
        <a:bodyPr/>
        <a:lstStyle/>
        <a:p>
          <a:endParaRPr lang="es-EC"/>
        </a:p>
      </dgm:t>
    </dgm:pt>
    <dgm:pt modelId="{1243D175-C65F-448B-AFC5-0FB3E452271A}" type="pres">
      <dgm:prSet presAssocID="{AC1131DA-4F46-4C5C-B8D1-6E9380754383}" presName="hSp" presStyleCnt="0"/>
      <dgm:spPr/>
    </dgm:pt>
    <dgm:pt modelId="{94601C6D-A66D-48F7-A03D-AADF73B519AD}" type="pres">
      <dgm:prSet presAssocID="{73044396-93FF-448C-98B2-143F2E317260}" presName="vertFlow" presStyleCnt="0"/>
      <dgm:spPr/>
    </dgm:pt>
    <dgm:pt modelId="{8452A8E8-728B-4591-8C6D-BBBBA2721877}" type="pres">
      <dgm:prSet presAssocID="{73044396-93FF-448C-98B2-143F2E317260}" presName="header" presStyleLbl="node1" presStyleIdx="1" presStyleCnt="2" custScaleY="75930"/>
      <dgm:spPr/>
      <dgm:t>
        <a:bodyPr/>
        <a:lstStyle/>
        <a:p>
          <a:endParaRPr lang="es-EC"/>
        </a:p>
      </dgm:t>
    </dgm:pt>
    <dgm:pt modelId="{10C289C6-3A4C-4652-B3E5-E3467117FC41}" type="pres">
      <dgm:prSet presAssocID="{64BE1968-8620-413B-9E4F-08C191AAE6BC}" presName="parTrans" presStyleLbl="sibTrans2D1" presStyleIdx="2" presStyleCnt="4"/>
      <dgm:spPr/>
      <dgm:t>
        <a:bodyPr/>
        <a:lstStyle/>
        <a:p>
          <a:endParaRPr lang="es-EC"/>
        </a:p>
      </dgm:t>
    </dgm:pt>
    <dgm:pt modelId="{86404E4A-3373-4492-8A7A-E4580457D882}" type="pres">
      <dgm:prSet presAssocID="{F57B8049-C923-4AC1-9275-536F46C429F3}" presName="child" presStyleLbl="alignAccFollowNode1" presStyleIdx="2" presStyleCnt="4" custScaleX="69954" custLinFactNeighborX="-2716">
        <dgm:presLayoutVars>
          <dgm:chMax val="0"/>
          <dgm:bulletEnabled val="1"/>
        </dgm:presLayoutVars>
      </dgm:prSet>
      <dgm:spPr/>
      <dgm:t>
        <a:bodyPr/>
        <a:lstStyle/>
        <a:p>
          <a:endParaRPr lang="es-EC"/>
        </a:p>
      </dgm:t>
    </dgm:pt>
    <dgm:pt modelId="{A6FF17D2-EE7E-43D0-9E93-B09239E05B26}" type="pres">
      <dgm:prSet presAssocID="{87FBAB79-F4A9-4543-B83B-DBF2C48BE193}" presName="sibTrans" presStyleLbl="sibTrans2D1" presStyleIdx="3" presStyleCnt="4"/>
      <dgm:spPr/>
      <dgm:t>
        <a:bodyPr/>
        <a:lstStyle/>
        <a:p>
          <a:endParaRPr lang="es-EC"/>
        </a:p>
      </dgm:t>
    </dgm:pt>
    <dgm:pt modelId="{9603D311-6615-408B-9347-C691FD1EA3EE}" type="pres">
      <dgm:prSet presAssocID="{7AE53F32-9E72-4F05-BAE0-6F9ED0018312}" presName="child" presStyleLbl="alignAccFollowNode1" presStyleIdx="3" presStyleCnt="4" custScaleY="223165">
        <dgm:presLayoutVars>
          <dgm:chMax val="0"/>
          <dgm:bulletEnabled val="1"/>
        </dgm:presLayoutVars>
      </dgm:prSet>
      <dgm:spPr/>
      <dgm:t>
        <a:bodyPr/>
        <a:lstStyle/>
        <a:p>
          <a:endParaRPr lang="es-EC"/>
        </a:p>
      </dgm:t>
    </dgm:pt>
  </dgm:ptLst>
  <dgm:cxnLst>
    <dgm:cxn modelId="{E682276C-1D8D-4CD5-90A6-6C86FBA588CA}" type="presOf" srcId="{64A179F4-D689-4525-90BC-F1CA935837F4}" destId="{74E3864F-86F6-4E2D-B32F-6F0388F7C9A6}" srcOrd="0" destOrd="0" presId="urn:microsoft.com/office/officeart/2005/8/layout/lProcess1"/>
    <dgm:cxn modelId="{1070C3F3-B777-41A0-966A-B28EE05B2A06}" type="presOf" srcId="{87FBAB79-F4A9-4543-B83B-DBF2C48BE193}" destId="{A6FF17D2-EE7E-43D0-9E93-B09239E05B26}" srcOrd="0" destOrd="0" presId="urn:microsoft.com/office/officeart/2005/8/layout/lProcess1"/>
    <dgm:cxn modelId="{1C98578A-CB87-47A0-AEC0-BAF301D3A920}" srcId="{AC1131DA-4F46-4C5C-B8D1-6E9380754383}" destId="{64A179F4-D689-4525-90BC-F1CA935837F4}" srcOrd="1" destOrd="0" parTransId="{B2273468-80B3-4278-A24B-79A406D1221D}" sibTransId="{F25B3800-68D4-45DB-8721-CEFF8DC6FF1D}"/>
    <dgm:cxn modelId="{55989243-7D75-47F0-85F7-B571DDFC177A}" srcId="{73044396-93FF-448C-98B2-143F2E317260}" destId="{F57B8049-C923-4AC1-9275-536F46C429F3}" srcOrd="0" destOrd="0" parTransId="{64BE1968-8620-413B-9E4F-08C191AAE6BC}" sibTransId="{87FBAB79-F4A9-4543-B83B-DBF2C48BE193}"/>
    <dgm:cxn modelId="{6B429E0C-B289-4C31-B3F0-0E18484A7907}" type="presOf" srcId="{73044396-93FF-448C-98B2-143F2E317260}" destId="{8452A8E8-728B-4591-8C6D-BBBBA2721877}" srcOrd="0" destOrd="0" presId="urn:microsoft.com/office/officeart/2005/8/layout/lProcess1"/>
    <dgm:cxn modelId="{05091E1F-2E64-4907-9C47-9652FB35BEBE}" type="presOf" srcId="{899BDCE9-DE38-4C5E-B8A1-B67C69137D98}" destId="{C6F60B6A-A069-4844-A791-754292D197F4}" srcOrd="0" destOrd="0" presId="urn:microsoft.com/office/officeart/2005/8/layout/lProcess1"/>
    <dgm:cxn modelId="{75C48484-3A13-49DA-B6EF-3D2510A563AB}" type="presOf" srcId="{745428FE-07E0-4AA4-8DBC-4E6750834A65}" destId="{28EF1EB6-A85F-4BA6-A6F9-A2EFF2A70F18}" srcOrd="0" destOrd="0" presId="urn:microsoft.com/office/officeart/2005/8/layout/lProcess1"/>
    <dgm:cxn modelId="{66CF8D9E-19EC-46BF-B141-A3D0B4D3FC9A}" type="presOf" srcId="{7158C41B-1F64-4DCA-B8D1-F89D5DF7FCF2}" destId="{C2B43BAB-6EB3-4392-98FB-7E7E75431BF9}" srcOrd="0" destOrd="0" presId="urn:microsoft.com/office/officeart/2005/8/layout/lProcess1"/>
    <dgm:cxn modelId="{22C17159-924F-4168-B713-457F2E003620}" type="presOf" srcId="{7AE53F32-9E72-4F05-BAE0-6F9ED0018312}" destId="{9603D311-6615-408B-9347-C691FD1EA3EE}" srcOrd="0" destOrd="0" presId="urn:microsoft.com/office/officeart/2005/8/layout/lProcess1"/>
    <dgm:cxn modelId="{3E8F0E39-4683-4E48-89BA-090D0B5E2C02}" srcId="{7158C41B-1F64-4DCA-B8D1-F89D5DF7FCF2}" destId="{AC1131DA-4F46-4C5C-B8D1-6E9380754383}" srcOrd="0" destOrd="0" parTransId="{E2C2DA01-A3D2-44E1-A293-49A93CA5E0EC}" sibTransId="{98B4946B-1FB6-46D8-91A4-D66BD9933708}"/>
    <dgm:cxn modelId="{6B2EAF60-1E01-4017-A6F3-5DD3816C7D6E}" type="presOf" srcId="{AC1131DA-4F46-4C5C-B8D1-6E9380754383}" destId="{8B019D59-A362-4AAC-818F-7FE9B9ACA7A3}" srcOrd="0" destOrd="0" presId="urn:microsoft.com/office/officeart/2005/8/layout/lProcess1"/>
    <dgm:cxn modelId="{0A755695-B33B-4CF1-B70D-F1E17F4642D0}" srcId="{73044396-93FF-448C-98B2-143F2E317260}" destId="{7AE53F32-9E72-4F05-BAE0-6F9ED0018312}" srcOrd="1" destOrd="0" parTransId="{5970541A-663A-4984-A824-FE54FB1BBEDF}" sibTransId="{0AE1EA45-B721-42F9-8994-7EF20F2CC410}"/>
    <dgm:cxn modelId="{05B201A9-F2FA-482F-A37C-D43E9D73ADFD}" type="presOf" srcId="{64BE1968-8620-413B-9E4F-08C191AAE6BC}" destId="{10C289C6-3A4C-4652-B3E5-E3467117FC41}" srcOrd="0" destOrd="0" presId="urn:microsoft.com/office/officeart/2005/8/layout/lProcess1"/>
    <dgm:cxn modelId="{E9F3ECB6-E47D-4173-8EB6-0AB2A6D3793A}" type="presOf" srcId="{F57B8049-C923-4AC1-9275-536F46C429F3}" destId="{86404E4A-3373-4492-8A7A-E4580457D882}" srcOrd="0" destOrd="0" presId="urn:microsoft.com/office/officeart/2005/8/layout/lProcess1"/>
    <dgm:cxn modelId="{DED33347-B1D2-40BC-A88E-276C827F681C}" srcId="{7158C41B-1F64-4DCA-B8D1-F89D5DF7FCF2}" destId="{73044396-93FF-448C-98B2-143F2E317260}" srcOrd="1" destOrd="0" parTransId="{1B082A7F-4BED-4B96-B610-A98E63753B56}" sibTransId="{5363B438-B006-4CD3-9B72-1F7093B4C4C7}"/>
    <dgm:cxn modelId="{0D8FBF48-EFD7-4DD4-A619-37A99F07BA2E}" srcId="{AC1131DA-4F46-4C5C-B8D1-6E9380754383}" destId="{745428FE-07E0-4AA4-8DBC-4E6750834A65}" srcOrd="0" destOrd="0" parTransId="{899BDCE9-DE38-4C5E-B8A1-B67C69137D98}" sibTransId="{E37F55E1-B7C8-4BD1-BB47-54A8A4FE08C5}"/>
    <dgm:cxn modelId="{983F5636-E0BC-4B2D-9516-577943E62C93}" type="presOf" srcId="{E37F55E1-B7C8-4BD1-BB47-54A8A4FE08C5}" destId="{4793FA07-D44D-4D14-9499-3D203A30F609}" srcOrd="0" destOrd="0" presId="urn:microsoft.com/office/officeart/2005/8/layout/lProcess1"/>
    <dgm:cxn modelId="{43DB574E-3728-46C8-A44E-18A690000BC1}" type="presParOf" srcId="{C2B43BAB-6EB3-4392-98FB-7E7E75431BF9}" destId="{570622A5-9315-4EF3-850A-A6610A668FC4}" srcOrd="0" destOrd="0" presId="urn:microsoft.com/office/officeart/2005/8/layout/lProcess1"/>
    <dgm:cxn modelId="{0812AD10-BEC7-4DA7-B926-6CD0EC18F241}" type="presParOf" srcId="{570622A5-9315-4EF3-850A-A6610A668FC4}" destId="{8B019D59-A362-4AAC-818F-7FE9B9ACA7A3}" srcOrd="0" destOrd="0" presId="urn:microsoft.com/office/officeart/2005/8/layout/lProcess1"/>
    <dgm:cxn modelId="{AFAAD380-6218-4B19-8A29-14DDD3A2A7F6}" type="presParOf" srcId="{570622A5-9315-4EF3-850A-A6610A668FC4}" destId="{C6F60B6A-A069-4844-A791-754292D197F4}" srcOrd="1" destOrd="0" presId="urn:microsoft.com/office/officeart/2005/8/layout/lProcess1"/>
    <dgm:cxn modelId="{E89B85DD-F22A-429B-BB0F-FB9F5C2E579A}" type="presParOf" srcId="{570622A5-9315-4EF3-850A-A6610A668FC4}" destId="{28EF1EB6-A85F-4BA6-A6F9-A2EFF2A70F18}" srcOrd="2" destOrd="0" presId="urn:microsoft.com/office/officeart/2005/8/layout/lProcess1"/>
    <dgm:cxn modelId="{5445A006-5BC5-4789-9EBD-80989B1A50DD}" type="presParOf" srcId="{570622A5-9315-4EF3-850A-A6610A668FC4}" destId="{4793FA07-D44D-4D14-9499-3D203A30F609}" srcOrd="3" destOrd="0" presId="urn:microsoft.com/office/officeart/2005/8/layout/lProcess1"/>
    <dgm:cxn modelId="{9363633A-934B-4C92-AF14-70C3600D60BA}" type="presParOf" srcId="{570622A5-9315-4EF3-850A-A6610A668FC4}" destId="{74E3864F-86F6-4E2D-B32F-6F0388F7C9A6}" srcOrd="4" destOrd="0" presId="urn:microsoft.com/office/officeart/2005/8/layout/lProcess1"/>
    <dgm:cxn modelId="{5DCBF9D6-D38B-4E3C-9EAF-7D2708D8F9ED}" type="presParOf" srcId="{C2B43BAB-6EB3-4392-98FB-7E7E75431BF9}" destId="{1243D175-C65F-448B-AFC5-0FB3E452271A}" srcOrd="1" destOrd="0" presId="urn:microsoft.com/office/officeart/2005/8/layout/lProcess1"/>
    <dgm:cxn modelId="{866E8A63-32AB-41FF-BBFF-4611A3554FB6}" type="presParOf" srcId="{C2B43BAB-6EB3-4392-98FB-7E7E75431BF9}" destId="{94601C6D-A66D-48F7-A03D-AADF73B519AD}" srcOrd="2" destOrd="0" presId="urn:microsoft.com/office/officeart/2005/8/layout/lProcess1"/>
    <dgm:cxn modelId="{98F5648E-4B38-4894-8005-65F994ACC6E2}" type="presParOf" srcId="{94601C6D-A66D-48F7-A03D-AADF73B519AD}" destId="{8452A8E8-728B-4591-8C6D-BBBBA2721877}" srcOrd="0" destOrd="0" presId="urn:microsoft.com/office/officeart/2005/8/layout/lProcess1"/>
    <dgm:cxn modelId="{8D1C1875-A38C-47A2-BC4D-334BF9895E4F}" type="presParOf" srcId="{94601C6D-A66D-48F7-A03D-AADF73B519AD}" destId="{10C289C6-3A4C-4652-B3E5-E3467117FC41}" srcOrd="1" destOrd="0" presId="urn:microsoft.com/office/officeart/2005/8/layout/lProcess1"/>
    <dgm:cxn modelId="{DDFC42B6-20FE-4252-BA47-B3C4E6AA899B}" type="presParOf" srcId="{94601C6D-A66D-48F7-A03D-AADF73B519AD}" destId="{86404E4A-3373-4492-8A7A-E4580457D882}" srcOrd="2" destOrd="0" presId="urn:microsoft.com/office/officeart/2005/8/layout/lProcess1"/>
    <dgm:cxn modelId="{2954238E-C325-4EC6-A283-2595C8F89E42}" type="presParOf" srcId="{94601C6D-A66D-48F7-A03D-AADF73B519AD}" destId="{A6FF17D2-EE7E-43D0-9E93-B09239E05B26}" srcOrd="3" destOrd="0" presId="urn:microsoft.com/office/officeart/2005/8/layout/lProcess1"/>
    <dgm:cxn modelId="{C8CE8B81-E3B8-46AC-A8AB-A6F8D44A26FA}" type="presParOf" srcId="{94601C6D-A66D-48F7-A03D-AADF73B519AD}" destId="{9603D311-6615-408B-9347-C691FD1EA3EE}" srcOrd="4"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F89424-5EDD-421F-B732-FCAA30B2160C}" type="doc">
      <dgm:prSet loTypeId="urn:microsoft.com/office/officeart/2005/8/layout/default" loCatId="list" qsTypeId="urn:microsoft.com/office/officeart/2005/8/quickstyle/simple5" qsCatId="simple" csTypeId="urn:microsoft.com/office/officeart/2005/8/colors/accent2_1" csCatId="accent2" phldr="1"/>
      <dgm:spPr/>
      <dgm:t>
        <a:bodyPr/>
        <a:lstStyle/>
        <a:p>
          <a:endParaRPr lang="es-EC"/>
        </a:p>
      </dgm:t>
    </dgm:pt>
    <dgm:pt modelId="{6B194946-87E4-4D2F-B378-40479C092817}">
      <dgm:prSet phldrT="[Texto]"/>
      <dgm:spPr/>
      <dgm:t>
        <a:bodyPr/>
        <a:lstStyle/>
        <a:p>
          <a:r>
            <a:rPr lang="es-EC" dirty="0" smtClean="0"/>
            <a:t>Resolución No. 064-2015-M el 16 de abril del 2015</a:t>
          </a:r>
          <a:endParaRPr lang="es-EC" dirty="0"/>
        </a:p>
      </dgm:t>
    </dgm:pt>
    <dgm:pt modelId="{774D8056-B431-4B82-B384-231FC0147A5F}" type="parTrans" cxnId="{FC9C87B2-FF1C-430F-8E4E-78309BA640E8}">
      <dgm:prSet/>
      <dgm:spPr/>
      <dgm:t>
        <a:bodyPr/>
        <a:lstStyle/>
        <a:p>
          <a:endParaRPr lang="es-EC"/>
        </a:p>
      </dgm:t>
    </dgm:pt>
    <dgm:pt modelId="{7DD31FE3-FC64-47A5-9FAA-22071289DF7D}" type="sibTrans" cxnId="{FC9C87B2-FF1C-430F-8E4E-78309BA640E8}">
      <dgm:prSet/>
      <dgm:spPr/>
      <dgm:t>
        <a:bodyPr/>
        <a:lstStyle/>
        <a:p>
          <a:endParaRPr lang="es-EC"/>
        </a:p>
      </dgm:t>
    </dgm:pt>
    <dgm:pt modelId="{DA5646B7-0D63-46A4-AA32-BCE565FE2F78}">
      <dgm:prSet phldrT="[Texto]"/>
      <dgm:spPr/>
      <dgm:t>
        <a:bodyPr/>
        <a:lstStyle/>
        <a:p>
          <a:r>
            <a:rPr lang="es-EC" dirty="0" smtClean="0"/>
            <a:t>Resolución No. 105-2015-M el 22 de julio del 2015</a:t>
          </a:r>
          <a:endParaRPr lang="es-EC" dirty="0"/>
        </a:p>
      </dgm:t>
    </dgm:pt>
    <dgm:pt modelId="{50A2AC39-E377-4B2B-B5A1-7D104437B92F}" type="parTrans" cxnId="{85EC3FF7-F176-4057-860D-26F7B0485CDF}">
      <dgm:prSet/>
      <dgm:spPr/>
      <dgm:t>
        <a:bodyPr/>
        <a:lstStyle/>
        <a:p>
          <a:endParaRPr lang="es-EC"/>
        </a:p>
      </dgm:t>
    </dgm:pt>
    <dgm:pt modelId="{C92AD338-4DAE-40CA-AE71-95E280398198}" type="sibTrans" cxnId="{85EC3FF7-F176-4057-860D-26F7B0485CDF}">
      <dgm:prSet/>
      <dgm:spPr/>
      <dgm:t>
        <a:bodyPr/>
        <a:lstStyle/>
        <a:p>
          <a:endParaRPr lang="es-EC"/>
        </a:p>
      </dgm:t>
    </dgm:pt>
    <dgm:pt modelId="{E795F06B-F011-4F05-BDAC-FF8F40C70AEF}">
      <dgm:prSet phldrT="[Texto]"/>
      <dgm:spPr/>
      <dgm:t>
        <a:bodyPr/>
        <a:lstStyle/>
        <a:p>
          <a:r>
            <a:rPr lang="es-EC" dirty="0" smtClean="0"/>
            <a:t>Resolución No. 106-2015-M el 22 de julio del 2015</a:t>
          </a:r>
          <a:endParaRPr lang="es-EC" dirty="0"/>
        </a:p>
      </dgm:t>
    </dgm:pt>
    <dgm:pt modelId="{6072BA34-F6B1-4218-9672-ADC01F511AF5}" type="parTrans" cxnId="{A283F614-5B02-43C0-AE0D-C2EC0454CA20}">
      <dgm:prSet/>
      <dgm:spPr/>
      <dgm:t>
        <a:bodyPr/>
        <a:lstStyle/>
        <a:p>
          <a:endParaRPr lang="es-EC"/>
        </a:p>
      </dgm:t>
    </dgm:pt>
    <dgm:pt modelId="{51FF5426-AF0B-44F8-BF7F-C788F2D13D6A}" type="sibTrans" cxnId="{A283F614-5B02-43C0-AE0D-C2EC0454CA20}">
      <dgm:prSet/>
      <dgm:spPr/>
      <dgm:t>
        <a:bodyPr/>
        <a:lstStyle/>
        <a:p>
          <a:endParaRPr lang="es-EC"/>
        </a:p>
      </dgm:t>
    </dgm:pt>
    <dgm:pt modelId="{F4A9748F-2F83-40D0-B275-05311ABD956D}">
      <dgm:prSet phldrT="[Texto]"/>
      <dgm:spPr/>
      <dgm:t>
        <a:bodyPr/>
        <a:lstStyle/>
        <a:p>
          <a:r>
            <a:rPr lang="es-EC" dirty="0" smtClean="0"/>
            <a:t>Resolución No. 252-2016-M el 14 de junio del 2016</a:t>
          </a:r>
          <a:endParaRPr lang="es-EC" dirty="0"/>
        </a:p>
      </dgm:t>
    </dgm:pt>
    <dgm:pt modelId="{F9775F67-9CDE-4C06-92F3-B0507C589CF6}" type="parTrans" cxnId="{60D1BFAD-82DB-487F-9C03-DF3CB9949D54}">
      <dgm:prSet/>
      <dgm:spPr/>
      <dgm:t>
        <a:bodyPr/>
        <a:lstStyle/>
        <a:p>
          <a:endParaRPr lang="es-EC"/>
        </a:p>
      </dgm:t>
    </dgm:pt>
    <dgm:pt modelId="{F5392723-F507-43EA-AAE0-68C5470C7A4F}" type="sibTrans" cxnId="{60D1BFAD-82DB-487F-9C03-DF3CB9949D54}">
      <dgm:prSet/>
      <dgm:spPr/>
      <dgm:t>
        <a:bodyPr/>
        <a:lstStyle/>
        <a:p>
          <a:endParaRPr lang="es-EC"/>
        </a:p>
      </dgm:t>
    </dgm:pt>
    <dgm:pt modelId="{438BB35D-9B0F-4CC7-8C42-2C4707388A6A}">
      <dgm:prSet phldrT="[Texto]"/>
      <dgm:spPr/>
      <dgm:t>
        <a:bodyPr/>
        <a:lstStyle/>
        <a:p>
          <a:r>
            <a:rPr lang="es-EC" dirty="0" smtClean="0"/>
            <a:t>Resolución No. 260-2016-M el 29 de junio del 2016</a:t>
          </a:r>
          <a:endParaRPr lang="es-EC" dirty="0"/>
        </a:p>
      </dgm:t>
    </dgm:pt>
    <dgm:pt modelId="{A2EE7690-F105-42C7-ADFD-E6F5F1D2906E}" type="parTrans" cxnId="{7DDDB1A3-D260-4994-884B-CC442F8785E1}">
      <dgm:prSet/>
      <dgm:spPr/>
      <dgm:t>
        <a:bodyPr/>
        <a:lstStyle/>
        <a:p>
          <a:endParaRPr lang="es-EC"/>
        </a:p>
      </dgm:t>
    </dgm:pt>
    <dgm:pt modelId="{CA57799D-B78F-4310-BF75-C463A1789073}" type="sibTrans" cxnId="{7DDDB1A3-D260-4994-884B-CC442F8785E1}">
      <dgm:prSet/>
      <dgm:spPr/>
      <dgm:t>
        <a:bodyPr/>
        <a:lstStyle/>
        <a:p>
          <a:endParaRPr lang="es-EC"/>
        </a:p>
      </dgm:t>
    </dgm:pt>
    <dgm:pt modelId="{194658BE-CE37-4A60-800E-1A352C313588}">
      <dgm:prSet phldrT="[Texto]"/>
      <dgm:spPr/>
      <dgm:t>
        <a:bodyPr/>
        <a:lstStyle/>
        <a:p>
          <a:r>
            <a:rPr lang="es-EC" dirty="0" smtClean="0"/>
            <a:t>Resolución No. 258-2016-M el 29 de junio 2016</a:t>
          </a:r>
          <a:endParaRPr lang="es-EC" dirty="0"/>
        </a:p>
      </dgm:t>
    </dgm:pt>
    <dgm:pt modelId="{473A39B6-3258-46F6-BA86-B339E0019E47}" type="parTrans" cxnId="{8E2122E7-D922-4FB7-ABFD-B981BA85193C}">
      <dgm:prSet/>
      <dgm:spPr/>
      <dgm:t>
        <a:bodyPr/>
        <a:lstStyle/>
        <a:p>
          <a:endParaRPr lang="es-EC"/>
        </a:p>
      </dgm:t>
    </dgm:pt>
    <dgm:pt modelId="{65AB9D01-C308-462B-B0C8-CC9D4CA5C862}" type="sibTrans" cxnId="{8E2122E7-D922-4FB7-ABFD-B981BA85193C}">
      <dgm:prSet/>
      <dgm:spPr/>
      <dgm:t>
        <a:bodyPr/>
        <a:lstStyle/>
        <a:p>
          <a:endParaRPr lang="es-EC"/>
        </a:p>
      </dgm:t>
    </dgm:pt>
    <dgm:pt modelId="{9B53E74A-57C5-4DA9-AC37-95AEDBAF1B37}">
      <dgm:prSet phldrT="[Texto]"/>
      <dgm:spPr/>
      <dgm:t>
        <a:bodyPr/>
        <a:lstStyle/>
        <a:p>
          <a:r>
            <a:rPr lang="es-EC" dirty="0" smtClean="0"/>
            <a:t>Resolución No. 109-2015-M el 23 de julio del 2015</a:t>
          </a:r>
          <a:endParaRPr lang="es-EC" dirty="0"/>
        </a:p>
      </dgm:t>
    </dgm:pt>
    <dgm:pt modelId="{A289BADD-F59F-4AD6-BD24-DAF9363A6E23}" type="parTrans" cxnId="{1C9012C1-31A2-41B2-ABF6-972588C1597F}">
      <dgm:prSet/>
      <dgm:spPr/>
      <dgm:t>
        <a:bodyPr/>
        <a:lstStyle/>
        <a:p>
          <a:endParaRPr lang="es-EC"/>
        </a:p>
      </dgm:t>
    </dgm:pt>
    <dgm:pt modelId="{2F62CDBB-80A6-4EB4-9826-16CB52814C37}" type="sibTrans" cxnId="{1C9012C1-31A2-41B2-ABF6-972588C1597F}">
      <dgm:prSet/>
      <dgm:spPr/>
      <dgm:t>
        <a:bodyPr/>
        <a:lstStyle/>
        <a:p>
          <a:endParaRPr lang="es-EC"/>
        </a:p>
      </dgm:t>
    </dgm:pt>
    <dgm:pt modelId="{C6793D83-50E1-4B03-A0C0-BA7231FC1B9F}" type="pres">
      <dgm:prSet presAssocID="{B1F89424-5EDD-421F-B732-FCAA30B2160C}" presName="diagram" presStyleCnt="0">
        <dgm:presLayoutVars>
          <dgm:dir/>
          <dgm:resizeHandles val="exact"/>
        </dgm:presLayoutVars>
      </dgm:prSet>
      <dgm:spPr/>
      <dgm:t>
        <a:bodyPr/>
        <a:lstStyle/>
        <a:p>
          <a:endParaRPr lang="es-EC"/>
        </a:p>
      </dgm:t>
    </dgm:pt>
    <dgm:pt modelId="{5A63CB07-DAE7-4F85-903B-22B4849B3A05}" type="pres">
      <dgm:prSet presAssocID="{6B194946-87E4-4D2F-B378-40479C092817}" presName="node" presStyleLbl="node1" presStyleIdx="0" presStyleCnt="7">
        <dgm:presLayoutVars>
          <dgm:bulletEnabled val="1"/>
        </dgm:presLayoutVars>
      </dgm:prSet>
      <dgm:spPr/>
      <dgm:t>
        <a:bodyPr/>
        <a:lstStyle/>
        <a:p>
          <a:endParaRPr lang="es-EC"/>
        </a:p>
      </dgm:t>
    </dgm:pt>
    <dgm:pt modelId="{6D3AF809-4B73-4E39-8539-C4678766C711}" type="pres">
      <dgm:prSet presAssocID="{7DD31FE3-FC64-47A5-9FAA-22071289DF7D}" presName="sibTrans" presStyleCnt="0"/>
      <dgm:spPr/>
      <dgm:t>
        <a:bodyPr/>
        <a:lstStyle/>
        <a:p>
          <a:endParaRPr lang="es-EC"/>
        </a:p>
      </dgm:t>
    </dgm:pt>
    <dgm:pt modelId="{70DB0685-227C-4607-A973-A3B55EBBCDA6}" type="pres">
      <dgm:prSet presAssocID="{DA5646B7-0D63-46A4-AA32-BCE565FE2F78}" presName="node" presStyleLbl="node1" presStyleIdx="1" presStyleCnt="7">
        <dgm:presLayoutVars>
          <dgm:bulletEnabled val="1"/>
        </dgm:presLayoutVars>
      </dgm:prSet>
      <dgm:spPr/>
      <dgm:t>
        <a:bodyPr/>
        <a:lstStyle/>
        <a:p>
          <a:endParaRPr lang="es-EC"/>
        </a:p>
      </dgm:t>
    </dgm:pt>
    <dgm:pt modelId="{06B81A42-6E70-44A5-867B-B38A6EF81B8D}" type="pres">
      <dgm:prSet presAssocID="{C92AD338-4DAE-40CA-AE71-95E280398198}" presName="sibTrans" presStyleCnt="0"/>
      <dgm:spPr/>
      <dgm:t>
        <a:bodyPr/>
        <a:lstStyle/>
        <a:p>
          <a:endParaRPr lang="es-EC"/>
        </a:p>
      </dgm:t>
    </dgm:pt>
    <dgm:pt modelId="{08D96743-BD53-407B-A170-BE10F890DF0E}" type="pres">
      <dgm:prSet presAssocID="{E795F06B-F011-4F05-BDAC-FF8F40C70AEF}" presName="node" presStyleLbl="node1" presStyleIdx="2" presStyleCnt="7">
        <dgm:presLayoutVars>
          <dgm:bulletEnabled val="1"/>
        </dgm:presLayoutVars>
      </dgm:prSet>
      <dgm:spPr/>
      <dgm:t>
        <a:bodyPr/>
        <a:lstStyle/>
        <a:p>
          <a:endParaRPr lang="es-EC"/>
        </a:p>
      </dgm:t>
    </dgm:pt>
    <dgm:pt modelId="{F2BC8CA5-F153-4C79-AD7A-A60134E23402}" type="pres">
      <dgm:prSet presAssocID="{51FF5426-AF0B-44F8-BF7F-C788F2D13D6A}" presName="sibTrans" presStyleCnt="0"/>
      <dgm:spPr/>
      <dgm:t>
        <a:bodyPr/>
        <a:lstStyle/>
        <a:p>
          <a:endParaRPr lang="es-EC"/>
        </a:p>
      </dgm:t>
    </dgm:pt>
    <dgm:pt modelId="{863BEA80-C577-4C45-BE84-3BADEC7FB42A}" type="pres">
      <dgm:prSet presAssocID="{9B53E74A-57C5-4DA9-AC37-95AEDBAF1B37}" presName="node" presStyleLbl="node1" presStyleIdx="3" presStyleCnt="7">
        <dgm:presLayoutVars>
          <dgm:bulletEnabled val="1"/>
        </dgm:presLayoutVars>
      </dgm:prSet>
      <dgm:spPr/>
      <dgm:t>
        <a:bodyPr/>
        <a:lstStyle/>
        <a:p>
          <a:endParaRPr lang="es-EC"/>
        </a:p>
      </dgm:t>
    </dgm:pt>
    <dgm:pt modelId="{8FC2642F-D7A1-41CB-83EB-3FDC9ACC6715}" type="pres">
      <dgm:prSet presAssocID="{2F62CDBB-80A6-4EB4-9826-16CB52814C37}" presName="sibTrans" presStyleCnt="0"/>
      <dgm:spPr/>
      <dgm:t>
        <a:bodyPr/>
        <a:lstStyle/>
        <a:p>
          <a:endParaRPr lang="es-EC"/>
        </a:p>
      </dgm:t>
    </dgm:pt>
    <dgm:pt modelId="{2DD86923-C7F2-4E80-84FA-7AB9E9B01871}" type="pres">
      <dgm:prSet presAssocID="{F4A9748F-2F83-40D0-B275-05311ABD956D}" presName="node" presStyleLbl="node1" presStyleIdx="4" presStyleCnt="7">
        <dgm:presLayoutVars>
          <dgm:bulletEnabled val="1"/>
        </dgm:presLayoutVars>
      </dgm:prSet>
      <dgm:spPr/>
      <dgm:t>
        <a:bodyPr/>
        <a:lstStyle/>
        <a:p>
          <a:endParaRPr lang="es-EC"/>
        </a:p>
      </dgm:t>
    </dgm:pt>
    <dgm:pt modelId="{217D17F8-B343-4BDC-B195-77F5EF8D6076}" type="pres">
      <dgm:prSet presAssocID="{F5392723-F507-43EA-AAE0-68C5470C7A4F}" presName="sibTrans" presStyleCnt="0"/>
      <dgm:spPr/>
      <dgm:t>
        <a:bodyPr/>
        <a:lstStyle/>
        <a:p>
          <a:endParaRPr lang="es-EC"/>
        </a:p>
      </dgm:t>
    </dgm:pt>
    <dgm:pt modelId="{F0E20DB4-F28B-4B68-AFC2-44BA44DEF675}" type="pres">
      <dgm:prSet presAssocID="{438BB35D-9B0F-4CC7-8C42-2C4707388A6A}" presName="node" presStyleLbl="node1" presStyleIdx="5" presStyleCnt="7">
        <dgm:presLayoutVars>
          <dgm:bulletEnabled val="1"/>
        </dgm:presLayoutVars>
      </dgm:prSet>
      <dgm:spPr/>
      <dgm:t>
        <a:bodyPr/>
        <a:lstStyle/>
        <a:p>
          <a:endParaRPr lang="es-EC"/>
        </a:p>
      </dgm:t>
    </dgm:pt>
    <dgm:pt modelId="{B621DFAB-9793-4E07-9BA8-993676F2A6C2}" type="pres">
      <dgm:prSet presAssocID="{CA57799D-B78F-4310-BF75-C463A1789073}" presName="sibTrans" presStyleCnt="0"/>
      <dgm:spPr/>
      <dgm:t>
        <a:bodyPr/>
        <a:lstStyle/>
        <a:p>
          <a:endParaRPr lang="es-EC"/>
        </a:p>
      </dgm:t>
    </dgm:pt>
    <dgm:pt modelId="{FF4CE6FB-3991-433A-9FF8-D1D5A4464D35}" type="pres">
      <dgm:prSet presAssocID="{194658BE-CE37-4A60-800E-1A352C313588}" presName="node" presStyleLbl="node1" presStyleIdx="6" presStyleCnt="7">
        <dgm:presLayoutVars>
          <dgm:bulletEnabled val="1"/>
        </dgm:presLayoutVars>
      </dgm:prSet>
      <dgm:spPr/>
      <dgm:t>
        <a:bodyPr/>
        <a:lstStyle/>
        <a:p>
          <a:endParaRPr lang="es-EC"/>
        </a:p>
      </dgm:t>
    </dgm:pt>
  </dgm:ptLst>
  <dgm:cxnLst>
    <dgm:cxn modelId="{D1490857-1950-45B5-9252-7894AB145C24}" type="presOf" srcId="{6B194946-87E4-4D2F-B378-40479C092817}" destId="{5A63CB07-DAE7-4F85-903B-22B4849B3A05}" srcOrd="0" destOrd="0" presId="urn:microsoft.com/office/officeart/2005/8/layout/default"/>
    <dgm:cxn modelId="{CE106C83-77D9-4047-999F-EF674A35FFA9}" type="presOf" srcId="{9B53E74A-57C5-4DA9-AC37-95AEDBAF1B37}" destId="{863BEA80-C577-4C45-BE84-3BADEC7FB42A}" srcOrd="0" destOrd="0" presId="urn:microsoft.com/office/officeart/2005/8/layout/default"/>
    <dgm:cxn modelId="{85EC3FF7-F176-4057-860D-26F7B0485CDF}" srcId="{B1F89424-5EDD-421F-B732-FCAA30B2160C}" destId="{DA5646B7-0D63-46A4-AA32-BCE565FE2F78}" srcOrd="1" destOrd="0" parTransId="{50A2AC39-E377-4B2B-B5A1-7D104437B92F}" sibTransId="{C92AD338-4DAE-40CA-AE71-95E280398198}"/>
    <dgm:cxn modelId="{7DDDB1A3-D260-4994-884B-CC442F8785E1}" srcId="{B1F89424-5EDD-421F-B732-FCAA30B2160C}" destId="{438BB35D-9B0F-4CC7-8C42-2C4707388A6A}" srcOrd="5" destOrd="0" parTransId="{A2EE7690-F105-42C7-ADFD-E6F5F1D2906E}" sibTransId="{CA57799D-B78F-4310-BF75-C463A1789073}"/>
    <dgm:cxn modelId="{38724187-E646-4C81-986E-92189FD8B0D6}" type="presOf" srcId="{438BB35D-9B0F-4CC7-8C42-2C4707388A6A}" destId="{F0E20DB4-F28B-4B68-AFC2-44BA44DEF675}" srcOrd="0" destOrd="0" presId="urn:microsoft.com/office/officeart/2005/8/layout/default"/>
    <dgm:cxn modelId="{1C9012C1-31A2-41B2-ABF6-972588C1597F}" srcId="{B1F89424-5EDD-421F-B732-FCAA30B2160C}" destId="{9B53E74A-57C5-4DA9-AC37-95AEDBAF1B37}" srcOrd="3" destOrd="0" parTransId="{A289BADD-F59F-4AD6-BD24-DAF9363A6E23}" sibTransId="{2F62CDBB-80A6-4EB4-9826-16CB52814C37}"/>
    <dgm:cxn modelId="{ABC44D70-AB58-4906-9D5F-CB913353F46E}" type="presOf" srcId="{DA5646B7-0D63-46A4-AA32-BCE565FE2F78}" destId="{70DB0685-227C-4607-A973-A3B55EBBCDA6}" srcOrd="0" destOrd="0" presId="urn:microsoft.com/office/officeart/2005/8/layout/default"/>
    <dgm:cxn modelId="{A283F614-5B02-43C0-AE0D-C2EC0454CA20}" srcId="{B1F89424-5EDD-421F-B732-FCAA30B2160C}" destId="{E795F06B-F011-4F05-BDAC-FF8F40C70AEF}" srcOrd="2" destOrd="0" parTransId="{6072BA34-F6B1-4218-9672-ADC01F511AF5}" sibTransId="{51FF5426-AF0B-44F8-BF7F-C788F2D13D6A}"/>
    <dgm:cxn modelId="{FC9C87B2-FF1C-430F-8E4E-78309BA640E8}" srcId="{B1F89424-5EDD-421F-B732-FCAA30B2160C}" destId="{6B194946-87E4-4D2F-B378-40479C092817}" srcOrd="0" destOrd="0" parTransId="{774D8056-B431-4B82-B384-231FC0147A5F}" sibTransId="{7DD31FE3-FC64-47A5-9FAA-22071289DF7D}"/>
    <dgm:cxn modelId="{941F7A91-59D9-4E0B-A15C-FBBD9F9DA79D}" type="presOf" srcId="{E795F06B-F011-4F05-BDAC-FF8F40C70AEF}" destId="{08D96743-BD53-407B-A170-BE10F890DF0E}" srcOrd="0" destOrd="0" presId="urn:microsoft.com/office/officeart/2005/8/layout/default"/>
    <dgm:cxn modelId="{B548D058-6A6E-4FF1-BAC9-712C519486C1}" type="presOf" srcId="{194658BE-CE37-4A60-800E-1A352C313588}" destId="{FF4CE6FB-3991-433A-9FF8-D1D5A4464D35}" srcOrd="0" destOrd="0" presId="urn:microsoft.com/office/officeart/2005/8/layout/default"/>
    <dgm:cxn modelId="{60D1BFAD-82DB-487F-9C03-DF3CB9949D54}" srcId="{B1F89424-5EDD-421F-B732-FCAA30B2160C}" destId="{F4A9748F-2F83-40D0-B275-05311ABD956D}" srcOrd="4" destOrd="0" parTransId="{F9775F67-9CDE-4C06-92F3-B0507C589CF6}" sibTransId="{F5392723-F507-43EA-AAE0-68C5470C7A4F}"/>
    <dgm:cxn modelId="{8E2122E7-D922-4FB7-ABFD-B981BA85193C}" srcId="{B1F89424-5EDD-421F-B732-FCAA30B2160C}" destId="{194658BE-CE37-4A60-800E-1A352C313588}" srcOrd="6" destOrd="0" parTransId="{473A39B6-3258-46F6-BA86-B339E0019E47}" sibTransId="{65AB9D01-C308-462B-B0C8-CC9D4CA5C862}"/>
    <dgm:cxn modelId="{718C6A3E-5B91-40DF-9D9A-555BD6D50B84}" type="presOf" srcId="{B1F89424-5EDD-421F-B732-FCAA30B2160C}" destId="{C6793D83-50E1-4B03-A0C0-BA7231FC1B9F}" srcOrd="0" destOrd="0" presId="urn:microsoft.com/office/officeart/2005/8/layout/default"/>
    <dgm:cxn modelId="{FC6BCB6A-F506-4DF6-B17B-D626DF44CFFD}" type="presOf" srcId="{F4A9748F-2F83-40D0-B275-05311ABD956D}" destId="{2DD86923-C7F2-4E80-84FA-7AB9E9B01871}" srcOrd="0" destOrd="0" presId="urn:microsoft.com/office/officeart/2005/8/layout/default"/>
    <dgm:cxn modelId="{112E412E-2CBC-4475-BC0E-068CAD8A858C}" type="presParOf" srcId="{C6793D83-50E1-4B03-A0C0-BA7231FC1B9F}" destId="{5A63CB07-DAE7-4F85-903B-22B4849B3A05}" srcOrd="0" destOrd="0" presId="urn:microsoft.com/office/officeart/2005/8/layout/default"/>
    <dgm:cxn modelId="{DC4C3E36-A503-4F7A-BDB8-6CFF44964E69}" type="presParOf" srcId="{C6793D83-50E1-4B03-A0C0-BA7231FC1B9F}" destId="{6D3AF809-4B73-4E39-8539-C4678766C711}" srcOrd="1" destOrd="0" presId="urn:microsoft.com/office/officeart/2005/8/layout/default"/>
    <dgm:cxn modelId="{8528FE48-A377-41C9-A6D9-F329A8EF7009}" type="presParOf" srcId="{C6793D83-50E1-4B03-A0C0-BA7231FC1B9F}" destId="{70DB0685-227C-4607-A973-A3B55EBBCDA6}" srcOrd="2" destOrd="0" presId="urn:microsoft.com/office/officeart/2005/8/layout/default"/>
    <dgm:cxn modelId="{38648404-FA96-499A-BC37-E4F0A68CAFB6}" type="presParOf" srcId="{C6793D83-50E1-4B03-A0C0-BA7231FC1B9F}" destId="{06B81A42-6E70-44A5-867B-B38A6EF81B8D}" srcOrd="3" destOrd="0" presId="urn:microsoft.com/office/officeart/2005/8/layout/default"/>
    <dgm:cxn modelId="{A295801C-0205-405F-9EE4-04EF0033CF55}" type="presParOf" srcId="{C6793D83-50E1-4B03-A0C0-BA7231FC1B9F}" destId="{08D96743-BD53-407B-A170-BE10F890DF0E}" srcOrd="4" destOrd="0" presId="urn:microsoft.com/office/officeart/2005/8/layout/default"/>
    <dgm:cxn modelId="{774FDFB7-8568-4A56-A958-C4E82523ACB4}" type="presParOf" srcId="{C6793D83-50E1-4B03-A0C0-BA7231FC1B9F}" destId="{F2BC8CA5-F153-4C79-AD7A-A60134E23402}" srcOrd="5" destOrd="0" presId="urn:microsoft.com/office/officeart/2005/8/layout/default"/>
    <dgm:cxn modelId="{CDFB97D9-E65E-4BAB-B9A5-FDA2B239F3D1}" type="presParOf" srcId="{C6793D83-50E1-4B03-A0C0-BA7231FC1B9F}" destId="{863BEA80-C577-4C45-BE84-3BADEC7FB42A}" srcOrd="6" destOrd="0" presId="urn:microsoft.com/office/officeart/2005/8/layout/default"/>
    <dgm:cxn modelId="{5C22014D-11D4-445E-A11D-DF188F136F9E}" type="presParOf" srcId="{C6793D83-50E1-4B03-A0C0-BA7231FC1B9F}" destId="{8FC2642F-D7A1-41CB-83EB-3FDC9ACC6715}" srcOrd="7" destOrd="0" presId="urn:microsoft.com/office/officeart/2005/8/layout/default"/>
    <dgm:cxn modelId="{E8C0E610-88CC-4EBD-ABC8-DA4481FCD282}" type="presParOf" srcId="{C6793D83-50E1-4B03-A0C0-BA7231FC1B9F}" destId="{2DD86923-C7F2-4E80-84FA-7AB9E9B01871}" srcOrd="8" destOrd="0" presId="urn:microsoft.com/office/officeart/2005/8/layout/default"/>
    <dgm:cxn modelId="{1940D6BD-9C84-4C46-97AD-9EB5C9E39B28}" type="presParOf" srcId="{C6793D83-50E1-4B03-A0C0-BA7231FC1B9F}" destId="{217D17F8-B343-4BDC-B195-77F5EF8D6076}" srcOrd="9" destOrd="0" presId="urn:microsoft.com/office/officeart/2005/8/layout/default"/>
    <dgm:cxn modelId="{E1BEDC5D-9BA8-47D0-8385-1501CC9D988C}" type="presParOf" srcId="{C6793D83-50E1-4B03-A0C0-BA7231FC1B9F}" destId="{F0E20DB4-F28B-4B68-AFC2-44BA44DEF675}" srcOrd="10" destOrd="0" presId="urn:microsoft.com/office/officeart/2005/8/layout/default"/>
    <dgm:cxn modelId="{BAAC25ED-6A28-46F8-9138-727C7E366DCA}" type="presParOf" srcId="{C6793D83-50E1-4B03-A0C0-BA7231FC1B9F}" destId="{B621DFAB-9793-4E07-9BA8-993676F2A6C2}" srcOrd="11" destOrd="0" presId="urn:microsoft.com/office/officeart/2005/8/layout/default"/>
    <dgm:cxn modelId="{179B970F-31D5-4630-A9F2-500656CA4EEB}" type="presParOf" srcId="{C6793D83-50E1-4B03-A0C0-BA7231FC1B9F}" destId="{FF4CE6FB-3991-433A-9FF8-D1D5A4464D35}"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F82D90-86BE-425F-B9BF-3D6948676F5B}"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s-EC"/>
        </a:p>
      </dgm:t>
    </dgm:pt>
    <dgm:pt modelId="{9E1FE9D4-3F0B-49DE-846A-1E5C119FC0E0}">
      <dgm:prSet phldrT="[Texto]" custT="1"/>
      <dgm:spPr/>
      <dgm:t>
        <a:bodyPr/>
        <a:lstStyle/>
        <a:p>
          <a:pPr algn="just"/>
          <a:r>
            <a:rPr lang="es-EC" sz="2400" smtClean="0"/>
            <a:t>H0: La aplicabilidad del dinero electrónico (dinero móvil)  tiene un impacto financiero en las Cooperativas de Ahorro y Crédito segmento 2 de la provincia de Pichincha.</a:t>
          </a:r>
          <a:endParaRPr lang="es-EC" sz="2400"/>
        </a:p>
      </dgm:t>
    </dgm:pt>
    <dgm:pt modelId="{7D8FB205-4D5A-4795-AEE3-2335728ABA80}" type="parTrans" cxnId="{5C475C90-DE46-412B-8AB1-190827FB42FA}">
      <dgm:prSet/>
      <dgm:spPr/>
      <dgm:t>
        <a:bodyPr/>
        <a:lstStyle/>
        <a:p>
          <a:pPr algn="just"/>
          <a:endParaRPr lang="es-EC" sz="1600"/>
        </a:p>
      </dgm:t>
    </dgm:pt>
    <dgm:pt modelId="{32D2A3D4-BCA7-4974-BE82-C29C78F47D4B}" type="sibTrans" cxnId="{5C475C90-DE46-412B-8AB1-190827FB42FA}">
      <dgm:prSet/>
      <dgm:spPr/>
      <dgm:t>
        <a:bodyPr/>
        <a:lstStyle/>
        <a:p>
          <a:pPr algn="just"/>
          <a:endParaRPr lang="es-EC" sz="1600"/>
        </a:p>
      </dgm:t>
    </dgm:pt>
    <dgm:pt modelId="{EFA709B2-0471-424D-AABE-A1617CED0975}">
      <dgm:prSet custT="1"/>
      <dgm:spPr/>
      <dgm:t>
        <a:bodyPr/>
        <a:lstStyle/>
        <a:p>
          <a:pPr algn="just"/>
          <a:r>
            <a:rPr lang="es-EC" sz="2400" smtClean="0"/>
            <a:t>H1: La aplicabilidad del dinero electrónico (dinero móvil) no tiene un impacto financiero en las Cooperativas de Ahorro y Crédito segmento 2 de la provincia de Pichincha.</a:t>
          </a:r>
          <a:endParaRPr lang="es-EC" sz="2400"/>
        </a:p>
      </dgm:t>
    </dgm:pt>
    <dgm:pt modelId="{F2837049-3C9F-4590-95FE-91CFF570D7AC}" type="parTrans" cxnId="{225B16DF-148F-4C2F-8A95-0CD811F7C99E}">
      <dgm:prSet/>
      <dgm:spPr/>
      <dgm:t>
        <a:bodyPr/>
        <a:lstStyle/>
        <a:p>
          <a:pPr algn="just"/>
          <a:endParaRPr lang="es-EC" sz="1600"/>
        </a:p>
      </dgm:t>
    </dgm:pt>
    <dgm:pt modelId="{45145D52-022B-464C-9376-0CD8269A9D1D}" type="sibTrans" cxnId="{225B16DF-148F-4C2F-8A95-0CD811F7C99E}">
      <dgm:prSet/>
      <dgm:spPr/>
      <dgm:t>
        <a:bodyPr/>
        <a:lstStyle/>
        <a:p>
          <a:pPr algn="just"/>
          <a:endParaRPr lang="es-EC" sz="1600"/>
        </a:p>
      </dgm:t>
    </dgm:pt>
    <dgm:pt modelId="{7D3C90D5-7DB8-482F-9E37-2137E9DE000E}" type="pres">
      <dgm:prSet presAssocID="{84F82D90-86BE-425F-B9BF-3D6948676F5B}" presName="compositeShape" presStyleCnt="0">
        <dgm:presLayoutVars>
          <dgm:chMax val="2"/>
          <dgm:dir/>
          <dgm:resizeHandles val="exact"/>
        </dgm:presLayoutVars>
      </dgm:prSet>
      <dgm:spPr/>
    </dgm:pt>
    <dgm:pt modelId="{0ED97FDA-F604-435C-9040-297AC803F7D6}" type="pres">
      <dgm:prSet presAssocID="{9E1FE9D4-3F0B-49DE-846A-1E5C119FC0E0}" presName="upArrow" presStyleLbl="node1" presStyleIdx="0" presStyleCnt="2" custScaleX="55450" custScaleY="57579" custLinFactNeighborY="1981"/>
      <dgm:spPr>
        <a:prstGeom prst="mathMultiply">
          <a:avLst/>
        </a:prstGeom>
        <a:noFill/>
      </dgm:spPr>
    </dgm:pt>
    <dgm:pt modelId="{D7E113BF-53F3-407B-95C1-583FC2720E67}" type="pres">
      <dgm:prSet presAssocID="{9E1FE9D4-3F0B-49DE-846A-1E5C119FC0E0}" presName="upArrowText" presStyleLbl="revTx" presStyleIdx="0" presStyleCnt="2">
        <dgm:presLayoutVars>
          <dgm:chMax val="0"/>
          <dgm:bulletEnabled val="1"/>
        </dgm:presLayoutVars>
      </dgm:prSet>
      <dgm:spPr/>
      <dgm:t>
        <a:bodyPr/>
        <a:lstStyle/>
        <a:p>
          <a:endParaRPr lang="es-EC"/>
        </a:p>
      </dgm:t>
    </dgm:pt>
    <dgm:pt modelId="{B89C2D4D-EB21-4861-90B5-BFFE82971DD2}" type="pres">
      <dgm:prSet presAssocID="{EFA709B2-0471-424D-AABE-A1617CED0975}" presName="downArrow" presStyleLbl="node1" presStyleIdx="1" presStyleCnt="2" custAng="7191691" custScaleX="20020" custScaleY="41665"/>
      <dgm:spPr>
        <a:prstGeom prst="corner">
          <a:avLst/>
        </a:prstGeom>
        <a:noFill/>
      </dgm:spPr>
    </dgm:pt>
    <dgm:pt modelId="{D11B6F3A-8C17-4CD6-8115-3553615BC7CA}" type="pres">
      <dgm:prSet presAssocID="{EFA709B2-0471-424D-AABE-A1617CED0975}" presName="downArrowText" presStyleLbl="revTx" presStyleIdx="1" presStyleCnt="2">
        <dgm:presLayoutVars>
          <dgm:chMax val="0"/>
          <dgm:bulletEnabled val="1"/>
        </dgm:presLayoutVars>
      </dgm:prSet>
      <dgm:spPr/>
    </dgm:pt>
  </dgm:ptLst>
  <dgm:cxnLst>
    <dgm:cxn modelId="{5C475C90-DE46-412B-8AB1-190827FB42FA}" srcId="{84F82D90-86BE-425F-B9BF-3D6948676F5B}" destId="{9E1FE9D4-3F0B-49DE-846A-1E5C119FC0E0}" srcOrd="0" destOrd="0" parTransId="{7D8FB205-4D5A-4795-AEE3-2335728ABA80}" sibTransId="{32D2A3D4-BCA7-4974-BE82-C29C78F47D4B}"/>
    <dgm:cxn modelId="{225B16DF-148F-4C2F-8A95-0CD811F7C99E}" srcId="{84F82D90-86BE-425F-B9BF-3D6948676F5B}" destId="{EFA709B2-0471-424D-AABE-A1617CED0975}" srcOrd="1" destOrd="0" parTransId="{F2837049-3C9F-4590-95FE-91CFF570D7AC}" sibTransId="{45145D52-022B-464C-9376-0CD8269A9D1D}"/>
    <dgm:cxn modelId="{84D297D6-8F09-45DD-81FE-03D5BC9F2618}" type="presOf" srcId="{EFA709B2-0471-424D-AABE-A1617CED0975}" destId="{D11B6F3A-8C17-4CD6-8115-3553615BC7CA}" srcOrd="0" destOrd="0" presId="urn:microsoft.com/office/officeart/2005/8/layout/arrow4"/>
    <dgm:cxn modelId="{A1CFDA8A-1024-4D35-ABB2-BD76A3404CC0}" type="presOf" srcId="{9E1FE9D4-3F0B-49DE-846A-1E5C119FC0E0}" destId="{D7E113BF-53F3-407B-95C1-583FC2720E67}" srcOrd="0" destOrd="0" presId="urn:microsoft.com/office/officeart/2005/8/layout/arrow4"/>
    <dgm:cxn modelId="{2A780072-F125-448D-9D9F-2105E56B12DC}" type="presOf" srcId="{84F82D90-86BE-425F-B9BF-3D6948676F5B}" destId="{7D3C90D5-7DB8-482F-9E37-2137E9DE000E}" srcOrd="0" destOrd="0" presId="urn:microsoft.com/office/officeart/2005/8/layout/arrow4"/>
    <dgm:cxn modelId="{D7CDAF23-C691-4DD3-830C-BABC5EDCCFD6}" type="presParOf" srcId="{7D3C90D5-7DB8-482F-9E37-2137E9DE000E}" destId="{0ED97FDA-F604-435C-9040-297AC803F7D6}" srcOrd="0" destOrd="0" presId="urn:microsoft.com/office/officeart/2005/8/layout/arrow4"/>
    <dgm:cxn modelId="{6F1B2EAE-D265-46A3-93C0-48D9EEFE206D}" type="presParOf" srcId="{7D3C90D5-7DB8-482F-9E37-2137E9DE000E}" destId="{D7E113BF-53F3-407B-95C1-583FC2720E67}" srcOrd="1" destOrd="0" presId="urn:microsoft.com/office/officeart/2005/8/layout/arrow4"/>
    <dgm:cxn modelId="{743FC032-EAB4-42CC-9BAA-C75060749B1A}" type="presParOf" srcId="{7D3C90D5-7DB8-482F-9E37-2137E9DE000E}" destId="{B89C2D4D-EB21-4861-90B5-BFFE82971DD2}" srcOrd="2" destOrd="0" presId="urn:microsoft.com/office/officeart/2005/8/layout/arrow4"/>
    <dgm:cxn modelId="{3FFD1D88-42BE-4C41-B179-C5697F59A7E7}" type="presParOf" srcId="{7D3C90D5-7DB8-482F-9E37-2137E9DE000E}" destId="{D11B6F3A-8C17-4CD6-8115-3553615BC7CA}"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4C74D53-5DD6-4C6C-966B-1C34EB84F686}" type="doc">
      <dgm:prSet loTypeId="urn:microsoft.com/office/officeart/2005/8/layout/bProcess3" loCatId="process" qsTypeId="urn:microsoft.com/office/officeart/2005/8/quickstyle/simple2" qsCatId="simple" csTypeId="urn:microsoft.com/office/officeart/2005/8/colors/accent6_1" csCatId="accent6" phldr="1"/>
      <dgm:spPr/>
      <dgm:t>
        <a:bodyPr/>
        <a:lstStyle/>
        <a:p>
          <a:endParaRPr lang="es-EC"/>
        </a:p>
      </dgm:t>
    </dgm:pt>
    <dgm:pt modelId="{C2D07D95-8C9A-41C8-898D-B114F732CF05}">
      <dgm:prSet phldrT="[Texto]" custT="1"/>
      <dgm:spPr/>
      <dgm:t>
        <a:bodyPr/>
        <a:lstStyle/>
        <a:p>
          <a:r>
            <a:rPr lang="es-EC" sz="1800" dirty="0" smtClean="0"/>
            <a:t>El uso del</a:t>
          </a:r>
        </a:p>
        <a:p>
          <a:r>
            <a:rPr lang="es-EC" sz="1800" dirty="0" smtClean="0"/>
            <a:t>(dinero móvil)  </a:t>
          </a:r>
          <a:endParaRPr lang="es-EC" sz="1800" dirty="0"/>
        </a:p>
      </dgm:t>
    </dgm:pt>
    <dgm:pt modelId="{5E7CC0CF-4EEC-4B18-9164-7DB8648A61D9}" type="parTrans" cxnId="{A0D82E28-45E3-4ACA-8769-DC31A4815E7B}">
      <dgm:prSet/>
      <dgm:spPr/>
      <dgm:t>
        <a:bodyPr/>
        <a:lstStyle/>
        <a:p>
          <a:endParaRPr lang="es-EC" sz="1800"/>
        </a:p>
      </dgm:t>
    </dgm:pt>
    <dgm:pt modelId="{1F705982-D485-4F8B-AD76-D452542D019B}" type="sibTrans" cxnId="{A0D82E28-45E3-4ACA-8769-DC31A4815E7B}">
      <dgm:prSet custT="1"/>
      <dgm:spPr/>
      <dgm:t>
        <a:bodyPr/>
        <a:lstStyle/>
        <a:p>
          <a:endParaRPr lang="es-EC" sz="1800"/>
        </a:p>
      </dgm:t>
    </dgm:pt>
    <dgm:pt modelId="{56DC7FB8-B0EA-49DD-99F8-F5C24F23C18E}">
      <dgm:prSet phldrT="[Texto]" custT="1"/>
      <dgm:spPr/>
      <dgm:t>
        <a:bodyPr/>
        <a:lstStyle/>
        <a:p>
          <a:r>
            <a:rPr lang="es-EC" sz="1800" dirty="0" smtClean="0"/>
            <a:t>medio de pago incluyente </a:t>
          </a:r>
          <a:endParaRPr lang="es-EC" sz="1800" dirty="0"/>
        </a:p>
      </dgm:t>
    </dgm:pt>
    <dgm:pt modelId="{5AE2C190-47F4-45C0-9F24-3EE36A1CCA1E}" type="parTrans" cxnId="{19B92B22-99D9-45F5-9069-58D06900E553}">
      <dgm:prSet/>
      <dgm:spPr/>
      <dgm:t>
        <a:bodyPr/>
        <a:lstStyle/>
        <a:p>
          <a:endParaRPr lang="es-EC" sz="1800"/>
        </a:p>
      </dgm:t>
    </dgm:pt>
    <dgm:pt modelId="{274F8EF6-7BDF-429C-ACA5-7C468AD7374C}" type="sibTrans" cxnId="{19B92B22-99D9-45F5-9069-58D06900E553}">
      <dgm:prSet custT="1"/>
      <dgm:spPr/>
      <dgm:t>
        <a:bodyPr/>
        <a:lstStyle/>
        <a:p>
          <a:endParaRPr lang="es-EC" sz="1800"/>
        </a:p>
      </dgm:t>
    </dgm:pt>
    <dgm:pt modelId="{F33B7091-B21F-4836-ADE0-32E05741F3FA}">
      <dgm:prSet phldrT="[Texto]" custT="1"/>
      <dgm:spPr/>
      <dgm:t>
        <a:bodyPr/>
        <a:lstStyle/>
        <a:p>
          <a:r>
            <a:rPr lang="es-EC" sz="1800" dirty="0" smtClean="0"/>
            <a:t>autonomía manejo finanzas.</a:t>
          </a:r>
          <a:endParaRPr lang="es-EC" sz="1800" dirty="0"/>
        </a:p>
      </dgm:t>
    </dgm:pt>
    <dgm:pt modelId="{849F3C7B-B06F-4D48-8D3E-6AFA78A11EE4}" type="parTrans" cxnId="{3DEE7502-7A90-47CF-A5AB-7F48F9B8BFED}">
      <dgm:prSet/>
      <dgm:spPr/>
      <dgm:t>
        <a:bodyPr/>
        <a:lstStyle/>
        <a:p>
          <a:endParaRPr lang="es-EC" sz="1800"/>
        </a:p>
      </dgm:t>
    </dgm:pt>
    <dgm:pt modelId="{C3C5769A-67F4-45CE-9DF5-7C53169629A4}" type="sibTrans" cxnId="{3DEE7502-7A90-47CF-A5AB-7F48F9B8BFED}">
      <dgm:prSet/>
      <dgm:spPr/>
      <dgm:t>
        <a:bodyPr/>
        <a:lstStyle/>
        <a:p>
          <a:endParaRPr lang="es-EC" sz="1800"/>
        </a:p>
      </dgm:t>
    </dgm:pt>
    <dgm:pt modelId="{393E61ED-BA16-4B11-B4C8-1E1F3EEDA9E4}">
      <dgm:prSet custT="1"/>
      <dgm:spPr/>
      <dgm:t>
        <a:bodyPr/>
        <a:lstStyle/>
        <a:p>
          <a:r>
            <a:rPr lang="es-EC" sz="1800" dirty="0" smtClean="0"/>
            <a:t>sencillo, rápido, costos menores</a:t>
          </a:r>
          <a:endParaRPr lang="es-EC" sz="1800" dirty="0"/>
        </a:p>
      </dgm:t>
    </dgm:pt>
    <dgm:pt modelId="{EE639F27-87F0-4A7B-8BC8-0BC173622706}" type="parTrans" cxnId="{67A7E531-E5A0-4CEE-8DFE-0FF98AEC34B0}">
      <dgm:prSet/>
      <dgm:spPr/>
      <dgm:t>
        <a:bodyPr/>
        <a:lstStyle/>
        <a:p>
          <a:endParaRPr lang="es-EC" sz="1800"/>
        </a:p>
      </dgm:t>
    </dgm:pt>
    <dgm:pt modelId="{B78717EE-20CF-436C-8C7B-3C48862D439D}" type="sibTrans" cxnId="{67A7E531-E5A0-4CEE-8DFE-0FF98AEC34B0}">
      <dgm:prSet custT="1"/>
      <dgm:spPr/>
      <dgm:t>
        <a:bodyPr/>
        <a:lstStyle/>
        <a:p>
          <a:endParaRPr lang="es-EC" sz="1800"/>
        </a:p>
      </dgm:t>
    </dgm:pt>
    <dgm:pt modelId="{01A471DF-5DEC-4C80-B0AF-EB813819C63F}" type="pres">
      <dgm:prSet presAssocID="{94C74D53-5DD6-4C6C-966B-1C34EB84F686}" presName="Name0" presStyleCnt="0">
        <dgm:presLayoutVars>
          <dgm:dir/>
          <dgm:resizeHandles val="exact"/>
        </dgm:presLayoutVars>
      </dgm:prSet>
      <dgm:spPr/>
      <dgm:t>
        <a:bodyPr/>
        <a:lstStyle/>
        <a:p>
          <a:endParaRPr lang="es-EC"/>
        </a:p>
      </dgm:t>
    </dgm:pt>
    <dgm:pt modelId="{A91D70C4-DB2D-40C3-AD49-74563B231EAC}" type="pres">
      <dgm:prSet presAssocID="{C2D07D95-8C9A-41C8-898D-B114F732CF05}" presName="node" presStyleLbl="node1" presStyleIdx="0" presStyleCnt="4">
        <dgm:presLayoutVars>
          <dgm:bulletEnabled val="1"/>
        </dgm:presLayoutVars>
      </dgm:prSet>
      <dgm:spPr/>
      <dgm:t>
        <a:bodyPr/>
        <a:lstStyle/>
        <a:p>
          <a:endParaRPr lang="es-EC"/>
        </a:p>
      </dgm:t>
    </dgm:pt>
    <dgm:pt modelId="{325AF96D-961E-4D65-A437-1A0ACB497D24}" type="pres">
      <dgm:prSet presAssocID="{1F705982-D485-4F8B-AD76-D452542D019B}" presName="sibTrans" presStyleLbl="sibTrans1D1" presStyleIdx="0" presStyleCnt="3"/>
      <dgm:spPr/>
      <dgm:t>
        <a:bodyPr/>
        <a:lstStyle/>
        <a:p>
          <a:endParaRPr lang="es-EC"/>
        </a:p>
      </dgm:t>
    </dgm:pt>
    <dgm:pt modelId="{BBA0FC1D-DF99-42A0-9D8F-D5ACFAF6AE43}" type="pres">
      <dgm:prSet presAssocID="{1F705982-D485-4F8B-AD76-D452542D019B}" presName="connectorText" presStyleLbl="sibTrans1D1" presStyleIdx="0" presStyleCnt="3"/>
      <dgm:spPr/>
      <dgm:t>
        <a:bodyPr/>
        <a:lstStyle/>
        <a:p>
          <a:endParaRPr lang="es-EC"/>
        </a:p>
      </dgm:t>
    </dgm:pt>
    <dgm:pt modelId="{7E95B72A-1657-48A9-BCC1-0B88C4E06BF6}" type="pres">
      <dgm:prSet presAssocID="{56DC7FB8-B0EA-49DD-99F8-F5C24F23C18E}" presName="node" presStyleLbl="node1" presStyleIdx="1" presStyleCnt="4">
        <dgm:presLayoutVars>
          <dgm:bulletEnabled val="1"/>
        </dgm:presLayoutVars>
      </dgm:prSet>
      <dgm:spPr/>
      <dgm:t>
        <a:bodyPr/>
        <a:lstStyle/>
        <a:p>
          <a:endParaRPr lang="es-EC"/>
        </a:p>
      </dgm:t>
    </dgm:pt>
    <dgm:pt modelId="{DB0476FC-9D92-4605-9081-02B5105258CC}" type="pres">
      <dgm:prSet presAssocID="{274F8EF6-7BDF-429C-ACA5-7C468AD7374C}" presName="sibTrans" presStyleLbl="sibTrans1D1" presStyleIdx="1" presStyleCnt="3"/>
      <dgm:spPr/>
      <dgm:t>
        <a:bodyPr/>
        <a:lstStyle/>
        <a:p>
          <a:endParaRPr lang="es-EC"/>
        </a:p>
      </dgm:t>
    </dgm:pt>
    <dgm:pt modelId="{E95F55D7-AB38-4854-A85F-CF13F98F6004}" type="pres">
      <dgm:prSet presAssocID="{274F8EF6-7BDF-429C-ACA5-7C468AD7374C}" presName="connectorText" presStyleLbl="sibTrans1D1" presStyleIdx="1" presStyleCnt="3"/>
      <dgm:spPr/>
      <dgm:t>
        <a:bodyPr/>
        <a:lstStyle/>
        <a:p>
          <a:endParaRPr lang="es-EC"/>
        </a:p>
      </dgm:t>
    </dgm:pt>
    <dgm:pt modelId="{6DFB3B24-981F-47C8-A635-0E90428B9611}" type="pres">
      <dgm:prSet presAssocID="{393E61ED-BA16-4B11-B4C8-1E1F3EEDA9E4}" presName="node" presStyleLbl="node1" presStyleIdx="2" presStyleCnt="4">
        <dgm:presLayoutVars>
          <dgm:bulletEnabled val="1"/>
        </dgm:presLayoutVars>
      </dgm:prSet>
      <dgm:spPr/>
      <dgm:t>
        <a:bodyPr/>
        <a:lstStyle/>
        <a:p>
          <a:endParaRPr lang="es-EC"/>
        </a:p>
      </dgm:t>
    </dgm:pt>
    <dgm:pt modelId="{33305CA5-A833-4B11-95AB-4D3D11EC577B}" type="pres">
      <dgm:prSet presAssocID="{B78717EE-20CF-436C-8C7B-3C48862D439D}" presName="sibTrans" presStyleLbl="sibTrans1D1" presStyleIdx="2" presStyleCnt="3"/>
      <dgm:spPr/>
      <dgm:t>
        <a:bodyPr/>
        <a:lstStyle/>
        <a:p>
          <a:endParaRPr lang="es-EC"/>
        </a:p>
      </dgm:t>
    </dgm:pt>
    <dgm:pt modelId="{4898BF28-3615-43C4-BAC1-AF8D34766F7A}" type="pres">
      <dgm:prSet presAssocID="{B78717EE-20CF-436C-8C7B-3C48862D439D}" presName="connectorText" presStyleLbl="sibTrans1D1" presStyleIdx="2" presStyleCnt="3"/>
      <dgm:spPr/>
      <dgm:t>
        <a:bodyPr/>
        <a:lstStyle/>
        <a:p>
          <a:endParaRPr lang="es-EC"/>
        </a:p>
      </dgm:t>
    </dgm:pt>
    <dgm:pt modelId="{071356B9-590C-4B57-88B2-8F478837C037}" type="pres">
      <dgm:prSet presAssocID="{F33B7091-B21F-4836-ADE0-32E05741F3FA}" presName="node" presStyleLbl="node1" presStyleIdx="3" presStyleCnt="4">
        <dgm:presLayoutVars>
          <dgm:bulletEnabled val="1"/>
        </dgm:presLayoutVars>
      </dgm:prSet>
      <dgm:spPr/>
      <dgm:t>
        <a:bodyPr/>
        <a:lstStyle/>
        <a:p>
          <a:endParaRPr lang="es-EC"/>
        </a:p>
      </dgm:t>
    </dgm:pt>
  </dgm:ptLst>
  <dgm:cxnLst>
    <dgm:cxn modelId="{B7B8ABAA-F3CB-45C6-A3EA-419B2BC68BD5}" type="presOf" srcId="{1F705982-D485-4F8B-AD76-D452542D019B}" destId="{BBA0FC1D-DF99-42A0-9D8F-D5ACFAF6AE43}" srcOrd="1" destOrd="0" presId="urn:microsoft.com/office/officeart/2005/8/layout/bProcess3"/>
    <dgm:cxn modelId="{A0D82E28-45E3-4ACA-8769-DC31A4815E7B}" srcId="{94C74D53-5DD6-4C6C-966B-1C34EB84F686}" destId="{C2D07D95-8C9A-41C8-898D-B114F732CF05}" srcOrd="0" destOrd="0" parTransId="{5E7CC0CF-4EEC-4B18-9164-7DB8648A61D9}" sibTransId="{1F705982-D485-4F8B-AD76-D452542D019B}"/>
    <dgm:cxn modelId="{02007F12-76E8-471F-ACE2-79FEFCE49158}" type="presOf" srcId="{C2D07D95-8C9A-41C8-898D-B114F732CF05}" destId="{A91D70C4-DB2D-40C3-AD49-74563B231EAC}" srcOrd="0" destOrd="0" presId="urn:microsoft.com/office/officeart/2005/8/layout/bProcess3"/>
    <dgm:cxn modelId="{BECB75E0-43EB-4F3D-9161-4268E87469CE}" type="presOf" srcId="{F33B7091-B21F-4836-ADE0-32E05741F3FA}" destId="{071356B9-590C-4B57-88B2-8F478837C037}" srcOrd="0" destOrd="0" presId="urn:microsoft.com/office/officeart/2005/8/layout/bProcess3"/>
    <dgm:cxn modelId="{19B92B22-99D9-45F5-9069-58D06900E553}" srcId="{94C74D53-5DD6-4C6C-966B-1C34EB84F686}" destId="{56DC7FB8-B0EA-49DD-99F8-F5C24F23C18E}" srcOrd="1" destOrd="0" parTransId="{5AE2C190-47F4-45C0-9F24-3EE36A1CCA1E}" sibTransId="{274F8EF6-7BDF-429C-ACA5-7C468AD7374C}"/>
    <dgm:cxn modelId="{3DEE7502-7A90-47CF-A5AB-7F48F9B8BFED}" srcId="{94C74D53-5DD6-4C6C-966B-1C34EB84F686}" destId="{F33B7091-B21F-4836-ADE0-32E05741F3FA}" srcOrd="3" destOrd="0" parTransId="{849F3C7B-B06F-4D48-8D3E-6AFA78A11EE4}" sibTransId="{C3C5769A-67F4-45CE-9DF5-7C53169629A4}"/>
    <dgm:cxn modelId="{7ADA4DEA-CD43-4E8B-942F-83ED6DEEE6C5}" type="presOf" srcId="{94C74D53-5DD6-4C6C-966B-1C34EB84F686}" destId="{01A471DF-5DEC-4C80-B0AF-EB813819C63F}" srcOrd="0" destOrd="0" presId="urn:microsoft.com/office/officeart/2005/8/layout/bProcess3"/>
    <dgm:cxn modelId="{8C51A3C5-B138-4B22-A0D3-135080E9564C}" type="presOf" srcId="{56DC7FB8-B0EA-49DD-99F8-F5C24F23C18E}" destId="{7E95B72A-1657-48A9-BCC1-0B88C4E06BF6}" srcOrd="0" destOrd="0" presId="urn:microsoft.com/office/officeart/2005/8/layout/bProcess3"/>
    <dgm:cxn modelId="{DFF267B8-7EB9-456D-9ECC-A786CE25B760}" type="presOf" srcId="{B78717EE-20CF-436C-8C7B-3C48862D439D}" destId="{4898BF28-3615-43C4-BAC1-AF8D34766F7A}" srcOrd="1" destOrd="0" presId="urn:microsoft.com/office/officeart/2005/8/layout/bProcess3"/>
    <dgm:cxn modelId="{604BCE0D-AF42-475B-B27F-398D6F45A062}" type="presOf" srcId="{1F705982-D485-4F8B-AD76-D452542D019B}" destId="{325AF96D-961E-4D65-A437-1A0ACB497D24}" srcOrd="0" destOrd="0" presId="urn:microsoft.com/office/officeart/2005/8/layout/bProcess3"/>
    <dgm:cxn modelId="{67A7E531-E5A0-4CEE-8DFE-0FF98AEC34B0}" srcId="{94C74D53-5DD6-4C6C-966B-1C34EB84F686}" destId="{393E61ED-BA16-4B11-B4C8-1E1F3EEDA9E4}" srcOrd="2" destOrd="0" parTransId="{EE639F27-87F0-4A7B-8BC8-0BC173622706}" sibTransId="{B78717EE-20CF-436C-8C7B-3C48862D439D}"/>
    <dgm:cxn modelId="{B455BB06-186B-4200-B960-6558DDE7F442}" type="presOf" srcId="{393E61ED-BA16-4B11-B4C8-1E1F3EEDA9E4}" destId="{6DFB3B24-981F-47C8-A635-0E90428B9611}" srcOrd="0" destOrd="0" presId="urn:microsoft.com/office/officeart/2005/8/layout/bProcess3"/>
    <dgm:cxn modelId="{29614D2E-272D-49F0-B7F3-B49ACE75A849}" type="presOf" srcId="{274F8EF6-7BDF-429C-ACA5-7C468AD7374C}" destId="{DB0476FC-9D92-4605-9081-02B5105258CC}" srcOrd="0" destOrd="0" presId="urn:microsoft.com/office/officeart/2005/8/layout/bProcess3"/>
    <dgm:cxn modelId="{AC5112B5-74C9-45AA-B2DC-390162603935}" type="presOf" srcId="{274F8EF6-7BDF-429C-ACA5-7C468AD7374C}" destId="{E95F55D7-AB38-4854-A85F-CF13F98F6004}" srcOrd="1" destOrd="0" presId="urn:microsoft.com/office/officeart/2005/8/layout/bProcess3"/>
    <dgm:cxn modelId="{D67A7752-009A-4E20-A849-B407ACC8A92C}" type="presOf" srcId="{B78717EE-20CF-436C-8C7B-3C48862D439D}" destId="{33305CA5-A833-4B11-95AB-4D3D11EC577B}" srcOrd="0" destOrd="0" presId="urn:microsoft.com/office/officeart/2005/8/layout/bProcess3"/>
    <dgm:cxn modelId="{AD027803-1BC7-4435-8201-D6D144D4BBFC}" type="presParOf" srcId="{01A471DF-5DEC-4C80-B0AF-EB813819C63F}" destId="{A91D70C4-DB2D-40C3-AD49-74563B231EAC}" srcOrd="0" destOrd="0" presId="urn:microsoft.com/office/officeart/2005/8/layout/bProcess3"/>
    <dgm:cxn modelId="{9E74CC2F-22B3-43A5-9A4D-757E4EB3F130}" type="presParOf" srcId="{01A471DF-5DEC-4C80-B0AF-EB813819C63F}" destId="{325AF96D-961E-4D65-A437-1A0ACB497D24}" srcOrd="1" destOrd="0" presId="urn:microsoft.com/office/officeart/2005/8/layout/bProcess3"/>
    <dgm:cxn modelId="{CFB15B2D-40F6-4BFF-8B04-A9E8E042ABAA}" type="presParOf" srcId="{325AF96D-961E-4D65-A437-1A0ACB497D24}" destId="{BBA0FC1D-DF99-42A0-9D8F-D5ACFAF6AE43}" srcOrd="0" destOrd="0" presId="urn:microsoft.com/office/officeart/2005/8/layout/bProcess3"/>
    <dgm:cxn modelId="{B1920A51-6EE2-480F-8CB3-86BC339D60AC}" type="presParOf" srcId="{01A471DF-5DEC-4C80-B0AF-EB813819C63F}" destId="{7E95B72A-1657-48A9-BCC1-0B88C4E06BF6}" srcOrd="2" destOrd="0" presId="urn:microsoft.com/office/officeart/2005/8/layout/bProcess3"/>
    <dgm:cxn modelId="{2FD4482E-0D9E-452F-AF60-93CA352C7FA6}" type="presParOf" srcId="{01A471DF-5DEC-4C80-B0AF-EB813819C63F}" destId="{DB0476FC-9D92-4605-9081-02B5105258CC}" srcOrd="3" destOrd="0" presId="urn:microsoft.com/office/officeart/2005/8/layout/bProcess3"/>
    <dgm:cxn modelId="{CD95B502-0AE1-4D05-A397-2121451CF76D}" type="presParOf" srcId="{DB0476FC-9D92-4605-9081-02B5105258CC}" destId="{E95F55D7-AB38-4854-A85F-CF13F98F6004}" srcOrd="0" destOrd="0" presId="urn:microsoft.com/office/officeart/2005/8/layout/bProcess3"/>
    <dgm:cxn modelId="{6884237F-4E5E-4CF0-B3FB-0B07BA60E41A}" type="presParOf" srcId="{01A471DF-5DEC-4C80-B0AF-EB813819C63F}" destId="{6DFB3B24-981F-47C8-A635-0E90428B9611}" srcOrd="4" destOrd="0" presId="urn:microsoft.com/office/officeart/2005/8/layout/bProcess3"/>
    <dgm:cxn modelId="{4CD55768-706B-4637-BA08-DF670A27FB69}" type="presParOf" srcId="{01A471DF-5DEC-4C80-B0AF-EB813819C63F}" destId="{33305CA5-A833-4B11-95AB-4D3D11EC577B}" srcOrd="5" destOrd="0" presId="urn:microsoft.com/office/officeart/2005/8/layout/bProcess3"/>
    <dgm:cxn modelId="{16EFD892-8990-44FB-BB1B-51D124A50ACF}" type="presParOf" srcId="{33305CA5-A833-4B11-95AB-4D3D11EC577B}" destId="{4898BF28-3615-43C4-BAC1-AF8D34766F7A}" srcOrd="0" destOrd="0" presId="urn:microsoft.com/office/officeart/2005/8/layout/bProcess3"/>
    <dgm:cxn modelId="{E7FEBB41-D1F2-403F-9E59-47575D3A3DF0}" type="presParOf" srcId="{01A471DF-5DEC-4C80-B0AF-EB813819C63F}" destId="{071356B9-590C-4B57-88B2-8F478837C037}"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4C74D53-5DD6-4C6C-966B-1C34EB84F686}" type="doc">
      <dgm:prSet loTypeId="urn:microsoft.com/office/officeart/2005/8/layout/bProcess3" loCatId="process" qsTypeId="urn:microsoft.com/office/officeart/2005/8/quickstyle/simple2" qsCatId="simple" csTypeId="urn:microsoft.com/office/officeart/2005/8/colors/accent6_1" csCatId="accent6" phldr="1"/>
      <dgm:spPr/>
      <dgm:t>
        <a:bodyPr/>
        <a:lstStyle/>
        <a:p>
          <a:endParaRPr lang="es-EC"/>
        </a:p>
      </dgm:t>
    </dgm:pt>
    <dgm:pt modelId="{C2D07D95-8C9A-41C8-898D-B114F732CF05}">
      <dgm:prSet phldrT="[Texto]"/>
      <dgm:spPr/>
      <dgm:t>
        <a:bodyPr/>
        <a:lstStyle/>
        <a:p>
          <a:r>
            <a:rPr lang="es-EC" dirty="0" smtClean="0"/>
            <a:t>Se identificó que los  socios de las Cooperativas </a:t>
          </a:r>
          <a:r>
            <a:rPr lang="es-EC" dirty="0" smtClean="0"/>
            <a:t>  </a:t>
          </a:r>
          <a:endParaRPr lang="es-EC" dirty="0"/>
        </a:p>
      </dgm:t>
    </dgm:pt>
    <dgm:pt modelId="{5E7CC0CF-4EEC-4B18-9164-7DB8648A61D9}" type="parTrans" cxnId="{A0D82E28-45E3-4ACA-8769-DC31A4815E7B}">
      <dgm:prSet/>
      <dgm:spPr/>
      <dgm:t>
        <a:bodyPr/>
        <a:lstStyle/>
        <a:p>
          <a:endParaRPr lang="es-EC"/>
        </a:p>
      </dgm:t>
    </dgm:pt>
    <dgm:pt modelId="{1F705982-D485-4F8B-AD76-D452542D019B}" type="sibTrans" cxnId="{A0D82E28-45E3-4ACA-8769-DC31A4815E7B}">
      <dgm:prSet/>
      <dgm:spPr/>
      <dgm:t>
        <a:bodyPr/>
        <a:lstStyle/>
        <a:p>
          <a:endParaRPr lang="es-EC"/>
        </a:p>
      </dgm:t>
    </dgm:pt>
    <dgm:pt modelId="{56DC7FB8-B0EA-49DD-99F8-F5C24F23C18E}">
      <dgm:prSet phldrT="[Texto]"/>
      <dgm:spPr/>
      <dgm:t>
        <a:bodyPr/>
        <a:lstStyle/>
        <a:p>
          <a:r>
            <a:rPr lang="es-EC" dirty="0" smtClean="0"/>
            <a:t>estarían dispuestos a usar el dinero móvil como medio de pago</a:t>
          </a:r>
          <a:endParaRPr lang="es-EC" dirty="0"/>
        </a:p>
      </dgm:t>
    </dgm:pt>
    <dgm:pt modelId="{5AE2C190-47F4-45C0-9F24-3EE36A1CCA1E}" type="parTrans" cxnId="{19B92B22-99D9-45F5-9069-58D06900E553}">
      <dgm:prSet/>
      <dgm:spPr/>
      <dgm:t>
        <a:bodyPr/>
        <a:lstStyle/>
        <a:p>
          <a:endParaRPr lang="es-EC"/>
        </a:p>
      </dgm:t>
    </dgm:pt>
    <dgm:pt modelId="{274F8EF6-7BDF-429C-ACA5-7C468AD7374C}" type="sibTrans" cxnId="{19B92B22-99D9-45F5-9069-58D06900E553}">
      <dgm:prSet/>
      <dgm:spPr/>
      <dgm:t>
        <a:bodyPr/>
        <a:lstStyle/>
        <a:p>
          <a:endParaRPr lang="es-EC"/>
        </a:p>
      </dgm:t>
    </dgm:pt>
    <dgm:pt modelId="{F33B7091-B21F-4836-ADE0-32E05741F3FA}">
      <dgm:prSet phldrT="[Texto]"/>
      <dgm:spPr/>
      <dgm:t>
        <a:bodyPr/>
        <a:lstStyle/>
        <a:p>
          <a:r>
            <a:rPr lang="es-EC" dirty="0" smtClean="0"/>
            <a:t>el 64% de los socios consideró  otorgarán mayores beneficios financieros. </a:t>
          </a:r>
          <a:endParaRPr lang="es-EC" dirty="0"/>
        </a:p>
      </dgm:t>
    </dgm:pt>
    <dgm:pt modelId="{849F3C7B-B06F-4D48-8D3E-6AFA78A11EE4}" type="parTrans" cxnId="{3DEE7502-7A90-47CF-A5AB-7F48F9B8BFED}">
      <dgm:prSet/>
      <dgm:spPr/>
      <dgm:t>
        <a:bodyPr/>
        <a:lstStyle/>
        <a:p>
          <a:endParaRPr lang="es-EC"/>
        </a:p>
      </dgm:t>
    </dgm:pt>
    <dgm:pt modelId="{C3C5769A-67F4-45CE-9DF5-7C53169629A4}" type="sibTrans" cxnId="{3DEE7502-7A90-47CF-A5AB-7F48F9B8BFED}">
      <dgm:prSet/>
      <dgm:spPr/>
      <dgm:t>
        <a:bodyPr/>
        <a:lstStyle/>
        <a:p>
          <a:endParaRPr lang="es-EC"/>
        </a:p>
      </dgm:t>
    </dgm:pt>
    <dgm:pt modelId="{393E61ED-BA16-4B11-B4C8-1E1F3EEDA9E4}">
      <dgm:prSet/>
      <dgm:spPr/>
      <dgm:t>
        <a:bodyPr/>
        <a:lstStyle/>
        <a:p>
          <a:r>
            <a:rPr lang="es-EC" dirty="0" smtClean="0"/>
            <a:t>82% agilitarán las transacciones financieras </a:t>
          </a:r>
          <a:endParaRPr lang="es-EC" dirty="0"/>
        </a:p>
      </dgm:t>
    </dgm:pt>
    <dgm:pt modelId="{EE639F27-87F0-4A7B-8BC8-0BC173622706}" type="parTrans" cxnId="{67A7E531-E5A0-4CEE-8DFE-0FF98AEC34B0}">
      <dgm:prSet/>
      <dgm:spPr/>
      <dgm:t>
        <a:bodyPr/>
        <a:lstStyle/>
        <a:p>
          <a:endParaRPr lang="es-EC"/>
        </a:p>
      </dgm:t>
    </dgm:pt>
    <dgm:pt modelId="{B78717EE-20CF-436C-8C7B-3C48862D439D}" type="sibTrans" cxnId="{67A7E531-E5A0-4CEE-8DFE-0FF98AEC34B0}">
      <dgm:prSet/>
      <dgm:spPr/>
      <dgm:t>
        <a:bodyPr/>
        <a:lstStyle/>
        <a:p>
          <a:endParaRPr lang="es-EC"/>
        </a:p>
      </dgm:t>
    </dgm:pt>
    <dgm:pt modelId="{01A471DF-5DEC-4C80-B0AF-EB813819C63F}" type="pres">
      <dgm:prSet presAssocID="{94C74D53-5DD6-4C6C-966B-1C34EB84F686}" presName="Name0" presStyleCnt="0">
        <dgm:presLayoutVars>
          <dgm:dir/>
          <dgm:resizeHandles val="exact"/>
        </dgm:presLayoutVars>
      </dgm:prSet>
      <dgm:spPr/>
      <dgm:t>
        <a:bodyPr/>
        <a:lstStyle/>
        <a:p>
          <a:endParaRPr lang="es-EC"/>
        </a:p>
      </dgm:t>
    </dgm:pt>
    <dgm:pt modelId="{A91D70C4-DB2D-40C3-AD49-74563B231EAC}" type="pres">
      <dgm:prSet presAssocID="{C2D07D95-8C9A-41C8-898D-B114F732CF05}" presName="node" presStyleLbl="node1" presStyleIdx="0" presStyleCnt="4">
        <dgm:presLayoutVars>
          <dgm:bulletEnabled val="1"/>
        </dgm:presLayoutVars>
      </dgm:prSet>
      <dgm:spPr/>
      <dgm:t>
        <a:bodyPr/>
        <a:lstStyle/>
        <a:p>
          <a:endParaRPr lang="es-EC"/>
        </a:p>
      </dgm:t>
    </dgm:pt>
    <dgm:pt modelId="{325AF96D-961E-4D65-A437-1A0ACB497D24}" type="pres">
      <dgm:prSet presAssocID="{1F705982-D485-4F8B-AD76-D452542D019B}" presName="sibTrans" presStyleLbl="sibTrans1D1" presStyleIdx="0" presStyleCnt="3"/>
      <dgm:spPr/>
      <dgm:t>
        <a:bodyPr/>
        <a:lstStyle/>
        <a:p>
          <a:endParaRPr lang="es-EC"/>
        </a:p>
      </dgm:t>
    </dgm:pt>
    <dgm:pt modelId="{BBA0FC1D-DF99-42A0-9D8F-D5ACFAF6AE43}" type="pres">
      <dgm:prSet presAssocID="{1F705982-D485-4F8B-AD76-D452542D019B}" presName="connectorText" presStyleLbl="sibTrans1D1" presStyleIdx="0" presStyleCnt="3"/>
      <dgm:spPr/>
      <dgm:t>
        <a:bodyPr/>
        <a:lstStyle/>
        <a:p>
          <a:endParaRPr lang="es-EC"/>
        </a:p>
      </dgm:t>
    </dgm:pt>
    <dgm:pt modelId="{7E95B72A-1657-48A9-BCC1-0B88C4E06BF6}" type="pres">
      <dgm:prSet presAssocID="{56DC7FB8-B0EA-49DD-99F8-F5C24F23C18E}" presName="node" presStyleLbl="node1" presStyleIdx="1" presStyleCnt="4">
        <dgm:presLayoutVars>
          <dgm:bulletEnabled val="1"/>
        </dgm:presLayoutVars>
      </dgm:prSet>
      <dgm:spPr/>
      <dgm:t>
        <a:bodyPr/>
        <a:lstStyle/>
        <a:p>
          <a:endParaRPr lang="es-EC"/>
        </a:p>
      </dgm:t>
    </dgm:pt>
    <dgm:pt modelId="{DB0476FC-9D92-4605-9081-02B5105258CC}" type="pres">
      <dgm:prSet presAssocID="{274F8EF6-7BDF-429C-ACA5-7C468AD7374C}" presName="sibTrans" presStyleLbl="sibTrans1D1" presStyleIdx="1" presStyleCnt="3"/>
      <dgm:spPr/>
      <dgm:t>
        <a:bodyPr/>
        <a:lstStyle/>
        <a:p>
          <a:endParaRPr lang="es-EC"/>
        </a:p>
      </dgm:t>
    </dgm:pt>
    <dgm:pt modelId="{E95F55D7-AB38-4854-A85F-CF13F98F6004}" type="pres">
      <dgm:prSet presAssocID="{274F8EF6-7BDF-429C-ACA5-7C468AD7374C}" presName="connectorText" presStyleLbl="sibTrans1D1" presStyleIdx="1" presStyleCnt="3"/>
      <dgm:spPr/>
      <dgm:t>
        <a:bodyPr/>
        <a:lstStyle/>
        <a:p>
          <a:endParaRPr lang="es-EC"/>
        </a:p>
      </dgm:t>
    </dgm:pt>
    <dgm:pt modelId="{6DFB3B24-981F-47C8-A635-0E90428B9611}" type="pres">
      <dgm:prSet presAssocID="{393E61ED-BA16-4B11-B4C8-1E1F3EEDA9E4}" presName="node" presStyleLbl="node1" presStyleIdx="2" presStyleCnt="4">
        <dgm:presLayoutVars>
          <dgm:bulletEnabled val="1"/>
        </dgm:presLayoutVars>
      </dgm:prSet>
      <dgm:spPr/>
      <dgm:t>
        <a:bodyPr/>
        <a:lstStyle/>
        <a:p>
          <a:endParaRPr lang="es-EC"/>
        </a:p>
      </dgm:t>
    </dgm:pt>
    <dgm:pt modelId="{33305CA5-A833-4B11-95AB-4D3D11EC577B}" type="pres">
      <dgm:prSet presAssocID="{B78717EE-20CF-436C-8C7B-3C48862D439D}" presName="sibTrans" presStyleLbl="sibTrans1D1" presStyleIdx="2" presStyleCnt="3"/>
      <dgm:spPr/>
      <dgm:t>
        <a:bodyPr/>
        <a:lstStyle/>
        <a:p>
          <a:endParaRPr lang="es-EC"/>
        </a:p>
      </dgm:t>
    </dgm:pt>
    <dgm:pt modelId="{4898BF28-3615-43C4-BAC1-AF8D34766F7A}" type="pres">
      <dgm:prSet presAssocID="{B78717EE-20CF-436C-8C7B-3C48862D439D}" presName="connectorText" presStyleLbl="sibTrans1D1" presStyleIdx="2" presStyleCnt="3"/>
      <dgm:spPr/>
      <dgm:t>
        <a:bodyPr/>
        <a:lstStyle/>
        <a:p>
          <a:endParaRPr lang="es-EC"/>
        </a:p>
      </dgm:t>
    </dgm:pt>
    <dgm:pt modelId="{071356B9-590C-4B57-88B2-8F478837C037}" type="pres">
      <dgm:prSet presAssocID="{F33B7091-B21F-4836-ADE0-32E05741F3FA}" presName="node" presStyleLbl="node1" presStyleIdx="3" presStyleCnt="4">
        <dgm:presLayoutVars>
          <dgm:bulletEnabled val="1"/>
        </dgm:presLayoutVars>
      </dgm:prSet>
      <dgm:spPr/>
      <dgm:t>
        <a:bodyPr/>
        <a:lstStyle/>
        <a:p>
          <a:endParaRPr lang="es-EC"/>
        </a:p>
      </dgm:t>
    </dgm:pt>
  </dgm:ptLst>
  <dgm:cxnLst>
    <dgm:cxn modelId="{7BD02AC1-3026-4EC1-BDD2-AA3A93EE8A55}" type="presOf" srcId="{94C74D53-5DD6-4C6C-966B-1C34EB84F686}" destId="{01A471DF-5DEC-4C80-B0AF-EB813819C63F}" srcOrd="0" destOrd="0" presId="urn:microsoft.com/office/officeart/2005/8/layout/bProcess3"/>
    <dgm:cxn modelId="{D3E51FE8-3DBA-4928-B68E-53922A90EAA5}" type="presOf" srcId="{274F8EF6-7BDF-429C-ACA5-7C468AD7374C}" destId="{E95F55D7-AB38-4854-A85F-CF13F98F6004}" srcOrd="1" destOrd="0" presId="urn:microsoft.com/office/officeart/2005/8/layout/bProcess3"/>
    <dgm:cxn modelId="{1BF22814-11E1-41BF-87B3-4C46677DC6A9}" type="presOf" srcId="{274F8EF6-7BDF-429C-ACA5-7C468AD7374C}" destId="{DB0476FC-9D92-4605-9081-02B5105258CC}" srcOrd="0" destOrd="0" presId="urn:microsoft.com/office/officeart/2005/8/layout/bProcess3"/>
    <dgm:cxn modelId="{A0D82E28-45E3-4ACA-8769-DC31A4815E7B}" srcId="{94C74D53-5DD6-4C6C-966B-1C34EB84F686}" destId="{C2D07D95-8C9A-41C8-898D-B114F732CF05}" srcOrd="0" destOrd="0" parTransId="{5E7CC0CF-4EEC-4B18-9164-7DB8648A61D9}" sibTransId="{1F705982-D485-4F8B-AD76-D452542D019B}"/>
    <dgm:cxn modelId="{21CFC867-84B0-457B-95E2-C1CC218B3860}" type="presOf" srcId="{393E61ED-BA16-4B11-B4C8-1E1F3EEDA9E4}" destId="{6DFB3B24-981F-47C8-A635-0E90428B9611}" srcOrd="0" destOrd="0" presId="urn:microsoft.com/office/officeart/2005/8/layout/bProcess3"/>
    <dgm:cxn modelId="{2799CF29-4D08-4F7D-A9B9-C8BFE6D3BC17}" type="presOf" srcId="{1F705982-D485-4F8B-AD76-D452542D019B}" destId="{325AF96D-961E-4D65-A437-1A0ACB497D24}" srcOrd="0" destOrd="0" presId="urn:microsoft.com/office/officeart/2005/8/layout/bProcess3"/>
    <dgm:cxn modelId="{B904F8FE-1285-4DAA-AB89-85A73D56CE20}" type="presOf" srcId="{1F705982-D485-4F8B-AD76-D452542D019B}" destId="{BBA0FC1D-DF99-42A0-9D8F-D5ACFAF6AE43}" srcOrd="1" destOrd="0" presId="urn:microsoft.com/office/officeart/2005/8/layout/bProcess3"/>
    <dgm:cxn modelId="{19B92B22-99D9-45F5-9069-58D06900E553}" srcId="{94C74D53-5DD6-4C6C-966B-1C34EB84F686}" destId="{56DC7FB8-B0EA-49DD-99F8-F5C24F23C18E}" srcOrd="1" destOrd="0" parTransId="{5AE2C190-47F4-45C0-9F24-3EE36A1CCA1E}" sibTransId="{274F8EF6-7BDF-429C-ACA5-7C468AD7374C}"/>
    <dgm:cxn modelId="{3DEE7502-7A90-47CF-A5AB-7F48F9B8BFED}" srcId="{94C74D53-5DD6-4C6C-966B-1C34EB84F686}" destId="{F33B7091-B21F-4836-ADE0-32E05741F3FA}" srcOrd="3" destOrd="0" parTransId="{849F3C7B-B06F-4D48-8D3E-6AFA78A11EE4}" sibTransId="{C3C5769A-67F4-45CE-9DF5-7C53169629A4}"/>
    <dgm:cxn modelId="{D52059E6-4698-4A5A-9369-FA43BE06B002}" type="presOf" srcId="{B78717EE-20CF-436C-8C7B-3C48862D439D}" destId="{33305CA5-A833-4B11-95AB-4D3D11EC577B}" srcOrd="0" destOrd="0" presId="urn:microsoft.com/office/officeart/2005/8/layout/bProcess3"/>
    <dgm:cxn modelId="{CB02ADB5-36C3-489A-A8AB-6646FBC7806D}" type="presOf" srcId="{56DC7FB8-B0EA-49DD-99F8-F5C24F23C18E}" destId="{7E95B72A-1657-48A9-BCC1-0B88C4E06BF6}" srcOrd="0" destOrd="0" presId="urn:microsoft.com/office/officeart/2005/8/layout/bProcess3"/>
    <dgm:cxn modelId="{338266CB-2832-4F6F-995E-64945964B589}" type="presOf" srcId="{F33B7091-B21F-4836-ADE0-32E05741F3FA}" destId="{071356B9-590C-4B57-88B2-8F478837C037}" srcOrd="0" destOrd="0" presId="urn:microsoft.com/office/officeart/2005/8/layout/bProcess3"/>
    <dgm:cxn modelId="{67A7E531-E5A0-4CEE-8DFE-0FF98AEC34B0}" srcId="{94C74D53-5DD6-4C6C-966B-1C34EB84F686}" destId="{393E61ED-BA16-4B11-B4C8-1E1F3EEDA9E4}" srcOrd="2" destOrd="0" parTransId="{EE639F27-87F0-4A7B-8BC8-0BC173622706}" sibTransId="{B78717EE-20CF-436C-8C7B-3C48862D439D}"/>
    <dgm:cxn modelId="{0BDABB0E-8A86-4652-A9EF-A60A8C94FB86}" type="presOf" srcId="{B78717EE-20CF-436C-8C7B-3C48862D439D}" destId="{4898BF28-3615-43C4-BAC1-AF8D34766F7A}" srcOrd="1" destOrd="0" presId="urn:microsoft.com/office/officeart/2005/8/layout/bProcess3"/>
    <dgm:cxn modelId="{AF90A040-60F6-40E3-81E1-7836AA20F41D}" type="presOf" srcId="{C2D07D95-8C9A-41C8-898D-B114F732CF05}" destId="{A91D70C4-DB2D-40C3-AD49-74563B231EAC}" srcOrd="0" destOrd="0" presId="urn:microsoft.com/office/officeart/2005/8/layout/bProcess3"/>
    <dgm:cxn modelId="{1405736C-F927-4158-A8FF-330FC96BF2AF}" type="presParOf" srcId="{01A471DF-5DEC-4C80-B0AF-EB813819C63F}" destId="{A91D70C4-DB2D-40C3-AD49-74563B231EAC}" srcOrd="0" destOrd="0" presId="urn:microsoft.com/office/officeart/2005/8/layout/bProcess3"/>
    <dgm:cxn modelId="{98B00F36-4A6B-4B0F-B57A-E898751FE7A8}" type="presParOf" srcId="{01A471DF-5DEC-4C80-B0AF-EB813819C63F}" destId="{325AF96D-961E-4D65-A437-1A0ACB497D24}" srcOrd="1" destOrd="0" presId="urn:microsoft.com/office/officeart/2005/8/layout/bProcess3"/>
    <dgm:cxn modelId="{7E82878D-E7A5-4D6A-8C1B-9778710E3258}" type="presParOf" srcId="{325AF96D-961E-4D65-A437-1A0ACB497D24}" destId="{BBA0FC1D-DF99-42A0-9D8F-D5ACFAF6AE43}" srcOrd="0" destOrd="0" presId="urn:microsoft.com/office/officeart/2005/8/layout/bProcess3"/>
    <dgm:cxn modelId="{6AD31646-2F03-4141-8FE1-F830EB1FD493}" type="presParOf" srcId="{01A471DF-5DEC-4C80-B0AF-EB813819C63F}" destId="{7E95B72A-1657-48A9-BCC1-0B88C4E06BF6}" srcOrd="2" destOrd="0" presId="urn:microsoft.com/office/officeart/2005/8/layout/bProcess3"/>
    <dgm:cxn modelId="{C5374282-8FDA-4AD9-9F71-47CA65124A6F}" type="presParOf" srcId="{01A471DF-5DEC-4C80-B0AF-EB813819C63F}" destId="{DB0476FC-9D92-4605-9081-02B5105258CC}" srcOrd="3" destOrd="0" presId="urn:microsoft.com/office/officeart/2005/8/layout/bProcess3"/>
    <dgm:cxn modelId="{AF14B993-2FA0-4B04-B37D-1FA67F989A83}" type="presParOf" srcId="{DB0476FC-9D92-4605-9081-02B5105258CC}" destId="{E95F55D7-AB38-4854-A85F-CF13F98F6004}" srcOrd="0" destOrd="0" presId="urn:microsoft.com/office/officeart/2005/8/layout/bProcess3"/>
    <dgm:cxn modelId="{D13F3A01-069B-43E9-9124-9363CEB4FA48}" type="presParOf" srcId="{01A471DF-5DEC-4C80-B0AF-EB813819C63F}" destId="{6DFB3B24-981F-47C8-A635-0E90428B9611}" srcOrd="4" destOrd="0" presId="urn:microsoft.com/office/officeart/2005/8/layout/bProcess3"/>
    <dgm:cxn modelId="{DC1A2AF4-8EAE-4241-9FC2-6E7B5B852BFF}" type="presParOf" srcId="{01A471DF-5DEC-4C80-B0AF-EB813819C63F}" destId="{33305CA5-A833-4B11-95AB-4D3D11EC577B}" srcOrd="5" destOrd="0" presId="urn:microsoft.com/office/officeart/2005/8/layout/bProcess3"/>
    <dgm:cxn modelId="{5813D35D-C975-436C-B0D8-9DE59D8138B5}" type="presParOf" srcId="{33305CA5-A833-4B11-95AB-4D3D11EC577B}" destId="{4898BF28-3615-43C4-BAC1-AF8D34766F7A}" srcOrd="0" destOrd="0" presId="urn:microsoft.com/office/officeart/2005/8/layout/bProcess3"/>
    <dgm:cxn modelId="{DCCE6CF1-B011-4FEF-A545-A815DAD885CE}" type="presParOf" srcId="{01A471DF-5DEC-4C80-B0AF-EB813819C63F}" destId="{071356B9-590C-4B57-88B2-8F478837C037}" srcOrd="6" destOrd="0" presId="urn:microsoft.com/office/officeart/2005/8/layout/b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E7C2BE6-95EE-4B11-8600-00B07C1AFB93}" type="doc">
      <dgm:prSet loTypeId="urn:microsoft.com/office/officeart/2005/8/layout/bProcess3" loCatId="process" qsTypeId="urn:microsoft.com/office/officeart/2005/8/quickstyle/simple2" qsCatId="simple" csTypeId="urn:microsoft.com/office/officeart/2005/8/colors/accent6_1" csCatId="accent6" phldr="1"/>
      <dgm:spPr/>
      <dgm:t>
        <a:bodyPr/>
        <a:lstStyle/>
        <a:p>
          <a:endParaRPr lang="es-EC"/>
        </a:p>
      </dgm:t>
    </dgm:pt>
    <dgm:pt modelId="{422DA748-6B09-4145-AA01-D6BA8C47C7C5}">
      <dgm:prSet phldrT="[Texto]" custT="1"/>
      <dgm:spPr/>
      <dgm:t>
        <a:bodyPr/>
        <a:lstStyle/>
        <a:p>
          <a:r>
            <a:rPr lang="es-EC" sz="2000" dirty="0" smtClean="0"/>
            <a:t>Servicios financieros de calidad, costos menores</a:t>
          </a:r>
          <a:endParaRPr lang="es-EC" sz="2000" dirty="0"/>
        </a:p>
      </dgm:t>
    </dgm:pt>
    <dgm:pt modelId="{792FDD10-89A6-4FF7-B713-942B7D185AC3}" type="parTrans" cxnId="{2C5EC0BA-C515-4757-BC21-3E6D3DD29DFB}">
      <dgm:prSet/>
      <dgm:spPr/>
      <dgm:t>
        <a:bodyPr/>
        <a:lstStyle/>
        <a:p>
          <a:endParaRPr lang="es-EC" sz="2000"/>
        </a:p>
      </dgm:t>
    </dgm:pt>
    <dgm:pt modelId="{AD168C34-C336-454C-90E0-79285D830353}" type="sibTrans" cxnId="{2C5EC0BA-C515-4757-BC21-3E6D3DD29DFB}">
      <dgm:prSet custT="1"/>
      <dgm:spPr/>
      <dgm:t>
        <a:bodyPr/>
        <a:lstStyle/>
        <a:p>
          <a:endParaRPr lang="es-EC" sz="2000"/>
        </a:p>
      </dgm:t>
    </dgm:pt>
    <dgm:pt modelId="{7BDF54DE-189B-4694-8A27-8A2698FB3193}">
      <dgm:prSet phldrT="[Texto]" custT="1"/>
      <dgm:spPr/>
      <dgm:t>
        <a:bodyPr/>
        <a:lstStyle/>
        <a:p>
          <a:r>
            <a:rPr lang="es-EC" sz="2000" dirty="0" smtClean="0"/>
            <a:t>el 60 % está de acuerdo en pagar </a:t>
          </a:r>
          <a:endParaRPr lang="es-EC" sz="2000" dirty="0"/>
        </a:p>
      </dgm:t>
    </dgm:pt>
    <dgm:pt modelId="{C9EA49EE-7C5B-4244-91D5-4CA8543F1C2A}" type="parTrans" cxnId="{0C71E695-920C-45B6-9042-8AA8F124DCC6}">
      <dgm:prSet/>
      <dgm:spPr/>
      <dgm:t>
        <a:bodyPr/>
        <a:lstStyle/>
        <a:p>
          <a:endParaRPr lang="es-EC" sz="2000"/>
        </a:p>
      </dgm:t>
    </dgm:pt>
    <dgm:pt modelId="{99FE8092-0DE9-4491-8CE9-5685AF05437B}" type="sibTrans" cxnId="{0C71E695-920C-45B6-9042-8AA8F124DCC6}">
      <dgm:prSet custT="1"/>
      <dgm:spPr/>
      <dgm:t>
        <a:bodyPr/>
        <a:lstStyle/>
        <a:p>
          <a:endParaRPr lang="es-EC" sz="2000"/>
        </a:p>
      </dgm:t>
    </dgm:pt>
    <dgm:pt modelId="{7B6A1608-EA6B-4FB7-A791-FF1C2A1EFF84}">
      <dgm:prSet phldrT="[Texto]" custT="1"/>
      <dgm:spPr/>
      <dgm:t>
        <a:bodyPr/>
        <a:lstStyle/>
        <a:p>
          <a:r>
            <a:rPr lang="es-EC" sz="2000" dirty="0" smtClean="0"/>
            <a:t>tarifa por transacción de 0,05ctv. a 0,20ctvs. </a:t>
          </a:r>
          <a:endParaRPr lang="es-EC" sz="2000" dirty="0"/>
        </a:p>
      </dgm:t>
    </dgm:pt>
    <dgm:pt modelId="{566CAF32-3D71-4503-9EFE-6D7A13D5077E}" type="parTrans" cxnId="{92D8E676-294F-4C27-BAA2-DAD0292DF104}">
      <dgm:prSet/>
      <dgm:spPr/>
      <dgm:t>
        <a:bodyPr/>
        <a:lstStyle/>
        <a:p>
          <a:endParaRPr lang="es-EC" sz="2000"/>
        </a:p>
      </dgm:t>
    </dgm:pt>
    <dgm:pt modelId="{27FBB635-49A1-4DD3-B5F7-43E70A6419AB}" type="sibTrans" cxnId="{92D8E676-294F-4C27-BAA2-DAD0292DF104}">
      <dgm:prSet/>
      <dgm:spPr/>
      <dgm:t>
        <a:bodyPr/>
        <a:lstStyle/>
        <a:p>
          <a:endParaRPr lang="es-EC" sz="2000"/>
        </a:p>
      </dgm:t>
    </dgm:pt>
    <dgm:pt modelId="{95F7FC7E-E73A-4263-B30E-B249E86EF3AA}" type="pres">
      <dgm:prSet presAssocID="{3E7C2BE6-95EE-4B11-8600-00B07C1AFB93}" presName="Name0" presStyleCnt="0">
        <dgm:presLayoutVars>
          <dgm:dir/>
          <dgm:resizeHandles val="exact"/>
        </dgm:presLayoutVars>
      </dgm:prSet>
      <dgm:spPr/>
      <dgm:t>
        <a:bodyPr/>
        <a:lstStyle/>
        <a:p>
          <a:endParaRPr lang="es-EC"/>
        </a:p>
      </dgm:t>
    </dgm:pt>
    <dgm:pt modelId="{4A1B4EEE-C0B1-4E09-837F-123E4DAD256F}" type="pres">
      <dgm:prSet presAssocID="{422DA748-6B09-4145-AA01-D6BA8C47C7C5}" presName="node" presStyleLbl="node1" presStyleIdx="0" presStyleCnt="3">
        <dgm:presLayoutVars>
          <dgm:bulletEnabled val="1"/>
        </dgm:presLayoutVars>
      </dgm:prSet>
      <dgm:spPr/>
      <dgm:t>
        <a:bodyPr/>
        <a:lstStyle/>
        <a:p>
          <a:endParaRPr lang="es-EC"/>
        </a:p>
      </dgm:t>
    </dgm:pt>
    <dgm:pt modelId="{939209BE-E9E2-4226-9379-469802BBF0B8}" type="pres">
      <dgm:prSet presAssocID="{AD168C34-C336-454C-90E0-79285D830353}" presName="sibTrans" presStyleLbl="sibTrans1D1" presStyleIdx="0" presStyleCnt="2"/>
      <dgm:spPr/>
      <dgm:t>
        <a:bodyPr/>
        <a:lstStyle/>
        <a:p>
          <a:endParaRPr lang="es-EC"/>
        </a:p>
      </dgm:t>
    </dgm:pt>
    <dgm:pt modelId="{5F3BAF76-DF66-4A53-A86D-C854A121692A}" type="pres">
      <dgm:prSet presAssocID="{AD168C34-C336-454C-90E0-79285D830353}" presName="connectorText" presStyleLbl="sibTrans1D1" presStyleIdx="0" presStyleCnt="2"/>
      <dgm:spPr/>
      <dgm:t>
        <a:bodyPr/>
        <a:lstStyle/>
        <a:p>
          <a:endParaRPr lang="es-EC"/>
        </a:p>
      </dgm:t>
    </dgm:pt>
    <dgm:pt modelId="{64C639FE-DEEA-41A2-8330-485EE4511F82}" type="pres">
      <dgm:prSet presAssocID="{7BDF54DE-189B-4694-8A27-8A2698FB3193}" presName="node" presStyleLbl="node1" presStyleIdx="1" presStyleCnt="3">
        <dgm:presLayoutVars>
          <dgm:bulletEnabled val="1"/>
        </dgm:presLayoutVars>
      </dgm:prSet>
      <dgm:spPr/>
      <dgm:t>
        <a:bodyPr/>
        <a:lstStyle/>
        <a:p>
          <a:endParaRPr lang="es-EC"/>
        </a:p>
      </dgm:t>
    </dgm:pt>
    <dgm:pt modelId="{731D5474-7B19-4661-ADB0-5DB9EB6FC915}" type="pres">
      <dgm:prSet presAssocID="{99FE8092-0DE9-4491-8CE9-5685AF05437B}" presName="sibTrans" presStyleLbl="sibTrans1D1" presStyleIdx="1" presStyleCnt="2"/>
      <dgm:spPr/>
      <dgm:t>
        <a:bodyPr/>
        <a:lstStyle/>
        <a:p>
          <a:endParaRPr lang="es-EC"/>
        </a:p>
      </dgm:t>
    </dgm:pt>
    <dgm:pt modelId="{8F4562E6-1C66-4FF9-8338-11EBA824C516}" type="pres">
      <dgm:prSet presAssocID="{99FE8092-0DE9-4491-8CE9-5685AF05437B}" presName="connectorText" presStyleLbl="sibTrans1D1" presStyleIdx="1" presStyleCnt="2"/>
      <dgm:spPr/>
      <dgm:t>
        <a:bodyPr/>
        <a:lstStyle/>
        <a:p>
          <a:endParaRPr lang="es-EC"/>
        </a:p>
      </dgm:t>
    </dgm:pt>
    <dgm:pt modelId="{C58F7FAD-7704-4711-B442-B24E1BFAFC37}" type="pres">
      <dgm:prSet presAssocID="{7B6A1608-EA6B-4FB7-A791-FF1C2A1EFF84}" presName="node" presStyleLbl="node1" presStyleIdx="2" presStyleCnt="3">
        <dgm:presLayoutVars>
          <dgm:bulletEnabled val="1"/>
        </dgm:presLayoutVars>
      </dgm:prSet>
      <dgm:spPr/>
      <dgm:t>
        <a:bodyPr/>
        <a:lstStyle/>
        <a:p>
          <a:endParaRPr lang="es-EC"/>
        </a:p>
      </dgm:t>
    </dgm:pt>
  </dgm:ptLst>
  <dgm:cxnLst>
    <dgm:cxn modelId="{6D96F3D7-2357-441C-8ED1-55BC9814A00C}" type="presOf" srcId="{3E7C2BE6-95EE-4B11-8600-00B07C1AFB93}" destId="{95F7FC7E-E73A-4263-B30E-B249E86EF3AA}" srcOrd="0" destOrd="0" presId="urn:microsoft.com/office/officeart/2005/8/layout/bProcess3"/>
    <dgm:cxn modelId="{8DB49C2B-0CBC-4720-98E1-EDAA3252548B}" type="presOf" srcId="{422DA748-6B09-4145-AA01-D6BA8C47C7C5}" destId="{4A1B4EEE-C0B1-4E09-837F-123E4DAD256F}" srcOrd="0" destOrd="0" presId="urn:microsoft.com/office/officeart/2005/8/layout/bProcess3"/>
    <dgm:cxn modelId="{05E60166-92C2-4875-BB9E-E64D480E6B57}" type="presOf" srcId="{AD168C34-C336-454C-90E0-79285D830353}" destId="{939209BE-E9E2-4226-9379-469802BBF0B8}" srcOrd="0" destOrd="0" presId="urn:microsoft.com/office/officeart/2005/8/layout/bProcess3"/>
    <dgm:cxn modelId="{0C71E695-920C-45B6-9042-8AA8F124DCC6}" srcId="{3E7C2BE6-95EE-4B11-8600-00B07C1AFB93}" destId="{7BDF54DE-189B-4694-8A27-8A2698FB3193}" srcOrd="1" destOrd="0" parTransId="{C9EA49EE-7C5B-4244-91D5-4CA8543F1C2A}" sibTransId="{99FE8092-0DE9-4491-8CE9-5685AF05437B}"/>
    <dgm:cxn modelId="{92D8E676-294F-4C27-BAA2-DAD0292DF104}" srcId="{3E7C2BE6-95EE-4B11-8600-00B07C1AFB93}" destId="{7B6A1608-EA6B-4FB7-A791-FF1C2A1EFF84}" srcOrd="2" destOrd="0" parTransId="{566CAF32-3D71-4503-9EFE-6D7A13D5077E}" sibTransId="{27FBB635-49A1-4DD3-B5F7-43E70A6419AB}"/>
    <dgm:cxn modelId="{95D773CE-F111-498B-AD92-5D8312F0C1B0}" type="presOf" srcId="{99FE8092-0DE9-4491-8CE9-5685AF05437B}" destId="{731D5474-7B19-4661-ADB0-5DB9EB6FC915}" srcOrd="0" destOrd="0" presId="urn:microsoft.com/office/officeart/2005/8/layout/bProcess3"/>
    <dgm:cxn modelId="{0BFEF934-3002-41E2-9BF0-ACE711C686D6}" type="presOf" srcId="{AD168C34-C336-454C-90E0-79285D830353}" destId="{5F3BAF76-DF66-4A53-A86D-C854A121692A}" srcOrd="1" destOrd="0" presId="urn:microsoft.com/office/officeart/2005/8/layout/bProcess3"/>
    <dgm:cxn modelId="{D50646BB-5F23-434E-A329-1F6C8FDB42B2}" type="presOf" srcId="{7BDF54DE-189B-4694-8A27-8A2698FB3193}" destId="{64C639FE-DEEA-41A2-8330-485EE4511F82}" srcOrd="0" destOrd="0" presId="urn:microsoft.com/office/officeart/2005/8/layout/bProcess3"/>
    <dgm:cxn modelId="{22890EBB-9883-479D-96AF-3DCB81C5E112}" type="presOf" srcId="{7B6A1608-EA6B-4FB7-A791-FF1C2A1EFF84}" destId="{C58F7FAD-7704-4711-B442-B24E1BFAFC37}" srcOrd="0" destOrd="0" presId="urn:microsoft.com/office/officeart/2005/8/layout/bProcess3"/>
    <dgm:cxn modelId="{2C5EC0BA-C515-4757-BC21-3E6D3DD29DFB}" srcId="{3E7C2BE6-95EE-4B11-8600-00B07C1AFB93}" destId="{422DA748-6B09-4145-AA01-D6BA8C47C7C5}" srcOrd="0" destOrd="0" parTransId="{792FDD10-89A6-4FF7-B713-942B7D185AC3}" sibTransId="{AD168C34-C336-454C-90E0-79285D830353}"/>
    <dgm:cxn modelId="{D52BBB3C-EC0C-4D41-A21D-CBB3C9CB6CCC}" type="presOf" srcId="{99FE8092-0DE9-4491-8CE9-5685AF05437B}" destId="{8F4562E6-1C66-4FF9-8338-11EBA824C516}" srcOrd="1" destOrd="0" presId="urn:microsoft.com/office/officeart/2005/8/layout/bProcess3"/>
    <dgm:cxn modelId="{52A6F1E3-2155-410F-A380-5D3A3F3C7DB8}" type="presParOf" srcId="{95F7FC7E-E73A-4263-B30E-B249E86EF3AA}" destId="{4A1B4EEE-C0B1-4E09-837F-123E4DAD256F}" srcOrd="0" destOrd="0" presId="urn:microsoft.com/office/officeart/2005/8/layout/bProcess3"/>
    <dgm:cxn modelId="{6D8388DE-770A-43AA-87BE-0F4F94498B09}" type="presParOf" srcId="{95F7FC7E-E73A-4263-B30E-B249E86EF3AA}" destId="{939209BE-E9E2-4226-9379-469802BBF0B8}" srcOrd="1" destOrd="0" presId="urn:microsoft.com/office/officeart/2005/8/layout/bProcess3"/>
    <dgm:cxn modelId="{AE67172C-7617-44EE-B58D-CA9D63C50F67}" type="presParOf" srcId="{939209BE-E9E2-4226-9379-469802BBF0B8}" destId="{5F3BAF76-DF66-4A53-A86D-C854A121692A}" srcOrd="0" destOrd="0" presId="urn:microsoft.com/office/officeart/2005/8/layout/bProcess3"/>
    <dgm:cxn modelId="{B26BFE74-ED1A-47BD-9C3B-8F8D2C277F26}" type="presParOf" srcId="{95F7FC7E-E73A-4263-B30E-B249E86EF3AA}" destId="{64C639FE-DEEA-41A2-8330-485EE4511F82}" srcOrd="2" destOrd="0" presId="urn:microsoft.com/office/officeart/2005/8/layout/bProcess3"/>
    <dgm:cxn modelId="{2C68F958-92BE-4511-A477-ECF3C6F88691}" type="presParOf" srcId="{95F7FC7E-E73A-4263-B30E-B249E86EF3AA}" destId="{731D5474-7B19-4661-ADB0-5DB9EB6FC915}" srcOrd="3" destOrd="0" presId="urn:microsoft.com/office/officeart/2005/8/layout/bProcess3"/>
    <dgm:cxn modelId="{5F377FDA-1C98-4BD2-AB62-F30D414784EB}" type="presParOf" srcId="{731D5474-7B19-4661-ADB0-5DB9EB6FC915}" destId="{8F4562E6-1C66-4FF9-8338-11EBA824C516}" srcOrd="0" destOrd="0" presId="urn:microsoft.com/office/officeart/2005/8/layout/bProcess3"/>
    <dgm:cxn modelId="{937F3485-BD47-4181-9EA1-94F1CB4C4838}" type="presParOf" srcId="{95F7FC7E-E73A-4263-B30E-B249E86EF3AA}" destId="{C58F7FAD-7704-4711-B442-B24E1BFAFC37}" srcOrd="4"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01C67-6417-4A22-A358-F8E68E44E370}">
      <dsp:nvSpPr>
        <dsp:cNvPr id="0" name=""/>
        <dsp:cNvSpPr/>
      </dsp:nvSpPr>
      <dsp:spPr>
        <a:xfrm>
          <a:off x="257816" y="0"/>
          <a:ext cx="8669867" cy="5418667"/>
        </a:xfrm>
        <a:prstGeom prst="swooshArrow">
          <a:avLst>
            <a:gd name="adj1" fmla="val 25000"/>
            <a:gd name="adj2" fmla="val 2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59E1D8-42D2-4114-9B88-3BB4360AF276}">
      <dsp:nvSpPr>
        <dsp:cNvPr id="0" name=""/>
        <dsp:cNvSpPr/>
      </dsp:nvSpPr>
      <dsp:spPr>
        <a:xfrm>
          <a:off x="1358889" y="3739963"/>
          <a:ext cx="225416" cy="225416"/>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51D627-1F31-4D1A-9994-78B3F81FCF4E}">
      <dsp:nvSpPr>
        <dsp:cNvPr id="0" name=""/>
        <dsp:cNvSpPr/>
      </dsp:nvSpPr>
      <dsp:spPr>
        <a:xfrm>
          <a:off x="1302810" y="3852672"/>
          <a:ext cx="2357654" cy="15659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9444" tIns="0" rIns="0" bIns="0" numCol="1" spcCol="1270" anchor="t" anchorCtr="0">
          <a:noAutofit/>
        </a:bodyPr>
        <a:lstStyle/>
        <a:p>
          <a:pPr lvl="0" algn="l" defTabSz="933450">
            <a:lnSpc>
              <a:spcPct val="90000"/>
            </a:lnSpc>
            <a:spcBef>
              <a:spcPct val="0"/>
            </a:spcBef>
            <a:spcAft>
              <a:spcPct val="35000"/>
            </a:spcAft>
          </a:pPr>
          <a:r>
            <a:rPr lang="es-EC" sz="2100" kern="1200" dirty="0" smtClean="0"/>
            <a:t>Variables dependientes </a:t>
          </a:r>
          <a:endParaRPr lang="es-EC" sz="2100" kern="1200" dirty="0"/>
        </a:p>
        <a:p>
          <a:pPr marL="171450" lvl="1" indent="-171450" algn="l" defTabSz="711200">
            <a:lnSpc>
              <a:spcPct val="90000"/>
            </a:lnSpc>
            <a:spcBef>
              <a:spcPct val="0"/>
            </a:spcBef>
            <a:spcAft>
              <a:spcPct val="15000"/>
            </a:spcAft>
            <a:buChar char="••"/>
          </a:pPr>
          <a:r>
            <a:rPr lang="es-EC" sz="1600" kern="1200" dirty="0" smtClean="0"/>
            <a:t>Uso e impacto financiero del dinero electrónico (dinero móvil)  </a:t>
          </a:r>
          <a:endParaRPr lang="es-EC" sz="1600" kern="1200" dirty="0"/>
        </a:p>
      </dsp:txBody>
      <dsp:txXfrm>
        <a:off x="1302810" y="3852672"/>
        <a:ext cx="2357654" cy="1565994"/>
      </dsp:txXfrm>
    </dsp:sp>
    <dsp:sp modelId="{305F5715-7082-4817-97A5-BAD71FA60C70}">
      <dsp:nvSpPr>
        <dsp:cNvPr id="0" name=""/>
        <dsp:cNvSpPr/>
      </dsp:nvSpPr>
      <dsp:spPr>
        <a:xfrm>
          <a:off x="3348624" y="2267170"/>
          <a:ext cx="407483" cy="407483"/>
        </a:xfrm>
        <a:prstGeom prst="ellipse">
          <a:avLst/>
        </a:prstGeom>
        <a:solidFill>
          <a:schemeClr val="accent3">
            <a:hueOff val="5271449"/>
            <a:satOff val="-2597"/>
            <a:lumOff val="921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CB60F3-D04C-48A3-A8B7-BC1DE5FDEF2B}">
      <dsp:nvSpPr>
        <dsp:cNvPr id="0" name=""/>
        <dsp:cNvSpPr/>
      </dsp:nvSpPr>
      <dsp:spPr>
        <a:xfrm>
          <a:off x="3552365" y="2470912"/>
          <a:ext cx="2080768" cy="2947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17" tIns="0" rIns="0" bIns="0" numCol="1" spcCol="1270" anchor="t" anchorCtr="0">
          <a:noAutofit/>
        </a:bodyPr>
        <a:lstStyle/>
        <a:p>
          <a:pPr lvl="0" algn="l" defTabSz="933450">
            <a:lnSpc>
              <a:spcPct val="90000"/>
            </a:lnSpc>
            <a:spcBef>
              <a:spcPct val="0"/>
            </a:spcBef>
            <a:spcAft>
              <a:spcPct val="35000"/>
            </a:spcAft>
          </a:pPr>
          <a:r>
            <a:rPr lang="es-EC" sz="2100" kern="1200" dirty="0" smtClean="0"/>
            <a:t>Variables independientes</a:t>
          </a:r>
          <a:endParaRPr lang="es-EC" sz="2100" kern="1200" dirty="0"/>
        </a:p>
        <a:p>
          <a:pPr marL="171450" lvl="1" indent="-171450" algn="l" defTabSz="711200">
            <a:lnSpc>
              <a:spcPct val="90000"/>
            </a:lnSpc>
            <a:spcBef>
              <a:spcPct val="0"/>
            </a:spcBef>
            <a:spcAft>
              <a:spcPct val="15000"/>
            </a:spcAft>
            <a:buChar char="••"/>
          </a:pPr>
          <a:r>
            <a:rPr lang="es-EC" sz="1600" kern="1200" dirty="0" smtClean="0"/>
            <a:t>Situación financiera</a:t>
          </a:r>
          <a:endParaRPr lang="es-EC" sz="1600" kern="1200" dirty="0"/>
        </a:p>
      </dsp:txBody>
      <dsp:txXfrm>
        <a:off x="3552365" y="2470912"/>
        <a:ext cx="2080768" cy="2947754"/>
      </dsp:txXfrm>
    </dsp:sp>
    <dsp:sp modelId="{EE45DA2F-148B-472E-965D-24B2D9E730F1}">
      <dsp:nvSpPr>
        <dsp:cNvPr id="0" name=""/>
        <dsp:cNvSpPr/>
      </dsp:nvSpPr>
      <dsp:spPr>
        <a:xfrm>
          <a:off x="5741507" y="1370922"/>
          <a:ext cx="563541" cy="563541"/>
        </a:xfrm>
        <a:prstGeom prst="ellipse">
          <a:avLst/>
        </a:prstGeom>
        <a:solidFill>
          <a:schemeClr val="accent3">
            <a:hueOff val="10542897"/>
            <a:satOff val="-5193"/>
            <a:lumOff val="1843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9B7EDC-258C-44FD-9EBD-A0F3B53F42D5}">
      <dsp:nvSpPr>
        <dsp:cNvPr id="0" name=""/>
        <dsp:cNvSpPr/>
      </dsp:nvSpPr>
      <dsp:spPr>
        <a:xfrm>
          <a:off x="6023278" y="1652693"/>
          <a:ext cx="2080768" cy="37659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609" tIns="0" rIns="0" bIns="0" numCol="1" spcCol="1270" anchor="t" anchorCtr="0">
          <a:noAutofit/>
        </a:bodyPr>
        <a:lstStyle/>
        <a:p>
          <a:pPr lvl="0" algn="l" defTabSz="933450">
            <a:lnSpc>
              <a:spcPct val="90000"/>
            </a:lnSpc>
            <a:spcBef>
              <a:spcPct val="0"/>
            </a:spcBef>
            <a:spcAft>
              <a:spcPct val="35000"/>
            </a:spcAft>
          </a:pPr>
          <a:r>
            <a:rPr lang="es-EC" sz="2100" kern="1200" dirty="0" smtClean="0"/>
            <a:t>Covariables</a:t>
          </a:r>
          <a:endParaRPr lang="es-EC" sz="2100" kern="1200" dirty="0"/>
        </a:p>
        <a:p>
          <a:pPr marL="171450" lvl="1" indent="-171450" algn="l" defTabSz="711200">
            <a:lnSpc>
              <a:spcPct val="90000"/>
            </a:lnSpc>
            <a:spcBef>
              <a:spcPct val="0"/>
            </a:spcBef>
            <a:spcAft>
              <a:spcPct val="15000"/>
            </a:spcAft>
            <a:buChar char="••"/>
          </a:pPr>
          <a:r>
            <a:rPr lang="es-EC" sz="1600" kern="1200" dirty="0" smtClean="0">
              <a:effectLst/>
            </a:rPr>
            <a:t>Liquidez</a:t>
          </a:r>
          <a:endParaRPr lang="es-EC" sz="1600" kern="1200" dirty="0"/>
        </a:p>
        <a:p>
          <a:pPr marL="171450" lvl="1" indent="-171450" algn="l" defTabSz="711200">
            <a:lnSpc>
              <a:spcPct val="90000"/>
            </a:lnSpc>
            <a:spcBef>
              <a:spcPct val="0"/>
            </a:spcBef>
            <a:spcAft>
              <a:spcPct val="15000"/>
            </a:spcAft>
            <a:buChar char="••"/>
          </a:pPr>
          <a:r>
            <a:rPr lang="es-EC" sz="1600" kern="1200" smtClean="0">
              <a:effectLst/>
            </a:rPr>
            <a:t>Rentabilidad</a:t>
          </a:r>
          <a:endParaRPr lang="es-EC" sz="1600" kern="1200" dirty="0">
            <a:effectLst/>
          </a:endParaRPr>
        </a:p>
        <a:p>
          <a:pPr marL="171450" lvl="1" indent="-171450" algn="l" defTabSz="711200">
            <a:lnSpc>
              <a:spcPct val="90000"/>
            </a:lnSpc>
            <a:spcBef>
              <a:spcPct val="0"/>
            </a:spcBef>
            <a:spcAft>
              <a:spcPct val="15000"/>
            </a:spcAft>
            <a:buChar char="••"/>
          </a:pPr>
          <a:r>
            <a:rPr lang="es-EC" sz="1600" kern="1200" smtClean="0">
              <a:effectLst/>
            </a:rPr>
            <a:t>Idoneidad de Capital</a:t>
          </a:r>
          <a:endParaRPr lang="es-EC" sz="1600" kern="1200" dirty="0">
            <a:effectLst/>
          </a:endParaRPr>
        </a:p>
        <a:p>
          <a:pPr marL="171450" lvl="1" indent="-171450" algn="l" defTabSz="711200">
            <a:lnSpc>
              <a:spcPct val="90000"/>
            </a:lnSpc>
            <a:spcBef>
              <a:spcPct val="0"/>
            </a:spcBef>
            <a:spcAft>
              <a:spcPct val="15000"/>
            </a:spcAft>
            <a:buChar char="••"/>
          </a:pPr>
          <a:r>
            <a:rPr lang="es-EC" sz="1600" kern="1200" smtClean="0">
              <a:effectLst/>
            </a:rPr>
            <a:t>Calidad de los Activos</a:t>
          </a:r>
          <a:endParaRPr lang="es-EC" sz="1600" kern="1200" dirty="0">
            <a:effectLst/>
          </a:endParaRPr>
        </a:p>
        <a:p>
          <a:pPr marL="171450" lvl="1" indent="-171450" algn="l" defTabSz="711200">
            <a:lnSpc>
              <a:spcPct val="90000"/>
            </a:lnSpc>
            <a:spcBef>
              <a:spcPct val="0"/>
            </a:spcBef>
            <a:spcAft>
              <a:spcPct val="15000"/>
            </a:spcAft>
            <a:buChar char="••"/>
          </a:pPr>
          <a:r>
            <a:rPr lang="es-EC" sz="1600" kern="1200" dirty="0" smtClean="0">
              <a:effectLst/>
            </a:rPr>
            <a:t>Eficiencia de la Gerencia</a:t>
          </a:r>
          <a:endParaRPr lang="es-EC" sz="1600" kern="1200" dirty="0">
            <a:effectLst/>
            <a:latin typeface="Calibri" panose="020F0502020204030204" pitchFamily="34" charset="0"/>
            <a:ea typeface="Calibri" panose="020F0502020204030204" pitchFamily="34" charset="0"/>
            <a:cs typeface="Times New Roman" panose="02020603050405020304" pitchFamily="18" charset="0"/>
          </a:endParaRPr>
        </a:p>
      </dsp:txBody>
      <dsp:txXfrm>
        <a:off x="6023278" y="1652693"/>
        <a:ext cx="2080768" cy="376597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1D647-A96E-4DCF-91A5-1547DFBF1355}">
      <dsp:nvSpPr>
        <dsp:cNvPr id="0" name=""/>
        <dsp:cNvSpPr/>
      </dsp:nvSpPr>
      <dsp:spPr>
        <a:xfrm>
          <a:off x="1624687" y="1371731"/>
          <a:ext cx="581100" cy="91440"/>
        </a:xfrm>
        <a:custGeom>
          <a:avLst/>
          <a:gdLst/>
          <a:ahLst/>
          <a:cxnLst/>
          <a:rect l="0" t="0" r="0" b="0"/>
          <a:pathLst>
            <a:path>
              <a:moveTo>
                <a:pt x="0" y="45720"/>
              </a:moveTo>
              <a:lnTo>
                <a:pt x="581100" y="45720"/>
              </a:lnTo>
            </a:path>
          </a:pathLst>
        </a:custGeom>
        <a:noFill/>
        <a:ln w="9525"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C" sz="700" kern="1200"/>
        </a:p>
      </dsp:txBody>
      <dsp:txXfrm>
        <a:off x="1899945" y="1414392"/>
        <a:ext cx="30585" cy="6117"/>
      </dsp:txXfrm>
    </dsp:sp>
    <dsp:sp modelId="{0546A909-E2A0-4D4A-BEFA-9FDCA3B3A490}">
      <dsp:nvSpPr>
        <dsp:cNvPr id="0" name=""/>
        <dsp:cNvSpPr/>
      </dsp:nvSpPr>
      <dsp:spPr>
        <a:xfrm>
          <a:off x="4099" y="619581"/>
          <a:ext cx="1622388" cy="1595739"/>
        </a:xfrm>
        <a:prstGeom prst="rect">
          <a:avLst/>
        </a:prstGeom>
        <a:solidFill>
          <a:schemeClr val="lt1">
            <a:hueOff val="0"/>
            <a:satOff val="0"/>
            <a:lumOff val="0"/>
            <a:alphaOff val="0"/>
          </a:schemeClr>
        </a:solidFill>
        <a:ln w="22225" cap="rnd" cmpd="sng" algn="ctr">
          <a:solidFill>
            <a:schemeClr val="accent6">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El análisis del impacto financiero </a:t>
          </a:r>
          <a:endParaRPr lang="es-EC" sz="1800" kern="1200" dirty="0"/>
        </a:p>
      </dsp:txBody>
      <dsp:txXfrm>
        <a:off x="4099" y="619581"/>
        <a:ext cx="1622388" cy="1595739"/>
      </dsp:txXfrm>
    </dsp:sp>
    <dsp:sp modelId="{74B891D7-02BB-4FEC-834E-C401A09CC0CF}">
      <dsp:nvSpPr>
        <dsp:cNvPr id="0" name=""/>
        <dsp:cNvSpPr/>
      </dsp:nvSpPr>
      <dsp:spPr>
        <a:xfrm>
          <a:off x="3750212" y="1371731"/>
          <a:ext cx="581100" cy="91440"/>
        </a:xfrm>
        <a:custGeom>
          <a:avLst/>
          <a:gdLst/>
          <a:ahLst/>
          <a:cxnLst/>
          <a:rect l="0" t="0" r="0" b="0"/>
          <a:pathLst>
            <a:path>
              <a:moveTo>
                <a:pt x="0" y="45720"/>
              </a:moveTo>
              <a:lnTo>
                <a:pt x="581100" y="45720"/>
              </a:lnTo>
            </a:path>
          </a:pathLst>
        </a:custGeom>
        <a:noFill/>
        <a:ln w="9525"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C" sz="700" kern="1200"/>
        </a:p>
      </dsp:txBody>
      <dsp:txXfrm>
        <a:off x="4025469" y="1414392"/>
        <a:ext cx="30585" cy="6117"/>
      </dsp:txXfrm>
    </dsp:sp>
    <dsp:sp modelId="{25351EA3-E23A-468B-A85D-3235C2A5FA60}">
      <dsp:nvSpPr>
        <dsp:cNvPr id="0" name=""/>
        <dsp:cNvSpPr/>
      </dsp:nvSpPr>
      <dsp:spPr>
        <a:xfrm>
          <a:off x="2238187" y="619581"/>
          <a:ext cx="1513824" cy="1595739"/>
        </a:xfrm>
        <a:prstGeom prst="rect">
          <a:avLst/>
        </a:prstGeom>
        <a:solidFill>
          <a:schemeClr val="lt1">
            <a:hueOff val="0"/>
            <a:satOff val="0"/>
            <a:lumOff val="0"/>
            <a:alphaOff val="0"/>
          </a:schemeClr>
        </a:solidFill>
        <a:ln w="22225" cap="rnd" cmpd="sng" algn="ctr">
          <a:solidFill>
            <a:schemeClr val="accent6">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al poner en marcha el dinero móvil </a:t>
          </a:r>
          <a:endParaRPr lang="es-EC" sz="1800" kern="1200" dirty="0"/>
        </a:p>
      </dsp:txBody>
      <dsp:txXfrm>
        <a:off x="2238187" y="619581"/>
        <a:ext cx="1513824" cy="1595739"/>
      </dsp:txXfrm>
    </dsp:sp>
    <dsp:sp modelId="{95C89202-7532-4CDA-9731-AD31B9DF6A68}">
      <dsp:nvSpPr>
        <dsp:cNvPr id="0" name=""/>
        <dsp:cNvSpPr/>
      </dsp:nvSpPr>
      <dsp:spPr>
        <a:xfrm>
          <a:off x="6449245" y="1371731"/>
          <a:ext cx="581100" cy="91440"/>
        </a:xfrm>
        <a:custGeom>
          <a:avLst/>
          <a:gdLst/>
          <a:ahLst/>
          <a:cxnLst/>
          <a:rect l="0" t="0" r="0" b="0"/>
          <a:pathLst>
            <a:path>
              <a:moveTo>
                <a:pt x="0" y="45720"/>
              </a:moveTo>
              <a:lnTo>
                <a:pt x="581100" y="45720"/>
              </a:lnTo>
            </a:path>
          </a:pathLst>
        </a:custGeom>
        <a:noFill/>
        <a:ln w="9525"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C" sz="700" kern="1200"/>
        </a:p>
      </dsp:txBody>
      <dsp:txXfrm>
        <a:off x="6724503" y="1414392"/>
        <a:ext cx="30585" cy="6117"/>
      </dsp:txXfrm>
    </dsp:sp>
    <dsp:sp modelId="{DF83C00A-6C18-4138-BDAF-8A2FEDB9E1C6}">
      <dsp:nvSpPr>
        <dsp:cNvPr id="0" name=""/>
        <dsp:cNvSpPr/>
      </dsp:nvSpPr>
      <dsp:spPr>
        <a:xfrm>
          <a:off x="4363712" y="619581"/>
          <a:ext cx="2087333" cy="1595739"/>
        </a:xfrm>
        <a:prstGeom prst="rect">
          <a:avLst/>
        </a:prstGeom>
        <a:solidFill>
          <a:schemeClr val="lt1">
            <a:hueOff val="0"/>
            <a:satOff val="0"/>
            <a:lumOff val="0"/>
            <a:alphaOff val="0"/>
          </a:schemeClr>
        </a:solidFill>
        <a:ln w="22225" cap="rnd" cmpd="sng" algn="ctr">
          <a:solidFill>
            <a:schemeClr val="accent6">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grado de aceptación en el uso de esta modalidad de pago</a:t>
          </a:r>
          <a:endParaRPr lang="es-EC" sz="1800" kern="1200" dirty="0"/>
        </a:p>
      </dsp:txBody>
      <dsp:txXfrm>
        <a:off x="4363712" y="619581"/>
        <a:ext cx="2087333" cy="1595739"/>
      </dsp:txXfrm>
    </dsp:sp>
    <dsp:sp modelId="{48EF259B-04C4-4350-A1FF-37E06BC3D0EF}">
      <dsp:nvSpPr>
        <dsp:cNvPr id="0" name=""/>
        <dsp:cNvSpPr/>
      </dsp:nvSpPr>
      <dsp:spPr>
        <a:xfrm>
          <a:off x="7062745" y="619581"/>
          <a:ext cx="2659565" cy="1595739"/>
        </a:xfrm>
        <a:prstGeom prst="rect">
          <a:avLst/>
        </a:prstGeom>
        <a:solidFill>
          <a:schemeClr val="lt1">
            <a:hueOff val="0"/>
            <a:satOff val="0"/>
            <a:lumOff val="0"/>
            <a:alphaOff val="0"/>
          </a:schemeClr>
        </a:solidFill>
        <a:ln w="22225" cap="rnd" cmpd="sng" algn="ctr">
          <a:solidFill>
            <a:schemeClr val="accent6">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no es significativamente representativo el nivel de ingresos y transacciones del dinero móvil  frente a los ingresos tradicionales</a:t>
          </a:r>
          <a:endParaRPr lang="es-EC" sz="1800" kern="1200" dirty="0"/>
        </a:p>
      </dsp:txBody>
      <dsp:txXfrm>
        <a:off x="7062745" y="619581"/>
        <a:ext cx="2659565" cy="159573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A5D4D-119E-464D-B41E-B8DDDFF637C9}">
      <dsp:nvSpPr>
        <dsp:cNvPr id="0" name=""/>
        <dsp:cNvSpPr/>
      </dsp:nvSpPr>
      <dsp:spPr>
        <a:xfrm>
          <a:off x="2083913" y="859278"/>
          <a:ext cx="448666" cy="91440"/>
        </a:xfrm>
        <a:custGeom>
          <a:avLst/>
          <a:gdLst/>
          <a:ahLst/>
          <a:cxnLst/>
          <a:rect l="0" t="0" r="0" b="0"/>
          <a:pathLst>
            <a:path>
              <a:moveTo>
                <a:pt x="0" y="45720"/>
              </a:moveTo>
              <a:lnTo>
                <a:pt x="448666" y="45720"/>
              </a:lnTo>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296265" y="902602"/>
        <a:ext cx="23963" cy="4792"/>
      </dsp:txXfrm>
    </dsp:sp>
    <dsp:sp modelId="{DC9688FB-4E6F-408A-9151-7161346267D3}">
      <dsp:nvSpPr>
        <dsp:cNvPr id="0" name=""/>
        <dsp:cNvSpPr/>
      </dsp:nvSpPr>
      <dsp:spPr>
        <a:xfrm>
          <a:off x="1945" y="279867"/>
          <a:ext cx="2083768" cy="1250261"/>
        </a:xfrm>
        <a:prstGeom prst="rect">
          <a:avLst/>
        </a:prstGeom>
        <a:solidFill>
          <a:schemeClr val="lt1">
            <a:hueOff val="0"/>
            <a:satOff val="0"/>
            <a:lumOff val="0"/>
            <a:alphaOff val="0"/>
          </a:schemeClr>
        </a:solidFill>
        <a:ln w="22225" cap="rnd"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Establecer planes de capacitación y socialización</a:t>
          </a:r>
          <a:endParaRPr lang="es-EC" sz="2000" kern="1200" dirty="0"/>
        </a:p>
      </dsp:txBody>
      <dsp:txXfrm>
        <a:off x="1945" y="279867"/>
        <a:ext cx="2083768" cy="1250261"/>
      </dsp:txXfrm>
    </dsp:sp>
    <dsp:sp modelId="{F524B608-A09F-4DCB-97BC-5B4E9B7098ED}">
      <dsp:nvSpPr>
        <dsp:cNvPr id="0" name=""/>
        <dsp:cNvSpPr/>
      </dsp:nvSpPr>
      <dsp:spPr>
        <a:xfrm>
          <a:off x="4646949" y="859278"/>
          <a:ext cx="448666" cy="91440"/>
        </a:xfrm>
        <a:custGeom>
          <a:avLst/>
          <a:gdLst/>
          <a:ahLst/>
          <a:cxnLst/>
          <a:rect l="0" t="0" r="0" b="0"/>
          <a:pathLst>
            <a:path>
              <a:moveTo>
                <a:pt x="0" y="45720"/>
              </a:moveTo>
              <a:lnTo>
                <a:pt x="448666" y="45720"/>
              </a:lnTo>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859300" y="902602"/>
        <a:ext cx="23963" cy="4792"/>
      </dsp:txXfrm>
    </dsp:sp>
    <dsp:sp modelId="{60538268-0D6C-4F9B-8F70-2A4AF3E07855}">
      <dsp:nvSpPr>
        <dsp:cNvPr id="0" name=""/>
        <dsp:cNvSpPr/>
      </dsp:nvSpPr>
      <dsp:spPr>
        <a:xfrm>
          <a:off x="2564980" y="279867"/>
          <a:ext cx="2083768" cy="1250261"/>
        </a:xfrm>
        <a:prstGeom prst="rect">
          <a:avLst/>
        </a:prstGeom>
        <a:solidFill>
          <a:schemeClr val="lt1">
            <a:hueOff val="0"/>
            <a:satOff val="0"/>
            <a:lumOff val="0"/>
            <a:alphaOff val="0"/>
          </a:schemeClr>
        </a:solidFill>
        <a:ln w="22225" cap="rnd"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beneficios y uso del dinero móvil</a:t>
          </a:r>
          <a:endParaRPr lang="es-EC" sz="2000" kern="1200" dirty="0"/>
        </a:p>
      </dsp:txBody>
      <dsp:txXfrm>
        <a:off x="2564980" y="279867"/>
        <a:ext cx="2083768" cy="1250261"/>
      </dsp:txXfrm>
    </dsp:sp>
    <dsp:sp modelId="{7F26266D-C22D-4ECF-8144-A0A2174CED11}">
      <dsp:nvSpPr>
        <dsp:cNvPr id="0" name=""/>
        <dsp:cNvSpPr/>
      </dsp:nvSpPr>
      <dsp:spPr>
        <a:xfrm>
          <a:off x="7209984" y="859278"/>
          <a:ext cx="448666" cy="91440"/>
        </a:xfrm>
        <a:custGeom>
          <a:avLst/>
          <a:gdLst/>
          <a:ahLst/>
          <a:cxnLst/>
          <a:rect l="0" t="0" r="0" b="0"/>
          <a:pathLst>
            <a:path>
              <a:moveTo>
                <a:pt x="0" y="45720"/>
              </a:moveTo>
              <a:lnTo>
                <a:pt x="448666" y="45720"/>
              </a:lnTo>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7422336" y="902602"/>
        <a:ext cx="23963" cy="4792"/>
      </dsp:txXfrm>
    </dsp:sp>
    <dsp:sp modelId="{11E1EC09-16D2-4972-ACF1-F631BC24AF03}">
      <dsp:nvSpPr>
        <dsp:cNvPr id="0" name=""/>
        <dsp:cNvSpPr/>
      </dsp:nvSpPr>
      <dsp:spPr>
        <a:xfrm>
          <a:off x="5128015" y="279867"/>
          <a:ext cx="2083768" cy="1250261"/>
        </a:xfrm>
        <a:prstGeom prst="rect">
          <a:avLst/>
        </a:prstGeom>
        <a:solidFill>
          <a:schemeClr val="lt1">
            <a:hueOff val="0"/>
            <a:satOff val="0"/>
            <a:lumOff val="0"/>
            <a:alphaOff val="0"/>
          </a:schemeClr>
        </a:solidFill>
        <a:ln w="22225" cap="rnd"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socios de las cooperativas </a:t>
          </a:r>
          <a:endParaRPr lang="es-EC" sz="2000" kern="1200" dirty="0"/>
        </a:p>
      </dsp:txBody>
      <dsp:txXfrm>
        <a:off x="5128015" y="279867"/>
        <a:ext cx="2083768" cy="1250261"/>
      </dsp:txXfrm>
    </dsp:sp>
    <dsp:sp modelId="{4B784696-7E94-42C7-956A-BD6E57FAA6C1}">
      <dsp:nvSpPr>
        <dsp:cNvPr id="0" name=""/>
        <dsp:cNvSpPr/>
      </dsp:nvSpPr>
      <dsp:spPr>
        <a:xfrm>
          <a:off x="7691051" y="279867"/>
          <a:ext cx="2083768" cy="1250261"/>
        </a:xfrm>
        <a:prstGeom prst="rect">
          <a:avLst/>
        </a:prstGeom>
        <a:solidFill>
          <a:schemeClr val="lt1">
            <a:hueOff val="0"/>
            <a:satOff val="0"/>
            <a:lumOff val="0"/>
            <a:alphaOff val="0"/>
          </a:schemeClr>
        </a:solidFill>
        <a:ln w="22225" cap="rnd"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segmento 2 de la provincia de Pichincha.</a:t>
          </a:r>
          <a:endParaRPr lang="es-EC" sz="2000" kern="1200" dirty="0"/>
        </a:p>
      </dsp:txBody>
      <dsp:txXfrm>
        <a:off x="7691051" y="279867"/>
        <a:ext cx="2083768" cy="125026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6C540-BB0F-4DB4-8501-CF9F4EE2F1DD}">
      <dsp:nvSpPr>
        <dsp:cNvPr id="0" name=""/>
        <dsp:cNvSpPr/>
      </dsp:nvSpPr>
      <dsp:spPr>
        <a:xfrm>
          <a:off x="2906783" y="604663"/>
          <a:ext cx="467565" cy="91440"/>
        </a:xfrm>
        <a:custGeom>
          <a:avLst/>
          <a:gdLst/>
          <a:ahLst/>
          <a:cxnLst/>
          <a:rect l="0" t="0" r="0" b="0"/>
          <a:pathLst>
            <a:path>
              <a:moveTo>
                <a:pt x="0" y="45720"/>
              </a:moveTo>
              <a:lnTo>
                <a:pt x="467565" y="45720"/>
              </a:lnTo>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C" sz="700" kern="1200"/>
        </a:p>
      </dsp:txBody>
      <dsp:txXfrm>
        <a:off x="3128111" y="647892"/>
        <a:ext cx="24908" cy="4981"/>
      </dsp:txXfrm>
    </dsp:sp>
    <dsp:sp modelId="{BA97D149-A61D-4534-9C5A-C7A664624205}">
      <dsp:nvSpPr>
        <dsp:cNvPr id="0" name=""/>
        <dsp:cNvSpPr/>
      </dsp:nvSpPr>
      <dsp:spPr>
        <a:xfrm>
          <a:off x="742644" y="601"/>
          <a:ext cx="2165938" cy="1299562"/>
        </a:xfrm>
        <a:prstGeom prst="rect">
          <a:avLst/>
        </a:prstGeom>
        <a:solidFill>
          <a:schemeClr val="lt1">
            <a:hueOff val="0"/>
            <a:satOff val="0"/>
            <a:lumOff val="0"/>
            <a:alphaOff val="0"/>
          </a:schemeClr>
        </a:solidFill>
        <a:ln w="22225" cap="rnd"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t>Implantar tiempos de transacción ágiles y oportunos </a:t>
          </a:r>
          <a:endParaRPr lang="es-EC" sz="2000" kern="1200" dirty="0"/>
        </a:p>
      </dsp:txBody>
      <dsp:txXfrm>
        <a:off x="742644" y="601"/>
        <a:ext cx="2165938" cy="1299562"/>
      </dsp:txXfrm>
    </dsp:sp>
    <dsp:sp modelId="{2B32F74A-424F-4D3C-9D85-B125610B7AF4}">
      <dsp:nvSpPr>
        <dsp:cNvPr id="0" name=""/>
        <dsp:cNvSpPr/>
      </dsp:nvSpPr>
      <dsp:spPr>
        <a:xfrm>
          <a:off x="5570887" y="604663"/>
          <a:ext cx="467565" cy="91440"/>
        </a:xfrm>
        <a:custGeom>
          <a:avLst/>
          <a:gdLst/>
          <a:ahLst/>
          <a:cxnLst/>
          <a:rect l="0" t="0" r="0" b="0"/>
          <a:pathLst>
            <a:path>
              <a:moveTo>
                <a:pt x="0" y="45720"/>
              </a:moveTo>
              <a:lnTo>
                <a:pt x="467565" y="45720"/>
              </a:lnTo>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5792215" y="647892"/>
        <a:ext cx="24908" cy="4981"/>
      </dsp:txXfrm>
    </dsp:sp>
    <dsp:sp modelId="{938A7BDD-635A-4F18-8F1A-0309A5D45A83}">
      <dsp:nvSpPr>
        <dsp:cNvPr id="0" name=""/>
        <dsp:cNvSpPr/>
      </dsp:nvSpPr>
      <dsp:spPr>
        <a:xfrm>
          <a:off x="3406748" y="601"/>
          <a:ext cx="2165938" cy="1299562"/>
        </a:xfrm>
        <a:prstGeom prst="rect">
          <a:avLst/>
        </a:prstGeom>
        <a:solidFill>
          <a:schemeClr val="lt1">
            <a:hueOff val="0"/>
            <a:satOff val="0"/>
            <a:lumOff val="0"/>
            <a:alphaOff val="0"/>
          </a:schemeClr>
        </a:solidFill>
        <a:ln w="22225" cap="rnd"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solidFill>
                <a:schemeClr val="tx1"/>
              </a:solidFill>
            </a:rPr>
            <a:t>en base a las preferencias de los socios</a:t>
          </a:r>
          <a:endParaRPr lang="es-EC" sz="2000" kern="1200" dirty="0"/>
        </a:p>
      </dsp:txBody>
      <dsp:txXfrm>
        <a:off x="3406748" y="601"/>
        <a:ext cx="2165938" cy="1299562"/>
      </dsp:txXfrm>
    </dsp:sp>
    <dsp:sp modelId="{C90D0A2B-D393-4B62-83D9-17111B239F14}">
      <dsp:nvSpPr>
        <dsp:cNvPr id="0" name=""/>
        <dsp:cNvSpPr/>
      </dsp:nvSpPr>
      <dsp:spPr>
        <a:xfrm>
          <a:off x="6070852" y="601"/>
          <a:ext cx="2165938" cy="1299562"/>
        </a:xfrm>
        <a:prstGeom prst="rect">
          <a:avLst/>
        </a:prstGeom>
        <a:solidFill>
          <a:schemeClr val="lt1">
            <a:hueOff val="0"/>
            <a:satOff val="0"/>
            <a:lumOff val="0"/>
            <a:alphaOff val="0"/>
          </a:schemeClr>
        </a:solidFill>
        <a:ln w="22225" cap="rnd"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t>respecto al uso del dinero electrónico. </a:t>
          </a:r>
          <a:endParaRPr lang="es-EC" sz="2000" kern="1200" dirty="0"/>
        </a:p>
      </dsp:txBody>
      <dsp:txXfrm>
        <a:off x="6070852" y="601"/>
        <a:ext cx="2165938" cy="129956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B77ED-5B82-4A44-8B38-0694DE37BF29}">
      <dsp:nvSpPr>
        <dsp:cNvPr id="0" name=""/>
        <dsp:cNvSpPr/>
      </dsp:nvSpPr>
      <dsp:spPr>
        <a:xfrm>
          <a:off x="2695229" y="733451"/>
          <a:ext cx="566681" cy="91440"/>
        </a:xfrm>
        <a:custGeom>
          <a:avLst/>
          <a:gdLst/>
          <a:ahLst/>
          <a:cxnLst/>
          <a:rect l="0" t="0" r="0" b="0"/>
          <a:pathLst>
            <a:path>
              <a:moveTo>
                <a:pt x="0" y="45720"/>
              </a:moveTo>
              <a:lnTo>
                <a:pt x="566681" y="45720"/>
              </a:lnTo>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s-EC" sz="300" kern="1200"/>
        </a:p>
      </dsp:txBody>
      <dsp:txXfrm>
        <a:off x="2963638" y="776185"/>
        <a:ext cx="29864" cy="5972"/>
      </dsp:txXfrm>
    </dsp:sp>
    <dsp:sp modelId="{89944FE4-08B6-48D3-9BBA-0CAD01CF9C6D}">
      <dsp:nvSpPr>
        <dsp:cNvPr id="0" name=""/>
        <dsp:cNvSpPr/>
      </dsp:nvSpPr>
      <dsp:spPr>
        <a:xfrm>
          <a:off x="100152" y="108"/>
          <a:ext cx="2596876" cy="1558126"/>
        </a:xfrm>
        <a:prstGeom prst="rect">
          <a:avLst/>
        </a:prstGeom>
        <a:solidFill>
          <a:schemeClr val="lt1">
            <a:hueOff val="0"/>
            <a:satOff val="0"/>
            <a:lumOff val="0"/>
            <a:alphaOff val="0"/>
          </a:schemeClr>
        </a:solidFill>
        <a:ln w="22225" cap="rnd"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Implementar los costos de transacción establecidos de 0,05 ctvs. a 0,20 ctvs. </a:t>
          </a:r>
          <a:endParaRPr lang="es-EC" sz="1800" kern="1200" dirty="0"/>
        </a:p>
      </dsp:txBody>
      <dsp:txXfrm>
        <a:off x="100152" y="108"/>
        <a:ext cx="2596876" cy="1558126"/>
      </dsp:txXfrm>
    </dsp:sp>
    <dsp:sp modelId="{90C44FD5-69C6-4CB6-8CFE-826320967C73}">
      <dsp:nvSpPr>
        <dsp:cNvPr id="0" name=""/>
        <dsp:cNvSpPr/>
      </dsp:nvSpPr>
      <dsp:spPr>
        <a:xfrm>
          <a:off x="5889387" y="733451"/>
          <a:ext cx="566681" cy="91440"/>
        </a:xfrm>
        <a:custGeom>
          <a:avLst/>
          <a:gdLst/>
          <a:ahLst/>
          <a:cxnLst/>
          <a:rect l="0" t="0" r="0" b="0"/>
          <a:pathLst>
            <a:path>
              <a:moveTo>
                <a:pt x="0" y="45720"/>
              </a:moveTo>
              <a:lnTo>
                <a:pt x="566681" y="45720"/>
              </a:lnTo>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s-EC" sz="300" kern="1200"/>
        </a:p>
      </dsp:txBody>
      <dsp:txXfrm>
        <a:off x="6157796" y="776185"/>
        <a:ext cx="29864" cy="5972"/>
      </dsp:txXfrm>
    </dsp:sp>
    <dsp:sp modelId="{67609F5E-E254-4B02-B6F6-EBCE5182A62C}">
      <dsp:nvSpPr>
        <dsp:cNvPr id="0" name=""/>
        <dsp:cNvSpPr/>
      </dsp:nvSpPr>
      <dsp:spPr>
        <a:xfrm>
          <a:off x="3294311" y="108"/>
          <a:ext cx="2596876" cy="1558126"/>
        </a:xfrm>
        <a:prstGeom prst="rect">
          <a:avLst/>
        </a:prstGeom>
        <a:solidFill>
          <a:schemeClr val="lt1">
            <a:hueOff val="0"/>
            <a:satOff val="0"/>
            <a:lumOff val="0"/>
            <a:alphaOff val="0"/>
          </a:schemeClr>
        </a:solidFill>
        <a:ln w="22225" cap="rnd"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conforme los resultados obtenidos en las encuestas </a:t>
          </a:r>
          <a:endParaRPr lang="es-EC" sz="1800" kern="1200" dirty="0"/>
        </a:p>
      </dsp:txBody>
      <dsp:txXfrm>
        <a:off x="3294311" y="108"/>
        <a:ext cx="2596876" cy="1558126"/>
      </dsp:txXfrm>
    </dsp:sp>
    <dsp:sp modelId="{99D9F2A9-4146-41F7-9AB4-D4BC709C4895}">
      <dsp:nvSpPr>
        <dsp:cNvPr id="0" name=""/>
        <dsp:cNvSpPr/>
      </dsp:nvSpPr>
      <dsp:spPr>
        <a:xfrm>
          <a:off x="6488469" y="108"/>
          <a:ext cx="2596876" cy="1558126"/>
        </a:xfrm>
        <a:prstGeom prst="rect">
          <a:avLst/>
        </a:prstGeom>
        <a:solidFill>
          <a:schemeClr val="lt1">
            <a:hueOff val="0"/>
            <a:satOff val="0"/>
            <a:lumOff val="0"/>
            <a:alphaOff val="0"/>
          </a:schemeClr>
        </a:solidFill>
        <a:ln w="22225" cap="rnd"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solidFill>
                <a:schemeClr val="tx1"/>
              </a:solidFill>
            </a:rPr>
            <a:t>socios están dispuesto a pagar. </a:t>
          </a:r>
          <a:endParaRPr lang="es-EC" sz="1800" kern="1200" dirty="0"/>
        </a:p>
      </dsp:txBody>
      <dsp:txXfrm>
        <a:off x="6488469" y="108"/>
        <a:ext cx="2596876" cy="155812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70B2E-6064-46E2-98D7-A5D88170C5C9}">
      <dsp:nvSpPr>
        <dsp:cNvPr id="0" name=""/>
        <dsp:cNvSpPr/>
      </dsp:nvSpPr>
      <dsp:spPr>
        <a:xfrm>
          <a:off x="2177576" y="1275139"/>
          <a:ext cx="470189" cy="91440"/>
        </a:xfrm>
        <a:custGeom>
          <a:avLst/>
          <a:gdLst/>
          <a:ahLst/>
          <a:cxnLst/>
          <a:rect l="0" t="0" r="0" b="0"/>
          <a:pathLst>
            <a:path>
              <a:moveTo>
                <a:pt x="0" y="45720"/>
              </a:moveTo>
              <a:lnTo>
                <a:pt x="470189" y="45720"/>
              </a:lnTo>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a:p>
      </dsp:txBody>
      <dsp:txXfrm>
        <a:off x="2400151" y="1318356"/>
        <a:ext cx="25039" cy="5007"/>
      </dsp:txXfrm>
    </dsp:sp>
    <dsp:sp modelId="{F74B3EDE-3ADB-4542-81CE-BC1B2442EDE8}">
      <dsp:nvSpPr>
        <dsp:cNvPr id="0" name=""/>
        <dsp:cNvSpPr/>
      </dsp:nvSpPr>
      <dsp:spPr>
        <a:xfrm>
          <a:off x="2032" y="667656"/>
          <a:ext cx="2177344" cy="1306406"/>
        </a:xfrm>
        <a:prstGeom prst="rect">
          <a:avLst/>
        </a:prstGeom>
        <a:solidFill>
          <a:schemeClr val="lt1">
            <a:hueOff val="0"/>
            <a:satOff val="0"/>
            <a:lumOff val="0"/>
            <a:alphaOff val="0"/>
          </a:schemeClr>
        </a:solidFill>
        <a:ln w="22225" cap="rnd"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t>Generar mayor apertura a los socios en cuanto al acceso de servicios financieros</a:t>
          </a:r>
          <a:endParaRPr lang="es-EC" sz="1600" kern="1200" dirty="0"/>
        </a:p>
      </dsp:txBody>
      <dsp:txXfrm>
        <a:off x="2032" y="667656"/>
        <a:ext cx="2177344" cy="1306406"/>
      </dsp:txXfrm>
    </dsp:sp>
    <dsp:sp modelId="{C5B57AFF-2572-4167-9644-F85674A6538C}">
      <dsp:nvSpPr>
        <dsp:cNvPr id="0" name=""/>
        <dsp:cNvSpPr/>
      </dsp:nvSpPr>
      <dsp:spPr>
        <a:xfrm>
          <a:off x="4855709" y="1275139"/>
          <a:ext cx="470189" cy="91440"/>
        </a:xfrm>
        <a:custGeom>
          <a:avLst/>
          <a:gdLst/>
          <a:ahLst/>
          <a:cxnLst/>
          <a:rect l="0" t="0" r="0" b="0"/>
          <a:pathLst>
            <a:path>
              <a:moveTo>
                <a:pt x="0" y="45720"/>
              </a:moveTo>
              <a:lnTo>
                <a:pt x="470189" y="45720"/>
              </a:lnTo>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a:p>
      </dsp:txBody>
      <dsp:txXfrm>
        <a:off x="5078284" y="1318356"/>
        <a:ext cx="25039" cy="5007"/>
      </dsp:txXfrm>
    </dsp:sp>
    <dsp:sp modelId="{AFF5DBB9-9011-4597-AC5C-17B46F26B8C7}">
      <dsp:nvSpPr>
        <dsp:cNvPr id="0" name=""/>
        <dsp:cNvSpPr/>
      </dsp:nvSpPr>
      <dsp:spPr>
        <a:xfrm>
          <a:off x="2680165" y="667656"/>
          <a:ext cx="2177344" cy="1306406"/>
        </a:xfrm>
        <a:prstGeom prst="rect">
          <a:avLst/>
        </a:prstGeom>
        <a:solidFill>
          <a:schemeClr val="lt1">
            <a:hueOff val="0"/>
            <a:satOff val="0"/>
            <a:lumOff val="0"/>
            <a:alphaOff val="0"/>
          </a:schemeClr>
        </a:solidFill>
        <a:ln w="22225" cap="rnd"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el nivel de aceptación en el uso de este medio de pago electrónico </a:t>
          </a:r>
          <a:endParaRPr lang="es-EC" sz="1600" kern="1200" dirty="0"/>
        </a:p>
      </dsp:txBody>
      <dsp:txXfrm>
        <a:off x="2680165" y="667656"/>
        <a:ext cx="2177344" cy="1306406"/>
      </dsp:txXfrm>
    </dsp:sp>
    <dsp:sp modelId="{C854B2DA-E877-42F7-8D82-30D1A317B3B3}">
      <dsp:nvSpPr>
        <dsp:cNvPr id="0" name=""/>
        <dsp:cNvSpPr/>
      </dsp:nvSpPr>
      <dsp:spPr>
        <a:xfrm>
          <a:off x="7533843" y="1275139"/>
          <a:ext cx="470189" cy="91440"/>
        </a:xfrm>
        <a:custGeom>
          <a:avLst/>
          <a:gdLst/>
          <a:ahLst/>
          <a:cxnLst/>
          <a:rect l="0" t="0" r="0" b="0"/>
          <a:pathLst>
            <a:path>
              <a:moveTo>
                <a:pt x="0" y="45720"/>
              </a:moveTo>
              <a:lnTo>
                <a:pt x="470189" y="45720"/>
              </a:lnTo>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EC" sz="600" kern="1200"/>
        </a:p>
      </dsp:txBody>
      <dsp:txXfrm>
        <a:off x="7756417" y="1318356"/>
        <a:ext cx="25039" cy="5007"/>
      </dsp:txXfrm>
    </dsp:sp>
    <dsp:sp modelId="{5D392D84-A1C5-4B91-8F8E-0E9DF83025C5}">
      <dsp:nvSpPr>
        <dsp:cNvPr id="0" name=""/>
        <dsp:cNvSpPr/>
      </dsp:nvSpPr>
      <dsp:spPr>
        <a:xfrm>
          <a:off x="5358299" y="667656"/>
          <a:ext cx="2177344" cy="1306406"/>
        </a:xfrm>
        <a:prstGeom prst="rect">
          <a:avLst/>
        </a:prstGeom>
        <a:solidFill>
          <a:schemeClr val="lt1">
            <a:hueOff val="0"/>
            <a:satOff val="0"/>
            <a:lumOff val="0"/>
            <a:alphaOff val="0"/>
          </a:schemeClr>
        </a:solidFill>
        <a:ln w="22225" cap="rnd"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para  que en una futura implementación del dinero móvil </a:t>
          </a:r>
          <a:endParaRPr lang="es-EC" sz="1600" kern="1200" dirty="0"/>
        </a:p>
      </dsp:txBody>
      <dsp:txXfrm>
        <a:off x="5358299" y="667656"/>
        <a:ext cx="2177344" cy="1306406"/>
      </dsp:txXfrm>
    </dsp:sp>
    <dsp:sp modelId="{F81C2E86-97D9-4235-A2E6-7286CC630BCC}">
      <dsp:nvSpPr>
        <dsp:cNvPr id="0" name=""/>
        <dsp:cNvSpPr/>
      </dsp:nvSpPr>
      <dsp:spPr>
        <a:xfrm>
          <a:off x="8036432" y="667656"/>
          <a:ext cx="2177344" cy="1306406"/>
        </a:xfrm>
        <a:prstGeom prst="rect">
          <a:avLst/>
        </a:prstGeom>
        <a:solidFill>
          <a:schemeClr val="lt1">
            <a:hueOff val="0"/>
            <a:satOff val="0"/>
            <a:lumOff val="0"/>
            <a:alphaOff val="0"/>
          </a:schemeClr>
        </a:solidFill>
        <a:ln w="22225" cap="rnd"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solidFill>
                <a:schemeClr val="tx1"/>
              </a:solidFill>
            </a:rPr>
            <a:t>genere </a:t>
          </a:r>
          <a:r>
            <a:rPr lang="es-EC" sz="1600" kern="1200" dirty="0" smtClean="0">
              <a:solidFill>
                <a:schemeClr val="tx1"/>
              </a:solidFill>
            </a:rPr>
            <a:t>un nivel significativo de ingresos y </a:t>
          </a:r>
          <a:r>
            <a:rPr lang="es-EC" sz="1600" kern="1200" dirty="0" smtClean="0">
              <a:solidFill>
                <a:schemeClr val="tx1"/>
              </a:solidFill>
            </a:rPr>
            <a:t>número transacciones</a:t>
          </a:r>
          <a:endParaRPr lang="es-EC" sz="1600" kern="1200" dirty="0"/>
        </a:p>
      </dsp:txBody>
      <dsp:txXfrm>
        <a:off x="8036432" y="667656"/>
        <a:ext cx="2177344" cy="13064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C23D71-834A-4C62-8E36-996F8A9C77B3}">
      <dsp:nvSpPr>
        <dsp:cNvPr id="0" name=""/>
        <dsp:cNvSpPr/>
      </dsp:nvSpPr>
      <dsp:spPr>
        <a:xfrm>
          <a:off x="955357" y="5430"/>
          <a:ext cx="4038408" cy="1009602"/>
        </a:xfrm>
        <a:prstGeom prst="roundRect">
          <a:avLst>
            <a:gd name="adj" fmla="val 10000"/>
          </a:avLst>
        </a:prstGeom>
        <a:solidFill>
          <a:schemeClr val="lt1">
            <a:hueOff val="0"/>
            <a:satOff val="0"/>
            <a:lumOff val="0"/>
            <a:alphaOff val="0"/>
          </a:schemeClr>
        </a:solidFill>
        <a:ln w="2222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t>Objetivos Específicos </a:t>
          </a:r>
          <a:endParaRPr lang="es-EC" sz="2400" b="1" kern="1200" dirty="0"/>
        </a:p>
      </dsp:txBody>
      <dsp:txXfrm>
        <a:off x="984927" y="35000"/>
        <a:ext cx="3979268" cy="950462"/>
      </dsp:txXfrm>
    </dsp:sp>
    <dsp:sp modelId="{54E73349-3B02-420F-9AA8-F1FC3C0EBC24}">
      <dsp:nvSpPr>
        <dsp:cNvPr id="0" name=""/>
        <dsp:cNvSpPr/>
      </dsp:nvSpPr>
      <dsp:spPr>
        <a:xfrm rot="5400000">
          <a:off x="2785261" y="1040272"/>
          <a:ext cx="378600" cy="45432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kern="1200"/>
        </a:p>
      </dsp:txBody>
      <dsp:txXfrm rot="-5400000">
        <a:off x="2838265" y="1078132"/>
        <a:ext cx="272592" cy="265020"/>
      </dsp:txXfrm>
    </dsp:sp>
    <dsp:sp modelId="{15F7B69B-E295-4EF8-9931-01351AF2F4D2}">
      <dsp:nvSpPr>
        <dsp:cNvPr id="0" name=""/>
        <dsp:cNvSpPr/>
      </dsp:nvSpPr>
      <dsp:spPr>
        <a:xfrm>
          <a:off x="955357" y="1519833"/>
          <a:ext cx="4038408" cy="1009602"/>
        </a:xfrm>
        <a:prstGeom prst="roundRect">
          <a:avLst>
            <a:gd name="adj" fmla="val 10000"/>
          </a:avLst>
        </a:prstGeom>
        <a:solidFill>
          <a:schemeClr val="lt1">
            <a:hueOff val="0"/>
            <a:satOff val="0"/>
            <a:lumOff val="0"/>
            <a:alphaOff val="0"/>
          </a:schemeClr>
        </a:solidFill>
        <a:ln w="2222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Identificar las características del dinero electrónico y su utilización en las Cooperativas de Ahorro y Crédito del segmento 2 de la provincia de Pichincha.</a:t>
          </a:r>
          <a:endParaRPr lang="es-EC" sz="1800" kern="1200" dirty="0"/>
        </a:p>
      </dsp:txBody>
      <dsp:txXfrm>
        <a:off x="984927" y="1549403"/>
        <a:ext cx="3979268" cy="950462"/>
      </dsp:txXfrm>
    </dsp:sp>
    <dsp:sp modelId="{7928C5B3-3AD6-4A06-A065-F2505699F55E}">
      <dsp:nvSpPr>
        <dsp:cNvPr id="0" name=""/>
        <dsp:cNvSpPr/>
      </dsp:nvSpPr>
      <dsp:spPr>
        <a:xfrm rot="5400000">
          <a:off x="2785261" y="2554676"/>
          <a:ext cx="378600" cy="45432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kern="1200"/>
        </a:p>
      </dsp:txBody>
      <dsp:txXfrm rot="-5400000">
        <a:off x="2838265" y="2592536"/>
        <a:ext cx="272592" cy="265020"/>
      </dsp:txXfrm>
    </dsp:sp>
    <dsp:sp modelId="{25D03A16-C4DB-463E-B4A8-E2BE0520FAF4}">
      <dsp:nvSpPr>
        <dsp:cNvPr id="0" name=""/>
        <dsp:cNvSpPr/>
      </dsp:nvSpPr>
      <dsp:spPr>
        <a:xfrm>
          <a:off x="955357" y="3034237"/>
          <a:ext cx="4038408" cy="1009602"/>
        </a:xfrm>
        <a:prstGeom prst="roundRect">
          <a:avLst>
            <a:gd name="adj" fmla="val 10000"/>
          </a:avLst>
        </a:prstGeom>
        <a:solidFill>
          <a:schemeClr val="lt1">
            <a:hueOff val="0"/>
            <a:satOff val="0"/>
            <a:lumOff val="0"/>
            <a:alphaOff val="0"/>
          </a:schemeClr>
        </a:solidFill>
        <a:ln w="2222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Analizar el nivel de uso del dinero electrónico en las Cooperativas de Ahorro y Crédito del segmento 2 de la provincia de Pichincha.</a:t>
          </a:r>
          <a:endParaRPr lang="es-EC" sz="1800" kern="1200" dirty="0"/>
        </a:p>
      </dsp:txBody>
      <dsp:txXfrm>
        <a:off x="984927" y="3063807"/>
        <a:ext cx="3979268" cy="950462"/>
      </dsp:txXfrm>
    </dsp:sp>
    <dsp:sp modelId="{F9214B6B-EE70-484E-8C8A-57411BBA2CB9}">
      <dsp:nvSpPr>
        <dsp:cNvPr id="0" name=""/>
        <dsp:cNvSpPr/>
      </dsp:nvSpPr>
      <dsp:spPr>
        <a:xfrm rot="5400000">
          <a:off x="2785261" y="4069079"/>
          <a:ext cx="378600" cy="454320"/>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EC" sz="2000" kern="1200"/>
        </a:p>
      </dsp:txBody>
      <dsp:txXfrm rot="-5400000">
        <a:off x="2838265" y="4106939"/>
        <a:ext cx="272592" cy="265020"/>
      </dsp:txXfrm>
    </dsp:sp>
    <dsp:sp modelId="{EA68CFC1-802F-4464-977E-9166C8592287}">
      <dsp:nvSpPr>
        <dsp:cNvPr id="0" name=""/>
        <dsp:cNvSpPr/>
      </dsp:nvSpPr>
      <dsp:spPr>
        <a:xfrm>
          <a:off x="955357" y="4548640"/>
          <a:ext cx="4038408" cy="1009602"/>
        </a:xfrm>
        <a:prstGeom prst="roundRect">
          <a:avLst>
            <a:gd name="adj" fmla="val 10000"/>
          </a:avLst>
        </a:prstGeom>
        <a:solidFill>
          <a:schemeClr val="lt1">
            <a:hueOff val="0"/>
            <a:satOff val="0"/>
            <a:lumOff val="0"/>
            <a:alphaOff val="0"/>
          </a:schemeClr>
        </a:solidFill>
        <a:ln w="22225" cap="rnd" cmpd="sng" algn="ctr">
          <a:solidFill>
            <a:schemeClr val="accent2">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Determinar los costos de transacción preferenciales que los socios de las cooperativas estarían dispuestos a pagar por el uso del dinero electrónico. </a:t>
          </a:r>
          <a:endParaRPr lang="es-EC" sz="1800" kern="1200" dirty="0"/>
        </a:p>
      </dsp:txBody>
      <dsp:txXfrm>
        <a:off x="984927" y="4578210"/>
        <a:ext cx="3979268" cy="9504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E75C9-2BAB-47C4-A3A5-C46D174AE7E9}">
      <dsp:nvSpPr>
        <dsp:cNvPr id="0" name=""/>
        <dsp:cNvSpPr/>
      </dsp:nvSpPr>
      <dsp:spPr>
        <a:xfrm>
          <a:off x="0" y="1428"/>
          <a:ext cx="3711978" cy="978685"/>
        </a:xfrm>
        <a:prstGeom prst="roundRect">
          <a:avLst>
            <a:gd name="adj" fmla="val 10000"/>
          </a:avLst>
        </a:prstGeom>
        <a:solidFill>
          <a:schemeClr val="lt1">
            <a:hueOff val="0"/>
            <a:satOff val="0"/>
            <a:lumOff val="0"/>
            <a:alphaOff val="0"/>
          </a:schemeClr>
        </a:solidFill>
        <a:ln w="22225" cap="rnd"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t>Objetivo General </a:t>
          </a:r>
          <a:endParaRPr lang="es-EC" sz="2400" b="1" kern="1200" dirty="0"/>
        </a:p>
      </dsp:txBody>
      <dsp:txXfrm>
        <a:off x="28665" y="30093"/>
        <a:ext cx="3654648" cy="921355"/>
      </dsp:txXfrm>
    </dsp:sp>
    <dsp:sp modelId="{CD18F0DC-DE46-49CA-B5CD-CF3D54DDD0B0}">
      <dsp:nvSpPr>
        <dsp:cNvPr id="0" name=""/>
        <dsp:cNvSpPr/>
      </dsp:nvSpPr>
      <dsp:spPr>
        <a:xfrm rot="5400000">
          <a:off x="1571542" y="1163699"/>
          <a:ext cx="568893" cy="698322"/>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C" sz="1600" kern="1200"/>
        </a:p>
      </dsp:txBody>
      <dsp:txXfrm rot="-5400000">
        <a:off x="1646492" y="1228413"/>
        <a:ext cx="418994" cy="398225"/>
      </dsp:txXfrm>
    </dsp:sp>
    <dsp:sp modelId="{D1751611-32CD-4C1A-B66F-7C0B20B35833}">
      <dsp:nvSpPr>
        <dsp:cNvPr id="0" name=""/>
        <dsp:cNvSpPr/>
      </dsp:nvSpPr>
      <dsp:spPr>
        <a:xfrm>
          <a:off x="0" y="2045607"/>
          <a:ext cx="3711978" cy="1509809"/>
        </a:xfrm>
        <a:prstGeom prst="roundRect">
          <a:avLst>
            <a:gd name="adj" fmla="val 10000"/>
          </a:avLst>
        </a:prstGeom>
        <a:solidFill>
          <a:schemeClr val="lt1">
            <a:hueOff val="0"/>
            <a:satOff val="0"/>
            <a:lumOff val="0"/>
            <a:alphaOff val="0"/>
          </a:schemeClr>
        </a:solidFill>
        <a:ln w="22225" cap="rnd" cmpd="sng" algn="ctr">
          <a:solidFill>
            <a:schemeClr val="accent3">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Analizar el impacto financiero de la aplicabilidad del dinero electrónico en las Cooperativas de Ahorro y Crédito del segmento 2 de la provincia de Pichincha.</a:t>
          </a:r>
          <a:endParaRPr lang="es-EC" sz="1900" kern="1200" dirty="0"/>
        </a:p>
      </dsp:txBody>
      <dsp:txXfrm>
        <a:off x="44221" y="2089828"/>
        <a:ext cx="3623536" cy="14213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63CB07-DAE7-4F85-903B-22B4849B3A05}">
      <dsp:nvSpPr>
        <dsp:cNvPr id="0" name=""/>
        <dsp:cNvSpPr/>
      </dsp:nvSpPr>
      <dsp:spPr>
        <a:xfrm>
          <a:off x="2327" y="367656"/>
          <a:ext cx="1846190" cy="1107714"/>
        </a:xfrm>
        <a:prstGeom prst="rect">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Resolución No. 064-2015-M el 16 de abril del 2015</a:t>
          </a:r>
          <a:endParaRPr lang="es-EC" sz="1800" kern="1200" dirty="0"/>
        </a:p>
      </dsp:txBody>
      <dsp:txXfrm>
        <a:off x="2327" y="367656"/>
        <a:ext cx="1846190" cy="1107714"/>
      </dsp:txXfrm>
    </dsp:sp>
    <dsp:sp modelId="{70DB0685-227C-4607-A973-A3B55EBBCDA6}">
      <dsp:nvSpPr>
        <dsp:cNvPr id="0" name=""/>
        <dsp:cNvSpPr/>
      </dsp:nvSpPr>
      <dsp:spPr>
        <a:xfrm>
          <a:off x="2033136" y="367656"/>
          <a:ext cx="1846190" cy="1107714"/>
        </a:xfrm>
        <a:prstGeom prst="rect">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Resolución No. 105-2015-M el 22 de julio del 2015</a:t>
          </a:r>
          <a:endParaRPr lang="es-EC" sz="1800" kern="1200" dirty="0"/>
        </a:p>
      </dsp:txBody>
      <dsp:txXfrm>
        <a:off x="2033136" y="367656"/>
        <a:ext cx="1846190" cy="1107714"/>
      </dsp:txXfrm>
    </dsp:sp>
    <dsp:sp modelId="{08D96743-BD53-407B-A170-BE10F890DF0E}">
      <dsp:nvSpPr>
        <dsp:cNvPr id="0" name=""/>
        <dsp:cNvSpPr/>
      </dsp:nvSpPr>
      <dsp:spPr>
        <a:xfrm>
          <a:off x="4063946" y="367656"/>
          <a:ext cx="1846190" cy="1107714"/>
        </a:xfrm>
        <a:prstGeom prst="rect">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Resolución No. 106-2015-M el 22 de julio del 2015</a:t>
          </a:r>
          <a:endParaRPr lang="es-EC" sz="1800" kern="1200" dirty="0"/>
        </a:p>
      </dsp:txBody>
      <dsp:txXfrm>
        <a:off x="4063946" y="367656"/>
        <a:ext cx="1846190" cy="1107714"/>
      </dsp:txXfrm>
    </dsp:sp>
    <dsp:sp modelId="{863BEA80-C577-4C45-BE84-3BADEC7FB42A}">
      <dsp:nvSpPr>
        <dsp:cNvPr id="0" name=""/>
        <dsp:cNvSpPr/>
      </dsp:nvSpPr>
      <dsp:spPr>
        <a:xfrm>
          <a:off x="6094755" y="367656"/>
          <a:ext cx="1846190" cy="1107714"/>
        </a:xfrm>
        <a:prstGeom prst="rect">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Resolución No. 109-2015-M el 23 de julio del 2015</a:t>
          </a:r>
          <a:endParaRPr lang="es-EC" sz="1800" kern="1200" dirty="0"/>
        </a:p>
      </dsp:txBody>
      <dsp:txXfrm>
        <a:off x="6094755" y="367656"/>
        <a:ext cx="1846190" cy="1107714"/>
      </dsp:txXfrm>
    </dsp:sp>
    <dsp:sp modelId="{2DD86923-C7F2-4E80-84FA-7AB9E9B01871}">
      <dsp:nvSpPr>
        <dsp:cNvPr id="0" name=""/>
        <dsp:cNvSpPr/>
      </dsp:nvSpPr>
      <dsp:spPr>
        <a:xfrm>
          <a:off x="1017731" y="1659990"/>
          <a:ext cx="1846190" cy="1107714"/>
        </a:xfrm>
        <a:prstGeom prst="rect">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Resolución No. 252-2016-M el 14 de junio del 2016</a:t>
          </a:r>
          <a:endParaRPr lang="es-EC" sz="1800" kern="1200" dirty="0"/>
        </a:p>
      </dsp:txBody>
      <dsp:txXfrm>
        <a:off x="1017731" y="1659990"/>
        <a:ext cx="1846190" cy="1107714"/>
      </dsp:txXfrm>
    </dsp:sp>
    <dsp:sp modelId="{F0E20DB4-F28B-4B68-AFC2-44BA44DEF675}">
      <dsp:nvSpPr>
        <dsp:cNvPr id="0" name=""/>
        <dsp:cNvSpPr/>
      </dsp:nvSpPr>
      <dsp:spPr>
        <a:xfrm>
          <a:off x="3048541" y="1659990"/>
          <a:ext cx="1846190" cy="1107714"/>
        </a:xfrm>
        <a:prstGeom prst="rect">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Resolución No. 260-2016-M el 29 de junio del 2016</a:t>
          </a:r>
          <a:endParaRPr lang="es-EC" sz="1800" kern="1200" dirty="0"/>
        </a:p>
      </dsp:txBody>
      <dsp:txXfrm>
        <a:off x="3048541" y="1659990"/>
        <a:ext cx="1846190" cy="1107714"/>
      </dsp:txXfrm>
    </dsp:sp>
    <dsp:sp modelId="{FF4CE6FB-3991-433A-9FF8-D1D5A4464D35}">
      <dsp:nvSpPr>
        <dsp:cNvPr id="0" name=""/>
        <dsp:cNvSpPr/>
      </dsp:nvSpPr>
      <dsp:spPr>
        <a:xfrm>
          <a:off x="5079350" y="1659990"/>
          <a:ext cx="1846190" cy="1107714"/>
        </a:xfrm>
        <a:prstGeom prst="rect">
          <a:avLst/>
        </a:prstGeom>
        <a:gradFill rotWithShape="0">
          <a:gsLst>
            <a:gs pos="0">
              <a:schemeClr val="lt1">
                <a:hueOff val="0"/>
                <a:satOff val="0"/>
                <a:lumOff val="0"/>
                <a:alphaOff val="0"/>
                <a:tint val="96000"/>
                <a:lumMod val="104000"/>
              </a:schemeClr>
            </a:gs>
            <a:gs pos="100000">
              <a:schemeClr val="lt1">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t>Resolución No. 258-2016-M el 29 de junio 2016</a:t>
          </a:r>
          <a:endParaRPr lang="es-EC" sz="1800" kern="1200" dirty="0"/>
        </a:p>
      </dsp:txBody>
      <dsp:txXfrm>
        <a:off x="5079350" y="1659990"/>
        <a:ext cx="1846190" cy="11077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97FDA-F604-435C-9040-297AC803F7D6}">
      <dsp:nvSpPr>
        <dsp:cNvPr id="0" name=""/>
        <dsp:cNvSpPr/>
      </dsp:nvSpPr>
      <dsp:spPr>
        <a:xfrm>
          <a:off x="303204" y="603201"/>
          <a:ext cx="1487302" cy="1497606"/>
        </a:xfrm>
        <a:prstGeom prst="mathMultiply">
          <a:avLst/>
        </a:prstGeom>
        <a:no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E113BF-53F3-407B-95C1-583FC2720E67}">
      <dsp:nvSpPr>
        <dsp:cNvPr id="0" name=""/>
        <dsp:cNvSpPr/>
      </dsp:nvSpPr>
      <dsp:spPr>
        <a:xfrm>
          <a:off x="2468443" y="0"/>
          <a:ext cx="4551680" cy="2600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just" defTabSz="1066800">
            <a:lnSpc>
              <a:spcPct val="90000"/>
            </a:lnSpc>
            <a:spcBef>
              <a:spcPct val="0"/>
            </a:spcBef>
            <a:spcAft>
              <a:spcPct val="35000"/>
            </a:spcAft>
          </a:pPr>
          <a:r>
            <a:rPr lang="es-EC" sz="2400" kern="1200" smtClean="0"/>
            <a:t>H0: La aplicabilidad del dinero electrónico (dinero móvil)  tiene un impacto financiero en las Cooperativas de Ahorro y Crédito segmento 2 de la provincia de Pichincha.</a:t>
          </a:r>
          <a:endParaRPr lang="es-EC" sz="2400" kern="1200"/>
        </a:p>
      </dsp:txBody>
      <dsp:txXfrm>
        <a:off x="2468443" y="0"/>
        <a:ext cx="4551680" cy="2600960"/>
      </dsp:txXfrm>
    </dsp:sp>
    <dsp:sp modelId="{B89C2D4D-EB21-4861-90B5-BFFE82971DD2}">
      <dsp:nvSpPr>
        <dsp:cNvPr id="0" name=""/>
        <dsp:cNvSpPr/>
      </dsp:nvSpPr>
      <dsp:spPr>
        <a:xfrm rot="7191691">
          <a:off x="1583035" y="3576341"/>
          <a:ext cx="536984" cy="1083690"/>
        </a:xfrm>
        <a:prstGeom prst="corner">
          <a:avLst/>
        </a:prstGeom>
        <a:no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1B6F3A-8C17-4CD6-8115-3553615BC7CA}">
      <dsp:nvSpPr>
        <dsp:cNvPr id="0" name=""/>
        <dsp:cNvSpPr/>
      </dsp:nvSpPr>
      <dsp:spPr>
        <a:xfrm>
          <a:off x="3273115" y="2817706"/>
          <a:ext cx="4551680" cy="2600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0" rIns="170688" bIns="170688" numCol="1" spcCol="1270" anchor="ctr" anchorCtr="0">
          <a:noAutofit/>
        </a:bodyPr>
        <a:lstStyle/>
        <a:p>
          <a:pPr lvl="0" algn="just" defTabSz="1066800">
            <a:lnSpc>
              <a:spcPct val="90000"/>
            </a:lnSpc>
            <a:spcBef>
              <a:spcPct val="0"/>
            </a:spcBef>
            <a:spcAft>
              <a:spcPct val="35000"/>
            </a:spcAft>
          </a:pPr>
          <a:r>
            <a:rPr lang="es-EC" sz="2400" kern="1200" smtClean="0"/>
            <a:t>H1: La aplicabilidad del dinero electrónico (dinero móvil) no tiene un impacto financiero en las Cooperativas de Ahorro y Crédito segmento 2 de la provincia de Pichincha.</a:t>
          </a:r>
          <a:endParaRPr lang="es-EC" sz="2400" kern="1200"/>
        </a:p>
      </dsp:txBody>
      <dsp:txXfrm>
        <a:off x="3273115" y="2817706"/>
        <a:ext cx="4551680" cy="26009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AF96D-961E-4D65-A437-1A0ACB497D24}">
      <dsp:nvSpPr>
        <dsp:cNvPr id="0" name=""/>
        <dsp:cNvSpPr/>
      </dsp:nvSpPr>
      <dsp:spPr>
        <a:xfrm>
          <a:off x="1908321" y="862240"/>
          <a:ext cx="408318" cy="91440"/>
        </a:xfrm>
        <a:custGeom>
          <a:avLst/>
          <a:gdLst/>
          <a:ahLst/>
          <a:cxnLst/>
          <a:rect l="0" t="0" r="0" b="0"/>
          <a:pathLst>
            <a:path>
              <a:moveTo>
                <a:pt x="0" y="45720"/>
              </a:moveTo>
              <a:lnTo>
                <a:pt x="408318" y="45720"/>
              </a:lnTo>
            </a:path>
          </a:pathLst>
        </a:custGeom>
        <a:noFill/>
        <a:ln w="9525"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kern="1200"/>
        </a:p>
      </dsp:txBody>
      <dsp:txXfrm>
        <a:off x="2101508" y="905765"/>
        <a:ext cx="21945" cy="4389"/>
      </dsp:txXfrm>
    </dsp:sp>
    <dsp:sp modelId="{A91D70C4-DB2D-40C3-AD49-74563B231EAC}">
      <dsp:nvSpPr>
        <dsp:cNvPr id="0" name=""/>
        <dsp:cNvSpPr/>
      </dsp:nvSpPr>
      <dsp:spPr>
        <a:xfrm>
          <a:off x="1781" y="335458"/>
          <a:ext cx="1908340" cy="1145004"/>
        </a:xfrm>
        <a:prstGeom prst="rect">
          <a:avLst/>
        </a:prstGeom>
        <a:solidFill>
          <a:schemeClr val="lt1">
            <a:hueOff val="0"/>
            <a:satOff val="0"/>
            <a:lumOff val="0"/>
            <a:alphaOff val="0"/>
          </a:schemeClr>
        </a:solidFill>
        <a:ln w="22225" cap="rnd" cmpd="sng" algn="ctr">
          <a:solidFill>
            <a:schemeClr val="accent6">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El uso del</a:t>
          </a:r>
        </a:p>
        <a:p>
          <a:pPr lvl="0" algn="ctr" defTabSz="800100">
            <a:lnSpc>
              <a:spcPct val="90000"/>
            </a:lnSpc>
            <a:spcBef>
              <a:spcPct val="0"/>
            </a:spcBef>
            <a:spcAft>
              <a:spcPct val="35000"/>
            </a:spcAft>
          </a:pPr>
          <a:r>
            <a:rPr lang="es-EC" sz="1800" kern="1200" dirty="0" smtClean="0"/>
            <a:t>(dinero móvil)  </a:t>
          </a:r>
          <a:endParaRPr lang="es-EC" sz="1800" kern="1200" dirty="0"/>
        </a:p>
      </dsp:txBody>
      <dsp:txXfrm>
        <a:off x="1781" y="335458"/>
        <a:ext cx="1908340" cy="1145004"/>
      </dsp:txXfrm>
    </dsp:sp>
    <dsp:sp modelId="{DB0476FC-9D92-4605-9081-02B5105258CC}">
      <dsp:nvSpPr>
        <dsp:cNvPr id="0" name=""/>
        <dsp:cNvSpPr/>
      </dsp:nvSpPr>
      <dsp:spPr>
        <a:xfrm>
          <a:off x="4255580" y="862240"/>
          <a:ext cx="408318" cy="91440"/>
        </a:xfrm>
        <a:custGeom>
          <a:avLst/>
          <a:gdLst/>
          <a:ahLst/>
          <a:cxnLst/>
          <a:rect l="0" t="0" r="0" b="0"/>
          <a:pathLst>
            <a:path>
              <a:moveTo>
                <a:pt x="0" y="45720"/>
              </a:moveTo>
              <a:lnTo>
                <a:pt x="408318" y="45720"/>
              </a:lnTo>
            </a:path>
          </a:pathLst>
        </a:custGeom>
        <a:noFill/>
        <a:ln w="9525"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kern="1200"/>
        </a:p>
      </dsp:txBody>
      <dsp:txXfrm>
        <a:off x="4448766" y="905765"/>
        <a:ext cx="21945" cy="4389"/>
      </dsp:txXfrm>
    </dsp:sp>
    <dsp:sp modelId="{7E95B72A-1657-48A9-BCC1-0B88C4E06BF6}">
      <dsp:nvSpPr>
        <dsp:cNvPr id="0" name=""/>
        <dsp:cNvSpPr/>
      </dsp:nvSpPr>
      <dsp:spPr>
        <a:xfrm>
          <a:off x="2349040" y="335458"/>
          <a:ext cx="1908340" cy="1145004"/>
        </a:xfrm>
        <a:prstGeom prst="rect">
          <a:avLst/>
        </a:prstGeom>
        <a:solidFill>
          <a:schemeClr val="lt1">
            <a:hueOff val="0"/>
            <a:satOff val="0"/>
            <a:lumOff val="0"/>
            <a:alphaOff val="0"/>
          </a:schemeClr>
        </a:solidFill>
        <a:ln w="22225" cap="rnd" cmpd="sng" algn="ctr">
          <a:solidFill>
            <a:schemeClr val="accent6">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medio de pago incluyente </a:t>
          </a:r>
          <a:endParaRPr lang="es-EC" sz="1800" kern="1200" dirty="0"/>
        </a:p>
      </dsp:txBody>
      <dsp:txXfrm>
        <a:off x="2349040" y="335458"/>
        <a:ext cx="1908340" cy="1145004"/>
      </dsp:txXfrm>
    </dsp:sp>
    <dsp:sp modelId="{33305CA5-A833-4B11-95AB-4D3D11EC577B}">
      <dsp:nvSpPr>
        <dsp:cNvPr id="0" name=""/>
        <dsp:cNvSpPr/>
      </dsp:nvSpPr>
      <dsp:spPr>
        <a:xfrm>
          <a:off x="6602838" y="862240"/>
          <a:ext cx="408318" cy="91440"/>
        </a:xfrm>
        <a:custGeom>
          <a:avLst/>
          <a:gdLst/>
          <a:ahLst/>
          <a:cxnLst/>
          <a:rect l="0" t="0" r="0" b="0"/>
          <a:pathLst>
            <a:path>
              <a:moveTo>
                <a:pt x="0" y="45720"/>
              </a:moveTo>
              <a:lnTo>
                <a:pt x="408318" y="45720"/>
              </a:lnTo>
            </a:path>
          </a:pathLst>
        </a:custGeom>
        <a:noFill/>
        <a:ln w="9525"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00100">
            <a:lnSpc>
              <a:spcPct val="90000"/>
            </a:lnSpc>
            <a:spcBef>
              <a:spcPct val="0"/>
            </a:spcBef>
            <a:spcAft>
              <a:spcPct val="35000"/>
            </a:spcAft>
          </a:pPr>
          <a:endParaRPr lang="es-EC" sz="1800" kern="1200"/>
        </a:p>
      </dsp:txBody>
      <dsp:txXfrm>
        <a:off x="6796025" y="905765"/>
        <a:ext cx="21945" cy="4389"/>
      </dsp:txXfrm>
    </dsp:sp>
    <dsp:sp modelId="{6DFB3B24-981F-47C8-A635-0E90428B9611}">
      <dsp:nvSpPr>
        <dsp:cNvPr id="0" name=""/>
        <dsp:cNvSpPr/>
      </dsp:nvSpPr>
      <dsp:spPr>
        <a:xfrm>
          <a:off x="4696298" y="335458"/>
          <a:ext cx="1908340" cy="1145004"/>
        </a:xfrm>
        <a:prstGeom prst="rect">
          <a:avLst/>
        </a:prstGeom>
        <a:solidFill>
          <a:schemeClr val="lt1">
            <a:hueOff val="0"/>
            <a:satOff val="0"/>
            <a:lumOff val="0"/>
            <a:alphaOff val="0"/>
          </a:schemeClr>
        </a:solidFill>
        <a:ln w="22225" cap="rnd" cmpd="sng" algn="ctr">
          <a:solidFill>
            <a:schemeClr val="accent6">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sencillo, rápido, costos menores</a:t>
          </a:r>
          <a:endParaRPr lang="es-EC" sz="1800" kern="1200" dirty="0"/>
        </a:p>
      </dsp:txBody>
      <dsp:txXfrm>
        <a:off x="4696298" y="335458"/>
        <a:ext cx="1908340" cy="1145004"/>
      </dsp:txXfrm>
    </dsp:sp>
    <dsp:sp modelId="{071356B9-590C-4B57-88B2-8F478837C037}">
      <dsp:nvSpPr>
        <dsp:cNvPr id="0" name=""/>
        <dsp:cNvSpPr/>
      </dsp:nvSpPr>
      <dsp:spPr>
        <a:xfrm>
          <a:off x="7043557" y="335458"/>
          <a:ext cx="1908340" cy="1145004"/>
        </a:xfrm>
        <a:prstGeom prst="rect">
          <a:avLst/>
        </a:prstGeom>
        <a:solidFill>
          <a:schemeClr val="lt1">
            <a:hueOff val="0"/>
            <a:satOff val="0"/>
            <a:lumOff val="0"/>
            <a:alphaOff val="0"/>
          </a:schemeClr>
        </a:solidFill>
        <a:ln w="22225" cap="rnd" cmpd="sng" algn="ctr">
          <a:solidFill>
            <a:schemeClr val="accent6">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autonomía manejo finanzas.</a:t>
          </a:r>
          <a:endParaRPr lang="es-EC" sz="1800" kern="1200" dirty="0"/>
        </a:p>
      </dsp:txBody>
      <dsp:txXfrm>
        <a:off x="7043557" y="335458"/>
        <a:ext cx="1908340" cy="11450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AF96D-961E-4D65-A437-1A0ACB497D24}">
      <dsp:nvSpPr>
        <dsp:cNvPr id="0" name=""/>
        <dsp:cNvSpPr/>
      </dsp:nvSpPr>
      <dsp:spPr>
        <a:xfrm>
          <a:off x="1989263" y="966344"/>
          <a:ext cx="426917" cy="91440"/>
        </a:xfrm>
        <a:custGeom>
          <a:avLst/>
          <a:gdLst/>
          <a:ahLst/>
          <a:cxnLst/>
          <a:rect l="0" t="0" r="0" b="0"/>
          <a:pathLst>
            <a:path>
              <a:moveTo>
                <a:pt x="0" y="45720"/>
              </a:moveTo>
              <a:lnTo>
                <a:pt x="426917" y="45720"/>
              </a:lnTo>
            </a:path>
          </a:pathLst>
        </a:custGeom>
        <a:noFill/>
        <a:ln w="9525"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191284" y="1009776"/>
        <a:ext cx="22875" cy="4575"/>
      </dsp:txXfrm>
    </dsp:sp>
    <dsp:sp modelId="{A91D70C4-DB2D-40C3-AD49-74563B231EAC}">
      <dsp:nvSpPr>
        <dsp:cNvPr id="0" name=""/>
        <dsp:cNvSpPr/>
      </dsp:nvSpPr>
      <dsp:spPr>
        <a:xfrm>
          <a:off x="1857" y="415302"/>
          <a:ext cx="1989206" cy="1193523"/>
        </a:xfrm>
        <a:prstGeom prst="rect">
          <a:avLst/>
        </a:prstGeom>
        <a:solidFill>
          <a:schemeClr val="lt1">
            <a:hueOff val="0"/>
            <a:satOff val="0"/>
            <a:lumOff val="0"/>
            <a:alphaOff val="0"/>
          </a:schemeClr>
        </a:solidFill>
        <a:ln w="22225" cap="rnd" cmpd="sng" algn="ctr">
          <a:solidFill>
            <a:schemeClr val="accent6">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t>Se identificó que los  socios de las Cooperativas </a:t>
          </a:r>
          <a:r>
            <a:rPr lang="es-EC" sz="1600" kern="1200" dirty="0" smtClean="0"/>
            <a:t>  </a:t>
          </a:r>
          <a:endParaRPr lang="es-EC" sz="1600" kern="1200" dirty="0"/>
        </a:p>
      </dsp:txBody>
      <dsp:txXfrm>
        <a:off x="1857" y="415302"/>
        <a:ext cx="1989206" cy="1193523"/>
      </dsp:txXfrm>
    </dsp:sp>
    <dsp:sp modelId="{DB0476FC-9D92-4605-9081-02B5105258CC}">
      <dsp:nvSpPr>
        <dsp:cNvPr id="0" name=""/>
        <dsp:cNvSpPr/>
      </dsp:nvSpPr>
      <dsp:spPr>
        <a:xfrm>
          <a:off x="4435987" y="966344"/>
          <a:ext cx="426917" cy="91440"/>
        </a:xfrm>
        <a:custGeom>
          <a:avLst/>
          <a:gdLst/>
          <a:ahLst/>
          <a:cxnLst/>
          <a:rect l="0" t="0" r="0" b="0"/>
          <a:pathLst>
            <a:path>
              <a:moveTo>
                <a:pt x="0" y="45720"/>
              </a:moveTo>
              <a:lnTo>
                <a:pt x="426917" y="45720"/>
              </a:lnTo>
            </a:path>
          </a:pathLst>
        </a:custGeom>
        <a:noFill/>
        <a:ln w="9525"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638008" y="1009776"/>
        <a:ext cx="22875" cy="4575"/>
      </dsp:txXfrm>
    </dsp:sp>
    <dsp:sp modelId="{7E95B72A-1657-48A9-BCC1-0B88C4E06BF6}">
      <dsp:nvSpPr>
        <dsp:cNvPr id="0" name=""/>
        <dsp:cNvSpPr/>
      </dsp:nvSpPr>
      <dsp:spPr>
        <a:xfrm>
          <a:off x="2448581" y="415302"/>
          <a:ext cx="1989206" cy="1193523"/>
        </a:xfrm>
        <a:prstGeom prst="rect">
          <a:avLst/>
        </a:prstGeom>
        <a:solidFill>
          <a:schemeClr val="lt1">
            <a:hueOff val="0"/>
            <a:satOff val="0"/>
            <a:lumOff val="0"/>
            <a:alphaOff val="0"/>
          </a:schemeClr>
        </a:solidFill>
        <a:ln w="22225" cap="rnd" cmpd="sng" algn="ctr">
          <a:solidFill>
            <a:schemeClr val="accent6">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t>estarían dispuestos a usar el dinero móvil como medio de pago</a:t>
          </a:r>
          <a:endParaRPr lang="es-EC" sz="1600" kern="1200" dirty="0"/>
        </a:p>
      </dsp:txBody>
      <dsp:txXfrm>
        <a:off x="2448581" y="415302"/>
        <a:ext cx="1989206" cy="1193523"/>
      </dsp:txXfrm>
    </dsp:sp>
    <dsp:sp modelId="{33305CA5-A833-4B11-95AB-4D3D11EC577B}">
      <dsp:nvSpPr>
        <dsp:cNvPr id="0" name=""/>
        <dsp:cNvSpPr/>
      </dsp:nvSpPr>
      <dsp:spPr>
        <a:xfrm>
          <a:off x="6882711" y="966344"/>
          <a:ext cx="426917" cy="91440"/>
        </a:xfrm>
        <a:custGeom>
          <a:avLst/>
          <a:gdLst/>
          <a:ahLst/>
          <a:cxnLst/>
          <a:rect l="0" t="0" r="0" b="0"/>
          <a:pathLst>
            <a:path>
              <a:moveTo>
                <a:pt x="0" y="45720"/>
              </a:moveTo>
              <a:lnTo>
                <a:pt x="426917" y="45720"/>
              </a:lnTo>
            </a:path>
          </a:pathLst>
        </a:custGeom>
        <a:noFill/>
        <a:ln w="9525"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7084732" y="1009776"/>
        <a:ext cx="22875" cy="4575"/>
      </dsp:txXfrm>
    </dsp:sp>
    <dsp:sp modelId="{6DFB3B24-981F-47C8-A635-0E90428B9611}">
      <dsp:nvSpPr>
        <dsp:cNvPr id="0" name=""/>
        <dsp:cNvSpPr/>
      </dsp:nvSpPr>
      <dsp:spPr>
        <a:xfrm>
          <a:off x="4895305" y="415302"/>
          <a:ext cx="1989206" cy="1193523"/>
        </a:xfrm>
        <a:prstGeom prst="rect">
          <a:avLst/>
        </a:prstGeom>
        <a:solidFill>
          <a:schemeClr val="lt1">
            <a:hueOff val="0"/>
            <a:satOff val="0"/>
            <a:lumOff val="0"/>
            <a:alphaOff val="0"/>
          </a:schemeClr>
        </a:solidFill>
        <a:ln w="22225" cap="rnd" cmpd="sng" algn="ctr">
          <a:solidFill>
            <a:schemeClr val="accent6">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t>82% agilitarán las transacciones financieras </a:t>
          </a:r>
          <a:endParaRPr lang="es-EC" sz="1600" kern="1200" dirty="0"/>
        </a:p>
      </dsp:txBody>
      <dsp:txXfrm>
        <a:off x="4895305" y="415302"/>
        <a:ext cx="1989206" cy="1193523"/>
      </dsp:txXfrm>
    </dsp:sp>
    <dsp:sp modelId="{071356B9-590C-4B57-88B2-8F478837C037}">
      <dsp:nvSpPr>
        <dsp:cNvPr id="0" name=""/>
        <dsp:cNvSpPr/>
      </dsp:nvSpPr>
      <dsp:spPr>
        <a:xfrm>
          <a:off x="7342029" y="415302"/>
          <a:ext cx="1989206" cy="1193523"/>
        </a:xfrm>
        <a:prstGeom prst="rect">
          <a:avLst/>
        </a:prstGeom>
        <a:solidFill>
          <a:schemeClr val="lt1">
            <a:hueOff val="0"/>
            <a:satOff val="0"/>
            <a:lumOff val="0"/>
            <a:alphaOff val="0"/>
          </a:schemeClr>
        </a:solidFill>
        <a:ln w="22225" cap="rnd" cmpd="sng" algn="ctr">
          <a:solidFill>
            <a:schemeClr val="accent6">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C" sz="1600" kern="1200" dirty="0" smtClean="0"/>
            <a:t>el 64% de los socios consideró  otorgarán mayores beneficios financieros. </a:t>
          </a:r>
          <a:endParaRPr lang="es-EC" sz="1600" kern="1200" dirty="0"/>
        </a:p>
      </dsp:txBody>
      <dsp:txXfrm>
        <a:off x="7342029" y="415302"/>
        <a:ext cx="1989206" cy="11935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209BE-E9E2-4226-9379-469802BBF0B8}">
      <dsp:nvSpPr>
        <dsp:cNvPr id="0" name=""/>
        <dsp:cNvSpPr/>
      </dsp:nvSpPr>
      <dsp:spPr>
        <a:xfrm>
          <a:off x="2544148" y="721348"/>
          <a:ext cx="553416" cy="91440"/>
        </a:xfrm>
        <a:custGeom>
          <a:avLst/>
          <a:gdLst/>
          <a:ahLst/>
          <a:cxnLst/>
          <a:rect l="0" t="0" r="0" b="0"/>
          <a:pathLst>
            <a:path>
              <a:moveTo>
                <a:pt x="0" y="45720"/>
              </a:moveTo>
              <a:lnTo>
                <a:pt x="553416" y="45720"/>
              </a:lnTo>
            </a:path>
          </a:pathLst>
        </a:custGeom>
        <a:noFill/>
        <a:ln w="9525"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s-EC" sz="2000" kern="1200"/>
        </a:p>
      </dsp:txBody>
      <dsp:txXfrm>
        <a:off x="2806255" y="764148"/>
        <a:ext cx="29200" cy="5840"/>
      </dsp:txXfrm>
    </dsp:sp>
    <dsp:sp modelId="{4A1B4EEE-C0B1-4E09-837F-123E4DAD256F}">
      <dsp:nvSpPr>
        <dsp:cNvPr id="0" name=""/>
        <dsp:cNvSpPr/>
      </dsp:nvSpPr>
      <dsp:spPr>
        <a:xfrm>
          <a:off x="6745" y="5307"/>
          <a:ext cx="2539202" cy="1523521"/>
        </a:xfrm>
        <a:prstGeom prst="rect">
          <a:avLst/>
        </a:prstGeom>
        <a:solidFill>
          <a:schemeClr val="lt1">
            <a:hueOff val="0"/>
            <a:satOff val="0"/>
            <a:lumOff val="0"/>
            <a:alphaOff val="0"/>
          </a:schemeClr>
        </a:solidFill>
        <a:ln w="22225" cap="rnd" cmpd="sng" algn="ctr">
          <a:solidFill>
            <a:schemeClr val="accent6">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t>Servicios financieros de calidad, costos menores</a:t>
          </a:r>
          <a:endParaRPr lang="es-EC" sz="2000" kern="1200" dirty="0"/>
        </a:p>
      </dsp:txBody>
      <dsp:txXfrm>
        <a:off x="6745" y="5307"/>
        <a:ext cx="2539202" cy="1523521"/>
      </dsp:txXfrm>
    </dsp:sp>
    <dsp:sp modelId="{731D5474-7B19-4661-ADB0-5DB9EB6FC915}">
      <dsp:nvSpPr>
        <dsp:cNvPr id="0" name=""/>
        <dsp:cNvSpPr/>
      </dsp:nvSpPr>
      <dsp:spPr>
        <a:xfrm>
          <a:off x="5667367" y="721348"/>
          <a:ext cx="553416" cy="91440"/>
        </a:xfrm>
        <a:custGeom>
          <a:avLst/>
          <a:gdLst/>
          <a:ahLst/>
          <a:cxnLst/>
          <a:rect l="0" t="0" r="0" b="0"/>
          <a:pathLst>
            <a:path>
              <a:moveTo>
                <a:pt x="0" y="45720"/>
              </a:moveTo>
              <a:lnTo>
                <a:pt x="553416" y="45720"/>
              </a:lnTo>
            </a:path>
          </a:pathLst>
        </a:custGeom>
        <a:noFill/>
        <a:ln w="9525"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es-EC" sz="2000" kern="1200"/>
        </a:p>
      </dsp:txBody>
      <dsp:txXfrm>
        <a:off x="5929475" y="764148"/>
        <a:ext cx="29200" cy="5840"/>
      </dsp:txXfrm>
    </dsp:sp>
    <dsp:sp modelId="{64C639FE-DEEA-41A2-8330-485EE4511F82}">
      <dsp:nvSpPr>
        <dsp:cNvPr id="0" name=""/>
        <dsp:cNvSpPr/>
      </dsp:nvSpPr>
      <dsp:spPr>
        <a:xfrm>
          <a:off x="3129964" y="5307"/>
          <a:ext cx="2539202" cy="1523521"/>
        </a:xfrm>
        <a:prstGeom prst="rect">
          <a:avLst/>
        </a:prstGeom>
        <a:solidFill>
          <a:schemeClr val="lt1">
            <a:hueOff val="0"/>
            <a:satOff val="0"/>
            <a:lumOff val="0"/>
            <a:alphaOff val="0"/>
          </a:schemeClr>
        </a:solidFill>
        <a:ln w="22225" cap="rnd" cmpd="sng" algn="ctr">
          <a:solidFill>
            <a:schemeClr val="accent6">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t>el 60 % está de acuerdo en pagar </a:t>
          </a:r>
          <a:endParaRPr lang="es-EC" sz="2000" kern="1200" dirty="0"/>
        </a:p>
      </dsp:txBody>
      <dsp:txXfrm>
        <a:off x="3129964" y="5307"/>
        <a:ext cx="2539202" cy="1523521"/>
      </dsp:txXfrm>
    </dsp:sp>
    <dsp:sp modelId="{C58F7FAD-7704-4711-B442-B24E1BFAFC37}">
      <dsp:nvSpPr>
        <dsp:cNvPr id="0" name=""/>
        <dsp:cNvSpPr/>
      </dsp:nvSpPr>
      <dsp:spPr>
        <a:xfrm>
          <a:off x="6253183" y="5307"/>
          <a:ext cx="2539202" cy="1523521"/>
        </a:xfrm>
        <a:prstGeom prst="rect">
          <a:avLst/>
        </a:prstGeom>
        <a:solidFill>
          <a:schemeClr val="lt1">
            <a:hueOff val="0"/>
            <a:satOff val="0"/>
            <a:lumOff val="0"/>
            <a:alphaOff val="0"/>
          </a:schemeClr>
        </a:solidFill>
        <a:ln w="22225" cap="rnd" cmpd="sng" algn="ctr">
          <a:solidFill>
            <a:schemeClr val="accent6">
              <a:shade val="80000"/>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t>tarifa por transacción de 0,05ctv. a 0,20ctvs. </a:t>
          </a:r>
          <a:endParaRPr lang="es-EC" sz="2000" kern="1200" dirty="0"/>
        </a:p>
      </dsp:txBody>
      <dsp:txXfrm>
        <a:off x="6253183" y="5307"/>
        <a:ext cx="2539202" cy="1523521"/>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10.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8/9/2018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8/9/2018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8/9/2018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Layout" Target="../diagrams/layout6.xml"/><Relationship Id="rId7" Type="http://schemas.openxmlformats.org/officeDocument/2006/relationships/image" Target="../media/image26.pn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diagramLayout" Target="../diagrams/layout13.xml"/><Relationship Id="rId7" Type="http://schemas.openxmlformats.org/officeDocument/2006/relationships/diagramData" Target="../diagrams/data14.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11" Type="http://schemas.microsoft.com/office/2007/relationships/diagramDrawing" Target="../diagrams/drawing14.xml"/><Relationship Id="rId5" Type="http://schemas.openxmlformats.org/officeDocument/2006/relationships/diagramColors" Target="../diagrams/colors13.xml"/><Relationship Id="rId10" Type="http://schemas.openxmlformats.org/officeDocument/2006/relationships/diagramColors" Target="../diagrams/colors14.xml"/><Relationship Id="rId4" Type="http://schemas.openxmlformats.org/officeDocument/2006/relationships/diagramQuickStyle" Target="../diagrams/quickStyle13.xml"/><Relationship Id="rId9" Type="http://schemas.openxmlformats.org/officeDocument/2006/relationships/diagramQuickStyle" Target="../diagrams/quickStyle14.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8.png"/><Relationship Id="rId7" Type="http://schemas.openxmlformats.org/officeDocument/2006/relationships/diagramColors" Target="../diagrams/colors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cibsi.espe.edu.ec/images/LOGO-PRINCIPA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0705" y="313311"/>
            <a:ext cx="3540861" cy="807151"/>
          </a:xfrm>
          <a:prstGeom prst="rect">
            <a:avLst/>
          </a:prstGeom>
          <a:noFill/>
          <a:extLst>
            <a:ext uri="{909E8E84-426E-40DD-AFC4-6F175D3DCCD1}">
              <a14:hiddenFill xmlns:a14="http://schemas.microsoft.com/office/drawing/2010/main">
                <a:solidFill>
                  <a:srgbClr val="FFFFFF"/>
                </a:solidFill>
              </a14:hiddenFill>
            </a:ext>
          </a:extLst>
        </p:spPr>
      </p:pic>
      <p:sp>
        <p:nvSpPr>
          <p:cNvPr id="5" name="1 Título"/>
          <p:cNvSpPr txBox="1">
            <a:spLocks/>
          </p:cNvSpPr>
          <p:nvPr/>
        </p:nvSpPr>
        <p:spPr>
          <a:xfrm>
            <a:off x="2102352" y="963769"/>
            <a:ext cx="7992416" cy="544991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US" sz="1800" dirty="0" smtClean="0">
                <a:solidFill>
                  <a:schemeClr val="tx1"/>
                </a:solidFill>
              </a:rPr>
              <a:t>DEPARTAMENTO DE CIENCIAS ECONÓMICAS, ADMINISTRATIVAS Y DE COMERCIO</a:t>
            </a:r>
            <a:br>
              <a:rPr lang="es-US" sz="1800" dirty="0" smtClean="0">
                <a:solidFill>
                  <a:schemeClr val="tx1"/>
                </a:solidFill>
              </a:rPr>
            </a:br>
            <a:r>
              <a:rPr lang="es-US" sz="1800" dirty="0" smtClean="0">
                <a:solidFill>
                  <a:schemeClr val="tx1"/>
                </a:solidFill>
              </a:rPr>
              <a:t/>
            </a:r>
            <a:br>
              <a:rPr lang="es-US" sz="1800" dirty="0" smtClean="0">
                <a:solidFill>
                  <a:schemeClr val="tx1"/>
                </a:solidFill>
              </a:rPr>
            </a:br>
            <a:r>
              <a:rPr lang="es-US" sz="1800" dirty="0" smtClean="0">
                <a:solidFill>
                  <a:schemeClr val="tx1"/>
                </a:solidFill>
              </a:rPr>
              <a:t>CARRERA DE INGENIERÍA EN FINANZAS Y AUDITORÍA</a:t>
            </a:r>
            <a:br>
              <a:rPr lang="es-US" sz="1800" dirty="0" smtClean="0">
                <a:solidFill>
                  <a:schemeClr val="tx1"/>
                </a:solidFill>
              </a:rPr>
            </a:br>
            <a:r>
              <a:rPr lang="es-US" sz="1800" dirty="0" smtClean="0">
                <a:solidFill>
                  <a:schemeClr val="tx1"/>
                </a:solidFill>
              </a:rPr>
              <a:t/>
            </a:r>
            <a:br>
              <a:rPr lang="es-US" sz="1800" dirty="0" smtClean="0">
                <a:solidFill>
                  <a:schemeClr val="tx1"/>
                </a:solidFill>
              </a:rPr>
            </a:br>
            <a:r>
              <a:rPr lang="es-EC" sz="1800" dirty="0" smtClean="0">
                <a:solidFill>
                  <a:schemeClr val="tx1"/>
                </a:solidFill>
              </a:rPr>
              <a:t>TRABAJO DE TITULACIÓN PREVIO A LA OBTENCIÓN DEL </a:t>
            </a:r>
            <a:br>
              <a:rPr lang="es-EC" sz="1800" dirty="0" smtClean="0">
                <a:solidFill>
                  <a:schemeClr val="tx1"/>
                </a:solidFill>
              </a:rPr>
            </a:br>
            <a:r>
              <a:rPr lang="es-EC" sz="1800" dirty="0" smtClean="0">
                <a:solidFill>
                  <a:schemeClr val="tx1"/>
                </a:solidFill>
              </a:rPr>
              <a:t>TÍTULO DE INGENIERO EN FINANZAS Y AUDITORÍA</a:t>
            </a:r>
            <a:br>
              <a:rPr lang="es-EC" sz="1800" dirty="0" smtClean="0">
                <a:solidFill>
                  <a:schemeClr val="tx1"/>
                </a:solidFill>
              </a:rPr>
            </a:br>
            <a:r>
              <a:rPr lang="es-EC" sz="1800" dirty="0" smtClean="0">
                <a:solidFill>
                  <a:schemeClr val="tx1"/>
                </a:solidFill>
              </a:rPr>
              <a:t/>
            </a:r>
            <a:br>
              <a:rPr lang="es-EC" sz="1800" dirty="0" smtClean="0">
                <a:solidFill>
                  <a:schemeClr val="tx1"/>
                </a:solidFill>
              </a:rPr>
            </a:br>
            <a:r>
              <a:rPr lang="es-EC" sz="1800" b="1" dirty="0" smtClean="0">
                <a:solidFill>
                  <a:schemeClr val="tx1"/>
                </a:solidFill>
              </a:rPr>
              <a:t>TEMA: </a:t>
            </a:r>
            <a:r>
              <a:rPr lang="es-EC" sz="1800" dirty="0" smtClean="0">
                <a:solidFill>
                  <a:schemeClr val="tx1"/>
                </a:solidFill>
              </a:rPr>
              <a:t/>
            </a:r>
            <a:br>
              <a:rPr lang="es-EC" sz="1800" dirty="0" smtClean="0">
                <a:solidFill>
                  <a:schemeClr val="tx1"/>
                </a:solidFill>
              </a:rPr>
            </a:br>
            <a:r>
              <a:rPr lang="es-EC" sz="1800" b="1" dirty="0" smtClean="0">
                <a:solidFill>
                  <a:schemeClr val="tx1"/>
                </a:solidFill>
              </a:rPr>
              <a:t>IMPACTO FINANCIERO DE LA APLICABILIDAD DEL DINERO ELECTRÓNICO EN LAS COOPERATIVAS DE AHORRO Y CRÉDITO DEL SEGMENTO 2 DE LA PROVINCIA DE PICHINCHA </a:t>
            </a:r>
          </a:p>
          <a:p>
            <a:pPr algn="ctr"/>
            <a:r>
              <a:rPr lang="es-EC" sz="1800" dirty="0" smtClean="0">
                <a:solidFill>
                  <a:schemeClr val="tx1"/>
                </a:solidFill>
              </a:rPr>
              <a:t/>
            </a:r>
            <a:br>
              <a:rPr lang="es-EC" sz="1800" dirty="0" smtClean="0">
                <a:solidFill>
                  <a:schemeClr val="tx1"/>
                </a:solidFill>
              </a:rPr>
            </a:br>
            <a:r>
              <a:rPr lang="es-EC" sz="1800" b="1" dirty="0" smtClean="0">
                <a:solidFill>
                  <a:schemeClr val="tx1"/>
                </a:solidFill>
              </a:rPr>
              <a:t>AUTORES:</a:t>
            </a:r>
          </a:p>
          <a:p>
            <a:pPr algn="ctr"/>
            <a:r>
              <a:rPr lang="es-EC" sz="1800" dirty="0" smtClean="0">
                <a:solidFill>
                  <a:schemeClr val="tx1"/>
                </a:solidFill>
              </a:rPr>
              <a:t>ESTRELLA BAÑO, LANDY ESTEFANÍA</a:t>
            </a:r>
          </a:p>
          <a:p>
            <a:pPr algn="ctr"/>
            <a:r>
              <a:rPr lang="es-EC" sz="1800" dirty="0" smtClean="0">
                <a:solidFill>
                  <a:schemeClr val="tx1"/>
                </a:solidFill>
              </a:rPr>
              <a:t>PALACIOS ARELLANO, GALO ANTONIO </a:t>
            </a:r>
            <a:br>
              <a:rPr lang="es-EC" sz="1800" dirty="0" smtClean="0">
                <a:solidFill>
                  <a:schemeClr val="tx1"/>
                </a:solidFill>
              </a:rPr>
            </a:br>
            <a:r>
              <a:rPr lang="es-EC" sz="1800" dirty="0" smtClean="0">
                <a:solidFill>
                  <a:schemeClr val="tx1"/>
                </a:solidFill>
              </a:rPr>
              <a:t/>
            </a:r>
            <a:br>
              <a:rPr lang="es-EC" sz="1800" dirty="0" smtClean="0">
                <a:solidFill>
                  <a:schemeClr val="tx1"/>
                </a:solidFill>
              </a:rPr>
            </a:br>
            <a:r>
              <a:rPr lang="es-EC" sz="1800" b="1" dirty="0" smtClean="0">
                <a:solidFill>
                  <a:schemeClr val="tx1"/>
                </a:solidFill>
              </a:rPr>
              <a:t>DIRECTOR: </a:t>
            </a:r>
            <a:r>
              <a:rPr lang="es-EC" sz="1800" dirty="0" smtClean="0">
                <a:solidFill>
                  <a:schemeClr val="tx1"/>
                </a:solidFill>
              </a:rPr>
              <a:t/>
            </a:r>
            <a:br>
              <a:rPr lang="es-EC" sz="1800" dirty="0" smtClean="0">
                <a:solidFill>
                  <a:schemeClr val="tx1"/>
                </a:solidFill>
              </a:rPr>
            </a:br>
            <a:r>
              <a:rPr lang="es-EC" sz="1800" dirty="0" smtClean="0">
                <a:solidFill>
                  <a:schemeClr val="tx1"/>
                </a:solidFill>
              </a:rPr>
              <a:t>ING. PAZMIÑO ARROYO, HENRY </a:t>
            </a:r>
            <a:endParaRPr lang="es-US" sz="1800" dirty="0">
              <a:solidFill>
                <a:schemeClr val="tx1"/>
              </a:solidFill>
            </a:endParaRPr>
          </a:p>
        </p:txBody>
      </p:sp>
    </p:spTree>
    <p:extLst>
      <p:ext uri="{BB962C8B-B14F-4D97-AF65-F5344CB8AC3E}">
        <p14:creationId xmlns:p14="http://schemas.microsoft.com/office/powerpoint/2010/main" val="258876935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668278" y="355134"/>
            <a:ext cx="8911687" cy="1280890"/>
          </a:xfrm>
        </p:spPr>
        <p:txBody>
          <a:bodyPr/>
          <a:lstStyle/>
          <a:p>
            <a:pPr algn="ctr"/>
            <a:r>
              <a:rPr lang="es-EC" b="1" dirty="0" smtClean="0"/>
              <a:t>Dinero electrónico en Ecuador </a:t>
            </a:r>
            <a:endParaRPr lang="es-EC" b="1" dirty="0"/>
          </a:p>
        </p:txBody>
      </p:sp>
      <p:pic>
        <p:nvPicPr>
          <p:cNvPr id="5" name="Imagen 4"/>
          <p:cNvPicPr/>
          <p:nvPr/>
        </p:nvPicPr>
        <p:blipFill rotWithShape="1">
          <a:blip r:embed="rId2">
            <a:extLst>
              <a:ext uri="{28A0092B-C50C-407E-A947-70E740481C1C}">
                <a14:useLocalDpi xmlns:a14="http://schemas.microsoft.com/office/drawing/2010/main" val="0"/>
              </a:ext>
            </a:extLst>
          </a:blip>
          <a:srcRect t="11703"/>
          <a:stretch/>
        </p:blipFill>
        <p:spPr bwMode="auto">
          <a:xfrm>
            <a:off x="1853265" y="1940434"/>
            <a:ext cx="3517225" cy="3404297"/>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6" name="Imagen 5"/>
          <p:cNvPicPr/>
          <p:nvPr/>
        </p:nvPicPr>
        <p:blipFill rotWithShape="1">
          <a:blip r:embed="rId3">
            <a:extLst>
              <a:ext uri="{28A0092B-C50C-407E-A947-70E740481C1C}">
                <a14:useLocalDpi xmlns:a14="http://schemas.microsoft.com/office/drawing/2010/main" val="0"/>
              </a:ext>
            </a:extLst>
          </a:blip>
          <a:srcRect t="7420" r="-2"/>
          <a:stretch/>
        </p:blipFill>
        <p:spPr bwMode="auto">
          <a:xfrm>
            <a:off x="6124122" y="1940434"/>
            <a:ext cx="4951708" cy="3404297"/>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7" name="Rectángulo 6"/>
          <p:cNvSpPr/>
          <p:nvPr/>
        </p:nvSpPr>
        <p:spPr>
          <a:xfrm>
            <a:off x="2277697" y="1375158"/>
            <a:ext cx="2668359" cy="369332"/>
          </a:xfrm>
          <a:prstGeom prst="rect">
            <a:avLst/>
          </a:prstGeom>
        </p:spPr>
        <p:txBody>
          <a:bodyPr wrap="none">
            <a:spAutoFit/>
          </a:bodyPr>
          <a:lstStyle/>
          <a:p>
            <a:r>
              <a:rPr lang="es-EC" b="1" dirty="0">
                <a:solidFill>
                  <a:schemeClr val="accent3">
                    <a:lumMod val="50000"/>
                  </a:schemeClr>
                </a:solidFill>
                <a:latin typeface="Times New Roman" panose="02020603050405020304" pitchFamily="18" charset="0"/>
                <a:ea typeface="Calibri" panose="020F0502020204030204" pitchFamily="34" charset="0"/>
              </a:rPr>
              <a:t>Número de transacciones</a:t>
            </a:r>
            <a:endParaRPr lang="es-EC" dirty="0">
              <a:solidFill>
                <a:schemeClr val="accent3">
                  <a:lumMod val="50000"/>
                </a:schemeClr>
              </a:solidFill>
            </a:endParaRPr>
          </a:p>
        </p:txBody>
      </p:sp>
      <p:sp>
        <p:nvSpPr>
          <p:cNvPr id="8" name="Rectángulo 7"/>
          <p:cNvSpPr/>
          <p:nvPr/>
        </p:nvSpPr>
        <p:spPr>
          <a:xfrm>
            <a:off x="7156305" y="1375158"/>
            <a:ext cx="3249608" cy="369332"/>
          </a:xfrm>
          <a:prstGeom prst="rect">
            <a:avLst/>
          </a:prstGeom>
        </p:spPr>
        <p:txBody>
          <a:bodyPr wrap="none">
            <a:spAutoFit/>
          </a:bodyPr>
          <a:lstStyle/>
          <a:p>
            <a:r>
              <a:rPr lang="es-EC" b="1" dirty="0">
                <a:solidFill>
                  <a:schemeClr val="accent3">
                    <a:lumMod val="50000"/>
                  </a:schemeClr>
                </a:solidFill>
                <a:latin typeface="Times New Roman" panose="02020603050405020304" pitchFamily="18" charset="0"/>
                <a:ea typeface="Calibri" panose="020F0502020204030204" pitchFamily="34" charset="0"/>
              </a:rPr>
              <a:t>Montos transaccionados (USD)</a:t>
            </a:r>
            <a:endParaRPr lang="es-EC" dirty="0">
              <a:solidFill>
                <a:schemeClr val="accent3">
                  <a:lumMod val="50000"/>
                </a:schemeClr>
              </a:solidFill>
            </a:endParaRPr>
          </a:p>
        </p:txBody>
      </p:sp>
      <p:sp>
        <p:nvSpPr>
          <p:cNvPr id="9" name="Rectángulo 8"/>
          <p:cNvSpPr/>
          <p:nvPr/>
        </p:nvSpPr>
        <p:spPr>
          <a:xfrm>
            <a:off x="4881379" y="5564294"/>
            <a:ext cx="1965603" cy="311496"/>
          </a:xfrm>
          <a:prstGeom prst="rect">
            <a:avLst/>
          </a:prstGeom>
        </p:spPr>
        <p:txBody>
          <a:bodyPr wrap="none">
            <a:spAutoFit/>
          </a:bodyPr>
          <a:lstStyle/>
          <a:p>
            <a:pPr algn="ctr">
              <a:lnSpc>
                <a:spcPct val="107000"/>
              </a:lnSpc>
              <a:spcAft>
                <a:spcPts val="0"/>
              </a:spcAft>
            </a:pPr>
            <a:r>
              <a:rPr lang="es-EC" sz="1400" b="1" i="1" dirty="0">
                <a:latin typeface="Times New Roman" panose="02020603050405020304" pitchFamily="18" charset="0"/>
                <a:ea typeface="Calibri" panose="020F0502020204030204" pitchFamily="34" charset="0"/>
                <a:cs typeface="Times New Roman" panose="02020603050405020304" pitchFamily="18" charset="0"/>
              </a:rPr>
              <a:t>Fuente: (</a:t>
            </a:r>
            <a:r>
              <a:rPr lang="es-EC" sz="1400" b="1" i="1" dirty="0" smtClean="0">
                <a:latin typeface="Times New Roman" panose="02020603050405020304" pitchFamily="18" charset="0"/>
                <a:ea typeface="Calibri" panose="020F0502020204030204" pitchFamily="34" charset="0"/>
                <a:cs typeface="Times New Roman" panose="02020603050405020304" pitchFamily="18" charset="0"/>
              </a:rPr>
              <a:t>Aguirre</a:t>
            </a:r>
            <a:r>
              <a:rPr lang="es-EC" sz="1400" b="1" i="1" dirty="0">
                <a:latin typeface="Times New Roman" panose="02020603050405020304" pitchFamily="18" charset="0"/>
                <a:ea typeface="Calibri" panose="020F0502020204030204" pitchFamily="34" charset="0"/>
                <a:cs typeface="Times New Roman" panose="02020603050405020304" pitchFamily="18" charset="0"/>
              </a:rPr>
              <a:t>, 2017)</a:t>
            </a:r>
            <a:endParaRPr lang="es-EC" b="1"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753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2110842" y="1827726"/>
            <a:ext cx="8797563" cy="3551703"/>
          </a:xfrm>
          <a:prstGeom prst="rect">
            <a:avLst/>
          </a:prstGeom>
          <a:noFill/>
          <a:ln>
            <a:solidFill>
              <a:schemeClr val="accent1"/>
            </a:solidFill>
          </a:ln>
        </p:spPr>
      </p:pic>
      <p:sp>
        <p:nvSpPr>
          <p:cNvPr id="5" name="Título 1"/>
          <p:cNvSpPr>
            <a:spLocks noGrp="1"/>
          </p:cNvSpPr>
          <p:nvPr>
            <p:ph type="title"/>
          </p:nvPr>
        </p:nvSpPr>
        <p:spPr>
          <a:xfrm>
            <a:off x="1853265" y="379411"/>
            <a:ext cx="8911687" cy="1280890"/>
          </a:xfrm>
        </p:spPr>
        <p:txBody>
          <a:bodyPr/>
          <a:lstStyle/>
          <a:p>
            <a:pPr algn="ctr"/>
            <a:r>
              <a:rPr lang="es-EC" b="1" dirty="0" smtClean="0"/>
              <a:t>Dinero electrónico en Ecuador </a:t>
            </a:r>
            <a:endParaRPr lang="es-EC" b="1" dirty="0"/>
          </a:p>
        </p:txBody>
      </p:sp>
      <p:sp>
        <p:nvSpPr>
          <p:cNvPr id="6" name="Rectángulo 5"/>
          <p:cNvSpPr/>
          <p:nvPr/>
        </p:nvSpPr>
        <p:spPr>
          <a:xfrm>
            <a:off x="4789725" y="1290969"/>
            <a:ext cx="3764813" cy="369332"/>
          </a:xfrm>
          <a:prstGeom prst="rect">
            <a:avLst/>
          </a:prstGeom>
        </p:spPr>
        <p:txBody>
          <a:bodyPr wrap="none">
            <a:spAutoFit/>
          </a:bodyPr>
          <a:lstStyle/>
          <a:p>
            <a:r>
              <a:rPr lang="es-EC" b="1" dirty="0" smtClean="0">
                <a:solidFill>
                  <a:schemeClr val="accent3">
                    <a:lumMod val="50000"/>
                  </a:schemeClr>
                </a:solidFill>
                <a:latin typeface="Times New Roman" panose="02020603050405020304" pitchFamily="18" charset="0"/>
              </a:rPr>
              <a:t>Saldos finales del dinero electrónico </a:t>
            </a:r>
            <a:endParaRPr lang="es-EC" dirty="0">
              <a:solidFill>
                <a:schemeClr val="accent3">
                  <a:lumMod val="50000"/>
                </a:schemeClr>
              </a:solidFill>
            </a:endParaRPr>
          </a:p>
        </p:txBody>
      </p:sp>
      <p:sp>
        <p:nvSpPr>
          <p:cNvPr id="7" name="Rectángulo 6"/>
          <p:cNvSpPr/>
          <p:nvPr/>
        </p:nvSpPr>
        <p:spPr>
          <a:xfrm>
            <a:off x="4805598" y="5698893"/>
            <a:ext cx="3408049" cy="307777"/>
          </a:xfrm>
          <a:prstGeom prst="rect">
            <a:avLst/>
          </a:prstGeom>
        </p:spPr>
        <p:txBody>
          <a:bodyPr wrap="none">
            <a:spAutoFit/>
          </a:bodyPr>
          <a:lstStyle/>
          <a:p>
            <a:r>
              <a:rPr lang="es-EC" sz="1400" b="1" i="1" dirty="0">
                <a:latin typeface="Times New Roman" panose="02020603050405020304" pitchFamily="18" charset="0"/>
                <a:ea typeface="Calibri" panose="020F0502020204030204" pitchFamily="34" charset="0"/>
              </a:rPr>
              <a:t>Fuente: (Banco Central del Ecuador, 2018)</a:t>
            </a:r>
            <a:endParaRPr lang="es-EC" sz="1400" b="1" i="1" dirty="0"/>
          </a:p>
        </p:txBody>
      </p:sp>
    </p:spTree>
    <p:extLst>
      <p:ext uri="{BB962C8B-B14F-4D97-AF65-F5344CB8AC3E}">
        <p14:creationId xmlns:p14="http://schemas.microsoft.com/office/powerpoint/2010/main" val="1877020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Telefonía Móvil en Ecuador</a:t>
            </a:r>
            <a:endParaRPr lang="es-EC" dirty="0"/>
          </a:p>
        </p:txBody>
      </p:sp>
      <p:pic>
        <p:nvPicPr>
          <p:cNvPr id="4" name="Marcador de contenido 3"/>
          <p:cNvPicPr>
            <a:picLocks noGrp="1"/>
          </p:cNvPicPr>
          <p:nvPr>
            <p:ph idx="1"/>
          </p:nvPr>
        </p:nvPicPr>
        <p:blipFill>
          <a:blip r:embed="rId2">
            <a:clrChange>
              <a:clrFrom>
                <a:srgbClr val="E1D6C2"/>
              </a:clrFrom>
              <a:clrTo>
                <a:srgbClr val="E1D6C2">
                  <a:alpha val="0"/>
                </a:srgbClr>
              </a:clrTo>
            </a:clrChange>
            <a:extLst>
              <a:ext uri="{28A0092B-C50C-407E-A947-70E740481C1C}">
                <a14:useLocalDpi xmlns:a14="http://schemas.microsoft.com/office/drawing/2010/main" val="0"/>
              </a:ext>
            </a:extLst>
          </a:blip>
          <a:stretch>
            <a:fillRect/>
          </a:stretch>
        </p:blipFill>
        <p:spPr>
          <a:xfrm>
            <a:off x="6712527" y="1905000"/>
            <a:ext cx="2701635" cy="3778250"/>
          </a:xfrm>
          <a:prstGeom prst="rect">
            <a:avLst/>
          </a:prstGeom>
          <a:ln>
            <a:solidFill>
              <a:sysClr val="windowText" lastClr="000000"/>
            </a:solidFill>
          </a:ln>
        </p:spPr>
      </p:pic>
      <p:sp>
        <p:nvSpPr>
          <p:cNvPr id="5" name="CuadroTexto 4"/>
          <p:cNvSpPr txBox="1"/>
          <p:nvPr/>
        </p:nvSpPr>
        <p:spPr>
          <a:xfrm>
            <a:off x="2888673" y="2916962"/>
            <a:ext cx="3048488" cy="1754326"/>
          </a:xfrm>
          <a:prstGeom prst="rect">
            <a:avLst/>
          </a:prstGeom>
          <a:noFill/>
        </p:spPr>
        <p:txBody>
          <a:bodyPr wrap="square" rtlCol="0">
            <a:spAutoFit/>
          </a:bodyPr>
          <a:lstStyle/>
          <a:p>
            <a:pPr algn="just"/>
            <a:r>
              <a:rPr lang="es-EC" dirty="0" err="1" smtClean="0"/>
              <a:t>Arcotel</a:t>
            </a:r>
            <a:r>
              <a:rPr lang="es-EC" dirty="0" smtClean="0"/>
              <a:t> al termino del año 2017 establece la distribución del mercado respecto a las operadoras que ofertan servicios de telefonía móvil en el Ecuador</a:t>
            </a:r>
            <a:endParaRPr lang="es-EC" dirty="0"/>
          </a:p>
        </p:txBody>
      </p:sp>
    </p:spTree>
    <p:extLst>
      <p:ext uri="{BB962C8B-B14F-4D97-AF65-F5344CB8AC3E}">
        <p14:creationId xmlns:p14="http://schemas.microsoft.com/office/powerpoint/2010/main" val="304406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45950" y="430927"/>
            <a:ext cx="8911687" cy="1280890"/>
          </a:xfrm>
        </p:spPr>
        <p:txBody>
          <a:bodyPr>
            <a:normAutofit/>
          </a:bodyPr>
          <a:lstStyle/>
          <a:p>
            <a:pPr algn="ctr"/>
            <a:r>
              <a:rPr lang="es-EC" sz="3200" b="1" dirty="0" smtClean="0"/>
              <a:t>Dinero Móvil en Ecuador</a:t>
            </a:r>
            <a:endParaRPr lang="es-EC" sz="3200" b="1" dirty="0"/>
          </a:p>
        </p:txBody>
      </p:sp>
      <p:sp>
        <p:nvSpPr>
          <p:cNvPr id="3" name="Marcador de contenido 2"/>
          <p:cNvSpPr>
            <a:spLocks noGrp="1"/>
          </p:cNvSpPr>
          <p:nvPr>
            <p:ph idx="1"/>
          </p:nvPr>
        </p:nvSpPr>
        <p:spPr>
          <a:xfrm>
            <a:off x="1949046" y="1297314"/>
            <a:ext cx="8808591" cy="1134414"/>
          </a:xfrm>
        </p:spPr>
        <p:txBody>
          <a:bodyPr>
            <a:normAutofit/>
          </a:bodyPr>
          <a:lstStyle/>
          <a:p>
            <a:pPr algn="just">
              <a:lnSpc>
                <a:spcPct val="110000"/>
              </a:lnSpc>
            </a:pPr>
            <a:r>
              <a:rPr lang="es-EC" dirty="0"/>
              <a:t>Con fecha 29 de diciembre de 2017, fue publicado en el Registro Oficial suplemento No. 150 la "Ley Orgánica para la Reactivación de la Economía, Fortalecimiento de la Dolarización y Modernización de la Gestión Financiera”</a:t>
            </a:r>
          </a:p>
        </p:txBody>
      </p:sp>
      <p:pic>
        <p:nvPicPr>
          <p:cNvPr id="4" name="Imagen 3"/>
          <p:cNvPicPr/>
          <p:nvPr/>
        </p:nvPicPr>
        <p:blipFill>
          <a:blip r:embed="rId2">
            <a:clrChange>
              <a:clrFrom>
                <a:srgbClr val="D0E4F2"/>
              </a:clrFrom>
              <a:clrTo>
                <a:srgbClr val="D0E4F2">
                  <a:alpha val="0"/>
                </a:srgbClr>
              </a:clrTo>
            </a:clrChange>
            <a:extLst>
              <a:ext uri="{28A0092B-C50C-407E-A947-70E740481C1C}">
                <a14:useLocalDpi xmlns:a14="http://schemas.microsoft.com/office/drawing/2010/main" val="0"/>
              </a:ext>
            </a:extLst>
          </a:blip>
          <a:srcRect/>
          <a:stretch>
            <a:fillRect/>
          </a:stretch>
        </p:blipFill>
        <p:spPr bwMode="auto">
          <a:xfrm>
            <a:off x="4604178" y="2801060"/>
            <a:ext cx="3161779" cy="2884399"/>
          </a:xfrm>
          <a:prstGeom prst="rect">
            <a:avLst/>
          </a:prstGeom>
          <a:noFill/>
          <a:ln>
            <a:solidFill>
              <a:sysClr val="windowText" lastClr="000000"/>
            </a:solidFill>
          </a:ln>
        </p:spPr>
      </p:pic>
      <p:sp>
        <p:nvSpPr>
          <p:cNvPr id="5" name="Rectángulo 4"/>
          <p:cNvSpPr/>
          <p:nvPr/>
        </p:nvSpPr>
        <p:spPr>
          <a:xfrm>
            <a:off x="5073225" y="2431728"/>
            <a:ext cx="2223686" cy="369332"/>
          </a:xfrm>
          <a:prstGeom prst="rect">
            <a:avLst/>
          </a:prstGeom>
        </p:spPr>
        <p:txBody>
          <a:bodyPr wrap="none">
            <a:spAutoFit/>
          </a:bodyPr>
          <a:lstStyle/>
          <a:p>
            <a:r>
              <a:rPr lang="es-EC" b="1" i="1" dirty="0">
                <a:solidFill>
                  <a:schemeClr val="accent3">
                    <a:lumMod val="50000"/>
                  </a:schemeClr>
                </a:solidFill>
                <a:latin typeface="Times New Roman" panose="02020603050405020304" pitchFamily="18" charset="0"/>
                <a:ea typeface="Calibri" panose="020F0502020204030204" pitchFamily="34" charset="0"/>
              </a:rPr>
              <a:t>BIMO billetera móvil</a:t>
            </a:r>
            <a:endParaRPr lang="es-EC" dirty="0">
              <a:solidFill>
                <a:schemeClr val="accent3">
                  <a:lumMod val="50000"/>
                </a:schemeClr>
              </a:solidFill>
            </a:endParaRPr>
          </a:p>
        </p:txBody>
      </p:sp>
      <p:sp>
        <p:nvSpPr>
          <p:cNvPr id="6" name="Rectángulo 5"/>
          <p:cNvSpPr/>
          <p:nvPr/>
        </p:nvSpPr>
        <p:spPr>
          <a:xfrm>
            <a:off x="5073225" y="5979238"/>
            <a:ext cx="2170787" cy="307777"/>
          </a:xfrm>
          <a:prstGeom prst="rect">
            <a:avLst/>
          </a:prstGeom>
        </p:spPr>
        <p:txBody>
          <a:bodyPr wrap="none">
            <a:spAutoFit/>
          </a:bodyPr>
          <a:lstStyle/>
          <a:p>
            <a:r>
              <a:rPr lang="es-EC" sz="1400" b="1" i="1" dirty="0">
                <a:latin typeface="Times New Roman" panose="02020603050405020304" pitchFamily="18" charset="0"/>
                <a:ea typeface="Calibri" panose="020F0502020204030204" pitchFamily="34" charset="0"/>
              </a:rPr>
              <a:t>Fuente:  (BANRED, 2018)</a:t>
            </a:r>
            <a:endParaRPr lang="es-EC" sz="1400" b="1" i="1" dirty="0"/>
          </a:p>
        </p:txBody>
      </p:sp>
    </p:spTree>
    <p:extLst>
      <p:ext uri="{BB962C8B-B14F-4D97-AF65-F5344CB8AC3E}">
        <p14:creationId xmlns:p14="http://schemas.microsoft.com/office/powerpoint/2010/main" val="2543277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9292" y="340774"/>
            <a:ext cx="8911687" cy="1280890"/>
          </a:xfrm>
        </p:spPr>
        <p:txBody>
          <a:bodyPr>
            <a:normAutofit/>
          </a:bodyPr>
          <a:lstStyle/>
          <a:p>
            <a:pPr algn="ctr"/>
            <a:r>
              <a:rPr lang="es-EC" sz="2800" b="1" dirty="0"/>
              <a:t>Dinero Móvil en Ecuador</a:t>
            </a:r>
            <a:endParaRPr lang="es-EC" sz="2800" dirty="0"/>
          </a:p>
        </p:txBody>
      </p:sp>
      <p:sp>
        <p:nvSpPr>
          <p:cNvPr id="5" name="Rectángulo 4"/>
          <p:cNvSpPr/>
          <p:nvPr/>
        </p:nvSpPr>
        <p:spPr>
          <a:xfrm>
            <a:off x="5061681" y="5956531"/>
            <a:ext cx="1965603" cy="311496"/>
          </a:xfrm>
          <a:prstGeom prst="rect">
            <a:avLst/>
          </a:prstGeom>
        </p:spPr>
        <p:txBody>
          <a:bodyPr wrap="none">
            <a:spAutoFit/>
          </a:bodyPr>
          <a:lstStyle/>
          <a:p>
            <a:pPr algn="ctr">
              <a:lnSpc>
                <a:spcPct val="107000"/>
              </a:lnSpc>
              <a:spcAft>
                <a:spcPts val="0"/>
              </a:spcAft>
            </a:pPr>
            <a:r>
              <a:rPr lang="es-EC" sz="1400" b="1" i="1" dirty="0">
                <a:latin typeface="Times New Roman" panose="02020603050405020304" pitchFamily="18" charset="0"/>
                <a:ea typeface="Calibri" panose="020F0502020204030204" pitchFamily="34" charset="0"/>
                <a:cs typeface="Times New Roman" panose="02020603050405020304" pitchFamily="18" charset="0"/>
              </a:rPr>
              <a:t>Fuente: (</a:t>
            </a:r>
            <a:r>
              <a:rPr lang="es-EC" sz="1400" b="1" i="1" dirty="0" smtClean="0">
                <a:latin typeface="Times New Roman" panose="02020603050405020304" pitchFamily="18" charset="0"/>
                <a:ea typeface="Calibri" panose="020F0502020204030204" pitchFamily="34" charset="0"/>
                <a:cs typeface="Times New Roman" panose="02020603050405020304" pitchFamily="18" charset="0"/>
              </a:rPr>
              <a:t>Aguirre</a:t>
            </a:r>
            <a:r>
              <a:rPr lang="es-EC" sz="1400" b="1" i="1" dirty="0">
                <a:latin typeface="Times New Roman" panose="02020603050405020304" pitchFamily="18" charset="0"/>
                <a:ea typeface="Calibri" panose="020F0502020204030204" pitchFamily="34" charset="0"/>
                <a:cs typeface="Times New Roman" panose="02020603050405020304" pitchFamily="18" charset="0"/>
              </a:rPr>
              <a:t>, 2017)</a:t>
            </a:r>
            <a:endParaRPr lang="es-EC" b="1"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p:cNvSpPr/>
          <p:nvPr/>
        </p:nvSpPr>
        <p:spPr>
          <a:xfrm>
            <a:off x="4326212" y="981219"/>
            <a:ext cx="3377848" cy="369332"/>
          </a:xfrm>
          <a:prstGeom prst="rect">
            <a:avLst/>
          </a:prstGeom>
        </p:spPr>
        <p:txBody>
          <a:bodyPr wrap="none">
            <a:spAutoFit/>
          </a:bodyPr>
          <a:lstStyle/>
          <a:p>
            <a:r>
              <a:rPr lang="es-EC" b="1" i="1" dirty="0">
                <a:latin typeface="Times New Roman" panose="02020603050405020304" pitchFamily="18" charset="0"/>
                <a:ea typeface="Calibri" panose="020F0502020204030204" pitchFamily="34" charset="0"/>
              </a:rPr>
              <a:t>¿Cómo operará el dinero </a:t>
            </a:r>
            <a:r>
              <a:rPr lang="es-EC" b="1" i="1" dirty="0" smtClean="0">
                <a:latin typeface="Times New Roman" panose="02020603050405020304" pitchFamily="18" charset="0"/>
                <a:ea typeface="Calibri" panose="020F0502020204030204" pitchFamily="34" charset="0"/>
              </a:rPr>
              <a:t>móvil ? </a:t>
            </a:r>
            <a:endParaRPr lang="es-EC" dirty="0"/>
          </a:p>
        </p:txBody>
      </p:sp>
      <p:pic>
        <p:nvPicPr>
          <p:cNvPr id="7" name="Imagen 6"/>
          <p:cNvPicPr>
            <a:picLocks noChangeAspect="1"/>
          </p:cNvPicPr>
          <p:nvPr/>
        </p:nvPicPr>
        <p:blipFill>
          <a:blip r:embed="rId2"/>
          <a:stretch>
            <a:fillRect/>
          </a:stretch>
        </p:blipFill>
        <p:spPr>
          <a:xfrm>
            <a:off x="1814565" y="1489016"/>
            <a:ext cx="8771869" cy="4467515"/>
          </a:xfrm>
          <a:prstGeom prst="rect">
            <a:avLst/>
          </a:prstGeom>
          <a:ln>
            <a:solidFill>
              <a:schemeClr val="accent1"/>
            </a:solidFill>
          </a:ln>
        </p:spPr>
      </p:pic>
    </p:spTree>
    <p:extLst>
      <p:ext uri="{BB962C8B-B14F-4D97-AF65-F5344CB8AC3E}">
        <p14:creationId xmlns:p14="http://schemas.microsoft.com/office/powerpoint/2010/main" val="38407216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924179" y="1802278"/>
            <a:ext cx="8971347" cy="3967767"/>
          </a:xfrm>
          <a:prstGeom prst="rect">
            <a:avLst/>
          </a:prstGeom>
          <a:ln>
            <a:solidFill>
              <a:schemeClr val="accent1"/>
            </a:solidFill>
          </a:ln>
        </p:spPr>
      </p:pic>
      <p:sp>
        <p:nvSpPr>
          <p:cNvPr id="6" name="Título 1"/>
          <p:cNvSpPr>
            <a:spLocks noGrp="1"/>
          </p:cNvSpPr>
          <p:nvPr>
            <p:ph type="title"/>
          </p:nvPr>
        </p:nvSpPr>
        <p:spPr>
          <a:xfrm>
            <a:off x="1559292" y="340774"/>
            <a:ext cx="8911687" cy="1280890"/>
          </a:xfrm>
        </p:spPr>
        <p:txBody>
          <a:bodyPr>
            <a:normAutofit/>
          </a:bodyPr>
          <a:lstStyle/>
          <a:p>
            <a:pPr algn="ctr"/>
            <a:r>
              <a:rPr lang="es-EC" sz="2800" b="1" dirty="0"/>
              <a:t>Dinero Móvil en Ecuador</a:t>
            </a:r>
            <a:endParaRPr lang="es-EC" sz="2800" dirty="0"/>
          </a:p>
        </p:txBody>
      </p:sp>
      <p:sp>
        <p:nvSpPr>
          <p:cNvPr id="7" name="Rectángulo 6"/>
          <p:cNvSpPr/>
          <p:nvPr/>
        </p:nvSpPr>
        <p:spPr>
          <a:xfrm>
            <a:off x="3436031" y="1056698"/>
            <a:ext cx="5158207" cy="388696"/>
          </a:xfrm>
          <a:prstGeom prst="rect">
            <a:avLst/>
          </a:prstGeom>
        </p:spPr>
        <p:txBody>
          <a:bodyPr wrap="none">
            <a:spAutoFit/>
          </a:bodyPr>
          <a:lstStyle/>
          <a:p>
            <a:pPr algn="ctr">
              <a:lnSpc>
                <a:spcPct val="107000"/>
              </a:lnSpc>
              <a:spcAft>
                <a:spcPts val="1000"/>
              </a:spcAft>
            </a:pPr>
            <a:r>
              <a:rPr lang="es-EC" b="1" i="1" dirty="0">
                <a:solidFill>
                  <a:schemeClr val="accent3">
                    <a:lumMod val="50000"/>
                  </a:schemeClr>
                </a:solidFill>
                <a:latin typeface="Times New Roman" panose="02020603050405020304" pitchFamily="18" charset="0"/>
                <a:ea typeface="Calibri" panose="020F0502020204030204" pitchFamily="34" charset="0"/>
                <a:cs typeface="Times New Roman" panose="02020603050405020304" pitchFamily="18" charset="0"/>
              </a:rPr>
              <a:t>Transacciones entre cuentas del SFN en tiempo real</a:t>
            </a:r>
            <a:endParaRPr lang="es-EC" sz="2400" dirty="0">
              <a:solidFill>
                <a:schemeClr val="accent3">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p:nvSpPr>
        <p:spPr>
          <a:xfrm>
            <a:off x="4945773" y="5950660"/>
            <a:ext cx="1965603" cy="311496"/>
          </a:xfrm>
          <a:prstGeom prst="rect">
            <a:avLst/>
          </a:prstGeom>
        </p:spPr>
        <p:txBody>
          <a:bodyPr wrap="none">
            <a:spAutoFit/>
          </a:bodyPr>
          <a:lstStyle/>
          <a:p>
            <a:pPr algn="ctr">
              <a:lnSpc>
                <a:spcPct val="107000"/>
              </a:lnSpc>
              <a:spcAft>
                <a:spcPts val="0"/>
              </a:spcAft>
            </a:pPr>
            <a:r>
              <a:rPr lang="es-EC" sz="1400" b="1" i="1" dirty="0">
                <a:latin typeface="Times New Roman" panose="02020603050405020304" pitchFamily="18" charset="0"/>
                <a:ea typeface="Calibri" panose="020F0502020204030204" pitchFamily="34" charset="0"/>
                <a:cs typeface="Times New Roman" panose="02020603050405020304" pitchFamily="18" charset="0"/>
              </a:rPr>
              <a:t>Fuente: (</a:t>
            </a:r>
            <a:r>
              <a:rPr lang="es-EC" sz="1400" b="1" i="1" dirty="0" smtClean="0">
                <a:latin typeface="Times New Roman" panose="02020603050405020304" pitchFamily="18" charset="0"/>
                <a:ea typeface="Calibri" panose="020F0502020204030204" pitchFamily="34" charset="0"/>
                <a:cs typeface="Times New Roman" panose="02020603050405020304" pitchFamily="18" charset="0"/>
              </a:rPr>
              <a:t>Aguirre</a:t>
            </a:r>
            <a:r>
              <a:rPr lang="es-EC" sz="1400" b="1" i="1" dirty="0">
                <a:latin typeface="Times New Roman" panose="02020603050405020304" pitchFamily="18" charset="0"/>
                <a:ea typeface="Calibri" panose="020F0502020204030204" pitchFamily="34" charset="0"/>
                <a:cs typeface="Times New Roman" panose="02020603050405020304" pitchFamily="18" charset="0"/>
              </a:rPr>
              <a:t>, 2017)</a:t>
            </a:r>
            <a:endParaRPr lang="es-EC" b="1"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574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95956" y="675625"/>
            <a:ext cx="6190467" cy="1280890"/>
          </a:xfrm>
        </p:spPr>
        <p:txBody>
          <a:bodyPr>
            <a:normAutofit/>
          </a:bodyPr>
          <a:lstStyle/>
          <a:p>
            <a:pPr algn="r"/>
            <a:r>
              <a:rPr lang="es-EC" sz="3200" b="1" dirty="0" smtClean="0">
                <a:solidFill>
                  <a:schemeClr val="accent6"/>
                </a:solidFill>
              </a:rPr>
              <a:t>Resultado de las encuestas </a:t>
            </a:r>
            <a:endParaRPr lang="es-EC" sz="3200" b="1" dirty="0">
              <a:solidFill>
                <a:schemeClr val="accent6"/>
              </a:solidFill>
            </a:endParaRPr>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2695956" y="2098182"/>
            <a:ext cx="7317748" cy="2750042"/>
          </a:xfrm>
          <a:prstGeom prst="rect">
            <a:avLst/>
          </a:prstGeom>
          <a:noFill/>
          <a:ln>
            <a:noFill/>
          </a:ln>
        </p:spPr>
      </p:pic>
    </p:spTree>
    <p:extLst>
      <p:ext uri="{BB962C8B-B14F-4D97-AF65-F5344CB8AC3E}">
        <p14:creationId xmlns:p14="http://schemas.microsoft.com/office/powerpoint/2010/main" val="108412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2592925" y="624110"/>
            <a:ext cx="6190467" cy="1280890"/>
          </a:xfrm>
          <a:prstGeom prst="rect">
            <a:avLst/>
          </a:prstGeom>
        </p:spPr>
        <p:txBody>
          <a:bodyPr>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a:r>
              <a:rPr lang="es-EC" sz="3200" b="1" smtClean="0">
                <a:solidFill>
                  <a:schemeClr val="accent6"/>
                </a:solidFill>
              </a:rPr>
              <a:t>Resultado de las encuestas </a:t>
            </a:r>
            <a:endParaRPr lang="es-EC" sz="3200" b="1" dirty="0">
              <a:solidFill>
                <a:schemeClr val="accent6"/>
              </a:solidFill>
            </a:endParaRPr>
          </a:p>
        </p:txBody>
      </p:sp>
      <p:pic>
        <p:nvPicPr>
          <p:cNvPr id="6" name="Imagen 5"/>
          <p:cNvPicPr>
            <a:picLocks noChangeAspect="1"/>
          </p:cNvPicPr>
          <p:nvPr/>
        </p:nvPicPr>
        <p:blipFill>
          <a:blip r:embed="rId2"/>
          <a:stretch>
            <a:fillRect/>
          </a:stretch>
        </p:blipFill>
        <p:spPr>
          <a:xfrm>
            <a:off x="1443818" y="2064728"/>
            <a:ext cx="9851944" cy="2120906"/>
          </a:xfrm>
          <a:prstGeom prst="rect">
            <a:avLst/>
          </a:prstGeom>
        </p:spPr>
      </p:pic>
    </p:spTree>
    <p:extLst>
      <p:ext uri="{BB962C8B-B14F-4D97-AF65-F5344CB8AC3E}">
        <p14:creationId xmlns:p14="http://schemas.microsoft.com/office/powerpoint/2010/main" val="2068187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2592925" y="624110"/>
            <a:ext cx="6190467" cy="1280890"/>
          </a:xfrm>
        </p:spPr>
        <p:txBody>
          <a:bodyPr>
            <a:normAutofit/>
          </a:bodyPr>
          <a:lstStyle/>
          <a:p>
            <a:pPr algn="r"/>
            <a:r>
              <a:rPr lang="es-EC" sz="3200" b="1" dirty="0" smtClean="0">
                <a:solidFill>
                  <a:schemeClr val="accent6"/>
                </a:solidFill>
              </a:rPr>
              <a:t>Resultado de las encuestas </a:t>
            </a:r>
            <a:endParaRPr lang="es-EC" sz="3200" b="1" dirty="0">
              <a:solidFill>
                <a:schemeClr val="accent6"/>
              </a:solidFill>
            </a:endParaRPr>
          </a:p>
        </p:txBody>
      </p:sp>
      <p:pic>
        <p:nvPicPr>
          <p:cNvPr id="2" name="Imagen 1"/>
          <p:cNvPicPr>
            <a:picLocks noChangeAspect="1"/>
          </p:cNvPicPr>
          <p:nvPr/>
        </p:nvPicPr>
        <p:blipFill>
          <a:blip r:embed="rId2"/>
          <a:stretch>
            <a:fillRect/>
          </a:stretch>
        </p:blipFill>
        <p:spPr>
          <a:xfrm>
            <a:off x="1351641" y="2020910"/>
            <a:ext cx="9952103" cy="2821546"/>
          </a:xfrm>
          <a:prstGeom prst="rect">
            <a:avLst/>
          </a:prstGeom>
        </p:spPr>
      </p:pic>
    </p:spTree>
    <p:extLst>
      <p:ext uri="{BB962C8B-B14F-4D97-AF65-F5344CB8AC3E}">
        <p14:creationId xmlns:p14="http://schemas.microsoft.com/office/powerpoint/2010/main" val="389228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2592925" y="624110"/>
            <a:ext cx="6190467" cy="1280890"/>
          </a:xfrm>
        </p:spPr>
        <p:txBody>
          <a:bodyPr>
            <a:normAutofit/>
          </a:bodyPr>
          <a:lstStyle/>
          <a:p>
            <a:pPr algn="r"/>
            <a:r>
              <a:rPr lang="es-EC" sz="3200" b="1" dirty="0" smtClean="0">
                <a:solidFill>
                  <a:schemeClr val="accent6"/>
                </a:solidFill>
              </a:rPr>
              <a:t>Resultado de las encuestas </a:t>
            </a:r>
            <a:endParaRPr lang="es-EC" sz="3200" b="1" dirty="0">
              <a:solidFill>
                <a:schemeClr val="accent6"/>
              </a:solidFill>
            </a:endParaRPr>
          </a:p>
        </p:txBody>
      </p:sp>
      <p:pic>
        <p:nvPicPr>
          <p:cNvPr id="3" name="Imagen 2"/>
          <p:cNvPicPr>
            <a:picLocks noChangeAspect="1"/>
          </p:cNvPicPr>
          <p:nvPr/>
        </p:nvPicPr>
        <p:blipFill>
          <a:blip r:embed="rId2"/>
          <a:stretch>
            <a:fillRect/>
          </a:stretch>
        </p:blipFill>
        <p:spPr>
          <a:xfrm>
            <a:off x="993981" y="2047740"/>
            <a:ext cx="10724665" cy="2202287"/>
          </a:xfrm>
          <a:prstGeom prst="rect">
            <a:avLst/>
          </a:prstGeom>
        </p:spPr>
      </p:pic>
    </p:spTree>
    <p:extLst>
      <p:ext uri="{BB962C8B-B14F-4D97-AF65-F5344CB8AC3E}">
        <p14:creationId xmlns:p14="http://schemas.microsoft.com/office/powerpoint/2010/main" val="402215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2801766920"/>
              </p:ext>
            </p:extLst>
          </p:nvPr>
        </p:nvGraphicFramePr>
        <p:xfrm>
          <a:off x="1890331" y="990122"/>
          <a:ext cx="91855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5"/>
          <p:cNvSpPr>
            <a:spLocks noGrp="1"/>
          </p:cNvSpPr>
          <p:nvPr>
            <p:ph type="title"/>
          </p:nvPr>
        </p:nvSpPr>
        <p:spPr/>
        <p:txBody>
          <a:bodyPr/>
          <a:lstStyle/>
          <a:p>
            <a:r>
              <a:rPr lang="es-EC" b="1" dirty="0" smtClean="0"/>
              <a:t>Planteamiento del Problema </a:t>
            </a:r>
            <a:endParaRPr lang="es-EC" b="1" dirty="0"/>
          </a:p>
        </p:txBody>
      </p:sp>
      <p:pic>
        <p:nvPicPr>
          <p:cNvPr id="2" name="Imagen 1"/>
          <p:cNvPicPr>
            <a:picLocks noChangeAspect="1"/>
          </p:cNvPicPr>
          <p:nvPr/>
        </p:nvPicPr>
        <p:blipFill>
          <a:blip r:embed="rId7">
            <a:clrChange>
              <a:clrFrom>
                <a:srgbClr val="FFFFFF"/>
              </a:clrFrom>
              <a:clrTo>
                <a:srgbClr val="FFFFFF">
                  <a:alpha val="0"/>
                </a:srgbClr>
              </a:clrTo>
            </a:clrChange>
          </a:blip>
          <a:stretch>
            <a:fillRect/>
          </a:stretch>
        </p:blipFill>
        <p:spPr>
          <a:xfrm>
            <a:off x="2034863" y="1905000"/>
            <a:ext cx="2177317" cy="1953008"/>
          </a:xfrm>
          <a:prstGeom prst="rect">
            <a:avLst/>
          </a:prstGeom>
        </p:spPr>
      </p:pic>
    </p:spTree>
    <p:extLst>
      <p:ext uri="{BB962C8B-B14F-4D97-AF65-F5344CB8AC3E}">
        <p14:creationId xmlns:p14="http://schemas.microsoft.com/office/powerpoint/2010/main" val="313595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2047739" y="1787154"/>
            <a:ext cx="8950817" cy="3196969"/>
          </a:xfrm>
          <a:prstGeom prst="rect">
            <a:avLst/>
          </a:prstGeom>
          <a:noFill/>
          <a:ln>
            <a:noFill/>
          </a:ln>
        </p:spPr>
      </p:pic>
      <p:sp>
        <p:nvSpPr>
          <p:cNvPr id="5" name="Título 1"/>
          <p:cNvSpPr>
            <a:spLocks noGrp="1"/>
          </p:cNvSpPr>
          <p:nvPr>
            <p:ph type="title"/>
          </p:nvPr>
        </p:nvSpPr>
        <p:spPr>
          <a:xfrm>
            <a:off x="2592925" y="624110"/>
            <a:ext cx="6190467" cy="1280890"/>
          </a:xfrm>
        </p:spPr>
        <p:txBody>
          <a:bodyPr>
            <a:normAutofit/>
          </a:bodyPr>
          <a:lstStyle/>
          <a:p>
            <a:pPr algn="r"/>
            <a:r>
              <a:rPr lang="es-EC" sz="3200" b="1" dirty="0" smtClean="0">
                <a:solidFill>
                  <a:schemeClr val="accent6"/>
                </a:solidFill>
              </a:rPr>
              <a:t>Resultado de las encuestas </a:t>
            </a:r>
            <a:endParaRPr lang="es-EC" sz="3200" b="1" dirty="0">
              <a:solidFill>
                <a:schemeClr val="accent6"/>
              </a:solidFill>
            </a:endParaRPr>
          </a:p>
        </p:txBody>
      </p:sp>
    </p:spTree>
    <p:extLst>
      <p:ext uri="{BB962C8B-B14F-4D97-AF65-F5344CB8AC3E}">
        <p14:creationId xmlns:p14="http://schemas.microsoft.com/office/powerpoint/2010/main" val="208732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52012" y="649868"/>
            <a:ext cx="8911687" cy="1280890"/>
          </a:xfrm>
        </p:spPr>
        <p:txBody>
          <a:bodyPr/>
          <a:lstStyle/>
          <a:p>
            <a:pPr algn="ctr"/>
            <a:r>
              <a:rPr lang="es-EC" dirty="0" smtClean="0"/>
              <a:t>Análisis Bi variado Chi Cuadrado</a:t>
            </a:r>
            <a:endParaRPr lang="es-EC" dirty="0"/>
          </a:p>
        </p:txBody>
      </p:sp>
      <p:pic>
        <p:nvPicPr>
          <p:cNvPr id="5" name="Marcador de contenido 4"/>
          <p:cNvPicPr>
            <a:picLocks noGrp="1" noChangeAspect="1"/>
          </p:cNvPicPr>
          <p:nvPr>
            <p:ph idx="1"/>
          </p:nvPr>
        </p:nvPicPr>
        <p:blipFill>
          <a:blip r:embed="rId2"/>
          <a:stretch>
            <a:fillRect/>
          </a:stretch>
        </p:blipFill>
        <p:spPr>
          <a:xfrm>
            <a:off x="3494858" y="1811745"/>
            <a:ext cx="5715000" cy="3594454"/>
          </a:xfrm>
          <a:prstGeom prst="rect">
            <a:avLst/>
          </a:prstGeom>
        </p:spPr>
      </p:pic>
    </p:spTree>
    <p:extLst>
      <p:ext uri="{BB962C8B-B14F-4D97-AF65-F5344CB8AC3E}">
        <p14:creationId xmlns:p14="http://schemas.microsoft.com/office/powerpoint/2010/main" val="4212388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23223" y="263502"/>
            <a:ext cx="7452597" cy="1280890"/>
          </a:xfrm>
        </p:spPr>
        <p:txBody>
          <a:bodyPr>
            <a:normAutofit fontScale="90000"/>
          </a:bodyPr>
          <a:lstStyle/>
          <a:p>
            <a:pPr algn="ctr">
              <a:lnSpc>
                <a:spcPct val="150000"/>
              </a:lnSpc>
            </a:pPr>
            <a:r>
              <a:rPr lang="es-EC" sz="2800" b="1" dirty="0" smtClean="0"/>
              <a:t>Análisis  Univariado</a:t>
            </a:r>
            <a:br>
              <a:rPr lang="es-EC" sz="2800" b="1" dirty="0" smtClean="0"/>
            </a:br>
            <a:r>
              <a:rPr lang="es-EC" sz="2700" dirty="0" smtClean="0"/>
              <a:t>Impacto Financiero</a:t>
            </a:r>
            <a:endParaRPr lang="es-EC" sz="2700"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1521842" y="1544392"/>
            <a:ext cx="9379598" cy="4636394"/>
          </a:xfrm>
          <a:prstGeom prst="rect">
            <a:avLst/>
          </a:prstGeom>
          <a:noFill/>
          <a:ln>
            <a:noFill/>
          </a:ln>
        </p:spPr>
      </p:pic>
    </p:spTree>
    <p:extLst>
      <p:ext uri="{BB962C8B-B14F-4D97-AF65-F5344CB8AC3E}">
        <p14:creationId xmlns:p14="http://schemas.microsoft.com/office/powerpoint/2010/main" val="37775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631561" y="302138"/>
            <a:ext cx="7452597" cy="1280890"/>
          </a:xfrm>
        </p:spPr>
        <p:txBody>
          <a:bodyPr>
            <a:normAutofit fontScale="90000"/>
          </a:bodyPr>
          <a:lstStyle/>
          <a:p>
            <a:pPr algn="ctr">
              <a:lnSpc>
                <a:spcPct val="150000"/>
              </a:lnSpc>
            </a:pPr>
            <a:r>
              <a:rPr lang="es-EC" sz="2800" b="1" dirty="0" smtClean="0"/>
              <a:t>Análisis  Univariado</a:t>
            </a:r>
            <a:br>
              <a:rPr lang="es-EC" sz="2800" b="1" dirty="0" smtClean="0"/>
            </a:br>
            <a:r>
              <a:rPr lang="es-EC" sz="2700" dirty="0" smtClean="0"/>
              <a:t>Impacto Financiero</a:t>
            </a:r>
            <a:endParaRPr lang="es-EC" sz="2700" dirty="0"/>
          </a:p>
        </p:txBody>
      </p:sp>
      <p:pic>
        <p:nvPicPr>
          <p:cNvPr id="5" name="Imagen 4"/>
          <p:cNvPicPr/>
          <p:nvPr/>
        </p:nvPicPr>
        <p:blipFill>
          <a:blip r:embed="rId2">
            <a:extLst>
              <a:ext uri="{28A0092B-C50C-407E-A947-70E740481C1C}">
                <a14:useLocalDpi xmlns:a14="http://schemas.microsoft.com/office/drawing/2010/main" val="0"/>
              </a:ext>
            </a:extLst>
          </a:blip>
          <a:srcRect/>
          <a:stretch>
            <a:fillRect/>
          </a:stretch>
        </p:blipFill>
        <p:spPr bwMode="auto">
          <a:xfrm>
            <a:off x="1893194" y="1583028"/>
            <a:ext cx="9131121" cy="4585952"/>
          </a:xfrm>
          <a:prstGeom prst="rect">
            <a:avLst/>
          </a:prstGeom>
          <a:noFill/>
          <a:ln>
            <a:noFill/>
          </a:ln>
        </p:spPr>
      </p:pic>
    </p:spTree>
    <p:extLst>
      <p:ext uri="{BB962C8B-B14F-4D97-AF65-F5344CB8AC3E}">
        <p14:creationId xmlns:p14="http://schemas.microsoft.com/office/powerpoint/2010/main" val="254982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a:hlinkClick r:id="" action="ppaction://noaction" highlightClick="1"/>
          </p:cNvPr>
          <p:cNvGraphicFramePr/>
          <p:nvPr>
            <p:extLst>
              <p:ext uri="{D42A27DB-BD31-4B8C-83A1-F6EECF244321}">
                <p14:modId xmlns:p14="http://schemas.microsoft.com/office/powerpoint/2010/main" val="881663272"/>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stretch>
            <a:fillRect/>
          </a:stretch>
        </p:blipFill>
        <p:spPr>
          <a:xfrm>
            <a:off x="3089588" y="3670478"/>
            <a:ext cx="1763333" cy="1763333"/>
          </a:xfrm>
          <a:prstGeom prst="rect">
            <a:avLst/>
          </a:prstGeom>
        </p:spPr>
      </p:pic>
      <p:pic>
        <p:nvPicPr>
          <p:cNvPr id="7" name="Imagen 6"/>
          <p:cNvPicPr>
            <a:picLocks noChangeAspect="1"/>
          </p:cNvPicPr>
          <p:nvPr/>
        </p:nvPicPr>
        <p:blipFill rotWithShape="1">
          <a:blip r:embed="rId8">
            <a:clrChange>
              <a:clrFrom>
                <a:srgbClr val="FFFFFF"/>
              </a:clrFrom>
              <a:clrTo>
                <a:srgbClr val="FFFFFF">
                  <a:alpha val="0"/>
                </a:srgbClr>
              </a:clrTo>
            </a:clrChange>
            <a:duotone>
              <a:schemeClr val="accent2">
                <a:shade val="45000"/>
                <a:satMod val="135000"/>
              </a:schemeClr>
              <a:prstClr val="white"/>
            </a:duotone>
          </a:blip>
          <a:srcRect r="2849" b="13420"/>
          <a:stretch/>
        </p:blipFill>
        <p:spPr>
          <a:xfrm>
            <a:off x="2202287" y="956026"/>
            <a:ext cx="2090268" cy="2006116"/>
          </a:xfrm>
          <a:prstGeom prst="rect">
            <a:avLst/>
          </a:prstGeom>
        </p:spPr>
      </p:pic>
    </p:spTree>
    <p:extLst>
      <p:ext uri="{BB962C8B-B14F-4D97-AF65-F5344CB8AC3E}">
        <p14:creationId xmlns:p14="http://schemas.microsoft.com/office/powerpoint/2010/main" val="666406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09591" y="649867"/>
            <a:ext cx="8911687" cy="1280890"/>
          </a:xfrm>
        </p:spPr>
        <p:txBody>
          <a:bodyPr/>
          <a:lstStyle/>
          <a:p>
            <a:r>
              <a:rPr lang="es-EC" b="1" dirty="0" smtClean="0"/>
              <a:t>Conclusiones</a:t>
            </a:r>
            <a:endParaRPr lang="es-EC" b="1" dirty="0"/>
          </a:p>
        </p:txBody>
      </p:sp>
      <p:graphicFrame>
        <p:nvGraphicFramePr>
          <p:cNvPr id="5" name="Diagrama 4"/>
          <p:cNvGraphicFramePr/>
          <p:nvPr>
            <p:extLst>
              <p:ext uri="{D42A27DB-BD31-4B8C-83A1-F6EECF244321}">
                <p14:modId xmlns:p14="http://schemas.microsoft.com/office/powerpoint/2010/main" val="2653184601"/>
              </p:ext>
            </p:extLst>
          </p:nvPr>
        </p:nvGraphicFramePr>
        <p:xfrm>
          <a:off x="1954726" y="1378039"/>
          <a:ext cx="8953679" cy="18159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p:cNvGraphicFramePr/>
          <p:nvPr>
            <p:extLst>
              <p:ext uri="{D42A27DB-BD31-4B8C-83A1-F6EECF244321}">
                <p14:modId xmlns:p14="http://schemas.microsoft.com/office/powerpoint/2010/main" val="3591953315"/>
              </p:ext>
            </p:extLst>
          </p:nvPr>
        </p:nvGraphicFramePr>
        <p:xfrm>
          <a:off x="1888185" y="3526665"/>
          <a:ext cx="9333093" cy="20241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05625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36103" y="611231"/>
            <a:ext cx="8911687" cy="1280890"/>
          </a:xfrm>
        </p:spPr>
        <p:txBody>
          <a:bodyPr/>
          <a:lstStyle/>
          <a:p>
            <a:r>
              <a:rPr lang="es-EC" b="1" dirty="0"/>
              <a:t>Conclusiones</a:t>
            </a:r>
          </a:p>
        </p:txBody>
      </p:sp>
      <p:graphicFrame>
        <p:nvGraphicFramePr>
          <p:cNvPr id="4" name="Diagrama 3"/>
          <p:cNvGraphicFramePr/>
          <p:nvPr>
            <p:extLst>
              <p:ext uri="{D42A27DB-BD31-4B8C-83A1-F6EECF244321}">
                <p14:modId xmlns:p14="http://schemas.microsoft.com/office/powerpoint/2010/main" val="3086178189"/>
              </p:ext>
            </p:extLst>
          </p:nvPr>
        </p:nvGraphicFramePr>
        <p:xfrm>
          <a:off x="1722907" y="1634066"/>
          <a:ext cx="8799132" cy="15341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val="4095543788"/>
              </p:ext>
            </p:extLst>
          </p:nvPr>
        </p:nvGraphicFramePr>
        <p:xfrm>
          <a:off x="1606997" y="3282563"/>
          <a:ext cx="9726411" cy="283490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8868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71708" y="662747"/>
            <a:ext cx="8911687" cy="1280890"/>
          </a:xfrm>
        </p:spPr>
        <p:txBody>
          <a:bodyPr/>
          <a:lstStyle/>
          <a:p>
            <a:r>
              <a:rPr lang="es-EC" b="1" dirty="0"/>
              <a:t>Recomendaciones</a:t>
            </a:r>
          </a:p>
        </p:txBody>
      </p:sp>
      <p:graphicFrame>
        <p:nvGraphicFramePr>
          <p:cNvPr id="4" name="Diagrama 3"/>
          <p:cNvGraphicFramePr/>
          <p:nvPr>
            <p:extLst>
              <p:ext uri="{D42A27DB-BD31-4B8C-83A1-F6EECF244321}">
                <p14:modId xmlns:p14="http://schemas.microsoft.com/office/powerpoint/2010/main" val="2824931520"/>
              </p:ext>
            </p:extLst>
          </p:nvPr>
        </p:nvGraphicFramePr>
        <p:xfrm>
          <a:off x="1582402" y="1525631"/>
          <a:ext cx="9776765" cy="1809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a 4"/>
          <p:cNvGraphicFramePr/>
          <p:nvPr>
            <p:extLst>
              <p:ext uri="{D42A27DB-BD31-4B8C-83A1-F6EECF244321}">
                <p14:modId xmlns:p14="http://schemas.microsoft.com/office/powerpoint/2010/main" val="483659886"/>
              </p:ext>
            </p:extLst>
          </p:nvPr>
        </p:nvGraphicFramePr>
        <p:xfrm>
          <a:off x="1871708" y="3670480"/>
          <a:ext cx="8979436" cy="13007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9676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26255" y="662747"/>
            <a:ext cx="8911687" cy="1280890"/>
          </a:xfrm>
        </p:spPr>
        <p:txBody>
          <a:bodyPr/>
          <a:lstStyle/>
          <a:p>
            <a:r>
              <a:rPr lang="es-EC" b="1" dirty="0"/>
              <a:t>Recomendaciones</a:t>
            </a:r>
          </a:p>
        </p:txBody>
      </p:sp>
      <p:graphicFrame>
        <p:nvGraphicFramePr>
          <p:cNvPr id="4" name="Diagrama 3"/>
          <p:cNvGraphicFramePr/>
          <p:nvPr>
            <p:extLst>
              <p:ext uri="{D42A27DB-BD31-4B8C-83A1-F6EECF244321}">
                <p14:modId xmlns:p14="http://schemas.microsoft.com/office/powerpoint/2010/main" val="1895127556"/>
              </p:ext>
            </p:extLst>
          </p:nvPr>
        </p:nvGraphicFramePr>
        <p:xfrm>
          <a:off x="1722905" y="1738648"/>
          <a:ext cx="9185499" cy="1558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a 7"/>
          <p:cNvGraphicFramePr/>
          <p:nvPr>
            <p:extLst>
              <p:ext uri="{D42A27DB-BD31-4B8C-83A1-F6EECF244321}">
                <p14:modId xmlns:p14="http://schemas.microsoft.com/office/powerpoint/2010/main" val="941778644"/>
              </p:ext>
            </p:extLst>
          </p:nvPr>
        </p:nvGraphicFramePr>
        <p:xfrm>
          <a:off x="1288803" y="3449988"/>
          <a:ext cx="10215809" cy="26417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4525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3226401" y="2348369"/>
            <a:ext cx="7430507" cy="1518634"/>
          </a:xfrm>
          <a:prstGeom prst="rect">
            <a:avLst/>
          </a:prstGeom>
        </p:spPr>
        <p:txBody>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8000" dirty="0" smtClean="0">
                <a:solidFill>
                  <a:srgbClr val="101107"/>
                </a:solidFill>
                <a:latin typeface="Edwardian Script ITC" panose="030303020407070D0804" pitchFamily="66" charset="0"/>
              </a:rPr>
              <a:t>Gracias por su atención </a:t>
            </a:r>
            <a:endParaRPr lang="es-EC" sz="8000" dirty="0">
              <a:solidFill>
                <a:srgbClr val="101107"/>
              </a:solidFill>
              <a:latin typeface="Edwardian Script ITC" panose="030303020407070D0804" pitchFamily="66" charset="0"/>
            </a:endParaRPr>
          </a:p>
        </p:txBody>
      </p:sp>
      <p:pic>
        <p:nvPicPr>
          <p:cNvPr id="6" name="Imagen 5"/>
          <p:cNvPicPr>
            <a:picLocks noChangeAspect="1"/>
          </p:cNvPicPr>
          <p:nvPr/>
        </p:nvPicPr>
        <p:blipFill>
          <a:blip r:embed="rId2">
            <a:clrChange>
              <a:clrFrom>
                <a:srgbClr val="FFFFFF"/>
              </a:clrFrom>
              <a:clrTo>
                <a:srgbClr val="FFFFFF">
                  <a:alpha val="0"/>
                </a:srgbClr>
              </a:clrTo>
            </a:clrChange>
          </a:blip>
          <a:stretch>
            <a:fillRect/>
          </a:stretch>
        </p:blipFill>
        <p:spPr>
          <a:xfrm>
            <a:off x="3667056" y="3648297"/>
            <a:ext cx="5953461" cy="1510404"/>
          </a:xfrm>
          <a:prstGeom prst="rect">
            <a:avLst/>
          </a:prstGeom>
        </p:spPr>
      </p:pic>
      <p:pic>
        <p:nvPicPr>
          <p:cNvPr id="7" name="Imagen 6"/>
          <p:cNvPicPr>
            <a:picLocks noChangeAspect="1"/>
          </p:cNvPicPr>
          <p:nvPr/>
        </p:nvPicPr>
        <p:blipFill>
          <a:blip r:embed="rId2">
            <a:clrChange>
              <a:clrFrom>
                <a:srgbClr val="FFFFFF"/>
              </a:clrFrom>
              <a:clrTo>
                <a:srgbClr val="FFFFFF">
                  <a:alpha val="0"/>
                </a:srgbClr>
              </a:clrTo>
            </a:clrChange>
          </a:blip>
          <a:stretch>
            <a:fillRect/>
          </a:stretch>
        </p:blipFill>
        <p:spPr>
          <a:xfrm flipV="1">
            <a:off x="3667057" y="1056671"/>
            <a:ext cx="5953461" cy="1510404"/>
          </a:xfrm>
          <a:prstGeom prst="rect">
            <a:avLst/>
          </a:prstGeom>
        </p:spPr>
      </p:pic>
    </p:spTree>
    <p:extLst>
      <p:ext uri="{BB962C8B-B14F-4D97-AF65-F5344CB8AC3E}">
        <p14:creationId xmlns:p14="http://schemas.microsoft.com/office/powerpoint/2010/main" val="27757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3100457970"/>
              </p:ext>
            </p:extLst>
          </p:nvPr>
        </p:nvGraphicFramePr>
        <p:xfrm>
          <a:off x="5860802" y="605307"/>
          <a:ext cx="5949124" cy="55636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p:cNvGraphicFramePr/>
          <p:nvPr>
            <p:extLst>
              <p:ext uri="{D42A27DB-BD31-4B8C-83A1-F6EECF244321}">
                <p14:modId xmlns:p14="http://schemas.microsoft.com/office/powerpoint/2010/main" val="3152913444"/>
              </p:ext>
            </p:extLst>
          </p:nvPr>
        </p:nvGraphicFramePr>
        <p:xfrm>
          <a:off x="1800181" y="1004551"/>
          <a:ext cx="3711978" cy="41856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6783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89212" y="495320"/>
            <a:ext cx="6683577" cy="1280890"/>
          </a:xfrm>
        </p:spPr>
        <p:txBody>
          <a:bodyPr>
            <a:normAutofit/>
          </a:bodyPr>
          <a:lstStyle/>
          <a:p>
            <a:pPr algn="ctr"/>
            <a:r>
              <a:rPr lang="es-EC" sz="3200" b="1" dirty="0" smtClean="0"/>
              <a:t>Teorías de soporte </a:t>
            </a:r>
            <a:endParaRPr lang="es-EC" sz="3200" b="1" dirty="0"/>
          </a:p>
        </p:txBody>
      </p:sp>
      <p:sp>
        <p:nvSpPr>
          <p:cNvPr id="3" name="Marcador de contenido 2"/>
          <p:cNvSpPr>
            <a:spLocks noGrp="1"/>
          </p:cNvSpPr>
          <p:nvPr>
            <p:ph idx="1"/>
          </p:nvPr>
        </p:nvSpPr>
        <p:spPr/>
        <p:txBody>
          <a:bodyPr/>
          <a:lstStyle/>
          <a:p>
            <a:pPr marL="0" indent="0">
              <a:buNone/>
            </a:pPr>
            <a:r>
              <a:rPr lang="es-EC" dirty="0" smtClean="0"/>
              <a:t> </a:t>
            </a:r>
            <a:endParaRPr lang="es-EC" dirty="0"/>
          </a:p>
        </p:txBody>
      </p:sp>
      <p:graphicFrame>
        <p:nvGraphicFramePr>
          <p:cNvPr id="5" name="Diagrama 4"/>
          <p:cNvGraphicFramePr/>
          <p:nvPr>
            <p:extLst>
              <p:ext uri="{D42A27DB-BD31-4B8C-83A1-F6EECF244321}">
                <p14:modId xmlns:p14="http://schemas.microsoft.com/office/powerpoint/2010/main" val="2836252658"/>
              </p:ext>
            </p:extLst>
          </p:nvPr>
        </p:nvGraphicFramePr>
        <p:xfrm>
          <a:off x="2186548" y="1468193"/>
          <a:ext cx="8734738" cy="4687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7540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903247" y="1607060"/>
            <a:ext cx="2708856" cy="1754326"/>
          </a:xfrm>
          <a:prstGeom prst="rect">
            <a:avLst/>
          </a:prstGeom>
        </p:spPr>
        <p:txBody>
          <a:bodyPr wrap="square">
            <a:spAutoFit/>
          </a:bodyPr>
          <a:lstStyle/>
          <a:p>
            <a:pPr algn="ctr"/>
            <a:r>
              <a:rPr lang="es-EC" b="1" dirty="0" smtClean="0">
                <a:solidFill>
                  <a:schemeClr val="accent6"/>
                </a:solidFill>
                <a:latin typeface="Times New Roman" panose="02020603050405020304" pitchFamily="18" charset="0"/>
                <a:ea typeface="Calibri" panose="020F0502020204030204" pitchFamily="34" charset="0"/>
              </a:rPr>
              <a:t>EUROPA</a:t>
            </a:r>
          </a:p>
          <a:p>
            <a:pPr algn="ctr"/>
            <a:endParaRPr lang="es-EC" b="1" dirty="0" smtClean="0">
              <a:latin typeface="Times New Roman" panose="02020603050405020304" pitchFamily="18" charset="0"/>
              <a:ea typeface="Calibri" panose="020F0502020204030204" pitchFamily="34" charset="0"/>
            </a:endParaRPr>
          </a:p>
          <a:p>
            <a:pPr algn="ctr"/>
            <a:r>
              <a:rPr lang="es-EC" dirty="0" smtClean="0">
                <a:latin typeface="Times New Roman" panose="02020603050405020304" pitchFamily="18" charset="0"/>
                <a:ea typeface="Calibri" panose="020F0502020204030204" pitchFamily="34" charset="0"/>
              </a:rPr>
              <a:t>El </a:t>
            </a:r>
            <a:r>
              <a:rPr lang="es-EC" dirty="0">
                <a:latin typeface="Times New Roman" panose="02020603050405020304" pitchFamily="18" charset="0"/>
                <a:ea typeface="Calibri" panose="020F0502020204030204" pitchFamily="34" charset="0"/>
              </a:rPr>
              <a:t>77% de europeos utiliza sus dispositivos móviles para realizar gestiones bancarias y efectuar pagos.</a:t>
            </a:r>
            <a:endParaRPr lang="es-EC" dirty="0"/>
          </a:p>
        </p:txBody>
      </p:sp>
      <p:sp>
        <p:nvSpPr>
          <p:cNvPr id="6" name="Rectángulo 5"/>
          <p:cNvSpPr/>
          <p:nvPr/>
        </p:nvSpPr>
        <p:spPr>
          <a:xfrm>
            <a:off x="2313901" y="3915094"/>
            <a:ext cx="3365679" cy="2308324"/>
          </a:xfrm>
          <a:prstGeom prst="rect">
            <a:avLst/>
          </a:prstGeom>
        </p:spPr>
        <p:txBody>
          <a:bodyPr wrap="square">
            <a:spAutoFit/>
          </a:bodyPr>
          <a:lstStyle/>
          <a:p>
            <a:pPr algn="ctr"/>
            <a:r>
              <a:rPr lang="es-EC" b="1" dirty="0" smtClean="0">
                <a:solidFill>
                  <a:schemeClr val="accent6"/>
                </a:solidFill>
                <a:latin typeface="+mj-lt"/>
                <a:ea typeface="Calibri" panose="020F0502020204030204" pitchFamily="34" charset="0"/>
              </a:rPr>
              <a:t>ASIA</a:t>
            </a:r>
          </a:p>
          <a:p>
            <a:pPr algn="ctr"/>
            <a:endParaRPr lang="es-EC" b="1" dirty="0" smtClean="0">
              <a:solidFill>
                <a:schemeClr val="accent6"/>
              </a:solidFill>
              <a:latin typeface="+mj-lt"/>
              <a:ea typeface="Calibri" panose="020F0502020204030204" pitchFamily="34" charset="0"/>
            </a:endParaRPr>
          </a:p>
          <a:p>
            <a:pPr algn="ctr"/>
            <a:r>
              <a:rPr lang="es-EC" dirty="0" smtClean="0">
                <a:latin typeface="+mj-lt"/>
                <a:ea typeface="Calibri" panose="020F0502020204030204" pitchFamily="34" charset="0"/>
              </a:rPr>
              <a:t>Existe </a:t>
            </a:r>
            <a:r>
              <a:rPr lang="es-EC" dirty="0">
                <a:latin typeface="+mj-lt"/>
                <a:ea typeface="Calibri" panose="020F0502020204030204" pitchFamily="34" charset="0"/>
              </a:rPr>
              <a:t>un mercado de transacciones online de aproximadamente 200 mil millones de </a:t>
            </a:r>
            <a:r>
              <a:rPr lang="es-EC" dirty="0" smtClean="0">
                <a:latin typeface="+mj-lt"/>
                <a:ea typeface="Calibri" panose="020F0502020204030204" pitchFamily="34" charset="0"/>
              </a:rPr>
              <a:t>dólares, de los cuales el 29% se lo realiza a través</a:t>
            </a:r>
            <a:r>
              <a:rPr lang="es-EC" dirty="0" smtClean="0">
                <a:latin typeface="+mj-lt"/>
              </a:rPr>
              <a:t> </a:t>
            </a:r>
            <a:r>
              <a:rPr lang="es-EC" dirty="0">
                <a:latin typeface="+mj-lt"/>
              </a:rPr>
              <a:t>monederos </a:t>
            </a:r>
            <a:r>
              <a:rPr lang="es-EC" dirty="0" smtClean="0">
                <a:latin typeface="+mj-lt"/>
              </a:rPr>
              <a:t>electrónicos. </a:t>
            </a:r>
            <a:endParaRPr lang="es-EC" dirty="0">
              <a:latin typeface="+mj-lt"/>
            </a:endParaRPr>
          </a:p>
        </p:txBody>
      </p:sp>
      <p:sp>
        <p:nvSpPr>
          <p:cNvPr id="7" name="Título 6"/>
          <p:cNvSpPr>
            <a:spLocks noGrp="1"/>
          </p:cNvSpPr>
          <p:nvPr>
            <p:ph type="title"/>
          </p:nvPr>
        </p:nvSpPr>
        <p:spPr/>
        <p:txBody>
          <a:bodyPr/>
          <a:lstStyle/>
          <a:p>
            <a:r>
              <a:rPr lang="es-EC" b="1" dirty="0" smtClean="0"/>
              <a:t>Dinero móvil contexto mundial</a:t>
            </a:r>
            <a:br>
              <a:rPr lang="es-EC" b="1" dirty="0" smtClean="0"/>
            </a:br>
            <a:endParaRPr lang="es-EC" b="1" dirty="0"/>
          </a:p>
        </p:txBody>
      </p:sp>
      <p:pic>
        <p:nvPicPr>
          <p:cNvPr id="10" name="Imagen 9"/>
          <p:cNvPicPr/>
          <p:nvPr/>
        </p:nvPicPr>
        <p:blipFill>
          <a:blip r:embed="rId2">
            <a:extLst>
              <a:ext uri="{28A0092B-C50C-407E-A947-70E740481C1C}">
                <a14:useLocalDpi xmlns:a14="http://schemas.microsoft.com/office/drawing/2010/main" val="0"/>
              </a:ext>
            </a:extLst>
          </a:blip>
          <a:srcRect/>
          <a:stretch>
            <a:fillRect/>
          </a:stretch>
        </p:blipFill>
        <p:spPr bwMode="auto">
          <a:xfrm>
            <a:off x="6220496" y="3915094"/>
            <a:ext cx="3391607" cy="2602390"/>
          </a:xfrm>
          <a:prstGeom prst="rect">
            <a:avLst/>
          </a:prstGeom>
          <a:noFill/>
          <a:ln>
            <a:noFill/>
          </a:ln>
        </p:spPr>
      </p:pic>
      <p:pic>
        <p:nvPicPr>
          <p:cNvPr id="11" name="Imagen 10"/>
          <p:cNvPicPr>
            <a:picLocks noChangeAspect="1"/>
          </p:cNvPicPr>
          <p:nvPr/>
        </p:nvPicPr>
        <p:blipFill>
          <a:blip r:embed="rId3">
            <a:clrChange>
              <a:clrFrom>
                <a:srgbClr val="FFFFFF"/>
              </a:clrFrom>
              <a:clrTo>
                <a:srgbClr val="FFFFFF">
                  <a:alpha val="0"/>
                </a:srgbClr>
              </a:clrTo>
            </a:clrChange>
          </a:blip>
          <a:stretch>
            <a:fillRect/>
          </a:stretch>
        </p:blipFill>
        <p:spPr>
          <a:xfrm>
            <a:off x="2450713" y="1459874"/>
            <a:ext cx="3092053" cy="1901512"/>
          </a:xfrm>
          <a:prstGeom prst="rect">
            <a:avLst/>
          </a:prstGeom>
        </p:spPr>
      </p:pic>
    </p:spTree>
    <p:extLst>
      <p:ext uri="{BB962C8B-B14F-4D97-AF65-F5344CB8AC3E}">
        <p14:creationId xmlns:p14="http://schemas.microsoft.com/office/powerpoint/2010/main" val="368902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6"/>
          <p:cNvSpPr txBox="1">
            <a:spLocks/>
          </p:cNvSpPr>
          <p:nvPr/>
        </p:nvSpPr>
        <p:spPr>
          <a:xfrm>
            <a:off x="2758204" y="377265"/>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b="1" dirty="0" smtClean="0"/>
              <a:t>Dinero móvil contexto mundial</a:t>
            </a:r>
            <a:br>
              <a:rPr lang="es-EC" b="1" dirty="0" smtClean="0"/>
            </a:br>
            <a:endParaRPr lang="es-EC" b="1" dirty="0"/>
          </a:p>
        </p:txBody>
      </p:sp>
      <p:sp>
        <p:nvSpPr>
          <p:cNvPr id="6" name="Rectángulo 5"/>
          <p:cNvSpPr/>
          <p:nvPr/>
        </p:nvSpPr>
        <p:spPr>
          <a:xfrm>
            <a:off x="3704823" y="1413456"/>
            <a:ext cx="4395989" cy="1200329"/>
          </a:xfrm>
          <a:prstGeom prst="rect">
            <a:avLst/>
          </a:prstGeom>
        </p:spPr>
        <p:txBody>
          <a:bodyPr wrap="square">
            <a:spAutoFit/>
          </a:bodyPr>
          <a:lstStyle/>
          <a:p>
            <a:pPr algn="ctr"/>
            <a:r>
              <a:rPr lang="es-EC" b="1" dirty="0" smtClean="0">
                <a:solidFill>
                  <a:schemeClr val="accent6"/>
                </a:solidFill>
                <a:latin typeface="Times New Roman" panose="02020603050405020304" pitchFamily="18" charset="0"/>
                <a:ea typeface="Calibri" panose="020F0502020204030204" pitchFamily="34" charset="0"/>
              </a:rPr>
              <a:t>PAÍSES LATINOAMERICANOS </a:t>
            </a:r>
          </a:p>
          <a:p>
            <a:pPr algn="ctr"/>
            <a:endParaRPr lang="es-EC" b="1" dirty="0">
              <a:solidFill>
                <a:schemeClr val="accent6"/>
              </a:solidFill>
              <a:latin typeface="Times New Roman" panose="02020603050405020304" pitchFamily="18" charset="0"/>
              <a:ea typeface="Calibri" panose="020F0502020204030204" pitchFamily="34" charset="0"/>
            </a:endParaRPr>
          </a:p>
          <a:p>
            <a:pPr algn="ctr"/>
            <a:r>
              <a:rPr lang="es-EC" dirty="0">
                <a:latin typeface="Times New Roman" panose="02020603050405020304" pitchFamily="18" charset="0"/>
                <a:ea typeface="Calibri" panose="020F0502020204030204" pitchFamily="34" charset="0"/>
              </a:rPr>
              <a:t>L</a:t>
            </a:r>
            <a:r>
              <a:rPr lang="es-EC" dirty="0" smtClean="0">
                <a:latin typeface="Times New Roman" panose="02020603050405020304" pitchFamily="18" charset="0"/>
                <a:ea typeface="Calibri" panose="020F0502020204030204" pitchFamily="34" charset="0"/>
              </a:rPr>
              <a:t>os </a:t>
            </a:r>
            <a:r>
              <a:rPr lang="es-EC" dirty="0">
                <a:latin typeface="Times New Roman" panose="02020603050405020304" pitchFamily="18" charset="0"/>
                <a:ea typeface="Calibri" panose="020F0502020204030204" pitchFamily="34" charset="0"/>
              </a:rPr>
              <a:t>servicios y productos del dinero móvil poseen una tendencia </a:t>
            </a:r>
            <a:r>
              <a:rPr lang="es-EC" dirty="0" smtClean="0">
                <a:latin typeface="Times New Roman" panose="02020603050405020304" pitchFamily="18" charset="0"/>
                <a:ea typeface="Calibri" panose="020F0502020204030204" pitchFamily="34" charset="0"/>
              </a:rPr>
              <a:t>creciente</a:t>
            </a:r>
            <a:endParaRPr lang="es-EC" dirty="0"/>
          </a:p>
        </p:txBody>
      </p:sp>
      <p:pic>
        <p:nvPicPr>
          <p:cNvPr id="8" name="Imagen 7"/>
          <p:cNvPicPr/>
          <p:nvPr/>
        </p:nvPicPr>
        <p:blipFill rotWithShape="1">
          <a:blip r:embed="rId2">
            <a:extLst>
              <a:ext uri="{28A0092B-C50C-407E-A947-70E740481C1C}">
                <a14:useLocalDpi xmlns:a14="http://schemas.microsoft.com/office/drawing/2010/main" val="0"/>
              </a:ext>
            </a:extLst>
          </a:blip>
          <a:srcRect l="4234" r="8267"/>
          <a:stretch/>
        </p:blipFill>
        <p:spPr bwMode="auto">
          <a:xfrm>
            <a:off x="2371838" y="2812932"/>
            <a:ext cx="7802472" cy="2969681"/>
          </a:xfrm>
          <a:prstGeom prst="rect">
            <a:avLst/>
          </a:prstGeom>
          <a:noFill/>
          <a:ln>
            <a:solidFill>
              <a:sysClr val="windowText" lastClr="0000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5713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6"/>
          <p:cNvSpPr>
            <a:spLocks noGrp="1"/>
          </p:cNvSpPr>
          <p:nvPr>
            <p:ph type="title"/>
          </p:nvPr>
        </p:nvSpPr>
        <p:spPr>
          <a:xfrm>
            <a:off x="2146478" y="421319"/>
            <a:ext cx="8911687" cy="1280890"/>
          </a:xfrm>
        </p:spPr>
        <p:txBody>
          <a:bodyPr/>
          <a:lstStyle/>
          <a:p>
            <a:pPr algn="ctr"/>
            <a:r>
              <a:rPr lang="es-EC" b="1" dirty="0" smtClean="0"/>
              <a:t>Dinero móvil contexto mundial</a:t>
            </a:r>
            <a:br>
              <a:rPr lang="es-EC" b="1" dirty="0" smtClean="0"/>
            </a:br>
            <a:endParaRPr lang="es-EC" b="1" dirty="0"/>
          </a:p>
        </p:txBody>
      </p:sp>
      <p:sp>
        <p:nvSpPr>
          <p:cNvPr id="5" name="Rectángulo 4"/>
          <p:cNvSpPr/>
          <p:nvPr/>
        </p:nvSpPr>
        <p:spPr>
          <a:xfrm>
            <a:off x="1914658" y="1240544"/>
            <a:ext cx="8633137" cy="923330"/>
          </a:xfrm>
          <a:prstGeom prst="rect">
            <a:avLst/>
          </a:prstGeom>
        </p:spPr>
        <p:txBody>
          <a:bodyPr wrap="square">
            <a:spAutoFit/>
          </a:bodyPr>
          <a:lstStyle/>
          <a:p>
            <a:pPr algn="just"/>
            <a:r>
              <a:rPr lang="es-EC" dirty="0">
                <a:latin typeface="Times New Roman" panose="02020603050405020304" pitchFamily="18" charset="0"/>
                <a:ea typeface="Calibri" panose="020F0502020204030204" pitchFamily="34" charset="0"/>
              </a:rPr>
              <a:t>En los países de América Latina, la Asociación de Sistemas Globales para Telecomunicaciones Móviles </a:t>
            </a:r>
            <a:r>
              <a:rPr lang="es-EC" dirty="0" smtClean="0">
                <a:latin typeface="Times New Roman" panose="02020603050405020304" pitchFamily="18" charset="0"/>
                <a:ea typeface="Calibri" panose="020F0502020204030204" pitchFamily="34" charset="0"/>
              </a:rPr>
              <a:t>(GSMA), Centro </a:t>
            </a:r>
            <a:r>
              <a:rPr lang="es-EC" dirty="0">
                <a:latin typeface="Times New Roman" panose="02020603050405020304" pitchFamily="18" charset="0"/>
                <a:ea typeface="Calibri" panose="020F0502020204030204" pitchFamily="34" charset="0"/>
              </a:rPr>
              <a:t>de Estudios Monetarios Latinoamericanos </a:t>
            </a:r>
            <a:r>
              <a:rPr lang="es-EC" dirty="0" smtClean="0">
                <a:latin typeface="Times New Roman" panose="02020603050405020304" pitchFamily="18" charset="0"/>
                <a:ea typeface="Calibri" panose="020F0502020204030204" pitchFamily="34" charset="0"/>
              </a:rPr>
              <a:t>(CEMLA) , determinó </a:t>
            </a:r>
            <a:r>
              <a:rPr lang="es-EC" dirty="0">
                <a:latin typeface="Times New Roman" panose="02020603050405020304" pitchFamily="18" charset="0"/>
                <a:ea typeface="Calibri" panose="020F0502020204030204" pitchFamily="34" charset="0"/>
              </a:rPr>
              <a:t>que hay 43 productos y servicios de dinero móvil funcionando </a:t>
            </a:r>
            <a:endParaRPr lang="es-EC" dirty="0"/>
          </a:p>
        </p:txBody>
      </p:sp>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3088267" y="2319718"/>
            <a:ext cx="6300432" cy="4171234"/>
          </a:xfrm>
          <a:prstGeom prst="rect">
            <a:avLst/>
          </a:prstGeom>
          <a:noFill/>
          <a:ln>
            <a:noFill/>
          </a:ln>
        </p:spPr>
      </p:pic>
    </p:spTree>
    <p:extLst>
      <p:ext uri="{BB962C8B-B14F-4D97-AF65-F5344CB8AC3E}">
        <p14:creationId xmlns:p14="http://schemas.microsoft.com/office/powerpoint/2010/main" val="203306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09590" y="598352"/>
            <a:ext cx="8911687" cy="1280890"/>
          </a:xfrm>
        </p:spPr>
        <p:txBody>
          <a:bodyPr/>
          <a:lstStyle/>
          <a:p>
            <a:pPr algn="ctr"/>
            <a:r>
              <a:rPr lang="es-EC" b="1" dirty="0" smtClean="0"/>
              <a:t>Dinero electrónico en Ecuador </a:t>
            </a:r>
            <a:endParaRPr lang="es-EC" b="1" dirty="0"/>
          </a:p>
        </p:txBody>
      </p:sp>
      <p:pic>
        <p:nvPicPr>
          <p:cNvPr id="4" name="Imagen 3"/>
          <p:cNvPicPr>
            <a:picLocks noChangeAspect="1"/>
          </p:cNvPicPr>
          <p:nvPr/>
        </p:nvPicPr>
        <p:blipFill>
          <a:blip r:embed="rId2">
            <a:clrChange>
              <a:clrFrom>
                <a:srgbClr val="FFFFFF"/>
              </a:clrFrom>
              <a:clrTo>
                <a:srgbClr val="FFFFFF">
                  <a:alpha val="0"/>
                </a:srgbClr>
              </a:clrTo>
            </a:clrChange>
          </a:blip>
          <a:stretch>
            <a:fillRect/>
          </a:stretch>
        </p:blipFill>
        <p:spPr>
          <a:xfrm>
            <a:off x="2709269" y="1533361"/>
            <a:ext cx="1380991" cy="1380991"/>
          </a:xfrm>
          <a:prstGeom prst="rect">
            <a:avLst/>
          </a:prstGeom>
        </p:spPr>
      </p:pic>
      <p:sp>
        <p:nvSpPr>
          <p:cNvPr id="6" name="Rectángulo 5"/>
          <p:cNvSpPr/>
          <p:nvPr/>
        </p:nvSpPr>
        <p:spPr>
          <a:xfrm>
            <a:off x="4489939" y="1762191"/>
            <a:ext cx="3120980" cy="923330"/>
          </a:xfrm>
          <a:prstGeom prst="rect">
            <a:avLst/>
          </a:prstGeom>
        </p:spPr>
        <p:txBody>
          <a:bodyPr wrap="square">
            <a:spAutoFit/>
          </a:bodyPr>
          <a:lstStyle/>
          <a:p>
            <a:pPr algn="ctr"/>
            <a:r>
              <a:rPr lang="es-EC" dirty="0" smtClean="0">
                <a:latin typeface="Times New Roman" panose="02020603050405020304" pitchFamily="18" charset="0"/>
                <a:ea typeface="Calibri" panose="020F0502020204030204" pitchFamily="34" charset="0"/>
              </a:rPr>
              <a:t>Resolución </a:t>
            </a:r>
            <a:r>
              <a:rPr lang="es-EC" dirty="0">
                <a:latin typeface="Times New Roman" panose="02020603050405020304" pitchFamily="18" charset="0"/>
                <a:ea typeface="Calibri" panose="020F0502020204030204" pitchFamily="34" charset="0"/>
              </a:rPr>
              <a:t>N° 005-2014-M </a:t>
            </a:r>
            <a:r>
              <a:rPr lang="es-EC" dirty="0" smtClean="0">
                <a:latin typeface="Times New Roman" panose="02020603050405020304" pitchFamily="18" charset="0"/>
                <a:ea typeface="Calibri" panose="020F0502020204030204" pitchFamily="34" charset="0"/>
              </a:rPr>
              <a:t>Junta </a:t>
            </a:r>
            <a:r>
              <a:rPr lang="es-EC" dirty="0">
                <a:latin typeface="Times New Roman" panose="02020603050405020304" pitchFamily="18" charset="0"/>
                <a:ea typeface="Calibri" panose="020F0502020204030204" pitchFamily="34" charset="0"/>
              </a:rPr>
              <a:t>de Política y Regulación Monetaria y Financiera</a:t>
            </a:r>
            <a:endParaRPr lang="es-EC" dirty="0"/>
          </a:p>
        </p:txBody>
      </p:sp>
      <p:pic>
        <p:nvPicPr>
          <p:cNvPr id="7" name="Imagen 6"/>
          <p:cNvPicPr>
            <a:picLocks noChangeAspect="1"/>
          </p:cNvPicPr>
          <p:nvPr/>
        </p:nvPicPr>
        <p:blipFill>
          <a:blip r:embed="rId3">
            <a:clrChange>
              <a:clrFrom>
                <a:srgbClr val="FFFFFF"/>
              </a:clrFrom>
              <a:clrTo>
                <a:srgbClr val="FFFFFF">
                  <a:alpha val="0"/>
                </a:srgbClr>
              </a:clrTo>
            </a:clrChange>
          </a:blip>
          <a:stretch>
            <a:fillRect/>
          </a:stretch>
        </p:blipFill>
        <p:spPr>
          <a:xfrm>
            <a:off x="8530979" y="1634380"/>
            <a:ext cx="1256047" cy="1413053"/>
          </a:xfrm>
          <a:prstGeom prst="rect">
            <a:avLst/>
          </a:prstGeom>
        </p:spPr>
      </p:pic>
      <p:graphicFrame>
        <p:nvGraphicFramePr>
          <p:cNvPr id="3" name="Diagrama 2"/>
          <p:cNvGraphicFramePr/>
          <p:nvPr>
            <p:extLst>
              <p:ext uri="{D42A27DB-BD31-4B8C-83A1-F6EECF244321}">
                <p14:modId xmlns:p14="http://schemas.microsoft.com/office/powerpoint/2010/main" val="3487809673"/>
              </p:ext>
            </p:extLst>
          </p:nvPr>
        </p:nvGraphicFramePr>
        <p:xfrm>
          <a:off x="2309590" y="3047433"/>
          <a:ext cx="7943273" cy="31353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4308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2309590" y="598352"/>
            <a:ext cx="8911687" cy="1280890"/>
          </a:xfrm>
        </p:spPr>
        <p:txBody>
          <a:bodyPr/>
          <a:lstStyle/>
          <a:p>
            <a:pPr algn="ctr"/>
            <a:r>
              <a:rPr lang="es-EC" b="1" dirty="0" smtClean="0"/>
              <a:t>Dinero electrónico en Ecuador </a:t>
            </a:r>
            <a:endParaRPr lang="es-EC" b="1" dirty="0"/>
          </a:p>
        </p:txBody>
      </p:sp>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8" name="Imagen 7"/>
          <p:cNvPicPr/>
          <p:nvPr/>
        </p:nvPicPr>
        <p:blipFill rotWithShape="1">
          <a:blip r:embed="rId2">
            <a:extLst>
              <a:ext uri="{28A0092B-C50C-407E-A947-70E740481C1C}">
                <a14:useLocalDpi xmlns:a14="http://schemas.microsoft.com/office/drawing/2010/main" val="0"/>
              </a:ext>
            </a:extLst>
          </a:blip>
          <a:srcRect t="16668"/>
          <a:stretch/>
        </p:blipFill>
        <p:spPr bwMode="auto">
          <a:xfrm>
            <a:off x="6398134" y="2426795"/>
            <a:ext cx="4636394" cy="2905059"/>
          </a:xfrm>
          <a:prstGeom prst="rect">
            <a:avLst/>
          </a:prstGeom>
          <a:noFill/>
          <a:ln w="317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9" name="Imagen 8"/>
          <p:cNvPicPr/>
          <p:nvPr/>
        </p:nvPicPr>
        <p:blipFill rotWithShape="1">
          <a:blip r:embed="rId3">
            <a:extLst>
              <a:ext uri="{28A0092B-C50C-407E-A947-70E740481C1C}">
                <a14:useLocalDpi xmlns:a14="http://schemas.microsoft.com/office/drawing/2010/main" val="0"/>
              </a:ext>
            </a:extLst>
          </a:blip>
          <a:srcRect t="16198"/>
          <a:stretch/>
        </p:blipFill>
        <p:spPr bwMode="auto">
          <a:xfrm>
            <a:off x="1314422" y="2426795"/>
            <a:ext cx="4540134" cy="2905059"/>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7" name="Rectángulo 6"/>
          <p:cNvSpPr/>
          <p:nvPr/>
        </p:nvSpPr>
        <p:spPr>
          <a:xfrm>
            <a:off x="1353060" y="1697228"/>
            <a:ext cx="4275007" cy="584775"/>
          </a:xfrm>
          <a:prstGeom prst="rect">
            <a:avLst/>
          </a:prstGeom>
        </p:spPr>
        <p:txBody>
          <a:bodyPr wrap="square">
            <a:spAutoFit/>
          </a:bodyPr>
          <a:lstStyle/>
          <a:p>
            <a:pPr algn="ctr"/>
            <a:r>
              <a:rPr lang="es-EC" sz="1600" b="1" dirty="0">
                <a:solidFill>
                  <a:schemeClr val="accent3">
                    <a:lumMod val="50000"/>
                  </a:schemeClr>
                </a:solidFill>
                <a:latin typeface="Times New Roman" panose="02020603050405020304" pitchFamily="18" charset="0"/>
                <a:ea typeface="Calibri" panose="020F0502020204030204" pitchFamily="34" charset="0"/>
              </a:rPr>
              <a:t>Cuentas de dinero electrónico en Ecuador </a:t>
            </a:r>
            <a:endParaRPr lang="es-EC" sz="1600" b="1" dirty="0" smtClean="0">
              <a:solidFill>
                <a:schemeClr val="accent3">
                  <a:lumMod val="50000"/>
                </a:schemeClr>
              </a:solidFill>
              <a:latin typeface="Times New Roman" panose="02020603050405020304" pitchFamily="18" charset="0"/>
              <a:ea typeface="Calibri" panose="020F0502020204030204" pitchFamily="34" charset="0"/>
            </a:endParaRPr>
          </a:p>
          <a:p>
            <a:pPr algn="ctr"/>
            <a:r>
              <a:rPr lang="es-EC" sz="1600" b="1" dirty="0" smtClean="0">
                <a:solidFill>
                  <a:schemeClr val="accent3">
                    <a:lumMod val="50000"/>
                  </a:schemeClr>
                </a:solidFill>
                <a:latin typeface="Times New Roman" panose="02020603050405020304" pitchFamily="18" charset="0"/>
                <a:ea typeface="Calibri" panose="020F0502020204030204" pitchFamily="34" charset="0"/>
              </a:rPr>
              <a:t>(</a:t>
            </a:r>
            <a:r>
              <a:rPr lang="es-EC" sz="1600" b="1" dirty="0">
                <a:solidFill>
                  <a:schemeClr val="accent3">
                    <a:lumMod val="50000"/>
                  </a:schemeClr>
                </a:solidFill>
                <a:latin typeface="Times New Roman" panose="02020603050405020304" pitchFamily="18" charset="0"/>
                <a:ea typeface="Calibri" panose="020F0502020204030204" pitchFamily="34" charset="0"/>
              </a:rPr>
              <a:t>cuentas registradas)</a:t>
            </a:r>
            <a:endParaRPr lang="es-EC" sz="1600" dirty="0">
              <a:solidFill>
                <a:schemeClr val="accent3">
                  <a:lumMod val="50000"/>
                </a:schemeClr>
              </a:solidFill>
            </a:endParaRPr>
          </a:p>
        </p:txBody>
      </p:sp>
      <p:sp>
        <p:nvSpPr>
          <p:cNvPr id="10" name="Rectángulo 9"/>
          <p:cNvSpPr/>
          <p:nvPr/>
        </p:nvSpPr>
        <p:spPr>
          <a:xfrm>
            <a:off x="6595090" y="1697228"/>
            <a:ext cx="4242481" cy="646331"/>
          </a:xfrm>
          <a:prstGeom prst="rect">
            <a:avLst/>
          </a:prstGeom>
        </p:spPr>
        <p:txBody>
          <a:bodyPr wrap="square">
            <a:spAutoFit/>
          </a:bodyPr>
          <a:lstStyle/>
          <a:p>
            <a:pPr algn="ctr"/>
            <a:r>
              <a:rPr lang="es-EC" b="1" dirty="0">
                <a:solidFill>
                  <a:schemeClr val="accent3">
                    <a:lumMod val="50000"/>
                  </a:schemeClr>
                </a:solidFill>
                <a:latin typeface="Times New Roman" panose="02020603050405020304" pitchFamily="18" charset="0"/>
                <a:ea typeface="Calibri" panose="020F0502020204030204" pitchFamily="34" charset="0"/>
              </a:rPr>
              <a:t>Promedio de usuarios que transaccionan (cuentas activas)</a:t>
            </a:r>
            <a:endParaRPr lang="es-EC" dirty="0">
              <a:solidFill>
                <a:schemeClr val="accent3">
                  <a:lumMod val="50000"/>
                </a:schemeClr>
              </a:solidFill>
            </a:endParaRPr>
          </a:p>
        </p:txBody>
      </p:sp>
      <p:sp>
        <p:nvSpPr>
          <p:cNvPr id="11" name="Rectángulo 10"/>
          <p:cNvSpPr/>
          <p:nvPr/>
        </p:nvSpPr>
        <p:spPr>
          <a:xfrm>
            <a:off x="5045510" y="5725518"/>
            <a:ext cx="1965603" cy="307777"/>
          </a:xfrm>
          <a:prstGeom prst="rect">
            <a:avLst/>
          </a:prstGeom>
        </p:spPr>
        <p:txBody>
          <a:bodyPr wrap="none">
            <a:spAutoFit/>
          </a:bodyPr>
          <a:lstStyle/>
          <a:p>
            <a:r>
              <a:rPr lang="es-EC" sz="1400" b="1" i="1" dirty="0">
                <a:latin typeface="Times New Roman" panose="02020603050405020304" pitchFamily="18" charset="0"/>
                <a:ea typeface="Calibri" panose="020F0502020204030204" pitchFamily="34" charset="0"/>
              </a:rPr>
              <a:t>Fuente: (</a:t>
            </a:r>
            <a:r>
              <a:rPr lang="es-EC" sz="1400" b="1" i="1" dirty="0" smtClean="0">
                <a:latin typeface="Times New Roman" panose="02020603050405020304" pitchFamily="18" charset="0"/>
                <a:ea typeface="Calibri" panose="020F0502020204030204" pitchFamily="34" charset="0"/>
              </a:rPr>
              <a:t>Aguirre</a:t>
            </a:r>
            <a:r>
              <a:rPr lang="es-EC" sz="1400" b="1" i="1" dirty="0">
                <a:latin typeface="Times New Roman" panose="02020603050405020304" pitchFamily="18" charset="0"/>
                <a:ea typeface="Calibri" panose="020F0502020204030204" pitchFamily="34" charset="0"/>
              </a:rPr>
              <a:t>, 2017)</a:t>
            </a:r>
            <a:endParaRPr lang="es-EC" sz="1400" b="1" i="1" dirty="0"/>
          </a:p>
        </p:txBody>
      </p:sp>
    </p:spTree>
    <p:extLst>
      <p:ext uri="{BB962C8B-B14F-4D97-AF65-F5344CB8AC3E}">
        <p14:creationId xmlns:p14="http://schemas.microsoft.com/office/powerpoint/2010/main" val="2226572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Espiral">
  <a:themeElements>
    <a:clrScheme name="Personalizado 16">
      <a:dk1>
        <a:srgbClr val="002E5D"/>
      </a:dk1>
      <a:lt1>
        <a:srgbClr val="FFFFFF"/>
      </a:lt1>
      <a:dk2>
        <a:srgbClr val="2C2C2C"/>
      </a:dk2>
      <a:lt2>
        <a:srgbClr val="F2F2F2"/>
      </a:lt2>
      <a:accent1>
        <a:srgbClr val="002E5D"/>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Personalizado 1">
      <a:majorFont>
        <a:latin typeface="Times New Roman"/>
        <a:ea typeface=""/>
        <a:cs typeface=""/>
      </a:majorFont>
      <a:minorFont>
        <a:latin typeface="Times New Roman"/>
        <a:ea typeface=""/>
        <a:cs typeface=""/>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508</TotalTime>
  <Words>1003</Words>
  <Application>Microsoft Office PowerPoint</Application>
  <PresentationFormat>Panorámica</PresentationFormat>
  <Paragraphs>120</Paragraphs>
  <Slides>29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29</vt:i4>
      </vt:variant>
    </vt:vector>
  </HeadingPairs>
  <TitlesOfParts>
    <vt:vector size="35" baseType="lpstr">
      <vt:lpstr>Arial</vt:lpstr>
      <vt:lpstr>Calibri</vt:lpstr>
      <vt:lpstr>Edwardian Script ITC</vt:lpstr>
      <vt:lpstr>Times New Roman</vt:lpstr>
      <vt:lpstr>Wingdings 3</vt:lpstr>
      <vt:lpstr>Espiral</vt:lpstr>
      <vt:lpstr>Presentación de PowerPoint</vt:lpstr>
      <vt:lpstr>Planteamiento del Problema </vt:lpstr>
      <vt:lpstr>Presentación de PowerPoint</vt:lpstr>
      <vt:lpstr>Teorías de soporte </vt:lpstr>
      <vt:lpstr>Dinero móvil contexto mundial </vt:lpstr>
      <vt:lpstr>Presentación de PowerPoint</vt:lpstr>
      <vt:lpstr>Dinero móvil contexto mundial </vt:lpstr>
      <vt:lpstr>Dinero electrónico en Ecuador </vt:lpstr>
      <vt:lpstr>Dinero electrónico en Ecuador </vt:lpstr>
      <vt:lpstr>Dinero electrónico en Ecuador </vt:lpstr>
      <vt:lpstr>Dinero electrónico en Ecuador </vt:lpstr>
      <vt:lpstr>Telefonía Móvil en Ecuador</vt:lpstr>
      <vt:lpstr>Dinero Móvil en Ecuador</vt:lpstr>
      <vt:lpstr>Dinero Móvil en Ecuador</vt:lpstr>
      <vt:lpstr>Dinero Móvil en Ecuador</vt:lpstr>
      <vt:lpstr>Resultado de las encuestas </vt:lpstr>
      <vt:lpstr>Presentación de PowerPoint</vt:lpstr>
      <vt:lpstr>Resultado de las encuestas </vt:lpstr>
      <vt:lpstr>Resultado de las encuestas </vt:lpstr>
      <vt:lpstr>Resultado de las encuestas </vt:lpstr>
      <vt:lpstr>Análisis Bi variado Chi Cuadrado</vt:lpstr>
      <vt:lpstr>Análisis  Univariado Impacto Financiero</vt:lpstr>
      <vt:lpstr>Análisis  Univariado Impacto Financiero</vt:lpstr>
      <vt:lpstr>Presentación de PowerPoint</vt:lpstr>
      <vt:lpstr>Conclusiones</vt:lpstr>
      <vt:lpstr>Conclusiones</vt:lpstr>
      <vt:lpstr>Recomendaciones</vt:lpstr>
      <vt:lpstr>Recomendaciones</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Dina</dc:creator>
  <cp:lastModifiedBy>Dina</cp:lastModifiedBy>
  <cp:revision>48</cp:revision>
  <dcterms:created xsi:type="dcterms:W3CDTF">2018-07-30T19:46:51Z</dcterms:created>
  <dcterms:modified xsi:type="dcterms:W3CDTF">2018-08-09T12:13:57Z</dcterms:modified>
</cp:coreProperties>
</file>