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82" r:id="rId24"/>
    <p:sldId id="280" r:id="rId25"/>
    <p:sldId id="281" r:id="rId26"/>
    <p:sldId id="278" r:id="rId27"/>
  </p:sldIdLst>
  <p:sldSz cx="9144000" cy="6858000" type="screen4x3"/>
  <p:notesSz cx="6858000" cy="9144000"/>
  <p:embeddedFontLst>
    <p:embeddedFont>
      <p:font typeface="Calibri"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48E0D0E-90F0-4FF7-A89F-ABA352942017}">
  <a:tblStyle styleId="{348E0D0E-90F0-4FF7-A89F-ABA352942017}" styleName="Table_0"/>
  <a:tblStyle styleId="{092D3432-5AEA-4A4F-8100-0B3D662F0C0B}"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3F9FA"/>
          </a:solidFill>
        </a:fill>
      </a:tcStyle>
    </a:wholeTbl>
    <a:band1H>
      <a:tcStyle>
        <a:tcBdr/>
        <a:fill>
          <a:solidFill>
            <a:srgbClr val="E7F3F4"/>
          </a:solidFill>
        </a:fill>
      </a:tcStyle>
    </a:band1H>
    <a:band1V>
      <a:tcStyle>
        <a:tcBdr/>
        <a:fill>
          <a:solidFill>
            <a:srgbClr val="E7F3F4"/>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sorterViewPr>
    <p:cViewPr>
      <p:scale>
        <a:sx n="100" d="100"/>
        <a:sy n="100" d="100"/>
      </p:scale>
      <p:origin x="0" y="188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s-EC" sz="12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‹Nº›</a:t>
            </a:fld>
            <a:endParaRPr lang="es-EC"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3618303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3"/>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1pPr>
            <a:lvl2pPr marL="457200" marR="0" lvl="1"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3pPr>
            <a:lvl4pPr marL="1371600" marR="0" lvl="3"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4pPr>
            <a:lvl5pPr marL="1828800" marR="0" lvl="4"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5pPr>
            <a:lvl6pPr marL="2286000" marR="0" lvl="5"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6pPr>
            <a:lvl7pPr marL="2743200" marR="0" lvl="6"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7pPr>
            <a:lvl8pPr marL="3200400" marR="0" lvl="7"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8pPr>
            <a:lvl9pPr marL="3657600" marR="0" lvl="8"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9pPr>
          </a:lstStyle>
          <a:p>
            <a:endParaRPr/>
          </a:p>
        </p:txBody>
      </p:sp>
      <p:sp>
        <p:nvSpPr>
          <p:cNvPr id="18" name="Shape 18"/>
          <p:cNvSpPr txBox="1">
            <a:spLocks noGrp="1"/>
          </p:cNvSpPr>
          <p:nvPr>
            <p:ph type="dt" idx="10"/>
          </p:nvPr>
        </p:nvSpPr>
        <p:spPr>
          <a:xfrm>
            <a:off x="457200" y="6356350"/>
            <a:ext cx="2133598"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356350"/>
            <a:ext cx="2133598"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EC" sz="18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‹Nº›</a:t>
            </a:fld>
            <a:endParaRPr lang="es-EC"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59" name="Shape 59"/>
          <p:cNvSpPr txBox="1">
            <a:spLocks noGrp="1"/>
          </p:cNvSpPr>
          <p:nvPr>
            <p:ph type="body" idx="1"/>
          </p:nvPr>
        </p:nvSpPr>
        <p:spPr>
          <a:xfrm rot="5400000">
            <a:off x="2309016" y="-251618"/>
            <a:ext cx="4525963" cy="8229600"/>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4pPr>
            <a:lvl5pPr marL="2057400" marR="0" lvl="4"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5pPr>
            <a:lvl6pPr marL="2514600" marR="0" lvl="5"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6pPr>
            <a:lvl7pPr marL="2971800" marR="0" lvl="6"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7pPr>
            <a:lvl8pPr marL="3429000" marR="0" lvl="7"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8pPr>
            <a:lvl9pPr marL="3886200" marR="0" lvl="8"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60"/>
        <p:cNvGrpSpPr/>
        <p:nvPr/>
      </p:nvGrpSpPr>
      <p:grpSpPr>
        <a:xfrm>
          <a:off x="0" y="0"/>
          <a:ext cx="0" cy="0"/>
          <a:chOff x="0" y="0"/>
          <a:chExt cx="0" cy="0"/>
        </a:xfrm>
      </p:grpSpPr>
      <p:sp>
        <p:nvSpPr>
          <p:cNvPr id="61" name="Shape 61"/>
          <p:cNvSpPr txBox="1">
            <a:spLocks noGrp="1"/>
          </p:cNvSpPr>
          <p:nvPr>
            <p:ph type="title"/>
          </p:nvPr>
        </p:nvSpPr>
        <p:spPr>
          <a:xfrm rot="5400000">
            <a:off x="4732335" y="2171700"/>
            <a:ext cx="5851525" cy="20574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62" name="Shape 62"/>
          <p:cNvSpPr txBox="1">
            <a:spLocks noGrp="1"/>
          </p:cNvSpPr>
          <p:nvPr>
            <p:ph type="body" idx="1"/>
          </p:nvPr>
        </p:nvSpPr>
        <p:spPr>
          <a:xfrm rot="5400000">
            <a:off x="541335" y="190499"/>
            <a:ext cx="5851525" cy="6019798"/>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4pPr>
            <a:lvl5pPr marL="2057400" marR="0" lvl="4"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5pPr>
            <a:lvl6pPr marL="2514600" marR="0" lvl="5"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6pPr>
            <a:lvl7pPr marL="2971800" marR="0" lvl="6"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7pPr>
            <a:lvl8pPr marL="3429000" marR="0" lvl="7"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8pPr>
            <a:lvl9pPr marL="3886200" marR="0" lvl="8"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Diapositiva de título">
    <p:spTree>
      <p:nvGrpSpPr>
        <p:cNvPr id="1" name="Shape 21"/>
        <p:cNvGrpSpPr/>
        <p:nvPr/>
      </p:nvGrpSpPr>
      <p:grpSpPr>
        <a:xfrm>
          <a:off x="0" y="0"/>
          <a:ext cx="0" cy="0"/>
          <a:chOff x="0" y="0"/>
          <a:chExt cx="0" cy="0"/>
        </a:xfrm>
      </p:grpSpPr>
      <p:pic>
        <p:nvPicPr>
          <p:cNvPr id="22" name="Shape 22"/>
          <p:cNvPicPr preferRelativeResize="0"/>
          <p:nvPr/>
        </p:nvPicPr>
        <p:blipFill rotWithShape="1">
          <a:blip r:embed="rId2">
            <a:alphaModFix/>
          </a:blip>
          <a:srcRect/>
          <a:stretch/>
        </p:blipFill>
        <p:spPr>
          <a:xfrm>
            <a:off x="0" y="981075"/>
            <a:ext cx="9144000" cy="5616575"/>
          </a:xfrm>
          <a:prstGeom prst="rect">
            <a:avLst/>
          </a:prstGeom>
          <a:noFill/>
          <a:ln>
            <a:noFill/>
          </a:ln>
        </p:spPr>
      </p:pic>
      <p:sp>
        <p:nvSpPr>
          <p:cNvPr id="23" name="Shape 23"/>
          <p:cNvSpPr/>
          <p:nvPr/>
        </p:nvSpPr>
        <p:spPr>
          <a:xfrm>
            <a:off x="457200" y="6245225"/>
            <a:ext cx="2133598" cy="4762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 name="Shape 24"/>
          <p:cNvSpPr/>
          <p:nvPr/>
        </p:nvSpPr>
        <p:spPr>
          <a:xfrm>
            <a:off x="3124200" y="6245225"/>
            <a:ext cx="2895600" cy="4762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 name="Shape 25"/>
          <p:cNvSpPr/>
          <p:nvPr/>
        </p:nvSpPr>
        <p:spPr>
          <a:xfrm>
            <a:off x="457200" y="6245225"/>
            <a:ext cx="2133598" cy="4762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 name="Shape 26"/>
          <p:cNvSpPr/>
          <p:nvPr/>
        </p:nvSpPr>
        <p:spPr>
          <a:xfrm>
            <a:off x="3124200" y="6245225"/>
            <a:ext cx="2895600" cy="4762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27" name="Shape 27" descr="bannner 2"/>
          <p:cNvPicPr preferRelativeResize="0"/>
          <p:nvPr/>
        </p:nvPicPr>
        <p:blipFill rotWithShape="1">
          <a:blip r:embed="rId3">
            <a:alphaModFix/>
          </a:blip>
          <a:srcRect/>
          <a:stretch/>
        </p:blipFill>
        <p:spPr>
          <a:xfrm>
            <a:off x="0" y="5722937"/>
            <a:ext cx="9144000" cy="1135062"/>
          </a:xfrm>
          <a:prstGeom prst="rect">
            <a:avLst/>
          </a:prstGeom>
          <a:noFill/>
          <a:ln>
            <a:noFill/>
          </a:ln>
        </p:spPr>
      </p:pic>
      <p:sp>
        <p:nvSpPr>
          <p:cNvPr id="28" name="Shape 28"/>
          <p:cNvSpPr/>
          <p:nvPr/>
        </p:nvSpPr>
        <p:spPr>
          <a:xfrm>
            <a:off x="217487" y="260350"/>
            <a:ext cx="792162" cy="792162"/>
          </a:xfrm>
          <a:prstGeom prst="ellipse">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pic>
        <p:nvPicPr>
          <p:cNvPr id="29" name="Shape 29" descr="LOGO ESPE ORIGINAL copia"/>
          <p:cNvPicPr preferRelativeResize="0"/>
          <p:nvPr/>
        </p:nvPicPr>
        <p:blipFill rotWithShape="1">
          <a:blip r:embed="rId4">
            <a:alphaModFix/>
          </a:blip>
          <a:srcRect/>
          <a:stretch/>
        </p:blipFill>
        <p:spPr>
          <a:xfrm>
            <a:off x="107950" y="115888"/>
            <a:ext cx="3313112" cy="88741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FFCC"/>
              </a:buClr>
              <a:buFont typeface="Arial"/>
              <a:buNone/>
              <a:defRPr sz="40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1pPr>
            <a:lvl2pPr marL="457200" marR="0" lvl="1" indent="0" algn="l" rtl="0">
              <a:lnSpc>
                <a:spcPct val="100000"/>
              </a:lnSpc>
              <a:spcBef>
                <a:spcPts val="36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320"/>
              </a:spcBef>
              <a:spcAft>
                <a:spcPts val="0"/>
              </a:spcAft>
              <a:buClr>
                <a:schemeClr val="lt1"/>
              </a:buClr>
              <a:buFont typeface="Arial"/>
              <a:buNone/>
              <a:defRPr sz="1600" b="0" i="0" u="none" strike="noStrike" cap="none">
                <a:solidFill>
                  <a:schemeClr val="lt1"/>
                </a:solidFill>
                <a:latin typeface="Arial"/>
                <a:ea typeface="Arial"/>
                <a:cs typeface="Arial"/>
                <a:sym typeface="Arial"/>
              </a:defRPr>
            </a:lvl3pPr>
            <a:lvl4pPr marL="1371600" marR="0" lvl="3"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1828800" marR="0" lvl="4"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2286000" marR="0" lvl="5"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2743200" marR="0" lvl="6"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3200400" marR="0" lvl="7"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3657600" marR="0" lvl="8"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38" name="Shape 38"/>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39" name="Shape 39"/>
          <p:cNvSpPr txBox="1">
            <a:spLocks noGrp="1"/>
          </p:cNvSpPr>
          <p:nvPr>
            <p:ph type="body" idx="2"/>
          </p:nvPr>
        </p:nvSpPr>
        <p:spPr>
          <a:xfrm>
            <a:off x="4648200" y="1600200"/>
            <a:ext cx="4038597" cy="4525963"/>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lt1"/>
              </a:buClr>
              <a:buFont typeface="Arial"/>
              <a:buNone/>
              <a:defRPr sz="2400" b="1" i="0" u="none" strike="noStrike" cap="none">
                <a:solidFill>
                  <a:schemeClr val="lt1"/>
                </a:solidFill>
                <a:latin typeface="Arial"/>
                <a:ea typeface="Arial"/>
                <a:cs typeface="Arial"/>
                <a:sym typeface="Arial"/>
              </a:defRPr>
            </a:lvl1pPr>
            <a:lvl2pPr marL="457200" marR="0" lvl="1" indent="0" algn="l" rtl="0">
              <a:lnSpc>
                <a:spcPct val="100000"/>
              </a:lnSpc>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lnSpc>
                <a:spcPct val="100000"/>
              </a:lnSpc>
              <a:spcBef>
                <a:spcPts val="360"/>
              </a:spcBef>
              <a:spcAft>
                <a:spcPts val="0"/>
              </a:spcAft>
              <a:buClr>
                <a:schemeClr val="lt1"/>
              </a:buClr>
              <a:buFont typeface="Arial"/>
              <a:buNone/>
              <a:defRPr sz="1800" b="1" i="0" u="none" strike="noStrike" cap="none">
                <a:solidFill>
                  <a:schemeClr val="lt1"/>
                </a:solidFill>
                <a:latin typeface="Arial"/>
                <a:ea typeface="Arial"/>
                <a:cs typeface="Arial"/>
                <a:sym typeface="Arial"/>
              </a:defRPr>
            </a:lvl3pPr>
            <a:lvl4pPr marL="1371600" marR="0" lvl="3"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43" name="Shape 43"/>
          <p:cNvSpPr txBox="1">
            <a:spLocks noGrp="1"/>
          </p:cNvSpPr>
          <p:nvPr>
            <p:ph type="body" idx="2"/>
          </p:nvPr>
        </p:nvSpPr>
        <p:spPr>
          <a:xfrm>
            <a:off x="457200" y="2174875"/>
            <a:ext cx="4040187" cy="3951285"/>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9525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1600200" marR="0" lvl="3"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body" idx="3"/>
          </p:nvPr>
        </p:nvSpPr>
        <p:spPr>
          <a:xfrm>
            <a:off x="4645025" y="1535112"/>
            <a:ext cx="4041772"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lt1"/>
              </a:buClr>
              <a:buFont typeface="Arial"/>
              <a:buNone/>
              <a:defRPr sz="2400" b="1" i="0" u="none" strike="noStrike" cap="none">
                <a:solidFill>
                  <a:schemeClr val="lt1"/>
                </a:solidFill>
                <a:latin typeface="Arial"/>
                <a:ea typeface="Arial"/>
                <a:cs typeface="Arial"/>
                <a:sym typeface="Arial"/>
              </a:defRPr>
            </a:lvl1pPr>
            <a:lvl2pPr marL="457200" marR="0" lvl="1" indent="0" algn="l" rtl="0">
              <a:lnSpc>
                <a:spcPct val="100000"/>
              </a:lnSpc>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lnSpc>
                <a:spcPct val="100000"/>
              </a:lnSpc>
              <a:spcBef>
                <a:spcPts val="360"/>
              </a:spcBef>
              <a:spcAft>
                <a:spcPts val="0"/>
              </a:spcAft>
              <a:buClr>
                <a:schemeClr val="lt1"/>
              </a:buClr>
              <a:buFont typeface="Arial"/>
              <a:buNone/>
              <a:defRPr sz="1800" b="1" i="0" u="none" strike="noStrike" cap="none">
                <a:solidFill>
                  <a:schemeClr val="lt1"/>
                </a:solidFill>
                <a:latin typeface="Arial"/>
                <a:ea typeface="Arial"/>
                <a:cs typeface="Arial"/>
                <a:sym typeface="Arial"/>
              </a:defRPr>
            </a:lvl3pPr>
            <a:lvl4pPr marL="1371600" marR="0" lvl="3"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45" name="Shape 45"/>
          <p:cNvSpPr txBox="1">
            <a:spLocks noGrp="1"/>
          </p:cNvSpPr>
          <p:nvPr>
            <p:ph type="body" idx="4"/>
          </p:nvPr>
        </p:nvSpPr>
        <p:spPr>
          <a:xfrm>
            <a:off x="4645025" y="2174875"/>
            <a:ext cx="4041772" cy="3951285"/>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9525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1600200" marR="0" lvl="3"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4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CC"/>
              </a:buClr>
              <a:buFont typeface="Arial"/>
              <a:buNone/>
              <a:defRPr sz="20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51" name="Shape 51"/>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marL="342900" marR="0" lvl="0" indent="266700" algn="l" rtl="0">
              <a:lnSpc>
                <a:spcPct val="100000"/>
              </a:lnSpc>
              <a:spcBef>
                <a:spcPts val="640"/>
              </a:spcBef>
              <a:spcAft>
                <a:spcPts val="0"/>
              </a:spcAft>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24765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52" name="Shape 52"/>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457200" marR="0" lvl="1" indent="0" algn="l" rtl="0">
              <a:lnSpc>
                <a:spcPct val="100000"/>
              </a:lnSpc>
              <a:spcBef>
                <a:spcPts val="240"/>
              </a:spcBef>
              <a:spcAft>
                <a:spcPts val="0"/>
              </a:spcAft>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lnSpc>
                <a:spcPct val="100000"/>
              </a:lnSpc>
              <a:spcBef>
                <a:spcPts val="20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1371600" marR="0" lvl="3"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CC"/>
              </a:buClr>
              <a:buFont typeface="Arial"/>
              <a:buNone/>
              <a:defRPr sz="20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55" name="Shape 55"/>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marL="457200" marR="0" lvl="1" indent="0" algn="l" rtl="0">
              <a:lnSpc>
                <a:spcPct val="100000"/>
              </a:lnSpc>
              <a:spcBef>
                <a:spcPts val="560"/>
              </a:spcBef>
              <a:spcAft>
                <a:spcPts val="0"/>
              </a:spcAft>
              <a:buClr>
                <a:schemeClr val="lt1"/>
              </a:buClr>
              <a:buFont typeface="Arial"/>
              <a:buNone/>
              <a:defRPr sz="2800" b="0" i="0" u="none" strike="noStrike" cap="none">
                <a:solidFill>
                  <a:schemeClr val="lt1"/>
                </a:solidFill>
                <a:latin typeface="Arial"/>
                <a:ea typeface="Arial"/>
                <a:cs typeface="Arial"/>
                <a:sym typeface="Arial"/>
              </a:defRPr>
            </a:lvl2pPr>
            <a:lvl3pPr marL="914400" marR="0" lvl="2" indent="0" algn="l" rtl="0">
              <a:lnSpc>
                <a:spcPct val="100000"/>
              </a:lnSpc>
              <a:spcBef>
                <a:spcPts val="480"/>
              </a:spcBef>
              <a:spcAft>
                <a:spcPts val="0"/>
              </a:spcAft>
              <a:buClr>
                <a:schemeClr val="lt1"/>
              </a:buClr>
              <a:buFont typeface="Arial"/>
              <a:buNone/>
              <a:defRPr sz="2400" b="0" i="0" u="none" strike="noStrike" cap="none">
                <a:solidFill>
                  <a:schemeClr val="lt1"/>
                </a:solidFill>
                <a:latin typeface="Arial"/>
                <a:ea typeface="Arial"/>
                <a:cs typeface="Arial"/>
                <a:sym typeface="Arial"/>
              </a:defRPr>
            </a:lvl3pPr>
            <a:lvl4pPr marL="1371600" marR="0" lvl="3"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4pPr>
            <a:lvl5pPr marL="1828800" marR="0" lvl="4"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5pPr>
            <a:lvl6pPr marL="2286000" marR="0" lvl="5"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6pPr>
            <a:lvl7pPr marL="2743200" marR="0" lvl="6"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7pPr>
            <a:lvl8pPr marL="3200400" marR="0" lvl="7"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8pPr>
            <a:lvl9pPr marL="3657600" marR="0" lvl="8"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9pPr>
          </a:lstStyle>
          <a:p>
            <a:endParaRPr/>
          </a:p>
        </p:txBody>
      </p:sp>
      <p:sp>
        <p:nvSpPr>
          <p:cNvPr id="56" name="Shape 56"/>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457200" marR="0" lvl="1" indent="0" algn="l" rtl="0">
              <a:lnSpc>
                <a:spcPct val="100000"/>
              </a:lnSpc>
              <a:spcBef>
                <a:spcPts val="240"/>
              </a:spcBef>
              <a:spcAft>
                <a:spcPts val="0"/>
              </a:spcAft>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lnSpc>
                <a:spcPct val="100000"/>
              </a:lnSpc>
              <a:spcBef>
                <a:spcPts val="20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1371600" marR="0" lvl="3"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620713"/>
          </a:xfrm>
          <a:prstGeom prst="rect">
            <a:avLst/>
          </a:prstGeom>
          <a:gradFill>
            <a:gsLst>
              <a:gs pos="0">
                <a:schemeClr val="lt1"/>
              </a:gs>
              <a:gs pos="100000">
                <a:srgbClr val="9EB786"/>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11" name="Shape 11"/>
          <p:cNvSpPr/>
          <p:nvPr/>
        </p:nvSpPr>
        <p:spPr>
          <a:xfrm rot="10800000">
            <a:off x="0" y="6308724"/>
            <a:ext cx="7885113" cy="549275"/>
          </a:xfrm>
          <a:prstGeom prst="rect">
            <a:avLst/>
          </a:prstGeom>
          <a:gradFill>
            <a:gsLst>
              <a:gs pos="0">
                <a:schemeClr val="lt1"/>
              </a:gs>
              <a:gs pos="100000">
                <a:srgbClr val="9EB786"/>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cxnSp>
        <p:nvCxnSpPr>
          <p:cNvPr id="12" name="Shape 12"/>
          <p:cNvCxnSpPr/>
          <p:nvPr/>
        </p:nvCxnSpPr>
        <p:spPr>
          <a:xfrm>
            <a:off x="25400" y="6296025"/>
            <a:ext cx="6659563" cy="0"/>
          </a:xfrm>
          <a:prstGeom prst="straightConnector1">
            <a:avLst/>
          </a:prstGeom>
          <a:noFill/>
          <a:ln w="38100" cap="flat" cmpd="sng">
            <a:solidFill>
              <a:srgbClr val="FF0000"/>
            </a:solidFill>
            <a:prstDash val="solid"/>
            <a:round/>
            <a:headEnd type="none" w="med" len="med"/>
            <a:tailEnd type="none" w="med" len="med"/>
          </a:ln>
        </p:spPr>
      </p:cxnSp>
      <p:cxnSp>
        <p:nvCxnSpPr>
          <p:cNvPr id="13" name="Shape 13"/>
          <p:cNvCxnSpPr/>
          <p:nvPr/>
        </p:nvCxnSpPr>
        <p:spPr>
          <a:xfrm>
            <a:off x="25400" y="6245225"/>
            <a:ext cx="6659563" cy="0"/>
          </a:xfrm>
          <a:prstGeom prst="straightConnector1">
            <a:avLst/>
          </a:prstGeom>
          <a:noFill/>
          <a:ln w="38100" cap="flat" cmpd="sng">
            <a:solidFill>
              <a:srgbClr val="006600"/>
            </a:solidFill>
            <a:prstDash val="solid"/>
            <a:round/>
            <a:headEnd type="none" w="med" len="med"/>
            <a:tailEnd type="none" w="med" len="med"/>
          </a:ln>
        </p:spPr>
      </p:cxnSp>
      <p:pic>
        <p:nvPicPr>
          <p:cNvPr id="14" name="Shape 14" descr="LOGO ESPE ORIGINAL copia"/>
          <p:cNvPicPr preferRelativeResize="0"/>
          <p:nvPr/>
        </p:nvPicPr>
        <p:blipFill rotWithShape="1">
          <a:blip r:embed="rId13">
            <a:alphaModFix/>
          </a:blip>
          <a:srcRect l="3070"/>
          <a:stretch/>
        </p:blipFill>
        <p:spPr>
          <a:xfrm>
            <a:off x="6732588" y="5949950"/>
            <a:ext cx="2305050" cy="6365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hyperlink" Target="http://www.google.com.ec/url?sa=i&amp;rct=j&amp;q=&amp;esrc=s&amp;source=images&amp;cd=&amp;cad=rja&amp;uact=8&amp;ved=0CAcQjRxqFQoTCMW5953fwsgCFZKogAodX1cG-g&amp;url=http://espe-el.espe.edu.ec/&amp;psig=AFQjCNFEfCuhpOfeyjLDIkb3AA-LeQ3Dyw&amp;ust=1444938828420025"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Shape 160" descr="001.png"/>
          <p:cNvPicPr preferRelativeResize="0"/>
          <p:nvPr/>
        </p:nvPicPr>
        <p:blipFill rotWithShape="1">
          <a:blip r:embed="rId3">
            <a:alphaModFix/>
          </a:blip>
          <a:srcRect/>
          <a:stretch/>
        </p:blipFill>
        <p:spPr>
          <a:xfrm>
            <a:off x="306" y="36897"/>
            <a:ext cx="9144000" cy="3536119"/>
          </a:xfrm>
          <a:prstGeom prst="rect">
            <a:avLst/>
          </a:prstGeom>
          <a:noFill/>
          <a:ln>
            <a:noFill/>
          </a:ln>
        </p:spPr>
      </p:pic>
      <p:sp>
        <p:nvSpPr>
          <p:cNvPr id="161" name="Shape 161"/>
          <p:cNvSpPr txBox="1"/>
          <p:nvPr/>
        </p:nvSpPr>
        <p:spPr>
          <a:xfrm>
            <a:off x="179512" y="2852936"/>
            <a:ext cx="8712968" cy="3573016"/>
          </a:xfrm>
          <a:prstGeom prst="rect">
            <a:avLst/>
          </a:prstGeom>
          <a:noFill/>
          <a:ln>
            <a:noFill/>
          </a:ln>
        </p:spPr>
        <p:txBody>
          <a:bodyPr lIns="91425" tIns="45700" rIns="91425" bIns="45700" anchor="t" anchorCtr="0">
            <a:noAutofit/>
          </a:bodyPr>
          <a:lstStyle/>
          <a:p>
            <a:pPr algn="ctr"/>
            <a:r>
              <a:rPr lang="es-ES_tradnl" sz="2000" b="1" dirty="0" smtClean="0"/>
              <a:t>TEMA:</a:t>
            </a:r>
            <a:r>
              <a:rPr lang="es-ES" sz="2000" b="1" dirty="0" smtClean="0"/>
              <a:t> “LAS CAPACIDADES COORDINATIVAS ESPECIALES EN EL DESARROLLO DE LOS FUNDAMENTOS TÉCNICOS DEFENSIVOS Y OFENSIVOS DEL BALONCESTO CON NIÑOS DE 10 - 14 AÑOS DEL COLEGIO MENOR SAN FRANCISCO DE QUITO”</a:t>
            </a:r>
            <a:endParaRPr lang="es-ES" sz="2000" dirty="0" smtClean="0"/>
          </a:p>
          <a:p>
            <a:pPr algn="ctr"/>
            <a:r>
              <a:rPr lang="es-ES_tradnl" sz="2000" b="1" dirty="0" smtClean="0"/>
              <a:t> </a:t>
            </a:r>
            <a:endParaRPr lang="es-ES" sz="2000" dirty="0" smtClean="0"/>
          </a:p>
          <a:p>
            <a:pPr algn="ctr"/>
            <a:r>
              <a:rPr lang="es-ES_tradnl" sz="2000" b="1" dirty="0" smtClean="0"/>
              <a:t>AUTORA: PEÑA RODRÍGUEZ, STEPHANY</a:t>
            </a:r>
          </a:p>
          <a:p>
            <a:pPr algn="ctr"/>
            <a:r>
              <a:rPr lang="es-ES_tradnl" sz="2000" b="1" dirty="0" smtClean="0"/>
              <a:t>DIRECTOR: </a:t>
            </a:r>
            <a:r>
              <a:rPr lang="es-ES_tradnl" sz="2000" b="1" dirty="0" err="1" smtClean="0"/>
              <a:t>MSc</a:t>
            </a:r>
            <a:r>
              <a:rPr lang="es-ES_tradnl" sz="2000" b="1" dirty="0" smtClean="0"/>
              <a:t>. VACA GARCÍA, MARIO RENÉ</a:t>
            </a:r>
          </a:p>
          <a:p>
            <a:pPr algn="ctr"/>
            <a:r>
              <a:rPr lang="es-ES_tradnl" sz="2000" b="1" dirty="0" smtClean="0"/>
              <a:t>OPONENTE: </a:t>
            </a:r>
            <a:r>
              <a:rPr lang="es-ES_tradnl" sz="2000" b="1" dirty="0" err="1" smtClean="0"/>
              <a:t>MSc</a:t>
            </a:r>
            <a:r>
              <a:rPr lang="es-ES_tradnl" sz="2000" b="1" dirty="0" smtClean="0"/>
              <a:t>. SOTOMAYOR MOSQUERA PATRICIO </a:t>
            </a:r>
            <a:endParaRPr lang="es-ES" sz="2000" dirty="0" smtClean="0"/>
          </a:p>
          <a:p>
            <a:pPr lvl="0" algn="ctr">
              <a:buClr>
                <a:srgbClr val="000000"/>
              </a:buClr>
              <a:buSzPct val="25000"/>
            </a:pPr>
            <a:endParaRPr lang="es-EC" sz="3200" b="1" u="sng" dirty="0"/>
          </a:p>
        </p:txBody>
      </p:sp>
      <p:pic>
        <p:nvPicPr>
          <p:cNvPr id="162" name="Shape 162" descr="http://espe-el.espe.edu.ec/sites/default/files/logo_ffaa_1.jpg">
            <a:hlinkClick r:id="rId4"/>
          </p:cNvPr>
          <p:cNvPicPr preferRelativeResize="0"/>
          <p:nvPr/>
        </p:nvPicPr>
        <p:blipFill rotWithShape="1">
          <a:blip r:embed="rId5">
            <a:alphaModFix/>
          </a:blip>
          <a:srcRect/>
          <a:stretch/>
        </p:blipFill>
        <p:spPr>
          <a:xfrm>
            <a:off x="2899496" y="330426"/>
            <a:ext cx="3095625" cy="923923"/>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59632" y="1412776"/>
            <a:ext cx="7200800" cy="3600986"/>
          </a:xfrm>
          <a:prstGeom prst="rect">
            <a:avLst/>
          </a:prstGeom>
          <a:noFill/>
        </p:spPr>
        <p:txBody>
          <a:bodyPr wrap="square" rtlCol="0">
            <a:spAutoFit/>
          </a:bodyPr>
          <a:lstStyle/>
          <a:p>
            <a:pPr lvl="1"/>
            <a:r>
              <a:rPr lang="es-ES" sz="2800" b="1" dirty="0" smtClean="0"/>
              <a:t>Variables de investigación.</a:t>
            </a:r>
          </a:p>
          <a:p>
            <a:pPr lvl="2"/>
            <a:r>
              <a:rPr lang="es-ES" sz="2800" b="1" dirty="0" smtClean="0"/>
              <a:t>Variable independiente:</a:t>
            </a:r>
          </a:p>
          <a:p>
            <a:pPr lvl="2"/>
            <a:r>
              <a:rPr lang="es-ES" sz="2800" b="1" dirty="0" smtClean="0"/>
              <a:t>capacidades coordinativas</a:t>
            </a:r>
          </a:p>
          <a:p>
            <a:pPr lvl="2"/>
            <a:endParaRPr lang="es-ES" sz="2800" b="1" dirty="0" smtClean="0"/>
          </a:p>
          <a:p>
            <a:pPr lvl="2"/>
            <a:r>
              <a:rPr lang="es-ES" sz="2800" b="1" dirty="0" smtClean="0"/>
              <a:t>Variable dependiente:</a:t>
            </a:r>
          </a:p>
          <a:p>
            <a:pPr lvl="2"/>
            <a:r>
              <a:rPr lang="es-ES" sz="2800" b="1" i="1" dirty="0" smtClean="0"/>
              <a:t>Fundamentos técnicos del baloncesto</a:t>
            </a:r>
            <a:endParaRPr lang="es-ES" sz="2800" i="1" dirty="0" smtClean="0"/>
          </a:p>
          <a:p>
            <a:pPr lvl="2"/>
            <a:endParaRPr lang="es-ES" sz="2800" b="1" dirty="0" smtClean="0"/>
          </a:p>
          <a:p>
            <a:pPr algn="ctr"/>
            <a:endParaRPr lang="es-EC" sz="3200" dirty="0"/>
          </a:p>
        </p:txBody>
      </p:sp>
    </p:spTree>
    <p:extLst>
      <p:ext uri="{BB962C8B-B14F-4D97-AF65-F5344CB8AC3E}">
        <p14:creationId xmlns:p14="http://schemas.microsoft.com/office/powerpoint/2010/main" val="1861351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3608" y="1052736"/>
            <a:ext cx="7776864" cy="4001095"/>
          </a:xfrm>
          <a:prstGeom prst="rect">
            <a:avLst/>
          </a:prstGeom>
          <a:noFill/>
        </p:spPr>
        <p:txBody>
          <a:bodyPr wrap="square" rtlCol="0">
            <a:spAutoFit/>
          </a:bodyPr>
          <a:lstStyle/>
          <a:p>
            <a:pPr algn="just"/>
            <a:r>
              <a:rPr lang="es-ES" sz="2000" b="1" dirty="0" smtClean="0"/>
              <a:t>METODOLOGIA DE LA INVESTIGACION</a:t>
            </a:r>
            <a:endParaRPr lang="es-ES" sz="2800" b="1" dirty="0" smtClean="0"/>
          </a:p>
          <a:p>
            <a:pPr lvl="1" algn="just"/>
            <a:r>
              <a:rPr lang="es-ES" sz="2000" b="1" dirty="0" smtClean="0"/>
              <a:t>Tipo de investigación</a:t>
            </a:r>
            <a:endParaRPr lang="es-ES" sz="2000" dirty="0" smtClean="0"/>
          </a:p>
          <a:p>
            <a:pPr algn="just"/>
            <a:r>
              <a:rPr lang="es-EC" sz="2000" dirty="0" smtClean="0"/>
              <a:t>La Investigación se realizo bajo un enfoque cuasi experimental. </a:t>
            </a:r>
            <a:r>
              <a:rPr lang="es-ES" sz="2000" dirty="0" smtClean="0"/>
              <a:t>El tipo de investigación presente durante la realización de este trabajo es la investigación cuasi experimental que permitió una aproximación investigativa entre las capacidades coordinativas y fundamentos técnicos.</a:t>
            </a:r>
          </a:p>
          <a:p>
            <a:pPr algn="just"/>
            <a:r>
              <a:rPr lang="es-ES" sz="2000" dirty="0" smtClean="0"/>
              <a:t>Las técnicas de investigación, fueron: la aplicación de instrumentos de evaluación para determinar el nivel de coordinación y nivel técnico. El trabajo investigativo se llevó a cabo en tres fases: aplicación de un test coordinativo y de </a:t>
            </a:r>
            <a:r>
              <a:rPr lang="es-ES" sz="2000" dirty="0" err="1" smtClean="0"/>
              <a:t>tests</a:t>
            </a:r>
            <a:r>
              <a:rPr lang="es-ES" sz="2000" dirty="0" smtClean="0"/>
              <a:t> técnicos; diseño de una propuesta metodológica y aplicación de la propuesta.</a:t>
            </a:r>
          </a:p>
          <a:p>
            <a:endParaRPr lang="es-E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7624" y="1196752"/>
            <a:ext cx="7560840" cy="3477875"/>
          </a:xfrm>
          <a:prstGeom prst="rect">
            <a:avLst/>
          </a:prstGeom>
          <a:noFill/>
        </p:spPr>
        <p:txBody>
          <a:bodyPr wrap="square" rtlCol="0">
            <a:spAutoFit/>
          </a:bodyPr>
          <a:lstStyle/>
          <a:p>
            <a:pPr lvl="1"/>
            <a:r>
              <a:rPr lang="es-ES" b="1" dirty="0" smtClean="0"/>
              <a:t> </a:t>
            </a:r>
            <a:r>
              <a:rPr lang="es-ES" sz="2000" b="1" dirty="0" smtClean="0"/>
              <a:t>Población y muestra</a:t>
            </a:r>
            <a:endParaRPr lang="es-ES" sz="2800" b="1" dirty="0" smtClean="0"/>
          </a:p>
          <a:p>
            <a:r>
              <a:rPr lang="es-ES" sz="2000" b="1" dirty="0" smtClean="0"/>
              <a:t>Población </a:t>
            </a:r>
            <a:endParaRPr lang="es-ES" sz="2000" dirty="0" smtClean="0"/>
          </a:p>
          <a:p>
            <a:pPr algn="just"/>
            <a:r>
              <a:rPr lang="es-EC" sz="2000" dirty="0" smtClean="0"/>
              <a:t>Para el desarrollo de la presente investigación, se </a:t>
            </a:r>
            <a:r>
              <a:rPr lang="es-EC" sz="2000" dirty="0" err="1" smtClean="0"/>
              <a:t>tomò</a:t>
            </a:r>
            <a:r>
              <a:rPr lang="es-EC" sz="2000" dirty="0" smtClean="0"/>
              <a:t> en cuenta a los actores deportivos (los niños basquetbolistas) como población de estudio la misma que se constituye de la siguiente manera: primer universo son los basquetbolistas; el segundo universo observación de campo por parte del investigador.</a:t>
            </a:r>
            <a:endParaRPr lang="es-ES" sz="2000" dirty="0" smtClean="0"/>
          </a:p>
          <a:p>
            <a:pPr algn="just"/>
            <a:r>
              <a:rPr lang="es-EC" sz="2000" b="1" dirty="0" smtClean="0"/>
              <a:t>Muestra</a:t>
            </a:r>
            <a:endParaRPr lang="es-ES" sz="2000" dirty="0" smtClean="0"/>
          </a:p>
          <a:p>
            <a:pPr algn="just"/>
            <a:r>
              <a:rPr lang="es-EC" sz="2000" dirty="0" smtClean="0"/>
              <a:t>En esta investigación se considerarán a todos los deportistas (basquetbolistas seleccionados que suman 22), dado el tamaño de la muestra se considera a toda la población.</a:t>
            </a:r>
            <a:endParaRPr lang="es-E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7624" y="1124744"/>
            <a:ext cx="7488832" cy="4739759"/>
          </a:xfrm>
          <a:prstGeom prst="rect">
            <a:avLst/>
          </a:prstGeom>
          <a:noFill/>
        </p:spPr>
        <p:txBody>
          <a:bodyPr wrap="square" rtlCol="0">
            <a:spAutoFit/>
          </a:bodyPr>
          <a:lstStyle/>
          <a:p>
            <a:pPr lvl="1"/>
            <a:r>
              <a:rPr lang="es-ES_tradnl" sz="1600" b="1" dirty="0" smtClean="0"/>
              <a:t>Métodos de la investigación	</a:t>
            </a:r>
            <a:endParaRPr lang="es-ES" sz="1600" dirty="0" smtClean="0"/>
          </a:p>
          <a:p>
            <a:pPr lvl="2"/>
            <a:r>
              <a:rPr lang="es-ES_tradnl" sz="1600" b="1" dirty="0" smtClean="0"/>
              <a:t>Métodos teóricos</a:t>
            </a:r>
            <a:endParaRPr lang="es-ES" sz="1600" dirty="0" smtClean="0"/>
          </a:p>
          <a:p>
            <a:r>
              <a:rPr lang="es-ES" sz="1600" b="1" dirty="0" smtClean="0"/>
              <a:t>Exploratorio </a:t>
            </a:r>
            <a:endParaRPr lang="es-ES" sz="1600" dirty="0" smtClean="0"/>
          </a:p>
          <a:p>
            <a:pPr algn="just"/>
            <a:r>
              <a:rPr lang="es-ES" sz="1600" dirty="0" smtClean="0"/>
              <a:t>La presente investigación es de carácter exploratorio tiene una metodología flexible de mayor amplitud y dispersión ya que da apertura a la investigación y permite sondear un problema poco investigado. </a:t>
            </a:r>
          </a:p>
          <a:p>
            <a:pPr algn="just"/>
            <a:r>
              <a:rPr lang="es-ES" sz="1600" b="1" dirty="0" smtClean="0"/>
              <a:t>Descriptivo</a:t>
            </a:r>
            <a:endParaRPr lang="es-ES" sz="1600" dirty="0" smtClean="0"/>
          </a:p>
          <a:p>
            <a:pPr algn="just"/>
            <a:r>
              <a:rPr lang="es-ES" sz="1600" dirty="0" smtClean="0"/>
              <a:t>Esta investigación es de carácter descriptivo porque permite tener predicciones rudimentarias y requiere de conocimientos suficientes para comparar entre dos o más fenómenos, situaciones o estructuras, y clasificar elementos de modelos de comportamientos según ciertos criterios.</a:t>
            </a:r>
          </a:p>
          <a:p>
            <a:pPr algn="just"/>
            <a:r>
              <a:rPr lang="es-ES" sz="1600" b="1" dirty="0" smtClean="0"/>
              <a:t>Explicativo</a:t>
            </a:r>
            <a:endParaRPr lang="es-ES" sz="1600" dirty="0" smtClean="0"/>
          </a:p>
          <a:p>
            <a:pPr algn="just"/>
            <a:r>
              <a:rPr lang="es-ES" sz="1600" dirty="0" smtClean="0"/>
              <a:t>Esta investigación es de carácter explicativo porque conduce a la formulación de leyes es un estudio altamente estructurado que nos permite detectar los factores determinados de ciertos comportamientos.</a:t>
            </a:r>
          </a:p>
          <a:p>
            <a:pPr algn="just"/>
            <a:r>
              <a:rPr lang="es-ES" sz="1600" b="1" dirty="0" smtClean="0"/>
              <a:t>Asociación de Variables o </a:t>
            </a:r>
            <a:r>
              <a:rPr lang="es-ES" sz="1600" b="1" dirty="0" err="1" smtClean="0"/>
              <a:t>correlacional</a:t>
            </a:r>
            <a:r>
              <a:rPr lang="es-ES" sz="1600" b="1" dirty="0" smtClean="0"/>
              <a:t> </a:t>
            </a:r>
            <a:endParaRPr lang="es-ES" sz="1600" dirty="0" smtClean="0"/>
          </a:p>
          <a:p>
            <a:pPr algn="just"/>
            <a:r>
              <a:rPr lang="es-ES" sz="1600" dirty="0" smtClean="0"/>
              <a:t>Este tipo de investigación no permite determinar la relación que existe entre la variable independiente y la variable dependiente. </a:t>
            </a:r>
          </a:p>
          <a:p>
            <a:endParaRPr lang="es-E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99592" y="1052736"/>
            <a:ext cx="7704856" cy="4462760"/>
          </a:xfrm>
          <a:prstGeom prst="rect">
            <a:avLst/>
          </a:prstGeom>
          <a:noFill/>
        </p:spPr>
        <p:txBody>
          <a:bodyPr wrap="square" rtlCol="0">
            <a:spAutoFit/>
          </a:bodyPr>
          <a:lstStyle/>
          <a:p>
            <a:pPr lvl="3"/>
            <a:endParaRPr lang="es-ES" sz="1800" dirty="0" smtClean="0"/>
          </a:p>
          <a:p>
            <a:r>
              <a:rPr lang="es-ES_tradnl" sz="1800" b="1" dirty="0" smtClean="0"/>
              <a:t>Campo</a:t>
            </a:r>
            <a:endParaRPr lang="es-ES" sz="1800" dirty="0" smtClean="0"/>
          </a:p>
          <a:p>
            <a:r>
              <a:rPr lang="es-ES_tradnl" sz="1800" dirty="0" smtClean="0"/>
              <a:t>Esta investigación por ser de carácter social-deportivo es una investigación de campo porque nos permite ponernos en contacto con la realidad en el lugar de los hechos y vivencia de la problemática existente.</a:t>
            </a:r>
            <a:endParaRPr lang="es-ES" sz="1800" dirty="0" smtClean="0"/>
          </a:p>
          <a:p>
            <a:r>
              <a:rPr lang="es-ES_tradnl" sz="1800" b="1" dirty="0" smtClean="0"/>
              <a:t>Documental-Bibliográfica</a:t>
            </a:r>
            <a:endParaRPr lang="es-ES" sz="1800" dirty="0" smtClean="0"/>
          </a:p>
          <a:p>
            <a:r>
              <a:rPr lang="es-ES_tradnl" sz="1800" dirty="0" smtClean="0"/>
              <a:t>Para realizar esta investigación acudo a documentos basándome en fuentes primarias documentales y bibliográficas que permite aclarar la investigación llegando a diferentes actores para profundizar, ampliar, clarificar y contextualizar el problema.</a:t>
            </a:r>
            <a:endParaRPr lang="es-ES" sz="1800" dirty="0" smtClean="0"/>
          </a:p>
          <a:p>
            <a:r>
              <a:rPr lang="es-ES_tradnl" sz="1800" b="1" dirty="0" smtClean="0"/>
              <a:t>Cuasi Experimental </a:t>
            </a:r>
            <a:endParaRPr lang="es-ES" sz="1800" dirty="0" smtClean="0"/>
          </a:p>
          <a:p>
            <a:r>
              <a:rPr lang="es-ES_tradnl" sz="1800" dirty="0" smtClean="0"/>
              <a:t>Porque se puede modificar la variable de coordinación. Además, se utiliza las técnicas del estudio que es la aplicación de test coordinativos y técnicos, luego de la aplicación del pre test a los deportistas se les aplicara un plan de ejercicios para mejorar el nivel de coordinación.</a:t>
            </a:r>
            <a:endParaRPr lang="es-ES" sz="1800" dirty="0" smtClean="0"/>
          </a:p>
          <a:p>
            <a:endParaRPr lang="es-E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3608" y="1124744"/>
            <a:ext cx="7560840" cy="4832092"/>
          </a:xfrm>
          <a:prstGeom prst="rect">
            <a:avLst/>
          </a:prstGeom>
          <a:noFill/>
        </p:spPr>
        <p:txBody>
          <a:bodyPr wrap="square" rtlCol="0">
            <a:spAutoFit/>
          </a:bodyPr>
          <a:lstStyle/>
          <a:p>
            <a:pPr lvl="1"/>
            <a:r>
              <a:rPr lang="es-ES" sz="2800" b="1" dirty="0" smtClean="0"/>
              <a:t>TEST COORDINATIVOS</a:t>
            </a:r>
          </a:p>
          <a:p>
            <a:pPr lvl="1"/>
            <a:r>
              <a:rPr lang="es-EC" sz="2800" b="1" dirty="0" smtClean="0"/>
              <a:t>Test coordinativo T40</a:t>
            </a:r>
          </a:p>
          <a:p>
            <a:pPr lvl="1"/>
            <a:r>
              <a:rPr lang="es-EC" sz="2800" b="1" dirty="0"/>
              <a:t>Test de Reacción 20 metros </a:t>
            </a:r>
            <a:endParaRPr lang="es-EC" sz="2800" dirty="0"/>
          </a:p>
          <a:p>
            <a:pPr lvl="1"/>
            <a:r>
              <a:rPr lang="es-EC" sz="2800" b="1" dirty="0" smtClean="0"/>
              <a:t>Test de equilibrio de </a:t>
            </a:r>
            <a:r>
              <a:rPr lang="es-EC" sz="2800" b="1" dirty="0" err="1" smtClean="0"/>
              <a:t>Sebt</a:t>
            </a:r>
            <a:endParaRPr lang="es-EC" sz="2800" b="1" dirty="0" smtClean="0"/>
          </a:p>
          <a:p>
            <a:pPr lvl="1"/>
            <a:endParaRPr lang="es-EC" sz="2800" b="1" dirty="0" smtClean="0"/>
          </a:p>
          <a:p>
            <a:pPr lvl="1"/>
            <a:r>
              <a:rPr lang="es-EC" sz="2800" b="1" dirty="0" smtClean="0"/>
              <a:t>TEST TECNICOS</a:t>
            </a:r>
          </a:p>
          <a:p>
            <a:pPr lvl="1"/>
            <a:r>
              <a:rPr lang="es-EC" sz="2800" b="1" dirty="0" smtClean="0"/>
              <a:t>Lanzamiento al aro</a:t>
            </a:r>
            <a:endParaRPr lang="es-ES" sz="2800" dirty="0" smtClean="0"/>
          </a:p>
          <a:p>
            <a:pPr lvl="1"/>
            <a:r>
              <a:rPr lang="es-EC" sz="2800" b="1" dirty="0" smtClean="0"/>
              <a:t>Entrada al aro</a:t>
            </a:r>
          </a:p>
          <a:p>
            <a:pPr lvl="1"/>
            <a:r>
              <a:rPr lang="es-EC" sz="2800" b="1" dirty="0"/>
              <a:t>Regate o </a:t>
            </a:r>
            <a:r>
              <a:rPr lang="es-EC" sz="2800" b="1" dirty="0" err="1"/>
              <a:t>dribling</a:t>
            </a:r>
            <a:endParaRPr lang="es-EC" sz="2800" dirty="0"/>
          </a:p>
          <a:p>
            <a:pPr lvl="1"/>
            <a:endParaRPr lang="es-ES" dirty="0" smtClean="0"/>
          </a:p>
          <a:p>
            <a:pPr lvl="1"/>
            <a:endParaRPr lang="es-ES" dirty="0" smtClean="0"/>
          </a:p>
          <a:p>
            <a:pPr lvl="1"/>
            <a:endParaRPr lang="es-ES" dirty="0" smtClean="0"/>
          </a:p>
          <a:p>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63688" y="1634545"/>
            <a:ext cx="5904656" cy="1569660"/>
          </a:xfrm>
          <a:prstGeom prst="rect">
            <a:avLst/>
          </a:prstGeom>
          <a:noFill/>
        </p:spPr>
        <p:txBody>
          <a:bodyPr wrap="square" rtlCol="0">
            <a:spAutoFit/>
          </a:bodyPr>
          <a:lstStyle/>
          <a:p>
            <a:pPr algn="ctr"/>
            <a:r>
              <a:rPr lang="es-EC" sz="4800" dirty="0" smtClean="0"/>
              <a:t>ANALISIS  DE LOS RESULTADOS</a:t>
            </a:r>
            <a:endParaRPr lang="es-EC" sz="4800" dirty="0"/>
          </a:p>
        </p:txBody>
      </p:sp>
    </p:spTree>
    <p:extLst>
      <p:ext uri="{BB962C8B-B14F-4D97-AF65-F5344CB8AC3E}">
        <p14:creationId xmlns:p14="http://schemas.microsoft.com/office/powerpoint/2010/main" val="3415863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222373110"/>
              </p:ext>
            </p:extLst>
          </p:nvPr>
        </p:nvGraphicFramePr>
        <p:xfrm>
          <a:off x="1547664" y="1702118"/>
          <a:ext cx="7128793" cy="3721092"/>
        </p:xfrm>
        <a:graphic>
          <a:graphicData uri="http://schemas.openxmlformats.org/drawingml/2006/table">
            <a:tbl>
              <a:tblPr>
                <a:tableStyleId>{348E0D0E-90F0-4FF7-A89F-ABA352942017}</a:tableStyleId>
              </a:tblPr>
              <a:tblGrid>
                <a:gridCol w="1690357"/>
                <a:gridCol w="1812812"/>
                <a:gridCol w="1812812"/>
                <a:gridCol w="1812812"/>
              </a:tblGrid>
              <a:tr h="241285">
                <a:tc gridSpan="4">
                  <a:txBody>
                    <a:bodyPr/>
                    <a:lstStyle/>
                    <a:p>
                      <a:pPr marL="38100" marR="38100" algn="ctr">
                        <a:spcAft>
                          <a:spcPts val="0"/>
                        </a:spcAft>
                      </a:pPr>
                      <a:r>
                        <a:rPr lang="es-EC" sz="1600" dirty="0">
                          <a:effectLst/>
                        </a:rPr>
                        <a:t>ESTADISTICA  DESCRIPTIVA</a:t>
                      </a:r>
                      <a:endParaRPr lang="es-EC" sz="1600" dirty="0">
                        <a:solidFill>
                          <a:srgbClr val="2F5496"/>
                        </a:solidFill>
                        <a:effectLst/>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454086">
                <a:tc gridSpan="2">
                  <a:txBody>
                    <a:bodyPr/>
                    <a:lstStyle/>
                    <a:p>
                      <a:pPr>
                        <a:spcAft>
                          <a:spcPts val="0"/>
                        </a:spcAft>
                      </a:pPr>
                      <a:r>
                        <a:rPr lang="es-EC" sz="1600" dirty="0">
                          <a:effectLst/>
                        </a:rPr>
                        <a:t> </a:t>
                      </a:r>
                      <a:endParaRPr lang="es-EC" sz="1600" dirty="0">
                        <a:solidFill>
                          <a:srgbClr val="2F5496"/>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algn="ctr">
                        <a:spcAft>
                          <a:spcPts val="0"/>
                        </a:spcAft>
                      </a:pPr>
                      <a:r>
                        <a:rPr lang="es-EC" sz="1600" dirty="0">
                          <a:effectLst/>
                        </a:rPr>
                        <a:t>PRETEST</a:t>
                      </a:r>
                      <a:endParaRPr lang="es-EC" sz="1600" dirty="0">
                        <a:solidFill>
                          <a:srgbClr val="2F5496"/>
                        </a:solidFill>
                        <a:effectLst/>
                        <a:latin typeface="Times New Roman"/>
                        <a:ea typeface="Times New Roman"/>
                        <a:cs typeface="Times New Roman"/>
                      </a:endParaRPr>
                    </a:p>
                  </a:txBody>
                  <a:tcPr marL="68580" marR="68580" marT="0" marB="0"/>
                </a:tc>
                <a:tc>
                  <a:txBody>
                    <a:bodyPr/>
                    <a:lstStyle/>
                    <a:p>
                      <a:pPr marL="38100" marR="38100" algn="ctr">
                        <a:spcAft>
                          <a:spcPts val="0"/>
                        </a:spcAft>
                      </a:pPr>
                      <a:r>
                        <a:rPr lang="es-EC" sz="1600">
                          <a:effectLst/>
                        </a:rPr>
                        <a:t>POSTEST</a:t>
                      </a:r>
                      <a:endParaRPr lang="es-EC" sz="1600">
                        <a:solidFill>
                          <a:srgbClr val="2F5496"/>
                        </a:solidFill>
                        <a:effectLst/>
                        <a:latin typeface="Times New Roman"/>
                        <a:ea typeface="Times New Roman"/>
                        <a:cs typeface="Times New Roman"/>
                      </a:endParaRPr>
                    </a:p>
                  </a:txBody>
                  <a:tcPr marL="68580" marR="68580" marT="0" marB="0"/>
                </a:tc>
              </a:tr>
              <a:tr h="241285">
                <a:tc rowSpan="2">
                  <a:txBody>
                    <a:bodyPr/>
                    <a:lstStyle/>
                    <a:p>
                      <a:pPr marL="38100" marR="38100">
                        <a:spcAft>
                          <a:spcPts val="0"/>
                        </a:spcAft>
                      </a:pPr>
                      <a:r>
                        <a:rPr lang="es-EC" sz="1200" dirty="0">
                          <a:effectLst/>
                        </a:rPr>
                        <a:t>N</a:t>
                      </a:r>
                      <a:endParaRPr lang="es-EC" sz="1200" dirty="0">
                        <a:solidFill>
                          <a:srgbClr val="2F5496"/>
                        </a:solidFill>
                        <a:effectLst/>
                        <a:latin typeface="Times New Roman"/>
                        <a:ea typeface="Times New Roman"/>
                        <a:cs typeface="Times New Roman"/>
                      </a:endParaRPr>
                    </a:p>
                  </a:txBody>
                  <a:tcPr marL="68580" marR="68580" marT="0" marB="0"/>
                </a:tc>
                <a:tc>
                  <a:txBody>
                    <a:bodyPr/>
                    <a:lstStyle/>
                    <a:p>
                      <a:pPr marL="38100" marR="38100">
                        <a:spcAft>
                          <a:spcPts val="0"/>
                        </a:spcAft>
                      </a:pPr>
                      <a:r>
                        <a:rPr lang="es-EC" sz="1600">
                          <a:effectLst/>
                        </a:rPr>
                        <a:t>Válido</a:t>
                      </a:r>
                      <a:endParaRPr lang="es-EC" sz="1600">
                        <a:solidFill>
                          <a:srgbClr val="2F5496"/>
                        </a:solidFill>
                        <a:effectLst/>
                        <a:latin typeface="Times New Roman"/>
                        <a:ea typeface="Times New Roman"/>
                        <a:cs typeface="Times New Roman"/>
                      </a:endParaRPr>
                    </a:p>
                  </a:txBody>
                  <a:tcPr marL="68580" marR="68580" marT="0" marB="0"/>
                </a:tc>
                <a:tc>
                  <a:txBody>
                    <a:bodyPr/>
                    <a:lstStyle/>
                    <a:p>
                      <a:pPr marL="38100" marR="38100" algn="ctr">
                        <a:spcAft>
                          <a:spcPts val="0"/>
                        </a:spcAft>
                      </a:pPr>
                      <a:r>
                        <a:rPr lang="es-EC" sz="1600" dirty="0">
                          <a:effectLst/>
                        </a:rPr>
                        <a:t>22</a:t>
                      </a:r>
                      <a:endParaRPr lang="es-EC" sz="1600" dirty="0">
                        <a:solidFill>
                          <a:srgbClr val="2F5496"/>
                        </a:solidFill>
                        <a:effectLst/>
                        <a:latin typeface="Times New Roman"/>
                        <a:ea typeface="Times New Roman"/>
                        <a:cs typeface="Times New Roman"/>
                      </a:endParaRPr>
                    </a:p>
                  </a:txBody>
                  <a:tcPr marL="68580" marR="68580" marT="0" marB="0"/>
                </a:tc>
                <a:tc>
                  <a:txBody>
                    <a:bodyPr/>
                    <a:lstStyle/>
                    <a:p>
                      <a:pPr marL="38100" marR="38100" algn="ctr">
                        <a:spcAft>
                          <a:spcPts val="0"/>
                        </a:spcAft>
                      </a:pPr>
                      <a:r>
                        <a:rPr lang="es-EC" sz="1600">
                          <a:effectLst/>
                        </a:rPr>
                        <a:t>22</a:t>
                      </a:r>
                      <a:endParaRPr lang="es-EC" sz="1600">
                        <a:solidFill>
                          <a:srgbClr val="2F5496"/>
                        </a:solidFill>
                        <a:effectLst/>
                        <a:latin typeface="Times New Roman"/>
                        <a:ea typeface="Times New Roman"/>
                        <a:cs typeface="Times New Roman"/>
                      </a:endParaRPr>
                    </a:p>
                  </a:txBody>
                  <a:tcPr marL="68580" marR="68580" marT="0" marB="0"/>
                </a:tc>
              </a:tr>
              <a:tr h="497084">
                <a:tc vMerge="1">
                  <a:txBody>
                    <a:bodyPr/>
                    <a:lstStyle/>
                    <a:p>
                      <a:endParaRPr lang="es-EC"/>
                    </a:p>
                  </a:txBody>
                  <a:tcPr/>
                </a:tc>
                <a:tc>
                  <a:txBody>
                    <a:bodyPr/>
                    <a:lstStyle/>
                    <a:p>
                      <a:pPr marL="38100" marR="38100">
                        <a:spcAft>
                          <a:spcPts val="0"/>
                        </a:spcAft>
                      </a:pPr>
                      <a:r>
                        <a:rPr lang="es-EC" sz="1600" dirty="0">
                          <a:effectLst/>
                        </a:rPr>
                        <a:t>Perdidos</a:t>
                      </a:r>
                      <a:endParaRPr lang="es-EC" sz="1600" dirty="0">
                        <a:solidFill>
                          <a:srgbClr val="2F5496"/>
                        </a:solidFill>
                        <a:effectLst/>
                        <a:latin typeface="Times New Roman"/>
                        <a:ea typeface="Times New Roman"/>
                        <a:cs typeface="Times New Roman"/>
                      </a:endParaRPr>
                    </a:p>
                  </a:txBody>
                  <a:tcPr marL="68580" marR="68580" marT="0" marB="0"/>
                </a:tc>
                <a:tc>
                  <a:txBody>
                    <a:bodyPr/>
                    <a:lstStyle/>
                    <a:p>
                      <a:pPr marL="38100" marR="38100" algn="ctr">
                        <a:spcAft>
                          <a:spcPts val="0"/>
                        </a:spcAft>
                      </a:pPr>
                      <a:r>
                        <a:rPr lang="es-EC" sz="1600" dirty="0">
                          <a:effectLst/>
                        </a:rPr>
                        <a:t>0</a:t>
                      </a:r>
                      <a:endParaRPr lang="es-EC" sz="1600" dirty="0">
                        <a:solidFill>
                          <a:srgbClr val="2F5496"/>
                        </a:solidFill>
                        <a:effectLst/>
                        <a:latin typeface="Times New Roman"/>
                        <a:ea typeface="Times New Roman"/>
                        <a:cs typeface="Times New Roman"/>
                      </a:endParaRPr>
                    </a:p>
                  </a:txBody>
                  <a:tcPr marL="68580" marR="68580" marT="0" marB="0"/>
                </a:tc>
                <a:tc>
                  <a:txBody>
                    <a:bodyPr/>
                    <a:lstStyle/>
                    <a:p>
                      <a:pPr marL="38100" marR="38100" algn="ctr">
                        <a:spcAft>
                          <a:spcPts val="0"/>
                        </a:spcAft>
                      </a:pPr>
                      <a:r>
                        <a:rPr lang="es-EC" sz="1600" dirty="0">
                          <a:effectLst/>
                        </a:rPr>
                        <a:t>0</a:t>
                      </a:r>
                      <a:endParaRPr lang="es-EC" sz="1600" dirty="0">
                        <a:solidFill>
                          <a:srgbClr val="2F5496"/>
                        </a:solidFill>
                        <a:effectLst/>
                        <a:latin typeface="Times New Roman"/>
                        <a:ea typeface="Times New Roman"/>
                        <a:cs typeface="Times New Roman"/>
                      </a:endParaRPr>
                    </a:p>
                  </a:txBody>
                  <a:tcPr marL="68580" marR="68580" marT="0" marB="0"/>
                </a:tc>
              </a:tr>
              <a:tr h="454086">
                <a:tc gridSpan="2">
                  <a:txBody>
                    <a:bodyPr/>
                    <a:lstStyle/>
                    <a:p>
                      <a:pPr marL="38100" marR="38100">
                        <a:spcAft>
                          <a:spcPts val="0"/>
                        </a:spcAft>
                      </a:pPr>
                      <a:r>
                        <a:rPr lang="es-EC" sz="1600" dirty="0">
                          <a:solidFill>
                            <a:srgbClr val="C00000"/>
                          </a:solidFill>
                          <a:effectLst/>
                        </a:rPr>
                        <a:t>Media</a:t>
                      </a:r>
                      <a:endParaRPr lang="es-EC" sz="1600" dirty="0">
                        <a:solidFill>
                          <a:srgbClr val="C00000"/>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algn="ctr">
                        <a:spcAft>
                          <a:spcPts val="0"/>
                        </a:spcAft>
                      </a:pPr>
                      <a:r>
                        <a:rPr lang="es-EC" sz="1600" dirty="0" smtClean="0">
                          <a:solidFill>
                            <a:srgbClr val="C00000"/>
                          </a:solidFill>
                          <a:effectLst/>
                        </a:rPr>
                        <a:t>15,89</a:t>
                      </a:r>
                      <a:r>
                        <a:rPr lang="es-EC" sz="1600" baseline="0" dirty="0" smtClean="0">
                          <a:solidFill>
                            <a:srgbClr val="C00000"/>
                          </a:solidFill>
                          <a:effectLst/>
                        </a:rPr>
                        <a:t> SEG</a:t>
                      </a:r>
                      <a:endParaRPr lang="es-EC" sz="1600" dirty="0">
                        <a:solidFill>
                          <a:srgbClr val="C00000"/>
                        </a:solidFill>
                        <a:effectLst/>
                        <a:latin typeface="Times New Roman"/>
                        <a:ea typeface="Times New Roman"/>
                        <a:cs typeface="Times New Roman"/>
                      </a:endParaRPr>
                    </a:p>
                  </a:txBody>
                  <a:tcPr marL="68580" marR="68580" marT="0" marB="0"/>
                </a:tc>
                <a:tc>
                  <a:txBody>
                    <a:bodyPr/>
                    <a:lstStyle/>
                    <a:p>
                      <a:pPr marL="38100" marR="38100" algn="ctr">
                        <a:spcAft>
                          <a:spcPts val="0"/>
                        </a:spcAft>
                      </a:pPr>
                      <a:r>
                        <a:rPr lang="es-EC" sz="1600" dirty="0" smtClean="0">
                          <a:solidFill>
                            <a:srgbClr val="C00000"/>
                          </a:solidFill>
                          <a:effectLst/>
                        </a:rPr>
                        <a:t>14,68</a:t>
                      </a:r>
                      <a:r>
                        <a:rPr lang="es-EC" sz="1600" baseline="0" dirty="0" smtClean="0">
                          <a:solidFill>
                            <a:srgbClr val="C00000"/>
                          </a:solidFill>
                          <a:effectLst/>
                        </a:rPr>
                        <a:t> SEG</a:t>
                      </a:r>
                      <a:endParaRPr lang="es-EC" sz="1600" dirty="0">
                        <a:solidFill>
                          <a:srgbClr val="C00000"/>
                        </a:solidFill>
                        <a:effectLst/>
                        <a:latin typeface="Times New Roman"/>
                        <a:ea typeface="Times New Roman"/>
                        <a:cs typeface="Times New Roman"/>
                      </a:endParaRPr>
                    </a:p>
                  </a:txBody>
                  <a:tcPr marL="68580" marR="68580" marT="0" marB="0"/>
                </a:tc>
              </a:tr>
              <a:tr h="443195">
                <a:tc gridSpan="2">
                  <a:txBody>
                    <a:bodyPr/>
                    <a:lstStyle/>
                    <a:p>
                      <a:pPr marL="38100" marR="38100">
                        <a:spcAft>
                          <a:spcPts val="0"/>
                        </a:spcAft>
                      </a:pPr>
                      <a:r>
                        <a:rPr lang="es-EC" sz="1600" dirty="0">
                          <a:solidFill>
                            <a:srgbClr val="C00000"/>
                          </a:solidFill>
                          <a:effectLst/>
                        </a:rPr>
                        <a:t>Diferencias de medias</a:t>
                      </a:r>
                      <a:endParaRPr lang="es-EC" sz="1600" dirty="0">
                        <a:solidFill>
                          <a:srgbClr val="C00000"/>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algn="ctr">
                        <a:spcAft>
                          <a:spcPts val="0"/>
                        </a:spcAft>
                      </a:pPr>
                      <a:r>
                        <a:rPr lang="es-EC" sz="1600" dirty="0">
                          <a:solidFill>
                            <a:srgbClr val="C00000"/>
                          </a:solidFill>
                          <a:effectLst/>
                        </a:rPr>
                        <a:t> </a:t>
                      </a:r>
                      <a:endParaRPr lang="es-EC" sz="1600" dirty="0">
                        <a:solidFill>
                          <a:srgbClr val="C00000"/>
                        </a:solidFill>
                        <a:effectLst/>
                        <a:latin typeface="Times New Roman"/>
                        <a:ea typeface="Times New Roman"/>
                        <a:cs typeface="Times New Roman"/>
                      </a:endParaRPr>
                    </a:p>
                  </a:txBody>
                  <a:tcPr marL="68580" marR="68580" marT="0" marB="0"/>
                </a:tc>
                <a:tc>
                  <a:txBody>
                    <a:bodyPr/>
                    <a:lstStyle/>
                    <a:p>
                      <a:pPr marL="38100" marR="38100" algn="ctr">
                        <a:spcAft>
                          <a:spcPts val="0"/>
                        </a:spcAft>
                      </a:pPr>
                      <a:r>
                        <a:rPr lang="es-EC" sz="1600" dirty="0" smtClean="0">
                          <a:solidFill>
                            <a:srgbClr val="C00000"/>
                          </a:solidFill>
                          <a:effectLst/>
                        </a:rPr>
                        <a:t>1,21 SEG</a:t>
                      </a:r>
                      <a:endParaRPr lang="es-EC" sz="1600" dirty="0">
                        <a:solidFill>
                          <a:srgbClr val="C00000"/>
                        </a:solidFill>
                        <a:effectLst/>
                        <a:latin typeface="Times New Roman"/>
                        <a:ea typeface="Times New Roman"/>
                        <a:cs typeface="Times New Roman"/>
                      </a:endParaRPr>
                    </a:p>
                  </a:txBody>
                  <a:tcPr marL="68580" marR="68580" marT="0" marB="0"/>
                </a:tc>
              </a:tr>
              <a:tr h="241285">
                <a:tc gridSpan="2">
                  <a:txBody>
                    <a:bodyPr/>
                    <a:lstStyle/>
                    <a:p>
                      <a:pPr marL="38100" marR="38100">
                        <a:spcAft>
                          <a:spcPts val="0"/>
                        </a:spcAft>
                      </a:pPr>
                      <a:r>
                        <a:rPr lang="es-EC" sz="1600">
                          <a:effectLst/>
                        </a:rPr>
                        <a:t>Rango</a:t>
                      </a:r>
                      <a:endParaRPr lang="es-EC" sz="1600">
                        <a:solidFill>
                          <a:srgbClr val="2F5496"/>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algn="ctr">
                        <a:spcAft>
                          <a:spcPts val="0"/>
                        </a:spcAft>
                      </a:pPr>
                      <a:r>
                        <a:rPr lang="es-EC" sz="1600">
                          <a:effectLst/>
                        </a:rPr>
                        <a:t>4,13</a:t>
                      </a:r>
                      <a:endParaRPr lang="es-EC" sz="1600">
                        <a:solidFill>
                          <a:srgbClr val="2F5496"/>
                        </a:solidFill>
                        <a:effectLst/>
                        <a:latin typeface="Times New Roman"/>
                        <a:ea typeface="Times New Roman"/>
                        <a:cs typeface="Times New Roman"/>
                      </a:endParaRPr>
                    </a:p>
                  </a:txBody>
                  <a:tcPr marL="68580" marR="68580" marT="0" marB="0"/>
                </a:tc>
                <a:tc>
                  <a:txBody>
                    <a:bodyPr/>
                    <a:lstStyle/>
                    <a:p>
                      <a:pPr marL="38100" marR="38100" algn="ctr">
                        <a:spcAft>
                          <a:spcPts val="0"/>
                        </a:spcAft>
                      </a:pPr>
                      <a:r>
                        <a:rPr lang="es-EC" sz="1600" dirty="0">
                          <a:effectLst/>
                        </a:rPr>
                        <a:t>3,43</a:t>
                      </a:r>
                      <a:endParaRPr lang="es-EC" sz="1600" dirty="0">
                        <a:solidFill>
                          <a:srgbClr val="2F5496"/>
                        </a:solidFill>
                        <a:effectLst/>
                        <a:latin typeface="Times New Roman"/>
                        <a:ea typeface="Times New Roman"/>
                        <a:cs typeface="Times New Roman"/>
                      </a:endParaRPr>
                    </a:p>
                  </a:txBody>
                  <a:tcPr marL="68580" marR="68580" marT="0" marB="0"/>
                </a:tc>
              </a:tr>
              <a:tr h="443195">
                <a:tc gridSpan="2">
                  <a:txBody>
                    <a:bodyPr/>
                    <a:lstStyle/>
                    <a:p>
                      <a:pPr marL="38100" marR="38100">
                        <a:spcAft>
                          <a:spcPts val="0"/>
                        </a:spcAft>
                      </a:pPr>
                      <a:r>
                        <a:rPr lang="es-EC" sz="1600">
                          <a:effectLst/>
                        </a:rPr>
                        <a:t>Mínimo</a:t>
                      </a:r>
                      <a:endParaRPr lang="es-EC" sz="1600">
                        <a:solidFill>
                          <a:srgbClr val="2F5496"/>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algn="ctr">
                        <a:spcAft>
                          <a:spcPts val="0"/>
                        </a:spcAft>
                      </a:pPr>
                      <a:r>
                        <a:rPr lang="es-EC" sz="1600">
                          <a:effectLst/>
                        </a:rPr>
                        <a:t>14,44</a:t>
                      </a:r>
                      <a:endParaRPr lang="es-EC" sz="1600">
                        <a:solidFill>
                          <a:srgbClr val="2F5496"/>
                        </a:solidFill>
                        <a:effectLst/>
                        <a:latin typeface="Times New Roman"/>
                        <a:ea typeface="Times New Roman"/>
                        <a:cs typeface="Times New Roman"/>
                      </a:endParaRPr>
                    </a:p>
                  </a:txBody>
                  <a:tcPr marL="68580" marR="68580" marT="0" marB="0"/>
                </a:tc>
                <a:tc>
                  <a:txBody>
                    <a:bodyPr/>
                    <a:lstStyle/>
                    <a:p>
                      <a:pPr marL="38100" marR="38100" algn="ctr">
                        <a:spcAft>
                          <a:spcPts val="0"/>
                        </a:spcAft>
                      </a:pPr>
                      <a:r>
                        <a:rPr lang="es-EC" sz="1600" dirty="0">
                          <a:effectLst/>
                        </a:rPr>
                        <a:t>13,21</a:t>
                      </a:r>
                      <a:endParaRPr lang="es-EC" sz="1600" dirty="0">
                        <a:solidFill>
                          <a:srgbClr val="2F5496"/>
                        </a:solidFill>
                        <a:effectLst/>
                        <a:latin typeface="Times New Roman"/>
                        <a:ea typeface="Times New Roman"/>
                        <a:cs typeface="Times New Roman"/>
                      </a:endParaRPr>
                    </a:p>
                  </a:txBody>
                  <a:tcPr marL="68580" marR="68580" marT="0" marB="0"/>
                </a:tc>
              </a:tr>
              <a:tr h="454086">
                <a:tc gridSpan="2">
                  <a:txBody>
                    <a:bodyPr/>
                    <a:lstStyle/>
                    <a:p>
                      <a:pPr marL="38100" marR="38100">
                        <a:spcAft>
                          <a:spcPts val="0"/>
                        </a:spcAft>
                      </a:pPr>
                      <a:r>
                        <a:rPr lang="es-EC" sz="1600">
                          <a:effectLst/>
                        </a:rPr>
                        <a:t>Máximo</a:t>
                      </a:r>
                      <a:endParaRPr lang="es-EC" sz="1600">
                        <a:solidFill>
                          <a:srgbClr val="2F5496"/>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algn="ctr">
                        <a:spcAft>
                          <a:spcPts val="0"/>
                        </a:spcAft>
                      </a:pPr>
                      <a:r>
                        <a:rPr lang="es-EC" sz="1600">
                          <a:effectLst/>
                        </a:rPr>
                        <a:t>18,57</a:t>
                      </a:r>
                      <a:endParaRPr lang="es-EC" sz="1600">
                        <a:solidFill>
                          <a:srgbClr val="2F5496"/>
                        </a:solidFill>
                        <a:effectLst/>
                        <a:latin typeface="Times New Roman"/>
                        <a:ea typeface="Times New Roman"/>
                        <a:cs typeface="Times New Roman"/>
                      </a:endParaRPr>
                    </a:p>
                  </a:txBody>
                  <a:tcPr marL="68580" marR="68580" marT="0" marB="0"/>
                </a:tc>
                <a:tc>
                  <a:txBody>
                    <a:bodyPr/>
                    <a:lstStyle/>
                    <a:p>
                      <a:pPr marL="38100" marR="38100" algn="ctr">
                        <a:spcAft>
                          <a:spcPts val="0"/>
                        </a:spcAft>
                      </a:pPr>
                      <a:r>
                        <a:rPr lang="es-EC" sz="1600" dirty="0">
                          <a:effectLst/>
                        </a:rPr>
                        <a:t>16,64</a:t>
                      </a:r>
                      <a:endParaRPr lang="es-EC" sz="1600" dirty="0">
                        <a:solidFill>
                          <a:srgbClr val="2F5496"/>
                        </a:solidFill>
                        <a:effectLst/>
                        <a:latin typeface="Times New Roman"/>
                        <a:ea typeface="Times New Roman"/>
                        <a:cs typeface="Times New Roman"/>
                      </a:endParaRPr>
                    </a:p>
                  </a:txBody>
                  <a:tcPr marL="68580" marR="68580" marT="0" marB="0"/>
                </a:tc>
              </a:tr>
              <a:tr h="241285">
                <a:tc gridSpan="2">
                  <a:txBody>
                    <a:bodyPr/>
                    <a:lstStyle/>
                    <a:p>
                      <a:pPr marL="38100" marR="38100">
                        <a:spcAft>
                          <a:spcPts val="0"/>
                        </a:spcAft>
                      </a:pPr>
                      <a:r>
                        <a:rPr lang="es-EC" sz="1600">
                          <a:effectLst/>
                        </a:rPr>
                        <a:t>Suma</a:t>
                      </a:r>
                      <a:endParaRPr lang="es-EC" sz="1600">
                        <a:solidFill>
                          <a:srgbClr val="2F5496"/>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algn="ctr">
                        <a:spcAft>
                          <a:spcPts val="0"/>
                        </a:spcAft>
                      </a:pPr>
                      <a:r>
                        <a:rPr lang="es-EC" sz="1600">
                          <a:effectLst/>
                        </a:rPr>
                        <a:t>349,65</a:t>
                      </a:r>
                      <a:endParaRPr lang="es-EC" sz="1600">
                        <a:solidFill>
                          <a:srgbClr val="2F5496"/>
                        </a:solidFill>
                        <a:effectLst/>
                        <a:latin typeface="Times New Roman"/>
                        <a:ea typeface="Times New Roman"/>
                        <a:cs typeface="Times New Roman"/>
                      </a:endParaRPr>
                    </a:p>
                  </a:txBody>
                  <a:tcPr marL="68580" marR="68580" marT="0" marB="0"/>
                </a:tc>
                <a:tc>
                  <a:txBody>
                    <a:bodyPr/>
                    <a:lstStyle/>
                    <a:p>
                      <a:pPr marL="38100" marR="38100" algn="ctr">
                        <a:spcAft>
                          <a:spcPts val="0"/>
                        </a:spcAft>
                      </a:pPr>
                      <a:r>
                        <a:rPr lang="es-EC" sz="1600" dirty="0">
                          <a:effectLst/>
                        </a:rPr>
                        <a:t>323,02</a:t>
                      </a:r>
                      <a:endParaRPr lang="es-EC" sz="1600" dirty="0">
                        <a:solidFill>
                          <a:srgbClr val="2F5496"/>
                        </a:solidFill>
                        <a:effectLst/>
                        <a:latin typeface="Times New Roman"/>
                        <a:ea typeface="Times New Roman"/>
                        <a:cs typeface="Times New Roman"/>
                      </a:endParaRPr>
                    </a:p>
                  </a:txBody>
                  <a:tcPr marL="68580" marR="68580" marT="0" marB="0"/>
                </a:tc>
              </a:tr>
            </a:tbl>
          </a:graphicData>
        </a:graphic>
      </p:graphicFrame>
      <p:sp>
        <p:nvSpPr>
          <p:cNvPr id="3" name="Rectangle 1"/>
          <p:cNvSpPr>
            <a:spLocks noChangeArrowheads="1"/>
          </p:cNvSpPr>
          <p:nvPr/>
        </p:nvSpPr>
        <p:spPr bwMode="auto">
          <a:xfrm>
            <a:off x="1547664" y="2678683"/>
            <a:ext cx="170912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zh-CN" sz="1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Estadística descriptiva T40</a:t>
            </a:r>
            <a:endParaRPr kumimoji="0" lang="es-ES" altLang="zh-CN"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CuadroTexto"/>
          <p:cNvSpPr txBox="1"/>
          <p:nvPr/>
        </p:nvSpPr>
        <p:spPr>
          <a:xfrm>
            <a:off x="1819275" y="980728"/>
            <a:ext cx="4912965" cy="677108"/>
          </a:xfrm>
          <a:prstGeom prst="rect">
            <a:avLst/>
          </a:prstGeom>
          <a:noFill/>
        </p:spPr>
        <p:txBody>
          <a:bodyPr wrap="square" rtlCol="0">
            <a:spAutoFit/>
          </a:bodyPr>
          <a:lstStyle/>
          <a:p>
            <a:r>
              <a:rPr lang="es-ES" sz="2400" i="1" dirty="0"/>
              <a:t>Estadística descriptiva T40</a:t>
            </a:r>
            <a:endParaRPr lang="es-EC" sz="2400" i="1" dirty="0"/>
          </a:p>
          <a:p>
            <a:endParaRPr lang="es-EC" dirty="0"/>
          </a:p>
        </p:txBody>
      </p:sp>
    </p:spTree>
    <p:extLst>
      <p:ext uri="{BB962C8B-B14F-4D97-AF65-F5344CB8AC3E}">
        <p14:creationId xmlns:p14="http://schemas.microsoft.com/office/powerpoint/2010/main" val="4086232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91680" y="1052736"/>
            <a:ext cx="6048672" cy="677108"/>
          </a:xfrm>
          <a:prstGeom prst="rect">
            <a:avLst/>
          </a:prstGeom>
          <a:noFill/>
        </p:spPr>
        <p:txBody>
          <a:bodyPr wrap="square" rtlCol="0">
            <a:spAutoFit/>
          </a:bodyPr>
          <a:lstStyle/>
          <a:p>
            <a:r>
              <a:rPr lang="es-ES" sz="2400" i="1" dirty="0"/>
              <a:t>Estadística descriptiva test de reacción</a:t>
            </a:r>
            <a:endParaRPr lang="es-EC" sz="2400" i="1" dirty="0"/>
          </a:p>
          <a:p>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345912752"/>
              </p:ext>
            </p:extLst>
          </p:nvPr>
        </p:nvGraphicFramePr>
        <p:xfrm>
          <a:off x="1547664" y="1772816"/>
          <a:ext cx="6912769" cy="2823845"/>
        </p:xfrm>
        <a:graphic>
          <a:graphicData uri="http://schemas.openxmlformats.org/drawingml/2006/table">
            <a:tbl>
              <a:tblPr>
                <a:tableStyleId>{348E0D0E-90F0-4FF7-A89F-ABA352942017}</a:tableStyleId>
              </a:tblPr>
              <a:tblGrid>
                <a:gridCol w="1638323"/>
                <a:gridCol w="1757618"/>
                <a:gridCol w="1758414"/>
                <a:gridCol w="1758414"/>
              </a:tblGrid>
              <a:tr h="167005">
                <a:tc gridSpan="4">
                  <a:txBody>
                    <a:bodyPr/>
                    <a:lstStyle/>
                    <a:p>
                      <a:pPr marL="38100" marR="38100" algn="ctr">
                        <a:spcAft>
                          <a:spcPts val="0"/>
                        </a:spcAft>
                      </a:pPr>
                      <a:r>
                        <a:rPr lang="es-EC" sz="1600" dirty="0">
                          <a:effectLst/>
                        </a:rPr>
                        <a:t>ESTADISTICA  DESCRIPTIVA</a:t>
                      </a:r>
                      <a:endParaRPr lang="es-EC" sz="1600" dirty="0">
                        <a:solidFill>
                          <a:srgbClr val="2E74B5"/>
                        </a:solidFill>
                        <a:effectLst/>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342265">
                <a:tc gridSpan="2">
                  <a:txBody>
                    <a:bodyPr/>
                    <a:lstStyle/>
                    <a:p>
                      <a:pPr>
                        <a:spcAft>
                          <a:spcPts val="0"/>
                        </a:spcAft>
                      </a:pPr>
                      <a:r>
                        <a:rPr lang="es-EC" sz="1600">
                          <a:effectLst/>
                        </a:rPr>
                        <a:t> </a:t>
                      </a:r>
                      <a:endParaRPr lang="es-EC" sz="1600">
                        <a:solidFill>
                          <a:srgbClr val="2E74B5"/>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indent="69215">
                        <a:spcAft>
                          <a:spcPts val="0"/>
                        </a:spcAft>
                      </a:pPr>
                      <a:r>
                        <a:rPr lang="es-EC" sz="1600" dirty="0">
                          <a:effectLst/>
                        </a:rPr>
                        <a:t>PRETEST</a:t>
                      </a:r>
                      <a:endParaRPr lang="es-EC" sz="1600" dirty="0">
                        <a:solidFill>
                          <a:srgbClr val="2E74B5"/>
                        </a:solidFill>
                        <a:effectLst/>
                        <a:latin typeface="Times New Roman"/>
                        <a:ea typeface="Times New Roman"/>
                        <a:cs typeface="Times New Roman"/>
                      </a:endParaRPr>
                    </a:p>
                  </a:txBody>
                  <a:tcPr marL="68580" marR="68580" marT="0" marB="0"/>
                </a:tc>
                <a:tc>
                  <a:txBody>
                    <a:bodyPr/>
                    <a:lstStyle/>
                    <a:p>
                      <a:pPr marL="38100" marR="38100" indent="15875" algn="ctr">
                        <a:spcAft>
                          <a:spcPts val="0"/>
                        </a:spcAft>
                      </a:pPr>
                      <a:r>
                        <a:rPr lang="es-EC" sz="1600" dirty="0">
                          <a:effectLst/>
                        </a:rPr>
                        <a:t>POSTEST</a:t>
                      </a:r>
                      <a:endParaRPr lang="es-EC" sz="1600" dirty="0">
                        <a:solidFill>
                          <a:srgbClr val="2E74B5"/>
                        </a:solidFill>
                        <a:effectLst/>
                        <a:latin typeface="Times New Roman"/>
                        <a:ea typeface="Times New Roman"/>
                        <a:cs typeface="Times New Roman"/>
                      </a:endParaRPr>
                    </a:p>
                  </a:txBody>
                  <a:tcPr marL="68580" marR="68580" marT="0" marB="0"/>
                </a:tc>
              </a:tr>
              <a:tr h="76200">
                <a:tc rowSpan="2">
                  <a:txBody>
                    <a:bodyPr/>
                    <a:lstStyle/>
                    <a:p>
                      <a:pPr marL="38100" marR="38100">
                        <a:spcAft>
                          <a:spcPts val="0"/>
                        </a:spcAft>
                      </a:pPr>
                      <a:r>
                        <a:rPr lang="es-EC" sz="1200">
                          <a:effectLst/>
                        </a:rPr>
                        <a:t>N</a:t>
                      </a:r>
                      <a:endParaRPr lang="es-EC" sz="1200">
                        <a:solidFill>
                          <a:srgbClr val="2E74B5"/>
                        </a:solidFill>
                        <a:effectLst/>
                        <a:latin typeface="Times New Roman"/>
                        <a:ea typeface="Times New Roman"/>
                        <a:cs typeface="Times New Roman"/>
                      </a:endParaRPr>
                    </a:p>
                  </a:txBody>
                  <a:tcPr marL="68580" marR="68580" marT="0" marB="0"/>
                </a:tc>
                <a:tc>
                  <a:txBody>
                    <a:bodyPr/>
                    <a:lstStyle/>
                    <a:p>
                      <a:pPr marR="38100">
                        <a:spcAft>
                          <a:spcPts val="0"/>
                        </a:spcAft>
                      </a:pPr>
                      <a:r>
                        <a:rPr lang="es-EC" sz="1600">
                          <a:effectLst/>
                        </a:rPr>
                        <a:t>Válido</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algn="ctr">
                        <a:spcAft>
                          <a:spcPts val="0"/>
                        </a:spcAft>
                      </a:pPr>
                      <a:r>
                        <a:rPr lang="es-EC" sz="1600">
                          <a:effectLst/>
                        </a:rPr>
                        <a:t>22</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algn="ctr">
                        <a:spcAft>
                          <a:spcPts val="0"/>
                        </a:spcAft>
                      </a:pPr>
                      <a:r>
                        <a:rPr lang="es-EC" sz="1600" dirty="0">
                          <a:effectLst/>
                        </a:rPr>
                        <a:t>22</a:t>
                      </a:r>
                      <a:endParaRPr lang="es-EC" sz="1600" dirty="0">
                        <a:solidFill>
                          <a:srgbClr val="2E74B5"/>
                        </a:solidFill>
                        <a:effectLst/>
                        <a:latin typeface="Times New Roman"/>
                        <a:ea typeface="Times New Roman"/>
                        <a:cs typeface="Times New Roman"/>
                      </a:endParaRPr>
                    </a:p>
                  </a:txBody>
                  <a:tcPr marL="68580" marR="68580" marT="0" marB="0"/>
                </a:tc>
              </a:tr>
              <a:tr h="76200">
                <a:tc vMerge="1">
                  <a:txBody>
                    <a:bodyPr/>
                    <a:lstStyle/>
                    <a:p>
                      <a:endParaRPr lang="es-EC"/>
                    </a:p>
                  </a:txBody>
                  <a:tcPr/>
                </a:tc>
                <a:tc>
                  <a:txBody>
                    <a:bodyPr/>
                    <a:lstStyle/>
                    <a:p>
                      <a:pPr marR="38100">
                        <a:spcAft>
                          <a:spcPts val="0"/>
                        </a:spcAft>
                      </a:pPr>
                      <a:r>
                        <a:rPr lang="es-EC" sz="1600">
                          <a:effectLst/>
                        </a:rPr>
                        <a:t>Perdidos</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algn="ctr">
                        <a:spcAft>
                          <a:spcPts val="0"/>
                        </a:spcAft>
                      </a:pPr>
                      <a:r>
                        <a:rPr lang="es-EC" sz="1600">
                          <a:effectLst/>
                        </a:rPr>
                        <a:t>0</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algn="ctr">
                        <a:spcAft>
                          <a:spcPts val="0"/>
                        </a:spcAft>
                      </a:pPr>
                      <a:r>
                        <a:rPr lang="es-EC" sz="1600" dirty="0">
                          <a:effectLst/>
                        </a:rPr>
                        <a:t>0</a:t>
                      </a:r>
                      <a:endParaRPr lang="es-EC" sz="1600" dirty="0">
                        <a:solidFill>
                          <a:srgbClr val="2E74B5"/>
                        </a:solidFill>
                        <a:effectLst/>
                        <a:latin typeface="Times New Roman"/>
                        <a:ea typeface="Times New Roman"/>
                        <a:cs typeface="Times New Roman"/>
                      </a:endParaRPr>
                    </a:p>
                  </a:txBody>
                  <a:tcPr marL="68580" marR="68580" marT="0" marB="0"/>
                </a:tc>
              </a:tr>
              <a:tr h="342265">
                <a:tc gridSpan="2">
                  <a:txBody>
                    <a:bodyPr/>
                    <a:lstStyle/>
                    <a:p>
                      <a:pPr marL="38100" marR="38100">
                        <a:spcAft>
                          <a:spcPts val="0"/>
                        </a:spcAft>
                      </a:pPr>
                      <a:r>
                        <a:rPr lang="es-EC" sz="1600" dirty="0">
                          <a:solidFill>
                            <a:srgbClr val="C00000"/>
                          </a:solidFill>
                          <a:effectLst/>
                        </a:rPr>
                        <a:t>Media</a:t>
                      </a:r>
                      <a:endParaRPr lang="es-EC" sz="1600" dirty="0">
                        <a:solidFill>
                          <a:srgbClr val="C00000"/>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algn="ctr">
                        <a:spcAft>
                          <a:spcPts val="0"/>
                        </a:spcAft>
                      </a:pPr>
                      <a:r>
                        <a:rPr lang="es-EC" sz="1600" dirty="0" smtClean="0">
                          <a:solidFill>
                            <a:srgbClr val="C00000"/>
                          </a:solidFill>
                          <a:effectLst/>
                        </a:rPr>
                        <a:t>3,18</a:t>
                      </a:r>
                      <a:r>
                        <a:rPr lang="es-EC" sz="1600" baseline="0" dirty="0" smtClean="0">
                          <a:solidFill>
                            <a:srgbClr val="C00000"/>
                          </a:solidFill>
                          <a:effectLst/>
                        </a:rPr>
                        <a:t> SEG</a:t>
                      </a:r>
                      <a:endParaRPr lang="es-EC" sz="1600" dirty="0">
                        <a:solidFill>
                          <a:srgbClr val="C00000"/>
                        </a:solidFill>
                        <a:effectLst/>
                        <a:latin typeface="Times New Roman"/>
                        <a:ea typeface="Times New Roman"/>
                        <a:cs typeface="Times New Roman"/>
                      </a:endParaRPr>
                    </a:p>
                  </a:txBody>
                  <a:tcPr marL="68580" marR="68580" marT="0" marB="0"/>
                </a:tc>
                <a:tc>
                  <a:txBody>
                    <a:bodyPr/>
                    <a:lstStyle/>
                    <a:p>
                      <a:pPr marL="38100" marR="38100" algn="ctr">
                        <a:spcAft>
                          <a:spcPts val="0"/>
                        </a:spcAft>
                      </a:pPr>
                      <a:r>
                        <a:rPr lang="es-EC" sz="1600" dirty="0" smtClean="0">
                          <a:solidFill>
                            <a:srgbClr val="C00000"/>
                          </a:solidFill>
                          <a:effectLst/>
                        </a:rPr>
                        <a:t>2,93</a:t>
                      </a:r>
                      <a:r>
                        <a:rPr lang="es-EC" sz="1600" baseline="0" dirty="0" smtClean="0">
                          <a:solidFill>
                            <a:srgbClr val="C00000"/>
                          </a:solidFill>
                          <a:effectLst/>
                        </a:rPr>
                        <a:t> SEG</a:t>
                      </a:r>
                      <a:endParaRPr lang="es-EC" sz="1600" dirty="0">
                        <a:solidFill>
                          <a:srgbClr val="C00000"/>
                        </a:solidFill>
                        <a:effectLst/>
                        <a:latin typeface="Times New Roman"/>
                        <a:ea typeface="Times New Roman"/>
                        <a:cs typeface="Times New Roman"/>
                      </a:endParaRPr>
                    </a:p>
                  </a:txBody>
                  <a:tcPr marL="68580" marR="68580" marT="0" marB="0"/>
                </a:tc>
              </a:tr>
              <a:tr h="334010">
                <a:tc gridSpan="2">
                  <a:txBody>
                    <a:bodyPr/>
                    <a:lstStyle/>
                    <a:p>
                      <a:pPr marL="38100" marR="38100">
                        <a:spcAft>
                          <a:spcPts val="0"/>
                        </a:spcAft>
                      </a:pPr>
                      <a:r>
                        <a:rPr lang="es-EC" sz="1600">
                          <a:solidFill>
                            <a:srgbClr val="C00000"/>
                          </a:solidFill>
                          <a:effectLst/>
                        </a:rPr>
                        <a:t>Diferencia de medias</a:t>
                      </a:r>
                      <a:endParaRPr lang="es-EC" sz="1600">
                        <a:solidFill>
                          <a:srgbClr val="C00000"/>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algn="ctr">
                        <a:spcAft>
                          <a:spcPts val="0"/>
                        </a:spcAft>
                      </a:pPr>
                      <a:r>
                        <a:rPr lang="es-EC" sz="1600">
                          <a:solidFill>
                            <a:srgbClr val="C00000"/>
                          </a:solidFill>
                          <a:effectLst/>
                        </a:rPr>
                        <a:t> </a:t>
                      </a:r>
                      <a:endParaRPr lang="es-EC" sz="1600">
                        <a:solidFill>
                          <a:srgbClr val="C00000"/>
                        </a:solidFill>
                        <a:effectLst/>
                        <a:latin typeface="Times New Roman"/>
                        <a:ea typeface="Times New Roman"/>
                        <a:cs typeface="Times New Roman"/>
                      </a:endParaRPr>
                    </a:p>
                  </a:txBody>
                  <a:tcPr marL="68580" marR="68580" marT="0" marB="0"/>
                </a:tc>
                <a:tc>
                  <a:txBody>
                    <a:bodyPr/>
                    <a:lstStyle/>
                    <a:p>
                      <a:pPr marL="38100" marR="38100" algn="ctr">
                        <a:spcAft>
                          <a:spcPts val="0"/>
                        </a:spcAft>
                      </a:pPr>
                      <a:r>
                        <a:rPr lang="es-EC" sz="1600" dirty="0" smtClean="0">
                          <a:solidFill>
                            <a:srgbClr val="C00000"/>
                          </a:solidFill>
                          <a:effectLst/>
                        </a:rPr>
                        <a:t>0,25 SEG</a:t>
                      </a:r>
                      <a:endParaRPr lang="es-EC" sz="1600" dirty="0">
                        <a:solidFill>
                          <a:srgbClr val="C00000"/>
                        </a:solidFill>
                        <a:effectLst/>
                        <a:latin typeface="Times New Roman"/>
                        <a:ea typeface="Times New Roman"/>
                        <a:cs typeface="Times New Roman"/>
                      </a:endParaRPr>
                    </a:p>
                  </a:txBody>
                  <a:tcPr marL="68580" marR="68580" marT="0" marB="0"/>
                </a:tc>
              </a:tr>
              <a:tr h="173990">
                <a:tc gridSpan="2">
                  <a:txBody>
                    <a:bodyPr/>
                    <a:lstStyle/>
                    <a:p>
                      <a:pPr marL="38100" marR="38100">
                        <a:spcAft>
                          <a:spcPts val="0"/>
                        </a:spcAft>
                      </a:pPr>
                      <a:r>
                        <a:rPr lang="es-EC" sz="1600">
                          <a:effectLst/>
                        </a:rPr>
                        <a:t>Rango</a:t>
                      </a:r>
                      <a:endParaRPr lang="es-EC" sz="1600">
                        <a:solidFill>
                          <a:srgbClr val="2E74B5"/>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algn="ctr">
                        <a:spcAft>
                          <a:spcPts val="0"/>
                        </a:spcAft>
                      </a:pPr>
                      <a:r>
                        <a:rPr lang="es-EC" sz="1600">
                          <a:effectLst/>
                        </a:rPr>
                        <a:t>,82</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algn="ctr">
                        <a:spcAft>
                          <a:spcPts val="0"/>
                        </a:spcAft>
                      </a:pPr>
                      <a:r>
                        <a:rPr lang="es-EC" sz="1600" dirty="0">
                          <a:effectLst/>
                        </a:rPr>
                        <a:t>,69</a:t>
                      </a:r>
                      <a:endParaRPr lang="es-EC" sz="1600" dirty="0">
                        <a:solidFill>
                          <a:srgbClr val="2E74B5"/>
                        </a:solidFill>
                        <a:effectLst/>
                        <a:latin typeface="Times New Roman"/>
                        <a:ea typeface="Times New Roman"/>
                        <a:cs typeface="Times New Roman"/>
                      </a:endParaRPr>
                    </a:p>
                  </a:txBody>
                  <a:tcPr marL="68580" marR="68580" marT="0" marB="0"/>
                </a:tc>
              </a:tr>
              <a:tr h="167005">
                <a:tc gridSpan="2">
                  <a:txBody>
                    <a:bodyPr/>
                    <a:lstStyle/>
                    <a:p>
                      <a:pPr marL="38100" marR="38100">
                        <a:spcAft>
                          <a:spcPts val="0"/>
                        </a:spcAft>
                      </a:pPr>
                      <a:r>
                        <a:rPr lang="es-EC" sz="1600">
                          <a:effectLst/>
                        </a:rPr>
                        <a:t>Mínimo</a:t>
                      </a:r>
                      <a:endParaRPr lang="es-EC" sz="1600">
                        <a:solidFill>
                          <a:srgbClr val="2E74B5"/>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algn="ctr">
                        <a:spcAft>
                          <a:spcPts val="0"/>
                        </a:spcAft>
                      </a:pPr>
                      <a:r>
                        <a:rPr lang="es-EC" sz="1600">
                          <a:effectLst/>
                        </a:rPr>
                        <a:t>2,89</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algn="ctr">
                        <a:spcAft>
                          <a:spcPts val="0"/>
                        </a:spcAft>
                      </a:pPr>
                      <a:r>
                        <a:rPr lang="es-EC" sz="1600" dirty="0">
                          <a:effectLst/>
                        </a:rPr>
                        <a:t>2,64</a:t>
                      </a:r>
                      <a:endParaRPr lang="es-EC" sz="1600" dirty="0">
                        <a:solidFill>
                          <a:srgbClr val="2E74B5"/>
                        </a:solidFill>
                        <a:effectLst/>
                        <a:latin typeface="Times New Roman"/>
                        <a:ea typeface="Times New Roman"/>
                        <a:cs typeface="Times New Roman"/>
                      </a:endParaRPr>
                    </a:p>
                  </a:txBody>
                  <a:tcPr marL="68580" marR="68580" marT="0" marB="0"/>
                </a:tc>
              </a:tr>
              <a:tr h="167005">
                <a:tc gridSpan="2">
                  <a:txBody>
                    <a:bodyPr/>
                    <a:lstStyle/>
                    <a:p>
                      <a:pPr marL="38100" marR="38100">
                        <a:spcAft>
                          <a:spcPts val="0"/>
                        </a:spcAft>
                      </a:pPr>
                      <a:r>
                        <a:rPr lang="es-EC" sz="1600">
                          <a:effectLst/>
                        </a:rPr>
                        <a:t>Máximo</a:t>
                      </a:r>
                      <a:endParaRPr lang="es-EC" sz="1600">
                        <a:solidFill>
                          <a:srgbClr val="2E74B5"/>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algn="ctr">
                        <a:spcAft>
                          <a:spcPts val="0"/>
                        </a:spcAft>
                      </a:pPr>
                      <a:r>
                        <a:rPr lang="es-EC" sz="1600">
                          <a:effectLst/>
                        </a:rPr>
                        <a:t>3,71</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algn="ctr">
                        <a:spcAft>
                          <a:spcPts val="0"/>
                        </a:spcAft>
                      </a:pPr>
                      <a:r>
                        <a:rPr lang="es-EC" sz="1600" dirty="0">
                          <a:effectLst/>
                        </a:rPr>
                        <a:t>3,33</a:t>
                      </a:r>
                      <a:endParaRPr lang="es-EC" sz="1600" dirty="0">
                        <a:solidFill>
                          <a:srgbClr val="2E74B5"/>
                        </a:solidFill>
                        <a:effectLst/>
                        <a:latin typeface="Times New Roman"/>
                        <a:ea typeface="Times New Roman"/>
                        <a:cs typeface="Times New Roman"/>
                      </a:endParaRPr>
                    </a:p>
                  </a:txBody>
                  <a:tcPr marL="68580" marR="68580" marT="0" marB="0"/>
                </a:tc>
              </a:tr>
              <a:tr h="342265">
                <a:tc gridSpan="2">
                  <a:txBody>
                    <a:bodyPr/>
                    <a:lstStyle/>
                    <a:p>
                      <a:pPr marL="38100" marR="38100">
                        <a:spcAft>
                          <a:spcPts val="0"/>
                        </a:spcAft>
                      </a:pPr>
                      <a:r>
                        <a:rPr lang="es-EC" sz="1600">
                          <a:effectLst/>
                        </a:rPr>
                        <a:t>Suma</a:t>
                      </a:r>
                      <a:endParaRPr lang="es-EC" sz="1600">
                        <a:solidFill>
                          <a:srgbClr val="2E74B5"/>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algn="ctr">
                        <a:spcAft>
                          <a:spcPts val="0"/>
                        </a:spcAft>
                      </a:pPr>
                      <a:r>
                        <a:rPr lang="es-EC" sz="1600">
                          <a:effectLst/>
                        </a:rPr>
                        <a:t>69,96</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algn="ctr">
                        <a:spcAft>
                          <a:spcPts val="0"/>
                        </a:spcAft>
                      </a:pPr>
                      <a:r>
                        <a:rPr lang="es-EC" sz="1600" dirty="0">
                          <a:effectLst/>
                        </a:rPr>
                        <a:t>64,58</a:t>
                      </a:r>
                      <a:endParaRPr lang="es-EC" sz="1600" dirty="0">
                        <a:solidFill>
                          <a:srgbClr val="2E74B5"/>
                        </a:solidFill>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56980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31640" y="1124744"/>
            <a:ext cx="6912768" cy="615553"/>
          </a:xfrm>
          <a:prstGeom prst="rect">
            <a:avLst/>
          </a:prstGeom>
          <a:noFill/>
        </p:spPr>
        <p:txBody>
          <a:bodyPr wrap="square" rtlCol="0">
            <a:spAutoFit/>
          </a:bodyPr>
          <a:lstStyle/>
          <a:p>
            <a:r>
              <a:rPr lang="es-ES" sz="2000" i="1" dirty="0"/>
              <a:t>Estadística descriptiva test de </a:t>
            </a:r>
            <a:r>
              <a:rPr lang="es-ES" sz="2000" i="1" dirty="0" smtClean="0"/>
              <a:t>equilibrio SEBT</a:t>
            </a:r>
            <a:endParaRPr lang="es-EC" sz="2000" i="1" dirty="0"/>
          </a:p>
          <a:p>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3972844785"/>
              </p:ext>
            </p:extLst>
          </p:nvPr>
        </p:nvGraphicFramePr>
        <p:xfrm>
          <a:off x="1619672" y="1709109"/>
          <a:ext cx="6912766" cy="4233545"/>
        </p:xfrm>
        <a:graphic>
          <a:graphicData uri="http://schemas.openxmlformats.org/drawingml/2006/table">
            <a:tbl>
              <a:tblPr>
                <a:tableStyleId>{348E0D0E-90F0-4FF7-A89F-ABA352942017}</a:tableStyleId>
              </a:tblPr>
              <a:tblGrid>
                <a:gridCol w="867831"/>
                <a:gridCol w="1208987"/>
                <a:gridCol w="1208987"/>
                <a:gridCol w="1208987"/>
                <a:gridCol w="1208987"/>
                <a:gridCol w="1208987"/>
              </a:tblGrid>
              <a:tr h="161290">
                <a:tc gridSpan="6">
                  <a:txBody>
                    <a:bodyPr/>
                    <a:lstStyle/>
                    <a:p>
                      <a:pPr marL="38100" marR="38100" indent="252095" algn="ctr">
                        <a:spcAft>
                          <a:spcPts val="0"/>
                        </a:spcAft>
                      </a:pPr>
                      <a:r>
                        <a:rPr lang="es-EC" sz="1600" dirty="0">
                          <a:effectLst/>
                        </a:rPr>
                        <a:t>ESTADISTICA  DESCRIPTIVA</a:t>
                      </a:r>
                      <a:endParaRPr lang="es-EC" sz="1600" dirty="0">
                        <a:solidFill>
                          <a:srgbClr val="2E74B5"/>
                        </a:solidFill>
                        <a:effectLst/>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64210">
                <a:tc gridSpan="2">
                  <a:txBody>
                    <a:bodyPr/>
                    <a:lstStyle/>
                    <a:p>
                      <a:pPr indent="252095" algn="just">
                        <a:spcAft>
                          <a:spcPts val="0"/>
                        </a:spcAft>
                      </a:pPr>
                      <a:r>
                        <a:rPr lang="es-EC" sz="1200">
                          <a:effectLst/>
                        </a:rPr>
                        <a:t> </a:t>
                      </a:r>
                      <a:endParaRPr lang="es-EC" sz="1200">
                        <a:solidFill>
                          <a:srgbClr val="2E74B5"/>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indent="252095" algn="ctr">
                        <a:spcAft>
                          <a:spcPts val="0"/>
                        </a:spcAft>
                      </a:pPr>
                      <a:r>
                        <a:rPr lang="es-EC" sz="1600" dirty="0">
                          <a:effectLst/>
                        </a:rPr>
                        <a:t>PRE TEST PIE DERECHO</a:t>
                      </a:r>
                      <a:endParaRPr lang="es-EC" sz="1600" dirty="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dirty="0">
                          <a:effectLst/>
                        </a:rPr>
                        <a:t>POS TEST PIEDERECHO</a:t>
                      </a:r>
                      <a:endParaRPr lang="es-EC" sz="1600" dirty="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a:effectLst/>
                        </a:rPr>
                        <a:t>PRE TEST PIE IZQUIERDO</a:t>
                      </a:r>
                      <a:endParaRPr lang="es-EC" sz="1600">
                        <a:solidFill>
                          <a:srgbClr val="2E74B5"/>
                        </a:solidFill>
                        <a:effectLst/>
                        <a:latin typeface="Times New Roman"/>
                        <a:ea typeface="Times New Roman"/>
                        <a:cs typeface="Times New Roman"/>
                      </a:endParaRPr>
                    </a:p>
                  </a:txBody>
                  <a:tcPr marL="68580" marR="68580" marT="0" marB="0"/>
                </a:tc>
                <a:tc>
                  <a:txBody>
                    <a:bodyPr/>
                    <a:lstStyle/>
                    <a:p>
                      <a:pPr marR="38100" indent="252095" algn="ctr">
                        <a:spcAft>
                          <a:spcPts val="0"/>
                        </a:spcAft>
                      </a:pPr>
                      <a:r>
                        <a:rPr lang="es-EC" sz="1600">
                          <a:effectLst/>
                        </a:rPr>
                        <a:t>POS TEST PIE IZQUIERDO</a:t>
                      </a:r>
                      <a:endParaRPr lang="es-EC" sz="1600">
                        <a:solidFill>
                          <a:srgbClr val="2E74B5"/>
                        </a:solidFill>
                        <a:effectLst/>
                        <a:latin typeface="Times New Roman"/>
                        <a:ea typeface="Times New Roman"/>
                        <a:cs typeface="Times New Roman"/>
                      </a:endParaRPr>
                    </a:p>
                  </a:txBody>
                  <a:tcPr marL="68580" marR="68580" marT="0" marB="0"/>
                </a:tc>
              </a:tr>
              <a:tr h="85725">
                <a:tc rowSpan="2">
                  <a:txBody>
                    <a:bodyPr/>
                    <a:lstStyle/>
                    <a:p>
                      <a:pPr marL="38100" marR="38100" indent="252095" algn="just">
                        <a:spcAft>
                          <a:spcPts val="0"/>
                        </a:spcAft>
                      </a:pPr>
                      <a:r>
                        <a:rPr lang="es-EC" sz="1200">
                          <a:effectLst/>
                        </a:rPr>
                        <a:t>N</a:t>
                      </a:r>
                      <a:endParaRPr lang="es-EC" sz="1200">
                        <a:solidFill>
                          <a:srgbClr val="2E74B5"/>
                        </a:solidFill>
                        <a:effectLst/>
                        <a:latin typeface="Times New Roman"/>
                        <a:ea typeface="Times New Roman"/>
                        <a:cs typeface="Times New Roman"/>
                      </a:endParaRPr>
                    </a:p>
                  </a:txBody>
                  <a:tcPr marL="68580" marR="68580" marT="0" marB="0"/>
                </a:tc>
                <a:tc>
                  <a:txBody>
                    <a:bodyPr/>
                    <a:lstStyle/>
                    <a:p>
                      <a:pPr marR="38100" indent="252095" algn="just">
                        <a:spcAft>
                          <a:spcPts val="0"/>
                        </a:spcAft>
                      </a:pPr>
                      <a:r>
                        <a:rPr lang="es-EC" sz="1200">
                          <a:effectLst/>
                        </a:rPr>
                        <a:t>Válido</a:t>
                      </a:r>
                      <a:endParaRPr lang="es-EC" sz="1200">
                        <a:solidFill>
                          <a:srgbClr val="2E74B5"/>
                        </a:solidFill>
                        <a:effectLst/>
                        <a:latin typeface="Times New Roman"/>
                        <a:ea typeface="Times New Roman"/>
                        <a:cs typeface="Times New Roman"/>
                      </a:endParaRPr>
                    </a:p>
                  </a:txBody>
                  <a:tcPr marL="68580" marR="68580" marT="0" marB="0"/>
                </a:tc>
                <a:tc>
                  <a:txBody>
                    <a:bodyPr/>
                    <a:lstStyle/>
                    <a:p>
                      <a:pPr marL="38100" marR="38100" indent="20955" algn="ctr">
                        <a:spcAft>
                          <a:spcPts val="0"/>
                        </a:spcAft>
                      </a:pPr>
                      <a:r>
                        <a:rPr lang="es-EC" sz="1600">
                          <a:effectLst/>
                        </a:rPr>
                        <a:t>22</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1590" algn="ctr">
                        <a:spcAft>
                          <a:spcPts val="0"/>
                        </a:spcAft>
                      </a:pPr>
                      <a:r>
                        <a:rPr lang="es-EC" sz="1600" dirty="0">
                          <a:effectLst/>
                        </a:rPr>
                        <a:t>22</a:t>
                      </a:r>
                      <a:endParaRPr lang="es-EC" sz="1600" dirty="0">
                        <a:solidFill>
                          <a:srgbClr val="2E74B5"/>
                        </a:solidFill>
                        <a:effectLst/>
                        <a:latin typeface="Times New Roman"/>
                        <a:ea typeface="Times New Roman"/>
                        <a:cs typeface="Times New Roman"/>
                      </a:endParaRPr>
                    </a:p>
                  </a:txBody>
                  <a:tcPr marL="68580" marR="68580" marT="0" marB="0"/>
                </a:tc>
                <a:tc>
                  <a:txBody>
                    <a:bodyPr/>
                    <a:lstStyle/>
                    <a:p>
                      <a:pPr marL="38100" marR="38100" indent="34925" algn="ctr">
                        <a:spcAft>
                          <a:spcPts val="0"/>
                        </a:spcAft>
                      </a:pPr>
                      <a:r>
                        <a:rPr lang="es-EC" sz="1600">
                          <a:effectLst/>
                        </a:rPr>
                        <a:t>22</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7620" algn="ctr">
                        <a:spcAft>
                          <a:spcPts val="0"/>
                        </a:spcAft>
                      </a:pPr>
                      <a:r>
                        <a:rPr lang="es-EC" sz="1600">
                          <a:effectLst/>
                        </a:rPr>
                        <a:t>22</a:t>
                      </a:r>
                      <a:endParaRPr lang="es-EC" sz="1600">
                        <a:solidFill>
                          <a:srgbClr val="2E74B5"/>
                        </a:solidFill>
                        <a:effectLst/>
                        <a:latin typeface="Times New Roman"/>
                        <a:ea typeface="Times New Roman"/>
                        <a:cs typeface="Times New Roman"/>
                      </a:endParaRPr>
                    </a:p>
                  </a:txBody>
                  <a:tcPr marL="68580" marR="68580" marT="0" marB="0"/>
                </a:tc>
              </a:tr>
              <a:tr h="85725">
                <a:tc vMerge="1">
                  <a:txBody>
                    <a:bodyPr/>
                    <a:lstStyle/>
                    <a:p>
                      <a:endParaRPr lang="es-EC"/>
                    </a:p>
                  </a:txBody>
                  <a:tcPr/>
                </a:tc>
                <a:tc>
                  <a:txBody>
                    <a:bodyPr/>
                    <a:lstStyle/>
                    <a:p>
                      <a:pPr marR="38100" indent="252095" algn="just">
                        <a:spcAft>
                          <a:spcPts val="0"/>
                        </a:spcAft>
                      </a:pPr>
                      <a:r>
                        <a:rPr lang="es-EC" sz="1200">
                          <a:effectLst/>
                        </a:rPr>
                        <a:t>Perdidos</a:t>
                      </a:r>
                      <a:endParaRPr lang="es-EC" sz="1200">
                        <a:solidFill>
                          <a:srgbClr val="2E74B5"/>
                        </a:solidFill>
                        <a:effectLst/>
                        <a:latin typeface="Times New Roman"/>
                        <a:ea typeface="Times New Roman"/>
                        <a:cs typeface="Times New Roman"/>
                      </a:endParaRPr>
                    </a:p>
                  </a:txBody>
                  <a:tcPr marL="68580" marR="68580" marT="0" marB="0"/>
                </a:tc>
                <a:tc>
                  <a:txBody>
                    <a:bodyPr/>
                    <a:lstStyle/>
                    <a:p>
                      <a:pPr marL="38100" marR="38100" indent="20955" algn="ctr">
                        <a:spcAft>
                          <a:spcPts val="0"/>
                        </a:spcAft>
                      </a:pPr>
                      <a:r>
                        <a:rPr lang="es-EC" sz="1600">
                          <a:effectLst/>
                        </a:rPr>
                        <a:t>0</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1590" algn="ctr">
                        <a:spcAft>
                          <a:spcPts val="0"/>
                        </a:spcAft>
                      </a:pPr>
                      <a:r>
                        <a:rPr lang="es-EC" sz="1600" dirty="0">
                          <a:effectLst/>
                        </a:rPr>
                        <a:t>0</a:t>
                      </a:r>
                      <a:endParaRPr lang="es-EC" sz="1600" dirty="0">
                        <a:solidFill>
                          <a:srgbClr val="2E74B5"/>
                        </a:solidFill>
                        <a:effectLst/>
                        <a:latin typeface="Times New Roman"/>
                        <a:ea typeface="Times New Roman"/>
                        <a:cs typeface="Times New Roman"/>
                      </a:endParaRPr>
                    </a:p>
                  </a:txBody>
                  <a:tcPr marL="68580" marR="68580" marT="0" marB="0"/>
                </a:tc>
                <a:tc>
                  <a:txBody>
                    <a:bodyPr/>
                    <a:lstStyle/>
                    <a:p>
                      <a:pPr marL="38100" marR="38100" indent="34925" algn="ctr">
                        <a:spcAft>
                          <a:spcPts val="0"/>
                        </a:spcAft>
                      </a:pPr>
                      <a:r>
                        <a:rPr lang="es-EC" sz="1600">
                          <a:effectLst/>
                        </a:rPr>
                        <a:t>0</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7620" algn="ctr">
                        <a:spcAft>
                          <a:spcPts val="0"/>
                        </a:spcAft>
                      </a:pPr>
                      <a:r>
                        <a:rPr lang="es-EC" sz="1600">
                          <a:effectLst/>
                        </a:rPr>
                        <a:t>0</a:t>
                      </a:r>
                      <a:endParaRPr lang="es-EC" sz="1600">
                        <a:solidFill>
                          <a:srgbClr val="2E74B5"/>
                        </a:solidFill>
                        <a:effectLst/>
                        <a:latin typeface="Times New Roman"/>
                        <a:ea typeface="Times New Roman"/>
                        <a:cs typeface="Times New Roman"/>
                      </a:endParaRPr>
                    </a:p>
                  </a:txBody>
                  <a:tcPr marL="68580" marR="68580" marT="0" marB="0"/>
                </a:tc>
              </a:tr>
              <a:tr h="161290">
                <a:tc gridSpan="2">
                  <a:txBody>
                    <a:bodyPr/>
                    <a:lstStyle/>
                    <a:p>
                      <a:pPr marR="38100" indent="252095" algn="just">
                        <a:spcAft>
                          <a:spcPts val="0"/>
                        </a:spcAft>
                      </a:pPr>
                      <a:r>
                        <a:rPr lang="es-EC" sz="1200" dirty="0">
                          <a:solidFill>
                            <a:srgbClr val="C00000"/>
                          </a:solidFill>
                          <a:effectLst/>
                        </a:rPr>
                        <a:t>Media</a:t>
                      </a:r>
                      <a:endParaRPr lang="es-EC" sz="1200" dirty="0">
                        <a:solidFill>
                          <a:srgbClr val="C00000"/>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indent="252095" algn="ctr">
                        <a:spcAft>
                          <a:spcPts val="0"/>
                        </a:spcAft>
                      </a:pPr>
                      <a:r>
                        <a:rPr lang="es-EC" sz="1600" dirty="0" smtClean="0">
                          <a:solidFill>
                            <a:srgbClr val="C00000"/>
                          </a:solidFill>
                          <a:effectLst/>
                        </a:rPr>
                        <a:t>346,9</a:t>
                      </a:r>
                      <a:r>
                        <a:rPr lang="es-EC" sz="1600" baseline="0" dirty="0" smtClean="0">
                          <a:solidFill>
                            <a:srgbClr val="C00000"/>
                          </a:solidFill>
                          <a:effectLst/>
                        </a:rPr>
                        <a:t> CM</a:t>
                      </a:r>
                      <a:endParaRPr lang="es-EC" sz="1600" dirty="0">
                        <a:solidFill>
                          <a:srgbClr val="C00000"/>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dirty="0" smtClean="0">
                          <a:solidFill>
                            <a:srgbClr val="C00000"/>
                          </a:solidFill>
                          <a:effectLst/>
                        </a:rPr>
                        <a:t>362,9</a:t>
                      </a:r>
                      <a:r>
                        <a:rPr lang="es-EC" sz="1600" baseline="0" dirty="0" smtClean="0">
                          <a:solidFill>
                            <a:srgbClr val="C00000"/>
                          </a:solidFill>
                          <a:effectLst/>
                        </a:rPr>
                        <a:t> CM</a:t>
                      </a:r>
                      <a:endParaRPr lang="es-EC" sz="1600" dirty="0">
                        <a:solidFill>
                          <a:srgbClr val="C00000"/>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dirty="0" smtClean="0">
                          <a:solidFill>
                            <a:srgbClr val="C00000"/>
                          </a:solidFill>
                          <a:effectLst/>
                        </a:rPr>
                        <a:t>322,9</a:t>
                      </a:r>
                      <a:r>
                        <a:rPr lang="es-EC" sz="1600" baseline="0" dirty="0" smtClean="0">
                          <a:solidFill>
                            <a:srgbClr val="C00000"/>
                          </a:solidFill>
                          <a:effectLst/>
                        </a:rPr>
                        <a:t> CM</a:t>
                      </a:r>
                      <a:endParaRPr lang="es-EC" sz="1600" dirty="0">
                        <a:solidFill>
                          <a:srgbClr val="C00000"/>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dirty="0" smtClean="0">
                          <a:solidFill>
                            <a:srgbClr val="C00000"/>
                          </a:solidFill>
                          <a:effectLst/>
                        </a:rPr>
                        <a:t>342,9</a:t>
                      </a:r>
                      <a:r>
                        <a:rPr lang="es-EC" sz="1600" baseline="0" dirty="0" smtClean="0">
                          <a:solidFill>
                            <a:srgbClr val="C00000"/>
                          </a:solidFill>
                          <a:effectLst/>
                        </a:rPr>
                        <a:t> CM</a:t>
                      </a:r>
                      <a:endParaRPr lang="es-EC" sz="1600" dirty="0">
                        <a:solidFill>
                          <a:srgbClr val="C00000"/>
                        </a:solidFill>
                        <a:effectLst/>
                        <a:latin typeface="Times New Roman"/>
                        <a:ea typeface="Times New Roman"/>
                        <a:cs typeface="Times New Roman"/>
                      </a:endParaRPr>
                    </a:p>
                  </a:txBody>
                  <a:tcPr marL="68580" marR="68580" marT="0" marB="0"/>
                </a:tc>
              </a:tr>
              <a:tr h="332105">
                <a:tc gridSpan="2">
                  <a:txBody>
                    <a:bodyPr/>
                    <a:lstStyle/>
                    <a:p>
                      <a:pPr marR="38100" indent="252095" algn="just">
                        <a:spcAft>
                          <a:spcPts val="0"/>
                        </a:spcAft>
                      </a:pPr>
                      <a:r>
                        <a:rPr lang="es-EC" sz="1200">
                          <a:solidFill>
                            <a:srgbClr val="C00000"/>
                          </a:solidFill>
                          <a:effectLst/>
                        </a:rPr>
                        <a:t>Diferencia de medias</a:t>
                      </a:r>
                      <a:endParaRPr lang="es-EC" sz="1200">
                        <a:solidFill>
                          <a:srgbClr val="C00000"/>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indent="252095" algn="ctr">
                        <a:spcAft>
                          <a:spcPts val="0"/>
                        </a:spcAft>
                      </a:pPr>
                      <a:r>
                        <a:rPr lang="es-EC" sz="1600">
                          <a:solidFill>
                            <a:srgbClr val="C00000"/>
                          </a:solidFill>
                          <a:effectLst/>
                        </a:rPr>
                        <a:t> </a:t>
                      </a:r>
                      <a:endParaRPr lang="es-EC" sz="1600">
                        <a:solidFill>
                          <a:srgbClr val="C00000"/>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dirty="0" smtClean="0">
                          <a:solidFill>
                            <a:srgbClr val="C00000"/>
                          </a:solidFill>
                          <a:effectLst/>
                        </a:rPr>
                        <a:t>16 CM</a:t>
                      </a:r>
                      <a:endParaRPr lang="es-EC" sz="1600" dirty="0">
                        <a:solidFill>
                          <a:srgbClr val="C00000"/>
                        </a:solidFill>
                        <a:effectLst/>
                        <a:latin typeface="Times New Roman"/>
                        <a:ea typeface="Times New Roman"/>
                        <a:cs typeface="Times New Roman"/>
                      </a:endParaRPr>
                    </a:p>
                  </a:txBody>
                  <a:tcPr marL="68580" marR="68580" marT="0" marB="0"/>
                </a:tc>
                <a:tc>
                  <a:txBody>
                    <a:bodyPr/>
                    <a:lstStyle/>
                    <a:p>
                      <a:pPr marL="38100" marR="38100" indent="-38100" algn="ctr">
                        <a:spcAft>
                          <a:spcPts val="0"/>
                        </a:spcAft>
                      </a:pPr>
                      <a:r>
                        <a:rPr lang="es-EC" sz="1600" dirty="0">
                          <a:solidFill>
                            <a:srgbClr val="C00000"/>
                          </a:solidFill>
                          <a:effectLst/>
                        </a:rPr>
                        <a:t> </a:t>
                      </a:r>
                      <a:endParaRPr lang="es-EC" sz="1600" dirty="0">
                        <a:solidFill>
                          <a:srgbClr val="C00000"/>
                        </a:solidFill>
                        <a:effectLst/>
                        <a:latin typeface="Times New Roman"/>
                        <a:ea typeface="Times New Roman"/>
                        <a:cs typeface="Times New Roman"/>
                      </a:endParaRPr>
                    </a:p>
                  </a:txBody>
                  <a:tcPr marL="68580" marR="68580" marT="0" marB="0"/>
                </a:tc>
                <a:tc>
                  <a:txBody>
                    <a:bodyPr/>
                    <a:lstStyle/>
                    <a:p>
                      <a:pPr marL="38100" marR="38100" indent="-7620" algn="ctr">
                        <a:spcAft>
                          <a:spcPts val="0"/>
                        </a:spcAft>
                      </a:pPr>
                      <a:r>
                        <a:rPr lang="es-EC" sz="1600" dirty="0" smtClean="0">
                          <a:solidFill>
                            <a:srgbClr val="C00000"/>
                          </a:solidFill>
                          <a:effectLst/>
                        </a:rPr>
                        <a:t>20 CM</a:t>
                      </a:r>
                      <a:endParaRPr lang="es-EC" sz="1600" dirty="0">
                        <a:solidFill>
                          <a:srgbClr val="C00000"/>
                        </a:solidFill>
                        <a:effectLst/>
                        <a:latin typeface="Times New Roman"/>
                        <a:ea typeface="Times New Roman"/>
                        <a:cs typeface="Times New Roman"/>
                      </a:endParaRPr>
                    </a:p>
                  </a:txBody>
                  <a:tcPr marL="68580" marR="68580" marT="0" marB="0"/>
                </a:tc>
              </a:tr>
              <a:tr h="161290">
                <a:tc gridSpan="2">
                  <a:txBody>
                    <a:bodyPr/>
                    <a:lstStyle/>
                    <a:p>
                      <a:pPr marR="38100" indent="252095" algn="just">
                        <a:spcAft>
                          <a:spcPts val="0"/>
                        </a:spcAft>
                      </a:pPr>
                      <a:r>
                        <a:rPr lang="es-EC" sz="1200">
                          <a:effectLst/>
                        </a:rPr>
                        <a:t>Rango</a:t>
                      </a:r>
                      <a:endParaRPr lang="es-EC" sz="1200">
                        <a:solidFill>
                          <a:srgbClr val="2E74B5"/>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239395" marR="38100" indent="252095" algn="l">
                        <a:spcAft>
                          <a:spcPts val="0"/>
                        </a:spcAft>
                      </a:pPr>
                      <a:r>
                        <a:rPr lang="es-EC" sz="1600">
                          <a:effectLst/>
                        </a:rPr>
                        <a:t>29,00</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a:effectLst/>
                        </a:rPr>
                        <a:t>20,00</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38100" algn="ctr">
                        <a:spcAft>
                          <a:spcPts val="0"/>
                        </a:spcAft>
                      </a:pPr>
                      <a:r>
                        <a:rPr lang="es-EC" sz="1600" dirty="0">
                          <a:effectLst/>
                        </a:rPr>
                        <a:t>29,00</a:t>
                      </a:r>
                      <a:endParaRPr lang="es-EC" sz="1600" dirty="0">
                        <a:solidFill>
                          <a:srgbClr val="2E74B5"/>
                        </a:solidFill>
                        <a:effectLst/>
                        <a:latin typeface="Times New Roman"/>
                        <a:ea typeface="Times New Roman"/>
                        <a:cs typeface="Times New Roman"/>
                      </a:endParaRPr>
                    </a:p>
                  </a:txBody>
                  <a:tcPr marL="68580" marR="68580" marT="0" marB="0"/>
                </a:tc>
                <a:tc>
                  <a:txBody>
                    <a:bodyPr/>
                    <a:lstStyle/>
                    <a:p>
                      <a:pPr marL="38100" marR="38100" indent="-7620" algn="ctr">
                        <a:spcAft>
                          <a:spcPts val="0"/>
                        </a:spcAft>
                      </a:pPr>
                      <a:r>
                        <a:rPr lang="es-EC" sz="1600">
                          <a:effectLst/>
                        </a:rPr>
                        <a:t>25,00</a:t>
                      </a:r>
                      <a:endParaRPr lang="es-EC" sz="1600">
                        <a:solidFill>
                          <a:srgbClr val="2E74B5"/>
                        </a:solidFill>
                        <a:effectLst/>
                        <a:latin typeface="Times New Roman"/>
                        <a:ea typeface="Times New Roman"/>
                        <a:cs typeface="Times New Roman"/>
                      </a:endParaRPr>
                    </a:p>
                  </a:txBody>
                  <a:tcPr marL="68580" marR="68580" marT="0" marB="0"/>
                </a:tc>
              </a:tr>
              <a:tr h="170180">
                <a:tc gridSpan="2">
                  <a:txBody>
                    <a:bodyPr/>
                    <a:lstStyle/>
                    <a:p>
                      <a:pPr marR="38100" indent="252095" algn="just">
                        <a:spcAft>
                          <a:spcPts val="0"/>
                        </a:spcAft>
                      </a:pPr>
                      <a:r>
                        <a:rPr lang="es-EC" sz="1200">
                          <a:effectLst/>
                        </a:rPr>
                        <a:t>Mínimo</a:t>
                      </a:r>
                      <a:endParaRPr lang="es-EC" sz="1200">
                        <a:solidFill>
                          <a:srgbClr val="2E74B5"/>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239395" marR="38100" indent="252095" algn="l">
                        <a:spcAft>
                          <a:spcPts val="0"/>
                        </a:spcAft>
                      </a:pPr>
                      <a:r>
                        <a:rPr lang="es-EC" sz="1600">
                          <a:effectLst/>
                        </a:rPr>
                        <a:t>332,00</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a:effectLst/>
                        </a:rPr>
                        <a:t>345,00</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38100" algn="ctr">
                        <a:spcAft>
                          <a:spcPts val="0"/>
                        </a:spcAft>
                      </a:pPr>
                      <a:r>
                        <a:rPr lang="es-EC" sz="1600" dirty="0">
                          <a:effectLst/>
                        </a:rPr>
                        <a:t>308,00</a:t>
                      </a:r>
                      <a:endParaRPr lang="es-EC" sz="1600" dirty="0">
                        <a:solidFill>
                          <a:srgbClr val="2E74B5"/>
                        </a:solidFill>
                        <a:effectLst/>
                        <a:latin typeface="Times New Roman"/>
                        <a:ea typeface="Times New Roman"/>
                        <a:cs typeface="Times New Roman"/>
                      </a:endParaRPr>
                    </a:p>
                  </a:txBody>
                  <a:tcPr marL="68580" marR="68580" marT="0" marB="0"/>
                </a:tc>
                <a:tc>
                  <a:txBody>
                    <a:bodyPr/>
                    <a:lstStyle/>
                    <a:p>
                      <a:pPr marL="38100" marR="38100" indent="-7620" algn="ctr">
                        <a:spcAft>
                          <a:spcPts val="0"/>
                        </a:spcAft>
                      </a:pPr>
                      <a:r>
                        <a:rPr lang="es-EC" sz="1600">
                          <a:effectLst/>
                        </a:rPr>
                        <a:t>320,00</a:t>
                      </a:r>
                      <a:endParaRPr lang="es-EC" sz="1600">
                        <a:solidFill>
                          <a:srgbClr val="2E74B5"/>
                        </a:solidFill>
                        <a:effectLst/>
                        <a:latin typeface="Times New Roman"/>
                        <a:ea typeface="Times New Roman"/>
                        <a:cs typeface="Times New Roman"/>
                      </a:endParaRPr>
                    </a:p>
                  </a:txBody>
                  <a:tcPr marL="68580" marR="68580" marT="0" marB="0"/>
                </a:tc>
              </a:tr>
              <a:tr h="161290">
                <a:tc gridSpan="2">
                  <a:txBody>
                    <a:bodyPr/>
                    <a:lstStyle/>
                    <a:p>
                      <a:pPr marR="38100" indent="252095" algn="just">
                        <a:spcAft>
                          <a:spcPts val="0"/>
                        </a:spcAft>
                      </a:pPr>
                      <a:r>
                        <a:rPr lang="es-EC" sz="1200">
                          <a:effectLst/>
                        </a:rPr>
                        <a:t>Máximo</a:t>
                      </a:r>
                      <a:endParaRPr lang="es-EC" sz="1200">
                        <a:solidFill>
                          <a:srgbClr val="2E74B5"/>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239395" marR="38100" indent="252095" algn="l">
                        <a:spcAft>
                          <a:spcPts val="0"/>
                        </a:spcAft>
                      </a:pPr>
                      <a:r>
                        <a:rPr lang="es-EC" sz="1600">
                          <a:effectLst/>
                        </a:rPr>
                        <a:t>361,00</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a:effectLst/>
                        </a:rPr>
                        <a:t>377,00</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38100" algn="ctr">
                        <a:spcAft>
                          <a:spcPts val="0"/>
                        </a:spcAft>
                      </a:pPr>
                      <a:r>
                        <a:rPr lang="es-EC" sz="1600" dirty="0">
                          <a:effectLst/>
                        </a:rPr>
                        <a:t>337,00</a:t>
                      </a:r>
                      <a:endParaRPr lang="es-EC" sz="1600" dirty="0">
                        <a:solidFill>
                          <a:srgbClr val="2E74B5"/>
                        </a:solidFill>
                        <a:effectLst/>
                        <a:latin typeface="Times New Roman"/>
                        <a:ea typeface="Times New Roman"/>
                        <a:cs typeface="Times New Roman"/>
                      </a:endParaRPr>
                    </a:p>
                  </a:txBody>
                  <a:tcPr marL="68580" marR="68580" marT="0" marB="0"/>
                </a:tc>
                <a:tc>
                  <a:txBody>
                    <a:bodyPr/>
                    <a:lstStyle/>
                    <a:p>
                      <a:pPr marL="38100" marR="38100" indent="-7620" algn="ctr">
                        <a:spcAft>
                          <a:spcPts val="0"/>
                        </a:spcAft>
                      </a:pPr>
                      <a:r>
                        <a:rPr lang="es-EC" sz="1600">
                          <a:effectLst/>
                        </a:rPr>
                        <a:t>357,00</a:t>
                      </a:r>
                      <a:endParaRPr lang="es-EC" sz="1600">
                        <a:solidFill>
                          <a:srgbClr val="2E74B5"/>
                        </a:solidFill>
                        <a:effectLst/>
                        <a:latin typeface="Times New Roman"/>
                        <a:ea typeface="Times New Roman"/>
                        <a:cs typeface="Times New Roman"/>
                      </a:endParaRPr>
                    </a:p>
                  </a:txBody>
                  <a:tcPr marL="68580" marR="68580" marT="0" marB="0"/>
                </a:tc>
              </a:tr>
              <a:tr h="332105">
                <a:tc gridSpan="2">
                  <a:txBody>
                    <a:bodyPr/>
                    <a:lstStyle/>
                    <a:p>
                      <a:pPr marR="38100" indent="252095" algn="just">
                        <a:spcAft>
                          <a:spcPts val="0"/>
                        </a:spcAft>
                      </a:pPr>
                      <a:r>
                        <a:rPr lang="es-EC" sz="1200">
                          <a:effectLst/>
                        </a:rPr>
                        <a:t>Suma</a:t>
                      </a:r>
                      <a:endParaRPr lang="es-EC" sz="1200">
                        <a:solidFill>
                          <a:srgbClr val="2E74B5"/>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239395" marR="38100" indent="252095" algn="l">
                        <a:spcAft>
                          <a:spcPts val="0"/>
                        </a:spcAft>
                      </a:pPr>
                      <a:r>
                        <a:rPr lang="es-EC" sz="1600">
                          <a:effectLst/>
                        </a:rPr>
                        <a:t>7632,00</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a:effectLst/>
                        </a:rPr>
                        <a:t>7984,00</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38100" algn="ctr">
                        <a:spcAft>
                          <a:spcPts val="0"/>
                        </a:spcAft>
                      </a:pPr>
                      <a:r>
                        <a:rPr lang="es-EC" sz="1600" dirty="0">
                          <a:effectLst/>
                        </a:rPr>
                        <a:t>7104,00</a:t>
                      </a:r>
                      <a:endParaRPr lang="es-EC" sz="1600" dirty="0">
                        <a:solidFill>
                          <a:srgbClr val="2E74B5"/>
                        </a:solidFill>
                        <a:effectLst/>
                        <a:latin typeface="Times New Roman"/>
                        <a:ea typeface="Times New Roman"/>
                        <a:cs typeface="Times New Roman"/>
                      </a:endParaRPr>
                    </a:p>
                  </a:txBody>
                  <a:tcPr marL="68580" marR="68580" marT="0" marB="0"/>
                </a:tc>
                <a:tc>
                  <a:txBody>
                    <a:bodyPr/>
                    <a:lstStyle/>
                    <a:p>
                      <a:pPr marL="38100" marR="38100" indent="-7620" algn="ctr">
                        <a:spcAft>
                          <a:spcPts val="0"/>
                        </a:spcAft>
                      </a:pPr>
                      <a:r>
                        <a:rPr lang="es-EC" sz="1600" dirty="0">
                          <a:effectLst/>
                        </a:rPr>
                        <a:t>7544,00</a:t>
                      </a:r>
                      <a:endParaRPr lang="es-EC" sz="1600" dirty="0">
                        <a:solidFill>
                          <a:srgbClr val="2E74B5"/>
                        </a:solidFill>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4038159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1600" y="1340768"/>
            <a:ext cx="7272808" cy="4093428"/>
          </a:xfrm>
          <a:prstGeom prst="rect">
            <a:avLst/>
          </a:prstGeom>
          <a:noFill/>
        </p:spPr>
        <p:txBody>
          <a:bodyPr wrap="square" rtlCol="0">
            <a:spAutoFit/>
          </a:bodyPr>
          <a:lstStyle/>
          <a:p>
            <a:pPr lvl="1"/>
            <a:r>
              <a:rPr lang="es-ES" sz="2000" b="1" dirty="0" smtClean="0"/>
              <a:t>Planteamiento del problema</a:t>
            </a:r>
            <a:endParaRPr lang="es-ES" sz="2800" b="1" dirty="0" smtClean="0"/>
          </a:p>
          <a:p>
            <a:endParaRPr lang="es-ES" sz="2000" dirty="0" smtClean="0"/>
          </a:p>
          <a:p>
            <a:pPr algn="just">
              <a:buFont typeface="Arial" pitchFamily="34" charset="0"/>
              <a:buChar char="•"/>
            </a:pPr>
            <a:r>
              <a:rPr lang="es-ES" sz="2000" dirty="0" smtClean="0"/>
              <a:t>   </a:t>
            </a:r>
            <a:r>
              <a:rPr lang="es-ES" sz="2200" dirty="0" smtClean="0"/>
              <a:t>El problema está dado por la falta de una sistematización adecuada de enseñanza-aprendizaje en las diferentes capacidades coordinativas especiales que ofrece este deporte tal como equilibrio, adaptación, diferenciación, acoplamiento, orientación, reacción y es por esto que al llegar a la selección de baloncesto del colegio presentan muchas deficiencias al momento de desarrollar nuevas habilidades de acuerdo a su edad provocando un retraso en la adquisición de los fundamentos técnicos del baloncesto.</a:t>
            </a:r>
            <a:endParaRPr lang="es-EC" sz="2200" dirty="0"/>
          </a:p>
        </p:txBody>
      </p:sp>
    </p:spTree>
    <p:extLst>
      <p:ext uri="{BB962C8B-B14F-4D97-AF65-F5344CB8AC3E}">
        <p14:creationId xmlns:p14="http://schemas.microsoft.com/office/powerpoint/2010/main" val="21073983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03648" y="1052736"/>
            <a:ext cx="7128792" cy="461665"/>
          </a:xfrm>
          <a:prstGeom prst="rect">
            <a:avLst/>
          </a:prstGeom>
          <a:noFill/>
        </p:spPr>
        <p:txBody>
          <a:bodyPr wrap="square" rtlCol="0">
            <a:spAutoFit/>
          </a:bodyPr>
          <a:lstStyle/>
          <a:p>
            <a:r>
              <a:rPr lang="es-EC" sz="2400" dirty="0" smtClean="0"/>
              <a:t>Lanzamiento al Aro</a:t>
            </a:r>
            <a:endParaRPr lang="es-EC" sz="2400" dirty="0"/>
          </a:p>
        </p:txBody>
      </p:sp>
      <p:graphicFrame>
        <p:nvGraphicFramePr>
          <p:cNvPr id="3" name="2 Tabla"/>
          <p:cNvGraphicFramePr>
            <a:graphicFrameLocks noGrp="1"/>
          </p:cNvGraphicFramePr>
          <p:nvPr>
            <p:extLst>
              <p:ext uri="{D42A27DB-BD31-4B8C-83A1-F6EECF244321}">
                <p14:modId xmlns:p14="http://schemas.microsoft.com/office/powerpoint/2010/main" val="2840098681"/>
              </p:ext>
            </p:extLst>
          </p:nvPr>
        </p:nvGraphicFramePr>
        <p:xfrm>
          <a:off x="1367732" y="1916832"/>
          <a:ext cx="7308723" cy="2889250"/>
        </p:xfrm>
        <a:graphic>
          <a:graphicData uri="http://schemas.openxmlformats.org/drawingml/2006/table">
            <a:tbl>
              <a:tblPr>
                <a:tableStyleId>{348E0D0E-90F0-4FF7-A89F-ABA352942017}</a:tableStyleId>
              </a:tblPr>
              <a:tblGrid>
                <a:gridCol w="1732025"/>
                <a:gridCol w="1856806"/>
                <a:gridCol w="1859946"/>
                <a:gridCol w="1859946"/>
              </a:tblGrid>
              <a:tr h="38864">
                <a:tc gridSpan="4">
                  <a:txBody>
                    <a:bodyPr/>
                    <a:lstStyle/>
                    <a:p>
                      <a:pPr marL="38100" marR="38100" indent="252095" algn="ctr">
                        <a:spcAft>
                          <a:spcPts val="0"/>
                        </a:spcAft>
                      </a:pPr>
                      <a:r>
                        <a:rPr lang="es-EC" sz="1800" dirty="0">
                          <a:effectLst/>
                        </a:rPr>
                        <a:t>ESTADISTICA  DESCRIPTIVA</a:t>
                      </a:r>
                      <a:endParaRPr lang="es-EC" sz="1800" dirty="0">
                        <a:solidFill>
                          <a:srgbClr val="2E74B5"/>
                        </a:solidFill>
                        <a:effectLst/>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312420">
                <a:tc gridSpan="2">
                  <a:txBody>
                    <a:bodyPr/>
                    <a:lstStyle/>
                    <a:p>
                      <a:pPr indent="252095" algn="just">
                        <a:spcAft>
                          <a:spcPts val="0"/>
                        </a:spcAft>
                      </a:pPr>
                      <a:r>
                        <a:rPr lang="es-EC" sz="1800" dirty="0">
                          <a:effectLst/>
                        </a:rPr>
                        <a:t> </a:t>
                      </a:r>
                      <a:endParaRPr lang="es-EC" sz="1800" dirty="0">
                        <a:solidFill>
                          <a:srgbClr val="2E74B5"/>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indent="252095" algn="ctr">
                        <a:spcAft>
                          <a:spcPts val="0"/>
                        </a:spcAft>
                      </a:pPr>
                      <a:r>
                        <a:rPr lang="es-EC" sz="1800" dirty="0">
                          <a:effectLst/>
                        </a:rPr>
                        <a:t>PRETEST</a:t>
                      </a:r>
                      <a:endParaRPr lang="es-EC" sz="1800" dirty="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800">
                          <a:effectLst/>
                        </a:rPr>
                        <a:t>POSTEST</a:t>
                      </a:r>
                      <a:endParaRPr lang="es-EC" sz="1800">
                        <a:solidFill>
                          <a:srgbClr val="2E74B5"/>
                        </a:solidFill>
                        <a:effectLst/>
                        <a:latin typeface="Times New Roman"/>
                        <a:ea typeface="Times New Roman"/>
                        <a:cs typeface="Times New Roman"/>
                      </a:endParaRPr>
                    </a:p>
                  </a:txBody>
                  <a:tcPr marL="68580" marR="68580" marT="0" marB="0"/>
                </a:tc>
              </a:tr>
              <a:tr h="69215">
                <a:tc rowSpan="2">
                  <a:txBody>
                    <a:bodyPr/>
                    <a:lstStyle/>
                    <a:p>
                      <a:pPr marL="38100" marR="38100" indent="252095" algn="just">
                        <a:spcAft>
                          <a:spcPts val="0"/>
                        </a:spcAft>
                      </a:pPr>
                      <a:r>
                        <a:rPr lang="es-EC" sz="1200">
                          <a:effectLst/>
                        </a:rPr>
                        <a:t>N</a:t>
                      </a:r>
                      <a:endParaRPr lang="es-EC" sz="1200">
                        <a:solidFill>
                          <a:srgbClr val="2E74B5"/>
                        </a:solidFill>
                        <a:effectLst/>
                        <a:latin typeface="Times New Roman"/>
                        <a:ea typeface="Times New Roman"/>
                        <a:cs typeface="Times New Roman"/>
                      </a:endParaRPr>
                    </a:p>
                  </a:txBody>
                  <a:tcPr marL="68580" marR="68580" marT="0" marB="0"/>
                </a:tc>
                <a:tc>
                  <a:txBody>
                    <a:bodyPr/>
                    <a:lstStyle/>
                    <a:p>
                      <a:pPr marR="38100" indent="252095" algn="just">
                        <a:spcAft>
                          <a:spcPts val="0"/>
                        </a:spcAft>
                      </a:pPr>
                      <a:r>
                        <a:rPr lang="es-EC" sz="1800">
                          <a:effectLst/>
                        </a:rPr>
                        <a:t>Válido</a:t>
                      </a:r>
                      <a:endParaRPr lang="es-EC" sz="1800">
                        <a:solidFill>
                          <a:srgbClr val="2E74B5"/>
                        </a:solidFill>
                        <a:effectLst/>
                        <a:latin typeface="Times New Roman"/>
                        <a:ea typeface="Times New Roman"/>
                        <a:cs typeface="Times New Roman"/>
                      </a:endParaRPr>
                    </a:p>
                  </a:txBody>
                  <a:tcPr marL="68580" marR="68580" marT="0" marB="0"/>
                </a:tc>
                <a:tc>
                  <a:txBody>
                    <a:bodyPr/>
                    <a:lstStyle/>
                    <a:p>
                      <a:pPr marL="38100" marR="38100" indent="-38100" algn="ctr">
                        <a:spcAft>
                          <a:spcPts val="0"/>
                        </a:spcAft>
                      </a:pPr>
                      <a:r>
                        <a:rPr lang="es-EC" sz="1800" dirty="0">
                          <a:effectLst/>
                        </a:rPr>
                        <a:t>22</a:t>
                      </a:r>
                      <a:endParaRPr lang="es-EC" sz="1800" dirty="0">
                        <a:solidFill>
                          <a:srgbClr val="2E74B5"/>
                        </a:solidFill>
                        <a:effectLst/>
                        <a:latin typeface="Times New Roman"/>
                        <a:ea typeface="Times New Roman"/>
                        <a:cs typeface="Times New Roman"/>
                      </a:endParaRPr>
                    </a:p>
                  </a:txBody>
                  <a:tcPr marL="68580" marR="68580" marT="0" marB="0"/>
                </a:tc>
                <a:tc>
                  <a:txBody>
                    <a:bodyPr/>
                    <a:lstStyle/>
                    <a:p>
                      <a:pPr marL="38100" marR="38100" indent="13970" algn="ctr">
                        <a:spcAft>
                          <a:spcPts val="0"/>
                        </a:spcAft>
                      </a:pPr>
                      <a:r>
                        <a:rPr lang="es-EC" sz="1800">
                          <a:effectLst/>
                        </a:rPr>
                        <a:t>22</a:t>
                      </a:r>
                      <a:endParaRPr lang="es-EC" sz="1800">
                        <a:solidFill>
                          <a:srgbClr val="2E74B5"/>
                        </a:solidFill>
                        <a:effectLst/>
                        <a:latin typeface="Times New Roman"/>
                        <a:ea typeface="Times New Roman"/>
                        <a:cs typeface="Times New Roman"/>
                      </a:endParaRPr>
                    </a:p>
                  </a:txBody>
                  <a:tcPr marL="68580" marR="68580" marT="0" marB="0"/>
                </a:tc>
              </a:tr>
              <a:tr h="69215">
                <a:tc vMerge="1">
                  <a:txBody>
                    <a:bodyPr/>
                    <a:lstStyle/>
                    <a:p>
                      <a:endParaRPr lang="es-EC"/>
                    </a:p>
                  </a:txBody>
                  <a:tcPr/>
                </a:tc>
                <a:tc>
                  <a:txBody>
                    <a:bodyPr/>
                    <a:lstStyle/>
                    <a:p>
                      <a:pPr marR="38100" indent="252095" algn="just">
                        <a:spcAft>
                          <a:spcPts val="0"/>
                        </a:spcAft>
                      </a:pPr>
                      <a:r>
                        <a:rPr lang="es-EC" sz="1800">
                          <a:effectLst/>
                        </a:rPr>
                        <a:t>Perdidos</a:t>
                      </a:r>
                      <a:endParaRPr lang="es-EC" sz="1800">
                        <a:solidFill>
                          <a:srgbClr val="2E74B5"/>
                        </a:solidFill>
                        <a:effectLst/>
                        <a:latin typeface="Times New Roman"/>
                        <a:ea typeface="Times New Roman"/>
                        <a:cs typeface="Times New Roman"/>
                      </a:endParaRPr>
                    </a:p>
                  </a:txBody>
                  <a:tcPr marL="68580" marR="68580" marT="0" marB="0"/>
                </a:tc>
                <a:tc>
                  <a:txBody>
                    <a:bodyPr/>
                    <a:lstStyle/>
                    <a:p>
                      <a:pPr marL="38100" marR="38100" indent="-38100" algn="ctr">
                        <a:spcAft>
                          <a:spcPts val="0"/>
                        </a:spcAft>
                      </a:pPr>
                      <a:r>
                        <a:rPr lang="es-EC" sz="1800" dirty="0">
                          <a:effectLst/>
                        </a:rPr>
                        <a:t>0</a:t>
                      </a:r>
                      <a:endParaRPr lang="es-EC" sz="1800" dirty="0">
                        <a:solidFill>
                          <a:srgbClr val="2E74B5"/>
                        </a:solidFill>
                        <a:effectLst/>
                        <a:latin typeface="Times New Roman"/>
                        <a:ea typeface="Times New Roman"/>
                        <a:cs typeface="Times New Roman"/>
                      </a:endParaRPr>
                    </a:p>
                  </a:txBody>
                  <a:tcPr marL="68580" marR="68580" marT="0" marB="0"/>
                </a:tc>
                <a:tc>
                  <a:txBody>
                    <a:bodyPr/>
                    <a:lstStyle/>
                    <a:p>
                      <a:pPr marL="38100" marR="38100" indent="-38100" algn="ctr">
                        <a:spcAft>
                          <a:spcPts val="0"/>
                        </a:spcAft>
                      </a:pPr>
                      <a:r>
                        <a:rPr lang="es-EC" sz="1800">
                          <a:effectLst/>
                        </a:rPr>
                        <a:t>0</a:t>
                      </a:r>
                      <a:endParaRPr lang="es-EC" sz="1800">
                        <a:solidFill>
                          <a:srgbClr val="2E74B5"/>
                        </a:solidFill>
                        <a:effectLst/>
                        <a:latin typeface="Times New Roman"/>
                        <a:ea typeface="Times New Roman"/>
                        <a:cs typeface="Times New Roman"/>
                      </a:endParaRPr>
                    </a:p>
                  </a:txBody>
                  <a:tcPr marL="68580" marR="68580" marT="0" marB="0"/>
                </a:tc>
              </a:tr>
              <a:tr h="312420">
                <a:tc gridSpan="2">
                  <a:txBody>
                    <a:bodyPr/>
                    <a:lstStyle/>
                    <a:p>
                      <a:pPr marL="38100" marR="38100" indent="-14605" algn="just">
                        <a:spcAft>
                          <a:spcPts val="0"/>
                        </a:spcAft>
                      </a:pPr>
                      <a:r>
                        <a:rPr lang="es-EC" sz="1800" dirty="0">
                          <a:solidFill>
                            <a:srgbClr val="C00000"/>
                          </a:solidFill>
                          <a:effectLst/>
                        </a:rPr>
                        <a:t>Media</a:t>
                      </a:r>
                      <a:endParaRPr lang="es-EC" sz="1800" dirty="0">
                        <a:solidFill>
                          <a:srgbClr val="C00000"/>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indent="-38100" algn="ctr">
                        <a:spcAft>
                          <a:spcPts val="0"/>
                        </a:spcAft>
                      </a:pPr>
                      <a:r>
                        <a:rPr lang="es-EC" sz="1800" dirty="0" smtClean="0">
                          <a:solidFill>
                            <a:srgbClr val="C00000"/>
                          </a:solidFill>
                          <a:effectLst/>
                        </a:rPr>
                        <a:t>1,95 aros</a:t>
                      </a:r>
                      <a:endParaRPr lang="es-EC" sz="1800" dirty="0">
                        <a:solidFill>
                          <a:srgbClr val="C00000"/>
                        </a:solidFill>
                        <a:effectLst/>
                        <a:latin typeface="Times New Roman"/>
                        <a:ea typeface="Times New Roman"/>
                        <a:cs typeface="Times New Roman"/>
                      </a:endParaRPr>
                    </a:p>
                  </a:txBody>
                  <a:tcPr marL="68580" marR="68580" marT="0" marB="0"/>
                </a:tc>
                <a:tc>
                  <a:txBody>
                    <a:bodyPr/>
                    <a:lstStyle/>
                    <a:p>
                      <a:pPr marL="38100" marR="38100" indent="-38100" algn="ctr">
                        <a:spcAft>
                          <a:spcPts val="0"/>
                        </a:spcAft>
                      </a:pPr>
                      <a:r>
                        <a:rPr lang="es-EC" sz="1800" dirty="0" smtClean="0">
                          <a:solidFill>
                            <a:srgbClr val="C00000"/>
                          </a:solidFill>
                          <a:effectLst/>
                        </a:rPr>
                        <a:t>3,09 aros</a:t>
                      </a:r>
                      <a:endParaRPr lang="es-EC" sz="1800" dirty="0">
                        <a:solidFill>
                          <a:srgbClr val="C00000"/>
                        </a:solidFill>
                        <a:effectLst/>
                        <a:latin typeface="Times New Roman"/>
                        <a:ea typeface="Times New Roman"/>
                        <a:cs typeface="Times New Roman"/>
                      </a:endParaRPr>
                    </a:p>
                  </a:txBody>
                  <a:tcPr marL="68580" marR="68580" marT="0" marB="0"/>
                </a:tc>
              </a:tr>
              <a:tr h="306070">
                <a:tc gridSpan="2">
                  <a:txBody>
                    <a:bodyPr/>
                    <a:lstStyle/>
                    <a:p>
                      <a:pPr marL="38100" marR="38100" indent="-14605" algn="just">
                        <a:spcAft>
                          <a:spcPts val="0"/>
                        </a:spcAft>
                      </a:pPr>
                      <a:r>
                        <a:rPr lang="es-EC" sz="1800" dirty="0">
                          <a:solidFill>
                            <a:srgbClr val="C00000"/>
                          </a:solidFill>
                          <a:effectLst/>
                        </a:rPr>
                        <a:t>Diferencia de medias</a:t>
                      </a:r>
                      <a:endParaRPr lang="es-EC" sz="1800" dirty="0">
                        <a:solidFill>
                          <a:srgbClr val="C00000"/>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R="38100" indent="-38100" algn="ctr">
                        <a:spcAft>
                          <a:spcPts val="0"/>
                        </a:spcAft>
                      </a:pPr>
                      <a:r>
                        <a:rPr lang="es-EC" sz="1800" dirty="0">
                          <a:solidFill>
                            <a:srgbClr val="C00000"/>
                          </a:solidFill>
                          <a:effectLst/>
                        </a:rPr>
                        <a:t> </a:t>
                      </a:r>
                      <a:endParaRPr lang="es-EC" sz="1800" dirty="0">
                        <a:solidFill>
                          <a:srgbClr val="C00000"/>
                        </a:solidFill>
                        <a:effectLst/>
                        <a:latin typeface="Times New Roman"/>
                        <a:ea typeface="Times New Roman"/>
                        <a:cs typeface="Times New Roman"/>
                      </a:endParaRPr>
                    </a:p>
                  </a:txBody>
                  <a:tcPr marL="68580" marR="68580" marT="0" marB="0"/>
                </a:tc>
                <a:tc>
                  <a:txBody>
                    <a:bodyPr/>
                    <a:lstStyle/>
                    <a:p>
                      <a:pPr marL="38100" marR="38100" indent="-38100" algn="ctr">
                        <a:spcAft>
                          <a:spcPts val="0"/>
                        </a:spcAft>
                      </a:pPr>
                      <a:r>
                        <a:rPr lang="es-EC" sz="1800" dirty="0" smtClean="0">
                          <a:solidFill>
                            <a:srgbClr val="C00000"/>
                          </a:solidFill>
                          <a:effectLst/>
                        </a:rPr>
                        <a:t>1,14 aros</a:t>
                      </a:r>
                      <a:endParaRPr lang="es-EC" sz="1800" dirty="0">
                        <a:solidFill>
                          <a:srgbClr val="C00000"/>
                        </a:solidFill>
                        <a:effectLst/>
                        <a:latin typeface="Times New Roman"/>
                        <a:ea typeface="Times New Roman"/>
                        <a:cs typeface="Times New Roman"/>
                      </a:endParaRPr>
                    </a:p>
                  </a:txBody>
                  <a:tcPr marL="68580" marR="68580" marT="0" marB="0"/>
                </a:tc>
              </a:tr>
              <a:tr h="159385">
                <a:tc gridSpan="2">
                  <a:txBody>
                    <a:bodyPr/>
                    <a:lstStyle/>
                    <a:p>
                      <a:pPr marL="38100" marR="38100" indent="-14605" algn="just">
                        <a:spcAft>
                          <a:spcPts val="0"/>
                        </a:spcAft>
                      </a:pPr>
                      <a:r>
                        <a:rPr lang="es-EC" sz="1800">
                          <a:effectLst/>
                        </a:rPr>
                        <a:t>Rango</a:t>
                      </a:r>
                      <a:endParaRPr lang="es-EC" sz="1800">
                        <a:solidFill>
                          <a:srgbClr val="2E74B5"/>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R="38100" indent="-38100" algn="ctr">
                        <a:spcAft>
                          <a:spcPts val="0"/>
                        </a:spcAft>
                      </a:pPr>
                      <a:r>
                        <a:rPr lang="es-EC" sz="1800" dirty="0">
                          <a:effectLst/>
                        </a:rPr>
                        <a:t>3,00</a:t>
                      </a:r>
                      <a:endParaRPr lang="es-EC" sz="1800" dirty="0">
                        <a:solidFill>
                          <a:srgbClr val="2E74B5"/>
                        </a:solidFill>
                        <a:effectLst/>
                        <a:latin typeface="Times New Roman"/>
                        <a:ea typeface="Times New Roman"/>
                        <a:cs typeface="Times New Roman"/>
                      </a:endParaRPr>
                    </a:p>
                  </a:txBody>
                  <a:tcPr marL="68580" marR="68580" marT="0" marB="0"/>
                </a:tc>
                <a:tc>
                  <a:txBody>
                    <a:bodyPr/>
                    <a:lstStyle/>
                    <a:p>
                      <a:pPr marL="38100" marR="38100" indent="-38100" algn="ctr">
                        <a:spcAft>
                          <a:spcPts val="0"/>
                        </a:spcAft>
                      </a:pPr>
                      <a:r>
                        <a:rPr lang="es-EC" sz="1800" dirty="0">
                          <a:effectLst/>
                        </a:rPr>
                        <a:t>2,00</a:t>
                      </a:r>
                      <a:endParaRPr lang="es-EC" sz="1800" dirty="0">
                        <a:solidFill>
                          <a:srgbClr val="2E74B5"/>
                        </a:solidFill>
                        <a:effectLst/>
                        <a:latin typeface="Times New Roman"/>
                        <a:ea typeface="Times New Roman"/>
                        <a:cs typeface="Times New Roman"/>
                      </a:endParaRPr>
                    </a:p>
                  </a:txBody>
                  <a:tcPr marL="68580" marR="68580" marT="0" marB="0"/>
                </a:tc>
              </a:tr>
              <a:tr h="152400">
                <a:tc gridSpan="2">
                  <a:txBody>
                    <a:bodyPr/>
                    <a:lstStyle/>
                    <a:p>
                      <a:pPr marL="38100" marR="38100" indent="-14605" algn="just">
                        <a:spcAft>
                          <a:spcPts val="0"/>
                        </a:spcAft>
                      </a:pPr>
                      <a:r>
                        <a:rPr lang="es-EC" sz="1800">
                          <a:effectLst/>
                        </a:rPr>
                        <a:t>Mínimo</a:t>
                      </a:r>
                      <a:endParaRPr lang="es-EC" sz="1800">
                        <a:solidFill>
                          <a:srgbClr val="2E74B5"/>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R="38100" indent="-38100" algn="ctr">
                        <a:spcAft>
                          <a:spcPts val="0"/>
                        </a:spcAft>
                      </a:pPr>
                      <a:r>
                        <a:rPr lang="es-EC" sz="1800">
                          <a:effectLst/>
                        </a:rPr>
                        <a:t>1,00</a:t>
                      </a:r>
                      <a:endParaRPr lang="es-EC" sz="1800">
                        <a:solidFill>
                          <a:srgbClr val="2E74B5"/>
                        </a:solidFill>
                        <a:effectLst/>
                        <a:latin typeface="Times New Roman"/>
                        <a:ea typeface="Times New Roman"/>
                        <a:cs typeface="Times New Roman"/>
                      </a:endParaRPr>
                    </a:p>
                  </a:txBody>
                  <a:tcPr marL="68580" marR="68580" marT="0" marB="0"/>
                </a:tc>
                <a:tc>
                  <a:txBody>
                    <a:bodyPr/>
                    <a:lstStyle/>
                    <a:p>
                      <a:pPr marL="38100" marR="38100" indent="-38100" algn="ctr">
                        <a:spcAft>
                          <a:spcPts val="0"/>
                        </a:spcAft>
                      </a:pPr>
                      <a:r>
                        <a:rPr lang="es-EC" sz="1800" dirty="0">
                          <a:effectLst/>
                        </a:rPr>
                        <a:t>2,00</a:t>
                      </a:r>
                      <a:endParaRPr lang="es-EC" sz="1800" dirty="0">
                        <a:solidFill>
                          <a:srgbClr val="2E74B5"/>
                        </a:solidFill>
                        <a:effectLst/>
                        <a:latin typeface="Times New Roman"/>
                        <a:ea typeface="Times New Roman"/>
                        <a:cs typeface="Times New Roman"/>
                      </a:endParaRPr>
                    </a:p>
                  </a:txBody>
                  <a:tcPr marL="68580" marR="68580" marT="0" marB="0"/>
                </a:tc>
              </a:tr>
              <a:tr h="152400">
                <a:tc gridSpan="2">
                  <a:txBody>
                    <a:bodyPr/>
                    <a:lstStyle/>
                    <a:p>
                      <a:pPr marL="38100" marR="38100" indent="-14605" algn="just">
                        <a:spcAft>
                          <a:spcPts val="0"/>
                        </a:spcAft>
                      </a:pPr>
                      <a:r>
                        <a:rPr lang="es-EC" sz="1800">
                          <a:effectLst/>
                        </a:rPr>
                        <a:t>Máximo</a:t>
                      </a:r>
                      <a:endParaRPr lang="es-EC" sz="1800">
                        <a:solidFill>
                          <a:srgbClr val="2E74B5"/>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R="38100" indent="-38100" algn="ctr">
                        <a:spcAft>
                          <a:spcPts val="0"/>
                        </a:spcAft>
                      </a:pPr>
                      <a:r>
                        <a:rPr lang="es-EC" sz="1800">
                          <a:effectLst/>
                        </a:rPr>
                        <a:t>4,00</a:t>
                      </a:r>
                      <a:endParaRPr lang="es-EC" sz="1800">
                        <a:solidFill>
                          <a:srgbClr val="2E74B5"/>
                        </a:solidFill>
                        <a:effectLst/>
                        <a:latin typeface="Times New Roman"/>
                        <a:ea typeface="Times New Roman"/>
                        <a:cs typeface="Times New Roman"/>
                      </a:endParaRPr>
                    </a:p>
                  </a:txBody>
                  <a:tcPr marL="68580" marR="68580" marT="0" marB="0"/>
                </a:tc>
                <a:tc>
                  <a:txBody>
                    <a:bodyPr/>
                    <a:lstStyle/>
                    <a:p>
                      <a:pPr marL="38100" marR="38100" indent="-38100" algn="ctr">
                        <a:spcAft>
                          <a:spcPts val="0"/>
                        </a:spcAft>
                      </a:pPr>
                      <a:r>
                        <a:rPr lang="es-EC" sz="1800" dirty="0">
                          <a:effectLst/>
                        </a:rPr>
                        <a:t>4,00</a:t>
                      </a:r>
                      <a:endParaRPr lang="es-EC" sz="1800" dirty="0">
                        <a:solidFill>
                          <a:srgbClr val="2E74B5"/>
                        </a:solidFill>
                        <a:effectLst/>
                        <a:latin typeface="Times New Roman"/>
                        <a:ea typeface="Times New Roman"/>
                        <a:cs typeface="Times New Roman"/>
                      </a:endParaRPr>
                    </a:p>
                  </a:txBody>
                  <a:tcPr marL="68580" marR="68580" marT="0" marB="0"/>
                </a:tc>
              </a:tr>
              <a:tr h="312420">
                <a:tc gridSpan="2">
                  <a:txBody>
                    <a:bodyPr/>
                    <a:lstStyle/>
                    <a:p>
                      <a:pPr marL="38100" marR="38100" indent="-14605" algn="just">
                        <a:spcAft>
                          <a:spcPts val="0"/>
                        </a:spcAft>
                      </a:pPr>
                      <a:r>
                        <a:rPr lang="es-EC" sz="1800">
                          <a:effectLst/>
                        </a:rPr>
                        <a:t>Suma</a:t>
                      </a:r>
                      <a:endParaRPr lang="es-EC" sz="1800">
                        <a:solidFill>
                          <a:srgbClr val="2E74B5"/>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R="38100" indent="-38100" algn="ctr">
                        <a:spcAft>
                          <a:spcPts val="0"/>
                        </a:spcAft>
                      </a:pPr>
                      <a:r>
                        <a:rPr lang="es-EC" sz="1800" dirty="0">
                          <a:effectLst/>
                        </a:rPr>
                        <a:t>43,00</a:t>
                      </a:r>
                      <a:endParaRPr lang="es-EC" sz="1800" dirty="0">
                        <a:solidFill>
                          <a:srgbClr val="2E74B5"/>
                        </a:solidFill>
                        <a:effectLst/>
                        <a:latin typeface="Times New Roman"/>
                        <a:ea typeface="Times New Roman"/>
                        <a:cs typeface="Times New Roman"/>
                      </a:endParaRPr>
                    </a:p>
                  </a:txBody>
                  <a:tcPr marL="68580" marR="68580" marT="0" marB="0"/>
                </a:tc>
                <a:tc>
                  <a:txBody>
                    <a:bodyPr/>
                    <a:lstStyle/>
                    <a:p>
                      <a:pPr marL="38100" marR="38100" indent="-38100" algn="ctr">
                        <a:spcAft>
                          <a:spcPts val="0"/>
                        </a:spcAft>
                      </a:pPr>
                      <a:r>
                        <a:rPr lang="es-EC" sz="1800" dirty="0">
                          <a:effectLst/>
                        </a:rPr>
                        <a:t>68,00</a:t>
                      </a:r>
                      <a:endParaRPr lang="es-EC" sz="1800" dirty="0">
                        <a:solidFill>
                          <a:srgbClr val="2E74B5"/>
                        </a:solidFill>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419754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03981962"/>
              </p:ext>
            </p:extLst>
          </p:nvPr>
        </p:nvGraphicFramePr>
        <p:xfrm>
          <a:off x="1115616" y="1700808"/>
          <a:ext cx="7632848" cy="3030220"/>
        </p:xfrm>
        <a:graphic>
          <a:graphicData uri="http://schemas.openxmlformats.org/drawingml/2006/table">
            <a:tbl>
              <a:tblPr>
                <a:tableStyleId>{348E0D0E-90F0-4FF7-A89F-ABA352942017}</a:tableStyleId>
              </a:tblPr>
              <a:tblGrid>
                <a:gridCol w="958473"/>
                <a:gridCol w="1334875"/>
                <a:gridCol w="1334875"/>
                <a:gridCol w="1334875"/>
                <a:gridCol w="1334875"/>
                <a:gridCol w="1334875"/>
              </a:tblGrid>
              <a:tr h="168910">
                <a:tc gridSpan="6">
                  <a:txBody>
                    <a:bodyPr/>
                    <a:lstStyle/>
                    <a:p>
                      <a:pPr marL="38100" marR="38100" indent="252095" algn="ctr">
                        <a:spcAft>
                          <a:spcPts val="0"/>
                        </a:spcAft>
                      </a:pPr>
                      <a:r>
                        <a:rPr lang="es-EC" sz="1600" dirty="0">
                          <a:effectLst/>
                        </a:rPr>
                        <a:t>ESTADISTICA  DESCRIPTIVA</a:t>
                      </a:r>
                      <a:endParaRPr lang="es-EC" sz="1600" dirty="0">
                        <a:solidFill>
                          <a:srgbClr val="2E74B5"/>
                        </a:solidFill>
                        <a:effectLst/>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17525">
                <a:tc gridSpan="2">
                  <a:txBody>
                    <a:bodyPr/>
                    <a:lstStyle/>
                    <a:p>
                      <a:pPr indent="252095" algn="just">
                        <a:spcAft>
                          <a:spcPts val="0"/>
                        </a:spcAft>
                      </a:pPr>
                      <a:r>
                        <a:rPr lang="es-EC" sz="1200">
                          <a:effectLst/>
                        </a:rPr>
                        <a:t> </a:t>
                      </a:r>
                      <a:endParaRPr lang="es-EC" sz="1200">
                        <a:solidFill>
                          <a:srgbClr val="2E74B5"/>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indent="252095" algn="l">
                        <a:spcAft>
                          <a:spcPts val="0"/>
                        </a:spcAft>
                      </a:pPr>
                      <a:r>
                        <a:rPr lang="es-EC" sz="1600" dirty="0">
                          <a:effectLst/>
                        </a:rPr>
                        <a:t>PRETEST DERECHA</a:t>
                      </a:r>
                      <a:endParaRPr lang="es-EC" sz="1600" dirty="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l">
                        <a:spcAft>
                          <a:spcPts val="0"/>
                        </a:spcAft>
                      </a:pPr>
                      <a:r>
                        <a:rPr lang="es-EC" sz="1600" dirty="0">
                          <a:effectLst/>
                        </a:rPr>
                        <a:t>PRETEST IZQUIERDA</a:t>
                      </a:r>
                      <a:endParaRPr lang="es-EC" sz="1600" dirty="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l">
                        <a:spcAft>
                          <a:spcPts val="0"/>
                        </a:spcAft>
                      </a:pPr>
                      <a:r>
                        <a:rPr lang="es-EC" sz="1600">
                          <a:effectLst/>
                        </a:rPr>
                        <a:t>POSTEST DERECHA</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l">
                        <a:spcAft>
                          <a:spcPts val="0"/>
                        </a:spcAft>
                      </a:pPr>
                      <a:r>
                        <a:rPr lang="es-EC" sz="1600">
                          <a:effectLst/>
                        </a:rPr>
                        <a:t>POSTEST IZQUIERDA</a:t>
                      </a:r>
                      <a:endParaRPr lang="es-EC" sz="1600">
                        <a:solidFill>
                          <a:srgbClr val="2E74B5"/>
                        </a:solidFill>
                        <a:effectLst/>
                        <a:latin typeface="Times New Roman"/>
                        <a:ea typeface="Times New Roman"/>
                        <a:cs typeface="Times New Roman"/>
                      </a:endParaRPr>
                    </a:p>
                  </a:txBody>
                  <a:tcPr marL="68580" marR="68580" marT="0" marB="0"/>
                </a:tc>
              </a:tr>
              <a:tr h="90170">
                <a:tc rowSpan="2">
                  <a:txBody>
                    <a:bodyPr/>
                    <a:lstStyle/>
                    <a:p>
                      <a:pPr marL="38100" marR="38100" indent="252095" algn="just">
                        <a:spcAft>
                          <a:spcPts val="0"/>
                        </a:spcAft>
                      </a:pPr>
                      <a:r>
                        <a:rPr lang="es-EC" sz="1200">
                          <a:effectLst/>
                        </a:rPr>
                        <a:t>N</a:t>
                      </a:r>
                      <a:endParaRPr lang="es-EC" sz="12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just">
                        <a:spcAft>
                          <a:spcPts val="0"/>
                        </a:spcAft>
                      </a:pPr>
                      <a:r>
                        <a:rPr lang="es-EC" sz="1200">
                          <a:effectLst/>
                        </a:rPr>
                        <a:t>Válido</a:t>
                      </a:r>
                      <a:endParaRPr lang="es-EC" sz="1200">
                        <a:solidFill>
                          <a:srgbClr val="2E74B5"/>
                        </a:solidFill>
                        <a:effectLst/>
                        <a:latin typeface="Times New Roman"/>
                        <a:ea typeface="Times New Roman"/>
                        <a:cs typeface="Times New Roman"/>
                      </a:endParaRPr>
                    </a:p>
                  </a:txBody>
                  <a:tcPr marL="68580" marR="68580" marT="0" marB="0"/>
                </a:tc>
                <a:tc>
                  <a:txBody>
                    <a:bodyPr/>
                    <a:lstStyle/>
                    <a:p>
                      <a:pPr marL="38100" marR="38100" indent="12700" algn="ctr">
                        <a:spcAft>
                          <a:spcPts val="0"/>
                        </a:spcAft>
                      </a:pPr>
                      <a:r>
                        <a:rPr lang="es-EC" sz="1600">
                          <a:effectLst/>
                        </a:rPr>
                        <a:t>22</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4765" algn="ctr">
                        <a:spcAft>
                          <a:spcPts val="0"/>
                        </a:spcAft>
                      </a:pPr>
                      <a:r>
                        <a:rPr lang="es-EC" sz="1600" dirty="0">
                          <a:effectLst/>
                        </a:rPr>
                        <a:t>22</a:t>
                      </a:r>
                      <a:endParaRPr lang="es-EC" sz="1600" dirty="0">
                        <a:solidFill>
                          <a:srgbClr val="2E74B5"/>
                        </a:solidFill>
                        <a:effectLst/>
                        <a:latin typeface="Times New Roman"/>
                        <a:ea typeface="Times New Roman"/>
                        <a:cs typeface="Times New Roman"/>
                      </a:endParaRPr>
                    </a:p>
                  </a:txBody>
                  <a:tcPr marL="68580" marR="68580" marT="0" marB="0"/>
                </a:tc>
                <a:tc>
                  <a:txBody>
                    <a:bodyPr/>
                    <a:lstStyle/>
                    <a:p>
                      <a:pPr marL="38100" marR="38100" indent="26670" algn="ctr">
                        <a:spcAft>
                          <a:spcPts val="0"/>
                        </a:spcAft>
                      </a:pPr>
                      <a:r>
                        <a:rPr lang="es-EC" sz="1600" dirty="0">
                          <a:effectLst/>
                        </a:rPr>
                        <a:t>22</a:t>
                      </a:r>
                      <a:endParaRPr lang="es-EC" sz="1600" dirty="0">
                        <a:solidFill>
                          <a:srgbClr val="2E74B5"/>
                        </a:solidFill>
                        <a:effectLst/>
                        <a:latin typeface="Times New Roman"/>
                        <a:ea typeface="Times New Roman"/>
                        <a:cs typeface="Times New Roman"/>
                      </a:endParaRPr>
                    </a:p>
                  </a:txBody>
                  <a:tcPr marL="68580" marR="68580" marT="0" marB="0"/>
                </a:tc>
                <a:tc>
                  <a:txBody>
                    <a:bodyPr/>
                    <a:lstStyle/>
                    <a:p>
                      <a:pPr marL="38100" marR="38100" indent="635" algn="ctr">
                        <a:spcAft>
                          <a:spcPts val="0"/>
                        </a:spcAft>
                      </a:pPr>
                      <a:r>
                        <a:rPr lang="es-EC" sz="1600">
                          <a:effectLst/>
                        </a:rPr>
                        <a:t>22</a:t>
                      </a:r>
                      <a:endParaRPr lang="es-EC" sz="1600">
                        <a:solidFill>
                          <a:srgbClr val="2E74B5"/>
                        </a:solidFill>
                        <a:effectLst/>
                        <a:latin typeface="Times New Roman"/>
                        <a:ea typeface="Times New Roman"/>
                        <a:cs typeface="Times New Roman"/>
                      </a:endParaRPr>
                    </a:p>
                  </a:txBody>
                  <a:tcPr marL="68580" marR="68580" marT="0" marB="0"/>
                </a:tc>
              </a:tr>
              <a:tr h="90170">
                <a:tc vMerge="1">
                  <a:txBody>
                    <a:bodyPr/>
                    <a:lstStyle/>
                    <a:p>
                      <a:endParaRPr lang="es-EC"/>
                    </a:p>
                  </a:txBody>
                  <a:tcPr/>
                </a:tc>
                <a:tc>
                  <a:txBody>
                    <a:bodyPr/>
                    <a:lstStyle/>
                    <a:p>
                      <a:pPr marL="38100" marR="38100" indent="252095" algn="just">
                        <a:spcAft>
                          <a:spcPts val="0"/>
                        </a:spcAft>
                      </a:pPr>
                      <a:r>
                        <a:rPr lang="es-EC" sz="1200">
                          <a:effectLst/>
                        </a:rPr>
                        <a:t>Perdidos</a:t>
                      </a:r>
                      <a:endParaRPr lang="es-EC" sz="12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a:effectLst/>
                        </a:rPr>
                        <a:t>0</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a:effectLst/>
                        </a:rPr>
                        <a:t>0</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dirty="0">
                          <a:effectLst/>
                        </a:rPr>
                        <a:t>0</a:t>
                      </a:r>
                      <a:endParaRPr lang="es-EC" sz="1600" dirty="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a:effectLst/>
                        </a:rPr>
                        <a:t>0</a:t>
                      </a:r>
                      <a:endParaRPr lang="es-EC" sz="1600">
                        <a:solidFill>
                          <a:srgbClr val="2E74B5"/>
                        </a:solidFill>
                        <a:effectLst/>
                        <a:latin typeface="Times New Roman"/>
                        <a:ea typeface="Times New Roman"/>
                        <a:cs typeface="Times New Roman"/>
                      </a:endParaRPr>
                    </a:p>
                  </a:txBody>
                  <a:tcPr marL="68580" marR="68580" marT="0" marB="0"/>
                </a:tc>
              </a:tr>
              <a:tr h="178435">
                <a:tc gridSpan="2">
                  <a:txBody>
                    <a:bodyPr/>
                    <a:lstStyle/>
                    <a:p>
                      <a:pPr marL="23495" marR="38100" indent="252095" algn="just">
                        <a:spcAft>
                          <a:spcPts val="0"/>
                        </a:spcAft>
                      </a:pPr>
                      <a:r>
                        <a:rPr lang="es-EC" sz="1200" dirty="0">
                          <a:solidFill>
                            <a:srgbClr val="C00000"/>
                          </a:solidFill>
                          <a:effectLst/>
                        </a:rPr>
                        <a:t>Media</a:t>
                      </a:r>
                      <a:endParaRPr lang="es-EC" sz="1200" dirty="0">
                        <a:solidFill>
                          <a:srgbClr val="C00000"/>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indent="252095" algn="ctr">
                        <a:spcAft>
                          <a:spcPts val="0"/>
                        </a:spcAft>
                      </a:pPr>
                      <a:r>
                        <a:rPr lang="es-EC" sz="1600" dirty="0" smtClean="0">
                          <a:solidFill>
                            <a:srgbClr val="C00000"/>
                          </a:solidFill>
                          <a:effectLst/>
                        </a:rPr>
                        <a:t>2,5</a:t>
                      </a:r>
                      <a:r>
                        <a:rPr lang="es-EC" sz="1600" baseline="0" dirty="0" smtClean="0">
                          <a:solidFill>
                            <a:srgbClr val="C00000"/>
                          </a:solidFill>
                          <a:effectLst/>
                        </a:rPr>
                        <a:t> aros</a:t>
                      </a:r>
                      <a:endParaRPr lang="es-EC" sz="1600" dirty="0">
                        <a:solidFill>
                          <a:srgbClr val="C00000"/>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dirty="0" smtClean="0">
                          <a:solidFill>
                            <a:srgbClr val="C00000"/>
                          </a:solidFill>
                          <a:effectLst/>
                        </a:rPr>
                        <a:t>1,2</a:t>
                      </a:r>
                      <a:r>
                        <a:rPr lang="es-EC" sz="1600" baseline="0" dirty="0" smtClean="0">
                          <a:solidFill>
                            <a:srgbClr val="C00000"/>
                          </a:solidFill>
                          <a:effectLst/>
                        </a:rPr>
                        <a:t> aros</a:t>
                      </a:r>
                      <a:endParaRPr lang="es-EC" sz="1600" dirty="0">
                        <a:solidFill>
                          <a:srgbClr val="C00000"/>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dirty="0" smtClean="0">
                          <a:solidFill>
                            <a:srgbClr val="C00000"/>
                          </a:solidFill>
                          <a:effectLst/>
                        </a:rPr>
                        <a:t>3,6</a:t>
                      </a:r>
                      <a:r>
                        <a:rPr lang="es-EC" sz="1600" baseline="0" dirty="0" smtClean="0">
                          <a:solidFill>
                            <a:srgbClr val="C00000"/>
                          </a:solidFill>
                          <a:effectLst/>
                        </a:rPr>
                        <a:t> aros</a:t>
                      </a:r>
                      <a:endParaRPr lang="es-EC" sz="1600" dirty="0">
                        <a:solidFill>
                          <a:srgbClr val="C00000"/>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dirty="0" smtClean="0">
                          <a:solidFill>
                            <a:srgbClr val="C00000"/>
                          </a:solidFill>
                          <a:effectLst/>
                        </a:rPr>
                        <a:t>2,5</a:t>
                      </a:r>
                      <a:r>
                        <a:rPr lang="es-EC" sz="1600" baseline="0" dirty="0" smtClean="0">
                          <a:solidFill>
                            <a:srgbClr val="C00000"/>
                          </a:solidFill>
                          <a:effectLst/>
                        </a:rPr>
                        <a:t> aros</a:t>
                      </a:r>
                      <a:endParaRPr lang="es-EC" sz="1600" dirty="0">
                        <a:solidFill>
                          <a:srgbClr val="C00000"/>
                        </a:solidFill>
                        <a:effectLst/>
                        <a:latin typeface="Times New Roman"/>
                        <a:ea typeface="Times New Roman"/>
                        <a:cs typeface="Times New Roman"/>
                      </a:endParaRPr>
                    </a:p>
                  </a:txBody>
                  <a:tcPr marL="68580" marR="68580" marT="0" marB="0"/>
                </a:tc>
              </a:tr>
              <a:tr h="347980">
                <a:tc gridSpan="2">
                  <a:txBody>
                    <a:bodyPr/>
                    <a:lstStyle/>
                    <a:p>
                      <a:pPr marL="23495" marR="38100" indent="252095" algn="just">
                        <a:spcAft>
                          <a:spcPts val="0"/>
                        </a:spcAft>
                      </a:pPr>
                      <a:r>
                        <a:rPr lang="es-EC" sz="1200" dirty="0">
                          <a:solidFill>
                            <a:srgbClr val="C00000"/>
                          </a:solidFill>
                          <a:effectLst/>
                        </a:rPr>
                        <a:t>Diferencia de medias</a:t>
                      </a:r>
                      <a:endParaRPr lang="es-EC" sz="1200" dirty="0">
                        <a:solidFill>
                          <a:srgbClr val="C00000"/>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indent="252095" algn="ctr">
                        <a:spcAft>
                          <a:spcPts val="0"/>
                        </a:spcAft>
                      </a:pPr>
                      <a:r>
                        <a:rPr lang="es-EC" sz="1600" dirty="0">
                          <a:solidFill>
                            <a:srgbClr val="C00000"/>
                          </a:solidFill>
                          <a:effectLst/>
                        </a:rPr>
                        <a:t> </a:t>
                      </a:r>
                      <a:endParaRPr lang="es-EC" sz="1600" dirty="0">
                        <a:solidFill>
                          <a:srgbClr val="C00000"/>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dirty="0">
                          <a:solidFill>
                            <a:srgbClr val="C00000"/>
                          </a:solidFill>
                          <a:effectLst/>
                        </a:rPr>
                        <a:t> </a:t>
                      </a:r>
                      <a:endParaRPr lang="es-EC" sz="1600" dirty="0">
                        <a:solidFill>
                          <a:srgbClr val="C00000"/>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dirty="0" smtClean="0">
                          <a:solidFill>
                            <a:srgbClr val="C00000"/>
                          </a:solidFill>
                          <a:effectLst/>
                        </a:rPr>
                        <a:t>0,33 aros</a:t>
                      </a:r>
                      <a:endParaRPr lang="es-EC" sz="1600" dirty="0">
                        <a:solidFill>
                          <a:srgbClr val="C00000"/>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dirty="0" smtClean="0">
                          <a:solidFill>
                            <a:srgbClr val="C00000"/>
                          </a:solidFill>
                          <a:effectLst/>
                        </a:rPr>
                        <a:t>1,32 aros</a:t>
                      </a:r>
                      <a:endParaRPr lang="es-EC" sz="1600" dirty="0">
                        <a:solidFill>
                          <a:srgbClr val="C00000"/>
                        </a:solidFill>
                        <a:effectLst/>
                        <a:latin typeface="Times New Roman"/>
                        <a:ea typeface="Times New Roman"/>
                        <a:cs typeface="Times New Roman"/>
                      </a:endParaRPr>
                    </a:p>
                  </a:txBody>
                  <a:tcPr marL="68580" marR="68580" marT="0" marB="0"/>
                </a:tc>
              </a:tr>
              <a:tr h="168910">
                <a:tc gridSpan="2">
                  <a:txBody>
                    <a:bodyPr/>
                    <a:lstStyle/>
                    <a:p>
                      <a:pPr marL="23495" marR="38100" indent="252095" algn="just">
                        <a:spcAft>
                          <a:spcPts val="0"/>
                        </a:spcAft>
                      </a:pPr>
                      <a:r>
                        <a:rPr lang="es-EC" sz="1200">
                          <a:effectLst/>
                        </a:rPr>
                        <a:t>Rango</a:t>
                      </a:r>
                      <a:endParaRPr lang="es-EC" sz="1200">
                        <a:solidFill>
                          <a:srgbClr val="2E74B5"/>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indent="252095" algn="ctr">
                        <a:spcAft>
                          <a:spcPts val="0"/>
                        </a:spcAft>
                      </a:pPr>
                      <a:r>
                        <a:rPr lang="es-EC" sz="1600">
                          <a:effectLst/>
                        </a:rPr>
                        <a:t>3,00</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a:effectLst/>
                        </a:rPr>
                        <a:t>3,00</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dirty="0">
                          <a:effectLst/>
                        </a:rPr>
                        <a:t>2,00</a:t>
                      </a:r>
                      <a:endParaRPr lang="es-EC" sz="1600" dirty="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dirty="0">
                          <a:effectLst/>
                        </a:rPr>
                        <a:t>3,00</a:t>
                      </a:r>
                      <a:endParaRPr lang="es-EC" sz="1600" dirty="0">
                        <a:solidFill>
                          <a:srgbClr val="2E74B5"/>
                        </a:solidFill>
                        <a:effectLst/>
                        <a:latin typeface="Times New Roman"/>
                        <a:ea typeface="Times New Roman"/>
                        <a:cs typeface="Times New Roman"/>
                      </a:endParaRPr>
                    </a:p>
                  </a:txBody>
                  <a:tcPr marL="68580" marR="68580" marT="0" marB="0"/>
                </a:tc>
              </a:tr>
              <a:tr h="168910">
                <a:tc gridSpan="2">
                  <a:txBody>
                    <a:bodyPr/>
                    <a:lstStyle/>
                    <a:p>
                      <a:pPr marL="23495" marR="38100" indent="252095" algn="just">
                        <a:spcAft>
                          <a:spcPts val="0"/>
                        </a:spcAft>
                      </a:pPr>
                      <a:r>
                        <a:rPr lang="es-EC" sz="1200">
                          <a:effectLst/>
                        </a:rPr>
                        <a:t>Mínimo</a:t>
                      </a:r>
                      <a:endParaRPr lang="es-EC" sz="1200">
                        <a:solidFill>
                          <a:srgbClr val="2E74B5"/>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indent="252095" algn="ctr">
                        <a:spcAft>
                          <a:spcPts val="0"/>
                        </a:spcAft>
                      </a:pPr>
                      <a:r>
                        <a:rPr lang="es-EC" sz="1600">
                          <a:effectLst/>
                        </a:rPr>
                        <a:t>1,00</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a:effectLst/>
                        </a:rPr>
                        <a:t>,00</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a:effectLst/>
                        </a:rPr>
                        <a:t>3,00</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dirty="0">
                          <a:effectLst/>
                        </a:rPr>
                        <a:t>1,00</a:t>
                      </a:r>
                      <a:endParaRPr lang="es-EC" sz="1600" dirty="0">
                        <a:solidFill>
                          <a:srgbClr val="2E74B5"/>
                        </a:solidFill>
                        <a:effectLst/>
                        <a:latin typeface="Times New Roman"/>
                        <a:ea typeface="Times New Roman"/>
                        <a:cs typeface="Times New Roman"/>
                      </a:endParaRPr>
                    </a:p>
                  </a:txBody>
                  <a:tcPr marL="68580" marR="68580" marT="0" marB="0"/>
                </a:tc>
              </a:tr>
              <a:tr h="178435">
                <a:tc gridSpan="2">
                  <a:txBody>
                    <a:bodyPr/>
                    <a:lstStyle/>
                    <a:p>
                      <a:pPr marL="23495" marR="38100" indent="252095" algn="just">
                        <a:spcAft>
                          <a:spcPts val="0"/>
                        </a:spcAft>
                      </a:pPr>
                      <a:r>
                        <a:rPr lang="es-EC" sz="1200">
                          <a:effectLst/>
                        </a:rPr>
                        <a:t>Máximo</a:t>
                      </a:r>
                      <a:endParaRPr lang="es-EC" sz="1200">
                        <a:solidFill>
                          <a:srgbClr val="2E74B5"/>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indent="252095" algn="ctr">
                        <a:spcAft>
                          <a:spcPts val="0"/>
                        </a:spcAft>
                      </a:pPr>
                      <a:r>
                        <a:rPr lang="es-EC" sz="1600">
                          <a:effectLst/>
                        </a:rPr>
                        <a:t>4,00</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a:effectLst/>
                        </a:rPr>
                        <a:t>3,00</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a:effectLst/>
                        </a:rPr>
                        <a:t>5,00</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dirty="0">
                          <a:effectLst/>
                        </a:rPr>
                        <a:t>4,00</a:t>
                      </a:r>
                      <a:endParaRPr lang="es-EC" sz="1600" dirty="0">
                        <a:solidFill>
                          <a:srgbClr val="2E74B5"/>
                        </a:solidFill>
                        <a:effectLst/>
                        <a:latin typeface="Times New Roman"/>
                        <a:ea typeface="Times New Roman"/>
                        <a:cs typeface="Times New Roman"/>
                      </a:endParaRPr>
                    </a:p>
                  </a:txBody>
                  <a:tcPr marL="68580" marR="68580" marT="0" marB="0"/>
                </a:tc>
              </a:tr>
              <a:tr h="168910">
                <a:tc gridSpan="2">
                  <a:txBody>
                    <a:bodyPr/>
                    <a:lstStyle/>
                    <a:p>
                      <a:pPr marL="23495" marR="38100" indent="252095" algn="just">
                        <a:spcAft>
                          <a:spcPts val="0"/>
                        </a:spcAft>
                      </a:pPr>
                      <a:r>
                        <a:rPr lang="es-EC" sz="1200">
                          <a:effectLst/>
                        </a:rPr>
                        <a:t>Suma</a:t>
                      </a:r>
                      <a:endParaRPr lang="es-EC" sz="1200">
                        <a:solidFill>
                          <a:srgbClr val="2E74B5"/>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indent="252095" algn="ctr">
                        <a:spcAft>
                          <a:spcPts val="0"/>
                        </a:spcAft>
                      </a:pPr>
                      <a:r>
                        <a:rPr lang="es-EC" sz="1600">
                          <a:effectLst/>
                        </a:rPr>
                        <a:t>55,00</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a:effectLst/>
                        </a:rPr>
                        <a:t>28,00</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a:effectLst/>
                        </a:rPr>
                        <a:t>80,00</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ctr">
                        <a:spcAft>
                          <a:spcPts val="0"/>
                        </a:spcAft>
                      </a:pPr>
                      <a:r>
                        <a:rPr lang="es-EC" sz="1600" dirty="0">
                          <a:effectLst/>
                        </a:rPr>
                        <a:t>57,00</a:t>
                      </a:r>
                      <a:endParaRPr lang="es-EC" sz="1600" dirty="0">
                        <a:solidFill>
                          <a:srgbClr val="2E74B5"/>
                        </a:solidFill>
                        <a:effectLst/>
                        <a:latin typeface="Times New Roman"/>
                        <a:ea typeface="Times New Roman"/>
                        <a:cs typeface="Times New Roman"/>
                      </a:endParaRPr>
                    </a:p>
                  </a:txBody>
                  <a:tcPr marL="68580" marR="68580" marT="0" marB="0"/>
                </a:tc>
              </a:tr>
            </a:tbl>
          </a:graphicData>
        </a:graphic>
      </p:graphicFrame>
      <p:sp>
        <p:nvSpPr>
          <p:cNvPr id="3" name="2 CuadroTexto"/>
          <p:cNvSpPr txBox="1"/>
          <p:nvPr/>
        </p:nvSpPr>
        <p:spPr>
          <a:xfrm>
            <a:off x="1547664" y="1124744"/>
            <a:ext cx="5184576" cy="461665"/>
          </a:xfrm>
          <a:prstGeom prst="rect">
            <a:avLst/>
          </a:prstGeom>
          <a:noFill/>
        </p:spPr>
        <p:txBody>
          <a:bodyPr wrap="square" rtlCol="0">
            <a:spAutoFit/>
          </a:bodyPr>
          <a:lstStyle/>
          <a:p>
            <a:r>
              <a:rPr lang="es-EC" sz="2400" dirty="0" smtClean="0"/>
              <a:t>Entrada ala Aro</a:t>
            </a:r>
            <a:endParaRPr lang="es-EC" sz="2400" dirty="0"/>
          </a:p>
        </p:txBody>
      </p:sp>
    </p:spTree>
    <p:extLst>
      <p:ext uri="{BB962C8B-B14F-4D97-AF65-F5344CB8AC3E}">
        <p14:creationId xmlns:p14="http://schemas.microsoft.com/office/powerpoint/2010/main" val="3421731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485723784"/>
              </p:ext>
            </p:extLst>
          </p:nvPr>
        </p:nvGraphicFramePr>
        <p:xfrm>
          <a:off x="1474811" y="1700808"/>
          <a:ext cx="7345661" cy="3674110"/>
        </p:xfrm>
        <a:graphic>
          <a:graphicData uri="http://schemas.openxmlformats.org/drawingml/2006/table">
            <a:tbl>
              <a:tblPr>
                <a:tableStyleId>{348E0D0E-90F0-4FF7-A89F-ABA352942017}</a:tableStyleId>
              </a:tblPr>
              <a:tblGrid>
                <a:gridCol w="934414"/>
                <a:gridCol w="1301027"/>
                <a:gridCol w="1301027"/>
                <a:gridCol w="1274202"/>
                <a:gridCol w="1274202"/>
                <a:gridCol w="1260789"/>
              </a:tblGrid>
              <a:tr h="167005">
                <a:tc gridSpan="6">
                  <a:txBody>
                    <a:bodyPr/>
                    <a:lstStyle/>
                    <a:p>
                      <a:pPr marL="38100" marR="38100" indent="252095" algn="ctr">
                        <a:spcAft>
                          <a:spcPts val="0"/>
                        </a:spcAft>
                      </a:pPr>
                      <a:r>
                        <a:rPr lang="es-EC" sz="1600" dirty="0">
                          <a:effectLst/>
                        </a:rPr>
                        <a:t>ESTADISTICA DESCRIPTIVA</a:t>
                      </a:r>
                      <a:endParaRPr lang="es-EC" sz="1600" dirty="0">
                        <a:solidFill>
                          <a:srgbClr val="2E74B5"/>
                        </a:solidFill>
                        <a:effectLst/>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11175">
                <a:tc gridSpan="2">
                  <a:txBody>
                    <a:bodyPr/>
                    <a:lstStyle/>
                    <a:p>
                      <a:pPr indent="252095" algn="just">
                        <a:spcAft>
                          <a:spcPts val="0"/>
                        </a:spcAft>
                      </a:pPr>
                      <a:r>
                        <a:rPr lang="es-EC" sz="1200">
                          <a:effectLst/>
                        </a:rPr>
                        <a:t> </a:t>
                      </a:r>
                      <a:endParaRPr lang="es-EC" sz="1200">
                        <a:solidFill>
                          <a:srgbClr val="2E74B5"/>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R="38100" indent="252095" algn="l">
                        <a:spcAft>
                          <a:spcPts val="0"/>
                        </a:spcAft>
                      </a:pPr>
                      <a:r>
                        <a:rPr lang="es-EC" sz="1600" dirty="0">
                          <a:effectLst/>
                        </a:rPr>
                        <a:t>PRETEST</a:t>
                      </a:r>
                    </a:p>
                    <a:p>
                      <a:pPr marR="38100" indent="252095" algn="l">
                        <a:spcAft>
                          <a:spcPts val="0"/>
                        </a:spcAft>
                      </a:pPr>
                      <a:r>
                        <a:rPr lang="es-EC" sz="1600" dirty="0">
                          <a:effectLst/>
                        </a:rPr>
                        <a:t>DERECHA</a:t>
                      </a:r>
                      <a:endParaRPr lang="es-EC" sz="1600" dirty="0">
                        <a:solidFill>
                          <a:srgbClr val="2E74B5"/>
                        </a:solidFill>
                        <a:effectLst/>
                        <a:latin typeface="Times New Roman"/>
                        <a:ea typeface="Times New Roman"/>
                        <a:cs typeface="Times New Roman"/>
                      </a:endParaRPr>
                    </a:p>
                  </a:txBody>
                  <a:tcPr marL="68580" marR="68580" marT="0" marB="0"/>
                </a:tc>
                <a:tc>
                  <a:txBody>
                    <a:bodyPr/>
                    <a:lstStyle/>
                    <a:p>
                      <a:pPr marR="38100" indent="252095" algn="l">
                        <a:spcAft>
                          <a:spcPts val="0"/>
                        </a:spcAft>
                      </a:pPr>
                      <a:r>
                        <a:rPr lang="es-EC" sz="1600" dirty="0">
                          <a:effectLst/>
                        </a:rPr>
                        <a:t>POSTES DERECHA</a:t>
                      </a:r>
                      <a:endParaRPr lang="es-EC" sz="1600" dirty="0">
                        <a:solidFill>
                          <a:srgbClr val="2E74B5"/>
                        </a:solidFill>
                        <a:effectLst/>
                        <a:latin typeface="Times New Roman"/>
                        <a:ea typeface="Times New Roman"/>
                        <a:cs typeface="Times New Roman"/>
                      </a:endParaRPr>
                    </a:p>
                  </a:txBody>
                  <a:tcPr marL="68580" marR="68580" marT="0" marB="0"/>
                </a:tc>
                <a:tc>
                  <a:txBody>
                    <a:bodyPr/>
                    <a:lstStyle/>
                    <a:p>
                      <a:pPr marR="38100" indent="252095" algn="l">
                        <a:spcAft>
                          <a:spcPts val="0"/>
                        </a:spcAft>
                      </a:pPr>
                      <a:r>
                        <a:rPr lang="es-EC" sz="1600">
                          <a:effectLst/>
                        </a:rPr>
                        <a:t>PRETES IZQUIERDA</a:t>
                      </a:r>
                      <a:endParaRPr lang="es-EC" sz="1600">
                        <a:solidFill>
                          <a:srgbClr val="2E74B5"/>
                        </a:solidFill>
                        <a:effectLst/>
                        <a:latin typeface="Times New Roman"/>
                        <a:ea typeface="Times New Roman"/>
                        <a:cs typeface="Times New Roman"/>
                      </a:endParaRPr>
                    </a:p>
                  </a:txBody>
                  <a:tcPr marL="68580" marR="68580" marT="0" marB="0"/>
                </a:tc>
                <a:tc>
                  <a:txBody>
                    <a:bodyPr/>
                    <a:lstStyle/>
                    <a:p>
                      <a:pPr marR="38100" indent="252095" algn="l">
                        <a:spcAft>
                          <a:spcPts val="0"/>
                        </a:spcAft>
                      </a:pPr>
                      <a:r>
                        <a:rPr lang="es-EC" sz="1600">
                          <a:effectLst/>
                        </a:rPr>
                        <a:t>POSTEST IZQUIERDA</a:t>
                      </a:r>
                      <a:endParaRPr lang="es-EC" sz="1600">
                        <a:solidFill>
                          <a:srgbClr val="2E74B5"/>
                        </a:solidFill>
                        <a:effectLst/>
                        <a:latin typeface="Times New Roman"/>
                        <a:ea typeface="Times New Roman"/>
                        <a:cs typeface="Times New Roman"/>
                      </a:endParaRPr>
                    </a:p>
                  </a:txBody>
                  <a:tcPr marL="68580" marR="68580" marT="0" marB="0"/>
                </a:tc>
              </a:tr>
              <a:tr h="88900">
                <a:tc rowSpan="2">
                  <a:txBody>
                    <a:bodyPr/>
                    <a:lstStyle/>
                    <a:p>
                      <a:pPr marL="38100" marR="38100" indent="252095" algn="just">
                        <a:spcAft>
                          <a:spcPts val="0"/>
                        </a:spcAft>
                      </a:pPr>
                      <a:r>
                        <a:rPr lang="es-EC" sz="1200">
                          <a:effectLst/>
                        </a:rPr>
                        <a:t>N</a:t>
                      </a:r>
                      <a:endParaRPr lang="es-EC" sz="1200">
                        <a:solidFill>
                          <a:srgbClr val="2E74B5"/>
                        </a:solidFill>
                        <a:effectLst/>
                        <a:latin typeface="Times New Roman"/>
                        <a:ea typeface="Times New Roman"/>
                        <a:cs typeface="Times New Roman"/>
                      </a:endParaRPr>
                    </a:p>
                  </a:txBody>
                  <a:tcPr marL="68580" marR="68580" marT="0" marB="0"/>
                </a:tc>
                <a:tc>
                  <a:txBody>
                    <a:bodyPr/>
                    <a:lstStyle/>
                    <a:p>
                      <a:pPr marR="38100" indent="252095" algn="just">
                        <a:spcAft>
                          <a:spcPts val="0"/>
                        </a:spcAft>
                      </a:pPr>
                      <a:r>
                        <a:rPr lang="es-EC" sz="1200">
                          <a:effectLst/>
                        </a:rPr>
                        <a:t>Válido</a:t>
                      </a:r>
                      <a:endParaRPr lang="es-EC" sz="12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r">
                        <a:spcAft>
                          <a:spcPts val="0"/>
                        </a:spcAft>
                      </a:pPr>
                      <a:r>
                        <a:rPr lang="es-EC" sz="1600">
                          <a:effectLst/>
                        </a:rPr>
                        <a:t>22</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r">
                        <a:spcAft>
                          <a:spcPts val="0"/>
                        </a:spcAft>
                      </a:pPr>
                      <a:r>
                        <a:rPr lang="es-EC" sz="1600">
                          <a:effectLst/>
                        </a:rPr>
                        <a:t>22</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r">
                        <a:spcAft>
                          <a:spcPts val="0"/>
                        </a:spcAft>
                      </a:pPr>
                      <a:r>
                        <a:rPr lang="es-EC" sz="1600" dirty="0">
                          <a:effectLst/>
                        </a:rPr>
                        <a:t>22</a:t>
                      </a:r>
                      <a:endParaRPr lang="es-EC" sz="1600" dirty="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r">
                        <a:spcAft>
                          <a:spcPts val="0"/>
                        </a:spcAft>
                      </a:pPr>
                      <a:r>
                        <a:rPr lang="es-EC" sz="1600">
                          <a:effectLst/>
                        </a:rPr>
                        <a:t>22</a:t>
                      </a:r>
                      <a:endParaRPr lang="es-EC" sz="1600">
                        <a:solidFill>
                          <a:srgbClr val="2E74B5"/>
                        </a:solidFill>
                        <a:effectLst/>
                        <a:latin typeface="Times New Roman"/>
                        <a:ea typeface="Times New Roman"/>
                        <a:cs typeface="Times New Roman"/>
                      </a:endParaRPr>
                    </a:p>
                  </a:txBody>
                  <a:tcPr marL="68580" marR="68580" marT="0" marB="0"/>
                </a:tc>
              </a:tr>
              <a:tr h="88900">
                <a:tc vMerge="1">
                  <a:txBody>
                    <a:bodyPr/>
                    <a:lstStyle/>
                    <a:p>
                      <a:endParaRPr lang="es-EC"/>
                    </a:p>
                  </a:txBody>
                  <a:tcPr/>
                </a:tc>
                <a:tc>
                  <a:txBody>
                    <a:bodyPr/>
                    <a:lstStyle/>
                    <a:p>
                      <a:pPr marR="38100" indent="252095" algn="just">
                        <a:spcAft>
                          <a:spcPts val="0"/>
                        </a:spcAft>
                      </a:pPr>
                      <a:r>
                        <a:rPr lang="es-EC" sz="1200">
                          <a:effectLst/>
                        </a:rPr>
                        <a:t>Perdidos</a:t>
                      </a:r>
                      <a:endParaRPr lang="es-EC" sz="12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r">
                        <a:spcAft>
                          <a:spcPts val="0"/>
                        </a:spcAft>
                      </a:pPr>
                      <a:r>
                        <a:rPr lang="es-EC" sz="1600">
                          <a:effectLst/>
                        </a:rPr>
                        <a:t>0</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r">
                        <a:spcAft>
                          <a:spcPts val="0"/>
                        </a:spcAft>
                      </a:pPr>
                      <a:r>
                        <a:rPr lang="es-EC" sz="1600">
                          <a:effectLst/>
                        </a:rPr>
                        <a:t>0</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r">
                        <a:spcAft>
                          <a:spcPts val="0"/>
                        </a:spcAft>
                      </a:pPr>
                      <a:r>
                        <a:rPr lang="es-EC" sz="1600" dirty="0">
                          <a:effectLst/>
                        </a:rPr>
                        <a:t>0</a:t>
                      </a:r>
                      <a:endParaRPr lang="es-EC" sz="1600" dirty="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r">
                        <a:spcAft>
                          <a:spcPts val="0"/>
                        </a:spcAft>
                      </a:pPr>
                      <a:r>
                        <a:rPr lang="es-EC" sz="1600">
                          <a:effectLst/>
                        </a:rPr>
                        <a:t>0</a:t>
                      </a:r>
                      <a:endParaRPr lang="es-EC" sz="1600">
                        <a:solidFill>
                          <a:srgbClr val="2E74B5"/>
                        </a:solidFill>
                        <a:effectLst/>
                        <a:latin typeface="Times New Roman"/>
                        <a:ea typeface="Times New Roman"/>
                        <a:cs typeface="Times New Roman"/>
                      </a:endParaRPr>
                    </a:p>
                  </a:txBody>
                  <a:tcPr marL="68580" marR="68580" marT="0" marB="0"/>
                </a:tc>
              </a:tr>
              <a:tr h="343535">
                <a:tc gridSpan="2">
                  <a:txBody>
                    <a:bodyPr/>
                    <a:lstStyle/>
                    <a:p>
                      <a:pPr marL="38100" marR="38100" indent="252095" algn="just">
                        <a:spcAft>
                          <a:spcPts val="0"/>
                        </a:spcAft>
                      </a:pPr>
                      <a:r>
                        <a:rPr lang="es-EC" sz="1400" dirty="0">
                          <a:solidFill>
                            <a:srgbClr val="C00000"/>
                          </a:solidFill>
                          <a:effectLst/>
                        </a:rPr>
                        <a:t>Media</a:t>
                      </a:r>
                      <a:endParaRPr lang="es-EC" sz="1400" dirty="0">
                        <a:solidFill>
                          <a:srgbClr val="C00000"/>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indent="252095" algn="r">
                        <a:spcAft>
                          <a:spcPts val="0"/>
                        </a:spcAft>
                      </a:pPr>
                      <a:r>
                        <a:rPr lang="es-EC" sz="1800">
                          <a:solidFill>
                            <a:srgbClr val="C00000"/>
                          </a:solidFill>
                          <a:effectLst/>
                        </a:rPr>
                        <a:t>9,6177</a:t>
                      </a:r>
                      <a:endParaRPr lang="es-EC" sz="1800">
                        <a:solidFill>
                          <a:srgbClr val="C00000"/>
                        </a:solidFill>
                        <a:effectLst/>
                        <a:latin typeface="Times New Roman"/>
                        <a:ea typeface="Times New Roman"/>
                        <a:cs typeface="Times New Roman"/>
                      </a:endParaRPr>
                    </a:p>
                  </a:txBody>
                  <a:tcPr marL="68580" marR="68580" marT="0" marB="0"/>
                </a:tc>
                <a:tc>
                  <a:txBody>
                    <a:bodyPr/>
                    <a:lstStyle/>
                    <a:p>
                      <a:pPr marL="38100" marR="38100" indent="252095" algn="r">
                        <a:spcAft>
                          <a:spcPts val="0"/>
                        </a:spcAft>
                      </a:pPr>
                      <a:r>
                        <a:rPr lang="es-EC" sz="1800">
                          <a:solidFill>
                            <a:srgbClr val="C00000"/>
                          </a:solidFill>
                          <a:effectLst/>
                        </a:rPr>
                        <a:t>8,9741</a:t>
                      </a:r>
                      <a:endParaRPr lang="es-EC" sz="1800">
                        <a:solidFill>
                          <a:srgbClr val="C00000"/>
                        </a:solidFill>
                        <a:effectLst/>
                        <a:latin typeface="Times New Roman"/>
                        <a:ea typeface="Times New Roman"/>
                        <a:cs typeface="Times New Roman"/>
                      </a:endParaRPr>
                    </a:p>
                  </a:txBody>
                  <a:tcPr marL="68580" marR="68580" marT="0" marB="0"/>
                </a:tc>
                <a:tc>
                  <a:txBody>
                    <a:bodyPr/>
                    <a:lstStyle/>
                    <a:p>
                      <a:pPr marL="38100" marR="38100" indent="252095" algn="r">
                        <a:spcAft>
                          <a:spcPts val="0"/>
                        </a:spcAft>
                      </a:pPr>
                      <a:r>
                        <a:rPr lang="es-EC" sz="1800" dirty="0">
                          <a:solidFill>
                            <a:srgbClr val="C00000"/>
                          </a:solidFill>
                          <a:effectLst/>
                        </a:rPr>
                        <a:t>11,7277</a:t>
                      </a:r>
                      <a:endParaRPr lang="es-EC" sz="1800" dirty="0">
                        <a:solidFill>
                          <a:srgbClr val="C00000"/>
                        </a:solidFill>
                        <a:effectLst/>
                        <a:latin typeface="Times New Roman"/>
                        <a:ea typeface="Times New Roman"/>
                        <a:cs typeface="Times New Roman"/>
                      </a:endParaRPr>
                    </a:p>
                  </a:txBody>
                  <a:tcPr marL="68580" marR="68580" marT="0" marB="0"/>
                </a:tc>
                <a:tc>
                  <a:txBody>
                    <a:bodyPr/>
                    <a:lstStyle/>
                    <a:p>
                      <a:pPr marL="38100" marR="38100" indent="252095" algn="r">
                        <a:spcAft>
                          <a:spcPts val="0"/>
                        </a:spcAft>
                      </a:pPr>
                      <a:r>
                        <a:rPr lang="es-EC" sz="1800">
                          <a:solidFill>
                            <a:srgbClr val="C00000"/>
                          </a:solidFill>
                          <a:effectLst/>
                        </a:rPr>
                        <a:t>10,5536</a:t>
                      </a:r>
                      <a:endParaRPr lang="es-EC" sz="1800">
                        <a:solidFill>
                          <a:srgbClr val="C00000"/>
                        </a:solidFill>
                        <a:effectLst/>
                        <a:latin typeface="Times New Roman"/>
                        <a:ea typeface="Times New Roman"/>
                        <a:cs typeface="Times New Roman"/>
                      </a:endParaRPr>
                    </a:p>
                  </a:txBody>
                  <a:tcPr marL="68580" marR="68580" marT="0" marB="0"/>
                </a:tc>
              </a:tr>
              <a:tr h="343535">
                <a:tc gridSpan="2">
                  <a:txBody>
                    <a:bodyPr/>
                    <a:lstStyle/>
                    <a:p>
                      <a:pPr marL="38100" marR="38100" indent="252095" algn="just">
                        <a:spcAft>
                          <a:spcPts val="0"/>
                        </a:spcAft>
                      </a:pPr>
                      <a:r>
                        <a:rPr lang="es-EC" sz="1400" dirty="0">
                          <a:solidFill>
                            <a:srgbClr val="C00000"/>
                          </a:solidFill>
                          <a:effectLst/>
                        </a:rPr>
                        <a:t>Diferencia de medias</a:t>
                      </a:r>
                      <a:endParaRPr lang="es-EC" sz="1400" dirty="0">
                        <a:solidFill>
                          <a:srgbClr val="C00000"/>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indent="252095" algn="r">
                        <a:spcAft>
                          <a:spcPts val="0"/>
                        </a:spcAft>
                      </a:pPr>
                      <a:r>
                        <a:rPr lang="es-EC" sz="1800" dirty="0">
                          <a:solidFill>
                            <a:srgbClr val="C00000"/>
                          </a:solidFill>
                          <a:effectLst/>
                        </a:rPr>
                        <a:t> </a:t>
                      </a:r>
                      <a:endParaRPr lang="es-EC" sz="1800" dirty="0">
                        <a:solidFill>
                          <a:srgbClr val="C00000"/>
                        </a:solidFill>
                        <a:effectLst/>
                        <a:latin typeface="Times New Roman"/>
                        <a:ea typeface="Times New Roman"/>
                        <a:cs typeface="Times New Roman"/>
                      </a:endParaRPr>
                    </a:p>
                  </a:txBody>
                  <a:tcPr marL="68580" marR="68580" marT="0" marB="0"/>
                </a:tc>
                <a:tc>
                  <a:txBody>
                    <a:bodyPr/>
                    <a:lstStyle/>
                    <a:p>
                      <a:pPr marL="38100" marR="38100" indent="252095" algn="r">
                        <a:spcAft>
                          <a:spcPts val="0"/>
                        </a:spcAft>
                      </a:pPr>
                      <a:r>
                        <a:rPr lang="es-EC" sz="1800" dirty="0">
                          <a:solidFill>
                            <a:srgbClr val="C00000"/>
                          </a:solidFill>
                          <a:effectLst/>
                        </a:rPr>
                        <a:t>0,64</a:t>
                      </a:r>
                      <a:endParaRPr lang="es-EC" sz="1800" dirty="0">
                        <a:solidFill>
                          <a:srgbClr val="C00000"/>
                        </a:solidFill>
                        <a:effectLst/>
                        <a:latin typeface="Times New Roman"/>
                        <a:ea typeface="Times New Roman"/>
                        <a:cs typeface="Times New Roman"/>
                      </a:endParaRPr>
                    </a:p>
                  </a:txBody>
                  <a:tcPr marL="68580" marR="68580" marT="0" marB="0"/>
                </a:tc>
                <a:tc>
                  <a:txBody>
                    <a:bodyPr/>
                    <a:lstStyle/>
                    <a:p>
                      <a:pPr marL="38100" marR="38100" indent="252095" algn="r">
                        <a:spcAft>
                          <a:spcPts val="0"/>
                        </a:spcAft>
                      </a:pPr>
                      <a:r>
                        <a:rPr lang="es-EC" sz="1800" dirty="0">
                          <a:solidFill>
                            <a:srgbClr val="C00000"/>
                          </a:solidFill>
                          <a:effectLst/>
                        </a:rPr>
                        <a:t> </a:t>
                      </a:r>
                      <a:endParaRPr lang="es-EC" sz="1800" dirty="0">
                        <a:solidFill>
                          <a:srgbClr val="C00000"/>
                        </a:solidFill>
                        <a:effectLst/>
                        <a:latin typeface="Times New Roman"/>
                        <a:ea typeface="Times New Roman"/>
                        <a:cs typeface="Times New Roman"/>
                      </a:endParaRPr>
                    </a:p>
                  </a:txBody>
                  <a:tcPr marL="68580" marR="68580" marT="0" marB="0"/>
                </a:tc>
                <a:tc>
                  <a:txBody>
                    <a:bodyPr/>
                    <a:lstStyle/>
                    <a:p>
                      <a:pPr marL="38100" marR="38100" indent="252095" algn="r">
                        <a:spcAft>
                          <a:spcPts val="0"/>
                        </a:spcAft>
                      </a:pPr>
                      <a:r>
                        <a:rPr lang="es-EC" sz="1800" dirty="0">
                          <a:solidFill>
                            <a:srgbClr val="C00000"/>
                          </a:solidFill>
                          <a:effectLst/>
                        </a:rPr>
                        <a:t>1,17</a:t>
                      </a:r>
                      <a:endParaRPr lang="es-EC" sz="1800" dirty="0">
                        <a:solidFill>
                          <a:srgbClr val="C00000"/>
                        </a:solidFill>
                        <a:effectLst/>
                        <a:latin typeface="Times New Roman"/>
                        <a:ea typeface="Times New Roman"/>
                        <a:cs typeface="Times New Roman"/>
                      </a:endParaRPr>
                    </a:p>
                  </a:txBody>
                  <a:tcPr marL="68580" marR="68580" marT="0" marB="0"/>
                </a:tc>
              </a:tr>
              <a:tr h="167005">
                <a:tc gridSpan="2">
                  <a:txBody>
                    <a:bodyPr/>
                    <a:lstStyle/>
                    <a:p>
                      <a:pPr marL="38100" marR="38100" indent="-14605" algn="just">
                        <a:spcAft>
                          <a:spcPts val="0"/>
                        </a:spcAft>
                      </a:pPr>
                      <a:r>
                        <a:rPr lang="es-EC" sz="1200">
                          <a:effectLst/>
                        </a:rPr>
                        <a:t>Rango</a:t>
                      </a:r>
                      <a:endParaRPr lang="es-EC" sz="1200">
                        <a:solidFill>
                          <a:srgbClr val="2E74B5"/>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indent="252095" algn="r">
                        <a:spcAft>
                          <a:spcPts val="0"/>
                        </a:spcAft>
                      </a:pPr>
                      <a:r>
                        <a:rPr lang="es-EC" sz="1600">
                          <a:effectLst/>
                        </a:rPr>
                        <a:t>4,00</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r">
                        <a:spcAft>
                          <a:spcPts val="0"/>
                        </a:spcAft>
                      </a:pPr>
                      <a:r>
                        <a:rPr lang="es-EC" sz="1600">
                          <a:effectLst/>
                        </a:rPr>
                        <a:t>3,68</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r">
                        <a:spcAft>
                          <a:spcPts val="0"/>
                        </a:spcAft>
                      </a:pPr>
                      <a:r>
                        <a:rPr lang="es-EC" sz="1600">
                          <a:effectLst/>
                        </a:rPr>
                        <a:t>4,00</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r">
                        <a:spcAft>
                          <a:spcPts val="0"/>
                        </a:spcAft>
                      </a:pPr>
                      <a:r>
                        <a:rPr lang="es-EC" sz="1600" dirty="0">
                          <a:effectLst/>
                        </a:rPr>
                        <a:t>3,39</a:t>
                      </a:r>
                      <a:endParaRPr lang="es-EC" sz="1600" dirty="0">
                        <a:solidFill>
                          <a:srgbClr val="2E74B5"/>
                        </a:solidFill>
                        <a:effectLst/>
                        <a:latin typeface="Times New Roman"/>
                        <a:ea typeface="Times New Roman"/>
                        <a:cs typeface="Times New Roman"/>
                      </a:endParaRPr>
                    </a:p>
                  </a:txBody>
                  <a:tcPr marL="68580" marR="68580" marT="0" marB="0"/>
                </a:tc>
              </a:tr>
              <a:tr h="176530">
                <a:tc gridSpan="2">
                  <a:txBody>
                    <a:bodyPr/>
                    <a:lstStyle/>
                    <a:p>
                      <a:pPr marL="38100" marR="38100" indent="-14605" algn="just">
                        <a:spcAft>
                          <a:spcPts val="0"/>
                        </a:spcAft>
                      </a:pPr>
                      <a:r>
                        <a:rPr lang="es-EC" sz="1200">
                          <a:effectLst/>
                        </a:rPr>
                        <a:t>Mínimo</a:t>
                      </a:r>
                      <a:endParaRPr lang="es-EC" sz="1200">
                        <a:solidFill>
                          <a:srgbClr val="2E74B5"/>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indent="252095" algn="r">
                        <a:spcAft>
                          <a:spcPts val="0"/>
                        </a:spcAft>
                      </a:pPr>
                      <a:r>
                        <a:rPr lang="es-EC" sz="1600">
                          <a:effectLst/>
                        </a:rPr>
                        <a:t>8,34</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r">
                        <a:spcAft>
                          <a:spcPts val="0"/>
                        </a:spcAft>
                      </a:pPr>
                      <a:r>
                        <a:rPr lang="es-EC" sz="1600">
                          <a:effectLst/>
                        </a:rPr>
                        <a:t>8,09</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r">
                        <a:spcAft>
                          <a:spcPts val="0"/>
                        </a:spcAft>
                      </a:pPr>
                      <a:r>
                        <a:rPr lang="es-EC" sz="1600">
                          <a:effectLst/>
                        </a:rPr>
                        <a:t>10,45</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r">
                        <a:spcAft>
                          <a:spcPts val="0"/>
                        </a:spcAft>
                      </a:pPr>
                      <a:r>
                        <a:rPr lang="es-EC" sz="1600" dirty="0">
                          <a:effectLst/>
                        </a:rPr>
                        <a:t>9,29</a:t>
                      </a:r>
                      <a:endParaRPr lang="es-EC" sz="1600" dirty="0">
                        <a:solidFill>
                          <a:srgbClr val="2E74B5"/>
                        </a:solidFill>
                        <a:effectLst/>
                        <a:latin typeface="Times New Roman"/>
                        <a:ea typeface="Times New Roman"/>
                        <a:cs typeface="Times New Roman"/>
                      </a:endParaRPr>
                    </a:p>
                  </a:txBody>
                  <a:tcPr marL="68580" marR="68580" marT="0" marB="0"/>
                </a:tc>
              </a:tr>
              <a:tr h="167005">
                <a:tc gridSpan="2">
                  <a:txBody>
                    <a:bodyPr/>
                    <a:lstStyle/>
                    <a:p>
                      <a:pPr marL="38100" marR="38100" indent="-14605" algn="just">
                        <a:spcAft>
                          <a:spcPts val="0"/>
                        </a:spcAft>
                      </a:pPr>
                      <a:r>
                        <a:rPr lang="es-EC" sz="1200">
                          <a:effectLst/>
                        </a:rPr>
                        <a:t>Máximo</a:t>
                      </a:r>
                      <a:endParaRPr lang="es-EC" sz="1200">
                        <a:solidFill>
                          <a:srgbClr val="2E74B5"/>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indent="252095" algn="r">
                        <a:spcAft>
                          <a:spcPts val="0"/>
                        </a:spcAft>
                      </a:pPr>
                      <a:r>
                        <a:rPr lang="es-EC" sz="1600">
                          <a:effectLst/>
                        </a:rPr>
                        <a:t>12,34</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r">
                        <a:spcAft>
                          <a:spcPts val="0"/>
                        </a:spcAft>
                      </a:pPr>
                      <a:r>
                        <a:rPr lang="es-EC" sz="1600">
                          <a:effectLst/>
                        </a:rPr>
                        <a:t>11,77</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r">
                        <a:spcAft>
                          <a:spcPts val="0"/>
                        </a:spcAft>
                      </a:pPr>
                      <a:r>
                        <a:rPr lang="es-EC" sz="1600">
                          <a:effectLst/>
                        </a:rPr>
                        <a:t>14,45</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r">
                        <a:spcAft>
                          <a:spcPts val="0"/>
                        </a:spcAft>
                      </a:pPr>
                      <a:r>
                        <a:rPr lang="es-EC" sz="1600" dirty="0">
                          <a:effectLst/>
                        </a:rPr>
                        <a:t>13,68</a:t>
                      </a:r>
                      <a:endParaRPr lang="es-EC" sz="1600" dirty="0">
                        <a:solidFill>
                          <a:srgbClr val="2E74B5"/>
                        </a:solidFill>
                        <a:effectLst/>
                        <a:latin typeface="Times New Roman"/>
                        <a:ea typeface="Times New Roman"/>
                        <a:cs typeface="Times New Roman"/>
                      </a:endParaRPr>
                    </a:p>
                  </a:txBody>
                  <a:tcPr marL="68580" marR="68580" marT="0" marB="0"/>
                </a:tc>
              </a:tr>
              <a:tr h="343535">
                <a:tc gridSpan="2">
                  <a:txBody>
                    <a:bodyPr/>
                    <a:lstStyle/>
                    <a:p>
                      <a:pPr marL="38100" marR="38100" indent="-14605" algn="just">
                        <a:spcAft>
                          <a:spcPts val="0"/>
                        </a:spcAft>
                      </a:pPr>
                      <a:r>
                        <a:rPr lang="es-EC" sz="1200">
                          <a:effectLst/>
                        </a:rPr>
                        <a:t>Suma</a:t>
                      </a:r>
                      <a:endParaRPr lang="es-EC" sz="1200">
                        <a:solidFill>
                          <a:srgbClr val="2E74B5"/>
                        </a:solidFill>
                        <a:effectLst/>
                        <a:latin typeface="Times New Roman"/>
                        <a:ea typeface="Times New Roman"/>
                        <a:cs typeface="Times New Roman"/>
                      </a:endParaRPr>
                    </a:p>
                  </a:txBody>
                  <a:tcPr marL="68580" marR="68580" marT="0" marB="0"/>
                </a:tc>
                <a:tc hMerge="1">
                  <a:txBody>
                    <a:bodyPr/>
                    <a:lstStyle/>
                    <a:p>
                      <a:endParaRPr lang="es-EC"/>
                    </a:p>
                  </a:txBody>
                  <a:tcPr/>
                </a:tc>
                <a:tc>
                  <a:txBody>
                    <a:bodyPr/>
                    <a:lstStyle/>
                    <a:p>
                      <a:pPr marL="38100" marR="38100" indent="252095" algn="r">
                        <a:spcAft>
                          <a:spcPts val="0"/>
                        </a:spcAft>
                      </a:pPr>
                      <a:r>
                        <a:rPr lang="es-EC" sz="1600">
                          <a:effectLst/>
                        </a:rPr>
                        <a:t>211,59</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r">
                        <a:spcAft>
                          <a:spcPts val="0"/>
                        </a:spcAft>
                      </a:pPr>
                      <a:r>
                        <a:rPr lang="es-EC" sz="1600">
                          <a:effectLst/>
                        </a:rPr>
                        <a:t>197,43</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r">
                        <a:spcAft>
                          <a:spcPts val="0"/>
                        </a:spcAft>
                      </a:pPr>
                      <a:r>
                        <a:rPr lang="es-EC" sz="1600">
                          <a:effectLst/>
                        </a:rPr>
                        <a:t>258,01</a:t>
                      </a:r>
                      <a:endParaRPr lang="es-EC" sz="1600">
                        <a:solidFill>
                          <a:srgbClr val="2E74B5"/>
                        </a:solidFill>
                        <a:effectLst/>
                        <a:latin typeface="Times New Roman"/>
                        <a:ea typeface="Times New Roman"/>
                        <a:cs typeface="Times New Roman"/>
                      </a:endParaRPr>
                    </a:p>
                  </a:txBody>
                  <a:tcPr marL="68580" marR="68580" marT="0" marB="0"/>
                </a:tc>
                <a:tc>
                  <a:txBody>
                    <a:bodyPr/>
                    <a:lstStyle/>
                    <a:p>
                      <a:pPr marL="38100" marR="38100" indent="252095" algn="r">
                        <a:spcAft>
                          <a:spcPts val="0"/>
                        </a:spcAft>
                      </a:pPr>
                      <a:r>
                        <a:rPr lang="es-EC" sz="1600" dirty="0">
                          <a:effectLst/>
                        </a:rPr>
                        <a:t>232,18</a:t>
                      </a:r>
                      <a:endParaRPr lang="es-EC" sz="1600" dirty="0">
                        <a:solidFill>
                          <a:srgbClr val="2E74B5"/>
                        </a:solidFill>
                        <a:effectLst/>
                        <a:latin typeface="Times New Roman"/>
                        <a:ea typeface="Times New Roman"/>
                        <a:cs typeface="Times New Roman"/>
                      </a:endParaRPr>
                    </a:p>
                  </a:txBody>
                  <a:tcPr marL="68580" marR="68580" marT="0" marB="0"/>
                </a:tc>
              </a:tr>
            </a:tbl>
          </a:graphicData>
        </a:graphic>
      </p:graphicFrame>
      <p:sp>
        <p:nvSpPr>
          <p:cNvPr id="3" name="2 CuadroTexto"/>
          <p:cNvSpPr txBox="1"/>
          <p:nvPr/>
        </p:nvSpPr>
        <p:spPr>
          <a:xfrm>
            <a:off x="1619672" y="1124744"/>
            <a:ext cx="5760640" cy="523220"/>
          </a:xfrm>
          <a:prstGeom prst="rect">
            <a:avLst/>
          </a:prstGeom>
          <a:noFill/>
        </p:spPr>
        <p:txBody>
          <a:bodyPr wrap="square" rtlCol="0">
            <a:spAutoFit/>
          </a:bodyPr>
          <a:lstStyle/>
          <a:p>
            <a:r>
              <a:rPr lang="es-EC" sz="2800" dirty="0" smtClean="0"/>
              <a:t>Test de regate</a:t>
            </a:r>
            <a:endParaRPr lang="es-EC" sz="2800" dirty="0"/>
          </a:p>
        </p:txBody>
      </p:sp>
    </p:spTree>
    <p:extLst>
      <p:ext uri="{BB962C8B-B14F-4D97-AF65-F5344CB8AC3E}">
        <p14:creationId xmlns:p14="http://schemas.microsoft.com/office/powerpoint/2010/main" val="3344901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266892785"/>
              </p:ext>
            </p:extLst>
          </p:nvPr>
        </p:nvGraphicFramePr>
        <p:xfrm>
          <a:off x="2123728" y="980728"/>
          <a:ext cx="5105400" cy="182880"/>
        </p:xfrm>
        <a:graphic>
          <a:graphicData uri="http://schemas.openxmlformats.org/drawingml/2006/table">
            <a:tbl>
              <a:tblPr>
                <a:tableStyleId>{348E0D0E-90F0-4FF7-A89F-ABA352942017}</a:tableStyleId>
              </a:tblPr>
              <a:tblGrid>
                <a:gridCol w="5105400"/>
              </a:tblGrid>
              <a:tr h="180975">
                <a:tc>
                  <a:txBody>
                    <a:bodyPr/>
                    <a:lstStyle/>
                    <a:p>
                      <a:pPr algn="ctr" fontAlgn="b"/>
                      <a:r>
                        <a:rPr lang="es-EC" sz="1200" b="1" u="none" strike="noStrike" dirty="0">
                          <a:effectLst/>
                        </a:rPr>
                        <a:t>CUADRO DE </a:t>
                      </a:r>
                      <a:r>
                        <a:rPr lang="es-EC" sz="1200" b="1" u="none" strike="noStrike" dirty="0" smtClean="0">
                          <a:effectLst/>
                        </a:rPr>
                        <a:t>CORRELACION DE</a:t>
                      </a:r>
                      <a:r>
                        <a:rPr lang="es-EC" sz="1200" b="1" u="none" strike="noStrike" baseline="0" dirty="0" smtClean="0">
                          <a:effectLst/>
                        </a:rPr>
                        <a:t> PEARSON </a:t>
                      </a:r>
                      <a:endParaRPr lang="es-EC" sz="1200" b="1" i="0" u="none" strike="noStrike" dirty="0">
                        <a:effectLst/>
                        <a:latin typeface="Arial"/>
                      </a:endParaRPr>
                    </a:p>
                  </a:txBody>
                  <a:tcPr marL="0" marR="0" marT="0" marB="0" anchor="b"/>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3011191481"/>
              </p:ext>
            </p:extLst>
          </p:nvPr>
        </p:nvGraphicFramePr>
        <p:xfrm>
          <a:off x="1043608" y="1340768"/>
          <a:ext cx="7992887" cy="4525963"/>
        </p:xfrm>
        <a:graphic>
          <a:graphicData uri="http://schemas.openxmlformats.org/drawingml/2006/table">
            <a:tbl>
              <a:tblPr>
                <a:tableStyleId>{348E0D0E-90F0-4FF7-A89F-ABA352942017}</a:tableStyleId>
              </a:tblPr>
              <a:tblGrid>
                <a:gridCol w="4248472"/>
                <a:gridCol w="1152128"/>
                <a:gridCol w="2592287"/>
              </a:tblGrid>
              <a:tr h="348151">
                <a:tc>
                  <a:txBody>
                    <a:bodyPr/>
                    <a:lstStyle/>
                    <a:p>
                      <a:pPr algn="just" fontAlgn="ctr"/>
                      <a:r>
                        <a:rPr lang="es-ES" sz="1200" b="1" u="none" strike="noStrike" dirty="0">
                          <a:effectLst/>
                        </a:rPr>
                        <a:t>Correlación entre T40 y lanzamiento al aro</a:t>
                      </a:r>
                      <a:endParaRPr lang="es-EC" sz="1200" b="1" i="0" u="none" strike="noStrike" dirty="0">
                        <a:effectLst/>
                        <a:latin typeface="Arial"/>
                      </a:endParaRPr>
                    </a:p>
                  </a:txBody>
                  <a:tcPr marL="0" marR="0" marT="0" marB="0" anchor="ctr"/>
                </a:tc>
                <a:tc>
                  <a:txBody>
                    <a:bodyPr/>
                    <a:lstStyle/>
                    <a:p>
                      <a:pPr algn="ctr" fontAlgn="b"/>
                      <a:r>
                        <a:rPr lang="es-EC" sz="1200" b="1" u="none" strike="noStrike">
                          <a:effectLst/>
                        </a:rPr>
                        <a:t>0,42</a:t>
                      </a:r>
                      <a:endParaRPr lang="es-EC" sz="1200" b="1" i="0" u="none" strike="noStrike">
                        <a:effectLst/>
                        <a:latin typeface="Arial"/>
                      </a:endParaRPr>
                    </a:p>
                  </a:txBody>
                  <a:tcPr marL="0" marR="0" marT="0" marB="0" anchor="b"/>
                </a:tc>
                <a:tc>
                  <a:txBody>
                    <a:bodyPr/>
                    <a:lstStyle/>
                    <a:p>
                      <a:pPr algn="just" fontAlgn="ctr"/>
                      <a:r>
                        <a:rPr lang="es-ES" sz="1200" b="1" u="none" strike="noStrike">
                          <a:effectLst/>
                        </a:rPr>
                        <a:t>correlación positiva mediana.</a:t>
                      </a:r>
                      <a:endParaRPr lang="es-EC" sz="1200" b="1" i="0" u="none" strike="noStrike">
                        <a:solidFill>
                          <a:srgbClr val="000000"/>
                        </a:solidFill>
                        <a:effectLst/>
                        <a:latin typeface="Arial"/>
                      </a:endParaRPr>
                    </a:p>
                  </a:txBody>
                  <a:tcPr marL="0" marR="0" marT="0" marB="0" anchor="ctr"/>
                </a:tc>
              </a:tr>
              <a:tr h="348151">
                <a:tc>
                  <a:txBody>
                    <a:bodyPr/>
                    <a:lstStyle/>
                    <a:p>
                      <a:pPr algn="l" fontAlgn="b"/>
                      <a:r>
                        <a:rPr lang="es-ES" sz="1200" b="1" u="none" strike="noStrike" dirty="0">
                          <a:effectLst/>
                        </a:rPr>
                        <a:t>Correlación entre t40 y entrada al aro</a:t>
                      </a:r>
                      <a:endParaRPr lang="es-EC" sz="1200" b="1" i="0" u="none" strike="noStrike" dirty="0">
                        <a:effectLst/>
                        <a:latin typeface="Arial"/>
                      </a:endParaRPr>
                    </a:p>
                  </a:txBody>
                  <a:tcPr marL="0" marR="0" marT="0" marB="0" anchor="b"/>
                </a:tc>
                <a:tc>
                  <a:txBody>
                    <a:bodyPr/>
                    <a:lstStyle/>
                    <a:p>
                      <a:pPr algn="ctr" fontAlgn="b"/>
                      <a:r>
                        <a:rPr lang="es-EC" sz="1200" b="1" u="none" strike="noStrike" dirty="0" smtClean="0">
                          <a:effectLst/>
                        </a:rPr>
                        <a:t>- 0,15</a:t>
                      </a:r>
                      <a:endParaRPr lang="es-EC" sz="1200" b="1" i="0" u="none" strike="noStrike" dirty="0">
                        <a:effectLst/>
                        <a:latin typeface="Arial"/>
                      </a:endParaRPr>
                    </a:p>
                  </a:txBody>
                  <a:tcPr marL="0" marR="0" marT="0" marB="0" anchor="b"/>
                </a:tc>
                <a:tc>
                  <a:txBody>
                    <a:bodyPr/>
                    <a:lstStyle/>
                    <a:p>
                      <a:pPr algn="just" fontAlgn="ctr"/>
                      <a:r>
                        <a:rPr lang="es-ES" sz="1200" b="1" u="none" strike="noStrike">
                          <a:effectLst/>
                        </a:rPr>
                        <a:t>correlación negativa débil.</a:t>
                      </a:r>
                      <a:endParaRPr lang="es-EC" sz="1200" b="1" i="0" u="none" strike="noStrike">
                        <a:solidFill>
                          <a:srgbClr val="000000"/>
                        </a:solidFill>
                        <a:effectLst/>
                        <a:latin typeface="Arial"/>
                      </a:endParaRPr>
                    </a:p>
                  </a:txBody>
                  <a:tcPr marL="0" marR="0" marT="0" marB="0" anchor="ctr"/>
                </a:tc>
              </a:tr>
              <a:tr h="348151">
                <a:tc>
                  <a:txBody>
                    <a:bodyPr/>
                    <a:lstStyle/>
                    <a:p>
                      <a:pPr algn="just" fontAlgn="ctr"/>
                      <a:r>
                        <a:rPr lang="es-ES" sz="1200" b="1" u="none" strike="noStrike" dirty="0">
                          <a:effectLst/>
                        </a:rPr>
                        <a:t>Correlación entre t40 y regate</a:t>
                      </a:r>
                      <a:endParaRPr lang="es-EC" sz="1200" b="1" i="0" u="none" strike="noStrike" dirty="0">
                        <a:effectLst/>
                        <a:latin typeface="Arial"/>
                      </a:endParaRPr>
                    </a:p>
                  </a:txBody>
                  <a:tcPr marL="0" marR="0" marT="0" marB="0" anchor="ctr"/>
                </a:tc>
                <a:tc>
                  <a:txBody>
                    <a:bodyPr/>
                    <a:lstStyle/>
                    <a:p>
                      <a:pPr algn="ctr" fontAlgn="ctr"/>
                      <a:r>
                        <a:rPr lang="es-ES" sz="1200" b="1" u="none" strike="noStrike">
                          <a:effectLst/>
                        </a:rPr>
                        <a:t>0,54</a:t>
                      </a:r>
                      <a:endParaRPr lang="es-EC" sz="1200" b="1" i="0" u="none" strike="noStrike">
                        <a:solidFill>
                          <a:srgbClr val="000000"/>
                        </a:solidFill>
                        <a:effectLst/>
                        <a:latin typeface="Arial"/>
                      </a:endParaRPr>
                    </a:p>
                  </a:txBody>
                  <a:tcPr marL="0" marR="0" marT="0" marB="0" anchor="ctr"/>
                </a:tc>
                <a:tc>
                  <a:txBody>
                    <a:bodyPr/>
                    <a:lstStyle/>
                    <a:p>
                      <a:pPr algn="l" fontAlgn="b"/>
                      <a:r>
                        <a:rPr lang="es-EC" sz="1200" b="1" u="none" strike="noStrike">
                          <a:effectLst/>
                        </a:rPr>
                        <a:t>correlación positiva mediana.</a:t>
                      </a:r>
                      <a:endParaRPr lang="es-EC" sz="1200" b="1" i="0" u="none" strike="noStrike">
                        <a:effectLst/>
                        <a:latin typeface="Arial"/>
                      </a:endParaRPr>
                    </a:p>
                  </a:txBody>
                  <a:tcPr marL="0" marR="0" marT="0" marB="0" anchor="b"/>
                </a:tc>
              </a:tr>
              <a:tr h="348151">
                <a:tc>
                  <a:txBody>
                    <a:bodyPr/>
                    <a:lstStyle/>
                    <a:p>
                      <a:pPr algn="just" fontAlgn="ctr"/>
                      <a:r>
                        <a:rPr lang="es-ES" sz="1200" b="1" u="none" strike="noStrike" dirty="0">
                          <a:effectLst/>
                        </a:rPr>
                        <a:t>Correlación entre 20 metros y lanzamiento al aro</a:t>
                      </a:r>
                      <a:endParaRPr lang="es-EC" sz="1200" b="1" i="0" u="none" strike="noStrike" dirty="0">
                        <a:effectLst/>
                        <a:latin typeface="Arial"/>
                      </a:endParaRPr>
                    </a:p>
                  </a:txBody>
                  <a:tcPr marL="0" marR="0" marT="0" marB="0" anchor="ctr"/>
                </a:tc>
                <a:tc>
                  <a:txBody>
                    <a:bodyPr/>
                    <a:lstStyle/>
                    <a:p>
                      <a:pPr algn="ctr" fontAlgn="ctr"/>
                      <a:r>
                        <a:rPr lang="es-ES" sz="1200" b="1" u="none" strike="noStrike" dirty="0" smtClean="0">
                          <a:effectLst/>
                        </a:rPr>
                        <a:t>- 0,43</a:t>
                      </a:r>
                      <a:endParaRPr lang="es-EC" sz="1200" b="1" i="0" u="none" strike="noStrike" dirty="0">
                        <a:solidFill>
                          <a:srgbClr val="000000"/>
                        </a:solidFill>
                        <a:effectLst/>
                        <a:latin typeface="Arial"/>
                      </a:endParaRPr>
                    </a:p>
                  </a:txBody>
                  <a:tcPr marL="0" marR="0" marT="0" marB="0" anchor="ctr"/>
                </a:tc>
                <a:tc>
                  <a:txBody>
                    <a:bodyPr/>
                    <a:lstStyle/>
                    <a:p>
                      <a:pPr algn="l" fontAlgn="b"/>
                      <a:r>
                        <a:rPr lang="es-EC" sz="1200" b="1" u="none" strike="noStrike">
                          <a:effectLst/>
                        </a:rPr>
                        <a:t> correlación negativa débil.</a:t>
                      </a:r>
                      <a:endParaRPr lang="es-EC" sz="1200" b="1" i="0" u="none" strike="noStrike">
                        <a:effectLst/>
                        <a:latin typeface="Arial"/>
                      </a:endParaRPr>
                    </a:p>
                  </a:txBody>
                  <a:tcPr marL="0" marR="0" marT="0" marB="0" anchor="b"/>
                </a:tc>
              </a:tr>
              <a:tr h="348151">
                <a:tc>
                  <a:txBody>
                    <a:bodyPr/>
                    <a:lstStyle/>
                    <a:p>
                      <a:pPr algn="l" fontAlgn="ctr"/>
                      <a:r>
                        <a:rPr lang="es-ES" sz="1200" b="1" u="none" strike="noStrike">
                          <a:effectLst/>
                        </a:rPr>
                        <a:t>Correlación entre 20 metros y entrada al aro izquierda</a:t>
                      </a:r>
                      <a:endParaRPr lang="es-EC" sz="1200" b="1" i="0" u="none" strike="noStrike">
                        <a:effectLst/>
                        <a:latin typeface="Arial"/>
                      </a:endParaRPr>
                    </a:p>
                  </a:txBody>
                  <a:tcPr marL="0" marR="0" marT="0" marB="0" anchor="ctr"/>
                </a:tc>
                <a:tc>
                  <a:txBody>
                    <a:bodyPr/>
                    <a:lstStyle/>
                    <a:p>
                      <a:pPr algn="ctr" fontAlgn="ctr"/>
                      <a:r>
                        <a:rPr lang="es-ES" sz="1200" b="1" u="none" strike="noStrike" dirty="0" smtClean="0">
                          <a:effectLst/>
                        </a:rPr>
                        <a:t>- 0,2</a:t>
                      </a:r>
                      <a:endParaRPr lang="es-EC" sz="1200" b="1" i="0" u="none" strike="noStrike" dirty="0">
                        <a:solidFill>
                          <a:srgbClr val="000000"/>
                        </a:solidFill>
                        <a:effectLst/>
                        <a:latin typeface="Arial"/>
                      </a:endParaRPr>
                    </a:p>
                  </a:txBody>
                  <a:tcPr marL="0" marR="0" marT="0" marB="0" anchor="ctr"/>
                </a:tc>
                <a:tc>
                  <a:txBody>
                    <a:bodyPr/>
                    <a:lstStyle/>
                    <a:p>
                      <a:pPr algn="l" fontAlgn="b"/>
                      <a:r>
                        <a:rPr lang="es-EC" sz="1200" b="1" u="none" strike="noStrike">
                          <a:effectLst/>
                        </a:rPr>
                        <a:t>correlación negativa débil.</a:t>
                      </a:r>
                      <a:endParaRPr lang="es-EC" sz="1200" b="1" i="0" u="none" strike="noStrike">
                        <a:effectLst/>
                        <a:latin typeface="Arial"/>
                      </a:endParaRPr>
                    </a:p>
                  </a:txBody>
                  <a:tcPr marL="0" marR="0" marT="0" marB="0" anchor="b"/>
                </a:tc>
              </a:tr>
              <a:tr h="348151">
                <a:tc>
                  <a:txBody>
                    <a:bodyPr/>
                    <a:lstStyle/>
                    <a:p>
                      <a:pPr algn="just" fontAlgn="ctr"/>
                      <a:r>
                        <a:rPr lang="es-ES" sz="1200" b="1" u="none" strike="noStrike">
                          <a:effectLst/>
                        </a:rPr>
                        <a:t>Correlación entre 20 metros y regate</a:t>
                      </a:r>
                      <a:endParaRPr lang="es-EC" sz="1200" b="1" i="0" u="none" strike="noStrike">
                        <a:effectLst/>
                        <a:latin typeface="Arial"/>
                      </a:endParaRPr>
                    </a:p>
                  </a:txBody>
                  <a:tcPr marL="0" marR="0" marT="0" marB="0" anchor="ctr"/>
                </a:tc>
                <a:tc>
                  <a:txBody>
                    <a:bodyPr/>
                    <a:lstStyle/>
                    <a:p>
                      <a:pPr algn="ctr" fontAlgn="ctr"/>
                      <a:r>
                        <a:rPr lang="es-ES" sz="1200" b="1" u="none" strike="noStrike" dirty="0" smtClean="0">
                          <a:effectLst/>
                        </a:rPr>
                        <a:t>0,05</a:t>
                      </a:r>
                      <a:endParaRPr lang="es-EC" sz="1200" b="1" i="0" u="none" strike="noStrike" dirty="0">
                        <a:solidFill>
                          <a:srgbClr val="000000"/>
                        </a:solidFill>
                        <a:effectLst/>
                        <a:latin typeface="Arial"/>
                      </a:endParaRPr>
                    </a:p>
                  </a:txBody>
                  <a:tcPr marL="0" marR="0" marT="0" marB="0" anchor="ctr"/>
                </a:tc>
                <a:tc>
                  <a:txBody>
                    <a:bodyPr/>
                    <a:lstStyle/>
                    <a:p>
                      <a:pPr algn="l" fontAlgn="b"/>
                      <a:r>
                        <a:rPr lang="es-EC" sz="1200" b="1" u="none" strike="noStrike">
                          <a:effectLst/>
                        </a:rPr>
                        <a:t>correlación positiva muy fuerte.</a:t>
                      </a:r>
                      <a:endParaRPr lang="es-EC" sz="1200" b="1" i="0" u="none" strike="noStrike">
                        <a:effectLst/>
                        <a:latin typeface="Arial"/>
                      </a:endParaRPr>
                    </a:p>
                  </a:txBody>
                  <a:tcPr marL="0" marR="0" marT="0" marB="0" anchor="b"/>
                </a:tc>
              </a:tr>
              <a:tr h="348151">
                <a:tc>
                  <a:txBody>
                    <a:bodyPr/>
                    <a:lstStyle/>
                    <a:p>
                      <a:pPr algn="l" fontAlgn="ctr"/>
                      <a:r>
                        <a:rPr lang="es-ES" sz="1200" b="1" u="none" strike="noStrike">
                          <a:effectLst/>
                        </a:rPr>
                        <a:t>Correlación entre 20 metros y regate izquierda</a:t>
                      </a:r>
                      <a:endParaRPr lang="es-EC" sz="1200" b="1" i="0" u="none" strike="noStrike">
                        <a:effectLst/>
                        <a:latin typeface="Arial"/>
                      </a:endParaRPr>
                    </a:p>
                  </a:txBody>
                  <a:tcPr marL="0" marR="0" marT="0" marB="0" anchor="ctr"/>
                </a:tc>
                <a:tc>
                  <a:txBody>
                    <a:bodyPr/>
                    <a:lstStyle/>
                    <a:p>
                      <a:pPr algn="ctr" fontAlgn="ctr"/>
                      <a:r>
                        <a:rPr lang="es-ES" sz="1200" b="1" u="none" strike="noStrike">
                          <a:effectLst/>
                        </a:rPr>
                        <a:t>0,069</a:t>
                      </a:r>
                      <a:endParaRPr lang="es-EC" sz="1200" b="1" i="0" u="none" strike="noStrike">
                        <a:solidFill>
                          <a:srgbClr val="000000"/>
                        </a:solidFill>
                        <a:effectLst/>
                        <a:latin typeface="Arial"/>
                      </a:endParaRPr>
                    </a:p>
                  </a:txBody>
                  <a:tcPr marL="0" marR="0" marT="0" marB="0" anchor="ctr"/>
                </a:tc>
                <a:tc>
                  <a:txBody>
                    <a:bodyPr/>
                    <a:lstStyle/>
                    <a:p>
                      <a:pPr algn="l" fontAlgn="b"/>
                      <a:r>
                        <a:rPr lang="es-EC" sz="1200" b="1" u="none" strike="noStrike" dirty="0">
                          <a:effectLst/>
                        </a:rPr>
                        <a:t>correlación positiva muy fuerte.</a:t>
                      </a:r>
                      <a:endParaRPr lang="es-EC" sz="1200" b="1" i="0" u="none" strike="noStrike" dirty="0">
                        <a:effectLst/>
                        <a:latin typeface="Arial"/>
                      </a:endParaRPr>
                    </a:p>
                  </a:txBody>
                  <a:tcPr marL="0" marR="0" marT="0" marB="0" anchor="b"/>
                </a:tc>
              </a:tr>
              <a:tr h="348151">
                <a:tc>
                  <a:txBody>
                    <a:bodyPr/>
                    <a:lstStyle/>
                    <a:p>
                      <a:pPr algn="just" fontAlgn="ctr"/>
                      <a:r>
                        <a:rPr lang="es-ES" sz="1200" b="1" u="none" strike="noStrike">
                          <a:effectLst/>
                        </a:rPr>
                        <a:t>Correlación entre equilibrio y lanzamiento al aro</a:t>
                      </a:r>
                      <a:endParaRPr lang="es-EC" sz="1200" b="1" i="0" u="none" strike="noStrike">
                        <a:effectLst/>
                        <a:latin typeface="Arial"/>
                      </a:endParaRPr>
                    </a:p>
                  </a:txBody>
                  <a:tcPr marL="0" marR="0" marT="0" marB="0" anchor="ctr"/>
                </a:tc>
                <a:tc>
                  <a:txBody>
                    <a:bodyPr/>
                    <a:lstStyle/>
                    <a:p>
                      <a:pPr algn="ctr" fontAlgn="ctr"/>
                      <a:r>
                        <a:rPr lang="es-ES" sz="1200" b="1" u="none" strike="noStrike">
                          <a:effectLst/>
                        </a:rPr>
                        <a:t>0,2</a:t>
                      </a:r>
                      <a:endParaRPr lang="es-EC" sz="1200" b="1" i="0" u="none" strike="noStrike">
                        <a:solidFill>
                          <a:srgbClr val="000000"/>
                        </a:solidFill>
                        <a:effectLst/>
                        <a:latin typeface="Arial"/>
                      </a:endParaRPr>
                    </a:p>
                  </a:txBody>
                  <a:tcPr marL="0" marR="0" marT="0" marB="0" anchor="ctr"/>
                </a:tc>
                <a:tc>
                  <a:txBody>
                    <a:bodyPr/>
                    <a:lstStyle/>
                    <a:p>
                      <a:pPr algn="l" fontAlgn="b"/>
                      <a:r>
                        <a:rPr lang="es-EC" sz="1200" b="1" u="none" strike="noStrike" dirty="0">
                          <a:effectLst/>
                        </a:rPr>
                        <a:t>correlación positiva muy fuerte.</a:t>
                      </a:r>
                      <a:endParaRPr lang="es-EC" sz="1200" b="1" i="0" u="none" strike="noStrike" dirty="0">
                        <a:effectLst/>
                        <a:latin typeface="Arial"/>
                      </a:endParaRPr>
                    </a:p>
                  </a:txBody>
                  <a:tcPr marL="0" marR="0" marT="0" marB="0" anchor="b"/>
                </a:tc>
              </a:tr>
              <a:tr h="348151">
                <a:tc>
                  <a:txBody>
                    <a:bodyPr/>
                    <a:lstStyle/>
                    <a:p>
                      <a:pPr algn="l" fontAlgn="ctr"/>
                      <a:r>
                        <a:rPr lang="es-ES" sz="1200" b="1" u="none" strike="noStrike">
                          <a:effectLst/>
                        </a:rPr>
                        <a:t>Correlación entre equilibrio y lanzamiento al aro izquierda</a:t>
                      </a:r>
                      <a:endParaRPr lang="es-EC" sz="1200" b="1" i="0" u="none" strike="noStrike">
                        <a:effectLst/>
                        <a:latin typeface="Arial"/>
                      </a:endParaRPr>
                    </a:p>
                  </a:txBody>
                  <a:tcPr marL="0" marR="0" marT="0" marB="0" anchor="ctr"/>
                </a:tc>
                <a:tc>
                  <a:txBody>
                    <a:bodyPr/>
                    <a:lstStyle/>
                    <a:p>
                      <a:pPr algn="ctr" fontAlgn="ctr"/>
                      <a:r>
                        <a:rPr lang="es-ES" sz="1200" b="1" u="none" strike="noStrike">
                          <a:effectLst/>
                        </a:rPr>
                        <a:t>0,2</a:t>
                      </a:r>
                      <a:endParaRPr lang="es-EC" sz="1200" b="1" i="0" u="none" strike="noStrike">
                        <a:solidFill>
                          <a:srgbClr val="000000"/>
                        </a:solidFill>
                        <a:effectLst/>
                        <a:latin typeface="Arial"/>
                      </a:endParaRPr>
                    </a:p>
                  </a:txBody>
                  <a:tcPr marL="0" marR="0" marT="0" marB="0" anchor="ctr"/>
                </a:tc>
                <a:tc>
                  <a:txBody>
                    <a:bodyPr/>
                    <a:lstStyle/>
                    <a:p>
                      <a:pPr algn="l" fontAlgn="b"/>
                      <a:r>
                        <a:rPr lang="es-EC" sz="1200" b="1" u="none" strike="noStrike" dirty="0">
                          <a:effectLst/>
                        </a:rPr>
                        <a:t>correlación positiva muy fuerte.</a:t>
                      </a:r>
                      <a:endParaRPr lang="es-EC" sz="1200" b="1" i="0" u="none" strike="noStrike" dirty="0">
                        <a:effectLst/>
                        <a:latin typeface="Arial"/>
                      </a:endParaRPr>
                    </a:p>
                  </a:txBody>
                  <a:tcPr marL="0" marR="0" marT="0" marB="0" anchor="b"/>
                </a:tc>
              </a:tr>
              <a:tr h="348151">
                <a:tc>
                  <a:txBody>
                    <a:bodyPr/>
                    <a:lstStyle/>
                    <a:p>
                      <a:pPr algn="just" fontAlgn="ctr"/>
                      <a:r>
                        <a:rPr lang="es-ES" sz="1200" b="1" u="none" strike="noStrike">
                          <a:effectLst/>
                        </a:rPr>
                        <a:t>Correlación entre equilibrio y entrada al aro derecha</a:t>
                      </a:r>
                      <a:endParaRPr lang="es-EC" sz="1200" b="1" i="0" u="none" strike="noStrike">
                        <a:effectLst/>
                        <a:latin typeface="Arial"/>
                      </a:endParaRPr>
                    </a:p>
                  </a:txBody>
                  <a:tcPr marL="0" marR="0" marT="0" marB="0" anchor="ctr"/>
                </a:tc>
                <a:tc>
                  <a:txBody>
                    <a:bodyPr/>
                    <a:lstStyle/>
                    <a:p>
                      <a:pPr algn="ctr" fontAlgn="ctr"/>
                      <a:r>
                        <a:rPr lang="es-ES" sz="1200" b="1" u="none" strike="noStrike">
                          <a:effectLst/>
                        </a:rPr>
                        <a:t>0,10</a:t>
                      </a:r>
                      <a:endParaRPr lang="es-EC" sz="1200" b="1" i="0" u="none" strike="noStrike">
                        <a:solidFill>
                          <a:srgbClr val="000000"/>
                        </a:solidFill>
                        <a:effectLst/>
                        <a:latin typeface="Arial"/>
                      </a:endParaRPr>
                    </a:p>
                  </a:txBody>
                  <a:tcPr marL="0" marR="0" marT="0" marB="0" anchor="ctr"/>
                </a:tc>
                <a:tc>
                  <a:txBody>
                    <a:bodyPr/>
                    <a:lstStyle/>
                    <a:p>
                      <a:pPr algn="l" fontAlgn="b"/>
                      <a:r>
                        <a:rPr lang="es-EC" sz="1200" b="1" u="none" strike="noStrike" dirty="0">
                          <a:effectLst/>
                        </a:rPr>
                        <a:t>correlación negativa débil.</a:t>
                      </a:r>
                      <a:endParaRPr lang="es-EC" sz="1200" b="1" i="0" u="none" strike="noStrike" dirty="0">
                        <a:effectLst/>
                        <a:latin typeface="Arial"/>
                      </a:endParaRPr>
                    </a:p>
                  </a:txBody>
                  <a:tcPr marL="0" marR="0" marT="0" marB="0" anchor="b"/>
                </a:tc>
              </a:tr>
              <a:tr h="348151">
                <a:tc>
                  <a:txBody>
                    <a:bodyPr/>
                    <a:lstStyle/>
                    <a:p>
                      <a:pPr algn="l" fontAlgn="ctr"/>
                      <a:r>
                        <a:rPr lang="es-ES" sz="1200" b="1" u="none" strike="noStrike">
                          <a:effectLst/>
                        </a:rPr>
                        <a:t>Correlación entre equilibrio y entrada al aro izquierda</a:t>
                      </a:r>
                      <a:endParaRPr lang="es-EC" sz="1200" b="1" i="0" u="none" strike="noStrike">
                        <a:effectLst/>
                        <a:latin typeface="Arial"/>
                      </a:endParaRPr>
                    </a:p>
                  </a:txBody>
                  <a:tcPr marL="0" marR="0" marT="0" marB="0" anchor="ctr"/>
                </a:tc>
                <a:tc>
                  <a:txBody>
                    <a:bodyPr/>
                    <a:lstStyle/>
                    <a:p>
                      <a:pPr algn="ctr" fontAlgn="ctr"/>
                      <a:r>
                        <a:rPr lang="es-ES" sz="1200" b="1" u="none" strike="noStrike">
                          <a:effectLst/>
                        </a:rPr>
                        <a:t>-0,05</a:t>
                      </a:r>
                      <a:endParaRPr lang="es-EC" sz="1200" b="1" i="0" u="none" strike="noStrike">
                        <a:solidFill>
                          <a:srgbClr val="000000"/>
                        </a:solidFill>
                        <a:effectLst/>
                        <a:latin typeface="Arial"/>
                      </a:endParaRPr>
                    </a:p>
                  </a:txBody>
                  <a:tcPr marL="0" marR="0" marT="0" marB="0" anchor="ctr"/>
                </a:tc>
                <a:tc>
                  <a:txBody>
                    <a:bodyPr/>
                    <a:lstStyle/>
                    <a:p>
                      <a:pPr algn="just" fontAlgn="ctr"/>
                      <a:r>
                        <a:rPr lang="es-EC" sz="1200" b="1" u="none" strike="noStrike" dirty="0">
                          <a:effectLst/>
                        </a:rPr>
                        <a:t>correlación negativa débil.</a:t>
                      </a:r>
                      <a:endParaRPr lang="es-EC" sz="1200" b="1" i="0" u="none" strike="noStrike" dirty="0">
                        <a:solidFill>
                          <a:srgbClr val="000000"/>
                        </a:solidFill>
                        <a:effectLst/>
                        <a:latin typeface="Arial"/>
                      </a:endParaRPr>
                    </a:p>
                  </a:txBody>
                  <a:tcPr marL="0" marR="0" marT="0" marB="0" anchor="ctr"/>
                </a:tc>
              </a:tr>
              <a:tr h="348151">
                <a:tc>
                  <a:txBody>
                    <a:bodyPr/>
                    <a:lstStyle/>
                    <a:p>
                      <a:pPr algn="just" fontAlgn="ctr"/>
                      <a:r>
                        <a:rPr lang="es-ES" sz="1200" b="1" u="none" strike="noStrike">
                          <a:effectLst/>
                        </a:rPr>
                        <a:t>Correlación entre equilibrio y regate derecha</a:t>
                      </a:r>
                      <a:endParaRPr lang="es-EC" sz="1200" b="1" i="0" u="none" strike="noStrike">
                        <a:effectLst/>
                        <a:latin typeface="Arial"/>
                      </a:endParaRPr>
                    </a:p>
                  </a:txBody>
                  <a:tcPr marL="0" marR="0" marT="0" marB="0" anchor="ctr"/>
                </a:tc>
                <a:tc>
                  <a:txBody>
                    <a:bodyPr/>
                    <a:lstStyle/>
                    <a:p>
                      <a:pPr algn="ctr" fontAlgn="ctr"/>
                      <a:r>
                        <a:rPr lang="es-EC" sz="1200" b="1" u="none" strike="noStrike">
                          <a:effectLst/>
                        </a:rPr>
                        <a:t>0,04</a:t>
                      </a:r>
                      <a:endParaRPr lang="es-EC" sz="1200" b="1" i="0" u="none" strike="noStrike">
                        <a:solidFill>
                          <a:srgbClr val="000000"/>
                        </a:solidFill>
                        <a:effectLst/>
                        <a:latin typeface="Arial"/>
                      </a:endParaRPr>
                    </a:p>
                  </a:txBody>
                  <a:tcPr marL="0" marR="0" marT="0" marB="0" anchor="ctr"/>
                </a:tc>
                <a:tc>
                  <a:txBody>
                    <a:bodyPr/>
                    <a:lstStyle/>
                    <a:p>
                      <a:pPr algn="just" fontAlgn="ctr"/>
                      <a:r>
                        <a:rPr lang="es-ES" sz="1200" b="1" u="none" strike="noStrike" dirty="0">
                          <a:effectLst/>
                        </a:rPr>
                        <a:t>correlación positiva muy fuerte.</a:t>
                      </a:r>
                      <a:endParaRPr lang="es-EC" sz="1200" b="1" i="0" u="none" strike="noStrike" dirty="0">
                        <a:solidFill>
                          <a:srgbClr val="000000"/>
                        </a:solidFill>
                        <a:effectLst/>
                        <a:latin typeface="Arial"/>
                      </a:endParaRPr>
                    </a:p>
                  </a:txBody>
                  <a:tcPr marL="0" marR="0" marT="0" marB="0" anchor="ctr"/>
                </a:tc>
              </a:tr>
              <a:tr h="348151">
                <a:tc>
                  <a:txBody>
                    <a:bodyPr/>
                    <a:lstStyle/>
                    <a:p>
                      <a:pPr algn="just" fontAlgn="ctr"/>
                      <a:r>
                        <a:rPr lang="es-EC" sz="1200" b="1" u="none" strike="noStrike" dirty="0">
                          <a:effectLst/>
                        </a:rPr>
                        <a:t>Correlación entre equilibrio y regate izquierda</a:t>
                      </a:r>
                      <a:endParaRPr lang="es-EC" sz="1200" b="1" i="0" u="none" strike="noStrike" dirty="0">
                        <a:effectLst/>
                        <a:latin typeface="Arial"/>
                      </a:endParaRPr>
                    </a:p>
                  </a:txBody>
                  <a:tcPr marL="0" marR="0" marT="0" marB="0" anchor="ctr"/>
                </a:tc>
                <a:tc>
                  <a:txBody>
                    <a:bodyPr/>
                    <a:lstStyle/>
                    <a:p>
                      <a:pPr algn="ctr" fontAlgn="ctr"/>
                      <a:r>
                        <a:rPr lang="es-EC" sz="1200" b="1" u="none" strike="noStrike">
                          <a:effectLst/>
                        </a:rPr>
                        <a:t>0,08</a:t>
                      </a:r>
                      <a:endParaRPr lang="es-EC" sz="1200" b="1" i="0" u="none" strike="noStrike">
                        <a:solidFill>
                          <a:srgbClr val="000000"/>
                        </a:solidFill>
                        <a:effectLst/>
                        <a:latin typeface="Arial"/>
                      </a:endParaRPr>
                    </a:p>
                  </a:txBody>
                  <a:tcPr marL="0" marR="0" marT="0" marB="0" anchor="ctr"/>
                </a:tc>
                <a:tc>
                  <a:txBody>
                    <a:bodyPr/>
                    <a:lstStyle/>
                    <a:p>
                      <a:pPr algn="just" fontAlgn="ctr"/>
                      <a:r>
                        <a:rPr lang="es-EC" sz="1200" b="1" u="none" strike="noStrike" dirty="0">
                          <a:effectLst/>
                        </a:rPr>
                        <a:t>correlación positiva muy fuerte.</a:t>
                      </a:r>
                      <a:endParaRPr lang="es-EC" sz="1200" b="1" i="0" u="none" strike="noStrike" dirty="0">
                        <a:solidFill>
                          <a:srgbClr val="000000"/>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1909317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15616" y="1268760"/>
            <a:ext cx="7776864" cy="4185761"/>
          </a:xfrm>
          <a:prstGeom prst="rect">
            <a:avLst/>
          </a:prstGeom>
          <a:noFill/>
        </p:spPr>
        <p:txBody>
          <a:bodyPr wrap="square" rtlCol="0">
            <a:spAutoFit/>
          </a:bodyPr>
          <a:lstStyle/>
          <a:p>
            <a:pPr algn="just"/>
            <a:r>
              <a:rPr lang="es-ES_tradnl" sz="1600" b="1" dirty="0"/>
              <a:t>Conclusiones</a:t>
            </a:r>
            <a:endParaRPr lang="es-EC" sz="1600" b="1" dirty="0"/>
          </a:p>
          <a:p>
            <a:pPr marL="285750" lvl="0" indent="-285750" algn="just">
              <a:buFont typeface="Arial" pitchFamily="34" charset="0"/>
              <a:buChar char="•"/>
            </a:pPr>
            <a:r>
              <a:rPr lang="es-ES_tradnl" sz="1800" dirty="0"/>
              <a:t>Se aplicaron test para medir la coordinación en los deportistas mismo que se pudo comprobar una mejoría significativa luego de la aplicación de la propuesta.</a:t>
            </a:r>
            <a:endParaRPr lang="es-EC" sz="1800" dirty="0"/>
          </a:p>
          <a:p>
            <a:pPr marL="285750" lvl="0" indent="-285750" algn="just">
              <a:buFont typeface="Arial" pitchFamily="34" charset="0"/>
              <a:buChar char="•"/>
            </a:pPr>
            <a:r>
              <a:rPr lang="es-ES_tradnl" sz="1800" dirty="0"/>
              <a:t>En los test técnicos de los fundamentos del baloncesto se pudo evidenciar una mejoría significativa </a:t>
            </a:r>
            <a:endParaRPr lang="es-EC" sz="1800" dirty="0"/>
          </a:p>
          <a:p>
            <a:pPr marL="285750" lvl="0" indent="-285750" algn="just">
              <a:buFont typeface="Arial" pitchFamily="34" charset="0"/>
              <a:buChar char="•"/>
            </a:pPr>
            <a:r>
              <a:rPr lang="es-ES" sz="1800" dirty="0"/>
              <a:t>La alternativa de ejercicios aplicados, permitió mejorar el rendimiento técnico de forma significativa, tal y como se evidenció </a:t>
            </a:r>
            <a:r>
              <a:rPr lang="es-ES" sz="1800" dirty="0" err="1"/>
              <a:t>Wilcoxon</a:t>
            </a:r>
            <a:r>
              <a:rPr lang="es-ES" sz="1800" dirty="0"/>
              <a:t> y la Prueba de los Signos.</a:t>
            </a:r>
            <a:endParaRPr lang="es-EC" sz="1800" dirty="0"/>
          </a:p>
          <a:p>
            <a:pPr marL="285750" lvl="0" indent="-285750" algn="just">
              <a:buFont typeface="Arial" pitchFamily="34" charset="0"/>
              <a:buChar char="•"/>
            </a:pPr>
            <a:r>
              <a:rPr lang="es-ES" sz="1800" dirty="0"/>
              <a:t>Al realizar la prueba de correlación de Pearson se pudo evidenciar una correlación fuerte en la mayoría de los casos y muy pocas correlaciones negativas débiles por lo que se puede interpretar que las capacidades coordinativas inciden en el mejoramiento de los fundamentos técnico que es la comprobación de la hipótesis de trabajo.</a:t>
            </a:r>
            <a:endParaRPr lang="es-EC" sz="1800" dirty="0"/>
          </a:p>
          <a:p>
            <a:pPr algn="just"/>
            <a:endParaRPr lang="es-EC" sz="1600" dirty="0"/>
          </a:p>
        </p:txBody>
      </p:sp>
    </p:spTree>
    <p:extLst>
      <p:ext uri="{BB962C8B-B14F-4D97-AF65-F5344CB8AC3E}">
        <p14:creationId xmlns:p14="http://schemas.microsoft.com/office/powerpoint/2010/main" val="2245573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3608" y="1268760"/>
            <a:ext cx="7704856" cy="3385542"/>
          </a:xfrm>
          <a:prstGeom prst="rect">
            <a:avLst/>
          </a:prstGeom>
          <a:noFill/>
        </p:spPr>
        <p:txBody>
          <a:bodyPr wrap="square" rtlCol="0">
            <a:spAutoFit/>
          </a:bodyPr>
          <a:lstStyle/>
          <a:p>
            <a:pPr algn="just"/>
            <a:r>
              <a:rPr lang="es-ES_tradnl" sz="2000" b="1" dirty="0"/>
              <a:t>Recomendaciones </a:t>
            </a:r>
            <a:endParaRPr lang="es-EC" sz="2000" b="1" dirty="0"/>
          </a:p>
          <a:p>
            <a:pPr marL="342900" lvl="0" indent="-342900" algn="just">
              <a:buFont typeface="Arial" pitchFamily="34" charset="0"/>
              <a:buChar char="•"/>
            </a:pPr>
            <a:r>
              <a:rPr lang="es-ES" sz="2000" dirty="0"/>
              <a:t>Socializar los resultados de investigación a través de los medios disponibles, con énfasis en la participación de congresos y publicaciones indexadas.</a:t>
            </a:r>
            <a:endParaRPr lang="es-EC" sz="2000" dirty="0"/>
          </a:p>
          <a:p>
            <a:pPr marL="342900" lvl="0" indent="-342900" algn="just">
              <a:buFont typeface="Arial" pitchFamily="34" charset="0"/>
              <a:buChar char="•"/>
            </a:pPr>
            <a:r>
              <a:rPr lang="es-ES" sz="2000" dirty="0"/>
              <a:t>Aplicar los test tanto coordinativos como técnicos no solo a estas categorías es fundamental en todas las categorías además los ejercicios propuestos para el mejoramiento.</a:t>
            </a:r>
            <a:endParaRPr lang="es-EC" sz="2000" dirty="0"/>
          </a:p>
          <a:p>
            <a:pPr marL="342900" lvl="0" indent="-342900" algn="just">
              <a:buFont typeface="Arial" pitchFamily="34" charset="0"/>
              <a:buChar char="•"/>
            </a:pPr>
            <a:r>
              <a:rPr lang="es-ES" sz="2000" dirty="0"/>
              <a:t>Proponer alternativas de ejercicios para potenciar aún más los niveles de adaptabilidad a las diferentes condicionantes geográficas del Ecuador.</a:t>
            </a:r>
            <a:endParaRPr lang="es-EC" sz="2000" dirty="0"/>
          </a:p>
          <a:p>
            <a:endParaRPr lang="es-EC" dirty="0"/>
          </a:p>
        </p:txBody>
      </p:sp>
    </p:spTree>
    <p:extLst>
      <p:ext uri="{BB962C8B-B14F-4D97-AF65-F5344CB8AC3E}">
        <p14:creationId xmlns:p14="http://schemas.microsoft.com/office/powerpoint/2010/main" val="23570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621223" y="1844824"/>
            <a:ext cx="5907387"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GRACIAS</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624903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1484784"/>
            <a:ext cx="7848872" cy="3539430"/>
          </a:xfrm>
          <a:prstGeom prst="rect">
            <a:avLst/>
          </a:prstGeom>
          <a:noFill/>
        </p:spPr>
        <p:txBody>
          <a:bodyPr wrap="square" rtlCol="0">
            <a:spAutoFit/>
          </a:bodyPr>
          <a:lstStyle/>
          <a:p>
            <a:pPr algn="just">
              <a:buFont typeface="Arial" pitchFamily="34" charset="0"/>
              <a:buChar char="•"/>
            </a:pPr>
            <a:r>
              <a:rPr lang="es-ES" sz="2800" dirty="0" smtClean="0"/>
              <a:t>  El colegio en sus distintas participaciones de sus diferentes categorías en intercolegiales de baloncesto no se ha tenido aceptables rendimientos como tal, logrando no buenos resultados y obteniendo deportistas que han venido presentando problemas coordinativos - técnicos que conlleva a difíciles logros deportivos.</a:t>
            </a:r>
            <a:endParaRPr lang="es-ES" sz="2800" dirty="0"/>
          </a:p>
        </p:txBody>
      </p:sp>
    </p:spTree>
    <p:extLst>
      <p:ext uri="{BB962C8B-B14F-4D97-AF65-F5344CB8AC3E}">
        <p14:creationId xmlns:p14="http://schemas.microsoft.com/office/powerpoint/2010/main" val="1905338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43608" y="980729"/>
            <a:ext cx="7776864" cy="1815882"/>
          </a:xfrm>
          <a:prstGeom prst="rect">
            <a:avLst/>
          </a:prstGeom>
        </p:spPr>
        <p:txBody>
          <a:bodyPr wrap="square">
            <a:spAutoFit/>
          </a:bodyPr>
          <a:lstStyle/>
          <a:p>
            <a:pPr algn="just">
              <a:buFont typeface="Arial" pitchFamily="34" charset="0"/>
              <a:buChar char="•"/>
            </a:pPr>
            <a:r>
              <a:rPr lang="es-ES" sz="2800" dirty="0" smtClean="0"/>
              <a:t>  No tienen una formación idónea desde edades tempranas, no se dispone de estrategias metodológicas y planificaciones adecuadas para la enseñanza</a:t>
            </a:r>
            <a:endParaRPr lang="es-ES" sz="2800" dirty="0"/>
          </a:p>
        </p:txBody>
      </p:sp>
    </p:spTree>
    <p:extLst>
      <p:ext uri="{BB962C8B-B14F-4D97-AF65-F5344CB8AC3E}">
        <p14:creationId xmlns:p14="http://schemas.microsoft.com/office/powerpoint/2010/main" val="4147009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3608" y="980728"/>
            <a:ext cx="7848872" cy="5139869"/>
          </a:xfrm>
          <a:prstGeom prst="rect">
            <a:avLst/>
          </a:prstGeom>
          <a:noFill/>
        </p:spPr>
        <p:txBody>
          <a:bodyPr wrap="square" rtlCol="0">
            <a:spAutoFit/>
          </a:bodyPr>
          <a:lstStyle/>
          <a:p>
            <a:r>
              <a:rPr lang="es-EC" sz="2400" b="1" dirty="0" smtClean="0"/>
              <a:t>JUSTIFICACION Y PROPUESTA</a:t>
            </a:r>
          </a:p>
          <a:p>
            <a:endParaRPr lang="es-EC" sz="2400" b="1" dirty="0" smtClean="0"/>
          </a:p>
          <a:p>
            <a:pPr algn="just">
              <a:buFont typeface="Arial" pitchFamily="34" charset="0"/>
              <a:buChar char="•"/>
            </a:pPr>
            <a:r>
              <a:rPr lang="es-ES" sz="2400" dirty="0" smtClean="0"/>
              <a:t>  La propuesta de esta investigación busca implementar un plan de actividades para el desarrollo de las capacidades coordinativas especiales y la aplicación de una batería de test las mismas que ayudarán directamente a toda la parte técnica y coordinativa enfocándose en los fundamentos técnicos; elementos muy importantes dentro de este deporte el mismo que se lo aplica desde edades tempranas y deberán dominarlo en su totalidad durante cada una de las prácticas. </a:t>
            </a:r>
          </a:p>
          <a:p>
            <a:endParaRPr lang="es-EC" sz="2000" b="1" dirty="0" smtClean="0"/>
          </a:p>
          <a:p>
            <a:endParaRPr lang="es-EC" sz="2000" dirty="0"/>
          </a:p>
        </p:txBody>
      </p:sp>
    </p:spTree>
    <p:extLst>
      <p:ext uri="{BB962C8B-B14F-4D97-AF65-F5344CB8AC3E}">
        <p14:creationId xmlns:p14="http://schemas.microsoft.com/office/powerpoint/2010/main" val="4066779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827585" y="1114386"/>
            <a:ext cx="806489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r>
              <a:rPr lang="es-ES" sz="2400" b="1" dirty="0" smtClean="0"/>
              <a:t>Formulación del problema</a:t>
            </a:r>
          </a:p>
          <a:p>
            <a:pPr lvl="1"/>
            <a:endParaRPr lang="es-ES" sz="2400" dirty="0" smtClean="0"/>
          </a:p>
          <a:p>
            <a:pPr algn="just"/>
            <a:r>
              <a:rPr lang="es-ES" sz="2400" dirty="0" smtClean="0"/>
              <a:t>¿De qué manera </a:t>
            </a:r>
            <a:r>
              <a:rPr lang="es-EC" sz="2400" dirty="0" smtClean="0"/>
              <a:t>las capacidades coordinativas especiales inciden en los fundamentos técnicos del baloncesto, categoría sub 10 - 14 del Colegio Menor?</a:t>
            </a:r>
            <a:endParaRPr lang="es-ES" sz="2400"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altLang="es-EC"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3230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899592" y="821273"/>
            <a:ext cx="7704856"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r>
              <a:rPr lang="es-ES" sz="2800" b="1" dirty="0" smtClean="0"/>
              <a:t>Objetivos:</a:t>
            </a:r>
          </a:p>
          <a:p>
            <a:pPr lvl="1"/>
            <a:endParaRPr lang="es-ES" sz="3600" b="1" dirty="0" smtClean="0"/>
          </a:p>
          <a:p>
            <a:pPr lvl="2"/>
            <a:r>
              <a:rPr lang="es-ES" sz="2800" b="1" dirty="0" smtClean="0"/>
              <a:t>Objetivo general</a:t>
            </a:r>
            <a:endParaRPr lang="es-ES" sz="3600" b="1" dirty="0" smtClean="0"/>
          </a:p>
          <a:p>
            <a:pPr algn="just"/>
            <a:r>
              <a:rPr lang="es-ES" sz="2800" dirty="0" smtClean="0"/>
              <a:t>Demostrar la incidencia de las capacidades coordinativas especiales en los fundamentos técnicos del baloncesto.</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76828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115616" y="1119809"/>
            <a:ext cx="727280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2"/>
            <a:r>
              <a:rPr lang="es-ES" sz="1800" b="1" dirty="0" smtClean="0"/>
              <a:t>Objetivos específicos</a:t>
            </a:r>
            <a:endParaRPr lang="es-ES" sz="2400" b="1" dirty="0" smtClean="0"/>
          </a:p>
          <a:p>
            <a:pPr marL="177800" lvl="0" indent="-177800" algn="just">
              <a:buFont typeface="Arial" pitchFamily="34" charset="0"/>
              <a:buChar char="•"/>
            </a:pPr>
            <a:r>
              <a:rPr lang="es-ES" sz="1800" dirty="0" smtClean="0"/>
              <a:t>Analizar el nivel de las capacidades coordinativas especiales de los niños de la </a:t>
            </a:r>
            <a:r>
              <a:rPr lang="es-EC" sz="1800" dirty="0" smtClean="0"/>
              <a:t>categoría sub 10 – 14 del Colegio Menor San Francisco de Quito.</a:t>
            </a:r>
            <a:endParaRPr lang="es-ES" sz="1800" dirty="0" smtClean="0"/>
          </a:p>
          <a:p>
            <a:pPr marL="177800" lvl="0" indent="-177800" algn="just">
              <a:buFont typeface="Arial" pitchFamily="34" charset="0"/>
              <a:buChar char="•"/>
            </a:pPr>
            <a:r>
              <a:rPr lang="es-ES" sz="1800" dirty="0" smtClean="0"/>
              <a:t>Examinar el rendimiento de los fundamentos técnicos de los niños de la </a:t>
            </a:r>
            <a:r>
              <a:rPr lang="es-EC" sz="1800" dirty="0" smtClean="0"/>
              <a:t>categoría sub 10 – 14 del Colegio Menor San Francisco de Quito.</a:t>
            </a:r>
            <a:endParaRPr lang="es-ES" sz="1800" dirty="0" smtClean="0"/>
          </a:p>
          <a:p>
            <a:pPr marL="177800" lvl="0" indent="-177800" algn="just">
              <a:buFont typeface="Arial" pitchFamily="34" charset="0"/>
              <a:buChar char="•"/>
            </a:pPr>
            <a:r>
              <a:rPr lang="es-ES" sz="1800" dirty="0" smtClean="0"/>
              <a:t>Proponer y aplicar un plan de trabajo enfocado en el desarrollo de las capacidades coordinativas de los niños de la </a:t>
            </a:r>
            <a:r>
              <a:rPr lang="es-EC" sz="1800" dirty="0" smtClean="0"/>
              <a:t>categoría sub 10 – 14 del Colegio Menor San Francisco de Quito. </a:t>
            </a:r>
            <a:endParaRPr lang="es-ES" sz="1800" dirty="0" smtClean="0"/>
          </a:p>
          <a:p>
            <a:pPr marL="177800" lvl="0" indent="-177800" algn="just">
              <a:buFont typeface="Arial" pitchFamily="34" charset="0"/>
              <a:buChar char="•"/>
            </a:pPr>
            <a:r>
              <a:rPr lang="es-ES" sz="1800" dirty="0" smtClean="0"/>
              <a:t>Realizar el análisis de relación entre las capacidades coordinativas especiales y el rendimiento de los fundamentos técnicos de los niños de la </a:t>
            </a:r>
            <a:r>
              <a:rPr lang="es-EC" sz="1800" dirty="0" smtClean="0"/>
              <a:t>categoría sub 10 – 14 del Colegio Menor San Francisco de Quito.</a:t>
            </a:r>
            <a:endParaRPr lang="es-ES" sz="1800" dirty="0"/>
          </a:p>
        </p:txBody>
      </p:sp>
    </p:spTree>
    <p:extLst>
      <p:ext uri="{BB962C8B-B14F-4D97-AF65-F5344CB8AC3E}">
        <p14:creationId xmlns:p14="http://schemas.microsoft.com/office/powerpoint/2010/main" val="2532945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259632" y="836712"/>
            <a:ext cx="788436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r>
              <a:rPr lang="es-ES" sz="2000" b="1" dirty="0" smtClean="0"/>
              <a:t>Hipótesis.</a:t>
            </a:r>
          </a:p>
          <a:p>
            <a:pPr lvl="1"/>
            <a:endParaRPr lang="es-ES" sz="2000" dirty="0" smtClean="0"/>
          </a:p>
          <a:p>
            <a:pPr lvl="2"/>
            <a:r>
              <a:rPr lang="es-ES" sz="2000" b="1" dirty="0" smtClean="0"/>
              <a:t>Hipótesis de trabajo:</a:t>
            </a:r>
            <a:endParaRPr lang="es-ES" sz="2000" dirty="0" smtClean="0"/>
          </a:p>
          <a:p>
            <a:pPr marL="531813" indent="-531813"/>
            <a:r>
              <a:rPr lang="es-ES" sz="2000" b="1" dirty="0" err="1" smtClean="0"/>
              <a:t>Hi</a:t>
            </a:r>
            <a:r>
              <a:rPr lang="es-ES" sz="2000" b="1" dirty="0" smtClean="0"/>
              <a:t>:</a:t>
            </a:r>
            <a:r>
              <a:rPr lang="es-ES" sz="2000" dirty="0" smtClean="0"/>
              <a:t> 	Las capacidades coordinativas especiales inciden en los fundamentos técnicos del baloncesto del colegio Menor.</a:t>
            </a:r>
          </a:p>
          <a:p>
            <a:pPr marL="531813" indent="-531813"/>
            <a:endParaRPr lang="es-ES" sz="2000" dirty="0" smtClean="0"/>
          </a:p>
          <a:p>
            <a:pPr marL="531813" lvl="2" indent="-531813"/>
            <a:r>
              <a:rPr lang="es-ES" sz="2000" b="1" dirty="0" smtClean="0"/>
              <a:t> Hipótesis operacionales:</a:t>
            </a:r>
            <a:endParaRPr lang="es-ES" sz="2000" dirty="0" smtClean="0"/>
          </a:p>
          <a:p>
            <a:pPr marL="531813" indent="-531813"/>
            <a:r>
              <a:rPr lang="es-ES" sz="2000" b="1" dirty="0" smtClean="0"/>
              <a:t>Hi1:</a:t>
            </a:r>
            <a:r>
              <a:rPr lang="es-ES" sz="2000" dirty="0" smtClean="0"/>
              <a:t>	A mayor desarrollo de capacidades coordinativas mayor incidencia en los fundamentos técnicos del baloncesto del colegio Menor.</a:t>
            </a:r>
          </a:p>
          <a:p>
            <a:pPr marL="531813" indent="-531813"/>
            <a:endParaRPr lang="es-ES" sz="2000" dirty="0" smtClean="0"/>
          </a:p>
          <a:p>
            <a:pPr lvl="2"/>
            <a:r>
              <a:rPr lang="es-ES" sz="2000" b="1" dirty="0" smtClean="0"/>
              <a:t>  Hipótesis nula:</a:t>
            </a:r>
            <a:endParaRPr lang="es-ES" sz="2000" dirty="0" smtClean="0"/>
          </a:p>
          <a:p>
            <a:pPr marL="450850" indent="-450850"/>
            <a:r>
              <a:rPr lang="es-ES" sz="2000" b="1" dirty="0" smtClean="0"/>
              <a:t>Ho:</a:t>
            </a:r>
            <a:r>
              <a:rPr lang="es-ES" sz="2000" dirty="0" smtClean="0"/>
              <a:t> Las capacidades coordinativas especiales no inciden en los fundamentos técnicos del baloncesto del colegio Menor</a:t>
            </a:r>
            <a:endParaRPr lang="es-ES" sz="2000" dirty="0"/>
          </a:p>
        </p:txBody>
      </p:sp>
    </p:spTree>
    <p:extLst>
      <p:ext uri="{BB962C8B-B14F-4D97-AF65-F5344CB8AC3E}">
        <p14:creationId xmlns:p14="http://schemas.microsoft.com/office/powerpoint/2010/main" val="4263264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4427</TotalTime>
  <Words>1466</Words>
  <Application>Microsoft Office PowerPoint</Application>
  <PresentationFormat>Presentación en pantalla (4:3)</PresentationFormat>
  <Paragraphs>365</Paragraphs>
  <Slides>26</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26</vt:i4>
      </vt:variant>
    </vt:vector>
  </HeadingPairs>
  <TitlesOfParts>
    <vt:vector size="30" baseType="lpstr">
      <vt:lpstr>Arial</vt:lpstr>
      <vt:lpstr>Calibri</vt:lpstr>
      <vt:lpstr>Times New Roman</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Sofia Elizabeth  Sotomayor Ocaña</dc:creator>
  <cp:lastModifiedBy>Vaca Garcia Mario Rene</cp:lastModifiedBy>
  <cp:revision>47</cp:revision>
  <dcterms:modified xsi:type="dcterms:W3CDTF">2018-05-23T00:36:36Z</dcterms:modified>
</cp:coreProperties>
</file>