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2" r:id="rId1"/>
  </p:sldMasterIdLst>
  <p:notesMasterIdLst>
    <p:notesMasterId r:id="rId47"/>
  </p:notesMasterIdLst>
  <p:sldIdLst>
    <p:sldId id="292" r:id="rId2"/>
    <p:sldId id="259" r:id="rId3"/>
    <p:sldId id="260" r:id="rId4"/>
    <p:sldId id="279" r:id="rId5"/>
    <p:sldId id="281" r:id="rId6"/>
    <p:sldId id="282" r:id="rId7"/>
    <p:sldId id="280" r:id="rId8"/>
    <p:sldId id="277" r:id="rId9"/>
    <p:sldId id="261" r:id="rId10"/>
    <p:sldId id="263" r:id="rId11"/>
    <p:sldId id="265" r:id="rId12"/>
    <p:sldId id="264" r:id="rId13"/>
    <p:sldId id="268" r:id="rId14"/>
    <p:sldId id="310" r:id="rId15"/>
    <p:sldId id="283" r:id="rId16"/>
    <p:sldId id="284" r:id="rId17"/>
    <p:sldId id="285" r:id="rId18"/>
    <p:sldId id="303" r:id="rId19"/>
    <p:sldId id="269" r:id="rId20"/>
    <p:sldId id="270" r:id="rId21"/>
    <p:sldId id="286" r:id="rId22"/>
    <p:sldId id="314" r:id="rId23"/>
    <p:sldId id="271" r:id="rId24"/>
    <p:sldId id="272" r:id="rId25"/>
    <p:sldId id="293" r:id="rId26"/>
    <p:sldId id="294" r:id="rId27"/>
    <p:sldId id="315" r:id="rId28"/>
    <p:sldId id="295" r:id="rId29"/>
    <p:sldId id="298" r:id="rId30"/>
    <p:sldId id="300" r:id="rId31"/>
    <p:sldId id="301" r:id="rId32"/>
    <p:sldId id="302" r:id="rId33"/>
    <p:sldId id="312" r:id="rId34"/>
    <p:sldId id="313" r:id="rId35"/>
    <p:sldId id="290" r:id="rId36"/>
    <p:sldId id="291" r:id="rId37"/>
    <p:sldId id="305" r:id="rId38"/>
    <p:sldId id="306" r:id="rId39"/>
    <p:sldId id="309" r:id="rId40"/>
    <p:sldId id="307" r:id="rId41"/>
    <p:sldId id="308" r:id="rId42"/>
    <p:sldId id="304" r:id="rId43"/>
    <p:sldId id="273" r:id="rId44"/>
    <p:sldId id="275" r:id="rId45"/>
    <p:sldId id="27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Dropbox\Tesis%20Wess\Sector%20Seguros\Estados%20Financieros\Indicadores%20Financieros%202015-2017%7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Dropbox\Tesis%20Wess\Sector%20Seguros\Estados%20Financieros\Indicadores%20Financieros%202015-2017%7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60aa5ee8a5a774a/Tesis%20Seguros/Graficos%20Preguntas%20Te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Prima emitida por Tipo de seguro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Hoja1!$B$7</c:f>
              <c:strCache>
                <c:ptCount val="1"/>
                <c:pt idx="0">
                  <c:v>Vehiculos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Hoja1!$C$7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D-4980-BF0C-7E23B95430A0}"/>
            </c:ext>
          </c:extLst>
        </c:ser>
        <c:ser>
          <c:idx val="1"/>
          <c:order val="1"/>
          <c:tx>
            <c:strRef>
              <c:f>Hoja1!$B$8</c:f>
              <c:strCache>
                <c:ptCount val="1"/>
                <c:pt idx="0">
                  <c:v>Vida Colectiva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Hoja1!$C$8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2D-4980-BF0C-7E23B95430A0}"/>
            </c:ext>
          </c:extLst>
        </c:ser>
        <c:ser>
          <c:idx val="2"/>
          <c:order val="2"/>
          <c:tx>
            <c:strRef>
              <c:f>Hoja1!$B$9</c:f>
              <c:strCache>
                <c:ptCount val="1"/>
                <c:pt idx="0">
                  <c:v>Incendio y Lineas Aliadas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Hoja1!$C$9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2D-4980-BF0C-7E23B95430A0}"/>
            </c:ext>
          </c:extLst>
        </c:ser>
        <c:ser>
          <c:idx val="3"/>
          <c:order val="3"/>
          <c:tx>
            <c:strRef>
              <c:f>Hoja1!$B$10</c:f>
              <c:strCache>
                <c:ptCount val="1"/>
                <c:pt idx="0">
                  <c:v>Accidentes Personales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Hoja1!$C$10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2D-4980-BF0C-7E23B95430A0}"/>
            </c:ext>
          </c:extLst>
        </c:ser>
        <c:ser>
          <c:idx val="4"/>
          <c:order val="4"/>
          <c:tx>
            <c:strRef>
              <c:f>Hoja1!$B$11</c:f>
              <c:strCache>
                <c:ptCount val="1"/>
                <c:pt idx="0">
                  <c:v>Aviación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Hoja1!$C$11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2D-4980-BF0C-7E23B95430A0}"/>
            </c:ext>
          </c:extLst>
        </c:ser>
        <c:ser>
          <c:idx val="5"/>
          <c:order val="5"/>
          <c:tx>
            <c:strRef>
              <c:f>Hoja1!$B$12</c:f>
              <c:strCache>
                <c:ptCount val="1"/>
                <c:pt idx="0">
                  <c:v>Asistencia Medíca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2D-4980-BF0C-7E23B95430A0}"/>
            </c:ext>
          </c:extLst>
        </c:ser>
        <c:ser>
          <c:idx val="6"/>
          <c:order val="6"/>
          <c:tx>
            <c:strRef>
              <c:f>Hoja1!$B$13</c:f>
              <c:strCache>
                <c:ptCount val="1"/>
                <c:pt idx="0">
                  <c:v>Trasporte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Hoja1!$C$13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2D-4980-BF0C-7E23B95430A0}"/>
            </c:ext>
          </c:extLst>
        </c:ser>
        <c:ser>
          <c:idx val="7"/>
          <c:order val="7"/>
          <c:tx>
            <c:strRef>
              <c:f>Hoja1!$B$14</c:f>
              <c:strCache>
                <c:ptCount val="1"/>
                <c:pt idx="0">
                  <c:v>Marítimo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Hoja1!$C$14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2D-4980-BF0C-7E23B95430A0}"/>
            </c:ext>
          </c:extLst>
        </c:ser>
        <c:ser>
          <c:idx val="8"/>
          <c:order val="8"/>
          <c:tx>
            <c:strRef>
              <c:f>Hoja1!$B$15</c:f>
              <c:strCache>
                <c:ptCount val="1"/>
                <c:pt idx="0">
                  <c:v>Agropecuario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2D-4980-BF0C-7E23B95430A0}"/>
            </c:ext>
          </c:extLst>
        </c:ser>
        <c:ser>
          <c:idx val="9"/>
          <c:order val="9"/>
          <c:tx>
            <c:strRef>
              <c:f>Hoja1!$B$16</c:f>
              <c:strCache>
                <c:ptCount val="1"/>
                <c:pt idx="0">
                  <c:v>Rotura de Maquinaria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2D-4980-BF0C-7E23B95430A0}"/>
            </c:ext>
          </c:extLst>
        </c:ser>
        <c:ser>
          <c:idx val="10"/>
          <c:order val="10"/>
          <c:tx>
            <c:strRef>
              <c:f>Hoja1!$B$17</c:f>
              <c:strCache>
                <c:ptCount val="1"/>
                <c:pt idx="0">
                  <c:v>Equipo Electrónico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2D-4980-BF0C-7E23B95430A0}"/>
            </c:ext>
          </c:extLst>
        </c:ser>
        <c:ser>
          <c:idx val="11"/>
          <c:order val="11"/>
          <c:tx>
            <c:strRef>
              <c:f>Hoja1!$B$18</c:f>
              <c:strCache>
                <c:ptCount val="1"/>
                <c:pt idx="0">
                  <c:v>Vida Individual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</c:f>
              <c:strCache>
                <c:ptCount val="1"/>
                <c:pt idx="0">
                  <c:v>% de Prima </c:v>
                </c:pt>
              </c:strCache>
            </c:strRef>
          </c:cat>
          <c:val>
            <c:numRef>
              <c:f>Hoja1!$C$18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2D-4980-BF0C-7E23B95430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3246800"/>
        <c:axId val="923244304"/>
      </c:barChart>
      <c:catAx>
        <c:axId val="9232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23244304"/>
        <c:crosses val="autoZero"/>
        <c:auto val="1"/>
        <c:lblAlgn val="ctr"/>
        <c:lblOffset val="100"/>
        <c:noMultiLvlLbl val="0"/>
      </c:catAx>
      <c:valAx>
        <c:axId val="9232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2324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7'!$B$3:$C$3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7'!$A$4:$A$8</c:f>
              <c:strCache>
                <c:ptCount val="5"/>
                <c:pt idx="0">
                  <c:v>Totalmente adecuado</c:v>
                </c:pt>
                <c:pt idx="1">
                  <c:v>Adecuado</c:v>
                </c:pt>
                <c:pt idx="2">
                  <c:v>Ni adecuado, ni inadecuado</c:v>
                </c:pt>
                <c:pt idx="3">
                  <c:v>Inadecuado</c:v>
                </c:pt>
                <c:pt idx="4">
                  <c:v>Totalmente inadecuado</c:v>
                </c:pt>
              </c:strCache>
            </c:strRef>
          </c:cat>
          <c:val>
            <c:numRef>
              <c:f>'[Graficos Preguntas Tesis.xlsx]Question 7'!$B$4:$B$8</c:f>
              <c:numCache>
                <c:formatCode>0.00%</c:formatCode>
                <c:ptCount val="5"/>
                <c:pt idx="0">
                  <c:v>0.12939999999999999</c:v>
                </c:pt>
                <c:pt idx="1">
                  <c:v>0.48480000000000001</c:v>
                </c:pt>
                <c:pt idx="2">
                  <c:v>0.26900000000000002</c:v>
                </c:pt>
                <c:pt idx="3">
                  <c:v>0.1041</c:v>
                </c:pt>
                <c:pt idx="4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8-4354-B256-928788E6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63352"/>
        <c:axId val="483952736"/>
      </c:barChart>
      <c:catAx>
        <c:axId val="36916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3952736"/>
        <c:crosses val="autoZero"/>
        <c:auto val="1"/>
        <c:lblAlgn val="ctr"/>
        <c:lblOffset val="100"/>
        <c:noMultiLvlLbl val="0"/>
      </c:catAx>
      <c:valAx>
        <c:axId val="48395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163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D7DF-4C5E-BD66-A9D6DE0F1E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D7DF-4C5E-BD66-A9D6DE0F1E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D7DF-4C5E-BD66-A9D6DE0F1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11'!$A$4:$A$6</c:f>
              <c:strCache>
                <c:ptCount val="3"/>
                <c:pt idx="0">
                  <c:v>Menos del 5%</c:v>
                </c:pt>
                <c:pt idx="1">
                  <c:v>Del 5% al 10%</c:v>
                </c:pt>
                <c:pt idx="2">
                  <c:v>Más de 10%</c:v>
                </c:pt>
              </c:strCache>
            </c:strRef>
          </c:cat>
          <c:val>
            <c:numRef>
              <c:f>'[Graficos Preguntas Tesis.xlsx]Question 11'!$B$4:$B$6</c:f>
              <c:numCache>
                <c:formatCode>0.00%</c:formatCode>
                <c:ptCount val="3"/>
                <c:pt idx="0">
                  <c:v>0.45689999999999997</c:v>
                </c:pt>
                <c:pt idx="1">
                  <c:v>0.47210000000000002</c:v>
                </c:pt>
                <c:pt idx="2">
                  <c:v>7.1099999999999997E-2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DF-4C5E-BD66-A9D6DE0F1E8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85000"/>
                      <a:satMod val="130000"/>
                    </a:schemeClr>
                  </a:gs>
                  <a:gs pos="34000">
                    <a:schemeClr val="accent1">
                      <a:tint val="77000"/>
                      <a:shade val="87000"/>
                      <a:satMod val="125000"/>
                    </a:schemeClr>
                  </a:gs>
                  <a:gs pos="70000">
                    <a:schemeClr val="accent1">
                      <a:tint val="77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77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1039-4464-8C95-04503F9077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hade val="85000"/>
                      <a:satMod val="130000"/>
                    </a:schemeClr>
                  </a:gs>
                  <a:gs pos="34000">
                    <a:schemeClr val="accent1">
                      <a:shade val="76000"/>
                      <a:shade val="87000"/>
                      <a:satMod val="125000"/>
                    </a:schemeClr>
                  </a:gs>
                  <a:gs pos="70000">
                    <a:schemeClr val="accent1">
                      <a:shade val="76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shade val="76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1039-4464-8C95-04503F9077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8'!$A$4:$A$5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'[Graficos Preguntas Tesis.xlsx]Question 8'!$C$4:$C$5</c:f>
              <c:numCache>
                <c:formatCode>General</c:formatCode>
                <c:ptCount val="2"/>
                <c:pt idx="0">
                  <c:v>279</c:v>
                </c:pt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39-4464-8C95-04503F9077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9'!$C$3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9'!$A$4:$A$8</c:f>
              <c:strCache>
                <c:ptCount val="5"/>
                <c:pt idx="0">
                  <c:v>Muy razonable</c:v>
                </c:pt>
                <c:pt idx="1">
                  <c:v>Razonable</c:v>
                </c:pt>
                <c:pt idx="2">
                  <c:v>Medianamente Razonable</c:v>
                </c:pt>
                <c:pt idx="3">
                  <c:v>Poco razonable</c:v>
                </c:pt>
                <c:pt idx="4">
                  <c:v>Nada razonable</c:v>
                </c:pt>
              </c:strCache>
            </c:strRef>
          </c:cat>
          <c:val>
            <c:numRef>
              <c:f>'[Graficos Preguntas Tesis.xlsx]Question 9'!$B$4:$B$8</c:f>
              <c:numCache>
                <c:formatCode>0.00%</c:formatCode>
                <c:ptCount val="5"/>
                <c:pt idx="0">
                  <c:v>7.1099999999999997E-2</c:v>
                </c:pt>
                <c:pt idx="1">
                  <c:v>0.42130000000000001</c:v>
                </c:pt>
                <c:pt idx="2">
                  <c:v>0.27660000000000001</c:v>
                </c:pt>
                <c:pt idx="3">
                  <c:v>0.1777</c:v>
                </c:pt>
                <c:pt idx="4">
                  <c:v>5.33E-2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7-44EE-B16E-080433660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47248"/>
        <c:axId val="483949992"/>
      </c:barChart>
      <c:valAx>
        <c:axId val="4839499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3947248"/>
        <c:crosses val="autoZero"/>
        <c:crossBetween val="between"/>
      </c:valAx>
      <c:catAx>
        <c:axId val="4839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3949992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0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Solución de respuesta ante un requerimiento</a:t>
            </a:r>
          </a:p>
        </c:rich>
      </c:tx>
      <c:layout>
        <c:manualLayout>
          <c:xMode val="edge"/>
          <c:yMode val="edge"/>
          <c:x val="0.11680200131233595"/>
          <c:y val="7.9419817404804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811697684194831"/>
          <c:y val="0.24170520393854902"/>
          <c:w val="0.41788407099621239"/>
          <c:h val="0.70934443175432382"/>
        </c:manualLayout>
      </c:layout>
      <c:pieChart>
        <c:varyColors val="1"/>
        <c:ser>
          <c:idx val="0"/>
          <c:order val="0"/>
          <c:tx>
            <c:strRef>
              <c:f>'[Graficos Preguntas Tesis.xlsx]Question 13'!$A$4</c:f>
              <c:strCache>
                <c:ptCount val="1"/>
                <c:pt idx="0">
                  <c:v>Solución de respuesta ante un requerimiento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4BD4-477A-BDD4-4F85FFF7B4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4BD4-477A-BDD4-4F85FFF7B4C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4BD4-477A-BDD4-4F85FFF7B4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4BD4-477A-BDD4-4F85FFF7B4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4BD4-477A-BDD4-4F85FFF7B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13'!$C$3,'[Graficos Preguntas Tesis.xlsx]Question 13'!$E$3,'[Graficos Preguntas Tesis.xlsx]Question 13'!$G$3,'[Graficos Preguntas Tesis.xlsx]Question 13'!$I$3,'[Graficos Preguntas Tesis.xlsx]Question 13'!$K$3</c:f>
              <c:strCache>
                <c:ptCount val="5"/>
                <c:pt idx="0">
                  <c:v>Totalmente Insatisfecho</c:v>
                </c:pt>
                <c:pt idx="1">
                  <c:v>Insatisfecho</c:v>
                </c:pt>
                <c:pt idx="2">
                  <c:v>Ni satisfecho ni insatisfecho</c:v>
                </c:pt>
                <c:pt idx="3">
                  <c:v>Satisfecho</c:v>
                </c:pt>
                <c:pt idx="4">
                  <c:v>Totalmente Satisfecho</c:v>
                </c:pt>
              </c:strCache>
            </c:strRef>
          </c:cat>
          <c:val>
            <c:numRef>
              <c:f>'[Graficos Preguntas Tesis.xlsx]Question 13'!$C$4,'[Graficos Preguntas Tesis.xlsx]Question 13'!$E$4,'[Graficos Preguntas Tesis.xlsx]Question 13'!$G$4,'[Graficos Preguntas Tesis.xlsx]Question 13'!$I$4,'[Graficos Preguntas Tesis.xlsx]Question 13'!$K$4</c:f>
              <c:numCache>
                <c:formatCode>General</c:formatCode>
                <c:ptCount val="5"/>
                <c:pt idx="0">
                  <c:v>14</c:v>
                </c:pt>
                <c:pt idx="1">
                  <c:v>35</c:v>
                </c:pt>
                <c:pt idx="2">
                  <c:v>114</c:v>
                </c:pt>
                <c:pt idx="3">
                  <c:v>200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D4-477A-BDD4-4F85FFF7B4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8487804386708352"/>
          <c:y val="2.5099429314078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4452481642907612"/>
          <c:y val="0.23111558304907673"/>
          <c:w val="0.38034892299507822"/>
          <c:h val="0.73136140095132762"/>
        </c:manualLayout>
      </c:layout>
      <c:pieChart>
        <c:varyColors val="1"/>
        <c:ser>
          <c:idx val="0"/>
          <c:order val="0"/>
          <c:tx>
            <c:strRef>
              <c:f>'[Graficos Preguntas Tesis.xlsx]Question 13'!$A$7</c:f>
              <c:strCache>
                <c:ptCount val="1"/>
                <c:pt idx="0">
                  <c:v>Atención al cliente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F26-4880-973E-AECDDD0B08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F26-4880-973E-AECDDD0B08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F26-4880-973E-AECDDD0B08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9F26-4880-973E-AECDDD0B08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9F26-4880-973E-AECDDD0B0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13'!$C$3,'[Graficos Preguntas Tesis.xlsx]Question 13'!$E$3,'[Graficos Preguntas Tesis.xlsx]Question 13'!$G$3,'[Graficos Preguntas Tesis.xlsx]Question 13'!$I$3,'[Graficos Preguntas Tesis.xlsx]Question 13'!$K$3</c:f>
              <c:strCache>
                <c:ptCount val="5"/>
                <c:pt idx="0">
                  <c:v>Totalmente Insatisfecho</c:v>
                </c:pt>
                <c:pt idx="1">
                  <c:v>Insatisfecho</c:v>
                </c:pt>
                <c:pt idx="2">
                  <c:v>Ni satisfecho ni insatisfecho</c:v>
                </c:pt>
                <c:pt idx="3">
                  <c:v>Satisfecho</c:v>
                </c:pt>
                <c:pt idx="4">
                  <c:v>Totalmente Satisfecho</c:v>
                </c:pt>
              </c:strCache>
            </c:strRef>
          </c:cat>
          <c:val>
            <c:numRef>
              <c:f>'[Graficos Preguntas Tesis.xlsx]Question 13'!$C$7,'[Graficos Preguntas Tesis.xlsx]Question 13'!$E$7,'[Graficos Preguntas Tesis.xlsx]Question 13'!$G$7,'[Graficos Preguntas Tesis.xlsx]Question 13'!$I$7,'[Graficos Preguntas Tesis.xlsx]Question 13'!$K$7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130</c:v>
                </c:pt>
                <c:pt idx="3">
                  <c:v>198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26-4880-973E-AECDDD0B08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Tiempo de respuesta ante un siniestro</a:t>
            </a:r>
          </a:p>
        </c:rich>
      </c:tx>
      <c:layout>
        <c:manualLayout>
          <c:xMode val="edge"/>
          <c:yMode val="edge"/>
          <c:x val="0.15756951209434061"/>
          <c:y val="2.2839327667741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7529222668259379"/>
          <c:y val="0.17284659309166087"/>
          <c:w val="0.4044693842344359"/>
          <c:h val="0.71423884325144738"/>
        </c:manualLayout>
      </c:layout>
      <c:pieChart>
        <c:varyColors val="1"/>
        <c:ser>
          <c:idx val="0"/>
          <c:order val="0"/>
          <c:tx>
            <c:strRef>
              <c:f>'[Graficos Preguntas Tesis.xlsx]Question 13'!$A$5</c:f>
              <c:strCache>
                <c:ptCount val="1"/>
                <c:pt idx="0">
                  <c:v>Tiempo de respuesta ante un siniestro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238B-49DB-936A-E8FE847C36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238B-49DB-936A-E8FE847C36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238B-49DB-936A-E8FE847C36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238B-49DB-936A-E8FE847C36B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238B-49DB-936A-E8FE847C36BB}"/>
              </c:ext>
            </c:extLst>
          </c:dPt>
          <c:dLbls>
            <c:dLbl>
              <c:idx val="0"/>
              <c:layout>
                <c:manualLayout>
                  <c:x val="0.21805564752357237"/>
                  <c:y val="0.153206794728442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B-49DB-936A-E8FE847C3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13'!$C$3,'[Graficos Preguntas Tesis.xlsx]Question 13'!$E$3,'[Graficos Preguntas Tesis.xlsx]Question 13'!$G$3,'[Graficos Preguntas Tesis.xlsx]Question 13'!$I$3,'[Graficos Preguntas Tesis.xlsx]Question 13'!$K$3</c:f>
              <c:strCache>
                <c:ptCount val="5"/>
                <c:pt idx="0">
                  <c:v>Totalmente Insatisfecho</c:v>
                </c:pt>
                <c:pt idx="1">
                  <c:v>Insatisfecho</c:v>
                </c:pt>
                <c:pt idx="2">
                  <c:v>Ni satisfecho ni insatisfecho</c:v>
                </c:pt>
                <c:pt idx="3">
                  <c:v>Satisfecho</c:v>
                </c:pt>
                <c:pt idx="4">
                  <c:v>Totalmente Satisfecho</c:v>
                </c:pt>
              </c:strCache>
            </c:strRef>
          </c:cat>
          <c:val>
            <c:numRef>
              <c:f>'[Graficos Preguntas Tesis.xlsx]Question 13'!$C$5,'[Graficos Preguntas Tesis.xlsx]Question 13'!$E$5,'[Graficos Preguntas Tesis.xlsx]Question 13'!$G$5,'[Graficos Preguntas Tesis.xlsx]Question 13'!$I$5,'[Graficos Preguntas Tesis.xlsx]Question 13'!$K$5</c:f>
              <c:numCache>
                <c:formatCode>General</c:formatCode>
                <c:ptCount val="5"/>
                <c:pt idx="0">
                  <c:v>10</c:v>
                </c:pt>
                <c:pt idx="1">
                  <c:v>34</c:v>
                </c:pt>
                <c:pt idx="2">
                  <c:v>134</c:v>
                </c:pt>
                <c:pt idx="3">
                  <c:v>189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8B-49DB-936A-E8FE847C36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Póliza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701357173299811"/>
          <c:y val="2.2108692950570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8764915495940591"/>
          <c:y val="0.25186488333799362"/>
          <c:w val="0.36022627203727969"/>
          <c:h val="0.74379640848789896"/>
        </c:manualLayout>
      </c:layout>
      <c:pieChart>
        <c:varyColors val="1"/>
        <c:ser>
          <c:idx val="0"/>
          <c:order val="0"/>
          <c:tx>
            <c:strRef>
              <c:f>'[Graficos Preguntas Tesis.xlsx]Question 13'!$A$8</c:f>
              <c:strCache>
                <c:ptCount val="1"/>
                <c:pt idx="0">
                  <c:v>Condiciones de Póliza de Seguro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5BAE-4774-867C-B54AB7EC22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5BAE-4774-867C-B54AB7EC22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5BAE-4774-867C-B54AB7EC22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5BAE-4774-867C-B54AB7EC220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5BAE-4774-867C-B54AB7EC22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13'!$C$3,'[Graficos Preguntas Tesis.xlsx]Question 13'!$E$3,'[Graficos Preguntas Tesis.xlsx]Question 13'!$G$3,'[Graficos Preguntas Tesis.xlsx]Question 13'!$I$3,'[Graficos Preguntas Tesis.xlsx]Question 13'!$K$3</c:f>
              <c:strCache>
                <c:ptCount val="5"/>
                <c:pt idx="0">
                  <c:v>Totalmente Insatisfecho</c:v>
                </c:pt>
                <c:pt idx="1">
                  <c:v>Insatisfecho</c:v>
                </c:pt>
                <c:pt idx="2">
                  <c:v>Ni satisfecho ni insatisfecho</c:v>
                </c:pt>
                <c:pt idx="3">
                  <c:v>Satisfecho</c:v>
                </c:pt>
                <c:pt idx="4">
                  <c:v>Totalmente Satisfecho</c:v>
                </c:pt>
              </c:strCache>
            </c:strRef>
          </c:cat>
          <c:val>
            <c:numRef>
              <c:f>'[Graficos Preguntas Tesis.xlsx]Question 13'!$C$8,'[Graficos Preguntas Tesis.xlsx]Question 13'!$E$8,'[Graficos Preguntas Tesis.xlsx]Question 13'!$G$8,'[Graficos Preguntas Tesis.xlsx]Question 13'!$I$8,'[Graficos Preguntas Tesis.xlsx]Question 13'!$K$8</c:f>
              <c:numCache>
                <c:formatCode>General</c:formatCode>
                <c:ptCount val="5"/>
                <c:pt idx="0">
                  <c:v>13</c:v>
                </c:pt>
                <c:pt idx="1">
                  <c:v>34</c:v>
                </c:pt>
                <c:pt idx="2">
                  <c:v>144</c:v>
                </c:pt>
                <c:pt idx="3">
                  <c:v>190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AE-4774-867C-B54AB7EC22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'[Graficos Preguntas Tesis.xlsx]Question 13'!$A$6</c:f>
              <c:strCache>
                <c:ptCount val="1"/>
                <c:pt idx="0">
                  <c:v>Seguimiento continuo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39F9-42EF-97F1-89C1FF366F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39F9-42EF-97F1-89C1FF366F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39F9-42EF-97F1-89C1FF366F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39F9-42EF-97F1-89C1FF366F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39F9-42EF-97F1-89C1FF366F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13'!$C$3,'[Graficos Preguntas Tesis.xlsx]Question 13'!$E$3,'[Graficos Preguntas Tesis.xlsx]Question 13'!$G$3,'[Graficos Preguntas Tesis.xlsx]Question 13'!$I$3,'[Graficos Preguntas Tesis.xlsx]Question 13'!$K$3</c:f>
              <c:strCache>
                <c:ptCount val="5"/>
                <c:pt idx="0">
                  <c:v>Totalmente Insatisfecho</c:v>
                </c:pt>
                <c:pt idx="1">
                  <c:v>Insatisfecho</c:v>
                </c:pt>
                <c:pt idx="2">
                  <c:v>Ni satisfecho ni insatisfecho</c:v>
                </c:pt>
                <c:pt idx="3">
                  <c:v>Satisfecho</c:v>
                </c:pt>
                <c:pt idx="4">
                  <c:v>Totalmente Satisfecho</c:v>
                </c:pt>
              </c:strCache>
            </c:strRef>
          </c:cat>
          <c:val>
            <c:numRef>
              <c:f>'[Graficos Preguntas Tesis.xlsx]Question 13'!$C$6,'[Graficos Preguntas Tesis.xlsx]Question 13'!$E$6,'[Graficos Preguntas Tesis.xlsx]Question 13'!$G$6,'[Graficos Preguntas Tesis.xlsx]Question 13'!$I$6,'[Graficos Preguntas Tesis.xlsx]Question 13'!$K$6</c:f>
              <c:numCache>
                <c:formatCode>General</c:formatCode>
                <c:ptCount val="5"/>
                <c:pt idx="0">
                  <c:v>17</c:v>
                </c:pt>
                <c:pt idx="1">
                  <c:v>54</c:v>
                </c:pt>
                <c:pt idx="2">
                  <c:v>151</c:v>
                </c:pt>
                <c:pt idx="3">
                  <c:v>157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F9-42EF-97F1-89C1FF366F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800" b="1"/>
              <a:t>Cómo calificaría usted la prioridad de contratación de un seguro de: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14'!$C$3</c:f>
              <c:strCache>
                <c:ptCount val="1"/>
                <c:pt idx="0">
                  <c:v>Nada prioritario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14'!$A$4:$A$8</c:f>
              <c:strCache>
                <c:ptCount val="5"/>
                <c:pt idx="0">
                  <c:v>Vehículo</c:v>
                </c:pt>
                <c:pt idx="1">
                  <c:v>Casa (incluye contenido inmueble)</c:v>
                </c:pt>
                <c:pt idx="2">
                  <c:v>Local Comercial</c:v>
                </c:pt>
                <c:pt idx="3">
                  <c:v>Salud personal</c:v>
                </c:pt>
                <c:pt idx="4">
                  <c:v>Vida</c:v>
                </c:pt>
              </c:strCache>
            </c:strRef>
          </c:cat>
          <c:val>
            <c:numRef>
              <c:f>'[Graficos Preguntas Tesis.xlsx]Question 14'!$B$4:$B$8</c:f>
              <c:numCache>
                <c:formatCode>0.00%</c:formatCode>
                <c:ptCount val="5"/>
                <c:pt idx="0">
                  <c:v>3.0499999999999999E-2</c:v>
                </c:pt>
                <c:pt idx="1">
                  <c:v>4.0599999999999997E-2</c:v>
                </c:pt>
                <c:pt idx="2">
                  <c:v>4.5699999999999998E-2</c:v>
                </c:pt>
                <c:pt idx="3">
                  <c:v>1.0200000000000001E-2</c:v>
                </c:pt>
                <c:pt idx="4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6-454F-8C2C-5C2EB031AD38}"/>
            </c:ext>
          </c:extLst>
        </c:ser>
        <c:ser>
          <c:idx val="1"/>
          <c:order val="1"/>
          <c:tx>
            <c:strRef>
              <c:f>'[Graficos Preguntas Tesis.xlsx]Question 14'!$E$3</c:f>
              <c:strCache>
                <c:ptCount val="1"/>
                <c:pt idx="0">
                  <c:v>Poco prioritario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14'!$A$4:$A$8</c:f>
              <c:strCache>
                <c:ptCount val="5"/>
                <c:pt idx="0">
                  <c:v>Vehículo</c:v>
                </c:pt>
                <c:pt idx="1">
                  <c:v>Casa (incluye contenido inmueble)</c:v>
                </c:pt>
                <c:pt idx="2">
                  <c:v>Local Comercial</c:v>
                </c:pt>
                <c:pt idx="3">
                  <c:v>Salud personal</c:v>
                </c:pt>
                <c:pt idx="4">
                  <c:v>Vida</c:v>
                </c:pt>
              </c:strCache>
            </c:strRef>
          </c:cat>
          <c:val>
            <c:numRef>
              <c:f>'[Graficos Preguntas Tesis.xlsx]Question 14'!$D$4:$D$8</c:f>
              <c:numCache>
                <c:formatCode>0.00%</c:formatCode>
                <c:ptCount val="5"/>
                <c:pt idx="0">
                  <c:v>8.1199999999999994E-2</c:v>
                </c:pt>
                <c:pt idx="1">
                  <c:v>0.1827</c:v>
                </c:pt>
                <c:pt idx="2">
                  <c:v>0.1193</c:v>
                </c:pt>
                <c:pt idx="3">
                  <c:v>1.78E-2</c:v>
                </c:pt>
                <c:pt idx="4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6-454F-8C2C-5C2EB031AD38}"/>
            </c:ext>
          </c:extLst>
        </c:ser>
        <c:ser>
          <c:idx val="2"/>
          <c:order val="2"/>
          <c:tx>
            <c:strRef>
              <c:f>'[Graficos Preguntas Tesis.xlsx]Question 14'!$F$3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14'!$A$4:$A$8</c:f>
              <c:strCache>
                <c:ptCount val="5"/>
                <c:pt idx="0">
                  <c:v>Vehículo</c:v>
                </c:pt>
                <c:pt idx="1">
                  <c:v>Casa (incluye contenido inmueble)</c:v>
                </c:pt>
                <c:pt idx="2">
                  <c:v>Local Comercial</c:v>
                </c:pt>
                <c:pt idx="3">
                  <c:v>Salud personal</c:v>
                </c:pt>
                <c:pt idx="4">
                  <c:v>Vida</c:v>
                </c:pt>
              </c:strCache>
            </c:strRef>
          </c:cat>
          <c:val>
            <c:numRef>
              <c:f>'[Graficos Preguntas Tesis.xlsx]Question 14'!$F$4:$F$8</c:f>
              <c:numCache>
                <c:formatCode>0.00%</c:formatCode>
                <c:ptCount val="5"/>
                <c:pt idx="0">
                  <c:v>9.1400000000000009E-2</c:v>
                </c:pt>
                <c:pt idx="1">
                  <c:v>0.18779999999999999</c:v>
                </c:pt>
                <c:pt idx="2">
                  <c:v>0.20300000000000001</c:v>
                </c:pt>
                <c:pt idx="3">
                  <c:v>5.0799999999999998E-2</c:v>
                </c:pt>
                <c:pt idx="4">
                  <c:v>0.1396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54F-8C2C-5C2EB031AD38}"/>
            </c:ext>
          </c:extLst>
        </c:ser>
        <c:ser>
          <c:idx val="3"/>
          <c:order val="3"/>
          <c:tx>
            <c:strRef>
              <c:f>'[Graficos Preguntas Tesis.xlsx]Question 14'!$I$3</c:f>
              <c:strCache>
                <c:ptCount val="1"/>
                <c:pt idx="0">
                  <c:v>Prioritario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14'!$A$4:$A$8</c:f>
              <c:strCache>
                <c:ptCount val="5"/>
                <c:pt idx="0">
                  <c:v>Vehículo</c:v>
                </c:pt>
                <c:pt idx="1">
                  <c:v>Casa (incluye contenido inmueble)</c:v>
                </c:pt>
                <c:pt idx="2">
                  <c:v>Local Comercial</c:v>
                </c:pt>
                <c:pt idx="3">
                  <c:v>Salud personal</c:v>
                </c:pt>
                <c:pt idx="4">
                  <c:v>Vida</c:v>
                </c:pt>
              </c:strCache>
            </c:strRef>
          </c:cat>
          <c:val>
            <c:numRef>
              <c:f>'[Graficos Preguntas Tesis.xlsx]Question 14'!$H$4:$H$8</c:f>
              <c:numCache>
                <c:formatCode>0.00%</c:formatCode>
                <c:ptCount val="5"/>
                <c:pt idx="0">
                  <c:v>0.59140000000000004</c:v>
                </c:pt>
                <c:pt idx="1">
                  <c:v>0.43909999999999999</c:v>
                </c:pt>
                <c:pt idx="2">
                  <c:v>0.45429999999999998</c:v>
                </c:pt>
                <c:pt idx="3">
                  <c:v>0.37559999999999999</c:v>
                </c:pt>
                <c:pt idx="4">
                  <c:v>0.38069999999999998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E6-454F-8C2C-5C2EB031AD38}"/>
            </c:ext>
          </c:extLst>
        </c:ser>
        <c:ser>
          <c:idx val="4"/>
          <c:order val="4"/>
          <c:tx>
            <c:strRef>
              <c:f>'[Graficos Preguntas Tesis.xlsx]Question 14'!$J$3</c:f>
              <c:strCache>
                <c:ptCount val="1"/>
                <c:pt idx="0">
                  <c:v>Muy prioritario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14'!$A$4:$A$8</c:f>
              <c:strCache>
                <c:ptCount val="5"/>
                <c:pt idx="0">
                  <c:v>Vehículo</c:v>
                </c:pt>
                <c:pt idx="1">
                  <c:v>Casa (incluye contenido inmueble)</c:v>
                </c:pt>
                <c:pt idx="2">
                  <c:v>Local Comercial</c:v>
                </c:pt>
                <c:pt idx="3">
                  <c:v>Salud personal</c:v>
                </c:pt>
                <c:pt idx="4">
                  <c:v>Vida</c:v>
                </c:pt>
              </c:strCache>
            </c:strRef>
          </c:cat>
          <c:val>
            <c:numRef>
              <c:f>'[Graficos Preguntas Tesis.xlsx]Question 14'!$J$4:$J$8</c:f>
              <c:numCache>
                <c:formatCode>0.00%</c:formatCode>
                <c:ptCount val="5"/>
                <c:pt idx="0">
                  <c:v>0.2056</c:v>
                </c:pt>
                <c:pt idx="1">
                  <c:v>0.1497</c:v>
                </c:pt>
                <c:pt idx="2">
                  <c:v>0.1777</c:v>
                </c:pt>
                <c:pt idx="3">
                  <c:v>0.54569999999999996</c:v>
                </c:pt>
                <c:pt idx="4">
                  <c:v>0.41880000000000001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6-454F-8C2C-5C2EB031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48816"/>
        <c:axId val="369161392"/>
      </c:barChart>
      <c:catAx>
        <c:axId val="4839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69161392"/>
        <c:crosses val="autoZero"/>
        <c:auto val="1"/>
        <c:lblAlgn val="ctr"/>
        <c:lblOffset val="100"/>
        <c:noMultiLvlLbl val="0"/>
      </c:catAx>
      <c:valAx>
        <c:axId val="3691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8394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Liquidez en el Mercado de Seguros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'Resumen Promedio'!$A$6</c:f>
              <c:strCache>
                <c:ptCount val="1"/>
                <c:pt idx="0">
                  <c:v>LIQUIDEZ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'Resumen Promedio'!$B$4:$J$5</c:f>
              <c:multiLvlStrCache>
                <c:ptCount val="9"/>
                <c:lvl>
                  <c:pt idx="0">
                    <c:v>ene-15</c:v>
                  </c:pt>
                  <c:pt idx="1">
                    <c:v>jun-15</c:v>
                  </c:pt>
                  <c:pt idx="2">
                    <c:v>dic-15</c:v>
                  </c:pt>
                  <c:pt idx="3">
                    <c:v>ene-16</c:v>
                  </c:pt>
                  <c:pt idx="4">
                    <c:v>jun-16</c:v>
                  </c:pt>
                  <c:pt idx="5">
                    <c:v>dic-16</c:v>
                  </c:pt>
                  <c:pt idx="6">
                    <c:v>ene-17</c:v>
                  </c:pt>
                  <c:pt idx="7">
                    <c:v>jun-17</c:v>
                  </c:pt>
                  <c:pt idx="8">
                    <c:v>dic-17</c:v>
                  </c:pt>
                </c:lvl>
                <c:lvl>
                  <c:pt idx="0">
                    <c:v>TOTAL SISTEMA</c:v>
                  </c:pt>
                </c:lvl>
              </c:multiLvlStrCache>
            </c:multiLvlStrRef>
          </c:cat>
          <c:val>
            <c:numRef>
              <c:f>'Resumen Promedio'!$B$6:$J$6</c:f>
              <c:numCache>
                <c:formatCode>####.##</c:formatCode>
                <c:ptCount val="9"/>
                <c:pt idx="0">
                  <c:v>1.1399999999999999</c:v>
                </c:pt>
                <c:pt idx="1">
                  <c:v>1.17</c:v>
                </c:pt>
                <c:pt idx="2">
                  <c:v>1.17</c:v>
                </c:pt>
                <c:pt idx="3">
                  <c:v>1.1100000000000001</c:v>
                </c:pt>
                <c:pt idx="4">
                  <c:v>1.1100000000000001</c:v>
                </c:pt>
                <c:pt idx="5">
                  <c:v>1.18</c:v>
                </c:pt>
                <c:pt idx="6">
                  <c:v>1.18</c:v>
                </c:pt>
                <c:pt idx="7">
                  <c:v>1.21</c:v>
                </c:pt>
                <c:pt idx="8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61-4CE4-AB90-87EC8172A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486320"/>
        <c:axId val="256485144"/>
      </c:lineChart>
      <c:catAx>
        <c:axId val="25648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6485144"/>
        <c:crosses val="autoZero"/>
        <c:auto val="1"/>
        <c:lblAlgn val="ctr"/>
        <c:lblOffset val="100"/>
        <c:noMultiLvlLbl val="0"/>
      </c:catAx>
      <c:valAx>
        <c:axId val="256485144"/>
        <c:scaling>
          <c:orientation val="minMax"/>
        </c:scaling>
        <c:delete val="0"/>
        <c:axPos val="l"/>
        <c:numFmt formatCode="####.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648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¿Cuáles son los riesgos que más le preocupan?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15'!$C$3</c:f>
              <c:strCache>
                <c:ptCount val="1"/>
                <c:pt idx="0">
                  <c:v>Nada preocupante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15'!$A$4:$A$9</c:f>
              <c:strCache>
                <c:ptCount val="6"/>
                <c:pt idx="0">
                  <c:v>Robos</c:v>
                </c:pt>
                <c:pt idx="1">
                  <c:v>Desastres Naturales</c:v>
                </c:pt>
                <c:pt idx="2">
                  <c:v>Incendios</c:v>
                </c:pt>
                <c:pt idx="3">
                  <c:v>Accidentes</c:v>
                </c:pt>
                <c:pt idx="4">
                  <c:v>Daños a terceros</c:v>
                </c:pt>
                <c:pt idx="5">
                  <c:v>Problemas de salud</c:v>
                </c:pt>
              </c:strCache>
            </c:strRef>
          </c:cat>
          <c:val>
            <c:numRef>
              <c:f>'[Graficos Preguntas Tesis.xlsx]Question 15'!$B$4:$B$9</c:f>
              <c:numCache>
                <c:formatCode>0.00%</c:formatCode>
                <c:ptCount val="6"/>
                <c:pt idx="0">
                  <c:v>3.3000000000000002E-2</c:v>
                </c:pt>
                <c:pt idx="1">
                  <c:v>3.3000000000000002E-2</c:v>
                </c:pt>
                <c:pt idx="2">
                  <c:v>2.7900000000000001E-2</c:v>
                </c:pt>
                <c:pt idx="3">
                  <c:v>7.6E-3</c:v>
                </c:pt>
                <c:pt idx="4">
                  <c:v>1.52E-2</c:v>
                </c:pt>
                <c:pt idx="5">
                  <c:v>1.78E-2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3-41A4-AF8E-AA8A3112567D}"/>
            </c:ext>
          </c:extLst>
        </c:ser>
        <c:ser>
          <c:idx val="1"/>
          <c:order val="1"/>
          <c:tx>
            <c:strRef>
              <c:f>'[Graficos Preguntas Tesis.xlsx]Question 15'!$E$3</c:f>
              <c:strCache>
                <c:ptCount val="1"/>
                <c:pt idx="0">
                  <c:v>Poco preocupante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15'!$A$4:$A$9</c:f>
              <c:strCache>
                <c:ptCount val="6"/>
                <c:pt idx="0">
                  <c:v>Robos</c:v>
                </c:pt>
                <c:pt idx="1">
                  <c:v>Desastres Naturales</c:v>
                </c:pt>
                <c:pt idx="2">
                  <c:v>Incendios</c:v>
                </c:pt>
                <c:pt idx="3">
                  <c:v>Accidentes</c:v>
                </c:pt>
                <c:pt idx="4">
                  <c:v>Daños a terceros</c:v>
                </c:pt>
                <c:pt idx="5">
                  <c:v>Problemas de salud</c:v>
                </c:pt>
              </c:strCache>
            </c:strRef>
          </c:cat>
          <c:val>
            <c:numRef>
              <c:f>'[Graficos Preguntas Tesis.xlsx]Question 15'!$D$4:$D$9</c:f>
              <c:numCache>
                <c:formatCode>0.00%</c:formatCode>
                <c:ptCount val="6"/>
                <c:pt idx="0">
                  <c:v>0.10150000000000001</c:v>
                </c:pt>
                <c:pt idx="1">
                  <c:v>0.17510000000000001</c:v>
                </c:pt>
                <c:pt idx="2">
                  <c:v>0.18779999999999999</c:v>
                </c:pt>
                <c:pt idx="3">
                  <c:v>2.7900000000000001E-2</c:v>
                </c:pt>
                <c:pt idx="4">
                  <c:v>8.3800000000000013E-2</c:v>
                </c:pt>
                <c:pt idx="5">
                  <c:v>1.78E-2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3-41A4-AF8E-AA8A3112567D}"/>
            </c:ext>
          </c:extLst>
        </c:ser>
        <c:ser>
          <c:idx val="2"/>
          <c:order val="2"/>
          <c:tx>
            <c:strRef>
              <c:f>'[Graficos Preguntas Tesis.xlsx]Question 15'!$G$3</c:f>
              <c:strCache>
                <c:ptCount val="1"/>
                <c:pt idx="0">
                  <c:v>Indiferente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15'!$A$4:$A$9</c:f>
              <c:strCache>
                <c:ptCount val="6"/>
                <c:pt idx="0">
                  <c:v>Robos</c:v>
                </c:pt>
                <c:pt idx="1">
                  <c:v>Desastres Naturales</c:v>
                </c:pt>
                <c:pt idx="2">
                  <c:v>Incendios</c:v>
                </c:pt>
                <c:pt idx="3">
                  <c:v>Accidentes</c:v>
                </c:pt>
                <c:pt idx="4">
                  <c:v>Daños a terceros</c:v>
                </c:pt>
                <c:pt idx="5">
                  <c:v>Problemas de salud</c:v>
                </c:pt>
              </c:strCache>
            </c:strRef>
          </c:cat>
          <c:val>
            <c:numRef>
              <c:f>'[Graficos Preguntas Tesis.xlsx]Question 15'!$F$4:$F$9</c:f>
              <c:numCache>
                <c:formatCode>0.00%</c:formatCode>
                <c:ptCount val="6"/>
                <c:pt idx="0">
                  <c:v>0.12180000000000001</c:v>
                </c:pt>
                <c:pt idx="1">
                  <c:v>0.20300000000000001</c:v>
                </c:pt>
                <c:pt idx="2">
                  <c:v>0.26400000000000001</c:v>
                </c:pt>
                <c:pt idx="3">
                  <c:v>5.33E-2</c:v>
                </c:pt>
                <c:pt idx="4">
                  <c:v>0.1777</c:v>
                </c:pt>
                <c:pt idx="5">
                  <c:v>5.0799999999999998E-2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3-41A4-AF8E-AA8A3112567D}"/>
            </c:ext>
          </c:extLst>
        </c:ser>
        <c:ser>
          <c:idx val="3"/>
          <c:order val="3"/>
          <c:tx>
            <c:strRef>
              <c:f>'[Graficos Preguntas Tesis.xlsx]Question 15'!$I$3</c:f>
              <c:strCache>
                <c:ptCount val="1"/>
                <c:pt idx="0">
                  <c:v>Muy preocupante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15'!$A$4:$A$9</c:f>
              <c:strCache>
                <c:ptCount val="6"/>
                <c:pt idx="0">
                  <c:v>Robos</c:v>
                </c:pt>
                <c:pt idx="1">
                  <c:v>Desastres Naturales</c:v>
                </c:pt>
                <c:pt idx="2">
                  <c:v>Incendios</c:v>
                </c:pt>
                <c:pt idx="3">
                  <c:v>Accidentes</c:v>
                </c:pt>
                <c:pt idx="4">
                  <c:v>Daños a terceros</c:v>
                </c:pt>
                <c:pt idx="5">
                  <c:v>Problemas de salud</c:v>
                </c:pt>
              </c:strCache>
            </c:strRef>
          </c:cat>
          <c:val>
            <c:numRef>
              <c:f>'[Graficos Preguntas Tesis.xlsx]Question 15'!$H$4:$H$9</c:f>
              <c:numCache>
                <c:formatCode>0.00%</c:formatCode>
                <c:ptCount val="6"/>
                <c:pt idx="0">
                  <c:v>0.56090000000000007</c:v>
                </c:pt>
                <c:pt idx="1">
                  <c:v>0.41620000000000001</c:v>
                </c:pt>
                <c:pt idx="2">
                  <c:v>0.39589999999999997</c:v>
                </c:pt>
                <c:pt idx="3">
                  <c:v>0.54820000000000002</c:v>
                </c:pt>
                <c:pt idx="4">
                  <c:v>0.5</c:v>
                </c:pt>
                <c:pt idx="5">
                  <c:v>0.38069999999999998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53-41A4-AF8E-AA8A3112567D}"/>
            </c:ext>
          </c:extLst>
        </c:ser>
        <c:ser>
          <c:idx val="4"/>
          <c:order val="4"/>
          <c:tx>
            <c:strRef>
              <c:f>'[Graficos Preguntas Tesis.xlsx]Question 15'!$K$3</c:f>
              <c:strCache>
                <c:ptCount val="1"/>
                <c:pt idx="0">
                  <c:v>Totalmente preocupante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15'!$A$4:$A$9</c:f>
              <c:strCache>
                <c:ptCount val="6"/>
                <c:pt idx="0">
                  <c:v>Robos</c:v>
                </c:pt>
                <c:pt idx="1">
                  <c:v>Desastres Naturales</c:v>
                </c:pt>
                <c:pt idx="2">
                  <c:v>Incendios</c:v>
                </c:pt>
                <c:pt idx="3">
                  <c:v>Accidentes</c:v>
                </c:pt>
                <c:pt idx="4">
                  <c:v>Daños a terceros</c:v>
                </c:pt>
                <c:pt idx="5">
                  <c:v>Problemas de salud</c:v>
                </c:pt>
              </c:strCache>
            </c:strRef>
          </c:cat>
          <c:val>
            <c:numRef>
              <c:f>'[Graficos Preguntas Tesis.xlsx]Question 15'!$J$4:$J$9</c:f>
              <c:numCache>
                <c:formatCode>0.00%</c:formatCode>
                <c:ptCount val="6"/>
                <c:pt idx="0">
                  <c:v>0.1827</c:v>
                </c:pt>
                <c:pt idx="1">
                  <c:v>0.1726</c:v>
                </c:pt>
                <c:pt idx="2">
                  <c:v>0.1244</c:v>
                </c:pt>
                <c:pt idx="3">
                  <c:v>0.3629</c:v>
                </c:pt>
                <c:pt idx="4">
                  <c:v>0.22339999999999999</c:v>
                </c:pt>
                <c:pt idx="5">
                  <c:v>0.53299999999999992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3-41A4-AF8E-AA8A31125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840728"/>
        <c:axId val="484843080"/>
      </c:barChart>
      <c:catAx>
        <c:axId val="48484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84843080"/>
        <c:crosses val="autoZero"/>
        <c:auto val="1"/>
        <c:lblAlgn val="ctr"/>
        <c:lblOffset val="100"/>
        <c:noMultiLvlLbl val="0"/>
      </c:catAx>
      <c:valAx>
        <c:axId val="48484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84840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De acuerdo al medio de comunicación de la aseguradora, Indique usted como usuario, ¿ Cuál es su nivel de participación con cada una de ellas? 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16'!$C$3</c:f>
              <c:strCache>
                <c:ptCount val="1"/>
                <c:pt idx="0">
                  <c:v>Muy Bajo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16'!$A$4:$A$8</c:f>
              <c:strCache>
                <c:ptCount val="5"/>
                <c:pt idx="0">
                  <c:v>Portal web</c:v>
                </c:pt>
                <c:pt idx="1">
                  <c:v>Call center</c:v>
                </c:pt>
                <c:pt idx="2">
                  <c:v>Bróker</c:v>
                </c:pt>
                <c:pt idx="3">
                  <c:v>Redes Sociales</c:v>
                </c:pt>
                <c:pt idx="4">
                  <c:v>Atención al cliente ( Oficinas)</c:v>
                </c:pt>
              </c:strCache>
            </c:strRef>
          </c:cat>
          <c:val>
            <c:numRef>
              <c:f>'[Graficos Preguntas Tesis.xlsx]Question 16'!$B$4:$B$8</c:f>
              <c:numCache>
                <c:formatCode>0.00%</c:formatCode>
                <c:ptCount val="5"/>
                <c:pt idx="0">
                  <c:v>0.19800000000000001</c:v>
                </c:pt>
                <c:pt idx="1">
                  <c:v>0.1701</c:v>
                </c:pt>
                <c:pt idx="2">
                  <c:v>0.1472</c:v>
                </c:pt>
                <c:pt idx="3">
                  <c:v>0.22589999999999999</c:v>
                </c:pt>
                <c:pt idx="4">
                  <c:v>0.1396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7-469D-A726-FD4FF06C9DAF}"/>
            </c:ext>
          </c:extLst>
        </c:ser>
        <c:ser>
          <c:idx val="1"/>
          <c:order val="1"/>
          <c:tx>
            <c:strRef>
              <c:f>'[Graficos Preguntas Tesis.xlsx]Question 16'!$E$3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16'!$A$4:$A$8</c:f>
              <c:strCache>
                <c:ptCount val="5"/>
                <c:pt idx="0">
                  <c:v>Portal web</c:v>
                </c:pt>
                <c:pt idx="1">
                  <c:v>Call center</c:v>
                </c:pt>
                <c:pt idx="2">
                  <c:v>Bróker</c:v>
                </c:pt>
                <c:pt idx="3">
                  <c:v>Redes Sociales</c:v>
                </c:pt>
                <c:pt idx="4">
                  <c:v>Atención al cliente ( Oficinas)</c:v>
                </c:pt>
              </c:strCache>
            </c:strRef>
          </c:cat>
          <c:val>
            <c:numRef>
              <c:f>'[Graficos Preguntas Tesis.xlsx]Question 16'!$D$4:$D$8</c:f>
              <c:numCache>
                <c:formatCode>0.00%</c:formatCode>
                <c:ptCount val="5"/>
                <c:pt idx="0">
                  <c:v>0.25380000000000003</c:v>
                </c:pt>
                <c:pt idx="1">
                  <c:v>0.20300000000000001</c:v>
                </c:pt>
                <c:pt idx="2">
                  <c:v>0.16239999999999999</c:v>
                </c:pt>
                <c:pt idx="3">
                  <c:v>0.23100000000000001</c:v>
                </c:pt>
                <c:pt idx="4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7-469D-A726-FD4FF06C9DAF}"/>
            </c:ext>
          </c:extLst>
        </c:ser>
        <c:ser>
          <c:idx val="2"/>
          <c:order val="2"/>
          <c:tx>
            <c:strRef>
              <c:f>'[Graficos Preguntas Tesis.xlsx]Question 16'!$G$3</c:f>
              <c:strCache>
                <c:ptCount val="1"/>
                <c:pt idx="0">
                  <c:v>Ni alto ni bajo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16'!$A$4:$A$8</c:f>
              <c:strCache>
                <c:ptCount val="5"/>
                <c:pt idx="0">
                  <c:v>Portal web</c:v>
                </c:pt>
                <c:pt idx="1">
                  <c:v>Call center</c:v>
                </c:pt>
                <c:pt idx="2">
                  <c:v>Bróker</c:v>
                </c:pt>
                <c:pt idx="3">
                  <c:v>Redes Sociales</c:v>
                </c:pt>
                <c:pt idx="4">
                  <c:v>Atención al cliente ( Oficinas)</c:v>
                </c:pt>
              </c:strCache>
            </c:strRef>
          </c:cat>
          <c:val>
            <c:numRef>
              <c:f>'[Graficos Preguntas Tesis.xlsx]Question 16'!$F$4:$F$8</c:f>
              <c:numCache>
                <c:formatCode>0.00%</c:formatCode>
                <c:ptCount val="5"/>
                <c:pt idx="0">
                  <c:v>0.2944</c:v>
                </c:pt>
                <c:pt idx="1">
                  <c:v>0.34010000000000001</c:v>
                </c:pt>
                <c:pt idx="2">
                  <c:v>0.3629</c:v>
                </c:pt>
                <c:pt idx="3">
                  <c:v>0.32490000000000002</c:v>
                </c:pt>
                <c:pt idx="4">
                  <c:v>0.33760000000000001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7-469D-A726-FD4FF06C9DAF}"/>
            </c:ext>
          </c:extLst>
        </c:ser>
        <c:ser>
          <c:idx val="3"/>
          <c:order val="3"/>
          <c:tx>
            <c:strRef>
              <c:f>'[Graficos Preguntas Tesis.xlsx]Question 16'!$I$3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16'!$A$4:$A$8</c:f>
              <c:strCache>
                <c:ptCount val="5"/>
                <c:pt idx="0">
                  <c:v>Portal web</c:v>
                </c:pt>
                <c:pt idx="1">
                  <c:v>Call center</c:v>
                </c:pt>
                <c:pt idx="2">
                  <c:v>Bróker</c:v>
                </c:pt>
                <c:pt idx="3">
                  <c:v>Redes Sociales</c:v>
                </c:pt>
                <c:pt idx="4">
                  <c:v>Atención al cliente ( Oficinas)</c:v>
                </c:pt>
              </c:strCache>
            </c:strRef>
          </c:cat>
          <c:val>
            <c:numRef>
              <c:f>'[Graficos Preguntas Tesis.xlsx]Question 16'!$H$4:$H$8</c:f>
              <c:numCache>
                <c:formatCode>0.00%</c:formatCode>
                <c:ptCount val="5"/>
                <c:pt idx="0">
                  <c:v>0.22839999999999999</c:v>
                </c:pt>
                <c:pt idx="1">
                  <c:v>0.22839999999999999</c:v>
                </c:pt>
                <c:pt idx="2">
                  <c:v>0.22589999999999999</c:v>
                </c:pt>
                <c:pt idx="3">
                  <c:v>0.16239999999999999</c:v>
                </c:pt>
                <c:pt idx="4">
                  <c:v>0.29189999999999999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7-469D-A726-FD4FF06C9DAF}"/>
            </c:ext>
          </c:extLst>
        </c:ser>
        <c:ser>
          <c:idx val="4"/>
          <c:order val="4"/>
          <c:tx>
            <c:strRef>
              <c:f>'[Graficos Preguntas Tesis.xlsx]Question 16'!$K$3</c:f>
              <c:strCache>
                <c:ptCount val="1"/>
                <c:pt idx="0">
                  <c:v>Muy Alto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'[Graficos Preguntas Tesis.xlsx]Question 16'!$A$4:$A$8</c:f>
              <c:strCache>
                <c:ptCount val="5"/>
                <c:pt idx="0">
                  <c:v>Portal web</c:v>
                </c:pt>
                <c:pt idx="1">
                  <c:v>Call center</c:v>
                </c:pt>
                <c:pt idx="2">
                  <c:v>Bróker</c:v>
                </c:pt>
                <c:pt idx="3">
                  <c:v>Redes Sociales</c:v>
                </c:pt>
                <c:pt idx="4">
                  <c:v>Atención al cliente ( Oficinas)</c:v>
                </c:pt>
              </c:strCache>
            </c:strRef>
          </c:cat>
          <c:val>
            <c:numRef>
              <c:f>'[Graficos Preguntas Tesis.xlsx]Question 16'!$J$4:$J$8</c:f>
              <c:numCache>
                <c:formatCode>0.00%</c:formatCode>
                <c:ptCount val="5"/>
                <c:pt idx="0">
                  <c:v>2.5399999999999999E-2</c:v>
                </c:pt>
                <c:pt idx="1">
                  <c:v>5.8400000000000001E-2</c:v>
                </c:pt>
                <c:pt idx="2">
                  <c:v>0.10150000000000001</c:v>
                </c:pt>
                <c:pt idx="3">
                  <c:v>5.5800000000000002E-2</c:v>
                </c:pt>
                <c:pt idx="4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7-469D-A726-FD4FF06C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842688"/>
        <c:axId val="484836416"/>
      </c:barChart>
      <c:catAx>
        <c:axId val="48484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84836416"/>
        <c:crosses val="autoZero"/>
        <c:auto val="1"/>
        <c:lblAlgn val="ctr"/>
        <c:lblOffset val="100"/>
        <c:noMultiLvlLbl val="0"/>
      </c:catAx>
      <c:valAx>
        <c:axId val="48483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84842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Indices de rentabilidad mercado de seguros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'Resumen Promedio'!$A$9</c:f>
              <c:strCache>
                <c:ptCount val="1"/>
                <c:pt idx="0">
                  <c:v>RENTABILIDAD PARA ACCIONISTAS ROE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'Resumen Promedio'!$B$4:$J$5</c:f>
              <c:multiLvlStrCache>
                <c:ptCount val="9"/>
                <c:lvl>
                  <c:pt idx="0">
                    <c:v>ene-15</c:v>
                  </c:pt>
                  <c:pt idx="1">
                    <c:v>jun-15</c:v>
                  </c:pt>
                  <c:pt idx="2">
                    <c:v>dic-15</c:v>
                  </c:pt>
                  <c:pt idx="3">
                    <c:v>ene-16</c:v>
                  </c:pt>
                  <c:pt idx="4">
                    <c:v>jun-16</c:v>
                  </c:pt>
                  <c:pt idx="5">
                    <c:v>dic-16</c:v>
                  </c:pt>
                  <c:pt idx="6">
                    <c:v>ene-17</c:v>
                  </c:pt>
                  <c:pt idx="7">
                    <c:v>jun-17</c:v>
                  </c:pt>
                  <c:pt idx="8">
                    <c:v>dic-17</c:v>
                  </c:pt>
                </c:lvl>
                <c:lvl>
                  <c:pt idx="0">
                    <c:v>TOTAL SISTEMA</c:v>
                  </c:pt>
                </c:lvl>
              </c:multiLvlStrCache>
            </c:multiLvlStrRef>
          </c:cat>
          <c:val>
            <c:numRef>
              <c:f>'Resumen Promedio'!$B$9:$J$9</c:f>
              <c:numCache>
                <c:formatCode>####.##</c:formatCode>
                <c:ptCount val="9"/>
                <c:pt idx="0">
                  <c:v>0.159</c:v>
                </c:pt>
                <c:pt idx="1">
                  <c:v>0.1166</c:v>
                </c:pt>
                <c:pt idx="2">
                  <c:v>9.06E-2</c:v>
                </c:pt>
                <c:pt idx="3">
                  <c:v>4.0899999999999999E-2</c:v>
                </c:pt>
                <c:pt idx="4">
                  <c:v>4.9400000000000006E-2</c:v>
                </c:pt>
                <c:pt idx="5">
                  <c:v>0.1002</c:v>
                </c:pt>
                <c:pt idx="6">
                  <c:v>0.2918</c:v>
                </c:pt>
                <c:pt idx="7">
                  <c:v>0.1381</c:v>
                </c:pt>
                <c:pt idx="8">
                  <c:v>0.107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19-4A68-8259-11130F9218B2}"/>
            </c:ext>
          </c:extLst>
        </c:ser>
        <c:ser>
          <c:idx val="1"/>
          <c:order val="1"/>
          <c:tx>
            <c:strRef>
              <c:f>'Resumen Promedio'!$A$10</c:f>
              <c:strCache>
                <c:ptCount val="1"/>
                <c:pt idx="0">
                  <c:v>RENTABILIDAD DE ACTIVOS ROA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multiLvlStrRef>
              <c:f>'Resumen Promedio'!$B$4:$J$5</c:f>
              <c:multiLvlStrCache>
                <c:ptCount val="9"/>
                <c:lvl>
                  <c:pt idx="0">
                    <c:v>ene-15</c:v>
                  </c:pt>
                  <c:pt idx="1">
                    <c:v>jun-15</c:v>
                  </c:pt>
                  <c:pt idx="2">
                    <c:v>dic-15</c:v>
                  </c:pt>
                  <c:pt idx="3">
                    <c:v>ene-16</c:v>
                  </c:pt>
                  <c:pt idx="4">
                    <c:v>jun-16</c:v>
                  </c:pt>
                  <c:pt idx="5">
                    <c:v>dic-16</c:v>
                  </c:pt>
                  <c:pt idx="6">
                    <c:v>ene-17</c:v>
                  </c:pt>
                  <c:pt idx="7">
                    <c:v>jun-17</c:v>
                  </c:pt>
                  <c:pt idx="8">
                    <c:v>dic-17</c:v>
                  </c:pt>
                </c:lvl>
                <c:lvl>
                  <c:pt idx="0">
                    <c:v>TOTAL SISTEMA</c:v>
                  </c:pt>
                </c:lvl>
              </c:multiLvlStrCache>
            </c:multiLvlStrRef>
          </c:cat>
          <c:val>
            <c:numRef>
              <c:f>'Resumen Promedio'!$B$10:$J$10</c:f>
              <c:numCache>
                <c:formatCode>####.##</c:formatCode>
                <c:ptCount val="9"/>
                <c:pt idx="0">
                  <c:v>4.0999999999999995E-2</c:v>
                </c:pt>
                <c:pt idx="1">
                  <c:v>0.03</c:v>
                </c:pt>
                <c:pt idx="2">
                  <c:v>2.3300000000000001E-2</c:v>
                </c:pt>
                <c:pt idx="3">
                  <c:v>1.1399999999999999E-2</c:v>
                </c:pt>
                <c:pt idx="4">
                  <c:v>1.2800000000000001E-2</c:v>
                </c:pt>
                <c:pt idx="5">
                  <c:v>2.4700000000000003E-2</c:v>
                </c:pt>
                <c:pt idx="6">
                  <c:v>7.8100000000000003E-2</c:v>
                </c:pt>
                <c:pt idx="7">
                  <c:v>3.6900000000000002E-2</c:v>
                </c:pt>
                <c:pt idx="8">
                  <c:v>2.76E-2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19-4A68-8259-11130F9218B2}"/>
            </c:ext>
          </c:extLst>
        </c:ser>
        <c:ser>
          <c:idx val="2"/>
          <c:order val="2"/>
          <c:tx>
            <c:strRef>
              <c:f>'Resumen Promedio'!$A$11</c:f>
              <c:strCache>
                <c:ptCount val="1"/>
                <c:pt idx="0">
                  <c:v>RENTABILIDAD DE OPERACIONES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multiLvlStrRef>
              <c:f>'Resumen Promedio'!$B$4:$J$5</c:f>
              <c:multiLvlStrCache>
                <c:ptCount val="9"/>
                <c:lvl>
                  <c:pt idx="0">
                    <c:v>ene-15</c:v>
                  </c:pt>
                  <c:pt idx="1">
                    <c:v>jun-15</c:v>
                  </c:pt>
                  <c:pt idx="2">
                    <c:v>dic-15</c:v>
                  </c:pt>
                  <c:pt idx="3">
                    <c:v>ene-16</c:v>
                  </c:pt>
                  <c:pt idx="4">
                    <c:v>jun-16</c:v>
                  </c:pt>
                  <c:pt idx="5">
                    <c:v>dic-16</c:v>
                  </c:pt>
                  <c:pt idx="6">
                    <c:v>ene-17</c:v>
                  </c:pt>
                  <c:pt idx="7">
                    <c:v>jun-17</c:v>
                  </c:pt>
                  <c:pt idx="8">
                    <c:v>dic-17</c:v>
                  </c:pt>
                </c:lvl>
                <c:lvl>
                  <c:pt idx="0">
                    <c:v>TOTAL SISTEMA</c:v>
                  </c:pt>
                </c:lvl>
              </c:multiLvlStrCache>
            </c:multiLvlStrRef>
          </c:cat>
          <c:val>
            <c:numRef>
              <c:f>'Resumen Promedio'!$B$11:$J$11</c:f>
              <c:numCache>
                <c:formatCode>####.##</c:formatCode>
                <c:ptCount val="9"/>
                <c:pt idx="0">
                  <c:v>4.8499999999999995E-2</c:v>
                </c:pt>
                <c:pt idx="1">
                  <c:v>3.5699999999999996E-2</c:v>
                </c:pt>
                <c:pt idx="2">
                  <c:v>2.69E-2</c:v>
                </c:pt>
                <c:pt idx="3">
                  <c:v>1.5300000000000001E-2</c:v>
                </c:pt>
                <c:pt idx="4">
                  <c:v>1.77E-2</c:v>
                </c:pt>
                <c:pt idx="5">
                  <c:v>3.4200000000000001E-2</c:v>
                </c:pt>
                <c:pt idx="6">
                  <c:v>0.1124</c:v>
                </c:pt>
                <c:pt idx="7">
                  <c:v>5.2499999999999998E-2</c:v>
                </c:pt>
                <c:pt idx="8">
                  <c:v>3.8699999999999998E-2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19-4A68-8259-11130F92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256485536"/>
        <c:axId val="256485928"/>
      </c:lineChart>
      <c:catAx>
        <c:axId val="25648553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6485928"/>
        <c:crosses val="autoZero"/>
        <c:auto val="1"/>
        <c:lblAlgn val="ctr"/>
        <c:lblOffset val="100"/>
        <c:noMultiLvlLbl val="0"/>
      </c:catAx>
      <c:valAx>
        <c:axId val="25648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Rentabilidad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####.##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648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8000"/>
                      <a:shade val="85000"/>
                      <a:satMod val="130000"/>
                    </a:schemeClr>
                  </a:gs>
                  <a:gs pos="34000">
                    <a:schemeClr val="accent6">
                      <a:tint val="58000"/>
                      <a:shade val="87000"/>
                      <a:satMod val="125000"/>
                    </a:schemeClr>
                  </a:gs>
                  <a:gs pos="70000">
                    <a:schemeClr val="accent6">
                      <a:tint val="58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58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C4BA-4665-A181-6A94789A83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86000"/>
                      <a:shade val="85000"/>
                      <a:satMod val="130000"/>
                    </a:schemeClr>
                  </a:gs>
                  <a:gs pos="34000">
                    <a:schemeClr val="accent6">
                      <a:tint val="86000"/>
                      <a:shade val="87000"/>
                      <a:satMod val="125000"/>
                    </a:schemeClr>
                  </a:gs>
                  <a:gs pos="70000">
                    <a:schemeClr val="accent6">
                      <a:tint val="86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86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C4BA-4665-A181-6A94789A83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3'!$A$4:$A$5</c:f>
              <c:strCache>
                <c:ptCount val="2"/>
                <c:pt idx="0">
                  <c:v>Gasto</c:v>
                </c:pt>
                <c:pt idx="1">
                  <c:v>Inversión</c:v>
                </c:pt>
              </c:strCache>
            </c:strRef>
          </c:cat>
          <c:val>
            <c:numRef>
              <c:f>'[Graficos Preguntas Tesis.xlsx]Question 3'!$B$4:$B$5</c:f>
              <c:numCache>
                <c:formatCode>0.00%</c:formatCode>
                <c:ptCount val="2"/>
                <c:pt idx="0">
                  <c:v>0.20050000000000001</c:v>
                </c:pt>
                <c:pt idx="1">
                  <c:v>0.79949999999999999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A-4665-A181-6A94789A8371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8000"/>
                      <a:shade val="85000"/>
                      <a:satMod val="130000"/>
                    </a:schemeClr>
                  </a:gs>
                  <a:gs pos="34000">
                    <a:schemeClr val="accent6">
                      <a:tint val="58000"/>
                      <a:shade val="87000"/>
                      <a:satMod val="125000"/>
                    </a:schemeClr>
                  </a:gs>
                  <a:gs pos="70000">
                    <a:schemeClr val="accent6">
                      <a:tint val="58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58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6-C4BA-4665-A181-6A94789A83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86000"/>
                      <a:shade val="85000"/>
                      <a:satMod val="130000"/>
                    </a:schemeClr>
                  </a:gs>
                  <a:gs pos="34000">
                    <a:schemeClr val="accent6">
                      <a:tint val="86000"/>
                      <a:shade val="87000"/>
                      <a:satMod val="125000"/>
                    </a:schemeClr>
                  </a:gs>
                  <a:gs pos="70000">
                    <a:schemeClr val="accent6">
                      <a:tint val="86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86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8-C4BA-4665-A181-6A94789A837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6000"/>
                      <a:shade val="85000"/>
                      <a:satMod val="130000"/>
                    </a:schemeClr>
                  </a:gs>
                  <a:gs pos="34000">
                    <a:schemeClr val="accent6">
                      <a:shade val="86000"/>
                      <a:shade val="87000"/>
                      <a:satMod val="125000"/>
                    </a:schemeClr>
                  </a:gs>
                  <a:gs pos="70000">
                    <a:schemeClr val="accent6">
                      <a:shade val="86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shade val="86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A-C4BA-4665-A181-6A94789A83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shade val="85000"/>
                      <a:satMod val="130000"/>
                    </a:schemeClr>
                  </a:gs>
                  <a:gs pos="34000">
                    <a:schemeClr val="accent6">
                      <a:shade val="58000"/>
                      <a:shade val="87000"/>
                      <a:satMod val="125000"/>
                    </a:schemeClr>
                  </a:gs>
                  <a:gs pos="70000">
                    <a:schemeClr val="accent6">
                      <a:shade val="58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shade val="58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C-C4BA-4665-A181-6A94789A83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3'!$A$4:$A$5</c:f>
              <c:strCache>
                <c:ptCount val="2"/>
                <c:pt idx="0">
                  <c:v>Gasto</c:v>
                </c:pt>
                <c:pt idx="1">
                  <c:v>Inversión</c:v>
                </c:pt>
              </c:strCache>
            </c:strRef>
          </c:cat>
          <c:val>
            <c:numRef>
              <c:f>'[Graficos Preguntas Tesis.xlsx]Question 3'!$C$3:$C$6</c:f>
              <c:numCache>
                <c:formatCode>General</c:formatCode>
                <c:ptCount val="4"/>
                <c:pt idx="1">
                  <c:v>79</c:v>
                </c:pt>
                <c:pt idx="2">
                  <c:v>315</c:v>
                </c:pt>
                <c:pt idx="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4BA-4665-A181-6A94789A837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85000"/>
                      <a:satMod val="130000"/>
                    </a:schemeClr>
                  </a:gs>
                  <a:gs pos="34000">
                    <a:schemeClr val="accent5">
                      <a:tint val="65000"/>
                      <a:shade val="87000"/>
                      <a:satMod val="125000"/>
                    </a:schemeClr>
                  </a:gs>
                  <a:gs pos="70000">
                    <a:schemeClr val="accent5">
                      <a:tint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22F-4C59-8A01-3FDAE43F5D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22F-4C59-8A01-3FDAE43F5D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85000"/>
                      <a:satMod val="130000"/>
                    </a:schemeClr>
                  </a:gs>
                  <a:gs pos="34000">
                    <a:schemeClr val="accent5">
                      <a:shade val="65000"/>
                      <a:shade val="87000"/>
                      <a:satMod val="125000"/>
                    </a:schemeClr>
                  </a:gs>
                  <a:gs pos="70000">
                    <a:schemeClr val="accent5">
                      <a:shade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shade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22F-4C59-8A01-3FDAE43F5D99}"/>
              </c:ext>
            </c:extLst>
          </c:dPt>
          <c:dLbls>
            <c:dLbl>
              <c:idx val="1"/>
              <c:layout>
                <c:manualLayout>
                  <c:x val="6.5906291424958269E-2"/>
                  <c:y val="-8.35389701308244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2F-4C59-8A01-3FDAE43F5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Tesis.xlsx]Questión 2'!$A$4:$A$6</c:f>
              <c:strCache>
                <c:ptCount val="3"/>
                <c:pt idx="0">
                  <c:v>De 18 a 25 años</c:v>
                </c:pt>
                <c:pt idx="1">
                  <c:v>De 26 a 35 años</c:v>
                </c:pt>
                <c:pt idx="2">
                  <c:v>Más de 36 años</c:v>
                </c:pt>
              </c:strCache>
            </c:strRef>
          </c:cat>
          <c:val>
            <c:numRef>
              <c:f>'[Graficos Preguntas Tesis.xlsx]Questión 2'!$B$4:$B$6</c:f>
              <c:numCache>
                <c:formatCode>0.00%</c:formatCode>
                <c:ptCount val="3"/>
                <c:pt idx="0">
                  <c:v>0.26650000000000001</c:v>
                </c:pt>
                <c:pt idx="1">
                  <c:v>0.33760000000000001</c:v>
                </c:pt>
                <c:pt idx="2">
                  <c:v>0.39589999999999997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2F-4C59-8A01-3FDAE43F5D99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85000"/>
                      <a:satMod val="130000"/>
                    </a:schemeClr>
                  </a:gs>
                  <a:gs pos="34000">
                    <a:schemeClr val="accent5">
                      <a:tint val="65000"/>
                      <a:shade val="87000"/>
                      <a:satMod val="125000"/>
                    </a:schemeClr>
                  </a:gs>
                  <a:gs pos="70000">
                    <a:schemeClr val="accent5">
                      <a:tint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8-922F-4C59-8A01-3FDAE43F5D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A-922F-4C59-8A01-3FDAE43F5D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85000"/>
                      <a:satMod val="130000"/>
                    </a:schemeClr>
                  </a:gs>
                  <a:gs pos="34000">
                    <a:schemeClr val="accent5">
                      <a:shade val="65000"/>
                      <a:shade val="87000"/>
                      <a:satMod val="125000"/>
                    </a:schemeClr>
                  </a:gs>
                  <a:gs pos="70000">
                    <a:schemeClr val="accent5">
                      <a:shade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shade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C-922F-4C59-8A01-3FDAE43F5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Tesis.xlsx]Questión 2'!$A$4:$A$6</c:f>
              <c:strCache>
                <c:ptCount val="3"/>
                <c:pt idx="0">
                  <c:v>De 18 a 25 años</c:v>
                </c:pt>
                <c:pt idx="1">
                  <c:v>De 26 a 35 años</c:v>
                </c:pt>
                <c:pt idx="2">
                  <c:v>Más de 36 años</c:v>
                </c:pt>
              </c:strCache>
            </c:strRef>
          </c:cat>
          <c:val>
            <c:numRef>
              <c:f>'[Graficos Preguntas Tesis.xlsx]Questión 2'!$C$4:$C$6</c:f>
              <c:numCache>
                <c:formatCode>General</c:formatCode>
                <c:ptCount val="3"/>
                <c:pt idx="0">
                  <c:v>105</c:v>
                </c:pt>
                <c:pt idx="1">
                  <c:v>133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2F-4C59-8A01-3FDAE43F5D9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'[Graficos Preguntas Tesis.xlsx]Question 4'!$C$3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</c:spPr>
          <c:invertIfNegative val="0"/>
          <c:cat>
            <c:strRef>
              <c:f>'[Graficos Preguntas Tesis.xlsx]Question 4'!$A$4:$A$8</c:f>
              <c:strCache>
                <c:ptCount val="5"/>
                <c:pt idx="0">
                  <c:v>Vehículos</c:v>
                </c:pt>
                <c:pt idx="1">
                  <c:v>De vida</c:v>
                </c:pt>
                <c:pt idx="2">
                  <c:v>Incendio y líneas aliadas (Bienes inmuebles)</c:v>
                </c:pt>
                <c:pt idx="3">
                  <c:v>Asistencia Médica</c:v>
                </c:pt>
                <c:pt idx="4">
                  <c:v>Otro (especifique)</c:v>
                </c:pt>
              </c:strCache>
            </c:strRef>
          </c:cat>
          <c:val>
            <c:numRef>
              <c:f>'[Graficos Preguntas Tesis.xlsx]Question 4'!$B$4:$B$7</c:f>
              <c:numCache>
                <c:formatCode>0.00%</c:formatCode>
                <c:ptCount val="4"/>
                <c:pt idx="0">
                  <c:v>0.62460000000000004</c:v>
                </c:pt>
                <c:pt idx="1">
                  <c:v>0.61899999999999999</c:v>
                </c:pt>
                <c:pt idx="2">
                  <c:v>0.22459999999999999</c:v>
                </c:pt>
                <c:pt idx="3">
                  <c:v>0.79169999999999996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F-4716-90C7-93C4C4A2C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9162960"/>
        <c:axId val="369166096"/>
      </c:barChart>
      <c:valAx>
        <c:axId val="369166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69162960"/>
        <c:crosses val="autoZero"/>
        <c:crossBetween val="between"/>
      </c:valAx>
      <c:catAx>
        <c:axId val="3691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691660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8243-4C79-ADC6-C198ABF4CE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8243-4C79-ADC6-C198ABF4CE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8243-4C79-ADC6-C198ABF4CE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8243-4C79-ADC6-C198ABF4CE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5'!$A$4:$A$7</c:f>
              <c:strCache>
                <c:ptCount val="4"/>
                <c:pt idx="0">
                  <c:v>Menos de un año</c:v>
                </c:pt>
                <c:pt idx="1">
                  <c:v>De 1 a 4 años</c:v>
                </c:pt>
                <c:pt idx="2">
                  <c:v>De 5 a 10 años</c:v>
                </c:pt>
                <c:pt idx="3">
                  <c:v>Más de 10 años</c:v>
                </c:pt>
              </c:strCache>
            </c:strRef>
          </c:cat>
          <c:val>
            <c:numRef>
              <c:f>'[Graficos Preguntas Tesis.xlsx]Question 5'!$C$4:$C$7</c:f>
              <c:numCache>
                <c:formatCode>General</c:formatCode>
                <c:ptCount val="4"/>
                <c:pt idx="0">
                  <c:v>76</c:v>
                </c:pt>
                <c:pt idx="1">
                  <c:v>161</c:v>
                </c:pt>
                <c:pt idx="2">
                  <c:v>77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43-4C79-ADC6-C198ABF4CE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F2AD-425E-AEEB-779C225396F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F2AD-425E-AEEB-779C225396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F2AD-425E-AEEB-779C225396F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F2AD-425E-AEEB-779C225396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6'!$A$4:$A$7</c:f>
              <c:strCache>
                <c:ptCount val="4"/>
                <c:pt idx="0">
                  <c:v>Prevención</c:v>
                </c:pt>
                <c:pt idx="1">
                  <c:v>Cultura</c:v>
                </c:pt>
                <c:pt idx="2">
                  <c:v>Obligación</c:v>
                </c:pt>
                <c:pt idx="3">
                  <c:v>Otro (especifique)</c:v>
                </c:pt>
              </c:strCache>
            </c:strRef>
          </c:cat>
          <c:val>
            <c:numRef>
              <c:f>'[Graficos Preguntas Tesis.xlsx]Question 6'!$B$4:$B$7</c:f>
              <c:numCache>
                <c:formatCode>0.00%</c:formatCode>
                <c:ptCount val="4"/>
                <c:pt idx="0">
                  <c:v>0.81730000000000003</c:v>
                </c:pt>
                <c:pt idx="1">
                  <c:v>2.0299999999999999E-2</c:v>
                </c:pt>
                <c:pt idx="2">
                  <c:v>0.1168</c:v>
                </c:pt>
                <c:pt idx="3">
                  <c:v>4.5699999999999998E-2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AD-425E-AEEB-779C225396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8277-472B-B968-D577DDA856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8277-472B-B968-D577DDA856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8277-472B-B968-D577DDA856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8277-472B-B968-D577DDA85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'[Graficos Preguntas Tesis.xlsx]Question 12'!$A$4:$A$7</c:f>
              <c:strCache>
                <c:ptCount val="4"/>
                <c:pt idx="0">
                  <c:v>Incremento de Ingresos</c:v>
                </c:pt>
                <c:pt idx="1">
                  <c:v>Disminución de la prima</c:v>
                </c:pt>
                <c:pt idx="2">
                  <c:v>Alto nivel de riesgos</c:v>
                </c:pt>
                <c:pt idx="3">
                  <c:v>Otro (especifique)</c:v>
                </c:pt>
              </c:strCache>
            </c:strRef>
          </c:cat>
          <c:val>
            <c:numRef>
              <c:f>'[Graficos Preguntas Tesis.xlsx]Question 12'!$B$4:$B$7</c:f>
              <c:numCache>
                <c:formatCode>0.00%</c:formatCode>
                <c:ptCount val="4"/>
                <c:pt idx="0">
                  <c:v>0.44669999999999999</c:v>
                </c:pt>
                <c:pt idx="1">
                  <c:v>0.20300000000000001</c:v>
                </c:pt>
                <c:pt idx="2">
                  <c:v>0.32229999999999998</c:v>
                </c:pt>
                <c:pt idx="3">
                  <c:v>2.7900000000000001E-2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77-472B-B968-D577DDA856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37497438166028"/>
          <c:y val="0.84855336478015686"/>
          <c:w val="0.70018189987927482"/>
          <c:h val="0.13187477606017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16E40-DBAF-451F-87A0-59C612B1B29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D84FBD2-948E-405F-9883-4101FD3AE902}">
      <dgm:prSet phldrT="[Texto]"/>
      <dgm:spPr/>
      <dgm:t>
        <a:bodyPr/>
        <a:lstStyle/>
        <a:p>
          <a:r>
            <a:rPr lang="es-EC" b="1" i="0" u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Especialización Ramo Vehículos </a:t>
          </a:r>
          <a:endParaRPr lang="es-E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201B3-9432-4C39-9E12-B0459C0D527D}" type="parTrans" cxnId="{9B9AC60C-13AD-4514-A7FF-D0764DA3AC2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FD842-C26E-4A30-A8AB-D8022CAA652F}" type="sibTrans" cxnId="{9B9AC60C-13AD-4514-A7FF-D0764DA3AC2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B8E08-57AC-4B0D-8813-61C0D7EA53C0}">
      <dgm:prSet/>
      <dgm:spPr/>
      <dgm:t>
        <a:bodyPr/>
        <a:lstStyle/>
        <a:p>
          <a:r>
            <a:rPr lang="es-EC" b="1" i="0" u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Financiera en Liquidez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4A3A6-7249-4513-88A4-6CEAD8FB3D59}" type="parTrans" cxnId="{8C8DB238-B13E-4C67-B2C9-A40085AF7AF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62842-315D-4C22-8223-E2630BAF7C6E}" type="sibTrans" cxnId="{8C8DB238-B13E-4C67-B2C9-A40085AF7AF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552E-984A-49C9-9FC8-84A7C988F0F1}">
      <dgm:prSet/>
      <dgm:spPr/>
      <dgm:t>
        <a:bodyPr/>
        <a:lstStyle/>
        <a:p>
          <a:r>
            <a:rPr lang="es-EC" b="1" i="0" u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Inseguridad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EC761-83E8-4BBE-B296-06CF3FD3C5BB}" type="parTrans" cxnId="{0861BAD9-4607-419F-A746-A52F2CAFE60C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F01E-99A4-4C57-9370-18A8E308D7F5}" type="sibTrans" cxnId="{0861BAD9-4607-419F-A746-A52F2CAFE60C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AFA06-AD6C-469C-A9EE-709E55C0B175}">
      <dgm:prSet/>
      <dgm:spPr/>
      <dgm:t>
        <a:bodyPr/>
        <a:lstStyle/>
        <a:p>
          <a:r>
            <a:rPr lang="es-EC" b="1" i="0" u="non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Ingreso per cápita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5AE1C-C039-415D-828A-0AFE8DE2002F}" type="parTrans" cxnId="{0375E691-ADF8-498D-AB5C-536681F54303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BFA03-7F99-4C91-BD83-8E78AB68D049}" type="sibTrans" cxnId="{0375E691-ADF8-498D-AB5C-536681F54303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8CF3D-0AFB-44B5-8236-B057C8736DC0}">
      <dgm:prSet/>
      <dgm:spPr/>
      <dgm:t>
        <a:bodyPr/>
        <a:lstStyle/>
        <a:p>
          <a:r>
            <a:rPr lang="es-EC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Indicador de Producción Nacional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9AF34-C5B6-4978-A5A6-5343C4353290}" type="parTrans" cxnId="{D3581388-E9BD-4D29-93FC-3683E994F3BF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957EE-C484-4193-B422-925FFC9F5CE5}" type="sibTrans" cxnId="{D3581388-E9BD-4D29-93FC-3683E994F3BF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14771-1811-45DD-91F8-13538825C4C9}">
      <dgm:prSet/>
      <dgm:spPr/>
      <dgm:t>
        <a:bodyPr/>
        <a:lstStyle/>
        <a:p>
          <a:r>
            <a:rPr lang="es-EC" b="1" i="0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prevención del riesgo </a:t>
          </a:r>
          <a:endParaRPr lang="es-EC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43008-16B7-4730-970F-45448B1B05B7}" type="parTrans" cxnId="{FA6E8959-5E8D-40FE-80F2-84F765EEA572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7FA57-152A-47A1-BEA7-9C451249282D}" type="sibTrans" cxnId="{FA6E8959-5E8D-40FE-80F2-84F765EEA572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564678-E57C-4456-9717-49362CA586DE}">
      <dgm:prSet/>
      <dgm:spPr/>
      <dgm:t>
        <a:bodyPr/>
        <a:lstStyle/>
        <a:p>
          <a:r>
            <a:rPr lang="es-EC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Financiera en Rentabilidad 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E784D-4329-4BA0-8A31-AEFF9B89DD86}" type="parTrans" cxnId="{E42743A7-F641-4F9F-8F64-5715FB93C7A0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6BC2A-5811-42BC-872E-38B396AA749F}" type="sibTrans" cxnId="{E42743A7-F641-4F9F-8F64-5715FB93C7A0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4A84C-39CE-48D6-94A7-ADF4A7AACE18}">
      <dgm:prSet/>
      <dgm:spPr/>
      <dgm:t>
        <a:bodyPr/>
        <a:lstStyle/>
        <a:p>
          <a:r>
            <a:rPr lang="es-EC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Segmentación de clientes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25B5D-A114-486A-85C6-C9A629654C3F}" type="parTrans" cxnId="{8496ECA1-774B-435B-ADE7-6C87DD6D71F7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241C1-C0C6-4AE1-9750-0F8B4C2FB0C6}" type="sibTrans" cxnId="{8496ECA1-774B-435B-ADE7-6C87DD6D71F7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0DA8-EC25-4F91-858E-24D6797740CD}">
      <dgm:prSet/>
      <dgm:spPr/>
      <dgm:t>
        <a:bodyPr/>
        <a:lstStyle/>
        <a:p>
          <a:r>
            <a:rPr lang="es-EC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Industrias susceptibles de aseguramiento 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0AB66-C0E5-4B06-B76A-7C129A86C624}" type="sibTrans" cxnId="{E2E27B04-0774-4E92-B296-DDD73A39BAD2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FF7DC-7B35-47E4-8857-19F16C2F91FE}" type="parTrans" cxnId="{E2E27B04-0774-4E92-B296-DDD73A39BAD2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687A4-6694-48E0-A09C-E942F7F0CFD8}">
      <dgm:prSet/>
      <dgm:spPr/>
      <dgm:t>
        <a:bodyPr/>
        <a:lstStyle/>
        <a:p>
          <a:r>
            <a:rPr lang="es-EC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Servicio al cliente</a:t>
          </a:r>
        </a:p>
      </dgm:t>
    </dgm:pt>
    <dgm:pt modelId="{35419F5B-E38D-4806-9AE8-4A62BBECF9DB}" type="parTrans" cxnId="{73446E53-1884-4850-98D7-3708776854C0}">
      <dgm:prSet/>
      <dgm:spPr/>
      <dgm:t>
        <a:bodyPr/>
        <a:lstStyle/>
        <a:p>
          <a:endParaRPr lang="es-ES"/>
        </a:p>
      </dgm:t>
    </dgm:pt>
    <dgm:pt modelId="{ECA8A305-3DFD-40B2-B0DE-DF7AF6D211A9}" type="sibTrans" cxnId="{73446E53-1884-4850-98D7-3708776854C0}">
      <dgm:prSet/>
      <dgm:spPr/>
      <dgm:t>
        <a:bodyPr/>
        <a:lstStyle/>
        <a:p>
          <a:endParaRPr lang="es-ES"/>
        </a:p>
      </dgm:t>
    </dgm:pt>
    <dgm:pt modelId="{5DB48BE5-4779-495B-A4C4-F184ACC64789}" type="pres">
      <dgm:prSet presAssocID="{CB516E40-DBAF-451F-87A0-59C612B1B294}" presName="linearFlow" presStyleCnt="0">
        <dgm:presLayoutVars>
          <dgm:dir/>
          <dgm:resizeHandles val="exact"/>
        </dgm:presLayoutVars>
      </dgm:prSet>
      <dgm:spPr/>
    </dgm:pt>
    <dgm:pt modelId="{8551A307-0FD8-4832-9809-A6308E4886B6}" type="pres">
      <dgm:prSet presAssocID="{9D84FBD2-948E-405F-9883-4101FD3AE902}" presName="composite" presStyleCnt="0"/>
      <dgm:spPr/>
    </dgm:pt>
    <dgm:pt modelId="{E7E12AB6-71D3-4A72-820A-64618803C66C}" type="pres">
      <dgm:prSet presAssocID="{9D84FBD2-948E-405F-9883-4101FD3AE902}" presName="imgShp" presStyleLbl="fgImgPlace1" presStyleIdx="0" presStyleCnt="10"/>
      <dgm:spPr/>
    </dgm:pt>
    <dgm:pt modelId="{B164980E-B9E0-46A4-9C82-14EB84DE53DF}" type="pres">
      <dgm:prSet presAssocID="{9D84FBD2-948E-405F-9883-4101FD3AE902}" presName="txShp" presStyleLbl="node1" presStyleIdx="0" presStyleCnt="10">
        <dgm:presLayoutVars>
          <dgm:bulletEnabled val="1"/>
        </dgm:presLayoutVars>
      </dgm:prSet>
      <dgm:spPr/>
    </dgm:pt>
    <dgm:pt modelId="{63E30BAC-EA1E-4DC0-AB56-598734169849}" type="pres">
      <dgm:prSet presAssocID="{5FDFD842-C26E-4A30-A8AB-D8022CAA652F}" presName="spacing" presStyleCnt="0"/>
      <dgm:spPr/>
    </dgm:pt>
    <dgm:pt modelId="{9E68306F-270B-40AA-9FF4-362A1809E4F4}" type="pres">
      <dgm:prSet presAssocID="{EC1B8E08-57AC-4B0D-8813-61C0D7EA53C0}" presName="composite" presStyleCnt="0"/>
      <dgm:spPr/>
    </dgm:pt>
    <dgm:pt modelId="{346DA4DB-F10E-489C-88F3-489ED125599D}" type="pres">
      <dgm:prSet presAssocID="{EC1B8E08-57AC-4B0D-8813-61C0D7EA53C0}" presName="imgShp" presStyleLbl="fgImgPlace1" presStyleIdx="1" presStyleCnt="10"/>
      <dgm:spPr/>
    </dgm:pt>
    <dgm:pt modelId="{E659D778-2E27-4487-8D75-459F7F9C2087}" type="pres">
      <dgm:prSet presAssocID="{EC1B8E08-57AC-4B0D-8813-61C0D7EA53C0}" presName="txShp" presStyleLbl="node1" presStyleIdx="1" presStyleCnt="10">
        <dgm:presLayoutVars>
          <dgm:bulletEnabled val="1"/>
        </dgm:presLayoutVars>
      </dgm:prSet>
      <dgm:spPr/>
    </dgm:pt>
    <dgm:pt modelId="{25561C02-9466-427A-99FA-0B6450600C2C}" type="pres">
      <dgm:prSet presAssocID="{61E62842-315D-4C22-8223-E2630BAF7C6E}" presName="spacing" presStyleCnt="0"/>
      <dgm:spPr/>
    </dgm:pt>
    <dgm:pt modelId="{5FFE4120-875A-40CE-89AF-F96B6FA3E410}" type="pres">
      <dgm:prSet presAssocID="{95E80DA8-EC25-4F91-858E-24D6797740CD}" presName="composite" presStyleCnt="0"/>
      <dgm:spPr/>
    </dgm:pt>
    <dgm:pt modelId="{4E27871E-4BE7-441C-AE25-0C98F23381CD}" type="pres">
      <dgm:prSet presAssocID="{95E80DA8-EC25-4F91-858E-24D6797740CD}" presName="imgShp" presStyleLbl="fgImgPlace1" presStyleIdx="2" presStyleCnt="10"/>
      <dgm:spPr/>
    </dgm:pt>
    <dgm:pt modelId="{5C8B3C0D-ABBC-4AE3-949F-F4797DCAF7DE}" type="pres">
      <dgm:prSet presAssocID="{95E80DA8-EC25-4F91-858E-24D6797740CD}" presName="txShp" presStyleLbl="node1" presStyleIdx="2" presStyleCnt="10">
        <dgm:presLayoutVars>
          <dgm:bulletEnabled val="1"/>
        </dgm:presLayoutVars>
      </dgm:prSet>
      <dgm:spPr/>
    </dgm:pt>
    <dgm:pt modelId="{4F9039FA-3141-4899-8EEF-4DA71955D618}" type="pres">
      <dgm:prSet presAssocID="{F050AB66-C0E5-4B06-B76A-7C129A86C624}" presName="spacing" presStyleCnt="0"/>
      <dgm:spPr/>
    </dgm:pt>
    <dgm:pt modelId="{1DAD3C90-1274-4BB6-9586-2D881FEB9F3F}" type="pres">
      <dgm:prSet presAssocID="{3AD3552E-984A-49C9-9FC8-84A7C988F0F1}" presName="composite" presStyleCnt="0"/>
      <dgm:spPr/>
    </dgm:pt>
    <dgm:pt modelId="{098B383C-EC7B-43ED-99D4-D0E56FD18500}" type="pres">
      <dgm:prSet presAssocID="{3AD3552E-984A-49C9-9FC8-84A7C988F0F1}" presName="imgShp" presStyleLbl="fgImgPlace1" presStyleIdx="3" presStyleCnt="10"/>
      <dgm:spPr/>
    </dgm:pt>
    <dgm:pt modelId="{5331CDB7-B366-4A21-B1D4-BE82941BEE7C}" type="pres">
      <dgm:prSet presAssocID="{3AD3552E-984A-49C9-9FC8-84A7C988F0F1}" presName="txShp" presStyleLbl="node1" presStyleIdx="3" presStyleCnt="10">
        <dgm:presLayoutVars>
          <dgm:bulletEnabled val="1"/>
        </dgm:presLayoutVars>
      </dgm:prSet>
      <dgm:spPr/>
    </dgm:pt>
    <dgm:pt modelId="{EDD5692B-3B40-4CDE-98A8-1BD9319C62CF}" type="pres">
      <dgm:prSet presAssocID="{8F2DF01E-99A4-4C57-9370-18A8E308D7F5}" presName="spacing" presStyleCnt="0"/>
      <dgm:spPr/>
    </dgm:pt>
    <dgm:pt modelId="{014B12F4-76AB-492E-80E6-DBB8D38A3295}" type="pres">
      <dgm:prSet presAssocID="{C40AFA06-AD6C-469C-A9EE-709E55C0B175}" presName="composite" presStyleCnt="0"/>
      <dgm:spPr/>
    </dgm:pt>
    <dgm:pt modelId="{2F6F2D04-DAC2-402D-8EAD-78CC01F414A9}" type="pres">
      <dgm:prSet presAssocID="{C40AFA06-AD6C-469C-A9EE-709E55C0B175}" presName="imgShp" presStyleLbl="fgImgPlace1" presStyleIdx="4" presStyleCnt="10"/>
      <dgm:spPr/>
    </dgm:pt>
    <dgm:pt modelId="{C3EDFF44-A9EA-43B6-A510-CA5B28258AA3}" type="pres">
      <dgm:prSet presAssocID="{C40AFA06-AD6C-469C-A9EE-709E55C0B175}" presName="txShp" presStyleLbl="node1" presStyleIdx="4" presStyleCnt="10">
        <dgm:presLayoutVars>
          <dgm:bulletEnabled val="1"/>
        </dgm:presLayoutVars>
      </dgm:prSet>
      <dgm:spPr/>
    </dgm:pt>
    <dgm:pt modelId="{E25E2FD2-862D-4746-A81C-872EB31CF035}" type="pres">
      <dgm:prSet presAssocID="{8CEBFA03-7F99-4C91-BD83-8E78AB68D049}" presName="spacing" presStyleCnt="0"/>
      <dgm:spPr/>
    </dgm:pt>
    <dgm:pt modelId="{6A034108-8343-4324-A1F9-E4C7B7075C36}" type="pres">
      <dgm:prSet presAssocID="{D218CF3D-0AFB-44B5-8236-B057C8736DC0}" presName="composite" presStyleCnt="0"/>
      <dgm:spPr/>
    </dgm:pt>
    <dgm:pt modelId="{3488DDC8-7222-4BD1-AD70-36AA9B730A06}" type="pres">
      <dgm:prSet presAssocID="{D218CF3D-0AFB-44B5-8236-B057C8736DC0}" presName="imgShp" presStyleLbl="fgImgPlace1" presStyleIdx="5" presStyleCnt="10"/>
      <dgm:spPr/>
    </dgm:pt>
    <dgm:pt modelId="{FCBDB6DB-1FD9-4CD0-867C-C3A6D72AFE43}" type="pres">
      <dgm:prSet presAssocID="{D218CF3D-0AFB-44B5-8236-B057C8736DC0}" presName="txShp" presStyleLbl="node1" presStyleIdx="5" presStyleCnt="10">
        <dgm:presLayoutVars>
          <dgm:bulletEnabled val="1"/>
        </dgm:presLayoutVars>
      </dgm:prSet>
      <dgm:spPr/>
    </dgm:pt>
    <dgm:pt modelId="{14B1810A-072D-49D2-9FD4-470193BEF9AA}" type="pres">
      <dgm:prSet presAssocID="{13D957EE-C484-4193-B422-925FFC9F5CE5}" presName="spacing" presStyleCnt="0"/>
      <dgm:spPr/>
    </dgm:pt>
    <dgm:pt modelId="{6DF0F8C7-627A-4E5E-8538-5662EDAE7FEF}" type="pres">
      <dgm:prSet presAssocID="{4D214771-1811-45DD-91F8-13538825C4C9}" presName="composite" presStyleCnt="0"/>
      <dgm:spPr/>
    </dgm:pt>
    <dgm:pt modelId="{EC123AD8-6626-45DC-BF01-3A5C7154AC60}" type="pres">
      <dgm:prSet presAssocID="{4D214771-1811-45DD-91F8-13538825C4C9}" presName="imgShp" presStyleLbl="fgImgPlace1" presStyleIdx="6" presStyleCnt="10"/>
      <dgm:spPr/>
    </dgm:pt>
    <dgm:pt modelId="{3C80F43D-4F56-40A0-B287-F657E299D669}" type="pres">
      <dgm:prSet presAssocID="{4D214771-1811-45DD-91F8-13538825C4C9}" presName="txShp" presStyleLbl="node1" presStyleIdx="6" presStyleCnt="10">
        <dgm:presLayoutVars>
          <dgm:bulletEnabled val="1"/>
        </dgm:presLayoutVars>
      </dgm:prSet>
      <dgm:spPr/>
    </dgm:pt>
    <dgm:pt modelId="{6CC51EC6-BBF2-4CEE-995E-D7E4E9B08566}" type="pres">
      <dgm:prSet presAssocID="{F897FA57-152A-47A1-BEA7-9C451249282D}" presName="spacing" presStyleCnt="0"/>
      <dgm:spPr/>
    </dgm:pt>
    <dgm:pt modelId="{9FEF59A5-C704-4EDD-8C09-958B2FF1D134}" type="pres">
      <dgm:prSet presAssocID="{4D564678-E57C-4456-9717-49362CA586DE}" presName="composite" presStyleCnt="0"/>
      <dgm:spPr/>
    </dgm:pt>
    <dgm:pt modelId="{4F0B358F-2191-4D3D-A12D-A7655BB1B3D2}" type="pres">
      <dgm:prSet presAssocID="{4D564678-E57C-4456-9717-49362CA586DE}" presName="imgShp" presStyleLbl="fgImgPlace1" presStyleIdx="7" presStyleCnt="10"/>
      <dgm:spPr/>
    </dgm:pt>
    <dgm:pt modelId="{0644A823-3D6E-4FB6-8D96-E1015DD07BBA}" type="pres">
      <dgm:prSet presAssocID="{4D564678-E57C-4456-9717-49362CA586DE}" presName="txShp" presStyleLbl="node1" presStyleIdx="7" presStyleCnt="10">
        <dgm:presLayoutVars>
          <dgm:bulletEnabled val="1"/>
        </dgm:presLayoutVars>
      </dgm:prSet>
      <dgm:spPr/>
    </dgm:pt>
    <dgm:pt modelId="{4CEB7066-D223-44E4-970F-B5A5181E4ED6}" type="pres">
      <dgm:prSet presAssocID="{3096BC2A-5811-42BC-872E-38B396AA749F}" presName="spacing" presStyleCnt="0"/>
      <dgm:spPr/>
    </dgm:pt>
    <dgm:pt modelId="{04E24038-6FCA-4BC2-81BB-9644F9FDC286}" type="pres">
      <dgm:prSet presAssocID="{FC54A84C-39CE-48D6-94A7-ADF4A7AACE18}" presName="composite" presStyleCnt="0"/>
      <dgm:spPr/>
    </dgm:pt>
    <dgm:pt modelId="{FFF09D23-FF10-4B97-B420-0983BAE93AC2}" type="pres">
      <dgm:prSet presAssocID="{FC54A84C-39CE-48D6-94A7-ADF4A7AACE18}" presName="imgShp" presStyleLbl="fgImgPlace1" presStyleIdx="8" presStyleCnt="10"/>
      <dgm:spPr/>
    </dgm:pt>
    <dgm:pt modelId="{FD5227CF-97E3-4EAE-AE69-A473CB1AC73D}" type="pres">
      <dgm:prSet presAssocID="{FC54A84C-39CE-48D6-94A7-ADF4A7AACE18}" presName="txShp" presStyleLbl="node1" presStyleIdx="8" presStyleCnt="10">
        <dgm:presLayoutVars>
          <dgm:bulletEnabled val="1"/>
        </dgm:presLayoutVars>
      </dgm:prSet>
      <dgm:spPr/>
    </dgm:pt>
    <dgm:pt modelId="{D795336C-E227-4218-A217-759CD58ECAAD}" type="pres">
      <dgm:prSet presAssocID="{569241C1-C0C6-4AE1-9750-0F8B4C2FB0C6}" presName="spacing" presStyleCnt="0"/>
      <dgm:spPr/>
    </dgm:pt>
    <dgm:pt modelId="{1A078C77-6728-4EC8-810F-DABB9D5D67FE}" type="pres">
      <dgm:prSet presAssocID="{E17687A4-6694-48E0-A09C-E942F7F0CFD8}" presName="composite" presStyleCnt="0"/>
      <dgm:spPr/>
    </dgm:pt>
    <dgm:pt modelId="{C5EF627B-FEDE-4E57-819F-BD8E066C28C3}" type="pres">
      <dgm:prSet presAssocID="{E17687A4-6694-48E0-A09C-E942F7F0CFD8}" presName="imgShp" presStyleLbl="fgImgPlace1" presStyleIdx="9" presStyleCnt="10"/>
      <dgm:spPr/>
    </dgm:pt>
    <dgm:pt modelId="{5837E02E-32CF-4FEC-B7D4-1EEE2E99DB8E}" type="pres">
      <dgm:prSet presAssocID="{E17687A4-6694-48E0-A09C-E942F7F0CFD8}" presName="txShp" presStyleLbl="node1" presStyleIdx="9" presStyleCnt="10">
        <dgm:presLayoutVars>
          <dgm:bulletEnabled val="1"/>
        </dgm:presLayoutVars>
      </dgm:prSet>
      <dgm:spPr/>
    </dgm:pt>
  </dgm:ptLst>
  <dgm:cxnLst>
    <dgm:cxn modelId="{E2E27B04-0774-4E92-B296-DDD73A39BAD2}" srcId="{CB516E40-DBAF-451F-87A0-59C612B1B294}" destId="{95E80DA8-EC25-4F91-858E-24D6797740CD}" srcOrd="2" destOrd="0" parTransId="{A38FF7DC-7B35-47E4-8857-19F16C2F91FE}" sibTransId="{F050AB66-C0E5-4B06-B76A-7C129A86C624}"/>
    <dgm:cxn modelId="{9B9AC60C-13AD-4514-A7FF-D0764DA3AC25}" srcId="{CB516E40-DBAF-451F-87A0-59C612B1B294}" destId="{9D84FBD2-948E-405F-9883-4101FD3AE902}" srcOrd="0" destOrd="0" parTransId="{169201B3-9432-4C39-9E12-B0459C0D527D}" sibTransId="{5FDFD842-C26E-4A30-A8AB-D8022CAA652F}"/>
    <dgm:cxn modelId="{EBACA531-53D1-47BD-B6A5-F210CD95E154}" type="presOf" srcId="{95E80DA8-EC25-4F91-858E-24D6797740CD}" destId="{5C8B3C0D-ABBC-4AE3-949F-F4797DCAF7DE}" srcOrd="0" destOrd="0" presId="urn:microsoft.com/office/officeart/2005/8/layout/vList3"/>
    <dgm:cxn modelId="{D1CF4133-533E-4C10-AB36-123445145B64}" type="presOf" srcId="{4D214771-1811-45DD-91F8-13538825C4C9}" destId="{3C80F43D-4F56-40A0-B287-F657E299D669}" srcOrd="0" destOrd="0" presId="urn:microsoft.com/office/officeart/2005/8/layout/vList3"/>
    <dgm:cxn modelId="{8C8DB238-B13E-4C67-B2C9-A40085AF7AF5}" srcId="{CB516E40-DBAF-451F-87A0-59C612B1B294}" destId="{EC1B8E08-57AC-4B0D-8813-61C0D7EA53C0}" srcOrd="1" destOrd="0" parTransId="{EF24A3A6-7249-4513-88A4-6CEAD8FB3D59}" sibTransId="{61E62842-315D-4C22-8223-E2630BAF7C6E}"/>
    <dgm:cxn modelId="{0773FB60-CE34-46CC-AD57-19432595495D}" type="presOf" srcId="{E17687A4-6694-48E0-A09C-E942F7F0CFD8}" destId="{5837E02E-32CF-4FEC-B7D4-1EEE2E99DB8E}" srcOrd="0" destOrd="0" presId="urn:microsoft.com/office/officeart/2005/8/layout/vList3"/>
    <dgm:cxn modelId="{A863294E-651E-4B79-B1D0-7A05905028FA}" type="presOf" srcId="{9D84FBD2-948E-405F-9883-4101FD3AE902}" destId="{B164980E-B9E0-46A4-9C82-14EB84DE53DF}" srcOrd="0" destOrd="0" presId="urn:microsoft.com/office/officeart/2005/8/layout/vList3"/>
    <dgm:cxn modelId="{C8251972-857E-425A-9A7E-1667397CD7AF}" type="presOf" srcId="{D218CF3D-0AFB-44B5-8236-B057C8736DC0}" destId="{FCBDB6DB-1FD9-4CD0-867C-C3A6D72AFE43}" srcOrd="0" destOrd="0" presId="urn:microsoft.com/office/officeart/2005/8/layout/vList3"/>
    <dgm:cxn modelId="{BDC22F53-23F8-46B2-B910-B0FD259A34C3}" type="presOf" srcId="{EC1B8E08-57AC-4B0D-8813-61C0D7EA53C0}" destId="{E659D778-2E27-4487-8D75-459F7F9C2087}" srcOrd="0" destOrd="0" presId="urn:microsoft.com/office/officeart/2005/8/layout/vList3"/>
    <dgm:cxn modelId="{73446E53-1884-4850-98D7-3708776854C0}" srcId="{CB516E40-DBAF-451F-87A0-59C612B1B294}" destId="{E17687A4-6694-48E0-A09C-E942F7F0CFD8}" srcOrd="9" destOrd="0" parTransId="{35419F5B-E38D-4806-9AE8-4A62BBECF9DB}" sibTransId="{ECA8A305-3DFD-40B2-B0DE-DF7AF6D211A9}"/>
    <dgm:cxn modelId="{EAAA2A55-38C2-4E6B-9B9D-31DB62D944F5}" type="presOf" srcId="{FC54A84C-39CE-48D6-94A7-ADF4A7AACE18}" destId="{FD5227CF-97E3-4EAE-AE69-A473CB1AC73D}" srcOrd="0" destOrd="0" presId="urn:microsoft.com/office/officeart/2005/8/layout/vList3"/>
    <dgm:cxn modelId="{FA6E8959-5E8D-40FE-80F2-84F765EEA572}" srcId="{CB516E40-DBAF-451F-87A0-59C612B1B294}" destId="{4D214771-1811-45DD-91F8-13538825C4C9}" srcOrd="6" destOrd="0" parTransId="{B9C43008-16B7-4730-970F-45448B1B05B7}" sibTransId="{F897FA57-152A-47A1-BEA7-9C451249282D}"/>
    <dgm:cxn modelId="{F453D679-7761-45FC-A5E2-936EF9A5EED9}" type="presOf" srcId="{CB516E40-DBAF-451F-87A0-59C612B1B294}" destId="{5DB48BE5-4779-495B-A4C4-F184ACC64789}" srcOrd="0" destOrd="0" presId="urn:microsoft.com/office/officeart/2005/8/layout/vList3"/>
    <dgm:cxn modelId="{D3581388-E9BD-4D29-93FC-3683E994F3BF}" srcId="{CB516E40-DBAF-451F-87A0-59C612B1B294}" destId="{D218CF3D-0AFB-44B5-8236-B057C8736DC0}" srcOrd="5" destOrd="0" parTransId="{A9D9AF34-C5B6-4978-A5A6-5343C4353290}" sibTransId="{13D957EE-C484-4193-B422-925FFC9F5CE5}"/>
    <dgm:cxn modelId="{0375E691-ADF8-498D-AB5C-536681F54303}" srcId="{CB516E40-DBAF-451F-87A0-59C612B1B294}" destId="{C40AFA06-AD6C-469C-A9EE-709E55C0B175}" srcOrd="4" destOrd="0" parTransId="{9F95AE1C-C039-415D-828A-0AFE8DE2002F}" sibTransId="{8CEBFA03-7F99-4C91-BD83-8E78AB68D049}"/>
    <dgm:cxn modelId="{8496ECA1-774B-435B-ADE7-6C87DD6D71F7}" srcId="{CB516E40-DBAF-451F-87A0-59C612B1B294}" destId="{FC54A84C-39CE-48D6-94A7-ADF4A7AACE18}" srcOrd="8" destOrd="0" parTransId="{CDC25B5D-A114-486A-85C6-C9A629654C3F}" sibTransId="{569241C1-C0C6-4AE1-9750-0F8B4C2FB0C6}"/>
    <dgm:cxn modelId="{E42743A7-F641-4F9F-8F64-5715FB93C7A0}" srcId="{CB516E40-DBAF-451F-87A0-59C612B1B294}" destId="{4D564678-E57C-4456-9717-49362CA586DE}" srcOrd="7" destOrd="0" parTransId="{A5AE784D-4329-4BA0-8A31-AEFF9B89DD86}" sibTransId="{3096BC2A-5811-42BC-872E-38B396AA749F}"/>
    <dgm:cxn modelId="{79B9A7C0-FB47-404B-983F-A7C01C3C6FFC}" type="presOf" srcId="{C40AFA06-AD6C-469C-A9EE-709E55C0B175}" destId="{C3EDFF44-A9EA-43B6-A510-CA5B28258AA3}" srcOrd="0" destOrd="0" presId="urn:microsoft.com/office/officeart/2005/8/layout/vList3"/>
    <dgm:cxn modelId="{F69AC1D5-FD8D-46F3-8D0F-ACCC5DC32DA3}" type="presOf" srcId="{3AD3552E-984A-49C9-9FC8-84A7C988F0F1}" destId="{5331CDB7-B366-4A21-B1D4-BE82941BEE7C}" srcOrd="0" destOrd="0" presId="urn:microsoft.com/office/officeart/2005/8/layout/vList3"/>
    <dgm:cxn modelId="{0861BAD9-4607-419F-A746-A52F2CAFE60C}" srcId="{CB516E40-DBAF-451F-87A0-59C612B1B294}" destId="{3AD3552E-984A-49C9-9FC8-84A7C988F0F1}" srcOrd="3" destOrd="0" parTransId="{B55EC761-83E8-4BBE-B296-06CF3FD3C5BB}" sibTransId="{8F2DF01E-99A4-4C57-9370-18A8E308D7F5}"/>
    <dgm:cxn modelId="{5C487DFA-BC09-4180-A924-F23B6AFECB44}" type="presOf" srcId="{4D564678-E57C-4456-9717-49362CA586DE}" destId="{0644A823-3D6E-4FB6-8D96-E1015DD07BBA}" srcOrd="0" destOrd="0" presId="urn:microsoft.com/office/officeart/2005/8/layout/vList3"/>
    <dgm:cxn modelId="{B5657D5B-7530-4521-874C-7A05FA950EAC}" type="presParOf" srcId="{5DB48BE5-4779-495B-A4C4-F184ACC64789}" destId="{8551A307-0FD8-4832-9809-A6308E4886B6}" srcOrd="0" destOrd="0" presId="urn:microsoft.com/office/officeart/2005/8/layout/vList3"/>
    <dgm:cxn modelId="{410C2988-AF11-4583-9200-821A13AFE824}" type="presParOf" srcId="{8551A307-0FD8-4832-9809-A6308E4886B6}" destId="{E7E12AB6-71D3-4A72-820A-64618803C66C}" srcOrd="0" destOrd="0" presId="urn:microsoft.com/office/officeart/2005/8/layout/vList3"/>
    <dgm:cxn modelId="{6F4F50B7-6447-417A-AE96-045ACD1B1EC5}" type="presParOf" srcId="{8551A307-0FD8-4832-9809-A6308E4886B6}" destId="{B164980E-B9E0-46A4-9C82-14EB84DE53DF}" srcOrd="1" destOrd="0" presId="urn:microsoft.com/office/officeart/2005/8/layout/vList3"/>
    <dgm:cxn modelId="{79BF0ED8-47F2-438F-BD40-A6B98A5E98CB}" type="presParOf" srcId="{5DB48BE5-4779-495B-A4C4-F184ACC64789}" destId="{63E30BAC-EA1E-4DC0-AB56-598734169849}" srcOrd="1" destOrd="0" presId="urn:microsoft.com/office/officeart/2005/8/layout/vList3"/>
    <dgm:cxn modelId="{3A7BCBFF-9ABF-4697-BC56-1D318C92FC18}" type="presParOf" srcId="{5DB48BE5-4779-495B-A4C4-F184ACC64789}" destId="{9E68306F-270B-40AA-9FF4-362A1809E4F4}" srcOrd="2" destOrd="0" presId="urn:microsoft.com/office/officeart/2005/8/layout/vList3"/>
    <dgm:cxn modelId="{E618E8B7-C40E-4800-9220-ABED39597DFE}" type="presParOf" srcId="{9E68306F-270B-40AA-9FF4-362A1809E4F4}" destId="{346DA4DB-F10E-489C-88F3-489ED125599D}" srcOrd="0" destOrd="0" presId="urn:microsoft.com/office/officeart/2005/8/layout/vList3"/>
    <dgm:cxn modelId="{060EACD0-36E1-4EA8-8F44-CEE00CBCAA88}" type="presParOf" srcId="{9E68306F-270B-40AA-9FF4-362A1809E4F4}" destId="{E659D778-2E27-4487-8D75-459F7F9C2087}" srcOrd="1" destOrd="0" presId="urn:microsoft.com/office/officeart/2005/8/layout/vList3"/>
    <dgm:cxn modelId="{590010B3-CD47-4807-BA5F-2F17CA3E39F1}" type="presParOf" srcId="{5DB48BE5-4779-495B-A4C4-F184ACC64789}" destId="{25561C02-9466-427A-99FA-0B6450600C2C}" srcOrd="3" destOrd="0" presId="urn:microsoft.com/office/officeart/2005/8/layout/vList3"/>
    <dgm:cxn modelId="{40D23AFD-6868-46FE-97E4-55A7F62D9BFB}" type="presParOf" srcId="{5DB48BE5-4779-495B-A4C4-F184ACC64789}" destId="{5FFE4120-875A-40CE-89AF-F96B6FA3E410}" srcOrd="4" destOrd="0" presId="urn:microsoft.com/office/officeart/2005/8/layout/vList3"/>
    <dgm:cxn modelId="{455EE0E8-E992-42CF-902D-278AAA431FD5}" type="presParOf" srcId="{5FFE4120-875A-40CE-89AF-F96B6FA3E410}" destId="{4E27871E-4BE7-441C-AE25-0C98F23381CD}" srcOrd="0" destOrd="0" presId="urn:microsoft.com/office/officeart/2005/8/layout/vList3"/>
    <dgm:cxn modelId="{05E567AA-925F-4F54-A67E-B8C2CB67217C}" type="presParOf" srcId="{5FFE4120-875A-40CE-89AF-F96B6FA3E410}" destId="{5C8B3C0D-ABBC-4AE3-949F-F4797DCAF7DE}" srcOrd="1" destOrd="0" presId="urn:microsoft.com/office/officeart/2005/8/layout/vList3"/>
    <dgm:cxn modelId="{7A82A59C-4995-4872-9F6F-AB73FA0622C4}" type="presParOf" srcId="{5DB48BE5-4779-495B-A4C4-F184ACC64789}" destId="{4F9039FA-3141-4899-8EEF-4DA71955D618}" srcOrd="5" destOrd="0" presId="urn:microsoft.com/office/officeart/2005/8/layout/vList3"/>
    <dgm:cxn modelId="{B80573BB-6DE6-4E8C-B6EA-464E73E65A33}" type="presParOf" srcId="{5DB48BE5-4779-495B-A4C4-F184ACC64789}" destId="{1DAD3C90-1274-4BB6-9586-2D881FEB9F3F}" srcOrd="6" destOrd="0" presId="urn:microsoft.com/office/officeart/2005/8/layout/vList3"/>
    <dgm:cxn modelId="{28642C91-9318-49B6-93BE-94DE14ABD2E3}" type="presParOf" srcId="{1DAD3C90-1274-4BB6-9586-2D881FEB9F3F}" destId="{098B383C-EC7B-43ED-99D4-D0E56FD18500}" srcOrd="0" destOrd="0" presId="urn:microsoft.com/office/officeart/2005/8/layout/vList3"/>
    <dgm:cxn modelId="{FFEB17B1-E77A-4242-A266-677E94F0BDFF}" type="presParOf" srcId="{1DAD3C90-1274-4BB6-9586-2D881FEB9F3F}" destId="{5331CDB7-B366-4A21-B1D4-BE82941BEE7C}" srcOrd="1" destOrd="0" presId="urn:microsoft.com/office/officeart/2005/8/layout/vList3"/>
    <dgm:cxn modelId="{A30FA021-AE1E-4F53-AFCF-C1EBE43B945B}" type="presParOf" srcId="{5DB48BE5-4779-495B-A4C4-F184ACC64789}" destId="{EDD5692B-3B40-4CDE-98A8-1BD9319C62CF}" srcOrd="7" destOrd="0" presId="urn:microsoft.com/office/officeart/2005/8/layout/vList3"/>
    <dgm:cxn modelId="{1F75D5E3-3C56-480F-871B-5D07DD68402D}" type="presParOf" srcId="{5DB48BE5-4779-495B-A4C4-F184ACC64789}" destId="{014B12F4-76AB-492E-80E6-DBB8D38A3295}" srcOrd="8" destOrd="0" presId="urn:microsoft.com/office/officeart/2005/8/layout/vList3"/>
    <dgm:cxn modelId="{3E4D9D44-957B-481A-B61E-0C7FBF7CF446}" type="presParOf" srcId="{014B12F4-76AB-492E-80E6-DBB8D38A3295}" destId="{2F6F2D04-DAC2-402D-8EAD-78CC01F414A9}" srcOrd="0" destOrd="0" presId="urn:microsoft.com/office/officeart/2005/8/layout/vList3"/>
    <dgm:cxn modelId="{718D5C88-7979-4D6F-B3C9-1AC602DDCE07}" type="presParOf" srcId="{014B12F4-76AB-492E-80E6-DBB8D38A3295}" destId="{C3EDFF44-A9EA-43B6-A510-CA5B28258AA3}" srcOrd="1" destOrd="0" presId="urn:microsoft.com/office/officeart/2005/8/layout/vList3"/>
    <dgm:cxn modelId="{95D57FD8-C1A1-4DAD-8069-8B25AE3B8FE5}" type="presParOf" srcId="{5DB48BE5-4779-495B-A4C4-F184ACC64789}" destId="{E25E2FD2-862D-4746-A81C-872EB31CF035}" srcOrd="9" destOrd="0" presId="urn:microsoft.com/office/officeart/2005/8/layout/vList3"/>
    <dgm:cxn modelId="{B2D0967F-300D-4AAE-A31C-C30D9BF2CB30}" type="presParOf" srcId="{5DB48BE5-4779-495B-A4C4-F184ACC64789}" destId="{6A034108-8343-4324-A1F9-E4C7B7075C36}" srcOrd="10" destOrd="0" presId="urn:microsoft.com/office/officeart/2005/8/layout/vList3"/>
    <dgm:cxn modelId="{C0CC32B3-EBC7-42A1-96C5-23FD55FAF359}" type="presParOf" srcId="{6A034108-8343-4324-A1F9-E4C7B7075C36}" destId="{3488DDC8-7222-4BD1-AD70-36AA9B730A06}" srcOrd="0" destOrd="0" presId="urn:microsoft.com/office/officeart/2005/8/layout/vList3"/>
    <dgm:cxn modelId="{63794987-C196-412F-9614-E9278E563C97}" type="presParOf" srcId="{6A034108-8343-4324-A1F9-E4C7B7075C36}" destId="{FCBDB6DB-1FD9-4CD0-867C-C3A6D72AFE43}" srcOrd="1" destOrd="0" presId="urn:microsoft.com/office/officeart/2005/8/layout/vList3"/>
    <dgm:cxn modelId="{3949E187-1A03-4EB4-872F-16502B753135}" type="presParOf" srcId="{5DB48BE5-4779-495B-A4C4-F184ACC64789}" destId="{14B1810A-072D-49D2-9FD4-470193BEF9AA}" srcOrd="11" destOrd="0" presId="urn:microsoft.com/office/officeart/2005/8/layout/vList3"/>
    <dgm:cxn modelId="{F7499F0E-A442-4818-BD28-9E27463D55BA}" type="presParOf" srcId="{5DB48BE5-4779-495B-A4C4-F184ACC64789}" destId="{6DF0F8C7-627A-4E5E-8538-5662EDAE7FEF}" srcOrd="12" destOrd="0" presId="urn:microsoft.com/office/officeart/2005/8/layout/vList3"/>
    <dgm:cxn modelId="{3B74A64E-9834-4282-A4C1-4D6BF55C5D75}" type="presParOf" srcId="{6DF0F8C7-627A-4E5E-8538-5662EDAE7FEF}" destId="{EC123AD8-6626-45DC-BF01-3A5C7154AC60}" srcOrd="0" destOrd="0" presId="urn:microsoft.com/office/officeart/2005/8/layout/vList3"/>
    <dgm:cxn modelId="{75B4AD91-1971-47A1-8F5D-AFFA78112657}" type="presParOf" srcId="{6DF0F8C7-627A-4E5E-8538-5662EDAE7FEF}" destId="{3C80F43D-4F56-40A0-B287-F657E299D669}" srcOrd="1" destOrd="0" presId="urn:microsoft.com/office/officeart/2005/8/layout/vList3"/>
    <dgm:cxn modelId="{41DCD5B6-615C-4730-AE48-D8603B8157DF}" type="presParOf" srcId="{5DB48BE5-4779-495B-A4C4-F184ACC64789}" destId="{6CC51EC6-BBF2-4CEE-995E-D7E4E9B08566}" srcOrd="13" destOrd="0" presId="urn:microsoft.com/office/officeart/2005/8/layout/vList3"/>
    <dgm:cxn modelId="{5730E3B2-7059-48B0-8CB2-AECF89F07F71}" type="presParOf" srcId="{5DB48BE5-4779-495B-A4C4-F184ACC64789}" destId="{9FEF59A5-C704-4EDD-8C09-958B2FF1D134}" srcOrd="14" destOrd="0" presId="urn:microsoft.com/office/officeart/2005/8/layout/vList3"/>
    <dgm:cxn modelId="{9113E88B-A031-49A3-B42A-2021F220DD52}" type="presParOf" srcId="{9FEF59A5-C704-4EDD-8C09-958B2FF1D134}" destId="{4F0B358F-2191-4D3D-A12D-A7655BB1B3D2}" srcOrd="0" destOrd="0" presId="urn:microsoft.com/office/officeart/2005/8/layout/vList3"/>
    <dgm:cxn modelId="{89E28DF0-0A9B-4EED-A8C6-060D9D4FED1A}" type="presParOf" srcId="{9FEF59A5-C704-4EDD-8C09-958B2FF1D134}" destId="{0644A823-3D6E-4FB6-8D96-E1015DD07BBA}" srcOrd="1" destOrd="0" presId="urn:microsoft.com/office/officeart/2005/8/layout/vList3"/>
    <dgm:cxn modelId="{F78F66AD-FD06-4AD1-9840-4E16B307AE50}" type="presParOf" srcId="{5DB48BE5-4779-495B-A4C4-F184ACC64789}" destId="{4CEB7066-D223-44E4-970F-B5A5181E4ED6}" srcOrd="15" destOrd="0" presId="urn:microsoft.com/office/officeart/2005/8/layout/vList3"/>
    <dgm:cxn modelId="{2F4C24C3-4D9A-4F73-92B8-C70F6124698A}" type="presParOf" srcId="{5DB48BE5-4779-495B-A4C4-F184ACC64789}" destId="{04E24038-6FCA-4BC2-81BB-9644F9FDC286}" srcOrd="16" destOrd="0" presId="urn:microsoft.com/office/officeart/2005/8/layout/vList3"/>
    <dgm:cxn modelId="{4D20470B-22A1-4849-A802-6EBB3F3A0734}" type="presParOf" srcId="{04E24038-6FCA-4BC2-81BB-9644F9FDC286}" destId="{FFF09D23-FF10-4B97-B420-0983BAE93AC2}" srcOrd="0" destOrd="0" presId="urn:microsoft.com/office/officeart/2005/8/layout/vList3"/>
    <dgm:cxn modelId="{2F525B5A-EAAC-431A-81B9-DDF6819AF0BD}" type="presParOf" srcId="{04E24038-6FCA-4BC2-81BB-9644F9FDC286}" destId="{FD5227CF-97E3-4EAE-AE69-A473CB1AC73D}" srcOrd="1" destOrd="0" presId="urn:microsoft.com/office/officeart/2005/8/layout/vList3"/>
    <dgm:cxn modelId="{5D9F8B91-59EA-490E-9F4C-D9FBC78869B7}" type="presParOf" srcId="{5DB48BE5-4779-495B-A4C4-F184ACC64789}" destId="{D795336C-E227-4218-A217-759CD58ECAAD}" srcOrd="17" destOrd="0" presId="urn:microsoft.com/office/officeart/2005/8/layout/vList3"/>
    <dgm:cxn modelId="{EA1A5003-28E2-45AA-A7EE-100D3A019C97}" type="presParOf" srcId="{5DB48BE5-4779-495B-A4C4-F184ACC64789}" destId="{1A078C77-6728-4EC8-810F-DABB9D5D67FE}" srcOrd="18" destOrd="0" presId="urn:microsoft.com/office/officeart/2005/8/layout/vList3"/>
    <dgm:cxn modelId="{2C2B6A0B-36C5-4E72-83B6-F710F3F94613}" type="presParOf" srcId="{1A078C77-6728-4EC8-810F-DABB9D5D67FE}" destId="{C5EF627B-FEDE-4E57-819F-BD8E066C28C3}" srcOrd="0" destOrd="0" presId="urn:microsoft.com/office/officeart/2005/8/layout/vList3"/>
    <dgm:cxn modelId="{43158EAE-BB80-4146-BA56-CDD4095DA57C}" type="presParOf" srcId="{1A078C77-6728-4EC8-810F-DABB9D5D67FE}" destId="{5837E02E-32CF-4FEC-B7D4-1EEE2E99DB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862DA-FE4C-4777-9BF9-DCD470B41C3F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E03C329-C36C-491C-AD47-A48F49BE1BCF}">
      <dgm:prSet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Atendiendo la Hipótesis 2 se confirmó de acuerdo al análisis estadístico que, el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desempeño de las empresas 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aseguradoras en relación a los factores claves de competitividad tiene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influencia 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sobre la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percepción del cliente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7859F349-F9EE-4551-BC98-662B4E4FF0C7}" type="parTrans" cxnId="{2FCB92F1-FD1D-46F4-9E41-940D5DC1C2D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87FCC-8FB1-4B48-9309-1864D9D4C06B}" type="sibTrans" cxnId="{2FCB92F1-FD1D-46F4-9E41-940D5DC1C2D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801C3-BD45-4FA2-AFEC-639BF7E934B0}">
      <dgm:prSet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 no es un factor determinante en la contratación de una póliza sino más bien se denota la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poca información y educación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 que brindan las aseguradoras a sus clientes. </a:t>
          </a:r>
        </a:p>
      </dgm:t>
    </dgm:pt>
    <dgm:pt modelId="{70947B22-1B9B-4151-88D2-30F2D891AD1B}" type="sibTrans" cxnId="{B7B48A9B-856F-4FBC-B452-F876FD1FB7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04D05-CC70-40A1-872D-6E152128E13E}" type="parTrans" cxnId="{B7B48A9B-856F-4FBC-B452-F876FD1FB7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0775C-51A0-4220-A99D-AAF1D2260395}">
      <dgm:prSet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Se evidencia que los usuarios de seguros consideran a la contratación de una póliza una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inversión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 a largo plazo.</a:t>
          </a:r>
        </a:p>
      </dgm:t>
    </dgm:pt>
    <dgm:pt modelId="{BC9A2C7D-4D54-49D6-A9DE-50222C85959D}" type="sibTrans" cxnId="{EB0CB331-6FCB-4D1C-BF9C-CB386B7092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7B9E2-DE6C-4616-958F-0290C99C35E1}" type="parTrans" cxnId="{EB0CB331-6FCB-4D1C-BF9C-CB386B7092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30352-C37B-431F-A820-567C8F456A31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Mediante la presente investigación se atendió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satisfactoriamente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 el objetivo general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3071A-EB62-4EC1-8F41-C4AC9260125E}" type="sibTrans" cxnId="{5AB16BE6-E480-4B96-A17F-6E047A57DFB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37C65-44EC-4CDE-8987-C1831DF80846}" type="parTrans" cxnId="{5AB16BE6-E480-4B96-A17F-6E047A57DFB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3ADB2-390C-4809-B34E-389B26205AFD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De acuerdo a la Hipótesis 1 se afirmó que, el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desconocimiento de los factores 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influye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negativamente</a:t>
          </a: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 en la competitividad de las empresas del sector de seguros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51ED3-6300-465A-87A2-F2DFE784820C}" type="parTrans" cxnId="{2D5F5803-9C26-488E-B689-4E4F1244D1C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DFC97-6381-4A43-813B-ED2A486544A5}" type="sibTrans" cxnId="{2D5F5803-9C26-488E-B689-4E4F1244D1C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86CEC-BD19-4A37-A29B-16A8254FD4BC}">
      <dgm:prSet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El análisis realizado mediante herramientas de diagnóstico estratégico arrojo </a:t>
          </a:r>
          <a:r>
            <a:rPr lang="es-EC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diez factores claves de investigación</a:t>
          </a:r>
        </a:p>
      </dgm:t>
    </dgm:pt>
    <dgm:pt modelId="{2FB47D6B-9528-4209-8890-EAA52DDE358C}" type="parTrans" cxnId="{BDB78B0A-36E4-44C7-BFAB-D8E40B3F92F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D25BA-4A9D-4E56-85C2-D8EF19D43D17}" type="sibTrans" cxnId="{BDB78B0A-36E4-44C7-BFAB-D8E40B3F92F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0B3DD-C156-484F-8692-E62D2A877968}" type="pres">
      <dgm:prSet presAssocID="{928862DA-FE4C-4777-9BF9-DCD470B41C3F}" presName="diagram" presStyleCnt="0">
        <dgm:presLayoutVars>
          <dgm:dir/>
          <dgm:resizeHandles val="exact"/>
        </dgm:presLayoutVars>
      </dgm:prSet>
      <dgm:spPr/>
    </dgm:pt>
    <dgm:pt modelId="{05C6FCE7-BFB0-4C57-8063-BCF919328E7B}" type="pres">
      <dgm:prSet presAssocID="{55730352-C37B-431F-A820-567C8F456A31}" presName="node" presStyleLbl="node1" presStyleIdx="0" presStyleCnt="6">
        <dgm:presLayoutVars>
          <dgm:bulletEnabled val="1"/>
        </dgm:presLayoutVars>
      </dgm:prSet>
      <dgm:spPr/>
    </dgm:pt>
    <dgm:pt modelId="{BC850FD3-6C14-41DE-9FD1-B56DD5FD725A}" type="pres">
      <dgm:prSet presAssocID="{05B3071A-EB62-4EC1-8F41-C4AC9260125E}" presName="sibTrans" presStyleCnt="0"/>
      <dgm:spPr/>
    </dgm:pt>
    <dgm:pt modelId="{72237B26-CA78-427D-B6A8-31412DD507D3}" type="pres">
      <dgm:prSet presAssocID="{43F3ADB2-390C-4809-B34E-389B26205AFD}" presName="node" presStyleLbl="node1" presStyleIdx="1" presStyleCnt="6">
        <dgm:presLayoutVars>
          <dgm:bulletEnabled val="1"/>
        </dgm:presLayoutVars>
      </dgm:prSet>
      <dgm:spPr/>
    </dgm:pt>
    <dgm:pt modelId="{6D6C8CEF-F4D1-49ED-A2FF-B5CD88C456C2}" type="pres">
      <dgm:prSet presAssocID="{2D2DFC97-6381-4A43-813B-ED2A486544A5}" presName="sibTrans" presStyleCnt="0"/>
      <dgm:spPr/>
    </dgm:pt>
    <dgm:pt modelId="{2E17F0A1-B5EA-4498-865E-1D7201A8864A}" type="pres">
      <dgm:prSet presAssocID="{DE03C329-C36C-491C-AD47-A48F49BE1BCF}" presName="node" presStyleLbl="node1" presStyleIdx="2" presStyleCnt="6">
        <dgm:presLayoutVars>
          <dgm:bulletEnabled val="1"/>
        </dgm:presLayoutVars>
      </dgm:prSet>
      <dgm:spPr/>
    </dgm:pt>
    <dgm:pt modelId="{EBB48E72-819C-4FEA-8A2B-3D4BD82544D7}" type="pres">
      <dgm:prSet presAssocID="{9A987FCC-8FB1-4B48-9309-1864D9D4C06B}" presName="sibTrans" presStyleCnt="0"/>
      <dgm:spPr/>
    </dgm:pt>
    <dgm:pt modelId="{32DD9A7A-367B-41AC-AD09-1624909D468C}" type="pres">
      <dgm:prSet presAssocID="{7B086CEC-BD19-4A37-A29B-16A8254FD4BC}" presName="node" presStyleLbl="node1" presStyleIdx="3" presStyleCnt="6">
        <dgm:presLayoutVars>
          <dgm:bulletEnabled val="1"/>
        </dgm:presLayoutVars>
      </dgm:prSet>
      <dgm:spPr/>
    </dgm:pt>
    <dgm:pt modelId="{B583F61D-1FFC-4FE6-A8C8-A1DB25527A5F}" type="pres">
      <dgm:prSet presAssocID="{E71D25BA-4A9D-4E56-85C2-D8EF19D43D17}" presName="sibTrans" presStyleCnt="0"/>
      <dgm:spPr/>
    </dgm:pt>
    <dgm:pt modelId="{E697EF0D-474E-4B31-BDB8-2F4961E64A2E}" type="pres">
      <dgm:prSet presAssocID="{74D801C3-BD45-4FA2-AFEC-639BF7E934B0}" presName="node" presStyleLbl="node1" presStyleIdx="4" presStyleCnt="6">
        <dgm:presLayoutVars>
          <dgm:bulletEnabled val="1"/>
        </dgm:presLayoutVars>
      </dgm:prSet>
      <dgm:spPr/>
    </dgm:pt>
    <dgm:pt modelId="{02DC1E9E-B31C-4B4E-8800-EAD67373EECA}" type="pres">
      <dgm:prSet presAssocID="{70947B22-1B9B-4151-88D2-30F2D891AD1B}" presName="sibTrans" presStyleCnt="0"/>
      <dgm:spPr/>
    </dgm:pt>
    <dgm:pt modelId="{3E9F02CF-6BD9-4D26-AF64-07EBC253FADE}" type="pres">
      <dgm:prSet presAssocID="{F7E0775C-51A0-4220-A99D-AAF1D2260395}" presName="node" presStyleLbl="node1" presStyleIdx="5" presStyleCnt="6">
        <dgm:presLayoutVars>
          <dgm:bulletEnabled val="1"/>
        </dgm:presLayoutVars>
      </dgm:prSet>
      <dgm:spPr/>
    </dgm:pt>
  </dgm:ptLst>
  <dgm:cxnLst>
    <dgm:cxn modelId="{2D5F5803-9C26-488E-B689-4E4F1244D1C9}" srcId="{928862DA-FE4C-4777-9BF9-DCD470B41C3F}" destId="{43F3ADB2-390C-4809-B34E-389B26205AFD}" srcOrd="1" destOrd="0" parTransId="{9EA51ED3-6300-465A-87A2-F2DFE784820C}" sibTransId="{2D2DFC97-6381-4A43-813B-ED2A486544A5}"/>
    <dgm:cxn modelId="{BDB78B0A-36E4-44C7-BFAB-D8E40B3F92F2}" srcId="{928862DA-FE4C-4777-9BF9-DCD470B41C3F}" destId="{7B086CEC-BD19-4A37-A29B-16A8254FD4BC}" srcOrd="3" destOrd="0" parTransId="{2FB47D6B-9528-4209-8890-EAA52DDE358C}" sibTransId="{E71D25BA-4A9D-4E56-85C2-D8EF19D43D17}"/>
    <dgm:cxn modelId="{30C1B60B-0A77-4A92-81E4-46A3B22632E5}" type="presOf" srcId="{7B086CEC-BD19-4A37-A29B-16A8254FD4BC}" destId="{32DD9A7A-367B-41AC-AD09-1624909D468C}" srcOrd="0" destOrd="0" presId="urn:microsoft.com/office/officeart/2005/8/layout/default"/>
    <dgm:cxn modelId="{F341AC10-79AE-4F4C-80A1-F2E01DCBCAE7}" type="presOf" srcId="{74D801C3-BD45-4FA2-AFEC-639BF7E934B0}" destId="{E697EF0D-474E-4B31-BDB8-2F4961E64A2E}" srcOrd="0" destOrd="0" presId="urn:microsoft.com/office/officeart/2005/8/layout/default"/>
    <dgm:cxn modelId="{8CEC271F-C849-448B-8FA1-7EB70CF344CD}" type="presOf" srcId="{F7E0775C-51A0-4220-A99D-AAF1D2260395}" destId="{3E9F02CF-6BD9-4D26-AF64-07EBC253FADE}" srcOrd="0" destOrd="0" presId="urn:microsoft.com/office/officeart/2005/8/layout/default"/>
    <dgm:cxn modelId="{EB0CB331-6FCB-4D1C-BF9C-CB386B709224}" srcId="{928862DA-FE4C-4777-9BF9-DCD470B41C3F}" destId="{F7E0775C-51A0-4220-A99D-AAF1D2260395}" srcOrd="5" destOrd="0" parTransId="{A747B9E2-DE6C-4616-958F-0290C99C35E1}" sibTransId="{BC9A2C7D-4D54-49D6-A9DE-50222C85959D}"/>
    <dgm:cxn modelId="{FFE5B18A-3A67-40A8-BFBB-BC79A5ACC07E}" type="presOf" srcId="{DE03C329-C36C-491C-AD47-A48F49BE1BCF}" destId="{2E17F0A1-B5EA-4498-865E-1D7201A8864A}" srcOrd="0" destOrd="0" presId="urn:microsoft.com/office/officeart/2005/8/layout/default"/>
    <dgm:cxn modelId="{5A3E8E98-D795-4AD8-A0BE-259B1780CAFD}" type="presOf" srcId="{55730352-C37B-431F-A820-567C8F456A31}" destId="{05C6FCE7-BFB0-4C57-8063-BCF919328E7B}" srcOrd="0" destOrd="0" presId="urn:microsoft.com/office/officeart/2005/8/layout/default"/>
    <dgm:cxn modelId="{B7B48A9B-856F-4FBC-B452-F876FD1FB724}" srcId="{928862DA-FE4C-4777-9BF9-DCD470B41C3F}" destId="{74D801C3-BD45-4FA2-AFEC-639BF7E934B0}" srcOrd="4" destOrd="0" parTransId="{23D04D05-CC70-40A1-872D-6E152128E13E}" sibTransId="{70947B22-1B9B-4151-88D2-30F2D891AD1B}"/>
    <dgm:cxn modelId="{FC1134D7-E110-4926-9A5F-62932398F3A4}" type="presOf" srcId="{928862DA-FE4C-4777-9BF9-DCD470B41C3F}" destId="{6270B3DD-C156-484F-8692-E62D2A877968}" srcOrd="0" destOrd="0" presId="urn:microsoft.com/office/officeart/2005/8/layout/default"/>
    <dgm:cxn modelId="{761478E4-83A9-43D6-B94D-AF2BA5589642}" type="presOf" srcId="{43F3ADB2-390C-4809-B34E-389B26205AFD}" destId="{72237B26-CA78-427D-B6A8-31412DD507D3}" srcOrd="0" destOrd="0" presId="urn:microsoft.com/office/officeart/2005/8/layout/default"/>
    <dgm:cxn modelId="{5AB16BE6-E480-4B96-A17F-6E047A57DFB6}" srcId="{928862DA-FE4C-4777-9BF9-DCD470B41C3F}" destId="{55730352-C37B-431F-A820-567C8F456A31}" srcOrd="0" destOrd="0" parTransId="{58437C65-44EC-4CDE-8987-C1831DF80846}" sibTransId="{05B3071A-EB62-4EC1-8F41-C4AC9260125E}"/>
    <dgm:cxn modelId="{2FCB92F1-FD1D-46F4-9E41-940D5DC1C2D7}" srcId="{928862DA-FE4C-4777-9BF9-DCD470B41C3F}" destId="{DE03C329-C36C-491C-AD47-A48F49BE1BCF}" srcOrd="2" destOrd="0" parTransId="{7859F349-F9EE-4551-BC98-662B4E4FF0C7}" sibTransId="{9A987FCC-8FB1-4B48-9309-1864D9D4C06B}"/>
    <dgm:cxn modelId="{1C50462C-EDED-4AFD-9EBD-7620F8888823}" type="presParOf" srcId="{6270B3DD-C156-484F-8692-E62D2A877968}" destId="{05C6FCE7-BFB0-4C57-8063-BCF919328E7B}" srcOrd="0" destOrd="0" presId="urn:microsoft.com/office/officeart/2005/8/layout/default"/>
    <dgm:cxn modelId="{6CEC16FD-8654-498E-ADAF-E1E1CF0C61FD}" type="presParOf" srcId="{6270B3DD-C156-484F-8692-E62D2A877968}" destId="{BC850FD3-6C14-41DE-9FD1-B56DD5FD725A}" srcOrd="1" destOrd="0" presId="urn:microsoft.com/office/officeart/2005/8/layout/default"/>
    <dgm:cxn modelId="{95CBEC1C-E606-4A67-A474-ADA36677BD88}" type="presParOf" srcId="{6270B3DD-C156-484F-8692-E62D2A877968}" destId="{72237B26-CA78-427D-B6A8-31412DD507D3}" srcOrd="2" destOrd="0" presId="urn:microsoft.com/office/officeart/2005/8/layout/default"/>
    <dgm:cxn modelId="{3F58E45E-FCBB-4AA4-A492-273116796075}" type="presParOf" srcId="{6270B3DD-C156-484F-8692-E62D2A877968}" destId="{6D6C8CEF-F4D1-49ED-A2FF-B5CD88C456C2}" srcOrd="3" destOrd="0" presId="urn:microsoft.com/office/officeart/2005/8/layout/default"/>
    <dgm:cxn modelId="{7A676740-D04E-4B76-9BA2-E5674D7304BA}" type="presParOf" srcId="{6270B3DD-C156-484F-8692-E62D2A877968}" destId="{2E17F0A1-B5EA-4498-865E-1D7201A8864A}" srcOrd="4" destOrd="0" presId="urn:microsoft.com/office/officeart/2005/8/layout/default"/>
    <dgm:cxn modelId="{A393F8E7-A8E4-4915-BE93-C37AD3C1D8AD}" type="presParOf" srcId="{6270B3DD-C156-484F-8692-E62D2A877968}" destId="{EBB48E72-819C-4FEA-8A2B-3D4BD82544D7}" srcOrd="5" destOrd="0" presId="urn:microsoft.com/office/officeart/2005/8/layout/default"/>
    <dgm:cxn modelId="{A2177036-BCCB-4FFF-9CB4-7A949143956C}" type="presParOf" srcId="{6270B3DD-C156-484F-8692-E62D2A877968}" destId="{32DD9A7A-367B-41AC-AD09-1624909D468C}" srcOrd="6" destOrd="0" presId="urn:microsoft.com/office/officeart/2005/8/layout/default"/>
    <dgm:cxn modelId="{3839882F-1B77-486F-9272-5E4571E6D439}" type="presParOf" srcId="{6270B3DD-C156-484F-8692-E62D2A877968}" destId="{B583F61D-1FFC-4FE6-A8C8-A1DB25527A5F}" srcOrd="7" destOrd="0" presId="urn:microsoft.com/office/officeart/2005/8/layout/default"/>
    <dgm:cxn modelId="{6B8027D4-751E-40FC-9A60-4004B867B4B3}" type="presParOf" srcId="{6270B3DD-C156-484F-8692-E62D2A877968}" destId="{E697EF0D-474E-4B31-BDB8-2F4961E64A2E}" srcOrd="8" destOrd="0" presId="urn:microsoft.com/office/officeart/2005/8/layout/default"/>
    <dgm:cxn modelId="{8C00221F-AF2C-4290-85CC-33B51D4BF5B0}" type="presParOf" srcId="{6270B3DD-C156-484F-8692-E62D2A877968}" destId="{02DC1E9E-B31C-4B4E-8800-EAD67373EECA}" srcOrd="9" destOrd="0" presId="urn:microsoft.com/office/officeart/2005/8/layout/default"/>
    <dgm:cxn modelId="{C5858BC8-00B5-4EE6-8AE6-C8411A31EE92}" type="presParOf" srcId="{6270B3DD-C156-484F-8692-E62D2A877968}" destId="{3E9F02CF-6BD9-4D26-AF64-07EBC253FA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32FC4-AA2A-4184-9F04-1C238F13A1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A74B78-3AAD-4A8B-A03E-BB7D98CD6C5A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Recomendaciones de investigación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F997C-486B-42E7-8D12-AC7159E1FA13}" type="parTrans" cxnId="{F1EA47A1-E8AC-4793-84E5-F342167B7F9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1483-6695-4AE7-AE1B-3F52B78C79C7}" type="sibTrans" cxnId="{F1EA47A1-E8AC-4793-84E5-F342167B7F9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34FE1-4932-4E34-8CF8-1C9FE022D7E3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Recomendaciones para empresas.</a:t>
          </a:r>
        </a:p>
      </dgm:t>
    </dgm:pt>
    <dgm:pt modelId="{1B02E55F-CA70-4A39-B4A4-216AA8E77C08}" type="parTrans" cxnId="{FCF56768-F628-4AD6-8479-346280BABA3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43A97-6ACA-431A-9C66-5000AE052EF4}" type="sibTrans" cxnId="{FCF56768-F628-4AD6-8479-346280BABA3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1C9FC-BC61-4647-9149-0B0A5CF1CEB1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Realizar análisis periódicos sobre los factores de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diagnóstico sectorial 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que inciden en el nivel de competitividad del mercado, a partir de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ejes y temas centrales</a:t>
          </a:r>
          <a:endParaRPr lang="es-ES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FCD2-27E7-4839-930A-DFA59FFE099D}" type="parTrans" cxnId="{CCAB12E6-D1AF-44F8-9A5C-EE99CC10E77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98959-100C-4FED-A30A-AFEA4124ECDE}" type="sibTrans" cxnId="{CCAB12E6-D1AF-44F8-9A5C-EE99CC10E77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34B64-B78E-45EC-B7D5-FC566A3F2B9B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Investigar el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nivel de competitividad 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de las empresas de seguros. </a:t>
          </a:r>
        </a:p>
      </dgm:t>
    </dgm:pt>
    <dgm:pt modelId="{E6D35D73-3F32-4771-A42D-22710CA39E11}" type="parTrans" cxnId="{78F84B2E-41E1-40B4-AC6B-69D42B662D9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C755C-6527-460F-B81D-14DC349006ED}" type="sibTrans" cxnId="{78F84B2E-41E1-40B4-AC6B-69D42B662D9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7792D-612D-49BA-8EB1-F9A58744B63E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Determinar la influencia de los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reaseguros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 en los factores internos de las empresas de seguros en el Ecuador. </a:t>
          </a:r>
        </a:p>
      </dgm:t>
    </dgm:pt>
    <dgm:pt modelId="{6CF70520-BE95-4428-BC8E-D9D7BBB2D0B1}" type="parTrans" cxnId="{1B28F7C9-F61D-4DC4-A629-142979C6FB7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2AC71-8918-41AF-8E79-10E477DFD406}" type="sibTrans" cxnId="{1B28F7C9-F61D-4DC4-A629-142979C6FB7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6AB55-26A9-4FCF-9690-23E5101BA6A0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Investigar a profundidad cada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ramo de seguro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 a fin de conocer los factores influyentes a las necesidades de cada uno.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5C864-94DF-4092-966A-EFB007062CD3}" type="parTrans" cxnId="{18B6BDFB-9512-4ED9-A22B-3C6A30D545B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28A5E-8BEA-4343-B073-60E6745B6EB6}" type="sibTrans" cxnId="{18B6BDFB-9512-4ED9-A22B-3C6A30D545B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91233-0E03-4D85-8D67-DB27F1CFED33}">
      <dgm:prSet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Para las empresas del sector seguros es importante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aprovechar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 el modelo de competitividad planteado</a:t>
          </a:r>
        </a:p>
      </dgm:t>
    </dgm:pt>
    <dgm:pt modelId="{28A08EA5-85DF-463A-93E5-FC9226C308F7}" type="parTrans" cxnId="{70816CAD-FB2A-4C28-AD50-81E370A4F8A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09118-F032-453B-9750-B2CB9CE5DD3B}" type="sibTrans" cxnId="{70816CAD-FB2A-4C28-AD50-81E370A4F8A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1D955-416C-4266-B9B7-C9C53CFA6702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atributos de las pólizas 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deben ser expuestos de manera clara y positiva al usuario, dando a conocer la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causa y efecto 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que genera el poseer una póliza,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9D7F3-B781-468D-9EBE-5D2A6872A297}" type="parTrans" cxnId="{ACC45BB5-8B0B-4A09-97C0-A76D867C804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DFA27-0111-4B12-BDD5-9053831DDCB0}" type="sibTrans" cxnId="{ACC45BB5-8B0B-4A09-97C0-A76D867C804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D9FA-DA07-4439-A0BC-ABFEA1FB41D6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 Se recomienda profundizar el canal uno a uno, además un </a:t>
          </a:r>
          <a:r>
            <a:rPr lang="es-EC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seguimiento continuo 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logrando la fidelización del cliente.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A2B2-5739-4FF3-99B8-C624F3DB2655}" type="parTrans" cxnId="{71A22D93-D692-4819-A50B-09AF953548A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020DE-93DF-463A-B4E9-0463650BC417}" type="sibTrans" cxnId="{71A22D93-D692-4819-A50B-09AF953548A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6ED7-2625-4F99-981C-F60FF3D9AFAE}" type="pres">
      <dgm:prSet presAssocID="{33532FC4-AA2A-4184-9F04-1C238F13A1AA}" presName="linear" presStyleCnt="0">
        <dgm:presLayoutVars>
          <dgm:animLvl val="lvl"/>
          <dgm:resizeHandles val="exact"/>
        </dgm:presLayoutVars>
      </dgm:prSet>
      <dgm:spPr/>
    </dgm:pt>
    <dgm:pt modelId="{81EDCEA1-49DB-4AEF-ACC0-7B2A3D1CD50D}" type="pres">
      <dgm:prSet presAssocID="{3EA74B78-3AAD-4A8B-A03E-BB7D98CD6C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1D3B88-8CEA-40E9-9B40-A0F23F5722EF}" type="pres">
      <dgm:prSet presAssocID="{3EA74B78-3AAD-4A8B-A03E-BB7D98CD6C5A}" presName="childText" presStyleLbl="revTx" presStyleIdx="0" presStyleCnt="2">
        <dgm:presLayoutVars>
          <dgm:bulletEnabled val="1"/>
        </dgm:presLayoutVars>
      </dgm:prSet>
      <dgm:spPr/>
    </dgm:pt>
    <dgm:pt modelId="{C6FC1741-4383-4CDB-9D97-AC0F9AF6FB3A}" type="pres">
      <dgm:prSet presAssocID="{FA934FE1-4932-4E34-8CF8-1C9FE022D7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9C5EF2-6041-4AA8-BC00-4F6C6B72AB4E}" type="pres">
      <dgm:prSet presAssocID="{FA934FE1-4932-4E34-8CF8-1C9FE022D7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2E19A1D-9235-4D95-A0D5-F167AC0B5037}" type="presOf" srcId="{33532FC4-AA2A-4184-9F04-1C238F13A1AA}" destId="{47406ED7-2625-4F99-981C-F60FF3D9AFAE}" srcOrd="0" destOrd="0" presId="urn:microsoft.com/office/officeart/2005/8/layout/vList2"/>
    <dgm:cxn modelId="{96D5A527-EF0C-45D7-BEF4-B76D15E717EE}" type="presOf" srcId="{5CEED9FA-DA07-4439-A0BC-ABFEA1FB41D6}" destId="{BA9C5EF2-6041-4AA8-BC00-4F6C6B72AB4E}" srcOrd="0" destOrd="2" presId="urn:microsoft.com/office/officeart/2005/8/layout/vList2"/>
    <dgm:cxn modelId="{78F84B2E-41E1-40B4-AC6B-69D42B662D91}" srcId="{3EA74B78-3AAD-4A8B-A03E-BB7D98CD6C5A}" destId="{2AD34B64-B78E-45EC-B7D5-FC566A3F2B9B}" srcOrd="1" destOrd="0" parTransId="{E6D35D73-3F32-4771-A42D-22710CA39E11}" sibTransId="{3EFC755C-6527-460F-B81D-14DC349006ED}"/>
    <dgm:cxn modelId="{7B01D340-48B4-4055-BA62-CC65875091C6}" type="presOf" srcId="{5561C9FC-BC61-4647-9149-0B0A5CF1CEB1}" destId="{BA9C5EF2-6041-4AA8-BC00-4F6C6B72AB4E}" srcOrd="0" destOrd="0" presId="urn:microsoft.com/office/officeart/2005/8/layout/vList2"/>
    <dgm:cxn modelId="{FCF56768-F628-4AD6-8479-346280BABA35}" srcId="{33532FC4-AA2A-4184-9F04-1C238F13A1AA}" destId="{FA934FE1-4932-4E34-8CF8-1C9FE022D7E3}" srcOrd="1" destOrd="0" parTransId="{1B02E55F-CA70-4A39-B4A4-216AA8E77C08}" sibTransId="{7D643A97-6ACA-431A-9C66-5000AE052EF4}"/>
    <dgm:cxn modelId="{A70B374F-BB68-4431-BF43-C38303FE9CB8}" type="presOf" srcId="{3EA74B78-3AAD-4A8B-A03E-BB7D98CD6C5A}" destId="{81EDCEA1-49DB-4AEF-ACC0-7B2A3D1CD50D}" srcOrd="0" destOrd="0" presId="urn:microsoft.com/office/officeart/2005/8/layout/vList2"/>
    <dgm:cxn modelId="{988BBA7B-9144-4320-ADC9-9AA7A4DBD035}" type="presOf" srcId="{FA934FE1-4932-4E34-8CF8-1C9FE022D7E3}" destId="{C6FC1741-4383-4CDB-9D97-AC0F9AF6FB3A}" srcOrd="0" destOrd="0" presId="urn:microsoft.com/office/officeart/2005/8/layout/vList2"/>
    <dgm:cxn modelId="{D2E3B488-889C-47A8-88EC-B5278B878B1D}" type="presOf" srcId="{2AD34B64-B78E-45EC-B7D5-FC566A3F2B9B}" destId="{FC1D3B88-8CEA-40E9-9B40-A0F23F5722EF}" srcOrd="0" destOrd="1" presId="urn:microsoft.com/office/officeart/2005/8/layout/vList2"/>
    <dgm:cxn modelId="{D3A4328A-E1DE-4C30-951C-C5CBDF1B3BE5}" type="presOf" srcId="{A1F6AB55-26A9-4FCF-9690-23E5101BA6A0}" destId="{FC1D3B88-8CEA-40E9-9B40-A0F23F5722EF}" srcOrd="0" destOrd="0" presId="urn:microsoft.com/office/officeart/2005/8/layout/vList2"/>
    <dgm:cxn modelId="{71A22D93-D692-4819-A50B-09AF953548AB}" srcId="{FA934FE1-4932-4E34-8CF8-1C9FE022D7E3}" destId="{5CEED9FA-DA07-4439-A0BC-ABFEA1FB41D6}" srcOrd="2" destOrd="0" parTransId="{C097A2B2-5739-4FF3-99B8-C624F3DB2655}" sibTransId="{B9E020DE-93DF-463A-B4E9-0463650BC417}"/>
    <dgm:cxn modelId="{F1EA47A1-E8AC-4793-84E5-F342167B7F96}" srcId="{33532FC4-AA2A-4184-9F04-1C238F13A1AA}" destId="{3EA74B78-3AAD-4A8B-A03E-BB7D98CD6C5A}" srcOrd="0" destOrd="0" parTransId="{AB3F997C-486B-42E7-8D12-AC7159E1FA13}" sibTransId="{8EA41483-6695-4AE7-AE1B-3F52B78C79C7}"/>
    <dgm:cxn modelId="{DB47CBAC-EB1A-4AF0-AE03-17A4A97E8829}" type="presOf" srcId="{9AE91233-0E03-4D85-8D67-DB27F1CFED33}" destId="{BA9C5EF2-6041-4AA8-BC00-4F6C6B72AB4E}" srcOrd="0" destOrd="3" presId="urn:microsoft.com/office/officeart/2005/8/layout/vList2"/>
    <dgm:cxn modelId="{70816CAD-FB2A-4C28-AD50-81E370A4F8AB}" srcId="{FA934FE1-4932-4E34-8CF8-1C9FE022D7E3}" destId="{9AE91233-0E03-4D85-8D67-DB27F1CFED33}" srcOrd="3" destOrd="0" parTransId="{28A08EA5-85DF-463A-93E5-FC9226C308F7}" sibTransId="{94409118-F032-453B-9750-B2CB9CE5DD3B}"/>
    <dgm:cxn modelId="{93B10CB5-CDD0-4034-9B97-20C24F0523E5}" type="presOf" srcId="{E5A7792D-612D-49BA-8EB1-F9A58744B63E}" destId="{FC1D3B88-8CEA-40E9-9B40-A0F23F5722EF}" srcOrd="0" destOrd="2" presId="urn:microsoft.com/office/officeart/2005/8/layout/vList2"/>
    <dgm:cxn modelId="{ACC45BB5-8B0B-4A09-97C0-A76D867C804E}" srcId="{FA934FE1-4932-4E34-8CF8-1C9FE022D7E3}" destId="{9E81D955-416C-4266-B9B7-C9C53CFA6702}" srcOrd="1" destOrd="0" parTransId="{3589D7F3-B781-468D-9EBE-5D2A6872A297}" sibTransId="{806DFA27-0111-4B12-BDD5-9053831DDCB0}"/>
    <dgm:cxn modelId="{1B28F7C9-F61D-4DC4-A629-142979C6FB7E}" srcId="{3EA74B78-3AAD-4A8B-A03E-BB7D98CD6C5A}" destId="{E5A7792D-612D-49BA-8EB1-F9A58744B63E}" srcOrd="2" destOrd="0" parTransId="{6CF70520-BE95-4428-BC8E-D9D7BBB2D0B1}" sibTransId="{C412AC71-8918-41AF-8E79-10E477DFD406}"/>
    <dgm:cxn modelId="{CCAB12E6-D1AF-44F8-9A5C-EE99CC10E776}" srcId="{FA934FE1-4932-4E34-8CF8-1C9FE022D7E3}" destId="{5561C9FC-BC61-4647-9149-0B0A5CF1CEB1}" srcOrd="0" destOrd="0" parTransId="{186EFCD2-27E7-4839-930A-DFA59FFE099D}" sibTransId="{BD798959-100C-4FED-A30A-AFEA4124ECDE}"/>
    <dgm:cxn modelId="{3147CEF0-AAC9-48D7-82FC-5E6271078C10}" type="presOf" srcId="{9E81D955-416C-4266-B9B7-C9C53CFA6702}" destId="{BA9C5EF2-6041-4AA8-BC00-4F6C6B72AB4E}" srcOrd="0" destOrd="1" presId="urn:microsoft.com/office/officeart/2005/8/layout/vList2"/>
    <dgm:cxn modelId="{18B6BDFB-9512-4ED9-A22B-3C6A30D545B3}" srcId="{3EA74B78-3AAD-4A8B-A03E-BB7D98CD6C5A}" destId="{A1F6AB55-26A9-4FCF-9690-23E5101BA6A0}" srcOrd="0" destOrd="0" parTransId="{D615C864-94DF-4092-966A-EFB007062CD3}" sibTransId="{CDA28A5E-8BEA-4343-B073-60E6745B6EB6}"/>
    <dgm:cxn modelId="{77DD1452-46CA-4588-B302-4AE2CB667217}" type="presParOf" srcId="{47406ED7-2625-4F99-981C-F60FF3D9AFAE}" destId="{81EDCEA1-49DB-4AEF-ACC0-7B2A3D1CD50D}" srcOrd="0" destOrd="0" presId="urn:microsoft.com/office/officeart/2005/8/layout/vList2"/>
    <dgm:cxn modelId="{85296723-D76C-4196-B661-C994210550C7}" type="presParOf" srcId="{47406ED7-2625-4F99-981C-F60FF3D9AFAE}" destId="{FC1D3B88-8CEA-40E9-9B40-A0F23F5722EF}" srcOrd="1" destOrd="0" presId="urn:microsoft.com/office/officeart/2005/8/layout/vList2"/>
    <dgm:cxn modelId="{34904622-760D-4BCD-B17A-DEADC7BEFE17}" type="presParOf" srcId="{47406ED7-2625-4F99-981C-F60FF3D9AFAE}" destId="{C6FC1741-4383-4CDB-9D97-AC0F9AF6FB3A}" srcOrd="2" destOrd="0" presId="urn:microsoft.com/office/officeart/2005/8/layout/vList2"/>
    <dgm:cxn modelId="{99C1992D-B401-40E1-9238-2C294D0EC209}" type="presParOf" srcId="{47406ED7-2625-4F99-981C-F60FF3D9AFAE}" destId="{BA9C5EF2-6041-4AA8-BC00-4F6C6B72AB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980E-B9E0-46A4-9C82-14EB84DE53DF}">
      <dsp:nvSpPr>
        <dsp:cNvPr id="0" name=""/>
        <dsp:cNvSpPr/>
      </dsp:nvSpPr>
      <dsp:spPr>
        <a:xfrm rot="10800000">
          <a:off x="1220569" y="3439"/>
          <a:ext cx="4513092" cy="33525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Especialización Ramo Vehículos </a:t>
          </a:r>
          <a:endParaRPr lang="es-E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3439"/>
        <a:ext cx="4429279" cy="335254"/>
      </dsp:txXfrm>
    </dsp:sp>
    <dsp:sp modelId="{E7E12AB6-71D3-4A72-820A-64618803C66C}">
      <dsp:nvSpPr>
        <dsp:cNvPr id="0" name=""/>
        <dsp:cNvSpPr/>
      </dsp:nvSpPr>
      <dsp:spPr>
        <a:xfrm>
          <a:off x="1052942" y="3439"/>
          <a:ext cx="335254" cy="33525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9D778-2E27-4487-8D75-459F7F9C2087}">
      <dsp:nvSpPr>
        <dsp:cNvPr id="0" name=""/>
        <dsp:cNvSpPr/>
      </dsp:nvSpPr>
      <dsp:spPr>
        <a:xfrm rot="10800000">
          <a:off x="1220569" y="438770"/>
          <a:ext cx="4513092" cy="335254"/>
        </a:xfrm>
        <a:prstGeom prst="homePlate">
          <a:avLst/>
        </a:prstGeom>
        <a:solidFill>
          <a:schemeClr val="accent2">
            <a:hueOff val="360010"/>
            <a:satOff val="50"/>
            <a:lumOff val="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Financiera en Liquidez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438770"/>
        <a:ext cx="4429279" cy="335254"/>
      </dsp:txXfrm>
    </dsp:sp>
    <dsp:sp modelId="{346DA4DB-F10E-489C-88F3-489ED125599D}">
      <dsp:nvSpPr>
        <dsp:cNvPr id="0" name=""/>
        <dsp:cNvSpPr/>
      </dsp:nvSpPr>
      <dsp:spPr>
        <a:xfrm>
          <a:off x="1052942" y="438770"/>
          <a:ext cx="335254" cy="335254"/>
        </a:xfrm>
        <a:prstGeom prst="ellipse">
          <a:avLst/>
        </a:prstGeom>
        <a:solidFill>
          <a:schemeClr val="accent2">
            <a:tint val="50000"/>
            <a:hueOff val="255439"/>
            <a:satOff val="96"/>
            <a:lumOff val="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3C0D-ABBC-4AE3-949F-F4797DCAF7DE}">
      <dsp:nvSpPr>
        <dsp:cNvPr id="0" name=""/>
        <dsp:cNvSpPr/>
      </dsp:nvSpPr>
      <dsp:spPr>
        <a:xfrm rot="10800000">
          <a:off x="1220569" y="874100"/>
          <a:ext cx="4513092" cy="335254"/>
        </a:xfrm>
        <a:prstGeom prst="homePlate">
          <a:avLst/>
        </a:prstGeom>
        <a:solidFill>
          <a:schemeClr val="accent2">
            <a:hueOff val="720020"/>
            <a:satOff val="100"/>
            <a:lumOff val="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Industrias susceptibles de aseguramiento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874100"/>
        <a:ext cx="4429279" cy="335254"/>
      </dsp:txXfrm>
    </dsp:sp>
    <dsp:sp modelId="{4E27871E-4BE7-441C-AE25-0C98F23381CD}">
      <dsp:nvSpPr>
        <dsp:cNvPr id="0" name=""/>
        <dsp:cNvSpPr/>
      </dsp:nvSpPr>
      <dsp:spPr>
        <a:xfrm>
          <a:off x="1052942" y="874100"/>
          <a:ext cx="335254" cy="335254"/>
        </a:xfrm>
        <a:prstGeom prst="ellipse">
          <a:avLst/>
        </a:prstGeom>
        <a:solidFill>
          <a:schemeClr val="accent2">
            <a:tint val="50000"/>
            <a:hueOff val="510879"/>
            <a:satOff val="192"/>
            <a:lumOff val="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CDB7-B366-4A21-B1D4-BE82941BEE7C}">
      <dsp:nvSpPr>
        <dsp:cNvPr id="0" name=""/>
        <dsp:cNvSpPr/>
      </dsp:nvSpPr>
      <dsp:spPr>
        <a:xfrm rot="10800000">
          <a:off x="1220569" y="1309430"/>
          <a:ext cx="4513092" cy="335254"/>
        </a:xfrm>
        <a:prstGeom prst="homePlat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Inseguridad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1309430"/>
        <a:ext cx="4429279" cy="335254"/>
      </dsp:txXfrm>
    </dsp:sp>
    <dsp:sp modelId="{098B383C-EC7B-43ED-99D4-D0E56FD18500}">
      <dsp:nvSpPr>
        <dsp:cNvPr id="0" name=""/>
        <dsp:cNvSpPr/>
      </dsp:nvSpPr>
      <dsp:spPr>
        <a:xfrm>
          <a:off x="1052942" y="1309430"/>
          <a:ext cx="335254" cy="335254"/>
        </a:xfrm>
        <a:prstGeom prst="ellipse">
          <a:avLst/>
        </a:prstGeom>
        <a:solidFill>
          <a:schemeClr val="accent2">
            <a:tint val="50000"/>
            <a:hueOff val="766318"/>
            <a:satOff val="288"/>
            <a:lumOff val="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DFF44-A9EA-43B6-A510-CA5B28258AA3}">
      <dsp:nvSpPr>
        <dsp:cNvPr id="0" name=""/>
        <dsp:cNvSpPr/>
      </dsp:nvSpPr>
      <dsp:spPr>
        <a:xfrm rot="10800000">
          <a:off x="1220569" y="1744760"/>
          <a:ext cx="4513092" cy="335254"/>
        </a:xfrm>
        <a:prstGeom prst="homePlate">
          <a:avLst/>
        </a:prstGeom>
        <a:solidFill>
          <a:schemeClr val="accent2">
            <a:hueOff val="1440040"/>
            <a:satOff val="200"/>
            <a:lumOff val="1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Ingreso per cápita</a:t>
          </a:r>
          <a:endParaRPr lang="es-EC" sz="16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1744760"/>
        <a:ext cx="4429279" cy="335254"/>
      </dsp:txXfrm>
    </dsp:sp>
    <dsp:sp modelId="{2F6F2D04-DAC2-402D-8EAD-78CC01F414A9}">
      <dsp:nvSpPr>
        <dsp:cNvPr id="0" name=""/>
        <dsp:cNvSpPr/>
      </dsp:nvSpPr>
      <dsp:spPr>
        <a:xfrm>
          <a:off x="1052942" y="1744760"/>
          <a:ext cx="335254" cy="335254"/>
        </a:xfrm>
        <a:prstGeom prst="ellipse">
          <a:avLst/>
        </a:prstGeom>
        <a:solidFill>
          <a:schemeClr val="accent2">
            <a:tint val="50000"/>
            <a:hueOff val="1021757"/>
            <a:satOff val="384"/>
            <a:lumOff val="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DB6DB-1FD9-4CD0-867C-C3A6D72AFE43}">
      <dsp:nvSpPr>
        <dsp:cNvPr id="0" name=""/>
        <dsp:cNvSpPr/>
      </dsp:nvSpPr>
      <dsp:spPr>
        <a:xfrm rot="10800000">
          <a:off x="1220569" y="2180090"/>
          <a:ext cx="4513092" cy="335254"/>
        </a:xfrm>
        <a:prstGeom prst="homePlate">
          <a:avLst/>
        </a:prstGeom>
        <a:solidFill>
          <a:schemeClr val="accent2">
            <a:hueOff val="1800050"/>
            <a:satOff val="251"/>
            <a:lumOff val="2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Indicador de Producción Nacional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2180090"/>
        <a:ext cx="4429279" cy="335254"/>
      </dsp:txXfrm>
    </dsp:sp>
    <dsp:sp modelId="{3488DDC8-7222-4BD1-AD70-36AA9B730A06}">
      <dsp:nvSpPr>
        <dsp:cNvPr id="0" name=""/>
        <dsp:cNvSpPr/>
      </dsp:nvSpPr>
      <dsp:spPr>
        <a:xfrm>
          <a:off x="1052942" y="2180090"/>
          <a:ext cx="335254" cy="335254"/>
        </a:xfrm>
        <a:prstGeom prst="ellipse">
          <a:avLst/>
        </a:prstGeom>
        <a:solidFill>
          <a:schemeClr val="accent2">
            <a:tint val="50000"/>
            <a:hueOff val="1277197"/>
            <a:satOff val="479"/>
            <a:lumOff val="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0F43D-4F56-40A0-B287-F657E299D669}">
      <dsp:nvSpPr>
        <dsp:cNvPr id="0" name=""/>
        <dsp:cNvSpPr/>
      </dsp:nvSpPr>
      <dsp:spPr>
        <a:xfrm rot="10800000">
          <a:off x="1220569" y="2615421"/>
          <a:ext cx="4513092" cy="335254"/>
        </a:xfrm>
        <a:prstGeom prst="homePlat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prevención del riesgo </a:t>
          </a:r>
          <a:endParaRPr lang="es-EC" sz="16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2615421"/>
        <a:ext cx="4429279" cy="335254"/>
      </dsp:txXfrm>
    </dsp:sp>
    <dsp:sp modelId="{EC123AD8-6626-45DC-BF01-3A5C7154AC60}">
      <dsp:nvSpPr>
        <dsp:cNvPr id="0" name=""/>
        <dsp:cNvSpPr/>
      </dsp:nvSpPr>
      <dsp:spPr>
        <a:xfrm>
          <a:off x="1052942" y="2615421"/>
          <a:ext cx="335254" cy="335254"/>
        </a:xfrm>
        <a:prstGeom prst="ellipse">
          <a:avLst/>
        </a:prstGeom>
        <a:solidFill>
          <a:schemeClr val="accent2">
            <a:tint val="50000"/>
            <a:hueOff val="1532636"/>
            <a:satOff val="575"/>
            <a:lumOff val="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4A823-3D6E-4FB6-8D96-E1015DD07BBA}">
      <dsp:nvSpPr>
        <dsp:cNvPr id="0" name=""/>
        <dsp:cNvSpPr/>
      </dsp:nvSpPr>
      <dsp:spPr>
        <a:xfrm rot="10800000">
          <a:off x="1220569" y="3050751"/>
          <a:ext cx="4513092" cy="335254"/>
        </a:xfrm>
        <a:prstGeom prst="homePlate">
          <a:avLst/>
        </a:prstGeom>
        <a:solidFill>
          <a:schemeClr val="accent2">
            <a:hueOff val="2520070"/>
            <a:satOff val="351"/>
            <a:lumOff val="3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Financiera en Rentabilidad 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3050751"/>
        <a:ext cx="4429279" cy="335254"/>
      </dsp:txXfrm>
    </dsp:sp>
    <dsp:sp modelId="{4F0B358F-2191-4D3D-A12D-A7655BB1B3D2}">
      <dsp:nvSpPr>
        <dsp:cNvPr id="0" name=""/>
        <dsp:cNvSpPr/>
      </dsp:nvSpPr>
      <dsp:spPr>
        <a:xfrm>
          <a:off x="1052942" y="3050751"/>
          <a:ext cx="335254" cy="335254"/>
        </a:xfrm>
        <a:prstGeom prst="ellipse">
          <a:avLst/>
        </a:prstGeom>
        <a:solidFill>
          <a:schemeClr val="accent2">
            <a:tint val="50000"/>
            <a:hueOff val="1788075"/>
            <a:satOff val="671"/>
            <a:lumOff val="1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227CF-97E3-4EAE-AE69-A473CB1AC73D}">
      <dsp:nvSpPr>
        <dsp:cNvPr id="0" name=""/>
        <dsp:cNvSpPr/>
      </dsp:nvSpPr>
      <dsp:spPr>
        <a:xfrm rot="10800000">
          <a:off x="1220569" y="3486081"/>
          <a:ext cx="4513092" cy="335254"/>
        </a:xfrm>
        <a:prstGeom prst="homePlate">
          <a:avLst/>
        </a:prstGeom>
        <a:solidFill>
          <a:schemeClr val="accent2">
            <a:hueOff val="2880080"/>
            <a:satOff val="401"/>
            <a:lumOff val="3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Segmentación de clientes </a:t>
          </a:r>
          <a:endParaRPr lang="es-EC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04382" y="3486081"/>
        <a:ext cx="4429279" cy="335254"/>
      </dsp:txXfrm>
    </dsp:sp>
    <dsp:sp modelId="{FFF09D23-FF10-4B97-B420-0983BAE93AC2}">
      <dsp:nvSpPr>
        <dsp:cNvPr id="0" name=""/>
        <dsp:cNvSpPr/>
      </dsp:nvSpPr>
      <dsp:spPr>
        <a:xfrm>
          <a:off x="1052942" y="3486081"/>
          <a:ext cx="335254" cy="335254"/>
        </a:xfrm>
        <a:prstGeom prst="ellipse">
          <a:avLst/>
        </a:prstGeom>
        <a:solidFill>
          <a:schemeClr val="accent2">
            <a:tint val="50000"/>
            <a:hueOff val="2043515"/>
            <a:satOff val="767"/>
            <a:lumOff val="1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7E02E-32CF-4FEC-B7D4-1EEE2E99DB8E}">
      <dsp:nvSpPr>
        <dsp:cNvPr id="0" name=""/>
        <dsp:cNvSpPr/>
      </dsp:nvSpPr>
      <dsp:spPr>
        <a:xfrm rot="10800000">
          <a:off x="1220569" y="3921411"/>
          <a:ext cx="4513092" cy="335254"/>
        </a:xfrm>
        <a:prstGeom prst="homePlat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8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Servicio al cliente</a:t>
          </a:r>
        </a:p>
      </dsp:txBody>
      <dsp:txXfrm rot="10800000">
        <a:off x="1304382" y="3921411"/>
        <a:ext cx="4429279" cy="335254"/>
      </dsp:txXfrm>
    </dsp:sp>
    <dsp:sp modelId="{C5EF627B-FEDE-4E57-819F-BD8E066C28C3}">
      <dsp:nvSpPr>
        <dsp:cNvPr id="0" name=""/>
        <dsp:cNvSpPr/>
      </dsp:nvSpPr>
      <dsp:spPr>
        <a:xfrm>
          <a:off x="1052942" y="3921411"/>
          <a:ext cx="335254" cy="335254"/>
        </a:xfrm>
        <a:prstGeom prst="ellipse">
          <a:avLst/>
        </a:prstGeom>
        <a:solidFill>
          <a:schemeClr val="accent2">
            <a:tint val="50000"/>
            <a:hueOff val="2298954"/>
            <a:satOff val="863"/>
            <a:lumOff val="1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FCE7-BFB0-4C57-8063-BCF919328E7B}">
      <dsp:nvSpPr>
        <dsp:cNvPr id="0" name=""/>
        <dsp:cNvSpPr/>
      </dsp:nvSpPr>
      <dsp:spPr>
        <a:xfrm>
          <a:off x="0" y="770245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Mediante la presente investigación se atendió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satisfactoriamente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el objetivo general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70245"/>
        <a:ext cx="2983212" cy="1789927"/>
      </dsp:txXfrm>
    </dsp:sp>
    <dsp:sp modelId="{72237B26-CA78-427D-B6A8-31412DD507D3}">
      <dsp:nvSpPr>
        <dsp:cNvPr id="0" name=""/>
        <dsp:cNvSpPr/>
      </dsp:nvSpPr>
      <dsp:spPr>
        <a:xfrm>
          <a:off x="3281534" y="770245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De acuerdo a la Hipótesis 1 se afirmó que, el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desconocimiento de los factores 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influye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negativamente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en la competitividad de las empresas del sector de seguros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1534" y="770245"/>
        <a:ext cx="2983212" cy="1789927"/>
      </dsp:txXfrm>
    </dsp:sp>
    <dsp:sp modelId="{2E17F0A1-B5EA-4498-865E-1D7201A8864A}">
      <dsp:nvSpPr>
        <dsp:cNvPr id="0" name=""/>
        <dsp:cNvSpPr/>
      </dsp:nvSpPr>
      <dsp:spPr>
        <a:xfrm>
          <a:off x="6563068" y="770245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Atendiendo la Hipótesis 2 se confirmó de acuerdo al análisis estadístico que, el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desempeño de las empresas 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aseguradoras en relación a los factores claves de competitividad tiene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influencia 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sobre la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percepción del cliente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6563068" y="770245"/>
        <a:ext cx="2983212" cy="1789927"/>
      </dsp:txXfrm>
    </dsp:sp>
    <dsp:sp modelId="{32DD9A7A-367B-41AC-AD09-1624909D468C}">
      <dsp:nvSpPr>
        <dsp:cNvPr id="0" name=""/>
        <dsp:cNvSpPr/>
      </dsp:nvSpPr>
      <dsp:spPr>
        <a:xfrm>
          <a:off x="0" y="2858494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El análisis realizado mediante herramientas de diagnóstico estratégico arrojo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diez factores claves de investigación</a:t>
          </a:r>
        </a:p>
      </dsp:txBody>
      <dsp:txXfrm>
        <a:off x="0" y="2858494"/>
        <a:ext cx="2983212" cy="1789927"/>
      </dsp:txXfrm>
    </dsp:sp>
    <dsp:sp modelId="{E697EF0D-474E-4B31-BDB8-2F4961E64A2E}">
      <dsp:nvSpPr>
        <dsp:cNvPr id="0" name=""/>
        <dsp:cNvSpPr/>
      </dsp:nvSpPr>
      <dsp:spPr>
        <a:xfrm>
          <a:off x="3281534" y="2858494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no es un factor determinante en la contratación de una póliza sino más bien se denota la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poca información y educación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que brindan las aseguradoras a sus clientes. </a:t>
          </a:r>
        </a:p>
      </dsp:txBody>
      <dsp:txXfrm>
        <a:off x="3281534" y="2858494"/>
        <a:ext cx="2983212" cy="1789927"/>
      </dsp:txXfrm>
    </dsp:sp>
    <dsp:sp modelId="{3E9F02CF-6BD9-4D26-AF64-07EBC253FADE}">
      <dsp:nvSpPr>
        <dsp:cNvPr id="0" name=""/>
        <dsp:cNvSpPr/>
      </dsp:nvSpPr>
      <dsp:spPr>
        <a:xfrm>
          <a:off x="6563068" y="2858494"/>
          <a:ext cx="2983212" cy="1789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Se evidencia que los usuarios de seguros consideran a la contratación de una póliza una </a:t>
          </a:r>
          <a:r>
            <a:rPr lang="es-EC" sz="1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inversión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a largo plazo.</a:t>
          </a:r>
        </a:p>
      </dsp:txBody>
      <dsp:txXfrm>
        <a:off x="6563068" y="2858494"/>
        <a:ext cx="2983212" cy="1789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DCEA1-49DB-4AEF-ACC0-7B2A3D1CD50D}">
      <dsp:nvSpPr>
        <dsp:cNvPr id="0" name=""/>
        <dsp:cNvSpPr/>
      </dsp:nvSpPr>
      <dsp:spPr>
        <a:xfrm>
          <a:off x="0" y="20543"/>
          <a:ext cx="10057028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Recomendaciones de investigación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9" y="48872"/>
        <a:ext cx="10000370" cy="523662"/>
      </dsp:txXfrm>
    </dsp:sp>
    <dsp:sp modelId="{FC1D3B88-8CEA-40E9-9B40-A0F23F5722EF}">
      <dsp:nvSpPr>
        <dsp:cNvPr id="0" name=""/>
        <dsp:cNvSpPr/>
      </dsp:nvSpPr>
      <dsp:spPr>
        <a:xfrm>
          <a:off x="0" y="600863"/>
          <a:ext cx="10057028" cy="134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1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Investigar a profundidad cada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ramo de seguro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 a fin de conocer los factores influyentes a las necesidades de cada uno.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Investigar el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nivel de competitividad 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de las empresas de seguros.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Determinar la influencia de los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reaseguros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 en los factores internos de las empresas de seguros en el Ecuador. </a:t>
          </a:r>
        </a:p>
      </dsp:txBody>
      <dsp:txXfrm>
        <a:off x="0" y="600863"/>
        <a:ext cx="10057028" cy="1347570"/>
      </dsp:txXfrm>
    </dsp:sp>
    <dsp:sp modelId="{C6FC1741-4383-4CDB-9D97-AC0F9AF6FB3A}">
      <dsp:nvSpPr>
        <dsp:cNvPr id="0" name=""/>
        <dsp:cNvSpPr/>
      </dsp:nvSpPr>
      <dsp:spPr>
        <a:xfrm>
          <a:off x="0" y="1948433"/>
          <a:ext cx="10057028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Recomendaciones para empresas.</a:t>
          </a:r>
        </a:p>
      </dsp:txBody>
      <dsp:txXfrm>
        <a:off x="28329" y="1976762"/>
        <a:ext cx="10000370" cy="523662"/>
      </dsp:txXfrm>
    </dsp:sp>
    <dsp:sp modelId="{BA9C5EF2-6041-4AA8-BC00-4F6C6B72AB4E}">
      <dsp:nvSpPr>
        <dsp:cNvPr id="0" name=""/>
        <dsp:cNvSpPr/>
      </dsp:nvSpPr>
      <dsp:spPr>
        <a:xfrm>
          <a:off x="0" y="2528753"/>
          <a:ext cx="10057028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1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Realizar análisis periódicos sobre los factores de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diagnóstico sectorial 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que inciden en el nivel de competitividad del mercado, a partir de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ejes y temas centrales</a:t>
          </a:r>
          <a:endParaRPr lang="es-ES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atributos de las pólizas 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deben ser expuestos de manera clara y positiva al usuario, dando a conocer la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causa y efecto 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que genera el poseer una póliza,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 Se recomienda profundizar el canal uno a uno, además un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seguimiento continuo 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logrando la fidelización del cliente.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Para las empresas del sector seguros es importante </a:t>
          </a:r>
          <a:r>
            <a:rPr lang="es-EC" sz="1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aprovechar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 el modelo de competitividad planteado</a:t>
          </a:r>
        </a:p>
      </dsp:txBody>
      <dsp:txXfrm>
        <a:off x="0" y="2528753"/>
        <a:ext cx="10057028" cy="211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1F28B-6475-425C-B77C-D63700571D5A}" type="datetimeFigureOut">
              <a:rPr lang="es-EC" smtClean="0"/>
              <a:t>18/9/2018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AA3E0-04B8-4AAC-A5E9-EB4C4621A4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936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Hola Cristina Cueva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185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C8BC-EC09-459A-BC1C-02F2E19E2B23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5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8E62-CFAF-44E3-97C6-B2A41D4A9A61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24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5B42-A284-4860-8B76-7FEBD85D4A64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096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A225463E-8EEC-4595-B67E-60509FE8A566}" type="datetime9">
              <a:rPr lang="es-EC" smtClean="0"/>
              <a:t>18/9/2018 21:53:48</a:t>
            </a:fld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34EB-0307-4F2D-B554-978ACD67D180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59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AC6C-1679-4874-A2CE-FCA4D6075E9E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6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F44-6FED-41D4-82E9-8394088CCCA3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97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2402-DE02-4B42-A17A-40105765B15A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022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42C1-4459-4041-A0AF-F4E4BF142897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88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A97-B6A0-4190-BA3D-CD4F6ADB1C94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74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F0D42A-5283-4743-B261-FCD42B4DA66D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47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DE4D-39B2-4E56-BC8B-E8333198315D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929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3D0038-2776-4324-AB49-A9535B22B4B2}" type="datetime9">
              <a:rPr lang="es-EC" smtClean="0"/>
              <a:t>18/9/2018 21:53:48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71EB5F-2687-4646-8140-9069C30260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8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8820" y="1045654"/>
            <a:ext cx="9893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TEMA: “</a:t>
            </a:r>
            <a:r>
              <a:rPr lang="es-MX" sz="24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análisis sectorial y su relación con la competitividad en el mercado de seguros en los cantones Quito y </a:t>
            </a:r>
            <a:r>
              <a:rPr lang="es-MX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es-MX" sz="24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umiñahui durante el periodo 2014-2017”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23668" y="3377830"/>
            <a:ext cx="802353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AUTORES: Benítez Salazar, </a:t>
            </a:r>
            <a:r>
              <a:rPr lang="es-EC" sz="24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Wesly</a:t>
            </a: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Santiago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	   Ortiz </a:t>
            </a:r>
            <a:r>
              <a:rPr lang="es-EC" sz="2400" b="1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Villarruel</a:t>
            </a: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Ana Patricia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DIRECTOR: Ing. Salazar </a:t>
            </a:r>
            <a:r>
              <a:rPr lang="es-EC" sz="2400" b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Pico Francis</a:t>
            </a:r>
            <a:endParaRPr lang="es-EC" sz="24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12206" y="2799980"/>
            <a:ext cx="604646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CARRERA DE INGENIERÍA COMERCIAL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ADB61-B81F-4EF8-9C65-01706CD55C8C}" type="datetime9">
              <a:rPr lang="es-EC" smtClean="0"/>
              <a:t>18/9/2018 21:53:48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77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627724" y="548269"/>
            <a:ext cx="9826092" cy="134231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del entorno.</a:t>
            </a:r>
          </a:p>
          <a:p>
            <a:pPr marL="0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entorno de influye a la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gerencia en tener las aptitudes necesarias, de manera que sean capaces de aplicar estrategias adaptadas al entorno, con la finalidad de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 las oportunidades y enfrentar nuevos desafíos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(Kotler &amp; Armstrong, 2012).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0" y="2547132"/>
            <a:ext cx="6215453" cy="3749402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E33A-C239-4B13-9FBF-E119232B27A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89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2413" y="1841156"/>
            <a:ext cx="7562335" cy="2780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7200" b="1" dirty="0">
                <a:latin typeface="Arial" panose="020B0604020202020204" pitchFamily="34" charset="0"/>
                <a:cs typeface="Arial" panose="020B0604020202020204" pitchFamily="34" charset="0"/>
              </a:rPr>
              <a:t>MARCO REFERENCIAL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896" t="17714" r="10214" b="18202"/>
          <a:stretch/>
        </p:blipFill>
        <p:spPr>
          <a:xfrm>
            <a:off x="1209142" y="5211383"/>
            <a:ext cx="1966543" cy="8089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227" y="5122670"/>
            <a:ext cx="2928552" cy="10542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48" y="5211383"/>
            <a:ext cx="3060224" cy="876855"/>
          </a:xfrm>
          <a:prstGeom prst="rect">
            <a:avLst/>
          </a:prstGeom>
        </p:spPr>
      </p:pic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B4-2400-4576-A612-3657A284CB4F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60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5567" y="1826697"/>
            <a:ext cx="4736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análisis del sector arroja características y cualidades relevantes a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 estratégico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 las organizaciones lo que ayuda a establecer actividades como alianzas gubernamentales, innovación e inversión, dando grandes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de crecimiento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(Contreras, Castillo, &amp; Salgado, 2017).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18885" y="1826697"/>
            <a:ext cx="5424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efectuada por </a:t>
            </a:r>
            <a:r>
              <a:rPr lang="es-EC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Barkur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Varambally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s-EC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Rodrigues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 reveló que el sector de seguros es muy flexible, con la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adaptación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impulsos del mercado para transformarse en una organización del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Indicando que existen parámetros significativos para la mejora de un flujo sistemático de la información y el conocimiento entre ellos son: </a:t>
            </a:r>
            <a:r>
              <a:rPr lang="es-EC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la calidad del servicio, 2) factores externos, 3) comunicación externa.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97280" y="941006"/>
            <a:ext cx="32621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SECTORIAL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44990" y="926547"/>
            <a:ext cx="326218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</a:p>
        </p:txBody>
      </p:sp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6006-2D99-4D0F-93FA-B2F3855B6684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686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/>
          <a:stretch/>
        </p:blipFill>
        <p:spPr>
          <a:xfrm>
            <a:off x="1660096" y="369783"/>
            <a:ext cx="8460088" cy="3695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4065373"/>
            <a:ext cx="12192000" cy="2273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ESTRATÉGICO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F1FC-A0F9-44A4-9802-64612DABE07F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689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339614" y="584155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P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OLÍTICO</a:t>
            </a: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4171865" y="607401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E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CONÓMICO</a:t>
            </a: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8093140" y="607401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S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OCIAL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302241" y="3800235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T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ECNOLÓGICO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300911" y="3807236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E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COLÓGICO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8109101" y="3800235"/>
            <a:ext cx="3550396" cy="396554"/>
          </a:xfrm>
          <a:prstGeom prst="roundRect">
            <a:avLst>
              <a:gd name="adj" fmla="val 22829"/>
            </a:avLst>
          </a:prstGeom>
          <a:solidFill>
            <a:schemeClr val="accent2">
              <a:lumMod val="50000"/>
              <a:alpha val="79999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anchor="ctr" anchorCtr="1"/>
          <a:lstStyle/>
          <a:p>
            <a:pPr defTabSz="801447"/>
            <a:r>
              <a:rPr lang="en-US" altLang="zh-CN" sz="1999" b="1" dirty="0">
                <a:solidFill>
                  <a:srgbClr val="FFC000"/>
                </a:solidFill>
                <a:ea typeface="宋体" pitchFamily="2" charset="-122"/>
                <a:cs typeface="Arial" pitchFamily="34" charset="0"/>
              </a:rPr>
              <a:t>L</a:t>
            </a:r>
            <a:r>
              <a:rPr lang="en-US" altLang="zh-CN" sz="1600" b="1" dirty="0">
                <a:solidFill>
                  <a:srgbClr val="FFFFFF"/>
                </a:solidFill>
                <a:ea typeface="宋体" pitchFamily="2" charset="-122"/>
                <a:cs typeface="Arial" pitchFamily="34" charset="0"/>
              </a:rPr>
              <a:t>EGAL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3214" y="2823569"/>
            <a:ext cx="213304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99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20454" y="1396372"/>
            <a:ext cx="2649499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ES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Inestabilidad política / legal. </a:t>
            </a:r>
            <a:r>
              <a:rPr lang="en-US" altLang="es-EC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9186" y="1946550"/>
            <a:ext cx="2796864" cy="8308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Las variaciones continuas de las autoridades en todas las áreas alteran las 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perspectivas de contacto y negociación</a:t>
            </a:r>
            <a:r>
              <a:rPr lang="en-US" altLang="es-EC" sz="1799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799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54973" y="3037213"/>
            <a:ext cx="2604471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Gestión limitada y capacidad de inversión </a:t>
            </a: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del sector público debido a la corrupción y la inestabilidad </a:t>
            </a:r>
            <a:r>
              <a:rPr lang="en-US" altLang="es-EC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Picture 6" descr="Resultado de imagen para lenin moreno enojad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3"/>
          <a:stretch/>
        </p:blipFill>
        <p:spPr bwMode="auto">
          <a:xfrm>
            <a:off x="400948" y="1074443"/>
            <a:ext cx="764023" cy="71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8" descr="Resultado de imagen para cambios de autoridades ecu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5555" y="1953181"/>
            <a:ext cx="1051988" cy="78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10" descr="Resultado de imagen para poca capacidad para decidir ejecutivos dibuj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3" y="2846428"/>
            <a:ext cx="1108403" cy="94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076865" y="1053463"/>
            <a:ext cx="2460018" cy="10155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Actividades como: agrícolas, industriales o materiales de construcción pueden ser 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actividades susceptibles de aseguramiento.</a:t>
            </a:r>
            <a:r>
              <a:rPr 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endParaRPr lang="en-US" sz="1200" b="1" dirty="0">
              <a:solidFill>
                <a:srgbClr val="C00000"/>
              </a:solidFill>
              <a:sym typeface="Webdings" panose="05030102010509060703" pitchFamily="18" charset="2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877954" y="1930824"/>
            <a:ext cx="1922253" cy="8308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 sector asegurador representa el 1,7% del PIB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dinamizando la economía </a:t>
            </a: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del país. 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076865" y="2832576"/>
            <a:ext cx="2762215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 promedio de las variaciones de  importaciones y exportaciones han reducid, representando una 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disminución en primas emitidas </a:t>
            </a: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una emitidas</a:t>
            </a:r>
            <a:r>
              <a:rPr lang="en-US" altLang="es-EC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Picture 15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22" y="1109726"/>
            <a:ext cx="1119713" cy="67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7" descr="Resultado de imagen para recesion econom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9" y="2112553"/>
            <a:ext cx="1632370" cy="6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esultado de imagen para falta de inversion publ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98" y="3058984"/>
            <a:ext cx="967950" cy="7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943937" y="1253376"/>
            <a:ext cx="3003395" cy="461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n-US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</a:t>
            </a:r>
            <a:r>
              <a:rPr lang="es-MX" altLang="es-EC" sz="1200" b="1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sminución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del 9,05% en 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Siniestros </a:t>
            </a: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 tránsito a nivel nacional</a:t>
            </a:r>
            <a:r>
              <a:rPr lang="en-US" altLang="es-EC" sz="1799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799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896731" y="1953722"/>
            <a:ext cx="4050602" cy="55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>
              <a:buFont typeface="Wingdings" panose="05000000000000000000" pitchFamily="2" charset="2"/>
              <a:buChar char="q"/>
            </a:pP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 principal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causa de inseguridad </a:t>
            </a: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nivel nacional son los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robos y asaltos</a:t>
            </a: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 el 60% </a:t>
            </a:r>
            <a:r>
              <a:rPr lang="en-US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r>
              <a:rPr lang="en-US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985198" y="2600035"/>
            <a:ext cx="2920871" cy="12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 promedio de ingreso poblacional con empleo a nivel nacional ha disminuido siendo un </a:t>
            </a:r>
            <a:r>
              <a:rPr lang="es-MX" altLang="es-EC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factor clave de decisión en desembolso de dinero</a:t>
            </a:r>
            <a:r>
              <a:rPr lang="es-MX" altLang="es-EC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para cubrir necesidades secundarias.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endParaRPr lang="en-US" altLang="es-EC" sz="1799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4" name="Picture 27" descr="Resultado de imagen para poblacion y smartph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30" y="1160621"/>
            <a:ext cx="1029343" cy="6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Resultado de imagen para redes sociales y smartpho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41" y="2832576"/>
            <a:ext cx="1177736" cy="7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57474" y="4380844"/>
            <a:ext cx="2861312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 desarrollo de software en el país permite a las empresas abaratar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costos operacionales y administrativos </a:t>
            </a:r>
            <a:r>
              <a:rPr lang="en-US" sz="1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endParaRPr lang="en-US" sz="1000" b="1" dirty="0">
              <a:solidFill>
                <a:srgbClr val="C00000"/>
              </a:solidFill>
              <a:sym typeface="Webdings" panose="05030102010509060703" pitchFamily="18" charset="2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49438" y="5287581"/>
            <a:ext cx="3251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>
              <a:buClr>
                <a:srgbClr val="5F5F5F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 36,7 % de las personas que tienen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acceso a internet </a:t>
            </a:r>
            <a:r>
              <a:rPr lang="es-MX" sz="1200" b="1" dirty="0">
                <a:solidFill>
                  <a:srgbClr val="2121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 utilizan para obtener información. </a:t>
            </a:r>
            <a:r>
              <a:rPr lang="en-US" sz="1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endParaRPr lang="en-US" sz="1000" b="1" dirty="0">
              <a:solidFill>
                <a:srgbClr val="C00000"/>
              </a:solidFill>
              <a:sym typeface="Webdings" panose="05030102010509060703" pitchFamily="18" charset="2"/>
            </a:endParaRPr>
          </a:p>
          <a:p>
            <a:pPr marL="171399" indent="-171399">
              <a:buClr>
                <a:srgbClr val="5F5F5F"/>
              </a:buClr>
              <a:buSzPct val="80000"/>
              <a:buFont typeface="Wingdings" panose="05000000000000000000" pitchFamily="2" charset="2"/>
              <a:buChar char="q"/>
            </a:pPr>
            <a:endParaRPr lang="en-US" altLang="es-EC" sz="1200" b="1" dirty="0">
              <a:solidFill>
                <a:srgbClr val="21212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Picture 2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15" y="4316811"/>
            <a:ext cx="932966" cy="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Resultado de imagen para riesgo invertir en tecnolog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5" y="5579193"/>
            <a:ext cx="694834" cy="6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4098707" y="4205016"/>
            <a:ext cx="3907020" cy="129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99" indent="-171399">
              <a:buFont typeface="Wingdings" panose="05000000000000000000" pitchFamily="2" charset="2"/>
              <a:buChar char="q"/>
            </a:pP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Activación del volcán Cotopaxi y terremotos reactivaron la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necesidad de contratar seguros 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</a:p>
          <a:p>
            <a:pPr marL="171399" indent="-171399">
              <a:buFont typeface="Wingdings" panose="05000000000000000000" pitchFamily="2" charset="2"/>
              <a:buChar char="q"/>
            </a:pPr>
            <a:r>
              <a:rPr lang="es-EC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Desastres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s-EC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naturales</a:t>
            </a:r>
            <a:r>
              <a:rPr 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 </a:t>
            </a: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aumenta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los costos y el riesgo de la inversión</a:t>
            </a: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 en Ecuador </a:t>
            </a:r>
            <a:r>
              <a:rPr lang="en-US" altLang="es-EC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 </a:t>
            </a:r>
          </a:p>
        </p:txBody>
      </p:sp>
      <p:pic>
        <p:nvPicPr>
          <p:cNvPr id="31" name="Picture 4" descr="Resultado de imagen para contaminacion electromagnet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57" y="5541582"/>
            <a:ext cx="1731693" cy="6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920673" y="4279065"/>
            <a:ext cx="3201830" cy="17541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 partir de la reforma al Código Orgánico Monetario y Financiero en el año 2014,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 ley general de seguros se ha mantenido estable </a:t>
            </a: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para el sector</a:t>
            </a:r>
            <a:r>
              <a:rPr lang="en-US" altLang="es-EC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1799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</a:t>
            </a:r>
            <a:endParaRPr lang="en-US" sz="12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Webdings" panose="05030102010509060703" pitchFamily="18" charset="2"/>
            </a:endParaRPr>
          </a:p>
          <a:p>
            <a:pPr marL="171399" indent="-171399" eaLnBrk="0" hangingPunct="0">
              <a:buFont typeface="Wingdings" panose="05000000000000000000" pitchFamily="2" charset="2"/>
              <a:buChar char="q"/>
            </a:pP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 SPPAT sustituyó al SOAT </a:t>
            </a:r>
            <a:r>
              <a:rPr lang="es-MX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retirando el 53% de los fondos que se recaudaban </a:t>
            </a:r>
            <a:r>
              <a:rPr lang="es-MX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por este rubro a las aseguradoras privadas, para ser administrado por una entidad pública </a:t>
            </a:r>
            <a:r>
              <a:rPr lang="en-US" altLang="es-EC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ebdings" panose="05030102010509060703" pitchFamily="18" charset="2"/>
              </a:rPr>
              <a:t></a:t>
            </a:r>
            <a:endParaRPr lang="en-US" altLang="es-EC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Picture 6" descr="Resultado de imagen para julio cesar trujill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5" y="4542899"/>
            <a:ext cx="856196" cy="12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16570" y="131271"/>
            <a:ext cx="11761316" cy="86972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黑体" pitchFamily="49" charset="-122"/>
                <a:cs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eaLnBrk="1" hangingPunct="1"/>
            <a:r>
              <a:rPr lang="en-US" sz="2399" kern="0" dirty="0" err="1"/>
              <a:t>Análisis</a:t>
            </a:r>
            <a:r>
              <a:rPr lang="en-US" sz="2399" kern="0" dirty="0"/>
              <a:t> Macroentorno</a:t>
            </a:r>
            <a:endParaRPr lang="en-US" altLang="zh-CN" sz="2399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Marcador de fecha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B456-249A-4A87-9A84-3614FD008CD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380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6200000">
            <a:off x="-2117247" y="2894903"/>
            <a:ext cx="5685637" cy="62479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3796" name="Picture 4" descr="Resultado de imagen para vehicul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902" y="2467567"/>
            <a:ext cx="2380878" cy="14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Resultado de imagen para seguro de v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26" y="4018118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203763"/>
              </p:ext>
            </p:extLst>
          </p:nvPr>
        </p:nvGraphicFramePr>
        <p:xfrm>
          <a:off x="1303120" y="651668"/>
          <a:ext cx="7446643" cy="549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5C4F-8229-494C-9383-A57C25C32A83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776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6200000">
            <a:off x="-2288486" y="2820352"/>
            <a:ext cx="5872614" cy="75376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ANÁLISIS FINANCIERO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93325211"/>
              </p:ext>
            </p:extLst>
          </p:nvPr>
        </p:nvGraphicFramePr>
        <p:xfrm>
          <a:off x="5640849" y="228600"/>
          <a:ext cx="4803699" cy="289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1286823" y="848546"/>
            <a:ext cx="4091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60 % de las compañías de seguros tienen una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liquidez mayor a 1,15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denota activos productivos, con una línea de tendencia creciente.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671604118"/>
              </p:ext>
            </p:extLst>
          </p:nvPr>
        </p:nvGraphicFramePr>
        <p:xfrm>
          <a:off x="1561070" y="3147552"/>
          <a:ext cx="6112475" cy="325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7821827" y="3432612"/>
            <a:ext cx="3657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65% de las empresas del mercado tienen una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 menor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promedio siendo poco atractivo para nuevas empresas. </a:t>
            </a:r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EB30-E159-41F0-A4F0-F7DB7BCD4C0A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41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6200000">
            <a:off x="1234948" y="-692710"/>
            <a:ext cx="1995916" cy="403564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ANÁLISIS DEL ENTORNO COMPETITIVO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7144" y="1596939"/>
            <a:ext cx="182550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06590"/>
              </p:ext>
            </p:extLst>
          </p:nvPr>
        </p:nvGraphicFramePr>
        <p:xfrm>
          <a:off x="2636621" y="651399"/>
          <a:ext cx="9324075" cy="516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Visio" r:id="rId4" imgW="9029907" imgH="5934141" progId="Visio.Drawing.15">
                  <p:embed/>
                </p:oleObj>
              </mc:Choice>
              <mc:Fallback>
                <p:oleObj name="Visio" r:id="rId4" imgW="9029907" imgH="593414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621" y="651399"/>
                        <a:ext cx="9324075" cy="5168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10167229" y="2463208"/>
            <a:ext cx="1853513" cy="1104882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4548412" y="2463208"/>
            <a:ext cx="1853513" cy="1104882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DF69-E9FC-4903-A56B-6053B0B9977A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563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61" y="314745"/>
            <a:ext cx="5974749" cy="30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9469" y="3558980"/>
            <a:ext cx="7562335" cy="2780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ESTRATÉGICO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6A1-20FF-4BD0-8602-A841833830C2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982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84A9-0C05-4F7D-893D-15D0F52A4405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98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dirty="0">
                <a:latin typeface="Arial" panose="020B0604020202020204" pitchFamily="34" charset="0"/>
                <a:cs typeface="Arial" panose="020B0604020202020204" pitchFamily="34" charset="0"/>
              </a:rPr>
              <a:t>Nota metodológica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9155" y="2681441"/>
            <a:ext cx="4637903" cy="2293780"/>
          </a:xfrm>
        </p:spPr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investigación:</a:t>
            </a:r>
          </a:p>
          <a:p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muestreo: </a:t>
            </a:r>
          </a:p>
          <a:p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 recolección de información: </a:t>
            </a:r>
          </a:p>
          <a:p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 realizadas: </a:t>
            </a:r>
          </a:p>
          <a:p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Objetivo: </a:t>
            </a:r>
          </a:p>
          <a:p>
            <a:endParaRPr lang="es-EC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5918063" y="2363940"/>
            <a:ext cx="5511937" cy="2423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Cuantitativa, Aplicada, In Situ, No experimental, Correlacional</a:t>
            </a:r>
          </a:p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Muestreo Estratificado</a:t>
            </a:r>
          </a:p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 y Entrevistas</a:t>
            </a:r>
          </a:p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 encuestas (365 Quito y 19 Rumiñahui) </a:t>
            </a:r>
          </a:p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de seguros de los cantones Quito y Rumiñahui.</a:t>
            </a:r>
          </a:p>
          <a:p>
            <a:endParaRPr lang="es-EC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CC26-24F6-4F59-A8F5-B2FD37D7468F}" type="datetime9">
              <a:rPr lang="es-EC" smtClean="0"/>
              <a:t>18/9/2018 21:53:48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784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24" y="0"/>
            <a:ext cx="12332017" cy="68579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707" t="8671" r="32123" b="17932"/>
          <a:stretch/>
        </p:blipFill>
        <p:spPr>
          <a:xfrm>
            <a:off x="317500" y="4584699"/>
            <a:ext cx="4711700" cy="2131549"/>
          </a:xfrm>
          <a:prstGeom prst="rect">
            <a:avLst/>
          </a:prstGeom>
        </p:spPr>
      </p:pic>
      <p:pic>
        <p:nvPicPr>
          <p:cNvPr id="20484" name="Picture 4" descr="Resultado de imagen para powered 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24" y="4840848"/>
            <a:ext cx="571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strategopolis.net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650473"/>
            <a:ext cx="2286000" cy="11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58BD-402A-49E1-9A13-884016FCDC4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362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2303" y="556049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CLAVES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53836573"/>
              </p:ext>
            </p:extLst>
          </p:nvPr>
        </p:nvGraphicFramePr>
        <p:xfrm>
          <a:off x="2698578" y="1596939"/>
          <a:ext cx="6786605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1C24-15ED-45DD-A20E-15CE16C9869F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480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9715" y="859024"/>
            <a:ext cx="3461656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sz="2800" dirty="0"/>
              <a:t>Cálculo de la muestra:</a:t>
            </a:r>
            <a:endParaRPr lang="es-EC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19975" y="1905464"/>
                <a:ext cx="4381136" cy="1423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5" y="1905464"/>
                <a:ext cx="4381136" cy="1423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0" y="3688143"/>
                <a:ext cx="6096000" cy="22124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0,5∗0,5</m:t>
                          </m:r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372424</m:t>
                          </m:r>
                        </m:num>
                        <m:den>
                          <m:d>
                            <m:d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0,05</m:t>
                                  </m:r>
                                </m:e>
                                <m:sup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s-EC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372424</m:t>
                              </m:r>
                            </m:e>
                          </m:d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C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0,5∗0,5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=384 </m:t>
                      </m:r>
                      <m:r>
                        <a:rPr lang="es-EC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𝑢𝑠𝑢𝑎𝑟𝑖𝑜𝑠</m:t>
                      </m:r>
                    </m:oMath>
                  </m:oMathPara>
                </a14:m>
                <a:endParaRPr lang="es-EC" sz="20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encuesta se aplicó a 384 usuarios.</a:t>
                </a:r>
                <a:endParaRPr lang="es-EC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8143"/>
                <a:ext cx="6096000" cy="2212465"/>
              </a:xfrm>
              <a:prstGeom prst="rect">
                <a:avLst/>
              </a:prstGeom>
              <a:blipFill>
                <a:blip r:embed="rId3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960" y="1578187"/>
            <a:ext cx="5539740" cy="1586736"/>
          </a:xfrm>
          <a:prstGeom prst="rect">
            <a:avLst/>
          </a:prstGeom>
        </p:spPr>
      </p:pic>
      <p:pic>
        <p:nvPicPr>
          <p:cNvPr id="6146" name="Picture 2" descr="Resultado de imagen para encuest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68" y="3848344"/>
            <a:ext cx="2893666" cy="22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654800" y="1116522"/>
            <a:ext cx="257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de PEA</a:t>
            </a:r>
          </a:p>
        </p:txBody>
      </p:sp>
    </p:spTree>
    <p:extLst>
      <p:ext uri="{BB962C8B-B14F-4D97-AF65-F5344CB8AC3E}">
        <p14:creationId xmlns:p14="http://schemas.microsoft.com/office/powerpoint/2010/main" val="94272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9" y="1794647"/>
            <a:ext cx="3838267" cy="32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276334" y="2421924"/>
            <a:ext cx="6449651" cy="2344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7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ABD1-7A53-42F0-A267-FF3F73F88C90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27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37721" y="568980"/>
            <a:ext cx="1680518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723825" y="1811319"/>
            <a:ext cx="4549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Considera que la contratación de un seguro es: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063582"/>
              </p:ext>
            </p:extLst>
          </p:nvPr>
        </p:nvGraphicFramePr>
        <p:xfrm>
          <a:off x="6544660" y="2519205"/>
          <a:ext cx="4523675" cy="288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05012"/>
              </p:ext>
            </p:extLst>
          </p:nvPr>
        </p:nvGraphicFramePr>
        <p:xfrm>
          <a:off x="805432" y="2457650"/>
          <a:ext cx="4817446" cy="319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44258" y="1811319"/>
            <a:ext cx="4678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¿Indique en que rango de edad se encuentra usted?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66238" y="568980"/>
            <a:ext cx="1680518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803F-0CAB-49BD-96F1-850BA112D2B7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60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535276"/>
              </p:ext>
            </p:extLst>
          </p:nvPr>
        </p:nvGraphicFramePr>
        <p:xfrm>
          <a:off x="510432" y="1599221"/>
          <a:ext cx="5452579" cy="386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10482" y="908968"/>
            <a:ext cx="562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¿Qué tipo de seguro posee?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33360" y="806927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¿Desde hace cuánto tiempo posee usted el/los seguro(s) privado(s)?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6739"/>
              </p:ext>
            </p:extLst>
          </p:nvPr>
        </p:nvGraphicFramePr>
        <p:xfrm>
          <a:off x="6119812" y="1720548"/>
          <a:ext cx="5595938" cy="374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4852842" y="282588"/>
            <a:ext cx="1680518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2B8-CCB3-4ED2-A52F-2DF8703F7122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924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21993"/>
              </p:ext>
            </p:extLst>
          </p:nvPr>
        </p:nvGraphicFramePr>
        <p:xfrm>
          <a:off x="300037" y="1900237"/>
          <a:ext cx="5672138" cy="39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85787" y="839568"/>
            <a:ext cx="437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Indique la razón principal por la que contrato el seguro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74083" y="202360"/>
            <a:ext cx="2195381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2EF9-52A3-409E-846B-D95123BDC13B}" type="datetime9">
              <a:rPr lang="es-EC" smtClean="0"/>
              <a:t>18/9/2018 21:53:49</a:t>
            </a:fld>
            <a:endParaRPr lang="es-EC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54854"/>
              </p:ext>
            </p:extLst>
          </p:nvPr>
        </p:nvGraphicFramePr>
        <p:xfrm>
          <a:off x="5914253" y="2026078"/>
          <a:ext cx="5429252" cy="41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131269" y="978864"/>
            <a:ext cx="568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depende que usted contrate una mayor cobertura de seguros?</a:t>
            </a:r>
            <a:r>
              <a:rPr lang="es-EC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89434" y="202360"/>
            <a:ext cx="2195381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</p:txBody>
      </p:sp>
    </p:spTree>
    <p:extLst>
      <p:ext uri="{BB962C8B-B14F-4D97-AF65-F5344CB8AC3E}">
        <p14:creationId xmlns:p14="http://schemas.microsoft.com/office/powerpoint/2010/main" val="100897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A97-B6A0-4190-BA3D-CD4F6ADB1C94}" type="datetime9">
              <a:rPr lang="es-EC" smtClean="0"/>
              <a:t>18/9/2018 21:53:49</a:t>
            </a:fld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6829425" y="901123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¿Cuál es su percepción con respecto al pago de la prima (costo de acceder a la póliza)?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07023"/>
              </p:ext>
            </p:extLst>
          </p:nvPr>
        </p:nvGraphicFramePr>
        <p:xfrm>
          <a:off x="5972175" y="1690329"/>
          <a:ext cx="5841207" cy="412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7788875" y="241615"/>
            <a:ext cx="2195381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9181" y="978864"/>
            <a:ext cx="48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 Qué porcentaje de su ingreso anual destina al pago de la prima por su seguro?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16753"/>
              </p:ext>
            </p:extLst>
          </p:nvPr>
        </p:nvGraphicFramePr>
        <p:xfrm>
          <a:off x="1097280" y="2212472"/>
          <a:ext cx="4233863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2157257" y="241615"/>
            <a:ext cx="2195381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Ingreso</a:t>
            </a:r>
          </a:p>
        </p:txBody>
      </p:sp>
    </p:spTree>
    <p:extLst>
      <p:ext uri="{BB962C8B-B14F-4D97-AF65-F5344CB8AC3E}">
        <p14:creationId xmlns:p14="http://schemas.microsoft.com/office/powerpoint/2010/main" val="224982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1525" y="930831"/>
            <a:ext cx="511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¿Conoce usted que es el deducible en una póliza?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28585"/>
              </p:ext>
            </p:extLst>
          </p:nvPr>
        </p:nvGraphicFramePr>
        <p:xfrm>
          <a:off x="442911" y="1743075"/>
          <a:ext cx="5143501" cy="401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29182"/>
              </p:ext>
            </p:extLst>
          </p:nvPr>
        </p:nvGraphicFramePr>
        <p:xfrm>
          <a:off x="6005511" y="1743075"/>
          <a:ext cx="5524501" cy="387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286500" y="930831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Considera razonable el deducible que se debe desembolsar para efectivizar su póliza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84548" y="189265"/>
            <a:ext cx="2195381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Deducible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0A6C-2ECF-4AC0-8E42-A2B1DF657D9A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8322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C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2938"/>
              </p:ext>
            </p:extLst>
          </p:nvPr>
        </p:nvGraphicFramePr>
        <p:xfrm>
          <a:off x="0" y="1045859"/>
          <a:ext cx="4876800" cy="267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C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467754"/>
              </p:ext>
            </p:extLst>
          </p:nvPr>
        </p:nvGraphicFramePr>
        <p:xfrm>
          <a:off x="-412305" y="3718329"/>
          <a:ext cx="4864741" cy="267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C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326481"/>
              </p:ext>
            </p:extLst>
          </p:nvPr>
        </p:nvGraphicFramePr>
        <p:xfrm>
          <a:off x="3907672" y="1178640"/>
          <a:ext cx="4791828" cy="278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C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019684"/>
              </p:ext>
            </p:extLst>
          </p:nvPr>
        </p:nvGraphicFramePr>
        <p:xfrm>
          <a:off x="3705393" y="3718328"/>
          <a:ext cx="5316786" cy="257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100" y="3958932"/>
            <a:ext cx="2247900" cy="2334358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C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45607"/>
              </p:ext>
            </p:extLst>
          </p:nvPr>
        </p:nvGraphicFramePr>
        <p:xfrm>
          <a:off x="7117264" y="1178640"/>
          <a:ext cx="5087436" cy="288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2565569" y="3450606"/>
            <a:ext cx="16637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591532" y="3426227"/>
            <a:ext cx="16637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905061" y="3450606"/>
            <a:ext cx="16637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20065" y="6014670"/>
            <a:ext cx="2209035" cy="327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al cliente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532979" y="6048245"/>
            <a:ext cx="16637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54AC-F8A7-4671-A3BE-5CDB696F572B}" type="datetime9">
              <a:rPr lang="es-EC" smtClean="0"/>
              <a:t>18/9/2018 21:53:49</a:t>
            </a:fld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3907672" y="300320"/>
            <a:ext cx="3843552" cy="637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Servicio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422096" y="981309"/>
            <a:ext cx="3488078" cy="2928869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70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8663" y="1596939"/>
            <a:ext cx="8072438" cy="34456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7200" b="1" dirty="0">
                <a:latin typeface="Arial" panose="020B0604020202020204" pitchFamily="34" charset="0"/>
                <a:cs typeface="Arial" panose="020B0604020202020204" pitchFamily="34" charset="0"/>
              </a:rPr>
              <a:t>DELIMITACIÓN DEL </a:t>
            </a:r>
          </a:p>
          <a:p>
            <a:r>
              <a:rPr lang="es-EC" sz="7200" b="1" dirty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pic>
        <p:nvPicPr>
          <p:cNvPr id="11266" name="Picture 2" descr="Resultado de imagen para problema de investig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02" y="2206130"/>
            <a:ext cx="2421024" cy="24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AFD8-91AE-48EB-9FC0-9DBDB39B62AF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635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698827"/>
              </p:ext>
            </p:extLst>
          </p:nvPr>
        </p:nvGraphicFramePr>
        <p:xfrm>
          <a:off x="857251" y="442913"/>
          <a:ext cx="10115550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2233863" y="2995361"/>
            <a:ext cx="5685637" cy="49659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PRIORIDAD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FF86-B63B-4ECB-9408-146ABC7EDC88}" type="datetime9">
              <a:rPr lang="es-EC" smtClean="0"/>
              <a:t>18/9/2018 21:53:49</a:t>
            </a:fld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811944" y="5599847"/>
            <a:ext cx="724751" cy="19733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7923269" y="5797177"/>
            <a:ext cx="724751" cy="19733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019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258614"/>
              </p:ext>
            </p:extLst>
          </p:nvPr>
        </p:nvGraphicFramePr>
        <p:xfrm>
          <a:off x="285750" y="414338"/>
          <a:ext cx="11215687" cy="561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1377771" y="2139269"/>
            <a:ext cx="3973454" cy="49659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2625-50A7-4568-870F-CBA82C7D74E3}" type="datetime9">
              <a:rPr lang="es-EC" smtClean="0"/>
              <a:t>18/9/2018 21:53:49</a:t>
            </a:fld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3030508" y="5461000"/>
            <a:ext cx="724751" cy="26670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10261600" y="5727700"/>
            <a:ext cx="724751" cy="26670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389869" y="5461000"/>
            <a:ext cx="724751" cy="26670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93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345698"/>
              </p:ext>
            </p:extLst>
          </p:nvPr>
        </p:nvGraphicFramePr>
        <p:xfrm>
          <a:off x="428626" y="285750"/>
          <a:ext cx="11329987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1648469" y="2194481"/>
            <a:ext cx="4399006" cy="3807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s-EC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9CC-0BC3-4D15-A390-04F79EBEF843}" type="datetime9">
              <a:rPr lang="es-EC" smtClean="0"/>
              <a:t>18/9/2018 21:53:49</a:t>
            </a:fld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6386569" y="5643924"/>
            <a:ext cx="724751" cy="197330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0272769" y="5339016"/>
            <a:ext cx="724751" cy="304907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0413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4198" y="1337761"/>
            <a:ext cx="11373783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2)Percepción del Seguro, 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4) Pago de prima y 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10) Términos del contrato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04858" y="2097449"/>
            <a:ext cx="3749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Sector asegurador debe tener mayor congruencia en el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 los productos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validando la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 riesgo que tienen los usuarios 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829483" y="4137440"/>
            <a:ext cx="3998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Existe una cultura informal de seguros orientada al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miedo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los usuarios deben estar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informados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aumentando el valor del servicio. 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dibujos empresaria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873" b="21829"/>
          <a:stretch/>
        </p:blipFill>
        <p:spPr bwMode="auto">
          <a:xfrm>
            <a:off x="6331208" y="4048796"/>
            <a:ext cx="1390487" cy="17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ibujos empresar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98" y="2012055"/>
            <a:ext cx="1597633" cy="13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95" y="2152260"/>
            <a:ext cx="5794595" cy="22910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513703" y="404867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ANÁLISIS BIVARIADO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575F-3F69-4D67-AE05-B9178E6ADC3A}" type="datetime9">
              <a:rPr lang="es-EC" smtClean="0">
                <a:latin typeface="Arial" panose="020B0604020202020204" pitchFamily="34" charset="0"/>
                <a:cs typeface="Arial" panose="020B0604020202020204" pitchFamily="34" charset="0"/>
              </a:rPr>
              <a:t>18/9/2018 21:53:49</a:t>
            </a:fld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10000" y="3979586"/>
            <a:ext cx="457200" cy="181326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495036" y="3979586"/>
            <a:ext cx="457200" cy="181326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4800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5114" y="460291"/>
            <a:ext cx="10285185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El desempeño de las empresas aseguradoras tiene influencia sobre la percepción del cliente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4157" y="4586247"/>
            <a:ext cx="279545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Nivel de satisfacción por medio de comunicación</a:t>
            </a:r>
            <a:endParaRPr lang="es-EC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35" y="1874511"/>
            <a:ext cx="4190639" cy="1829286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354540" y="2454604"/>
            <a:ext cx="2326304" cy="369332"/>
          </a:xfrm>
          <a:prstGeom prst="rect">
            <a:avLst/>
          </a:prstGeom>
          <a:solidFill>
            <a:schemeClr val="tx2"/>
          </a:solidFill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del servicio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540" y="5718715"/>
            <a:ext cx="78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0,000 &lt; 0,05 se acepta la hipótesis alternativa </a:t>
            </a:r>
            <a:endParaRPr lang="es-EC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satisfacc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1"/>
          <a:stretch/>
        </p:blipFill>
        <p:spPr bwMode="auto">
          <a:xfrm>
            <a:off x="8739207" y="4946310"/>
            <a:ext cx="3142413" cy="13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10310413" y="3291855"/>
            <a:ext cx="509452" cy="323165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2DCA-C16D-4B36-9F28-202D96F0D2EE}" type="datetime9">
              <a:rPr lang="es-EC" smtClean="0">
                <a:latin typeface="Arial" panose="020B0604020202020204" pitchFamily="34" charset="0"/>
                <a:cs typeface="Arial" panose="020B0604020202020204" pitchFamily="34" charset="0"/>
              </a:rPr>
              <a:t>18/9/2018 21:53:49</a:t>
            </a:fld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54868" y="1551346"/>
            <a:ext cx="27094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ante un requerimiento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854867" y="2118146"/>
            <a:ext cx="270948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al cliente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861172" y="2435953"/>
            <a:ext cx="2703177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respuesta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861172" y="2789798"/>
            <a:ext cx="2703177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861172" y="3173063"/>
            <a:ext cx="2703177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continuo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149991" y="4150186"/>
            <a:ext cx="270317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Web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159609" y="4493755"/>
            <a:ext cx="270317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59609" y="5231123"/>
            <a:ext cx="270317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49988" y="3806617"/>
            <a:ext cx="270317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149989" y="4861791"/>
            <a:ext cx="270317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al cliente</a:t>
            </a:r>
          </a:p>
        </p:txBody>
      </p:sp>
    </p:spTree>
    <p:extLst>
      <p:ext uri="{BB962C8B-B14F-4D97-AF65-F5344CB8AC3E}">
        <p14:creationId xmlns:p14="http://schemas.microsoft.com/office/powerpoint/2010/main" val="2848134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9" y="1946188"/>
            <a:ext cx="4028331" cy="26814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79773" y="2063578"/>
            <a:ext cx="6759146" cy="2446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</a:p>
          <a:p>
            <a:pPr algn="ctr"/>
            <a:r>
              <a:rPr lang="es-EC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COMPETITIVIDAD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46-45E2-43E6-9BC1-ECBBE4CFABCB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3377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154965"/>
            <a:ext cx="12192000" cy="63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B2E5-EA5C-48C7-A475-7D6339326EAF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4622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82151" y="383060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97477" y="661081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914405" y="926746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72331"/>
              </p:ext>
            </p:extLst>
          </p:nvPr>
        </p:nvGraphicFramePr>
        <p:xfrm>
          <a:off x="282151" y="1720496"/>
          <a:ext cx="11567979" cy="4505323"/>
        </p:xfrm>
        <a:graphic>
          <a:graphicData uri="http://schemas.openxmlformats.org/drawingml/2006/table">
            <a:tbl>
              <a:tblPr/>
              <a:tblGrid>
                <a:gridCol w="2213914">
                  <a:extLst>
                    <a:ext uri="{9D8B030D-6E8A-4147-A177-3AD203B41FA5}">
                      <a16:colId xmlns:a16="http://schemas.microsoft.com/office/drawing/2014/main" val="4160029717"/>
                    </a:ext>
                  </a:extLst>
                </a:gridCol>
                <a:gridCol w="1804086">
                  <a:extLst>
                    <a:ext uri="{9D8B030D-6E8A-4147-A177-3AD203B41FA5}">
                      <a16:colId xmlns:a16="http://schemas.microsoft.com/office/drawing/2014/main" val="3886513544"/>
                    </a:ext>
                  </a:extLst>
                </a:gridCol>
                <a:gridCol w="3830595">
                  <a:extLst>
                    <a:ext uri="{9D8B030D-6E8A-4147-A177-3AD203B41FA5}">
                      <a16:colId xmlns:a16="http://schemas.microsoft.com/office/drawing/2014/main" val="2769925080"/>
                    </a:ext>
                  </a:extLst>
                </a:gridCol>
                <a:gridCol w="1629598">
                  <a:extLst>
                    <a:ext uri="{9D8B030D-6E8A-4147-A177-3AD203B41FA5}">
                      <a16:colId xmlns:a16="http://schemas.microsoft.com/office/drawing/2014/main" val="483185912"/>
                    </a:ext>
                  </a:extLst>
                </a:gridCol>
                <a:gridCol w="2089786">
                  <a:extLst>
                    <a:ext uri="{9D8B030D-6E8A-4147-A177-3AD203B41FA5}">
                      <a16:colId xmlns:a16="http://schemas.microsoft.com/office/drawing/2014/main" val="3614487249"/>
                    </a:ext>
                  </a:extLst>
                </a:gridCol>
              </a:tblGrid>
              <a:tr h="2283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7805" marR="7805" marT="7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7805" marR="7805" marT="7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7805" marR="7805" marT="7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7805" marR="7805" marT="7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805" marR="7805" marT="7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68071"/>
                  </a:ext>
                </a:extLst>
              </a:tr>
              <a:tr h="44961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Impulsar el mejoramiento continuo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mayores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intangibles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 incrementar el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valor del servicio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Ampliar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métodos y facilidades de pago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30164"/>
                  </a:ext>
                </a:extLst>
              </a:tr>
              <a:tr h="670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descuentos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 relación al monto y tipo de pago.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04299"/>
                  </a:ext>
                </a:extLst>
              </a:tr>
              <a:tr h="670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empoderamiento al bróker para la mejora de condiciones de la póliza 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36890"/>
                  </a:ext>
                </a:extLst>
              </a:tr>
              <a:tr h="670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Seguimiento continuo a clientes</a:t>
                      </a: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Mantener la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política de precios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consecuente a las condiciones del cliente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257592"/>
                  </a:ext>
                </a:extLst>
              </a:tr>
              <a:tr h="670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reclamos y requerimientos de clientes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997892"/>
                  </a:ext>
                </a:extLst>
              </a:tr>
              <a:tr h="6708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canal uno a uno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través de educación y capacitación.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Crecimiento de Ingresos 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5" marR="7805" marT="7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32912"/>
                  </a:ext>
                </a:extLst>
              </a:tr>
              <a:tr h="4496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Atraer a clientes 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medios digitales </a:t>
                      </a:r>
                    </a:p>
                  </a:txBody>
                  <a:tcPr marL="7805" marR="7805" marT="7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21381"/>
                  </a:ext>
                </a:extLst>
              </a:tr>
            </a:tbl>
          </a:graphicData>
        </a:graphic>
      </p:graphicFrame>
      <p:pic>
        <p:nvPicPr>
          <p:cNvPr id="28674" name="Picture 2" descr="Resultado de imagen para mejoramiento continu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69" y="371606"/>
            <a:ext cx="1961337" cy="1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297E-C9BA-4ED7-8F2E-9F64C821E7BC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6475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82151" y="383060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97477" y="661081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914405" y="926746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57886"/>
              </p:ext>
            </p:extLst>
          </p:nvPr>
        </p:nvGraphicFramePr>
        <p:xfrm>
          <a:off x="461540" y="1596939"/>
          <a:ext cx="11350022" cy="4491991"/>
        </p:xfrm>
        <a:graphic>
          <a:graphicData uri="http://schemas.openxmlformats.org/drawingml/2006/table">
            <a:tbl>
              <a:tblPr/>
              <a:tblGrid>
                <a:gridCol w="2263226">
                  <a:extLst>
                    <a:ext uri="{9D8B030D-6E8A-4147-A177-3AD203B41FA5}">
                      <a16:colId xmlns:a16="http://schemas.microsoft.com/office/drawing/2014/main" val="3918868432"/>
                    </a:ext>
                  </a:extLst>
                </a:gridCol>
                <a:gridCol w="1805665">
                  <a:extLst>
                    <a:ext uri="{9D8B030D-6E8A-4147-A177-3AD203B41FA5}">
                      <a16:colId xmlns:a16="http://schemas.microsoft.com/office/drawing/2014/main" val="3653930071"/>
                    </a:ext>
                  </a:extLst>
                </a:gridCol>
                <a:gridCol w="3276508">
                  <a:extLst>
                    <a:ext uri="{9D8B030D-6E8A-4147-A177-3AD203B41FA5}">
                      <a16:colId xmlns:a16="http://schemas.microsoft.com/office/drawing/2014/main" val="3846360072"/>
                    </a:ext>
                  </a:extLst>
                </a:gridCol>
                <a:gridCol w="2072606">
                  <a:extLst>
                    <a:ext uri="{9D8B030D-6E8A-4147-A177-3AD203B41FA5}">
                      <a16:colId xmlns:a16="http://schemas.microsoft.com/office/drawing/2014/main" val="2032975851"/>
                    </a:ext>
                  </a:extLst>
                </a:gridCol>
                <a:gridCol w="1932017">
                  <a:extLst>
                    <a:ext uri="{9D8B030D-6E8A-4147-A177-3AD203B41FA5}">
                      <a16:colId xmlns:a16="http://schemas.microsoft.com/office/drawing/2014/main" val="1258808926"/>
                    </a:ext>
                  </a:extLst>
                </a:gridCol>
              </a:tblGrid>
              <a:tr h="2108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6157" marR="6157" marT="61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6157" marR="6157" marT="61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6157" marR="6157" marT="61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6157" marR="6157" marT="61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6157" marR="6157" marT="61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81460"/>
                  </a:ext>
                </a:extLst>
              </a:tr>
              <a:tr h="28238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de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formación y capacitación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personal</a:t>
                      </a: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mayores intangibles para incrementar el valor del servicio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Ampliar métodos y facilidades de pago.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88415"/>
                  </a:ext>
                </a:extLst>
              </a:tr>
              <a:tr h="3448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descuentos en relación al monto y tipo de pago.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866803"/>
                  </a:ext>
                </a:extLst>
              </a:tr>
              <a:tr h="4199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empoderamiento al bróker para la mejora de condiciones de la póliza 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04007"/>
                  </a:ext>
                </a:extLst>
              </a:tr>
              <a:tr h="6207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continuo a clientes</a:t>
                      </a: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Mantener la política de precios consecuente a las condiciones del cliente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48056"/>
                  </a:ext>
                </a:extLst>
              </a:tr>
              <a:tr h="3667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tiempo de respuesta a reclamos y requerimientos de clientes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1961"/>
                  </a:ext>
                </a:extLst>
              </a:tr>
              <a:tr h="3275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educación y capacitación.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Crecimiento de Ingresos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02507"/>
                  </a:ext>
                </a:extLst>
              </a:tr>
              <a:tr h="2756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Atraer a clientes a medios digitales </a:t>
                      </a: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65891"/>
                  </a:ext>
                </a:extLst>
              </a:tr>
              <a:tr h="7328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Dar a conocer causa y efecto del contenido de la póliza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</a:t>
                      </a:r>
                      <a:r>
                        <a:rPr lang="es-EC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educación y capacitación.</a:t>
                      </a:r>
                      <a:b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Crecimiento de Ingresos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</a:p>
                  </a:txBody>
                  <a:tcPr marL="6157" marR="6157" marT="6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0339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726" y="135688"/>
            <a:ext cx="2136855" cy="1335001"/>
          </a:xfrm>
          <a:prstGeom prst="rect">
            <a:avLst/>
          </a:prstGeom>
        </p:spPr>
      </p:pic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9F19-0FED-4B97-BE19-BCF66592A7EC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950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49336"/>
              </p:ext>
            </p:extLst>
          </p:nvPr>
        </p:nvGraphicFramePr>
        <p:xfrm>
          <a:off x="469901" y="1623489"/>
          <a:ext cx="11074398" cy="4684984"/>
        </p:xfrm>
        <a:graphic>
          <a:graphicData uri="http://schemas.openxmlformats.org/drawingml/2006/table">
            <a:tbl>
              <a:tblPr/>
              <a:tblGrid>
                <a:gridCol w="1574799">
                  <a:extLst>
                    <a:ext uri="{9D8B030D-6E8A-4147-A177-3AD203B41FA5}">
                      <a16:colId xmlns:a16="http://schemas.microsoft.com/office/drawing/2014/main" val="2621455404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822678563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348519209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670458985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3432624469"/>
                    </a:ext>
                  </a:extLst>
                </a:gridCol>
              </a:tblGrid>
              <a:tr h="4512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7692" marR="7692" marT="76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62676"/>
                  </a:ext>
                </a:extLst>
              </a:tr>
              <a:tr h="31660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</a:t>
                      </a:r>
                      <a:r>
                        <a:rPr lang="es-EC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sistemas de información</a:t>
                      </a: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mayores intangibles para incrementar el valor del servicio</a:t>
                      </a: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Ampliar métodos y facilidades de pago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  <a:b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  <a:b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60666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descuentos en relación al monto y tipo de pago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06478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empoderamiento al bróker para la mejora de condiciones de la póliza 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80906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Seguimiento continuo a clientes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Mantener la política de precios consecuente a las condiciones del cliente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57363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tiempo de respuesta a reclamos y requerimientos de clientes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30061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educación y capacitación.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Crecimiento de Ingresos </a:t>
                      </a:r>
                      <a:b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5578"/>
                  </a:ext>
                </a:extLst>
              </a:tr>
              <a:tr h="316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Atraer a clientes a medios digitales 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40378"/>
                  </a:ext>
                </a:extLst>
              </a:tr>
              <a:tr h="4721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Establecer mecanismos  efectivos de comunicación virtuales y físicos 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educación y capacitación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596133"/>
                  </a:ext>
                </a:extLst>
              </a:tr>
              <a:tr h="316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Atraer a clientes a medios digitales</a:t>
                      </a: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32493"/>
                  </a:ext>
                </a:extLst>
              </a:tr>
              <a:tr h="451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aplicaciones móviles </a:t>
                      </a:r>
                    </a:p>
                  </a:txBody>
                  <a:tcPr marL="7692" marR="7692" marT="7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Atraer a clientes a medios digitales</a:t>
                      </a:r>
                    </a:p>
                  </a:txBody>
                  <a:tcPr marL="7692" marR="7692" marT="7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7331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294851" y="394011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10177" y="672032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927105" y="937697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580" y="228735"/>
            <a:ext cx="1170810" cy="1170810"/>
          </a:xfrm>
          <a:prstGeom prst="rect">
            <a:avLst/>
          </a:prstGeom>
        </p:spPr>
      </p:pic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B01A-2B78-4FC5-9FE7-C626CA92793B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089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6846" y="1938235"/>
            <a:ext cx="10692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sector asegurador en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 Latina es un pilar fundamental y dinamizador de la economía actual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ha tenido un crecimiento gracias a la expansión del sector financiero en la región (Navarro &amp;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Wahren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2017).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16846" y="3383334"/>
            <a:ext cx="10692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determinación de los factores que influyen en el mercado de seguros permite un estudio del entorno clave, logrando que las empresas desarrollen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estratégicas consistentes con su mercado</a:t>
            </a: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Resultado de imagen para mercado de segu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34"/>
            <a:ext cx="1589896" cy="17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EMPRESAS DE SEGUROS DE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9" y="4870792"/>
            <a:ext cx="11275928" cy="14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737541" y="317434"/>
            <a:ext cx="8699156" cy="12795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PLANTEAMIENTO DEL </a:t>
            </a:r>
          </a:p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3A46-128B-4068-81AD-BC80F28BCD4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86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08239" y="428362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51477" y="740716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387051" y="1040714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64962"/>
              </p:ext>
            </p:extLst>
          </p:nvPr>
        </p:nvGraphicFramePr>
        <p:xfrm>
          <a:off x="942895" y="1760841"/>
          <a:ext cx="10690305" cy="4446270"/>
        </p:xfrm>
        <a:graphic>
          <a:graphicData uri="http://schemas.openxmlformats.org/drawingml/2006/table">
            <a:tbl>
              <a:tblPr/>
              <a:tblGrid>
                <a:gridCol w="2215284">
                  <a:extLst>
                    <a:ext uri="{9D8B030D-6E8A-4147-A177-3AD203B41FA5}">
                      <a16:colId xmlns:a16="http://schemas.microsoft.com/office/drawing/2014/main" val="2996498896"/>
                    </a:ext>
                  </a:extLst>
                </a:gridCol>
                <a:gridCol w="2215284">
                  <a:extLst>
                    <a:ext uri="{9D8B030D-6E8A-4147-A177-3AD203B41FA5}">
                      <a16:colId xmlns:a16="http://schemas.microsoft.com/office/drawing/2014/main" val="977632087"/>
                    </a:ext>
                  </a:extLst>
                </a:gridCol>
                <a:gridCol w="2215284">
                  <a:extLst>
                    <a:ext uri="{9D8B030D-6E8A-4147-A177-3AD203B41FA5}">
                      <a16:colId xmlns:a16="http://schemas.microsoft.com/office/drawing/2014/main" val="3067481324"/>
                    </a:ext>
                  </a:extLst>
                </a:gridCol>
                <a:gridCol w="1579560">
                  <a:extLst>
                    <a:ext uri="{9D8B030D-6E8A-4147-A177-3AD203B41FA5}">
                      <a16:colId xmlns:a16="http://schemas.microsoft.com/office/drawing/2014/main" val="2241303181"/>
                    </a:ext>
                  </a:extLst>
                </a:gridCol>
                <a:gridCol w="2464893">
                  <a:extLst>
                    <a:ext uri="{9D8B030D-6E8A-4147-A177-3AD203B41FA5}">
                      <a16:colId xmlns:a16="http://schemas.microsoft.com/office/drawing/2014/main" val="264341764"/>
                    </a:ext>
                  </a:extLst>
                </a:gridCol>
              </a:tblGrid>
              <a:tr h="2511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68988"/>
                  </a:ext>
                </a:extLst>
              </a:tr>
              <a:tr h="72840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Impulsar el mejoramiento continuo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la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difusión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los atributos de las pólizas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Aumentar el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interés y la conciencia del  consumidor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19823"/>
                  </a:ext>
                </a:extLst>
              </a:tr>
              <a:tr h="7284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educación y capacitación.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43580"/>
                  </a:ext>
                </a:extLst>
              </a:tr>
              <a:tr h="9544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la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comunicación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los atributos de la póliza al usuario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canal uno a uno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través de educación y capacitación.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90548"/>
                  </a:ext>
                </a:extLst>
              </a:tr>
              <a:tr h="7284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conocer causa y efecto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del contenido de la póliza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Cambiar la percepción de los atributos de las póliza de seguro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53871"/>
                  </a:ext>
                </a:extLst>
              </a:tr>
              <a:tr h="7284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Cambiar la percepción de los usuarios a una cultura preventiva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105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mejoramiento conti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69" y="371606"/>
            <a:ext cx="1961337" cy="1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6033-1A2F-485D-86A4-032BC63D292C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0865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08239" y="428362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51477" y="740716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387051" y="1040714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14875"/>
              </p:ext>
            </p:extLst>
          </p:nvPr>
        </p:nvGraphicFramePr>
        <p:xfrm>
          <a:off x="943577" y="1661307"/>
          <a:ext cx="10194323" cy="3913036"/>
        </p:xfrm>
        <a:graphic>
          <a:graphicData uri="http://schemas.openxmlformats.org/drawingml/2006/table">
            <a:tbl>
              <a:tblPr/>
              <a:tblGrid>
                <a:gridCol w="2112505">
                  <a:extLst>
                    <a:ext uri="{9D8B030D-6E8A-4147-A177-3AD203B41FA5}">
                      <a16:colId xmlns:a16="http://schemas.microsoft.com/office/drawing/2014/main" val="1318375663"/>
                    </a:ext>
                  </a:extLst>
                </a:gridCol>
                <a:gridCol w="2112505">
                  <a:extLst>
                    <a:ext uri="{9D8B030D-6E8A-4147-A177-3AD203B41FA5}">
                      <a16:colId xmlns:a16="http://schemas.microsoft.com/office/drawing/2014/main" val="638109443"/>
                    </a:ext>
                  </a:extLst>
                </a:gridCol>
                <a:gridCol w="2112505">
                  <a:extLst>
                    <a:ext uri="{9D8B030D-6E8A-4147-A177-3AD203B41FA5}">
                      <a16:colId xmlns:a16="http://schemas.microsoft.com/office/drawing/2014/main" val="166510203"/>
                    </a:ext>
                  </a:extLst>
                </a:gridCol>
                <a:gridCol w="1506275">
                  <a:extLst>
                    <a:ext uri="{9D8B030D-6E8A-4147-A177-3AD203B41FA5}">
                      <a16:colId xmlns:a16="http://schemas.microsoft.com/office/drawing/2014/main" val="433507548"/>
                    </a:ext>
                  </a:extLst>
                </a:gridCol>
                <a:gridCol w="2350533">
                  <a:extLst>
                    <a:ext uri="{9D8B030D-6E8A-4147-A177-3AD203B41FA5}">
                      <a16:colId xmlns:a16="http://schemas.microsoft.com/office/drawing/2014/main" val="1922899649"/>
                    </a:ext>
                  </a:extLst>
                </a:gridCol>
              </a:tblGrid>
              <a:tr h="2970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69746"/>
                  </a:ext>
                </a:extLst>
              </a:tr>
              <a:tr h="11287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de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formación y capacitación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la comunicación de los atributos de la póliza al usuario.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Profundizar el canal uno a uno a través de educación y capacitación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Maximizar el valor en relación al precio percibido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17424"/>
                  </a:ext>
                </a:extLst>
              </a:tr>
              <a:tr h="1143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a conocer causa y efecto del contenido de la póliza</a:t>
                      </a:r>
                      <a:b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Cambiar la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percepción de los atributos </a:t>
                      </a:r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las póliza de seguro</a:t>
                      </a:r>
                      <a:b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76686"/>
                  </a:ext>
                </a:extLst>
              </a:tr>
              <a:tr h="1143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Cambiar la percepción de los usuarios a una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cultura preventiva</a:t>
                      </a:r>
                      <a:b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77368"/>
                  </a:ext>
                </a:extLst>
              </a:tr>
            </a:tbl>
          </a:graphicData>
        </a:graphic>
      </p:graphicFrame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B2BA-4242-4462-BA84-008859510A9A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5918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82151" y="383060"/>
            <a:ext cx="1406610" cy="420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14867" y="673440"/>
            <a:ext cx="1548712" cy="42012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759941" y="970000"/>
            <a:ext cx="1680519" cy="40777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05276"/>
              </p:ext>
            </p:extLst>
          </p:nvPr>
        </p:nvGraphicFramePr>
        <p:xfrm>
          <a:off x="759941" y="1674333"/>
          <a:ext cx="8851553" cy="3686175"/>
        </p:xfrm>
        <a:graphic>
          <a:graphicData uri="http://schemas.openxmlformats.org/drawingml/2006/table">
            <a:tbl>
              <a:tblPr/>
              <a:tblGrid>
                <a:gridCol w="2042666">
                  <a:extLst>
                    <a:ext uri="{9D8B030D-6E8A-4147-A177-3AD203B41FA5}">
                      <a16:colId xmlns:a16="http://schemas.microsoft.com/office/drawing/2014/main" val="3994566470"/>
                    </a:ext>
                  </a:extLst>
                </a:gridCol>
                <a:gridCol w="1641428">
                  <a:extLst>
                    <a:ext uri="{9D8B030D-6E8A-4147-A177-3AD203B41FA5}">
                      <a16:colId xmlns:a16="http://schemas.microsoft.com/office/drawing/2014/main" val="4069582762"/>
                    </a:ext>
                  </a:extLst>
                </a:gridCol>
                <a:gridCol w="1641428">
                  <a:extLst>
                    <a:ext uri="{9D8B030D-6E8A-4147-A177-3AD203B41FA5}">
                      <a16:colId xmlns:a16="http://schemas.microsoft.com/office/drawing/2014/main" val="4294191941"/>
                    </a:ext>
                  </a:extLst>
                </a:gridCol>
                <a:gridCol w="1641428">
                  <a:extLst>
                    <a:ext uri="{9D8B030D-6E8A-4147-A177-3AD203B41FA5}">
                      <a16:colId xmlns:a16="http://schemas.microsoft.com/office/drawing/2014/main" val="4087945395"/>
                    </a:ext>
                  </a:extLst>
                </a:gridCol>
                <a:gridCol w="1884603">
                  <a:extLst>
                    <a:ext uri="{9D8B030D-6E8A-4147-A177-3AD203B41FA5}">
                      <a16:colId xmlns:a16="http://schemas.microsoft.com/office/drawing/2014/main" val="2979946136"/>
                    </a:ext>
                  </a:extLst>
                </a:gridCol>
              </a:tblGrid>
              <a:tr h="2530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Aprendizaje y desarrollo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Internos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7509"/>
                  </a:ext>
                </a:extLst>
              </a:tr>
              <a:tr h="1385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Impulsar el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mejoramiento continuo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Segmentar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los clientes en relación a su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edad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Adaptar los términos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atributos por segmentos de edad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Optimizar activos productivos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LA COMPETITIVIDAD DEL MERCADO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5832218"/>
                  </a:ext>
                </a:extLst>
              </a:tr>
              <a:tr h="1626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Ampliar la cartera de productos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especializados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 relación a la prioridad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</a:t>
                      </a:r>
                      <a:r>
                        <a:rPr lang="es-EC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empoderamiento al bróker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 la mejora de condiciones de la póliza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27233"/>
                  </a:ext>
                </a:extLst>
              </a:tr>
            </a:tbl>
          </a:graphicData>
        </a:graphic>
      </p:graphicFrame>
      <p:pic>
        <p:nvPicPr>
          <p:cNvPr id="2253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85" y="4245576"/>
            <a:ext cx="2071816" cy="2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0D13-33A1-4791-A78F-AAB3B2C2AA9B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55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7968" y="1760838"/>
            <a:ext cx="8452021" cy="30212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60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r>
              <a:rPr lang="es-EC" sz="60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r>
              <a:rPr lang="es-EC" sz="60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pic>
        <p:nvPicPr>
          <p:cNvPr id="13314" name="Picture 2" descr="Resultado de imagen para conclu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47" y="4349578"/>
            <a:ext cx="1436147" cy="17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711E-B15A-4D12-9144-0E73B82DE3F3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1890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2303" y="556049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2295887"/>
              </p:ext>
            </p:extLst>
          </p:nvPr>
        </p:nvGraphicFramePr>
        <p:xfrm>
          <a:off x="1204096" y="887584"/>
          <a:ext cx="95462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1749-0FF9-48CC-94B0-F1CB092A75F6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2551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2303" y="556049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1187518"/>
              </p:ext>
            </p:extLst>
          </p:nvPr>
        </p:nvGraphicFramePr>
        <p:xfrm>
          <a:off x="1063367" y="1492593"/>
          <a:ext cx="10057028" cy="466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8B7D-89CC-4DF8-93B0-4EABF03F2295}" type="datetime9">
              <a:rPr lang="es-EC" smtClean="0"/>
              <a:t>18/9/2018 21:53:49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37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56005" y="2175755"/>
            <a:ext cx="7562335" cy="21747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72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1026" name="Picture 2" descr="Resultado de imagen para OBJETIV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2" y="2247000"/>
            <a:ext cx="3048448" cy="20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676-9433-4BFF-A3FF-1936763F6DF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38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96776" y="1523646"/>
            <a:ext cx="10124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Investigar la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 del cliente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las empresas del sector seguros en el contexto del conocimiento de los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que influyen en la competitividad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durante el periodo 2014 – 2017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42304" y="3071679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42303" y="556049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6776" y="4173144"/>
            <a:ext cx="10124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factores claves en la competitividad de las empresas de seguros mediante un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estratégico.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Determinar la percepción del cliente de las empresas de seguros con relación a los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claves de competitividad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Proponer </a:t>
            </a:r>
            <a:r>
              <a:rPr lang="es-EC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de competitividad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con relación de la percepción del cliente de las empresas del sector seguros.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E183-1192-4443-ADF6-C1FFB823352C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046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3265" y="510703"/>
            <a:ext cx="8699156" cy="753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" y="326511"/>
            <a:ext cx="1496448" cy="14187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03270" y="2232417"/>
            <a:ext cx="8149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La presente investigación es importante, ya que nos permite identificar las </a:t>
            </a:r>
            <a:r>
              <a:rPr lang="es-EC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principales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que impactan en las empresas para ser </a:t>
            </a:r>
            <a:r>
              <a:rPr lang="es-EC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competitivas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, permitiendo identificar los aspectos claves que influyan positivamente en la </a:t>
            </a:r>
            <a:r>
              <a:rPr lang="es-EC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su gestión empresarial.</a:t>
            </a:r>
          </a:p>
        </p:txBody>
      </p:sp>
      <p:pic>
        <p:nvPicPr>
          <p:cNvPr id="14338" name="Picture 2" descr="Resultado de imagen para MEJORA DE RESUL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6" y="2656704"/>
            <a:ext cx="2961842" cy="20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C1A4-4714-43EA-952B-809DFA9D41E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27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0649" y="1596939"/>
            <a:ext cx="7562335" cy="2780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pic>
        <p:nvPicPr>
          <p:cNvPr id="3074" name="Picture 2" descr="Resultado de imagen para TEOR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9560" l="778" r="53529">
                        <a14:foregroundMark x1="21770" y1="48461" x2="21770" y2="53914"/>
                        <a14:foregroundMark x1="32416" y1="46438" x2="32596" y2="54529"/>
                        <a14:foregroundMark x1="30263" y1="50748" x2="37141" y2="53650"/>
                        <a14:foregroundMark x1="17045" y1="86192" x2="37141" y2="92788"/>
                        <a14:foregroundMark x1="48804" y1="83553" x2="44617" y2="65259"/>
                        <a14:foregroundMark x1="45813" y1="88742" x2="45813" y2="74230"/>
                        <a14:foregroundMark x1="48804" y1="80651" x2="49163" y2="87863"/>
                        <a14:foregroundMark x1="49940" y1="84960" x2="49940" y2="88215"/>
                        <a14:foregroundMark x1="50179" y1="82058" x2="50179" y2="88742"/>
                        <a14:foregroundMark x1="50538" y1="83553" x2="50538" y2="91117"/>
                        <a14:foregroundMark x1="39533" y1="95427" x2="36543" y2="84081"/>
                        <a14:foregroundMark x1="28828" y1="89358" x2="38337" y2="83553"/>
                        <a14:foregroundMark x1="33792" y1="77133" x2="39294" y2="87863"/>
                        <a14:foregroundMark x1="14653" y1="84433" x2="21352" y2="79156"/>
                        <a14:foregroundMark x1="14833" y1="84433" x2="20156" y2="76605"/>
                        <a14:foregroundMark x1="14833" y1="32190" x2="26495" y2="27265"/>
                        <a14:foregroundMark x1="38517" y1="31926" x2="38517" y2="61478"/>
                        <a14:foregroundMark x1="39892" y1="30431" x2="21172" y2="24626"/>
                        <a14:foregroundMark x1="17045" y1="27265" x2="12500" y2="59455"/>
                        <a14:foregroundMark x1="10706" y1="36588" x2="8732" y2="33333"/>
                        <a14:backgroundMark x1="37560" y1="74230" x2="40072" y2="74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89"/>
          <a:stretch/>
        </p:blipFill>
        <p:spPr bwMode="auto">
          <a:xfrm>
            <a:off x="10449019" y="1383956"/>
            <a:ext cx="1631770" cy="20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BF1B-4DB4-464B-9746-B5E4501248F6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25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58249" y="652959"/>
            <a:ext cx="9826092" cy="92218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de Diamante de la Competitividad.</a:t>
            </a:r>
          </a:p>
          <a:p>
            <a:pPr marL="0" indent="0">
              <a:buNone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diamante da relevancia a un </a:t>
            </a:r>
            <a:r>
              <a:rPr lang="es-EC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clúster del entorno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influye en la empresa” (Porter, 1991).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62" y="1910877"/>
            <a:ext cx="9662983" cy="42383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1" y="178229"/>
            <a:ext cx="1496448" cy="141871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438768" y="27926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Elipse 2"/>
          <p:cNvSpPr/>
          <p:nvPr/>
        </p:nvSpPr>
        <p:spPr>
          <a:xfrm>
            <a:off x="7438768" y="3787723"/>
            <a:ext cx="1853513" cy="1104882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240-B690-431F-AB15-3C28AD7394D9}" type="datetime9">
              <a:rPr lang="es-EC" smtClean="0"/>
              <a:t>18/9/2018 21:53:48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94211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2945</TotalTime>
  <Words>2325</Words>
  <Application>Microsoft Office PowerPoint</Application>
  <PresentationFormat>Panorámica</PresentationFormat>
  <Paragraphs>341</Paragraphs>
  <Slides>45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61" baseType="lpstr">
      <vt:lpstr>Microsoft YaHei</vt:lpstr>
      <vt:lpstr>Microsoft YaHei</vt:lpstr>
      <vt:lpstr>黑体</vt:lpstr>
      <vt:lpstr>宋体</vt:lpstr>
      <vt:lpstr>Arial</vt:lpstr>
      <vt:lpstr>Calibri</vt:lpstr>
      <vt:lpstr>Calibri Light</vt:lpstr>
      <vt:lpstr>Cambria Math</vt:lpstr>
      <vt:lpstr>FrutigerNext LT Medium</vt:lpstr>
      <vt:lpstr>HELVETICA</vt:lpstr>
      <vt:lpstr>Times New Roman</vt:lpstr>
      <vt:lpstr>Webdings</vt:lpstr>
      <vt:lpstr>Wingdings</vt:lpstr>
      <vt:lpstr>Retrospección</vt:lpstr>
      <vt:lpstr>CorelDRAW</vt:lpstr>
      <vt:lpstr>Visio</vt:lpstr>
      <vt:lpstr>Presentación de PowerPoint</vt:lpstr>
      <vt:lpstr>Nota metodológica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Wesly Benitez</dc:creator>
  <cp:lastModifiedBy>Procesos Clientes</cp:lastModifiedBy>
  <cp:revision>96</cp:revision>
  <dcterms:created xsi:type="dcterms:W3CDTF">2018-09-03T01:15:23Z</dcterms:created>
  <dcterms:modified xsi:type="dcterms:W3CDTF">2018-09-19T02:54:11Z</dcterms:modified>
</cp:coreProperties>
</file>