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86" r:id="rId3"/>
    <p:sldId id="346" r:id="rId4"/>
    <p:sldId id="347" r:id="rId5"/>
    <p:sldId id="296" r:id="rId6"/>
    <p:sldId id="297" r:id="rId7"/>
    <p:sldId id="348" r:id="rId8"/>
    <p:sldId id="302" r:id="rId9"/>
    <p:sldId id="361" r:id="rId10"/>
    <p:sldId id="349" r:id="rId11"/>
    <p:sldId id="289" r:id="rId12"/>
    <p:sldId id="337" r:id="rId13"/>
    <p:sldId id="298" r:id="rId14"/>
    <p:sldId id="350" r:id="rId15"/>
    <p:sldId id="362" r:id="rId16"/>
    <p:sldId id="338" r:id="rId17"/>
    <p:sldId id="321" r:id="rId18"/>
    <p:sldId id="316" r:id="rId19"/>
    <p:sldId id="322" r:id="rId20"/>
    <p:sldId id="345" r:id="rId21"/>
    <p:sldId id="351" r:id="rId22"/>
    <p:sldId id="352" r:id="rId23"/>
    <p:sldId id="343" r:id="rId24"/>
    <p:sldId id="353" r:id="rId25"/>
    <p:sldId id="354" r:id="rId26"/>
    <p:sldId id="355" r:id="rId27"/>
    <p:sldId id="360" r:id="rId28"/>
    <p:sldId id="356" r:id="rId29"/>
    <p:sldId id="357" r:id="rId30"/>
    <p:sldId id="358" r:id="rId31"/>
    <p:sldId id="363" r:id="rId32"/>
    <p:sldId id="364" r:id="rId33"/>
    <p:sldId id="365" r:id="rId34"/>
    <p:sldId id="366" r:id="rId35"/>
    <p:sldId id="367" r:id="rId36"/>
    <p:sldId id="369" r:id="rId37"/>
    <p:sldId id="335"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8BB8E1"/>
    <a:srgbClr val="FFFF71"/>
    <a:srgbClr val="FFF4E7"/>
    <a:srgbClr val="7093D2"/>
    <a:srgbClr val="E9EBF5"/>
    <a:srgbClr val="FFC5FF"/>
    <a:srgbClr val="FF99FF"/>
    <a:srgbClr val="BACAE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p:scale>
          <a:sx n="70" d="100"/>
          <a:sy n="70" d="100"/>
        </p:scale>
        <p:origin x="1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ocuments\PAIT0000%20LAPTOP\1%20ACTUAL%20PLAN%20DE%20TESIS\SPSS%20Y%20ENTREVISTATESIS\TABULACION%201\GLOBAL%20RESUM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ocuments\PAIT0000%20LAPTOP\1%20ACTUAL%20PLAN%20DE%20TESIS\SPSS%20Y%20ENTREVISTATESIS\TABULACION%201\POR%20SUPERMERCAD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solidFill>
            <a:sysClr val="windowText" lastClr="000000"/>
          </a:solidFill>
        </a:ln>
        <a:effectLst/>
        <a:sp3d>
          <a:contourClr>
            <a:sysClr val="windowText" lastClr="000000"/>
          </a:contourClr>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dPt>
            <c:idx val="4"/>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01-ED96-488D-A967-8A1A29677AB2}"/>
              </c:ext>
            </c:extLst>
          </c:dPt>
          <c:dLbls>
            <c:dLbl>
              <c:idx val="0"/>
              <c:layout/>
              <c:tx>
                <c:rich>
                  <a:bodyPr/>
                  <a:lstStyle/>
                  <a:p>
                    <a:r>
                      <a:rPr lang="en-US" dirty="0"/>
                      <a:t>82,58%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6A7-4940-892C-CDFAC831CC7C}"/>
                </c:ext>
                <c:ext xmlns:c15="http://schemas.microsoft.com/office/drawing/2012/chart" uri="{CE6537A1-D6FC-4f65-9D91-7224C49458BB}">
                  <c15:layout/>
                </c:ext>
              </c:extLst>
            </c:dLbl>
            <c:dLbl>
              <c:idx val="1"/>
              <c:layout/>
              <c:tx>
                <c:rich>
                  <a:bodyPr/>
                  <a:lstStyle/>
                  <a:p>
                    <a:r>
                      <a:rPr lang="en-US" dirty="0"/>
                      <a:t>81,10%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6A7-4940-892C-CDFAC831CC7C}"/>
                </c:ext>
                <c:ext xmlns:c15="http://schemas.microsoft.com/office/drawing/2012/chart" uri="{CE6537A1-D6FC-4f65-9D91-7224C49458BB}">
                  <c15:layout/>
                </c:ext>
              </c:extLst>
            </c:dLbl>
            <c:dLbl>
              <c:idx val="2"/>
              <c:layout/>
              <c:tx>
                <c:rich>
                  <a:bodyPr/>
                  <a:lstStyle/>
                  <a:p>
                    <a:r>
                      <a:rPr lang="en-US" dirty="0"/>
                      <a:t>79,94%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6A7-4940-892C-CDFAC831CC7C}"/>
                </c:ext>
                <c:ext xmlns:c15="http://schemas.microsoft.com/office/drawing/2012/chart" uri="{CE6537A1-D6FC-4f65-9D91-7224C49458BB}">
                  <c15:layout/>
                </c:ext>
              </c:extLst>
            </c:dLbl>
            <c:dLbl>
              <c:idx val="3"/>
              <c:layout/>
              <c:tx>
                <c:rich>
                  <a:bodyPr/>
                  <a:lstStyle/>
                  <a:p>
                    <a:r>
                      <a:rPr lang="en-US" dirty="0"/>
                      <a:t>79,76%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6A7-4940-892C-CDFAC831CC7C}"/>
                </c:ext>
                <c:ext xmlns:c15="http://schemas.microsoft.com/office/drawing/2012/chart" uri="{CE6537A1-D6FC-4f65-9D91-7224C49458BB}">
                  <c15:layout/>
                </c:ext>
              </c:extLst>
            </c:dLbl>
            <c:dLbl>
              <c:idx val="4"/>
              <c:layout/>
              <c:tx>
                <c:rich>
                  <a:bodyPr/>
                  <a:lstStyle/>
                  <a:p>
                    <a:r>
                      <a:rPr lang="en-US" dirty="0"/>
                      <a:t>76,35%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D96-488D-A967-8A1A29677AB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'TABULACION-BASE DE DATOS'!$N$262:$N$266</c:f>
              <c:strCache>
                <c:ptCount val="5"/>
                <c:pt idx="0">
                  <c:v>Seguridad</c:v>
                </c:pt>
                <c:pt idx="1">
                  <c:v>Elementos tangibles</c:v>
                </c:pt>
                <c:pt idx="2">
                  <c:v>Empatía</c:v>
                </c:pt>
                <c:pt idx="3">
                  <c:v>Fiabilidad</c:v>
                </c:pt>
                <c:pt idx="4">
                  <c:v>Capacidad de respuesta</c:v>
                </c:pt>
              </c:strCache>
            </c:strRef>
          </c:cat>
          <c:val>
            <c:numRef>
              <c:f>'TABULACION-BASE DE DATOS'!$O$262:$O$266</c:f>
              <c:numCache>
                <c:formatCode>General</c:formatCode>
                <c:ptCount val="5"/>
                <c:pt idx="0">
                  <c:v>4.13</c:v>
                </c:pt>
                <c:pt idx="1">
                  <c:v>4.0599999999999996</c:v>
                </c:pt>
                <c:pt idx="2">
                  <c:v>4</c:v>
                </c:pt>
                <c:pt idx="3">
                  <c:v>3.99</c:v>
                </c:pt>
                <c:pt idx="4">
                  <c:v>3.82</c:v>
                </c:pt>
              </c:numCache>
            </c:numRef>
          </c:val>
          <c:extLst xmlns:c16r2="http://schemas.microsoft.com/office/drawing/2015/06/chart">
            <c:ext xmlns:c16="http://schemas.microsoft.com/office/drawing/2014/chart" uri="{C3380CC4-5D6E-409C-BE32-E72D297353CC}">
              <c16:uniqueId val="{00000002-ED96-488D-A967-8A1A29677AB2}"/>
            </c:ext>
          </c:extLst>
        </c:ser>
        <c:dLbls>
          <c:showLegendKey val="0"/>
          <c:showVal val="1"/>
          <c:showCatName val="0"/>
          <c:showSerName val="0"/>
          <c:showPercent val="0"/>
          <c:showBubbleSize val="0"/>
        </c:dLbls>
        <c:gapWidth val="79"/>
        <c:shape val="box"/>
        <c:axId val="296459856"/>
        <c:axId val="296452408"/>
        <c:axId val="0"/>
      </c:bar3DChart>
      <c:catAx>
        <c:axId val="296459856"/>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296452408"/>
        <c:crosses val="autoZero"/>
        <c:auto val="1"/>
        <c:lblAlgn val="ctr"/>
        <c:lblOffset val="100"/>
        <c:noMultiLvlLbl val="0"/>
      </c:catAx>
      <c:valAx>
        <c:axId val="296452408"/>
        <c:scaling>
          <c:orientation val="minMax"/>
        </c:scaling>
        <c:delete val="1"/>
        <c:axPos val="b"/>
        <c:numFmt formatCode="General" sourceLinked="1"/>
        <c:majorTickMark val="none"/>
        <c:minorTickMark val="none"/>
        <c:tickLblPos val="nextTo"/>
        <c:crossAx val="296459856"/>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solid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Hoja2!$A$8</c:f>
              <c:strCache>
                <c:ptCount val="1"/>
                <c:pt idx="0">
                  <c:v>Porcentaje</c:v>
                </c:pt>
              </c:strCache>
            </c:strRef>
          </c:tx>
          <c:spPr>
            <a:solidFill>
              <a:schemeClr val="accent1">
                <a:alpha val="70000"/>
              </a:schemeClr>
            </a:solidFill>
            <a:ln>
              <a:noFill/>
            </a:ln>
            <a:effectLst/>
          </c:spPr>
          <c:invertIfNegative val="0"/>
          <c:dPt>
            <c:idx val="1"/>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8A02-46DC-AF4F-D2EE35EFB382}"/>
              </c:ext>
            </c:extLst>
          </c:dPt>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8A02-46DC-AF4F-D2EE35EFB382}"/>
              </c:ext>
            </c:extLst>
          </c:dPt>
          <c:dPt>
            <c:idx val="3"/>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8A02-46DC-AF4F-D2EE35EFB382}"/>
              </c:ext>
            </c:extLst>
          </c:dPt>
          <c:dPt>
            <c:idx val="4"/>
            <c:invertIfNegative val="0"/>
            <c:bubble3D val="0"/>
            <c:spPr>
              <a:solidFill>
                <a:srgbClr val="CC99FF"/>
              </a:solidFill>
              <a:ln>
                <a:solidFill>
                  <a:srgbClr val="CC99FF"/>
                </a:solidFill>
              </a:ln>
              <a:effectLst/>
            </c:spPr>
            <c:extLst xmlns:c16r2="http://schemas.microsoft.com/office/drawing/2015/06/chart">
              <c:ext xmlns:c16="http://schemas.microsoft.com/office/drawing/2014/chart" uri="{C3380CC4-5D6E-409C-BE32-E72D297353CC}">
                <c16:uniqueId val="{00000007-8A02-46DC-AF4F-D2EE35EFB382}"/>
              </c:ext>
            </c:extLst>
          </c:dPt>
          <c:dPt>
            <c:idx val="5"/>
            <c:invertIfNegative val="0"/>
            <c:bubble3D val="0"/>
            <c:spPr>
              <a:solidFill>
                <a:srgbClr val="FF6600"/>
              </a:solidFill>
              <a:ln>
                <a:noFill/>
              </a:ln>
              <a:effectLst/>
            </c:spPr>
            <c:extLst xmlns:c16r2="http://schemas.microsoft.com/office/drawing/2015/06/chart">
              <c:ext xmlns:c16="http://schemas.microsoft.com/office/drawing/2014/chart" uri="{C3380CC4-5D6E-409C-BE32-E72D297353CC}">
                <c16:uniqueId val="{00000009-8A02-46DC-AF4F-D2EE35EFB382}"/>
              </c:ext>
            </c:extLst>
          </c:dPt>
          <c:dPt>
            <c:idx val="6"/>
            <c:invertIfNegative val="0"/>
            <c:bubble3D val="0"/>
            <c:spPr>
              <a:solidFill>
                <a:srgbClr val="FF99FF"/>
              </a:solidFill>
              <a:ln>
                <a:noFill/>
              </a:ln>
              <a:effectLst/>
            </c:spPr>
            <c:extLst xmlns:c16r2="http://schemas.microsoft.com/office/drawing/2015/06/chart">
              <c:ext xmlns:c16="http://schemas.microsoft.com/office/drawing/2014/chart" uri="{C3380CC4-5D6E-409C-BE32-E72D297353CC}">
                <c16:uniqueId val="{0000000B-8A02-46DC-AF4F-D2EE35EFB382}"/>
              </c:ext>
            </c:extLst>
          </c:dPt>
          <c:dPt>
            <c:idx val="7"/>
            <c:invertIfNegative val="0"/>
            <c:bubble3D val="0"/>
            <c:spPr>
              <a:solidFill>
                <a:srgbClr val="CCCC00"/>
              </a:solidFill>
              <a:ln>
                <a:noFill/>
              </a:ln>
              <a:effectLst/>
            </c:spPr>
            <c:extLst xmlns:c16r2="http://schemas.microsoft.com/office/drawing/2015/06/chart">
              <c:ext xmlns:c16="http://schemas.microsoft.com/office/drawing/2014/chart" uri="{C3380CC4-5D6E-409C-BE32-E72D297353CC}">
                <c16:uniqueId val="{0000000D-8A02-46DC-AF4F-D2EE35EFB382}"/>
              </c:ext>
            </c:extLst>
          </c:dPt>
          <c:cat>
            <c:strRef>
              <c:f>Hoja2!$C$1:$J$1</c:f>
              <c:strCache>
                <c:ptCount val="8"/>
                <c:pt idx="0">
                  <c:v>Megamaxi</c:v>
                </c:pt>
                <c:pt idx="1">
                  <c:v>Supermaxi</c:v>
                </c:pt>
                <c:pt idx="2">
                  <c:v>Gran Akí</c:v>
                </c:pt>
                <c:pt idx="3">
                  <c:v>Akí</c:v>
                </c:pt>
                <c:pt idx="4">
                  <c:v>Santa María</c:v>
                </c:pt>
                <c:pt idx="5">
                  <c:v>Mi Comisariato</c:v>
                </c:pt>
                <c:pt idx="6">
                  <c:v>Tía S.A.</c:v>
                </c:pt>
                <c:pt idx="7">
                  <c:v>Supermercados Magda</c:v>
                </c:pt>
              </c:strCache>
            </c:strRef>
          </c:cat>
          <c:val>
            <c:numRef>
              <c:f>Hoja2!$C$8:$J$8</c:f>
              <c:numCache>
                <c:formatCode>0.00%</c:formatCode>
                <c:ptCount val="8"/>
                <c:pt idx="0">
                  <c:v>0.89347130289065779</c:v>
                </c:pt>
                <c:pt idx="1">
                  <c:v>0.87602387934646009</c:v>
                </c:pt>
                <c:pt idx="2">
                  <c:v>0.81934268956849587</c:v>
                </c:pt>
                <c:pt idx="3">
                  <c:v>0.80083661499790537</c:v>
                </c:pt>
                <c:pt idx="4">
                  <c:v>0.7800599078341014</c:v>
                </c:pt>
                <c:pt idx="5">
                  <c:v>0.7609807289484708</c:v>
                </c:pt>
                <c:pt idx="6">
                  <c:v>0.74242270632593221</c:v>
                </c:pt>
                <c:pt idx="7">
                  <c:v>0.72255802262253865</c:v>
                </c:pt>
              </c:numCache>
            </c:numRef>
          </c:val>
          <c:extLst xmlns:c16r2="http://schemas.microsoft.com/office/drawing/2015/06/chart">
            <c:ext xmlns:c16="http://schemas.microsoft.com/office/drawing/2014/chart" uri="{C3380CC4-5D6E-409C-BE32-E72D297353CC}">
              <c16:uniqueId val="{0000000E-8A02-46DC-AF4F-D2EE35EFB382}"/>
            </c:ext>
          </c:extLst>
        </c:ser>
        <c:dLbls>
          <c:showLegendKey val="0"/>
          <c:showVal val="0"/>
          <c:showCatName val="0"/>
          <c:showSerName val="0"/>
          <c:showPercent val="0"/>
          <c:showBubbleSize val="0"/>
        </c:dLbls>
        <c:gapWidth val="80"/>
        <c:overlap val="25"/>
        <c:axId val="367464128"/>
        <c:axId val="367461776"/>
      </c:barChart>
      <c:catAx>
        <c:axId val="3674641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67461776"/>
        <c:crosses val="autoZero"/>
        <c:auto val="1"/>
        <c:lblAlgn val="ctr"/>
        <c:lblOffset val="100"/>
        <c:noMultiLvlLbl val="0"/>
      </c:catAx>
      <c:valAx>
        <c:axId val="36746177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367464128"/>
        <c:crosses val="autoZero"/>
        <c:crossBetween val="between"/>
      </c:val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dTable>
      <c:spPr>
        <a:noFill/>
        <a:ln>
          <a:solidFill>
            <a:sysClr val="windowText" lastClr="000000"/>
          </a:solidFill>
        </a:ln>
        <a:effectLst/>
      </c:spPr>
    </c:plotArea>
    <c:plotVisOnly val="1"/>
    <c:dispBlanksAs val="gap"/>
    <c:showDLblsOverMax val="0"/>
  </c:chart>
  <c:spPr>
    <a:solidFill>
      <a:schemeClr val="lt1"/>
    </a:solidFill>
    <a:ln w="9525" cap="flat" cmpd="sng" algn="ctr">
      <a:solidFill>
        <a:sysClr val="windowText" lastClr="000000"/>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983FB-3355-4FCC-A51E-D30ED464C2C9}"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s-ES"/>
        </a:p>
      </dgm:t>
    </dgm:pt>
    <dgm:pt modelId="{E11DFF50-4ECC-425B-BAF2-09E09DD4413A}">
      <dgm:prSet phldrT="[Texto]" custT="1"/>
      <dgm:spPr/>
      <dgm:t>
        <a:bodyPr/>
        <a:lstStyle/>
        <a:p>
          <a:pPr algn="ctr"/>
          <a:r>
            <a:rPr lang="es-ES" sz="1500" dirty="0" smtClean="0">
              <a:latin typeface="+mn-lt"/>
              <a:cs typeface="Arial" panose="020B0604020202020204" pitchFamily="34" charset="0"/>
            </a:rPr>
            <a:t>Situación económica actual</a:t>
          </a:r>
          <a:endParaRPr lang="es-ES" sz="1500" dirty="0">
            <a:latin typeface="+mn-lt"/>
            <a:cs typeface="Arial" panose="020B0604020202020204" pitchFamily="34" charset="0"/>
          </a:endParaRPr>
        </a:p>
      </dgm:t>
    </dgm:pt>
    <dgm:pt modelId="{FAAEDFA9-2AB8-4C9F-AACA-93960BE9415F}" type="parTrans" cxnId="{453A69AB-E3B5-4675-B792-F1EBFF5FDA9A}">
      <dgm:prSet/>
      <dgm:spPr/>
      <dgm:t>
        <a:bodyPr/>
        <a:lstStyle/>
        <a:p>
          <a:pPr algn="ctr"/>
          <a:endParaRPr lang="es-ES" sz="1600">
            <a:latin typeface="Arial Narrow" panose="020B0606020202030204" pitchFamily="34" charset="0"/>
            <a:cs typeface="Arial" panose="020B0604020202020204" pitchFamily="34" charset="0"/>
          </a:endParaRPr>
        </a:p>
      </dgm:t>
    </dgm:pt>
    <dgm:pt modelId="{091596E8-F9EC-45F3-B6A0-63EAB0ED2E23}" type="sibTrans" cxnId="{453A69AB-E3B5-4675-B792-F1EBFF5FDA9A}">
      <dgm:prSet/>
      <dgm:spPr/>
      <dgm:t>
        <a:bodyPr/>
        <a:lstStyle/>
        <a:p>
          <a:pPr algn="ctr"/>
          <a:endParaRPr lang="es-ES" sz="1600">
            <a:latin typeface="Arial Narrow" panose="020B0606020202030204" pitchFamily="34" charset="0"/>
            <a:cs typeface="Arial" panose="020B0604020202020204" pitchFamily="34" charset="0"/>
          </a:endParaRPr>
        </a:p>
      </dgm:t>
    </dgm:pt>
    <dgm:pt modelId="{14FD6283-CE81-4565-BD9F-80AE0E41F453}">
      <dgm:prSet phldrT="[Texto]" custT="1"/>
      <dgm:spPr/>
      <dgm:t>
        <a:bodyPr/>
        <a:lstStyle/>
        <a:p>
          <a:pPr algn="ctr"/>
          <a:r>
            <a:rPr lang="es-ES" sz="1500" dirty="0" smtClean="0">
              <a:latin typeface="+mn-lt"/>
              <a:cs typeface="Arial" panose="020B0604020202020204" pitchFamily="34" charset="0"/>
            </a:rPr>
            <a:t>Cambio en los hábitos de consumo</a:t>
          </a:r>
          <a:endParaRPr lang="es-ES" sz="1500" dirty="0">
            <a:latin typeface="+mn-lt"/>
            <a:cs typeface="Arial" panose="020B0604020202020204" pitchFamily="34" charset="0"/>
          </a:endParaRPr>
        </a:p>
      </dgm:t>
    </dgm:pt>
    <dgm:pt modelId="{94469E13-A1EC-4881-93C4-4FE27FB1B9A3}" type="parTrans" cxnId="{59AAE2AC-FC7D-4F17-9937-5D9D458BD55A}">
      <dgm:prSet/>
      <dgm:spPr/>
      <dgm:t>
        <a:bodyPr/>
        <a:lstStyle/>
        <a:p>
          <a:pPr algn="ctr"/>
          <a:endParaRPr lang="es-ES" sz="1600">
            <a:latin typeface="Arial Narrow" panose="020B0606020202030204" pitchFamily="34" charset="0"/>
            <a:cs typeface="Arial" panose="020B0604020202020204" pitchFamily="34" charset="0"/>
          </a:endParaRPr>
        </a:p>
      </dgm:t>
    </dgm:pt>
    <dgm:pt modelId="{494AA989-69C3-48B0-9DE0-5494AB278329}" type="sibTrans" cxnId="{59AAE2AC-FC7D-4F17-9937-5D9D458BD55A}">
      <dgm:prSet/>
      <dgm:spPr/>
      <dgm:t>
        <a:bodyPr/>
        <a:lstStyle/>
        <a:p>
          <a:pPr algn="ctr"/>
          <a:endParaRPr lang="es-ES" sz="1600">
            <a:latin typeface="Arial Narrow" panose="020B0606020202030204" pitchFamily="34" charset="0"/>
            <a:cs typeface="Arial" panose="020B0604020202020204" pitchFamily="34" charset="0"/>
          </a:endParaRPr>
        </a:p>
      </dgm:t>
    </dgm:pt>
    <dgm:pt modelId="{1C0427FB-1851-49CA-9296-21065DCAADDE}">
      <dgm:prSet phldrT="[Texto]" custT="1"/>
      <dgm:spPr/>
      <dgm:t>
        <a:bodyPr/>
        <a:lstStyle/>
        <a:p>
          <a:pPr algn="ctr"/>
          <a:r>
            <a:rPr lang="es-ES" sz="1500" dirty="0" smtClean="0">
              <a:latin typeface="+mn-lt"/>
              <a:cs typeface="Arial" panose="020B0604020202020204" pitchFamily="34" charset="0"/>
            </a:rPr>
            <a:t>Ventas en autoservicios aumentan</a:t>
          </a:r>
          <a:endParaRPr lang="es-ES" sz="1500" dirty="0">
            <a:latin typeface="+mn-lt"/>
            <a:cs typeface="Arial" panose="020B0604020202020204" pitchFamily="34" charset="0"/>
          </a:endParaRPr>
        </a:p>
      </dgm:t>
    </dgm:pt>
    <dgm:pt modelId="{2754E877-60C2-439F-A585-DBDF4696E990}" type="parTrans" cxnId="{6183D0D4-A976-4742-9CA6-F48AEDE9FE3E}">
      <dgm:prSet/>
      <dgm:spPr/>
      <dgm:t>
        <a:bodyPr/>
        <a:lstStyle/>
        <a:p>
          <a:pPr algn="ctr"/>
          <a:endParaRPr lang="es-ES" sz="1600">
            <a:latin typeface="Arial Narrow" panose="020B0606020202030204" pitchFamily="34" charset="0"/>
            <a:cs typeface="Arial" panose="020B0604020202020204" pitchFamily="34" charset="0"/>
          </a:endParaRPr>
        </a:p>
      </dgm:t>
    </dgm:pt>
    <dgm:pt modelId="{4C3F4B17-E1AC-4796-BDCF-DE79877210CF}" type="sibTrans" cxnId="{6183D0D4-A976-4742-9CA6-F48AEDE9FE3E}">
      <dgm:prSet/>
      <dgm:spPr/>
      <dgm:t>
        <a:bodyPr/>
        <a:lstStyle/>
        <a:p>
          <a:pPr algn="ctr"/>
          <a:endParaRPr lang="es-ES" sz="1600">
            <a:latin typeface="Arial Narrow" panose="020B0606020202030204" pitchFamily="34" charset="0"/>
            <a:cs typeface="Arial" panose="020B0604020202020204" pitchFamily="34" charset="0"/>
          </a:endParaRPr>
        </a:p>
      </dgm:t>
    </dgm:pt>
    <dgm:pt modelId="{BF257A89-6F94-4AB9-ACCF-96F21B353BBF}">
      <dgm:prSet phldrT="[Texto]" custT="1"/>
      <dgm:spPr/>
      <dgm:t>
        <a:bodyPr/>
        <a:lstStyle/>
        <a:p>
          <a:pPr algn="ctr"/>
          <a:r>
            <a:rPr lang="es-ES" sz="1500" dirty="0" smtClean="0">
              <a:latin typeface="+mn-lt"/>
              <a:cs typeface="Arial" panose="020B0604020202020204" pitchFamily="34" charset="0"/>
            </a:rPr>
            <a:t>Clientes exigentes</a:t>
          </a:r>
          <a:endParaRPr lang="es-ES" sz="1500" dirty="0">
            <a:latin typeface="+mn-lt"/>
            <a:cs typeface="Arial" panose="020B0604020202020204" pitchFamily="34" charset="0"/>
          </a:endParaRPr>
        </a:p>
      </dgm:t>
    </dgm:pt>
    <dgm:pt modelId="{CBFB700C-4B97-4B8F-A2E8-183757FB296B}" type="parTrans" cxnId="{C2561F13-E706-45D9-B5F6-4FCA07DAF456}">
      <dgm:prSet/>
      <dgm:spPr/>
      <dgm:t>
        <a:bodyPr/>
        <a:lstStyle/>
        <a:p>
          <a:pPr algn="ctr"/>
          <a:endParaRPr lang="es-ES" sz="2000">
            <a:latin typeface="Arial Narrow" panose="020B0606020202030204" pitchFamily="34" charset="0"/>
          </a:endParaRPr>
        </a:p>
      </dgm:t>
    </dgm:pt>
    <dgm:pt modelId="{103E5FA6-47CA-4725-A071-E2B7DFC81243}" type="sibTrans" cxnId="{C2561F13-E706-45D9-B5F6-4FCA07DAF456}">
      <dgm:prSet/>
      <dgm:spPr/>
      <dgm:t>
        <a:bodyPr/>
        <a:lstStyle/>
        <a:p>
          <a:pPr algn="ctr"/>
          <a:endParaRPr lang="es-ES" sz="2000">
            <a:latin typeface="Arial Narrow" panose="020B0606020202030204" pitchFamily="34" charset="0"/>
          </a:endParaRPr>
        </a:p>
      </dgm:t>
    </dgm:pt>
    <dgm:pt modelId="{7D62C707-3FF1-4224-8D38-D32577A20D37}" type="pres">
      <dgm:prSet presAssocID="{07B983FB-3355-4FCC-A51E-D30ED464C2C9}" presName="arrowDiagram" presStyleCnt="0">
        <dgm:presLayoutVars>
          <dgm:chMax val="5"/>
          <dgm:dir/>
          <dgm:resizeHandles val="exact"/>
        </dgm:presLayoutVars>
      </dgm:prSet>
      <dgm:spPr/>
      <dgm:t>
        <a:bodyPr/>
        <a:lstStyle/>
        <a:p>
          <a:endParaRPr lang="es-EC"/>
        </a:p>
      </dgm:t>
    </dgm:pt>
    <dgm:pt modelId="{44BC4032-D073-42F2-BFDE-41CCF5081141}" type="pres">
      <dgm:prSet presAssocID="{07B983FB-3355-4FCC-A51E-D30ED464C2C9}" presName="arrow" presStyleLbl="bgShp" presStyleIdx="0" presStyleCnt="1" custLinFactNeighborX="0" custLinFactNeighborY="-2134"/>
      <dgm:spPr/>
      <dgm:t>
        <a:bodyPr/>
        <a:lstStyle/>
        <a:p>
          <a:endParaRPr lang="es-ES"/>
        </a:p>
      </dgm:t>
    </dgm:pt>
    <dgm:pt modelId="{FD7407EB-B4C8-4E41-A39C-9EA2FD5BBD70}" type="pres">
      <dgm:prSet presAssocID="{07B983FB-3355-4FCC-A51E-D30ED464C2C9}" presName="arrowDiagram4" presStyleCnt="0"/>
      <dgm:spPr/>
      <dgm:t>
        <a:bodyPr/>
        <a:lstStyle/>
        <a:p>
          <a:endParaRPr lang="es-ES"/>
        </a:p>
      </dgm:t>
    </dgm:pt>
    <dgm:pt modelId="{C849A90D-2FA5-488C-9396-EF1A8036F5E6}" type="pres">
      <dgm:prSet presAssocID="{E11DFF50-4ECC-425B-BAF2-09E09DD4413A}" presName="bullet4a" presStyleLbl="node1" presStyleIdx="0" presStyleCnt="4"/>
      <dgm:spPr/>
      <dgm:t>
        <a:bodyPr/>
        <a:lstStyle/>
        <a:p>
          <a:endParaRPr lang="es-ES"/>
        </a:p>
      </dgm:t>
    </dgm:pt>
    <dgm:pt modelId="{C286893E-D0F9-422D-9103-2CF24A1A64EA}" type="pres">
      <dgm:prSet presAssocID="{E11DFF50-4ECC-425B-BAF2-09E09DD4413A}" presName="textBox4a" presStyleLbl="revTx" presStyleIdx="0" presStyleCnt="4" custScaleX="124764" custScaleY="107105">
        <dgm:presLayoutVars>
          <dgm:bulletEnabled val="1"/>
        </dgm:presLayoutVars>
      </dgm:prSet>
      <dgm:spPr/>
      <dgm:t>
        <a:bodyPr/>
        <a:lstStyle/>
        <a:p>
          <a:endParaRPr lang="es-EC"/>
        </a:p>
      </dgm:t>
    </dgm:pt>
    <dgm:pt modelId="{ACB44ED7-3142-4A24-8EC8-C496B0D0F6D1}" type="pres">
      <dgm:prSet presAssocID="{14FD6283-CE81-4565-BD9F-80AE0E41F453}" presName="bullet4b" presStyleLbl="node1" presStyleIdx="1" presStyleCnt="4"/>
      <dgm:spPr/>
      <dgm:t>
        <a:bodyPr/>
        <a:lstStyle/>
        <a:p>
          <a:endParaRPr lang="es-ES"/>
        </a:p>
      </dgm:t>
    </dgm:pt>
    <dgm:pt modelId="{52FC7A4D-EAF6-4356-A81F-DF7557247583}" type="pres">
      <dgm:prSet presAssocID="{14FD6283-CE81-4565-BD9F-80AE0E41F453}" presName="textBox4b" presStyleLbl="revTx" presStyleIdx="1" presStyleCnt="4" custScaleX="124764" custScaleY="107105" custLinFactNeighborX="8470" custLinFactNeighborY="5133">
        <dgm:presLayoutVars>
          <dgm:bulletEnabled val="1"/>
        </dgm:presLayoutVars>
      </dgm:prSet>
      <dgm:spPr/>
      <dgm:t>
        <a:bodyPr/>
        <a:lstStyle/>
        <a:p>
          <a:endParaRPr lang="es-EC"/>
        </a:p>
      </dgm:t>
    </dgm:pt>
    <dgm:pt modelId="{D9DAF188-3CF5-464B-8636-1AC306A98632}" type="pres">
      <dgm:prSet presAssocID="{1C0427FB-1851-49CA-9296-21065DCAADDE}" presName="bullet4c" presStyleLbl="node1" presStyleIdx="2" presStyleCnt="4"/>
      <dgm:spPr/>
      <dgm:t>
        <a:bodyPr/>
        <a:lstStyle/>
        <a:p>
          <a:endParaRPr lang="es-ES"/>
        </a:p>
      </dgm:t>
    </dgm:pt>
    <dgm:pt modelId="{8DC48A51-17FA-4365-BCD0-394A7EA04C9D}" type="pres">
      <dgm:prSet presAssocID="{1C0427FB-1851-49CA-9296-21065DCAADDE}" presName="textBox4c" presStyleLbl="revTx" presStyleIdx="2" presStyleCnt="4" custScaleX="124764" custScaleY="107105">
        <dgm:presLayoutVars>
          <dgm:bulletEnabled val="1"/>
        </dgm:presLayoutVars>
      </dgm:prSet>
      <dgm:spPr/>
      <dgm:t>
        <a:bodyPr/>
        <a:lstStyle/>
        <a:p>
          <a:endParaRPr lang="es-EC"/>
        </a:p>
      </dgm:t>
    </dgm:pt>
    <dgm:pt modelId="{90528413-F023-4590-AC4D-75815FFA59FC}" type="pres">
      <dgm:prSet presAssocID="{BF257A89-6F94-4AB9-ACCF-96F21B353BBF}" presName="bullet4d" presStyleLbl="node1" presStyleIdx="3" presStyleCnt="4"/>
      <dgm:spPr/>
      <dgm:t>
        <a:bodyPr/>
        <a:lstStyle/>
        <a:p>
          <a:endParaRPr lang="es-ES"/>
        </a:p>
      </dgm:t>
    </dgm:pt>
    <dgm:pt modelId="{06E0F30D-FBD2-4CC6-8DEF-3DE3FCA6ACCD}" type="pres">
      <dgm:prSet presAssocID="{BF257A89-6F94-4AB9-ACCF-96F21B353BBF}" presName="textBox4d" presStyleLbl="revTx" presStyleIdx="3" presStyleCnt="4" custScaleX="124764" custScaleY="107105">
        <dgm:presLayoutVars>
          <dgm:bulletEnabled val="1"/>
        </dgm:presLayoutVars>
      </dgm:prSet>
      <dgm:spPr/>
      <dgm:t>
        <a:bodyPr/>
        <a:lstStyle/>
        <a:p>
          <a:endParaRPr lang="es-EC"/>
        </a:p>
      </dgm:t>
    </dgm:pt>
  </dgm:ptLst>
  <dgm:cxnLst>
    <dgm:cxn modelId="{B3F72481-70DB-4F11-92C6-6B86EB711F4C}" type="presOf" srcId="{BF257A89-6F94-4AB9-ACCF-96F21B353BBF}" destId="{06E0F30D-FBD2-4CC6-8DEF-3DE3FCA6ACCD}" srcOrd="0" destOrd="0" presId="urn:microsoft.com/office/officeart/2005/8/layout/arrow2"/>
    <dgm:cxn modelId="{6183D0D4-A976-4742-9CA6-F48AEDE9FE3E}" srcId="{07B983FB-3355-4FCC-A51E-D30ED464C2C9}" destId="{1C0427FB-1851-49CA-9296-21065DCAADDE}" srcOrd="2" destOrd="0" parTransId="{2754E877-60C2-439F-A585-DBDF4696E990}" sibTransId="{4C3F4B17-E1AC-4796-BDCF-DE79877210CF}"/>
    <dgm:cxn modelId="{469D4632-C818-44FD-9365-6FA27E2B60ED}" type="presOf" srcId="{07B983FB-3355-4FCC-A51E-D30ED464C2C9}" destId="{7D62C707-3FF1-4224-8D38-D32577A20D37}" srcOrd="0" destOrd="0" presId="urn:microsoft.com/office/officeart/2005/8/layout/arrow2"/>
    <dgm:cxn modelId="{209EB6E1-E6A7-4F84-B174-DBF6696FA1E5}" type="presOf" srcId="{1C0427FB-1851-49CA-9296-21065DCAADDE}" destId="{8DC48A51-17FA-4365-BCD0-394A7EA04C9D}" srcOrd="0" destOrd="0" presId="urn:microsoft.com/office/officeart/2005/8/layout/arrow2"/>
    <dgm:cxn modelId="{453A69AB-E3B5-4675-B792-F1EBFF5FDA9A}" srcId="{07B983FB-3355-4FCC-A51E-D30ED464C2C9}" destId="{E11DFF50-4ECC-425B-BAF2-09E09DD4413A}" srcOrd="0" destOrd="0" parTransId="{FAAEDFA9-2AB8-4C9F-AACA-93960BE9415F}" sibTransId="{091596E8-F9EC-45F3-B6A0-63EAB0ED2E23}"/>
    <dgm:cxn modelId="{59AAE2AC-FC7D-4F17-9937-5D9D458BD55A}" srcId="{07B983FB-3355-4FCC-A51E-D30ED464C2C9}" destId="{14FD6283-CE81-4565-BD9F-80AE0E41F453}" srcOrd="1" destOrd="0" parTransId="{94469E13-A1EC-4881-93C4-4FE27FB1B9A3}" sibTransId="{494AA989-69C3-48B0-9DE0-5494AB278329}"/>
    <dgm:cxn modelId="{53FE054F-0480-4F20-8ED3-B74B655131F3}" type="presOf" srcId="{E11DFF50-4ECC-425B-BAF2-09E09DD4413A}" destId="{C286893E-D0F9-422D-9103-2CF24A1A64EA}" srcOrd="0" destOrd="0" presId="urn:microsoft.com/office/officeart/2005/8/layout/arrow2"/>
    <dgm:cxn modelId="{C2561F13-E706-45D9-B5F6-4FCA07DAF456}" srcId="{07B983FB-3355-4FCC-A51E-D30ED464C2C9}" destId="{BF257A89-6F94-4AB9-ACCF-96F21B353BBF}" srcOrd="3" destOrd="0" parTransId="{CBFB700C-4B97-4B8F-A2E8-183757FB296B}" sibTransId="{103E5FA6-47CA-4725-A071-E2B7DFC81243}"/>
    <dgm:cxn modelId="{3B2B35E6-5646-4AFB-9561-244558E253FF}" type="presOf" srcId="{14FD6283-CE81-4565-BD9F-80AE0E41F453}" destId="{52FC7A4D-EAF6-4356-A81F-DF7557247583}" srcOrd="0" destOrd="0" presId="urn:microsoft.com/office/officeart/2005/8/layout/arrow2"/>
    <dgm:cxn modelId="{68414FCA-8D66-46C0-9E00-D8456A9C4FE0}" type="presParOf" srcId="{7D62C707-3FF1-4224-8D38-D32577A20D37}" destId="{44BC4032-D073-42F2-BFDE-41CCF5081141}" srcOrd="0" destOrd="0" presId="urn:microsoft.com/office/officeart/2005/8/layout/arrow2"/>
    <dgm:cxn modelId="{23A3DCFF-468E-4F69-9F74-10AB0EBE0347}" type="presParOf" srcId="{7D62C707-3FF1-4224-8D38-D32577A20D37}" destId="{FD7407EB-B4C8-4E41-A39C-9EA2FD5BBD70}" srcOrd="1" destOrd="0" presId="urn:microsoft.com/office/officeart/2005/8/layout/arrow2"/>
    <dgm:cxn modelId="{CD9CF7FC-532E-4C8A-9FD7-85C80D583BB3}" type="presParOf" srcId="{FD7407EB-B4C8-4E41-A39C-9EA2FD5BBD70}" destId="{C849A90D-2FA5-488C-9396-EF1A8036F5E6}" srcOrd="0" destOrd="0" presId="urn:microsoft.com/office/officeart/2005/8/layout/arrow2"/>
    <dgm:cxn modelId="{F16B62F1-5295-4895-B225-F99104A804C2}" type="presParOf" srcId="{FD7407EB-B4C8-4E41-A39C-9EA2FD5BBD70}" destId="{C286893E-D0F9-422D-9103-2CF24A1A64EA}" srcOrd="1" destOrd="0" presId="urn:microsoft.com/office/officeart/2005/8/layout/arrow2"/>
    <dgm:cxn modelId="{513D4641-039E-4E06-BBE7-A4EAC899A628}" type="presParOf" srcId="{FD7407EB-B4C8-4E41-A39C-9EA2FD5BBD70}" destId="{ACB44ED7-3142-4A24-8EC8-C496B0D0F6D1}" srcOrd="2" destOrd="0" presId="urn:microsoft.com/office/officeart/2005/8/layout/arrow2"/>
    <dgm:cxn modelId="{7962BE53-023A-408A-B638-C7989289D0BC}" type="presParOf" srcId="{FD7407EB-B4C8-4E41-A39C-9EA2FD5BBD70}" destId="{52FC7A4D-EAF6-4356-A81F-DF7557247583}" srcOrd="3" destOrd="0" presId="urn:microsoft.com/office/officeart/2005/8/layout/arrow2"/>
    <dgm:cxn modelId="{47FEE107-7623-4021-8E6F-F5D052CF94F7}" type="presParOf" srcId="{FD7407EB-B4C8-4E41-A39C-9EA2FD5BBD70}" destId="{D9DAF188-3CF5-464B-8636-1AC306A98632}" srcOrd="4" destOrd="0" presId="urn:microsoft.com/office/officeart/2005/8/layout/arrow2"/>
    <dgm:cxn modelId="{20C91E6B-E26F-422D-949D-EC8C219E38A1}" type="presParOf" srcId="{FD7407EB-B4C8-4E41-A39C-9EA2FD5BBD70}" destId="{8DC48A51-17FA-4365-BCD0-394A7EA04C9D}" srcOrd="5" destOrd="0" presId="urn:microsoft.com/office/officeart/2005/8/layout/arrow2"/>
    <dgm:cxn modelId="{D002274F-223A-4B63-9E59-7D7D3AA34161}" type="presParOf" srcId="{FD7407EB-B4C8-4E41-A39C-9EA2FD5BBD70}" destId="{90528413-F023-4590-AC4D-75815FFA59FC}" srcOrd="6" destOrd="0" presId="urn:microsoft.com/office/officeart/2005/8/layout/arrow2"/>
    <dgm:cxn modelId="{95FD76A1-8655-4AA4-A8A7-F5DF5A97D6E5}" type="presParOf" srcId="{FD7407EB-B4C8-4E41-A39C-9EA2FD5BBD70}" destId="{06E0F30D-FBD2-4CC6-8DEF-3DE3FCA6ACC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A391F4-203F-4F07-853D-755BEE7356E3}" type="doc">
      <dgm:prSet loTypeId="urn:microsoft.com/office/officeart/2005/8/layout/hierarchy4" loCatId="relationship" qsTypeId="urn:microsoft.com/office/officeart/2005/8/quickstyle/simple3" qsCatId="simple" csTypeId="urn:microsoft.com/office/officeart/2005/8/colors/colorful2" csCatId="colorful" phldr="1"/>
      <dgm:spPr/>
      <dgm:t>
        <a:bodyPr/>
        <a:lstStyle/>
        <a:p>
          <a:endParaRPr lang="es-EC"/>
        </a:p>
      </dgm:t>
    </dgm:pt>
    <dgm:pt modelId="{B7449DC2-E2C8-4044-ACB8-C7DDA4BBCA11}">
      <dgm:prSet phldrT="[Texto]" custT="1"/>
      <dgm:spPr>
        <a:solidFill>
          <a:schemeClr val="accent3">
            <a:lumMod val="20000"/>
            <a:lumOff val="80000"/>
          </a:schemeClr>
        </a:solidFill>
      </dgm:spPr>
      <dgm:t>
        <a:bodyPr/>
        <a:lstStyle/>
        <a:p>
          <a:pPr algn="just"/>
          <a:r>
            <a:rPr lang="es-EC" sz="2000" b="1" dirty="0">
              <a:latin typeface="+mn-lt"/>
            </a:rPr>
            <a:t>H2: </a:t>
          </a:r>
          <a:r>
            <a:rPr lang="es-EC" sz="2000" b="0" dirty="0" smtClean="0">
              <a:latin typeface="+mn-lt"/>
            </a:rPr>
            <a:t>La calidad del servicio con sus dimensiones incide en el indicador de competitividad rentabilidad de los autoservicios del Distrito Metropolitano de Quito.</a:t>
          </a:r>
          <a:endParaRPr lang="es-EC" sz="2000" b="0" dirty="0">
            <a:latin typeface="+mn-lt"/>
          </a:endParaRPr>
        </a:p>
      </dgm:t>
    </dgm:pt>
    <dgm:pt modelId="{52DFBEA1-951A-47F6-BB30-E674E9815E9E}" type="parTrans" cxnId="{373C8515-65D4-4918-825E-79531D6CCC57}">
      <dgm:prSet/>
      <dgm:spPr/>
      <dgm:t>
        <a:bodyPr/>
        <a:lstStyle/>
        <a:p>
          <a:endParaRPr lang="es-EC" sz="1800">
            <a:latin typeface="Arial Narrow" panose="020B0606020202030204" pitchFamily="34" charset="0"/>
          </a:endParaRPr>
        </a:p>
      </dgm:t>
    </dgm:pt>
    <dgm:pt modelId="{87B500F7-B647-4B7F-BDF1-77FADB890493}" type="sibTrans" cxnId="{373C8515-65D4-4918-825E-79531D6CCC57}">
      <dgm:prSet/>
      <dgm:spPr/>
      <dgm:t>
        <a:bodyPr/>
        <a:lstStyle/>
        <a:p>
          <a:endParaRPr lang="es-EC" sz="1800">
            <a:latin typeface="Arial Narrow" panose="020B0606020202030204" pitchFamily="34" charset="0"/>
          </a:endParaRPr>
        </a:p>
      </dgm:t>
    </dgm:pt>
    <dgm:pt modelId="{E535B244-9087-402B-BA37-DCA1341CBFB2}">
      <dgm:prSet phldrT="[Texto]" custT="1"/>
      <dgm:spPr>
        <a:solidFill>
          <a:schemeClr val="accent1">
            <a:lumMod val="20000"/>
            <a:lumOff val="80000"/>
          </a:schemeClr>
        </a:solidFill>
      </dgm:spPr>
      <dgm:t>
        <a:bodyPr/>
        <a:lstStyle/>
        <a:p>
          <a:pPr algn="just"/>
          <a:r>
            <a:rPr lang="es-ES" sz="2000" b="1" dirty="0" smtClean="0">
              <a:latin typeface="+mn-lt"/>
            </a:rPr>
            <a:t>H1: </a:t>
          </a:r>
          <a:r>
            <a:rPr lang="es-EC" sz="2000" b="0" dirty="0" smtClean="0">
              <a:latin typeface="+mn-lt"/>
            </a:rPr>
            <a:t>La calidad del servicio con sus dimensiones incide en el indicador de competitividad participación del mercado de los autoservicios del Distrito Metropolitano de Quito.</a:t>
          </a:r>
        </a:p>
      </dgm:t>
    </dgm:pt>
    <dgm:pt modelId="{8A6B4C35-FA62-45F6-B2C5-EB01B6A83CBB}" type="sibTrans" cxnId="{B5762742-CE8D-475E-9B29-5315E6CB5FE7}">
      <dgm:prSet/>
      <dgm:spPr/>
      <dgm:t>
        <a:bodyPr/>
        <a:lstStyle/>
        <a:p>
          <a:endParaRPr lang="es-EC" sz="1800">
            <a:latin typeface="Arial Narrow" panose="020B0606020202030204" pitchFamily="34" charset="0"/>
          </a:endParaRPr>
        </a:p>
      </dgm:t>
    </dgm:pt>
    <dgm:pt modelId="{26A3D63B-8937-4601-983E-3311F498B4F6}" type="parTrans" cxnId="{B5762742-CE8D-475E-9B29-5315E6CB5FE7}">
      <dgm:prSet/>
      <dgm:spPr/>
      <dgm:t>
        <a:bodyPr/>
        <a:lstStyle/>
        <a:p>
          <a:endParaRPr lang="es-EC" sz="1800">
            <a:latin typeface="Arial Narrow" panose="020B0606020202030204" pitchFamily="34" charset="0"/>
          </a:endParaRPr>
        </a:p>
      </dgm:t>
    </dgm:pt>
    <dgm:pt modelId="{C1A85569-2477-4B3D-9F4B-F9EAC35C9781}" type="pres">
      <dgm:prSet presAssocID="{19A391F4-203F-4F07-853D-755BEE7356E3}" presName="Name0" presStyleCnt="0">
        <dgm:presLayoutVars>
          <dgm:chPref val="1"/>
          <dgm:dir/>
          <dgm:animOne val="branch"/>
          <dgm:animLvl val="lvl"/>
          <dgm:resizeHandles/>
        </dgm:presLayoutVars>
      </dgm:prSet>
      <dgm:spPr/>
      <dgm:t>
        <a:bodyPr/>
        <a:lstStyle/>
        <a:p>
          <a:endParaRPr lang="es-ES"/>
        </a:p>
      </dgm:t>
    </dgm:pt>
    <dgm:pt modelId="{792B7DB6-E9C7-4639-AAC5-CF368A85F4DC}" type="pres">
      <dgm:prSet presAssocID="{E535B244-9087-402B-BA37-DCA1341CBFB2}" presName="vertOne" presStyleCnt="0"/>
      <dgm:spPr/>
      <dgm:t>
        <a:bodyPr/>
        <a:lstStyle/>
        <a:p>
          <a:endParaRPr lang="es-ES"/>
        </a:p>
      </dgm:t>
    </dgm:pt>
    <dgm:pt modelId="{5C687784-6428-43E8-B4CE-02FEFE484CC8}" type="pres">
      <dgm:prSet presAssocID="{E535B244-9087-402B-BA37-DCA1341CBFB2}" presName="txOne" presStyleLbl="node0" presStyleIdx="0" presStyleCnt="1">
        <dgm:presLayoutVars>
          <dgm:chPref val="3"/>
        </dgm:presLayoutVars>
      </dgm:prSet>
      <dgm:spPr/>
      <dgm:t>
        <a:bodyPr/>
        <a:lstStyle/>
        <a:p>
          <a:endParaRPr lang="es-ES"/>
        </a:p>
      </dgm:t>
    </dgm:pt>
    <dgm:pt modelId="{DE9CA253-75EB-4A8D-B517-BF6CB2E85701}" type="pres">
      <dgm:prSet presAssocID="{E535B244-9087-402B-BA37-DCA1341CBFB2}" presName="parTransOne" presStyleCnt="0"/>
      <dgm:spPr/>
      <dgm:t>
        <a:bodyPr/>
        <a:lstStyle/>
        <a:p>
          <a:endParaRPr lang="es-ES"/>
        </a:p>
      </dgm:t>
    </dgm:pt>
    <dgm:pt modelId="{93964D52-36C5-49FC-B915-913FE303C374}" type="pres">
      <dgm:prSet presAssocID="{E535B244-9087-402B-BA37-DCA1341CBFB2}" presName="horzOne" presStyleCnt="0"/>
      <dgm:spPr/>
      <dgm:t>
        <a:bodyPr/>
        <a:lstStyle/>
        <a:p>
          <a:endParaRPr lang="es-ES"/>
        </a:p>
      </dgm:t>
    </dgm:pt>
    <dgm:pt modelId="{42E6A62B-1F4D-4E88-AE4D-32C642B8D459}" type="pres">
      <dgm:prSet presAssocID="{B7449DC2-E2C8-4044-ACB8-C7DDA4BBCA11}" presName="vertTwo" presStyleCnt="0"/>
      <dgm:spPr/>
      <dgm:t>
        <a:bodyPr/>
        <a:lstStyle/>
        <a:p>
          <a:endParaRPr lang="es-ES"/>
        </a:p>
      </dgm:t>
    </dgm:pt>
    <dgm:pt modelId="{6294E2B3-C73F-4463-924E-CCCA5D669059}" type="pres">
      <dgm:prSet presAssocID="{B7449DC2-E2C8-4044-ACB8-C7DDA4BBCA11}" presName="txTwo" presStyleLbl="node2" presStyleIdx="0" presStyleCnt="1">
        <dgm:presLayoutVars>
          <dgm:chPref val="3"/>
        </dgm:presLayoutVars>
      </dgm:prSet>
      <dgm:spPr/>
      <dgm:t>
        <a:bodyPr/>
        <a:lstStyle/>
        <a:p>
          <a:endParaRPr lang="es-ES"/>
        </a:p>
      </dgm:t>
    </dgm:pt>
    <dgm:pt modelId="{FA4D811E-2BF8-4E74-AFC1-5EFAC5AB1A4B}" type="pres">
      <dgm:prSet presAssocID="{B7449DC2-E2C8-4044-ACB8-C7DDA4BBCA11}" presName="horzTwo" presStyleCnt="0"/>
      <dgm:spPr/>
      <dgm:t>
        <a:bodyPr/>
        <a:lstStyle/>
        <a:p>
          <a:endParaRPr lang="es-ES"/>
        </a:p>
      </dgm:t>
    </dgm:pt>
  </dgm:ptLst>
  <dgm:cxnLst>
    <dgm:cxn modelId="{C40AD9FD-8BE0-42BD-9D44-67C318714145}" type="presOf" srcId="{B7449DC2-E2C8-4044-ACB8-C7DDA4BBCA11}" destId="{6294E2B3-C73F-4463-924E-CCCA5D669059}" srcOrd="0" destOrd="0" presId="urn:microsoft.com/office/officeart/2005/8/layout/hierarchy4"/>
    <dgm:cxn modelId="{B5762742-CE8D-475E-9B29-5315E6CB5FE7}" srcId="{19A391F4-203F-4F07-853D-755BEE7356E3}" destId="{E535B244-9087-402B-BA37-DCA1341CBFB2}" srcOrd="0" destOrd="0" parTransId="{26A3D63B-8937-4601-983E-3311F498B4F6}" sibTransId="{8A6B4C35-FA62-45F6-B2C5-EB01B6A83CBB}"/>
    <dgm:cxn modelId="{647ABE34-EAFF-4BD9-8CF0-200722F22E54}" type="presOf" srcId="{E535B244-9087-402B-BA37-DCA1341CBFB2}" destId="{5C687784-6428-43E8-B4CE-02FEFE484CC8}" srcOrd="0" destOrd="0" presId="urn:microsoft.com/office/officeart/2005/8/layout/hierarchy4"/>
    <dgm:cxn modelId="{373C8515-65D4-4918-825E-79531D6CCC57}" srcId="{E535B244-9087-402B-BA37-DCA1341CBFB2}" destId="{B7449DC2-E2C8-4044-ACB8-C7DDA4BBCA11}" srcOrd="0" destOrd="0" parTransId="{52DFBEA1-951A-47F6-BB30-E674E9815E9E}" sibTransId="{87B500F7-B647-4B7F-BDF1-77FADB890493}"/>
    <dgm:cxn modelId="{DC028CD2-567A-4F09-9A6E-049AEB3A4174}" type="presOf" srcId="{19A391F4-203F-4F07-853D-755BEE7356E3}" destId="{C1A85569-2477-4B3D-9F4B-F9EAC35C9781}" srcOrd="0" destOrd="0" presId="urn:microsoft.com/office/officeart/2005/8/layout/hierarchy4"/>
    <dgm:cxn modelId="{97B84137-2B40-4565-8D04-83D35691DBC8}" type="presParOf" srcId="{C1A85569-2477-4B3D-9F4B-F9EAC35C9781}" destId="{792B7DB6-E9C7-4639-AAC5-CF368A85F4DC}" srcOrd="0" destOrd="0" presId="urn:microsoft.com/office/officeart/2005/8/layout/hierarchy4"/>
    <dgm:cxn modelId="{DE693433-2A02-4998-8580-3897498B4958}" type="presParOf" srcId="{792B7DB6-E9C7-4639-AAC5-CF368A85F4DC}" destId="{5C687784-6428-43E8-B4CE-02FEFE484CC8}" srcOrd="0" destOrd="0" presId="urn:microsoft.com/office/officeart/2005/8/layout/hierarchy4"/>
    <dgm:cxn modelId="{4ED023A4-723C-492B-AF70-F52665CD1A37}" type="presParOf" srcId="{792B7DB6-E9C7-4639-AAC5-CF368A85F4DC}" destId="{DE9CA253-75EB-4A8D-B517-BF6CB2E85701}" srcOrd="1" destOrd="0" presId="urn:microsoft.com/office/officeart/2005/8/layout/hierarchy4"/>
    <dgm:cxn modelId="{91C21FEA-6975-45B5-9907-D2F7C05601FD}" type="presParOf" srcId="{792B7DB6-E9C7-4639-AAC5-CF368A85F4DC}" destId="{93964D52-36C5-49FC-B915-913FE303C374}" srcOrd="2" destOrd="0" presId="urn:microsoft.com/office/officeart/2005/8/layout/hierarchy4"/>
    <dgm:cxn modelId="{CB2372E4-C736-4A84-9878-AA04957819AE}" type="presParOf" srcId="{93964D52-36C5-49FC-B915-913FE303C374}" destId="{42E6A62B-1F4D-4E88-AE4D-32C642B8D459}" srcOrd="0" destOrd="0" presId="urn:microsoft.com/office/officeart/2005/8/layout/hierarchy4"/>
    <dgm:cxn modelId="{4CC6E38F-90E4-4DD7-83C0-49C4939ACC09}" type="presParOf" srcId="{42E6A62B-1F4D-4E88-AE4D-32C642B8D459}" destId="{6294E2B3-C73F-4463-924E-CCCA5D669059}" srcOrd="0" destOrd="0" presId="urn:microsoft.com/office/officeart/2005/8/layout/hierarchy4"/>
    <dgm:cxn modelId="{02791703-22C5-464B-ACF7-DD7791B24A5D}" type="presParOf" srcId="{42E6A62B-1F4D-4E88-AE4D-32C642B8D459}" destId="{FA4D811E-2BF8-4E74-AFC1-5EFAC5AB1A4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CCEB57-0734-4533-922C-D95ACEE4A80F}" type="doc">
      <dgm:prSet loTypeId="urn:microsoft.com/office/officeart/2009/3/layout/OpposingIdeas" loCatId="relationship" qsTypeId="urn:microsoft.com/office/officeart/2005/8/quickstyle/simple1" qsCatId="simple" csTypeId="urn:microsoft.com/office/officeart/2005/8/colors/accent6_1" csCatId="accent6" phldr="1"/>
      <dgm:spPr/>
      <dgm:t>
        <a:bodyPr/>
        <a:lstStyle/>
        <a:p>
          <a:endParaRPr lang="es-ES"/>
        </a:p>
      </dgm:t>
    </dgm:pt>
    <dgm:pt modelId="{CFED41C4-11DF-4084-B737-6B573354CA65}">
      <dgm:prSet phldrT="[Texto]" custT="1"/>
      <dgm:spPr/>
      <dgm:t>
        <a:bodyPr/>
        <a:lstStyle/>
        <a:p>
          <a:pPr algn="ctr"/>
          <a:r>
            <a:rPr lang="es-ES" sz="1300" b="1" dirty="0" smtClean="0">
              <a:latin typeface="+mn-lt"/>
            </a:rPr>
            <a:t>Seguridad</a:t>
          </a:r>
          <a:endParaRPr lang="es-ES" sz="1300" b="1" dirty="0">
            <a:latin typeface="+mn-lt"/>
          </a:endParaRPr>
        </a:p>
      </dgm:t>
    </dgm:pt>
    <dgm:pt modelId="{78D644AE-C6FE-48E6-89CC-0C40BB335635}" type="parTrans" cxnId="{F0EC1C17-70D8-4E1C-957B-08CB2F977441}">
      <dgm:prSet/>
      <dgm:spPr/>
      <dgm:t>
        <a:bodyPr/>
        <a:lstStyle/>
        <a:p>
          <a:endParaRPr lang="es-ES"/>
        </a:p>
      </dgm:t>
    </dgm:pt>
    <dgm:pt modelId="{7657FC54-1372-4CFF-B310-C4F12065AEE4}" type="sibTrans" cxnId="{F0EC1C17-70D8-4E1C-957B-08CB2F977441}">
      <dgm:prSet/>
      <dgm:spPr/>
      <dgm:t>
        <a:bodyPr/>
        <a:lstStyle/>
        <a:p>
          <a:endParaRPr lang="es-ES"/>
        </a:p>
      </dgm:t>
    </dgm:pt>
    <dgm:pt modelId="{A1FD0E17-BD55-419B-B217-1DBCA3F13B9D}">
      <dgm:prSet phldrT="[Texto]" custT="1"/>
      <dgm:spPr/>
      <dgm:t>
        <a:bodyPr/>
        <a:lstStyle/>
        <a:p>
          <a:pPr algn="ctr"/>
          <a:r>
            <a:rPr lang="es-ES" sz="1300" b="1" dirty="0" smtClean="0">
              <a:latin typeface="+mn-lt"/>
            </a:rPr>
            <a:t>Capacidad de respuesta</a:t>
          </a:r>
          <a:endParaRPr lang="es-ES" sz="1300" b="1" dirty="0">
            <a:latin typeface="+mn-lt"/>
          </a:endParaRPr>
        </a:p>
      </dgm:t>
    </dgm:pt>
    <dgm:pt modelId="{A209521B-F489-4481-B2CF-0C8126FA1255}" type="parTrans" cxnId="{2FDB82F8-7E22-4126-A6EC-2F92D338FE7A}">
      <dgm:prSet/>
      <dgm:spPr/>
      <dgm:t>
        <a:bodyPr/>
        <a:lstStyle/>
        <a:p>
          <a:endParaRPr lang="es-ES"/>
        </a:p>
      </dgm:t>
    </dgm:pt>
    <dgm:pt modelId="{BDC832DB-C43F-4725-8142-9457655AA1F2}" type="sibTrans" cxnId="{2FDB82F8-7E22-4126-A6EC-2F92D338FE7A}">
      <dgm:prSet/>
      <dgm:spPr/>
      <dgm:t>
        <a:bodyPr/>
        <a:lstStyle/>
        <a:p>
          <a:endParaRPr lang="es-ES"/>
        </a:p>
      </dgm:t>
    </dgm:pt>
    <dgm:pt modelId="{C42931F1-5C5B-4A64-8909-5336EF38BF42}">
      <dgm:prSet phldrT="[Texto]" custT="1"/>
      <dgm:spPr/>
      <dgm:t>
        <a:bodyPr/>
        <a:lstStyle/>
        <a:p>
          <a:pPr algn="ctr"/>
          <a:endParaRPr lang="es-ES" sz="1300" dirty="0" smtClean="0"/>
        </a:p>
        <a:p>
          <a:pPr algn="ctr"/>
          <a:r>
            <a:rPr lang="es-ES" sz="1300" dirty="0" smtClean="0"/>
            <a:t>Disposición de ayudar a los clientes de una manera rápida. </a:t>
          </a:r>
          <a:endParaRPr lang="es-ES" sz="1300" dirty="0"/>
        </a:p>
      </dgm:t>
    </dgm:pt>
    <dgm:pt modelId="{AAD8EF45-873A-4727-854B-3DE2A88C7D17}" type="parTrans" cxnId="{070E4D90-0879-48A3-A18F-300B39879163}">
      <dgm:prSet/>
      <dgm:spPr/>
      <dgm:t>
        <a:bodyPr/>
        <a:lstStyle/>
        <a:p>
          <a:endParaRPr lang="es-ES"/>
        </a:p>
      </dgm:t>
    </dgm:pt>
    <dgm:pt modelId="{1A1EE95B-1425-4547-8552-411E9DFCC1FE}" type="sibTrans" cxnId="{070E4D90-0879-48A3-A18F-300B39879163}">
      <dgm:prSet/>
      <dgm:spPr/>
      <dgm:t>
        <a:bodyPr/>
        <a:lstStyle/>
        <a:p>
          <a:endParaRPr lang="es-ES"/>
        </a:p>
      </dgm:t>
    </dgm:pt>
    <dgm:pt modelId="{ADBEB360-CA51-4F5C-8479-9E2E1297745B}">
      <dgm:prSet phldrT="[Texto]" custT="1"/>
      <dgm:spPr/>
      <dgm:t>
        <a:bodyPr/>
        <a:lstStyle/>
        <a:p>
          <a:pPr algn="ctr"/>
          <a:r>
            <a:rPr lang="es-EC" sz="1300" b="0" i="0" dirty="0" smtClean="0"/>
            <a:t>Conocimientos técnicos necesarios para asistir al cliente y ganar su confianza y credibilidad.</a:t>
          </a:r>
          <a:endParaRPr lang="es-ES" sz="1300" dirty="0"/>
        </a:p>
      </dgm:t>
    </dgm:pt>
    <dgm:pt modelId="{B05FD62A-B92D-46BA-8883-438B7848F7AF}" type="sibTrans" cxnId="{A08AF88E-7BC1-4BBD-853E-66C40B063ED6}">
      <dgm:prSet/>
      <dgm:spPr/>
      <dgm:t>
        <a:bodyPr/>
        <a:lstStyle/>
        <a:p>
          <a:endParaRPr lang="es-ES"/>
        </a:p>
      </dgm:t>
    </dgm:pt>
    <dgm:pt modelId="{7EA5A916-F151-4814-9935-6CE6AA1929B0}" type="parTrans" cxnId="{A08AF88E-7BC1-4BBD-853E-66C40B063ED6}">
      <dgm:prSet/>
      <dgm:spPr/>
      <dgm:t>
        <a:bodyPr/>
        <a:lstStyle/>
        <a:p>
          <a:endParaRPr lang="es-ES"/>
        </a:p>
      </dgm:t>
    </dgm:pt>
    <dgm:pt modelId="{EDFC5A0F-3972-442B-823D-071FD37EE94F}" type="pres">
      <dgm:prSet presAssocID="{CECCEB57-0734-4533-922C-D95ACEE4A80F}" presName="Name0" presStyleCnt="0">
        <dgm:presLayoutVars>
          <dgm:chMax val="2"/>
          <dgm:dir/>
          <dgm:animOne val="branch"/>
          <dgm:animLvl val="lvl"/>
          <dgm:resizeHandles val="exact"/>
        </dgm:presLayoutVars>
      </dgm:prSet>
      <dgm:spPr/>
      <dgm:t>
        <a:bodyPr/>
        <a:lstStyle/>
        <a:p>
          <a:endParaRPr lang="es-EC"/>
        </a:p>
      </dgm:t>
    </dgm:pt>
    <dgm:pt modelId="{86F96299-476E-49C0-87B9-8D41A20BD6F3}" type="pres">
      <dgm:prSet presAssocID="{CECCEB57-0734-4533-922C-D95ACEE4A80F}" presName="Background" presStyleLbl="node1" presStyleIdx="0" presStyleCnt="1" custScaleX="131820"/>
      <dgm:spPr/>
    </dgm:pt>
    <dgm:pt modelId="{A29892FF-4891-4FCF-9D4A-18D8BB9C9769}" type="pres">
      <dgm:prSet presAssocID="{CECCEB57-0734-4533-922C-D95ACEE4A80F}" presName="Divider" presStyleLbl="callout" presStyleIdx="0" presStyleCnt="1"/>
      <dgm:spPr/>
    </dgm:pt>
    <dgm:pt modelId="{2F9ED4E3-8C5F-453A-B4A2-A55A86C1CE51}" type="pres">
      <dgm:prSet presAssocID="{CECCEB57-0734-4533-922C-D95ACEE4A80F}" presName="ChildText1" presStyleLbl="revTx" presStyleIdx="0" presStyleCnt="0" custScaleX="136120" custLinFactNeighborX="-20360" custLinFactNeighborY="3412">
        <dgm:presLayoutVars>
          <dgm:chMax val="0"/>
          <dgm:chPref val="0"/>
          <dgm:bulletEnabled val="1"/>
        </dgm:presLayoutVars>
      </dgm:prSet>
      <dgm:spPr/>
      <dgm:t>
        <a:bodyPr/>
        <a:lstStyle/>
        <a:p>
          <a:endParaRPr lang="es-ES"/>
        </a:p>
      </dgm:t>
    </dgm:pt>
    <dgm:pt modelId="{A9157928-3546-4F40-9386-9EF5D08AA3E5}" type="pres">
      <dgm:prSet presAssocID="{CECCEB57-0734-4533-922C-D95ACEE4A80F}" presName="ChildText2" presStyleLbl="revTx" presStyleIdx="0" presStyleCnt="0" custScaleX="143306" custLinFactNeighborX="14376" custLinFactNeighborY="2274">
        <dgm:presLayoutVars>
          <dgm:chMax val="0"/>
          <dgm:chPref val="0"/>
          <dgm:bulletEnabled val="1"/>
        </dgm:presLayoutVars>
      </dgm:prSet>
      <dgm:spPr/>
      <dgm:t>
        <a:bodyPr/>
        <a:lstStyle/>
        <a:p>
          <a:endParaRPr lang="es-ES"/>
        </a:p>
      </dgm:t>
    </dgm:pt>
    <dgm:pt modelId="{C40D58C6-AE13-49E1-A38C-974BA7033695}" type="pres">
      <dgm:prSet presAssocID="{CECCEB57-0734-4533-922C-D95ACEE4A80F}" presName="ParentText1" presStyleLbl="revTx" presStyleIdx="0" presStyleCnt="0">
        <dgm:presLayoutVars>
          <dgm:chMax val="1"/>
          <dgm:chPref val="1"/>
        </dgm:presLayoutVars>
      </dgm:prSet>
      <dgm:spPr/>
      <dgm:t>
        <a:bodyPr/>
        <a:lstStyle/>
        <a:p>
          <a:endParaRPr lang="es-ES"/>
        </a:p>
      </dgm:t>
    </dgm:pt>
    <dgm:pt modelId="{667E3CF6-6F9D-458B-8F81-996E194AC8D0}" type="pres">
      <dgm:prSet presAssocID="{CECCEB57-0734-4533-922C-D95ACEE4A80F}" presName="ParentShape1" presStyleLbl="alignImgPlace1" presStyleIdx="0" presStyleCnt="2" custScaleX="245376" custScaleY="101316" custLinFactX="-70318" custLinFactNeighborX="-100000" custLinFactNeighborY="11676">
        <dgm:presLayoutVars/>
      </dgm:prSet>
      <dgm:spPr/>
      <dgm:t>
        <a:bodyPr/>
        <a:lstStyle/>
        <a:p>
          <a:endParaRPr lang="es-ES"/>
        </a:p>
      </dgm:t>
    </dgm:pt>
    <dgm:pt modelId="{0BC667A0-E9BB-4C18-A036-1F697EECB1A3}" type="pres">
      <dgm:prSet presAssocID="{CECCEB57-0734-4533-922C-D95ACEE4A80F}" presName="ParentText2" presStyleLbl="revTx" presStyleIdx="0" presStyleCnt="0">
        <dgm:presLayoutVars>
          <dgm:chMax val="1"/>
          <dgm:chPref val="1"/>
        </dgm:presLayoutVars>
      </dgm:prSet>
      <dgm:spPr/>
      <dgm:t>
        <a:bodyPr/>
        <a:lstStyle/>
        <a:p>
          <a:endParaRPr lang="es-EC"/>
        </a:p>
      </dgm:t>
    </dgm:pt>
    <dgm:pt modelId="{0C8BA81A-29E0-483B-8BB3-63DA4F0D8940}" type="pres">
      <dgm:prSet presAssocID="{CECCEB57-0734-4533-922C-D95ACEE4A80F}" presName="ParentShape2" presStyleLbl="alignImgPlace1" presStyleIdx="1" presStyleCnt="2" custScaleX="229009" custScaleY="104472" custLinFactX="66332" custLinFactNeighborX="100000" custLinFactNeighborY="-26417">
        <dgm:presLayoutVars/>
      </dgm:prSet>
      <dgm:spPr/>
      <dgm:t>
        <a:bodyPr/>
        <a:lstStyle/>
        <a:p>
          <a:endParaRPr lang="es-EC"/>
        </a:p>
      </dgm:t>
    </dgm:pt>
  </dgm:ptLst>
  <dgm:cxnLst>
    <dgm:cxn modelId="{740A7A6C-B4DC-4BFC-BA2C-5899CD445C31}" type="presOf" srcId="{A1FD0E17-BD55-419B-B217-1DBCA3F13B9D}" destId="{0BC667A0-E9BB-4C18-A036-1F697EECB1A3}" srcOrd="0" destOrd="0" presId="urn:microsoft.com/office/officeart/2009/3/layout/OpposingIdeas"/>
    <dgm:cxn modelId="{7C43F797-B893-498E-B8BE-928776B9A77C}" type="presOf" srcId="{A1FD0E17-BD55-419B-B217-1DBCA3F13B9D}" destId="{0C8BA81A-29E0-483B-8BB3-63DA4F0D8940}" srcOrd="1" destOrd="0" presId="urn:microsoft.com/office/officeart/2009/3/layout/OpposingIdeas"/>
    <dgm:cxn modelId="{2FDB82F8-7E22-4126-A6EC-2F92D338FE7A}" srcId="{CECCEB57-0734-4533-922C-D95ACEE4A80F}" destId="{A1FD0E17-BD55-419B-B217-1DBCA3F13B9D}" srcOrd="1" destOrd="0" parTransId="{A209521B-F489-4481-B2CF-0C8126FA1255}" sibTransId="{BDC832DB-C43F-4725-8142-9457655AA1F2}"/>
    <dgm:cxn modelId="{F0EC1C17-70D8-4E1C-957B-08CB2F977441}" srcId="{CECCEB57-0734-4533-922C-D95ACEE4A80F}" destId="{CFED41C4-11DF-4084-B737-6B573354CA65}" srcOrd="0" destOrd="0" parTransId="{78D644AE-C6FE-48E6-89CC-0C40BB335635}" sibTransId="{7657FC54-1372-4CFF-B310-C4F12065AEE4}"/>
    <dgm:cxn modelId="{0BAC80EF-9D6A-4110-B00F-9AF35CB5594C}" type="presOf" srcId="{CFED41C4-11DF-4084-B737-6B573354CA65}" destId="{C40D58C6-AE13-49E1-A38C-974BA7033695}" srcOrd="0" destOrd="0" presId="urn:microsoft.com/office/officeart/2009/3/layout/OpposingIdeas"/>
    <dgm:cxn modelId="{05844CAA-68E4-4A70-9FA7-11CE2025C7DB}" type="presOf" srcId="{CFED41C4-11DF-4084-B737-6B573354CA65}" destId="{667E3CF6-6F9D-458B-8F81-996E194AC8D0}" srcOrd="1" destOrd="0" presId="urn:microsoft.com/office/officeart/2009/3/layout/OpposingIdeas"/>
    <dgm:cxn modelId="{070E4D90-0879-48A3-A18F-300B39879163}" srcId="{A1FD0E17-BD55-419B-B217-1DBCA3F13B9D}" destId="{C42931F1-5C5B-4A64-8909-5336EF38BF42}" srcOrd="0" destOrd="0" parTransId="{AAD8EF45-873A-4727-854B-3DE2A88C7D17}" sibTransId="{1A1EE95B-1425-4547-8552-411E9DFCC1FE}"/>
    <dgm:cxn modelId="{AC75C0FC-600F-49A7-87A4-53FE18715109}" type="presOf" srcId="{C42931F1-5C5B-4A64-8909-5336EF38BF42}" destId="{A9157928-3546-4F40-9386-9EF5D08AA3E5}" srcOrd="0" destOrd="0" presId="urn:microsoft.com/office/officeart/2009/3/layout/OpposingIdeas"/>
    <dgm:cxn modelId="{A08AF88E-7BC1-4BBD-853E-66C40B063ED6}" srcId="{CFED41C4-11DF-4084-B737-6B573354CA65}" destId="{ADBEB360-CA51-4F5C-8479-9E2E1297745B}" srcOrd="0" destOrd="0" parTransId="{7EA5A916-F151-4814-9935-6CE6AA1929B0}" sibTransId="{B05FD62A-B92D-46BA-8883-438B7848F7AF}"/>
    <dgm:cxn modelId="{1C61B7C5-E8A2-4234-B946-1DF47FFBE59E}" type="presOf" srcId="{ADBEB360-CA51-4F5C-8479-9E2E1297745B}" destId="{2F9ED4E3-8C5F-453A-B4A2-A55A86C1CE51}" srcOrd="0" destOrd="0" presId="urn:microsoft.com/office/officeart/2009/3/layout/OpposingIdeas"/>
    <dgm:cxn modelId="{F3CCA5D0-94C6-42F2-8CC4-0478FF0A4425}" type="presOf" srcId="{CECCEB57-0734-4533-922C-D95ACEE4A80F}" destId="{EDFC5A0F-3972-442B-823D-071FD37EE94F}" srcOrd="0" destOrd="0" presId="urn:microsoft.com/office/officeart/2009/3/layout/OpposingIdeas"/>
    <dgm:cxn modelId="{48191A9E-50A2-4351-9E4C-C92FEB01915D}" type="presParOf" srcId="{EDFC5A0F-3972-442B-823D-071FD37EE94F}" destId="{86F96299-476E-49C0-87B9-8D41A20BD6F3}" srcOrd="0" destOrd="0" presId="urn:microsoft.com/office/officeart/2009/3/layout/OpposingIdeas"/>
    <dgm:cxn modelId="{1331B3C5-D1C3-4324-874E-CE98ECE44527}" type="presParOf" srcId="{EDFC5A0F-3972-442B-823D-071FD37EE94F}" destId="{A29892FF-4891-4FCF-9D4A-18D8BB9C9769}" srcOrd="1" destOrd="0" presId="urn:microsoft.com/office/officeart/2009/3/layout/OpposingIdeas"/>
    <dgm:cxn modelId="{D22F3BA0-A25A-498E-9FEC-76D06BB89DDF}" type="presParOf" srcId="{EDFC5A0F-3972-442B-823D-071FD37EE94F}" destId="{2F9ED4E3-8C5F-453A-B4A2-A55A86C1CE51}" srcOrd="2" destOrd="0" presId="urn:microsoft.com/office/officeart/2009/3/layout/OpposingIdeas"/>
    <dgm:cxn modelId="{75A04BB9-F810-4197-86C4-8DBEC4E2D492}" type="presParOf" srcId="{EDFC5A0F-3972-442B-823D-071FD37EE94F}" destId="{A9157928-3546-4F40-9386-9EF5D08AA3E5}" srcOrd="3" destOrd="0" presId="urn:microsoft.com/office/officeart/2009/3/layout/OpposingIdeas"/>
    <dgm:cxn modelId="{53EB4D84-EE5B-4A7A-85FA-35F755B78CD9}" type="presParOf" srcId="{EDFC5A0F-3972-442B-823D-071FD37EE94F}" destId="{C40D58C6-AE13-49E1-A38C-974BA7033695}" srcOrd="4" destOrd="0" presId="urn:microsoft.com/office/officeart/2009/3/layout/OpposingIdeas"/>
    <dgm:cxn modelId="{2E4D5A15-68AA-4A9D-B70F-2DC3599B754D}" type="presParOf" srcId="{EDFC5A0F-3972-442B-823D-071FD37EE94F}" destId="{667E3CF6-6F9D-458B-8F81-996E194AC8D0}" srcOrd="5" destOrd="0" presId="urn:microsoft.com/office/officeart/2009/3/layout/OpposingIdeas"/>
    <dgm:cxn modelId="{8306B16A-4521-4BE4-B85A-9697A0DAA6EC}" type="presParOf" srcId="{EDFC5A0F-3972-442B-823D-071FD37EE94F}" destId="{0BC667A0-E9BB-4C18-A036-1F697EECB1A3}" srcOrd="6" destOrd="0" presId="urn:microsoft.com/office/officeart/2009/3/layout/OpposingIdeas"/>
    <dgm:cxn modelId="{783F5862-E01C-4660-9F6C-A43C5EC8CCAA}" type="presParOf" srcId="{EDFC5A0F-3972-442B-823D-071FD37EE94F}" destId="{0C8BA81A-29E0-483B-8BB3-63DA4F0D8940}"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C4B57B-A9EC-480E-82CE-BC92C903192F}" type="doc">
      <dgm:prSet loTypeId="urn:microsoft.com/office/officeart/2009/3/layout/IncreasingArrowsProcess" loCatId="process" qsTypeId="urn:microsoft.com/office/officeart/2005/8/quickstyle/simple1" qsCatId="simple" csTypeId="urn:microsoft.com/office/officeart/2005/8/colors/accent5_3" csCatId="accent5" phldr="1"/>
      <dgm:spPr/>
    </dgm:pt>
    <dgm:pt modelId="{816B6E38-0746-4F1B-A935-8CEAAE316057}">
      <dgm:prSet phldrT="[Texto]" custT="1"/>
      <dgm:spPr/>
      <dgm:t>
        <a:bodyPr/>
        <a:lstStyle/>
        <a:p>
          <a:pPr algn="l"/>
          <a:r>
            <a:rPr lang="es-EC" sz="1500" dirty="0" smtClean="0">
              <a:latin typeface="+mn-lt"/>
            </a:rPr>
            <a:t>Supermaxi</a:t>
          </a:r>
          <a:endParaRPr lang="es-ES" sz="1500" dirty="0">
            <a:latin typeface="+mn-lt"/>
          </a:endParaRPr>
        </a:p>
      </dgm:t>
    </dgm:pt>
    <dgm:pt modelId="{B0CF5674-2291-4DB7-8A6E-04906EF6791F}" type="parTrans" cxnId="{DF77DB6E-3F25-4CC0-81EC-40F17571C4F8}">
      <dgm:prSet/>
      <dgm:spPr/>
      <dgm:t>
        <a:bodyPr/>
        <a:lstStyle/>
        <a:p>
          <a:pPr algn="l"/>
          <a:endParaRPr lang="es-ES" sz="2400">
            <a:solidFill>
              <a:schemeClr val="tx1"/>
            </a:solidFill>
            <a:latin typeface="+mj-lt"/>
          </a:endParaRPr>
        </a:p>
      </dgm:t>
    </dgm:pt>
    <dgm:pt modelId="{5BC614CA-9F2D-4537-A7AA-FF6CB595B7D7}" type="sibTrans" cxnId="{DF77DB6E-3F25-4CC0-81EC-40F17571C4F8}">
      <dgm:prSet/>
      <dgm:spPr/>
      <dgm:t>
        <a:bodyPr/>
        <a:lstStyle/>
        <a:p>
          <a:pPr algn="l"/>
          <a:endParaRPr lang="es-ES" sz="2400">
            <a:solidFill>
              <a:schemeClr val="tx1"/>
            </a:solidFill>
            <a:latin typeface="+mj-lt"/>
          </a:endParaRPr>
        </a:p>
      </dgm:t>
    </dgm:pt>
    <dgm:pt modelId="{271F4ED5-A725-4723-999D-B403BB8F44D3}">
      <dgm:prSet phldrT="[Texto]" custT="1"/>
      <dgm:spPr/>
      <dgm:t>
        <a:bodyPr/>
        <a:lstStyle/>
        <a:p>
          <a:pPr algn="l"/>
          <a:r>
            <a:rPr lang="es-EC" sz="1500" dirty="0" smtClean="0">
              <a:latin typeface="+mn-lt"/>
            </a:rPr>
            <a:t>Megamaxi</a:t>
          </a:r>
          <a:endParaRPr lang="es-ES" sz="1500" dirty="0">
            <a:latin typeface="+mn-lt"/>
          </a:endParaRPr>
        </a:p>
      </dgm:t>
    </dgm:pt>
    <dgm:pt modelId="{81D0DF8D-53D5-4080-9013-C0B01DF9E6A5}" type="parTrans" cxnId="{5DD8FF97-8CE5-45D6-AC70-10DFDA6597E1}">
      <dgm:prSet/>
      <dgm:spPr/>
      <dgm:t>
        <a:bodyPr/>
        <a:lstStyle/>
        <a:p>
          <a:pPr algn="l"/>
          <a:endParaRPr lang="es-ES" sz="2400">
            <a:solidFill>
              <a:schemeClr val="tx1"/>
            </a:solidFill>
            <a:latin typeface="+mj-lt"/>
          </a:endParaRPr>
        </a:p>
      </dgm:t>
    </dgm:pt>
    <dgm:pt modelId="{8769C518-0A0F-40E2-AC7B-E0563C3EB7BE}" type="sibTrans" cxnId="{5DD8FF97-8CE5-45D6-AC70-10DFDA6597E1}">
      <dgm:prSet/>
      <dgm:spPr/>
      <dgm:t>
        <a:bodyPr/>
        <a:lstStyle/>
        <a:p>
          <a:pPr algn="l"/>
          <a:endParaRPr lang="es-ES" sz="2400">
            <a:solidFill>
              <a:schemeClr val="tx1"/>
            </a:solidFill>
            <a:latin typeface="+mj-lt"/>
          </a:endParaRPr>
        </a:p>
      </dgm:t>
    </dgm:pt>
    <dgm:pt modelId="{B3C5BAF0-B213-4FC1-B355-E67C454AF5B2}">
      <dgm:prSet phldrT="[Texto]" custT="1"/>
      <dgm:spPr/>
      <dgm:t>
        <a:bodyPr/>
        <a:lstStyle/>
        <a:p>
          <a:pPr algn="l"/>
          <a:r>
            <a:rPr lang="es-EC" sz="1500" dirty="0" smtClean="0">
              <a:latin typeface="+mn-lt"/>
            </a:rPr>
            <a:t>Akí</a:t>
          </a:r>
          <a:endParaRPr lang="es-ES" sz="1500" dirty="0">
            <a:latin typeface="+mn-lt"/>
          </a:endParaRPr>
        </a:p>
      </dgm:t>
    </dgm:pt>
    <dgm:pt modelId="{99FF03AF-1F28-49DA-B3B6-3F5AEF23F459}" type="parTrans" cxnId="{4F1BDFDB-45BB-4300-BE08-BF79E7A1A5D4}">
      <dgm:prSet/>
      <dgm:spPr/>
      <dgm:t>
        <a:bodyPr/>
        <a:lstStyle/>
        <a:p>
          <a:pPr algn="l"/>
          <a:endParaRPr lang="es-ES" sz="2400">
            <a:solidFill>
              <a:schemeClr val="tx1"/>
            </a:solidFill>
            <a:latin typeface="+mj-lt"/>
          </a:endParaRPr>
        </a:p>
      </dgm:t>
    </dgm:pt>
    <dgm:pt modelId="{433CD940-6393-4BE6-91BF-107251602F0F}" type="sibTrans" cxnId="{4F1BDFDB-45BB-4300-BE08-BF79E7A1A5D4}">
      <dgm:prSet/>
      <dgm:spPr/>
      <dgm:t>
        <a:bodyPr/>
        <a:lstStyle/>
        <a:p>
          <a:pPr algn="l"/>
          <a:endParaRPr lang="es-ES" sz="2400">
            <a:solidFill>
              <a:schemeClr val="tx1"/>
            </a:solidFill>
            <a:latin typeface="+mj-lt"/>
          </a:endParaRPr>
        </a:p>
      </dgm:t>
    </dgm:pt>
    <dgm:pt modelId="{FBD34447-A465-4FDE-BB4A-3E99D6ACCBE3}">
      <dgm:prSet phldrT="[Texto]" custT="1"/>
      <dgm:spPr/>
      <dgm:t>
        <a:bodyPr/>
        <a:lstStyle/>
        <a:p>
          <a:pPr algn="l"/>
          <a:r>
            <a:rPr lang="es-EC" sz="1500" dirty="0" smtClean="0">
              <a:latin typeface="+mn-lt"/>
            </a:rPr>
            <a:t>Gran Akí</a:t>
          </a:r>
          <a:endParaRPr lang="es-ES" sz="1500" dirty="0">
            <a:latin typeface="+mn-lt"/>
          </a:endParaRPr>
        </a:p>
      </dgm:t>
    </dgm:pt>
    <dgm:pt modelId="{29EBF48D-AA90-48B1-8F93-0B8E17DEB12E}" type="parTrans" cxnId="{A04DD729-970E-4AFC-9F72-12A754D570D3}">
      <dgm:prSet/>
      <dgm:spPr/>
      <dgm:t>
        <a:bodyPr/>
        <a:lstStyle/>
        <a:p>
          <a:pPr algn="l"/>
          <a:endParaRPr lang="es-ES" sz="2400">
            <a:solidFill>
              <a:schemeClr val="tx1"/>
            </a:solidFill>
            <a:latin typeface="+mj-lt"/>
          </a:endParaRPr>
        </a:p>
      </dgm:t>
    </dgm:pt>
    <dgm:pt modelId="{99E27FDB-CAD4-47BD-ACD9-C11F8DD96A1D}" type="sibTrans" cxnId="{A04DD729-970E-4AFC-9F72-12A754D570D3}">
      <dgm:prSet/>
      <dgm:spPr/>
      <dgm:t>
        <a:bodyPr/>
        <a:lstStyle/>
        <a:p>
          <a:pPr algn="l"/>
          <a:endParaRPr lang="es-ES" sz="2400">
            <a:solidFill>
              <a:schemeClr val="tx1"/>
            </a:solidFill>
            <a:latin typeface="+mj-lt"/>
          </a:endParaRPr>
        </a:p>
      </dgm:t>
    </dgm:pt>
    <dgm:pt modelId="{5FC49CAB-C2E9-405C-99A0-B2C86490A939}">
      <dgm:prSet phldrT="[Texto]" custT="1"/>
      <dgm:spPr/>
      <dgm:t>
        <a:bodyPr/>
        <a:lstStyle/>
        <a:p>
          <a:pPr algn="ctr"/>
          <a:r>
            <a:rPr lang="es-EC" sz="1500" dirty="0" smtClean="0">
              <a:latin typeface="+mn-lt"/>
            </a:rPr>
            <a:t>Mi Comisariato</a:t>
          </a:r>
          <a:endParaRPr lang="es-ES" sz="1500" dirty="0">
            <a:latin typeface="+mn-lt"/>
          </a:endParaRPr>
        </a:p>
      </dgm:t>
    </dgm:pt>
    <dgm:pt modelId="{F2BE141B-5570-44F6-BDEB-B31A447A2FDF}" type="parTrans" cxnId="{2ED8F00D-444C-466B-A561-F8D030149623}">
      <dgm:prSet/>
      <dgm:spPr/>
      <dgm:t>
        <a:bodyPr/>
        <a:lstStyle/>
        <a:p>
          <a:pPr algn="l"/>
          <a:endParaRPr lang="es-ES" sz="2400">
            <a:solidFill>
              <a:schemeClr val="tx1"/>
            </a:solidFill>
            <a:latin typeface="+mj-lt"/>
          </a:endParaRPr>
        </a:p>
      </dgm:t>
    </dgm:pt>
    <dgm:pt modelId="{18B35AD5-9240-4D51-8489-54FE5DFF434F}" type="sibTrans" cxnId="{2ED8F00D-444C-466B-A561-F8D030149623}">
      <dgm:prSet/>
      <dgm:spPr/>
      <dgm:t>
        <a:bodyPr/>
        <a:lstStyle/>
        <a:p>
          <a:pPr algn="l"/>
          <a:endParaRPr lang="es-ES" sz="2400">
            <a:solidFill>
              <a:schemeClr val="tx1"/>
            </a:solidFill>
            <a:latin typeface="+mj-lt"/>
          </a:endParaRPr>
        </a:p>
      </dgm:t>
    </dgm:pt>
    <dgm:pt modelId="{3F51CF22-1BB2-4879-9218-3BC3EB1627A6}" type="pres">
      <dgm:prSet presAssocID="{9BC4B57B-A9EC-480E-82CE-BC92C903192F}" presName="Name0" presStyleCnt="0">
        <dgm:presLayoutVars>
          <dgm:chMax val="5"/>
          <dgm:chPref val="5"/>
          <dgm:dir/>
          <dgm:animLvl val="lvl"/>
        </dgm:presLayoutVars>
      </dgm:prSet>
      <dgm:spPr/>
    </dgm:pt>
    <dgm:pt modelId="{20A91760-632F-4152-9651-8B5ACC619A9E}" type="pres">
      <dgm:prSet presAssocID="{816B6E38-0746-4F1B-A935-8CEAAE316057}" presName="parentText1" presStyleLbl="node1" presStyleIdx="0" presStyleCnt="5">
        <dgm:presLayoutVars>
          <dgm:chMax/>
          <dgm:chPref val="3"/>
          <dgm:bulletEnabled val="1"/>
        </dgm:presLayoutVars>
      </dgm:prSet>
      <dgm:spPr/>
      <dgm:t>
        <a:bodyPr/>
        <a:lstStyle/>
        <a:p>
          <a:endParaRPr lang="es-EC"/>
        </a:p>
      </dgm:t>
    </dgm:pt>
    <dgm:pt modelId="{FD06B678-E1B1-4C88-AC38-307FD2AFC96B}" type="pres">
      <dgm:prSet presAssocID="{271F4ED5-A725-4723-999D-B403BB8F44D3}" presName="parentText2" presStyleLbl="node1" presStyleIdx="1" presStyleCnt="5">
        <dgm:presLayoutVars>
          <dgm:chMax/>
          <dgm:chPref val="3"/>
          <dgm:bulletEnabled val="1"/>
        </dgm:presLayoutVars>
      </dgm:prSet>
      <dgm:spPr/>
      <dgm:t>
        <a:bodyPr/>
        <a:lstStyle/>
        <a:p>
          <a:endParaRPr lang="es-EC"/>
        </a:p>
      </dgm:t>
    </dgm:pt>
    <dgm:pt modelId="{B83A1463-911B-42B0-AF03-F28796DF3228}" type="pres">
      <dgm:prSet presAssocID="{B3C5BAF0-B213-4FC1-B355-E67C454AF5B2}" presName="parentText3" presStyleLbl="node1" presStyleIdx="2" presStyleCnt="5">
        <dgm:presLayoutVars>
          <dgm:chMax/>
          <dgm:chPref val="3"/>
          <dgm:bulletEnabled val="1"/>
        </dgm:presLayoutVars>
      </dgm:prSet>
      <dgm:spPr/>
      <dgm:t>
        <a:bodyPr/>
        <a:lstStyle/>
        <a:p>
          <a:endParaRPr lang="es-EC"/>
        </a:p>
      </dgm:t>
    </dgm:pt>
    <dgm:pt modelId="{12C4D0E3-29C8-4760-BD39-F07C9F1D944E}" type="pres">
      <dgm:prSet presAssocID="{FBD34447-A465-4FDE-BB4A-3E99D6ACCBE3}" presName="parentText4" presStyleLbl="node1" presStyleIdx="3" presStyleCnt="5">
        <dgm:presLayoutVars>
          <dgm:chMax/>
          <dgm:chPref val="3"/>
          <dgm:bulletEnabled val="1"/>
        </dgm:presLayoutVars>
      </dgm:prSet>
      <dgm:spPr/>
      <dgm:t>
        <a:bodyPr/>
        <a:lstStyle/>
        <a:p>
          <a:endParaRPr lang="es-EC"/>
        </a:p>
      </dgm:t>
    </dgm:pt>
    <dgm:pt modelId="{7D55A167-B0A3-4DE0-94B3-FAA4F440B37D}" type="pres">
      <dgm:prSet presAssocID="{5FC49CAB-C2E9-405C-99A0-B2C86490A939}" presName="parentText5" presStyleLbl="node1" presStyleIdx="4" presStyleCnt="5">
        <dgm:presLayoutVars>
          <dgm:chMax/>
          <dgm:chPref val="3"/>
          <dgm:bulletEnabled val="1"/>
        </dgm:presLayoutVars>
      </dgm:prSet>
      <dgm:spPr/>
      <dgm:t>
        <a:bodyPr/>
        <a:lstStyle/>
        <a:p>
          <a:endParaRPr lang="es-EC"/>
        </a:p>
      </dgm:t>
    </dgm:pt>
  </dgm:ptLst>
  <dgm:cxnLst>
    <dgm:cxn modelId="{2ED8F00D-444C-466B-A561-F8D030149623}" srcId="{9BC4B57B-A9EC-480E-82CE-BC92C903192F}" destId="{5FC49CAB-C2E9-405C-99A0-B2C86490A939}" srcOrd="4" destOrd="0" parTransId="{F2BE141B-5570-44F6-BDEB-B31A447A2FDF}" sibTransId="{18B35AD5-9240-4D51-8489-54FE5DFF434F}"/>
    <dgm:cxn modelId="{A04DD729-970E-4AFC-9F72-12A754D570D3}" srcId="{9BC4B57B-A9EC-480E-82CE-BC92C903192F}" destId="{FBD34447-A465-4FDE-BB4A-3E99D6ACCBE3}" srcOrd="3" destOrd="0" parTransId="{29EBF48D-AA90-48B1-8F93-0B8E17DEB12E}" sibTransId="{99E27FDB-CAD4-47BD-ACD9-C11F8DD96A1D}"/>
    <dgm:cxn modelId="{B2E42370-7F4E-4E15-8975-AEFA70A5D661}" type="presOf" srcId="{9BC4B57B-A9EC-480E-82CE-BC92C903192F}" destId="{3F51CF22-1BB2-4879-9218-3BC3EB1627A6}" srcOrd="0" destOrd="0" presId="urn:microsoft.com/office/officeart/2009/3/layout/IncreasingArrowsProcess"/>
    <dgm:cxn modelId="{AAAA823B-A0B4-41CF-A398-A275D31A24FD}" type="presOf" srcId="{816B6E38-0746-4F1B-A935-8CEAAE316057}" destId="{20A91760-632F-4152-9651-8B5ACC619A9E}" srcOrd="0" destOrd="0" presId="urn:microsoft.com/office/officeart/2009/3/layout/IncreasingArrowsProcess"/>
    <dgm:cxn modelId="{DF77DB6E-3F25-4CC0-81EC-40F17571C4F8}" srcId="{9BC4B57B-A9EC-480E-82CE-BC92C903192F}" destId="{816B6E38-0746-4F1B-A935-8CEAAE316057}" srcOrd="0" destOrd="0" parTransId="{B0CF5674-2291-4DB7-8A6E-04906EF6791F}" sibTransId="{5BC614CA-9F2D-4537-A7AA-FF6CB595B7D7}"/>
    <dgm:cxn modelId="{5D0B68A9-862B-4063-880E-A72AE364096C}" type="presOf" srcId="{FBD34447-A465-4FDE-BB4A-3E99D6ACCBE3}" destId="{12C4D0E3-29C8-4760-BD39-F07C9F1D944E}" srcOrd="0" destOrd="0" presId="urn:microsoft.com/office/officeart/2009/3/layout/IncreasingArrowsProcess"/>
    <dgm:cxn modelId="{5DD8FF97-8CE5-45D6-AC70-10DFDA6597E1}" srcId="{9BC4B57B-A9EC-480E-82CE-BC92C903192F}" destId="{271F4ED5-A725-4723-999D-B403BB8F44D3}" srcOrd="1" destOrd="0" parTransId="{81D0DF8D-53D5-4080-9013-C0B01DF9E6A5}" sibTransId="{8769C518-0A0F-40E2-AC7B-E0563C3EB7BE}"/>
    <dgm:cxn modelId="{1FD52883-E7A2-46BE-8479-E6F5682A5CC3}" type="presOf" srcId="{B3C5BAF0-B213-4FC1-B355-E67C454AF5B2}" destId="{B83A1463-911B-42B0-AF03-F28796DF3228}" srcOrd="0" destOrd="0" presId="urn:microsoft.com/office/officeart/2009/3/layout/IncreasingArrowsProcess"/>
    <dgm:cxn modelId="{8BCDA2E8-F6BA-463A-A522-7F6107152653}" type="presOf" srcId="{271F4ED5-A725-4723-999D-B403BB8F44D3}" destId="{FD06B678-E1B1-4C88-AC38-307FD2AFC96B}" srcOrd="0" destOrd="0" presId="urn:microsoft.com/office/officeart/2009/3/layout/IncreasingArrowsProcess"/>
    <dgm:cxn modelId="{4F1BDFDB-45BB-4300-BE08-BF79E7A1A5D4}" srcId="{9BC4B57B-A9EC-480E-82CE-BC92C903192F}" destId="{B3C5BAF0-B213-4FC1-B355-E67C454AF5B2}" srcOrd="2" destOrd="0" parTransId="{99FF03AF-1F28-49DA-B3B6-3F5AEF23F459}" sibTransId="{433CD940-6393-4BE6-91BF-107251602F0F}"/>
    <dgm:cxn modelId="{A2666944-2845-4BF6-8419-1C6CD1E154FC}" type="presOf" srcId="{5FC49CAB-C2E9-405C-99A0-B2C86490A939}" destId="{7D55A167-B0A3-4DE0-94B3-FAA4F440B37D}" srcOrd="0" destOrd="0" presId="urn:microsoft.com/office/officeart/2009/3/layout/IncreasingArrowsProcess"/>
    <dgm:cxn modelId="{F188F8FF-C671-4B39-B2DD-A3C643871870}" type="presParOf" srcId="{3F51CF22-1BB2-4879-9218-3BC3EB1627A6}" destId="{20A91760-632F-4152-9651-8B5ACC619A9E}" srcOrd="0" destOrd="0" presId="urn:microsoft.com/office/officeart/2009/3/layout/IncreasingArrowsProcess"/>
    <dgm:cxn modelId="{963AA17F-F176-42A5-AA8B-6FDD62E15A0C}" type="presParOf" srcId="{3F51CF22-1BB2-4879-9218-3BC3EB1627A6}" destId="{FD06B678-E1B1-4C88-AC38-307FD2AFC96B}" srcOrd="1" destOrd="0" presId="urn:microsoft.com/office/officeart/2009/3/layout/IncreasingArrowsProcess"/>
    <dgm:cxn modelId="{80CFB574-5BB9-46DB-9993-14CD41281F24}" type="presParOf" srcId="{3F51CF22-1BB2-4879-9218-3BC3EB1627A6}" destId="{B83A1463-911B-42B0-AF03-F28796DF3228}" srcOrd="2" destOrd="0" presId="urn:microsoft.com/office/officeart/2009/3/layout/IncreasingArrowsProcess"/>
    <dgm:cxn modelId="{6A3CB82F-8872-4EEB-BB6A-961B1A5FE988}" type="presParOf" srcId="{3F51CF22-1BB2-4879-9218-3BC3EB1627A6}" destId="{12C4D0E3-29C8-4760-BD39-F07C9F1D944E}" srcOrd="3" destOrd="0" presId="urn:microsoft.com/office/officeart/2009/3/layout/IncreasingArrowsProcess"/>
    <dgm:cxn modelId="{E836C9DE-2F37-4693-9839-423F75C4DC0B}" type="presParOf" srcId="{3F51CF22-1BB2-4879-9218-3BC3EB1627A6}" destId="{7D55A167-B0A3-4DE0-94B3-FAA4F440B37D}" srcOrd="4"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C4B57B-A9EC-480E-82CE-BC92C903192F}"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es-ES"/>
        </a:p>
      </dgm:t>
    </dgm:pt>
    <dgm:pt modelId="{B7C1E1EE-9894-4EE1-BA0E-B0C76779A8DA}">
      <dgm:prSet custT="1"/>
      <dgm:spPr/>
      <dgm:t>
        <a:bodyPr/>
        <a:lstStyle/>
        <a:p>
          <a:pPr algn="l"/>
          <a:r>
            <a:rPr lang="es-EC" sz="1700" dirty="0" smtClean="0">
              <a:latin typeface="+mn-lt"/>
            </a:rPr>
            <a:t>Almacenes Tía </a:t>
          </a:r>
          <a:endParaRPr lang="es-EC" sz="1700" dirty="0">
            <a:latin typeface="+mn-lt"/>
          </a:endParaRPr>
        </a:p>
      </dgm:t>
    </dgm:pt>
    <dgm:pt modelId="{1FF41B72-84D3-4479-B26D-356974BB2DFB}" type="parTrans" cxnId="{27740EAB-B90C-4E6F-9A08-EFA7F577DE3E}">
      <dgm:prSet/>
      <dgm:spPr/>
      <dgm:t>
        <a:bodyPr/>
        <a:lstStyle/>
        <a:p>
          <a:endParaRPr lang="es-ES">
            <a:solidFill>
              <a:schemeClr val="tx1"/>
            </a:solidFill>
            <a:latin typeface="+mj-lt"/>
          </a:endParaRPr>
        </a:p>
      </dgm:t>
    </dgm:pt>
    <dgm:pt modelId="{CFD31CFB-4ECE-464D-9223-1EF3B81F52E6}" type="sibTrans" cxnId="{27740EAB-B90C-4E6F-9A08-EFA7F577DE3E}">
      <dgm:prSet/>
      <dgm:spPr/>
      <dgm:t>
        <a:bodyPr/>
        <a:lstStyle/>
        <a:p>
          <a:endParaRPr lang="es-ES">
            <a:solidFill>
              <a:schemeClr val="tx1"/>
            </a:solidFill>
            <a:latin typeface="+mj-lt"/>
          </a:endParaRPr>
        </a:p>
      </dgm:t>
    </dgm:pt>
    <dgm:pt modelId="{C85F0155-4E17-4C83-AD15-C558BCF84510}">
      <dgm:prSet custT="1"/>
      <dgm:spPr/>
      <dgm:t>
        <a:bodyPr/>
        <a:lstStyle/>
        <a:p>
          <a:pPr algn="l"/>
          <a:r>
            <a:rPr lang="es-EC" sz="1700" dirty="0" smtClean="0">
              <a:latin typeface="+mn-lt"/>
            </a:rPr>
            <a:t>Supermercados Magda</a:t>
          </a:r>
          <a:endParaRPr lang="es-EC" sz="1700" dirty="0">
            <a:latin typeface="+mn-lt"/>
          </a:endParaRPr>
        </a:p>
      </dgm:t>
    </dgm:pt>
    <dgm:pt modelId="{7A0A9D59-00F8-4AC2-BDE6-325FE0E09F47}" type="parTrans" cxnId="{9B4859C4-F7A9-42A6-9531-C8506DE0187F}">
      <dgm:prSet/>
      <dgm:spPr/>
      <dgm:t>
        <a:bodyPr/>
        <a:lstStyle/>
        <a:p>
          <a:endParaRPr lang="es-ES">
            <a:solidFill>
              <a:schemeClr val="tx1"/>
            </a:solidFill>
            <a:latin typeface="+mj-lt"/>
          </a:endParaRPr>
        </a:p>
      </dgm:t>
    </dgm:pt>
    <dgm:pt modelId="{0AE12971-7074-4BD9-B9CF-430D74C796FF}" type="sibTrans" cxnId="{9B4859C4-F7A9-42A6-9531-C8506DE0187F}">
      <dgm:prSet/>
      <dgm:spPr/>
      <dgm:t>
        <a:bodyPr/>
        <a:lstStyle/>
        <a:p>
          <a:endParaRPr lang="es-ES">
            <a:solidFill>
              <a:schemeClr val="tx1"/>
            </a:solidFill>
            <a:latin typeface="+mj-lt"/>
          </a:endParaRPr>
        </a:p>
      </dgm:t>
    </dgm:pt>
    <dgm:pt modelId="{84B31370-044C-4C5C-82CA-9184E324EECA}" type="pres">
      <dgm:prSet presAssocID="{9BC4B57B-A9EC-480E-82CE-BC92C903192F}" presName="Name0" presStyleCnt="0">
        <dgm:presLayoutVars>
          <dgm:chMax val="5"/>
          <dgm:chPref val="5"/>
          <dgm:dir/>
          <dgm:animLvl val="lvl"/>
        </dgm:presLayoutVars>
      </dgm:prSet>
      <dgm:spPr/>
      <dgm:t>
        <a:bodyPr/>
        <a:lstStyle/>
        <a:p>
          <a:endParaRPr lang="es-EC"/>
        </a:p>
      </dgm:t>
    </dgm:pt>
    <dgm:pt modelId="{444984A8-34CA-4687-ADBE-CE73F5F46CBA}" type="pres">
      <dgm:prSet presAssocID="{B7C1E1EE-9894-4EE1-BA0E-B0C76779A8DA}" presName="parentText1" presStyleLbl="node1" presStyleIdx="0" presStyleCnt="2">
        <dgm:presLayoutVars>
          <dgm:chMax/>
          <dgm:chPref val="3"/>
          <dgm:bulletEnabled val="1"/>
        </dgm:presLayoutVars>
      </dgm:prSet>
      <dgm:spPr/>
      <dgm:t>
        <a:bodyPr/>
        <a:lstStyle/>
        <a:p>
          <a:endParaRPr lang="es-EC"/>
        </a:p>
      </dgm:t>
    </dgm:pt>
    <dgm:pt modelId="{DE4CDDCC-A17E-42B4-97ED-F6CE36323FE4}" type="pres">
      <dgm:prSet presAssocID="{C85F0155-4E17-4C83-AD15-C558BCF84510}" presName="parentText2" presStyleLbl="node1" presStyleIdx="1" presStyleCnt="2">
        <dgm:presLayoutVars>
          <dgm:chMax/>
          <dgm:chPref val="3"/>
          <dgm:bulletEnabled val="1"/>
        </dgm:presLayoutVars>
      </dgm:prSet>
      <dgm:spPr/>
      <dgm:t>
        <a:bodyPr/>
        <a:lstStyle/>
        <a:p>
          <a:endParaRPr lang="es-EC"/>
        </a:p>
      </dgm:t>
    </dgm:pt>
  </dgm:ptLst>
  <dgm:cxnLst>
    <dgm:cxn modelId="{1CDEEC83-3C17-4042-9DDB-DC70D3F398BF}" type="presOf" srcId="{9BC4B57B-A9EC-480E-82CE-BC92C903192F}" destId="{84B31370-044C-4C5C-82CA-9184E324EECA}" srcOrd="0" destOrd="0" presId="urn:microsoft.com/office/officeart/2009/3/layout/IncreasingArrowsProcess"/>
    <dgm:cxn modelId="{F94772B6-3AB9-4D8C-B424-2B84B6126B00}" type="presOf" srcId="{B7C1E1EE-9894-4EE1-BA0E-B0C76779A8DA}" destId="{444984A8-34CA-4687-ADBE-CE73F5F46CBA}" srcOrd="0" destOrd="0" presId="urn:microsoft.com/office/officeart/2009/3/layout/IncreasingArrowsProcess"/>
    <dgm:cxn modelId="{27740EAB-B90C-4E6F-9A08-EFA7F577DE3E}" srcId="{9BC4B57B-A9EC-480E-82CE-BC92C903192F}" destId="{B7C1E1EE-9894-4EE1-BA0E-B0C76779A8DA}" srcOrd="0" destOrd="0" parTransId="{1FF41B72-84D3-4479-B26D-356974BB2DFB}" sibTransId="{CFD31CFB-4ECE-464D-9223-1EF3B81F52E6}"/>
    <dgm:cxn modelId="{9B4859C4-F7A9-42A6-9531-C8506DE0187F}" srcId="{9BC4B57B-A9EC-480E-82CE-BC92C903192F}" destId="{C85F0155-4E17-4C83-AD15-C558BCF84510}" srcOrd="1" destOrd="0" parTransId="{7A0A9D59-00F8-4AC2-BDE6-325FE0E09F47}" sibTransId="{0AE12971-7074-4BD9-B9CF-430D74C796FF}"/>
    <dgm:cxn modelId="{7705EE02-97D8-4E72-8171-D3C2754CA3C0}" type="presOf" srcId="{C85F0155-4E17-4C83-AD15-C558BCF84510}" destId="{DE4CDDCC-A17E-42B4-97ED-F6CE36323FE4}" srcOrd="0" destOrd="0" presId="urn:microsoft.com/office/officeart/2009/3/layout/IncreasingArrowsProcess"/>
    <dgm:cxn modelId="{16A523F1-3E16-491A-9B22-941059417705}" type="presParOf" srcId="{84B31370-044C-4C5C-82CA-9184E324EECA}" destId="{444984A8-34CA-4687-ADBE-CE73F5F46CBA}" srcOrd="0" destOrd="0" presId="urn:microsoft.com/office/officeart/2009/3/layout/IncreasingArrowsProcess"/>
    <dgm:cxn modelId="{86CE4C67-7D49-4535-8141-7B488F4C253D}" type="presParOf" srcId="{84B31370-044C-4C5C-82CA-9184E324EECA}" destId="{DE4CDDCC-A17E-42B4-97ED-F6CE36323FE4}" srcOrd="1"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C2BA96-76F5-4423-A8D8-295B1179CF1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BB572AB3-ABAA-4195-85F7-B7030C2F7C47}">
      <dgm:prSet phldrT="[Texto]" custT="1"/>
      <dgm:spPr/>
      <dgm:t>
        <a:bodyPr/>
        <a:lstStyle/>
        <a:p>
          <a:r>
            <a:rPr lang="es-ES" sz="1400" dirty="0" smtClean="0">
              <a:solidFill>
                <a:srgbClr val="FF0000"/>
              </a:solidFill>
            </a:rPr>
            <a:t>Capacidad de respuesta</a:t>
          </a:r>
          <a:endParaRPr lang="es-ES" sz="1400" dirty="0">
            <a:solidFill>
              <a:srgbClr val="FF0000"/>
            </a:solidFill>
          </a:endParaRPr>
        </a:p>
      </dgm:t>
    </dgm:pt>
    <dgm:pt modelId="{7EADAD97-87FE-4DD4-9661-791113749CC0}" type="parTrans" cxnId="{851E41DA-2809-4B29-8DB5-EC173159D8B1}">
      <dgm:prSet/>
      <dgm:spPr/>
      <dgm:t>
        <a:bodyPr/>
        <a:lstStyle/>
        <a:p>
          <a:endParaRPr lang="es-ES"/>
        </a:p>
      </dgm:t>
    </dgm:pt>
    <dgm:pt modelId="{973D0FDD-5698-41CF-8E5E-2D1629A01A57}" type="sibTrans" cxnId="{851E41DA-2809-4B29-8DB5-EC173159D8B1}">
      <dgm:prSet/>
      <dgm:spPr/>
      <dgm:t>
        <a:bodyPr/>
        <a:lstStyle/>
        <a:p>
          <a:endParaRPr lang="es-ES"/>
        </a:p>
      </dgm:t>
    </dgm:pt>
    <dgm:pt modelId="{3C40D41F-83AF-4D34-A0EC-01F832083017}">
      <dgm:prSet phldrT="[Texto]" custT="1"/>
      <dgm:spPr/>
      <dgm:t>
        <a:bodyPr/>
        <a:lstStyle/>
        <a:p>
          <a:r>
            <a:rPr lang="es-ES" sz="1400" dirty="0" smtClean="0"/>
            <a:t>Fiabilidad</a:t>
          </a:r>
          <a:endParaRPr lang="es-ES" sz="1400" dirty="0"/>
        </a:p>
      </dgm:t>
    </dgm:pt>
    <dgm:pt modelId="{FC320CE7-D2F7-4FF0-BC1B-E8F15D5724DB}" type="parTrans" cxnId="{B70EA9EC-AC6C-4AC4-9483-CE69409B8CEB}">
      <dgm:prSet/>
      <dgm:spPr/>
      <dgm:t>
        <a:bodyPr/>
        <a:lstStyle/>
        <a:p>
          <a:endParaRPr lang="es-ES"/>
        </a:p>
      </dgm:t>
    </dgm:pt>
    <dgm:pt modelId="{852A79F7-4C45-41FA-B149-3D21F83C6694}" type="sibTrans" cxnId="{B70EA9EC-AC6C-4AC4-9483-CE69409B8CEB}">
      <dgm:prSet/>
      <dgm:spPr/>
      <dgm:t>
        <a:bodyPr/>
        <a:lstStyle/>
        <a:p>
          <a:endParaRPr lang="es-ES"/>
        </a:p>
      </dgm:t>
    </dgm:pt>
    <dgm:pt modelId="{07BE86D8-3D81-4682-80FB-3D44BFFEBB3D}">
      <dgm:prSet phldrT="[Texto]" custT="1"/>
      <dgm:spPr/>
      <dgm:t>
        <a:bodyPr/>
        <a:lstStyle/>
        <a:p>
          <a:r>
            <a:rPr lang="es-ES" sz="1400" dirty="0" smtClean="0"/>
            <a:t>Empatía</a:t>
          </a:r>
          <a:endParaRPr lang="es-ES" sz="1400" dirty="0"/>
        </a:p>
      </dgm:t>
    </dgm:pt>
    <dgm:pt modelId="{CB520857-6E5D-4DE2-9308-DB8E8FFC7811}" type="parTrans" cxnId="{0DA74099-9428-4BCD-8CA6-2E3A8133777F}">
      <dgm:prSet/>
      <dgm:spPr/>
      <dgm:t>
        <a:bodyPr/>
        <a:lstStyle/>
        <a:p>
          <a:endParaRPr lang="es-ES"/>
        </a:p>
      </dgm:t>
    </dgm:pt>
    <dgm:pt modelId="{93051C0D-CBDC-4BA0-8C10-72086BA720AE}" type="sibTrans" cxnId="{0DA74099-9428-4BCD-8CA6-2E3A8133777F}">
      <dgm:prSet/>
      <dgm:spPr/>
      <dgm:t>
        <a:bodyPr/>
        <a:lstStyle/>
        <a:p>
          <a:endParaRPr lang="es-ES"/>
        </a:p>
      </dgm:t>
    </dgm:pt>
    <dgm:pt modelId="{DDF34486-65C7-4C51-A9FB-6B2E996ED044}">
      <dgm:prSet phldrT="[Texto]" custT="1"/>
      <dgm:spPr/>
      <dgm:t>
        <a:bodyPr/>
        <a:lstStyle/>
        <a:p>
          <a:r>
            <a:rPr lang="es-ES" sz="1400" dirty="0" smtClean="0"/>
            <a:t>Elementos tangibles</a:t>
          </a:r>
          <a:endParaRPr lang="es-ES" sz="1400" dirty="0"/>
        </a:p>
      </dgm:t>
    </dgm:pt>
    <dgm:pt modelId="{0A68DB8D-99C4-4229-A6C2-45A5AF2FF80E}" type="parTrans" cxnId="{D11236EB-AC22-42D7-8022-F7FACBAE2AEB}">
      <dgm:prSet/>
      <dgm:spPr/>
      <dgm:t>
        <a:bodyPr/>
        <a:lstStyle/>
        <a:p>
          <a:endParaRPr lang="es-ES"/>
        </a:p>
      </dgm:t>
    </dgm:pt>
    <dgm:pt modelId="{35896B87-E09E-4B1F-912B-61F0D965A90E}" type="sibTrans" cxnId="{D11236EB-AC22-42D7-8022-F7FACBAE2AEB}">
      <dgm:prSet/>
      <dgm:spPr/>
      <dgm:t>
        <a:bodyPr/>
        <a:lstStyle/>
        <a:p>
          <a:endParaRPr lang="es-ES"/>
        </a:p>
      </dgm:t>
    </dgm:pt>
    <dgm:pt modelId="{D658B502-FCC1-4E12-8506-32A7899FE2BA}">
      <dgm:prSet phldrT="[Texto]" custT="1"/>
      <dgm:spPr/>
      <dgm:t>
        <a:bodyPr/>
        <a:lstStyle/>
        <a:p>
          <a:r>
            <a:rPr lang="es-ES" sz="1400" dirty="0" smtClean="0"/>
            <a:t>Seguridad</a:t>
          </a:r>
          <a:endParaRPr lang="es-ES" sz="1400" dirty="0"/>
        </a:p>
      </dgm:t>
    </dgm:pt>
    <dgm:pt modelId="{B9BDC2E5-B508-4AA4-9EDF-586406D96204}" type="parTrans" cxnId="{D6799841-B951-489D-9F52-5197408CC162}">
      <dgm:prSet/>
      <dgm:spPr/>
      <dgm:t>
        <a:bodyPr/>
        <a:lstStyle/>
        <a:p>
          <a:endParaRPr lang="es-ES"/>
        </a:p>
      </dgm:t>
    </dgm:pt>
    <dgm:pt modelId="{6AE64C36-BF00-47E8-A914-E56E4963FB18}" type="sibTrans" cxnId="{D6799841-B951-489D-9F52-5197408CC162}">
      <dgm:prSet/>
      <dgm:spPr/>
      <dgm:t>
        <a:bodyPr/>
        <a:lstStyle/>
        <a:p>
          <a:endParaRPr lang="es-ES"/>
        </a:p>
      </dgm:t>
    </dgm:pt>
    <dgm:pt modelId="{B80AEB30-9FAE-4D77-A154-F68B20391719}" type="pres">
      <dgm:prSet presAssocID="{27C2BA96-76F5-4423-A8D8-295B1179CF1E}" presName="cycle" presStyleCnt="0">
        <dgm:presLayoutVars>
          <dgm:dir/>
          <dgm:resizeHandles val="exact"/>
        </dgm:presLayoutVars>
      </dgm:prSet>
      <dgm:spPr/>
      <dgm:t>
        <a:bodyPr/>
        <a:lstStyle/>
        <a:p>
          <a:endParaRPr lang="es-EC"/>
        </a:p>
      </dgm:t>
    </dgm:pt>
    <dgm:pt modelId="{B28AE154-69BD-46CB-8233-CE07AB767B94}" type="pres">
      <dgm:prSet presAssocID="{BB572AB3-ABAA-4195-85F7-B7030C2F7C47}" presName="dummy" presStyleCnt="0"/>
      <dgm:spPr/>
    </dgm:pt>
    <dgm:pt modelId="{93478B83-436B-48D4-A4DB-F74397E3B113}" type="pres">
      <dgm:prSet presAssocID="{BB572AB3-ABAA-4195-85F7-B7030C2F7C47}" presName="node" presStyleLbl="revTx" presStyleIdx="0" presStyleCnt="5" custScaleX="137824">
        <dgm:presLayoutVars>
          <dgm:bulletEnabled val="1"/>
        </dgm:presLayoutVars>
      </dgm:prSet>
      <dgm:spPr/>
      <dgm:t>
        <a:bodyPr/>
        <a:lstStyle/>
        <a:p>
          <a:endParaRPr lang="es-EC"/>
        </a:p>
      </dgm:t>
    </dgm:pt>
    <dgm:pt modelId="{1891501C-3CEB-4922-B7B9-E23CD5E73202}" type="pres">
      <dgm:prSet presAssocID="{973D0FDD-5698-41CF-8E5E-2D1629A01A57}" presName="sibTrans" presStyleLbl="node1" presStyleIdx="0" presStyleCnt="5"/>
      <dgm:spPr/>
      <dgm:t>
        <a:bodyPr/>
        <a:lstStyle/>
        <a:p>
          <a:endParaRPr lang="es-EC"/>
        </a:p>
      </dgm:t>
    </dgm:pt>
    <dgm:pt modelId="{89433D21-D132-408C-832B-F5537178E0CA}" type="pres">
      <dgm:prSet presAssocID="{3C40D41F-83AF-4D34-A0EC-01F832083017}" presName="dummy" presStyleCnt="0"/>
      <dgm:spPr/>
    </dgm:pt>
    <dgm:pt modelId="{4520A22E-0562-4F79-82C3-4F244D2555C8}" type="pres">
      <dgm:prSet presAssocID="{3C40D41F-83AF-4D34-A0EC-01F832083017}" presName="node" presStyleLbl="revTx" presStyleIdx="1" presStyleCnt="5">
        <dgm:presLayoutVars>
          <dgm:bulletEnabled val="1"/>
        </dgm:presLayoutVars>
      </dgm:prSet>
      <dgm:spPr/>
      <dgm:t>
        <a:bodyPr/>
        <a:lstStyle/>
        <a:p>
          <a:endParaRPr lang="es-EC"/>
        </a:p>
      </dgm:t>
    </dgm:pt>
    <dgm:pt modelId="{B280A003-5334-4F0B-9FB0-EA26987BDE93}" type="pres">
      <dgm:prSet presAssocID="{852A79F7-4C45-41FA-B149-3D21F83C6694}" presName="sibTrans" presStyleLbl="node1" presStyleIdx="1" presStyleCnt="5"/>
      <dgm:spPr/>
      <dgm:t>
        <a:bodyPr/>
        <a:lstStyle/>
        <a:p>
          <a:endParaRPr lang="es-EC"/>
        </a:p>
      </dgm:t>
    </dgm:pt>
    <dgm:pt modelId="{297F59FC-3A4E-4C7D-ACE4-E06FC76D5EC1}" type="pres">
      <dgm:prSet presAssocID="{07BE86D8-3D81-4682-80FB-3D44BFFEBB3D}" presName="dummy" presStyleCnt="0"/>
      <dgm:spPr/>
    </dgm:pt>
    <dgm:pt modelId="{D863CE18-422F-40DF-9504-CE7A0E8C4C46}" type="pres">
      <dgm:prSet presAssocID="{07BE86D8-3D81-4682-80FB-3D44BFFEBB3D}" presName="node" presStyleLbl="revTx" presStyleIdx="2" presStyleCnt="5">
        <dgm:presLayoutVars>
          <dgm:bulletEnabled val="1"/>
        </dgm:presLayoutVars>
      </dgm:prSet>
      <dgm:spPr/>
      <dgm:t>
        <a:bodyPr/>
        <a:lstStyle/>
        <a:p>
          <a:endParaRPr lang="es-EC"/>
        </a:p>
      </dgm:t>
    </dgm:pt>
    <dgm:pt modelId="{05987E57-E1A9-4290-8D90-CEE369FE653F}" type="pres">
      <dgm:prSet presAssocID="{93051C0D-CBDC-4BA0-8C10-72086BA720AE}" presName="sibTrans" presStyleLbl="node1" presStyleIdx="2" presStyleCnt="5"/>
      <dgm:spPr/>
      <dgm:t>
        <a:bodyPr/>
        <a:lstStyle/>
        <a:p>
          <a:endParaRPr lang="es-EC"/>
        </a:p>
      </dgm:t>
    </dgm:pt>
    <dgm:pt modelId="{1C6860E3-DD2F-48FE-BF72-32E8893619A8}" type="pres">
      <dgm:prSet presAssocID="{DDF34486-65C7-4C51-A9FB-6B2E996ED044}" presName="dummy" presStyleCnt="0"/>
      <dgm:spPr/>
    </dgm:pt>
    <dgm:pt modelId="{1E2CBD46-8D72-485B-8410-28F60F012D02}" type="pres">
      <dgm:prSet presAssocID="{DDF34486-65C7-4C51-A9FB-6B2E996ED044}" presName="node" presStyleLbl="revTx" presStyleIdx="3" presStyleCnt="5">
        <dgm:presLayoutVars>
          <dgm:bulletEnabled val="1"/>
        </dgm:presLayoutVars>
      </dgm:prSet>
      <dgm:spPr/>
      <dgm:t>
        <a:bodyPr/>
        <a:lstStyle/>
        <a:p>
          <a:endParaRPr lang="es-EC"/>
        </a:p>
      </dgm:t>
    </dgm:pt>
    <dgm:pt modelId="{557A9C9E-EBF6-4AC1-BCBA-504ADBAE8565}" type="pres">
      <dgm:prSet presAssocID="{35896B87-E09E-4B1F-912B-61F0D965A90E}" presName="sibTrans" presStyleLbl="node1" presStyleIdx="3" presStyleCnt="5"/>
      <dgm:spPr/>
      <dgm:t>
        <a:bodyPr/>
        <a:lstStyle/>
        <a:p>
          <a:endParaRPr lang="es-EC"/>
        </a:p>
      </dgm:t>
    </dgm:pt>
    <dgm:pt modelId="{2DB63E41-408B-4BC3-9AF6-01075870DDED}" type="pres">
      <dgm:prSet presAssocID="{D658B502-FCC1-4E12-8506-32A7899FE2BA}" presName="dummy" presStyleCnt="0"/>
      <dgm:spPr/>
    </dgm:pt>
    <dgm:pt modelId="{768397E9-0E7C-4647-A855-29816442968A}" type="pres">
      <dgm:prSet presAssocID="{D658B502-FCC1-4E12-8506-32A7899FE2BA}" presName="node" presStyleLbl="revTx" presStyleIdx="4" presStyleCnt="5">
        <dgm:presLayoutVars>
          <dgm:bulletEnabled val="1"/>
        </dgm:presLayoutVars>
      </dgm:prSet>
      <dgm:spPr/>
      <dgm:t>
        <a:bodyPr/>
        <a:lstStyle/>
        <a:p>
          <a:endParaRPr lang="es-EC"/>
        </a:p>
      </dgm:t>
    </dgm:pt>
    <dgm:pt modelId="{784B3A79-85A9-4B03-AFF3-8D9702846ED5}" type="pres">
      <dgm:prSet presAssocID="{6AE64C36-BF00-47E8-A914-E56E4963FB18}" presName="sibTrans" presStyleLbl="node1" presStyleIdx="4" presStyleCnt="5"/>
      <dgm:spPr/>
      <dgm:t>
        <a:bodyPr/>
        <a:lstStyle/>
        <a:p>
          <a:endParaRPr lang="es-EC"/>
        </a:p>
      </dgm:t>
    </dgm:pt>
  </dgm:ptLst>
  <dgm:cxnLst>
    <dgm:cxn modelId="{B8D6288A-EB92-4387-9BCA-12FA1910943D}" type="presOf" srcId="{35896B87-E09E-4B1F-912B-61F0D965A90E}" destId="{557A9C9E-EBF6-4AC1-BCBA-504ADBAE8565}" srcOrd="0" destOrd="0" presId="urn:microsoft.com/office/officeart/2005/8/layout/cycle1"/>
    <dgm:cxn modelId="{75B65AD9-7675-4BD2-B694-DDCD31CEF74A}" type="presOf" srcId="{DDF34486-65C7-4C51-A9FB-6B2E996ED044}" destId="{1E2CBD46-8D72-485B-8410-28F60F012D02}" srcOrd="0" destOrd="0" presId="urn:microsoft.com/office/officeart/2005/8/layout/cycle1"/>
    <dgm:cxn modelId="{657C98E6-326D-45A7-92F2-65DFC0C54EFA}" type="presOf" srcId="{3C40D41F-83AF-4D34-A0EC-01F832083017}" destId="{4520A22E-0562-4F79-82C3-4F244D2555C8}" srcOrd="0" destOrd="0" presId="urn:microsoft.com/office/officeart/2005/8/layout/cycle1"/>
    <dgm:cxn modelId="{851E41DA-2809-4B29-8DB5-EC173159D8B1}" srcId="{27C2BA96-76F5-4423-A8D8-295B1179CF1E}" destId="{BB572AB3-ABAA-4195-85F7-B7030C2F7C47}" srcOrd="0" destOrd="0" parTransId="{7EADAD97-87FE-4DD4-9661-791113749CC0}" sibTransId="{973D0FDD-5698-41CF-8E5E-2D1629A01A57}"/>
    <dgm:cxn modelId="{0FE6EEF5-6E4E-48E3-8800-8AC5CB66E741}" type="presOf" srcId="{07BE86D8-3D81-4682-80FB-3D44BFFEBB3D}" destId="{D863CE18-422F-40DF-9504-CE7A0E8C4C46}" srcOrd="0" destOrd="0" presId="urn:microsoft.com/office/officeart/2005/8/layout/cycle1"/>
    <dgm:cxn modelId="{64F08B63-1C62-48F2-84DD-CCC7A0F4356D}" type="presOf" srcId="{D658B502-FCC1-4E12-8506-32A7899FE2BA}" destId="{768397E9-0E7C-4647-A855-29816442968A}" srcOrd="0" destOrd="0" presId="urn:microsoft.com/office/officeart/2005/8/layout/cycle1"/>
    <dgm:cxn modelId="{7F3B0FC0-EBCE-4012-8649-9A8D8F6D5469}" type="presOf" srcId="{93051C0D-CBDC-4BA0-8C10-72086BA720AE}" destId="{05987E57-E1A9-4290-8D90-CEE369FE653F}" srcOrd="0" destOrd="0" presId="urn:microsoft.com/office/officeart/2005/8/layout/cycle1"/>
    <dgm:cxn modelId="{9F60DABF-197B-40D5-A443-297525741CCE}" type="presOf" srcId="{BB572AB3-ABAA-4195-85F7-B7030C2F7C47}" destId="{93478B83-436B-48D4-A4DB-F74397E3B113}" srcOrd="0" destOrd="0" presId="urn:microsoft.com/office/officeart/2005/8/layout/cycle1"/>
    <dgm:cxn modelId="{0DA74099-9428-4BCD-8CA6-2E3A8133777F}" srcId="{27C2BA96-76F5-4423-A8D8-295B1179CF1E}" destId="{07BE86D8-3D81-4682-80FB-3D44BFFEBB3D}" srcOrd="2" destOrd="0" parTransId="{CB520857-6E5D-4DE2-9308-DB8E8FFC7811}" sibTransId="{93051C0D-CBDC-4BA0-8C10-72086BA720AE}"/>
    <dgm:cxn modelId="{1286248C-95AA-469A-8DF3-BE86DE947B22}" type="presOf" srcId="{852A79F7-4C45-41FA-B149-3D21F83C6694}" destId="{B280A003-5334-4F0B-9FB0-EA26987BDE93}" srcOrd="0" destOrd="0" presId="urn:microsoft.com/office/officeart/2005/8/layout/cycle1"/>
    <dgm:cxn modelId="{D11236EB-AC22-42D7-8022-F7FACBAE2AEB}" srcId="{27C2BA96-76F5-4423-A8D8-295B1179CF1E}" destId="{DDF34486-65C7-4C51-A9FB-6B2E996ED044}" srcOrd="3" destOrd="0" parTransId="{0A68DB8D-99C4-4229-A6C2-45A5AF2FF80E}" sibTransId="{35896B87-E09E-4B1F-912B-61F0D965A90E}"/>
    <dgm:cxn modelId="{BA4684AE-83C5-4606-BD5A-83342433BFB1}" type="presOf" srcId="{6AE64C36-BF00-47E8-A914-E56E4963FB18}" destId="{784B3A79-85A9-4B03-AFF3-8D9702846ED5}" srcOrd="0" destOrd="0" presId="urn:microsoft.com/office/officeart/2005/8/layout/cycle1"/>
    <dgm:cxn modelId="{36D58710-83FC-4B36-8B4A-C8893E2370CD}" type="presOf" srcId="{27C2BA96-76F5-4423-A8D8-295B1179CF1E}" destId="{B80AEB30-9FAE-4D77-A154-F68B20391719}" srcOrd="0" destOrd="0" presId="urn:microsoft.com/office/officeart/2005/8/layout/cycle1"/>
    <dgm:cxn modelId="{B70EA9EC-AC6C-4AC4-9483-CE69409B8CEB}" srcId="{27C2BA96-76F5-4423-A8D8-295B1179CF1E}" destId="{3C40D41F-83AF-4D34-A0EC-01F832083017}" srcOrd="1" destOrd="0" parTransId="{FC320CE7-D2F7-4FF0-BC1B-E8F15D5724DB}" sibTransId="{852A79F7-4C45-41FA-B149-3D21F83C6694}"/>
    <dgm:cxn modelId="{D6799841-B951-489D-9F52-5197408CC162}" srcId="{27C2BA96-76F5-4423-A8D8-295B1179CF1E}" destId="{D658B502-FCC1-4E12-8506-32A7899FE2BA}" srcOrd="4" destOrd="0" parTransId="{B9BDC2E5-B508-4AA4-9EDF-586406D96204}" sibTransId="{6AE64C36-BF00-47E8-A914-E56E4963FB18}"/>
    <dgm:cxn modelId="{93B2CC35-B935-4599-9073-82F8F1BB939A}" type="presOf" srcId="{973D0FDD-5698-41CF-8E5E-2D1629A01A57}" destId="{1891501C-3CEB-4922-B7B9-E23CD5E73202}" srcOrd="0" destOrd="0" presId="urn:microsoft.com/office/officeart/2005/8/layout/cycle1"/>
    <dgm:cxn modelId="{070B0404-3F00-40C0-9EF3-BC9917172A89}" type="presParOf" srcId="{B80AEB30-9FAE-4D77-A154-F68B20391719}" destId="{B28AE154-69BD-46CB-8233-CE07AB767B94}" srcOrd="0" destOrd="0" presId="urn:microsoft.com/office/officeart/2005/8/layout/cycle1"/>
    <dgm:cxn modelId="{12015C90-6E2E-49F5-AF6F-C4E3F607FF17}" type="presParOf" srcId="{B80AEB30-9FAE-4D77-A154-F68B20391719}" destId="{93478B83-436B-48D4-A4DB-F74397E3B113}" srcOrd="1" destOrd="0" presId="urn:microsoft.com/office/officeart/2005/8/layout/cycle1"/>
    <dgm:cxn modelId="{749CCF2F-E61A-4456-9D38-867C1A782EA6}" type="presParOf" srcId="{B80AEB30-9FAE-4D77-A154-F68B20391719}" destId="{1891501C-3CEB-4922-B7B9-E23CD5E73202}" srcOrd="2" destOrd="0" presId="urn:microsoft.com/office/officeart/2005/8/layout/cycle1"/>
    <dgm:cxn modelId="{07C37959-4ECC-4B9F-8866-9218B2D2AEDF}" type="presParOf" srcId="{B80AEB30-9FAE-4D77-A154-F68B20391719}" destId="{89433D21-D132-408C-832B-F5537178E0CA}" srcOrd="3" destOrd="0" presId="urn:microsoft.com/office/officeart/2005/8/layout/cycle1"/>
    <dgm:cxn modelId="{C5F17908-D6EF-43CD-802A-08048AAE4033}" type="presParOf" srcId="{B80AEB30-9FAE-4D77-A154-F68B20391719}" destId="{4520A22E-0562-4F79-82C3-4F244D2555C8}" srcOrd="4" destOrd="0" presId="urn:microsoft.com/office/officeart/2005/8/layout/cycle1"/>
    <dgm:cxn modelId="{A8052AB1-A6FB-49AE-8ED8-4F9D89093636}" type="presParOf" srcId="{B80AEB30-9FAE-4D77-A154-F68B20391719}" destId="{B280A003-5334-4F0B-9FB0-EA26987BDE93}" srcOrd="5" destOrd="0" presId="urn:microsoft.com/office/officeart/2005/8/layout/cycle1"/>
    <dgm:cxn modelId="{5943963B-6505-4A7F-ACAF-F9E63BC6954C}" type="presParOf" srcId="{B80AEB30-9FAE-4D77-A154-F68B20391719}" destId="{297F59FC-3A4E-4C7D-ACE4-E06FC76D5EC1}" srcOrd="6" destOrd="0" presId="urn:microsoft.com/office/officeart/2005/8/layout/cycle1"/>
    <dgm:cxn modelId="{200ADD5E-67EC-4181-8787-2F4807730A28}" type="presParOf" srcId="{B80AEB30-9FAE-4D77-A154-F68B20391719}" destId="{D863CE18-422F-40DF-9504-CE7A0E8C4C46}" srcOrd="7" destOrd="0" presId="urn:microsoft.com/office/officeart/2005/8/layout/cycle1"/>
    <dgm:cxn modelId="{5AEB634F-9997-4250-A569-92DEFB396E9C}" type="presParOf" srcId="{B80AEB30-9FAE-4D77-A154-F68B20391719}" destId="{05987E57-E1A9-4290-8D90-CEE369FE653F}" srcOrd="8" destOrd="0" presId="urn:microsoft.com/office/officeart/2005/8/layout/cycle1"/>
    <dgm:cxn modelId="{70FC3347-B8C3-4902-B800-BB17FACD779C}" type="presParOf" srcId="{B80AEB30-9FAE-4D77-A154-F68B20391719}" destId="{1C6860E3-DD2F-48FE-BF72-32E8893619A8}" srcOrd="9" destOrd="0" presId="urn:microsoft.com/office/officeart/2005/8/layout/cycle1"/>
    <dgm:cxn modelId="{7BC2ACFE-4498-45EF-9865-82E0C9EA0AF6}" type="presParOf" srcId="{B80AEB30-9FAE-4D77-A154-F68B20391719}" destId="{1E2CBD46-8D72-485B-8410-28F60F012D02}" srcOrd="10" destOrd="0" presId="urn:microsoft.com/office/officeart/2005/8/layout/cycle1"/>
    <dgm:cxn modelId="{743A589C-D1F7-4C1D-8E96-A60A5F5A38E1}" type="presParOf" srcId="{B80AEB30-9FAE-4D77-A154-F68B20391719}" destId="{557A9C9E-EBF6-4AC1-BCBA-504ADBAE8565}" srcOrd="11" destOrd="0" presId="urn:microsoft.com/office/officeart/2005/8/layout/cycle1"/>
    <dgm:cxn modelId="{80E421DD-DA6E-45AF-86A4-C9874124A66E}" type="presParOf" srcId="{B80AEB30-9FAE-4D77-A154-F68B20391719}" destId="{2DB63E41-408B-4BC3-9AF6-01075870DDED}" srcOrd="12" destOrd="0" presId="urn:microsoft.com/office/officeart/2005/8/layout/cycle1"/>
    <dgm:cxn modelId="{DB15E259-4A0D-4993-B7AE-41A898FD0106}" type="presParOf" srcId="{B80AEB30-9FAE-4D77-A154-F68B20391719}" destId="{768397E9-0E7C-4647-A855-29816442968A}" srcOrd="13" destOrd="0" presId="urn:microsoft.com/office/officeart/2005/8/layout/cycle1"/>
    <dgm:cxn modelId="{23CA9E15-6A36-492F-B877-71D2E9836732}" type="presParOf" srcId="{B80AEB30-9FAE-4D77-A154-F68B20391719}" destId="{784B3A79-85A9-4B03-AFF3-8D9702846ED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A5CBC-7DBD-4BBE-AF22-BA16D2C8F97C}" type="doc">
      <dgm:prSet loTypeId="urn:microsoft.com/office/officeart/2005/8/layout/arrow5" loCatId="process" qsTypeId="urn:microsoft.com/office/officeart/2005/8/quickstyle/simple3" qsCatId="simple" csTypeId="urn:microsoft.com/office/officeart/2005/8/colors/colorful5" csCatId="colorful" phldr="1"/>
      <dgm:spPr/>
      <dgm:t>
        <a:bodyPr/>
        <a:lstStyle/>
        <a:p>
          <a:endParaRPr lang="es-ES"/>
        </a:p>
      </dgm:t>
    </dgm:pt>
    <dgm:pt modelId="{04BF4D4B-F3C0-4AA7-A007-CACE8D320D18}">
      <dgm:prSet phldrT="[Texto]" custT="1"/>
      <dgm:spPr/>
      <dgm:t>
        <a:bodyPr/>
        <a:lstStyle/>
        <a:p>
          <a:r>
            <a:rPr lang="es-ES" sz="1300" dirty="0" smtClean="0">
              <a:latin typeface="+mn-lt"/>
            </a:rPr>
            <a:t>Calidad del servicio</a:t>
          </a:r>
          <a:endParaRPr lang="es-ES" sz="1300" dirty="0">
            <a:latin typeface="+mn-lt"/>
          </a:endParaRPr>
        </a:p>
      </dgm:t>
    </dgm:pt>
    <dgm:pt modelId="{9A3E94E0-3E2F-443A-91D8-F28628F058F9}" type="parTrans" cxnId="{2217A67A-21CC-41AC-98CA-9E2D149B60EC}">
      <dgm:prSet/>
      <dgm:spPr/>
      <dgm:t>
        <a:bodyPr/>
        <a:lstStyle/>
        <a:p>
          <a:endParaRPr lang="es-ES" sz="1800">
            <a:solidFill>
              <a:schemeClr val="tx1"/>
            </a:solidFill>
            <a:latin typeface="+mj-lt"/>
          </a:endParaRPr>
        </a:p>
      </dgm:t>
    </dgm:pt>
    <dgm:pt modelId="{68EE570B-2784-4B92-9698-53AD720C4946}" type="sibTrans" cxnId="{2217A67A-21CC-41AC-98CA-9E2D149B60EC}">
      <dgm:prSet/>
      <dgm:spPr/>
      <dgm:t>
        <a:bodyPr/>
        <a:lstStyle/>
        <a:p>
          <a:endParaRPr lang="es-ES" sz="1800">
            <a:solidFill>
              <a:schemeClr val="tx1"/>
            </a:solidFill>
            <a:latin typeface="+mj-lt"/>
          </a:endParaRPr>
        </a:p>
      </dgm:t>
    </dgm:pt>
    <dgm:pt modelId="{84CA0745-965C-4530-94AE-D341CC5E0471}">
      <dgm:prSet phldrT="[Texto]" custT="1"/>
      <dgm:spPr/>
      <dgm:t>
        <a:bodyPr/>
        <a:lstStyle/>
        <a:p>
          <a:r>
            <a:rPr lang="es-ES" sz="1300" dirty="0" smtClean="0">
              <a:latin typeface="+mn-lt"/>
            </a:rPr>
            <a:t>Competitividad</a:t>
          </a:r>
          <a:endParaRPr lang="es-ES" sz="1300" dirty="0">
            <a:latin typeface="+mn-lt"/>
          </a:endParaRPr>
        </a:p>
      </dgm:t>
    </dgm:pt>
    <dgm:pt modelId="{B48F62DB-5F49-4349-A97B-51E8FB7218EC}" type="parTrans" cxnId="{1FB0D7B9-3754-4793-AD2B-BCEAF4AB1DDB}">
      <dgm:prSet/>
      <dgm:spPr/>
      <dgm:t>
        <a:bodyPr/>
        <a:lstStyle/>
        <a:p>
          <a:endParaRPr lang="es-ES" sz="1800">
            <a:solidFill>
              <a:schemeClr val="tx1"/>
            </a:solidFill>
            <a:latin typeface="+mj-lt"/>
          </a:endParaRPr>
        </a:p>
      </dgm:t>
    </dgm:pt>
    <dgm:pt modelId="{30D4C234-F649-47A3-A09D-AA90B0967B06}" type="sibTrans" cxnId="{1FB0D7B9-3754-4793-AD2B-BCEAF4AB1DDB}">
      <dgm:prSet/>
      <dgm:spPr/>
      <dgm:t>
        <a:bodyPr/>
        <a:lstStyle/>
        <a:p>
          <a:endParaRPr lang="es-ES" sz="1800">
            <a:solidFill>
              <a:schemeClr val="tx1"/>
            </a:solidFill>
            <a:latin typeface="+mj-lt"/>
          </a:endParaRPr>
        </a:p>
      </dgm:t>
    </dgm:pt>
    <dgm:pt modelId="{0162F898-1FF5-4DE6-9ABB-A8B5CE61599F}" type="pres">
      <dgm:prSet presAssocID="{D61A5CBC-7DBD-4BBE-AF22-BA16D2C8F97C}" presName="diagram" presStyleCnt="0">
        <dgm:presLayoutVars>
          <dgm:dir/>
          <dgm:resizeHandles val="exact"/>
        </dgm:presLayoutVars>
      </dgm:prSet>
      <dgm:spPr/>
      <dgm:t>
        <a:bodyPr/>
        <a:lstStyle/>
        <a:p>
          <a:endParaRPr lang="es-EC"/>
        </a:p>
      </dgm:t>
    </dgm:pt>
    <dgm:pt modelId="{5CCBFAF2-1FCF-4CB4-87A5-10B54F0F7CC0}" type="pres">
      <dgm:prSet presAssocID="{04BF4D4B-F3C0-4AA7-A007-CACE8D320D18}" presName="arrow" presStyleLbl="node1" presStyleIdx="0" presStyleCnt="2">
        <dgm:presLayoutVars>
          <dgm:bulletEnabled val="1"/>
        </dgm:presLayoutVars>
      </dgm:prSet>
      <dgm:spPr/>
      <dgm:t>
        <a:bodyPr/>
        <a:lstStyle/>
        <a:p>
          <a:endParaRPr lang="es-ES"/>
        </a:p>
      </dgm:t>
    </dgm:pt>
    <dgm:pt modelId="{5303E51F-82B9-402C-9A79-67164B4616AB}" type="pres">
      <dgm:prSet presAssocID="{84CA0745-965C-4530-94AE-D341CC5E0471}" presName="arrow" presStyleLbl="node1" presStyleIdx="1" presStyleCnt="2">
        <dgm:presLayoutVars>
          <dgm:bulletEnabled val="1"/>
        </dgm:presLayoutVars>
      </dgm:prSet>
      <dgm:spPr/>
      <dgm:t>
        <a:bodyPr/>
        <a:lstStyle/>
        <a:p>
          <a:endParaRPr lang="es-EC"/>
        </a:p>
      </dgm:t>
    </dgm:pt>
  </dgm:ptLst>
  <dgm:cxnLst>
    <dgm:cxn modelId="{1FB0D7B9-3754-4793-AD2B-BCEAF4AB1DDB}" srcId="{D61A5CBC-7DBD-4BBE-AF22-BA16D2C8F97C}" destId="{84CA0745-965C-4530-94AE-D341CC5E0471}" srcOrd="1" destOrd="0" parTransId="{B48F62DB-5F49-4349-A97B-51E8FB7218EC}" sibTransId="{30D4C234-F649-47A3-A09D-AA90B0967B06}"/>
    <dgm:cxn modelId="{B31BC826-2929-4145-92B1-70E6B8B7C265}" type="presOf" srcId="{04BF4D4B-F3C0-4AA7-A007-CACE8D320D18}" destId="{5CCBFAF2-1FCF-4CB4-87A5-10B54F0F7CC0}" srcOrd="0" destOrd="0" presId="urn:microsoft.com/office/officeart/2005/8/layout/arrow5"/>
    <dgm:cxn modelId="{AE2DC8C8-DCBA-4BA5-87E1-3E88E54B3E87}" type="presOf" srcId="{D61A5CBC-7DBD-4BBE-AF22-BA16D2C8F97C}" destId="{0162F898-1FF5-4DE6-9ABB-A8B5CE61599F}" srcOrd="0" destOrd="0" presId="urn:microsoft.com/office/officeart/2005/8/layout/arrow5"/>
    <dgm:cxn modelId="{2217A67A-21CC-41AC-98CA-9E2D149B60EC}" srcId="{D61A5CBC-7DBD-4BBE-AF22-BA16D2C8F97C}" destId="{04BF4D4B-F3C0-4AA7-A007-CACE8D320D18}" srcOrd="0" destOrd="0" parTransId="{9A3E94E0-3E2F-443A-91D8-F28628F058F9}" sibTransId="{68EE570B-2784-4B92-9698-53AD720C4946}"/>
    <dgm:cxn modelId="{01136883-F18E-4117-A573-529A2809D346}" type="presOf" srcId="{84CA0745-965C-4530-94AE-D341CC5E0471}" destId="{5303E51F-82B9-402C-9A79-67164B4616AB}" srcOrd="0" destOrd="0" presId="urn:microsoft.com/office/officeart/2005/8/layout/arrow5"/>
    <dgm:cxn modelId="{5E958B71-03DB-458E-A84A-A5F20F787BA5}" type="presParOf" srcId="{0162F898-1FF5-4DE6-9ABB-A8B5CE61599F}" destId="{5CCBFAF2-1FCF-4CB4-87A5-10B54F0F7CC0}" srcOrd="0" destOrd="0" presId="urn:microsoft.com/office/officeart/2005/8/layout/arrow5"/>
    <dgm:cxn modelId="{A391D180-8341-448A-8250-E095F040FC82}" type="presParOf" srcId="{0162F898-1FF5-4DE6-9ABB-A8B5CE61599F}" destId="{5303E51F-82B9-402C-9A79-67164B4616AB}"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127CE8-6C24-4842-A921-B2C0F856977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9B42640-9DB7-4C86-92B8-791B48BB7822}">
      <dgm:prSet phldrT="[Texto]" custT="1"/>
      <dgm:spPr/>
      <dgm:t>
        <a:bodyPr/>
        <a:lstStyle/>
        <a:p>
          <a:pPr algn="just"/>
          <a:r>
            <a:rPr lang="es-EC" sz="2300" b="0" dirty="0" smtClean="0">
              <a:latin typeface="+mn-lt"/>
              <a:cs typeface="Arial" panose="020B0604020202020204" pitchFamily="34" charset="0"/>
            </a:rPr>
            <a:t>Analizar el impacto que tienen las cinco dimensiones de la calidad del servicio en la competitividad de los autoservicios del Distrito Metropolitano de Quito, mediante el análisis de la perspectiva de los clientes, con la finalidad de conocer si la calidad del servicio puede favorecer a los autoservicios y volverlos más competitivos.</a:t>
          </a:r>
          <a:endParaRPr lang="es-EC" sz="2300" b="0" dirty="0">
            <a:latin typeface="+mn-lt"/>
            <a:cs typeface="Arial" panose="020B0604020202020204" pitchFamily="34" charset="0"/>
          </a:endParaRPr>
        </a:p>
      </dgm:t>
    </dgm:pt>
    <dgm:pt modelId="{0739163A-8B73-4955-922B-56A52F852F1B}" type="parTrans" cxnId="{3FBEC9D7-C841-48F1-AE5C-EEAB675385BB}">
      <dgm:prSet/>
      <dgm:spPr/>
      <dgm:t>
        <a:bodyPr/>
        <a:lstStyle/>
        <a:p>
          <a:pPr algn="just"/>
          <a:endParaRPr lang="es-EC"/>
        </a:p>
      </dgm:t>
    </dgm:pt>
    <dgm:pt modelId="{9A81E4CC-00FF-4B46-9C92-AE4DA6F2980B}" type="sibTrans" cxnId="{3FBEC9D7-C841-48F1-AE5C-EEAB675385BB}">
      <dgm:prSet/>
      <dgm:spPr/>
      <dgm:t>
        <a:bodyPr/>
        <a:lstStyle/>
        <a:p>
          <a:pPr algn="just"/>
          <a:endParaRPr lang="es-EC"/>
        </a:p>
      </dgm:t>
    </dgm:pt>
    <dgm:pt modelId="{7AB4E347-7DC4-4B17-AC5E-0DB009F1DB0C}" type="pres">
      <dgm:prSet presAssocID="{B1127CE8-6C24-4842-A921-B2C0F856977E}" presName="Name0" presStyleCnt="0">
        <dgm:presLayoutVars>
          <dgm:dir/>
          <dgm:resizeHandles val="exact"/>
        </dgm:presLayoutVars>
      </dgm:prSet>
      <dgm:spPr/>
      <dgm:t>
        <a:bodyPr/>
        <a:lstStyle/>
        <a:p>
          <a:endParaRPr lang="en-US"/>
        </a:p>
      </dgm:t>
    </dgm:pt>
    <dgm:pt modelId="{FBAF8F33-B6FE-4E42-B863-8268159E500B}" type="pres">
      <dgm:prSet presAssocID="{49B42640-9DB7-4C86-92B8-791B48BB7822}" presName="composite" presStyleCnt="0"/>
      <dgm:spPr/>
    </dgm:pt>
    <dgm:pt modelId="{2CA813EB-3AC5-485E-AB41-1F477A6B444E}" type="pres">
      <dgm:prSet presAssocID="{49B42640-9DB7-4C86-92B8-791B48BB7822}" presName="rect1" presStyleLbl="trAlignAcc1" presStyleIdx="0" presStyleCnt="1" custScaleY="187170" custLinFactNeighborX="-3478" custLinFactNeighborY="-1754">
        <dgm:presLayoutVars>
          <dgm:bulletEnabled val="1"/>
        </dgm:presLayoutVars>
      </dgm:prSet>
      <dgm:spPr/>
      <dgm:t>
        <a:bodyPr/>
        <a:lstStyle/>
        <a:p>
          <a:endParaRPr lang="es-EC"/>
        </a:p>
      </dgm:t>
    </dgm:pt>
    <dgm:pt modelId="{22247C97-642F-4A1A-BE7D-DCF58F7C0496}" type="pres">
      <dgm:prSet presAssocID="{49B42640-9DB7-4C86-92B8-791B48BB7822}" presName="rect2" presStyleLbl="fgImgPlace1" presStyleIdx="0" presStyleCnt="1"/>
      <dgm:spPr>
        <a:blipFill rotWithShape="1">
          <a:blip xmlns:r="http://schemas.openxmlformats.org/officeDocument/2006/relationships" r:embed="rId1"/>
          <a:stretch>
            <a:fillRect/>
          </a:stretch>
        </a:blipFill>
      </dgm:spPr>
    </dgm:pt>
  </dgm:ptLst>
  <dgm:cxnLst>
    <dgm:cxn modelId="{1C0EADB1-F73A-4799-84FD-75BCA0B3625A}" type="presOf" srcId="{49B42640-9DB7-4C86-92B8-791B48BB7822}" destId="{2CA813EB-3AC5-485E-AB41-1F477A6B444E}" srcOrd="0" destOrd="0" presId="urn:microsoft.com/office/officeart/2008/layout/PictureStrips"/>
    <dgm:cxn modelId="{4C059437-D93C-47E8-BB79-4BD1DA82FBA7}" type="presOf" srcId="{B1127CE8-6C24-4842-A921-B2C0F856977E}" destId="{7AB4E347-7DC4-4B17-AC5E-0DB009F1DB0C}" srcOrd="0" destOrd="0" presId="urn:microsoft.com/office/officeart/2008/layout/PictureStrips"/>
    <dgm:cxn modelId="{3FBEC9D7-C841-48F1-AE5C-EEAB675385BB}" srcId="{B1127CE8-6C24-4842-A921-B2C0F856977E}" destId="{49B42640-9DB7-4C86-92B8-791B48BB7822}" srcOrd="0" destOrd="0" parTransId="{0739163A-8B73-4955-922B-56A52F852F1B}" sibTransId="{9A81E4CC-00FF-4B46-9C92-AE4DA6F2980B}"/>
    <dgm:cxn modelId="{EE6F8910-3903-412E-8E05-5B7E4FB02992}" type="presParOf" srcId="{7AB4E347-7DC4-4B17-AC5E-0DB009F1DB0C}" destId="{FBAF8F33-B6FE-4E42-B863-8268159E500B}" srcOrd="0" destOrd="0" presId="urn:microsoft.com/office/officeart/2008/layout/PictureStrips"/>
    <dgm:cxn modelId="{A1126B4E-CA56-426D-ADBA-1B4C10640E43}" type="presParOf" srcId="{FBAF8F33-B6FE-4E42-B863-8268159E500B}" destId="{2CA813EB-3AC5-485E-AB41-1F477A6B444E}" srcOrd="0" destOrd="0" presId="urn:microsoft.com/office/officeart/2008/layout/PictureStrips"/>
    <dgm:cxn modelId="{0690E5A5-EFE3-4D96-983F-50CF48292C7B}" type="presParOf" srcId="{FBAF8F33-B6FE-4E42-B863-8268159E500B}" destId="{22247C97-642F-4A1A-BE7D-DCF58F7C049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5492E-0689-4528-B052-5D9E2AB10D2B}" type="doc">
      <dgm:prSet loTypeId="urn:microsoft.com/office/officeart/2005/8/layout/hList7" loCatId="list" qsTypeId="urn:microsoft.com/office/officeart/2005/8/quickstyle/simple3" qsCatId="simple" csTypeId="urn:microsoft.com/office/officeart/2005/8/colors/colorful4" csCatId="colorful" phldr="1"/>
      <dgm:spPr/>
      <dgm:t>
        <a:bodyPr/>
        <a:lstStyle/>
        <a:p>
          <a:endParaRPr lang="es-EC"/>
        </a:p>
      </dgm:t>
    </dgm:pt>
    <dgm:pt modelId="{1FCB1BED-5E6B-459D-94A3-F97D445CED95}">
      <dgm:prSet phldrT="[Texto]" custT="1"/>
      <dgm:spPr/>
      <dgm:t>
        <a:bodyPr anchor="t"/>
        <a:lstStyle/>
        <a:p>
          <a:pPr algn="just"/>
          <a:r>
            <a:rPr lang="es-EC" sz="1650" dirty="0" smtClean="0">
              <a:latin typeface="+mn-lt"/>
            </a:rPr>
            <a:t>Conocer el nivel de importancia de las dimensiones de la calidad del servicio según la perspectiva que tienen los clientes de los autoservicios en el Distrito Metropolitano de Quito. </a:t>
          </a:r>
          <a:endParaRPr lang="es-EC" sz="1650" dirty="0">
            <a:latin typeface="+mn-lt"/>
          </a:endParaRPr>
        </a:p>
      </dgm:t>
    </dgm:pt>
    <dgm:pt modelId="{819F4147-B915-4C85-AB9E-53A2748D3438}" type="parTrans" cxnId="{330A9003-A135-4AA2-B5B9-60E215CFA332}">
      <dgm:prSet/>
      <dgm:spPr/>
      <dgm:t>
        <a:bodyPr/>
        <a:lstStyle/>
        <a:p>
          <a:pPr algn="ctr"/>
          <a:endParaRPr lang="es-EC" sz="1800">
            <a:latin typeface="Arial Narrow" panose="020B0606020202030204" pitchFamily="34" charset="0"/>
          </a:endParaRPr>
        </a:p>
      </dgm:t>
    </dgm:pt>
    <dgm:pt modelId="{3930F15C-7DAE-416F-9028-366614366475}" type="sibTrans" cxnId="{330A9003-A135-4AA2-B5B9-60E215CFA332}">
      <dgm:prSet/>
      <dgm:spPr/>
      <dgm:t>
        <a:bodyPr/>
        <a:lstStyle/>
        <a:p>
          <a:pPr algn="ctr"/>
          <a:endParaRPr lang="es-EC" sz="1800">
            <a:latin typeface="Arial Narrow" panose="020B0606020202030204" pitchFamily="34" charset="0"/>
          </a:endParaRPr>
        </a:p>
      </dgm:t>
    </dgm:pt>
    <dgm:pt modelId="{6736BC4A-6306-46D2-8F50-9A76BBE2C84A}">
      <dgm:prSet phldrT="[Texto]" custT="1"/>
      <dgm:spPr/>
      <dgm:t>
        <a:bodyPr anchor="t"/>
        <a:lstStyle/>
        <a:p>
          <a:pPr algn="just"/>
          <a:r>
            <a:rPr lang="es-EC" sz="1650" dirty="0" smtClean="0">
              <a:latin typeface="+mn-lt"/>
            </a:rPr>
            <a:t>Evaluar el impacto que tienen las dimensiones de la calidad del servicio en la competitividad de los autoservicios del Distrito Metropolitano de Quito.</a:t>
          </a:r>
          <a:endParaRPr lang="es-EC" sz="1650" dirty="0">
            <a:latin typeface="+mn-lt"/>
          </a:endParaRPr>
        </a:p>
      </dgm:t>
    </dgm:pt>
    <dgm:pt modelId="{DD28B6B0-F599-466F-A3B0-5D38E6B7B216}" type="parTrans" cxnId="{9C5F58F7-564A-49C3-92C8-D3079026CB7C}">
      <dgm:prSet/>
      <dgm:spPr/>
      <dgm:t>
        <a:bodyPr/>
        <a:lstStyle/>
        <a:p>
          <a:pPr algn="ctr"/>
          <a:endParaRPr lang="es-EC" sz="1800">
            <a:latin typeface="Arial Narrow" panose="020B0606020202030204" pitchFamily="34" charset="0"/>
          </a:endParaRPr>
        </a:p>
      </dgm:t>
    </dgm:pt>
    <dgm:pt modelId="{B20E54FC-1409-4745-8EEE-2A63EF386FE7}" type="sibTrans" cxnId="{9C5F58F7-564A-49C3-92C8-D3079026CB7C}">
      <dgm:prSet/>
      <dgm:spPr/>
      <dgm:t>
        <a:bodyPr/>
        <a:lstStyle/>
        <a:p>
          <a:pPr algn="ctr"/>
          <a:endParaRPr lang="es-EC" sz="1800">
            <a:latin typeface="Arial Narrow" panose="020B0606020202030204" pitchFamily="34" charset="0"/>
          </a:endParaRPr>
        </a:p>
      </dgm:t>
    </dgm:pt>
    <dgm:pt modelId="{8A7F09F1-073E-4CF8-B5A7-93071A2C8A7B}">
      <dgm:prSet phldrT="[Texto]" custT="1"/>
      <dgm:spPr/>
      <dgm:t>
        <a:bodyPr anchor="t"/>
        <a:lstStyle/>
        <a:p>
          <a:pPr algn="just"/>
          <a:r>
            <a:rPr lang="es-EC" sz="1650" dirty="0" smtClean="0">
              <a:latin typeface="+mn-lt"/>
            </a:rPr>
            <a:t>Analizar los aspectos relevantes de los resultados obtenidos y proponer soluciones al problema planteado.</a:t>
          </a:r>
          <a:endParaRPr lang="es-EC" sz="1650" dirty="0">
            <a:latin typeface="+mn-lt"/>
          </a:endParaRPr>
        </a:p>
      </dgm:t>
    </dgm:pt>
    <dgm:pt modelId="{4B12EFA0-A7CF-4048-9A2F-B6B44AC6D8A2}" type="parTrans" cxnId="{C8D99903-CA13-4393-A1C3-643873552D05}">
      <dgm:prSet/>
      <dgm:spPr/>
      <dgm:t>
        <a:bodyPr/>
        <a:lstStyle/>
        <a:p>
          <a:pPr algn="ctr"/>
          <a:endParaRPr lang="es-EC" sz="1800">
            <a:latin typeface="Arial Narrow" panose="020B0606020202030204" pitchFamily="34" charset="0"/>
          </a:endParaRPr>
        </a:p>
      </dgm:t>
    </dgm:pt>
    <dgm:pt modelId="{ED57E126-470E-4E82-8454-511EEF68344E}" type="sibTrans" cxnId="{C8D99903-CA13-4393-A1C3-643873552D05}">
      <dgm:prSet/>
      <dgm:spPr/>
      <dgm:t>
        <a:bodyPr/>
        <a:lstStyle/>
        <a:p>
          <a:pPr algn="ctr"/>
          <a:endParaRPr lang="es-EC" sz="1800">
            <a:latin typeface="Arial Narrow" panose="020B0606020202030204" pitchFamily="34" charset="0"/>
          </a:endParaRPr>
        </a:p>
      </dgm:t>
    </dgm:pt>
    <dgm:pt modelId="{FDB6230A-CDA5-4525-BA17-E597855C1D62}" type="pres">
      <dgm:prSet presAssocID="{85D5492E-0689-4528-B052-5D9E2AB10D2B}" presName="Name0" presStyleCnt="0">
        <dgm:presLayoutVars>
          <dgm:dir/>
          <dgm:resizeHandles val="exact"/>
        </dgm:presLayoutVars>
      </dgm:prSet>
      <dgm:spPr/>
      <dgm:t>
        <a:bodyPr/>
        <a:lstStyle/>
        <a:p>
          <a:endParaRPr lang="es-EC"/>
        </a:p>
      </dgm:t>
    </dgm:pt>
    <dgm:pt modelId="{3BF0FFA0-FA15-4DEC-A6C6-43602D38E973}" type="pres">
      <dgm:prSet presAssocID="{85D5492E-0689-4528-B052-5D9E2AB10D2B}" presName="fgShape" presStyleLbl="fgShp" presStyleIdx="0" presStyleCnt="1" custLinFactNeighborX="-353" custLinFactNeighborY="35156"/>
      <dgm:spPr/>
    </dgm:pt>
    <dgm:pt modelId="{35AD2732-0E6F-4A66-A744-C88C69094FBC}" type="pres">
      <dgm:prSet presAssocID="{85D5492E-0689-4528-B052-5D9E2AB10D2B}" presName="linComp" presStyleCnt="0"/>
      <dgm:spPr/>
    </dgm:pt>
    <dgm:pt modelId="{7F377AD0-78DF-499C-A46B-B4986D0584F1}" type="pres">
      <dgm:prSet presAssocID="{1FCB1BED-5E6B-459D-94A3-F97D445CED95}" presName="compNode" presStyleCnt="0"/>
      <dgm:spPr/>
    </dgm:pt>
    <dgm:pt modelId="{451B381E-6E68-4AAB-8094-D0F837332076}" type="pres">
      <dgm:prSet presAssocID="{1FCB1BED-5E6B-459D-94A3-F97D445CED95}" presName="bkgdShape" presStyleLbl="node1" presStyleIdx="0" presStyleCnt="3"/>
      <dgm:spPr/>
      <dgm:t>
        <a:bodyPr/>
        <a:lstStyle/>
        <a:p>
          <a:endParaRPr lang="es-EC"/>
        </a:p>
      </dgm:t>
    </dgm:pt>
    <dgm:pt modelId="{58E9B00C-7F36-480A-8A7D-7DC0F6F4C13F}" type="pres">
      <dgm:prSet presAssocID="{1FCB1BED-5E6B-459D-94A3-F97D445CED95}" presName="nodeTx" presStyleLbl="node1" presStyleIdx="0" presStyleCnt="3">
        <dgm:presLayoutVars>
          <dgm:bulletEnabled val="1"/>
        </dgm:presLayoutVars>
      </dgm:prSet>
      <dgm:spPr/>
      <dgm:t>
        <a:bodyPr/>
        <a:lstStyle/>
        <a:p>
          <a:endParaRPr lang="es-EC"/>
        </a:p>
      </dgm:t>
    </dgm:pt>
    <dgm:pt modelId="{22FA074D-2F69-4B96-BDB0-EC26726DA451}" type="pres">
      <dgm:prSet presAssocID="{1FCB1BED-5E6B-459D-94A3-F97D445CED95}" presName="invisiNode" presStyleLbl="node1" presStyleIdx="0" presStyleCnt="3"/>
      <dgm:spPr/>
    </dgm:pt>
    <dgm:pt modelId="{8BF3BF6D-123A-4B3A-B6CA-2C4D265AC4ED}" type="pres">
      <dgm:prSet presAssocID="{1FCB1BED-5E6B-459D-94A3-F97D445CED95}" presName="imagNode" presStyleLbl="fgImgPlace1" presStyleIdx="0" presStyleCnt="3" custLinFactNeighborY="-10286"/>
      <dgm:spPr>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dgm:spPr>
      <dgm:t>
        <a:bodyPr/>
        <a:lstStyle/>
        <a:p>
          <a:endParaRPr lang="es-ES"/>
        </a:p>
      </dgm:t>
    </dgm:pt>
    <dgm:pt modelId="{F9DA848D-50AB-4A36-A119-40218C8195C2}" type="pres">
      <dgm:prSet presAssocID="{3930F15C-7DAE-416F-9028-366614366475}" presName="sibTrans" presStyleLbl="sibTrans2D1" presStyleIdx="0" presStyleCnt="0"/>
      <dgm:spPr/>
      <dgm:t>
        <a:bodyPr/>
        <a:lstStyle/>
        <a:p>
          <a:endParaRPr lang="es-EC"/>
        </a:p>
      </dgm:t>
    </dgm:pt>
    <dgm:pt modelId="{2EF8F61F-D02A-42B8-85AB-D9AD3A68EEA8}" type="pres">
      <dgm:prSet presAssocID="{6736BC4A-6306-46D2-8F50-9A76BBE2C84A}" presName="compNode" presStyleCnt="0"/>
      <dgm:spPr/>
    </dgm:pt>
    <dgm:pt modelId="{ED094184-528D-4507-8AB4-0DF9348D2348}" type="pres">
      <dgm:prSet presAssocID="{6736BC4A-6306-46D2-8F50-9A76BBE2C84A}" presName="bkgdShape" presStyleLbl="node1" presStyleIdx="1" presStyleCnt="3"/>
      <dgm:spPr/>
      <dgm:t>
        <a:bodyPr/>
        <a:lstStyle/>
        <a:p>
          <a:endParaRPr lang="es-EC"/>
        </a:p>
      </dgm:t>
    </dgm:pt>
    <dgm:pt modelId="{C6F3895B-15C4-4B6B-BC76-9CAEC530384B}" type="pres">
      <dgm:prSet presAssocID="{6736BC4A-6306-46D2-8F50-9A76BBE2C84A}" presName="nodeTx" presStyleLbl="node1" presStyleIdx="1" presStyleCnt="3">
        <dgm:presLayoutVars>
          <dgm:bulletEnabled val="1"/>
        </dgm:presLayoutVars>
      </dgm:prSet>
      <dgm:spPr/>
      <dgm:t>
        <a:bodyPr/>
        <a:lstStyle/>
        <a:p>
          <a:endParaRPr lang="es-EC"/>
        </a:p>
      </dgm:t>
    </dgm:pt>
    <dgm:pt modelId="{D64CDFFC-721B-497E-944C-089D3839792E}" type="pres">
      <dgm:prSet presAssocID="{6736BC4A-6306-46D2-8F50-9A76BBE2C84A}" presName="invisiNode" presStyleLbl="node1" presStyleIdx="1" presStyleCnt="3"/>
      <dgm:spPr/>
    </dgm:pt>
    <dgm:pt modelId="{95062A38-FD4E-44DD-B10F-B1E27E2A4CD4}" type="pres">
      <dgm:prSet presAssocID="{6736BC4A-6306-46D2-8F50-9A76BBE2C84A}" presName="imagNode" presStyleLbl="fgImgPlace1" presStyleIdx="1" presStyleCnt="3" custLinFactNeighborY="-775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s-ES"/>
        </a:p>
      </dgm:t>
    </dgm:pt>
    <dgm:pt modelId="{48E91CA8-6738-4376-A147-969C4C675BE9}" type="pres">
      <dgm:prSet presAssocID="{B20E54FC-1409-4745-8EEE-2A63EF386FE7}" presName="sibTrans" presStyleLbl="sibTrans2D1" presStyleIdx="0" presStyleCnt="0"/>
      <dgm:spPr/>
      <dgm:t>
        <a:bodyPr/>
        <a:lstStyle/>
        <a:p>
          <a:endParaRPr lang="es-EC"/>
        </a:p>
      </dgm:t>
    </dgm:pt>
    <dgm:pt modelId="{77C020EA-B303-4FAD-BF3A-7D6720BE451B}" type="pres">
      <dgm:prSet presAssocID="{8A7F09F1-073E-4CF8-B5A7-93071A2C8A7B}" presName="compNode" presStyleCnt="0"/>
      <dgm:spPr/>
    </dgm:pt>
    <dgm:pt modelId="{B97C698C-0D1A-481B-94CB-AA65DE77FE12}" type="pres">
      <dgm:prSet presAssocID="{8A7F09F1-073E-4CF8-B5A7-93071A2C8A7B}" presName="bkgdShape" presStyleLbl="node1" presStyleIdx="2" presStyleCnt="3" custLinFactNeighborX="463"/>
      <dgm:spPr/>
      <dgm:t>
        <a:bodyPr/>
        <a:lstStyle/>
        <a:p>
          <a:endParaRPr lang="es-EC"/>
        </a:p>
      </dgm:t>
    </dgm:pt>
    <dgm:pt modelId="{80543AAA-18CD-4129-A96B-B9AD5C6C8737}" type="pres">
      <dgm:prSet presAssocID="{8A7F09F1-073E-4CF8-B5A7-93071A2C8A7B}" presName="nodeTx" presStyleLbl="node1" presStyleIdx="2" presStyleCnt="3">
        <dgm:presLayoutVars>
          <dgm:bulletEnabled val="1"/>
        </dgm:presLayoutVars>
      </dgm:prSet>
      <dgm:spPr/>
      <dgm:t>
        <a:bodyPr/>
        <a:lstStyle/>
        <a:p>
          <a:endParaRPr lang="es-EC"/>
        </a:p>
      </dgm:t>
    </dgm:pt>
    <dgm:pt modelId="{D58F928A-B92D-4A8E-9888-1C8AEC96FB6B}" type="pres">
      <dgm:prSet presAssocID="{8A7F09F1-073E-4CF8-B5A7-93071A2C8A7B}" presName="invisiNode" presStyleLbl="node1" presStyleIdx="2" presStyleCnt="3"/>
      <dgm:spPr/>
    </dgm:pt>
    <dgm:pt modelId="{961B701B-547D-4A63-9E76-9D73BCA6CFC0}" type="pres">
      <dgm:prSet presAssocID="{8A7F09F1-073E-4CF8-B5A7-93071A2C8A7B}" presName="imagNode" presStyleLbl="fgImgPlace1" presStyleIdx="2" presStyleCnt="3" custLinFactNeighborY="-1113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t>
        <a:bodyPr/>
        <a:lstStyle/>
        <a:p>
          <a:endParaRPr lang="es-ES"/>
        </a:p>
      </dgm:t>
    </dgm:pt>
  </dgm:ptLst>
  <dgm:cxnLst>
    <dgm:cxn modelId="{002DCC38-2161-43B2-BE3B-C8FCD6CB2327}" type="presOf" srcId="{6736BC4A-6306-46D2-8F50-9A76BBE2C84A}" destId="{ED094184-528D-4507-8AB4-0DF9348D2348}" srcOrd="0" destOrd="0" presId="urn:microsoft.com/office/officeart/2005/8/layout/hList7"/>
    <dgm:cxn modelId="{0B4E69A2-047E-474C-9E94-9025122EBD76}" type="presOf" srcId="{3930F15C-7DAE-416F-9028-366614366475}" destId="{F9DA848D-50AB-4A36-A119-40218C8195C2}" srcOrd="0" destOrd="0" presId="urn:microsoft.com/office/officeart/2005/8/layout/hList7"/>
    <dgm:cxn modelId="{A4381FB1-EF0C-4539-BE6D-832438149155}" type="presOf" srcId="{6736BC4A-6306-46D2-8F50-9A76BBE2C84A}" destId="{C6F3895B-15C4-4B6B-BC76-9CAEC530384B}" srcOrd="1" destOrd="0" presId="urn:microsoft.com/office/officeart/2005/8/layout/hList7"/>
    <dgm:cxn modelId="{80BB84D8-2FC2-472A-87EA-DBB6EACCCFCF}" type="presOf" srcId="{1FCB1BED-5E6B-459D-94A3-F97D445CED95}" destId="{58E9B00C-7F36-480A-8A7D-7DC0F6F4C13F}" srcOrd="1" destOrd="0" presId="urn:microsoft.com/office/officeart/2005/8/layout/hList7"/>
    <dgm:cxn modelId="{18744D4A-28DA-4704-9169-D43D520CC134}" type="presOf" srcId="{85D5492E-0689-4528-B052-5D9E2AB10D2B}" destId="{FDB6230A-CDA5-4525-BA17-E597855C1D62}" srcOrd="0" destOrd="0" presId="urn:microsoft.com/office/officeart/2005/8/layout/hList7"/>
    <dgm:cxn modelId="{9C5F58F7-564A-49C3-92C8-D3079026CB7C}" srcId="{85D5492E-0689-4528-B052-5D9E2AB10D2B}" destId="{6736BC4A-6306-46D2-8F50-9A76BBE2C84A}" srcOrd="1" destOrd="0" parTransId="{DD28B6B0-F599-466F-A3B0-5D38E6B7B216}" sibTransId="{B20E54FC-1409-4745-8EEE-2A63EF386FE7}"/>
    <dgm:cxn modelId="{E8042329-BB0E-4558-83E5-64CD3828869B}" type="presOf" srcId="{1FCB1BED-5E6B-459D-94A3-F97D445CED95}" destId="{451B381E-6E68-4AAB-8094-D0F837332076}" srcOrd="0" destOrd="0" presId="urn:microsoft.com/office/officeart/2005/8/layout/hList7"/>
    <dgm:cxn modelId="{96DD4D15-588E-4DAC-BE5B-0EA875BF9673}" type="presOf" srcId="{8A7F09F1-073E-4CF8-B5A7-93071A2C8A7B}" destId="{80543AAA-18CD-4129-A96B-B9AD5C6C8737}" srcOrd="1" destOrd="0" presId="urn:microsoft.com/office/officeart/2005/8/layout/hList7"/>
    <dgm:cxn modelId="{E3EF1543-0D6C-4BC3-A127-C4396A239AE6}" type="presOf" srcId="{8A7F09F1-073E-4CF8-B5A7-93071A2C8A7B}" destId="{B97C698C-0D1A-481B-94CB-AA65DE77FE12}" srcOrd="0" destOrd="0" presId="urn:microsoft.com/office/officeart/2005/8/layout/hList7"/>
    <dgm:cxn modelId="{06090ABD-CD7A-4F6F-A16B-E365F9E5C981}" type="presOf" srcId="{B20E54FC-1409-4745-8EEE-2A63EF386FE7}" destId="{48E91CA8-6738-4376-A147-969C4C675BE9}" srcOrd="0" destOrd="0" presId="urn:microsoft.com/office/officeart/2005/8/layout/hList7"/>
    <dgm:cxn modelId="{330A9003-A135-4AA2-B5B9-60E215CFA332}" srcId="{85D5492E-0689-4528-B052-5D9E2AB10D2B}" destId="{1FCB1BED-5E6B-459D-94A3-F97D445CED95}" srcOrd="0" destOrd="0" parTransId="{819F4147-B915-4C85-AB9E-53A2748D3438}" sibTransId="{3930F15C-7DAE-416F-9028-366614366475}"/>
    <dgm:cxn modelId="{C8D99903-CA13-4393-A1C3-643873552D05}" srcId="{85D5492E-0689-4528-B052-5D9E2AB10D2B}" destId="{8A7F09F1-073E-4CF8-B5A7-93071A2C8A7B}" srcOrd="2" destOrd="0" parTransId="{4B12EFA0-A7CF-4048-9A2F-B6B44AC6D8A2}" sibTransId="{ED57E126-470E-4E82-8454-511EEF68344E}"/>
    <dgm:cxn modelId="{29F348AA-01E2-4371-B932-2B54938B02A7}" type="presParOf" srcId="{FDB6230A-CDA5-4525-BA17-E597855C1D62}" destId="{3BF0FFA0-FA15-4DEC-A6C6-43602D38E973}" srcOrd="0" destOrd="0" presId="urn:microsoft.com/office/officeart/2005/8/layout/hList7"/>
    <dgm:cxn modelId="{CB04FBE0-47D2-483B-BF6D-0478E35EE0E7}" type="presParOf" srcId="{FDB6230A-CDA5-4525-BA17-E597855C1D62}" destId="{35AD2732-0E6F-4A66-A744-C88C69094FBC}" srcOrd="1" destOrd="0" presId="urn:microsoft.com/office/officeart/2005/8/layout/hList7"/>
    <dgm:cxn modelId="{AF41625E-8B4F-4F3A-96B3-016052165D55}" type="presParOf" srcId="{35AD2732-0E6F-4A66-A744-C88C69094FBC}" destId="{7F377AD0-78DF-499C-A46B-B4986D0584F1}" srcOrd="0" destOrd="0" presId="urn:microsoft.com/office/officeart/2005/8/layout/hList7"/>
    <dgm:cxn modelId="{877C4305-76F0-4565-B5AC-1BAA0B6008A8}" type="presParOf" srcId="{7F377AD0-78DF-499C-A46B-B4986D0584F1}" destId="{451B381E-6E68-4AAB-8094-D0F837332076}" srcOrd="0" destOrd="0" presId="urn:microsoft.com/office/officeart/2005/8/layout/hList7"/>
    <dgm:cxn modelId="{112E896C-D87F-4D28-8CD3-70B4DFE4E6F9}" type="presParOf" srcId="{7F377AD0-78DF-499C-A46B-B4986D0584F1}" destId="{58E9B00C-7F36-480A-8A7D-7DC0F6F4C13F}" srcOrd="1" destOrd="0" presId="urn:microsoft.com/office/officeart/2005/8/layout/hList7"/>
    <dgm:cxn modelId="{4160AAD6-F8D4-4265-98C9-4789A3C1EA50}" type="presParOf" srcId="{7F377AD0-78DF-499C-A46B-B4986D0584F1}" destId="{22FA074D-2F69-4B96-BDB0-EC26726DA451}" srcOrd="2" destOrd="0" presId="urn:microsoft.com/office/officeart/2005/8/layout/hList7"/>
    <dgm:cxn modelId="{D774431A-90B5-4FAD-85E0-5B54CF54AFC4}" type="presParOf" srcId="{7F377AD0-78DF-499C-A46B-B4986D0584F1}" destId="{8BF3BF6D-123A-4B3A-B6CA-2C4D265AC4ED}" srcOrd="3" destOrd="0" presId="urn:microsoft.com/office/officeart/2005/8/layout/hList7"/>
    <dgm:cxn modelId="{A3C6F10B-DA2C-4D27-95F9-9AB98B4B6259}" type="presParOf" srcId="{35AD2732-0E6F-4A66-A744-C88C69094FBC}" destId="{F9DA848D-50AB-4A36-A119-40218C8195C2}" srcOrd="1" destOrd="0" presId="urn:microsoft.com/office/officeart/2005/8/layout/hList7"/>
    <dgm:cxn modelId="{9555AE67-4163-48AA-93DB-BE0271371571}" type="presParOf" srcId="{35AD2732-0E6F-4A66-A744-C88C69094FBC}" destId="{2EF8F61F-D02A-42B8-85AB-D9AD3A68EEA8}" srcOrd="2" destOrd="0" presId="urn:microsoft.com/office/officeart/2005/8/layout/hList7"/>
    <dgm:cxn modelId="{1F00CB1F-5A30-4913-8DC6-9119871135D2}" type="presParOf" srcId="{2EF8F61F-D02A-42B8-85AB-D9AD3A68EEA8}" destId="{ED094184-528D-4507-8AB4-0DF9348D2348}" srcOrd="0" destOrd="0" presId="urn:microsoft.com/office/officeart/2005/8/layout/hList7"/>
    <dgm:cxn modelId="{414FDB05-8C30-4521-9DAB-59E5C3D124B3}" type="presParOf" srcId="{2EF8F61F-D02A-42B8-85AB-D9AD3A68EEA8}" destId="{C6F3895B-15C4-4B6B-BC76-9CAEC530384B}" srcOrd="1" destOrd="0" presId="urn:microsoft.com/office/officeart/2005/8/layout/hList7"/>
    <dgm:cxn modelId="{AD6111C5-B69C-440B-A669-3102BEE523EB}" type="presParOf" srcId="{2EF8F61F-D02A-42B8-85AB-D9AD3A68EEA8}" destId="{D64CDFFC-721B-497E-944C-089D3839792E}" srcOrd="2" destOrd="0" presId="urn:microsoft.com/office/officeart/2005/8/layout/hList7"/>
    <dgm:cxn modelId="{C9510EAC-971B-4D0A-8491-0FAABEF12873}" type="presParOf" srcId="{2EF8F61F-D02A-42B8-85AB-D9AD3A68EEA8}" destId="{95062A38-FD4E-44DD-B10F-B1E27E2A4CD4}" srcOrd="3" destOrd="0" presId="urn:microsoft.com/office/officeart/2005/8/layout/hList7"/>
    <dgm:cxn modelId="{02B55911-DDDB-412C-AD63-EF760D0B0DFF}" type="presParOf" srcId="{35AD2732-0E6F-4A66-A744-C88C69094FBC}" destId="{48E91CA8-6738-4376-A147-969C4C675BE9}" srcOrd="3" destOrd="0" presId="urn:microsoft.com/office/officeart/2005/8/layout/hList7"/>
    <dgm:cxn modelId="{D9356640-E27F-410E-93BA-32E9E7565286}" type="presParOf" srcId="{35AD2732-0E6F-4A66-A744-C88C69094FBC}" destId="{77C020EA-B303-4FAD-BF3A-7D6720BE451B}" srcOrd="4" destOrd="0" presId="urn:microsoft.com/office/officeart/2005/8/layout/hList7"/>
    <dgm:cxn modelId="{5DA0BA58-7381-44B7-9F97-01383964384B}" type="presParOf" srcId="{77C020EA-B303-4FAD-BF3A-7D6720BE451B}" destId="{B97C698C-0D1A-481B-94CB-AA65DE77FE12}" srcOrd="0" destOrd="0" presId="urn:microsoft.com/office/officeart/2005/8/layout/hList7"/>
    <dgm:cxn modelId="{95BC99E9-7550-4896-8720-9EE5CC0F26D4}" type="presParOf" srcId="{77C020EA-B303-4FAD-BF3A-7D6720BE451B}" destId="{80543AAA-18CD-4129-A96B-B9AD5C6C8737}" srcOrd="1" destOrd="0" presId="urn:microsoft.com/office/officeart/2005/8/layout/hList7"/>
    <dgm:cxn modelId="{661D43E6-7A41-4BE5-8638-F1348B5326F7}" type="presParOf" srcId="{77C020EA-B303-4FAD-BF3A-7D6720BE451B}" destId="{D58F928A-B92D-4A8E-9888-1C8AEC96FB6B}" srcOrd="2" destOrd="0" presId="urn:microsoft.com/office/officeart/2005/8/layout/hList7"/>
    <dgm:cxn modelId="{0BAE7163-FCBB-447E-98B7-D2B312B9AE39}" type="presParOf" srcId="{77C020EA-B303-4FAD-BF3A-7D6720BE451B}" destId="{961B701B-547D-4A63-9E76-9D73BCA6CFC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7A6115-6D1A-4441-B8F8-DA63D5E0B6F9}"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C"/>
        </a:p>
      </dgm:t>
    </dgm:pt>
    <dgm:pt modelId="{0960EDAB-FA7E-4D87-91B4-7EAACF6E542B}">
      <dgm:prSet phldrT="[Texto]" custT="1"/>
      <dgm:spPr/>
      <dgm:t>
        <a:bodyPr/>
        <a:lstStyle/>
        <a:p>
          <a:r>
            <a:rPr lang="es-EC" sz="1400" dirty="0" smtClean="0"/>
            <a:t>Elementos tangibles</a:t>
          </a:r>
          <a:endParaRPr lang="es-EC" sz="1400" dirty="0"/>
        </a:p>
      </dgm:t>
    </dgm:pt>
    <dgm:pt modelId="{FBD573B3-7DD0-4FA4-B1AF-D8792A6062B6}" type="parTrans" cxnId="{B42622A7-30DE-48D6-BDFA-EB63A3459484}">
      <dgm:prSet/>
      <dgm:spPr/>
      <dgm:t>
        <a:bodyPr/>
        <a:lstStyle/>
        <a:p>
          <a:endParaRPr lang="es-EC" sz="2000"/>
        </a:p>
      </dgm:t>
    </dgm:pt>
    <dgm:pt modelId="{4BC59E39-7357-46A1-97F9-BED9352CABF4}" type="sibTrans" cxnId="{B42622A7-30DE-48D6-BDFA-EB63A3459484}">
      <dgm:prSet/>
      <dgm:spPr/>
      <dgm:t>
        <a:bodyPr/>
        <a:lstStyle/>
        <a:p>
          <a:endParaRPr lang="es-EC" sz="2000"/>
        </a:p>
      </dgm:t>
    </dgm:pt>
    <dgm:pt modelId="{951CBC0B-3908-432C-AA78-CB1754EC8FFD}">
      <dgm:prSet phldrT="[Texto]" custT="1"/>
      <dgm:spPr/>
      <dgm:t>
        <a:bodyPr/>
        <a:lstStyle/>
        <a:p>
          <a:r>
            <a:rPr lang="es-EC" sz="1400" dirty="0" smtClean="0"/>
            <a:t>Apariencia de las instalaciones</a:t>
          </a:r>
          <a:endParaRPr lang="es-EC" sz="1400" dirty="0"/>
        </a:p>
      </dgm:t>
    </dgm:pt>
    <dgm:pt modelId="{93AD1327-A17A-4617-9338-8AB832CBAE06}" type="parTrans" cxnId="{E073975A-2960-40A6-8A7E-14168281A1AF}">
      <dgm:prSet/>
      <dgm:spPr/>
      <dgm:t>
        <a:bodyPr/>
        <a:lstStyle/>
        <a:p>
          <a:endParaRPr lang="es-EC" sz="2000"/>
        </a:p>
      </dgm:t>
    </dgm:pt>
    <dgm:pt modelId="{F4EB30F2-4046-4051-BDCF-F62F0FA938CB}" type="sibTrans" cxnId="{E073975A-2960-40A6-8A7E-14168281A1AF}">
      <dgm:prSet/>
      <dgm:spPr/>
      <dgm:t>
        <a:bodyPr/>
        <a:lstStyle/>
        <a:p>
          <a:endParaRPr lang="es-EC" sz="2000"/>
        </a:p>
      </dgm:t>
    </dgm:pt>
    <dgm:pt modelId="{2E0A28D0-8536-4854-936C-C4E8D51011C5}">
      <dgm:prSet phldrT="[Texto]" custT="1"/>
      <dgm:spPr/>
      <dgm:t>
        <a:bodyPr/>
        <a:lstStyle/>
        <a:p>
          <a:r>
            <a:rPr lang="es-EC" sz="1400" dirty="0" smtClean="0"/>
            <a:t>Empatía</a:t>
          </a:r>
          <a:endParaRPr lang="es-EC" sz="1400" dirty="0"/>
        </a:p>
      </dgm:t>
    </dgm:pt>
    <dgm:pt modelId="{7E0D4C48-9988-4CB5-9CC7-91FABE1F75EA}" type="parTrans" cxnId="{D550C8E8-992C-4EE4-B8FA-2633E973BFC3}">
      <dgm:prSet/>
      <dgm:spPr/>
      <dgm:t>
        <a:bodyPr/>
        <a:lstStyle/>
        <a:p>
          <a:endParaRPr lang="es-EC" sz="2000"/>
        </a:p>
      </dgm:t>
    </dgm:pt>
    <dgm:pt modelId="{3130C5DF-3B00-4506-981C-A767B6B35660}" type="sibTrans" cxnId="{D550C8E8-992C-4EE4-B8FA-2633E973BFC3}">
      <dgm:prSet/>
      <dgm:spPr/>
      <dgm:t>
        <a:bodyPr/>
        <a:lstStyle/>
        <a:p>
          <a:endParaRPr lang="es-EC" sz="2000"/>
        </a:p>
      </dgm:t>
    </dgm:pt>
    <dgm:pt modelId="{D7B69D45-B677-4D6A-8884-031E092455E1}">
      <dgm:prSet phldrT="[Texto]" custT="1"/>
      <dgm:spPr/>
      <dgm:t>
        <a:bodyPr/>
        <a:lstStyle/>
        <a:p>
          <a:r>
            <a:rPr lang="es-EC" sz="1400" dirty="0" smtClean="0"/>
            <a:t>Personal capacitado</a:t>
          </a:r>
          <a:endParaRPr lang="es-EC" sz="1400" dirty="0"/>
        </a:p>
      </dgm:t>
    </dgm:pt>
    <dgm:pt modelId="{30DBC767-095B-4759-A86A-E8E2EB3ADB63}" type="parTrans" cxnId="{12DEDA72-4B9B-4A4C-808F-4255C28C827E}">
      <dgm:prSet/>
      <dgm:spPr/>
      <dgm:t>
        <a:bodyPr/>
        <a:lstStyle/>
        <a:p>
          <a:endParaRPr lang="es-EC" sz="2000"/>
        </a:p>
      </dgm:t>
    </dgm:pt>
    <dgm:pt modelId="{9778846E-EACC-4AD8-BA87-7798C3F34C3A}" type="sibTrans" cxnId="{12DEDA72-4B9B-4A4C-808F-4255C28C827E}">
      <dgm:prSet/>
      <dgm:spPr/>
      <dgm:t>
        <a:bodyPr/>
        <a:lstStyle/>
        <a:p>
          <a:endParaRPr lang="es-EC" sz="2000"/>
        </a:p>
      </dgm:t>
    </dgm:pt>
    <dgm:pt modelId="{AC8B0240-CF52-4379-B988-7658448531F8}">
      <dgm:prSet custT="1"/>
      <dgm:spPr/>
      <dgm:t>
        <a:bodyPr/>
        <a:lstStyle/>
        <a:p>
          <a:r>
            <a:rPr lang="es-EC" sz="1400" dirty="0" smtClean="0"/>
            <a:t>Equipos utilizados</a:t>
          </a:r>
          <a:endParaRPr lang="es-EC" sz="1400" dirty="0"/>
        </a:p>
      </dgm:t>
    </dgm:pt>
    <dgm:pt modelId="{C5E9AE3B-B839-4445-845F-17CFAEA70D06}" type="parTrans" cxnId="{7367AFF8-AFED-465B-A6B1-B7CA2BDD129A}">
      <dgm:prSet/>
      <dgm:spPr/>
      <dgm:t>
        <a:bodyPr/>
        <a:lstStyle/>
        <a:p>
          <a:endParaRPr lang="es-EC" sz="2000"/>
        </a:p>
      </dgm:t>
    </dgm:pt>
    <dgm:pt modelId="{E96A9398-48F5-4E63-AE3A-5C6D20030154}" type="sibTrans" cxnId="{7367AFF8-AFED-465B-A6B1-B7CA2BDD129A}">
      <dgm:prSet/>
      <dgm:spPr/>
      <dgm:t>
        <a:bodyPr/>
        <a:lstStyle/>
        <a:p>
          <a:endParaRPr lang="es-EC" sz="2000"/>
        </a:p>
      </dgm:t>
    </dgm:pt>
    <dgm:pt modelId="{828A75C0-C1E5-43E4-A35B-52AA9714679D}">
      <dgm:prSet custT="1"/>
      <dgm:spPr/>
      <dgm:t>
        <a:bodyPr/>
        <a:lstStyle/>
        <a:p>
          <a:r>
            <a:rPr lang="es-EC" sz="1400" dirty="0" smtClean="0"/>
            <a:t>Personal</a:t>
          </a:r>
          <a:endParaRPr lang="es-EC" sz="1400" dirty="0"/>
        </a:p>
      </dgm:t>
    </dgm:pt>
    <dgm:pt modelId="{1F8C1D1A-5F32-465D-A5DC-952094C33237}" type="parTrans" cxnId="{9A7B4839-CAAD-42EE-9719-B41F443602AB}">
      <dgm:prSet/>
      <dgm:spPr/>
      <dgm:t>
        <a:bodyPr/>
        <a:lstStyle/>
        <a:p>
          <a:endParaRPr lang="es-EC" sz="2000"/>
        </a:p>
      </dgm:t>
    </dgm:pt>
    <dgm:pt modelId="{BBDA10B3-9B7E-4812-A9C2-698416713F55}" type="sibTrans" cxnId="{9A7B4839-CAAD-42EE-9719-B41F443602AB}">
      <dgm:prSet/>
      <dgm:spPr/>
      <dgm:t>
        <a:bodyPr/>
        <a:lstStyle/>
        <a:p>
          <a:endParaRPr lang="es-EC" sz="2000"/>
        </a:p>
      </dgm:t>
    </dgm:pt>
    <dgm:pt modelId="{199D17E4-6377-4932-B5CC-D2C1E7361FCF}">
      <dgm:prSet custT="1"/>
      <dgm:spPr/>
      <dgm:t>
        <a:bodyPr/>
        <a:lstStyle/>
        <a:p>
          <a:r>
            <a:rPr lang="es-EC" sz="1400" dirty="0" smtClean="0"/>
            <a:t>Publicidad</a:t>
          </a:r>
          <a:endParaRPr lang="es-EC" sz="1400" dirty="0"/>
        </a:p>
      </dgm:t>
    </dgm:pt>
    <dgm:pt modelId="{A71D80C4-55DF-4953-9DE9-00E0F7CB437D}" type="parTrans" cxnId="{3844FEEE-8B8F-4723-8E8A-C8BD3CA2D854}">
      <dgm:prSet/>
      <dgm:spPr/>
      <dgm:t>
        <a:bodyPr/>
        <a:lstStyle/>
        <a:p>
          <a:endParaRPr lang="es-EC" sz="2000"/>
        </a:p>
      </dgm:t>
    </dgm:pt>
    <dgm:pt modelId="{843CE25A-E208-4970-8093-64826997B549}" type="sibTrans" cxnId="{3844FEEE-8B8F-4723-8E8A-C8BD3CA2D854}">
      <dgm:prSet/>
      <dgm:spPr/>
      <dgm:t>
        <a:bodyPr/>
        <a:lstStyle/>
        <a:p>
          <a:endParaRPr lang="es-EC" sz="2000"/>
        </a:p>
      </dgm:t>
    </dgm:pt>
    <dgm:pt modelId="{535C68E8-028E-4D21-8257-8DD9845A052C}">
      <dgm:prSet custT="1"/>
      <dgm:spPr/>
      <dgm:t>
        <a:bodyPr/>
        <a:lstStyle/>
        <a:p>
          <a:r>
            <a:rPr lang="es-EC" sz="1400" dirty="0" smtClean="0"/>
            <a:t>Iluminación</a:t>
          </a:r>
          <a:endParaRPr lang="es-EC" sz="1400" dirty="0"/>
        </a:p>
      </dgm:t>
    </dgm:pt>
    <dgm:pt modelId="{12E4C2E5-EE49-4A19-8C9A-15BC2ACF7E26}" type="parTrans" cxnId="{36349B35-CD31-4EFE-8847-939C2176E7A2}">
      <dgm:prSet/>
      <dgm:spPr/>
      <dgm:t>
        <a:bodyPr/>
        <a:lstStyle/>
        <a:p>
          <a:endParaRPr lang="es-EC" sz="2000"/>
        </a:p>
      </dgm:t>
    </dgm:pt>
    <dgm:pt modelId="{F19C172E-804F-402E-8C6E-17CDD8EEB98E}" type="sibTrans" cxnId="{36349B35-CD31-4EFE-8847-939C2176E7A2}">
      <dgm:prSet/>
      <dgm:spPr/>
      <dgm:t>
        <a:bodyPr/>
        <a:lstStyle/>
        <a:p>
          <a:endParaRPr lang="es-EC" sz="2000"/>
        </a:p>
      </dgm:t>
    </dgm:pt>
    <dgm:pt modelId="{99AC7684-6643-4CDE-9662-3CC18F8365C4}">
      <dgm:prSet custT="1"/>
      <dgm:spPr/>
      <dgm:t>
        <a:bodyPr/>
        <a:lstStyle/>
        <a:p>
          <a:r>
            <a:rPr lang="es-EC" sz="1400" dirty="0" smtClean="0"/>
            <a:t>Orden y limpieza</a:t>
          </a:r>
          <a:endParaRPr lang="es-EC" sz="1400" dirty="0"/>
        </a:p>
      </dgm:t>
    </dgm:pt>
    <dgm:pt modelId="{3D361ADB-3A37-4C40-AB55-7737CEDC47C3}" type="parTrans" cxnId="{9CD6E846-9154-4418-9584-FFC41D490BB8}">
      <dgm:prSet/>
      <dgm:spPr/>
      <dgm:t>
        <a:bodyPr/>
        <a:lstStyle/>
        <a:p>
          <a:endParaRPr lang="es-EC" sz="2000"/>
        </a:p>
      </dgm:t>
    </dgm:pt>
    <dgm:pt modelId="{30528649-CBEF-49C0-82E5-9773772268B6}" type="sibTrans" cxnId="{9CD6E846-9154-4418-9584-FFC41D490BB8}">
      <dgm:prSet/>
      <dgm:spPr/>
      <dgm:t>
        <a:bodyPr/>
        <a:lstStyle/>
        <a:p>
          <a:endParaRPr lang="es-EC" sz="2000"/>
        </a:p>
      </dgm:t>
    </dgm:pt>
    <dgm:pt modelId="{E7A18C12-5693-416A-A4B4-3CA6559D71A3}">
      <dgm:prSet custT="1"/>
      <dgm:spPr/>
      <dgm:t>
        <a:bodyPr/>
        <a:lstStyle/>
        <a:p>
          <a:r>
            <a:rPr lang="es-EC" sz="1400" dirty="0" smtClean="0"/>
            <a:t>Ventilación y control de olores</a:t>
          </a:r>
          <a:endParaRPr lang="es-EC" sz="1400" dirty="0"/>
        </a:p>
      </dgm:t>
    </dgm:pt>
    <dgm:pt modelId="{CF933F01-A83C-470A-8B5E-A57538E8FC9C}" type="parTrans" cxnId="{672693ED-0787-4588-837A-E4AC69819ABC}">
      <dgm:prSet/>
      <dgm:spPr/>
      <dgm:t>
        <a:bodyPr/>
        <a:lstStyle/>
        <a:p>
          <a:endParaRPr lang="es-EC" sz="2000"/>
        </a:p>
      </dgm:t>
    </dgm:pt>
    <dgm:pt modelId="{F9169948-8A16-4A9C-9E5F-99D0C71A3D93}" type="sibTrans" cxnId="{672693ED-0787-4588-837A-E4AC69819ABC}">
      <dgm:prSet/>
      <dgm:spPr/>
      <dgm:t>
        <a:bodyPr/>
        <a:lstStyle/>
        <a:p>
          <a:endParaRPr lang="es-EC" sz="2000"/>
        </a:p>
      </dgm:t>
    </dgm:pt>
    <dgm:pt modelId="{2C40B272-3F1B-430F-9DA8-50B0A0F6634D}">
      <dgm:prSet custT="1"/>
      <dgm:spPr/>
      <dgm:t>
        <a:bodyPr/>
        <a:lstStyle/>
        <a:p>
          <a:r>
            <a:rPr lang="es-EC" sz="1400" dirty="0" smtClean="0"/>
            <a:t>Música</a:t>
          </a:r>
          <a:endParaRPr lang="es-EC" sz="1400" dirty="0"/>
        </a:p>
      </dgm:t>
    </dgm:pt>
    <dgm:pt modelId="{A180228F-5914-45A1-8BBE-720CAFEC602C}" type="parTrans" cxnId="{7B6E65CA-9A09-4C2A-9E95-D2DE69890506}">
      <dgm:prSet/>
      <dgm:spPr/>
      <dgm:t>
        <a:bodyPr/>
        <a:lstStyle/>
        <a:p>
          <a:endParaRPr lang="es-EC" sz="2000"/>
        </a:p>
      </dgm:t>
    </dgm:pt>
    <dgm:pt modelId="{91E5DE53-3EAB-4625-B289-4A677E4775FD}" type="sibTrans" cxnId="{7B6E65CA-9A09-4C2A-9E95-D2DE69890506}">
      <dgm:prSet/>
      <dgm:spPr/>
      <dgm:t>
        <a:bodyPr/>
        <a:lstStyle/>
        <a:p>
          <a:endParaRPr lang="es-EC" sz="2000"/>
        </a:p>
      </dgm:t>
    </dgm:pt>
    <dgm:pt modelId="{ACA084D2-3B8D-40E6-A55F-CDF7E5D0CD19}">
      <dgm:prSet custT="1"/>
      <dgm:spPr/>
      <dgm:t>
        <a:bodyPr/>
        <a:lstStyle/>
        <a:p>
          <a:r>
            <a:rPr lang="es-EC" sz="1400" dirty="0" smtClean="0"/>
            <a:t>Atención respetuosa </a:t>
          </a:r>
          <a:endParaRPr lang="es-EC" sz="1400" dirty="0"/>
        </a:p>
      </dgm:t>
    </dgm:pt>
    <dgm:pt modelId="{723EDA79-95A1-4418-9FF0-446FA6740516}" type="parTrans" cxnId="{8B09EC01-FCA5-495F-8065-19048857A529}">
      <dgm:prSet/>
      <dgm:spPr/>
      <dgm:t>
        <a:bodyPr/>
        <a:lstStyle/>
        <a:p>
          <a:endParaRPr lang="es-EC" sz="2000"/>
        </a:p>
      </dgm:t>
    </dgm:pt>
    <dgm:pt modelId="{3726434E-DACA-44DB-BFEE-5E9D367F9550}" type="sibTrans" cxnId="{8B09EC01-FCA5-495F-8065-19048857A529}">
      <dgm:prSet/>
      <dgm:spPr/>
      <dgm:t>
        <a:bodyPr/>
        <a:lstStyle/>
        <a:p>
          <a:endParaRPr lang="es-EC" sz="2000"/>
        </a:p>
      </dgm:t>
    </dgm:pt>
    <dgm:pt modelId="{975D532B-8140-4694-9214-148DF876DF4B}">
      <dgm:prSet custT="1"/>
      <dgm:spPr/>
      <dgm:t>
        <a:bodyPr/>
        <a:lstStyle/>
        <a:p>
          <a:r>
            <a:rPr lang="es-EC" sz="1400" dirty="0" smtClean="0"/>
            <a:t>Atención amable</a:t>
          </a:r>
          <a:endParaRPr lang="es-EC" sz="1400" dirty="0"/>
        </a:p>
      </dgm:t>
    </dgm:pt>
    <dgm:pt modelId="{86D3769B-D9E2-4C68-9921-E51B62D2FABD}" type="parTrans" cxnId="{FBF6B9D0-BD87-42C8-9997-707FEFD4C4E8}">
      <dgm:prSet/>
      <dgm:spPr/>
      <dgm:t>
        <a:bodyPr/>
        <a:lstStyle/>
        <a:p>
          <a:endParaRPr lang="es-EC" sz="2000"/>
        </a:p>
      </dgm:t>
    </dgm:pt>
    <dgm:pt modelId="{797E6CD0-F55B-46A2-B8F0-45176BFF8062}" type="sibTrans" cxnId="{FBF6B9D0-BD87-42C8-9997-707FEFD4C4E8}">
      <dgm:prSet/>
      <dgm:spPr/>
      <dgm:t>
        <a:bodyPr/>
        <a:lstStyle/>
        <a:p>
          <a:endParaRPr lang="es-EC" sz="2000"/>
        </a:p>
      </dgm:t>
    </dgm:pt>
    <dgm:pt modelId="{BC6BD149-0E0A-45BF-BF90-12802886A221}" type="pres">
      <dgm:prSet presAssocID="{617A6115-6D1A-4441-B8F8-DA63D5E0B6F9}" presName="Name0" presStyleCnt="0">
        <dgm:presLayoutVars>
          <dgm:dir/>
          <dgm:animLvl val="lvl"/>
          <dgm:resizeHandles val="exact"/>
        </dgm:presLayoutVars>
      </dgm:prSet>
      <dgm:spPr/>
      <dgm:t>
        <a:bodyPr/>
        <a:lstStyle/>
        <a:p>
          <a:endParaRPr lang="es-ES"/>
        </a:p>
      </dgm:t>
    </dgm:pt>
    <dgm:pt modelId="{16034B93-C5F2-459B-80A1-2B734EBA82AD}" type="pres">
      <dgm:prSet presAssocID="{0960EDAB-FA7E-4D87-91B4-7EAACF6E542B}" presName="linNode" presStyleCnt="0"/>
      <dgm:spPr/>
    </dgm:pt>
    <dgm:pt modelId="{B8B36963-F594-43EF-937C-BAA654BA9912}" type="pres">
      <dgm:prSet presAssocID="{0960EDAB-FA7E-4D87-91B4-7EAACF6E542B}" presName="parentText" presStyleLbl="node1" presStyleIdx="0" presStyleCnt="2">
        <dgm:presLayoutVars>
          <dgm:chMax val="1"/>
          <dgm:bulletEnabled val="1"/>
        </dgm:presLayoutVars>
      </dgm:prSet>
      <dgm:spPr/>
      <dgm:t>
        <a:bodyPr/>
        <a:lstStyle/>
        <a:p>
          <a:endParaRPr lang="es-ES"/>
        </a:p>
      </dgm:t>
    </dgm:pt>
    <dgm:pt modelId="{937750D2-7F1B-4223-A358-483F0406F6B4}" type="pres">
      <dgm:prSet presAssocID="{0960EDAB-FA7E-4D87-91B4-7EAACF6E542B}" presName="descendantText" presStyleLbl="alignAccFollowNode1" presStyleIdx="0" presStyleCnt="2" custScaleY="187155">
        <dgm:presLayoutVars>
          <dgm:bulletEnabled val="1"/>
        </dgm:presLayoutVars>
      </dgm:prSet>
      <dgm:spPr/>
      <dgm:t>
        <a:bodyPr/>
        <a:lstStyle/>
        <a:p>
          <a:endParaRPr lang="es-EC"/>
        </a:p>
      </dgm:t>
    </dgm:pt>
    <dgm:pt modelId="{5BF46C31-8C27-47E3-9485-DE73556ED844}" type="pres">
      <dgm:prSet presAssocID="{4BC59E39-7357-46A1-97F9-BED9352CABF4}" presName="sp" presStyleCnt="0"/>
      <dgm:spPr/>
    </dgm:pt>
    <dgm:pt modelId="{0EC7D21D-FA78-484E-A82C-52AD19273FBC}" type="pres">
      <dgm:prSet presAssocID="{2E0A28D0-8536-4854-936C-C4E8D51011C5}" presName="linNode" presStyleCnt="0"/>
      <dgm:spPr/>
    </dgm:pt>
    <dgm:pt modelId="{6DB3DB88-E5C9-4DB4-8EA8-2FCDCF8F5384}" type="pres">
      <dgm:prSet presAssocID="{2E0A28D0-8536-4854-936C-C4E8D51011C5}" presName="parentText" presStyleLbl="node1" presStyleIdx="1" presStyleCnt="2">
        <dgm:presLayoutVars>
          <dgm:chMax val="1"/>
          <dgm:bulletEnabled val="1"/>
        </dgm:presLayoutVars>
      </dgm:prSet>
      <dgm:spPr/>
      <dgm:t>
        <a:bodyPr/>
        <a:lstStyle/>
        <a:p>
          <a:endParaRPr lang="es-EC"/>
        </a:p>
      </dgm:t>
    </dgm:pt>
    <dgm:pt modelId="{18933748-0458-422E-95FD-7D69A29F803C}" type="pres">
      <dgm:prSet presAssocID="{2E0A28D0-8536-4854-936C-C4E8D51011C5}" presName="descendantText" presStyleLbl="alignAccFollowNode1" presStyleIdx="1" presStyleCnt="2">
        <dgm:presLayoutVars>
          <dgm:bulletEnabled val="1"/>
        </dgm:presLayoutVars>
      </dgm:prSet>
      <dgm:spPr/>
      <dgm:t>
        <a:bodyPr/>
        <a:lstStyle/>
        <a:p>
          <a:endParaRPr lang="es-EC"/>
        </a:p>
      </dgm:t>
    </dgm:pt>
  </dgm:ptLst>
  <dgm:cxnLst>
    <dgm:cxn modelId="{8B09EC01-FCA5-495F-8065-19048857A529}" srcId="{2E0A28D0-8536-4854-936C-C4E8D51011C5}" destId="{ACA084D2-3B8D-40E6-A55F-CDF7E5D0CD19}" srcOrd="1" destOrd="0" parTransId="{723EDA79-95A1-4418-9FF0-446FA6740516}" sibTransId="{3726434E-DACA-44DB-BFEE-5E9D367F9550}"/>
    <dgm:cxn modelId="{672693ED-0787-4588-837A-E4AC69819ABC}" srcId="{0960EDAB-FA7E-4D87-91B4-7EAACF6E542B}" destId="{E7A18C12-5693-416A-A4B4-3CA6559D71A3}" srcOrd="6" destOrd="0" parTransId="{CF933F01-A83C-470A-8B5E-A57538E8FC9C}" sibTransId="{F9169948-8A16-4A9C-9E5F-99D0C71A3D93}"/>
    <dgm:cxn modelId="{E073975A-2960-40A6-8A7E-14168281A1AF}" srcId="{0960EDAB-FA7E-4D87-91B4-7EAACF6E542B}" destId="{951CBC0B-3908-432C-AA78-CB1754EC8FFD}" srcOrd="0" destOrd="0" parTransId="{93AD1327-A17A-4617-9338-8AB832CBAE06}" sibTransId="{F4EB30F2-4046-4051-BDCF-F62F0FA938CB}"/>
    <dgm:cxn modelId="{5525B6B0-54AD-4D67-B6A4-07C7282FBABD}" type="presOf" srcId="{2E0A28D0-8536-4854-936C-C4E8D51011C5}" destId="{6DB3DB88-E5C9-4DB4-8EA8-2FCDCF8F5384}" srcOrd="0" destOrd="0" presId="urn:microsoft.com/office/officeart/2005/8/layout/vList5"/>
    <dgm:cxn modelId="{7B6E65CA-9A09-4C2A-9E95-D2DE69890506}" srcId="{0960EDAB-FA7E-4D87-91B4-7EAACF6E542B}" destId="{2C40B272-3F1B-430F-9DA8-50B0A0F6634D}" srcOrd="7" destOrd="0" parTransId="{A180228F-5914-45A1-8BBE-720CAFEC602C}" sibTransId="{91E5DE53-3EAB-4625-B289-4A677E4775FD}"/>
    <dgm:cxn modelId="{B42622A7-30DE-48D6-BDFA-EB63A3459484}" srcId="{617A6115-6D1A-4441-B8F8-DA63D5E0B6F9}" destId="{0960EDAB-FA7E-4D87-91B4-7EAACF6E542B}" srcOrd="0" destOrd="0" parTransId="{FBD573B3-7DD0-4FA4-B1AF-D8792A6062B6}" sibTransId="{4BC59E39-7357-46A1-97F9-BED9352CABF4}"/>
    <dgm:cxn modelId="{B4EABD7C-2673-4C43-AFF1-1423F1924B1C}" type="presOf" srcId="{99AC7684-6643-4CDE-9662-3CC18F8365C4}" destId="{937750D2-7F1B-4223-A358-483F0406F6B4}" srcOrd="0" destOrd="5" presId="urn:microsoft.com/office/officeart/2005/8/layout/vList5"/>
    <dgm:cxn modelId="{D87F2468-6BBE-4D60-B496-A9AF4E2B444B}" type="presOf" srcId="{199D17E4-6377-4932-B5CC-D2C1E7361FCF}" destId="{937750D2-7F1B-4223-A358-483F0406F6B4}" srcOrd="0" destOrd="3" presId="urn:microsoft.com/office/officeart/2005/8/layout/vList5"/>
    <dgm:cxn modelId="{FBF6B9D0-BD87-42C8-9997-707FEFD4C4E8}" srcId="{2E0A28D0-8536-4854-936C-C4E8D51011C5}" destId="{975D532B-8140-4694-9214-148DF876DF4B}" srcOrd="2" destOrd="0" parTransId="{86D3769B-D9E2-4C68-9921-E51B62D2FABD}" sibTransId="{797E6CD0-F55B-46A2-B8F0-45176BFF8062}"/>
    <dgm:cxn modelId="{D2ECE9BE-B103-4156-9F9A-CDF392B0301D}" type="presOf" srcId="{2C40B272-3F1B-430F-9DA8-50B0A0F6634D}" destId="{937750D2-7F1B-4223-A358-483F0406F6B4}" srcOrd="0" destOrd="7" presId="urn:microsoft.com/office/officeart/2005/8/layout/vList5"/>
    <dgm:cxn modelId="{CD799D49-0F0D-4AF2-8619-8FD1BB00117B}" type="presOf" srcId="{951CBC0B-3908-432C-AA78-CB1754EC8FFD}" destId="{937750D2-7F1B-4223-A358-483F0406F6B4}" srcOrd="0" destOrd="0" presId="urn:microsoft.com/office/officeart/2005/8/layout/vList5"/>
    <dgm:cxn modelId="{F6115F09-E673-44A8-BD87-E638767FB593}" type="presOf" srcId="{0960EDAB-FA7E-4D87-91B4-7EAACF6E542B}" destId="{B8B36963-F594-43EF-937C-BAA654BA9912}" srcOrd="0" destOrd="0" presId="urn:microsoft.com/office/officeart/2005/8/layout/vList5"/>
    <dgm:cxn modelId="{3844FEEE-8B8F-4723-8E8A-C8BD3CA2D854}" srcId="{0960EDAB-FA7E-4D87-91B4-7EAACF6E542B}" destId="{199D17E4-6377-4932-B5CC-D2C1E7361FCF}" srcOrd="3" destOrd="0" parTransId="{A71D80C4-55DF-4953-9DE9-00E0F7CB437D}" sibTransId="{843CE25A-E208-4970-8093-64826997B549}"/>
    <dgm:cxn modelId="{F39DCEA7-C6EB-4AEC-862C-7DADD11398B5}" type="presOf" srcId="{828A75C0-C1E5-43E4-A35B-52AA9714679D}" destId="{937750D2-7F1B-4223-A358-483F0406F6B4}" srcOrd="0" destOrd="2" presId="urn:microsoft.com/office/officeart/2005/8/layout/vList5"/>
    <dgm:cxn modelId="{9CD6E846-9154-4418-9584-FFC41D490BB8}" srcId="{0960EDAB-FA7E-4D87-91B4-7EAACF6E542B}" destId="{99AC7684-6643-4CDE-9662-3CC18F8365C4}" srcOrd="5" destOrd="0" parTransId="{3D361ADB-3A37-4C40-AB55-7737CEDC47C3}" sibTransId="{30528649-CBEF-49C0-82E5-9773772268B6}"/>
    <dgm:cxn modelId="{9A7B4839-CAAD-42EE-9719-B41F443602AB}" srcId="{0960EDAB-FA7E-4D87-91B4-7EAACF6E542B}" destId="{828A75C0-C1E5-43E4-A35B-52AA9714679D}" srcOrd="2" destOrd="0" parTransId="{1F8C1D1A-5F32-465D-A5DC-952094C33237}" sibTransId="{BBDA10B3-9B7E-4812-A9C2-698416713F55}"/>
    <dgm:cxn modelId="{CD67E351-9CE2-43AB-98BE-3B9A5253745D}" type="presOf" srcId="{535C68E8-028E-4D21-8257-8DD9845A052C}" destId="{937750D2-7F1B-4223-A358-483F0406F6B4}" srcOrd="0" destOrd="4" presId="urn:microsoft.com/office/officeart/2005/8/layout/vList5"/>
    <dgm:cxn modelId="{3542449E-0C91-43C2-9D73-4C9D098AC65A}" type="presOf" srcId="{AC8B0240-CF52-4379-B988-7658448531F8}" destId="{937750D2-7F1B-4223-A358-483F0406F6B4}" srcOrd="0" destOrd="1" presId="urn:microsoft.com/office/officeart/2005/8/layout/vList5"/>
    <dgm:cxn modelId="{12DEDA72-4B9B-4A4C-808F-4255C28C827E}" srcId="{2E0A28D0-8536-4854-936C-C4E8D51011C5}" destId="{D7B69D45-B677-4D6A-8884-031E092455E1}" srcOrd="0" destOrd="0" parTransId="{30DBC767-095B-4759-A86A-E8E2EB3ADB63}" sibTransId="{9778846E-EACC-4AD8-BA87-7798C3F34C3A}"/>
    <dgm:cxn modelId="{7367AFF8-AFED-465B-A6B1-B7CA2BDD129A}" srcId="{0960EDAB-FA7E-4D87-91B4-7EAACF6E542B}" destId="{AC8B0240-CF52-4379-B988-7658448531F8}" srcOrd="1" destOrd="0" parTransId="{C5E9AE3B-B839-4445-845F-17CFAEA70D06}" sibTransId="{E96A9398-48F5-4E63-AE3A-5C6D20030154}"/>
    <dgm:cxn modelId="{36349B35-CD31-4EFE-8847-939C2176E7A2}" srcId="{0960EDAB-FA7E-4D87-91B4-7EAACF6E542B}" destId="{535C68E8-028E-4D21-8257-8DD9845A052C}" srcOrd="4" destOrd="0" parTransId="{12E4C2E5-EE49-4A19-8C9A-15BC2ACF7E26}" sibTransId="{F19C172E-804F-402E-8C6E-17CDD8EEB98E}"/>
    <dgm:cxn modelId="{5D78557E-32C7-42EC-828B-54A4773A8392}" type="presOf" srcId="{E7A18C12-5693-416A-A4B4-3CA6559D71A3}" destId="{937750D2-7F1B-4223-A358-483F0406F6B4}" srcOrd="0" destOrd="6" presId="urn:microsoft.com/office/officeart/2005/8/layout/vList5"/>
    <dgm:cxn modelId="{C2864E5C-E775-439A-BC3F-DB01C50952E0}" type="presOf" srcId="{ACA084D2-3B8D-40E6-A55F-CDF7E5D0CD19}" destId="{18933748-0458-422E-95FD-7D69A29F803C}" srcOrd="0" destOrd="1" presId="urn:microsoft.com/office/officeart/2005/8/layout/vList5"/>
    <dgm:cxn modelId="{D550C8E8-992C-4EE4-B8FA-2633E973BFC3}" srcId="{617A6115-6D1A-4441-B8F8-DA63D5E0B6F9}" destId="{2E0A28D0-8536-4854-936C-C4E8D51011C5}" srcOrd="1" destOrd="0" parTransId="{7E0D4C48-9988-4CB5-9CC7-91FABE1F75EA}" sibTransId="{3130C5DF-3B00-4506-981C-A767B6B35660}"/>
    <dgm:cxn modelId="{497543F6-4579-4E1D-BB8B-240651A5E3F5}" type="presOf" srcId="{D7B69D45-B677-4D6A-8884-031E092455E1}" destId="{18933748-0458-422E-95FD-7D69A29F803C}" srcOrd="0" destOrd="0" presId="urn:microsoft.com/office/officeart/2005/8/layout/vList5"/>
    <dgm:cxn modelId="{A61BF0C0-D83B-49B9-AD3C-DB1BCADD8181}" type="presOf" srcId="{617A6115-6D1A-4441-B8F8-DA63D5E0B6F9}" destId="{BC6BD149-0E0A-45BF-BF90-12802886A221}" srcOrd="0" destOrd="0" presId="urn:microsoft.com/office/officeart/2005/8/layout/vList5"/>
    <dgm:cxn modelId="{8AB77731-C055-405E-AA93-6C7A27680D26}" type="presOf" srcId="{975D532B-8140-4694-9214-148DF876DF4B}" destId="{18933748-0458-422E-95FD-7D69A29F803C}" srcOrd="0" destOrd="2" presId="urn:microsoft.com/office/officeart/2005/8/layout/vList5"/>
    <dgm:cxn modelId="{5588F0BB-11CF-48AF-AB9D-B99D28616B94}" type="presParOf" srcId="{BC6BD149-0E0A-45BF-BF90-12802886A221}" destId="{16034B93-C5F2-459B-80A1-2B734EBA82AD}" srcOrd="0" destOrd="0" presId="urn:microsoft.com/office/officeart/2005/8/layout/vList5"/>
    <dgm:cxn modelId="{3788860E-E320-48FF-AFEB-88AD5F5D398E}" type="presParOf" srcId="{16034B93-C5F2-459B-80A1-2B734EBA82AD}" destId="{B8B36963-F594-43EF-937C-BAA654BA9912}" srcOrd="0" destOrd="0" presId="urn:microsoft.com/office/officeart/2005/8/layout/vList5"/>
    <dgm:cxn modelId="{7D2F826E-DE2C-4DAA-B69F-6A33C0BC0D90}" type="presParOf" srcId="{16034B93-C5F2-459B-80A1-2B734EBA82AD}" destId="{937750D2-7F1B-4223-A358-483F0406F6B4}" srcOrd="1" destOrd="0" presId="urn:microsoft.com/office/officeart/2005/8/layout/vList5"/>
    <dgm:cxn modelId="{37017FF7-8B74-41DD-9DA5-40EAFEA06518}" type="presParOf" srcId="{BC6BD149-0E0A-45BF-BF90-12802886A221}" destId="{5BF46C31-8C27-47E3-9485-DE73556ED844}" srcOrd="1" destOrd="0" presId="urn:microsoft.com/office/officeart/2005/8/layout/vList5"/>
    <dgm:cxn modelId="{65A2E7EB-DF0F-4B22-8F1E-2A35FDE23BFD}" type="presParOf" srcId="{BC6BD149-0E0A-45BF-BF90-12802886A221}" destId="{0EC7D21D-FA78-484E-A82C-52AD19273FBC}" srcOrd="2" destOrd="0" presId="urn:microsoft.com/office/officeart/2005/8/layout/vList5"/>
    <dgm:cxn modelId="{DC56489E-5C29-4B7D-AA0B-7F140ABE9E2B}" type="presParOf" srcId="{0EC7D21D-FA78-484E-A82C-52AD19273FBC}" destId="{6DB3DB88-E5C9-4DB4-8EA8-2FCDCF8F5384}" srcOrd="0" destOrd="0" presId="urn:microsoft.com/office/officeart/2005/8/layout/vList5"/>
    <dgm:cxn modelId="{447CD82B-8949-4B8D-A2BE-08CF231FA5EA}" type="presParOf" srcId="{0EC7D21D-FA78-484E-A82C-52AD19273FBC}" destId="{18933748-0458-422E-95FD-7D69A29F80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B784F2-DAAE-4D43-8070-47C7B9C7BC19}"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EC"/>
        </a:p>
      </dgm:t>
    </dgm:pt>
    <dgm:pt modelId="{235C628B-DFF2-43D8-A9F4-D2A0FA284A3E}">
      <dgm:prSet phldrT="[Texto]" custT="1"/>
      <dgm:spPr/>
      <dgm:t>
        <a:bodyPr/>
        <a:lstStyle/>
        <a:p>
          <a:r>
            <a:rPr lang="es-EC" sz="1300" dirty="0" smtClean="0"/>
            <a:t>Fiabilidad</a:t>
          </a:r>
          <a:endParaRPr lang="es-EC" sz="1300" dirty="0"/>
        </a:p>
      </dgm:t>
    </dgm:pt>
    <dgm:pt modelId="{51F7550E-8E86-4F17-A02D-2E83E3550153}" type="parTrans" cxnId="{DFD3810F-C74A-4E09-BE9A-1C5C8B584AEC}">
      <dgm:prSet/>
      <dgm:spPr/>
      <dgm:t>
        <a:bodyPr/>
        <a:lstStyle/>
        <a:p>
          <a:endParaRPr lang="es-EC"/>
        </a:p>
      </dgm:t>
    </dgm:pt>
    <dgm:pt modelId="{D3438444-A90A-4475-BD30-D91F9E1B0921}" type="sibTrans" cxnId="{DFD3810F-C74A-4E09-BE9A-1C5C8B584AEC}">
      <dgm:prSet/>
      <dgm:spPr/>
      <dgm:t>
        <a:bodyPr/>
        <a:lstStyle/>
        <a:p>
          <a:endParaRPr lang="es-EC"/>
        </a:p>
      </dgm:t>
    </dgm:pt>
    <dgm:pt modelId="{3E991033-53BD-41FC-9683-071EC2E25B13}">
      <dgm:prSet phldrT="[Texto]" custT="1"/>
      <dgm:spPr/>
      <dgm:t>
        <a:bodyPr/>
        <a:lstStyle/>
        <a:p>
          <a:pPr algn="l"/>
          <a:r>
            <a:rPr lang="es-EC" sz="1300" dirty="0" smtClean="0"/>
            <a:t>Servicio sin equivocaciones</a:t>
          </a:r>
          <a:endParaRPr lang="es-EC" sz="1300" dirty="0"/>
        </a:p>
      </dgm:t>
    </dgm:pt>
    <dgm:pt modelId="{C8A815FB-51A9-4F5F-95D3-D296A7252046}" type="parTrans" cxnId="{C2B0F8C6-CC3F-4A41-B2E6-F1341E4B5341}">
      <dgm:prSet/>
      <dgm:spPr/>
      <dgm:t>
        <a:bodyPr/>
        <a:lstStyle/>
        <a:p>
          <a:endParaRPr lang="es-EC"/>
        </a:p>
      </dgm:t>
    </dgm:pt>
    <dgm:pt modelId="{1D24366B-1075-47CE-ADE3-EB9654760AEF}" type="sibTrans" cxnId="{C2B0F8C6-CC3F-4A41-B2E6-F1341E4B5341}">
      <dgm:prSet/>
      <dgm:spPr/>
      <dgm:t>
        <a:bodyPr/>
        <a:lstStyle/>
        <a:p>
          <a:endParaRPr lang="es-EC"/>
        </a:p>
      </dgm:t>
    </dgm:pt>
    <dgm:pt modelId="{58864834-0143-4AF9-B1E2-AE4015FF73BC}">
      <dgm:prSet phldrT="[Texto]" custT="1"/>
      <dgm:spPr/>
      <dgm:t>
        <a:bodyPr/>
        <a:lstStyle/>
        <a:p>
          <a:r>
            <a:rPr lang="es-EC" sz="1300" dirty="0" smtClean="0"/>
            <a:t>Capacidad de respuesta</a:t>
          </a:r>
          <a:endParaRPr lang="es-EC" sz="1300" dirty="0"/>
        </a:p>
      </dgm:t>
    </dgm:pt>
    <dgm:pt modelId="{0635A639-1E92-4BEE-94B5-33347AA7A353}" type="parTrans" cxnId="{071957AE-801B-48B3-BF4F-4E083ED33769}">
      <dgm:prSet/>
      <dgm:spPr/>
      <dgm:t>
        <a:bodyPr/>
        <a:lstStyle/>
        <a:p>
          <a:endParaRPr lang="es-EC"/>
        </a:p>
      </dgm:t>
    </dgm:pt>
    <dgm:pt modelId="{FEC5F572-1B09-47EF-BC6F-7CECC743F517}" type="sibTrans" cxnId="{071957AE-801B-48B3-BF4F-4E083ED33769}">
      <dgm:prSet/>
      <dgm:spPr/>
      <dgm:t>
        <a:bodyPr/>
        <a:lstStyle/>
        <a:p>
          <a:endParaRPr lang="es-EC"/>
        </a:p>
      </dgm:t>
    </dgm:pt>
    <dgm:pt modelId="{B5C60921-2C54-4528-91ED-62150B9C799D}">
      <dgm:prSet phldrT="[Texto]" custT="1"/>
      <dgm:spPr/>
      <dgm:t>
        <a:bodyPr/>
        <a:lstStyle/>
        <a:p>
          <a:r>
            <a:rPr lang="es-EC" sz="1300" dirty="0" smtClean="0"/>
            <a:t> Tiempo de respuesta</a:t>
          </a:r>
          <a:endParaRPr lang="es-EC" sz="1300" dirty="0"/>
        </a:p>
      </dgm:t>
    </dgm:pt>
    <dgm:pt modelId="{55ACDCF0-F7B5-4435-90FE-D9BBFF899A83}" type="parTrans" cxnId="{D31F9E8D-D498-4121-8FC2-C993B683014E}">
      <dgm:prSet/>
      <dgm:spPr/>
      <dgm:t>
        <a:bodyPr/>
        <a:lstStyle/>
        <a:p>
          <a:endParaRPr lang="es-EC"/>
        </a:p>
      </dgm:t>
    </dgm:pt>
    <dgm:pt modelId="{2CF9BDB9-7C92-49B8-BEC3-62596236730D}" type="sibTrans" cxnId="{D31F9E8D-D498-4121-8FC2-C993B683014E}">
      <dgm:prSet/>
      <dgm:spPr/>
      <dgm:t>
        <a:bodyPr/>
        <a:lstStyle/>
        <a:p>
          <a:endParaRPr lang="es-EC"/>
        </a:p>
      </dgm:t>
    </dgm:pt>
    <dgm:pt modelId="{B3D61761-791D-432F-A792-E92BF672A467}">
      <dgm:prSet phldrT="[Texto]" custT="1"/>
      <dgm:spPr/>
      <dgm:t>
        <a:bodyPr/>
        <a:lstStyle/>
        <a:p>
          <a:r>
            <a:rPr lang="es-EC" sz="1300" dirty="0" smtClean="0"/>
            <a:t>Seguridad</a:t>
          </a:r>
          <a:endParaRPr lang="es-EC" sz="1300" dirty="0"/>
        </a:p>
      </dgm:t>
    </dgm:pt>
    <dgm:pt modelId="{E1D348F6-4D8C-478D-911D-01626527A115}" type="parTrans" cxnId="{01B732E1-E7A0-4712-9845-B7BF7B02281C}">
      <dgm:prSet/>
      <dgm:spPr/>
      <dgm:t>
        <a:bodyPr/>
        <a:lstStyle/>
        <a:p>
          <a:endParaRPr lang="es-EC"/>
        </a:p>
      </dgm:t>
    </dgm:pt>
    <dgm:pt modelId="{CA538F6C-2F93-4989-9E0A-E8B906CE2503}" type="sibTrans" cxnId="{01B732E1-E7A0-4712-9845-B7BF7B02281C}">
      <dgm:prSet/>
      <dgm:spPr/>
      <dgm:t>
        <a:bodyPr/>
        <a:lstStyle/>
        <a:p>
          <a:endParaRPr lang="es-EC"/>
        </a:p>
      </dgm:t>
    </dgm:pt>
    <dgm:pt modelId="{0B82FC9E-12D6-4E12-9837-8A84DC89E458}">
      <dgm:prSet phldrT="[Texto]" custT="1"/>
      <dgm:spPr/>
      <dgm:t>
        <a:bodyPr/>
        <a:lstStyle/>
        <a:p>
          <a:r>
            <a:rPr lang="es-EC" sz="1300" dirty="0" smtClean="0"/>
            <a:t>Vigilancia y supervisión en instalaciones</a:t>
          </a:r>
          <a:endParaRPr lang="es-EC" sz="1300" dirty="0"/>
        </a:p>
      </dgm:t>
    </dgm:pt>
    <dgm:pt modelId="{65C0E09E-1961-4FC7-8565-6269CB26E6CE}" type="parTrans" cxnId="{ACA837A7-7C69-44B9-A90A-050FBA99461B}">
      <dgm:prSet/>
      <dgm:spPr/>
      <dgm:t>
        <a:bodyPr/>
        <a:lstStyle/>
        <a:p>
          <a:endParaRPr lang="es-EC"/>
        </a:p>
      </dgm:t>
    </dgm:pt>
    <dgm:pt modelId="{B300EB4C-EE06-4F0B-AB57-F0B89F9F3681}" type="sibTrans" cxnId="{ACA837A7-7C69-44B9-A90A-050FBA99461B}">
      <dgm:prSet/>
      <dgm:spPr/>
      <dgm:t>
        <a:bodyPr/>
        <a:lstStyle/>
        <a:p>
          <a:endParaRPr lang="es-EC"/>
        </a:p>
      </dgm:t>
    </dgm:pt>
    <dgm:pt modelId="{736B3A7D-1390-4592-87AA-ABFAB22B8FEE}">
      <dgm:prSet custT="1"/>
      <dgm:spPr/>
      <dgm:t>
        <a:bodyPr/>
        <a:lstStyle/>
        <a:p>
          <a:pPr algn="l"/>
          <a:r>
            <a:rPr lang="es-EC" sz="1300" dirty="0" smtClean="0"/>
            <a:t>Cumplimiento de horarios de atención</a:t>
          </a:r>
          <a:endParaRPr lang="es-EC" sz="1300" dirty="0"/>
        </a:p>
      </dgm:t>
    </dgm:pt>
    <dgm:pt modelId="{F9CB0330-7ADC-4258-A60D-31218DA78937}" type="parTrans" cxnId="{4B3C4E51-15DD-4779-9FF9-737B77AB519C}">
      <dgm:prSet/>
      <dgm:spPr/>
      <dgm:t>
        <a:bodyPr/>
        <a:lstStyle/>
        <a:p>
          <a:endParaRPr lang="es-EC"/>
        </a:p>
      </dgm:t>
    </dgm:pt>
    <dgm:pt modelId="{B26A95D9-DD34-4B22-9CF7-A0A585C33DAD}" type="sibTrans" cxnId="{4B3C4E51-15DD-4779-9FF9-737B77AB519C}">
      <dgm:prSet/>
      <dgm:spPr/>
      <dgm:t>
        <a:bodyPr/>
        <a:lstStyle/>
        <a:p>
          <a:endParaRPr lang="es-EC"/>
        </a:p>
      </dgm:t>
    </dgm:pt>
    <dgm:pt modelId="{C7516AEA-ED17-4E80-B207-3D41AB928E15}">
      <dgm:prSet custT="1"/>
      <dgm:spPr/>
      <dgm:t>
        <a:bodyPr/>
        <a:lstStyle/>
        <a:p>
          <a:pPr algn="l"/>
          <a:r>
            <a:rPr lang="es-EC" sz="1300" dirty="0" smtClean="0"/>
            <a:t>Precios, promociones y descuentos transparentes</a:t>
          </a:r>
          <a:endParaRPr lang="es-EC" sz="1300" dirty="0"/>
        </a:p>
      </dgm:t>
    </dgm:pt>
    <dgm:pt modelId="{65FD092C-A8C7-4D8B-ABB0-88A8FE23F71A}" type="parTrans" cxnId="{89CBD4C5-22F1-4D31-BCC4-BE595C4E1AC5}">
      <dgm:prSet/>
      <dgm:spPr/>
      <dgm:t>
        <a:bodyPr/>
        <a:lstStyle/>
        <a:p>
          <a:endParaRPr lang="es-EC"/>
        </a:p>
      </dgm:t>
    </dgm:pt>
    <dgm:pt modelId="{03194B2B-A1A2-4B21-9DF7-DC09C827C215}" type="sibTrans" cxnId="{89CBD4C5-22F1-4D31-BCC4-BE595C4E1AC5}">
      <dgm:prSet/>
      <dgm:spPr/>
      <dgm:t>
        <a:bodyPr/>
        <a:lstStyle/>
        <a:p>
          <a:endParaRPr lang="es-EC"/>
        </a:p>
      </dgm:t>
    </dgm:pt>
    <dgm:pt modelId="{F18D8CEA-A8E4-4E12-B5F7-2E234D2E4FAB}">
      <dgm:prSet custT="1"/>
      <dgm:spPr/>
      <dgm:t>
        <a:bodyPr/>
        <a:lstStyle/>
        <a:p>
          <a:r>
            <a:rPr lang="es-EC" sz="1300" dirty="0" smtClean="0"/>
            <a:t> Solución de problemas</a:t>
          </a:r>
          <a:endParaRPr lang="es-EC" sz="1300" dirty="0"/>
        </a:p>
      </dgm:t>
    </dgm:pt>
    <dgm:pt modelId="{9263BD32-7FF1-4AFE-847A-68C67A20ED4A}" type="parTrans" cxnId="{D55581B8-0746-48D7-94F9-F16384B5A13E}">
      <dgm:prSet/>
      <dgm:spPr/>
      <dgm:t>
        <a:bodyPr/>
        <a:lstStyle/>
        <a:p>
          <a:endParaRPr lang="es-EC"/>
        </a:p>
      </dgm:t>
    </dgm:pt>
    <dgm:pt modelId="{868AE38B-6E88-40B6-BFCE-595D32A2BC39}" type="sibTrans" cxnId="{D55581B8-0746-48D7-94F9-F16384B5A13E}">
      <dgm:prSet/>
      <dgm:spPr/>
      <dgm:t>
        <a:bodyPr/>
        <a:lstStyle/>
        <a:p>
          <a:endParaRPr lang="es-EC"/>
        </a:p>
      </dgm:t>
    </dgm:pt>
    <dgm:pt modelId="{FC113A4D-3F95-4667-8F1D-B445B286DA17}">
      <dgm:prSet custT="1"/>
      <dgm:spPr/>
      <dgm:t>
        <a:bodyPr/>
        <a:lstStyle/>
        <a:p>
          <a:r>
            <a:rPr lang="es-EC" sz="1300" dirty="0" smtClean="0"/>
            <a:t>Confianza en las transacciones</a:t>
          </a:r>
          <a:endParaRPr lang="es-EC" sz="1300" dirty="0"/>
        </a:p>
      </dgm:t>
    </dgm:pt>
    <dgm:pt modelId="{D5E6BCBC-C43B-41DE-9AC9-A031375FAA3C}" type="parTrans" cxnId="{9A69E8BE-7D9B-4E81-8355-DE5592AF0BE1}">
      <dgm:prSet/>
      <dgm:spPr/>
      <dgm:t>
        <a:bodyPr/>
        <a:lstStyle/>
        <a:p>
          <a:endParaRPr lang="es-EC"/>
        </a:p>
      </dgm:t>
    </dgm:pt>
    <dgm:pt modelId="{75F66324-300E-4B44-A3EA-589471261943}" type="sibTrans" cxnId="{9A69E8BE-7D9B-4E81-8355-DE5592AF0BE1}">
      <dgm:prSet/>
      <dgm:spPr/>
      <dgm:t>
        <a:bodyPr/>
        <a:lstStyle/>
        <a:p>
          <a:endParaRPr lang="es-EC"/>
        </a:p>
      </dgm:t>
    </dgm:pt>
    <dgm:pt modelId="{6AE35508-40AB-4F94-A831-4D8622656BF3}">
      <dgm:prSet custT="1"/>
      <dgm:spPr/>
      <dgm:t>
        <a:bodyPr/>
        <a:lstStyle/>
        <a:p>
          <a:r>
            <a:rPr lang="es-EC" sz="1300" dirty="0" smtClean="0"/>
            <a:t>Control de calidad de productos</a:t>
          </a:r>
          <a:endParaRPr lang="es-EC" sz="1300" dirty="0"/>
        </a:p>
      </dgm:t>
    </dgm:pt>
    <dgm:pt modelId="{A36919B8-2214-4A1A-811B-9E5826A0FB2E}" type="parTrans" cxnId="{A7D91FA6-6779-4331-8ADC-CABAB2F1E509}">
      <dgm:prSet/>
      <dgm:spPr/>
      <dgm:t>
        <a:bodyPr/>
        <a:lstStyle/>
        <a:p>
          <a:endParaRPr lang="es-EC"/>
        </a:p>
      </dgm:t>
    </dgm:pt>
    <dgm:pt modelId="{CA64B5A9-DD18-4982-9909-1CCF934F380A}" type="sibTrans" cxnId="{A7D91FA6-6779-4331-8ADC-CABAB2F1E509}">
      <dgm:prSet/>
      <dgm:spPr/>
      <dgm:t>
        <a:bodyPr/>
        <a:lstStyle/>
        <a:p>
          <a:endParaRPr lang="es-EC"/>
        </a:p>
      </dgm:t>
    </dgm:pt>
    <dgm:pt modelId="{4421F942-A021-499C-B245-36341CE1D329}" type="pres">
      <dgm:prSet presAssocID="{1FB784F2-DAAE-4D43-8070-47C7B9C7BC19}" presName="Name0" presStyleCnt="0">
        <dgm:presLayoutVars>
          <dgm:dir/>
          <dgm:animLvl val="lvl"/>
          <dgm:resizeHandles val="exact"/>
        </dgm:presLayoutVars>
      </dgm:prSet>
      <dgm:spPr/>
      <dgm:t>
        <a:bodyPr/>
        <a:lstStyle/>
        <a:p>
          <a:endParaRPr lang="es-ES"/>
        </a:p>
      </dgm:t>
    </dgm:pt>
    <dgm:pt modelId="{076FFD56-00D9-4D85-840C-B4D1A8F3F999}" type="pres">
      <dgm:prSet presAssocID="{235C628B-DFF2-43D8-A9F4-D2A0FA284A3E}" presName="linNode" presStyleCnt="0"/>
      <dgm:spPr/>
      <dgm:t>
        <a:bodyPr/>
        <a:lstStyle/>
        <a:p>
          <a:endParaRPr lang="es-ES"/>
        </a:p>
      </dgm:t>
    </dgm:pt>
    <dgm:pt modelId="{A690457E-0227-415A-B726-A91D40E32083}" type="pres">
      <dgm:prSet presAssocID="{235C628B-DFF2-43D8-A9F4-D2A0FA284A3E}" presName="parentText" presStyleLbl="node1" presStyleIdx="0" presStyleCnt="3" custScaleY="40832">
        <dgm:presLayoutVars>
          <dgm:chMax val="1"/>
          <dgm:bulletEnabled val="1"/>
        </dgm:presLayoutVars>
      </dgm:prSet>
      <dgm:spPr/>
      <dgm:t>
        <a:bodyPr/>
        <a:lstStyle/>
        <a:p>
          <a:endParaRPr lang="es-EC"/>
        </a:p>
      </dgm:t>
    </dgm:pt>
    <dgm:pt modelId="{1FA0C04C-6CCD-4AEF-BD4B-11A80A8F1391}" type="pres">
      <dgm:prSet presAssocID="{235C628B-DFF2-43D8-A9F4-D2A0FA284A3E}" presName="descendantText" presStyleLbl="alignAccFollowNode1" presStyleIdx="0" presStyleCnt="3" custScaleY="60443">
        <dgm:presLayoutVars>
          <dgm:bulletEnabled val="1"/>
        </dgm:presLayoutVars>
      </dgm:prSet>
      <dgm:spPr/>
      <dgm:t>
        <a:bodyPr/>
        <a:lstStyle/>
        <a:p>
          <a:endParaRPr lang="es-EC"/>
        </a:p>
      </dgm:t>
    </dgm:pt>
    <dgm:pt modelId="{1C68F76B-8720-4DD0-9B67-2550826B3AF5}" type="pres">
      <dgm:prSet presAssocID="{D3438444-A90A-4475-BD30-D91F9E1B0921}" presName="sp" presStyleCnt="0"/>
      <dgm:spPr/>
      <dgm:t>
        <a:bodyPr/>
        <a:lstStyle/>
        <a:p>
          <a:endParaRPr lang="es-ES"/>
        </a:p>
      </dgm:t>
    </dgm:pt>
    <dgm:pt modelId="{59A07830-7A01-48F6-9C0F-8F874AE24C8C}" type="pres">
      <dgm:prSet presAssocID="{58864834-0143-4AF9-B1E2-AE4015FF73BC}" presName="linNode" presStyleCnt="0"/>
      <dgm:spPr/>
      <dgm:t>
        <a:bodyPr/>
        <a:lstStyle/>
        <a:p>
          <a:endParaRPr lang="es-ES"/>
        </a:p>
      </dgm:t>
    </dgm:pt>
    <dgm:pt modelId="{FEE1FAD0-2984-4175-9E90-748405DE1C1B}" type="pres">
      <dgm:prSet presAssocID="{58864834-0143-4AF9-B1E2-AE4015FF73BC}" presName="parentText" presStyleLbl="node1" presStyleIdx="1" presStyleCnt="3" custScaleY="38439" custLinFactNeighborY="-805">
        <dgm:presLayoutVars>
          <dgm:chMax val="1"/>
          <dgm:bulletEnabled val="1"/>
        </dgm:presLayoutVars>
      </dgm:prSet>
      <dgm:spPr/>
      <dgm:t>
        <a:bodyPr/>
        <a:lstStyle/>
        <a:p>
          <a:endParaRPr lang="es-ES"/>
        </a:p>
      </dgm:t>
    </dgm:pt>
    <dgm:pt modelId="{3CC3BDBE-2B5B-4A99-924E-49FEE862AA26}" type="pres">
      <dgm:prSet presAssocID="{58864834-0143-4AF9-B1E2-AE4015FF73BC}" presName="descendantText" presStyleLbl="alignAccFollowNode1" presStyleIdx="1" presStyleCnt="3" custScaleY="38439" custLinFactNeighborY="-1007">
        <dgm:presLayoutVars>
          <dgm:bulletEnabled val="1"/>
        </dgm:presLayoutVars>
      </dgm:prSet>
      <dgm:spPr/>
      <dgm:t>
        <a:bodyPr/>
        <a:lstStyle/>
        <a:p>
          <a:endParaRPr lang="es-EC"/>
        </a:p>
      </dgm:t>
    </dgm:pt>
    <dgm:pt modelId="{9A42AC54-93C4-435D-B101-0E0F6E8B297A}" type="pres">
      <dgm:prSet presAssocID="{FEC5F572-1B09-47EF-BC6F-7CECC743F517}" presName="sp" presStyleCnt="0"/>
      <dgm:spPr/>
      <dgm:t>
        <a:bodyPr/>
        <a:lstStyle/>
        <a:p>
          <a:endParaRPr lang="es-ES"/>
        </a:p>
      </dgm:t>
    </dgm:pt>
    <dgm:pt modelId="{8C611426-3512-46EB-B0C0-52B0334D8A03}" type="pres">
      <dgm:prSet presAssocID="{B3D61761-791D-432F-A792-E92BF672A467}" presName="linNode" presStyleCnt="0"/>
      <dgm:spPr/>
      <dgm:t>
        <a:bodyPr/>
        <a:lstStyle/>
        <a:p>
          <a:endParaRPr lang="es-ES"/>
        </a:p>
      </dgm:t>
    </dgm:pt>
    <dgm:pt modelId="{7213B6FC-DACE-4154-A77B-03B79B841D4A}" type="pres">
      <dgm:prSet presAssocID="{B3D61761-791D-432F-A792-E92BF672A467}" presName="parentText" presStyleLbl="node1" presStyleIdx="2" presStyleCnt="3" custScaleY="47976">
        <dgm:presLayoutVars>
          <dgm:chMax val="1"/>
          <dgm:bulletEnabled val="1"/>
        </dgm:presLayoutVars>
      </dgm:prSet>
      <dgm:spPr/>
      <dgm:t>
        <a:bodyPr/>
        <a:lstStyle/>
        <a:p>
          <a:endParaRPr lang="es-ES"/>
        </a:p>
      </dgm:t>
    </dgm:pt>
    <dgm:pt modelId="{0384E91E-3F11-4C54-BDC8-B4F08B82B813}" type="pres">
      <dgm:prSet presAssocID="{B3D61761-791D-432F-A792-E92BF672A467}" presName="descendantText" presStyleLbl="alignAccFollowNode1" presStyleIdx="2" presStyleCnt="3" custScaleY="53936">
        <dgm:presLayoutVars>
          <dgm:bulletEnabled val="1"/>
        </dgm:presLayoutVars>
      </dgm:prSet>
      <dgm:spPr/>
      <dgm:t>
        <a:bodyPr/>
        <a:lstStyle/>
        <a:p>
          <a:endParaRPr lang="es-EC"/>
        </a:p>
      </dgm:t>
    </dgm:pt>
  </dgm:ptLst>
  <dgm:cxnLst>
    <dgm:cxn modelId="{071957AE-801B-48B3-BF4F-4E083ED33769}" srcId="{1FB784F2-DAAE-4D43-8070-47C7B9C7BC19}" destId="{58864834-0143-4AF9-B1E2-AE4015FF73BC}" srcOrd="1" destOrd="0" parTransId="{0635A639-1E92-4BEE-94B5-33347AA7A353}" sibTransId="{FEC5F572-1B09-47EF-BC6F-7CECC743F517}"/>
    <dgm:cxn modelId="{89CBD4C5-22F1-4D31-BCC4-BE595C4E1AC5}" srcId="{235C628B-DFF2-43D8-A9F4-D2A0FA284A3E}" destId="{C7516AEA-ED17-4E80-B207-3D41AB928E15}" srcOrd="2" destOrd="0" parTransId="{65FD092C-A8C7-4D8B-ABB0-88A8FE23F71A}" sibTransId="{03194B2B-A1A2-4B21-9DF7-DC09C827C215}"/>
    <dgm:cxn modelId="{34E5B7AE-C441-4733-810A-6E44B6B405B5}" type="presOf" srcId="{F18D8CEA-A8E4-4E12-B5F7-2E234D2E4FAB}" destId="{3CC3BDBE-2B5B-4A99-924E-49FEE862AA26}" srcOrd="0" destOrd="1" presId="urn:microsoft.com/office/officeart/2005/8/layout/vList5"/>
    <dgm:cxn modelId="{4D271EB8-ED48-4165-B281-E82075DCE55D}" type="presOf" srcId="{736B3A7D-1390-4592-87AA-ABFAB22B8FEE}" destId="{1FA0C04C-6CCD-4AEF-BD4B-11A80A8F1391}" srcOrd="0" destOrd="1" presId="urn:microsoft.com/office/officeart/2005/8/layout/vList5"/>
    <dgm:cxn modelId="{882A2666-3CEC-4421-95D5-3A5BB1573FB8}" type="presOf" srcId="{B5C60921-2C54-4528-91ED-62150B9C799D}" destId="{3CC3BDBE-2B5B-4A99-924E-49FEE862AA26}" srcOrd="0" destOrd="0" presId="urn:microsoft.com/office/officeart/2005/8/layout/vList5"/>
    <dgm:cxn modelId="{42369F7F-1D19-4083-ACC3-F0C5EA7A2E17}" type="presOf" srcId="{FC113A4D-3F95-4667-8F1D-B445B286DA17}" destId="{0384E91E-3F11-4C54-BDC8-B4F08B82B813}" srcOrd="0" destOrd="1" presId="urn:microsoft.com/office/officeart/2005/8/layout/vList5"/>
    <dgm:cxn modelId="{24FD3EBB-243B-48F2-BE96-20316BF5FD61}" type="presOf" srcId="{B3D61761-791D-432F-A792-E92BF672A467}" destId="{7213B6FC-DACE-4154-A77B-03B79B841D4A}" srcOrd="0" destOrd="0" presId="urn:microsoft.com/office/officeart/2005/8/layout/vList5"/>
    <dgm:cxn modelId="{C2B0F8C6-CC3F-4A41-B2E6-F1341E4B5341}" srcId="{235C628B-DFF2-43D8-A9F4-D2A0FA284A3E}" destId="{3E991033-53BD-41FC-9683-071EC2E25B13}" srcOrd="0" destOrd="0" parTransId="{C8A815FB-51A9-4F5F-95D3-D296A7252046}" sibTransId="{1D24366B-1075-47CE-ADE3-EB9654760AEF}"/>
    <dgm:cxn modelId="{A00DA196-B08F-498D-84C1-0E65C2D5F63A}" type="presOf" srcId="{58864834-0143-4AF9-B1E2-AE4015FF73BC}" destId="{FEE1FAD0-2984-4175-9E90-748405DE1C1B}" srcOrd="0" destOrd="0" presId="urn:microsoft.com/office/officeart/2005/8/layout/vList5"/>
    <dgm:cxn modelId="{4C429CCA-C621-402F-B9A4-9D5B00280486}" type="presOf" srcId="{1FB784F2-DAAE-4D43-8070-47C7B9C7BC19}" destId="{4421F942-A021-499C-B245-36341CE1D329}" srcOrd="0" destOrd="0" presId="urn:microsoft.com/office/officeart/2005/8/layout/vList5"/>
    <dgm:cxn modelId="{B2216AEB-47E5-450F-97DA-0F98435CEB59}" type="presOf" srcId="{235C628B-DFF2-43D8-A9F4-D2A0FA284A3E}" destId="{A690457E-0227-415A-B726-A91D40E32083}" srcOrd="0" destOrd="0" presId="urn:microsoft.com/office/officeart/2005/8/layout/vList5"/>
    <dgm:cxn modelId="{DFD3810F-C74A-4E09-BE9A-1C5C8B584AEC}" srcId="{1FB784F2-DAAE-4D43-8070-47C7B9C7BC19}" destId="{235C628B-DFF2-43D8-A9F4-D2A0FA284A3E}" srcOrd="0" destOrd="0" parTransId="{51F7550E-8E86-4F17-A02D-2E83E3550153}" sibTransId="{D3438444-A90A-4475-BD30-D91F9E1B0921}"/>
    <dgm:cxn modelId="{A7D91FA6-6779-4331-8ADC-CABAB2F1E509}" srcId="{B3D61761-791D-432F-A792-E92BF672A467}" destId="{6AE35508-40AB-4F94-A831-4D8622656BF3}" srcOrd="2" destOrd="0" parTransId="{A36919B8-2214-4A1A-811B-9E5826A0FB2E}" sibTransId="{CA64B5A9-DD18-4982-9909-1CCF934F380A}"/>
    <dgm:cxn modelId="{D55581B8-0746-48D7-94F9-F16384B5A13E}" srcId="{58864834-0143-4AF9-B1E2-AE4015FF73BC}" destId="{F18D8CEA-A8E4-4E12-B5F7-2E234D2E4FAB}" srcOrd="1" destOrd="0" parTransId="{9263BD32-7FF1-4AFE-847A-68C67A20ED4A}" sibTransId="{868AE38B-6E88-40B6-BFCE-595D32A2BC39}"/>
    <dgm:cxn modelId="{D31F9E8D-D498-4121-8FC2-C993B683014E}" srcId="{58864834-0143-4AF9-B1E2-AE4015FF73BC}" destId="{B5C60921-2C54-4528-91ED-62150B9C799D}" srcOrd="0" destOrd="0" parTransId="{55ACDCF0-F7B5-4435-90FE-D9BBFF899A83}" sibTransId="{2CF9BDB9-7C92-49B8-BEC3-62596236730D}"/>
    <dgm:cxn modelId="{D2E98990-81DF-4F67-AC0B-052AC4F6D9F2}" type="presOf" srcId="{6AE35508-40AB-4F94-A831-4D8622656BF3}" destId="{0384E91E-3F11-4C54-BDC8-B4F08B82B813}" srcOrd="0" destOrd="2" presId="urn:microsoft.com/office/officeart/2005/8/layout/vList5"/>
    <dgm:cxn modelId="{F77AF59C-35C4-4926-9472-251F5727FBD8}" type="presOf" srcId="{3E991033-53BD-41FC-9683-071EC2E25B13}" destId="{1FA0C04C-6CCD-4AEF-BD4B-11A80A8F1391}" srcOrd="0" destOrd="0" presId="urn:microsoft.com/office/officeart/2005/8/layout/vList5"/>
    <dgm:cxn modelId="{5A24C333-08FE-437F-9BAA-8CFC2693D6AF}" type="presOf" srcId="{0B82FC9E-12D6-4E12-9837-8A84DC89E458}" destId="{0384E91E-3F11-4C54-BDC8-B4F08B82B813}" srcOrd="0" destOrd="0" presId="urn:microsoft.com/office/officeart/2005/8/layout/vList5"/>
    <dgm:cxn modelId="{9A69E8BE-7D9B-4E81-8355-DE5592AF0BE1}" srcId="{B3D61761-791D-432F-A792-E92BF672A467}" destId="{FC113A4D-3F95-4667-8F1D-B445B286DA17}" srcOrd="1" destOrd="0" parTransId="{D5E6BCBC-C43B-41DE-9AC9-A031375FAA3C}" sibTransId="{75F66324-300E-4B44-A3EA-589471261943}"/>
    <dgm:cxn modelId="{01B732E1-E7A0-4712-9845-B7BF7B02281C}" srcId="{1FB784F2-DAAE-4D43-8070-47C7B9C7BC19}" destId="{B3D61761-791D-432F-A792-E92BF672A467}" srcOrd="2" destOrd="0" parTransId="{E1D348F6-4D8C-478D-911D-01626527A115}" sibTransId="{CA538F6C-2F93-4989-9E0A-E8B906CE2503}"/>
    <dgm:cxn modelId="{4B3C4E51-15DD-4779-9FF9-737B77AB519C}" srcId="{235C628B-DFF2-43D8-A9F4-D2A0FA284A3E}" destId="{736B3A7D-1390-4592-87AA-ABFAB22B8FEE}" srcOrd="1" destOrd="0" parTransId="{F9CB0330-7ADC-4258-A60D-31218DA78937}" sibTransId="{B26A95D9-DD34-4B22-9CF7-A0A585C33DAD}"/>
    <dgm:cxn modelId="{1CE3E5C9-75E5-4995-A214-6717B43D2A0D}" type="presOf" srcId="{C7516AEA-ED17-4E80-B207-3D41AB928E15}" destId="{1FA0C04C-6CCD-4AEF-BD4B-11A80A8F1391}" srcOrd="0" destOrd="2" presId="urn:microsoft.com/office/officeart/2005/8/layout/vList5"/>
    <dgm:cxn modelId="{ACA837A7-7C69-44B9-A90A-050FBA99461B}" srcId="{B3D61761-791D-432F-A792-E92BF672A467}" destId="{0B82FC9E-12D6-4E12-9837-8A84DC89E458}" srcOrd="0" destOrd="0" parTransId="{65C0E09E-1961-4FC7-8565-6269CB26E6CE}" sibTransId="{B300EB4C-EE06-4F0B-AB57-F0B89F9F3681}"/>
    <dgm:cxn modelId="{3AB91076-A09B-447F-8636-F5500A5BBF2D}" type="presParOf" srcId="{4421F942-A021-499C-B245-36341CE1D329}" destId="{076FFD56-00D9-4D85-840C-B4D1A8F3F999}" srcOrd="0" destOrd="0" presId="urn:microsoft.com/office/officeart/2005/8/layout/vList5"/>
    <dgm:cxn modelId="{7D7BE454-E784-4E12-B027-3C34B199F953}" type="presParOf" srcId="{076FFD56-00D9-4D85-840C-B4D1A8F3F999}" destId="{A690457E-0227-415A-B726-A91D40E32083}" srcOrd="0" destOrd="0" presId="urn:microsoft.com/office/officeart/2005/8/layout/vList5"/>
    <dgm:cxn modelId="{EBE0348E-24B4-4F00-A9ED-D56E9F740F84}" type="presParOf" srcId="{076FFD56-00D9-4D85-840C-B4D1A8F3F999}" destId="{1FA0C04C-6CCD-4AEF-BD4B-11A80A8F1391}" srcOrd="1" destOrd="0" presId="urn:microsoft.com/office/officeart/2005/8/layout/vList5"/>
    <dgm:cxn modelId="{375D4DB0-21D7-446C-871A-F17A3EAB9425}" type="presParOf" srcId="{4421F942-A021-499C-B245-36341CE1D329}" destId="{1C68F76B-8720-4DD0-9B67-2550826B3AF5}" srcOrd="1" destOrd="0" presId="urn:microsoft.com/office/officeart/2005/8/layout/vList5"/>
    <dgm:cxn modelId="{C6347A1C-6993-4089-8C80-67B5BCF8EBBC}" type="presParOf" srcId="{4421F942-A021-499C-B245-36341CE1D329}" destId="{59A07830-7A01-48F6-9C0F-8F874AE24C8C}" srcOrd="2" destOrd="0" presId="urn:microsoft.com/office/officeart/2005/8/layout/vList5"/>
    <dgm:cxn modelId="{5C5751B6-A3E7-4BC9-87F6-9A7D93198944}" type="presParOf" srcId="{59A07830-7A01-48F6-9C0F-8F874AE24C8C}" destId="{FEE1FAD0-2984-4175-9E90-748405DE1C1B}" srcOrd="0" destOrd="0" presId="urn:microsoft.com/office/officeart/2005/8/layout/vList5"/>
    <dgm:cxn modelId="{CDF4CBE0-5865-4348-BE72-BF8E681B8085}" type="presParOf" srcId="{59A07830-7A01-48F6-9C0F-8F874AE24C8C}" destId="{3CC3BDBE-2B5B-4A99-924E-49FEE862AA26}" srcOrd="1" destOrd="0" presId="urn:microsoft.com/office/officeart/2005/8/layout/vList5"/>
    <dgm:cxn modelId="{B86FAE7B-551B-4FB9-8225-84B6FA42DAB8}" type="presParOf" srcId="{4421F942-A021-499C-B245-36341CE1D329}" destId="{9A42AC54-93C4-435D-B101-0E0F6E8B297A}" srcOrd="3" destOrd="0" presId="urn:microsoft.com/office/officeart/2005/8/layout/vList5"/>
    <dgm:cxn modelId="{39E5C49E-C860-4F84-B81C-035C02183DE4}" type="presParOf" srcId="{4421F942-A021-499C-B245-36341CE1D329}" destId="{8C611426-3512-46EB-B0C0-52B0334D8A03}" srcOrd="4" destOrd="0" presId="urn:microsoft.com/office/officeart/2005/8/layout/vList5"/>
    <dgm:cxn modelId="{57F7D73D-08A3-445F-9D21-921B2036A941}" type="presParOf" srcId="{8C611426-3512-46EB-B0C0-52B0334D8A03}" destId="{7213B6FC-DACE-4154-A77B-03B79B841D4A}" srcOrd="0" destOrd="0" presId="urn:microsoft.com/office/officeart/2005/8/layout/vList5"/>
    <dgm:cxn modelId="{E6994328-86B9-485E-99C0-3DC839ABE036}" type="presParOf" srcId="{8C611426-3512-46EB-B0C0-52B0334D8A03}" destId="{0384E91E-3F11-4C54-BDC8-B4F08B82B81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7A6115-6D1A-4441-B8F8-DA63D5E0B6F9}"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s-EC"/>
        </a:p>
      </dgm:t>
    </dgm:pt>
    <dgm:pt modelId="{0960EDAB-FA7E-4D87-91B4-7EAACF6E542B}">
      <dgm:prSet phldrT="[Texto]" custT="1"/>
      <dgm:spPr/>
      <dgm:t>
        <a:bodyPr/>
        <a:lstStyle/>
        <a:p>
          <a:r>
            <a:rPr lang="es-EC" sz="1800" dirty="0" smtClean="0"/>
            <a:t>Participación de mercado</a:t>
          </a:r>
          <a:endParaRPr lang="es-EC" sz="1800" dirty="0"/>
        </a:p>
      </dgm:t>
    </dgm:pt>
    <dgm:pt modelId="{FBD573B3-7DD0-4FA4-B1AF-D8792A6062B6}" type="parTrans" cxnId="{B42622A7-30DE-48D6-BDFA-EB63A3459484}">
      <dgm:prSet/>
      <dgm:spPr/>
      <dgm:t>
        <a:bodyPr/>
        <a:lstStyle/>
        <a:p>
          <a:endParaRPr lang="es-EC"/>
        </a:p>
      </dgm:t>
    </dgm:pt>
    <dgm:pt modelId="{4BC59E39-7357-46A1-97F9-BED9352CABF4}" type="sibTrans" cxnId="{B42622A7-30DE-48D6-BDFA-EB63A3459484}">
      <dgm:prSet/>
      <dgm:spPr/>
      <dgm:t>
        <a:bodyPr/>
        <a:lstStyle/>
        <a:p>
          <a:endParaRPr lang="es-EC"/>
        </a:p>
      </dgm:t>
    </dgm:pt>
    <dgm:pt modelId="{951CBC0B-3908-432C-AA78-CB1754EC8FFD}">
      <dgm:prSet phldrT="[Texto]" custT="1"/>
      <dgm:spPr/>
      <dgm:t>
        <a:bodyPr/>
        <a:lstStyle/>
        <a:p>
          <a:r>
            <a:rPr lang="es-EC" sz="1800" dirty="0" smtClean="0"/>
            <a:t>Participación según ventas </a:t>
          </a:r>
          <a:endParaRPr lang="es-EC" sz="1800" dirty="0"/>
        </a:p>
      </dgm:t>
    </dgm:pt>
    <dgm:pt modelId="{93AD1327-A17A-4617-9338-8AB832CBAE06}" type="parTrans" cxnId="{E073975A-2960-40A6-8A7E-14168281A1AF}">
      <dgm:prSet/>
      <dgm:spPr/>
      <dgm:t>
        <a:bodyPr/>
        <a:lstStyle/>
        <a:p>
          <a:endParaRPr lang="es-EC"/>
        </a:p>
      </dgm:t>
    </dgm:pt>
    <dgm:pt modelId="{F4EB30F2-4046-4051-BDCF-F62F0FA938CB}" type="sibTrans" cxnId="{E073975A-2960-40A6-8A7E-14168281A1AF}">
      <dgm:prSet/>
      <dgm:spPr/>
      <dgm:t>
        <a:bodyPr/>
        <a:lstStyle/>
        <a:p>
          <a:endParaRPr lang="es-EC"/>
        </a:p>
      </dgm:t>
    </dgm:pt>
    <dgm:pt modelId="{2E0A28D0-8536-4854-936C-C4E8D51011C5}">
      <dgm:prSet phldrT="[Texto]" custT="1"/>
      <dgm:spPr/>
      <dgm:t>
        <a:bodyPr/>
        <a:lstStyle/>
        <a:p>
          <a:r>
            <a:rPr lang="es-EC" sz="1800" dirty="0" smtClean="0"/>
            <a:t>Rentabilidad</a:t>
          </a:r>
          <a:endParaRPr lang="es-EC" sz="1800" dirty="0"/>
        </a:p>
      </dgm:t>
    </dgm:pt>
    <dgm:pt modelId="{7E0D4C48-9988-4CB5-9CC7-91FABE1F75EA}" type="parTrans" cxnId="{D550C8E8-992C-4EE4-B8FA-2633E973BFC3}">
      <dgm:prSet/>
      <dgm:spPr/>
      <dgm:t>
        <a:bodyPr/>
        <a:lstStyle/>
        <a:p>
          <a:endParaRPr lang="es-EC"/>
        </a:p>
      </dgm:t>
    </dgm:pt>
    <dgm:pt modelId="{3130C5DF-3B00-4506-981C-A767B6B35660}" type="sibTrans" cxnId="{D550C8E8-992C-4EE4-B8FA-2633E973BFC3}">
      <dgm:prSet/>
      <dgm:spPr/>
      <dgm:t>
        <a:bodyPr/>
        <a:lstStyle/>
        <a:p>
          <a:endParaRPr lang="es-EC"/>
        </a:p>
      </dgm:t>
    </dgm:pt>
    <dgm:pt modelId="{D7B69D45-B677-4D6A-8884-031E092455E1}">
      <dgm:prSet phldrT="[Texto]" custT="1"/>
      <dgm:spPr/>
      <dgm:t>
        <a:bodyPr/>
        <a:lstStyle/>
        <a:p>
          <a:r>
            <a:rPr lang="es-EC" sz="1800" dirty="0" smtClean="0"/>
            <a:t>Rentabilidad sobre activos</a:t>
          </a:r>
          <a:endParaRPr lang="es-EC" sz="1800" dirty="0"/>
        </a:p>
      </dgm:t>
    </dgm:pt>
    <dgm:pt modelId="{30DBC767-095B-4759-A86A-E8E2EB3ADB63}" type="parTrans" cxnId="{12DEDA72-4B9B-4A4C-808F-4255C28C827E}">
      <dgm:prSet/>
      <dgm:spPr/>
      <dgm:t>
        <a:bodyPr/>
        <a:lstStyle/>
        <a:p>
          <a:endParaRPr lang="es-EC"/>
        </a:p>
      </dgm:t>
    </dgm:pt>
    <dgm:pt modelId="{9778846E-EACC-4AD8-BA87-7798C3F34C3A}" type="sibTrans" cxnId="{12DEDA72-4B9B-4A4C-808F-4255C28C827E}">
      <dgm:prSet/>
      <dgm:spPr/>
      <dgm:t>
        <a:bodyPr/>
        <a:lstStyle/>
        <a:p>
          <a:endParaRPr lang="es-EC"/>
        </a:p>
      </dgm:t>
    </dgm:pt>
    <dgm:pt modelId="{41B8D31B-111D-4FE0-8952-E54C9FC9521A}">
      <dgm:prSet custT="1"/>
      <dgm:spPr/>
      <dgm:t>
        <a:bodyPr/>
        <a:lstStyle/>
        <a:p>
          <a:r>
            <a:rPr lang="es-EC" sz="1800" dirty="0" smtClean="0"/>
            <a:t>Rentabilidad sobre el patrimonio</a:t>
          </a:r>
          <a:endParaRPr lang="es-EC" sz="1800" dirty="0"/>
        </a:p>
      </dgm:t>
    </dgm:pt>
    <dgm:pt modelId="{DEC05CD8-4AC3-43D7-BD3C-A31732B7E193}" type="parTrans" cxnId="{57B2E38E-38C1-4318-B64A-509DC80CB3B9}">
      <dgm:prSet/>
      <dgm:spPr/>
      <dgm:t>
        <a:bodyPr/>
        <a:lstStyle/>
        <a:p>
          <a:endParaRPr lang="es-EC"/>
        </a:p>
      </dgm:t>
    </dgm:pt>
    <dgm:pt modelId="{5A16F65B-6EF3-466A-8986-9E030793C41B}" type="sibTrans" cxnId="{57B2E38E-38C1-4318-B64A-509DC80CB3B9}">
      <dgm:prSet/>
      <dgm:spPr/>
      <dgm:t>
        <a:bodyPr/>
        <a:lstStyle/>
        <a:p>
          <a:endParaRPr lang="es-EC"/>
        </a:p>
      </dgm:t>
    </dgm:pt>
    <dgm:pt modelId="{F1577831-C100-427F-8174-6AB69D4C95CF}">
      <dgm:prSet custT="1"/>
      <dgm:spPr/>
      <dgm:t>
        <a:bodyPr/>
        <a:lstStyle/>
        <a:p>
          <a:r>
            <a:rPr lang="es-EC" sz="1800" dirty="0" smtClean="0"/>
            <a:t>Margen neto</a:t>
          </a:r>
          <a:endParaRPr lang="es-EC" sz="1800" dirty="0"/>
        </a:p>
      </dgm:t>
    </dgm:pt>
    <dgm:pt modelId="{47FFFA8C-2D41-4B93-BFA9-CF01B18F8FF2}" type="parTrans" cxnId="{0EE97865-FCDC-474C-9F0B-C29BF6568524}">
      <dgm:prSet/>
      <dgm:spPr/>
      <dgm:t>
        <a:bodyPr/>
        <a:lstStyle/>
        <a:p>
          <a:endParaRPr lang="es-EC"/>
        </a:p>
      </dgm:t>
    </dgm:pt>
    <dgm:pt modelId="{D9250A0D-AF52-4AC8-9F07-E9617B3CA552}" type="sibTrans" cxnId="{0EE97865-FCDC-474C-9F0B-C29BF6568524}">
      <dgm:prSet/>
      <dgm:spPr/>
      <dgm:t>
        <a:bodyPr/>
        <a:lstStyle/>
        <a:p>
          <a:endParaRPr lang="es-EC"/>
        </a:p>
      </dgm:t>
    </dgm:pt>
    <dgm:pt modelId="{F012351C-F1F1-4D36-A391-F27827C66003}">
      <dgm:prSet custT="1"/>
      <dgm:spPr/>
      <dgm:t>
        <a:bodyPr/>
        <a:lstStyle/>
        <a:p>
          <a:r>
            <a:rPr lang="es-EC" sz="1800" dirty="0" smtClean="0"/>
            <a:t>Margen bruto</a:t>
          </a:r>
          <a:endParaRPr lang="es-EC" sz="1800" dirty="0"/>
        </a:p>
      </dgm:t>
    </dgm:pt>
    <dgm:pt modelId="{7E2E81C3-8738-4220-AA74-481A96DD596A}" type="parTrans" cxnId="{C176C3B9-92C5-4537-BC59-C138994C039E}">
      <dgm:prSet/>
      <dgm:spPr/>
      <dgm:t>
        <a:bodyPr/>
        <a:lstStyle/>
        <a:p>
          <a:endParaRPr lang="es-EC"/>
        </a:p>
      </dgm:t>
    </dgm:pt>
    <dgm:pt modelId="{FD310C19-EC5B-4BAD-90BA-1C529A203536}" type="sibTrans" cxnId="{C176C3B9-92C5-4537-BC59-C138994C039E}">
      <dgm:prSet/>
      <dgm:spPr/>
      <dgm:t>
        <a:bodyPr/>
        <a:lstStyle/>
        <a:p>
          <a:endParaRPr lang="es-EC"/>
        </a:p>
      </dgm:t>
    </dgm:pt>
    <dgm:pt modelId="{BC6BD149-0E0A-45BF-BF90-12802886A221}" type="pres">
      <dgm:prSet presAssocID="{617A6115-6D1A-4441-B8F8-DA63D5E0B6F9}" presName="Name0" presStyleCnt="0">
        <dgm:presLayoutVars>
          <dgm:dir/>
          <dgm:animLvl val="lvl"/>
          <dgm:resizeHandles val="exact"/>
        </dgm:presLayoutVars>
      </dgm:prSet>
      <dgm:spPr/>
      <dgm:t>
        <a:bodyPr/>
        <a:lstStyle/>
        <a:p>
          <a:endParaRPr lang="es-ES"/>
        </a:p>
      </dgm:t>
    </dgm:pt>
    <dgm:pt modelId="{16034B93-C5F2-459B-80A1-2B734EBA82AD}" type="pres">
      <dgm:prSet presAssocID="{0960EDAB-FA7E-4D87-91B4-7EAACF6E542B}" presName="linNode" presStyleCnt="0"/>
      <dgm:spPr/>
    </dgm:pt>
    <dgm:pt modelId="{B8B36963-F594-43EF-937C-BAA654BA9912}" type="pres">
      <dgm:prSet presAssocID="{0960EDAB-FA7E-4D87-91B4-7EAACF6E542B}" presName="parentText" presStyleLbl="node1" presStyleIdx="0" presStyleCnt="2">
        <dgm:presLayoutVars>
          <dgm:chMax val="1"/>
          <dgm:bulletEnabled val="1"/>
        </dgm:presLayoutVars>
      </dgm:prSet>
      <dgm:spPr/>
      <dgm:t>
        <a:bodyPr/>
        <a:lstStyle/>
        <a:p>
          <a:endParaRPr lang="es-EC"/>
        </a:p>
      </dgm:t>
    </dgm:pt>
    <dgm:pt modelId="{937750D2-7F1B-4223-A358-483F0406F6B4}" type="pres">
      <dgm:prSet presAssocID="{0960EDAB-FA7E-4D87-91B4-7EAACF6E542B}" presName="descendantText" presStyleLbl="alignAccFollowNode1" presStyleIdx="0" presStyleCnt="2">
        <dgm:presLayoutVars>
          <dgm:bulletEnabled val="1"/>
        </dgm:presLayoutVars>
      </dgm:prSet>
      <dgm:spPr/>
      <dgm:t>
        <a:bodyPr/>
        <a:lstStyle/>
        <a:p>
          <a:endParaRPr lang="es-EC"/>
        </a:p>
      </dgm:t>
    </dgm:pt>
    <dgm:pt modelId="{5BF46C31-8C27-47E3-9485-DE73556ED844}" type="pres">
      <dgm:prSet presAssocID="{4BC59E39-7357-46A1-97F9-BED9352CABF4}" presName="sp" presStyleCnt="0"/>
      <dgm:spPr/>
    </dgm:pt>
    <dgm:pt modelId="{0EC7D21D-FA78-484E-A82C-52AD19273FBC}" type="pres">
      <dgm:prSet presAssocID="{2E0A28D0-8536-4854-936C-C4E8D51011C5}" presName="linNode" presStyleCnt="0"/>
      <dgm:spPr/>
    </dgm:pt>
    <dgm:pt modelId="{6DB3DB88-E5C9-4DB4-8EA8-2FCDCF8F5384}" type="pres">
      <dgm:prSet presAssocID="{2E0A28D0-8536-4854-936C-C4E8D51011C5}" presName="parentText" presStyleLbl="node1" presStyleIdx="1" presStyleCnt="2">
        <dgm:presLayoutVars>
          <dgm:chMax val="1"/>
          <dgm:bulletEnabled val="1"/>
        </dgm:presLayoutVars>
      </dgm:prSet>
      <dgm:spPr/>
      <dgm:t>
        <a:bodyPr/>
        <a:lstStyle/>
        <a:p>
          <a:endParaRPr lang="es-ES"/>
        </a:p>
      </dgm:t>
    </dgm:pt>
    <dgm:pt modelId="{18933748-0458-422E-95FD-7D69A29F803C}" type="pres">
      <dgm:prSet presAssocID="{2E0A28D0-8536-4854-936C-C4E8D51011C5}" presName="descendantText" presStyleLbl="alignAccFollowNode1" presStyleIdx="1" presStyleCnt="2">
        <dgm:presLayoutVars>
          <dgm:bulletEnabled val="1"/>
        </dgm:presLayoutVars>
      </dgm:prSet>
      <dgm:spPr/>
      <dgm:t>
        <a:bodyPr/>
        <a:lstStyle/>
        <a:p>
          <a:endParaRPr lang="es-EC"/>
        </a:p>
      </dgm:t>
    </dgm:pt>
  </dgm:ptLst>
  <dgm:cxnLst>
    <dgm:cxn modelId="{CF95780B-31FF-4D72-85EB-CF59911C3FF6}" type="presOf" srcId="{2E0A28D0-8536-4854-936C-C4E8D51011C5}" destId="{6DB3DB88-E5C9-4DB4-8EA8-2FCDCF8F5384}" srcOrd="0" destOrd="0" presId="urn:microsoft.com/office/officeart/2005/8/layout/vList5"/>
    <dgm:cxn modelId="{E073975A-2960-40A6-8A7E-14168281A1AF}" srcId="{0960EDAB-FA7E-4D87-91B4-7EAACF6E542B}" destId="{951CBC0B-3908-432C-AA78-CB1754EC8FFD}" srcOrd="0" destOrd="0" parTransId="{93AD1327-A17A-4617-9338-8AB832CBAE06}" sibTransId="{F4EB30F2-4046-4051-BDCF-F62F0FA938CB}"/>
    <dgm:cxn modelId="{57B2E38E-38C1-4318-B64A-509DC80CB3B9}" srcId="{2E0A28D0-8536-4854-936C-C4E8D51011C5}" destId="{41B8D31B-111D-4FE0-8952-E54C9FC9521A}" srcOrd="1" destOrd="0" parTransId="{DEC05CD8-4AC3-43D7-BD3C-A31732B7E193}" sibTransId="{5A16F65B-6EF3-466A-8986-9E030793C41B}"/>
    <dgm:cxn modelId="{4D3B221A-E910-4BDC-B67C-F7DD46934C0D}" type="presOf" srcId="{617A6115-6D1A-4441-B8F8-DA63D5E0B6F9}" destId="{BC6BD149-0E0A-45BF-BF90-12802886A221}" srcOrd="0" destOrd="0" presId="urn:microsoft.com/office/officeart/2005/8/layout/vList5"/>
    <dgm:cxn modelId="{42E9B488-FFEA-4D97-97F1-29D3B4C6E21D}" type="presOf" srcId="{F012351C-F1F1-4D36-A391-F27827C66003}" destId="{18933748-0458-422E-95FD-7D69A29F803C}" srcOrd="0" destOrd="3" presId="urn:microsoft.com/office/officeart/2005/8/layout/vList5"/>
    <dgm:cxn modelId="{C176C3B9-92C5-4537-BC59-C138994C039E}" srcId="{2E0A28D0-8536-4854-936C-C4E8D51011C5}" destId="{F012351C-F1F1-4D36-A391-F27827C66003}" srcOrd="3" destOrd="0" parTransId="{7E2E81C3-8738-4220-AA74-481A96DD596A}" sibTransId="{FD310C19-EC5B-4BAD-90BA-1C529A203536}"/>
    <dgm:cxn modelId="{B42622A7-30DE-48D6-BDFA-EB63A3459484}" srcId="{617A6115-6D1A-4441-B8F8-DA63D5E0B6F9}" destId="{0960EDAB-FA7E-4D87-91B4-7EAACF6E542B}" srcOrd="0" destOrd="0" parTransId="{FBD573B3-7DD0-4FA4-B1AF-D8792A6062B6}" sibTransId="{4BC59E39-7357-46A1-97F9-BED9352CABF4}"/>
    <dgm:cxn modelId="{0131C2DC-0390-4DBC-93D0-03083CD8DCE0}" type="presOf" srcId="{0960EDAB-FA7E-4D87-91B4-7EAACF6E542B}" destId="{B8B36963-F594-43EF-937C-BAA654BA9912}" srcOrd="0" destOrd="0" presId="urn:microsoft.com/office/officeart/2005/8/layout/vList5"/>
    <dgm:cxn modelId="{F01B6337-D4E6-45E5-9547-3F27FD173165}" type="presOf" srcId="{F1577831-C100-427F-8174-6AB69D4C95CF}" destId="{18933748-0458-422E-95FD-7D69A29F803C}" srcOrd="0" destOrd="2" presId="urn:microsoft.com/office/officeart/2005/8/layout/vList5"/>
    <dgm:cxn modelId="{142CE503-A12B-49D1-AFF0-BE4FF5A7A75C}" type="presOf" srcId="{41B8D31B-111D-4FE0-8952-E54C9FC9521A}" destId="{18933748-0458-422E-95FD-7D69A29F803C}" srcOrd="0" destOrd="1" presId="urn:microsoft.com/office/officeart/2005/8/layout/vList5"/>
    <dgm:cxn modelId="{12DEDA72-4B9B-4A4C-808F-4255C28C827E}" srcId="{2E0A28D0-8536-4854-936C-C4E8D51011C5}" destId="{D7B69D45-B677-4D6A-8884-031E092455E1}" srcOrd="0" destOrd="0" parTransId="{30DBC767-095B-4759-A86A-E8E2EB3ADB63}" sibTransId="{9778846E-EACC-4AD8-BA87-7798C3F34C3A}"/>
    <dgm:cxn modelId="{84CEF6F3-CC90-4BD6-8289-E9A8E20C690D}" type="presOf" srcId="{951CBC0B-3908-432C-AA78-CB1754EC8FFD}" destId="{937750D2-7F1B-4223-A358-483F0406F6B4}" srcOrd="0" destOrd="0" presId="urn:microsoft.com/office/officeart/2005/8/layout/vList5"/>
    <dgm:cxn modelId="{0EE97865-FCDC-474C-9F0B-C29BF6568524}" srcId="{2E0A28D0-8536-4854-936C-C4E8D51011C5}" destId="{F1577831-C100-427F-8174-6AB69D4C95CF}" srcOrd="2" destOrd="0" parTransId="{47FFFA8C-2D41-4B93-BFA9-CF01B18F8FF2}" sibTransId="{D9250A0D-AF52-4AC8-9F07-E9617B3CA552}"/>
    <dgm:cxn modelId="{B58B9212-00E8-4C40-9AB8-C2B6257CB17D}" type="presOf" srcId="{D7B69D45-B677-4D6A-8884-031E092455E1}" destId="{18933748-0458-422E-95FD-7D69A29F803C}" srcOrd="0" destOrd="0" presId="urn:microsoft.com/office/officeart/2005/8/layout/vList5"/>
    <dgm:cxn modelId="{D550C8E8-992C-4EE4-B8FA-2633E973BFC3}" srcId="{617A6115-6D1A-4441-B8F8-DA63D5E0B6F9}" destId="{2E0A28D0-8536-4854-936C-C4E8D51011C5}" srcOrd="1" destOrd="0" parTransId="{7E0D4C48-9988-4CB5-9CC7-91FABE1F75EA}" sibTransId="{3130C5DF-3B00-4506-981C-A767B6B35660}"/>
    <dgm:cxn modelId="{789A2E85-807A-4B69-A4BC-8CED68689065}" type="presParOf" srcId="{BC6BD149-0E0A-45BF-BF90-12802886A221}" destId="{16034B93-C5F2-459B-80A1-2B734EBA82AD}" srcOrd="0" destOrd="0" presId="urn:microsoft.com/office/officeart/2005/8/layout/vList5"/>
    <dgm:cxn modelId="{0292AFF0-83B2-472E-A21D-9FAD32613A45}" type="presParOf" srcId="{16034B93-C5F2-459B-80A1-2B734EBA82AD}" destId="{B8B36963-F594-43EF-937C-BAA654BA9912}" srcOrd="0" destOrd="0" presId="urn:microsoft.com/office/officeart/2005/8/layout/vList5"/>
    <dgm:cxn modelId="{706B80F0-A4AA-4B44-BAE4-A581A4429702}" type="presParOf" srcId="{16034B93-C5F2-459B-80A1-2B734EBA82AD}" destId="{937750D2-7F1B-4223-A358-483F0406F6B4}" srcOrd="1" destOrd="0" presId="urn:microsoft.com/office/officeart/2005/8/layout/vList5"/>
    <dgm:cxn modelId="{AEB1260A-E0BA-46A5-A61B-E3080CBC1C37}" type="presParOf" srcId="{BC6BD149-0E0A-45BF-BF90-12802886A221}" destId="{5BF46C31-8C27-47E3-9485-DE73556ED844}" srcOrd="1" destOrd="0" presId="urn:microsoft.com/office/officeart/2005/8/layout/vList5"/>
    <dgm:cxn modelId="{25674B34-A604-4B7C-B927-C5CD67353D30}" type="presParOf" srcId="{BC6BD149-0E0A-45BF-BF90-12802886A221}" destId="{0EC7D21D-FA78-484E-A82C-52AD19273FBC}" srcOrd="2" destOrd="0" presId="urn:microsoft.com/office/officeart/2005/8/layout/vList5"/>
    <dgm:cxn modelId="{B82FB624-5FC6-46B7-9FC5-63AD4CD99068}" type="presParOf" srcId="{0EC7D21D-FA78-484E-A82C-52AD19273FBC}" destId="{6DB3DB88-E5C9-4DB4-8EA8-2FCDCF8F5384}" srcOrd="0" destOrd="0" presId="urn:microsoft.com/office/officeart/2005/8/layout/vList5"/>
    <dgm:cxn modelId="{13DB01C4-792F-48AC-BC43-5E3D2D7520B8}" type="presParOf" srcId="{0EC7D21D-FA78-484E-A82C-52AD19273FBC}" destId="{18933748-0458-422E-95FD-7D69A29F80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D49422-BF43-4E4D-8DE3-FB795D10328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S"/>
        </a:p>
      </dgm:t>
    </dgm:pt>
    <dgm:pt modelId="{0C37507E-EFA5-4542-8D08-A80290293F28}">
      <dgm:prSet phldrT="[Texto]" custT="1"/>
      <dgm:spPr/>
      <dgm:t>
        <a:bodyPr/>
        <a:lstStyle/>
        <a:p>
          <a:r>
            <a:rPr lang="es-ES" sz="2000" b="1" i="0" dirty="0" smtClean="0"/>
            <a:t>Enfoque mixto: </a:t>
          </a:r>
        </a:p>
        <a:p>
          <a:r>
            <a:rPr lang="es-ES" sz="2000" b="1" i="0" dirty="0" smtClean="0"/>
            <a:t>Cuantitativo y cualitativo</a:t>
          </a:r>
          <a:endParaRPr lang="es-ES" sz="2000" b="1" i="0" dirty="0"/>
        </a:p>
      </dgm:t>
    </dgm:pt>
    <dgm:pt modelId="{2059CE97-A190-4A40-B0D8-0F2A458160C8}" type="parTrans" cxnId="{A7B2ED06-81D9-4ED0-B037-61E39B4B418B}">
      <dgm:prSet/>
      <dgm:spPr/>
      <dgm:t>
        <a:bodyPr/>
        <a:lstStyle/>
        <a:p>
          <a:endParaRPr lang="es-ES">
            <a:solidFill>
              <a:schemeClr val="tx1"/>
            </a:solidFill>
          </a:endParaRPr>
        </a:p>
      </dgm:t>
    </dgm:pt>
    <dgm:pt modelId="{DF503328-B695-44E3-9121-F670A6A855F1}" type="sibTrans" cxnId="{A7B2ED06-81D9-4ED0-B037-61E39B4B418B}">
      <dgm:prSet/>
      <dgm:spPr/>
      <dgm:t>
        <a:bodyPr/>
        <a:lstStyle/>
        <a:p>
          <a:endParaRPr lang="es-ES" dirty="0">
            <a:solidFill>
              <a:schemeClr val="tx1"/>
            </a:solidFill>
          </a:endParaRPr>
        </a:p>
      </dgm:t>
    </dgm:pt>
    <dgm:pt modelId="{D4A55E28-8F53-4AC2-9089-FA900ADACEC6}">
      <dgm:prSet phldrT="[Texto]" custT="1"/>
      <dgm:spPr/>
      <dgm:t>
        <a:bodyPr/>
        <a:lstStyle/>
        <a:p>
          <a:r>
            <a:rPr lang="es-EC" sz="2000" b="1" i="0" dirty="0" smtClean="0"/>
            <a:t>Finalidad: </a:t>
          </a:r>
        </a:p>
        <a:p>
          <a:r>
            <a:rPr lang="es-EC" sz="2000" b="1" i="0" dirty="0" smtClean="0"/>
            <a:t>Aplicada	</a:t>
          </a:r>
          <a:endParaRPr lang="es-ES" sz="2000" b="1" i="0" dirty="0"/>
        </a:p>
      </dgm:t>
    </dgm:pt>
    <dgm:pt modelId="{F8857857-D772-40F1-B79E-445700DA9833}" type="parTrans" cxnId="{6CF8F1F4-7950-4D27-8B31-E704C2951A0F}">
      <dgm:prSet/>
      <dgm:spPr/>
      <dgm:t>
        <a:bodyPr/>
        <a:lstStyle/>
        <a:p>
          <a:endParaRPr lang="es-ES">
            <a:solidFill>
              <a:schemeClr val="tx1"/>
            </a:solidFill>
          </a:endParaRPr>
        </a:p>
      </dgm:t>
    </dgm:pt>
    <dgm:pt modelId="{E05EEFD3-719B-4A48-9123-7E95E443B625}" type="sibTrans" cxnId="{6CF8F1F4-7950-4D27-8B31-E704C2951A0F}">
      <dgm:prSet/>
      <dgm:spPr/>
      <dgm:t>
        <a:bodyPr/>
        <a:lstStyle/>
        <a:p>
          <a:endParaRPr lang="es-ES" dirty="0">
            <a:solidFill>
              <a:schemeClr val="tx1"/>
            </a:solidFill>
          </a:endParaRPr>
        </a:p>
      </dgm:t>
    </dgm:pt>
    <dgm:pt modelId="{1BAA72E9-5D69-43AF-8931-B401811DAA47}">
      <dgm:prSet phldrT="[Texto]" custT="1"/>
      <dgm:spPr/>
      <dgm:t>
        <a:bodyPr/>
        <a:lstStyle/>
        <a:p>
          <a:r>
            <a:rPr lang="es-EC" sz="2000" b="1" i="0" dirty="0" smtClean="0"/>
            <a:t>Control de las variables: </a:t>
          </a:r>
        </a:p>
        <a:p>
          <a:r>
            <a:rPr lang="es-EC" sz="2000" b="1" i="0" dirty="0" smtClean="0"/>
            <a:t>No experimental</a:t>
          </a:r>
          <a:endParaRPr lang="es-ES" sz="2000" b="1" i="0" dirty="0"/>
        </a:p>
      </dgm:t>
    </dgm:pt>
    <dgm:pt modelId="{10B916F5-9641-4F5B-B956-8FDB422ABD06}" type="parTrans" cxnId="{32FB242B-22C0-49DB-9929-7563D04741CB}">
      <dgm:prSet/>
      <dgm:spPr/>
      <dgm:t>
        <a:bodyPr/>
        <a:lstStyle/>
        <a:p>
          <a:endParaRPr lang="es-ES">
            <a:solidFill>
              <a:schemeClr val="tx1"/>
            </a:solidFill>
          </a:endParaRPr>
        </a:p>
      </dgm:t>
    </dgm:pt>
    <dgm:pt modelId="{630CCEAC-76E1-4E10-A09A-36D76759897A}" type="sibTrans" cxnId="{32FB242B-22C0-49DB-9929-7563D04741CB}">
      <dgm:prSet/>
      <dgm:spPr/>
      <dgm:t>
        <a:bodyPr/>
        <a:lstStyle/>
        <a:p>
          <a:endParaRPr lang="es-ES" dirty="0">
            <a:solidFill>
              <a:schemeClr val="tx1"/>
            </a:solidFill>
          </a:endParaRPr>
        </a:p>
      </dgm:t>
    </dgm:pt>
    <dgm:pt modelId="{536103D7-2BFF-4A36-8B12-DFB493D2255C}">
      <dgm:prSet phldrT="[Texto]" custT="1"/>
      <dgm:spPr/>
      <dgm:t>
        <a:bodyPr/>
        <a:lstStyle/>
        <a:p>
          <a:r>
            <a:rPr lang="es-EC" sz="2000" b="1" i="0" dirty="0" smtClean="0"/>
            <a:t>Alcance: </a:t>
          </a:r>
        </a:p>
        <a:p>
          <a:r>
            <a:rPr lang="es-EC" sz="2000" b="1" i="0" dirty="0" smtClean="0"/>
            <a:t>Descriptivo Correlacional</a:t>
          </a:r>
          <a:endParaRPr lang="es-ES" sz="2000" b="1" i="0" dirty="0"/>
        </a:p>
      </dgm:t>
    </dgm:pt>
    <dgm:pt modelId="{08F645BB-B82E-4845-AFC1-33666E0A2002}" type="parTrans" cxnId="{94904C4B-EE6F-4BA1-B2D4-472C569C84A1}">
      <dgm:prSet/>
      <dgm:spPr/>
      <dgm:t>
        <a:bodyPr/>
        <a:lstStyle/>
        <a:p>
          <a:endParaRPr lang="es-ES">
            <a:solidFill>
              <a:schemeClr val="tx1"/>
            </a:solidFill>
          </a:endParaRPr>
        </a:p>
      </dgm:t>
    </dgm:pt>
    <dgm:pt modelId="{4C50A774-C74F-4D04-8014-C3076D0E8EC4}" type="sibTrans" cxnId="{94904C4B-EE6F-4BA1-B2D4-472C569C84A1}">
      <dgm:prSet/>
      <dgm:spPr/>
      <dgm:t>
        <a:bodyPr/>
        <a:lstStyle/>
        <a:p>
          <a:endParaRPr lang="es-ES">
            <a:solidFill>
              <a:schemeClr val="tx1"/>
            </a:solidFill>
          </a:endParaRPr>
        </a:p>
      </dgm:t>
    </dgm:pt>
    <dgm:pt modelId="{04D3A806-A611-42A3-A73A-9B38FD0CCAA2}" type="pres">
      <dgm:prSet presAssocID="{45D49422-BF43-4E4D-8DE3-FB795D103281}" presName="outerComposite" presStyleCnt="0">
        <dgm:presLayoutVars>
          <dgm:chMax val="5"/>
          <dgm:dir/>
          <dgm:resizeHandles val="exact"/>
        </dgm:presLayoutVars>
      </dgm:prSet>
      <dgm:spPr/>
      <dgm:t>
        <a:bodyPr/>
        <a:lstStyle/>
        <a:p>
          <a:endParaRPr lang="es-EC"/>
        </a:p>
      </dgm:t>
    </dgm:pt>
    <dgm:pt modelId="{C79283EF-351C-4B00-AB3F-1A262B050FE5}" type="pres">
      <dgm:prSet presAssocID="{45D49422-BF43-4E4D-8DE3-FB795D103281}" presName="dummyMaxCanvas" presStyleCnt="0">
        <dgm:presLayoutVars/>
      </dgm:prSet>
      <dgm:spPr/>
      <dgm:t>
        <a:bodyPr/>
        <a:lstStyle/>
        <a:p>
          <a:endParaRPr lang="es-ES"/>
        </a:p>
      </dgm:t>
    </dgm:pt>
    <dgm:pt modelId="{09775120-A68F-40F2-975F-C8BC80254A3C}" type="pres">
      <dgm:prSet presAssocID="{45D49422-BF43-4E4D-8DE3-FB795D103281}" presName="FourNodes_1" presStyleLbl="node1" presStyleIdx="0" presStyleCnt="4">
        <dgm:presLayoutVars>
          <dgm:bulletEnabled val="1"/>
        </dgm:presLayoutVars>
      </dgm:prSet>
      <dgm:spPr/>
      <dgm:t>
        <a:bodyPr/>
        <a:lstStyle/>
        <a:p>
          <a:endParaRPr lang="es-ES"/>
        </a:p>
      </dgm:t>
    </dgm:pt>
    <dgm:pt modelId="{BD6EE90D-1715-48BC-A1EB-EED3DB01A723}" type="pres">
      <dgm:prSet presAssocID="{45D49422-BF43-4E4D-8DE3-FB795D103281}" presName="FourNodes_2" presStyleLbl="node1" presStyleIdx="1" presStyleCnt="4">
        <dgm:presLayoutVars>
          <dgm:bulletEnabled val="1"/>
        </dgm:presLayoutVars>
      </dgm:prSet>
      <dgm:spPr/>
      <dgm:t>
        <a:bodyPr/>
        <a:lstStyle/>
        <a:p>
          <a:endParaRPr lang="es-ES"/>
        </a:p>
      </dgm:t>
    </dgm:pt>
    <dgm:pt modelId="{D29B1D0E-09FF-4732-B8F5-DD8231A0D390}" type="pres">
      <dgm:prSet presAssocID="{45D49422-BF43-4E4D-8DE3-FB795D103281}" presName="FourNodes_3" presStyleLbl="node1" presStyleIdx="2" presStyleCnt="4">
        <dgm:presLayoutVars>
          <dgm:bulletEnabled val="1"/>
        </dgm:presLayoutVars>
      </dgm:prSet>
      <dgm:spPr/>
      <dgm:t>
        <a:bodyPr/>
        <a:lstStyle/>
        <a:p>
          <a:endParaRPr lang="es-EC"/>
        </a:p>
      </dgm:t>
    </dgm:pt>
    <dgm:pt modelId="{873C046C-DEE9-465A-860A-C16B8A817A59}" type="pres">
      <dgm:prSet presAssocID="{45D49422-BF43-4E4D-8DE3-FB795D103281}" presName="FourNodes_4" presStyleLbl="node1" presStyleIdx="3" presStyleCnt="4">
        <dgm:presLayoutVars>
          <dgm:bulletEnabled val="1"/>
        </dgm:presLayoutVars>
      </dgm:prSet>
      <dgm:spPr/>
      <dgm:t>
        <a:bodyPr/>
        <a:lstStyle/>
        <a:p>
          <a:endParaRPr lang="es-ES"/>
        </a:p>
      </dgm:t>
    </dgm:pt>
    <dgm:pt modelId="{916B54AE-B8CD-4421-9912-2A40F58AF808}" type="pres">
      <dgm:prSet presAssocID="{45D49422-BF43-4E4D-8DE3-FB795D103281}" presName="FourConn_1-2" presStyleLbl="fgAccFollowNode1" presStyleIdx="0" presStyleCnt="3">
        <dgm:presLayoutVars>
          <dgm:bulletEnabled val="1"/>
        </dgm:presLayoutVars>
      </dgm:prSet>
      <dgm:spPr/>
      <dgm:t>
        <a:bodyPr/>
        <a:lstStyle/>
        <a:p>
          <a:endParaRPr lang="es-EC"/>
        </a:p>
      </dgm:t>
    </dgm:pt>
    <dgm:pt modelId="{76164610-1935-4BA1-8F3F-D8340AE382AE}" type="pres">
      <dgm:prSet presAssocID="{45D49422-BF43-4E4D-8DE3-FB795D103281}" presName="FourConn_2-3" presStyleLbl="fgAccFollowNode1" presStyleIdx="1" presStyleCnt="3">
        <dgm:presLayoutVars>
          <dgm:bulletEnabled val="1"/>
        </dgm:presLayoutVars>
      </dgm:prSet>
      <dgm:spPr/>
      <dgm:t>
        <a:bodyPr/>
        <a:lstStyle/>
        <a:p>
          <a:endParaRPr lang="es-EC"/>
        </a:p>
      </dgm:t>
    </dgm:pt>
    <dgm:pt modelId="{816ECF53-ADC6-46F7-BD30-8D7713A5D5CD}" type="pres">
      <dgm:prSet presAssocID="{45D49422-BF43-4E4D-8DE3-FB795D103281}" presName="FourConn_3-4" presStyleLbl="fgAccFollowNode1" presStyleIdx="2" presStyleCnt="3">
        <dgm:presLayoutVars>
          <dgm:bulletEnabled val="1"/>
        </dgm:presLayoutVars>
      </dgm:prSet>
      <dgm:spPr/>
      <dgm:t>
        <a:bodyPr/>
        <a:lstStyle/>
        <a:p>
          <a:endParaRPr lang="es-EC"/>
        </a:p>
      </dgm:t>
    </dgm:pt>
    <dgm:pt modelId="{7079102E-5AC5-4CA7-A992-DFE93AB05666}" type="pres">
      <dgm:prSet presAssocID="{45D49422-BF43-4E4D-8DE3-FB795D103281}" presName="FourNodes_1_text" presStyleLbl="node1" presStyleIdx="3" presStyleCnt="4">
        <dgm:presLayoutVars>
          <dgm:bulletEnabled val="1"/>
        </dgm:presLayoutVars>
      </dgm:prSet>
      <dgm:spPr/>
      <dgm:t>
        <a:bodyPr/>
        <a:lstStyle/>
        <a:p>
          <a:endParaRPr lang="es-ES"/>
        </a:p>
      </dgm:t>
    </dgm:pt>
    <dgm:pt modelId="{ED9B3FF5-7BA9-43B3-9838-8A4A3F7981A7}" type="pres">
      <dgm:prSet presAssocID="{45D49422-BF43-4E4D-8DE3-FB795D103281}" presName="FourNodes_2_text" presStyleLbl="node1" presStyleIdx="3" presStyleCnt="4">
        <dgm:presLayoutVars>
          <dgm:bulletEnabled val="1"/>
        </dgm:presLayoutVars>
      </dgm:prSet>
      <dgm:spPr/>
      <dgm:t>
        <a:bodyPr/>
        <a:lstStyle/>
        <a:p>
          <a:endParaRPr lang="es-ES"/>
        </a:p>
      </dgm:t>
    </dgm:pt>
    <dgm:pt modelId="{85B73242-D07C-4F9F-AD2F-E2CDE10F084C}" type="pres">
      <dgm:prSet presAssocID="{45D49422-BF43-4E4D-8DE3-FB795D103281}" presName="FourNodes_3_text" presStyleLbl="node1" presStyleIdx="3" presStyleCnt="4">
        <dgm:presLayoutVars>
          <dgm:bulletEnabled val="1"/>
        </dgm:presLayoutVars>
      </dgm:prSet>
      <dgm:spPr/>
      <dgm:t>
        <a:bodyPr/>
        <a:lstStyle/>
        <a:p>
          <a:endParaRPr lang="es-EC"/>
        </a:p>
      </dgm:t>
    </dgm:pt>
    <dgm:pt modelId="{A9DE4985-904A-46B8-8057-FE79F6F10D75}" type="pres">
      <dgm:prSet presAssocID="{45D49422-BF43-4E4D-8DE3-FB795D103281}" presName="FourNodes_4_text" presStyleLbl="node1" presStyleIdx="3" presStyleCnt="4">
        <dgm:presLayoutVars>
          <dgm:bulletEnabled val="1"/>
        </dgm:presLayoutVars>
      </dgm:prSet>
      <dgm:spPr/>
      <dgm:t>
        <a:bodyPr/>
        <a:lstStyle/>
        <a:p>
          <a:endParaRPr lang="es-ES"/>
        </a:p>
      </dgm:t>
    </dgm:pt>
  </dgm:ptLst>
  <dgm:cxnLst>
    <dgm:cxn modelId="{6082C4A9-1D8B-498D-A845-A9F0CD24C76B}" type="presOf" srcId="{536103D7-2BFF-4A36-8B12-DFB493D2255C}" destId="{873C046C-DEE9-465A-860A-C16B8A817A59}" srcOrd="0" destOrd="0" presId="urn:microsoft.com/office/officeart/2005/8/layout/vProcess5"/>
    <dgm:cxn modelId="{6CF8F1F4-7950-4D27-8B31-E704C2951A0F}" srcId="{45D49422-BF43-4E4D-8DE3-FB795D103281}" destId="{D4A55E28-8F53-4AC2-9089-FA900ADACEC6}" srcOrd="1" destOrd="0" parTransId="{F8857857-D772-40F1-B79E-445700DA9833}" sibTransId="{E05EEFD3-719B-4A48-9123-7E95E443B625}"/>
    <dgm:cxn modelId="{872BAF76-2841-4D6F-AC0A-AFDA3D4F5410}" type="presOf" srcId="{45D49422-BF43-4E4D-8DE3-FB795D103281}" destId="{04D3A806-A611-42A3-A73A-9B38FD0CCAA2}" srcOrd="0" destOrd="0" presId="urn:microsoft.com/office/officeart/2005/8/layout/vProcess5"/>
    <dgm:cxn modelId="{C35BE36C-4CE9-4FBD-BEA2-AC95CBAAEF4F}" type="presOf" srcId="{630CCEAC-76E1-4E10-A09A-36D76759897A}" destId="{816ECF53-ADC6-46F7-BD30-8D7713A5D5CD}" srcOrd="0" destOrd="0" presId="urn:microsoft.com/office/officeart/2005/8/layout/vProcess5"/>
    <dgm:cxn modelId="{E9C9C8A1-9638-4476-B312-F863A85934B7}" type="presOf" srcId="{DF503328-B695-44E3-9121-F670A6A855F1}" destId="{916B54AE-B8CD-4421-9912-2A40F58AF808}" srcOrd="0" destOrd="0" presId="urn:microsoft.com/office/officeart/2005/8/layout/vProcess5"/>
    <dgm:cxn modelId="{8E54537C-E092-4939-8CD8-29856D2B9761}" type="presOf" srcId="{0C37507E-EFA5-4542-8D08-A80290293F28}" destId="{7079102E-5AC5-4CA7-A992-DFE93AB05666}" srcOrd="1" destOrd="0" presId="urn:microsoft.com/office/officeart/2005/8/layout/vProcess5"/>
    <dgm:cxn modelId="{9C9864CD-4EB5-4838-82F3-C984C017EB05}" type="presOf" srcId="{0C37507E-EFA5-4542-8D08-A80290293F28}" destId="{09775120-A68F-40F2-975F-C8BC80254A3C}" srcOrd="0" destOrd="0" presId="urn:microsoft.com/office/officeart/2005/8/layout/vProcess5"/>
    <dgm:cxn modelId="{32FB242B-22C0-49DB-9929-7563D04741CB}" srcId="{45D49422-BF43-4E4D-8DE3-FB795D103281}" destId="{1BAA72E9-5D69-43AF-8931-B401811DAA47}" srcOrd="2" destOrd="0" parTransId="{10B916F5-9641-4F5B-B956-8FDB422ABD06}" sibTransId="{630CCEAC-76E1-4E10-A09A-36D76759897A}"/>
    <dgm:cxn modelId="{802E7F84-4F45-4C88-A58F-53960FE30FB0}" type="presOf" srcId="{1BAA72E9-5D69-43AF-8931-B401811DAA47}" destId="{D29B1D0E-09FF-4732-B8F5-DD8231A0D390}" srcOrd="0" destOrd="0" presId="urn:microsoft.com/office/officeart/2005/8/layout/vProcess5"/>
    <dgm:cxn modelId="{14CA671D-F50B-4F4A-8890-CDAA54AFF736}" type="presOf" srcId="{536103D7-2BFF-4A36-8B12-DFB493D2255C}" destId="{A9DE4985-904A-46B8-8057-FE79F6F10D75}" srcOrd="1" destOrd="0" presId="urn:microsoft.com/office/officeart/2005/8/layout/vProcess5"/>
    <dgm:cxn modelId="{C7E34BC5-DA25-4842-A08F-D187CF5CF7ED}" type="presOf" srcId="{E05EEFD3-719B-4A48-9123-7E95E443B625}" destId="{76164610-1935-4BA1-8F3F-D8340AE382AE}" srcOrd="0" destOrd="0" presId="urn:microsoft.com/office/officeart/2005/8/layout/vProcess5"/>
    <dgm:cxn modelId="{1BDCD6AC-38DF-4537-92E9-BCAAF80FBC4A}" type="presOf" srcId="{1BAA72E9-5D69-43AF-8931-B401811DAA47}" destId="{85B73242-D07C-4F9F-AD2F-E2CDE10F084C}" srcOrd="1" destOrd="0" presId="urn:microsoft.com/office/officeart/2005/8/layout/vProcess5"/>
    <dgm:cxn modelId="{A7B2ED06-81D9-4ED0-B037-61E39B4B418B}" srcId="{45D49422-BF43-4E4D-8DE3-FB795D103281}" destId="{0C37507E-EFA5-4542-8D08-A80290293F28}" srcOrd="0" destOrd="0" parTransId="{2059CE97-A190-4A40-B0D8-0F2A458160C8}" sibTransId="{DF503328-B695-44E3-9121-F670A6A855F1}"/>
    <dgm:cxn modelId="{94904C4B-EE6F-4BA1-B2D4-472C569C84A1}" srcId="{45D49422-BF43-4E4D-8DE3-FB795D103281}" destId="{536103D7-2BFF-4A36-8B12-DFB493D2255C}" srcOrd="3" destOrd="0" parTransId="{08F645BB-B82E-4845-AFC1-33666E0A2002}" sibTransId="{4C50A774-C74F-4D04-8014-C3076D0E8EC4}"/>
    <dgm:cxn modelId="{A096510B-E62D-456D-8F82-DCD87D6A56A7}" type="presOf" srcId="{D4A55E28-8F53-4AC2-9089-FA900ADACEC6}" destId="{ED9B3FF5-7BA9-43B3-9838-8A4A3F7981A7}" srcOrd="1" destOrd="0" presId="urn:microsoft.com/office/officeart/2005/8/layout/vProcess5"/>
    <dgm:cxn modelId="{DEBDC35D-EAA2-4638-8283-772556DDFF35}" type="presOf" srcId="{D4A55E28-8F53-4AC2-9089-FA900ADACEC6}" destId="{BD6EE90D-1715-48BC-A1EB-EED3DB01A723}" srcOrd="0" destOrd="0" presId="urn:microsoft.com/office/officeart/2005/8/layout/vProcess5"/>
    <dgm:cxn modelId="{EFBE3807-EB8E-4C94-9CC5-04E985957E46}" type="presParOf" srcId="{04D3A806-A611-42A3-A73A-9B38FD0CCAA2}" destId="{C79283EF-351C-4B00-AB3F-1A262B050FE5}" srcOrd="0" destOrd="0" presId="urn:microsoft.com/office/officeart/2005/8/layout/vProcess5"/>
    <dgm:cxn modelId="{2FACB53B-1B67-4F02-8463-D68AA8195D42}" type="presParOf" srcId="{04D3A806-A611-42A3-A73A-9B38FD0CCAA2}" destId="{09775120-A68F-40F2-975F-C8BC80254A3C}" srcOrd="1" destOrd="0" presId="urn:microsoft.com/office/officeart/2005/8/layout/vProcess5"/>
    <dgm:cxn modelId="{1C5C4ECA-87B8-4A3D-98C9-D3B95E5BFE19}" type="presParOf" srcId="{04D3A806-A611-42A3-A73A-9B38FD0CCAA2}" destId="{BD6EE90D-1715-48BC-A1EB-EED3DB01A723}" srcOrd="2" destOrd="0" presId="urn:microsoft.com/office/officeart/2005/8/layout/vProcess5"/>
    <dgm:cxn modelId="{25EE8E8D-AFB8-4856-A85C-8DE1EE2FC1E0}" type="presParOf" srcId="{04D3A806-A611-42A3-A73A-9B38FD0CCAA2}" destId="{D29B1D0E-09FF-4732-B8F5-DD8231A0D390}" srcOrd="3" destOrd="0" presId="urn:microsoft.com/office/officeart/2005/8/layout/vProcess5"/>
    <dgm:cxn modelId="{000FDAC4-7C94-445C-94C0-F032588E38D8}" type="presParOf" srcId="{04D3A806-A611-42A3-A73A-9B38FD0CCAA2}" destId="{873C046C-DEE9-465A-860A-C16B8A817A59}" srcOrd="4" destOrd="0" presId="urn:microsoft.com/office/officeart/2005/8/layout/vProcess5"/>
    <dgm:cxn modelId="{47DF82E1-E68C-4139-848B-AEC1CD83CEFB}" type="presParOf" srcId="{04D3A806-A611-42A3-A73A-9B38FD0CCAA2}" destId="{916B54AE-B8CD-4421-9912-2A40F58AF808}" srcOrd="5" destOrd="0" presId="urn:microsoft.com/office/officeart/2005/8/layout/vProcess5"/>
    <dgm:cxn modelId="{593EB9C6-1EEB-445E-BF84-17D3EC3FD7B3}" type="presParOf" srcId="{04D3A806-A611-42A3-A73A-9B38FD0CCAA2}" destId="{76164610-1935-4BA1-8F3F-D8340AE382AE}" srcOrd="6" destOrd="0" presId="urn:microsoft.com/office/officeart/2005/8/layout/vProcess5"/>
    <dgm:cxn modelId="{9E3270CF-B0E5-41E1-A62B-D4A5EB60866D}" type="presParOf" srcId="{04D3A806-A611-42A3-A73A-9B38FD0CCAA2}" destId="{816ECF53-ADC6-46F7-BD30-8D7713A5D5CD}" srcOrd="7" destOrd="0" presId="urn:microsoft.com/office/officeart/2005/8/layout/vProcess5"/>
    <dgm:cxn modelId="{735BF8B5-F185-4790-AC46-8840A53163D2}" type="presParOf" srcId="{04D3A806-A611-42A3-A73A-9B38FD0CCAA2}" destId="{7079102E-5AC5-4CA7-A992-DFE93AB05666}" srcOrd="8" destOrd="0" presId="urn:microsoft.com/office/officeart/2005/8/layout/vProcess5"/>
    <dgm:cxn modelId="{49F69897-A083-42C9-9775-8DDAE7EFE589}" type="presParOf" srcId="{04D3A806-A611-42A3-A73A-9B38FD0CCAA2}" destId="{ED9B3FF5-7BA9-43B3-9838-8A4A3F7981A7}" srcOrd="9" destOrd="0" presId="urn:microsoft.com/office/officeart/2005/8/layout/vProcess5"/>
    <dgm:cxn modelId="{EF790390-6721-4290-B9BF-2FB7117F20EF}" type="presParOf" srcId="{04D3A806-A611-42A3-A73A-9B38FD0CCAA2}" destId="{85B73242-D07C-4F9F-AD2F-E2CDE10F084C}" srcOrd="10" destOrd="0" presId="urn:microsoft.com/office/officeart/2005/8/layout/vProcess5"/>
    <dgm:cxn modelId="{AEA79468-4211-4D5E-B9EA-0BF537DC57CD}" type="presParOf" srcId="{04D3A806-A611-42A3-A73A-9B38FD0CCAA2}" destId="{A9DE4985-904A-46B8-8057-FE79F6F10D7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22FE54-CEB7-404D-B35E-4E8606842D29}" type="doc">
      <dgm:prSet loTypeId="urn:diagrams.loki3.com/BracketList+Icon" loCatId="list" qsTypeId="urn:microsoft.com/office/officeart/2005/8/quickstyle/simple3" qsCatId="simple" csTypeId="urn:microsoft.com/office/officeart/2005/8/colors/accent2_2" csCatId="accent2" phldr="1"/>
      <dgm:spPr/>
      <dgm:t>
        <a:bodyPr/>
        <a:lstStyle/>
        <a:p>
          <a:endParaRPr lang="es-MX"/>
        </a:p>
      </dgm:t>
    </dgm:pt>
    <dgm:pt modelId="{4B666F34-8366-4E9A-BEF7-97AF69FA5340}">
      <dgm:prSet phldrT="[Texto]" custT="1"/>
      <dgm:spPr/>
      <dgm:t>
        <a:bodyPr/>
        <a:lstStyle/>
        <a:p>
          <a:pPr algn="ctr"/>
          <a:r>
            <a:rPr lang="es-MX" sz="1600" dirty="0" smtClean="0"/>
            <a:t>Universo</a:t>
          </a:r>
          <a:endParaRPr lang="es-MX" sz="1600" dirty="0"/>
        </a:p>
      </dgm:t>
    </dgm:pt>
    <dgm:pt modelId="{1A9E4235-1CC6-412A-8E86-8B1069BA1B6C}" type="parTrans" cxnId="{95C4348C-AB2F-4C3F-9FA0-9E45F8DB1D4E}">
      <dgm:prSet/>
      <dgm:spPr/>
      <dgm:t>
        <a:bodyPr/>
        <a:lstStyle/>
        <a:p>
          <a:endParaRPr lang="es-MX" sz="1600">
            <a:solidFill>
              <a:schemeClr val="tx1"/>
            </a:solidFill>
          </a:endParaRPr>
        </a:p>
      </dgm:t>
    </dgm:pt>
    <dgm:pt modelId="{1EFBADDD-D5FB-42D3-85DC-9305582D07AF}" type="sibTrans" cxnId="{95C4348C-AB2F-4C3F-9FA0-9E45F8DB1D4E}">
      <dgm:prSet/>
      <dgm:spPr/>
      <dgm:t>
        <a:bodyPr/>
        <a:lstStyle/>
        <a:p>
          <a:endParaRPr lang="es-MX" sz="1600">
            <a:solidFill>
              <a:schemeClr val="tx1"/>
            </a:solidFill>
          </a:endParaRPr>
        </a:p>
      </dgm:t>
    </dgm:pt>
    <dgm:pt modelId="{13BAB836-7D56-430E-B2A2-0ECC5E0DD2CF}">
      <dgm:prSet phldrT="[Texto]" custT="1"/>
      <dgm:spPr/>
      <dgm:t>
        <a:bodyPr/>
        <a:lstStyle/>
        <a:p>
          <a:pPr algn="just"/>
          <a:r>
            <a:rPr lang="es-EC" sz="1600" dirty="0" smtClean="0"/>
            <a:t>Población urbana del Distrito Metropolitano de Quito, 1.609.418 habitantes.</a:t>
          </a:r>
          <a:endParaRPr lang="es-MX" sz="1600" dirty="0"/>
        </a:p>
      </dgm:t>
    </dgm:pt>
    <dgm:pt modelId="{EDDB2D93-9A3A-4698-943A-30CE6DC131D2}" type="parTrans" cxnId="{CD661317-832A-4ED3-BE8E-62396E11DC1E}">
      <dgm:prSet/>
      <dgm:spPr/>
      <dgm:t>
        <a:bodyPr/>
        <a:lstStyle/>
        <a:p>
          <a:endParaRPr lang="es-MX" sz="1600">
            <a:solidFill>
              <a:schemeClr val="tx1"/>
            </a:solidFill>
          </a:endParaRPr>
        </a:p>
      </dgm:t>
    </dgm:pt>
    <dgm:pt modelId="{28B4D393-74B4-4096-9748-A54947999E1B}" type="sibTrans" cxnId="{CD661317-832A-4ED3-BE8E-62396E11DC1E}">
      <dgm:prSet/>
      <dgm:spPr/>
      <dgm:t>
        <a:bodyPr/>
        <a:lstStyle/>
        <a:p>
          <a:endParaRPr lang="es-MX" sz="1600">
            <a:solidFill>
              <a:schemeClr val="tx1"/>
            </a:solidFill>
          </a:endParaRPr>
        </a:p>
      </dgm:t>
    </dgm:pt>
    <dgm:pt modelId="{5837AF11-C4F2-42D7-89ED-1476D1FDC580}">
      <dgm:prSet phldrT="[Texto]" custT="1"/>
      <dgm:spPr/>
      <dgm:t>
        <a:bodyPr/>
        <a:lstStyle/>
        <a:p>
          <a:pPr algn="ctr"/>
          <a:r>
            <a:rPr lang="es-MX" sz="1600" dirty="0" smtClean="0"/>
            <a:t>Unidad de muestreo</a:t>
          </a:r>
          <a:endParaRPr lang="es-MX" sz="1600" dirty="0"/>
        </a:p>
      </dgm:t>
    </dgm:pt>
    <dgm:pt modelId="{842EF92C-2973-4D63-B423-B606FC8BE13A}" type="parTrans" cxnId="{918C3DED-2673-4126-857B-6844C4BAEC50}">
      <dgm:prSet/>
      <dgm:spPr/>
      <dgm:t>
        <a:bodyPr/>
        <a:lstStyle/>
        <a:p>
          <a:endParaRPr lang="es-MX" sz="1600">
            <a:solidFill>
              <a:schemeClr val="tx1"/>
            </a:solidFill>
          </a:endParaRPr>
        </a:p>
      </dgm:t>
    </dgm:pt>
    <dgm:pt modelId="{8BCB9F9A-39FA-489C-B7D2-D56670D95810}" type="sibTrans" cxnId="{918C3DED-2673-4126-857B-6844C4BAEC50}">
      <dgm:prSet/>
      <dgm:spPr/>
      <dgm:t>
        <a:bodyPr/>
        <a:lstStyle/>
        <a:p>
          <a:endParaRPr lang="es-MX" sz="1600">
            <a:solidFill>
              <a:schemeClr val="tx1"/>
            </a:solidFill>
          </a:endParaRPr>
        </a:p>
      </dgm:t>
    </dgm:pt>
    <dgm:pt modelId="{8DCDAAC5-4FFE-411C-B47B-66F1FBAB2934}">
      <dgm:prSet phldrT="[Texto]" custT="1"/>
      <dgm:spPr/>
      <dgm:t>
        <a:bodyPr/>
        <a:lstStyle/>
        <a:p>
          <a:pPr algn="just"/>
          <a:r>
            <a:rPr lang="es-MX" sz="1600" dirty="0" smtClean="0"/>
            <a:t>Clientes de las cuatro cadenas de supermercados.</a:t>
          </a:r>
          <a:endParaRPr lang="es-MX" sz="1600" dirty="0"/>
        </a:p>
      </dgm:t>
    </dgm:pt>
    <dgm:pt modelId="{E9D40EF2-8DA6-4365-82E8-FC5CF151B419}" type="parTrans" cxnId="{D56F5669-614D-4A3D-8475-EE75BE189790}">
      <dgm:prSet/>
      <dgm:spPr/>
      <dgm:t>
        <a:bodyPr/>
        <a:lstStyle/>
        <a:p>
          <a:endParaRPr lang="es-MX" sz="1600">
            <a:solidFill>
              <a:schemeClr val="tx1"/>
            </a:solidFill>
          </a:endParaRPr>
        </a:p>
      </dgm:t>
    </dgm:pt>
    <dgm:pt modelId="{C135F6BD-89C6-4230-B4BA-A31AF124D0AC}" type="sibTrans" cxnId="{D56F5669-614D-4A3D-8475-EE75BE189790}">
      <dgm:prSet/>
      <dgm:spPr/>
      <dgm:t>
        <a:bodyPr/>
        <a:lstStyle/>
        <a:p>
          <a:endParaRPr lang="es-MX" sz="1600">
            <a:solidFill>
              <a:schemeClr val="tx1"/>
            </a:solidFill>
          </a:endParaRPr>
        </a:p>
      </dgm:t>
    </dgm:pt>
    <dgm:pt modelId="{0E88FEDA-1D31-45C2-BAA2-8C650AD2C761}">
      <dgm:prSet phldrT="[Texto]" custT="1"/>
      <dgm:spPr/>
      <dgm:t>
        <a:bodyPr/>
        <a:lstStyle/>
        <a:p>
          <a:pPr algn="just"/>
          <a:r>
            <a:rPr lang="es-MX" sz="1600" dirty="0" smtClean="0"/>
            <a:t>248 clientes escogidos aleatoriamente </a:t>
          </a:r>
          <a:endParaRPr lang="es-MX" sz="1600" dirty="0"/>
        </a:p>
      </dgm:t>
    </dgm:pt>
    <dgm:pt modelId="{D1818776-4A76-4DCC-A6C6-DC2D44B250C5}" type="parTrans" cxnId="{2814C112-64F3-42AF-9CF4-1BBBEB4DA71D}">
      <dgm:prSet/>
      <dgm:spPr/>
      <dgm:t>
        <a:bodyPr/>
        <a:lstStyle/>
        <a:p>
          <a:endParaRPr lang="es-MX" sz="1600">
            <a:solidFill>
              <a:schemeClr val="tx1"/>
            </a:solidFill>
          </a:endParaRPr>
        </a:p>
      </dgm:t>
    </dgm:pt>
    <dgm:pt modelId="{A247CFFB-69D5-4CB5-BB14-840CD2D3950C}" type="sibTrans" cxnId="{2814C112-64F3-42AF-9CF4-1BBBEB4DA71D}">
      <dgm:prSet/>
      <dgm:spPr/>
      <dgm:t>
        <a:bodyPr/>
        <a:lstStyle/>
        <a:p>
          <a:endParaRPr lang="es-MX" sz="1600">
            <a:solidFill>
              <a:schemeClr val="tx1"/>
            </a:solidFill>
          </a:endParaRPr>
        </a:p>
      </dgm:t>
    </dgm:pt>
    <dgm:pt modelId="{E49DB9DD-0D4C-413C-9AAE-9F7FB13ACB39}">
      <dgm:prSet phldrT="[Texto]" custT="1"/>
      <dgm:spPr/>
      <dgm:t>
        <a:bodyPr/>
        <a:lstStyle/>
        <a:p>
          <a:pPr algn="ctr"/>
          <a:r>
            <a:rPr lang="es-MX" sz="1600" dirty="0" smtClean="0"/>
            <a:t>Muestra</a:t>
          </a:r>
          <a:endParaRPr lang="es-MX" sz="1600" dirty="0"/>
        </a:p>
      </dgm:t>
    </dgm:pt>
    <dgm:pt modelId="{8933E535-E41C-4A4C-832B-EE6925338DC3}" type="parTrans" cxnId="{C8397CBA-3681-4579-BCFE-8519F6913609}">
      <dgm:prSet/>
      <dgm:spPr/>
      <dgm:t>
        <a:bodyPr/>
        <a:lstStyle/>
        <a:p>
          <a:endParaRPr lang="es-MX" sz="1600">
            <a:solidFill>
              <a:schemeClr val="tx1"/>
            </a:solidFill>
          </a:endParaRPr>
        </a:p>
      </dgm:t>
    </dgm:pt>
    <dgm:pt modelId="{9F93002F-18CA-4FA7-8AED-F3B71737B437}" type="sibTrans" cxnId="{C8397CBA-3681-4579-BCFE-8519F6913609}">
      <dgm:prSet/>
      <dgm:spPr/>
      <dgm:t>
        <a:bodyPr/>
        <a:lstStyle/>
        <a:p>
          <a:endParaRPr lang="es-MX" sz="1600">
            <a:solidFill>
              <a:schemeClr val="tx1"/>
            </a:solidFill>
          </a:endParaRPr>
        </a:p>
      </dgm:t>
    </dgm:pt>
    <dgm:pt modelId="{8FCFE58C-095D-4F40-9231-D8EC1B3F6213}">
      <dgm:prSet phldrT="[Texto]" custT="1"/>
      <dgm:spPr/>
      <dgm:t>
        <a:bodyPr/>
        <a:lstStyle/>
        <a:p>
          <a:pPr algn="ctr"/>
          <a:r>
            <a:rPr lang="es-MX" sz="1600" dirty="0" smtClean="0"/>
            <a:t>Unidad de análisis </a:t>
          </a:r>
          <a:endParaRPr lang="es-MX" sz="1600" dirty="0"/>
        </a:p>
      </dgm:t>
    </dgm:pt>
    <dgm:pt modelId="{67842C68-6D07-4FD7-8AAA-E95A1346A83C}" type="parTrans" cxnId="{D8C85CD2-5C88-42B8-A12C-E646290194EF}">
      <dgm:prSet/>
      <dgm:spPr/>
      <dgm:t>
        <a:bodyPr/>
        <a:lstStyle/>
        <a:p>
          <a:endParaRPr lang="es-MX" sz="1600">
            <a:solidFill>
              <a:schemeClr val="tx1"/>
            </a:solidFill>
          </a:endParaRPr>
        </a:p>
      </dgm:t>
    </dgm:pt>
    <dgm:pt modelId="{C0887765-35FA-4100-ABB9-1E81FAB44866}" type="sibTrans" cxnId="{D8C85CD2-5C88-42B8-A12C-E646290194EF}">
      <dgm:prSet/>
      <dgm:spPr/>
      <dgm:t>
        <a:bodyPr/>
        <a:lstStyle/>
        <a:p>
          <a:endParaRPr lang="es-MX" sz="1600">
            <a:solidFill>
              <a:schemeClr val="tx1"/>
            </a:solidFill>
          </a:endParaRPr>
        </a:p>
      </dgm:t>
    </dgm:pt>
    <dgm:pt modelId="{EE0DB35F-E621-40C5-9A06-6572E776C3D5}">
      <dgm:prSet phldrT="[Texto]" custT="1"/>
      <dgm:spPr/>
      <dgm:t>
        <a:bodyPr/>
        <a:lstStyle/>
        <a:p>
          <a:pPr algn="just"/>
          <a:r>
            <a:rPr lang="es-MX" sz="1600" dirty="0" smtClean="0"/>
            <a:t>Usuarios</a:t>
          </a:r>
          <a:r>
            <a:rPr lang="es-MX" sz="1600" baseline="0" dirty="0" smtClean="0"/>
            <a:t> del servicio entre 20 y 69 años.</a:t>
          </a:r>
          <a:endParaRPr lang="es-MX" sz="1600" dirty="0"/>
        </a:p>
      </dgm:t>
    </dgm:pt>
    <dgm:pt modelId="{42CDAF21-2892-4CA2-8534-4A310B4BB8AB}" type="parTrans" cxnId="{F3401537-56D5-4909-BD4F-464AECB783DB}">
      <dgm:prSet/>
      <dgm:spPr/>
      <dgm:t>
        <a:bodyPr/>
        <a:lstStyle/>
        <a:p>
          <a:endParaRPr lang="es-MX" sz="1600">
            <a:solidFill>
              <a:schemeClr val="tx1"/>
            </a:solidFill>
          </a:endParaRPr>
        </a:p>
      </dgm:t>
    </dgm:pt>
    <dgm:pt modelId="{EE58E199-850F-49E0-A841-5AF6B7BF72A0}" type="sibTrans" cxnId="{F3401537-56D5-4909-BD4F-464AECB783DB}">
      <dgm:prSet/>
      <dgm:spPr/>
      <dgm:t>
        <a:bodyPr/>
        <a:lstStyle/>
        <a:p>
          <a:endParaRPr lang="es-MX" sz="1600">
            <a:solidFill>
              <a:schemeClr val="tx1"/>
            </a:solidFill>
          </a:endParaRPr>
        </a:p>
      </dgm:t>
    </dgm:pt>
    <dgm:pt modelId="{7A0D68E8-8605-4F5F-BAFF-26BC7B2A0081}" type="pres">
      <dgm:prSet presAssocID="{2322FE54-CEB7-404D-B35E-4E8606842D29}" presName="Name0" presStyleCnt="0">
        <dgm:presLayoutVars>
          <dgm:dir/>
          <dgm:animLvl val="lvl"/>
          <dgm:resizeHandles val="exact"/>
        </dgm:presLayoutVars>
      </dgm:prSet>
      <dgm:spPr/>
      <dgm:t>
        <a:bodyPr/>
        <a:lstStyle/>
        <a:p>
          <a:endParaRPr lang="es-MX"/>
        </a:p>
      </dgm:t>
    </dgm:pt>
    <dgm:pt modelId="{7FF36FC2-C9AE-4FCD-A2E0-B8F05A0A4AC5}" type="pres">
      <dgm:prSet presAssocID="{4B666F34-8366-4E9A-BEF7-97AF69FA5340}" presName="linNode" presStyleCnt="0"/>
      <dgm:spPr/>
      <dgm:t>
        <a:bodyPr/>
        <a:lstStyle/>
        <a:p>
          <a:endParaRPr lang="es-MX"/>
        </a:p>
      </dgm:t>
    </dgm:pt>
    <dgm:pt modelId="{DDAFD4E1-83BE-4646-9F44-9A38DAEEDBC7}" type="pres">
      <dgm:prSet presAssocID="{4B666F34-8366-4E9A-BEF7-97AF69FA5340}" presName="parTx" presStyleLbl="revTx" presStyleIdx="0" presStyleCnt="4">
        <dgm:presLayoutVars>
          <dgm:chMax val="1"/>
          <dgm:bulletEnabled val="1"/>
        </dgm:presLayoutVars>
      </dgm:prSet>
      <dgm:spPr/>
      <dgm:t>
        <a:bodyPr/>
        <a:lstStyle/>
        <a:p>
          <a:endParaRPr lang="es-MX"/>
        </a:p>
      </dgm:t>
    </dgm:pt>
    <dgm:pt modelId="{AA516CE1-D4C3-42F6-867B-45D44C8FE69F}" type="pres">
      <dgm:prSet presAssocID="{4B666F34-8366-4E9A-BEF7-97AF69FA5340}" presName="bracket" presStyleLbl="parChTrans1D1" presStyleIdx="0" presStyleCnt="4"/>
      <dgm:spPr/>
      <dgm:t>
        <a:bodyPr/>
        <a:lstStyle/>
        <a:p>
          <a:endParaRPr lang="es-MX"/>
        </a:p>
      </dgm:t>
    </dgm:pt>
    <dgm:pt modelId="{75F6C48E-1455-44A0-B75F-D02FC311A848}" type="pres">
      <dgm:prSet presAssocID="{4B666F34-8366-4E9A-BEF7-97AF69FA5340}" presName="spH" presStyleCnt="0"/>
      <dgm:spPr/>
      <dgm:t>
        <a:bodyPr/>
        <a:lstStyle/>
        <a:p>
          <a:endParaRPr lang="es-MX"/>
        </a:p>
      </dgm:t>
    </dgm:pt>
    <dgm:pt modelId="{2F2F8CAC-4E2D-4CEC-A22B-DB6B8DE46657}" type="pres">
      <dgm:prSet presAssocID="{4B666F34-8366-4E9A-BEF7-97AF69FA5340}" presName="desTx" presStyleLbl="node1" presStyleIdx="0" presStyleCnt="4">
        <dgm:presLayoutVars>
          <dgm:bulletEnabled val="1"/>
        </dgm:presLayoutVars>
      </dgm:prSet>
      <dgm:spPr/>
      <dgm:t>
        <a:bodyPr/>
        <a:lstStyle/>
        <a:p>
          <a:endParaRPr lang="es-MX"/>
        </a:p>
      </dgm:t>
    </dgm:pt>
    <dgm:pt modelId="{8E036533-0AE5-4CE2-8122-64E14EA71D44}" type="pres">
      <dgm:prSet presAssocID="{1EFBADDD-D5FB-42D3-85DC-9305582D07AF}" presName="spV" presStyleCnt="0"/>
      <dgm:spPr/>
      <dgm:t>
        <a:bodyPr/>
        <a:lstStyle/>
        <a:p>
          <a:endParaRPr lang="es-MX"/>
        </a:p>
      </dgm:t>
    </dgm:pt>
    <dgm:pt modelId="{C443D84B-F6E7-4EB0-A3DC-24E7738A2520}" type="pres">
      <dgm:prSet presAssocID="{5837AF11-C4F2-42D7-89ED-1476D1FDC580}" presName="linNode" presStyleCnt="0"/>
      <dgm:spPr/>
      <dgm:t>
        <a:bodyPr/>
        <a:lstStyle/>
        <a:p>
          <a:endParaRPr lang="es-MX"/>
        </a:p>
      </dgm:t>
    </dgm:pt>
    <dgm:pt modelId="{12A9DA35-80A3-4F89-9DB4-CA76F42FBA73}" type="pres">
      <dgm:prSet presAssocID="{5837AF11-C4F2-42D7-89ED-1476D1FDC580}" presName="parTx" presStyleLbl="revTx" presStyleIdx="1" presStyleCnt="4">
        <dgm:presLayoutVars>
          <dgm:chMax val="1"/>
          <dgm:bulletEnabled val="1"/>
        </dgm:presLayoutVars>
      </dgm:prSet>
      <dgm:spPr/>
      <dgm:t>
        <a:bodyPr/>
        <a:lstStyle/>
        <a:p>
          <a:endParaRPr lang="es-MX"/>
        </a:p>
      </dgm:t>
    </dgm:pt>
    <dgm:pt modelId="{F44DDE62-9C69-459B-9980-2517BF3D1075}" type="pres">
      <dgm:prSet presAssocID="{5837AF11-C4F2-42D7-89ED-1476D1FDC580}" presName="bracket" presStyleLbl="parChTrans1D1" presStyleIdx="1" presStyleCnt="4"/>
      <dgm:spPr/>
      <dgm:t>
        <a:bodyPr/>
        <a:lstStyle/>
        <a:p>
          <a:endParaRPr lang="es-MX"/>
        </a:p>
      </dgm:t>
    </dgm:pt>
    <dgm:pt modelId="{52C12D3B-A626-40DE-B9F3-C9D95AF7DA2A}" type="pres">
      <dgm:prSet presAssocID="{5837AF11-C4F2-42D7-89ED-1476D1FDC580}" presName="spH" presStyleCnt="0"/>
      <dgm:spPr/>
      <dgm:t>
        <a:bodyPr/>
        <a:lstStyle/>
        <a:p>
          <a:endParaRPr lang="es-MX"/>
        </a:p>
      </dgm:t>
    </dgm:pt>
    <dgm:pt modelId="{D822A370-6E0E-4B50-9AE5-6B23509E1AA3}" type="pres">
      <dgm:prSet presAssocID="{5837AF11-C4F2-42D7-89ED-1476D1FDC580}" presName="desTx" presStyleLbl="node1" presStyleIdx="1" presStyleCnt="4">
        <dgm:presLayoutVars>
          <dgm:bulletEnabled val="1"/>
        </dgm:presLayoutVars>
      </dgm:prSet>
      <dgm:spPr/>
      <dgm:t>
        <a:bodyPr/>
        <a:lstStyle/>
        <a:p>
          <a:endParaRPr lang="es-MX"/>
        </a:p>
      </dgm:t>
    </dgm:pt>
    <dgm:pt modelId="{A0A231DA-FDBA-49D4-848E-E619F47266D3}" type="pres">
      <dgm:prSet presAssocID="{8BCB9F9A-39FA-489C-B7D2-D56670D95810}" presName="spV" presStyleCnt="0"/>
      <dgm:spPr/>
      <dgm:t>
        <a:bodyPr/>
        <a:lstStyle/>
        <a:p>
          <a:endParaRPr lang="es-MX"/>
        </a:p>
      </dgm:t>
    </dgm:pt>
    <dgm:pt modelId="{40466DB6-E9EC-400B-B2A7-2E61EB92ED83}" type="pres">
      <dgm:prSet presAssocID="{8FCFE58C-095D-4F40-9231-D8EC1B3F6213}" presName="linNode" presStyleCnt="0"/>
      <dgm:spPr/>
      <dgm:t>
        <a:bodyPr/>
        <a:lstStyle/>
        <a:p>
          <a:endParaRPr lang="es-MX"/>
        </a:p>
      </dgm:t>
    </dgm:pt>
    <dgm:pt modelId="{B86312CB-D6E8-4212-A28B-AA08525577F6}" type="pres">
      <dgm:prSet presAssocID="{8FCFE58C-095D-4F40-9231-D8EC1B3F6213}" presName="parTx" presStyleLbl="revTx" presStyleIdx="2" presStyleCnt="4">
        <dgm:presLayoutVars>
          <dgm:chMax val="1"/>
          <dgm:bulletEnabled val="1"/>
        </dgm:presLayoutVars>
      </dgm:prSet>
      <dgm:spPr/>
      <dgm:t>
        <a:bodyPr/>
        <a:lstStyle/>
        <a:p>
          <a:endParaRPr lang="es-MX"/>
        </a:p>
      </dgm:t>
    </dgm:pt>
    <dgm:pt modelId="{6270B9EB-6027-44B7-A62A-B01418AEFA9B}" type="pres">
      <dgm:prSet presAssocID="{8FCFE58C-095D-4F40-9231-D8EC1B3F6213}" presName="bracket" presStyleLbl="parChTrans1D1" presStyleIdx="2" presStyleCnt="4"/>
      <dgm:spPr/>
      <dgm:t>
        <a:bodyPr/>
        <a:lstStyle/>
        <a:p>
          <a:endParaRPr lang="es-MX"/>
        </a:p>
      </dgm:t>
    </dgm:pt>
    <dgm:pt modelId="{DACE67CD-5E80-4A10-A018-5FD0A0166B5B}" type="pres">
      <dgm:prSet presAssocID="{8FCFE58C-095D-4F40-9231-D8EC1B3F6213}" presName="spH" presStyleCnt="0"/>
      <dgm:spPr/>
      <dgm:t>
        <a:bodyPr/>
        <a:lstStyle/>
        <a:p>
          <a:endParaRPr lang="es-MX"/>
        </a:p>
      </dgm:t>
    </dgm:pt>
    <dgm:pt modelId="{263E9C4D-B9B7-4877-8D6A-855E8A4466EA}" type="pres">
      <dgm:prSet presAssocID="{8FCFE58C-095D-4F40-9231-D8EC1B3F6213}" presName="desTx" presStyleLbl="node1" presStyleIdx="2" presStyleCnt="4">
        <dgm:presLayoutVars>
          <dgm:bulletEnabled val="1"/>
        </dgm:presLayoutVars>
      </dgm:prSet>
      <dgm:spPr/>
      <dgm:t>
        <a:bodyPr/>
        <a:lstStyle/>
        <a:p>
          <a:endParaRPr lang="es-MX"/>
        </a:p>
      </dgm:t>
    </dgm:pt>
    <dgm:pt modelId="{A8E1D6ED-ECA0-4A07-B201-E8DA73736D9F}" type="pres">
      <dgm:prSet presAssocID="{C0887765-35FA-4100-ABB9-1E81FAB44866}" presName="spV" presStyleCnt="0"/>
      <dgm:spPr/>
      <dgm:t>
        <a:bodyPr/>
        <a:lstStyle/>
        <a:p>
          <a:endParaRPr lang="es-MX"/>
        </a:p>
      </dgm:t>
    </dgm:pt>
    <dgm:pt modelId="{BB1A6F3A-B336-4B21-B837-4C284B3451EB}" type="pres">
      <dgm:prSet presAssocID="{E49DB9DD-0D4C-413C-9AAE-9F7FB13ACB39}" presName="linNode" presStyleCnt="0"/>
      <dgm:spPr/>
      <dgm:t>
        <a:bodyPr/>
        <a:lstStyle/>
        <a:p>
          <a:endParaRPr lang="es-MX"/>
        </a:p>
      </dgm:t>
    </dgm:pt>
    <dgm:pt modelId="{87402C0E-151B-4824-9CA8-7B5933CC6EEA}" type="pres">
      <dgm:prSet presAssocID="{E49DB9DD-0D4C-413C-9AAE-9F7FB13ACB39}" presName="parTx" presStyleLbl="revTx" presStyleIdx="3" presStyleCnt="4">
        <dgm:presLayoutVars>
          <dgm:chMax val="1"/>
          <dgm:bulletEnabled val="1"/>
        </dgm:presLayoutVars>
      </dgm:prSet>
      <dgm:spPr/>
      <dgm:t>
        <a:bodyPr/>
        <a:lstStyle/>
        <a:p>
          <a:endParaRPr lang="es-MX"/>
        </a:p>
      </dgm:t>
    </dgm:pt>
    <dgm:pt modelId="{807F37ED-6613-4648-80ED-2CF524298F9B}" type="pres">
      <dgm:prSet presAssocID="{E49DB9DD-0D4C-413C-9AAE-9F7FB13ACB39}" presName="bracket" presStyleLbl="parChTrans1D1" presStyleIdx="3" presStyleCnt="4"/>
      <dgm:spPr/>
      <dgm:t>
        <a:bodyPr/>
        <a:lstStyle/>
        <a:p>
          <a:endParaRPr lang="es-MX"/>
        </a:p>
      </dgm:t>
    </dgm:pt>
    <dgm:pt modelId="{C3184BAD-FE46-469B-BB49-86D3D2A59B19}" type="pres">
      <dgm:prSet presAssocID="{E49DB9DD-0D4C-413C-9AAE-9F7FB13ACB39}" presName="spH" presStyleCnt="0"/>
      <dgm:spPr/>
      <dgm:t>
        <a:bodyPr/>
        <a:lstStyle/>
        <a:p>
          <a:endParaRPr lang="es-MX"/>
        </a:p>
      </dgm:t>
    </dgm:pt>
    <dgm:pt modelId="{2321C12F-C28A-4F54-BFEC-7A062D88AD5D}" type="pres">
      <dgm:prSet presAssocID="{E49DB9DD-0D4C-413C-9AAE-9F7FB13ACB39}" presName="desTx" presStyleLbl="node1" presStyleIdx="3" presStyleCnt="4">
        <dgm:presLayoutVars>
          <dgm:bulletEnabled val="1"/>
        </dgm:presLayoutVars>
      </dgm:prSet>
      <dgm:spPr/>
      <dgm:t>
        <a:bodyPr/>
        <a:lstStyle/>
        <a:p>
          <a:endParaRPr lang="es-MX"/>
        </a:p>
      </dgm:t>
    </dgm:pt>
  </dgm:ptLst>
  <dgm:cxnLst>
    <dgm:cxn modelId="{CD661317-832A-4ED3-BE8E-62396E11DC1E}" srcId="{4B666F34-8366-4E9A-BEF7-97AF69FA5340}" destId="{13BAB836-7D56-430E-B2A2-0ECC5E0DD2CF}" srcOrd="0" destOrd="0" parTransId="{EDDB2D93-9A3A-4698-943A-30CE6DC131D2}" sibTransId="{28B4D393-74B4-4096-9748-A54947999E1B}"/>
    <dgm:cxn modelId="{D8C85CD2-5C88-42B8-A12C-E646290194EF}" srcId="{2322FE54-CEB7-404D-B35E-4E8606842D29}" destId="{8FCFE58C-095D-4F40-9231-D8EC1B3F6213}" srcOrd="2" destOrd="0" parTransId="{67842C68-6D07-4FD7-8AAA-E95A1346A83C}" sibTransId="{C0887765-35FA-4100-ABB9-1E81FAB44866}"/>
    <dgm:cxn modelId="{F3401537-56D5-4909-BD4F-464AECB783DB}" srcId="{8FCFE58C-095D-4F40-9231-D8EC1B3F6213}" destId="{EE0DB35F-E621-40C5-9A06-6572E776C3D5}" srcOrd="0" destOrd="0" parTransId="{42CDAF21-2892-4CA2-8534-4A310B4BB8AB}" sibTransId="{EE58E199-850F-49E0-A841-5AF6B7BF72A0}"/>
    <dgm:cxn modelId="{A5EF704A-D084-46BA-AA7C-A94403790AB7}" type="presOf" srcId="{0E88FEDA-1D31-45C2-BAA2-8C650AD2C761}" destId="{2321C12F-C28A-4F54-BFEC-7A062D88AD5D}" srcOrd="0" destOrd="0" presId="urn:diagrams.loki3.com/BracketList+Icon"/>
    <dgm:cxn modelId="{D56F5669-614D-4A3D-8475-EE75BE189790}" srcId="{5837AF11-C4F2-42D7-89ED-1476D1FDC580}" destId="{8DCDAAC5-4FFE-411C-B47B-66F1FBAB2934}" srcOrd="0" destOrd="0" parTransId="{E9D40EF2-8DA6-4365-82E8-FC5CF151B419}" sibTransId="{C135F6BD-89C6-4230-B4BA-A31AF124D0AC}"/>
    <dgm:cxn modelId="{ECFC88D7-EEE5-422A-A319-28508BBBD0C9}" type="presOf" srcId="{5837AF11-C4F2-42D7-89ED-1476D1FDC580}" destId="{12A9DA35-80A3-4F89-9DB4-CA76F42FBA73}" srcOrd="0" destOrd="0" presId="urn:diagrams.loki3.com/BracketList+Icon"/>
    <dgm:cxn modelId="{95C4348C-AB2F-4C3F-9FA0-9E45F8DB1D4E}" srcId="{2322FE54-CEB7-404D-B35E-4E8606842D29}" destId="{4B666F34-8366-4E9A-BEF7-97AF69FA5340}" srcOrd="0" destOrd="0" parTransId="{1A9E4235-1CC6-412A-8E86-8B1069BA1B6C}" sibTransId="{1EFBADDD-D5FB-42D3-85DC-9305582D07AF}"/>
    <dgm:cxn modelId="{2FB4A4B2-1642-488C-A91E-6369583C76DB}" type="presOf" srcId="{E49DB9DD-0D4C-413C-9AAE-9F7FB13ACB39}" destId="{87402C0E-151B-4824-9CA8-7B5933CC6EEA}" srcOrd="0" destOrd="0" presId="urn:diagrams.loki3.com/BracketList+Icon"/>
    <dgm:cxn modelId="{295F2A0F-FDBC-442E-A289-9E77E18DC628}" type="presOf" srcId="{4B666F34-8366-4E9A-BEF7-97AF69FA5340}" destId="{DDAFD4E1-83BE-4646-9F44-9A38DAEEDBC7}" srcOrd="0" destOrd="0" presId="urn:diagrams.loki3.com/BracketList+Icon"/>
    <dgm:cxn modelId="{A3058DD9-E34A-4B8A-B1E2-E90BB80355F4}" type="presOf" srcId="{8DCDAAC5-4FFE-411C-B47B-66F1FBAB2934}" destId="{D822A370-6E0E-4B50-9AE5-6B23509E1AA3}" srcOrd="0" destOrd="0" presId="urn:diagrams.loki3.com/BracketList+Icon"/>
    <dgm:cxn modelId="{C8397CBA-3681-4579-BCFE-8519F6913609}" srcId="{2322FE54-CEB7-404D-B35E-4E8606842D29}" destId="{E49DB9DD-0D4C-413C-9AAE-9F7FB13ACB39}" srcOrd="3" destOrd="0" parTransId="{8933E535-E41C-4A4C-832B-EE6925338DC3}" sibTransId="{9F93002F-18CA-4FA7-8AED-F3B71737B437}"/>
    <dgm:cxn modelId="{723A3CB7-F8B3-4FAB-9E74-2F331126C63F}" type="presOf" srcId="{8FCFE58C-095D-4F40-9231-D8EC1B3F6213}" destId="{B86312CB-D6E8-4212-A28B-AA08525577F6}" srcOrd="0" destOrd="0" presId="urn:diagrams.loki3.com/BracketList+Icon"/>
    <dgm:cxn modelId="{5E7FA455-CAF0-4FCC-A02A-86FA752A6EF2}" type="presOf" srcId="{13BAB836-7D56-430E-B2A2-0ECC5E0DD2CF}" destId="{2F2F8CAC-4E2D-4CEC-A22B-DB6B8DE46657}" srcOrd="0" destOrd="0" presId="urn:diagrams.loki3.com/BracketList+Icon"/>
    <dgm:cxn modelId="{918C3DED-2673-4126-857B-6844C4BAEC50}" srcId="{2322FE54-CEB7-404D-B35E-4E8606842D29}" destId="{5837AF11-C4F2-42D7-89ED-1476D1FDC580}" srcOrd="1" destOrd="0" parTransId="{842EF92C-2973-4D63-B423-B606FC8BE13A}" sibTransId="{8BCB9F9A-39FA-489C-B7D2-D56670D95810}"/>
    <dgm:cxn modelId="{2814C112-64F3-42AF-9CF4-1BBBEB4DA71D}" srcId="{E49DB9DD-0D4C-413C-9AAE-9F7FB13ACB39}" destId="{0E88FEDA-1D31-45C2-BAA2-8C650AD2C761}" srcOrd="0" destOrd="0" parTransId="{D1818776-4A76-4DCC-A6C6-DC2D44B250C5}" sibTransId="{A247CFFB-69D5-4CB5-BB14-840CD2D3950C}"/>
    <dgm:cxn modelId="{8D967A4F-F8A3-4F45-A22B-45CD2A9082F3}" type="presOf" srcId="{2322FE54-CEB7-404D-B35E-4E8606842D29}" destId="{7A0D68E8-8605-4F5F-BAFF-26BC7B2A0081}" srcOrd="0" destOrd="0" presId="urn:diagrams.loki3.com/BracketList+Icon"/>
    <dgm:cxn modelId="{0C71F400-3996-4BA8-87B1-25748DC6D349}" type="presOf" srcId="{EE0DB35F-E621-40C5-9A06-6572E776C3D5}" destId="{263E9C4D-B9B7-4877-8D6A-855E8A4466EA}" srcOrd="0" destOrd="0" presId="urn:diagrams.loki3.com/BracketList+Icon"/>
    <dgm:cxn modelId="{B4BD044C-BFDB-46D2-AC84-C2656C3D3526}" type="presParOf" srcId="{7A0D68E8-8605-4F5F-BAFF-26BC7B2A0081}" destId="{7FF36FC2-C9AE-4FCD-A2E0-B8F05A0A4AC5}" srcOrd="0" destOrd="0" presId="urn:diagrams.loki3.com/BracketList+Icon"/>
    <dgm:cxn modelId="{A77A6CE1-2D38-40C0-8576-022A59EF0957}" type="presParOf" srcId="{7FF36FC2-C9AE-4FCD-A2E0-B8F05A0A4AC5}" destId="{DDAFD4E1-83BE-4646-9F44-9A38DAEEDBC7}" srcOrd="0" destOrd="0" presId="urn:diagrams.loki3.com/BracketList+Icon"/>
    <dgm:cxn modelId="{0C412997-F1C5-41CF-A537-EEE2C4A4AAAB}" type="presParOf" srcId="{7FF36FC2-C9AE-4FCD-A2E0-B8F05A0A4AC5}" destId="{AA516CE1-D4C3-42F6-867B-45D44C8FE69F}" srcOrd="1" destOrd="0" presId="urn:diagrams.loki3.com/BracketList+Icon"/>
    <dgm:cxn modelId="{C8D1845E-69C9-4455-8FDE-D786407D5EE5}" type="presParOf" srcId="{7FF36FC2-C9AE-4FCD-A2E0-B8F05A0A4AC5}" destId="{75F6C48E-1455-44A0-B75F-D02FC311A848}" srcOrd="2" destOrd="0" presId="urn:diagrams.loki3.com/BracketList+Icon"/>
    <dgm:cxn modelId="{14CA3ED2-65C1-4FF6-B2FB-A352D7238ECF}" type="presParOf" srcId="{7FF36FC2-C9AE-4FCD-A2E0-B8F05A0A4AC5}" destId="{2F2F8CAC-4E2D-4CEC-A22B-DB6B8DE46657}" srcOrd="3" destOrd="0" presId="urn:diagrams.loki3.com/BracketList+Icon"/>
    <dgm:cxn modelId="{E68C9B49-F86E-4A0D-B723-BB9956EE6FCF}" type="presParOf" srcId="{7A0D68E8-8605-4F5F-BAFF-26BC7B2A0081}" destId="{8E036533-0AE5-4CE2-8122-64E14EA71D44}" srcOrd="1" destOrd="0" presId="urn:diagrams.loki3.com/BracketList+Icon"/>
    <dgm:cxn modelId="{BA638ADA-EE7C-4B26-850A-3AF64C7DF836}" type="presParOf" srcId="{7A0D68E8-8605-4F5F-BAFF-26BC7B2A0081}" destId="{C443D84B-F6E7-4EB0-A3DC-24E7738A2520}" srcOrd="2" destOrd="0" presId="urn:diagrams.loki3.com/BracketList+Icon"/>
    <dgm:cxn modelId="{B41017B1-6F48-43BE-AD20-2EAC0686FDBE}" type="presParOf" srcId="{C443D84B-F6E7-4EB0-A3DC-24E7738A2520}" destId="{12A9DA35-80A3-4F89-9DB4-CA76F42FBA73}" srcOrd="0" destOrd="0" presId="urn:diagrams.loki3.com/BracketList+Icon"/>
    <dgm:cxn modelId="{E09F886B-6F58-4D09-B5D2-F1744696639F}" type="presParOf" srcId="{C443D84B-F6E7-4EB0-A3DC-24E7738A2520}" destId="{F44DDE62-9C69-459B-9980-2517BF3D1075}" srcOrd="1" destOrd="0" presId="urn:diagrams.loki3.com/BracketList+Icon"/>
    <dgm:cxn modelId="{41DE3395-29A4-4986-869E-3E04EA35B83A}" type="presParOf" srcId="{C443D84B-F6E7-4EB0-A3DC-24E7738A2520}" destId="{52C12D3B-A626-40DE-B9F3-C9D95AF7DA2A}" srcOrd="2" destOrd="0" presId="urn:diagrams.loki3.com/BracketList+Icon"/>
    <dgm:cxn modelId="{AA7B04C6-FCAF-4A52-810A-B373FA0F7275}" type="presParOf" srcId="{C443D84B-F6E7-4EB0-A3DC-24E7738A2520}" destId="{D822A370-6E0E-4B50-9AE5-6B23509E1AA3}" srcOrd="3" destOrd="0" presId="urn:diagrams.loki3.com/BracketList+Icon"/>
    <dgm:cxn modelId="{3BB46AC2-18DC-447D-992B-1CE482E87ADC}" type="presParOf" srcId="{7A0D68E8-8605-4F5F-BAFF-26BC7B2A0081}" destId="{A0A231DA-FDBA-49D4-848E-E619F47266D3}" srcOrd="3" destOrd="0" presId="urn:diagrams.loki3.com/BracketList+Icon"/>
    <dgm:cxn modelId="{8EF10183-3139-414D-B03F-A491BA21F800}" type="presParOf" srcId="{7A0D68E8-8605-4F5F-BAFF-26BC7B2A0081}" destId="{40466DB6-E9EC-400B-B2A7-2E61EB92ED83}" srcOrd="4" destOrd="0" presId="urn:diagrams.loki3.com/BracketList+Icon"/>
    <dgm:cxn modelId="{52EA7F95-0AA4-48AF-8A28-A0E6848DE2AD}" type="presParOf" srcId="{40466DB6-E9EC-400B-B2A7-2E61EB92ED83}" destId="{B86312CB-D6E8-4212-A28B-AA08525577F6}" srcOrd="0" destOrd="0" presId="urn:diagrams.loki3.com/BracketList+Icon"/>
    <dgm:cxn modelId="{F15419C7-94E5-42F9-9F85-343FCFD48344}" type="presParOf" srcId="{40466DB6-E9EC-400B-B2A7-2E61EB92ED83}" destId="{6270B9EB-6027-44B7-A62A-B01418AEFA9B}" srcOrd="1" destOrd="0" presId="urn:diagrams.loki3.com/BracketList+Icon"/>
    <dgm:cxn modelId="{07B8B414-02DA-4978-A158-117D4815CED7}" type="presParOf" srcId="{40466DB6-E9EC-400B-B2A7-2E61EB92ED83}" destId="{DACE67CD-5E80-4A10-A018-5FD0A0166B5B}" srcOrd="2" destOrd="0" presId="urn:diagrams.loki3.com/BracketList+Icon"/>
    <dgm:cxn modelId="{D8D126E9-CE74-4D82-B970-8A7930642EC4}" type="presParOf" srcId="{40466DB6-E9EC-400B-B2A7-2E61EB92ED83}" destId="{263E9C4D-B9B7-4877-8D6A-855E8A4466EA}" srcOrd="3" destOrd="0" presId="urn:diagrams.loki3.com/BracketList+Icon"/>
    <dgm:cxn modelId="{42B1306F-7F9D-4515-BE6F-00A115211D5D}" type="presParOf" srcId="{7A0D68E8-8605-4F5F-BAFF-26BC7B2A0081}" destId="{A8E1D6ED-ECA0-4A07-B201-E8DA73736D9F}" srcOrd="5" destOrd="0" presId="urn:diagrams.loki3.com/BracketList+Icon"/>
    <dgm:cxn modelId="{959ED5B2-FADB-4D19-8FBE-19BC2D173AFB}" type="presParOf" srcId="{7A0D68E8-8605-4F5F-BAFF-26BC7B2A0081}" destId="{BB1A6F3A-B336-4B21-B837-4C284B3451EB}" srcOrd="6" destOrd="0" presId="urn:diagrams.loki3.com/BracketList+Icon"/>
    <dgm:cxn modelId="{F6B4DA27-6D62-49CD-BDB9-E5B5C211EBB6}" type="presParOf" srcId="{BB1A6F3A-B336-4B21-B837-4C284B3451EB}" destId="{87402C0E-151B-4824-9CA8-7B5933CC6EEA}" srcOrd="0" destOrd="0" presId="urn:diagrams.loki3.com/BracketList+Icon"/>
    <dgm:cxn modelId="{797E40D2-84C4-40BC-8C3B-3A3759ACC6B4}" type="presParOf" srcId="{BB1A6F3A-B336-4B21-B837-4C284B3451EB}" destId="{807F37ED-6613-4648-80ED-2CF524298F9B}" srcOrd="1" destOrd="0" presId="urn:diagrams.loki3.com/BracketList+Icon"/>
    <dgm:cxn modelId="{292A942D-93D6-4F90-8AA6-4AD926B4BAAF}" type="presParOf" srcId="{BB1A6F3A-B336-4B21-B837-4C284B3451EB}" destId="{C3184BAD-FE46-469B-BB49-86D3D2A59B19}" srcOrd="2" destOrd="0" presId="urn:diagrams.loki3.com/BracketList+Icon"/>
    <dgm:cxn modelId="{701103DB-7240-42CC-86E9-2E963AA70851}" type="presParOf" srcId="{BB1A6F3A-B336-4B21-B837-4C284B3451EB}" destId="{2321C12F-C28A-4F54-BFEC-7A062D88AD5D}"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4032-D073-42F2-BFDE-41CCF5081141}">
      <dsp:nvSpPr>
        <dsp:cNvPr id="0" name=""/>
        <dsp:cNvSpPr/>
      </dsp:nvSpPr>
      <dsp:spPr>
        <a:xfrm>
          <a:off x="0" y="81412"/>
          <a:ext cx="5875087" cy="367192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9A90D-2FA5-488C-9396-EF1A8036F5E6}">
      <dsp:nvSpPr>
        <dsp:cNvPr id="0" name=""/>
        <dsp:cNvSpPr/>
      </dsp:nvSpPr>
      <dsp:spPr>
        <a:xfrm>
          <a:off x="578696" y="2890219"/>
          <a:ext cx="135127" cy="1351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6893E-D0F9-422D-9103-2CF24A1A64EA}">
      <dsp:nvSpPr>
        <dsp:cNvPr id="0" name=""/>
        <dsp:cNvSpPr/>
      </dsp:nvSpPr>
      <dsp:spPr>
        <a:xfrm>
          <a:off x="521865" y="2926736"/>
          <a:ext cx="1253429" cy="93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601" tIns="0" rIns="0" bIns="0" numCol="1" spcCol="1270" anchor="t" anchorCtr="0">
          <a:noAutofit/>
        </a:bodyPr>
        <a:lstStyle/>
        <a:p>
          <a:pPr lvl="0" algn="ctr" defTabSz="666750">
            <a:lnSpc>
              <a:spcPct val="90000"/>
            </a:lnSpc>
            <a:spcBef>
              <a:spcPct val="0"/>
            </a:spcBef>
            <a:spcAft>
              <a:spcPct val="35000"/>
            </a:spcAft>
          </a:pPr>
          <a:r>
            <a:rPr lang="es-ES" sz="1500" kern="1200" dirty="0" smtClean="0">
              <a:latin typeface="+mn-lt"/>
              <a:cs typeface="Arial" panose="020B0604020202020204" pitchFamily="34" charset="0"/>
            </a:rPr>
            <a:t>Situación económica actual</a:t>
          </a:r>
          <a:endParaRPr lang="es-ES" sz="1500" kern="1200" dirty="0">
            <a:latin typeface="+mn-lt"/>
            <a:cs typeface="Arial" panose="020B0604020202020204" pitchFamily="34" charset="0"/>
          </a:endParaRPr>
        </a:p>
      </dsp:txBody>
      <dsp:txXfrm>
        <a:off x="521865" y="2926736"/>
        <a:ext cx="1253429" cy="936011"/>
      </dsp:txXfrm>
    </dsp:sp>
    <dsp:sp modelId="{ACB44ED7-3142-4A24-8EC8-C496B0D0F6D1}">
      <dsp:nvSpPr>
        <dsp:cNvPr id="0" name=""/>
        <dsp:cNvSpPr/>
      </dsp:nvSpPr>
      <dsp:spPr>
        <a:xfrm>
          <a:off x="1533397" y="2036128"/>
          <a:ext cx="235003" cy="2350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FC7A4D-EAF6-4356-A81F-DF7557247583}">
      <dsp:nvSpPr>
        <dsp:cNvPr id="0" name=""/>
        <dsp:cNvSpPr/>
      </dsp:nvSpPr>
      <dsp:spPr>
        <a:xfrm>
          <a:off x="1602634" y="2180151"/>
          <a:ext cx="1539298" cy="179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23" tIns="0" rIns="0" bIns="0" numCol="1" spcCol="1270" anchor="t" anchorCtr="0">
          <a:noAutofit/>
        </a:bodyPr>
        <a:lstStyle/>
        <a:p>
          <a:pPr lvl="0" algn="ctr" defTabSz="666750">
            <a:lnSpc>
              <a:spcPct val="90000"/>
            </a:lnSpc>
            <a:spcBef>
              <a:spcPct val="0"/>
            </a:spcBef>
            <a:spcAft>
              <a:spcPct val="35000"/>
            </a:spcAft>
          </a:pPr>
          <a:r>
            <a:rPr lang="es-ES" sz="1500" kern="1200" dirty="0" smtClean="0">
              <a:latin typeface="+mn-lt"/>
              <a:cs typeface="Arial" panose="020B0604020202020204" pitchFamily="34" charset="0"/>
            </a:rPr>
            <a:t>Cambio en los hábitos de consumo</a:t>
          </a:r>
          <a:endParaRPr lang="es-ES" sz="1500" kern="1200" dirty="0">
            <a:latin typeface="+mn-lt"/>
            <a:cs typeface="Arial" panose="020B0604020202020204" pitchFamily="34" charset="0"/>
          </a:endParaRPr>
        </a:p>
      </dsp:txBody>
      <dsp:txXfrm>
        <a:off x="1602634" y="2180151"/>
        <a:ext cx="1539298" cy="1797299"/>
      </dsp:txXfrm>
    </dsp:sp>
    <dsp:sp modelId="{D9DAF188-3CF5-464B-8636-1AC306A98632}">
      <dsp:nvSpPr>
        <dsp:cNvPr id="0" name=""/>
        <dsp:cNvSpPr/>
      </dsp:nvSpPr>
      <dsp:spPr>
        <a:xfrm>
          <a:off x="2752478" y="1406759"/>
          <a:ext cx="311379" cy="3113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48A51-17FA-4365-BCD0-394A7EA04C9D}">
      <dsp:nvSpPr>
        <dsp:cNvPr id="0" name=""/>
        <dsp:cNvSpPr/>
      </dsp:nvSpPr>
      <dsp:spPr>
        <a:xfrm>
          <a:off x="2755403" y="1481833"/>
          <a:ext cx="1539298" cy="2430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94" tIns="0" rIns="0" bIns="0" numCol="1" spcCol="1270" anchor="t" anchorCtr="0">
          <a:noAutofit/>
        </a:bodyPr>
        <a:lstStyle/>
        <a:p>
          <a:pPr lvl="0" algn="ctr" defTabSz="666750">
            <a:lnSpc>
              <a:spcPct val="90000"/>
            </a:lnSpc>
            <a:spcBef>
              <a:spcPct val="0"/>
            </a:spcBef>
            <a:spcAft>
              <a:spcPct val="35000"/>
            </a:spcAft>
          </a:pPr>
          <a:r>
            <a:rPr lang="es-ES" sz="1500" kern="1200" dirty="0" smtClean="0">
              <a:latin typeface="+mn-lt"/>
              <a:cs typeface="Arial" panose="020B0604020202020204" pitchFamily="34" charset="0"/>
            </a:rPr>
            <a:t>Ventas en autoservicios aumentan</a:t>
          </a:r>
          <a:endParaRPr lang="es-ES" sz="1500" kern="1200" dirty="0">
            <a:latin typeface="+mn-lt"/>
            <a:cs typeface="Arial" panose="020B0604020202020204" pitchFamily="34" charset="0"/>
          </a:endParaRPr>
        </a:p>
      </dsp:txBody>
      <dsp:txXfrm>
        <a:off x="2755403" y="1481833"/>
        <a:ext cx="1539298" cy="2430483"/>
      </dsp:txXfrm>
    </dsp:sp>
    <dsp:sp modelId="{90528413-F023-4590-AC4D-75815FFA59FC}">
      <dsp:nvSpPr>
        <dsp:cNvPr id="0" name=""/>
        <dsp:cNvSpPr/>
      </dsp:nvSpPr>
      <dsp:spPr>
        <a:xfrm>
          <a:off x="4080248" y="990362"/>
          <a:ext cx="417131" cy="41713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0F30D-FBD2-4CC6-8DEF-3DE3FCA6ACCD}">
      <dsp:nvSpPr>
        <dsp:cNvPr id="0" name=""/>
        <dsp:cNvSpPr/>
      </dsp:nvSpPr>
      <dsp:spPr>
        <a:xfrm>
          <a:off x="4136049" y="1105398"/>
          <a:ext cx="1539298" cy="281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029" tIns="0" rIns="0" bIns="0" numCol="1" spcCol="1270" anchor="t" anchorCtr="0">
          <a:noAutofit/>
        </a:bodyPr>
        <a:lstStyle/>
        <a:p>
          <a:pPr lvl="0" algn="ctr" defTabSz="666750">
            <a:lnSpc>
              <a:spcPct val="90000"/>
            </a:lnSpc>
            <a:spcBef>
              <a:spcPct val="0"/>
            </a:spcBef>
            <a:spcAft>
              <a:spcPct val="35000"/>
            </a:spcAft>
          </a:pPr>
          <a:r>
            <a:rPr lang="es-ES" sz="1500" kern="1200" dirty="0" smtClean="0">
              <a:latin typeface="+mn-lt"/>
              <a:cs typeface="Arial" panose="020B0604020202020204" pitchFamily="34" charset="0"/>
            </a:rPr>
            <a:t>Clientes exigentes</a:t>
          </a:r>
          <a:endParaRPr lang="es-ES" sz="1500" kern="1200" dirty="0">
            <a:latin typeface="+mn-lt"/>
            <a:cs typeface="Arial" panose="020B0604020202020204" pitchFamily="34" charset="0"/>
          </a:endParaRPr>
        </a:p>
      </dsp:txBody>
      <dsp:txXfrm>
        <a:off x="4136049" y="1105398"/>
        <a:ext cx="1539298" cy="28198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7784-6428-43E8-B4CE-02FEFE484CC8}">
      <dsp:nvSpPr>
        <dsp:cNvPr id="0" name=""/>
        <dsp:cNvSpPr/>
      </dsp:nvSpPr>
      <dsp:spPr>
        <a:xfrm>
          <a:off x="3868" y="1128"/>
          <a:ext cx="7914502" cy="2172434"/>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latin typeface="+mn-lt"/>
            </a:rPr>
            <a:t>H1: </a:t>
          </a:r>
          <a:r>
            <a:rPr lang="es-EC" sz="2000" b="0" kern="1200" dirty="0" smtClean="0">
              <a:latin typeface="+mn-lt"/>
            </a:rPr>
            <a:t>La calidad del servicio con sus dimensiones incide en el indicador de competitividad participación del mercado de los autoservicios del Distrito Metropolitano de Quito.</a:t>
          </a:r>
        </a:p>
      </dsp:txBody>
      <dsp:txXfrm>
        <a:off x="67496" y="64756"/>
        <a:ext cx="7787246" cy="2045178"/>
      </dsp:txXfrm>
    </dsp:sp>
    <dsp:sp modelId="{6294E2B3-C73F-4463-924E-CCCA5D669059}">
      <dsp:nvSpPr>
        <dsp:cNvPr id="0" name=""/>
        <dsp:cNvSpPr/>
      </dsp:nvSpPr>
      <dsp:spPr>
        <a:xfrm>
          <a:off x="3868" y="2384988"/>
          <a:ext cx="7914502" cy="2172434"/>
        </a:xfrm>
        <a:prstGeom prst="roundRect">
          <a:avLst>
            <a:gd name="adj" fmla="val 10000"/>
          </a:avLst>
        </a:prstGeom>
        <a:solidFill>
          <a:schemeClr val="accent3">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b="1" kern="1200" dirty="0">
              <a:latin typeface="+mn-lt"/>
            </a:rPr>
            <a:t>H2: </a:t>
          </a:r>
          <a:r>
            <a:rPr lang="es-EC" sz="2000" b="0" kern="1200" dirty="0" smtClean="0">
              <a:latin typeface="+mn-lt"/>
            </a:rPr>
            <a:t>La calidad del servicio con sus dimensiones incide en el indicador de competitividad rentabilidad de los autoservicios del Distrito Metropolitano de Quito.</a:t>
          </a:r>
          <a:endParaRPr lang="es-EC" sz="2000" b="0" kern="1200" dirty="0">
            <a:latin typeface="+mn-lt"/>
          </a:endParaRPr>
        </a:p>
      </dsp:txBody>
      <dsp:txXfrm>
        <a:off x="67496" y="2448616"/>
        <a:ext cx="7787246" cy="20451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96299-476E-49C0-87B9-8D41A20BD6F3}">
      <dsp:nvSpPr>
        <dsp:cNvPr id="0" name=""/>
        <dsp:cNvSpPr/>
      </dsp:nvSpPr>
      <dsp:spPr>
        <a:xfrm>
          <a:off x="1824408" y="374939"/>
          <a:ext cx="3691515" cy="1505970"/>
        </a:xfrm>
        <a:prstGeom prst="round2DiagRect">
          <a:avLst>
            <a:gd name="adj1" fmla="val 0"/>
            <a:gd name="adj2"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892FF-4891-4FCF-9D4A-18D8BB9C9769}">
      <dsp:nvSpPr>
        <dsp:cNvPr id="0" name=""/>
        <dsp:cNvSpPr/>
      </dsp:nvSpPr>
      <dsp:spPr>
        <a:xfrm>
          <a:off x="3670166" y="534663"/>
          <a:ext cx="373" cy="1186522"/>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9ED4E3-8C5F-453A-B4A2-A55A86C1CE51}">
      <dsp:nvSpPr>
        <dsp:cNvPr id="0" name=""/>
        <dsp:cNvSpPr/>
      </dsp:nvSpPr>
      <dsp:spPr>
        <a:xfrm>
          <a:off x="1897070" y="532626"/>
          <a:ext cx="1651837" cy="12777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C" sz="1300" b="0" i="0" kern="1200" dirty="0" smtClean="0"/>
            <a:t>Conocimientos técnicos necesarios para asistir al cliente y ganar su confianza y credibilidad.</a:t>
          </a:r>
          <a:endParaRPr lang="es-ES" sz="1300" kern="1200" dirty="0"/>
        </a:p>
      </dsp:txBody>
      <dsp:txXfrm>
        <a:off x="1897070" y="532626"/>
        <a:ext cx="1651837" cy="1277793"/>
      </dsp:txXfrm>
    </dsp:sp>
    <dsp:sp modelId="{A9157928-3546-4F40-9386-9EF5D08AA3E5}">
      <dsp:nvSpPr>
        <dsp:cNvPr id="0" name=""/>
        <dsp:cNvSpPr/>
      </dsp:nvSpPr>
      <dsp:spPr>
        <a:xfrm>
          <a:off x="3675206" y="518085"/>
          <a:ext cx="1739041" cy="12777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endParaRPr lang="es-ES" sz="1300" kern="1200" dirty="0" smtClean="0"/>
        </a:p>
        <a:p>
          <a:pPr lvl="0" algn="ctr" defTabSz="577850">
            <a:lnSpc>
              <a:spcPct val="90000"/>
            </a:lnSpc>
            <a:spcBef>
              <a:spcPct val="0"/>
            </a:spcBef>
            <a:spcAft>
              <a:spcPct val="35000"/>
            </a:spcAft>
          </a:pPr>
          <a:r>
            <a:rPr lang="es-ES" sz="1300" kern="1200" dirty="0" smtClean="0"/>
            <a:t>Disposición de ayudar a los clientes de una manera rápida. </a:t>
          </a:r>
          <a:endParaRPr lang="es-ES" sz="1300" kern="1200" dirty="0"/>
        </a:p>
      </dsp:txBody>
      <dsp:txXfrm>
        <a:off x="3675206" y="518085"/>
        <a:ext cx="1739041" cy="1277793"/>
      </dsp:txXfrm>
    </dsp:sp>
    <dsp:sp modelId="{667E3CF6-6F9D-458B-8F81-996E194AC8D0}">
      <dsp:nvSpPr>
        <dsp:cNvPr id="0" name=""/>
        <dsp:cNvSpPr/>
      </dsp:nvSpPr>
      <dsp:spPr>
        <a:xfrm rot="16200000">
          <a:off x="409401" y="427668"/>
          <a:ext cx="1664497" cy="1145260"/>
        </a:xfrm>
        <a:prstGeom prst="rightArrow">
          <a:avLst>
            <a:gd name="adj1" fmla="val 49830"/>
            <a:gd name="adj2" fmla="val 6066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latin typeface="+mn-lt"/>
            </a:rPr>
            <a:t>Seguridad</a:t>
          </a:r>
          <a:endParaRPr lang="es-ES" sz="1300" b="1" kern="1200" dirty="0">
            <a:latin typeface="+mn-lt"/>
          </a:endParaRPr>
        </a:p>
      </dsp:txBody>
      <dsp:txXfrm>
        <a:off x="582489" y="888044"/>
        <a:ext cx="1318321" cy="570684"/>
      </dsp:txXfrm>
    </dsp:sp>
    <dsp:sp modelId="{0C8BA81A-29E0-483B-8BB3-63DA4F0D8940}">
      <dsp:nvSpPr>
        <dsp:cNvPr id="0" name=""/>
        <dsp:cNvSpPr/>
      </dsp:nvSpPr>
      <dsp:spPr>
        <a:xfrm rot="5400000">
          <a:off x="5221904" y="478939"/>
          <a:ext cx="1716346" cy="1068869"/>
        </a:xfrm>
        <a:prstGeom prst="rightArrow">
          <a:avLst>
            <a:gd name="adj1" fmla="val 49830"/>
            <a:gd name="adj2" fmla="val 6066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latin typeface="+mn-lt"/>
            </a:rPr>
            <a:t>Capacidad de respuesta</a:t>
          </a:r>
          <a:endParaRPr lang="es-ES" sz="1300" b="1" kern="1200" dirty="0">
            <a:latin typeface="+mn-lt"/>
          </a:endParaRPr>
        </a:p>
      </dsp:txBody>
      <dsp:txXfrm>
        <a:off x="5383447" y="585522"/>
        <a:ext cx="1393260" cy="5326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91760-632F-4152-9651-8B5ACC619A9E}">
      <dsp:nvSpPr>
        <dsp:cNvPr id="0" name=""/>
        <dsp:cNvSpPr/>
      </dsp:nvSpPr>
      <dsp:spPr>
        <a:xfrm>
          <a:off x="0" y="218128"/>
          <a:ext cx="7199999" cy="1047143"/>
        </a:xfrm>
        <a:prstGeom prst="rightArrow">
          <a:avLst>
            <a:gd name="adj1" fmla="val 50000"/>
            <a:gd name="adj2" fmla="val 5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66234" numCol="1" spcCol="1270" anchor="ctr" anchorCtr="0">
          <a:noAutofit/>
        </a:bodyPr>
        <a:lstStyle/>
        <a:p>
          <a:pPr lvl="0" algn="l" defTabSz="666750">
            <a:lnSpc>
              <a:spcPct val="90000"/>
            </a:lnSpc>
            <a:spcBef>
              <a:spcPct val="0"/>
            </a:spcBef>
            <a:spcAft>
              <a:spcPct val="35000"/>
            </a:spcAft>
          </a:pPr>
          <a:r>
            <a:rPr lang="es-EC" sz="1500" kern="1200" dirty="0" smtClean="0">
              <a:latin typeface="+mn-lt"/>
            </a:rPr>
            <a:t>Supermaxi</a:t>
          </a:r>
          <a:endParaRPr lang="es-ES" sz="1500" kern="1200" dirty="0">
            <a:latin typeface="+mn-lt"/>
          </a:endParaRPr>
        </a:p>
      </dsp:txBody>
      <dsp:txXfrm>
        <a:off x="0" y="479914"/>
        <a:ext cx="6938213" cy="523571"/>
      </dsp:txXfrm>
    </dsp:sp>
    <dsp:sp modelId="{FD06B678-E1B1-4C88-AC38-307FD2AFC96B}">
      <dsp:nvSpPr>
        <dsp:cNvPr id="0" name=""/>
        <dsp:cNvSpPr/>
      </dsp:nvSpPr>
      <dsp:spPr>
        <a:xfrm>
          <a:off x="1330559" y="567339"/>
          <a:ext cx="5869440" cy="1047143"/>
        </a:xfrm>
        <a:prstGeom prst="rightArrow">
          <a:avLst>
            <a:gd name="adj1" fmla="val 50000"/>
            <a:gd name="adj2" fmla="val 50000"/>
          </a:avLst>
        </a:prstGeom>
        <a:solidFill>
          <a:schemeClr val="accent5">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66234" numCol="1" spcCol="1270" anchor="ctr" anchorCtr="0">
          <a:noAutofit/>
        </a:bodyPr>
        <a:lstStyle/>
        <a:p>
          <a:pPr lvl="0" algn="l" defTabSz="666750">
            <a:lnSpc>
              <a:spcPct val="90000"/>
            </a:lnSpc>
            <a:spcBef>
              <a:spcPct val="0"/>
            </a:spcBef>
            <a:spcAft>
              <a:spcPct val="35000"/>
            </a:spcAft>
          </a:pPr>
          <a:r>
            <a:rPr lang="es-EC" sz="1500" kern="1200" dirty="0" smtClean="0">
              <a:latin typeface="+mn-lt"/>
            </a:rPr>
            <a:t>Megamaxi</a:t>
          </a:r>
          <a:endParaRPr lang="es-ES" sz="1500" kern="1200" dirty="0">
            <a:latin typeface="+mn-lt"/>
          </a:endParaRPr>
        </a:p>
      </dsp:txBody>
      <dsp:txXfrm>
        <a:off x="1330559" y="829125"/>
        <a:ext cx="5607654" cy="523571"/>
      </dsp:txXfrm>
    </dsp:sp>
    <dsp:sp modelId="{B83A1463-911B-42B0-AF03-F28796DF3228}">
      <dsp:nvSpPr>
        <dsp:cNvPr id="0" name=""/>
        <dsp:cNvSpPr/>
      </dsp:nvSpPr>
      <dsp:spPr>
        <a:xfrm>
          <a:off x="2661119" y="916550"/>
          <a:ext cx="4538880" cy="1047143"/>
        </a:xfrm>
        <a:prstGeom prst="rightArrow">
          <a:avLst>
            <a:gd name="adj1" fmla="val 50000"/>
            <a:gd name="adj2" fmla="val 50000"/>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66234" numCol="1" spcCol="1270" anchor="ctr" anchorCtr="0">
          <a:noAutofit/>
        </a:bodyPr>
        <a:lstStyle/>
        <a:p>
          <a:pPr lvl="0" algn="l" defTabSz="666750">
            <a:lnSpc>
              <a:spcPct val="90000"/>
            </a:lnSpc>
            <a:spcBef>
              <a:spcPct val="0"/>
            </a:spcBef>
            <a:spcAft>
              <a:spcPct val="35000"/>
            </a:spcAft>
          </a:pPr>
          <a:r>
            <a:rPr lang="es-EC" sz="1500" kern="1200" dirty="0" smtClean="0">
              <a:latin typeface="+mn-lt"/>
            </a:rPr>
            <a:t>Akí</a:t>
          </a:r>
          <a:endParaRPr lang="es-ES" sz="1500" kern="1200" dirty="0">
            <a:latin typeface="+mn-lt"/>
          </a:endParaRPr>
        </a:p>
      </dsp:txBody>
      <dsp:txXfrm>
        <a:off x="2661119" y="1178336"/>
        <a:ext cx="4277094" cy="523571"/>
      </dsp:txXfrm>
    </dsp:sp>
    <dsp:sp modelId="{12C4D0E3-29C8-4760-BD39-F07C9F1D944E}">
      <dsp:nvSpPr>
        <dsp:cNvPr id="0" name=""/>
        <dsp:cNvSpPr/>
      </dsp:nvSpPr>
      <dsp:spPr>
        <a:xfrm>
          <a:off x="3992400" y="1265516"/>
          <a:ext cx="3207599" cy="1047143"/>
        </a:xfrm>
        <a:prstGeom prst="rightArrow">
          <a:avLst>
            <a:gd name="adj1" fmla="val 50000"/>
            <a:gd name="adj2" fmla="val 50000"/>
          </a:avLst>
        </a:prstGeom>
        <a:solidFill>
          <a:schemeClr val="accent5">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66234" numCol="1" spcCol="1270" anchor="ctr" anchorCtr="0">
          <a:noAutofit/>
        </a:bodyPr>
        <a:lstStyle/>
        <a:p>
          <a:pPr lvl="0" algn="l" defTabSz="666750">
            <a:lnSpc>
              <a:spcPct val="90000"/>
            </a:lnSpc>
            <a:spcBef>
              <a:spcPct val="0"/>
            </a:spcBef>
            <a:spcAft>
              <a:spcPct val="35000"/>
            </a:spcAft>
          </a:pPr>
          <a:r>
            <a:rPr lang="es-EC" sz="1500" kern="1200" dirty="0" smtClean="0">
              <a:latin typeface="+mn-lt"/>
            </a:rPr>
            <a:t>Gran Akí</a:t>
          </a:r>
          <a:endParaRPr lang="es-ES" sz="1500" kern="1200" dirty="0">
            <a:latin typeface="+mn-lt"/>
          </a:endParaRPr>
        </a:p>
      </dsp:txBody>
      <dsp:txXfrm>
        <a:off x="3992400" y="1527302"/>
        <a:ext cx="2945813" cy="523571"/>
      </dsp:txXfrm>
    </dsp:sp>
    <dsp:sp modelId="{7D55A167-B0A3-4DE0-94B3-FAA4F440B37D}">
      <dsp:nvSpPr>
        <dsp:cNvPr id="0" name=""/>
        <dsp:cNvSpPr/>
      </dsp:nvSpPr>
      <dsp:spPr>
        <a:xfrm>
          <a:off x="5322959" y="1614727"/>
          <a:ext cx="1877039" cy="1047143"/>
        </a:xfrm>
        <a:prstGeom prst="rightArrow">
          <a:avLst>
            <a:gd name="adj1" fmla="val 50000"/>
            <a:gd name="adj2" fmla="val 50000"/>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66234" numCol="1" spcCol="1270" anchor="ctr" anchorCtr="0">
          <a:noAutofit/>
        </a:bodyPr>
        <a:lstStyle/>
        <a:p>
          <a:pPr lvl="0" algn="ctr" defTabSz="666750">
            <a:lnSpc>
              <a:spcPct val="90000"/>
            </a:lnSpc>
            <a:spcBef>
              <a:spcPct val="0"/>
            </a:spcBef>
            <a:spcAft>
              <a:spcPct val="35000"/>
            </a:spcAft>
          </a:pPr>
          <a:r>
            <a:rPr lang="es-EC" sz="1500" kern="1200" dirty="0" smtClean="0">
              <a:latin typeface="+mn-lt"/>
            </a:rPr>
            <a:t>Mi Comisariato</a:t>
          </a:r>
          <a:endParaRPr lang="es-ES" sz="1500" kern="1200" dirty="0">
            <a:latin typeface="+mn-lt"/>
          </a:endParaRPr>
        </a:p>
      </dsp:txBody>
      <dsp:txXfrm>
        <a:off x="5322959" y="1876513"/>
        <a:ext cx="1615253" cy="5235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984A8-34CA-4687-ADBE-CE73F5F46CBA}">
      <dsp:nvSpPr>
        <dsp:cNvPr id="0" name=""/>
        <dsp:cNvSpPr/>
      </dsp:nvSpPr>
      <dsp:spPr>
        <a:xfrm>
          <a:off x="0" y="505560"/>
          <a:ext cx="6770914" cy="986225"/>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56563" numCol="1" spcCol="1270" anchor="ctr" anchorCtr="0">
          <a:noAutofit/>
        </a:bodyPr>
        <a:lstStyle/>
        <a:p>
          <a:pPr lvl="0" algn="l" defTabSz="755650">
            <a:lnSpc>
              <a:spcPct val="90000"/>
            </a:lnSpc>
            <a:spcBef>
              <a:spcPct val="0"/>
            </a:spcBef>
            <a:spcAft>
              <a:spcPct val="35000"/>
            </a:spcAft>
          </a:pPr>
          <a:r>
            <a:rPr lang="es-EC" sz="1700" kern="1200" dirty="0" smtClean="0">
              <a:latin typeface="+mn-lt"/>
            </a:rPr>
            <a:t>Almacenes Tía </a:t>
          </a:r>
          <a:endParaRPr lang="es-EC" sz="1700" kern="1200" dirty="0">
            <a:latin typeface="+mn-lt"/>
          </a:endParaRPr>
        </a:p>
      </dsp:txBody>
      <dsp:txXfrm>
        <a:off x="0" y="752116"/>
        <a:ext cx="6524358" cy="493113"/>
      </dsp:txXfrm>
    </dsp:sp>
    <dsp:sp modelId="{DE4CDDCC-A17E-42B4-97ED-F6CE36323FE4}">
      <dsp:nvSpPr>
        <dsp:cNvPr id="0" name=""/>
        <dsp:cNvSpPr/>
      </dsp:nvSpPr>
      <dsp:spPr>
        <a:xfrm>
          <a:off x="3128162" y="834127"/>
          <a:ext cx="3642751" cy="986225"/>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56563" numCol="1" spcCol="1270" anchor="ctr" anchorCtr="0">
          <a:noAutofit/>
        </a:bodyPr>
        <a:lstStyle/>
        <a:p>
          <a:pPr lvl="0" algn="l" defTabSz="755650">
            <a:lnSpc>
              <a:spcPct val="90000"/>
            </a:lnSpc>
            <a:spcBef>
              <a:spcPct val="0"/>
            </a:spcBef>
            <a:spcAft>
              <a:spcPct val="35000"/>
            </a:spcAft>
          </a:pPr>
          <a:r>
            <a:rPr lang="es-EC" sz="1700" kern="1200" dirty="0" smtClean="0">
              <a:latin typeface="+mn-lt"/>
            </a:rPr>
            <a:t>Supermercados Magda</a:t>
          </a:r>
          <a:endParaRPr lang="es-EC" sz="1700" kern="1200" dirty="0">
            <a:latin typeface="+mn-lt"/>
          </a:endParaRPr>
        </a:p>
      </dsp:txBody>
      <dsp:txXfrm>
        <a:off x="3128162" y="1080683"/>
        <a:ext cx="3396195" cy="4931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78B83-436B-48D4-A4DB-F74397E3B113}">
      <dsp:nvSpPr>
        <dsp:cNvPr id="0" name=""/>
        <dsp:cNvSpPr/>
      </dsp:nvSpPr>
      <dsp:spPr>
        <a:xfrm>
          <a:off x="4086961" y="28817"/>
          <a:ext cx="1305827"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rgbClr val="FF0000"/>
              </a:solidFill>
            </a:rPr>
            <a:t>Capacidad de respuesta</a:t>
          </a:r>
          <a:endParaRPr lang="es-ES" sz="1400" kern="1200" dirty="0">
            <a:solidFill>
              <a:srgbClr val="FF0000"/>
            </a:solidFill>
          </a:endParaRPr>
        </a:p>
      </dsp:txBody>
      <dsp:txXfrm>
        <a:off x="4086961" y="28817"/>
        <a:ext cx="1305827" cy="947460"/>
      </dsp:txXfrm>
    </dsp:sp>
    <dsp:sp modelId="{1891501C-3CEB-4922-B7B9-E23CD5E73202}">
      <dsp:nvSpPr>
        <dsp:cNvPr id="0" name=""/>
        <dsp:cNvSpPr/>
      </dsp:nvSpPr>
      <dsp:spPr>
        <a:xfrm>
          <a:off x="2033735" y="969"/>
          <a:ext cx="3556885" cy="3556885"/>
        </a:xfrm>
        <a:prstGeom prst="circularArrow">
          <a:avLst>
            <a:gd name="adj1" fmla="val 5194"/>
            <a:gd name="adj2" fmla="val 335485"/>
            <a:gd name="adj3" fmla="val 21294985"/>
            <a:gd name="adj4" fmla="val 19764712"/>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0A22E-0562-4F79-82C3-4F244D2555C8}">
      <dsp:nvSpPr>
        <dsp:cNvPr id="0" name=""/>
        <dsp:cNvSpPr/>
      </dsp:nvSpPr>
      <dsp:spPr>
        <a:xfrm>
          <a:off x="4839493" y="1793401"/>
          <a:ext cx="947460"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Fiabilidad</a:t>
          </a:r>
          <a:endParaRPr lang="es-ES" sz="1400" kern="1200" dirty="0"/>
        </a:p>
      </dsp:txBody>
      <dsp:txXfrm>
        <a:off x="4839493" y="1793401"/>
        <a:ext cx="947460" cy="947460"/>
      </dsp:txXfrm>
    </dsp:sp>
    <dsp:sp modelId="{B280A003-5334-4F0B-9FB0-EA26987BDE93}">
      <dsp:nvSpPr>
        <dsp:cNvPr id="0" name=""/>
        <dsp:cNvSpPr/>
      </dsp:nvSpPr>
      <dsp:spPr>
        <a:xfrm>
          <a:off x="2033735" y="969"/>
          <a:ext cx="3556885" cy="3556885"/>
        </a:xfrm>
        <a:prstGeom prst="circularArrow">
          <a:avLst>
            <a:gd name="adj1" fmla="val 5194"/>
            <a:gd name="adj2" fmla="val 335485"/>
            <a:gd name="adj3" fmla="val 4016505"/>
            <a:gd name="adj4" fmla="val 2251774"/>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3CE18-422F-40DF-9504-CE7A0E8C4C46}">
      <dsp:nvSpPr>
        <dsp:cNvPr id="0" name=""/>
        <dsp:cNvSpPr/>
      </dsp:nvSpPr>
      <dsp:spPr>
        <a:xfrm>
          <a:off x="3338448" y="2883974"/>
          <a:ext cx="947460"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Empatía</a:t>
          </a:r>
          <a:endParaRPr lang="es-ES" sz="1400" kern="1200" dirty="0"/>
        </a:p>
      </dsp:txBody>
      <dsp:txXfrm>
        <a:off x="3338448" y="2883974"/>
        <a:ext cx="947460" cy="947460"/>
      </dsp:txXfrm>
    </dsp:sp>
    <dsp:sp modelId="{05987E57-E1A9-4290-8D90-CEE369FE653F}">
      <dsp:nvSpPr>
        <dsp:cNvPr id="0" name=""/>
        <dsp:cNvSpPr/>
      </dsp:nvSpPr>
      <dsp:spPr>
        <a:xfrm>
          <a:off x="2033735" y="969"/>
          <a:ext cx="3556885" cy="3556885"/>
        </a:xfrm>
        <a:prstGeom prst="circularArrow">
          <a:avLst>
            <a:gd name="adj1" fmla="val 5194"/>
            <a:gd name="adj2" fmla="val 335485"/>
            <a:gd name="adj3" fmla="val 8212741"/>
            <a:gd name="adj4" fmla="val 6448010"/>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CBD46-8D72-485B-8410-28F60F012D02}">
      <dsp:nvSpPr>
        <dsp:cNvPr id="0" name=""/>
        <dsp:cNvSpPr/>
      </dsp:nvSpPr>
      <dsp:spPr>
        <a:xfrm>
          <a:off x="1837403" y="1793401"/>
          <a:ext cx="947460"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Elementos tangibles</a:t>
          </a:r>
          <a:endParaRPr lang="es-ES" sz="1400" kern="1200" dirty="0"/>
        </a:p>
      </dsp:txBody>
      <dsp:txXfrm>
        <a:off x="1837403" y="1793401"/>
        <a:ext cx="947460" cy="947460"/>
      </dsp:txXfrm>
    </dsp:sp>
    <dsp:sp modelId="{557A9C9E-EBF6-4AC1-BCBA-504ADBAE8565}">
      <dsp:nvSpPr>
        <dsp:cNvPr id="0" name=""/>
        <dsp:cNvSpPr/>
      </dsp:nvSpPr>
      <dsp:spPr>
        <a:xfrm>
          <a:off x="2033735" y="969"/>
          <a:ext cx="3556885" cy="3556885"/>
        </a:xfrm>
        <a:prstGeom prst="circularArrow">
          <a:avLst>
            <a:gd name="adj1" fmla="val 5194"/>
            <a:gd name="adj2" fmla="val 335485"/>
            <a:gd name="adj3" fmla="val 12299803"/>
            <a:gd name="adj4" fmla="val 10769530"/>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397E9-0E7C-4647-A855-29816442968A}">
      <dsp:nvSpPr>
        <dsp:cNvPr id="0" name=""/>
        <dsp:cNvSpPr/>
      </dsp:nvSpPr>
      <dsp:spPr>
        <a:xfrm>
          <a:off x="2410751" y="28817"/>
          <a:ext cx="947460" cy="94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Seguridad</a:t>
          </a:r>
          <a:endParaRPr lang="es-ES" sz="1400" kern="1200" dirty="0"/>
        </a:p>
      </dsp:txBody>
      <dsp:txXfrm>
        <a:off x="2410751" y="28817"/>
        <a:ext cx="947460" cy="947460"/>
      </dsp:txXfrm>
    </dsp:sp>
    <dsp:sp modelId="{784B3A79-85A9-4B03-AFF3-8D9702846ED5}">
      <dsp:nvSpPr>
        <dsp:cNvPr id="0" name=""/>
        <dsp:cNvSpPr/>
      </dsp:nvSpPr>
      <dsp:spPr>
        <a:xfrm>
          <a:off x="2033735" y="969"/>
          <a:ext cx="3556885" cy="3556885"/>
        </a:xfrm>
        <a:prstGeom prst="circularArrow">
          <a:avLst>
            <a:gd name="adj1" fmla="val 5194"/>
            <a:gd name="adj2" fmla="val 335485"/>
            <a:gd name="adj3" fmla="val 16466097"/>
            <a:gd name="adj4" fmla="val 15197027"/>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BFAF2-1FCF-4CB4-87A5-10B54F0F7CC0}">
      <dsp:nvSpPr>
        <dsp:cNvPr id="0" name=""/>
        <dsp:cNvSpPr/>
      </dsp:nvSpPr>
      <dsp:spPr>
        <a:xfrm rot="16200000">
          <a:off x="516" y="670414"/>
          <a:ext cx="1795793" cy="1795793"/>
        </a:xfrm>
        <a:prstGeom prst="downArrow">
          <a:avLst>
            <a:gd name="adj1" fmla="val 50000"/>
            <a:gd name="adj2" fmla="val 35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mn-lt"/>
            </a:rPr>
            <a:t>Calidad del servicio</a:t>
          </a:r>
          <a:endParaRPr lang="es-ES" sz="1300" kern="1200" dirty="0">
            <a:latin typeface="+mn-lt"/>
          </a:endParaRPr>
        </a:p>
      </dsp:txBody>
      <dsp:txXfrm rot="5400000">
        <a:off x="516" y="1119362"/>
        <a:ext cx="1481529" cy="897897"/>
      </dsp:txXfrm>
    </dsp:sp>
    <dsp:sp modelId="{5303E51F-82B9-402C-9A79-67164B4616AB}">
      <dsp:nvSpPr>
        <dsp:cNvPr id="0" name=""/>
        <dsp:cNvSpPr/>
      </dsp:nvSpPr>
      <dsp:spPr>
        <a:xfrm rot="5400000">
          <a:off x="1948888" y="670414"/>
          <a:ext cx="1795793" cy="1795793"/>
        </a:xfrm>
        <a:prstGeom prst="downArrow">
          <a:avLst>
            <a:gd name="adj1" fmla="val 50000"/>
            <a:gd name="adj2" fmla="val 35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latin typeface="+mn-lt"/>
            </a:rPr>
            <a:t>Competitividad</a:t>
          </a:r>
          <a:endParaRPr lang="es-ES" sz="1300" kern="1200" dirty="0">
            <a:latin typeface="+mn-lt"/>
          </a:endParaRPr>
        </a:p>
      </dsp:txBody>
      <dsp:txXfrm rot="-5400000">
        <a:off x="2263152" y="1119362"/>
        <a:ext cx="1481529" cy="897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813EB-3AC5-485E-AB41-1F477A6B444E}">
      <dsp:nvSpPr>
        <dsp:cNvPr id="0" name=""/>
        <dsp:cNvSpPr/>
      </dsp:nvSpPr>
      <dsp:spPr>
        <a:xfrm>
          <a:off x="53854" y="174826"/>
          <a:ext cx="7281728" cy="425912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41299" tIns="87630" rIns="87630" bIns="87630" numCol="1" spcCol="1270" anchor="ctr" anchorCtr="0">
          <a:noAutofit/>
        </a:bodyPr>
        <a:lstStyle/>
        <a:p>
          <a:pPr lvl="0" algn="just" defTabSz="1022350">
            <a:lnSpc>
              <a:spcPct val="90000"/>
            </a:lnSpc>
            <a:spcBef>
              <a:spcPct val="0"/>
            </a:spcBef>
            <a:spcAft>
              <a:spcPct val="35000"/>
            </a:spcAft>
          </a:pPr>
          <a:r>
            <a:rPr lang="es-EC" sz="2300" b="0" kern="1200" dirty="0" smtClean="0">
              <a:latin typeface="+mn-lt"/>
              <a:cs typeface="Arial" panose="020B0604020202020204" pitchFamily="34" charset="0"/>
            </a:rPr>
            <a:t>Analizar el impacto que tienen las cinco dimensiones de la calidad del servicio en la competitividad de los autoservicios del Distrito Metropolitano de Quito, mediante el análisis de la perspectiva de los clientes, con la finalidad de conocer si la calidad del servicio puede favorecer a los autoservicios y volverlos más competitivos.</a:t>
          </a:r>
          <a:endParaRPr lang="es-EC" sz="2300" b="0" kern="1200" dirty="0">
            <a:latin typeface="+mn-lt"/>
            <a:cs typeface="Arial" panose="020B0604020202020204" pitchFamily="34" charset="0"/>
          </a:endParaRPr>
        </a:p>
      </dsp:txBody>
      <dsp:txXfrm>
        <a:off x="53854" y="174826"/>
        <a:ext cx="7281728" cy="4259128"/>
      </dsp:txXfrm>
    </dsp:sp>
    <dsp:sp modelId="{22247C97-642F-4A1A-BE7D-DCF58F7C0496}">
      <dsp:nvSpPr>
        <dsp:cNvPr id="0" name=""/>
        <dsp:cNvSpPr/>
      </dsp:nvSpPr>
      <dsp:spPr>
        <a:xfrm>
          <a:off x="3707" y="877844"/>
          <a:ext cx="1592878" cy="238931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B381E-6E68-4AAB-8094-D0F837332076}">
      <dsp:nvSpPr>
        <dsp:cNvPr id="0" name=""/>
        <dsp:cNvSpPr/>
      </dsp:nvSpPr>
      <dsp:spPr>
        <a:xfrm>
          <a:off x="1811" y="0"/>
          <a:ext cx="2818596" cy="477734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t" anchorCtr="0">
          <a:noAutofit/>
        </a:bodyPr>
        <a:lstStyle/>
        <a:p>
          <a:pPr lvl="0" algn="just" defTabSz="733425">
            <a:lnSpc>
              <a:spcPct val="90000"/>
            </a:lnSpc>
            <a:spcBef>
              <a:spcPct val="0"/>
            </a:spcBef>
            <a:spcAft>
              <a:spcPct val="35000"/>
            </a:spcAft>
          </a:pPr>
          <a:r>
            <a:rPr lang="es-EC" sz="1650" kern="1200" dirty="0" smtClean="0">
              <a:latin typeface="+mn-lt"/>
            </a:rPr>
            <a:t>Conocer el nivel de importancia de las dimensiones de la calidad del servicio según la perspectiva que tienen los clientes de los autoservicios en el Distrito Metropolitano de Quito. </a:t>
          </a:r>
          <a:endParaRPr lang="es-EC" sz="1650" kern="1200" dirty="0">
            <a:latin typeface="+mn-lt"/>
          </a:endParaRPr>
        </a:p>
      </dsp:txBody>
      <dsp:txXfrm>
        <a:off x="1811" y="1910937"/>
        <a:ext cx="2818596" cy="1910937"/>
      </dsp:txXfrm>
    </dsp:sp>
    <dsp:sp modelId="{8BF3BF6D-123A-4B3A-B6CA-2C4D265AC4ED}">
      <dsp:nvSpPr>
        <dsp:cNvPr id="0" name=""/>
        <dsp:cNvSpPr/>
      </dsp:nvSpPr>
      <dsp:spPr>
        <a:xfrm>
          <a:off x="615682" y="123005"/>
          <a:ext cx="1590855" cy="15908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2000" r="-52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D094184-528D-4507-8AB4-0DF9348D2348}">
      <dsp:nvSpPr>
        <dsp:cNvPr id="0" name=""/>
        <dsp:cNvSpPr/>
      </dsp:nvSpPr>
      <dsp:spPr>
        <a:xfrm>
          <a:off x="2904966" y="0"/>
          <a:ext cx="2818596" cy="4777343"/>
        </a:xfrm>
        <a:prstGeom prst="roundRect">
          <a:avLst>
            <a:gd name="adj" fmla="val 1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t" anchorCtr="0">
          <a:noAutofit/>
        </a:bodyPr>
        <a:lstStyle/>
        <a:p>
          <a:pPr lvl="0" algn="just" defTabSz="733425">
            <a:lnSpc>
              <a:spcPct val="90000"/>
            </a:lnSpc>
            <a:spcBef>
              <a:spcPct val="0"/>
            </a:spcBef>
            <a:spcAft>
              <a:spcPct val="35000"/>
            </a:spcAft>
          </a:pPr>
          <a:r>
            <a:rPr lang="es-EC" sz="1650" kern="1200" dirty="0" smtClean="0">
              <a:latin typeface="+mn-lt"/>
            </a:rPr>
            <a:t>Evaluar el impacto que tienen las dimensiones de la calidad del servicio en la competitividad de los autoservicios del Distrito Metropolitano de Quito.</a:t>
          </a:r>
          <a:endParaRPr lang="es-EC" sz="1650" kern="1200" dirty="0">
            <a:latin typeface="+mn-lt"/>
          </a:endParaRPr>
        </a:p>
      </dsp:txBody>
      <dsp:txXfrm>
        <a:off x="2904966" y="1910937"/>
        <a:ext cx="2818596" cy="1910937"/>
      </dsp:txXfrm>
    </dsp:sp>
    <dsp:sp modelId="{95062A38-FD4E-44DD-B10F-B1E27E2A4CD4}">
      <dsp:nvSpPr>
        <dsp:cNvPr id="0" name=""/>
        <dsp:cNvSpPr/>
      </dsp:nvSpPr>
      <dsp:spPr>
        <a:xfrm>
          <a:off x="3518837" y="163333"/>
          <a:ext cx="1590855" cy="159085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97C698C-0D1A-481B-94CB-AA65DE77FE12}">
      <dsp:nvSpPr>
        <dsp:cNvPr id="0" name=""/>
        <dsp:cNvSpPr/>
      </dsp:nvSpPr>
      <dsp:spPr>
        <a:xfrm>
          <a:off x="5809933" y="0"/>
          <a:ext cx="2818596" cy="4777343"/>
        </a:xfrm>
        <a:prstGeom prst="roundRect">
          <a:avLst>
            <a:gd name="adj" fmla="val 1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t" anchorCtr="0">
          <a:noAutofit/>
        </a:bodyPr>
        <a:lstStyle/>
        <a:p>
          <a:pPr lvl="0" algn="just" defTabSz="733425">
            <a:lnSpc>
              <a:spcPct val="90000"/>
            </a:lnSpc>
            <a:spcBef>
              <a:spcPct val="0"/>
            </a:spcBef>
            <a:spcAft>
              <a:spcPct val="35000"/>
            </a:spcAft>
          </a:pPr>
          <a:r>
            <a:rPr lang="es-EC" sz="1650" kern="1200" dirty="0" smtClean="0">
              <a:latin typeface="+mn-lt"/>
            </a:rPr>
            <a:t>Analizar los aspectos relevantes de los resultados obtenidos y proponer soluciones al problema planteado.</a:t>
          </a:r>
          <a:endParaRPr lang="es-EC" sz="1650" kern="1200" dirty="0">
            <a:latin typeface="+mn-lt"/>
          </a:endParaRPr>
        </a:p>
      </dsp:txBody>
      <dsp:txXfrm>
        <a:off x="5809933" y="1910937"/>
        <a:ext cx="2818596" cy="1910937"/>
      </dsp:txXfrm>
    </dsp:sp>
    <dsp:sp modelId="{961B701B-547D-4A63-9E76-9D73BCA6CFC0}">
      <dsp:nvSpPr>
        <dsp:cNvPr id="0" name=""/>
        <dsp:cNvSpPr/>
      </dsp:nvSpPr>
      <dsp:spPr>
        <a:xfrm>
          <a:off x="6421992" y="109562"/>
          <a:ext cx="1590855" cy="159085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BF0FFA0-FA15-4DEC-A6C6-43602D38E973}">
      <dsp:nvSpPr>
        <dsp:cNvPr id="0" name=""/>
        <dsp:cNvSpPr/>
      </dsp:nvSpPr>
      <dsp:spPr>
        <a:xfrm>
          <a:off x="317119" y="4060741"/>
          <a:ext cx="7938247" cy="716601"/>
        </a:xfrm>
        <a:prstGeom prst="leftRight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750D2-7F1B-4223-A358-483F0406F6B4}">
      <dsp:nvSpPr>
        <dsp:cNvPr id="0" name=""/>
        <dsp:cNvSpPr/>
      </dsp:nvSpPr>
      <dsp:spPr>
        <a:xfrm rot="5400000">
          <a:off x="1585245" y="-135883"/>
          <a:ext cx="2304808" cy="2576611"/>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Apariencia de las instalaciones</a:t>
          </a:r>
          <a:endParaRPr lang="es-EC" sz="1400" kern="1200" dirty="0"/>
        </a:p>
        <a:p>
          <a:pPr marL="114300" lvl="1" indent="-114300" algn="l" defTabSz="622300">
            <a:lnSpc>
              <a:spcPct val="90000"/>
            </a:lnSpc>
            <a:spcBef>
              <a:spcPct val="0"/>
            </a:spcBef>
            <a:spcAft>
              <a:spcPct val="15000"/>
            </a:spcAft>
            <a:buChar char="••"/>
          </a:pPr>
          <a:r>
            <a:rPr lang="es-EC" sz="1400" kern="1200" dirty="0" smtClean="0"/>
            <a:t>Equipos utilizados</a:t>
          </a:r>
          <a:endParaRPr lang="es-EC" sz="1400" kern="1200" dirty="0"/>
        </a:p>
        <a:p>
          <a:pPr marL="114300" lvl="1" indent="-114300" algn="l" defTabSz="622300">
            <a:lnSpc>
              <a:spcPct val="90000"/>
            </a:lnSpc>
            <a:spcBef>
              <a:spcPct val="0"/>
            </a:spcBef>
            <a:spcAft>
              <a:spcPct val="15000"/>
            </a:spcAft>
            <a:buChar char="••"/>
          </a:pPr>
          <a:r>
            <a:rPr lang="es-EC" sz="1400" kern="1200" dirty="0" smtClean="0"/>
            <a:t>Personal</a:t>
          </a:r>
          <a:endParaRPr lang="es-EC" sz="1400" kern="1200" dirty="0"/>
        </a:p>
        <a:p>
          <a:pPr marL="114300" lvl="1" indent="-114300" algn="l" defTabSz="622300">
            <a:lnSpc>
              <a:spcPct val="90000"/>
            </a:lnSpc>
            <a:spcBef>
              <a:spcPct val="0"/>
            </a:spcBef>
            <a:spcAft>
              <a:spcPct val="15000"/>
            </a:spcAft>
            <a:buChar char="••"/>
          </a:pPr>
          <a:r>
            <a:rPr lang="es-EC" sz="1400" kern="1200" dirty="0" smtClean="0"/>
            <a:t>Publicidad</a:t>
          </a:r>
          <a:endParaRPr lang="es-EC" sz="1400" kern="1200" dirty="0"/>
        </a:p>
        <a:p>
          <a:pPr marL="114300" lvl="1" indent="-114300" algn="l" defTabSz="622300">
            <a:lnSpc>
              <a:spcPct val="90000"/>
            </a:lnSpc>
            <a:spcBef>
              <a:spcPct val="0"/>
            </a:spcBef>
            <a:spcAft>
              <a:spcPct val="15000"/>
            </a:spcAft>
            <a:buChar char="••"/>
          </a:pPr>
          <a:r>
            <a:rPr lang="es-EC" sz="1400" kern="1200" dirty="0" smtClean="0"/>
            <a:t>Iluminación</a:t>
          </a:r>
          <a:endParaRPr lang="es-EC" sz="1400" kern="1200" dirty="0"/>
        </a:p>
        <a:p>
          <a:pPr marL="114300" lvl="1" indent="-114300" algn="l" defTabSz="622300">
            <a:lnSpc>
              <a:spcPct val="90000"/>
            </a:lnSpc>
            <a:spcBef>
              <a:spcPct val="0"/>
            </a:spcBef>
            <a:spcAft>
              <a:spcPct val="15000"/>
            </a:spcAft>
            <a:buChar char="••"/>
          </a:pPr>
          <a:r>
            <a:rPr lang="es-EC" sz="1400" kern="1200" dirty="0" smtClean="0"/>
            <a:t>Orden y limpieza</a:t>
          </a:r>
          <a:endParaRPr lang="es-EC" sz="1400" kern="1200" dirty="0"/>
        </a:p>
        <a:p>
          <a:pPr marL="114300" lvl="1" indent="-114300" algn="l" defTabSz="622300">
            <a:lnSpc>
              <a:spcPct val="90000"/>
            </a:lnSpc>
            <a:spcBef>
              <a:spcPct val="0"/>
            </a:spcBef>
            <a:spcAft>
              <a:spcPct val="15000"/>
            </a:spcAft>
            <a:buChar char="••"/>
          </a:pPr>
          <a:r>
            <a:rPr lang="es-EC" sz="1400" kern="1200" dirty="0" smtClean="0"/>
            <a:t>Ventilación y control de olores</a:t>
          </a:r>
          <a:endParaRPr lang="es-EC" sz="1400" kern="1200" dirty="0"/>
        </a:p>
        <a:p>
          <a:pPr marL="114300" lvl="1" indent="-114300" algn="l" defTabSz="622300">
            <a:lnSpc>
              <a:spcPct val="90000"/>
            </a:lnSpc>
            <a:spcBef>
              <a:spcPct val="0"/>
            </a:spcBef>
            <a:spcAft>
              <a:spcPct val="15000"/>
            </a:spcAft>
            <a:buChar char="••"/>
          </a:pPr>
          <a:r>
            <a:rPr lang="es-EC" sz="1400" kern="1200" dirty="0" smtClean="0"/>
            <a:t>Música</a:t>
          </a:r>
          <a:endParaRPr lang="es-EC" sz="1400" kern="1200" dirty="0"/>
        </a:p>
      </dsp:txBody>
      <dsp:txXfrm rot="-5400000">
        <a:off x="1449344" y="112529"/>
        <a:ext cx="2464100" cy="2079786"/>
      </dsp:txXfrm>
    </dsp:sp>
    <dsp:sp modelId="{B8B36963-F594-43EF-937C-BAA654BA9912}">
      <dsp:nvSpPr>
        <dsp:cNvPr id="0" name=""/>
        <dsp:cNvSpPr/>
      </dsp:nvSpPr>
      <dsp:spPr>
        <a:xfrm>
          <a:off x="0" y="382736"/>
          <a:ext cx="1449344" cy="153937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t>Elementos tangibles</a:t>
          </a:r>
          <a:endParaRPr lang="es-EC" sz="1400" kern="1200" dirty="0"/>
        </a:p>
      </dsp:txBody>
      <dsp:txXfrm>
        <a:off x="70751" y="453487"/>
        <a:ext cx="1307842" cy="1397869"/>
      </dsp:txXfrm>
    </dsp:sp>
    <dsp:sp modelId="{18933748-0458-422E-95FD-7D69A29F803C}">
      <dsp:nvSpPr>
        <dsp:cNvPr id="0" name=""/>
        <dsp:cNvSpPr/>
      </dsp:nvSpPr>
      <dsp:spPr>
        <a:xfrm rot="5400000">
          <a:off x="2124577" y="1861915"/>
          <a:ext cx="1231497" cy="2579130"/>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Personal capacitado</a:t>
          </a:r>
          <a:endParaRPr lang="es-EC" sz="1400" kern="1200" dirty="0"/>
        </a:p>
        <a:p>
          <a:pPr marL="114300" lvl="1" indent="-114300" algn="l" defTabSz="622300">
            <a:lnSpc>
              <a:spcPct val="90000"/>
            </a:lnSpc>
            <a:spcBef>
              <a:spcPct val="0"/>
            </a:spcBef>
            <a:spcAft>
              <a:spcPct val="15000"/>
            </a:spcAft>
            <a:buChar char="••"/>
          </a:pPr>
          <a:r>
            <a:rPr lang="es-EC" sz="1400" kern="1200" dirty="0" smtClean="0"/>
            <a:t>Atención respetuosa </a:t>
          </a:r>
          <a:endParaRPr lang="es-EC" sz="1400" kern="1200" dirty="0"/>
        </a:p>
        <a:p>
          <a:pPr marL="114300" lvl="1" indent="-114300" algn="l" defTabSz="622300">
            <a:lnSpc>
              <a:spcPct val="90000"/>
            </a:lnSpc>
            <a:spcBef>
              <a:spcPct val="0"/>
            </a:spcBef>
            <a:spcAft>
              <a:spcPct val="15000"/>
            </a:spcAft>
            <a:buChar char="••"/>
          </a:pPr>
          <a:r>
            <a:rPr lang="es-EC" sz="1400" kern="1200" dirty="0" smtClean="0"/>
            <a:t>Atención amable</a:t>
          </a:r>
          <a:endParaRPr lang="es-EC" sz="1400" kern="1200" dirty="0"/>
        </a:p>
      </dsp:txBody>
      <dsp:txXfrm rot="-5400000">
        <a:off x="1450761" y="2595849"/>
        <a:ext cx="2519013" cy="1111263"/>
      </dsp:txXfrm>
    </dsp:sp>
    <dsp:sp modelId="{6DB3DB88-E5C9-4DB4-8EA8-2FCDCF8F5384}">
      <dsp:nvSpPr>
        <dsp:cNvPr id="0" name=""/>
        <dsp:cNvSpPr/>
      </dsp:nvSpPr>
      <dsp:spPr>
        <a:xfrm>
          <a:off x="0" y="2381795"/>
          <a:ext cx="1450760" cy="1539371"/>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kern="1200" dirty="0" smtClean="0"/>
            <a:t>Empatía</a:t>
          </a:r>
          <a:endParaRPr lang="es-EC" sz="1400" kern="1200" dirty="0"/>
        </a:p>
      </dsp:txBody>
      <dsp:txXfrm>
        <a:off x="70820" y="2452615"/>
        <a:ext cx="1309120" cy="13977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0C04C-6CCD-4AEF-BD4B-11A80A8F1391}">
      <dsp:nvSpPr>
        <dsp:cNvPr id="0" name=""/>
        <dsp:cNvSpPr/>
      </dsp:nvSpPr>
      <dsp:spPr>
        <a:xfrm rot="5400000">
          <a:off x="1917475" y="-465558"/>
          <a:ext cx="1645701" cy="2579130"/>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Servicio sin equivocaciones</a:t>
          </a:r>
          <a:endParaRPr lang="es-EC" sz="1300" kern="1200" dirty="0"/>
        </a:p>
        <a:p>
          <a:pPr marL="114300" lvl="1" indent="-114300" algn="l" defTabSz="577850">
            <a:lnSpc>
              <a:spcPct val="90000"/>
            </a:lnSpc>
            <a:spcBef>
              <a:spcPct val="0"/>
            </a:spcBef>
            <a:spcAft>
              <a:spcPct val="15000"/>
            </a:spcAft>
            <a:buChar char="••"/>
          </a:pPr>
          <a:r>
            <a:rPr lang="es-EC" sz="1300" kern="1200" dirty="0" smtClean="0"/>
            <a:t>Cumplimiento de horarios de atención</a:t>
          </a:r>
          <a:endParaRPr lang="es-EC" sz="1300" kern="1200" dirty="0"/>
        </a:p>
        <a:p>
          <a:pPr marL="114300" lvl="1" indent="-114300" algn="l" defTabSz="577850">
            <a:lnSpc>
              <a:spcPct val="90000"/>
            </a:lnSpc>
            <a:spcBef>
              <a:spcPct val="0"/>
            </a:spcBef>
            <a:spcAft>
              <a:spcPct val="15000"/>
            </a:spcAft>
            <a:buChar char="••"/>
          </a:pPr>
          <a:r>
            <a:rPr lang="es-EC" sz="1300" kern="1200" dirty="0" smtClean="0"/>
            <a:t>Precios, promociones y descuentos transparentes</a:t>
          </a:r>
          <a:endParaRPr lang="es-EC" sz="1300" kern="1200" dirty="0"/>
        </a:p>
      </dsp:txBody>
      <dsp:txXfrm rot="-5400000">
        <a:off x="1450761" y="81493"/>
        <a:ext cx="2498793" cy="1485027"/>
      </dsp:txXfrm>
    </dsp:sp>
    <dsp:sp modelId="{A690457E-0227-415A-B726-A91D40E32083}">
      <dsp:nvSpPr>
        <dsp:cNvPr id="0" name=""/>
        <dsp:cNvSpPr/>
      </dsp:nvSpPr>
      <dsp:spPr>
        <a:xfrm>
          <a:off x="0" y="129165"/>
          <a:ext cx="1450760" cy="138968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kern="1200" dirty="0" smtClean="0"/>
            <a:t>Fiabilidad</a:t>
          </a:r>
          <a:endParaRPr lang="es-EC" sz="1300" kern="1200" dirty="0"/>
        </a:p>
      </dsp:txBody>
      <dsp:txXfrm>
        <a:off x="67839" y="197004"/>
        <a:ext cx="1315082" cy="1254005"/>
      </dsp:txXfrm>
    </dsp:sp>
    <dsp:sp modelId="{3CC3BDBE-2B5B-4A99-924E-49FEE862AA26}">
      <dsp:nvSpPr>
        <dsp:cNvPr id="0" name=""/>
        <dsp:cNvSpPr/>
      </dsp:nvSpPr>
      <dsp:spPr>
        <a:xfrm rot="5400000">
          <a:off x="2217030" y="1154165"/>
          <a:ext cx="1046591" cy="2579130"/>
        </a:xfrm>
        <a:prstGeom prst="round2Same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 Tiempo de respuesta</a:t>
          </a:r>
          <a:endParaRPr lang="es-EC" sz="1300" kern="1200" dirty="0"/>
        </a:p>
        <a:p>
          <a:pPr marL="114300" lvl="1" indent="-114300" algn="l" defTabSz="577850">
            <a:lnSpc>
              <a:spcPct val="90000"/>
            </a:lnSpc>
            <a:spcBef>
              <a:spcPct val="0"/>
            </a:spcBef>
            <a:spcAft>
              <a:spcPct val="15000"/>
            </a:spcAft>
            <a:buChar char="••"/>
          </a:pPr>
          <a:r>
            <a:rPr lang="es-EC" sz="1300" kern="1200" dirty="0" smtClean="0"/>
            <a:t> Solución de problemas</a:t>
          </a:r>
          <a:endParaRPr lang="es-EC" sz="1300" kern="1200" dirty="0"/>
        </a:p>
      </dsp:txBody>
      <dsp:txXfrm rot="-5400000">
        <a:off x="1450761" y="1971524"/>
        <a:ext cx="2528040" cy="944411"/>
      </dsp:txXfrm>
    </dsp:sp>
    <dsp:sp modelId="{FEE1FAD0-2984-4175-9E90-748405DE1C1B}">
      <dsp:nvSpPr>
        <dsp:cNvPr id="0" name=""/>
        <dsp:cNvSpPr/>
      </dsp:nvSpPr>
      <dsp:spPr>
        <a:xfrm>
          <a:off x="0" y="1789631"/>
          <a:ext cx="1450760" cy="1308239"/>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kern="1200" dirty="0" smtClean="0"/>
            <a:t>Capacidad de respuesta</a:t>
          </a:r>
          <a:endParaRPr lang="es-EC" sz="1300" kern="1200" dirty="0"/>
        </a:p>
      </dsp:txBody>
      <dsp:txXfrm>
        <a:off x="63863" y="1853494"/>
        <a:ext cx="1323034" cy="1180513"/>
      </dsp:txXfrm>
    </dsp:sp>
    <dsp:sp modelId="{0384E91E-3F11-4C54-BDC8-B4F08B82B813}">
      <dsp:nvSpPr>
        <dsp:cNvPr id="0" name=""/>
        <dsp:cNvSpPr/>
      </dsp:nvSpPr>
      <dsp:spPr>
        <a:xfrm rot="5400000">
          <a:off x="2006059" y="2822285"/>
          <a:ext cx="1468533" cy="2579130"/>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Vigilancia y supervisión en instalaciones</a:t>
          </a:r>
          <a:endParaRPr lang="es-EC" sz="1300" kern="1200" dirty="0"/>
        </a:p>
        <a:p>
          <a:pPr marL="114300" lvl="1" indent="-114300" algn="l" defTabSz="577850">
            <a:lnSpc>
              <a:spcPct val="90000"/>
            </a:lnSpc>
            <a:spcBef>
              <a:spcPct val="0"/>
            </a:spcBef>
            <a:spcAft>
              <a:spcPct val="15000"/>
            </a:spcAft>
            <a:buChar char="••"/>
          </a:pPr>
          <a:r>
            <a:rPr lang="es-EC" sz="1300" kern="1200" dirty="0" smtClean="0"/>
            <a:t>Confianza en las transacciones</a:t>
          </a:r>
          <a:endParaRPr lang="es-EC" sz="1300" kern="1200" dirty="0"/>
        </a:p>
        <a:p>
          <a:pPr marL="114300" lvl="1" indent="-114300" algn="l" defTabSz="577850">
            <a:lnSpc>
              <a:spcPct val="90000"/>
            </a:lnSpc>
            <a:spcBef>
              <a:spcPct val="0"/>
            </a:spcBef>
            <a:spcAft>
              <a:spcPct val="15000"/>
            </a:spcAft>
            <a:buChar char="••"/>
          </a:pPr>
          <a:r>
            <a:rPr lang="es-EC" sz="1300" kern="1200" dirty="0" smtClean="0"/>
            <a:t>Control de calidad de productos</a:t>
          </a:r>
          <a:endParaRPr lang="es-EC" sz="1300" kern="1200" dirty="0"/>
        </a:p>
      </dsp:txBody>
      <dsp:txXfrm rot="-5400000">
        <a:off x="1450761" y="3449271"/>
        <a:ext cx="2507442" cy="1325157"/>
      </dsp:txXfrm>
    </dsp:sp>
    <dsp:sp modelId="{7213B6FC-DACE-4154-A77B-03B79B841D4A}">
      <dsp:nvSpPr>
        <dsp:cNvPr id="0" name=""/>
        <dsp:cNvSpPr/>
      </dsp:nvSpPr>
      <dsp:spPr>
        <a:xfrm>
          <a:off x="0" y="3295438"/>
          <a:ext cx="1450760" cy="1632823"/>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kern="1200" dirty="0" smtClean="0"/>
            <a:t>Seguridad</a:t>
          </a:r>
          <a:endParaRPr lang="es-EC" sz="1300" kern="1200" dirty="0"/>
        </a:p>
      </dsp:txBody>
      <dsp:txXfrm>
        <a:off x="70820" y="3366258"/>
        <a:ext cx="1309120" cy="1491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750D2-7F1B-4223-A358-483F0406F6B4}">
      <dsp:nvSpPr>
        <dsp:cNvPr id="0" name=""/>
        <dsp:cNvSpPr/>
      </dsp:nvSpPr>
      <dsp:spPr>
        <a:xfrm rot="5400000">
          <a:off x="4651427" y="-1633101"/>
          <a:ext cx="1426105" cy="5048922"/>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Participación según ventas </a:t>
          </a:r>
          <a:endParaRPr lang="es-EC" sz="1800" kern="1200" dirty="0"/>
        </a:p>
      </dsp:txBody>
      <dsp:txXfrm rot="-5400000">
        <a:off x="2840019" y="247924"/>
        <a:ext cx="4979305" cy="1286871"/>
      </dsp:txXfrm>
    </dsp:sp>
    <dsp:sp modelId="{B8B36963-F594-43EF-937C-BAA654BA9912}">
      <dsp:nvSpPr>
        <dsp:cNvPr id="0" name=""/>
        <dsp:cNvSpPr/>
      </dsp:nvSpPr>
      <dsp:spPr>
        <a:xfrm>
          <a:off x="0" y="44"/>
          <a:ext cx="2840019" cy="1782631"/>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t>Participación de mercado</a:t>
          </a:r>
          <a:endParaRPr lang="es-EC" sz="1800" kern="1200" dirty="0"/>
        </a:p>
      </dsp:txBody>
      <dsp:txXfrm>
        <a:off x="87021" y="87065"/>
        <a:ext cx="2665977" cy="1608589"/>
      </dsp:txXfrm>
    </dsp:sp>
    <dsp:sp modelId="{18933748-0458-422E-95FD-7D69A29F803C}">
      <dsp:nvSpPr>
        <dsp:cNvPr id="0" name=""/>
        <dsp:cNvSpPr/>
      </dsp:nvSpPr>
      <dsp:spPr>
        <a:xfrm rot="5400000">
          <a:off x="4651427" y="238662"/>
          <a:ext cx="1426105" cy="5048922"/>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Rentabilidad sobre activos</a:t>
          </a:r>
          <a:endParaRPr lang="es-EC" sz="1800" kern="1200" dirty="0"/>
        </a:p>
        <a:p>
          <a:pPr marL="171450" lvl="1" indent="-171450" algn="l" defTabSz="800100">
            <a:lnSpc>
              <a:spcPct val="90000"/>
            </a:lnSpc>
            <a:spcBef>
              <a:spcPct val="0"/>
            </a:spcBef>
            <a:spcAft>
              <a:spcPct val="15000"/>
            </a:spcAft>
            <a:buChar char="••"/>
          </a:pPr>
          <a:r>
            <a:rPr lang="es-EC" sz="1800" kern="1200" dirty="0" smtClean="0"/>
            <a:t>Rentabilidad sobre el patrimonio</a:t>
          </a:r>
          <a:endParaRPr lang="es-EC" sz="1800" kern="1200" dirty="0"/>
        </a:p>
        <a:p>
          <a:pPr marL="171450" lvl="1" indent="-171450" algn="l" defTabSz="800100">
            <a:lnSpc>
              <a:spcPct val="90000"/>
            </a:lnSpc>
            <a:spcBef>
              <a:spcPct val="0"/>
            </a:spcBef>
            <a:spcAft>
              <a:spcPct val="15000"/>
            </a:spcAft>
            <a:buChar char="••"/>
          </a:pPr>
          <a:r>
            <a:rPr lang="es-EC" sz="1800" kern="1200" dirty="0" smtClean="0"/>
            <a:t>Margen neto</a:t>
          </a:r>
          <a:endParaRPr lang="es-EC" sz="1800" kern="1200" dirty="0"/>
        </a:p>
        <a:p>
          <a:pPr marL="171450" lvl="1" indent="-171450" algn="l" defTabSz="800100">
            <a:lnSpc>
              <a:spcPct val="90000"/>
            </a:lnSpc>
            <a:spcBef>
              <a:spcPct val="0"/>
            </a:spcBef>
            <a:spcAft>
              <a:spcPct val="15000"/>
            </a:spcAft>
            <a:buChar char="••"/>
          </a:pPr>
          <a:r>
            <a:rPr lang="es-EC" sz="1800" kern="1200" dirty="0" smtClean="0"/>
            <a:t>Margen bruto</a:t>
          </a:r>
          <a:endParaRPr lang="es-EC" sz="1800" kern="1200" dirty="0"/>
        </a:p>
      </dsp:txBody>
      <dsp:txXfrm rot="-5400000">
        <a:off x="2840019" y="2119688"/>
        <a:ext cx="4979305" cy="1286871"/>
      </dsp:txXfrm>
    </dsp:sp>
    <dsp:sp modelId="{6DB3DB88-E5C9-4DB4-8EA8-2FCDCF8F5384}">
      <dsp:nvSpPr>
        <dsp:cNvPr id="0" name=""/>
        <dsp:cNvSpPr/>
      </dsp:nvSpPr>
      <dsp:spPr>
        <a:xfrm>
          <a:off x="0" y="1871807"/>
          <a:ext cx="2840019" cy="1782631"/>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t>Rentabilidad</a:t>
          </a:r>
          <a:endParaRPr lang="es-EC" sz="1800" kern="1200" dirty="0"/>
        </a:p>
      </dsp:txBody>
      <dsp:txXfrm>
        <a:off x="87021" y="1958828"/>
        <a:ext cx="2665977" cy="16085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75120-A68F-40F2-975F-C8BC80254A3C}">
      <dsp:nvSpPr>
        <dsp:cNvPr id="0" name=""/>
        <dsp:cNvSpPr/>
      </dsp:nvSpPr>
      <dsp:spPr>
        <a:xfrm>
          <a:off x="0" y="0"/>
          <a:ext cx="5510784" cy="8939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i="0" kern="1200" dirty="0" smtClean="0"/>
            <a:t>Enfoque mixto: </a:t>
          </a:r>
        </a:p>
        <a:p>
          <a:pPr lvl="0" algn="l" defTabSz="889000">
            <a:lnSpc>
              <a:spcPct val="90000"/>
            </a:lnSpc>
            <a:spcBef>
              <a:spcPct val="0"/>
            </a:spcBef>
            <a:spcAft>
              <a:spcPct val="35000"/>
            </a:spcAft>
          </a:pPr>
          <a:r>
            <a:rPr lang="es-ES" sz="2000" b="1" i="0" kern="1200" dirty="0" smtClean="0"/>
            <a:t>Cuantitativo y cualitativo</a:t>
          </a:r>
          <a:endParaRPr lang="es-ES" sz="2000" b="1" i="0" kern="1200" dirty="0"/>
        </a:p>
      </dsp:txBody>
      <dsp:txXfrm>
        <a:off x="26182" y="26182"/>
        <a:ext cx="4470638" cy="841556"/>
      </dsp:txXfrm>
    </dsp:sp>
    <dsp:sp modelId="{BD6EE90D-1715-48BC-A1EB-EED3DB01A723}">
      <dsp:nvSpPr>
        <dsp:cNvPr id="0" name=""/>
        <dsp:cNvSpPr/>
      </dsp:nvSpPr>
      <dsp:spPr>
        <a:xfrm>
          <a:off x="461528" y="1056451"/>
          <a:ext cx="5510784" cy="893920"/>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i="0" kern="1200" dirty="0" smtClean="0"/>
            <a:t>Finalidad: </a:t>
          </a:r>
        </a:p>
        <a:p>
          <a:pPr lvl="0" algn="l" defTabSz="889000">
            <a:lnSpc>
              <a:spcPct val="90000"/>
            </a:lnSpc>
            <a:spcBef>
              <a:spcPct val="0"/>
            </a:spcBef>
            <a:spcAft>
              <a:spcPct val="35000"/>
            </a:spcAft>
          </a:pPr>
          <a:r>
            <a:rPr lang="es-EC" sz="2000" b="1" i="0" kern="1200" dirty="0" smtClean="0"/>
            <a:t>Aplicada	</a:t>
          </a:r>
          <a:endParaRPr lang="es-ES" sz="2000" b="1" i="0" kern="1200" dirty="0"/>
        </a:p>
      </dsp:txBody>
      <dsp:txXfrm>
        <a:off x="487710" y="1082633"/>
        <a:ext cx="4415843" cy="841556"/>
      </dsp:txXfrm>
    </dsp:sp>
    <dsp:sp modelId="{D29B1D0E-09FF-4732-B8F5-DD8231A0D390}">
      <dsp:nvSpPr>
        <dsp:cNvPr id="0" name=""/>
        <dsp:cNvSpPr/>
      </dsp:nvSpPr>
      <dsp:spPr>
        <a:xfrm>
          <a:off x="916167" y="2112902"/>
          <a:ext cx="5510784" cy="893920"/>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i="0" kern="1200" dirty="0" smtClean="0"/>
            <a:t>Control de las variables: </a:t>
          </a:r>
        </a:p>
        <a:p>
          <a:pPr lvl="0" algn="l" defTabSz="889000">
            <a:lnSpc>
              <a:spcPct val="90000"/>
            </a:lnSpc>
            <a:spcBef>
              <a:spcPct val="0"/>
            </a:spcBef>
            <a:spcAft>
              <a:spcPct val="35000"/>
            </a:spcAft>
          </a:pPr>
          <a:r>
            <a:rPr lang="es-EC" sz="2000" b="1" i="0" kern="1200" dirty="0" smtClean="0"/>
            <a:t>No experimental</a:t>
          </a:r>
          <a:endParaRPr lang="es-ES" sz="2000" b="1" i="0" kern="1200" dirty="0"/>
        </a:p>
      </dsp:txBody>
      <dsp:txXfrm>
        <a:off x="942349" y="2139084"/>
        <a:ext cx="4422732" cy="841556"/>
      </dsp:txXfrm>
    </dsp:sp>
    <dsp:sp modelId="{873C046C-DEE9-465A-860A-C16B8A817A59}">
      <dsp:nvSpPr>
        <dsp:cNvPr id="0" name=""/>
        <dsp:cNvSpPr/>
      </dsp:nvSpPr>
      <dsp:spPr>
        <a:xfrm>
          <a:off x="1377695" y="3169353"/>
          <a:ext cx="5510784" cy="8939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i="0" kern="1200" dirty="0" smtClean="0"/>
            <a:t>Alcance: </a:t>
          </a:r>
        </a:p>
        <a:p>
          <a:pPr lvl="0" algn="l" defTabSz="889000">
            <a:lnSpc>
              <a:spcPct val="90000"/>
            </a:lnSpc>
            <a:spcBef>
              <a:spcPct val="0"/>
            </a:spcBef>
            <a:spcAft>
              <a:spcPct val="35000"/>
            </a:spcAft>
          </a:pPr>
          <a:r>
            <a:rPr lang="es-EC" sz="2000" b="1" i="0" kern="1200" dirty="0" smtClean="0"/>
            <a:t>Descriptivo Correlacional</a:t>
          </a:r>
          <a:endParaRPr lang="es-ES" sz="2000" b="1" i="0" kern="1200" dirty="0"/>
        </a:p>
      </dsp:txBody>
      <dsp:txXfrm>
        <a:off x="1403877" y="3195535"/>
        <a:ext cx="4415843" cy="841556"/>
      </dsp:txXfrm>
    </dsp:sp>
    <dsp:sp modelId="{916B54AE-B8CD-4421-9912-2A40F58AF808}">
      <dsp:nvSpPr>
        <dsp:cNvPr id="0" name=""/>
        <dsp:cNvSpPr/>
      </dsp:nvSpPr>
      <dsp:spPr>
        <a:xfrm>
          <a:off x="4929735" y="684661"/>
          <a:ext cx="581048" cy="58104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dirty="0">
            <a:solidFill>
              <a:schemeClr val="tx1"/>
            </a:solidFill>
          </a:endParaRPr>
        </a:p>
      </dsp:txBody>
      <dsp:txXfrm>
        <a:off x="5060471" y="684661"/>
        <a:ext cx="319576" cy="437239"/>
      </dsp:txXfrm>
    </dsp:sp>
    <dsp:sp modelId="{76164610-1935-4BA1-8F3F-D8340AE382AE}">
      <dsp:nvSpPr>
        <dsp:cNvPr id="0" name=""/>
        <dsp:cNvSpPr/>
      </dsp:nvSpPr>
      <dsp:spPr>
        <a:xfrm>
          <a:off x="5391263" y="1741112"/>
          <a:ext cx="581048" cy="581048"/>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dirty="0">
            <a:solidFill>
              <a:schemeClr val="tx1"/>
            </a:solidFill>
          </a:endParaRPr>
        </a:p>
      </dsp:txBody>
      <dsp:txXfrm>
        <a:off x="5521999" y="1741112"/>
        <a:ext cx="319576" cy="437239"/>
      </dsp:txXfrm>
    </dsp:sp>
    <dsp:sp modelId="{816ECF53-ADC6-46F7-BD30-8D7713A5D5CD}">
      <dsp:nvSpPr>
        <dsp:cNvPr id="0" name=""/>
        <dsp:cNvSpPr/>
      </dsp:nvSpPr>
      <dsp:spPr>
        <a:xfrm>
          <a:off x="5845903" y="2797564"/>
          <a:ext cx="581048" cy="581048"/>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dirty="0">
            <a:solidFill>
              <a:schemeClr val="tx1"/>
            </a:solidFill>
          </a:endParaRPr>
        </a:p>
      </dsp:txBody>
      <dsp:txXfrm>
        <a:off x="5976639" y="2797564"/>
        <a:ext cx="319576" cy="4372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D4E1-83BE-4646-9F44-9A38DAEEDBC7}">
      <dsp:nvSpPr>
        <dsp:cNvPr id="0" name=""/>
        <dsp:cNvSpPr/>
      </dsp:nvSpPr>
      <dsp:spPr>
        <a:xfrm>
          <a:off x="0" y="26153"/>
          <a:ext cx="1276084"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s-MX" sz="1600" kern="1200" dirty="0" smtClean="0"/>
            <a:t>Universo</a:t>
          </a:r>
          <a:endParaRPr lang="es-MX" sz="1600" kern="1200" dirty="0"/>
        </a:p>
      </dsp:txBody>
      <dsp:txXfrm>
        <a:off x="0" y="26153"/>
        <a:ext cx="1276084" cy="1089000"/>
      </dsp:txXfrm>
    </dsp:sp>
    <dsp:sp modelId="{AA516CE1-D4C3-42F6-867B-45D44C8FE69F}">
      <dsp:nvSpPr>
        <dsp:cNvPr id="0" name=""/>
        <dsp:cNvSpPr/>
      </dsp:nvSpPr>
      <dsp:spPr>
        <a:xfrm>
          <a:off x="1276084" y="26153"/>
          <a:ext cx="255216" cy="10890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2F8CAC-4E2D-4CEC-A22B-DB6B8DE46657}">
      <dsp:nvSpPr>
        <dsp:cNvPr id="0" name=""/>
        <dsp:cNvSpPr/>
      </dsp:nvSpPr>
      <dsp:spPr>
        <a:xfrm>
          <a:off x="1633388" y="26153"/>
          <a:ext cx="3470950" cy="10890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Población urbana del Distrito Metropolitano de Quito, 1.609.418 habitantes.</a:t>
          </a:r>
          <a:endParaRPr lang="es-MX" sz="1600" kern="1200" dirty="0"/>
        </a:p>
      </dsp:txBody>
      <dsp:txXfrm>
        <a:off x="1633388" y="26153"/>
        <a:ext cx="3470950" cy="1089000"/>
      </dsp:txXfrm>
    </dsp:sp>
    <dsp:sp modelId="{12A9DA35-80A3-4F89-9DB4-CA76F42FBA73}">
      <dsp:nvSpPr>
        <dsp:cNvPr id="0" name=""/>
        <dsp:cNvSpPr/>
      </dsp:nvSpPr>
      <dsp:spPr>
        <a:xfrm>
          <a:off x="0" y="1313153"/>
          <a:ext cx="1276084"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s-MX" sz="1600" kern="1200" dirty="0" smtClean="0"/>
            <a:t>Unidad de muestreo</a:t>
          </a:r>
          <a:endParaRPr lang="es-MX" sz="1600" kern="1200" dirty="0"/>
        </a:p>
      </dsp:txBody>
      <dsp:txXfrm>
        <a:off x="0" y="1313153"/>
        <a:ext cx="1276084" cy="1089000"/>
      </dsp:txXfrm>
    </dsp:sp>
    <dsp:sp modelId="{F44DDE62-9C69-459B-9980-2517BF3D1075}">
      <dsp:nvSpPr>
        <dsp:cNvPr id="0" name=""/>
        <dsp:cNvSpPr/>
      </dsp:nvSpPr>
      <dsp:spPr>
        <a:xfrm>
          <a:off x="1276084" y="1313153"/>
          <a:ext cx="255216" cy="10890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2A370-6E0E-4B50-9AE5-6B23509E1AA3}">
      <dsp:nvSpPr>
        <dsp:cNvPr id="0" name=""/>
        <dsp:cNvSpPr/>
      </dsp:nvSpPr>
      <dsp:spPr>
        <a:xfrm>
          <a:off x="1633388" y="1313153"/>
          <a:ext cx="3470950" cy="10890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Clientes de las cuatro cadenas de supermercados.</a:t>
          </a:r>
          <a:endParaRPr lang="es-MX" sz="1600" kern="1200" dirty="0"/>
        </a:p>
      </dsp:txBody>
      <dsp:txXfrm>
        <a:off x="1633388" y="1313153"/>
        <a:ext cx="3470950" cy="1089000"/>
      </dsp:txXfrm>
    </dsp:sp>
    <dsp:sp modelId="{B86312CB-D6E8-4212-A28B-AA08525577F6}">
      <dsp:nvSpPr>
        <dsp:cNvPr id="0" name=""/>
        <dsp:cNvSpPr/>
      </dsp:nvSpPr>
      <dsp:spPr>
        <a:xfrm>
          <a:off x="0" y="2600153"/>
          <a:ext cx="1276084"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s-MX" sz="1600" kern="1200" dirty="0" smtClean="0"/>
            <a:t>Unidad de análisis </a:t>
          </a:r>
          <a:endParaRPr lang="es-MX" sz="1600" kern="1200" dirty="0"/>
        </a:p>
      </dsp:txBody>
      <dsp:txXfrm>
        <a:off x="0" y="2600153"/>
        <a:ext cx="1276084" cy="1089000"/>
      </dsp:txXfrm>
    </dsp:sp>
    <dsp:sp modelId="{6270B9EB-6027-44B7-A62A-B01418AEFA9B}">
      <dsp:nvSpPr>
        <dsp:cNvPr id="0" name=""/>
        <dsp:cNvSpPr/>
      </dsp:nvSpPr>
      <dsp:spPr>
        <a:xfrm>
          <a:off x="1276084" y="2600153"/>
          <a:ext cx="255216" cy="10890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E9C4D-B9B7-4877-8D6A-855E8A4466EA}">
      <dsp:nvSpPr>
        <dsp:cNvPr id="0" name=""/>
        <dsp:cNvSpPr/>
      </dsp:nvSpPr>
      <dsp:spPr>
        <a:xfrm>
          <a:off x="1633388" y="2600153"/>
          <a:ext cx="3470950" cy="10890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Usuarios</a:t>
          </a:r>
          <a:r>
            <a:rPr lang="es-MX" sz="1600" kern="1200" baseline="0" dirty="0" smtClean="0"/>
            <a:t> del servicio entre 20 y 69 años.</a:t>
          </a:r>
          <a:endParaRPr lang="es-MX" sz="1600" kern="1200" dirty="0"/>
        </a:p>
      </dsp:txBody>
      <dsp:txXfrm>
        <a:off x="1633388" y="2600153"/>
        <a:ext cx="3470950" cy="1089000"/>
      </dsp:txXfrm>
    </dsp:sp>
    <dsp:sp modelId="{87402C0E-151B-4824-9CA8-7B5933CC6EEA}">
      <dsp:nvSpPr>
        <dsp:cNvPr id="0" name=""/>
        <dsp:cNvSpPr/>
      </dsp:nvSpPr>
      <dsp:spPr>
        <a:xfrm>
          <a:off x="0" y="3887153"/>
          <a:ext cx="1276084"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s-MX" sz="1600" kern="1200" dirty="0" smtClean="0"/>
            <a:t>Muestra</a:t>
          </a:r>
          <a:endParaRPr lang="es-MX" sz="1600" kern="1200" dirty="0"/>
        </a:p>
      </dsp:txBody>
      <dsp:txXfrm>
        <a:off x="0" y="3887153"/>
        <a:ext cx="1276084" cy="1089000"/>
      </dsp:txXfrm>
    </dsp:sp>
    <dsp:sp modelId="{807F37ED-6613-4648-80ED-2CF524298F9B}">
      <dsp:nvSpPr>
        <dsp:cNvPr id="0" name=""/>
        <dsp:cNvSpPr/>
      </dsp:nvSpPr>
      <dsp:spPr>
        <a:xfrm>
          <a:off x="1276084" y="3887153"/>
          <a:ext cx="255216" cy="108900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21C12F-C28A-4F54-BFEC-7A062D88AD5D}">
      <dsp:nvSpPr>
        <dsp:cNvPr id="0" name=""/>
        <dsp:cNvSpPr/>
      </dsp:nvSpPr>
      <dsp:spPr>
        <a:xfrm>
          <a:off x="1633388" y="3887153"/>
          <a:ext cx="3470950" cy="10890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248 clientes escogidos aleatoriamente </a:t>
          </a:r>
          <a:endParaRPr lang="es-MX" sz="1600" kern="1200" dirty="0"/>
        </a:p>
      </dsp:txBody>
      <dsp:txXfrm>
        <a:off x="1633388" y="3887153"/>
        <a:ext cx="3470950" cy="10890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420014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78179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133135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1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solidFill>
                <a:prstClr val="black"/>
              </a:solidFill>
              <a:cs typeface="Arial" charset="0"/>
            </a:endParaRPr>
          </a:p>
        </p:txBody>
      </p:sp>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323528" y="44624"/>
            <a:ext cx="2736304" cy="706699"/>
          </a:xfrm>
          <a:prstGeom prst="rect">
            <a:avLst/>
          </a:prstGeom>
        </p:spPr>
      </p:pic>
    </p:spTree>
    <p:extLst>
      <p:ext uri="{BB962C8B-B14F-4D97-AF65-F5344CB8AC3E}">
        <p14:creationId xmlns:p14="http://schemas.microsoft.com/office/powerpoint/2010/main" val="2107338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a:defRPr/>
            </a:pPr>
            <a:fld id="{34619237-1053-4D81-ADFC-F30A72B3CD9E}"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393BC69E-E9B7-41E8-AF80-70E70AA491BB}"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91960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0AE7EA8C-A6EF-480F-BDAC-5D27ACE36505}"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8E025FF9-22F5-4F15-8252-FC2F71753274}"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37997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B57CC29C-3766-4084-9E9A-18975D9803CA}"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363C89BF-F025-4CF1-A517-703CAF114FB2}"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9475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a:defRPr/>
            </a:pPr>
            <a:fld id="{497059B2-F978-4F3E-A773-AE851B40EEAF}"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3A9F59F3-708D-41BC-9AC5-1B66C051A2EF}"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37909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a:defRPr/>
            </a:pPr>
            <a:fld id="{167B4737-2324-40D3-ADCD-0170482FA545}"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pPr>
              <a:defRPr/>
            </a:pPr>
            <a:fld id="{6F234614-0FB4-43FD-927E-3FF80C1236D9}"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71135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fld id="{01AA805C-C5E4-4468-B7B9-15C4EFD29F0C}"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3DE1F370-B14D-43BB-9312-A807AEF3E433}"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38353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A46D5776-9AC4-40E5-AE1C-B5077024AE2A}"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pPr>
              <a:defRPr/>
            </a:pPr>
            <a:fld id="{835723BC-C067-44D3-A86C-91F6E326BD74}"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45524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2273679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8AF1D91E-4F4D-44FE-830A-03271977C898}"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CD575DC2-B38B-4B0F-BCDD-2A14601CC84C}"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935976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DED4EA09-1798-4394-96CB-B53E38506FB0}"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EC5974AA-3384-4F02-AE12-8A734119CD38}"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896231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3C84208E-46C9-468F-8D5E-E96592667EAF}"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216D741F-CF92-4B8E-B3C4-F9D363E3065E}"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27544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2112ED0E-8400-49C2-9D91-B70C4754EF67}" type="datetimeFigureOut">
              <a:rPr lang="es-ES" smtClean="0">
                <a:solidFill>
                  <a:prstClr val="black">
                    <a:tint val="75000"/>
                  </a:prstClr>
                </a:solidFill>
              </a:rPr>
              <a:pPr>
                <a:defRPr/>
              </a:pPr>
              <a:t>19/09/2018</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DDC25EA6-D1B0-441F-880B-9424BBDDF530}" type="slidenum">
              <a:rPr lang="es-ES" smtClean="0">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490726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44"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solidFill>
                <a:prstClr val="black"/>
              </a:solidFill>
              <a:cs typeface="Arial" charset="0"/>
            </a:endParaRPr>
          </a:p>
        </p:txBody>
      </p:sp>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323528" y="44624"/>
            <a:ext cx="2736304" cy="706699"/>
          </a:xfrm>
          <a:prstGeom prst="rect">
            <a:avLst/>
          </a:prstGeom>
        </p:spPr>
      </p:pic>
    </p:spTree>
    <p:extLst>
      <p:ext uri="{BB962C8B-B14F-4D97-AF65-F5344CB8AC3E}">
        <p14:creationId xmlns:p14="http://schemas.microsoft.com/office/powerpoint/2010/main" val="4264059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84642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306373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395076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36813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264922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9755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06A6C5-585D-4390-8B98-D7C42CC03B0B}" type="datetimeFigureOut">
              <a:rPr lang="es-EC" smtClean="0"/>
              <a:t>19/09/2018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E0AA9C31-D8A5-4D06-BCB0-BC77438FCF72}" type="slidenum">
              <a:rPr lang="es-EC" smtClean="0"/>
              <a:t>‹Nº›</a:t>
            </a:fld>
            <a:endParaRPr lang="es-EC" dirty="0"/>
          </a:p>
        </p:txBody>
      </p:sp>
    </p:spTree>
    <p:extLst>
      <p:ext uri="{BB962C8B-B14F-4D97-AF65-F5344CB8AC3E}">
        <p14:creationId xmlns:p14="http://schemas.microsoft.com/office/powerpoint/2010/main" val="350061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6A6C5-585D-4390-8B98-D7C42CC03B0B}" type="datetimeFigureOut">
              <a:rPr lang="es-EC" smtClean="0"/>
              <a:t>19/09/2018</a:t>
            </a:fld>
            <a:endParaRPr lang="es-EC"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A9C31-D8A5-4D06-BCB0-BC77438FCF72}" type="slidenum">
              <a:rPr lang="es-EC" smtClean="0"/>
              <a:t>‹Nº›</a:t>
            </a:fld>
            <a:endParaRPr lang="es-EC" dirty="0"/>
          </a:p>
        </p:txBody>
      </p:sp>
    </p:spTree>
    <p:extLst>
      <p:ext uri="{BB962C8B-B14F-4D97-AF65-F5344CB8AC3E}">
        <p14:creationId xmlns:p14="http://schemas.microsoft.com/office/powerpoint/2010/main" val="64322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F2EB4590-1906-454F-B82B-20290754958B}" type="datetimeFigureOut">
              <a:rPr lang="es-ES" smtClean="0">
                <a:solidFill>
                  <a:prstClr val="black">
                    <a:tint val="75000"/>
                  </a:prstClr>
                </a:solidFill>
                <a:latin typeface="Arial" charset="0"/>
                <a:cs typeface="Arial" charset="0"/>
              </a:rPr>
              <a:pPr fontAlgn="base">
                <a:spcBef>
                  <a:spcPct val="0"/>
                </a:spcBef>
                <a:spcAft>
                  <a:spcPct val="0"/>
                </a:spcAft>
                <a:defRPr/>
              </a:pPr>
              <a:t>19/09/2018</a:t>
            </a:fld>
            <a:endParaRPr lang="es-ES" dirty="0">
              <a:solidFill>
                <a:prstClr val="black">
                  <a:tint val="75000"/>
                </a:prstClr>
              </a:solidFill>
              <a:latin typeface="Arial" charset="0"/>
              <a:cs typeface="Arial"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dirty="0">
              <a:solidFill>
                <a:prstClr val="black">
                  <a:tint val="75000"/>
                </a:prstClr>
              </a:solidFill>
              <a:latin typeface="Arial" charset="0"/>
              <a:cs typeface="Arial"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ED2005D-0BD5-4B0B-BC5D-F89B8D5DD097}" type="slidenum">
              <a:rPr lang="es-ES" smtClean="0">
                <a:solidFill>
                  <a:prstClr val="black">
                    <a:tint val="75000"/>
                  </a:prstClr>
                </a:solidFill>
                <a:latin typeface="Arial" charset="0"/>
                <a:cs typeface="Arial" charset="0"/>
              </a:rPr>
              <a:pPr fontAlgn="base">
                <a:spcBef>
                  <a:spcPct val="0"/>
                </a:spcBef>
                <a:spcAft>
                  <a:spcPct val="0"/>
                </a:spcAft>
                <a:defRPr/>
              </a:pPr>
              <a:t>‹Nº›</a:t>
            </a:fld>
            <a:endParaRPr lang="es-E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926356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54741" y="847165"/>
            <a:ext cx="8167210" cy="6344471"/>
          </a:xfrm>
        </p:spPr>
        <p:txBody>
          <a:bodyPr>
            <a:noAutofit/>
          </a:bodyPr>
          <a:lstStyle/>
          <a:p>
            <a:r>
              <a:rPr lang="es-ES" sz="1800" b="1" dirty="0" smtClean="0">
                <a:solidFill>
                  <a:srgbClr val="336600"/>
                </a:solidFill>
                <a:latin typeface="Rockwell" panose="02060603020205020403" pitchFamily="18" charset="0"/>
                <a:cs typeface="Arial" panose="020B0604020202020204" pitchFamily="34" charset="0"/>
              </a:rPr>
              <a:t/>
            </a:r>
            <a:br>
              <a:rPr lang="es-ES" sz="1800" b="1" dirty="0" smtClean="0">
                <a:solidFill>
                  <a:srgbClr val="336600"/>
                </a:solidFill>
                <a:latin typeface="Rockwell" panose="02060603020205020403" pitchFamily="18" charset="0"/>
                <a:cs typeface="Arial" panose="020B0604020202020204" pitchFamily="34" charset="0"/>
              </a:rPr>
            </a:br>
            <a:r>
              <a:rPr lang="es-ES" sz="1800" b="1" dirty="0" smtClean="0">
                <a:solidFill>
                  <a:srgbClr val="336600"/>
                </a:solidFill>
                <a:latin typeface="Rockwell" panose="02060603020205020403" pitchFamily="18" charset="0"/>
                <a:cs typeface="Arial" panose="020B0604020202020204" pitchFamily="34" charset="0"/>
              </a:rPr>
              <a:t/>
            </a:r>
            <a:br>
              <a:rPr lang="es-ES" sz="1800" b="1" dirty="0" smtClean="0">
                <a:solidFill>
                  <a:srgbClr val="336600"/>
                </a:solidFill>
                <a:latin typeface="Rockwell" panose="02060603020205020403" pitchFamily="18" charset="0"/>
                <a:cs typeface="Arial" panose="020B0604020202020204" pitchFamily="34" charset="0"/>
              </a:rPr>
            </a:br>
            <a:r>
              <a:rPr lang="es-ES" sz="1800" b="1" dirty="0" smtClean="0">
                <a:latin typeface="Rockwell" panose="02060603020205020403" pitchFamily="18" charset="0"/>
                <a:cs typeface="Arial" panose="020B0604020202020204" pitchFamily="34" charset="0"/>
              </a:rPr>
              <a:t>DEPARTAMENTO DE CIENCIAS ECONÓMICAS, </a:t>
            </a:r>
            <a:br>
              <a:rPr lang="es-ES" sz="1800" b="1" dirty="0" smtClean="0">
                <a:latin typeface="Rockwell" panose="02060603020205020403" pitchFamily="18" charset="0"/>
                <a:cs typeface="Arial" panose="020B0604020202020204" pitchFamily="34" charset="0"/>
              </a:rPr>
            </a:br>
            <a:r>
              <a:rPr lang="es-ES" sz="1800" b="1" dirty="0" smtClean="0">
                <a:latin typeface="Rockwell" panose="02060603020205020403" pitchFamily="18" charset="0"/>
                <a:cs typeface="Arial" panose="020B0604020202020204" pitchFamily="34" charset="0"/>
              </a:rPr>
              <a:t>ADMINISTRATIVAS Y DE COMERCIO – CEAC</a:t>
            </a:r>
            <a:r>
              <a:rPr lang="es-ES" sz="1800" b="1" dirty="0" smtClean="0">
                <a:solidFill>
                  <a:srgbClr val="336600"/>
                </a:solidFill>
                <a:latin typeface="Rockwell" panose="02060603020205020403" pitchFamily="18" charset="0"/>
                <a:cs typeface="Arial" panose="020B0604020202020204" pitchFamily="34" charset="0"/>
              </a:rPr>
              <a:t/>
            </a:r>
            <a:br>
              <a:rPr lang="es-ES" sz="1800" b="1" dirty="0" smtClean="0">
                <a:solidFill>
                  <a:srgbClr val="336600"/>
                </a:solidFill>
                <a:latin typeface="Rockwell" panose="02060603020205020403" pitchFamily="18" charset="0"/>
                <a:cs typeface="Arial" panose="020B0604020202020204" pitchFamily="34" charset="0"/>
              </a:rPr>
            </a:br>
            <a:r>
              <a:rPr lang="es-ES" sz="1800" b="1" dirty="0" smtClean="0">
                <a:solidFill>
                  <a:srgbClr val="336600"/>
                </a:solidFill>
                <a:latin typeface="Rockwell" panose="02060603020205020403" pitchFamily="18" charset="0"/>
                <a:cs typeface="Arial" panose="020B0604020202020204" pitchFamily="34" charset="0"/>
              </a:rPr>
              <a:t/>
            </a:r>
            <a:br>
              <a:rPr lang="es-ES" sz="1800" b="1" dirty="0" smtClean="0">
                <a:solidFill>
                  <a:srgbClr val="336600"/>
                </a:solidFill>
                <a:latin typeface="Rockwell" panose="02060603020205020403" pitchFamily="18" charset="0"/>
                <a:cs typeface="Arial" panose="020B0604020202020204" pitchFamily="34" charset="0"/>
              </a:rPr>
            </a:br>
            <a:r>
              <a:rPr lang="es-EC" sz="1800" b="1" dirty="0" smtClean="0">
                <a:latin typeface="Rockwell" panose="02060603020205020403" pitchFamily="18" charset="0"/>
              </a:rPr>
              <a:t>CARRERA DE INGENIERÍA COMERCIAL  </a:t>
            </a:r>
            <a:br>
              <a:rPr lang="es-EC" sz="1800" b="1" dirty="0" smtClean="0">
                <a:latin typeface="Rockwell" panose="02060603020205020403" pitchFamily="18" charset="0"/>
              </a:rPr>
            </a:br>
            <a:r>
              <a:rPr lang="es-EC" sz="1800" b="1" dirty="0" smtClean="0">
                <a:latin typeface="Rockwell" panose="02060603020205020403" pitchFamily="18" charset="0"/>
              </a:rPr>
              <a:t>MODALIDAD PRESENCIAL</a:t>
            </a:r>
            <a:br>
              <a:rPr lang="es-EC" sz="1800" b="1" dirty="0" smtClean="0">
                <a:latin typeface="Rockwell" panose="02060603020205020403" pitchFamily="18" charset="0"/>
              </a:rPr>
            </a:br>
            <a:r>
              <a:rPr lang="es-EC" sz="1800" b="1" dirty="0">
                <a:latin typeface="Rockwell" panose="02060603020205020403" pitchFamily="18" charset="0"/>
              </a:rPr>
              <a:t/>
            </a:r>
            <a:br>
              <a:rPr lang="es-EC" sz="1800" b="1" dirty="0">
                <a:latin typeface="Rockwell" panose="02060603020205020403" pitchFamily="18" charset="0"/>
              </a:rPr>
            </a:br>
            <a:r>
              <a:rPr lang="es-EC" sz="1800" b="1" dirty="0" smtClean="0">
                <a:latin typeface="Rockwell" panose="02060603020205020403" pitchFamily="18" charset="0"/>
              </a:rPr>
              <a:t>TEMA: “IMPACTO </a:t>
            </a:r>
            <a:r>
              <a:rPr lang="es-EC" sz="1800" b="1" dirty="0">
                <a:latin typeface="Rockwell" panose="02060603020205020403" pitchFamily="18" charset="0"/>
              </a:rPr>
              <a:t>DE LAS DIMENSIONES DE LA CALIDAD DEL SERVICIO EN LA COMPETITIVIDAD DE LOS AUTOSERVICIOS DEL </a:t>
            </a:r>
            <a:r>
              <a:rPr lang="es-EC" sz="1800" b="1" dirty="0" smtClean="0">
                <a:latin typeface="Rockwell" panose="02060603020205020403" pitchFamily="18" charset="0"/>
              </a:rPr>
              <a:t>DMQ, </a:t>
            </a:r>
            <a:r>
              <a:rPr lang="es-EC" sz="1800" b="1" dirty="0">
                <a:latin typeface="Rockwell" panose="02060603020205020403" pitchFamily="18" charset="0"/>
              </a:rPr>
              <a:t>DESDE LA PERSPECTIVA DE LOS CLIENTES”</a:t>
            </a:r>
            <a:br>
              <a:rPr lang="es-EC" sz="1800" b="1" dirty="0">
                <a:latin typeface="Rockwell" panose="02060603020205020403" pitchFamily="18" charset="0"/>
              </a:rPr>
            </a:br>
            <a:r>
              <a:rPr lang="es-EC" sz="1800" b="1" dirty="0" smtClean="0">
                <a:latin typeface="Rockwell" panose="02060603020205020403" pitchFamily="18" charset="0"/>
              </a:rPr>
              <a:t> </a:t>
            </a:r>
            <a:br>
              <a:rPr lang="es-EC" sz="1800" b="1" dirty="0" smtClean="0">
                <a:latin typeface="Rockwell" panose="02060603020205020403" pitchFamily="18" charset="0"/>
              </a:rPr>
            </a:br>
            <a:r>
              <a:rPr lang="es-EC" sz="1800" b="1" dirty="0" smtClean="0">
                <a:latin typeface="Rockwell" panose="02060603020205020403" pitchFamily="18" charset="0"/>
              </a:rPr>
              <a:t>AUTORAS: </a:t>
            </a:r>
            <a:br>
              <a:rPr lang="es-EC" sz="1800" b="1" dirty="0" smtClean="0">
                <a:latin typeface="Rockwell" panose="02060603020205020403" pitchFamily="18" charset="0"/>
              </a:rPr>
            </a:br>
            <a:r>
              <a:rPr lang="es-EC" sz="1800" b="1" dirty="0" smtClean="0">
                <a:latin typeface="Rockwell" panose="02060603020205020403" pitchFamily="18" charset="0"/>
              </a:rPr>
              <a:t>CUÑAS USIÑA, PAOLA MARLENE</a:t>
            </a:r>
            <a:br>
              <a:rPr lang="es-EC" sz="1800" b="1" dirty="0" smtClean="0">
                <a:latin typeface="Rockwell" panose="02060603020205020403" pitchFamily="18" charset="0"/>
              </a:rPr>
            </a:br>
            <a:r>
              <a:rPr lang="es-EC" sz="1800" b="1" dirty="0" smtClean="0">
                <a:latin typeface="Rockwell" panose="02060603020205020403" pitchFamily="18" charset="0"/>
              </a:rPr>
              <a:t>ROSERO JÁCOME, STEPHANIE PATRICIA</a:t>
            </a:r>
            <a:br>
              <a:rPr lang="es-EC" sz="1800" b="1" dirty="0" smtClean="0">
                <a:latin typeface="Rockwell" panose="02060603020205020403" pitchFamily="18" charset="0"/>
              </a:rPr>
            </a:br>
            <a:r>
              <a:rPr lang="es-EC" sz="1800" b="1" dirty="0" smtClean="0">
                <a:latin typeface="Rockwell" panose="02060603020205020403" pitchFamily="18" charset="0"/>
              </a:rPr>
              <a:t/>
            </a:r>
            <a:br>
              <a:rPr lang="es-EC" sz="1800" b="1" dirty="0" smtClean="0">
                <a:latin typeface="Rockwell" panose="02060603020205020403" pitchFamily="18" charset="0"/>
              </a:rPr>
            </a:br>
            <a:r>
              <a:rPr lang="es-EC" sz="1800" b="1" dirty="0" smtClean="0">
                <a:latin typeface="Rockwell" panose="02060603020205020403" pitchFamily="18" charset="0"/>
              </a:rPr>
              <a:t>DIRECTOR: ING. VEGA DÁVILA, IVÁN  MARCELO MBA. </a:t>
            </a:r>
            <a:br>
              <a:rPr lang="es-EC" sz="1800" b="1" dirty="0" smtClean="0">
                <a:latin typeface="Rockwell" panose="02060603020205020403" pitchFamily="18" charset="0"/>
              </a:rPr>
            </a:br>
            <a:r>
              <a:rPr lang="es-EC" sz="1800" b="1" dirty="0" smtClean="0">
                <a:latin typeface="Rockwell" panose="02060603020205020403" pitchFamily="18" charset="0"/>
              </a:rPr>
              <a:t/>
            </a:r>
            <a:br>
              <a:rPr lang="es-EC" sz="1800" b="1" dirty="0" smtClean="0">
                <a:latin typeface="Rockwell" panose="02060603020205020403" pitchFamily="18" charset="0"/>
              </a:rPr>
            </a:br>
            <a:r>
              <a:rPr lang="es-EC" sz="1800" b="1" dirty="0" smtClean="0">
                <a:latin typeface="Rockwell" panose="02060603020205020403" pitchFamily="18" charset="0"/>
              </a:rPr>
              <a:t>SANGOLQUÍ, AGOSTO 2018</a:t>
            </a:r>
            <a:r>
              <a:rPr lang="en-US" sz="1800" dirty="0" smtClean="0">
                <a:latin typeface="Rockwell" panose="02060603020205020403" pitchFamily="18" charset="0"/>
              </a:rPr>
              <a:t/>
            </a:r>
            <a:br>
              <a:rPr lang="en-US" sz="1800" dirty="0" smtClean="0">
                <a:latin typeface="Rockwell" panose="02060603020205020403" pitchFamily="18" charset="0"/>
              </a:rPr>
            </a:br>
            <a:r>
              <a:rPr lang="es-EC" sz="1800" b="1" dirty="0" smtClean="0">
                <a:latin typeface="Rockwell" panose="02060603020205020403" pitchFamily="18" charset="0"/>
              </a:rPr>
              <a:t> </a:t>
            </a:r>
            <a:r>
              <a:rPr lang="en-US" sz="1800" dirty="0" smtClean="0">
                <a:latin typeface="Rockwell" panose="02060603020205020403" pitchFamily="18" charset="0"/>
              </a:rPr>
              <a:t/>
            </a:r>
            <a:br>
              <a:rPr lang="en-US" sz="1800" dirty="0" smtClean="0">
                <a:latin typeface="Rockwell" panose="02060603020205020403" pitchFamily="18" charset="0"/>
              </a:rPr>
            </a:br>
            <a:r>
              <a:rPr lang="es-EC" sz="1800" b="1" dirty="0" smtClean="0">
                <a:latin typeface="Rockwell" panose="02060603020205020403" pitchFamily="18" charset="0"/>
              </a:rPr>
              <a:t> </a:t>
            </a:r>
            <a:r>
              <a:rPr lang="en-US" sz="1800" dirty="0" smtClean="0">
                <a:latin typeface="Rockwell" panose="02060603020205020403" pitchFamily="18" charset="0"/>
              </a:rPr>
              <a:t/>
            </a:r>
            <a:br>
              <a:rPr lang="en-US" sz="1800" dirty="0" smtClean="0">
                <a:latin typeface="Rockwell" panose="02060603020205020403" pitchFamily="18" charset="0"/>
              </a:rPr>
            </a:br>
            <a:r>
              <a:rPr lang="en-US" sz="1800" dirty="0" smtClean="0">
                <a:latin typeface="Rockwell" panose="02060603020205020403" pitchFamily="18" charset="0"/>
              </a:rPr>
              <a:t/>
            </a:r>
            <a:br>
              <a:rPr lang="en-US" sz="1800" dirty="0" smtClean="0">
                <a:latin typeface="Rockwell" panose="02060603020205020403" pitchFamily="18" charset="0"/>
              </a:rPr>
            </a:br>
            <a:r>
              <a:rPr lang="en-US" sz="1800" dirty="0" smtClean="0">
                <a:latin typeface="Rockwell" panose="02060603020205020403" pitchFamily="18" charset="0"/>
              </a:rPr>
              <a:t/>
            </a:r>
            <a:br>
              <a:rPr lang="en-US" sz="1800" dirty="0" smtClean="0">
                <a:latin typeface="Rockwell" panose="02060603020205020403" pitchFamily="18" charset="0"/>
              </a:rPr>
            </a:br>
            <a:r>
              <a:rPr lang="es-EC" sz="1800" dirty="0" smtClean="0">
                <a:latin typeface="Rockwell" panose="02060603020205020403" pitchFamily="18" charset="0"/>
                <a:cs typeface="Arial" panose="020B0604020202020204" pitchFamily="34" charset="0"/>
              </a:rPr>
              <a:t/>
            </a:r>
            <a:br>
              <a:rPr lang="es-EC" sz="1800" dirty="0" smtClean="0">
                <a:latin typeface="Rockwell" panose="02060603020205020403" pitchFamily="18" charset="0"/>
                <a:cs typeface="Arial" panose="020B0604020202020204" pitchFamily="34" charset="0"/>
              </a:rPr>
            </a:br>
            <a:r>
              <a:rPr lang="es-ES" sz="1800" dirty="0" smtClean="0">
                <a:latin typeface="Rockwell" panose="02060603020205020403" pitchFamily="18" charset="0"/>
                <a:cs typeface="Arial" panose="020B0604020202020204" pitchFamily="34" charset="0"/>
              </a:rPr>
              <a:t/>
            </a:r>
            <a:br>
              <a:rPr lang="es-ES" sz="1800" dirty="0" smtClean="0">
                <a:latin typeface="Rockwell" panose="02060603020205020403" pitchFamily="18" charset="0"/>
                <a:cs typeface="Arial" panose="020B0604020202020204" pitchFamily="34" charset="0"/>
              </a:rPr>
            </a:br>
            <a:r>
              <a:rPr lang="es-ES" sz="1800" b="1" dirty="0" smtClean="0">
                <a:solidFill>
                  <a:srgbClr val="336600"/>
                </a:solidFill>
                <a:latin typeface="Rockwell" panose="02060603020205020403" pitchFamily="18" charset="0"/>
                <a:cs typeface="Arial" panose="020B0604020202020204" pitchFamily="34" charset="0"/>
              </a:rPr>
              <a:t/>
            </a:r>
            <a:br>
              <a:rPr lang="es-ES" sz="1800" b="1" dirty="0" smtClean="0">
                <a:solidFill>
                  <a:srgbClr val="336600"/>
                </a:solidFill>
                <a:latin typeface="Rockwell" panose="02060603020205020403" pitchFamily="18" charset="0"/>
                <a:cs typeface="Arial" panose="020B0604020202020204" pitchFamily="34" charset="0"/>
              </a:rPr>
            </a:br>
            <a:endParaRPr lang="es-VE" sz="1800" dirty="0">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28862903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2864"/>
            <a:ext cx="7886700" cy="1325563"/>
          </a:xfrm>
        </p:spPr>
        <p:txBody>
          <a:bodyPr>
            <a:normAutofit/>
          </a:bodyPr>
          <a:lstStyle/>
          <a:p>
            <a:pPr algn="ctr"/>
            <a:r>
              <a:rPr lang="es-EC" sz="3200" b="1" dirty="0" smtClean="0"/>
              <a:t>MUESTRA</a:t>
            </a:r>
            <a:endParaRPr lang="es-EC" sz="3200" b="1" dirty="0"/>
          </a:p>
        </p:txBody>
      </p:sp>
      <p:sp>
        <p:nvSpPr>
          <p:cNvPr id="7" name="Cuadro de texto 201"/>
          <p:cNvSpPr txBox="1"/>
          <p:nvPr/>
        </p:nvSpPr>
        <p:spPr>
          <a:xfrm>
            <a:off x="976593" y="8736106"/>
            <a:ext cx="3895725" cy="13335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s-EC" sz="1000" i="1" dirty="0">
                <a:solidFill>
                  <a:srgbClr val="1F497D"/>
                </a:solidFill>
                <a:effectLst/>
                <a:latin typeface="Times New Roman" panose="02020603050405020304" pitchFamily="18" charset="0"/>
                <a:ea typeface="Times New Roman" panose="02020603050405020304" pitchFamily="18" charset="0"/>
              </a:rPr>
              <a:t>Figura 16.</a:t>
            </a:r>
            <a:r>
              <a:rPr lang="es-EC" sz="1000" i="0" dirty="0">
                <a:solidFill>
                  <a:srgbClr val="1F497D"/>
                </a:solidFill>
                <a:effectLst/>
                <a:latin typeface="Times New Roman" panose="02020603050405020304" pitchFamily="18" charset="0"/>
                <a:ea typeface="Times New Roman" panose="02020603050405020304" pitchFamily="18" charset="0"/>
              </a:rPr>
              <a:t> Componentes tamaño de la muestra</a:t>
            </a:r>
            <a:endParaRPr lang="es-EC" sz="900" i="1" dirty="0">
              <a:solidFill>
                <a:srgbClr val="1F497D"/>
              </a:solidFill>
              <a:effectLst/>
              <a:latin typeface="Times New Roman" panose="02020603050405020304" pitchFamily="18" charset="0"/>
              <a:ea typeface="Times New Roman" panose="02020603050405020304" pitchFamily="18" charset="0"/>
            </a:endParaRP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27516" t="30100" r="28033" b="32901"/>
          <a:stretch/>
        </p:blipFill>
        <p:spPr bwMode="auto">
          <a:xfrm>
            <a:off x="4572000" y="3980317"/>
            <a:ext cx="4047565" cy="1465730"/>
          </a:xfrm>
          <a:prstGeom prst="rect">
            <a:avLst/>
          </a:prstGeom>
          <a:ln w="3175">
            <a:solidFill>
              <a:schemeClr val="tx1"/>
            </a:solidFill>
          </a:ln>
          <a:extLst>
            <a:ext uri="{53640926-AAD7-44D8-BBD7-CCE9431645EC}">
              <a14:shadowObscured xmlns:a14="http://schemas.microsoft.com/office/drawing/2010/main"/>
            </a:ext>
          </a:extLst>
        </p:spPr>
      </p:pic>
      <p:pic>
        <p:nvPicPr>
          <p:cNvPr id="13" name="Imagen 12"/>
          <p:cNvPicPr>
            <a:picLocks noChangeAspect="1"/>
          </p:cNvPicPr>
          <p:nvPr/>
        </p:nvPicPr>
        <p:blipFill rotWithShape="1">
          <a:blip r:embed="rId3"/>
          <a:srcRect l="38885" r="39339"/>
          <a:stretch/>
        </p:blipFill>
        <p:spPr>
          <a:xfrm>
            <a:off x="2352543" y="1193611"/>
            <a:ext cx="4061704" cy="1243004"/>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1457325" y="2439312"/>
                <a:ext cx="6229350" cy="6973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0" i="0">
                          <a:latin typeface="Cambria Math" panose="02040503050406030204" pitchFamily="18" charset="0"/>
                        </a:rPr>
                        <m:t>= </m:t>
                      </m:r>
                      <m:f>
                        <m:fPr>
                          <m:ctrlPr>
                            <a:rPr lang="es-EC" b="0" i="1">
                              <a:latin typeface="Cambria Math" panose="02040503050406030204" pitchFamily="18" charset="0"/>
                            </a:rPr>
                          </m:ctrlPr>
                        </m:fPr>
                        <m:num>
                          <m:d>
                            <m:dPr>
                              <m:begChr m:val=""/>
                              <m:ctrlPr>
                                <a:rPr lang="es-EC" b="0" i="1">
                                  <a:latin typeface="Cambria Math" panose="02040503050406030204" pitchFamily="18" charset="0"/>
                                </a:rPr>
                              </m:ctrlPr>
                            </m:dPr>
                            <m:e>
                              <m:r>
                                <a:rPr lang="es-EC" b="0" i="0">
                                  <a:latin typeface="Cambria Math" panose="02040503050406030204" pitchFamily="18" charset="0"/>
                                </a:rPr>
                                <m:t>1609418 . </m:t>
                              </m:r>
                              <m:sSup>
                                <m:sSupPr>
                                  <m:ctrlPr>
                                    <a:rPr lang="es-EC" b="0" i="1">
                                      <a:latin typeface="Cambria Math" panose="02040503050406030204" pitchFamily="18" charset="0"/>
                                    </a:rPr>
                                  </m:ctrlPr>
                                </m:sSupPr>
                                <m:e>
                                  <m:d>
                                    <m:dPr>
                                      <m:ctrlPr>
                                        <a:rPr lang="es-EC" b="0" i="1">
                                          <a:latin typeface="Cambria Math" panose="02040503050406030204" pitchFamily="18" charset="0"/>
                                        </a:rPr>
                                      </m:ctrlPr>
                                    </m:dPr>
                                    <m:e>
                                      <m:r>
                                        <a:rPr lang="es-EC" b="0" i="0">
                                          <a:latin typeface="Cambria Math" panose="02040503050406030204" pitchFamily="18" charset="0"/>
                                        </a:rPr>
                                        <m:t>1,96</m:t>
                                      </m:r>
                                    </m:e>
                                  </m:d>
                                </m:e>
                                <m:sup>
                                  <m:r>
                                    <a:rPr lang="es-EC" b="0" i="0">
                                      <a:latin typeface="Cambria Math" panose="02040503050406030204" pitchFamily="18" charset="0"/>
                                    </a:rPr>
                                    <m:t>2</m:t>
                                  </m:r>
                                </m:sup>
                              </m:sSup>
                              <m:r>
                                <a:rPr lang="es-EC" b="0" i="0">
                                  <a:latin typeface="Cambria Math" panose="02040503050406030204" pitchFamily="18" charset="0"/>
                                </a:rPr>
                                <m:t>.( 0,50) . (0,50</m:t>
                              </m:r>
                            </m:e>
                          </m:d>
                        </m:num>
                        <m:den>
                          <m:d>
                            <m:dPr>
                              <m:begChr m:val=""/>
                              <m:ctrlPr>
                                <a:rPr lang="es-EC" b="0" i="1">
                                  <a:latin typeface="Cambria Math" panose="02040503050406030204" pitchFamily="18" charset="0"/>
                                </a:rPr>
                              </m:ctrlPr>
                            </m:dPr>
                            <m:e>
                              <m:sSup>
                                <m:sSupPr>
                                  <m:ctrlPr>
                                    <a:rPr lang="es-EC" b="0" i="1">
                                      <a:latin typeface="Cambria Math" panose="02040503050406030204" pitchFamily="18" charset="0"/>
                                    </a:rPr>
                                  </m:ctrlPr>
                                </m:sSupPr>
                                <m:e>
                                  <m:d>
                                    <m:dPr>
                                      <m:ctrlPr>
                                        <a:rPr lang="es-EC" b="0" i="1">
                                          <a:latin typeface="Cambria Math" panose="02040503050406030204" pitchFamily="18" charset="0"/>
                                        </a:rPr>
                                      </m:ctrlPr>
                                    </m:dPr>
                                    <m:e>
                                      <m:r>
                                        <a:rPr lang="es-EC" b="0" i="0">
                                          <a:latin typeface="Cambria Math" panose="02040503050406030204" pitchFamily="18" charset="0"/>
                                        </a:rPr>
                                        <m:t>0,0622</m:t>
                                      </m:r>
                                    </m:e>
                                  </m:d>
                                </m:e>
                                <m:sup>
                                  <m:r>
                                    <a:rPr lang="es-EC" b="0" i="0">
                                      <a:latin typeface="Cambria Math" panose="02040503050406030204" pitchFamily="18" charset="0"/>
                                    </a:rPr>
                                    <m:t>2</m:t>
                                  </m:r>
                                </m:sup>
                              </m:sSup>
                              <m:r>
                                <a:rPr lang="es-EC" b="0" i="0">
                                  <a:latin typeface="Cambria Math" panose="02040503050406030204" pitchFamily="18" charset="0"/>
                                </a:rPr>
                                <m:t>. </m:t>
                              </m:r>
                              <m:d>
                                <m:dPr>
                                  <m:ctrlPr>
                                    <a:rPr lang="es-EC" b="0" i="1">
                                      <a:latin typeface="Cambria Math" panose="02040503050406030204" pitchFamily="18" charset="0"/>
                                    </a:rPr>
                                  </m:ctrlPr>
                                </m:dPr>
                                <m:e>
                                  <m:r>
                                    <a:rPr lang="es-EC" b="0" i="0">
                                      <a:latin typeface="Cambria Math" panose="02040503050406030204" pitchFamily="18" charset="0"/>
                                    </a:rPr>
                                    <m:t> 1609418−1</m:t>
                                  </m:r>
                                </m:e>
                              </m:d>
                              <m:r>
                                <a:rPr lang="es-EC" b="0" i="0">
                                  <a:latin typeface="Cambria Math" panose="02040503050406030204" pitchFamily="18" charset="0"/>
                                </a:rPr>
                                <m:t>+ </m:t>
                              </m:r>
                              <m:sSup>
                                <m:sSupPr>
                                  <m:ctrlPr>
                                    <a:rPr lang="es-EC" b="0" i="1">
                                      <a:latin typeface="Cambria Math" panose="02040503050406030204" pitchFamily="18" charset="0"/>
                                    </a:rPr>
                                  </m:ctrlPr>
                                </m:sSupPr>
                                <m:e>
                                  <m:d>
                                    <m:dPr>
                                      <m:ctrlPr>
                                        <a:rPr lang="es-EC" b="0" i="1">
                                          <a:latin typeface="Cambria Math" panose="02040503050406030204" pitchFamily="18" charset="0"/>
                                        </a:rPr>
                                      </m:ctrlPr>
                                    </m:dPr>
                                    <m:e>
                                      <m:r>
                                        <a:rPr lang="es-EC" b="0" i="0">
                                          <a:latin typeface="Cambria Math" panose="02040503050406030204" pitchFamily="18" charset="0"/>
                                        </a:rPr>
                                        <m:t>1,96</m:t>
                                      </m:r>
                                    </m:e>
                                  </m:d>
                                </m:e>
                                <m:sup>
                                  <m:r>
                                    <a:rPr lang="es-EC" b="0" i="0">
                                      <a:latin typeface="Cambria Math" panose="02040503050406030204" pitchFamily="18" charset="0"/>
                                    </a:rPr>
                                    <m:t>2</m:t>
                                  </m:r>
                                </m:sup>
                              </m:sSup>
                              <m:r>
                                <a:rPr lang="es-EC" b="0" i="0">
                                  <a:latin typeface="Cambria Math" panose="02040503050406030204" pitchFamily="18" charset="0"/>
                                </a:rPr>
                                <m:t>. </m:t>
                              </m:r>
                              <m:d>
                                <m:dPr>
                                  <m:ctrlPr>
                                    <a:rPr lang="es-EC" b="0" i="1">
                                      <a:latin typeface="Cambria Math" panose="02040503050406030204" pitchFamily="18" charset="0"/>
                                    </a:rPr>
                                  </m:ctrlPr>
                                </m:dPr>
                                <m:e>
                                  <m:r>
                                    <a:rPr lang="es-EC" b="0" i="0">
                                      <a:latin typeface="Cambria Math" panose="02040503050406030204" pitchFamily="18" charset="0"/>
                                    </a:rPr>
                                    <m:t>0,50</m:t>
                                  </m:r>
                                </m:e>
                              </m:d>
                              <m:r>
                                <a:rPr lang="es-EC" b="0" i="0">
                                  <a:latin typeface="Cambria Math" panose="02040503050406030204" pitchFamily="18" charset="0"/>
                                </a:rPr>
                                <m:t> .(0,50</m:t>
                              </m:r>
                            </m:e>
                          </m:d>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1457325" y="2439312"/>
                <a:ext cx="6229350" cy="697307"/>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004377" y="3277531"/>
                <a:ext cx="11352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0" i="0">
                          <a:latin typeface="Cambria Math" panose="02040503050406030204" pitchFamily="18" charset="0"/>
                        </a:rPr>
                        <m:t>= 248</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004377" y="3277531"/>
                <a:ext cx="1135246" cy="369332"/>
              </a:xfrm>
              <a:prstGeom prst="rect">
                <a:avLst/>
              </a:prstGeom>
              <a:blipFill rotWithShape="0">
                <a:blip r:embed="rId5"/>
                <a:stretch>
                  <a:fillRect/>
                </a:stretch>
              </a:blipFill>
            </p:spPr>
            <p:txBody>
              <a:bodyPr/>
              <a:lstStyle/>
              <a:p>
                <a:r>
                  <a:rPr lang="es-EC">
                    <a:noFill/>
                  </a:rPr>
                  <a:t> </a:t>
                </a:r>
              </a:p>
            </p:txBody>
          </p:sp>
        </mc:Fallback>
      </mc:AlternateContent>
      <p:sp>
        <p:nvSpPr>
          <p:cNvPr id="15" name="2 Rectángulo redondeado"/>
          <p:cNvSpPr>
            <a:spLocks/>
          </p:cNvSpPr>
          <p:nvPr/>
        </p:nvSpPr>
        <p:spPr>
          <a:xfrm>
            <a:off x="287994" y="4216996"/>
            <a:ext cx="3775777" cy="992372"/>
          </a:xfrm>
          <a:prstGeom prst="roundRect">
            <a:avLst/>
          </a:prstGeom>
          <a:solidFill>
            <a:schemeClr val="accent6">
              <a:lumMod val="40000"/>
              <a:lumOff val="6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dirty="0"/>
              <a:t>Para la recolección de datos se </a:t>
            </a:r>
            <a:r>
              <a:rPr lang="es-EC" dirty="0" smtClean="0"/>
              <a:t>utilizó </a:t>
            </a:r>
            <a:r>
              <a:rPr lang="es-EC" dirty="0"/>
              <a:t>el muestreo probabilístico aleatorio </a:t>
            </a:r>
            <a:r>
              <a:rPr lang="es-EC" dirty="0" smtClean="0"/>
              <a:t>simple. </a:t>
            </a:r>
            <a:endParaRPr lang="es-ES" dirty="0">
              <a:latin typeface="Times New Roman" pitchFamily="18" charset="0"/>
              <a:cs typeface="Times New Roman" pitchFamily="18" charset="0"/>
            </a:endParaRPr>
          </a:p>
        </p:txBody>
      </p:sp>
      <p:sp>
        <p:nvSpPr>
          <p:cNvPr id="10" name="Rectangle 3"/>
          <p:cNvSpPr/>
          <p:nvPr/>
        </p:nvSpPr>
        <p:spPr>
          <a:xfrm>
            <a:off x="121408" y="6362291"/>
            <a:ext cx="5177116" cy="276999"/>
          </a:xfrm>
          <a:prstGeom prst="rect">
            <a:avLst/>
          </a:prstGeom>
        </p:spPr>
        <p:txBody>
          <a:bodyPr wrap="square">
            <a:spAutoFit/>
          </a:bodyPr>
          <a:lstStyle/>
          <a:p>
            <a:pPr lvl="0" algn="just"/>
            <a:r>
              <a:rPr lang="es-EC" sz="1200" b="1" dirty="0" smtClean="0">
                <a:cs typeface="Arial" panose="020B0604020202020204" pitchFamily="34" charset="0"/>
              </a:rPr>
              <a:t>Fuente</a:t>
            </a:r>
            <a:r>
              <a:rPr lang="es-EC" sz="1200" b="1" dirty="0" smtClean="0">
                <a:cs typeface="Arial" panose="020B0604020202020204" pitchFamily="34" charset="0"/>
              </a:rPr>
              <a:t>: </a:t>
            </a:r>
            <a:r>
              <a:rPr lang="es-EC" sz="1200" dirty="0" smtClean="0">
                <a:cs typeface="Arial" panose="020B0604020202020204" pitchFamily="34" charset="0"/>
              </a:rPr>
              <a:t>(</a:t>
            </a:r>
            <a:r>
              <a:rPr lang="es-EC" sz="1200" dirty="0" err="1">
                <a:cs typeface="Arial" panose="020B0604020202020204" pitchFamily="34" charset="0"/>
              </a:rPr>
              <a:t>Sampieri</a:t>
            </a:r>
            <a:r>
              <a:rPr lang="es-EC" sz="1200" dirty="0">
                <a:cs typeface="Arial" panose="020B0604020202020204" pitchFamily="34" charset="0"/>
              </a:rPr>
              <a:t>, Fernández, &amp; Baptista, 2014</a:t>
            </a:r>
            <a:r>
              <a:rPr lang="es-EC" sz="1200" dirty="0" smtClean="0">
                <a:cs typeface="Arial" panose="020B0604020202020204" pitchFamily="34" charset="0"/>
              </a:rPr>
              <a:t>)</a:t>
            </a:r>
            <a:endParaRPr lang="en-US" sz="1200" dirty="0">
              <a:cs typeface="Arial" panose="020B0604020202020204" pitchFamily="34" charset="0"/>
            </a:endParaRPr>
          </a:p>
        </p:txBody>
      </p:sp>
    </p:spTree>
    <p:extLst>
      <p:ext uri="{BB962C8B-B14F-4D97-AF65-F5344CB8AC3E}">
        <p14:creationId xmlns:p14="http://schemas.microsoft.com/office/powerpoint/2010/main" val="305813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084559394"/>
              </p:ext>
            </p:extLst>
          </p:nvPr>
        </p:nvGraphicFramePr>
        <p:xfrm>
          <a:off x="3240740" y="753035"/>
          <a:ext cx="5104339" cy="5002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doblada hacia arriba 4"/>
          <p:cNvSpPr/>
          <p:nvPr/>
        </p:nvSpPr>
        <p:spPr>
          <a:xfrm rot="5400000">
            <a:off x="403695" y="2372510"/>
            <a:ext cx="1147652" cy="1261161"/>
          </a:xfrm>
          <a:prstGeom prst="bentUpArrow">
            <a:avLst>
              <a:gd name="adj1" fmla="val 25000"/>
              <a:gd name="adj2" fmla="val 25000"/>
              <a:gd name="adj3" fmla="val 36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7" name="CuadroTexto 6"/>
          <p:cNvSpPr txBox="1"/>
          <p:nvPr/>
        </p:nvSpPr>
        <p:spPr>
          <a:xfrm>
            <a:off x="1815353" y="2912486"/>
            <a:ext cx="1479096" cy="646331"/>
          </a:xfrm>
          <a:prstGeom prst="rect">
            <a:avLst/>
          </a:prstGeom>
          <a:noFill/>
        </p:spPr>
        <p:txBody>
          <a:bodyPr wrap="square" rtlCol="0">
            <a:spAutoFit/>
          </a:bodyPr>
          <a:lstStyle/>
          <a:p>
            <a:r>
              <a:rPr lang="es-MX" b="1" dirty="0"/>
              <a:t>PLAN DE MUESTREO</a:t>
            </a:r>
          </a:p>
        </p:txBody>
      </p:sp>
      <p:sp>
        <p:nvSpPr>
          <p:cNvPr id="10" name="Rectángulo 9"/>
          <p:cNvSpPr/>
          <p:nvPr/>
        </p:nvSpPr>
        <p:spPr>
          <a:xfrm>
            <a:off x="1734671" y="699247"/>
            <a:ext cx="7113494" cy="517711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dirty="0"/>
          </a:p>
        </p:txBody>
      </p:sp>
      <p:sp>
        <p:nvSpPr>
          <p:cNvPr id="6" name="Rectangle 3"/>
          <p:cNvSpPr/>
          <p:nvPr/>
        </p:nvSpPr>
        <p:spPr>
          <a:xfrm>
            <a:off x="121408" y="6362291"/>
            <a:ext cx="5177116" cy="276999"/>
          </a:xfrm>
          <a:prstGeom prst="rect">
            <a:avLst/>
          </a:prstGeom>
        </p:spPr>
        <p:txBody>
          <a:bodyPr wrap="square">
            <a:spAutoFit/>
          </a:bodyPr>
          <a:lstStyle/>
          <a:p>
            <a:pPr lvl="0" algn="just"/>
            <a:r>
              <a:rPr lang="es-EC" sz="1200" b="1" dirty="0" smtClean="0">
                <a:cs typeface="Arial" panose="020B0604020202020204" pitchFamily="34" charset="0"/>
              </a:rPr>
              <a:t>Fuente</a:t>
            </a:r>
            <a:r>
              <a:rPr lang="es-EC" sz="1200" b="1" dirty="0" smtClean="0">
                <a:cs typeface="Arial" panose="020B0604020202020204" pitchFamily="34" charset="0"/>
              </a:rPr>
              <a:t>: </a:t>
            </a:r>
            <a:r>
              <a:rPr lang="es-EC" sz="1200" dirty="0" smtClean="0">
                <a:cs typeface="Arial" panose="020B0604020202020204" pitchFamily="34" charset="0"/>
              </a:rPr>
              <a:t>(</a:t>
            </a:r>
            <a:r>
              <a:rPr lang="es-EC" sz="1200" dirty="0" err="1">
                <a:cs typeface="Arial" panose="020B0604020202020204" pitchFamily="34" charset="0"/>
              </a:rPr>
              <a:t>Sampieri</a:t>
            </a:r>
            <a:r>
              <a:rPr lang="es-EC" sz="1200" dirty="0">
                <a:cs typeface="Arial" panose="020B0604020202020204" pitchFamily="34" charset="0"/>
              </a:rPr>
              <a:t>, Fernández, &amp; Baptista, 2014</a:t>
            </a:r>
            <a:r>
              <a:rPr lang="es-EC" sz="1200" dirty="0" smtClean="0">
                <a:cs typeface="Arial" panose="020B0604020202020204" pitchFamily="34" charset="0"/>
              </a:rPr>
              <a:t>)</a:t>
            </a:r>
            <a:endParaRPr lang="en-US" sz="1200" dirty="0">
              <a:cs typeface="Arial" panose="020B0604020202020204" pitchFamily="34" charset="0"/>
            </a:endParaRPr>
          </a:p>
        </p:txBody>
      </p:sp>
    </p:spTree>
    <p:extLst>
      <p:ext uri="{BB962C8B-B14F-4D97-AF65-F5344CB8AC3E}">
        <p14:creationId xmlns:p14="http://schemas.microsoft.com/office/powerpoint/2010/main" val="41538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4871" y="0"/>
            <a:ext cx="6529796" cy="789397"/>
          </a:xfrm>
        </p:spPr>
        <p:txBody>
          <a:bodyPr>
            <a:normAutofit/>
          </a:bodyPr>
          <a:lstStyle/>
          <a:p>
            <a:pPr algn="ctr"/>
            <a:r>
              <a:rPr lang="es-EC" sz="3200" b="1" dirty="0" smtClean="0"/>
              <a:t>HIPÓTESIS </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66074204"/>
              </p:ext>
            </p:extLst>
          </p:nvPr>
        </p:nvGraphicFramePr>
        <p:xfrm>
          <a:off x="628649" y="1035425"/>
          <a:ext cx="7922239" cy="455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873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66883"/>
            <a:ext cx="7886700" cy="1325563"/>
          </a:xfrm>
        </p:spPr>
        <p:txBody>
          <a:bodyPr>
            <a:normAutofit/>
          </a:bodyPr>
          <a:lstStyle/>
          <a:p>
            <a:pPr algn="ctr"/>
            <a:r>
              <a:rPr lang="es-EC" sz="3200" b="1" dirty="0" smtClean="0"/>
              <a:t>INSTRUMENTOS</a:t>
            </a:r>
            <a:endParaRPr lang="es-EC" sz="3200" b="1" dirty="0"/>
          </a:p>
        </p:txBody>
      </p:sp>
      <p:graphicFrame>
        <p:nvGraphicFramePr>
          <p:cNvPr id="4" name="Tabla 3"/>
          <p:cNvGraphicFramePr>
            <a:graphicFrameLocks noGrp="1"/>
          </p:cNvGraphicFramePr>
          <p:nvPr>
            <p:extLst>
              <p:ext uri="{D42A27DB-BD31-4B8C-83A1-F6EECF244321}">
                <p14:modId xmlns:p14="http://schemas.microsoft.com/office/powerpoint/2010/main" val="3656177229"/>
              </p:ext>
            </p:extLst>
          </p:nvPr>
        </p:nvGraphicFramePr>
        <p:xfrm>
          <a:off x="326487" y="901924"/>
          <a:ext cx="8491026" cy="4780421"/>
        </p:xfrm>
        <a:graphic>
          <a:graphicData uri="http://schemas.openxmlformats.org/drawingml/2006/table">
            <a:tbl>
              <a:tblPr firstRow="1" firstCol="1" bandRow="1">
                <a:tableStyleId>{912C8C85-51F0-491E-9774-3900AFEF0FD7}</a:tableStyleId>
              </a:tblPr>
              <a:tblGrid>
                <a:gridCol w="1224707">
                  <a:extLst>
                    <a:ext uri="{9D8B030D-6E8A-4147-A177-3AD203B41FA5}">
                      <a16:colId xmlns="" xmlns:a16="http://schemas.microsoft.com/office/drawing/2014/main" val="2411923411"/>
                    </a:ext>
                  </a:extLst>
                </a:gridCol>
                <a:gridCol w="2022859">
                  <a:extLst>
                    <a:ext uri="{9D8B030D-6E8A-4147-A177-3AD203B41FA5}">
                      <a16:colId xmlns="" xmlns:a16="http://schemas.microsoft.com/office/drawing/2014/main" val="2899789348"/>
                    </a:ext>
                  </a:extLst>
                </a:gridCol>
                <a:gridCol w="2049475">
                  <a:extLst>
                    <a:ext uri="{9D8B030D-6E8A-4147-A177-3AD203B41FA5}">
                      <a16:colId xmlns="" xmlns:a16="http://schemas.microsoft.com/office/drawing/2014/main" val="981768199"/>
                    </a:ext>
                  </a:extLst>
                </a:gridCol>
                <a:gridCol w="1543760">
                  <a:extLst>
                    <a:ext uri="{9D8B030D-6E8A-4147-A177-3AD203B41FA5}">
                      <a16:colId xmlns="" xmlns:a16="http://schemas.microsoft.com/office/drawing/2014/main" val="1295859399"/>
                    </a:ext>
                  </a:extLst>
                </a:gridCol>
                <a:gridCol w="1650225">
                  <a:extLst>
                    <a:ext uri="{9D8B030D-6E8A-4147-A177-3AD203B41FA5}">
                      <a16:colId xmlns="" xmlns:a16="http://schemas.microsoft.com/office/drawing/2014/main" val="3565088734"/>
                    </a:ext>
                  </a:extLst>
                </a:gridCol>
              </a:tblGrid>
              <a:tr h="588722">
                <a:tc>
                  <a:txBody>
                    <a:bodyPr/>
                    <a:lstStyle/>
                    <a:p>
                      <a:pPr algn="ctr" fontAlgn="ctr"/>
                      <a:r>
                        <a:rPr lang="es-EC" sz="1400" b="1" u="none" strike="noStrike" dirty="0" smtClean="0">
                          <a:effectLst/>
                          <a:latin typeface="+mn-lt"/>
                        </a:rPr>
                        <a:t>INSTRUMENTO</a:t>
                      </a:r>
                      <a:endParaRPr lang="es-EC" sz="1400" b="1" i="0" u="none" strike="noStrike" dirty="0">
                        <a:solidFill>
                          <a:srgbClr val="000000"/>
                        </a:solidFill>
                        <a:effectLst/>
                        <a:latin typeface="+mn-lt"/>
                      </a:endParaRPr>
                    </a:p>
                  </a:txBody>
                  <a:tcPr marL="9525" marR="9525" marT="9525" marB="0" anchor="ctr"/>
                </a:tc>
                <a:tc>
                  <a:txBody>
                    <a:bodyPr/>
                    <a:lstStyle/>
                    <a:p>
                      <a:pPr algn="ctr" fontAlgn="ctr"/>
                      <a:r>
                        <a:rPr lang="es-EC" sz="1400" b="1" i="0" u="none" strike="noStrike" dirty="0" smtClean="0">
                          <a:solidFill>
                            <a:schemeClr val="bg1"/>
                          </a:solidFill>
                          <a:effectLst/>
                          <a:latin typeface="+mn-lt"/>
                        </a:rPr>
                        <a:t>CARACTERISTICAS</a:t>
                      </a:r>
                      <a:endParaRPr lang="es-EC" sz="1400" b="1" i="0" u="none" strike="noStrike" dirty="0">
                        <a:solidFill>
                          <a:srgbClr val="000000"/>
                        </a:solidFill>
                        <a:effectLst/>
                        <a:latin typeface="+mn-lt"/>
                      </a:endParaRPr>
                    </a:p>
                  </a:txBody>
                  <a:tcPr marL="9525" marR="9525" marT="9525" marB="0" anchor="ctr"/>
                </a:tc>
                <a:tc>
                  <a:txBody>
                    <a:bodyPr/>
                    <a:lstStyle/>
                    <a:p>
                      <a:pPr algn="ctr" fontAlgn="ctr"/>
                      <a:r>
                        <a:rPr lang="es-EC" sz="1400" b="1" u="none" strike="noStrike" dirty="0" smtClean="0">
                          <a:effectLst/>
                          <a:latin typeface="+mn-lt"/>
                        </a:rPr>
                        <a:t>OBJETIVO</a:t>
                      </a:r>
                      <a:endParaRPr lang="es-EC" sz="1400" b="1" i="0" u="none" strike="noStrike" dirty="0">
                        <a:solidFill>
                          <a:srgbClr val="000000"/>
                        </a:solidFill>
                        <a:effectLst/>
                        <a:latin typeface="+mn-lt"/>
                      </a:endParaRPr>
                    </a:p>
                  </a:txBody>
                  <a:tcPr marL="9525" marR="9525" marT="9525" marB="0" anchor="ctr"/>
                </a:tc>
                <a:tc>
                  <a:txBody>
                    <a:bodyPr/>
                    <a:lstStyle/>
                    <a:p>
                      <a:pPr algn="ctr" fontAlgn="ctr"/>
                      <a:r>
                        <a:rPr lang="es-EC" sz="1400" b="1" u="none" strike="noStrike" dirty="0" smtClean="0">
                          <a:effectLst/>
                          <a:latin typeface="+mn-lt"/>
                        </a:rPr>
                        <a:t>MUESTRA</a:t>
                      </a:r>
                      <a:endParaRPr lang="es-EC" sz="1400" b="1" i="0" u="none" strike="noStrike" dirty="0">
                        <a:solidFill>
                          <a:srgbClr val="000000"/>
                        </a:solidFill>
                        <a:effectLst/>
                        <a:latin typeface="+mn-lt"/>
                      </a:endParaRPr>
                    </a:p>
                  </a:txBody>
                  <a:tcPr marL="9525" marR="9525" marT="9525" marB="0" anchor="ctr"/>
                </a:tc>
                <a:tc>
                  <a:txBody>
                    <a:bodyPr/>
                    <a:lstStyle/>
                    <a:p>
                      <a:pPr algn="ctr" fontAlgn="ctr"/>
                      <a:r>
                        <a:rPr lang="es-EC" sz="1400" b="1" u="none" strike="noStrike" dirty="0" smtClean="0">
                          <a:effectLst/>
                          <a:latin typeface="+mn-lt"/>
                        </a:rPr>
                        <a:t>DISTRIBUCIÓN</a:t>
                      </a:r>
                      <a:endParaRPr lang="es-EC" sz="1400" b="1"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2598843765"/>
                  </a:ext>
                </a:extLst>
              </a:tr>
              <a:tr h="2327715">
                <a:tc>
                  <a:txBody>
                    <a:bodyPr/>
                    <a:lstStyle/>
                    <a:p>
                      <a:pPr algn="ctr" fontAlgn="ctr"/>
                      <a:r>
                        <a:rPr lang="es-EC" sz="1600" u="none" strike="noStrike" dirty="0" smtClean="0">
                          <a:effectLst/>
                          <a:latin typeface="+mn-lt"/>
                        </a:rPr>
                        <a:t>Encuesta</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b="0" i="0" u="none" strike="noStrike" dirty="0" smtClean="0">
                          <a:solidFill>
                            <a:schemeClr val="tx1"/>
                          </a:solidFill>
                          <a:effectLst/>
                          <a:latin typeface="+mn-lt"/>
                        </a:rPr>
                        <a:t>Se basa </a:t>
                      </a:r>
                      <a:r>
                        <a:rPr lang="es-EC" sz="1600" b="0" i="0" u="none" strike="noStrike" baseline="0" dirty="0" smtClean="0">
                          <a:solidFill>
                            <a:schemeClr val="tx1"/>
                          </a:solidFill>
                          <a:effectLst/>
                          <a:latin typeface="+mn-lt"/>
                        </a:rPr>
                        <a:t>en las dimensiones del modelo SERVQUAL </a:t>
                      </a:r>
                    </a:p>
                    <a:p>
                      <a:pPr algn="ctr" fontAlgn="ctr"/>
                      <a:r>
                        <a:rPr lang="es-EC" sz="1600" b="0" i="0" u="none" strike="noStrike" baseline="0" dirty="0" smtClean="0">
                          <a:solidFill>
                            <a:schemeClr val="tx1"/>
                          </a:solidFill>
                          <a:effectLst/>
                          <a:latin typeface="+mn-lt"/>
                        </a:rPr>
                        <a:t>66 preguntas</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a:effectLst/>
                          <a:latin typeface="+mn-lt"/>
                        </a:rPr>
                        <a:t>Medir las cinco dimensiones de la calidad del servicio en </a:t>
                      </a:r>
                      <a:r>
                        <a:rPr lang="es-EC" sz="1600" u="none" strike="noStrike" dirty="0" smtClean="0">
                          <a:effectLst/>
                          <a:latin typeface="+mn-lt"/>
                        </a:rPr>
                        <a:t>los</a:t>
                      </a:r>
                      <a:r>
                        <a:rPr lang="es-EC" sz="1600" u="none" strike="noStrike" baseline="0" dirty="0" smtClean="0">
                          <a:effectLst/>
                          <a:latin typeface="+mn-lt"/>
                        </a:rPr>
                        <a:t> ochos </a:t>
                      </a:r>
                      <a:r>
                        <a:rPr lang="es-EC" sz="1600" u="none" strike="noStrike" dirty="0" smtClean="0">
                          <a:effectLst/>
                          <a:latin typeface="+mn-lt"/>
                        </a:rPr>
                        <a:t>supermercados analizados.</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a:effectLst/>
                          <a:latin typeface="+mn-lt"/>
                        </a:rPr>
                        <a:t>Clientes</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smtClean="0">
                          <a:effectLst/>
                          <a:latin typeface="+mn-lt"/>
                        </a:rPr>
                        <a:t>31 encuestas por supermercado</a:t>
                      </a:r>
                      <a:endParaRPr lang="es-EC" sz="16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1832927204"/>
                  </a:ext>
                </a:extLst>
              </a:tr>
              <a:tr h="1863984">
                <a:tc>
                  <a:txBody>
                    <a:bodyPr/>
                    <a:lstStyle/>
                    <a:p>
                      <a:pPr algn="ctr" fontAlgn="ctr"/>
                      <a:r>
                        <a:rPr lang="es-EC" sz="1600" u="none" strike="noStrike" dirty="0">
                          <a:effectLst/>
                          <a:latin typeface="+mn-lt"/>
                        </a:rPr>
                        <a:t>Entrevista </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smtClean="0">
                          <a:effectLst/>
                          <a:latin typeface="+mn-lt"/>
                        </a:rPr>
                        <a:t>Estructurada</a:t>
                      </a:r>
                      <a:r>
                        <a:rPr lang="es-EC" sz="1600" u="none" strike="noStrike" baseline="0" dirty="0" smtClean="0">
                          <a:effectLst/>
                          <a:latin typeface="+mn-lt"/>
                        </a:rPr>
                        <a:t> en base a factores </a:t>
                      </a:r>
                      <a:r>
                        <a:rPr lang="es-EC" sz="1600" u="none" strike="noStrike" dirty="0" smtClean="0">
                          <a:effectLst/>
                          <a:latin typeface="+mn-lt"/>
                        </a:rPr>
                        <a:t>competitivos  </a:t>
                      </a:r>
                    </a:p>
                    <a:p>
                      <a:pPr algn="ctr" fontAlgn="ctr"/>
                      <a:r>
                        <a:rPr lang="es-EC" sz="1600" u="none" strike="noStrike" dirty="0" smtClean="0">
                          <a:effectLst/>
                          <a:latin typeface="+mn-lt"/>
                        </a:rPr>
                        <a:t>6 preguntas </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smtClean="0">
                          <a:effectLst/>
                          <a:latin typeface="+mn-lt"/>
                        </a:rPr>
                        <a:t>Conocer las  </a:t>
                      </a:r>
                      <a:r>
                        <a:rPr lang="es-EC" sz="1600" u="none" strike="noStrike" dirty="0">
                          <a:effectLst/>
                          <a:latin typeface="+mn-lt"/>
                        </a:rPr>
                        <a:t>variables de </a:t>
                      </a:r>
                      <a:r>
                        <a:rPr lang="es-EC" sz="1600" u="none" strike="noStrike" dirty="0" smtClean="0">
                          <a:effectLst/>
                          <a:latin typeface="+mn-lt"/>
                        </a:rPr>
                        <a:t>competitividad</a:t>
                      </a:r>
                      <a:r>
                        <a:rPr lang="es-EC" sz="1600" b="0" i="0" u="none" strike="noStrike" baseline="0" dirty="0">
                          <a:solidFill>
                            <a:srgbClr val="000000"/>
                          </a:solidFill>
                          <a:effectLst/>
                          <a:latin typeface="+mn-lt"/>
                        </a:rPr>
                        <a:t> </a:t>
                      </a:r>
                      <a:r>
                        <a:rPr lang="es-EC" sz="1600" b="0" i="0" u="none" strike="noStrike" baseline="0" dirty="0" smtClean="0">
                          <a:solidFill>
                            <a:srgbClr val="000000"/>
                          </a:solidFill>
                          <a:effectLst/>
                          <a:latin typeface="+mn-lt"/>
                        </a:rPr>
                        <a:t>destacadas por supermercado.</a:t>
                      </a:r>
                      <a:endParaRPr lang="es-EC" sz="1600" u="none" strike="noStrike" dirty="0" smtClean="0">
                        <a:effectLst/>
                        <a:latin typeface="+mn-lt"/>
                      </a:endParaRPr>
                    </a:p>
                  </a:txBody>
                  <a:tcPr marL="9525" marR="9525" marT="9525" marB="0" anchor="ctr"/>
                </a:tc>
                <a:tc>
                  <a:txBody>
                    <a:bodyPr/>
                    <a:lstStyle/>
                    <a:p>
                      <a:pPr algn="ctr" fontAlgn="ctr"/>
                      <a:r>
                        <a:rPr lang="es-EC" sz="1600" u="none" strike="noStrike" dirty="0" smtClean="0">
                          <a:effectLst/>
                          <a:latin typeface="+mn-lt"/>
                        </a:rPr>
                        <a:t>Representante administrativo</a:t>
                      </a:r>
                      <a:r>
                        <a:rPr lang="es-EC" sz="1600" u="none" strike="noStrike" baseline="0" dirty="0" smtClean="0">
                          <a:effectLst/>
                          <a:latin typeface="+mn-lt"/>
                        </a:rPr>
                        <a:t> </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a:effectLst/>
                          <a:latin typeface="+mn-lt"/>
                        </a:rPr>
                        <a:t>Una entrevista por cadena de supermercado</a:t>
                      </a:r>
                      <a:endParaRPr lang="es-EC" sz="16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868950152"/>
                  </a:ext>
                </a:extLst>
              </a:tr>
            </a:tbl>
          </a:graphicData>
        </a:graphic>
      </p:graphicFrame>
    </p:spTree>
    <p:extLst>
      <p:ext uri="{BB962C8B-B14F-4D97-AF65-F5344CB8AC3E}">
        <p14:creationId xmlns:p14="http://schemas.microsoft.com/office/powerpoint/2010/main" val="414144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3862" y="1553849"/>
            <a:ext cx="6359978" cy="3044280"/>
          </a:xfrm>
        </p:spPr>
        <p:txBody>
          <a:bodyPr>
            <a:noAutofit/>
          </a:bodyPr>
          <a:lstStyle/>
          <a:p>
            <a:pPr algn="ctr"/>
            <a:r>
              <a:rPr lang="es-EC" sz="4800" b="1" dirty="0" smtClean="0"/>
              <a:t>RESULTADOS </a:t>
            </a:r>
            <a:br>
              <a:rPr lang="es-EC" sz="4800" b="1" dirty="0" smtClean="0"/>
            </a:br>
            <a:r>
              <a:rPr lang="es-EC" sz="4800" b="1" dirty="0" smtClean="0"/>
              <a:t>DE LA </a:t>
            </a:r>
            <a:br>
              <a:rPr lang="es-EC" sz="4800" b="1" dirty="0" smtClean="0"/>
            </a:br>
            <a:r>
              <a:rPr lang="es-EC" sz="4800" b="1" dirty="0" smtClean="0"/>
              <a:t>INVESTIGACIÓN </a:t>
            </a:r>
            <a:endParaRPr lang="es-EC" sz="4800" b="1" dirty="0"/>
          </a:p>
        </p:txBody>
      </p:sp>
    </p:spTree>
    <p:extLst>
      <p:ext uri="{BB962C8B-B14F-4D97-AF65-F5344CB8AC3E}">
        <p14:creationId xmlns:p14="http://schemas.microsoft.com/office/powerpoint/2010/main" val="1882247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41141"/>
            <a:ext cx="7886700" cy="1325563"/>
          </a:xfrm>
        </p:spPr>
        <p:txBody>
          <a:bodyPr>
            <a:normAutofit/>
          </a:bodyPr>
          <a:lstStyle/>
          <a:p>
            <a:pPr algn="ctr"/>
            <a:r>
              <a:rPr lang="es-EC" sz="3200" b="1" dirty="0" smtClean="0"/>
              <a:t>RESULTADOS ENCUESTA</a:t>
            </a:r>
            <a:endParaRPr lang="es-EC" sz="3200" b="1" dirty="0"/>
          </a:p>
        </p:txBody>
      </p:sp>
      <p:graphicFrame>
        <p:nvGraphicFramePr>
          <p:cNvPr id="4" name="Gráfico 3"/>
          <p:cNvGraphicFramePr/>
          <p:nvPr>
            <p:extLst>
              <p:ext uri="{D42A27DB-BD31-4B8C-83A1-F6EECF244321}">
                <p14:modId xmlns:p14="http://schemas.microsoft.com/office/powerpoint/2010/main" val="2024902972"/>
              </p:ext>
            </p:extLst>
          </p:nvPr>
        </p:nvGraphicFramePr>
        <p:xfrm>
          <a:off x="782185" y="843349"/>
          <a:ext cx="7770719" cy="2965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a 4"/>
          <p:cNvGraphicFramePr/>
          <p:nvPr>
            <p:extLst>
              <p:ext uri="{D42A27DB-BD31-4B8C-83A1-F6EECF244321}">
                <p14:modId xmlns:p14="http://schemas.microsoft.com/office/powerpoint/2010/main" val="3855401948"/>
              </p:ext>
            </p:extLst>
          </p:nvPr>
        </p:nvGraphicFramePr>
        <p:xfrm>
          <a:off x="1016477" y="3910020"/>
          <a:ext cx="7302137" cy="228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35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trella de 5 puntas 6"/>
          <p:cNvSpPr/>
          <p:nvPr/>
        </p:nvSpPr>
        <p:spPr>
          <a:xfrm>
            <a:off x="5422676" y="839830"/>
            <a:ext cx="3063952" cy="175314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bg1"/>
                </a:solidFill>
                <a:latin typeface="+mj-lt"/>
              </a:rPr>
              <a:t>MEGAMAXI</a:t>
            </a:r>
            <a:endParaRPr lang="es-EC" sz="1200" b="1" dirty="0">
              <a:solidFill>
                <a:schemeClr val="bg1"/>
              </a:solidFill>
              <a:latin typeface="+mj-lt"/>
            </a:endParaRPr>
          </a:p>
        </p:txBody>
      </p:sp>
      <p:sp>
        <p:nvSpPr>
          <p:cNvPr id="8" name="Rectángulo 7"/>
          <p:cNvSpPr/>
          <p:nvPr/>
        </p:nvSpPr>
        <p:spPr>
          <a:xfrm>
            <a:off x="4968012" y="276233"/>
            <a:ext cx="384874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u="sng" dirty="0">
                <a:solidFill>
                  <a:schemeClr val="tx1"/>
                </a:solidFill>
                <a:latin typeface="+mj-lt"/>
              </a:rPr>
              <a:t>Corporación La Favorita C.A.</a:t>
            </a:r>
          </a:p>
        </p:txBody>
      </p:sp>
      <p:pic>
        <p:nvPicPr>
          <p:cNvPr id="9" name="Imagen 8"/>
          <p:cNvPicPr>
            <a:picLocks noChangeAspect="1"/>
          </p:cNvPicPr>
          <p:nvPr/>
        </p:nvPicPr>
        <p:blipFill>
          <a:blip r:embed="rId2"/>
          <a:stretch>
            <a:fillRect/>
          </a:stretch>
        </p:blipFill>
        <p:spPr>
          <a:xfrm>
            <a:off x="6500794" y="3140247"/>
            <a:ext cx="2315963" cy="2315963"/>
          </a:xfrm>
          <a:prstGeom prst="rect">
            <a:avLst/>
          </a:prstGeom>
        </p:spPr>
      </p:pic>
      <p:sp>
        <p:nvSpPr>
          <p:cNvPr id="2" name="Rectángulo 1"/>
          <p:cNvSpPr/>
          <p:nvPr/>
        </p:nvSpPr>
        <p:spPr>
          <a:xfrm>
            <a:off x="-512769" y="81274"/>
            <a:ext cx="6523604" cy="400110"/>
          </a:xfrm>
          <a:prstGeom prst="rect">
            <a:avLst/>
          </a:prstGeom>
        </p:spPr>
        <p:txBody>
          <a:bodyPr wrap="square">
            <a:spAutoFit/>
          </a:bodyPr>
          <a:lstStyle/>
          <a:p>
            <a:pPr algn="ctr"/>
            <a:r>
              <a:rPr lang="es-EC" sz="2000" b="1" dirty="0" smtClean="0">
                <a:solidFill>
                  <a:srgbClr val="000000"/>
                </a:solidFill>
                <a:latin typeface="+mj-lt"/>
              </a:rPr>
              <a:t>CUMPLIMIENTO POR SUPERMERCADO</a:t>
            </a:r>
            <a:endParaRPr lang="es-EC" sz="2000" b="1" dirty="0">
              <a:latin typeface="+mj-lt"/>
            </a:endParaRPr>
          </a:p>
        </p:txBody>
      </p:sp>
      <p:graphicFrame>
        <p:nvGraphicFramePr>
          <p:cNvPr id="16" name="Gráfico 15"/>
          <p:cNvGraphicFramePr>
            <a:graphicFrameLocks/>
          </p:cNvGraphicFramePr>
          <p:nvPr>
            <p:extLst>
              <p:ext uri="{D42A27DB-BD31-4B8C-83A1-F6EECF244321}">
                <p14:modId xmlns:p14="http://schemas.microsoft.com/office/powerpoint/2010/main" val="850436489"/>
              </p:ext>
            </p:extLst>
          </p:nvPr>
        </p:nvGraphicFramePr>
        <p:xfrm>
          <a:off x="238370" y="2761453"/>
          <a:ext cx="5831747" cy="3367448"/>
        </p:xfrm>
        <a:graphic>
          <a:graphicData uri="http://schemas.openxmlformats.org/drawingml/2006/chart">
            <c:chart xmlns:c="http://schemas.openxmlformats.org/drawingml/2006/chart" xmlns:r="http://schemas.openxmlformats.org/officeDocument/2006/relationships" r:id="rId3"/>
          </a:graphicData>
        </a:graphic>
      </p:graphicFrame>
      <p:sp>
        <p:nvSpPr>
          <p:cNvPr id="10" name="Pentágono 9"/>
          <p:cNvSpPr/>
          <p:nvPr/>
        </p:nvSpPr>
        <p:spPr>
          <a:xfrm>
            <a:off x="238370" y="948916"/>
            <a:ext cx="4681688" cy="1630944"/>
          </a:xfrm>
          <a:prstGeom prst="homePlate">
            <a:avLst/>
          </a:prstGeom>
          <a:solidFill>
            <a:srgbClr val="F0F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0100">
              <a:lnSpc>
                <a:spcPct val="90000"/>
              </a:lnSpc>
              <a:spcBef>
                <a:spcPct val="0"/>
              </a:spcBef>
              <a:spcAft>
                <a:spcPct val="35000"/>
              </a:spcAft>
            </a:pPr>
            <a:r>
              <a:rPr lang="es-ES" sz="1600" dirty="0">
                <a:solidFill>
                  <a:schemeClr val="tx1"/>
                </a:solidFill>
                <a:cs typeface="Adobe Gurmukhi" pitchFamily="50" charset="0"/>
              </a:rPr>
              <a:t>- Elementos Tangibles</a:t>
            </a:r>
          </a:p>
          <a:p>
            <a:pPr lvl="0" defTabSz="800100">
              <a:lnSpc>
                <a:spcPct val="90000"/>
              </a:lnSpc>
              <a:spcBef>
                <a:spcPct val="0"/>
              </a:spcBef>
              <a:spcAft>
                <a:spcPct val="35000"/>
              </a:spcAft>
            </a:pPr>
            <a:r>
              <a:rPr lang="es-ES" sz="1600" dirty="0">
                <a:solidFill>
                  <a:schemeClr val="tx1"/>
                </a:solidFill>
                <a:cs typeface="Adobe Gurmukhi" pitchFamily="50" charset="0"/>
              </a:rPr>
              <a:t>- Fiabilidad</a:t>
            </a:r>
          </a:p>
          <a:p>
            <a:pPr lvl="0" defTabSz="800100">
              <a:lnSpc>
                <a:spcPct val="90000"/>
              </a:lnSpc>
              <a:spcBef>
                <a:spcPct val="0"/>
              </a:spcBef>
              <a:spcAft>
                <a:spcPct val="35000"/>
              </a:spcAft>
            </a:pPr>
            <a:r>
              <a:rPr lang="es-ES" sz="1600" dirty="0">
                <a:solidFill>
                  <a:schemeClr val="tx1"/>
                </a:solidFill>
                <a:cs typeface="Adobe Gurmukhi" pitchFamily="50" charset="0"/>
              </a:rPr>
              <a:t>- Capacidad de respuesta</a:t>
            </a:r>
          </a:p>
          <a:p>
            <a:pPr lvl="0" defTabSz="800100">
              <a:lnSpc>
                <a:spcPct val="90000"/>
              </a:lnSpc>
              <a:spcBef>
                <a:spcPct val="0"/>
              </a:spcBef>
              <a:spcAft>
                <a:spcPct val="35000"/>
              </a:spcAft>
            </a:pPr>
            <a:r>
              <a:rPr lang="es-ES" sz="1600" dirty="0">
                <a:solidFill>
                  <a:schemeClr val="tx1"/>
                </a:solidFill>
                <a:cs typeface="Adobe Gurmukhi" pitchFamily="50" charset="0"/>
              </a:rPr>
              <a:t>- Seguridad</a:t>
            </a:r>
          </a:p>
          <a:p>
            <a:pPr lvl="0" defTabSz="800100">
              <a:lnSpc>
                <a:spcPct val="90000"/>
              </a:lnSpc>
              <a:spcBef>
                <a:spcPct val="0"/>
              </a:spcBef>
              <a:spcAft>
                <a:spcPct val="35000"/>
              </a:spcAft>
            </a:pPr>
            <a:r>
              <a:rPr lang="es-ES" sz="1600" dirty="0">
                <a:solidFill>
                  <a:schemeClr val="tx1"/>
                </a:solidFill>
                <a:cs typeface="Adobe Gurmukhi" pitchFamily="50" charset="0"/>
              </a:rPr>
              <a:t>- </a:t>
            </a:r>
            <a:r>
              <a:rPr lang="es-ES" sz="1600" dirty="0" smtClean="0">
                <a:solidFill>
                  <a:schemeClr val="tx1"/>
                </a:solidFill>
                <a:cs typeface="Adobe Gurmukhi" pitchFamily="50" charset="0"/>
              </a:rPr>
              <a:t>Empatía</a:t>
            </a:r>
            <a:endParaRPr lang="es-EC" sz="1600" dirty="0">
              <a:solidFill>
                <a:schemeClr val="tx1"/>
              </a:solidFill>
            </a:endParaRPr>
          </a:p>
        </p:txBody>
      </p:sp>
    </p:spTree>
    <p:extLst>
      <p:ext uri="{BB962C8B-B14F-4D97-AF65-F5344CB8AC3E}">
        <p14:creationId xmlns:p14="http://schemas.microsoft.com/office/powerpoint/2010/main" val="2341870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81796775"/>
              </p:ext>
            </p:extLst>
          </p:nvPr>
        </p:nvGraphicFramePr>
        <p:xfrm>
          <a:off x="231998" y="1018522"/>
          <a:ext cx="7200000" cy="28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ipse 7"/>
          <p:cNvSpPr/>
          <p:nvPr/>
        </p:nvSpPr>
        <p:spPr>
          <a:xfrm>
            <a:off x="7523439" y="1805561"/>
            <a:ext cx="1384662" cy="13059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400" b="1" dirty="0" smtClean="0">
                <a:solidFill>
                  <a:schemeClr val="tx1"/>
                </a:solidFill>
              </a:rPr>
              <a:t>Sí </a:t>
            </a:r>
            <a:r>
              <a:rPr lang="es-EC" sz="3600" b="1" dirty="0" smtClean="0">
                <a:solidFill>
                  <a:schemeClr val="tx1"/>
                </a:solidFill>
              </a:rPr>
              <a:t> </a:t>
            </a:r>
            <a:endParaRPr lang="es-EC" sz="3600" b="1" dirty="0">
              <a:solidFill>
                <a:schemeClr val="tx1"/>
              </a:solidFill>
            </a:endParaRPr>
          </a:p>
        </p:txBody>
      </p:sp>
      <p:sp>
        <p:nvSpPr>
          <p:cNvPr id="9" name="Elipse 8"/>
          <p:cNvSpPr/>
          <p:nvPr/>
        </p:nvSpPr>
        <p:spPr>
          <a:xfrm>
            <a:off x="7523439" y="4230442"/>
            <a:ext cx="1384662" cy="13059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400" b="1" dirty="0" smtClean="0">
                <a:solidFill>
                  <a:schemeClr val="tx1"/>
                </a:solidFill>
              </a:rPr>
              <a:t>Tal vez</a:t>
            </a:r>
            <a:endParaRPr lang="es-EC" sz="3400" b="1" dirty="0">
              <a:solidFill>
                <a:schemeClr val="tx1"/>
              </a:solidFill>
            </a:endParaRPr>
          </a:p>
        </p:txBody>
      </p:sp>
      <p:graphicFrame>
        <p:nvGraphicFramePr>
          <p:cNvPr id="10" name="Diagrama 9"/>
          <p:cNvGraphicFramePr/>
          <p:nvPr>
            <p:extLst>
              <p:ext uri="{D42A27DB-BD31-4B8C-83A1-F6EECF244321}">
                <p14:modId xmlns:p14="http://schemas.microsoft.com/office/powerpoint/2010/main" val="7806545"/>
              </p:ext>
            </p:extLst>
          </p:nvPr>
        </p:nvGraphicFramePr>
        <p:xfrm>
          <a:off x="359485" y="3720447"/>
          <a:ext cx="6770914" cy="2325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CuadroTexto 10"/>
          <p:cNvSpPr txBox="1"/>
          <p:nvPr/>
        </p:nvSpPr>
        <p:spPr>
          <a:xfrm>
            <a:off x="0" y="101827"/>
            <a:ext cx="9313563" cy="584775"/>
          </a:xfrm>
          <a:prstGeom prst="rect">
            <a:avLst/>
          </a:prstGeom>
          <a:noFill/>
        </p:spPr>
        <p:txBody>
          <a:bodyPr wrap="square" rtlCol="0">
            <a:spAutoFit/>
          </a:bodyPr>
          <a:lstStyle/>
          <a:p>
            <a:pPr algn="ctr"/>
            <a:r>
              <a:rPr lang="es-EC" sz="3200" b="1" dirty="0" smtClean="0">
                <a:latin typeface="+mj-lt"/>
              </a:rPr>
              <a:t>RECOMENDACIÓN DEL AUTOSERVICIO</a:t>
            </a:r>
            <a:endParaRPr lang="es-EC" sz="3200" b="1" dirty="0">
              <a:latin typeface="+mj-lt"/>
            </a:endParaRPr>
          </a:p>
        </p:txBody>
      </p:sp>
    </p:spTree>
    <p:extLst>
      <p:ext uri="{BB962C8B-B14F-4D97-AF65-F5344CB8AC3E}">
        <p14:creationId xmlns:p14="http://schemas.microsoft.com/office/powerpoint/2010/main" val="1090466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694" y="126019"/>
            <a:ext cx="9156808" cy="584775"/>
          </a:xfrm>
          <a:prstGeom prst="rect">
            <a:avLst/>
          </a:prstGeom>
          <a:noFill/>
        </p:spPr>
        <p:txBody>
          <a:bodyPr wrap="square" rtlCol="0">
            <a:spAutoFit/>
          </a:bodyPr>
          <a:lstStyle/>
          <a:p>
            <a:pPr algn="ctr"/>
            <a:r>
              <a:rPr lang="es-EC" sz="3200" b="1" dirty="0" smtClean="0">
                <a:latin typeface="+mj-lt"/>
              </a:rPr>
              <a:t>MEDIO DE COMUNICACIÓN PREFERIDO</a:t>
            </a:r>
            <a:endParaRPr lang="es-EC" sz="3200" b="1" dirty="0">
              <a:latin typeface="+mj-lt"/>
            </a:endParaRPr>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t="7662"/>
          <a:stretch/>
        </p:blipFill>
        <p:spPr bwMode="auto">
          <a:xfrm>
            <a:off x="858048" y="933046"/>
            <a:ext cx="7624100" cy="4801548"/>
          </a:xfrm>
          <a:prstGeom prst="rect">
            <a:avLst/>
          </a:prstGeom>
          <a:noFill/>
          <a:ln>
            <a:solidFill>
              <a:schemeClr val="tx1"/>
            </a:solidFill>
          </a:ln>
        </p:spPr>
      </p:pic>
    </p:spTree>
    <p:extLst>
      <p:ext uri="{BB962C8B-B14F-4D97-AF65-F5344CB8AC3E}">
        <p14:creationId xmlns:p14="http://schemas.microsoft.com/office/powerpoint/2010/main" val="2889212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65617" y="-105982"/>
            <a:ext cx="8175812" cy="742191"/>
          </a:xfrm>
          <a:prstGeom prst="rect">
            <a:avLst/>
          </a:prstGeom>
        </p:spPr>
        <p:txBody>
          <a:bodyPr wrap="square">
            <a:spAutoFit/>
          </a:bodyPr>
          <a:lstStyle/>
          <a:p>
            <a:pPr algn="ctr">
              <a:lnSpc>
                <a:spcPct val="150000"/>
              </a:lnSpc>
              <a:spcAft>
                <a:spcPts val="800"/>
              </a:spcAft>
            </a:pPr>
            <a:r>
              <a:rPr lang="es-EC" sz="3200" b="1" dirty="0" smtClean="0">
                <a:solidFill>
                  <a:srgbClr val="000000"/>
                </a:solidFill>
                <a:latin typeface="+mj-lt"/>
                <a:ea typeface="Calibri" panose="020F0502020204030204" pitchFamily="34" charset="0"/>
                <a:cs typeface="Times New Roman" panose="02020603050405020304" pitchFamily="18" charset="0"/>
              </a:rPr>
              <a:t>SUGERENCIAS POR SUPERMERCADO</a:t>
            </a:r>
            <a:endParaRPr lang="es-EC" sz="3200" b="1" dirty="0">
              <a:latin typeface="+mj-lt"/>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902333249"/>
              </p:ext>
            </p:extLst>
          </p:nvPr>
        </p:nvGraphicFramePr>
        <p:xfrm>
          <a:off x="315913" y="885825"/>
          <a:ext cx="8606018" cy="4814525"/>
        </p:xfrm>
        <a:graphic>
          <a:graphicData uri="http://schemas.openxmlformats.org/drawingml/2006/table">
            <a:tbl>
              <a:tblPr firstRow="1" firstCol="1" bandRow="1"/>
              <a:tblGrid>
                <a:gridCol w="2253055">
                  <a:extLst>
                    <a:ext uri="{9D8B030D-6E8A-4147-A177-3AD203B41FA5}">
                      <a16:colId xmlns="" xmlns:a16="http://schemas.microsoft.com/office/drawing/2014/main" val="632347156"/>
                    </a:ext>
                  </a:extLst>
                </a:gridCol>
                <a:gridCol w="6352963">
                  <a:extLst>
                    <a:ext uri="{9D8B030D-6E8A-4147-A177-3AD203B41FA5}">
                      <a16:colId xmlns="" xmlns:a16="http://schemas.microsoft.com/office/drawing/2014/main" val="2686670050"/>
                    </a:ext>
                  </a:extLst>
                </a:gridCol>
              </a:tblGrid>
              <a:tr h="275491">
                <a:tc>
                  <a:txBody>
                    <a:bodyPr/>
                    <a:lstStyle/>
                    <a:p>
                      <a:pPr algn="ctr">
                        <a:lnSpc>
                          <a:spcPct val="107000"/>
                        </a:lnSpc>
                        <a:spcAft>
                          <a:spcPts val="0"/>
                        </a:spcAft>
                      </a:pPr>
                      <a:r>
                        <a:rPr lang="es-EC"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Sugerencia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47" marR="58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Supermercado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047" marR="58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9490346"/>
                  </a:ext>
                </a:extLst>
              </a:tr>
              <a:tr h="693173">
                <a:tc>
                  <a:txBody>
                    <a:bodyPr/>
                    <a:lstStyle/>
                    <a:p>
                      <a:pPr algn="ctr">
                        <a:lnSpc>
                          <a:spcPct val="107000"/>
                        </a:lnSpc>
                        <a:spcAft>
                          <a:spcPts val="0"/>
                        </a:spcAft>
                      </a:pPr>
                      <a:r>
                        <a:rPr lang="es-EC"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Mantener el servicio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047" marR="58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047" marR="58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18115691"/>
                  </a:ext>
                </a:extLst>
              </a:tr>
              <a:tr h="1748336">
                <a:tc>
                  <a:txBody>
                    <a:bodyPr/>
                    <a:lstStyle/>
                    <a:p>
                      <a:pPr algn="ctr">
                        <a:lnSpc>
                          <a:spcPct val="107000"/>
                        </a:lnSpc>
                        <a:spcAft>
                          <a:spcPts val="0"/>
                        </a:spcAft>
                      </a:pPr>
                      <a:r>
                        <a:rPr lang="es-EC"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Rapidez en atención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047" marR="58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047" marR="58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4403787"/>
                  </a:ext>
                </a:extLst>
              </a:tr>
              <a:tr h="693173">
                <a:tc>
                  <a:txBody>
                    <a:bodyPr/>
                    <a:lstStyle/>
                    <a:p>
                      <a:pPr algn="ctr">
                        <a:lnSpc>
                          <a:spcPct val="107000"/>
                        </a:lnSpc>
                        <a:spcAft>
                          <a:spcPts val="0"/>
                        </a:spcAft>
                      </a:pPr>
                      <a:r>
                        <a:rPr lang="es-EC"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Variedad de productos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047" marR="58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047" marR="58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52062771"/>
                  </a:ext>
                </a:extLst>
              </a:tr>
              <a:tr h="693173">
                <a:tc>
                  <a:txBody>
                    <a:bodyPr/>
                    <a:lstStyle/>
                    <a:p>
                      <a:pPr algn="ctr">
                        <a:lnSpc>
                          <a:spcPct val="107000"/>
                        </a:lnSpc>
                        <a:spcAft>
                          <a:spcPts val="0"/>
                        </a:spcAft>
                      </a:pPr>
                      <a:r>
                        <a:rPr lang="es-EC"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Mejorar atención al cliente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047" marR="58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047" marR="58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0038622"/>
                  </a:ext>
                </a:extLst>
              </a:tr>
              <a:tr h="693173">
                <a:tc>
                  <a:txBody>
                    <a:bodyPr/>
                    <a:lstStyle/>
                    <a:p>
                      <a:pPr algn="ctr">
                        <a:lnSpc>
                          <a:spcPct val="107000"/>
                        </a:lnSpc>
                        <a:spcAft>
                          <a:spcPts val="0"/>
                        </a:spcAft>
                      </a:pPr>
                      <a:r>
                        <a:rPr lang="es-EC" sz="16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Mayor amplitud en instalaciones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047" marR="58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047" marR="58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4249527"/>
                  </a:ext>
                </a:extLst>
              </a:tr>
            </a:tbl>
          </a:graphicData>
        </a:graphic>
      </p:graphicFrame>
      <p:pic>
        <p:nvPicPr>
          <p:cNvPr id="3140" name="Imagen 107" descr="Resultado de imagen para logosupermaxi"/>
          <p:cNvPicPr>
            <a:picLocks noChangeAspect="1" noChangeArrowheads="1"/>
          </p:cNvPicPr>
          <p:nvPr/>
        </p:nvPicPr>
        <p:blipFill>
          <a:blip r:embed="rId2">
            <a:extLst>
              <a:ext uri="{28A0092B-C50C-407E-A947-70E740481C1C}">
                <a14:useLocalDpi xmlns:a14="http://schemas.microsoft.com/office/drawing/2010/main" val="0"/>
              </a:ext>
            </a:extLst>
          </a:blip>
          <a:srcRect t="15076" b="13315"/>
          <a:stretch>
            <a:fillRect/>
          </a:stretch>
        </p:blipFill>
        <p:spPr bwMode="auto">
          <a:xfrm>
            <a:off x="6598402" y="1990774"/>
            <a:ext cx="1878818" cy="491194"/>
          </a:xfrm>
          <a:prstGeom prst="rect">
            <a:avLst/>
          </a:prstGeom>
          <a:noFill/>
          <a:extLst>
            <a:ext uri="{909E8E84-426E-40DD-AFC4-6F175D3DCCD1}">
              <a14:hiddenFill xmlns:a14="http://schemas.microsoft.com/office/drawing/2010/main">
                <a:solidFill>
                  <a:srgbClr val="FFFFFF"/>
                </a:solidFill>
              </a14:hiddenFill>
            </a:ext>
          </a:extLst>
        </p:spPr>
      </p:pic>
      <p:pic>
        <p:nvPicPr>
          <p:cNvPr id="3144" name="Imagen 87" descr="Resultado de imagen para logo megamax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979" y="1262460"/>
            <a:ext cx="1584102" cy="429795"/>
          </a:xfrm>
          <a:prstGeom prst="rect">
            <a:avLst/>
          </a:prstGeom>
          <a:noFill/>
          <a:extLst>
            <a:ext uri="{909E8E84-426E-40DD-AFC4-6F175D3DCCD1}">
              <a14:hiddenFill xmlns:a14="http://schemas.microsoft.com/office/drawing/2010/main">
                <a:solidFill>
                  <a:srgbClr val="FFFFFF"/>
                </a:solidFill>
              </a14:hiddenFill>
            </a:ext>
          </a:extLst>
        </p:spPr>
      </p:pic>
      <p:pic>
        <p:nvPicPr>
          <p:cNvPr id="3143" name="Imagen 89"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800" y="2685774"/>
            <a:ext cx="859590" cy="810471"/>
          </a:xfrm>
          <a:prstGeom prst="rect">
            <a:avLst/>
          </a:prstGeom>
          <a:noFill/>
          <a:extLst>
            <a:ext uri="{909E8E84-426E-40DD-AFC4-6F175D3DCCD1}">
              <a14:hiddenFill xmlns:a14="http://schemas.microsoft.com/office/drawing/2010/main">
                <a:solidFill>
                  <a:srgbClr val="FFFFFF"/>
                </a:solidFill>
              </a14:hiddenFill>
            </a:ext>
          </a:extLst>
        </p:spPr>
      </p:pic>
      <p:pic>
        <p:nvPicPr>
          <p:cNvPr id="3141" name="Imagen 91"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887" y="1908402"/>
            <a:ext cx="773631" cy="896430"/>
          </a:xfrm>
          <a:prstGeom prst="rect">
            <a:avLst/>
          </a:prstGeom>
          <a:noFill/>
          <a:extLst>
            <a:ext uri="{909E8E84-426E-40DD-AFC4-6F175D3DCCD1}">
              <a14:hiddenFill xmlns:a14="http://schemas.microsoft.com/office/drawing/2010/main">
                <a:solidFill>
                  <a:srgbClr val="FFFFFF"/>
                </a:solidFill>
              </a14:hiddenFill>
            </a:ext>
          </a:extLst>
        </p:spPr>
      </p:pic>
      <p:pic>
        <p:nvPicPr>
          <p:cNvPr id="3134" name="Imagen 117" descr="Resultado de imagen para santa maria logo"/>
          <p:cNvPicPr>
            <a:picLocks noChangeAspect="1" noChangeArrowheads="1"/>
          </p:cNvPicPr>
          <p:nvPr/>
        </p:nvPicPr>
        <p:blipFill>
          <a:blip r:embed="rId6">
            <a:extLst>
              <a:ext uri="{28A0092B-C50C-407E-A947-70E740481C1C}">
                <a14:useLocalDpi xmlns:a14="http://schemas.microsoft.com/office/drawing/2010/main" val="0"/>
              </a:ext>
            </a:extLst>
          </a:blip>
          <a:srcRect t="29782" b="29848"/>
          <a:stretch>
            <a:fillRect/>
          </a:stretch>
        </p:blipFill>
        <p:spPr bwMode="auto">
          <a:xfrm>
            <a:off x="3005789" y="2054557"/>
            <a:ext cx="2247214" cy="638553"/>
          </a:xfrm>
          <a:prstGeom prst="rect">
            <a:avLst/>
          </a:prstGeom>
          <a:noFill/>
          <a:extLst>
            <a:ext uri="{909E8E84-426E-40DD-AFC4-6F175D3DCCD1}">
              <a14:hiddenFill xmlns:a14="http://schemas.microsoft.com/office/drawing/2010/main">
                <a:solidFill>
                  <a:srgbClr val="FFFFFF"/>
                </a:solidFill>
              </a14:hiddenFill>
            </a:ext>
          </a:extLst>
        </p:spPr>
      </p:pic>
      <p:pic>
        <p:nvPicPr>
          <p:cNvPr id="3136" name="Imagen 116"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8125" y="3584583"/>
            <a:ext cx="1743740" cy="773631"/>
          </a:xfrm>
          <a:prstGeom prst="rect">
            <a:avLst/>
          </a:prstGeom>
          <a:noFill/>
          <a:extLst>
            <a:ext uri="{909E8E84-426E-40DD-AFC4-6F175D3DCCD1}">
              <a14:hiddenFill xmlns:a14="http://schemas.microsoft.com/office/drawing/2010/main">
                <a:solidFill>
                  <a:srgbClr val="FFFFFF"/>
                </a:solidFill>
              </a14:hiddenFill>
            </a:ext>
          </a:extLst>
        </p:spPr>
      </p:pic>
      <p:pic>
        <p:nvPicPr>
          <p:cNvPr id="3135" name="Imagen 115" descr="Resultado de imagen para magda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418" y="3653480"/>
            <a:ext cx="1534982" cy="687672"/>
          </a:xfrm>
          <a:prstGeom prst="rect">
            <a:avLst/>
          </a:prstGeom>
          <a:noFill/>
          <a:extLst>
            <a:ext uri="{909E8E84-426E-40DD-AFC4-6F175D3DCCD1}">
              <a14:hiddenFill xmlns:a14="http://schemas.microsoft.com/office/drawing/2010/main">
                <a:solidFill>
                  <a:srgbClr val="FFFFFF"/>
                </a:solidFill>
              </a14:hiddenFill>
            </a:ext>
          </a:extLst>
        </p:spPr>
      </p:pic>
      <p:pic>
        <p:nvPicPr>
          <p:cNvPr id="3133" name="Imagen 119" descr="Resultado de imagen para mi comisariato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6332" y="2685774"/>
            <a:ext cx="1363064" cy="687672"/>
          </a:xfrm>
          <a:prstGeom prst="rect">
            <a:avLst/>
          </a:prstGeom>
          <a:noFill/>
          <a:extLst>
            <a:ext uri="{909E8E84-426E-40DD-AFC4-6F175D3DCCD1}">
              <a14:hiddenFill xmlns:a14="http://schemas.microsoft.com/office/drawing/2010/main">
                <a:solidFill>
                  <a:srgbClr val="FFFFFF"/>
                </a:solidFill>
              </a14:hiddenFill>
            </a:ext>
          </a:extLst>
        </p:spPr>
      </p:pic>
      <p:pic>
        <p:nvPicPr>
          <p:cNvPr id="3138" name="Imagen 92"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1910" y="2833133"/>
            <a:ext cx="1264825" cy="564873"/>
          </a:xfrm>
          <a:prstGeom prst="rect">
            <a:avLst/>
          </a:prstGeom>
          <a:noFill/>
          <a:extLst>
            <a:ext uri="{909E8E84-426E-40DD-AFC4-6F175D3DCCD1}">
              <a14:hiddenFill xmlns:a14="http://schemas.microsoft.com/office/drawing/2010/main">
                <a:solidFill>
                  <a:srgbClr val="FFFFFF"/>
                </a:solidFill>
              </a14:hiddenFill>
            </a:ext>
          </a:extLst>
        </p:spPr>
      </p:pic>
      <p:pic>
        <p:nvPicPr>
          <p:cNvPr id="3142" name="Imagen 93" descr="Resultado de imagen para magda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24" y="2833133"/>
            <a:ext cx="1473583" cy="663112"/>
          </a:xfrm>
          <a:prstGeom prst="rect">
            <a:avLst/>
          </a:prstGeom>
          <a:noFill/>
          <a:extLst>
            <a:ext uri="{909E8E84-426E-40DD-AFC4-6F175D3DCCD1}">
              <a14:hiddenFill xmlns:a14="http://schemas.microsoft.com/office/drawing/2010/main">
                <a:solidFill>
                  <a:srgbClr val="FFFFFF"/>
                </a:solidFill>
              </a14:hiddenFill>
            </a:ext>
          </a:extLst>
        </p:spPr>
      </p:pic>
      <p:pic>
        <p:nvPicPr>
          <p:cNvPr id="3137" name="Imagen 100" descr="Resultado de imagen para mi comisariato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9391" y="5062877"/>
            <a:ext cx="1142027" cy="564874"/>
          </a:xfrm>
          <a:prstGeom prst="rect">
            <a:avLst/>
          </a:prstGeom>
          <a:noFill/>
          <a:extLst>
            <a:ext uri="{909E8E84-426E-40DD-AFC4-6F175D3DCCD1}">
              <a14:hiddenFill xmlns:a14="http://schemas.microsoft.com/office/drawing/2010/main">
                <a:solidFill>
                  <a:srgbClr val="FFFFFF"/>
                </a:solidFill>
              </a14:hiddenFill>
            </a:ext>
          </a:extLst>
        </p:spPr>
      </p:pic>
      <p:pic>
        <p:nvPicPr>
          <p:cNvPr id="3139" name="Imagen 101" descr="Resultado de imagen para santa maria logo"/>
          <p:cNvPicPr>
            <a:picLocks noChangeAspect="1" noChangeArrowheads="1"/>
          </p:cNvPicPr>
          <p:nvPr/>
        </p:nvPicPr>
        <p:blipFill>
          <a:blip r:embed="rId6">
            <a:extLst>
              <a:ext uri="{28A0092B-C50C-407E-A947-70E740481C1C}">
                <a14:useLocalDpi xmlns:a14="http://schemas.microsoft.com/office/drawing/2010/main" val="0"/>
              </a:ext>
            </a:extLst>
          </a:blip>
          <a:srcRect t="29782" b="29848"/>
          <a:stretch>
            <a:fillRect/>
          </a:stretch>
        </p:blipFill>
        <p:spPr bwMode="auto">
          <a:xfrm>
            <a:off x="4374855" y="4397755"/>
            <a:ext cx="1891098" cy="54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878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713" y="146134"/>
            <a:ext cx="7886700" cy="518921"/>
          </a:xfrm>
        </p:spPr>
        <p:txBody>
          <a:bodyPr>
            <a:noAutofit/>
          </a:bodyPr>
          <a:lstStyle/>
          <a:p>
            <a:pPr algn="ctr"/>
            <a:r>
              <a:rPr lang="es-EC" sz="3200" b="1" dirty="0" smtClean="0"/>
              <a:t>ANTECEDENTES</a:t>
            </a:r>
            <a:endParaRPr lang="es-EC" sz="3200" b="1" dirty="0"/>
          </a:p>
        </p:txBody>
      </p:sp>
      <p:graphicFrame>
        <p:nvGraphicFramePr>
          <p:cNvPr id="4" name="Diagrama 3"/>
          <p:cNvGraphicFramePr/>
          <p:nvPr>
            <p:extLst>
              <p:ext uri="{D42A27DB-BD31-4B8C-83A1-F6EECF244321}">
                <p14:modId xmlns:p14="http://schemas.microsoft.com/office/powerpoint/2010/main" val="1450742639"/>
              </p:ext>
            </p:extLst>
          </p:nvPr>
        </p:nvGraphicFramePr>
        <p:xfrm>
          <a:off x="85374" y="1567670"/>
          <a:ext cx="5875088" cy="4085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5960462" y="1228867"/>
            <a:ext cx="2481943" cy="2409371"/>
          </a:xfrm>
          <a:prstGeom prst="ellipse">
            <a:avLst/>
          </a:prstGeom>
          <a:solidFill>
            <a:srgbClr val="FFFF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a:solidFill>
                  <a:schemeClr val="tx1"/>
                </a:solidFill>
                <a:cs typeface="Arial" panose="020B0604020202020204" pitchFamily="34" charset="0"/>
              </a:rPr>
              <a:t>Necesidad de </a:t>
            </a:r>
            <a:r>
              <a:rPr lang="es-ES" b="1" dirty="0" smtClean="0">
                <a:solidFill>
                  <a:schemeClr val="tx1"/>
                </a:solidFill>
                <a:cs typeface="Arial" panose="020B0604020202020204" pitchFamily="34" charset="0"/>
              </a:rPr>
              <a:t>ser competitivos brindando un servicio de calidad.</a:t>
            </a:r>
            <a:endParaRPr lang="es-EC" b="1" dirty="0">
              <a:solidFill>
                <a:schemeClr val="tx1"/>
              </a:solidFill>
            </a:endParaRPr>
          </a:p>
        </p:txBody>
      </p:sp>
      <p:graphicFrame>
        <p:nvGraphicFramePr>
          <p:cNvPr id="7" name="Diagrama 6"/>
          <p:cNvGraphicFramePr/>
          <p:nvPr>
            <p:extLst>
              <p:ext uri="{D42A27DB-BD31-4B8C-83A1-F6EECF244321}">
                <p14:modId xmlns:p14="http://schemas.microsoft.com/office/powerpoint/2010/main" val="2346667904"/>
              </p:ext>
            </p:extLst>
          </p:nvPr>
        </p:nvGraphicFramePr>
        <p:xfrm>
          <a:off x="5342709" y="3122023"/>
          <a:ext cx="3745199" cy="31366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98642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1871" y="143056"/>
            <a:ext cx="5693773" cy="523148"/>
          </a:xfrm>
        </p:spPr>
        <p:txBody>
          <a:bodyPr>
            <a:noAutofit/>
          </a:bodyPr>
          <a:lstStyle/>
          <a:p>
            <a:pPr algn="ctr"/>
            <a:r>
              <a:rPr lang="es-EC" sz="3200" b="1" dirty="0" smtClean="0"/>
              <a:t>RESULTADOS ENTREVISTA</a:t>
            </a:r>
            <a:endParaRPr lang="es-EC" sz="3200" b="1" dirty="0"/>
          </a:p>
        </p:txBody>
      </p:sp>
      <p:graphicFrame>
        <p:nvGraphicFramePr>
          <p:cNvPr id="4" name="Tabla 3"/>
          <p:cNvGraphicFramePr>
            <a:graphicFrameLocks noGrp="1"/>
          </p:cNvGraphicFramePr>
          <p:nvPr>
            <p:extLst>
              <p:ext uri="{D42A27DB-BD31-4B8C-83A1-F6EECF244321}">
                <p14:modId xmlns:p14="http://schemas.microsoft.com/office/powerpoint/2010/main" val="1222121733"/>
              </p:ext>
            </p:extLst>
          </p:nvPr>
        </p:nvGraphicFramePr>
        <p:xfrm>
          <a:off x="315947" y="875207"/>
          <a:ext cx="8527605" cy="5101179"/>
        </p:xfrm>
        <a:graphic>
          <a:graphicData uri="http://schemas.openxmlformats.org/drawingml/2006/table">
            <a:tbl>
              <a:tblPr firstRow="1" firstCol="1" bandRow="1">
                <a:tableStyleId>{7DF18680-E054-41AD-8BC1-D1AEF772440D}</a:tableStyleId>
              </a:tblPr>
              <a:tblGrid>
                <a:gridCol w="1705521">
                  <a:extLst>
                    <a:ext uri="{9D8B030D-6E8A-4147-A177-3AD203B41FA5}">
                      <a16:colId xmlns="" xmlns:a16="http://schemas.microsoft.com/office/drawing/2014/main" val="3197035013"/>
                    </a:ext>
                  </a:extLst>
                </a:gridCol>
                <a:gridCol w="1705521">
                  <a:extLst>
                    <a:ext uri="{9D8B030D-6E8A-4147-A177-3AD203B41FA5}">
                      <a16:colId xmlns="" xmlns:a16="http://schemas.microsoft.com/office/drawing/2014/main" val="2640419203"/>
                    </a:ext>
                  </a:extLst>
                </a:gridCol>
                <a:gridCol w="1705521">
                  <a:extLst>
                    <a:ext uri="{9D8B030D-6E8A-4147-A177-3AD203B41FA5}">
                      <a16:colId xmlns="" xmlns:a16="http://schemas.microsoft.com/office/drawing/2014/main" val="1420021997"/>
                    </a:ext>
                  </a:extLst>
                </a:gridCol>
                <a:gridCol w="1705521">
                  <a:extLst>
                    <a:ext uri="{9D8B030D-6E8A-4147-A177-3AD203B41FA5}">
                      <a16:colId xmlns="" xmlns:a16="http://schemas.microsoft.com/office/drawing/2014/main" val="1210586980"/>
                    </a:ext>
                  </a:extLst>
                </a:gridCol>
                <a:gridCol w="1705521">
                  <a:extLst>
                    <a:ext uri="{9D8B030D-6E8A-4147-A177-3AD203B41FA5}">
                      <a16:colId xmlns="" xmlns:a16="http://schemas.microsoft.com/office/drawing/2014/main" val="255851418"/>
                    </a:ext>
                  </a:extLst>
                </a:gridCol>
              </a:tblGrid>
              <a:tr h="822964">
                <a:tc>
                  <a:txBody>
                    <a:bodyPr/>
                    <a:lstStyle/>
                    <a:p>
                      <a:pPr algn="ctr">
                        <a:lnSpc>
                          <a:spcPct val="107000"/>
                        </a:lnSpc>
                        <a:spcAft>
                          <a:spcPts val="0"/>
                        </a:spcAft>
                      </a:pPr>
                      <a:r>
                        <a:rPr lang="es-EC" sz="1400" b="1" dirty="0">
                          <a:effectLst/>
                        </a:rPr>
                        <a:t>Cadenas de autoservicios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Corporación Favorita C.A.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Mega Santa María S.A.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Tiendas Industriales Asociadas Tía S.A.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Corporación El Rosado S.A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209536703"/>
                  </a:ext>
                </a:extLst>
              </a:tr>
              <a:tr h="566177">
                <a:tc rowSpan="6">
                  <a:txBody>
                    <a:bodyPr/>
                    <a:lstStyle/>
                    <a:p>
                      <a:pPr algn="ctr">
                        <a:lnSpc>
                          <a:spcPct val="107000"/>
                        </a:lnSpc>
                        <a:spcAft>
                          <a:spcPts val="0"/>
                        </a:spcAft>
                      </a:pPr>
                      <a:r>
                        <a:rPr lang="es-EC" sz="2000" dirty="0">
                          <a:effectLst/>
                        </a:rPr>
                        <a:t>Variables competitivas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Variedad de productos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Precios bajos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Trayectoria y prestigio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Variedad de productos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152603511"/>
                  </a:ext>
                </a:extLst>
              </a:tr>
              <a:tr h="699924">
                <a:tc vMerge="1">
                  <a:txBody>
                    <a:bodyPr/>
                    <a:lstStyle/>
                    <a:p>
                      <a:endParaRPr lang="es-EC"/>
                    </a:p>
                  </a:txBody>
                  <a:tcPr/>
                </a:tc>
                <a:tc>
                  <a:txBody>
                    <a:bodyPr/>
                    <a:lstStyle/>
                    <a:p>
                      <a:pPr marL="342900" lvl="0" indent="-342900" algn="l">
                        <a:lnSpc>
                          <a:spcPct val="107000"/>
                        </a:lnSpc>
                        <a:spcAft>
                          <a:spcPts val="0"/>
                        </a:spcAft>
                        <a:buFont typeface="Arial" panose="020B0604020202020204" pitchFamily="34" charset="0"/>
                        <a:buChar char="-"/>
                      </a:pPr>
                      <a:r>
                        <a:rPr lang="es-EC" sz="1300" dirty="0">
                          <a:effectLst/>
                        </a:rPr>
                        <a:t>Venta personalizada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Horarios de atención flexibles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Infraestructura</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Precios bajos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775165690"/>
                  </a:ext>
                </a:extLst>
              </a:tr>
              <a:tr h="680521">
                <a:tc vMerge="1">
                  <a:txBody>
                    <a:bodyPr/>
                    <a:lstStyle/>
                    <a:p>
                      <a:endParaRPr lang="es-EC"/>
                    </a:p>
                  </a:txBody>
                  <a:tcPr/>
                </a:tc>
                <a:tc>
                  <a:txBody>
                    <a:bodyPr/>
                    <a:lstStyle/>
                    <a:p>
                      <a:pPr marL="342900" lvl="0" indent="-342900" algn="l">
                        <a:lnSpc>
                          <a:spcPct val="107000"/>
                        </a:lnSpc>
                        <a:spcAft>
                          <a:spcPts val="0"/>
                        </a:spcAft>
                        <a:buFont typeface="Arial" panose="020B0604020202020204" pitchFamily="34" charset="0"/>
                        <a:buChar char="-"/>
                      </a:pPr>
                      <a:r>
                        <a:rPr lang="es-EC" sz="1300" dirty="0">
                          <a:effectLst/>
                        </a:rPr>
                        <a:t>Trayectoria y prestigio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Productos de calidad</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Promociones y descuentos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Calidad del servicio al cliente</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747572715"/>
                  </a:ext>
                </a:extLst>
              </a:tr>
              <a:tr h="629863">
                <a:tc vMerge="1">
                  <a:txBody>
                    <a:bodyPr/>
                    <a:lstStyle/>
                    <a:p>
                      <a:endParaRPr lang="es-EC"/>
                    </a:p>
                  </a:txBody>
                  <a:tcPr/>
                </a:tc>
                <a:tc>
                  <a:txBody>
                    <a:bodyPr/>
                    <a:lstStyle/>
                    <a:p>
                      <a:pPr marL="342900" lvl="0" indent="-342900" algn="l">
                        <a:lnSpc>
                          <a:spcPct val="107000"/>
                        </a:lnSpc>
                        <a:spcAft>
                          <a:spcPts val="0"/>
                        </a:spcAft>
                        <a:buFont typeface="Arial" panose="020B0604020202020204" pitchFamily="34" charset="0"/>
                        <a:buChar char="-"/>
                      </a:pPr>
                      <a:r>
                        <a:rPr lang="es-EC" sz="1300" dirty="0">
                          <a:effectLst/>
                        </a:rPr>
                        <a:t>Calidad del servicio al cliente</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Calidad del servicio al cliente</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Precios bajos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Productos de calidad</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454790443"/>
                  </a:ext>
                </a:extLst>
              </a:tr>
              <a:tr h="843445">
                <a:tc vMerge="1">
                  <a:txBody>
                    <a:bodyPr/>
                    <a:lstStyle/>
                    <a:p>
                      <a:endParaRPr lang="es-EC"/>
                    </a:p>
                  </a:txBody>
                  <a:tcPr/>
                </a:tc>
                <a:tc>
                  <a:txBody>
                    <a:bodyPr/>
                    <a:lstStyle/>
                    <a:p>
                      <a:pPr marL="342900" lvl="0" indent="-342900" algn="l">
                        <a:lnSpc>
                          <a:spcPct val="107000"/>
                        </a:lnSpc>
                        <a:spcAft>
                          <a:spcPts val="0"/>
                        </a:spcAft>
                        <a:buFont typeface="Arial" panose="020B0604020202020204" pitchFamily="34" charset="0"/>
                        <a:buChar char="-"/>
                      </a:pPr>
                      <a:r>
                        <a:rPr lang="es-EC" sz="1300" dirty="0">
                          <a:effectLst/>
                        </a:rPr>
                        <a:t>Buena exhibición y presentación del producto</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pPr>
                      <a:endParaRPr lang="es-EC" sz="13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l">
                        <a:lnSpc>
                          <a:spcPct val="107000"/>
                        </a:lnSpc>
                        <a:spcAft>
                          <a:spcPts val="0"/>
                        </a:spcAft>
                        <a:buFont typeface="Arial" panose="020B0604020202020204" pitchFamily="34" charset="0"/>
                        <a:buChar char="-"/>
                      </a:pPr>
                      <a:r>
                        <a:rPr lang="es-EC" sz="1300" dirty="0">
                          <a:effectLst/>
                        </a:rPr>
                        <a:t>Calidad del servicio al cliente</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pPr>
                      <a:endParaRPr lang="es-EC" sz="13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766528716"/>
                  </a:ext>
                </a:extLst>
              </a:tr>
              <a:tr h="843445">
                <a:tc vMerge="1">
                  <a:txBody>
                    <a:bodyPr/>
                    <a:lstStyle/>
                    <a:p>
                      <a:endParaRPr lang="es-EC"/>
                    </a:p>
                  </a:txBody>
                  <a:tcPr/>
                </a:tc>
                <a:tc>
                  <a:txBody>
                    <a:bodyPr/>
                    <a:lstStyle/>
                    <a:p>
                      <a:pPr marL="342900" lvl="0" indent="-342900" algn="l">
                        <a:lnSpc>
                          <a:spcPct val="107000"/>
                        </a:lnSpc>
                        <a:spcAft>
                          <a:spcPts val="0"/>
                        </a:spcAft>
                        <a:buFont typeface="Arial" panose="020B0604020202020204" pitchFamily="34" charset="0"/>
                        <a:buChar char="-"/>
                      </a:pPr>
                      <a:r>
                        <a:rPr lang="es-EC" sz="1300" dirty="0">
                          <a:effectLst/>
                        </a:rPr>
                        <a:t>Reacción inmediata en reposición de productos</a:t>
                      </a:r>
                      <a:endParaRPr lang="es-EC"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pPr>
                      <a:endParaRPr lang="es-EC" sz="13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pPr>
                      <a:endParaRPr lang="es-EC" sz="13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pPr>
                      <a:endParaRPr lang="es-EC" sz="13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322331450"/>
                  </a:ext>
                </a:extLst>
              </a:tr>
            </a:tbl>
          </a:graphicData>
        </a:graphic>
      </p:graphicFrame>
    </p:spTree>
    <p:extLst>
      <p:ext uri="{BB962C8B-B14F-4D97-AF65-F5344CB8AC3E}">
        <p14:creationId xmlns:p14="http://schemas.microsoft.com/office/powerpoint/2010/main" val="86744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89461" y="966656"/>
          <a:ext cx="8018961" cy="4564515"/>
        </p:xfrm>
        <a:graphic>
          <a:graphicData uri="http://schemas.openxmlformats.org/drawingml/2006/table">
            <a:tbl>
              <a:tblPr firstRow="1" firstCol="1" bandRow="1">
                <a:tableStyleId>{ED083AE6-46FA-4A59-8FB0-9F97EB10719F}</a:tableStyleId>
              </a:tblPr>
              <a:tblGrid>
                <a:gridCol w="5520253">
                  <a:extLst>
                    <a:ext uri="{9D8B030D-6E8A-4147-A177-3AD203B41FA5}">
                      <a16:colId xmlns="" xmlns:a16="http://schemas.microsoft.com/office/drawing/2014/main" val="3688686086"/>
                    </a:ext>
                  </a:extLst>
                </a:gridCol>
                <a:gridCol w="1249354">
                  <a:extLst>
                    <a:ext uri="{9D8B030D-6E8A-4147-A177-3AD203B41FA5}">
                      <a16:colId xmlns="" xmlns:a16="http://schemas.microsoft.com/office/drawing/2014/main" val="657776769"/>
                    </a:ext>
                  </a:extLst>
                </a:gridCol>
                <a:gridCol w="1249354">
                  <a:extLst>
                    <a:ext uri="{9D8B030D-6E8A-4147-A177-3AD203B41FA5}">
                      <a16:colId xmlns="" xmlns:a16="http://schemas.microsoft.com/office/drawing/2014/main" val="4210717481"/>
                    </a:ext>
                  </a:extLst>
                </a:gridCol>
              </a:tblGrid>
              <a:tr h="339771">
                <a:tc>
                  <a:txBody>
                    <a:bodyPr/>
                    <a:lstStyle/>
                    <a:p>
                      <a:pPr algn="ctr">
                        <a:lnSpc>
                          <a:spcPct val="107000"/>
                        </a:lnSpc>
                        <a:spcAft>
                          <a:spcPts val="0"/>
                        </a:spcAft>
                      </a:pPr>
                      <a:r>
                        <a:rPr lang="es-EC" sz="1800" dirty="0">
                          <a:effectLst/>
                        </a:rPr>
                        <a:t>Variable competitiva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No.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785911934"/>
                  </a:ext>
                </a:extLst>
              </a:tr>
              <a:tr h="339969">
                <a:tc>
                  <a:txBody>
                    <a:bodyPr/>
                    <a:lstStyle/>
                    <a:p>
                      <a:pPr>
                        <a:lnSpc>
                          <a:spcPct val="107000"/>
                        </a:lnSpc>
                        <a:spcAft>
                          <a:spcPts val="0"/>
                        </a:spcAft>
                      </a:pPr>
                      <a:r>
                        <a:rPr lang="es-EC" sz="1400" b="0" dirty="0">
                          <a:effectLst/>
                        </a:rPr>
                        <a:t>Calidad del servicio al cliente</a:t>
                      </a:r>
                      <a:endParaRPr lang="es-EC"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4</a:t>
                      </a:r>
                      <a:endParaRPr lang="es-EC"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solidFill>
                            <a:srgbClr val="FF0000"/>
                          </a:solidFill>
                          <a:effectLst/>
                        </a:rPr>
                        <a:t>21,05</a:t>
                      </a:r>
                      <a:endParaRPr lang="es-EC"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423677656"/>
                  </a:ext>
                </a:extLst>
              </a:tr>
              <a:tr h="339969">
                <a:tc>
                  <a:txBody>
                    <a:bodyPr/>
                    <a:lstStyle/>
                    <a:p>
                      <a:pPr>
                        <a:lnSpc>
                          <a:spcPct val="107000"/>
                        </a:lnSpc>
                        <a:spcAft>
                          <a:spcPts val="0"/>
                        </a:spcAft>
                      </a:pPr>
                      <a:r>
                        <a:rPr lang="es-EC" sz="1400" b="0" dirty="0">
                          <a:effectLst/>
                        </a:rPr>
                        <a:t>Precios bajos</a:t>
                      </a:r>
                      <a:endParaRPr lang="es-EC"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3</a:t>
                      </a:r>
                      <a:endParaRPr lang="es-EC"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solidFill>
                            <a:srgbClr val="FF0000"/>
                          </a:solidFill>
                          <a:effectLst/>
                        </a:rPr>
                        <a:t>15,79</a:t>
                      </a:r>
                      <a:endParaRPr lang="es-EC"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689326358"/>
                  </a:ext>
                </a:extLst>
              </a:tr>
              <a:tr h="339969">
                <a:tc>
                  <a:txBody>
                    <a:bodyPr/>
                    <a:lstStyle/>
                    <a:p>
                      <a:pPr>
                        <a:lnSpc>
                          <a:spcPct val="107000"/>
                        </a:lnSpc>
                        <a:spcAft>
                          <a:spcPts val="0"/>
                        </a:spcAft>
                      </a:pPr>
                      <a:r>
                        <a:rPr lang="es-EC" sz="1400" b="0" dirty="0">
                          <a:effectLst/>
                        </a:rPr>
                        <a:t>Variedad de productos</a:t>
                      </a:r>
                      <a:endParaRPr lang="es-EC"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2</a:t>
                      </a:r>
                      <a:endParaRPr lang="es-EC"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solidFill>
                            <a:srgbClr val="FF0000"/>
                          </a:solidFill>
                          <a:effectLst/>
                        </a:rPr>
                        <a:t>10,53</a:t>
                      </a:r>
                      <a:endParaRPr lang="es-EC"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40536278"/>
                  </a:ext>
                </a:extLst>
              </a:tr>
              <a:tr h="339969">
                <a:tc>
                  <a:txBody>
                    <a:bodyPr/>
                    <a:lstStyle/>
                    <a:p>
                      <a:pPr>
                        <a:lnSpc>
                          <a:spcPct val="107000"/>
                        </a:lnSpc>
                        <a:spcAft>
                          <a:spcPts val="0"/>
                        </a:spcAft>
                      </a:pPr>
                      <a:r>
                        <a:rPr lang="es-EC" sz="1400" b="0" dirty="0">
                          <a:effectLst/>
                        </a:rPr>
                        <a:t>Productos de calidad</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2</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10,53</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877062946"/>
                  </a:ext>
                </a:extLst>
              </a:tr>
              <a:tr h="339969">
                <a:tc>
                  <a:txBody>
                    <a:bodyPr/>
                    <a:lstStyle/>
                    <a:p>
                      <a:pPr>
                        <a:lnSpc>
                          <a:spcPct val="107000"/>
                        </a:lnSpc>
                        <a:spcAft>
                          <a:spcPts val="0"/>
                        </a:spcAft>
                      </a:pPr>
                      <a:r>
                        <a:rPr lang="es-EC" sz="1400" b="0" dirty="0">
                          <a:effectLst/>
                        </a:rPr>
                        <a:t>Trayectoria y prestigio</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2</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10,53</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487809293"/>
                  </a:ext>
                </a:extLst>
              </a:tr>
              <a:tr h="339969">
                <a:tc>
                  <a:txBody>
                    <a:bodyPr/>
                    <a:lstStyle/>
                    <a:p>
                      <a:pPr>
                        <a:lnSpc>
                          <a:spcPct val="107000"/>
                        </a:lnSpc>
                        <a:spcAft>
                          <a:spcPts val="0"/>
                        </a:spcAft>
                      </a:pPr>
                      <a:r>
                        <a:rPr lang="es-EC" sz="1400" b="0" dirty="0">
                          <a:effectLst/>
                        </a:rPr>
                        <a:t>Promociones y descuentos </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5,26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283179044"/>
                  </a:ext>
                </a:extLst>
              </a:tr>
              <a:tr h="339969">
                <a:tc>
                  <a:txBody>
                    <a:bodyPr/>
                    <a:lstStyle/>
                    <a:p>
                      <a:pPr>
                        <a:lnSpc>
                          <a:spcPct val="107000"/>
                        </a:lnSpc>
                        <a:spcAft>
                          <a:spcPts val="0"/>
                        </a:spcAft>
                      </a:pPr>
                      <a:r>
                        <a:rPr lang="es-EC" sz="1400" b="0" dirty="0">
                          <a:effectLst/>
                        </a:rPr>
                        <a:t>Venta personalizada</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5,26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91046702"/>
                  </a:ext>
                </a:extLst>
              </a:tr>
              <a:tr h="339969">
                <a:tc>
                  <a:txBody>
                    <a:bodyPr/>
                    <a:lstStyle/>
                    <a:p>
                      <a:pPr>
                        <a:lnSpc>
                          <a:spcPct val="107000"/>
                        </a:lnSpc>
                        <a:spcAft>
                          <a:spcPts val="0"/>
                        </a:spcAft>
                      </a:pPr>
                      <a:r>
                        <a:rPr lang="es-EC" sz="1400" b="0" dirty="0">
                          <a:effectLst/>
                        </a:rPr>
                        <a:t>Buena exhibición y presentación del producto</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5,26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354777274"/>
                  </a:ext>
                </a:extLst>
              </a:tr>
              <a:tr h="485085">
                <a:tc>
                  <a:txBody>
                    <a:bodyPr/>
                    <a:lstStyle/>
                    <a:p>
                      <a:pPr>
                        <a:lnSpc>
                          <a:spcPct val="107000"/>
                        </a:lnSpc>
                        <a:spcAft>
                          <a:spcPts val="0"/>
                        </a:spcAft>
                      </a:pPr>
                      <a:r>
                        <a:rPr lang="es-EC" sz="1400" b="0" dirty="0">
                          <a:effectLst/>
                        </a:rPr>
                        <a:t>Reacción inmediata en reposición de productos</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5,26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268302262"/>
                  </a:ext>
                </a:extLst>
              </a:tr>
              <a:tr h="339969">
                <a:tc>
                  <a:txBody>
                    <a:bodyPr/>
                    <a:lstStyle/>
                    <a:p>
                      <a:pPr>
                        <a:lnSpc>
                          <a:spcPct val="107000"/>
                        </a:lnSpc>
                        <a:spcAft>
                          <a:spcPts val="0"/>
                        </a:spcAft>
                      </a:pPr>
                      <a:r>
                        <a:rPr lang="es-EC" sz="1400" b="0" dirty="0">
                          <a:effectLst/>
                        </a:rPr>
                        <a:t>Horarios de atención flexibles</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5,26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69046600"/>
                  </a:ext>
                </a:extLst>
              </a:tr>
              <a:tr h="339969">
                <a:tc>
                  <a:txBody>
                    <a:bodyPr/>
                    <a:lstStyle/>
                    <a:p>
                      <a:pPr>
                        <a:lnSpc>
                          <a:spcPct val="107000"/>
                        </a:lnSpc>
                        <a:spcAft>
                          <a:spcPts val="0"/>
                        </a:spcAft>
                      </a:pPr>
                      <a:r>
                        <a:rPr lang="es-EC" sz="1400" b="0" dirty="0">
                          <a:effectLst/>
                        </a:rPr>
                        <a:t>Infraestructura</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1</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0" dirty="0">
                          <a:effectLst/>
                        </a:rPr>
                        <a:t>5,26</a:t>
                      </a:r>
                      <a:endParaRPr lang="es-EC"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063596569"/>
                  </a:ext>
                </a:extLst>
              </a:tr>
              <a:tr h="339969">
                <a:tc>
                  <a:txBody>
                    <a:bodyPr/>
                    <a:lstStyle/>
                    <a:p>
                      <a:pPr algn="ctr">
                        <a:lnSpc>
                          <a:spcPct val="107000"/>
                        </a:lnSpc>
                        <a:spcAft>
                          <a:spcPts val="0"/>
                        </a:spcAft>
                      </a:pPr>
                      <a:r>
                        <a:rPr lang="es-EC" sz="1400" dirty="0">
                          <a:effectLst/>
                        </a:rPr>
                        <a:t>TOTAL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215146469"/>
                  </a:ext>
                </a:extLst>
              </a:tr>
            </a:tbl>
          </a:graphicData>
        </a:graphic>
      </p:graphicFrame>
    </p:spTree>
    <p:extLst>
      <p:ext uri="{BB962C8B-B14F-4D97-AF65-F5344CB8AC3E}">
        <p14:creationId xmlns:p14="http://schemas.microsoft.com/office/powerpoint/2010/main" val="927488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8284"/>
            <a:ext cx="7886700" cy="1325563"/>
          </a:xfrm>
        </p:spPr>
        <p:txBody>
          <a:bodyPr>
            <a:normAutofit/>
          </a:bodyPr>
          <a:lstStyle/>
          <a:p>
            <a:pPr algn="ctr"/>
            <a:r>
              <a:rPr lang="es-EC" sz="3200" b="1" dirty="0" smtClean="0"/>
              <a:t>ANALISIS INDICADORES FINANCIEROS</a:t>
            </a:r>
            <a:endParaRPr lang="es-EC" sz="3200" b="1" dirty="0"/>
          </a:p>
        </p:txBody>
      </p:sp>
      <p:graphicFrame>
        <p:nvGraphicFramePr>
          <p:cNvPr id="4" name="Tabla 3"/>
          <p:cNvGraphicFramePr>
            <a:graphicFrameLocks noGrp="1"/>
          </p:cNvGraphicFramePr>
          <p:nvPr>
            <p:extLst>
              <p:ext uri="{D42A27DB-BD31-4B8C-83A1-F6EECF244321}">
                <p14:modId xmlns:p14="http://schemas.microsoft.com/office/powerpoint/2010/main" val="604568564"/>
              </p:ext>
            </p:extLst>
          </p:nvPr>
        </p:nvGraphicFramePr>
        <p:xfrm>
          <a:off x="474009" y="1287279"/>
          <a:ext cx="8172450" cy="4429919"/>
        </p:xfrm>
        <a:graphic>
          <a:graphicData uri="http://schemas.openxmlformats.org/drawingml/2006/table">
            <a:tbl>
              <a:tblPr firstRow="1" firstCol="1" bandRow="1">
                <a:tableStyleId>{5FD0F851-EC5A-4D38-B0AD-8093EC10F338}</a:tableStyleId>
              </a:tblPr>
              <a:tblGrid>
                <a:gridCol w="1722752">
                  <a:extLst>
                    <a:ext uri="{9D8B030D-6E8A-4147-A177-3AD203B41FA5}">
                      <a16:colId xmlns="" xmlns:a16="http://schemas.microsoft.com/office/drawing/2014/main" val="20000"/>
                    </a:ext>
                  </a:extLst>
                </a:gridCol>
                <a:gridCol w="1444414">
                  <a:extLst>
                    <a:ext uri="{9D8B030D-6E8A-4147-A177-3AD203B41FA5}">
                      <a16:colId xmlns="" xmlns:a16="http://schemas.microsoft.com/office/drawing/2014/main" val="20001"/>
                    </a:ext>
                  </a:extLst>
                </a:gridCol>
                <a:gridCol w="1516959">
                  <a:extLst>
                    <a:ext uri="{9D8B030D-6E8A-4147-A177-3AD203B41FA5}">
                      <a16:colId xmlns="" xmlns:a16="http://schemas.microsoft.com/office/drawing/2014/main" val="20002"/>
                    </a:ext>
                  </a:extLst>
                </a:gridCol>
                <a:gridCol w="1498160">
                  <a:extLst>
                    <a:ext uri="{9D8B030D-6E8A-4147-A177-3AD203B41FA5}">
                      <a16:colId xmlns="" xmlns:a16="http://schemas.microsoft.com/office/drawing/2014/main" val="20003"/>
                    </a:ext>
                  </a:extLst>
                </a:gridCol>
                <a:gridCol w="927677">
                  <a:extLst>
                    <a:ext uri="{9D8B030D-6E8A-4147-A177-3AD203B41FA5}">
                      <a16:colId xmlns="" xmlns:a16="http://schemas.microsoft.com/office/drawing/2014/main" val="20004"/>
                    </a:ext>
                  </a:extLst>
                </a:gridCol>
                <a:gridCol w="1062488">
                  <a:extLst>
                    <a:ext uri="{9D8B030D-6E8A-4147-A177-3AD203B41FA5}">
                      <a16:colId xmlns="" xmlns:a16="http://schemas.microsoft.com/office/drawing/2014/main" val="20005"/>
                    </a:ext>
                  </a:extLst>
                </a:gridCol>
              </a:tblGrid>
              <a:tr h="522807">
                <a:tc rowSpan="2">
                  <a:txBody>
                    <a:bodyPr/>
                    <a:lstStyle/>
                    <a:p>
                      <a:pPr algn="ctr">
                        <a:lnSpc>
                          <a:spcPct val="107000"/>
                        </a:lnSpc>
                        <a:spcAft>
                          <a:spcPts val="0"/>
                        </a:spcAft>
                      </a:pPr>
                      <a:r>
                        <a:rPr lang="es-EC" sz="1600" dirty="0" smtClean="0">
                          <a:effectLst/>
                        </a:rPr>
                        <a:t>Cadena</a:t>
                      </a:r>
                      <a:r>
                        <a:rPr lang="es-EC" sz="1600" baseline="0" dirty="0" smtClean="0">
                          <a:effectLst/>
                        </a:rPr>
                        <a:t> de s</a:t>
                      </a:r>
                      <a:r>
                        <a:rPr lang="es-EC" sz="1600" dirty="0" smtClean="0">
                          <a:effectLst/>
                        </a:rPr>
                        <a:t>upermercado</a:t>
                      </a:r>
                      <a:endParaRPr lang="es-EC"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gridSpan="5">
                  <a:txBody>
                    <a:bodyPr/>
                    <a:lstStyle/>
                    <a:p>
                      <a:pPr marL="449580" indent="-449580" algn="ctr">
                        <a:lnSpc>
                          <a:spcPct val="107000"/>
                        </a:lnSpc>
                        <a:spcAft>
                          <a:spcPts val="0"/>
                        </a:spcAft>
                      </a:pPr>
                      <a:r>
                        <a:rPr lang="es-EC" sz="1600" dirty="0">
                          <a:effectLst/>
                        </a:rPr>
                        <a:t>Indicadores de la Competitividad</a:t>
                      </a:r>
                      <a:endParaRPr lang="es-EC"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1095081">
                <a:tc vMerge="1">
                  <a:txBody>
                    <a:bodyPr/>
                    <a:lstStyle/>
                    <a:p>
                      <a:endParaRPr lang="es-EC"/>
                    </a:p>
                  </a:txBody>
                  <a:tcPr/>
                </a:tc>
                <a:tc>
                  <a:txBody>
                    <a:bodyPr/>
                    <a:lstStyle/>
                    <a:p>
                      <a:pPr algn="ctr">
                        <a:lnSpc>
                          <a:spcPct val="150000"/>
                        </a:lnSpc>
                        <a:spcAft>
                          <a:spcPts val="0"/>
                        </a:spcAft>
                      </a:pPr>
                      <a:r>
                        <a:rPr lang="es-EC" sz="1600" b="1" dirty="0">
                          <a:effectLst/>
                        </a:rPr>
                        <a:t>Participación del Mercado</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ctr">
                        <a:lnSpc>
                          <a:spcPct val="150000"/>
                        </a:lnSpc>
                        <a:spcAft>
                          <a:spcPts val="0"/>
                        </a:spcAft>
                      </a:pPr>
                      <a:r>
                        <a:rPr lang="es-EC" sz="1600" b="1" dirty="0" smtClean="0">
                          <a:effectLst/>
                        </a:rPr>
                        <a:t>Rentabilidad sobre el Patrimonio</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ctr">
                        <a:lnSpc>
                          <a:spcPct val="150000"/>
                        </a:lnSpc>
                        <a:spcAft>
                          <a:spcPts val="0"/>
                        </a:spcAft>
                      </a:pPr>
                      <a:r>
                        <a:rPr lang="es-EC" sz="1600" b="1" dirty="0" smtClean="0">
                          <a:effectLst/>
                        </a:rPr>
                        <a:t>Rentabilidad sobre los Activos</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ctr">
                        <a:lnSpc>
                          <a:spcPct val="150000"/>
                        </a:lnSpc>
                        <a:spcAft>
                          <a:spcPts val="0"/>
                        </a:spcAft>
                      </a:pPr>
                      <a:r>
                        <a:rPr lang="es-EC" sz="1600" b="1" dirty="0" smtClean="0">
                          <a:effectLst/>
                        </a:rPr>
                        <a:t>Margen Bruto</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ctr">
                        <a:lnSpc>
                          <a:spcPct val="150000"/>
                        </a:lnSpc>
                        <a:spcAft>
                          <a:spcPts val="0"/>
                        </a:spcAft>
                      </a:pPr>
                      <a:r>
                        <a:rPr lang="es-EC" sz="1600" b="1" dirty="0" smtClean="0">
                          <a:effectLst/>
                        </a:rPr>
                        <a:t>Margen Neto</a:t>
                      </a:r>
                      <a:endParaRPr lang="es-EC" sz="1600" b="1"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extLst>
                  <a:ext uri="{0D108BD9-81ED-4DB2-BD59-A6C34878D82A}">
                    <a16:rowId xmlns="" xmlns:a16="http://schemas.microsoft.com/office/drawing/2014/main" val="10001"/>
                  </a:ext>
                </a:extLst>
              </a:tr>
              <a:tr h="611031">
                <a:tc>
                  <a:txBody>
                    <a:bodyPr/>
                    <a:lstStyle/>
                    <a:p>
                      <a:pPr algn="ctr">
                        <a:lnSpc>
                          <a:spcPct val="107000"/>
                        </a:lnSpc>
                        <a:spcAft>
                          <a:spcPts val="0"/>
                        </a:spcAft>
                      </a:pPr>
                      <a:r>
                        <a:rPr lang="es-EC" sz="1600" dirty="0">
                          <a:effectLst/>
                        </a:rPr>
                        <a:t>Corporación Favorita C.A.</a:t>
                      </a:r>
                      <a:endParaRPr lang="es-EC"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b"/>
                      <a:r>
                        <a:rPr lang="es-EC" sz="1600" u="none" strike="noStrike" dirty="0">
                          <a:effectLst/>
                        </a:rPr>
                        <a:t>48,85%</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0,09%</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0,11%</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0,56%</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0,46%</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extLst>
                  <a:ext uri="{0D108BD9-81ED-4DB2-BD59-A6C34878D82A}">
                    <a16:rowId xmlns="" xmlns:a16="http://schemas.microsoft.com/office/drawing/2014/main" val="10002"/>
                  </a:ext>
                </a:extLst>
              </a:tr>
              <a:tr h="611031">
                <a:tc>
                  <a:txBody>
                    <a:bodyPr/>
                    <a:lstStyle/>
                    <a:p>
                      <a:pPr algn="ctr">
                        <a:lnSpc>
                          <a:spcPct val="107000"/>
                        </a:lnSpc>
                        <a:spcAft>
                          <a:spcPts val="0"/>
                        </a:spcAft>
                      </a:pPr>
                      <a:r>
                        <a:rPr lang="es-EC" sz="1600" dirty="0">
                          <a:effectLst/>
                        </a:rPr>
                        <a:t>Corporación El Rosado S.A.</a:t>
                      </a:r>
                      <a:endParaRPr lang="es-EC"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b"/>
                      <a:r>
                        <a:rPr lang="es-EC" sz="1600" u="none" strike="noStrike" dirty="0">
                          <a:effectLst/>
                        </a:rPr>
                        <a:t>26,66%</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9,30%</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-2,72%</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0,25%</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2,00%</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extLst>
                  <a:ext uri="{0D108BD9-81ED-4DB2-BD59-A6C34878D82A}">
                    <a16:rowId xmlns="" xmlns:a16="http://schemas.microsoft.com/office/drawing/2014/main" val="10003"/>
                  </a:ext>
                </a:extLst>
              </a:tr>
              <a:tr h="1065769">
                <a:tc>
                  <a:txBody>
                    <a:bodyPr/>
                    <a:lstStyle/>
                    <a:p>
                      <a:pPr algn="ctr">
                        <a:lnSpc>
                          <a:spcPct val="107000"/>
                        </a:lnSpc>
                        <a:spcAft>
                          <a:spcPts val="0"/>
                        </a:spcAft>
                      </a:pPr>
                      <a:r>
                        <a:rPr lang="es-EC" sz="1600" dirty="0">
                          <a:effectLst/>
                        </a:rPr>
                        <a:t>Tiendas Industriales Asociadas TIA S.A.</a:t>
                      </a:r>
                      <a:endParaRPr lang="es-EC"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b"/>
                      <a:r>
                        <a:rPr lang="es-EC" sz="1600" u="none" strike="noStrike" dirty="0">
                          <a:effectLst/>
                        </a:rPr>
                        <a:t>16,54%</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0,71%</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0,00%</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1,35%</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0,52%</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extLst>
                  <a:ext uri="{0D108BD9-81ED-4DB2-BD59-A6C34878D82A}">
                    <a16:rowId xmlns="" xmlns:a16="http://schemas.microsoft.com/office/drawing/2014/main" val="10004"/>
                  </a:ext>
                </a:extLst>
              </a:tr>
              <a:tr h="522001">
                <a:tc>
                  <a:txBody>
                    <a:bodyPr/>
                    <a:lstStyle/>
                    <a:p>
                      <a:pPr algn="ctr">
                        <a:lnSpc>
                          <a:spcPct val="107000"/>
                        </a:lnSpc>
                        <a:spcAft>
                          <a:spcPts val="0"/>
                        </a:spcAft>
                      </a:pPr>
                      <a:r>
                        <a:rPr lang="es-EC" sz="1600" dirty="0">
                          <a:effectLst/>
                        </a:rPr>
                        <a:t>Mega Santamaría S.A.</a:t>
                      </a:r>
                      <a:endParaRPr lang="es-EC" sz="16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b"/>
                      <a:r>
                        <a:rPr lang="es-EC" sz="1600" u="none" strike="noStrike" dirty="0">
                          <a:effectLst/>
                        </a:rPr>
                        <a:t>7,95%</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-8,32%</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-5,45%</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0,82%</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tc>
                  <a:txBody>
                    <a:bodyPr/>
                    <a:lstStyle/>
                    <a:p>
                      <a:pPr algn="r" fontAlgn="ctr"/>
                      <a:r>
                        <a:rPr lang="es-EC" sz="1600" u="none" strike="noStrike" dirty="0" smtClean="0">
                          <a:effectLst/>
                        </a:rPr>
                        <a:t>-1,02%</a:t>
                      </a:r>
                      <a:endParaRPr lang="es-EC" sz="1600" b="0" i="0" u="none" strike="noStrike" dirty="0">
                        <a:solidFill>
                          <a:srgbClr val="000000"/>
                        </a:solidFill>
                        <a:effectLst/>
                        <a:latin typeface="+mn-lt"/>
                      </a:endParaRPr>
                    </a:p>
                  </a:txBody>
                  <a:tcPr marL="9525" marR="9525" marT="9525" marB="0" anchor="ctr">
                    <a:lnL w="12700" cap="flat" cmpd="sng" algn="ctr">
                      <a:solidFill>
                        <a:srgbClr val="7093D2"/>
                      </a:solidFill>
                      <a:prstDash val="solid"/>
                      <a:round/>
                      <a:headEnd type="none" w="med" len="med"/>
                      <a:tailEnd type="none" w="med" len="med"/>
                    </a:lnL>
                    <a:lnR w="12700" cap="flat" cmpd="sng" algn="ctr">
                      <a:solidFill>
                        <a:srgbClr val="7093D2"/>
                      </a:solidFill>
                      <a:prstDash val="solid"/>
                      <a:round/>
                      <a:headEnd type="none" w="med" len="med"/>
                      <a:tailEnd type="none" w="med" len="med"/>
                    </a:lnR>
                    <a:lnT w="12700" cap="flat" cmpd="sng" algn="ctr">
                      <a:solidFill>
                        <a:srgbClr val="7093D2"/>
                      </a:solidFill>
                      <a:prstDash val="solid"/>
                      <a:round/>
                      <a:headEnd type="none" w="med" len="med"/>
                      <a:tailEnd type="none" w="med" len="med"/>
                    </a:lnT>
                    <a:lnB w="12700" cap="flat" cmpd="sng" algn="ctr">
                      <a:solidFill>
                        <a:srgbClr val="7093D2"/>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683879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929" y="146519"/>
            <a:ext cx="7504607" cy="558878"/>
          </a:xfrm>
        </p:spPr>
        <p:txBody>
          <a:bodyPr>
            <a:noAutofit/>
          </a:bodyPr>
          <a:lstStyle/>
          <a:p>
            <a:pPr algn="ctr"/>
            <a:r>
              <a:rPr lang="es-EC" sz="3200" b="1" dirty="0" smtClean="0"/>
              <a:t>COMPROBACIÓN DE HIPOTESIS 1 </a:t>
            </a:r>
            <a:endParaRPr lang="es-EC" sz="3200" b="1" dirty="0"/>
          </a:p>
        </p:txBody>
      </p:sp>
      <p:graphicFrame>
        <p:nvGraphicFramePr>
          <p:cNvPr id="6" name="Tabla 5"/>
          <p:cNvGraphicFramePr>
            <a:graphicFrameLocks noGrp="1"/>
          </p:cNvGraphicFramePr>
          <p:nvPr>
            <p:extLst>
              <p:ext uri="{D42A27DB-BD31-4B8C-83A1-F6EECF244321}">
                <p14:modId xmlns:p14="http://schemas.microsoft.com/office/powerpoint/2010/main" val="1433412931"/>
              </p:ext>
            </p:extLst>
          </p:nvPr>
        </p:nvGraphicFramePr>
        <p:xfrm>
          <a:off x="187737" y="784507"/>
          <a:ext cx="8760319" cy="5028462"/>
        </p:xfrm>
        <a:graphic>
          <a:graphicData uri="http://schemas.openxmlformats.org/drawingml/2006/table">
            <a:tbl>
              <a:tblPr firstRow="1" firstCol="1" bandRow="1">
                <a:tableStyleId>{FABFCF23-3B69-468F-B69F-88F6DE6A72F2}</a:tableStyleId>
              </a:tblPr>
              <a:tblGrid>
                <a:gridCol w="2810464">
                  <a:extLst>
                    <a:ext uri="{9D8B030D-6E8A-4147-A177-3AD203B41FA5}">
                      <a16:colId xmlns="" xmlns:a16="http://schemas.microsoft.com/office/drawing/2014/main" val="20000"/>
                    </a:ext>
                  </a:extLst>
                </a:gridCol>
                <a:gridCol w="5949855">
                  <a:extLst>
                    <a:ext uri="{9D8B030D-6E8A-4147-A177-3AD203B41FA5}">
                      <a16:colId xmlns="" xmlns:a16="http://schemas.microsoft.com/office/drawing/2014/main" val="20001"/>
                    </a:ext>
                  </a:extLst>
                </a:gridCol>
              </a:tblGrid>
              <a:tr h="1130506">
                <a:tc rowSpan="2">
                  <a:txBody>
                    <a:bodyPr/>
                    <a:lstStyle/>
                    <a:p>
                      <a:pPr algn="ctr">
                        <a:spcAft>
                          <a:spcPts val="0"/>
                        </a:spcAft>
                      </a:pPr>
                      <a:r>
                        <a:rPr lang="es-ES" sz="1600" dirty="0" smtClean="0">
                          <a:effectLst/>
                        </a:rPr>
                        <a:t>Estadísticos</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effectLst/>
                        </a:rPr>
                        <a:t>Hipótesis 1: </a:t>
                      </a:r>
                      <a:r>
                        <a:rPr lang="es-EC" sz="1600" kern="1200" dirty="0" smtClean="0">
                          <a:effectLst/>
                        </a:rPr>
                        <a:t>La calidad del servicio con sus dimensiones incide en el indicador de competitividad participación del mercado de los autoservicios del Distrito Metropolitano de Quito.</a:t>
                      </a:r>
                      <a:endParaRPr lang="es-EC" sz="1600" b="0" kern="1200" dirty="0" smtClean="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0"/>
                  </a:ext>
                </a:extLst>
              </a:tr>
              <a:tr h="1534409">
                <a:tc vMerge="1">
                  <a:txBody>
                    <a:bodyPr/>
                    <a:lstStyle/>
                    <a:p>
                      <a:pPr algn="ctr">
                        <a:spcAft>
                          <a:spcPts val="0"/>
                        </a:spcAft>
                      </a:pP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r>
                        <a:rPr lang="es-EC" sz="1400" u="none" strike="noStrike" kern="1200" baseline="0" dirty="0" smtClean="0"/>
                        <a:t>H01: La calidad del servicio con sus dimensiones no incide en el indicador de competitividad participación del mercado de los autoservicios del Distrito Metropolitano de Quito. </a:t>
                      </a:r>
                    </a:p>
                    <a:p>
                      <a:pPr algn="just"/>
                      <a:endParaRPr lang="es-EC" sz="1400" u="none" strike="noStrike" kern="1200" baseline="0" dirty="0" smtClean="0"/>
                    </a:p>
                    <a:p>
                      <a:pPr algn="just"/>
                      <a:r>
                        <a:rPr lang="es-EC" sz="1400" u="none" strike="noStrike" kern="1200" baseline="0" dirty="0" smtClean="0"/>
                        <a:t>H11: La calidad del servicio con sus dimensiones incide de manera positiva en el indicador de competitividad participación del mercado de los autoservicios del Distrito Metropolitano de Quito. </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96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effectLst/>
                        </a:rPr>
                        <a:t>Nivel de significancia (α)</a:t>
                      </a:r>
                      <a:endParaRPr lang="es-EC" sz="16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600" kern="1200" dirty="0" smtClean="0">
                          <a:effectLst/>
                        </a:rPr>
                        <a:t>0,244</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96739">
                <a:tc>
                  <a:txBody>
                    <a:bodyPr/>
                    <a:lstStyle/>
                    <a:p>
                      <a:pPr algn="ctr">
                        <a:spcAft>
                          <a:spcPts val="0"/>
                        </a:spcAft>
                      </a:pPr>
                      <a:r>
                        <a:rPr lang="es-ES" sz="1600" dirty="0">
                          <a:effectLst/>
                        </a:rPr>
                        <a:t>Chi-cuadrado (X</a:t>
                      </a:r>
                      <a:r>
                        <a:rPr lang="es-ES" sz="1600" baseline="30000" dirty="0">
                          <a:effectLst/>
                        </a:rPr>
                        <a:t>2</a:t>
                      </a:r>
                      <a:r>
                        <a:rPr lang="es-ES" sz="1600" dirty="0">
                          <a:effectLst/>
                        </a:rPr>
                        <a:t>)</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smtClean="0"/>
                        <a:t>12,000</a:t>
                      </a:r>
                      <a:endParaRPr lang="es-EC" sz="1600" dirty="0">
                        <a:latin typeface="+mn-lt"/>
                      </a:endParaRPr>
                    </a:p>
                  </a:txBody>
                  <a:tcPr marL="68580" marR="68580" marT="0" marB="0" anchor="ctr"/>
                </a:tc>
                <a:extLst>
                  <a:ext uri="{0D108BD9-81ED-4DB2-BD59-A6C34878D82A}">
                    <a16:rowId xmlns="" xmlns:a16="http://schemas.microsoft.com/office/drawing/2014/main" val="10003"/>
                  </a:ext>
                </a:extLst>
              </a:tr>
              <a:tr h="296739">
                <a:tc>
                  <a:txBody>
                    <a:bodyPr/>
                    <a:lstStyle/>
                    <a:p>
                      <a:pPr algn="ctr">
                        <a:spcAft>
                          <a:spcPts val="0"/>
                        </a:spcAft>
                      </a:pPr>
                      <a:r>
                        <a:rPr lang="es-ES" sz="1600" dirty="0">
                          <a:effectLst/>
                        </a:rPr>
                        <a:t>Valor p</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kern="1200" dirty="0" smtClean="0">
                          <a:effectLst/>
                        </a:rPr>
                        <a:t>0,213</a:t>
                      </a:r>
                      <a:endParaRPr lang="es-EC" sz="1600" dirty="0">
                        <a:latin typeface="+mn-lt"/>
                      </a:endParaRPr>
                    </a:p>
                  </a:txBody>
                  <a:tcPr marL="68580" marR="68580" marT="0" marB="0" anchor="ctr"/>
                </a:tc>
                <a:extLst>
                  <a:ext uri="{0D108BD9-81ED-4DB2-BD59-A6C34878D82A}">
                    <a16:rowId xmlns="" xmlns:a16="http://schemas.microsoft.com/office/drawing/2014/main" val="10004"/>
                  </a:ext>
                </a:extLst>
              </a:tr>
              <a:tr h="296739">
                <a:tc>
                  <a:txBody>
                    <a:bodyPr/>
                    <a:lstStyle/>
                    <a:p>
                      <a:pPr algn="ctr">
                        <a:spcAft>
                          <a:spcPts val="0"/>
                        </a:spcAft>
                      </a:pPr>
                      <a:r>
                        <a:rPr lang="es-ES" sz="1600" dirty="0">
                          <a:effectLst/>
                        </a:rPr>
                        <a:t>Valor crítico</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kern="1200" dirty="0" smtClean="0">
                          <a:effectLst/>
                        </a:rPr>
                        <a:t>16,9190</a:t>
                      </a:r>
                      <a:endParaRPr lang="es-EC" sz="1600" dirty="0">
                        <a:latin typeface="+mn-lt"/>
                      </a:endParaRPr>
                    </a:p>
                  </a:txBody>
                  <a:tcPr marL="68580" marR="68580" marT="0" marB="0" anchor="ctr"/>
                </a:tc>
                <a:extLst>
                  <a:ext uri="{0D108BD9-81ED-4DB2-BD59-A6C34878D82A}">
                    <a16:rowId xmlns="" xmlns:a16="http://schemas.microsoft.com/office/drawing/2014/main" val="10005"/>
                  </a:ext>
                </a:extLst>
              </a:tr>
              <a:tr h="328712">
                <a:tc>
                  <a:txBody>
                    <a:bodyPr/>
                    <a:lstStyle/>
                    <a:p>
                      <a:pPr algn="ctr">
                        <a:spcAft>
                          <a:spcPts val="0"/>
                        </a:spcAft>
                      </a:pPr>
                      <a:r>
                        <a:rPr lang="es-ES" sz="1600" dirty="0" smtClean="0">
                          <a:effectLst/>
                        </a:rPr>
                        <a:t>Correlación de Pearson</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effectLst/>
                        </a:rPr>
                        <a:t>0,756</a:t>
                      </a:r>
                      <a:r>
                        <a:rPr lang="es-EC" sz="1600" kern="1200" dirty="0" smtClean="0">
                          <a:effectLst/>
                        </a:rPr>
                        <a:t> </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847879">
                <a:tc>
                  <a:txBody>
                    <a:bodyPr/>
                    <a:lstStyle/>
                    <a:p>
                      <a:pPr algn="ctr">
                        <a:spcAft>
                          <a:spcPts val="0"/>
                        </a:spcAft>
                      </a:pPr>
                      <a:r>
                        <a:rPr lang="es-EC" sz="1600" dirty="0" smtClean="0">
                          <a:effectLst/>
                        </a:rPr>
                        <a:t>Interpretación</a:t>
                      </a:r>
                      <a:r>
                        <a:rPr lang="es-EC" sz="1600" baseline="0" dirty="0" smtClean="0">
                          <a:effectLst/>
                        </a:rPr>
                        <a:t> </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600" dirty="0" smtClean="0">
                          <a:effectLst/>
                        </a:rPr>
                        <a:t>Se acepta H</a:t>
                      </a:r>
                      <a:r>
                        <a:rPr lang="es-ES" sz="1600" baseline="-25000" dirty="0" smtClean="0">
                          <a:effectLst/>
                        </a:rPr>
                        <a:t>0 </a:t>
                      </a:r>
                      <a:endParaRPr lang="es-EC" sz="1600" dirty="0" smtClean="0">
                        <a:effectLst/>
                      </a:endParaRPr>
                    </a:p>
                    <a:p>
                      <a:pPr algn="ctr">
                        <a:spcAft>
                          <a:spcPts val="0"/>
                        </a:spcAft>
                      </a:pPr>
                      <a:r>
                        <a:rPr lang="es-ES" sz="1600" dirty="0" smtClean="0">
                          <a:effectLst/>
                        </a:rPr>
                        <a:t>X</a:t>
                      </a:r>
                      <a:r>
                        <a:rPr lang="es-ES" sz="1600" baseline="30000" dirty="0" smtClean="0">
                          <a:effectLst/>
                        </a:rPr>
                        <a:t>2 </a:t>
                      </a:r>
                      <a:r>
                        <a:rPr lang="es-ES" sz="1600" dirty="0" smtClean="0">
                          <a:effectLst/>
                        </a:rPr>
                        <a:t>˂ Valor crítico</a:t>
                      </a:r>
                      <a:endParaRPr lang="es-EC" sz="1600" dirty="0" smtClean="0">
                        <a:effectLst/>
                      </a:endParaRPr>
                    </a:p>
                    <a:p>
                      <a:pPr algn="ctr">
                        <a:spcAft>
                          <a:spcPts val="0"/>
                        </a:spcAft>
                      </a:pPr>
                      <a:r>
                        <a:rPr lang="es-ES" sz="1600" dirty="0" smtClean="0">
                          <a:effectLst/>
                        </a:rPr>
                        <a:t>Valor p &gt; α (0,05)</a:t>
                      </a:r>
                      <a:endParaRPr lang="es-EC" sz="16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000589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6349" y="146519"/>
            <a:ext cx="7320487" cy="558878"/>
          </a:xfrm>
        </p:spPr>
        <p:txBody>
          <a:bodyPr>
            <a:noAutofit/>
          </a:bodyPr>
          <a:lstStyle/>
          <a:p>
            <a:pPr algn="ctr"/>
            <a:r>
              <a:rPr lang="es-EC" sz="3200" b="1" dirty="0" smtClean="0"/>
              <a:t>COMPROBACIÓN DE HIPOTESIS 2 </a:t>
            </a:r>
            <a:endParaRPr lang="es-EC" sz="3200" b="1" dirty="0"/>
          </a:p>
        </p:txBody>
      </p:sp>
      <p:graphicFrame>
        <p:nvGraphicFramePr>
          <p:cNvPr id="6" name="Tabla 5"/>
          <p:cNvGraphicFramePr>
            <a:graphicFrameLocks noGrp="1"/>
          </p:cNvGraphicFramePr>
          <p:nvPr>
            <p:extLst>
              <p:ext uri="{D42A27DB-BD31-4B8C-83A1-F6EECF244321}">
                <p14:modId xmlns:p14="http://schemas.microsoft.com/office/powerpoint/2010/main" val="674441736"/>
              </p:ext>
            </p:extLst>
          </p:nvPr>
        </p:nvGraphicFramePr>
        <p:xfrm>
          <a:off x="187737" y="784507"/>
          <a:ext cx="8760319" cy="5028462"/>
        </p:xfrm>
        <a:graphic>
          <a:graphicData uri="http://schemas.openxmlformats.org/drawingml/2006/table">
            <a:tbl>
              <a:tblPr firstRow="1" firstCol="1" bandRow="1">
                <a:tableStyleId>{1E171933-4619-4E11-9A3F-F7608DF75F80}</a:tableStyleId>
              </a:tblPr>
              <a:tblGrid>
                <a:gridCol w="2810464">
                  <a:extLst>
                    <a:ext uri="{9D8B030D-6E8A-4147-A177-3AD203B41FA5}">
                      <a16:colId xmlns="" xmlns:a16="http://schemas.microsoft.com/office/drawing/2014/main" val="20000"/>
                    </a:ext>
                  </a:extLst>
                </a:gridCol>
                <a:gridCol w="5949855">
                  <a:extLst>
                    <a:ext uri="{9D8B030D-6E8A-4147-A177-3AD203B41FA5}">
                      <a16:colId xmlns="" xmlns:a16="http://schemas.microsoft.com/office/drawing/2014/main" val="20001"/>
                    </a:ext>
                  </a:extLst>
                </a:gridCol>
              </a:tblGrid>
              <a:tr h="1130506">
                <a:tc rowSpan="2">
                  <a:txBody>
                    <a:bodyPr/>
                    <a:lstStyle/>
                    <a:p>
                      <a:pPr algn="ctr">
                        <a:spcAft>
                          <a:spcPts val="0"/>
                        </a:spcAft>
                      </a:pPr>
                      <a:r>
                        <a:rPr lang="es-ES" sz="1600" dirty="0" smtClean="0">
                          <a:effectLst/>
                        </a:rPr>
                        <a:t>Estadísticos</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effectLst/>
                        </a:rPr>
                        <a:t>Hipótesis 2: </a:t>
                      </a:r>
                      <a:r>
                        <a:rPr lang="es-EC" sz="1600" kern="1200" dirty="0" smtClean="0">
                          <a:effectLst/>
                        </a:rPr>
                        <a:t>La calidad del servicio con sus dimensiones incide en el indicador de competitividad rentabilidad de los autoservicios del Distrito Metropolitano de Quito.</a:t>
                      </a:r>
                      <a:endParaRPr lang="es-EC" sz="1600" b="0" kern="1200" dirty="0" smtClean="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000"/>
                  </a:ext>
                </a:extLst>
              </a:tr>
              <a:tr h="1534409">
                <a:tc vMerge="1">
                  <a:txBody>
                    <a:bodyPr/>
                    <a:lstStyle/>
                    <a:p>
                      <a:pPr algn="ctr">
                        <a:spcAft>
                          <a:spcPts val="0"/>
                        </a:spcAft>
                      </a:pP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r>
                        <a:rPr lang="es-EC" sz="1400" u="none" strike="noStrike" kern="1200" baseline="0" dirty="0" smtClean="0"/>
                        <a:t>H02: La calidad del servicio con sus dimensiones no incide en el indicador de competitividad rentabilidad de los autoservicios del Distrito Metropolitano de Quito.</a:t>
                      </a:r>
                    </a:p>
                    <a:p>
                      <a:pPr algn="just"/>
                      <a:endParaRPr lang="es-EC" sz="1400" u="none" strike="noStrike" kern="1200" baseline="0" dirty="0" smtClean="0"/>
                    </a:p>
                    <a:p>
                      <a:pPr algn="just"/>
                      <a:r>
                        <a:rPr lang="es-EC" sz="1400" u="none" strike="noStrike" kern="1200" baseline="0" dirty="0" smtClean="0"/>
                        <a:t>H12: La calidad del servicio con sus dimensiones incide de manera positiva en el indicador de competitividad rentabilidad de los autoservicios del Distrito Metropolitano de Quito.</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96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effectLst/>
                        </a:rPr>
                        <a:t>Nivel de significancia (α)</a:t>
                      </a:r>
                      <a:endParaRPr lang="es-EC" sz="16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kern="1200" dirty="0" smtClean="0">
                          <a:solidFill>
                            <a:schemeClr val="dk1"/>
                          </a:solidFill>
                          <a:effectLst/>
                          <a:latin typeface="+mn-lt"/>
                          <a:ea typeface="+mn-ea"/>
                          <a:cs typeface="+mn-cs"/>
                        </a:rPr>
                        <a:t> 0,846</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96739">
                <a:tc>
                  <a:txBody>
                    <a:bodyPr/>
                    <a:lstStyle/>
                    <a:p>
                      <a:pPr algn="ctr">
                        <a:spcAft>
                          <a:spcPts val="0"/>
                        </a:spcAft>
                      </a:pPr>
                      <a:r>
                        <a:rPr lang="es-ES" sz="1600" dirty="0">
                          <a:effectLst/>
                        </a:rPr>
                        <a:t>Chi-cuadrado (X</a:t>
                      </a:r>
                      <a:r>
                        <a:rPr lang="es-ES" sz="1600" baseline="30000" dirty="0">
                          <a:effectLst/>
                        </a:rPr>
                        <a:t>2</a:t>
                      </a:r>
                      <a:r>
                        <a:rPr lang="es-ES" sz="1600" dirty="0">
                          <a:effectLst/>
                        </a:rPr>
                        <a:t>)</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smtClean="0"/>
                        <a:t>12,000</a:t>
                      </a:r>
                      <a:endParaRPr lang="es-EC" sz="1600" dirty="0">
                        <a:latin typeface="+mn-lt"/>
                      </a:endParaRPr>
                    </a:p>
                  </a:txBody>
                  <a:tcPr marL="68580" marR="68580" marT="0" marB="0" anchor="ctr"/>
                </a:tc>
                <a:extLst>
                  <a:ext uri="{0D108BD9-81ED-4DB2-BD59-A6C34878D82A}">
                    <a16:rowId xmlns="" xmlns:a16="http://schemas.microsoft.com/office/drawing/2014/main" val="10003"/>
                  </a:ext>
                </a:extLst>
              </a:tr>
              <a:tr h="296739">
                <a:tc>
                  <a:txBody>
                    <a:bodyPr/>
                    <a:lstStyle/>
                    <a:p>
                      <a:pPr algn="ctr">
                        <a:spcAft>
                          <a:spcPts val="0"/>
                        </a:spcAft>
                      </a:pPr>
                      <a:r>
                        <a:rPr lang="es-ES" sz="1600" dirty="0">
                          <a:effectLst/>
                        </a:rPr>
                        <a:t>Valor p</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kern="1200" dirty="0" smtClean="0">
                          <a:effectLst/>
                        </a:rPr>
                        <a:t>0,213</a:t>
                      </a:r>
                      <a:endParaRPr lang="es-EC" sz="1600" dirty="0">
                        <a:latin typeface="+mn-lt"/>
                      </a:endParaRPr>
                    </a:p>
                  </a:txBody>
                  <a:tcPr marL="68580" marR="68580" marT="0" marB="0" anchor="ctr"/>
                </a:tc>
                <a:extLst>
                  <a:ext uri="{0D108BD9-81ED-4DB2-BD59-A6C34878D82A}">
                    <a16:rowId xmlns="" xmlns:a16="http://schemas.microsoft.com/office/drawing/2014/main" val="10004"/>
                  </a:ext>
                </a:extLst>
              </a:tr>
              <a:tr h="296739">
                <a:tc>
                  <a:txBody>
                    <a:bodyPr/>
                    <a:lstStyle/>
                    <a:p>
                      <a:pPr algn="ctr">
                        <a:spcAft>
                          <a:spcPts val="0"/>
                        </a:spcAft>
                      </a:pPr>
                      <a:r>
                        <a:rPr lang="es-ES" sz="1600" dirty="0">
                          <a:effectLst/>
                        </a:rPr>
                        <a:t>Valor crítico</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kern="1200" dirty="0" smtClean="0">
                          <a:effectLst/>
                        </a:rPr>
                        <a:t>16,9190</a:t>
                      </a:r>
                      <a:endParaRPr lang="es-EC" sz="1600" dirty="0">
                        <a:latin typeface="+mn-lt"/>
                      </a:endParaRPr>
                    </a:p>
                  </a:txBody>
                  <a:tcPr marL="68580" marR="68580" marT="0" marB="0" anchor="ctr"/>
                </a:tc>
                <a:extLst>
                  <a:ext uri="{0D108BD9-81ED-4DB2-BD59-A6C34878D82A}">
                    <a16:rowId xmlns="" xmlns:a16="http://schemas.microsoft.com/office/drawing/2014/main" val="10005"/>
                  </a:ext>
                </a:extLst>
              </a:tr>
              <a:tr h="328712">
                <a:tc>
                  <a:txBody>
                    <a:bodyPr/>
                    <a:lstStyle/>
                    <a:p>
                      <a:pPr algn="ctr">
                        <a:spcAft>
                          <a:spcPts val="0"/>
                        </a:spcAft>
                      </a:pPr>
                      <a:r>
                        <a:rPr lang="es-ES" sz="1600" dirty="0" smtClean="0">
                          <a:effectLst/>
                        </a:rPr>
                        <a:t>Correlación de Pearson</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 0,154</a:t>
                      </a:r>
                      <a:r>
                        <a:rPr lang="es-EC" sz="1600" kern="1200" dirty="0" smtClean="0">
                          <a:effectLst/>
                        </a:rPr>
                        <a:t> </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847879">
                <a:tc>
                  <a:txBody>
                    <a:bodyPr/>
                    <a:lstStyle/>
                    <a:p>
                      <a:pPr algn="ctr">
                        <a:spcAft>
                          <a:spcPts val="0"/>
                        </a:spcAft>
                      </a:pPr>
                      <a:r>
                        <a:rPr lang="es-EC" sz="1600" dirty="0" smtClean="0">
                          <a:effectLst/>
                        </a:rPr>
                        <a:t>Interpretación</a:t>
                      </a:r>
                      <a:r>
                        <a:rPr lang="es-EC" sz="1600" baseline="0" dirty="0" smtClean="0">
                          <a:effectLst/>
                        </a:rPr>
                        <a:t> </a:t>
                      </a:r>
                      <a:endParaRPr lang="es-EC"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600" dirty="0" smtClean="0">
                          <a:effectLst/>
                        </a:rPr>
                        <a:t>Se acepta H</a:t>
                      </a:r>
                      <a:r>
                        <a:rPr lang="es-ES" sz="1600" baseline="-25000" dirty="0" smtClean="0">
                          <a:effectLst/>
                        </a:rPr>
                        <a:t>0 </a:t>
                      </a:r>
                      <a:endParaRPr lang="es-EC" sz="1600" dirty="0" smtClean="0">
                        <a:effectLst/>
                      </a:endParaRPr>
                    </a:p>
                    <a:p>
                      <a:pPr algn="ctr">
                        <a:spcAft>
                          <a:spcPts val="0"/>
                        </a:spcAft>
                      </a:pPr>
                      <a:r>
                        <a:rPr lang="es-ES" sz="1600" dirty="0" smtClean="0">
                          <a:effectLst/>
                        </a:rPr>
                        <a:t>X</a:t>
                      </a:r>
                      <a:r>
                        <a:rPr lang="es-ES" sz="1600" baseline="30000" dirty="0" smtClean="0">
                          <a:effectLst/>
                        </a:rPr>
                        <a:t>2 </a:t>
                      </a:r>
                      <a:r>
                        <a:rPr lang="es-ES" sz="1600" dirty="0" smtClean="0">
                          <a:effectLst/>
                        </a:rPr>
                        <a:t>˂ Valor crítico</a:t>
                      </a:r>
                      <a:endParaRPr lang="es-EC"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effectLst/>
                        </a:rPr>
                        <a:t>Valor p &gt; α (0,05)</a:t>
                      </a:r>
                      <a:endParaRPr lang="es-EC" sz="1600" dirty="0" smtClean="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170900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4228" y="90804"/>
            <a:ext cx="6973933" cy="614588"/>
          </a:xfrm>
        </p:spPr>
        <p:txBody>
          <a:bodyPr>
            <a:normAutofit fontScale="90000"/>
          </a:bodyPr>
          <a:lstStyle/>
          <a:p>
            <a:pPr algn="ctr"/>
            <a:r>
              <a:rPr lang="es-EC" sz="3600" b="1" dirty="0"/>
              <a:t>PROPUESTA</a:t>
            </a:r>
            <a:r>
              <a:rPr lang="es-EC" sz="3800" b="1" dirty="0"/>
              <a:t> </a:t>
            </a:r>
            <a:r>
              <a:rPr lang="es-EC" dirty="0" smtClean="0"/>
              <a:t> </a:t>
            </a:r>
            <a:endParaRPr lang="es-EC" dirty="0"/>
          </a:p>
        </p:txBody>
      </p:sp>
      <p:sp>
        <p:nvSpPr>
          <p:cNvPr id="4" name="Rectángulo 3"/>
          <p:cNvSpPr/>
          <p:nvPr/>
        </p:nvSpPr>
        <p:spPr>
          <a:xfrm>
            <a:off x="705393" y="1036575"/>
            <a:ext cx="7720149" cy="4457631"/>
          </a:xfrm>
          <a:prstGeom prst="rect">
            <a:avLst/>
          </a:prstGeom>
        </p:spPr>
        <p:txBody>
          <a:bodyPr wrap="square">
            <a:spAutoFit/>
          </a:bodyPr>
          <a:lstStyle/>
          <a:p>
            <a:pPr algn="just">
              <a:lnSpc>
                <a:spcPct val="150000"/>
              </a:lnSpc>
              <a:spcBef>
                <a:spcPts val="200"/>
              </a:spcBef>
              <a:spcAft>
                <a:spcPts val="0"/>
              </a:spcAft>
            </a:pPr>
            <a:r>
              <a:rPr lang="es-EC" b="1" dirty="0">
                <a:ea typeface="Times New Roman" panose="02020603050405020304" pitchFamily="18" charset="0"/>
                <a:cs typeface="Times New Roman" panose="02020603050405020304" pitchFamily="18" charset="0"/>
              </a:rPr>
              <a:t>Objetivo general </a:t>
            </a:r>
            <a:endParaRPr lang="es-EC" sz="1600" dirty="0">
              <a:ea typeface="Calibri" panose="020F0502020204030204" pitchFamily="34" charset="0"/>
              <a:cs typeface="Times New Roman" panose="02020603050405020304" pitchFamily="18" charset="0"/>
            </a:endParaRPr>
          </a:p>
          <a:p>
            <a:pPr algn="just">
              <a:spcAft>
                <a:spcPts val="0"/>
              </a:spcAft>
            </a:pPr>
            <a:r>
              <a:rPr lang="es-EC" sz="1600" dirty="0">
                <a:ea typeface="Calibri" panose="020F0502020204030204" pitchFamily="34" charset="0"/>
                <a:cs typeface="Times New Roman" panose="02020603050405020304" pitchFamily="18" charset="0"/>
              </a:rPr>
              <a:t> </a:t>
            </a:r>
            <a:endParaRPr lang="es-EC" sz="1600" dirty="0" smtClean="0">
              <a:ea typeface="Calibri" panose="020F0502020204030204" pitchFamily="34" charset="0"/>
              <a:cs typeface="Times New Roman" panose="02020603050405020304" pitchFamily="18" charset="0"/>
            </a:endParaRPr>
          </a:p>
          <a:p>
            <a:pPr algn="just">
              <a:spcAft>
                <a:spcPts val="0"/>
              </a:spcAft>
            </a:pPr>
            <a:r>
              <a:rPr lang="es-EC" dirty="0" smtClean="0">
                <a:ea typeface="Calibri" panose="020F0502020204030204" pitchFamily="34" charset="0"/>
                <a:cs typeface="Times New Roman" panose="02020603050405020304" pitchFamily="18" charset="0"/>
              </a:rPr>
              <a:t>Elaborar </a:t>
            </a:r>
            <a:r>
              <a:rPr lang="es-EC" dirty="0">
                <a:ea typeface="Calibri" panose="020F0502020204030204" pitchFamily="34" charset="0"/>
                <a:cs typeface="Times New Roman" panose="02020603050405020304" pitchFamily="18" charset="0"/>
              </a:rPr>
              <a:t>un modelo de calidad del servicio combinando las variables calidad y competitividad, a fin de mejorar la calidad del servicio e impulsar a los supermercados a ser altamente competitivos. </a:t>
            </a:r>
            <a:endParaRPr lang="es-EC" sz="1600" dirty="0">
              <a:ea typeface="Calibri" panose="020F0502020204030204" pitchFamily="34" charset="0"/>
              <a:cs typeface="Times New Roman" panose="02020603050405020304" pitchFamily="18" charset="0"/>
            </a:endParaRPr>
          </a:p>
          <a:p>
            <a:pPr algn="just">
              <a:spcAft>
                <a:spcPts val="0"/>
              </a:spcAft>
            </a:pPr>
            <a:r>
              <a:rPr lang="es-EC" sz="1600" dirty="0">
                <a:ea typeface="Calibri" panose="020F0502020204030204" pitchFamily="34" charset="0"/>
                <a:cs typeface="Times New Roman" panose="02020603050405020304" pitchFamily="18" charset="0"/>
              </a:rPr>
              <a:t> </a:t>
            </a:r>
          </a:p>
          <a:p>
            <a:pPr algn="just">
              <a:lnSpc>
                <a:spcPct val="150000"/>
              </a:lnSpc>
              <a:spcBef>
                <a:spcPts val="200"/>
              </a:spcBef>
              <a:spcAft>
                <a:spcPts val="0"/>
              </a:spcAft>
            </a:pPr>
            <a:r>
              <a:rPr lang="es-EC" b="1" dirty="0" smtClean="0">
                <a:ea typeface="Times New Roman" panose="02020603050405020304" pitchFamily="18" charset="0"/>
                <a:cs typeface="Times New Roman" panose="02020603050405020304" pitchFamily="18" charset="0"/>
              </a:rPr>
              <a:t>Objetivos </a:t>
            </a:r>
            <a:r>
              <a:rPr lang="es-EC" b="1" dirty="0">
                <a:ea typeface="Times New Roman" panose="02020603050405020304" pitchFamily="18" charset="0"/>
                <a:cs typeface="Times New Roman" panose="02020603050405020304" pitchFamily="18" charset="0"/>
              </a:rPr>
              <a:t>específicos</a:t>
            </a:r>
            <a:endParaRPr lang="es-EC" sz="1600" dirty="0">
              <a:ea typeface="Calibri" panose="020F0502020204030204" pitchFamily="34" charset="0"/>
              <a:cs typeface="Times New Roman" panose="02020603050405020304" pitchFamily="18" charset="0"/>
            </a:endParaRPr>
          </a:p>
          <a:p>
            <a:pPr algn="just">
              <a:spcAft>
                <a:spcPts val="0"/>
              </a:spcAft>
            </a:pPr>
            <a:r>
              <a:rPr lang="es-EC" sz="1600" dirty="0">
                <a:ea typeface="Calibri" panose="020F0502020204030204" pitchFamily="34" charset="0"/>
                <a:cs typeface="Times New Roman" panose="02020603050405020304" pitchFamily="18" charset="0"/>
              </a:rPr>
              <a:t> </a:t>
            </a:r>
          </a:p>
          <a:p>
            <a:pPr marL="342900" lvl="0" indent="-342900" algn="just">
              <a:lnSpc>
                <a:spcPct val="150000"/>
              </a:lnSpc>
              <a:buFont typeface="Symbol" panose="05050102010706020507" pitchFamily="18" charset="2"/>
              <a:buChar char=""/>
            </a:pPr>
            <a:r>
              <a:rPr lang="es-EC" dirty="0">
                <a:ea typeface="Calibri" panose="020F0502020204030204" pitchFamily="34" charset="0"/>
              </a:rPr>
              <a:t>Diseñar el modelo de calidad del servicio enfocado en generar ventaja competitiva. </a:t>
            </a:r>
            <a:endParaRPr lang="es-EC" dirty="0"/>
          </a:p>
          <a:p>
            <a:pPr marL="342900" indent="-342900" algn="just">
              <a:lnSpc>
                <a:spcPct val="150000"/>
              </a:lnSpc>
              <a:buFont typeface="Symbol" panose="05050102010706020507" pitchFamily="18" charset="2"/>
              <a:buChar char=""/>
            </a:pPr>
            <a:r>
              <a:rPr lang="es-EC" dirty="0" smtClean="0">
                <a:ea typeface="Calibri" panose="020F0502020204030204" pitchFamily="34" charset="0"/>
              </a:rPr>
              <a:t>Desarrollar </a:t>
            </a:r>
            <a:r>
              <a:rPr lang="es-EC" dirty="0">
                <a:ea typeface="Calibri" panose="020F0502020204030204" pitchFamily="34" charset="0"/>
              </a:rPr>
              <a:t>una propuesta para mejorar la capacidad de respuesta en la experiencia de compra. </a:t>
            </a:r>
            <a:endParaRPr lang="es-EC" dirty="0"/>
          </a:p>
        </p:txBody>
      </p:sp>
    </p:spTree>
    <p:extLst>
      <p:ext uri="{BB962C8B-B14F-4D97-AF65-F5344CB8AC3E}">
        <p14:creationId xmlns:p14="http://schemas.microsoft.com/office/powerpoint/2010/main" val="599613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upo 147"/>
          <p:cNvGrpSpPr/>
          <p:nvPr/>
        </p:nvGrpSpPr>
        <p:grpSpPr>
          <a:xfrm>
            <a:off x="333693" y="1672372"/>
            <a:ext cx="8476615" cy="3811905"/>
            <a:chOff x="0" y="0"/>
            <a:chExt cx="8476615" cy="3811905"/>
          </a:xfrm>
        </p:grpSpPr>
        <p:grpSp>
          <p:nvGrpSpPr>
            <p:cNvPr id="149" name="Grupo 148"/>
            <p:cNvGrpSpPr/>
            <p:nvPr/>
          </p:nvGrpSpPr>
          <p:grpSpPr>
            <a:xfrm>
              <a:off x="0" y="0"/>
              <a:ext cx="8476615" cy="3811905"/>
              <a:chOff x="0" y="0"/>
              <a:chExt cx="8476615" cy="3811905"/>
            </a:xfrm>
          </p:grpSpPr>
          <p:grpSp>
            <p:nvGrpSpPr>
              <p:cNvPr id="151" name="Grupo 150"/>
              <p:cNvGrpSpPr/>
              <p:nvPr/>
            </p:nvGrpSpPr>
            <p:grpSpPr>
              <a:xfrm>
                <a:off x="0" y="0"/>
                <a:ext cx="8476615" cy="3811905"/>
                <a:chOff x="0" y="0"/>
                <a:chExt cx="8476615" cy="3811905"/>
              </a:xfrm>
            </p:grpSpPr>
            <p:grpSp>
              <p:nvGrpSpPr>
                <p:cNvPr id="153" name="Grupo 152"/>
                <p:cNvGrpSpPr/>
                <p:nvPr/>
              </p:nvGrpSpPr>
              <p:grpSpPr>
                <a:xfrm>
                  <a:off x="0" y="0"/>
                  <a:ext cx="8476615" cy="3811905"/>
                  <a:chOff x="0" y="0"/>
                  <a:chExt cx="8476615" cy="3811905"/>
                </a:xfrm>
              </p:grpSpPr>
              <p:cxnSp>
                <p:nvCxnSpPr>
                  <p:cNvPr id="155" name="Conector recto 154"/>
                  <p:cNvCxnSpPr/>
                  <p:nvPr/>
                </p:nvCxnSpPr>
                <p:spPr>
                  <a:xfrm flipH="1">
                    <a:off x="6677025" y="276225"/>
                    <a:ext cx="309880" cy="0"/>
                  </a:xfrm>
                  <a:prstGeom prst="line">
                    <a:avLst/>
                  </a:prstGeom>
                  <a:noFill/>
                  <a:ln w="6350" cap="flat" cmpd="sng" algn="ctr">
                    <a:solidFill>
                      <a:sysClr val="windowText" lastClr="000000"/>
                    </a:solidFill>
                    <a:prstDash val="solid"/>
                    <a:miter lim="800000"/>
                  </a:ln>
                  <a:effectLst/>
                </p:spPr>
              </p:cxnSp>
              <p:cxnSp>
                <p:nvCxnSpPr>
                  <p:cNvPr id="156" name="Conector recto de flecha 155"/>
                  <p:cNvCxnSpPr/>
                  <p:nvPr/>
                </p:nvCxnSpPr>
                <p:spPr>
                  <a:xfrm flipH="1" flipV="1">
                    <a:off x="6362700" y="1885950"/>
                    <a:ext cx="333375" cy="0"/>
                  </a:xfrm>
                  <a:prstGeom prst="straightConnector1">
                    <a:avLst/>
                  </a:prstGeom>
                  <a:noFill/>
                  <a:ln w="6350" cap="flat" cmpd="sng" algn="ctr">
                    <a:solidFill>
                      <a:sysClr val="windowText" lastClr="000000"/>
                    </a:solidFill>
                    <a:prstDash val="solid"/>
                    <a:miter lim="800000"/>
                    <a:tailEnd type="triangle"/>
                  </a:ln>
                  <a:effectLst/>
                </p:spPr>
              </p:cxnSp>
              <p:grpSp>
                <p:nvGrpSpPr>
                  <p:cNvPr id="157" name="Grupo 156"/>
                  <p:cNvGrpSpPr/>
                  <p:nvPr/>
                </p:nvGrpSpPr>
                <p:grpSpPr>
                  <a:xfrm>
                    <a:off x="0" y="0"/>
                    <a:ext cx="8476615" cy="3811905"/>
                    <a:chOff x="0" y="0"/>
                    <a:chExt cx="8476615" cy="3811905"/>
                  </a:xfrm>
                </p:grpSpPr>
                <p:grpSp>
                  <p:nvGrpSpPr>
                    <p:cNvPr id="158" name="Grupo 157"/>
                    <p:cNvGrpSpPr/>
                    <p:nvPr/>
                  </p:nvGrpSpPr>
                  <p:grpSpPr>
                    <a:xfrm>
                      <a:off x="6686550" y="0"/>
                      <a:ext cx="1790065" cy="3752215"/>
                      <a:chOff x="0" y="0"/>
                      <a:chExt cx="1790065" cy="3752215"/>
                    </a:xfrm>
                  </p:grpSpPr>
                  <p:sp>
                    <p:nvSpPr>
                      <p:cNvPr id="188" name="Rectángulo redondeado 187"/>
                      <p:cNvSpPr/>
                      <p:nvPr/>
                    </p:nvSpPr>
                    <p:spPr>
                      <a:xfrm>
                        <a:off x="314325" y="0"/>
                        <a:ext cx="1475740" cy="589915"/>
                      </a:xfrm>
                      <a:prstGeom prst="roundRect">
                        <a:avLst/>
                      </a:prstGeom>
                      <a:solidFill>
                        <a:srgbClr val="70AD47">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Calidad del servicio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9" name="Rectángulo redondeado 188"/>
                      <p:cNvSpPr/>
                      <p:nvPr/>
                    </p:nvSpPr>
                    <p:spPr>
                      <a:xfrm>
                        <a:off x="314325" y="3162300"/>
                        <a:ext cx="1475740" cy="589915"/>
                      </a:xfrm>
                      <a:prstGeom prst="roundRect">
                        <a:avLst/>
                      </a:prstGeom>
                      <a:solidFill>
                        <a:srgbClr val="70AD47">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Participación de mercado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0" name="Rectángulo redondeado 189"/>
                      <p:cNvSpPr/>
                      <p:nvPr/>
                    </p:nvSpPr>
                    <p:spPr>
                      <a:xfrm>
                        <a:off x="314325" y="2362200"/>
                        <a:ext cx="1475740" cy="589915"/>
                      </a:xfrm>
                      <a:prstGeom prst="roundRect">
                        <a:avLst/>
                      </a:prstGeom>
                      <a:solidFill>
                        <a:srgbClr val="70AD47">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Rentabilidad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1" name="Rectángulo redondeado 190"/>
                      <p:cNvSpPr/>
                      <p:nvPr/>
                    </p:nvSpPr>
                    <p:spPr>
                      <a:xfrm>
                        <a:off x="314325" y="771525"/>
                        <a:ext cx="1475740" cy="589915"/>
                      </a:xfrm>
                      <a:prstGeom prst="roundRect">
                        <a:avLst/>
                      </a:prstGeom>
                      <a:solidFill>
                        <a:srgbClr val="70AD47">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Precios bajos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2" name="Conector recto 191"/>
                      <p:cNvCxnSpPr/>
                      <p:nvPr/>
                    </p:nvCxnSpPr>
                    <p:spPr>
                      <a:xfrm flipH="1">
                        <a:off x="0" y="276225"/>
                        <a:ext cx="0" cy="3211195"/>
                      </a:xfrm>
                      <a:prstGeom prst="line">
                        <a:avLst/>
                      </a:prstGeom>
                      <a:noFill/>
                      <a:ln w="6350" cap="flat" cmpd="sng" algn="ctr">
                        <a:solidFill>
                          <a:sysClr val="windowText" lastClr="000000"/>
                        </a:solidFill>
                        <a:prstDash val="solid"/>
                        <a:miter lim="800000"/>
                      </a:ln>
                      <a:effectLst/>
                    </p:spPr>
                  </p:cxnSp>
                  <p:cxnSp>
                    <p:nvCxnSpPr>
                      <p:cNvPr id="193" name="Conector recto 192"/>
                      <p:cNvCxnSpPr/>
                      <p:nvPr/>
                    </p:nvCxnSpPr>
                    <p:spPr>
                      <a:xfrm flipH="1">
                        <a:off x="0" y="1037075"/>
                        <a:ext cx="309880" cy="0"/>
                      </a:xfrm>
                      <a:prstGeom prst="line">
                        <a:avLst/>
                      </a:prstGeom>
                      <a:noFill/>
                      <a:ln w="6350" cap="flat" cmpd="sng" algn="ctr">
                        <a:solidFill>
                          <a:sysClr val="windowText" lastClr="000000"/>
                        </a:solidFill>
                        <a:prstDash val="solid"/>
                        <a:miter lim="800000"/>
                      </a:ln>
                      <a:effectLst/>
                    </p:spPr>
                  </p:cxnSp>
                  <p:cxnSp>
                    <p:nvCxnSpPr>
                      <p:cNvPr id="194" name="Conector recto 193"/>
                      <p:cNvCxnSpPr/>
                      <p:nvPr/>
                    </p:nvCxnSpPr>
                    <p:spPr>
                      <a:xfrm flipH="1">
                        <a:off x="0" y="3495675"/>
                        <a:ext cx="309880" cy="0"/>
                      </a:xfrm>
                      <a:prstGeom prst="line">
                        <a:avLst/>
                      </a:prstGeom>
                      <a:noFill/>
                      <a:ln w="6350" cap="flat" cmpd="sng" algn="ctr">
                        <a:solidFill>
                          <a:sysClr val="windowText" lastClr="000000"/>
                        </a:solidFill>
                        <a:prstDash val="solid"/>
                        <a:miter lim="800000"/>
                      </a:ln>
                      <a:effectLst/>
                    </p:spPr>
                  </p:cxnSp>
                </p:grpSp>
                <p:grpSp>
                  <p:nvGrpSpPr>
                    <p:cNvPr id="159" name="Grupo 158"/>
                    <p:cNvGrpSpPr/>
                    <p:nvPr/>
                  </p:nvGrpSpPr>
                  <p:grpSpPr>
                    <a:xfrm>
                      <a:off x="0" y="0"/>
                      <a:ext cx="6369012" cy="3811905"/>
                      <a:chOff x="0" y="0"/>
                      <a:chExt cx="6369097" cy="3812501"/>
                    </a:xfrm>
                  </p:grpSpPr>
                  <p:grpSp>
                    <p:nvGrpSpPr>
                      <p:cNvPr id="160" name="Grupo 159"/>
                      <p:cNvGrpSpPr/>
                      <p:nvPr/>
                    </p:nvGrpSpPr>
                    <p:grpSpPr>
                      <a:xfrm>
                        <a:off x="177421" y="395785"/>
                        <a:ext cx="75063" cy="3416716"/>
                        <a:chOff x="0" y="0"/>
                        <a:chExt cx="75063" cy="3416716"/>
                      </a:xfrm>
                    </p:grpSpPr>
                    <p:cxnSp>
                      <p:nvCxnSpPr>
                        <p:cNvPr id="186" name="Conector recto de flecha 185"/>
                        <p:cNvCxnSpPr/>
                        <p:nvPr/>
                      </p:nvCxnSpPr>
                      <p:spPr>
                        <a:xfrm>
                          <a:off x="34119" y="0"/>
                          <a:ext cx="0" cy="3384468"/>
                        </a:xfrm>
                        <a:prstGeom prst="straightConnector1">
                          <a:avLst/>
                        </a:prstGeom>
                        <a:noFill/>
                        <a:ln w="9525" cap="flat" cmpd="sng" algn="ctr">
                          <a:solidFill>
                            <a:sysClr val="windowText" lastClr="000000"/>
                          </a:solidFill>
                          <a:prstDash val="dash"/>
                          <a:round/>
                          <a:headEnd type="none" w="med" len="med"/>
                          <a:tailEnd type="none" w="med" len="med"/>
                        </a:ln>
                        <a:effectLst/>
                      </p:spPr>
                    </p:cxnSp>
                    <p:sp>
                      <p:nvSpPr>
                        <p:cNvPr id="187" name="Triángulo isósceles 186"/>
                        <p:cNvSpPr/>
                        <p:nvPr/>
                      </p:nvSpPr>
                      <p:spPr>
                        <a:xfrm rot="10800000">
                          <a:off x="0" y="3370997"/>
                          <a:ext cx="75063" cy="45719"/>
                        </a:xfrm>
                        <a:prstGeom prst="triangle">
                          <a:avLst/>
                        </a:prstGeom>
                        <a:solidFill>
                          <a:sysClr val="windowText" lastClr="00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pSp>
                  <p:grpSp>
                    <p:nvGrpSpPr>
                      <p:cNvPr id="161" name="Grupo 160"/>
                      <p:cNvGrpSpPr/>
                      <p:nvPr/>
                    </p:nvGrpSpPr>
                    <p:grpSpPr>
                      <a:xfrm>
                        <a:off x="0" y="0"/>
                        <a:ext cx="6369097" cy="3753277"/>
                        <a:chOff x="0" y="0"/>
                        <a:chExt cx="6369097" cy="3753277"/>
                      </a:xfrm>
                    </p:grpSpPr>
                    <p:grpSp>
                      <p:nvGrpSpPr>
                        <p:cNvPr id="162" name="Grupo 161"/>
                        <p:cNvGrpSpPr/>
                        <p:nvPr/>
                      </p:nvGrpSpPr>
                      <p:grpSpPr>
                        <a:xfrm>
                          <a:off x="443552" y="0"/>
                          <a:ext cx="5925545" cy="3753277"/>
                          <a:chOff x="0" y="0"/>
                          <a:chExt cx="5925545" cy="3753277"/>
                        </a:xfrm>
                      </p:grpSpPr>
                      <p:grpSp>
                        <p:nvGrpSpPr>
                          <p:cNvPr id="168" name="Grupo 167"/>
                          <p:cNvGrpSpPr/>
                          <p:nvPr/>
                        </p:nvGrpSpPr>
                        <p:grpSpPr>
                          <a:xfrm>
                            <a:off x="0" y="0"/>
                            <a:ext cx="3590925" cy="3752850"/>
                            <a:chOff x="0" y="0"/>
                            <a:chExt cx="3590925" cy="3752850"/>
                          </a:xfrm>
                        </p:grpSpPr>
                        <p:sp>
                          <p:nvSpPr>
                            <p:cNvPr id="173" name="Rectángulo redondeado 172"/>
                            <p:cNvSpPr/>
                            <p:nvPr/>
                          </p:nvSpPr>
                          <p:spPr>
                            <a:xfrm>
                              <a:off x="0" y="0"/>
                              <a:ext cx="1476375" cy="590550"/>
                            </a:xfrm>
                            <a:prstGeom prst="roundRect">
                              <a:avLst/>
                            </a:prstGeom>
                            <a:solidFill>
                              <a:srgbClr val="D1F9F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C"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Capacidad </a:t>
                              </a:r>
                              <a:r>
                                <a:rPr lang="es-EC" sz="1200" dirty="0">
                                  <a:effectLst/>
                                  <a:latin typeface="Arial" panose="020B0604020202020204" pitchFamily="34" charset="0"/>
                                  <a:ea typeface="Calibri" panose="020F0502020204030204" pitchFamily="34" charset="0"/>
                                  <a:cs typeface="Times New Roman" panose="02020603050405020304" pitchFamily="18" charset="0"/>
                                </a:rPr>
                                <a:t>de respuesta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4" name="Rectángulo redondeado 173"/>
                            <p:cNvSpPr/>
                            <p:nvPr/>
                          </p:nvSpPr>
                          <p:spPr>
                            <a:xfrm>
                              <a:off x="0" y="3162300"/>
                              <a:ext cx="1476375" cy="590550"/>
                            </a:xfrm>
                            <a:prstGeom prst="roundRect">
                              <a:avLst/>
                            </a:prstGeom>
                            <a:solidFill>
                              <a:srgbClr val="D1F9F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Seguridad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5" name="Rectángulo redondeado 174"/>
                            <p:cNvSpPr/>
                            <p:nvPr/>
                          </p:nvSpPr>
                          <p:spPr>
                            <a:xfrm>
                              <a:off x="0" y="2371725"/>
                              <a:ext cx="1476375" cy="590550"/>
                            </a:xfrm>
                            <a:prstGeom prst="roundRect">
                              <a:avLst/>
                            </a:prstGeom>
                            <a:solidFill>
                              <a:srgbClr val="D1F9F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Elementos tangibles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6" name="Rectángulo redondeado 175"/>
                            <p:cNvSpPr/>
                            <p:nvPr/>
                          </p:nvSpPr>
                          <p:spPr>
                            <a:xfrm>
                              <a:off x="0" y="1581150"/>
                              <a:ext cx="1476375" cy="590550"/>
                            </a:xfrm>
                            <a:prstGeom prst="roundRect">
                              <a:avLst/>
                            </a:prstGeom>
                            <a:solidFill>
                              <a:srgbClr val="D1F9F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Empatía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7" name="Rectángulo redondeado 176"/>
                            <p:cNvSpPr/>
                            <p:nvPr/>
                          </p:nvSpPr>
                          <p:spPr>
                            <a:xfrm>
                              <a:off x="0" y="790575"/>
                              <a:ext cx="1476375" cy="590550"/>
                            </a:xfrm>
                            <a:prstGeom prst="roundRect">
                              <a:avLst/>
                            </a:prstGeom>
                            <a:solidFill>
                              <a:srgbClr val="D1F9FD"/>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Fiabilidad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8" name="Rectángulo redondeado 177"/>
                            <p:cNvSpPr/>
                            <p:nvPr/>
                          </p:nvSpPr>
                          <p:spPr>
                            <a:xfrm>
                              <a:off x="2114550" y="1581150"/>
                              <a:ext cx="1476375" cy="590550"/>
                            </a:xfrm>
                            <a:prstGeom prst="roundRect">
                              <a:avLst/>
                            </a:prstGeom>
                            <a:solidFill>
                              <a:srgbClr val="04F0FC"/>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Calidad del servicio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9" name="Grupo 178"/>
                            <p:cNvGrpSpPr/>
                            <p:nvPr/>
                          </p:nvGrpSpPr>
                          <p:grpSpPr>
                            <a:xfrm>
                              <a:off x="1476375" y="276225"/>
                              <a:ext cx="657525" cy="3219450"/>
                              <a:chOff x="0" y="0"/>
                              <a:chExt cx="657525" cy="3219450"/>
                            </a:xfrm>
                          </p:grpSpPr>
                          <p:cxnSp>
                            <p:nvCxnSpPr>
                              <p:cNvPr id="180" name="Conector recto de flecha 179"/>
                              <p:cNvCxnSpPr/>
                              <p:nvPr/>
                            </p:nvCxnSpPr>
                            <p:spPr>
                              <a:xfrm>
                                <a:off x="9525" y="1590675"/>
                                <a:ext cx="648000" cy="0"/>
                              </a:xfrm>
                              <a:prstGeom prst="straightConnector1">
                                <a:avLst/>
                              </a:prstGeom>
                              <a:noFill/>
                              <a:ln w="6350" cap="flat" cmpd="sng" algn="ctr">
                                <a:solidFill>
                                  <a:sysClr val="windowText" lastClr="000000"/>
                                </a:solidFill>
                                <a:prstDash val="solid"/>
                                <a:miter lim="800000"/>
                                <a:tailEnd type="triangle"/>
                              </a:ln>
                              <a:effectLst/>
                            </p:spPr>
                          </p:cxnSp>
                          <p:cxnSp>
                            <p:nvCxnSpPr>
                              <p:cNvPr id="181" name="Conector recto 180"/>
                              <p:cNvCxnSpPr/>
                              <p:nvPr/>
                            </p:nvCxnSpPr>
                            <p:spPr>
                              <a:xfrm flipH="1">
                                <a:off x="314325" y="0"/>
                                <a:ext cx="0" cy="3211830"/>
                              </a:xfrm>
                              <a:prstGeom prst="line">
                                <a:avLst/>
                              </a:prstGeom>
                              <a:noFill/>
                              <a:ln w="6350" cap="flat" cmpd="sng" algn="ctr">
                                <a:solidFill>
                                  <a:sysClr val="windowText" lastClr="000000"/>
                                </a:solidFill>
                                <a:prstDash val="solid"/>
                                <a:miter lim="800000"/>
                              </a:ln>
                              <a:effectLst/>
                            </p:spPr>
                          </p:cxnSp>
                          <p:cxnSp>
                            <p:nvCxnSpPr>
                              <p:cNvPr id="182" name="Conector recto 181"/>
                              <p:cNvCxnSpPr/>
                              <p:nvPr/>
                            </p:nvCxnSpPr>
                            <p:spPr>
                              <a:xfrm flipH="1">
                                <a:off x="9525" y="0"/>
                                <a:ext cx="310101" cy="0"/>
                              </a:xfrm>
                              <a:prstGeom prst="line">
                                <a:avLst/>
                              </a:prstGeom>
                              <a:noFill/>
                              <a:ln w="6350" cap="flat" cmpd="sng" algn="ctr">
                                <a:solidFill>
                                  <a:sysClr val="windowText" lastClr="000000"/>
                                </a:solidFill>
                                <a:prstDash val="solid"/>
                                <a:miter lim="800000"/>
                              </a:ln>
                              <a:effectLst/>
                            </p:spPr>
                          </p:cxnSp>
                          <p:cxnSp>
                            <p:nvCxnSpPr>
                              <p:cNvPr id="183" name="Conector recto 182"/>
                              <p:cNvCxnSpPr/>
                              <p:nvPr/>
                            </p:nvCxnSpPr>
                            <p:spPr>
                              <a:xfrm flipH="1">
                                <a:off x="0" y="800100"/>
                                <a:ext cx="310101" cy="0"/>
                              </a:xfrm>
                              <a:prstGeom prst="line">
                                <a:avLst/>
                              </a:prstGeom>
                              <a:noFill/>
                              <a:ln w="6350" cap="flat" cmpd="sng" algn="ctr">
                                <a:solidFill>
                                  <a:sysClr val="windowText" lastClr="000000"/>
                                </a:solidFill>
                                <a:prstDash val="solid"/>
                                <a:miter lim="800000"/>
                              </a:ln>
                              <a:effectLst/>
                            </p:spPr>
                          </p:cxnSp>
                          <p:cxnSp>
                            <p:nvCxnSpPr>
                              <p:cNvPr id="184" name="Conector recto 183"/>
                              <p:cNvCxnSpPr/>
                              <p:nvPr/>
                            </p:nvCxnSpPr>
                            <p:spPr>
                              <a:xfrm flipH="1">
                                <a:off x="0" y="2419350"/>
                                <a:ext cx="310101" cy="0"/>
                              </a:xfrm>
                              <a:prstGeom prst="line">
                                <a:avLst/>
                              </a:prstGeom>
                              <a:noFill/>
                              <a:ln w="6350" cap="flat" cmpd="sng" algn="ctr">
                                <a:solidFill>
                                  <a:sysClr val="windowText" lastClr="000000"/>
                                </a:solidFill>
                                <a:prstDash val="solid"/>
                                <a:miter lim="800000"/>
                              </a:ln>
                              <a:effectLst/>
                            </p:spPr>
                          </p:cxnSp>
                          <p:cxnSp>
                            <p:nvCxnSpPr>
                              <p:cNvPr id="185" name="Conector recto 184"/>
                              <p:cNvCxnSpPr/>
                              <p:nvPr/>
                            </p:nvCxnSpPr>
                            <p:spPr>
                              <a:xfrm flipH="1">
                                <a:off x="0" y="3219450"/>
                                <a:ext cx="310101" cy="0"/>
                              </a:xfrm>
                              <a:prstGeom prst="line">
                                <a:avLst/>
                              </a:prstGeom>
                              <a:noFill/>
                              <a:ln w="6350" cap="flat" cmpd="sng" algn="ctr">
                                <a:solidFill>
                                  <a:sysClr val="windowText" lastClr="000000"/>
                                </a:solidFill>
                                <a:prstDash val="solid"/>
                                <a:miter lim="800000"/>
                              </a:ln>
                              <a:effectLst/>
                            </p:spPr>
                          </p:cxnSp>
                        </p:grpSp>
                      </p:grpSp>
                      <p:sp>
                        <p:nvSpPr>
                          <p:cNvPr id="169" name="Rectángulo redondeado 168"/>
                          <p:cNvSpPr/>
                          <p:nvPr/>
                        </p:nvSpPr>
                        <p:spPr>
                          <a:xfrm>
                            <a:off x="4449170" y="1583235"/>
                            <a:ext cx="1476375" cy="590550"/>
                          </a:xfrm>
                          <a:prstGeom prst="roundRect">
                            <a:avLst/>
                          </a:prstGeom>
                          <a:solidFill>
                            <a:srgbClr val="21FF46"/>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Competitividad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0" name="Rectángulo 169"/>
                          <p:cNvSpPr/>
                          <p:nvPr/>
                        </p:nvSpPr>
                        <p:spPr>
                          <a:xfrm>
                            <a:off x="2088108" y="0"/>
                            <a:ext cx="3819525" cy="409575"/>
                          </a:xfrm>
                          <a:prstGeom prst="rect">
                            <a:avLst/>
                          </a:prstGeom>
                          <a:solidFill>
                            <a:srgbClr val="FFFF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AUTOSERVICIO COMPETITIVO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1" name="Rectángulo 170"/>
                          <p:cNvSpPr/>
                          <p:nvPr/>
                        </p:nvSpPr>
                        <p:spPr>
                          <a:xfrm>
                            <a:off x="2101755" y="3343702"/>
                            <a:ext cx="3819525" cy="409575"/>
                          </a:xfrm>
                          <a:prstGeom prst="rect">
                            <a:avLst/>
                          </a:prstGeom>
                          <a:solidFill>
                            <a:srgbClr val="FFFF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CLIENTE SATISFECHO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Conector recto de flecha 171"/>
                          <p:cNvCxnSpPr/>
                          <p:nvPr/>
                        </p:nvCxnSpPr>
                        <p:spPr>
                          <a:xfrm flipH="1">
                            <a:off x="4026090" y="423081"/>
                            <a:ext cx="0" cy="2915920"/>
                          </a:xfrm>
                          <a:prstGeom prst="straightConnector1">
                            <a:avLst/>
                          </a:prstGeom>
                          <a:noFill/>
                          <a:ln w="19050" cap="flat" cmpd="sng" algn="ctr">
                            <a:solidFill>
                              <a:sysClr val="windowText" lastClr="000000"/>
                            </a:solidFill>
                            <a:prstDash val="solid"/>
                            <a:miter lim="800000"/>
                            <a:headEnd type="triangle"/>
                            <a:tailEnd type="triangle"/>
                          </a:ln>
                          <a:effectLst/>
                        </p:spPr>
                      </p:cxnSp>
                    </p:grpSp>
                    <p:sp>
                      <p:nvSpPr>
                        <p:cNvPr id="163" name="Elipse 162"/>
                        <p:cNvSpPr/>
                        <p:nvPr/>
                      </p:nvSpPr>
                      <p:spPr>
                        <a:xfrm>
                          <a:off x="0" y="81887"/>
                          <a:ext cx="438785" cy="4032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4" name="Elipse 163"/>
                        <p:cNvSpPr/>
                        <p:nvPr/>
                      </p:nvSpPr>
                      <p:spPr>
                        <a:xfrm>
                          <a:off x="0" y="3268639"/>
                          <a:ext cx="439387" cy="403761"/>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5" name="Elipse 164"/>
                        <p:cNvSpPr/>
                        <p:nvPr/>
                      </p:nvSpPr>
                      <p:spPr>
                        <a:xfrm>
                          <a:off x="0" y="2456597"/>
                          <a:ext cx="438785" cy="4032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6" name="Elipse 165"/>
                        <p:cNvSpPr/>
                        <p:nvPr/>
                      </p:nvSpPr>
                      <p:spPr>
                        <a:xfrm>
                          <a:off x="6824" y="1671851"/>
                          <a:ext cx="438785" cy="4032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7" name="Elipse 166"/>
                        <p:cNvSpPr/>
                        <p:nvPr/>
                      </p:nvSpPr>
                      <p:spPr>
                        <a:xfrm>
                          <a:off x="6824" y="891227"/>
                          <a:ext cx="438785" cy="4032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cs typeface="Times New Roman" panose="02020603050405020304" pitchFamily="18" charset="0"/>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grpSp>
            <p:cxnSp>
              <p:nvCxnSpPr>
                <p:cNvPr id="154" name="Conector recto 153"/>
                <p:cNvCxnSpPr/>
                <p:nvPr/>
              </p:nvCxnSpPr>
              <p:spPr>
                <a:xfrm flipH="1">
                  <a:off x="6686550" y="2657475"/>
                  <a:ext cx="309880" cy="0"/>
                </a:xfrm>
                <a:prstGeom prst="line">
                  <a:avLst/>
                </a:prstGeom>
                <a:noFill/>
                <a:ln w="6350" cap="flat" cmpd="sng" algn="ctr">
                  <a:solidFill>
                    <a:sysClr val="windowText" lastClr="000000"/>
                  </a:solidFill>
                  <a:prstDash val="solid"/>
                  <a:miter lim="800000"/>
                </a:ln>
                <a:effectLst/>
              </p:spPr>
            </p:cxnSp>
          </p:grpSp>
          <p:cxnSp>
            <p:nvCxnSpPr>
              <p:cNvPr id="152" name="Conector recto de flecha 151"/>
              <p:cNvCxnSpPr/>
              <p:nvPr/>
            </p:nvCxnSpPr>
            <p:spPr>
              <a:xfrm>
                <a:off x="4038600" y="1866900"/>
                <a:ext cx="864000" cy="0"/>
              </a:xfrm>
              <a:prstGeom prst="straightConnector1">
                <a:avLst/>
              </a:prstGeom>
              <a:noFill/>
              <a:ln w="6350" cap="flat" cmpd="sng" algn="ctr">
                <a:solidFill>
                  <a:sysClr val="windowText" lastClr="000000"/>
                </a:solidFill>
                <a:prstDash val="solid"/>
                <a:miter lim="800000"/>
                <a:tailEnd type="triangle"/>
              </a:ln>
              <a:effectLst/>
            </p:spPr>
          </p:cxnSp>
        </p:grpSp>
        <p:sp>
          <p:nvSpPr>
            <p:cNvPr id="150" name="Rectángulo redondeado 149"/>
            <p:cNvSpPr/>
            <p:nvPr/>
          </p:nvSpPr>
          <p:spPr>
            <a:xfrm>
              <a:off x="7000875" y="1590675"/>
              <a:ext cx="1475740" cy="589915"/>
            </a:xfrm>
            <a:prstGeom prst="roundRect">
              <a:avLst/>
            </a:prstGeom>
            <a:solidFill>
              <a:srgbClr val="70AD47">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200" dirty="0">
                  <a:effectLst/>
                  <a:latin typeface="Arial" panose="020B0604020202020204" pitchFamily="34" charset="0"/>
                  <a:ea typeface="Calibri" panose="020F0502020204030204" pitchFamily="34" charset="0"/>
                  <a:cs typeface="Times New Roman" panose="02020603050405020304" pitchFamily="18" charset="0"/>
                </a:rPr>
                <a:t>Variedad de productos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2" name="Rectángulo 101"/>
          <p:cNvSpPr/>
          <p:nvPr/>
        </p:nvSpPr>
        <p:spPr>
          <a:xfrm>
            <a:off x="699370" y="114971"/>
            <a:ext cx="7770439" cy="1077218"/>
          </a:xfrm>
          <a:prstGeom prst="rect">
            <a:avLst/>
          </a:prstGeom>
        </p:spPr>
        <p:txBody>
          <a:bodyPr wrap="square">
            <a:spAutoFit/>
          </a:bodyPr>
          <a:lstStyle/>
          <a:p>
            <a:pPr algn="ctr"/>
            <a:r>
              <a:rPr lang="es-EC" sz="3200" b="1" dirty="0">
                <a:latin typeface="+mj-lt"/>
                <a:ea typeface="Calibri" panose="020F0502020204030204" pitchFamily="34" charset="0"/>
              </a:rPr>
              <a:t>MODELO CALIDAD DEL SERVICIO </a:t>
            </a:r>
            <a:endParaRPr lang="es-EC" sz="3200" b="1" dirty="0" smtClean="0">
              <a:latin typeface="+mj-lt"/>
              <a:ea typeface="Calibri" panose="020F0502020204030204" pitchFamily="34" charset="0"/>
            </a:endParaRPr>
          </a:p>
          <a:p>
            <a:pPr algn="ctr"/>
            <a:r>
              <a:rPr lang="es-EC" sz="3200" b="1" dirty="0" smtClean="0">
                <a:latin typeface="+mj-lt"/>
                <a:ea typeface="Calibri" panose="020F0502020204030204" pitchFamily="34" charset="0"/>
              </a:rPr>
              <a:t>COMO </a:t>
            </a:r>
            <a:r>
              <a:rPr lang="es-EC" sz="3200" b="1" dirty="0">
                <a:latin typeface="+mj-lt"/>
                <a:ea typeface="Calibri" panose="020F0502020204030204" pitchFamily="34" charset="0"/>
              </a:rPr>
              <a:t>VENTAJA COMPETITIVA</a:t>
            </a:r>
            <a:endParaRPr lang="es-EC" sz="3200" dirty="0">
              <a:latin typeface="+mj-lt"/>
            </a:endParaRPr>
          </a:p>
        </p:txBody>
      </p:sp>
    </p:spTree>
    <p:extLst>
      <p:ext uri="{BB962C8B-B14F-4D97-AF65-F5344CB8AC3E}">
        <p14:creationId xmlns:p14="http://schemas.microsoft.com/office/powerpoint/2010/main" val="2707281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00622" y="1156357"/>
            <a:ext cx="8938874" cy="3820589"/>
          </a:xfrm>
          <a:prstGeom prst="rect">
            <a:avLst/>
          </a:prstGeom>
        </p:spPr>
      </p:pic>
      <p:sp>
        <p:nvSpPr>
          <p:cNvPr id="8" name="Rectángulo 7"/>
          <p:cNvSpPr/>
          <p:nvPr/>
        </p:nvSpPr>
        <p:spPr>
          <a:xfrm>
            <a:off x="39185" y="90429"/>
            <a:ext cx="9078687" cy="1015663"/>
          </a:xfrm>
          <a:prstGeom prst="rect">
            <a:avLst/>
          </a:prstGeom>
        </p:spPr>
        <p:txBody>
          <a:bodyPr wrap="square">
            <a:spAutoFit/>
          </a:bodyPr>
          <a:lstStyle/>
          <a:p>
            <a:pPr algn="ctr"/>
            <a:r>
              <a:rPr lang="es-EC" sz="3000" b="1" dirty="0">
                <a:latin typeface="+mj-lt"/>
                <a:ea typeface="Calibri" panose="020F0502020204030204" pitchFamily="34" charset="0"/>
              </a:rPr>
              <a:t>CUADRO ESTRATEGICO DE LA CAPACIDAD DE </a:t>
            </a:r>
            <a:r>
              <a:rPr lang="es-EC" sz="3000" b="1" dirty="0" smtClean="0">
                <a:latin typeface="+mj-lt"/>
                <a:ea typeface="Calibri" panose="020F0502020204030204" pitchFamily="34" charset="0"/>
              </a:rPr>
              <a:t>RESPUESTA DEL </a:t>
            </a:r>
            <a:r>
              <a:rPr lang="es-EC" sz="3000" b="1" dirty="0">
                <a:latin typeface="+mj-lt"/>
                <a:ea typeface="Calibri" panose="020F0502020204030204" pitchFamily="34" charset="0"/>
              </a:rPr>
              <a:t>SECTOR AUTOSERVICIOS</a:t>
            </a:r>
            <a:endParaRPr lang="es-EC" sz="3000" dirty="0">
              <a:latin typeface="+mj-lt"/>
            </a:endParaRPr>
          </a:p>
        </p:txBody>
      </p:sp>
      <p:sp>
        <p:nvSpPr>
          <p:cNvPr id="9" name="Rectángulo 8"/>
          <p:cNvSpPr/>
          <p:nvPr/>
        </p:nvSpPr>
        <p:spPr>
          <a:xfrm>
            <a:off x="-384883" y="5022577"/>
            <a:ext cx="3663660" cy="1169551"/>
          </a:xfrm>
          <a:prstGeom prst="rect">
            <a:avLst/>
          </a:prstGeom>
        </p:spPr>
        <p:txBody>
          <a:bodyPr wrap="square">
            <a:spAutoFit/>
          </a:bodyPr>
          <a:lstStyle/>
          <a:p>
            <a:pPr marL="449580">
              <a:spcAft>
                <a:spcPts val="0"/>
              </a:spcAft>
            </a:pPr>
            <a:r>
              <a:rPr lang="es-EC" sz="1400" dirty="0" smtClean="0">
                <a:latin typeface="Arial" panose="020B0604020202020204" pitchFamily="34" charset="0"/>
                <a:ea typeface="Calibri" panose="020F0502020204030204" pitchFamily="34" charset="0"/>
                <a:cs typeface="Times New Roman" panose="02020603050405020304" pitchFamily="18" charset="0"/>
              </a:rPr>
              <a:t>A</a:t>
            </a:r>
            <a:r>
              <a:rPr lang="es-EC" sz="1400" dirty="0">
                <a:latin typeface="Arial" panose="020B0604020202020204" pitchFamily="34" charset="0"/>
                <a:ea typeface="Calibri" panose="020F0502020204030204" pitchFamily="34" charset="0"/>
                <a:cs typeface="Times New Roman" panose="02020603050405020304" pitchFamily="18" charset="0"/>
              </a:rPr>
              <a:t>	Proceso de soporte técnico</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B	Filas para el pago</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C	Tiempo de espera</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D	Cajas abiertas (disponibles)</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E	Cajeros </a:t>
            </a:r>
            <a:r>
              <a:rPr lang="es-EC" sz="1400" dirty="0" smtClean="0">
                <a:latin typeface="Arial" panose="020B0604020202020204" pitchFamily="34" charset="0"/>
                <a:ea typeface="Calibri" panose="020F0502020204030204" pitchFamily="34" charset="0"/>
                <a:cs typeface="Times New Roman" panose="02020603050405020304" pitchFamily="18" charset="0"/>
              </a:rPr>
              <a:t>capacitados</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2708839" y="5022577"/>
            <a:ext cx="4572000" cy="954107"/>
          </a:xfrm>
          <a:prstGeom prst="rect">
            <a:avLst/>
          </a:prstGeom>
        </p:spPr>
        <p:txBody>
          <a:bodyPr>
            <a:spAutoFit/>
          </a:bodyPr>
          <a:lstStyle/>
          <a:p>
            <a:pPr marL="449580">
              <a:spcAft>
                <a:spcPts val="0"/>
              </a:spcAft>
            </a:pPr>
            <a:r>
              <a:rPr lang="es-EC" sz="1400" dirty="0" smtClean="0">
                <a:latin typeface="Arial" panose="020B0604020202020204" pitchFamily="34" charset="0"/>
                <a:ea typeface="Calibri" panose="020F0502020204030204" pitchFamily="34" charset="0"/>
                <a:cs typeface="Times New Roman" panose="02020603050405020304" pitchFamily="18" charset="0"/>
              </a:rPr>
              <a:t>F</a:t>
            </a:r>
            <a:r>
              <a:rPr lang="es-EC" sz="1400" dirty="0">
                <a:latin typeface="Arial" panose="020B0604020202020204" pitchFamily="34" charset="0"/>
                <a:ea typeface="Calibri" panose="020F0502020204030204" pitchFamily="34" charset="0"/>
                <a:cs typeface="Times New Roman" panose="02020603050405020304" pitchFamily="18" charset="0"/>
              </a:rPr>
              <a:t>	Preparación área de trabajo</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G	Despachadores</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49580">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H	Enfundado giratorio</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800"/>
              </a:spcAft>
            </a:pPr>
            <a:r>
              <a:rPr lang="es-EC" sz="1400" dirty="0">
                <a:latin typeface="Arial" panose="020B0604020202020204" pitchFamily="34" charset="0"/>
                <a:ea typeface="Calibri" panose="020F0502020204030204" pitchFamily="34" charset="0"/>
                <a:cs typeface="Times New Roman" panose="02020603050405020304" pitchFamily="18" charset="0"/>
              </a:rPr>
              <a:t>I	Segmentación de </a:t>
            </a:r>
            <a:r>
              <a:rPr lang="es-EC" sz="1400" dirty="0" smtClean="0">
                <a:latin typeface="Arial" panose="020B0604020202020204" pitchFamily="34" charset="0"/>
                <a:ea typeface="Calibri" panose="020F0502020204030204" pitchFamily="34" charset="0"/>
                <a:cs typeface="Times New Roman" panose="02020603050405020304" pitchFamily="18" charset="0"/>
              </a:rPr>
              <a:t>cajas</a:t>
            </a:r>
            <a:endParaRPr lang="es-EC" sz="1400" dirty="0"/>
          </a:p>
        </p:txBody>
      </p:sp>
    </p:spTree>
    <p:extLst>
      <p:ext uri="{BB962C8B-B14F-4D97-AF65-F5344CB8AC3E}">
        <p14:creationId xmlns:p14="http://schemas.microsoft.com/office/powerpoint/2010/main" val="875559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583280293"/>
              </p:ext>
            </p:extLst>
          </p:nvPr>
        </p:nvGraphicFramePr>
        <p:xfrm>
          <a:off x="641713" y="941295"/>
          <a:ext cx="7886700" cy="4746810"/>
        </p:xfrm>
        <a:graphic>
          <a:graphicData uri="http://schemas.openxmlformats.org/drawingml/2006/table">
            <a:tbl>
              <a:tblPr firstRow="1" firstCol="1" bandRow="1"/>
              <a:tblGrid>
                <a:gridCol w="3943350">
                  <a:extLst>
                    <a:ext uri="{9D8B030D-6E8A-4147-A177-3AD203B41FA5}">
                      <a16:colId xmlns="" xmlns:a16="http://schemas.microsoft.com/office/drawing/2014/main" val="2733843392"/>
                    </a:ext>
                  </a:extLst>
                </a:gridCol>
                <a:gridCol w="3943350">
                  <a:extLst>
                    <a:ext uri="{9D8B030D-6E8A-4147-A177-3AD203B41FA5}">
                      <a16:colId xmlns="" xmlns:a16="http://schemas.microsoft.com/office/drawing/2014/main" val="1318372375"/>
                    </a:ext>
                  </a:extLst>
                </a:gridCol>
              </a:tblGrid>
              <a:tr h="489989">
                <a:tc>
                  <a:txBody>
                    <a:bodyPr/>
                    <a:lstStyle/>
                    <a:p>
                      <a:pPr algn="ctr">
                        <a:lnSpc>
                          <a:spcPct val="107000"/>
                        </a:lnSpc>
                        <a:spcAft>
                          <a:spcPts val="0"/>
                        </a:spcAft>
                      </a:pPr>
                      <a:r>
                        <a:rPr lang="es-EC" sz="1800" b="1" dirty="0">
                          <a:solidFill>
                            <a:srgbClr val="000000"/>
                          </a:solidFill>
                          <a:effectLst/>
                          <a:latin typeface="+mn-lt"/>
                          <a:ea typeface="Times New Roman" panose="02020603050405020304" pitchFamily="18" charset="0"/>
                          <a:cs typeface="Times New Roman" panose="02020603050405020304" pitchFamily="18" charset="0"/>
                        </a:rPr>
                        <a:t>ELIMINAR</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s-EC" sz="1800" b="1" dirty="0">
                          <a:solidFill>
                            <a:srgbClr val="000000"/>
                          </a:solidFill>
                          <a:effectLst/>
                          <a:latin typeface="+mn-lt"/>
                          <a:ea typeface="Times New Roman" panose="02020603050405020304" pitchFamily="18" charset="0"/>
                          <a:cs typeface="Times New Roman" panose="02020603050405020304" pitchFamily="18" charset="0"/>
                        </a:rPr>
                        <a:t>AUMENTAR</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3548990915"/>
                  </a:ext>
                </a:extLst>
              </a:tr>
              <a:tr h="489989">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Proceso de soporte técnico</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Cajas abiertas</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3195737649"/>
                  </a:ext>
                </a:extLst>
              </a:tr>
              <a:tr h="489989">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 </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Cajeros capacitados</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310237485"/>
                  </a:ext>
                </a:extLst>
              </a:tr>
              <a:tr h="489989">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 </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Preparación área de trabajo</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707631184"/>
                  </a:ext>
                </a:extLst>
              </a:tr>
              <a:tr h="489989">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 </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Despachadores</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97056526"/>
                  </a:ext>
                </a:extLst>
              </a:tr>
              <a:tr h="489989">
                <a:tc>
                  <a:txBody>
                    <a:bodyPr/>
                    <a:lstStyle/>
                    <a:p>
                      <a:pPr algn="ctr">
                        <a:lnSpc>
                          <a:spcPct val="107000"/>
                        </a:lnSpc>
                        <a:spcAft>
                          <a:spcPts val="0"/>
                        </a:spcAft>
                      </a:pPr>
                      <a:r>
                        <a:rPr lang="es-EC" sz="1800" b="1" dirty="0">
                          <a:solidFill>
                            <a:srgbClr val="000000"/>
                          </a:solidFill>
                          <a:effectLst/>
                          <a:latin typeface="+mn-lt"/>
                          <a:ea typeface="Times New Roman" panose="02020603050405020304" pitchFamily="18" charset="0"/>
                          <a:cs typeface="Times New Roman" panose="02020603050405020304" pitchFamily="18" charset="0"/>
                        </a:rPr>
                        <a:t>REDUCIR</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s-EC" sz="1800" b="1" dirty="0">
                          <a:solidFill>
                            <a:srgbClr val="000000"/>
                          </a:solidFill>
                          <a:effectLst/>
                          <a:latin typeface="+mn-lt"/>
                          <a:ea typeface="Times New Roman" panose="02020603050405020304" pitchFamily="18" charset="0"/>
                          <a:cs typeface="Times New Roman" panose="02020603050405020304" pitchFamily="18" charset="0"/>
                        </a:rPr>
                        <a:t>CREAR</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 xmlns:a16="http://schemas.microsoft.com/office/drawing/2014/main" val="93164841"/>
                  </a:ext>
                </a:extLst>
              </a:tr>
              <a:tr h="489989">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Filas para el pago</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Enfundado giratorio</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575828917"/>
                  </a:ext>
                </a:extLst>
              </a:tr>
              <a:tr h="489989">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Tiempo de espera </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s-EC" sz="1800" dirty="0">
                          <a:solidFill>
                            <a:srgbClr val="000000"/>
                          </a:solidFill>
                          <a:effectLst/>
                          <a:latin typeface="+mn-lt"/>
                          <a:ea typeface="Times New Roman" panose="02020603050405020304" pitchFamily="18" charset="0"/>
                          <a:cs typeface="Times New Roman" panose="02020603050405020304" pitchFamily="18" charset="0"/>
                        </a:rPr>
                        <a:t>Segmentación de cajas</a:t>
                      </a:r>
                      <a:endParaRPr lang="es-EC" sz="1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547221197"/>
                  </a:ext>
                </a:extLst>
              </a:tr>
              <a:tr h="413449">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2111129908"/>
                  </a:ext>
                </a:extLst>
              </a:tr>
              <a:tr h="413449">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84821208"/>
                  </a:ext>
                </a:extLst>
              </a:tr>
            </a:tbl>
          </a:graphicData>
        </a:graphic>
      </p:graphicFrame>
      <p:sp>
        <p:nvSpPr>
          <p:cNvPr id="8" name="Rectángulo 7"/>
          <p:cNvSpPr/>
          <p:nvPr/>
        </p:nvSpPr>
        <p:spPr>
          <a:xfrm>
            <a:off x="1564845" y="91440"/>
            <a:ext cx="6759799" cy="584775"/>
          </a:xfrm>
          <a:prstGeom prst="rect">
            <a:avLst/>
          </a:prstGeom>
        </p:spPr>
        <p:txBody>
          <a:bodyPr wrap="none">
            <a:spAutoFit/>
          </a:bodyPr>
          <a:lstStyle/>
          <a:p>
            <a:r>
              <a:rPr lang="es-EC" sz="3200" b="1" dirty="0" smtClean="0">
                <a:latin typeface="+mj-lt"/>
                <a:ea typeface="Calibri" panose="020F0502020204030204" pitchFamily="34" charset="0"/>
              </a:rPr>
              <a:t>MATRIZ ERAC AUTOSERVICIOS</a:t>
            </a:r>
            <a:endParaRPr lang="es-EC" sz="3200" b="1" dirty="0">
              <a:latin typeface="+mj-lt"/>
            </a:endParaRPr>
          </a:p>
        </p:txBody>
      </p:sp>
    </p:spTree>
    <p:extLst>
      <p:ext uri="{BB962C8B-B14F-4D97-AF65-F5344CB8AC3E}">
        <p14:creationId xmlns:p14="http://schemas.microsoft.com/office/powerpoint/2010/main" val="1030424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26412845"/>
              </p:ext>
            </p:extLst>
          </p:nvPr>
        </p:nvGraphicFramePr>
        <p:xfrm>
          <a:off x="445770" y="1309529"/>
          <a:ext cx="8293282" cy="4389120"/>
        </p:xfrm>
        <a:graphic>
          <a:graphicData uri="http://schemas.openxmlformats.org/drawingml/2006/table">
            <a:tbl>
              <a:tblPr firstRow="1" firstCol="1" bandRow="1">
                <a:tableStyleId>{93296810-A885-4BE3-A3E7-6D5BEEA58F35}</a:tableStyleId>
              </a:tblPr>
              <a:tblGrid>
                <a:gridCol w="1962572">
                  <a:extLst>
                    <a:ext uri="{9D8B030D-6E8A-4147-A177-3AD203B41FA5}">
                      <a16:colId xmlns="" xmlns:a16="http://schemas.microsoft.com/office/drawing/2014/main" val="1077323391"/>
                    </a:ext>
                  </a:extLst>
                </a:gridCol>
                <a:gridCol w="2129124">
                  <a:extLst>
                    <a:ext uri="{9D8B030D-6E8A-4147-A177-3AD203B41FA5}">
                      <a16:colId xmlns="" xmlns:a16="http://schemas.microsoft.com/office/drawing/2014/main" val="2550289561"/>
                    </a:ext>
                  </a:extLst>
                </a:gridCol>
                <a:gridCol w="4201586">
                  <a:extLst>
                    <a:ext uri="{9D8B030D-6E8A-4147-A177-3AD203B41FA5}">
                      <a16:colId xmlns="" xmlns:a16="http://schemas.microsoft.com/office/drawing/2014/main" val="512097543"/>
                    </a:ext>
                  </a:extLst>
                </a:gridCol>
              </a:tblGrid>
              <a:tr h="722802">
                <a:tc>
                  <a:txBody>
                    <a:bodyPr/>
                    <a:lstStyle/>
                    <a:p>
                      <a:pPr algn="ctr">
                        <a:lnSpc>
                          <a:spcPct val="150000"/>
                        </a:lnSpc>
                        <a:spcAft>
                          <a:spcPts val="0"/>
                        </a:spcAft>
                      </a:pPr>
                      <a:r>
                        <a:rPr lang="es-EC" sz="1600" dirty="0" smtClean="0">
                          <a:effectLst/>
                        </a:rPr>
                        <a:t>HALLAZGO</a:t>
                      </a:r>
                      <a:r>
                        <a:rPr lang="es-EC" sz="1600" baseline="0" dirty="0" smtClean="0">
                          <a:effectLst/>
                        </a:rPr>
                        <a:t> PRINCIPAL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smtClean="0">
                          <a:effectLst/>
                        </a:rPr>
                        <a:t>OBJETIVO DEL HALLAZGO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smtClean="0">
                          <a:effectLst/>
                          <a:latin typeface="+mn-lt"/>
                          <a:ea typeface="+mn-ea"/>
                          <a:cs typeface="+mn-cs"/>
                        </a:rPr>
                        <a:t>ESTRATEGIAS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496101132"/>
                  </a:ext>
                </a:extLst>
              </a:tr>
              <a:tr h="723001">
                <a:tc rowSpan="5">
                  <a:txBody>
                    <a:bodyPr/>
                    <a:lstStyle/>
                    <a:p>
                      <a:pPr algn="just">
                        <a:lnSpc>
                          <a:spcPct val="150000"/>
                        </a:lnSpc>
                        <a:spcAft>
                          <a:spcPts val="0"/>
                        </a:spcAft>
                      </a:pPr>
                      <a:r>
                        <a:rPr lang="es-EC" sz="1600" dirty="0">
                          <a:effectLst/>
                        </a:rPr>
                        <a:t>Tiempo de espera en fila elevado, servicio con cuellos de botella y experiencia de compra deficiente.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5">
                  <a:txBody>
                    <a:bodyPr/>
                    <a:lstStyle/>
                    <a:p>
                      <a:pPr algn="just">
                        <a:lnSpc>
                          <a:spcPct val="150000"/>
                        </a:lnSpc>
                        <a:spcAft>
                          <a:spcPts val="0"/>
                        </a:spcAft>
                      </a:pPr>
                      <a:r>
                        <a:rPr lang="es-EC" sz="1600" dirty="0">
                          <a:effectLst/>
                        </a:rPr>
                        <a:t>Reducir el tiempo de espera en la fila y brindar un mejor servicio eliminando los cuellos de </a:t>
                      </a:r>
                      <a:r>
                        <a:rPr lang="es-EC" sz="1600" dirty="0" smtClean="0">
                          <a:effectLst/>
                        </a:rPr>
                        <a:t>botella.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342900" lvl="0" indent="-342900" algn="just">
                        <a:lnSpc>
                          <a:spcPct val="150000"/>
                        </a:lnSpc>
                        <a:spcAft>
                          <a:spcPts val="0"/>
                        </a:spcAft>
                        <a:buFont typeface="Symbol" panose="05050102010706020507" pitchFamily="18" charset="2"/>
                        <a:buChar char=""/>
                      </a:pPr>
                      <a:r>
                        <a:rPr lang="es-EC" sz="1600" dirty="0">
                          <a:effectLst/>
                        </a:rPr>
                        <a:t>Identificar y eliminar los procesos de soporte técnico </a:t>
                      </a:r>
                      <a:r>
                        <a:rPr lang="es-EC" sz="1600" dirty="0" smtClean="0">
                          <a:effectLst/>
                        </a:rPr>
                        <a:t>innecesarios.</a:t>
                      </a:r>
                      <a:endParaRPr lang="es-EC" sz="1600" dirty="0">
                        <a:solidFill>
                          <a:srgbClr val="000000"/>
                        </a:solidFill>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268110721"/>
                  </a:ext>
                </a:extLst>
              </a:tr>
              <a:tr h="723001">
                <a:tc vMerge="1">
                  <a:txBody>
                    <a:bodyPr/>
                    <a:lstStyle/>
                    <a:p>
                      <a:endParaRPr lang="es-EC"/>
                    </a:p>
                  </a:txBody>
                  <a:tcPr/>
                </a:tc>
                <a:tc vMerge="1">
                  <a:txBody>
                    <a:bodyPr/>
                    <a:lstStyle/>
                    <a:p>
                      <a:endParaRPr lang="es-EC"/>
                    </a:p>
                  </a:txBody>
                  <a:tcPr/>
                </a:tc>
                <a:tc>
                  <a:txBody>
                    <a:bodyPr/>
                    <a:lstStyle/>
                    <a:p>
                      <a:pPr marL="342900" lvl="0" indent="-342900" algn="just">
                        <a:lnSpc>
                          <a:spcPct val="150000"/>
                        </a:lnSpc>
                        <a:spcAft>
                          <a:spcPts val="0"/>
                        </a:spcAft>
                        <a:buFont typeface="Symbol" panose="05050102010706020507" pitchFamily="18" charset="2"/>
                        <a:buChar char=""/>
                      </a:pPr>
                      <a:r>
                        <a:rPr lang="es-EC" sz="1600" dirty="0">
                          <a:effectLst/>
                        </a:rPr>
                        <a:t>Diseñar un plan enfocado en la preparación del puesto de </a:t>
                      </a:r>
                      <a:r>
                        <a:rPr lang="es-EC" sz="1600" dirty="0" smtClean="0">
                          <a:effectLst/>
                        </a:rPr>
                        <a:t>trabajo.</a:t>
                      </a:r>
                      <a:endParaRPr lang="es-EC" sz="1600" dirty="0">
                        <a:solidFill>
                          <a:srgbClr val="000000"/>
                        </a:solidFill>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755651939"/>
                  </a:ext>
                </a:extLst>
              </a:tr>
              <a:tr h="723001">
                <a:tc vMerge="1">
                  <a:txBody>
                    <a:bodyPr/>
                    <a:lstStyle/>
                    <a:p>
                      <a:endParaRPr lang="es-EC"/>
                    </a:p>
                  </a:txBody>
                  <a:tcPr/>
                </a:tc>
                <a:tc vMerge="1">
                  <a:txBody>
                    <a:bodyPr/>
                    <a:lstStyle/>
                    <a:p>
                      <a:endParaRPr lang="es-EC"/>
                    </a:p>
                  </a:txBody>
                  <a:tcPr/>
                </a:tc>
                <a:tc>
                  <a:txBody>
                    <a:bodyPr/>
                    <a:lstStyle/>
                    <a:p>
                      <a:pPr marL="342900" lvl="0" indent="-342900" algn="just">
                        <a:lnSpc>
                          <a:spcPct val="150000"/>
                        </a:lnSpc>
                        <a:spcAft>
                          <a:spcPts val="0"/>
                        </a:spcAft>
                        <a:buFont typeface="Symbol" panose="05050102010706020507" pitchFamily="18" charset="2"/>
                        <a:buChar char=""/>
                      </a:pPr>
                      <a:r>
                        <a:rPr lang="es-EC" sz="1600" dirty="0">
                          <a:effectLst/>
                        </a:rPr>
                        <a:t>Desarrollar programas de capacitación al </a:t>
                      </a:r>
                      <a:r>
                        <a:rPr lang="es-EC" sz="1600" dirty="0" smtClean="0">
                          <a:effectLst/>
                        </a:rPr>
                        <a:t>personal.</a:t>
                      </a:r>
                      <a:endParaRPr lang="es-EC" sz="1600" dirty="0">
                        <a:solidFill>
                          <a:srgbClr val="000000"/>
                        </a:solidFill>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75939646"/>
                  </a:ext>
                </a:extLst>
              </a:tr>
              <a:tr h="723001">
                <a:tc vMerge="1">
                  <a:txBody>
                    <a:bodyPr/>
                    <a:lstStyle/>
                    <a:p>
                      <a:endParaRPr lang="es-EC"/>
                    </a:p>
                  </a:txBody>
                  <a:tcPr/>
                </a:tc>
                <a:tc vMerge="1">
                  <a:txBody>
                    <a:bodyPr/>
                    <a:lstStyle/>
                    <a:p>
                      <a:endParaRPr lang="es-EC"/>
                    </a:p>
                  </a:txBody>
                  <a:tcPr/>
                </a:tc>
                <a:tc>
                  <a:txBody>
                    <a:bodyPr/>
                    <a:lstStyle/>
                    <a:p>
                      <a:pPr marL="342900" lvl="0" indent="-342900" algn="just">
                        <a:lnSpc>
                          <a:spcPct val="150000"/>
                        </a:lnSpc>
                        <a:spcAft>
                          <a:spcPts val="0"/>
                        </a:spcAft>
                        <a:buFont typeface="Symbol" panose="05050102010706020507" pitchFamily="18" charset="2"/>
                        <a:buChar char=""/>
                      </a:pPr>
                      <a:r>
                        <a:rPr lang="es-EC" sz="1600" dirty="0">
                          <a:effectLst/>
                        </a:rPr>
                        <a:t>Diseñar un proceso que permita brindar un servicio rápido en caja.</a:t>
                      </a:r>
                      <a:endParaRPr lang="es-EC" sz="1600" dirty="0">
                        <a:solidFill>
                          <a:srgbClr val="000000"/>
                        </a:solidFill>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4064329905"/>
                  </a:ext>
                </a:extLst>
              </a:tr>
              <a:tr h="723001">
                <a:tc vMerge="1">
                  <a:txBody>
                    <a:bodyPr/>
                    <a:lstStyle/>
                    <a:p>
                      <a:endParaRPr lang="es-EC"/>
                    </a:p>
                  </a:txBody>
                  <a:tcPr/>
                </a:tc>
                <a:tc vMerge="1">
                  <a:txBody>
                    <a:bodyPr/>
                    <a:lstStyle/>
                    <a:p>
                      <a:endParaRPr lang="es-EC"/>
                    </a:p>
                  </a:txBody>
                  <a:tcPr/>
                </a:tc>
                <a:tc>
                  <a:txBody>
                    <a:bodyPr/>
                    <a:lstStyle/>
                    <a:p>
                      <a:pPr marL="342900" lvl="0" indent="-342900" algn="just">
                        <a:lnSpc>
                          <a:spcPct val="150000"/>
                        </a:lnSpc>
                        <a:spcAft>
                          <a:spcPts val="0"/>
                        </a:spcAft>
                        <a:buFont typeface="Symbol" panose="05050102010706020507" pitchFamily="18" charset="2"/>
                        <a:buChar char=""/>
                      </a:pPr>
                      <a:r>
                        <a:rPr lang="es-EC" sz="1600" dirty="0">
                          <a:effectLst/>
                        </a:rPr>
                        <a:t>Implementar un sistema de enfundado </a:t>
                      </a:r>
                      <a:r>
                        <a:rPr lang="es-EC" sz="1600" dirty="0" smtClean="0">
                          <a:effectLst/>
                        </a:rPr>
                        <a:t>giratorio.</a:t>
                      </a:r>
                      <a:endParaRPr lang="es-EC" sz="1600" dirty="0">
                        <a:solidFill>
                          <a:srgbClr val="000000"/>
                        </a:solidFill>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836104651"/>
                  </a:ext>
                </a:extLst>
              </a:tr>
            </a:tbl>
          </a:graphicData>
        </a:graphic>
      </p:graphicFrame>
      <p:sp>
        <p:nvSpPr>
          <p:cNvPr id="5" name="Rectángulo 4"/>
          <p:cNvSpPr/>
          <p:nvPr/>
        </p:nvSpPr>
        <p:spPr>
          <a:xfrm>
            <a:off x="161364" y="118335"/>
            <a:ext cx="8817046" cy="1077218"/>
          </a:xfrm>
          <a:prstGeom prst="rect">
            <a:avLst/>
          </a:prstGeom>
        </p:spPr>
        <p:txBody>
          <a:bodyPr wrap="square">
            <a:spAutoFit/>
          </a:bodyPr>
          <a:lstStyle/>
          <a:p>
            <a:pPr algn="ctr"/>
            <a:r>
              <a:rPr lang="es-EC" sz="3200" b="1" dirty="0" smtClean="0">
                <a:latin typeface="+mj-lt"/>
                <a:ea typeface="Calibri" panose="020F0502020204030204" pitchFamily="34" charset="0"/>
              </a:rPr>
              <a:t>MATRIZ DE PROPUESTA </a:t>
            </a:r>
          </a:p>
          <a:p>
            <a:pPr algn="ctr"/>
            <a:r>
              <a:rPr lang="es-EC" sz="3200" b="1" dirty="0" smtClean="0">
                <a:latin typeface="+mj-lt"/>
                <a:ea typeface="Calibri" panose="020F0502020204030204" pitchFamily="34" charset="0"/>
              </a:rPr>
              <a:t>DIMENSIÓN CAPACIDAD DE RESPUESTA</a:t>
            </a:r>
            <a:endParaRPr lang="es-EC" sz="3200" b="1" dirty="0">
              <a:latin typeface="+mj-lt"/>
            </a:endParaRPr>
          </a:p>
        </p:txBody>
      </p:sp>
    </p:spTree>
    <p:extLst>
      <p:ext uri="{BB962C8B-B14F-4D97-AF65-F5344CB8AC3E}">
        <p14:creationId xmlns:p14="http://schemas.microsoft.com/office/powerpoint/2010/main" val="265770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7028" y="129994"/>
            <a:ext cx="7679327" cy="614588"/>
          </a:xfrm>
        </p:spPr>
        <p:txBody>
          <a:bodyPr>
            <a:normAutofit/>
          </a:bodyPr>
          <a:lstStyle/>
          <a:p>
            <a:pPr algn="ctr"/>
            <a:r>
              <a:rPr lang="es-EC" sz="3200" b="1" dirty="0" smtClean="0"/>
              <a:t>PLANTEAMIENTO DEL PROBLEMA</a:t>
            </a:r>
            <a:endParaRPr lang="es-EC" sz="3200" b="1" dirty="0"/>
          </a:p>
        </p:txBody>
      </p:sp>
      <p:sp>
        <p:nvSpPr>
          <p:cNvPr id="7" name="Flecha arriba 6"/>
          <p:cNvSpPr/>
          <p:nvPr/>
        </p:nvSpPr>
        <p:spPr>
          <a:xfrm>
            <a:off x="707028" y="1319350"/>
            <a:ext cx="2612571" cy="2586444"/>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t>5</a:t>
            </a:r>
            <a:r>
              <a:rPr lang="es-EC" sz="3200" b="1" dirty="0" smtClean="0"/>
              <a:t>%</a:t>
            </a:r>
          </a:p>
          <a:p>
            <a:pPr algn="ctr"/>
            <a:endParaRPr lang="es-EC" b="1" dirty="0"/>
          </a:p>
          <a:p>
            <a:pPr algn="ctr"/>
            <a:endParaRPr lang="es-EC" b="1" dirty="0" smtClean="0"/>
          </a:p>
          <a:p>
            <a:pPr algn="ctr"/>
            <a:endParaRPr lang="es-EC" b="1" dirty="0"/>
          </a:p>
          <a:p>
            <a:pPr algn="ctr"/>
            <a:r>
              <a:rPr lang="es-EC" b="1" dirty="0" smtClean="0"/>
              <a:t>Consumo masivo</a:t>
            </a:r>
            <a:endParaRPr lang="es-EC" b="1" dirty="0"/>
          </a:p>
        </p:txBody>
      </p:sp>
      <p:sp>
        <p:nvSpPr>
          <p:cNvPr id="9" name="CuadroTexto 8"/>
          <p:cNvSpPr txBox="1"/>
          <p:nvPr/>
        </p:nvSpPr>
        <p:spPr>
          <a:xfrm>
            <a:off x="3762103" y="1227911"/>
            <a:ext cx="4990012" cy="2785378"/>
          </a:xfrm>
          <a:prstGeom prst="rect">
            <a:avLst/>
          </a:prstGeom>
          <a:noFill/>
        </p:spPr>
        <p:txBody>
          <a:bodyPr wrap="square" rtlCol="0">
            <a:spAutoFit/>
          </a:bodyPr>
          <a:lstStyle/>
          <a:p>
            <a:pPr marL="285750" indent="-285750" algn="just">
              <a:buFont typeface="Wingdings" panose="05000000000000000000" pitchFamily="2" charset="2"/>
              <a:buChar char="ü"/>
            </a:pPr>
            <a:r>
              <a:rPr lang="es-EC" sz="2500" dirty="0" smtClean="0"/>
              <a:t>Cuidar presupuesto.</a:t>
            </a:r>
          </a:p>
          <a:p>
            <a:pPr marL="285750" indent="-285750" algn="just">
              <a:buFont typeface="Wingdings" panose="05000000000000000000" pitchFamily="2" charset="2"/>
              <a:buChar char="ü"/>
            </a:pPr>
            <a:endParaRPr lang="es-EC" sz="2500" dirty="0"/>
          </a:p>
          <a:p>
            <a:pPr marL="285750" indent="-285750" algn="just">
              <a:buFont typeface="Wingdings" panose="05000000000000000000" pitchFamily="2" charset="2"/>
              <a:buChar char="ü"/>
            </a:pPr>
            <a:r>
              <a:rPr lang="es-EC" sz="2500" dirty="0" smtClean="0"/>
              <a:t>Adquirir productos para preparar en casa.</a:t>
            </a:r>
          </a:p>
          <a:p>
            <a:pPr marL="285750" indent="-285750" algn="just">
              <a:buFont typeface="Wingdings" panose="05000000000000000000" pitchFamily="2" charset="2"/>
              <a:buChar char="ü"/>
            </a:pPr>
            <a:endParaRPr lang="es-EC" sz="2500" dirty="0"/>
          </a:p>
          <a:p>
            <a:pPr marL="285750" indent="-285750" algn="just">
              <a:buFont typeface="Wingdings" panose="05000000000000000000" pitchFamily="2" charset="2"/>
              <a:buChar char="ü"/>
            </a:pPr>
            <a:r>
              <a:rPr lang="es-EC" sz="2500" dirty="0" smtClean="0"/>
              <a:t>Visitar </a:t>
            </a:r>
            <a:r>
              <a:rPr lang="es-EC" sz="2500" dirty="0"/>
              <a:t>varios puntos de venta buscando la mejor </a:t>
            </a:r>
            <a:r>
              <a:rPr lang="es-EC" sz="2500" dirty="0" smtClean="0"/>
              <a:t>opción.</a:t>
            </a:r>
            <a:endParaRPr lang="es-EC" sz="2500" dirty="0"/>
          </a:p>
        </p:txBody>
      </p:sp>
      <p:sp>
        <p:nvSpPr>
          <p:cNvPr id="10" name="CuadroTexto 9"/>
          <p:cNvSpPr txBox="1"/>
          <p:nvPr/>
        </p:nvSpPr>
        <p:spPr>
          <a:xfrm>
            <a:off x="326571" y="4519749"/>
            <a:ext cx="8569235" cy="953588"/>
          </a:xfrm>
          <a:prstGeom prst="rect">
            <a:avLst/>
          </a:prstGeom>
          <a:noFill/>
        </p:spPr>
        <p:txBody>
          <a:bodyPr wrap="square" rtlCol="0">
            <a:spAutoFit/>
          </a:bodyPr>
          <a:lstStyle/>
          <a:p>
            <a:endParaRPr lang="es-EC" dirty="0"/>
          </a:p>
        </p:txBody>
      </p:sp>
      <p:sp>
        <p:nvSpPr>
          <p:cNvPr id="11" name="CuadroTexto 10"/>
          <p:cNvSpPr txBox="1"/>
          <p:nvPr/>
        </p:nvSpPr>
        <p:spPr>
          <a:xfrm>
            <a:off x="378821" y="4519747"/>
            <a:ext cx="8347166" cy="1323439"/>
          </a:xfrm>
          <a:prstGeom prst="rect">
            <a:avLst/>
          </a:prstGeom>
          <a:noFill/>
        </p:spPr>
        <p:txBody>
          <a:bodyPr wrap="square" rtlCol="0">
            <a:spAutoFit/>
          </a:bodyPr>
          <a:lstStyle/>
          <a:p>
            <a:pPr algn="just"/>
            <a:r>
              <a:rPr lang="es-EC" sz="2000" dirty="0" smtClean="0"/>
              <a:t>Cadenas de autoservicios buscan apoderarse del mercado, es necesario </a:t>
            </a:r>
            <a:r>
              <a:rPr lang="es-EC" sz="2000" dirty="0"/>
              <a:t>conocer en que dimensiones deben invertir tiempo y </a:t>
            </a:r>
            <a:r>
              <a:rPr lang="es-EC" sz="2000" dirty="0" smtClean="0"/>
              <a:t>recursos, </a:t>
            </a:r>
            <a:r>
              <a:rPr lang="es-EC" sz="2000" dirty="0"/>
              <a:t>mismo hecho que sería de gran aporte a la </a:t>
            </a:r>
            <a:r>
              <a:rPr lang="es-EC" sz="2000" dirty="0" smtClean="0"/>
              <a:t>competitividad.</a:t>
            </a:r>
            <a:endParaRPr lang="es-EC" sz="2000" dirty="0"/>
          </a:p>
        </p:txBody>
      </p:sp>
      <p:sp>
        <p:nvSpPr>
          <p:cNvPr id="12" name="Rectángulo 11"/>
          <p:cNvSpPr/>
          <p:nvPr/>
        </p:nvSpPr>
        <p:spPr>
          <a:xfrm>
            <a:off x="0" y="6349644"/>
            <a:ext cx="2121093" cy="276999"/>
          </a:xfrm>
          <a:prstGeom prst="rect">
            <a:avLst/>
          </a:prstGeom>
        </p:spPr>
        <p:txBody>
          <a:bodyPr wrap="none">
            <a:spAutoFit/>
          </a:bodyPr>
          <a:lstStyle/>
          <a:p>
            <a:r>
              <a:rPr lang="es-EC" sz="1200" b="1" dirty="0" smtClean="0">
                <a:solidFill>
                  <a:srgbClr val="000000"/>
                </a:solidFill>
              </a:rPr>
              <a:t>Fuente: </a:t>
            </a:r>
            <a:r>
              <a:rPr lang="es-EC" sz="1200" dirty="0" err="1" smtClean="0">
                <a:solidFill>
                  <a:srgbClr val="000000"/>
                </a:solidFill>
              </a:rPr>
              <a:t>Worldpanel</a:t>
            </a:r>
            <a:r>
              <a:rPr lang="es-EC" sz="1200" dirty="0">
                <a:solidFill>
                  <a:srgbClr val="000000"/>
                </a:solidFill>
              </a:rPr>
              <a:t>, 2018</a:t>
            </a:r>
            <a:r>
              <a:rPr lang="es-EC" sz="1200" dirty="0" smtClean="0">
                <a:solidFill>
                  <a:srgbClr val="000000"/>
                </a:solidFill>
              </a:rPr>
              <a:t>)</a:t>
            </a:r>
            <a:endParaRPr lang="es-EC" sz="1200" dirty="0"/>
          </a:p>
        </p:txBody>
      </p:sp>
    </p:spTree>
    <p:extLst>
      <p:ext uri="{BB962C8B-B14F-4D97-AF65-F5344CB8AC3E}">
        <p14:creationId xmlns:p14="http://schemas.microsoft.com/office/powerpoint/2010/main" val="1515374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8439" y="0"/>
            <a:ext cx="4727121" cy="758280"/>
          </a:xfrm>
        </p:spPr>
        <p:txBody>
          <a:bodyPr>
            <a:noAutofit/>
          </a:bodyPr>
          <a:lstStyle/>
          <a:p>
            <a:pPr algn="ctr"/>
            <a:r>
              <a:rPr lang="es-EC" sz="3200" b="1" dirty="0" smtClean="0"/>
              <a:t>CONCLUSIONES</a:t>
            </a:r>
            <a:endParaRPr lang="es-EC" sz="3200" b="1" dirty="0"/>
          </a:p>
        </p:txBody>
      </p:sp>
      <p:sp>
        <p:nvSpPr>
          <p:cNvPr id="3" name="Marcador de contenido 2"/>
          <p:cNvSpPr>
            <a:spLocks noGrp="1"/>
          </p:cNvSpPr>
          <p:nvPr>
            <p:ph idx="1"/>
          </p:nvPr>
        </p:nvSpPr>
        <p:spPr>
          <a:xfrm>
            <a:off x="418417" y="1067980"/>
            <a:ext cx="8307163" cy="4405357"/>
          </a:xfrm>
        </p:spPr>
        <p:txBody>
          <a:bodyPr>
            <a:normAutofit/>
          </a:bodyPr>
          <a:lstStyle/>
          <a:p>
            <a:pPr lvl="0" algn="just"/>
            <a:r>
              <a:rPr lang="es-EC" sz="1800" dirty="0"/>
              <a:t>Las cinco dimensiones de la calidad del servicio no se encuentran en el mismo nivel de importancia según la perspectiva de los clientes, debido a que cada una cumple y se enfoca en diferentes </a:t>
            </a:r>
            <a:r>
              <a:rPr lang="es-EC" sz="1800" dirty="0" smtClean="0"/>
              <a:t>puntos</a:t>
            </a:r>
            <a:endParaRPr lang="es-EC" sz="2200" dirty="0" smtClean="0"/>
          </a:p>
          <a:p>
            <a:pPr lvl="0" algn="just"/>
            <a:endParaRPr lang="es-EC" sz="2200" dirty="0" smtClean="0"/>
          </a:p>
          <a:p>
            <a:endParaRPr lang="es-EC" dirty="0"/>
          </a:p>
        </p:txBody>
      </p:sp>
      <p:graphicFrame>
        <p:nvGraphicFramePr>
          <p:cNvPr id="5" name="Diagrama 4"/>
          <p:cNvGraphicFramePr/>
          <p:nvPr>
            <p:extLst>
              <p:ext uri="{D42A27DB-BD31-4B8C-83A1-F6EECF244321}">
                <p14:modId xmlns:p14="http://schemas.microsoft.com/office/powerpoint/2010/main" val="3278187801"/>
              </p:ext>
            </p:extLst>
          </p:nvPr>
        </p:nvGraphicFramePr>
        <p:xfrm>
          <a:off x="759819" y="2145391"/>
          <a:ext cx="7624357" cy="383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887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6579" y="968853"/>
            <a:ext cx="8306345" cy="5006249"/>
          </a:xfrm>
        </p:spPr>
        <p:txBody>
          <a:bodyPr>
            <a:normAutofit/>
          </a:bodyPr>
          <a:lstStyle/>
          <a:p>
            <a:pPr lvl="0" algn="just"/>
            <a:r>
              <a:rPr lang="es-EC" sz="1800" dirty="0"/>
              <a:t>Se pudo evidenciar que no existe una relación directa entre las dos variables de estudios planteadas, dimensiones de la calidad del servicio y competitividad a través de indicadores financieros, la principal causa es que la calidad percibida por los usuarios es un factor externo, por ende, puede considerarse una condición necesaria pero no suficiente para la mejora de resultados económico financieros. Según Aznar, Bagur, y Rocafort (2015) </a:t>
            </a:r>
            <a:r>
              <a:rPr lang="es-EC" sz="1800" dirty="0" smtClean="0"/>
              <a:t>en su estudio no existe </a:t>
            </a:r>
            <a:r>
              <a:rPr lang="es-EC" sz="1800" dirty="0"/>
              <a:t>una relación significativa entre percepción de calidad por parte de los usuarios </a:t>
            </a:r>
            <a:r>
              <a:rPr lang="es-EC" sz="1800" dirty="0" smtClean="0"/>
              <a:t>y resultados </a:t>
            </a:r>
            <a:r>
              <a:rPr lang="es-EC" sz="1800" dirty="0"/>
              <a:t>económicos financieros. Indudablemente brindar un servicio de calidad no garantiza mejores resultados económicos, pero no brindarlo sí puede comprometer la supervivencia a largo plazo de un autoservicio.</a:t>
            </a:r>
            <a:endParaRPr lang="es-EC" sz="1800" dirty="0" smtClean="0"/>
          </a:p>
          <a:p>
            <a:pPr marL="0" lvl="0" indent="0" algn="just">
              <a:buNone/>
            </a:pPr>
            <a:endParaRPr lang="es-EC" sz="1800" dirty="0" smtClean="0"/>
          </a:p>
          <a:p>
            <a:pPr lvl="0" algn="just"/>
            <a:r>
              <a:rPr lang="es-EC" sz="1800" dirty="0" smtClean="0"/>
              <a:t>Según </a:t>
            </a:r>
            <a:r>
              <a:rPr lang="es-EC" sz="1800" dirty="0"/>
              <a:t>las sugerencias otorgadas por los clientes y la evaluación realizada </a:t>
            </a:r>
            <a:r>
              <a:rPr lang="es-EC" sz="1800" dirty="0" smtClean="0"/>
              <a:t>por dimensión a </a:t>
            </a:r>
            <a:r>
              <a:rPr lang="es-EC" sz="1800" dirty="0"/>
              <a:t>los ochos autoservicios se identificó que deben mejorar en la rapidez en la </a:t>
            </a:r>
            <a:r>
              <a:rPr lang="es-EC" sz="1800" dirty="0" smtClean="0"/>
              <a:t>atención al cliente, </a:t>
            </a:r>
            <a:r>
              <a:rPr lang="es-EC" sz="1800" dirty="0"/>
              <a:t>esto hace referencia a la dimensión capacidad de respuesta. </a:t>
            </a:r>
          </a:p>
          <a:p>
            <a:pPr algn="just"/>
            <a:endParaRPr lang="es-EC" sz="1800" dirty="0"/>
          </a:p>
        </p:txBody>
      </p:sp>
    </p:spTree>
    <p:extLst>
      <p:ext uri="{BB962C8B-B14F-4D97-AF65-F5344CB8AC3E}">
        <p14:creationId xmlns:p14="http://schemas.microsoft.com/office/powerpoint/2010/main" val="932518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2706" y="715282"/>
            <a:ext cx="8358597" cy="5385072"/>
          </a:xfrm>
        </p:spPr>
        <p:txBody>
          <a:bodyPr>
            <a:noAutofit/>
          </a:bodyPr>
          <a:lstStyle/>
          <a:p>
            <a:pPr algn="just"/>
            <a:r>
              <a:rPr lang="es-EC" sz="1800" dirty="0"/>
              <a:t>El autoservicio que más se acerca al cumplimiento de las cinco dimensiones de la calidad del servicio es Megamaxi. perteneciente a la cadena de autoservicios Corporación La Favorita C.A. en la evaluación realizada por los encuestados </a:t>
            </a:r>
            <a:r>
              <a:rPr lang="es-EC" sz="1800" dirty="0" smtClean="0"/>
              <a:t>obtuvo </a:t>
            </a:r>
            <a:r>
              <a:rPr lang="es-EC" sz="1800" dirty="0"/>
              <a:t>una calificación de excelente en cuanto al nivel de satisfacción y además es uno de los autoservicios más recomendados. </a:t>
            </a:r>
            <a:r>
              <a:rPr lang="es-EC" sz="1800" dirty="0" smtClean="0"/>
              <a:t>Al </a:t>
            </a:r>
            <a:r>
              <a:rPr lang="es-EC" sz="1800" dirty="0"/>
              <a:t>referirse a la participación en el mercado es evidente que Corporación la Favorita C.A., con sus cuatro establecimientos llega a más de la mitad de la población, la principal estrategia es que la empresa se enfoca en todos los segmentos de mercado</a:t>
            </a:r>
            <a:r>
              <a:rPr lang="es-EC" sz="1800" dirty="0" smtClean="0"/>
              <a:t>.</a:t>
            </a:r>
          </a:p>
          <a:p>
            <a:pPr marL="0" indent="0" algn="just">
              <a:buNone/>
            </a:pPr>
            <a:endParaRPr lang="es-EC" sz="1800" dirty="0" smtClean="0"/>
          </a:p>
          <a:p>
            <a:pPr algn="just"/>
            <a:r>
              <a:rPr lang="es-EC" sz="1800" dirty="0" smtClean="0"/>
              <a:t>Se </a:t>
            </a:r>
            <a:r>
              <a:rPr lang="es-EC" sz="1800" dirty="0"/>
              <a:t>identificó que los clientes prefieren recibir información a través de redes sociales, y medios de comunicación tradicionales como televisión y </a:t>
            </a:r>
            <a:r>
              <a:rPr lang="es-EC" sz="1800" dirty="0" smtClean="0"/>
              <a:t>radio.</a:t>
            </a:r>
          </a:p>
          <a:p>
            <a:pPr marL="0" indent="0" algn="just">
              <a:buNone/>
            </a:pPr>
            <a:endParaRPr lang="es-EC" sz="1800" dirty="0" smtClean="0"/>
          </a:p>
          <a:p>
            <a:pPr lvl="0" algn="just"/>
            <a:r>
              <a:rPr lang="es-EC" sz="1800" dirty="0"/>
              <a:t>Se concluye que los tres factores que hacen a los autoservicios altamente competitivos según la información obtenida al interior de las empresas analizadas son: calidad del servicio, variedad de productos y precios bajos.</a:t>
            </a:r>
          </a:p>
          <a:p>
            <a:pPr algn="just"/>
            <a:endParaRPr lang="es-EC" sz="1800" dirty="0"/>
          </a:p>
        </p:txBody>
      </p:sp>
    </p:spTree>
    <p:extLst>
      <p:ext uri="{BB962C8B-B14F-4D97-AF65-F5344CB8AC3E}">
        <p14:creationId xmlns:p14="http://schemas.microsoft.com/office/powerpoint/2010/main" val="214601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6696" y="143058"/>
            <a:ext cx="6490607" cy="510085"/>
          </a:xfrm>
        </p:spPr>
        <p:txBody>
          <a:bodyPr>
            <a:noAutofit/>
          </a:bodyPr>
          <a:lstStyle/>
          <a:p>
            <a:pPr algn="ctr"/>
            <a:r>
              <a:rPr lang="es-EC" sz="3200" b="1" dirty="0" smtClean="0"/>
              <a:t>RECOMENDACIONES</a:t>
            </a:r>
            <a:endParaRPr lang="es-EC" sz="3200" b="1" dirty="0"/>
          </a:p>
        </p:txBody>
      </p:sp>
      <p:sp>
        <p:nvSpPr>
          <p:cNvPr id="3" name="Marcador de contenido 2"/>
          <p:cNvSpPr>
            <a:spLocks noGrp="1"/>
          </p:cNvSpPr>
          <p:nvPr>
            <p:ph idx="1"/>
          </p:nvPr>
        </p:nvSpPr>
        <p:spPr>
          <a:xfrm>
            <a:off x="628650" y="1142999"/>
            <a:ext cx="7886700" cy="5168434"/>
          </a:xfrm>
        </p:spPr>
        <p:txBody>
          <a:bodyPr>
            <a:normAutofit/>
          </a:bodyPr>
          <a:lstStyle/>
          <a:p>
            <a:pPr algn="just"/>
            <a:r>
              <a:rPr lang="es-EC" sz="1800" dirty="0"/>
              <a:t>Al tener conocimiento de que las cinco dimensiones de la calidad del servicio agregan valor en los supermercados, se recomienda para la dimensión capacidad de respuesta enfocarse en la disposición y voluntad del personal para solucionar problemas de manera rápida y en el menor tiempo de respuesta posible, para la dimensión fiabilidad, es necesario proporcionar el servicio sin equivocaciones, cumpliendo horarios de atención y con la seguridad de que los precios, promociones y descuentos son transparentes, para la dimensión empatía en la atención individualizada, contacto directo, respetuoso y amable entre el personal y el cliente, en cuanto a la dimensión elementos tangibles enfocarse en: apariencia de las instalaciones, equipos utilizados, personal, publicidad, iluminación, orden y limpieza, ventilación y control de olores, finalmente en la dimensión seguridad los factores que permitan crear y mantener una buena imagen del autoservicio como es en la vigilancia y supervisión de las instalaciones, control de calidad de los productos y la confianza en las transacciones</a:t>
            </a:r>
            <a:r>
              <a:rPr lang="es-EC" sz="1800" dirty="0" smtClean="0"/>
              <a:t>.</a:t>
            </a:r>
            <a:endParaRPr lang="es-EC" sz="1800" dirty="0"/>
          </a:p>
        </p:txBody>
      </p:sp>
    </p:spTree>
    <p:extLst>
      <p:ext uri="{BB962C8B-B14F-4D97-AF65-F5344CB8AC3E}">
        <p14:creationId xmlns:p14="http://schemas.microsoft.com/office/powerpoint/2010/main" val="678642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2706" y="1048869"/>
            <a:ext cx="8358597" cy="5333871"/>
          </a:xfrm>
        </p:spPr>
        <p:txBody>
          <a:bodyPr>
            <a:noAutofit/>
          </a:bodyPr>
          <a:lstStyle/>
          <a:p>
            <a:pPr algn="just"/>
            <a:r>
              <a:rPr lang="es-EC" sz="1800" dirty="0"/>
              <a:t>Se recomienda la aplicación del modelo propuesto “Calidad del servicio como ventaja competitiva”, a través de este los directivos de los autoservicios podrán distribuir tiempo y recursos a cada dimensión de la calidad del servicio y a los factores competitivos en base al nivel de importancia asignado por los clientes, el modelo proporciona una guía de cada aspecto que debe ser evaluado en cada variable. </a:t>
            </a:r>
          </a:p>
          <a:p>
            <a:pPr algn="just"/>
            <a:endParaRPr lang="es-EC" sz="1800" dirty="0" smtClean="0"/>
          </a:p>
          <a:p>
            <a:pPr algn="just"/>
            <a:r>
              <a:rPr lang="es-EC" sz="1800" dirty="0" smtClean="0"/>
              <a:t>Se </a:t>
            </a:r>
            <a:r>
              <a:rPr lang="es-EC" sz="1800" dirty="0"/>
              <a:t>recomienda analizar constantemente los indicadores </a:t>
            </a:r>
            <a:r>
              <a:rPr lang="es-EC" sz="1800" dirty="0" smtClean="0"/>
              <a:t>participación </a:t>
            </a:r>
            <a:r>
              <a:rPr lang="es-EC" sz="1800" dirty="0"/>
              <a:t>del mercado, rentabilidad sobre el patrimonio, rentabilidad sobre los activos, margen bruto y margen neto, a fin de tener una visión global sobre la situación de la empresa. </a:t>
            </a:r>
            <a:endParaRPr lang="es-EC" sz="1800" dirty="0" smtClean="0"/>
          </a:p>
          <a:p>
            <a:pPr algn="just"/>
            <a:endParaRPr lang="es-EC" sz="1800" dirty="0" smtClean="0"/>
          </a:p>
          <a:p>
            <a:pPr algn="just"/>
            <a:r>
              <a:rPr lang="es-EC" sz="1800" dirty="0"/>
              <a:t>Se sugiere implementar las estrategias planteadas en la propuesta de mejora enfocada en la capacidad de respuesta, para corregir los puntos críticos identificados y brindar un servicio rápido y ágil.</a:t>
            </a:r>
          </a:p>
          <a:p>
            <a:pPr algn="just"/>
            <a:endParaRPr lang="es-EC" sz="1800" dirty="0" smtClean="0"/>
          </a:p>
        </p:txBody>
      </p:sp>
    </p:spTree>
    <p:extLst>
      <p:ext uri="{BB962C8B-B14F-4D97-AF65-F5344CB8AC3E}">
        <p14:creationId xmlns:p14="http://schemas.microsoft.com/office/powerpoint/2010/main" val="1920751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2706" y="1008528"/>
            <a:ext cx="8358597" cy="5091825"/>
          </a:xfrm>
        </p:spPr>
        <p:txBody>
          <a:bodyPr>
            <a:noAutofit/>
          </a:bodyPr>
          <a:lstStyle/>
          <a:p>
            <a:pPr algn="just"/>
            <a:r>
              <a:rPr lang="es-EC" sz="1750" dirty="0" smtClean="0"/>
              <a:t>Para </a:t>
            </a:r>
            <a:r>
              <a:rPr lang="es-EC" sz="1750" dirty="0"/>
              <a:t>que el modelo de calidad del servicio que se propone tenga éxito, se recomienda que todo el personal: empleados, directivos, supervisores y otros, se involucren, conformen equipos de trabajo, sean capacitados y se enfoquen en los puntos a mejorar al momento de ofrecer el servicio a los usuarios.  </a:t>
            </a:r>
            <a:endParaRPr lang="es-EC" sz="1750" dirty="0" smtClean="0"/>
          </a:p>
          <a:p>
            <a:pPr algn="just"/>
            <a:endParaRPr lang="es-EC" sz="1000" dirty="0" smtClean="0"/>
          </a:p>
          <a:p>
            <a:pPr algn="just"/>
            <a:r>
              <a:rPr lang="es-EC" sz="1750" dirty="0" smtClean="0"/>
              <a:t>Las </a:t>
            </a:r>
            <a:r>
              <a:rPr lang="es-EC" sz="1750" dirty="0"/>
              <a:t>redes sociales es uno de los medios más utilizados actualmente por la mayoría de personas sin importar el límite de edad, se sugiere invertir en esta herramienta publicitaria de tal forma que se pueda llegar a toda la población de forma creativa, sin embargo, no se debe descuidar los medios tradicionales en donde el público objetivo es otro. </a:t>
            </a:r>
            <a:endParaRPr lang="es-EC" sz="1750" dirty="0" smtClean="0"/>
          </a:p>
          <a:p>
            <a:pPr algn="just"/>
            <a:endParaRPr lang="es-EC" sz="1000" dirty="0" smtClean="0"/>
          </a:p>
          <a:p>
            <a:pPr algn="just"/>
            <a:r>
              <a:rPr lang="es-EC" sz="1750" dirty="0" smtClean="0"/>
              <a:t>Al identificar los componentes que hacen que un autoservicio se diferencie de otro y sea más competitivo, se recomienda enfocarse en brindar un servicio de calidad, ofrecer productos de calidad y en buen estado y tener variedad, verificar que los precios sean justos, accesibles, y que se respeten las promociones y horarios de atención.</a:t>
            </a:r>
          </a:p>
          <a:p>
            <a:pPr algn="just"/>
            <a:endParaRPr lang="es-EC" sz="1750" dirty="0"/>
          </a:p>
          <a:p>
            <a:pPr algn="just"/>
            <a:endParaRPr lang="es-EC" sz="1750" dirty="0"/>
          </a:p>
          <a:p>
            <a:pPr algn="just"/>
            <a:endParaRPr lang="es-EC" sz="1750" dirty="0"/>
          </a:p>
        </p:txBody>
      </p:sp>
    </p:spTree>
    <p:extLst>
      <p:ext uri="{BB962C8B-B14F-4D97-AF65-F5344CB8AC3E}">
        <p14:creationId xmlns:p14="http://schemas.microsoft.com/office/powerpoint/2010/main" val="1229596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1.gstatic.com/images?q=tbn:ANd9GcRy279LmWel-CRvU5T4JgndFCbB7cCuHWGxbevZ1HQuwLTYo8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94" y="627381"/>
            <a:ext cx="3425846" cy="471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75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678" y="94914"/>
            <a:ext cx="7886700" cy="695390"/>
          </a:xfrm>
        </p:spPr>
        <p:txBody>
          <a:bodyPr>
            <a:normAutofit/>
          </a:bodyPr>
          <a:lstStyle/>
          <a:p>
            <a:pPr algn="ctr"/>
            <a:r>
              <a:rPr lang="es-EC" sz="3200" b="1" dirty="0" smtClean="0"/>
              <a:t>OBJETIVO GENERAL</a:t>
            </a:r>
            <a:endParaRPr lang="es-EC" sz="3200" b="1" dirty="0"/>
          </a:p>
        </p:txBody>
      </p:sp>
      <p:graphicFrame>
        <p:nvGraphicFramePr>
          <p:cNvPr id="4" name="1 Diagrama"/>
          <p:cNvGraphicFramePr/>
          <p:nvPr>
            <p:extLst>
              <p:ext uri="{D42A27DB-BD31-4B8C-83A1-F6EECF244321}">
                <p14:modId xmlns:p14="http://schemas.microsoft.com/office/powerpoint/2010/main" val="919075679"/>
              </p:ext>
            </p:extLst>
          </p:nvPr>
        </p:nvGraphicFramePr>
        <p:xfrm>
          <a:off x="953634" y="995082"/>
          <a:ext cx="7592548" cy="4688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55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7274" y="-83619"/>
            <a:ext cx="6973933" cy="932705"/>
          </a:xfrm>
        </p:spPr>
        <p:txBody>
          <a:bodyPr>
            <a:normAutofit/>
          </a:bodyPr>
          <a:lstStyle/>
          <a:p>
            <a:pPr algn="ctr"/>
            <a:r>
              <a:rPr lang="es-EC" sz="3200" b="1" dirty="0" smtClean="0"/>
              <a:t>OBJETIVOS ESPECÍFICOS</a:t>
            </a:r>
            <a:endParaRPr lang="es-EC" sz="3200" b="1" dirty="0"/>
          </a:p>
        </p:txBody>
      </p:sp>
      <p:graphicFrame>
        <p:nvGraphicFramePr>
          <p:cNvPr id="3" name="Diagrama 2"/>
          <p:cNvGraphicFramePr/>
          <p:nvPr>
            <p:extLst>
              <p:ext uri="{D42A27DB-BD31-4B8C-83A1-F6EECF244321}">
                <p14:modId xmlns:p14="http://schemas.microsoft.com/office/powerpoint/2010/main" val="1230702991"/>
              </p:ext>
            </p:extLst>
          </p:nvPr>
        </p:nvGraphicFramePr>
        <p:xfrm>
          <a:off x="286102" y="938425"/>
          <a:ext cx="8628530" cy="4777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30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914" y="80819"/>
            <a:ext cx="6621236" cy="663765"/>
          </a:xfrm>
        </p:spPr>
        <p:txBody>
          <a:bodyPr>
            <a:normAutofit/>
          </a:bodyPr>
          <a:lstStyle/>
          <a:p>
            <a:pPr algn="ctr"/>
            <a:r>
              <a:rPr lang="es-EC" sz="3200" b="1" dirty="0" smtClean="0"/>
              <a:t>MARCO REFERENCIAL</a:t>
            </a:r>
            <a:endParaRPr lang="es-EC" sz="3200" b="1" dirty="0"/>
          </a:p>
        </p:txBody>
      </p:sp>
      <p:graphicFrame>
        <p:nvGraphicFramePr>
          <p:cNvPr id="6" name="Tabla 5"/>
          <p:cNvGraphicFramePr>
            <a:graphicFrameLocks noGrp="1"/>
          </p:cNvGraphicFramePr>
          <p:nvPr>
            <p:extLst>
              <p:ext uri="{D42A27DB-BD31-4B8C-83A1-F6EECF244321}">
                <p14:modId xmlns:p14="http://schemas.microsoft.com/office/powerpoint/2010/main" val="1549637708"/>
              </p:ext>
            </p:extLst>
          </p:nvPr>
        </p:nvGraphicFramePr>
        <p:xfrm>
          <a:off x="724264" y="966652"/>
          <a:ext cx="7680959" cy="4646391"/>
        </p:xfrm>
        <a:graphic>
          <a:graphicData uri="http://schemas.openxmlformats.org/drawingml/2006/table">
            <a:tbl>
              <a:tblPr/>
              <a:tblGrid>
                <a:gridCol w="1580162">
                  <a:extLst>
                    <a:ext uri="{9D8B030D-6E8A-4147-A177-3AD203B41FA5}">
                      <a16:colId xmlns="" xmlns:a16="http://schemas.microsoft.com/office/drawing/2014/main" val="1027093450"/>
                    </a:ext>
                  </a:extLst>
                </a:gridCol>
                <a:gridCol w="1630543">
                  <a:extLst>
                    <a:ext uri="{9D8B030D-6E8A-4147-A177-3AD203B41FA5}">
                      <a16:colId xmlns="" xmlns:a16="http://schemas.microsoft.com/office/drawing/2014/main" val="87568650"/>
                    </a:ext>
                  </a:extLst>
                </a:gridCol>
                <a:gridCol w="2235127">
                  <a:extLst>
                    <a:ext uri="{9D8B030D-6E8A-4147-A177-3AD203B41FA5}">
                      <a16:colId xmlns="" xmlns:a16="http://schemas.microsoft.com/office/drawing/2014/main" val="890458785"/>
                    </a:ext>
                  </a:extLst>
                </a:gridCol>
                <a:gridCol w="2235127">
                  <a:extLst>
                    <a:ext uri="{9D8B030D-6E8A-4147-A177-3AD203B41FA5}">
                      <a16:colId xmlns="" xmlns:a16="http://schemas.microsoft.com/office/drawing/2014/main" val="249743685"/>
                    </a:ext>
                  </a:extLst>
                </a:gridCol>
              </a:tblGrid>
              <a:tr h="636593">
                <a:tc>
                  <a:txBody>
                    <a:bodyPr/>
                    <a:lstStyle/>
                    <a:p>
                      <a:pPr algn="ctr" fontAlgn="ctr"/>
                      <a:r>
                        <a:rPr lang="es-ES" sz="1300" b="1" i="0" u="none" strike="noStrike" dirty="0">
                          <a:solidFill>
                            <a:srgbClr val="FFFFFF"/>
                          </a:solidFill>
                          <a:effectLst/>
                          <a:latin typeface="+mn-lt"/>
                        </a:rPr>
                        <a:t>AUTORES Y AÑO</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fontAlgn="ctr"/>
                      <a:r>
                        <a:rPr lang="es-ES" sz="1300" b="1" i="0" u="none" strike="noStrike" dirty="0">
                          <a:solidFill>
                            <a:srgbClr val="FFFFFF"/>
                          </a:solidFill>
                          <a:effectLst/>
                          <a:latin typeface="+mn-lt"/>
                        </a:rPr>
                        <a:t>CASO DE ESTUDIO</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fontAlgn="ctr"/>
                      <a:r>
                        <a:rPr lang="es-ES" sz="1300" b="1" i="0" u="none" strike="noStrike" dirty="0">
                          <a:solidFill>
                            <a:srgbClr val="FFFFFF"/>
                          </a:solidFill>
                          <a:effectLst/>
                          <a:latin typeface="+mn-lt"/>
                        </a:rPr>
                        <a:t>OBJETIVO</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fontAlgn="ctr"/>
                      <a:r>
                        <a:rPr lang="es-ES" sz="1300" b="1" i="0" u="none" strike="noStrike" dirty="0">
                          <a:solidFill>
                            <a:srgbClr val="FFFFFF"/>
                          </a:solidFill>
                          <a:effectLst/>
                          <a:latin typeface="+mn-lt"/>
                        </a:rPr>
                        <a:t>PRINCIPALES CONCLUSIONES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 xmlns:a16="http://schemas.microsoft.com/office/drawing/2014/main" val="2688405371"/>
                  </a:ext>
                </a:extLst>
              </a:tr>
              <a:tr h="2131849">
                <a:tc>
                  <a:txBody>
                    <a:bodyPr/>
                    <a:lstStyle/>
                    <a:p>
                      <a:pPr algn="ctr" fontAlgn="ctr"/>
                      <a:r>
                        <a:rPr lang="es-EC" sz="1300" b="0" i="0" u="none" strike="noStrike" dirty="0" smtClean="0">
                          <a:solidFill>
                            <a:srgbClr val="000000"/>
                          </a:solidFill>
                          <a:effectLst/>
                          <a:latin typeface="+mn-lt"/>
                        </a:rPr>
                        <a:t>(Sánchez García &amp; Sánchez Romero, 2016)</a:t>
                      </a:r>
                      <a:endParaRPr lang="es-EC" sz="1300" b="0" i="0" u="none" strike="noStrike" dirty="0">
                        <a:solidFill>
                          <a:srgbClr val="000000"/>
                        </a:solidFill>
                        <a:effectLst/>
                        <a:latin typeface="+mn-lt"/>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CE4D6"/>
                    </a:solidFill>
                  </a:tcPr>
                </a:tc>
                <a:tc>
                  <a:txBody>
                    <a:bodyPr/>
                    <a:lstStyle/>
                    <a:p>
                      <a:pPr algn="ctr" fontAlgn="ctr"/>
                      <a:r>
                        <a:rPr lang="es-EC" sz="1300" b="0" i="0" u="none" strike="noStrike" dirty="0">
                          <a:solidFill>
                            <a:srgbClr val="000000"/>
                          </a:solidFill>
                          <a:effectLst/>
                          <a:latin typeface="+mn-lt"/>
                        </a:rPr>
                        <a:t>Medición de la calidad en el servicio, como estrategia para la competitividad en las organizaciones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CE4D6"/>
                    </a:solidFill>
                  </a:tcPr>
                </a:tc>
                <a:tc>
                  <a:txBody>
                    <a:bodyPr/>
                    <a:lstStyle/>
                    <a:p>
                      <a:pPr algn="ctr" fontAlgn="ctr"/>
                      <a:r>
                        <a:rPr lang="es-EC" sz="1300" b="0" i="0" u="none" strike="noStrike" dirty="0" smtClean="0">
                          <a:solidFill>
                            <a:srgbClr val="000000"/>
                          </a:solidFill>
                          <a:effectLst/>
                          <a:latin typeface="+mn-lt"/>
                        </a:rPr>
                        <a:t>Identificar los atributos de calidad en el servicio y evaluar la relación entre la calidad percibida y la satisfacción del cliente,</a:t>
                      </a:r>
                      <a:r>
                        <a:rPr lang="es-EC" sz="1300" b="0" i="0" u="none" strike="noStrike" baseline="0" dirty="0" smtClean="0">
                          <a:solidFill>
                            <a:srgbClr val="000000"/>
                          </a:solidFill>
                          <a:effectLst/>
                          <a:latin typeface="+mn-lt"/>
                        </a:rPr>
                        <a:t> lo cual se traduce en lealtad hacia la marca y se refleja en un incremento en las utilidades de la organización</a:t>
                      </a:r>
                      <a:r>
                        <a:rPr lang="es-EC" sz="1300" b="0" i="0" u="none" strike="noStrike" dirty="0" smtClean="0">
                          <a:solidFill>
                            <a:srgbClr val="000000"/>
                          </a:solidFill>
                          <a:effectLst/>
                          <a:latin typeface="+mn-lt"/>
                        </a:rPr>
                        <a:t/>
                      </a:r>
                      <a:br>
                        <a:rPr lang="es-EC" sz="1300" b="0" i="0" u="none" strike="noStrike" dirty="0" smtClean="0">
                          <a:solidFill>
                            <a:srgbClr val="000000"/>
                          </a:solidFill>
                          <a:effectLst/>
                          <a:latin typeface="+mn-lt"/>
                        </a:rPr>
                      </a:br>
                      <a:endParaRPr lang="es-EC" sz="1300" b="0" i="0" u="none" strike="noStrike" dirty="0">
                        <a:solidFill>
                          <a:srgbClr val="000000"/>
                        </a:solidFill>
                        <a:effectLst/>
                        <a:latin typeface="+mn-lt"/>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CE4D6"/>
                    </a:solidFill>
                  </a:tcPr>
                </a:tc>
                <a:tc>
                  <a:txBody>
                    <a:bodyPr/>
                    <a:lstStyle/>
                    <a:p>
                      <a:pPr algn="ctr" fontAlgn="ctr"/>
                      <a:r>
                        <a:rPr lang="es-EC" sz="1300" b="0" i="0" u="none" strike="noStrike" dirty="0">
                          <a:solidFill>
                            <a:srgbClr val="000000"/>
                          </a:solidFill>
                          <a:effectLst/>
                          <a:latin typeface="+mn-lt"/>
                        </a:rPr>
                        <a:t>La gestión basada en la medición de la calidad en el servicio es un factor decisivo para su permanencia en el mercado, ya que pueden obtener mayores beneficios económicos al contar con clientes a largo plazo.</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CE4D6"/>
                    </a:solidFill>
                  </a:tcPr>
                </a:tc>
                <a:extLst>
                  <a:ext uri="{0D108BD9-81ED-4DB2-BD59-A6C34878D82A}">
                    <a16:rowId xmlns="" xmlns:a16="http://schemas.microsoft.com/office/drawing/2014/main" val="2901402313"/>
                  </a:ext>
                </a:extLst>
              </a:tr>
              <a:tr h="1820953">
                <a:tc>
                  <a:txBody>
                    <a:bodyPr/>
                    <a:lstStyle/>
                    <a:p>
                      <a:pPr algn="ctr" fontAlgn="ctr"/>
                      <a:r>
                        <a:rPr lang="es-EC" sz="1300" b="0" i="0" u="none" strike="noStrike" dirty="0" smtClean="0">
                          <a:solidFill>
                            <a:srgbClr val="000000"/>
                          </a:solidFill>
                          <a:effectLst/>
                          <a:latin typeface="+mn-lt"/>
                        </a:rPr>
                        <a:t>(Aznar, Bagur, &amp; </a:t>
                      </a:r>
                      <a:r>
                        <a:rPr lang="es-EC" sz="1300" b="0" i="0" u="none" strike="noStrike" dirty="0" err="1" smtClean="0">
                          <a:solidFill>
                            <a:srgbClr val="000000"/>
                          </a:solidFill>
                          <a:effectLst/>
                          <a:latin typeface="+mn-lt"/>
                        </a:rPr>
                        <a:t>Rocafort</a:t>
                      </a:r>
                      <a:r>
                        <a:rPr lang="es-EC" sz="1300" b="0" i="0" u="none" strike="noStrike" dirty="0" smtClean="0">
                          <a:solidFill>
                            <a:srgbClr val="000000"/>
                          </a:solidFill>
                          <a:effectLst/>
                          <a:latin typeface="+mn-lt"/>
                        </a:rPr>
                        <a:t>, 2015)</a:t>
                      </a:r>
                      <a:endParaRPr lang="es-EC" sz="1300" b="0" i="0" u="none" strike="noStrike" dirty="0">
                        <a:solidFill>
                          <a:srgbClr val="000000"/>
                        </a:solidFill>
                        <a:effectLst/>
                        <a:latin typeface="+mn-lt"/>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mn-lt"/>
                        </a:rPr>
                        <a:t>Impacto de la calidad del servicio en la competitividad y rentabilidad: El sector hotelero en la costa catalana</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mn-lt"/>
                        </a:rPr>
                        <a:t>Analizar la relación entre percepción de calidad por parte de los clientes de los establecimientos hoteleros y los resultados económico-financieros de los hoteles.</a:t>
                      </a:r>
                      <a:br>
                        <a:rPr lang="es-EC" sz="1300" b="0" i="0" u="none" strike="noStrike" dirty="0">
                          <a:solidFill>
                            <a:srgbClr val="000000"/>
                          </a:solidFill>
                          <a:effectLst/>
                          <a:latin typeface="+mn-lt"/>
                        </a:rPr>
                      </a:br>
                      <a:endParaRPr lang="es-EC" sz="1300" b="0" i="0" u="none" strike="noStrike" dirty="0">
                        <a:solidFill>
                          <a:srgbClr val="000000"/>
                        </a:solidFill>
                        <a:effectLst/>
                        <a:latin typeface="+mn-lt"/>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fontAlgn="ctr"/>
                      <a:r>
                        <a:rPr lang="es-EC" sz="1300" b="0" i="0" u="none" strike="noStrike" dirty="0">
                          <a:solidFill>
                            <a:srgbClr val="000000"/>
                          </a:solidFill>
                          <a:effectLst/>
                          <a:latin typeface="+mn-lt"/>
                        </a:rPr>
                        <a:t>No existe una relación significativa entre percepción de calidad por parte de los usuarios y resultados económicos financieros. </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796119312"/>
                  </a:ext>
                </a:extLst>
              </a:tr>
            </a:tbl>
          </a:graphicData>
        </a:graphic>
      </p:graphicFrame>
    </p:spTree>
    <p:extLst>
      <p:ext uri="{BB962C8B-B14F-4D97-AF65-F5344CB8AC3E}">
        <p14:creationId xmlns:p14="http://schemas.microsoft.com/office/powerpoint/2010/main" val="2423618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1793501" y="-136253"/>
            <a:ext cx="5772150" cy="1076780"/>
          </a:xfrm>
        </p:spPr>
        <p:txBody>
          <a:bodyPr>
            <a:normAutofit/>
          </a:bodyPr>
          <a:lstStyle/>
          <a:p>
            <a:pPr algn="ctr"/>
            <a:r>
              <a:rPr lang="es-EC" sz="3200" b="1" dirty="0" smtClean="0"/>
              <a:t>MODELOS Y VARIABLES</a:t>
            </a:r>
            <a:endParaRPr lang="es-EC" sz="3200" dirty="0"/>
          </a:p>
        </p:txBody>
      </p:sp>
      <p:sp>
        <p:nvSpPr>
          <p:cNvPr id="13" name="Rectangle 3"/>
          <p:cNvSpPr/>
          <p:nvPr/>
        </p:nvSpPr>
        <p:spPr>
          <a:xfrm>
            <a:off x="-1" y="6379396"/>
            <a:ext cx="4281161" cy="276999"/>
          </a:xfrm>
          <a:prstGeom prst="rect">
            <a:avLst/>
          </a:prstGeom>
        </p:spPr>
        <p:txBody>
          <a:bodyPr wrap="square">
            <a:spAutoFit/>
          </a:bodyPr>
          <a:lstStyle/>
          <a:p>
            <a:pPr lvl="0" algn="just"/>
            <a:r>
              <a:rPr lang="es-EC" sz="1200" b="1" dirty="0" smtClean="0">
                <a:cs typeface="Arial" panose="020B0604020202020204" pitchFamily="34" charset="0"/>
              </a:rPr>
              <a:t>Fuente: </a:t>
            </a:r>
            <a:r>
              <a:rPr lang="es-EC" sz="1200" dirty="0" smtClean="0">
                <a:cs typeface="Arial" panose="020B0604020202020204" pitchFamily="34" charset="0"/>
              </a:rPr>
              <a:t>(</a:t>
            </a:r>
            <a:r>
              <a:rPr lang="es-EC" sz="1200" dirty="0">
                <a:cs typeface="Arial" panose="020B0604020202020204" pitchFamily="34" charset="0"/>
              </a:rPr>
              <a:t>P</a:t>
            </a:r>
            <a:r>
              <a:rPr lang="es-EC" sz="1200" dirty="0" smtClean="0">
                <a:cs typeface="Arial" panose="020B0604020202020204" pitchFamily="34" charset="0"/>
              </a:rPr>
              <a:t>arasuraman</a:t>
            </a:r>
            <a:r>
              <a:rPr lang="es-EC" sz="1200" dirty="0">
                <a:cs typeface="Arial" panose="020B0604020202020204" pitchFamily="34" charset="0"/>
              </a:rPr>
              <a:t>, Zeithaml, &amp; Berry, </a:t>
            </a:r>
            <a:r>
              <a:rPr lang="es-EC" sz="1200" dirty="0" smtClean="0">
                <a:cs typeface="Arial" panose="020B0604020202020204" pitchFamily="34" charset="0"/>
              </a:rPr>
              <a:t>1991)</a:t>
            </a:r>
            <a:endParaRPr lang="en-US" sz="1200" dirty="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486311802"/>
              </p:ext>
            </p:extLst>
          </p:nvPr>
        </p:nvGraphicFramePr>
        <p:xfrm>
          <a:off x="251270" y="1545321"/>
          <a:ext cx="4029891" cy="3921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712274928"/>
              </p:ext>
            </p:extLst>
          </p:nvPr>
        </p:nvGraphicFramePr>
        <p:xfrm>
          <a:off x="4836330" y="1020192"/>
          <a:ext cx="4029891" cy="49294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ángulo 1"/>
          <p:cNvSpPr/>
          <p:nvPr/>
        </p:nvSpPr>
        <p:spPr>
          <a:xfrm>
            <a:off x="26894" y="708922"/>
            <a:ext cx="5298245" cy="369332"/>
          </a:xfrm>
          <a:prstGeom prst="rect">
            <a:avLst/>
          </a:prstGeom>
        </p:spPr>
        <p:txBody>
          <a:bodyPr wrap="none">
            <a:spAutoFit/>
          </a:bodyPr>
          <a:lstStyle/>
          <a:p>
            <a:pPr marL="285750" lvl="0" indent="-285750" algn="ctr">
              <a:buFont typeface="Arial" panose="020B0604020202020204" pitchFamily="34" charset="0"/>
              <a:buChar char="•"/>
            </a:pPr>
            <a:r>
              <a:rPr lang="es-EC" b="1" dirty="0" smtClean="0"/>
              <a:t>DIMENSIONES DE LA CALIDAD </a:t>
            </a:r>
            <a:r>
              <a:rPr lang="es-EC" b="1" dirty="0"/>
              <a:t>DEL SERVICIO</a:t>
            </a:r>
          </a:p>
        </p:txBody>
      </p:sp>
    </p:spTree>
    <p:extLst>
      <p:ext uri="{BB962C8B-B14F-4D97-AF65-F5344CB8AC3E}">
        <p14:creationId xmlns:p14="http://schemas.microsoft.com/office/powerpoint/2010/main" val="304638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p:nvPr/>
        </p:nvSpPr>
        <p:spPr>
          <a:xfrm>
            <a:off x="121408" y="6362291"/>
            <a:ext cx="5177116" cy="276999"/>
          </a:xfrm>
          <a:prstGeom prst="rect">
            <a:avLst/>
          </a:prstGeom>
        </p:spPr>
        <p:txBody>
          <a:bodyPr wrap="square">
            <a:spAutoFit/>
          </a:bodyPr>
          <a:lstStyle/>
          <a:p>
            <a:pPr lvl="0" algn="just"/>
            <a:r>
              <a:rPr lang="es-EC" sz="1200" b="1" dirty="0" smtClean="0">
                <a:cs typeface="Arial" panose="020B0604020202020204" pitchFamily="34" charset="0"/>
              </a:rPr>
              <a:t>Fuente</a:t>
            </a:r>
            <a:r>
              <a:rPr lang="es-EC" sz="1200" b="1" dirty="0" smtClean="0">
                <a:cs typeface="Arial" panose="020B0604020202020204" pitchFamily="34" charset="0"/>
              </a:rPr>
              <a:t>: </a:t>
            </a:r>
            <a:r>
              <a:rPr lang="es-EC" sz="1200" dirty="0" smtClean="0">
                <a:cs typeface="Arial" panose="020B0604020202020204" pitchFamily="34" charset="0"/>
              </a:rPr>
              <a:t>(Martin</a:t>
            </a:r>
            <a:r>
              <a:rPr lang="es-EC" sz="1200" dirty="0">
                <a:cs typeface="Arial" panose="020B0604020202020204" pitchFamily="34" charset="0"/>
              </a:rPr>
              <a:t>, </a:t>
            </a:r>
            <a:r>
              <a:rPr lang="es-EC" sz="1200" dirty="0" err="1">
                <a:cs typeface="Arial" panose="020B0604020202020204" pitchFamily="34" charset="0"/>
              </a:rPr>
              <a:t>Westgren</a:t>
            </a:r>
            <a:r>
              <a:rPr lang="es-EC" sz="1200" dirty="0">
                <a:cs typeface="Arial" panose="020B0604020202020204" pitchFamily="34" charset="0"/>
              </a:rPr>
              <a:t>, &amp; Van Duren, 1991, pág. 1456</a:t>
            </a:r>
            <a:r>
              <a:rPr lang="es-EC" sz="1200" dirty="0" smtClean="0">
                <a:cs typeface="Arial" panose="020B0604020202020204" pitchFamily="34" charset="0"/>
              </a:rPr>
              <a:t>)</a:t>
            </a:r>
            <a:endParaRPr lang="en-US" sz="1200" dirty="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491131132"/>
              </p:ext>
            </p:extLst>
          </p:nvPr>
        </p:nvGraphicFramePr>
        <p:xfrm>
          <a:off x="689897" y="1715758"/>
          <a:ext cx="7888942" cy="3654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72141" y="855374"/>
            <a:ext cx="6416809" cy="369332"/>
          </a:xfrm>
          <a:prstGeom prst="rect">
            <a:avLst/>
          </a:prstGeom>
        </p:spPr>
        <p:txBody>
          <a:bodyPr wrap="square">
            <a:spAutoFit/>
          </a:bodyPr>
          <a:lstStyle/>
          <a:p>
            <a:pPr marL="285750" lvl="0" indent="-285750">
              <a:buFont typeface="Arial" panose="020B0604020202020204" pitchFamily="34" charset="0"/>
              <a:buChar char="•"/>
            </a:pPr>
            <a:r>
              <a:rPr lang="es-EC" b="1" dirty="0" smtClean="0"/>
              <a:t>INDICADORES DE LA COMPETITIVIDAD</a:t>
            </a:r>
            <a:endParaRPr lang="es-EC" b="1" dirty="0"/>
          </a:p>
        </p:txBody>
      </p:sp>
    </p:spTree>
    <p:extLst>
      <p:ext uri="{BB962C8B-B14F-4D97-AF65-F5344CB8AC3E}">
        <p14:creationId xmlns:p14="http://schemas.microsoft.com/office/powerpoint/2010/main" val="329607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754" y="-80682"/>
            <a:ext cx="7886700" cy="1018336"/>
          </a:xfrm>
        </p:spPr>
        <p:txBody>
          <a:bodyPr>
            <a:normAutofit/>
          </a:bodyPr>
          <a:lstStyle/>
          <a:p>
            <a:pPr algn="ctr"/>
            <a:r>
              <a:rPr lang="es-EC" sz="3200" b="1" dirty="0" smtClean="0"/>
              <a:t>METODOLOGÍA</a:t>
            </a:r>
            <a:endParaRPr lang="es-EC" sz="3200" b="1" dirty="0"/>
          </a:p>
        </p:txBody>
      </p:sp>
      <p:graphicFrame>
        <p:nvGraphicFramePr>
          <p:cNvPr id="3" name="Diagrama 2"/>
          <p:cNvGraphicFramePr/>
          <p:nvPr>
            <p:extLst>
              <p:ext uri="{D42A27DB-BD31-4B8C-83A1-F6EECF244321}">
                <p14:modId xmlns:p14="http://schemas.microsoft.com/office/powerpoint/2010/main" val="2115573636"/>
              </p:ext>
            </p:extLst>
          </p:nvPr>
        </p:nvGraphicFramePr>
        <p:xfrm>
          <a:off x="1184365" y="1292499"/>
          <a:ext cx="6888480" cy="4063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1408" y="6362291"/>
            <a:ext cx="5177116" cy="276999"/>
          </a:xfrm>
          <a:prstGeom prst="rect">
            <a:avLst/>
          </a:prstGeom>
        </p:spPr>
        <p:txBody>
          <a:bodyPr wrap="square">
            <a:spAutoFit/>
          </a:bodyPr>
          <a:lstStyle/>
          <a:p>
            <a:pPr lvl="0" algn="just"/>
            <a:r>
              <a:rPr lang="es-EC" sz="1200" b="1" dirty="0" smtClean="0">
                <a:cs typeface="Arial" panose="020B0604020202020204" pitchFamily="34" charset="0"/>
              </a:rPr>
              <a:t>Fuente</a:t>
            </a:r>
            <a:r>
              <a:rPr lang="es-EC" sz="1200" b="1" dirty="0" smtClean="0">
                <a:cs typeface="Arial" panose="020B0604020202020204" pitchFamily="34" charset="0"/>
              </a:rPr>
              <a:t>: </a:t>
            </a:r>
            <a:r>
              <a:rPr lang="es-EC" sz="1200" dirty="0" smtClean="0">
                <a:cs typeface="Arial" panose="020B0604020202020204" pitchFamily="34" charset="0"/>
              </a:rPr>
              <a:t>(</a:t>
            </a:r>
            <a:r>
              <a:rPr lang="es-EC" sz="1200" dirty="0" err="1">
                <a:cs typeface="Arial" panose="020B0604020202020204" pitchFamily="34" charset="0"/>
              </a:rPr>
              <a:t>Sampieri</a:t>
            </a:r>
            <a:r>
              <a:rPr lang="es-EC" sz="1200" dirty="0">
                <a:cs typeface="Arial" panose="020B0604020202020204" pitchFamily="34" charset="0"/>
              </a:rPr>
              <a:t>, Fernández, &amp; Baptista, 2014</a:t>
            </a:r>
            <a:r>
              <a:rPr lang="es-EC" sz="1200" dirty="0" smtClean="0">
                <a:cs typeface="Arial" panose="020B0604020202020204" pitchFamily="34" charset="0"/>
              </a:rPr>
              <a:t>)</a:t>
            </a:r>
            <a:endParaRPr lang="en-US" sz="1200" dirty="0">
              <a:cs typeface="Arial" panose="020B0604020202020204" pitchFamily="34" charset="0"/>
            </a:endParaRPr>
          </a:p>
        </p:txBody>
      </p:sp>
    </p:spTree>
    <p:extLst>
      <p:ext uri="{BB962C8B-B14F-4D97-AF65-F5344CB8AC3E}">
        <p14:creationId xmlns:p14="http://schemas.microsoft.com/office/powerpoint/2010/main" val="3352315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2">
      <a:majorFont>
        <a:latin typeface="Rockwell"/>
        <a:ea typeface=""/>
        <a:cs typeface=""/>
      </a:majorFont>
      <a:minorFont>
        <a:latin typeface="Century Gothic"/>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ma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14151</TotalTime>
  <Words>2447</Words>
  <Application>Microsoft Office PowerPoint</Application>
  <PresentationFormat>Presentación en pantalla (4:3)</PresentationFormat>
  <Paragraphs>403</Paragraphs>
  <Slides>36</Slides>
  <Notes>0</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36</vt:i4>
      </vt:variant>
    </vt:vector>
  </HeadingPairs>
  <TitlesOfParts>
    <vt:vector size="48" baseType="lpstr">
      <vt:lpstr>Adobe Gurmukhi</vt:lpstr>
      <vt:lpstr>Arial</vt:lpstr>
      <vt:lpstr>Calibri</vt:lpstr>
      <vt:lpstr>Cambria Math</vt:lpstr>
      <vt:lpstr>Century Gothic</vt:lpstr>
      <vt:lpstr>Rockwell</vt:lpstr>
      <vt:lpstr>Symbol</vt:lpstr>
      <vt:lpstr>Times New Roman</vt:lpstr>
      <vt:lpstr>Wingdings</vt:lpstr>
      <vt:lpstr>Tema de Office</vt:lpstr>
      <vt:lpstr>formato</vt:lpstr>
      <vt:lpstr>CorelDRAW</vt:lpstr>
      <vt:lpstr>  DEPARTAMENTO DE CIENCIAS ECONÓMICAS,  ADMINISTRATIVAS Y DE COMERCIO – CEAC  CARRERA DE INGENIERÍA COMERCIAL   MODALIDAD PRESENCIAL  TEMA: “IMPACTO DE LAS DIMENSIONES DE LA CALIDAD DEL SERVICIO EN LA COMPETITIVIDAD DE LOS AUTOSERVICIOS DEL DMQ, DESDE LA PERSPECTIVA DE LOS CLIENTES”   AUTORAS:  CUÑAS USIÑA, PAOLA MARLENE ROSERO JÁCOME, STEPHANIE PATRICIA  DIRECTOR: ING. VEGA DÁVILA, IVÁN  MARCELO MBA.   SANGOLQUÍ, AGOSTO 2018          </vt:lpstr>
      <vt:lpstr>ANTECEDENTES</vt:lpstr>
      <vt:lpstr>PLANTEAMIENTO DEL PROBLEMA</vt:lpstr>
      <vt:lpstr>OBJETIVO GENERAL</vt:lpstr>
      <vt:lpstr>OBJETIVOS ESPECÍFICOS</vt:lpstr>
      <vt:lpstr>MARCO REFERENCIAL</vt:lpstr>
      <vt:lpstr>MODELOS Y VARIABLES</vt:lpstr>
      <vt:lpstr>Presentación de PowerPoint</vt:lpstr>
      <vt:lpstr>METODOLOGÍA</vt:lpstr>
      <vt:lpstr>MUESTRA</vt:lpstr>
      <vt:lpstr>Presentación de PowerPoint</vt:lpstr>
      <vt:lpstr>HIPÓTESIS </vt:lpstr>
      <vt:lpstr>INSTRUMENTOS</vt:lpstr>
      <vt:lpstr>RESULTADOS  DE LA  INVESTIGACIÓN </vt:lpstr>
      <vt:lpstr>RESULTADOS ENCUESTA</vt:lpstr>
      <vt:lpstr>Presentación de PowerPoint</vt:lpstr>
      <vt:lpstr>Presentación de PowerPoint</vt:lpstr>
      <vt:lpstr>Presentación de PowerPoint</vt:lpstr>
      <vt:lpstr>Presentación de PowerPoint</vt:lpstr>
      <vt:lpstr>RESULTADOS ENTREVISTA</vt:lpstr>
      <vt:lpstr>Presentación de PowerPoint</vt:lpstr>
      <vt:lpstr>ANALISIS INDICADORES FINANCIEROS</vt:lpstr>
      <vt:lpstr>COMPROBACIÓN DE HIPOTESIS 1 </vt:lpstr>
      <vt:lpstr>COMPROBACIÓN DE HIPOTESIS 2 </vt:lpstr>
      <vt:lpstr>PROPUESTA  </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INGENIERÍA COMERCIAL – MODALIDAD PRESENCIAL   AUTORAS:  CUÑAS USIÑA PAOLA MARLENE ROSERO JÁCOME STEPHANIE PATRICIA  DIRECTOR: ING. IVÁN MARCELO VEGA DÁVILA, MBA.   SANGOLQUÍ, 2017</dc:title>
  <dc:creator>Pait0 Nenita</dc:creator>
  <cp:lastModifiedBy>Pait0 Nenita</cp:lastModifiedBy>
  <cp:revision>168</cp:revision>
  <dcterms:created xsi:type="dcterms:W3CDTF">2017-09-16T17:28:12Z</dcterms:created>
  <dcterms:modified xsi:type="dcterms:W3CDTF">2018-09-19T15:32:17Z</dcterms:modified>
</cp:coreProperties>
</file>