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handoutMasterIdLst>
    <p:handoutMasterId r:id="rId38"/>
  </p:handoutMasterIdLst>
  <p:sldIdLst>
    <p:sldId id="259" r:id="rId2"/>
    <p:sldId id="294" r:id="rId3"/>
    <p:sldId id="264" r:id="rId4"/>
    <p:sldId id="303" r:id="rId5"/>
    <p:sldId id="304" r:id="rId6"/>
    <p:sldId id="305" r:id="rId7"/>
    <p:sldId id="306" r:id="rId8"/>
    <p:sldId id="307" r:id="rId9"/>
    <p:sldId id="310" r:id="rId10"/>
    <p:sldId id="268" r:id="rId11"/>
    <p:sldId id="274" r:id="rId12"/>
    <p:sldId id="275" r:id="rId13"/>
    <p:sldId id="301" r:id="rId14"/>
    <p:sldId id="332" r:id="rId15"/>
    <p:sldId id="344" r:id="rId16"/>
    <p:sldId id="319" r:id="rId17"/>
    <p:sldId id="343" r:id="rId18"/>
    <p:sldId id="320" r:id="rId19"/>
    <p:sldId id="321" r:id="rId20"/>
    <p:sldId id="322" r:id="rId21"/>
    <p:sldId id="323" r:id="rId22"/>
    <p:sldId id="334" r:id="rId23"/>
    <p:sldId id="336" r:id="rId24"/>
    <p:sldId id="335" r:id="rId25"/>
    <p:sldId id="337" r:id="rId26"/>
    <p:sldId id="338" r:id="rId27"/>
    <p:sldId id="339" r:id="rId28"/>
    <p:sldId id="340" r:id="rId29"/>
    <p:sldId id="341" r:id="rId30"/>
    <p:sldId id="345" r:id="rId31"/>
    <p:sldId id="328" r:id="rId32"/>
    <p:sldId id="330" r:id="rId33"/>
    <p:sldId id="333" r:id="rId34"/>
    <p:sldId id="342" r:id="rId35"/>
    <p:sldId id="266" r:id="rId36"/>
  </p:sldIdLst>
  <p:sldSz cx="12192000" cy="6858000"/>
  <p:notesSz cx="10020300" cy="68881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5278" autoAdjust="0"/>
  </p:normalViewPr>
  <p:slideViewPr>
    <p:cSldViewPr snapToGrid="0">
      <p:cViewPr varScale="1">
        <p:scale>
          <a:sx n="63" d="100"/>
          <a:sy n="63" d="100"/>
        </p:scale>
        <p:origin x="10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ulAlfredo\Desktop\Bolsa%20de%20valores%20guayaquil\LISTA%20BVQ-BV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ORGANIZACIONES\DATOS%20TRANSACCIONE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ORGANIZACIONES\DATOS%20TRANSACCIONE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ORGANIZACIONES\DATOS%20TRANSACCIONES.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aulAlfredo\Desktop\Bolsa%20de%20valores%20guayaquil\TESIS\TABULACION%20DE%20DAT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a:t>BOLSA DE VALORES DE GUAYAQUIL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'DELIMITACION DE CASAS DE V'!$G$22:$G$24</c:f>
              <c:strCache>
                <c:ptCount val="3"/>
                <c:pt idx="0">
                  <c:v>GUAYAQUIL</c:v>
                </c:pt>
                <c:pt idx="1">
                  <c:v>QUITO</c:v>
                </c:pt>
                <c:pt idx="2">
                  <c:v>QUITO- GUAYAQUIL </c:v>
                </c:pt>
              </c:strCache>
            </c:strRef>
          </c:cat>
          <c:val>
            <c:numRef>
              <c:f>'DELIMITACION DE CASAS DE V'!$H$22:$H$24</c:f>
              <c:numCache>
                <c:formatCode>General</c:formatCode>
                <c:ptCount val="3"/>
                <c:pt idx="0">
                  <c:v>13</c:v>
                </c:pt>
                <c:pt idx="1">
                  <c:v>8</c:v>
                </c:pt>
                <c:pt idx="2">
                  <c:v>4</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Índice</a:t>
            </a:r>
            <a:r>
              <a:rPr lang="es-EC" baseline="0"/>
              <a:t> Bursátiles</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'10'!$C$5:$C$13</c:f>
              <c:strCache>
                <c:ptCount val="9"/>
                <c:pt idx="0">
                  <c:v>PRECIO - UTILIDAD</c:v>
                </c:pt>
                <c:pt idx="1">
                  <c:v>DIVIDENDO - PRECIO (YIELD)</c:v>
                </c:pt>
                <c:pt idx="2">
                  <c:v>PRECIO - VALOR EN LIBROS</c:v>
                </c:pt>
                <c:pt idx="3">
                  <c:v>CAPITALIZACIÓN BURSÁTIL</c:v>
                </c:pt>
                <c:pt idx="4">
                  <c:v>PRESENCIA BURSÁTIL</c:v>
                </c:pt>
                <c:pt idx="5">
                  <c:v>INDICE DE ROTACIÓN</c:v>
                </c:pt>
                <c:pt idx="6">
                  <c:v>BVG Index</c:v>
                </c:pt>
                <c:pt idx="7">
                  <c:v>IPECU</c:v>
                </c:pt>
                <c:pt idx="8">
                  <c:v>IRECU</c:v>
                </c:pt>
              </c:strCache>
            </c:strRef>
          </c:cat>
          <c:val>
            <c:numRef>
              <c:f>'10'!$W$5:$W$13</c:f>
              <c:numCache>
                <c:formatCode>0%</c:formatCode>
                <c:ptCount val="9"/>
                <c:pt idx="0">
                  <c:v>0.76470588235294112</c:v>
                </c:pt>
                <c:pt idx="1">
                  <c:v>0.76470588235294112</c:v>
                </c:pt>
                <c:pt idx="2">
                  <c:v>0.52941176470588236</c:v>
                </c:pt>
                <c:pt idx="3">
                  <c:v>0.6470588235294118</c:v>
                </c:pt>
                <c:pt idx="4">
                  <c:v>0.70588235294117652</c:v>
                </c:pt>
                <c:pt idx="5">
                  <c:v>0.58823529411764708</c:v>
                </c:pt>
                <c:pt idx="6">
                  <c:v>0.23529411764705882</c:v>
                </c:pt>
                <c:pt idx="7">
                  <c:v>0.23529411764705882</c:v>
                </c:pt>
                <c:pt idx="8">
                  <c:v>0.23529411764705882</c:v>
                </c:pt>
              </c:numCache>
            </c:numRef>
          </c:val>
        </c:ser>
        <c:dLbls>
          <c:showLegendKey val="0"/>
          <c:showVal val="0"/>
          <c:showCatName val="0"/>
          <c:showSerName val="0"/>
          <c:showPercent val="0"/>
          <c:showBubbleSize val="0"/>
        </c:dLbls>
        <c:gapWidth val="150"/>
        <c:axId val="-116490144"/>
        <c:axId val="-116484160"/>
      </c:barChart>
      <c:catAx>
        <c:axId val="-11649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484160"/>
        <c:crosses val="autoZero"/>
        <c:auto val="1"/>
        <c:lblAlgn val="ctr"/>
        <c:lblOffset val="100"/>
        <c:noMultiLvlLbl val="0"/>
      </c:catAx>
      <c:valAx>
        <c:axId val="-11648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490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Tasa precio/valoración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('13,14,15'!$I$30,'13,14,15'!$J$30)</c:f>
              <c:strCache>
                <c:ptCount val="2"/>
                <c:pt idx="0">
                  <c:v>SI</c:v>
                </c:pt>
                <c:pt idx="1">
                  <c:v>NO</c:v>
                </c:pt>
              </c:strCache>
            </c:strRef>
          </c:cat>
          <c:val>
            <c:numRef>
              <c:f>('13,14,15'!$I$32,'13,14,15'!$J$32)</c:f>
              <c:numCache>
                <c:formatCode>0.00</c:formatCode>
                <c:ptCount val="2"/>
                <c:pt idx="0">
                  <c:v>0.35294117647058826</c:v>
                </c:pt>
                <c:pt idx="1">
                  <c:v>0.6470588235294118</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Utilización de  simulador (%)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'5,6,7,8'!$C$28:$D$28</c:f>
              <c:strCache>
                <c:ptCount val="2"/>
                <c:pt idx="0">
                  <c:v>SI</c:v>
                </c:pt>
                <c:pt idx="1">
                  <c:v>NO</c:v>
                </c:pt>
              </c:strCache>
            </c:strRef>
          </c:cat>
          <c:val>
            <c:numRef>
              <c:f>'5,6,7,8'!$C$30:$D$30</c:f>
              <c:numCache>
                <c:formatCode>0.00</c:formatCode>
                <c:ptCount val="2"/>
                <c:pt idx="0">
                  <c:v>0.35294117647058826</c:v>
                </c:pt>
                <c:pt idx="1">
                  <c:v>0.6470588235294118</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Evaluación de acciones o cartera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'5,6,7,8'!$F$28:$G$28</c:f>
              <c:strCache>
                <c:ptCount val="2"/>
                <c:pt idx="0">
                  <c:v>SI</c:v>
                </c:pt>
                <c:pt idx="1">
                  <c:v>NO</c:v>
                </c:pt>
              </c:strCache>
            </c:strRef>
          </c:cat>
          <c:val>
            <c:numRef>
              <c:f>'5,6,7,8'!$F$30:$G$30</c:f>
              <c:numCache>
                <c:formatCode>0.00</c:formatCode>
                <c:ptCount val="2"/>
                <c:pt idx="0">
                  <c:v>0.17647058823529413</c:v>
                </c:pt>
                <c:pt idx="1">
                  <c:v>0.82352941176470584</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s-EC" sz="1400"/>
              <a:t>(%) Monitoreo y recuperación de instrumentos financieros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'5,6,7,8'!$I$28:$J$28</c:f>
              <c:strCache>
                <c:ptCount val="2"/>
                <c:pt idx="0">
                  <c:v>SI</c:v>
                </c:pt>
                <c:pt idx="1">
                  <c:v>NO</c:v>
                </c:pt>
              </c:strCache>
            </c:strRef>
          </c:cat>
          <c:val>
            <c:numRef>
              <c:f>'5,6,7,8'!$I$30:$J$30</c:f>
              <c:numCache>
                <c:formatCode>0.00</c:formatCode>
                <c:ptCount val="2"/>
                <c:pt idx="0">
                  <c:v>0.23529411764705882</c:v>
                </c:pt>
                <c:pt idx="1">
                  <c:v>0.76470588235294112</c:v>
                </c:pt>
              </c:numCache>
            </c:numRef>
          </c:val>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'[TABULACION DE DATOS.xlsx]4'!$B$28</c:f>
              <c:strCache>
                <c:ptCount val="1"/>
                <c:pt idx="0">
                  <c:v>(%) Valor intrinseco vs Valor de mercado</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'[TABULACION DE DATOS.xlsx]4'!$C$26:$D$26</c:f>
              <c:strCache>
                <c:ptCount val="2"/>
                <c:pt idx="0">
                  <c:v>SI</c:v>
                </c:pt>
                <c:pt idx="1">
                  <c:v>NO</c:v>
                </c:pt>
              </c:strCache>
            </c:strRef>
          </c:cat>
          <c:val>
            <c:numRef>
              <c:f>'[TABULACION DE DATOS.xlsx]4'!$C$28:$D$28</c:f>
              <c:numCache>
                <c:formatCode>0.00</c:formatCode>
                <c:ptCount val="2"/>
                <c:pt idx="0">
                  <c:v>0.47058823529411764</c:v>
                </c:pt>
                <c:pt idx="1">
                  <c:v>0.52941176470588236</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Información por analistas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'11'!$B$6:$B$12</c:f>
              <c:strCache>
                <c:ptCount val="7"/>
                <c:pt idx="0">
                  <c:v>Estados financieros</c:v>
                </c:pt>
                <c:pt idx="1">
                  <c:v>Prensa económica</c:v>
                </c:pt>
                <c:pt idx="2">
                  <c:v>Presentación por compañías</c:v>
                </c:pt>
                <c:pt idx="3">
                  <c:v>Benchmarking (punto de referencia)</c:v>
                </c:pt>
                <c:pt idx="4">
                  <c:v>Estados trimestrales</c:v>
                </c:pt>
                <c:pt idx="5">
                  <c:v>Informes de otros analistas </c:v>
                </c:pt>
                <c:pt idx="6">
                  <c:v>Asesoramiento Reuters y bloomberg</c:v>
                </c:pt>
              </c:strCache>
            </c:strRef>
          </c:cat>
          <c:val>
            <c:numRef>
              <c:f>'11'!$V$6:$V$12</c:f>
              <c:numCache>
                <c:formatCode>0%</c:formatCode>
                <c:ptCount val="7"/>
                <c:pt idx="0">
                  <c:v>1</c:v>
                </c:pt>
                <c:pt idx="1">
                  <c:v>0.52941176470588236</c:v>
                </c:pt>
                <c:pt idx="2">
                  <c:v>0.47058823529411764</c:v>
                </c:pt>
                <c:pt idx="3">
                  <c:v>0.47058823529411764</c:v>
                </c:pt>
                <c:pt idx="4">
                  <c:v>0.6470588235294118</c:v>
                </c:pt>
                <c:pt idx="5">
                  <c:v>0.52941176470588236</c:v>
                </c:pt>
                <c:pt idx="6">
                  <c:v>0.29411764705882354</c:v>
                </c:pt>
              </c:numCache>
            </c:numRef>
          </c:val>
        </c:ser>
        <c:dLbls>
          <c:showLegendKey val="0"/>
          <c:showVal val="0"/>
          <c:showCatName val="0"/>
          <c:showSerName val="0"/>
          <c:showPercent val="0"/>
          <c:showBubbleSize val="0"/>
        </c:dLbls>
        <c:gapWidth val="150"/>
        <c:axId val="-115553232"/>
        <c:axId val="-115559216"/>
      </c:barChart>
      <c:catAx>
        <c:axId val="-11555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59216"/>
        <c:crosses val="autoZero"/>
        <c:auto val="1"/>
        <c:lblAlgn val="ctr"/>
        <c:lblOffset val="100"/>
        <c:noMultiLvlLbl val="0"/>
      </c:catAx>
      <c:valAx>
        <c:axId val="-11555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53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 CV Tarifario/ Corretaje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'12'!$B$45:$B$50</c:f>
              <c:strCache>
                <c:ptCount val="6"/>
                <c:pt idx="0">
                  <c:v>$(1-10)</c:v>
                </c:pt>
                <c:pt idx="1">
                  <c:v>$(11-25)</c:v>
                </c:pt>
                <c:pt idx="2">
                  <c:v>$(26-30)</c:v>
                </c:pt>
                <c:pt idx="3">
                  <c:v>$(31-50)</c:v>
                </c:pt>
                <c:pt idx="4">
                  <c:v>$(51-100)</c:v>
                </c:pt>
                <c:pt idx="5">
                  <c:v>101-adelante</c:v>
                </c:pt>
              </c:strCache>
            </c:strRef>
          </c:cat>
          <c:val>
            <c:numRef>
              <c:f>'12'!$C$45:$C$50</c:f>
              <c:numCache>
                <c:formatCode>0%</c:formatCode>
                <c:ptCount val="6"/>
                <c:pt idx="0">
                  <c:v>5.8823529411764705E-2</c:v>
                </c:pt>
                <c:pt idx="1">
                  <c:v>0.23529411764705882</c:v>
                </c:pt>
                <c:pt idx="2">
                  <c:v>5.8823529411764705E-2</c:v>
                </c:pt>
                <c:pt idx="3">
                  <c:v>0.29411764705882354</c:v>
                </c:pt>
                <c:pt idx="4">
                  <c:v>0.23529411764705882</c:v>
                </c:pt>
                <c:pt idx="5">
                  <c:v>0.11764705882352941</c:v>
                </c:pt>
              </c:numCache>
            </c:numRef>
          </c:val>
        </c:ser>
        <c:dLbls>
          <c:showLegendKey val="0"/>
          <c:showVal val="0"/>
          <c:showCatName val="0"/>
          <c:showSerName val="0"/>
          <c:showPercent val="0"/>
          <c:showBubbleSize val="0"/>
        </c:dLbls>
        <c:gapWidth val="219"/>
        <c:overlap val="-27"/>
        <c:axId val="-115559760"/>
        <c:axId val="-115558672"/>
      </c:barChart>
      <c:catAx>
        <c:axId val="-11555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58672"/>
        <c:crosses val="autoZero"/>
        <c:auto val="1"/>
        <c:lblAlgn val="ctr"/>
        <c:lblOffset val="100"/>
        <c:noMultiLvlLbl val="0"/>
      </c:catAx>
      <c:valAx>
        <c:axId val="-115558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5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Medidas</a:t>
            </a:r>
            <a:r>
              <a:rPr lang="es-EC" baseline="0"/>
              <a:t> de transparencia</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'16'!$C$4:$C$13</c:f>
              <c:strCache>
                <c:ptCount val="9"/>
                <c:pt idx="0">
                  <c:v>Asesoramiento directo (sin intermediario)</c:v>
                </c:pt>
                <c:pt idx="1">
                  <c:v>Reglamento interno (cobros, normativas, reglas)</c:v>
                </c:pt>
                <c:pt idx="2">
                  <c:v>Código de ética </c:v>
                </c:pt>
                <c:pt idx="3">
                  <c:v>Manual del buen gobierno corporativo </c:v>
                </c:pt>
                <c:pt idx="4">
                  <c:v>Oficial de cumplimento </c:v>
                </c:pt>
                <c:pt idx="5">
                  <c:v>1)     Visitas ordinarias</c:v>
                </c:pt>
                <c:pt idx="6">
                  <c:v>2)     Visitas extraordinarias</c:v>
                </c:pt>
                <c:pt idx="7">
                  <c:v>3)     Visitas de seguimiento.</c:v>
                </c:pt>
                <c:pt idx="8">
                  <c:v>Asesoramiento o capacitación de actividades a la Unidad de análisis financiero UAFE (lavado de activos)</c:v>
                </c:pt>
              </c:strCache>
            </c:strRef>
          </c:cat>
          <c:val>
            <c:numRef>
              <c:f>'16'!$W$4:$W$13</c:f>
              <c:numCache>
                <c:formatCode>0%</c:formatCode>
                <c:ptCount val="9"/>
                <c:pt idx="0">
                  <c:v>1</c:v>
                </c:pt>
                <c:pt idx="1">
                  <c:v>1</c:v>
                </c:pt>
                <c:pt idx="2">
                  <c:v>1</c:v>
                </c:pt>
                <c:pt idx="3">
                  <c:v>0.11764705882352941</c:v>
                </c:pt>
                <c:pt idx="4">
                  <c:v>0.82352941176470584</c:v>
                </c:pt>
                <c:pt idx="5">
                  <c:v>0.82352941176470584</c:v>
                </c:pt>
                <c:pt idx="6">
                  <c:v>5.8823529411764705E-2</c:v>
                </c:pt>
                <c:pt idx="7">
                  <c:v>0.17647058823529413</c:v>
                </c:pt>
                <c:pt idx="8">
                  <c:v>0.88235294117647056</c:v>
                </c:pt>
              </c:numCache>
            </c:numRef>
          </c:val>
        </c:ser>
        <c:dLbls>
          <c:showLegendKey val="0"/>
          <c:showVal val="0"/>
          <c:showCatName val="0"/>
          <c:showSerName val="0"/>
          <c:showPercent val="0"/>
          <c:showBubbleSize val="0"/>
        </c:dLbls>
        <c:gapWidth val="150"/>
        <c:axId val="-115565200"/>
        <c:axId val="-115568464"/>
      </c:barChart>
      <c:catAx>
        <c:axId val="-11556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68464"/>
        <c:crosses val="autoZero"/>
        <c:auto val="1"/>
        <c:lblAlgn val="ctr"/>
        <c:lblOffset val="100"/>
        <c:noMultiLvlLbl val="0"/>
      </c:catAx>
      <c:valAx>
        <c:axId val="-115568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65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Incentivos</a:t>
            </a:r>
            <a:r>
              <a:rPr lang="es-EC" baseline="0"/>
              <a:t> de crecimiento de inversión</a:t>
            </a:r>
            <a:endParaRPr lang="es-EC"/>
          </a:p>
        </c:rich>
      </c:tx>
      <c:layout>
        <c:manualLayout>
          <c:xMode val="edge"/>
          <c:yMode val="edge"/>
          <c:x val="0.24158333333333334"/>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'17'!$B$5:$B$11</c:f>
              <c:strCache>
                <c:ptCount val="7"/>
                <c:pt idx="0">
                  <c:v>Conferencias sobre educación bursátil  a personas naturales  </c:v>
                </c:pt>
                <c:pt idx="1">
                  <c:v>Conferencias  sobre educación bursátil  a personas jurídicas </c:v>
                </c:pt>
                <c:pt idx="2">
                  <c:v>Cursos de capacitación (Análisis de mercados  financiero) </c:v>
                </c:pt>
                <c:pt idx="3">
                  <c:v>Redes sociales </c:v>
                </c:pt>
                <c:pt idx="4">
                  <c:v>Juego de bolsa o simulador</c:v>
                </c:pt>
                <c:pt idx="5">
                  <c:v>Participación en actividades del BVG dirigidas al público en general </c:v>
                </c:pt>
                <c:pt idx="6">
                  <c:v>Entrega de información física o digital (trípticos, informes, servicios) </c:v>
                </c:pt>
              </c:strCache>
            </c:strRef>
          </c:cat>
          <c:val>
            <c:numRef>
              <c:f>'17'!$V$5:$V$11</c:f>
              <c:numCache>
                <c:formatCode>0%</c:formatCode>
                <c:ptCount val="7"/>
                <c:pt idx="0">
                  <c:v>0.52941176470588236</c:v>
                </c:pt>
                <c:pt idx="1">
                  <c:v>0.52941176470588236</c:v>
                </c:pt>
                <c:pt idx="2">
                  <c:v>0.11764705882352941</c:v>
                </c:pt>
                <c:pt idx="3">
                  <c:v>0.47058823529411764</c:v>
                </c:pt>
                <c:pt idx="4">
                  <c:v>0.11764705882352941</c:v>
                </c:pt>
                <c:pt idx="5">
                  <c:v>0.6470588235294118</c:v>
                </c:pt>
                <c:pt idx="6">
                  <c:v>0.70588235294117652</c:v>
                </c:pt>
              </c:numCache>
            </c:numRef>
          </c:val>
        </c:ser>
        <c:dLbls>
          <c:showLegendKey val="0"/>
          <c:showVal val="0"/>
          <c:showCatName val="0"/>
          <c:showSerName val="0"/>
          <c:showPercent val="0"/>
          <c:showBubbleSize val="0"/>
        </c:dLbls>
        <c:gapWidth val="150"/>
        <c:axId val="-115560304"/>
        <c:axId val="-115557584"/>
      </c:barChart>
      <c:catAx>
        <c:axId val="-11556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57584"/>
        <c:crosses val="autoZero"/>
        <c:auto val="1"/>
        <c:lblAlgn val="ctr"/>
        <c:lblOffset val="100"/>
        <c:noMultiLvlLbl val="0"/>
      </c:catAx>
      <c:valAx>
        <c:axId val="-115557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560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'[DATOS TRANSACCIONES.xls]Hoja1'!$J$8</c:f>
              <c:strCache>
                <c:ptCount val="1"/>
                <c:pt idx="0">
                  <c:v>Renta Variable</c:v>
                </c:pt>
              </c:strCache>
            </c:strRef>
          </c:tx>
          <c:spPr>
            <a:ln w="25400" cap="flat" cmpd="sng" algn="ctr">
              <a:solidFill>
                <a:schemeClr val="accent1"/>
              </a:solidFill>
              <a:prstDash val="solid"/>
              <a:round/>
            </a:ln>
            <a:effectLst/>
          </c:spPr>
          <c:marker>
            <c:symbol val="none"/>
          </c:marker>
          <c:cat>
            <c:strRef>
              <c:f>'[DATOS TRANSACCIONES.xls]Hoja1'!$I$9:$I$16</c:f>
              <c:strCache>
                <c:ptCount val="8"/>
                <c:pt idx="0">
                  <c:v>2010</c:v>
                </c:pt>
                <c:pt idx="1">
                  <c:v>2011</c:v>
                </c:pt>
                <c:pt idx="2">
                  <c:v>2012</c:v>
                </c:pt>
                <c:pt idx="3">
                  <c:v>2013</c:v>
                </c:pt>
                <c:pt idx="4">
                  <c:v>2014</c:v>
                </c:pt>
                <c:pt idx="5">
                  <c:v>2015</c:v>
                </c:pt>
                <c:pt idx="6">
                  <c:v>2016</c:v>
                </c:pt>
                <c:pt idx="7">
                  <c:v>2017</c:v>
                </c:pt>
              </c:strCache>
            </c:strRef>
          </c:cat>
          <c:val>
            <c:numRef>
              <c:f>'[DATOS TRANSACCIONES.xls]Hoja1'!$J$9:$J$16</c:f>
              <c:numCache>
                <c:formatCode>#,##0</c:formatCode>
                <c:ptCount val="8"/>
                <c:pt idx="0">
                  <c:v>56723951.699999996</c:v>
                </c:pt>
                <c:pt idx="1">
                  <c:v>39916224.520000003</c:v>
                </c:pt>
                <c:pt idx="2">
                  <c:v>39903805.950000003</c:v>
                </c:pt>
                <c:pt idx="3">
                  <c:v>54540844.710000001</c:v>
                </c:pt>
                <c:pt idx="4">
                  <c:v>583528938.20999992</c:v>
                </c:pt>
                <c:pt idx="5">
                  <c:v>27010933.129999999</c:v>
                </c:pt>
                <c:pt idx="6">
                  <c:v>51460662.010000005</c:v>
                </c:pt>
                <c:pt idx="7">
                  <c:v>22118973.680000003</c:v>
                </c:pt>
              </c:numCache>
            </c:numRef>
          </c:val>
          <c:smooth val="0"/>
        </c:ser>
        <c:dLbls>
          <c:showLegendKey val="0"/>
          <c:showVal val="0"/>
          <c:showCatName val="0"/>
          <c:showSerName val="0"/>
          <c:showPercent val="0"/>
          <c:showBubbleSize val="0"/>
        </c:dLbls>
        <c:smooth val="0"/>
        <c:axId val="-203392112"/>
        <c:axId val="-342761456"/>
      </c:lineChart>
      <c:catAx>
        <c:axId val="-20339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2761456"/>
        <c:crosses val="autoZero"/>
        <c:auto val="1"/>
        <c:lblAlgn val="ctr"/>
        <c:lblOffset val="100"/>
        <c:noMultiLvlLbl val="0"/>
      </c:catAx>
      <c:valAx>
        <c:axId val="-34276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39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'[DATOS TRANSACCIONES.xls]Hoja1'!$K$8</c:f>
              <c:strCache>
                <c:ptCount val="1"/>
                <c:pt idx="0">
                  <c:v>Renta Fija</c:v>
                </c:pt>
              </c:strCache>
            </c:strRef>
          </c:tx>
          <c:spPr>
            <a:ln w="25400" cap="flat" cmpd="sng" algn="ctr">
              <a:solidFill>
                <a:schemeClr val="accent2"/>
              </a:solidFill>
              <a:prstDash val="solid"/>
              <a:round/>
            </a:ln>
            <a:effectLst/>
          </c:spPr>
          <c:marker>
            <c:symbol val="none"/>
          </c:marker>
          <c:cat>
            <c:strRef>
              <c:f>'[DATOS TRANSACCIONES.xls]Hoja1'!$I$9:$I$16</c:f>
              <c:strCache>
                <c:ptCount val="8"/>
                <c:pt idx="0">
                  <c:v>2010</c:v>
                </c:pt>
                <c:pt idx="1">
                  <c:v>2011</c:v>
                </c:pt>
                <c:pt idx="2">
                  <c:v>2012</c:v>
                </c:pt>
                <c:pt idx="3">
                  <c:v>2013</c:v>
                </c:pt>
                <c:pt idx="4">
                  <c:v>2014</c:v>
                </c:pt>
                <c:pt idx="5">
                  <c:v>2015</c:v>
                </c:pt>
                <c:pt idx="6">
                  <c:v>2016</c:v>
                </c:pt>
                <c:pt idx="7">
                  <c:v>2017</c:v>
                </c:pt>
              </c:strCache>
            </c:strRef>
          </c:cat>
          <c:val>
            <c:numRef>
              <c:f>'[DATOS TRANSACCIONES.xls]Hoja1'!$K$9:$K$16</c:f>
              <c:numCache>
                <c:formatCode>#,##0</c:formatCode>
                <c:ptCount val="8"/>
                <c:pt idx="0">
                  <c:v>2627940909.8100009</c:v>
                </c:pt>
                <c:pt idx="1">
                  <c:v>1927928652.5999999</c:v>
                </c:pt>
                <c:pt idx="2">
                  <c:v>1994945140.29</c:v>
                </c:pt>
                <c:pt idx="3">
                  <c:v>2452350506.8099957</c:v>
                </c:pt>
                <c:pt idx="4">
                  <c:v>4183945594.0600004</c:v>
                </c:pt>
                <c:pt idx="5">
                  <c:v>3348719157.0400004</c:v>
                </c:pt>
                <c:pt idx="6">
                  <c:v>4328911036.9500017</c:v>
                </c:pt>
                <c:pt idx="7">
                  <c:v>3798999127.1700006</c:v>
                </c:pt>
              </c:numCache>
            </c:numRef>
          </c:val>
          <c:smooth val="0"/>
        </c:ser>
        <c:dLbls>
          <c:showLegendKey val="0"/>
          <c:showVal val="0"/>
          <c:showCatName val="0"/>
          <c:showSerName val="0"/>
          <c:showPercent val="0"/>
          <c:showBubbleSize val="0"/>
        </c:dLbls>
        <c:smooth val="0"/>
        <c:axId val="-118161968"/>
        <c:axId val="-118159248"/>
      </c:lineChart>
      <c:catAx>
        <c:axId val="-11816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8159248"/>
        <c:crosses val="autoZero"/>
        <c:auto val="1"/>
        <c:lblAlgn val="ctr"/>
        <c:lblOffset val="100"/>
        <c:noMultiLvlLbl val="0"/>
      </c:catAx>
      <c:valAx>
        <c:axId val="-118159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816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C" sz="1400" b="0" i="0" baseline="0">
                <a:effectLst/>
              </a:rPr>
              <a:t>Volumen de operaciones- renta (valor  efectivo)                              </a:t>
            </a:r>
            <a:endParaRPr lang="es-EC" sz="1100">
              <a:effectLst/>
            </a:endParaRPr>
          </a:p>
        </c:rich>
      </c:tx>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'[DATOS TRANSACCIONES.xls]Hoja1'!$J$8</c:f>
              <c:strCache>
                <c:ptCount val="1"/>
                <c:pt idx="0">
                  <c:v>Renta Variable</c:v>
                </c:pt>
              </c:strCache>
            </c:strRef>
          </c:tx>
          <c:spPr>
            <a:solidFill>
              <a:schemeClr val="accent1"/>
            </a:solidFill>
            <a:ln>
              <a:noFill/>
            </a:ln>
            <a:effectLst/>
          </c:spPr>
          <c:invertIfNegative val="0"/>
          <c:cat>
            <c:strRef>
              <c:f>'[DATOS TRANSACCIONES.xls]Hoja1'!$I$9:$I$16</c:f>
              <c:strCache>
                <c:ptCount val="8"/>
                <c:pt idx="0">
                  <c:v>2010</c:v>
                </c:pt>
                <c:pt idx="1">
                  <c:v>2011</c:v>
                </c:pt>
                <c:pt idx="2">
                  <c:v>2012</c:v>
                </c:pt>
                <c:pt idx="3">
                  <c:v>2013</c:v>
                </c:pt>
                <c:pt idx="4">
                  <c:v>2014</c:v>
                </c:pt>
                <c:pt idx="5">
                  <c:v>2015</c:v>
                </c:pt>
                <c:pt idx="6">
                  <c:v>2016</c:v>
                </c:pt>
                <c:pt idx="7">
                  <c:v>2017</c:v>
                </c:pt>
              </c:strCache>
            </c:strRef>
          </c:cat>
          <c:val>
            <c:numRef>
              <c:f>'[DATOS TRANSACCIONES.xls]Hoja1'!$J$9:$J$16</c:f>
              <c:numCache>
                <c:formatCode>#,##0</c:formatCode>
                <c:ptCount val="8"/>
                <c:pt idx="0">
                  <c:v>56723951.699999996</c:v>
                </c:pt>
                <c:pt idx="1">
                  <c:v>39916224.520000003</c:v>
                </c:pt>
                <c:pt idx="2">
                  <c:v>39903805.950000003</c:v>
                </c:pt>
                <c:pt idx="3">
                  <c:v>54540844.710000001</c:v>
                </c:pt>
                <c:pt idx="4">
                  <c:v>583528938.20999992</c:v>
                </c:pt>
                <c:pt idx="5">
                  <c:v>27010933.129999999</c:v>
                </c:pt>
                <c:pt idx="6">
                  <c:v>51460662.010000005</c:v>
                </c:pt>
                <c:pt idx="7">
                  <c:v>22118973.680000003</c:v>
                </c:pt>
              </c:numCache>
            </c:numRef>
          </c:val>
        </c:ser>
        <c:ser>
          <c:idx val="1"/>
          <c:order val="1"/>
          <c:tx>
            <c:strRef>
              <c:f>'[DATOS TRANSACCIONES.xls]Hoja1'!$K$8</c:f>
              <c:strCache>
                <c:ptCount val="1"/>
                <c:pt idx="0">
                  <c:v>Renta Fija</c:v>
                </c:pt>
              </c:strCache>
            </c:strRef>
          </c:tx>
          <c:spPr>
            <a:solidFill>
              <a:schemeClr val="accent2"/>
            </a:solidFill>
            <a:ln>
              <a:noFill/>
            </a:ln>
            <a:effectLst/>
          </c:spPr>
          <c:invertIfNegative val="0"/>
          <c:cat>
            <c:strRef>
              <c:f>'[DATOS TRANSACCIONES.xls]Hoja1'!$I$9:$I$16</c:f>
              <c:strCache>
                <c:ptCount val="8"/>
                <c:pt idx="0">
                  <c:v>2010</c:v>
                </c:pt>
                <c:pt idx="1">
                  <c:v>2011</c:v>
                </c:pt>
                <c:pt idx="2">
                  <c:v>2012</c:v>
                </c:pt>
                <c:pt idx="3">
                  <c:v>2013</c:v>
                </c:pt>
                <c:pt idx="4">
                  <c:v>2014</c:v>
                </c:pt>
                <c:pt idx="5">
                  <c:v>2015</c:v>
                </c:pt>
                <c:pt idx="6">
                  <c:v>2016</c:v>
                </c:pt>
                <c:pt idx="7">
                  <c:v>2017</c:v>
                </c:pt>
              </c:strCache>
            </c:strRef>
          </c:cat>
          <c:val>
            <c:numRef>
              <c:f>'[DATOS TRANSACCIONES.xls]Hoja1'!$K$9:$K$16</c:f>
              <c:numCache>
                <c:formatCode>#,##0</c:formatCode>
                <c:ptCount val="8"/>
                <c:pt idx="0">
                  <c:v>2627940909.8100009</c:v>
                </c:pt>
                <c:pt idx="1">
                  <c:v>1927928652.5999999</c:v>
                </c:pt>
                <c:pt idx="2">
                  <c:v>1994945140.29</c:v>
                </c:pt>
                <c:pt idx="3">
                  <c:v>2452350506.8099957</c:v>
                </c:pt>
                <c:pt idx="4">
                  <c:v>4183945594.0600004</c:v>
                </c:pt>
                <c:pt idx="5">
                  <c:v>3348719157.0400004</c:v>
                </c:pt>
                <c:pt idx="6">
                  <c:v>4328911036.9500017</c:v>
                </c:pt>
                <c:pt idx="7">
                  <c:v>3798999127.1700006</c:v>
                </c:pt>
              </c:numCache>
            </c:numRef>
          </c:val>
        </c:ser>
        <c:dLbls>
          <c:showLegendKey val="0"/>
          <c:showVal val="0"/>
          <c:showCatName val="0"/>
          <c:showSerName val="0"/>
          <c:showPercent val="0"/>
          <c:showBubbleSize val="0"/>
        </c:dLbls>
        <c:gapWidth val="219"/>
        <c:overlap val="-27"/>
        <c:axId val="-118165232"/>
        <c:axId val="-118160880"/>
      </c:barChart>
      <c:catAx>
        <c:axId val="-11816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8160880"/>
        <c:crosses val="autoZero"/>
        <c:auto val="1"/>
        <c:lblAlgn val="ctr"/>
        <c:lblOffset val="100"/>
        <c:noMultiLvlLbl val="0"/>
      </c:catAx>
      <c:valAx>
        <c:axId val="-118160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8165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Servicios que ofertan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'2'!$B$17</c:f>
              <c:strCache>
                <c:ptCount val="1"/>
                <c:pt idx="0">
                  <c:v>Comprar y vender valores </c:v>
                </c:pt>
              </c:strCache>
            </c:strRef>
          </c:tx>
          <c:spPr>
            <a:solidFill>
              <a:schemeClr val="accent1"/>
            </a:solidFill>
            <a:ln>
              <a:noFill/>
            </a:ln>
            <a:effectLst/>
          </c:spPr>
          <c:invertIfNegative val="0"/>
          <c:cat>
            <c:strRef>
              <c:f>'2'!$V$16</c:f>
              <c:strCache>
                <c:ptCount val="1"/>
                <c:pt idx="0">
                  <c:v>%</c:v>
                </c:pt>
              </c:strCache>
            </c:strRef>
          </c:cat>
          <c:val>
            <c:numRef>
              <c:f>'2'!$V$17</c:f>
              <c:numCache>
                <c:formatCode>0.00</c:formatCode>
                <c:ptCount val="1"/>
                <c:pt idx="0">
                  <c:v>0.91764705882352937</c:v>
                </c:pt>
              </c:numCache>
            </c:numRef>
          </c:val>
        </c:ser>
        <c:ser>
          <c:idx val="1"/>
          <c:order val="1"/>
          <c:tx>
            <c:strRef>
              <c:f>'2'!$B$18</c:f>
              <c:strCache>
                <c:ptCount val="1"/>
                <c:pt idx="0">
                  <c:v>Adquirir  o enajenar valores</c:v>
                </c:pt>
              </c:strCache>
            </c:strRef>
          </c:tx>
          <c:spPr>
            <a:solidFill>
              <a:schemeClr val="accent2"/>
            </a:solidFill>
            <a:ln>
              <a:noFill/>
            </a:ln>
            <a:effectLst/>
          </c:spPr>
          <c:invertIfNegative val="0"/>
          <c:cat>
            <c:strRef>
              <c:f>'2'!$V$16</c:f>
              <c:strCache>
                <c:ptCount val="1"/>
                <c:pt idx="0">
                  <c:v>%</c:v>
                </c:pt>
              </c:strCache>
            </c:strRef>
          </c:cat>
          <c:val>
            <c:numRef>
              <c:f>'2'!$V$18</c:f>
              <c:numCache>
                <c:formatCode>0.00</c:formatCode>
                <c:ptCount val="1"/>
                <c:pt idx="0">
                  <c:v>0.31764705882352939</c:v>
                </c:pt>
              </c:numCache>
            </c:numRef>
          </c:val>
        </c:ser>
        <c:ser>
          <c:idx val="2"/>
          <c:order val="2"/>
          <c:tx>
            <c:strRef>
              <c:f>'2'!$B$19</c:f>
              <c:strCache>
                <c:ptCount val="1"/>
                <c:pt idx="0">
                  <c:v>Operaciones de Underwriting </c:v>
                </c:pt>
              </c:strCache>
            </c:strRef>
          </c:tx>
          <c:spPr>
            <a:solidFill>
              <a:schemeClr val="accent3"/>
            </a:solidFill>
            <a:ln>
              <a:noFill/>
            </a:ln>
            <a:effectLst/>
          </c:spPr>
          <c:invertIfNegative val="0"/>
          <c:cat>
            <c:strRef>
              <c:f>'2'!$V$16</c:f>
              <c:strCache>
                <c:ptCount val="1"/>
                <c:pt idx="0">
                  <c:v>%</c:v>
                </c:pt>
              </c:strCache>
            </c:strRef>
          </c:cat>
          <c:val>
            <c:numRef>
              <c:f>'2'!$V$19</c:f>
              <c:numCache>
                <c:formatCode>0.00</c:formatCode>
                <c:ptCount val="1"/>
                <c:pt idx="0">
                  <c:v>0.4</c:v>
                </c:pt>
              </c:numCache>
            </c:numRef>
          </c:val>
        </c:ser>
        <c:ser>
          <c:idx val="3"/>
          <c:order val="3"/>
          <c:tx>
            <c:strRef>
              <c:f>'2'!$B$20</c:f>
              <c:strCache>
                <c:ptCount val="1"/>
                <c:pt idx="0">
                  <c:v>Asesoría e información (portafolios, finanzas)</c:v>
                </c:pt>
              </c:strCache>
            </c:strRef>
          </c:tx>
          <c:spPr>
            <a:solidFill>
              <a:schemeClr val="accent4"/>
            </a:solidFill>
            <a:ln>
              <a:noFill/>
            </a:ln>
            <a:effectLst/>
          </c:spPr>
          <c:invertIfNegative val="0"/>
          <c:cat>
            <c:strRef>
              <c:f>'2'!$V$16</c:f>
              <c:strCache>
                <c:ptCount val="1"/>
                <c:pt idx="0">
                  <c:v>%</c:v>
                </c:pt>
              </c:strCache>
            </c:strRef>
          </c:cat>
          <c:val>
            <c:numRef>
              <c:f>'2'!$V$20</c:f>
              <c:numCache>
                <c:formatCode>0.00</c:formatCode>
                <c:ptCount val="1"/>
                <c:pt idx="0">
                  <c:v>0.90588235294117647</c:v>
                </c:pt>
              </c:numCache>
            </c:numRef>
          </c:val>
        </c:ser>
        <c:ser>
          <c:idx val="4"/>
          <c:order val="4"/>
          <c:tx>
            <c:strRef>
              <c:f>'2'!$B$21</c:f>
              <c:strCache>
                <c:ptCount val="1"/>
                <c:pt idx="0">
                  <c:v>Promover fuentes de financiamiento</c:v>
                </c:pt>
              </c:strCache>
            </c:strRef>
          </c:tx>
          <c:spPr>
            <a:solidFill>
              <a:schemeClr val="accent5"/>
            </a:solidFill>
            <a:ln>
              <a:noFill/>
            </a:ln>
            <a:effectLst/>
          </c:spPr>
          <c:invertIfNegative val="0"/>
          <c:cat>
            <c:strRef>
              <c:f>'2'!$V$16</c:f>
              <c:strCache>
                <c:ptCount val="1"/>
                <c:pt idx="0">
                  <c:v>%</c:v>
                </c:pt>
              </c:strCache>
            </c:strRef>
          </c:cat>
          <c:val>
            <c:numRef>
              <c:f>'2'!$V$21</c:f>
              <c:numCache>
                <c:formatCode>0.00</c:formatCode>
                <c:ptCount val="1"/>
                <c:pt idx="0">
                  <c:v>0.6</c:v>
                </c:pt>
              </c:numCache>
            </c:numRef>
          </c:val>
        </c:ser>
        <c:ser>
          <c:idx val="5"/>
          <c:order val="5"/>
          <c:tx>
            <c:strRef>
              <c:f>'2'!$B$22</c:f>
              <c:strCache>
                <c:ptCount val="1"/>
                <c:pt idx="0">
                  <c:v>Explotar su tecnología</c:v>
                </c:pt>
              </c:strCache>
            </c:strRef>
          </c:tx>
          <c:spPr>
            <a:solidFill>
              <a:schemeClr val="accent6"/>
            </a:solidFill>
            <a:ln>
              <a:noFill/>
            </a:ln>
            <a:effectLst/>
          </c:spPr>
          <c:invertIfNegative val="0"/>
          <c:cat>
            <c:strRef>
              <c:f>'2'!$V$16</c:f>
              <c:strCache>
                <c:ptCount val="1"/>
                <c:pt idx="0">
                  <c:v>%</c:v>
                </c:pt>
              </c:strCache>
            </c:strRef>
          </c:cat>
          <c:val>
            <c:numRef>
              <c:f>'2'!$V$22</c:f>
              <c:numCache>
                <c:formatCode>0.00</c:formatCode>
                <c:ptCount val="1"/>
                <c:pt idx="0">
                  <c:v>0.6</c:v>
                </c:pt>
              </c:numCache>
            </c:numRef>
          </c:val>
        </c:ser>
        <c:ser>
          <c:idx val="6"/>
          <c:order val="6"/>
          <c:tx>
            <c:strRef>
              <c:f>'2'!$B$23</c:f>
              <c:strCache>
                <c:ptCount val="1"/>
                <c:pt idx="0">
                  <c:v>Anticipar fondos de sus recursos  </c:v>
                </c:pt>
              </c:strCache>
            </c:strRef>
          </c:tx>
          <c:spPr>
            <a:solidFill>
              <a:schemeClr val="accent1">
                <a:lumMod val="60000"/>
              </a:schemeClr>
            </a:solidFill>
            <a:ln>
              <a:noFill/>
            </a:ln>
            <a:effectLst/>
          </c:spPr>
          <c:invertIfNegative val="0"/>
          <c:cat>
            <c:strRef>
              <c:f>'2'!$V$16</c:f>
              <c:strCache>
                <c:ptCount val="1"/>
                <c:pt idx="0">
                  <c:v>%</c:v>
                </c:pt>
              </c:strCache>
            </c:strRef>
          </c:cat>
          <c:val>
            <c:numRef>
              <c:f>'2'!$V$23</c:f>
              <c:numCache>
                <c:formatCode>0.00</c:formatCode>
                <c:ptCount val="1"/>
                <c:pt idx="0">
                  <c:v>0.29411764705882354</c:v>
                </c:pt>
              </c:numCache>
            </c:numRef>
          </c:val>
        </c:ser>
        <c:ser>
          <c:idx val="7"/>
          <c:order val="7"/>
          <c:tx>
            <c:strRef>
              <c:f>'2'!$B$24</c:f>
              <c:strCache>
                <c:ptCount val="1"/>
                <c:pt idx="0">
                  <c:v>Estabilización de precios</c:v>
                </c:pt>
              </c:strCache>
            </c:strRef>
          </c:tx>
          <c:spPr>
            <a:solidFill>
              <a:schemeClr val="accent2">
                <a:lumMod val="60000"/>
              </a:schemeClr>
            </a:solidFill>
            <a:ln>
              <a:noFill/>
            </a:ln>
            <a:effectLst/>
          </c:spPr>
          <c:invertIfNegative val="0"/>
          <c:cat>
            <c:strRef>
              <c:f>'2'!$V$16</c:f>
              <c:strCache>
                <c:ptCount val="1"/>
                <c:pt idx="0">
                  <c:v>%</c:v>
                </c:pt>
              </c:strCache>
            </c:strRef>
          </c:cat>
          <c:val>
            <c:numRef>
              <c:f>'2'!$V$24</c:f>
              <c:numCache>
                <c:formatCode>0.00</c:formatCode>
                <c:ptCount val="1"/>
                <c:pt idx="0">
                  <c:v>0.14117647058823529</c:v>
                </c:pt>
              </c:numCache>
            </c:numRef>
          </c:val>
        </c:ser>
        <c:ser>
          <c:idx val="8"/>
          <c:order val="8"/>
          <c:tx>
            <c:strRef>
              <c:f>'2'!$B$25</c:f>
              <c:strCache>
                <c:ptCount val="1"/>
                <c:pt idx="0">
                  <c:v>Reporte bursátil</c:v>
                </c:pt>
              </c:strCache>
            </c:strRef>
          </c:tx>
          <c:spPr>
            <a:solidFill>
              <a:schemeClr val="accent3">
                <a:lumMod val="60000"/>
              </a:schemeClr>
            </a:solidFill>
            <a:ln>
              <a:noFill/>
            </a:ln>
            <a:effectLst/>
          </c:spPr>
          <c:invertIfNegative val="0"/>
          <c:cat>
            <c:strRef>
              <c:f>'2'!$V$16</c:f>
              <c:strCache>
                <c:ptCount val="1"/>
                <c:pt idx="0">
                  <c:v>%</c:v>
                </c:pt>
              </c:strCache>
            </c:strRef>
          </c:cat>
          <c:val>
            <c:numRef>
              <c:f>'2'!$V$25</c:f>
              <c:numCache>
                <c:formatCode>0.00</c:formatCode>
                <c:ptCount val="1"/>
                <c:pt idx="0">
                  <c:v>0.29411764705882354</c:v>
                </c:pt>
              </c:numCache>
            </c:numRef>
          </c:val>
        </c:ser>
        <c:dLbls>
          <c:showLegendKey val="0"/>
          <c:showVal val="0"/>
          <c:showCatName val="0"/>
          <c:showSerName val="0"/>
          <c:showPercent val="0"/>
          <c:showBubbleSize val="0"/>
        </c:dLbls>
        <c:gapWidth val="150"/>
        <c:axId val="-118164688"/>
        <c:axId val="-118163056"/>
      </c:barChart>
      <c:catAx>
        <c:axId val="-11816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8163056"/>
        <c:crosses val="autoZero"/>
        <c:auto val="1"/>
        <c:lblAlgn val="ctr"/>
        <c:lblOffset val="100"/>
        <c:noMultiLvlLbl val="0"/>
      </c:catAx>
      <c:valAx>
        <c:axId val="-118163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816468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'3'!$AA$4</c:f>
              <c:strCache>
                <c:ptCount val="1"/>
                <c:pt idx="0">
                  <c:v>Casas de valores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'3'!$Z$5:$Z$6</c:f>
              <c:strCache>
                <c:ptCount val="2"/>
                <c:pt idx="0">
                  <c:v>NO</c:v>
                </c:pt>
                <c:pt idx="1">
                  <c:v>SI</c:v>
                </c:pt>
              </c:strCache>
            </c:strRef>
          </c:cat>
          <c:val>
            <c:numRef>
              <c:f>'3'!$AA$5:$AA$6</c:f>
              <c:numCache>
                <c:formatCode>General</c:formatCode>
                <c:ptCount val="2"/>
                <c:pt idx="0">
                  <c:v>11</c:v>
                </c:pt>
                <c:pt idx="1">
                  <c:v>6</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Modelos financieros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'3'!$U$4</c:f>
              <c:strCache>
                <c:ptCount val="1"/>
                <c:pt idx="0">
                  <c:v>%</c:v>
                </c:pt>
              </c:strCache>
            </c:strRef>
          </c:tx>
          <c:spPr>
            <a:solidFill>
              <a:schemeClr val="accent1"/>
            </a:solidFill>
            <a:ln>
              <a:noFill/>
            </a:ln>
            <a:effectLst/>
          </c:spPr>
          <c:invertIfNegative val="0"/>
          <c:cat>
            <c:strRef>
              <c:f>'3'!$B$5:$B$10</c:f>
              <c:strCache>
                <c:ptCount val="6"/>
                <c:pt idx="0">
                  <c:v>NINGUNO</c:v>
                </c:pt>
                <c:pt idx="1">
                  <c:v>Índice Bursátil</c:v>
                </c:pt>
                <c:pt idx="2">
                  <c:v>Indicadores financieros</c:v>
                </c:pt>
                <c:pt idx="3">
                  <c:v>CAPM</c:v>
                </c:pt>
                <c:pt idx="4">
                  <c:v>Descuento de flujos-WACC</c:v>
                </c:pt>
                <c:pt idx="5">
                  <c:v>TOP- DOWN</c:v>
                </c:pt>
              </c:strCache>
            </c:strRef>
          </c:cat>
          <c:val>
            <c:numRef>
              <c:f>'3'!$U$5:$U$10</c:f>
              <c:numCache>
                <c:formatCode>0%</c:formatCode>
                <c:ptCount val="6"/>
                <c:pt idx="0">
                  <c:v>0.52631578947368418</c:v>
                </c:pt>
                <c:pt idx="1">
                  <c:v>0.15789473684210525</c:v>
                </c:pt>
                <c:pt idx="2">
                  <c:v>0.10526315789473684</c:v>
                </c:pt>
                <c:pt idx="3">
                  <c:v>5.2631578947368418E-2</c:v>
                </c:pt>
                <c:pt idx="4">
                  <c:v>0.10526315789473684</c:v>
                </c:pt>
                <c:pt idx="5">
                  <c:v>5.2631578947368418E-2</c:v>
                </c:pt>
              </c:numCache>
            </c:numRef>
          </c:val>
        </c:ser>
        <c:dLbls>
          <c:showLegendKey val="0"/>
          <c:showVal val="0"/>
          <c:showCatName val="0"/>
          <c:showSerName val="0"/>
          <c:showPercent val="0"/>
          <c:showBubbleSize val="0"/>
        </c:dLbls>
        <c:gapWidth val="150"/>
        <c:axId val="-116477088"/>
        <c:axId val="-116484704"/>
      </c:barChart>
      <c:catAx>
        <c:axId val="-11647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484704"/>
        <c:crosses val="autoZero"/>
        <c:auto val="1"/>
        <c:lblAlgn val="ctr"/>
        <c:lblOffset val="100"/>
        <c:noMultiLvlLbl val="0"/>
      </c:catAx>
      <c:valAx>
        <c:axId val="-11648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47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Porcentaje</a:t>
            </a:r>
            <a:r>
              <a:rPr lang="es-EC" baseline="0"/>
              <a:t> de las razones financieras</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'9'!$C$5:$C$17</c:f>
              <c:strCache>
                <c:ptCount val="13"/>
                <c:pt idx="0">
                  <c:v>Corriente</c:v>
                </c:pt>
                <c:pt idx="1">
                  <c:v>Liquidez seca o acida</c:v>
                </c:pt>
                <c:pt idx="2">
                  <c:v>Rotación de inventario</c:v>
                </c:pt>
                <c:pt idx="3">
                  <c:v>Periodo promedio de recibimiento (PNR)</c:v>
                </c:pt>
                <c:pt idx="4">
                  <c:v>Rotación de activos No circulantes</c:v>
                </c:pt>
                <c:pt idx="5">
                  <c:v>Rotación de activos totales</c:v>
                </c:pt>
                <c:pt idx="6">
                  <c:v>Deuda total en relacón con activos totales</c:v>
                </c:pt>
                <c:pt idx="7">
                  <c:v>Cobertura de intereses (ICI)</c:v>
                </c:pt>
                <c:pt idx="8">
                  <c:v>Cobertura de EBITDA</c:v>
                </c:pt>
                <c:pt idx="9">
                  <c:v>Margen de utilidad sobre ventas</c:v>
                </c:pt>
                <c:pt idx="10">
                  <c:v>Capacidad básica de generar utilidad</c:v>
                </c:pt>
                <c:pt idx="11">
                  <c:v>Retorno sobre Activos Totales (ROA)</c:v>
                </c:pt>
                <c:pt idx="12">
                  <c:v>Retorno sobre el patrimonio acc.Ord (ROE)</c:v>
                </c:pt>
              </c:strCache>
            </c:strRef>
          </c:cat>
          <c:val>
            <c:numRef>
              <c:f>'9'!$W$5:$W$17</c:f>
              <c:numCache>
                <c:formatCode>0%</c:formatCode>
                <c:ptCount val="13"/>
                <c:pt idx="0">
                  <c:v>0.70588235294117652</c:v>
                </c:pt>
                <c:pt idx="1">
                  <c:v>0.6470588235294118</c:v>
                </c:pt>
                <c:pt idx="2">
                  <c:v>0.58823529411764708</c:v>
                </c:pt>
                <c:pt idx="3">
                  <c:v>0.52941176470588236</c:v>
                </c:pt>
                <c:pt idx="4">
                  <c:v>0.35294117647058826</c:v>
                </c:pt>
                <c:pt idx="5">
                  <c:v>0.6470588235294118</c:v>
                </c:pt>
                <c:pt idx="6">
                  <c:v>0.76470588235294112</c:v>
                </c:pt>
                <c:pt idx="7">
                  <c:v>0.6470588235294118</c:v>
                </c:pt>
                <c:pt idx="8">
                  <c:v>0.6470588235294118</c:v>
                </c:pt>
                <c:pt idx="9">
                  <c:v>0.76470588235294112</c:v>
                </c:pt>
                <c:pt idx="10">
                  <c:v>0.76470588235294112</c:v>
                </c:pt>
                <c:pt idx="11">
                  <c:v>0.76470588235294112</c:v>
                </c:pt>
                <c:pt idx="12">
                  <c:v>0.82352941176470584</c:v>
                </c:pt>
              </c:numCache>
            </c:numRef>
          </c:val>
        </c:ser>
        <c:dLbls>
          <c:showLegendKey val="0"/>
          <c:showVal val="0"/>
          <c:showCatName val="0"/>
          <c:showSerName val="0"/>
          <c:showPercent val="0"/>
          <c:showBubbleSize val="0"/>
        </c:dLbls>
        <c:gapWidth val="150"/>
        <c:axId val="-116488512"/>
        <c:axId val="-116487968"/>
      </c:barChart>
      <c:catAx>
        <c:axId val="-1164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487968"/>
        <c:crosses val="autoZero"/>
        <c:auto val="1"/>
        <c:lblAlgn val="ctr"/>
        <c:lblOffset val="100"/>
        <c:noMultiLvlLbl val="0"/>
      </c:catAx>
      <c:valAx>
        <c:axId val="-116487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6488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'10'!$Y$37</c:f>
              <c:strCache>
                <c:ptCount val="1"/>
                <c:pt idx="0">
                  <c:v>Casas de Valores que utilizan índices bursátiles (%)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'10'!$W$38:$W$39</c:f>
              <c:strCache>
                <c:ptCount val="2"/>
                <c:pt idx="0">
                  <c:v>SI</c:v>
                </c:pt>
                <c:pt idx="1">
                  <c:v>NO</c:v>
                </c:pt>
              </c:strCache>
            </c:strRef>
          </c:cat>
          <c:val>
            <c:numRef>
              <c:f>'10'!$Y$38:$Y$39</c:f>
              <c:numCache>
                <c:formatCode>0.00</c:formatCode>
                <c:ptCount val="2"/>
                <c:pt idx="0">
                  <c:v>0.82352941176470584</c:v>
                </c:pt>
                <c:pt idx="1">
                  <c:v>0.17647058823529413</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 Id="rId4" Type="http://schemas.openxmlformats.org/officeDocument/2006/relationships/image" Target="../media/image20.jpg"/></Relationships>
</file>

<file path=ppt/diagrams/_rels/data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 Id="rId4" Type="http://schemas.openxmlformats.org/officeDocument/2006/relationships/image" Target="../media/image2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AAC31-024C-4454-B3BC-A169EA4742FE}"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C"/>
        </a:p>
      </dgm:t>
    </dgm:pt>
    <dgm:pt modelId="{9C9BE02A-86A5-4656-93E2-BD25A323449D}">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OBJETO DE ESTUDIO </a:t>
          </a:r>
          <a:endParaRPr lang="es-EC" sz="1800" b="1" dirty="0">
            <a:solidFill>
              <a:schemeClr val="tx1"/>
            </a:solidFill>
            <a:latin typeface="HELVETICA" panose="020B0604020202020204" pitchFamily="34" charset="0"/>
            <a:cs typeface="HELVETICA" panose="020B0604020202020204" pitchFamily="34" charset="0"/>
          </a:endParaRPr>
        </a:p>
      </dgm:t>
    </dgm:pt>
    <dgm:pt modelId="{AB83C178-7816-41BC-9F11-D88E3E8301DD}" type="parTrans" cxnId="{025628DD-8706-4ADC-8743-4991EFA87A7B}">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DCEA843B-BAE5-45B5-A5A5-D6A0439114DB}" type="sibTrans" cxnId="{025628DD-8706-4ADC-8743-4991EFA87A7B}">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73E8A12C-A863-4477-8941-CDE49EFE877F}">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PLANTEAMIENTO DEL PROBLEMA</a:t>
          </a:r>
          <a:endParaRPr lang="es-EC" sz="1800" b="1" dirty="0">
            <a:solidFill>
              <a:schemeClr val="tx1"/>
            </a:solidFill>
            <a:latin typeface="HELVETICA" panose="020B0604020202020204" pitchFamily="34" charset="0"/>
            <a:cs typeface="HELVETICA" panose="020B0604020202020204" pitchFamily="34" charset="0"/>
          </a:endParaRPr>
        </a:p>
      </dgm:t>
    </dgm:pt>
    <dgm:pt modelId="{EB273D27-7197-4842-8C81-F36D5E4F9469}" type="parTrans" cxnId="{943517EC-A52A-4D91-B624-F2CAB53DA43C}">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539AC765-D7CE-461D-8BBA-11664BA5563C}" type="sibTrans" cxnId="{943517EC-A52A-4D91-B624-F2CAB53DA43C}">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3077251B-FCB6-481F-A3A5-E395159BDD49}">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JUSTIFICACIÓN</a:t>
          </a:r>
          <a:endParaRPr lang="es-EC" sz="1800" b="1" dirty="0">
            <a:solidFill>
              <a:schemeClr val="tx1"/>
            </a:solidFill>
            <a:latin typeface="HELVETICA" panose="020B0604020202020204" pitchFamily="34" charset="0"/>
            <a:cs typeface="HELVETICA" panose="020B0604020202020204" pitchFamily="34" charset="0"/>
          </a:endParaRPr>
        </a:p>
      </dgm:t>
    </dgm:pt>
    <dgm:pt modelId="{EC36DE1A-A5B9-4CE8-A4B5-83D68AE95BDC}" type="parTrans" cxnId="{25283BC5-D7B6-4AC7-8942-46CE5E38803D}">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38B52DE0-AED1-4CF6-9419-8F88DB765A4A}" type="sibTrans" cxnId="{25283BC5-D7B6-4AC7-8942-46CE5E38803D}">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69976606-BC05-455C-999D-BCFC8D43B323}">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CONCLUSIONES Y RECOMENDACIONES</a:t>
          </a:r>
          <a:endParaRPr lang="es-EC" sz="1800" b="1" dirty="0">
            <a:solidFill>
              <a:schemeClr val="tx1"/>
            </a:solidFill>
            <a:latin typeface="HELVETICA" panose="020B0604020202020204" pitchFamily="34" charset="0"/>
            <a:cs typeface="HELVETICA" panose="020B0604020202020204" pitchFamily="34" charset="0"/>
          </a:endParaRPr>
        </a:p>
      </dgm:t>
    </dgm:pt>
    <dgm:pt modelId="{9E01B12D-32D1-465A-8360-14BF44EF8D93}" type="parTrans" cxnId="{D3D79F30-A617-44E3-A291-A87FD8EE89C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90F0AADD-A652-4F61-B0BA-E331D510CEFE}" type="sibTrans" cxnId="{D3D79F30-A617-44E3-A291-A87FD8EE89C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1AAE4D81-5353-4D88-8B79-BDE94C9783FC}">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OBJETIVOS</a:t>
          </a:r>
          <a:endParaRPr lang="es-EC" sz="1800" b="1" dirty="0">
            <a:solidFill>
              <a:schemeClr val="tx1"/>
            </a:solidFill>
            <a:latin typeface="HELVETICA" panose="020B0604020202020204" pitchFamily="34" charset="0"/>
            <a:cs typeface="HELVETICA" panose="020B0604020202020204" pitchFamily="34" charset="0"/>
          </a:endParaRPr>
        </a:p>
      </dgm:t>
    </dgm:pt>
    <dgm:pt modelId="{5DEBB802-43F3-4441-8845-C86F384A8443}" type="parTrans" cxnId="{5AA48F30-BAFD-4A13-8DB2-E684491DC056}">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CDFDDE66-DE8A-4D04-AAF9-CA6611E4B04C}" type="sibTrans" cxnId="{5AA48F30-BAFD-4A13-8DB2-E684491DC056}">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320392D8-DB57-4B73-AD42-ECEAF1BA62C3}">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MARCO TEÓRICO</a:t>
          </a:r>
          <a:endParaRPr lang="es-EC" sz="1800" b="1" dirty="0">
            <a:solidFill>
              <a:schemeClr val="tx1"/>
            </a:solidFill>
            <a:latin typeface="HELVETICA" panose="020B0604020202020204" pitchFamily="34" charset="0"/>
            <a:cs typeface="HELVETICA" panose="020B0604020202020204" pitchFamily="34" charset="0"/>
          </a:endParaRPr>
        </a:p>
      </dgm:t>
    </dgm:pt>
    <dgm:pt modelId="{2634B6F5-BDF9-46E7-9EAD-5A76D8411657}" type="parTrans" cxnId="{A49B65BE-2929-4A5A-BB4D-6985425FD437}">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980753F0-DF02-4E0D-A8B1-16EC48595F39}" type="sibTrans" cxnId="{A49B65BE-2929-4A5A-BB4D-6985425FD437}">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266F829A-D9CA-4D10-8465-99ECBFEA045D}">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MARCO METODOLÓGICO  </a:t>
          </a:r>
          <a:endParaRPr lang="es-EC" sz="1800" b="1" dirty="0">
            <a:solidFill>
              <a:schemeClr val="tx1"/>
            </a:solidFill>
            <a:latin typeface="HELVETICA" panose="020B0604020202020204" pitchFamily="34" charset="0"/>
            <a:cs typeface="HELVETICA" panose="020B0604020202020204" pitchFamily="34" charset="0"/>
          </a:endParaRPr>
        </a:p>
      </dgm:t>
    </dgm:pt>
    <dgm:pt modelId="{6681D952-C1C2-4B89-A645-A6A9E5DF7739}" type="parTrans" cxnId="{54BBB0B7-719F-410F-B943-FBE84B06667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B68F8461-D127-4E35-BB86-131E9F271A8E}" type="sibTrans" cxnId="{54BBB0B7-719F-410F-B943-FBE84B06667F}">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1B7104A8-AC19-4D72-A2A9-211E0D48B0EB}">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ANÁLISIS E INTERPRETACIÓN DE RESULTADOS </a:t>
          </a:r>
          <a:endParaRPr lang="es-EC" sz="1800" b="1" dirty="0">
            <a:solidFill>
              <a:schemeClr val="tx1"/>
            </a:solidFill>
            <a:latin typeface="HELVETICA" panose="020B0604020202020204" pitchFamily="34" charset="0"/>
            <a:cs typeface="HELVETICA" panose="020B0604020202020204" pitchFamily="34" charset="0"/>
          </a:endParaRPr>
        </a:p>
      </dgm:t>
    </dgm:pt>
    <dgm:pt modelId="{6A8A57FE-169F-49D1-94DE-B75F19584803}" type="parTrans" cxnId="{21A030DC-A909-4ABE-AA7F-DDED55FD2E95}">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46E787ED-2B0B-4FA1-ADA5-1157FD5E3D2E}" type="sibTrans" cxnId="{21A030DC-A909-4ABE-AA7F-DDED55FD2E95}">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B61A2B03-A6D3-47EB-9177-74F308D4708C}">
      <dgm:prSet phldrT="[Texto]" custT="1"/>
      <dgm:spPr/>
      <dgm:t>
        <a:bodyPr/>
        <a:lstStyle/>
        <a:p>
          <a:pPr algn="l"/>
          <a:r>
            <a:rPr lang="es-EC" sz="1800" b="1" smtClean="0">
              <a:solidFill>
                <a:schemeClr val="tx1"/>
              </a:solidFill>
              <a:latin typeface="HELVETICA" panose="020B0604020202020204" pitchFamily="34" charset="0"/>
              <a:cs typeface="HELVETICA" panose="020B0604020202020204" pitchFamily="34" charset="0"/>
            </a:rPr>
            <a:t>  PROPUESTA </a:t>
          </a:r>
          <a:endParaRPr lang="es-EC" sz="1800" b="1" dirty="0">
            <a:solidFill>
              <a:schemeClr val="tx1"/>
            </a:solidFill>
            <a:latin typeface="HELVETICA" panose="020B0604020202020204" pitchFamily="34" charset="0"/>
            <a:cs typeface="HELVETICA" panose="020B0604020202020204" pitchFamily="34" charset="0"/>
          </a:endParaRPr>
        </a:p>
      </dgm:t>
    </dgm:pt>
    <dgm:pt modelId="{7FEB56E7-76FC-4BA6-8512-E7F4D777625D}" type="parTrans" cxnId="{EA5EBBD7-DFC3-4913-B1DA-3B6E5B6840C2}">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6EFD6022-511F-4F96-8390-855881A882B0}" type="sibTrans" cxnId="{EA5EBBD7-DFC3-4913-B1DA-3B6E5B6840C2}">
      <dgm:prSet/>
      <dgm:spPr/>
      <dgm:t>
        <a:bodyPr/>
        <a:lstStyle/>
        <a:p>
          <a:pPr algn="l"/>
          <a:endParaRPr lang="es-EC" sz="1800" b="1">
            <a:solidFill>
              <a:schemeClr val="tx1"/>
            </a:solidFill>
            <a:latin typeface="HELVETICA" panose="020B0604020202020204" pitchFamily="34" charset="0"/>
            <a:cs typeface="HELVETICA" panose="020B0604020202020204" pitchFamily="34" charset="0"/>
          </a:endParaRPr>
        </a:p>
      </dgm:t>
    </dgm:pt>
    <dgm:pt modelId="{65A59F0F-0D9F-4052-9B74-246A3831DF30}" type="pres">
      <dgm:prSet presAssocID="{CA2AAC31-024C-4454-B3BC-A169EA4742FE}" presName="Name0" presStyleCnt="0">
        <dgm:presLayoutVars>
          <dgm:chPref val="3"/>
          <dgm:dir/>
          <dgm:animLvl val="lvl"/>
          <dgm:resizeHandles/>
        </dgm:presLayoutVars>
      </dgm:prSet>
      <dgm:spPr/>
      <dgm:t>
        <a:bodyPr/>
        <a:lstStyle/>
        <a:p>
          <a:endParaRPr lang="es-EC"/>
        </a:p>
      </dgm:t>
    </dgm:pt>
    <dgm:pt modelId="{345020EB-285D-482F-ACCE-BFF1195B9F76}" type="pres">
      <dgm:prSet presAssocID="{9C9BE02A-86A5-4656-93E2-BD25A323449D}" presName="horFlow" presStyleCnt="0"/>
      <dgm:spPr/>
      <dgm:t>
        <a:bodyPr/>
        <a:lstStyle/>
        <a:p>
          <a:endParaRPr lang="es-EC"/>
        </a:p>
      </dgm:t>
    </dgm:pt>
    <dgm:pt modelId="{9CF46E59-5293-4848-A7A2-E0B225BC9E2D}" type="pres">
      <dgm:prSet presAssocID="{9C9BE02A-86A5-4656-93E2-BD25A323449D}" presName="bigChev" presStyleLbl="node1" presStyleIdx="0" presStyleCnt="9" custScaleX="696669"/>
      <dgm:spPr/>
      <dgm:t>
        <a:bodyPr/>
        <a:lstStyle/>
        <a:p>
          <a:endParaRPr lang="es-EC"/>
        </a:p>
      </dgm:t>
    </dgm:pt>
    <dgm:pt modelId="{3B683AAB-6F10-4222-AE26-EBF8FD13031C}" type="pres">
      <dgm:prSet presAssocID="{9C9BE02A-86A5-4656-93E2-BD25A323449D}" presName="vSp" presStyleCnt="0"/>
      <dgm:spPr/>
      <dgm:t>
        <a:bodyPr/>
        <a:lstStyle/>
        <a:p>
          <a:endParaRPr lang="es-EC"/>
        </a:p>
      </dgm:t>
    </dgm:pt>
    <dgm:pt modelId="{26C5F7D0-D1F6-40D0-BB60-A0E48E16240F}" type="pres">
      <dgm:prSet presAssocID="{73E8A12C-A863-4477-8941-CDE49EFE877F}" presName="horFlow" presStyleCnt="0"/>
      <dgm:spPr/>
      <dgm:t>
        <a:bodyPr/>
        <a:lstStyle/>
        <a:p>
          <a:endParaRPr lang="es-EC"/>
        </a:p>
      </dgm:t>
    </dgm:pt>
    <dgm:pt modelId="{F2D45842-E984-4285-A766-CB85BB638894}" type="pres">
      <dgm:prSet presAssocID="{73E8A12C-A863-4477-8941-CDE49EFE877F}" presName="bigChev" presStyleLbl="node1" presStyleIdx="1" presStyleCnt="9" custScaleX="696669"/>
      <dgm:spPr/>
      <dgm:t>
        <a:bodyPr/>
        <a:lstStyle/>
        <a:p>
          <a:endParaRPr lang="es-EC"/>
        </a:p>
      </dgm:t>
    </dgm:pt>
    <dgm:pt modelId="{15B2BD66-2126-48A4-9692-C2D9269FAAE5}" type="pres">
      <dgm:prSet presAssocID="{73E8A12C-A863-4477-8941-CDE49EFE877F}" presName="vSp" presStyleCnt="0"/>
      <dgm:spPr/>
      <dgm:t>
        <a:bodyPr/>
        <a:lstStyle/>
        <a:p>
          <a:endParaRPr lang="es-EC"/>
        </a:p>
      </dgm:t>
    </dgm:pt>
    <dgm:pt modelId="{96B4F109-198A-482D-B417-9165EC9E8F79}" type="pres">
      <dgm:prSet presAssocID="{3077251B-FCB6-481F-A3A5-E395159BDD49}" presName="horFlow" presStyleCnt="0"/>
      <dgm:spPr/>
      <dgm:t>
        <a:bodyPr/>
        <a:lstStyle/>
        <a:p>
          <a:endParaRPr lang="es-EC"/>
        </a:p>
      </dgm:t>
    </dgm:pt>
    <dgm:pt modelId="{0D0B1277-E97E-4F92-B7B0-BB4305638423}" type="pres">
      <dgm:prSet presAssocID="{3077251B-FCB6-481F-A3A5-E395159BDD49}" presName="bigChev" presStyleLbl="node1" presStyleIdx="2" presStyleCnt="9" custScaleX="696669"/>
      <dgm:spPr/>
      <dgm:t>
        <a:bodyPr/>
        <a:lstStyle/>
        <a:p>
          <a:endParaRPr lang="es-EC"/>
        </a:p>
      </dgm:t>
    </dgm:pt>
    <dgm:pt modelId="{EED3D709-42C2-4DD5-9000-82F0485F5E26}" type="pres">
      <dgm:prSet presAssocID="{3077251B-FCB6-481F-A3A5-E395159BDD49}" presName="vSp" presStyleCnt="0"/>
      <dgm:spPr/>
      <dgm:t>
        <a:bodyPr/>
        <a:lstStyle/>
        <a:p>
          <a:endParaRPr lang="es-EC"/>
        </a:p>
      </dgm:t>
    </dgm:pt>
    <dgm:pt modelId="{8659EFE9-A3B6-4495-AA6B-4E17AA19A247}" type="pres">
      <dgm:prSet presAssocID="{1AAE4D81-5353-4D88-8B79-BDE94C9783FC}" presName="horFlow" presStyleCnt="0"/>
      <dgm:spPr/>
      <dgm:t>
        <a:bodyPr/>
        <a:lstStyle/>
        <a:p>
          <a:endParaRPr lang="es-EC"/>
        </a:p>
      </dgm:t>
    </dgm:pt>
    <dgm:pt modelId="{915B64AA-D52D-4E62-8FFD-B0FDD811C7F5}" type="pres">
      <dgm:prSet presAssocID="{1AAE4D81-5353-4D88-8B79-BDE94C9783FC}" presName="bigChev" presStyleLbl="node1" presStyleIdx="3" presStyleCnt="9" custScaleX="696669"/>
      <dgm:spPr/>
      <dgm:t>
        <a:bodyPr/>
        <a:lstStyle/>
        <a:p>
          <a:endParaRPr lang="es-EC"/>
        </a:p>
      </dgm:t>
    </dgm:pt>
    <dgm:pt modelId="{F230DF1D-8EF5-427E-8462-614D27D45E03}" type="pres">
      <dgm:prSet presAssocID="{1AAE4D81-5353-4D88-8B79-BDE94C9783FC}" presName="vSp" presStyleCnt="0"/>
      <dgm:spPr/>
      <dgm:t>
        <a:bodyPr/>
        <a:lstStyle/>
        <a:p>
          <a:endParaRPr lang="es-EC"/>
        </a:p>
      </dgm:t>
    </dgm:pt>
    <dgm:pt modelId="{4CDEAA2E-9ADA-471E-BCFE-D2F933C5522D}" type="pres">
      <dgm:prSet presAssocID="{320392D8-DB57-4B73-AD42-ECEAF1BA62C3}" presName="horFlow" presStyleCnt="0"/>
      <dgm:spPr/>
      <dgm:t>
        <a:bodyPr/>
        <a:lstStyle/>
        <a:p>
          <a:endParaRPr lang="es-EC"/>
        </a:p>
      </dgm:t>
    </dgm:pt>
    <dgm:pt modelId="{3E7F11DB-6F9D-4E10-BF17-48D68DEB38EF}" type="pres">
      <dgm:prSet presAssocID="{320392D8-DB57-4B73-AD42-ECEAF1BA62C3}" presName="bigChev" presStyleLbl="node1" presStyleIdx="4" presStyleCnt="9" custScaleX="696669"/>
      <dgm:spPr/>
      <dgm:t>
        <a:bodyPr/>
        <a:lstStyle/>
        <a:p>
          <a:endParaRPr lang="es-EC"/>
        </a:p>
      </dgm:t>
    </dgm:pt>
    <dgm:pt modelId="{DCD6C4E2-B164-4A95-B672-56D429D8D330}" type="pres">
      <dgm:prSet presAssocID="{320392D8-DB57-4B73-AD42-ECEAF1BA62C3}" presName="vSp" presStyleCnt="0"/>
      <dgm:spPr/>
      <dgm:t>
        <a:bodyPr/>
        <a:lstStyle/>
        <a:p>
          <a:endParaRPr lang="es-EC"/>
        </a:p>
      </dgm:t>
    </dgm:pt>
    <dgm:pt modelId="{663E7597-820C-46E0-A479-A013040F9C60}" type="pres">
      <dgm:prSet presAssocID="{266F829A-D9CA-4D10-8465-99ECBFEA045D}" presName="horFlow" presStyleCnt="0"/>
      <dgm:spPr/>
      <dgm:t>
        <a:bodyPr/>
        <a:lstStyle/>
        <a:p>
          <a:endParaRPr lang="es-EC"/>
        </a:p>
      </dgm:t>
    </dgm:pt>
    <dgm:pt modelId="{5972CAA8-3E43-4218-9C71-7AD54BD99BC1}" type="pres">
      <dgm:prSet presAssocID="{266F829A-D9CA-4D10-8465-99ECBFEA045D}" presName="bigChev" presStyleLbl="node1" presStyleIdx="5" presStyleCnt="9" custScaleX="696669"/>
      <dgm:spPr/>
      <dgm:t>
        <a:bodyPr/>
        <a:lstStyle/>
        <a:p>
          <a:endParaRPr lang="es-EC"/>
        </a:p>
      </dgm:t>
    </dgm:pt>
    <dgm:pt modelId="{D95C7E81-DFEF-4F02-966F-CBE196E1ADE0}" type="pres">
      <dgm:prSet presAssocID="{266F829A-D9CA-4D10-8465-99ECBFEA045D}" presName="vSp" presStyleCnt="0"/>
      <dgm:spPr/>
      <dgm:t>
        <a:bodyPr/>
        <a:lstStyle/>
        <a:p>
          <a:endParaRPr lang="es-EC"/>
        </a:p>
      </dgm:t>
    </dgm:pt>
    <dgm:pt modelId="{76EDD04D-3B0D-48F2-9995-075ACF4D66ED}" type="pres">
      <dgm:prSet presAssocID="{1B7104A8-AC19-4D72-A2A9-211E0D48B0EB}" presName="horFlow" presStyleCnt="0"/>
      <dgm:spPr/>
      <dgm:t>
        <a:bodyPr/>
        <a:lstStyle/>
        <a:p>
          <a:endParaRPr lang="es-EC"/>
        </a:p>
      </dgm:t>
    </dgm:pt>
    <dgm:pt modelId="{478652F0-DACA-45C9-91F8-1C3A8C47C355}" type="pres">
      <dgm:prSet presAssocID="{1B7104A8-AC19-4D72-A2A9-211E0D48B0EB}" presName="bigChev" presStyleLbl="node1" presStyleIdx="6" presStyleCnt="9" custScaleX="696669"/>
      <dgm:spPr/>
      <dgm:t>
        <a:bodyPr/>
        <a:lstStyle/>
        <a:p>
          <a:endParaRPr lang="es-EC"/>
        </a:p>
      </dgm:t>
    </dgm:pt>
    <dgm:pt modelId="{E26F344B-B65B-48E2-BA5F-14DAD21EEDED}" type="pres">
      <dgm:prSet presAssocID="{1B7104A8-AC19-4D72-A2A9-211E0D48B0EB}" presName="vSp" presStyleCnt="0"/>
      <dgm:spPr/>
      <dgm:t>
        <a:bodyPr/>
        <a:lstStyle/>
        <a:p>
          <a:endParaRPr lang="es-EC"/>
        </a:p>
      </dgm:t>
    </dgm:pt>
    <dgm:pt modelId="{4736FAD8-CD6E-4D05-B0FF-781144BC5A22}" type="pres">
      <dgm:prSet presAssocID="{B61A2B03-A6D3-47EB-9177-74F308D4708C}" presName="horFlow" presStyleCnt="0"/>
      <dgm:spPr/>
      <dgm:t>
        <a:bodyPr/>
        <a:lstStyle/>
        <a:p>
          <a:endParaRPr lang="es-EC"/>
        </a:p>
      </dgm:t>
    </dgm:pt>
    <dgm:pt modelId="{4F36D51B-F62D-42E3-AD84-4CC09E325583}" type="pres">
      <dgm:prSet presAssocID="{B61A2B03-A6D3-47EB-9177-74F308D4708C}" presName="bigChev" presStyleLbl="node1" presStyleIdx="7" presStyleCnt="9" custScaleX="696669"/>
      <dgm:spPr/>
      <dgm:t>
        <a:bodyPr/>
        <a:lstStyle/>
        <a:p>
          <a:endParaRPr lang="es-EC"/>
        </a:p>
      </dgm:t>
    </dgm:pt>
    <dgm:pt modelId="{BDCB829D-3673-42B3-B60C-06AF46536824}" type="pres">
      <dgm:prSet presAssocID="{B61A2B03-A6D3-47EB-9177-74F308D4708C}" presName="vSp" presStyleCnt="0"/>
      <dgm:spPr/>
      <dgm:t>
        <a:bodyPr/>
        <a:lstStyle/>
        <a:p>
          <a:endParaRPr lang="es-EC"/>
        </a:p>
      </dgm:t>
    </dgm:pt>
    <dgm:pt modelId="{00EC21C1-45A8-4215-9EC3-6C2C3FC300B2}" type="pres">
      <dgm:prSet presAssocID="{69976606-BC05-455C-999D-BCFC8D43B323}" presName="horFlow" presStyleCnt="0"/>
      <dgm:spPr/>
      <dgm:t>
        <a:bodyPr/>
        <a:lstStyle/>
        <a:p>
          <a:endParaRPr lang="es-EC"/>
        </a:p>
      </dgm:t>
    </dgm:pt>
    <dgm:pt modelId="{1984EEE1-26FC-4F30-B655-7BB86440B644}" type="pres">
      <dgm:prSet presAssocID="{69976606-BC05-455C-999D-BCFC8D43B323}" presName="bigChev" presStyleLbl="node1" presStyleIdx="8" presStyleCnt="9" custScaleX="696669"/>
      <dgm:spPr/>
      <dgm:t>
        <a:bodyPr/>
        <a:lstStyle/>
        <a:p>
          <a:endParaRPr lang="es-EC"/>
        </a:p>
      </dgm:t>
    </dgm:pt>
  </dgm:ptLst>
  <dgm:cxnLst>
    <dgm:cxn modelId="{FA700F4D-E878-4245-80C0-EE01909419DB}" type="presOf" srcId="{9C9BE02A-86A5-4656-93E2-BD25A323449D}" destId="{9CF46E59-5293-4848-A7A2-E0B225BC9E2D}" srcOrd="0" destOrd="0" presId="urn:microsoft.com/office/officeart/2005/8/layout/lProcess3"/>
    <dgm:cxn modelId="{819DED78-4C9A-4DAB-AA0D-9E812B9C577F}" type="presOf" srcId="{1B7104A8-AC19-4D72-A2A9-211E0D48B0EB}" destId="{478652F0-DACA-45C9-91F8-1C3A8C47C355}" srcOrd="0" destOrd="0" presId="urn:microsoft.com/office/officeart/2005/8/layout/lProcess3"/>
    <dgm:cxn modelId="{274B90D8-9487-4708-A524-232CAD4C83A6}" type="presOf" srcId="{CA2AAC31-024C-4454-B3BC-A169EA4742FE}" destId="{65A59F0F-0D9F-4052-9B74-246A3831DF30}" srcOrd="0" destOrd="0" presId="urn:microsoft.com/office/officeart/2005/8/layout/lProcess3"/>
    <dgm:cxn modelId="{A49B65BE-2929-4A5A-BB4D-6985425FD437}" srcId="{CA2AAC31-024C-4454-B3BC-A169EA4742FE}" destId="{320392D8-DB57-4B73-AD42-ECEAF1BA62C3}" srcOrd="4" destOrd="0" parTransId="{2634B6F5-BDF9-46E7-9EAD-5A76D8411657}" sibTransId="{980753F0-DF02-4E0D-A8B1-16EC48595F39}"/>
    <dgm:cxn modelId="{5B082869-8810-49D3-9783-07AB7F58F193}" type="presOf" srcId="{1AAE4D81-5353-4D88-8B79-BDE94C9783FC}" destId="{915B64AA-D52D-4E62-8FFD-B0FDD811C7F5}" srcOrd="0" destOrd="0" presId="urn:microsoft.com/office/officeart/2005/8/layout/lProcess3"/>
    <dgm:cxn modelId="{AE546E93-2CAB-4B5A-9757-CDA7216E8140}" type="presOf" srcId="{320392D8-DB57-4B73-AD42-ECEAF1BA62C3}" destId="{3E7F11DB-6F9D-4E10-BF17-48D68DEB38EF}" srcOrd="0" destOrd="0" presId="urn:microsoft.com/office/officeart/2005/8/layout/lProcess3"/>
    <dgm:cxn modelId="{943517EC-A52A-4D91-B624-F2CAB53DA43C}" srcId="{CA2AAC31-024C-4454-B3BC-A169EA4742FE}" destId="{73E8A12C-A863-4477-8941-CDE49EFE877F}" srcOrd="1" destOrd="0" parTransId="{EB273D27-7197-4842-8C81-F36D5E4F9469}" sibTransId="{539AC765-D7CE-461D-8BBA-11664BA5563C}"/>
    <dgm:cxn modelId="{EA5EBBD7-DFC3-4913-B1DA-3B6E5B6840C2}" srcId="{CA2AAC31-024C-4454-B3BC-A169EA4742FE}" destId="{B61A2B03-A6D3-47EB-9177-74F308D4708C}" srcOrd="7" destOrd="0" parTransId="{7FEB56E7-76FC-4BA6-8512-E7F4D777625D}" sibTransId="{6EFD6022-511F-4F96-8390-855881A882B0}"/>
    <dgm:cxn modelId="{D3D79F30-A617-44E3-A291-A87FD8EE89CF}" srcId="{CA2AAC31-024C-4454-B3BC-A169EA4742FE}" destId="{69976606-BC05-455C-999D-BCFC8D43B323}" srcOrd="8" destOrd="0" parTransId="{9E01B12D-32D1-465A-8360-14BF44EF8D93}" sibTransId="{90F0AADD-A652-4F61-B0BA-E331D510CEFE}"/>
    <dgm:cxn modelId="{25283BC5-D7B6-4AC7-8942-46CE5E38803D}" srcId="{CA2AAC31-024C-4454-B3BC-A169EA4742FE}" destId="{3077251B-FCB6-481F-A3A5-E395159BDD49}" srcOrd="2" destOrd="0" parTransId="{EC36DE1A-A5B9-4CE8-A4B5-83D68AE95BDC}" sibTransId="{38B52DE0-AED1-4CF6-9419-8F88DB765A4A}"/>
    <dgm:cxn modelId="{081BCFB4-A409-4387-8B69-D9FCD899310A}" type="presOf" srcId="{B61A2B03-A6D3-47EB-9177-74F308D4708C}" destId="{4F36D51B-F62D-42E3-AD84-4CC09E325583}" srcOrd="0" destOrd="0" presId="urn:microsoft.com/office/officeart/2005/8/layout/lProcess3"/>
    <dgm:cxn modelId="{67D32A07-03CF-4053-B270-A172759966BB}" type="presOf" srcId="{69976606-BC05-455C-999D-BCFC8D43B323}" destId="{1984EEE1-26FC-4F30-B655-7BB86440B644}" srcOrd="0" destOrd="0" presId="urn:microsoft.com/office/officeart/2005/8/layout/lProcess3"/>
    <dgm:cxn modelId="{025628DD-8706-4ADC-8743-4991EFA87A7B}" srcId="{CA2AAC31-024C-4454-B3BC-A169EA4742FE}" destId="{9C9BE02A-86A5-4656-93E2-BD25A323449D}" srcOrd="0" destOrd="0" parTransId="{AB83C178-7816-41BC-9F11-D88E3E8301DD}" sibTransId="{DCEA843B-BAE5-45B5-A5A5-D6A0439114DB}"/>
    <dgm:cxn modelId="{A62F3E25-BF55-46F7-A6AE-A564A4878640}" type="presOf" srcId="{3077251B-FCB6-481F-A3A5-E395159BDD49}" destId="{0D0B1277-E97E-4F92-B7B0-BB4305638423}" srcOrd="0" destOrd="0" presId="urn:microsoft.com/office/officeart/2005/8/layout/lProcess3"/>
    <dgm:cxn modelId="{54BBB0B7-719F-410F-B943-FBE84B06667F}" srcId="{CA2AAC31-024C-4454-B3BC-A169EA4742FE}" destId="{266F829A-D9CA-4D10-8465-99ECBFEA045D}" srcOrd="5" destOrd="0" parTransId="{6681D952-C1C2-4B89-A645-A6A9E5DF7739}" sibTransId="{B68F8461-D127-4E35-BB86-131E9F271A8E}"/>
    <dgm:cxn modelId="{D37311E2-F253-4A48-8E5A-427F4058F5BF}" type="presOf" srcId="{266F829A-D9CA-4D10-8465-99ECBFEA045D}" destId="{5972CAA8-3E43-4218-9C71-7AD54BD99BC1}" srcOrd="0" destOrd="0" presId="urn:microsoft.com/office/officeart/2005/8/layout/lProcess3"/>
    <dgm:cxn modelId="{5AA48F30-BAFD-4A13-8DB2-E684491DC056}" srcId="{CA2AAC31-024C-4454-B3BC-A169EA4742FE}" destId="{1AAE4D81-5353-4D88-8B79-BDE94C9783FC}" srcOrd="3" destOrd="0" parTransId="{5DEBB802-43F3-4441-8845-C86F384A8443}" sibTransId="{CDFDDE66-DE8A-4D04-AAF9-CA6611E4B04C}"/>
    <dgm:cxn modelId="{6727BC55-85A0-4EDA-AAA5-A0826839E533}" type="presOf" srcId="{73E8A12C-A863-4477-8941-CDE49EFE877F}" destId="{F2D45842-E984-4285-A766-CB85BB638894}" srcOrd="0" destOrd="0" presId="urn:microsoft.com/office/officeart/2005/8/layout/lProcess3"/>
    <dgm:cxn modelId="{21A030DC-A909-4ABE-AA7F-DDED55FD2E95}" srcId="{CA2AAC31-024C-4454-B3BC-A169EA4742FE}" destId="{1B7104A8-AC19-4D72-A2A9-211E0D48B0EB}" srcOrd="6" destOrd="0" parTransId="{6A8A57FE-169F-49D1-94DE-B75F19584803}" sibTransId="{46E787ED-2B0B-4FA1-ADA5-1157FD5E3D2E}"/>
    <dgm:cxn modelId="{A0A140CB-FE14-4D6E-9F8F-EFFBC065D395}" type="presParOf" srcId="{65A59F0F-0D9F-4052-9B74-246A3831DF30}" destId="{345020EB-285D-482F-ACCE-BFF1195B9F76}" srcOrd="0" destOrd="0" presId="urn:microsoft.com/office/officeart/2005/8/layout/lProcess3"/>
    <dgm:cxn modelId="{0C459F10-2FC0-4882-A210-1116B2D192F6}" type="presParOf" srcId="{345020EB-285D-482F-ACCE-BFF1195B9F76}" destId="{9CF46E59-5293-4848-A7A2-E0B225BC9E2D}" srcOrd="0" destOrd="0" presId="urn:microsoft.com/office/officeart/2005/8/layout/lProcess3"/>
    <dgm:cxn modelId="{F0BD179C-1631-475D-AAC4-F4A8009BEB54}" type="presParOf" srcId="{65A59F0F-0D9F-4052-9B74-246A3831DF30}" destId="{3B683AAB-6F10-4222-AE26-EBF8FD13031C}" srcOrd="1" destOrd="0" presId="urn:microsoft.com/office/officeart/2005/8/layout/lProcess3"/>
    <dgm:cxn modelId="{EFAA82B8-2282-4742-9864-63B69EF63F96}" type="presParOf" srcId="{65A59F0F-0D9F-4052-9B74-246A3831DF30}" destId="{26C5F7D0-D1F6-40D0-BB60-A0E48E16240F}" srcOrd="2" destOrd="0" presId="urn:microsoft.com/office/officeart/2005/8/layout/lProcess3"/>
    <dgm:cxn modelId="{6CADB2C9-3BE5-4732-A5CB-8C812B1FBE4F}" type="presParOf" srcId="{26C5F7D0-D1F6-40D0-BB60-A0E48E16240F}" destId="{F2D45842-E984-4285-A766-CB85BB638894}" srcOrd="0" destOrd="0" presId="urn:microsoft.com/office/officeart/2005/8/layout/lProcess3"/>
    <dgm:cxn modelId="{1F612868-E3D6-4268-8ED4-D5EFE6E28987}" type="presParOf" srcId="{65A59F0F-0D9F-4052-9B74-246A3831DF30}" destId="{15B2BD66-2126-48A4-9692-C2D9269FAAE5}" srcOrd="3" destOrd="0" presId="urn:microsoft.com/office/officeart/2005/8/layout/lProcess3"/>
    <dgm:cxn modelId="{31CF8B5C-1A97-4840-B042-A6EAFB95DFD3}" type="presParOf" srcId="{65A59F0F-0D9F-4052-9B74-246A3831DF30}" destId="{96B4F109-198A-482D-B417-9165EC9E8F79}" srcOrd="4" destOrd="0" presId="urn:microsoft.com/office/officeart/2005/8/layout/lProcess3"/>
    <dgm:cxn modelId="{B97FBE10-9471-49A9-87B3-9AA24F47DFEB}" type="presParOf" srcId="{96B4F109-198A-482D-B417-9165EC9E8F79}" destId="{0D0B1277-E97E-4F92-B7B0-BB4305638423}" srcOrd="0" destOrd="0" presId="urn:microsoft.com/office/officeart/2005/8/layout/lProcess3"/>
    <dgm:cxn modelId="{ED3E521E-A75C-49A2-A3B2-AC609129E080}" type="presParOf" srcId="{65A59F0F-0D9F-4052-9B74-246A3831DF30}" destId="{EED3D709-42C2-4DD5-9000-82F0485F5E26}" srcOrd="5" destOrd="0" presId="urn:microsoft.com/office/officeart/2005/8/layout/lProcess3"/>
    <dgm:cxn modelId="{190EAD01-BCCE-4BD4-A14E-41D142FBFD33}" type="presParOf" srcId="{65A59F0F-0D9F-4052-9B74-246A3831DF30}" destId="{8659EFE9-A3B6-4495-AA6B-4E17AA19A247}" srcOrd="6" destOrd="0" presId="urn:microsoft.com/office/officeart/2005/8/layout/lProcess3"/>
    <dgm:cxn modelId="{2FC01159-CB65-401E-BC24-93C7EC845BEE}" type="presParOf" srcId="{8659EFE9-A3B6-4495-AA6B-4E17AA19A247}" destId="{915B64AA-D52D-4E62-8FFD-B0FDD811C7F5}" srcOrd="0" destOrd="0" presId="urn:microsoft.com/office/officeart/2005/8/layout/lProcess3"/>
    <dgm:cxn modelId="{32E0F5F7-0DA1-4E5E-824E-6EA2C3BD2330}" type="presParOf" srcId="{65A59F0F-0D9F-4052-9B74-246A3831DF30}" destId="{F230DF1D-8EF5-427E-8462-614D27D45E03}" srcOrd="7" destOrd="0" presId="urn:microsoft.com/office/officeart/2005/8/layout/lProcess3"/>
    <dgm:cxn modelId="{5253150B-0555-41B0-9606-09DC7EE8B7D8}" type="presParOf" srcId="{65A59F0F-0D9F-4052-9B74-246A3831DF30}" destId="{4CDEAA2E-9ADA-471E-BCFE-D2F933C5522D}" srcOrd="8" destOrd="0" presId="urn:microsoft.com/office/officeart/2005/8/layout/lProcess3"/>
    <dgm:cxn modelId="{1AEABA34-5612-43B0-B396-CC48076C79DC}" type="presParOf" srcId="{4CDEAA2E-9ADA-471E-BCFE-D2F933C5522D}" destId="{3E7F11DB-6F9D-4E10-BF17-48D68DEB38EF}" srcOrd="0" destOrd="0" presId="urn:microsoft.com/office/officeart/2005/8/layout/lProcess3"/>
    <dgm:cxn modelId="{D97A16CB-D314-4604-949A-BA0B51D34870}" type="presParOf" srcId="{65A59F0F-0D9F-4052-9B74-246A3831DF30}" destId="{DCD6C4E2-B164-4A95-B672-56D429D8D330}" srcOrd="9" destOrd="0" presId="urn:microsoft.com/office/officeart/2005/8/layout/lProcess3"/>
    <dgm:cxn modelId="{B78EBF39-B5F6-48AA-B661-D8002E7FE5B5}" type="presParOf" srcId="{65A59F0F-0D9F-4052-9B74-246A3831DF30}" destId="{663E7597-820C-46E0-A479-A013040F9C60}" srcOrd="10" destOrd="0" presId="urn:microsoft.com/office/officeart/2005/8/layout/lProcess3"/>
    <dgm:cxn modelId="{73BB468C-2368-4EB9-8AFD-5AC024AFA4C4}" type="presParOf" srcId="{663E7597-820C-46E0-A479-A013040F9C60}" destId="{5972CAA8-3E43-4218-9C71-7AD54BD99BC1}" srcOrd="0" destOrd="0" presId="urn:microsoft.com/office/officeart/2005/8/layout/lProcess3"/>
    <dgm:cxn modelId="{98EFB6E1-CAE0-47AF-9133-B0315EEC4372}" type="presParOf" srcId="{65A59F0F-0D9F-4052-9B74-246A3831DF30}" destId="{D95C7E81-DFEF-4F02-966F-CBE196E1ADE0}" srcOrd="11" destOrd="0" presId="urn:microsoft.com/office/officeart/2005/8/layout/lProcess3"/>
    <dgm:cxn modelId="{A5357371-2DC2-45EA-AAD6-703E194B8EE7}" type="presParOf" srcId="{65A59F0F-0D9F-4052-9B74-246A3831DF30}" destId="{76EDD04D-3B0D-48F2-9995-075ACF4D66ED}" srcOrd="12" destOrd="0" presId="urn:microsoft.com/office/officeart/2005/8/layout/lProcess3"/>
    <dgm:cxn modelId="{2112F89E-E058-4E4F-8F10-386E18B0C829}" type="presParOf" srcId="{76EDD04D-3B0D-48F2-9995-075ACF4D66ED}" destId="{478652F0-DACA-45C9-91F8-1C3A8C47C355}" srcOrd="0" destOrd="0" presId="urn:microsoft.com/office/officeart/2005/8/layout/lProcess3"/>
    <dgm:cxn modelId="{5C03AB7D-8C7F-4D66-9620-9C89290C154A}" type="presParOf" srcId="{65A59F0F-0D9F-4052-9B74-246A3831DF30}" destId="{E26F344B-B65B-48E2-BA5F-14DAD21EEDED}" srcOrd="13" destOrd="0" presId="urn:microsoft.com/office/officeart/2005/8/layout/lProcess3"/>
    <dgm:cxn modelId="{345F827C-C406-4F0E-910D-4DDF18A928AA}" type="presParOf" srcId="{65A59F0F-0D9F-4052-9B74-246A3831DF30}" destId="{4736FAD8-CD6E-4D05-B0FF-781144BC5A22}" srcOrd="14" destOrd="0" presId="urn:microsoft.com/office/officeart/2005/8/layout/lProcess3"/>
    <dgm:cxn modelId="{A48C5C8B-5EC6-491E-813F-6AE56BF32B0F}" type="presParOf" srcId="{4736FAD8-CD6E-4D05-B0FF-781144BC5A22}" destId="{4F36D51B-F62D-42E3-AD84-4CC09E325583}" srcOrd="0" destOrd="0" presId="urn:microsoft.com/office/officeart/2005/8/layout/lProcess3"/>
    <dgm:cxn modelId="{B2B1A967-0CBC-4E88-BF02-B76932A64EFD}" type="presParOf" srcId="{65A59F0F-0D9F-4052-9B74-246A3831DF30}" destId="{BDCB829D-3673-42B3-B60C-06AF46536824}" srcOrd="15" destOrd="0" presId="urn:microsoft.com/office/officeart/2005/8/layout/lProcess3"/>
    <dgm:cxn modelId="{1A73083A-B674-4752-BE7A-7ABACEB6AB12}" type="presParOf" srcId="{65A59F0F-0D9F-4052-9B74-246A3831DF30}" destId="{00EC21C1-45A8-4215-9EC3-6C2C3FC300B2}" srcOrd="16" destOrd="0" presId="urn:microsoft.com/office/officeart/2005/8/layout/lProcess3"/>
    <dgm:cxn modelId="{FCEAC31A-B2A7-45A4-8C15-367541476C5C}" type="presParOf" srcId="{00EC21C1-45A8-4215-9EC3-6C2C3FC300B2}" destId="{1984EEE1-26FC-4F30-B655-7BB86440B64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9F3BA8-FA10-4341-BC84-891B2B292D5D}"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s-EC"/>
        </a:p>
      </dgm:t>
    </dgm:pt>
    <dgm:pt modelId="{11459DBD-D023-4E56-8516-F7C415CCE345}">
      <dgm:prSet phldrT="[Texto]"/>
      <dgm:spPr/>
      <dgm:t>
        <a:bodyPr/>
        <a:lstStyle/>
        <a:p>
          <a:endParaRPr lang="es-EC" dirty="0"/>
        </a:p>
      </dgm:t>
    </dgm:pt>
    <dgm:pt modelId="{715C3B0C-F1C1-485E-966C-A2DE3649FAA1}" type="parTrans" cxnId="{36EDC612-4A0D-4617-949E-6A8599B83E1D}">
      <dgm:prSet/>
      <dgm:spPr/>
      <dgm:t>
        <a:bodyPr/>
        <a:lstStyle/>
        <a:p>
          <a:endParaRPr lang="es-EC"/>
        </a:p>
      </dgm:t>
    </dgm:pt>
    <dgm:pt modelId="{EA88613C-977F-4D25-BAE7-B84175668AD1}" type="sibTrans" cxnId="{36EDC612-4A0D-4617-949E-6A8599B83E1D}">
      <dgm:prSet/>
      <dgm:spPr/>
      <dgm:t>
        <a:bodyPr/>
        <a:lstStyle/>
        <a:p>
          <a:endParaRPr lang="es-EC"/>
        </a:p>
      </dgm:t>
    </dgm:pt>
    <dgm:pt modelId="{DCCFB35F-84AE-420B-A845-443B28EB6DC5}">
      <dgm:prSet phldrT="[Texto]" custT="1"/>
      <dgm:spPr/>
      <dgm:t>
        <a:bodyPr/>
        <a:lstStyle/>
        <a:p>
          <a:pPr algn="l"/>
          <a:endParaRPr lang="es-EC" sz="1600" dirty="0">
            <a:latin typeface="Helvetica" panose="020B0604020202020204" pitchFamily="34" charset="0"/>
            <a:cs typeface="Helvetica" panose="020B0604020202020204" pitchFamily="34" charset="0"/>
          </a:endParaRPr>
        </a:p>
      </dgm:t>
    </dgm:pt>
    <dgm:pt modelId="{D2E08E41-BEE5-4019-A827-0332B332A062}" type="sibTrans" cxnId="{792A7F76-DE03-4120-B569-C5CE40867237}">
      <dgm:prSet/>
      <dgm:spPr/>
      <dgm:t>
        <a:bodyPr/>
        <a:lstStyle/>
        <a:p>
          <a:endParaRPr lang="es-EC"/>
        </a:p>
      </dgm:t>
    </dgm:pt>
    <dgm:pt modelId="{FD29EA24-7B89-415A-92DA-ABB6719D1C1F}" type="parTrans" cxnId="{792A7F76-DE03-4120-B569-C5CE40867237}">
      <dgm:prSet/>
      <dgm:spPr/>
      <dgm:t>
        <a:bodyPr/>
        <a:lstStyle/>
        <a:p>
          <a:endParaRPr lang="es-EC"/>
        </a:p>
      </dgm:t>
    </dgm:pt>
    <dgm:pt modelId="{A7A99991-05DF-48DE-A82B-11AE2FDE9A32}">
      <dgm:prSet phldrT="[Texto]" custT="1"/>
      <dgm:spPr/>
      <dgm:t>
        <a:bodyPr/>
        <a:lstStyle/>
        <a:p>
          <a:pPr algn="ctr"/>
          <a:endParaRPr lang="es-EC" sz="1600" b="1" u="sng" dirty="0">
            <a:latin typeface="Helvetica" panose="020B0604020202020204" pitchFamily="34" charset="0"/>
            <a:cs typeface="Helvetica" panose="020B0604020202020204" pitchFamily="34" charset="0"/>
          </a:endParaRPr>
        </a:p>
      </dgm:t>
    </dgm:pt>
    <dgm:pt modelId="{F4B493BE-CF02-4912-9244-ED9C3177A249}" type="sibTrans" cxnId="{E8FD0E13-6C9B-4DA6-8769-7735CD2219A1}">
      <dgm:prSet/>
      <dgm:spPr/>
      <dgm:t>
        <a:bodyPr/>
        <a:lstStyle/>
        <a:p>
          <a:endParaRPr lang="es-EC"/>
        </a:p>
      </dgm:t>
    </dgm:pt>
    <dgm:pt modelId="{78E07D60-E729-4B46-8618-774F008AC46D}" type="parTrans" cxnId="{E8FD0E13-6C9B-4DA6-8769-7735CD2219A1}">
      <dgm:prSet/>
      <dgm:spPr/>
      <dgm:t>
        <a:bodyPr/>
        <a:lstStyle/>
        <a:p>
          <a:endParaRPr lang="es-EC"/>
        </a:p>
      </dgm:t>
    </dgm:pt>
    <dgm:pt modelId="{87D1466B-043B-42B9-9635-96D4AD4B3E17}">
      <dgm:prSet/>
      <dgm:spPr/>
      <dgm:t>
        <a:bodyPr/>
        <a:lstStyle/>
        <a:p>
          <a:r>
            <a:rPr lang="es-EC" dirty="0" smtClean="0"/>
            <a:t>ENFOQUE</a:t>
          </a:r>
        </a:p>
        <a:p>
          <a:r>
            <a:rPr lang="es-EC" dirty="0" smtClean="0"/>
            <a:t>Cuantitativo</a:t>
          </a:r>
          <a:endParaRPr lang="es-EC" dirty="0"/>
        </a:p>
      </dgm:t>
    </dgm:pt>
    <dgm:pt modelId="{EC395B0B-E560-4D8E-938C-7359E8E7E135}" type="parTrans" cxnId="{C86AE839-A737-4661-9150-0A985DB7A65A}">
      <dgm:prSet/>
      <dgm:spPr/>
      <dgm:t>
        <a:bodyPr/>
        <a:lstStyle/>
        <a:p>
          <a:endParaRPr lang="es-EC"/>
        </a:p>
      </dgm:t>
    </dgm:pt>
    <dgm:pt modelId="{D2E1DC6E-CB71-4BDF-BFBA-9952947AF33F}" type="sibTrans" cxnId="{C86AE839-A737-4661-9150-0A985DB7A65A}">
      <dgm:prSet/>
      <dgm:spPr/>
      <dgm:t>
        <a:bodyPr/>
        <a:lstStyle/>
        <a:p>
          <a:endParaRPr lang="es-EC"/>
        </a:p>
      </dgm:t>
    </dgm:pt>
    <dgm:pt modelId="{C4723553-390E-405E-B308-C46BAAF1D3D1}" type="pres">
      <dgm:prSet presAssocID="{239F3BA8-FA10-4341-BC84-891B2B292D5D}" presName="Name0" presStyleCnt="0">
        <dgm:presLayoutVars>
          <dgm:chMax val="7"/>
          <dgm:chPref val="7"/>
          <dgm:dir/>
          <dgm:animLvl val="lvl"/>
        </dgm:presLayoutVars>
      </dgm:prSet>
      <dgm:spPr/>
      <dgm:t>
        <a:bodyPr/>
        <a:lstStyle/>
        <a:p>
          <a:endParaRPr lang="es-EC"/>
        </a:p>
      </dgm:t>
    </dgm:pt>
    <dgm:pt modelId="{C1E30AA0-87E5-494A-88AF-FA4EF158F8A4}" type="pres">
      <dgm:prSet presAssocID="{11459DBD-D023-4E56-8516-F7C415CCE345}" presName="Accent1" presStyleCnt="0"/>
      <dgm:spPr/>
    </dgm:pt>
    <dgm:pt modelId="{92F0F871-805B-4BAD-8004-F512A6E4D7C8}" type="pres">
      <dgm:prSet presAssocID="{11459DBD-D023-4E56-8516-F7C415CCE345}" presName="Accent" presStyleLbl="node1" presStyleIdx="0" presStyleCnt="2" custScaleX="99400" custScaleY="84037" custLinFactNeighborX="5156" custLinFactNeighborY="-6997"/>
      <dgm:spPr/>
    </dgm:pt>
    <dgm:pt modelId="{58F5451B-3672-413E-BE65-D207C470037D}" type="pres">
      <dgm:prSet presAssocID="{11459DBD-D023-4E56-8516-F7C415CCE345}" presName="Child1" presStyleLbl="revTx" presStyleIdx="0" presStyleCnt="3" custScaleX="126849" custScaleY="95290" custLinFactY="-40136" custLinFactNeighborX="-75217" custLinFactNeighborY="-100000">
        <dgm:presLayoutVars>
          <dgm:chMax val="0"/>
          <dgm:chPref val="0"/>
          <dgm:bulletEnabled val="1"/>
        </dgm:presLayoutVars>
      </dgm:prSet>
      <dgm:spPr/>
      <dgm:t>
        <a:bodyPr/>
        <a:lstStyle/>
        <a:p>
          <a:endParaRPr lang="es-EC"/>
        </a:p>
      </dgm:t>
    </dgm:pt>
    <dgm:pt modelId="{0212BD82-F488-48D6-BD97-F46F9E2849E8}" type="pres">
      <dgm:prSet presAssocID="{11459DBD-D023-4E56-8516-F7C415CCE345}" presName="Parent1" presStyleLbl="revTx" presStyleIdx="1" presStyleCnt="3">
        <dgm:presLayoutVars>
          <dgm:chMax val="1"/>
          <dgm:chPref val="1"/>
          <dgm:bulletEnabled val="1"/>
        </dgm:presLayoutVars>
      </dgm:prSet>
      <dgm:spPr/>
      <dgm:t>
        <a:bodyPr/>
        <a:lstStyle/>
        <a:p>
          <a:endParaRPr lang="es-EC"/>
        </a:p>
      </dgm:t>
    </dgm:pt>
    <dgm:pt modelId="{C0EB3E0D-11FB-49E3-9352-E860C7EA41E0}" type="pres">
      <dgm:prSet presAssocID="{87D1466B-043B-42B9-9635-96D4AD4B3E17}" presName="Accent2" presStyleCnt="0"/>
      <dgm:spPr/>
    </dgm:pt>
    <dgm:pt modelId="{8A570578-8030-4E9E-B1A6-499EE256CA88}" type="pres">
      <dgm:prSet presAssocID="{87D1466B-043B-42B9-9635-96D4AD4B3E17}" presName="Accent" presStyleLbl="node1" presStyleIdx="1" presStyleCnt="2"/>
      <dgm:spPr/>
    </dgm:pt>
    <dgm:pt modelId="{36624D1B-0663-4B89-B97C-9977C0A3AFDA}" type="pres">
      <dgm:prSet presAssocID="{87D1466B-043B-42B9-9635-96D4AD4B3E17}" presName="Parent2" presStyleLbl="revTx" presStyleIdx="2" presStyleCnt="3">
        <dgm:presLayoutVars>
          <dgm:chMax val="1"/>
          <dgm:chPref val="1"/>
          <dgm:bulletEnabled val="1"/>
        </dgm:presLayoutVars>
      </dgm:prSet>
      <dgm:spPr/>
      <dgm:t>
        <a:bodyPr/>
        <a:lstStyle/>
        <a:p>
          <a:endParaRPr lang="es-EC"/>
        </a:p>
      </dgm:t>
    </dgm:pt>
  </dgm:ptLst>
  <dgm:cxnLst>
    <dgm:cxn modelId="{36EDC612-4A0D-4617-949E-6A8599B83E1D}" srcId="{239F3BA8-FA10-4341-BC84-891B2B292D5D}" destId="{11459DBD-D023-4E56-8516-F7C415CCE345}" srcOrd="0" destOrd="0" parTransId="{715C3B0C-F1C1-485E-966C-A2DE3649FAA1}" sibTransId="{EA88613C-977F-4D25-BAE7-B84175668AD1}"/>
    <dgm:cxn modelId="{15A02EFC-2615-4B9E-B359-EF3A9E5DAB1D}" type="presOf" srcId="{239F3BA8-FA10-4341-BC84-891B2B292D5D}" destId="{C4723553-390E-405E-B308-C46BAAF1D3D1}" srcOrd="0" destOrd="0" presId="urn:microsoft.com/office/officeart/2009/layout/CircleArrowProcess"/>
    <dgm:cxn modelId="{C86AE839-A737-4661-9150-0A985DB7A65A}" srcId="{239F3BA8-FA10-4341-BC84-891B2B292D5D}" destId="{87D1466B-043B-42B9-9635-96D4AD4B3E17}" srcOrd="1" destOrd="0" parTransId="{EC395B0B-E560-4D8E-938C-7359E8E7E135}" sibTransId="{D2E1DC6E-CB71-4BDF-BFBA-9952947AF33F}"/>
    <dgm:cxn modelId="{E8FD0E13-6C9B-4DA6-8769-7735CD2219A1}" srcId="{11459DBD-D023-4E56-8516-F7C415CCE345}" destId="{A7A99991-05DF-48DE-A82B-11AE2FDE9A32}" srcOrd="0" destOrd="0" parTransId="{78E07D60-E729-4B46-8618-774F008AC46D}" sibTransId="{F4B493BE-CF02-4912-9244-ED9C3177A249}"/>
    <dgm:cxn modelId="{D1B85403-85D6-41B5-8EB7-4B3385329643}" type="presOf" srcId="{11459DBD-D023-4E56-8516-F7C415CCE345}" destId="{0212BD82-F488-48D6-BD97-F46F9E2849E8}" srcOrd="0" destOrd="0" presId="urn:microsoft.com/office/officeart/2009/layout/CircleArrowProcess"/>
    <dgm:cxn modelId="{D002A0C6-C0C8-4335-ABD2-E7B27D574DAD}" type="presOf" srcId="{87D1466B-043B-42B9-9635-96D4AD4B3E17}" destId="{36624D1B-0663-4B89-B97C-9977C0A3AFDA}" srcOrd="0" destOrd="0" presId="urn:microsoft.com/office/officeart/2009/layout/CircleArrowProcess"/>
    <dgm:cxn modelId="{6C42AC33-130D-4EF3-8F7B-3378470E59C9}" type="presOf" srcId="{DCCFB35F-84AE-420B-A845-443B28EB6DC5}" destId="{58F5451B-3672-413E-BE65-D207C470037D}" srcOrd="0" destOrd="1" presId="urn:microsoft.com/office/officeart/2009/layout/CircleArrowProcess"/>
    <dgm:cxn modelId="{792A7F76-DE03-4120-B569-C5CE40867237}" srcId="{11459DBD-D023-4E56-8516-F7C415CCE345}" destId="{DCCFB35F-84AE-420B-A845-443B28EB6DC5}" srcOrd="1" destOrd="0" parTransId="{FD29EA24-7B89-415A-92DA-ABB6719D1C1F}" sibTransId="{D2E08E41-BEE5-4019-A827-0332B332A062}"/>
    <dgm:cxn modelId="{7BBCB372-DE90-46AC-A48D-890962D60272}" type="presOf" srcId="{A7A99991-05DF-48DE-A82B-11AE2FDE9A32}" destId="{58F5451B-3672-413E-BE65-D207C470037D}" srcOrd="0" destOrd="0" presId="urn:microsoft.com/office/officeart/2009/layout/CircleArrowProcess"/>
    <dgm:cxn modelId="{C76AC4A9-6E67-405B-8C11-5F31EC03CE78}" type="presParOf" srcId="{C4723553-390E-405E-B308-C46BAAF1D3D1}" destId="{C1E30AA0-87E5-494A-88AF-FA4EF158F8A4}" srcOrd="0" destOrd="0" presId="urn:microsoft.com/office/officeart/2009/layout/CircleArrowProcess"/>
    <dgm:cxn modelId="{41543A44-9B0A-4FD8-BE17-24B1D21BFE02}" type="presParOf" srcId="{C1E30AA0-87E5-494A-88AF-FA4EF158F8A4}" destId="{92F0F871-805B-4BAD-8004-F512A6E4D7C8}" srcOrd="0" destOrd="0" presId="urn:microsoft.com/office/officeart/2009/layout/CircleArrowProcess"/>
    <dgm:cxn modelId="{1D1E8402-691B-42EE-8D26-AFFA7187A70D}" type="presParOf" srcId="{C4723553-390E-405E-B308-C46BAAF1D3D1}" destId="{58F5451B-3672-413E-BE65-D207C470037D}" srcOrd="1" destOrd="0" presId="urn:microsoft.com/office/officeart/2009/layout/CircleArrowProcess"/>
    <dgm:cxn modelId="{B9D79383-C673-4AD6-B0A5-79FDDADDF198}" type="presParOf" srcId="{C4723553-390E-405E-B308-C46BAAF1D3D1}" destId="{0212BD82-F488-48D6-BD97-F46F9E2849E8}" srcOrd="2" destOrd="0" presId="urn:microsoft.com/office/officeart/2009/layout/CircleArrowProcess"/>
    <dgm:cxn modelId="{3392D8C1-495D-411E-9232-9DBA4F444C49}" type="presParOf" srcId="{C4723553-390E-405E-B308-C46BAAF1D3D1}" destId="{C0EB3E0D-11FB-49E3-9352-E860C7EA41E0}" srcOrd="3" destOrd="0" presId="urn:microsoft.com/office/officeart/2009/layout/CircleArrowProcess"/>
    <dgm:cxn modelId="{0D94A61B-EBA6-4B27-AAB7-48E83EB135A6}" type="presParOf" srcId="{C0EB3E0D-11FB-49E3-9352-E860C7EA41E0}" destId="{8A570578-8030-4E9E-B1A6-499EE256CA88}" srcOrd="0" destOrd="0" presId="urn:microsoft.com/office/officeart/2009/layout/CircleArrowProcess"/>
    <dgm:cxn modelId="{B93914BC-0A35-4E90-8570-DCE1A1013124}" type="presParOf" srcId="{C4723553-390E-405E-B308-C46BAAF1D3D1}" destId="{36624D1B-0663-4B89-B97C-9977C0A3AFDA}" srcOrd="4" destOrd="0" presId="urn:microsoft.com/office/officeart/2009/layout/CircleArrowProcess"/>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47ED64-0575-4831-892A-D9996332A7F0}"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s-EC"/>
        </a:p>
      </dgm:t>
    </dgm:pt>
    <dgm:pt modelId="{1F8102C1-A157-4D8D-8063-45BF3F5746BC}">
      <dgm:prSet phldrT="[Texto]" custT="1"/>
      <dgm:spPr/>
      <dgm:t>
        <a:bodyPr/>
        <a:lstStyle/>
        <a:p>
          <a:pPr algn="ctr"/>
          <a:endParaRPr lang="es-EC" sz="1600" b="1" dirty="0" smtClean="0">
            <a:solidFill>
              <a:schemeClr val="tx1"/>
            </a:solidFill>
          </a:endParaRPr>
        </a:p>
        <a:p>
          <a:pPr algn="ctr"/>
          <a:r>
            <a:rPr lang="es-EC" sz="1600" b="1" dirty="0" smtClean="0">
              <a:solidFill>
                <a:schemeClr val="tx1"/>
              </a:solidFill>
            </a:rPr>
            <a:t> Representante Bolsa de Valores de Guayaquil</a:t>
          </a:r>
          <a:endParaRPr lang="es-EC" sz="1600" b="1" dirty="0">
            <a:solidFill>
              <a:schemeClr val="tx1"/>
            </a:solidFill>
          </a:endParaRPr>
        </a:p>
      </dgm:t>
    </dgm:pt>
    <dgm:pt modelId="{07FB5B59-6F15-4E80-88C5-0EA24E3B5999}" type="parTrans" cxnId="{6D09CFC9-4035-4E8A-B005-3091CC92483B}">
      <dgm:prSet/>
      <dgm:spPr/>
      <dgm:t>
        <a:bodyPr/>
        <a:lstStyle/>
        <a:p>
          <a:endParaRPr lang="es-EC" sz="2000">
            <a:solidFill>
              <a:schemeClr val="tx1"/>
            </a:solidFill>
          </a:endParaRPr>
        </a:p>
      </dgm:t>
    </dgm:pt>
    <dgm:pt modelId="{375D796D-F901-43ED-865F-C8EACD7D9963}" type="sibTrans" cxnId="{6D09CFC9-4035-4E8A-B005-3091CC92483B}">
      <dgm:prSet custT="1"/>
      <dgm:spPr/>
      <dgm:t>
        <a:bodyPr/>
        <a:lstStyle/>
        <a:p>
          <a:endParaRPr lang="es-EC" sz="3200">
            <a:solidFill>
              <a:schemeClr val="tx1"/>
            </a:solidFill>
          </a:endParaRPr>
        </a:p>
      </dgm:t>
    </dgm:pt>
    <dgm:pt modelId="{5AD1582C-A643-4C07-891E-F7B362A4838D}">
      <dgm:prSet phldrT="[Texto]" custT="1"/>
      <dgm:spPr/>
      <dgm:t>
        <a:bodyPr/>
        <a:lstStyle/>
        <a:p>
          <a:pPr algn="l"/>
          <a:r>
            <a:rPr lang="es-EC" sz="1400" dirty="0" smtClean="0">
              <a:solidFill>
                <a:schemeClr val="tx1"/>
              </a:solidFill>
            </a:rPr>
            <a:t>Disponen del Sistema Electrónico Bursátil (SEB), que permite las transacciones de las casas de valores en país.   Adicional a este parámetro no disponen de algún sistema que permita el juego de bolsa o simulación .</a:t>
          </a:r>
        </a:p>
        <a:p>
          <a:pPr algn="l"/>
          <a:endParaRPr lang="es-EC" sz="1400" dirty="0">
            <a:solidFill>
              <a:schemeClr val="tx1"/>
            </a:solidFill>
          </a:endParaRPr>
        </a:p>
      </dgm:t>
    </dgm:pt>
    <dgm:pt modelId="{2D10ACF6-53D0-40E3-8708-1DA629F7A1C1}" type="parTrans" cxnId="{542FE123-9877-437D-B358-100D53BE2C5C}">
      <dgm:prSet/>
      <dgm:spPr/>
      <dgm:t>
        <a:bodyPr/>
        <a:lstStyle/>
        <a:p>
          <a:endParaRPr lang="es-EC" sz="2000">
            <a:solidFill>
              <a:schemeClr val="tx1"/>
            </a:solidFill>
          </a:endParaRPr>
        </a:p>
      </dgm:t>
    </dgm:pt>
    <dgm:pt modelId="{F2353C39-77AE-4C77-BD71-94F5586DBDCB}" type="sibTrans" cxnId="{542FE123-9877-437D-B358-100D53BE2C5C}">
      <dgm:prSet custT="1"/>
      <dgm:spPr/>
      <dgm:t>
        <a:bodyPr/>
        <a:lstStyle/>
        <a:p>
          <a:endParaRPr lang="es-EC" sz="3200">
            <a:solidFill>
              <a:schemeClr val="tx1"/>
            </a:solidFill>
          </a:endParaRPr>
        </a:p>
      </dgm:t>
    </dgm:pt>
    <dgm:pt modelId="{B7F6992B-AD21-482F-A60F-7837A8B5EC3A}">
      <dgm:prSet phldrT="[Texto]" custT="1"/>
      <dgm:spPr/>
      <dgm:t>
        <a:bodyPr anchor="t"/>
        <a:lstStyle/>
        <a:p>
          <a:r>
            <a:rPr lang="es-EC" sz="1400" dirty="0" smtClean="0">
              <a:solidFill>
                <a:schemeClr val="tx1"/>
              </a:solidFill>
            </a:rPr>
            <a:t>Para los modelos financieros a aplicar, se deben considerar los emitidos por el reglamento del Consejo Nacional de Valores (CNV). Razones de liquidez, razones de actividad, razones de endeudamiento y razones de rendimiento. </a:t>
          </a:r>
        </a:p>
        <a:p>
          <a:r>
            <a:rPr lang="es-EC" sz="1400" dirty="0" smtClean="0">
              <a:solidFill>
                <a:schemeClr val="tx1"/>
              </a:solidFill>
            </a:rPr>
            <a:t>.</a:t>
          </a:r>
        </a:p>
      </dgm:t>
    </dgm:pt>
    <dgm:pt modelId="{F20197BB-43EC-4310-AAD5-2E289F5C1688}" type="sibTrans" cxnId="{850B37C4-CCF2-4CDE-8D53-7BE0993C7DBC}">
      <dgm:prSet custT="1"/>
      <dgm:spPr/>
      <dgm:t>
        <a:bodyPr/>
        <a:lstStyle/>
        <a:p>
          <a:endParaRPr lang="es-EC" sz="3200">
            <a:solidFill>
              <a:schemeClr val="tx1"/>
            </a:solidFill>
          </a:endParaRPr>
        </a:p>
      </dgm:t>
    </dgm:pt>
    <dgm:pt modelId="{581AB783-940E-48B5-8AA2-0F605B2B0033}" type="parTrans" cxnId="{850B37C4-CCF2-4CDE-8D53-7BE0993C7DBC}">
      <dgm:prSet/>
      <dgm:spPr/>
      <dgm:t>
        <a:bodyPr/>
        <a:lstStyle/>
        <a:p>
          <a:endParaRPr lang="es-EC" sz="2000">
            <a:solidFill>
              <a:schemeClr val="tx1"/>
            </a:solidFill>
          </a:endParaRPr>
        </a:p>
      </dgm:t>
    </dgm:pt>
    <dgm:pt modelId="{51A68296-7F51-4ABA-AD8E-901DF236C99E}">
      <dgm:prSet/>
      <dgm:spPr/>
      <dgm:t>
        <a:bodyPr/>
        <a:lstStyle/>
        <a:p>
          <a:endParaRPr lang="es-EC" sz="2000">
            <a:solidFill>
              <a:schemeClr val="tx1"/>
            </a:solidFill>
          </a:endParaRPr>
        </a:p>
      </dgm:t>
    </dgm:pt>
    <dgm:pt modelId="{BD1F1713-C87F-457B-9ED7-569919BE306D}" type="parTrans" cxnId="{DBB6388B-B1BE-45EF-B70B-5EDD8B24EA20}">
      <dgm:prSet/>
      <dgm:spPr/>
      <dgm:t>
        <a:bodyPr/>
        <a:lstStyle/>
        <a:p>
          <a:endParaRPr lang="es-EC" sz="2000">
            <a:solidFill>
              <a:schemeClr val="tx1"/>
            </a:solidFill>
          </a:endParaRPr>
        </a:p>
      </dgm:t>
    </dgm:pt>
    <dgm:pt modelId="{93236971-8456-450B-B785-AC86CF93592B}" type="sibTrans" cxnId="{DBB6388B-B1BE-45EF-B70B-5EDD8B24EA20}">
      <dgm:prSet/>
      <dgm:spPr/>
      <dgm:t>
        <a:bodyPr/>
        <a:lstStyle/>
        <a:p>
          <a:endParaRPr lang="es-EC" sz="2000">
            <a:solidFill>
              <a:schemeClr val="tx1"/>
            </a:solidFill>
          </a:endParaRPr>
        </a:p>
      </dgm:t>
    </dgm:pt>
    <dgm:pt modelId="{9EE11082-5B41-4AC9-8176-41C8EA37CF97}">
      <dgm:prSet/>
      <dgm:spPr/>
      <dgm:t>
        <a:bodyPr/>
        <a:lstStyle/>
        <a:p>
          <a:endParaRPr lang="es-EC" sz="2000">
            <a:solidFill>
              <a:schemeClr val="tx1"/>
            </a:solidFill>
          </a:endParaRPr>
        </a:p>
      </dgm:t>
    </dgm:pt>
    <dgm:pt modelId="{C4E0A9CE-1786-4F88-8CC9-32B84F4AD6DF}" type="parTrans" cxnId="{BBA0530E-6EC3-4CAF-8D58-6360A5088ED8}">
      <dgm:prSet/>
      <dgm:spPr/>
      <dgm:t>
        <a:bodyPr/>
        <a:lstStyle/>
        <a:p>
          <a:endParaRPr lang="es-EC" sz="2000">
            <a:solidFill>
              <a:schemeClr val="tx1"/>
            </a:solidFill>
          </a:endParaRPr>
        </a:p>
      </dgm:t>
    </dgm:pt>
    <dgm:pt modelId="{6C72115C-4CE2-474D-8AEA-BF057737F279}" type="sibTrans" cxnId="{BBA0530E-6EC3-4CAF-8D58-6360A5088ED8}">
      <dgm:prSet/>
      <dgm:spPr/>
      <dgm:t>
        <a:bodyPr/>
        <a:lstStyle/>
        <a:p>
          <a:endParaRPr lang="es-EC" sz="2000">
            <a:solidFill>
              <a:schemeClr val="tx1"/>
            </a:solidFill>
          </a:endParaRPr>
        </a:p>
      </dgm:t>
    </dgm:pt>
    <dgm:pt modelId="{ACEEF05A-E656-4F54-A334-633BB4F8D325}">
      <dgm:prSet/>
      <dgm:spPr/>
      <dgm:t>
        <a:bodyPr/>
        <a:lstStyle/>
        <a:p>
          <a:endParaRPr lang="es-EC" sz="2000">
            <a:solidFill>
              <a:schemeClr val="tx1"/>
            </a:solidFill>
          </a:endParaRPr>
        </a:p>
      </dgm:t>
    </dgm:pt>
    <dgm:pt modelId="{CE82682B-AE45-4E7A-80D3-6FCEE4A30DBC}" type="parTrans" cxnId="{B0C8715D-1E67-4275-9D69-2E4F20D01ADB}">
      <dgm:prSet/>
      <dgm:spPr/>
      <dgm:t>
        <a:bodyPr/>
        <a:lstStyle/>
        <a:p>
          <a:endParaRPr lang="es-EC" sz="2000">
            <a:solidFill>
              <a:schemeClr val="tx1"/>
            </a:solidFill>
          </a:endParaRPr>
        </a:p>
      </dgm:t>
    </dgm:pt>
    <dgm:pt modelId="{2603296E-428A-487C-A230-AE0EFAF20206}" type="sibTrans" cxnId="{B0C8715D-1E67-4275-9D69-2E4F20D01ADB}">
      <dgm:prSet/>
      <dgm:spPr/>
      <dgm:t>
        <a:bodyPr/>
        <a:lstStyle/>
        <a:p>
          <a:endParaRPr lang="es-EC" sz="2000">
            <a:solidFill>
              <a:schemeClr val="tx1"/>
            </a:solidFill>
          </a:endParaRPr>
        </a:p>
      </dgm:t>
    </dgm:pt>
    <dgm:pt modelId="{B51BECE3-398A-40C0-B9E7-11F1A9056D0A}">
      <dgm:prSet phldrT="[Texto]"/>
      <dgm:spPr/>
      <dgm:t>
        <a:bodyPr/>
        <a:lstStyle/>
        <a:p>
          <a:endParaRPr lang="es-EC" sz="2000" dirty="0">
            <a:solidFill>
              <a:schemeClr val="tx1"/>
            </a:solidFill>
          </a:endParaRPr>
        </a:p>
      </dgm:t>
    </dgm:pt>
    <dgm:pt modelId="{2C5603C9-4553-4947-929B-4EA1ECB33DF6}" type="parTrans" cxnId="{B9435137-90F2-46C3-8F7A-20E97413FB44}">
      <dgm:prSet/>
      <dgm:spPr/>
      <dgm:t>
        <a:bodyPr/>
        <a:lstStyle/>
        <a:p>
          <a:endParaRPr lang="es-EC" sz="2000">
            <a:solidFill>
              <a:schemeClr val="tx1"/>
            </a:solidFill>
          </a:endParaRPr>
        </a:p>
      </dgm:t>
    </dgm:pt>
    <dgm:pt modelId="{8B6F0092-73DF-4FB8-B782-695F6BDC3BBF}" type="sibTrans" cxnId="{B9435137-90F2-46C3-8F7A-20E97413FB44}">
      <dgm:prSet/>
      <dgm:spPr/>
      <dgm:t>
        <a:bodyPr/>
        <a:lstStyle/>
        <a:p>
          <a:endParaRPr lang="es-EC" sz="2000">
            <a:solidFill>
              <a:schemeClr val="tx1"/>
            </a:solidFill>
          </a:endParaRPr>
        </a:p>
      </dgm:t>
    </dgm:pt>
    <dgm:pt modelId="{4F0D036A-4F4F-46B8-AF7A-B7B588E83A5F}">
      <dgm:prSet phldrT="[Texto]" custT="1"/>
      <dgm:spPr/>
      <dgm:t>
        <a:bodyPr/>
        <a:lstStyle/>
        <a:p>
          <a:r>
            <a:rPr lang="es-EC" sz="1400" dirty="0" smtClean="0">
              <a:solidFill>
                <a:schemeClr val="tx1"/>
              </a:solidFill>
            </a:rPr>
            <a:t>No  se ha visto necesario la incorporación de fundamentos técnicos. Según su metodología la aplicación de curvas de rendimiento se aplicaran según la negociación a realizar y el vector de precios para la valoración de acciones que están en el mercado</a:t>
          </a:r>
          <a:endParaRPr lang="es-EC" sz="1400" dirty="0">
            <a:solidFill>
              <a:schemeClr val="tx1"/>
            </a:solidFill>
          </a:endParaRPr>
        </a:p>
      </dgm:t>
    </dgm:pt>
    <dgm:pt modelId="{7AA7576D-550C-4AA0-8259-222BB14F96A3}" type="parTrans" cxnId="{BDA636FC-1E92-41F1-9829-93BC9A51DC86}">
      <dgm:prSet/>
      <dgm:spPr/>
      <dgm:t>
        <a:bodyPr/>
        <a:lstStyle/>
        <a:p>
          <a:endParaRPr lang="es-EC" sz="2000">
            <a:solidFill>
              <a:schemeClr val="tx1"/>
            </a:solidFill>
          </a:endParaRPr>
        </a:p>
      </dgm:t>
    </dgm:pt>
    <dgm:pt modelId="{F2EC1400-BBD5-4177-9B92-7F4DBA83B267}" type="sibTrans" cxnId="{BDA636FC-1E92-41F1-9829-93BC9A51DC86}">
      <dgm:prSet custT="1"/>
      <dgm:spPr/>
      <dgm:t>
        <a:bodyPr/>
        <a:lstStyle/>
        <a:p>
          <a:endParaRPr lang="es-EC" sz="3200">
            <a:solidFill>
              <a:schemeClr val="tx1"/>
            </a:solidFill>
          </a:endParaRPr>
        </a:p>
      </dgm:t>
    </dgm:pt>
    <dgm:pt modelId="{9E5766D2-F8CA-4EF7-A297-17DF2348A3E1}">
      <dgm:prSet custT="1"/>
      <dgm:spPr/>
      <dgm:t>
        <a:bodyPr/>
        <a:lstStyle/>
        <a:p>
          <a:r>
            <a:rPr lang="es-EC" sz="1400" dirty="0" smtClean="0">
              <a:solidFill>
                <a:schemeClr val="tx1"/>
              </a:solidFill>
            </a:rPr>
            <a:t>Toda negociación debe estar dentro del sistema de mercado de capitales y por medio de la Superintendencia de Compañías deben ser y transparentes.</a:t>
          </a:r>
        </a:p>
      </dgm:t>
    </dgm:pt>
    <dgm:pt modelId="{A6CCB561-CF75-414D-8621-5F34A9853C23}" type="parTrans" cxnId="{4C0B7D00-EE95-4BFC-BB45-2EBC48B0BC38}">
      <dgm:prSet/>
      <dgm:spPr/>
      <dgm:t>
        <a:bodyPr/>
        <a:lstStyle/>
        <a:p>
          <a:endParaRPr lang="es-EC" sz="2000">
            <a:solidFill>
              <a:schemeClr val="tx1"/>
            </a:solidFill>
          </a:endParaRPr>
        </a:p>
      </dgm:t>
    </dgm:pt>
    <dgm:pt modelId="{A02A9E71-B00F-4FC1-BB1F-68EDEA20E4FE}" type="sibTrans" cxnId="{4C0B7D00-EE95-4BFC-BB45-2EBC48B0BC38}">
      <dgm:prSet/>
      <dgm:spPr/>
      <dgm:t>
        <a:bodyPr/>
        <a:lstStyle/>
        <a:p>
          <a:endParaRPr lang="es-EC" sz="2000">
            <a:solidFill>
              <a:schemeClr val="tx1"/>
            </a:solidFill>
          </a:endParaRPr>
        </a:p>
      </dgm:t>
    </dgm:pt>
    <dgm:pt modelId="{C012BFEF-9135-497D-A314-499DCB7A480F}">
      <dgm:prSet/>
      <dgm:spPr/>
      <dgm:t>
        <a:bodyPr/>
        <a:lstStyle/>
        <a:p>
          <a:endParaRPr lang="es-EC" sz="2000" dirty="0" smtClean="0">
            <a:solidFill>
              <a:schemeClr val="tx1"/>
            </a:solidFill>
          </a:endParaRPr>
        </a:p>
      </dgm:t>
    </dgm:pt>
    <dgm:pt modelId="{C90C0527-154B-46D6-B2F4-2A0AECE7BA72}" type="parTrans" cxnId="{D4B72A4A-D4C7-4C1B-A5F0-2DA274B1E7E5}">
      <dgm:prSet/>
      <dgm:spPr/>
      <dgm:t>
        <a:bodyPr/>
        <a:lstStyle/>
        <a:p>
          <a:endParaRPr lang="es-EC" sz="2000">
            <a:solidFill>
              <a:schemeClr val="tx1"/>
            </a:solidFill>
          </a:endParaRPr>
        </a:p>
      </dgm:t>
    </dgm:pt>
    <dgm:pt modelId="{30AB7F41-AA4E-44DC-86FD-904CB7E2B179}" type="sibTrans" cxnId="{D4B72A4A-D4C7-4C1B-A5F0-2DA274B1E7E5}">
      <dgm:prSet/>
      <dgm:spPr/>
      <dgm:t>
        <a:bodyPr/>
        <a:lstStyle/>
        <a:p>
          <a:endParaRPr lang="es-EC" sz="2000">
            <a:solidFill>
              <a:schemeClr val="tx1"/>
            </a:solidFill>
          </a:endParaRPr>
        </a:p>
      </dgm:t>
    </dgm:pt>
    <dgm:pt modelId="{D7465884-75B6-4809-816F-547C4E00D4F9}" type="pres">
      <dgm:prSet presAssocID="{1E47ED64-0575-4831-892A-D9996332A7F0}" presName="outerComposite" presStyleCnt="0">
        <dgm:presLayoutVars>
          <dgm:chMax val="5"/>
          <dgm:dir/>
          <dgm:resizeHandles val="exact"/>
        </dgm:presLayoutVars>
      </dgm:prSet>
      <dgm:spPr/>
      <dgm:t>
        <a:bodyPr/>
        <a:lstStyle/>
        <a:p>
          <a:endParaRPr lang="es-EC"/>
        </a:p>
      </dgm:t>
    </dgm:pt>
    <dgm:pt modelId="{2D656A8D-2678-4996-B047-41CE08D9B877}" type="pres">
      <dgm:prSet presAssocID="{1E47ED64-0575-4831-892A-D9996332A7F0}" presName="dummyMaxCanvas" presStyleCnt="0">
        <dgm:presLayoutVars/>
      </dgm:prSet>
      <dgm:spPr/>
      <dgm:t>
        <a:bodyPr/>
        <a:lstStyle/>
        <a:p>
          <a:endParaRPr lang="es-EC"/>
        </a:p>
      </dgm:t>
    </dgm:pt>
    <dgm:pt modelId="{FE065000-1E9F-4413-9FC6-487D9BAD69E8}" type="pres">
      <dgm:prSet presAssocID="{1E47ED64-0575-4831-892A-D9996332A7F0}" presName="FiveNodes_1" presStyleLbl="node1" presStyleIdx="0" presStyleCnt="5">
        <dgm:presLayoutVars>
          <dgm:bulletEnabled val="1"/>
        </dgm:presLayoutVars>
      </dgm:prSet>
      <dgm:spPr/>
      <dgm:t>
        <a:bodyPr/>
        <a:lstStyle/>
        <a:p>
          <a:endParaRPr lang="es-EC"/>
        </a:p>
      </dgm:t>
    </dgm:pt>
    <dgm:pt modelId="{815478FD-59CD-4C51-A4B5-A3A11E88F361}" type="pres">
      <dgm:prSet presAssocID="{1E47ED64-0575-4831-892A-D9996332A7F0}" presName="FiveNodes_2" presStyleLbl="node1" presStyleIdx="1" presStyleCnt="5">
        <dgm:presLayoutVars>
          <dgm:bulletEnabled val="1"/>
        </dgm:presLayoutVars>
      </dgm:prSet>
      <dgm:spPr/>
      <dgm:t>
        <a:bodyPr/>
        <a:lstStyle/>
        <a:p>
          <a:endParaRPr lang="es-EC"/>
        </a:p>
      </dgm:t>
    </dgm:pt>
    <dgm:pt modelId="{B7698089-161C-41D3-83E8-600B56A5BFAB}" type="pres">
      <dgm:prSet presAssocID="{1E47ED64-0575-4831-892A-D9996332A7F0}" presName="FiveNodes_3" presStyleLbl="node1" presStyleIdx="2" presStyleCnt="5">
        <dgm:presLayoutVars>
          <dgm:bulletEnabled val="1"/>
        </dgm:presLayoutVars>
      </dgm:prSet>
      <dgm:spPr/>
      <dgm:t>
        <a:bodyPr/>
        <a:lstStyle/>
        <a:p>
          <a:endParaRPr lang="es-EC"/>
        </a:p>
      </dgm:t>
    </dgm:pt>
    <dgm:pt modelId="{E0CABCBE-A264-450E-A67C-66AACCBD1301}" type="pres">
      <dgm:prSet presAssocID="{1E47ED64-0575-4831-892A-D9996332A7F0}" presName="FiveNodes_4" presStyleLbl="node1" presStyleIdx="3" presStyleCnt="5" custScaleY="124880">
        <dgm:presLayoutVars>
          <dgm:bulletEnabled val="1"/>
        </dgm:presLayoutVars>
      </dgm:prSet>
      <dgm:spPr/>
      <dgm:t>
        <a:bodyPr/>
        <a:lstStyle/>
        <a:p>
          <a:endParaRPr lang="es-EC"/>
        </a:p>
      </dgm:t>
    </dgm:pt>
    <dgm:pt modelId="{F204C41E-B118-4697-ACDD-510A0378853E}" type="pres">
      <dgm:prSet presAssocID="{1E47ED64-0575-4831-892A-D9996332A7F0}" presName="FiveNodes_5" presStyleLbl="node1" presStyleIdx="4" presStyleCnt="5">
        <dgm:presLayoutVars>
          <dgm:bulletEnabled val="1"/>
        </dgm:presLayoutVars>
      </dgm:prSet>
      <dgm:spPr/>
      <dgm:t>
        <a:bodyPr/>
        <a:lstStyle/>
        <a:p>
          <a:endParaRPr lang="es-EC"/>
        </a:p>
      </dgm:t>
    </dgm:pt>
    <dgm:pt modelId="{67FFAE3B-1B67-402E-A35D-384FB932148A}" type="pres">
      <dgm:prSet presAssocID="{1E47ED64-0575-4831-892A-D9996332A7F0}" presName="FiveConn_1-2" presStyleLbl="fgAccFollowNode1" presStyleIdx="0" presStyleCnt="4">
        <dgm:presLayoutVars>
          <dgm:bulletEnabled val="1"/>
        </dgm:presLayoutVars>
      </dgm:prSet>
      <dgm:spPr/>
      <dgm:t>
        <a:bodyPr/>
        <a:lstStyle/>
        <a:p>
          <a:endParaRPr lang="es-EC"/>
        </a:p>
      </dgm:t>
    </dgm:pt>
    <dgm:pt modelId="{F18132EA-7A4D-4291-8249-7EAC0C0A467C}" type="pres">
      <dgm:prSet presAssocID="{1E47ED64-0575-4831-892A-D9996332A7F0}" presName="FiveConn_2-3" presStyleLbl="fgAccFollowNode1" presStyleIdx="1" presStyleCnt="4">
        <dgm:presLayoutVars>
          <dgm:bulletEnabled val="1"/>
        </dgm:presLayoutVars>
      </dgm:prSet>
      <dgm:spPr/>
      <dgm:t>
        <a:bodyPr/>
        <a:lstStyle/>
        <a:p>
          <a:endParaRPr lang="es-EC"/>
        </a:p>
      </dgm:t>
    </dgm:pt>
    <dgm:pt modelId="{4F6E5038-21F6-4DD3-9177-D15D4AA31AFB}" type="pres">
      <dgm:prSet presAssocID="{1E47ED64-0575-4831-892A-D9996332A7F0}" presName="FiveConn_3-4" presStyleLbl="fgAccFollowNode1" presStyleIdx="2" presStyleCnt="4">
        <dgm:presLayoutVars>
          <dgm:bulletEnabled val="1"/>
        </dgm:presLayoutVars>
      </dgm:prSet>
      <dgm:spPr/>
      <dgm:t>
        <a:bodyPr/>
        <a:lstStyle/>
        <a:p>
          <a:endParaRPr lang="es-EC"/>
        </a:p>
      </dgm:t>
    </dgm:pt>
    <dgm:pt modelId="{15BB6DD3-39D3-48C9-856C-FA7634E0BBE6}" type="pres">
      <dgm:prSet presAssocID="{1E47ED64-0575-4831-892A-D9996332A7F0}" presName="FiveConn_4-5" presStyleLbl="fgAccFollowNode1" presStyleIdx="3" presStyleCnt="4">
        <dgm:presLayoutVars>
          <dgm:bulletEnabled val="1"/>
        </dgm:presLayoutVars>
      </dgm:prSet>
      <dgm:spPr/>
      <dgm:t>
        <a:bodyPr/>
        <a:lstStyle/>
        <a:p>
          <a:endParaRPr lang="es-EC"/>
        </a:p>
      </dgm:t>
    </dgm:pt>
    <dgm:pt modelId="{63200DE4-1F8F-4491-A004-A9C84C53EF8D}" type="pres">
      <dgm:prSet presAssocID="{1E47ED64-0575-4831-892A-D9996332A7F0}" presName="FiveNodes_1_text" presStyleLbl="node1" presStyleIdx="4" presStyleCnt="5">
        <dgm:presLayoutVars>
          <dgm:bulletEnabled val="1"/>
        </dgm:presLayoutVars>
      </dgm:prSet>
      <dgm:spPr/>
      <dgm:t>
        <a:bodyPr/>
        <a:lstStyle/>
        <a:p>
          <a:endParaRPr lang="es-EC"/>
        </a:p>
      </dgm:t>
    </dgm:pt>
    <dgm:pt modelId="{274476F0-4E0D-4C40-9A16-852D39E5FC1F}" type="pres">
      <dgm:prSet presAssocID="{1E47ED64-0575-4831-892A-D9996332A7F0}" presName="FiveNodes_2_text" presStyleLbl="node1" presStyleIdx="4" presStyleCnt="5">
        <dgm:presLayoutVars>
          <dgm:bulletEnabled val="1"/>
        </dgm:presLayoutVars>
      </dgm:prSet>
      <dgm:spPr/>
      <dgm:t>
        <a:bodyPr/>
        <a:lstStyle/>
        <a:p>
          <a:endParaRPr lang="es-EC"/>
        </a:p>
      </dgm:t>
    </dgm:pt>
    <dgm:pt modelId="{0955A4B2-5B8D-4DAC-9037-5661B80E5072}" type="pres">
      <dgm:prSet presAssocID="{1E47ED64-0575-4831-892A-D9996332A7F0}" presName="FiveNodes_3_text" presStyleLbl="node1" presStyleIdx="4" presStyleCnt="5">
        <dgm:presLayoutVars>
          <dgm:bulletEnabled val="1"/>
        </dgm:presLayoutVars>
      </dgm:prSet>
      <dgm:spPr/>
      <dgm:t>
        <a:bodyPr/>
        <a:lstStyle/>
        <a:p>
          <a:endParaRPr lang="es-EC"/>
        </a:p>
      </dgm:t>
    </dgm:pt>
    <dgm:pt modelId="{DE6E840F-3BA5-4B95-BBAA-C01D2F91E18E}" type="pres">
      <dgm:prSet presAssocID="{1E47ED64-0575-4831-892A-D9996332A7F0}" presName="FiveNodes_4_text" presStyleLbl="node1" presStyleIdx="4" presStyleCnt="5">
        <dgm:presLayoutVars>
          <dgm:bulletEnabled val="1"/>
        </dgm:presLayoutVars>
      </dgm:prSet>
      <dgm:spPr/>
      <dgm:t>
        <a:bodyPr/>
        <a:lstStyle/>
        <a:p>
          <a:endParaRPr lang="es-EC"/>
        </a:p>
      </dgm:t>
    </dgm:pt>
    <dgm:pt modelId="{9EC0D1B5-50E3-4533-90F6-D8D00A16B86D}" type="pres">
      <dgm:prSet presAssocID="{1E47ED64-0575-4831-892A-D9996332A7F0}" presName="FiveNodes_5_text" presStyleLbl="node1" presStyleIdx="4" presStyleCnt="5">
        <dgm:presLayoutVars>
          <dgm:bulletEnabled val="1"/>
        </dgm:presLayoutVars>
      </dgm:prSet>
      <dgm:spPr/>
      <dgm:t>
        <a:bodyPr/>
        <a:lstStyle/>
        <a:p>
          <a:endParaRPr lang="es-EC"/>
        </a:p>
      </dgm:t>
    </dgm:pt>
  </dgm:ptLst>
  <dgm:cxnLst>
    <dgm:cxn modelId="{80F839E9-7A2E-4A89-9D44-48B3C7BC771E}" type="presOf" srcId="{F20197BB-43EC-4310-AAD5-2E289F5C1688}" destId="{F18132EA-7A4D-4291-8249-7EAC0C0A467C}" srcOrd="0" destOrd="0" presId="urn:microsoft.com/office/officeart/2005/8/layout/vProcess5"/>
    <dgm:cxn modelId="{4C0B7D00-EE95-4BFC-BB45-2EBC48B0BC38}" srcId="{1E47ED64-0575-4831-892A-D9996332A7F0}" destId="{9E5766D2-F8CA-4EF7-A297-17DF2348A3E1}" srcOrd="4" destOrd="0" parTransId="{A6CCB561-CF75-414D-8621-5F34A9853C23}" sibTransId="{A02A9E71-B00F-4FC1-BB1F-68EDEA20E4FE}"/>
    <dgm:cxn modelId="{771F1207-CAD6-4C5B-9D37-231FD6C9D99D}" type="presOf" srcId="{9E5766D2-F8CA-4EF7-A297-17DF2348A3E1}" destId="{F204C41E-B118-4697-ACDD-510A0378853E}" srcOrd="0" destOrd="0" presId="urn:microsoft.com/office/officeart/2005/8/layout/vProcess5"/>
    <dgm:cxn modelId="{542FE123-9877-437D-B358-100D53BE2C5C}" srcId="{1E47ED64-0575-4831-892A-D9996332A7F0}" destId="{5AD1582C-A643-4C07-891E-F7B362A4838D}" srcOrd="2" destOrd="0" parTransId="{2D10ACF6-53D0-40E3-8708-1DA629F7A1C1}" sibTransId="{F2353C39-77AE-4C77-BD71-94F5586DBDCB}"/>
    <dgm:cxn modelId="{21541B75-1A52-4469-AB50-4DA426C9C11A}" type="presOf" srcId="{1E47ED64-0575-4831-892A-D9996332A7F0}" destId="{D7465884-75B6-4809-816F-547C4E00D4F9}" srcOrd="0" destOrd="0" presId="urn:microsoft.com/office/officeart/2005/8/layout/vProcess5"/>
    <dgm:cxn modelId="{10261498-9A56-422C-ADFF-AEE523CF1696}" type="presOf" srcId="{4F0D036A-4F4F-46B8-AF7A-B7B588E83A5F}" destId="{E0CABCBE-A264-450E-A67C-66AACCBD1301}" srcOrd="0" destOrd="0" presId="urn:microsoft.com/office/officeart/2005/8/layout/vProcess5"/>
    <dgm:cxn modelId="{BBD26531-878F-443E-8192-3AF598D04813}" type="presOf" srcId="{5AD1582C-A643-4C07-891E-F7B362A4838D}" destId="{B7698089-161C-41D3-83E8-600B56A5BFAB}" srcOrd="0" destOrd="0" presId="urn:microsoft.com/office/officeart/2005/8/layout/vProcess5"/>
    <dgm:cxn modelId="{DAAFC59D-201E-4B5B-8428-485945910657}" type="presOf" srcId="{B7F6992B-AD21-482F-A60F-7837A8B5EC3A}" destId="{815478FD-59CD-4C51-A4B5-A3A11E88F361}" srcOrd="0" destOrd="0" presId="urn:microsoft.com/office/officeart/2005/8/layout/vProcess5"/>
    <dgm:cxn modelId="{850B37C4-CCF2-4CDE-8D53-7BE0993C7DBC}" srcId="{1E47ED64-0575-4831-892A-D9996332A7F0}" destId="{B7F6992B-AD21-482F-A60F-7837A8B5EC3A}" srcOrd="1" destOrd="0" parTransId="{581AB783-940E-48B5-8AA2-0F605B2B0033}" sibTransId="{F20197BB-43EC-4310-AAD5-2E289F5C1688}"/>
    <dgm:cxn modelId="{B9435137-90F2-46C3-8F7A-20E97413FB44}" srcId="{1E47ED64-0575-4831-892A-D9996332A7F0}" destId="{B51BECE3-398A-40C0-B9E7-11F1A9056D0A}" srcOrd="6" destOrd="0" parTransId="{2C5603C9-4553-4947-929B-4EA1ECB33DF6}" sibTransId="{8B6F0092-73DF-4FB8-B782-695F6BDC3BBF}"/>
    <dgm:cxn modelId="{D4B72A4A-D4C7-4C1B-A5F0-2DA274B1E7E5}" srcId="{1E47ED64-0575-4831-892A-D9996332A7F0}" destId="{C012BFEF-9135-497D-A314-499DCB7A480F}" srcOrd="5" destOrd="0" parTransId="{C90C0527-154B-46D6-B2F4-2A0AECE7BA72}" sibTransId="{30AB7F41-AA4E-44DC-86FD-904CB7E2B179}"/>
    <dgm:cxn modelId="{4081A2CF-033B-46EA-B304-DD93A5A9BE03}" type="presOf" srcId="{9E5766D2-F8CA-4EF7-A297-17DF2348A3E1}" destId="{9EC0D1B5-50E3-4533-90F6-D8D00A16B86D}" srcOrd="1" destOrd="0" presId="urn:microsoft.com/office/officeart/2005/8/layout/vProcess5"/>
    <dgm:cxn modelId="{1A7929D2-E3F0-4A68-8555-4528FD30ED7B}" type="presOf" srcId="{5AD1582C-A643-4C07-891E-F7B362A4838D}" destId="{0955A4B2-5B8D-4DAC-9037-5661B80E5072}" srcOrd="1" destOrd="0" presId="urn:microsoft.com/office/officeart/2005/8/layout/vProcess5"/>
    <dgm:cxn modelId="{F7AAF0F5-F926-4C3B-B4B0-4F83DA980FD3}" type="presOf" srcId="{1F8102C1-A157-4D8D-8063-45BF3F5746BC}" destId="{63200DE4-1F8F-4491-A004-A9C84C53EF8D}" srcOrd="1" destOrd="0" presId="urn:microsoft.com/office/officeart/2005/8/layout/vProcess5"/>
    <dgm:cxn modelId="{D57004A6-7FAF-439D-9D90-5B171AD612BF}" type="presOf" srcId="{375D796D-F901-43ED-865F-C8EACD7D9963}" destId="{67FFAE3B-1B67-402E-A35D-384FB932148A}" srcOrd="0" destOrd="0" presId="urn:microsoft.com/office/officeart/2005/8/layout/vProcess5"/>
    <dgm:cxn modelId="{BBA0530E-6EC3-4CAF-8D58-6360A5088ED8}" srcId="{1E47ED64-0575-4831-892A-D9996332A7F0}" destId="{9EE11082-5B41-4AC9-8176-41C8EA37CF97}" srcOrd="8" destOrd="0" parTransId="{C4E0A9CE-1786-4F88-8CC9-32B84F4AD6DF}" sibTransId="{6C72115C-4CE2-474D-8AEA-BF057737F279}"/>
    <dgm:cxn modelId="{975E0486-9955-4B14-8161-B3658B754075}" type="presOf" srcId="{F2353C39-77AE-4C77-BD71-94F5586DBDCB}" destId="{4F6E5038-21F6-4DD3-9177-D15D4AA31AFB}" srcOrd="0" destOrd="0" presId="urn:microsoft.com/office/officeart/2005/8/layout/vProcess5"/>
    <dgm:cxn modelId="{6D09CFC9-4035-4E8A-B005-3091CC92483B}" srcId="{1E47ED64-0575-4831-892A-D9996332A7F0}" destId="{1F8102C1-A157-4D8D-8063-45BF3F5746BC}" srcOrd="0" destOrd="0" parTransId="{07FB5B59-6F15-4E80-88C5-0EA24E3B5999}" sibTransId="{375D796D-F901-43ED-865F-C8EACD7D9963}"/>
    <dgm:cxn modelId="{641926C8-4337-4051-9954-0267F7FD5602}" type="presOf" srcId="{4F0D036A-4F4F-46B8-AF7A-B7B588E83A5F}" destId="{DE6E840F-3BA5-4B95-BBAA-C01D2F91E18E}" srcOrd="1" destOrd="0" presId="urn:microsoft.com/office/officeart/2005/8/layout/vProcess5"/>
    <dgm:cxn modelId="{BDA636FC-1E92-41F1-9829-93BC9A51DC86}" srcId="{1E47ED64-0575-4831-892A-D9996332A7F0}" destId="{4F0D036A-4F4F-46B8-AF7A-B7B588E83A5F}" srcOrd="3" destOrd="0" parTransId="{7AA7576D-550C-4AA0-8259-222BB14F96A3}" sibTransId="{F2EC1400-BBD5-4177-9B92-7F4DBA83B267}"/>
    <dgm:cxn modelId="{F51CCD88-5A60-4A2E-99B5-15031B6CE809}" type="presOf" srcId="{B7F6992B-AD21-482F-A60F-7837A8B5EC3A}" destId="{274476F0-4E0D-4C40-9A16-852D39E5FC1F}" srcOrd="1" destOrd="0" presId="urn:microsoft.com/office/officeart/2005/8/layout/vProcess5"/>
    <dgm:cxn modelId="{B0C8715D-1E67-4275-9D69-2E4F20D01ADB}" srcId="{B51BECE3-398A-40C0-B9E7-11F1A9056D0A}" destId="{ACEEF05A-E656-4F54-A334-633BB4F8D325}" srcOrd="0" destOrd="0" parTransId="{CE82682B-AE45-4E7A-80D3-6FCEE4A30DBC}" sibTransId="{2603296E-428A-487C-A230-AE0EFAF20206}"/>
    <dgm:cxn modelId="{DBB6388B-B1BE-45EF-B70B-5EDD8B24EA20}" srcId="{1E47ED64-0575-4831-892A-D9996332A7F0}" destId="{51A68296-7F51-4ABA-AD8E-901DF236C99E}" srcOrd="7" destOrd="0" parTransId="{BD1F1713-C87F-457B-9ED7-569919BE306D}" sibTransId="{93236971-8456-450B-B785-AC86CF93592B}"/>
    <dgm:cxn modelId="{0AB1AEBA-7C10-41D6-8956-3CADBEA5D47F}" type="presOf" srcId="{1F8102C1-A157-4D8D-8063-45BF3F5746BC}" destId="{FE065000-1E9F-4413-9FC6-487D9BAD69E8}" srcOrd="0" destOrd="0" presId="urn:microsoft.com/office/officeart/2005/8/layout/vProcess5"/>
    <dgm:cxn modelId="{03760E5B-2FAE-44EC-8A37-9C987F78E59C}" type="presOf" srcId="{F2EC1400-BBD5-4177-9B92-7F4DBA83B267}" destId="{15BB6DD3-39D3-48C9-856C-FA7634E0BBE6}" srcOrd="0" destOrd="0" presId="urn:microsoft.com/office/officeart/2005/8/layout/vProcess5"/>
    <dgm:cxn modelId="{58A0C681-6D88-4502-94B0-CE289250D634}" type="presParOf" srcId="{D7465884-75B6-4809-816F-547C4E00D4F9}" destId="{2D656A8D-2678-4996-B047-41CE08D9B877}" srcOrd="0" destOrd="0" presId="urn:microsoft.com/office/officeart/2005/8/layout/vProcess5"/>
    <dgm:cxn modelId="{A3AC449F-4D6A-470C-81B0-2831D84B49DB}" type="presParOf" srcId="{D7465884-75B6-4809-816F-547C4E00D4F9}" destId="{FE065000-1E9F-4413-9FC6-487D9BAD69E8}" srcOrd="1" destOrd="0" presId="urn:microsoft.com/office/officeart/2005/8/layout/vProcess5"/>
    <dgm:cxn modelId="{B57167A3-AD4A-4C2F-BC63-4EEEEC5AE384}" type="presParOf" srcId="{D7465884-75B6-4809-816F-547C4E00D4F9}" destId="{815478FD-59CD-4C51-A4B5-A3A11E88F361}" srcOrd="2" destOrd="0" presId="urn:microsoft.com/office/officeart/2005/8/layout/vProcess5"/>
    <dgm:cxn modelId="{C1947E6D-50C2-4ADA-9F76-245CF3C93A49}" type="presParOf" srcId="{D7465884-75B6-4809-816F-547C4E00D4F9}" destId="{B7698089-161C-41D3-83E8-600B56A5BFAB}" srcOrd="3" destOrd="0" presId="urn:microsoft.com/office/officeart/2005/8/layout/vProcess5"/>
    <dgm:cxn modelId="{96A4CD1C-28B8-4EBE-BD53-673B279226B8}" type="presParOf" srcId="{D7465884-75B6-4809-816F-547C4E00D4F9}" destId="{E0CABCBE-A264-450E-A67C-66AACCBD1301}" srcOrd="4" destOrd="0" presId="urn:microsoft.com/office/officeart/2005/8/layout/vProcess5"/>
    <dgm:cxn modelId="{017B080D-6159-4DC4-ABC1-A1A89B9ED65D}" type="presParOf" srcId="{D7465884-75B6-4809-816F-547C4E00D4F9}" destId="{F204C41E-B118-4697-ACDD-510A0378853E}" srcOrd="5" destOrd="0" presId="urn:microsoft.com/office/officeart/2005/8/layout/vProcess5"/>
    <dgm:cxn modelId="{8DAF482F-1798-4FEE-B080-67CABD3E95B6}" type="presParOf" srcId="{D7465884-75B6-4809-816F-547C4E00D4F9}" destId="{67FFAE3B-1B67-402E-A35D-384FB932148A}" srcOrd="6" destOrd="0" presId="urn:microsoft.com/office/officeart/2005/8/layout/vProcess5"/>
    <dgm:cxn modelId="{304674B0-7101-42AB-8173-A2753528BEB7}" type="presParOf" srcId="{D7465884-75B6-4809-816F-547C4E00D4F9}" destId="{F18132EA-7A4D-4291-8249-7EAC0C0A467C}" srcOrd="7" destOrd="0" presId="urn:microsoft.com/office/officeart/2005/8/layout/vProcess5"/>
    <dgm:cxn modelId="{C4DEFD2E-F64C-4DAD-95C1-D3079F2F3DD7}" type="presParOf" srcId="{D7465884-75B6-4809-816F-547C4E00D4F9}" destId="{4F6E5038-21F6-4DD3-9177-D15D4AA31AFB}" srcOrd="8" destOrd="0" presId="urn:microsoft.com/office/officeart/2005/8/layout/vProcess5"/>
    <dgm:cxn modelId="{815BEBE9-D29C-4CD7-9F74-275E02AF34A9}" type="presParOf" srcId="{D7465884-75B6-4809-816F-547C4E00D4F9}" destId="{15BB6DD3-39D3-48C9-856C-FA7634E0BBE6}" srcOrd="9" destOrd="0" presId="urn:microsoft.com/office/officeart/2005/8/layout/vProcess5"/>
    <dgm:cxn modelId="{FD0DC7E0-29B0-4F2D-9019-8C6707D0D31B}" type="presParOf" srcId="{D7465884-75B6-4809-816F-547C4E00D4F9}" destId="{63200DE4-1F8F-4491-A004-A9C84C53EF8D}" srcOrd="10" destOrd="0" presId="urn:microsoft.com/office/officeart/2005/8/layout/vProcess5"/>
    <dgm:cxn modelId="{787F71C3-ECD3-4A90-BB6C-D37BF3A5A40D}" type="presParOf" srcId="{D7465884-75B6-4809-816F-547C4E00D4F9}" destId="{274476F0-4E0D-4C40-9A16-852D39E5FC1F}" srcOrd="11" destOrd="0" presId="urn:microsoft.com/office/officeart/2005/8/layout/vProcess5"/>
    <dgm:cxn modelId="{E64BE83F-415F-47C7-9603-605E7D0921EF}" type="presParOf" srcId="{D7465884-75B6-4809-816F-547C4E00D4F9}" destId="{0955A4B2-5B8D-4DAC-9037-5661B80E5072}" srcOrd="12" destOrd="0" presId="urn:microsoft.com/office/officeart/2005/8/layout/vProcess5"/>
    <dgm:cxn modelId="{D9E6F9A1-3D64-45E5-A681-D80DA919475E}" type="presParOf" srcId="{D7465884-75B6-4809-816F-547C4E00D4F9}" destId="{DE6E840F-3BA5-4B95-BBAA-C01D2F91E18E}" srcOrd="13" destOrd="0" presId="urn:microsoft.com/office/officeart/2005/8/layout/vProcess5"/>
    <dgm:cxn modelId="{C51AF765-67F5-43A9-937A-DEB4055E2185}" type="presParOf" srcId="{D7465884-75B6-4809-816F-547C4E00D4F9}" destId="{9EC0D1B5-50E3-4533-90F6-D8D00A16B86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B132E6-2829-4B6C-9B05-699127B98D69}" type="doc">
      <dgm:prSet loTypeId="urn:microsoft.com/office/officeart/2008/layout/PictureStrips" loCatId="list" qsTypeId="urn:microsoft.com/office/officeart/2005/8/quickstyle/simple3" qsCatId="simple" csTypeId="urn:microsoft.com/office/officeart/2005/8/colors/colorful5" csCatId="colorful" phldr="1"/>
      <dgm:spPr/>
    </dgm:pt>
    <dgm:pt modelId="{E138A3FA-4647-4201-9CA8-A58D06659C6E}">
      <dgm:prSet phldrT="[Texto]"/>
      <dgm:spPr/>
      <dgm:t>
        <a:bodyPr/>
        <a:lstStyle/>
        <a:p>
          <a:r>
            <a:rPr lang="es-EC" dirty="0" smtClean="0"/>
            <a:t>Se debería impulsar y capacitar en materia de promover fuentes de financiamiento y; la explotación de la tecnológica direccionado al Mercado de Capitales. Así también considerar el promover la cultura financiera entre los empresarios micro, pequeña y mediana empresa para que sean partícipes en la venta y compra de títulos valores y emisiones y los beneficios que se pueden tener. </a:t>
          </a:r>
          <a:endParaRPr lang="es-EC" dirty="0"/>
        </a:p>
      </dgm:t>
    </dgm:pt>
    <dgm:pt modelId="{F7E4A3AD-4AA9-4423-9AE2-27CA3B297738}" type="parTrans" cxnId="{8B2221B0-4568-4B91-8D35-1196D6CAD34A}">
      <dgm:prSet/>
      <dgm:spPr/>
      <dgm:t>
        <a:bodyPr/>
        <a:lstStyle/>
        <a:p>
          <a:endParaRPr lang="es-EC"/>
        </a:p>
      </dgm:t>
    </dgm:pt>
    <dgm:pt modelId="{60318D98-F8C8-4C5F-9126-735AAD4E810E}" type="sibTrans" cxnId="{8B2221B0-4568-4B91-8D35-1196D6CAD34A}">
      <dgm:prSet/>
      <dgm:spPr/>
      <dgm:t>
        <a:bodyPr/>
        <a:lstStyle/>
        <a:p>
          <a:endParaRPr lang="es-EC"/>
        </a:p>
      </dgm:t>
    </dgm:pt>
    <dgm:pt modelId="{5C798EDD-240E-4113-8736-F5B9B8D72622}">
      <dgm:prSet/>
      <dgm:spPr/>
      <dgm:t>
        <a:bodyPr/>
        <a:lstStyle/>
        <a:p>
          <a:r>
            <a:rPr lang="es-EC" dirty="0" smtClean="0"/>
            <a:t>Implementar programas  de actualización de conocimientos en materia financiera, tecnología bursátil, gobierno corporativo  y softwares,  para los analistas de las Casas de Valores para mantener una constante renovación e impulsar a la innovación en la materia bursátil. Las Bolsas de Valores deberían realizar más programas en el que incentiven a los inversionistas tanto personas naturales como jurídicos a la inversión; tener un acercamiento a las instituciones de educación superior para incentivar y orientar a este campo.</a:t>
          </a:r>
          <a:endParaRPr lang="es-EC" dirty="0"/>
        </a:p>
      </dgm:t>
    </dgm:pt>
    <dgm:pt modelId="{88CF09A6-84A6-472F-93F0-8FD4C0EE7DE4}" type="parTrans" cxnId="{EB9085E1-0C16-47F6-816B-6B31D11301A8}">
      <dgm:prSet/>
      <dgm:spPr/>
      <dgm:t>
        <a:bodyPr/>
        <a:lstStyle/>
        <a:p>
          <a:endParaRPr lang="es-EC"/>
        </a:p>
      </dgm:t>
    </dgm:pt>
    <dgm:pt modelId="{929E900D-920A-4C5E-87F2-2C017238B32B}" type="sibTrans" cxnId="{EB9085E1-0C16-47F6-816B-6B31D11301A8}">
      <dgm:prSet/>
      <dgm:spPr/>
      <dgm:t>
        <a:bodyPr/>
        <a:lstStyle/>
        <a:p>
          <a:endParaRPr lang="es-EC"/>
        </a:p>
      </dgm:t>
    </dgm:pt>
    <dgm:pt modelId="{A2B184CB-E018-4129-977E-67BAA227A484}">
      <dgm:prSet/>
      <dgm:spPr/>
      <dgm:t>
        <a:bodyPr/>
        <a:lstStyle/>
        <a:p>
          <a:r>
            <a:rPr lang="es-ES" dirty="0" smtClean="0"/>
            <a:t>Las Casas de Valores a pesar de tener su participación principal en la Bolsa de Valores de Guayaquil utilizan las herramientas que disponen la BVQ, ya sea por su flexibilidad y fácil entendimiento. Por tal motivo se debería considerar en mantener una actualización constante en la plataforma dando al analista herramientas fiables para el tratamiento de los datos.</a:t>
          </a:r>
          <a:endParaRPr lang="es-EC" dirty="0"/>
        </a:p>
      </dgm:t>
    </dgm:pt>
    <dgm:pt modelId="{1AB07E3D-C3A3-4CC7-991A-41CE4A2875B3}" type="parTrans" cxnId="{B88B2D5D-2976-4D1C-BB60-6A8BC2C49240}">
      <dgm:prSet/>
      <dgm:spPr/>
      <dgm:t>
        <a:bodyPr/>
        <a:lstStyle/>
        <a:p>
          <a:endParaRPr lang="es-EC"/>
        </a:p>
      </dgm:t>
    </dgm:pt>
    <dgm:pt modelId="{B71DA06A-E9A4-4CAB-A819-513EAC8990E5}" type="sibTrans" cxnId="{B88B2D5D-2976-4D1C-BB60-6A8BC2C49240}">
      <dgm:prSet/>
      <dgm:spPr/>
      <dgm:t>
        <a:bodyPr/>
        <a:lstStyle/>
        <a:p>
          <a:endParaRPr lang="es-EC"/>
        </a:p>
      </dgm:t>
    </dgm:pt>
    <dgm:pt modelId="{9321AFF9-5B23-4F8A-A969-CE55DF7E1142}" type="pres">
      <dgm:prSet presAssocID="{2FB132E6-2829-4B6C-9B05-699127B98D69}" presName="Name0" presStyleCnt="0">
        <dgm:presLayoutVars>
          <dgm:dir/>
          <dgm:resizeHandles val="exact"/>
        </dgm:presLayoutVars>
      </dgm:prSet>
      <dgm:spPr/>
    </dgm:pt>
    <dgm:pt modelId="{497FDC6C-B35F-4F97-8C6A-4E20FC427E78}" type="pres">
      <dgm:prSet presAssocID="{E138A3FA-4647-4201-9CA8-A58D06659C6E}" presName="composite" presStyleCnt="0"/>
      <dgm:spPr/>
    </dgm:pt>
    <dgm:pt modelId="{E68A6A55-F05F-4E4D-B6C4-C7BEF091540A}" type="pres">
      <dgm:prSet presAssocID="{E138A3FA-4647-4201-9CA8-A58D06659C6E}" presName="rect1" presStyleLbl="trAlignAcc1" presStyleIdx="0" presStyleCnt="3">
        <dgm:presLayoutVars>
          <dgm:bulletEnabled val="1"/>
        </dgm:presLayoutVars>
      </dgm:prSet>
      <dgm:spPr/>
      <dgm:t>
        <a:bodyPr/>
        <a:lstStyle/>
        <a:p>
          <a:endParaRPr lang="es-EC"/>
        </a:p>
      </dgm:t>
    </dgm:pt>
    <dgm:pt modelId="{4EFEE792-7BF9-4BEF-AEFB-D375EF0EF9DC}" type="pres">
      <dgm:prSet presAssocID="{E138A3FA-4647-4201-9CA8-A58D06659C6E}" presName="rect2" presStyleLbl="fgImgPlace1" presStyleIdx="0" presStyleCnt="3"/>
      <dgm:spPr>
        <a:blipFill rotWithShape="1">
          <a:blip xmlns:r="http://schemas.openxmlformats.org/officeDocument/2006/relationships" r:embed="rId1"/>
          <a:stretch>
            <a:fillRect/>
          </a:stretch>
        </a:blipFill>
      </dgm:spPr>
    </dgm:pt>
    <dgm:pt modelId="{F2B7D493-824C-4C9F-9FDB-C41FE466EC3B}" type="pres">
      <dgm:prSet presAssocID="{60318D98-F8C8-4C5F-9126-735AAD4E810E}" presName="sibTrans" presStyleCnt="0"/>
      <dgm:spPr/>
    </dgm:pt>
    <dgm:pt modelId="{C7A064C9-BF84-415E-8889-CFCFA79BA462}" type="pres">
      <dgm:prSet presAssocID="{5C798EDD-240E-4113-8736-F5B9B8D72622}" presName="composite" presStyleCnt="0"/>
      <dgm:spPr/>
    </dgm:pt>
    <dgm:pt modelId="{13820FE9-2519-45D0-A28A-59423C27A1FC}" type="pres">
      <dgm:prSet presAssocID="{5C798EDD-240E-4113-8736-F5B9B8D72622}" presName="rect1" presStyleLbl="trAlignAcc1" presStyleIdx="1" presStyleCnt="3">
        <dgm:presLayoutVars>
          <dgm:bulletEnabled val="1"/>
        </dgm:presLayoutVars>
      </dgm:prSet>
      <dgm:spPr/>
      <dgm:t>
        <a:bodyPr/>
        <a:lstStyle/>
        <a:p>
          <a:endParaRPr lang="es-EC"/>
        </a:p>
      </dgm:t>
    </dgm:pt>
    <dgm:pt modelId="{CBF99583-B7BB-410D-B5BF-72B49EAE9DFD}" type="pres">
      <dgm:prSet presAssocID="{5C798EDD-240E-4113-8736-F5B9B8D72622}" presName="rect2" presStyleLbl="fgImgPlace1" presStyleIdx="1" presStyleCnt="3"/>
      <dgm:spPr>
        <a:blipFill rotWithShape="1">
          <a:blip xmlns:r="http://schemas.openxmlformats.org/officeDocument/2006/relationships" r:embed="rId2"/>
          <a:stretch>
            <a:fillRect/>
          </a:stretch>
        </a:blipFill>
      </dgm:spPr>
    </dgm:pt>
    <dgm:pt modelId="{DE86C0AF-3171-4AD8-A58E-97CCC92A9E10}" type="pres">
      <dgm:prSet presAssocID="{929E900D-920A-4C5E-87F2-2C017238B32B}" presName="sibTrans" presStyleCnt="0"/>
      <dgm:spPr/>
    </dgm:pt>
    <dgm:pt modelId="{6B022981-1049-4D00-95B9-EFFD4F2A180F}" type="pres">
      <dgm:prSet presAssocID="{A2B184CB-E018-4129-977E-67BAA227A484}" presName="composite" presStyleCnt="0"/>
      <dgm:spPr/>
    </dgm:pt>
    <dgm:pt modelId="{3C17F67C-1BEB-4864-A250-79A763DAB182}" type="pres">
      <dgm:prSet presAssocID="{A2B184CB-E018-4129-977E-67BAA227A484}" presName="rect1" presStyleLbl="trAlignAcc1" presStyleIdx="2" presStyleCnt="3">
        <dgm:presLayoutVars>
          <dgm:bulletEnabled val="1"/>
        </dgm:presLayoutVars>
      </dgm:prSet>
      <dgm:spPr/>
      <dgm:t>
        <a:bodyPr/>
        <a:lstStyle/>
        <a:p>
          <a:endParaRPr lang="es-EC"/>
        </a:p>
      </dgm:t>
    </dgm:pt>
    <dgm:pt modelId="{45EA6FCC-B0B4-4D08-90DB-5A4097E45267}" type="pres">
      <dgm:prSet presAssocID="{A2B184CB-E018-4129-977E-67BAA227A484}" presName="rect2" presStyleLbl="fgImgPlace1" presStyleIdx="2" presStyleCnt="3" custLinFactNeighborY="2723"/>
      <dgm:spPr>
        <a:blipFill rotWithShape="1">
          <a:blip xmlns:r="http://schemas.openxmlformats.org/officeDocument/2006/relationships" r:embed="rId3"/>
          <a:stretch>
            <a:fillRect/>
          </a:stretch>
        </a:blipFill>
      </dgm:spPr>
    </dgm:pt>
  </dgm:ptLst>
  <dgm:cxnLst>
    <dgm:cxn modelId="{82B22AD1-91EC-4052-BC22-F915A7FD2405}" type="presOf" srcId="{A2B184CB-E018-4129-977E-67BAA227A484}" destId="{3C17F67C-1BEB-4864-A250-79A763DAB182}" srcOrd="0" destOrd="0" presId="urn:microsoft.com/office/officeart/2008/layout/PictureStrips"/>
    <dgm:cxn modelId="{E7895C52-55F5-4617-B405-C89EB540F996}" type="presOf" srcId="{E138A3FA-4647-4201-9CA8-A58D06659C6E}" destId="{E68A6A55-F05F-4E4D-B6C4-C7BEF091540A}" srcOrd="0" destOrd="0" presId="urn:microsoft.com/office/officeart/2008/layout/PictureStrips"/>
    <dgm:cxn modelId="{EB9085E1-0C16-47F6-816B-6B31D11301A8}" srcId="{2FB132E6-2829-4B6C-9B05-699127B98D69}" destId="{5C798EDD-240E-4113-8736-F5B9B8D72622}" srcOrd="1" destOrd="0" parTransId="{88CF09A6-84A6-472F-93F0-8FD4C0EE7DE4}" sibTransId="{929E900D-920A-4C5E-87F2-2C017238B32B}"/>
    <dgm:cxn modelId="{013AFFBC-7B42-4D36-AA82-607B8BE3EA2D}" type="presOf" srcId="{5C798EDD-240E-4113-8736-F5B9B8D72622}" destId="{13820FE9-2519-45D0-A28A-59423C27A1FC}" srcOrd="0" destOrd="0" presId="urn:microsoft.com/office/officeart/2008/layout/PictureStrips"/>
    <dgm:cxn modelId="{B88B2D5D-2976-4D1C-BB60-6A8BC2C49240}" srcId="{2FB132E6-2829-4B6C-9B05-699127B98D69}" destId="{A2B184CB-E018-4129-977E-67BAA227A484}" srcOrd="2" destOrd="0" parTransId="{1AB07E3D-C3A3-4CC7-991A-41CE4A2875B3}" sibTransId="{B71DA06A-E9A4-4CAB-A819-513EAC8990E5}"/>
    <dgm:cxn modelId="{8B2221B0-4568-4B91-8D35-1196D6CAD34A}" srcId="{2FB132E6-2829-4B6C-9B05-699127B98D69}" destId="{E138A3FA-4647-4201-9CA8-A58D06659C6E}" srcOrd="0" destOrd="0" parTransId="{F7E4A3AD-4AA9-4423-9AE2-27CA3B297738}" sibTransId="{60318D98-F8C8-4C5F-9126-735AAD4E810E}"/>
    <dgm:cxn modelId="{C722154C-1C04-4227-B22D-606E9F5540A8}" type="presOf" srcId="{2FB132E6-2829-4B6C-9B05-699127B98D69}" destId="{9321AFF9-5B23-4F8A-A969-CE55DF7E1142}" srcOrd="0" destOrd="0" presId="urn:microsoft.com/office/officeart/2008/layout/PictureStrips"/>
    <dgm:cxn modelId="{4DB1B8E3-1255-402B-8C55-B33800208307}" type="presParOf" srcId="{9321AFF9-5B23-4F8A-A969-CE55DF7E1142}" destId="{497FDC6C-B35F-4F97-8C6A-4E20FC427E78}" srcOrd="0" destOrd="0" presId="urn:microsoft.com/office/officeart/2008/layout/PictureStrips"/>
    <dgm:cxn modelId="{2400D2FD-8B94-455C-A9E8-65FED4BD168C}" type="presParOf" srcId="{497FDC6C-B35F-4F97-8C6A-4E20FC427E78}" destId="{E68A6A55-F05F-4E4D-B6C4-C7BEF091540A}" srcOrd="0" destOrd="0" presId="urn:microsoft.com/office/officeart/2008/layout/PictureStrips"/>
    <dgm:cxn modelId="{FCE3188B-A3E7-44E5-ACB6-5D2A73E4170F}" type="presParOf" srcId="{497FDC6C-B35F-4F97-8C6A-4E20FC427E78}" destId="{4EFEE792-7BF9-4BEF-AEFB-D375EF0EF9DC}" srcOrd="1" destOrd="0" presId="urn:microsoft.com/office/officeart/2008/layout/PictureStrips"/>
    <dgm:cxn modelId="{92FE3D50-DCE2-4B46-B137-F4EFA5C6AB4C}" type="presParOf" srcId="{9321AFF9-5B23-4F8A-A969-CE55DF7E1142}" destId="{F2B7D493-824C-4C9F-9FDB-C41FE466EC3B}" srcOrd="1" destOrd="0" presId="urn:microsoft.com/office/officeart/2008/layout/PictureStrips"/>
    <dgm:cxn modelId="{BE44142F-3381-454B-82FC-5810BE2AF010}" type="presParOf" srcId="{9321AFF9-5B23-4F8A-A969-CE55DF7E1142}" destId="{C7A064C9-BF84-415E-8889-CFCFA79BA462}" srcOrd="2" destOrd="0" presId="urn:microsoft.com/office/officeart/2008/layout/PictureStrips"/>
    <dgm:cxn modelId="{7C672DEA-1A1D-4E53-AC67-B7E9B6D76513}" type="presParOf" srcId="{C7A064C9-BF84-415E-8889-CFCFA79BA462}" destId="{13820FE9-2519-45D0-A28A-59423C27A1FC}" srcOrd="0" destOrd="0" presId="urn:microsoft.com/office/officeart/2008/layout/PictureStrips"/>
    <dgm:cxn modelId="{1B1483CD-714E-48BE-BF83-4FD93A505F57}" type="presParOf" srcId="{C7A064C9-BF84-415E-8889-CFCFA79BA462}" destId="{CBF99583-B7BB-410D-B5BF-72B49EAE9DFD}" srcOrd="1" destOrd="0" presId="urn:microsoft.com/office/officeart/2008/layout/PictureStrips"/>
    <dgm:cxn modelId="{72712182-A012-4E68-91F4-A05B6439AEAB}" type="presParOf" srcId="{9321AFF9-5B23-4F8A-A969-CE55DF7E1142}" destId="{DE86C0AF-3171-4AD8-A58E-97CCC92A9E10}" srcOrd="3" destOrd="0" presId="urn:microsoft.com/office/officeart/2008/layout/PictureStrips"/>
    <dgm:cxn modelId="{F78A86C0-6CAE-413F-9438-C23EF2049501}" type="presParOf" srcId="{9321AFF9-5B23-4F8A-A969-CE55DF7E1142}" destId="{6B022981-1049-4D00-95B9-EFFD4F2A180F}" srcOrd="4" destOrd="0" presId="urn:microsoft.com/office/officeart/2008/layout/PictureStrips"/>
    <dgm:cxn modelId="{87B153F2-A1F6-429C-A6F0-4F14CC7183EF}" type="presParOf" srcId="{6B022981-1049-4D00-95B9-EFFD4F2A180F}" destId="{3C17F67C-1BEB-4864-A250-79A763DAB182}" srcOrd="0" destOrd="0" presId="urn:microsoft.com/office/officeart/2008/layout/PictureStrips"/>
    <dgm:cxn modelId="{854B30A0-84F4-4560-A739-7C36A9E66CF2}" type="presParOf" srcId="{6B022981-1049-4D00-95B9-EFFD4F2A180F}" destId="{45EA6FCC-B0B4-4D08-90DB-5A4097E4526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B7182-07FF-4A1C-AC71-179646B75958}"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EC"/>
        </a:p>
      </dgm:t>
    </dgm:pt>
    <dgm:pt modelId="{C5241921-800B-443A-A903-5B9599C37702}">
      <dgm:prSet phldrT="[Texto]" custT="1"/>
      <dgm:spPr/>
      <dgm:t>
        <a:bodyPr/>
        <a:lstStyle/>
        <a:p>
          <a:r>
            <a:rPr lang="es-EC" sz="2000" dirty="0" smtClean="0">
              <a:solidFill>
                <a:schemeClr val="tx1"/>
              </a:solidFill>
            </a:rPr>
            <a:t>Canalizar sus ahorros a actividades productivas del país, permitiendo el desarrollo. A una mayor tasa.</a:t>
          </a:r>
          <a:endParaRPr lang="es-EC" sz="2000" dirty="0">
            <a:solidFill>
              <a:schemeClr val="tx1"/>
            </a:solidFill>
          </a:endParaRPr>
        </a:p>
      </dgm:t>
    </dgm:pt>
    <dgm:pt modelId="{F27D35E4-F839-410E-B8C7-2CF2D2459D7F}" type="parTrans" cxnId="{661C39EB-67C8-4531-8CEC-AC6C102A45E4}">
      <dgm:prSet/>
      <dgm:spPr/>
      <dgm:t>
        <a:bodyPr/>
        <a:lstStyle/>
        <a:p>
          <a:endParaRPr lang="es-EC" sz="2000">
            <a:solidFill>
              <a:schemeClr val="tx1"/>
            </a:solidFill>
          </a:endParaRPr>
        </a:p>
      </dgm:t>
    </dgm:pt>
    <dgm:pt modelId="{0FD6F11F-A280-44DE-9ED2-76D76DD825A1}" type="sibTrans" cxnId="{661C39EB-67C8-4531-8CEC-AC6C102A45E4}">
      <dgm:prSet/>
      <dgm:spPr/>
      <dgm:t>
        <a:bodyPr/>
        <a:lstStyle/>
        <a:p>
          <a:endParaRPr lang="es-EC" sz="2000">
            <a:solidFill>
              <a:schemeClr val="tx1"/>
            </a:solidFill>
          </a:endParaRPr>
        </a:p>
      </dgm:t>
    </dgm:pt>
    <dgm:pt modelId="{4513CDC3-F06E-44D5-BF04-2BCCA2B36CCD}">
      <dgm:prSet phldrT="[Texto]" custT="1"/>
      <dgm:spPr/>
      <dgm:t>
        <a:bodyPr/>
        <a:lstStyle/>
        <a:p>
          <a:r>
            <a:rPr lang="es-EC" sz="2000" dirty="0" smtClean="0">
              <a:solidFill>
                <a:schemeClr val="tx1"/>
              </a:solidFill>
            </a:rPr>
            <a:t>Liquidez.- para el inversionista encontrar compradores para su producto y para el emisor al momento de venderlos.</a:t>
          </a:r>
          <a:endParaRPr lang="es-EC" sz="2000" dirty="0">
            <a:solidFill>
              <a:schemeClr val="tx1"/>
            </a:solidFill>
          </a:endParaRPr>
        </a:p>
      </dgm:t>
    </dgm:pt>
    <dgm:pt modelId="{08D380A7-0E22-4D81-B953-08F5E10296F4}" type="parTrans" cxnId="{66C89F6D-050C-4E60-9095-9EC0E585EB81}">
      <dgm:prSet/>
      <dgm:spPr/>
      <dgm:t>
        <a:bodyPr/>
        <a:lstStyle/>
        <a:p>
          <a:endParaRPr lang="es-EC" sz="2000">
            <a:solidFill>
              <a:schemeClr val="tx1"/>
            </a:solidFill>
          </a:endParaRPr>
        </a:p>
      </dgm:t>
    </dgm:pt>
    <dgm:pt modelId="{DE9473DF-E114-4487-AC3C-F72398CA4A43}" type="sibTrans" cxnId="{66C89F6D-050C-4E60-9095-9EC0E585EB81}">
      <dgm:prSet/>
      <dgm:spPr/>
      <dgm:t>
        <a:bodyPr/>
        <a:lstStyle/>
        <a:p>
          <a:endParaRPr lang="es-EC" sz="2000">
            <a:solidFill>
              <a:schemeClr val="tx1"/>
            </a:solidFill>
          </a:endParaRPr>
        </a:p>
      </dgm:t>
    </dgm:pt>
    <dgm:pt modelId="{24649AB4-2753-454D-968C-03F833AB634C}">
      <dgm:prSet custT="1"/>
      <dgm:spPr/>
      <dgm:t>
        <a:bodyPr/>
        <a:lstStyle/>
        <a:p>
          <a:r>
            <a:rPr lang="es-EC" sz="1800" dirty="0" smtClean="0">
              <a:solidFill>
                <a:schemeClr val="tx1"/>
              </a:solidFill>
            </a:rPr>
            <a:t>Mejores rendimientos.- Emisores cuentan con fuentes alternativas de financiamiento a menor costo.</a:t>
          </a:r>
          <a:endParaRPr lang="es-EC" sz="1800" dirty="0">
            <a:solidFill>
              <a:schemeClr val="tx1"/>
            </a:solidFill>
          </a:endParaRPr>
        </a:p>
      </dgm:t>
    </dgm:pt>
    <dgm:pt modelId="{33E5409E-92EF-4DB2-88D1-079C2784FEAF}" type="parTrans" cxnId="{BA066CE5-986D-49E2-98D1-A268F4A8B307}">
      <dgm:prSet/>
      <dgm:spPr/>
      <dgm:t>
        <a:bodyPr/>
        <a:lstStyle/>
        <a:p>
          <a:endParaRPr lang="es-EC" sz="2000">
            <a:solidFill>
              <a:schemeClr val="tx1"/>
            </a:solidFill>
          </a:endParaRPr>
        </a:p>
      </dgm:t>
    </dgm:pt>
    <dgm:pt modelId="{1C7030AB-4DB8-4432-B907-F1D607AA596E}" type="sibTrans" cxnId="{BA066CE5-986D-49E2-98D1-A268F4A8B307}">
      <dgm:prSet/>
      <dgm:spPr/>
      <dgm:t>
        <a:bodyPr/>
        <a:lstStyle/>
        <a:p>
          <a:endParaRPr lang="es-EC" sz="2000">
            <a:solidFill>
              <a:schemeClr val="tx1"/>
            </a:solidFill>
          </a:endParaRPr>
        </a:p>
      </dgm:t>
    </dgm:pt>
    <dgm:pt modelId="{C5389D63-6E42-4E87-B844-C1C3C71FBF46}">
      <dgm:prSet custT="1"/>
      <dgm:spPr/>
      <dgm:t>
        <a:bodyPr/>
        <a:lstStyle/>
        <a:p>
          <a:r>
            <a:rPr lang="es-EC" sz="2000" dirty="0" smtClean="0">
              <a:solidFill>
                <a:schemeClr val="tx1"/>
              </a:solidFill>
            </a:rPr>
            <a:t>Metodología.- Oportunidad para la confiabilidad y transparencia de la administración de valores. </a:t>
          </a:r>
          <a:endParaRPr lang="es-EC" sz="2000" dirty="0">
            <a:solidFill>
              <a:schemeClr val="tx1"/>
            </a:solidFill>
          </a:endParaRPr>
        </a:p>
      </dgm:t>
    </dgm:pt>
    <dgm:pt modelId="{5210B9B3-E9E1-4C18-8528-FD20EBAA254D}" type="parTrans" cxnId="{D0BCE9B9-6F3A-499F-AC45-C2932EE10620}">
      <dgm:prSet/>
      <dgm:spPr/>
      <dgm:t>
        <a:bodyPr/>
        <a:lstStyle/>
        <a:p>
          <a:endParaRPr lang="es-EC"/>
        </a:p>
      </dgm:t>
    </dgm:pt>
    <dgm:pt modelId="{B86DDFC5-B20A-4E01-B4DF-7471262B3A6B}" type="sibTrans" cxnId="{D0BCE9B9-6F3A-499F-AC45-C2932EE10620}">
      <dgm:prSet/>
      <dgm:spPr/>
      <dgm:t>
        <a:bodyPr/>
        <a:lstStyle/>
        <a:p>
          <a:endParaRPr lang="es-EC"/>
        </a:p>
      </dgm:t>
    </dgm:pt>
    <dgm:pt modelId="{26E93813-921A-4A45-8DE7-5C25E3732FF2}" type="pres">
      <dgm:prSet presAssocID="{C56B7182-07FF-4A1C-AC71-179646B75958}" presName="linear" presStyleCnt="0">
        <dgm:presLayoutVars>
          <dgm:dir/>
          <dgm:resizeHandles val="exact"/>
        </dgm:presLayoutVars>
      </dgm:prSet>
      <dgm:spPr/>
      <dgm:t>
        <a:bodyPr/>
        <a:lstStyle/>
        <a:p>
          <a:endParaRPr lang="es-EC"/>
        </a:p>
      </dgm:t>
    </dgm:pt>
    <dgm:pt modelId="{C8562BAC-220D-4481-9C5A-808B21332530}" type="pres">
      <dgm:prSet presAssocID="{C5389D63-6E42-4E87-B844-C1C3C71FBF46}" presName="comp" presStyleCnt="0"/>
      <dgm:spPr/>
    </dgm:pt>
    <dgm:pt modelId="{3E9890FE-90D3-447F-9F4F-F1DD919B97E7}" type="pres">
      <dgm:prSet presAssocID="{C5389D63-6E42-4E87-B844-C1C3C71FBF46}" presName="box" presStyleLbl="node1" presStyleIdx="0" presStyleCnt="4"/>
      <dgm:spPr/>
      <dgm:t>
        <a:bodyPr/>
        <a:lstStyle/>
        <a:p>
          <a:endParaRPr lang="es-EC"/>
        </a:p>
      </dgm:t>
    </dgm:pt>
    <dgm:pt modelId="{80F8EA22-A4BA-4CC6-B94C-79A25D7409E8}" type="pres">
      <dgm:prSet presAssocID="{C5389D63-6E42-4E87-B844-C1C3C71FBF4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dgm:spPr>
      <dgm:t>
        <a:bodyPr/>
        <a:lstStyle/>
        <a:p>
          <a:endParaRPr lang="es-EC"/>
        </a:p>
      </dgm:t>
    </dgm:pt>
    <dgm:pt modelId="{8A52950A-2DC4-4F8B-90B1-C4D9206FDD84}" type="pres">
      <dgm:prSet presAssocID="{C5389D63-6E42-4E87-B844-C1C3C71FBF46}" presName="text" presStyleLbl="node1" presStyleIdx="0" presStyleCnt="4">
        <dgm:presLayoutVars>
          <dgm:bulletEnabled val="1"/>
        </dgm:presLayoutVars>
      </dgm:prSet>
      <dgm:spPr/>
      <dgm:t>
        <a:bodyPr/>
        <a:lstStyle/>
        <a:p>
          <a:endParaRPr lang="es-EC"/>
        </a:p>
      </dgm:t>
    </dgm:pt>
    <dgm:pt modelId="{5584AC43-BE72-40E3-A218-4B89FBC94E09}" type="pres">
      <dgm:prSet presAssocID="{B86DDFC5-B20A-4E01-B4DF-7471262B3A6B}" presName="spacer" presStyleCnt="0"/>
      <dgm:spPr/>
    </dgm:pt>
    <dgm:pt modelId="{46FFD4D2-00C2-4C1A-A1D4-98CED7CCCA44}" type="pres">
      <dgm:prSet presAssocID="{C5241921-800B-443A-A903-5B9599C37702}" presName="comp" presStyleCnt="0"/>
      <dgm:spPr/>
    </dgm:pt>
    <dgm:pt modelId="{5792D7F8-EDF4-4240-8A02-2946A8D8D707}" type="pres">
      <dgm:prSet presAssocID="{C5241921-800B-443A-A903-5B9599C37702}" presName="box" presStyleLbl="node1" presStyleIdx="1" presStyleCnt="4"/>
      <dgm:spPr/>
      <dgm:t>
        <a:bodyPr/>
        <a:lstStyle/>
        <a:p>
          <a:endParaRPr lang="es-EC"/>
        </a:p>
      </dgm:t>
    </dgm:pt>
    <dgm:pt modelId="{6869C922-CF45-4391-A145-36154D2DB699}" type="pres">
      <dgm:prSet presAssocID="{C5241921-800B-443A-A903-5B9599C37702}" presName="img"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D8F3421F-78BD-44F4-982D-1A04C1A67F41}" type="pres">
      <dgm:prSet presAssocID="{C5241921-800B-443A-A903-5B9599C37702}" presName="text" presStyleLbl="node1" presStyleIdx="1" presStyleCnt="4">
        <dgm:presLayoutVars>
          <dgm:bulletEnabled val="1"/>
        </dgm:presLayoutVars>
      </dgm:prSet>
      <dgm:spPr/>
      <dgm:t>
        <a:bodyPr/>
        <a:lstStyle/>
        <a:p>
          <a:endParaRPr lang="es-EC"/>
        </a:p>
      </dgm:t>
    </dgm:pt>
    <dgm:pt modelId="{8C61CFC2-0BD6-4313-B6B9-5B38A13EBB63}" type="pres">
      <dgm:prSet presAssocID="{0FD6F11F-A280-44DE-9ED2-76D76DD825A1}" presName="spacer" presStyleCnt="0"/>
      <dgm:spPr/>
    </dgm:pt>
    <dgm:pt modelId="{839259D1-BCC5-42DF-B577-78988C16345C}" type="pres">
      <dgm:prSet presAssocID="{4513CDC3-F06E-44D5-BF04-2BCCA2B36CCD}" presName="comp" presStyleCnt="0"/>
      <dgm:spPr/>
    </dgm:pt>
    <dgm:pt modelId="{1205C09C-D4E5-4791-8D26-6313AD92B90F}" type="pres">
      <dgm:prSet presAssocID="{4513CDC3-F06E-44D5-BF04-2BCCA2B36CCD}" presName="box" presStyleLbl="node1" presStyleIdx="2" presStyleCnt="4"/>
      <dgm:spPr/>
      <dgm:t>
        <a:bodyPr/>
        <a:lstStyle/>
        <a:p>
          <a:endParaRPr lang="es-EC"/>
        </a:p>
      </dgm:t>
    </dgm:pt>
    <dgm:pt modelId="{9CDA4722-5C36-4B54-9C7D-71BB1B858AC5}" type="pres">
      <dgm:prSet presAssocID="{4513CDC3-F06E-44D5-BF04-2BCCA2B36CCD}" presName="img" presStyleLbl="fgImgPlace1" presStyleIdx="2" presStyleCnt="4" custLinFactY="100000" custLinFactNeighborX="4735" custLinFactNeighborY="173222"/>
      <dgm:spPr>
        <a:blipFill rotWithShape="1">
          <a:blip xmlns:r="http://schemas.openxmlformats.org/officeDocument/2006/relationships" r:embed="rId3"/>
          <a:stretch>
            <a:fillRect/>
          </a:stretch>
        </a:blipFill>
      </dgm:spPr>
      <dgm:t>
        <a:bodyPr/>
        <a:lstStyle/>
        <a:p>
          <a:endParaRPr lang="es-EC"/>
        </a:p>
      </dgm:t>
    </dgm:pt>
    <dgm:pt modelId="{37B11989-A070-435B-AFDE-FB648C5B7979}" type="pres">
      <dgm:prSet presAssocID="{4513CDC3-F06E-44D5-BF04-2BCCA2B36CCD}" presName="text" presStyleLbl="node1" presStyleIdx="2" presStyleCnt="4">
        <dgm:presLayoutVars>
          <dgm:bulletEnabled val="1"/>
        </dgm:presLayoutVars>
      </dgm:prSet>
      <dgm:spPr/>
      <dgm:t>
        <a:bodyPr/>
        <a:lstStyle/>
        <a:p>
          <a:endParaRPr lang="es-EC"/>
        </a:p>
      </dgm:t>
    </dgm:pt>
    <dgm:pt modelId="{F921D399-3448-438E-BBBC-262CE8A9C570}" type="pres">
      <dgm:prSet presAssocID="{DE9473DF-E114-4487-AC3C-F72398CA4A43}" presName="spacer" presStyleCnt="0"/>
      <dgm:spPr/>
    </dgm:pt>
    <dgm:pt modelId="{8D57CE7A-409C-4EA7-B686-223CBC435831}" type="pres">
      <dgm:prSet presAssocID="{24649AB4-2753-454D-968C-03F833AB634C}" presName="comp" presStyleCnt="0"/>
      <dgm:spPr/>
    </dgm:pt>
    <dgm:pt modelId="{8661F331-5D2F-407F-A8CA-DCA2ECF579C6}" type="pres">
      <dgm:prSet presAssocID="{24649AB4-2753-454D-968C-03F833AB634C}" presName="box" presStyleLbl="node1" presStyleIdx="3" presStyleCnt="4"/>
      <dgm:spPr/>
      <dgm:t>
        <a:bodyPr/>
        <a:lstStyle/>
        <a:p>
          <a:endParaRPr lang="es-EC"/>
        </a:p>
      </dgm:t>
    </dgm:pt>
    <dgm:pt modelId="{4A2E4B62-5E5E-48D2-BD41-7082BA54862E}" type="pres">
      <dgm:prSet presAssocID="{24649AB4-2753-454D-968C-03F833AB634C}"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dgm:spPr>
      <dgm:t>
        <a:bodyPr/>
        <a:lstStyle/>
        <a:p>
          <a:endParaRPr lang="es-EC"/>
        </a:p>
      </dgm:t>
    </dgm:pt>
    <dgm:pt modelId="{3A7989B6-A1CC-4D43-A5D1-2475761DCFB4}" type="pres">
      <dgm:prSet presAssocID="{24649AB4-2753-454D-968C-03F833AB634C}" presName="text" presStyleLbl="node1" presStyleIdx="3" presStyleCnt="4">
        <dgm:presLayoutVars>
          <dgm:bulletEnabled val="1"/>
        </dgm:presLayoutVars>
      </dgm:prSet>
      <dgm:spPr/>
      <dgm:t>
        <a:bodyPr/>
        <a:lstStyle/>
        <a:p>
          <a:endParaRPr lang="es-EC"/>
        </a:p>
      </dgm:t>
    </dgm:pt>
  </dgm:ptLst>
  <dgm:cxnLst>
    <dgm:cxn modelId="{83626254-72F7-4E4E-9482-D47DF80943BA}" type="presOf" srcId="{4513CDC3-F06E-44D5-BF04-2BCCA2B36CCD}" destId="{37B11989-A070-435B-AFDE-FB648C5B7979}" srcOrd="1" destOrd="0" presId="urn:microsoft.com/office/officeart/2005/8/layout/vList4"/>
    <dgm:cxn modelId="{7DDFED77-0BB2-4A9D-ACB4-F75126E17E48}" type="presOf" srcId="{4513CDC3-F06E-44D5-BF04-2BCCA2B36CCD}" destId="{1205C09C-D4E5-4791-8D26-6313AD92B90F}" srcOrd="0" destOrd="0" presId="urn:microsoft.com/office/officeart/2005/8/layout/vList4"/>
    <dgm:cxn modelId="{D0BCE9B9-6F3A-499F-AC45-C2932EE10620}" srcId="{C56B7182-07FF-4A1C-AC71-179646B75958}" destId="{C5389D63-6E42-4E87-B844-C1C3C71FBF46}" srcOrd="0" destOrd="0" parTransId="{5210B9B3-E9E1-4C18-8528-FD20EBAA254D}" sibTransId="{B86DDFC5-B20A-4E01-B4DF-7471262B3A6B}"/>
    <dgm:cxn modelId="{BA066CE5-986D-49E2-98D1-A268F4A8B307}" srcId="{C56B7182-07FF-4A1C-AC71-179646B75958}" destId="{24649AB4-2753-454D-968C-03F833AB634C}" srcOrd="3" destOrd="0" parTransId="{33E5409E-92EF-4DB2-88D1-079C2784FEAF}" sibTransId="{1C7030AB-4DB8-4432-B907-F1D607AA596E}"/>
    <dgm:cxn modelId="{661C39EB-67C8-4531-8CEC-AC6C102A45E4}" srcId="{C56B7182-07FF-4A1C-AC71-179646B75958}" destId="{C5241921-800B-443A-A903-5B9599C37702}" srcOrd="1" destOrd="0" parTransId="{F27D35E4-F839-410E-B8C7-2CF2D2459D7F}" sibTransId="{0FD6F11F-A280-44DE-9ED2-76D76DD825A1}"/>
    <dgm:cxn modelId="{1E651FB0-4FF3-4026-B115-D1ECF3EFAC2B}" type="presOf" srcId="{C5389D63-6E42-4E87-B844-C1C3C71FBF46}" destId="{3E9890FE-90D3-447F-9F4F-F1DD919B97E7}" srcOrd="0" destOrd="0" presId="urn:microsoft.com/office/officeart/2005/8/layout/vList4"/>
    <dgm:cxn modelId="{124562D9-3088-4986-A0DE-F22FC929A0BE}" type="presOf" srcId="{C5241921-800B-443A-A903-5B9599C37702}" destId="{5792D7F8-EDF4-4240-8A02-2946A8D8D707}" srcOrd="0" destOrd="0" presId="urn:microsoft.com/office/officeart/2005/8/layout/vList4"/>
    <dgm:cxn modelId="{A9BA7B68-4ED0-4B38-9852-6A4EE5925CBC}" type="presOf" srcId="{24649AB4-2753-454D-968C-03F833AB634C}" destId="{8661F331-5D2F-407F-A8CA-DCA2ECF579C6}" srcOrd="0" destOrd="0" presId="urn:microsoft.com/office/officeart/2005/8/layout/vList4"/>
    <dgm:cxn modelId="{66C89F6D-050C-4E60-9095-9EC0E585EB81}" srcId="{C56B7182-07FF-4A1C-AC71-179646B75958}" destId="{4513CDC3-F06E-44D5-BF04-2BCCA2B36CCD}" srcOrd="2" destOrd="0" parTransId="{08D380A7-0E22-4D81-B953-08F5E10296F4}" sibTransId="{DE9473DF-E114-4487-AC3C-F72398CA4A43}"/>
    <dgm:cxn modelId="{E7FA58C5-1926-4445-ADD2-A7B163E1EAE2}" type="presOf" srcId="{C5241921-800B-443A-A903-5B9599C37702}" destId="{D8F3421F-78BD-44F4-982D-1A04C1A67F41}" srcOrd="1" destOrd="0" presId="urn:microsoft.com/office/officeart/2005/8/layout/vList4"/>
    <dgm:cxn modelId="{4992B306-D7EF-42C9-B1B7-18797321925D}" type="presOf" srcId="{C5389D63-6E42-4E87-B844-C1C3C71FBF46}" destId="{8A52950A-2DC4-4F8B-90B1-C4D9206FDD84}" srcOrd="1" destOrd="0" presId="urn:microsoft.com/office/officeart/2005/8/layout/vList4"/>
    <dgm:cxn modelId="{70C50471-55CC-4AF4-BE55-82E07139AD4E}" type="presOf" srcId="{C56B7182-07FF-4A1C-AC71-179646B75958}" destId="{26E93813-921A-4A45-8DE7-5C25E3732FF2}" srcOrd="0" destOrd="0" presId="urn:microsoft.com/office/officeart/2005/8/layout/vList4"/>
    <dgm:cxn modelId="{11BCEE49-A4C6-4FFA-A776-215298443A77}" type="presOf" srcId="{24649AB4-2753-454D-968C-03F833AB634C}" destId="{3A7989B6-A1CC-4D43-A5D1-2475761DCFB4}" srcOrd="1" destOrd="0" presId="urn:microsoft.com/office/officeart/2005/8/layout/vList4"/>
    <dgm:cxn modelId="{46EC5DAA-6C64-4F5B-A0CC-7235CB2968DB}" type="presParOf" srcId="{26E93813-921A-4A45-8DE7-5C25E3732FF2}" destId="{C8562BAC-220D-4481-9C5A-808B21332530}" srcOrd="0" destOrd="0" presId="urn:microsoft.com/office/officeart/2005/8/layout/vList4"/>
    <dgm:cxn modelId="{7AD2BE19-9BC0-4D12-897C-694529E1FA15}" type="presParOf" srcId="{C8562BAC-220D-4481-9C5A-808B21332530}" destId="{3E9890FE-90D3-447F-9F4F-F1DD919B97E7}" srcOrd="0" destOrd="0" presId="urn:microsoft.com/office/officeart/2005/8/layout/vList4"/>
    <dgm:cxn modelId="{FAEA01AD-F9BA-4A52-BD00-BFFEDA1B0783}" type="presParOf" srcId="{C8562BAC-220D-4481-9C5A-808B21332530}" destId="{80F8EA22-A4BA-4CC6-B94C-79A25D7409E8}" srcOrd="1" destOrd="0" presId="urn:microsoft.com/office/officeart/2005/8/layout/vList4"/>
    <dgm:cxn modelId="{832A96FC-73EB-4E85-8722-5FE5C05AD18F}" type="presParOf" srcId="{C8562BAC-220D-4481-9C5A-808B21332530}" destId="{8A52950A-2DC4-4F8B-90B1-C4D9206FDD84}" srcOrd="2" destOrd="0" presId="urn:microsoft.com/office/officeart/2005/8/layout/vList4"/>
    <dgm:cxn modelId="{CB393ED6-6249-4BA5-B7D3-79C087AC7C78}" type="presParOf" srcId="{26E93813-921A-4A45-8DE7-5C25E3732FF2}" destId="{5584AC43-BE72-40E3-A218-4B89FBC94E09}" srcOrd="1" destOrd="0" presId="urn:microsoft.com/office/officeart/2005/8/layout/vList4"/>
    <dgm:cxn modelId="{488F33B6-E84D-4201-9D15-0EB784BD2BD5}" type="presParOf" srcId="{26E93813-921A-4A45-8DE7-5C25E3732FF2}" destId="{46FFD4D2-00C2-4C1A-A1D4-98CED7CCCA44}" srcOrd="2" destOrd="0" presId="urn:microsoft.com/office/officeart/2005/8/layout/vList4"/>
    <dgm:cxn modelId="{5E079554-CE8B-4AA9-A8C7-BE0CB377CECD}" type="presParOf" srcId="{46FFD4D2-00C2-4C1A-A1D4-98CED7CCCA44}" destId="{5792D7F8-EDF4-4240-8A02-2946A8D8D707}" srcOrd="0" destOrd="0" presId="urn:microsoft.com/office/officeart/2005/8/layout/vList4"/>
    <dgm:cxn modelId="{264B1A8C-B163-4167-B365-B02371CF4438}" type="presParOf" srcId="{46FFD4D2-00C2-4C1A-A1D4-98CED7CCCA44}" destId="{6869C922-CF45-4391-A145-36154D2DB699}" srcOrd="1" destOrd="0" presId="urn:microsoft.com/office/officeart/2005/8/layout/vList4"/>
    <dgm:cxn modelId="{B97E1FAC-CD72-487F-892C-446BD75C4F98}" type="presParOf" srcId="{46FFD4D2-00C2-4C1A-A1D4-98CED7CCCA44}" destId="{D8F3421F-78BD-44F4-982D-1A04C1A67F41}" srcOrd="2" destOrd="0" presId="urn:microsoft.com/office/officeart/2005/8/layout/vList4"/>
    <dgm:cxn modelId="{CBC87AD1-019E-4D0C-A152-939ED5733C97}" type="presParOf" srcId="{26E93813-921A-4A45-8DE7-5C25E3732FF2}" destId="{8C61CFC2-0BD6-4313-B6B9-5B38A13EBB63}" srcOrd="3" destOrd="0" presId="urn:microsoft.com/office/officeart/2005/8/layout/vList4"/>
    <dgm:cxn modelId="{6934E6D3-13D7-4504-BDEE-34C7A80DDCF7}" type="presParOf" srcId="{26E93813-921A-4A45-8DE7-5C25E3732FF2}" destId="{839259D1-BCC5-42DF-B577-78988C16345C}" srcOrd="4" destOrd="0" presId="urn:microsoft.com/office/officeart/2005/8/layout/vList4"/>
    <dgm:cxn modelId="{962D0730-2B36-4E71-A530-B75F73F93E61}" type="presParOf" srcId="{839259D1-BCC5-42DF-B577-78988C16345C}" destId="{1205C09C-D4E5-4791-8D26-6313AD92B90F}" srcOrd="0" destOrd="0" presId="urn:microsoft.com/office/officeart/2005/8/layout/vList4"/>
    <dgm:cxn modelId="{BD6D7E89-CE80-435B-8E0B-F717B0E0D20C}" type="presParOf" srcId="{839259D1-BCC5-42DF-B577-78988C16345C}" destId="{9CDA4722-5C36-4B54-9C7D-71BB1B858AC5}" srcOrd="1" destOrd="0" presId="urn:microsoft.com/office/officeart/2005/8/layout/vList4"/>
    <dgm:cxn modelId="{E1CFBAC5-C738-4741-809E-6F2B79036B70}" type="presParOf" srcId="{839259D1-BCC5-42DF-B577-78988C16345C}" destId="{37B11989-A070-435B-AFDE-FB648C5B7979}" srcOrd="2" destOrd="0" presId="urn:microsoft.com/office/officeart/2005/8/layout/vList4"/>
    <dgm:cxn modelId="{3FC280C1-DE96-48BC-8083-FB55EA39BBE7}" type="presParOf" srcId="{26E93813-921A-4A45-8DE7-5C25E3732FF2}" destId="{F921D399-3448-438E-BBBC-262CE8A9C570}" srcOrd="5" destOrd="0" presId="urn:microsoft.com/office/officeart/2005/8/layout/vList4"/>
    <dgm:cxn modelId="{6681194D-50E7-41D2-9B17-3E266075F502}" type="presParOf" srcId="{26E93813-921A-4A45-8DE7-5C25E3732FF2}" destId="{8D57CE7A-409C-4EA7-B686-223CBC435831}" srcOrd="6" destOrd="0" presId="urn:microsoft.com/office/officeart/2005/8/layout/vList4"/>
    <dgm:cxn modelId="{56603770-9D92-42C1-916B-539335138EEC}" type="presParOf" srcId="{8D57CE7A-409C-4EA7-B686-223CBC435831}" destId="{8661F331-5D2F-407F-A8CA-DCA2ECF579C6}" srcOrd="0" destOrd="0" presId="urn:microsoft.com/office/officeart/2005/8/layout/vList4"/>
    <dgm:cxn modelId="{C743C60D-F746-437E-9D2F-36B12334F905}" type="presParOf" srcId="{8D57CE7A-409C-4EA7-B686-223CBC435831}" destId="{4A2E4B62-5E5E-48D2-BD41-7082BA54862E}" srcOrd="1" destOrd="0" presId="urn:microsoft.com/office/officeart/2005/8/layout/vList4"/>
    <dgm:cxn modelId="{C86D84A6-5EDA-4436-85CF-47C733D6BE13}" type="presParOf" srcId="{8D57CE7A-409C-4EA7-B686-223CBC435831}" destId="{3A7989B6-A1CC-4D43-A5D1-2475761DCFB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8AC6E-767B-4365-8480-F91EBD4E2C31}" type="doc">
      <dgm:prSet loTypeId="urn:microsoft.com/office/officeart/2005/8/layout/hList9" loCatId="list" qsTypeId="urn:microsoft.com/office/officeart/2005/8/quickstyle/3d4" qsCatId="3D" csTypeId="urn:microsoft.com/office/officeart/2005/8/colors/colorful5" csCatId="colorful" phldr="1"/>
      <dgm:spPr/>
      <dgm:t>
        <a:bodyPr/>
        <a:lstStyle/>
        <a:p>
          <a:endParaRPr lang="es-EC"/>
        </a:p>
      </dgm:t>
    </dgm:pt>
    <dgm:pt modelId="{6FF6CA55-E74E-435E-9E41-5FA99615D9DB}">
      <dgm:prSet phldrT="[Texto]"/>
      <dgm:spPr>
        <a:blipFill rotWithShape="0">
          <a:blip xmlns:r="http://schemas.openxmlformats.org/officeDocument/2006/relationships" r:embed="rId1"/>
          <a:stretch>
            <a:fillRect/>
          </a:stretch>
        </a:blipFill>
      </dgm:spPr>
      <dgm:t>
        <a:bodyPr/>
        <a:lstStyle/>
        <a:p>
          <a:endParaRPr lang="es-EC" dirty="0"/>
        </a:p>
      </dgm:t>
    </dgm:pt>
    <dgm:pt modelId="{23013C47-5C82-4CB8-B811-8352374DD00E}" type="parTrans" cxnId="{65BC50BC-74CB-4E81-AB1E-F1399B577061}">
      <dgm:prSet/>
      <dgm:spPr/>
      <dgm:t>
        <a:bodyPr/>
        <a:lstStyle/>
        <a:p>
          <a:endParaRPr lang="es-EC"/>
        </a:p>
      </dgm:t>
    </dgm:pt>
    <dgm:pt modelId="{9CB1B63B-8F8D-4C1C-AC61-EA9F2ADFACDF}" type="sibTrans" cxnId="{65BC50BC-74CB-4E81-AB1E-F1399B577061}">
      <dgm:prSet/>
      <dgm:spPr/>
      <dgm:t>
        <a:bodyPr/>
        <a:lstStyle/>
        <a:p>
          <a:endParaRPr lang="es-EC"/>
        </a:p>
      </dgm:t>
    </dgm:pt>
    <dgm:pt modelId="{4F5C1687-946D-476E-BDF2-F67B3FF72A8B}">
      <dgm:prSet phldrT="[Texto]" custT="1"/>
      <dgm:spPr/>
      <dgm:t>
        <a:bodyPr/>
        <a:lstStyle/>
        <a:p>
          <a:pPr algn="l"/>
          <a:r>
            <a:rPr lang="es-ES" sz="1550" dirty="0" smtClean="0"/>
            <a:t>Analizar las diferentes casas de valores que conforman el mercado de capitales de Guayaquil y, determinar las razones y modelos financieros que son utilizadas</a:t>
          </a:r>
          <a:r>
            <a:rPr lang="es-EC" sz="1550" u="none" dirty="0" smtClean="0"/>
            <a:t>.</a:t>
          </a:r>
          <a:endParaRPr lang="es-EC" sz="1550" dirty="0"/>
        </a:p>
      </dgm:t>
    </dgm:pt>
    <dgm:pt modelId="{A289A14D-F65D-44A4-85CC-15A014E3CAF6}" type="parTrans" cxnId="{95D19251-E562-471C-AB9C-E0962FCE1E54}">
      <dgm:prSet/>
      <dgm:spPr/>
      <dgm:t>
        <a:bodyPr/>
        <a:lstStyle/>
        <a:p>
          <a:endParaRPr lang="es-EC"/>
        </a:p>
      </dgm:t>
    </dgm:pt>
    <dgm:pt modelId="{C6182EBC-1403-446D-A66F-43938D4D707D}" type="sibTrans" cxnId="{95D19251-E562-471C-AB9C-E0962FCE1E54}">
      <dgm:prSet/>
      <dgm:spPr/>
      <dgm:t>
        <a:bodyPr/>
        <a:lstStyle/>
        <a:p>
          <a:endParaRPr lang="es-EC"/>
        </a:p>
      </dgm:t>
    </dgm:pt>
    <dgm:pt modelId="{3B20316E-9FFF-4E79-8625-8796FD1D36AC}">
      <dgm:prSet phldrT="[Texto]" custT="1"/>
      <dgm:spPr/>
      <dgm:t>
        <a:bodyPr/>
        <a:lstStyle/>
        <a:p>
          <a:pPr algn="l"/>
          <a:r>
            <a:rPr lang="es-ES" sz="1600" dirty="0" smtClean="0"/>
            <a:t>Verificar la utilización de tecnología bursátil para el monitoreo, evaluación y recuperación de instrumentos financieros por parte de las casas de valores</a:t>
          </a:r>
          <a:endParaRPr lang="es-ES_tradnl" sz="1600" dirty="0" smtClean="0"/>
        </a:p>
      </dgm:t>
    </dgm:pt>
    <dgm:pt modelId="{50CD3104-5D37-49A8-B450-B473478197C3}" type="parTrans" cxnId="{913B7666-FD3B-4309-A833-6DAB3A205C43}">
      <dgm:prSet/>
      <dgm:spPr/>
      <dgm:t>
        <a:bodyPr/>
        <a:lstStyle/>
        <a:p>
          <a:endParaRPr lang="es-EC"/>
        </a:p>
      </dgm:t>
    </dgm:pt>
    <dgm:pt modelId="{DE1B4650-6BCB-4BD6-91AA-1F27ADAC3310}" type="sibTrans" cxnId="{913B7666-FD3B-4309-A833-6DAB3A205C43}">
      <dgm:prSet/>
      <dgm:spPr/>
      <dgm:t>
        <a:bodyPr/>
        <a:lstStyle/>
        <a:p>
          <a:endParaRPr lang="es-EC"/>
        </a:p>
      </dgm:t>
    </dgm:pt>
    <dgm:pt modelId="{42B4E91A-2087-42A7-A84A-4B83A6DA0AEA}">
      <dgm:prSet phldrT="[Texto]"/>
      <dgm:spPr>
        <a:blipFill rotWithShape="0">
          <a:blip xmlns:r="http://schemas.openxmlformats.org/officeDocument/2006/relationships" r:embed="rId2"/>
          <a:stretch>
            <a:fillRect/>
          </a:stretch>
        </a:blipFill>
      </dgm:spPr>
      <dgm:t>
        <a:bodyPr/>
        <a:lstStyle/>
        <a:p>
          <a:endParaRPr lang="es-EC" dirty="0"/>
        </a:p>
      </dgm:t>
    </dgm:pt>
    <dgm:pt modelId="{B980051D-9924-49C9-99C2-E38D10329160}" type="parTrans" cxnId="{0A3326D5-E85E-4546-9380-C79F33E42438}">
      <dgm:prSet/>
      <dgm:spPr/>
      <dgm:t>
        <a:bodyPr/>
        <a:lstStyle/>
        <a:p>
          <a:endParaRPr lang="es-EC"/>
        </a:p>
      </dgm:t>
    </dgm:pt>
    <dgm:pt modelId="{0A6923A2-739B-4316-9C1A-A1E9C2209F79}" type="sibTrans" cxnId="{0A3326D5-E85E-4546-9380-C79F33E42438}">
      <dgm:prSet/>
      <dgm:spPr/>
      <dgm:t>
        <a:bodyPr/>
        <a:lstStyle/>
        <a:p>
          <a:endParaRPr lang="es-EC"/>
        </a:p>
      </dgm:t>
    </dgm:pt>
    <dgm:pt modelId="{D7F76009-8E50-4DCA-8D95-45B060AB0D45}">
      <dgm:prSet phldrT="[Texto]" custT="1"/>
      <dgm:spPr/>
      <dgm:t>
        <a:bodyPr/>
        <a:lstStyle/>
        <a:p>
          <a:pPr algn="l"/>
          <a:r>
            <a:rPr lang="es-ES" sz="1600" dirty="0" smtClean="0"/>
            <a:t>Identificar el tipo de asesoramiento a utilizar, en la casa de valor, al comparar el valor intrínseco y el valor del mercado para orientar al cliente</a:t>
          </a:r>
          <a:endParaRPr lang="es-EC" sz="1600" dirty="0"/>
        </a:p>
      </dgm:t>
    </dgm:pt>
    <dgm:pt modelId="{7DFD33DE-73FC-4B99-84ED-68CC3FA493F2}" type="parTrans" cxnId="{5D82C583-23D6-42B0-AE01-2CB57832DA8C}">
      <dgm:prSet/>
      <dgm:spPr/>
      <dgm:t>
        <a:bodyPr/>
        <a:lstStyle/>
        <a:p>
          <a:endParaRPr lang="es-EC"/>
        </a:p>
      </dgm:t>
    </dgm:pt>
    <dgm:pt modelId="{DA62EAD4-ADA5-4242-9C25-3C684D6D913E}" type="sibTrans" cxnId="{5D82C583-23D6-42B0-AE01-2CB57832DA8C}">
      <dgm:prSet/>
      <dgm:spPr/>
      <dgm:t>
        <a:bodyPr/>
        <a:lstStyle/>
        <a:p>
          <a:endParaRPr lang="es-EC"/>
        </a:p>
      </dgm:t>
    </dgm:pt>
    <dgm:pt modelId="{EC5AC4A8-010C-40E7-ACB4-1D612646218E}" type="pres">
      <dgm:prSet presAssocID="{F4B8AC6E-767B-4365-8480-F91EBD4E2C31}" presName="list" presStyleCnt="0">
        <dgm:presLayoutVars>
          <dgm:dir/>
          <dgm:animLvl val="lvl"/>
        </dgm:presLayoutVars>
      </dgm:prSet>
      <dgm:spPr/>
      <dgm:t>
        <a:bodyPr/>
        <a:lstStyle/>
        <a:p>
          <a:endParaRPr lang="es-EC"/>
        </a:p>
      </dgm:t>
    </dgm:pt>
    <dgm:pt modelId="{BA975952-C16A-4B16-821F-0CEAF5BDA590}" type="pres">
      <dgm:prSet presAssocID="{6FF6CA55-E74E-435E-9E41-5FA99615D9DB}" presName="posSpace" presStyleCnt="0"/>
      <dgm:spPr/>
      <dgm:t>
        <a:bodyPr/>
        <a:lstStyle/>
        <a:p>
          <a:endParaRPr lang="es-EC"/>
        </a:p>
      </dgm:t>
    </dgm:pt>
    <dgm:pt modelId="{13175DBC-B77C-4421-A557-D130AE559C4C}" type="pres">
      <dgm:prSet presAssocID="{6FF6CA55-E74E-435E-9E41-5FA99615D9DB}" presName="vertFlow" presStyleCnt="0"/>
      <dgm:spPr/>
      <dgm:t>
        <a:bodyPr/>
        <a:lstStyle/>
        <a:p>
          <a:endParaRPr lang="es-EC"/>
        </a:p>
      </dgm:t>
    </dgm:pt>
    <dgm:pt modelId="{6213020E-0553-4B95-8564-D2169FFF9961}" type="pres">
      <dgm:prSet presAssocID="{6FF6CA55-E74E-435E-9E41-5FA99615D9DB}" presName="topSpace" presStyleCnt="0"/>
      <dgm:spPr/>
      <dgm:t>
        <a:bodyPr/>
        <a:lstStyle/>
        <a:p>
          <a:endParaRPr lang="es-EC"/>
        </a:p>
      </dgm:t>
    </dgm:pt>
    <dgm:pt modelId="{64B3FC1C-6D05-401D-85AD-033E95449415}" type="pres">
      <dgm:prSet presAssocID="{6FF6CA55-E74E-435E-9E41-5FA99615D9DB}" presName="firstComp" presStyleCnt="0"/>
      <dgm:spPr/>
      <dgm:t>
        <a:bodyPr/>
        <a:lstStyle/>
        <a:p>
          <a:endParaRPr lang="es-EC"/>
        </a:p>
      </dgm:t>
    </dgm:pt>
    <dgm:pt modelId="{C66B5AA9-661C-47A2-A00B-FB6A6F610896}" type="pres">
      <dgm:prSet presAssocID="{6FF6CA55-E74E-435E-9E41-5FA99615D9DB}" presName="firstChild" presStyleLbl="bgAccFollowNode1" presStyleIdx="0" presStyleCnt="3" custScaleX="123523" custScaleY="112467" custLinFactNeighborY="-2878"/>
      <dgm:spPr/>
      <dgm:t>
        <a:bodyPr/>
        <a:lstStyle/>
        <a:p>
          <a:endParaRPr lang="es-EC"/>
        </a:p>
      </dgm:t>
    </dgm:pt>
    <dgm:pt modelId="{BFFD8105-F609-486E-96B3-C85DA1370195}" type="pres">
      <dgm:prSet presAssocID="{6FF6CA55-E74E-435E-9E41-5FA99615D9DB}" presName="firstChildTx" presStyleLbl="bgAccFollowNode1" presStyleIdx="0" presStyleCnt="3">
        <dgm:presLayoutVars>
          <dgm:bulletEnabled val="1"/>
        </dgm:presLayoutVars>
      </dgm:prSet>
      <dgm:spPr/>
      <dgm:t>
        <a:bodyPr/>
        <a:lstStyle/>
        <a:p>
          <a:endParaRPr lang="es-EC"/>
        </a:p>
      </dgm:t>
    </dgm:pt>
    <dgm:pt modelId="{03DA9F83-503F-447C-A858-63FF112B9780}" type="pres">
      <dgm:prSet presAssocID="{3B20316E-9FFF-4E79-8625-8796FD1D36AC}" presName="comp" presStyleCnt="0"/>
      <dgm:spPr/>
      <dgm:t>
        <a:bodyPr/>
        <a:lstStyle/>
        <a:p>
          <a:endParaRPr lang="es-EC"/>
        </a:p>
      </dgm:t>
    </dgm:pt>
    <dgm:pt modelId="{DA488100-BA20-4AC9-9DDE-8E9C3B3B5E1C}" type="pres">
      <dgm:prSet presAssocID="{3B20316E-9FFF-4E79-8625-8796FD1D36AC}" presName="child" presStyleLbl="bgAccFollowNode1" presStyleIdx="1" presStyleCnt="3" custScaleX="123523" custScaleY="129447" custLinFactNeighborY="-2878"/>
      <dgm:spPr/>
      <dgm:t>
        <a:bodyPr/>
        <a:lstStyle/>
        <a:p>
          <a:endParaRPr lang="es-EC"/>
        </a:p>
      </dgm:t>
    </dgm:pt>
    <dgm:pt modelId="{F982C591-E85A-4418-9873-9F5E5E982A85}" type="pres">
      <dgm:prSet presAssocID="{3B20316E-9FFF-4E79-8625-8796FD1D36AC}" presName="childTx" presStyleLbl="bgAccFollowNode1" presStyleIdx="1" presStyleCnt="3">
        <dgm:presLayoutVars>
          <dgm:bulletEnabled val="1"/>
        </dgm:presLayoutVars>
      </dgm:prSet>
      <dgm:spPr/>
      <dgm:t>
        <a:bodyPr/>
        <a:lstStyle/>
        <a:p>
          <a:endParaRPr lang="es-EC"/>
        </a:p>
      </dgm:t>
    </dgm:pt>
    <dgm:pt modelId="{A69EEABB-3A12-4E8B-B86A-A5560343BB8E}" type="pres">
      <dgm:prSet presAssocID="{6FF6CA55-E74E-435E-9E41-5FA99615D9DB}" presName="negSpace" presStyleCnt="0"/>
      <dgm:spPr/>
      <dgm:t>
        <a:bodyPr/>
        <a:lstStyle/>
        <a:p>
          <a:endParaRPr lang="es-EC"/>
        </a:p>
      </dgm:t>
    </dgm:pt>
    <dgm:pt modelId="{1682FD8C-4D61-4588-85D7-194AFB88DB4F}" type="pres">
      <dgm:prSet presAssocID="{6FF6CA55-E74E-435E-9E41-5FA99615D9DB}" presName="circle" presStyleLbl="node1" presStyleIdx="0" presStyleCnt="2" custScaleX="69422" custScaleY="70133" custLinFactNeighborX="-23857" custLinFactNeighborY="3636"/>
      <dgm:spPr/>
      <dgm:t>
        <a:bodyPr/>
        <a:lstStyle/>
        <a:p>
          <a:endParaRPr lang="es-EC"/>
        </a:p>
      </dgm:t>
    </dgm:pt>
    <dgm:pt modelId="{D04CF568-D077-4A92-9EF1-E98E04E22F0D}" type="pres">
      <dgm:prSet presAssocID="{9CB1B63B-8F8D-4C1C-AC61-EA9F2ADFACDF}" presName="transSpace" presStyleCnt="0"/>
      <dgm:spPr/>
      <dgm:t>
        <a:bodyPr/>
        <a:lstStyle/>
        <a:p>
          <a:endParaRPr lang="es-EC"/>
        </a:p>
      </dgm:t>
    </dgm:pt>
    <dgm:pt modelId="{8F4080EC-7973-4147-9976-B09A3DE40306}" type="pres">
      <dgm:prSet presAssocID="{42B4E91A-2087-42A7-A84A-4B83A6DA0AEA}" presName="posSpace" presStyleCnt="0"/>
      <dgm:spPr/>
      <dgm:t>
        <a:bodyPr/>
        <a:lstStyle/>
        <a:p>
          <a:endParaRPr lang="es-EC"/>
        </a:p>
      </dgm:t>
    </dgm:pt>
    <dgm:pt modelId="{138C0AA2-33F4-4606-B076-842FDE421B32}" type="pres">
      <dgm:prSet presAssocID="{42B4E91A-2087-42A7-A84A-4B83A6DA0AEA}" presName="vertFlow" presStyleCnt="0"/>
      <dgm:spPr/>
      <dgm:t>
        <a:bodyPr/>
        <a:lstStyle/>
        <a:p>
          <a:endParaRPr lang="es-EC"/>
        </a:p>
      </dgm:t>
    </dgm:pt>
    <dgm:pt modelId="{A9E26ECC-197E-4EBC-A834-8F9F48A6A520}" type="pres">
      <dgm:prSet presAssocID="{42B4E91A-2087-42A7-A84A-4B83A6DA0AEA}" presName="topSpace" presStyleCnt="0"/>
      <dgm:spPr/>
      <dgm:t>
        <a:bodyPr/>
        <a:lstStyle/>
        <a:p>
          <a:endParaRPr lang="es-EC"/>
        </a:p>
      </dgm:t>
    </dgm:pt>
    <dgm:pt modelId="{36E0744E-E39C-4984-B7E3-DA6359E89310}" type="pres">
      <dgm:prSet presAssocID="{42B4E91A-2087-42A7-A84A-4B83A6DA0AEA}" presName="firstComp" presStyleCnt="0"/>
      <dgm:spPr/>
      <dgm:t>
        <a:bodyPr/>
        <a:lstStyle/>
        <a:p>
          <a:endParaRPr lang="es-EC"/>
        </a:p>
      </dgm:t>
    </dgm:pt>
    <dgm:pt modelId="{4E412281-A4A1-4F8C-80CD-880E1003C304}" type="pres">
      <dgm:prSet presAssocID="{42B4E91A-2087-42A7-A84A-4B83A6DA0AEA}" presName="firstChild" presStyleLbl="bgAccFollowNode1" presStyleIdx="2" presStyleCnt="3" custScaleX="123523" custScaleY="110488" custLinFactNeighborY="-2878"/>
      <dgm:spPr/>
      <dgm:t>
        <a:bodyPr/>
        <a:lstStyle/>
        <a:p>
          <a:endParaRPr lang="es-EC"/>
        </a:p>
      </dgm:t>
    </dgm:pt>
    <dgm:pt modelId="{4A8BDAE1-2AFB-4509-9193-362E26DA915E}" type="pres">
      <dgm:prSet presAssocID="{42B4E91A-2087-42A7-A84A-4B83A6DA0AEA}" presName="firstChildTx" presStyleLbl="bgAccFollowNode1" presStyleIdx="2" presStyleCnt="3">
        <dgm:presLayoutVars>
          <dgm:bulletEnabled val="1"/>
        </dgm:presLayoutVars>
      </dgm:prSet>
      <dgm:spPr/>
      <dgm:t>
        <a:bodyPr/>
        <a:lstStyle/>
        <a:p>
          <a:endParaRPr lang="es-EC"/>
        </a:p>
      </dgm:t>
    </dgm:pt>
    <dgm:pt modelId="{C8BB4CFD-5BB7-40EF-A84B-D820B1C33AD1}" type="pres">
      <dgm:prSet presAssocID="{42B4E91A-2087-42A7-A84A-4B83A6DA0AEA}" presName="negSpace" presStyleCnt="0"/>
      <dgm:spPr/>
      <dgm:t>
        <a:bodyPr/>
        <a:lstStyle/>
        <a:p>
          <a:endParaRPr lang="es-EC"/>
        </a:p>
      </dgm:t>
    </dgm:pt>
    <dgm:pt modelId="{44560982-C64A-4683-ADAC-AD7136ADAD35}" type="pres">
      <dgm:prSet presAssocID="{42B4E91A-2087-42A7-A84A-4B83A6DA0AEA}" presName="circle" presStyleLbl="node1" presStyleIdx="1" presStyleCnt="2" custScaleX="67889" custScaleY="64629" custLinFactNeighborX="-14629" custLinFactNeighborY="19842"/>
      <dgm:spPr/>
      <dgm:t>
        <a:bodyPr/>
        <a:lstStyle/>
        <a:p>
          <a:endParaRPr lang="es-EC"/>
        </a:p>
      </dgm:t>
    </dgm:pt>
  </dgm:ptLst>
  <dgm:cxnLst>
    <dgm:cxn modelId="{7E93B6B7-019A-4CBA-ADF8-C189947BF66E}" type="presOf" srcId="{4F5C1687-946D-476E-BDF2-F67B3FF72A8B}" destId="{C66B5AA9-661C-47A2-A00B-FB6A6F610896}" srcOrd="0" destOrd="0" presId="urn:microsoft.com/office/officeart/2005/8/layout/hList9"/>
    <dgm:cxn modelId="{D74370D9-AB06-4A8C-8E2F-18585F3DCD1D}" type="presOf" srcId="{6FF6CA55-E74E-435E-9E41-5FA99615D9DB}" destId="{1682FD8C-4D61-4588-85D7-194AFB88DB4F}" srcOrd="0" destOrd="0" presId="urn:microsoft.com/office/officeart/2005/8/layout/hList9"/>
    <dgm:cxn modelId="{0A3326D5-E85E-4546-9380-C79F33E42438}" srcId="{F4B8AC6E-767B-4365-8480-F91EBD4E2C31}" destId="{42B4E91A-2087-42A7-A84A-4B83A6DA0AEA}" srcOrd="1" destOrd="0" parTransId="{B980051D-9924-49C9-99C2-E38D10329160}" sibTransId="{0A6923A2-739B-4316-9C1A-A1E9C2209F79}"/>
    <dgm:cxn modelId="{CF6119F6-3CF8-4F03-AA90-F23523A7B624}" type="presOf" srcId="{3B20316E-9FFF-4E79-8625-8796FD1D36AC}" destId="{F982C591-E85A-4418-9873-9F5E5E982A85}" srcOrd="1" destOrd="0" presId="urn:microsoft.com/office/officeart/2005/8/layout/hList9"/>
    <dgm:cxn modelId="{B1E9E5B6-F797-4AE0-B673-32221C113682}" type="presOf" srcId="{3B20316E-9FFF-4E79-8625-8796FD1D36AC}" destId="{DA488100-BA20-4AC9-9DDE-8E9C3B3B5E1C}" srcOrd="0" destOrd="0" presId="urn:microsoft.com/office/officeart/2005/8/layout/hList9"/>
    <dgm:cxn modelId="{65BC50BC-74CB-4E81-AB1E-F1399B577061}" srcId="{F4B8AC6E-767B-4365-8480-F91EBD4E2C31}" destId="{6FF6CA55-E74E-435E-9E41-5FA99615D9DB}" srcOrd="0" destOrd="0" parTransId="{23013C47-5C82-4CB8-B811-8352374DD00E}" sibTransId="{9CB1B63B-8F8D-4C1C-AC61-EA9F2ADFACDF}"/>
    <dgm:cxn modelId="{913B7666-FD3B-4309-A833-6DAB3A205C43}" srcId="{6FF6CA55-E74E-435E-9E41-5FA99615D9DB}" destId="{3B20316E-9FFF-4E79-8625-8796FD1D36AC}" srcOrd="1" destOrd="0" parTransId="{50CD3104-5D37-49A8-B450-B473478197C3}" sibTransId="{DE1B4650-6BCB-4BD6-91AA-1F27ADAC3310}"/>
    <dgm:cxn modelId="{E04F28C9-D3F4-4C3A-956A-B1EA992A7460}" type="presOf" srcId="{D7F76009-8E50-4DCA-8D95-45B060AB0D45}" destId="{4E412281-A4A1-4F8C-80CD-880E1003C304}" srcOrd="0" destOrd="0" presId="urn:microsoft.com/office/officeart/2005/8/layout/hList9"/>
    <dgm:cxn modelId="{B678C20D-7399-4F59-81C4-87BA6ED33AB8}" type="presOf" srcId="{F4B8AC6E-767B-4365-8480-F91EBD4E2C31}" destId="{EC5AC4A8-010C-40E7-ACB4-1D612646218E}" srcOrd="0" destOrd="0" presId="urn:microsoft.com/office/officeart/2005/8/layout/hList9"/>
    <dgm:cxn modelId="{C081C973-1E97-4CB8-BC8D-244D0F26D64B}" type="presOf" srcId="{D7F76009-8E50-4DCA-8D95-45B060AB0D45}" destId="{4A8BDAE1-2AFB-4509-9193-362E26DA915E}" srcOrd="1" destOrd="0" presId="urn:microsoft.com/office/officeart/2005/8/layout/hList9"/>
    <dgm:cxn modelId="{5D82C583-23D6-42B0-AE01-2CB57832DA8C}" srcId="{42B4E91A-2087-42A7-A84A-4B83A6DA0AEA}" destId="{D7F76009-8E50-4DCA-8D95-45B060AB0D45}" srcOrd="0" destOrd="0" parTransId="{7DFD33DE-73FC-4B99-84ED-68CC3FA493F2}" sibTransId="{DA62EAD4-ADA5-4242-9C25-3C684D6D913E}"/>
    <dgm:cxn modelId="{982676FF-B435-456E-BFB3-1131FA077962}" type="presOf" srcId="{42B4E91A-2087-42A7-A84A-4B83A6DA0AEA}" destId="{44560982-C64A-4683-ADAC-AD7136ADAD35}" srcOrd="0" destOrd="0" presId="urn:microsoft.com/office/officeart/2005/8/layout/hList9"/>
    <dgm:cxn modelId="{95D19251-E562-471C-AB9C-E0962FCE1E54}" srcId="{6FF6CA55-E74E-435E-9E41-5FA99615D9DB}" destId="{4F5C1687-946D-476E-BDF2-F67B3FF72A8B}" srcOrd="0" destOrd="0" parTransId="{A289A14D-F65D-44A4-85CC-15A014E3CAF6}" sibTransId="{C6182EBC-1403-446D-A66F-43938D4D707D}"/>
    <dgm:cxn modelId="{4A382B91-2102-4B2B-8F9A-DBDDF168DA2B}" type="presOf" srcId="{4F5C1687-946D-476E-BDF2-F67B3FF72A8B}" destId="{BFFD8105-F609-486E-96B3-C85DA1370195}" srcOrd="1" destOrd="0" presId="urn:microsoft.com/office/officeart/2005/8/layout/hList9"/>
    <dgm:cxn modelId="{7B5F2AC4-2C35-4864-8626-F86DD3C10176}" type="presParOf" srcId="{EC5AC4A8-010C-40E7-ACB4-1D612646218E}" destId="{BA975952-C16A-4B16-821F-0CEAF5BDA590}" srcOrd="0" destOrd="0" presId="urn:microsoft.com/office/officeart/2005/8/layout/hList9"/>
    <dgm:cxn modelId="{5E445E24-10A7-4461-80FA-727F5F169EF1}" type="presParOf" srcId="{EC5AC4A8-010C-40E7-ACB4-1D612646218E}" destId="{13175DBC-B77C-4421-A557-D130AE559C4C}" srcOrd="1" destOrd="0" presId="urn:microsoft.com/office/officeart/2005/8/layout/hList9"/>
    <dgm:cxn modelId="{7258095B-DC4C-4B2D-B41C-BD88832A009B}" type="presParOf" srcId="{13175DBC-B77C-4421-A557-D130AE559C4C}" destId="{6213020E-0553-4B95-8564-D2169FFF9961}" srcOrd="0" destOrd="0" presId="urn:microsoft.com/office/officeart/2005/8/layout/hList9"/>
    <dgm:cxn modelId="{C56EC66C-9513-4120-9EA3-9AAAAA5B29EC}" type="presParOf" srcId="{13175DBC-B77C-4421-A557-D130AE559C4C}" destId="{64B3FC1C-6D05-401D-85AD-033E95449415}" srcOrd="1" destOrd="0" presId="urn:microsoft.com/office/officeart/2005/8/layout/hList9"/>
    <dgm:cxn modelId="{ED3A4690-DDE6-4959-98C0-97AD68E4C877}" type="presParOf" srcId="{64B3FC1C-6D05-401D-85AD-033E95449415}" destId="{C66B5AA9-661C-47A2-A00B-FB6A6F610896}" srcOrd="0" destOrd="0" presId="urn:microsoft.com/office/officeart/2005/8/layout/hList9"/>
    <dgm:cxn modelId="{43D4CD9C-2AC3-4A96-8412-E9D26B8ECBC8}" type="presParOf" srcId="{64B3FC1C-6D05-401D-85AD-033E95449415}" destId="{BFFD8105-F609-486E-96B3-C85DA1370195}" srcOrd="1" destOrd="0" presId="urn:microsoft.com/office/officeart/2005/8/layout/hList9"/>
    <dgm:cxn modelId="{86439CBA-12A2-466D-80D7-73E5B8263EF8}" type="presParOf" srcId="{13175DBC-B77C-4421-A557-D130AE559C4C}" destId="{03DA9F83-503F-447C-A858-63FF112B9780}" srcOrd="2" destOrd="0" presId="urn:microsoft.com/office/officeart/2005/8/layout/hList9"/>
    <dgm:cxn modelId="{0FCF0D9C-0B15-4CA3-B6EA-352D8E18B224}" type="presParOf" srcId="{03DA9F83-503F-447C-A858-63FF112B9780}" destId="{DA488100-BA20-4AC9-9DDE-8E9C3B3B5E1C}" srcOrd="0" destOrd="0" presId="urn:microsoft.com/office/officeart/2005/8/layout/hList9"/>
    <dgm:cxn modelId="{6F62664D-721E-4720-8301-F556499AF80C}" type="presParOf" srcId="{03DA9F83-503F-447C-A858-63FF112B9780}" destId="{F982C591-E85A-4418-9873-9F5E5E982A85}" srcOrd="1" destOrd="0" presId="urn:microsoft.com/office/officeart/2005/8/layout/hList9"/>
    <dgm:cxn modelId="{636639D4-B0B1-4188-954A-E7B8E325CC27}" type="presParOf" srcId="{EC5AC4A8-010C-40E7-ACB4-1D612646218E}" destId="{A69EEABB-3A12-4E8B-B86A-A5560343BB8E}" srcOrd="2" destOrd="0" presId="urn:microsoft.com/office/officeart/2005/8/layout/hList9"/>
    <dgm:cxn modelId="{D3D2FBD3-39A0-41FA-BE31-2D54078A9A68}" type="presParOf" srcId="{EC5AC4A8-010C-40E7-ACB4-1D612646218E}" destId="{1682FD8C-4D61-4588-85D7-194AFB88DB4F}" srcOrd="3" destOrd="0" presId="urn:microsoft.com/office/officeart/2005/8/layout/hList9"/>
    <dgm:cxn modelId="{4D751CF2-63D0-40D4-935E-8EA31C7B0E91}" type="presParOf" srcId="{EC5AC4A8-010C-40E7-ACB4-1D612646218E}" destId="{D04CF568-D077-4A92-9EF1-E98E04E22F0D}" srcOrd="4" destOrd="0" presId="urn:microsoft.com/office/officeart/2005/8/layout/hList9"/>
    <dgm:cxn modelId="{00C4597F-5B77-4D31-889B-E23CABBB7AE3}" type="presParOf" srcId="{EC5AC4A8-010C-40E7-ACB4-1D612646218E}" destId="{8F4080EC-7973-4147-9976-B09A3DE40306}" srcOrd="5" destOrd="0" presId="urn:microsoft.com/office/officeart/2005/8/layout/hList9"/>
    <dgm:cxn modelId="{DEC02547-24D2-41B6-9F47-94E6CCC9B887}" type="presParOf" srcId="{EC5AC4A8-010C-40E7-ACB4-1D612646218E}" destId="{138C0AA2-33F4-4606-B076-842FDE421B32}" srcOrd="6" destOrd="0" presId="urn:microsoft.com/office/officeart/2005/8/layout/hList9"/>
    <dgm:cxn modelId="{257F0D54-04BC-4A0E-9621-25464AC3094D}" type="presParOf" srcId="{138C0AA2-33F4-4606-B076-842FDE421B32}" destId="{A9E26ECC-197E-4EBC-A834-8F9F48A6A520}" srcOrd="0" destOrd="0" presId="urn:microsoft.com/office/officeart/2005/8/layout/hList9"/>
    <dgm:cxn modelId="{5678CFC4-B717-43FC-AE07-E3719C47EF79}" type="presParOf" srcId="{138C0AA2-33F4-4606-B076-842FDE421B32}" destId="{36E0744E-E39C-4984-B7E3-DA6359E89310}" srcOrd="1" destOrd="0" presId="urn:microsoft.com/office/officeart/2005/8/layout/hList9"/>
    <dgm:cxn modelId="{D28321C0-775B-45A2-AF70-70C26B55C8C7}" type="presParOf" srcId="{36E0744E-E39C-4984-B7E3-DA6359E89310}" destId="{4E412281-A4A1-4F8C-80CD-880E1003C304}" srcOrd="0" destOrd="0" presId="urn:microsoft.com/office/officeart/2005/8/layout/hList9"/>
    <dgm:cxn modelId="{C1BCD51F-7FE1-448B-94E2-E0B655423590}" type="presParOf" srcId="{36E0744E-E39C-4984-B7E3-DA6359E89310}" destId="{4A8BDAE1-2AFB-4509-9193-362E26DA915E}" srcOrd="1" destOrd="0" presId="urn:microsoft.com/office/officeart/2005/8/layout/hList9"/>
    <dgm:cxn modelId="{B3CF583F-5462-4800-A6AE-8416D3960A7F}" type="presParOf" srcId="{EC5AC4A8-010C-40E7-ACB4-1D612646218E}" destId="{C8BB4CFD-5BB7-40EF-A84B-D820B1C33AD1}" srcOrd="7" destOrd="0" presId="urn:microsoft.com/office/officeart/2005/8/layout/hList9"/>
    <dgm:cxn modelId="{16158A78-82B1-4B4A-A3BE-47DFFB65F917}" type="presParOf" srcId="{EC5AC4A8-010C-40E7-ACB4-1D612646218E}" destId="{44560982-C64A-4683-ADAC-AD7136ADAD3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3d2" qsCatId="3D" csTypeId="urn:microsoft.com/office/officeart/2005/8/colors/colorful5" csCatId="colorful" phldr="1"/>
      <dgm:spPr/>
    </dgm:pt>
    <dgm:pt modelId="{2444C445-EE43-46B2-9B6E-13BFE90198E0}">
      <dgm:prSet phldrT="[Texto]"/>
      <dgm:spPr/>
      <dgm:t>
        <a:bodyPr/>
        <a:lstStyle/>
        <a:p>
          <a:pPr algn="l"/>
          <a:r>
            <a:rPr lang="es-ES" dirty="0" smtClean="0"/>
            <a:t>Las razones y modelos financieros utilizados por las casas de valores permitirán identificar la metodología empleada</a:t>
          </a:r>
          <a:r>
            <a:rPr lang="es-EC" dirty="0" smtClean="0">
              <a:solidFill>
                <a:schemeClr val="tx1"/>
              </a:solidFill>
            </a:rPr>
            <a:t>.</a:t>
          </a:r>
          <a:endParaRPr lang="es-ES" dirty="0">
            <a:solidFill>
              <a:schemeClr val="tx1"/>
            </a:solidFill>
          </a:endParaRPr>
        </a:p>
      </dgm:t>
    </dgm:pt>
    <dgm:pt modelId="{D6DBF0DE-5495-4E2D-AA04-48ADFBCF71A1}" type="parTrans" cxnId="{28F84009-0A7A-4921-9634-676186CA4229}">
      <dgm:prSet/>
      <dgm:spPr/>
      <dgm:t>
        <a:bodyPr/>
        <a:lstStyle/>
        <a:p>
          <a:endParaRPr lang="es-ES">
            <a:solidFill>
              <a:schemeClr val="tx1"/>
            </a:solidFill>
          </a:endParaRPr>
        </a:p>
      </dgm:t>
    </dgm:pt>
    <dgm:pt modelId="{6C0CB47F-9FA2-48FE-BB63-347433C1A0FA}" type="sibTrans" cxnId="{28F84009-0A7A-4921-9634-676186CA4229}">
      <dgm:prSet/>
      <dgm:spPr/>
      <dgm:t>
        <a:bodyPr/>
        <a:lstStyle/>
        <a:p>
          <a:endParaRPr lang="es-ES">
            <a:solidFill>
              <a:schemeClr val="tx1"/>
            </a:solidFill>
          </a:endParaRPr>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243082" custLinFactY="100000" custLinFactNeighborX="-933" custLinFactNeighborY="129409">
        <dgm:presLayoutVars>
          <dgm:bulletEnabled val="1"/>
        </dgm:presLayoutVars>
      </dgm:prSet>
      <dgm:spPr/>
      <dgm:t>
        <a:bodyPr/>
        <a:lstStyle/>
        <a:p>
          <a:endParaRPr lang="es-ES"/>
        </a:p>
      </dgm:t>
    </dgm:pt>
  </dgm:ptLst>
  <dgm:cxnLst>
    <dgm:cxn modelId="{CF4CE33F-EA3C-465B-AC6C-988695669B68}" type="presOf" srcId="{2444C445-EE43-46B2-9B6E-13BFE90198E0}" destId="{DB411184-5874-43BB-9C9A-43C5A6DA4A6A}" srcOrd="0" destOrd="0" presId="urn:microsoft.com/office/officeart/2005/8/layout/process2"/>
    <dgm:cxn modelId="{AFFC44A9-2663-4DD4-96A2-F2EA93132FB6}" type="presOf" srcId="{57E6F3FB-5B5C-4E8D-86DC-A2EB23960D50}" destId="{910B1E1E-933D-4787-95B2-C866E3D9B6CD}" srcOrd="0" destOrd="0" presId="urn:microsoft.com/office/officeart/2005/8/layout/process2"/>
    <dgm:cxn modelId="{28F84009-0A7A-4921-9634-676186CA4229}" srcId="{57E6F3FB-5B5C-4E8D-86DC-A2EB23960D50}" destId="{2444C445-EE43-46B2-9B6E-13BFE90198E0}" srcOrd="0" destOrd="0" parTransId="{D6DBF0DE-5495-4E2D-AA04-48ADFBCF71A1}" sibTransId="{6C0CB47F-9FA2-48FE-BB63-347433C1A0FA}"/>
    <dgm:cxn modelId="{1F53E2FF-4A90-44E8-88E6-EC38A01EB2B8}"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3d2" qsCatId="3D" csTypeId="urn:microsoft.com/office/officeart/2005/8/colors/colorful3" csCatId="colorful" phldr="1"/>
      <dgm:spPr/>
    </dgm:pt>
    <dgm:pt modelId="{2444C445-EE43-46B2-9B6E-13BFE90198E0}">
      <dgm:prSet phldrT="[Texto]" custT="1"/>
      <dgm:spPr/>
      <dgm:t>
        <a:bodyPr/>
        <a:lstStyle/>
        <a:p>
          <a:pPr algn="just"/>
          <a:r>
            <a:rPr lang="es-EC" sz="2100" dirty="0" smtClean="0"/>
            <a:t>La tecnología bursátil utilizada por las casas de valores permite la evaluación, monitoreo y recuperación de instrumentos financieros.</a:t>
          </a:r>
          <a:endParaRPr lang="es-ES" sz="2100" dirty="0">
            <a:solidFill>
              <a:schemeClr val="tx1"/>
            </a:solidFill>
          </a:endParaRPr>
        </a:p>
      </dgm:t>
    </dgm:pt>
    <dgm:pt modelId="{D6DBF0DE-5495-4E2D-AA04-48ADFBCF71A1}" type="parTrans" cxnId="{28F84009-0A7A-4921-9634-676186CA4229}">
      <dgm:prSet/>
      <dgm:spPr/>
      <dgm:t>
        <a:bodyPr/>
        <a:lstStyle/>
        <a:p>
          <a:endParaRPr lang="es-ES"/>
        </a:p>
      </dgm:t>
    </dgm:pt>
    <dgm:pt modelId="{6C0CB47F-9FA2-48FE-BB63-347433C1A0FA}" type="sibTrans" cxnId="{28F84009-0A7A-4921-9634-676186CA4229}">
      <dgm:prSet/>
      <dgm:spPr/>
      <dgm:t>
        <a:bodyPr/>
        <a:lstStyle/>
        <a:p>
          <a:endParaRPr lang="es-ES"/>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182918" custLinFactNeighborY="-6018">
        <dgm:presLayoutVars>
          <dgm:bulletEnabled val="1"/>
        </dgm:presLayoutVars>
      </dgm:prSet>
      <dgm:spPr/>
      <dgm:t>
        <a:bodyPr/>
        <a:lstStyle/>
        <a:p>
          <a:endParaRPr lang="es-ES"/>
        </a:p>
      </dgm:t>
    </dgm:pt>
  </dgm:ptLst>
  <dgm:cxnLst>
    <dgm:cxn modelId="{28F84009-0A7A-4921-9634-676186CA4229}" srcId="{57E6F3FB-5B5C-4E8D-86DC-A2EB23960D50}" destId="{2444C445-EE43-46B2-9B6E-13BFE90198E0}" srcOrd="0" destOrd="0" parTransId="{D6DBF0DE-5495-4E2D-AA04-48ADFBCF71A1}" sibTransId="{6C0CB47F-9FA2-48FE-BB63-347433C1A0FA}"/>
    <dgm:cxn modelId="{1D2314B5-540E-4F17-B761-75D2D9A28EA5}" type="presOf" srcId="{57E6F3FB-5B5C-4E8D-86DC-A2EB23960D50}" destId="{910B1E1E-933D-4787-95B2-C866E3D9B6CD}" srcOrd="0" destOrd="0" presId="urn:microsoft.com/office/officeart/2005/8/layout/process2"/>
    <dgm:cxn modelId="{E1D5F131-5CCA-4311-A1C1-CF3C91103179}" type="presOf" srcId="{2444C445-EE43-46B2-9B6E-13BFE90198E0}" destId="{DB411184-5874-43BB-9C9A-43C5A6DA4A6A}" srcOrd="0" destOrd="0" presId="urn:microsoft.com/office/officeart/2005/8/layout/process2"/>
    <dgm:cxn modelId="{776A221C-5B0C-46A2-833A-54BB9B44464A}"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E6F3FB-5B5C-4E8D-86DC-A2EB23960D50}" type="doc">
      <dgm:prSet loTypeId="urn:microsoft.com/office/officeart/2005/8/layout/process2" loCatId="process" qsTypeId="urn:microsoft.com/office/officeart/2005/8/quickstyle/3d2" qsCatId="3D" csTypeId="urn:microsoft.com/office/officeart/2005/8/colors/colorful4" csCatId="colorful" phldr="1"/>
      <dgm:spPr/>
    </dgm:pt>
    <dgm:pt modelId="{2444C445-EE43-46B2-9B6E-13BFE90198E0}">
      <dgm:prSet phldrT="[Texto]" custT="1"/>
      <dgm:spPr/>
      <dgm:t>
        <a:bodyPr/>
        <a:lstStyle/>
        <a:p>
          <a:pPr algn="l"/>
          <a:r>
            <a:rPr lang="es-ES" sz="2400" smtClean="0"/>
            <a:t>Las casas de valores comparan el valor intrínseco versus el valor de mercado para el asesoramiento</a:t>
          </a:r>
          <a:endParaRPr lang="es-ES" sz="2400" dirty="0"/>
        </a:p>
      </dgm:t>
    </dgm:pt>
    <dgm:pt modelId="{D6DBF0DE-5495-4E2D-AA04-48ADFBCF71A1}" type="parTrans" cxnId="{28F84009-0A7A-4921-9634-676186CA4229}">
      <dgm:prSet/>
      <dgm:spPr/>
      <dgm:t>
        <a:bodyPr/>
        <a:lstStyle/>
        <a:p>
          <a:endParaRPr lang="es-ES">
            <a:solidFill>
              <a:schemeClr val="tx1"/>
            </a:solidFill>
          </a:endParaRPr>
        </a:p>
      </dgm:t>
    </dgm:pt>
    <dgm:pt modelId="{6C0CB47F-9FA2-48FE-BB63-347433C1A0FA}" type="sibTrans" cxnId="{28F84009-0A7A-4921-9634-676186CA4229}">
      <dgm:prSet/>
      <dgm:spPr/>
      <dgm:t>
        <a:bodyPr/>
        <a:lstStyle/>
        <a:p>
          <a:endParaRPr lang="es-ES">
            <a:solidFill>
              <a:schemeClr val="tx1"/>
            </a:solidFill>
          </a:endParaRPr>
        </a:p>
      </dgm:t>
    </dgm:pt>
    <dgm:pt modelId="{910B1E1E-933D-4787-95B2-C866E3D9B6CD}" type="pres">
      <dgm:prSet presAssocID="{57E6F3FB-5B5C-4E8D-86DC-A2EB23960D50}" presName="linearFlow" presStyleCnt="0">
        <dgm:presLayoutVars>
          <dgm:resizeHandles val="exact"/>
        </dgm:presLayoutVars>
      </dgm:prSet>
      <dgm:spPr/>
    </dgm:pt>
    <dgm:pt modelId="{DB411184-5874-43BB-9C9A-43C5A6DA4A6A}" type="pres">
      <dgm:prSet presAssocID="{2444C445-EE43-46B2-9B6E-13BFE90198E0}" presName="node" presStyleLbl="node1" presStyleIdx="0" presStyleCnt="1" custScaleX="243082" custLinFactNeighborX="510" custLinFactNeighborY="-8540">
        <dgm:presLayoutVars>
          <dgm:bulletEnabled val="1"/>
        </dgm:presLayoutVars>
      </dgm:prSet>
      <dgm:spPr/>
      <dgm:t>
        <a:bodyPr/>
        <a:lstStyle/>
        <a:p>
          <a:endParaRPr lang="es-ES"/>
        </a:p>
      </dgm:t>
    </dgm:pt>
  </dgm:ptLst>
  <dgm:cxnLst>
    <dgm:cxn modelId="{5F631FC2-2B0F-4775-B647-7816432C02C8}" type="presOf" srcId="{2444C445-EE43-46B2-9B6E-13BFE90198E0}" destId="{DB411184-5874-43BB-9C9A-43C5A6DA4A6A}" srcOrd="0" destOrd="0" presId="urn:microsoft.com/office/officeart/2005/8/layout/process2"/>
    <dgm:cxn modelId="{28F84009-0A7A-4921-9634-676186CA4229}" srcId="{57E6F3FB-5B5C-4E8D-86DC-A2EB23960D50}" destId="{2444C445-EE43-46B2-9B6E-13BFE90198E0}" srcOrd="0" destOrd="0" parTransId="{D6DBF0DE-5495-4E2D-AA04-48ADFBCF71A1}" sibTransId="{6C0CB47F-9FA2-48FE-BB63-347433C1A0FA}"/>
    <dgm:cxn modelId="{4B9A89F3-11CD-44D0-A629-1E2097C04225}" type="presOf" srcId="{57E6F3FB-5B5C-4E8D-86DC-A2EB23960D50}" destId="{910B1E1E-933D-4787-95B2-C866E3D9B6CD}" srcOrd="0" destOrd="0" presId="urn:microsoft.com/office/officeart/2005/8/layout/process2"/>
    <dgm:cxn modelId="{DD21E48A-1EFA-44CD-B811-48A4CCD9A9FE}" type="presParOf" srcId="{910B1E1E-933D-4787-95B2-C866E3D9B6CD}" destId="{DB411184-5874-43BB-9C9A-43C5A6DA4A6A}" srcOrd="0"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72D37E7-8898-4F1D-90C3-6ECD71F2F696}" type="doc">
      <dgm:prSet loTypeId="urn:microsoft.com/office/officeart/2005/8/layout/hierarchy3" loCatId="hierarchy" qsTypeId="urn:microsoft.com/office/officeart/2005/8/quickstyle/simple3" qsCatId="simple" csTypeId="urn:microsoft.com/office/officeart/2005/8/colors/colorful4" csCatId="colorful" phldr="1"/>
      <dgm:spPr/>
      <dgm:t>
        <a:bodyPr/>
        <a:lstStyle/>
        <a:p>
          <a:endParaRPr lang="es-EC"/>
        </a:p>
      </dgm:t>
    </dgm:pt>
    <dgm:pt modelId="{D4D0325D-D26B-4C25-8BEE-D787E8FB648C}">
      <dgm:prSet custT="1"/>
      <dgm:spPr/>
      <dgm:t>
        <a:bodyPr/>
        <a:lstStyle/>
        <a:p>
          <a:pPr rtl="0"/>
          <a:r>
            <a:rPr lang="es-EC" sz="1400" b="1" i="0" u="none" dirty="0" smtClean="0">
              <a:latin typeface="HELVETICA" panose="020B0604020202020204" pitchFamily="34" charset="0"/>
              <a:cs typeface="HELVETICA" panose="020B0604020202020204" pitchFamily="34" charset="0"/>
            </a:rPr>
            <a:t>Manual de análisis técnico y fundamental</a:t>
          </a:r>
          <a:endParaRPr lang="es-EC" sz="1400" b="1" i="0" u="none" dirty="0">
            <a:latin typeface="HELVETICA" panose="020B0604020202020204" pitchFamily="34" charset="0"/>
            <a:cs typeface="HELVETICA" panose="020B0604020202020204" pitchFamily="34" charset="0"/>
          </a:endParaRPr>
        </a:p>
      </dgm:t>
    </dgm:pt>
    <dgm:pt modelId="{F604BAB1-ED3A-4119-A77F-982DF2E56CCA}" type="parTrans" cxnId="{CDE653A7-8B15-4010-BA58-F4F69CD24DFB}">
      <dgm:prSet/>
      <dgm:spPr/>
      <dgm:t>
        <a:bodyPr/>
        <a:lstStyle/>
        <a:p>
          <a:endParaRPr lang="es-EC" sz="1400">
            <a:latin typeface="HELVETICA" panose="020B0604020202020204" pitchFamily="34" charset="0"/>
            <a:cs typeface="HELVETICA" panose="020B0604020202020204" pitchFamily="34" charset="0"/>
          </a:endParaRPr>
        </a:p>
      </dgm:t>
    </dgm:pt>
    <dgm:pt modelId="{B110C54A-FD8C-4073-BDB2-5B2928A28BC6}" type="sibTrans" cxnId="{CDE653A7-8B15-4010-BA58-F4F69CD24DFB}">
      <dgm:prSet/>
      <dgm:spPr/>
      <dgm:t>
        <a:bodyPr/>
        <a:lstStyle/>
        <a:p>
          <a:endParaRPr lang="es-EC" sz="1400">
            <a:latin typeface="HELVETICA" panose="020B0604020202020204" pitchFamily="34" charset="0"/>
            <a:cs typeface="HELVETICA" panose="020B0604020202020204" pitchFamily="34" charset="0"/>
          </a:endParaRPr>
        </a:p>
      </dgm:t>
    </dgm:pt>
    <dgm:pt modelId="{F111D2F2-09A3-43C1-8E06-DA0479026C57}">
      <dgm:prSet custT="1"/>
      <dgm:spPr/>
      <dgm:t>
        <a:bodyPr/>
        <a:lstStyle/>
        <a:p>
          <a:pPr rtl="0"/>
          <a:r>
            <a:rPr lang="es-EC" sz="1400" dirty="0" smtClean="0"/>
            <a:t>El análisis y comportamiento de la curva de precios (HCH, doble piso, bandera), velas japonesas </a:t>
          </a:r>
          <a:endParaRPr lang="es-EC" sz="1400" b="0" i="0" u="none" dirty="0">
            <a:latin typeface="HELVETICA" panose="020B0604020202020204" pitchFamily="34" charset="0"/>
            <a:cs typeface="HELVETICA" panose="020B0604020202020204" pitchFamily="34" charset="0"/>
          </a:endParaRPr>
        </a:p>
      </dgm:t>
    </dgm:pt>
    <dgm:pt modelId="{EEEFE12F-B948-476F-9482-7D8EBA69E3A1}" type="parTrans" cxnId="{0A760007-B9C5-471E-90A4-067C5ED162B1}">
      <dgm:prSet/>
      <dgm:spPr/>
      <dgm:t>
        <a:bodyPr/>
        <a:lstStyle/>
        <a:p>
          <a:endParaRPr lang="es-EC" sz="1400">
            <a:latin typeface="HELVETICA" panose="020B0604020202020204" pitchFamily="34" charset="0"/>
            <a:cs typeface="HELVETICA" panose="020B0604020202020204" pitchFamily="34" charset="0"/>
          </a:endParaRPr>
        </a:p>
      </dgm:t>
    </dgm:pt>
    <dgm:pt modelId="{AF75B948-C0A7-466E-8E77-267845A474DB}" type="sibTrans" cxnId="{0A760007-B9C5-471E-90A4-067C5ED162B1}">
      <dgm:prSet/>
      <dgm:spPr/>
      <dgm:t>
        <a:bodyPr/>
        <a:lstStyle/>
        <a:p>
          <a:endParaRPr lang="es-EC" sz="1400">
            <a:latin typeface="HELVETICA" panose="020B0604020202020204" pitchFamily="34" charset="0"/>
            <a:cs typeface="HELVETICA" panose="020B0604020202020204" pitchFamily="34" charset="0"/>
          </a:endParaRPr>
        </a:p>
      </dgm:t>
    </dgm:pt>
    <dgm:pt modelId="{04A2ABEF-C3B6-4680-A4B5-C168167B670F}">
      <dgm:prSet custT="1"/>
      <dgm:spPr/>
      <dgm:t>
        <a:bodyPr/>
        <a:lstStyle/>
        <a:p>
          <a:pPr rtl="0"/>
          <a:r>
            <a:rPr lang="es-EC" sz="1400" b="0" i="0" u="none" dirty="0" smtClean="0">
              <a:latin typeface="HELVETICA" panose="020B0604020202020204" pitchFamily="34" charset="0"/>
              <a:cs typeface="HELVETICA" panose="020B0604020202020204" pitchFamily="34" charset="0"/>
            </a:rPr>
            <a:t>El análisis empresarial (Análisis sectorial, análisis del balance, estado de resultados), bursátil (ratios bursátiles, riesgo, diversificación)y aspectos especiales del análisis </a:t>
          </a:r>
          <a:endParaRPr lang="es-EC" sz="1400" b="0" i="0" u="none" dirty="0">
            <a:latin typeface="HELVETICA" panose="020B0604020202020204" pitchFamily="34" charset="0"/>
            <a:cs typeface="HELVETICA" panose="020B0604020202020204" pitchFamily="34" charset="0"/>
          </a:endParaRPr>
        </a:p>
      </dgm:t>
    </dgm:pt>
    <dgm:pt modelId="{2CA33803-4C13-448B-81C7-BD5BAC865322}" type="parTrans" cxnId="{A41E250A-2321-4FE1-AC5B-520E3E9E27F5}">
      <dgm:prSet/>
      <dgm:spPr/>
      <dgm:t>
        <a:bodyPr/>
        <a:lstStyle/>
        <a:p>
          <a:endParaRPr lang="es-EC" sz="1400">
            <a:latin typeface="HELVETICA" panose="020B0604020202020204" pitchFamily="34" charset="0"/>
            <a:cs typeface="HELVETICA" panose="020B0604020202020204" pitchFamily="34" charset="0"/>
          </a:endParaRPr>
        </a:p>
      </dgm:t>
    </dgm:pt>
    <dgm:pt modelId="{61073D91-F7B2-4DBF-8880-493BCEDF0E53}" type="sibTrans" cxnId="{A41E250A-2321-4FE1-AC5B-520E3E9E27F5}">
      <dgm:prSet/>
      <dgm:spPr/>
      <dgm:t>
        <a:bodyPr/>
        <a:lstStyle/>
        <a:p>
          <a:endParaRPr lang="es-EC" sz="1400">
            <a:latin typeface="HELVETICA" panose="020B0604020202020204" pitchFamily="34" charset="0"/>
            <a:cs typeface="HELVETICA" panose="020B0604020202020204" pitchFamily="34" charset="0"/>
          </a:endParaRPr>
        </a:p>
      </dgm:t>
    </dgm:pt>
    <dgm:pt modelId="{995400C7-0527-41AF-94A1-0ECF3D9E12BE}">
      <dgm:prSet custT="1"/>
      <dgm:spPr/>
      <dgm:t>
        <a:bodyPr/>
        <a:lstStyle/>
        <a:p>
          <a:pPr rtl="0"/>
          <a:r>
            <a:rPr lang="es-EC" sz="1400" b="1" i="0" u="none" dirty="0" smtClean="0">
              <a:latin typeface="HELVETICA" panose="020B0604020202020204" pitchFamily="34" charset="0"/>
              <a:cs typeface="HELVETICA" panose="020B0604020202020204" pitchFamily="34" charset="0"/>
            </a:rPr>
            <a:t>Besantes Puebla, Oscar Santiago</a:t>
          </a:r>
          <a:endParaRPr lang="es-EC" sz="1400" b="1" i="0" u="none" dirty="0">
            <a:latin typeface="HELVETICA" panose="020B0604020202020204" pitchFamily="34" charset="0"/>
            <a:cs typeface="HELVETICA" panose="020B0604020202020204" pitchFamily="34" charset="0"/>
          </a:endParaRPr>
        </a:p>
      </dgm:t>
    </dgm:pt>
    <dgm:pt modelId="{BCA9346E-31F5-449A-B3C9-FE539774922F}" type="parTrans" cxnId="{8B4FCF9A-7A10-48F3-9B66-94541EEA3E25}">
      <dgm:prSet/>
      <dgm:spPr/>
      <dgm:t>
        <a:bodyPr/>
        <a:lstStyle/>
        <a:p>
          <a:endParaRPr lang="es-EC" sz="1400">
            <a:latin typeface="HELVETICA" panose="020B0604020202020204" pitchFamily="34" charset="0"/>
            <a:cs typeface="HELVETICA" panose="020B0604020202020204" pitchFamily="34" charset="0"/>
          </a:endParaRPr>
        </a:p>
      </dgm:t>
    </dgm:pt>
    <dgm:pt modelId="{F700B3B2-2FF0-4687-9A1C-1C4318E100CC}" type="sibTrans" cxnId="{8B4FCF9A-7A10-48F3-9B66-94541EEA3E25}">
      <dgm:prSet/>
      <dgm:spPr/>
      <dgm:t>
        <a:bodyPr/>
        <a:lstStyle/>
        <a:p>
          <a:endParaRPr lang="es-EC" sz="1400">
            <a:latin typeface="HELVETICA" panose="020B0604020202020204" pitchFamily="34" charset="0"/>
            <a:cs typeface="HELVETICA" panose="020B0604020202020204" pitchFamily="34" charset="0"/>
          </a:endParaRPr>
        </a:p>
      </dgm:t>
    </dgm:pt>
    <dgm:pt modelId="{D286EDBF-0308-41A6-AFA9-F3D98346273A}">
      <dgm:prSet custT="1"/>
      <dgm:spPr/>
      <dgm:t>
        <a:bodyPr/>
        <a:lstStyle/>
        <a:p>
          <a:pPr rtl="0"/>
          <a:r>
            <a:rPr lang="es-ES" sz="1400" b="1" dirty="0" smtClean="0"/>
            <a:t>El sector productivo y el mercado de valores en Ecuador </a:t>
          </a:r>
          <a:r>
            <a:rPr lang="es-EC" sz="1400" b="0" i="0" u="none" baseline="0" dirty="0" smtClean="0">
              <a:latin typeface="HELVETICA" panose="020B0604020202020204" pitchFamily="34" charset="0"/>
              <a:cs typeface="HELVETICA" panose="020B0604020202020204" pitchFamily="34" charset="0"/>
            </a:rPr>
            <a:t>(2015)</a:t>
          </a:r>
          <a:endParaRPr lang="es-EC" sz="1400" b="0" i="0" u="none" dirty="0">
            <a:latin typeface="HELVETICA" panose="020B0604020202020204" pitchFamily="34" charset="0"/>
            <a:cs typeface="HELVETICA" panose="020B0604020202020204" pitchFamily="34" charset="0"/>
          </a:endParaRPr>
        </a:p>
      </dgm:t>
    </dgm:pt>
    <dgm:pt modelId="{45C9A237-44EB-4E53-930A-E6607127E5DF}" type="parTrans" cxnId="{DDB63E0A-8C0C-4D60-A494-03770C35E0ED}">
      <dgm:prSet/>
      <dgm:spPr/>
      <dgm:t>
        <a:bodyPr/>
        <a:lstStyle/>
        <a:p>
          <a:endParaRPr lang="es-EC" sz="1400">
            <a:latin typeface="HELVETICA" panose="020B0604020202020204" pitchFamily="34" charset="0"/>
            <a:cs typeface="HELVETICA" panose="020B0604020202020204" pitchFamily="34" charset="0"/>
          </a:endParaRPr>
        </a:p>
      </dgm:t>
    </dgm:pt>
    <dgm:pt modelId="{FDA4654A-C1E0-440D-A95F-007FFB93CC62}" type="sibTrans" cxnId="{DDB63E0A-8C0C-4D60-A494-03770C35E0ED}">
      <dgm:prSet/>
      <dgm:spPr/>
      <dgm:t>
        <a:bodyPr/>
        <a:lstStyle/>
        <a:p>
          <a:endParaRPr lang="es-EC" sz="1400">
            <a:latin typeface="HELVETICA" panose="020B0604020202020204" pitchFamily="34" charset="0"/>
            <a:cs typeface="HELVETICA" panose="020B0604020202020204" pitchFamily="34" charset="0"/>
          </a:endParaRPr>
        </a:p>
      </dgm:t>
    </dgm:pt>
    <dgm:pt modelId="{89762D6C-A0A2-4166-9789-9845F7BED5A4}">
      <dgm:prSet custT="1"/>
      <dgm:spPr/>
      <dgm:t>
        <a:bodyPr/>
        <a:lstStyle/>
        <a:p>
          <a:pPr rtl="0"/>
          <a:r>
            <a:rPr lang="es-ES" sz="1400" dirty="0" smtClean="0"/>
            <a:t>mercado de valores en el que se ofrecen y demandan fondos o medios financieros en tiempos que van a mediano y largo plazo</a:t>
          </a:r>
          <a:endParaRPr lang="es-EC" sz="1400" b="0" i="0" u="none" dirty="0">
            <a:latin typeface="HELVETICA" panose="020B0604020202020204" pitchFamily="34" charset="0"/>
            <a:cs typeface="HELVETICA" panose="020B0604020202020204" pitchFamily="34" charset="0"/>
          </a:endParaRPr>
        </a:p>
      </dgm:t>
    </dgm:pt>
    <dgm:pt modelId="{DED06D7F-0550-45E2-A672-670DDCCA7D50}" type="parTrans" cxnId="{5FCC8D30-8466-4019-A4BC-8B02FF30A816}">
      <dgm:prSet/>
      <dgm:spPr/>
      <dgm:t>
        <a:bodyPr/>
        <a:lstStyle/>
        <a:p>
          <a:endParaRPr lang="es-EC" sz="1400">
            <a:latin typeface="HELVETICA" panose="020B0604020202020204" pitchFamily="34" charset="0"/>
            <a:cs typeface="HELVETICA" panose="020B0604020202020204" pitchFamily="34" charset="0"/>
          </a:endParaRPr>
        </a:p>
      </dgm:t>
    </dgm:pt>
    <dgm:pt modelId="{9548A27D-EE94-4759-8C28-D9DA8E787704}" type="sibTrans" cxnId="{5FCC8D30-8466-4019-A4BC-8B02FF30A816}">
      <dgm:prSet/>
      <dgm:spPr/>
      <dgm:t>
        <a:bodyPr/>
        <a:lstStyle/>
        <a:p>
          <a:endParaRPr lang="es-EC" sz="1400">
            <a:latin typeface="HELVETICA" panose="020B0604020202020204" pitchFamily="34" charset="0"/>
            <a:cs typeface="HELVETICA" panose="020B0604020202020204" pitchFamily="34" charset="0"/>
          </a:endParaRPr>
        </a:p>
      </dgm:t>
    </dgm:pt>
    <dgm:pt modelId="{43DEF0E8-B008-498E-828E-D17230CE409E}">
      <dgm:prSet custT="1"/>
      <dgm:spPr/>
      <dgm:t>
        <a:bodyPr/>
        <a:lstStyle/>
        <a:p>
          <a:pPr rtl="0"/>
          <a:r>
            <a:rPr lang="es-ES" sz="1400" dirty="0" smtClean="0"/>
            <a:t>Siendo la Bolsa de valores como medio por el cual facilitan la aproximación los inversores con los ahorristas por medio de instrumentos financieros</a:t>
          </a:r>
          <a:endParaRPr lang="es-EC" sz="1400" b="0" i="0" u="none" dirty="0">
            <a:latin typeface="HELVETICA" panose="020B0604020202020204" pitchFamily="34" charset="0"/>
            <a:cs typeface="HELVETICA" panose="020B0604020202020204" pitchFamily="34" charset="0"/>
          </a:endParaRPr>
        </a:p>
      </dgm:t>
    </dgm:pt>
    <dgm:pt modelId="{0A6AC2EE-DBA4-4F42-BCCB-2DF8B4DAC6A6}" type="parTrans" cxnId="{448614D7-B9D8-4B42-AB5A-3C8260C13146}">
      <dgm:prSet/>
      <dgm:spPr/>
      <dgm:t>
        <a:bodyPr/>
        <a:lstStyle/>
        <a:p>
          <a:endParaRPr lang="es-EC" sz="1400">
            <a:latin typeface="HELVETICA" panose="020B0604020202020204" pitchFamily="34" charset="0"/>
            <a:cs typeface="HELVETICA" panose="020B0604020202020204" pitchFamily="34" charset="0"/>
          </a:endParaRPr>
        </a:p>
      </dgm:t>
    </dgm:pt>
    <dgm:pt modelId="{E57FC585-E6D3-4794-AC2F-E6B456C47F90}" type="sibTrans" cxnId="{448614D7-B9D8-4B42-AB5A-3C8260C13146}">
      <dgm:prSet/>
      <dgm:spPr/>
      <dgm:t>
        <a:bodyPr/>
        <a:lstStyle/>
        <a:p>
          <a:endParaRPr lang="es-EC" sz="1400">
            <a:latin typeface="HELVETICA" panose="020B0604020202020204" pitchFamily="34" charset="0"/>
            <a:cs typeface="HELVETICA" panose="020B0604020202020204" pitchFamily="34" charset="0"/>
          </a:endParaRPr>
        </a:p>
      </dgm:t>
    </dgm:pt>
    <dgm:pt modelId="{580279A1-30EC-46B1-B2C0-AC9CD4AAA078}">
      <dgm:prSet custT="1"/>
      <dgm:spPr/>
      <dgm:t>
        <a:bodyPr/>
        <a:lstStyle/>
        <a:p>
          <a:r>
            <a:rPr lang="es-EC" sz="1400" b="1" dirty="0" smtClean="0">
              <a:latin typeface="HELVETICA" panose="020B0604020202020204" pitchFamily="34" charset="0"/>
              <a:cs typeface="HELVETICA" panose="020B0604020202020204" pitchFamily="34" charset="0"/>
            </a:rPr>
            <a:t>Cuenca Contreras, </a:t>
          </a:r>
          <a:r>
            <a:rPr lang="es-EC" sz="1400" b="1" dirty="0" err="1" smtClean="0">
              <a:latin typeface="HELVETICA" panose="020B0604020202020204" pitchFamily="34" charset="0"/>
              <a:cs typeface="HELVETICA" panose="020B0604020202020204" pitchFamily="34" charset="0"/>
            </a:rPr>
            <a:t>Villalva</a:t>
          </a:r>
          <a:r>
            <a:rPr lang="es-EC" sz="1400" b="1" dirty="0" smtClean="0">
              <a:latin typeface="HELVETICA" panose="020B0604020202020204" pitchFamily="34" charset="0"/>
              <a:cs typeface="HELVETICA" panose="020B0604020202020204" pitchFamily="34" charset="0"/>
            </a:rPr>
            <a:t> Holguín, Carlos </a:t>
          </a:r>
          <a:r>
            <a:rPr lang="es-EC" sz="1400" b="1" dirty="0" err="1" smtClean="0">
              <a:latin typeface="HELVETICA" panose="020B0604020202020204" pitchFamily="34" charset="0"/>
              <a:cs typeface="HELVETICA" panose="020B0604020202020204" pitchFamily="34" charset="0"/>
            </a:rPr>
            <a:t>Victor</a:t>
          </a:r>
          <a:endParaRPr lang="es-EC" sz="1400" b="1" dirty="0">
            <a:latin typeface="HELVETICA" panose="020B0604020202020204" pitchFamily="34" charset="0"/>
            <a:cs typeface="HELVETICA" panose="020B0604020202020204" pitchFamily="34" charset="0"/>
          </a:endParaRPr>
        </a:p>
      </dgm:t>
    </dgm:pt>
    <dgm:pt modelId="{36C5EA07-54EF-469D-8FC0-3294D1E4A685}" type="parTrans" cxnId="{D3B8DE5F-9CF4-43C7-808E-87A5B9C1CB2D}">
      <dgm:prSet/>
      <dgm:spPr/>
      <dgm:t>
        <a:bodyPr/>
        <a:lstStyle/>
        <a:p>
          <a:endParaRPr lang="es-EC" sz="1400">
            <a:latin typeface="HELVETICA" panose="020B0604020202020204" pitchFamily="34" charset="0"/>
            <a:cs typeface="HELVETICA" panose="020B0604020202020204" pitchFamily="34" charset="0"/>
          </a:endParaRPr>
        </a:p>
      </dgm:t>
    </dgm:pt>
    <dgm:pt modelId="{A065F6A1-CF01-43DC-A371-45EF64AB9F13}" type="sibTrans" cxnId="{D3B8DE5F-9CF4-43C7-808E-87A5B9C1CB2D}">
      <dgm:prSet/>
      <dgm:spPr/>
      <dgm:t>
        <a:bodyPr/>
        <a:lstStyle/>
        <a:p>
          <a:endParaRPr lang="es-EC" sz="1400">
            <a:latin typeface="HELVETICA" panose="020B0604020202020204" pitchFamily="34" charset="0"/>
            <a:cs typeface="HELVETICA" panose="020B0604020202020204" pitchFamily="34" charset="0"/>
          </a:endParaRPr>
        </a:p>
      </dgm:t>
    </dgm:pt>
    <dgm:pt modelId="{0F2D0A9C-D699-43EF-BDA1-278C08AFF3B7}">
      <dgm:prSet custT="1"/>
      <dgm:spPr/>
      <dgm:t>
        <a:bodyPr/>
        <a:lstStyle/>
        <a:p>
          <a:pPr rtl="0"/>
          <a:r>
            <a:rPr lang="es-ES" sz="1400" b="1" dirty="0" smtClean="0"/>
            <a:t>Proyecto de creación de estrategias para aumentar las negociaciones bursátiles en el BVG (Bolsa de Valores de Guayaquil) </a:t>
          </a:r>
          <a:r>
            <a:rPr lang="es-EC" sz="1400" dirty="0" smtClean="0">
              <a:latin typeface="HELVETICA" pitchFamily="34" charset="0"/>
              <a:cs typeface="HELVETICA" pitchFamily="34" charset="0"/>
            </a:rPr>
            <a:t>(2010)</a:t>
          </a:r>
          <a:endParaRPr lang="es-EC" sz="1400" b="0" i="0" u="none" dirty="0">
            <a:latin typeface="HELVETICA" panose="020B0604020202020204" pitchFamily="34" charset="0"/>
            <a:cs typeface="HELVETICA" panose="020B0604020202020204" pitchFamily="34" charset="0"/>
          </a:endParaRPr>
        </a:p>
      </dgm:t>
    </dgm:pt>
    <dgm:pt modelId="{22939BC9-98E4-49BB-8FB3-07FF897A6506}" type="parTrans" cxnId="{CCD507B3-B2DB-41D5-818E-3B13A0C9FBBF}">
      <dgm:prSet/>
      <dgm:spPr/>
      <dgm:t>
        <a:bodyPr/>
        <a:lstStyle/>
        <a:p>
          <a:endParaRPr lang="es-EC" sz="1400">
            <a:latin typeface="HELVETICA" panose="020B0604020202020204" pitchFamily="34" charset="0"/>
            <a:cs typeface="HELVETICA" panose="020B0604020202020204" pitchFamily="34" charset="0"/>
          </a:endParaRPr>
        </a:p>
      </dgm:t>
    </dgm:pt>
    <dgm:pt modelId="{C711FCEF-D810-4556-B3A7-EC6E76C86D6E}" type="sibTrans" cxnId="{CCD507B3-B2DB-41D5-818E-3B13A0C9FBBF}">
      <dgm:prSet/>
      <dgm:spPr/>
      <dgm:t>
        <a:bodyPr/>
        <a:lstStyle/>
        <a:p>
          <a:endParaRPr lang="es-EC" sz="1400">
            <a:latin typeface="HELVETICA" panose="020B0604020202020204" pitchFamily="34" charset="0"/>
            <a:cs typeface="HELVETICA" panose="020B0604020202020204" pitchFamily="34" charset="0"/>
          </a:endParaRPr>
        </a:p>
      </dgm:t>
    </dgm:pt>
    <dgm:pt modelId="{19C829AE-106A-4D15-B6C3-2EF07D27EB2A}">
      <dgm:prSet custT="1"/>
      <dgm:spPr/>
      <dgm:t>
        <a:bodyPr/>
        <a:lstStyle/>
        <a:p>
          <a:pPr rtl="0"/>
          <a:r>
            <a:rPr lang="es-ES" sz="1400" dirty="0" smtClean="0"/>
            <a:t>Considerando el mercado ecuatoriano como un gran potencial para la producción alta de la rentabilidad considerando diferentes sectores económicos</a:t>
          </a:r>
          <a:endParaRPr lang="es-EC" sz="1400" b="0" i="0" u="none" dirty="0">
            <a:latin typeface="HELVETICA" panose="020B0604020202020204" pitchFamily="34" charset="0"/>
            <a:cs typeface="HELVETICA" panose="020B0604020202020204" pitchFamily="34" charset="0"/>
          </a:endParaRPr>
        </a:p>
      </dgm:t>
    </dgm:pt>
    <dgm:pt modelId="{83886E94-2078-444B-BAF8-2BD1B63D3712}" type="parTrans" cxnId="{472161BC-F9CD-4DB3-AA0E-FBB74B62BB7C}">
      <dgm:prSet/>
      <dgm:spPr/>
      <dgm:t>
        <a:bodyPr/>
        <a:lstStyle/>
        <a:p>
          <a:endParaRPr lang="es-EC" sz="1400">
            <a:latin typeface="HELVETICA" panose="020B0604020202020204" pitchFamily="34" charset="0"/>
            <a:cs typeface="HELVETICA" panose="020B0604020202020204" pitchFamily="34" charset="0"/>
          </a:endParaRPr>
        </a:p>
      </dgm:t>
    </dgm:pt>
    <dgm:pt modelId="{F07A7BD2-40A7-4D44-9651-6D7AB20CAB3F}" type="sibTrans" cxnId="{472161BC-F9CD-4DB3-AA0E-FBB74B62BB7C}">
      <dgm:prSet/>
      <dgm:spPr/>
      <dgm:t>
        <a:bodyPr/>
        <a:lstStyle/>
        <a:p>
          <a:endParaRPr lang="es-EC" sz="1400">
            <a:latin typeface="HELVETICA" panose="020B0604020202020204" pitchFamily="34" charset="0"/>
            <a:cs typeface="HELVETICA" panose="020B0604020202020204" pitchFamily="34" charset="0"/>
          </a:endParaRPr>
        </a:p>
      </dgm:t>
    </dgm:pt>
    <dgm:pt modelId="{30A9AF05-C167-4B97-84A2-678657D71FED}">
      <dgm:prSet custT="1"/>
      <dgm:spPr/>
      <dgm:t>
        <a:bodyPr/>
        <a:lstStyle/>
        <a:p>
          <a:pPr rtl="0"/>
          <a:r>
            <a:rPr lang="es-ES" sz="1400" dirty="0" smtClean="0"/>
            <a:t>Fortaleciendo estrategias para eliminar el tabú de mantener empresas familiares abriendo puertas al mercado bursátil</a:t>
          </a:r>
          <a:endParaRPr lang="es-EC" sz="1400" b="0" i="0" u="none" dirty="0">
            <a:latin typeface="HELVETICA" panose="020B0604020202020204" pitchFamily="34" charset="0"/>
            <a:cs typeface="HELVETICA" panose="020B0604020202020204" pitchFamily="34" charset="0"/>
          </a:endParaRPr>
        </a:p>
      </dgm:t>
    </dgm:pt>
    <dgm:pt modelId="{DB17B2CF-B515-4B94-91BD-B18FA6D23AB9}" type="parTrans" cxnId="{DA32B1C6-D4C6-45BB-BAA2-40D594EB4F17}">
      <dgm:prSet/>
      <dgm:spPr/>
      <dgm:t>
        <a:bodyPr/>
        <a:lstStyle/>
        <a:p>
          <a:endParaRPr lang="es-EC" sz="1400">
            <a:latin typeface="HELVETICA" panose="020B0604020202020204" pitchFamily="34" charset="0"/>
            <a:cs typeface="HELVETICA" panose="020B0604020202020204" pitchFamily="34" charset="0"/>
          </a:endParaRPr>
        </a:p>
      </dgm:t>
    </dgm:pt>
    <dgm:pt modelId="{C48891A1-A078-4012-BF84-F971DB40AFBA}" type="sibTrans" cxnId="{DA32B1C6-D4C6-45BB-BAA2-40D594EB4F17}">
      <dgm:prSet/>
      <dgm:spPr/>
      <dgm:t>
        <a:bodyPr/>
        <a:lstStyle/>
        <a:p>
          <a:endParaRPr lang="es-EC" sz="1400">
            <a:latin typeface="HELVETICA" panose="020B0604020202020204" pitchFamily="34" charset="0"/>
            <a:cs typeface="HELVETICA" panose="020B0604020202020204" pitchFamily="34" charset="0"/>
          </a:endParaRPr>
        </a:p>
      </dgm:t>
    </dgm:pt>
    <dgm:pt modelId="{E4585E4F-A831-4FBA-8B50-73B66427F45E}">
      <dgm:prSet phldrT="[Texto]" custT="1"/>
      <dgm:spPr/>
      <dgm:t>
        <a:bodyPr/>
        <a:lstStyle/>
        <a:p>
          <a:pPr rtl="0"/>
          <a:r>
            <a:rPr lang="es-EC" sz="1400" b="1" i="0" u="none" dirty="0" smtClean="0">
              <a:latin typeface="HELVETICA" panose="020B0604020202020204" pitchFamily="34" charset="0"/>
              <a:cs typeface="HELVETICA" panose="020B0604020202020204" pitchFamily="34" charset="0"/>
            </a:rPr>
            <a:t>Alejandro </a:t>
          </a:r>
          <a:r>
            <a:rPr lang="es-EC" sz="1400" b="1" i="0" u="none" dirty="0" err="1" smtClean="0">
              <a:latin typeface="HELVETICA" panose="020B0604020202020204" pitchFamily="34" charset="0"/>
              <a:cs typeface="HELVETICA" panose="020B0604020202020204" pitchFamily="34" charset="0"/>
            </a:rPr>
            <a:t>Scherk</a:t>
          </a:r>
          <a:endParaRPr lang="es-EC" sz="1400" dirty="0">
            <a:latin typeface="HELVETICA" panose="020B0604020202020204" pitchFamily="34" charset="0"/>
            <a:cs typeface="HELVETICA" panose="020B0604020202020204" pitchFamily="34" charset="0"/>
          </a:endParaRPr>
        </a:p>
      </dgm:t>
    </dgm:pt>
    <dgm:pt modelId="{65C0EAE3-8C38-4BA3-9CE3-C75F06CBA4B8}" type="parTrans" cxnId="{107BF079-03CA-4C20-9B03-F5AB64A88D3D}">
      <dgm:prSet/>
      <dgm:spPr/>
      <dgm:t>
        <a:bodyPr/>
        <a:lstStyle/>
        <a:p>
          <a:endParaRPr lang="es-EC" sz="1400">
            <a:latin typeface="HELVETICA" panose="020B0604020202020204" pitchFamily="34" charset="0"/>
            <a:cs typeface="HELVETICA" panose="020B0604020202020204" pitchFamily="34" charset="0"/>
          </a:endParaRPr>
        </a:p>
      </dgm:t>
    </dgm:pt>
    <dgm:pt modelId="{1971E00A-2FCB-4940-9120-1A55A21572C1}" type="sibTrans" cxnId="{107BF079-03CA-4C20-9B03-F5AB64A88D3D}">
      <dgm:prSet/>
      <dgm:spPr/>
      <dgm:t>
        <a:bodyPr/>
        <a:lstStyle/>
        <a:p>
          <a:endParaRPr lang="es-EC" sz="1400">
            <a:latin typeface="HELVETICA" panose="020B0604020202020204" pitchFamily="34" charset="0"/>
            <a:cs typeface="HELVETICA" panose="020B0604020202020204" pitchFamily="34" charset="0"/>
          </a:endParaRPr>
        </a:p>
      </dgm:t>
    </dgm:pt>
    <dgm:pt modelId="{2BD0438F-955F-4738-8D54-B9E74EBD740A}">
      <dgm:prSet custT="1"/>
      <dgm:spPr/>
      <dgm:t>
        <a:bodyPr/>
        <a:lstStyle/>
        <a:p>
          <a:r>
            <a:rPr lang="es-EC" sz="1400" dirty="0" smtClean="0"/>
            <a:t>En base al desarrollo  económico dentro del país</a:t>
          </a:r>
          <a:endParaRPr lang="es-EC" sz="1400" dirty="0"/>
        </a:p>
      </dgm:t>
    </dgm:pt>
    <dgm:pt modelId="{8FEDA004-BAB9-4A27-A91F-1C9DBCC88714}" type="parTrans" cxnId="{C04A0C40-0576-4001-BD30-0D6021E03F67}">
      <dgm:prSet/>
      <dgm:spPr/>
      <dgm:t>
        <a:bodyPr/>
        <a:lstStyle/>
        <a:p>
          <a:endParaRPr lang="es-EC"/>
        </a:p>
      </dgm:t>
    </dgm:pt>
    <dgm:pt modelId="{AE56CA99-3AF8-4DA9-8075-9B5410308615}" type="sibTrans" cxnId="{C04A0C40-0576-4001-BD30-0D6021E03F67}">
      <dgm:prSet/>
      <dgm:spPr/>
      <dgm:t>
        <a:bodyPr/>
        <a:lstStyle/>
        <a:p>
          <a:endParaRPr lang="es-EC"/>
        </a:p>
      </dgm:t>
    </dgm:pt>
    <dgm:pt modelId="{5442C812-69CD-4586-9088-D599E459C0FD}">
      <dgm:prSet custT="1"/>
      <dgm:spPr/>
      <dgm:t>
        <a:bodyPr/>
        <a:lstStyle/>
        <a:p>
          <a:pPr algn="l"/>
          <a:r>
            <a:rPr lang="es-ES" sz="1600" dirty="0" smtClean="0"/>
            <a:t>Siendo una opción para las personas que deseen invertir</a:t>
          </a:r>
          <a:endParaRPr lang="es-EC" sz="1600" dirty="0"/>
        </a:p>
      </dgm:t>
    </dgm:pt>
    <dgm:pt modelId="{B11940B4-C316-4944-9C61-91442363F00D}" type="parTrans" cxnId="{5A838E37-C064-4A73-9E90-45993E2FEADE}">
      <dgm:prSet/>
      <dgm:spPr/>
      <dgm:t>
        <a:bodyPr/>
        <a:lstStyle/>
        <a:p>
          <a:endParaRPr lang="es-EC"/>
        </a:p>
      </dgm:t>
    </dgm:pt>
    <dgm:pt modelId="{DB2E7119-D197-41BF-8C99-67FEC9C863EA}" type="sibTrans" cxnId="{5A838E37-C064-4A73-9E90-45993E2FEADE}">
      <dgm:prSet/>
      <dgm:spPr/>
      <dgm:t>
        <a:bodyPr/>
        <a:lstStyle/>
        <a:p>
          <a:endParaRPr lang="es-EC"/>
        </a:p>
      </dgm:t>
    </dgm:pt>
    <dgm:pt modelId="{F44B9A36-0C03-4C89-AED3-18ACE208A6A0}" type="pres">
      <dgm:prSet presAssocID="{C72D37E7-8898-4F1D-90C3-6ECD71F2F696}" presName="diagram" presStyleCnt="0">
        <dgm:presLayoutVars>
          <dgm:chPref val="1"/>
          <dgm:dir/>
          <dgm:animOne val="branch"/>
          <dgm:animLvl val="lvl"/>
          <dgm:resizeHandles/>
        </dgm:presLayoutVars>
      </dgm:prSet>
      <dgm:spPr/>
      <dgm:t>
        <a:bodyPr/>
        <a:lstStyle/>
        <a:p>
          <a:endParaRPr lang="es-EC"/>
        </a:p>
      </dgm:t>
    </dgm:pt>
    <dgm:pt modelId="{6A7165EC-EA9C-4BCC-BE84-C86D0754B3A4}" type="pres">
      <dgm:prSet presAssocID="{E4585E4F-A831-4FBA-8B50-73B66427F45E}" presName="root" presStyleCnt="0"/>
      <dgm:spPr/>
    </dgm:pt>
    <dgm:pt modelId="{04FD6765-F303-4C27-A9B6-460D289D7771}" type="pres">
      <dgm:prSet presAssocID="{E4585E4F-A831-4FBA-8B50-73B66427F45E}" presName="rootComposite" presStyleCnt="0"/>
      <dgm:spPr/>
    </dgm:pt>
    <dgm:pt modelId="{98ADAB52-8C3E-4E19-8523-74FF8A547BB5}" type="pres">
      <dgm:prSet presAssocID="{E4585E4F-A831-4FBA-8B50-73B66427F45E}" presName="rootText" presStyleLbl="node1" presStyleIdx="0" presStyleCnt="3" custScaleX="225193" custLinFactNeighborX="3735" custLinFactNeighborY="-10998"/>
      <dgm:spPr/>
      <dgm:t>
        <a:bodyPr/>
        <a:lstStyle/>
        <a:p>
          <a:endParaRPr lang="es-EC"/>
        </a:p>
      </dgm:t>
    </dgm:pt>
    <dgm:pt modelId="{382F7422-6D9F-4EBA-9013-6CD691A7EEE4}" type="pres">
      <dgm:prSet presAssocID="{E4585E4F-A831-4FBA-8B50-73B66427F45E}" presName="rootConnector" presStyleLbl="node1" presStyleIdx="0" presStyleCnt="3"/>
      <dgm:spPr/>
      <dgm:t>
        <a:bodyPr/>
        <a:lstStyle/>
        <a:p>
          <a:endParaRPr lang="es-EC"/>
        </a:p>
      </dgm:t>
    </dgm:pt>
    <dgm:pt modelId="{07E1BD16-3D58-4DC2-A724-A25A61081F69}" type="pres">
      <dgm:prSet presAssocID="{E4585E4F-A831-4FBA-8B50-73B66427F45E}" presName="childShape" presStyleCnt="0"/>
      <dgm:spPr/>
    </dgm:pt>
    <dgm:pt modelId="{28A48F87-6AB6-4749-94DB-8021E90B7A13}" type="pres">
      <dgm:prSet presAssocID="{F604BAB1-ED3A-4119-A77F-982DF2E56CCA}" presName="Name13" presStyleLbl="parChTrans1D2" presStyleIdx="0" presStyleCnt="11"/>
      <dgm:spPr/>
      <dgm:t>
        <a:bodyPr/>
        <a:lstStyle/>
        <a:p>
          <a:endParaRPr lang="es-EC"/>
        </a:p>
      </dgm:t>
    </dgm:pt>
    <dgm:pt modelId="{9ED75067-2AC6-429C-A5C9-9840533C6919}" type="pres">
      <dgm:prSet presAssocID="{D4D0325D-D26B-4C25-8BEE-D787E8FB648C}" presName="childText" presStyleLbl="bgAcc1" presStyleIdx="0" presStyleCnt="11" custScaleX="475789" custScaleY="177330" custLinFactNeighborY="-6831">
        <dgm:presLayoutVars>
          <dgm:bulletEnabled val="1"/>
        </dgm:presLayoutVars>
      </dgm:prSet>
      <dgm:spPr/>
      <dgm:t>
        <a:bodyPr/>
        <a:lstStyle/>
        <a:p>
          <a:endParaRPr lang="es-EC"/>
        </a:p>
      </dgm:t>
    </dgm:pt>
    <dgm:pt modelId="{7C582229-7303-4D4F-8FC5-1FDC2DA1A929}" type="pres">
      <dgm:prSet presAssocID="{EEEFE12F-B948-476F-9482-7D8EBA69E3A1}" presName="Name13" presStyleLbl="parChTrans1D2" presStyleIdx="1" presStyleCnt="11"/>
      <dgm:spPr/>
      <dgm:t>
        <a:bodyPr/>
        <a:lstStyle/>
        <a:p>
          <a:endParaRPr lang="es-EC"/>
        </a:p>
      </dgm:t>
    </dgm:pt>
    <dgm:pt modelId="{FE5FA446-6748-44C3-AC5A-ECF4BFEA033E}" type="pres">
      <dgm:prSet presAssocID="{F111D2F2-09A3-43C1-8E06-DA0479026C57}" presName="childText" presStyleLbl="bgAcc1" presStyleIdx="1" presStyleCnt="11" custScaleX="477206" custScaleY="129010">
        <dgm:presLayoutVars>
          <dgm:bulletEnabled val="1"/>
        </dgm:presLayoutVars>
      </dgm:prSet>
      <dgm:spPr/>
      <dgm:t>
        <a:bodyPr/>
        <a:lstStyle/>
        <a:p>
          <a:endParaRPr lang="es-EC"/>
        </a:p>
      </dgm:t>
    </dgm:pt>
    <dgm:pt modelId="{25669AF8-9EE0-427D-B12B-35B6D3477E5E}" type="pres">
      <dgm:prSet presAssocID="{2CA33803-4C13-448B-81C7-BD5BAC865322}" presName="Name13" presStyleLbl="parChTrans1D2" presStyleIdx="2" presStyleCnt="11"/>
      <dgm:spPr/>
      <dgm:t>
        <a:bodyPr/>
        <a:lstStyle/>
        <a:p>
          <a:endParaRPr lang="es-EC"/>
        </a:p>
      </dgm:t>
    </dgm:pt>
    <dgm:pt modelId="{8C0BF831-2037-4A4D-84E9-9AE3AA8C655D}" type="pres">
      <dgm:prSet presAssocID="{04A2ABEF-C3B6-4680-A4B5-C168167B670F}" presName="childText" presStyleLbl="bgAcc1" presStyleIdx="2" presStyleCnt="11" custScaleX="477206" custScaleY="237553">
        <dgm:presLayoutVars>
          <dgm:bulletEnabled val="1"/>
        </dgm:presLayoutVars>
      </dgm:prSet>
      <dgm:spPr/>
      <dgm:t>
        <a:bodyPr/>
        <a:lstStyle/>
        <a:p>
          <a:endParaRPr lang="es-EC"/>
        </a:p>
      </dgm:t>
    </dgm:pt>
    <dgm:pt modelId="{FE3157AA-5E74-41A1-BFDE-0A1371D6ECF8}" type="pres">
      <dgm:prSet presAssocID="{995400C7-0527-41AF-94A1-0ECF3D9E12BE}" presName="root" presStyleCnt="0"/>
      <dgm:spPr/>
    </dgm:pt>
    <dgm:pt modelId="{DE96959F-42F6-43D9-81EA-CB32C11CFF3F}" type="pres">
      <dgm:prSet presAssocID="{995400C7-0527-41AF-94A1-0ECF3D9E12BE}" presName="rootComposite" presStyleCnt="0"/>
      <dgm:spPr/>
    </dgm:pt>
    <dgm:pt modelId="{DA2B9D15-2163-45A4-88F6-01784A82594D}" type="pres">
      <dgm:prSet presAssocID="{995400C7-0527-41AF-94A1-0ECF3D9E12BE}" presName="rootText" presStyleLbl="node1" presStyleIdx="1" presStyleCnt="3" custScaleX="225193" custLinFactNeighborX="7591" custLinFactNeighborY="-13874"/>
      <dgm:spPr/>
      <dgm:t>
        <a:bodyPr/>
        <a:lstStyle/>
        <a:p>
          <a:endParaRPr lang="es-EC"/>
        </a:p>
      </dgm:t>
    </dgm:pt>
    <dgm:pt modelId="{35544226-2F2A-49A2-9837-6DE8254F7FAC}" type="pres">
      <dgm:prSet presAssocID="{995400C7-0527-41AF-94A1-0ECF3D9E12BE}" presName="rootConnector" presStyleLbl="node1" presStyleIdx="1" presStyleCnt="3"/>
      <dgm:spPr/>
      <dgm:t>
        <a:bodyPr/>
        <a:lstStyle/>
        <a:p>
          <a:endParaRPr lang="es-EC"/>
        </a:p>
      </dgm:t>
    </dgm:pt>
    <dgm:pt modelId="{23542185-1F19-42B8-AADC-46F0D47F7C56}" type="pres">
      <dgm:prSet presAssocID="{995400C7-0527-41AF-94A1-0ECF3D9E12BE}" presName="childShape" presStyleCnt="0"/>
      <dgm:spPr/>
    </dgm:pt>
    <dgm:pt modelId="{4F1D6BF8-4372-4568-88D8-52FFA98F3369}" type="pres">
      <dgm:prSet presAssocID="{45C9A237-44EB-4E53-930A-E6607127E5DF}" presName="Name13" presStyleLbl="parChTrans1D2" presStyleIdx="3" presStyleCnt="11"/>
      <dgm:spPr/>
      <dgm:t>
        <a:bodyPr/>
        <a:lstStyle/>
        <a:p>
          <a:endParaRPr lang="es-EC"/>
        </a:p>
      </dgm:t>
    </dgm:pt>
    <dgm:pt modelId="{ACC13DD9-22DC-4A82-AAA5-8166402F9A38}" type="pres">
      <dgm:prSet presAssocID="{D286EDBF-0308-41A6-AFA9-F3D98346273A}" presName="childText" presStyleLbl="bgAcc1" presStyleIdx="3" presStyleCnt="11" custScaleX="405948" custScaleY="172489" custLinFactNeighborY="-6831">
        <dgm:presLayoutVars>
          <dgm:bulletEnabled val="1"/>
        </dgm:presLayoutVars>
      </dgm:prSet>
      <dgm:spPr/>
      <dgm:t>
        <a:bodyPr/>
        <a:lstStyle/>
        <a:p>
          <a:endParaRPr lang="es-EC"/>
        </a:p>
      </dgm:t>
    </dgm:pt>
    <dgm:pt modelId="{B7A9C531-9508-4987-9762-8521F369830F}" type="pres">
      <dgm:prSet presAssocID="{DED06D7F-0550-45E2-A672-670DDCCA7D50}" presName="Name13" presStyleLbl="parChTrans1D2" presStyleIdx="4" presStyleCnt="11"/>
      <dgm:spPr/>
      <dgm:t>
        <a:bodyPr/>
        <a:lstStyle/>
        <a:p>
          <a:endParaRPr lang="es-EC"/>
        </a:p>
      </dgm:t>
    </dgm:pt>
    <dgm:pt modelId="{24D20362-24E5-4ABB-9B7B-E2C68FE9FA3C}" type="pres">
      <dgm:prSet presAssocID="{89762D6C-A0A2-4166-9789-9845F7BED5A4}" presName="childText" presStyleLbl="bgAcc1" presStyleIdx="4" presStyleCnt="11" custScaleX="405948" custScaleY="142376">
        <dgm:presLayoutVars>
          <dgm:bulletEnabled val="1"/>
        </dgm:presLayoutVars>
      </dgm:prSet>
      <dgm:spPr/>
      <dgm:t>
        <a:bodyPr/>
        <a:lstStyle/>
        <a:p>
          <a:endParaRPr lang="es-EC"/>
        </a:p>
      </dgm:t>
    </dgm:pt>
    <dgm:pt modelId="{97BEC901-515E-4793-B5C7-252C4833C1CF}" type="pres">
      <dgm:prSet presAssocID="{0A6AC2EE-DBA4-4F42-BCCB-2DF8B4DAC6A6}" presName="Name13" presStyleLbl="parChTrans1D2" presStyleIdx="5" presStyleCnt="11"/>
      <dgm:spPr/>
      <dgm:t>
        <a:bodyPr/>
        <a:lstStyle/>
        <a:p>
          <a:endParaRPr lang="es-EC"/>
        </a:p>
      </dgm:t>
    </dgm:pt>
    <dgm:pt modelId="{01EF5E16-E3EF-4D73-A638-3AA5FE6C0618}" type="pres">
      <dgm:prSet presAssocID="{43DEF0E8-B008-498E-828E-D17230CE409E}" presName="childText" presStyleLbl="bgAcc1" presStyleIdx="5" presStyleCnt="11" custScaleX="405948" custScaleY="185051">
        <dgm:presLayoutVars>
          <dgm:bulletEnabled val="1"/>
        </dgm:presLayoutVars>
      </dgm:prSet>
      <dgm:spPr/>
      <dgm:t>
        <a:bodyPr/>
        <a:lstStyle/>
        <a:p>
          <a:endParaRPr lang="es-EC"/>
        </a:p>
      </dgm:t>
    </dgm:pt>
    <dgm:pt modelId="{93C151AA-ACA1-4B03-A2AC-5577E0FB8B23}" type="pres">
      <dgm:prSet presAssocID="{8FEDA004-BAB9-4A27-A91F-1C9DBCC88714}" presName="Name13" presStyleLbl="parChTrans1D2" presStyleIdx="6" presStyleCnt="11"/>
      <dgm:spPr/>
      <dgm:t>
        <a:bodyPr/>
        <a:lstStyle/>
        <a:p>
          <a:endParaRPr lang="es-EC"/>
        </a:p>
      </dgm:t>
    </dgm:pt>
    <dgm:pt modelId="{8825DAFD-7D6D-4576-A2D8-0AA7FD262EF0}" type="pres">
      <dgm:prSet presAssocID="{2BD0438F-955F-4738-8D54-B9E74EBD740A}" presName="childText" presStyleLbl="bgAcc1" presStyleIdx="6" presStyleCnt="11" custScaleX="401156" custScaleY="163383">
        <dgm:presLayoutVars>
          <dgm:bulletEnabled val="1"/>
        </dgm:presLayoutVars>
      </dgm:prSet>
      <dgm:spPr/>
      <dgm:t>
        <a:bodyPr/>
        <a:lstStyle/>
        <a:p>
          <a:endParaRPr lang="es-EC"/>
        </a:p>
      </dgm:t>
    </dgm:pt>
    <dgm:pt modelId="{74C377D1-BD6A-4965-BFC7-07AF50A3FE8B}" type="pres">
      <dgm:prSet presAssocID="{580279A1-30EC-46B1-B2C0-AC9CD4AAA078}" presName="root" presStyleCnt="0"/>
      <dgm:spPr/>
    </dgm:pt>
    <dgm:pt modelId="{A2CFDF5B-97A5-459F-A2E8-2B7FA896A092}" type="pres">
      <dgm:prSet presAssocID="{580279A1-30EC-46B1-B2C0-AC9CD4AAA078}" presName="rootComposite" presStyleCnt="0"/>
      <dgm:spPr/>
    </dgm:pt>
    <dgm:pt modelId="{16388F5F-1EBC-4720-9B29-36A52C031FCA}" type="pres">
      <dgm:prSet presAssocID="{580279A1-30EC-46B1-B2C0-AC9CD4AAA078}" presName="rootText" presStyleLbl="node1" presStyleIdx="2" presStyleCnt="3" custScaleX="288142" custScaleY="81633" custLinFactNeighborX="14724" custLinFactNeighborY="-50025"/>
      <dgm:spPr/>
      <dgm:t>
        <a:bodyPr/>
        <a:lstStyle/>
        <a:p>
          <a:endParaRPr lang="es-EC"/>
        </a:p>
      </dgm:t>
    </dgm:pt>
    <dgm:pt modelId="{DFE1BFA3-9D37-4C0F-9087-6223218D8B03}" type="pres">
      <dgm:prSet presAssocID="{580279A1-30EC-46B1-B2C0-AC9CD4AAA078}" presName="rootConnector" presStyleLbl="node1" presStyleIdx="2" presStyleCnt="3"/>
      <dgm:spPr/>
      <dgm:t>
        <a:bodyPr/>
        <a:lstStyle/>
        <a:p>
          <a:endParaRPr lang="es-EC"/>
        </a:p>
      </dgm:t>
    </dgm:pt>
    <dgm:pt modelId="{5FC9D54F-825F-4168-B7F5-FE281E6D5124}" type="pres">
      <dgm:prSet presAssocID="{580279A1-30EC-46B1-B2C0-AC9CD4AAA078}" presName="childShape" presStyleCnt="0"/>
      <dgm:spPr/>
    </dgm:pt>
    <dgm:pt modelId="{856D8159-2D35-4EF0-A454-E456E6B2ED35}" type="pres">
      <dgm:prSet presAssocID="{22939BC9-98E4-49BB-8FB3-07FF897A6506}" presName="Name13" presStyleLbl="parChTrans1D2" presStyleIdx="7" presStyleCnt="11"/>
      <dgm:spPr/>
      <dgm:t>
        <a:bodyPr/>
        <a:lstStyle/>
        <a:p>
          <a:endParaRPr lang="es-EC"/>
        </a:p>
      </dgm:t>
    </dgm:pt>
    <dgm:pt modelId="{E36CDBC5-8355-4C93-A53A-400C4963E917}" type="pres">
      <dgm:prSet presAssocID="{0F2D0A9C-D699-43EF-BDA1-278C08AFF3B7}" presName="childText" presStyleLbl="bgAcc1" presStyleIdx="7" presStyleCnt="11" custScaleX="422351" custScaleY="180309" custLinFactNeighborY="-6831">
        <dgm:presLayoutVars>
          <dgm:bulletEnabled val="1"/>
        </dgm:presLayoutVars>
      </dgm:prSet>
      <dgm:spPr/>
      <dgm:t>
        <a:bodyPr/>
        <a:lstStyle/>
        <a:p>
          <a:endParaRPr lang="es-EC"/>
        </a:p>
      </dgm:t>
    </dgm:pt>
    <dgm:pt modelId="{C01CD48D-CC72-4223-AF22-58DFF676C961}" type="pres">
      <dgm:prSet presAssocID="{83886E94-2078-444B-BAF8-2BD1B63D3712}" presName="Name13" presStyleLbl="parChTrans1D2" presStyleIdx="8" presStyleCnt="11"/>
      <dgm:spPr/>
      <dgm:t>
        <a:bodyPr/>
        <a:lstStyle/>
        <a:p>
          <a:endParaRPr lang="es-EC"/>
        </a:p>
      </dgm:t>
    </dgm:pt>
    <dgm:pt modelId="{9D1AD8C4-29F5-482B-9BB7-AF8A40E0B794}" type="pres">
      <dgm:prSet presAssocID="{19C829AE-106A-4D15-B6C3-2EF07D27EB2A}" presName="childText" presStyleLbl="bgAcc1" presStyleIdx="8" presStyleCnt="11" custScaleX="413172" custScaleY="174826">
        <dgm:presLayoutVars>
          <dgm:bulletEnabled val="1"/>
        </dgm:presLayoutVars>
      </dgm:prSet>
      <dgm:spPr/>
      <dgm:t>
        <a:bodyPr/>
        <a:lstStyle/>
        <a:p>
          <a:endParaRPr lang="es-EC"/>
        </a:p>
      </dgm:t>
    </dgm:pt>
    <dgm:pt modelId="{A9B1F1C3-CA58-43B0-9E36-1975CB4B3B73}" type="pres">
      <dgm:prSet presAssocID="{B11940B4-C316-4944-9C61-91442363F00D}" presName="Name13" presStyleLbl="parChTrans1D2" presStyleIdx="9" presStyleCnt="11"/>
      <dgm:spPr/>
      <dgm:t>
        <a:bodyPr/>
        <a:lstStyle/>
        <a:p>
          <a:endParaRPr lang="es-EC"/>
        </a:p>
      </dgm:t>
    </dgm:pt>
    <dgm:pt modelId="{B56F1822-F403-4578-A4B6-58A8BF597530}" type="pres">
      <dgm:prSet presAssocID="{5442C812-69CD-4586-9088-D599E459C0FD}" presName="childText" presStyleLbl="bgAcc1" presStyleIdx="9" presStyleCnt="11" custScaleX="411196" custScaleY="104419" custLinFactNeighborY="2454">
        <dgm:presLayoutVars>
          <dgm:bulletEnabled val="1"/>
        </dgm:presLayoutVars>
      </dgm:prSet>
      <dgm:spPr/>
      <dgm:t>
        <a:bodyPr/>
        <a:lstStyle/>
        <a:p>
          <a:endParaRPr lang="es-EC"/>
        </a:p>
      </dgm:t>
    </dgm:pt>
    <dgm:pt modelId="{7F03063C-7D22-43D2-AE29-F1E0C38FE6BD}" type="pres">
      <dgm:prSet presAssocID="{DB17B2CF-B515-4B94-91BD-B18FA6D23AB9}" presName="Name13" presStyleLbl="parChTrans1D2" presStyleIdx="10" presStyleCnt="11"/>
      <dgm:spPr/>
      <dgm:t>
        <a:bodyPr/>
        <a:lstStyle/>
        <a:p>
          <a:endParaRPr lang="es-EC"/>
        </a:p>
      </dgm:t>
    </dgm:pt>
    <dgm:pt modelId="{9E99E869-AD55-4A70-8671-E4EFFF6DDFFA}" type="pres">
      <dgm:prSet presAssocID="{30A9AF05-C167-4B97-84A2-678657D71FED}" presName="childText" presStyleLbl="bgAcc1" presStyleIdx="10" presStyleCnt="11" custScaleX="405948" custScaleY="166909">
        <dgm:presLayoutVars>
          <dgm:bulletEnabled val="1"/>
        </dgm:presLayoutVars>
      </dgm:prSet>
      <dgm:spPr/>
      <dgm:t>
        <a:bodyPr/>
        <a:lstStyle/>
        <a:p>
          <a:endParaRPr lang="es-EC"/>
        </a:p>
      </dgm:t>
    </dgm:pt>
  </dgm:ptLst>
  <dgm:cxnLst>
    <dgm:cxn modelId="{FAA7AC54-14E1-4B43-ADA6-A5D8A8656368}" type="presOf" srcId="{995400C7-0527-41AF-94A1-0ECF3D9E12BE}" destId="{DA2B9D15-2163-45A4-88F6-01784A82594D}" srcOrd="0" destOrd="0" presId="urn:microsoft.com/office/officeart/2005/8/layout/hierarchy3"/>
    <dgm:cxn modelId="{F3C13D51-FE60-41DE-A5CB-DF0D0B065672}" type="presOf" srcId="{19C829AE-106A-4D15-B6C3-2EF07D27EB2A}" destId="{9D1AD8C4-29F5-482B-9BB7-AF8A40E0B794}" srcOrd="0" destOrd="0" presId="urn:microsoft.com/office/officeart/2005/8/layout/hierarchy3"/>
    <dgm:cxn modelId="{173B9177-45C2-491C-BE3D-F3F2B5DAD0FE}" type="presOf" srcId="{43DEF0E8-B008-498E-828E-D17230CE409E}" destId="{01EF5E16-E3EF-4D73-A638-3AA5FE6C0618}" srcOrd="0" destOrd="0" presId="urn:microsoft.com/office/officeart/2005/8/layout/hierarchy3"/>
    <dgm:cxn modelId="{3CA07282-A1E4-47CD-9BAB-C6D276DFBCFC}" type="presOf" srcId="{45C9A237-44EB-4E53-930A-E6607127E5DF}" destId="{4F1D6BF8-4372-4568-88D8-52FFA98F3369}" srcOrd="0" destOrd="0" presId="urn:microsoft.com/office/officeart/2005/8/layout/hierarchy3"/>
    <dgm:cxn modelId="{821F4F8B-7691-4EF3-885C-6866FFADD772}" type="presOf" srcId="{DED06D7F-0550-45E2-A672-670DDCCA7D50}" destId="{B7A9C531-9508-4987-9762-8521F369830F}" srcOrd="0" destOrd="0" presId="urn:microsoft.com/office/officeart/2005/8/layout/hierarchy3"/>
    <dgm:cxn modelId="{45163972-522E-414F-912F-00ED04D3DF52}" type="presOf" srcId="{F111D2F2-09A3-43C1-8E06-DA0479026C57}" destId="{FE5FA446-6748-44C3-AC5A-ECF4BFEA033E}" srcOrd="0" destOrd="0" presId="urn:microsoft.com/office/officeart/2005/8/layout/hierarchy3"/>
    <dgm:cxn modelId="{DDC3F54A-F33B-407C-B58C-F561DA639292}" type="presOf" srcId="{2CA33803-4C13-448B-81C7-BD5BAC865322}" destId="{25669AF8-9EE0-427D-B12B-35B6D3477E5E}" srcOrd="0" destOrd="0" presId="urn:microsoft.com/office/officeart/2005/8/layout/hierarchy3"/>
    <dgm:cxn modelId="{692253D2-A8AE-4255-8B79-946409E908AB}" type="presOf" srcId="{DB17B2CF-B515-4B94-91BD-B18FA6D23AB9}" destId="{7F03063C-7D22-43D2-AE29-F1E0C38FE6BD}" srcOrd="0" destOrd="0" presId="urn:microsoft.com/office/officeart/2005/8/layout/hierarchy3"/>
    <dgm:cxn modelId="{D3B8DE5F-9CF4-43C7-808E-87A5B9C1CB2D}" srcId="{C72D37E7-8898-4F1D-90C3-6ECD71F2F696}" destId="{580279A1-30EC-46B1-B2C0-AC9CD4AAA078}" srcOrd="2" destOrd="0" parTransId="{36C5EA07-54EF-469D-8FC0-3294D1E4A685}" sibTransId="{A065F6A1-CF01-43DC-A371-45EF64AB9F13}"/>
    <dgm:cxn modelId="{DF3F9002-4836-4C45-A595-2EEBEEDD4962}" type="presOf" srcId="{995400C7-0527-41AF-94A1-0ECF3D9E12BE}" destId="{35544226-2F2A-49A2-9837-6DE8254F7FAC}" srcOrd="1" destOrd="0" presId="urn:microsoft.com/office/officeart/2005/8/layout/hierarchy3"/>
    <dgm:cxn modelId="{C04A0C40-0576-4001-BD30-0D6021E03F67}" srcId="{995400C7-0527-41AF-94A1-0ECF3D9E12BE}" destId="{2BD0438F-955F-4738-8D54-B9E74EBD740A}" srcOrd="3" destOrd="0" parTransId="{8FEDA004-BAB9-4A27-A91F-1C9DBCC88714}" sibTransId="{AE56CA99-3AF8-4DA9-8075-9B5410308615}"/>
    <dgm:cxn modelId="{448614D7-B9D8-4B42-AB5A-3C8260C13146}" srcId="{995400C7-0527-41AF-94A1-0ECF3D9E12BE}" destId="{43DEF0E8-B008-498E-828E-D17230CE409E}" srcOrd="2" destOrd="0" parTransId="{0A6AC2EE-DBA4-4F42-BCCB-2DF8B4DAC6A6}" sibTransId="{E57FC585-E6D3-4794-AC2F-E6B456C47F90}"/>
    <dgm:cxn modelId="{CCD507B3-B2DB-41D5-818E-3B13A0C9FBBF}" srcId="{580279A1-30EC-46B1-B2C0-AC9CD4AAA078}" destId="{0F2D0A9C-D699-43EF-BDA1-278C08AFF3B7}" srcOrd="0" destOrd="0" parTransId="{22939BC9-98E4-49BB-8FB3-07FF897A6506}" sibTransId="{C711FCEF-D810-4556-B3A7-EC6E76C86D6E}"/>
    <dgm:cxn modelId="{0A760007-B9C5-471E-90A4-067C5ED162B1}" srcId="{E4585E4F-A831-4FBA-8B50-73B66427F45E}" destId="{F111D2F2-09A3-43C1-8E06-DA0479026C57}" srcOrd="1" destOrd="0" parTransId="{EEEFE12F-B948-476F-9482-7D8EBA69E3A1}" sibTransId="{AF75B948-C0A7-466E-8E77-267845A474DB}"/>
    <dgm:cxn modelId="{2D3D9E92-456B-4DAB-B5F0-700A2A2FF602}" type="presOf" srcId="{B11940B4-C316-4944-9C61-91442363F00D}" destId="{A9B1F1C3-CA58-43B0-9E36-1975CB4B3B73}" srcOrd="0" destOrd="0" presId="urn:microsoft.com/office/officeart/2005/8/layout/hierarchy3"/>
    <dgm:cxn modelId="{5D53E124-9A9A-49EB-A697-03914884CACE}" type="presOf" srcId="{D286EDBF-0308-41A6-AFA9-F3D98346273A}" destId="{ACC13DD9-22DC-4A82-AAA5-8166402F9A38}" srcOrd="0" destOrd="0" presId="urn:microsoft.com/office/officeart/2005/8/layout/hierarchy3"/>
    <dgm:cxn modelId="{5AD2B7CD-E25E-46B5-B898-62436C3CC4B9}" type="presOf" srcId="{89762D6C-A0A2-4166-9789-9845F7BED5A4}" destId="{24D20362-24E5-4ABB-9B7B-E2C68FE9FA3C}" srcOrd="0" destOrd="0" presId="urn:microsoft.com/office/officeart/2005/8/layout/hierarchy3"/>
    <dgm:cxn modelId="{DDB63E0A-8C0C-4D60-A494-03770C35E0ED}" srcId="{995400C7-0527-41AF-94A1-0ECF3D9E12BE}" destId="{D286EDBF-0308-41A6-AFA9-F3D98346273A}" srcOrd="0" destOrd="0" parTransId="{45C9A237-44EB-4E53-930A-E6607127E5DF}" sibTransId="{FDA4654A-C1E0-440D-A95F-007FFB93CC62}"/>
    <dgm:cxn modelId="{6C5F47B9-E164-47E4-A100-AEA2F7624537}" type="presOf" srcId="{5442C812-69CD-4586-9088-D599E459C0FD}" destId="{B56F1822-F403-4578-A4B6-58A8BF597530}" srcOrd="0" destOrd="0" presId="urn:microsoft.com/office/officeart/2005/8/layout/hierarchy3"/>
    <dgm:cxn modelId="{0F13BF25-65B2-4FE5-B549-727BCBA0B056}" type="presOf" srcId="{E4585E4F-A831-4FBA-8B50-73B66427F45E}" destId="{98ADAB52-8C3E-4E19-8523-74FF8A547BB5}" srcOrd="0" destOrd="0" presId="urn:microsoft.com/office/officeart/2005/8/layout/hierarchy3"/>
    <dgm:cxn modelId="{107BF079-03CA-4C20-9B03-F5AB64A88D3D}" srcId="{C72D37E7-8898-4F1D-90C3-6ECD71F2F696}" destId="{E4585E4F-A831-4FBA-8B50-73B66427F45E}" srcOrd="0" destOrd="0" parTransId="{65C0EAE3-8C38-4BA3-9CE3-C75F06CBA4B8}" sibTransId="{1971E00A-2FCB-4940-9120-1A55A21572C1}"/>
    <dgm:cxn modelId="{F452E945-216E-4641-BB10-59465B4BE22D}" type="presOf" srcId="{8FEDA004-BAB9-4A27-A91F-1C9DBCC88714}" destId="{93C151AA-ACA1-4B03-A2AC-5577E0FB8B23}" srcOrd="0" destOrd="0" presId="urn:microsoft.com/office/officeart/2005/8/layout/hierarchy3"/>
    <dgm:cxn modelId="{DA32B1C6-D4C6-45BB-BAA2-40D594EB4F17}" srcId="{580279A1-30EC-46B1-B2C0-AC9CD4AAA078}" destId="{30A9AF05-C167-4B97-84A2-678657D71FED}" srcOrd="3" destOrd="0" parTransId="{DB17B2CF-B515-4B94-91BD-B18FA6D23AB9}" sibTransId="{C48891A1-A078-4012-BF84-F971DB40AFBA}"/>
    <dgm:cxn modelId="{60629AE7-4AD9-41CB-AD6C-3E46D7799B29}" type="presOf" srcId="{0F2D0A9C-D699-43EF-BDA1-278C08AFF3B7}" destId="{E36CDBC5-8355-4C93-A53A-400C4963E917}" srcOrd="0" destOrd="0" presId="urn:microsoft.com/office/officeart/2005/8/layout/hierarchy3"/>
    <dgm:cxn modelId="{CDE653A7-8B15-4010-BA58-F4F69CD24DFB}" srcId="{E4585E4F-A831-4FBA-8B50-73B66427F45E}" destId="{D4D0325D-D26B-4C25-8BEE-D787E8FB648C}" srcOrd="0" destOrd="0" parTransId="{F604BAB1-ED3A-4119-A77F-982DF2E56CCA}" sibTransId="{B110C54A-FD8C-4073-BDB2-5B2928A28BC6}"/>
    <dgm:cxn modelId="{C41269B4-2B08-4226-B3D5-CB69406DE19E}" type="presOf" srcId="{EEEFE12F-B948-476F-9482-7D8EBA69E3A1}" destId="{7C582229-7303-4D4F-8FC5-1FDC2DA1A929}" srcOrd="0" destOrd="0" presId="urn:microsoft.com/office/officeart/2005/8/layout/hierarchy3"/>
    <dgm:cxn modelId="{A41E250A-2321-4FE1-AC5B-520E3E9E27F5}" srcId="{E4585E4F-A831-4FBA-8B50-73B66427F45E}" destId="{04A2ABEF-C3B6-4680-A4B5-C168167B670F}" srcOrd="2" destOrd="0" parTransId="{2CA33803-4C13-448B-81C7-BD5BAC865322}" sibTransId="{61073D91-F7B2-4DBF-8880-493BCEDF0E53}"/>
    <dgm:cxn modelId="{3F7E8B16-488F-4364-ABFF-852161735066}" type="presOf" srcId="{04A2ABEF-C3B6-4680-A4B5-C168167B670F}" destId="{8C0BF831-2037-4A4D-84E9-9AE3AA8C655D}" srcOrd="0" destOrd="0" presId="urn:microsoft.com/office/officeart/2005/8/layout/hierarchy3"/>
    <dgm:cxn modelId="{2EB303F2-847A-458B-8F38-3B3016AB45B5}" type="presOf" srcId="{E4585E4F-A831-4FBA-8B50-73B66427F45E}" destId="{382F7422-6D9F-4EBA-9013-6CD691A7EEE4}" srcOrd="1" destOrd="0" presId="urn:microsoft.com/office/officeart/2005/8/layout/hierarchy3"/>
    <dgm:cxn modelId="{5FCC8D30-8466-4019-A4BC-8B02FF30A816}" srcId="{995400C7-0527-41AF-94A1-0ECF3D9E12BE}" destId="{89762D6C-A0A2-4166-9789-9845F7BED5A4}" srcOrd="1" destOrd="0" parTransId="{DED06D7F-0550-45E2-A672-670DDCCA7D50}" sibTransId="{9548A27D-EE94-4759-8C28-D9DA8E787704}"/>
    <dgm:cxn modelId="{78B921DF-F741-46D2-BD8A-8A815022085E}" type="presOf" srcId="{2BD0438F-955F-4738-8D54-B9E74EBD740A}" destId="{8825DAFD-7D6D-4576-A2D8-0AA7FD262EF0}" srcOrd="0" destOrd="0" presId="urn:microsoft.com/office/officeart/2005/8/layout/hierarchy3"/>
    <dgm:cxn modelId="{7ECDDADD-851F-4C9B-B6C9-050B8391FD8E}" type="presOf" srcId="{22939BC9-98E4-49BB-8FB3-07FF897A6506}" destId="{856D8159-2D35-4EF0-A454-E456E6B2ED35}" srcOrd="0" destOrd="0" presId="urn:microsoft.com/office/officeart/2005/8/layout/hierarchy3"/>
    <dgm:cxn modelId="{B01F2178-593F-4647-93CC-82E78110DFFC}" type="presOf" srcId="{D4D0325D-D26B-4C25-8BEE-D787E8FB648C}" destId="{9ED75067-2AC6-429C-A5C9-9840533C6919}" srcOrd="0" destOrd="0" presId="urn:microsoft.com/office/officeart/2005/8/layout/hierarchy3"/>
    <dgm:cxn modelId="{546AA888-E6BE-4264-832E-90CD39B6026D}" type="presOf" srcId="{C72D37E7-8898-4F1D-90C3-6ECD71F2F696}" destId="{F44B9A36-0C03-4C89-AED3-18ACE208A6A0}" srcOrd="0" destOrd="0" presId="urn:microsoft.com/office/officeart/2005/8/layout/hierarchy3"/>
    <dgm:cxn modelId="{472161BC-F9CD-4DB3-AA0E-FBB74B62BB7C}" srcId="{580279A1-30EC-46B1-B2C0-AC9CD4AAA078}" destId="{19C829AE-106A-4D15-B6C3-2EF07D27EB2A}" srcOrd="1" destOrd="0" parTransId="{83886E94-2078-444B-BAF8-2BD1B63D3712}" sibTransId="{F07A7BD2-40A7-4D44-9651-6D7AB20CAB3F}"/>
    <dgm:cxn modelId="{1878A5CB-6F49-4BA6-AE58-51819B98CB62}" type="presOf" srcId="{580279A1-30EC-46B1-B2C0-AC9CD4AAA078}" destId="{DFE1BFA3-9D37-4C0F-9087-6223218D8B03}" srcOrd="1" destOrd="0" presId="urn:microsoft.com/office/officeart/2005/8/layout/hierarchy3"/>
    <dgm:cxn modelId="{863DDDBD-4D82-452C-AE66-5B0088E3CCF6}" type="presOf" srcId="{F604BAB1-ED3A-4119-A77F-982DF2E56CCA}" destId="{28A48F87-6AB6-4749-94DB-8021E90B7A13}" srcOrd="0" destOrd="0" presId="urn:microsoft.com/office/officeart/2005/8/layout/hierarchy3"/>
    <dgm:cxn modelId="{721DEDEA-7D3B-4307-AD99-B6E7B60BEAD6}" type="presOf" srcId="{30A9AF05-C167-4B97-84A2-678657D71FED}" destId="{9E99E869-AD55-4A70-8671-E4EFFF6DDFFA}" srcOrd="0" destOrd="0" presId="urn:microsoft.com/office/officeart/2005/8/layout/hierarchy3"/>
    <dgm:cxn modelId="{8B4FCF9A-7A10-48F3-9B66-94541EEA3E25}" srcId="{C72D37E7-8898-4F1D-90C3-6ECD71F2F696}" destId="{995400C7-0527-41AF-94A1-0ECF3D9E12BE}" srcOrd="1" destOrd="0" parTransId="{BCA9346E-31F5-449A-B3C9-FE539774922F}" sibTransId="{F700B3B2-2FF0-4687-9A1C-1C4318E100CC}"/>
    <dgm:cxn modelId="{0F9B4505-284B-403E-9CB1-4CF622CB77F7}" type="presOf" srcId="{0A6AC2EE-DBA4-4F42-BCCB-2DF8B4DAC6A6}" destId="{97BEC901-515E-4793-B5C7-252C4833C1CF}" srcOrd="0" destOrd="0" presId="urn:microsoft.com/office/officeart/2005/8/layout/hierarchy3"/>
    <dgm:cxn modelId="{C126938A-C205-4F7B-B132-419CB9C58D81}" type="presOf" srcId="{580279A1-30EC-46B1-B2C0-AC9CD4AAA078}" destId="{16388F5F-1EBC-4720-9B29-36A52C031FCA}" srcOrd="0" destOrd="0" presId="urn:microsoft.com/office/officeart/2005/8/layout/hierarchy3"/>
    <dgm:cxn modelId="{8CA59DCC-BA4B-4B56-A4F8-EBCFF57662A3}" type="presOf" srcId="{83886E94-2078-444B-BAF8-2BD1B63D3712}" destId="{C01CD48D-CC72-4223-AF22-58DFF676C961}" srcOrd="0" destOrd="0" presId="urn:microsoft.com/office/officeart/2005/8/layout/hierarchy3"/>
    <dgm:cxn modelId="{5A838E37-C064-4A73-9E90-45993E2FEADE}" srcId="{580279A1-30EC-46B1-B2C0-AC9CD4AAA078}" destId="{5442C812-69CD-4586-9088-D599E459C0FD}" srcOrd="2" destOrd="0" parTransId="{B11940B4-C316-4944-9C61-91442363F00D}" sibTransId="{DB2E7119-D197-41BF-8C99-67FEC9C863EA}"/>
    <dgm:cxn modelId="{AB045DBC-BF89-4A6F-A020-2AE790AF3412}" type="presParOf" srcId="{F44B9A36-0C03-4C89-AED3-18ACE208A6A0}" destId="{6A7165EC-EA9C-4BCC-BE84-C86D0754B3A4}" srcOrd="0" destOrd="0" presId="urn:microsoft.com/office/officeart/2005/8/layout/hierarchy3"/>
    <dgm:cxn modelId="{80CCCFFC-DFA5-4231-AAAD-9AC5C55BF857}" type="presParOf" srcId="{6A7165EC-EA9C-4BCC-BE84-C86D0754B3A4}" destId="{04FD6765-F303-4C27-A9B6-460D289D7771}" srcOrd="0" destOrd="0" presId="urn:microsoft.com/office/officeart/2005/8/layout/hierarchy3"/>
    <dgm:cxn modelId="{C7B2A5A3-4C91-47C7-89FE-FF7336A151A5}" type="presParOf" srcId="{04FD6765-F303-4C27-A9B6-460D289D7771}" destId="{98ADAB52-8C3E-4E19-8523-74FF8A547BB5}" srcOrd="0" destOrd="0" presId="urn:microsoft.com/office/officeart/2005/8/layout/hierarchy3"/>
    <dgm:cxn modelId="{0E901FE4-0B11-437F-A24E-F9CA149ED947}" type="presParOf" srcId="{04FD6765-F303-4C27-A9B6-460D289D7771}" destId="{382F7422-6D9F-4EBA-9013-6CD691A7EEE4}" srcOrd="1" destOrd="0" presId="urn:microsoft.com/office/officeart/2005/8/layout/hierarchy3"/>
    <dgm:cxn modelId="{E547115B-51A3-4463-A161-5B9E48F72B22}" type="presParOf" srcId="{6A7165EC-EA9C-4BCC-BE84-C86D0754B3A4}" destId="{07E1BD16-3D58-4DC2-A724-A25A61081F69}" srcOrd="1" destOrd="0" presId="urn:microsoft.com/office/officeart/2005/8/layout/hierarchy3"/>
    <dgm:cxn modelId="{E1641B87-0A41-474F-876D-A670D6D9FD36}" type="presParOf" srcId="{07E1BD16-3D58-4DC2-A724-A25A61081F69}" destId="{28A48F87-6AB6-4749-94DB-8021E90B7A13}" srcOrd="0" destOrd="0" presId="urn:microsoft.com/office/officeart/2005/8/layout/hierarchy3"/>
    <dgm:cxn modelId="{A6AF0C27-CD88-4E30-AD80-798042D68B96}" type="presParOf" srcId="{07E1BD16-3D58-4DC2-A724-A25A61081F69}" destId="{9ED75067-2AC6-429C-A5C9-9840533C6919}" srcOrd="1" destOrd="0" presId="urn:microsoft.com/office/officeart/2005/8/layout/hierarchy3"/>
    <dgm:cxn modelId="{414C7B00-8514-4E07-B414-8A26241C122F}" type="presParOf" srcId="{07E1BD16-3D58-4DC2-A724-A25A61081F69}" destId="{7C582229-7303-4D4F-8FC5-1FDC2DA1A929}" srcOrd="2" destOrd="0" presId="urn:microsoft.com/office/officeart/2005/8/layout/hierarchy3"/>
    <dgm:cxn modelId="{FDBC3368-A5E6-4580-A42E-EFBC989387B9}" type="presParOf" srcId="{07E1BD16-3D58-4DC2-A724-A25A61081F69}" destId="{FE5FA446-6748-44C3-AC5A-ECF4BFEA033E}" srcOrd="3" destOrd="0" presId="urn:microsoft.com/office/officeart/2005/8/layout/hierarchy3"/>
    <dgm:cxn modelId="{ED9AFC32-1354-4685-90D1-905639F2FA7F}" type="presParOf" srcId="{07E1BD16-3D58-4DC2-A724-A25A61081F69}" destId="{25669AF8-9EE0-427D-B12B-35B6D3477E5E}" srcOrd="4" destOrd="0" presId="urn:microsoft.com/office/officeart/2005/8/layout/hierarchy3"/>
    <dgm:cxn modelId="{02CB6556-F522-4A85-8DDF-F32F32E78332}" type="presParOf" srcId="{07E1BD16-3D58-4DC2-A724-A25A61081F69}" destId="{8C0BF831-2037-4A4D-84E9-9AE3AA8C655D}" srcOrd="5" destOrd="0" presId="urn:microsoft.com/office/officeart/2005/8/layout/hierarchy3"/>
    <dgm:cxn modelId="{F4E9433B-01BA-4D77-BBC7-32F687C91BE8}" type="presParOf" srcId="{F44B9A36-0C03-4C89-AED3-18ACE208A6A0}" destId="{FE3157AA-5E74-41A1-BFDE-0A1371D6ECF8}" srcOrd="1" destOrd="0" presId="urn:microsoft.com/office/officeart/2005/8/layout/hierarchy3"/>
    <dgm:cxn modelId="{42BB5BD4-5F86-4584-9EB0-0A98951E689C}" type="presParOf" srcId="{FE3157AA-5E74-41A1-BFDE-0A1371D6ECF8}" destId="{DE96959F-42F6-43D9-81EA-CB32C11CFF3F}" srcOrd="0" destOrd="0" presId="urn:microsoft.com/office/officeart/2005/8/layout/hierarchy3"/>
    <dgm:cxn modelId="{45166659-7B05-4BD5-8836-8B1E65C5C478}" type="presParOf" srcId="{DE96959F-42F6-43D9-81EA-CB32C11CFF3F}" destId="{DA2B9D15-2163-45A4-88F6-01784A82594D}" srcOrd="0" destOrd="0" presId="urn:microsoft.com/office/officeart/2005/8/layout/hierarchy3"/>
    <dgm:cxn modelId="{136718B9-742A-4A0F-A4EF-F6FC6CB1A99B}" type="presParOf" srcId="{DE96959F-42F6-43D9-81EA-CB32C11CFF3F}" destId="{35544226-2F2A-49A2-9837-6DE8254F7FAC}" srcOrd="1" destOrd="0" presId="urn:microsoft.com/office/officeart/2005/8/layout/hierarchy3"/>
    <dgm:cxn modelId="{0DF5BFC5-E23B-472D-86BE-F092125032A6}" type="presParOf" srcId="{FE3157AA-5E74-41A1-BFDE-0A1371D6ECF8}" destId="{23542185-1F19-42B8-AADC-46F0D47F7C56}" srcOrd="1" destOrd="0" presId="urn:microsoft.com/office/officeart/2005/8/layout/hierarchy3"/>
    <dgm:cxn modelId="{E12AF679-7622-4F65-814F-7802D577B062}" type="presParOf" srcId="{23542185-1F19-42B8-AADC-46F0D47F7C56}" destId="{4F1D6BF8-4372-4568-88D8-52FFA98F3369}" srcOrd="0" destOrd="0" presId="urn:microsoft.com/office/officeart/2005/8/layout/hierarchy3"/>
    <dgm:cxn modelId="{3B5B74B4-1106-4C47-B3C3-FF0E3DCF5C6B}" type="presParOf" srcId="{23542185-1F19-42B8-AADC-46F0D47F7C56}" destId="{ACC13DD9-22DC-4A82-AAA5-8166402F9A38}" srcOrd="1" destOrd="0" presId="urn:microsoft.com/office/officeart/2005/8/layout/hierarchy3"/>
    <dgm:cxn modelId="{EB66FCCF-4DFD-41D4-AB0B-564C6EE6AE37}" type="presParOf" srcId="{23542185-1F19-42B8-AADC-46F0D47F7C56}" destId="{B7A9C531-9508-4987-9762-8521F369830F}" srcOrd="2" destOrd="0" presId="urn:microsoft.com/office/officeart/2005/8/layout/hierarchy3"/>
    <dgm:cxn modelId="{C373EA7F-9369-4B55-B998-465C35B17076}" type="presParOf" srcId="{23542185-1F19-42B8-AADC-46F0D47F7C56}" destId="{24D20362-24E5-4ABB-9B7B-E2C68FE9FA3C}" srcOrd="3" destOrd="0" presId="urn:microsoft.com/office/officeart/2005/8/layout/hierarchy3"/>
    <dgm:cxn modelId="{BC96C47A-B881-4416-9EC7-90A2A0FFACA8}" type="presParOf" srcId="{23542185-1F19-42B8-AADC-46F0D47F7C56}" destId="{97BEC901-515E-4793-B5C7-252C4833C1CF}" srcOrd="4" destOrd="0" presId="urn:microsoft.com/office/officeart/2005/8/layout/hierarchy3"/>
    <dgm:cxn modelId="{ED7C35E6-FE99-46EA-8062-EE2C69B21BDA}" type="presParOf" srcId="{23542185-1F19-42B8-AADC-46F0D47F7C56}" destId="{01EF5E16-E3EF-4D73-A638-3AA5FE6C0618}" srcOrd="5" destOrd="0" presId="urn:microsoft.com/office/officeart/2005/8/layout/hierarchy3"/>
    <dgm:cxn modelId="{FEFD5632-18D5-4159-98D9-F091CF0033AB}" type="presParOf" srcId="{23542185-1F19-42B8-AADC-46F0D47F7C56}" destId="{93C151AA-ACA1-4B03-A2AC-5577E0FB8B23}" srcOrd="6" destOrd="0" presId="urn:microsoft.com/office/officeart/2005/8/layout/hierarchy3"/>
    <dgm:cxn modelId="{2353AD62-69E0-4F62-8F77-F61C3BB16E08}" type="presParOf" srcId="{23542185-1F19-42B8-AADC-46F0D47F7C56}" destId="{8825DAFD-7D6D-4576-A2D8-0AA7FD262EF0}" srcOrd="7" destOrd="0" presId="urn:microsoft.com/office/officeart/2005/8/layout/hierarchy3"/>
    <dgm:cxn modelId="{A854A63E-9415-4A28-8947-8BDA988AB0D4}" type="presParOf" srcId="{F44B9A36-0C03-4C89-AED3-18ACE208A6A0}" destId="{74C377D1-BD6A-4965-BFC7-07AF50A3FE8B}" srcOrd="2" destOrd="0" presId="urn:microsoft.com/office/officeart/2005/8/layout/hierarchy3"/>
    <dgm:cxn modelId="{B9DE2EE8-FCF8-450A-B0C2-B9219A52CD46}" type="presParOf" srcId="{74C377D1-BD6A-4965-BFC7-07AF50A3FE8B}" destId="{A2CFDF5B-97A5-459F-A2E8-2B7FA896A092}" srcOrd="0" destOrd="0" presId="urn:microsoft.com/office/officeart/2005/8/layout/hierarchy3"/>
    <dgm:cxn modelId="{732E9D6E-B419-4C07-A41C-02248C25ED76}" type="presParOf" srcId="{A2CFDF5B-97A5-459F-A2E8-2B7FA896A092}" destId="{16388F5F-1EBC-4720-9B29-36A52C031FCA}" srcOrd="0" destOrd="0" presId="urn:microsoft.com/office/officeart/2005/8/layout/hierarchy3"/>
    <dgm:cxn modelId="{6DA4E489-FB53-4F58-A23C-2DDA1ADA3306}" type="presParOf" srcId="{A2CFDF5B-97A5-459F-A2E8-2B7FA896A092}" destId="{DFE1BFA3-9D37-4C0F-9087-6223218D8B03}" srcOrd="1" destOrd="0" presId="urn:microsoft.com/office/officeart/2005/8/layout/hierarchy3"/>
    <dgm:cxn modelId="{1DAEC99A-2E2C-4851-B26B-A2F7E19B3463}" type="presParOf" srcId="{74C377D1-BD6A-4965-BFC7-07AF50A3FE8B}" destId="{5FC9D54F-825F-4168-B7F5-FE281E6D5124}" srcOrd="1" destOrd="0" presId="urn:microsoft.com/office/officeart/2005/8/layout/hierarchy3"/>
    <dgm:cxn modelId="{87AC6722-4ED1-47EF-94B8-9EF7942C9D3D}" type="presParOf" srcId="{5FC9D54F-825F-4168-B7F5-FE281E6D5124}" destId="{856D8159-2D35-4EF0-A454-E456E6B2ED35}" srcOrd="0" destOrd="0" presId="urn:microsoft.com/office/officeart/2005/8/layout/hierarchy3"/>
    <dgm:cxn modelId="{7A1B03B5-1C15-4766-9D1F-97779CA827BC}" type="presParOf" srcId="{5FC9D54F-825F-4168-B7F5-FE281E6D5124}" destId="{E36CDBC5-8355-4C93-A53A-400C4963E917}" srcOrd="1" destOrd="0" presId="urn:microsoft.com/office/officeart/2005/8/layout/hierarchy3"/>
    <dgm:cxn modelId="{60AA8C17-4087-46AD-9B4F-19720BC3F92E}" type="presParOf" srcId="{5FC9D54F-825F-4168-B7F5-FE281E6D5124}" destId="{C01CD48D-CC72-4223-AF22-58DFF676C961}" srcOrd="2" destOrd="0" presId="urn:microsoft.com/office/officeart/2005/8/layout/hierarchy3"/>
    <dgm:cxn modelId="{D43F1A77-2A62-443B-B3AB-3567A4E87218}" type="presParOf" srcId="{5FC9D54F-825F-4168-B7F5-FE281E6D5124}" destId="{9D1AD8C4-29F5-482B-9BB7-AF8A40E0B794}" srcOrd="3" destOrd="0" presId="urn:microsoft.com/office/officeart/2005/8/layout/hierarchy3"/>
    <dgm:cxn modelId="{D989E9E6-2A66-429D-8DE8-A67857942AF5}" type="presParOf" srcId="{5FC9D54F-825F-4168-B7F5-FE281E6D5124}" destId="{A9B1F1C3-CA58-43B0-9E36-1975CB4B3B73}" srcOrd="4" destOrd="0" presId="urn:microsoft.com/office/officeart/2005/8/layout/hierarchy3"/>
    <dgm:cxn modelId="{A9D27BDD-FEAA-4D27-92AE-AE4418D8E31F}" type="presParOf" srcId="{5FC9D54F-825F-4168-B7F5-FE281E6D5124}" destId="{B56F1822-F403-4578-A4B6-58A8BF597530}" srcOrd="5" destOrd="0" presId="urn:microsoft.com/office/officeart/2005/8/layout/hierarchy3"/>
    <dgm:cxn modelId="{E372379D-B221-4232-AA1B-7B81F8A40C53}" type="presParOf" srcId="{5FC9D54F-825F-4168-B7F5-FE281E6D5124}" destId="{7F03063C-7D22-43D2-AE29-F1E0C38FE6BD}" srcOrd="6" destOrd="0" presId="urn:microsoft.com/office/officeart/2005/8/layout/hierarchy3"/>
    <dgm:cxn modelId="{84650132-8F67-4E34-8ECB-D99A2A44D2A4}" type="presParOf" srcId="{5FC9D54F-825F-4168-B7F5-FE281E6D5124}" destId="{9E99E869-AD55-4A70-8671-E4EFFF6DDFF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28FB36-F298-4E76-9EF3-8D337E5B0CA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0D515A59-A436-4EC5-B1B9-173A851F6315}">
      <dgm:prSet phldrT="[Texto]"/>
      <dgm:spPr/>
      <dgm:t>
        <a:bodyPr/>
        <a:lstStyle/>
        <a:p>
          <a:r>
            <a:rPr lang="es-EC" dirty="0" smtClean="0">
              <a:solidFill>
                <a:schemeClr val="tx1"/>
              </a:solidFill>
            </a:rPr>
            <a:t>Mercado sigue pautas</a:t>
          </a:r>
          <a:endParaRPr lang="es-EC" dirty="0">
            <a:solidFill>
              <a:schemeClr val="tx1"/>
            </a:solidFill>
          </a:endParaRPr>
        </a:p>
      </dgm:t>
    </dgm:pt>
    <dgm:pt modelId="{09D3E06F-A667-4EF8-B678-775AD64935DD}" type="parTrans" cxnId="{4760F8A1-C032-4143-9865-F0EC6E5F08D9}">
      <dgm:prSet/>
      <dgm:spPr/>
      <dgm:t>
        <a:bodyPr/>
        <a:lstStyle/>
        <a:p>
          <a:endParaRPr lang="es-EC">
            <a:solidFill>
              <a:schemeClr val="tx1"/>
            </a:solidFill>
          </a:endParaRPr>
        </a:p>
      </dgm:t>
    </dgm:pt>
    <dgm:pt modelId="{DD39F9DA-75E6-4B7E-9305-E90D3E64AD38}" type="sibTrans" cxnId="{4760F8A1-C032-4143-9865-F0EC6E5F08D9}">
      <dgm:prSet/>
      <dgm:spPr/>
      <dgm:t>
        <a:bodyPr/>
        <a:lstStyle/>
        <a:p>
          <a:endParaRPr lang="es-EC">
            <a:solidFill>
              <a:schemeClr val="tx1"/>
            </a:solidFill>
          </a:endParaRPr>
        </a:p>
      </dgm:t>
    </dgm:pt>
    <dgm:pt modelId="{BE0864D4-D5AD-4F6C-8AFD-692EA02B213C}">
      <dgm:prSet phldrT="[Texto]"/>
      <dgm:spPr/>
      <dgm:t>
        <a:bodyPr/>
        <a:lstStyle/>
        <a:p>
          <a:r>
            <a:rPr lang="es-EC" dirty="0" smtClean="0">
              <a:solidFill>
                <a:schemeClr val="tx1"/>
              </a:solidFill>
            </a:rPr>
            <a:t>Charles Dow</a:t>
          </a:r>
          <a:endParaRPr lang="es-EC" dirty="0">
            <a:solidFill>
              <a:schemeClr val="tx1"/>
            </a:solidFill>
          </a:endParaRPr>
        </a:p>
      </dgm:t>
    </dgm:pt>
    <dgm:pt modelId="{FFF253B8-B985-4F23-BDF7-F4BFEE2C8978}" type="parTrans" cxnId="{6EDF6AC2-B4A4-41F9-A258-0E61B4E8C045}">
      <dgm:prSet/>
      <dgm:spPr/>
      <dgm:t>
        <a:bodyPr/>
        <a:lstStyle/>
        <a:p>
          <a:endParaRPr lang="es-EC">
            <a:solidFill>
              <a:schemeClr val="tx1"/>
            </a:solidFill>
          </a:endParaRPr>
        </a:p>
      </dgm:t>
    </dgm:pt>
    <dgm:pt modelId="{3EF56967-2B99-4C20-8724-E0146F64E068}" type="sibTrans" cxnId="{6EDF6AC2-B4A4-41F9-A258-0E61B4E8C045}">
      <dgm:prSet/>
      <dgm:spPr/>
      <dgm:t>
        <a:bodyPr/>
        <a:lstStyle/>
        <a:p>
          <a:endParaRPr lang="es-EC">
            <a:solidFill>
              <a:schemeClr val="tx1"/>
            </a:solidFill>
          </a:endParaRPr>
        </a:p>
      </dgm:t>
    </dgm:pt>
    <dgm:pt modelId="{AAB48BA9-CB8B-4F6E-A764-0BA0183D1A4F}">
      <dgm:prSet phldrT="[Texto]"/>
      <dgm:spPr/>
      <dgm:t>
        <a:bodyPr/>
        <a:lstStyle/>
        <a:p>
          <a:r>
            <a:rPr lang="es-EC" b="1" i="0" dirty="0" smtClean="0"/>
            <a:t>Teoría del valor</a:t>
          </a:r>
          <a:endParaRPr lang="es-EC" dirty="0">
            <a:solidFill>
              <a:schemeClr val="tx1"/>
            </a:solidFill>
          </a:endParaRPr>
        </a:p>
      </dgm:t>
    </dgm:pt>
    <dgm:pt modelId="{DEB5A4B3-24EC-438D-8CCA-CE1A551597DE}" type="parTrans" cxnId="{80F3617B-F894-411A-BA6C-8AF8474559B3}">
      <dgm:prSet/>
      <dgm:spPr/>
      <dgm:t>
        <a:bodyPr/>
        <a:lstStyle/>
        <a:p>
          <a:endParaRPr lang="es-EC">
            <a:solidFill>
              <a:schemeClr val="tx1"/>
            </a:solidFill>
          </a:endParaRPr>
        </a:p>
      </dgm:t>
    </dgm:pt>
    <dgm:pt modelId="{830A4CDB-5BE5-4724-B410-A7186DB58429}" type="sibTrans" cxnId="{80F3617B-F894-411A-BA6C-8AF8474559B3}">
      <dgm:prSet/>
      <dgm:spPr/>
      <dgm:t>
        <a:bodyPr/>
        <a:lstStyle/>
        <a:p>
          <a:endParaRPr lang="es-EC">
            <a:solidFill>
              <a:schemeClr val="tx1"/>
            </a:solidFill>
          </a:endParaRPr>
        </a:p>
      </dgm:t>
    </dgm:pt>
    <dgm:pt modelId="{F1C0FDAA-306F-4BB5-AA38-0DA7FD4A7DEF}">
      <dgm:prSet phldrT="[Texto]"/>
      <dgm:spPr/>
      <dgm:t>
        <a:bodyPr/>
        <a:lstStyle/>
        <a:p>
          <a:r>
            <a:rPr lang="es-EC" dirty="0" smtClean="0">
              <a:solidFill>
                <a:schemeClr val="tx1"/>
              </a:solidFill>
            </a:rPr>
            <a:t>Warren Buffet</a:t>
          </a:r>
          <a:endParaRPr lang="es-EC" dirty="0">
            <a:solidFill>
              <a:schemeClr val="tx1"/>
            </a:solidFill>
          </a:endParaRPr>
        </a:p>
      </dgm:t>
    </dgm:pt>
    <dgm:pt modelId="{E68DF59D-26ED-4257-9FDC-9D755046102F}" type="parTrans" cxnId="{B8B8D6BE-6227-4CBF-B20C-A534F15A0C21}">
      <dgm:prSet/>
      <dgm:spPr/>
      <dgm:t>
        <a:bodyPr/>
        <a:lstStyle/>
        <a:p>
          <a:endParaRPr lang="es-EC">
            <a:solidFill>
              <a:schemeClr val="tx1"/>
            </a:solidFill>
          </a:endParaRPr>
        </a:p>
      </dgm:t>
    </dgm:pt>
    <dgm:pt modelId="{953AF628-63B3-492E-9EDE-368DD949F7A0}" type="sibTrans" cxnId="{B8B8D6BE-6227-4CBF-B20C-A534F15A0C21}">
      <dgm:prSet/>
      <dgm:spPr/>
      <dgm:t>
        <a:bodyPr/>
        <a:lstStyle/>
        <a:p>
          <a:endParaRPr lang="es-EC">
            <a:solidFill>
              <a:schemeClr val="tx1"/>
            </a:solidFill>
          </a:endParaRPr>
        </a:p>
      </dgm:t>
    </dgm:pt>
    <dgm:pt modelId="{B976C7E0-D2C7-4487-8401-63B4A431D137}">
      <dgm:prSet phldrT="[Texto]"/>
      <dgm:spPr/>
      <dgm:t>
        <a:bodyPr/>
        <a:lstStyle/>
        <a:p>
          <a:r>
            <a:rPr lang="es-EC" dirty="0" smtClean="0">
              <a:solidFill>
                <a:schemeClr val="tx1"/>
              </a:solidFill>
            </a:rPr>
            <a:t>La bolsa sigue un camino aleatorio</a:t>
          </a:r>
          <a:endParaRPr lang="es-EC" dirty="0">
            <a:solidFill>
              <a:schemeClr val="tx1"/>
            </a:solidFill>
          </a:endParaRPr>
        </a:p>
      </dgm:t>
    </dgm:pt>
    <dgm:pt modelId="{73FFBB1E-0154-4DD0-A58C-4944EBE36E76}" type="parTrans" cxnId="{8726C180-9572-46D3-926D-2135CC3874E8}">
      <dgm:prSet/>
      <dgm:spPr/>
      <dgm:t>
        <a:bodyPr/>
        <a:lstStyle/>
        <a:p>
          <a:endParaRPr lang="es-EC">
            <a:solidFill>
              <a:schemeClr val="tx1"/>
            </a:solidFill>
          </a:endParaRPr>
        </a:p>
      </dgm:t>
    </dgm:pt>
    <dgm:pt modelId="{409D0B6A-105A-4371-B534-72F144F31DD7}" type="sibTrans" cxnId="{8726C180-9572-46D3-926D-2135CC3874E8}">
      <dgm:prSet/>
      <dgm:spPr/>
      <dgm:t>
        <a:bodyPr/>
        <a:lstStyle/>
        <a:p>
          <a:endParaRPr lang="es-EC">
            <a:solidFill>
              <a:schemeClr val="tx1"/>
            </a:solidFill>
          </a:endParaRPr>
        </a:p>
      </dgm:t>
    </dgm:pt>
    <dgm:pt modelId="{05951F64-C40E-415F-A2A6-39720067A409}">
      <dgm:prSet phldrT="[Texto]"/>
      <dgm:spPr/>
      <dgm:t>
        <a:bodyPr/>
        <a:lstStyle/>
        <a:p>
          <a:r>
            <a:rPr lang="es-EC" dirty="0" smtClean="0">
              <a:solidFill>
                <a:schemeClr val="tx1"/>
              </a:solidFill>
            </a:rPr>
            <a:t>Louis Bachelier</a:t>
          </a:r>
          <a:endParaRPr lang="es-EC" dirty="0">
            <a:solidFill>
              <a:schemeClr val="tx1"/>
            </a:solidFill>
          </a:endParaRPr>
        </a:p>
      </dgm:t>
    </dgm:pt>
    <dgm:pt modelId="{4C0EB49A-DF88-4F33-8816-7B7C6F342ABF}" type="parTrans" cxnId="{4372B238-4AE0-414C-99F2-56A172C80602}">
      <dgm:prSet/>
      <dgm:spPr/>
      <dgm:t>
        <a:bodyPr/>
        <a:lstStyle/>
        <a:p>
          <a:endParaRPr lang="es-EC">
            <a:solidFill>
              <a:schemeClr val="tx1"/>
            </a:solidFill>
          </a:endParaRPr>
        </a:p>
      </dgm:t>
    </dgm:pt>
    <dgm:pt modelId="{29750392-170A-4B2F-AACA-01F3B24A7170}" type="sibTrans" cxnId="{4372B238-4AE0-414C-99F2-56A172C80602}">
      <dgm:prSet/>
      <dgm:spPr/>
      <dgm:t>
        <a:bodyPr/>
        <a:lstStyle/>
        <a:p>
          <a:endParaRPr lang="es-EC">
            <a:solidFill>
              <a:schemeClr val="tx1"/>
            </a:solidFill>
          </a:endParaRPr>
        </a:p>
      </dgm:t>
    </dgm:pt>
    <dgm:pt modelId="{9DD0E31F-475B-4518-80D1-611CC3E4EEEF}">
      <dgm:prSet phldrT="[Texto]"/>
      <dgm:spPr/>
      <dgm:t>
        <a:bodyPr/>
        <a:lstStyle/>
        <a:p>
          <a:r>
            <a:rPr lang="es-EC" b="0" i="0" dirty="0" smtClean="0"/>
            <a:t>Teoría moderna del portafolio</a:t>
          </a:r>
          <a:endParaRPr lang="es-EC" dirty="0">
            <a:solidFill>
              <a:schemeClr val="tx1"/>
            </a:solidFill>
          </a:endParaRPr>
        </a:p>
      </dgm:t>
    </dgm:pt>
    <dgm:pt modelId="{9989C527-CD8C-47CC-93EB-E1E930B93302}" type="parTrans" cxnId="{13208D4A-7D66-4507-B0CB-850FC7FB10AA}">
      <dgm:prSet/>
      <dgm:spPr/>
      <dgm:t>
        <a:bodyPr/>
        <a:lstStyle/>
        <a:p>
          <a:endParaRPr lang="es-EC">
            <a:solidFill>
              <a:schemeClr val="tx1"/>
            </a:solidFill>
          </a:endParaRPr>
        </a:p>
      </dgm:t>
    </dgm:pt>
    <dgm:pt modelId="{B350F620-1A1D-4C4F-BB81-6C2A5BE88DC2}" type="sibTrans" cxnId="{13208D4A-7D66-4507-B0CB-850FC7FB10AA}">
      <dgm:prSet/>
      <dgm:spPr/>
      <dgm:t>
        <a:bodyPr/>
        <a:lstStyle/>
        <a:p>
          <a:endParaRPr lang="es-EC">
            <a:solidFill>
              <a:schemeClr val="tx1"/>
            </a:solidFill>
          </a:endParaRPr>
        </a:p>
      </dgm:t>
    </dgm:pt>
    <dgm:pt modelId="{50740905-9FF4-496F-A18A-0B3B44E75DF7}">
      <dgm:prSet/>
      <dgm:spPr/>
      <dgm:t>
        <a:bodyPr/>
        <a:lstStyle/>
        <a:p>
          <a:r>
            <a:rPr lang="es-EC" dirty="0" smtClean="0">
              <a:solidFill>
                <a:schemeClr val="tx1"/>
              </a:solidFill>
            </a:rPr>
            <a:t>Harry Markowitz</a:t>
          </a:r>
          <a:endParaRPr lang="es-EC" dirty="0">
            <a:solidFill>
              <a:schemeClr val="tx1"/>
            </a:solidFill>
          </a:endParaRPr>
        </a:p>
      </dgm:t>
    </dgm:pt>
    <dgm:pt modelId="{DD69DC62-B068-46F2-A4FF-A0199540E58F}" type="parTrans" cxnId="{A6BBC7E0-E21D-4B1E-8491-EAC4DB7EFD78}">
      <dgm:prSet/>
      <dgm:spPr/>
      <dgm:t>
        <a:bodyPr/>
        <a:lstStyle/>
        <a:p>
          <a:endParaRPr lang="es-EC">
            <a:solidFill>
              <a:schemeClr val="tx1"/>
            </a:solidFill>
          </a:endParaRPr>
        </a:p>
      </dgm:t>
    </dgm:pt>
    <dgm:pt modelId="{27EEBB87-82F0-4D4D-8DCB-DF6EE0D2BF19}" type="sibTrans" cxnId="{A6BBC7E0-E21D-4B1E-8491-EAC4DB7EFD78}">
      <dgm:prSet/>
      <dgm:spPr/>
      <dgm:t>
        <a:bodyPr/>
        <a:lstStyle/>
        <a:p>
          <a:endParaRPr lang="es-EC">
            <a:solidFill>
              <a:schemeClr val="tx1"/>
            </a:solidFill>
          </a:endParaRPr>
        </a:p>
      </dgm:t>
    </dgm:pt>
    <dgm:pt modelId="{6FBFFC12-1E93-42D3-9CEF-598B5B5F5004}" type="pres">
      <dgm:prSet presAssocID="{C728FB36-F298-4E76-9EF3-8D337E5B0CAC}" presName="Name0" presStyleCnt="0">
        <dgm:presLayoutVars>
          <dgm:dir/>
          <dgm:animLvl val="lvl"/>
          <dgm:resizeHandles/>
        </dgm:presLayoutVars>
      </dgm:prSet>
      <dgm:spPr/>
      <dgm:t>
        <a:bodyPr/>
        <a:lstStyle/>
        <a:p>
          <a:endParaRPr lang="es-EC"/>
        </a:p>
      </dgm:t>
    </dgm:pt>
    <dgm:pt modelId="{04D90E3A-E4C9-4677-8EE5-4EA6867FB80A}" type="pres">
      <dgm:prSet presAssocID="{0D515A59-A436-4EC5-B1B9-173A851F6315}" presName="linNode" presStyleCnt="0"/>
      <dgm:spPr/>
    </dgm:pt>
    <dgm:pt modelId="{218E1F9C-6D32-4904-83BC-B7C66B74BACF}" type="pres">
      <dgm:prSet presAssocID="{0D515A59-A436-4EC5-B1B9-173A851F6315}" presName="parentShp" presStyleLbl="node1" presStyleIdx="0" presStyleCnt="4">
        <dgm:presLayoutVars>
          <dgm:bulletEnabled val="1"/>
        </dgm:presLayoutVars>
      </dgm:prSet>
      <dgm:spPr/>
      <dgm:t>
        <a:bodyPr/>
        <a:lstStyle/>
        <a:p>
          <a:endParaRPr lang="es-EC"/>
        </a:p>
      </dgm:t>
    </dgm:pt>
    <dgm:pt modelId="{04654B20-C56C-44D9-9C94-040911D6F33E}" type="pres">
      <dgm:prSet presAssocID="{0D515A59-A436-4EC5-B1B9-173A851F6315}" presName="childShp" presStyleLbl="bgAccFollowNode1" presStyleIdx="0" presStyleCnt="4">
        <dgm:presLayoutVars>
          <dgm:bulletEnabled val="1"/>
        </dgm:presLayoutVars>
      </dgm:prSet>
      <dgm:spPr/>
      <dgm:t>
        <a:bodyPr/>
        <a:lstStyle/>
        <a:p>
          <a:endParaRPr lang="es-EC"/>
        </a:p>
      </dgm:t>
    </dgm:pt>
    <dgm:pt modelId="{BB27D3FF-F147-438F-BAA3-F2E4DCAA7F67}" type="pres">
      <dgm:prSet presAssocID="{DD39F9DA-75E6-4B7E-9305-E90D3E64AD38}" presName="spacing" presStyleCnt="0"/>
      <dgm:spPr/>
    </dgm:pt>
    <dgm:pt modelId="{FF259160-78AF-44A5-99C3-872148C0B506}" type="pres">
      <dgm:prSet presAssocID="{AAB48BA9-CB8B-4F6E-A764-0BA0183D1A4F}" presName="linNode" presStyleCnt="0"/>
      <dgm:spPr/>
    </dgm:pt>
    <dgm:pt modelId="{776D2362-F289-4B06-9269-53D8A7E4E0BF}" type="pres">
      <dgm:prSet presAssocID="{AAB48BA9-CB8B-4F6E-A764-0BA0183D1A4F}" presName="parentShp" presStyleLbl="node1" presStyleIdx="1" presStyleCnt="4">
        <dgm:presLayoutVars>
          <dgm:bulletEnabled val="1"/>
        </dgm:presLayoutVars>
      </dgm:prSet>
      <dgm:spPr/>
      <dgm:t>
        <a:bodyPr/>
        <a:lstStyle/>
        <a:p>
          <a:endParaRPr lang="es-EC"/>
        </a:p>
      </dgm:t>
    </dgm:pt>
    <dgm:pt modelId="{8EACE54D-9B77-4530-86B4-06EAE59D4864}" type="pres">
      <dgm:prSet presAssocID="{AAB48BA9-CB8B-4F6E-A764-0BA0183D1A4F}" presName="childShp" presStyleLbl="bgAccFollowNode1" presStyleIdx="1" presStyleCnt="4">
        <dgm:presLayoutVars>
          <dgm:bulletEnabled val="1"/>
        </dgm:presLayoutVars>
      </dgm:prSet>
      <dgm:spPr/>
      <dgm:t>
        <a:bodyPr/>
        <a:lstStyle/>
        <a:p>
          <a:endParaRPr lang="es-EC"/>
        </a:p>
      </dgm:t>
    </dgm:pt>
    <dgm:pt modelId="{21ED3F21-4196-4D5C-BBF9-3B6D9A30BF29}" type="pres">
      <dgm:prSet presAssocID="{830A4CDB-5BE5-4724-B410-A7186DB58429}" presName="spacing" presStyleCnt="0"/>
      <dgm:spPr/>
    </dgm:pt>
    <dgm:pt modelId="{D55D618C-D813-4BC0-A889-0CC68944C147}" type="pres">
      <dgm:prSet presAssocID="{B976C7E0-D2C7-4487-8401-63B4A431D137}" presName="linNode" presStyleCnt="0"/>
      <dgm:spPr/>
    </dgm:pt>
    <dgm:pt modelId="{4522AFDE-1173-4944-9B54-0156A40569FA}" type="pres">
      <dgm:prSet presAssocID="{B976C7E0-D2C7-4487-8401-63B4A431D137}" presName="parentShp" presStyleLbl="node1" presStyleIdx="2" presStyleCnt="4">
        <dgm:presLayoutVars>
          <dgm:bulletEnabled val="1"/>
        </dgm:presLayoutVars>
      </dgm:prSet>
      <dgm:spPr/>
      <dgm:t>
        <a:bodyPr/>
        <a:lstStyle/>
        <a:p>
          <a:endParaRPr lang="es-EC"/>
        </a:p>
      </dgm:t>
    </dgm:pt>
    <dgm:pt modelId="{09669679-96F6-45AD-8EB0-04B5D9A816E7}" type="pres">
      <dgm:prSet presAssocID="{B976C7E0-D2C7-4487-8401-63B4A431D137}" presName="childShp" presStyleLbl="bgAccFollowNode1" presStyleIdx="2" presStyleCnt="4">
        <dgm:presLayoutVars>
          <dgm:bulletEnabled val="1"/>
        </dgm:presLayoutVars>
      </dgm:prSet>
      <dgm:spPr/>
      <dgm:t>
        <a:bodyPr/>
        <a:lstStyle/>
        <a:p>
          <a:endParaRPr lang="es-EC"/>
        </a:p>
      </dgm:t>
    </dgm:pt>
    <dgm:pt modelId="{C115CD76-A2CF-44B6-A0BE-1B88A790F87E}" type="pres">
      <dgm:prSet presAssocID="{409D0B6A-105A-4371-B534-72F144F31DD7}" presName="spacing" presStyleCnt="0"/>
      <dgm:spPr/>
    </dgm:pt>
    <dgm:pt modelId="{27FEE1B4-C173-47A8-A605-892AA9FDAA27}" type="pres">
      <dgm:prSet presAssocID="{9DD0E31F-475B-4518-80D1-611CC3E4EEEF}" presName="linNode" presStyleCnt="0"/>
      <dgm:spPr/>
    </dgm:pt>
    <dgm:pt modelId="{E176D104-4D4A-4E79-A856-67B061F6DC67}" type="pres">
      <dgm:prSet presAssocID="{9DD0E31F-475B-4518-80D1-611CC3E4EEEF}" presName="parentShp" presStyleLbl="node1" presStyleIdx="3" presStyleCnt="4">
        <dgm:presLayoutVars>
          <dgm:bulletEnabled val="1"/>
        </dgm:presLayoutVars>
      </dgm:prSet>
      <dgm:spPr/>
      <dgm:t>
        <a:bodyPr/>
        <a:lstStyle/>
        <a:p>
          <a:endParaRPr lang="es-EC"/>
        </a:p>
      </dgm:t>
    </dgm:pt>
    <dgm:pt modelId="{171B919A-3547-43B5-AF97-FF690A66AF53}" type="pres">
      <dgm:prSet presAssocID="{9DD0E31F-475B-4518-80D1-611CC3E4EEEF}" presName="childShp" presStyleLbl="bgAccFollowNode1" presStyleIdx="3" presStyleCnt="4">
        <dgm:presLayoutVars>
          <dgm:bulletEnabled val="1"/>
        </dgm:presLayoutVars>
      </dgm:prSet>
      <dgm:spPr/>
      <dgm:t>
        <a:bodyPr/>
        <a:lstStyle/>
        <a:p>
          <a:endParaRPr lang="es-EC"/>
        </a:p>
      </dgm:t>
    </dgm:pt>
  </dgm:ptLst>
  <dgm:cxnLst>
    <dgm:cxn modelId="{13208D4A-7D66-4507-B0CB-850FC7FB10AA}" srcId="{C728FB36-F298-4E76-9EF3-8D337E5B0CAC}" destId="{9DD0E31F-475B-4518-80D1-611CC3E4EEEF}" srcOrd="3" destOrd="0" parTransId="{9989C527-CD8C-47CC-93EB-E1E930B93302}" sibTransId="{B350F620-1A1D-4C4F-BB81-6C2A5BE88DC2}"/>
    <dgm:cxn modelId="{50615EDC-F34A-40DB-8E23-9F89FA3A43C4}" type="presOf" srcId="{AAB48BA9-CB8B-4F6E-A764-0BA0183D1A4F}" destId="{776D2362-F289-4B06-9269-53D8A7E4E0BF}" srcOrd="0" destOrd="0" presId="urn:microsoft.com/office/officeart/2005/8/layout/vList6"/>
    <dgm:cxn modelId="{4760F8A1-C032-4143-9865-F0EC6E5F08D9}" srcId="{C728FB36-F298-4E76-9EF3-8D337E5B0CAC}" destId="{0D515A59-A436-4EC5-B1B9-173A851F6315}" srcOrd="0" destOrd="0" parTransId="{09D3E06F-A667-4EF8-B678-775AD64935DD}" sibTransId="{DD39F9DA-75E6-4B7E-9305-E90D3E64AD38}"/>
    <dgm:cxn modelId="{866CA8FF-3F1B-4D43-B488-4B560B376C11}" type="presOf" srcId="{0D515A59-A436-4EC5-B1B9-173A851F6315}" destId="{218E1F9C-6D32-4904-83BC-B7C66B74BACF}" srcOrd="0" destOrd="0" presId="urn:microsoft.com/office/officeart/2005/8/layout/vList6"/>
    <dgm:cxn modelId="{DBB9AC68-3CA4-49BB-9E51-59C455AE634A}" type="presOf" srcId="{F1C0FDAA-306F-4BB5-AA38-0DA7FD4A7DEF}" destId="{8EACE54D-9B77-4530-86B4-06EAE59D4864}" srcOrd="0" destOrd="0" presId="urn:microsoft.com/office/officeart/2005/8/layout/vList6"/>
    <dgm:cxn modelId="{E84569C8-9E19-459D-B970-C78640691ED0}" type="presOf" srcId="{50740905-9FF4-496F-A18A-0B3B44E75DF7}" destId="{171B919A-3547-43B5-AF97-FF690A66AF53}" srcOrd="0" destOrd="0" presId="urn:microsoft.com/office/officeart/2005/8/layout/vList6"/>
    <dgm:cxn modelId="{900BF0D1-8752-40B3-8EA9-98BE590E5AB5}" type="presOf" srcId="{B976C7E0-D2C7-4487-8401-63B4A431D137}" destId="{4522AFDE-1173-4944-9B54-0156A40569FA}" srcOrd="0" destOrd="0" presId="urn:microsoft.com/office/officeart/2005/8/layout/vList6"/>
    <dgm:cxn modelId="{6EDF6AC2-B4A4-41F9-A258-0E61B4E8C045}" srcId="{0D515A59-A436-4EC5-B1B9-173A851F6315}" destId="{BE0864D4-D5AD-4F6C-8AFD-692EA02B213C}" srcOrd="0" destOrd="0" parTransId="{FFF253B8-B985-4F23-BDF7-F4BFEE2C8978}" sibTransId="{3EF56967-2B99-4C20-8724-E0146F64E068}"/>
    <dgm:cxn modelId="{4372B238-4AE0-414C-99F2-56A172C80602}" srcId="{B976C7E0-D2C7-4487-8401-63B4A431D137}" destId="{05951F64-C40E-415F-A2A6-39720067A409}" srcOrd="0" destOrd="0" parTransId="{4C0EB49A-DF88-4F33-8816-7B7C6F342ABF}" sibTransId="{29750392-170A-4B2F-AACA-01F3B24A7170}"/>
    <dgm:cxn modelId="{CD266262-23F1-46CC-9683-840D07CCEBBF}" type="presOf" srcId="{C728FB36-F298-4E76-9EF3-8D337E5B0CAC}" destId="{6FBFFC12-1E93-42D3-9CEF-598B5B5F5004}" srcOrd="0" destOrd="0" presId="urn:microsoft.com/office/officeart/2005/8/layout/vList6"/>
    <dgm:cxn modelId="{B8B8D6BE-6227-4CBF-B20C-A534F15A0C21}" srcId="{AAB48BA9-CB8B-4F6E-A764-0BA0183D1A4F}" destId="{F1C0FDAA-306F-4BB5-AA38-0DA7FD4A7DEF}" srcOrd="0" destOrd="0" parTransId="{E68DF59D-26ED-4257-9FDC-9D755046102F}" sibTransId="{953AF628-63B3-492E-9EDE-368DD949F7A0}"/>
    <dgm:cxn modelId="{2B8096CF-211A-45E3-A91D-8B016D60F97A}" type="presOf" srcId="{05951F64-C40E-415F-A2A6-39720067A409}" destId="{09669679-96F6-45AD-8EB0-04B5D9A816E7}" srcOrd="0" destOrd="0" presId="urn:microsoft.com/office/officeart/2005/8/layout/vList6"/>
    <dgm:cxn modelId="{80F3617B-F894-411A-BA6C-8AF8474559B3}" srcId="{C728FB36-F298-4E76-9EF3-8D337E5B0CAC}" destId="{AAB48BA9-CB8B-4F6E-A764-0BA0183D1A4F}" srcOrd="1" destOrd="0" parTransId="{DEB5A4B3-24EC-438D-8CCA-CE1A551597DE}" sibTransId="{830A4CDB-5BE5-4724-B410-A7186DB58429}"/>
    <dgm:cxn modelId="{4C3D889E-6D18-44ED-B129-53F6DFBDB45D}" type="presOf" srcId="{BE0864D4-D5AD-4F6C-8AFD-692EA02B213C}" destId="{04654B20-C56C-44D9-9C94-040911D6F33E}" srcOrd="0" destOrd="0" presId="urn:microsoft.com/office/officeart/2005/8/layout/vList6"/>
    <dgm:cxn modelId="{8726C180-9572-46D3-926D-2135CC3874E8}" srcId="{C728FB36-F298-4E76-9EF3-8D337E5B0CAC}" destId="{B976C7E0-D2C7-4487-8401-63B4A431D137}" srcOrd="2" destOrd="0" parTransId="{73FFBB1E-0154-4DD0-A58C-4944EBE36E76}" sibTransId="{409D0B6A-105A-4371-B534-72F144F31DD7}"/>
    <dgm:cxn modelId="{C02CFDBA-3BAB-4F3B-8263-288EFD2A6A1E}" type="presOf" srcId="{9DD0E31F-475B-4518-80D1-611CC3E4EEEF}" destId="{E176D104-4D4A-4E79-A856-67B061F6DC67}" srcOrd="0" destOrd="0" presId="urn:microsoft.com/office/officeart/2005/8/layout/vList6"/>
    <dgm:cxn modelId="{A6BBC7E0-E21D-4B1E-8491-EAC4DB7EFD78}" srcId="{9DD0E31F-475B-4518-80D1-611CC3E4EEEF}" destId="{50740905-9FF4-496F-A18A-0B3B44E75DF7}" srcOrd="0" destOrd="0" parTransId="{DD69DC62-B068-46F2-A4FF-A0199540E58F}" sibTransId="{27EEBB87-82F0-4D4D-8DCB-DF6EE0D2BF19}"/>
    <dgm:cxn modelId="{73F68692-C2AE-4AC7-BA50-7ABD062EE9F6}" type="presParOf" srcId="{6FBFFC12-1E93-42D3-9CEF-598B5B5F5004}" destId="{04D90E3A-E4C9-4677-8EE5-4EA6867FB80A}" srcOrd="0" destOrd="0" presId="urn:microsoft.com/office/officeart/2005/8/layout/vList6"/>
    <dgm:cxn modelId="{F54EBD89-FDA6-408B-98AB-83DF3EE6E7E1}" type="presParOf" srcId="{04D90E3A-E4C9-4677-8EE5-4EA6867FB80A}" destId="{218E1F9C-6D32-4904-83BC-B7C66B74BACF}" srcOrd="0" destOrd="0" presId="urn:microsoft.com/office/officeart/2005/8/layout/vList6"/>
    <dgm:cxn modelId="{EE692E45-BBE2-4759-AEE3-0DD9B0CB24B8}" type="presParOf" srcId="{04D90E3A-E4C9-4677-8EE5-4EA6867FB80A}" destId="{04654B20-C56C-44D9-9C94-040911D6F33E}" srcOrd="1" destOrd="0" presId="urn:microsoft.com/office/officeart/2005/8/layout/vList6"/>
    <dgm:cxn modelId="{D5D2306D-C391-4072-AC40-4D673B6F1310}" type="presParOf" srcId="{6FBFFC12-1E93-42D3-9CEF-598B5B5F5004}" destId="{BB27D3FF-F147-438F-BAA3-F2E4DCAA7F67}" srcOrd="1" destOrd="0" presId="urn:microsoft.com/office/officeart/2005/8/layout/vList6"/>
    <dgm:cxn modelId="{E8B80D84-4868-428A-8DF0-F21AEA557263}" type="presParOf" srcId="{6FBFFC12-1E93-42D3-9CEF-598B5B5F5004}" destId="{FF259160-78AF-44A5-99C3-872148C0B506}" srcOrd="2" destOrd="0" presId="urn:microsoft.com/office/officeart/2005/8/layout/vList6"/>
    <dgm:cxn modelId="{0147D101-8AB7-4AD2-83CB-F0C9554F90AD}" type="presParOf" srcId="{FF259160-78AF-44A5-99C3-872148C0B506}" destId="{776D2362-F289-4B06-9269-53D8A7E4E0BF}" srcOrd="0" destOrd="0" presId="urn:microsoft.com/office/officeart/2005/8/layout/vList6"/>
    <dgm:cxn modelId="{17CCE778-D78D-4F5B-9820-59EEF75A3791}" type="presParOf" srcId="{FF259160-78AF-44A5-99C3-872148C0B506}" destId="{8EACE54D-9B77-4530-86B4-06EAE59D4864}" srcOrd="1" destOrd="0" presId="urn:microsoft.com/office/officeart/2005/8/layout/vList6"/>
    <dgm:cxn modelId="{CC870BF2-2E46-4466-ADE4-553EF592E98F}" type="presParOf" srcId="{6FBFFC12-1E93-42D3-9CEF-598B5B5F5004}" destId="{21ED3F21-4196-4D5C-BBF9-3B6D9A30BF29}" srcOrd="3" destOrd="0" presId="urn:microsoft.com/office/officeart/2005/8/layout/vList6"/>
    <dgm:cxn modelId="{69FE764C-0185-4B6E-A70B-3D9233AB0B53}" type="presParOf" srcId="{6FBFFC12-1E93-42D3-9CEF-598B5B5F5004}" destId="{D55D618C-D813-4BC0-A889-0CC68944C147}" srcOrd="4" destOrd="0" presId="urn:microsoft.com/office/officeart/2005/8/layout/vList6"/>
    <dgm:cxn modelId="{5C7E7C50-955A-4EA9-A80F-1289D2006527}" type="presParOf" srcId="{D55D618C-D813-4BC0-A889-0CC68944C147}" destId="{4522AFDE-1173-4944-9B54-0156A40569FA}" srcOrd="0" destOrd="0" presId="urn:microsoft.com/office/officeart/2005/8/layout/vList6"/>
    <dgm:cxn modelId="{C1F37A9A-AB28-4B24-8DD6-5383AB895BC7}" type="presParOf" srcId="{D55D618C-D813-4BC0-A889-0CC68944C147}" destId="{09669679-96F6-45AD-8EB0-04B5D9A816E7}" srcOrd="1" destOrd="0" presId="urn:microsoft.com/office/officeart/2005/8/layout/vList6"/>
    <dgm:cxn modelId="{887F6697-2C1B-41B9-835D-AF95F7ED4E17}" type="presParOf" srcId="{6FBFFC12-1E93-42D3-9CEF-598B5B5F5004}" destId="{C115CD76-A2CF-44B6-A0BE-1B88A790F87E}" srcOrd="5" destOrd="0" presId="urn:microsoft.com/office/officeart/2005/8/layout/vList6"/>
    <dgm:cxn modelId="{6143A900-8012-48C2-B9E1-C8A2CFDCEB2A}" type="presParOf" srcId="{6FBFFC12-1E93-42D3-9CEF-598B5B5F5004}" destId="{27FEE1B4-C173-47A8-A605-892AA9FDAA27}" srcOrd="6" destOrd="0" presId="urn:microsoft.com/office/officeart/2005/8/layout/vList6"/>
    <dgm:cxn modelId="{8DE5AD96-E4EF-4260-8907-4C62CE4548DD}" type="presParOf" srcId="{27FEE1B4-C173-47A8-A605-892AA9FDAA27}" destId="{E176D104-4D4A-4E79-A856-67B061F6DC67}" srcOrd="0" destOrd="0" presId="urn:microsoft.com/office/officeart/2005/8/layout/vList6"/>
    <dgm:cxn modelId="{10E14C18-4974-45B3-AD9D-36D05A563EEE}" type="presParOf" srcId="{27FEE1B4-C173-47A8-A605-892AA9FDAA27}" destId="{171B919A-3547-43B5-AF97-FF690A66AF5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8134AEE5-D73B-4E8E-A9D3-6B777C157912}">
      <dgm:prSet phldrT="[Texto]"/>
      <dgm:spPr/>
      <dgm:t>
        <a:bodyPr/>
        <a:lstStyle/>
        <a:p>
          <a:r>
            <a:rPr lang="es-EC" b="1" dirty="0" smtClean="0">
              <a:solidFill>
                <a:schemeClr val="tx1"/>
              </a:solidFill>
            </a:rPr>
            <a:t>Por su finalidad</a:t>
          </a:r>
          <a:endParaRPr lang="es-EC" dirty="0">
            <a:solidFill>
              <a:schemeClr val="tx1"/>
            </a:solidFill>
          </a:endParaRPr>
        </a:p>
      </dgm:t>
    </dgm:pt>
    <dgm:pt modelId="{41051EFE-242E-4B4D-B6C6-915CF28E6FE0}" type="parTrans" cxnId="{A37744D5-EBD7-408E-825C-64A9B6E510D7}">
      <dgm:prSet/>
      <dgm:spPr/>
      <dgm:t>
        <a:bodyPr/>
        <a:lstStyle/>
        <a:p>
          <a:endParaRPr lang="es-EC">
            <a:solidFill>
              <a:schemeClr val="tx1"/>
            </a:solidFill>
          </a:endParaRPr>
        </a:p>
      </dgm:t>
    </dgm:pt>
    <dgm:pt modelId="{3A8EFAEC-DE22-4B74-843C-3D727DEDA48B}" type="sibTrans" cxnId="{A37744D5-EBD7-408E-825C-64A9B6E510D7}">
      <dgm:prSet/>
      <dgm:spPr/>
      <dgm:t>
        <a:bodyPr/>
        <a:lstStyle/>
        <a:p>
          <a:endParaRPr lang="es-EC">
            <a:solidFill>
              <a:schemeClr val="tx1"/>
            </a:solidFill>
          </a:endParaRPr>
        </a:p>
      </dgm:t>
    </dgm:pt>
    <dgm:pt modelId="{903E1DB7-9455-4616-A54B-EF491955096E}">
      <dgm:prSet phldrT="[Texto]"/>
      <dgm:spPr/>
      <dgm:t>
        <a:bodyPr/>
        <a:lstStyle/>
        <a:p>
          <a:r>
            <a:rPr lang="es-EC" b="1" dirty="0" smtClean="0">
              <a:solidFill>
                <a:schemeClr val="tx1"/>
              </a:solidFill>
            </a:rPr>
            <a:t>Por las fuentes de información</a:t>
          </a:r>
          <a:endParaRPr lang="es-EC" dirty="0">
            <a:solidFill>
              <a:schemeClr val="tx1"/>
            </a:solidFill>
          </a:endParaRPr>
        </a:p>
      </dgm:t>
    </dgm:pt>
    <dgm:pt modelId="{BE2C93F8-45AD-4816-A044-27DC6772F37D}" type="parTrans" cxnId="{3BDA74D1-85E3-4331-98F0-B649F2DD173D}">
      <dgm:prSet/>
      <dgm:spPr/>
      <dgm:t>
        <a:bodyPr/>
        <a:lstStyle/>
        <a:p>
          <a:endParaRPr lang="es-EC">
            <a:solidFill>
              <a:schemeClr val="tx1"/>
            </a:solidFill>
          </a:endParaRPr>
        </a:p>
      </dgm:t>
    </dgm:pt>
    <dgm:pt modelId="{28CDB340-9933-4791-81CD-77CC817AC156}" type="sibTrans" cxnId="{3BDA74D1-85E3-4331-98F0-B649F2DD173D}">
      <dgm:prSet/>
      <dgm:spPr/>
      <dgm:t>
        <a:bodyPr/>
        <a:lstStyle/>
        <a:p>
          <a:endParaRPr lang="es-EC">
            <a:solidFill>
              <a:schemeClr val="tx1"/>
            </a:solidFill>
          </a:endParaRPr>
        </a:p>
      </dgm:t>
    </dgm:pt>
    <dgm:pt modelId="{7BD3BB84-6D58-4B83-ACA9-0CFEE6D3328F}">
      <dgm:prSet phldrT="[Texto]"/>
      <dgm:spPr/>
      <dgm:t>
        <a:bodyPr/>
        <a:lstStyle/>
        <a:p>
          <a:r>
            <a:rPr lang="es-EC" b="1" dirty="0" smtClean="0">
              <a:solidFill>
                <a:schemeClr val="tx1"/>
              </a:solidFill>
            </a:rPr>
            <a:t>Por las unidades de análisis</a:t>
          </a:r>
          <a:endParaRPr lang="es-EC" dirty="0">
            <a:solidFill>
              <a:schemeClr val="tx1"/>
            </a:solidFill>
          </a:endParaRPr>
        </a:p>
      </dgm:t>
    </dgm:pt>
    <dgm:pt modelId="{FDAC5582-98FC-43D4-BE12-2F5CF543C771}" type="parTrans" cxnId="{941C4500-65A0-4B0E-A9F0-E07DD2DF0129}">
      <dgm:prSet/>
      <dgm:spPr/>
      <dgm:t>
        <a:bodyPr/>
        <a:lstStyle/>
        <a:p>
          <a:endParaRPr lang="es-EC">
            <a:solidFill>
              <a:schemeClr val="tx1"/>
            </a:solidFill>
          </a:endParaRPr>
        </a:p>
      </dgm:t>
    </dgm:pt>
    <dgm:pt modelId="{EA0F171A-25F2-4180-8841-56FE7FAB6AB7}" type="sibTrans" cxnId="{941C4500-65A0-4B0E-A9F0-E07DD2DF0129}">
      <dgm:prSet/>
      <dgm:spPr/>
      <dgm:t>
        <a:bodyPr/>
        <a:lstStyle/>
        <a:p>
          <a:endParaRPr lang="es-EC">
            <a:solidFill>
              <a:schemeClr val="tx1"/>
            </a:solidFill>
          </a:endParaRPr>
        </a:p>
      </dgm:t>
    </dgm:pt>
    <dgm:pt modelId="{42F5924A-928A-49CC-9E86-3B8402D96281}">
      <dgm:prSet phldrT="[Texto]"/>
      <dgm:spPr/>
      <dgm:t>
        <a:bodyPr/>
        <a:lstStyle/>
        <a:p>
          <a:r>
            <a:rPr lang="es-EC" b="1" dirty="0" smtClean="0">
              <a:solidFill>
                <a:schemeClr val="tx1"/>
              </a:solidFill>
            </a:rPr>
            <a:t>Por el control de las variables</a:t>
          </a:r>
          <a:endParaRPr lang="es-EC" dirty="0">
            <a:solidFill>
              <a:schemeClr val="tx1"/>
            </a:solidFill>
          </a:endParaRPr>
        </a:p>
      </dgm:t>
    </dgm:pt>
    <dgm:pt modelId="{F2A9F662-18BC-4345-B9F2-B2D879907050}" type="parTrans" cxnId="{691F50F8-6F41-4696-867B-2A937C2901C7}">
      <dgm:prSet/>
      <dgm:spPr/>
      <dgm:t>
        <a:bodyPr/>
        <a:lstStyle/>
        <a:p>
          <a:endParaRPr lang="es-EC">
            <a:solidFill>
              <a:schemeClr val="tx1"/>
            </a:solidFill>
          </a:endParaRPr>
        </a:p>
      </dgm:t>
    </dgm:pt>
    <dgm:pt modelId="{5D1D94C6-3250-4359-917F-9E05EA3D2189}" type="sibTrans" cxnId="{691F50F8-6F41-4696-867B-2A937C2901C7}">
      <dgm:prSet/>
      <dgm:spPr/>
      <dgm:t>
        <a:bodyPr/>
        <a:lstStyle/>
        <a:p>
          <a:endParaRPr lang="es-EC">
            <a:solidFill>
              <a:schemeClr val="tx1"/>
            </a:solidFill>
          </a:endParaRPr>
        </a:p>
      </dgm:t>
    </dgm:pt>
    <dgm:pt modelId="{4338B03F-1634-40B0-9730-9229A6E3A122}">
      <dgm:prSet phldrT="[Texto]"/>
      <dgm:spPr/>
      <dgm:t>
        <a:bodyPr/>
        <a:lstStyle/>
        <a:p>
          <a:r>
            <a:rPr lang="es-EC" b="1" dirty="0" smtClean="0">
              <a:solidFill>
                <a:schemeClr val="tx1"/>
              </a:solidFill>
            </a:rPr>
            <a:t>Por el alcance</a:t>
          </a:r>
          <a:endParaRPr lang="es-EC" dirty="0">
            <a:solidFill>
              <a:schemeClr val="tx1"/>
            </a:solidFill>
          </a:endParaRPr>
        </a:p>
      </dgm:t>
    </dgm:pt>
    <dgm:pt modelId="{39059C77-8569-4DFF-9612-40621BB01539}" type="parTrans" cxnId="{A99DF118-70E2-4D8B-882D-7D6EC393CEB6}">
      <dgm:prSet/>
      <dgm:spPr/>
      <dgm:t>
        <a:bodyPr/>
        <a:lstStyle/>
        <a:p>
          <a:endParaRPr lang="es-EC">
            <a:solidFill>
              <a:schemeClr val="tx1"/>
            </a:solidFill>
          </a:endParaRPr>
        </a:p>
      </dgm:t>
    </dgm:pt>
    <dgm:pt modelId="{8E4D78F9-915F-4EA1-B5E6-454BB52D8C0D}" type="sibTrans" cxnId="{A99DF118-70E2-4D8B-882D-7D6EC393CEB6}">
      <dgm:prSet/>
      <dgm:spPr/>
      <dgm:t>
        <a:bodyPr/>
        <a:lstStyle/>
        <a:p>
          <a:endParaRPr lang="es-EC">
            <a:solidFill>
              <a:schemeClr val="tx1"/>
            </a:solidFill>
          </a:endParaRPr>
        </a:p>
      </dgm:t>
    </dgm:pt>
    <dgm:pt modelId="{E77B7251-2CB3-4BCB-B7CE-C08D69FBCA05}">
      <dgm:prSet phldrT="[Texto]"/>
      <dgm:spPr/>
      <dgm:t>
        <a:bodyPr/>
        <a:lstStyle/>
        <a:p>
          <a:r>
            <a:rPr lang="es-EC" b="1" smtClean="0">
              <a:solidFill>
                <a:schemeClr val="tx1"/>
              </a:solidFill>
            </a:rPr>
            <a:t>Aplicada</a:t>
          </a:r>
          <a:endParaRPr lang="es-EC" dirty="0">
            <a:solidFill>
              <a:schemeClr val="tx1"/>
            </a:solidFill>
          </a:endParaRPr>
        </a:p>
      </dgm:t>
    </dgm:pt>
    <dgm:pt modelId="{91E9FF0F-6B4F-41D2-B4A3-53882F823FAE}" type="parTrans" cxnId="{FEEA0A0A-08A2-4908-9F4A-243107AA1E3F}">
      <dgm:prSet/>
      <dgm:spPr/>
      <dgm:t>
        <a:bodyPr/>
        <a:lstStyle/>
        <a:p>
          <a:endParaRPr lang="es-EC">
            <a:solidFill>
              <a:schemeClr val="tx1"/>
            </a:solidFill>
          </a:endParaRPr>
        </a:p>
      </dgm:t>
    </dgm:pt>
    <dgm:pt modelId="{45A7BF1D-C728-47B1-BE6B-C7FFA014B0AF}" type="sibTrans" cxnId="{FEEA0A0A-08A2-4908-9F4A-243107AA1E3F}">
      <dgm:prSet/>
      <dgm:spPr/>
      <dgm:t>
        <a:bodyPr/>
        <a:lstStyle/>
        <a:p>
          <a:endParaRPr lang="es-EC">
            <a:solidFill>
              <a:schemeClr val="tx1"/>
            </a:solidFill>
          </a:endParaRPr>
        </a:p>
      </dgm:t>
    </dgm:pt>
    <dgm:pt modelId="{A82A6DAA-F78F-4B9A-9B94-6BCB7985E24B}">
      <dgm:prSet phldrT="[Texto]"/>
      <dgm:spPr/>
      <dgm:t>
        <a:bodyPr/>
        <a:lstStyle/>
        <a:p>
          <a:r>
            <a:rPr lang="es-EC" b="1" smtClean="0">
              <a:solidFill>
                <a:schemeClr val="tx1"/>
              </a:solidFill>
            </a:rPr>
            <a:t>Mixto</a:t>
          </a:r>
          <a:endParaRPr lang="es-EC" dirty="0">
            <a:solidFill>
              <a:schemeClr val="tx1"/>
            </a:solidFill>
          </a:endParaRPr>
        </a:p>
      </dgm:t>
    </dgm:pt>
    <dgm:pt modelId="{247555C5-85F7-470E-AEF5-8A96890FE555}" type="parTrans" cxnId="{26D6023F-BFF4-4231-8CE6-1FD62B56B636}">
      <dgm:prSet/>
      <dgm:spPr/>
      <dgm:t>
        <a:bodyPr/>
        <a:lstStyle/>
        <a:p>
          <a:endParaRPr lang="es-EC">
            <a:solidFill>
              <a:schemeClr val="tx1"/>
            </a:solidFill>
          </a:endParaRPr>
        </a:p>
      </dgm:t>
    </dgm:pt>
    <dgm:pt modelId="{E9754F79-1C35-4040-A23F-9C84118287E2}" type="sibTrans" cxnId="{26D6023F-BFF4-4231-8CE6-1FD62B56B636}">
      <dgm:prSet/>
      <dgm:spPr/>
      <dgm:t>
        <a:bodyPr/>
        <a:lstStyle/>
        <a:p>
          <a:endParaRPr lang="es-EC">
            <a:solidFill>
              <a:schemeClr val="tx1"/>
            </a:solidFill>
          </a:endParaRPr>
        </a:p>
      </dgm:t>
    </dgm:pt>
    <dgm:pt modelId="{D1C17329-5996-4CF8-AF96-379BE447042A}">
      <dgm:prSet phldrT="[Texto]"/>
      <dgm:spPr/>
      <dgm:t>
        <a:bodyPr/>
        <a:lstStyle/>
        <a:p>
          <a:r>
            <a:rPr lang="es-EC" b="1" dirty="0" smtClean="0">
              <a:solidFill>
                <a:schemeClr val="tx1"/>
              </a:solidFill>
            </a:rPr>
            <a:t>In situ</a:t>
          </a:r>
          <a:endParaRPr lang="es-EC" dirty="0">
            <a:solidFill>
              <a:schemeClr val="tx1"/>
            </a:solidFill>
          </a:endParaRPr>
        </a:p>
      </dgm:t>
    </dgm:pt>
    <dgm:pt modelId="{BED2344F-27AA-4CDA-B796-B0FD76B4ABC6}" type="parTrans" cxnId="{0779129D-CD66-47CA-873F-BCA52A628CCD}">
      <dgm:prSet/>
      <dgm:spPr/>
      <dgm:t>
        <a:bodyPr/>
        <a:lstStyle/>
        <a:p>
          <a:endParaRPr lang="es-EC">
            <a:solidFill>
              <a:schemeClr val="tx1"/>
            </a:solidFill>
          </a:endParaRPr>
        </a:p>
      </dgm:t>
    </dgm:pt>
    <dgm:pt modelId="{306EBE94-94DA-4DE9-A11B-E027C2B9FF0C}" type="sibTrans" cxnId="{0779129D-CD66-47CA-873F-BCA52A628CCD}">
      <dgm:prSet/>
      <dgm:spPr/>
      <dgm:t>
        <a:bodyPr/>
        <a:lstStyle/>
        <a:p>
          <a:endParaRPr lang="es-EC">
            <a:solidFill>
              <a:schemeClr val="tx1"/>
            </a:solidFill>
          </a:endParaRPr>
        </a:p>
      </dgm:t>
    </dgm:pt>
    <dgm:pt modelId="{1C8DB22C-9BF0-4CBD-8DE6-D5B762B229F1}">
      <dgm:prSet phldrT="[Texto]"/>
      <dgm:spPr/>
      <dgm:t>
        <a:bodyPr/>
        <a:lstStyle/>
        <a:p>
          <a:r>
            <a:rPr lang="es-EC" b="1" smtClean="0">
              <a:solidFill>
                <a:schemeClr val="tx1"/>
              </a:solidFill>
            </a:rPr>
            <a:t>No </a:t>
          </a:r>
          <a:r>
            <a:rPr lang="es-EC" b="1" dirty="0" smtClean="0">
              <a:solidFill>
                <a:schemeClr val="tx1"/>
              </a:solidFill>
            </a:rPr>
            <a:t>experimental</a:t>
          </a:r>
          <a:endParaRPr lang="es-EC" dirty="0">
            <a:solidFill>
              <a:schemeClr val="tx1"/>
            </a:solidFill>
          </a:endParaRPr>
        </a:p>
      </dgm:t>
    </dgm:pt>
    <dgm:pt modelId="{4BFF11BC-44C9-42AF-968A-755371156946}" type="parTrans" cxnId="{37EB0E97-651F-4F5F-BD6D-CB7C089DBD41}">
      <dgm:prSet/>
      <dgm:spPr/>
      <dgm:t>
        <a:bodyPr/>
        <a:lstStyle/>
        <a:p>
          <a:endParaRPr lang="es-EC">
            <a:solidFill>
              <a:schemeClr val="tx1"/>
            </a:solidFill>
          </a:endParaRPr>
        </a:p>
      </dgm:t>
    </dgm:pt>
    <dgm:pt modelId="{F4F4C5B2-D6D9-4BE4-8203-15AC68812218}" type="sibTrans" cxnId="{37EB0E97-651F-4F5F-BD6D-CB7C089DBD41}">
      <dgm:prSet/>
      <dgm:spPr/>
      <dgm:t>
        <a:bodyPr/>
        <a:lstStyle/>
        <a:p>
          <a:endParaRPr lang="es-EC">
            <a:solidFill>
              <a:schemeClr val="tx1"/>
            </a:solidFill>
          </a:endParaRPr>
        </a:p>
      </dgm:t>
    </dgm:pt>
    <dgm:pt modelId="{A9052623-35E6-4A99-862E-575D47491B95}">
      <dgm:prSet phldrT="[Texto]"/>
      <dgm:spPr/>
      <dgm:t>
        <a:bodyPr/>
        <a:lstStyle/>
        <a:p>
          <a:r>
            <a:rPr lang="es-EC" b="1" dirty="0" smtClean="0">
              <a:solidFill>
                <a:schemeClr val="tx1"/>
              </a:solidFill>
            </a:rPr>
            <a:t>Explicativo</a:t>
          </a:r>
          <a:endParaRPr lang="es-EC" b="1" dirty="0">
            <a:solidFill>
              <a:schemeClr val="tx1"/>
            </a:solidFill>
          </a:endParaRPr>
        </a:p>
      </dgm:t>
    </dgm:pt>
    <dgm:pt modelId="{344B7CB0-06CE-4E26-AC25-5E534DFA8A67}" type="parTrans" cxnId="{7A036F60-C872-4D9B-B27C-7F7DE1A6B5AA}">
      <dgm:prSet/>
      <dgm:spPr/>
      <dgm:t>
        <a:bodyPr/>
        <a:lstStyle/>
        <a:p>
          <a:endParaRPr lang="es-EC">
            <a:solidFill>
              <a:schemeClr val="tx1"/>
            </a:solidFill>
          </a:endParaRPr>
        </a:p>
      </dgm:t>
    </dgm:pt>
    <dgm:pt modelId="{E4B950AB-BFAE-4AEA-A610-860A32AB9EB8}" type="sibTrans" cxnId="{7A036F60-C872-4D9B-B27C-7F7DE1A6B5AA}">
      <dgm:prSet/>
      <dgm:spPr/>
      <dgm:t>
        <a:bodyPr/>
        <a:lstStyle/>
        <a:p>
          <a:endParaRPr lang="es-EC">
            <a:solidFill>
              <a:schemeClr val="tx1"/>
            </a:solidFill>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pt>
    <dgm:pt modelId="{1212A38A-7C2E-4894-A2E4-D0A20FEC3951}" type="pres">
      <dgm:prSet presAssocID="{8134AEE5-D73B-4E8E-A9D3-6B777C157912}" presName="parentLeftMargin" presStyleLbl="node1" presStyleIdx="0" presStyleCnt="5"/>
      <dgm:spPr/>
      <dgm:t>
        <a:bodyPr/>
        <a:lstStyle/>
        <a:p>
          <a:endParaRPr lang="es-EC"/>
        </a:p>
      </dgm:t>
    </dgm:pt>
    <dgm:pt modelId="{CADBA3BE-A097-4A57-A2CE-D490B2FFAC47}" type="pres">
      <dgm:prSet presAssocID="{8134AEE5-D73B-4E8E-A9D3-6B777C157912}" presName="parentText" presStyleLbl="node1" presStyleIdx="0" presStyleCnt="5">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pt>
    <dgm:pt modelId="{CC488A62-4F63-46F9-BB6E-7F084E7B450A}" type="pres">
      <dgm:prSet presAssocID="{8134AEE5-D73B-4E8E-A9D3-6B777C157912}" presName="childText" presStyleLbl="conFgAcc1" presStyleIdx="0" presStyleCnt="5">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pt>
    <dgm:pt modelId="{D16FECFC-AA5A-4A41-8F4A-E077E24FDF61}" type="pres">
      <dgm:prSet presAssocID="{903E1DB7-9455-4616-A54B-EF491955096E}" presName="parentLin" presStyleCnt="0"/>
      <dgm:spPr/>
    </dgm:pt>
    <dgm:pt modelId="{3BC8D540-B26A-4A2B-B078-5B48D6670F71}" type="pres">
      <dgm:prSet presAssocID="{903E1DB7-9455-4616-A54B-EF491955096E}" presName="parentLeftMargin" presStyleLbl="node1" presStyleIdx="0" presStyleCnt="5"/>
      <dgm:spPr/>
      <dgm:t>
        <a:bodyPr/>
        <a:lstStyle/>
        <a:p>
          <a:endParaRPr lang="es-EC"/>
        </a:p>
      </dgm:t>
    </dgm:pt>
    <dgm:pt modelId="{89D6FD6F-C951-4557-BE59-35538894082E}" type="pres">
      <dgm:prSet presAssocID="{903E1DB7-9455-4616-A54B-EF491955096E}" presName="parentText" presStyleLbl="node1" presStyleIdx="1" presStyleCnt="5"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pt>
    <dgm:pt modelId="{1E4CA2BE-FB35-430D-8CB2-CEE2152C885B}" type="pres">
      <dgm:prSet presAssocID="{903E1DB7-9455-4616-A54B-EF491955096E}" presName="childText" presStyleLbl="conFgAcc1" presStyleIdx="1" presStyleCnt="5">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pt>
    <dgm:pt modelId="{01879BBA-E2DC-48BA-AD2B-B54DED3FF20C}" type="pres">
      <dgm:prSet presAssocID="{7BD3BB84-6D58-4B83-ACA9-0CFEE6D3328F}" presName="parentLin" presStyleCnt="0"/>
      <dgm:spPr/>
    </dgm:pt>
    <dgm:pt modelId="{3A58FF7A-E45F-427F-B2D3-DDC63A187F20}" type="pres">
      <dgm:prSet presAssocID="{7BD3BB84-6D58-4B83-ACA9-0CFEE6D3328F}" presName="parentLeftMargin" presStyleLbl="node1" presStyleIdx="1" presStyleCnt="5"/>
      <dgm:spPr/>
      <dgm:t>
        <a:bodyPr/>
        <a:lstStyle/>
        <a:p>
          <a:endParaRPr lang="es-EC"/>
        </a:p>
      </dgm:t>
    </dgm:pt>
    <dgm:pt modelId="{5F03FD50-A4DB-4476-AD11-743C9DE7B30F}" type="pres">
      <dgm:prSet presAssocID="{7BD3BB84-6D58-4B83-ACA9-0CFEE6D3328F}" presName="parentText" presStyleLbl="node1" presStyleIdx="2" presStyleCnt="5">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pt>
    <dgm:pt modelId="{7365E0B2-09D9-4898-AACA-C0FAD3E190AC}" type="pres">
      <dgm:prSet presAssocID="{7BD3BB84-6D58-4B83-ACA9-0CFEE6D3328F}" presName="childText" presStyleLbl="conFgAcc1" presStyleIdx="2" presStyleCnt="5">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pt>
    <dgm:pt modelId="{A312789A-AE4B-4DF7-9FF3-DFC9F1216D3D}" type="pres">
      <dgm:prSet presAssocID="{42F5924A-928A-49CC-9E86-3B8402D96281}" presName="parentLin" presStyleCnt="0"/>
      <dgm:spPr/>
    </dgm:pt>
    <dgm:pt modelId="{133D0973-08E9-40C7-88A0-9815BF1A41CC}" type="pres">
      <dgm:prSet presAssocID="{42F5924A-928A-49CC-9E86-3B8402D96281}" presName="parentLeftMargin" presStyleLbl="node1" presStyleIdx="2" presStyleCnt="5"/>
      <dgm:spPr/>
      <dgm:t>
        <a:bodyPr/>
        <a:lstStyle/>
        <a:p>
          <a:endParaRPr lang="es-EC"/>
        </a:p>
      </dgm:t>
    </dgm:pt>
    <dgm:pt modelId="{E8C48CFD-5DAA-47AE-8795-FCFD6F8DF848}" type="pres">
      <dgm:prSet presAssocID="{42F5924A-928A-49CC-9E86-3B8402D96281}" presName="parentText" presStyleLbl="node1" presStyleIdx="3" presStyleCnt="5">
        <dgm:presLayoutVars>
          <dgm:chMax val="0"/>
          <dgm:bulletEnabled val="1"/>
        </dgm:presLayoutVars>
      </dgm:prSet>
      <dgm:spPr/>
      <dgm:t>
        <a:bodyPr/>
        <a:lstStyle/>
        <a:p>
          <a:endParaRPr lang="es-EC"/>
        </a:p>
      </dgm:t>
    </dgm:pt>
    <dgm:pt modelId="{88E5B961-9BC3-443A-BD8D-2BDAD705A984}" type="pres">
      <dgm:prSet presAssocID="{42F5924A-928A-49CC-9E86-3B8402D96281}" presName="negativeSpace" presStyleCnt="0"/>
      <dgm:spPr/>
    </dgm:pt>
    <dgm:pt modelId="{7B43BD2A-5BF9-4CB0-B894-0CE5DC513CB0}" type="pres">
      <dgm:prSet presAssocID="{42F5924A-928A-49CC-9E86-3B8402D96281}" presName="childText" presStyleLbl="conFgAcc1" presStyleIdx="3" presStyleCnt="5" custLinFactNeighborY="0">
        <dgm:presLayoutVars>
          <dgm:bulletEnabled val="1"/>
        </dgm:presLayoutVars>
      </dgm:prSet>
      <dgm:spPr/>
      <dgm:t>
        <a:bodyPr/>
        <a:lstStyle/>
        <a:p>
          <a:endParaRPr lang="es-EC"/>
        </a:p>
      </dgm:t>
    </dgm:pt>
    <dgm:pt modelId="{F4A41694-709F-468E-9495-5C22177A06FC}" type="pres">
      <dgm:prSet presAssocID="{5D1D94C6-3250-4359-917F-9E05EA3D2189}" presName="spaceBetweenRectangles" presStyleCnt="0"/>
      <dgm:spPr/>
    </dgm:pt>
    <dgm:pt modelId="{0EE9EECD-B248-4D18-B4E3-29BC1B35B7CE}" type="pres">
      <dgm:prSet presAssocID="{4338B03F-1634-40B0-9730-9229A6E3A122}" presName="parentLin" presStyleCnt="0"/>
      <dgm:spPr/>
    </dgm:pt>
    <dgm:pt modelId="{DF377ECB-7744-4688-B722-9C99A683FECF}" type="pres">
      <dgm:prSet presAssocID="{4338B03F-1634-40B0-9730-9229A6E3A122}" presName="parentLeftMargin" presStyleLbl="node1" presStyleIdx="3" presStyleCnt="5"/>
      <dgm:spPr/>
      <dgm:t>
        <a:bodyPr/>
        <a:lstStyle/>
        <a:p>
          <a:endParaRPr lang="es-EC"/>
        </a:p>
      </dgm:t>
    </dgm:pt>
    <dgm:pt modelId="{99A80878-1C05-4DD9-A0E4-4C4B09919F39}" type="pres">
      <dgm:prSet presAssocID="{4338B03F-1634-40B0-9730-9229A6E3A122}" presName="parentText" presStyleLbl="node1" presStyleIdx="4" presStyleCnt="5">
        <dgm:presLayoutVars>
          <dgm:chMax val="0"/>
          <dgm:bulletEnabled val="1"/>
        </dgm:presLayoutVars>
      </dgm:prSet>
      <dgm:spPr/>
      <dgm:t>
        <a:bodyPr/>
        <a:lstStyle/>
        <a:p>
          <a:endParaRPr lang="es-EC"/>
        </a:p>
      </dgm:t>
    </dgm:pt>
    <dgm:pt modelId="{718F45F0-3A5E-4263-8F7C-909FA2D70F04}" type="pres">
      <dgm:prSet presAssocID="{4338B03F-1634-40B0-9730-9229A6E3A122}" presName="negativeSpace" presStyleCnt="0"/>
      <dgm:spPr/>
    </dgm:pt>
    <dgm:pt modelId="{4E21C569-1D7C-4639-8E32-6072BDB3F242}" type="pres">
      <dgm:prSet presAssocID="{4338B03F-1634-40B0-9730-9229A6E3A122}" presName="childText" presStyleLbl="conFgAcc1" presStyleIdx="4" presStyleCnt="5">
        <dgm:presLayoutVars>
          <dgm:bulletEnabled val="1"/>
        </dgm:presLayoutVars>
      </dgm:prSet>
      <dgm:spPr/>
      <dgm:t>
        <a:bodyPr/>
        <a:lstStyle/>
        <a:p>
          <a:endParaRPr lang="es-EC"/>
        </a:p>
      </dgm:t>
    </dgm:pt>
  </dgm:ptLst>
  <dgm:cxnLst>
    <dgm:cxn modelId="{49C31212-F99E-47F4-9271-2F28EB8AE5CD}" type="presOf" srcId="{7BD3BB84-6D58-4B83-ACA9-0CFEE6D3328F}" destId="{5F03FD50-A4DB-4476-AD11-743C9DE7B30F}" srcOrd="1" destOrd="0" presId="urn:microsoft.com/office/officeart/2005/8/layout/list1"/>
    <dgm:cxn modelId="{691F50F8-6F41-4696-867B-2A937C2901C7}" srcId="{39D04B94-9FF0-47DA-A28D-2BF3294E30D3}" destId="{42F5924A-928A-49CC-9E86-3B8402D96281}" srcOrd="3" destOrd="0" parTransId="{F2A9F662-18BC-4345-B9F2-B2D879907050}" sibTransId="{5D1D94C6-3250-4359-917F-9E05EA3D2189}"/>
    <dgm:cxn modelId="{0ECE4A99-36B0-4E9A-9BBA-D66704A0EA2B}" type="presOf" srcId="{8134AEE5-D73B-4E8E-A9D3-6B777C157912}" destId="{1212A38A-7C2E-4894-A2E4-D0A20FEC3951}" srcOrd="0" destOrd="0" presId="urn:microsoft.com/office/officeart/2005/8/layout/list1"/>
    <dgm:cxn modelId="{2EA72C87-C880-4BF9-AEB3-92D1208E9EB8}" type="presOf" srcId="{42F5924A-928A-49CC-9E86-3B8402D96281}" destId="{E8C48CFD-5DAA-47AE-8795-FCFD6F8DF848}" srcOrd="1"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C3FF8AFE-1E1F-42B5-BE54-B8B237BBA3B3}" type="presOf" srcId="{A82A6DAA-F78F-4B9A-9B94-6BCB7985E24B}" destId="{1E4CA2BE-FB35-430D-8CB2-CEE2152C885B}" srcOrd="0" destOrd="0" presId="urn:microsoft.com/office/officeart/2005/8/layout/list1"/>
    <dgm:cxn modelId="{77D39ACA-BD5A-4622-8855-3F7073B293A7}" type="presOf" srcId="{39D04B94-9FF0-47DA-A28D-2BF3294E30D3}" destId="{2503C3E6-6186-4DFE-B8DF-822B16896768}" srcOrd="0" destOrd="0" presId="urn:microsoft.com/office/officeart/2005/8/layout/list1"/>
    <dgm:cxn modelId="{97F01052-0AB3-4CA0-B786-E90B69625DD7}" type="presOf" srcId="{D1C17329-5996-4CF8-AF96-379BE447042A}" destId="{7365E0B2-09D9-4898-AACA-C0FAD3E190AC}" srcOrd="0"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7A036F60-C872-4D9B-B27C-7F7DE1A6B5AA}" srcId="{4338B03F-1634-40B0-9730-9229A6E3A122}" destId="{A9052623-35E6-4A99-862E-575D47491B95}" srcOrd="0" destOrd="0" parTransId="{344B7CB0-06CE-4E26-AC25-5E534DFA8A67}" sibTransId="{E4B950AB-BFAE-4AEA-A610-860A32AB9EB8}"/>
    <dgm:cxn modelId="{37EB0E97-651F-4F5F-BD6D-CB7C089DBD41}" srcId="{42F5924A-928A-49CC-9E86-3B8402D96281}" destId="{1C8DB22C-9BF0-4CBD-8DE6-D5B762B229F1}" srcOrd="0" destOrd="0" parTransId="{4BFF11BC-44C9-42AF-968A-755371156946}" sibTransId="{F4F4C5B2-D6D9-4BE4-8203-15AC68812218}"/>
    <dgm:cxn modelId="{45E629FF-0CE4-4B52-A273-A073D6BDE586}" type="presOf" srcId="{A9052623-35E6-4A99-862E-575D47491B95}" destId="{4E21C569-1D7C-4639-8E32-6072BDB3F242}" srcOrd="0" destOrd="0" presId="urn:microsoft.com/office/officeart/2005/8/layout/list1"/>
    <dgm:cxn modelId="{FEEA0A0A-08A2-4908-9F4A-243107AA1E3F}" srcId="{8134AEE5-D73B-4E8E-A9D3-6B777C157912}" destId="{E77B7251-2CB3-4BCB-B7CE-C08D69FBCA05}" srcOrd="0" destOrd="0" parTransId="{91E9FF0F-6B4F-41D2-B4A3-53882F823FAE}" sibTransId="{45A7BF1D-C728-47B1-BE6B-C7FFA014B0AF}"/>
    <dgm:cxn modelId="{3BDA74D1-85E3-4331-98F0-B649F2DD173D}" srcId="{39D04B94-9FF0-47DA-A28D-2BF3294E30D3}" destId="{903E1DB7-9455-4616-A54B-EF491955096E}" srcOrd="1" destOrd="0" parTransId="{BE2C93F8-45AD-4816-A044-27DC6772F37D}" sibTransId="{28CDB340-9933-4791-81CD-77CC817AC156}"/>
    <dgm:cxn modelId="{7B51C94D-8E72-4112-B263-0FE86FBE6804}" type="presOf" srcId="{42F5924A-928A-49CC-9E86-3B8402D96281}" destId="{133D0973-08E9-40C7-88A0-9815BF1A41CC}" srcOrd="0" destOrd="0" presId="urn:microsoft.com/office/officeart/2005/8/layout/list1"/>
    <dgm:cxn modelId="{5484B96C-4306-472A-BB8B-66891E063BF8}" type="presOf" srcId="{903E1DB7-9455-4616-A54B-EF491955096E}" destId="{3BC8D540-B26A-4A2B-B078-5B48D6670F71}" srcOrd="0" destOrd="0" presId="urn:microsoft.com/office/officeart/2005/8/layout/list1"/>
    <dgm:cxn modelId="{30C2AFAF-86FC-4718-A975-6DDD5A354283}" type="presOf" srcId="{8134AEE5-D73B-4E8E-A9D3-6B777C157912}" destId="{CADBA3BE-A097-4A57-A2CE-D490B2FFAC47}" srcOrd="1" destOrd="0" presId="urn:microsoft.com/office/officeart/2005/8/layout/list1"/>
    <dgm:cxn modelId="{941C4500-65A0-4B0E-A9F0-E07DD2DF0129}" srcId="{39D04B94-9FF0-47DA-A28D-2BF3294E30D3}" destId="{7BD3BB84-6D58-4B83-ACA9-0CFEE6D3328F}" srcOrd="2" destOrd="0" parTransId="{FDAC5582-98FC-43D4-BE12-2F5CF543C771}" sibTransId="{EA0F171A-25F2-4180-8841-56FE7FAB6AB7}"/>
    <dgm:cxn modelId="{B6CD20E1-3C58-44A3-B607-34972620FA5C}" type="presOf" srcId="{E77B7251-2CB3-4BCB-B7CE-C08D69FBCA05}" destId="{CC488A62-4F63-46F9-BB6E-7F084E7B450A}" srcOrd="0" destOrd="0" presId="urn:microsoft.com/office/officeart/2005/8/layout/list1"/>
    <dgm:cxn modelId="{4028669A-79A6-411B-9F2C-6EF4B183AC64}" type="presOf" srcId="{4338B03F-1634-40B0-9730-9229A6E3A122}" destId="{99A80878-1C05-4DD9-A0E4-4C4B09919F39}" srcOrd="1" destOrd="0" presId="urn:microsoft.com/office/officeart/2005/8/layout/list1"/>
    <dgm:cxn modelId="{A40578DB-6D72-499D-AA7C-11705F2EC85B}" type="presOf" srcId="{4338B03F-1634-40B0-9730-9229A6E3A122}" destId="{DF377ECB-7744-4688-B722-9C99A683FECF}" srcOrd="0" destOrd="0" presId="urn:microsoft.com/office/officeart/2005/8/layout/list1"/>
    <dgm:cxn modelId="{6AFED955-46FA-469D-8892-63D3184620B6}" type="presOf" srcId="{1C8DB22C-9BF0-4CBD-8DE6-D5B762B229F1}" destId="{7B43BD2A-5BF9-4CB0-B894-0CE5DC513CB0}" srcOrd="0" destOrd="0" presId="urn:microsoft.com/office/officeart/2005/8/layout/list1"/>
    <dgm:cxn modelId="{0779129D-CD66-47CA-873F-BCA52A628CCD}" srcId="{7BD3BB84-6D58-4B83-ACA9-0CFEE6D3328F}" destId="{D1C17329-5996-4CF8-AF96-379BE447042A}" srcOrd="0" destOrd="0" parTransId="{BED2344F-27AA-4CDA-B796-B0FD76B4ABC6}" sibTransId="{306EBE94-94DA-4DE9-A11B-E027C2B9FF0C}"/>
    <dgm:cxn modelId="{B6F23B5E-8DE3-4D22-9622-B0EAC696BE8D}" type="presOf" srcId="{903E1DB7-9455-4616-A54B-EF491955096E}" destId="{89D6FD6F-C951-4557-BE59-35538894082E}" srcOrd="1" destOrd="0" presId="urn:microsoft.com/office/officeart/2005/8/layout/list1"/>
    <dgm:cxn modelId="{1E991206-10B7-4E8D-B7C6-6CD0773B4938}" type="presOf" srcId="{7BD3BB84-6D58-4B83-ACA9-0CFEE6D3328F}" destId="{3A58FF7A-E45F-427F-B2D3-DDC63A187F20}" srcOrd="0" destOrd="0" presId="urn:microsoft.com/office/officeart/2005/8/layout/list1"/>
    <dgm:cxn modelId="{A99DF118-70E2-4D8B-882D-7D6EC393CEB6}" srcId="{39D04B94-9FF0-47DA-A28D-2BF3294E30D3}" destId="{4338B03F-1634-40B0-9730-9229A6E3A122}" srcOrd="4" destOrd="0" parTransId="{39059C77-8569-4DFF-9612-40621BB01539}" sibTransId="{8E4D78F9-915F-4EA1-B5E6-454BB52D8C0D}"/>
    <dgm:cxn modelId="{4EC22CA5-6213-4E16-B730-B3CE42EF5F95}" type="presParOf" srcId="{2503C3E6-6186-4DFE-B8DF-822B16896768}" destId="{8CE31543-6B6D-4C69-9968-EB66D126894D}" srcOrd="0" destOrd="0" presId="urn:microsoft.com/office/officeart/2005/8/layout/list1"/>
    <dgm:cxn modelId="{8F0DB6FE-F45B-4849-88C4-0EBBCDB990F5}" type="presParOf" srcId="{8CE31543-6B6D-4C69-9968-EB66D126894D}" destId="{1212A38A-7C2E-4894-A2E4-D0A20FEC3951}" srcOrd="0" destOrd="0" presId="urn:microsoft.com/office/officeart/2005/8/layout/list1"/>
    <dgm:cxn modelId="{75B30DF1-749C-4D90-9CA5-7CD0F0E9FAAB}" type="presParOf" srcId="{8CE31543-6B6D-4C69-9968-EB66D126894D}" destId="{CADBA3BE-A097-4A57-A2CE-D490B2FFAC47}" srcOrd="1" destOrd="0" presId="urn:microsoft.com/office/officeart/2005/8/layout/list1"/>
    <dgm:cxn modelId="{B9AF6EC0-E260-478B-BA0F-B5EFBE1679E5}" type="presParOf" srcId="{2503C3E6-6186-4DFE-B8DF-822B16896768}" destId="{A6EA71B6-5315-46CC-AA20-FAF4312CFB87}" srcOrd="1" destOrd="0" presId="urn:microsoft.com/office/officeart/2005/8/layout/list1"/>
    <dgm:cxn modelId="{5EFDEAC9-9870-45B0-85E8-B3414D2C0D49}" type="presParOf" srcId="{2503C3E6-6186-4DFE-B8DF-822B16896768}" destId="{CC488A62-4F63-46F9-BB6E-7F084E7B450A}" srcOrd="2" destOrd="0" presId="urn:microsoft.com/office/officeart/2005/8/layout/list1"/>
    <dgm:cxn modelId="{FD0BAC43-AB01-485A-BAD4-C923B70739B1}" type="presParOf" srcId="{2503C3E6-6186-4DFE-B8DF-822B16896768}" destId="{013833F4-99A4-4A1C-9115-D85C57619311}" srcOrd="3" destOrd="0" presId="urn:microsoft.com/office/officeart/2005/8/layout/list1"/>
    <dgm:cxn modelId="{0E3FC232-46FF-49EE-BF29-041C1391E4E3}" type="presParOf" srcId="{2503C3E6-6186-4DFE-B8DF-822B16896768}" destId="{D16FECFC-AA5A-4A41-8F4A-E077E24FDF61}" srcOrd="4" destOrd="0" presId="urn:microsoft.com/office/officeart/2005/8/layout/list1"/>
    <dgm:cxn modelId="{876E046C-02D0-4D92-8EC8-247659257128}" type="presParOf" srcId="{D16FECFC-AA5A-4A41-8F4A-E077E24FDF61}" destId="{3BC8D540-B26A-4A2B-B078-5B48D6670F71}" srcOrd="0" destOrd="0" presId="urn:microsoft.com/office/officeart/2005/8/layout/list1"/>
    <dgm:cxn modelId="{6798A835-E48F-4AA3-8CDB-AD8A54444A65}" type="presParOf" srcId="{D16FECFC-AA5A-4A41-8F4A-E077E24FDF61}" destId="{89D6FD6F-C951-4557-BE59-35538894082E}" srcOrd="1" destOrd="0" presId="urn:microsoft.com/office/officeart/2005/8/layout/list1"/>
    <dgm:cxn modelId="{A32EF78D-E564-4D40-A6AA-3A56F3AE81EA}" type="presParOf" srcId="{2503C3E6-6186-4DFE-B8DF-822B16896768}" destId="{350A272E-ED75-4A0E-A844-28AF84801AC3}" srcOrd="5" destOrd="0" presId="urn:microsoft.com/office/officeart/2005/8/layout/list1"/>
    <dgm:cxn modelId="{A769F233-F7AE-4160-AA80-AC77D6AD6B48}" type="presParOf" srcId="{2503C3E6-6186-4DFE-B8DF-822B16896768}" destId="{1E4CA2BE-FB35-430D-8CB2-CEE2152C885B}" srcOrd="6" destOrd="0" presId="urn:microsoft.com/office/officeart/2005/8/layout/list1"/>
    <dgm:cxn modelId="{E853524F-9351-4F27-A6B5-8AB24612163C}" type="presParOf" srcId="{2503C3E6-6186-4DFE-B8DF-822B16896768}" destId="{174EFCEE-4D87-4DAE-BC81-ED439ADF3166}" srcOrd="7" destOrd="0" presId="urn:microsoft.com/office/officeart/2005/8/layout/list1"/>
    <dgm:cxn modelId="{3133B65D-4C8E-481D-8524-C0F32A49D596}" type="presParOf" srcId="{2503C3E6-6186-4DFE-B8DF-822B16896768}" destId="{01879BBA-E2DC-48BA-AD2B-B54DED3FF20C}" srcOrd="8" destOrd="0" presId="urn:microsoft.com/office/officeart/2005/8/layout/list1"/>
    <dgm:cxn modelId="{687DF368-42A2-43E2-A618-8BC4AEEE0DDD}" type="presParOf" srcId="{01879BBA-E2DC-48BA-AD2B-B54DED3FF20C}" destId="{3A58FF7A-E45F-427F-B2D3-DDC63A187F20}" srcOrd="0" destOrd="0" presId="urn:microsoft.com/office/officeart/2005/8/layout/list1"/>
    <dgm:cxn modelId="{0A29B004-91E0-4770-9C38-40A80DB05E4D}" type="presParOf" srcId="{01879BBA-E2DC-48BA-AD2B-B54DED3FF20C}" destId="{5F03FD50-A4DB-4476-AD11-743C9DE7B30F}" srcOrd="1" destOrd="0" presId="urn:microsoft.com/office/officeart/2005/8/layout/list1"/>
    <dgm:cxn modelId="{C03AFC75-3EB0-455F-98EE-4D269E94AD9C}" type="presParOf" srcId="{2503C3E6-6186-4DFE-B8DF-822B16896768}" destId="{506DDB46-D1C0-410E-B3D6-DF697DA5CC20}" srcOrd="9" destOrd="0" presId="urn:microsoft.com/office/officeart/2005/8/layout/list1"/>
    <dgm:cxn modelId="{AFFC58FD-F948-48A8-8F26-44DE681346E5}" type="presParOf" srcId="{2503C3E6-6186-4DFE-B8DF-822B16896768}" destId="{7365E0B2-09D9-4898-AACA-C0FAD3E190AC}" srcOrd="10" destOrd="0" presId="urn:microsoft.com/office/officeart/2005/8/layout/list1"/>
    <dgm:cxn modelId="{853C582C-CBBA-4610-88A9-331E2671E987}" type="presParOf" srcId="{2503C3E6-6186-4DFE-B8DF-822B16896768}" destId="{F938E360-203E-412C-AFD9-FC813638D0D7}" srcOrd="11" destOrd="0" presId="urn:microsoft.com/office/officeart/2005/8/layout/list1"/>
    <dgm:cxn modelId="{EC436689-97E0-4EB6-9C21-F89710FEA6B2}" type="presParOf" srcId="{2503C3E6-6186-4DFE-B8DF-822B16896768}" destId="{A312789A-AE4B-4DF7-9FF3-DFC9F1216D3D}" srcOrd="12" destOrd="0" presId="urn:microsoft.com/office/officeart/2005/8/layout/list1"/>
    <dgm:cxn modelId="{1D2A99A9-4304-4525-BD66-FA0B4FA86E59}" type="presParOf" srcId="{A312789A-AE4B-4DF7-9FF3-DFC9F1216D3D}" destId="{133D0973-08E9-40C7-88A0-9815BF1A41CC}" srcOrd="0" destOrd="0" presId="urn:microsoft.com/office/officeart/2005/8/layout/list1"/>
    <dgm:cxn modelId="{C29B530B-D636-4F88-B84B-FBB57A71F5CC}" type="presParOf" srcId="{A312789A-AE4B-4DF7-9FF3-DFC9F1216D3D}" destId="{E8C48CFD-5DAA-47AE-8795-FCFD6F8DF848}" srcOrd="1" destOrd="0" presId="urn:microsoft.com/office/officeart/2005/8/layout/list1"/>
    <dgm:cxn modelId="{E559CC50-2FA7-41DA-90A2-67A414787AF6}" type="presParOf" srcId="{2503C3E6-6186-4DFE-B8DF-822B16896768}" destId="{88E5B961-9BC3-443A-BD8D-2BDAD705A984}" srcOrd="13" destOrd="0" presId="urn:microsoft.com/office/officeart/2005/8/layout/list1"/>
    <dgm:cxn modelId="{1369099D-CD4F-4D57-973D-DA32744DCCC0}" type="presParOf" srcId="{2503C3E6-6186-4DFE-B8DF-822B16896768}" destId="{7B43BD2A-5BF9-4CB0-B894-0CE5DC513CB0}" srcOrd="14" destOrd="0" presId="urn:microsoft.com/office/officeart/2005/8/layout/list1"/>
    <dgm:cxn modelId="{31C63BC1-0E05-499E-BF88-A4AD885E9899}" type="presParOf" srcId="{2503C3E6-6186-4DFE-B8DF-822B16896768}" destId="{F4A41694-709F-468E-9495-5C22177A06FC}" srcOrd="15" destOrd="0" presId="urn:microsoft.com/office/officeart/2005/8/layout/list1"/>
    <dgm:cxn modelId="{2FC1D503-9639-4B0F-AD08-32D59C11D398}" type="presParOf" srcId="{2503C3E6-6186-4DFE-B8DF-822B16896768}" destId="{0EE9EECD-B248-4D18-B4E3-29BC1B35B7CE}" srcOrd="16" destOrd="0" presId="urn:microsoft.com/office/officeart/2005/8/layout/list1"/>
    <dgm:cxn modelId="{2CE6F188-498C-4521-8B91-CA0C6D0C3F9E}" type="presParOf" srcId="{0EE9EECD-B248-4D18-B4E3-29BC1B35B7CE}" destId="{DF377ECB-7744-4688-B722-9C99A683FECF}" srcOrd="0" destOrd="0" presId="urn:microsoft.com/office/officeart/2005/8/layout/list1"/>
    <dgm:cxn modelId="{E08AA10C-1ECA-44E2-9125-61148FC36D44}" type="presParOf" srcId="{0EE9EECD-B248-4D18-B4E3-29BC1B35B7CE}" destId="{99A80878-1C05-4DD9-A0E4-4C4B09919F39}" srcOrd="1" destOrd="0" presId="urn:microsoft.com/office/officeart/2005/8/layout/list1"/>
    <dgm:cxn modelId="{0F67DD3F-9200-4A64-85E2-DD0230F26873}" type="presParOf" srcId="{2503C3E6-6186-4DFE-B8DF-822B16896768}" destId="{718F45F0-3A5E-4263-8F7C-909FA2D70F04}" srcOrd="17" destOrd="0" presId="urn:microsoft.com/office/officeart/2005/8/layout/list1"/>
    <dgm:cxn modelId="{4CF3216F-7404-4F2B-AEB2-CA5C01620B81}" type="presParOf" srcId="{2503C3E6-6186-4DFE-B8DF-822B16896768}" destId="{4E21C569-1D7C-4639-8E32-6072BDB3F24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46E59-5293-4848-A7A2-E0B225BC9E2D}">
      <dsp:nvSpPr>
        <dsp:cNvPr id="0" name=""/>
        <dsp:cNvSpPr/>
      </dsp:nvSpPr>
      <dsp:spPr>
        <a:xfrm>
          <a:off x="530598" y="1670"/>
          <a:ext cx="9347794" cy="53671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OBJETO DE ESTUDIO </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1670"/>
        <a:ext cx="8811081" cy="536713"/>
      </dsp:txXfrm>
    </dsp:sp>
    <dsp:sp modelId="{F2D45842-E984-4285-A766-CB85BB638894}">
      <dsp:nvSpPr>
        <dsp:cNvPr id="0" name=""/>
        <dsp:cNvSpPr/>
      </dsp:nvSpPr>
      <dsp:spPr>
        <a:xfrm>
          <a:off x="530598" y="613524"/>
          <a:ext cx="9347794" cy="53671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PLANTEAMIENTO DEL PROBLEMA</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613524"/>
        <a:ext cx="8811081" cy="536713"/>
      </dsp:txXfrm>
    </dsp:sp>
    <dsp:sp modelId="{0D0B1277-E97E-4F92-B7B0-BB4305638423}">
      <dsp:nvSpPr>
        <dsp:cNvPr id="0" name=""/>
        <dsp:cNvSpPr/>
      </dsp:nvSpPr>
      <dsp:spPr>
        <a:xfrm>
          <a:off x="530598" y="1225378"/>
          <a:ext cx="9347794" cy="53671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JUSTIFICACIÓN</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1225378"/>
        <a:ext cx="8811081" cy="536713"/>
      </dsp:txXfrm>
    </dsp:sp>
    <dsp:sp modelId="{915B64AA-D52D-4E62-8FFD-B0FDD811C7F5}">
      <dsp:nvSpPr>
        <dsp:cNvPr id="0" name=""/>
        <dsp:cNvSpPr/>
      </dsp:nvSpPr>
      <dsp:spPr>
        <a:xfrm>
          <a:off x="530598" y="1837231"/>
          <a:ext cx="9347794" cy="53671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OBJETIVOS</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1837231"/>
        <a:ext cx="8811081" cy="536713"/>
      </dsp:txXfrm>
    </dsp:sp>
    <dsp:sp modelId="{3E7F11DB-6F9D-4E10-BF17-48D68DEB38EF}">
      <dsp:nvSpPr>
        <dsp:cNvPr id="0" name=""/>
        <dsp:cNvSpPr/>
      </dsp:nvSpPr>
      <dsp:spPr>
        <a:xfrm>
          <a:off x="530598" y="2449085"/>
          <a:ext cx="9347794" cy="53671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MARCO TEÓRICO</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2449085"/>
        <a:ext cx="8811081" cy="536713"/>
      </dsp:txXfrm>
    </dsp:sp>
    <dsp:sp modelId="{5972CAA8-3E43-4218-9C71-7AD54BD99BC1}">
      <dsp:nvSpPr>
        <dsp:cNvPr id="0" name=""/>
        <dsp:cNvSpPr/>
      </dsp:nvSpPr>
      <dsp:spPr>
        <a:xfrm>
          <a:off x="530598" y="3060938"/>
          <a:ext cx="9347794" cy="53671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MARCO METODOLÓGICO  </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3060938"/>
        <a:ext cx="8811081" cy="536713"/>
      </dsp:txXfrm>
    </dsp:sp>
    <dsp:sp modelId="{478652F0-DACA-45C9-91F8-1C3A8C47C355}">
      <dsp:nvSpPr>
        <dsp:cNvPr id="0" name=""/>
        <dsp:cNvSpPr/>
      </dsp:nvSpPr>
      <dsp:spPr>
        <a:xfrm>
          <a:off x="530598" y="3672792"/>
          <a:ext cx="9347794" cy="53671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ANÁLISIS E INTERPRETACIÓN DE RESULTADOS </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3672792"/>
        <a:ext cx="8811081" cy="536713"/>
      </dsp:txXfrm>
    </dsp:sp>
    <dsp:sp modelId="{4F36D51B-F62D-42E3-AD84-4CC09E325583}">
      <dsp:nvSpPr>
        <dsp:cNvPr id="0" name=""/>
        <dsp:cNvSpPr/>
      </dsp:nvSpPr>
      <dsp:spPr>
        <a:xfrm>
          <a:off x="530598" y="4284645"/>
          <a:ext cx="9347794" cy="53671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PROPUESTA </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4284645"/>
        <a:ext cx="8811081" cy="536713"/>
      </dsp:txXfrm>
    </dsp:sp>
    <dsp:sp modelId="{1984EEE1-26FC-4F30-B655-7BB86440B644}">
      <dsp:nvSpPr>
        <dsp:cNvPr id="0" name=""/>
        <dsp:cNvSpPr/>
      </dsp:nvSpPr>
      <dsp:spPr>
        <a:xfrm>
          <a:off x="530598" y="4896499"/>
          <a:ext cx="9347794" cy="53671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s-EC" sz="1800" b="1" kern="1200" smtClean="0">
              <a:solidFill>
                <a:schemeClr val="tx1"/>
              </a:solidFill>
              <a:latin typeface="HELVETICA" panose="020B0604020202020204" pitchFamily="34" charset="0"/>
              <a:cs typeface="HELVETICA" panose="020B0604020202020204" pitchFamily="34" charset="0"/>
            </a:rPr>
            <a:t> CONCLUSIONES Y RECOMENDACIONES</a:t>
          </a:r>
          <a:endParaRPr lang="es-EC" sz="1800" b="1" kern="1200" dirty="0">
            <a:solidFill>
              <a:schemeClr val="tx1"/>
            </a:solidFill>
            <a:latin typeface="HELVETICA" panose="020B0604020202020204" pitchFamily="34" charset="0"/>
            <a:cs typeface="HELVETICA" panose="020B0604020202020204" pitchFamily="34" charset="0"/>
          </a:endParaRPr>
        </a:p>
      </dsp:txBody>
      <dsp:txXfrm>
        <a:off x="798955" y="4896499"/>
        <a:ext cx="8811081" cy="5367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0F871-805B-4BAD-8004-F512A6E4D7C8}">
      <dsp:nvSpPr>
        <dsp:cNvPr id="0" name=""/>
        <dsp:cNvSpPr/>
      </dsp:nvSpPr>
      <dsp:spPr>
        <a:xfrm>
          <a:off x="623452" y="24513"/>
          <a:ext cx="2807316" cy="2373493"/>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5451B-3672-413E-BE65-D207C470037D}">
      <dsp:nvSpPr>
        <dsp:cNvPr id="0" name=""/>
        <dsp:cNvSpPr/>
      </dsp:nvSpPr>
      <dsp:spPr>
        <a:xfrm>
          <a:off x="1788911" y="0"/>
          <a:ext cx="2147460" cy="107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endParaRPr lang="es-EC" sz="1600" b="1" u="sng" kern="1200" dirty="0">
            <a:latin typeface="Helvetica" panose="020B0604020202020204" pitchFamily="34" charset="0"/>
            <a:cs typeface="Helvetica"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Helvetica" panose="020B0604020202020204" pitchFamily="34" charset="0"/>
            <a:cs typeface="Helvetica" panose="020B0604020202020204" pitchFamily="34" charset="0"/>
          </a:endParaRPr>
        </a:p>
      </dsp:txBody>
      <dsp:txXfrm>
        <a:off x="1788911" y="0"/>
        <a:ext cx="2147460" cy="1070065"/>
      </dsp:txXfrm>
    </dsp:sp>
    <dsp:sp modelId="{0212BD82-F488-48D6-BD97-F46F9E2849E8}">
      <dsp:nvSpPr>
        <dsp:cNvPr id="0" name=""/>
        <dsp:cNvSpPr/>
      </dsp:nvSpPr>
      <dsp:spPr>
        <a:xfrm>
          <a:off x="1093124" y="1019235"/>
          <a:ext cx="1575716" cy="78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EC" sz="2300" kern="1200" dirty="0"/>
        </a:p>
      </dsp:txBody>
      <dsp:txXfrm>
        <a:off x="1093124" y="1019235"/>
        <a:ext cx="1575716" cy="787765"/>
      </dsp:txXfrm>
    </dsp:sp>
    <dsp:sp modelId="{8A570578-8030-4E9E-B1A6-499EE256CA88}">
      <dsp:nvSpPr>
        <dsp:cNvPr id="0" name=""/>
        <dsp:cNvSpPr/>
      </dsp:nvSpPr>
      <dsp:spPr>
        <a:xfrm>
          <a:off x="-113633" y="1807000"/>
          <a:ext cx="2426256" cy="2427282"/>
        </a:xfrm>
        <a:prstGeom prst="blockArc">
          <a:avLst>
            <a:gd name="adj1" fmla="val 0"/>
            <a:gd name="adj2" fmla="val 18900000"/>
            <a:gd name="adj3" fmla="val 127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24D1B-0663-4B89-B97C-9977C0A3AFDA}">
      <dsp:nvSpPr>
        <dsp:cNvPr id="0" name=""/>
        <dsp:cNvSpPr/>
      </dsp:nvSpPr>
      <dsp:spPr>
        <a:xfrm>
          <a:off x="305266" y="2645192"/>
          <a:ext cx="1575716" cy="787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ENFOQUE</a:t>
          </a:r>
        </a:p>
        <a:p>
          <a:pPr lvl="0" algn="ctr" defTabSz="1022350">
            <a:lnSpc>
              <a:spcPct val="90000"/>
            </a:lnSpc>
            <a:spcBef>
              <a:spcPct val="0"/>
            </a:spcBef>
            <a:spcAft>
              <a:spcPct val="35000"/>
            </a:spcAft>
          </a:pPr>
          <a:r>
            <a:rPr lang="es-EC" sz="2300" kern="1200" dirty="0" smtClean="0"/>
            <a:t>Cuantitativo</a:t>
          </a:r>
          <a:endParaRPr lang="es-EC" sz="2300" kern="1200" dirty="0"/>
        </a:p>
      </dsp:txBody>
      <dsp:txXfrm>
        <a:off x="305266" y="2645192"/>
        <a:ext cx="1575716" cy="7877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65000-1E9F-4413-9FC6-487D9BAD69E8}">
      <dsp:nvSpPr>
        <dsp:cNvPr id="0" name=""/>
        <dsp:cNvSpPr/>
      </dsp:nvSpPr>
      <dsp:spPr>
        <a:xfrm>
          <a:off x="0" y="0"/>
          <a:ext cx="6258560" cy="101761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C" sz="1600" b="1" kern="1200" dirty="0" smtClean="0">
            <a:solidFill>
              <a:schemeClr val="tx1"/>
            </a:solidFill>
          </a:endParaRPr>
        </a:p>
        <a:p>
          <a:pPr lvl="0" algn="ctr" defTabSz="711200">
            <a:lnSpc>
              <a:spcPct val="90000"/>
            </a:lnSpc>
            <a:spcBef>
              <a:spcPct val="0"/>
            </a:spcBef>
            <a:spcAft>
              <a:spcPct val="35000"/>
            </a:spcAft>
          </a:pPr>
          <a:r>
            <a:rPr lang="es-EC" sz="1600" b="1" kern="1200" dirty="0" smtClean="0">
              <a:solidFill>
                <a:schemeClr val="tx1"/>
              </a:solidFill>
            </a:rPr>
            <a:t> Representante Bolsa de Valores de Guayaquil</a:t>
          </a:r>
          <a:endParaRPr lang="es-EC" sz="1600" b="1" kern="1200" dirty="0">
            <a:solidFill>
              <a:schemeClr val="tx1"/>
            </a:solidFill>
          </a:endParaRPr>
        </a:p>
      </dsp:txBody>
      <dsp:txXfrm>
        <a:off x="29805" y="29805"/>
        <a:ext cx="5041411" cy="958006"/>
      </dsp:txXfrm>
    </dsp:sp>
    <dsp:sp modelId="{815478FD-59CD-4C51-A4B5-A3A11E88F361}">
      <dsp:nvSpPr>
        <dsp:cNvPr id="0" name=""/>
        <dsp:cNvSpPr/>
      </dsp:nvSpPr>
      <dsp:spPr>
        <a:xfrm>
          <a:off x="467360" y="1158952"/>
          <a:ext cx="6258560" cy="1017616"/>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solidFill>
                <a:schemeClr val="tx1"/>
              </a:solidFill>
            </a:rPr>
            <a:t>Para los modelos financieros a aplicar, se deben considerar los emitidos por el reglamento del Consejo Nacional de Valores (CNV). Razones de liquidez, razones de actividad, razones de endeudamiento y razones de rendimiento. </a:t>
          </a:r>
        </a:p>
        <a:p>
          <a:pPr lvl="0" algn="l" defTabSz="622300">
            <a:lnSpc>
              <a:spcPct val="90000"/>
            </a:lnSpc>
            <a:spcBef>
              <a:spcPct val="0"/>
            </a:spcBef>
            <a:spcAft>
              <a:spcPct val="35000"/>
            </a:spcAft>
          </a:pPr>
          <a:r>
            <a:rPr lang="es-EC" sz="1400" kern="1200" dirty="0" smtClean="0">
              <a:solidFill>
                <a:schemeClr val="tx1"/>
              </a:solidFill>
            </a:rPr>
            <a:t>.</a:t>
          </a:r>
        </a:p>
      </dsp:txBody>
      <dsp:txXfrm>
        <a:off x="497165" y="1188757"/>
        <a:ext cx="5070139" cy="958006"/>
      </dsp:txXfrm>
    </dsp:sp>
    <dsp:sp modelId="{B7698089-161C-41D3-83E8-600B56A5BFAB}">
      <dsp:nvSpPr>
        <dsp:cNvPr id="0" name=""/>
        <dsp:cNvSpPr/>
      </dsp:nvSpPr>
      <dsp:spPr>
        <a:xfrm>
          <a:off x="934719" y="2317904"/>
          <a:ext cx="6258560" cy="1017616"/>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Disponen del Sistema Electrónico Bursátil (SEB), que permite las transacciones de las casas de valores en país.   Adicional a este parámetro no disponen de algún sistema que permita el juego de bolsa o simulación .</a:t>
          </a:r>
        </a:p>
        <a:p>
          <a:pPr lvl="0" algn="l" defTabSz="622300">
            <a:lnSpc>
              <a:spcPct val="90000"/>
            </a:lnSpc>
            <a:spcBef>
              <a:spcPct val="0"/>
            </a:spcBef>
            <a:spcAft>
              <a:spcPct val="35000"/>
            </a:spcAft>
          </a:pPr>
          <a:endParaRPr lang="es-EC" sz="1400" kern="1200" dirty="0">
            <a:solidFill>
              <a:schemeClr val="tx1"/>
            </a:solidFill>
          </a:endParaRPr>
        </a:p>
      </dsp:txBody>
      <dsp:txXfrm>
        <a:off x="964524" y="2347709"/>
        <a:ext cx="5070139" cy="958006"/>
      </dsp:txXfrm>
    </dsp:sp>
    <dsp:sp modelId="{E0CABCBE-A264-450E-A67C-66AACCBD1301}">
      <dsp:nvSpPr>
        <dsp:cNvPr id="0" name=""/>
        <dsp:cNvSpPr/>
      </dsp:nvSpPr>
      <dsp:spPr>
        <a:xfrm>
          <a:off x="1402079" y="3350264"/>
          <a:ext cx="6258560" cy="1270799"/>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No  se ha visto necesario la incorporación de fundamentos técnicos. Según su metodología la aplicación de curvas de rendimiento se aplicaran según la negociación a realizar y el vector de precios para la valoración de acciones que están en el mercado</a:t>
          </a:r>
          <a:endParaRPr lang="es-EC" sz="1400" kern="1200" dirty="0">
            <a:solidFill>
              <a:schemeClr val="tx1"/>
            </a:solidFill>
          </a:endParaRPr>
        </a:p>
      </dsp:txBody>
      <dsp:txXfrm>
        <a:off x="1439299" y="3387484"/>
        <a:ext cx="5055309" cy="1196359"/>
      </dsp:txXfrm>
    </dsp:sp>
    <dsp:sp modelId="{F204C41E-B118-4697-ACDD-510A0378853E}">
      <dsp:nvSpPr>
        <dsp:cNvPr id="0" name=""/>
        <dsp:cNvSpPr/>
      </dsp:nvSpPr>
      <dsp:spPr>
        <a:xfrm>
          <a:off x="1869439" y="4635808"/>
          <a:ext cx="6258560" cy="1017616"/>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Toda negociación debe estar dentro del sistema de mercado de capitales y por medio de la Superintendencia de Compañías deben ser y transparentes.</a:t>
          </a:r>
        </a:p>
      </dsp:txBody>
      <dsp:txXfrm>
        <a:off x="1899244" y="4665613"/>
        <a:ext cx="5070139" cy="958006"/>
      </dsp:txXfrm>
    </dsp:sp>
    <dsp:sp modelId="{67FFAE3B-1B67-402E-A35D-384FB932148A}">
      <dsp:nvSpPr>
        <dsp:cNvPr id="0" name=""/>
        <dsp:cNvSpPr/>
      </dsp:nvSpPr>
      <dsp:spPr>
        <a:xfrm>
          <a:off x="5597109" y="743425"/>
          <a:ext cx="661450" cy="66145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solidFill>
              <a:schemeClr val="tx1"/>
            </a:solidFill>
          </a:endParaRPr>
        </a:p>
      </dsp:txBody>
      <dsp:txXfrm>
        <a:off x="5745935" y="743425"/>
        <a:ext cx="363798" cy="497741"/>
      </dsp:txXfrm>
    </dsp:sp>
    <dsp:sp modelId="{F18132EA-7A4D-4291-8249-7EAC0C0A467C}">
      <dsp:nvSpPr>
        <dsp:cNvPr id="0" name=""/>
        <dsp:cNvSpPr/>
      </dsp:nvSpPr>
      <dsp:spPr>
        <a:xfrm>
          <a:off x="6064469" y="1902377"/>
          <a:ext cx="661450" cy="661450"/>
        </a:xfrm>
        <a:prstGeom prst="downArrow">
          <a:avLst>
            <a:gd name="adj1" fmla="val 55000"/>
            <a:gd name="adj2" fmla="val 45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solidFill>
              <a:schemeClr val="tx1"/>
            </a:solidFill>
          </a:endParaRPr>
        </a:p>
      </dsp:txBody>
      <dsp:txXfrm>
        <a:off x="6213295" y="1902377"/>
        <a:ext cx="363798" cy="497741"/>
      </dsp:txXfrm>
    </dsp:sp>
    <dsp:sp modelId="{4F6E5038-21F6-4DD3-9177-D15D4AA31AFB}">
      <dsp:nvSpPr>
        <dsp:cNvPr id="0" name=""/>
        <dsp:cNvSpPr/>
      </dsp:nvSpPr>
      <dsp:spPr>
        <a:xfrm>
          <a:off x="6531829" y="3044369"/>
          <a:ext cx="661450" cy="661450"/>
        </a:xfrm>
        <a:prstGeom prst="downArrow">
          <a:avLst>
            <a:gd name="adj1" fmla="val 55000"/>
            <a:gd name="adj2" fmla="val 45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solidFill>
              <a:schemeClr val="tx1"/>
            </a:solidFill>
          </a:endParaRPr>
        </a:p>
      </dsp:txBody>
      <dsp:txXfrm>
        <a:off x="6680655" y="3044369"/>
        <a:ext cx="363798" cy="497741"/>
      </dsp:txXfrm>
    </dsp:sp>
    <dsp:sp modelId="{15BB6DD3-39D3-48C9-856C-FA7634E0BBE6}">
      <dsp:nvSpPr>
        <dsp:cNvPr id="0" name=""/>
        <dsp:cNvSpPr/>
      </dsp:nvSpPr>
      <dsp:spPr>
        <a:xfrm>
          <a:off x="6999189" y="4214628"/>
          <a:ext cx="661450" cy="661450"/>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solidFill>
              <a:schemeClr val="tx1"/>
            </a:solidFill>
          </a:endParaRPr>
        </a:p>
      </dsp:txBody>
      <dsp:txXfrm>
        <a:off x="7148015" y="4214628"/>
        <a:ext cx="363798" cy="4977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A55-F05F-4E4D-B6C4-C7BEF091540A}">
      <dsp:nvSpPr>
        <dsp:cNvPr id="0" name=""/>
        <dsp:cNvSpPr/>
      </dsp:nvSpPr>
      <dsp:spPr>
        <a:xfrm>
          <a:off x="229824" y="885537"/>
          <a:ext cx="5403486" cy="168858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738"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Se debería impulsar y capacitar en materia de promover fuentes de financiamiento y; la explotación de la tecnológica direccionado al Mercado de Capitales. Así también considerar el promover la cultura financiera entre los empresarios micro, pequeña y mediana empresa para que sean partícipes en la venta y compra de títulos valores y emisiones y los beneficios que se pueden tener. </a:t>
          </a:r>
          <a:endParaRPr lang="es-EC" sz="1200" kern="1200" dirty="0"/>
        </a:p>
      </dsp:txBody>
      <dsp:txXfrm>
        <a:off x="229824" y="885537"/>
        <a:ext cx="5403486" cy="1688589"/>
      </dsp:txXfrm>
    </dsp:sp>
    <dsp:sp modelId="{4EFEE792-7BF9-4BEF-AEFB-D375EF0EF9DC}">
      <dsp:nvSpPr>
        <dsp:cNvPr id="0" name=""/>
        <dsp:cNvSpPr/>
      </dsp:nvSpPr>
      <dsp:spPr>
        <a:xfrm>
          <a:off x="4679" y="641629"/>
          <a:ext cx="1182012" cy="1773018"/>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3820FE9-2519-45D0-A28A-59423C27A1FC}">
      <dsp:nvSpPr>
        <dsp:cNvPr id="0" name=""/>
        <dsp:cNvSpPr/>
      </dsp:nvSpPr>
      <dsp:spPr>
        <a:xfrm>
          <a:off x="6119271" y="885537"/>
          <a:ext cx="5403486" cy="168858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738"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Implementar programas  de actualización de conocimientos en materia financiera, tecnología bursátil, gobierno corporativo  y softwares,  para los analistas de las Casas de Valores para mantener una constante renovación e impulsar a la innovación en la materia bursátil. Las Bolsas de Valores deberían realizar más programas en el que incentiven a los inversionistas tanto personas naturales como jurídicos a la inversión; tener un acercamiento a las instituciones de educación superior para incentivar y orientar a este campo.</a:t>
          </a:r>
          <a:endParaRPr lang="es-EC" sz="1200" kern="1200" dirty="0"/>
        </a:p>
      </dsp:txBody>
      <dsp:txXfrm>
        <a:off x="6119271" y="885537"/>
        <a:ext cx="5403486" cy="1688589"/>
      </dsp:txXfrm>
    </dsp:sp>
    <dsp:sp modelId="{CBF99583-B7BB-410D-B5BF-72B49EAE9DFD}">
      <dsp:nvSpPr>
        <dsp:cNvPr id="0" name=""/>
        <dsp:cNvSpPr/>
      </dsp:nvSpPr>
      <dsp:spPr>
        <a:xfrm>
          <a:off x="5894126" y="641629"/>
          <a:ext cx="1182012" cy="1773018"/>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C17F67C-1BEB-4864-A250-79A763DAB182}">
      <dsp:nvSpPr>
        <dsp:cNvPr id="0" name=""/>
        <dsp:cNvSpPr/>
      </dsp:nvSpPr>
      <dsp:spPr>
        <a:xfrm>
          <a:off x="3174548" y="3011283"/>
          <a:ext cx="5403486" cy="168858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738"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Las Casas de Valores a pesar de tener su participación principal en la Bolsa de Valores de Guayaquil utilizan las herramientas que disponen la BVQ, ya sea por su flexibilidad y fácil entendimiento. Por tal motivo se debería considerar en mantener una actualización constante en la plataforma dando al analista herramientas fiables para el tratamiento de los datos.</a:t>
          </a:r>
          <a:endParaRPr lang="es-EC" sz="1200" kern="1200" dirty="0"/>
        </a:p>
      </dsp:txBody>
      <dsp:txXfrm>
        <a:off x="3174548" y="3011283"/>
        <a:ext cx="5403486" cy="1688589"/>
      </dsp:txXfrm>
    </dsp:sp>
    <dsp:sp modelId="{45EA6FCC-B0B4-4D08-90DB-5A4097E45267}">
      <dsp:nvSpPr>
        <dsp:cNvPr id="0" name=""/>
        <dsp:cNvSpPr/>
      </dsp:nvSpPr>
      <dsp:spPr>
        <a:xfrm>
          <a:off x="2949402" y="2815655"/>
          <a:ext cx="1182012" cy="1773018"/>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890FE-90D3-447F-9F4F-F1DD919B97E7}">
      <dsp:nvSpPr>
        <dsp:cNvPr id="0" name=""/>
        <dsp:cNvSpPr/>
      </dsp:nvSpPr>
      <dsp:spPr>
        <a:xfrm>
          <a:off x="0" y="0"/>
          <a:ext cx="9656619" cy="1129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Metodología.- Oportunidad para la confiabilidad y transparencia de la administración de valores. </a:t>
          </a:r>
          <a:endParaRPr lang="es-EC" sz="2000" kern="1200" dirty="0">
            <a:solidFill>
              <a:schemeClr val="tx1"/>
            </a:solidFill>
          </a:endParaRPr>
        </a:p>
      </dsp:txBody>
      <dsp:txXfrm>
        <a:off x="2044238" y="0"/>
        <a:ext cx="7612380" cy="1129145"/>
      </dsp:txXfrm>
    </dsp:sp>
    <dsp:sp modelId="{80F8EA22-A4BA-4CC6-B94C-79A25D7409E8}">
      <dsp:nvSpPr>
        <dsp:cNvPr id="0" name=""/>
        <dsp:cNvSpPr/>
      </dsp:nvSpPr>
      <dsp:spPr>
        <a:xfrm>
          <a:off x="112914" y="112914"/>
          <a:ext cx="1931323" cy="90331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92D7F8-EDF4-4240-8A02-2946A8D8D707}">
      <dsp:nvSpPr>
        <dsp:cNvPr id="0" name=""/>
        <dsp:cNvSpPr/>
      </dsp:nvSpPr>
      <dsp:spPr>
        <a:xfrm>
          <a:off x="0" y="1242060"/>
          <a:ext cx="9656619" cy="1129145"/>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Canalizar sus ahorros a actividades productivas del país, permitiendo el desarrollo. A una mayor tasa.</a:t>
          </a:r>
          <a:endParaRPr lang="es-EC" sz="2000" kern="1200" dirty="0">
            <a:solidFill>
              <a:schemeClr val="tx1"/>
            </a:solidFill>
          </a:endParaRPr>
        </a:p>
      </dsp:txBody>
      <dsp:txXfrm>
        <a:off x="2044238" y="1242060"/>
        <a:ext cx="7612380" cy="1129145"/>
      </dsp:txXfrm>
    </dsp:sp>
    <dsp:sp modelId="{6869C922-CF45-4391-A145-36154D2DB699}">
      <dsp:nvSpPr>
        <dsp:cNvPr id="0" name=""/>
        <dsp:cNvSpPr/>
      </dsp:nvSpPr>
      <dsp:spPr>
        <a:xfrm>
          <a:off x="112914" y="1354974"/>
          <a:ext cx="1931323" cy="90331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5C09C-D4E5-4791-8D26-6313AD92B90F}">
      <dsp:nvSpPr>
        <dsp:cNvPr id="0" name=""/>
        <dsp:cNvSpPr/>
      </dsp:nvSpPr>
      <dsp:spPr>
        <a:xfrm>
          <a:off x="0" y="2484120"/>
          <a:ext cx="9656619" cy="1129145"/>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Liquidez.- para el inversionista encontrar compradores para su producto y para el emisor al momento de venderlos.</a:t>
          </a:r>
          <a:endParaRPr lang="es-EC" sz="2000" kern="1200" dirty="0">
            <a:solidFill>
              <a:schemeClr val="tx1"/>
            </a:solidFill>
          </a:endParaRPr>
        </a:p>
      </dsp:txBody>
      <dsp:txXfrm>
        <a:off x="2044238" y="2484120"/>
        <a:ext cx="7612380" cy="1129145"/>
      </dsp:txXfrm>
    </dsp:sp>
    <dsp:sp modelId="{9CDA4722-5C36-4B54-9C7D-71BB1B858AC5}">
      <dsp:nvSpPr>
        <dsp:cNvPr id="0" name=""/>
        <dsp:cNvSpPr/>
      </dsp:nvSpPr>
      <dsp:spPr>
        <a:xfrm>
          <a:off x="204362" y="3954856"/>
          <a:ext cx="1931323" cy="90331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1F331-5D2F-407F-A8CA-DCA2ECF579C6}">
      <dsp:nvSpPr>
        <dsp:cNvPr id="0" name=""/>
        <dsp:cNvSpPr/>
      </dsp:nvSpPr>
      <dsp:spPr>
        <a:xfrm>
          <a:off x="0" y="3726180"/>
          <a:ext cx="9656619" cy="112914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Mejores rendimientos.- Emisores cuentan con fuentes alternativas de financiamiento a menor costo.</a:t>
          </a:r>
          <a:endParaRPr lang="es-EC" sz="1800" kern="1200" dirty="0">
            <a:solidFill>
              <a:schemeClr val="tx1"/>
            </a:solidFill>
          </a:endParaRPr>
        </a:p>
      </dsp:txBody>
      <dsp:txXfrm>
        <a:off x="2044238" y="3726180"/>
        <a:ext cx="7612380" cy="1129145"/>
      </dsp:txXfrm>
    </dsp:sp>
    <dsp:sp modelId="{4A2E4B62-5E5E-48D2-BD41-7082BA54862E}">
      <dsp:nvSpPr>
        <dsp:cNvPr id="0" name=""/>
        <dsp:cNvSpPr/>
      </dsp:nvSpPr>
      <dsp:spPr>
        <a:xfrm>
          <a:off x="112914" y="3839095"/>
          <a:ext cx="1931323" cy="9033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B5AA9-661C-47A2-A00B-FB6A6F610896}">
      <dsp:nvSpPr>
        <dsp:cNvPr id="0" name=""/>
        <dsp:cNvSpPr/>
      </dsp:nvSpPr>
      <dsp:spPr>
        <a:xfrm>
          <a:off x="595900" y="518131"/>
          <a:ext cx="3191001" cy="156885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688975">
            <a:lnSpc>
              <a:spcPct val="90000"/>
            </a:lnSpc>
            <a:spcBef>
              <a:spcPct val="0"/>
            </a:spcBef>
            <a:spcAft>
              <a:spcPct val="35000"/>
            </a:spcAft>
          </a:pPr>
          <a:r>
            <a:rPr lang="es-ES" sz="1550" kern="1200" dirty="0" smtClean="0"/>
            <a:t>Analizar las diferentes casas de valores que conforman el mercado de capitales de Guayaquil y, determinar las razones y modelos financieros que son utilizadas</a:t>
          </a:r>
          <a:r>
            <a:rPr lang="es-EC" sz="1550" u="none" kern="1200" dirty="0" smtClean="0"/>
            <a:t>.</a:t>
          </a:r>
          <a:endParaRPr lang="es-EC" sz="1550" kern="1200" dirty="0"/>
        </a:p>
      </dsp:txBody>
      <dsp:txXfrm>
        <a:off x="1106460" y="518131"/>
        <a:ext cx="2680441" cy="1568853"/>
      </dsp:txXfrm>
    </dsp:sp>
    <dsp:sp modelId="{DA488100-BA20-4AC9-9DDE-8E9C3B3B5E1C}">
      <dsp:nvSpPr>
        <dsp:cNvPr id="0" name=""/>
        <dsp:cNvSpPr/>
      </dsp:nvSpPr>
      <dsp:spPr>
        <a:xfrm>
          <a:off x="595900" y="2086984"/>
          <a:ext cx="3191001" cy="1805714"/>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Verificar la utilización de tecnología bursátil para el monitoreo, evaluación y recuperación de instrumentos financieros por parte de las casas de valores</a:t>
          </a:r>
          <a:endParaRPr lang="es-ES_tradnl" sz="1600" kern="1200" dirty="0" smtClean="0"/>
        </a:p>
      </dsp:txBody>
      <dsp:txXfrm>
        <a:off x="1106460" y="2086984"/>
        <a:ext cx="2680441" cy="1805714"/>
      </dsp:txXfrm>
    </dsp:sp>
    <dsp:sp modelId="{1682FD8C-4D61-4588-85D7-194AFB88DB4F}">
      <dsp:nvSpPr>
        <dsp:cNvPr id="0" name=""/>
        <dsp:cNvSpPr/>
      </dsp:nvSpPr>
      <dsp:spPr>
        <a:xfrm>
          <a:off x="81192" y="51273"/>
          <a:ext cx="967915" cy="977828"/>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311400">
            <a:lnSpc>
              <a:spcPct val="90000"/>
            </a:lnSpc>
            <a:spcBef>
              <a:spcPct val="0"/>
            </a:spcBef>
            <a:spcAft>
              <a:spcPct val="35000"/>
            </a:spcAft>
          </a:pPr>
          <a:endParaRPr lang="es-EC" sz="5200" kern="1200" dirty="0"/>
        </a:p>
      </dsp:txBody>
      <dsp:txXfrm>
        <a:off x="222940" y="194473"/>
        <a:ext cx="684419" cy="691428"/>
      </dsp:txXfrm>
    </dsp:sp>
    <dsp:sp modelId="{4E412281-A4A1-4F8C-80CD-880E1003C304}">
      <dsp:nvSpPr>
        <dsp:cNvPr id="0" name=""/>
        <dsp:cNvSpPr/>
      </dsp:nvSpPr>
      <dsp:spPr>
        <a:xfrm>
          <a:off x="4754817" y="518131"/>
          <a:ext cx="3191001" cy="1541247"/>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Identificar el tipo de asesoramiento a utilizar, en la casa de valor, al comparar el valor intrínseco y el valor del mercado para orientar al cliente</a:t>
          </a:r>
          <a:endParaRPr lang="es-EC" sz="1600" kern="1200" dirty="0"/>
        </a:p>
      </dsp:txBody>
      <dsp:txXfrm>
        <a:off x="5265377" y="518131"/>
        <a:ext cx="2680441" cy="1541247"/>
      </dsp:txXfrm>
    </dsp:sp>
    <dsp:sp modelId="{44560982-C64A-4683-ADAC-AD7136ADAD35}">
      <dsp:nvSpPr>
        <dsp:cNvPr id="0" name=""/>
        <dsp:cNvSpPr/>
      </dsp:nvSpPr>
      <dsp:spPr>
        <a:xfrm>
          <a:off x="4269929" y="277225"/>
          <a:ext cx="946541" cy="901088"/>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C" sz="4800" kern="1200" dirty="0"/>
        </a:p>
      </dsp:txBody>
      <dsp:txXfrm>
        <a:off x="4408547" y="409186"/>
        <a:ext cx="669305" cy="637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11184-5874-43BB-9C9A-43C5A6DA4A6A}">
      <dsp:nvSpPr>
        <dsp:cNvPr id="0" name=""/>
        <dsp:cNvSpPr/>
      </dsp:nvSpPr>
      <dsp:spPr>
        <a:xfrm>
          <a:off x="64216" y="0"/>
          <a:ext cx="5955897" cy="13612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Las razones y modelos financieros utilizados por las casas de valores permitirán identificar la metodología empleada</a:t>
          </a:r>
          <a:r>
            <a:rPr lang="es-EC" sz="2100" kern="1200" dirty="0" smtClean="0">
              <a:solidFill>
                <a:schemeClr val="tx1"/>
              </a:solidFill>
            </a:rPr>
            <a:t>.</a:t>
          </a:r>
          <a:endParaRPr lang="es-ES" sz="2100" kern="1200" dirty="0">
            <a:solidFill>
              <a:schemeClr val="tx1"/>
            </a:solidFill>
          </a:endParaRPr>
        </a:p>
      </dsp:txBody>
      <dsp:txXfrm>
        <a:off x="104084" y="39868"/>
        <a:ext cx="5876161" cy="1281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11184-5874-43BB-9C9A-43C5A6DA4A6A}">
      <dsp:nvSpPr>
        <dsp:cNvPr id="0" name=""/>
        <dsp:cNvSpPr/>
      </dsp:nvSpPr>
      <dsp:spPr>
        <a:xfrm>
          <a:off x="0" y="0"/>
          <a:ext cx="6002215" cy="153918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La tecnología bursátil utilizada por las casas de valores permite la evaluación, monitoreo y recuperación de instrumentos financieros.</a:t>
          </a:r>
          <a:endParaRPr lang="es-ES" sz="2100" kern="1200" dirty="0">
            <a:solidFill>
              <a:schemeClr val="tx1"/>
            </a:solidFill>
          </a:endParaRPr>
        </a:p>
      </dsp:txBody>
      <dsp:txXfrm>
        <a:off x="45081" y="45081"/>
        <a:ext cx="5912053" cy="14490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11184-5874-43BB-9C9A-43C5A6DA4A6A}">
      <dsp:nvSpPr>
        <dsp:cNvPr id="0" name=""/>
        <dsp:cNvSpPr/>
      </dsp:nvSpPr>
      <dsp:spPr>
        <a:xfrm>
          <a:off x="0" y="0"/>
          <a:ext cx="6049443" cy="135987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smtClean="0"/>
            <a:t>Las casas de valores comparan el valor intrínseco versus el valor de mercado para el asesoramiento</a:t>
          </a:r>
          <a:endParaRPr lang="es-ES" sz="2400" kern="1200" dirty="0"/>
        </a:p>
      </dsp:txBody>
      <dsp:txXfrm>
        <a:off x="39829" y="39829"/>
        <a:ext cx="5969785" cy="1280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DAB52-8C3E-4E19-8523-74FF8A547BB5}">
      <dsp:nvSpPr>
        <dsp:cNvPr id="0" name=""/>
        <dsp:cNvSpPr/>
      </dsp:nvSpPr>
      <dsp:spPr>
        <a:xfrm>
          <a:off x="46447" y="1093005"/>
          <a:ext cx="2330969" cy="51754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C" sz="1400" b="1" i="0" u="none" kern="1200" dirty="0" smtClean="0">
              <a:latin typeface="HELVETICA" panose="020B0604020202020204" pitchFamily="34" charset="0"/>
              <a:cs typeface="HELVETICA" panose="020B0604020202020204" pitchFamily="34" charset="0"/>
            </a:rPr>
            <a:t>Alejandro </a:t>
          </a:r>
          <a:r>
            <a:rPr lang="es-EC" sz="1400" b="1" i="0" u="none" kern="1200" dirty="0" err="1" smtClean="0">
              <a:latin typeface="HELVETICA" panose="020B0604020202020204" pitchFamily="34" charset="0"/>
              <a:cs typeface="HELVETICA" panose="020B0604020202020204" pitchFamily="34" charset="0"/>
            </a:rPr>
            <a:t>Scherk</a:t>
          </a:r>
          <a:endParaRPr lang="es-EC" sz="1400" kern="1200" dirty="0">
            <a:latin typeface="HELVETICA" panose="020B0604020202020204" pitchFamily="34" charset="0"/>
            <a:cs typeface="HELVETICA" panose="020B0604020202020204" pitchFamily="34" charset="0"/>
          </a:endParaRPr>
        </a:p>
      </dsp:txBody>
      <dsp:txXfrm>
        <a:off x="61605" y="1108163"/>
        <a:ext cx="2300653" cy="487233"/>
      </dsp:txXfrm>
    </dsp:sp>
    <dsp:sp modelId="{28A48F87-6AB6-4749-94DB-8021E90B7A13}">
      <dsp:nvSpPr>
        <dsp:cNvPr id="0" name=""/>
        <dsp:cNvSpPr/>
      </dsp:nvSpPr>
      <dsp:spPr>
        <a:xfrm>
          <a:off x="279544" y="1610554"/>
          <a:ext cx="194436" cy="609838"/>
        </a:xfrm>
        <a:custGeom>
          <a:avLst/>
          <a:gdLst/>
          <a:ahLst/>
          <a:cxnLst/>
          <a:rect l="0" t="0" r="0" b="0"/>
          <a:pathLst>
            <a:path>
              <a:moveTo>
                <a:pt x="0" y="0"/>
              </a:moveTo>
              <a:lnTo>
                <a:pt x="0" y="609838"/>
              </a:lnTo>
              <a:lnTo>
                <a:pt x="194436" y="6098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75067-2AC6-429C-A5C9-9840533C6919}">
      <dsp:nvSpPr>
        <dsp:cNvPr id="0" name=""/>
        <dsp:cNvSpPr/>
      </dsp:nvSpPr>
      <dsp:spPr>
        <a:xfrm>
          <a:off x="473980" y="1761507"/>
          <a:ext cx="3939908" cy="9177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C" sz="1400" b="1" i="0" u="none" kern="1200" dirty="0" smtClean="0">
              <a:latin typeface="HELVETICA" panose="020B0604020202020204" pitchFamily="34" charset="0"/>
              <a:cs typeface="HELVETICA" panose="020B0604020202020204" pitchFamily="34" charset="0"/>
            </a:rPr>
            <a:t>Manual de análisis técnico y fundamental</a:t>
          </a:r>
          <a:endParaRPr lang="es-EC" sz="1400" b="1" i="0" u="none" kern="1200" dirty="0">
            <a:latin typeface="HELVETICA" panose="020B0604020202020204" pitchFamily="34" charset="0"/>
            <a:cs typeface="HELVETICA" panose="020B0604020202020204" pitchFamily="34" charset="0"/>
          </a:endParaRPr>
        </a:p>
      </dsp:txBody>
      <dsp:txXfrm>
        <a:off x="500861" y="1788388"/>
        <a:ext cx="3886146" cy="864008"/>
      </dsp:txXfrm>
    </dsp:sp>
    <dsp:sp modelId="{7C582229-7303-4D4F-8FC5-1FDC2DA1A929}">
      <dsp:nvSpPr>
        <dsp:cNvPr id="0" name=""/>
        <dsp:cNvSpPr/>
      </dsp:nvSpPr>
      <dsp:spPr>
        <a:xfrm>
          <a:off x="279544" y="1610554"/>
          <a:ext cx="194436" cy="1567310"/>
        </a:xfrm>
        <a:custGeom>
          <a:avLst/>
          <a:gdLst/>
          <a:ahLst/>
          <a:cxnLst/>
          <a:rect l="0" t="0" r="0" b="0"/>
          <a:pathLst>
            <a:path>
              <a:moveTo>
                <a:pt x="0" y="0"/>
              </a:moveTo>
              <a:lnTo>
                <a:pt x="0" y="1567310"/>
              </a:lnTo>
              <a:lnTo>
                <a:pt x="194436" y="15673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FA446-6748-44C3-AC5A-ECF4BFEA033E}">
      <dsp:nvSpPr>
        <dsp:cNvPr id="0" name=""/>
        <dsp:cNvSpPr/>
      </dsp:nvSpPr>
      <dsp:spPr>
        <a:xfrm>
          <a:off x="473980" y="2844019"/>
          <a:ext cx="3951642" cy="66769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
              <a:satOff val="2690"/>
              <a:lumOff val="2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C" sz="1400" kern="1200" dirty="0" smtClean="0"/>
            <a:t>El análisis y comportamiento de la curva de precios (HCH, doble piso, bandera), velas japonesas </a:t>
          </a:r>
          <a:endParaRPr lang="es-EC" sz="1400" b="0" i="0" u="none" kern="1200" dirty="0">
            <a:latin typeface="HELVETICA" panose="020B0604020202020204" pitchFamily="34" charset="0"/>
            <a:cs typeface="HELVETICA" panose="020B0604020202020204" pitchFamily="34" charset="0"/>
          </a:endParaRPr>
        </a:p>
      </dsp:txBody>
      <dsp:txXfrm>
        <a:off x="493536" y="2863575"/>
        <a:ext cx="3912530" cy="628578"/>
      </dsp:txXfrm>
    </dsp:sp>
    <dsp:sp modelId="{25669AF8-9EE0-427D-B12B-35B6D3477E5E}">
      <dsp:nvSpPr>
        <dsp:cNvPr id="0" name=""/>
        <dsp:cNvSpPr/>
      </dsp:nvSpPr>
      <dsp:spPr>
        <a:xfrm>
          <a:off x="279544" y="1610554"/>
          <a:ext cx="194436" cy="2645269"/>
        </a:xfrm>
        <a:custGeom>
          <a:avLst/>
          <a:gdLst/>
          <a:ahLst/>
          <a:cxnLst/>
          <a:rect l="0" t="0" r="0" b="0"/>
          <a:pathLst>
            <a:path>
              <a:moveTo>
                <a:pt x="0" y="0"/>
              </a:moveTo>
              <a:lnTo>
                <a:pt x="0" y="2645269"/>
              </a:lnTo>
              <a:lnTo>
                <a:pt x="194436" y="26452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BF831-2037-4A4D-84E9-9AE3AA8C655D}">
      <dsp:nvSpPr>
        <dsp:cNvPr id="0" name=""/>
        <dsp:cNvSpPr/>
      </dsp:nvSpPr>
      <dsp:spPr>
        <a:xfrm>
          <a:off x="473980" y="3641096"/>
          <a:ext cx="3951642" cy="122945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C" sz="1400" b="0" i="0" u="none" kern="1200" dirty="0" smtClean="0">
              <a:latin typeface="HELVETICA" panose="020B0604020202020204" pitchFamily="34" charset="0"/>
              <a:cs typeface="HELVETICA" panose="020B0604020202020204" pitchFamily="34" charset="0"/>
            </a:rPr>
            <a:t>El análisis empresarial (Análisis sectorial, análisis del balance, estado de resultados), bursátil (ratios bursátiles, riesgo, diversificación)y aspectos especiales del análisis </a:t>
          </a:r>
          <a:endParaRPr lang="es-EC" sz="1400" b="0" i="0" u="none" kern="1200" dirty="0">
            <a:latin typeface="HELVETICA" panose="020B0604020202020204" pitchFamily="34" charset="0"/>
            <a:cs typeface="HELVETICA" panose="020B0604020202020204" pitchFamily="34" charset="0"/>
          </a:endParaRPr>
        </a:p>
      </dsp:txBody>
      <dsp:txXfrm>
        <a:off x="509989" y="3677105"/>
        <a:ext cx="3879624" cy="1157435"/>
      </dsp:txXfrm>
    </dsp:sp>
    <dsp:sp modelId="{DA2B9D15-2163-45A4-88F6-01784A82594D}">
      <dsp:nvSpPr>
        <dsp:cNvPr id="0" name=""/>
        <dsp:cNvSpPr/>
      </dsp:nvSpPr>
      <dsp:spPr>
        <a:xfrm>
          <a:off x="4296777" y="1078120"/>
          <a:ext cx="2330969" cy="517549"/>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C" sz="1400" b="1" i="0" u="none" kern="1200" dirty="0" smtClean="0">
              <a:latin typeface="HELVETICA" panose="020B0604020202020204" pitchFamily="34" charset="0"/>
              <a:cs typeface="HELVETICA" panose="020B0604020202020204" pitchFamily="34" charset="0"/>
            </a:rPr>
            <a:t>Besantes Puebla, Oscar Santiago</a:t>
          </a:r>
          <a:endParaRPr lang="es-EC" sz="1400" b="1" i="0" u="none" kern="1200" dirty="0">
            <a:latin typeface="HELVETICA" panose="020B0604020202020204" pitchFamily="34" charset="0"/>
            <a:cs typeface="HELVETICA" panose="020B0604020202020204" pitchFamily="34" charset="0"/>
          </a:endParaRPr>
        </a:p>
      </dsp:txBody>
      <dsp:txXfrm>
        <a:off x="4311935" y="1093278"/>
        <a:ext cx="2300653" cy="487233"/>
      </dsp:txXfrm>
    </dsp:sp>
    <dsp:sp modelId="{4F1D6BF8-4372-4568-88D8-52FFA98F3369}">
      <dsp:nvSpPr>
        <dsp:cNvPr id="0" name=""/>
        <dsp:cNvSpPr/>
      </dsp:nvSpPr>
      <dsp:spPr>
        <a:xfrm>
          <a:off x="4529874" y="1595669"/>
          <a:ext cx="154522" cy="612196"/>
        </a:xfrm>
        <a:custGeom>
          <a:avLst/>
          <a:gdLst/>
          <a:ahLst/>
          <a:cxnLst/>
          <a:rect l="0" t="0" r="0" b="0"/>
          <a:pathLst>
            <a:path>
              <a:moveTo>
                <a:pt x="0" y="0"/>
              </a:moveTo>
              <a:lnTo>
                <a:pt x="0" y="612196"/>
              </a:lnTo>
              <a:lnTo>
                <a:pt x="154522" y="61219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13DD9-22DC-4A82-AAA5-8166402F9A38}">
      <dsp:nvSpPr>
        <dsp:cNvPr id="0" name=""/>
        <dsp:cNvSpPr/>
      </dsp:nvSpPr>
      <dsp:spPr>
        <a:xfrm>
          <a:off x="4684396" y="1761507"/>
          <a:ext cx="3361569" cy="89271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339431"/>
              <a:satOff val="8070"/>
              <a:lumOff val="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 sz="1400" b="1" kern="1200" dirty="0" smtClean="0"/>
            <a:t>El sector productivo y el mercado de valores en Ecuador </a:t>
          </a:r>
          <a:r>
            <a:rPr lang="es-EC" sz="1400" b="0" i="0" u="none" kern="1200" baseline="0" dirty="0" smtClean="0">
              <a:latin typeface="HELVETICA" panose="020B0604020202020204" pitchFamily="34" charset="0"/>
              <a:cs typeface="HELVETICA" panose="020B0604020202020204" pitchFamily="34" charset="0"/>
            </a:rPr>
            <a:t>(2015)</a:t>
          </a:r>
          <a:endParaRPr lang="es-EC" sz="1400" b="0" i="0" u="none" kern="1200" dirty="0">
            <a:latin typeface="HELVETICA" panose="020B0604020202020204" pitchFamily="34" charset="0"/>
            <a:cs typeface="HELVETICA" panose="020B0604020202020204" pitchFamily="34" charset="0"/>
          </a:endParaRPr>
        </a:p>
      </dsp:txBody>
      <dsp:txXfrm>
        <a:off x="4710543" y="1787654"/>
        <a:ext cx="3309275" cy="840421"/>
      </dsp:txXfrm>
    </dsp:sp>
    <dsp:sp modelId="{B7A9C531-9508-4987-9762-8521F369830F}">
      <dsp:nvSpPr>
        <dsp:cNvPr id="0" name=""/>
        <dsp:cNvSpPr/>
      </dsp:nvSpPr>
      <dsp:spPr>
        <a:xfrm>
          <a:off x="4529874" y="1595669"/>
          <a:ext cx="154522" cy="1591728"/>
        </a:xfrm>
        <a:custGeom>
          <a:avLst/>
          <a:gdLst/>
          <a:ahLst/>
          <a:cxnLst/>
          <a:rect l="0" t="0" r="0" b="0"/>
          <a:pathLst>
            <a:path>
              <a:moveTo>
                <a:pt x="0" y="0"/>
              </a:moveTo>
              <a:lnTo>
                <a:pt x="0" y="1591728"/>
              </a:lnTo>
              <a:lnTo>
                <a:pt x="154522" y="15917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20362-24E5-4ABB-9B7B-E2C68FE9FA3C}">
      <dsp:nvSpPr>
        <dsp:cNvPr id="0" name=""/>
        <dsp:cNvSpPr/>
      </dsp:nvSpPr>
      <dsp:spPr>
        <a:xfrm>
          <a:off x="4684396" y="2818964"/>
          <a:ext cx="3361569" cy="73686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 sz="1400" kern="1200" dirty="0" smtClean="0"/>
            <a:t>mercado de valores en el que se ofrecen y demandan fondos o medios financieros en tiempos que van a mediano y largo plazo</a:t>
          </a:r>
          <a:endParaRPr lang="es-EC" sz="1400" b="0" i="0" u="none" kern="1200" dirty="0">
            <a:latin typeface="HELVETICA" panose="020B0604020202020204" pitchFamily="34" charset="0"/>
            <a:cs typeface="HELVETICA" panose="020B0604020202020204" pitchFamily="34" charset="0"/>
          </a:endParaRPr>
        </a:p>
      </dsp:txBody>
      <dsp:txXfrm>
        <a:off x="4705978" y="2840546"/>
        <a:ext cx="3318405" cy="693701"/>
      </dsp:txXfrm>
    </dsp:sp>
    <dsp:sp modelId="{97BEC901-515E-4793-B5C7-252C4833C1CF}">
      <dsp:nvSpPr>
        <dsp:cNvPr id="0" name=""/>
        <dsp:cNvSpPr/>
      </dsp:nvSpPr>
      <dsp:spPr>
        <a:xfrm>
          <a:off x="4529874" y="1595669"/>
          <a:ext cx="154522" cy="2568413"/>
        </a:xfrm>
        <a:custGeom>
          <a:avLst/>
          <a:gdLst/>
          <a:ahLst/>
          <a:cxnLst/>
          <a:rect l="0" t="0" r="0" b="0"/>
          <a:pathLst>
            <a:path>
              <a:moveTo>
                <a:pt x="0" y="0"/>
              </a:moveTo>
              <a:lnTo>
                <a:pt x="0" y="2568413"/>
              </a:lnTo>
              <a:lnTo>
                <a:pt x="154522" y="25684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F5E16-E3EF-4D73-A638-3AA5FE6C0618}">
      <dsp:nvSpPr>
        <dsp:cNvPr id="0" name=""/>
        <dsp:cNvSpPr/>
      </dsp:nvSpPr>
      <dsp:spPr>
        <a:xfrm>
          <a:off x="4684396" y="3685217"/>
          <a:ext cx="3361569" cy="95773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 sz="1400" kern="1200" dirty="0" smtClean="0"/>
            <a:t>Siendo la Bolsa de valores como medio por el cual facilitan la aproximación los inversores con los ahorristas por medio de instrumentos financieros</a:t>
          </a:r>
          <a:endParaRPr lang="es-EC" sz="1400" b="0" i="0" u="none" kern="1200" dirty="0">
            <a:latin typeface="HELVETICA" panose="020B0604020202020204" pitchFamily="34" charset="0"/>
            <a:cs typeface="HELVETICA" panose="020B0604020202020204" pitchFamily="34" charset="0"/>
          </a:endParaRPr>
        </a:p>
      </dsp:txBody>
      <dsp:txXfrm>
        <a:off x="4712447" y="3713268"/>
        <a:ext cx="3305467" cy="901628"/>
      </dsp:txXfrm>
    </dsp:sp>
    <dsp:sp modelId="{93C151AA-ACA1-4B03-A2AC-5577E0FB8B23}">
      <dsp:nvSpPr>
        <dsp:cNvPr id="0" name=""/>
        <dsp:cNvSpPr/>
      </dsp:nvSpPr>
      <dsp:spPr>
        <a:xfrm>
          <a:off x="4529874" y="1595669"/>
          <a:ext cx="154522" cy="3599459"/>
        </a:xfrm>
        <a:custGeom>
          <a:avLst/>
          <a:gdLst/>
          <a:ahLst/>
          <a:cxnLst/>
          <a:rect l="0" t="0" r="0" b="0"/>
          <a:pathLst>
            <a:path>
              <a:moveTo>
                <a:pt x="0" y="0"/>
              </a:moveTo>
              <a:lnTo>
                <a:pt x="0" y="3599459"/>
              </a:lnTo>
              <a:lnTo>
                <a:pt x="154522" y="35994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5DAFD-7D6D-4576-A2D8-0AA7FD262EF0}">
      <dsp:nvSpPr>
        <dsp:cNvPr id="0" name=""/>
        <dsp:cNvSpPr/>
      </dsp:nvSpPr>
      <dsp:spPr>
        <a:xfrm>
          <a:off x="4684396" y="4772335"/>
          <a:ext cx="3321888" cy="84558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En base al desarrollo  económico dentro del país</a:t>
          </a:r>
          <a:endParaRPr lang="es-EC" sz="1400" kern="1200" dirty="0"/>
        </a:p>
      </dsp:txBody>
      <dsp:txXfrm>
        <a:off x="4709162" y="4797101"/>
        <a:ext cx="3272356" cy="796055"/>
      </dsp:txXfrm>
    </dsp:sp>
    <dsp:sp modelId="{16388F5F-1EBC-4720-9B29-36A52C031FCA}">
      <dsp:nvSpPr>
        <dsp:cNvPr id="0" name=""/>
        <dsp:cNvSpPr/>
      </dsp:nvSpPr>
      <dsp:spPr>
        <a:xfrm>
          <a:off x="7860638" y="891021"/>
          <a:ext cx="2982553" cy="422491"/>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1" kern="1200" dirty="0" smtClean="0">
              <a:latin typeface="HELVETICA" panose="020B0604020202020204" pitchFamily="34" charset="0"/>
              <a:cs typeface="HELVETICA" panose="020B0604020202020204" pitchFamily="34" charset="0"/>
            </a:rPr>
            <a:t>Cuenca Contreras, </a:t>
          </a:r>
          <a:r>
            <a:rPr lang="es-EC" sz="1400" b="1" kern="1200" dirty="0" err="1" smtClean="0">
              <a:latin typeface="HELVETICA" panose="020B0604020202020204" pitchFamily="34" charset="0"/>
              <a:cs typeface="HELVETICA" panose="020B0604020202020204" pitchFamily="34" charset="0"/>
            </a:rPr>
            <a:t>Villalva</a:t>
          </a:r>
          <a:r>
            <a:rPr lang="es-EC" sz="1400" b="1" kern="1200" dirty="0" smtClean="0">
              <a:latin typeface="HELVETICA" panose="020B0604020202020204" pitchFamily="34" charset="0"/>
              <a:cs typeface="HELVETICA" panose="020B0604020202020204" pitchFamily="34" charset="0"/>
            </a:rPr>
            <a:t> Holguín, Carlos </a:t>
          </a:r>
          <a:r>
            <a:rPr lang="es-EC" sz="1400" b="1" kern="1200" dirty="0" err="1" smtClean="0">
              <a:latin typeface="HELVETICA" panose="020B0604020202020204" pitchFamily="34" charset="0"/>
              <a:cs typeface="HELVETICA" panose="020B0604020202020204" pitchFamily="34" charset="0"/>
            </a:rPr>
            <a:t>Victor</a:t>
          </a:r>
          <a:endParaRPr lang="es-EC" sz="1400" b="1" kern="1200" dirty="0">
            <a:latin typeface="HELVETICA" panose="020B0604020202020204" pitchFamily="34" charset="0"/>
            <a:cs typeface="HELVETICA" panose="020B0604020202020204" pitchFamily="34" charset="0"/>
          </a:endParaRPr>
        </a:p>
      </dsp:txBody>
      <dsp:txXfrm>
        <a:off x="7873012" y="903395"/>
        <a:ext cx="2957805" cy="397743"/>
      </dsp:txXfrm>
    </dsp:sp>
    <dsp:sp modelId="{856D8159-2D35-4EF0-A454-E456E6B2ED35}">
      <dsp:nvSpPr>
        <dsp:cNvPr id="0" name=""/>
        <dsp:cNvSpPr/>
      </dsp:nvSpPr>
      <dsp:spPr>
        <a:xfrm>
          <a:off x="8158893" y="1313512"/>
          <a:ext cx="145847" cy="819531"/>
        </a:xfrm>
        <a:custGeom>
          <a:avLst/>
          <a:gdLst/>
          <a:ahLst/>
          <a:cxnLst/>
          <a:rect l="0" t="0" r="0" b="0"/>
          <a:pathLst>
            <a:path>
              <a:moveTo>
                <a:pt x="0" y="0"/>
              </a:moveTo>
              <a:lnTo>
                <a:pt x="0" y="819531"/>
              </a:lnTo>
              <a:lnTo>
                <a:pt x="145847" y="8195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CDBC5-8355-4C93-A53A-400C4963E917}">
      <dsp:nvSpPr>
        <dsp:cNvPr id="0" name=""/>
        <dsp:cNvSpPr/>
      </dsp:nvSpPr>
      <dsp:spPr>
        <a:xfrm>
          <a:off x="8304741" y="1666449"/>
          <a:ext cx="3497399" cy="93318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125339"/>
              <a:satOff val="18829"/>
              <a:lumOff val="15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 sz="1400" b="1" kern="1200" dirty="0" smtClean="0"/>
            <a:t>Proyecto de creación de estrategias para aumentar las negociaciones bursátiles en el BVG (Bolsa de Valores de Guayaquil) </a:t>
          </a:r>
          <a:r>
            <a:rPr lang="es-EC" sz="1400" kern="1200" dirty="0" smtClean="0">
              <a:latin typeface="HELVETICA" pitchFamily="34" charset="0"/>
              <a:cs typeface="HELVETICA" pitchFamily="34" charset="0"/>
            </a:rPr>
            <a:t>(2010)</a:t>
          </a:r>
          <a:endParaRPr lang="es-EC" sz="1400" b="0" i="0" u="none" kern="1200" dirty="0">
            <a:latin typeface="HELVETICA" panose="020B0604020202020204" pitchFamily="34" charset="0"/>
            <a:cs typeface="HELVETICA" panose="020B0604020202020204" pitchFamily="34" charset="0"/>
          </a:endParaRPr>
        </a:p>
      </dsp:txBody>
      <dsp:txXfrm>
        <a:off x="8332073" y="1693781"/>
        <a:ext cx="3442735" cy="878523"/>
      </dsp:txXfrm>
    </dsp:sp>
    <dsp:sp modelId="{C01CD48D-CC72-4223-AF22-58DFF676C961}">
      <dsp:nvSpPr>
        <dsp:cNvPr id="0" name=""/>
        <dsp:cNvSpPr/>
      </dsp:nvSpPr>
      <dsp:spPr>
        <a:xfrm>
          <a:off x="8158893" y="1313512"/>
          <a:ext cx="145847" cy="1903271"/>
        </a:xfrm>
        <a:custGeom>
          <a:avLst/>
          <a:gdLst/>
          <a:ahLst/>
          <a:cxnLst/>
          <a:rect l="0" t="0" r="0" b="0"/>
          <a:pathLst>
            <a:path>
              <a:moveTo>
                <a:pt x="0" y="0"/>
              </a:moveTo>
              <a:lnTo>
                <a:pt x="0" y="1903271"/>
              </a:lnTo>
              <a:lnTo>
                <a:pt x="145847" y="19032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1AD8C4-29F5-482B-9BB7-AF8A40E0B794}">
      <dsp:nvSpPr>
        <dsp:cNvPr id="0" name=""/>
        <dsp:cNvSpPr/>
      </dsp:nvSpPr>
      <dsp:spPr>
        <a:xfrm>
          <a:off x="8304741" y="2764378"/>
          <a:ext cx="3421390" cy="90481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 sz="1400" kern="1200" dirty="0" smtClean="0"/>
            <a:t>Considerando el mercado ecuatoriano como un gran potencial para la producción alta de la rentabilidad considerando diferentes sectores económicos</a:t>
          </a:r>
          <a:endParaRPr lang="es-EC" sz="1400" b="0" i="0" u="none" kern="1200" dirty="0">
            <a:latin typeface="HELVETICA" panose="020B0604020202020204" pitchFamily="34" charset="0"/>
            <a:cs typeface="HELVETICA" panose="020B0604020202020204" pitchFamily="34" charset="0"/>
          </a:endParaRPr>
        </a:p>
      </dsp:txBody>
      <dsp:txXfrm>
        <a:off x="8331242" y="2790879"/>
        <a:ext cx="3368388" cy="851808"/>
      </dsp:txXfrm>
    </dsp:sp>
    <dsp:sp modelId="{A9B1F1C3-CA58-43B0-9E36-1975CB4B3B73}">
      <dsp:nvSpPr>
        <dsp:cNvPr id="0" name=""/>
        <dsp:cNvSpPr/>
      </dsp:nvSpPr>
      <dsp:spPr>
        <a:xfrm>
          <a:off x="8158893" y="1313512"/>
          <a:ext cx="145847" cy="2767975"/>
        </a:xfrm>
        <a:custGeom>
          <a:avLst/>
          <a:gdLst/>
          <a:ahLst/>
          <a:cxnLst/>
          <a:rect l="0" t="0" r="0" b="0"/>
          <a:pathLst>
            <a:path>
              <a:moveTo>
                <a:pt x="0" y="0"/>
              </a:moveTo>
              <a:lnTo>
                <a:pt x="0" y="2767975"/>
              </a:lnTo>
              <a:lnTo>
                <a:pt x="145847" y="27679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F1822-F403-4578-A4B6-58A8BF597530}">
      <dsp:nvSpPr>
        <dsp:cNvPr id="0" name=""/>
        <dsp:cNvSpPr/>
      </dsp:nvSpPr>
      <dsp:spPr>
        <a:xfrm>
          <a:off x="8304741" y="3811277"/>
          <a:ext cx="3405027" cy="5404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018293"/>
              <a:satOff val="24209"/>
              <a:lumOff val="19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s-ES" sz="1600" kern="1200" dirty="0" smtClean="0"/>
            <a:t>Siendo una opción para las personas que deseen invertir</a:t>
          </a:r>
          <a:endParaRPr lang="es-EC" sz="1600" kern="1200" dirty="0"/>
        </a:p>
      </dsp:txBody>
      <dsp:txXfrm>
        <a:off x="8320569" y="3827105"/>
        <a:ext cx="3373371" cy="508763"/>
      </dsp:txXfrm>
    </dsp:sp>
    <dsp:sp modelId="{7F03063C-7D22-43D2-AE29-F1E0C38FE6BD}">
      <dsp:nvSpPr>
        <dsp:cNvPr id="0" name=""/>
        <dsp:cNvSpPr/>
      </dsp:nvSpPr>
      <dsp:spPr>
        <a:xfrm>
          <a:off x="8158893" y="1313512"/>
          <a:ext cx="145847" cy="3586789"/>
        </a:xfrm>
        <a:custGeom>
          <a:avLst/>
          <a:gdLst/>
          <a:ahLst/>
          <a:cxnLst/>
          <a:rect l="0" t="0" r="0" b="0"/>
          <a:pathLst>
            <a:path>
              <a:moveTo>
                <a:pt x="0" y="0"/>
              </a:moveTo>
              <a:lnTo>
                <a:pt x="0" y="3586789"/>
              </a:lnTo>
              <a:lnTo>
                <a:pt x="145847" y="35867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9E869-AD55-4A70-8671-E4EFFF6DDFFA}">
      <dsp:nvSpPr>
        <dsp:cNvPr id="0" name=""/>
        <dsp:cNvSpPr/>
      </dsp:nvSpPr>
      <dsp:spPr>
        <a:xfrm>
          <a:off x="8304741" y="4468383"/>
          <a:ext cx="3361569" cy="86383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 sz="1400" kern="1200" dirty="0" smtClean="0"/>
            <a:t>Fortaleciendo estrategias para eliminar el tabú de mantener empresas familiares abriendo puertas al mercado bursátil</a:t>
          </a:r>
          <a:endParaRPr lang="es-EC" sz="1400" b="0" i="0" u="none" kern="1200" dirty="0">
            <a:latin typeface="HELVETICA" panose="020B0604020202020204" pitchFamily="34" charset="0"/>
            <a:cs typeface="HELVETICA" panose="020B0604020202020204" pitchFamily="34" charset="0"/>
          </a:endParaRPr>
        </a:p>
      </dsp:txBody>
      <dsp:txXfrm>
        <a:off x="8330042" y="4493684"/>
        <a:ext cx="3310967" cy="813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54B20-C56C-44D9-9C94-040911D6F33E}">
      <dsp:nvSpPr>
        <dsp:cNvPr id="0" name=""/>
        <dsp:cNvSpPr/>
      </dsp:nvSpPr>
      <dsp:spPr>
        <a:xfrm>
          <a:off x="3238231" y="1436"/>
          <a:ext cx="4857346" cy="1139245"/>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s-EC" sz="4400" kern="1200" dirty="0" smtClean="0">
              <a:solidFill>
                <a:schemeClr val="tx1"/>
              </a:solidFill>
            </a:rPr>
            <a:t>Charles Dow</a:t>
          </a:r>
          <a:endParaRPr lang="es-EC" sz="4400" kern="1200" dirty="0">
            <a:solidFill>
              <a:schemeClr val="tx1"/>
            </a:solidFill>
          </a:endParaRPr>
        </a:p>
      </dsp:txBody>
      <dsp:txXfrm>
        <a:off x="3238231" y="143842"/>
        <a:ext cx="4430129" cy="854433"/>
      </dsp:txXfrm>
    </dsp:sp>
    <dsp:sp modelId="{218E1F9C-6D32-4904-83BC-B7C66B74BACF}">
      <dsp:nvSpPr>
        <dsp:cNvPr id="0" name=""/>
        <dsp:cNvSpPr/>
      </dsp:nvSpPr>
      <dsp:spPr>
        <a:xfrm>
          <a:off x="0" y="1436"/>
          <a:ext cx="3238231" cy="11392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solidFill>
                <a:schemeClr val="tx1"/>
              </a:solidFill>
            </a:rPr>
            <a:t>Mercado sigue pautas</a:t>
          </a:r>
          <a:endParaRPr lang="es-EC" sz="2900" kern="1200" dirty="0">
            <a:solidFill>
              <a:schemeClr val="tx1"/>
            </a:solidFill>
          </a:endParaRPr>
        </a:p>
      </dsp:txBody>
      <dsp:txXfrm>
        <a:off x="55613" y="57049"/>
        <a:ext cx="3127005" cy="1028019"/>
      </dsp:txXfrm>
    </dsp:sp>
    <dsp:sp modelId="{8EACE54D-9B77-4530-86B4-06EAE59D4864}">
      <dsp:nvSpPr>
        <dsp:cNvPr id="0" name=""/>
        <dsp:cNvSpPr/>
      </dsp:nvSpPr>
      <dsp:spPr>
        <a:xfrm>
          <a:off x="3238231" y="1254606"/>
          <a:ext cx="4857346" cy="1139245"/>
        </a:xfrm>
        <a:prstGeom prst="rightArrow">
          <a:avLst>
            <a:gd name="adj1" fmla="val 75000"/>
            <a:gd name="adj2" fmla="val 50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s-EC" sz="4400" kern="1200" dirty="0" smtClean="0">
              <a:solidFill>
                <a:schemeClr val="tx1"/>
              </a:solidFill>
            </a:rPr>
            <a:t>Warren Buffet</a:t>
          </a:r>
          <a:endParaRPr lang="es-EC" sz="4400" kern="1200" dirty="0">
            <a:solidFill>
              <a:schemeClr val="tx1"/>
            </a:solidFill>
          </a:endParaRPr>
        </a:p>
      </dsp:txBody>
      <dsp:txXfrm>
        <a:off x="3238231" y="1397012"/>
        <a:ext cx="4430129" cy="854433"/>
      </dsp:txXfrm>
    </dsp:sp>
    <dsp:sp modelId="{776D2362-F289-4B06-9269-53D8A7E4E0BF}">
      <dsp:nvSpPr>
        <dsp:cNvPr id="0" name=""/>
        <dsp:cNvSpPr/>
      </dsp:nvSpPr>
      <dsp:spPr>
        <a:xfrm>
          <a:off x="0" y="1254606"/>
          <a:ext cx="3238231" cy="1139245"/>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1" i="0" kern="1200" dirty="0" smtClean="0"/>
            <a:t>Teoría del valor</a:t>
          </a:r>
          <a:endParaRPr lang="es-EC" sz="2900" kern="1200" dirty="0">
            <a:solidFill>
              <a:schemeClr val="tx1"/>
            </a:solidFill>
          </a:endParaRPr>
        </a:p>
      </dsp:txBody>
      <dsp:txXfrm>
        <a:off x="55613" y="1310219"/>
        <a:ext cx="3127005" cy="1028019"/>
      </dsp:txXfrm>
    </dsp:sp>
    <dsp:sp modelId="{09669679-96F6-45AD-8EB0-04B5D9A816E7}">
      <dsp:nvSpPr>
        <dsp:cNvPr id="0" name=""/>
        <dsp:cNvSpPr/>
      </dsp:nvSpPr>
      <dsp:spPr>
        <a:xfrm>
          <a:off x="3238231" y="2507776"/>
          <a:ext cx="4857346" cy="1139245"/>
        </a:xfrm>
        <a:prstGeom prst="rightArrow">
          <a:avLst>
            <a:gd name="adj1" fmla="val 75000"/>
            <a:gd name="adj2" fmla="val 50000"/>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s-EC" sz="4400" kern="1200" dirty="0" smtClean="0">
              <a:solidFill>
                <a:schemeClr val="tx1"/>
              </a:solidFill>
            </a:rPr>
            <a:t>Louis Bachelier</a:t>
          </a:r>
          <a:endParaRPr lang="es-EC" sz="4400" kern="1200" dirty="0">
            <a:solidFill>
              <a:schemeClr val="tx1"/>
            </a:solidFill>
          </a:endParaRPr>
        </a:p>
      </dsp:txBody>
      <dsp:txXfrm>
        <a:off x="3238231" y="2650182"/>
        <a:ext cx="4430129" cy="854433"/>
      </dsp:txXfrm>
    </dsp:sp>
    <dsp:sp modelId="{4522AFDE-1173-4944-9B54-0156A40569FA}">
      <dsp:nvSpPr>
        <dsp:cNvPr id="0" name=""/>
        <dsp:cNvSpPr/>
      </dsp:nvSpPr>
      <dsp:spPr>
        <a:xfrm>
          <a:off x="0" y="2507776"/>
          <a:ext cx="3238231" cy="1139245"/>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solidFill>
                <a:schemeClr val="tx1"/>
              </a:solidFill>
            </a:rPr>
            <a:t>La bolsa sigue un camino aleatorio</a:t>
          </a:r>
          <a:endParaRPr lang="es-EC" sz="2900" kern="1200" dirty="0">
            <a:solidFill>
              <a:schemeClr val="tx1"/>
            </a:solidFill>
          </a:endParaRPr>
        </a:p>
      </dsp:txBody>
      <dsp:txXfrm>
        <a:off x="55613" y="2563389"/>
        <a:ext cx="3127005" cy="1028019"/>
      </dsp:txXfrm>
    </dsp:sp>
    <dsp:sp modelId="{171B919A-3547-43B5-AF97-FF690A66AF53}">
      <dsp:nvSpPr>
        <dsp:cNvPr id="0" name=""/>
        <dsp:cNvSpPr/>
      </dsp:nvSpPr>
      <dsp:spPr>
        <a:xfrm>
          <a:off x="3238231" y="3760947"/>
          <a:ext cx="4857346" cy="1139245"/>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s-EC" sz="4400" kern="1200" dirty="0" smtClean="0">
              <a:solidFill>
                <a:schemeClr val="tx1"/>
              </a:solidFill>
            </a:rPr>
            <a:t>Harry Markowitz</a:t>
          </a:r>
          <a:endParaRPr lang="es-EC" sz="4400" kern="1200" dirty="0">
            <a:solidFill>
              <a:schemeClr val="tx1"/>
            </a:solidFill>
          </a:endParaRPr>
        </a:p>
      </dsp:txBody>
      <dsp:txXfrm>
        <a:off x="3238231" y="3903353"/>
        <a:ext cx="4430129" cy="854433"/>
      </dsp:txXfrm>
    </dsp:sp>
    <dsp:sp modelId="{E176D104-4D4A-4E79-A856-67B061F6DC67}">
      <dsp:nvSpPr>
        <dsp:cNvPr id="0" name=""/>
        <dsp:cNvSpPr/>
      </dsp:nvSpPr>
      <dsp:spPr>
        <a:xfrm>
          <a:off x="0" y="3760947"/>
          <a:ext cx="3238231" cy="113924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b="0" i="0" kern="1200" dirty="0" smtClean="0"/>
            <a:t>Teoría moderna del portafolio</a:t>
          </a:r>
          <a:endParaRPr lang="es-EC" sz="2900" kern="1200" dirty="0">
            <a:solidFill>
              <a:schemeClr val="tx1"/>
            </a:solidFill>
          </a:endParaRPr>
        </a:p>
      </dsp:txBody>
      <dsp:txXfrm>
        <a:off x="55613" y="3816560"/>
        <a:ext cx="3127005" cy="1028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375509"/>
          <a:ext cx="5037873" cy="70953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995" tIns="354076" rIns="390995" bIns="120904" numCol="1" spcCol="1270" anchor="t" anchorCtr="0">
          <a:noAutofit/>
        </a:bodyPr>
        <a:lstStyle/>
        <a:p>
          <a:pPr marL="171450" lvl="1" indent="-171450" algn="l" defTabSz="755650">
            <a:lnSpc>
              <a:spcPct val="90000"/>
            </a:lnSpc>
            <a:spcBef>
              <a:spcPct val="0"/>
            </a:spcBef>
            <a:spcAft>
              <a:spcPct val="15000"/>
            </a:spcAft>
            <a:buChar char="••"/>
          </a:pPr>
          <a:r>
            <a:rPr lang="es-EC" sz="1700" b="1" kern="1200" smtClean="0">
              <a:solidFill>
                <a:schemeClr val="tx1"/>
              </a:solidFill>
            </a:rPr>
            <a:t>Aplicada</a:t>
          </a:r>
          <a:endParaRPr lang="es-EC" sz="1700" kern="1200" dirty="0">
            <a:solidFill>
              <a:schemeClr val="tx1"/>
            </a:solidFill>
          </a:endParaRPr>
        </a:p>
      </dsp:txBody>
      <dsp:txXfrm>
        <a:off x="0" y="375509"/>
        <a:ext cx="5037873" cy="709537"/>
      </dsp:txXfrm>
    </dsp:sp>
    <dsp:sp modelId="{CADBA3BE-A097-4A57-A2CE-D490B2FFAC47}">
      <dsp:nvSpPr>
        <dsp:cNvPr id="0" name=""/>
        <dsp:cNvSpPr/>
      </dsp:nvSpPr>
      <dsp:spPr>
        <a:xfrm>
          <a:off x="251893" y="124589"/>
          <a:ext cx="3526511" cy="501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94" tIns="0" rIns="133294" bIns="0" numCol="1" spcCol="1270" anchor="ctr" anchorCtr="0">
          <a:noAutofit/>
        </a:bodyPr>
        <a:lstStyle/>
        <a:p>
          <a:pPr lvl="0" algn="l" defTabSz="755650">
            <a:lnSpc>
              <a:spcPct val="90000"/>
            </a:lnSpc>
            <a:spcBef>
              <a:spcPct val="0"/>
            </a:spcBef>
            <a:spcAft>
              <a:spcPct val="35000"/>
            </a:spcAft>
          </a:pPr>
          <a:r>
            <a:rPr lang="es-EC" sz="1700" b="1" kern="1200" dirty="0" smtClean="0">
              <a:solidFill>
                <a:schemeClr val="tx1"/>
              </a:solidFill>
            </a:rPr>
            <a:t>Por su finalidad</a:t>
          </a:r>
          <a:endParaRPr lang="es-EC" sz="1700" kern="1200" dirty="0">
            <a:solidFill>
              <a:schemeClr val="tx1"/>
            </a:solidFill>
          </a:endParaRPr>
        </a:p>
      </dsp:txBody>
      <dsp:txXfrm>
        <a:off x="276391" y="149087"/>
        <a:ext cx="3477515" cy="452844"/>
      </dsp:txXfrm>
    </dsp:sp>
    <dsp:sp modelId="{1E4CA2BE-FB35-430D-8CB2-CEE2152C885B}">
      <dsp:nvSpPr>
        <dsp:cNvPr id="0" name=""/>
        <dsp:cNvSpPr/>
      </dsp:nvSpPr>
      <dsp:spPr>
        <a:xfrm>
          <a:off x="0" y="1427767"/>
          <a:ext cx="5037873" cy="709537"/>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995" tIns="354076" rIns="390995" bIns="120904" numCol="1" spcCol="1270" anchor="t" anchorCtr="0">
          <a:noAutofit/>
        </a:bodyPr>
        <a:lstStyle/>
        <a:p>
          <a:pPr marL="171450" lvl="1" indent="-171450" algn="l" defTabSz="755650">
            <a:lnSpc>
              <a:spcPct val="90000"/>
            </a:lnSpc>
            <a:spcBef>
              <a:spcPct val="0"/>
            </a:spcBef>
            <a:spcAft>
              <a:spcPct val="15000"/>
            </a:spcAft>
            <a:buChar char="••"/>
          </a:pPr>
          <a:r>
            <a:rPr lang="es-EC" sz="1700" b="1" kern="1200" smtClean="0">
              <a:solidFill>
                <a:schemeClr val="tx1"/>
              </a:solidFill>
            </a:rPr>
            <a:t>Mixto</a:t>
          </a:r>
          <a:endParaRPr lang="es-EC" sz="1700" kern="1200" dirty="0">
            <a:solidFill>
              <a:schemeClr val="tx1"/>
            </a:solidFill>
          </a:endParaRPr>
        </a:p>
      </dsp:txBody>
      <dsp:txXfrm>
        <a:off x="0" y="1427767"/>
        <a:ext cx="5037873" cy="709537"/>
      </dsp:txXfrm>
    </dsp:sp>
    <dsp:sp modelId="{89D6FD6F-C951-4557-BE59-35538894082E}">
      <dsp:nvSpPr>
        <dsp:cNvPr id="0" name=""/>
        <dsp:cNvSpPr/>
      </dsp:nvSpPr>
      <dsp:spPr>
        <a:xfrm>
          <a:off x="246407" y="1219925"/>
          <a:ext cx="3526511" cy="50184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94" tIns="0" rIns="133294" bIns="0" numCol="1" spcCol="1270" anchor="ctr" anchorCtr="0">
          <a:noAutofit/>
        </a:bodyPr>
        <a:lstStyle/>
        <a:p>
          <a:pPr lvl="0" algn="l" defTabSz="755650">
            <a:lnSpc>
              <a:spcPct val="90000"/>
            </a:lnSpc>
            <a:spcBef>
              <a:spcPct val="0"/>
            </a:spcBef>
            <a:spcAft>
              <a:spcPct val="35000"/>
            </a:spcAft>
          </a:pPr>
          <a:r>
            <a:rPr lang="es-EC" sz="1700" b="1" kern="1200" dirty="0" smtClean="0">
              <a:solidFill>
                <a:schemeClr val="tx1"/>
              </a:solidFill>
            </a:rPr>
            <a:t>Por las fuentes de información</a:t>
          </a:r>
          <a:endParaRPr lang="es-EC" sz="1700" kern="1200" dirty="0">
            <a:solidFill>
              <a:schemeClr val="tx1"/>
            </a:solidFill>
          </a:endParaRPr>
        </a:p>
      </dsp:txBody>
      <dsp:txXfrm>
        <a:off x="270905" y="1244423"/>
        <a:ext cx="3477515" cy="452844"/>
      </dsp:txXfrm>
    </dsp:sp>
    <dsp:sp modelId="{7365E0B2-09D9-4898-AACA-C0FAD3E190AC}">
      <dsp:nvSpPr>
        <dsp:cNvPr id="0" name=""/>
        <dsp:cNvSpPr/>
      </dsp:nvSpPr>
      <dsp:spPr>
        <a:xfrm>
          <a:off x="0" y="2480024"/>
          <a:ext cx="5037873" cy="709537"/>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995" tIns="354076" rIns="390995" bIns="120904" numCol="1" spcCol="1270" anchor="t" anchorCtr="0">
          <a:noAutofit/>
        </a:bodyPr>
        <a:lstStyle/>
        <a:p>
          <a:pPr marL="171450" lvl="1" indent="-171450" algn="l" defTabSz="755650">
            <a:lnSpc>
              <a:spcPct val="90000"/>
            </a:lnSpc>
            <a:spcBef>
              <a:spcPct val="0"/>
            </a:spcBef>
            <a:spcAft>
              <a:spcPct val="15000"/>
            </a:spcAft>
            <a:buChar char="••"/>
          </a:pPr>
          <a:r>
            <a:rPr lang="es-EC" sz="1700" b="1" kern="1200" dirty="0" smtClean="0">
              <a:solidFill>
                <a:schemeClr val="tx1"/>
              </a:solidFill>
            </a:rPr>
            <a:t>In situ</a:t>
          </a:r>
          <a:endParaRPr lang="es-EC" sz="1700" kern="1200" dirty="0">
            <a:solidFill>
              <a:schemeClr val="tx1"/>
            </a:solidFill>
          </a:endParaRPr>
        </a:p>
      </dsp:txBody>
      <dsp:txXfrm>
        <a:off x="0" y="2480024"/>
        <a:ext cx="5037873" cy="709537"/>
      </dsp:txXfrm>
    </dsp:sp>
    <dsp:sp modelId="{5F03FD50-A4DB-4476-AD11-743C9DE7B30F}">
      <dsp:nvSpPr>
        <dsp:cNvPr id="0" name=""/>
        <dsp:cNvSpPr/>
      </dsp:nvSpPr>
      <dsp:spPr>
        <a:xfrm>
          <a:off x="251893" y="2229104"/>
          <a:ext cx="3526511" cy="50184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94" tIns="0" rIns="133294" bIns="0" numCol="1" spcCol="1270" anchor="ctr" anchorCtr="0">
          <a:noAutofit/>
        </a:bodyPr>
        <a:lstStyle/>
        <a:p>
          <a:pPr lvl="0" algn="l" defTabSz="755650">
            <a:lnSpc>
              <a:spcPct val="90000"/>
            </a:lnSpc>
            <a:spcBef>
              <a:spcPct val="0"/>
            </a:spcBef>
            <a:spcAft>
              <a:spcPct val="35000"/>
            </a:spcAft>
          </a:pPr>
          <a:r>
            <a:rPr lang="es-EC" sz="1700" b="1" kern="1200" dirty="0" smtClean="0">
              <a:solidFill>
                <a:schemeClr val="tx1"/>
              </a:solidFill>
            </a:rPr>
            <a:t>Por las unidades de análisis</a:t>
          </a:r>
          <a:endParaRPr lang="es-EC" sz="1700" kern="1200" dirty="0">
            <a:solidFill>
              <a:schemeClr val="tx1"/>
            </a:solidFill>
          </a:endParaRPr>
        </a:p>
      </dsp:txBody>
      <dsp:txXfrm>
        <a:off x="276391" y="2253602"/>
        <a:ext cx="3477515" cy="452844"/>
      </dsp:txXfrm>
    </dsp:sp>
    <dsp:sp modelId="{7B43BD2A-5BF9-4CB0-B894-0CE5DC513CB0}">
      <dsp:nvSpPr>
        <dsp:cNvPr id="0" name=""/>
        <dsp:cNvSpPr/>
      </dsp:nvSpPr>
      <dsp:spPr>
        <a:xfrm>
          <a:off x="0" y="3532282"/>
          <a:ext cx="5037873" cy="709537"/>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995" tIns="354076" rIns="390995" bIns="120904" numCol="1" spcCol="1270" anchor="t" anchorCtr="0">
          <a:noAutofit/>
        </a:bodyPr>
        <a:lstStyle/>
        <a:p>
          <a:pPr marL="171450" lvl="1" indent="-171450" algn="l" defTabSz="755650">
            <a:lnSpc>
              <a:spcPct val="90000"/>
            </a:lnSpc>
            <a:spcBef>
              <a:spcPct val="0"/>
            </a:spcBef>
            <a:spcAft>
              <a:spcPct val="15000"/>
            </a:spcAft>
            <a:buChar char="••"/>
          </a:pPr>
          <a:r>
            <a:rPr lang="es-EC" sz="1700" b="1" kern="1200" smtClean="0">
              <a:solidFill>
                <a:schemeClr val="tx1"/>
              </a:solidFill>
            </a:rPr>
            <a:t>No </a:t>
          </a:r>
          <a:r>
            <a:rPr lang="es-EC" sz="1700" b="1" kern="1200" dirty="0" smtClean="0">
              <a:solidFill>
                <a:schemeClr val="tx1"/>
              </a:solidFill>
            </a:rPr>
            <a:t>experimental</a:t>
          </a:r>
          <a:endParaRPr lang="es-EC" sz="1700" kern="1200" dirty="0">
            <a:solidFill>
              <a:schemeClr val="tx1"/>
            </a:solidFill>
          </a:endParaRPr>
        </a:p>
      </dsp:txBody>
      <dsp:txXfrm>
        <a:off x="0" y="3532282"/>
        <a:ext cx="5037873" cy="709537"/>
      </dsp:txXfrm>
    </dsp:sp>
    <dsp:sp modelId="{E8C48CFD-5DAA-47AE-8795-FCFD6F8DF848}">
      <dsp:nvSpPr>
        <dsp:cNvPr id="0" name=""/>
        <dsp:cNvSpPr/>
      </dsp:nvSpPr>
      <dsp:spPr>
        <a:xfrm>
          <a:off x="251893" y="3281362"/>
          <a:ext cx="3526511" cy="50184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94" tIns="0" rIns="133294" bIns="0" numCol="1" spcCol="1270" anchor="ctr" anchorCtr="0">
          <a:noAutofit/>
        </a:bodyPr>
        <a:lstStyle/>
        <a:p>
          <a:pPr lvl="0" algn="l" defTabSz="755650">
            <a:lnSpc>
              <a:spcPct val="90000"/>
            </a:lnSpc>
            <a:spcBef>
              <a:spcPct val="0"/>
            </a:spcBef>
            <a:spcAft>
              <a:spcPct val="35000"/>
            </a:spcAft>
          </a:pPr>
          <a:r>
            <a:rPr lang="es-EC" sz="1700" b="1" kern="1200" dirty="0" smtClean="0">
              <a:solidFill>
                <a:schemeClr val="tx1"/>
              </a:solidFill>
            </a:rPr>
            <a:t>Por el control de las variables</a:t>
          </a:r>
          <a:endParaRPr lang="es-EC" sz="1700" kern="1200" dirty="0">
            <a:solidFill>
              <a:schemeClr val="tx1"/>
            </a:solidFill>
          </a:endParaRPr>
        </a:p>
      </dsp:txBody>
      <dsp:txXfrm>
        <a:off x="276391" y="3305860"/>
        <a:ext cx="3477515" cy="452844"/>
      </dsp:txXfrm>
    </dsp:sp>
    <dsp:sp modelId="{4E21C569-1D7C-4639-8E32-6072BDB3F242}">
      <dsp:nvSpPr>
        <dsp:cNvPr id="0" name=""/>
        <dsp:cNvSpPr/>
      </dsp:nvSpPr>
      <dsp:spPr>
        <a:xfrm>
          <a:off x="0" y="4584539"/>
          <a:ext cx="5037873" cy="709537"/>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995" tIns="354076" rIns="390995" bIns="120904" numCol="1" spcCol="1270" anchor="t" anchorCtr="0">
          <a:noAutofit/>
        </a:bodyPr>
        <a:lstStyle/>
        <a:p>
          <a:pPr marL="171450" lvl="1" indent="-171450" algn="l" defTabSz="755650">
            <a:lnSpc>
              <a:spcPct val="90000"/>
            </a:lnSpc>
            <a:spcBef>
              <a:spcPct val="0"/>
            </a:spcBef>
            <a:spcAft>
              <a:spcPct val="15000"/>
            </a:spcAft>
            <a:buChar char="••"/>
          </a:pPr>
          <a:r>
            <a:rPr lang="es-EC" sz="1700" b="1" kern="1200" dirty="0" smtClean="0">
              <a:solidFill>
                <a:schemeClr val="tx1"/>
              </a:solidFill>
            </a:rPr>
            <a:t>Explicativo</a:t>
          </a:r>
          <a:endParaRPr lang="es-EC" sz="1700" b="1" kern="1200" dirty="0">
            <a:solidFill>
              <a:schemeClr val="tx1"/>
            </a:solidFill>
          </a:endParaRPr>
        </a:p>
      </dsp:txBody>
      <dsp:txXfrm>
        <a:off x="0" y="4584539"/>
        <a:ext cx="5037873" cy="709537"/>
      </dsp:txXfrm>
    </dsp:sp>
    <dsp:sp modelId="{99A80878-1C05-4DD9-A0E4-4C4B09919F39}">
      <dsp:nvSpPr>
        <dsp:cNvPr id="0" name=""/>
        <dsp:cNvSpPr/>
      </dsp:nvSpPr>
      <dsp:spPr>
        <a:xfrm>
          <a:off x="251893" y="4333619"/>
          <a:ext cx="3526511" cy="5018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94" tIns="0" rIns="133294" bIns="0" numCol="1" spcCol="1270" anchor="ctr" anchorCtr="0">
          <a:noAutofit/>
        </a:bodyPr>
        <a:lstStyle/>
        <a:p>
          <a:pPr lvl="0" algn="l" defTabSz="755650">
            <a:lnSpc>
              <a:spcPct val="90000"/>
            </a:lnSpc>
            <a:spcBef>
              <a:spcPct val="0"/>
            </a:spcBef>
            <a:spcAft>
              <a:spcPct val="35000"/>
            </a:spcAft>
          </a:pPr>
          <a:r>
            <a:rPr lang="es-EC" sz="1700" b="1" kern="1200" dirty="0" smtClean="0">
              <a:solidFill>
                <a:schemeClr val="tx1"/>
              </a:solidFill>
            </a:rPr>
            <a:t>Por el alcance</a:t>
          </a:r>
          <a:endParaRPr lang="es-EC" sz="1700" kern="1200" dirty="0">
            <a:solidFill>
              <a:schemeClr val="tx1"/>
            </a:solidFill>
          </a:endParaRPr>
        </a:p>
      </dsp:txBody>
      <dsp:txXfrm>
        <a:off x="276391" y="4358117"/>
        <a:ext cx="3477515"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8DEFC3E2-3706-4249-A3C7-38D00EC49E4B}" type="datetimeFigureOut">
              <a:rPr lang="es-EC" smtClean="0"/>
              <a:t>12/09/2018</a:t>
            </a:fld>
            <a:endParaRPr lang="es-EC"/>
          </a:p>
        </p:txBody>
      </p:sp>
      <p:sp>
        <p:nvSpPr>
          <p:cNvPr id="4" name="Marcador de pie de página 3"/>
          <p:cNvSpPr>
            <a:spLocks noGrp="1"/>
          </p:cNvSpPr>
          <p:nvPr>
            <p:ph type="ftr" sz="quarter" idx="2"/>
          </p:nvPr>
        </p:nvSpPr>
        <p:spPr>
          <a:xfrm>
            <a:off x="0" y="6543318"/>
            <a:ext cx="4341591" cy="34484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676399" y="6543318"/>
            <a:ext cx="4341591" cy="344845"/>
          </a:xfrm>
          <a:prstGeom prst="rect">
            <a:avLst/>
          </a:prstGeom>
        </p:spPr>
        <p:txBody>
          <a:bodyPr vert="horz" lIns="91440" tIns="45720" rIns="91440" bIns="45720" rtlCol="0" anchor="b"/>
          <a:lstStyle>
            <a:lvl1pPr algn="r">
              <a:defRPr sz="1200"/>
            </a:lvl1pPr>
          </a:lstStyle>
          <a:p>
            <a:fld id="{830A01C3-1337-4898-B9E6-D449CB87FCB1}" type="slidenum">
              <a:rPr lang="es-EC" smtClean="0"/>
              <a:t>‹Nº›</a:t>
            </a:fld>
            <a:endParaRPr lang="es-EC"/>
          </a:p>
        </p:txBody>
      </p:sp>
    </p:spTree>
    <p:extLst>
      <p:ext uri="{BB962C8B-B14F-4D97-AF65-F5344CB8AC3E}">
        <p14:creationId xmlns:p14="http://schemas.microsoft.com/office/powerpoint/2010/main" val="80099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7AC438E0-785E-462F-A694-ABA1D97FE787}" type="datetimeFigureOut">
              <a:rPr lang="es-EC" smtClean="0"/>
              <a:t>12/09/2018</a:t>
            </a:fld>
            <a:endParaRPr lang="es-EC"/>
          </a:p>
        </p:txBody>
      </p:sp>
      <p:sp>
        <p:nvSpPr>
          <p:cNvPr id="4" name="Marcador de imagen de diapositiva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7A2ED7C5-15BE-40C1-8AF3-0578E80CD8CB}" type="slidenum">
              <a:rPr lang="es-EC" smtClean="0"/>
              <a:t>‹Nº›</a:t>
            </a:fld>
            <a:endParaRPr lang="es-EC"/>
          </a:p>
        </p:txBody>
      </p:sp>
    </p:spTree>
    <p:extLst>
      <p:ext uri="{BB962C8B-B14F-4D97-AF65-F5344CB8AC3E}">
        <p14:creationId xmlns:p14="http://schemas.microsoft.com/office/powerpoint/2010/main" val="215219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Hola Cristina Cueva</a:t>
            </a:r>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1</a:t>
            </a:fld>
            <a:endParaRPr lang="es-EC"/>
          </a:p>
        </p:txBody>
      </p:sp>
    </p:spTree>
    <p:extLst>
      <p:ext uri="{BB962C8B-B14F-4D97-AF65-F5344CB8AC3E}">
        <p14:creationId xmlns:p14="http://schemas.microsoft.com/office/powerpoint/2010/main" val="362336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21</a:t>
            </a:fld>
            <a:endParaRPr lang="es-EC"/>
          </a:p>
        </p:txBody>
      </p:sp>
    </p:spTree>
    <p:extLst>
      <p:ext uri="{BB962C8B-B14F-4D97-AF65-F5344CB8AC3E}">
        <p14:creationId xmlns:p14="http://schemas.microsoft.com/office/powerpoint/2010/main" val="118176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5</a:t>
            </a:fld>
            <a:endParaRPr lang="es-EC"/>
          </a:p>
        </p:txBody>
      </p:sp>
    </p:spTree>
    <p:extLst>
      <p:ext uri="{BB962C8B-B14F-4D97-AF65-F5344CB8AC3E}">
        <p14:creationId xmlns:p14="http://schemas.microsoft.com/office/powerpoint/2010/main" val="273123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9</a:t>
            </a:fld>
            <a:endParaRPr lang="es-EC"/>
          </a:p>
        </p:txBody>
      </p:sp>
    </p:spTree>
    <p:extLst>
      <p:ext uri="{BB962C8B-B14F-4D97-AF65-F5344CB8AC3E}">
        <p14:creationId xmlns:p14="http://schemas.microsoft.com/office/powerpoint/2010/main" val="317461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300" i="1" dirty="0"/>
              <a:t>2. La ventaja competitiva </a:t>
            </a:r>
            <a:r>
              <a:rPr lang="es-EC" sz="1300" dirty="0"/>
              <a:t>crece fundamentalmente en razón del valor que una empresa es</a:t>
            </a:r>
          </a:p>
          <a:p>
            <a:r>
              <a:rPr lang="es-EC" sz="1300" dirty="0"/>
              <a:t>capaz de generar.</a:t>
            </a:r>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10</a:t>
            </a:fld>
            <a:endParaRPr lang="es-EC"/>
          </a:p>
        </p:txBody>
      </p:sp>
    </p:spTree>
    <p:extLst>
      <p:ext uri="{BB962C8B-B14F-4D97-AF65-F5344CB8AC3E}">
        <p14:creationId xmlns:p14="http://schemas.microsoft.com/office/powerpoint/2010/main" val="192827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A2ED7C5-15BE-40C1-8AF3-0578E80CD8CB}" type="slidenum">
              <a:rPr lang="es-EC" smtClean="0"/>
              <a:t>11</a:t>
            </a:fld>
            <a:endParaRPr lang="es-EC"/>
          </a:p>
        </p:txBody>
      </p:sp>
    </p:spTree>
    <p:extLst>
      <p:ext uri="{BB962C8B-B14F-4D97-AF65-F5344CB8AC3E}">
        <p14:creationId xmlns:p14="http://schemas.microsoft.com/office/powerpoint/2010/main" val="337215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A2ED7C5-15BE-40C1-8AF3-0578E80CD8CB}" type="slidenum">
              <a:rPr lang="es-EC" smtClean="0"/>
              <a:t>12</a:t>
            </a:fld>
            <a:endParaRPr lang="es-EC"/>
          </a:p>
        </p:txBody>
      </p:sp>
    </p:spTree>
    <p:extLst>
      <p:ext uri="{BB962C8B-B14F-4D97-AF65-F5344CB8AC3E}">
        <p14:creationId xmlns:p14="http://schemas.microsoft.com/office/powerpoint/2010/main" val="260877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A2ED7C5-15BE-40C1-8AF3-0578E80CD8CB}" type="slidenum">
              <a:rPr lang="es-EC" smtClean="0"/>
              <a:t>16</a:t>
            </a:fld>
            <a:endParaRPr lang="es-EC"/>
          </a:p>
        </p:txBody>
      </p:sp>
    </p:spTree>
    <p:extLst>
      <p:ext uri="{BB962C8B-B14F-4D97-AF65-F5344CB8AC3E}">
        <p14:creationId xmlns:p14="http://schemas.microsoft.com/office/powerpoint/2010/main" val="423938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A2ED7C5-15BE-40C1-8AF3-0578E80CD8CB}" type="slidenum">
              <a:rPr lang="es-EC" smtClean="0"/>
              <a:t>18</a:t>
            </a:fld>
            <a:endParaRPr lang="es-EC"/>
          </a:p>
        </p:txBody>
      </p:sp>
    </p:spTree>
    <p:extLst>
      <p:ext uri="{BB962C8B-B14F-4D97-AF65-F5344CB8AC3E}">
        <p14:creationId xmlns:p14="http://schemas.microsoft.com/office/powerpoint/2010/main" val="362895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A2ED7C5-15BE-40C1-8AF3-0578E80CD8CB}" type="slidenum">
              <a:rPr lang="es-EC" smtClean="0"/>
              <a:t>19</a:t>
            </a:fld>
            <a:endParaRPr lang="es-EC"/>
          </a:p>
        </p:txBody>
      </p:sp>
    </p:spTree>
    <p:extLst>
      <p:ext uri="{BB962C8B-B14F-4D97-AF65-F5344CB8AC3E}">
        <p14:creationId xmlns:p14="http://schemas.microsoft.com/office/powerpoint/2010/main" val="228040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234348714"/>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436285290"/>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699486516"/>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320"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07067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8865518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994483798"/>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2221371060"/>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8" name="4 Marcador de pie de página"/>
          <p:cNvSpPr>
            <a:spLocks noGrp="1"/>
          </p:cNvSpPr>
          <p:nvPr>
            <p:ph type="ftr" sz="quarter" idx="11"/>
          </p:nvPr>
        </p:nvSpPr>
        <p:spPr/>
        <p:txBody>
          <a:bodyPr/>
          <a:lstStyle>
            <a:lvl1pPr>
              <a:defRPr/>
            </a:lvl1pPr>
          </a:lstStyle>
          <a:p>
            <a:endParaRPr lang="es-EC"/>
          </a:p>
        </p:txBody>
      </p:sp>
      <p:sp>
        <p:nvSpPr>
          <p:cNvPr id="9"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51613833"/>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4" name="4 Marcador de pie de página"/>
          <p:cNvSpPr>
            <a:spLocks noGrp="1"/>
          </p:cNvSpPr>
          <p:nvPr>
            <p:ph type="ftr" sz="quarter" idx="11"/>
          </p:nvPr>
        </p:nvSpPr>
        <p:spPr/>
        <p:txBody>
          <a:bodyPr/>
          <a:lstStyle>
            <a:lvl1pPr>
              <a:defRPr/>
            </a:lvl1pPr>
          </a:lstStyle>
          <a:p>
            <a:endParaRPr lang="es-EC"/>
          </a:p>
        </p:txBody>
      </p:sp>
      <p:sp>
        <p:nvSpPr>
          <p:cNvPr id="5"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4086462162"/>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3" name="4 Marcador de pie de página"/>
          <p:cNvSpPr>
            <a:spLocks noGrp="1"/>
          </p:cNvSpPr>
          <p:nvPr>
            <p:ph type="ftr" sz="quarter" idx="11"/>
          </p:nvPr>
        </p:nvSpPr>
        <p:spPr/>
        <p:txBody>
          <a:bodyPr/>
          <a:lstStyle>
            <a:lvl1pPr>
              <a:defRPr/>
            </a:lvl1pPr>
          </a:lstStyle>
          <a:p>
            <a:endParaRPr lang="es-EC"/>
          </a:p>
        </p:txBody>
      </p:sp>
      <p:sp>
        <p:nvSpPr>
          <p:cNvPr id="4"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87815947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1514975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12/09/2018</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29825226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7794EC43-990C-43FE-8E4F-844B8DB3FA30}" type="datetimeFigureOut">
              <a:rPr lang="es-EC" smtClean="0"/>
              <a:t>12/09/2018</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512907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advClick="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0.jpeg"/><Relationship Id="rId4" Type="http://schemas.openxmlformats.org/officeDocument/2006/relationships/diagramLayout" Target="../diagrams/layout8.xml"/><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31.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5.pn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Dibujo_de_Microsoft_Visio1.vsdx"/></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Data" Target="../diagrams/data6.xml"/><Relationship Id="rId18" Type="http://schemas.openxmlformats.org/officeDocument/2006/relationships/image" Target="../media/image26.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5.jpeg"/><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Colors" Target="../diagrams/colors5.xml"/><Relationship Id="rId19" Type="http://schemas.openxmlformats.org/officeDocument/2006/relationships/image" Target="../media/image27.png"/><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02547" y="618124"/>
            <a:ext cx="8210087" cy="1938992"/>
          </a:xfrm>
          <a:prstGeom prst="rect">
            <a:avLst/>
          </a:prstGeom>
        </p:spPr>
        <p:txBody>
          <a:bodyPr wrap="square">
            <a:spAutoFit/>
          </a:bodyPr>
          <a:lstStyle/>
          <a:p>
            <a:pPr algn="ctr"/>
            <a:r>
              <a:rPr lang="es-EC" sz="2400" b="1" dirty="0"/>
              <a:t>TEMA: “ESTUDIO DE RAZONES Y MODELOS FINANCIEROS USADOS POR ANALISTAS DE LAS CASAS DE VALORES DEL MERCADO DE CAPITALES DE GUAYAQUIL, DURANTE EL PERÍODO COMPRENDIDO ENTRE EL AÑO 2010-2017”</a:t>
            </a:r>
            <a:endParaRPr lang="es-EC" sz="2400" dirty="0"/>
          </a:p>
        </p:txBody>
      </p:sp>
      <p:sp>
        <p:nvSpPr>
          <p:cNvPr id="3" name="Rectángulo 2"/>
          <p:cNvSpPr/>
          <p:nvPr/>
        </p:nvSpPr>
        <p:spPr>
          <a:xfrm>
            <a:off x="3389096" y="3815988"/>
            <a:ext cx="8023538" cy="1821011"/>
          </a:xfrm>
          <a:prstGeom prst="rect">
            <a:avLst/>
          </a:prstGeom>
        </p:spPr>
        <p:txBody>
          <a:bodyPr wrap="square">
            <a:spAutoFit/>
          </a:bodyPr>
          <a:lstStyle/>
          <a:p>
            <a:pPr algn="ctr">
              <a:lnSpc>
                <a:spcPct val="150000"/>
              </a:lnSpc>
              <a:spcAft>
                <a:spcPts val="800"/>
              </a:spcAft>
            </a:pPr>
            <a:r>
              <a:rPr lang="es-EC" sz="2400" b="1" dirty="0" smtClean="0">
                <a:latin typeface="HELVETICA" panose="020B0604020202020204" pitchFamily="34" charset="0"/>
                <a:ea typeface="Calibri" panose="020F0502020204030204" pitchFamily="34" charset="0"/>
                <a:cs typeface="HELVETICA" panose="020B0604020202020204" pitchFamily="34" charset="0"/>
              </a:rPr>
              <a:t>AUTOR: Lema Osorio, Paúl Alfredo</a:t>
            </a:r>
          </a:p>
          <a:p>
            <a:pPr algn="ctr">
              <a:lnSpc>
                <a:spcPct val="150000"/>
              </a:lnSpc>
              <a:spcAft>
                <a:spcPts val="800"/>
              </a:spcAft>
            </a:pPr>
            <a:r>
              <a:rPr lang="es-EC" sz="2400" b="1" dirty="0" smtClean="0">
                <a:latin typeface="HELVETICA" panose="020B0604020202020204" pitchFamily="34" charset="0"/>
                <a:ea typeface="Calibri" panose="020F0502020204030204" pitchFamily="34" charset="0"/>
                <a:cs typeface="HELVETICA" panose="020B0604020202020204" pitchFamily="34" charset="0"/>
              </a:rPr>
              <a:t>DIRECTOR: Alvear Peña, Horfayt Alonso</a:t>
            </a:r>
          </a:p>
          <a:p>
            <a:pPr algn="ctr">
              <a:lnSpc>
                <a:spcPct val="150000"/>
              </a:lnSpc>
              <a:spcAft>
                <a:spcPts val="800"/>
              </a:spcAft>
            </a:pPr>
            <a:endParaRPr lang="es-EC"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4" name="Rectángulo 3"/>
          <p:cNvSpPr/>
          <p:nvPr/>
        </p:nvSpPr>
        <p:spPr>
          <a:xfrm>
            <a:off x="4656214" y="2928361"/>
            <a:ext cx="5738687" cy="646331"/>
          </a:xfrm>
          <a:prstGeom prst="rect">
            <a:avLst/>
          </a:prstGeom>
        </p:spPr>
        <p:txBody>
          <a:bodyPr wrap="none">
            <a:spAutoFit/>
          </a:bodyPr>
          <a:lstStyle/>
          <a:p>
            <a:pPr algn="ctr">
              <a:lnSpc>
                <a:spcPct val="150000"/>
              </a:lnSpc>
              <a:spcAft>
                <a:spcPts val="800"/>
              </a:spcAft>
            </a:pPr>
            <a:r>
              <a:rPr lang="es-EC" sz="2400" b="1" dirty="0" smtClean="0">
                <a:effectLst/>
                <a:latin typeface="HELVETICA" panose="020B0604020202020204" pitchFamily="34" charset="0"/>
                <a:ea typeface="Calibri" panose="020F0502020204030204" pitchFamily="34" charset="0"/>
                <a:cs typeface="HELVETICA" panose="020B0604020202020204" pitchFamily="34" charset="0"/>
              </a:rPr>
              <a:t>CARRERA DE INGENIERÍA FINANZAS</a:t>
            </a:r>
            <a:endParaRPr lang="es-EC"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271820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40052" y="-103031"/>
            <a:ext cx="5485796" cy="830997"/>
          </a:xfrm>
          <a:prstGeom prst="rect">
            <a:avLst/>
          </a:prstGeom>
          <a:noFill/>
        </p:spPr>
        <p:txBody>
          <a:bodyPr wrap="none" lIns="91440" tIns="45720" rIns="91440" bIns="45720">
            <a:spAutoFit/>
          </a:bodyPr>
          <a:lstStyle/>
          <a:p>
            <a:pPr algn="ctr"/>
            <a:r>
              <a:rPr lang="es-ES" sz="4800" b="1" cap="none" spc="0" dirty="0" smtClean="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rPr>
              <a:t>MARCO TEÓRICO</a:t>
            </a:r>
            <a:endParaRPr lang="es-ES" sz="4800" b="1" cap="none" spc="0"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4 Diagrama"/>
          <p:cNvGraphicFramePr/>
          <p:nvPr>
            <p:extLst>
              <p:ext uri="{D42A27DB-BD31-4B8C-83A1-F6EECF244321}">
                <p14:modId xmlns:p14="http://schemas.microsoft.com/office/powerpoint/2010/main" val="3608738768"/>
              </p:ext>
            </p:extLst>
          </p:nvPr>
        </p:nvGraphicFramePr>
        <p:xfrm>
          <a:off x="2752578" y="727966"/>
          <a:ext cx="8095578" cy="490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855" y="727966"/>
            <a:ext cx="1677987" cy="16779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competitivida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816" y="2743200"/>
            <a:ext cx="1894064" cy="12607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n relacionad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816" y="4184072"/>
            <a:ext cx="1831599" cy="137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722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estadist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9300" y="685748"/>
            <a:ext cx="2022271" cy="15955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510472733"/>
              </p:ext>
            </p:extLst>
          </p:nvPr>
        </p:nvGraphicFramePr>
        <p:xfrm>
          <a:off x="5894050" y="574700"/>
          <a:ext cx="503787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a 4"/>
          <p:cNvGraphicFramePr/>
          <p:nvPr>
            <p:extLst>
              <p:ext uri="{D42A27DB-BD31-4B8C-83A1-F6EECF244321}">
                <p14:modId xmlns:p14="http://schemas.microsoft.com/office/powerpoint/2010/main" val="139010809"/>
              </p:ext>
            </p:extLst>
          </p:nvPr>
        </p:nvGraphicFramePr>
        <p:xfrm>
          <a:off x="318655" y="1095410"/>
          <a:ext cx="5096107" cy="44564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CuadroTexto 5"/>
          <p:cNvSpPr txBox="1"/>
          <p:nvPr/>
        </p:nvSpPr>
        <p:spPr>
          <a:xfrm>
            <a:off x="5174558" y="675061"/>
            <a:ext cx="719492" cy="5513866"/>
          </a:xfrm>
          <a:prstGeom prst="rect">
            <a:avLst/>
          </a:prstGeom>
          <a:noFill/>
        </p:spPr>
        <p:txBody>
          <a:bodyPr vert="wordArtVert" wrap="square" rtlCol="0">
            <a:spAutoFit/>
          </a:bodyPr>
          <a:lstStyle/>
          <a:p>
            <a:r>
              <a:rPr lang="es-EC" sz="3200" b="1" dirty="0" smtClean="0">
                <a:latin typeface="Helvetica" panose="020B0604020202020204" pitchFamily="34" charset="0"/>
                <a:cs typeface="Helvetica" panose="020B0604020202020204" pitchFamily="34" charset="0"/>
              </a:rPr>
              <a:t>TIPOLOGÍA</a:t>
            </a:r>
            <a:endParaRPr lang="es-EC" sz="3200" b="1" dirty="0">
              <a:latin typeface="Helvetica" panose="020B0604020202020204" pitchFamily="34" charset="0"/>
              <a:cs typeface="Helvetica" panose="020B0604020202020204" pitchFamily="34" charset="0"/>
            </a:endParaRPr>
          </a:p>
        </p:txBody>
      </p:sp>
      <p:sp>
        <p:nvSpPr>
          <p:cNvPr id="9" name="Rectángulo 8"/>
          <p:cNvSpPr/>
          <p:nvPr/>
        </p:nvSpPr>
        <p:spPr>
          <a:xfrm>
            <a:off x="93887" y="5330145"/>
            <a:ext cx="3001702" cy="830997"/>
          </a:xfrm>
          <a:prstGeom prst="rect">
            <a:avLst/>
          </a:prstGeom>
        </p:spPr>
        <p:txBody>
          <a:bodyPr wrap="square">
            <a:spAutoFit/>
          </a:bodyPr>
          <a:lstStyle/>
          <a:p>
            <a:pPr lvl="0" algn="ctr"/>
            <a:r>
              <a:rPr lang="es-EC" sz="1600" b="1" u="sng" dirty="0" smtClean="0">
                <a:solidFill>
                  <a:schemeClr val="accent2">
                    <a:lumMod val="75000"/>
                  </a:schemeClr>
                </a:solidFill>
                <a:latin typeface="Helvetica" panose="020B0604020202020204" pitchFamily="34" charset="0"/>
                <a:cs typeface="Helvetica" panose="020B0604020202020204" pitchFamily="34" charset="0"/>
              </a:rPr>
              <a:t>Características</a:t>
            </a:r>
          </a:p>
          <a:p>
            <a:pPr marL="285750" lvl="0" indent="-285750">
              <a:buFont typeface="Arial" panose="020B0604020202020204" pitchFamily="34" charset="0"/>
              <a:buChar char="•"/>
            </a:pPr>
            <a:r>
              <a:rPr lang="es-EC" sz="1600" dirty="0" smtClean="0">
                <a:latin typeface="Helvetica" panose="020B0604020202020204" pitchFamily="34" charset="0"/>
                <a:cs typeface="Helvetica" panose="020B0604020202020204" pitchFamily="34" charset="0"/>
              </a:rPr>
              <a:t>Utiliza estadística </a:t>
            </a:r>
          </a:p>
          <a:p>
            <a:pPr marL="285750" lvl="0" indent="-285750">
              <a:buFont typeface="Arial" panose="020B0604020202020204" pitchFamily="34" charset="0"/>
              <a:buChar char="•"/>
            </a:pPr>
            <a:r>
              <a:rPr lang="es-EC" sz="1600" dirty="0" smtClean="0">
                <a:latin typeface="Helvetica" panose="020B0604020202020204" pitchFamily="34" charset="0"/>
                <a:cs typeface="Helvetica" panose="020B0604020202020204" pitchFamily="34" charset="0"/>
              </a:rPr>
              <a:t>Análisis causa-efecto</a:t>
            </a:r>
            <a:endParaRPr lang="es-EC" sz="1600" dirty="0">
              <a:latin typeface="Helvetica" panose="020B0604020202020204" pitchFamily="34" charset="0"/>
              <a:cs typeface="Helvetica" panose="020B0604020202020204" pitchFamily="34" charset="0"/>
            </a:endParaRPr>
          </a:p>
        </p:txBody>
      </p:sp>
      <p:sp>
        <p:nvSpPr>
          <p:cNvPr id="10" name="Rectángulo 9"/>
          <p:cNvSpPr/>
          <p:nvPr/>
        </p:nvSpPr>
        <p:spPr>
          <a:xfrm>
            <a:off x="-1" y="-36428"/>
            <a:ext cx="12192001" cy="584775"/>
          </a:xfrm>
          <a:prstGeom prst="rect">
            <a:avLst/>
          </a:prstGeom>
        </p:spPr>
        <p:txBody>
          <a:bodyPr wrap="square">
            <a:spAutoFit/>
          </a:bodyPr>
          <a:lstStyle/>
          <a:p>
            <a:pPr algn="ctr"/>
            <a:r>
              <a:rPr lang="es-EC" sz="3200" b="1" dirty="0" smtClean="0">
                <a:solidFill>
                  <a:schemeClr val="accent5">
                    <a:lumMod val="50000"/>
                  </a:schemeClr>
                </a:solidFill>
                <a:latin typeface="Times New Roman" panose="02020603050405020304" pitchFamily="18" charset="0"/>
                <a:ea typeface="Calibri" panose="020F0502020204030204" pitchFamily="34" charset="0"/>
              </a:rPr>
              <a:t>MARCO METODOLÓGICO</a:t>
            </a:r>
            <a:endParaRPr lang="es-EC" sz="3200" dirty="0">
              <a:solidFill>
                <a:schemeClr val="accent5">
                  <a:lumMod val="50000"/>
                </a:schemeClr>
              </a:solidFill>
            </a:endParaRPr>
          </a:p>
        </p:txBody>
      </p:sp>
      <p:sp>
        <p:nvSpPr>
          <p:cNvPr id="13" name="Rectángulo 8"/>
          <p:cNvSpPr/>
          <p:nvPr/>
        </p:nvSpPr>
        <p:spPr>
          <a:xfrm>
            <a:off x="2589744" y="3231715"/>
            <a:ext cx="2725575" cy="830997"/>
          </a:xfrm>
          <a:prstGeom prst="rect">
            <a:avLst/>
          </a:prstGeom>
        </p:spPr>
        <p:txBody>
          <a:bodyPr wrap="square">
            <a:spAutoFit/>
          </a:bodyPr>
          <a:lstStyle/>
          <a:p>
            <a:pPr lvl="0" algn="ctr"/>
            <a:r>
              <a:rPr lang="es-EC" sz="1600" b="1" u="sng" dirty="0" smtClean="0">
                <a:solidFill>
                  <a:schemeClr val="accent2">
                    <a:lumMod val="75000"/>
                  </a:schemeClr>
                </a:solidFill>
                <a:latin typeface="Helvetica" panose="020B0604020202020204" pitchFamily="34" charset="0"/>
                <a:cs typeface="Helvetica" panose="020B0604020202020204" pitchFamily="34" charset="0"/>
              </a:rPr>
              <a:t>Recolección de datos</a:t>
            </a:r>
          </a:p>
          <a:p>
            <a:pPr marL="285750" lvl="0" indent="-285750">
              <a:buFont typeface="Arial" panose="020B0604020202020204" pitchFamily="34" charset="0"/>
              <a:buChar char="•"/>
            </a:pPr>
            <a:r>
              <a:rPr lang="es-EC" sz="1600" dirty="0" smtClean="0">
                <a:latin typeface="Helvetica" panose="020B0604020202020204" pitchFamily="34" charset="0"/>
                <a:cs typeface="Helvetica" panose="020B0604020202020204" pitchFamily="34" charset="0"/>
              </a:rPr>
              <a:t>Entrevista</a:t>
            </a:r>
          </a:p>
          <a:p>
            <a:pPr marL="285750" lvl="0" indent="-285750">
              <a:buFont typeface="Arial" panose="020B0604020202020204" pitchFamily="34" charset="0"/>
              <a:buChar char="•"/>
            </a:pPr>
            <a:r>
              <a:rPr lang="es-EC" sz="1600" dirty="0" smtClean="0">
                <a:latin typeface="Helvetica" panose="020B0604020202020204" pitchFamily="34" charset="0"/>
                <a:cs typeface="Helvetica" panose="020B0604020202020204" pitchFamily="34" charset="0"/>
              </a:rPr>
              <a:t>Encuestas</a:t>
            </a:r>
            <a:endParaRPr lang="es-EC" sz="1600" dirty="0">
              <a:latin typeface="Helvetica" panose="020B0604020202020204" pitchFamily="34" charset="0"/>
              <a:cs typeface="Helvetica" panose="020B0604020202020204" pitchFamily="34" charset="0"/>
            </a:endParaRPr>
          </a:p>
        </p:txBody>
      </p:sp>
      <p:pic>
        <p:nvPicPr>
          <p:cNvPr id="6148" name="Picture 4" descr="Resultado de imagen para recoleccion de dat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34069" y="4094217"/>
            <a:ext cx="238125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305309" y="1911927"/>
            <a:ext cx="415636" cy="369332"/>
          </a:xfrm>
          <a:prstGeom prst="rect">
            <a:avLst/>
          </a:prstGeom>
          <a:noFill/>
        </p:spPr>
        <p:txBody>
          <a:bodyPr wrap="square" rtlCol="0">
            <a:spAutoFit/>
          </a:bodyPr>
          <a:lstStyle/>
          <a:p>
            <a:endParaRPr lang="es-EC" dirty="0"/>
          </a:p>
        </p:txBody>
      </p:sp>
      <p:sp>
        <p:nvSpPr>
          <p:cNvPr id="4" name="3 CuadroTexto"/>
          <p:cNvSpPr txBox="1"/>
          <p:nvPr/>
        </p:nvSpPr>
        <p:spPr>
          <a:xfrm>
            <a:off x="1060027" y="1926871"/>
            <a:ext cx="2201817" cy="954107"/>
          </a:xfrm>
          <a:prstGeom prst="rect">
            <a:avLst/>
          </a:prstGeom>
          <a:noFill/>
        </p:spPr>
        <p:txBody>
          <a:bodyPr wrap="square" rtlCol="0">
            <a:spAutoFit/>
          </a:bodyPr>
          <a:lstStyle/>
          <a:p>
            <a:pPr lvl="0" algn="ctr"/>
            <a:r>
              <a:rPr lang="es-EC" sz="1400" b="1" u="sng" dirty="0">
                <a:solidFill>
                  <a:schemeClr val="accent2">
                    <a:lumMod val="75000"/>
                  </a:schemeClr>
                </a:solidFill>
                <a:latin typeface="Helvetica" panose="020B0604020202020204" pitchFamily="34" charset="0"/>
                <a:cs typeface="Helvetica" panose="020B0604020202020204" pitchFamily="34" charset="0"/>
              </a:rPr>
              <a:t>Características</a:t>
            </a:r>
          </a:p>
          <a:p>
            <a:pPr marL="285750" lvl="0" indent="-285750">
              <a:buFont typeface="Arial" panose="020B0604020202020204" pitchFamily="34" charset="0"/>
              <a:buChar char="•"/>
            </a:pPr>
            <a:r>
              <a:rPr lang="es-EC" sz="1400" dirty="0">
                <a:latin typeface="Helvetica" panose="020B0604020202020204" pitchFamily="34" charset="0"/>
                <a:cs typeface="Helvetica" panose="020B0604020202020204" pitchFamily="34" charset="0"/>
              </a:rPr>
              <a:t>No Utiliza estadística. </a:t>
            </a:r>
          </a:p>
          <a:p>
            <a:pPr marL="285750" lvl="0" indent="-285750">
              <a:buFont typeface="Arial" panose="020B0604020202020204" pitchFamily="34" charset="0"/>
              <a:buChar char="•"/>
            </a:pPr>
            <a:r>
              <a:rPr lang="es-EC" sz="1400" dirty="0">
                <a:latin typeface="Helvetica" panose="020B0604020202020204" pitchFamily="34" charset="0"/>
                <a:cs typeface="Helvetica" panose="020B0604020202020204" pitchFamily="34" charset="0"/>
              </a:rPr>
              <a:t>Basada en respuestas abiertas.</a:t>
            </a:r>
          </a:p>
        </p:txBody>
      </p:sp>
      <p:sp>
        <p:nvSpPr>
          <p:cNvPr id="7" name="6 CuadroTexto"/>
          <p:cNvSpPr txBox="1"/>
          <p:nvPr/>
        </p:nvSpPr>
        <p:spPr>
          <a:xfrm>
            <a:off x="320119" y="675060"/>
            <a:ext cx="16209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ENFOQUE</a:t>
            </a:r>
          </a:p>
          <a:p>
            <a:r>
              <a:rPr lang="es-EC" dirty="0" smtClean="0"/>
              <a:t>Cualitativo</a:t>
            </a:r>
            <a:endParaRPr lang="es-EC" dirty="0"/>
          </a:p>
        </p:txBody>
      </p:sp>
    </p:spTree>
    <p:extLst>
      <p:ext uri="{BB962C8B-B14F-4D97-AF65-F5344CB8AC3E}">
        <p14:creationId xmlns:p14="http://schemas.microsoft.com/office/powerpoint/2010/main" val="238785853"/>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9"/>
          <p:cNvSpPr/>
          <p:nvPr/>
        </p:nvSpPr>
        <p:spPr>
          <a:xfrm>
            <a:off x="-1" y="-36428"/>
            <a:ext cx="12192001" cy="584775"/>
          </a:xfrm>
          <a:prstGeom prst="rect">
            <a:avLst/>
          </a:prstGeom>
        </p:spPr>
        <p:txBody>
          <a:bodyPr wrap="square">
            <a:spAutoFit/>
          </a:bodyPr>
          <a:lstStyle/>
          <a:p>
            <a:pPr algn="ctr"/>
            <a:r>
              <a:rPr lang="es-EC" sz="3200" b="1" dirty="0" smtClean="0">
                <a:solidFill>
                  <a:schemeClr val="accent5">
                    <a:lumMod val="50000"/>
                  </a:schemeClr>
                </a:solidFill>
              </a:rPr>
              <a:t>MUESTRA</a:t>
            </a:r>
            <a:endParaRPr lang="es-EC" sz="3200" b="1" dirty="0">
              <a:solidFill>
                <a:schemeClr val="accent5">
                  <a:lumMod val="5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072387082"/>
              </p:ext>
            </p:extLst>
          </p:nvPr>
        </p:nvGraphicFramePr>
        <p:xfrm>
          <a:off x="4244714" y="858341"/>
          <a:ext cx="3340099" cy="1211580"/>
        </p:xfrm>
        <a:graphic>
          <a:graphicData uri="http://schemas.openxmlformats.org/drawingml/2006/table">
            <a:tbl>
              <a:tblPr firstRow="1" firstCol="1" bandRow="1">
                <a:tableStyleId>{5C22544A-7EE6-4342-B048-85BDC9FD1C3A}</a:tableStyleId>
              </a:tblPr>
              <a:tblGrid>
                <a:gridCol w="1959254"/>
                <a:gridCol w="1380845"/>
              </a:tblGrid>
              <a:tr h="190500">
                <a:tc gridSpan="2">
                  <a:txBody>
                    <a:bodyPr/>
                    <a:lstStyle/>
                    <a:p>
                      <a:pPr indent="457200" algn="ctr">
                        <a:lnSpc>
                          <a:spcPct val="150000"/>
                        </a:lnSpc>
                        <a:spcAft>
                          <a:spcPts val="0"/>
                        </a:spcAft>
                      </a:pPr>
                      <a:r>
                        <a:rPr lang="es-EC" sz="900" dirty="0">
                          <a:effectLst/>
                        </a:rPr>
                        <a:t>BOLSA DE VALORES DE GUAYAQUIL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190500">
                <a:tc>
                  <a:txBody>
                    <a:bodyPr/>
                    <a:lstStyle/>
                    <a:p>
                      <a:pPr indent="457200" algn="l">
                        <a:lnSpc>
                          <a:spcPct val="150000"/>
                        </a:lnSpc>
                        <a:spcAft>
                          <a:spcPts val="0"/>
                        </a:spcAft>
                      </a:pPr>
                      <a:r>
                        <a:rPr lang="es-EC" sz="1100">
                          <a:effectLst/>
                        </a:rPr>
                        <a:t>GUAYAQUIL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100">
                          <a:effectLst/>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457200" algn="l">
                        <a:lnSpc>
                          <a:spcPct val="150000"/>
                        </a:lnSpc>
                        <a:spcAft>
                          <a:spcPts val="0"/>
                        </a:spcAft>
                      </a:pPr>
                      <a:r>
                        <a:rPr lang="es-EC" sz="1100">
                          <a:effectLst/>
                        </a:rPr>
                        <a:t>QUITO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1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457200" algn="l">
                        <a:lnSpc>
                          <a:spcPct val="150000"/>
                        </a:lnSpc>
                        <a:spcAft>
                          <a:spcPts val="0"/>
                        </a:spcAft>
                      </a:pPr>
                      <a:r>
                        <a:rPr lang="es-EC" sz="1100">
                          <a:effectLst/>
                        </a:rPr>
                        <a:t>QUITO- GUAYAQUIL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1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457200" algn="r">
                        <a:lnSpc>
                          <a:spcPct val="150000"/>
                        </a:lnSpc>
                        <a:spcAft>
                          <a:spcPts val="0"/>
                        </a:spcAft>
                      </a:pPr>
                      <a:r>
                        <a:rPr lang="es-EC" sz="1100">
                          <a:effectLst/>
                        </a:rPr>
                        <a:t>Total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1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9" name="Gráfico 8"/>
          <p:cNvGraphicFramePr/>
          <p:nvPr>
            <p:extLst>
              <p:ext uri="{D42A27DB-BD31-4B8C-83A1-F6EECF244321}">
                <p14:modId xmlns:p14="http://schemas.microsoft.com/office/powerpoint/2010/main" val="3192197290"/>
              </p:ext>
            </p:extLst>
          </p:nvPr>
        </p:nvGraphicFramePr>
        <p:xfrm>
          <a:off x="2826063" y="2432987"/>
          <a:ext cx="5673360" cy="2978462"/>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10" name="Rectángulo 9"/>
              <p:cNvSpPr/>
              <p:nvPr/>
            </p:nvSpPr>
            <p:spPr>
              <a:xfrm>
                <a:off x="9250883" y="1785803"/>
                <a:ext cx="1245276"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1">
                              <a:latin typeface="Cambria Math" panose="02040503050406030204" pitchFamily="18" charset="0"/>
                            </a:rPr>
                            <m:t>𝑃𝑄</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en>
                      </m:f>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9250883" y="1785803"/>
                <a:ext cx="1245276" cy="648126"/>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791391" y="3129292"/>
                <a:ext cx="2524024" cy="689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1">
                              <a:latin typeface="Cambria Math" panose="02040503050406030204" pitchFamily="18" charset="0"/>
                            </a:rPr>
                            <m:t>𝑃𝑄𝑁</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1">
                              <a:latin typeface="Cambria Math" panose="02040503050406030204" pitchFamily="18" charset="0"/>
                            </a:rPr>
                            <m:t>𝑃𝑄</m:t>
                          </m:r>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8791391" y="3129292"/>
                <a:ext cx="2524024" cy="689356"/>
              </a:xfrm>
              <a:prstGeom prst="rect">
                <a:avLst/>
              </a:prstGeom>
              <a:blipFill rotWithShape="0">
                <a:blip r:embed="rId5"/>
                <a:stretch>
                  <a:fillRect/>
                </a:stretch>
              </a:blipFill>
            </p:spPr>
            <p:txBody>
              <a:bodyPr/>
              <a:lstStyle/>
              <a:p>
                <a:r>
                  <a:rPr lang="es-EC">
                    <a:noFill/>
                  </a:rPr>
                  <a:t> </a:t>
                </a:r>
              </a:p>
            </p:txBody>
          </p:sp>
        </mc:Fallback>
      </mc:AlternateContent>
      <p:sp>
        <p:nvSpPr>
          <p:cNvPr id="12" name="Rectángulo 11"/>
          <p:cNvSpPr/>
          <p:nvPr/>
        </p:nvSpPr>
        <p:spPr>
          <a:xfrm>
            <a:off x="9072833" y="2831775"/>
            <a:ext cx="1781257" cy="297517"/>
          </a:xfrm>
          <a:prstGeom prst="rect">
            <a:avLst/>
          </a:prstGeom>
        </p:spPr>
        <p:txBody>
          <a:bodyPr wrap="none">
            <a:spAutoFit/>
          </a:bodyPr>
          <a:lstStyle/>
          <a:p>
            <a:pPr>
              <a:lnSpc>
                <a:spcPts val="1560"/>
              </a:lnSpc>
              <a:spcBef>
                <a:spcPts val="375"/>
              </a:spcBef>
              <a:spcAft>
                <a:spcPts val="1125"/>
              </a:spcAft>
            </a:pPr>
            <a:r>
              <a:rPr lang="es-EC" dirty="0">
                <a:solidFill>
                  <a:srgbClr val="4B4B57"/>
                </a:solidFill>
                <a:latin typeface="Arial" panose="020B0604020202020204" pitchFamily="34" charset="0"/>
                <a:ea typeface="Calibri" panose="020F0502020204030204" pitchFamily="34" charset="0"/>
                <a:cs typeface="Times New Roman" panose="02020603050405020304" pitchFamily="18" charset="0"/>
              </a:rPr>
              <a:t>Finito &lt;100.000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8925184" y="1488286"/>
            <a:ext cx="1896673" cy="297517"/>
          </a:xfrm>
          <a:prstGeom prst="rect">
            <a:avLst/>
          </a:prstGeom>
        </p:spPr>
        <p:txBody>
          <a:bodyPr wrap="none">
            <a:spAutoFit/>
          </a:bodyPr>
          <a:lstStyle/>
          <a:p>
            <a:pPr>
              <a:lnSpc>
                <a:spcPts val="1560"/>
              </a:lnSpc>
              <a:spcBef>
                <a:spcPts val="375"/>
              </a:spcBef>
              <a:spcAft>
                <a:spcPts val="1125"/>
              </a:spcAft>
            </a:pPr>
            <a:r>
              <a:rPr lang="es-EC" dirty="0">
                <a:solidFill>
                  <a:srgbClr val="4B4B57"/>
                </a:solidFill>
                <a:latin typeface="Arial" panose="020B0604020202020204" pitchFamily="34" charset="0"/>
                <a:ea typeface="Calibri" panose="020F0502020204030204" pitchFamily="34" charset="0"/>
                <a:cs typeface="Times New Roman" panose="02020603050405020304" pitchFamily="18" charset="0"/>
              </a:rPr>
              <a:t>Infinito &gt;100.000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8691318" y="946193"/>
            <a:ext cx="2544286" cy="297517"/>
          </a:xfrm>
          <a:prstGeom prst="rect">
            <a:avLst/>
          </a:prstGeom>
        </p:spPr>
        <p:txBody>
          <a:bodyPr wrap="none">
            <a:spAutoFit/>
          </a:bodyPr>
          <a:lstStyle/>
          <a:p>
            <a:pPr>
              <a:lnSpc>
                <a:spcPts val="1560"/>
              </a:lnSpc>
              <a:spcBef>
                <a:spcPts val="375"/>
              </a:spcBef>
              <a:spcAft>
                <a:spcPts val="1125"/>
              </a:spcAft>
            </a:pPr>
            <a:r>
              <a:rPr lang="es-EC" dirty="0">
                <a:solidFill>
                  <a:srgbClr val="4B4B57"/>
                </a:solidFill>
                <a:latin typeface="Arial" panose="020B0604020202020204" pitchFamily="34" charset="0"/>
                <a:ea typeface="Calibri" panose="020F0502020204030204" pitchFamily="34" charset="0"/>
                <a:cs typeface="Times New Roman" panose="02020603050405020304" pitchFamily="18" charset="0"/>
              </a:rPr>
              <a:t>Muestreo proporcional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77943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1165" y="1766054"/>
            <a:ext cx="11710834" cy="2862322"/>
          </a:xfrm>
          <a:prstGeom prst="rect">
            <a:avLst/>
          </a:prstGeom>
        </p:spPr>
        <p:txBody>
          <a:bodyPr wrap="none">
            <a:spAutoFit/>
          </a:bodyPr>
          <a:lstStyle/>
          <a:p>
            <a:pPr lvl="0" algn="ctr"/>
            <a:r>
              <a:rPr lang="es-EC" sz="6000" b="1" dirty="0">
                <a:latin typeface="HELVETICA" panose="020B0604020202020204" pitchFamily="34" charset="0"/>
                <a:cs typeface="HELVETICA" panose="020B0604020202020204" pitchFamily="34" charset="0"/>
              </a:rPr>
              <a:t>ANÁLISIS E INTERPRETACIÓN </a:t>
            </a:r>
            <a:endParaRPr lang="es-EC" sz="6000" b="1" dirty="0" smtClean="0">
              <a:latin typeface="HELVETICA" panose="020B0604020202020204" pitchFamily="34" charset="0"/>
              <a:cs typeface="HELVETICA" panose="020B0604020202020204" pitchFamily="34" charset="0"/>
            </a:endParaRPr>
          </a:p>
          <a:p>
            <a:pPr lvl="0" algn="ctr"/>
            <a:r>
              <a:rPr lang="es-EC" sz="6000" b="1" dirty="0" smtClean="0">
                <a:latin typeface="HELVETICA" panose="020B0604020202020204" pitchFamily="34" charset="0"/>
                <a:cs typeface="HELVETICA" panose="020B0604020202020204" pitchFamily="34" charset="0"/>
              </a:rPr>
              <a:t>DE </a:t>
            </a:r>
          </a:p>
          <a:p>
            <a:pPr lvl="0" algn="ctr"/>
            <a:r>
              <a:rPr lang="es-EC" sz="6000" b="1" dirty="0" smtClean="0">
                <a:latin typeface="HELVETICA" panose="020B0604020202020204" pitchFamily="34" charset="0"/>
                <a:cs typeface="HELVETICA" panose="020B0604020202020204" pitchFamily="34" charset="0"/>
              </a:rPr>
              <a:t>RESULTADOS</a:t>
            </a:r>
            <a:endParaRPr lang="es-EC" sz="6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79182519"/>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6151420" y="27710"/>
            <a:ext cx="5500254" cy="1143000"/>
          </a:xfrm>
        </p:spPr>
        <p:txBody>
          <a:bodyPr/>
          <a:lstStyle/>
          <a:p>
            <a:pPr algn="r"/>
            <a:r>
              <a:rPr lang="es-EC"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Interpretación de la entrevista</a:t>
            </a:r>
            <a:endParaRPr lang="es-EC"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3 Diagrama"/>
          <p:cNvGraphicFramePr/>
          <p:nvPr>
            <p:extLst>
              <p:ext uri="{D42A27DB-BD31-4B8C-83A1-F6EECF244321}">
                <p14:modId xmlns:p14="http://schemas.microsoft.com/office/powerpoint/2010/main" val="1352501272"/>
              </p:ext>
            </p:extLst>
          </p:nvPr>
        </p:nvGraphicFramePr>
        <p:xfrm>
          <a:off x="189345" y="331739"/>
          <a:ext cx="8128000" cy="565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8396622" y="1617766"/>
            <a:ext cx="2501227" cy="2720529"/>
          </a:xfrm>
          <a:prstGeom prst="rect">
            <a:avLst/>
          </a:prstGeom>
        </p:spPr>
      </p:pic>
    </p:spTree>
    <p:extLst>
      <p:ext uri="{BB962C8B-B14F-4D97-AF65-F5344CB8AC3E}">
        <p14:creationId xmlns:p14="http://schemas.microsoft.com/office/powerpoint/2010/main" val="2393883800"/>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815167" y="1421801"/>
            <a:ext cx="4295775" cy="2905125"/>
          </a:xfrm>
          <a:prstGeom prst="rect">
            <a:avLst/>
          </a:prstGeom>
          <a:noFill/>
          <a:ln>
            <a:noFill/>
          </a:ln>
        </p:spPr>
      </p:pic>
      <p:sp>
        <p:nvSpPr>
          <p:cNvPr id="4" name="Rectángulo 3"/>
          <p:cNvSpPr/>
          <p:nvPr/>
        </p:nvSpPr>
        <p:spPr>
          <a:xfrm>
            <a:off x="-314793" y="4544891"/>
            <a:ext cx="6096000" cy="307777"/>
          </a:xfrm>
          <a:prstGeom prst="rect">
            <a:avLst/>
          </a:prstGeom>
        </p:spPr>
        <p:txBody>
          <a:bodyPr>
            <a:spAutoFit/>
          </a:bodyPr>
          <a:lstStyle/>
          <a:p>
            <a:pPr indent="457200">
              <a:spcAft>
                <a:spcPts val="0"/>
              </a:spcAft>
            </a:pPr>
            <a:r>
              <a:rPr lang="es-ES" sz="1400"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400" b="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1.- </a:t>
            </a:r>
            <a:r>
              <a:rPr lang="es-E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Componentes del balance general y opciones de financiamiento.</a:t>
            </a:r>
            <a:endParaRPr lang="es-EC"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314247" y="1674676"/>
            <a:ext cx="4164330" cy="1809501"/>
          </a:xfrm>
          <a:prstGeom prst="rect">
            <a:avLst/>
          </a:prstGeom>
          <a:noFill/>
          <a:ln>
            <a:noFill/>
          </a:ln>
        </p:spPr>
      </p:pic>
      <p:sp>
        <p:nvSpPr>
          <p:cNvPr id="6" name="Rectángulo 5"/>
          <p:cNvSpPr/>
          <p:nvPr/>
        </p:nvSpPr>
        <p:spPr>
          <a:xfrm>
            <a:off x="6314247" y="3484177"/>
            <a:ext cx="4047903" cy="615553"/>
          </a:xfrm>
          <a:prstGeom prst="rect">
            <a:avLst/>
          </a:prstGeom>
        </p:spPr>
        <p:txBody>
          <a:bodyPr wrap="none">
            <a:spAutoFit/>
          </a:bodyPr>
          <a:lstStyle/>
          <a:p>
            <a:pPr indent="457200"/>
            <a:endParaRPr lang="es-ES" sz="1600" b="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endParaRPr>
          </a:p>
          <a:p>
            <a:pPr indent="457200"/>
            <a:r>
              <a:rPr lang="es-ES" sz="1600" b="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600"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2</a:t>
            </a:r>
            <a:r>
              <a:rPr lang="es-ES" b="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s-ES"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Papeles del sector público </a:t>
            </a:r>
            <a:endParaRPr lang="es-EC" sz="16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4064499" y="91432"/>
            <a:ext cx="2713884" cy="458074"/>
          </a:xfrm>
          <a:prstGeom prst="rect">
            <a:avLst/>
          </a:prstGeom>
        </p:spPr>
        <p:txBody>
          <a:bodyPr wrap="none">
            <a:spAutoFit/>
          </a:bodyPr>
          <a:lstStyle/>
          <a:p>
            <a:pPr marL="588645" indent="457200" algn="just">
              <a:lnSpc>
                <a:spcPct val="150000"/>
              </a:lnSpc>
              <a:spcAft>
                <a:spcPts val="1000"/>
              </a:spcAft>
            </a:pPr>
            <a:r>
              <a:rPr lang="es-EC" b="1" u="sng" dirty="0" smtClean="0">
                <a:latin typeface="Times New Roman" panose="02020603050405020304" pitchFamily="18" charset="0"/>
                <a:ea typeface="Calibri" panose="020F0502020204030204" pitchFamily="34" charset="0"/>
                <a:cs typeface="Times New Roman" panose="02020603050405020304" pitchFamily="18" charset="0"/>
              </a:rPr>
              <a:t>Títulos Valores</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9499880"/>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p:cNvGraphicFramePr/>
          <p:nvPr>
            <p:extLst>
              <p:ext uri="{D42A27DB-BD31-4B8C-83A1-F6EECF244321}">
                <p14:modId xmlns:p14="http://schemas.microsoft.com/office/powerpoint/2010/main" val="1550033531"/>
              </p:ext>
            </p:extLst>
          </p:nvPr>
        </p:nvGraphicFramePr>
        <p:xfrm>
          <a:off x="598371" y="600404"/>
          <a:ext cx="4401820" cy="233870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0" y="3009317"/>
            <a:ext cx="6096000" cy="307777"/>
          </a:xfrm>
          <a:prstGeom prst="rect">
            <a:avLst/>
          </a:prstGeom>
        </p:spPr>
        <p:txBody>
          <a:bodyPr>
            <a:spAutoFit/>
          </a:bodyPr>
          <a:lstStyle/>
          <a:p>
            <a:pPr indent="457200">
              <a:spcAft>
                <a:spcPts val="0"/>
              </a:spcAft>
            </a:pPr>
            <a:r>
              <a:rPr lang="es-ES" sz="1400" b="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Volumen de operaciones- renta variable  (valor efectivo)</a:t>
            </a:r>
            <a:endParaRPr lang="es-EC"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453383" y="3717443"/>
            <a:ext cx="3569054" cy="276999"/>
          </a:xfrm>
          <a:prstGeom prst="rect">
            <a:avLst/>
          </a:prstGeom>
        </p:spPr>
        <p:txBody>
          <a:bodyPr wrap="none">
            <a:spAutoFit/>
          </a:bodyPr>
          <a:lstStyle/>
          <a:p>
            <a:r>
              <a:rPr lang="es-ES" sz="1200" dirty="0">
                <a:latin typeface="Times New Roman" panose="02020603050405020304" pitchFamily="18" charset="0"/>
                <a:ea typeface="Calibri" panose="020F0502020204030204" pitchFamily="34" charset="0"/>
              </a:rPr>
              <a:t>Holding Tonicorp  a Arca Continental y Coca Cola Mx</a:t>
            </a:r>
            <a:endParaRPr lang="es-EC" sz="1200" dirty="0"/>
          </a:p>
        </p:txBody>
      </p:sp>
      <p:sp>
        <p:nvSpPr>
          <p:cNvPr id="12" name="Rectángulo 11"/>
          <p:cNvSpPr/>
          <p:nvPr/>
        </p:nvSpPr>
        <p:spPr>
          <a:xfrm>
            <a:off x="453383" y="3340377"/>
            <a:ext cx="3510898" cy="307777"/>
          </a:xfrm>
          <a:prstGeom prst="rect">
            <a:avLst/>
          </a:prstGeom>
        </p:spPr>
        <p:txBody>
          <a:bodyPr wrap="none">
            <a:spAutoFit/>
          </a:bodyPr>
          <a:lstStyle/>
          <a:p>
            <a:r>
              <a:rPr lang="es-ES" sz="1400" dirty="0">
                <a:latin typeface="Times New Roman" panose="02020603050405020304" pitchFamily="18" charset="0"/>
                <a:ea typeface="Calibri" panose="020F0502020204030204" pitchFamily="34" charset="0"/>
              </a:rPr>
              <a:t>BIESS  y la Corporación Financiera Nacional </a:t>
            </a:r>
            <a:endParaRPr lang="es-EC" sz="1400" dirty="0"/>
          </a:p>
        </p:txBody>
      </p:sp>
      <p:sp>
        <p:nvSpPr>
          <p:cNvPr id="15" name="Rectángulo 14"/>
          <p:cNvSpPr/>
          <p:nvPr/>
        </p:nvSpPr>
        <p:spPr>
          <a:xfrm>
            <a:off x="3387556" y="13853"/>
            <a:ext cx="3551293" cy="507831"/>
          </a:xfrm>
          <a:prstGeom prst="rect">
            <a:avLst/>
          </a:prstGeom>
        </p:spPr>
        <p:txBody>
          <a:bodyPr wrap="none">
            <a:spAutoFit/>
          </a:bodyPr>
          <a:lstStyle/>
          <a:p>
            <a:pPr marL="588645" indent="457200" algn="just">
              <a:lnSpc>
                <a:spcPct val="150000"/>
              </a:lnSpc>
              <a:spcAft>
                <a:spcPts val="1000"/>
              </a:spcAft>
            </a:pPr>
            <a:r>
              <a:rPr lang="es-EC" b="1" u="sng" dirty="0" smtClean="0">
                <a:latin typeface="Times New Roman" panose="02020603050405020304" pitchFamily="18" charset="0"/>
                <a:ea typeface="Calibri" panose="020F0502020204030204" pitchFamily="34" charset="0"/>
                <a:cs typeface="Times New Roman" panose="02020603050405020304" pitchFamily="18" charset="0"/>
              </a:rPr>
              <a:t>Evolución del mercado.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6" name="Gráfico 15"/>
          <p:cNvGraphicFramePr/>
          <p:nvPr>
            <p:extLst>
              <p:ext uri="{D42A27DB-BD31-4B8C-83A1-F6EECF244321}">
                <p14:modId xmlns:p14="http://schemas.microsoft.com/office/powerpoint/2010/main" val="1246155780"/>
              </p:ext>
            </p:extLst>
          </p:nvPr>
        </p:nvGraphicFramePr>
        <p:xfrm>
          <a:off x="6758336" y="641920"/>
          <a:ext cx="4337685" cy="2508885"/>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2"/>
          <p:cNvSpPr/>
          <p:nvPr/>
        </p:nvSpPr>
        <p:spPr>
          <a:xfrm>
            <a:off x="6410793" y="3147817"/>
            <a:ext cx="5409622" cy="338554"/>
          </a:xfrm>
          <a:prstGeom prst="rect">
            <a:avLst/>
          </a:prstGeom>
        </p:spPr>
        <p:txBody>
          <a:bodyPr wrap="none">
            <a:spAutoFit/>
          </a:bodyPr>
          <a:lstStyle/>
          <a:p>
            <a:r>
              <a:rPr lang="es-ES" sz="1600" b="1" dirty="0">
                <a:solidFill>
                  <a:schemeClr val="accent1">
                    <a:lumMod val="75000"/>
                  </a:schemeClr>
                </a:solidFill>
                <a:latin typeface="Times New Roman" panose="02020603050405020304" pitchFamily="18" charset="0"/>
                <a:ea typeface="Calibri" panose="020F0502020204030204" pitchFamily="34" charset="0"/>
              </a:rPr>
              <a:t>Figura </a:t>
            </a:r>
            <a:r>
              <a:rPr lang="es-ES" sz="1600" b="1" dirty="0" smtClean="0">
                <a:solidFill>
                  <a:schemeClr val="accent1">
                    <a:lumMod val="75000"/>
                  </a:schemeClr>
                </a:solidFill>
                <a:latin typeface="Times New Roman" panose="02020603050405020304" pitchFamily="18" charset="0"/>
                <a:ea typeface="Calibri" panose="020F0502020204030204" pitchFamily="34" charset="0"/>
              </a:rPr>
              <a:t>.- </a:t>
            </a:r>
            <a:r>
              <a:rPr lang="es-ES" sz="1600" dirty="0">
                <a:solidFill>
                  <a:schemeClr val="accent1">
                    <a:lumMod val="75000"/>
                  </a:schemeClr>
                </a:solidFill>
                <a:latin typeface="Times New Roman" panose="02020603050405020304" pitchFamily="18" charset="0"/>
                <a:ea typeface="Calibri" panose="020F0502020204030204" pitchFamily="34" charset="0"/>
              </a:rPr>
              <a:t>Volumen de operaciones- renta fija (valor efectivo)</a:t>
            </a:r>
            <a:endParaRPr lang="es-EC" sz="1600" dirty="0">
              <a:solidFill>
                <a:schemeClr val="accent1">
                  <a:lumMod val="75000"/>
                </a:schemeClr>
              </a:solidFill>
            </a:endParaRPr>
          </a:p>
        </p:txBody>
      </p:sp>
      <p:graphicFrame>
        <p:nvGraphicFramePr>
          <p:cNvPr id="18" name="Gráfico 17"/>
          <p:cNvGraphicFramePr/>
          <p:nvPr>
            <p:extLst>
              <p:ext uri="{D42A27DB-BD31-4B8C-83A1-F6EECF244321}">
                <p14:modId xmlns:p14="http://schemas.microsoft.com/office/powerpoint/2010/main" val="1678749452"/>
              </p:ext>
            </p:extLst>
          </p:nvPr>
        </p:nvGraphicFramePr>
        <p:xfrm>
          <a:off x="3611924" y="3495822"/>
          <a:ext cx="4559300" cy="27660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0203137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2673" y="1854439"/>
            <a:ext cx="4040530" cy="507831"/>
          </a:xfrm>
          <a:prstGeom prst="rect">
            <a:avLst/>
          </a:prstGeom>
        </p:spPr>
        <p:txBody>
          <a:bodyPr wrap="non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2.-  </a:t>
            </a:r>
            <a:r>
              <a:rPr lang="es-EC" dirty="0">
                <a:latin typeface="Times New Roman" panose="02020603050405020304" pitchFamily="18" charset="0"/>
                <a:ea typeface="Calibri" panose="020F0502020204030204" pitchFamily="34" charset="0"/>
                <a:cs typeface="Times New Roman" panose="02020603050405020304" pitchFamily="18" charset="0"/>
              </a:rPr>
              <a:t>¿Qué servicios ofertan?</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1260100203"/>
              </p:ext>
            </p:extLst>
          </p:nvPr>
        </p:nvGraphicFramePr>
        <p:xfrm>
          <a:off x="5328095" y="2015633"/>
          <a:ext cx="5166995" cy="383794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424721" y="3106473"/>
            <a:ext cx="4072328" cy="1754326"/>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El porcentaje </a:t>
            </a:r>
            <a:r>
              <a:rPr lang="es-ES" dirty="0">
                <a:latin typeface="Times New Roman" panose="02020603050405020304" pitchFamily="18" charset="0"/>
                <a:ea typeface="Calibri" panose="020F0502020204030204" pitchFamily="34" charset="0"/>
              </a:rPr>
              <a:t>más alto es el de la compra y venta de valores correspondiente al 92% de entre las casas encuestadas, seguida por el 91% encargándose de la asesoría e información correspondientes a la intermediación  </a:t>
            </a:r>
            <a:r>
              <a:rPr lang="es-ES" dirty="0" smtClean="0">
                <a:latin typeface="Times New Roman" panose="02020603050405020304" pitchFamily="18" charset="0"/>
                <a:ea typeface="Calibri" panose="020F0502020204030204" pitchFamily="34" charset="0"/>
              </a:rPr>
              <a:t>financiera.</a:t>
            </a:r>
            <a:endParaRPr lang="es-EC" dirty="0"/>
          </a:p>
        </p:txBody>
      </p:sp>
      <p:sp>
        <p:nvSpPr>
          <p:cNvPr id="5" name="7 Rectángulo"/>
          <p:cNvSpPr/>
          <p:nvPr/>
        </p:nvSpPr>
        <p:spPr>
          <a:xfrm>
            <a:off x="843110" y="864896"/>
            <a:ext cx="8135998" cy="646331"/>
          </a:xfrm>
          <a:prstGeom prst="rect">
            <a:avLst/>
          </a:prstGeom>
        </p:spPr>
        <p:txBody>
          <a:bodyPr wrap="square">
            <a:spAutoFit/>
          </a:bodyPr>
          <a:lstStyle/>
          <a:p>
            <a:pPr lvl="0" algn="just"/>
            <a:r>
              <a:rPr lang="es-EC" i="1" dirty="0" smtClean="0">
                <a:effectLst>
                  <a:outerShdw blurRad="38100" dist="38100" dir="2700000" algn="tl">
                    <a:srgbClr val="000000">
                      <a:alpha val="43137"/>
                    </a:srgbClr>
                  </a:outerShdw>
                </a:effectLst>
              </a:rPr>
              <a:t>¿</a:t>
            </a:r>
            <a:r>
              <a:rPr lang="es-ES" dirty="0"/>
              <a:t>Las razones y modelos financieros utilizados por las casas de valores permitirán identificar la metodología </a:t>
            </a:r>
            <a:r>
              <a:rPr lang="es-ES" dirty="0" smtClean="0"/>
              <a:t>empleada</a:t>
            </a:r>
            <a:r>
              <a:rPr lang="es-EC" i="1" dirty="0" smtClean="0">
                <a:effectLst>
                  <a:outerShdw blurRad="38100" dist="38100" dir="2700000" algn="tl">
                    <a:srgbClr val="000000">
                      <a:alpha val="43137"/>
                    </a:srgbClr>
                  </a:outerShdw>
                </a:effectLst>
              </a:rPr>
              <a:t>? </a:t>
            </a:r>
            <a:endParaRPr lang="es-EC" dirty="0">
              <a:effectLst>
                <a:outerShdw blurRad="38100" dist="38100" dir="2700000" algn="tl">
                  <a:srgbClr val="000000">
                    <a:alpha val="43137"/>
                  </a:srgbClr>
                </a:outerShdw>
              </a:effectLst>
            </a:endParaRPr>
          </a:p>
        </p:txBody>
      </p:sp>
      <p:sp>
        <p:nvSpPr>
          <p:cNvPr id="6" name="Rectángulo 5"/>
          <p:cNvSpPr/>
          <p:nvPr/>
        </p:nvSpPr>
        <p:spPr>
          <a:xfrm>
            <a:off x="2993186" y="13853"/>
            <a:ext cx="4340034" cy="507831"/>
          </a:xfrm>
          <a:prstGeom prst="rect">
            <a:avLst/>
          </a:prstGeom>
        </p:spPr>
        <p:txBody>
          <a:bodyPr wrap="none">
            <a:spAutoFit/>
          </a:bodyPr>
          <a:lstStyle/>
          <a:p>
            <a:pPr marL="588645" indent="457200" algn="just">
              <a:lnSpc>
                <a:spcPct val="150000"/>
              </a:lnSpc>
              <a:spcAft>
                <a:spcPts val="1000"/>
              </a:spcAft>
            </a:pPr>
            <a:r>
              <a:rPr lang="es-EC" b="1" u="sng" dirty="0">
                <a:latin typeface="Times New Roman" panose="02020603050405020304" pitchFamily="18" charset="0"/>
                <a:ea typeface="Calibri" panose="020F0502020204030204" pitchFamily="34" charset="0"/>
                <a:cs typeface="Times New Roman" panose="02020603050405020304" pitchFamily="18" charset="0"/>
              </a:rPr>
              <a:t>METODOLOGÍA BURSÁTIL.</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546925"/>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224135"/>
            <a:ext cx="8184630" cy="507831"/>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3.-  </a:t>
            </a:r>
            <a:r>
              <a:rPr lang="es-EC" dirty="0">
                <a:latin typeface="Times New Roman" panose="02020603050405020304" pitchFamily="18" charset="0"/>
                <a:ea typeface="Calibri" panose="020F0502020204030204" pitchFamily="34" charset="0"/>
                <a:cs typeface="Times New Roman" panose="02020603050405020304" pitchFamily="18" charset="0"/>
              </a:rPr>
              <a:t>¿Qué modelo financiero utilizan para la evaluación de las acciones?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32645442"/>
              </p:ext>
            </p:extLst>
          </p:nvPr>
        </p:nvGraphicFramePr>
        <p:xfrm>
          <a:off x="526008" y="866877"/>
          <a:ext cx="3371434" cy="1005840"/>
        </p:xfrm>
        <a:graphic>
          <a:graphicData uri="http://schemas.openxmlformats.org/drawingml/2006/table">
            <a:tbl>
              <a:tblPr firstRow="1" firstCol="1" bandRow="1">
                <a:tableStyleId>{5C22544A-7EE6-4342-B048-85BDC9FD1C3A}</a:tableStyleId>
              </a:tblPr>
              <a:tblGrid>
                <a:gridCol w="1374981"/>
                <a:gridCol w="1996453"/>
              </a:tblGrid>
              <a:tr h="190500">
                <a:tc>
                  <a:txBody>
                    <a:bodyPr/>
                    <a:lstStyle/>
                    <a:p>
                      <a:pPr indent="457200" algn="ctr">
                        <a:lnSpc>
                          <a:spcPct val="150000"/>
                        </a:lnSpc>
                        <a:spcAft>
                          <a:spcPts val="0"/>
                        </a:spcAft>
                      </a:pPr>
                      <a:r>
                        <a:rPr lang="es-EC" sz="1100" dirty="0">
                          <a:effectLst/>
                        </a:rPr>
                        <a:t>CONCEPTO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dirty="0">
                          <a:effectLst/>
                        </a:rPr>
                        <a:t>Casas de valores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457200" algn="ctr">
                        <a:lnSpc>
                          <a:spcPct val="150000"/>
                        </a:lnSpc>
                        <a:spcAft>
                          <a:spcPts val="0"/>
                        </a:spcAft>
                      </a:pPr>
                      <a:r>
                        <a:rPr lang="es-EC" sz="11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dirty="0">
                          <a:effectLst/>
                        </a:rPr>
                        <a:t>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457200" algn="ctr">
                        <a:lnSpc>
                          <a:spcPct val="150000"/>
                        </a:lnSpc>
                        <a:spcAft>
                          <a:spcPts val="0"/>
                        </a:spcAft>
                      </a:pPr>
                      <a:r>
                        <a:rPr lang="es-EC" sz="11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457200" algn="ctr">
                        <a:lnSpc>
                          <a:spcPct val="150000"/>
                        </a:lnSpc>
                        <a:spcAft>
                          <a:spcPts val="0"/>
                        </a:spcAft>
                      </a:pPr>
                      <a:r>
                        <a:rPr lang="es-EC" sz="11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dirty="0">
                          <a:effectLst/>
                        </a:rPr>
                        <a:t>17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8" name="Gráfico 7"/>
          <p:cNvGraphicFramePr/>
          <p:nvPr>
            <p:extLst>
              <p:ext uri="{D42A27DB-BD31-4B8C-83A1-F6EECF244321}">
                <p14:modId xmlns:p14="http://schemas.microsoft.com/office/powerpoint/2010/main" val="2991792069"/>
              </p:ext>
            </p:extLst>
          </p:nvPr>
        </p:nvGraphicFramePr>
        <p:xfrm>
          <a:off x="6555698" y="866878"/>
          <a:ext cx="4650569" cy="2895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2566431873"/>
              </p:ext>
            </p:extLst>
          </p:nvPr>
        </p:nvGraphicFramePr>
        <p:xfrm>
          <a:off x="-1" y="2956810"/>
          <a:ext cx="4991725" cy="273945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p:cNvSpPr/>
          <p:nvPr/>
        </p:nvSpPr>
        <p:spPr>
          <a:xfrm>
            <a:off x="6285875" y="4234321"/>
            <a:ext cx="5046688" cy="646331"/>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Los </a:t>
            </a:r>
            <a:r>
              <a:rPr lang="es-ES" dirty="0">
                <a:latin typeface="Times New Roman" panose="02020603050405020304" pitchFamily="18" charset="0"/>
                <a:ea typeface="Calibri" panose="020F0502020204030204" pitchFamily="34" charset="0"/>
              </a:rPr>
              <a:t>índices bursátiles </a:t>
            </a:r>
            <a:r>
              <a:rPr lang="es-ES" dirty="0" smtClean="0">
                <a:latin typeface="Times New Roman" panose="02020603050405020304" pitchFamily="18" charset="0"/>
                <a:ea typeface="Calibri" panose="020F0502020204030204" pitchFamily="34" charset="0"/>
              </a:rPr>
              <a:t>son las herramientas </a:t>
            </a:r>
            <a:r>
              <a:rPr lang="es-ES" dirty="0">
                <a:latin typeface="Times New Roman" panose="02020603050405020304" pitchFamily="18" charset="0"/>
                <a:ea typeface="Calibri" panose="020F0502020204030204" pitchFamily="34" charset="0"/>
              </a:rPr>
              <a:t>más utilizadas con el 16</a:t>
            </a:r>
            <a:r>
              <a:rPr lang="es-ES" dirty="0" smtClean="0">
                <a:latin typeface="Times New Roman" panose="02020603050405020304" pitchFamily="18" charset="0"/>
                <a:ea typeface="Calibri" panose="020F0502020204030204" pitchFamily="34" charset="0"/>
              </a:rPr>
              <a:t>%.</a:t>
            </a:r>
            <a:endParaRPr lang="es-EC" dirty="0"/>
          </a:p>
        </p:txBody>
      </p:sp>
    </p:spTree>
    <p:extLst>
      <p:ext uri="{BB962C8B-B14F-4D97-AF65-F5344CB8AC3E}">
        <p14:creationId xmlns:p14="http://schemas.microsoft.com/office/powerpoint/2010/main" val="308363227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4387" y="179164"/>
            <a:ext cx="8674308" cy="923330"/>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9.-  </a:t>
            </a:r>
            <a:r>
              <a:rPr lang="es-EC" dirty="0">
                <a:latin typeface="Times New Roman" panose="02020603050405020304" pitchFamily="18" charset="0"/>
                <a:ea typeface="Calibri" panose="020F0502020204030204" pitchFamily="34" charset="0"/>
                <a:cs typeface="Times New Roman" panose="02020603050405020304" pitchFamily="18" charset="0"/>
              </a:rPr>
              <a:t>¿Qué razones financieras utilizan en la emisión de papeles/obligaciones/valores genéricos?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169531724"/>
              </p:ext>
            </p:extLst>
          </p:nvPr>
        </p:nvGraphicFramePr>
        <p:xfrm>
          <a:off x="8073191" y="772710"/>
          <a:ext cx="3724068" cy="1793844"/>
        </p:xfrm>
        <a:graphic>
          <a:graphicData uri="http://schemas.openxmlformats.org/drawingml/2006/table">
            <a:tbl>
              <a:tblPr firstRow="1" firstCol="1" bandRow="1">
                <a:tableStyleId>{5C22544A-7EE6-4342-B048-85BDC9FD1C3A}</a:tableStyleId>
              </a:tblPr>
              <a:tblGrid>
                <a:gridCol w="1269260"/>
                <a:gridCol w="1607526"/>
                <a:gridCol w="847282"/>
              </a:tblGrid>
              <a:tr h="454713">
                <a:tc gridSpan="2">
                  <a:txBody>
                    <a:bodyPr/>
                    <a:lstStyle/>
                    <a:p>
                      <a:pPr indent="457200" algn="ctr">
                        <a:lnSpc>
                          <a:spcPct val="150000"/>
                        </a:lnSpc>
                        <a:spcAft>
                          <a:spcPts val="0"/>
                        </a:spcAft>
                      </a:pPr>
                      <a:r>
                        <a:rPr lang="es-EC" sz="1100" dirty="0">
                          <a:effectLst/>
                        </a:rPr>
                        <a:t>Casas de Valores que utilizan razones financieras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15000"/>
                        </a:lnSpc>
                      </a:pPr>
                      <a:endParaRPr lang="es-EC" sz="1100" dirty="0">
                        <a:effectLst/>
                        <a:latin typeface="Calibri" panose="020F0502020204030204" pitchFamily="34" charset="0"/>
                      </a:endParaRPr>
                    </a:p>
                  </a:txBody>
                  <a:tcPr marL="44450" marR="44450" marT="0" marB="0" anchor="b"/>
                </a:tc>
              </a:tr>
              <a:tr h="395814">
                <a:tc>
                  <a:txBody>
                    <a:bodyPr/>
                    <a:lstStyle/>
                    <a:p>
                      <a:pPr indent="457200" algn="l">
                        <a:lnSpc>
                          <a:spcPct val="150000"/>
                        </a:lnSpc>
                        <a:spcAft>
                          <a:spcPts val="0"/>
                        </a:spcAft>
                      </a:pPr>
                      <a:r>
                        <a:rPr lang="es-EC" sz="1100">
                          <a:effectLst/>
                        </a:rPr>
                        <a:t>Concepto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l">
                        <a:lnSpc>
                          <a:spcPct val="150000"/>
                        </a:lnSpc>
                        <a:spcAft>
                          <a:spcPts val="0"/>
                        </a:spcAft>
                      </a:pPr>
                      <a:r>
                        <a:rPr lang="es-EC" sz="1100">
                          <a:effectLst/>
                        </a:rPr>
                        <a:t>Numero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l">
                        <a:lnSpc>
                          <a:spcPct val="150000"/>
                        </a:lnSpc>
                        <a:spcAft>
                          <a:spcPts val="0"/>
                        </a:spcAft>
                      </a:pPr>
                      <a:r>
                        <a:rPr lang="es-EC" sz="11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98370">
                <a:tc>
                  <a:txBody>
                    <a:bodyPr/>
                    <a:lstStyle/>
                    <a:p>
                      <a:pPr indent="457200" algn="l">
                        <a:lnSpc>
                          <a:spcPct val="150000"/>
                        </a:lnSpc>
                        <a:spcAft>
                          <a:spcPts val="0"/>
                        </a:spcAft>
                      </a:pPr>
                      <a:r>
                        <a:rPr lang="es-EC" sz="1100">
                          <a:effectLst/>
                        </a:rPr>
                        <a:t>SI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a:effectLst/>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100">
                          <a:effectLst/>
                        </a:rPr>
                        <a:t>0,82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98370">
                <a:tc>
                  <a:txBody>
                    <a:bodyPr/>
                    <a:lstStyle/>
                    <a:p>
                      <a:pPr indent="457200" algn="l">
                        <a:lnSpc>
                          <a:spcPct val="150000"/>
                        </a:lnSpc>
                        <a:spcAft>
                          <a:spcPts val="0"/>
                        </a:spcAft>
                      </a:pPr>
                      <a:r>
                        <a:rPr lang="es-EC" sz="11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100">
                          <a:effectLst/>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98370">
                <a:tc>
                  <a:txBody>
                    <a:bodyPr/>
                    <a:lstStyle/>
                    <a:p>
                      <a:pPr indent="457200" algn="l">
                        <a:lnSpc>
                          <a:spcPct val="150000"/>
                        </a:lnSpc>
                        <a:spcAft>
                          <a:spcPts val="0"/>
                        </a:spcAft>
                      </a:pPr>
                      <a:r>
                        <a:rPr lang="es-EC" sz="11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100">
                          <a:effectLst/>
                        </a:rPr>
                        <a:t>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C" sz="1100" dirty="0">
                        <a:effectLst/>
                        <a:latin typeface="Calibri" panose="020F0502020204030204" pitchFamily="34" charset="0"/>
                      </a:endParaRPr>
                    </a:p>
                  </a:txBody>
                  <a:tcPr marL="44450" marR="44450" marT="0" marB="0" anchor="b"/>
                </a:tc>
              </a:tr>
            </a:tbl>
          </a:graphicData>
        </a:graphic>
      </p:graphicFrame>
      <p:graphicFrame>
        <p:nvGraphicFramePr>
          <p:cNvPr id="8" name="Gráfico 7"/>
          <p:cNvGraphicFramePr/>
          <p:nvPr>
            <p:extLst>
              <p:ext uri="{D42A27DB-BD31-4B8C-83A1-F6EECF244321}">
                <p14:modId xmlns:p14="http://schemas.microsoft.com/office/powerpoint/2010/main" val="3287037578"/>
              </p:ext>
            </p:extLst>
          </p:nvPr>
        </p:nvGraphicFramePr>
        <p:xfrm>
          <a:off x="179882" y="1701550"/>
          <a:ext cx="6400800" cy="38298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6620655" y="2869741"/>
            <a:ext cx="5161613" cy="1169551"/>
          </a:xfrm>
          <a:prstGeom prst="rect">
            <a:avLst/>
          </a:prstGeom>
        </p:spPr>
        <p:txBody>
          <a:bodyPr wrap="square">
            <a:spAutoFit/>
          </a:bodyPr>
          <a:lstStyle/>
          <a:p>
            <a:r>
              <a:rPr lang="es-ES" sz="1400" dirty="0" smtClean="0">
                <a:latin typeface="Times New Roman" panose="02020603050405020304" pitchFamily="18" charset="0"/>
                <a:ea typeface="Calibri" panose="020F0502020204030204" pitchFamily="34" charset="0"/>
              </a:rPr>
              <a:t>Los </a:t>
            </a:r>
            <a:r>
              <a:rPr lang="es-ES" sz="1400" dirty="0">
                <a:latin typeface="Times New Roman" panose="02020603050405020304" pitchFamily="18" charset="0"/>
                <a:ea typeface="Calibri" panose="020F0502020204030204" pitchFamily="34" charset="0"/>
              </a:rPr>
              <a:t>índices direccionados a la rentabilidad siendo el ROE con el 82% el más utilizados para los análisis del retorno sobre el patrimonio de las acciones ordinarias seguidas por: el margen de utilidad sobre ventas, capacidad básica de generar utilidad, y el Retorno sobre Activos Totales con la ponderación del 76</a:t>
            </a:r>
            <a:r>
              <a:rPr lang="es-ES" sz="1400" dirty="0" smtClean="0">
                <a:latin typeface="Times New Roman" panose="02020603050405020304" pitchFamily="18" charset="0"/>
                <a:ea typeface="Calibri" panose="020F0502020204030204" pitchFamily="34" charset="0"/>
              </a:rPr>
              <a:t>%. </a:t>
            </a:r>
            <a:endParaRPr lang="es-EC" sz="1400" dirty="0"/>
          </a:p>
        </p:txBody>
      </p:sp>
      <p:sp>
        <p:nvSpPr>
          <p:cNvPr id="5" name="Rectángulo 4"/>
          <p:cNvSpPr/>
          <p:nvPr/>
        </p:nvSpPr>
        <p:spPr>
          <a:xfrm>
            <a:off x="6620655" y="4151557"/>
            <a:ext cx="5431437" cy="1384995"/>
          </a:xfrm>
          <a:prstGeom prst="rect">
            <a:avLst/>
          </a:prstGeom>
        </p:spPr>
        <p:txBody>
          <a:bodyPr wrap="square">
            <a:spAutoFit/>
          </a:bodyPr>
          <a:lstStyle/>
          <a:p>
            <a:r>
              <a:rPr lang="es-ES" sz="1400" dirty="0">
                <a:latin typeface="Times New Roman" panose="02020603050405020304" pitchFamily="18" charset="0"/>
                <a:ea typeface="Calibri" panose="020F0502020204030204" pitchFamily="34" charset="0"/>
                <a:cs typeface="Times New Roman" panose="02020603050405020304" pitchFamily="18" charset="0"/>
              </a:rPr>
              <a:t>Seguidas por los </a:t>
            </a:r>
            <a:r>
              <a:rPr lang="es-ES" sz="1400" dirty="0" smtClean="0">
                <a:latin typeface="Times New Roman" panose="02020603050405020304" pitchFamily="18" charset="0"/>
                <a:ea typeface="Calibri" panose="020F0502020204030204" pitchFamily="34" charset="0"/>
                <a:cs typeface="Times New Roman" panose="02020603050405020304" pitchFamily="18" charset="0"/>
              </a:rPr>
              <a:t>índices </a:t>
            </a:r>
            <a:r>
              <a:rPr lang="es-ES" sz="1400" dirty="0">
                <a:latin typeface="Times New Roman" panose="02020603050405020304" pitchFamily="18" charset="0"/>
                <a:ea typeface="Calibri" panose="020F0502020204030204" pitchFamily="34" charset="0"/>
                <a:cs typeface="Times New Roman" panose="02020603050405020304" pitchFamily="18" charset="0"/>
              </a:rPr>
              <a:t>de </a:t>
            </a:r>
            <a:r>
              <a:rPr lang="es-ES" sz="1400" dirty="0" smtClean="0">
                <a:latin typeface="Times New Roman" panose="02020603050405020304" pitchFamily="18" charset="0"/>
                <a:ea typeface="Calibri" panose="020F0502020204030204" pitchFamily="34" charset="0"/>
                <a:cs typeface="Times New Roman" panose="02020603050405020304" pitchFamily="18" charset="0"/>
              </a:rPr>
              <a:t>endeudamiento: </a:t>
            </a:r>
            <a:r>
              <a:rPr lang="es-ES" sz="1400" dirty="0">
                <a:latin typeface="Times New Roman" panose="02020603050405020304" pitchFamily="18" charset="0"/>
                <a:cs typeface="Times New Roman" panose="02020603050405020304" pitchFamily="18" charset="0"/>
              </a:rPr>
              <a:t>deuda total en relación con activos totales, la cobertura de interese (ICI) y cobertura de EBITDA con el 65 </a:t>
            </a:r>
            <a:r>
              <a:rPr lang="es-ES" sz="1400" dirty="0" smtClean="0">
                <a:latin typeface="Times New Roman" panose="02020603050405020304" pitchFamily="18" charset="0"/>
                <a:cs typeface="Times New Roman" panose="02020603050405020304" pitchFamily="18" charset="0"/>
              </a:rPr>
              <a:t>%.</a:t>
            </a:r>
          </a:p>
          <a:p>
            <a:endParaRPr lang="es-ES" sz="1400" dirty="0">
              <a:latin typeface="Times New Roman" panose="02020603050405020304" pitchFamily="18" charset="0"/>
              <a:cs typeface="Times New Roman" panose="02020603050405020304" pitchFamily="18" charset="0"/>
            </a:endParaRPr>
          </a:p>
          <a:p>
            <a:r>
              <a:rPr lang="es-ES" sz="1400" dirty="0" smtClean="0"/>
              <a:t>Los </a:t>
            </a:r>
            <a:r>
              <a:rPr lang="es-ES" sz="1400" dirty="0"/>
              <a:t>índices de administración de los </a:t>
            </a:r>
            <a:r>
              <a:rPr lang="es-ES" sz="1400" dirty="0" smtClean="0"/>
              <a:t>activos, </a:t>
            </a:r>
            <a:r>
              <a:rPr lang="es-ES" sz="1400" dirty="0"/>
              <a:t>rotación de activos no circulantes con el 35%</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90753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35721660"/>
              </p:ext>
            </p:extLst>
          </p:nvPr>
        </p:nvGraphicFramePr>
        <p:xfrm>
          <a:off x="-402107" y="656823"/>
          <a:ext cx="10408992" cy="5434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411293" y="-51063"/>
            <a:ext cx="3260829" cy="707886"/>
          </a:xfrm>
          <a:prstGeom prst="rect">
            <a:avLst/>
          </a:prstGeom>
          <a:noFill/>
        </p:spPr>
        <p:txBody>
          <a:bodyPr wrap="none" lIns="91440" tIns="45720" rIns="91440" bIns="45720">
            <a:spAutoFit/>
          </a:bodyPr>
          <a:lstStyle/>
          <a:p>
            <a:r>
              <a:rPr lang="es-E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elvetica" panose="020B0604020202020204" pitchFamily="34" charset="0"/>
                <a:cs typeface="Helvetica" panose="020B0604020202020204" pitchFamily="34" charset="0"/>
              </a:rPr>
              <a:t>CONTENIDO</a:t>
            </a:r>
            <a:endParaRPr lang="es-E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Helvetica" panose="020B0604020202020204" pitchFamily="34" charset="0"/>
              <a:cs typeface="Helvetica" panose="020B0604020202020204" pitchFamily="34" charset="0"/>
            </a:endParaRPr>
          </a:p>
        </p:txBody>
      </p:sp>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1341" r="12308"/>
          <a:stretch/>
        </p:blipFill>
        <p:spPr bwMode="auto">
          <a:xfrm>
            <a:off x="9715211" y="2133601"/>
            <a:ext cx="2189018" cy="257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030675"/>
      </p:ext>
    </p:extLst>
  </p:cSld>
  <p:clrMapOvr>
    <a:masterClrMapping/>
  </p:clrMapOvr>
  <p:transition spd="slow"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3731" y="0"/>
            <a:ext cx="10043410" cy="507831"/>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10.-  </a:t>
            </a:r>
            <a:r>
              <a:rPr lang="es-EC" dirty="0">
                <a:latin typeface="Times New Roman" panose="02020603050405020304" pitchFamily="18" charset="0"/>
                <a:ea typeface="Calibri" panose="020F0502020204030204" pitchFamily="34" charset="0"/>
                <a:cs typeface="Times New Roman" panose="02020603050405020304" pitchFamily="18" charset="0"/>
              </a:rPr>
              <a:t>¿Según los índices bursátiles cuales emplean para la evaluación de acciones o bonos?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4228271187"/>
              </p:ext>
            </p:extLst>
          </p:nvPr>
        </p:nvGraphicFramePr>
        <p:xfrm>
          <a:off x="570354" y="1102613"/>
          <a:ext cx="4751153" cy="30381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467061931"/>
              </p:ext>
            </p:extLst>
          </p:nvPr>
        </p:nvGraphicFramePr>
        <p:xfrm>
          <a:off x="5683770" y="693294"/>
          <a:ext cx="6023548" cy="297929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1069297" y="4140795"/>
            <a:ext cx="10158336" cy="923330"/>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Los índices bursátiles de PRECIO-UTILIDAD  y DIVIDENDO-PRECIO  (YIELD), se encuentra entre los más utilizados con el 76% de frecuencia, seguido por el índice de PRESENCIA BURSATIL que tiene el 71% de frecuencia de utilización, la CAPITALIZACIÓN BURSÁTIL tiene una frecuencia de uso del 65% </a:t>
            </a:r>
            <a:endParaRPr lang="es-EC" dirty="0"/>
          </a:p>
        </p:txBody>
      </p:sp>
    </p:spTree>
    <p:extLst>
      <p:ext uri="{BB962C8B-B14F-4D97-AF65-F5344CB8AC3E}">
        <p14:creationId xmlns:p14="http://schemas.microsoft.com/office/powerpoint/2010/main" val="384762530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927" y="119204"/>
            <a:ext cx="8584367" cy="923330"/>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15.-  </a:t>
            </a:r>
            <a:r>
              <a:rPr lang="es-EC" dirty="0">
                <a:latin typeface="Times New Roman" panose="02020603050405020304" pitchFamily="18" charset="0"/>
                <a:ea typeface="Calibri" panose="020F0502020204030204" pitchFamily="34" charset="0"/>
                <a:cs typeface="Times New Roman" panose="02020603050405020304" pitchFamily="18" charset="0"/>
              </a:rPr>
              <a:t>¿Utilizan algún tipo de metodología para determinar la tasa/precio de valoración?</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823567884"/>
              </p:ext>
            </p:extLst>
          </p:nvPr>
        </p:nvGraphicFramePr>
        <p:xfrm>
          <a:off x="3060475" y="1319399"/>
          <a:ext cx="5139145" cy="244313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529651" y="4153671"/>
            <a:ext cx="8434467" cy="923330"/>
          </a:xfrm>
          <a:prstGeom prst="rect">
            <a:avLst/>
          </a:prstGeom>
        </p:spPr>
        <p:txBody>
          <a:bodyPr wrap="square">
            <a:spAutoFit/>
          </a:bodyPr>
          <a:lstStyle/>
          <a:p>
            <a:pPr indent="180340" algn="just">
              <a:lnSpc>
                <a:spcPct val="150000"/>
              </a:lnSpc>
              <a:spcAft>
                <a:spcPts val="10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El 35</a:t>
            </a:r>
            <a:r>
              <a:rPr lang="es-ES" dirty="0">
                <a:latin typeface="Times New Roman" panose="02020603050405020304" pitchFamily="18" charset="0"/>
                <a:ea typeface="Calibri" panose="020F0502020204030204" pitchFamily="34" charset="0"/>
                <a:cs typeface="Times New Roman" panose="02020603050405020304" pitchFamily="18" charset="0"/>
              </a:rPr>
              <a:t>% afirman que se tiene utilizando métodos como el descuento de flujos- WACC, CAPM, vectores de precio, PER, Q-TOBIN  entre otros.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3691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0746" y="162062"/>
            <a:ext cx="4055662" cy="507831"/>
          </a:xfrm>
          <a:prstGeom prst="rect">
            <a:avLst/>
          </a:prstGeom>
        </p:spPr>
        <p:txBody>
          <a:bodyPr wrap="none">
            <a:spAutoFit/>
          </a:bodyPr>
          <a:lstStyle/>
          <a:p>
            <a:pPr marL="588645" indent="457200" algn="just">
              <a:lnSpc>
                <a:spcPct val="150000"/>
              </a:lnSpc>
              <a:spcAft>
                <a:spcPts val="1000"/>
              </a:spcAft>
            </a:pPr>
            <a:r>
              <a:rPr lang="es-EC" b="1" u="sng" dirty="0">
                <a:latin typeface="Times New Roman" panose="02020603050405020304" pitchFamily="18" charset="0"/>
                <a:ea typeface="Calibri" panose="020F0502020204030204" pitchFamily="34" charset="0"/>
                <a:cs typeface="Times New Roman" panose="02020603050405020304" pitchFamily="18" charset="0"/>
              </a:rPr>
              <a:t>TECNOLOGÍA BURSÁTIL</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289810" y="793761"/>
            <a:ext cx="7969770" cy="507831"/>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5.- </a:t>
            </a:r>
            <a:r>
              <a:rPr lang="es-EC" dirty="0">
                <a:latin typeface="Times New Roman" panose="02020603050405020304" pitchFamily="18" charset="0"/>
                <a:ea typeface="Calibri" panose="020F0502020204030204" pitchFamily="34" charset="0"/>
                <a:cs typeface="Times New Roman" panose="02020603050405020304" pitchFamily="18" charset="0"/>
              </a:rPr>
              <a:t>¿Utilizan algún tipo de simulador o juego de bolsa?</a:t>
            </a:r>
            <a:r>
              <a:rPr lang="es-EC" b="1"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1828385536"/>
              </p:ext>
            </p:extLst>
          </p:nvPr>
        </p:nvGraphicFramePr>
        <p:xfrm>
          <a:off x="643406" y="1301592"/>
          <a:ext cx="4219575" cy="23431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09338" y="4174362"/>
            <a:ext cx="6096000" cy="923330"/>
          </a:xfrm>
          <a:prstGeom prst="rect">
            <a:avLst/>
          </a:prstGeom>
        </p:spPr>
        <p:txBody>
          <a:bodyPr>
            <a:spAutoFit/>
          </a:bodyPr>
          <a:lstStyle/>
          <a:p>
            <a:r>
              <a:rPr lang="es-ES" dirty="0" smtClean="0">
                <a:latin typeface="Times New Roman" panose="02020603050405020304" pitchFamily="18" charset="0"/>
                <a:ea typeface="Calibri" panose="020F0502020204030204" pitchFamily="34" charset="0"/>
              </a:rPr>
              <a:t>El </a:t>
            </a:r>
            <a:r>
              <a:rPr lang="es-ES" dirty="0">
                <a:latin typeface="Times New Roman" panose="02020603050405020304" pitchFamily="18" charset="0"/>
                <a:ea typeface="Calibri" panose="020F0502020204030204" pitchFamily="34" charset="0"/>
              </a:rPr>
              <a:t>35% determina que utilizan software propios de la empresa que permite dar seguimiento a las operaciones mediante la simulación de cuadros </a:t>
            </a:r>
            <a:r>
              <a:rPr lang="es-ES" dirty="0" smtClean="0">
                <a:latin typeface="Times New Roman" panose="02020603050405020304" pitchFamily="18" charset="0"/>
                <a:ea typeface="Calibri" panose="020F0502020204030204" pitchFamily="34" charset="0"/>
              </a:rPr>
              <a:t>estadísticos</a:t>
            </a:r>
            <a:r>
              <a:rPr lang="es-ES" dirty="0">
                <a:latin typeface="Times New Roman" panose="02020603050405020304" pitchFamily="18" charset="0"/>
                <a:ea typeface="Calibri" panose="020F0502020204030204" pitchFamily="34" charset="0"/>
              </a:rPr>
              <a:t>.</a:t>
            </a:r>
            <a:endParaRPr lang="es-EC"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024443" y="1598469"/>
            <a:ext cx="4161790" cy="2279015"/>
          </a:xfrm>
          <a:prstGeom prst="rect">
            <a:avLst/>
          </a:prstGeom>
          <a:noFill/>
          <a:ln>
            <a:noFill/>
          </a:ln>
        </p:spPr>
      </p:pic>
    </p:spTree>
    <p:extLst>
      <p:ext uri="{BB962C8B-B14F-4D97-AF65-F5344CB8AC3E}">
        <p14:creationId xmlns:p14="http://schemas.microsoft.com/office/powerpoint/2010/main" val="2362734277"/>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0"/>
            <a:ext cx="8904157" cy="507831"/>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6.-  </a:t>
            </a:r>
            <a:r>
              <a:rPr lang="es-EC" dirty="0">
                <a:latin typeface="Times New Roman" panose="02020603050405020304" pitchFamily="18" charset="0"/>
                <a:ea typeface="Calibri" panose="020F0502020204030204" pitchFamily="34" charset="0"/>
                <a:cs typeface="Times New Roman" panose="02020603050405020304" pitchFamily="18" charset="0"/>
              </a:rPr>
              <a:t>¿Utilizan tecnología bursátil para evaluar una acción o cartera de acciones?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00652720"/>
              </p:ext>
            </p:extLst>
          </p:nvPr>
        </p:nvGraphicFramePr>
        <p:xfrm>
          <a:off x="3039111" y="785968"/>
          <a:ext cx="5235460" cy="275733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964368" y="3648232"/>
            <a:ext cx="10203304" cy="1338828"/>
          </a:xfrm>
          <a:prstGeom prst="rect">
            <a:avLst/>
          </a:prstGeom>
        </p:spPr>
        <p:txBody>
          <a:bodyPr wrap="square">
            <a:spAutoFit/>
          </a:bodyPr>
          <a:lstStyle/>
          <a:p>
            <a:pPr indent="180340" algn="just">
              <a:lnSpc>
                <a:spcPct val="150000"/>
              </a:lnSpc>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El 82% de las casas de valores encuestadas manifiestan que no  realizan ningún tipo de simulación o aplicación de tecnología bursátil para la evaluación de acciones o cartera de acciones. Mientras que el 18% si lo utilizan, tomando en consideración los softwares propios de la empresa.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590144"/>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9672" y="179164"/>
            <a:ext cx="8974111" cy="923330"/>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7.-  </a:t>
            </a:r>
            <a:r>
              <a:rPr lang="es-EC" dirty="0">
                <a:latin typeface="Times New Roman" panose="02020603050405020304" pitchFamily="18" charset="0"/>
                <a:ea typeface="Calibri" panose="020F0502020204030204" pitchFamily="34" charset="0"/>
                <a:cs typeface="Times New Roman" panose="02020603050405020304" pitchFamily="18" charset="0"/>
              </a:rPr>
              <a:t>¿Utilizan tecnología bursátil para el monitoreo y recuperación de instrumentos financieros?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516806450"/>
              </p:ext>
            </p:extLst>
          </p:nvPr>
        </p:nvGraphicFramePr>
        <p:xfrm>
          <a:off x="3003341" y="1372317"/>
          <a:ext cx="4971426" cy="272709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204208" y="4099411"/>
            <a:ext cx="9483779" cy="923330"/>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El 24</a:t>
            </a:r>
            <a:r>
              <a:rPr lang="es-ES" dirty="0">
                <a:latin typeface="Times New Roman" panose="02020603050405020304" pitchFamily="18" charset="0"/>
                <a:ea typeface="Calibri" panose="020F0502020204030204" pitchFamily="34" charset="0"/>
              </a:rPr>
              <a:t>% mencionan que emplean los software creados en la empresa para su evaluación, así también utiliza el programa SICAV como medio de evaluación. El SICAV es un proceso automático que tiene módulos para el correcto manejo de Back, Front Office. </a:t>
            </a:r>
            <a:endParaRPr lang="es-EC" dirty="0"/>
          </a:p>
        </p:txBody>
      </p:sp>
    </p:spTree>
    <p:extLst>
      <p:ext uri="{BB962C8B-B14F-4D97-AF65-F5344CB8AC3E}">
        <p14:creationId xmlns:p14="http://schemas.microsoft.com/office/powerpoint/2010/main" val="3458557255"/>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5261" y="0"/>
            <a:ext cx="4795352" cy="507831"/>
          </a:xfrm>
          <a:prstGeom prst="rect">
            <a:avLst/>
          </a:prstGeom>
        </p:spPr>
        <p:txBody>
          <a:bodyPr wrap="none">
            <a:spAutoFit/>
          </a:bodyPr>
          <a:lstStyle/>
          <a:p>
            <a:pPr marL="588645" indent="457200" algn="just">
              <a:lnSpc>
                <a:spcPct val="150000"/>
              </a:lnSpc>
              <a:spcAft>
                <a:spcPts val="1000"/>
              </a:spcAft>
            </a:pPr>
            <a:r>
              <a:rPr lang="es-EC" b="1" u="sng" dirty="0">
                <a:latin typeface="Times New Roman" panose="02020603050405020304" pitchFamily="18" charset="0"/>
                <a:ea typeface="Calibri" panose="020F0502020204030204" pitchFamily="34" charset="0"/>
                <a:cs typeface="Times New Roman" panose="02020603050405020304" pitchFamily="18" charset="0"/>
              </a:rPr>
              <a:t>ASESORAMIENTO AL CLIENTE.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159239" y="507831"/>
            <a:ext cx="9723619" cy="923330"/>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4.-  </a:t>
            </a:r>
            <a:r>
              <a:rPr lang="es-EC" dirty="0">
                <a:latin typeface="Times New Roman" panose="02020603050405020304" pitchFamily="18" charset="0"/>
                <a:ea typeface="Calibri" panose="020F0502020204030204" pitchFamily="34" charset="0"/>
                <a:cs typeface="Times New Roman" panose="02020603050405020304" pitchFamily="18" charset="0"/>
              </a:rPr>
              <a:t>¿Para la evaluación de la acción calculan el valor intrínseco versus el valor de mercado?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601218159"/>
              </p:ext>
            </p:extLst>
          </p:nvPr>
        </p:nvGraphicFramePr>
        <p:xfrm>
          <a:off x="4200290" y="1304925"/>
          <a:ext cx="4391025" cy="24193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573967" y="3939383"/>
            <a:ext cx="9173982" cy="1338828"/>
          </a:xfrm>
          <a:prstGeom prst="rect">
            <a:avLst/>
          </a:prstGeom>
        </p:spPr>
        <p:txBody>
          <a:bodyPr wrap="square">
            <a:spAutoFit/>
          </a:bodyPr>
          <a:lstStyle/>
          <a:p>
            <a:pPr indent="180340" algn="just">
              <a:lnSpc>
                <a:spcPct val="150000"/>
              </a:lnSpc>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EL 47% de los encuestados realizan el cálculo del valor intrínseco vs el mercado,  mediante diferentes herramientas, entre ellas: fluctuación de precios, el valor presente, comparaciones del valor contable de la acción y los dividendos de la misma.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4644891"/>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4523" y="149185"/>
            <a:ext cx="8674309" cy="507831"/>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11.-  </a:t>
            </a:r>
            <a:r>
              <a:rPr lang="es-EC" dirty="0">
                <a:latin typeface="Times New Roman" panose="02020603050405020304" pitchFamily="18" charset="0"/>
                <a:ea typeface="Calibri" panose="020F0502020204030204" pitchFamily="34" charset="0"/>
                <a:cs typeface="Times New Roman" panose="02020603050405020304" pitchFamily="18" charset="0"/>
              </a:rPr>
              <a:t>Para el asesoramiento al inversionista que tipo de información considera.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1444837988"/>
              </p:ext>
            </p:extLst>
          </p:nvPr>
        </p:nvGraphicFramePr>
        <p:xfrm>
          <a:off x="3300334" y="941380"/>
          <a:ext cx="5813685" cy="302312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693888" y="4309274"/>
            <a:ext cx="9084039" cy="923330"/>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Los </a:t>
            </a:r>
            <a:r>
              <a:rPr lang="es-ES" dirty="0">
                <a:latin typeface="Times New Roman" panose="02020603050405020304" pitchFamily="18" charset="0"/>
                <a:ea typeface="Calibri" panose="020F0502020204030204" pitchFamily="34" charset="0"/>
              </a:rPr>
              <a:t>estados financieros son los que se utilizan siempre, así también los estados trimestrales son utilizados con una frecuencia del 65% entre los analistas, mientras que el uso de la prensa económica como los informes de otros analistas su frecuencias del 53% </a:t>
            </a:r>
            <a:endParaRPr lang="es-EC" dirty="0"/>
          </a:p>
        </p:txBody>
      </p:sp>
    </p:spTree>
    <p:extLst>
      <p:ext uri="{BB962C8B-B14F-4D97-AF65-F5344CB8AC3E}">
        <p14:creationId xmlns:p14="http://schemas.microsoft.com/office/powerpoint/2010/main" val="2078944609"/>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9592" y="209145"/>
            <a:ext cx="8674309" cy="923330"/>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12.-  </a:t>
            </a:r>
            <a:r>
              <a:rPr lang="es-EC" dirty="0">
                <a:latin typeface="Times New Roman" panose="02020603050405020304" pitchFamily="18" charset="0"/>
                <a:ea typeface="Calibri" panose="020F0502020204030204" pitchFamily="34" charset="0"/>
                <a:cs typeface="Times New Roman" panose="02020603050405020304" pitchFamily="18" charset="0"/>
              </a:rPr>
              <a:t>¿Según los servicios prestados cuales son los valores tarifarios y su periodo de cobro?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332711914"/>
              </p:ext>
            </p:extLst>
          </p:nvPr>
        </p:nvGraphicFramePr>
        <p:xfrm>
          <a:off x="961869" y="1967459"/>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6107524" y="1449028"/>
            <a:ext cx="5050155" cy="3660140"/>
          </a:xfrm>
          <a:prstGeom prst="rect">
            <a:avLst/>
          </a:prstGeom>
          <a:noFill/>
          <a:ln>
            <a:noFill/>
          </a:ln>
        </p:spPr>
      </p:pic>
    </p:spTree>
    <p:extLst>
      <p:ext uri="{BB962C8B-B14F-4D97-AF65-F5344CB8AC3E}">
        <p14:creationId xmlns:p14="http://schemas.microsoft.com/office/powerpoint/2010/main" val="2025798529"/>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4655" y="164175"/>
            <a:ext cx="10493115" cy="507831"/>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16.-  </a:t>
            </a:r>
            <a:r>
              <a:rPr lang="es-EC" dirty="0">
                <a:latin typeface="Times New Roman" panose="02020603050405020304" pitchFamily="18" charset="0"/>
                <a:ea typeface="Calibri" panose="020F0502020204030204" pitchFamily="34" charset="0"/>
                <a:cs typeface="Times New Roman" panose="02020603050405020304" pitchFamily="18" charset="0"/>
              </a:rPr>
              <a:t>¿Cuáles son algunas medidas de transparencia en la Casa de Valor………..?</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958061003"/>
              </p:ext>
            </p:extLst>
          </p:nvPr>
        </p:nvGraphicFramePr>
        <p:xfrm>
          <a:off x="1703475" y="895334"/>
          <a:ext cx="7885025" cy="3308366"/>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665360" y="4512273"/>
            <a:ext cx="3438525" cy="771525"/>
          </a:xfrm>
          <a:prstGeom prst="rect">
            <a:avLst/>
          </a:prstGeom>
          <a:noFill/>
          <a:ln>
            <a:noFill/>
          </a:ln>
        </p:spPr>
      </p:pic>
      <p:sp>
        <p:nvSpPr>
          <p:cNvPr id="5" name="Rectángulo 4"/>
          <p:cNvSpPr/>
          <p:nvPr/>
        </p:nvSpPr>
        <p:spPr>
          <a:xfrm>
            <a:off x="1998688" y="5283798"/>
            <a:ext cx="6096000" cy="400110"/>
          </a:xfrm>
          <a:prstGeom prst="rect">
            <a:avLst/>
          </a:prstGeom>
        </p:spPr>
        <p:txBody>
          <a:bodyPr>
            <a:spAutoFit/>
          </a:bodyPr>
          <a:lstStyle/>
          <a:p>
            <a:pPr indent="457200" algn="just">
              <a:spcAft>
                <a:spcPts val="0"/>
              </a:spcAft>
            </a:pPr>
            <a:r>
              <a:rPr lang="es-ES" sz="1000" b="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Figura </a:t>
            </a:r>
            <a:r>
              <a:rPr lang="es-ES" sz="1000"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48.- </a:t>
            </a:r>
            <a:r>
              <a:rPr lang="es-ES" sz="1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ARASCO Administradora de Riesgos y Auditoria en </a:t>
            </a:r>
            <a:r>
              <a:rPr lang="es-ES" sz="1000"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rPr>
              <a:t>Seguridad</a:t>
            </a:r>
            <a:endParaRPr lang="es-EC" sz="1000" i="1" dirty="0" smtClean="0">
              <a:solidFill>
                <a:srgbClr val="1F497D"/>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es-EC" sz="1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a:t>
            </a: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000" dirty="0">
                <a:latin typeface="Times New Roman" panose="02020603050405020304" pitchFamily="18" charset="0"/>
                <a:ea typeface="Calibri" panose="020F0502020204030204" pitchFamily="34" charset="0"/>
                <a:cs typeface="Times New Roman" panose="02020603050405020304" pitchFamily="18" charset="0"/>
              </a:rPr>
              <a:t>(ARASCO, s.f</a:t>
            </a:r>
            <a:r>
              <a:rPr lang="es-EC" sz="1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sz="1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145528"/>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859" y="0"/>
            <a:ext cx="11402518" cy="923330"/>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Pregunta 17.-  </a:t>
            </a:r>
            <a:r>
              <a:rPr lang="es-EC" dirty="0">
                <a:latin typeface="Times New Roman" panose="02020603050405020304" pitchFamily="18" charset="0"/>
                <a:ea typeface="Calibri" panose="020F0502020204030204" pitchFamily="34" charset="0"/>
                <a:cs typeface="Times New Roman" panose="02020603050405020304" pitchFamily="18" charset="0"/>
              </a:rPr>
              <a:t>¿De qué manera la Casa de Valor…………… incentiva al crecimiento de las inversiones en la Bolsa de Valores del país?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653692805"/>
              </p:ext>
            </p:extLst>
          </p:nvPr>
        </p:nvGraphicFramePr>
        <p:xfrm>
          <a:off x="1100736" y="1125583"/>
          <a:ext cx="9827094" cy="4435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6591744"/>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60218" y="665202"/>
            <a:ext cx="3976255" cy="461665"/>
          </a:xfrm>
          <a:prstGeom prst="rect">
            <a:avLst/>
          </a:prstGeom>
          <a:noFill/>
        </p:spPr>
        <p:txBody>
          <a:bodyPr wrap="square" rtlCol="0">
            <a:spAutoFit/>
          </a:bodyPr>
          <a:lstStyle/>
          <a:p>
            <a:r>
              <a:rPr lang="es-EC" sz="2400" b="1" dirty="0" smtClean="0"/>
              <a:t>Objeto de Estudio</a:t>
            </a:r>
            <a:endParaRPr lang="es-EC" sz="2400" b="1" dirty="0"/>
          </a:p>
        </p:txBody>
      </p:sp>
      <p:sp>
        <p:nvSpPr>
          <p:cNvPr id="2" name="AutoShape 6" descr="Resultado de imagen para p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8" descr="Resultado de imagen para p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0" descr="Resultado de imagen para p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12" descr="Resultado de imagen para pym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7926067" y="2093594"/>
            <a:ext cx="2295525" cy="3019425"/>
          </a:xfrm>
          <a:prstGeom prst="rect">
            <a:avLst/>
          </a:prstGeom>
          <a:noFill/>
          <a:ln>
            <a:noFill/>
          </a:ln>
        </p:spPr>
      </p:pic>
      <p:pic>
        <p:nvPicPr>
          <p:cNvPr id="8" name="Imagen 7"/>
          <p:cNvPicPr>
            <a:picLocks noChangeAspect="1"/>
          </p:cNvPicPr>
          <p:nvPr/>
        </p:nvPicPr>
        <p:blipFill>
          <a:blip r:embed="rId3"/>
          <a:stretch>
            <a:fillRect/>
          </a:stretch>
        </p:blipFill>
        <p:spPr>
          <a:xfrm>
            <a:off x="4217886" y="1699848"/>
            <a:ext cx="2857500" cy="866775"/>
          </a:xfrm>
          <a:prstGeom prst="rect">
            <a:avLst/>
          </a:prstGeom>
        </p:spPr>
      </p:pic>
      <p:pic>
        <p:nvPicPr>
          <p:cNvPr id="9" name="Imagen 8"/>
          <p:cNvPicPr>
            <a:picLocks noChangeAspect="1"/>
          </p:cNvPicPr>
          <p:nvPr/>
        </p:nvPicPr>
        <p:blipFill>
          <a:blip r:embed="rId4"/>
          <a:stretch>
            <a:fillRect/>
          </a:stretch>
        </p:blipFill>
        <p:spPr>
          <a:xfrm>
            <a:off x="4369199" y="2766531"/>
            <a:ext cx="2266950" cy="657225"/>
          </a:xfrm>
          <a:prstGeom prst="rect">
            <a:avLst/>
          </a:prstGeom>
        </p:spPr>
      </p:pic>
      <p:pic>
        <p:nvPicPr>
          <p:cNvPr id="10" name="Imagen 9"/>
          <p:cNvPicPr>
            <a:picLocks noChangeAspect="1"/>
          </p:cNvPicPr>
          <p:nvPr/>
        </p:nvPicPr>
        <p:blipFill>
          <a:blip r:embed="rId5"/>
          <a:stretch>
            <a:fillRect/>
          </a:stretch>
        </p:blipFill>
        <p:spPr>
          <a:xfrm>
            <a:off x="4708762" y="3663306"/>
            <a:ext cx="1685925" cy="504825"/>
          </a:xfrm>
          <a:prstGeom prst="rect">
            <a:avLst/>
          </a:prstGeom>
        </p:spPr>
      </p:pic>
      <p:pic>
        <p:nvPicPr>
          <p:cNvPr id="11" name="Imagen 10"/>
          <p:cNvPicPr>
            <a:picLocks noChangeAspect="1"/>
          </p:cNvPicPr>
          <p:nvPr/>
        </p:nvPicPr>
        <p:blipFill>
          <a:blip r:embed="rId6"/>
          <a:stretch>
            <a:fillRect/>
          </a:stretch>
        </p:blipFill>
        <p:spPr>
          <a:xfrm>
            <a:off x="4379136" y="4457379"/>
            <a:ext cx="1057275" cy="381000"/>
          </a:xfrm>
          <a:prstGeom prst="rect">
            <a:avLst/>
          </a:prstGeom>
        </p:spPr>
      </p:pic>
      <p:pic>
        <p:nvPicPr>
          <p:cNvPr id="13" name="Imagen 12"/>
          <p:cNvPicPr>
            <a:picLocks noChangeAspect="1"/>
          </p:cNvPicPr>
          <p:nvPr/>
        </p:nvPicPr>
        <p:blipFill>
          <a:blip r:embed="rId7"/>
          <a:stretch>
            <a:fillRect/>
          </a:stretch>
        </p:blipFill>
        <p:spPr>
          <a:xfrm>
            <a:off x="278079" y="1479331"/>
            <a:ext cx="3400425" cy="4514850"/>
          </a:xfrm>
          <a:prstGeom prst="rect">
            <a:avLst/>
          </a:prstGeom>
        </p:spPr>
      </p:pic>
      <p:pic>
        <p:nvPicPr>
          <p:cNvPr id="14" name="Imagen 13"/>
          <p:cNvPicPr>
            <a:picLocks noChangeAspect="1"/>
          </p:cNvPicPr>
          <p:nvPr/>
        </p:nvPicPr>
        <p:blipFill>
          <a:blip r:embed="rId8"/>
          <a:stretch>
            <a:fillRect/>
          </a:stretch>
        </p:blipFill>
        <p:spPr>
          <a:xfrm>
            <a:off x="7926067" y="1126867"/>
            <a:ext cx="2181225" cy="819150"/>
          </a:xfrm>
          <a:prstGeom prst="rect">
            <a:avLst/>
          </a:prstGeom>
        </p:spPr>
      </p:pic>
      <p:pic>
        <p:nvPicPr>
          <p:cNvPr id="15" name="Imagen 14"/>
          <p:cNvPicPr>
            <a:picLocks noChangeAspect="1"/>
          </p:cNvPicPr>
          <p:nvPr/>
        </p:nvPicPr>
        <p:blipFill>
          <a:blip r:embed="rId9"/>
          <a:stretch>
            <a:fillRect/>
          </a:stretch>
        </p:blipFill>
        <p:spPr>
          <a:xfrm>
            <a:off x="5019263" y="5038287"/>
            <a:ext cx="1124468" cy="688737"/>
          </a:xfrm>
          <a:prstGeom prst="rect">
            <a:avLst/>
          </a:prstGeom>
        </p:spPr>
      </p:pic>
      <p:pic>
        <p:nvPicPr>
          <p:cNvPr id="16" name="Imagen 15"/>
          <p:cNvPicPr>
            <a:picLocks noChangeAspect="1"/>
          </p:cNvPicPr>
          <p:nvPr/>
        </p:nvPicPr>
        <p:blipFill>
          <a:blip r:embed="rId10"/>
          <a:stretch>
            <a:fillRect/>
          </a:stretch>
        </p:blipFill>
        <p:spPr>
          <a:xfrm>
            <a:off x="5646636" y="4496480"/>
            <a:ext cx="1713150" cy="449918"/>
          </a:xfrm>
          <a:prstGeom prst="rect">
            <a:avLst/>
          </a:prstGeom>
        </p:spPr>
      </p:pic>
    </p:spTree>
    <p:extLst>
      <p:ext uri="{BB962C8B-B14F-4D97-AF65-F5344CB8AC3E}">
        <p14:creationId xmlns:p14="http://schemas.microsoft.com/office/powerpoint/2010/main" val="196016219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9"/>
          <p:cNvSpPr/>
          <p:nvPr/>
        </p:nvSpPr>
        <p:spPr>
          <a:xfrm>
            <a:off x="-1" y="-36428"/>
            <a:ext cx="12192001" cy="584775"/>
          </a:xfrm>
          <a:prstGeom prst="rect">
            <a:avLst/>
          </a:prstGeom>
        </p:spPr>
        <p:txBody>
          <a:bodyPr wrap="square">
            <a:spAutoFit/>
          </a:bodyPr>
          <a:lstStyle/>
          <a:p>
            <a:pPr algn="ctr"/>
            <a:r>
              <a:rPr lang="es-EC" sz="3200" b="1" dirty="0" smtClean="0">
                <a:solidFill>
                  <a:schemeClr val="accent5">
                    <a:lumMod val="50000"/>
                  </a:schemeClr>
                </a:solidFill>
              </a:rPr>
              <a:t>PROPUESTA</a:t>
            </a:r>
            <a:endParaRPr lang="es-EC" sz="3200" b="1" dirty="0">
              <a:solidFill>
                <a:schemeClr val="accent5">
                  <a:lumMod val="50000"/>
                </a:schemeClr>
              </a:solidFill>
            </a:endParaRPr>
          </a:p>
        </p:txBody>
      </p:sp>
      <p:pic>
        <p:nvPicPr>
          <p:cNvPr id="5" name="Imagen 4"/>
          <p:cNvPicPr>
            <a:picLocks noChangeAspect="1"/>
          </p:cNvPicPr>
          <p:nvPr/>
        </p:nvPicPr>
        <p:blipFill>
          <a:blip r:embed="rId2"/>
          <a:stretch>
            <a:fillRect/>
          </a:stretch>
        </p:blipFill>
        <p:spPr>
          <a:xfrm>
            <a:off x="736000" y="841557"/>
            <a:ext cx="10356721" cy="4373401"/>
          </a:xfrm>
          <a:prstGeom prst="rect">
            <a:avLst/>
          </a:prstGeom>
        </p:spPr>
      </p:pic>
    </p:spTree>
    <p:extLst>
      <p:ext uri="{BB962C8B-B14F-4D97-AF65-F5344CB8AC3E}">
        <p14:creationId xmlns:p14="http://schemas.microsoft.com/office/powerpoint/2010/main" val="1973479616"/>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89771" y="0"/>
            <a:ext cx="3877985" cy="655885"/>
          </a:xfrm>
          <a:prstGeom prst="rect">
            <a:avLst/>
          </a:prstGeom>
        </p:spPr>
        <p:txBody>
          <a:bodyPr wrap="none">
            <a:spAutoFit/>
          </a:bodyPr>
          <a:lstStyle/>
          <a:p>
            <a:pPr algn="ctr">
              <a:lnSpc>
                <a:spcPct val="107000"/>
              </a:lnSpc>
              <a:spcBef>
                <a:spcPts val="1200"/>
              </a:spcBef>
              <a:spcAft>
                <a:spcPts val="0"/>
              </a:spcAft>
            </a:pPr>
            <a:r>
              <a:rPr lang="es-EC"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sz="4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Imagen 2"/>
          <p:cNvPicPr>
            <a:picLocks noChangeAspect="1"/>
          </p:cNvPicPr>
          <p:nvPr/>
        </p:nvPicPr>
        <p:blipFill rotWithShape="1">
          <a:blip r:embed="rId2"/>
          <a:srcRect r="6897" b="8123"/>
          <a:stretch/>
        </p:blipFill>
        <p:spPr>
          <a:xfrm>
            <a:off x="138545" y="798422"/>
            <a:ext cx="11887199" cy="5163912"/>
          </a:xfrm>
          <a:prstGeom prst="rect">
            <a:avLst/>
          </a:prstGeom>
        </p:spPr>
      </p:pic>
      <p:sp>
        <p:nvSpPr>
          <p:cNvPr id="5" name="4 Rectángulo"/>
          <p:cNvSpPr/>
          <p:nvPr/>
        </p:nvSpPr>
        <p:spPr>
          <a:xfrm>
            <a:off x="3287160" y="556605"/>
            <a:ext cx="8904840" cy="2308324"/>
          </a:xfrm>
          <a:prstGeom prst="rect">
            <a:avLst/>
          </a:prstGeom>
        </p:spPr>
        <p:txBody>
          <a:bodyPr wrap="square">
            <a:spAutoFit/>
          </a:bodyPr>
          <a:lstStyle/>
          <a:p>
            <a:pPr lvl="0"/>
            <a:r>
              <a:rPr lang="es-EC" dirty="0"/>
              <a:t>Los servicios frecuentes que ofrecen las diferentes Casas de Valores en la Bolsa de Valores de Guayaquil, </a:t>
            </a:r>
            <a:r>
              <a:rPr lang="es-EC" dirty="0" smtClean="0"/>
              <a:t>corresponde a la </a:t>
            </a:r>
            <a:r>
              <a:rPr lang="es-EC" dirty="0"/>
              <a:t>compra y venta de valores correspondiente al 92</a:t>
            </a:r>
            <a:r>
              <a:rPr lang="es-EC" dirty="0" smtClean="0"/>
              <a:t>%, </a:t>
            </a:r>
            <a:r>
              <a:rPr lang="es-EC" dirty="0"/>
              <a:t>seguida por el 91% encargándose de la asesoría e información correspondientes a la intermediación  financiera, así también de la estructuración de portafolios, adquisiciones  y operaciones similares dentro del mercado. </a:t>
            </a:r>
            <a:r>
              <a:rPr lang="es-EC" dirty="0" smtClean="0"/>
              <a:t>Así también el </a:t>
            </a:r>
            <a:r>
              <a:rPr lang="es-EC" dirty="0"/>
              <a:t>60% no disponen de un modelo financiero para la evaluación de acciones y aquellos que lo utilizan se basan a los índices bursátiles con una frecuencia del 16% como medio de análisis. </a:t>
            </a:r>
          </a:p>
        </p:txBody>
      </p:sp>
      <p:sp>
        <p:nvSpPr>
          <p:cNvPr id="6" name="5 Rectángulo"/>
          <p:cNvSpPr/>
          <p:nvPr/>
        </p:nvSpPr>
        <p:spPr>
          <a:xfrm>
            <a:off x="3287160" y="2864929"/>
            <a:ext cx="8603671" cy="1754326"/>
          </a:xfrm>
          <a:prstGeom prst="rect">
            <a:avLst/>
          </a:prstGeom>
        </p:spPr>
        <p:txBody>
          <a:bodyPr wrap="square">
            <a:spAutoFit/>
          </a:bodyPr>
          <a:lstStyle/>
          <a:p>
            <a:pPr lvl="0" algn="just"/>
            <a:r>
              <a:rPr lang="es-ES" dirty="0"/>
              <a:t>El 65% de las Casas de Valores determinan que no se utiliza ningún tipo de simulador o juego de bolsa se basan al programa Excel para ejecutar cualquier tipo de cálculo convencional y reporte, mientras que el 35% determina que utilizan software propios de la empresa que permite dar seguimiento a las operaciones mediante la simulación de cuadros estadísticos,  programas que permiten la evaluación  de los títulos valores. </a:t>
            </a:r>
            <a:endParaRPr lang="es-EC" dirty="0"/>
          </a:p>
        </p:txBody>
      </p:sp>
      <p:sp>
        <p:nvSpPr>
          <p:cNvPr id="7" name="6 Rectángulo"/>
          <p:cNvSpPr/>
          <p:nvPr/>
        </p:nvSpPr>
        <p:spPr>
          <a:xfrm>
            <a:off x="3287161" y="4670560"/>
            <a:ext cx="8603670" cy="1200329"/>
          </a:xfrm>
          <a:prstGeom prst="rect">
            <a:avLst/>
          </a:prstGeom>
        </p:spPr>
        <p:txBody>
          <a:bodyPr wrap="square">
            <a:spAutoFit/>
          </a:bodyPr>
          <a:lstStyle/>
          <a:p>
            <a:pPr lvl="0" algn="just"/>
            <a:r>
              <a:rPr lang="es-ES" dirty="0"/>
              <a:t>EL 47% de los encuestados realizan el cálculo del valor intrínseco vs el valor del mercado,  mediante diferentes herramientas, entre ellas: fluctuación de precios, el valor presente, comparaciones del valor contable de la acción y los dividendos de la misma. </a:t>
            </a:r>
            <a:endParaRPr lang="es-EC" dirty="0"/>
          </a:p>
        </p:txBody>
      </p:sp>
    </p:spTree>
    <p:extLst>
      <p:ext uri="{BB962C8B-B14F-4D97-AF65-F5344CB8AC3E}">
        <p14:creationId xmlns:p14="http://schemas.microsoft.com/office/powerpoint/2010/main" val="723681772"/>
      </p:ext>
    </p:extLst>
  </p:cSld>
  <p:clrMapOvr>
    <a:masterClrMapping/>
  </p:clrMapOvr>
  <p:transition spd="slow"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14399" y="0"/>
            <a:ext cx="5032148" cy="655885"/>
          </a:xfrm>
          <a:prstGeom prst="rect">
            <a:avLst/>
          </a:prstGeom>
        </p:spPr>
        <p:txBody>
          <a:bodyPr wrap="none">
            <a:spAutoFit/>
          </a:bodyPr>
          <a:lstStyle/>
          <a:p>
            <a:pPr algn="ctr">
              <a:lnSpc>
                <a:spcPct val="107000"/>
              </a:lnSpc>
              <a:spcBef>
                <a:spcPts val="1200"/>
              </a:spcBef>
              <a:spcAft>
                <a:spcPts val="0"/>
              </a:spcAft>
            </a:pPr>
            <a:r>
              <a:rPr lang="es-EC" sz="36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RECOMENDACIONES</a:t>
            </a:r>
            <a:endParaRPr lang="es-EC" sz="4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4061832209"/>
              </p:ext>
            </p:extLst>
          </p:nvPr>
        </p:nvGraphicFramePr>
        <p:xfrm>
          <a:off x="329783" y="655885"/>
          <a:ext cx="11527437" cy="5341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868544"/>
      </p:ext>
    </p:extLst>
  </p:cSld>
  <p:clrMapOvr>
    <a:masterClrMapping/>
  </p:clrMapOvr>
  <p:transition spd="slow"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13881" y="939143"/>
            <a:ext cx="3613098" cy="2463476"/>
          </a:xfrm>
          <a:prstGeom prst="rect">
            <a:avLst/>
          </a:prstGeom>
        </p:spPr>
      </p:pic>
      <p:pic>
        <p:nvPicPr>
          <p:cNvPr id="3" name="Imagen 2"/>
          <p:cNvPicPr>
            <a:picLocks noChangeAspect="1"/>
          </p:cNvPicPr>
          <p:nvPr/>
        </p:nvPicPr>
        <p:blipFill>
          <a:blip r:embed="rId3"/>
          <a:stretch>
            <a:fillRect/>
          </a:stretch>
        </p:blipFill>
        <p:spPr>
          <a:xfrm>
            <a:off x="6411652" y="939143"/>
            <a:ext cx="3956862" cy="2463476"/>
          </a:xfrm>
          <a:prstGeom prst="rect">
            <a:avLst/>
          </a:prstGeom>
        </p:spPr>
      </p:pic>
      <p:pic>
        <p:nvPicPr>
          <p:cNvPr id="4" name="Imagen 3"/>
          <p:cNvPicPr>
            <a:picLocks noChangeAspect="1"/>
          </p:cNvPicPr>
          <p:nvPr/>
        </p:nvPicPr>
        <p:blipFill>
          <a:blip r:embed="rId4"/>
          <a:stretch>
            <a:fillRect/>
          </a:stretch>
        </p:blipFill>
        <p:spPr>
          <a:xfrm>
            <a:off x="4495245" y="3685877"/>
            <a:ext cx="3470458" cy="2539360"/>
          </a:xfrm>
          <a:prstGeom prst="rect">
            <a:avLst/>
          </a:prstGeom>
        </p:spPr>
      </p:pic>
      <p:sp>
        <p:nvSpPr>
          <p:cNvPr id="5" name="Rectángulo 4"/>
          <p:cNvSpPr/>
          <p:nvPr/>
        </p:nvSpPr>
        <p:spPr>
          <a:xfrm>
            <a:off x="4907038" y="0"/>
            <a:ext cx="2646879" cy="655885"/>
          </a:xfrm>
          <a:prstGeom prst="rect">
            <a:avLst/>
          </a:prstGeom>
        </p:spPr>
        <p:txBody>
          <a:bodyPr wrap="none">
            <a:spAutoFit/>
          </a:bodyPr>
          <a:lstStyle/>
          <a:p>
            <a:pPr algn="ctr">
              <a:lnSpc>
                <a:spcPct val="107000"/>
              </a:lnSpc>
              <a:spcBef>
                <a:spcPts val="1200"/>
              </a:spcBef>
              <a:spcAft>
                <a:spcPts val="0"/>
              </a:spcAft>
            </a:pPr>
            <a:r>
              <a:rPr lang="es-EC" sz="36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Metodología</a:t>
            </a:r>
            <a:endParaRPr lang="es-EC" sz="4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158310"/>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78564" y="599998"/>
            <a:ext cx="1804675" cy="2448125"/>
          </a:xfrm>
          <a:prstGeom prst="rect">
            <a:avLst/>
          </a:prstGeom>
        </p:spPr>
      </p:pic>
      <p:sp>
        <p:nvSpPr>
          <p:cNvPr id="3" name="Rectángulo 2"/>
          <p:cNvSpPr/>
          <p:nvPr/>
        </p:nvSpPr>
        <p:spPr>
          <a:xfrm>
            <a:off x="766604" y="3085373"/>
            <a:ext cx="2028594" cy="487569"/>
          </a:xfrm>
          <a:prstGeom prst="rect">
            <a:avLst/>
          </a:prstGeom>
        </p:spPr>
        <p:txBody>
          <a:bodyPr wrap="square">
            <a:spAutoFit/>
          </a:bodyPr>
          <a:lstStyle/>
          <a:p>
            <a:pPr>
              <a:lnSpc>
                <a:spcPts val="1560"/>
              </a:lnSpc>
              <a:spcBef>
                <a:spcPts val="375"/>
              </a:spcBef>
              <a:spcAft>
                <a:spcPts val="1125"/>
              </a:spcAft>
            </a:pPr>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Representante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VectorGloval: Ing. Katy Ósculo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9227308" y="2784199"/>
            <a:ext cx="1932171" cy="502702"/>
          </a:xfrm>
          <a:prstGeom prst="rect">
            <a:avLst/>
          </a:prstGeom>
        </p:spPr>
        <p:txBody>
          <a:bodyPr wrap="square">
            <a:spAutoFit/>
          </a:bodyPr>
          <a:lstStyle/>
          <a:p>
            <a:pPr>
              <a:lnSpc>
                <a:spcPts val="1560"/>
              </a:lnSpc>
              <a:spcBef>
                <a:spcPts val="375"/>
              </a:spcBef>
              <a:spcAft>
                <a:spcPts val="1125"/>
              </a:spcAft>
            </a:pPr>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Representante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InterValores: </a:t>
            </a:r>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Ing.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Maggy Arrollo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60961" y="5597789"/>
            <a:ext cx="1972015" cy="430887"/>
          </a:xfrm>
          <a:prstGeom prst="rect">
            <a:avLst/>
          </a:prstGeom>
        </p:spPr>
        <p:txBody>
          <a:bodyPr wrap="none">
            <a:spAutoFit/>
          </a:bodyPr>
          <a:lstStyle/>
          <a:p>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Representante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Plus Bursátil:</a:t>
            </a:r>
            <a:endPar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endParaRPr>
          </a:p>
          <a:p>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Ing. Pablo Tenesaca </a:t>
            </a:r>
            <a:endParaRPr lang="es-EC" sz="1100" dirty="0"/>
          </a:p>
        </p:txBody>
      </p:sp>
      <p:pic>
        <p:nvPicPr>
          <p:cNvPr id="9" name="Imagen 8"/>
          <p:cNvPicPr>
            <a:picLocks noChangeAspect="1"/>
          </p:cNvPicPr>
          <p:nvPr/>
        </p:nvPicPr>
        <p:blipFill>
          <a:blip r:embed="rId3"/>
          <a:stretch>
            <a:fillRect/>
          </a:stretch>
        </p:blipFill>
        <p:spPr>
          <a:xfrm>
            <a:off x="3790161" y="739853"/>
            <a:ext cx="1942240" cy="2116043"/>
          </a:xfrm>
          <a:prstGeom prst="rect">
            <a:avLst/>
          </a:prstGeom>
        </p:spPr>
      </p:pic>
      <p:pic>
        <p:nvPicPr>
          <p:cNvPr id="10" name="Imagen 9"/>
          <p:cNvPicPr>
            <a:picLocks noChangeAspect="1"/>
          </p:cNvPicPr>
          <p:nvPr/>
        </p:nvPicPr>
        <p:blipFill rotWithShape="1">
          <a:blip r:embed="rId4"/>
          <a:srcRect b="10147"/>
          <a:stretch/>
        </p:blipFill>
        <p:spPr>
          <a:xfrm>
            <a:off x="5889530" y="751765"/>
            <a:ext cx="1758108" cy="2144590"/>
          </a:xfrm>
          <a:prstGeom prst="rect">
            <a:avLst/>
          </a:prstGeom>
        </p:spPr>
      </p:pic>
      <p:pic>
        <p:nvPicPr>
          <p:cNvPr id="11" name="Imagen 10"/>
          <p:cNvPicPr>
            <a:picLocks noChangeAspect="1"/>
          </p:cNvPicPr>
          <p:nvPr/>
        </p:nvPicPr>
        <p:blipFill>
          <a:blip r:embed="rId5"/>
          <a:stretch>
            <a:fillRect/>
          </a:stretch>
        </p:blipFill>
        <p:spPr>
          <a:xfrm>
            <a:off x="6636272" y="3261698"/>
            <a:ext cx="1647358" cy="2207998"/>
          </a:xfrm>
          <a:prstGeom prst="rect">
            <a:avLst/>
          </a:prstGeom>
        </p:spPr>
      </p:pic>
      <p:sp>
        <p:nvSpPr>
          <p:cNvPr id="12" name="Rectángulo 11"/>
          <p:cNvSpPr/>
          <p:nvPr/>
        </p:nvSpPr>
        <p:spPr>
          <a:xfrm>
            <a:off x="6636272" y="5653603"/>
            <a:ext cx="1932171" cy="502702"/>
          </a:xfrm>
          <a:prstGeom prst="rect">
            <a:avLst/>
          </a:prstGeom>
        </p:spPr>
        <p:txBody>
          <a:bodyPr wrap="square">
            <a:spAutoFit/>
          </a:bodyPr>
          <a:lstStyle/>
          <a:p>
            <a:pPr>
              <a:lnSpc>
                <a:spcPts val="1560"/>
              </a:lnSpc>
              <a:spcBef>
                <a:spcPts val="375"/>
              </a:spcBef>
              <a:spcAft>
                <a:spcPts val="1125"/>
              </a:spcAft>
            </a:pPr>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Representante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CITADEL: </a:t>
            </a:r>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Ing.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Roció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Negrete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3836739" y="5336179"/>
            <a:ext cx="2263761" cy="430887"/>
          </a:xfrm>
          <a:prstGeom prst="rect">
            <a:avLst/>
          </a:prstGeom>
        </p:spPr>
        <p:txBody>
          <a:bodyPr wrap="none">
            <a:spAutoFit/>
          </a:bodyPr>
          <a:lstStyle/>
          <a:p>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Representante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PLUSVALORES: </a:t>
            </a:r>
          </a:p>
          <a:p>
            <a:r>
              <a:rPr lang="es-EC" sz="1100" dirty="0" smtClean="0">
                <a:solidFill>
                  <a:srgbClr val="4B4B57"/>
                </a:solidFill>
                <a:latin typeface="Arial" panose="020B0604020202020204" pitchFamily="34" charset="0"/>
                <a:cs typeface="Times New Roman" panose="02020603050405020304" pitchFamily="18" charset="0"/>
              </a:rPr>
              <a:t>Ing. Irene Cabrera</a:t>
            </a:r>
            <a:endParaRPr lang="es-EC" sz="1100" dirty="0"/>
          </a:p>
        </p:txBody>
      </p:sp>
      <p:pic>
        <p:nvPicPr>
          <p:cNvPr id="15" name="Imagen 14"/>
          <p:cNvPicPr>
            <a:picLocks noChangeAspect="1"/>
          </p:cNvPicPr>
          <p:nvPr/>
        </p:nvPicPr>
        <p:blipFill>
          <a:blip r:embed="rId6"/>
          <a:stretch>
            <a:fillRect/>
          </a:stretch>
        </p:blipFill>
        <p:spPr>
          <a:xfrm>
            <a:off x="9407991" y="3424541"/>
            <a:ext cx="1570807" cy="1964420"/>
          </a:xfrm>
          <a:prstGeom prst="rect">
            <a:avLst/>
          </a:prstGeom>
        </p:spPr>
      </p:pic>
      <p:sp>
        <p:nvSpPr>
          <p:cNvPr id="16" name="Rectángulo 15"/>
          <p:cNvSpPr/>
          <p:nvPr/>
        </p:nvSpPr>
        <p:spPr>
          <a:xfrm>
            <a:off x="9169059" y="5496549"/>
            <a:ext cx="1885453" cy="430887"/>
          </a:xfrm>
          <a:prstGeom prst="rect">
            <a:avLst/>
          </a:prstGeom>
        </p:spPr>
        <p:txBody>
          <a:bodyPr wrap="none">
            <a:spAutoFit/>
          </a:bodyPr>
          <a:lstStyle/>
          <a:p>
            <a:r>
              <a:rPr lang="es-EC" sz="1100" dirty="0">
                <a:solidFill>
                  <a:srgbClr val="4B4B57"/>
                </a:solidFill>
                <a:latin typeface="Arial" panose="020B0604020202020204" pitchFamily="34" charset="0"/>
                <a:ea typeface="Calibri" panose="020F0502020204030204" pitchFamily="34" charset="0"/>
                <a:cs typeface="Times New Roman" panose="02020603050405020304" pitchFamily="18" charset="0"/>
              </a:rPr>
              <a:t>Representante </a:t>
            </a:r>
            <a:r>
              <a:rPr lang="es-EC" sz="1100" dirty="0" smtClean="0">
                <a:solidFill>
                  <a:srgbClr val="4B4B57"/>
                </a:solidFill>
                <a:latin typeface="Arial" panose="020B0604020202020204" pitchFamily="34" charset="0"/>
                <a:ea typeface="Calibri" panose="020F0502020204030204" pitchFamily="34" charset="0"/>
                <a:cs typeface="Times New Roman" panose="02020603050405020304" pitchFamily="18" charset="0"/>
              </a:rPr>
              <a:t>KapitalOne:</a:t>
            </a:r>
          </a:p>
          <a:p>
            <a:r>
              <a:rPr lang="es-EC" sz="1100" dirty="0" smtClean="0">
                <a:solidFill>
                  <a:srgbClr val="4B4B57"/>
                </a:solidFill>
                <a:latin typeface="Arial" panose="020B0604020202020204" pitchFamily="34" charset="0"/>
                <a:cs typeface="Times New Roman" panose="02020603050405020304" pitchFamily="18" charset="0"/>
              </a:rPr>
              <a:t>Ing. Ronny Novillo</a:t>
            </a:r>
            <a:endParaRPr lang="es-EC" sz="1100" dirty="0"/>
          </a:p>
        </p:txBody>
      </p:sp>
      <p:pic>
        <p:nvPicPr>
          <p:cNvPr id="17" name="Imagen 16"/>
          <p:cNvPicPr>
            <a:picLocks noChangeAspect="1"/>
          </p:cNvPicPr>
          <p:nvPr/>
        </p:nvPicPr>
        <p:blipFill>
          <a:blip r:embed="rId7"/>
          <a:stretch>
            <a:fillRect/>
          </a:stretch>
        </p:blipFill>
        <p:spPr>
          <a:xfrm>
            <a:off x="3717469" y="3496361"/>
            <a:ext cx="2383031" cy="1655000"/>
          </a:xfrm>
          <a:prstGeom prst="rect">
            <a:avLst/>
          </a:prstGeom>
        </p:spPr>
      </p:pic>
      <p:sp>
        <p:nvSpPr>
          <p:cNvPr id="18" name="Rectángulo 17"/>
          <p:cNvSpPr/>
          <p:nvPr/>
        </p:nvSpPr>
        <p:spPr>
          <a:xfrm>
            <a:off x="3598027" y="-30190"/>
            <a:ext cx="4801314" cy="685124"/>
          </a:xfrm>
          <a:prstGeom prst="rect">
            <a:avLst/>
          </a:prstGeom>
        </p:spPr>
        <p:txBody>
          <a:bodyPr wrap="none">
            <a:spAutoFit/>
          </a:bodyPr>
          <a:lstStyle/>
          <a:p>
            <a:pPr algn="ctr">
              <a:lnSpc>
                <a:spcPct val="107000"/>
              </a:lnSpc>
              <a:spcBef>
                <a:spcPts val="1200"/>
              </a:spcBef>
              <a:spcAft>
                <a:spcPts val="0"/>
              </a:spcAft>
            </a:pPr>
            <a:r>
              <a:rPr lang="es-EC" sz="36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CASAS DE VALORES</a:t>
            </a:r>
            <a:endParaRPr lang="es-EC" sz="44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9" name="Imagen 18"/>
          <p:cNvPicPr>
            <a:picLocks noChangeAspect="1"/>
          </p:cNvPicPr>
          <p:nvPr/>
        </p:nvPicPr>
        <p:blipFill>
          <a:blip r:embed="rId8"/>
          <a:stretch>
            <a:fillRect/>
          </a:stretch>
        </p:blipFill>
        <p:spPr>
          <a:xfrm>
            <a:off x="1112340" y="3610193"/>
            <a:ext cx="1586540" cy="1952394"/>
          </a:xfrm>
          <a:prstGeom prst="rect">
            <a:avLst/>
          </a:prstGeom>
        </p:spPr>
      </p:pic>
      <p:pic>
        <p:nvPicPr>
          <p:cNvPr id="20" name="Imagen 19"/>
          <p:cNvPicPr>
            <a:picLocks noChangeAspect="1"/>
          </p:cNvPicPr>
          <p:nvPr/>
        </p:nvPicPr>
        <p:blipFill>
          <a:blip r:embed="rId9"/>
          <a:stretch>
            <a:fillRect/>
          </a:stretch>
        </p:blipFill>
        <p:spPr>
          <a:xfrm>
            <a:off x="9311482" y="659502"/>
            <a:ext cx="1600606" cy="2051373"/>
          </a:xfrm>
          <a:prstGeom prst="rect">
            <a:avLst/>
          </a:prstGeom>
        </p:spPr>
      </p:pic>
    </p:spTree>
    <p:extLst>
      <p:ext uri="{BB962C8B-B14F-4D97-AF65-F5344CB8AC3E}">
        <p14:creationId xmlns:p14="http://schemas.microsoft.com/office/powerpoint/2010/main" val="2045584837"/>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aprob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947" y="940482"/>
            <a:ext cx="3511838" cy="451332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7"/>
          <p:cNvPicPr>
            <a:picLocks noChangeAspect="1"/>
          </p:cNvPicPr>
          <p:nvPr/>
        </p:nvPicPr>
        <p:blipFill>
          <a:blip r:embed="rId3"/>
          <a:stretch>
            <a:fillRect/>
          </a:stretch>
        </p:blipFill>
        <p:spPr>
          <a:xfrm>
            <a:off x="300429" y="1318006"/>
            <a:ext cx="6301561" cy="4133282"/>
          </a:xfrm>
          <a:prstGeom prst="rect">
            <a:avLst/>
          </a:prstGeom>
        </p:spPr>
      </p:pic>
    </p:spTree>
    <p:extLst>
      <p:ext uri="{BB962C8B-B14F-4D97-AF65-F5344CB8AC3E}">
        <p14:creationId xmlns:p14="http://schemas.microsoft.com/office/powerpoint/2010/main" val="6443081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8036" y="0"/>
            <a:ext cx="10972800" cy="722889"/>
          </a:xfrm>
        </p:spPr>
        <p:txBody>
          <a:bodyPr/>
          <a:lstStyle/>
          <a:p>
            <a:r>
              <a:rPr lang="es-ES" sz="32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PLANTEAMIENTO</a:t>
            </a:r>
            <a:endParaRPr lang="es-EC" dirty="0"/>
          </a:p>
        </p:txBody>
      </p:sp>
      <p:sp>
        <p:nvSpPr>
          <p:cNvPr id="3" name="2 Rectángulo redondeado"/>
          <p:cNvSpPr/>
          <p:nvPr/>
        </p:nvSpPr>
        <p:spPr>
          <a:xfrm>
            <a:off x="483562" y="919486"/>
            <a:ext cx="8877478" cy="910265"/>
          </a:xfrm>
          <a:prstGeom prst="roundRect">
            <a:avLst/>
          </a:prstGeom>
          <a:solidFill>
            <a:schemeClr val="accent1">
              <a:lumMod val="20000"/>
              <a:lumOff val="80000"/>
            </a:schemeClr>
          </a:solidFill>
          <a:ln w="76200">
            <a:solidFill>
              <a:schemeClr val="accent1"/>
            </a:solidFill>
          </a:ln>
          <a:effectLst>
            <a:innerShdw blurRad="114300">
              <a:srgbClr val="FFFF6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El Mercado de capitales permite </a:t>
            </a:r>
            <a:r>
              <a:rPr lang="es-EC" dirty="0">
                <a:solidFill>
                  <a:schemeClr val="tx1"/>
                </a:solidFill>
              </a:rPr>
              <a:t>una inversión directa </a:t>
            </a:r>
            <a:r>
              <a:rPr lang="es-EC" dirty="0" smtClean="0">
                <a:solidFill>
                  <a:schemeClr val="tx1"/>
                </a:solidFill>
              </a:rPr>
              <a:t>en </a:t>
            </a:r>
            <a:r>
              <a:rPr lang="es-EC" dirty="0">
                <a:solidFill>
                  <a:schemeClr val="tx1"/>
                </a:solidFill>
              </a:rPr>
              <a:t>proyectos en progreso,  ampliando el concepto </a:t>
            </a:r>
            <a:r>
              <a:rPr lang="es-EC" dirty="0" smtClean="0">
                <a:solidFill>
                  <a:schemeClr val="tx1"/>
                </a:solidFill>
              </a:rPr>
              <a:t>tradicional, </a:t>
            </a:r>
            <a:r>
              <a:rPr lang="es-EC" dirty="0">
                <a:solidFill>
                  <a:schemeClr val="tx1"/>
                </a:solidFill>
              </a:rPr>
              <a:t>de que el Sistema </a:t>
            </a:r>
            <a:r>
              <a:rPr lang="es-EC" dirty="0" smtClean="0">
                <a:solidFill>
                  <a:schemeClr val="tx1"/>
                </a:solidFill>
              </a:rPr>
              <a:t>Financiero  esta constituido  de solo las Instituciones Financieras:</a:t>
            </a:r>
            <a:endParaRPr lang="es-ES" dirty="0">
              <a:solidFill>
                <a:schemeClr val="tx1"/>
              </a:solidFill>
            </a:endParaRPr>
          </a:p>
        </p:txBody>
      </p:sp>
      <p:sp>
        <p:nvSpPr>
          <p:cNvPr id="4" name="3 Rectángulo redondeado"/>
          <p:cNvSpPr/>
          <p:nvPr/>
        </p:nvSpPr>
        <p:spPr>
          <a:xfrm>
            <a:off x="3364378" y="1996021"/>
            <a:ext cx="8176458" cy="1152448"/>
          </a:xfrm>
          <a:prstGeom prst="roundRec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                 Escasa </a:t>
            </a:r>
            <a:r>
              <a:rPr lang="es-EC" dirty="0">
                <a:solidFill>
                  <a:schemeClr val="tx1"/>
                </a:solidFill>
              </a:rPr>
              <a:t>cultura bursátil. </a:t>
            </a:r>
            <a:endParaRPr lang="es-ES" dirty="0">
              <a:solidFill>
                <a:schemeClr val="tx1"/>
              </a:solidFill>
            </a:endParaRPr>
          </a:p>
        </p:txBody>
      </p:sp>
      <p:sp>
        <p:nvSpPr>
          <p:cNvPr id="6" name="8 Rectángulo redondeado"/>
          <p:cNvSpPr/>
          <p:nvPr/>
        </p:nvSpPr>
        <p:spPr>
          <a:xfrm>
            <a:off x="5420855" y="4814905"/>
            <a:ext cx="6119981" cy="733350"/>
          </a:xfrm>
          <a:prstGeom prst="roundRect">
            <a:avLst/>
          </a:prstGeom>
          <a:solidFill>
            <a:schemeClr val="accent1">
              <a:lumMod val="20000"/>
              <a:lumOff val="80000"/>
            </a:schemeClr>
          </a:solidFill>
          <a:ln w="76200">
            <a:solidFill>
              <a:schemeClr val="accent3"/>
            </a:solidFill>
          </a:ln>
          <a:effectLst>
            <a:innerShdw blurRad="114300">
              <a:srgbClr val="FFFF6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        Empresas </a:t>
            </a:r>
            <a:r>
              <a:rPr lang="es-EC" dirty="0">
                <a:solidFill>
                  <a:schemeClr val="tx1"/>
                </a:solidFill>
              </a:rPr>
              <a:t>familiares </a:t>
            </a:r>
            <a:r>
              <a:rPr lang="es-EC" dirty="0" smtClean="0">
                <a:solidFill>
                  <a:schemeClr val="tx1"/>
                </a:solidFill>
              </a:rPr>
              <a:t>cerradas</a:t>
            </a:r>
            <a:endParaRPr lang="es-EC" dirty="0">
              <a:solidFill>
                <a:schemeClr val="tx1"/>
              </a:solidFill>
            </a:endParaRPr>
          </a:p>
        </p:txBody>
      </p:sp>
      <p:sp>
        <p:nvSpPr>
          <p:cNvPr id="7" name="6 Rectángulo redondeado"/>
          <p:cNvSpPr/>
          <p:nvPr/>
        </p:nvSpPr>
        <p:spPr>
          <a:xfrm>
            <a:off x="4429722" y="3426385"/>
            <a:ext cx="7111114" cy="1110604"/>
          </a:xfrm>
          <a:prstGeom prst="roundRect">
            <a:avLst/>
          </a:prstGeom>
          <a:solidFill>
            <a:schemeClr val="accent2">
              <a:lumMod val="20000"/>
              <a:lumOff val="8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Información insuficiente, poco amigable y desactualizada </a:t>
            </a:r>
          </a:p>
        </p:txBody>
      </p:sp>
      <p:pic>
        <p:nvPicPr>
          <p:cNvPr id="9" name="Imagen 8"/>
          <p:cNvPicPr>
            <a:picLocks noChangeAspect="1"/>
          </p:cNvPicPr>
          <p:nvPr/>
        </p:nvPicPr>
        <p:blipFill>
          <a:blip r:embed="rId2"/>
          <a:stretch>
            <a:fillRect/>
          </a:stretch>
        </p:blipFill>
        <p:spPr>
          <a:xfrm>
            <a:off x="316576" y="3704301"/>
            <a:ext cx="3622278" cy="1110604"/>
          </a:xfrm>
          <a:prstGeom prst="rect">
            <a:avLst/>
          </a:prstGeom>
        </p:spPr>
      </p:pic>
    </p:spTree>
    <p:extLst>
      <p:ext uri="{BB962C8B-B14F-4D97-AF65-F5344CB8AC3E}">
        <p14:creationId xmlns:p14="http://schemas.microsoft.com/office/powerpoint/2010/main" val="2845711079"/>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433443" y="0"/>
            <a:ext cx="5436237" cy="722889"/>
          </a:xfrm>
        </p:spPr>
        <p:txBody>
          <a:bodyPr/>
          <a:lstStyle/>
          <a:p>
            <a:r>
              <a:rPr lang="es-ES" sz="32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DIAGRAMA DE ISHIKAWA</a:t>
            </a:r>
            <a:endParaRPr lang="es-EC" dirty="0"/>
          </a:p>
        </p:txBody>
      </p:sp>
      <p:graphicFrame>
        <p:nvGraphicFramePr>
          <p:cNvPr id="2" name="Objeto 1"/>
          <p:cNvGraphicFramePr>
            <a:graphicFrameLocks noChangeAspect="1"/>
          </p:cNvGraphicFramePr>
          <p:nvPr>
            <p:extLst>
              <p:ext uri="{D42A27DB-BD31-4B8C-83A1-F6EECF244321}">
                <p14:modId xmlns:p14="http://schemas.microsoft.com/office/powerpoint/2010/main" val="3883170815"/>
              </p:ext>
            </p:extLst>
          </p:nvPr>
        </p:nvGraphicFramePr>
        <p:xfrm>
          <a:off x="1059078" y="1053194"/>
          <a:ext cx="10496411" cy="4549140"/>
        </p:xfrm>
        <a:graphic>
          <a:graphicData uri="http://schemas.openxmlformats.org/presentationml/2006/ole">
            <mc:AlternateContent xmlns:mc="http://schemas.openxmlformats.org/markup-compatibility/2006">
              <mc:Choice xmlns:v="urn:schemas-microsoft-com:vml" Requires="v">
                <p:oleObj spid="_x0000_s11282" name="Visio" r:id="rId4" imgW="7401048" imgH="3352672" progId="Visio.Drawing.15">
                  <p:embed/>
                </p:oleObj>
              </mc:Choice>
              <mc:Fallback>
                <p:oleObj name="Visio" r:id="rId4" imgW="7401048" imgH="3352672" progId="Visio.Drawing.1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078" y="1053194"/>
                        <a:ext cx="10496411" cy="4549140"/>
                      </a:xfrm>
                      <a:prstGeom prst="rect">
                        <a:avLst/>
                      </a:prstGeom>
                      <a:noFill/>
                    </p:spPr>
                  </p:pic>
                </p:oleObj>
              </mc:Fallback>
            </mc:AlternateContent>
          </a:graphicData>
        </a:graphic>
      </p:graphicFrame>
    </p:spTree>
    <p:extLst>
      <p:ext uri="{BB962C8B-B14F-4D97-AF65-F5344CB8AC3E}">
        <p14:creationId xmlns:p14="http://schemas.microsoft.com/office/powerpoint/2010/main" val="776315534"/>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90800" y="0"/>
            <a:ext cx="6386945" cy="722889"/>
          </a:xfrm>
        </p:spPr>
        <p:txBody>
          <a:bodyPr/>
          <a:lstStyle/>
          <a:p>
            <a:r>
              <a:rPr lang="es-ES" sz="32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JUSTIFICACIÓN</a:t>
            </a:r>
            <a:endParaRPr lang="es-EC" dirty="0"/>
          </a:p>
        </p:txBody>
      </p:sp>
      <p:graphicFrame>
        <p:nvGraphicFramePr>
          <p:cNvPr id="3" name="2 Diagrama"/>
          <p:cNvGraphicFramePr/>
          <p:nvPr>
            <p:extLst>
              <p:ext uri="{D42A27DB-BD31-4B8C-83A1-F6EECF244321}">
                <p14:modId xmlns:p14="http://schemas.microsoft.com/office/powerpoint/2010/main" val="2080574988"/>
              </p:ext>
            </p:extLst>
          </p:nvPr>
        </p:nvGraphicFramePr>
        <p:xfrm>
          <a:off x="1052945" y="719667"/>
          <a:ext cx="9656619" cy="4858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1386385" y="3297757"/>
            <a:ext cx="1596657" cy="944459"/>
          </a:xfrm>
          <a:prstGeom prst="rect">
            <a:avLst/>
          </a:prstGeom>
        </p:spPr>
      </p:pic>
    </p:spTree>
    <p:extLst>
      <p:ext uri="{BB962C8B-B14F-4D97-AF65-F5344CB8AC3E}">
        <p14:creationId xmlns:p14="http://schemas.microsoft.com/office/powerpoint/2010/main" val="3818777169"/>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5"/>
          <p:cNvGraphicFramePr/>
          <p:nvPr>
            <p:extLst>
              <p:ext uri="{D42A27DB-BD31-4B8C-83A1-F6EECF244321}">
                <p14:modId xmlns:p14="http://schemas.microsoft.com/office/powerpoint/2010/main" val="2956147205"/>
              </p:ext>
            </p:extLst>
          </p:nvPr>
        </p:nvGraphicFramePr>
        <p:xfrm>
          <a:off x="3954941" y="965799"/>
          <a:ext cx="7426321" cy="393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4752109" y="0"/>
            <a:ext cx="5029200" cy="722889"/>
          </a:xfrm>
        </p:spPr>
        <p:txBody>
          <a:bodyPr/>
          <a:lstStyle/>
          <a:p>
            <a:r>
              <a:rPr lang="es-ES" sz="28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OBJETIVOS ESPECÍFICOS</a:t>
            </a:r>
            <a:endParaRPr lang="es-EC" sz="4000" dirty="0"/>
          </a:p>
        </p:txBody>
      </p:sp>
      <p:sp>
        <p:nvSpPr>
          <p:cNvPr id="7" name="1 Título"/>
          <p:cNvSpPr txBox="1">
            <a:spLocks/>
          </p:cNvSpPr>
          <p:nvPr/>
        </p:nvSpPr>
        <p:spPr bwMode="auto">
          <a:xfrm>
            <a:off x="0" y="277089"/>
            <a:ext cx="3200400" cy="7228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28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OBJETIVO GENERAL</a:t>
            </a:r>
            <a:endParaRPr lang="es-EC" sz="4000" dirty="0"/>
          </a:p>
        </p:txBody>
      </p:sp>
      <p:sp>
        <p:nvSpPr>
          <p:cNvPr id="8" name="7 Llamada rectangular redondeada"/>
          <p:cNvSpPr/>
          <p:nvPr/>
        </p:nvSpPr>
        <p:spPr>
          <a:xfrm>
            <a:off x="207819" y="1773383"/>
            <a:ext cx="3990108" cy="249381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Estudiar las razones y modelos financieros  mediante el análisis a las casas de valores del mercado de capitales de Guayaquil, para determinar la metodología a utilizar en el período 2010-2017</a:t>
            </a:r>
            <a:endParaRPr lang="es-EC" dirty="0"/>
          </a:p>
        </p:txBody>
      </p:sp>
      <p:pic>
        <p:nvPicPr>
          <p:cNvPr id="9218" name="Picture 2" descr="Resultado de imagen para objetiv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2764" y="4447310"/>
            <a:ext cx="1709640" cy="167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556809"/>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748357" y="3064516"/>
            <a:ext cx="2883878" cy="1564927"/>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4" name="3 Rectángulo redondeado"/>
          <p:cNvSpPr/>
          <p:nvPr/>
        </p:nvSpPr>
        <p:spPr>
          <a:xfrm>
            <a:off x="7748357" y="1548969"/>
            <a:ext cx="2883878" cy="1361200"/>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txBody>
          <a:bodyPr/>
          <a:lstStyle/>
          <a:p>
            <a:r>
              <a:rPr lang="es-EC" dirty="0" smtClean="0"/>
              <a:t> </a:t>
            </a:r>
            <a:endParaRPr lang="es-EC" dirty="0"/>
          </a:p>
        </p:txBody>
      </p:sp>
      <p:sp>
        <p:nvSpPr>
          <p:cNvPr id="5" name="Rectángulo 2"/>
          <p:cNvSpPr/>
          <p:nvPr/>
        </p:nvSpPr>
        <p:spPr>
          <a:xfrm>
            <a:off x="0" y="720714"/>
            <a:ext cx="12192000" cy="769441"/>
          </a:xfrm>
          <a:prstGeom prst="rect">
            <a:avLst/>
          </a:prstGeom>
          <a:solidFill>
            <a:schemeClr val="tx1">
              <a:alpha val="26000"/>
            </a:schemeClr>
          </a:solidFill>
        </p:spPr>
        <p:txBody>
          <a:bodyPr wrap="square" lIns="91440" tIns="45720" rIns="91440" bIns="45720">
            <a:spAutoFit/>
          </a:bodyPr>
          <a:lstStyle/>
          <a:p>
            <a:pPr algn="ctr"/>
            <a:r>
              <a:rPr lang="es-ES" sz="44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PREGUNTAS DE INVESTIGACIÓN</a:t>
            </a:r>
            <a:endParaRPr lang="es-ES" sz="2800" b="1" dirty="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endParaRPr>
          </a:p>
        </p:txBody>
      </p:sp>
      <p:graphicFrame>
        <p:nvGraphicFramePr>
          <p:cNvPr id="6" name="5 Diagrama"/>
          <p:cNvGraphicFramePr/>
          <p:nvPr>
            <p:extLst>
              <p:ext uri="{D42A27DB-BD31-4B8C-83A1-F6EECF244321}">
                <p14:modId xmlns:p14="http://schemas.microsoft.com/office/powerpoint/2010/main" val="3628455076"/>
              </p:ext>
            </p:extLst>
          </p:nvPr>
        </p:nvGraphicFramePr>
        <p:xfrm>
          <a:off x="1270000" y="1532746"/>
          <a:ext cx="6130051" cy="136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691054569"/>
              </p:ext>
            </p:extLst>
          </p:nvPr>
        </p:nvGraphicFramePr>
        <p:xfrm>
          <a:off x="1320653" y="3064516"/>
          <a:ext cx="6002215" cy="1540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4" descr="Resultado de imagen para falta de competitivida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1265" y="3219794"/>
            <a:ext cx="2050636" cy="11493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5 Diagrama"/>
          <p:cNvGraphicFramePr/>
          <p:nvPr>
            <p:extLst>
              <p:ext uri="{D42A27DB-BD31-4B8C-83A1-F6EECF244321}">
                <p14:modId xmlns:p14="http://schemas.microsoft.com/office/powerpoint/2010/main" val="3528071576"/>
              </p:ext>
            </p:extLst>
          </p:nvPr>
        </p:nvGraphicFramePr>
        <p:xfrm>
          <a:off x="1242896" y="4808180"/>
          <a:ext cx="6049443" cy="1361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3 Rectángulo redondeado"/>
          <p:cNvSpPr/>
          <p:nvPr/>
        </p:nvSpPr>
        <p:spPr>
          <a:xfrm>
            <a:off x="7804564" y="4777740"/>
            <a:ext cx="2883878" cy="1361200"/>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r>
              <a:rPr lang="es-EC" dirty="0" smtClean="0"/>
              <a:t> </a:t>
            </a:r>
            <a:endParaRPr lang="es-EC" dirty="0"/>
          </a:p>
        </p:txBody>
      </p:sp>
      <p:pic>
        <p:nvPicPr>
          <p:cNvPr id="2" name="Imagen 1"/>
          <p:cNvPicPr>
            <a:picLocks noChangeAspect="1"/>
          </p:cNvPicPr>
          <p:nvPr/>
        </p:nvPicPr>
        <p:blipFill>
          <a:blip r:embed="rId18"/>
          <a:stretch>
            <a:fillRect/>
          </a:stretch>
        </p:blipFill>
        <p:spPr>
          <a:xfrm>
            <a:off x="8033163" y="5111750"/>
            <a:ext cx="2409825" cy="628650"/>
          </a:xfrm>
          <a:prstGeom prst="rect">
            <a:avLst/>
          </a:prstGeom>
        </p:spPr>
      </p:pic>
      <p:pic>
        <p:nvPicPr>
          <p:cNvPr id="15" name="Imagen 14"/>
          <p:cNvPicPr>
            <a:picLocks noChangeAspect="1"/>
          </p:cNvPicPr>
          <p:nvPr/>
        </p:nvPicPr>
        <p:blipFill>
          <a:blip r:embed="rId19"/>
          <a:stretch>
            <a:fillRect/>
          </a:stretch>
        </p:blipFill>
        <p:spPr>
          <a:xfrm>
            <a:off x="8033163" y="1767748"/>
            <a:ext cx="2219325" cy="1019175"/>
          </a:xfrm>
          <a:prstGeom prst="rect">
            <a:avLst/>
          </a:prstGeom>
        </p:spPr>
      </p:pic>
    </p:spTree>
    <p:extLst>
      <p:ext uri="{BB962C8B-B14F-4D97-AF65-F5344CB8AC3E}">
        <p14:creationId xmlns:p14="http://schemas.microsoft.com/office/powerpoint/2010/main" val="1209561112"/>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5860333"/>
              </p:ext>
            </p:extLst>
          </p:nvPr>
        </p:nvGraphicFramePr>
        <p:xfrm>
          <a:off x="154547" y="90152"/>
          <a:ext cx="11809927" cy="6767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2590800" y="0"/>
            <a:ext cx="6386945" cy="722889"/>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ln w="13462">
                  <a:solidFill>
                    <a:schemeClr val="bg1"/>
                  </a:solidFill>
                  <a:prstDash val="solid"/>
                </a:ln>
                <a:solidFill>
                  <a:schemeClr val="tx1">
                    <a:lumMod val="85000"/>
                    <a:lumOff val="15000"/>
                  </a:schemeClr>
                </a:solidFill>
                <a:effectLst>
                  <a:glow rad="101600">
                    <a:schemeClr val="accent3">
                      <a:satMod val="175000"/>
                      <a:alpha val="40000"/>
                    </a:schemeClr>
                  </a:glow>
                  <a:outerShdw dist="38100" dir="2700000" algn="bl" rotWithShape="0">
                    <a:schemeClr val="accent5"/>
                  </a:outerShdw>
                </a:effectLst>
                <a:latin typeface="Century Gothic" panose="020B0502020202020204" pitchFamily="34" charset="0"/>
              </a:rPr>
              <a:t>MARCO REFERENCIAL</a:t>
            </a:r>
            <a:endParaRPr lang="es-EC" dirty="0"/>
          </a:p>
        </p:txBody>
      </p:sp>
      <p:sp>
        <p:nvSpPr>
          <p:cNvPr id="6" name="5 Rectángulo"/>
          <p:cNvSpPr/>
          <p:nvPr/>
        </p:nvSpPr>
        <p:spPr>
          <a:xfrm>
            <a:off x="3048000" y="2967335"/>
            <a:ext cx="6096000" cy="369332"/>
          </a:xfrm>
          <a:prstGeom prst="rect">
            <a:avLst/>
          </a:prstGeom>
        </p:spPr>
        <p:txBody>
          <a:bodyPr>
            <a:spAutoFit/>
          </a:bodyPr>
          <a:lstStyle/>
          <a:p>
            <a:r>
              <a:rPr lang="es-EC" dirty="0" smtClean="0"/>
              <a:t>.</a:t>
            </a:r>
            <a:endParaRPr lang="es-EC" dirty="0"/>
          </a:p>
        </p:txBody>
      </p:sp>
    </p:spTree>
    <p:extLst>
      <p:ext uri="{BB962C8B-B14F-4D97-AF65-F5344CB8AC3E}">
        <p14:creationId xmlns:p14="http://schemas.microsoft.com/office/powerpoint/2010/main" val="3886151784"/>
      </p:ext>
    </p:extLst>
  </p:cSld>
  <p:clrMapOvr>
    <a:masterClrMapping/>
  </p:clrMapOvr>
  <p:transition spd="med" advClick="0">
    <p:pull/>
  </p:transition>
  <p:timing>
    <p:tnLst>
      <p:par>
        <p:cTn id="1" dur="indefinite" restart="never" nodeType="tmRoot"/>
      </p:par>
    </p:tnLst>
  </p:timing>
</p:sld>
</file>

<file path=ppt/theme/theme1.xml><?xml version="1.0" encoding="utf-8"?>
<a:theme xmlns:a="http://schemas.openxmlformats.org/drawingml/2006/main" name="T-ESPE-057516-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T-ESPE-057516-D</Template>
  <TotalTime>19553</TotalTime>
  <Words>2239</Words>
  <Application>Microsoft Office PowerPoint</Application>
  <PresentationFormat>Panorámica</PresentationFormat>
  <Paragraphs>233</Paragraphs>
  <Slides>35</Slides>
  <Notes>10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35</vt:i4>
      </vt:variant>
    </vt:vector>
  </HeadingPairs>
  <TitlesOfParts>
    <vt:vector size="47" baseType="lpstr">
      <vt:lpstr>Arial</vt:lpstr>
      <vt:lpstr>Calibri</vt:lpstr>
      <vt:lpstr>Calibri Light</vt:lpstr>
      <vt:lpstr>Cambria Math</vt:lpstr>
      <vt:lpstr>Century Gothic</vt:lpstr>
      <vt:lpstr>Helvetica</vt:lpstr>
      <vt:lpstr>Helvetica</vt:lpstr>
      <vt:lpstr>Times New Roman</vt:lpstr>
      <vt:lpstr>Wingdings</vt:lpstr>
      <vt:lpstr>T-ESPE-057516-D</vt:lpstr>
      <vt:lpstr>CorelDRAW</vt:lpstr>
      <vt:lpstr>Visio</vt:lpstr>
      <vt:lpstr>Presentación de PowerPoint</vt:lpstr>
      <vt:lpstr>Presentación de PowerPoint</vt:lpstr>
      <vt:lpstr>Presentación de PowerPoint</vt:lpstr>
      <vt:lpstr>PLANTEAMIENTO</vt:lpstr>
      <vt:lpstr>DIAGRAMA DE ISHIKAWA</vt:lpstr>
      <vt:lpstr>JUSTIFICACIÓN</vt:lpstr>
      <vt:lpstr>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Interpretación de la entrevista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SANTOSO</dc:creator>
  <cp:lastModifiedBy>Paul Alfredo Lema Osorio</cp:lastModifiedBy>
  <cp:revision>297</cp:revision>
  <cp:lastPrinted>2018-09-06T17:02:16Z</cp:lastPrinted>
  <dcterms:created xsi:type="dcterms:W3CDTF">2018-04-04T17:37:17Z</dcterms:created>
  <dcterms:modified xsi:type="dcterms:W3CDTF">2018-09-12T17:18:59Z</dcterms:modified>
</cp:coreProperties>
</file>