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59"/>
  </p:notesMasterIdLst>
  <p:handoutMasterIdLst>
    <p:handoutMasterId r:id="rId60"/>
  </p:handoutMasterIdLst>
  <p:sldIdLst>
    <p:sldId id="258" r:id="rId2"/>
    <p:sldId id="257" r:id="rId3"/>
    <p:sldId id="266" r:id="rId4"/>
    <p:sldId id="265" r:id="rId5"/>
    <p:sldId id="267" r:id="rId6"/>
    <p:sldId id="268" r:id="rId7"/>
    <p:sldId id="269" r:id="rId8"/>
    <p:sldId id="259" r:id="rId9"/>
    <p:sldId id="270" r:id="rId10"/>
    <p:sldId id="271" r:id="rId11"/>
    <p:sldId id="272" r:id="rId12"/>
    <p:sldId id="273" r:id="rId13"/>
    <p:sldId id="274" r:id="rId14"/>
    <p:sldId id="275" r:id="rId15"/>
    <p:sldId id="276" r:id="rId16"/>
    <p:sldId id="260"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61" r:id="rId32"/>
    <p:sldId id="292" r:id="rId33"/>
    <p:sldId id="291" r:id="rId34"/>
    <p:sldId id="293" r:id="rId35"/>
    <p:sldId id="294" r:id="rId36"/>
    <p:sldId id="295" r:id="rId37"/>
    <p:sldId id="296" r:id="rId38"/>
    <p:sldId id="297" r:id="rId39"/>
    <p:sldId id="298" r:id="rId40"/>
    <p:sldId id="300" r:id="rId41"/>
    <p:sldId id="301" r:id="rId42"/>
    <p:sldId id="263"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5" r:id="rId56"/>
    <p:sldId id="264" r:id="rId57"/>
    <p:sldId id="314" r:id="rId58"/>
  </p:sldIdLst>
  <p:sldSz cx="9144000" cy="6858000" type="screen4x3"/>
  <p:notesSz cx="6888163" cy="100187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autoAdjust="0"/>
    <p:restoredTop sz="86364" autoAdjust="0"/>
  </p:normalViewPr>
  <p:slideViewPr>
    <p:cSldViewPr snapToGrid="0">
      <p:cViewPr varScale="1">
        <p:scale>
          <a:sx n="84" d="100"/>
          <a:sy n="84" d="100"/>
        </p:scale>
        <p:origin x="1118" y="82"/>
      </p:cViewPr>
      <p:guideLst>
        <p:guide pos="2880"/>
        <p:guide orient="horz" pos="2160"/>
      </p:guideLst>
    </p:cSldViewPr>
  </p:slideViewPr>
  <p:outlineViewPr>
    <p:cViewPr>
      <p:scale>
        <a:sx n="33" d="100"/>
        <a:sy n="33" d="100"/>
      </p:scale>
      <p:origin x="0" y="-1940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s-EC"/>
          </a:p>
        </p:txBody>
      </p:sp>
      <p:sp>
        <p:nvSpPr>
          <p:cNvPr id="3" name="Marcador de fecha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BC1EFCC7-8972-437E-B174-550E1571D84F}" type="datetimeFigureOut">
              <a:rPr lang="es-EC" smtClean="0"/>
              <a:t>2018-09-20</a:t>
            </a:fld>
            <a:endParaRPr lang="es-EC"/>
          </a:p>
        </p:txBody>
      </p:sp>
      <p:sp>
        <p:nvSpPr>
          <p:cNvPr id="4" name="Marcador de pie de página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s-EC"/>
          </a:p>
        </p:txBody>
      </p:sp>
      <p:sp>
        <p:nvSpPr>
          <p:cNvPr id="5" name="Marcador de número de diapositiva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03C65786-8BEE-406D-AD81-4618644DDE0A}" type="slidenum">
              <a:rPr lang="es-EC" smtClean="0"/>
              <a:t>‹Nº›</a:t>
            </a:fld>
            <a:endParaRPr lang="es-EC"/>
          </a:p>
        </p:txBody>
      </p:sp>
    </p:spTree>
    <p:extLst>
      <p:ext uri="{BB962C8B-B14F-4D97-AF65-F5344CB8AC3E}">
        <p14:creationId xmlns:p14="http://schemas.microsoft.com/office/powerpoint/2010/main" val="12397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s-EC"/>
          </a:p>
        </p:txBody>
      </p:sp>
      <p:sp>
        <p:nvSpPr>
          <p:cNvPr id="3" name="Marcador de fecha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490A00DC-BD14-4F44-9756-2ECB5D3BD2BE}" type="datetimeFigureOut">
              <a:rPr lang="es-EC" smtClean="0"/>
              <a:t>2018-09-20</a:t>
            </a:fld>
            <a:endParaRPr lang="es-EC"/>
          </a:p>
        </p:txBody>
      </p:sp>
      <p:sp>
        <p:nvSpPr>
          <p:cNvPr id="4" name="Marcador de imagen de diapositiva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es-EC"/>
          </a:p>
        </p:txBody>
      </p:sp>
      <p:sp>
        <p:nvSpPr>
          <p:cNvPr id="5" name="Marcador de nota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E16A4E6C-A5E2-49B4-9EDC-7D3BCAEB61A8}" type="slidenum">
              <a:rPr lang="es-EC" smtClean="0"/>
              <a:t>‹Nº›</a:t>
            </a:fld>
            <a:endParaRPr lang="es-EC"/>
          </a:p>
        </p:txBody>
      </p:sp>
    </p:spTree>
    <p:extLst>
      <p:ext uri="{BB962C8B-B14F-4D97-AF65-F5344CB8AC3E}">
        <p14:creationId xmlns:p14="http://schemas.microsoft.com/office/powerpoint/2010/main" val="381175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a:t>
            </a:fld>
            <a:endParaRPr lang="es-EC"/>
          </a:p>
        </p:txBody>
      </p:sp>
    </p:spTree>
    <p:extLst>
      <p:ext uri="{BB962C8B-B14F-4D97-AF65-F5344CB8AC3E}">
        <p14:creationId xmlns:p14="http://schemas.microsoft.com/office/powerpoint/2010/main" val="8191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dirty="0" smtClean="0"/>
              <a:t>Estribación occidental</a:t>
            </a:r>
            <a:r>
              <a:rPr lang="es-EC" baseline="0" dirty="0" smtClean="0"/>
              <a:t> de la Cordillera de los Andes, noroccidente de Manabí.</a:t>
            </a:r>
          </a:p>
          <a:p>
            <a:pPr marL="181137" indent="-181137">
              <a:buFont typeface="Arial" panose="020B0604020202020204" pitchFamily="34" charset="0"/>
              <a:buChar char="•"/>
            </a:pPr>
            <a:r>
              <a:rPr lang="es-EC" baseline="0" dirty="0" smtClean="0"/>
              <a:t>Dos estaciones marcadas: seca (junio a diciembre); lluviosa (enero a mayo).</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10</a:t>
            </a:fld>
            <a:endParaRPr lang="es-EC"/>
          </a:p>
        </p:txBody>
      </p:sp>
    </p:spTree>
    <p:extLst>
      <p:ext uri="{BB962C8B-B14F-4D97-AF65-F5344CB8AC3E}">
        <p14:creationId xmlns:p14="http://schemas.microsoft.com/office/powerpoint/2010/main" val="305534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b="1" dirty="0" smtClean="0"/>
              <a:t>Alto grado de degradación</a:t>
            </a:r>
            <a:r>
              <a:rPr lang="es-EC" dirty="0" smtClean="0"/>
              <a:t>.</a:t>
            </a:r>
            <a:r>
              <a:rPr lang="es-EC" baseline="0" dirty="0" smtClean="0"/>
              <a:t> C</a:t>
            </a:r>
            <a:r>
              <a:rPr lang="es-EC" dirty="0" smtClean="0"/>
              <a:t>ausado por deforestación, contaminación de cuerpos de agua </a:t>
            </a:r>
            <a:r>
              <a:rPr lang="es-EC" baseline="0" dirty="0" smtClean="0"/>
              <a:t>y uso indiscriminado de los recursos hídricos.</a:t>
            </a:r>
          </a:p>
          <a:p>
            <a:pPr marL="181137" indent="-181137">
              <a:buFont typeface="Arial" panose="020B0604020202020204" pitchFamily="34" charset="0"/>
              <a:buChar char="•"/>
            </a:pPr>
            <a:r>
              <a:rPr lang="es-EC" b="1" baseline="0" dirty="0" smtClean="0"/>
              <a:t>Aguas subterráneas.</a:t>
            </a:r>
            <a:r>
              <a:rPr lang="es-EC" baseline="0" dirty="0" smtClean="0"/>
              <a:t> Extraídas por pozos profundos y que generan un caudal entre 10 y 15 l/s.</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11</a:t>
            </a:fld>
            <a:endParaRPr lang="es-EC"/>
          </a:p>
        </p:txBody>
      </p:sp>
    </p:spTree>
    <p:extLst>
      <p:ext uri="{BB962C8B-B14F-4D97-AF65-F5344CB8AC3E}">
        <p14:creationId xmlns:p14="http://schemas.microsoft.com/office/powerpoint/2010/main" val="82025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b="1" dirty="0" smtClean="0"/>
              <a:t>PEA</a:t>
            </a:r>
            <a:r>
              <a:rPr lang="es-EC" dirty="0" smtClean="0"/>
              <a:t>.</a:t>
            </a:r>
            <a:r>
              <a:rPr lang="es-EC" baseline="0" dirty="0" smtClean="0"/>
              <a:t> Población económicamente activa, de entre 15 a 64 años.</a:t>
            </a:r>
          </a:p>
          <a:p>
            <a:pPr marL="181137" indent="-181137">
              <a:buFont typeface="Arial" panose="020B0604020202020204" pitchFamily="34" charset="0"/>
              <a:buChar char="•"/>
            </a:pPr>
            <a:r>
              <a:rPr lang="es-EC" baseline="0" dirty="0" smtClean="0"/>
              <a:t>Población de la localidad, relativamente joven, edad promedio de 23 años.</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12</a:t>
            </a:fld>
            <a:endParaRPr lang="es-EC"/>
          </a:p>
        </p:txBody>
      </p:sp>
    </p:spTree>
    <p:extLst>
      <p:ext uri="{BB962C8B-B14F-4D97-AF65-F5344CB8AC3E}">
        <p14:creationId xmlns:p14="http://schemas.microsoft.com/office/powerpoint/2010/main" val="97246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13</a:t>
            </a:fld>
            <a:endParaRPr lang="es-EC"/>
          </a:p>
        </p:txBody>
      </p:sp>
    </p:spTree>
    <p:extLst>
      <p:ext uri="{BB962C8B-B14F-4D97-AF65-F5344CB8AC3E}">
        <p14:creationId xmlns:p14="http://schemas.microsoft.com/office/powerpoint/2010/main" val="70831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14</a:t>
            </a:fld>
            <a:endParaRPr lang="es-EC"/>
          </a:p>
        </p:txBody>
      </p:sp>
    </p:spTree>
    <p:extLst>
      <p:ext uri="{BB962C8B-B14F-4D97-AF65-F5344CB8AC3E}">
        <p14:creationId xmlns:p14="http://schemas.microsoft.com/office/powerpoint/2010/main" val="265000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15</a:t>
            </a:fld>
            <a:endParaRPr lang="es-EC"/>
          </a:p>
        </p:txBody>
      </p:sp>
    </p:spTree>
    <p:extLst>
      <p:ext uri="{BB962C8B-B14F-4D97-AF65-F5344CB8AC3E}">
        <p14:creationId xmlns:p14="http://schemas.microsoft.com/office/powerpoint/2010/main" val="261474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b="1" dirty="0" smtClean="0"/>
              <a:t>La concepción y diseño de un sistema de alcantarillado debe ser integral, es decir, que comprenda la recolección, conducción, tratamiento y disposición final de aguas servidas y lluvias, además de todas las instalaciones necesarias para su adecuado funcionamiento.</a:t>
            </a:r>
          </a:p>
          <a:p>
            <a:pPr marL="181137" indent="-181137" algn="just">
              <a:buFont typeface="Arial" panose="020B0604020202020204" pitchFamily="34" charset="0"/>
              <a:buChar char="•"/>
            </a:pPr>
            <a:r>
              <a:rPr lang="es-EC" dirty="0" smtClean="0"/>
              <a:t>Octava</a:t>
            </a:r>
            <a:r>
              <a:rPr lang="es-EC" baseline="0" dirty="0" smtClean="0"/>
              <a:t> parte. 4.1. Clasificación de sistemas de alcantarillado.</a:t>
            </a:r>
          </a:p>
          <a:p>
            <a:pPr marL="181137" indent="-181137">
              <a:buFont typeface="Arial" panose="020B0604020202020204" pitchFamily="34" charset="0"/>
              <a:buChar char="•"/>
            </a:pPr>
            <a:r>
              <a:rPr lang="es-EC" baseline="0" dirty="0" smtClean="0"/>
              <a:t>Octava parte. 5.1.6. Distintos niveles de alcantarillado, en función de complejidad y aplicabilidad al sector, para selección del tipo de sistema.</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16</a:t>
            </a:fld>
            <a:endParaRPr lang="es-EC"/>
          </a:p>
        </p:txBody>
      </p:sp>
    </p:spTree>
    <p:extLst>
      <p:ext uri="{BB962C8B-B14F-4D97-AF65-F5344CB8AC3E}">
        <p14:creationId xmlns:p14="http://schemas.microsoft.com/office/powerpoint/2010/main" val="3423780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sz="1300" dirty="0"/>
              <a:t>El alcantarillado convencional se caracteriza por usar tuberías de mayor diámetro en sus redes, instaladas a mayor profundidad, y emplear componentes de inspección más elaborados.</a:t>
            </a:r>
          </a:p>
          <a:p>
            <a:pPr marL="181137" indent="-181137" algn="just">
              <a:buFont typeface="Arial" panose="020B0604020202020204" pitchFamily="34" charset="0"/>
              <a:buChar char="•"/>
            </a:pPr>
            <a:r>
              <a:rPr lang="es-EC" sz="1300" dirty="0"/>
              <a:t>Una de las causas principales que ha impedido la expansión de la cobertura de alcantarillado en zonas rurales, es el costo elevado de implementar alcantarillados convencionales debido a las exigentes normas de diseño que implican, no correspondientes a la realidad socio económica del sector.</a:t>
            </a:r>
          </a:p>
          <a:p>
            <a:pPr marL="181137" indent="-181137" algn="just">
              <a:buFont typeface="Arial" panose="020B0604020202020204" pitchFamily="34" charset="0"/>
              <a:buChar char="•"/>
            </a:pPr>
            <a:r>
              <a:rPr lang="es-EC" sz="1300" dirty="0"/>
              <a:t>OPS. (2005). Guías para el diseño de tecnologías de alcantarillado.</a:t>
            </a:r>
          </a:p>
          <a:p>
            <a:pPr algn="just"/>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17</a:t>
            </a:fld>
            <a:endParaRPr lang="es-EC"/>
          </a:p>
        </p:txBody>
      </p:sp>
    </p:spTree>
    <p:extLst>
      <p:ext uri="{BB962C8B-B14F-4D97-AF65-F5344CB8AC3E}">
        <p14:creationId xmlns:p14="http://schemas.microsoft.com/office/powerpoint/2010/main" val="349643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aseline="0" dirty="0" smtClean="0"/>
              <a:t>Tiempo durante el cual una obra cumple su función eficientemente.</a:t>
            </a:r>
          </a:p>
          <a:p>
            <a:pPr marL="181137" indent="-181137" algn="just">
              <a:buFont typeface="Arial" panose="020B0604020202020204" pitchFamily="34" charset="0"/>
              <a:buChar char="•"/>
            </a:pPr>
            <a:r>
              <a:rPr lang="es-EC" baseline="0" dirty="0" smtClean="0"/>
              <a:t>Permite definir el tamaño del proyecto en función de la población a ser atendida al final del mismo.</a:t>
            </a:r>
          </a:p>
          <a:p>
            <a:pPr marL="181137" indent="-181137" algn="just">
              <a:buFont typeface="Arial" panose="020B0604020202020204" pitchFamily="34" charset="0"/>
              <a:buChar char="•"/>
            </a:pPr>
            <a:r>
              <a:rPr lang="es-EC" baseline="0" dirty="0" smtClean="0"/>
              <a:t>Este periodo incluye el tiempo de construcción y puesta en marcha de los sistemas.</a:t>
            </a:r>
          </a:p>
          <a:p>
            <a:pPr marL="181137" indent="-181137" algn="just">
              <a:buFont typeface="Arial" panose="020B0604020202020204" pitchFamily="34" charset="0"/>
              <a:buChar char="•"/>
            </a:pPr>
            <a:r>
              <a:rPr lang="es-EC" baseline="0" dirty="0" smtClean="0"/>
              <a:t>4.1 Quinta parte, CPE INEN 5 Parte 9.2</a:t>
            </a:r>
          </a:p>
          <a:p>
            <a:pPr marL="181137" indent="-181137" algn="just">
              <a:buFont typeface="Arial" panose="020B0604020202020204" pitchFamily="34" charset="0"/>
              <a:buChar char="•"/>
            </a:pPr>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18</a:t>
            </a:fld>
            <a:endParaRPr lang="es-EC"/>
          </a:p>
        </p:txBody>
      </p:sp>
    </p:spTree>
    <p:extLst>
      <p:ext uri="{BB962C8B-B14F-4D97-AF65-F5344CB8AC3E}">
        <p14:creationId xmlns:p14="http://schemas.microsoft.com/office/powerpoint/2010/main" val="53132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aseline="0" dirty="0" smtClean="0"/>
              <a:t>Del Censo de Población y Vivienda 2010, tenemos que la tasa de crecimiento poblacional, para todo el cantón El Carmen, es de 2.96%.</a:t>
            </a:r>
          </a:p>
          <a:p>
            <a:pPr marL="181137" indent="-181137" algn="just">
              <a:buFont typeface="Arial" panose="020B0604020202020204" pitchFamily="34" charset="0"/>
              <a:buChar char="•"/>
            </a:pPr>
            <a:r>
              <a:rPr lang="es-EC" baseline="0" dirty="0" smtClean="0"/>
              <a:t>A falta de datos específicos para la localidad, acogemos la recomendación del CPE INEN 5 Parte 9.2, 4.2.4 Quinta parte, que propone una tasa de crecimiento de 1.50% para la región Costa. </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19</a:t>
            </a:fld>
            <a:endParaRPr lang="es-EC"/>
          </a:p>
        </p:txBody>
      </p:sp>
    </p:spTree>
    <p:extLst>
      <p:ext uri="{BB962C8B-B14F-4D97-AF65-F5344CB8AC3E}">
        <p14:creationId xmlns:p14="http://schemas.microsoft.com/office/powerpoint/2010/main" val="330133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dirty="0" smtClean="0"/>
              <a:t>14</a:t>
            </a:r>
            <a:r>
              <a:rPr lang="es-EC" baseline="0" dirty="0" smtClean="0"/>
              <a:t> km al Suroeste de El Carmen.</a:t>
            </a:r>
          </a:p>
          <a:p>
            <a:pPr marL="181137" indent="-181137">
              <a:buFont typeface="Arial" panose="020B0604020202020204" pitchFamily="34" charset="0"/>
              <a:buChar char="•"/>
            </a:pPr>
            <a:r>
              <a:rPr lang="es-EC" baseline="0" dirty="0" smtClean="0"/>
              <a:t>Superficie 18.84 ha.</a:t>
            </a:r>
          </a:p>
          <a:p>
            <a:pPr marL="181137" indent="-181137">
              <a:buFont typeface="Arial" panose="020B0604020202020204" pitchFamily="34" charset="0"/>
              <a:buChar char="•"/>
            </a:pPr>
            <a:r>
              <a:rPr lang="es-EC" baseline="0" dirty="0" smtClean="0"/>
              <a:t>Población actual: 45% mujeres, 55% hombres.</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a:t>
            </a:fld>
            <a:endParaRPr lang="es-EC"/>
          </a:p>
        </p:txBody>
      </p:sp>
    </p:spTree>
    <p:extLst>
      <p:ext uri="{BB962C8B-B14F-4D97-AF65-F5344CB8AC3E}">
        <p14:creationId xmlns:p14="http://schemas.microsoft.com/office/powerpoint/2010/main" val="925945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aseline="0" dirty="0" smtClean="0"/>
              <a:t>Para determinar la población futura, realizamos proyecciones de crecimiento utilizando tres métodos conocidos. Proyección aritmética, geométrica y exponencial.</a:t>
            </a:r>
          </a:p>
          <a:p>
            <a:pPr marL="181137" indent="-181137" algn="just">
              <a:buFont typeface="Arial" panose="020B0604020202020204" pitchFamily="34" charset="0"/>
              <a:buChar char="•"/>
            </a:pPr>
            <a:r>
              <a:rPr lang="es-EC" b="1" baseline="0" dirty="0" smtClean="0"/>
              <a:t>Aritmética</a:t>
            </a:r>
            <a:r>
              <a:rPr lang="es-EC" baseline="0" dirty="0" smtClean="0"/>
              <a:t>. Recomendada para poblaciones pequeñas, que están comenzando a desarrollarse.</a:t>
            </a:r>
          </a:p>
          <a:p>
            <a:pPr marL="181137" indent="-181137" algn="just">
              <a:buFont typeface="Arial" panose="020B0604020202020204" pitchFamily="34" charset="0"/>
              <a:buChar char="•"/>
            </a:pPr>
            <a:r>
              <a:rPr lang="es-EC" b="1" baseline="0" dirty="0" smtClean="0"/>
              <a:t>Geométrica</a:t>
            </a:r>
            <a:r>
              <a:rPr lang="es-EC" baseline="0" dirty="0" smtClean="0"/>
              <a:t>. Aplicable a poblaciones que se encuentran en pleno desarrollo, y que cuentan con suficientes áreas de expansión.</a:t>
            </a:r>
          </a:p>
          <a:p>
            <a:pPr marL="181137" indent="-181137" algn="just">
              <a:buFont typeface="Arial" panose="020B0604020202020204" pitchFamily="34" charset="0"/>
              <a:buChar char="•"/>
            </a:pPr>
            <a:r>
              <a:rPr lang="es-EC" b="1" baseline="0" dirty="0" smtClean="0"/>
              <a:t>Exponencial</a:t>
            </a:r>
            <a:r>
              <a:rPr lang="es-EC" baseline="0" dirty="0" smtClean="0"/>
              <a:t>. Recomendable para poblaciones en las que se espera un máximo desarrollo.</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20</a:t>
            </a:fld>
            <a:endParaRPr lang="es-EC"/>
          </a:p>
        </p:txBody>
      </p:sp>
    </p:spTree>
    <p:extLst>
      <p:ext uri="{BB962C8B-B14F-4D97-AF65-F5344CB8AC3E}">
        <p14:creationId xmlns:p14="http://schemas.microsoft.com/office/powerpoint/2010/main" val="1184034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1" baseline="0" dirty="0" smtClean="0"/>
              <a:t>Caudal medio</a:t>
            </a:r>
            <a:r>
              <a:rPr lang="es-EC" baseline="0" dirty="0" smtClean="0"/>
              <a:t>. Caudal promedio de aguas servidas generadas por la población.</a:t>
            </a:r>
          </a:p>
          <a:p>
            <a:pPr marL="181137" indent="-181137" algn="just">
              <a:buFont typeface="Arial" panose="020B0604020202020204" pitchFamily="34" charset="0"/>
              <a:buChar char="•"/>
            </a:pPr>
            <a:r>
              <a:rPr lang="es-EC" b="1" baseline="0" dirty="0" smtClean="0"/>
              <a:t>Coeficiente de retorno</a:t>
            </a:r>
            <a:r>
              <a:rPr lang="es-EC" baseline="0" dirty="0" smtClean="0"/>
              <a:t>. Refleja el porcentaje de agua provista que se pierde y no ingresa a la red de alcantarillado.</a:t>
            </a:r>
          </a:p>
          <a:p>
            <a:pPr marL="181137" indent="-181137" algn="just">
              <a:buFont typeface="Arial" panose="020B0604020202020204" pitchFamily="34" charset="0"/>
              <a:buChar char="•"/>
            </a:pPr>
            <a:r>
              <a:rPr lang="es-EC" b="1" baseline="0" dirty="0" smtClean="0"/>
              <a:t>Dotación</a:t>
            </a:r>
            <a:r>
              <a:rPr lang="es-EC" baseline="0" dirty="0" smtClean="0"/>
              <a:t>. Cantidad de agua que consume diariamente, en promedio, cada habitante. Esta relacionada con la facilidad de acceso al servicio. Incluye consumos doméstico, industrial, comercial e institucional.</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21</a:t>
            </a:fld>
            <a:endParaRPr lang="es-EC"/>
          </a:p>
        </p:txBody>
      </p:sp>
    </p:spTree>
    <p:extLst>
      <p:ext uri="{BB962C8B-B14F-4D97-AF65-F5344CB8AC3E}">
        <p14:creationId xmlns:p14="http://schemas.microsoft.com/office/powerpoint/2010/main" val="63854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1" baseline="0" dirty="0" smtClean="0"/>
              <a:t>Caudal máximo horario</a:t>
            </a:r>
            <a:r>
              <a:rPr lang="es-EC" baseline="0" dirty="0" smtClean="0"/>
              <a:t>. Se determina debido a que los caudales de aguas servidas varían considerablemente a lo largo del día.</a:t>
            </a:r>
          </a:p>
          <a:p>
            <a:pPr marL="181137" indent="-181137" algn="just" defTabSz="966064">
              <a:buFont typeface="Arial" panose="020B0604020202020204" pitchFamily="34" charset="0"/>
              <a:buChar char="•"/>
              <a:defRPr/>
            </a:pPr>
            <a:r>
              <a:rPr lang="es-EC" sz="1300" dirty="0"/>
              <a:t>OPS. (2005). Guías para el diseño de tecnologías de alcantarillado.</a:t>
            </a:r>
          </a:p>
          <a:p>
            <a:pPr algn="just"/>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22</a:t>
            </a:fld>
            <a:endParaRPr lang="es-EC"/>
          </a:p>
        </p:txBody>
      </p:sp>
    </p:spTree>
    <p:extLst>
      <p:ext uri="{BB962C8B-B14F-4D97-AF65-F5344CB8AC3E}">
        <p14:creationId xmlns:p14="http://schemas.microsoft.com/office/powerpoint/2010/main" val="115294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1" baseline="0" dirty="0" smtClean="0"/>
              <a:t>Caudal de aguas ilícitas</a:t>
            </a:r>
            <a:r>
              <a:rPr lang="es-EC" baseline="0" dirty="0" smtClean="0"/>
              <a:t>. Caudales provenientes de conexiones clandestinas que incorporan aguas lluvias al sistema sanitario, y por malas conexiones o conexiones erradas.</a:t>
            </a:r>
          </a:p>
          <a:p>
            <a:pPr marL="181137" indent="-181137" algn="just" defTabSz="966064">
              <a:buFont typeface="Arial" panose="020B0604020202020204" pitchFamily="34" charset="0"/>
              <a:buChar char="•"/>
              <a:defRPr/>
            </a:pPr>
            <a:r>
              <a:rPr lang="es-EC" b="1" baseline="0" dirty="0" smtClean="0"/>
              <a:t>Caudal de infiltración</a:t>
            </a:r>
            <a:r>
              <a:rPr lang="es-EC" baseline="0" dirty="0" smtClean="0"/>
              <a:t>. Producido por infiltración de aguas del subsuelo al sistema, debido a fisuras en las tuberías, en las juntas entre tuberías y en la unión con los pozos de revisión.</a:t>
            </a:r>
          </a:p>
          <a:p>
            <a:pPr marL="181137" indent="-181137" algn="just" defTabSz="966064">
              <a:buFont typeface="Arial" panose="020B0604020202020204" pitchFamily="34" charset="0"/>
              <a:buChar char="•"/>
              <a:defRPr/>
            </a:pPr>
            <a:r>
              <a:rPr lang="es-EC" sz="1300" dirty="0"/>
              <a:t>OPS. (2005). Guías para el diseño de tecnologías de alcantarillado.</a:t>
            </a:r>
          </a:p>
          <a:p>
            <a:pPr algn="just"/>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23</a:t>
            </a:fld>
            <a:endParaRPr lang="es-EC"/>
          </a:p>
        </p:txBody>
      </p:sp>
    </p:spTree>
    <p:extLst>
      <p:ext uri="{BB962C8B-B14F-4D97-AF65-F5344CB8AC3E}">
        <p14:creationId xmlns:p14="http://schemas.microsoft.com/office/powerpoint/2010/main" val="2108989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aseline="0" dirty="0" smtClean="0"/>
              <a:t>Debido a que por el área de estudio no atraviesa un cuerpo de agua superficial, ni se presentan pendientes pronunciadas que generen cursos de agua importantes, lo que corresponde es considerar sólo el sistema de Micro Drenaje.</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24</a:t>
            </a:fld>
            <a:endParaRPr lang="es-EC"/>
          </a:p>
        </p:txBody>
      </p:sp>
    </p:spTree>
    <p:extLst>
      <p:ext uri="{BB962C8B-B14F-4D97-AF65-F5344CB8AC3E}">
        <p14:creationId xmlns:p14="http://schemas.microsoft.com/office/powerpoint/2010/main" val="145093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1" baseline="0" dirty="0" smtClean="0"/>
              <a:t>Periodo de retorno. </a:t>
            </a:r>
            <a:r>
              <a:rPr lang="es-EC" b="0" baseline="0" dirty="0" smtClean="0"/>
              <a:t>Tiempo en el cual se espera que un evento se igualado o superado.</a:t>
            </a:r>
          </a:p>
          <a:p>
            <a:pPr marL="181137" indent="-181137" algn="just">
              <a:buFont typeface="Arial" panose="020B0604020202020204" pitchFamily="34" charset="0"/>
              <a:buChar char="•"/>
            </a:pPr>
            <a:r>
              <a:rPr lang="es-EC" sz="1300" b="1" dirty="0"/>
              <a:t>El Método Racional </a:t>
            </a:r>
            <a:r>
              <a:rPr lang="es-EC" sz="1300" dirty="0"/>
              <a:t>es adecuado para cuencas tributarias de superficie inferior a 100 ha.</a:t>
            </a:r>
          </a:p>
          <a:p>
            <a:pPr marL="181137" indent="-181137" algn="just">
              <a:buFont typeface="Arial" panose="020B0604020202020204" pitchFamily="34" charset="0"/>
              <a:buChar char="•"/>
            </a:pPr>
            <a:r>
              <a:rPr lang="es-EC" sz="1300" dirty="0"/>
              <a:t>Para cuencas superiores a 100 ha se emplea el Método del Hidrograma Unitario.</a:t>
            </a:r>
          </a:p>
          <a:p>
            <a:pPr algn="just"/>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25</a:t>
            </a:fld>
            <a:endParaRPr lang="es-EC"/>
          </a:p>
        </p:txBody>
      </p:sp>
    </p:spTree>
    <p:extLst>
      <p:ext uri="{BB962C8B-B14F-4D97-AF65-F5344CB8AC3E}">
        <p14:creationId xmlns:p14="http://schemas.microsoft.com/office/powerpoint/2010/main" val="532895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1" baseline="0" dirty="0" smtClean="0"/>
              <a:t>Coeficiente de escurrimiento. </a:t>
            </a:r>
            <a:r>
              <a:rPr lang="es-EC" b="0" baseline="0" dirty="0" smtClean="0"/>
              <a:t>Relación entre el volumen total de escurrimiento superficial y el volumen de precipitación.</a:t>
            </a:r>
          </a:p>
          <a:p>
            <a:pPr marL="181137" indent="-181137" algn="just">
              <a:buFont typeface="Arial" panose="020B0604020202020204" pitchFamily="34" charset="0"/>
              <a:buChar char="•"/>
            </a:pPr>
            <a:r>
              <a:rPr lang="es-EC" sz="1300" dirty="0"/>
              <a:t>Los valores de la tabla son aplicables para periodos de retorno entre 2 y 10 años.</a:t>
            </a:r>
          </a:p>
          <a:p>
            <a:pPr marL="181137" indent="-181137" algn="just">
              <a:buFont typeface="Arial" panose="020B0604020202020204" pitchFamily="34" charset="0"/>
              <a:buChar char="•"/>
            </a:pPr>
            <a:r>
              <a:rPr lang="es-EC" sz="1300" dirty="0"/>
              <a:t>Adoptamos el valor de 0.65 debido a los suelos de la zona son de baja permeabilidad.</a:t>
            </a:r>
          </a:p>
          <a:p>
            <a:pPr algn="just"/>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26</a:t>
            </a:fld>
            <a:endParaRPr lang="es-EC"/>
          </a:p>
        </p:txBody>
      </p:sp>
    </p:spTree>
    <p:extLst>
      <p:ext uri="{BB962C8B-B14F-4D97-AF65-F5344CB8AC3E}">
        <p14:creationId xmlns:p14="http://schemas.microsoft.com/office/powerpoint/2010/main" val="402533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0" baseline="0" dirty="0" smtClean="0"/>
              <a:t>Debido a que no existen registros pluviográficos del área de estudio, utilizaremos las ecuaciones representativas de las curvas de intensidad, duración, frecuencia, de la zona pluviográfica correspondientes, de acuerdo a la Zonificación de Intensidades del INAMHI (2015).</a:t>
            </a:r>
          </a:p>
          <a:p>
            <a:pPr marL="181137" indent="-181137" algn="just">
              <a:buFont typeface="Arial" panose="020B0604020202020204" pitchFamily="34" charset="0"/>
              <a:buChar char="•"/>
            </a:pPr>
            <a:r>
              <a:rPr lang="es-EC" b="0" baseline="0" dirty="0" smtClean="0"/>
              <a:t>Para determinar Idtr, debemos obtener información de la estación meteorológica más cercana a la zona de estudio, en este caso, la estación M0160 El Carmen.</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27</a:t>
            </a:fld>
            <a:endParaRPr lang="es-EC"/>
          </a:p>
        </p:txBody>
      </p:sp>
    </p:spTree>
    <p:extLst>
      <p:ext uri="{BB962C8B-B14F-4D97-AF65-F5344CB8AC3E}">
        <p14:creationId xmlns:p14="http://schemas.microsoft.com/office/powerpoint/2010/main" val="3307913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1" baseline="0" dirty="0" smtClean="0"/>
              <a:t>Tiempo de llegada. </a:t>
            </a:r>
            <a:r>
              <a:rPr lang="es-EC" b="0" baseline="0" dirty="0" smtClean="0"/>
              <a:t>Tiempo necesario para que el escurrimiento superficial llegue desde el punto más alejado hasta el primer sumidero.</a:t>
            </a:r>
            <a:endParaRPr lang="es-EC" b="1" baseline="0" dirty="0" smtClean="0"/>
          </a:p>
          <a:p>
            <a:pPr marL="181137" indent="-181137" algn="just">
              <a:buFont typeface="Arial" panose="020B0604020202020204" pitchFamily="34" charset="0"/>
              <a:buChar char="•"/>
            </a:pPr>
            <a:r>
              <a:rPr lang="es-EC" b="1" baseline="0" dirty="0" smtClean="0"/>
              <a:t>Tiempo de escurrimiento. </a:t>
            </a:r>
            <a:r>
              <a:rPr lang="es-EC" b="0" baseline="0" dirty="0" smtClean="0"/>
              <a:t>Se lo obtiene a partir de las características hidráulicas de los colectores.</a:t>
            </a:r>
          </a:p>
          <a:p>
            <a:pPr marL="181137" indent="-181137" algn="just">
              <a:buFont typeface="Arial" panose="020B0604020202020204" pitchFamily="34" charset="0"/>
              <a:buChar char="•"/>
            </a:pPr>
            <a:r>
              <a:rPr lang="es-EC" sz="1300" dirty="0"/>
              <a:t>EMAAP-Q. (2009). Normas de diseño de sistemas de alcantarillado.</a:t>
            </a:r>
          </a:p>
          <a:p>
            <a:pPr algn="just"/>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28</a:t>
            </a:fld>
            <a:endParaRPr lang="es-EC"/>
          </a:p>
        </p:txBody>
      </p:sp>
    </p:spTree>
    <p:extLst>
      <p:ext uri="{BB962C8B-B14F-4D97-AF65-F5344CB8AC3E}">
        <p14:creationId xmlns:p14="http://schemas.microsoft.com/office/powerpoint/2010/main" val="1121520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0" baseline="0" dirty="0" smtClean="0"/>
              <a:t>El valor de la rugosidad superficial N depende del tipo de superficie que se presente.</a:t>
            </a:r>
          </a:p>
          <a:p>
            <a:pPr marL="181137" indent="-181137" algn="just">
              <a:buFont typeface="Arial" panose="020B0604020202020204" pitchFamily="34" charset="0"/>
              <a:buChar char="•"/>
            </a:pPr>
            <a:r>
              <a:rPr lang="es-EC" b="0" baseline="0" dirty="0" smtClean="0"/>
              <a:t>Debido a la baja permeabilidad del suelo de la localidad, asumimos un valor de 0.10 para la rugosidad superficial.</a:t>
            </a:r>
          </a:p>
          <a:p>
            <a:pPr marL="181137" indent="-181137" algn="just" defTabSz="966064">
              <a:buFont typeface="Arial" panose="020B0604020202020204" pitchFamily="34" charset="0"/>
              <a:buChar char="•"/>
            </a:pPr>
            <a:r>
              <a:rPr lang="es-EC" sz="1300" dirty="0"/>
              <a:t>EMAAP-Q. (2009). Normas de diseño de sistemas de alcantarillado.</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29</a:t>
            </a:fld>
            <a:endParaRPr lang="es-EC"/>
          </a:p>
        </p:txBody>
      </p:sp>
    </p:spTree>
    <p:extLst>
      <p:ext uri="{BB962C8B-B14F-4D97-AF65-F5344CB8AC3E}">
        <p14:creationId xmlns:p14="http://schemas.microsoft.com/office/powerpoint/2010/main" val="390955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Wingdings" panose="05000000000000000000" pitchFamily="2" charset="2"/>
              <a:buChar char="§"/>
            </a:pPr>
            <a:r>
              <a:rPr lang="es-EC" dirty="0" smtClean="0"/>
              <a:t>Enfermedades tropicales: lombrices intestinales, </a:t>
            </a:r>
            <a:r>
              <a:rPr lang="es-EC" dirty="0" err="1" smtClean="0"/>
              <a:t>esquistosomiasis</a:t>
            </a:r>
            <a:r>
              <a:rPr lang="es-EC" dirty="0" smtClean="0"/>
              <a:t> y tracoma.</a:t>
            </a:r>
          </a:p>
          <a:p>
            <a:pPr marL="181137" indent="-181137">
              <a:buFont typeface="Wingdings" panose="05000000000000000000" pitchFamily="2" charset="2"/>
              <a:buChar char="§"/>
            </a:pPr>
            <a:r>
              <a:rPr lang="es-EC" dirty="0" smtClean="0"/>
              <a:t>Del 13.2% en 2006, a 25.5% en 2013.</a:t>
            </a:r>
          </a:p>
          <a:p>
            <a:pPr marL="181137" indent="-181137">
              <a:buFont typeface="Wingdings" panose="05000000000000000000" pitchFamily="2" charset="2"/>
              <a:buChar char="§"/>
            </a:pPr>
            <a:r>
              <a:rPr lang="es-EC" dirty="0" smtClean="0"/>
              <a:t>Servicio deficiente y de mala calidad.</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a:t>
            </a:fld>
            <a:endParaRPr lang="es-EC"/>
          </a:p>
        </p:txBody>
      </p:sp>
    </p:spTree>
    <p:extLst>
      <p:ext uri="{BB962C8B-B14F-4D97-AF65-F5344CB8AC3E}">
        <p14:creationId xmlns:p14="http://schemas.microsoft.com/office/powerpoint/2010/main" val="806354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lgn="just">
              <a:buFont typeface="Arial" panose="020B0604020202020204" pitchFamily="34" charset="0"/>
              <a:buChar char="•"/>
            </a:pPr>
            <a:r>
              <a:rPr lang="es-EC" b="0" baseline="0" dirty="0" smtClean="0"/>
              <a:t>Longitud de escurrimiento: 80.88 m.</a:t>
            </a:r>
          </a:p>
          <a:p>
            <a:pPr marL="181137" indent="-181137" algn="just">
              <a:buFont typeface="Arial" panose="020B0604020202020204" pitchFamily="34" charset="0"/>
              <a:buChar char="•"/>
            </a:pPr>
            <a:r>
              <a:rPr lang="es-EC" b="0" baseline="0" dirty="0" smtClean="0"/>
              <a:t>Pendiente promedio de la superficie, desde el punto más alejado de la cuenca hasta el primer sumidero: 1.32%.</a:t>
            </a:r>
          </a:p>
          <a:p>
            <a:pPr marL="181137" indent="-181137" algn="just">
              <a:buFont typeface="Arial" panose="020B0604020202020204" pitchFamily="34" charset="0"/>
              <a:buChar char="•"/>
            </a:pPr>
            <a:r>
              <a:rPr lang="es-EC" b="0" baseline="0" dirty="0" smtClean="0"/>
              <a:t>Tiempo de llegada obtenido: 10.50 min.</a:t>
            </a:r>
          </a:p>
          <a:p>
            <a:pPr marL="181137" indent="-181137" algn="just" defTabSz="966064">
              <a:buFont typeface="Arial" panose="020B0604020202020204" pitchFamily="34" charset="0"/>
              <a:buChar char="•"/>
            </a:pPr>
            <a:r>
              <a:rPr lang="es-EC" sz="1300" dirty="0"/>
              <a:t>EMAAP-Q. (2009). Normas de diseño de sistemas de alcantarillado.</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30</a:t>
            </a:fld>
            <a:endParaRPr lang="es-EC"/>
          </a:p>
        </p:txBody>
      </p:sp>
    </p:spTree>
    <p:extLst>
      <p:ext uri="{BB962C8B-B14F-4D97-AF65-F5344CB8AC3E}">
        <p14:creationId xmlns:p14="http://schemas.microsoft.com/office/powerpoint/2010/main" val="3186970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dirty="0" smtClean="0"/>
              <a:t>La condición esencial</a:t>
            </a:r>
            <a:r>
              <a:rPr lang="es-EC" baseline="0" dirty="0" smtClean="0"/>
              <a:t> que debe cumplir un sistema de alcantarillado sanitario, es que durante su funcionamiento exista auto limpieza de los colectores, para limitar la sedimentación de los sólidos.</a:t>
            </a:r>
          </a:p>
          <a:p>
            <a:pPr marL="181137" indent="-181137">
              <a:buFont typeface="Arial" panose="020B0604020202020204" pitchFamily="34" charset="0"/>
              <a:buChar char="•"/>
            </a:pPr>
            <a:r>
              <a:rPr lang="es-EC" baseline="0" dirty="0" smtClean="0"/>
              <a:t>La condición de auto limpieza se determina por el criterio de velocidad mínima.</a:t>
            </a:r>
          </a:p>
          <a:p>
            <a:pPr marL="181137" indent="-181137">
              <a:buFont typeface="Arial" panose="020B0604020202020204" pitchFamily="34" charset="0"/>
              <a:buChar char="•"/>
            </a:pPr>
            <a:r>
              <a:rPr lang="es-EC" baseline="0" dirty="0" smtClean="0"/>
              <a:t>Si consideramos que el caudal y la velocidad media son constantes en un tramo, que el flujo es uniforme y permanente, podemos utilizar la fórmula de Manning.</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31</a:t>
            </a:fld>
            <a:endParaRPr lang="es-EC"/>
          </a:p>
        </p:txBody>
      </p:sp>
    </p:spTree>
    <p:extLst>
      <p:ext uri="{BB962C8B-B14F-4D97-AF65-F5344CB8AC3E}">
        <p14:creationId xmlns:p14="http://schemas.microsoft.com/office/powerpoint/2010/main" val="585623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32</a:t>
            </a:fld>
            <a:endParaRPr lang="es-EC"/>
          </a:p>
        </p:txBody>
      </p:sp>
    </p:spTree>
    <p:extLst>
      <p:ext uri="{BB962C8B-B14F-4D97-AF65-F5344CB8AC3E}">
        <p14:creationId xmlns:p14="http://schemas.microsoft.com/office/powerpoint/2010/main" val="900529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defTabSz="966064">
              <a:buFont typeface="Arial" panose="020B0604020202020204" pitchFamily="34" charset="0"/>
              <a:buChar char="•"/>
            </a:pPr>
            <a:r>
              <a:rPr lang="es-EC" sz="1300" dirty="0"/>
              <a:t>OPS. (2005). Guías para el diseño de tecnologías de alcantarillado.</a:t>
            </a:r>
          </a:p>
          <a:p>
            <a:pPr marL="181137" indent="-181137" defTabSz="966064">
              <a:buFont typeface="Arial" panose="020B0604020202020204" pitchFamily="34" charset="0"/>
              <a:buChar char="•"/>
            </a:pPr>
            <a:r>
              <a:rPr lang="es-EC" sz="1300" b="1" dirty="0"/>
              <a:t>Coeficiente de rugosidad</a:t>
            </a:r>
            <a:r>
              <a:rPr lang="es-EC" sz="1300" dirty="0"/>
              <a:t>. Recomienda 0.013 debido a que la resistencia al flujo de una tubería depende no sólo del tipo de material, también de la capa de película biológica, número de conexiones domiciliarias, pozos de revisión y otras instalaciones.</a:t>
            </a:r>
          </a:p>
          <a:p>
            <a:pPr marL="181137" indent="-181137">
              <a:buFont typeface="Arial" panose="020B0604020202020204" pitchFamily="34" charset="0"/>
              <a:buChar char="•"/>
            </a:pPr>
            <a:r>
              <a:rPr lang="es-EC" b="1" dirty="0" smtClean="0"/>
              <a:t>Flujo mínimo</a:t>
            </a:r>
            <a:r>
              <a:rPr lang="es-EC" dirty="0" smtClean="0"/>
              <a:t>. Es conveniente asumir un flujo mínimo, debido a que el flujo en los tramos iniciales es muy variable. Este flujo es máximo cuando se descargan inodoros sanitarios.</a:t>
            </a:r>
          </a:p>
          <a:p>
            <a:pPr marL="181137" indent="-181137">
              <a:buFont typeface="Arial" panose="020B0604020202020204" pitchFamily="34" charset="0"/>
              <a:buChar char="•"/>
            </a:pPr>
            <a:r>
              <a:rPr lang="es-EC" b="1" dirty="0" smtClean="0"/>
              <a:t>Velocidad mínima</a:t>
            </a:r>
            <a:r>
              <a:rPr lang="es-EC" dirty="0" smtClean="0"/>
              <a:t>. Es fundamental para</a:t>
            </a:r>
            <a:r>
              <a:rPr lang="es-EC" baseline="0" dirty="0" smtClean="0"/>
              <a:t> la auto limpieza de los colectores. Además es crítica para minimizar las pendientes de la red.</a:t>
            </a:r>
          </a:p>
          <a:p>
            <a:pPr marL="181137" indent="-181137">
              <a:buFont typeface="Arial" panose="020B0604020202020204" pitchFamily="34" charset="0"/>
              <a:buChar char="•"/>
            </a:pPr>
            <a:r>
              <a:rPr lang="es-EC" b="1" baseline="0" dirty="0" smtClean="0"/>
              <a:t>Velocidad máxima</a:t>
            </a:r>
            <a:r>
              <a:rPr lang="es-EC" baseline="0" dirty="0" smtClean="0"/>
              <a:t>. Se limita para evitar la erosión de las paredes de los colectores por la acción abrasiva de los sólidos transportados.</a:t>
            </a:r>
            <a:endParaRPr lang="es-EC" baseline="0" dirty="0"/>
          </a:p>
          <a:p>
            <a:pPr marL="181137" indent="-181137">
              <a:buFont typeface="Arial" panose="020B0604020202020204" pitchFamily="34" charset="0"/>
              <a:buChar char="•"/>
            </a:pPr>
            <a:r>
              <a:rPr lang="es-EC" b="1" baseline="0" dirty="0" smtClean="0"/>
              <a:t>Tirante de agua máxima</a:t>
            </a:r>
            <a:r>
              <a:rPr lang="es-EC" baseline="0" dirty="0" smtClean="0"/>
              <a:t>. Para que parte restante de la sección funcione como ventilación o sirve para flujos excepcionales.</a:t>
            </a:r>
          </a:p>
          <a:p>
            <a:pPr marL="181137" indent="-181137">
              <a:buFont typeface="Arial" panose="020B0604020202020204" pitchFamily="34" charset="0"/>
              <a:buChar char="•"/>
            </a:pPr>
            <a:r>
              <a:rPr lang="es-EC" b="1" baseline="0" dirty="0" smtClean="0"/>
              <a:t>Tensión tractiva mínima</a:t>
            </a:r>
            <a:r>
              <a:rPr lang="es-EC" baseline="0" dirty="0" smtClean="0"/>
              <a:t>. E</a:t>
            </a:r>
            <a:r>
              <a:rPr lang="es-EC" sz="1200" kern="1200" dirty="0" smtClean="0">
                <a:solidFill>
                  <a:schemeClr val="tx1"/>
                </a:solidFill>
                <a:effectLst/>
                <a:latin typeface="+mn-lt"/>
                <a:ea typeface="+mn-ea"/>
                <a:cs typeface="+mn-cs"/>
              </a:rPr>
              <a:t>ste método es el más práctico para calcular alcantarillas que consideran la sección mojada del conducto. Permite el control de la erosión, la sedimentación y la producción de sulfuros, principalmente</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en zonas de topografía plana, donde la aplicación del criterio de velocidad mínima arroja resultados menos ventajosos en términos de diámetro, pendiente y profundidad de tuberías.</a:t>
            </a:r>
          </a:p>
          <a:p>
            <a:pPr marL="181137" indent="-181137">
              <a:buFont typeface="Arial" panose="020B0604020202020204" pitchFamily="34" charset="0"/>
              <a:buChar char="•"/>
            </a:pPr>
            <a:r>
              <a:rPr lang="es-EC" sz="1200" b="1" kern="1200" baseline="0" dirty="0" smtClean="0">
                <a:solidFill>
                  <a:schemeClr val="tx1"/>
                </a:solidFill>
                <a:effectLst/>
                <a:latin typeface="+mn-lt"/>
                <a:ea typeface="+mn-ea"/>
                <a:cs typeface="+mn-cs"/>
              </a:rPr>
              <a:t>Pendiente mínima</a:t>
            </a:r>
            <a:r>
              <a:rPr lang="es-EC" sz="1200" kern="1200" baseline="0" dirty="0" smtClean="0">
                <a:solidFill>
                  <a:schemeClr val="tx1"/>
                </a:solidFill>
                <a:effectLst/>
                <a:latin typeface="+mn-lt"/>
                <a:ea typeface="+mn-ea"/>
                <a:cs typeface="+mn-cs"/>
              </a:rPr>
              <a:t>. La que permita tener las condiciones de auto limpieza y control de gases.</a:t>
            </a:r>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33</a:t>
            </a:fld>
            <a:endParaRPr lang="es-EC"/>
          </a:p>
        </p:txBody>
      </p:sp>
    </p:spTree>
    <p:extLst>
      <p:ext uri="{BB962C8B-B14F-4D97-AF65-F5344CB8AC3E}">
        <p14:creationId xmlns:p14="http://schemas.microsoft.com/office/powerpoint/2010/main" val="1008273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defTabSz="966064">
              <a:buFont typeface="Arial" panose="020B0604020202020204" pitchFamily="34" charset="0"/>
              <a:buNone/>
            </a:pPr>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34</a:t>
            </a:fld>
            <a:endParaRPr lang="es-EC"/>
          </a:p>
        </p:txBody>
      </p:sp>
    </p:spTree>
    <p:extLst>
      <p:ext uri="{BB962C8B-B14F-4D97-AF65-F5344CB8AC3E}">
        <p14:creationId xmlns:p14="http://schemas.microsoft.com/office/powerpoint/2010/main" val="650180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defTabSz="966064">
              <a:buFont typeface="Arial" panose="020B0604020202020204" pitchFamily="34" charset="0"/>
              <a:buNone/>
            </a:pPr>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35</a:t>
            </a:fld>
            <a:endParaRPr lang="es-EC"/>
          </a:p>
        </p:txBody>
      </p:sp>
    </p:spTree>
    <p:extLst>
      <p:ext uri="{BB962C8B-B14F-4D97-AF65-F5344CB8AC3E}">
        <p14:creationId xmlns:p14="http://schemas.microsoft.com/office/powerpoint/2010/main" val="3532584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dirty="0" smtClean="0"/>
              <a:t>El alcantarillado pluvial se diseña y construye para recibir, conducir y disponer las aguas lluvias</a:t>
            </a:r>
            <a:r>
              <a:rPr lang="es-EC" baseline="0" dirty="0" smtClean="0"/>
              <a:t> producto de la precipitación.</a:t>
            </a:r>
          </a:p>
          <a:p>
            <a:pPr marL="181137" indent="-181137">
              <a:buFont typeface="Arial" panose="020B0604020202020204" pitchFamily="34" charset="0"/>
              <a:buChar char="•"/>
            </a:pPr>
            <a:r>
              <a:rPr lang="es-EC" b="1" baseline="0" dirty="0" smtClean="0"/>
              <a:t>Velocidad mínima</a:t>
            </a:r>
            <a:r>
              <a:rPr lang="es-EC" baseline="0" dirty="0" smtClean="0"/>
              <a:t>, para caudal máximo instantáneo.</a:t>
            </a:r>
          </a:p>
          <a:p>
            <a:pPr marL="181137" indent="-181137">
              <a:buFont typeface="Arial" panose="020B0604020202020204" pitchFamily="34" charset="0"/>
              <a:buChar char="•"/>
            </a:pPr>
            <a:r>
              <a:rPr lang="es-EC" b="1" baseline="0" dirty="0" smtClean="0"/>
              <a:t>Velocidad máxima</a:t>
            </a:r>
            <a:r>
              <a:rPr lang="es-EC" baseline="0" dirty="0" smtClean="0"/>
              <a:t>, en alcantarillado pluvial puede ser mayor a alcantarillado sanitario, pues los caudales ocurren con poca frecuencia.</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36</a:t>
            </a:fld>
            <a:endParaRPr lang="es-EC"/>
          </a:p>
        </p:txBody>
      </p:sp>
    </p:spTree>
    <p:extLst>
      <p:ext uri="{BB962C8B-B14F-4D97-AF65-F5344CB8AC3E}">
        <p14:creationId xmlns:p14="http://schemas.microsoft.com/office/powerpoint/2010/main" val="1368899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defTabSz="966064">
              <a:buFont typeface="Arial" panose="020B0604020202020204" pitchFamily="34" charset="0"/>
              <a:buChar char="•"/>
            </a:pPr>
            <a:r>
              <a:rPr lang="es-EC" b="1" baseline="0" dirty="0" smtClean="0"/>
              <a:t>Pendiente mínima</a:t>
            </a:r>
            <a:r>
              <a:rPr lang="es-EC" baseline="0" dirty="0" smtClean="0"/>
              <a:t>. La pendiente debe ser en lo posible semejante a la del terreno, con el objetivo de tener excavaciones mínimas.</a:t>
            </a:r>
          </a:p>
          <a:p>
            <a:pPr marL="181137" indent="-181137" defTabSz="966064">
              <a:buFont typeface="Arial" panose="020B0604020202020204" pitchFamily="34" charset="0"/>
              <a:buChar char="•"/>
            </a:pPr>
            <a:r>
              <a:rPr lang="es-EC" b="1" baseline="0" dirty="0" smtClean="0"/>
              <a:t>Profundidad hidráulica máxima</a:t>
            </a:r>
            <a:r>
              <a:rPr lang="es-EC" baseline="0" dirty="0" smtClean="0"/>
              <a:t>. Permite la aireación adecuada del flujo. EMAAP-Q.</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37</a:t>
            </a:fld>
            <a:endParaRPr lang="es-EC"/>
          </a:p>
        </p:txBody>
      </p:sp>
    </p:spTree>
    <p:extLst>
      <p:ext uri="{BB962C8B-B14F-4D97-AF65-F5344CB8AC3E}">
        <p14:creationId xmlns:p14="http://schemas.microsoft.com/office/powerpoint/2010/main" val="3819930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defTabSz="966064">
              <a:buFont typeface="Arial" panose="020B0604020202020204" pitchFamily="34" charset="0"/>
              <a:buChar char="•"/>
            </a:pPr>
            <a:r>
              <a:rPr lang="es-EC" b="0" baseline="0" dirty="0" smtClean="0"/>
              <a:t>CPE INEN 5 9.1, 5.2.4, Octava parte.</a:t>
            </a:r>
          </a:p>
          <a:p>
            <a:pPr marL="181137" indent="-181137" defTabSz="966064">
              <a:buFont typeface="Arial" panose="020B0604020202020204" pitchFamily="34" charset="0"/>
              <a:buChar char="•"/>
            </a:pPr>
            <a:r>
              <a:rPr lang="es-EC" b="0" baseline="0" dirty="0" smtClean="0"/>
              <a:t>Capacidad de conducción de una cuneta.</a:t>
            </a:r>
          </a:p>
          <a:p>
            <a:pPr marL="181137" indent="-181137" defTabSz="966064">
              <a:buFont typeface="Arial" panose="020B0604020202020204" pitchFamily="34" charset="0"/>
              <a:buChar char="•"/>
            </a:pPr>
            <a:r>
              <a:rPr lang="es-EC" b="0" baseline="0" dirty="0" smtClean="0"/>
              <a:t>Formula de Manning modificada por Izzard.</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38</a:t>
            </a:fld>
            <a:endParaRPr lang="es-EC"/>
          </a:p>
        </p:txBody>
      </p:sp>
    </p:spTree>
    <p:extLst>
      <p:ext uri="{BB962C8B-B14F-4D97-AF65-F5344CB8AC3E}">
        <p14:creationId xmlns:p14="http://schemas.microsoft.com/office/powerpoint/2010/main" val="1063688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defTabSz="966064">
              <a:buFont typeface="Arial" panose="020B0604020202020204" pitchFamily="34" charset="0"/>
              <a:buChar char="•"/>
            </a:pPr>
            <a:r>
              <a:rPr lang="es-EC" b="0" baseline="0" dirty="0" smtClean="0"/>
              <a:t>(2009). EMAAP-Q. Normas de diseño de sistemas de alcantarillado.</a:t>
            </a:r>
          </a:p>
          <a:p>
            <a:pPr marL="181137" indent="-181137" defTabSz="966064">
              <a:buFont typeface="Arial" panose="020B0604020202020204" pitchFamily="34" charset="0"/>
              <a:buChar char="•"/>
            </a:pPr>
            <a:r>
              <a:rPr lang="es-EC" b="1" baseline="0" dirty="0" smtClean="0"/>
              <a:t>Sumideros</a:t>
            </a:r>
            <a:r>
              <a:rPr lang="es-EC" b="0" baseline="0" dirty="0" smtClean="0"/>
              <a:t>. Estructuras destinadas a captar el agua que escurre por las cunetas de las calles para descargarlas a la red de alcantarillado.</a:t>
            </a:r>
          </a:p>
          <a:p>
            <a:pPr marL="181137" indent="-181137" defTabSz="966064">
              <a:buFont typeface="Arial" panose="020B0604020202020204" pitchFamily="34" charset="0"/>
              <a:buChar char="•"/>
            </a:pPr>
            <a:r>
              <a:rPr lang="es-EC" b="0" baseline="0" dirty="0" smtClean="0"/>
              <a:t>El número y localización de los sumideros debe garantizar la evacuación de todo el caudal de escorrentía pluvial.</a:t>
            </a:r>
          </a:p>
        </p:txBody>
      </p:sp>
      <p:sp>
        <p:nvSpPr>
          <p:cNvPr id="4" name="Marcador de número de diapositiva 3"/>
          <p:cNvSpPr>
            <a:spLocks noGrp="1"/>
          </p:cNvSpPr>
          <p:nvPr>
            <p:ph type="sldNum" sz="quarter" idx="10"/>
          </p:nvPr>
        </p:nvSpPr>
        <p:spPr/>
        <p:txBody>
          <a:bodyPr/>
          <a:lstStyle/>
          <a:p>
            <a:fld id="{E16A4E6C-A5E2-49B4-9EDC-7D3BCAEB61A8}" type="slidenum">
              <a:rPr lang="es-EC" smtClean="0"/>
              <a:t>39</a:t>
            </a:fld>
            <a:endParaRPr lang="es-EC"/>
          </a:p>
        </p:txBody>
      </p:sp>
    </p:spTree>
    <p:extLst>
      <p:ext uri="{BB962C8B-B14F-4D97-AF65-F5344CB8AC3E}">
        <p14:creationId xmlns:p14="http://schemas.microsoft.com/office/powerpoint/2010/main" val="46162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dirty="0" smtClean="0"/>
              <a:t>Pozos profundos, sin tratamiento.</a:t>
            </a:r>
          </a:p>
          <a:p>
            <a:pPr marL="181137" indent="-181137">
              <a:buFont typeface="Arial" panose="020B0604020202020204" pitchFamily="34" charset="0"/>
              <a:buChar char="•"/>
            </a:pPr>
            <a:r>
              <a:rPr lang="es-EC" dirty="0" smtClean="0"/>
              <a:t>Contaminación de aguas subterráneas.</a:t>
            </a:r>
          </a:p>
          <a:p>
            <a:pPr marL="181137" indent="-181137">
              <a:buFont typeface="Arial" panose="020B0604020202020204" pitchFamily="34" charset="0"/>
              <a:buChar char="•"/>
            </a:pPr>
            <a:r>
              <a:rPr lang="es-EC" dirty="0" smtClean="0"/>
              <a:t>Degradación de cuerpos superficiales de agua.</a:t>
            </a:r>
          </a:p>
          <a:p>
            <a:pPr marL="181137" indent="-181137">
              <a:buFont typeface="Arial" panose="020B0604020202020204" pitchFamily="34" charset="0"/>
              <a:buChar char="•"/>
            </a:pPr>
            <a:r>
              <a:rPr lang="es-EC" dirty="0" smtClean="0"/>
              <a:t>Enfermedades a la población.</a:t>
            </a:r>
          </a:p>
          <a:p>
            <a:pPr marL="181137" indent="-181137">
              <a:buFont typeface="Arial" panose="020B0604020202020204" pitchFamily="34" charset="0"/>
              <a:buChar char="•"/>
            </a:pPr>
            <a:endParaRPr lang="es-EC" dirty="0" smtClean="0"/>
          </a:p>
          <a:p>
            <a:pPr marL="181137" indent="-181137">
              <a:buFont typeface="Arial" panose="020B0604020202020204" pitchFamily="34" charset="0"/>
              <a:buChar char="•"/>
            </a:pP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a:t>
            </a:fld>
            <a:endParaRPr lang="es-EC"/>
          </a:p>
        </p:txBody>
      </p:sp>
    </p:spTree>
    <p:extLst>
      <p:ext uri="{BB962C8B-B14F-4D97-AF65-F5344CB8AC3E}">
        <p14:creationId xmlns:p14="http://schemas.microsoft.com/office/powerpoint/2010/main" val="1241881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defTabSz="966064">
              <a:buFont typeface="Arial" panose="020B0604020202020204" pitchFamily="34" charset="0"/>
              <a:buNone/>
            </a:pPr>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40</a:t>
            </a:fld>
            <a:endParaRPr lang="es-EC"/>
          </a:p>
        </p:txBody>
      </p:sp>
    </p:spTree>
    <p:extLst>
      <p:ext uri="{BB962C8B-B14F-4D97-AF65-F5344CB8AC3E}">
        <p14:creationId xmlns:p14="http://schemas.microsoft.com/office/powerpoint/2010/main" val="2094783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defTabSz="966064">
              <a:buFont typeface="Arial" panose="020B0604020202020204" pitchFamily="34" charset="0"/>
              <a:buNone/>
            </a:pPr>
            <a:endParaRPr lang="es-EC" baseline="0" dirty="0" smtClean="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41</a:t>
            </a:fld>
            <a:endParaRPr lang="es-EC"/>
          </a:p>
        </p:txBody>
      </p:sp>
    </p:spTree>
    <p:extLst>
      <p:ext uri="{BB962C8B-B14F-4D97-AF65-F5344CB8AC3E}">
        <p14:creationId xmlns:p14="http://schemas.microsoft.com/office/powerpoint/2010/main" val="3477754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dirty="0" smtClean="0"/>
              <a:t>Aunque</a:t>
            </a:r>
            <a:r>
              <a:rPr lang="es-EC" baseline="0" dirty="0" smtClean="0"/>
              <a:t> de acuerdo al CPE INEN 5 9.1, numeral 5.1 de la Octava parte, es suficiente el diagnóstico de la calidad del cuerpo receptor en términos de niveles de bacterias (generalmente coliformes fecales), se realizó un análisis más detallado de la calidad del cuerpo receptor.</a:t>
            </a:r>
          </a:p>
          <a:p>
            <a:pPr marL="171450" indent="-171450">
              <a:buFont typeface="Arial" panose="020B0604020202020204" pitchFamily="34" charset="0"/>
              <a:buChar char="•"/>
            </a:pPr>
            <a:r>
              <a:rPr lang="es-EC" baseline="0" dirty="0" smtClean="0"/>
              <a:t>El objetivo del tratamiento es la remoción de características indeseables de las aguas residuales a un nivel igual o menor que el determinado en el grado de tratamiento, para cumplir con los requisitos de calidad del cuerpo receptor. La eficiencia mínima del tratamiento es la que mantenga la calidad del cuerpo receptor.</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42</a:t>
            </a:fld>
            <a:endParaRPr lang="es-EC"/>
          </a:p>
        </p:txBody>
      </p:sp>
    </p:spTree>
    <p:extLst>
      <p:ext uri="{BB962C8B-B14F-4D97-AF65-F5344CB8AC3E}">
        <p14:creationId xmlns:p14="http://schemas.microsoft.com/office/powerpoint/2010/main" val="4133676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b="1" dirty="0" smtClean="0"/>
              <a:t>Caudal medio de aguas servidas (Qm). </a:t>
            </a:r>
            <a:r>
              <a:rPr lang="es-EC" dirty="0" smtClean="0"/>
              <a:t>Caudal medio de aguas servidas + Caudal de infiltración + Caudal de conexiones erradas.</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43</a:t>
            </a:fld>
            <a:endParaRPr lang="es-EC"/>
          </a:p>
        </p:txBody>
      </p:sp>
    </p:spTree>
    <p:extLst>
      <p:ext uri="{BB962C8B-B14F-4D97-AF65-F5344CB8AC3E}">
        <p14:creationId xmlns:p14="http://schemas.microsoft.com/office/powerpoint/2010/main" val="244301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44</a:t>
            </a:fld>
            <a:endParaRPr lang="es-EC"/>
          </a:p>
        </p:txBody>
      </p:sp>
    </p:spTree>
    <p:extLst>
      <p:ext uri="{BB962C8B-B14F-4D97-AF65-F5344CB8AC3E}">
        <p14:creationId xmlns:p14="http://schemas.microsoft.com/office/powerpoint/2010/main" val="1423953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b="1" dirty="0" smtClean="0"/>
              <a:t>Caudal medio de aguas servidas (Qm). </a:t>
            </a:r>
            <a:r>
              <a:rPr lang="es-EC" dirty="0" smtClean="0"/>
              <a:t>Caudal medio de aguas servidas + Caudal de infiltración + Caudal de conexiones erradas.</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45</a:t>
            </a:fld>
            <a:endParaRPr lang="es-EC"/>
          </a:p>
        </p:txBody>
      </p:sp>
    </p:spTree>
    <p:extLst>
      <p:ext uri="{BB962C8B-B14F-4D97-AF65-F5344CB8AC3E}">
        <p14:creationId xmlns:p14="http://schemas.microsoft.com/office/powerpoint/2010/main" val="431788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b="1" dirty="0" smtClean="0"/>
              <a:t>Caudal medio de aguas servidas (Qm). </a:t>
            </a:r>
            <a:r>
              <a:rPr lang="es-EC" dirty="0" smtClean="0"/>
              <a:t>Caudal medio de aguas servidas + Caudal de infiltración + Caudal de conexiones erradas.</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46</a:t>
            </a:fld>
            <a:endParaRPr lang="es-EC"/>
          </a:p>
        </p:txBody>
      </p:sp>
    </p:spTree>
    <p:extLst>
      <p:ext uri="{BB962C8B-B14F-4D97-AF65-F5344CB8AC3E}">
        <p14:creationId xmlns:p14="http://schemas.microsoft.com/office/powerpoint/2010/main" val="1470539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b="1" dirty="0" smtClean="0"/>
              <a:t>Obras</a:t>
            </a:r>
            <a:r>
              <a:rPr lang="es-EC" b="1" baseline="0" dirty="0" smtClean="0"/>
              <a:t> de llegada. </a:t>
            </a:r>
            <a:r>
              <a:rPr lang="es-EC" baseline="0" dirty="0" smtClean="0"/>
              <a:t>Conjunto de facilidades ubicadas entre el punto de llegada del emisario y los procesos de tratamiento preliminar.</a:t>
            </a:r>
          </a:p>
          <a:p>
            <a:pPr marL="171450" indent="-171450">
              <a:buFont typeface="Arial" panose="020B0604020202020204" pitchFamily="34" charset="0"/>
              <a:buChar char="•"/>
            </a:pPr>
            <a:r>
              <a:rPr lang="es-EC" b="1" baseline="0" dirty="0" smtClean="0"/>
              <a:t>Cajón de llegada</a:t>
            </a:r>
            <a:r>
              <a:rPr lang="es-EC" baseline="0" dirty="0" smtClean="0"/>
              <a:t>. Su finalidad es romper la presión de llegada del fluido y uniformizar velocidades.</a:t>
            </a:r>
          </a:p>
          <a:p>
            <a:pPr marL="171450" indent="-171450">
              <a:buFont typeface="Arial" panose="020B0604020202020204" pitchFamily="34" charset="0"/>
              <a:buChar char="•"/>
            </a:pPr>
            <a:r>
              <a:rPr lang="es-EC" b="1" baseline="0" dirty="0" smtClean="0"/>
              <a:t>Tratamiento preliminar</a:t>
            </a:r>
            <a:r>
              <a:rPr lang="es-EC" baseline="0" dirty="0" smtClean="0"/>
              <a:t>. Procesos de tratamiento localizados antes del tratamiento primario.</a:t>
            </a:r>
          </a:p>
          <a:p>
            <a:pPr marL="171450" indent="-171450">
              <a:buFont typeface="Arial" panose="020B0604020202020204" pitchFamily="34" charset="0"/>
              <a:buChar char="•"/>
            </a:pPr>
            <a:r>
              <a:rPr lang="es-EC" b="1" baseline="0" dirty="0" smtClean="0"/>
              <a:t>Cribas</a:t>
            </a:r>
            <a:r>
              <a:rPr lang="es-EC" baseline="0" dirty="0" smtClean="0"/>
              <a:t>. Protege las unidades de tratamiento del sistema, contra el atascamiento de sólidos gruesos y material fibroso.</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47</a:t>
            </a:fld>
            <a:endParaRPr lang="es-EC"/>
          </a:p>
        </p:txBody>
      </p:sp>
    </p:spTree>
    <p:extLst>
      <p:ext uri="{BB962C8B-B14F-4D97-AF65-F5344CB8AC3E}">
        <p14:creationId xmlns:p14="http://schemas.microsoft.com/office/powerpoint/2010/main" val="3920898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b="1" baseline="0" dirty="0" smtClean="0"/>
              <a:t>Tratamiento primario</a:t>
            </a:r>
            <a:r>
              <a:rPr lang="es-EC" baseline="0" dirty="0" smtClean="0"/>
              <a:t>. El objetivo es remover los sólidos orgánicos e inorgánicos sedimentables.</a:t>
            </a:r>
          </a:p>
          <a:p>
            <a:pPr marL="171450" indent="-171450">
              <a:buFont typeface="Arial" panose="020B0604020202020204" pitchFamily="34" charset="0"/>
              <a:buChar char="•"/>
            </a:pPr>
            <a:r>
              <a:rPr lang="es-EC" b="1" baseline="0" dirty="0" smtClean="0"/>
              <a:t>Tanque de sedimentación</a:t>
            </a:r>
            <a:r>
              <a:rPr lang="es-EC" baseline="0" dirty="0" smtClean="0"/>
              <a:t>. Estructura rectangular o circular, donde se llevan a cabo procesos de sedimentación primaria.</a:t>
            </a:r>
          </a:p>
          <a:p>
            <a:pPr marL="171450" indent="-171450">
              <a:buFont typeface="Arial" panose="020B0604020202020204" pitchFamily="34" charset="0"/>
              <a:buChar char="•"/>
            </a:pPr>
            <a:r>
              <a:rPr lang="es-EC" b="1" baseline="0" dirty="0" smtClean="0"/>
              <a:t>Carga superficial</a:t>
            </a:r>
            <a:r>
              <a:rPr lang="es-EC" b="0" baseline="0" dirty="0" smtClean="0"/>
              <a:t>. Caudal o masa de un parámetro, por unidad de área, que se usa para dimensionar un proceso de tratamiento.</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48</a:t>
            </a:fld>
            <a:endParaRPr lang="es-EC"/>
          </a:p>
        </p:txBody>
      </p:sp>
    </p:spTree>
    <p:extLst>
      <p:ext uri="{BB962C8B-B14F-4D97-AF65-F5344CB8AC3E}">
        <p14:creationId xmlns:p14="http://schemas.microsoft.com/office/powerpoint/2010/main" val="1911044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b="1" baseline="0" dirty="0" smtClean="0"/>
              <a:t>Humedal. </a:t>
            </a:r>
            <a:r>
              <a:rPr lang="es-EC" b="0" baseline="0" dirty="0" smtClean="0"/>
              <a:t>Sistema que imita a los humedales naturales (pantanos). Las aguas residuales se depuran por procesos naturales. Son pilas de poca profundidad rellenadas con material granular que sirve como lecho filtrante, y en la superficie se siembran plantas de pantano. Las aguas residuales fluyen en sentido horizontal o vertical.</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49</a:t>
            </a:fld>
            <a:endParaRPr lang="es-EC"/>
          </a:p>
        </p:txBody>
      </p:sp>
    </p:spTree>
    <p:extLst>
      <p:ext uri="{BB962C8B-B14F-4D97-AF65-F5344CB8AC3E}">
        <p14:creationId xmlns:p14="http://schemas.microsoft.com/office/powerpoint/2010/main" val="314558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dirty="0" smtClean="0"/>
              <a:t>Agenda 2030 para el Desarrollo</a:t>
            </a:r>
            <a:r>
              <a:rPr lang="es-EC" baseline="0" dirty="0" smtClean="0"/>
              <a:t> Sostenible. Objetivo 1 y Objetivo 6.</a:t>
            </a:r>
          </a:p>
          <a:p>
            <a:pPr marL="181137" indent="-181137">
              <a:buFont typeface="Arial" panose="020B0604020202020204" pitchFamily="34" charset="0"/>
              <a:buChar char="•"/>
            </a:pPr>
            <a:r>
              <a:rPr lang="es-EC" baseline="0" dirty="0" smtClean="0"/>
              <a:t>Art. 14 y Art. 375.</a:t>
            </a:r>
          </a:p>
          <a:p>
            <a:pPr marL="181137" indent="-181137">
              <a:buFont typeface="Arial" panose="020B0604020202020204" pitchFamily="34" charset="0"/>
              <a:buChar char="•"/>
            </a:pPr>
            <a:r>
              <a:rPr lang="es-EC" b="1" baseline="0" dirty="0" smtClean="0"/>
              <a:t>Hábitat</a:t>
            </a:r>
            <a:r>
              <a:rPr lang="es-EC" baseline="0" dirty="0" smtClean="0"/>
              <a:t>. Entorno integral y construido en el que la población se asienta y desarrolla sus actividades.</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a:t>
            </a:fld>
            <a:endParaRPr lang="es-EC"/>
          </a:p>
        </p:txBody>
      </p:sp>
    </p:spTree>
    <p:extLst>
      <p:ext uri="{BB962C8B-B14F-4D97-AF65-F5344CB8AC3E}">
        <p14:creationId xmlns:p14="http://schemas.microsoft.com/office/powerpoint/2010/main" val="658483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sz="1200" kern="1200" dirty="0" smtClean="0">
                <a:solidFill>
                  <a:schemeClr val="tx1"/>
                </a:solidFill>
                <a:effectLst/>
                <a:latin typeface="+mn-lt"/>
                <a:ea typeface="+mn-ea"/>
                <a:cs typeface="+mn-cs"/>
              </a:rPr>
              <a:t>Primero</a:t>
            </a:r>
            <a:r>
              <a:rPr lang="es-EC" sz="1200" kern="1200" baseline="0" dirty="0" smtClean="0">
                <a:solidFill>
                  <a:schemeClr val="tx1"/>
                </a:solidFill>
                <a:effectLst/>
                <a:latin typeface="+mn-lt"/>
                <a:ea typeface="+mn-ea"/>
                <a:cs typeface="+mn-cs"/>
              </a:rPr>
              <a:t> se debe determinar </a:t>
            </a:r>
            <a:r>
              <a:rPr lang="es-EC" sz="1200" kern="1200" dirty="0" smtClean="0">
                <a:solidFill>
                  <a:schemeClr val="tx1"/>
                </a:solidFill>
                <a:effectLst/>
                <a:latin typeface="+mn-lt"/>
                <a:ea typeface="+mn-ea"/>
                <a:cs typeface="+mn-cs"/>
              </a:rPr>
              <a:t>el área superficial necesaria para disminuir la concentración del parámetro contaminante DBO.</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50</a:t>
            </a:fld>
            <a:endParaRPr lang="es-EC"/>
          </a:p>
        </p:txBody>
      </p:sp>
    </p:spTree>
    <p:extLst>
      <p:ext uri="{BB962C8B-B14F-4D97-AF65-F5344CB8AC3E}">
        <p14:creationId xmlns:p14="http://schemas.microsoft.com/office/powerpoint/2010/main" val="13816895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51</a:t>
            </a:fld>
            <a:endParaRPr lang="es-EC"/>
          </a:p>
        </p:txBody>
      </p:sp>
    </p:spTree>
    <p:extLst>
      <p:ext uri="{BB962C8B-B14F-4D97-AF65-F5344CB8AC3E}">
        <p14:creationId xmlns:p14="http://schemas.microsoft.com/office/powerpoint/2010/main" val="3066012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200" kern="1200" dirty="0" smtClean="0">
                <a:solidFill>
                  <a:schemeClr val="tx1"/>
                </a:solidFill>
                <a:effectLst/>
                <a:latin typeface="+mn-lt"/>
                <a:ea typeface="+mn-ea"/>
                <a:cs typeface="+mn-cs"/>
              </a:rPr>
              <a:t>Conocida el área superficial, se establece el largo y ancho del humedal adoptando una relación largo/ancho conocida. Luego, se verifica la capacidad hidráulica del humedal aplicando la ley de Darcy.</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52</a:t>
            </a:fld>
            <a:endParaRPr lang="es-EC"/>
          </a:p>
        </p:txBody>
      </p:sp>
    </p:spTree>
    <p:extLst>
      <p:ext uri="{BB962C8B-B14F-4D97-AF65-F5344CB8AC3E}">
        <p14:creationId xmlns:p14="http://schemas.microsoft.com/office/powerpoint/2010/main" val="31083368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200" kern="1200" dirty="0" smtClean="0">
                <a:solidFill>
                  <a:schemeClr val="tx1"/>
                </a:solidFill>
                <a:effectLst/>
                <a:latin typeface="+mn-lt"/>
                <a:ea typeface="+mn-ea"/>
                <a:cs typeface="+mn-cs"/>
              </a:rPr>
              <a:t>Conocida el área superficial, se establece el largo y ancho del humedal adoptando una relación largo/ancho conocida. Luego, se verifica la capacidad hidráulica del humedal aplicando la ley de Darcy.</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53</a:t>
            </a:fld>
            <a:endParaRPr lang="es-EC"/>
          </a:p>
        </p:txBody>
      </p:sp>
    </p:spTree>
    <p:extLst>
      <p:ext uri="{BB962C8B-B14F-4D97-AF65-F5344CB8AC3E}">
        <p14:creationId xmlns:p14="http://schemas.microsoft.com/office/powerpoint/2010/main" val="3361646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200" kern="1200" dirty="0" smtClean="0">
                <a:solidFill>
                  <a:schemeClr val="tx1"/>
                </a:solidFill>
                <a:effectLst/>
                <a:latin typeface="+mn-lt"/>
                <a:ea typeface="+mn-ea"/>
                <a:cs typeface="+mn-cs"/>
              </a:rPr>
              <a:t>Conocida el área superficial, se establece el largo y ancho del humedal adoptando una relación largo/ancho conocida. Luego, se verifica la capacidad hidráulica del humedal aplicando la ley de Darcy.</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54</a:t>
            </a:fld>
            <a:endParaRPr lang="es-EC"/>
          </a:p>
        </p:txBody>
      </p:sp>
    </p:spTree>
    <p:extLst>
      <p:ext uri="{BB962C8B-B14F-4D97-AF65-F5344CB8AC3E}">
        <p14:creationId xmlns:p14="http://schemas.microsoft.com/office/powerpoint/2010/main" val="3195405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200" kern="1200" dirty="0" smtClean="0">
                <a:solidFill>
                  <a:schemeClr val="tx1"/>
                </a:solidFill>
                <a:effectLst/>
                <a:latin typeface="+mn-lt"/>
                <a:ea typeface="+mn-ea"/>
                <a:cs typeface="+mn-cs"/>
              </a:rPr>
              <a:t>Conocida el área superficial, se establece el largo y ancho del humedal adoptando una relación largo/ancho conocida. Luego, se verifica la capacidad hidráulica del humedal aplicando la ley de Darcy.</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55</a:t>
            </a:fld>
            <a:endParaRPr lang="es-EC"/>
          </a:p>
        </p:txBody>
      </p:sp>
    </p:spTree>
    <p:extLst>
      <p:ext uri="{BB962C8B-B14F-4D97-AF65-F5344CB8AC3E}">
        <p14:creationId xmlns:p14="http://schemas.microsoft.com/office/powerpoint/2010/main" val="3486906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56</a:t>
            </a:fld>
            <a:endParaRPr lang="es-EC"/>
          </a:p>
        </p:txBody>
      </p:sp>
    </p:spTree>
    <p:extLst>
      <p:ext uri="{BB962C8B-B14F-4D97-AF65-F5344CB8AC3E}">
        <p14:creationId xmlns:p14="http://schemas.microsoft.com/office/powerpoint/2010/main" val="3823315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16A4E6C-A5E2-49B4-9EDC-7D3BCAEB61A8}" type="slidenum">
              <a:rPr lang="es-EC" smtClean="0"/>
              <a:t>57</a:t>
            </a:fld>
            <a:endParaRPr lang="es-EC"/>
          </a:p>
        </p:txBody>
      </p:sp>
    </p:spTree>
    <p:extLst>
      <p:ext uri="{BB962C8B-B14F-4D97-AF65-F5344CB8AC3E}">
        <p14:creationId xmlns:p14="http://schemas.microsoft.com/office/powerpoint/2010/main" val="420949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dirty="0" smtClean="0"/>
              <a:t>Objetivo.</a:t>
            </a:r>
          </a:p>
          <a:p>
            <a:pPr marL="181137" indent="-181137">
              <a:buFont typeface="Arial" panose="020B0604020202020204" pitchFamily="34" charset="0"/>
              <a:buChar char="•"/>
            </a:pPr>
            <a:r>
              <a:rPr lang="es-EC" dirty="0" smtClean="0"/>
              <a:t>Política.</a:t>
            </a:r>
          </a:p>
          <a:p>
            <a:pPr marL="181137" indent="-181137">
              <a:buFont typeface="Arial" panose="020B0604020202020204" pitchFamily="34" charset="0"/>
              <a:buChar char="•"/>
            </a:pPr>
            <a:r>
              <a:rPr lang="es-EC" dirty="0" smtClean="0"/>
              <a:t>Meta.</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6</a:t>
            </a:fld>
            <a:endParaRPr lang="es-EC"/>
          </a:p>
        </p:txBody>
      </p:sp>
    </p:spTree>
    <p:extLst>
      <p:ext uri="{BB962C8B-B14F-4D97-AF65-F5344CB8AC3E}">
        <p14:creationId xmlns:p14="http://schemas.microsoft.com/office/powerpoint/2010/main" val="91308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7</a:t>
            </a:fld>
            <a:endParaRPr lang="es-EC"/>
          </a:p>
        </p:txBody>
      </p:sp>
    </p:spTree>
    <p:extLst>
      <p:ext uri="{BB962C8B-B14F-4D97-AF65-F5344CB8AC3E}">
        <p14:creationId xmlns:p14="http://schemas.microsoft.com/office/powerpoint/2010/main" val="102790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37" indent="-181137">
              <a:buFont typeface="Arial" panose="020B0604020202020204" pitchFamily="34" charset="0"/>
              <a:buChar char="•"/>
            </a:pPr>
            <a:r>
              <a:rPr lang="es-EC" dirty="0" smtClean="0"/>
              <a:t>Área</a:t>
            </a:r>
            <a:r>
              <a:rPr lang="es-EC" baseline="0" dirty="0" smtClean="0"/>
              <a:t> del proyecto: 18.84 ha.</a:t>
            </a:r>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8</a:t>
            </a:fld>
            <a:endParaRPr lang="es-EC"/>
          </a:p>
        </p:txBody>
      </p:sp>
    </p:spTree>
    <p:extLst>
      <p:ext uri="{BB962C8B-B14F-4D97-AF65-F5344CB8AC3E}">
        <p14:creationId xmlns:p14="http://schemas.microsoft.com/office/powerpoint/2010/main" val="120872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16A4E6C-A5E2-49B4-9EDC-7D3BCAEB61A8}" type="slidenum">
              <a:rPr lang="es-EC" smtClean="0"/>
              <a:t>9</a:t>
            </a:fld>
            <a:endParaRPr lang="es-EC"/>
          </a:p>
        </p:txBody>
      </p:sp>
    </p:spTree>
    <p:extLst>
      <p:ext uri="{BB962C8B-B14F-4D97-AF65-F5344CB8AC3E}">
        <p14:creationId xmlns:p14="http://schemas.microsoft.com/office/powerpoint/2010/main" val="287025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C45E9FF6-4A46-4D24-BCB6-98B99B247E2E}" type="datetimeFigureOut">
              <a:rPr lang="es-EC" smtClean="0"/>
              <a:t>2018-09-20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1090100269"/>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45E9FF6-4A46-4D24-BCB6-98B99B247E2E}" type="datetimeFigureOut">
              <a:rPr lang="es-EC" smtClean="0"/>
              <a:t>2018-09-20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1683422094"/>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45E9FF6-4A46-4D24-BCB6-98B99B247E2E}" type="datetimeFigureOut">
              <a:rPr lang="es-EC" smtClean="0"/>
              <a:t>2018-09-20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2192343881"/>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45E9FF6-4A46-4D24-BCB6-98B99B247E2E}" type="datetimeFigureOut">
              <a:rPr lang="es-EC" smtClean="0"/>
              <a:t>2018-09-20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116118254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C45E9FF6-4A46-4D24-BCB6-98B99B247E2E}" type="datetimeFigureOut">
              <a:rPr lang="es-EC" smtClean="0"/>
              <a:t>2018-09-20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26040318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45E9FF6-4A46-4D24-BCB6-98B99B247E2E}" type="datetimeFigureOut">
              <a:rPr lang="es-EC" smtClean="0"/>
              <a:t>2018-09-20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2203167600"/>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45E9FF6-4A46-4D24-BCB6-98B99B247E2E}" type="datetimeFigureOut">
              <a:rPr lang="es-EC" smtClean="0"/>
              <a:t>2018-09-20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3231175429"/>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45E9FF6-4A46-4D24-BCB6-98B99B247E2E}" type="datetimeFigureOut">
              <a:rPr lang="es-EC" smtClean="0"/>
              <a:t>2018-09-20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110333342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5E9FF6-4A46-4D24-BCB6-98B99B247E2E}" type="datetimeFigureOut">
              <a:rPr lang="es-EC" smtClean="0"/>
              <a:t>2018-09-20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1516097542"/>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45E9FF6-4A46-4D24-BCB6-98B99B247E2E}" type="datetimeFigureOut">
              <a:rPr lang="es-EC" smtClean="0"/>
              <a:t>2018-09-20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1204445900"/>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45E9FF6-4A46-4D24-BCB6-98B99B247E2E}" type="datetimeFigureOut">
              <a:rPr lang="es-EC" smtClean="0"/>
              <a:t>2018-09-20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58946C6-5E3E-489F-BDCC-00C34038B8E4}" type="slidenum">
              <a:rPr lang="es-EC" smtClean="0"/>
              <a:t>‹Nº›</a:t>
            </a:fld>
            <a:endParaRPr lang="es-EC"/>
          </a:p>
        </p:txBody>
      </p:sp>
    </p:spTree>
    <p:extLst>
      <p:ext uri="{BB962C8B-B14F-4D97-AF65-F5344CB8AC3E}">
        <p14:creationId xmlns:p14="http://schemas.microsoft.com/office/powerpoint/2010/main" val="905151510"/>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5E9FF6-4A46-4D24-BCB6-98B99B247E2E}" type="datetimeFigureOut">
              <a:rPr lang="es-EC" smtClean="0"/>
              <a:t>2018-09-20</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8946C6-5E3E-489F-BDCC-00C34038B8E4}" type="slidenum">
              <a:rPr lang="es-EC" smtClean="0"/>
              <a:t>‹Nº›</a:t>
            </a:fld>
            <a:endParaRPr lang="es-EC"/>
          </a:p>
        </p:txBody>
      </p:sp>
    </p:spTree>
    <p:extLst>
      <p:ext uri="{BB962C8B-B14F-4D97-AF65-F5344CB8AC3E}">
        <p14:creationId xmlns:p14="http://schemas.microsoft.com/office/powerpoint/2010/main" val="261018013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gif"/><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374469" y="358125"/>
            <a:ext cx="8360228" cy="6267984"/>
            <a:chOff x="374469" y="383177"/>
            <a:chExt cx="8360228" cy="6267984"/>
          </a:xfrm>
        </p:grpSpPr>
        <p:sp>
          <p:nvSpPr>
            <p:cNvPr id="3" name="Rectángulo 2"/>
            <p:cNvSpPr/>
            <p:nvPr/>
          </p:nvSpPr>
          <p:spPr>
            <a:xfrm>
              <a:off x="374469" y="383177"/>
              <a:ext cx="8360228" cy="21771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2" name="Imagen 1" descr="http://mercadotecnia.espe.edu.ec/wp-content/uploads/tmp/LOGO-PRINCIPAL-ESPE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94582" y="383177"/>
              <a:ext cx="4320000" cy="1115733"/>
            </a:xfrm>
            <a:prstGeom prst="rect">
              <a:avLst/>
            </a:prstGeom>
            <a:noFill/>
            <a:ln>
              <a:noFill/>
            </a:ln>
          </p:spPr>
        </p:pic>
        <p:sp>
          <p:nvSpPr>
            <p:cNvPr id="4" name="CuadroTexto 3"/>
            <p:cNvSpPr txBox="1"/>
            <p:nvPr/>
          </p:nvSpPr>
          <p:spPr>
            <a:xfrm>
              <a:off x="1880144" y="1770879"/>
              <a:ext cx="5348877" cy="646331"/>
            </a:xfrm>
            <a:prstGeom prst="rect">
              <a:avLst/>
            </a:prstGeom>
            <a:noFill/>
          </p:spPr>
          <p:txBody>
            <a:bodyPr wrap="square" rtlCol="0">
              <a:spAutoFit/>
            </a:bodyPr>
            <a:lstStyle/>
            <a:p>
              <a:pPr algn="ctr"/>
              <a:r>
                <a:rPr lang="es-EC" b="1" dirty="0" smtClean="0"/>
                <a:t>DEPARTAMENTO DE CIENCIAS DE LA TIERRA Y CONSTRUCCIÓN</a:t>
              </a:r>
              <a:endParaRPr lang="es-EC" b="1" dirty="0"/>
            </a:p>
          </p:txBody>
        </p:sp>
        <p:sp>
          <p:nvSpPr>
            <p:cNvPr id="5" name="CuadroTexto 4"/>
            <p:cNvSpPr txBox="1"/>
            <p:nvPr/>
          </p:nvSpPr>
          <p:spPr>
            <a:xfrm>
              <a:off x="988423" y="2538153"/>
              <a:ext cx="7132320" cy="338554"/>
            </a:xfrm>
            <a:prstGeom prst="rect">
              <a:avLst/>
            </a:prstGeom>
            <a:noFill/>
          </p:spPr>
          <p:txBody>
            <a:bodyPr wrap="square" rtlCol="0">
              <a:spAutoFit/>
            </a:bodyPr>
            <a:lstStyle/>
            <a:p>
              <a:pPr algn="ctr"/>
              <a:r>
                <a:rPr lang="es-EC" sz="1600" b="1" dirty="0" smtClean="0"/>
                <a:t>CARRERA DE INGENIERÍA CIVIL</a:t>
              </a:r>
              <a:endParaRPr lang="es-EC" sz="1600" b="1" dirty="0"/>
            </a:p>
          </p:txBody>
        </p:sp>
        <p:sp>
          <p:nvSpPr>
            <p:cNvPr id="6" name="CuadroTexto 5"/>
            <p:cNvSpPr txBox="1"/>
            <p:nvPr/>
          </p:nvSpPr>
          <p:spPr>
            <a:xfrm>
              <a:off x="1691503" y="3060994"/>
              <a:ext cx="5726160" cy="584775"/>
            </a:xfrm>
            <a:prstGeom prst="rect">
              <a:avLst/>
            </a:prstGeom>
            <a:noFill/>
          </p:spPr>
          <p:txBody>
            <a:bodyPr wrap="square" rtlCol="0">
              <a:spAutoFit/>
            </a:bodyPr>
            <a:lstStyle/>
            <a:p>
              <a:pPr algn="ctr"/>
              <a:r>
                <a:rPr lang="es-EC" sz="1600" b="1" dirty="0" smtClean="0"/>
                <a:t>TRABAJO DE TITULACIÓN PREVIO A LA OBTENCIÓN DEL TÍTULO DE INGENIERO CIVIL</a:t>
              </a:r>
              <a:endParaRPr lang="es-EC" sz="1600" b="1" dirty="0"/>
            </a:p>
          </p:txBody>
        </p:sp>
        <p:sp>
          <p:nvSpPr>
            <p:cNvPr id="7" name="CuadroTexto 6"/>
            <p:cNvSpPr txBox="1"/>
            <p:nvPr/>
          </p:nvSpPr>
          <p:spPr>
            <a:xfrm>
              <a:off x="1339963" y="3867634"/>
              <a:ext cx="6429240" cy="830997"/>
            </a:xfrm>
            <a:prstGeom prst="rect">
              <a:avLst/>
            </a:prstGeom>
            <a:noFill/>
          </p:spPr>
          <p:txBody>
            <a:bodyPr wrap="square" rtlCol="0">
              <a:spAutoFit/>
            </a:bodyPr>
            <a:lstStyle/>
            <a:p>
              <a:pPr algn="ctr"/>
              <a:r>
                <a:rPr lang="es-EC" sz="1600" b="1" dirty="0" smtClean="0"/>
                <a:t>TEMA: DISEÑO DEL SISTEMA DE ALCANTARILLADO SANITARIO Y PLUVIAL DE LA LOCALIDAD EL PORVENIR, CANTÓN EL CARMEN, PROVINCIA DE MANABÍ</a:t>
              </a:r>
              <a:endParaRPr lang="es-EC" sz="1600" b="1" dirty="0"/>
            </a:p>
          </p:txBody>
        </p:sp>
        <p:sp>
          <p:nvSpPr>
            <p:cNvPr id="8" name="CuadroTexto 7"/>
            <p:cNvSpPr txBox="1"/>
            <p:nvPr/>
          </p:nvSpPr>
          <p:spPr>
            <a:xfrm>
              <a:off x="1339963" y="4970600"/>
              <a:ext cx="6429240" cy="338554"/>
            </a:xfrm>
            <a:prstGeom prst="rect">
              <a:avLst/>
            </a:prstGeom>
            <a:noFill/>
          </p:spPr>
          <p:txBody>
            <a:bodyPr wrap="square" rtlCol="0">
              <a:spAutoFit/>
            </a:bodyPr>
            <a:lstStyle/>
            <a:p>
              <a:pPr algn="ctr"/>
              <a:r>
                <a:rPr lang="es-EC" sz="1600" b="1" dirty="0" smtClean="0"/>
                <a:t>AUTOR: MARTÍNEZ CUENCA, CÉSAR HOMERO</a:t>
              </a:r>
              <a:endParaRPr lang="es-EC" sz="1600" b="1" dirty="0"/>
            </a:p>
          </p:txBody>
        </p:sp>
        <p:sp>
          <p:nvSpPr>
            <p:cNvPr id="9" name="CuadroTexto 8"/>
            <p:cNvSpPr txBox="1"/>
            <p:nvPr/>
          </p:nvSpPr>
          <p:spPr>
            <a:xfrm>
              <a:off x="1339963" y="5455863"/>
              <a:ext cx="6429240" cy="338554"/>
            </a:xfrm>
            <a:prstGeom prst="rect">
              <a:avLst/>
            </a:prstGeom>
            <a:noFill/>
          </p:spPr>
          <p:txBody>
            <a:bodyPr wrap="square" rtlCol="0">
              <a:spAutoFit/>
            </a:bodyPr>
            <a:lstStyle/>
            <a:p>
              <a:pPr algn="ctr"/>
              <a:r>
                <a:rPr lang="es-EC" sz="1600" b="1" dirty="0" smtClean="0"/>
                <a:t>DIRECTOR: </a:t>
              </a:r>
              <a:r>
                <a:rPr lang="es-EC" sz="1600" b="1" dirty="0" smtClean="0"/>
                <a:t>ING. PH.D. BOLAÑOS </a:t>
              </a:r>
              <a:r>
                <a:rPr lang="es-EC" sz="1600" b="1" dirty="0" smtClean="0"/>
                <a:t>GUERRÓN, DARÍO </a:t>
              </a:r>
              <a:r>
                <a:rPr lang="es-EC" sz="1600" b="1" dirty="0" smtClean="0"/>
                <a:t>ROBERTO</a:t>
              </a:r>
              <a:endParaRPr lang="es-EC" sz="1600" b="1" dirty="0"/>
            </a:p>
          </p:txBody>
        </p:sp>
        <p:sp>
          <p:nvSpPr>
            <p:cNvPr id="10" name="CuadroTexto 9"/>
            <p:cNvSpPr txBox="1"/>
            <p:nvPr/>
          </p:nvSpPr>
          <p:spPr>
            <a:xfrm>
              <a:off x="1216791" y="6066386"/>
              <a:ext cx="6429240" cy="584775"/>
            </a:xfrm>
            <a:prstGeom prst="rect">
              <a:avLst/>
            </a:prstGeom>
            <a:noFill/>
          </p:spPr>
          <p:txBody>
            <a:bodyPr wrap="square" rtlCol="0">
              <a:spAutoFit/>
            </a:bodyPr>
            <a:lstStyle/>
            <a:p>
              <a:pPr algn="ctr"/>
              <a:r>
                <a:rPr lang="es-EC" sz="1600" b="1" dirty="0" smtClean="0"/>
                <a:t>SANGOLQUÍ</a:t>
              </a:r>
            </a:p>
            <a:p>
              <a:pPr algn="ctr"/>
              <a:r>
                <a:rPr lang="es-EC" sz="1600" b="1" dirty="0" smtClean="0"/>
                <a:t>2018</a:t>
              </a:r>
              <a:endParaRPr lang="es-EC" sz="1600" b="1" dirty="0"/>
            </a:p>
          </p:txBody>
        </p:sp>
      </p:grpSp>
    </p:spTree>
    <p:extLst>
      <p:ext uri="{BB962C8B-B14F-4D97-AF65-F5344CB8AC3E}">
        <p14:creationId xmlns:p14="http://schemas.microsoft.com/office/powerpoint/2010/main" val="3326346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a:t>
            </a:r>
            <a:br>
              <a:rPr lang="es-EC" sz="1800" b="1" dirty="0" smtClean="0"/>
            </a:br>
            <a:r>
              <a:rPr lang="es-EC" sz="1800" b="1" dirty="0" smtClean="0"/>
              <a:t>CARACTERIZACIÓN DE LA LOCALIDAD</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2.1. ASPECTOS FÍSICOS</a:t>
            </a:r>
            <a:endParaRPr lang="es-EC" sz="1600" b="1" dirty="0">
              <a:solidFill>
                <a:schemeClr val="tx1"/>
              </a:solidFill>
            </a:endParaRPr>
          </a:p>
        </p:txBody>
      </p:sp>
      <p:pic>
        <p:nvPicPr>
          <p:cNvPr id="3" name="Imagen 2"/>
          <p:cNvPicPr>
            <a:picLocks noChangeAspect="1"/>
          </p:cNvPicPr>
          <p:nvPr/>
        </p:nvPicPr>
        <p:blipFill>
          <a:blip r:embed="rId3"/>
          <a:stretch>
            <a:fillRect/>
          </a:stretch>
        </p:blipFill>
        <p:spPr>
          <a:xfrm>
            <a:off x="1458000" y="2170329"/>
            <a:ext cx="6228000" cy="3943549"/>
          </a:xfrm>
          <a:prstGeom prst="rect">
            <a:avLst/>
          </a:prstGeom>
        </p:spPr>
      </p:pic>
    </p:spTree>
    <p:extLst>
      <p:ext uri="{BB962C8B-B14F-4D97-AF65-F5344CB8AC3E}">
        <p14:creationId xmlns:p14="http://schemas.microsoft.com/office/powerpoint/2010/main" val="3344877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a:t>
            </a:r>
            <a:br>
              <a:rPr lang="es-EC" sz="1800" b="1" dirty="0" smtClean="0"/>
            </a:br>
            <a:r>
              <a:rPr lang="es-EC" sz="1800" b="1" dirty="0" smtClean="0"/>
              <a:t>CARACTERIZACIÓN DE LA LOCALIDAD</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2.1. ASPECTOS FÍSICOS</a:t>
            </a:r>
            <a:endParaRPr lang="es-EC" sz="1600" b="1" dirty="0">
              <a:solidFill>
                <a:schemeClr val="tx1"/>
              </a:solidFill>
            </a:endParaRPr>
          </a:p>
        </p:txBody>
      </p:sp>
      <p:pic>
        <p:nvPicPr>
          <p:cNvPr id="14" name="Imagen 13"/>
          <p:cNvPicPr>
            <a:picLocks noChangeAspect="1"/>
          </p:cNvPicPr>
          <p:nvPr/>
        </p:nvPicPr>
        <p:blipFill>
          <a:blip r:embed="rId3"/>
          <a:stretch>
            <a:fillRect/>
          </a:stretch>
        </p:blipFill>
        <p:spPr>
          <a:xfrm>
            <a:off x="744763" y="1853408"/>
            <a:ext cx="3492000" cy="5008378"/>
          </a:xfrm>
          <a:prstGeom prst="rect">
            <a:avLst/>
          </a:prstGeom>
        </p:spPr>
      </p:pic>
      <p:sp>
        <p:nvSpPr>
          <p:cNvPr id="15" name="Marcador de contenido 2"/>
          <p:cNvSpPr>
            <a:spLocks noGrp="1"/>
          </p:cNvSpPr>
          <p:nvPr>
            <p:ph idx="1"/>
          </p:nvPr>
        </p:nvSpPr>
        <p:spPr>
          <a:xfrm>
            <a:off x="4555350" y="2276386"/>
            <a:ext cx="3960000" cy="3960000"/>
          </a:xfrm>
        </p:spPr>
        <p:txBody>
          <a:bodyPr>
            <a:normAutofit/>
          </a:bodyPr>
          <a:lstStyle/>
          <a:p>
            <a:pPr marL="355600" algn="ctr">
              <a:buNone/>
            </a:pPr>
            <a:endParaRPr lang="es-EC" sz="1600" b="1" dirty="0" smtClean="0"/>
          </a:p>
          <a:p>
            <a:pPr marL="355600" algn="ctr">
              <a:buNone/>
            </a:pPr>
            <a:r>
              <a:rPr lang="es-EC" sz="1600" b="1" dirty="0" smtClean="0"/>
              <a:t>HIDROGRAFÍA</a:t>
            </a:r>
          </a:p>
          <a:p>
            <a:pPr marL="355600"/>
            <a:r>
              <a:rPr lang="es-EC" sz="1600" dirty="0" smtClean="0"/>
              <a:t>Microcuenca Río La Esperanza.</a:t>
            </a:r>
          </a:p>
          <a:p>
            <a:pPr marL="355600"/>
            <a:r>
              <a:rPr lang="es-EC" sz="1600" dirty="0" smtClean="0"/>
              <a:t>Sub cuenca Río Daule.</a:t>
            </a:r>
          </a:p>
          <a:p>
            <a:pPr marL="355600"/>
            <a:r>
              <a:rPr lang="es-EC" sz="1600" dirty="0" smtClean="0"/>
              <a:t>Cuenca Río Guayas.</a:t>
            </a:r>
          </a:p>
          <a:p>
            <a:pPr marL="355600"/>
            <a:endParaRPr lang="es-EC" sz="1600" dirty="0"/>
          </a:p>
          <a:p>
            <a:pPr marL="355600">
              <a:buNone/>
            </a:pPr>
            <a:r>
              <a:rPr lang="es-EC" sz="1600" b="1" dirty="0" smtClean="0"/>
              <a:t>Microcuenca Río La Esperanza</a:t>
            </a:r>
          </a:p>
          <a:p>
            <a:pPr marL="355600"/>
            <a:r>
              <a:rPr lang="es-EC" sz="1600" dirty="0" smtClean="0"/>
              <a:t>Alto grado de degradación.</a:t>
            </a:r>
          </a:p>
          <a:p>
            <a:pPr marL="355600"/>
            <a:endParaRPr lang="es-EC" sz="1600" dirty="0"/>
          </a:p>
          <a:p>
            <a:pPr marL="355600">
              <a:buNone/>
            </a:pPr>
            <a:r>
              <a:rPr lang="es-EC" sz="1600" b="1" dirty="0" smtClean="0"/>
              <a:t>Abastecimiento de agua</a:t>
            </a:r>
            <a:endParaRPr lang="es-EC" sz="1600" b="1" dirty="0"/>
          </a:p>
          <a:p>
            <a:pPr marL="355600"/>
            <a:r>
              <a:rPr lang="es-EC" sz="1600" dirty="0" smtClean="0"/>
              <a:t>Uso de aguas subterráneas.</a:t>
            </a:r>
          </a:p>
          <a:p>
            <a:pPr marL="355600"/>
            <a:r>
              <a:rPr lang="es-EC" sz="1600" dirty="0" smtClean="0"/>
              <a:t>Caudal: 10 a 15 l/s.</a:t>
            </a:r>
            <a:endParaRPr lang="es-EC" sz="1600" dirty="0"/>
          </a:p>
        </p:txBody>
      </p:sp>
    </p:spTree>
    <p:extLst>
      <p:ext uri="{BB962C8B-B14F-4D97-AF65-F5344CB8AC3E}">
        <p14:creationId xmlns:p14="http://schemas.microsoft.com/office/powerpoint/2010/main" val="144750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a:t>
            </a:r>
            <a:br>
              <a:rPr lang="es-EC" sz="1800" b="1" dirty="0" smtClean="0"/>
            </a:br>
            <a:r>
              <a:rPr lang="es-EC" sz="1800" b="1" dirty="0" smtClean="0"/>
              <a:t>CARACTERIZACIÓN DE LA LOCALIDAD</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2.2. ASPECTOS SOCIO-ECONÓMICOS</a:t>
            </a:r>
            <a:endParaRPr lang="es-EC" sz="1600" b="1" dirty="0">
              <a:solidFill>
                <a:schemeClr val="tx1"/>
              </a:solidFill>
            </a:endParaRPr>
          </a:p>
        </p:txBody>
      </p:sp>
      <p:pic>
        <p:nvPicPr>
          <p:cNvPr id="8" name="Imagen 7"/>
          <p:cNvPicPr>
            <a:picLocks noChangeAspect="1"/>
          </p:cNvPicPr>
          <p:nvPr/>
        </p:nvPicPr>
        <p:blipFill>
          <a:blip r:embed="rId3"/>
          <a:stretch>
            <a:fillRect/>
          </a:stretch>
        </p:blipFill>
        <p:spPr>
          <a:xfrm>
            <a:off x="628649" y="2029144"/>
            <a:ext cx="7587883" cy="4625655"/>
          </a:xfrm>
          <a:prstGeom prst="rect">
            <a:avLst/>
          </a:prstGeom>
        </p:spPr>
      </p:pic>
      <p:sp>
        <p:nvSpPr>
          <p:cNvPr id="6" name="Marcador de contenido 2"/>
          <p:cNvSpPr txBox="1">
            <a:spLocks/>
          </p:cNvSpPr>
          <p:nvPr/>
        </p:nvSpPr>
        <p:spPr>
          <a:xfrm>
            <a:off x="5275350" y="2189154"/>
            <a:ext cx="3240000" cy="195104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lgn="ctr">
              <a:buFont typeface="Arial" panose="020B0604020202020204" pitchFamily="34" charset="0"/>
              <a:buNone/>
            </a:pPr>
            <a:r>
              <a:rPr lang="es-EC" sz="1600" b="1" dirty="0" smtClean="0"/>
              <a:t>DEMOGRAFÍA</a:t>
            </a:r>
          </a:p>
          <a:p>
            <a:pPr marL="173038" indent="0">
              <a:buFont typeface="Arial" panose="020B0604020202020204" pitchFamily="34" charset="0"/>
              <a:buNone/>
            </a:pPr>
            <a:endParaRPr lang="es-EC" sz="1600" b="1" dirty="0" smtClean="0"/>
          </a:p>
          <a:p>
            <a:r>
              <a:rPr lang="es-EC" sz="1600" b="1" dirty="0" smtClean="0"/>
              <a:t>Población actual: </a:t>
            </a:r>
            <a:r>
              <a:rPr lang="es-EC" sz="1600" dirty="0" smtClean="0"/>
              <a:t>730 habs.</a:t>
            </a:r>
          </a:p>
          <a:p>
            <a:pPr lvl="1"/>
            <a:r>
              <a:rPr lang="es-EC" sz="1600" dirty="0" smtClean="0"/>
              <a:t>45% mujeres</a:t>
            </a:r>
          </a:p>
          <a:p>
            <a:pPr lvl="1"/>
            <a:r>
              <a:rPr lang="es-EC" sz="1600" dirty="0" smtClean="0"/>
              <a:t>55% hombres</a:t>
            </a:r>
          </a:p>
          <a:p>
            <a:pPr lvl="1"/>
            <a:endParaRPr lang="es-EC" sz="1600" dirty="0" smtClean="0"/>
          </a:p>
          <a:p>
            <a:pPr marL="171450" lvl="1">
              <a:tabLst>
                <a:tab pos="533400" algn="l"/>
              </a:tabLst>
            </a:pPr>
            <a:r>
              <a:rPr lang="es-EC" sz="1600" b="1" dirty="0" smtClean="0"/>
              <a:t>PEA</a:t>
            </a:r>
            <a:r>
              <a:rPr lang="es-EC" sz="1600" dirty="0" smtClean="0"/>
              <a:t>: 60%</a:t>
            </a:r>
          </a:p>
        </p:txBody>
      </p:sp>
    </p:spTree>
    <p:extLst>
      <p:ext uri="{BB962C8B-B14F-4D97-AF65-F5344CB8AC3E}">
        <p14:creationId xmlns:p14="http://schemas.microsoft.com/office/powerpoint/2010/main" val="892886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a:t>
            </a:r>
            <a:br>
              <a:rPr lang="es-EC" sz="1800" b="1" dirty="0" smtClean="0"/>
            </a:br>
            <a:r>
              <a:rPr lang="es-EC" sz="1800" b="1" dirty="0" smtClean="0"/>
              <a:t>CARACTERIZACIÓN DE LA LOCALIDAD</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2.2. ASPECTOS SOCIO-ECONÓMICOS</a:t>
            </a:r>
            <a:endParaRPr lang="es-EC" sz="1600" b="1" dirty="0">
              <a:solidFill>
                <a:schemeClr val="tx1"/>
              </a:solidFill>
            </a:endParaRPr>
          </a:p>
        </p:txBody>
      </p:sp>
      <p:sp>
        <p:nvSpPr>
          <p:cNvPr id="6" name="Marcador de contenido 2"/>
          <p:cNvSpPr txBox="1">
            <a:spLocks/>
          </p:cNvSpPr>
          <p:nvPr/>
        </p:nvSpPr>
        <p:spPr>
          <a:xfrm>
            <a:off x="5630951" y="3624574"/>
            <a:ext cx="2662149" cy="14430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lgn="ctr">
              <a:buFont typeface="Arial" panose="020B0604020202020204" pitchFamily="34" charset="0"/>
              <a:buNone/>
            </a:pPr>
            <a:r>
              <a:rPr lang="es-EC" sz="1600" b="1" dirty="0" smtClean="0"/>
              <a:t>EDUCACIÓN</a:t>
            </a:r>
          </a:p>
          <a:p>
            <a:pPr marL="173038" indent="0">
              <a:buFont typeface="Arial" panose="020B0604020202020204" pitchFamily="34" charset="0"/>
              <a:buNone/>
            </a:pPr>
            <a:endParaRPr lang="es-EC" sz="1600" b="1" dirty="0" smtClean="0"/>
          </a:p>
          <a:p>
            <a:r>
              <a:rPr lang="es-EC" sz="1600" dirty="0" smtClean="0"/>
              <a:t>41% Instrucción primaria.</a:t>
            </a:r>
          </a:p>
          <a:p>
            <a:pPr marL="171450" lvl="1">
              <a:tabLst>
                <a:tab pos="533400" algn="l"/>
              </a:tabLst>
            </a:pPr>
            <a:r>
              <a:rPr lang="es-EC" sz="1600" dirty="0" smtClean="0"/>
              <a:t>15% Analfabetos.</a:t>
            </a:r>
          </a:p>
        </p:txBody>
      </p:sp>
      <p:pic>
        <p:nvPicPr>
          <p:cNvPr id="3" name="Imagen 2"/>
          <p:cNvPicPr>
            <a:picLocks noChangeAspect="1"/>
          </p:cNvPicPr>
          <p:nvPr/>
        </p:nvPicPr>
        <p:blipFill>
          <a:blip r:embed="rId3"/>
          <a:stretch>
            <a:fillRect/>
          </a:stretch>
        </p:blipFill>
        <p:spPr>
          <a:xfrm>
            <a:off x="628651" y="1991045"/>
            <a:ext cx="4646700" cy="4710105"/>
          </a:xfrm>
          <a:prstGeom prst="rect">
            <a:avLst/>
          </a:prstGeom>
        </p:spPr>
      </p:pic>
    </p:spTree>
    <p:extLst>
      <p:ext uri="{BB962C8B-B14F-4D97-AF65-F5344CB8AC3E}">
        <p14:creationId xmlns:p14="http://schemas.microsoft.com/office/powerpoint/2010/main" val="14241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a:t>
            </a:r>
            <a:br>
              <a:rPr lang="es-EC" sz="1800" b="1" dirty="0" smtClean="0"/>
            </a:br>
            <a:r>
              <a:rPr lang="es-EC" sz="1800" b="1" dirty="0" smtClean="0"/>
              <a:t>CARACTERIZACIÓN DE LA LOCALIDAD</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2.2. ASPECTOS SOCIO-ECONÓMICOS</a:t>
            </a:r>
            <a:endParaRPr lang="es-EC" sz="1600" b="1" dirty="0">
              <a:solidFill>
                <a:schemeClr val="tx1"/>
              </a:solidFill>
            </a:endParaRPr>
          </a:p>
        </p:txBody>
      </p:sp>
      <p:sp>
        <p:nvSpPr>
          <p:cNvPr id="6" name="Marcador de contenido 2"/>
          <p:cNvSpPr txBox="1">
            <a:spLocks/>
          </p:cNvSpPr>
          <p:nvPr/>
        </p:nvSpPr>
        <p:spPr>
          <a:xfrm>
            <a:off x="3240925" y="2262859"/>
            <a:ext cx="2662149" cy="49022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lgn="ctr">
              <a:buFont typeface="Arial" panose="020B0604020202020204" pitchFamily="34" charset="0"/>
              <a:buNone/>
            </a:pPr>
            <a:r>
              <a:rPr lang="es-EC" sz="1600" b="1" dirty="0" smtClean="0"/>
              <a:t>ECONOMÍA</a:t>
            </a:r>
          </a:p>
        </p:txBody>
      </p:sp>
      <p:pic>
        <p:nvPicPr>
          <p:cNvPr id="5" name="Imagen 4"/>
          <p:cNvPicPr>
            <a:picLocks noChangeAspect="1"/>
          </p:cNvPicPr>
          <p:nvPr/>
        </p:nvPicPr>
        <p:blipFill>
          <a:blip r:embed="rId3"/>
          <a:stretch>
            <a:fillRect/>
          </a:stretch>
        </p:blipFill>
        <p:spPr>
          <a:xfrm>
            <a:off x="1728580" y="2864959"/>
            <a:ext cx="5686837" cy="2608741"/>
          </a:xfrm>
          <a:prstGeom prst="rect">
            <a:avLst/>
          </a:prstGeom>
        </p:spPr>
      </p:pic>
    </p:spTree>
    <p:extLst>
      <p:ext uri="{BB962C8B-B14F-4D97-AF65-F5344CB8AC3E}">
        <p14:creationId xmlns:p14="http://schemas.microsoft.com/office/powerpoint/2010/main" val="1492448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a:t>
            </a:r>
            <a:br>
              <a:rPr lang="es-EC" sz="1800" b="1" dirty="0" smtClean="0"/>
            </a:br>
            <a:r>
              <a:rPr lang="es-EC" sz="1800" b="1" dirty="0" smtClean="0"/>
              <a:t>CARACTERIZACIÓN DE LA LOCALIDAD</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2.2. ASPECTOS SOCIO-ECONÓMICOS</a:t>
            </a:r>
            <a:endParaRPr lang="es-EC" sz="1600" b="1" dirty="0">
              <a:solidFill>
                <a:schemeClr val="tx1"/>
              </a:solidFill>
            </a:endParaRPr>
          </a:p>
        </p:txBody>
      </p:sp>
      <p:pic>
        <p:nvPicPr>
          <p:cNvPr id="3" name="Imagen 2"/>
          <p:cNvPicPr>
            <a:picLocks noChangeAspect="1"/>
          </p:cNvPicPr>
          <p:nvPr/>
        </p:nvPicPr>
        <p:blipFill>
          <a:blip r:embed="rId3"/>
          <a:stretch>
            <a:fillRect/>
          </a:stretch>
        </p:blipFill>
        <p:spPr>
          <a:xfrm>
            <a:off x="72000" y="2084713"/>
            <a:ext cx="4500000" cy="1736839"/>
          </a:xfrm>
          <a:prstGeom prst="rect">
            <a:avLst/>
          </a:prstGeom>
        </p:spPr>
      </p:pic>
      <p:pic>
        <p:nvPicPr>
          <p:cNvPr id="7" name="Imagen 6"/>
          <p:cNvPicPr>
            <a:picLocks noChangeAspect="1"/>
          </p:cNvPicPr>
          <p:nvPr/>
        </p:nvPicPr>
        <p:blipFill>
          <a:blip r:embed="rId4"/>
          <a:stretch>
            <a:fillRect/>
          </a:stretch>
        </p:blipFill>
        <p:spPr>
          <a:xfrm>
            <a:off x="4572000" y="2079945"/>
            <a:ext cx="4500000" cy="1773268"/>
          </a:xfrm>
          <a:prstGeom prst="rect">
            <a:avLst/>
          </a:prstGeom>
        </p:spPr>
      </p:pic>
      <p:pic>
        <p:nvPicPr>
          <p:cNvPr id="8" name="Imagen 7"/>
          <p:cNvPicPr>
            <a:picLocks noChangeAspect="1"/>
          </p:cNvPicPr>
          <p:nvPr/>
        </p:nvPicPr>
        <p:blipFill>
          <a:blip r:embed="rId5"/>
          <a:stretch>
            <a:fillRect/>
          </a:stretch>
        </p:blipFill>
        <p:spPr>
          <a:xfrm>
            <a:off x="72000" y="4000459"/>
            <a:ext cx="4500000" cy="2450581"/>
          </a:xfrm>
          <a:prstGeom prst="rect">
            <a:avLst/>
          </a:prstGeom>
        </p:spPr>
      </p:pic>
      <p:sp>
        <p:nvSpPr>
          <p:cNvPr id="9" name="Marcador de contenido 2"/>
          <p:cNvSpPr txBox="1">
            <a:spLocks/>
          </p:cNvSpPr>
          <p:nvPr/>
        </p:nvSpPr>
        <p:spPr>
          <a:xfrm>
            <a:off x="4986850" y="4494808"/>
            <a:ext cx="3670300" cy="172819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lgn="ctr">
              <a:buFont typeface="Arial" panose="020B0604020202020204" pitchFamily="34" charset="0"/>
              <a:buNone/>
            </a:pPr>
            <a:r>
              <a:rPr lang="es-EC" sz="1600" b="1" dirty="0" smtClean="0"/>
              <a:t>Establecimientos de Educación</a:t>
            </a:r>
          </a:p>
          <a:p>
            <a:r>
              <a:rPr lang="es-EC" sz="1600" dirty="0" smtClean="0"/>
              <a:t>Escuela Fiscal Elías Cedeño Jerves.</a:t>
            </a:r>
          </a:p>
          <a:p>
            <a:endParaRPr lang="es-EC" sz="1600" dirty="0" smtClean="0"/>
          </a:p>
          <a:p>
            <a:pPr marL="0" indent="0" algn="ctr">
              <a:buNone/>
            </a:pPr>
            <a:r>
              <a:rPr lang="es-EC" sz="1600" b="1" dirty="0" smtClean="0"/>
              <a:t>Establecimientos de Salud</a:t>
            </a:r>
          </a:p>
          <a:p>
            <a:pPr marL="171450" lvl="1">
              <a:tabLst>
                <a:tab pos="533400" algn="l"/>
              </a:tabLst>
            </a:pPr>
            <a:r>
              <a:rPr lang="es-EC" sz="1600" dirty="0" smtClean="0"/>
              <a:t>Dispensario Médico del Seguro Social Campesino</a:t>
            </a:r>
          </a:p>
        </p:txBody>
      </p:sp>
    </p:spTree>
    <p:extLst>
      <p:ext uri="{BB962C8B-B14F-4D97-AF65-F5344CB8AC3E}">
        <p14:creationId xmlns:p14="http://schemas.microsoft.com/office/powerpoint/2010/main" val="2112458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3.1. SISTEMA INTEGRAL DE ALCANTARILLADO</a:t>
            </a:r>
            <a:endParaRPr lang="es-EC" sz="1600" b="1" dirty="0">
              <a:solidFill>
                <a:schemeClr val="tx1"/>
              </a:solidFill>
            </a:endParaRPr>
          </a:p>
        </p:txBody>
      </p:sp>
      <p:pic>
        <p:nvPicPr>
          <p:cNvPr id="5" name="Imagen 4"/>
          <p:cNvPicPr>
            <a:picLocks noChangeAspect="1"/>
          </p:cNvPicPr>
          <p:nvPr/>
        </p:nvPicPr>
        <p:blipFill rotWithShape="1">
          <a:blip r:embed="rId3"/>
          <a:srcRect b="25528"/>
          <a:stretch/>
        </p:blipFill>
        <p:spPr>
          <a:xfrm>
            <a:off x="628650" y="1991045"/>
            <a:ext cx="4019914" cy="4727255"/>
          </a:xfrm>
          <a:prstGeom prst="rect">
            <a:avLst/>
          </a:prstGeom>
        </p:spPr>
      </p:pic>
      <p:sp>
        <p:nvSpPr>
          <p:cNvPr id="6" name="Marcador de contenido 2"/>
          <p:cNvSpPr txBox="1">
            <a:spLocks/>
          </p:cNvSpPr>
          <p:nvPr/>
        </p:nvSpPr>
        <p:spPr>
          <a:xfrm>
            <a:off x="5549900" y="2056374"/>
            <a:ext cx="2374900" cy="1620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s-EC" sz="1600" b="1" dirty="0" smtClean="0"/>
              <a:t>SISTEMAS DE ALCANTARILLADO</a:t>
            </a:r>
          </a:p>
          <a:p>
            <a:pPr marL="723900" indent="-177800"/>
            <a:r>
              <a:rPr lang="es-EC" sz="1600" dirty="0" smtClean="0"/>
              <a:t>Separados.</a:t>
            </a:r>
          </a:p>
          <a:p>
            <a:pPr marL="723900" indent="-177800"/>
            <a:r>
              <a:rPr lang="es-EC" sz="1600" dirty="0" smtClean="0"/>
              <a:t>Combinados.</a:t>
            </a:r>
          </a:p>
          <a:p>
            <a:pPr marL="723900" indent="-177800"/>
            <a:r>
              <a:rPr lang="es-EC" sz="1600" dirty="0" smtClean="0"/>
              <a:t>Mixtos.</a:t>
            </a:r>
          </a:p>
        </p:txBody>
      </p:sp>
      <p:sp>
        <p:nvSpPr>
          <p:cNvPr id="8" name="Marcador de contenido 2"/>
          <p:cNvSpPr txBox="1">
            <a:spLocks/>
          </p:cNvSpPr>
          <p:nvPr/>
        </p:nvSpPr>
        <p:spPr>
          <a:xfrm>
            <a:off x="5588182" y="3686274"/>
            <a:ext cx="2298336" cy="13367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s-EC" sz="1600" b="1" dirty="0" smtClean="0"/>
              <a:t>Niveles de Servicio</a:t>
            </a:r>
          </a:p>
          <a:p>
            <a:pPr marL="723900" indent="-177800"/>
            <a:r>
              <a:rPr lang="es-EC" sz="1600" dirty="0" smtClean="0"/>
              <a:t>Nivel 1.</a:t>
            </a:r>
          </a:p>
          <a:p>
            <a:pPr marL="723900" indent="-177800"/>
            <a:r>
              <a:rPr lang="es-EC" sz="1600" dirty="0" smtClean="0"/>
              <a:t>Nivel 2.</a:t>
            </a:r>
          </a:p>
          <a:p>
            <a:pPr marL="723900" indent="-177800"/>
            <a:r>
              <a:rPr lang="es-EC" sz="1600" dirty="0" smtClean="0"/>
              <a:t>Nivel 3.</a:t>
            </a:r>
          </a:p>
        </p:txBody>
      </p:sp>
      <p:sp>
        <p:nvSpPr>
          <p:cNvPr id="9" name="Marcador de contenido 2"/>
          <p:cNvSpPr txBox="1">
            <a:spLocks/>
          </p:cNvSpPr>
          <p:nvPr/>
        </p:nvSpPr>
        <p:spPr>
          <a:xfrm>
            <a:off x="4746534" y="5098300"/>
            <a:ext cx="3981632" cy="1620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s-EC" sz="1600" b="1" dirty="0" smtClean="0"/>
              <a:t>Nivel 2</a:t>
            </a:r>
          </a:p>
          <a:p>
            <a:pPr marL="0" indent="0" algn="ctr">
              <a:buFont typeface="Arial" panose="020B0604020202020204" pitchFamily="34" charset="0"/>
              <a:buNone/>
            </a:pPr>
            <a:r>
              <a:rPr lang="es-EC" sz="1600" dirty="0" smtClean="0"/>
              <a:t>“Comunidades que ya tengan algún tipo de trazado de calles, con tránsito vehicular, y que tengan una mayor concentración de casas”</a:t>
            </a:r>
          </a:p>
        </p:txBody>
      </p:sp>
    </p:spTree>
    <p:extLst>
      <p:ext uri="{BB962C8B-B14F-4D97-AF65-F5344CB8AC3E}">
        <p14:creationId xmlns:p14="http://schemas.microsoft.com/office/powerpoint/2010/main" val="2824736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3.1. SISTEMA INTEGRAL DE ALCANTARILLADO</a:t>
            </a:r>
            <a:endParaRPr lang="es-EC" sz="1600" b="1" dirty="0">
              <a:solidFill>
                <a:schemeClr val="tx1"/>
              </a:solidFill>
            </a:endParaRPr>
          </a:p>
        </p:txBody>
      </p:sp>
      <p:grpSp>
        <p:nvGrpSpPr>
          <p:cNvPr id="22" name="Grupo 21"/>
          <p:cNvGrpSpPr/>
          <p:nvPr/>
        </p:nvGrpSpPr>
        <p:grpSpPr>
          <a:xfrm>
            <a:off x="1478099" y="1991045"/>
            <a:ext cx="6187801" cy="2405313"/>
            <a:chOff x="1478099" y="2078875"/>
            <a:chExt cx="6187801" cy="2405313"/>
          </a:xfrm>
        </p:grpSpPr>
        <p:grpSp>
          <p:nvGrpSpPr>
            <p:cNvPr id="13" name="Grupo 12"/>
            <p:cNvGrpSpPr/>
            <p:nvPr/>
          </p:nvGrpSpPr>
          <p:grpSpPr>
            <a:xfrm>
              <a:off x="3413125" y="2078875"/>
              <a:ext cx="2317750" cy="857080"/>
              <a:chOff x="628650" y="2278900"/>
              <a:chExt cx="2317750" cy="857080"/>
            </a:xfrm>
          </p:grpSpPr>
          <p:sp>
            <p:nvSpPr>
              <p:cNvPr id="9" name="Marcador de contenido 2"/>
              <p:cNvSpPr txBox="1">
                <a:spLocks/>
              </p:cNvSpPr>
              <p:nvPr/>
            </p:nvSpPr>
            <p:spPr>
              <a:xfrm>
                <a:off x="628650" y="2278900"/>
                <a:ext cx="2317750" cy="324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s-EC" sz="1600" b="1" dirty="0" smtClean="0"/>
                  <a:t>CPE INEN 5  Parte 9.1</a:t>
                </a:r>
              </a:p>
            </p:txBody>
          </p:sp>
          <p:sp>
            <p:nvSpPr>
              <p:cNvPr id="10" name="Marcador de contenido 2"/>
              <p:cNvSpPr txBox="1">
                <a:spLocks/>
              </p:cNvSpPr>
              <p:nvPr/>
            </p:nvSpPr>
            <p:spPr>
              <a:xfrm>
                <a:off x="628650" y="2811980"/>
                <a:ext cx="2317750" cy="324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defPPr>
                  <a:defRPr lang="es-EC"/>
                </a:defPPr>
                <a:lvl1pPr indent="0" algn="ctr" defTabSz="685800">
                  <a:lnSpc>
                    <a:spcPct val="90000"/>
                  </a:lnSpc>
                  <a:spcBef>
                    <a:spcPts val="750"/>
                  </a:spcBef>
                  <a:buFont typeface="Arial" panose="020B0604020202020204" pitchFamily="34" charset="0"/>
                  <a:buNone/>
                  <a:defRPr sz="1600" b="1"/>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s-EC" dirty="0"/>
                  <a:t>Nivel 2</a:t>
                </a:r>
              </a:p>
            </p:txBody>
          </p:sp>
          <p:cxnSp>
            <p:nvCxnSpPr>
              <p:cNvPr id="12" name="Conector recto de flecha 11"/>
              <p:cNvCxnSpPr>
                <a:stCxn id="9" idx="2"/>
                <a:endCxn id="10" idx="0"/>
              </p:cNvCxnSpPr>
              <p:nvPr/>
            </p:nvCxnSpPr>
            <p:spPr>
              <a:xfrm>
                <a:off x="1787525" y="2602900"/>
                <a:ext cx="0" cy="20908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14" name="Marcador de contenido 2"/>
            <p:cNvSpPr txBox="1">
              <a:spLocks/>
            </p:cNvSpPr>
            <p:nvPr/>
          </p:nvSpPr>
          <p:spPr>
            <a:xfrm>
              <a:off x="1478099" y="3296188"/>
              <a:ext cx="2978150" cy="1188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defPPr>
                <a:defRPr lang="es-EC"/>
              </a:defPPr>
              <a:lvl1pPr indent="0" algn="ctr" defTabSz="685800">
                <a:lnSpc>
                  <a:spcPct val="90000"/>
                </a:lnSpc>
                <a:spcBef>
                  <a:spcPts val="750"/>
                </a:spcBef>
                <a:buFont typeface="Arial" panose="020B0604020202020204" pitchFamily="34" charset="0"/>
                <a:buNone/>
                <a:defRPr sz="1600" b="1"/>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s-EC" dirty="0" smtClean="0"/>
                <a:t>Alcantarillado Sanitario</a:t>
              </a:r>
            </a:p>
            <a:p>
              <a:pPr marL="182563" indent="-182563" algn="l">
                <a:buFont typeface="Arial" panose="020B0604020202020204" pitchFamily="34" charset="0"/>
                <a:buChar char="•"/>
              </a:pPr>
              <a:r>
                <a:rPr lang="es-EC" b="0" dirty="0" smtClean="0"/>
                <a:t>Diámetro mínimo: 100 mm</a:t>
              </a:r>
            </a:p>
            <a:p>
              <a:pPr marL="182563" indent="-182563" algn="l">
                <a:buFont typeface="Arial" panose="020B0604020202020204" pitchFamily="34" charset="0"/>
                <a:buChar char="•"/>
              </a:pPr>
              <a:r>
                <a:rPr lang="es-EC" b="0" dirty="0" smtClean="0"/>
                <a:t>Sólo para líneas matrices, alcantarillado convencional.</a:t>
              </a:r>
              <a:endParaRPr lang="es-EC" b="0" dirty="0"/>
            </a:p>
          </p:txBody>
        </p:sp>
        <p:sp>
          <p:nvSpPr>
            <p:cNvPr id="15" name="Marcador de contenido 2"/>
            <p:cNvSpPr txBox="1">
              <a:spLocks/>
            </p:cNvSpPr>
            <p:nvPr/>
          </p:nvSpPr>
          <p:spPr>
            <a:xfrm>
              <a:off x="4687750" y="3296188"/>
              <a:ext cx="2978150" cy="1188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defPPr>
                <a:defRPr lang="es-EC"/>
              </a:defPPr>
              <a:lvl1pPr indent="0" algn="ctr" defTabSz="685800">
                <a:lnSpc>
                  <a:spcPct val="90000"/>
                </a:lnSpc>
                <a:spcBef>
                  <a:spcPts val="750"/>
                </a:spcBef>
                <a:buFont typeface="Arial" panose="020B0604020202020204" pitchFamily="34" charset="0"/>
                <a:buNone/>
                <a:defRPr sz="1600" b="1"/>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s-EC" dirty="0" smtClean="0"/>
                <a:t>Alcantarillado pluvial</a:t>
              </a:r>
            </a:p>
            <a:p>
              <a:pPr marL="182563" indent="-182563" algn="l">
                <a:buFont typeface="Arial" panose="020B0604020202020204" pitchFamily="34" charset="0"/>
                <a:buChar char="•"/>
              </a:pPr>
              <a:r>
                <a:rPr lang="es-EC" b="0" dirty="0" smtClean="0"/>
                <a:t>Cunetas laterales.</a:t>
              </a:r>
            </a:p>
            <a:p>
              <a:pPr marL="182563" indent="-182563" algn="l">
                <a:buFont typeface="Arial" panose="020B0604020202020204" pitchFamily="34" charset="0"/>
                <a:buChar char="•"/>
              </a:pPr>
              <a:r>
                <a:rPr lang="es-EC" b="0" dirty="0" smtClean="0"/>
                <a:t>Colectores convencionales, si es necesario.</a:t>
              </a:r>
              <a:endParaRPr lang="es-EC" b="0" dirty="0"/>
            </a:p>
          </p:txBody>
        </p:sp>
        <p:cxnSp>
          <p:nvCxnSpPr>
            <p:cNvPr id="17" name="Conector angular 16"/>
            <p:cNvCxnSpPr>
              <a:stCxn id="10" idx="2"/>
              <a:endCxn id="14" idx="0"/>
            </p:cNvCxnSpPr>
            <p:nvPr/>
          </p:nvCxnSpPr>
          <p:spPr>
            <a:xfrm rot="5400000">
              <a:off x="3589471" y="2313658"/>
              <a:ext cx="360233" cy="1604826"/>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Conector angular 18"/>
            <p:cNvCxnSpPr>
              <a:stCxn id="10" idx="2"/>
              <a:endCxn id="15" idx="0"/>
            </p:cNvCxnSpPr>
            <p:nvPr/>
          </p:nvCxnSpPr>
          <p:spPr>
            <a:xfrm rot="16200000" flipH="1">
              <a:off x="5194296" y="2313658"/>
              <a:ext cx="360233" cy="1604825"/>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25" name="Marcador de contenido 2"/>
          <p:cNvSpPr txBox="1">
            <a:spLocks/>
          </p:cNvSpPr>
          <p:nvPr/>
        </p:nvSpPr>
        <p:spPr>
          <a:xfrm>
            <a:off x="744400" y="5086880"/>
            <a:ext cx="3827599" cy="118800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lnSpcReduction="10000"/>
          </a:bodyPr>
          <a:lstStyle>
            <a:defPPr>
              <a:defRPr lang="es-EC"/>
            </a:defPPr>
            <a:lvl1pPr indent="0" algn="ctr" defTabSz="685800">
              <a:lnSpc>
                <a:spcPct val="90000"/>
              </a:lnSpc>
              <a:spcBef>
                <a:spcPts val="750"/>
              </a:spcBef>
              <a:buFont typeface="Arial" panose="020B0604020202020204" pitchFamily="34" charset="0"/>
              <a:buNone/>
              <a:defRPr sz="1600" b="1"/>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s-EC" dirty="0" smtClean="0"/>
              <a:t>Artículo 37. Ley Orgánica de Recursos Hídricos.</a:t>
            </a:r>
          </a:p>
          <a:p>
            <a:r>
              <a:rPr lang="es-EC" b="0" dirty="0" smtClean="0"/>
              <a:t>“El </a:t>
            </a:r>
            <a:r>
              <a:rPr lang="es-EC" b="0" dirty="0"/>
              <a:t>alcantarillado pluvial y </a:t>
            </a:r>
            <a:r>
              <a:rPr lang="es-EC" b="0" dirty="0" smtClean="0"/>
              <a:t>sanitario </a:t>
            </a:r>
            <a:r>
              <a:rPr lang="es-EC" b="0" dirty="0"/>
              <a:t>constituyen sistemas independientes sin interconexión </a:t>
            </a:r>
            <a:r>
              <a:rPr lang="es-EC" b="0" dirty="0" smtClean="0"/>
              <a:t>posible”.</a:t>
            </a:r>
          </a:p>
        </p:txBody>
      </p:sp>
      <p:grpSp>
        <p:nvGrpSpPr>
          <p:cNvPr id="23" name="Grupo 22"/>
          <p:cNvGrpSpPr/>
          <p:nvPr/>
        </p:nvGrpSpPr>
        <p:grpSpPr>
          <a:xfrm>
            <a:off x="5058141" y="4837051"/>
            <a:ext cx="3050454" cy="1649672"/>
            <a:chOff x="5034991" y="4975951"/>
            <a:chExt cx="3050454" cy="1649672"/>
          </a:xfrm>
        </p:grpSpPr>
        <p:pic>
          <p:nvPicPr>
            <p:cNvPr id="3074" name="Picture 2" descr="Resultado de imagen para organizacion panamericana de la salud"/>
            <p:cNvPicPr>
              <a:picLocks noChangeAspect="1" noChangeArrowheads="1"/>
            </p:cNvPicPr>
            <p:nvPr/>
          </p:nvPicPr>
          <p:blipFill rotWithShape="1">
            <a:blip r:embed="rId3">
              <a:extLst>
                <a:ext uri="{28A0092B-C50C-407E-A947-70E740481C1C}">
                  <a14:useLocalDpi xmlns:a14="http://schemas.microsoft.com/office/drawing/2010/main" val="0"/>
                </a:ext>
              </a:extLst>
            </a:blip>
            <a:srcRect r="9338" b="35730"/>
            <a:stretch/>
          </p:blipFill>
          <p:spPr bwMode="auto">
            <a:xfrm>
              <a:off x="5034991" y="4975951"/>
              <a:ext cx="3050454" cy="848087"/>
            </a:xfrm>
            <a:prstGeom prst="rect">
              <a:avLst/>
            </a:prstGeom>
            <a:noFill/>
            <a:extLst>
              <a:ext uri="{909E8E84-426E-40DD-AFC4-6F175D3DCCD1}">
                <a14:hiddenFill xmlns:a14="http://schemas.microsoft.com/office/drawing/2010/main">
                  <a:solidFill>
                    <a:srgbClr val="FFFFFF"/>
                  </a:solidFill>
                </a14:hiddenFill>
              </a:ext>
            </a:extLst>
          </p:spPr>
        </p:pic>
        <p:sp>
          <p:nvSpPr>
            <p:cNvPr id="26" name="Marcador de contenido 2"/>
            <p:cNvSpPr txBox="1">
              <a:spLocks/>
            </p:cNvSpPr>
            <p:nvPr/>
          </p:nvSpPr>
          <p:spPr>
            <a:xfrm>
              <a:off x="5423268" y="5941623"/>
              <a:ext cx="2662177" cy="68400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defPPr>
                <a:defRPr lang="es-EC"/>
              </a:defPPr>
              <a:lvl1pPr indent="0" algn="ctr" defTabSz="685800">
                <a:lnSpc>
                  <a:spcPct val="90000"/>
                </a:lnSpc>
                <a:spcBef>
                  <a:spcPts val="750"/>
                </a:spcBef>
                <a:buFont typeface="Arial" panose="020B0604020202020204" pitchFamily="34" charset="0"/>
                <a:buNone/>
                <a:defRPr sz="1600" b="1"/>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3038" indent="-173038" algn="l">
                <a:buFont typeface="Arial" panose="020B0604020202020204" pitchFamily="34" charset="0"/>
                <a:buChar char="•"/>
              </a:pPr>
              <a:r>
                <a:rPr lang="es-EC" dirty="0" smtClean="0"/>
                <a:t>CPE INEN 5 Parte 9.1</a:t>
              </a:r>
            </a:p>
            <a:p>
              <a:pPr marL="173038" indent="-173038" algn="l">
                <a:buFont typeface="Arial" panose="020B0604020202020204" pitchFamily="34" charset="0"/>
                <a:buChar char="•"/>
              </a:pPr>
              <a:r>
                <a:rPr lang="es-EC" dirty="0" smtClean="0"/>
                <a:t>CPE INEN 5 Parte 9.2</a:t>
              </a:r>
            </a:p>
          </p:txBody>
        </p:sp>
      </p:grpSp>
    </p:spTree>
    <p:extLst>
      <p:ext uri="{BB962C8B-B14F-4D97-AF65-F5344CB8AC3E}">
        <p14:creationId xmlns:p14="http://schemas.microsoft.com/office/powerpoint/2010/main" val="3641187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3.2. PERIODO DE DISEÑO</a:t>
            </a:r>
            <a:endParaRPr lang="es-EC" sz="1600" b="1" dirty="0">
              <a:solidFill>
                <a:schemeClr val="tx1"/>
              </a:solidFill>
            </a:endParaRPr>
          </a:p>
        </p:txBody>
      </p:sp>
      <p:pic>
        <p:nvPicPr>
          <p:cNvPr id="5" name="Imagen 4"/>
          <p:cNvPicPr>
            <a:picLocks noChangeAspect="1"/>
          </p:cNvPicPr>
          <p:nvPr/>
        </p:nvPicPr>
        <p:blipFill>
          <a:blip r:embed="rId3"/>
          <a:stretch>
            <a:fillRect/>
          </a:stretch>
        </p:blipFill>
        <p:spPr>
          <a:xfrm>
            <a:off x="797098" y="1872595"/>
            <a:ext cx="4036580" cy="4898322"/>
          </a:xfrm>
          <a:prstGeom prst="rect">
            <a:avLst/>
          </a:prstGeom>
        </p:spPr>
      </p:pic>
      <p:pic>
        <p:nvPicPr>
          <p:cNvPr id="6" name="Imagen 5"/>
          <p:cNvPicPr>
            <a:picLocks noChangeAspect="1"/>
          </p:cNvPicPr>
          <p:nvPr/>
        </p:nvPicPr>
        <p:blipFill>
          <a:blip r:embed="rId4"/>
          <a:stretch>
            <a:fillRect/>
          </a:stretch>
        </p:blipFill>
        <p:spPr>
          <a:xfrm>
            <a:off x="5413525" y="3816931"/>
            <a:ext cx="2867025" cy="1009650"/>
          </a:xfrm>
          <a:prstGeom prst="rect">
            <a:avLst/>
          </a:prstGeom>
        </p:spPr>
      </p:pic>
    </p:spTree>
    <p:extLst>
      <p:ext uri="{BB962C8B-B14F-4D97-AF65-F5344CB8AC3E}">
        <p14:creationId xmlns:p14="http://schemas.microsoft.com/office/powerpoint/2010/main" val="328387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3.3. POBLACIÓN DE DISEÑO</a:t>
            </a:r>
            <a:endParaRPr lang="es-EC" sz="1600" b="1" dirty="0">
              <a:solidFill>
                <a:schemeClr val="tx1"/>
              </a:solidFill>
            </a:endParaRPr>
          </a:p>
        </p:txBody>
      </p:sp>
      <p:pic>
        <p:nvPicPr>
          <p:cNvPr id="7" name="Imagen 6"/>
          <p:cNvPicPr>
            <a:picLocks noChangeAspect="1"/>
          </p:cNvPicPr>
          <p:nvPr/>
        </p:nvPicPr>
        <p:blipFill rotWithShape="1">
          <a:blip r:embed="rId3"/>
          <a:srcRect l="945"/>
          <a:stretch/>
        </p:blipFill>
        <p:spPr>
          <a:xfrm>
            <a:off x="1999615" y="4099396"/>
            <a:ext cx="5906692" cy="1913097"/>
          </a:xfrm>
          <a:prstGeom prst="rect">
            <a:avLst/>
          </a:prstGeom>
        </p:spPr>
      </p:pic>
      <p:pic>
        <p:nvPicPr>
          <p:cNvPr id="8" name="Imagen 7"/>
          <p:cNvPicPr>
            <a:picLocks noChangeAspect="1"/>
          </p:cNvPicPr>
          <p:nvPr/>
        </p:nvPicPr>
        <p:blipFill rotWithShape="1">
          <a:blip r:embed="rId4"/>
          <a:srcRect b="23143"/>
          <a:stretch/>
        </p:blipFill>
        <p:spPr>
          <a:xfrm>
            <a:off x="2447925" y="2172123"/>
            <a:ext cx="5010072" cy="1372743"/>
          </a:xfrm>
          <a:prstGeom prst="rect">
            <a:avLst/>
          </a:prstGeom>
        </p:spPr>
      </p:pic>
    </p:spTree>
    <p:extLst>
      <p:ext uri="{BB962C8B-B14F-4D97-AF65-F5344CB8AC3E}">
        <p14:creationId xmlns:p14="http://schemas.microsoft.com/office/powerpoint/2010/main" val="3434565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a:t>
            </a:r>
            <a:br>
              <a:rPr lang="es-EC" sz="1800" b="1" dirty="0" smtClean="0"/>
            </a:br>
            <a:r>
              <a:rPr lang="es-EC" sz="1800" b="1" dirty="0" smtClean="0"/>
              <a:t>GENERALIDADES</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1.1. INTRODUCCIÓN</a:t>
            </a:r>
            <a:endParaRPr lang="es-EC" sz="1600" b="1" dirty="0">
              <a:solidFill>
                <a:schemeClr val="tx1"/>
              </a:solidFill>
            </a:endParaRPr>
          </a:p>
        </p:txBody>
      </p:sp>
      <p:pic>
        <p:nvPicPr>
          <p:cNvPr id="9" name="Imagen 8" descr="C:\Users\Homero Martinez\Documents\01 - Homero Martinez Cuenca\01 - ESPE\30 - Trabajo de Titulación\Map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3714" y="1991045"/>
            <a:ext cx="3201636" cy="4517590"/>
          </a:xfrm>
          <a:prstGeom prst="rect">
            <a:avLst/>
          </a:prstGeom>
          <a:noFill/>
          <a:ln>
            <a:solidFill>
              <a:schemeClr val="tx1"/>
            </a:solidFill>
          </a:ln>
        </p:spPr>
      </p:pic>
      <p:grpSp>
        <p:nvGrpSpPr>
          <p:cNvPr id="18" name="Grupo 17"/>
          <p:cNvGrpSpPr>
            <a:grpSpLocks noChangeAspect="1"/>
          </p:cNvGrpSpPr>
          <p:nvPr/>
        </p:nvGrpSpPr>
        <p:grpSpPr>
          <a:xfrm>
            <a:off x="628650" y="1991045"/>
            <a:ext cx="4498060" cy="4517590"/>
            <a:chOff x="2232025" y="1078865"/>
            <a:chExt cx="4679950" cy="4700270"/>
          </a:xfrm>
        </p:grpSpPr>
        <p:pic>
          <p:nvPicPr>
            <p:cNvPr id="12" name="Imagen 1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Lst>
            </a:blip>
            <a:stretch>
              <a:fillRect/>
            </a:stretch>
          </p:blipFill>
          <p:spPr>
            <a:xfrm>
              <a:off x="2232025" y="1078865"/>
              <a:ext cx="4679950" cy="4700270"/>
            </a:xfrm>
            <a:prstGeom prst="rect">
              <a:avLst/>
            </a:prstGeom>
            <a:ln>
              <a:solidFill>
                <a:schemeClr val="tx1"/>
              </a:solidFill>
            </a:ln>
          </p:spPr>
        </p:pic>
        <p:pic>
          <p:nvPicPr>
            <p:cNvPr id="10" name="Imagen 9"/>
            <p:cNvPicPr>
              <a:picLocks noChangeAspect="1"/>
            </p:cNvPicPr>
            <p:nvPr/>
          </p:nvPicPr>
          <p:blipFill>
            <a:blip r:embed="rId6"/>
            <a:stretch>
              <a:fillRect/>
            </a:stretch>
          </p:blipFill>
          <p:spPr>
            <a:xfrm>
              <a:off x="2723990" y="2065418"/>
              <a:ext cx="3696020" cy="3467400"/>
            </a:xfrm>
            <a:prstGeom prst="rect">
              <a:avLst/>
            </a:prstGeom>
          </p:spPr>
        </p:pic>
      </p:grpSp>
    </p:spTree>
    <p:extLst>
      <p:ext uri="{BB962C8B-B14F-4D97-AF65-F5344CB8AC3E}">
        <p14:creationId xmlns:p14="http://schemas.microsoft.com/office/powerpoint/2010/main" val="114124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3.3. POBLACIÓN DE DISEÑO</a:t>
            </a:r>
            <a:endParaRPr lang="es-EC" sz="1600" b="1" dirty="0">
              <a:solidFill>
                <a:schemeClr val="tx1"/>
              </a:solidFill>
            </a:endParaRPr>
          </a:p>
        </p:txBody>
      </p:sp>
      <p:pic>
        <p:nvPicPr>
          <p:cNvPr id="6" name="Imagen 5"/>
          <p:cNvPicPr>
            <a:picLocks noChangeAspect="1"/>
          </p:cNvPicPr>
          <p:nvPr/>
        </p:nvPicPr>
        <p:blipFill>
          <a:blip r:embed="rId3"/>
          <a:stretch>
            <a:fillRect/>
          </a:stretch>
        </p:blipFill>
        <p:spPr>
          <a:xfrm>
            <a:off x="1374092" y="2040698"/>
            <a:ext cx="6395811" cy="2718741"/>
          </a:xfrm>
          <a:prstGeom prst="rect">
            <a:avLst/>
          </a:prstGeom>
        </p:spPr>
      </p:pic>
      <p:sp>
        <p:nvSpPr>
          <p:cNvPr id="8" name="Título 1"/>
          <p:cNvSpPr txBox="1">
            <a:spLocks/>
          </p:cNvSpPr>
          <p:nvPr/>
        </p:nvSpPr>
        <p:spPr>
          <a:xfrm>
            <a:off x="628650" y="5022111"/>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3.4. DENSIDAD POBLACIONAL</a:t>
            </a:r>
            <a:endParaRPr lang="es-EC" sz="1600" b="1" dirty="0">
              <a:solidFill>
                <a:schemeClr val="tx1"/>
              </a:solidFill>
            </a:endParaRPr>
          </a:p>
        </p:txBody>
      </p:sp>
      <p:pic>
        <p:nvPicPr>
          <p:cNvPr id="9" name="Imagen 8"/>
          <p:cNvPicPr>
            <a:picLocks noChangeAspect="1"/>
          </p:cNvPicPr>
          <p:nvPr/>
        </p:nvPicPr>
        <p:blipFill>
          <a:blip r:embed="rId4"/>
          <a:stretch>
            <a:fillRect/>
          </a:stretch>
        </p:blipFill>
        <p:spPr>
          <a:xfrm>
            <a:off x="3090861" y="5794723"/>
            <a:ext cx="2962275" cy="704850"/>
          </a:xfrm>
          <a:prstGeom prst="rect">
            <a:avLst/>
          </a:prstGeom>
        </p:spPr>
      </p:pic>
    </p:spTree>
    <p:extLst>
      <p:ext uri="{BB962C8B-B14F-4D97-AF65-F5344CB8AC3E}">
        <p14:creationId xmlns:p14="http://schemas.microsoft.com/office/powerpoint/2010/main" val="2569620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SERVIDAS</a:t>
            </a:r>
            <a:endParaRPr lang="es-EC" sz="1600" b="1" dirty="0">
              <a:solidFill>
                <a:schemeClr val="tx1"/>
              </a:solidFill>
            </a:endParaRPr>
          </a:p>
        </p:txBody>
      </p:sp>
      <p:sp>
        <p:nvSpPr>
          <p:cNvPr id="6" name="Marcador de contenido 2"/>
          <p:cNvSpPr txBox="1">
            <a:spLocks/>
          </p:cNvSpPr>
          <p:nvPr/>
        </p:nvSpPr>
        <p:spPr>
          <a:xfrm>
            <a:off x="628650" y="2181634"/>
            <a:ext cx="7886699" cy="360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C" sz="1600" b="1" dirty="0" smtClean="0"/>
              <a:t>CAUDAL MEDIO DIARIO</a:t>
            </a:r>
          </a:p>
        </p:txBody>
      </p:sp>
      <p:pic>
        <p:nvPicPr>
          <p:cNvPr id="5" name="Imagen 4"/>
          <p:cNvPicPr>
            <a:picLocks noChangeAspect="1"/>
          </p:cNvPicPr>
          <p:nvPr/>
        </p:nvPicPr>
        <p:blipFill rotWithShape="1">
          <a:blip r:embed="rId3"/>
          <a:srcRect r="46809" b="73994"/>
          <a:stretch/>
        </p:blipFill>
        <p:spPr>
          <a:xfrm>
            <a:off x="3527752" y="2693928"/>
            <a:ext cx="2088493" cy="791875"/>
          </a:xfrm>
          <a:prstGeom prst="rect">
            <a:avLst/>
          </a:prstGeom>
        </p:spPr>
      </p:pic>
      <mc:AlternateContent xmlns:mc="http://schemas.openxmlformats.org/markup-compatibility/2006" xmlns:a14="http://schemas.microsoft.com/office/drawing/2010/main">
        <mc:Choice Requires="a14">
          <p:sp>
            <p:nvSpPr>
              <p:cNvPr id="14" name="Rectángulo 13"/>
              <p:cNvSpPr/>
              <p:nvPr/>
            </p:nvSpPr>
            <p:spPr>
              <a:xfrm>
                <a:off x="5835675" y="4420090"/>
                <a:ext cx="11822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𝐶</m:t>
                      </m:r>
                      <m:r>
                        <a:rPr lang="es-EC" b="0" i="0" smtClean="0">
                          <a:latin typeface="Cambria Math" panose="02040503050406030204" pitchFamily="18" charset="0"/>
                        </a:rPr>
                        <m:t>=0.80</m:t>
                      </m:r>
                      <m:r>
                        <a:rPr lang="es-EC" i="0">
                          <a:latin typeface="Cambria Math" panose="02040503050406030204" pitchFamily="18" charset="0"/>
                        </a:rPr>
                        <m:t> </m:t>
                      </m:r>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5835675" y="4420090"/>
                <a:ext cx="1182247" cy="369332"/>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5835675" y="5179593"/>
                <a:ext cx="19883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𝐷</m:t>
                      </m:r>
                      <m:r>
                        <a:rPr lang="es-EC" b="0" i="0" smtClean="0">
                          <a:latin typeface="Cambria Math" panose="02040503050406030204" pitchFamily="18" charset="0"/>
                        </a:rPr>
                        <m:t>=200 </m:t>
                      </m:r>
                      <m:r>
                        <m:rPr>
                          <m:sty m:val="p"/>
                        </m:rPr>
                        <a:rPr lang="es-EC" b="0" i="0" smtClean="0">
                          <a:latin typeface="Cambria Math" panose="02040503050406030204" pitchFamily="18" charset="0"/>
                        </a:rPr>
                        <m:t>l</m:t>
                      </m:r>
                      <m:r>
                        <a:rPr lang="es-EC" b="0" i="0" smtClean="0">
                          <a:latin typeface="Cambria Math" panose="02040503050406030204" pitchFamily="18" charset="0"/>
                        </a:rPr>
                        <m:t>/</m:t>
                      </m:r>
                      <m:r>
                        <m:rPr>
                          <m:sty m:val="p"/>
                        </m:rPr>
                        <a:rPr lang="es-EC" b="0" i="0" smtClean="0">
                          <a:latin typeface="Cambria Math" panose="02040503050406030204" pitchFamily="18" charset="0"/>
                        </a:rPr>
                        <m:t>hab</m:t>
                      </m:r>
                      <m:r>
                        <a:rPr lang="es-EC" b="0" i="0" smtClean="0">
                          <a:latin typeface="Cambria Math" panose="02040503050406030204" pitchFamily="18" charset="0"/>
                        </a:rPr>
                        <m:t>/</m:t>
                      </m:r>
                      <m:r>
                        <m:rPr>
                          <m:sty m:val="p"/>
                        </m:rPr>
                        <a:rPr lang="es-EC" b="0" i="0" smtClean="0">
                          <a:latin typeface="Cambria Math" panose="02040503050406030204" pitchFamily="18" charset="0"/>
                        </a:rPr>
                        <m:t>d</m:t>
                      </m:r>
                      <m:r>
                        <a:rPr lang="es-EC" i="0">
                          <a:latin typeface="Cambria Math" panose="02040503050406030204" pitchFamily="18" charset="0"/>
                        </a:rPr>
                        <m:t> </m:t>
                      </m:r>
                    </m:oMath>
                  </m:oMathPara>
                </a14:m>
                <a:endParaRPr lang="es-EC" dirty="0"/>
              </a:p>
            </p:txBody>
          </p:sp>
        </mc:Choice>
        <mc:Fallback xmlns="">
          <p:sp>
            <p:nvSpPr>
              <p:cNvPr id="15" name="Rectángulo 14"/>
              <p:cNvSpPr>
                <a:spLocks noRot="1" noChangeAspect="1" noMove="1" noResize="1" noEditPoints="1" noAdjustHandles="1" noChangeArrowheads="1" noChangeShapeType="1" noTextEdit="1"/>
              </p:cNvSpPr>
              <p:nvPr/>
            </p:nvSpPr>
            <p:spPr>
              <a:xfrm>
                <a:off x="5835675" y="5179593"/>
                <a:ext cx="1988365" cy="369332"/>
              </a:xfrm>
              <a:prstGeom prst="rect">
                <a:avLst/>
              </a:prstGeom>
              <a:blipFill>
                <a:blip r:embed="rId5"/>
                <a:stretch>
                  <a:fillRect b="-15000"/>
                </a:stretch>
              </a:blipFill>
            </p:spPr>
            <p:txBody>
              <a:bodyPr/>
              <a:lstStyle/>
              <a:p>
                <a:r>
                  <a:rPr lang="es-EC">
                    <a:noFill/>
                  </a:rPr>
                  <a:t> </a:t>
                </a:r>
              </a:p>
            </p:txBody>
          </p:sp>
        </mc:Fallback>
      </mc:AlternateContent>
      <p:pic>
        <p:nvPicPr>
          <p:cNvPr id="16" name="Imagen 15"/>
          <p:cNvPicPr>
            <a:picLocks noChangeAspect="1"/>
          </p:cNvPicPr>
          <p:nvPr/>
        </p:nvPicPr>
        <p:blipFill>
          <a:blip r:embed="rId6"/>
          <a:stretch>
            <a:fillRect/>
          </a:stretch>
        </p:blipFill>
        <p:spPr>
          <a:xfrm>
            <a:off x="1592257" y="3713471"/>
            <a:ext cx="3549519" cy="1944621"/>
          </a:xfrm>
          <a:prstGeom prst="rect">
            <a:avLst/>
          </a:prstGeom>
        </p:spPr>
      </p:pic>
      <p:sp>
        <p:nvSpPr>
          <p:cNvPr id="17" name="Flecha derecha 16"/>
          <p:cNvSpPr/>
          <p:nvPr/>
        </p:nvSpPr>
        <p:spPr>
          <a:xfrm>
            <a:off x="5141775" y="4501115"/>
            <a:ext cx="540000" cy="2681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8" name="Flecha derecha 17"/>
          <p:cNvSpPr/>
          <p:nvPr/>
        </p:nvSpPr>
        <p:spPr>
          <a:xfrm>
            <a:off x="5141774" y="5230167"/>
            <a:ext cx="540000" cy="2681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1745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SERVIDAS</a:t>
            </a:r>
            <a:endParaRPr lang="es-EC" sz="1600" b="1" dirty="0">
              <a:solidFill>
                <a:schemeClr val="tx1"/>
              </a:solidFill>
            </a:endParaRPr>
          </a:p>
        </p:txBody>
      </p:sp>
      <p:sp>
        <p:nvSpPr>
          <p:cNvPr id="6" name="Marcador de contenido 2"/>
          <p:cNvSpPr txBox="1">
            <a:spLocks/>
          </p:cNvSpPr>
          <p:nvPr/>
        </p:nvSpPr>
        <p:spPr>
          <a:xfrm>
            <a:off x="628650" y="2181634"/>
            <a:ext cx="7886699" cy="360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C" sz="1600" b="1" dirty="0" smtClean="0"/>
              <a:t>CAUDAL MÁXIMO HORARIO</a:t>
            </a:r>
            <a:endParaRPr lang="es-EC" sz="1600" dirty="0" smtClean="0"/>
          </a:p>
          <a:p>
            <a:pPr marL="0" indent="0">
              <a:buFont typeface="Arial" panose="020B0604020202020204" pitchFamily="34" charset="0"/>
              <a:buNone/>
            </a:pPr>
            <a:endParaRPr lang="es-EC" sz="1600" b="1" dirty="0" smtClean="0"/>
          </a:p>
        </p:txBody>
      </p:sp>
      <p:sp>
        <p:nvSpPr>
          <p:cNvPr id="17" name="Flecha derecha 16"/>
          <p:cNvSpPr/>
          <p:nvPr/>
        </p:nvSpPr>
        <p:spPr>
          <a:xfrm>
            <a:off x="4804655" y="4151906"/>
            <a:ext cx="540000" cy="2681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 name="Rectángulo 2"/>
              <p:cNvSpPr/>
              <p:nvPr/>
            </p:nvSpPr>
            <p:spPr>
              <a:xfrm>
                <a:off x="3661077" y="2675276"/>
                <a:ext cx="18218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𝑄𝑚h</m:t>
                      </m:r>
                      <m:r>
                        <a:rPr lang="es-EC" i="0">
                          <a:latin typeface="Cambria Math" panose="02040503050406030204" pitchFamily="18" charset="0"/>
                        </a:rPr>
                        <m:t>=</m:t>
                      </m:r>
                      <m:r>
                        <a:rPr lang="es-EC" i="1">
                          <a:latin typeface="Cambria Math" panose="02040503050406030204" pitchFamily="18" charset="0"/>
                        </a:rPr>
                        <m:t>𝐾</m:t>
                      </m:r>
                      <m:r>
                        <a:rPr lang="es-EC" i="0">
                          <a:latin typeface="Cambria Math" panose="02040503050406030204" pitchFamily="18" charset="0"/>
                        </a:rPr>
                        <m:t>×</m:t>
                      </m:r>
                      <m:r>
                        <a:rPr lang="es-EC" i="1">
                          <a:latin typeface="Cambria Math" panose="02040503050406030204" pitchFamily="18" charset="0"/>
                        </a:rPr>
                        <m:t>𝑄𝑚</m:t>
                      </m:r>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3661077" y="2675276"/>
                <a:ext cx="1821844" cy="369332"/>
              </a:xfrm>
              <a:prstGeom prst="rect">
                <a:avLst/>
              </a:prstGeom>
              <a:blipFill>
                <a:blip r:embed="rId3"/>
                <a:stretch>
                  <a:fillRect b="-13333"/>
                </a:stretch>
              </a:blipFill>
            </p:spPr>
            <p:txBody>
              <a:bodyPr/>
              <a:lstStyle/>
              <a:p>
                <a:r>
                  <a:rPr lang="es-EC">
                    <a:noFill/>
                  </a:rPr>
                  <a:t> </a:t>
                </a:r>
              </a:p>
            </p:txBody>
          </p:sp>
        </mc:Fallback>
      </mc:AlternateContent>
      <p:pic>
        <p:nvPicPr>
          <p:cNvPr id="7" name="Imagen 6"/>
          <p:cNvPicPr>
            <a:picLocks noChangeAspect="1"/>
          </p:cNvPicPr>
          <p:nvPr/>
        </p:nvPicPr>
        <p:blipFill>
          <a:blip r:embed="rId4"/>
          <a:stretch>
            <a:fillRect/>
          </a:stretch>
        </p:blipFill>
        <p:spPr>
          <a:xfrm>
            <a:off x="1018028" y="3350884"/>
            <a:ext cx="3636154" cy="1573007"/>
          </a:xfrm>
          <a:prstGeom prst="rect">
            <a:avLst/>
          </a:prstGeom>
        </p:spPr>
      </p:pic>
      <p:sp>
        <p:nvSpPr>
          <p:cNvPr id="13" name="Marcador de contenido 2"/>
          <p:cNvSpPr txBox="1">
            <a:spLocks/>
          </p:cNvSpPr>
          <p:nvPr/>
        </p:nvSpPr>
        <p:spPr>
          <a:xfrm>
            <a:off x="5982620" y="4968038"/>
            <a:ext cx="2297631" cy="3256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C" sz="1600" b="1" dirty="0" smtClean="0"/>
              <a:t>Flores (OPS, 2005)</a:t>
            </a:r>
            <a:endParaRPr lang="es-EC" sz="1600" dirty="0" smtClean="0"/>
          </a:p>
          <a:p>
            <a:pPr marL="0" indent="0">
              <a:buFont typeface="Arial" panose="020B0604020202020204" pitchFamily="34" charset="0"/>
              <a:buNone/>
            </a:pPr>
            <a:endParaRPr lang="es-EC" sz="1600" b="1" dirty="0" smtClean="0"/>
          </a:p>
        </p:txBody>
      </p:sp>
      <mc:AlternateContent xmlns:mc="http://schemas.openxmlformats.org/markup-compatibility/2006" xmlns:a14="http://schemas.microsoft.com/office/drawing/2010/main">
        <mc:Choice Requires="a14">
          <p:sp>
            <p:nvSpPr>
              <p:cNvPr id="8" name="Rectángulo 7"/>
              <p:cNvSpPr/>
              <p:nvPr/>
            </p:nvSpPr>
            <p:spPr>
              <a:xfrm>
                <a:off x="6294581" y="5381259"/>
                <a:ext cx="1107739"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𝐾</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7</m:t>
                          </m:r>
                        </m:num>
                        <m:den>
                          <m:sSup>
                            <m:sSupPr>
                              <m:ctrlPr>
                                <a:rPr lang="es-EC" i="1">
                                  <a:latin typeface="Cambria Math" panose="02040503050406030204" pitchFamily="18" charset="0"/>
                                </a:rPr>
                              </m:ctrlPr>
                            </m:sSupPr>
                            <m:e>
                              <m:r>
                                <a:rPr lang="es-EC" i="1">
                                  <a:latin typeface="Cambria Math" panose="02040503050406030204" pitchFamily="18" charset="0"/>
                                </a:rPr>
                                <m:t>𝑃</m:t>
                              </m:r>
                            </m:e>
                            <m:sup>
                              <m:r>
                                <a:rPr lang="es-EC" i="0">
                                  <a:latin typeface="Cambria Math" panose="02040503050406030204" pitchFamily="18" charset="0"/>
                                </a:rPr>
                                <m:t>0.1</m:t>
                              </m:r>
                            </m:sup>
                          </m:sSup>
                        </m:den>
                      </m:f>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294581" y="5381259"/>
                <a:ext cx="1107739" cy="609077"/>
              </a:xfrm>
              <a:prstGeom prst="rect">
                <a:avLst/>
              </a:prstGeom>
              <a:blipFill>
                <a:blip r:embed="rId5"/>
                <a:stretch>
                  <a:fillRect/>
                </a:stretch>
              </a:blipFill>
            </p:spPr>
            <p:txBody>
              <a:bodyPr/>
              <a:lstStyle/>
              <a:p>
                <a:r>
                  <a:rPr lang="es-EC">
                    <a:noFill/>
                  </a:rPr>
                  <a:t> </a:t>
                </a:r>
              </a:p>
            </p:txBody>
          </p:sp>
        </mc:Fallback>
      </mc:AlternateContent>
      <p:pic>
        <p:nvPicPr>
          <p:cNvPr id="20" name="Picture 2" descr="Resultado de imagen para organizacion panamericana de la salud"/>
          <p:cNvPicPr>
            <a:picLocks noChangeAspect="1" noChangeArrowheads="1"/>
          </p:cNvPicPr>
          <p:nvPr/>
        </p:nvPicPr>
        <p:blipFill rotWithShape="1">
          <a:blip r:embed="rId6">
            <a:extLst>
              <a:ext uri="{28A0092B-C50C-407E-A947-70E740481C1C}">
                <a14:useLocalDpi xmlns:a14="http://schemas.microsoft.com/office/drawing/2010/main" val="0"/>
              </a:ext>
            </a:extLst>
          </a:blip>
          <a:srcRect r="9338" b="35730"/>
          <a:stretch/>
        </p:blipFill>
        <p:spPr bwMode="auto">
          <a:xfrm>
            <a:off x="5495128" y="3912158"/>
            <a:ext cx="3050454" cy="84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529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SERVIDAS</a:t>
            </a:r>
            <a:endParaRPr lang="es-EC" sz="1600" b="1" dirty="0">
              <a:solidFill>
                <a:schemeClr val="tx1"/>
              </a:solidFill>
            </a:endParaRPr>
          </a:p>
        </p:txBody>
      </p:sp>
      <p:sp>
        <p:nvSpPr>
          <p:cNvPr id="6" name="Marcador de contenido 2"/>
          <p:cNvSpPr txBox="1">
            <a:spLocks/>
          </p:cNvSpPr>
          <p:nvPr/>
        </p:nvSpPr>
        <p:spPr>
          <a:xfrm>
            <a:off x="628650" y="2181634"/>
            <a:ext cx="7886699" cy="42191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C" sz="1600" b="1" dirty="0" smtClean="0"/>
              <a:t>CAUDAL DE AGUAS ILÍCITAS</a:t>
            </a:r>
          </a:p>
          <a:p>
            <a:pPr marL="0" indent="0">
              <a:buNone/>
            </a:pPr>
            <a:r>
              <a:rPr lang="es-EC" sz="1600" dirty="0" smtClean="0"/>
              <a:t>10% del Caudal máximo horario</a:t>
            </a:r>
          </a:p>
          <a:p>
            <a:pPr marL="0" indent="0">
              <a:buNone/>
            </a:pPr>
            <a:endParaRPr lang="es-EC" sz="1600" dirty="0"/>
          </a:p>
          <a:p>
            <a:r>
              <a:rPr lang="es-EC" sz="1600" b="1" dirty="0" smtClean="0"/>
              <a:t>CAUDAL DE INFILTRACIÓN</a:t>
            </a:r>
          </a:p>
          <a:p>
            <a:pPr marL="0" indent="0">
              <a:buNone/>
            </a:pPr>
            <a:r>
              <a:rPr lang="es-EC" sz="1600" dirty="0" smtClean="0"/>
              <a:t>0.05 l/s/km</a:t>
            </a:r>
          </a:p>
          <a:p>
            <a:pPr marL="0" indent="0">
              <a:buNone/>
            </a:pPr>
            <a:endParaRPr lang="es-EC" sz="1600" dirty="0" smtClean="0"/>
          </a:p>
          <a:p>
            <a:pPr marL="0" indent="0">
              <a:buNone/>
            </a:pPr>
            <a:endParaRPr lang="es-EC" sz="1600" dirty="0"/>
          </a:p>
          <a:p>
            <a:pPr marL="0" indent="0">
              <a:buNone/>
            </a:pPr>
            <a:endParaRPr lang="es-EC" sz="1600" dirty="0" smtClean="0"/>
          </a:p>
          <a:p>
            <a:pPr marL="0" indent="0">
              <a:buNone/>
            </a:pPr>
            <a:endParaRPr lang="es-EC" sz="1600" dirty="0" smtClean="0"/>
          </a:p>
          <a:p>
            <a:pPr marL="0" indent="0">
              <a:buNone/>
            </a:pPr>
            <a:endParaRPr lang="es-EC" sz="1600" dirty="0"/>
          </a:p>
          <a:p>
            <a:pPr algn="ctr"/>
            <a:r>
              <a:rPr lang="es-EC" sz="1600" b="1" dirty="0" smtClean="0"/>
              <a:t>CAUDAL DE DISEÑO</a:t>
            </a:r>
          </a:p>
          <a:p>
            <a:endParaRPr lang="es-EC" sz="1600" dirty="0" smtClean="0"/>
          </a:p>
          <a:p>
            <a:pPr marL="0" indent="0">
              <a:buFont typeface="Arial" panose="020B0604020202020204" pitchFamily="34" charset="0"/>
              <a:buNone/>
            </a:pPr>
            <a:endParaRPr lang="es-EC" sz="1600" b="1" dirty="0" smtClean="0"/>
          </a:p>
        </p:txBody>
      </p:sp>
      <mc:AlternateContent xmlns:mc="http://schemas.openxmlformats.org/markup-compatibility/2006" xmlns:a14="http://schemas.microsoft.com/office/drawing/2010/main">
        <mc:Choice Requires="a14">
          <p:sp>
            <p:nvSpPr>
              <p:cNvPr id="5" name="Rectángulo 4"/>
              <p:cNvSpPr/>
              <p:nvPr/>
            </p:nvSpPr>
            <p:spPr>
              <a:xfrm>
                <a:off x="3374144" y="5764191"/>
                <a:ext cx="2390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𝑄𝑑</m:t>
                      </m:r>
                      <m:r>
                        <a:rPr lang="es-EC" i="0">
                          <a:latin typeface="Cambria Math" panose="02040503050406030204" pitchFamily="18" charset="0"/>
                        </a:rPr>
                        <m:t>=</m:t>
                      </m:r>
                      <m:r>
                        <a:rPr lang="es-EC" i="1">
                          <a:latin typeface="Cambria Math" panose="02040503050406030204" pitchFamily="18" charset="0"/>
                        </a:rPr>
                        <m:t>𝑄𝑚h</m:t>
                      </m:r>
                      <m:r>
                        <a:rPr lang="es-EC" i="0">
                          <a:latin typeface="Cambria Math" panose="02040503050406030204" pitchFamily="18" charset="0"/>
                        </a:rPr>
                        <m:t>+</m:t>
                      </m:r>
                      <m:r>
                        <a:rPr lang="es-EC" i="1">
                          <a:latin typeface="Cambria Math" panose="02040503050406030204" pitchFamily="18" charset="0"/>
                        </a:rPr>
                        <m:t>𝑄𝑒</m:t>
                      </m:r>
                      <m:r>
                        <a:rPr lang="es-EC" i="0">
                          <a:latin typeface="Cambria Math" panose="02040503050406030204" pitchFamily="18" charset="0"/>
                        </a:rPr>
                        <m:t>+</m:t>
                      </m:r>
                      <m:r>
                        <a:rPr lang="es-EC" i="1">
                          <a:latin typeface="Cambria Math" panose="02040503050406030204" pitchFamily="18" charset="0"/>
                        </a:rPr>
                        <m:t>𝑄𝑖</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374144" y="5764191"/>
                <a:ext cx="2390013" cy="369332"/>
              </a:xfrm>
              <a:prstGeom prst="rect">
                <a:avLst/>
              </a:prstGeom>
              <a:blipFill>
                <a:blip r:embed="rId3"/>
                <a:stretch>
                  <a:fillRect b="-13333"/>
                </a:stretch>
              </a:blipFill>
            </p:spPr>
            <p:txBody>
              <a:bodyPr/>
              <a:lstStyle/>
              <a:p>
                <a:r>
                  <a:rPr lang="es-EC">
                    <a:noFill/>
                  </a:rPr>
                  <a:t> </a:t>
                </a:r>
              </a:p>
            </p:txBody>
          </p:sp>
        </mc:Fallback>
      </mc:AlternateContent>
      <p:sp>
        <p:nvSpPr>
          <p:cNvPr id="12" name="Flecha derecha 11"/>
          <p:cNvSpPr/>
          <p:nvPr/>
        </p:nvSpPr>
        <p:spPr>
          <a:xfrm>
            <a:off x="4029151" y="3133334"/>
            <a:ext cx="540000" cy="2681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4" name="Marcador de contenido 2"/>
          <p:cNvSpPr txBox="1">
            <a:spLocks/>
          </p:cNvSpPr>
          <p:nvPr/>
        </p:nvSpPr>
        <p:spPr>
          <a:xfrm>
            <a:off x="5183969" y="3949466"/>
            <a:ext cx="2562962" cy="891910"/>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C" sz="1700" dirty="0" smtClean="0"/>
              <a:t>Nivel freático bajo</a:t>
            </a:r>
          </a:p>
          <a:p>
            <a:r>
              <a:rPr lang="es-EC" sz="1700" dirty="0" smtClean="0"/>
              <a:t>Tubería PVC</a:t>
            </a:r>
          </a:p>
          <a:p>
            <a:r>
              <a:rPr lang="es-EC" sz="1700" dirty="0" smtClean="0"/>
              <a:t>Uniones de caucho</a:t>
            </a:r>
          </a:p>
          <a:p>
            <a:pPr marL="0" indent="0">
              <a:buFont typeface="Arial" panose="020B0604020202020204" pitchFamily="34" charset="0"/>
              <a:buNone/>
            </a:pPr>
            <a:endParaRPr lang="es-EC" sz="1600" b="1" dirty="0" smtClean="0"/>
          </a:p>
        </p:txBody>
      </p:sp>
      <p:pic>
        <p:nvPicPr>
          <p:cNvPr id="15" name="Picture 2" descr="Resultado de imagen para organizacion panamericana de la salud"/>
          <p:cNvPicPr>
            <a:picLocks noChangeAspect="1" noChangeArrowheads="1"/>
          </p:cNvPicPr>
          <p:nvPr/>
        </p:nvPicPr>
        <p:blipFill rotWithShape="1">
          <a:blip r:embed="rId4">
            <a:extLst>
              <a:ext uri="{28A0092B-C50C-407E-A947-70E740481C1C}">
                <a14:useLocalDpi xmlns:a14="http://schemas.microsoft.com/office/drawing/2010/main" val="0"/>
              </a:ext>
            </a:extLst>
          </a:blip>
          <a:srcRect r="9338" b="35730"/>
          <a:stretch/>
        </p:blipFill>
        <p:spPr bwMode="auto">
          <a:xfrm>
            <a:off x="4800649" y="2893586"/>
            <a:ext cx="3050454" cy="84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3.6. CAUDALES DE AGUAS LLUVIAS</a:t>
            </a:r>
            <a:endParaRPr lang="es-EC" sz="1600" b="1" dirty="0">
              <a:solidFill>
                <a:schemeClr val="tx1"/>
              </a:solidFill>
            </a:endParaRPr>
          </a:p>
        </p:txBody>
      </p:sp>
      <p:sp>
        <p:nvSpPr>
          <p:cNvPr id="9" name="Marcador de contenido 2"/>
          <p:cNvSpPr txBox="1">
            <a:spLocks/>
          </p:cNvSpPr>
          <p:nvPr/>
        </p:nvSpPr>
        <p:spPr>
          <a:xfrm>
            <a:off x="3407337" y="2372045"/>
            <a:ext cx="2317750" cy="324001"/>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s-EC" sz="1600" b="1" dirty="0" smtClean="0"/>
              <a:t>CPE INEN 5  Parte 9.1</a:t>
            </a:r>
          </a:p>
        </p:txBody>
      </p:sp>
      <p:sp>
        <p:nvSpPr>
          <p:cNvPr id="10" name="Marcador de contenido 2"/>
          <p:cNvSpPr txBox="1">
            <a:spLocks/>
          </p:cNvSpPr>
          <p:nvPr/>
        </p:nvSpPr>
        <p:spPr>
          <a:xfrm>
            <a:off x="2010748" y="3012560"/>
            <a:ext cx="5110927" cy="648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defPPr>
              <a:defRPr lang="es-EC"/>
            </a:defPPr>
            <a:lvl1pPr indent="0" algn="ctr" defTabSz="685800">
              <a:lnSpc>
                <a:spcPct val="90000"/>
              </a:lnSpc>
              <a:spcBef>
                <a:spcPts val="750"/>
              </a:spcBef>
              <a:buFont typeface="Arial" panose="020B0604020202020204" pitchFamily="34" charset="0"/>
              <a:buNone/>
              <a:defRPr sz="1600" b="1"/>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s-EC" dirty="0" smtClean="0"/>
              <a:t>5.1.5 </a:t>
            </a:r>
            <a:r>
              <a:rPr lang="es-EC" dirty="0"/>
              <a:t>Octava </a:t>
            </a:r>
            <a:r>
              <a:rPr lang="es-EC" dirty="0" smtClean="0"/>
              <a:t>Parte</a:t>
            </a:r>
          </a:p>
          <a:p>
            <a:r>
              <a:rPr lang="es-EC" dirty="0" smtClean="0"/>
              <a:t>SISTEMA DE DRENAJE DE AGUAS LLUVIAS</a:t>
            </a:r>
            <a:endParaRPr lang="es-EC" dirty="0"/>
          </a:p>
        </p:txBody>
      </p:sp>
      <p:cxnSp>
        <p:nvCxnSpPr>
          <p:cNvPr id="12" name="Conector recto de flecha 11"/>
          <p:cNvCxnSpPr>
            <a:stCxn id="9" idx="2"/>
            <a:endCxn id="10" idx="0"/>
          </p:cNvCxnSpPr>
          <p:nvPr/>
        </p:nvCxnSpPr>
        <p:spPr>
          <a:xfrm>
            <a:off x="4566212" y="2696046"/>
            <a:ext cx="0" cy="31651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Marcador de contenido 2"/>
          <p:cNvSpPr txBox="1">
            <a:spLocks/>
          </p:cNvSpPr>
          <p:nvPr/>
        </p:nvSpPr>
        <p:spPr>
          <a:xfrm>
            <a:off x="1634711" y="4195315"/>
            <a:ext cx="2700000" cy="1656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defPPr>
              <a:defRPr lang="es-EC"/>
            </a:defPPr>
            <a:lvl1pPr indent="0" algn="ctr" defTabSz="685800">
              <a:lnSpc>
                <a:spcPct val="90000"/>
              </a:lnSpc>
              <a:spcBef>
                <a:spcPts val="750"/>
              </a:spcBef>
              <a:buFont typeface="Arial" panose="020B0604020202020204" pitchFamily="34" charset="0"/>
              <a:buNone/>
              <a:defRPr sz="1600" b="1"/>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s-EC" dirty="0" smtClean="0"/>
              <a:t>Micro Drenaje</a:t>
            </a:r>
          </a:p>
          <a:p>
            <a:pPr marL="182563" indent="-182563" algn="l">
              <a:buFont typeface="Arial" panose="020B0604020202020204" pitchFamily="34" charset="0"/>
              <a:buChar char="•"/>
            </a:pPr>
            <a:r>
              <a:rPr lang="es-EC" b="0" dirty="0" smtClean="0"/>
              <a:t>Pavimentos.</a:t>
            </a:r>
          </a:p>
          <a:p>
            <a:pPr marL="182563" indent="-182563" algn="l">
              <a:buFont typeface="Arial" panose="020B0604020202020204" pitchFamily="34" charset="0"/>
              <a:buChar char="•"/>
            </a:pPr>
            <a:r>
              <a:rPr lang="es-EC" b="0" dirty="0" smtClean="0"/>
              <a:t>Cunetas.</a:t>
            </a:r>
          </a:p>
          <a:p>
            <a:pPr marL="182563" indent="-182563" algn="l">
              <a:buFont typeface="Arial" panose="020B0604020202020204" pitchFamily="34" charset="0"/>
              <a:buChar char="•"/>
            </a:pPr>
            <a:r>
              <a:rPr lang="es-EC" b="0" dirty="0" smtClean="0"/>
              <a:t>Sumideros.</a:t>
            </a:r>
          </a:p>
          <a:p>
            <a:pPr marL="182563" indent="-182563" algn="l">
              <a:buFont typeface="Arial" panose="020B0604020202020204" pitchFamily="34" charset="0"/>
              <a:buChar char="•"/>
            </a:pPr>
            <a:r>
              <a:rPr lang="es-EC" b="0" dirty="0" smtClean="0"/>
              <a:t>Colectores.</a:t>
            </a:r>
            <a:endParaRPr lang="es-EC" b="0" dirty="0"/>
          </a:p>
        </p:txBody>
      </p:sp>
      <p:sp>
        <p:nvSpPr>
          <p:cNvPr id="15" name="Marcador de contenido 2"/>
          <p:cNvSpPr txBox="1">
            <a:spLocks/>
          </p:cNvSpPr>
          <p:nvPr/>
        </p:nvSpPr>
        <p:spPr>
          <a:xfrm>
            <a:off x="4809289" y="4195315"/>
            <a:ext cx="2700000" cy="11520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defPPr>
              <a:defRPr lang="es-EC"/>
            </a:defPPr>
            <a:lvl1pPr indent="0" algn="ctr" defTabSz="685800">
              <a:lnSpc>
                <a:spcPct val="90000"/>
              </a:lnSpc>
              <a:spcBef>
                <a:spcPts val="750"/>
              </a:spcBef>
              <a:buFont typeface="Arial" panose="020B0604020202020204" pitchFamily="34" charset="0"/>
              <a:buNone/>
              <a:defRPr sz="1600" b="1"/>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s-EC" dirty="0" smtClean="0"/>
              <a:t>Macro Drenaje</a:t>
            </a:r>
          </a:p>
          <a:p>
            <a:pPr marL="182563" indent="-182563" algn="l">
              <a:buFont typeface="Arial" panose="020B0604020202020204" pitchFamily="34" charset="0"/>
              <a:buChar char="•"/>
            </a:pPr>
            <a:r>
              <a:rPr lang="es-EC" b="0" dirty="0" smtClean="0"/>
              <a:t>Grandes colectores (para conducción de canales, esteros y ríos).</a:t>
            </a:r>
            <a:endParaRPr lang="es-EC" b="0" dirty="0"/>
          </a:p>
        </p:txBody>
      </p:sp>
      <p:cxnSp>
        <p:nvCxnSpPr>
          <p:cNvPr id="17" name="Conector angular 16"/>
          <p:cNvCxnSpPr>
            <a:stCxn id="10" idx="2"/>
            <a:endCxn id="14" idx="0"/>
          </p:cNvCxnSpPr>
          <p:nvPr/>
        </p:nvCxnSpPr>
        <p:spPr>
          <a:xfrm rot="5400000">
            <a:off x="3508085" y="3137187"/>
            <a:ext cx="534755" cy="1581501"/>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Conector angular 18"/>
          <p:cNvCxnSpPr>
            <a:stCxn id="10" idx="2"/>
            <a:endCxn id="15" idx="0"/>
          </p:cNvCxnSpPr>
          <p:nvPr/>
        </p:nvCxnSpPr>
        <p:spPr>
          <a:xfrm rot="16200000" flipH="1">
            <a:off x="5095373" y="3131398"/>
            <a:ext cx="534755" cy="1593077"/>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42609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LLUVIAS</a:t>
            </a:r>
            <a:endParaRPr lang="es-EC" sz="1600" b="1" dirty="0">
              <a:solidFill>
                <a:schemeClr val="tx1"/>
              </a:solidFill>
            </a:endParaRPr>
          </a:p>
        </p:txBody>
      </p:sp>
      <p:sp>
        <p:nvSpPr>
          <p:cNvPr id="6" name="Marcador de contenido 2"/>
          <p:cNvSpPr txBox="1">
            <a:spLocks/>
          </p:cNvSpPr>
          <p:nvPr/>
        </p:nvSpPr>
        <p:spPr>
          <a:xfrm>
            <a:off x="628650" y="2106478"/>
            <a:ext cx="7886699" cy="22535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C" sz="1600" b="1" dirty="0" smtClean="0"/>
              <a:t>PERIODO DE RETORNO</a:t>
            </a:r>
          </a:p>
          <a:p>
            <a:pPr marL="174625" indent="0" algn="ctr">
              <a:buNone/>
            </a:pPr>
            <a:r>
              <a:rPr lang="es-EC" sz="1600" dirty="0" smtClean="0"/>
              <a:t>CPE INEN 5 Parte 9.1</a:t>
            </a:r>
          </a:p>
          <a:p>
            <a:pPr marL="174625" indent="0" algn="ctr">
              <a:buNone/>
            </a:pPr>
            <a:r>
              <a:rPr lang="es-EC" sz="1600" dirty="0" smtClean="0"/>
              <a:t>Micro Drenaje </a:t>
            </a:r>
            <a:r>
              <a:rPr lang="es-EC" sz="1600" dirty="0" smtClean="0">
                <a:latin typeface="Arial" panose="020B0604020202020204" pitchFamily="34" charset="0"/>
                <a:cs typeface="Arial" panose="020B0604020202020204" pitchFamily="34" charset="0"/>
              </a:rPr>
              <a:t>→ </a:t>
            </a:r>
            <a:r>
              <a:rPr lang="es-EC" sz="1600" dirty="0" smtClean="0"/>
              <a:t>Entre 2 y 10 años		</a:t>
            </a:r>
            <a:r>
              <a:rPr lang="es-EC" sz="1600" b="1" dirty="0" smtClean="0">
                <a:latin typeface="Arial" panose="020B0604020202020204" pitchFamily="34" charset="0"/>
                <a:cs typeface="Arial" panose="020B0604020202020204" pitchFamily="34" charset="0"/>
              </a:rPr>
              <a:t>10 años</a:t>
            </a:r>
          </a:p>
          <a:p>
            <a:pPr marL="174625" indent="0" algn="ctr">
              <a:buNone/>
            </a:pPr>
            <a:endParaRPr lang="es-EC" sz="1600" b="1" dirty="0" smtClean="0">
              <a:latin typeface="Arial" panose="020B0604020202020204" pitchFamily="34" charset="0"/>
              <a:cs typeface="Arial" panose="020B0604020202020204" pitchFamily="34" charset="0"/>
            </a:endParaRPr>
          </a:p>
          <a:p>
            <a:pPr algn="ctr"/>
            <a:r>
              <a:rPr lang="es-EC" sz="1600" b="1" dirty="0" smtClean="0"/>
              <a:t>CAUDAL DE ESCURRIMIENTO SUPERFICIAL</a:t>
            </a:r>
            <a:endParaRPr lang="es-EC" sz="1600" b="1" dirty="0"/>
          </a:p>
          <a:p>
            <a:pPr marL="174625" indent="0" algn="ctr">
              <a:buNone/>
            </a:pPr>
            <a:r>
              <a:rPr lang="es-EC" sz="1600" dirty="0" smtClean="0"/>
              <a:t>Método Racional </a:t>
            </a:r>
            <a:r>
              <a:rPr lang="es-EC" sz="1600" dirty="0" smtClean="0">
                <a:latin typeface="Arial" panose="020B0604020202020204" pitchFamily="34" charset="0"/>
                <a:cs typeface="Arial" panose="020B0604020202020204" pitchFamily="34" charset="0"/>
              </a:rPr>
              <a:t>→ Superficies &lt; 100 ha</a:t>
            </a:r>
            <a:endParaRPr lang="es-EC" sz="1600" dirty="0" smtClean="0"/>
          </a:p>
        </p:txBody>
      </p:sp>
      <p:sp>
        <p:nvSpPr>
          <p:cNvPr id="12" name="Flecha derecha 11"/>
          <p:cNvSpPr/>
          <p:nvPr/>
        </p:nvSpPr>
        <p:spPr>
          <a:xfrm>
            <a:off x="5603052" y="2724845"/>
            <a:ext cx="540000" cy="2681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7" name="Rectángulo 6"/>
              <p:cNvSpPr/>
              <p:nvPr/>
            </p:nvSpPr>
            <p:spPr>
              <a:xfrm>
                <a:off x="3209704" y="4223256"/>
                <a:ext cx="27245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m:t>
                      </m:r>
                      <m:r>
                        <a:rPr lang="es-EC" i="0">
                          <a:latin typeface="Cambria Math" panose="02040503050406030204" pitchFamily="18" charset="0"/>
                        </a:rPr>
                        <m:t>=0.00278×</m:t>
                      </m:r>
                      <m:r>
                        <a:rPr lang="es-EC" i="1">
                          <a:latin typeface="Cambria Math" panose="02040503050406030204" pitchFamily="18" charset="0"/>
                        </a:rPr>
                        <m:t>𝐶</m:t>
                      </m:r>
                      <m:r>
                        <a:rPr lang="es-EC" i="0">
                          <a:latin typeface="Cambria Math" panose="02040503050406030204" pitchFamily="18" charset="0"/>
                        </a:rPr>
                        <m:t>×</m:t>
                      </m:r>
                      <m:r>
                        <a:rPr lang="es-EC" i="1">
                          <a:latin typeface="Cambria Math" panose="02040503050406030204" pitchFamily="18" charset="0"/>
                        </a:rPr>
                        <m:t>𝐼</m:t>
                      </m:r>
                      <m:r>
                        <a:rPr lang="es-EC" i="0">
                          <a:latin typeface="Cambria Math" panose="02040503050406030204" pitchFamily="18" charset="0"/>
                        </a:rPr>
                        <m:t>×</m:t>
                      </m:r>
                      <m:r>
                        <a:rPr lang="es-EC" i="1">
                          <a:latin typeface="Cambria Math" panose="02040503050406030204" pitchFamily="18" charset="0"/>
                        </a:rPr>
                        <m:t>𝐴</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209704" y="4223256"/>
                <a:ext cx="2724592" cy="369332"/>
              </a:xfrm>
              <a:prstGeom prst="rect">
                <a:avLst/>
              </a:prstGeom>
              <a:blipFill>
                <a:blip r:embed="rId3"/>
                <a:stretch>
                  <a:fillRect b="-11667"/>
                </a:stretch>
              </a:blipFill>
            </p:spPr>
            <p:txBody>
              <a:bodyPr/>
              <a:lstStyle/>
              <a:p>
                <a:r>
                  <a:rPr lang="es-EC">
                    <a:noFill/>
                  </a:rPr>
                  <a:t> </a:t>
                </a:r>
              </a:p>
            </p:txBody>
          </p:sp>
        </mc:Fallback>
      </mc:AlternateContent>
      <p:pic>
        <p:nvPicPr>
          <p:cNvPr id="8" name="Imagen 7"/>
          <p:cNvPicPr>
            <a:picLocks noChangeAspect="1"/>
          </p:cNvPicPr>
          <p:nvPr/>
        </p:nvPicPr>
        <p:blipFill>
          <a:blip r:embed="rId4"/>
          <a:stretch>
            <a:fillRect/>
          </a:stretch>
        </p:blipFill>
        <p:spPr>
          <a:xfrm>
            <a:off x="2757552" y="4748632"/>
            <a:ext cx="3628895" cy="1925085"/>
          </a:xfrm>
          <a:prstGeom prst="rect">
            <a:avLst/>
          </a:prstGeom>
        </p:spPr>
      </p:pic>
    </p:spTree>
    <p:extLst>
      <p:ext uri="{BB962C8B-B14F-4D97-AF65-F5344CB8AC3E}">
        <p14:creationId xmlns:p14="http://schemas.microsoft.com/office/powerpoint/2010/main" val="3990237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LLUVIAS</a:t>
            </a:r>
            <a:endParaRPr lang="es-EC" sz="1600" b="1" dirty="0">
              <a:solidFill>
                <a:schemeClr val="tx1"/>
              </a:solidFill>
            </a:endParaRPr>
          </a:p>
        </p:txBody>
      </p:sp>
      <p:sp>
        <p:nvSpPr>
          <p:cNvPr id="6" name="Marcador de contenido 2"/>
          <p:cNvSpPr txBox="1">
            <a:spLocks/>
          </p:cNvSpPr>
          <p:nvPr/>
        </p:nvSpPr>
        <p:spPr>
          <a:xfrm>
            <a:off x="628650" y="2106478"/>
            <a:ext cx="7886699" cy="4256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C" sz="1600" b="1" dirty="0" smtClean="0"/>
              <a:t>COEFICIENTE DE ESCURRIMIENTO</a:t>
            </a:r>
          </a:p>
        </p:txBody>
      </p:sp>
      <p:pic>
        <p:nvPicPr>
          <p:cNvPr id="3" name="Imagen 2"/>
          <p:cNvPicPr>
            <a:picLocks noChangeAspect="1"/>
          </p:cNvPicPr>
          <p:nvPr/>
        </p:nvPicPr>
        <p:blipFill>
          <a:blip r:embed="rId3"/>
          <a:stretch>
            <a:fillRect/>
          </a:stretch>
        </p:blipFill>
        <p:spPr>
          <a:xfrm>
            <a:off x="1395793" y="2532116"/>
            <a:ext cx="6352413" cy="4002131"/>
          </a:xfrm>
          <a:prstGeom prst="rect">
            <a:avLst/>
          </a:prstGeom>
        </p:spPr>
      </p:pic>
      <p:sp>
        <p:nvSpPr>
          <p:cNvPr id="5" name="Rectángulo redondeado 4"/>
          <p:cNvSpPr/>
          <p:nvPr/>
        </p:nvSpPr>
        <p:spPr>
          <a:xfrm>
            <a:off x="6652260" y="4777740"/>
            <a:ext cx="472440" cy="3048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78076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LLUVIAS</a:t>
            </a:r>
            <a:endParaRPr lang="es-EC" sz="1600" b="1" dirty="0">
              <a:solidFill>
                <a:schemeClr val="tx1"/>
              </a:solidFill>
            </a:endParaRPr>
          </a:p>
        </p:txBody>
      </p:sp>
      <p:sp>
        <p:nvSpPr>
          <p:cNvPr id="6" name="Marcador de contenido 2"/>
          <p:cNvSpPr txBox="1">
            <a:spLocks/>
          </p:cNvSpPr>
          <p:nvPr/>
        </p:nvSpPr>
        <p:spPr>
          <a:xfrm>
            <a:off x="628651" y="2106478"/>
            <a:ext cx="3943350" cy="4256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C" sz="1600" b="1" dirty="0" smtClean="0"/>
              <a:t>INTENSIDAD DE LLUVIA</a:t>
            </a:r>
          </a:p>
        </p:txBody>
      </p:sp>
      <p:pic>
        <p:nvPicPr>
          <p:cNvPr id="10" name="Imagen 9"/>
          <p:cNvPicPr>
            <a:picLocks noChangeAspect="1"/>
          </p:cNvPicPr>
          <p:nvPr/>
        </p:nvPicPr>
        <p:blipFill>
          <a:blip r:embed="rId3"/>
          <a:stretch>
            <a:fillRect/>
          </a:stretch>
        </p:blipFill>
        <p:spPr>
          <a:xfrm>
            <a:off x="50799" y="2792569"/>
            <a:ext cx="3945699" cy="1721610"/>
          </a:xfrm>
          <a:prstGeom prst="rect">
            <a:avLst/>
          </a:prstGeom>
        </p:spPr>
      </p:pic>
      <p:pic>
        <p:nvPicPr>
          <p:cNvPr id="11" name="Imagen 10"/>
          <p:cNvPicPr>
            <a:picLocks noChangeAspect="1"/>
          </p:cNvPicPr>
          <p:nvPr/>
        </p:nvPicPr>
        <p:blipFill>
          <a:blip r:embed="rId4"/>
          <a:stretch>
            <a:fillRect/>
          </a:stretch>
        </p:blipFill>
        <p:spPr>
          <a:xfrm>
            <a:off x="158593" y="4694567"/>
            <a:ext cx="3643551" cy="1292873"/>
          </a:xfrm>
          <a:prstGeom prst="rect">
            <a:avLst/>
          </a:prstGeom>
        </p:spPr>
      </p:pic>
      <p:grpSp>
        <p:nvGrpSpPr>
          <p:cNvPr id="15" name="Grupo 14"/>
          <p:cNvGrpSpPr/>
          <p:nvPr/>
        </p:nvGrpSpPr>
        <p:grpSpPr>
          <a:xfrm>
            <a:off x="3966019" y="2031584"/>
            <a:ext cx="5062973" cy="4725442"/>
            <a:chOff x="3945699" y="1950304"/>
            <a:chExt cx="5062973" cy="4725442"/>
          </a:xfrm>
        </p:grpSpPr>
        <p:pic>
          <p:nvPicPr>
            <p:cNvPr id="9" name="Imagen 8"/>
            <p:cNvPicPr>
              <a:picLocks noChangeAspect="1"/>
            </p:cNvPicPr>
            <p:nvPr/>
          </p:nvPicPr>
          <p:blipFill rotWithShape="1">
            <a:blip r:embed="rId5"/>
            <a:srcRect l="13430" r="14891"/>
            <a:stretch/>
          </p:blipFill>
          <p:spPr bwMode="auto">
            <a:xfrm>
              <a:off x="3945699" y="1950304"/>
              <a:ext cx="5062973" cy="4725442"/>
            </a:xfrm>
            <a:prstGeom prst="rect">
              <a:avLst/>
            </a:prstGeom>
            <a:ln>
              <a:solidFill>
                <a:schemeClr val="tx1"/>
              </a:solidFill>
            </a:ln>
            <a:extLst>
              <a:ext uri="{53640926-AAD7-44D8-BBD7-CCE9431645EC}">
                <a14:shadowObscured xmlns:a14="http://schemas.microsoft.com/office/drawing/2010/main"/>
              </a:ext>
            </a:extLst>
          </p:spPr>
        </p:pic>
        <p:sp>
          <p:nvSpPr>
            <p:cNvPr id="14" name="Elipse 13"/>
            <p:cNvSpPr/>
            <p:nvPr/>
          </p:nvSpPr>
          <p:spPr>
            <a:xfrm>
              <a:off x="5110480" y="3296920"/>
              <a:ext cx="108000" cy="1080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20359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LLUVIAS</a:t>
            </a:r>
            <a:endParaRPr lang="es-EC" sz="1600" b="1" dirty="0">
              <a:solidFill>
                <a:schemeClr val="tx1"/>
              </a:solidFill>
            </a:endParaRPr>
          </a:p>
        </p:txBody>
      </p:sp>
      <p:sp>
        <p:nvSpPr>
          <p:cNvPr id="6" name="Marcador de contenido 2"/>
          <p:cNvSpPr txBox="1">
            <a:spLocks/>
          </p:cNvSpPr>
          <p:nvPr/>
        </p:nvSpPr>
        <p:spPr>
          <a:xfrm>
            <a:off x="628650" y="2106477"/>
            <a:ext cx="7886699" cy="453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C" sz="1600" b="1" dirty="0" smtClean="0"/>
              <a:t>TIEMPO DE CONCENTRACIÓN</a:t>
            </a:r>
          </a:p>
          <a:p>
            <a:pPr marL="174625" indent="0">
              <a:buNone/>
            </a:pPr>
            <a:r>
              <a:rPr lang="es-EC" sz="1600" dirty="0" smtClean="0"/>
              <a:t>5.4.1. Octava parte, CPE INEN 5 Parte 9.1</a:t>
            </a:r>
          </a:p>
          <a:p>
            <a:pPr marL="174625" indent="0">
              <a:buNone/>
            </a:pPr>
            <a:r>
              <a:rPr lang="es-EC" sz="1600" dirty="0" smtClean="0"/>
              <a:t>Tiempo de llegada + Tiempo de escurrimiento</a:t>
            </a:r>
          </a:p>
          <a:p>
            <a:pPr marL="174625" indent="0">
              <a:buNone/>
            </a:pPr>
            <a:r>
              <a:rPr lang="es-EC" sz="1600" dirty="0" smtClean="0"/>
              <a:t>Recomendado valores entre 10 y 30 min.</a:t>
            </a:r>
          </a:p>
          <a:p>
            <a:pPr marL="174625" indent="0">
              <a:buNone/>
            </a:pPr>
            <a:endParaRPr lang="es-EC" sz="1600" b="1" dirty="0" smtClean="0">
              <a:latin typeface="Arial" panose="020B0604020202020204" pitchFamily="34" charset="0"/>
              <a:cs typeface="Arial" panose="020B0604020202020204" pitchFamily="34" charset="0"/>
            </a:endParaRPr>
          </a:p>
          <a:p>
            <a:pPr marL="174625" indent="-174625"/>
            <a:r>
              <a:rPr lang="es-EC" sz="1600" b="1" dirty="0" smtClean="0">
                <a:latin typeface="Arial" panose="020B0604020202020204" pitchFamily="34" charset="0"/>
                <a:cs typeface="Arial" panose="020B0604020202020204" pitchFamily="34" charset="0"/>
              </a:rPr>
              <a:t>Tiempo de llegada</a:t>
            </a:r>
          </a:p>
          <a:p>
            <a:pPr marL="174625" indent="0">
              <a:buNone/>
            </a:pPr>
            <a:r>
              <a:rPr lang="es-EC" sz="1600" b="1" dirty="0" smtClean="0">
                <a:latin typeface="Arial" panose="020B0604020202020204" pitchFamily="34" charset="0"/>
                <a:cs typeface="Arial" panose="020B0604020202020204" pitchFamily="34" charset="0"/>
              </a:rPr>
              <a:t>EMAAP-Q (2009)</a:t>
            </a:r>
          </a:p>
          <a:p>
            <a:pPr marL="174625" indent="0">
              <a:buNone/>
            </a:pPr>
            <a:r>
              <a:rPr lang="es-EC" sz="1600" b="1" dirty="0" smtClean="0"/>
              <a:t>Fórmula de Kerby</a:t>
            </a:r>
            <a:endParaRPr lang="es-EC" sz="1600" b="1" dirty="0"/>
          </a:p>
          <a:p>
            <a:pPr marL="174625" indent="0">
              <a:buNone/>
            </a:pPr>
            <a:r>
              <a:rPr lang="es-EC" sz="1600" dirty="0" smtClean="0"/>
              <a:t>Longitudes de cuenca &lt; 366 m</a:t>
            </a:r>
          </a:p>
        </p:txBody>
      </p:sp>
      <mc:AlternateContent xmlns:mc="http://schemas.openxmlformats.org/markup-compatibility/2006" xmlns:a14="http://schemas.microsoft.com/office/drawing/2010/main">
        <mc:Choice Requires="a14">
          <p:sp>
            <p:nvSpPr>
              <p:cNvPr id="3" name="Rectángulo 2"/>
              <p:cNvSpPr/>
              <p:nvPr/>
            </p:nvSpPr>
            <p:spPr>
              <a:xfrm>
                <a:off x="4118705" y="4075329"/>
                <a:ext cx="2806025"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𝐿𝐿</m:t>
                          </m:r>
                        </m:sub>
                      </m:sSub>
                      <m:r>
                        <a:rPr lang="es-EC" i="0">
                          <a:latin typeface="Cambria Math" panose="02040503050406030204" pitchFamily="18" charset="0"/>
                        </a:rPr>
                        <m:t>=1.44×</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𝐿</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𝑆</m:t>
                                      </m:r>
                                    </m:e>
                                  </m:rad>
                                </m:den>
                              </m:f>
                            </m:e>
                          </m:d>
                        </m:e>
                        <m:sup>
                          <m:r>
                            <a:rPr lang="es-EC" i="0">
                              <a:latin typeface="Cambria Math" panose="02040503050406030204" pitchFamily="18" charset="0"/>
                            </a:rPr>
                            <m:t>0.467</m:t>
                          </m:r>
                        </m:sup>
                      </m:sSup>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4118705" y="4075329"/>
                <a:ext cx="2806025" cy="769378"/>
              </a:xfrm>
              <a:prstGeom prst="rect">
                <a:avLst/>
              </a:prstGeom>
              <a:blipFill>
                <a:blip r:embed="rId3"/>
                <a:stretch>
                  <a:fillRect/>
                </a:stretch>
              </a:blipFill>
            </p:spPr>
            <p:txBody>
              <a:bodyPr/>
              <a:lstStyle/>
              <a:p>
                <a:r>
                  <a:rPr lang="es-EC">
                    <a:noFill/>
                  </a:rPr>
                  <a:t> </a:t>
                </a:r>
              </a:p>
            </p:txBody>
          </p:sp>
        </mc:Fallback>
      </mc:AlternateContent>
      <p:pic>
        <p:nvPicPr>
          <p:cNvPr id="5" name="Imagen 4"/>
          <p:cNvPicPr>
            <a:picLocks noChangeAspect="1"/>
          </p:cNvPicPr>
          <p:nvPr/>
        </p:nvPicPr>
        <p:blipFill>
          <a:blip r:embed="rId4"/>
          <a:stretch>
            <a:fillRect/>
          </a:stretch>
        </p:blipFill>
        <p:spPr>
          <a:xfrm>
            <a:off x="4118705" y="4844707"/>
            <a:ext cx="3712613" cy="2001899"/>
          </a:xfrm>
          <a:prstGeom prst="rect">
            <a:avLst/>
          </a:prstGeom>
        </p:spPr>
      </p:pic>
    </p:spTree>
    <p:extLst>
      <p:ext uri="{BB962C8B-B14F-4D97-AF65-F5344CB8AC3E}">
        <p14:creationId xmlns:p14="http://schemas.microsoft.com/office/powerpoint/2010/main" val="250459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LLUVIAS</a:t>
            </a:r>
            <a:endParaRPr lang="es-EC" sz="1600" b="1" dirty="0">
              <a:solidFill>
                <a:schemeClr val="tx1"/>
              </a:solidFill>
            </a:endParaRPr>
          </a:p>
        </p:txBody>
      </p:sp>
      <p:sp>
        <p:nvSpPr>
          <p:cNvPr id="6" name="Marcador de contenido 2"/>
          <p:cNvSpPr txBox="1">
            <a:spLocks/>
          </p:cNvSpPr>
          <p:nvPr/>
        </p:nvSpPr>
        <p:spPr>
          <a:xfrm>
            <a:off x="628650" y="1943639"/>
            <a:ext cx="7886699" cy="453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C" sz="1600" b="1" dirty="0" smtClean="0"/>
              <a:t>Tiempo de llegada</a:t>
            </a:r>
          </a:p>
          <a:p>
            <a:pPr marL="174625" indent="0">
              <a:buNone/>
            </a:pPr>
            <a:r>
              <a:rPr lang="es-EC" sz="1600" dirty="0" smtClean="0">
                <a:latin typeface="Arial" panose="020B0604020202020204" pitchFamily="34" charset="0"/>
                <a:cs typeface="Arial" panose="020B0604020202020204" pitchFamily="34" charset="0"/>
              </a:rPr>
              <a:t>EMAAP-Q (2009)</a:t>
            </a:r>
          </a:p>
          <a:p>
            <a:pPr marL="174625" indent="0">
              <a:buNone/>
            </a:pPr>
            <a:r>
              <a:rPr lang="es-EC" sz="1600" b="1" dirty="0" smtClean="0"/>
              <a:t>Fórmula de Kerby</a:t>
            </a:r>
            <a:endParaRPr lang="es-EC" sz="1600" b="1" dirty="0"/>
          </a:p>
          <a:p>
            <a:pPr marL="174625" indent="0">
              <a:buNone/>
            </a:pPr>
            <a:r>
              <a:rPr lang="es-EC" sz="1600" dirty="0" smtClean="0"/>
              <a:t>Longitudes de cuenca &lt; 366 m</a:t>
            </a:r>
          </a:p>
        </p:txBody>
      </p:sp>
      <mc:AlternateContent xmlns:mc="http://schemas.openxmlformats.org/markup-compatibility/2006" xmlns:a14="http://schemas.microsoft.com/office/drawing/2010/main">
        <mc:Choice Requires="a14">
          <p:sp>
            <p:nvSpPr>
              <p:cNvPr id="3" name="Rectángulo 2"/>
              <p:cNvSpPr/>
              <p:nvPr/>
            </p:nvSpPr>
            <p:spPr>
              <a:xfrm>
                <a:off x="4118705" y="2509575"/>
                <a:ext cx="2806025"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𝐿𝐿</m:t>
                          </m:r>
                        </m:sub>
                      </m:sSub>
                      <m:r>
                        <a:rPr lang="es-EC" i="0">
                          <a:latin typeface="Cambria Math" panose="02040503050406030204" pitchFamily="18" charset="0"/>
                        </a:rPr>
                        <m:t>=1.44×</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𝐿</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𝑆</m:t>
                                      </m:r>
                                    </m:e>
                                  </m:rad>
                                </m:den>
                              </m:f>
                            </m:e>
                          </m:d>
                        </m:e>
                        <m:sup>
                          <m:r>
                            <a:rPr lang="es-EC" i="0">
                              <a:latin typeface="Cambria Math" panose="02040503050406030204" pitchFamily="18" charset="0"/>
                            </a:rPr>
                            <m:t>0.467</m:t>
                          </m:r>
                        </m:sup>
                      </m:sSup>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4118705" y="2509575"/>
                <a:ext cx="2806025" cy="769378"/>
              </a:xfrm>
              <a:prstGeom prst="rect">
                <a:avLst/>
              </a:prstGeom>
              <a:blipFill>
                <a:blip r:embed="rId3"/>
                <a:stretch>
                  <a:fillRect/>
                </a:stretch>
              </a:blipFill>
            </p:spPr>
            <p:txBody>
              <a:bodyPr/>
              <a:lstStyle/>
              <a:p>
                <a:r>
                  <a:rPr lang="es-EC">
                    <a:noFill/>
                  </a:rPr>
                  <a:t> </a:t>
                </a:r>
              </a:p>
            </p:txBody>
          </p:sp>
        </mc:Fallback>
      </mc:AlternateContent>
      <p:pic>
        <p:nvPicPr>
          <p:cNvPr id="7" name="Imagen 6"/>
          <p:cNvPicPr>
            <a:picLocks noChangeAspect="1"/>
          </p:cNvPicPr>
          <p:nvPr/>
        </p:nvPicPr>
        <p:blipFill rotWithShape="1">
          <a:blip r:embed="rId4"/>
          <a:srcRect b="10072"/>
          <a:stretch/>
        </p:blipFill>
        <p:spPr>
          <a:xfrm>
            <a:off x="1282264" y="3466578"/>
            <a:ext cx="6579472" cy="3328792"/>
          </a:xfrm>
          <a:prstGeom prst="rect">
            <a:avLst/>
          </a:prstGeom>
        </p:spPr>
      </p:pic>
      <p:sp>
        <p:nvSpPr>
          <p:cNvPr id="8" name="Rectángulo redondeado 7"/>
          <p:cNvSpPr/>
          <p:nvPr/>
        </p:nvSpPr>
        <p:spPr>
          <a:xfrm>
            <a:off x="6877728" y="4690058"/>
            <a:ext cx="472440" cy="3048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5754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a:t>
            </a:r>
            <a:br>
              <a:rPr lang="es-EC" sz="1800" b="1" dirty="0" smtClean="0"/>
            </a:br>
            <a:r>
              <a:rPr lang="es-EC" sz="1800" b="1" dirty="0" smtClean="0"/>
              <a:t>GENERALIDADES</a:t>
            </a:r>
            <a:endParaRPr lang="es-EC" sz="1800" b="1" dirty="0"/>
          </a:p>
        </p:txBody>
      </p:sp>
      <p:sp>
        <p:nvSpPr>
          <p:cNvPr id="3" name="Marcador de contenido 2"/>
          <p:cNvSpPr>
            <a:spLocks noGrp="1"/>
          </p:cNvSpPr>
          <p:nvPr>
            <p:ph idx="1"/>
          </p:nvPr>
        </p:nvSpPr>
        <p:spPr>
          <a:xfrm>
            <a:off x="628650" y="2020824"/>
            <a:ext cx="3778250" cy="4500000"/>
          </a:xfrm>
        </p:spPr>
        <p:txBody>
          <a:bodyPr>
            <a:normAutofit/>
          </a:bodyPr>
          <a:lstStyle/>
          <a:p>
            <a:pPr marL="0" indent="0">
              <a:buNone/>
            </a:pPr>
            <a:endParaRPr lang="es-EC" sz="1600" b="1" dirty="0" smtClean="0"/>
          </a:p>
          <a:p>
            <a:pPr marL="355600">
              <a:buNone/>
            </a:pPr>
            <a:r>
              <a:rPr lang="es-EC" sz="1600" b="1" dirty="0" smtClean="0"/>
              <a:t>SANEAMIENTO DEFICIENTE</a:t>
            </a:r>
          </a:p>
          <a:p>
            <a:pPr marL="355600"/>
            <a:r>
              <a:rPr lang="es-EC" sz="1600" dirty="0" smtClean="0"/>
              <a:t>Causa 280000 muertes anuales.</a:t>
            </a:r>
          </a:p>
          <a:p>
            <a:pPr marL="355600"/>
            <a:r>
              <a:rPr lang="es-EC" sz="1600" dirty="0" smtClean="0"/>
              <a:t>Enfermedades tropicales.</a:t>
            </a:r>
          </a:p>
          <a:p>
            <a:pPr marL="355600"/>
            <a:r>
              <a:rPr lang="es-EC" sz="1600" dirty="0" smtClean="0"/>
              <a:t>Contribuye a malnutrición.</a:t>
            </a:r>
          </a:p>
          <a:p>
            <a:pPr marL="355600"/>
            <a:r>
              <a:rPr lang="es-EC" sz="1600" dirty="0" smtClean="0"/>
              <a:t>2015: 39% población.</a:t>
            </a:r>
          </a:p>
          <a:p>
            <a:pPr marL="355600"/>
            <a:endParaRPr lang="es-EC" sz="1600" dirty="0" smtClean="0"/>
          </a:p>
          <a:p>
            <a:pPr marL="355600"/>
            <a:endParaRPr lang="es-EC" sz="1600" dirty="0"/>
          </a:p>
          <a:p>
            <a:pPr marL="355600">
              <a:buNone/>
            </a:pPr>
            <a:r>
              <a:rPr lang="es-EC" sz="1600" b="1" dirty="0" smtClean="0"/>
              <a:t>SANEAMIENTO EN ECUADOR</a:t>
            </a:r>
          </a:p>
          <a:p>
            <a:pPr marL="355600"/>
            <a:r>
              <a:rPr lang="es-EC" sz="1600" dirty="0" smtClean="0"/>
              <a:t>A nivel rural: 25.5% (2013).</a:t>
            </a:r>
          </a:p>
          <a:p>
            <a:pPr marL="355600"/>
            <a:r>
              <a:rPr lang="es-EC" sz="1600" dirty="0" smtClean="0"/>
              <a:t>Mal servicio.</a:t>
            </a:r>
          </a:p>
          <a:p>
            <a:pPr marL="355600"/>
            <a:r>
              <a:rPr lang="es-EC" sz="1600" dirty="0" smtClean="0"/>
              <a:t>Reducir brechas entre áreas urbanas y rurales.</a:t>
            </a:r>
          </a:p>
          <a:p>
            <a:endParaRPr lang="es-EC" sz="1600" dirty="0" smtClean="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1.2. PLANTEAMIENTO DEL PROBLEMA</a:t>
            </a:r>
            <a:endParaRPr lang="es-EC" sz="1600" b="1" dirty="0">
              <a:solidFill>
                <a:schemeClr val="tx1"/>
              </a:solidFill>
            </a:endParaRPr>
          </a:p>
        </p:txBody>
      </p:sp>
      <p:pic>
        <p:nvPicPr>
          <p:cNvPr id="1032" name="Picture 8" descr="Resultado de imagen para 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402" y="2376424"/>
            <a:ext cx="1394617" cy="15559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senplades"/>
          <p:cNvPicPr>
            <a:picLocks noChangeAspect="1" noChangeArrowheads="1"/>
          </p:cNvPicPr>
          <p:nvPr/>
        </p:nvPicPr>
        <p:blipFill rotWithShape="1">
          <a:blip r:embed="rId4">
            <a:extLst>
              <a:ext uri="{28A0092B-C50C-407E-A947-70E740481C1C}">
                <a14:useLocalDpi xmlns:a14="http://schemas.microsoft.com/office/drawing/2010/main" val="0"/>
              </a:ext>
            </a:extLst>
          </a:blip>
          <a:srcRect l="6458" t="25984" r="5347" b="24479"/>
          <a:stretch/>
        </p:blipFill>
        <p:spPr bwMode="auto">
          <a:xfrm>
            <a:off x="4806211" y="4813311"/>
            <a:ext cx="3175000" cy="114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02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III</a:t>
            </a:r>
            <a:br>
              <a:rPr lang="es-EC" sz="1800" b="1" dirty="0" smtClean="0"/>
            </a:br>
            <a:r>
              <a:rPr lang="es-EC" sz="1800" b="1" dirty="0" smtClean="0"/>
              <a:t>PARÁMETROS DE DISEÑO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3.5. CAUDALES DE AGUAS LLUVIAS</a:t>
            </a:r>
            <a:endParaRPr lang="es-EC" sz="1600" b="1" dirty="0">
              <a:solidFill>
                <a:schemeClr val="tx1"/>
              </a:solidFill>
            </a:endParaRPr>
          </a:p>
        </p:txBody>
      </p:sp>
      <p:sp>
        <p:nvSpPr>
          <p:cNvPr id="6" name="Marcador de contenido 2"/>
          <p:cNvSpPr txBox="1">
            <a:spLocks/>
          </p:cNvSpPr>
          <p:nvPr/>
        </p:nvSpPr>
        <p:spPr>
          <a:xfrm>
            <a:off x="27402" y="1943639"/>
            <a:ext cx="7886699" cy="453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EC" sz="1600" b="1" dirty="0" smtClean="0"/>
          </a:p>
          <a:p>
            <a:r>
              <a:rPr lang="es-EC" sz="1600" b="1" dirty="0" smtClean="0"/>
              <a:t>Tiempo de llegada</a:t>
            </a:r>
          </a:p>
          <a:p>
            <a:pPr marL="174625" indent="0">
              <a:buNone/>
            </a:pPr>
            <a:r>
              <a:rPr lang="es-EC" sz="1600" dirty="0" smtClean="0"/>
              <a:t>Fórmula de Kerby</a:t>
            </a:r>
          </a:p>
          <a:p>
            <a:pPr marL="174625" indent="0">
              <a:buNone/>
            </a:pPr>
            <a:endParaRPr lang="es-EC" sz="1600" dirty="0"/>
          </a:p>
          <a:p>
            <a:pPr marL="174625" indent="0">
              <a:buNone/>
            </a:pPr>
            <a:endParaRPr lang="es-EC" sz="1600" dirty="0" smtClean="0"/>
          </a:p>
          <a:p>
            <a:pPr marL="174625" indent="0">
              <a:buNone/>
            </a:pPr>
            <a:endParaRPr lang="es-EC" sz="1600" dirty="0"/>
          </a:p>
          <a:p>
            <a:pPr marL="174625" indent="-174625"/>
            <a:endParaRPr lang="es-EC" sz="1600" b="1" dirty="0" smtClean="0"/>
          </a:p>
          <a:p>
            <a:pPr marL="174625" indent="-174625"/>
            <a:r>
              <a:rPr lang="es-EC" sz="1600" b="1" dirty="0" smtClean="0"/>
              <a:t>Tiempo de escurrimiento</a:t>
            </a:r>
            <a:endParaRPr lang="es-EC" sz="1600" b="1" dirty="0"/>
          </a:p>
        </p:txBody>
      </p:sp>
      <mc:AlternateContent xmlns:mc="http://schemas.openxmlformats.org/markup-compatibility/2006" xmlns:a14="http://schemas.microsoft.com/office/drawing/2010/main">
        <mc:Choice Requires="a14">
          <p:sp>
            <p:nvSpPr>
              <p:cNvPr id="3" name="Rectángulo 2"/>
              <p:cNvSpPr/>
              <p:nvPr/>
            </p:nvSpPr>
            <p:spPr>
              <a:xfrm>
                <a:off x="190240" y="2919051"/>
                <a:ext cx="2806025"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𝐿𝐿</m:t>
                          </m:r>
                        </m:sub>
                      </m:sSub>
                      <m:r>
                        <a:rPr lang="es-EC" i="0">
                          <a:latin typeface="Cambria Math" panose="02040503050406030204" pitchFamily="18" charset="0"/>
                        </a:rPr>
                        <m:t>=1.44×</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𝐿</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𝑆</m:t>
                                      </m:r>
                                    </m:e>
                                  </m:rad>
                                </m:den>
                              </m:f>
                            </m:e>
                          </m:d>
                        </m:e>
                        <m:sup>
                          <m:r>
                            <a:rPr lang="es-EC" i="0">
                              <a:latin typeface="Cambria Math" panose="02040503050406030204" pitchFamily="18" charset="0"/>
                            </a:rPr>
                            <m:t>0.467</m:t>
                          </m:r>
                        </m:sup>
                      </m:sSup>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190240" y="2919051"/>
                <a:ext cx="2806025" cy="769378"/>
              </a:xfrm>
              <a:prstGeom prst="rect">
                <a:avLst/>
              </a:prstGeom>
              <a:blipFill>
                <a:blip r:embed="rId3"/>
                <a:stretch>
                  <a:fillRect/>
                </a:stretch>
              </a:blipFill>
            </p:spPr>
            <p:txBody>
              <a:bodyPr/>
              <a:lstStyle/>
              <a:p>
                <a:r>
                  <a:rPr lang="es-EC">
                    <a:noFill/>
                  </a:rPr>
                  <a:t> </a:t>
                </a:r>
              </a:p>
            </p:txBody>
          </p:sp>
        </mc:Fallback>
      </mc:AlternateContent>
      <p:pic>
        <p:nvPicPr>
          <p:cNvPr id="9" name="Imagen 8"/>
          <p:cNvPicPr>
            <a:picLocks noChangeAspect="1"/>
          </p:cNvPicPr>
          <p:nvPr/>
        </p:nvPicPr>
        <p:blipFill rotWithShape="1">
          <a:blip r:embed="rId4"/>
          <a:srcRect t="845" b="10514"/>
          <a:stretch/>
        </p:blipFill>
        <p:spPr>
          <a:xfrm>
            <a:off x="3447201" y="1991638"/>
            <a:ext cx="5563449" cy="4682501"/>
          </a:xfrm>
          <a:prstGeom prst="rect">
            <a:avLst/>
          </a:prstGeom>
          <a:ln w="6350">
            <a:solidFill>
              <a:schemeClr val="tx1"/>
            </a:solidFill>
          </a:ln>
        </p:spPr>
      </p:pic>
      <mc:AlternateContent xmlns:mc="http://schemas.openxmlformats.org/markup-compatibility/2006" xmlns:a14="http://schemas.microsoft.com/office/drawing/2010/main">
        <mc:Choice Requires="a14">
          <p:sp>
            <p:nvSpPr>
              <p:cNvPr id="5" name="Rectángulo 4"/>
              <p:cNvSpPr/>
              <p:nvPr/>
            </p:nvSpPr>
            <p:spPr>
              <a:xfrm>
                <a:off x="210216" y="4560525"/>
                <a:ext cx="152708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𝐸𝑆</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𝐿</m:t>
                          </m:r>
                        </m:num>
                        <m:den>
                          <m:r>
                            <a:rPr lang="es-EC" i="0">
                              <a:latin typeface="Cambria Math" panose="02040503050406030204" pitchFamily="18" charset="0"/>
                            </a:rPr>
                            <m:t>60×</m:t>
                          </m:r>
                          <m:r>
                            <a:rPr lang="es-EC" i="1">
                              <a:latin typeface="Cambria Math" panose="02040503050406030204" pitchFamily="18" charset="0"/>
                            </a:rPr>
                            <m:t>𝑉</m:t>
                          </m:r>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210216" y="4560525"/>
                <a:ext cx="1527085" cy="610936"/>
              </a:xfrm>
              <a:prstGeom prst="rect">
                <a:avLst/>
              </a:prstGeom>
              <a:blipFill>
                <a:blip r:embed="rId5"/>
                <a:stretch>
                  <a:fillRect/>
                </a:stretch>
              </a:blipFill>
            </p:spPr>
            <p:txBody>
              <a:bodyPr/>
              <a:lstStyle/>
              <a:p>
                <a:r>
                  <a:rPr lang="es-EC">
                    <a:noFill/>
                  </a:rPr>
                  <a:t> </a:t>
                </a:r>
              </a:p>
            </p:txBody>
          </p:sp>
        </mc:Fallback>
      </mc:AlternateContent>
      <p:pic>
        <p:nvPicPr>
          <p:cNvPr id="10" name="Imagen 9"/>
          <p:cNvPicPr>
            <a:picLocks noChangeAspect="1"/>
          </p:cNvPicPr>
          <p:nvPr/>
        </p:nvPicPr>
        <p:blipFill rotWithShape="1">
          <a:blip r:embed="rId6"/>
          <a:srcRect l="2764" r="2783"/>
          <a:stretch/>
        </p:blipFill>
        <p:spPr>
          <a:xfrm>
            <a:off x="108917" y="5230721"/>
            <a:ext cx="3256768" cy="1247775"/>
          </a:xfrm>
          <a:prstGeom prst="rect">
            <a:avLst/>
          </a:prstGeom>
        </p:spPr>
      </p:pic>
    </p:spTree>
    <p:extLst>
      <p:ext uri="{BB962C8B-B14F-4D97-AF65-F5344CB8AC3E}">
        <p14:creationId xmlns:p14="http://schemas.microsoft.com/office/powerpoint/2010/main" val="3577086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IV</a:t>
            </a:r>
            <a:br>
              <a:rPr lang="es-EC" sz="1800" b="1" dirty="0" smtClean="0"/>
            </a:br>
            <a:r>
              <a:rPr lang="es-EC" sz="1800" b="1" dirty="0" smtClean="0"/>
              <a:t>ALCANTARILLADO SANITARIO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4.1. CRITERIOS DE DISEÑO</a:t>
            </a:r>
            <a:endParaRPr lang="es-EC" sz="1600" b="1" dirty="0">
              <a:solidFill>
                <a:schemeClr val="tx1"/>
              </a:solidFill>
            </a:endParaRPr>
          </a:p>
        </p:txBody>
      </p:sp>
      <p:pic>
        <p:nvPicPr>
          <p:cNvPr id="5" name="Imagen 4"/>
          <p:cNvPicPr>
            <a:picLocks noChangeAspect="1"/>
          </p:cNvPicPr>
          <p:nvPr/>
        </p:nvPicPr>
        <p:blipFill>
          <a:blip r:embed="rId3"/>
          <a:stretch>
            <a:fillRect/>
          </a:stretch>
        </p:blipFill>
        <p:spPr>
          <a:xfrm>
            <a:off x="4083484" y="1965993"/>
            <a:ext cx="4907854" cy="4746596"/>
          </a:xfrm>
          <a:prstGeom prst="rect">
            <a:avLst/>
          </a:prstGeom>
          <a:ln>
            <a:solidFill>
              <a:schemeClr val="tx1"/>
            </a:solidFill>
          </a:ln>
        </p:spPr>
      </p:pic>
      <p:sp>
        <p:nvSpPr>
          <p:cNvPr id="6" name="Marcador de contenido 2"/>
          <p:cNvSpPr txBox="1">
            <a:spLocks/>
          </p:cNvSpPr>
          <p:nvPr/>
        </p:nvSpPr>
        <p:spPr>
          <a:xfrm>
            <a:off x="440760" y="1943639"/>
            <a:ext cx="7886699" cy="453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EC" sz="1600" b="1" dirty="0" smtClean="0"/>
          </a:p>
          <a:p>
            <a:r>
              <a:rPr lang="es-EC" sz="1600" b="1" dirty="0" smtClean="0"/>
              <a:t>ÁREAS TRIBUTARIAS</a:t>
            </a:r>
          </a:p>
          <a:p>
            <a:pPr marL="174625" indent="-174625"/>
            <a:endParaRPr lang="es-EC" sz="1600" b="1" dirty="0" smtClean="0"/>
          </a:p>
          <a:p>
            <a:pPr marL="174625" indent="-174625"/>
            <a:r>
              <a:rPr lang="es-EC" sz="1600" b="1" dirty="0" smtClean="0"/>
              <a:t>FÓRMULAS DE DISEÑO</a:t>
            </a:r>
            <a:endParaRPr lang="es-EC" sz="1600" b="1" dirty="0"/>
          </a:p>
        </p:txBody>
      </p:sp>
      <p:pic>
        <p:nvPicPr>
          <p:cNvPr id="7" name="Imagen 6"/>
          <p:cNvPicPr>
            <a:picLocks noChangeAspect="1"/>
          </p:cNvPicPr>
          <p:nvPr/>
        </p:nvPicPr>
        <p:blipFill>
          <a:blip r:embed="rId4"/>
          <a:stretch>
            <a:fillRect/>
          </a:stretch>
        </p:blipFill>
        <p:spPr>
          <a:xfrm>
            <a:off x="581219" y="3292460"/>
            <a:ext cx="3189114" cy="2941197"/>
          </a:xfrm>
          <a:prstGeom prst="rect">
            <a:avLst/>
          </a:prstGeom>
        </p:spPr>
      </p:pic>
    </p:spTree>
    <p:extLst>
      <p:ext uri="{BB962C8B-B14F-4D97-AF65-F5344CB8AC3E}">
        <p14:creationId xmlns:p14="http://schemas.microsoft.com/office/powerpoint/2010/main" val="3468377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IV</a:t>
            </a:r>
            <a:br>
              <a:rPr lang="es-EC" sz="1800" b="1" dirty="0" smtClean="0"/>
            </a:br>
            <a:r>
              <a:rPr lang="es-EC" sz="1800" b="1" dirty="0" smtClean="0"/>
              <a:t>ALCANTARILLADO SANITARIO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4.1. CRITERIOS DE DISEÑO</a:t>
            </a:r>
            <a:endParaRPr lang="es-EC" sz="1600" b="1" dirty="0">
              <a:solidFill>
                <a:schemeClr val="tx1"/>
              </a:solidFill>
            </a:endParaRPr>
          </a:p>
        </p:txBody>
      </p:sp>
      <p:sp>
        <p:nvSpPr>
          <p:cNvPr id="6" name="Marcador de contenido 2"/>
          <p:cNvSpPr txBox="1">
            <a:spLocks/>
          </p:cNvSpPr>
          <p:nvPr/>
        </p:nvSpPr>
        <p:spPr>
          <a:xfrm>
            <a:off x="628651" y="1991045"/>
            <a:ext cx="3943350" cy="453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4625" indent="-174625"/>
            <a:r>
              <a:rPr lang="es-EC" sz="1600" b="1" dirty="0" smtClean="0"/>
              <a:t>FÓRMULAS DE DISEÑO</a:t>
            </a:r>
          </a:p>
          <a:p>
            <a:pPr marL="174625" indent="-174625"/>
            <a:endParaRPr lang="es-EC" sz="1600" b="1" dirty="0"/>
          </a:p>
          <a:p>
            <a:pPr marL="0" indent="0">
              <a:buNone/>
            </a:pPr>
            <a:r>
              <a:rPr lang="es-EC" sz="1600" b="1" dirty="0" smtClean="0"/>
              <a:t>Para tuberías con sección llena:</a:t>
            </a:r>
          </a:p>
          <a:p>
            <a:pPr marL="0" indent="0">
              <a:buNone/>
            </a:pPr>
            <a:endParaRPr lang="es-EC" sz="1600" b="1" dirty="0" smtClean="0"/>
          </a:p>
          <a:p>
            <a:pPr marL="174625" indent="-174625"/>
            <a:endParaRPr lang="es-EC" sz="1600" b="1" dirty="0"/>
          </a:p>
          <a:p>
            <a:pPr marL="174625" indent="-174625"/>
            <a:endParaRPr lang="es-EC" sz="1600" b="1" dirty="0"/>
          </a:p>
        </p:txBody>
      </p:sp>
      <p:pic>
        <p:nvPicPr>
          <p:cNvPr id="3" name="Imagen 2"/>
          <p:cNvPicPr>
            <a:picLocks noChangeAspect="1"/>
          </p:cNvPicPr>
          <p:nvPr/>
        </p:nvPicPr>
        <p:blipFill>
          <a:blip r:embed="rId3"/>
          <a:stretch>
            <a:fillRect/>
          </a:stretch>
        </p:blipFill>
        <p:spPr>
          <a:xfrm>
            <a:off x="628650" y="3017403"/>
            <a:ext cx="3254418" cy="2128322"/>
          </a:xfrm>
          <a:prstGeom prst="rect">
            <a:avLst/>
          </a:prstGeom>
        </p:spPr>
      </p:pic>
      <p:pic>
        <p:nvPicPr>
          <p:cNvPr id="8" name="Imagen 7"/>
          <p:cNvPicPr>
            <a:picLocks noChangeAspect="1"/>
          </p:cNvPicPr>
          <p:nvPr/>
        </p:nvPicPr>
        <p:blipFill>
          <a:blip r:embed="rId4"/>
          <a:stretch>
            <a:fillRect/>
          </a:stretch>
        </p:blipFill>
        <p:spPr>
          <a:xfrm>
            <a:off x="628650" y="5306105"/>
            <a:ext cx="2490331" cy="773253"/>
          </a:xfrm>
          <a:prstGeom prst="rect">
            <a:avLst/>
          </a:prstGeom>
        </p:spPr>
      </p:pic>
      <p:sp>
        <p:nvSpPr>
          <p:cNvPr id="9" name="Marcador de contenido 2"/>
          <p:cNvSpPr txBox="1">
            <a:spLocks/>
          </p:cNvSpPr>
          <p:nvPr/>
        </p:nvSpPr>
        <p:spPr>
          <a:xfrm>
            <a:off x="4572000" y="1991045"/>
            <a:ext cx="3943350" cy="453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4625" indent="-174625"/>
            <a:endParaRPr lang="es-EC" sz="1600" b="1" dirty="0" smtClean="0"/>
          </a:p>
          <a:p>
            <a:pPr marL="174625" indent="-174625"/>
            <a:endParaRPr lang="es-EC" sz="1600" b="1" dirty="0"/>
          </a:p>
          <a:p>
            <a:pPr marL="0" indent="0">
              <a:buNone/>
            </a:pPr>
            <a:r>
              <a:rPr lang="es-EC" sz="1600" b="1" dirty="0" smtClean="0"/>
              <a:t>Para secciones parcialmente llenas:</a:t>
            </a:r>
          </a:p>
          <a:p>
            <a:pPr marL="0" indent="0">
              <a:buNone/>
            </a:pPr>
            <a:endParaRPr lang="es-EC" sz="1600" b="1" dirty="0"/>
          </a:p>
          <a:p>
            <a:pPr marL="0" indent="0">
              <a:buNone/>
            </a:pPr>
            <a:endParaRPr lang="es-EC" sz="1600" dirty="0" smtClean="0"/>
          </a:p>
          <a:p>
            <a:pPr marL="0" indent="0">
              <a:buNone/>
            </a:pPr>
            <a:endParaRPr lang="es-EC" sz="1600" dirty="0" smtClean="0"/>
          </a:p>
          <a:p>
            <a:pPr marL="0" indent="0">
              <a:buNone/>
            </a:pPr>
            <a:endParaRPr lang="es-EC" sz="1600" dirty="0"/>
          </a:p>
          <a:p>
            <a:pPr marL="0" indent="0">
              <a:buNone/>
            </a:pPr>
            <a:endParaRPr lang="es-EC" sz="1600" dirty="0" smtClean="0"/>
          </a:p>
          <a:p>
            <a:pPr marL="0" indent="0">
              <a:buNone/>
            </a:pPr>
            <a:endParaRPr lang="es-EC" sz="1600" dirty="0" smtClean="0"/>
          </a:p>
          <a:p>
            <a:pPr marL="0" indent="0">
              <a:buNone/>
            </a:pPr>
            <a:r>
              <a:rPr lang="es-EC" sz="1600" dirty="0" smtClean="0"/>
              <a:t>Se determina el ángulo central, mediante el método de Newton-</a:t>
            </a:r>
            <a:r>
              <a:rPr lang="es-EC" sz="1600" dirty="0" err="1" smtClean="0"/>
              <a:t>Raphson</a:t>
            </a:r>
            <a:r>
              <a:rPr lang="es-EC" sz="1600" dirty="0" smtClean="0"/>
              <a:t>.</a:t>
            </a:r>
          </a:p>
          <a:p>
            <a:pPr marL="0" indent="0">
              <a:buNone/>
            </a:pPr>
            <a:endParaRPr lang="es-EC" sz="1600" b="1" dirty="0" smtClean="0"/>
          </a:p>
          <a:p>
            <a:pPr marL="174625" indent="-174625"/>
            <a:endParaRPr lang="es-EC" sz="1600" b="1" dirty="0"/>
          </a:p>
          <a:p>
            <a:pPr marL="174625" indent="-174625"/>
            <a:endParaRPr lang="es-EC" sz="1600" b="1" dirty="0"/>
          </a:p>
        </p:txBody>
      </p:sp>
      <p:pic>
        <p:nvPicPr>
          <p:cNvPr id="1026" name="Picture 2" descr="Resultado de imagen para secciÃ³n parcialmente llena"/>
          <p:cNvPicPr>
            <a:picLocks noChangeAspect="1" noChangeArrowheads="1"/>
          </p:cNvPicPr>
          <p:nvPr/>
        </p:nvPicPr>
        <p:blipFill rotWithShape="1">
          <a:blip r:embed="rId5">
            <a:extLst>
              <a:ext uri="{28A0092B-C50C-407E-A947-70E740481C1C}">
                <a14:useLocalDpi xmlns:a14="http://schemas.microsoft.com/office/drawing/2010/main" val="0"/>
              </a:ext>
            </a:extLst>
          </a:blip>
          <a:srcRect l="19702" r="31343" b="15575"/>
          <a:stretch/>
        </p:blipFill>
        <p:spPr bwMode="auto">
          <a:xfrm>
            <a:off x="4572000" y="2900811"/>
            <a:ext cx="1813454" cy="1878905"/>
          </a:xfrm>
          <a:prstGeom prst="ellipse">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6"/>
          <a:stretch>
            <a:fillRect/>
          </a:stretch>
        </p:blipFill>
        <p:spPr>
          <a:xfrm>
            <a:off x="6474059" y="3707134"/>
            <a:ext cx="1952686" cy="871538"/>
          </a:xfrm>
          <a:prstGeom prst="rect">
            <a:avLst/>
          </a:prstGeom>
        </p:spPr>
      </p:pic>
      <p:pic>
        <p:nvPicPr>
          <p:cNvPr id="12" name="Imagen 11"/>
          <p:cNvPicPr>
            <a:picLocks noChangeAspect="1"/>
          </p:cNvPicPr>
          <p:nvPr/>
        </p:nvPicPr>
        <p:blipFill>
          <a:blip r:embed="rId7"/>
          <a:stretch>
            <a:fillRect/>
          </a:stretch>
        </p:blipFill>
        <p:spPr>
          <a:xfrm>
            <a:off x="4770437" y="5425634"/>
            <a:ext cx="3471863" cy="805757"/>
          </a:xfrm>
          <a:prstGeom prst="rect">
            <a:avLst/>
          </a:prstGeom>
        </p:spPr>
      </p:pic>
    </p:spTree>
    <p:extLst>
      <p:ext uri="{BB962C8B-B14F-4D97-AF65-F5344CB8AC3E}">
        <p14:creationId xmlns:p14="http://schemas.microsoft.com/office/powerpoint/2010/main" val="2285330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IV</a:t>
            </a:r>
            <a:br>
              <a:rPr lang="es-EC" sz="1800" b="1" dirty="0" smtClean="0"/>
            </a:br>
            <a:r>
              <a:rPr lang="es-EC" sz="1800" b="1" dirty="0" smtClean="0"/>
              <a:t>ALCANTARILLADO SANITARIO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4.1. CRITERIOS DE DISEÑO</a:t>
            </a:r>
            <a:endParaRPr lang="es-EC" sz="1600" b="1" dirty="0">
              <a:solidFill>
                <a:schemeClr val="tx1"/>
              </a:solidFill>
            </a:endParaRPr>
          </a:p>
        </p:txBody>
      </p:sp>
      <p:sp>
        <p:nvSpPr>
          <p:cNvPr id="6" name="Marcador de contenido 2"/>
          <p:cNvSpPr txBox="1">
            <a:spLocks/>
          </p:cNvSpPr>
          <p:nvPr/>
        </p:nvSpPr>
        <p:spPr>
          <a:xfrm>
            <a:off x="628651" y="1927545"/>
            <a:ext cx="3943350" cy="453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4625" indent="-174625"/>
            <a:r>
              <a:rPr lang="es-EC" sz="1600" b="1" dirty="0" smtClean="0"/>
              <a:t>Coeficiente de rugosidad</a:t>
            </a:r>
          </a:p>
          <a:p>
            <a:pPr marL="173038" indent="0">
              <a:buNone/>
            </a:pPr>
            <a:r>
              <a:rPr lang="es-EC" sz="1600" dirty="0" smtClean="0"/>
              <a:t>Para tuberías PVC </a:t>
            </a:r>
            <a:r>
              <a:rPr lang="es-EC" sz="1600" dirty="0" smtClean="0">
                <a:latin typeface="Arial" panose="020B0604020202020204" pitchFamily="34" charset="0"/>
                <a:cs typeface="Arial" panose="020B0604020202020204" pitchFamily="34" charset="0"/>
              </a:rPr>
              <a:t>→ n = 0.013</a:t>
            </a:r>
          </a:p>
          <a:p>
            <a:pPr marL="0" indent="0">
              <a:buNone/>
            </a:pPr>
            <a:endParaRPr lang="es-EC" sz="1600" b="1" dirty="0">
              <a:latin typeface="Arial" panose="020B0604020202020204" pitchFamily="34" charset="0"/>
              <a:cs typeface="Arial" panose="020B0604020202020204" pitchFamily="34" charset="0"/>
            </a:endParaRPr>
          </a:p>
          <a:p>
            <a:r>
              <a:rPr lang="es-EC" sz="1600" b="1" dirty="0" smtClean="0">
                <a:latin typeface="Arial" panose="020B0604020202020204" pitchFamily="34" charset="0"/>
                <a:cs typeface="Arial" panose="020B0604020202020204" pitchFamily="34" charset="0"/>
              </a:rPr>
              <a:t>Flujo mínimo</a:t>
            </a:r>
          </a:p>
          <a:p>
            <a:pPr marL="173038" indent="0">
              <a:buNone/>
            </a:pPr>
            <a:r>
              <a:rPr lang="es-EC" sz="1600" dirty="0" smtClean="0">
                <a:latin typeface="Arial" panose="020B0604020202020204" pitchFamily="34" charset="0"/>
                <a:cs typeface="Arial" panose="020B0604020202020204" pitchFamily="34" charset="0"/>
              </a:rPr>
              <a:t>1.50 l/s → Descarga de un inodoro.</a:t>
            </a:r>
          </a:p>
          <a:p>
            <a:pPr marL="0" indent="0">
              <a:buNone/>
            </a:pPr>
            <a:endParaRPr lang="es-EC" sz="1600" dirty="0">
              <a:latin typeface="Arial" panose="020B0604020202020204" pitchFamily="34" charset="0"/>
              <a:cs typeface="Arial" panose="020B0604020202020204" pitchFamily="34" charset="0"/>
            </a:endParaRPr>
          </a:p>
          <a:p>
            <a:r>
              <a:rPr lang="es-EC" sz="1600" b="1" dirty="0" smtClean="0">
                <a:latin typeface="Arial" panose="020B0604020202020204" pitchFamily="34" charset="0"/>
                <a:cs typeface="Arial" panose="020B0604020202020204" pitchFamily="34" charset="0"/>
              </a:rPr>
              <a:t>Velocidad mínima</a:t>
            </a:r>
          </a:p>
          <a:p>
            <a:pPr marL="173038" indent="0">
              <a:buNone/>
            </a:pPr>
            <a:r>
              <a:rPr lang="es-EC" sz="1600" dirty="0" smtClean="0">
                <a:latin typeface="Arial" panose="020B0604020202020204" pitchFamily="34" charset="0"/>
                <a:cs typeface="Arial" panose="020B0604020202020204" pitchFamily="34" charset="0"/>
              </a:rPr>
              <a:t>0.45 m/s.</a:t>
            </a:r>
          </a:p>
          <a:p>
            <a:pPr marL="0" indent="0">
              <a:buNone/>
            </a:pPr>
            <a:endParaRPr lang="es-EC" sz="1600" dirty="0">
              <a:latin typeface="Arial" panose="020B0604020202020204" pitchFamily="34" charset="0"/>
              <a:cs typeface="Arial" panose="020B0604020202020204" pitchFamily="34" charset="0"/>
            </a:endParaRPr>
          </a:p>
          <a:p>
            <a:r>
              <a:rPr lang="es-EC" sz="1600" b="1" dirty="0" smtClean="0">
                <a:latin typeface="Arial" panose="020B0604020202020204" pitchFamily="34" charset="0"/>
                <a:cs typeface="Arial" panose="020B0604020202020204" pitchFamily="34" charset="0"/>
              </a:rPr>
              <a:t>Velocidad máxima</a:t>
            </a:r>
          </a:p>
          <a:p>
            <a:pPr marL="173038" indent="0">
              <a:buNone/>
            </a:pPr>
            <a:r>
              <a:rPr lang="es-EC" sz="1600" dirty="0" smtClean="0">
                <a:latin typeface="Arial" panose="020B0604020202020204" pitchFamily="34" charset="0"/>
                <a:cs typeface="Arial" panose="020B0604020202020204" pitchFamily="34" charset="0"/>
              </a:rPr>
              <a:t>4.50 m/s.</a:t>
            </a:r>
          </a:p>
          <a:p>
            <a:pPr marL="0" indent="0">
              <a:buNone/>
            </a:pPr>
            <a:endParaRPr lang="es-EC" sz="1600" dirty="0">
              <a:latin typeface="Arial" panose="020B0604020202020204" pitchFamily="34" charset="0"/>
              <a:cs typeface="Arial" panose="020B0604020202020204" pitchFamily="34" charset="0"/>
            </a:endParaRPr>
          </a:p>
          <a:p>
            <a:r>
              <a:rPr lang="es-EC" sz="1600" b="1" dirty="0" smtClean="0">
                <a:latin typeface="Arial" panose="020B0604020202020204" pitchFamily="34" charset="0"/>
                <a:cs typeface="Arial" panose="020B0604020202020204" pitchFamily="34" charset="0"/>
              </a:rPr>
              <a:t>Tirante de agua máximo</a:t>
            </a:r>
          </a:p>
          <a:p>
            <a:pPr marL="173038" indent="0">
              <a:buNone/>
            </a:pPr>
            <a:r>
              <a:rPr lang="es-EC" sz="1600" dirty="0" smtClean="0">
                <a:latin typeface="Arial" panose="020B0604020202020204" pitchFamily="34" charset="0"/>
                <a:cs typeface="Arial" panose="020B0604020202020204" pitchFamily="34" charset="0"/>
              </a:rPr>
              <a:t>Máximo 75% del diámetro</a:t>
            </a:r>
            <a:r>
              <a:rPr lang="es-EC" sz="1600" dirty="0"/>
              <a:t>.</a:t>
            </a:r>
            <a:endParaRPr lang="es-EC" sz="1600" b="1" dirty="0"/>
          </a:p>
          <a:p>
            <a:pPr marL="174625" indent="-174625"/>
            <a:endParaRPr lang="es-EC" sz="1600" b="1" dirty="0"/>
          </a:p>
        </p:txBody>
      </p:sp>
      <p:sp>
        <p:nvSpPr>
          <p:cNvPr id="14" name="Marcador de contenido 2"/>
          <p:cNvSpPr txBox="1">
            <a:spLocks/>
          </p:cNvSpPr>
          <p:nvPr/>
        </p:nvSpPr>
        <p:spPr>
          <a:xfrm>
            <a:off x="4578350" y="1892753"/>
            <a:ext cx="3943350" cy="48669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4625" indent="-174625"/>
            <a:r>
              <a:rPr lang="es-EC" sz="1600" b="1" dirty="0" smtClean="0"/>
              <a:t>Tensión tractiva mínima</a:t>
            </a:r>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r>
              <a:rPr lang="es-EC" sz="1600" b="1" dirty="0" smtClean="0"/>
              <a:t>Pendiente mínima</a:t>
            </a:r>
          </a:p>
          <a:p>
            <a:pPr marL="177800" indent="0">
              <a:buNone/>
            </a:pPr>
            <a:r>
              <a:rPr lang="es-EC" sz="1600" dirty="0" smtClean="0"/>
              <a:t>1% en tramos iniciales.</a:t>
            </a:r>
          </a:p>
          <a:p>
            <a:pPr marL="0" indent="0">
              <a:buNone/>
            </a:pPr>
            <a:endParaRPr lang="es-EC" sz="1600" dirty="0"/>
          </a:p>
          <a:p>
            <a:r>
              <a:rPr lang="es-EC" sz="1600" b="1" dirty="0" smtClean="0"/>
              <a:t>Diámetro mínimo</a:t>
            </a:r>
          </a:p>
          <a:p>
            <a:pPr marL="177800" indent="0">
              <a:buNone/>
            </a:pPr>
            <a:r>
              <a:rPr lang="es-EC" sz="1600" dirty="0" smtClean="0"/>
              <a:t>160 mm.</a:t>
            </a:r>
          </a:p>
          <a:p>
            <a:pPr marL="174625" indent="-174625"/>
            <a:endParaRPr lang="es-EC" sz="1600" b="1" dirty="0" smtClean="0"/>
          </a:p>
          <a:p>
            <a:pPr marL="174625" indent="-174625"/>
            <a:endParaRPr lang="es-EC" sz="1600" b="1" dirty="0"/>
          </a:p>
          <a:p>
            <a:pPr marL="174625" indent="-174625"/>
            <a:endParaRPr lang="es-EC" sz="1600" b="1" dirty="0"/>
          </a:p>
        </p:txBody>
      </p:sp>
      <p:pic>
        <p:nvPicPr>
          <p:cNvPr id="15" name="Imagen 14"/>
          <p:cNvPicPr>
            <a:picLocks noChangeAspect="1"/>
          </p:cNvPicPr>
          <p:nvPr/>
        </p:nvPicPr>
        <p:blipFill rotWithShape="1">
          <a:blip r:embed="rId3"/>
          <a:srcRect t="19121" b="15643"/>
          <a:stretch/>
        </p:blipFill>
        <p:spPr>
          <a:xfrm>
            <a:off x="4808536" y="2683933"/>
            <a:ext cx="1998664" cy="372533"/>
          </a:xfrm>
          <a:prstGeom prst="rect">
            <a:avLst/>
          </a:prstGeom>
        </p:spPr>
      </p:pic>
      <p:pic>
        <p:nvPicPr>
          <p:cNvPr id="17" name="Imagen 16"/>
          <p:cNvPicPr>
            <a:picLocks noChangeAspect="1"/>
          </p:cNvPicPr>
          <p:nvPr/>
        </p:nvPicPr>
        <p:blipFill>
          <a:blip r:embed="rId4"/>
          <a:stretch>
            <a:fillRect/>
          </a:stretch>
        </p:blipFill>
        <p:spPr>
          <a:xfrm>
            <a:off x="4846636" y="2288913"/>
            <a:ext cx="3330917" cy="474063"/>
          </a:xfrm>
          <a:prstGeom prst="rect">
            <a:avLst/>
          </a:prstGeom>
        </p:spPr>
      </p:pic>
      <p:pic>
        <p:nvPicPr>
          <p:cNvPr id="18" name="Imagen 17"/>
          <p:cNvPicPr>
            <a:picLocks noChangeAspect="1"/>
          </p:cNvPicPr>
          <p:nvPr/>
        </p:nvPicPr>
        <p:blipFill>
          <a:blip r:embed="rId5"/>
          <a:stretch>
            <a:fillRect/>
          </a:stretch>
        </p:blipFill>
        <p:spPr>
          <a:xfrm>
            <a:off x="4933738" y="2997345"/>
            <a:ext cx="3957847" cy="1630363"/>
          </a:xfrm>
          <a:prstGeom prst="rect">
            <a:avLst/>
          </a:prstGeom>
        </p:spPr>
      </p:pic>
    </p:spTree>
    <p:extLst>
      <p:ext uri="{BB962C8B-B14F-4D97-AF65-F5344CB8AC3E}">
        <p14:creationId xmlns:p14="http://schemas.microsoft.com/office/powerpoint/2010/main" val="3093555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IV</a:t>
            </a:r>
            <a:br>
              <a:rPr lang="es-EC" sz="1800" b="1" dirty="0" smtClean="0"/>
            </a:br>
            <a:r>
              <a:rPr lang="es-EC" sz="1800" b="1" dirty="0" smtClean="0"/>
              <a:t>ALCANTARILLADO SANITARIO</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4.2. CUADRO DE CÁLCULO</a:t>
            </a:r>
            <a:endParaRPr lang="es-EC" sz="1600" b="1" dirty="0">
              <a:solidFill>
                <a:schemeClr val="tx1"/>
              </a:solidFill>
            </a:endParaRPr>
          </a:p>
        </p:txBody>
      </p:sp>
      <p:grpSp>
        <p:nvGrpSpPr>
          <p:cNvPr id="41" name="Grupo 40"/>
          <p:cNvGrpSpPr/>
          <p:nvPr/>
        </p:nvGrpSpPr>
        <p:grpSpPr>
          <a:xfrm>
            <a:off x="464613" y="1880475"/>
            <a:ext cx="8228994" cy="4977525"/>
            <a:chOff x="371476" y="1880475"/>
            <a:chExt cx="8228994" cy="4977525"/>
          </a:xfrm>
        </p:grpSpPr>
        <p:pic>
          <p:nvPicPr>
            <p:cNvPr id="34" name="Imagen 33"/>
            <p:cNvPicPr>
              <a:picLocks noChangeAspect="1"/>
            </p:cNvPicPr>
            <p:nvPr/>
          </p:nvPicPr>
          <p:blipFill rotWithShape="1">
            <a:blip r:embed="rId3"/>
            <a:srcRect r="83451"/>
            <a:stretch/>
          </p:blipFill>
          <p:spPr>
            <a:xfrm>
              <a:off x="371476" y="1880475"/>
              <a:ext cx="2628294" cy="4968000"/>
            </a:xfrm>
            <a:prstGeom prst="rect">
              <a:avLst/>
            </a:prstGeom>
          </p:spPr>
        </p:pic>
        <p:pic>
          <p:nvPicPr>
            <p:cNvPr id="35" name="Imagen 34"/>
            <p:cNvPicPr>
              <a:picLocks noChangeAspect="1"/>
            </p:cNvPicPr>
            <p:nvPr/>
          </p:nvPicPr>
          <p:blipFill rotWithShape="1">
            <a:blip r:embed="rId3"/>
            <a:srcRect l="41151" r="30781"/>
            <a:stretch/>
          </p:blipFill>
          <p:spPr>
            <a:xfrm>
              <a:off x="2999770" y="1880475"/>
              <a:ext cx="4457700" cy="4968000"/>
            </a:xfrm>
            <a:prstGeom prst="rect">
              <a:avLst/>
            </a:prstGeom>
          </p:spPr>
        </p:pic>
        <p:pic>
          <p:nvPicPr>
            <p:cNvPr id="36" name="Imagen 35"/>
            <p:cNvPicPr>
              <a:picLocks noChangeAspect="1"/>
            </p:cNvPicPr>
            <p:nvPr/>
          </p:nvPicPr>
          <p:blipFill rotWithShape="1">
            <a:blip r:embed="rId3"/>
            <a:srcRect l="83495" t="192" r="9969" b="-192"/>
            <a:stretch/>
          </p:blipFill>
          <p:spPr>
            <a:xfrm>
              <a:off x="7457470" y="1890000"/>
              <a:ext cx="1038225" cy="4968000"/>
            </a:xfrm>
            <a:prstGeom prst="rect">
              <a:avLst/>
            </a:prstGeom>
          </p:spPr>
        </p:pic>
        <p:pic>
          <p:nvPicPr>
            <p:cNvPr id="37" name="Imagen 36"/>
            <p:cNvPicPr>
              <a:picLocks noChangeAspect="1"/>
            </p:cNvPicPr>
            <p:nvPr/>
          </p:nvPicPr>
          <p:blipFill rotWithShape="1">
            <a:blip r:embed="rId3"/>
            <a:srcRect l="99266" t="192" r="75" b="-192"/>
            <a:stretch/>
          </p:blipFill>
          <p:spPr>
            <a:xfrm>
              <a:off x="8495695" y="1890000"/>
              <a:ext cx="104775" cy="4968000"/>
            </a:xfrm>
            <a:prstGeom prst="rect">
              <a:avLst/>
            </a:prstGeom>
          </p:spPr>
        </p:pic>
        <p:sp>
          <p:nvSpPr>
            <p:cNvPr id="39" name="Rectángulo 38"/>
            <p:cNvSpPr/>
            <p:nvPr/>
          </p:nvSpPr>
          <p:spPr>
            <a:xfrm>
              <a:off x="7448550" y="1886688"/>
              <a:ext cx="1133475" cy="4932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08052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833579" y="62070"/>
            <a:ext cx="7476842" cy="6733860"/>
          </a:xfrm>
          <a:prstGeom prst="rect">
            <a:avLst/>
          </a:prstGeom>
          <a:ln>
            <a:solidFill>
              <a:schemeClr val="tx1"/>
            </a:solidFill>
          </a:ln>
        </p:spPr>
      </p:pic>
    </p:spTree>
    <p:extLst>
      <p:ext uri="{BB962C8B-B14F-4D97-AF65-F5344CB8AC3E}">
        <p14:creationId xmlns:p14="http://schemas.microsoft.com/office/powerpoint/2010/main" val="137172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a:t>
            </a:r>
            <a:br>
              <a:rPr lang="es-EC" sz="1800" b="1" dirty="0" smtClean="0"/>
            </a:br>
            <a:r>
              <a:rPr lang="es-EC" sz="1800" b="1" dirty="0" smtClean="0"/>
              <a:t>ALCANTARILLADO PLUVIAL</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a:solidFill>
                  <a:schemeClr val="tx1"/>
                </a:solidFill>
              </a:rPr>
              <a:t>5</a:t>
            </a:r>
            <a:r>
              <a:rPr lang="es-EC" sz="1600" b="1" dirty="0" smtClean="0">
                <a:solidFill>
                  <a:schemeClr val="tx1"/>
                </a:solidFill>
              </a:rPr>
              <a:t>.1. CRITERIOS DE DISEÑO</a:t>
            </a:r>
            <a:endParaRPr lang="es-EC" sz="1600" b="1" dirty="0">
              <a:solidFill>
                <a:schemeClr val="tx1"/>
              </a:solidFill>
            </a:endParaRPr>
          </a:p>
        </p:txBody>
      </p:sp>
      <p:sp>
        <p:nvSpPr>
          <p:cNvPr id="6" name="Marcador de contenido 2"/>
          <p:cNvSpPr txBox="1">
            <a:spLocks/>
          </p:cNvSpPr>
          <p:nvPr/>
        </p:nvSpPr>
        <p:spPr>
          <a:xfrm>
            <a:off x="628650" y="1943639"/>
            <a:ext cx="3102540" cy="453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EC" sz="1600" b="1" dirty="0" smtClean="0"/>
          </a:p>
          <a:p>
            <a:r>
              <a:rPr lang="es-EC" sz="1600" b="1" dirty="0" smtClean="0"/>
              <a:t>Áreas tributarias</a:t>
            </a:r>
          </a:p>
          <a:p>
            <a:pPr marL="0" indent="0">
              <a:buNone/>
            </a:pPr>
            <a:endParaRPr lang="es-EC" sz="1600" b="1" dirty="0" smtClean="0"/>
          </a:p>
          <a:p>
            <a:pPr marL="174625" indent="-174625"/>
            <a:r>
              <a:rPr lang="es-EC" sz="1600" b="1" dirty="0" smtClean="0"/>
              <a:t>Trazado de la red</a:t>
            </a:r>
          </a:p>
          <a:p>
            <a:pPr marL="174625" indent="0">
              <a:buNone/>
            </a:pPr>
            <a:r>
              <a:rPr lang="es-EC" sz="1600" dirty="0" smtClean="0"/>
              <a:t>En el centro de la calzada.</a:t>
            </a:r>
          </a:p>
          <a:p>
            <a:pPr marL="174625" indent="0">
              <a:buNone/>
            </a:pPr>
            <a:endParaRPr lang="es-EC" sz="1600" dirty="0"/>
          </a:p>
          <a:p>
            <a:pPr marL="174625" indent="-174625"/>
            <a:r>
              <a:rPr lang="es-EC" sz="1600" b="1" dirty="0" smtClean="0"/>
              <a:t>Diámetro mínimo</a:t>
            </a:r>
          </a:p>
          <a:p>
            <a:pPr marL="174625" indent="0">
              <a:buNone/>
            </a:pPr>
            <a:r>
              <a:rPr lang="es-EC" sz="1600" dirty="0" smtClean="0"/>
              <a:t>250 mm</a:t>
            </a:r>
          </a:p>
          <a:p>
            <a:pPr marL="174625" indent="0">
              <a:buNone/>
            </a:pPr>
            <a:endParaRPr lang="es-EC" sz="1600" dirty="0"/>
          </a:p>
          <a:p>
            <a:pPr marL="174625" indent="-174625"/>
            <a:r>
              <a:rPr lang="es-EC" sz="1600" b="1" dirty="0" smtClean="0"/>
              <a:t>Velocidad mínima</a:t>
            </a:r>
          </a:p>
          <a:p>
            <a:pPr marL="174625" indent="0">
              <a:buNone/>
            </a:pPr>
            <a:r>
              <a:rPr lang="es-EC" sz="1600" dirty="0" smtClean="0"/>
              <a:t>0.90 m/s</a:t>
            </a:r>
          </a:p>
          <a:p>
            <a:pPr marL="174625" indent="0">
              <a:buNone/>
            </a:pPr>
            <a:endParaRPr lang="es-EC" sz="1600" dirty="0"/>
          </a:p>
          <a:p>
            <a:pPr marL="174625" indent="-174625"/>
            <a:r>
              <a:rPr lang="es-EC" sz="1600" b="1" dirty="0" smtClean="0"/>
              <a:t>Velocidad máxima</a:t>
            </a:r>
          </a:p>
          <a:p>
            <a:pPr marL="174625" indent="0">
              <a:buNone/>
            </a:pPr>
            <a:r>
              <a:rPr lang="es-EC" sz="1600" dirty="0" smtClean="0"/>
              <a:t>7.50 m/s </a:t>
            </a:r>
            <a:r>
              <a:rPr lang="es-EC" sz="1600" dirty="0" smtClean="0">
                <a:latin typeface="Arial" panose="020B0604020202020204" pitchFamily="34" charset="0"/>
                <a:cs typeface="Arial" panose="020B0604020202020204" pitchFamily="34" charset="0"/>
              </a:rPr>
              <a:t>→ EMAAP-Q</a:t>
            </a:r>
            <a:endParaRPr lang="es-EC" sz="1600" dirty="0"/>
          </a:p>
        </p:txBody>
      </p:sp>
      <p:pic>
        <p:nvPicPr>
          <p:cNvPr id="3" name="Imagen 2"/>
          <p:cNvPicPr>
            <a:picLocks noChangeAspect="1"/>
          </p:cNvPicPr>
          <p:nvPr/>
        </p:nvPicPr>
        <p:blipFill>
          <a:blip r:embed="rId3"/>
          <a:stretch>
            <a:fillRect/>
          </a:stretch>
        </p:blipFill>
        <p:spPr>
          <a:xfrm>
            <a:off x="3995057" y="1943639"/>
            <a:ext cx="5005388" cy="4797726"/>
          </a:xfrm>
          <a:prstGeom prst="rect">
            <a:avLst/>
          </a:prstGeom>
          <a:ln>
            <a:solidFill>
              <a:schemeClr val="tx1"/>
            </a:solidFill>
          </a:ln>
        </p:spPr>
      </p:pic>
    </p:spTree>
    <p:extLst>
      <p:ext uri="{BB962C8B-B14F-4D97-AF65-F5344CB8AC3E}">
        <p14:creationId xmlns:p14="http://schemas.microsoft.com/office/powerpoint/2010/main" val="254315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a:t>
            </a:r>
            <a:br>
              <a:rPr lang="es-EC" sz="1800" b="1" dirty="0" smtClean="0"/>
            </a:br>
            <a:r>
              <a:rPr lang="es-EC" sz="1800" b="1" dirty="0" smtClean="0"/>
              <a:t>ALCANTARILLADO PLUVIAL</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a:solidFill>
                  <a:schemeClr val="tx1"/>
                </a:solidFill>
              </a:rPr>
              <a:t>5</a:t>
            </a:r>
            <a:r>
              <a:rPr lang="es-EC" sz="1600" b="1" dirty="0" smtClean="0">
                <a:solidFill>
                  <a:schemeClr val="tx1"/>
                </a:solidFill>
              </a:rPr>
              <a:t>.1. CRITERIOS DE DISEÑO</a:t>
            </a:r>
            <a:endParaRPr lang="es-EC" sz="1600" b="1" dirty="0">
              <a:solidFill>
                <a:schemeClr val="tx1"/>
              </a:solidFill>
            </a:endParaRPr>
          </a:p>
        </p:txBody>
      </p:sp>
      <p:sp>
        <p:nvSpPr>
          <p:cNvPr id="6" name="Marcador de contenido 2"/>
          <p:cNvSpPr txBox="1">
            <a:spLocks/>
          </p:cNvSpPr>
          <p:nvPr/>
        </p:nvSpPr>
        <p:spPr>
          <a:xfrm>
            <a:off x="628650" y="2079945"/>
            <a:ext cx="7886699" cy="413035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4625" indent="-174625"/>
            <a:endParaRPr lang="es-EC" sz="1600" b="1" dirty="0" smtClean="0"/>
          </a:p>
          <a:p>
            <a:pPr marL="174625" indent="-174625" algn="ctr"/>
            <a:r>
              <a:rPr lang="es-EC" sz="1600" b="1" dirty="0" smtClean="0"/>
              <a:t>Pendiente mínima</a:t>
            </a:r>
          </a:p>
          <a:p>
            <a:pPr marL="173038" indent="0" algn="ctr">
              <a:buNone/>
            </a:pPr>
            <a:r>
              <a:rPr lang="es-EC" sz="1600" dirty="0" smtClean="0">
                <a:latin typeface="Arial" panose="020B0604020202020204" pitchFamily="34" charset="0"/>
                <a:cs typeface="Arial" panose="020B0604020202020204" pitchFamily="34" charset="0"/>
              </a:rPr>
              <a:t>→ Pendiente semejante a terreno</a:t>
            </a:r>
          </a:p>
          <a:p>
            <a:pPr marL="173038" indent="0" algn="ctr">
              <a:buNone/>
            </a:pPr>
            <a:r>
              <a:rPr lang="es-EC" sz="1600" dirty="0" smtClean="0">
                <a:latin typeface="Arial" panose="020B0604020202020204" pitchFamily="34" charset="0"/>
                <a:cs typeface="Arial" panose="020B0604020202020204" pitchFamily="34" charset="0"/>
              </a:rPr>
              <a:t>→ Excavaciones mínimas</a:t>
            </a:r>
            <a:endParaRPr lang="es-EC" sz="1600" dirty="0" smtClean="0"/>
          </a:p>
          <a:p>
            <a:pPr marL="173038" indent="0" algn="ctr">
              <a:buNone/>
            </a:pPr>
            <a:r>
              <a:rPr lang="es-EC" sz="1600" dirty="0" smtClean="0"/>
              <a:t>0.50%</a:t>
            </a:r>
            <a:endParaRPr lang="es-EC" sz="1600" dirty="0" smtClean="0">
              <a:latin typeface="Arial" panose="020B0604020202020204" pitchFamily="34" charset="0"/>
              <a:cs typeface="Arial" panose="020B0604020202020204" pitchFamily="34" charset="0"/>
            </a:endParaRPr>
          </a:p>
          <a:p>
            <a:pPr marL="0" indent="0" algn="ctr">
              <a:buNone/>
            </a:pPr>
            <a:endParaRPr lang="es-EC" sz="1600" b="1" dirty="0">
              <a:latin typeface="Arial" panose="020B0604020202020204" pitchFamily="34" charset="0"/>
              <a:cs typeface="Arial" panose="020B0604020202020204" pitchFamily="34" charset="0"/>
            </a:endParaRPr>
          </a:p>
          <a:p>
            <a:pPr algn="ctr"/>
            <a:r>
              <a:rPr lang="es-EC" sz="1600" b="1" dirty="0" smtClean="0">
                <a:latin typeface="Arial" panose="020B0604020202020204" pitchFamily="34" charset="0"/>
                <a:cs typeface="Arial" panose="020B0604020202020204" pitchFamily="34" charset="0"/>
              </a:rPr>
              <a:t>Profundidad hidráulica máxima</a:t>
            </a:r>
          </a:p>
          <a:p>
            <a:pPr marL="173038" indent="0" algn="ctr">
              <a:buNone/>
            </a:pPr>
            <a:r>
              <a:rPr lang="es-EC" sz="1600" dirty="0" smtClean="0">
                <a:latin typeface="Arial" panose="020B0604020202020204" pitchFamily="34" charset="0"/>
                <a:cs typeface="Arial" panose="020B0604020202020204" pitchFamily="34" charset="0"/>
              </a:rPr>
              <a:t>Máximo 85% del diámetro</a:t>
            </a:r>
          </a:p>
          <a:p>
            <a:pPr marL="173038" indent="0" algn="ctr">
              <a:buNone/>
            </a:pPr>
            <a:r>
              <a:rPr lang="es-EC" sz="1600" dirty="0" smtClean="0">
                <a:latin typeface="Arial" panose="020B0604020202020204" pitchFamily="34" charset="0"/>
                <a:cs typeface="Arial" panose="020B0604020202020204" pitchFamily="34" charset="0"/>
              </a:rPr>
              <a:t>→ Para permitir aireación del flujo</a:t>
            </a:r>
          </a:p>
          <a:p>
            <a:pPr marL="0" indent="0" algn="ctr">
              <a:buNone/>
            </a:pPr>
            <a:endParaRPr lang="es-EC" sz="1600" dirty="0">
              <a:latin typeface="Arial" panose="020B0604020202020204" pitchFamily="34" charset="0"/>
              <a:cs typeface="Arial" panose="020B0604020202020204" pitchFamily="34" charset="0"/>
            </a:endParaRPr>
          </a:p>
          <a:p>
            <a:pPr algn="ctr"/>
            <a:r>
              <a:rPr lang="es-EC" sz="1600" b="1" dirty="0" smtClean="0">
                <a:latin typeface="Arial" panose="020B0604020202020204" pitchFamily="34" charset="0"/>
                <a:cs typeface="Arial" panose="020B0604020202020204" pitchFamily="34" charset="0"/>
              </a:rPr>
              <a:t>Fórmulas de diseño</a:t>
            </a:r>
          </a:p>
          <a:p>
            <a:pPr marL="173038" indent="0" algn="ctr">
              <a:buNone/>
            </a:pPr>
            <a:r>
              <a:rPr lang="es-EC" sz="1600" dirty="0" smtClean="0">
                <a:latin typeface="Arial" panose="020B0604020202020204" pitchFamily="34" charset="0"/>
                <a:cs typeface="Arial" panose="020B0604020202020204" pitchFamily="34" charset="0"/>
              </a:rPr>
              <a:t>Similar a alcantarillado sanitario.</a:t>
            </a:r>
          </a:p>
        </p:txBody>
      </p:sp>
    </p:spTree>
    <p:extLst>
      <p:ext uri="{BB962C8B-B14F-4D97-AF65-F5344CB8AC3E}">
        <p14:creationId xmlns:p14="http://schemas.microsoft.com/office/powerpoint/2010/main" val="2908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a:t>
            </a:r>
            <a:br>
              <a:rPr lang="es-EC" sz="1800" b="1" dirty="0" smtClean="0"/>
            </a:br>
            <a:r>
              <a:rPr lang="es-EC" sz="1800" b="1" dirty="0" smtClean="0"/>
              <a:t>ALCANTARILLADO PLUVIAL</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5.2. CUNETAS</a:t>
            </a:r>
            <a:endParaRPr lang="es-EC" sz="1600" b="1" dirty="0">
              <a:solidFill>
                <a:schemeClr val="tx1"/>
              </a:solidFill>
            </a:endParaRPr>
          </a:p>
        </p:txBody>
      </p:sp>
      <p:pic>
        <p:nvPicPr>
          <p:cNvPr id="3" name="Imagen 2"/>
          <p:cNvPicPr>
            <a:picLocks noChangeAspect="1"/>
          </p:cNvPicPr>
          <p:nvPr/>
        </p:nvPicPr>
        <p:blipFill>
          <a:blip r:embed="rId3"/>
          <a:stretch>
            <a:fillRect/>
          </a:stretch>
        </p:blipFill>
        <p:spPr>
          <a:xfrm>
            <a:off x="501650" y="2268537"/>
            <a:ext cx="3235325" cy="714781"/>
          </a:xfrm>
          <a:prstGeom prst="rect">
            <a:avLst/>
          </a:prstGeom>
        </p:spPr>
      </p:pic>
      <p:pic>
        <p:nvPicPr>
          <p:cNvPr id="5" name="Imagen 4"/>
          <p:cNvPicPr>
            <a:picLocks noChangeAspect="1"/>
          </p:cNvPicPr>
          <p:nvPr/>
        </p:nvPicPr>
        <p:blipFill>
          <a:blip r:embed="rId4"/>
          <a:stretch>
            <a:fillRect/>
          </a:stretch>
        </p:blipFill>
        <p:spPr>
          <a:xfrm>
            <a:off x="3905141" y="2140829"/>
            <a:ext cx="4833481" cy="2163763"/>
          </a:xfrm>
          <a:prstGeom prst="rect">
            <a:avLst/>
          </a:prstGeom>
        </p:spPr>
      </p:pic>
      <p:pic>
        <p:nvPicPr>
          <p:cNvPr id="8" name="Imagen 7"/>
          <p:cNvPicPr>
            <a:picLocks noChangeAspect="1"/>
          </p:cNvPicPr>
          <p:nvPr/>
        </p:nvPicPr>
        <p:blipFill rotWithShape="1">
          <a:blip r:embed="rId5"/>
          <a:srcRect l="8976" t="16675" r="3227" b="19251"/>
          <a:stretch/>
        </p:blipFill>
        <p:spPr bwMode="auto">
          <a:xfrm>
            <a:off x="917366" y="4726002"/>
            <a:ext cx="7309268" cy="1524000"/>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9" name="Marcador de contenido 2"/>
          <p:cNvSpPr txBox="1">
            <a:spLocks/>
          </p:cNvSpPr>
          <p:nvPr/>
        </p:nvSpPr>
        <p:spPr>
          <a:xfrm>
            <a:off x="5509136" y="5994757"/>
            <a:ext cx="1729864" cy="3814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C" sz="1600" b="1" dirty="0" smtClean="0"/>
              <a:t>Q = 56.23 l/s</a:t>
            </a:r>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0" indent="0">
              <a:buNone/>
            </a:pPr>
            <a:endParaRPr lang="es-EC" sz="1600" b="1" dirty="0" smtClean="0"/>
          </a:p>
          <a:p>
            <a:pPr marL="174625" indent="-174625"/>
            <a:endParaRPr lang="es-EC" sz="1600" b="1" dirty="0"/>
          </a:p>
          <a:p>
            <a:pPr marL="174625" indent="-174625"/>
            <a:endParaRPr lang="es-EC" sz="1600" b="1" dirty="0"/>
          </a:p>
        </p:txBody>
      </p:sp>
    </p:spTree>
    <p:extLst>
      <p:ext uri="{BB962C8B-B14F-4D97-AF65-F5344CB8AC3E}">
        <p14:creationId xmlns:p14="http://schemas.microsoft.com/office/powerpoint/2010/main" val="3836432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a:t>
            </a:r>
            <a:br>
              <a:rPr lang="es-EC" sz="1800" b="1" dirty="0" smtClean="0"/>
            </a:br>
            <a:r>
              <a:rPr lang="es-EC" sz="1800" b="1" dirty="0" smtClean="0"/>
              <a:t>ALCANTARILLADO PLUVIAL</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5.3. SUMIDEROS</a:t>
            </a:r>
            <a:endParaRPr lang="es-EC" sz="1600" b="1" dirty="0">
              <a:solidFill>
                <a:schemeClr val="tx1"/>
              </a:solidFill>
            </a:endParaRPr>
          </a:p>
        </p:txBody>
      </p:sp>
      <p:sp>
        <p:nvSpPr>
          <p:cNvPr id="14" name="Marcador de contenido 2"/>
          <p:cNvSpPr txBox="1">
            <a:spLocks/>
          </p:cNvSpPr>
          <p:nvPr/>
        </p:nvSpPr>
        <p:spPr>
          <a:xfrm>
            <a:off x="628650" y="1991044"/>
            <a:ext cx="7886700" cy="48669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0" indent="0">
              <a:buNone/>
            </a:pPr>
            <a:endParaRPr lang="es-EC" sz="1600" b="1" dirty="0" smtClean="0"/>
          </a:p>
          <a:p>
            <a:pPr marL="174625" indent="-174625"/>
            <a:endParaRPr lang="es-EC" sz="1600" b="1" dirty="0"/>
          </a:p>
          <a:p>
            <a:pPr marL="174625" indent="-174625"/>
            <a:endParaRPr lang="es-EC" sz="1600" b="1" dirty="0"/>
          </a:p>
        </p:txBody>
      </p:sp>
      <p:sp>
        <p:nvSpPr>
          <p:cNvPr id="9" name="Marcador de contenido 2"/>
          <p:cNvSpPr txBox="1">
            <a:spLocks/>
          </p:cNvSpPr>
          <p:nvPr/>
        </p:nvSpPr>
        <p:spPr>
          <a:xfrm>
            <a:off x="7071236" y="6261457"/>
            <a:ext cx="1729864" cy="3814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EC" sz="1600" b="1" dirty="0" smtClean="0"/>
              <a:t>Q = 22.36 l/s</a:t>
            </a:r>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0" indent="0">
              <a:buNone/>
            </a:pPr>
            <a:endParaRPr lang="es-EC" sz="1600" b="1" dirty="0" smtClean="0"/>
          </a:p>
          <a:p>
            <a:pPr marL="174625" indent="-174625"/>
            <a:endParaRPr lang="es-EC" sz="1600" b="1" dirty="0"/>
          </a:p>
          <a:p>
            <a:pPr marL="174625" indent="-174625"/>
            <a:endParaRPr lang="es-EC" sz="1600" b="1" dirty="0"/>
          </a:p>
        </p:txBody>
      </p:sp>
      <p:sp>
        <p:nvSpPr>
          <p:cNvPr id="10" name="Marcador de contenido 2"/>
          <p:cNvSpPr txBox="1">
            <a:spLocks/>
          </p:cNvSpPr>
          <p:nvPr/>
        </p:nvSpPr>
        <p:spPr>
          <a:xfrm>
            <a:off x="628650" y="2015003"/>
            <a:ext cx="7886700" cy="3913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4625" indent="-174625"/>
            <a:r>
              <a:rPr lang="es-EC" sz="1600" b="1" dirty="0" smtClean="0"/>
              <a:t>Sumideros tipo horizontal en solera de cuneta</a:t>
            </a:r>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174625" indent="-174625"/>
            <a:endParaRPr lang="es-EC" sz="1600" b="1" dirty="0" smtClean="0"/>
          </a:p>
          <a:p>
            <a:pPr marL="174625" indent="-174625"/>
            <a:endParaRPr lang="es-EC" sz="1600" b="1" dirty="0"/>
          </a:p>
          <a:p>
            <a:pPr marL="0" indent="0">
              <a:buNone/>
            </a:pPr>
            <a:endParaRPr lang="es-EC" sz="1600" b="1" dirty="0" smtClean="0"/>
          </a:p>
          <a:p>
            <a:pPr marL="174625" indent="-174625"/>
            <a:endParaRPr lang="es-EC" sz="1600" b="1" dirty="0"/>
          </a:p>
          <a:p>
            <a:pPr marL="174625" indent="-174625"/>
            <a:endParaRPr lang="es-EC" sz="1600" b="1" dirty="0"/>
          </a:p>
        </p:txBody>
      </p:sp>
      <p:pic>
        <p:nvPicPr>
          <p:cNvPr id="11" name="Imagen 10"/>
          <p:cNvPicPr>
            <a:picLocks noChangeAspect="1"/>
          </p:cNvPicPr>
          <p:nvPr/>
        </p:nvPicPr>
        <p:blipFill rotWithShape="1">
          <a:blip r:embed="rId3"/>
          <a:srcRect l="8394" t="5291" r="7664" b="7563"/>
          <a:stretch/>
        </p:blipFill>
        <p:spPr>
          <a:xfrm>
            <a:off x="1255968" y="2929096"/>
            <a:ext cx="5918200" cy="3773925"/>
          </a:xfrm>
          <a:prstGeom prst="rect">
            <a:avLst/>
          </a:prstGeom>
          <a:ln>
            <a:noFill/>
          </a:ln>
        </p:spPr>
      </p:pic>
      <p:pic>
        <p:nvPicPr>
          <p:cNvPr id="6" name="Imagen 5"/>
          <p:cNvPicPr>
            <a:picLocks noChangeAspect="1"/>
          </p:cNvPicPr>
          <p:nvPr/>
        </p:nvPicPr>
        <p:blipFill>
          <a:blip r:embed="rId4"/>
          <a:stretch>
            <a:fillRect/>
          </a:stretch>
        </p:blipFill>
        <p:spPr>
          <a:xfrm>
            <a:off x="1919287" y="2378233"/>
            <a:ext cx="5656423" cy="550863"/>
          </a:xfrm>
          <a:prstGeom prst="rect">
            <a:avLst/>
          </a:prstGeom>
        </p:spPr>
      </p:pic>
    </p:spTree>
    <p:extLst>
      <p:ext uri="{BB962C8B-B14F-4D97-AF65-F5344CB8AC3E}">
        <p14:creationId xmlns:p14="http://schemas.microsoft.com/office/powerpoint/2010/main" val="2659930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a:t>
            </a:r>
            <a:br>
              <a:rPr lang="es-EC" sz="1800" b="1" dirty="0" smtClean="0"/>
            </a:br>
            <a:r>
              <a:rPr lang="es-EC" sz="1800" b="1" dirty="0" smtClean="0"/>
              <a:t>GENERALIDADES</a:t>
            </a:r>
            <a:endParaRPr lang="es-EC" sz="1800" b="1" dirty="0"/>
          </a:p>
        </p:txBody>
      </p:sp>
      <p:sp>
        <p:nvSpPr>
          <p:cNvPr id="3" name="Marcador de contenido 2"/>
          <p:cNvSpPr>
            <a:spLocks noGrp="1"/>
          </p:cNvSpPr>
          <p:nvPr>
            <p:ph idx="1"/>
          </p:nvPr>
        </p:nvSpPr>
        <p:spPr>
          <a:xfrm>
            <a:off x="624150" y="3830752"/>
            <a:ext cx="3672000" cy="2880000"/>
          </a:xfrm>
        </p:spPr>
        <p:txBody>
          <a:bodyPr>
            <a:normAutofit lnSpcReduction="10000"/>
          </a:bodyPr>
          <a:lstStyle/>
          <a:p>
            <a:pPr marL="173038" indent="0">
              <a:buNone/>
            </a:pPr>
            <a:r>
              <a:rPr lang="es-EC" sz="1600" b="1" dirty="0" smtClean="0"/>
              <a:t>EL PORVENIR</a:t>
            </a:r>
          </a:p>
          <a:p>
            <a:r>
              <a:rPr lang="es-EC" sz="1600" b="1" dirty="0" smtClean="0"/>
              <a:t>Población actual: </a:t>
            </a:r>
            <a:r>
              <a:rPr lang="es-EC" sz="1600" dirty="0" smtClean="0"/>
              <a:t>730 habs.</a:t>
            </a:r>
          </a:p>
          <a:p>
            <a:pPr lvl="1"/>
            <a:r>
              <a:rPr lang="es-EC" sz="1600" dirty="0" smtClean="0"/>
              <a:t>45% mujeres</a:t>
            </a:r>
          </a:p>
          <a:p>
            <a:pPr lvl="1"/>
            <a:r>
              <a:rPr lang="es-EC" sz="1600" dirty="0" smtClean="0"/>
              <a:t>55% hombres</a:t>
            </a:r>
          </a:p>
          <a:p>
            <a:endParaRPr lang="es-EC" sz="1600" dirty="0" smtClean="0"/>
          </a:p>
          <a:p>
            <a:r>
              <a:rPr lang="es-EC" sz="1600" b="1" dirty="0" smtClean="0"/>
              <a:t>Viviendas: </a:t>
            </a:r>
            <a:r>
              <a:rPr lang="es-EC" sz="1600" dirty="0" smtClean="0"/>
              <a:t>168</a:t>
            </a:r>
          </a:p>
          <a:p>
            <a:pPr marL="0" indent="0">
              <a:buNone/>
            </a:pPr>
            <a:r>
              <a:rPr lang="es-EC" sz="1600" b="1" dirty="0" smtClean="0"/>
              <a:t>ABASTECIMIENTO DE AGUA</a:t>
            </a:r>
          </a:p>
          <a:p>
            <a:pPr lvl="1"/>
            <a:r>
              <a:rPr lang="es-EC" sz="1600" dirty="0" smtClean="0"/>
              <a:t>70% red pública, sin tratamiento.</a:t>
            </a:r>
          </a:p>
          <a:p>
            <a:pPr lvl="1"/>
            <a:r>
              <a:rPr lang="es-EC" sz="1600" dirty="0" smtClean="0"/>
              <a:t>28%, pozos artesanales.</a:t>
            </a:r>
          </a:p>
          <a:p>
            <a:pPr lvl="1"/>
            <a:r>
              <a:rPr lang="es-EC" sz="1600" dirty="0" smtClean="0"/>
              <a:t>2%, agua lluvia.</a:t>
            </a:r>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1.2. PLANTEAMIENTO DEL PROBLEMA</a:t>
            </a:r>
            <a:endParaRPr lang="es-EC" sz="1600" b="1" dirty="0">
              <a:solidFill>
                <a:schemeClr val="tx1"/>
              </a:solidFill>
            </a:endParaRPr>
          </a:p>
        </p:txBody>
      </p:sp>
      <p:sp>
        <p:nvSpPr>
          <p:cNvPr id="6" name="Marcador de contenido 2"/>
          <p:cNvSpPr txBox="1">
            <a:spLocks/>
          </p:cNvSpPr>
          <p:nvPr/>
        </p:nvSpPr>
        <p:spPr>
          <a:xfrm>
            <a:off x="4915350" y="2090655"/>
            <a:ext cx="3600000" cy="196086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3" lvl="1" indent="0" algn="ctr">
              <a:buNone/>
            </a:pPr>
            <a:r>
              <a:rPr lang="es-EC" sz="1600" b="1" dirty="0" smtClean="0"/>
              <a:t>SIN SERVICIO PÚBLICO ALCANTARILLADO SANITARIO Y PLUVIAL</a:t>
            </a:r>
          </a:p>
          <a:p>
            <a:pPr marL="173038" lvl="1" indent="-161925"/>
            <a:r>
              <a:rPr lang="es-EC" sz="1600" dirty="0" smtClean="0"/>
              <a:t>Descarga de aguas servidas:</a:t>
            </a:r>
          </a:p>
          <a:p>
            <a:pPr marL="639763" lvl="2" indent="-285750">
              <a:buFont typeface="Wingdings" panose="05000000000000000000" pitchFamily="2" charset="2"/>
              <a:buChar char="Ø"/>
            </a:pPr>
            <a:r>
              <a:rPr lang="es-EC" sz="1600" dirty="0" smtClean="0"/>
              <a:t>Pozos ciegos</a:t>
            </a:r>
          </a:p>
          <a:p>
            <a:pPr marL="639763" lvl="2" indent="-285750">
              <a:buFont typeface="Wingdings" panose="05000000000000000000" pitchFamily="2" charset="2"/>
              <a:buChar char="Ø"/>
            </a:pPr>
            <a:r>
              <a:rPr lang="es-EC" sz="1600" dirty="0" smtClean="0"/>
              <a:t>Directamente a cauces naturales de agua</a:t>
            </a:r>
            <a:r>
              <a:rPr lang="es-EC" sz="1300" dirty="0" smtClean="0"/>
              <a:t>.</a:t>
            </a:r>
          </a:p>
        </p:txBody>
      </p:sp>
      <p:pic>
        <p:nvPicPr>
          <p:cNvPr id="1026" name="Picture 2" descr="Resultado de imagen para gobierno autonomo descentralizado de el car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50" y="2090655"/>
            <a:ext cx="3060000" cy="1375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3/35/Sickergrube.jpg/1024px-Sickergrube.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02760" y="4051522"/>
            <a:ext cx="3025180" cy="25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0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a:t>
            </a:r>
            <a:br>
              <a:rPr lang="es-EC" sz="1800" b="1" dirty="0" smtClean="0"/>
            </a:br>
            <a:r>
              <a:rPr lang="es-EC" sz="1800" b="1" dirty="0" smtClean="0"/>
              <a:t>ALCANTARILLADO PLUVIAL</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5.4. CUADRO DE CÁLCULO</a:t>
            </a:r>
            <a:endParaRPr lang="es-EC" sz="1600" b="1" dirty="0">
              <a:solidFill>
                <a:schemeClr val="tx1"/>
              </a:solidFill>
            </a:endParaRPr>
          </a:p>
        </p:txBody>
      </p:sp>
      <p:grpSp>
        <p:nvGrpSpPr>
          <p:cNvPr id="33" name="Grupo 32"/>
          <p:cNvGrpSpPr/>
          <p:nvPr/>
        </p:nvGrpSpPr>
        <p:grpSpPr>
          <a:xfrm>
            <a:off x="329295" y="1808086"/>
            <a:ext cx="8519969" cy="5029400"/>
            <a:chOff x="133352" y="1808086"/>
            <a:chExt cx="8519969" cy="5029400"/>
          </a:xfrm>
        </p:grpSpPr>
        <p:pic>
          <p:nvPicPr>
            <p:cNvPr id="27" name="Imagen 26"/>
            <p:cNvPicPr>
              <a:picLocks noChangeAspect="1"/>
            </p:cNvPicPr>
            <p:nvPr/>
          </p:nvPicPr>
          <p:blipFill rotWithShape="1">
            <a:blip r:embed="rId3"/>
            <a:srcRect r="81496"/>
            <a:stretch/>
          </p:blipFill>
          <p:spPr>
            <a:xfrm>
              <a:off x="133352" y="1833486"/>
              <a:ext cx="2936420" cy="5004000"/>
            </a:xfrm>
            <a:prstGeom prst="rect">
              <a:avLst/>
            </a:prstGeom>
          </p:spPr>
        </p:pic>
        <p:pic>
          <p:nvPicPr>
            <p:cNvPr id="28" name="Imagen 27"/>
            <p:cNvPicPr>
              <a:picLocks noChangeAspect="1"/>
            </p:cNvPicPr>
            <p:nvPr/>
          </p:nvPicPr>
          <p:blipFill rotWithShape="1">
            <a:blip r:embed="rId3"/>
            <a:srcRect l="30098" r="64483"/>
            <a:stretch/>
          </p:blipFill>
          <p:spPr>
            <a:xfrm>
              <a:off x="3058886" y="1833486"/>
              <a:ext cx="859971" cy="5004000"/>
            </a:xfrm>
            <a:prstGeom prst="rect">
              <a:avLst/>
            </a:prstGeom>
          </p:spPr>
        </p:pic>
        <p:pic>
          <p:nvPicPr>
            <p:cNvPr id="29" name="Imagen 28"/>
            <p:cNvPicPr>
              <a:picLocks noChangeAspect="1"/>
            </p:cNvPicPr>
            <p:nvPr/>
          </p:nvPicPr>
          <p:blipFill rotWithShape="1">
            <a:blip r:embed="rId3"/>
            <a:srcRect l="40939" t="-435" r="41021" b="435"/>
            <a:stretch/>
          </p:blipFill>
          <p:spPr>
            <a:xfrm>
              <a:off x="3831771" y="1808086"/>
              <a:ext cx="2862943" cy="5004000"/>
            </a:xfrm>
            <a:prstGeom prst="rect">
              <a:avLst/>
            </a:prstGeom>
          </p:spPr>
        </p:pic>
        <p:pic>
          <p:nvPicPr>
            <p:cNvPr id="30" name="Imagen 29"/>
            <p:cNvPicPr>
              <a:picLocks noChangeAspect="1"/>
            </p:cNvPicPr>
            <p:nvPr/>
          </p:nvPicPr>
          <p:blipFill rotWithShape="1">
            <a:blip r:embed="rId3"/>
            <a:srcRect l="67692" t="-435" r="27987" b="435"/>
            <a:stretch/>
          </p:blipFill>
          <p:spPr>
            <a:xfrm>
              <a:off x="6694714" y="1808086"/>
              <a:ext cx="685800" cy="5004000"/>
            </a:xfrm>
            <a:prstGeom prst="rect">
              <a:avLst/>
            </a:prstGeom>
          </p:spPr>
        </p:pic>
        <p:pic>
          <p:nvPicPr>
            <p:cNvPr id="31" name="Imagen 30"/>
            <p:cNvPicPr>
              <a:picLocks noChangeAspect="1"/>
            </p:cNvPicPr>
            <p:nvPr/>
          </p:nvPicPr>
          <p:blipFill rotWithShape="1">
            <a:blip r:embed="rId3"/>
            <a:srcRect l="80193" t="-435" r="12125" b="435"/>
            <a:stretch/>
          </p:blipFill>
          <p:spPr>
            <a:xfrm>
              <a:off x="7338333" y="1808086"/>
              <a:ext cx="1219199" cy="5004000"/>
            </a:xfrm>
            <a:prstGeom prst="rect">
              <a:avLst/>
            </a:prstGeom>
          </p:spPr>
        </p:pic>
        <p:sp>
          <p:nvSpPr>
            <p:cNvPr id="7" name="Rectángulo 6"/>
            <p:cNvSpPr/>
            <p:nvPr/>
          </p:nvSpPr>
          <p:spPr>
            <a:xfrm>
              <a:off x="6694713" y="1916086"/>
              <a:ext cx="1332000" cy="4896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pic>
          <p:nvPicPr>
            <p:cNvPr id="32" name="Imagen 31"/>
            <p:cNvPicPr>
              <a:picLocks noChangeAspect="1"/>
            </p:cNvPicPr>
            <p:nvPr/>
          </p:nvPicPr>
          <p:blipFill rotWithShape="1">
            <a:blip r:embed="rId3"/>
            <a:srcRect l="99502" t="-435" r="-119" b="435"/>
            <a:stretch/>
          </p:blipFill>
          <p:spPr>
            <a:xfrm>
              <a:off x="8555350" y="1808086"/>
              <a:ext cx="97971" cy="5004000"/>
            </a:xfrm>
            <a:prstGeom prst="rect">
              <a:avLst/>
            </a:prstGeom>
          </p:spPr>
        </p:pic>
      </p:grpSp>
    </p:spTree>
    <p:extLst>
      <p:ext uri="{BB962C8B-B14F-4D97-AF65-F5344CB8AC3E}">
        <p14:creationId xmlns:p14="http://schemas.microsoft.com/office/powerpoint/2010/main" val="66909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833552" y="63000"/>
            <a:ext cx="7476895" cy="6732000"/>
          </a:xfrm>
          <a:prstGeom prst="rect">
            <a:avLst/>
          </a:prstGeom>
          <a:ln>
            <a:solidFill>
              <a:schemeClr val="tx1"/>
            </a:solidFill>
          </a:ln>
        </p:spPr>
      </p:pic>
    </p:spTree>
    <p:extLst>
      <p:ext uri="{BB962C8B-B14F-4D97-AF65-F5344CB8AC3E}">
        <p14:creationId xmlns:p14="http://schemas.microsoft.com/office/powerpoint/2010/main" val="2144454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a:solidFill>
                  <a:schemeClr val="tx1"/>
                </a:solidFill>
              </a:rPr>
              <a:t>6</a:t>
            </a:r>
            <a:r>
              <a:rPr lang="es-EC" sz="1600" b="1" dirty="0" smtClean="0">
                <a:solidFill>
                  <a:schemeClr val="tx1"/>
                </a:solidFill>
              </a:rPr>
              <a:t>.1. Calidad del Cuerpo Receptor y Grado de Tratamiento</a:t>
            </a:r>
            <a:endParaRPr lang="es-EC" sz="1600" b="1" dirty="0">
              <a:solidFill>
                <a:schemeClr val="tx1"/>
              </a:solidFill>
            </a:endParaRPr>
          </a:p>
        </p:txBody>
      </p:sp>
      <p:pic>
        <p:nvPicPr>
          <p:cNvPr id="5" name="Imagen 4"/>
          <p:cNvPicPr>
            <a:picLocks noChangeAspect="1"/>
          </p:cNvPicPr>
          <p:nvPr/>
        </p:nvPicPr>
        <p:blipFill>
          <a:blip r:embed="rId3"/>
          <a:stretch>
            <a:fillRect/>
          </a:stretch>
        </p:blipFill>
        <p:spPr>
          <a:xfrm>
            <a:off x="1192277" y="2289174"/>
            <a:ext cx="6759446" cy="3743326"/>
          </a:xfrm>
          <a:prstGeom prst="rect">
            <a:avLst/>
          </a:prstGeom>
        </p:spPr>
      </p:pic>
    </p:spTree>
    <p:extLst>
      <p:ext uri="{BB962C8B-B14F-4D97-AF65-F5344CB8AC3E}">
        <p14:creationId xmlns:p14="http://schemas.microsoft.com/office/powerpoint/2010/main" val="4000491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6.2. Caudales de Aguas Servidas</a:t>
            </a:r>
            <a:endParaRPr lang="es-EC" sz="1600" b="1" dirty="0">
              <a:solidFill>
                <a:schemeClr val="tx1"/>
              </a:solidFill>
            </a:endParaRPr>
          </a:p>
        </p:txBody>
      </p:sp>
      <p:sp>
        <p:nvSpPr>
          <p:cNvPr id="6" name="Marcador de contenido 2"/>
          <p:cNvSpPr txBox="1">
            <a:spLocks/>
          </p:cNvSpPr>
          <p:nvPr/>
        </p:nvSpPr>
        <p:spPr>
          <a:xfrm>
            <a:off x="882651" y="1749746"/>
            <a:ext cx="7645400" cy="977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buNone/>
            </a:pPr>
            <a:r>
              <a:rPr lang="es-EC" sz="1600" b="1" dirty="0" smtClean="0">
                <a:latin typeface="Arial" panose="020B0604020202020204" pitchFamily="34" charset="0"/>
                <a:cs typeface="Arial" panose="020B0604020202020204" pitchFamily="34" charset="0"/>
              </a:rPr>
              <a:t>Qm = Qmas + Qi + Qe</a:t>
            </a:r>
          </a:p>
          <a:p>
            <a:pPr marL="173038" indent="0">
              <a:buNone/>
            </a:pPr>
            <a:r>
              <a:rPr lang="es-EC" sz="1600" dirty="0" smtClean="0">
                <a:latin typeface="Arial" panose="020B0604020202020204" pitchFamily="34" charset="0"/>
                <a:cs typeface="Arial" panose="020B0604020202020204" pitchFamily="34" charset="0"/>
              </a:rPr>
              <a:t>Qm = 2.666 l/s</a:t>
            </a:r>
          </a:p>
          <a:p>
            <a:pPr marL="173038" indent="0">
              <a:buNone/>
            </a:pPr>
            <a:r>
              <a:rPr lang="es-EC" sz="1600" dirty="0" smtClean="0">
                <a:latin typeface="Arial" panose="020B0604020202020204" pitchFamily="34" charset="0"/>
                <a:cs typeface="Arial" panose="020B0604020202020204" pitchFamily="34" charset="0"/>
              </a:rPr>
              <a:t>Qmh = 7.106 l/s</a:t>
            </a:r>
          </a:p>
        </p:txBody>
      </p:sp>
      <p:sp>
        <p:nvSpPr>
          <p:cNvPr id="7" name="Título 1"/>
          <p:cNvSpPr txBox="1">
            <a:spLocks/>
          </p:cNvSpPr>
          <p:nvPr/>
        </p:nvSpPr>
        <p:spPr>
          <a:xfrm>
            <a:off x="628650" y="2811222"/>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6.3. Caracterización de Aguas Servidas</a:t>
            </a:r>
            <a:endParaRPr lang="es-EC" sz="1600" b="1" dirty="0">
              <a:solidFill>
                <a:schemeClr val="tx1"/>
              </a:solidFill>
            </a:endParaRPr>
          </a:p>
        </p:txBody>
      </p:sp>
      <p:grpSp>
        <p:nvGrpSpPr>
          <p:cNvPr id="9" name="Grupo 8"/>
          <p:cNvGrpSpPr/>
          <p:nvPr/>
        </p:nvGrpSpPr>
        <p:grpSpPr>
          <a:xfrm>
            <a:off x="333863" y="3427341"/>
            <a:ext cx="8613742" cy="3260003"/>
            <a:chOff x="333863" y="3592441"/>
            <a:chExt cx="8613742" cy="3260003"/>
          </a:xfrm>
        </p:grpSpPr>
        <p:pic>
          <p:nvPicPr>
            <p:cNvPr id="3" name="Imagen 2"/>
            <p:cNvPicPr>
              <a:picLocks noChangeAspect="1"/>
            </p:cNvPicPr>
            <p:nvPr/>
          </p:nvPicPr>
          <p:blipFill rotWithShape="1">
            <a:blip r:embed="rId3"/>
            <a:srcRect t="8441"/>
            <a:stretch/>
          </p:blipFill>
          <p:spPr>
            <a:xfrm>
              <a:off x="333863" y="3609974"/>
              <a:ext cx="6380774" cy="3232945"/>
            </a:xfrm>
            <a:prstGeom prst="rect">
              <a:avLst/>
            </a:prstGeom>
          </p:spPr>
        </p:pic>
        <p:pic>
          <p:nvPicPr>
            <p:cNvPr id="8" name="Imagen 7"/>
            <p:cNvPicPr>
              <a:picLocks noChangeAspect="1"/>
            </p:cNvPicPr>
            <p:nvPr/>
          </p:nvPicPr>
          <p:blipFill>
            <a:blip r:embed="rId4"/>
            <a:stretch>
              <a:fillRect/>
            </a:stretch>
          </p:blipFill>
          <p:spPr>
            <a:xfrm>
              <a:off x="6638436" y="3592441"/>
              <a:ext cx="2309169" cy="3260003"/>
            </a:xfrm>
            <a:prstGeom prst="rect">
              <a:avLst/>
            </a:prstGeom>
          </p:spPr>
        </p:pic>
      </p:grpSp>
    </p:spTree>
    <p:extLst>
      <p:ext uri="{BB962C8B-B14F-4D97-AF65-F5344CB8AC3E}">
        <p14:creationId xmlns:p14="http://schemas.microsoft.com/office/powerpoint/2010/main" val="1476054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6.4. Proceso de tratamiento</a:t>
            </a:r>
            <a:endParaRPr lang="es-EC" sz="1600" b="1" dirty="0">
              <a:solidFill>
                <a:schemeClr val="tx1"/>
              </a:solidFill>
            </a:endParaRPr>
          </a:p>
        </p:txBody>
      </p:sp>
      <p:sp>
        <p:nvSpPr>
          <p:cNvPr id="6" name="Marcador de contenido 2"/>
          <p:cNvSpPr txBox="1">
            <a:spLocks/>
          </p:cNvSpPr>
          <p:nvPr/>
        </p:nvSpPr>
        <p:spPr>
          <a:xfrm>
            <a:off x="882651" y="1927546"/>
            <a:ext cx="7645400" cy="977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buNone/>
            </a:pPr>
            <a:r>
              <a:rPr lang="es-EC" sz="1600" b="1" dirty="0" smtClean="0">
                <a:latin typeface="Arial" panose="020B0604020202020204" pitchFamily="34" charset="0"/>
                <a:cs typeface="Arial" panose="020B0604020202020204" pitchFamily="34" charset="0"/>
              </a:rPr>
              <a:t>Norma Ecuatoriana de Calidad Ambiental y de Descarga de Efluentes: Recurso Agua</a:t>
            </a:r>
          </a:p>
          <a:p>
            <a:pPr marL="173038" indent="0">
              <a:buNone/>
            </a:pPr>
            <a:r>
              <a:rPr lang="es-EC" sz="1600" dirty="0" smtClean="0">
                <a:latin typeface="Arial" panose="020B0604020202020204" pitchFamily="34" charset="0"/>
                <a:cs typeface="Arial" panose="020B0604020202020204" pitchFamily="34" charset="0"/>
              </a:rPr>
              <a:t>Límites de descarga a cuerpos de agua dulce (pág. 45)</a:t>
            </a:r>
          </a:p>
        </p:txBody>
      </p:sp>
      <p:grpSp>
        <p:nvGrpSpPr>
          <p:cNvPr id="12" name="Grupo 11"/>
          <p:cNvGrpSpPr/>
          <p:nvPr/>
        </p:nvGrpSpPr>
        <p:grpSpPr>
          <a:xfrm>
            <a:off x="447675" y="2891682"/>
            <a:ext cx="8248650" cy="1494580"/>
            <a:chOff x="447675" y="2777382"/>
            <a:chExt cx="8248650" cy="1494580"/>
          </a:xfrm>
        </p:grpSpPr>
        <p:pic>
          <p:nvPicPr>
            <p:cNvPr id="5" name="Imagen 4"/>
            <p:cNvPicPr>
              <a:picLocks noChangeAspect="1"/>
            </p:cNvPicPr>
            <p:nvPr/>
          </p:nvPicPr>
          <p:blipFill>
            <a:blip r:embed="rId3"/>
            <a:stretch>
              <a:fillRect/>
            </a:stretch>
          </p:blipFill>
          <p:spPr>
            <a:xfrm>
              <a:off x="990600" y="2777382"/>
              <a:ext cx="5410200" cy="695325"/>
            </a:xfrm>
            <a:prstGeom prst="rect">
              <a:avLst/>
            </a:prstGeom>
          </p:spPr>
        </p:pic>
        <p:pic>
          <p:nvPicPr>
            <p:cNvPr id="10" name="Imagen 9"/>
            <p:cNvPicPr>
              <a:picLocks noChangeAspect="1"/>
            </p:cNvPicPr>
            <p:nvPr/>
          </p:nvPicPr>
          <p:blipFill>
            <a:blip r:embed="rId4"/>
            <a:stretch>
              <a:fillRect/>
            </a:stretch>
          </p:blipFill>
          <p:spPr>
            <a:xfrm>
              <a:off x="1046162" y="3429000"/>
              <a:ext cx="5324475" cy="457200"/>
            </a:xfrm>
            <a:prstGeom prst="rect">
              <a:avLst/>
            </a:prstGeom>
          </p:spPr>
        </p:pic>
        <p:pic>
          <p:nvPicPr>
            <p:cNvPr id="11" name="Imagen 10"/>
            <p:cNvPicPr>
              <a:picLocks noChangeAspect="1"/>
            </p:cNvPicPr>
            <p:nvPr/>
          </p:nvPicPr>
          <p:blipFill>
            <a:blip r:embed="rId5"/>
            <a:stretch>
              <a:fillRect/>
            </a:stretch>
          </p:blipFill>
          <p:spPr>
            <a:xfrm>
              <a:off x="447675" y="3976687"/>
              <a:ext cx="8248650" cy="295275"/>
            </a:xfrm>
            <a:prstGeom prst="rect">
              <a:avLst/>
            </a:prstGeom>
          </p:spPr>
        </p:pic>
      </p:grpSp>
      <p:grpSp>
        <p:nvGrpSpPr>
          <p:cNvPr id="17" name="Grupo 16"/>
          <p:cNvGrpSpPr/>
          <p:nvPr/>
        </p:nvGrpSpPr>
        <p:grpSpPr>
          <a:xfrm>
            <a:off x="1175544" y="4942609"/>
            <a:ext cx="6792912" cy="1432295"/>
            <a:chOff x="628650" y="4712442"/>
            <a:chExt cx="6792912" cy="1432295"/>
          </a:xfrm>
        </p:grpSpPr>
        <p:sp>
          <p:nvSpPr>
            <p:cNvPr id="13" name="Marcador de contenido 2"/>
            <p:cNvSpPr txBox="1">
              <a:spLocks/>
            </p:cNvSpPr>
            <p:nvPr/>
          </p:nvSpPr>
          <p:spPr>
            <a:xfrm>
              <a:off x="628650" y="4712442"/>
              <a:ext cx="2041525" cy="977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lgn="ctr">
                <a:buNone/>
              </a:pPr>
              <a:r>
                <a:rPr lang="es-EC" sz="1600" b="1" dirty="0" smtClean="0">
                  <a:latin typeface="Arial" panose="020B0604020202020204" pitchFamily="34" charset="0"/>
                  <a:cs typeface="Arial" panose="020B0604020202020204" pitchFamily="34" charset="0"/>
                </a:rPr>
                <a:t>Concentración </a:t>
              </a:r>
            </a:p>
            <a:p>
              <a:pPr marL="173038" indent="0" algn="ctr">
                <a:buNone/>
              </a:pPr>
              <a:r>
                <a:rPr lang="es-EC" sz="1600" b="1" dirty="0" smtClean="0">
                  <a:latin typeface="Arial" panose="020B0604020202020204" pitchFamily="34" charset="0"/>
                  <a:cs typeface="Arial" panose="020B0604020202020204" pitchFamily="34" charset="0"/>
                </a:rPr>
                <a:t>DBO Afluente</a:t>
              </a:r>
            </a:p>
            <a:p>
              <a:pPr marL="173038" indent="0" algn="ctr">
                <a:buNone/>
              </a:pPr>
              <a:r>
                <a:rPr lang="es-EC" sz="1600" dirty="0" smtClean="0">
                  <a:latin typeface="Arial" panose="020B0604020202020204" pitchFamily="34" charset="0"/>
                  <a:cs typeface="Arial" panose="020B0604020202020204" pitchFamily="34" charset="0"/>
                </a:rPr>
                <a:t>206 mg/l</a:t>
              </a:r>
            </a:p>
          </p:txBody>
        </p:sp>
        <p:sp>
          <p:nvSpPr>
            <p:cNvPr id="14" name="Flecha derecha 13"/>
            <p:cNvSpPr/>
            <p:nvPr/>
          </p:nvSpPr>
          <p:spPr>
            <a:xfrm>
              <a:off x="2784474" y="5067337"/>
              <a:ext cx="2709863" cy="3265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5" name="Marcador de contenido 2"/>
            <p:cNvSpPr txBox="1">
              <a:spLocks/>
            </p:cNvSpPr>
            <p:nvPr/>
          </p:nvSpPr>
          <p:spPr>
            <a:xfrm>
              <a:off x="2860673" y="5393926"/>
              <a:ext cx="2384427" cy="7508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lgn="ctr">
                <a:buNone/>
              </a:pPr>
              <a:r>
                <a:rPr lang="es-EC" sz="1600" b="1" dirty="0" smtClean="0">
                  <a:latin typeface="Arial" panose="020B0604020202020204" pitchFamily="34" charset="0"/>
                  <a:cs typeface="Arial" panose="020B0604020202020204" pitchFamily="34" charset="0"/>
                </a:rPr>
                <a:t>Tratamiento</a:t>
              </a:r>
            </a:p>
            <a:p>
              <a:pPr marL="173038" indent="0" algn="ctr">
                <a:buNone/>
              </a:pPr>
              <a:r>
                <a:rPr lang="es-EC" sz="1600" dirty="0" smtClean="0">
                  <a:latin typeface="Arial" panose="020B0604020202020204" pitchFamily="34" charset="0"/>
                  <a:cs typeface="Arial" panose="020B0604020202020204" pitchFamily="34" charset="0"/>
                </a:rPr>
                <a:t>Remoción del 74%</a:t>
              </a:r>
            </a:p>
          </p:txBody>
        </p:sp>
        <p:sp>
          <p:nvSpPr>
            <p:cNvPr id="16" name="Marcador de contenido 2"/>
            <p:cNvSpPr txBox="1">
              <a:spLocks/>
            </p:cNvSpPr>
            <p:nvPr/>
          </p:nvSpPr>
          <p:spPr>
            <a:xfrm>
              <a:off x="5380037" y="4741643"/>
              <a:ext cx="2041525" cy="977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lgn="ctr">
                <a:buNone/>
              </a:pPr>
              <a:r>
                <a:rPr lang="es-EC" sz="1600" b="1" dirty="0" smtClean="0">
                  <a:latin typeface="Arial" panose="020B0604020202020204" pitchFamily="34" charset="0"/>
                  <a:cs typeface="Arial" panose="020B0604020202020204" pitchFamily="34" charset="0"/>
                </a:rPr>
                <a:t>Concentración </a:t>
              </a:r>
            </a:p>
            <a:p>
              <a:pPr marL="173038" indent="0" algn="ctr">
                <a:buNone/>
              </a:pPr>
              <a:r>
                <a:rPr lang="es-EC" sz="1600" b="1" dirty="0" smtClean="0">
                  <a:latin typeface="Arial" panose="020B0604020202020204" pitchFamily="34" charset="0"/>
                  <a:cs typeface="Arial" panose="020B0604020202020204" pitchFamily="34" charset="0"/>
                </a:rPr>
                <a:t>DBO Efluente</a:t>
              </a:r>
            </a:p>
            <a:p>
              <a:pPr marL="173038" indent="0" algn="ctr">
                <a:buNone/>
              </a:pPr>
              <a:r>
                <a:rPr lang="es-EC" sz="1600" dirty="0" smtClean="0">
                  <a:latin typeface="Arial" panose="020B0604020202020204" pitchFamily="34" charset="0"/>
                  <a:cs typeface="Arial" panose="020B0604020202020204" pitchFamily="34" charset="0"/>
                </a:rPr>
                <a:t>54 mg/l</a:t>
              </a:r>
            </a:p>
          </p:txBody>
        </p:sp>
      </p:grpSp>
    </p:spTree>
    <p:extLst>
      <p:ext uri="{BB962C8B-B14F-4D97-AF65-F5344CB8AC3E}">
        <p14:creationId xmlns:p14="http://schemas.microsoft.com/office/powerpoint/2010/main" val="21900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6.4. Proceso de tratamiento</a:t>
            </a:r>
            <a:endParaRPr lang="es-EC" sz="1600" b="1" dirty="0">
              <a:solidFill>
                <a:schemeClr val="tx1"/>
              </a:solidFill>
            </a:endParaRPr>
          </a:p>
        </p:txBody>
      </p:sp>
      <p:pic>
        <p:nvPicPr>
          <p:cNvPr id="3" name="Imagen 2"/>
          <p:cNvPicPr>
            <a:picLocks noChangeAspect="1"/>
          </p:cNvPicPr>
          <p:nvPr/>
        </p:nvPicPr>
        <p:blipFill>
          <a:blip r:embed="rId3"/>
          <a:stretch>
            <a:fillRect/>
          </a:stretch>
        </p:blipFill>
        <p:spPr>
          <a:xfrm>
            <a:off x="1676400" y="1859566"/>
            <a:ext cx="5791200" cy="4985734"/>
          </a:xfrm>
          <a:prstGeom prst="rect">
            <a:avLst/>
          </a:prstGeom>
        </p:spPr>
      </p:pic>
    </p:spTree>
    <p:extLst>
      <p:ext uri="{BB962C8B-B14F-4D97-AF65-F5344CB8AC3E}">
        <p14:creationId xmlns:p14="http://schemas.microsoft.com/office/powerpoint/2010/main" val="220740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6.4. Proceso de tratamiento</a:t>
            </a:r>
            <a:endParaRPr lang="es-EC" sz="1600" b="1" dirty="0">
              <a:solidFill>
                <a:schemeClr val="tx1"/>
              </a:solidFill>
            </a:endParaRPr>
          </a:p>
        </p:txBody>
      </p:sp>
      <p:pic>
        <p:nvPicPr>
          <p:cNvPr id="5" name="Imagen 4" descr="C:\Users\Personal\Documents\00. Homero Martinez Cuenca\01. UDLFA-ESPE\02 - Trabajo de Titulación\06. Desarrollo\04. Tratamiento\Proceso de tratamien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149" y="2014537"/>
            <a:ext cx="7743227" cy="4271963"/>
          </a:xfrm>
          <a:prstGeom prst="rect">
            <a:avLst/>
          </a:prstGeom>
          <a:noFill/>
          <a:ln w="3175">
            <a:solidFill>
              <a:schemeClr val="tx1"/>
            </a:solidFill>
          </a:ln>
        </p:spPr>
      </p:pic>
    </p:spTree>
    <p:extLst>
      <p:ext uri="{BB962C8B-B14F-4D97-AF65-F5344CB8AC3E}">
        <p14:creationId xmlns:p14="http://schemas.microsoft.com/office/powerpoint/2010/main" val="307354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6.5. Componentes del sistema</a:t>
            </a:r>
            <a:endParaRPr lang="es-EC" sz="1600" b="1" dirty="0">
              <a:solidFill>
                <a:schemeClr val="tx1"/>
              </a:solidFill>
            </a:endParaRPr>
          </a:p>
        </p:txBody>
      </p:sp>
      <p:sp>
        <p:nvSpPr>
          <p:cNvPr id="6" name="Marcador de contenido 2"/>
          <p:cNvSpPr txBox="1">
            <a:spLocks/>
          </p:cNvSpPr>
          <p:nvPr/>
        </p:nvSpPr>
        <p:spPr>
          <a:xfrm>
            <a:off x="882651" y="1883045"/>
            <a:ext cx="7645400" cy="977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788" indent="-285750"/>
            <a:r>
              <a:rPr lang="es-EC" sz="1600" b="1" dirty="0" smtClean="0">
                <a:latin typeface="Arial" panose="020B0604020202020204" pitchFamily="34" charset="0"/>
                <a:cs typeface="Arial" panose="020B0604020202020204" pitchFamily="34" charset="0"/>
              </a:rPr>
              <a:t>Obras de llegada</a:t>
            </a:r>
          </a:p>
          <a:p>
            <a:pPr marL="173038" indent="0">
              <a:buNone/>
            </a:pPr>
            <a:r>
              <a:rPr lang="es-EC" sz="1600" dirty="0" smtClean="0">
                <a:latin typeface="Arial" panose="020B0604020202020204" pitchFamily="34" charset="0"/>
                <a:cs typeface="Arial" panose="020B0604020202020204" pitchFamily="34" charset="0"/>
              </a:rPr>
              <a:t>Cajón de llegada.</a:t>
            </a:r>
          </a:p>
        </p:txBody>
      </p:sp>
      <p:sp>
        <p:nvSpPr>
          <p:cNvPr id="18" name="Marcador de contenido 2"/>
          <p:cNvSpPr txBox="1">
            <a:spLocks/>
          </p:cNvSpPr>
          <p:nvPr/>
        </p:nvSpPr>
        <p:spPr>
          <a:xfrm>
            <a:off x="4705351" y="1883045"/>
            <a:ext cx="3689349" cy="977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788" indent="-285750"/>
            <a:r>
              <a:rPr lang="es-EC" sz="1600" b="1" dirty="0" smtClean="0">
                <a:latin typeface="Arial" panose="020B0604020202020204" pitchFamily="34" charset="0"/>
                <a:cs typeface="Arial" panose="020B0604020202020204" pitchFamily="34" charset="0"/>
              </a:rPr>
              <a:t>Tratamiento preliminar</a:t>
            </a:r>
          </a:p>
          <a:p>
            <a:pPr marL="173038" indent="0">
              <a:buNone/>
            </a:pPr>
            <a:r>
              <a:rPr lang="es-EC" sz="1600" dirty="0" smtClean="0">
                <a:latin typeface="Arial" panose="020B0604020202020204" pitchFamily="34" charset="0"/>
                <a:cs typeface="Arial" panose="020B0604020202020204" pitchFamily="34" charset="0"/>
              </a:rPr>
              <a:t>Cribas y desarenador.</a:t>
            </a:r>
          </a:p>
        </p:txBody>
      </p:sp>
      <p:pic>
        <p:nvPicPr>
          <p:cNvPr id="7" name="Imagen 6"/>
          <p:cNvPicPr>
            <a:picLocks noChangeAspect="1"/>
          </p:cNvPicPr>
          <p:nvPr/>
        </p:nvPicPr>
        <p:blipFill rotWithShape="1">
          <a:blip r:embed="rId3"/>
          <a:srcRect b="11565"/>
          <a:stretch/>
        </p:blipFill>
        <p:spPr>
          <a:xfrm>
            <a:off x="1165225" y="2498005"/>
            <a:ext cx="6813549" cy="2264496"/>
          </a:xfrm>
          <a:prstGeom prst="rect">
            <a:avLst/>
          </a:prstGeom>
        </p:spPr>
      </p:pic>
      <p:pic>
        <p:nvPicPr>
          <p:cNvPr id="8" name="Imagen 7"/>
          <p:cNvPicPr>
            <a:picLocks noChangeAspect="1"/>
          </p:cNvPicPr>
          <p:nvPr/>
        </p:nvPicPr>
        <p:blipFill rotWithShape="1">
          <a:blip r:embed="rId4"/>
          <a:srcRect b="10185"/>
          <a:stretch/>
        </p:blipFill>
        <p:spPr>
          <a:xfrm>
            <a:off x="2486026" y="4941799"/>
            <a:ext cx="4438649" cy="1763802"/>
          </a:xfrm>
          <a:prstGeom prst="rect">
            <a:avLst/>
          </a:prstGeom>
        </p:spPr>
      </p:pic>
    </p:spTree>
    <p:extLst>
      <p:ext uri="{BB962C8B-B14F-4D97-AF65-F5344CB8AC3E}">
        <p14:creationId xmlns:p14="http://schemas.microsoft.com/office/powerpoint/2010/main" val="194984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6.5. Componentes del sistema</a:t>
            </a:r>
            <a:endParaRPr lang="es-EC" sz="1600" b="1" dirty="0">
              <a:solidFill>
                <a:schemeClr val="tx1"/>
              </a:solidFill>
            </a:endParaRPr>
          </a:p>
        </p:txBody>
      </p:sp>
      <p:sp>
        <p:nvSpPr>
          <p:cNvPr id="6" name="Marcador de contenido 2"/>
          <p:cNvSpPr txBox="1">
            <a:spLocks/>
          </p:cNvSpPr>
          <p:nvPr/>
        </p:nvSpPr>
        <p:spPr>
          <a:xfrm>
            <a:off x="628650" y="1933845"/>
            <a:ext cx="7899401" cy="977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788" indent="-285750" algn="ctr"/>
            <a:r>
              <a:rPr lang="es-EC" sz="1600" b="1" dirty="0" smtClean="0">
                <a:latin typeface="Arial" panose="020B0604020202020204" pitchFamily="34" charset="0"/>
                <a:cs typeface="Arial" panose="020B0604020202020204" pitchFamily="34" charset="0"/>
              </a:rPr>
              <a:t>Tratamiento primario</a:t>
            </a:r>
          </a:p>
          <a:p>
            <a:pPr marL="173038" indent="0" algn="ctr">
              <a:buNone/>
            </a:pPr>
            <a:r>
              <a:rPr lang="es-EC" sz="1600" dirty="0" smtClean="0">
                <a:latin typeface="Arial" panose="020B0604020202020204" pitchFamily="34" charset="0"/>
                <a:cs typeface="Arial" panose="020B0604020202020204" pitchFamily="34" charset="0"/>
              </a:rPr>
              <a:t>Tanque de sedimentación.</a:t>
            </a:r>
          </a:p>
        </p:txBody>
      </p:sp>
      <p:pic>
        <p:nvPicPr>
          <p:cNvPr id="3" name="Imagen 2"/>
          <p:cNvPicPr>
            <a:picLocks noChangeAspect="1"/>
          </p:cNvPicPr>
          <p:nvPr/>
        </p:nvPicPr>
        <p:blipFill>
          <a:blip r:embed="rId3"/>
          <a:stretch>
            <a:fillRect/>
          </a:stretch>
        </p:blipFill>
        <p:spPr>
          <a:xfrm>
            <a:off x="628650" y="2777280"/>
            <a:ext cx="3752850" cy="2000250"/>
          </a:xfrm>
          <a:prstGeom prst="rect">
            <a:avLst/>
          </a:prstGeom>
        </p:spPr>
      </p:pic>
      <p:pic>
        <p:nvPicPr>
          <p:cNvPr id="5" name="Imagen 4"/>
          <p:cNvPicPr>
            <a:picLocks noChangeAspect="1"/>
          </p:cNvPicPr>
          <p:nvPr/>
        </p:nvPicPr>
        <p:blipFill>
          <a:blip r:embed="rId4"/>
          <a:stretch>
            <a:fillRect/>
          </a:stretch>
        </p:blipFill>
        <p:spPr>
          <a:xfrm>
            <a:off x="4683633" y="3352801"/>
            <a:ext cx="4298538" cy="2676448"/>
          </a:xfrm>
          <a:prstGeom prst="rect">
            <a:avLst/>
          </a:prstGeom>
        </p:spPr>
      </p:pic>
      <p:sp>
        <p:nvSpPr>
          <p:cNvPr id="10" name="Marcador de contenido 2"/>
          <p:cNvSpPr txBox="1">
            <a:spLocks/>
          </p:cNvSpPr>
          <p:nvPr/>
        </p:nvSpPr>
        <p:spPr>
          <a:xfrm>
            <a:off x="628651" y="5430465"/>
            <a:ext cx="3943350" cy="9779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buNone/>
            </a:pPr>
            <a:r>
              <a:rPr lang="es-EC" sz="1600" b="1" dirty="0" smtClean="0">
                <a:latin typeface="Arial" panose="020B0604020202020204" pitchFamily="34" charset="0"/>
                <a:cs typeface="Arial" panose="020B0604020202020204" pitchFamily="34" charset="0"/>
              </a:rPr>
              <a:t>Carga superficial: </a:t>
            </a:r>
            <a:r>
              <a:rPr lang="es-EC" sz="1600" dirty="0" smtClean="0">
                <a:latin typeface="Arial" panose="020B0604020202020204" pitchFamily="34" charset="0"/>
                <a:cs typeface="Arial" panose="020B0604020202020204" pitchFamily="34" charset="0"/>
              </a:rPr>
              <a:t>39.38 m/d</a:t>
            </a:r>
          </a:p>
          <a:p>
            <a:pPr marL="173038" indent="0">
              <a:buNone/>
            </a:pPr>
            <a:r>
              <a:rPr lang="es-EC" sz="1600" b="1" dirty="0" smtClean="0">
                <a:latin typeface="Arial" panose="020B0604020202020204" pitchFamily="34" charset="0"/>
                <a:cs typeface="Arial" panose="020B0604020202020204" pitchFamily="34" charset="0"/>
              </a:rPr>
              <a:t>Periodo de retención nominal: </a:t>
            </a:r>
            <a:r>
              <a:rPr lang="es-EC" sz="1600" dirty="0" smtClean="0">
                <a:latin typeface="Arial" panose="020B0604020202020204" pitchFamily="34" charset="0"/>
                <a:cs typeface="Arial" panose="020B0604020202020204" pitchFamily="34" charset="0"/>
              </a:rPr>
              <a:t>1.5 h</a:t>
            </a:r>
          </a:p>
          <a:p>
            <a:pPr marL="173038" indent="0">
              <a:buNone/>
            </a:pPr>
            <a:r>
              <a:rPr lang="es-EC" sz="1600" b="1" dirty="0" smtClean="0">
                <a:latin typeface="Arial" panose="020B0604020202020204" pitchFamily="34" charset="0"/>
                <a:cs typeface="Arial" panose="020B0604020202020204" pitchFamily="34" charset="0"/>
              </a:rPr>
              <a:t>Remoción:</a:t>
            </a:r>
            <a:r>
              <a:rPr lang="es-EC" sz="1600" dirty="0" smtClean="0">
                <a:latin typeface="Arial" panose="020B0604020202020204" pitchFamily="34" charset="0"/>
                <a:cs typeface="Arial" panose="020B0604020202020204" pitchFamily="34" charset="0"/>
              </a:rPr>
              <a:t> 25% - 40% DBO</a:t>
            </a:r>
          </a:p>
        </p:txBody>
      </p:sp>
    </p:spTree>
    <p:extLst>
      <p:ext uri="{BB962C8B-B14F-4D97-AF65-F5344CB8AC3E}">
        <p14:creationId xmlns:p14="http://schemas.microsoft.com/office/powerpoint/2010/main" val="4088136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6.5. Componentes del sistema</a:t>
            </a:r>
            <a:endParaRPr lang="es-EC" sz="1600" b="1" dirty="0">
              <a:solidFill>
                <a:schemeClr val="tx1"/>
              </a:solidFill>
            </a:endParaRPr>
          </a:p>
        </p:txBody>
      </p:sp>
      <p:sp>
        <p:nvSpPr>
          <p:cNvPr id="6" name="Marcador de contenido 2"/>
          <p:cNvSpPr txBox="1">
            <a:spLocks/>
          </p:cNvSpPr>
          <p:nvPr/>
        </p:nvSpPr>
        <p:spPr>
          <a:xfrm>
            <a:off x="628650" y="1933845"/>
            <a:ext cx="7899401" cy="396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788" indent="-285750" algn="ctr"/>
            <a:r>
              <a:rPr lang="es-EC" sz="1600" b="1" dirty="0" smtClean="0">
                <a:latin typeface="Arial" panose="020B0604020202020204" pitchFamily="34" charset="0"/>
                <a:cs typeface="Arial" panose="020B0604020202020204" pitchFamily="34" charset="0"/>
              </a:rPr>
              <a:t>Humedal artificial sub superficial de flujo horizontal</a:t>
            </a:r>
          </a:p>
        </p:txBody>
      </p:sp>
      <p:pic>
        <p:nvPicPr>
          <p:cNvPr id="8" name="Imagen 7"/>
          <p:cNvPicPr>
            <a:picLocks noChangeAspect="1"/>
          </p:cNvPicPr>
          <p:nvPr/>
        </p:nvPicPr>
        <p:blipFill rotWithShape="1">
          <a:blip r:embed="rId3"/>
          <a:srcRect l="-1095" t="-6884" r="-850" b="-6058"/>
          <a:stretch/>
        </p:blipFill>
        <p:spPr bwMode="auto">
          <a:xfrm>
            <a:off x="805179" y="2418745"/>
            <a:ext cx="7533641" cy="3866768"/>
          </a:xfrm>
          <a:prstGeom prst="rect">
            <a:avLst/>
          </a:prstGeom>
          <a:ln w="6350" cap="flat" cmpd="sng" algn="ctr">
            <a:no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1151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a:t>
            </a:r>
            <a:br>
              <a:rPr lang="es-EC" sz="1800" b="1" dirty="0" smtClean="0"/>
            </a:br>
            <a:r>
              <a:rPr lang="es-EC" sz="1800" b="1" dirty="0" smtClean="0"/>
              <a:t>GENERALIDADES</a:t>
            </a:r>
            <a:endParaRPr lang="es-EC" sz="1800" b="1" dirty="0"/>
          </a:p>
        </p:txBody>
      </p:sp>
      <p:sp>
        <p:nvSpPr>
          <p:cNvPr id="3" name="Marcador de contenido 2"/>
          <p:cNvSpPr>
            <a:spLocks noGrp="1"/>
          </p:cNvSpPr>
          <p:nvPr>
            <p:ph idx="1"/>
          </p:nvPr>
        </p:nvSpPr>
        <p:spPr>
          <a:xfrm>
            <a:off x="3911600" y="1991045"/>
            <a:ext cx="4603750" cy="4500000"/>
          </a:xfrm>
        </p:spPr>
        <p:txBody>
          <a:bodyPr>
            <a:normAutofit/>
          </a:bodyPr>
          <a:lstStyle/>
          <a:p>
            <a:pPr marL="0" indent="0">
              <a:buNone/>
            </a:pPr>
            <a:endParaRPr lang="es-EC" sz="1600" b="1" dirty="0" smtClean="0"/>
          </a:p>
          <a:p>
            <a:pPr marL="174625" indent="9525">
              <a:buNone/>
            </a:pPr>
            <a:r>
              <a:rPr lang="es-EC" sz="1600" b="1" dirty="0" smtClean="0"/>
              <a:t>AGENDA 2030 PARA EL DESARROLLO SOSTENIBLE</a:t>
            </a:r>
          </a:p>
          <a:p>
            <a:pPr marL="355600"/>
            <a:r>
              <a:rPr lang="es-EC" sz="1600" dirty="0" smtClean="0"/>
              <a:t>Poner fin a la pobreza en todas sus formas en todo el mundo.</a:t>
            </a:r>
          </a:p>
          <a:p>
            <a:pPr marL="355600"/>
            <a:r>
              <a:rPr lang="es-EC" sz="1600" dirty="0" smtClean="0"/>
              <a:t>Garantizar la disponibilidad de agua y su gestión sostenible, y el saneamiento para todos.</a:t>
            </a:r>
          </a:p>
          <a:p>
            <a:pPr marL="355600"/>
            <a:endParaRPr lang="es-EC" sz="1600" dirty="0" smtClean="0"/>
          </a:p>
          <a:p>
            <a:pPr marL="355600"/>
            <a:endParaRPr lang="es-EC" sz="1600" dirty="0"/>
          </a:p>
          <a:p>
            <a:pPr marL="355600">
              <a:buNone/>
            </a:pPr>
            <a:r>
              <a:rPr lang="es-EC" sz="1600" b="1" dirty="0" smtClean="0"/>
              <a:t>CONSTITUCIÓN DE LA REPÚBLICA</a:t>
            </a:r>
          </a:p>
          <a:p>
            <a:pPr marL="355600"/>
            <a:r>
              <a:rPr lang="es-EC" sz="1600" dirty="0" smtClean="0"/>
              <a:t>Derecho de la población a vivir en ambiente sano y ecológicamente equilibrado</a:t>
            </a:r>
          </a:p>
          <a:p>
            <a:pPr marL="355600"/>
            <a:r>
              <a:rPr lang="es-EC" sz="1600" dirty="0" smtClean="0"/>
              <a:t>El Estado garantizará el derecho al hábitat y a la vivienda digna.</a:t>
            </a:r>
          </a:p>
          <a:p>
            <a:endParaRPr lang="es-EC" sz="1600" dirty="0" smtClean="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1.3. JUSTIFICACIÓN E IMPORTANCIA</a:t>
            </a:r>
            <a:endParaRPr lang="es-EC" sz="1600" b="1" dirty="0">
              <a:solidFill>
                <a:schemeClr val="tx1"/>
              </a:solidFill>
            </a:endParaRPr>
          </a:p>
        </p:txBody>
      </p:sp>
      <p:pic>
        <p:nvPicPr>
          <p:cNvPr id="4098" name="Picture 2" descr="Resultado de imagen para organizaciÃ³n de las naciones unidas"/>
          <p:cNvPicPr>
            <a:picLocks noChangeAspect="1" noChangeArrowheads="1"/>
          </p:cNvPicPr>
          <p:nvPr/>
        </p:nvPicPr>
        <p:blipFill rotWithShape="1">
          <a:blip r:embed="rId3">
            <a:extLst>
              <a:ext uri="{28A0092B-C50C-407E-A947-70E740481C1C}">
                <a14:useLocalDpi xmlns:a14="http://schemas.microsoft.com/office/drawing/2010/main" val="0"/>
              </a:ext>
            </a:extLst>
          </a:blip>
          <a:srcRect l="18268" r="19394"/>
          <a:stretch/>
        </p:blipFill>
        <p:spPr bwMode="auto">
          <a:xfrm>
            <a:off x="1485900" y="2354262"/>
            <a:ext cx="1752600" cy="16576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repÃºblica del ecuad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806" y="4377932"/>
            <a:ext cx="2490787" cy="16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611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6.5. Componentes del sistema</a:t>
            </a:r>
            <a:endParaRPr lang="es-EC" sz="1600" b="1" dirty="0">
              <a:solidFill>
                <a:schemeClr val="tx1"/>
              </a:solidFill>
            </a:endParaRPr>
          </a:p>
        </p:txBody>
      </p:sp>
      <p:sp>
        <p:nvSpPr>
          <p:cNvPr id="6" name="Marcador de contenido 2"/>
          <p:cNvSpPr txBox="1">
            <a:spLocks/>
          </p:cNvSpPr>
          <p:nvPr/>
        </p:nvSpPr>
        <p:spPr>
          <a:xfrm>
            <a:off x="628650" y="1933845"/>
            <a:ext cx="7899401" cy="396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788" indent="-285750" algn="ctr"/>
            <a:r>
              <a:rPr lang="es-EC" sz="1600" b="1" dirty="0" smtClean="0">
                <a:latin typeface="Arial" panose="020B0604020202020204" pitchFamily="34" charset="0"/>
                <a:cs typeface="Arial" panose="020B0604020202020204" pitchFamily="34" charset="0"/>
              </a:rPr>
              <a:t>Humedal artificial sub superficial de flujo horizontal</a:t>
            </a:r>
          </a:p>
        </p:txBody>
      </p:sp>
      <p:pic>
        <p:nvPicPr>
          <p:cNvPr id="3" name="Imagen 2"/>
          <p:cNvPicPr>
            <a:picLocks noChangeAspect="1"/>
          </p:cNvPicPr>
          <p:nvPr/>
        </p:nvPicPr>
        <p:blipFill>
          <a:blip r:embed="rId3"/>
          <a:stretch>
            <a:fillRect/>
          </a:stretch>
        </p:blipFill>
        <p:spPr>
          <a:xfrm>
            <a:off x="1173771" y="2329845"/>
            <a:ext cx="6796458" cy="3562955"/>
          </a:xfrm>
          <a:prstGeom prst="rect">
            <a:avLst/>
          </a:prstGeom>
        </p:spPr>
      </p:pic>
      <p:pic>
        <p:nvPicPr>
          <p:cNvPr id="5" name="Imagen 4"/>
          <p:cNvPicPr>
            <a:picLocks noChangeAspect="1"/>
          </p:cNvPicPr>
          <p:nvPr/>
        </p:nvPicPr>
        <p:blipFill>
          <a:blip r:embed="rId4"/>
          <a:stretch>
            <a:fillRect/>
          </a:stretch>
        </p:blipFill>
        <p:spPr>
          <a:xfrm>
            <a:off x="3262981" y="6014162"/>
            <a:ext cx="2630738" cy="549275"/>
          </a:xfrm>
          <a:prstGeom prst="rect">
            <a:avLst/>
          </a:prstGeom>
        </p:spPr>
      </p:pic>
    </p:spTree>
    <p:extLst>
      <p:ext uri="{BB962C8B-B14F-4D97-AF65-F5344CB8AC3E}">
        <p14:creationId xmlns:p14="http://schemas.microsoft.com/office/powerpoint/2010/main" val="1420378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6.5. Componentes del sistema</a:t>
            </a:r>
            <a:endParaRPr lang="es-EC" sz="1600" b="1" dirty="0">
              <a:solidFill>
                <a:schemeClr val="tx1"/>
              </a:solidFill>
            </a:endParaRPr>
          </a:p>
        </p:txBody>
      </p:sp>
      <p:sp>
        <p:nvSpPr>
          <p:cNvPr id="6" name="Marcador de contenido 2"/>
          <p:cNvSpPr txBox="1">
            <a:spLocks/>
          </p:cNvSpPr>
          <p:nvPr/>
        </p:nvSpPr>
        <p:spPr>
          <a:xfrm>
            <a:off x="628650" y="2022745"/>
            <a:ext cx="7899401" cy="396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788" indent="-285750" algn="ctr"/>
            <a:r>
              <a:rPr lang="es-EC" sz="1600" b="1" dirty="0" smtClean="0">
                <a:latin typeface="Arial" panose="020B0604020202020204" pitchFamily="34" charset="0"/>
                <a:cs typeface="Arial" panose="020B0604020202020204" pitchFamily="34" charset="0"/>
              </a:rPr>
              <a:t>Humedal artificial sub superficial de flujo horizontal</a:t>
            </a:r>
          </a:p>
        </p:txBody>
      </p:sp>
      <p:pic>
        <p:nvPicPr>
          <p:cNvPr id="8" name="Imagen 7"/>
          <p:cNvPicPr>
            <a:picLocks noChangeAspect="1"/>
          </p:cNvPicPr>
          <p:nvPr/>
        </p:nvPicPr>
        <p:blipFill>
          <a:blip r:embed="rId3"/>
          <a:stretch>
            <a:fillRect/>
          </a:stretch>
        </p:blipFill>
        <p:spPr>
          <a:xfrm>
            <a:off x="1473326" y="2563604"/>
            <a:ext cx="6197347" cy="3627438"/>
          </a:xfrm>
          <a:prstGeom prst="rect">
            <a:avLst/>
          </a:prstGeom>
        </p:spPr>
      </p:pic>
      <p:sp>
        <p:nvSpPr>
          <p:cNvPr id="9" name="Rectángulo redondeado 8"/>
          <p:cNvSpPr/>
          <p:nvPr/>
        </p:nvSpPr>
        <p:spPr>
          <a:xfrm>
            <a:off x="6957060" y="4596764"/>
            <a:ext cx="300990" cy="318135"/>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
        <p:nvSpPr>
          <p:cNvPr id="10" name="Rectángulo redondeado 9"/>
          <p:cNvSpPr/>
          <p:nvPr/>
        </p:nvSpPr>
        <p:spPr>
          <a:xfrm>
            <a:off x="1632585" y="4615813"/>
            <a:ext cx="2453640" cy="288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
        <p:nvSpPr>
          <p:cNvPr id="11" name="Rectángulo redondeado 10"/>
          <p:cNvSpPr/>
          <p:nvPr/>
        </p:nvSpPr>
        <p:spPr>
          <a:xfrm>
            <a:off x="5471160" y="4626899"/>
            <a:ext cx="540000" cy="2880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3222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6.5. Componentes del sistema</a:t>
            </a:r>
            <a:endParaRPr lang="es-EC" sz="1600" b="1" dirty="0">
              <a:solidFill>
                <a:schemeClr val="tx1"/>
              </a:solidFill>
            </a:endParaRPr>
          </a:p>
        </p:txBody>
      </p:sp>
      <p:sp>
        <p:nvSpPr>
          <p:cNvPr id="6" name="Marcador de contenido 2"/>
          <p:cNvSpPr txBox="1">
            <a:spLocks/>
          </p:cNvSpPr>
          <p:nvPr/>
        </p:nvSpPr>
        <p:spPr>
          <a:xfrm>
            <a:off x="628650" y="2022745"/>
            <a:ext cx="7899401" cy="396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788" indent="-285750" algn="ctr"/>
            <a:r>
              <a:rPr lang="es-EC" sz="1600" b="1" dirty="0" smtClean="0">
                <a:latin typeface="Arial" panose="020B0604020202020204" pitchFamily="34" charset="0"/>
                <a:cs typeface="Arial" panose="020B0604020202020204" pitchFamily="34" charset="0"/>
              </a:rPr>
              <a:t>Humedal artificial sub superficial de flujo horizontal</a:t>
            </a:r>
          </a:p>
        </p:txBody>
      </p:sp>
      <p:pic>
        <p:nvPicPr>
          <p:cNvPr id="3" name="Imagen 2"/>
          <p:cNvPicPr>
            <a:picLocks noChangeAspect="1"/>
          </p:cNvPicPr>
          <p:nvPr/>
        </p:nvPicPr>
        <p:blipFill>
          <a:blip r:embed="rId3"/>
          <a:stretch>
            <a:fillRect/>
          </a:stretch>
        </p:blipFill>
        <p:spPr>
          <a:xfrm>
            <a:off x="674131" y="3019424"/>
            <a:ext cx="7795738" cy="2898776"/>
          </a:xfrm>
          <a:prstGeom prst="rect">
            <a:avLst/>
          </a:prstGeom>
        </p:spPr>
      </p:pic>
      <p:sp>
        <p:nvSpPr>
          <p:cNvPr id="7" name="Marcador de contenido 2"/>
          <p:cNvSpPr txBox="1">
            <a:spLocks/>
          </p:cNvSpPr>
          <p:nvPr/>
        </p:nvSpPr>
        <p:spPr>
          <a:xfrm>
            <a:off x="5821919" y="3157141"/>
            <a:ext cx="2458481" cy="32265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buNone/>
            </a:pPr>
            <a:r>
              <a:rPr lang="es-EC" sz="1600" b="1" dirty="0" smtClean="0">
                <a:latin typeface="Arial" panose="020B0604020202020204" pitchFamily="34" charset="0"/>
                <a:cs typeface="Arial" panose="020B0604020202020204" pitchFamily="34" charset="0"/>
              </a:rPr>
              <a:t>Ecuación de Darcy</a:t>
            </a:r>
            <a:endParaRPr lang="es-EC"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64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6.5. Componentes del sistema</a:t>
            </a:r>
            <a:endParaRPr lang="es-EC" sz="1600" b="1" dirty="0">
              <a:solidFill>
                <a:schemeClr val="tx1"/>
              </a:solidFill>
            </a:endParaRPr>
          </a:p>
        </p:txBody>
      </p:sp>
      <p:sp>
        <p:nvSpPr>
          <p:cNvPr id="6" name="Marcador de contenido 2"/>
          <p:cNvSpPr txBox="1">
            <a:spLocks/>
          </p:cNvSpPr>
          <p:nvPr/>
        </p:nvSpPr>
        <p:spPr>
          <a:xfrm>
            <a:off x="628650" y="2022745"/>
            <a:ext cx="7899401" cy="396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8788" indent="-285750" algn="ctr"/>
            <a:r>
              <a:rPr lang="es-EC" sz="1600" b="1" dirty="0" smtClean="0">
                <a:latin typeface="Arial" panose="020B0604020202020204" pitchFamily="34" charset="0"/>
                <a:cs typeface="Arial" panose="020B0604020202020204" pitchFamily="34" charset="0"/>
              </a:rPr>
              <a:t>Humedal artificial sub superficial de flujo horizontal</a:t>
            </a:r>
          </a:p>
        </p:txBody>
      </p:sp>
      <p:pic>
        <p:nvPicPr>
          <p:cNvPr id="5" name="Imagen 4"/>
          <p:cNvPicPr>
            <a:picLocks noChangeAspect="1"/>
          </p:cNvPicPr>
          <p:nvPr/>
        </p:nvPicPr>
        <p:blipFill>
          <a:blip r:embed="rId3"/>
          <a:stretch>
            <a:fillRect/>
          </a:stretch>
        </p:blipFill>
        <p:spPr>
          <a:xfrm>
            <a:off x="6924" y="2603500"/>
            <a:ext cx="9133125" cy="1948699"/>
          </a:xfrm>
          <a:prstGeom prst="rect">
            <a:avLst/>
          </a:prstGeom>
        </p:spPr>
      </p:pic>
      <p:sp>
        <p:nvSpPr>
          <p:cNvPr id="8" name="Marcador de contenido 2"/>
          <p:cNvSpPr txBox="1">
            <a:spLocks/>
          </p:cNvSpPr>
          <p:nvPr/>
        </p:nvSpPr>
        <p:spPr>
          <a:xfrm>
            <a:off x="635000" y="4966623"/>
            <a:ext cx="3943350" cy="1728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buNone/>
            </a:pPr>
            <a:r>
              <a:rPr lang="es-EC" sz="1600" b="1" dirty="0" smtClean="0">
                <a:latin typeface="Arial" panose="020B0604020202020204" pitchFamily="34" charset="0"/>
                <a:cs typeface="Arial" panose="020B0604020202020204" pitchFamily="34" charset="0"/>
              </a:rPr>
              <a:t>Ancho: </a:t>
            </a:r>
            <a:r>
              <a:rPr lang="es-EC" sz="1600" dirty="0" smtClean="0">
                <a:latin typeface="Arial" panose="020B0604020202020204" pitchFamily="34" charset="0"/>
                <a:cs typeface="Arial" panose="020B0604020202020204" pitchFamily="34" charset="0"/>
              </a:rPr>
              <a:t>20 m</a:t>
            </a:r>
          </a:p>
          <a:p>
            <a:pPr marL="173038" indent="0">
              <a:buNone/>
            </a:pPr>
            <a:r>
              <a:rPr lang="es-EC" sz="1600" b="1" dirty="0" smtClean="0">
                <a:latin typeface="Arial" panose="020B0604020202020204" pitchFamily="34" charset="0"/>
                <a:cs typeface="Arial" panose="020B0604020202020204" pitchFamily="34" charset="0"/>
              </a:rPr>
              <a:t>Largo: </a:t>
            </a:r>
            <a:r>
              <a:rPr lang="es-EC" sz="1600" dirty="0" smtClean="0">
                <a:latin typeface="Arial" panose="020B0604020202020204" pitchFamily="34" charset="0"/>
                <a:cs typeface="Arial" panose="020B0604020202020204" pitchFamily="34" charset="0"/>
              </a:rPr>
              <a:t>30 m</a:t>
            </a:r>
          </a:p>
          <a:p>
            <a:pPr marL="173038" indent="0">
              <a:buNone/>
            </a:pPr>
            <a:r>
              <a:rPr lang="es-EC" sz="1600" b="1" dirty="0" smtClean="0">
                <a:latin typeface="Arial" panose="020B0604020202020204" pitchFamily="34" charset="0"/>
                <a:cs typeface="Arial" panose="020B0604020202020204" pitchFamily="34" charset="0"/>
              </a:rPr>
              <a:t>Concentración afluente: </a:t>
            </a:r>
            <a:r>
              <a:rPr lang="es-EC" sz="1600" dirty="0" smtClean="0">
                <a:latin typeface="Arial" panose="020B0604020202020204" pitchFamily="34" charset="0"/>
                <a:cs typeface="Arial" panose="020B0604020202020204" pitchFamily="34" charset="0"/>
              </a:rPr>
              <a:t>154 mg/l</a:t>
            </a:r>
          </a:p>
          <a:p>
            <a:pPr marL="173038" indent="0">
              <a:buNone/>
            </a:pPr>
            <a:r>
              <a:rPr lang="es-EC" sz="1600" b="1" dirty="0" smtClean="0">
                <a:latin typeface="Arial" panose="020B0604020202020204" pitchFamily="34" charset="0"/>
                <a:cs typeface="Arial" panose="020B0604020202020204" pitchFamily="34" charset="0"/>
              </a:rPr>
              <a:t>Temperatura aguas residuales: </a:t>
            </a:r>
            <a:r>
              <a:rPr lang="es-EC" sz="1600" dirty="0" smtClean="0">
                <a:latin typeface="Arial" panose="020B0604020202020204" pitchFamily="34" charset="0"/>
                <a:cs typeface="Arial" panose="020B0604020202020204" pitchFamily="34" charset="0"/>
              </a:rPr>
              <a:t>28 °C</a:t>
            </a:r>
          </a:p>
          <a:p>
            <a:pPr marL="173038" indent="0">
              <a:buNone/>
            </a:pPr>
            <a:r>
              <a:rPr lang="es-EC" sz="1600" b="1" dirty="0" smtClean="0">
                <a:latin typeface="Arial" panose="020B0604020202020204" pitchFamily="34" charset="0"/>
                <a:cs typeface="Arial" panose="020B0604020202020204" pitchFamily="34" charset="0"/>
              </a:rPr>
              <a:t>Capacidad hidráulica: </a:t>
            </a:r>
            <a:r>
              <a:rPr lang="es-EC" sz="1600" dirty="0" smtClean="0">
                <a:latin typeface="Arial" panose="020B0604020202020204" pitchFamily="34" charset="0"/>
                <a:cs typeface="Arial" panose="020B0604020202020204" pitchFamily="34" charset="0"/>
              </a:rPr>
              <a:t>240 m3/d</a:t>
            </a:r>
            <a:endParaRPr lang="es-EC" sz="1600" b="1" dirty="0" smtClean="0">
              <a:latin typeface="Arial" panose="020B0604020202020204" pitchFamily="34" charset="0"/>
              <a:cs typeface="Arial" panose="020B0604020202020204" pitchFamily="34" charset="0"/>
            </a:endParaRPr>
          </a:p>
          <a:p>
            <a:pPr marL="173038" indent="0">
              <a:buNone/>
            </a:pPr>
            <a:endParaRPr lang="es-EC" sz="1600" b="1" dirty="0" smtClean="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4765040" y="5580397"/>
            <a:ext cx="3943350" cy="9617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0">
              <a:buNone/>
            </a:pPr>
            <a:r>
              <a:rPr lang="es-EC" sz="1600" b="1" dirty="0" smtClean="0">
                <a:latin typeface="Arial" panose="020B0604020202020204" pitchFamily="34" charset="0"/>
                <a:cs typeface="Arial" panose="020B0604020202020204" pitchFamily="34" charset="0"/>
              </a:rPr>
              <a:t>Capacidad hidráulica: </a:t>
            </a:r>
            <a:r>
              <a:rPr lang="es-EC" sz="1600" dirty="0" smtClean="0">
                <a:latin typeface="Arial" panose="020B0604020202020204" pitchFamily="34" charset="0"/>
                <a:cs typeface="Arial" panose="020B0604020202020204" pitchFamily="34" charset="0"/>
              </a:rPr>
              <a:t>240 m3/d</a:t>
            </a:r>
          </a:p>
          <a:p>
            <a:pPr marL="173038" indent="0">
              <a:buNone/>
            </a:pPr>
            <a:r>
              <a:rPr lang="es-EC" sz="1600" b="1" dirty="0" smtClean="0">
                <a:latin typeface="Arial" panose="020B0604020202020204" pitchFamily="34" charset="0"/>
                <a:cs typeface="Arial" panose="020B0604020202020204" pitchFamily="34" charset="0"/>
              </a:rPr>
              <a:t>Caudal medio de aguas residuales: </a:t>
            </a:r>
            <a:r>
              <a:rPr lang="es-EC" sz="1600" dirty="0" smtClean="0">
                <a:latin typeface="Arial" panose="020B0604020202020204" pitchFamily="34" charset="0"/>
                <a:cs typeface="Arial" panose="020B0604020202020204" pitchFamily="34" charset="0"/>
              </a:rPr>
              <a:t>230.34 m3/s</a:t>
            </a:r>
            <a:endParaRPr lang="es-EC" sz="1600" b="1" dirty="0" smtClean="0">
              <a:latin typeface="Arial" panose="020B0604020202020204" pitchFamily="34" charset="0"/>
              <a:cs typeface="Arial" panose="020B0604020202020204" pitchFamily="34" charset="0"/>
            </a:endParaRPr>
          </a:p>
          <a:p>
            <a:pPr marL="173038" indent="0">
              <a:buNone/>
            </a:pPr>
            <a:endParaRPr lang="es-EC"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170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9293" y="2305050"/>
            <a:ext cx="9114708" cy="3921115"/>
          </a:xfrm>
          <a:prstGeom prst="rect">
            <a:avLst/>
          </a:prstGeom>
        </p:spPr>
      </p:pic>
      <p:sp>
        <p:nvSpPr>
          <p:cNvPr id="10"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a:t>
            </a:r>
            <a:br>
              <a:rPr lang="es-EC" sz="1800" b="1" dirty="0" smtClean="0"/>
            </a:br>
            <a:r>
              <a:rPr lang="es-EC" sz="1800" b="1" dirty="0" smtClean="0"/>
              <a:t>TRATAMIENTO DE AGUAS SERVIDAS</a:t>
            </a:r>
            <a:endParaRPr lang="es-EC" sz="1800" b="1" dirty="0"/>
          </a:p>
        </p:txBody>
      </p:sp>
      <p:sp>
        <p:nvSpPr>
          <p:cNvPr id="11"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6.5. Componentes del sistema</a:t>
            </a:r>
            <a:endParaRPr lang="es-EC" sz="1600" b="1" dirty="0">
              <a:solidFill>
                <a:schemeClr val="tx1"/>
              </a:solidFill>
            </a:endParaRPr>
          </a:p>
        </p:txBody>
      </p:sp>
    </p:spTree>
    <p:extLst>
      <p:ext uri="{BB962C8B-B14F-4D97-AF65-F5344CB8AC3E}">
        <p14:creationId xmlns:p14="http://schemas.microsoft.com/office/powerpoint/2010/main" val="3131791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76548" y="194991"/>
            <a:ext cx="7990903" cy="6507561"/>
          </a:xfrm>
          <a:prstGeom prst="rect">
            <a:avLst/>
          </a:prstGeom>
        </p:spPr>
      </p:pic>
    </p:spTree>
    <p:extLst>
      <p:ext uri="{BB962C8B-B14F-4D97-AF65-F5344CB8AC3E}">
        <p14:creationId xmlns:p14="http://schemas.microsoft.com/office/powerpoint/2010/main" val="448360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VII</a:t>
            </a:r>
            <a:br>
              <a:rPr lang="es-EC" sz="1800" b="1" dirty="0" smtClean="0"/>
            </a:br>
            <a:r>
              <a:rPr lang="es-EC" sz="1800" b="1" dirty="0" smtClean="0"/>
              <a:t>CONCLUSIONES Y RECOMENDACIONES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7.1. Conclusiones</a:t>
            </a:r>
            <a:endParaRPr lang="es-EC" sz="1600" b="1" dirty="0">
              <a:solidFill>
                <a:schemeClr val="tx1"/>
              </a:solidFill>
            </a:endParaRPr>
          </a:p>
        </p:txBody>
      </p:sp>
      <p:sp>
        <p:nvSpPr>
          <p:cNvPr id="5" name="Marcador de contenido 2"/>
          <p:cNvSpPr>
            <a:spLocks noGrp="1"/>
          </p:cNvSpPr>
          <p:nvPr>
            <p:ph idx="1"/>
          </p:nvPr>
        </p:nvSpPr>
        <p:spPr>
          <a:xfrm>
            <a:off x="252000" y="1924370"/>
            <a:ext cx="8640000" cy="4680000"/>
          </a:xfrm>
        </p:spPr>
        <p:txBody>
          <a:bodyPr>
            <a:noAutofit/>
          </a:bodyPr>
          <a:lstStyle/>
          <a:p>
            <a:pPr lvl="0" algn="just"/>
            <a:r>
              <a:rPr lang="es-EC" sz="1600" dirty="0"/>
              <a:t>Se realizó el diseño integral del sistema de alcantarillado sanitario y pluvial para la localidad, que consiste en redes independientes sin interconexión posible. Las aguas servidas son sometidas a un proceso tratamiento antes de ser descargadas al cuerpo receptor.</a:t>
            </a:r>
          </a:p>
          <a:p>
            <a:pPr lvl="0" algn="just"/>
            <a:r>
              <a:rPr lang="es-EC" sz="1600" dirty="0"/>
              <a:t>Se analizaron las características físicas y socio económicas de la localidad, y se adoptó un periodo de diseño de 20 años, con el que se obtiene una población futura de 949 habitantes.</a:t>
            </a:r>
          </a:p>
          <a:p>
            <a:pPr lvl="0" algn="just"/>
            <a:r>
              <a:rPr lang="es-EC" sz="1600" dirty="0"/>
              <a:t>Se compararon las características técnicas de los diferentes sistemas de alcantarillado, con lo que se decidió plantear sistemas de recolección separados, de tipo simplificado para el alcantarillado sanitario y convencional para el alcantarillado pluvial. </a:t>
            </a:r>
          </a:p>
          <a:p>
            <a:pPr lvl="0" algn="just"/>
            <a:r>
              <a:rPr lang="es-EC" sz="1600" dirty="0"/>
              <a:t>El diseño del alcantarillado sanitario se lo realizó siguiendo las recomendaciones de la OPS para el medio rural, con el propósito de emplear criterios de diseño que correspondan a la realidad del sector. Se adoptó como diámetro mínimo de la tubería 160 mm, y en la descarga final se obtuvo un caudal de diseño de 7.106 l/s.</a:t>
            </a:r>
          </a:p>
          <a:p>
            <a:pPr lvl="0" algn="just"/>
            <a:r>
              <a:rPr lang="es-EC" sz="1600" dirty="0"/>
              <a:t>En el alcantarillado pluvial se obtuvieron grandes caudales de diseño, debido a que la zona es de alta pluviosidad, alrededor de 2500 mm de lluvia anuales. Por esta razón se escogió un periodo de retorno de 10 años, para evitar la saturación del sistema en temporada lluviosa. Al final de la red se obtuvo un caudal de 4769.07 l/s y una tubería de 1500 mm de diámetro</a:t>
            </a:r>
            <a:r>
              <a:rPr lang="es-EC" sz="1600" dirty="0" smtClean="0"/>
              <a:t>.</a:t>
            </a:r>
            <a:endParaRPr lang="es-EC" sz="1600" dirty="0"/>
          </a:p>
        </p:txBody>
      </p:sp>
    </p:spTree>
    <p:extLst>
      <p:ext uri="{BB962C8B-B14F-4D97-AF65-F5344CB8AC3E}">
        <p14:creationId xmlns:p14="http://schemas.microsoft.com/office/powerpoint/2010/main" val="2674527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VII</a:t>
            </a:r>
            <a:br>
              <a:rPr lang="es-EC" sz="1800" b="1" dirty="0" smtClean="0"/>
            </a:br>
            <a:r>
              <a:rPr lang="es-EC" sz="1800" b="1" dirty="0" smtClean="0"/>
              <a:t>CONCLUSIONES Y RECOMENDACIONES</a:t>
            </a:r>
            <a:endParaRPr lang="es-EC" sz="1800" b="1" dirty="0"/>
          </a:p>
        </p:txBody>
      </p:sp>
      <p:sp>
        <p:nvSpPr>
          <p:cNvPr id="4" name="Título 1"/>
          <p:cNvSpPr txBox="1">
            <a:spLocks/>
          </p:cNvSpPr>
          <p:nvPr/>
        </p:nvSpPr>
        <p:spPr>
          <a:xfrm>
            <a:off x="628650" y="1268086"/>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7.1. Conclusiones</a:t>
            </a:r>
            <a:endParaRPr lang="es-EC" sz="1600" b="1" dirty="0">
              <a:solidFill>
                <a:schemeClr val="tx1"/>
              </a:solidFill>
            </a:endParaRPr>
          </a:p>
        </p:txBody>
      </p:sp>
      <p:sp>
        <p:nvSpPr>
          <p:cNvPr id="5" name="Marcador de contenido 2"/>
          <p:cNvSpPr>
            <a:spLocks noGrp="1"/>
          </p:cNvSpPr>
          <p:nvPr>
            <p:ph idx="1"/>
          </p:nvPr>
        </p:nvSpPr>
        <p:spPr>
          <a:xfrm>
            <a:off x="252000" y="1848170"/>
            <a:ext cx="8640000" cy="1885630"/>
          </a:xfrm>
        </p:spPr>
        <p:txBody>
          <a:bodyPr>
            <a:noAutofit/>
          </a:bodyPr>
          <a:lstStyle/>
          <a:p>
            <a:pPr lvl="0" algn="just"/>
            <a:r>
              <a:rPr lang="es-EC" sz="1600" dirty="0" smtClean="0"/>
              <a:t>El </a:t>
            </a:r>
            <a:r>
              <a:rPr lang="es-EC" sz="1600" dirty="0"/>
              <a:t>tratamiento de aguas servidas consiste en procesos manuales a nivel preliminar, primario y secundario, con el fin de que el sistema sea sostenible y aplicable. Como proceso secundario se platea un humedal sub superficial de flujo horizontal de 20.00 m de ancho, por 30.00 m de largo, y una profundidad de 0.80 m. En todo el conjunto se logra disminuir la concentración del afluente de 206 mg/l de DBO a 54 mg/l, que es la calidad del cuerpo receptor</a:t>
            </a:r>
            <a:r>
              <a:rPr lang="es-EC" sz="1600" dirty="0" smtClean="0"/>
              <a:t>.</a:t>
            </a:r>
            <a:endParaRPr lang="es-EC" sz="1600" dirty="0"/>
          </a:p>
        </p:txBody>
      </p:sp>
      <p:sp>
        <p:nvSpPr>
          <p:cNvPr id="6" name="Título 1"/>
          <p:cNvSpPr txBox="1">
            <a:spLocks/>
          </p:cNvSpPr>
          <p:nvPr/>
        </p:nvSpPr>
        <p:spPr>
          <a:xfrm>
            <a:off x="628650" y="3529459"/>
            <a:ext cx="7886700" cy="432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7.2. Recomendaciones</a:t>
            </a:r>
            <a:endParaRPr lang="es-EC" sz="1600" b="1" dirty="0">
              <a:solidFill>
                <a:schemeClr val="tx1"/>
              </a:solidFill>
            </a:endParaRPr>
          </a:p>
        </p:txBody>
      </p:sp>
      <p:sp>
        <p:nvSpPr>
          <p:cNvPr id="7" name="Marcador de contenido 2"/>
          <p:cNvSpPr txBox="1">
            <a:spLocks/>
          </p:cNvSpPr>
          <p:nvPr/>
        </p:nvSpPr>
        <p:spPr>
          <a:xfrm>
            <a:off x="252000" y="4109543"/>
            <a:ext cx="8640000" cy="2304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r>
              <a:rPr lang="es-EC" sz="1600" dirty="0"/>
              <a:t>El diseño de sistemas de alcantarillado para el medio rural debe contemplar el uso de criterios y tecnologías adaptadas a la realidad del sector, que correspondan a sus condiciones sociales y económicas, para que puedan ser implementados y sostenidos en el tiempo.</a:t>
            </a:r>
          </a:p>
          <a:p>
            <a:pPr lvl="0" algn="just"/>
            <a:r>
              <a:rPr lang="es-EC" sz="1600" dirty="0"/>
              <a:t>Se debe fortalecer la cooperación entre Municipalidades e Instituciones de Educación Superior para fomentar el desarrollo de este tipo de proyectos técnicos, que sirvan como base para la toma de decisiones y posterior ejecución.</a:t>
            </a:r>
          </a:p>
          <a:p>
            <a:pPr lvl="0" algn="just"/>
            <a:r>
              <a:rPr lang="es-EC" sz="1600" dirty="0"/>
              <a:t>Se recomienda la concepción de humedales artificiales en los procesos de tratamiento de aguas servidas, por su sostenibilidad, ecología, fácil operación y óptimos resultados.</a:t>
            </a:r>
          </a:p>
        </p:txBody>
      </p:sp>
    </p:spTree>
    <p:extLst>
      <p:ext uri="{BB962C8B-B14F-4D97-AF65-F5344CB8AC3E}">
        <p14:creationId xmlns:p14="http://schemas.microsoft.com/office/powerpoint/2010/main" val="1404751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a:t>
            </a:r>
            <a:br>
              <a:rPr lang="es-EC" sz="1800" b="1" dirty="0" smtClean="0"/>
            </a:br>
            <a:r>
              <a:rPr lang="es-EC" sz="1800" b="1" dirty="0" smtClean="0"/>
              <a:t>GENERALIDADES</a:t>
            </a:r>
            <a:endParaRPr lang="es-EC" sz="1800" b="1" dirty="0"/>
          </a:p>
        </p:txBody>
      </p:sp>
      <p:sp>
        <p:nvSpPr>
          <p:cNvPr id="3" name="Marcador de contenido 2"/>
          <p:cNvSpPr>
            <a:spLocks noGrp="1"/>
          </p:cNvSpPr>
          <p:nvPr>
            <p:ph idx="1"/>
          </p:nvPr>
        </p:nvSpPr>
        <p:spPr>
          <a:xfrm>
            <a:off x="4064000" y="1991045"/>
            <a:ext cx="4451350" cy="4500000"/>
          </a:xfrm>
        </p:spPr>
        <p:txBody>
          <a:bodyPr>
            <a:normAutofit lnSpcReduction="10000"/>
          </a:bodyPr>
          <a:lstStyle/>
          <a:p>
            <a:pPr marL="0" indent="0">
              <a:buNone/>
            </a:pPr>
            <a:endParaRPr lang="es-EC" sz="1600" b="1" dirty="0" smtClean="0"/>
          </a:p>
          <a:p>
            <a:pPr marL="355600">
              <a:buNone/>
            </a:pPr>
            <a:r>
              <a:rPr lang="es-EC" sz="1600" b="1" dirty="0" smtClean="0"/>
              <a:t>PLAN NACIONAL DE DESARROLLO</a:t>
            </a:r>
          </a:p>
          <a:p>
            <a:pPr marL="355600"/>
            <a:r>
              <a:rPr lang="es-EC" sz="1600" dirty="0" smtClean="0"/>
              <a:t>Desarrollar capacidades productivas y del entrono.</a:t>
            </a:r>
          </a:p>
          <a:p>
            <a:pPr marL="355600"/>
            <a:r>
              <a:rPr lang="es-EC" sz="1600" dirty="0" smtClean="0"/>
              <a:t>Soberanía alimentaria y Buen Vivir Rural.</a:t>
            </a:r>
          </a:p>
          <a:p>
            <a:pPr marL="355600"/>
            <a:r>
              <a:rPr lang="es-EC" sz="1600" dirty="0" smtClean="0"/>
              <a:t>Fomentar en zonas rurales, el acceso a servicios de saneamiento básico.</a:t>
            </a:r>
          </a:p>
          <a:p>
            <a:pPr marL="355600"/>
            <a:r>
              <a:rPr lang="es-EC" sz="1600" dirty="0" smtClean="0"/>
              <a:t>Incrementar hogares en área rural con servicios de saneamiento.</a:t>
            </a:r>
          </a:p>
          <a:p>
            <a:pPr marL="355600"/>
            <a:endParaRPr lang="es-EC" sz="1600" dirty="0"/>
          </a:p>
          <a:p>
            <a:pPr marL="355600">
              <a:buNone/>
            </a:pPr>
            <a:r>
              <a:rPr lang="es-EC" sz="1600" b="1" dirty="0" smtClean="0"/>
              <a:t>SANEAMIENTO</a:t>
            </a:r>
          </a:p>
          <a:p>
            <a:pPr marL="355600"/>
            <a:r>
              <a:rPr lang="es-EC" sz="1600" dirty="0" smtClean="0"/>
              <a:t>Disminuye pobreza y pobreza extrema.</a:t>
            </a:r>
          </a:p>
          <a:p>
            <a:pPr marL="355600"/>
            <a:r>
              <a:rPr lang="es-EC" sz="1600" dirty="0" smtClean="0"/>
              <a:t>Mejora salud de la población.</a:t>
            </a:r>
          </a:p>
          <a:p>
            <a:pPr marL="355600"/>
            <a:r>
              <a:rPr lang="es-EC" sz="1600" dirty="0" smtClean="0"/>
              <a:t>Reduce enfermedades tropicales.</a:t>
            </a:r>
          </a:p>
          <a:p>
            <a:pPr marL="355600"/>
            <a:r>
              <a:rPr lang="es-EC" sz="1600" dirty="0" smtClean="0"/>
              <a:t>Disminuye desnutrición infantil.</a:t>
            </a:r>
          </a:p>
          <a:p>
            <a:pPr marL="355600"/>
            <a:r>
              <a:rPr lang="es-EC" sz="1600" dirty="0" smtClean="0"/>
              <a:t>Fortalece productividad territorial.</a:t>
            </a:r>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1.3. JUSTIFICACIÓN E IMPORTANCIA</a:t>
            </a:r>
            <a:endParaRPr lang="es-EC" sz="1600" b="1" dirty="0">
              <a:solidFill>
                <a:schemeClr val="tx1"/>
              </a:solidFill>
            </a:endParaRPr>
          </a:p>
        </p:txBody>
      </p:sp>
      <p:pic>
        <p:nvPicPr>
          <p:cNvPr id="5122" name="Picture 2" descr="Resultado de imagen para plan nacional de desarrollo 2017 al 2021 ecuad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0" y="2602468"/>
            <a:ext cx="2660650" cy="1330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senplades"/>
          <p:cNvPicPr>
            <a:picLocks noChangeAspect="1" noChangeArrowheads="1"/>
          </p:cNvPicPr>
          <p:nvPr/>
        </p:nvPicPr>
        <p:blipFill rotWithShape="1">
          <a:blip r:embed="rId4">
            <a:extLst>
              <a:ext uri="{28A0092B-C50C-407E-A947-70E740481C1C}">
                <a14:useLocalDpi xmlns:a14="http://schemas.microsoft.com/office/drawing/2010/main" val="0"/>
              </a:ext>
            </a:extLst>
          </a:blip>
          <a:srcRect l="6458" t="25984" r="5347" b="24479"/>
          <a:stretch/>
        </p:blipFill>
        <p:spPr bwMode="auto">
          <a:xfrm>
            <a:off x="628650" y="4866875"/>
            <a:ext cx="3175000" cy="114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5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a:t>
            </a:r>
            <a:br>
              <a:rPr lang="es-EC" sz="1800" b="1" dirty="0" smtClean="0"/>
            </a:br>
            <a:r>
              <a:rPr lang="es-EC" sz="1800" b="1" dirty="0" smtClean="0"/>
              <a:t>GENERALIDADES</a:t>
            </a:r>
            <a:endParaRPr lang="es-EC" sz="1800" b="1" dirty="0"/>
          </a:p>
        </p:txBody>
      </p:sp>
      <p:sp>
        <p:nvSpPr>
          <p:cNvPr id="3" name="Marcador de contenido 2"/>
          <p:cNvSpPr>
            <a:spLocks noGrp="1"/>
          </p:cNvSpPr>
          <p:nvPr>
            <p:ph idx="1"/>
          </p:nvPr>
        </p:nvSpPr>
        <p:spPr>
          <a:xfrm>
            <a:off x="628650" y="1991045"/>
            <a:ext cx="7886700" cy="1107755"/>
          </a:xfrm>
        </p:spPr>
        <p:txBody>
          <a:bodyPr>
            <a:normAutofit/>
          </a:bodyPr>
          <a:lstStyle/>
          <a:p>
            <a:pPr marL="0" indent="0" algn="just">
              <a:buNone/>
            </a:pPr>
            <a:r>
              <a:rPr lang="es-EC" sz="1800" dirty="0" smtClean="0"/>
              <a:t>Diseñar </a:t>
            </a:r>
            <a:r>
              <a:rPr lang="es-EC" sz="1800" dirty="0"/>
              <a:t>el sistema de alcantarillado sanitario y pluvial de la localidad El Porvenir, cantón El Carmen, provincia de Manabí, aplicando la normativa sanitaria vigente, para ofrecer una solución a la falta de saneamiento existente</a:t>
            </a:r>
            <a:r>
              <a:rPr lang="es-EC" sz="1800" dirty="0" smtClean="0"/>
              <a:t>.</a:t>
            </a:r>
            <a:endParaRPr lang="es-EC" sz="1800"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1.4. OBJETIVO GENERAL</a:t>
            </a:r>
            <a:endParaRPr lang="es-EC" sz="1600" b="1" dirty="0">
              <a:solidFill>
                <a:schemeClr val="tx1"/>
              </a:solidFill>
            </a:endParaRPr>
          </a:p>
        </p:txBody>
      </p:sp>
      <p:sp>
        <p:nvSpPr>
          <p:cNvPr id="6" name="Marcador de contenido 2"/>
          <p:cNvSpPr txBox="1">
            <a:spLocks/>
          </p:cNvSpPr>
          <p:nvPr/>
        </p:nvSpPr>
        <p:spPr>
          <a:xfrm>
            <a:off x="628650" y="4004718"/>
            <a:ext cx="7886700" cy="24976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r>
              <a:rPr lang="es-EC" sz="1800" dirty="0"/>
              <a:t>Analizar información recopilada por medio de investigación documental y de campo para caracterizar la localidad.</a:t>
            </a:r>
          </a:p>
          <a:p>
            <a:pPr lvl="0" algn="just"/>
            <a:r>
              <a:rPr lang="es-EC" sz="1800" dirty="0"/>
              <a:t>Comparar alternativas de diseño para alcantarillado sanitario y pluvial e identificar la opción más apropiada.</a:t>
            </a:r>
          </a:p>
          <a:p>
            <a:pPr lvl="0" algn="just"/>
            <a:r>
              <a:rPr lang="es-EC" sz="1800" dirty="0"/>
              <a:t>Diseñar el sistema de alcantarillado sanitario y pluvial empleando normativa sanitaria vigente en base a la mejor alternativa seleccionada.</a:t>
            </a:r>
          </a:p>
          <a:p>
            <a:pPr lvl="0" algn="just"/>
            <a:r>
              <a:rPr lang="es-EC" sz="1800" dirty="0"/>
              <a:t>Diseñar el sistema de tratamiento de aguas servidas para verter en mejores condiciones el efluente al cuerpo receptor.</a:t>
            </a:r>
          </a:p>
        </p:txBody>
      </p:sp>
      <p:sp>
        <p:nvSpPr>
          <p:cNvPr id="7" name="Título 1"/>
          <p:cNvSpPr txBox="1">
            <a:spLocks/>
          </p:cNvSpPr>
          <p:nvPr/>
        </p:nvSpPr>
        <p:spPr>
          <a:xfrm>
            <a:off x="628650" y="3281759"/>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1.5. OBJETIVOS ESPECÍFICOS</a:t>
            </a:r>
            <a:endParaRPr lang="es-EC" sz="1600" b="1" dirty="0">
              <a:solidFill>
                <a:schemeClr val="tx1"/>
              </a:solidFill>
            </a:endParaRPr>
          </a:p>
        </p:txBody>
      </p:sp>
    </p:spTree>
    <p:extLst>
      <p:ext uri="{BB962C8B-B14F-4D97-AF65-F5344CB8AC3E}">
        <p14:creationId xmlns:p14="http://schemas.microsoft.com/office/powerpoint/2010/main" val="2585618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a:t>
            </a:r>
            <a:br>
              <a:rPr lang="es-EC" sz="1800" b="1" dirty="0" smtClean="0"/>
            </a:br>
            <a:r>
              <a:rPr lang="es-EC" sz="1800" b="1" dirty="0" smtClean="0"/>
              <a:t>CARACTERIZACIÓN DE LA LOCALIDAD</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2.1. ASPECTOS FÍSICOS</a:t>
            </a:r>
            <a:endParaRPr lang="es-EC" sz="1600" b="1" dirty="0">
              <a:solidFill>
                <a:schemeClr val="tx1"/>
              </a:solidFill>
            </a:endParaRPr>
          </a:p>
        </p:txBody>
      </p:sp>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81970" y="2257263"/>
            <a:ext cx="4320000" cy="3906394"/>
          </a:xfrm>
          <a:prstGeom prst="rect">
            <a:avLst/>
          </a:prstGeom>
        </p:spPr>
      </p:pic>
      <p:pic>
        <p:nvPicPr>
          <p:cNvPr id="6" name="Imagen 5"/>
          <p:cNvPicPr>
            <a:picLocks noChangeAspect="1"/>
          </p:cNvPicPr>
          <p:nvPr/>
        </p:nvPicPr>
        <p:blipFill>
          <a:blip r:embed="rId5"/>
          <a:stretch>
            <a:fillRect/>
          </a:stretch>
        </p:blipFill>
        <p:spPr>
          <a:xfrm>
            <a:off x="4686125" y="2346678"/>
            <a:ext cx="4140000" cy="3727563"/>
          </a:xfrm>
          <a:prstGeom prst="rect">
            <a:avLst/>
          </a:prstGeom>
        </p:spPr>
      </p:pic>
    </p:spTree>
    <p:extLst>
      <p:ext uri="{BB962C8B-B14F-4D97-AF65-F5344CB8AC3E}">
        <p14:creationId xmlns:p14="http://schemas.microsoft.com/office/powerpoint/2010/main" val="284863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720000"/>
          </a:xfr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C" sz="1800" b="1" dirty="0" smtClean="0"/>
              <a:t>CAPÍTULO II</a:t>
            </a:r>
            <a:br>
              <a:rPr lang="es-EC" sz="1800" b="1" dirty="0" smtClean="0"/>
            </a:br>
            <a:r>
              <a:rPr lang="es-EC" sz="1800" b="1" dirty="0" smtClean="0"/>
              <a:t>CARACTERIZACIÓN DE LA LOCALIDAD</a:t>
            </a:r>
            <a:endParaRPr lang="es-EC" sz="1800" b="1" dirty="0"/>
          </a:p>
        </p:txBody>
      </p:sp>
      <p:sp>
        <p:nvSpPr>
          <p:cNvPr id="4" name="Título 1"/>
          <p:cNvSpPr txBox="1">
            <a:spLocks/>
          </p:cNvSpPr>
          <p:nvPr/>
        </p:nvSpPr>
        <p:spPr>
          <a:xfrm>
            <a:off x="628650" y="1268086"/>
            <a:ext cx="7886700" cy="540000"/>
          </a:xfrm>
          <a:prstGeom prst="rect">
            <a:avLst/>
          </a:prstGeom>
          <a:noFill/>
          <a:ln w="12700">
            <a:solidFill>
              <a:srgbClr val="00800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1600" b="1" dirty="0" smtClean="0">
                <a:solidFill>
                  <a:schemeClr val="tx1"/>
                </a:solidFill>
              </a:rPr>
              <a:t>2.1. ASPECTOS FÍSICOS</a:t>
            </a:r>
            <a:endParaRPr lang="es-EC" sz="1600" b="1" dirty="0">
              <a:solidFill>
                <a:schemeClr val="tx1"/>
              </a:solidFill>
            </a:endParaRPr>
          </a:p>
        </p:txBody>
      </p:sp>
      <p:pic>
        <p:nvPicPr>
          <p:cNvPr id="8" name="Imagen 7"/>
          <p:cNvPicPr>
            <a:picLocks noChangeAspect="1"/>
          </p:cNvPicPr>
          <p:nvPr/>
        </p:nvPicPr>
        <p:blipFill>
          <a:blip r:embed="rId3"/>
          <a:stretch>
            <a:fillRect/>
          </a:stretch>
        </p:blipFill>
        <p:spPr>
          <a:xfrm>
            <a:off x="1455959" y="1991045"/>
            <a:ext cx="6232082" cy="4711157"/>
          </a:xfrm>
          <a:prstGeom prst="rect">
            <a:avLst/>
          </a:prstGeom>
        </p:spPr>
      </p:pic>
    </p:spTree>
    <p:extLst>
      <p:ext uri="{BB962C8B-B14F-4D97-AF65-F5344CB8AC3E}">
        <p14:creationId xmlns:p14="http://schemas.microsoft.com/office/powerpoint/2010/main" val="1524018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3594</TotalTime>
  <Words>4158</Words>
  <Application>Microsoft Office PowerPoint</Application>
  <PresentationFormat>Presentación en pantalla (4:3)</PresentationFormat>
  <Paragraphs>605</Paragraphs>
  <Slides>57</Slides>
  <Notes>57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57</vt:i4>
      </vt:variant>
    </vt:vector>
  </HeadingPairs>
  <TitlesOfParts>
    <vt:vector size="62" baseType="lpstr">
      <vt:lpstr>Arial</vt:lpstr>
      <vt:lpstr>Calibri</vt:lpstr>
      <vt:lpstr>Cambria Math</vt:lpstr>
      <vt:lpstr>Wingdings</vt:lpstr>
      <vt:lpstr>Tema de Office</vt:lpstr>
      <vt:lpstr>Presentación de PowerPoint</vt:lpstr>
      <vt:lpstr>CAPÍTULO I GENERALIDADES</vt:lpstr>
      <vt:lpstr>CAPÍTULO I GENERALIDADES</vt:lpstr>
      <vt:lpstr>CAPÍTULO I GENERALIDADES</vt:lpstr>
      <vt:lpstr>CAPÍTULO I GENERALIDADES</vt:lpstr>
      <vt:lpstr>CAPÍTULO I GENERALIDADES</vt:lpstr>
      <vt:lpstr>CAPÍTULO I GENERALIDADES</vt:lpstr>
      <vt:lpstr>CAPÍTULO II CARACTERIZACIÓN DE LA LOCALIDAD</vt:lpstr>
      <vt:lpstr>CAPÍTULO II CARACTERIZACIÓN DE LA LOCALIDAD</vt:lpstr>
      <vt:lpstr>CAPÍTULO II CARACTERIZACIÓN DE LA LOCALIDAD</vt:lpstr>
      <vt:lpstr>CAPÍTULO II CARACTERIZACIÓN DE LA LOCALIDAD</vt:lpstr>
      <vt:lpstr>CAPÍTULO II CARACTERIZACIÓN DE LA LOCALIDAD</vt:lpstr>
      <vt:lpstr>CAPÍTULO II CARACTERIZACIÓN DE LA LOCALIDAD</vt:lpstr>
      <vt:lpstr>CAPÍTULO II CARACTERIZACIÓN DE LA LOCALIDAD</vt:lpstr>
      <vt:lpstr>CAPÍTULO II CARACTERIZACIÓN DE LA LOCALIDAD</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III PARÁMETROS DE DISEÑO</vt:lpstr>
      <vt:lpstr>CAPÍTULO IV ALCANTARILLADO SANITARIO</vt:lpstr>
      <vt:lpstr>CAPÍTULO IV ALCANTARILLADO SANITARIO</vt:lpstr>
      <vt:lpstr>CAPÍTULO IV ALCANTARILLADO SANITARIO</vt:lpstr>
      <vt:lpstr>CAPÍTULO IV ALCANTARILLADO SANITARIO</vt:lpstr>
      <vt:lpstr>Presentación de PowerPoint</vt:lpstr>
      <vt:lpstr>CAPÍTULO V ALCANTARILLADO PLUVIAL</vt:lpstr>
      <vt:lpstr>CAPÍTULO V ALCANTARILLADO PLUVIAL</vt:lpstr>
      <vt:lpstr>CAPÍTULO V ALCANTARILLADO PLUVIAL</vt:lpstr>
      <vt:lpstr>CAPÍTULO V ALCANTARILLADO PLUVIAL</vt:lpstr>
      <vt:lpstr>CAPÍTULO V ALCANTARILLADO PLUVIAL</vt:lpstr>
      <vt:lpstr>Presentación de PowerPoint</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CAPÍTULO VI TRATAMIENTO DE AGUAS SERVIDAS</vt:lpstr>
      <vt:lpstr>Presentación de PowerPoint</vt:lpstr>
      <vt:lpstr>CAPÍTULO VII CONCLUSIONES Y RECOMENDACIONES</vt:lpstr>
      <vt:lpstr>CAPÍTULO VII CONCLUSIONES Y 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Homero Martinez Cuenca</dc:creator>
  <cp:lastModifiedBy>Homero Martinez Cuenca</cp:lastModifiedBy>
  <cp:revision>156</cp:revision>
  <dcterms:created xsi:type="dcterms:W3CDTF">2018-09-06T23:18:08Z</dcterms:created>
  <dcterms:modified xsi:type="dcterms:W3CDTF">2018-09-20T05:43:46Z</dcterms:modified>
</cp:coreProperties>
</file>